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3"/>
  </p:notesMasterIdLst>
  <p:handoutMasterIdLst>
    <p:handoutMasterId r:id="rId34"/>
  </p:handoutMasterIdLst>
  <p:sldIdLst>
    <p:sldId id="353" r:id="rId5"/>
    <p:sldId id="355" r:id="rId6"/>
    <p:sldId id="302" r:id="rId7"/>
    <p:sldId id="328" r:id="rId8"/>
    <p:sldId id="354" r:id="rId9"/>
    <p:sldId id="336" r:id="rId10"/>
    <p:sldId id="325" r:id="rId11"/>
    <p:sldId id="329" r:id="rId12"/>
    <p:sldId id="338" r:id="rId13"/>
    <p:sldId id="330" r:id="rId14"/>
    <p:sldId id="332" r:id="rId15"/>
    <p:sldId id="339" r:id="rId16"/>
    <p:sldId id="335" r:id="rId17"/>
    <p:sldId id="311" r:id="rId18"/>
    <p:sldId id="314" r:id="rId19"/>
    <p:sldId id="312" r:id="rId20"/>
    <p:sldId id="304" r:id="rId21"/>
    <p:sldId id="341" r:id="rId22"/>
    <p:sldId id="340" r:id="rId23"/>
    <p:sldId id="342" r:id="rId24"/>
    <p:sldId id="343" r:id="rId25"/>
    <p:sldId id="344" r:id="rId26"/>
    <p:sldId id="345" r:id="rId27"/>
    <p:sldId id="346" r:id="rId28"/>
    <p:sldId id="347" r:id="rId29"/>
    <p:sldId id="348" r:id="rId30"/>
    <p:sldId id="349" r:id="rId31"/>
    <p:sldId id="31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968" userDrawn="1">
          <p15:clr>
            <a:srgbClr val="A4A3A4"/>
          </p15:clr>
        </p15:guide>
        <p15:guide id="2" pos="408" userDrawn="1">
          <p15:clr>
            <a:srgbClr val="A4A3A4"/>
          </p15:clr>
        </p15:guide>
        <p15:guide id="3" orient="horz" pos="3912" userDrawn="1">
          <p15:clr>
            <a:srgbClr val="A4A3A4"/>
          </p15:clr>
        </p15:guide>
        <p15:guide id="4" pos="7272" userDrawn="1">
          <p15:clr>
            <a:srgbClr val="A4A3A4"/>
          </p15:clr>
        </p15:guide>
        <p15:guide id="5" orient="horz" pos="1656"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6E25E649-3F16-4E02-A733-19D2CDBF48F0}">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33" autoAdjust="0"/>
  </p:normalViewPr>
  <p:slideViewPr>
    <p:cSldViewPr snapToGrid="0">
      <p:cViewPr>
        <p:scale>
          <a:sx n="68" d="100"/>
          <a:sy n="68" d="100"/>
        </p:scale>
        <p:origin x="-588" y="-64"/>
      </p:cViewPr>
      <p:guideLst>
        <p:guide orient="horz" pos="1968"/>
        <p:guide orient="horz" pos="3912"/>
        <p:guide orient="horz" pos="1656"/>
        <p:guide pos="408"/>
        <p:guide pos="7272"/>
      </p:guideLst>
    </p:cSldViewPr>
  </p:slideViewPr>
  <p:outlineViewPr>
    <p:cViewPr>
      <p:scale>
        <a:sx n="33" d="100"/>
        <a:sy n="33" d="100"/>
      </p:scale>
      <p:origin x="0" y="-4886"/>
    </p:cViewPr>
  </p:outlineViewPr>
  <p:notesTextViewPr>
    <p:cViewPr>
      <p:scale>
        <a:sx n="3" d="2"/>
        <a:sy n="3" d="2"/>
      </p:scale>
      <p:origin x="0" y="0"/>
    </p:cViewPr>
  </p:notesTextViewPr>
  <p:sorterViewPr>
    <p:cViewPr>
      <p:scale>
        <a:sx n="110" d="100"/>
        <a:sy n="110" d="100"/>
      </p:scale>
      <p:origin x="0" y="-965"/>
    </p:cViewPr>
  </p:sorterViewPr>
  <p:notesViewPr>
    <p:cSldViewPr snapToGrid="0">
      <p:cViewPr varScale="1">
        <p:scale>
          <a:sx n="60" d="100"/>
          <a:sy n="60" d="100"/>
        </p:scale>
        <p:origin x="3187"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26.png"/></Relationships>
</file>

<file path=ppt/diagrams/_rels/data2.xml.rels><?xml version="1.0" encoding="UTF-8" standalone="yes"?>
<Relationships xmlns="http://schemas.openxmlformats.org/package/2006/relationships"><Relationship Id="rId1" Type="http://schemas.openxmlformats.org/officeDocument/2006/relationships/image" Target="../media/image27.png"/></Relationships>
</file>

<file path=ppt/diagrams/_rels/data3.xml.rels><?xml version="1.0" encoding="UTF-8" standalone="yes"?>
<Relationships xmlns="http://schemas.openxmlformats.org/package/2006/relationships"><Relationship Id="rId1" Type="http://schemas.openxmlformats.org/officeDocument/2006/relationships/image" Target="../media/image28.png"/></Relationships>
</file>

<file path=ppt/diagrams/_rels/data4.xml.rels><?xml version="1.0" encoding="UTF-8" standalone="yes"?>
<Relationships xmlns="http://schemas.openxmlformats.org/package/2006/relationships"><Relationship Id="rId1" Type="http://schemas.openxmlformats.org/officeDocument/2006/relationships/image" Target="../media/image29.jpeg"/></Relationships>
</file>

<file path=ppt/diagrams/_rels/data5.xml.rels><?xml version="1.0" encoding="UTF-8" standalone="yes"?>
<Relationships xmlns="http://schemas.openxmlformats.org/package/2006/relationships"><Relationship Id="rId1" Type="http://schemas.openxmlformats.org/officeDocument/2006/relationships/image" Target="../media/image30.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6.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7.png"/></Relationships>
</file>

<file path=ppt/diagrams/_rels/drawing3.xml.rels><?xml version="1.0" encoding="UTF-8" standalone="yes"?>
<Relationships xmlns="http://schemas.openxmlformats.org/package/2006/relationships"><Relationship Id="rId1" Type="http://schemas.openxmlformats.org/officeDocument/2006/relationships/image" Target="../media/image28.png"/></Relationships>
</file>

<file path=ppt/diagrams/_rels/drawing4.xml.rels><?xml version="1.0" encoding="UTF-8" standalone="yes"?>
<Relationships xmlns="http://schemas.openxmlformats.org/package/2006/relationships"><Relationship Id="rId1" Type="http://schemas.openxmlformats.org/officeDocument/2006/relationships/image" Target="../media/image29.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06591D-DE21-48E5-8568-D712134D28DA}" type="doc">
      <dgm:prSet loTypeId="urn:microsoft.com/office/officeart/2009/3/layout/SnapshotPictureList" loCatId="picture" qsTypeId="urn:microsoft.com/office/officeart/2005/8/quickstyle/simple1" qsCatId="simple" csTypeId="urn:microsoft.com/office/officeart/2005/8/colors/accent1_2" csCatId="accent1" phldr="1"/>
      <dgm:spPr/>
    </dgm:pt>
    <dgm:pt modelId="{EEE42A81-E070-4C79-AC23-122B3672932E}">
      <dgm:prSet phldrT="[Text]" phldr="1"/>
      <dgm:spPr/>
      <dgm:t>
        <a:bodyPr/>
        <a:lstStyle/>
        <a:p>
          <a:endParaRPr lang="en-IN"/>
        </a:p>
      </dgm:t>
    </dgm:pt>
    <dgm:pt modelId="{6D27300E-BF11-4B6B-9B6D-E1E5733B07C3}" type="parTrans" cxnId="{1246EC66-0C79-45AC-ACC0-B3DB5C464D9C}">
      <dgm:prSet/>
      <dgm:spPr/>
      <dgm:t>
        <a:bodyPr/>
        <a:lstStyle/>
        <a:p>
          <a:endParaRPr lang="en-IN"/>
        </a:p>
      </dgm:t>
    </dgm:pt>
    <dgm:pt modelId="{44D7F201-F568-4415-847E-B2D7074496C9}" type="sibTrans" cxnId="{1246EC66-0C79-45AC-ACC0-B3DB5C464D9C}">
      <dgm:prSet/>
      <dgm:spPr/>
      <dgm:t>
        <a:bodyPr/>
        <a:lstStyle/>
        <a:p>
          <a:endParaRPr lang="en-IN"/>
        </a:p>
      </dgm:t>
    </dgm:pt>
    <dgm:pt modelId="{7D123AB7-7EFF-4D96-9D9C-F658B53A5EB3}" type="pres">
      <dgm:prSet presAssocID="{7E06591D-DE21-48E5-8568-D712134D28DA}" presName="Name0" presStyleCnt="0">
        <dgm:presLayoutVars>
          <dgm:chMax/>
          <dgm:chPref/>
          <dgm:dir/>
          <dgm:animLvl val="lvl"/>
        </dgm:presLayoutVars>
      </dgm:prSet>
      <dgm:spPr/>
    </dgm:pt>
    <dgm:pt modelId="{CC6D5CD4-EA46-40EC-B13F-F0C40B02EAD0}" type="pres">
      <dgm:prSet presAssocID="{EEE42A81-E070-4C79-AC23-122B3672932E}" presName="composite" presStyleCnt="0"/>
      <dgm:spPr/>
    </dgm:pt>
    <dgm:pt modelId="{234825A3-0720-4CE0-8621-A390D14F4CAA}" type="pres">
      <dgm:prSet presAssocID="{EEE42A81-E070-4C79-AC23-122B3672932E}" presName="ParentAccentShape" presStyleLbl="trBgShp" presStyleIdx="0" presStyleCnt="1"/>
      <dgm:spPr/>
    </dgm:pt>
    <dgm:pt modelId="{5F24D54D-4F2A-40F7-BCDB-1B8D9D4F0527}" type="pres">
      <dgm:prSet presAssocID="{EEE42A81-E070-4C79-AC23-122B3672932E}" presName="ParentText" presStyleLbl="revTx" presStyleIdx="0" presStyleCnt="2">
        <dgm:presLayoutVars>
          <dgm:chMax val="1"/>
          <dgm:chPref val="1"/>
          <dgm:bulletEnabled val="1"/>
        </dgm:presLayoutVars>
      </dgm:prSet>
      <dgm:spPr/>
      <dgm:t>
        <a:bodyPr/>
        <a:lstStyle/>
        <a:p>
          <a:endParaRPr lang="en-US"/>
        </a:p>
      </dgm:t>
    </dgm:pt>
    <dgm:pt modelId="{AAF5D6AA-77F2-47E7-9948-C4289AEA21FF}" type="pres">
      <dgm:prSet presAssocID="{EEE42A81-E070-4C79-AC23-122B3672932E}" presName="ChildText" presStyleLbl="revTx" presStyleIdx="1" presStyleCnt="2">
        <dgm:presLayoutVars>
          <dgm:chMax val="0"/>
          <dgm:chPref val="0"/>
        </dgm:presLayoutVars>
      </dgm:prSet>
      <dgm:spPr/>
    </dgm:pt>
    <dgm:pt modelId="{7A47FB41-AE55-42E0-BD5A-AF6176491B5D}" type="pres">
      <dgm:prSet presAssocID="{EEE42A81-E070-4C79-AC23-122B3672932E}" presName="ChildAccentShape" presStyleLbl="trBgShp" presStyleIdx="0" presStyleCnt="1"/>
      <dgm:spPr/>
    </dgm:pt>
    <dgm:pt modelId="{78836570-C76F-4B89-AF9A-E9A68E0B2293}" type="pres">
      <dgm:prSet presAssocID="{EEE42A81-E070-4C79-AC23-122B3672932E}" presName="Image" presStyleLbl="alignImgPlace1" presStyleIdx="0" presStyleCnt="1" custLinFactNeighborX="2141" custLinFactNeighborY="-268"/>
      <dgm:spPr>
        <a:blipFill rotWithShape="1">
          <a:blip xmlns:r="http://schemas.openxmlformats.org/officeDocument/2006/relationships" r:embed="rId1"/>
          <a:srcRect/>
          <a:stretch>
            <a:fillRect t="-21000" b="-21000"/>
          </a:stretch>
        </a:blipFill>
      </dgm:spPr>
    </dgm:pt>
  </dgm:ptLst>
  <dgm:cxnLst>
    <dgm:cxn modelId="{1246EC66-0C79-45AC-ACC0-B3DB5C464D9C}" srcId="{7E06591D-DE21-48E5-8568-D712134D28DA}" destId="{EEE42A81-E070-4C79-AC23-122B3672932E}" srcOrd="0" destOrd="0" parTransId="{6D27300E-BF11-4B6B-9B6D-E1E5733B07C3}" sibTransId="{44D7F201-F568-4415-847E-B2D7074496C9}"/>
    <dgm:cxn modelId="{72960EDA-CF53-4AA1-A425-709454AA54B0}" type="presOf" srcId="{7E06591D-DE21-48E5-8568-D712134D28DA}" destId="{7D123AB7-7EFF-4D96-9D9C-F658B53A5EB3}" srcOrd="0" destOrd="0" presId="urn:microsoft.com/office/officeart/2009/3/layout/SnapshotPictureList"/>
    <dgm:cxn modelId="{2A935032-797A-4CA2-9D2C-873ADE6197D6}" type="presOf" srcId="{EEE42A81-E070-4C79-AC23-122B3672932E}" destId="{5F24D54D-4F2A-40F7-BCDB-1B8D9D4F0527}" srcOrd="0" destOrd="0" presId="urn:microsoft.com/office/officeart/2009/3/layout/SnapshotPictureList"/>
    <dgm:cxn modelId="{38B3C83C-B1BA-4C62-8244-6B6C2422EDA7}" type="presParOf" srcId="{7D123AB7-7EFF-4D96-9D9C-F658B53A5EB3}" destId="{CC6D5CD4-EA46-40EC-B13F-F0C40B02EAD0}" srcOrd="0" destOrd="0" presId="urn:microsoft.com/office/officeart/2009/3/layout/SnapshotPictureList"/>
    <dgm:cxn modelId="{5C6D73E5-327C-423C-A126-631A1E62E6D5}" type="presParOf" srcId="{CC6D5CD4-EA46-40EC-B13F-F0C40B02EAD0}" destId="{234825A3-0720-4CE0-8621-A390D14F4CAA}" srcOrd="0" destOrd="0" presId="urn:microsoft.com/office/officeart/2009/3/layout/SnapshotPictureList"/>
    <dgm:cxn modelId="{48C9B924-9B24-4D0C-935D-EA19CD7C6BE3}" type="presParOf" srcId="{CC6D5CD4-EA46-40EC-B13F-F0C40B02EAD0}" destId="{5F24D54D-4F2A-40F7-BCDB-1B8D9D4F0527}" srcOrd="1" destOrd="0" presId="urn:microsoft.com/office/officeart/2009/3/layout/SnapshotPictureList"/>
    <dgm:cxn modelId="{A33107B8-45D6-434E-A93C-AAED19E101E6}" type="presParOf" srcId="{CC6D5CD4-EA46-40EC-B13F-F0C40B02EAD0}" destId="{AAF5D6AA-77F2-47E7-9948-C4289AEA21FF}" srcOrd="2" destOrd="0" presId="urn:microsoft.com/office/officeart/2009/3/layout/SnapshotPictureList"/>
    <dgm:cxn modelId="{851163EF-47B3-41ED-B54E-3B0645FAB4B6}" type="presParOf" srcId="{CC6D5CD4-EA46-40EC-B13F-F0C40B02EAD0}" destId="{7A47FB41-AE55-42E0-BD5A-AF6176491B5D}" srcOrd="3" destOrd="0" presId="urn:microsoft.com/office/officeart/2009/3/layout/SnapshotPictureList"/>
    <dgm:cxn modelId="{8B5FDA29-29BA-4DB2-9B4B-811A2AEF069F}" type="presParOf" srcId="{CC6D5CD4-EA46-40EC-B13F-F0C40B02EAD0}" destId="{78836570-C76F-4B89-AF9A-E9A68E0B2293}"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82D986-119E-47F3-9F2E-44250D23D825}" type="doc">
      <dgm:prSet loTypeId="urn:microsoft.com/office/officeart/2009/3/layout/SnapshotPictureList" loCatId="picture" qsTypeId="urn:microsoft.com/office/officeart/2005/8/quickstyle/simple1" qsCatId="simple" csTypeId="urn:microsoft.com/office/officeart/2005/8/colors/accent1_2" csCatId="accent1"/>
      <dgm:spPr/>
    </dgm:pt>
    <dgm:pt modelId="{3611D89F-ABB1-42EF-ABD0-D71406F494E5}">
      <dgm:prSet phldrT="[Text]" phldr="1"/>
      <dgm:spPr/>
      <dgm:t>
        <a:bodyPr/>
        <a:lstStyle/>
        <a:p>
          <a:endParaRPr lang="en-IN"/>
        </a:p>
      </dgm:t>
    </dgm:pt>
    <dgm:pt modelId="{B1EF6D1D-8606-4D9C-808B-E48AE1026972}" type="parTrans" cxnId="{0F192851-C3BB-426F-A8E6-669CF948040B}">
      <dgm:prSet/>
      <dgm:spPr/>
      <dgm:t>
        <a:bodyPr/>
        <a:lstStyle/>
        <a:p>
          <a:endParaRPr lang="en-IN"/>
        </a:p>
      </dgm:t>
    </dgm:pt>
    <dgm:pt modelId="{DA799FFE-C98C-4726-BD13-FE9EC634452E}" type="sibTrans" cxnId="{0F192851-C3BB-426F-A8E6-669CF948040B}">
      <dgm:prSet/>
      <dgm:spPr/>
      <dgm:t>
        <a:bodyPr/>
        <a:lstStyle/>
        <a:p>
          <a:endParaRPr lang="en-IN"/>
        </a:p>
      </dgm:t>
    </dgm:pt>
    <dgm:pt modelId="{F36BDA13-9ED2-4855-A35F-9DBA3CF0019A}" type="pres">
      <dgm:prSet presAssocID="{1B82D986-119E-47F3-9F2E-44250D23D825}" presName="Name0" presStyleCnt="0">
        <dgm:presLayoutVars>
          <dgm:chMax/>
          <dgm:chPref/>
          <dgm:dir/>
          <dgm:animLvl val="lvl"/>
        </dgm:presLayoutVars>
      </dgm:prSet>
      <dgm:spPr/>
    </dgm:pt>
    <dgm:pt modelId="{2592C224-D4F2-461E-BC13-9B68BF973C01}" type="pres">
      <dgm:prSet presAssocID="{3611D89F-ABB1-42EF-ABD0-D71406F494E5}" presName="composite" presStyleCnt="0"/>
      <dgm:spPr/>
    </dgm:pt>
    <dgm:pt modelId="{4D3B674A-0FC3-4068-83BA-16D72CD6B1D5}" type="pres">
      <dgm:prSet presAssocID="{3611D89F-ABB1-42EF-ABD0-D71406F494E5}" presName="ParentAccentShape" presStyleLbl="trBgShp" presStyleIdx="0" presStyleCnt="1"/>
      <dgm:spPr/>
    </dgm:pt>
    <dgm:pt modelId="{6A8BCA96-5B15-44CA-9D5E-7EFB2822B9B9}" type="pres">
      <dgm:prSet presAssocID="{3611D89F-ABB1-42EF-ABD0-D71406F494E5}" presName="ParentText" presStyleLbl="revTx" presStyleIdx="0" presStyleCnt="2">
        <dgm:presLayoutVars>
          <dgm:chMax val="1"/>
          <dgm:chPref val="1"/>
          <dgm:bulletEnabled val="1"/>
        </dgm:presLayoutVars>
      </dgm:prSet>
      <dgm:spPr/>
      <dgm:t>
        <a:bodyPr/>
        <a:lstStyle/>
        <a:p>
          <a:endParaRPr lang="en-US"/>
        </a:p>
      </dgm:t>
    </dgm:pt>
    <dgm:pt modelId="{801D7376-2B21-49C6-B5DA-9396E4DC7CBB}" type="pres">
      <dgm:prSet presAssocID="{3611D89F-ABB1-42EF-ABD0-D71406F494E5}" presName="ChildText" presStyleLbl="revTx" presStyleIdx="1" presStyleCnt="2">
        <dgm:presLayoutVars>
          <dgm:chMax val="0"/>
          <dgm:chPref val="0"/>
        </dgm:presLayoutVars>
      </dgm:prSet>
      <dgm:spPr/>
    </dgm:pt>
    <dgm:pt modelId="{B91D6B10-DD0B-4017-8274-10C14AF96019}" type="pres">
      <dgm:prSet presAssocID="{3611D89F-ABB1-42EF-ABD0-D71406F494E5}" presName="ChildAccentShape" presStyleLbl="trBgShp" presStyleIdx="0" presStyleCnt="1"/>
      <dgm:spPr/>
    </dgm:pt>
    <dgm:pt modelId="{35097A6C-6F7D-4A7E-8FEA-457B8A649423}" type="pres">
      <dgm:prSet presAssocID="{3611D89F-ABB1-42EF-ABD0-D71406F494E5}" presName="Image" presStyleLbl="alignImgPlace1" presStyleIdx="0" presStyleCnt="1" custLinFactNeighborX="7106" custLinFactNeighborY="-133"/>
      <dgm:spPr>
        <a:blipFill>
          <a:blip xmlns:r="http://schemas.openxmlformats.org/officeDocument/2006/relationships" r:embed="rId1"/>
          <a:srcRect/>
          <a:stretch>
            <a:fillRect t="-21000" b="-21000"/>
          </a:stretch>
        </a:blipFill>
      </dgm:spPr>
    </dgm:pt>
  </dgm:ptLst>
  <dgm:cxnLst>
    <dgm:cxn modelId="{03B4382B-78DE-486A-A581-DFA6D5BEA8C0}" type="presOf" srcId="{3611D89F-ABB1-42EF-ABD0-D71406F494E5}" destId="{6A8BCA96-5B15-44CA-9D5E-7EFB2822B9B9}" srcOrd="0" destOrd="0" presId="urn:microsoft.com/office/officeart/2009/3/layout/SnapshotPictureList"/>
    <dgm:cxn modelId="{EC549727-9FB8-49A6-8A63-030B8136D938}" type="presOf" srcId="{1B82D986-119E-47F3-9F2E-44250D23D825}" destId="{F36BDA13-9ED2-4855-A35F-9DBA3CF0019A}" srcOrd="0" destOrd="0" presId="urn:microsoft.com/office/officeart/2009/3/layout/SnapshotPictureList"/>
    <dgm:cxn modelId="{0F192851-C3BB-426F-A8E6-669CF948040B}" srcId="{1B82D986-119E-47F3-9F2E-44250D23D825}" destId="{3611D89F-ABB1-42EF-ABD0-D71406F494E5}" srcOrd="0" destOrd="0" parTransId="{B1EF6D1D-8606-4D9C-808B-E48AE1026972}" sibTransId="{DA799FFE-C98C-4726-BD13-FE9EC634452E}"/>
    <dgm:cxn modelId="{4E0DA2C2-DB06-4385-870B-7C0D532CD71B}" type="presParOf" srcId="{F36BDA13-9ED2-4855-A35F-9DBA3CF0019A}" destId="{2592C224-D4F2-461E-BC13-9B68BF973C01}" srcOrd="0" destOrd="0" presId="urn:microsoft.com/office/officeart/2009/3/layout/SnapshotPictureList"/>
    <dgm:cxn modelId="{BB75A44F-8750-42B9-A855-DA5591B72698}" type="presParOf" srcId="{2592C224-D4F2-461E-BC13-9B68BF973C01}" destId="{4D3B674A-0FC3-4068-83BA-16D72CD6B1D5}" srcOrd="0" destOrd="0" presId="urn:microsoft.com/office/officeart/2009/3/layout/SnapshotPictureList"/>
    <dgm:cxn modelId="{29B296F1-7C0E-413B-9FC7-0235ED78C0B6}" type="presParOf" srcId="{2592C224-D4F2-461E-BC13-9B68BF973C01}" destId="{6A8BCA96-5B15-44CA-9D5E-7EFB2822B9B9}" srcOrd="1" destOrd="0" presId="urn:microsoft.com/office/officeart/2009/3/layout/SnapshotPictureList"/>
    <dgm:cxn modelId="{400035BE-D470-49F2-B439-4C0E548FD529}" type="presParOf" srcId="{2592C224-D4F2-461E-BC13-9B68BF973C01}" destId="{801D7376-2B21-49C6-B5DA-9396E4DC7CBB}" srcOrd="2" destOrd="0" presId="urn:microsoft.com/office/officeart/2009/3/layout/SnapshotPictureList"/>
    <dgm:cxn modelId="{7A8281FF-F29A-4E41-979A-5065BA316C4E}" type="presParOf" srcId="{2592C224-D4F2-461E-BC13-9B68BF973C01}" destId="{B91D6B10-DD0B-4017-8274-10C14AF96019}" srcOrd="3" destOrd="0" presId="urn:microsoft.com/office/officeart/2009/3/layout/SnapshotPictureList"/>
    <dgm:cxn modelId="{01E3F6CF-C809-4965-B8F2-8FA72AE63F37}" type="presParOf" srcId="{2592C224-D4F2-461E-BC13-9B68BF973C01}" destId="{35097A6C-6F7D-4A7E-8FEA-457B8A649423}" srcOrd="4" destOrd="0" presId="urn:microsoft.com/office/officeart/2009/3/layout/SnapshotPicture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26AAB5-7711-4E54-9B4A-A35B3A134883}" type="doc">
      <dgm:prSet loTypeId="urn:microsoft.com/office/officeart/2009/3/layout/SnapshotPictureList" loCatId="picture" qsTypeId="urn:microsoft.com/office/officeart/2005/8/quickstyle/simple1" qsCatId="simple" csTypeId="urn:microsoft.com/office/officeart/2005/8/colors/accent1_2" csCatId="accent1"/>
      <dgm:spPr/>
    </dgm:pt>
    <dgm:pt modelId="{CF789C7E-DCBE-4DE8-9FDD-FAF09A7A7E1B}">
      <dgm:prSet phldrT="[Text]" phldr="1"/>
      <dgm:spPr/>
      <dgm:t>
        <a:bodyPr/>
        <a:lstStyle/>
        <a:p>
          <a:endParaRPr lang="en-IN"/>
        </a:p>
      </dgm:t>
    </dgm:pt>
    <dgm:pt modelId="{E74E5135-5A3C-4E32-96E8-49932A998C1F}" type="parTrans" cxnId="{DA1DEFD5-F791-4E85-BB32-57A0B842A304}">
      <dgm:prSet/>
      <dgm:spPr/>
      <dgm:t>
        <a:bodyPr/>
        <a:lstStyle/>
        <a:p>
          <a:endParaRPr lang="en-IN"/>
        </a:p>
      </dgm:t>
    </dgm:pt>
    <dgm:pt modelId="{B24845EA-0D5E-490A-B092-78EA870E9A57}" type="sibTrans" cxnId="{DA1DEFD5-F791-4E85-BB32-57A0B842A304}">
      <dgm:prSet/>
      <dgm:spPr/>
      <dgm:t>
        <a:bodyPr/>
        <a:lstStyle/>
        <a:p>
          <a:endParaRPr lang="en-IN"/>
        </a:p>
      </dgm:t>
    </dgm:pt>
    <dgm:pt modelId="{17EC57F9-1E01-41A7-8CBF-99E19C20B073}" type="pres">
      <dgm:prSet presAssocID="{E826AAB5-7711-4E54-9B4A-A35B3A134883}" presName="Name0" presStyleCnt="0">
        <dgm:presLayoutVars>
          <dgm:chMax/>
          <dgm:chPref/>
          <dgm:dir/>
          <dgm:animLvl val="lvl"/>
        </dgm:presLayoutVars>
      </dgm:prSet>
      <dgm:spPr/>
    </dgm:pt>
    <dgm:pt modelId="{B72B3CEB-79F8-4019-AD2E-CD34E9341C96}" type="pres">
      <dgm:prSet presAssocID="{CF789C7E-DCBE-4DE8-9FDD-FAF09A7A7E1B}" presName="composite" presStyleCnt="0"/>
      <dgm:spPr/>
    </dgm:pt>
    <dgm:pt modelId="{0B746D47-0E02-4879-9A89-7ADDCA914DCE}" type="pres">
      <dgm:prSet presAssocID="{CF789C7E-DCBE-4DE8-9FDD-FAF09A7A7E1B}" presName="ParentAccentShape" presStyleLbl="trBgShp" presStyleIdx="0" presStyleCnt="1"/>
      <dgm:spPr/>
    </dgm:pt>
    <dgm:pt modelId="{F48BD7C4-5CA2-4E39-B2CF-71A44ACA9991}" type="pres">
      <dgm:prSet presAssocID="{CF789C7E-DCBE-4DE8-9FDD-FAF09A7A7E1B}" presName="ParentText" presStyleLbl="revTx" presStyleIdx="0" presStyleCnt="2">
        <dgm:presLayoutVars>
          <dgm:chMax val="1"/>
          <dgm:chPref val="1"/>
          <dgm:bulletEnabled val="1"/>
        </dgm:presLayoutVars>
      </dgm:prSet>
      <dgm:spPr/>
      <dgm:t>
        <a:bodyPr/>
        <a:lstStyle/>
        <a:p>
          <a:endParaRPr lang="en-US"/>
        </a:p>
      </dgm:t>
    </dgm:pt>
    <dgm:pt modelId="{C8A7FF44-80D3-4E52-8D2F-FD6E6F09B003}" type="pres">
      <dgm:prSet presAssocID="{CF789C7E-DCBE-4DE8-9FDD-FAF09A7A7E1B}" presName="ChildText" presStyleLbl="revTx" presStyleIdx="1" presStyleCnt="2">
        <dgm:presLayoutVars>
          <dgm:chMax val="0"/>
          <dgm:chPref val="0"/>
        </dgm:presLayoutVars>
      </dgm:prSet>
      <dgm:spPr/>
    </dgm:pt>
    <dgm:pt modelId="{015BF54D-BE1B-429B-8A16-7EEC37D6EA19}" type="pres">
      <dgm:prSet presAssocID="{CF789C7E-DCBE-4DE8-9FDD-FAF09A7A7E1B}" presName="ChildAccentShape" presStyleLbl="trBgShp" presStyleIdx="0" presStyleCnt="1"/>
      <dgm:spPr/>
    </dgm:pt>
    <dgm:pt modelId="{D7585EFA-E62F-4FE9-B9F1-C0B56BD7D609}" type="pres">
      <dgm:prSet presAssocID="{CF789C7E-DCBE-4DE8-9FDD-FAF09A7A7E1B}" presName="Image" presStyleLbl="alignImgPlace1" presStyleIdx="0" presStyleCnt="1"/>
      <dgm:spPr>
        <a:blipFill>
          <a:blip xmlns:r="http://schemas.openxmlformats.org/officeDocument/2006/relationships" r:embed="rId1"/>
          <a:srcRect/>
          <a:stretch>
            <a:fillRect t="-21000" b="-21000"/>
          </a:stretch>
        </a:blipFill>
      </dgm:spPr>
    </dgm:pt>
  </dgm:ptLst>
  <dgm:cxnLst>
    <dgm:cxn modelId="{A25AC307-C096-403E-9333-F9DC247D608E}" type="presOf" srcId="{CF789C7E-DCBE-4DE8-9FDD-FAF09A7A7E1B}" destId="{F48BD7C4-5CA2-4E39-B2CF-71A44ACA9991}" srcOrd="0" destOrd="0" presId="urn:microsoft.com/office/officeart/2009/3/layout/SnapshotPictureList"/>
    <dgm:cxn modelId="{57EA3A0D-F911-497E-BE9A-2100B667E883}" type="presOf" srcId="{E826AAB5-7711-4E54-9B4A-A35B3A134883}" destId="{17EC57F9-1E01-41A7-8CBF-99E19C20B073}" srcOrd="0" destOrd="0" presId="urn:microsoft.com/office/officeart/2009/3/layout/SnapshotPictureList"/>
    <dgm:cxn modelId="{DA1DEFD5-F791-4E85-BB32-57A0B842A304}" srcId="{E826AAB5-7711-4E54-9B4A-A35B3A134883}" destId="{CF789C7E-DCBE-4DE8-9FDD-FAF09A7A7E1B}" srcOrd="0" destOrd="0" parTransId="{E74E5135-5A3C-4E32-96E8-49932A998C1F}" sibTransId="{B24845EA-0D5E-490A-B092-78EA870E9A57}"/>
    <dgm:cxn modelId="{E6F7A986-B0D7-42AA-95F1-CE3C8EAAECA1}" type="presParOf" srcId="{17EC57F9-1E01-41A7-8CBF-99E19C20B073}" destId="{B72B3CEB-79F8-4019-AD2E-CD34E9341C96}" srcOrd="0" destOrd="0" presId="urn:microsoft.com/office/officeart/2009/3/layout/SnapshotPictureList"/>
    <dgm:cxn modelId="{F91EFD9F-7AC5-4054-A7DC-5272325B91AB}" type="presParOf" srcId="{B72B3CEB-79F8-4019-AD2E-CD34E9341C96}" destId="{0B746D47-0E02-4879-9A89-7ADDCA914DCE}" srcOrd="0" destOrd="0" presId="urn:microsoft.com/office/officeart/2009/3/layout/SnapshotPictureList"/>
    <dgm:cxn modelId="{7A2565D0-08E4-4CAA-B2C4-4F3A54B8F2A5}" type="presParOf" srcId="{B72B3CEB-79F8-4019-AD2E-CD34E9341C96}" destId="{F48BD7C4-5CA2-4E39-B2CF-71A44ACA9991}" srcOrd="1" destOrd="0" presId="urn:microsoft.com/office/officeart/2009/3/layout/SnapshotPictureList"/>
    <dgm:cxn modelId="{DD8BFB2E-190D-453B-B7C9-EB7A94096B8D}" type="presParOf" srcId="{B72B3CEB-79F8-4019-AD2E-CD34E9341C96}" destId="{C8A7FF44-80D3-4E52-8D2F-FD6E6F09B003}" srcOrd="2" destOrd="0" presId="urn:microsoft.com/office/officeart/2009/3/layout/SnapshotPictureList"/>
    <dgm:cxn modelId="{5E5DDEBC-ABBE-42DD-BEE3-4C4212EC199E}" type="presParOf" srcId="{B72B3CEB-79F8-4019-AD2E-CD34E9341C96}" destId="{015BF54D-BE1B-429B-8A16-7EEC37D6EA19}" srcOrd="3" destOrd="0" presId="urn:microsoft.com/office/officeart/2009/3/layout/SnapshotPictureList"/>
    <dgm:cxn modelId="{758A6BDD-7E10-482F-92EA-345631AF32FB}" type="presParOf" srcId="{B72B3CEB-79F8-4019-AD2E-CD34E9341C96}" destId="{D7585EFA-E62F-4FE9-B9F1-C0B56BD7D609}" srcOrd="4" destOrd="0" presId="urn:microsoft.com/office/officeart/2009/3/layout/SnapshotPictureList"/>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5EA7EC-4E23-48BE-9E12-5CD7B53C2D58}" type="doc">
      <dgm:prSet loTypeId="urn:microsoft.com/office/officeart/2009/3/layout/SnapshotPictureList" loCatId="picture" qsTypeId="urn:microsoft.com/office/officeart/2005/8/quickstyle/simple1" qsCatId="simple" csTypeId="urn:microsoft.com/office/officeart/2005/8/colors/accent1_2" csCatId="accent1" phldr="1"/>
      <dgm:spPr/>
    </dgm:pt>
    <dgm:pt modelId="{3FA2E898-5C40-4D8B-9F94-B97E45D6142F}">
      <dgm:prSet phldrT="[Text]" phldr="1"/>
      <dgm:spPr/>
      <dgm:t>
        <a:bodyPr/>
        <a:lstStyle/>
        <a:p>
          <a:endParaRPr lang="en-IN" dirty="0"/>
        </a:p>
      </dgm:t>
    </dgm:pt>
    <dgm:pt modelId="{F3640489-A747-4A8D-9375-164D2A058D09}" type="parTrans" cxnId="{E7E50CF6-03C1-4D10-A28E-6564F93EC98B}">
      <dgm:prSet/>
      <dgm:spPr/>
      <dgm:t>
        <a:bodyPr/>
        <a:lstStyle/>
        <a:p>
          <a:endParaRPr lang="en-IN"/>
        </a:p>
      </dgm:t>
    </dgm:pt>
    <dgm:pt modelId="{0DC6AFAC-32A1-439F-9CCB-705FDC236718}" type="sibTrans" cxnId="{E7E50CF6-03C1-4D10-A28E-6564F93EC98B}">
      <dgm:prSet/>
      <dgm:spPr/>
      <dgm:t>
        <a:bodyPr/>
        <a:lstStyle/>
        <a:p>
          <a:endParaRPr lang="en-IN"/>
        </a:p>
      </dgm:t>
    </dgm:pt>
    <dgm:pt modelId="{5D7B05CF-F159-4AAD-A7E5-118AFC932986}" type="pres">
      <dgm:prSet presAssocID="{925EA7EC-4E23-48BE-9E12-5CD7B53C2D58}" presName="Name0" presStyleCnt="0">
        <dgm:presLayoutVars>
          <dgm:chMax/>
          <dgm:chPref/>
          <dgm:dir/>
          <dgm:animLvl val="lvl"/>
        </dgm:presLayoutVars>
      </dgm:prSet>
      <dgm:spPr/>
    </dgm:pt>
    <dgm:pt modelId="{8ADBF5F6-28B2-402F-B8B0-0113D8DDDCB3}" type="pres">
      <dgm:prSet presAssocID="{3FA2E898-5C40-4D8B-9F94-B97E45D6142F}" presName="composite" presStyleCnt="0"/>
      <dgm:spPr/>
    </dgm:pt>
    <dgm:pt modelId="{D803297B-BAE2-4D53-BC71-ABA900C73E4B}" type="pres">
      <dgm:prSet presAssocID="{3FA2E898-5C40-4D8B-9F94-B97E45D6142F}" presName="ParentAccentShape" presStyleLbl="trBgShp" presStyleIdx="0" presStyleCnt="1"/>
      <dgm:spPr/>
    </dgm:pt>
    <dgm:pt modelId="{0EDFDD1B-9B6C-48E4-8018-6E53A772F258}" type="pres">
      <dgm:prSet presAssocID="{3FA2E898-5C40-4D8B-9F94-B97E45D6142F}" presName="ParentText" presStyleLbl="revTx" presStyleIdx="0" presStyleCnt="2">
        <dgm:presLayoutVars>
          <dgm:chMax val="1"/>
          <dgm:chPref val="1"/>
          <dgm:bulletEnabled val="1"/>
        </dgm:presLayoutVars>
      </dgm:prSet>
      <dgm:spPr/>
      <dgm:t>
        <a:bodyPr/>
        <a:lstStyle/>
        <a:p>
          <a:endParaRPr lang="en-US"/>
        </a:p>
      </dgm:t>
    </dgm:pt>
    <dgm:pt modelId="{9095B98C-801C-4F7F-B982-BB43FF667006}" type="pres">
      <dgm:prSet presAssocID="{3FA2E898-5C40-4D8B-9F94-B97E45D6142F}" presName="ChildText" presStyleLbl="revTx" presStyleIdx="1" presStyleCnt="2">
        <dgm:presLayoutVars>
          <dgm:chMax val="0"/>
          <dgm:chPref val="0"/>
        </dgm:presLayoutVars>
      </dgm:prSet>
      <dgm:spPr/>
    </dgm:pt>
    <dgm:pt modelId="{D6E79D56-0552-4743-908A-099AC120CAC9}" type="pres">
      <dgm:prSet presAssocID="{3FA2E898-5C40-4D8B-9F94-B97E45D6142F}" presName="ChildAccentShape" presStyleLbl="trBgShp" presStyleIdx="0" presStyleCnt="1"/>
      <dgm:spPr/>
    </dgm:pt>
    <dgm:pt modelId="{3F94A0C6-81BE-461C-8BCE-7179D855011E}" type="pres">
      <dgm:prSet presAssocID="{3FA2E898-5C40-4D8B-9F94-B97E45D6142F}" presName="Image" presStyleLbl="alignImgPlace1" presStyleIdx="0" presStyleCnt="1"/>
      <dgm:spPr>
        <a:blipFill>
          <a:blip xmlns:r="http://schemas.openxmlformats.org/officeDocument/2006/relationships" r:embed="rId1"/>
          <a:srcRect/>
          <a:stretch>
            <a:fillRect l="-4000" r="-4000"/>
          </a:stretch>
        </a:blipFill>
      </dgm:spPr>
    </dgm:pt>
  </dgm:ptLst>
  <dgm:cxnLst>
    <dgm:cxn modelId="{ABFCAEB0-0381-4616-B688-41578B2313C4}" type="presOf" srcId="{925EA7EC-4E23-48BE-9E12-5CD7B53C2D58}" destId="{5D7B05CF-F159-4AAD-A7E5-118AFC932986}" srcOrd="0" destOrd="0" presId="urn:microsoft.com/office/officeart/2009/3/layout/SnapshotPictureList"/>
    <dgm:cxn modelId="{508D5DC1-90F0-4B64-9767-9225B037FB62}" type="presOf" srcId="{3FA2E898-5C40-4D8B-9F94-B97E45D6142F}" destId="{0EDFDD1B-9B6C-48E4-8018-6E53A772F258}" srcOrd="0" destOrd="0" presId="urn:microsoft.com/office/officeart/2009/3/layout/SnapshotPictureList"/>
    <dgm:cxn modelId="{E7E50CF6-03C1-4D10-A28E-6564F93EC98B}" srcId="{925EA7EC-4E23-48BE-9E12-5CD7B53C2D58}" destId="{3FA2E898-5C40-4D8B-9F94-B97E45D6142F}" srcOrd="0" destOrd="0" parTransId="{F3640489-A747-4A8D-9375-164D2A058D09}" sibTransId="{0DC6AFAC-32A1-439F-9CCB-705FDC236718}"/>
    <dgm:cxn modelId="{26DA0D31-4422-4965-808A-CF0EEDA69CD2}" type="presParOf" srcId="{5D7B05CF-F159-4AAD-A7E5-118AFC932986}" destId="{8ADBF5F6-28B2-402F-B8B0-0113D8DDDCB3}" srcOrd="0" destOrd="0" presId="urn:microsoft.com/office/officeart/2009/3/layout/SnapshotPictureList"/>
    <dgm:cxn modelId="{A44D6DD1-9B89-4780-A8A8-D400F7F3115E}" type="presParOf" srcId="{8ADBF5F6-28B2-402F-B8B0-0113D8DDDCB3}" destId="{D803297B-BAE2-4D53-BC71-ABA900C73E4B}" srcOrd="0" destOrd="0" presId="urn:microsoft.com/office/officeart/2009/3/layout/SnapshotPictureList"/>
    <dgm:cxn modelId="{5451E7F7-F50E-4A28-B120-F6B99E733FEE}" type="presParOf" srcId="{8ADBF5F6-28B2-402F-B8B0-0113D8DDDCB3}" destId="{0EDFDD1B-9B6C-48E4-8018-6E53A772F258}" srcOrd="1" destOrd="0" presId="urn:microsoft.com/office/officeart/2009/3/layout/SnapshotPictureList"/>
    <dgm:cxn modelId="{3DD5F6D7-2720-463C-9D39-3E1797D28AD2}" type="presParOf" srcId="{8ADBF5F6-28B2-402F-B8B0-0113D8DDDCB3}" destId="{9095B98C-801C-4F7F-B982-BB43FF667006}" srcOrd="2" destOrd="0" presId="urn:microsoft.com/office/officeart/2009/3/layout/SnapshotPictureList"/>
    <dgm:cxn modelId="{AA43202A-040A-4E72-AF36-DABC6457E248}" type="presParOf" srcId="{8ADBF5F6-28B2-402F-B8B0-0113D8DDDCB3}" destId="{D6E79D56-0552-4743-908A-099AC120CAC9}" srcOrd="3" destOrd="0" presId="urn:microsoft.com/office/officeart/2009/3/layout/SnapshotPictureList"/>
    <dgm:cxn modelId="{E26EA863-DD45-4E90-A97B-9074EFCFFB0A}" type="presParOf" srcId="{8ADBF5F6-28B2-402F-B8B0-0113D8DDDCB3}" destId="{3F94A0C6-81BE-461C-8BCE-7179D855011E}" srcOrd="4" destOrd="0" presId="urn:microsoft.com/office/officeart/2009/3/layout/SnapshotPictureList"/>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E06591D-DE21-48E5-8568-D712134D28DA}" type="doc">
      <dgm:prSet loTypeId="urn:microsoft.com/office/officeart/2009/3/layout/SnapshotPictureList" loCatId="picture" qsTypeId="urn:microsoft.com/office/officeart/2005/8/quickstyle/simple1" qsCatId="simple" csTypeId="urn:microsoft.com/office/officeart/2005/8/colors/accent1_2" csCatId="accent1" phldr="1"/>
      <dgm:spPr/>
    </dgm:pt>
    <dgm:pt modelId="{EEE42A81-E070-4C79-AC23-122B3672932E}">
      <dgm:prSet phldrT="[Text]" phldr="1"/>
      <dgm:spPr/>
      <dgm:t>
        <a:bodyPr/>
        <a:lstStyle/>
        <a:p>
          <a:endParaRPr lang="en-IN"/>
        </a:p>
      </dgm:t>
    </dgm:pt>
    <dgm:pt modelId="{6D27300E-BF11-4B6B-9B6D-E1E5733B07C3}" type="parTrans" cxnId="{1246EC66-0C79-45AC-ACC0-B3DB5C464D9C}">
      <dgm:prSet/>
      <dgm:spPr/>
      <dgm:t>
        <a:bodyPr/>
        <a:lstStyle/>
        <a:p>
          <a:endParaRPr lang="en-IN"/>
        </a:p>
      </dgm:t>
    </dgm:pt>
    <dgm:pt modelId="{44D7F201-F568-4415-847E-B2D7074496C9}" type="sibTrans" cxnId="{1246EC66-0C79-45AC-ACC0-B3DB5C464D9C}">
      <dgm:prSet/>
      <dgm:spPr/>
      <dgm:t>
        <a:bodyPr/>
        <a:lstStyle/>
        <a:p>
          <a:endParaRPr lang="en-IN"/>
        </a:p>
      </dgm:t>
    </dgm:pt>
    <dgm:pt modelId="{7D123AB7-7EFF-4D96-9D9C-F658B53A5EB3}" type="pres">
      <dgm:prSet presAssocID="{7E06591D-DE21-48E5-8568-D712134D28DA}" presName="Name0" presStyleCnt="0">
        <dgm:presLayoutVars>
          <dgm:chMax/>
          <dgm:chPref/>
          <dgm:dir/>
          <dgm:animLvl val="lvl"/>
        </dgm:presLayoutVars>
      </dgm:prSet>
      <dgm:spPr/>
    </dgm:pt>
    <dgm:pt modelId="{CC6D5CD4-EA46-40EC-B13F-F0C40B02EAD0}" type="pres">
      <dgm:prSet presAssocID="{EEE42A81-E070-4C79-AC23-122B3672932E}" presName="composite" presStyleCnt="0"/>
      <dgm:spPr/>
    </dgm:pt>
    <dgm:pt modelId="{234825A3-0720-4CE0-8621-A390D14F4CAA}" type="pres">
      <dgm:prSet presAssocID="{EEE42A81-E070-4C79-AC23-122B3672932E}" presName="ParentAccentShape" presStyleLbl="trBgShp" presStyleIdx="0" presStyleCnt="1"/>
      <dgm:spPr/>
    </dgm:pt>
    <dgm:pt modelId="{5F24D54D-4F2A-40F7-BCDB-1B8D9D4F0527}" type="pres">
      <dgm:prSet presAssocID="{EEE42A81-E070-4C79-AC23-122B3672932E}" presName="ParentText" presStyleLbl="revTx" presStyleIdx="0" presStyleCnt="2">
        <dgm:presLayoutVars>
          <dgm:chMax val="1"/>
          <dgm:chPref val="1"/>
          <dgm:bulletEnabled val="1"/>
        </dgm:presLayoutVars>
      </dgm:prSet>
      <dgm:spPr/>
      <dgm:t>
        <a:bodyPr/>
        <a:lstStyle/>
        <a:p>
          <a:endParaRPr lang="en-US"/>
        </a:p>
      </dgm:t>
    </dgm:pt>
    <dgm:pt modelId="{AAF5D6AA-77F2-47E7-9948-C4289AEA21FF}" type="pres">
      <dgm:prSet presAssocID="{EEE42A81-E070-4C79-AC23-122B3672932E}" presName="ChildText" presStyleLbl="revTx" presStyleIdx="1" presStyleCnt="2">
        <dgm:presLayoutVars>
          <dgm:chMax val="0"/>
          <dgm:chPref val="0"/>
        </dgm:presLayoutVars>
      </dgm:prSet>
      <dgm:spPr/>
    </dgm:pt>
    <dgm:pt modelId="{7A47FB41-AE55-42E0-BD5A-AF6176491B5D}" type="pres">
      <dgm:prSet presAssocID="{EEE42A81-E070-4C79-AC23-122B3672932E}" presName="ChildAccentShape" presStyleLbl="trBgShp" presStyleIdx="0" presStyleCnt="1"/>
      <dgm:spPr/>
    </dgm:pt>
    <dgm:pt modelId="{78836570-C76F-4B89-AF9A-E9A68E0B2293}" type="pres">
      <dgm:prSet presAssocID="{EEE42A81-E070-4C79-AC23-122B3672932E}" presName="Image" presStyleLbl="alignImgPlace1" presStyleIdx="0" presStyleCnt="1" custLinFactNeighborX="-3288" custLinFactNeighborY="-7268"/>
      <dgm:spPr>
        <a:blipFill>
          <a:blip xmlns:r="http://schemas.openxmlformats.org/officeDocument/2006/relationships" r:embed="rId1">
            <a:extLst>
              <a:ext uri="{28A0092B-C50C-407E-A947-70E740481C1C}">
                <a14:useLocalDpi xmlns:a14="http://schemas.microsoft.com/office/drawing/2010/main" val="0"/>
              </a:ext>
            </a:extLst>
          </a:blip>
          <a:srcRect/>
          <a:stretch>
            <a:fillRect t="-21000" b="-21000"/>
          </a:stretch>
        </a:blipFill>
      </dgm:spPr>
    </dgm:pt>
  </dgm:ptLst>
  <dgm:cxnLst>
    <dgm:cxn modelId="{1246EC66-0C79-45AC-ACC0-B3DB5C464D9C}" srcId="{7E06591D-DE21-48E5-8568-D712134D28DA}" destId="{EEE42A81-E070-4C79-AC23-122B3672932E}" srcOrd="0" destOrd="0" parTransId="{6D27300E-BF11-4B6B-9B6D-E1E5733B07C3}" sibTransId="{44D7F201-F568-4415-847E-B2D7074496C9}"/>
    <dgm:cxn modelId="{72960EDA-CF53-4AA1-A425-709454AA54B0}" type="presOf" srcId="{7E06591D-DE21-48E5-8568-D712134D28DA}" destId="{7D123AB7-7EFF-4D96-9D9C-F658B53A5EB3}" srcOrd="0" destOrd="0" presId="urn:microsoft.com/office/officeart/2009/3/layout/SnapshotPictureList"/>
    <dgm:cxn modelId="{2A935032-797A-4CA2-9D2C-873ADE6197D6}" type="presOf" srcId="{EEE42A81-E070-4C79-AC23-122B3672932E}" destId="{5F24D54D-4F2A-40F7-BCDB-1B8D9D4F0527}" srcOrd="0" destOrd="0" presId="urn:microsoft.com/office/officeart/2009/3/layout/SnapshotPictureList"/>
    <dgm:cxn modelId="{38B3C83C-B1BA-4C62-8244-6B6C2422EDA7}" type="presParOf" srcId="{7D123AB7-7EFF-4D96-9D9C-F658B53A5EB3}" destId="{CC6D5CD4-EA46-40EC-B13F-F0C40B02EAD0}" srcOrd="0" destOrd="0" presId="urn:microsoft.com/office/officeart/2009/3/layout/SnapshotPictureList"/>
    <dgm:cxn modelId="{5C6D73E5-327C-423C-A126-631A1E62E6D5}" type="presParOf" srcId="{CC6D5CD4-EA46-40EC-B13F-F0C40B02EAD0}" destId="{234825A3-0720-4CE0-8621-A390D14F4CAA}" srcOrd="0" destOrd="0" presId="urn:microsoft.com/office/officeart/2009/3/layout/SnapshotPictureList"/>
    <dgm:cxn modelId="{48C9B924-9B24-4D0C-935D-EA19CD7C6BE3}" type="presParOf" srcId="{CC6D5CD4-EA46-40EC-B13F-F0C40B02EAD0}" destId="{5F24D54D-4F2A-40F7-BCDB-1B8D9D4F0527}" srcOrd="1" destOrd="0" presId="urn:microsoft.com/office/officeart/2009/3/layout/SnapshotPictureList"/>
    <dgm:cxn modelId="{A33107B8-45D6-434E-A93C-AAED19E101E6}" type="presParOf" srcId="{CC6D5CD4-EA46-40EC-B13F-F0C40B02EAD0}" destId="{AAF5D6AA-77F2-47E7-9948-C4289AEA21FF}" srcOrd="2" destOrd="0" presId="urn:microsoft.com/office/officeart/2009/3/layout/SnapshotPictureList"/>
    <dgm:cxn modelId="{851163EF-47B3-41ED-B54E-3B0645FAB4B6}" type="presParOf" srcId="{CC6D5CD4-EA46-40EC-B13F-F0C40B02EAD0}" destId="{7A47FB41-AE55-42E0-BD5A-AF6176491B5D}" srcOrd="3" destOrd="0" presId="urn:microsoft.com/office/officeart/2009/3/layout/SnapshotPictureList"/>
    <dgm:cxn modelId="{8B5FDA29-29BA-4DB2-9B4B-811A2AEF069F}" type="presParOf" srcId="{CC6D5CD4-EA46-40EC-B13F-F0C40B02EAD0}" destId="{78836570-C76F-4B89-AF9A-E9A68E0B2293}" srcOrd="4" destOrd="0" presId="urn:microsoft.com/office/officeart/2009/3/layout/SnapshotPictureList"/>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94D0592-8D4A-46DD-893F-99462080FD95}" type="doc">
      <dgm:prSet loTypeId="urn:microsoft.com/office/officeart/2005/8/layout/hProcess9" loCatId="process" qsTypeId="urn:microsoft.com/office/officeart/2005/8/quickstyle/3d9" qsCatId="3D" csTypeId="urn:microsoft.com/office/officeart/2005/8/colors/accent4_2" csCatId="accent4" phldr="1"/>
      <dgm:spPr/>
    </dgm:pt>
    <dgm:pt modelId="{9D093B40-1EED-4905-B079-A96C03473CA2}">
      <dgm:prSet phldrT="[Text]"/>
      <dgm:spPr/>
      <dgm:t>
        <a:bodyPr/>
        <a:lstStyle/>
        <a:p>
          <a:r>
            <a:rPr lang="en-US" dirty="0"/>
            <a:t>RECOGNITION</a:t>
          </a:r>
        </a:p>
      </dgm:t>
    </dgm:pt>
    <dgm:pt modelId="{750153FD-ABB4-49BD-9445-8517AC78CEC9}" type="parTrans" cxnId="{39B02C90-7408-439B-9899-297C4635E954}">
      <dgm:prSet/>
      <dgm:spPr/>
      <dgm:t>
        <a:bodyPr/>
        <a:lstStyle/>
        <a:p>
          <a:endParaRPr lang="en-US"/>
        </a:p>
      </dgm:t>
    </dgm:pt>
    <dgm:pt modelId="{B1C86B02-81B6-4718-82D5-B457E1470AE0}" type="sibTrans" cxnId="{39B02C90-7408-439B-9899-297C4635E954}">
      <dgm:prSet/>
      <dgm:spPr/>
      <dgm:t>
        <a:bodyPr/>
        <a:lstStyle/>
        <a:p>
          <a:endParaRPr lang="en-US"/>
        </a:p>
      </dgm:t>
    </dgm:pt>
    <dgm:pt modelId="{8FAF560F-0717-429B-BAAE-D64C1F20D534}">
      <dgm:prSet phldrT="[Text]"/>
      <dgm:spPr/>
      <dgm:t>
        <a:bodyPr/>
        <a:lstStyle/>
        <a:p>
          <a:r>
            <a:rPr lang="en-US" dirty="0"/>
            <a:t>MEASUREMENT</a:t>
          </a:r>
        </a:p>
      </dgm:t>
    </dgm:pt>
    <dgm:pt modelId="{548FE134-1E00-4F82-A430-B36D38D4A5C6}" type="parTrans" cxnId="{A789BD45-435B-4835-AE6A-3EEB67794345}">
      <dgm:prSet/>
      <dgm:spPr/>
      <dgm:t>
        <a:bodyPr/>
        <a:lstStyle/>
        <a:p>
          <a:endParaRPr lang="en-US"/>
        </a:p>
      </dgm:t>
    </dgm:pt>
    <dgm:pt modelId="{791FCD67-3489-4212-B73C-E14F2FB9E6F4}" type="sibTrans" cxnId="{A789BD45-435B-4835-AE6A-3EEB67794345}">
      <dgm:prSet/>
      <dgm:spPr/>
      <dgm:t>
        <a:bodyPr/>
        <a:lstStyle/>
        <a:p>
          <a:endParaRPr lang="en-US"/>
        </a:p>
      </dgm:t>
    </dgm:pt>
    <dgm:pt modelId="{57DF63E1-9FD3-4281-8033-812D0CB887CA}">
      <dgm:prSet phldrT="[Text]"/>
      <dgm:spPr/>
      <dgm:t>
        <a:bodyPr/>
        <a:lstStyle/>
        <a:p>
          <a:r>
            <a:rPr lang="en-US" dirty="0"/>
            <a:t>PRESENTATION</a:t>
          </a:r>
        </a:p>
      </dgm:t>
    </dgm:pt>
    <dgm:pt modelId="{AEF20646-AC44-4243-BDC3-774197783CAC}" type="parTrans" cxnId="{93DD147F-FDDA-4D99-9272-E52DE4BDE172}">
      <dgm:prSet/>
      <dgm:spPr/>
      <dgm:t>
        <a:bodyPr/>
        <a:lstStyle/>
        <a:p>
          <a:endParaRPr lang="en-US"/>
        </a:p>
      </dgm:t>
    </dgm:pt>
    <dgm:pt modelId="{2AF7F9AA-8E13-4054-A046-21CC2BDC4BE5}" type="sibTrans" cxnId="{93DD147F-FDDA-4D99-9272-E52DE4BDE172}">
      <dgm:prSet/>
      <dgm:spPr/>
      <dgm:t>
        <a:bodyPr/>
        <a:lstStyle/>
        <a:p>
          <a:endParaRPr lang="en-US"/>
        </a:p>
      </dgm:t>
    </dgm:pt>
    <dgm:pt modelId="{EE44AAFD-17BF-4CD0-9AEC-E9AECB37E5D7}">
      <dgm:prSet phldrT="[Text]"/>
      <dgm:spPr/>
      <dgm:t>
        <a:bodyPr/>
        <a:lstStyle/>
        <a:p>
          <a:r>
            <a:rPr lang="en-US" dirty="0"/>
            <a:t>DISCLOSURE</a:t>
          </a:r>
        </a:p>
      </dgm:t>
    </dgm:pt>
    <dgm:pt modelId="{010668B4-5A77-483A-8EB9-22971391E1C7}" type="parTrans" cxnId="{CBD96D9A-6264-49B1-B583-D0006B4210C9}">
      <dgm:prSet/>
      <dgm:spPr/>
      <dgm:t>
        <a:bodyPr/>
        <a:lstStyle/>
        <a:p>
          <a:endParaRPr lang="en-US"/>
        </a:p>
      </dgm:t>
    </dgm:pt>
    <dgm:pt modelId="{4DFF04B8-5E24-48BC-9A7B-23247462AD29}" type="sibTrans" cxnId="{CBD96D9A-6264-49B1-B583-D0006B4210C9}">
      <dgm:prSet/>
      <dgm:spPr/>
      <dgm:t>
        <a:bodyPr/>
        <a:lstStyle/>
        <a:p>
          <a:endParaRPr lang="en-US"/>
        </a:p>
      </dgm:t>
    </dgm:pt>
    <dgm:pt modelId="{8D54E3D7-AFCF-42B9-9913-CF395CBB8F31}" type="pres">
      <dgm:prSet presAssocID="{994D0592-8D4A-46DD-893F-99462080FD95}" presName="CompostProcess" presStyleCnt="0">
        <dgm:presLayoutVars>
          <dgm:dir/>
          <dgm:resizeHandles val="exact"/>
        </dgm:presLayoutVars>
      </dgm:prSet>
      <dgm:spPr/>
    </dgm:pt>
    <dgm:pt modelId="{441EDFF5-DD6F-4C85-9D58-25F0722F905A}" type="pres">
      <dgm:prSet presAssocID="{994D0592-8D4A-46DD-893F-99462080FD95}" presName="arrow" presStyleLbl="bgShp" presStyleIdx="0" presStyleCnt="1" custScaleX="117647" custScaleY="80945" custLinFactNeighborX="0" custLinFactNeighborY="557"/>
      <dgm:spPr/>
    </dgm:pt>
    <dgm:pt modelId="{AE589416-B23C-48ED-9BEB-DFBF5034A89F}" type="pres">
      <dgm:prSet presAssocID="{994D0592-8D4A-46DD-893F-99462080FD95}" presName="linearProcess" presStyleCnt="0"/>
      <dgm:spPr/>
    </dgm:pt>
    <dgm:pt modelId="{868759D1-45E9-4F9A-9F20-C8F2798C89AE}" type="pres">
      <dgm:prSet presAssocID="{9D093B40-1EED-4905-B079-A96C03473CA2}" presName="textNode" presStyleLbl="node1" presStyleIdx="0" presStyleCnt="4">
        <dgm:presLayoutVars>
          <dgm:bulletEnabled val="1"/>
        </dgm:presLayoutVars>
      </dgm:prSet>
      <dgm:spPr/>
      <dgm:t>
        <a:bodyPr/>
        <a:lstStyle/>
        <a:p>
          <a:endParaRPr lang="en-US"/>
        </a:p>
      </dgm:t>
    </dgm:pt>
    <dgm:pt modelId="{12FBAA87-AA89-4065-B283-158A95818BCB}" type="pres">
      <dgm:prSet presAssocID="{B1C86B02-81B6-4718-82D5-B457E1470AE0}" presName="sibTrans" presStyleCnt="0"/>
      <dgm:spPr/>
    </dgm:pt>
    <dgm:pt modelId="{961CBE61-7C3D-42C0-9EA4-EF454B3AFE53}" type="pres">
      <dgm:prSet presAssocID="{8FAF560F-0717-429B-BAAE-D64C1F20D534}" presName="textNode" presStyleLbl="node1" presStyleIdx="1" presStyleCnt="4">
        <dgm:presLayoutVars>
          <dgm:bulletEnabled val="1"/>
        </dgm:presLayoutVars>
      </dgm:prSet>
      <dgm:spPr/>
      <dgm:t>
        <a:bodyPr/>
        <a:lstStyle/>
        <a:p>
          <a:endParaRPr lang="en-US"/>
        </a:p>
      </dgm:t>
    </dgm:pt>
    <dgm:pt modelId="{CD308224-FE79-4365-846B-94F988706037}" type="pres">
      <dgm:prSet presAssocID="{791FCD67-3489-4212-B73C-E14F2FB9E6F4}" presName="sibTrans" presStyleCnt="0"/>
      <dgm:spPr/>
    </dgm:pt>
    <dgm:pt modelId="{F951B271-FAFE-4A78-A02D-EEB4D3166252}" type="pres">
      <dgm:prSet presAssocID="{57DF63E1-9FD3-4281-8033-812D0CB887CA}" presName="textNode" presStyleLbl="node1" presStyleIdx="2" presStyleCnt="4">
        <dgm:presLayoutVars>
          <dgm:bulletEnabled val="1"/>
        </dgm:presLayoutVars>
      </dgm:prSet>
      <dgm:spPr/>
      <dgm:t>
        <a:bodyPr/>
        <a:lstStyle/>
        <a:p>
          <a:endParaRPr lang="en-US"/>
        </a:p>
      </dgm:t>
    </dgm:pt>
    <dgm:pt modelId="{67A9F6A8-B08B-436C-A42C-F6F07688049D}" type="pres">
      <dgm:prSet presAssocID="{2AF7F9AA-8E13-4054-A046-21CC2BDC4BE5}" presName="sibTrans" presStyleCnt="0"/>
      <dgm:spPr/>
    </dgm:pt>
    <dgm:pt modelId="{CA44AAE2-B0CA-49C4-B42B-E787C6472C63}" type="pres">
      <dgm:prSet presAssocID="{EE44AAFD-17BF-4CD0-9AEC-E9AECB37E5D7}" presName="textNode" presStyleLbl="node1" presStyleIdx="3" presStyleCnt="4">
        <dgm:presLayoutVars>
          <dgm:bulletEnabled val="1"/>
        </dgm:presLayoutVars>
      </dgm:prSet>
      <dgm:spPr/>
      <dgm:t>
        <a:bodyPr/>
        <a:lstStyle/>
        <a:p>
          <a:endParaRPr lang="en-US"/>
        </a:p>
      </dgm:t>
    </dgm:pt>
  </dgm:ptLst>
  <dgm:cxnLst>
    <dgm:cxn modelId="{6FCA5CB3-8EC4-4BBA-BC38-49BE11071805}" type="presOf" srcId="{8FAF560F-0717-429B-BAAE-D64C1F20D534}" destId="{961CBE61-7C3D-42C0-9EA4-EF454B3AFE53}" srcOrd="0" destOrd="0" presId="urn:microsoft.com/office/officeart/2005/8/layout/hProcess9"/>
    <dgm:cxn modelId="{39B02C90-7408-439B-9899-297C4635E954}" srcId="{994D0592-8D4A-46DD-893F-99462080FD95}" destId="{9D093B40-1EED-4905-B079-A96C03473CA2}" srcOrd="0" destOrd="0" parTransId="{750153FD-ABB4-49BD-9445-8517AC78CEC9}" sibTransId="{B1C86B02-81B6-4718-82D5-B457E1470AE0}"/>
    <dgm:cxn modelId="{93DD147F-FDDA-4D99-9272-E52DE4BDE172}" srcId="{994D0592-8D4A-46DD-893F-99462080FD95}" destId="{57DF63E1-9FD3-4281-8033-812D0CB887CA}" srcOrd="2" destOrd="0" parTransId="{AEF20646-AC44-4243-BDC3-774197783CAC}" sibTransId="{2AF7F9AA-8E13-4054-A046-21CC2BDC4BE5}"/>
    <dgm:cxn modelId="{711FB551-C900-4BD7-B972-42A15AAA237C}" type="presOf" srcId="{994D0592-8D4A-46DD-893F-99462080FD95}" destId="{8D54E3D7-AFCF-42B9-9913-CF395CBB8F31}" srcOrd="0" destOrd="0" presId="urn:microsoft.com/office/officeart/2005/8/layout/hProcess9"/>
    <dgm:cxn modelId="{A789BD45-435B-4835-AE6A-3EEB67794345}" srcId="{994D0592-8D4A-46DD-893F-99462080FD95}" destId="{8FAF560F-0717-429B-BAAE-D64C1F20D534}" srcOrd="1" destOrd="0" parTransId="{548FE134-1E00-4F82-A430-B36D38D4A5C6}" sibTransId="{791FCD67-3489-4212-B73C-E14F2FB9E6F4}"/>
    <dgm:cxn modelId="{DFF3EABD-FCC6-42EE-8E6C-BE418C324DED}" type="presOf" srcId="{57DF63E1-9FD3-4281-8033-812D0CB887CA}" destId="{F951B271-FAFE-4A78-A02D-EEB4D3166252}" srcOrd="0" destOrd="0" presId="urn:microsoft.com/office/officeart/2005/8/layout/hProcess9"/>
    <dgm:cxn modelId="{7EDEB075-0F9B-4D8D-9178-B8FD8BECF028}" type="presOf" srcId="{EE44AAFD-17BF-4CD0-9AEC-E9AECB37E5D7}" destId="{CA44AAE2-B0CA-49C4-B42B-E787C6472C63}" srcOrd="0" destOrd="0" presId="urn:microsoft.com/office/officeart/2005/8/layout/hProcess9"/>
    <dgm:cxn modelId="{0A70BA52-2BED-419D-A451-82BC724F4A68}" type="presOf" srcId="{9D093B40-1EED-4905-B079-A96C03473CA2}" destId="{868759D1-45E9-4F9A-9F20-C8F2798C89AE}" srcOrd="0" destOrd="0" presId="urn:microsoft.com/office/officeart/2005/8/layout/hProcess9"/>
    <dgm:cxn modelId="{CBD96D9A-6264-49B1-B583-D0006B4210C9}" srcId="{994D0592-8D4A-46DD-893F-99462080FD95}" destId="{EE44AAFD-17BF-4CD0-9AEC-E9AECB37E5D7}" srcOrd="3" destOrd="0" parTransId="{010668B4-5A77-483A-8EB9-22971391E1C7}" sibTransId="{4DFF04B8-5E24-48BC-9A7B-23247462AD29}"/>
    <dgm:cxn modelId="{93A78E56-F1C2-4D8D-A03B-9C38693EDB3A}" type="presParOf" srcId="{8D54E3D7-AFCF-42B9-9913-CF395CBB8F31}" destId="{441EDFF5-DD6F-4C85-9D58-25F0722F905A}" srcOrd="0" destOrd="0" presId="urn:microsoft.com/office/officeart/2005/8/layout/hProcess9"/>
    <dgm:cxn modelId="{E3445F7D-FC38-4682-BDE1-9D69C76B0E38}" type="presParOf" srcId="{8D54E3D7-AFCF-42B9-9913-CF395CBB8F31}" destId="{AE589416-B23C-48ED-9BEB-DFBF5034A89F}" srcOrd="1" destOrd="0" presId="urn:microsoft.com/office/officeart/2005/8/layout/hProcess9"/>
    <dgm:cxn modelId="{ACEBDEAB-318F-452D-B24E-3DC58A509BCD}" type="presParOf" srcId="{AE589416-B23C-48ED-9BEB-DFBF5034A89F}" destId="{868759D1-45E9-4F9A-9F20-C8F2798C89AE}" srcOrd="0" destOrd="0" presId="urn:microsoft.com/office/officeart/2005/8/layout/hProcess9"/>
    <dgm:cxn modelId="{4444CF54-16B0-4B96-9697-B78389EFAE37}" type="presParOf" srcId="{AE589416-B23C-48ED-9BEB-DFBF5034A89F}" destId="{12FBAA87-AA89-4065-B283-158A95818BCB}" srcOrd="1" destOrd="0" presId="urn:microsoft.com/office/officeart/2005/8/layout/hProcess9"/>
    <dgm:cxn modelId="{2CB021C9-CE08-4244-B35C-B98A3E3AC391}" type="presParOf" srcId="{AE589416-B23C-48ED-9BEB-DFBF5034A89F}" destId="{961CBE61-7C3D-42C0-9EA4-EF454B3AFE53}" srcOrd="2" destOrd="0" presId="urn:microsoft.com/office/officeart/2005/8/layout/hProcess9"/>
    <dgm:cxn modelId="{5459CB89-AE55-4AB4-B1F1-78DA748CEE98}" type="presParOf" srcId="{AE589416-B23C-48ED-9BEB-DFBF5034A89F}" destId="{CD308224-FE79-4365-846B-94F988706037}" srcOrd="3" destOrd="0" presId="urn:microsoft.com/office/officeart/2005/8/layout/hProcess9"/>
    <dgm:cxn modelId="{C7DAF6EA-3F34-4EC2-A6C1-C455545600EF}" type="presParOf" srcId="{AE589416-B23C-48ED-9BEB-DFBF5034A89F}" destId="{F951B271-FAFE-4A78-A02D-EEB4D3166252}" srcOrd="4" destOrd="0" presId="urn:microsoft.com/office/officeart/2005/8/layout/hProcess9"/>
    <dgm:cxn modelId="{C8944E1B-5D76-42AB-BF5A-D3B62D43807C}" type="presParOf" srcId="{AE589416-B23C-48ED-9BEB-DFBF5034A89F}" destId="{67A9F6A8-B08B-436C-A42C-F6F07688049D}" srcOrd="5" destOrd="0" presId="urn:microsoft.com/office/officeart/2005/8/layout/hProcess9"/>
    <dgm:cxn modelId="{463E4E1B-AD69-431E-9D19-E98EA2CC60CC}" type="presParOf" srcId="{AE589416-B23C-48ED-9BEB-DFBF5034A89F}" destId="{CA44AAE2-B0CA-49C4-B42B-E787C6472C63}"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B12535E5-B062-4EBC-960C-88E0DCDC4EA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88A2FAF0-B850-47DF-B3D0-F12A1B5DFDF9}">
      <dgm:prSet phldrT="[Text]"/>
      <dgm:spPr/>
      <dgm:t>
        <a:bodyPr/>
        <a:lstStyle/>
        <a:p>
          <a:r>
            <a:rPr lang="en-US" dirty="0"/>
            <a:t>Liability for Remaining Coverage</a:t>
          </a:r>
        </a:p>
        <a:p>
          <a:r>
            <a:rPr lang="en-US" dirty="0"/>
            <a:t>(LRC)</a:t>
          </a:r>
        </a:p>
      </dgm:t>
    </dgm:pt>
    <dgm:pt modelId="{ECB85864-CFC0-42AD-AE12-3432365EC42A}" type="parTrans" cxnId="{8FD6951B-B8B8-4F4B-B51F-A039BDD4BBF8}">
      <dgm:prSet/>
      <dgm:spPr/>
      <dgm:t>
        <a:bodyPr/>
        <a:lstStyle/>
        <a:p>
          <a:endParaRPr lang="en-US"/>
        </a:p>
      </dgm:t>
    </dgm:pt>
    <dgm:pt modelId="{C19CE653-4A86-4304-AC27-E4F0BE40845C}" type="sibTrans" cxnId="{8FD6951B-B8B8-4F4B-B51F-A039BDD4BBF8}">
      <dgm:prSet/>
      <dgm:spPr/>
      <dgm:t>
        <a:bodyPr/>
        <a:lstStyle/>
        <a:p>
          <a:endParaRPr lang="en-US"/>
        </a:p>
      </dgm:t>
    </dgm:pt>
    <dgm:pt modelId="{8299616E-C0B0-417C-9A72-C61FDD1EF1FA}">
      <dgm:prSet phldrT="[Text]" custT="1"/>
      <dgm:spPr/>
      <dgm:t>
        <a:bodyPr/>
        <a:lstStyle/>
        <a:p>
          <a:r>
            <a:rPr lang="en-US" sz="1400" dirty="0"/>
            <a:t>An entity’s obligation to pay valid claims under existing insurance contracts for insured events that have </a:t>
          </a:r>
          <a:r>
            <a:rPr lang="en-US" sz="1400" b="1" dirty="0"/>
            <a:t>not yet occurred. </a:t>
          </a:r>
        </a:p>
      </dgm:t>
    </dgm:pt>
    <dgm:pt modelId="{C8B23664-6E5E-4621-BCAA-875D689E028A}" type="parTrans" cxnId="{5C14D44D-4B92-4CB1-8533-403EC2010AAE}">
      <dgm:prSet/>
      <dgm:spPr/>
      <dgm:t>
        <a:bodyPr/>
        <a:lstStyle/>
        <a:p>
          <a:endParaRPr lang="en-US"/>
        </a:p>
      </dgm:t>
    </dgm:pt>
    <dgm:pt modelId="{22725F2A-F086-479F-ABD0-1D107E720008}" type="sibTrans" cxnId="{5C14D44D-4B92-4CB1-8533-403EC2010AAE}">
      <dgm:prSet/>
      <dgm:spPr/>
      <dgm:t>
        <a:bodyPr/>
        <a:lstStyle/>
        <a:p>
          <a:endParaRPr lang="en-US"/>
        </a:p>
      </dgm:t>
    </dgm:pt>
    <dgm:pt modelId="{8345768C-FA38-4C2E-826A-4A9C3729D723}">
      <dgm:prSet phldrT="[Text]"/>
      <dgm:spPr/>
      <dgm:t>
        <a:bodyPr/>
        <a:lstStyle/>
        <a:p>
          <a:r>
            <a:rPr lang="en-US" dirty="0"/>
            <a:t>Liability for Incurred Claims </a:t>
          </a:r>
        </a:p>
        <a:p>
          <a:r>
            <a:rPr lang="en-US" dirty="0"/>
            <a:t>(LIC)</a:t>
          </a:r>
        </a:p>
      </dgm:t>
    </dgm:pt>
    <dgm:pt modelId="{2536D77D-F581-4723-A270-F2C680406153}" type="parTrans" cxnId="{74C903F5-A83B-4FB7-B096-942A9DAB3F2C}">
      <dgm:prSet/>
      <dgm:spPr/>
      <dgm:t>
        <a:bodyPr/>
        <a:lstStyle/>
        <a:p>
          <a:endParaRPr lang="en-US"/>
        </a:p>
      </dgm:t>
    </dgm:pt>
    <dgm:pt modelId="{AB7BFB8F-8448-4D1D-8AA2-790C763DDBCB}" type="sibTrans" cxnId="{74C903F5-A83B-4FB7-B096-942A9DAB3F2C}">
      <dgm:prSet/>
      <dgm:spPr/>
      <dgm:t>
        <a:bodyPr/>
        <a:lstStyle/>
        <a:p>
          <a:endParaRPr lang="en-US"/>
        </a:p>
      </dgm:t>
    </dgm:pt>
    <dgm:pt modelId="{FB31C798-40BA-49C2-86D0-FF8A234B9AD7}">
      <dgm:prSet phldrT="[Text]" custT="1"/>
      <dgm:spPr/>
      <dgm:t>
        <a:bodyPr/>
        <a:lstStyle/>
        <a:p>
          <a:r>
            <a:rPr lang="en-US" sz="1300" dirty="0"/>
            <a:t>An entity’s obligation to pay valid claims under existing insurance contracts for insured events that have </a:t>
          </a:r>
          <a:r>
            <a:rPr lang="en-US" sz="1400" b="1" dirty="0"/>
            <a:t>already occurred</a:t>
          </a:r>
          <a:r>
            <a:rPr lang="en-US" sz="1300" dirty="0"/>
            <a:t>.</a:t>
          </a:r>
        </a:p>
      </dgm:t>
    </dgm:pt>
    <dgm:pt modelId="{F01C4162-605F-421F-A1D9-076AF58B42CE}" type="parTrans" cxnId="{A2E4D48C-77BE-47DC-BA8B-5ACD0F3A0019}">
      <dgm:prSet/>
      <dgm:spPr/>
      <dgm:t>
        <a:bodyPr/>
        <a:lstStyle/>
        <a:p>
          <a:endParaRPr lang="en-US"/>
        </a:p>
      </dgm:t>
    </dgm:pt>
    <dgm:pt modelId="{F1FF9FF5-B3CC-4857-AE77-681EBDF523BF}" type="sibTrans" cxnId="{A2E4D48C-77BE-47DC-BA8B-5ACD0F3A0019}">
      <dgm:prSet/>
      <dgm:spPr/>
      <dgm:t>
        <a:bodyPr/>
        <a:lstStyle/>
        <a:p>
          <a:endParaRPr lang="en-US"/>
        </a:p>
      </dgm:t>
    </dgm:pt>
    <dgm:pt modelId="{C5CB6765-4E4D-4B87-B49B-223FB32DDAAC}">
      <dgm:prSet phldrT="[Text]"/>
      <dgm:spPr/>
      <dgm:t>
        <a:bodyPr/>
        <a:lstStyle/>
        <a:p>
          <a:r>
            <a:rPr lang="en-US" dirty="0"/>
            <a:t>Assets for Incurred Claims</a:t>
          </a:r>
        </a:p>
        <a:p>
          <a:r>
            <a:rPr lang="en-US" dirty="0"/>
            <a:t>(AIC)</a:t>
          </a:r>
        </a:p>
      </dgm:t>
    </dgm:pt>
    <dgm:pt modelId="{22A708C2-F84A-4071-8494-6522FF3CE7B1}" type="parTrans" cxnId="{EA092445-BD9F-4399-82D7-6C22C0B981D4}">
      <dgm:prSet/>
      <dgm:spPr/>
      <dgm:t>
        <a:bodyPr/>
        <a:lstStyle/>
        <a:p>
          <a:endParaRPr lang="en-US"/>
        </a:p>
      </dgm:t>
    </dgm:pt>
    <dgm:pt modelId="{4699D287-D594-43A8-A95F-7AB22205900D}" type="sibTrans" cxnId="{EA092445-BD9F-4399-82D7-6C22C0B981D4}">
      <dgm:prSet/>
      <dgm:spPr/>
      <dgm:t>
        <a:bodyPr/>
        <a:lstStyle/>
        <a:p>
          <a:endParaRPr lang="en-US"/>
        </a:p>
      </dgm:t>
    </dgm:pt>
    <dgm:pt modelId="{76E4EBE8-5A4A-4C31-A04F-13ADC21AA581}">
      <dgm:prSet phldrT="[Text]"/>
      <dgm:spPr/>
      <dgm:t>
        <a:bodyPr/>
        <a:lstStyle/>
        <a:p>
          <a:r>
            <a:rPr lang="en-US" dirty="0"/>
            <a:t>An insurer’s right to receive future </a:t>
          </a:r>
          <a:r>
            <a:rPr lang="en-US" dirty="0" err="1"/>
            <a:t>cashflows</a:t>
          </a:r>
          <a:r>
            <a:rPr lang="en-US" dirty="0"/>
            <a:t> relating to reinsurance contracts held for events that have </a:t>
          </a:r>
          <a:r>
            <a:rPr lang="en-US" b="1" dirty="0"/>
            <a:t>already  occurred.</a:t>
          </a:r>
        </a:p>
      </dgm:t>
    </dgm:pt>
    <dgm:pt modelId="{EAF4B15F-E8E8-4AE3-97FA-71A46CF005AE}" type="parTrans" cxnId="{CF7CBA6C-F86B-409E-9DB1-FACC22CB9E5A}">
      <dgm:prSet/>
      <dgm:spPr/>
      <dgm:t>
        <a:bodyPr/>
        <a:lstStyle/>
        <a:p>
          <a:endParaRPr lang="en-US"/>
        </a:p>
      </dgm:t>
    </dgm:pt>
    <dgm:pt modelId="{A2CCC2B5-02E2-430D-8BF7-FD32E6259DFC}" type="sibTrans" cxnId="{CF7CBA6C-F86B-409E-9DB1-FACC22CB9E5A}">
      <dgm:prSet/>
      <dgm:spPr/>
      <dgm:t>
        <a:bodyPr/>
        <a:lstStyle/>
        <a:p>
          <a:endParaRPr lang="en-US"/>
        </a:p>
      </dgm:t>
    </dgm:pt>
    <dgm:pt modelId="{3AB7EDDA-B7ED-402E-B68C-68CE605F9B12}">
      <dgm:prSet phldrT="[Text]"/>
      <dgm:spPr/>
      <dgm:t>
        <a:bodyPr/>
        <a:lstStyle/>
        <a:p>
          <a:r>
            <a:rPr lang="en-US" dirty="0"/>
            <a:t>Assets for Remaining Coverage</a:t>
          </a:r>
        </a:p>
        <a:p>
          <a:r>
            <a:rPr lang="en-US" dirty="0"/>
            <a:t>(ARC)</a:t>
          </a:r>
        </a:p>
      </dgm:t>
    </dgm:pt>
    <dgm:pt modelId="{B75F90DC-53D2-426B-8724-D4E2B006727E}" type="parTrans" cxnId="{1A34C0F2-3E1A-4FDB-999D-ECC37DB162E2}">
      <dgm:prSet/>
      <dgm:spPr/>
      <dgm:t>
        <a:bodyPr/>
        <a:lstStyle/>
        <a:p>
          <a:endParaRPr lang="en-US"/>
        </a:p>
      </dgm:t>
    </dgm:pt>
    <dgm:pt modelId="{6E765967-9357-426E-8F20-4C1A295AFD97}" type="sibTrans" cxnId="{1A34C0F2-3E1A-4FDB-999D-ECC37DB162E2}">
      <dgm:prSet/>
      <dgm:spPr/>
      <dgm:t>
        <a:bodyPr/>
        <a:lstStyle/>
        <a:p>
          <a:endParaRPr lang="en-US"/>
        </a:p>
      </dgm:t>
    </dgm:pt>
    <dgm:pt modelId="{EB858E2A-0E9D-4982-A95C-7AEF62361409}">
      <dgm:prSet phldrT="[Text]" custT="1"/>
      <dgm:spPr/>
      <dgm:t>
        <a:bodyPr/>
        <a:lstStyle/>
        <a:p>
          <a:r>
            <a:rPr lang="en-US" sz="1100" dirty="0"/>
            <a:t>An insurer’s right to receive reinsurance coverage or protection for events that have </a:t>
          </a:r>
          <a:r>
            <a:rPr lang="en-US" sz="1100" b="1" dirty="0"/>
            <a:t>not yet occurred</a:t>
          </a:r>
          <a:r>
            <a:rPr lang="en-US" sz="1100" dirty="0"/>
            <a:t>. It is the insurer’s </a:t>
          </a:r>
          <a:r>
            <a:rPr lang="en-US" sz="1100" b="1" dirty="0"/>
            <a:t>unexpired portion </a:t>
          </a:r>
          <a:r>
            <a:rPr lang="en-US" sz="1100" dirty="0"/>
            <a:t>of reinsurance contracts held.</a:t>
          </a:r>
        </a:p>
      </dgm:t>
    </dgm:pt>
    <dgm:pt modelId="{44BC2F51-8718-44A6-BE97-DA67D0E69B2F}" type="parTrans" cxnId="{8B2EEA40-E7B7-42A1-A656-C97CDC1882DE}">
      <dgm:prSet/>
      <dgm:spPr/>
      <dgm:t>
        <a:bodyPr/>
        <a:lstStyle/>
        <a:p>
          <a:endParaRPr lang="en-US"/>
        </a:p>
      </dgm:t>
    </dgm:pt>
    <dgm:pt modelId="{FD658A9A-A688-445D-950A-CA662BC7757D}" type="sibTrans" cxnId="{8B2EEA40-E7B7-42A1-A656-C97CDC1882DE}">
      <dgm:prSet/>
      <dgm:spPr/>
      <dgm:t>
        <a:bodyPr/>
        <a:lstStyle/>
        <a:p>
          <a:endParaRPr lang="en-US"/>
        </a:p>
      </dgm:t>
    </dgm:pt>
    <dgm:pt modelId="{DF98BBD9-406E-4C86-A2F8-74E37DD67062}" type="pres">
      <dgm:prSet presAssocID="{B12535E5-B062-4EBC-960C-88E0DCDC4EAD}" presName="cycleMatrixDiagram" presStyleCnt="0">
        <dgm:presLayoutVars>
          <dgm:chMax val="1"/>
          <dgm:dir/>
          <dgm:animLvl val="lvl"/>
          <dgm:resizeHandles val="exact"/>
        </dgm:presLayoutVars>
      </dgm:prSet>
      <dgm:spPr/>
      <dgm:t>
        <a:bodyPr/>
        <a:lstStyle/>
        <a:p>
          <a:endParaRPr lang="en-US"/>
        </a:p>
      </dgm:t>
    </dgm:pt>
    <dgm:pt modelId="{63D1BEC5-026F-47BD-883B-01C33B5CB61B}" type="pres">
      <dgm:prSet presAssocID="{B12535E5-B062-4EBC-960C-88E0DCDC4EAD}" presName="children" presStyleCnt="0"/>
      <dgm:spPr/>
    </dgm:pt>
    <dgm:pt modelId="{3C4B410F-7186-44D1-A67B-4ADE7CF787C4}" type="pres">
      <dgm:prSet presAssocID="{B12535E5-B062-4EBC-960C-88E0DCDC4EAD}" presName="child1group" presStyleCnt="0"/>
      <dgm:spPr/>
    </dgm:pt>
    <dgm:pt modelId="{06487E04-B09F-48DD-BB3E-46FE79282A92}" type="pres">
      <dgm:prSet presAssocID="{B12535E5-B062-4EBC-960C-88E0DCDC4EAD}" presName="child1" presStyleLbl="bgAcc1" presStyleIdx="0" presStyleCnt="4"/>
      <dgm:spPr/>
      <dgm:t>
        <a:bodyPr/>
        <a:lstStyle/>
        <a:p>
          <a:endParaRPr lang="en-US"/>
        </a:p>
      </dgm:t>
    </dgm:pt>
    <dgm:pt modelId="{3082C94E-5CE9-4F36-B933-CF54D98CF7D2}" type="pres">
      <dgm:prSet presAssocID="{B12535E5-B062-4EBC-960C-88E0DCDC4EAD}" presName="child1Text" presStyleLbl="bgAcc1" presStyleIdx="0" presStyleCnt="4">
        <dgm:presLayoutVars>
          <dgm:bulletEnabled val="1"/>
        </dgm:presLayoutVars>
      </dgm:prSet>
      <dgm:spPr/>
      <dgm:t>
        <a:bodyPr/>
        <a:lstStyle/>
        <a:p>
          <a:endParaRPr lang="en-US"/>
        </a:p>
      </dgm:t>
    </dgm:pt>
    <dgm:pt modelId="{28C01A55-AAAC-45C0-BA7B-CE22308CB36D}" type="pres">
      <dgm:prSet presAssocID="{B12535E5-B062-4EBC-960C-88E0DCDC4EAD}" presName="child2group" presStyleCnt="0"/>
      <dgm:spPr/>
    </dgm:pt>
    <dgm:pt modelId="{CB3BCAA0-7488-4784-BF12-1897CA80E8E0}" type="pres">
      <dgm:prSet presAssocID="{B12535E5-B062-4EBC-960C-88E0DCDC4EAD}" presName="child2" presStyleLbl="bgAcc1" presStyleIdx="1" presStyleCnt="4"/>
      <dgm:spPr/>
      <dgm:t>
        <a:bodyPr/>
        <a:lstStyle/>
        <a:p>
          <a:endParaRPr lang="en-US"/>
        </a:p>
      </dgm:t>
    </dgm:pt>
    <dgm:pt modelId="{C09A7AC9-4659-44CB-8B89-3656DA84EF2E}" type="pres">
      <dgm:prSet presAssocID="{B12535E5-B062-4EBC-960C-88E0DCDC4EAD}" presName="child2Text" presStyleLbl="bgAcc1" presStyleIdx="1" presStyleCnt="4">
        <dgm:presLayoutVars>
          <dgm:bulletEnabled val="1"/>
        </dgm:presLayoutVars>
      </dgm:prSet>
      <dgm:spPr/>
      <dgm:t>
        <a:bodyPr/>
        <a:lstStyle/>
        <a:p>
          <a:endParaRPr lang="en-US"/>
        </a:p>
      </dgm:t>
    </dgm:pt>
    <dgm:pt modelId="{1B26387D-7C0B-4A46-BBD1-9B8E8680D49A}" type="pres">
      <dgm:prSet presAssocID="{B12535E5-B062-4EBC-960C-88E0DCDC4EAD}" presName="child3group" presStyleCnt="0"/>
      <dgm:spPr/>
    </dgm:pt>
    <dgm:pt modelId="{8ACF68AA-582B-4257-8C02-D6A0AFDA2F96}" type="pres">
      <dgm:prSet presAssocID="{B12535E5-B062-4EBC-960C-88E0DCDC4EAD}" presName="child3" presStyleLbl="bgAcc1" presStyleIdx="2" presStyleCnt="4" custLinFactNeighborX="6832" custLinFactNeighborY="-11657"/>
      <dgm:spPr/>
      <dgm:t>
        <a:bodyPr/>
        <a:lstStyle/>
        <a:p>
          <a:endParaRPr lang="en-US"/>
        </a:p>
      </dgm:t>
    </dgm:pt>
    <dgm:pt modelId="{6B3B124F-857F-454A-9C05-22510586CB09}" type="pres">
      <dgm:prSet presAssocID="{B12535E5-B062-4EBC-960C-88E0DCDC4EAD}" presName="child3Text" presStyleLbl="bgAcc1" presStyleIdx="2" presStyleCnt="4">
        <dgm:presLayoutVars>
          <dgm:bulletEnabled val="1"/>
        </dgm:presLayoutVars>
      </dgm:prSet>
      <dgm:spPr/>
      <dgm:t>
        <a:bodyPr/>
        <a:lstStyle/>
        <a:p>
          <a:endParaRPr lang="en-US"/>
        </a:p>
      </dgm:t>
    </dgm:pt>
    <dgm:pt modelId="{CED67666-2239-4880-A8B7-4EA4A27C98FC}" type="pres">
      <dgm:prSet presAssocID="{B12535E5-B062-4EBC-960C-88E0DCDC4EAD}" presName="child4group" presStyleCnt="0"/>
      <dgm:spPr/>
    </dgm:pt>
    <dgm:pt modelId="{31A3FE9B-21CD-49F9-BBBC-A4BCECAF0326}" type="pres">
      <dgm:prSet presAssocID="{B12535E5-B062-4EBC-960C-88E0DCDC4EAD}" presName="child4" presStyleLbl="bgAcc1" presStyleIdx="3" presStyleCnt="4" custLinFactNeighborX="-2517" custLinFactNeighborY="-9992"/>
      <dgm:spPr/>
      <dgm:t>
        <a:bodyPr/>
        <a:lstStyle/>
        <a:p>
          <a:endParaRPr lang="en-US"/>
        </a:p>
      </dgm:t>
    </dgm:pt>
    <dgm:pt modelId="{E8E47763-881C-485B-BB77-DD73E1FE046E}" type="pres">
      <dgm:prSet presAssocID="{B12535E5-B062-4EBC-960C-88E0DCDC4EAD}" presName="child4Text" presStyleLbl="bgAcc1" presStyleIdx="3" presStyleCnt="4">
        <dgm:presLayoutVars>
          <dgm:bulletEnabled val="1"/>
        </dgm:presLayoutVars>
      </dgm:prSet>
      <dgm:spPr/>
      <dgm:t>
        <a:bodyPr/>
        <a:lstStyle/>
        <a:p>
          <a:endParaRPr lang="en-US"/>
        </a:p>
      </dgm:t>
    </dgm:pt>
    <dgm:pt modelId="{7DC97700-20FB-4E4E-B9D2-3670CC0D93E6}" type="pres">
      <dgm:prSet presAssocID="{B12535E5-B062-4EBC-960C-88E0DCDC4EAD}" presName="childPlaceholder" presStyleCnt="0"/>
      <dgm:spPr/>
    </dgm:pt>
    <dgm:pt modelId="{1E829FC7-75AF-437A-9F47-9ED76F3D4908}" type="pres">
      <dgm:prSet presAssocID="{B12535E5-B062-4EBC-960C-88E0DCDC4EAD}" presName="circle" presStyleCnt="0"/>
      <dgm:spPr/>
    </dgm:pt>
    <dgm:pt modelId="{2B5DC36A-99F3-4C9C-B9C9-E944F67444F6}" type="pres">
      <dgm:prSet presAssocID="{B12535E5-B062-4EBC-960C-88E0DCDC4EAD}" presName="quadrant1" presStyleLbl="node1" presStyleIdx="0" presStyleCnt="4">
        <dgm:presLayoutVars>
          <dgm:chMax val="1"/>
          <dgm:bulletEnabled val="1"/>
        </dgm:presLayoutVars>
      </dgm:prSet>
      <dgm:spPr/>
      <dgm:t>
        <a:bodyPr/>
        <a:lstStyle/>
        <a:p>
          <a:endParaRPr lang="en-US"/>
        </a:p>
      </dgm:t>
    </dgm:pt>
    <dgm:pt modelId="{9BC6378B-6123-4F07-A042-EBCD2AA4D3E6}" type="pres">
      <dgm:prSet presAssocID="{B12535E5-B062-4EBC-960C-88E0DCDC4EAD}" presName="quadrant2" presStyleLbl="node1" presStyleIdx="1" presStyleCnt="4">
        <dgm:presLayoutVars>
          <dgm:chMax val="1"/>
          <dgm:bulletEnabled val="1"/>
        </dgm:presLayoutVars>
      </dgm:prSet>
      <dgm:spPr/>
      <dgm:t>
        <a:bodyPr/>
        <a:lstStyle/>
        <a:p>
          <a:endParaRPr lang="en-US"/>
        </a:p>
      </dgm:t>
    </dgm:pt>
    <dgm:pt modelId="{D9AD3437-0B03-4A99-A764-6F90649C3434}" type="pres">
      <dgm:prSet presAssocID="{B12535E5-B062-4EBC-960C-88E0DCDC4EAD}" presName="quadrant3" presStyleLbl="node1" presStyleIdx="2" presStyleCnt="4">
        <dgm:presLayoutVars>
          <dgm:chMax val="1"/>
          <dgm:bulletEnabled val="1"/>
        </dgm:presLayoutVars>
      </dgm:prSet>
      <dgm:spPr/>
      <dgm:t>
        <a:bodyPr/>
        <a:lstStyle/>
        <a:p>
          <a:endParaRPr lang="en-US"/>
        </a:p>
      </dgm:t>
    </dgm:pt>
    <dgm:pt modelId="{4B85251A-D6CC-45B5-B475-101B12BCB80F}" type="pres">
      <dgm:prSet presAssocID="{B12535E5-B062-4EBC-960C-88E0DCDC4EAD}" presName="quadrant4" presStyleLbl="node1" presStyleIdx="3" presStyleCnt="4">
        <dgm:presLayoutVars>
          <dgm:chMax val="1"/>
          <dgm:bulletEnabled val="1"/>
        </dgm:presLayoutVars>
      </dgm:prSet>
      <dgm:spPr/>
      <dgm:t>
        <a:bodyPr/>
        <a:lstStyle/>
        <a:p>
          <a:endParaRPr lang="en-US"/>
        </a:p>
      </dgm:t>
    </dgm:pt>
    <dgm:pt modelId="{257D39CB-4F8B-43BA-B03C-F81B14A62325}" type="pres">
      <dgm:prSet presAssocID="{B12535E5-B062-4EBC-960C-88E0DCDC4EAD}" presName="quadrantPlaceholder" presStyleCnt="0"/>
      <dgm:spPr/>
    </dgm:pt>
    <dgm:pt modelId="{25BAE58F-1ECB-4520-A856-E9B5CFCD99D2}" type="pres">
      <dgm:prSet presAssocID="{B12535E5-B062-4EBC-960C-88E0DCDC4EAD}" presName="center1" presStyleLbl="fgShp" presStyleIdx="0" presStyleCnt="2"/>
      <dgm:spPr/>
    </dgm:pt>
    <dgm:pt modelId="{99908A39-814B-4B9C-B0DC-DC660CF0E69A}" type="pres">
      <dgm:prSet presAssocID="{B12535E5-B062-4EBC-960C-88E0DCDC4EAD}" presName="center2" presStyleLbl="fgShp" presStyleIdx="1" presStyleCnt="2"/>
      <dgm:spPr/>
    </dgm:pt>
  </dgm:ptLst>
  <dgm:cxnLst>
    <dgm:cxn modelId="{C0F1EC96-73CC-4035-82EB-66EDBA225458}" type="presOf" srcId="{EB858E2A-0E9D-4982-A95C-7AEF62361409}" destId="{E8E47763-881C-485B-BB77-DD73E1FE046E}" srcOrd="1" destOrd="0" presId="urn:microsoft.com/office/officeart/2005/8/layout/cycle4"/>
    <dgm:cxn modelId="{8B2EEA40-E7B7-42A1-A656-C97CDC1882DE}" srcId="{3AB7EDDA-B7ED-402E-B68C-68CE605F9B12}" destId="{EB858E2A-0E9D-4982-A95C-7AEF62361409}" srcOrd="0" destOrd="0" parTransId="{44BC2F51-8718-44A6-BE97-DA67D0E69B2F}" sibTransId="{FD658A9A-A688-445D-950A-CA662BC7757D}"/>
    <dgm:cxn modelId="{1A34C0F2-3E1A-4FDB-999D-ECC37DB162E2}" srcId="{B12535E5-B062-4EBC-960C-88E0DCDC4EAD}" destId="{3AB7EDDA-B7ED-402E-B68C-68CE605F9B12}" srcOrd="3" destOrd="0" parTransId="{B75F90DC-53D2-426B-8724-D4E2B006727E}" sibTransId="{6E765967-9357-426E-8F20-4C1A295AFD97}"/>
    <dgm:cxn modelId="{A5BF978B-D628-477B-AA97-F2BB18D718B2}" type="presOf" srcId="{FB31C798-40BA-49C2-86D0-FF8A234B9AD7}" destId="{C09A7AC9-4659-44CB-8B89-3656DA84EF2E}" srcOrd="1" destOrd="0" presId="urn:microsoft.com/office/officeart/2005/8/layout/cycle4"/>
    <dgm:cxn modelId="{2E659F99-59C2-4DE0-88A2-E5575652D6C7}" type="presOf" srcId="{FB31C798-40BA-49C2-86D0-FF8A234B9AD7}" destId="{CB3BCAA0-7488-4784-BF12-1897CA80E8E0}" srcOrd="0" destOrd="0" presId="urn:microsoft.com/office/officeart/2005/8/layout/cycle4"/>
    <dgm:cxn modelId="{0684777C-71F1-4C67-A204-4F6A177BEB82}" type="presOf" srcId="{8345768C-FA38-4C2E-826A-4A9C3729D723}" destId="{9BC6378B-6123-4F07-A042-EBCD2AA4D3E6}" srcOrd="0" destOrd="0" presId="urn:microsoft.com/office/officeart/2005/8/layout/cycle4"/>
    <dgm:cxn modelId="{EA092445-BD9F-4399-82D7-6C22C0B981D4}" srcId="{B12535E5-B062-4EBC-960C-88E0DCDC4EAD}" destId="{C5CB6765-4E4D-4B87-B49B-223FB32DDAAC}" srcOrd="2" destOrd="0" parTransId="{22A708C2-F84A-4071-8494-6522FF3CE7B1}" sibTransId="{4699D287-D594-43A8-A95F-7AB22205900D}"/>
    <dgm:cxn modelId="{36AC3AC7-C992-43FB-ADFA-CE930C79908D}" type="presOf" srcId="{76E4EBE8-5A4A-4C31-A04F-13ADC21AA581}" destId="{8ACF68AA-582B-4257-8C02-D6A0AFDA2F96}" srcOrd="0" destOrd="0" presId="urn:microsoft.com/office/officeart/2005/8/layout/cycle4"/>
    <dgm:cxn modelId="{B0CB466F-B46F-4BD4-ADA1-21A0C0DEAB3C}" type="presOf" srcId="{8299616E-C0B0-417C-9A72-C61FDD1EF1FA}" destId="{3082C94E-5CE9-4F36-B933-CF54D98CF7D2}" srcOrd="1" destOrd="0" presId="urn:microsoft.com/office/officeart/2005/8/layout/cycle4"/>
    <dgm:cxn modelId="{DD8CC147-8F07-4439-86C9-31A1607D013B}" type="presOf" srcId="{88A2FAF0-B850-47DF-B3D0-F12A1B5DFDF9}" destId="{2B5DC36A-99F3-4C9C-B9C9-E944F67444F6}" srcOrd="0" destOrd="0" presId="urn:microsoft.com/office/officeart/2005/8/layout/cycle4"/>
    <dgm:cxn modelId="{A2E4D48C-77BE-47DC-BA8B-5ACD0F3A0019}" srcId="{8345768C-FA38-4C2E-826A-4A9C3729D723}" destId="{FB31C798-40BA-49C2-86D0-FF8A234B9AD7}" srcOrd="0" destOrd="0" parTransId="{F01C4162-605F-421F-A1D9-076AF58B42CE}" sibTransId="{F1FF9FF5-B3CC-4857-AE77-681EBDF523BF}"/>
    <dgm:cxn modelId="{8FD6951B-B8B8-4F4B-B51F-A039BDD4BBF8}" srcId="{B12535E5-B062-4EBC-960C-88E0DCDC4EAD}" destId="{88A2FAF0-B850-47DF-B3D0-F12A1B5DFDF9}" srcOrd="0" destOrd="0" parTransId="{ECB85864-CFC0-42AD-AE12-3432365EC42A}" sibTransId="{C19CE653-4A86-4304-AC27-E4F0BE40845C}"/>
    <dgm:cxn modelId="{5C14D44D-4B92-4CB1-8533-403EC2010AAE}" srcId="{88A2FAF0-B850-47DF-B3D0-F12A1B5DFDF9}" destId="{8299616E-C0B0-417C-9A72-C61FDD1EF1FA}" srcOrd="0" destOrd="0" parTransId="{C8B23664-6E5E-4621-BCAA-875D689E028A}" sibTransId="{22725F2A-F086-479F-ABD0-1D107E720008}"/>
    <dgm:cxn modelId="{8ED14B11-A444-4400-8D45-712ECDCE86C5}" type="presOf" srcId="{C5CB6765-4E4D-4B87-B49B-223FB32DDAAC}" destId="{D9AD3437-0B03-4A99-A764-6F90649C3434}" srcOrd="0" destOrd="0" presId="urn:microsoft.com/office/officeart/2005/8/layout/cycle4"/>
    <dgm:cxn modelId="{CF7CBA6C-F86B-409E-9DB1-FACC22CB9E5A}" srcId="{C5CB6765-4E4D-4B87-B49B-223FB32DDAAC}" destId="{76E4EBE8-5A4A-4C31-A04F-13ADC21AA581}" srcOrd="0" destOrd="0" parTransId="{EAF4B15F-E8E8-4AE3-97FA-71A46CF005AE}" sibTransId="{A2CCC2B5-02E2-430D-8BF7-FD32E6259DFC}"/>
    <dgm:cxn modelId="{74C903F5-A83B-4FB7-B096-942A9DAB3F2C}" srcId="{B12535E5-B062-4EBC-960C-88E0DCDC4EAD}" destId="{8345768C-FA38-4C2E-826A-4A9C3729D723}" srcOrd="1" destOrd="0" parTransId="{2536D77D-F581-4723-A270-F2C680406153}" sibTransId="{AB7BFB8F-8448-4D1D-8AA2-790C763DDBCB}"/>
    <dgm:cxn modelId="{771F0FD5-C502-4B20-A869-DFB26B633B2D}" type="presOf" srcId="{B12535E5-B062-4EBC-960C-88E0DCDC4EAD}" destId="{DF98BBD9-406E-4C86-A2F8-74E37DD67062}" srcOrd="0" destOrd="0" presId="urn:microsoft.com/office/officeart/2005/8/layout/cycle4"/>
    <dgm:cxn modelId="{31645BED-2534-4ABD-8511-6B8FBE78F4F4}" type="presOf" srcId="{3AB7EDDA-B7ED-402E-B68C-68CE605F9B12}" destId="{4B85251A-D6CC-45B5-B475-101B12BCB80F}" srcOrd="0" destOrd="0" presId="urn:microsoft.com/office/officeart/2005/8/layout/cycle4"/>
    <dgm:cxn modelId="{63BFEEC1-AC9C-4CDE-8D05-B71D2AC6D58A}" type="presOf" srcId="{EB858E2A-0E9D-4982-A95C-7AEF62361409}" destId="{31A3FE9B-21CD-49F9-BBBC-A4BCECAF0326}" srcOrd="0" destOrd="0" presId="urn:microsoft.com/office/officeart/2005/8/layout/cycle4"/>
    <dgm:cxn modelId="{4DEEB3F5-FDE5-45F9-A27A-21C81413A0E7}" type="presOf" srcId="{76E4EBE8-5A4A-4C31-A04F-13ADC21AA581}" destId="{6B3B124F-857F-454A-9C05-22510586CB09}" srcOrd="1" destOrd="0" presId="urn:microsoft.com/office/officeart/2005/8/layout/cycle4"/>
    <dgm:cxn modelId="{812AABE6-F68F-4224-AE66-6489DB9AE5A9}" type="presOf" srcId="{8299616E-C0B0-417C-9A72-C61FDD1EF1FA}" destId="{06487E04-B09F-48DD-BB3E-46FE79282A92}" srcOrd="0" destOrd="0" presId="urn:microsoft.com/office/officeart/2005/8/layout/cycle4"/>
    <dgm:cxn modelId="{8C3F5E98-87DD-4601-894E-F3AE7604AD39}" type="presParOf" srcId="{DF98BBD9-406E-4C86-A2F8-74E37DD67062}" destId="{63D1BEC5-026F-47BD-883B-01C33B5CB61B}" srcOrd="0" destOrd="0" presId="urn:microsoft.com/office/officeart/2005/8/layout/cycle4"/>
    <dgm:cxn modelId="{357FA011-E1F5-4A58-9B9B-6CB9E42CB185}" type="presParOf" srcId="{63D1BEC5-026F-47BD-883B-01C33B5CB61B}" destId="{3C4B410F-7186-44D1-A67B-4ADE7CF787C4}" srcOrd="0" destOrd="0" presId="urn:microsoft.com/office/officeart/2005/8/layout/cycle4"/>
    <dgm:cxn modelId="{7044EE20-D5CC-43AC-9153-D1C86B06864C}" type="presParOf" srcId="{3C4B410F-7186-44D1-A67B-4ADE7CF787C4}" destId="{06487E04-B09F-48DD-BB3E-46FE79282A92}" srcOrd="0" destOrd="0" presId="urn:microsoft.com/office/officeart/2005/8/layout/cycle4"/>
    <dgm:cxn modelId="{EDA6C7ED-2EB0-4734-8794-C0AB2E33AA9B}" type="presParOf" srcId="{3C4B410F-7186-44D1-A67B-4ADE7CF787C4}" destId="{3082C94E-5CE9-4F36-B933-CF54D98CF7D2}" srcOrd="1" destOrd="0" presId="urn:microsoft.com/office/officeart/2005/8/layout/cycle4"/>
    <dgm:cxn modelId="{045EE3AD-33C0-43FE-8263-17D731E84DE1}" type="presParOf" srcId="{63D1BEC5-026F-47BD-883B-01C33B5CB61B}" destId="{28C01A55-AAAC-45C0-BA7B-CE22308CB36D}" srcOrd="1" destOrd="0" presId="urn:microsoft.com/office/officeart/2005/8/layout/cycle4"/>
    <dgm:cxn modelId="{F1AE4819-14FC-4443-8A50-7A607DE5BD11}" type="presParOf" srcId="{28C01A55-AAAC-45C0-BA7B-CE22308CB36D}" destId="{CB3BCAA0-7488-4784-BF12-1897CA80E8E0}" srcOrd="0" destOrd="0" presId="urn:microsoft.com/office/officeart/2005/8/layout/cycle4"/>
    <dgm:cxn modelId="{37C9E2F3-711A-4B62-B6FE-0DFA3591F257}" type="presParOf" srcId="{28C01A55-AAAC-45C0-BA7B-CE22308CB36D}" destId="{C09A7AC9-4659-44CB-8B89-3656DA84EF2E}" srcOrd="1" destOrd="0" presId="urn:microsoft.com/office/officeart/2005/8/layout/cycle4"/>
    <dgm:cxn modelId="{FE68971E-4FC3-421C-8C27-C8706672D871}" type="presParOf" srcId="{63D1BEC5-026F-47BD-883B-01C33B5CB61B}" destId="{1B26387D-7C0B-4A46-BBD1-9B8E8680D49A}" srcOrd="2" destOrd="0" presId="urn:microsoft.com/office/officeart/2005/8/layout/cycle4"/>
    <dgm:cxn modelId="{C278C285-10A8-4E54-B70A-0F206A819FCE}" type="presParOf" srcId="{1B26387D-7C0B-4A46-BBD1-9B8E8680D49A}" destId="{8ACF68AA-582B-4257-8C02-D6A0AFDA2F96}" srcOrd="0" destOrd="0" presId="urn:microsoft.com/office/officeart/2005/8/layout/cycle4"/>
    <dgm:cxn modelId="{5E9545EF-6E77-4BE7-8DF1-7CEE68EF02E1}" type="presParOf" srcId="{1B26387D-7C0B-4A46-BBD1-9B8E8680D49A}" destId="{6B3B124F-857F-454A-9C05-22510586CB09}" srcOrd="1" destOrd="0" presId="urn:microsoft.com/office/officeart/2005/8/layout/cycle4"/>
    <dgm:cxn modelId="{6854AB05-8358-42A8-8856-FFA014728D74}" type="presParOf" srcId="{63D1BEC5-026F-47BD-883B-01C33B5CB61B}" destId="{CED67666-2239-4880-A8B7-4EA4A27C98FC}" srcOrd="3" destOrd="0" presId="urn:microsoft.com/office/officeart/2005/8/layout/cycle4"/>
    <dgm:cxn modelId="{412534E2-2120-4623-B803-61F7F767B347}" type="presParOf" srcId="{CED67666-2239-4880-A8B7-4EA4A27C98FC}" destId="{31A3FE9B-21CD-49F9-BBBC-A4BCECAF0326}" srcOrd="0" destOrd="0" presId="urn:microsoft.com/office/officeart/2005/8/layout/cycle4"/>
    <dgm:cxn modelId="{9AD79EF2-1F39-4672-9D6A-39E6A5B7E7D9}" type="presParOf" srcId="{CED67666-2239-4880-A8B7-4EA4A27C98FC}" destId="{E8E47763-881C-485B-BB77-DD73E1FE046E}" srcOrd="1" destOrd="0" presId="urn:microsoft.com/office/officeart/2005/8/layout/cycle4"/>
    <dgm:cxn modelId="{FF2D6550-B8DD-4B8B-ABEE-3AE718CF1905}" type="presParOf" srcId="{63D1BEC5-026F-47BD-883B-01C33B5CB61B}" destId="{7DC97700-20FB-4E4E-B9D2-3670CC0D93E6}" srcOrd="4" destOrd="0" presId="urn:microsoft.com/office/officeart/2005/8/layout/cycle4"/>
    <dgm:cxn modelId="{9738DC92-D641-4F69-9C31-881A034C077A}" type="presParOf" srcId="{DF98BBD9-406E-4C86-A2F8-74E37DD67062}" destId="{1E829FC7-75AF-437A-9F47-9ED76F3D4908}" srcOrd="1" destOrd="0" presId="urn:microsoft.com/office/officeart/2005/8/layout/cycle4"/>
    <dgm:cxn modelId="{BDC93D1A-44C6-4981-BE8C-5650D146D6C0}" type="presParOf" srcId="{1E829FC7-75AF-437A-9F47-9ED76F3D4908}" destId="{2B5DC36A-99F3-4C9C-B9C9-E944F67444F6}" srcOrd="0" destOrd="0" presId="urn:microsoft.com/office/officeart/2005/8/layout/cycle4"/>
    <dgm:cxn modelId="{8C4B8728-8229-4524-9709-73CC65C8DC54}" type="presParOf" srcId="{1E829FC7-75AF-437A-9F47-9ED76F3D4908}" destId="{9BC6378B-6123-4F07-A042-EBCD2AA4D3E6}" srcOrd="1" destOrd="0" presId="urn:microsoft.com/office/officeart/2005/8/layout/cycle4"/>
    <dgm:cxn modelId="{E621DEA4-CA92-49DF-9F8A-22E81DAE2573}" type="presParOf" srcId="{1E829FC7-75AF-437A-9F47-9ED76F3D4908}" destId="{D9AD3437-0B03-4A99-A764-6F90649C3434}" srcOrd="2" destOrd="0" presId="urn:microsoft.com/office/officeart/2005/8/layout/cycle4"/>
    <dgm:cxn modelId="{9A48BDC7-CCDD-48BE-BDEC-3F5BC341E532}" type="presParOf" srcId="{1E829FC7-75AF-437A-9F47-9ED76F3D4908}" destId="{4B85251A-D6CC-45B5-B475-101B12BCB80F}" srcOrd="3" destOrd="0" presId="urn:microsoft.com/office/officeart/2005/8/layout/cycle4"/>
    <dgm:cxn modelId="{32780FE2-2CAB-4906-AC44-9EFDD68AA901}" type="presParOf" srcId="{1E829FC7-75AF-437A-9F47-9ED76F3D4908}" destId="{257D39CB-4F8B-43BA-B03C-F81B14A62325}" srcOrd="4" destOrd="0" presId="urn:microsoft.com/office/officeart/2005/8/layout/cycle4"/>
    <dgm:cxn modelId="{8A958E97-0FF6-4C79-99B6-ADA275FAE465}" type="presParOf" srcId="{DF98BBD9-406E-4C86-A2F8-74E37DD67062}" destId="{25BAE58F-1ECB-4520-A856-E9B5CFCD99D2}" srcOrd="2" destOrd="0" presId="urn:microsoft.com/office/officeart/2005/8/layout/cycle4"/>
    <dgm:cxn modelId="{0D617FCF-38A9-4F07-BB46-581A2781688B}" type="presParOf" srcId="{DF98BBD9-406E-4C86-A2F8-74E37DD67062}" destId="{99908A39-814B-4B9C-B0DC-DC660CF0E69A}"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4825A3-0720-4CE0-8621-A390D14F4CAA}">
      <dsp:nvSpPr>
        <dsp:cNvPr id="0" name=""/>
        <dsp:cNvSpPr/>
      </dsp:nvSpPr>
      <dsp:spPr>
        <a:xfrm>
          <a:off x="46878" y="441862"/>
          <a:ext cx="1194708" cy="850168"/>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836570-C76F-4B89-AF9A-E9A68E0B2293}">
      <dsp:nvSpPr>
        <dsp:cNvPr id="0" name=""/>
        <dsp:cNvSpPr/>
      </dsp:nvSpPr>
      <dsp:spPr>
        <a:xfrm>
          <a:off x="25538" y="337839"/>
          <a:ext cx="1148773" cy="804184"/>
        </a:xfrm>
        <a:prstGeom prst="rect">
          <a:avLst/>
        </a:prstGeom>
        <a:blipFill rotWithShape="1">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F24D54D-4F2A-40F7-BCDB-1B8D9D4F0527}">
      <dsp:nvSpPr>
        <dsp:cNvPr id="0" name=""/>
        <dsp:cNvSpPr/>
      </dsp:nvSpPr>
      <dsp:spPr>
        <a:xfrm>
          <a:off x="93586" y="1144464"/>
          <a:ext cx="1102065" cy="100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19050" rIns="50800" bIns="19050" numCol="1" spcCol="1270" anchor="ctr" anchorCtr="0">
          <a:noAutofit/>
        </a:bodyPr>
        <a:lstStyle/>
        <a:p>
          <a:pPr lvl="0" algn="l" defTabSz="222250">
            <a:lnSpc>
              <a:spcPct val="90000"/>
            </a:lnSpc>
            <a:spcBef>
              <a:spcPct val="0"/>
            </a:spcBef>
            <a:spcAft>
              <a:spcPct val="35000"/>
            </a:spcAft>
          </a:pPr>
          <a:endParaRPr lang="en-IN" sz="500" kern="1200"/>
        </a:p>
      </dsp:txBody>
      <dsp:txXfrm>
        <a:off x="93586" y="1144464"/>
        <a:ext cx="1102065" cy="100915"/>
      </dsp:txXfrm>
    </dsp:sp>
    <dsp:sp modelId="{AAF5D6AA-77F2-47E7-9948-C4289AEA21FF}">
      <dsp:nvSpPr>
        <dsp:cNvPr id="0" name=""/>
        <dsp:cNvSpPr/>
      </dsp:nvSpPr>
      <dsp:spPr>
        <a:xfrm>
          <a:off x="1290224" y="441862"/>
          <a:ext cx="546207" cy="85016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B674A-0FC3-4068-83BA-16D72CD6B1D5}">
      <dsp:nvSpPr>
        <dsp:cNvPr id="0" name=""/>
        <dsp:cNvSpPr/>
      </dsp:nvSpPr>
      <dsp:spPr>
        <a:xfrm>
          <a:off x="46878" y="390766"/>
          <a:ext cx="1194708" cy="850168"/>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097A6C-6F7D-4A7E-8FEA-457B8A649423}">
      <dsp:nvSpPr>
        <dsp:cNvPr id="0" name=""/>
        <dsp:cNvSpPr/>
      </dsp:nvSpPr>
      <dsp:spPr>
        <a:xfrm>
          <a:off x="82575" y="287828"/>
          <a:ext cx="1148773" cy="804184"/>
        </a:xfrm>
        <a:prstGeom prst="rect">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A8BCA96-5B15-44CA-9D5E-7EFB2822B9B9}">
      <dsp:nvSpPr>
        <dsp:cNvPr id="0" name=""/>
        <dsp:cNvSpPr/>
      </dsp:nvSpPr>
      <dsp:spPr>
        <a:xfrm>
          <a:off x="93586" y="1093368"/>
          <a:ext cx="1102065" cy="100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19050" rIns="50800" bIns="19050" numCol="1" spcCol="1270" anchor="ctr" anchorCtr="0">
          <a:noAutofit/>
        </a:bodyPr>
        <a:lstStyle/>
        <a:p>
          <a:pPr lvl="0" algn="l" defTabSz="222250">
            <a:lnSpc>
              <a:spcPct val="90000"/>
            </a:lnSpc>
            <a:spcBef>
              <a:spcPct val="0"/>
            </a:spcBef>
            <a:spcAft>
              <a:spcPct val="35000"/>
            </a:spcAft>
          </a:pPr>
          <a:endParaRPr lang="en-IN" sz="500" kern="1200"/>
        </a:p>
      </dsp:txBody>
      <dsp:txXfrm>
        <a:off x="93586" y="1093368"/>
        <a:ext cx="1102065" cy="100915"/>
      </dsp:txXfrm>
    </dsp:sp>
    <dsp:sp modelId="{801D7376-2B21-49C6-B5DA-9396E4DC7CBB}">
      <dsp:nvSpPr>
        <dsp:cNvPr id="0" name=""/>
        <dsp:cNvSpPr/>
      </dsp:nvSpPr>
      <dsp:spPr>
        <a:xfrm>
          <a:off x="1290224" y="390766"/>
          <a:ext cx="546207" cy="85016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46D47-0E02-4879-9A89-7ADDCA914DCE}">
      <dsp:nvSpPr>
        <dsp:cNvPr id="0" name=""/>
        <dsp:cNvSpPr/>
      </dsp:nvSpPr>
      <dsp:spPr>
        <a:xfrm>
          <a:off x="48595" y="483005"/>
          <a:ext cx="1238467" cy="881307"/>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585EFA-E62F-4FE9-B9F1-C0B56BD7D609}">
      <dsp:nvSpPr>
        <dsp:cNvPr id="0" name=""/>
        <dsp:cNvSpPr/>
      </dsp:nvSpPr>
      <dsp:spPr>
        <a:xfrm>
          <a:off x="977" y="377406"/>
          <a:ext cx="1190849" cy="833639"/>
        </a:xfrm>
        <a:prstGeom prst="rect">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48BD7C4-5CA2-4E39-B2CF-71A44ACA9991}">
      <dsp:nvSpPr>
        <dsp:cNvPr id="0" name=""/>
        <dsp:cNvSpPr/>
      </dsp:nvSpPr>
      <dsp:spPr>
        <a:xfrm>
          <a:off x="97014" y="1211342"/>
          <a:ext cx="1142431" cy="104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19050" rIns="50800" bIns="19050" numCol="1" spcCol="1270" anchor="ctr" anchorCtr="0">
          <a:noAutofit/>
        </a:bodyPr>
        <a:lstStyle/>
        <a:p>
          <a:pPr lvl="0" algn="l" defTabSz="222250">
            <a:lnSpc>
              <a:spcPct val="90000"/>
            </a:lnSpc>
            <a:spcBef>
              <a:spcPct val="0"/>
            </a:spcBef>
            <a:spcAft>
              <a:spcPct val="35000"/>
            </a:spcAft>
          </a:pPr>
          <a:endParaRPr lang="en-IN" sz="500" kern="1200"/>
        </a:p>
      </dsp:txBody>
      <dsp:txXfrm>
        <a:off x="97014" y="1211342"/>
        <a:ext cx="1142431" cy="104612"/>
      </dsp:txXfrm>
    </dsp:sp>
    <dsp:sp modelId="{C8A7FF44-80D3-4E52-8D2F-FD6E6F09B003}">
      <dsp:nvSpPr>
        <dsp:cNvPr id="0" name=""/>
        <dsp:cNvSpPr/>
      </dsp:nvSpPr>
      <dsp:spPr>
        <a:xfrm>
          <a:off x="1337482" y="483005"/>
          <a:ext cx="566213" cy="881307"/>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3297B-BAE2-4D53-BC71-ABA900C73E4B}">
      <dsp:nvSpPr>
        <dsp:cNvPr id="0" name=""/>
        <dsp:cNvSpPr/>
      </dsp:nvSpPr>
      <dsp:spPr>
        <a:xfrm>
          <a:off x="46878" y="265929"/>
          <a:ext cx="1194708" cy="850168"/>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94A0C6-81BE-461C-8BCE-7179D855011E}">
      <dsp:nvSpPr>
        <dsp:cNvPr id="0" name=""/>
        <dsp:cNvSpPr/>
      </dsp:nvSpPr>
      <dsp:spPr>
        <a:xfrm>
          <a:off x="943" y="164062"/>
          <a:ext cx="1148773" cy="804184"/>
        </a:xfrm>
        <a:prstGeom prst="rect">
          <a:avLst/>
        </a:prstGeom>
        <a:blipFill>
          <a:blip xmlns:r="http://schemas.openxmlformats.org/officeDocument/2006/relationships" r:embed="rId1"/>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EDFDD1B-9B6C-48E4-8018-6E53A772F258}">
      <dsp:nvSpPr>
        <dsp:cNvPr id="0" name=""/>
        <dsp:cNvSpPr/>
      </dsp:nvSpPr>
      <dsp:spPr>
        <a:xfrm>
          <a:off x="93586" y="968532"/>
          <a:ext cx="1102065" cy="100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19050" rIns="50800" bIns="19050" numCol="1" spcCol="1270" anchor="ctr" anchorCtr="0">
          <a:noAutofit/>
        </a:bodyPr>
        <a:lstStyle/>
        <a:p>
          <a:pPr lvl="0" algn="l" defTabSz="222250">
            <a:lnSpc>
              <a:spcPct val="90000"/>
            </a:lnSpc>
            <a:spcBef>
              <a:spcPct val="0"/>
            </a:spcBef>
            <a:spcAft>
              <a:spcPct val="35000"/>
            </a:spcAft>
          </a:pPr>
          <a:endParaRPr lang="en-IN" sz="500" kern="1200" dirty="0"/>
        </a:p>
      </dsp:txBody>
      <dsp:txXfrm>
        <a:off x="93586" y="968532"/>
        <a:ext cx="1102065" cy="100915"/>
      </dsp:txXfrm>
    </dsp:sp>
    <dsp:sp modelId="{9095B98C-801C-4F7F-B982-BB43FF667006}">
      <dsp:nvSpPr>
        <dsp:cNvPr id="0" name=""/>
        <dsp:cNvSpPr/>
      </dsp:nvSpPr>
      <dsp:spPr>
        <a:xfrm>
          <a:off x="1290224" y="265929"/>
          <a:ext cx="546207" cy="85016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4825A3-0720-4CE0-8621-A390D14F4CAA}">
      <dsp:nvSpPr>
        <dsp:cNvPr id="0" name=""/>
        <dsp:cNvSpPr/>
      </dsp:nvSpPr>
      <dsp:spPr>
        <a:xfrm>
          <a:off x="46878" y="441862"/>
          <a:ext cx="1194708" cy="850168"/>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836570-C76F-4B89-AF9A-E9A68E0B2293}">
      <dsp:nvSpPr>
        <dsp:cNvPr id="0" name=""/>
        <dsp:cNvSpPr/>
      </dsp:nvSpPr>
      <dsp:spPr>
        <a:xfrm>
          <a:off x="0" y="281546"/>
          <a:ext cx="1148773" cy="80418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F24D54D-4F2A-40F7-BCDB-1B8D9D4F0527}">
      <dsp:nvSpPr>
        <dsp:cNvPr id="0" name=""/>
        <dsp:cNvSpPr/>
      </dsp:nvSpPr>
      <dsp:spPr>
        <a:xfrm>
          <a:off x="93586" y="1144464"/>
          <a:ext cx="1102065" cy="100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19050" rIns="50800" bIns="19050" numCol="1" spcCol="1270" anchor="ctr" anchorCtr="0">
          <a:noAutofit/>
        </a:bodyPr>
        <a:lstStyle/>
        <a:p>
          <a:pPr lvl="0" algn="l" defTabSz="222250">
            <a:lnSpc>
              <a:spcPct val="90000"/>
            </a:lnSpc>
            <a:spcBef>
              <a:spcPct val="0"/>
            </a:spcBef>
            <a:spcAft>
              <a:spcPct val="35000"/>
            </a:spcAft>
          </a:pPr>
          <a:endParaRPr lang="en-IN" sz="500" kern="1200"/>
        </a:p>
      </dsp:txBody>
      <dsp:txXfrm>
        <a:off x="93586" y="1144464"/>
        <a:ext cx="1102065" cy="100915"/>
      </dsp:txXfrm>
    </dsp:sp>
    <dsp:sp modelId="{AAF5D6AA-77F2-47E7-9948-C4289AEA21FF}">
      <dsp:nvSpPr>
        <dsp:cNvPr id="0" name=""/>
        <dsp:cNvSpPr/>
      </dsp:nvSpPr>
      <dsp:spPr>
        <a:xfrm>
          <a:off x="1290224" y="441862"/>
          <a:ext cx="546207" cy="85016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EDFF5-DD6F-4C85-9D58-25F0722F905A}">
      <dsp:nvSpPr>
        <dsp:cNvPr id="0" name=""/>
        <dsp:cNvSpPr/>
      </dsp:nvSpPr>
      <dsp:spPr>
        <a:xfrm>
          <a:off x="2" y="546445"/>
          <a:ext cx="9148534" cy="4386140"/>
        </a:xfrm>
        <a:prstGeom prst="rightArrow">
          <a:avLst/>
        </a:prstGeom>
        <a:solidFill>
          <a:schemeClr val="accent4">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868759D1-45E9-4F9A-9F20-C8F2798C89AE}">
      <dsp:nvSpPr>
        <dsp:cNvPr id="0" name=""/>
        <dsp:cNvSpPr/>
      </dsp:nvSpPr>
      <dsp:spPr>
        <a:xfrm>
          <a:off x="6046" y="1625600"/>
          <a:ext cx="2162663" cy="2167466"/>
        </a:xfrm>
        <a:prstGeom prst="roundRect">
          <a:avLst/>
        </a:prstGeom>
        <a:solidFill>
          <a:schemeClr val="accent4">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sp3d extrusionH="28000" prstMaterial="matte"/>
        </a:bodyPr>
        <a:lstStyle/>
        <a:p>
          <a:pPr lvl="0" algn="ctr" defTabSz="933450">
            <a:lnSpc>
              <a:spcPct val="90000"/>
            </a:lnSpc>
            <a:spcBef>
              <a:spcPct val="0"/>
            </a:spcBef>
            <a:spcAft>
              <a:spcPct val="35000"/>
            </a:spcAft>
          </a:pPr>
          <a:r>
            <a:rPr lang="en-US" sz="2100" kern="1200" dirty="0"/>
            <a:t>RECOGNITION</a:t>
          </a:r>
        </a:p>
      </dsp:txBody>
      <dsp:txXfrm>
        <a:off x="111619" y="1731173"/>
        <a:ext cx="1951517" cy="1956320"/>
      </dsp:txXfrm>
    </dsp:sp>
    <dsp:sp modelId="{961CBE61-7C3D-42C0-9EA4-EF454B3AFE53}">
      <dsp:nvSpPr>
        <dsp:cNvPr id="0" name=""/>
        <dsp:cNvSpPr/>
      </dsp:nvSpPr>
      <dsp:spPr>
        <a:xfrm>
          <a:off x="2330640" y="1625600"/>
          <a:ext cx="2162663" cy="2167466"/>
        </a:xfrm>
        <a:prstGeom prst="roundRect">
          <a:avLst/>
        </a:prstGeom>
        <a:solidFill>
          <a:schemeClr val="accent4">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sp3d extrusionH="28000" prstMaterial="matte"/>
        </a:bodyPr>
        <a:lstStyle/>
        <a:p>
          <a:pPr lvl="0" algn="ctr" defTabSz="933450">
            <a:lnSpc>
              <a:spcPct val="90000"/>
            </a:lnSpc>
            <a:spcBef>
              <a:spcPct val="0"/>
            </a:spcBef>
            <a:spcAft>
              <a:spcPct val="35000"/>
            </a:spcAft>
          </a:pPr>
          <a:r>
            <a:rPr lang="en-US" sz="2100" kern="1200" dirty="0"/>
            <a:t>MEASUREMENT</a:t>
          </a:r>
        </a:p>
      </dsp:txBody>
      <dsp:txXfrm>
        <a:off x="2436213" y="1731173"/>
        <a:ext cx="1951517" cy="1956320"/>
      </dsp:txXfrm>
    </dsp:sp>
    <dsp:sp modelId="{F951B271-FAFE-4A78-A02D-EEB4D3166252}">
      <dsp:nvSpPr>
        <dsp:cNvPr id="0" name=""/>
        <dsp:cNvSpPr/>
      </dsp:nvSpPr>
      <dsp:spPr>
        <a:xfrm>
          <a:off x="4655234" y="1625600"/>
          <a:ext cx="2162663" cy="2167466"/>
        </a:xfrm>
        <a:prstGeom prst="roundRect">
          <a:avLst/>
        </a:prstGeom>
        <a:solidFill>
          <a:schemeClr val="accent4">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sp3d extrusionH="28000" prstMaterial="matte"/>
        </a:bodyPr>
        <a:lstStyle/>
        <a:p>
          <a:pPr lvl="0" algn="ctr" defTabSz="933450">
            <a:lnSpc>
              <a:spcPct val="90000"/>
            </a:lnSpc>
            <a:spcBef>
              <a:spcPct val="0"/>
            </a:spcBef>
            <a:spcAft>
              <a:spcPct val="35000"/>
            </a:spcAft>
          </a:pPr>
          <a:r>
            <a:rPr lang="en-US" sz="2100" kern="1200" dirty="0"/>
            <a:t>PRESENTATION</a:t>
          </a:r>
        </a:p>
      </dsp:txBody>
      <dsp:txXfrm>
        <a:off x="4760807" y="1731173"/>
        <a:ext cx="1951517" cy="1956320"/>
      </dsp:txXfrm>
    </dsp:sp>
    <dsp:sp modelId="{CA44AAE2-B0CA-49C4-B42B-E787C6472C63}">
      <dsp:nvSpPr>
        <dsp:cNvPr id="0" name=""/>
        <dsp:cNvSpPr/>
      </dsp:nvSpPr>
      <dsp:spPr>
        <a:xfrm>
          <a:off x="6979829" y="1625600"/>
          <a:ext cx="2162663" cy="2167466"/>
        </a:xfrm>
        <a:prstGeom prst="roundRect">
          <a:avLst/>
        </a:prstGeom>
        <a:solidFill>
          <a:schemeClr val="accent4">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sp3d extrusionH="28000" prstMaterial="matte"/>
        </a:bodyPr>
        <a:lstStyle/>
        <a:p>
          <a:pPr lvl="0" algn="ctr" defTabSz="933450">
            <a:lnSpc>
              <a:spcPct val="90000"/>
            </a:lnSpc>
            <a:spcBef>
              <a:spcPct val="0"/>
            </a:spcBef>
            <a:spcAft>
              <a:spcPct val="35000"/>
            </a:spcAft>
          </a:pPr>
          <a:r>
            <a:rPr lang="en-US" sz="2100" kern="1200" dirty="0"/>
            <a:t>DISCLOSURE</a:t>
          </a:r>
        </a:p>
      </dsp:txBody>
      <dsp:txXfrm>
        <a:off x="7085402" y="1731173"/>
        <a:ext cx="1951517" cy="19563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CF68AA-582B-4257-8C02-D6A0AFDA2F96}">
      <dsp:nvSpPr>
        <dsp:cNvPr id="0" name=""/>
        <dsp:cNvSpPr/>
      </dsp:nvSpPr>
      <dsp:spPr>
        <a:xfrm>
          <a:off x="5092192" y="3482564"/>
          <a:ext cx="2676821"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kern="1200" dirty="0"/>
            <a:t>An insurer’s right to receive future </a:t>
          </a:r>
          <a:r>
            <a:rPr lang="en-US" sz="1300" kern="1200" dirty="0" err="1"/>
            <a:t>cashflows</a:t>
          </a:r>
          <a:r>
            <a:rPr lang="en-US" sz="1300" kern="1200" dirty="0"/>
            <a:t> relating to reinsurance contracts held for events that have </a:t>
          </a:r>
          <a:r>
            <a:rPr lang="en-US" sz="1300" b="1" kern="1200" dirty="0"/>
            <a:t>already  occurred.</a:t>
          </a:r>
        </a:p>
      </dsp:txBody>
      <dsp:txXfrm>
        <a:off x="5933328" y="3954147"/>
        <a:ext cx="1797595" cy="1224300"/>
      </dsp:txXfrm>
    </dsp:sp>
    <dsp:sp modelId="{31A3FE9B-21CD-49F9-BBBC-A4BCECAF0326}">
      <dsp:nvSpPr>
        <dsp:cNvPr id="0" name=""/>
        <dsp:cNvSpPr/>
      </dsp:nvSpPr>
      <dsp:spPr>
        <a:xfrm>
          <a:off x="474490" y="3511434"/>
          <a:ext cx="2676821"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US" sz="1100" kern="1200" dirty="0"/>
            <a:t>An insurer’s right to receive reinsurance coverage or protection for events that have </a:t>
          </a:r>
          <a:r>
            <a:rPr lang="en-US" sz="1100" b="1" kern="1200" dirty="0"/>
            <a:t>not yet occurred</a:t>
          </a:r>
          <a:r>
            <a:rPr lang="en-US" sz="1100" kern="1200" dirty="0"/>
            <a:t>. It is the insurer’s </a:t>
          </a:r>
          <a:r>
            <a:rPr lang="en-US" sz="1100" b="1" kern="1200" dirty="0"/>
            <a:t>unexpired portion </a:t>
          </a:r>
          <a:r>
            <a:rPr lang="en-US" sz="1100" kern="1200" dirty="0"/>
            <a:t>of reinsurance contracts held.</a:t>
          </a:r>
        </a:p>
      </dsp:txBody>
      <dsp:txXfrm>
        <a:off x="512580" y="3983018"/>
        <a:ext cx="1797595" cy="1224300"/>
      </dsp:txXfrm>
    </dsp:sp>
    <dsp:sp modelId="{CB3BCAA0-7488-4784-BF12-1897CA80E8E0}">
      <dsp:nvSpPr>
        <dsp:cNvPr id="0" name=""/>
        <dsp:cNvSpPr/>
      </dsp:nvSpPr>
      <dsp:spPr>
        <a:xfrm>
          <a:off x="4909312" y="0"/>
          <a:ext cx="2676821"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114300" lvl="1" indent="-114300" algn="l" defTabSz="577850">
            <a:lnSpc>
              <a:spcPct val="90000"/>
            </a:lnSpc>
            <a:spcBef>
              <a:spcPct val="0"/>
            </a:spcBef>
            <a:spcAft>
              <a:spcPct val="15000"/>
            </a:spcAft>
            <a:buChar char="••"/>
          </a:pPr>
          <a:r>
            <a:rPr lang="en-US" sz="1300" kern="1200" dirty="0"/>
            <a:t>An entity’s obligation to pay valid claims under existing insurance contracts for insured events that have </a:t>
          </a:r>
          <a:r>
            <a:rPr lang="en-US" sz="1400" b="1" kern="1200" dirty="0"/>
            <a:t>already occurred</a:t>
          </a:r>
          <a:r>
            <a:rPr lang="en-US" sz="1300" kern="1200" dirty="0"/>
            <a:t>.</a:t>
          </a:r>
        </a:p>
      </dsp:txBody>
      <dsp:txXfrm>
        <a:off x="5750448" y="38090"/>
        <a:ext cx="1797595" cy="1224300"/>
      </dsp:txXfrm>
    </dsp:sp>
    <dsp:sp modelId="{06487E04-B09F-48DD-BB3E-46FE79282A92}">
      <dsp:nvSpPr>
        <dsp:cNvPr id="0" name=""/>
        <dsp:cNvSpPr/>
      </dsp:nvSpPr>
      <dsp:spPr>
        <a:xfrm>
          <a:off x="541866" y="0"/>
          <a:ext cx="2676821"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a:t>An entity’s obligation to pay valid claims under existing insurance contracts for insured events that have </a:t>
          </a:r>
          <a:r>
            <a:rPr lang="en-US" sz="1400" b="1" kern="1200" dirty="0"/>
            <a:t>not yet occurred. </a:t>
          </a:r>
        </a:p>
      </dsp:txBody>
      <dsp:txXfrm>
        <a:off x="579956" y="38090"/>
        <a:ext cx="1797595" cy="1224300"/>
      </dsp:txXfrm>
    </dsp:sp>
    <dsp:sp modelId="{2B5DC36A-99F3-4C9C-B9C9-E944F67444F6}">
      <dsp:nvSpPr>
        <dsp:cNvPr id="0" name=""/>
        <dsp:cNvSpPr/>
      </dsp:nvSpPr>
      <dsp:spPr>
        <a:xfrm>
          <a:off x="1663530" y="308864"/>
          <a:ext cx="2346282" cy="2346282"/>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a:t>Liability for Remaining Coverage</a:t>
          </a:r>
        </a:p>
        <a:p>
          <a:pPr lvl="0" algn="ctr" defTabSz="933450">
            <a:lnSpc>
              <a:spcPct val="90000"/>
            </a:lnSpc>
            <a:spcBef>
              <a:spcPct val="0"/>
            </a:spcBef>
            <a:spcAft>
              <a:spcPct val="35000"/>
            </a:spcAft>
          </a:pPr>
          <a:r>
            <a:rPr lang="en-US" sz="2100" kern="1200" dirty="0"/>
            <a:t>(LRC)</a:t>
          </a:r>
        </a:p>
      </dsp:txBody>
      <dsp:txXfrm>
        <a:off x="2350740" y="996074"/>
        <a:ext cx="1659072" cy="1659072"/>
      </dsp:txXfrm>
    </dsp:sp>
    <dsp:sp modelId="{9BC6378B-6123-4F07-A042-EBCD2AA4D3E6}">
      <dsp:nvSpPr>
        <dsp:cNvPr id="0" name=""/>
        <dsp:cNvSpPr/>
      </dsp:nvSpPr>
      <dsp:spPr>
        <a:xfrm rot="5400000">
          <a:off x="4118186" y="308864"/>
          <a:ext cx="2346282" cy="2346282"/>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a:t>Liability for Incurred Claims </a:t>
          </a:r>
        </a:p>
        <a:p>
          <a:pPr lvl="0" algn="ctr" defTabSz="933450">
            <a:lnSpc>
              <a:spcPct val="90000"/>
            </a:lnSpc>
            <a:spcBef>
              <a:spcPct val="0"/>
            </a:spcBef>
            <a:spcAft>
              <a:spcPct val="35000"/>
            </a:spcAft>
          </a:pPr>
          <a:r>
            <a:rPr lang="en-US" sz="2100" kern="1200" dirty="0"/>
            <a:t>(LIC)</a:t>
          </a:r>
        </a:p>
      </dsp:txBody>
      <dsp:txXfrm rot="-5400000">
        <a:off x="4118186" y="996074"/>
        <a:ext cx="1659072" cy="1659072"/>
      </dsp:txXfrm>
    </dsp:sp>
    <dsp:sp modelId="{D9AD3437-0B03-4A99-A764-6F90649C3434}">
      <dsp:nvSpPr>
        <dsp:cNvPr id="0" name=""/>
        <dsp:cNvSpPr/>
      </dsp:nvSpPr>
      <dsp:spPr>
        <a:xfrm rot="10800000">
          <a:off x="4118186" y="2763520"/>
          <a:ext cx="2346282" cy="2346282"/>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a:t>Assets for Incurred Claims</a:t>
          </a:r>
        </a:p>
        <a:p>
          <a:pPr lvl="0" algn="ctr" defTabSz="933450">
            <a:lnSpc>
              <a:spcPct val="90000"/>
            </a:lnSpc>
            <a:spcBef>
              <a:spcPct val="0"/>
            </a:spcBef>
            <a:spcAft>
              <a:spcPct val="35000"/>
            </a:spcAft>
          </a:pPr>
          <a:r>
            <a:rPr lang="en-US" sz="2100" kern="1200" dirty="0"/>
            <a:t>(AIC)</a:t>
          </a:r>
        </a:p>
      </dsp:txBody>
      <dsp:txXfrm rot="10800000">
        <a:off x="4118186" y="2763520"/>
        <a:ext cx="1659072" cy="1659072"/>
      </dsp:txXfrm>
    </dsp:sp>
    <dsp:sp modelId="{4B85251A-D6CC-45B5-B475-101B12BCB80F}">
      <dsp:nvSpPr>
        <dsp:cNvPr id="0" name=""/>
        <dsp:cNvSpPr/>
      </dsp:nvSpPr>
      <dsp:spPr>
        <a:xfrm rot="16200000">
          <a:off x="1663530" y="2763520"/>
          <a:ext cx="2346282" cy="2346282"/>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a:t>Assets for Remaining Coverage</a:t>
          </a:r>
        </a:p>
        <a:p>
          <a:pPr lvl="0" algn="ctr" defTabSz="933450">
            <a:lnSpc>
              <a:spcPct val="90000"/>
            </a:lnSpc>
            <a:spcBef>
              <a:spcPct val="0"/>
            </a:spcBef>
            <a:spcAft>
              <a:spcPct val="35000"/>
            </a:spcAft>
          </a:pPr>
          <a:r>
            <a:rPr lang="en-US" sz="2100" kern="1200" dirty="0"/>
            <a:t>(ARC)</a:t>
          </a:r>
        </a:p>
      </dsp:txBody>
      <dsp:txXfrm rot="5400000">
        <a:off x="2350740" y="2763520"/>
        <a:ext cx="1659072" cy="1659072"/>
      </dsp:txXfrm>
    </dsp:sp>
    <dsp:sp modelId="{25BAE58F-1ECB-4520-A856-E9B5CFCD99D2}">
      <dsp:nvSpPr>
        <dsp:cNvPr id="0" name=""/>
        <dsp:cNvSpPr/>
      </dsp:nvSpPr>
      <dsp:spPr>
        <a:xfrm>
          <a:off x="3658954" y="2221653"/>
          <a:ext cx="810090" cy="704426"/>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9908A39-814B-4B9C-B0DC-DC660CF0E69A}">
      <dsp:nvSpPr>
        <dsp:cNvPr id="0" name=""/>
        <dsp:cNvSpPr/>
      </dsp:nvSpPr>
      <dsp:spPr>
        <a:xfrm rot="10800000">
          <a:off x="3658954" y="2492586"/>
          <a:ext cx="810090" cy="704426"/>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xmlns=""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12/29/2023</a:t>
            </a:fld>
            <a:endParaRPr lang="en-US" dirty="0"/>
          </a:p>
        </p:txBody>
      </p:sp>
      <p:sp>
        <p:nvSpPr>
          <p:cNvPr id="4" name="Footer Placeholder 3">
            <a:extLst>
              <a:ext uri="{FF2B5EF4-FFF2-40B4-BE49-F238E27FC236}">
                <a16:creationId xmlns:a16="http://schemas.microsoft.com/office/drawing/2014/main" xmlns=""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CA INDERJEET KAUR </a:t>
            </a:r>
            <a:endParaRPr lang="en-US" dirty="0"/>
          </a:p>
        </p:txBody>
      </p:sp>
      <p:sp>
        <p:nvSpPr>
          <p:cNvPr id="5" name="Slide Number Placeholder 4">
            <a:extLst>
              <a:ext uri="{FF2B5EF4-FFF2-40B4-BE49-F238E27FC236}">
                <a16:creationId xmlns:a16="http://schemas.microsoft.com/office/drawing/2014/main" xmlns=""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dirty="0"/>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EC30E-1A71-4188-9BE7-E2A64929A436}" type="datetimeFigureOut">
              <a:rPr lang="en-US" noProof="0" smtClean="0"/>
              <a:t>12/29/2023</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noProof="0"/>
              <a:t>CA INDERJEET KAUR </a:t>
            </a:r>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30193B-564F-4854-8A52-728F3FB19C85}" type="slidenum">
              <a:rPr lang="en-US" noProof="0" smtClean="0"/>
              <a:t>‹#›</a:t>
            </a:fld>
            <a:endParaRPr lang="en-US" noProof="0" dirty="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3</a:t>
            </a:fld>
            <a:endParaRPr lang="en-US" noProof="0" dirty="0"/>
          </a:p>
        </p:txBody>
      </p:sp>
      <p:sp>
        <p:nvSpPr>
          <p:cNvPr id="5" name="Footer Placeholder 4">
            <a:extLst>
              <a:ext uri="{FF2B5EF4-FFF2-40B4-BE49-F238E27FC236}">
                <a16:creationId xmlns:a16="http://schemas.microsoft.com/office/drawing/2014/main" xmlns="" id="{E9185ABF-4B8E-D52E-286C-D5CC834E53DB}"/>
              </a:ext>
            </a:extLst>
          </p:cNvPr>
          <p:cNvSpPr>
            <a:spLocks noGrp="1"/>
          </p:cNvSpPr>
          <p:nvPr>
            <p:ph type="ftr" sz="quarter" idx="4"/>
          </p:nvPr>
        </p:nvSpPr>
        <p:spPr/>
        <p:txBody>
          <a:bodyPr/>
          <a:lstStyle/>
          <a:p>
            <a:r>
              <a:rPr lang="en-US" noProof="0"/>
              <a:t>CA INDERJEET KAUR </a:t>
            </a:r>
            <a:endParaRPr lang="en-US" noProof="0" dirty="0"/>
          </a:p>
        </p:txBody>
      </p:sp>
    </p:spTree>
    <p:extLst>
      <p:ext uri="{BB962C8B-B14F-4D97-AF65-F5344CB8AC3E}">
        <p14:creationId xmlns:p14="http://schemas.microsoft.com/office/powerpoint/2010/main" val="2507912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4</a:t>
            </a:fld>
            <a:endParaRPr lang="en-US" noProof="0" dirty="0"/>
          </a:p>
        </p:txBody>
      </p:sp>
      <p:sp>
        <p:nvSpPr>
          <p:cNvPr id="5" name="Footer Placeholder 4">
            <a:extLst>
              <a:ext uri="{FF2B5EF4-FFF2-40B4-BE49-F238E27FC236}">
                <a16:creationId xmlns:a16="http://schemas.microsoft.com/office/drawing/2014/main" xmlns="" id="{988B6489-5218-1343-FAD1-2EF94C400941}"/>
              </a:ext>
            </a:extLst>
          </p:cNvPr>
          <p:cNvSpPr>
            <a:spLocks noGrp="1"/>
          </p:cNvSpPr>
          <p:nvPr>
            <p:ph type="ftr" sz="quarter" idx="4"/>
          </p:nvPr>
        </p:nvSpPr>
        <p:spPr/>
        <p:txBody>
          <a:bodyPr/>
          <a:lstStyle/>
          <a:p>
            <a:r>
              <a:rPr lang="en-US" noProof="0"/>
              <a:t>CA INDERJEET KAUR </a:t>
            </a:r>
            <a:endParaRPr lang="en-US" noProof="0" dirty="0"/>
          </a:p>
        </p:txBody>
      </p:sp>
    </p:spTree>
    <p:extLst>
      <p:ext uri="{BB962C8B-B14F-4D97-AF65-F5344CB8AC3E}">
        <p14:creationId xmlns:p14="http://schemas.microsoft.com/office/powerpoint/2010/main" val="36442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15</a:t>
            </a:fld>
            <a:endParaRPr lang="en-US" noProof="0" dirty="0"/>
          </a:p>
        </p:txBody>
      </p:sp>
      <p:sp>
        <p:nvSpPr>
          <p:cNvPr id="5" name="Footer Placeholder 4">
            <a:extLst>
              <a:ext uri="{FF2B5EF4-FFF2-40B4-BE49-F238E27FC236}">
                <a16:creationId xmlns:a16="http://schemas.microsoft.com/office/drawing/2014/main" xmlns="" id="{5843C675-4581-6703-E5B3-15FD859CB545}"/>
              </a:ext>
            </a:extLst>
          </p:cNvPr>
          <p:cNvSpPr>
            <a:spLocks noGrp="1"/>
          </p:cNvSpPr>
          <p:nvPr>
            <p:ph type="ftr" sz="quarter" idx="4"/>
          </p:nvPr>
        </p:nvSpPr>
        <p:spPr/>
        <p:txBody>
          <a:bodyPr/>
          <a:lstStyle/>
          <a:p>
            <a:r>
              <a:rPr lang="en-US" noProof="0"/>
              <a:t>CA INDERJEET KAUR </a:t>
            </a:r>
            <a:endParaRPr lang="en-US" noProof="0" dirty="0"/>
          </a:p>
        </p:txBody>
      </p:sp>
    </p:spTree>
    <p:extLst>
      <p:ext uri="{BB962C8B-B14F-4D97-AF65-F5344CB8AC3E}">
        <p14:creationId xmlns:p14="http://schemas.microsoft.com/office/powerpoint/2010/main" val="174532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16</a:t>
            </a:fld>
            <a:endParaRPr lang="en-US" noProof="0" dirty="0"/>
          </a:p>
        </p:txBody>
      </p:sp>
      <p:sp>
        <p:nvSpPr>
          <p:cNvPr id="5" name="Footer Placeholder 4">
            <a:extLst>
              <a:ext uri="{FF2B5EF4-FFF2-40B4-BE49-F238E27FC236}">
                <a16:creationId xmlns:a16="http://schemas.microsoft.com/office/drawing/2014/main" xmlns="" id="{5F97302C-12B4-2F5D-12B2-73C80BB0EE9C}"/>
              </a:ext>
            </a:extLst>
          </p:cNvPr>
          <p:cNvSpPr>
            <a:spLocks noGrp="1"/>
          </p:cNvSpPr>
          <p:nvPr>
            <p:ph type="ftr" sz="quarter" idx="4"/>
          </p:nvPr>
        </p:nvSpPr>
        <p:spPr/>
        <p:txBody>
          <a:bodyPr/>
          <a:lstStyle/>
          <a:p>
            <a:r>
              <a:rPr lang="en-US" noProof="0"/>
              <a:t>CA INDERJEET KAUR </a:t>
            </a:r>
            <a:endParaRPr lang="en-US" noProof="0" dirty="0"/>
          </a:p>
        </p:txBody>
      </p:sp>
    </p:spTree>
    <p:extLst>
      <p:ext uri="{BB962C8B-B14F-4D97-AF65-F5344CB8AC3E}">
        <p14:creationId xmlns:p14="http://schemas.microsoft.com/office/powerpoint/2010/main" val="2896577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tx1"/>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xmlns="" id="{DFA57703-9E4A-48E0-A123-3A5EDC76475C}"/>
              </a:ext>
            </a:extLst>
          </p:cNvPr>
          <p:cNvSpPr>
            <a:spLocks noGrp="1"/>
          </p:cNvSpPr>
          <p:nvPr>
            <p:ph type="pic" sz="quarter" idx="10"/>
          </p:nvPr>
        </p:nvSpPr>
        <p:spPr>
          <a:xfrm>
            <a:off x="0" y="0"/>
            <a:ext cx="12192000" cy="6858000"/>
          </a:xfrm>
          <a:prstGeom prst="rect">
            <a:avLst/>
          </a:prstGeom>
        </p:spPr>
        <p:txBody>
          <a:bodyPr/>
          <a:lstStyle/>
          <a:p>
            <a:r>
              <a:rPr lang="en-US" dirty="0"/>
              <a:t>Click icon to add picture</a:t>
            </a:r>
          </a:p>
        </p:txBody>
      </p:sp>
      <p:sp>
        <p:nvSpPr>
          <p:cNvPr id="6" name="Hexagon 5">
            <a:extLst>
              <a:ext uri="{FF2B5EF4-FFF2-40B4-BE49-F238E27FC236}">
                <a16:creationId xmlns:a16="http://schemas.microsoft.com/office/drawing/2014/main" xmlns="" id="{ED61BFD1-C421-442F-ACC0-868D35B02015}"/>
              </a:ext>
            </a:extLst>
          </p:cNvPr>
          <p:cNvSpPr/>
          <p:nvPr userDrawn="1"/>
        </p:nvSpPr>
        <p:spPr>
          <a:xfrm>
            <a:off x="3166402" y="903484"/>
            <a:ext cx="5859196" cy="5051033"/>
          </a:xfrm>
          <a:prstGeom prst="hexagon">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Hexagon 13">
            <a:extLst>
              <a:ext uri="{FF2B5EF4-FFF2-40B4-BE49-F238E27FC236}">
                <a16:creationId xmlns:a16="http://schemas.microsoft.com/office/drawing/2014/main" xmlns="" id="{89B16BC3-CBF9-4BF0-A37A-9F2BB89BED54}"/>
              </a:ext>
            </a:extLst>
          </p:cNvPr>
          <p:cNvSpPr/>
          <p:nvPr userDrawn="1"/>
        </p:nvSpPr>
        <p:spPr>
          <a:xfrm>
            <a:off x="7974278" y="5753530"/>
            <a:ext cx="651613" cy="56173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Hexagon 15">
            <a:extLst>
              <a:ext uri="{FF2B5EF4-FFF2-40B4-BE49-F238E27FC236}">
                <a16:creationId xmlns:a16="http://schemas.microsoft.com/office/drawing/2014/main" xmlns="" id="{80EA9ECE-F57C-4B25-AD19-4F78933A61EC}"/>
              </a:ext>
            </a:extLst>
          </p:cNvPr>
          <p:cNvSpPr/>
          <p:nvPr userDrawn="1"/>
        </p:nvSpPr>
        <p:spPr>
          <a:xfrm>
            <a:off x="2255521" y="2751804"/>
            <a:ext cx="785546" cy="6771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xmlns="" id="{DCBDF4EA-BFFB-460D-B9A8-45C097E920DA}"/>
              </a:ext>
            </a:extLst>
          </p:cNvPr>
          <p:cNvSpPr/>
          <p:nvPr userDrawn="1"/>
        </p:nvSpPr>
        <p:spPr>
          <a:xfrm>
            <a:off x="8021783" y="671564"/>
            <a:ext cx="392774" cy="338599"/>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xmlns="" id="{AB15A15E-528E-4041-8E63-65C0D0398F3A}"/>
              </a:ext>
            </a:extLst>
          </p:cNvPr>
          <p:cNvSpPr/>
          <p:nvPr userDrawn="1"/>
        </p:nvSpPr>
        <p:spPr>
          <a:xfrm>
            <a:off x="2035398" y="3344350"/>
            <a:ext cx="196388" cy="1693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xmlns="" id="{A7A620BD-CFAD-4100-8C9F-494D15A0A900}"/>
              </a:ext>
            </a:extLst>
          </p:cNvPr>
          <p:cNvSpPr>
            <a:spLocks noGrp="1"/>
          </p:cNvSpPr>
          <p:nvPr>
            <p:ph type="title"/>
          </p:nvPr>
        </p:nvSpPr>
        <p:spPr>
          <a:xfrm>
            <a:off x="4096846" y="2576760"/>
            <a:ext cx="3924935" cy="1695637"/>
          </a:xfrm>
          <a:prstGeom prst="rect">
            <a:avLst/>
          </a:prstGeom>
        </p:spPr>
        <p:txBody>
          <a:bodyPr/>
          <a:lstStyle>
            <a:lvl1pPr>
              <a:spcBef>
                <a:spcPts val="1000"/>
              </a:spcBef>
              <a:defRPr sz="4800" b="1">
                <a:solidFill>
                  <a:schemeClr val="bg1"/>
                </a:solidFill>
              </a:defRPr>
            </a:lvl1pPr>
          </a:lstStyle>
          <a:p>
            <a:r>
              <a:rPr lang="en-US"/>
              <a:t>Click to edit Master title style</a:t>
            </a:r>
            <a:endParaRPr lang="en-US" dirty="0"/>
          </a:p>
        </p:txBody>
      </p:sp>
      <p:sp>
        <p:nvSpPr>
          <p:cNvPr id="24" name="Text Placeholder 23">
            <a:extLst>
              <a:ext uri="{FF2B5EF4-FFF2-40B4-BE49-F238E27FC236}">
                <a16:creationId xmlns:a16="http://schemas.microsoft.com/office/drawing/2014/main" xmlns="" id="{340C15AA-E296-48AE-857F-0589EEA69DC6}"/>
              </a:ext>
            </a:extLst>
          </p:cNvPr>
          <p:cNvSpPr>
            <a:spLocks noGrp="1"/>
          </p:cNvSpPr>
          <p:nvPr>
            <p:ph type="body" sz="quarter" idx="11" hasCustomPrompt="1"/>
          </p:nvPr>
        </p:nvSpPr>
        <p:spPr>
          <a:xfrm>
            <a:off x="4096848" y="1899514"/>
            <a:ext cx="3924934" cy="490538"/>
          </a:xfrm>
          <a:prstGeom prst="rect">
            <a:avLst/>
          </a:prstGeom>
        </p:spPr>
        <p:txBody>
          <a:bodyPr/>
          <a:lstStyle>
            <a:lvl1pPr>
              <a:buNone/>
              <a:defRPr lang="en-US" sz="2400" b="1" kern="1200" dirty="0" smtClean="0">
                <a:solidFill>
                  <a:schemeClr val="accent4"/>
                </a:solidFill>
                <a:latin typeface="Calibri" panose="020F0502020204030204" pitchFamily="34" charset="0"/>
                <a:ea typeface="+mn-ea"/>
                <a:cs typeface="Calibri" panose="020F0502020204030204" pitchFamily="34" charset="0"/>
              </a:defRPr>
            </a:lvl1pPr>
            <a:lvl2pPr>
              <a:buNone/>
              <a:defRPr/>
            </a:lvl2pPr>
          </a:lstStyle>
          <a:p>
            <a:pPr lvl="0"/>
            <a:r>
              <a:rPr lang="en-US" dirty="0"/>
              <a:t>Click to edit text</a:t>
            </a:r>
          </a:p>
        </p:txBody>
      </p:sp>
      <p:sp>
        <p:nvSpPr>
          <p:cNvPr id="28" name="Text Placeholder 27">
            <a:extLst>
              <a:ext uri="{FF2B5EF4-FFF2-40B4-BE49-F238E27FC236}">
                <a16:creationId xmlns:a16="http://schemas.microsoft.com/office/drawing/2014/main" xmlns="" id="{E0A61465-6ECA-46DC-97DD-7BCFDB69EB89}"/>
              </a:ext>
            </a:extLst>
          </p:cNvPr>
          <p:cNvSpPr>
            <a:spLocks noGrp="1"/>
          </p:cNvSpPr>
          <p:nvPr>
            <p:ph type="body" sz="quarter" idx="13"/>
          </p:nvPr>
        </p:nvSpPr>
        <p:spPr>
          <a:xfrm>
            <a:off x="4484582" y="4459105"/>
            <a:ext cx="3222836" cy="1168530"/>
          </a:xfrm>
          <a:prstGeom prst="rect">
            <a:avLst/>
          </a:prstGeom>
        </p:spPr>
        <p:txBody>
          <a:bodyPr anchor="b"/>
          <a:lstStyle>
            <a:lvl1pPr algn="r">
              <a:buNone/>
              <a:defRPr lang="en-US" sz="1600" kern="1200" dirty="0" smtClean="0">
                <a:solidFill>
                  <a:schemeClr val="bg1"/>
                </a:solidFill>
                <a:latin typeface="+mn-lt"/>
                <a:ea typeface="+mn-ea"/>
                <a:cs typeface="+mn-cs"/>
              </a:defRPr>
            </a:lvl1pPr>
          </a:lstStyle>
          <a:p>
            <a:pPr lvl="0"/>
            <a:r>
              <a:rPr lang="en-US"/>
              <a:t>Click to edit Master text styles</a:t>
            </a:r>
          </a:p>
        </p:txBody>
      </p:sp>
    </p:spTree>
    <p:extLst>
      <p:ext uri="{BB962C8B-B14F-4D97-AF65-F5344CB8AC3E}">
        <p14:creationId xmlns:p14="http://schemas.microsoft.com/office/powerpoint/2010/main" val="781487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69FE87B7-32A4-4C7F-9AAF-37688E640456}"/>
              </a:ext>
            </a:extLst>
          </p:cNvPr>
          <p:cNvSpPr>
            <a:spLocks noGrp="1"/>
          </p:cNvSpPr>
          <p:nvPr>
            <p:ph type="title"/>
          </p:nvPr>
        </p:nvSpPr>
        <p:spPr>
          <a:xfrm>
            <a:off x="432000" y="647700"/>
            <a:ext cx="11340000" cy="700114"/>
          </a:xfrm>
          <a:prstGeom prst="rect">
            <a:avLst/>
          </a:prstGeom>
        </p:spPr>
        <p:txBody>
          <a:bodyPr anchor="ctr"/>
          <a:lstStyle/>
          <a:p>
            <a:pPr algn="ctr"/>
            <a:r>
              <a:rPr lang="en-US" sz="4800" b="1">
                <a:solidFill>
                  <a:schemeClr val="tx1"/>
                </a:solidFill>
              </a:rPr>
              <a:t>Click to edit Master title style</a:t>
            </a:r>
            <a:endParaRPr lang="en-US" sz="4800" b="1" dirty="0">
              <a:solidFill>
                <a:schemeClr val="tx1"/>
              </a:solidFill>
            </a:endParaRPr>
          </a:p>
        </p:txBody>
      </p:sp>
    </p:spTree>
    <p:extLst>
      <p:ext uri="{BB962C8B-B14F-4D97-AF65-F5344CB8AC3E}">
        <p14:creationId xmlns:p14="http://schemas.microsoft.com/office/powerpoint/2010/main" val="1280061395"/>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Two Column">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xmlns="" id="{D1E0F77B-E8C6-4A86-B521-8368A308A9A2}"/>
              </a:ext>
            </a:extLst>
          </p:cNvPr>
          <p:cNvSpPr>
            <a:spLocks noGrp="1"/>
          </p:cNvSpPr>
          <p:nvPr>
            <p:ph type="body" sz="quarter" idx="14"/>
          </p:nvPr>
        </p:nvSpPr>
        <p:spPr>
          <a:xfrm>
            <a:off x="647700" y="2057818"/>
            <a:ext cx="508000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14" name="Oval 13">
            <a:extLst>
              <a:ext uri="{FF2B5EF4-FFF2-40B4-BE49-F238E27FC236}">
                <a16:creationId xmlns:a16="http://schemas.microsoft.com/office/drawing/2014/main" xmlns="" id="{CAACFBE9-8475-4CC0-8189-87BFC4059A86}"/>
              </a:ext>
            </a:extLst>
          </p:cNvPr>
          <p:cNvSpPr/>
          <p:nvPr userDrawn="1"/>
        </p:nvSpPr>
        <p:spPr>
          <a:xfrm>
            <a:off x="10385897" y="1443145"/>
            <a:ext cx="471170" cy="47117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0" name="Oval 19">
            <a:extLst>
              <a:ext uri="{FF2B5EF4-FFF2-40B4-BE49-F238E27FC236}">
                <a16:creationId xmlns:a16="http://schemas.microsoft.com/office/drawing/2014/main" xmlns="" id="{5F8C6FC8-D350-4A01-A7E0-5AEDAC96F358}"/>
              </a:ext>
            </a:extLst>
          </p:cNvPr>
          <p:cNvSpPr/>
          <p:nvPr userDrawn="1"/>
        </p:nvSpPr>
        <p:spPr>
          <a:xfrm>
            <a:off x="8910011" y="328773"/>
            <a:ext cx="317813" cy="317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4" name="Oval 23">
            <a:extLst>
              <a:ext uri="{FF2B5EF4-FFF2-40B4-BE49-F238E27FC236}">
                <a16:creationId xmlns:a16="http://schemas.microsoft.com/office/drawing/2014/main" xmlns="" id="{88F1038A-897D-4C38-B499-73FC76C716FA}"/>
              </a:ext>
            </a:extLst>
          </p:cNvPr>
          <p:cNvSpPr/>
          <p:nvPr userDrawn="1"/>
        </p:nvSpPr>
        <p:spPr>
          <a:xfrm flipH="1">
            <a:off x="8634932" y="623939"/>
            <a:ext cx="170406" cy="1704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6" name="Text Placeholder 25">
            <a:extLst>
              <a:ext uri="{FF2B5EF4-FFF2-40B4-BE49-F238E27FC236}">
                <a16:creationId xmlns:a16="http://schemas.microsoft.com/office/drawing/2014/main" xmlns="" id="{4A6E2374-7B5B-4947-8461-F294B56E70DE}"/>
              </a:ext>
            </a:extLst>
          </p:cNvPr>
          <p:cNvSpPr>
            <a:spLocks noGrp="1"/>
          </p:cNvSpPr>
          <p:nvPr>
            <p:ph type="body" sz="quarter" idx="13"/>
          </p:nvPr>
        </p:nvSpPr>
        <p:spPr>
          <a:xfrm>
            <a:off x="660400" y="2673522"/>
            <a:ext cx="506730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29" name="Text Placeholder 27">
            <a:extLst>
              <a:ext uri="{FF2B5EF4-FFF2-40B4-BE49-F238E27FC236}">
                <a16:creationId xmlns:a16="http://schemas.microsoft.com/office/drawing/2014/main" xmlns="" id="{FB9159BE-CEED-461B-AF31-03BC124E2741}"/>
              </a:ext>
            </a:extLst>
          </p:cNvPr>
          <p:cNvSpPr>
            <a:spLocks noGrp="1"/>
          </p:cNvSpPr>
          <p:nvPr>
            <p:ph type="body" sz="quarter" idx="15"/>
          </p:nvPr>
        </p:nvSpPr>
        <p:spPr>
          <a:xfrm>
            <a:off x="6451600" y="2061363"/>
            <a:ext cx="508000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30" name="Text Placeholder 25">
            <a:extLst>
              <a:ext uri="{FF2B5EF4-FFF2-40B4-BE49-F238E27FC236}">
                <a16:creationId xmlns:a16="http://schemas.microsoft.com/office/drawing/2014/main" xmlns="" id="{2C15BD20-69D8-4EC1-8A33-A0C6EAFD30AA}"/>
              </a:ext>
            </a:extLst>
          </p:cNvPr>
          <p:cNvSpPr>
            <a:spLocks noGrp="1"/>
          </p:cNvSpPr>
          <p:nvPr>
            <p:ph type="body" sz="quarter" idx="16"/>
          </p:nvPr>
        </p:nvSpPr>
        <p:spPr>
          <a:xfrm>
            <a:off x="6464300" y="2677067"/>
            <a:ext cx="506730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13" name="Picture Placeholder 12">
            <a:extLst>
              <a:ext uri="{FF2B5EF4-FFF2-40B4-BE49-F238E27FC236}">
                <a16:creationId xmlns:a16="http://schemas.microsoft.com/office/drawing/2014/main" xmlns="" id="{357B52D4-8D50-4E16-B60E-688B084764F2}"/>
              </a:ext>
            </a:extLst>
          </p:cNvPr>
          <p:cNvSpPr>
            <a:spLocks noGrp="1"/>
          </p:cNvSpPr>
          <p:nvPr>
            <p:ph type="pic" sz="quarter" idx="17"/>
          </p:nvPr>
        </p:nvSpPr>
        <p:spPr>
          <a:xfrm>
            <a:off x="9261647" y="0"/>
            <a:ext cx="2930353" cy="1559882"/>
          </a:xfrm>
          <a:custGeom>
            <a:avLst/>
            <a:gdLst>
              <a:gd name="connsiteX0" fmla="*/ 562125 w 2930353"/>
              <a:gd name="connsiteY0" fmla="*/ 435632 h 1559882"/>
              <a:gd name="connsiteX1" fmla="*/ 1124250 w 2930353"/>
              <a:gd name="connsiteY1" fmla="*/ 997757 h 1559882"/>
              <a:gd name="connsiteX2" fmla="*/ 562125 w 2930353"/>
              <a:gd name="connsiteY2" fmla="*/ 1559882 h 1559882"/>
              <a:gd name="connsiteX3" fmla="*/ 0 w 2930353"/>
              <a:gd name="connsiteY3" fmla="*/ 997757 h 1559882"/>
              <a:gd name="connsiteX4" fmla="*/ 562125 w 2930353"/>
              <a:gd name="connsiteY4" fmla="*/ 435632 h 1559882"/>
              <a:gd name="connsiteX5" fmla="*/ 1475035 w 2930353"/>
              <a:gd name="connsiteY5" fmla="*/ 0 h 1559882"/>
              <a:gd name="connsiteX6" fmla="*/ 2930353 w 2930353"/>
              <a:gd name="connsiteY6" fmla="*/ 0 h 1559882"/>
              <a:gd name="connsiteX7" fmla="*/ 2930353 w 2930353"/>
              <a:gd name="connsiteY7" fmla="*/ 1239091 h 1559882"/>
              <a:gd name="connsiteX8" fmla="*/ 2822571 w 2930353"/>
              <a:gd name="connsiteY8" fmla="*/ 1328020 h 1559882"/>
              <a:gd name="connsiteX9" fmla="*/ 2282653 w 2930353"/>
              <a:gd name="connsiteY9" fmla="*/ 1492942 h 1559882"/>
              <a:gd name="connsiteX10" fmla="*/ 1316979 w 2930353"/>
              <a:gd name="connsiteY10" fmla="*/ 527268 h 1559882"/>
              <a:gd name="connsiteX11" fmla="*/ 1392867 w 2930353"/>
              <a:gd name="connsiteY11" fmla="*/ 151384 h 1559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0353" h="1559882">
                <a:moveTo>
                  <a:pt x="562125" y="435632"/>
                </a:moveTo>
                <a:cubicBezTo>
                  <a:pt x="872578" y="435632"/>
                  <a:pt x="1124250" y="687304"/>
                  <a:pt x="1124250" y="997757"/>
                </a:cubicBezTo>
                <a:cubicBezTo>
                  <a:pt x="1124250" y="1308210"/>
                  <a:pt x="872578" y="1559882"/>
                  <a:pt x="562125" y="1559882"/>
                </a:cubicBezTo>
                <a:cubicBezTo>
                  <a:pt x="251672" y="1559882"/>
                  <a:pt x="0" y="1308210"/>
                  <a:pt x="0" y="997757"/>
                </a:cubicBezTo>
                <a:cubicBezTo>
                  <a:pt x="0" y="687304"/>
                  <a:pt x="251672" y="435632"/>
                  <a:pt x="562125" y="435632"/>
                </a:cubicBezTo>
                <a:close/>
                <a:moveTo>
                  <a:pt x="1475035" y="0"/>
                </a:moveTo>
                <a:lnTo>
                  <a:pt x="2930353" y="0"/>
                </a:lnTo>
                <a:lnTo>
                  <a:pt x="2930353" y="1239091"/>
                </a:lnTo>
                <a:lnTo>
                  <a:pt x="2822571" y="1328020"/>
                </a:lnTo>
                <a:cubicBezTo>
                  <a:pt x="2668448" y="1432143"/>
                  <a:pt x="2482651" y="1492942"/>
                  <a:pt x="2282653" y="1492942"/>
                </a:cubicBezTo>
                <a:cubicBezTo>
                  <a:pt x="1749326" y="1492942"/>
                  <a:pt x="1316979" y="1060595"/>
                  <a:pt x="1316979" y="527268"/>
                </a:cubicBezTo>
                <a:cubicBezTo>
                  <a:pt x="1316979" y="393936"/>
                  <a:pt x="1344001" y="266916"/>
                  <a:pt x="1392867" y="151384"/>
                </a:cubicBezTo>
                <a:close/>
              </a:path>
            </a:pathLst>
          </a:custGeom>
        </p:spPr>
        <p:txBody>
          <a:bodyPr wrap="square" anchor="ctr">
            <a:noAutofit/>
          </a:bodyPr>
          <a:lstStyle>
            <a:lvl1pPr algn="ctr">
              <a:buNone/>
              <a:defRPr/>
            </a:lvl1pPr>
          </a:lstStyle>
          <a:p>
            <a:r>
              <a:rPr lang="en-US" dirty="0"/>
              <a:t>Click icon to add picture</a:t>
            </a:r>
          </a:p>
        </p:txBody>
      </p:sp>
      <p:sp>
        <p:nvSpPr>
          <p:cNvPr id="11" name="Title 1">
            <a:extLst>
              <a:ext uri="{FF2B5EF4-FFF2-40B4-BE49-F238E27FC236}">
                <a16:creationId xmlns:a16="http://schemas.microsoft.com/office/drawing/2014/main" xmlns="" id="{92F03355-C197-48C4-A4DF-B41338483356}"/>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565901999"/>
      </p:ext>
    </p:extLst>
  </p:cSld>
  <p:clrMapOvr>
    <a:masterClrMapping/>
  </p:clrMapOvr>
  <p:extLst>
    <p:ext uri="{DCECCB84-F9BA-43D5-87BE-67443E8EF086}">
      <p15:sldGuideLst xmlns:p15="http://schemas.microsoft.com/office/powerpoint/2012/main" xmlns="">
        <p15:guide id="1" orient="horz" pos="1272"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Three Column">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xmlns="" id="{D1E0F77B-E8C6-4A86-B521-8368A308A9A2}"/>
              </a:ext>
            </a:extLst>
          </p:cNvPr>
          <p:cNvSpPr>
            <a:spLocks noGrp="1"/>
          </p:cNvSpPr>
          <p:nvPr>
            <p:ph type="body" sz="quarter" idx="14"/>
          </p:nvPr>
        </p:nvSpPr>
        <p:spPr>
          <a:xfrm>
            <a:off x="660400" y="2037656"/>
            <a:ext cx="347472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26" name="Text Placeholder 25">
            <a:extLst>
              <a:ext uri="{FF2B5EF4-FFF2-40B4-BE49-F238E27FC236}">
                <a16:creationId xmlns:a16="http://schemas.microsoft.com/office/drawing/2014/main" xmlns="" id="{4A6E2374-7B5B-4947-8461-F294B56E70DE}"/>
              </a:ext>
            </a:extLst>
          </p:cNvPr>
          <p:cNvSpPr>
            <a:spLocks noGrp="1"/>
          </p:cNvSpPr>
          <p:nvPr>
            <p:ph type="body" sz="quarter" idx="13"/>
          </p:nvPr>
        </p:nvSpPr>
        <p:spPr>
          <a:xfrm>
            <a:off x="660400" y="2664637"/>
            <a:ext cx="347472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29" name="Text Placeholder 27">
            <a:extLst>
              <a:ext uri="{FF2B5EF4-FFF2-40B4-BE49-F238E27FC236}">
                <a16:creationId xmlns:a16="http://schemas.microsoft.com/office/drawing/2014/main" xmlns="" id="{FB9159BE-CEED-461B-AF31-03BC124E2741}"/>
              </a:ext>
            </a:extLst>
          </p:cNvPr>
          <p:cNvSpPr>
            <a:spLocks noGrp="1"/>
          </p:cNvSpPr>
          <p:nvPr>
            <p:ph type="body" sz="quarter" idx="15"/>
          </p:nvPr>
        </p:nvSpPr>
        <p:spPr>
          <a:xfrm>
            <a:off x="8044180" y="2052478"/>
            <a:ext cx="347472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30" name="Text Placeholder 25">
            <a:extLst>
              <a:ext uri="{FF2B5EF4-FFF2-40B4-BE49-F238E27FC236}">
                <a16:creationId xmlns:a16="http://schemas.microsoft.com/office/drawing/2014/main" xmlns="" id="{2C15BD20-69D8-4EC1-8A33-A0C6EAFD30AA}"/>
              </a:ext>
            </a:extLst>
          </p:cNvPr>
          <p:cNvSpPr>
            <a:spLocks noGrp="1"/>
          </p:cNvSpPr>
          <p:nvPr>
            <p:ph type="body" sz="quarter" idx="16"/>
          </p:nvPr>
        </p:nvSpPr>
        <p:spPr>
          <a:xfrm>
            <a:off x="8056880" y="2668182"/>
            <a:ext cx="347472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11" name="Text Placeholder 27">
            <a:extLst>
              <a:ext uri="{FF2B5EF4-FFF2-40B4-BE49-F238E27FC236}">
                <a16:creationId xmlns:a16="http://schemas.microsoft.com/office/drawing/2014/main" xmlns="" id="{4FDB27CA-009D-4863-B119-0EC36837148A}"/>
              </a:ext>
            </a:extLst>
          </p:cNvPr>
          <p:cNvSpPr>
            <a:spLocks noGrp="1"/>
          </p:cNvSpPr>
          <p:nvPr>
            <p:ph type="body" sz="quarter" idx="17"/>
          </p:nvPr>
        </p:nvSpPr>
        <p:spPr>
          <a:xfrm>
            <a:off x="4352290" y="2048933"/>
            <a:ext cx="347472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12" name="Text Placeholder 25">
            <a:extLst>
              <a:ext uri="{FF2B5EF4-FFF2-40B4-BE49-F238E27FC236}">
                <a16:creationId xmlns:a16="http://schemas.microsoft.com/office/drawing/2014/main" xmlns="" id="{FD03E3EF-D812-4B98-959B-6800BBE59D1C}"/>
              </a:ext>
            </a:extLst>
          </p:cNvPr>
          <p:cNvSpPr>
            <a:spLocks noGrp="1"/>
          </p:cNvSpPr>
          <p:nvPr>
            <p:ph type="body" sz="quarter" idx="18"/>
          </p:nvPr>
        </p:nvSpPr>
        <p:spPr>
          <a:xfrm>
            <a:off x="4364990" y="2664637"/>
            <a:ext cx="347472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3" name="Hexagon 2">
            <a:extLst>
              <a:ext uri="{FF2B5EF4-FFF2-40B4-BE49-F238E27FC236}">
                <a16:creationId xmlns:a16="http://schemas.microsoft.com/office/drawing/2014/main" xmlns="" id="{303FFB35-43AC-4A56-92D0-91038C098B3C}"/>
              </a:ext>
            </a:extLst>
          </p:cNvPr>
          <p:cNvSpPr/>
          <p:nvPr userDrawn="1"/>
        </p:nvSpPr>
        <p:spPr>
          <a:xfrm>
            <a:off x="10700126" y="788523"/>
            <a:ext cx="1155906" cy="996471"/>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xmlns="" id="{AAF31DA0-707D-4A5D-BB7A-A5C90DB11A55}"/>
              </a:ext>
            </a:extLst>
          </p:cNvPr>
          <p:cNvSpPr/>
          <p:nvPr userDrawn="1"/>
        </p:nvSpPr>
        <p:spPr>
          <a:xfrm>
            <a:off x="11388427" y="1859136"/>
            <a:ext cx="315205" cy="271728"/>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5" name="Hexagon 4">
            <a:extLst>
              <a:ext uri="{FF2B5EF4-FFF2-40B4-BE49-F238E27FC236}">
                <a16:creationId xmlns:a16="http://schemas.microsoft.com/office/drawing/2014/main" xmlns="" id="{539F452B-F55F-4D85-834B-A7EAF742647C}"/>
              </a:ext>
            </a:extLst>
          </p:cNvPr>
          <p:cNvSpPr/>
          <p:nvPr userDrawn="1"/>
        </p:nvSpPr>
        <p:spPr>
          <a:xfrm>
            <a:off x="9014155" y="740289"/>
            <a:ext cx="379060" cy="326776"/>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13" name="Title 1">
            <a:extLst>
              <a:ext uri="{FF2B5EF4-FFF2-40B4-BE49-F238E27FC236}">
                <a16:creationId xmlns:a16="http://schemas.microsoft.com/office/drawing/2014/main" xmlns="" id="{91D9F6BE-FB0B-42EE-8F02-95F5CC039B06}"/>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
        <p:nvSpPr>
          <p:cNvPr id="16" name="Picture Placeholder 15">
            <a:extLst>
              <a:ext uri="{FF2B5EF4-FFF2-40B4-BE49-F238E27FC236}">
                <a16:creationId xmlns:a16="http://schemas.microsoft.com/office/drawing/2014/main" xmlns="" id="{C67FFA0E-8AAA-4DEB-B97E-31969F57927D}"/>
              </a:ext>
            </a:extLst>
          </p:cNvPr>
          <p:cNvSpPr>
            <a:spLocks noGrp="1"/>
          </p:cNvSpPr>
          <p:nvPr>
            <p:ph type="pic" sz="quarter" idx="20"/>
          </p:nvPr>
        </p:nvSpPr>
        <p:spPr>
          <a:xfrm>
            <a:off x="9393238" y="2"/>
            <a:ext cx="2798762" cy="1354861"/>
          </a:xfrm>
          <a:custGeom>
            <a:avLst/>
            <a:gdLst>
              <a:gd name="connsiteX0" fmla="*/ 316595 w 2798762"/>
              <a:gd name="connsiteY0" fmla="*/ 88390 h 1354861"/>
              <a:gd name="connsiteX1" fmla="*/ 1152465 w 2798762"/>
              <a:gd name="connsiteY1" fmla="*/ 88390 h 1354861"/>
              <a:gd name="connsiteX2" fmla="*/ 1469083 w 2798762"/>
              <a:gd name="connsiteY2" fmla="*/ 721626 h 1354861"/>
              <a:gd name="connsiteX3" fmla="*/ 1152465 w 2798762"/>
              <a:gd name="connsiteY3" fmla="*/ 1354861 h 1354861"/>
              <a:gd name="connsiteX4" fmla="*/ 316595 w 2798762"/>
              <a:gd name="connsiteY4" fmla="*/ 1354861 h 1354861"/>
              <a:gd name="connsiteX5" fmla="*/ 0 w 2798762"/>
              <a:gd name="connsiteY5" fmla="*/ 721672 h 1354861"/>
              <a:gd name="connsiteX6" fmla="*/ 0 w 2798762"/>
              <a:gd name="connsiteY6" fmla="*/ 721580 h 1354861"/>
              <a:gd name="connsiteX7" fmla="*/ 1250372 w 2798762"/>
              <a:gd name="connsiteY7" fmla="*/ 0 h 1354861"/>
              <a:gd name="connsiteX8" fmla="*/ 2798762 w 2798762"/>
              <a:gd name="connsiteY8" fmla="*/ 0 h 1354861"/>
              <a:gd name="connsiteX9" fmla="*/ 2798762 w 2798762"/>
              <a:gd name="connsiteY9" fmla="*/ 505978 h 1354861"/>
              <a:gd name="connsiteX10" fmla="*/ 2719777 w 2798762"/>
              <a:gd name="connsiteY10" fmla="*/ 663948 h 1354861"/>
              <a:gd name="connsiteX11" fmla="*/ 1582346 w 2798762"/>
              <a:gd name="connsiteY11" fmla="*/ 663948 h 1354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98762" h="1354861">
                <a:moveTo>
                  <a:pt x="316595" y="88390"/>
                </a:moveTo>
                <a:lnTo>
                  <a:pt x="1152465" y="88390"/>
                </a:lnTo>
                <a:lnTo>
                  <a:pt x="1469083" y="721626"/>
                </a:lnTo>
                <a:lnTo>
                  <a:pt x="1152465" y="1354861"/>
                </a:lnTo>
                <a:lnTo>
                  <a:pt x="316595" y="1354861"/>
                </a:lnTo>
                <a:lnTo>
                  <a:pt x="0" y="721672"/>
                </a:lnTo>
                <a:lnTo>
                  <a:pt x="0" y="721580"/>
                </a:lnTo>
                <a:close/>
                <a:moveTo>
                  <a:pt x="1250372" y="0"/>
                </a:moveTo>
                <a:lnTo>
                  <a:pt x="2798762" y="0"/>
                </a:lnTo>
                <a:lnTo>
                  <a:pt x="2798762" y="505978"/>
                </a:lnTo>
                <a:lnTo>
                  <a:pt x="2719777" y="663948"/>
                </a:lnTo>
                <a:lnTo>
                  <a:pt x="1582346" y="663948"/>
                </a:lnTo>
                <a:close/>
              </a:path>
            </a:pathLst>
          </a:custGeom>
        </p:spPr>
        <p:txBody>
          <a:bodyPr wrap="square" anchor="ctr">
            <a:noAutofit/>
          </a:bodyPr>
          <a:lstStyle>
            <a:lvl1pPr algn="ctr">
              <a:buNone/>
              <a:defRPr/>
            </a:lvl1pPr>
          </a:lstStyle>
          <a:p>
            <a:r>
              <a:rPr lang="en-US" dirty="0"/>
              <a:t>Click icon to add picture</a:t>
            </a:r>
          </a:p>
        </p:txBody>
      </p:sp>
    </p:spTree>
    <p:extLst>
      <p:ext uri="{BB962C8B-B14F-4D97-AF65-F5344CB8AC3E}">
        <p14:creationId xmlns:p14="http://schemas.microsoft.com/office/powerpoint/2010/main" val="4096559002"/>
      </p:ext>
    </p:extLst>
  </p:cSld>
  <p:clrMapOvr>
    <a:masterClrMapping/>
  </p:clrMapOvr>
  <p:extLst>
    <p:ext uri="{DCECCB84-F9BA-43D5-87BE-67443E8EF086}">
      <p15:sldGuideLst xmlns:p15="http://schemas.microsoft.com/office/powerpoint/2012/main" xmlns="">
        <p15:guide id="1" orient="horz" pos="127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xmlns="" id="{5E74AFC3-1C60-42DE-ABAC-F53CA85AC6F1}"/>
              </a:ext>
            </a:extLst>
          </p:cNvPr>
          <p:cNvSpPr/>
          <p:nvPr userDrawn="1"/>
        </p:nvSpPr>
        <p:spPr>
          <a:xfrm>
            <a:off x="5897272" y="1457542"/>
            <a:ext cx="617218" cy="6172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xmlns="" id="{5F133261-FFEB-4B3D-B085-14AEAE741F82}"/>
              </a:ext>
            </a:extLst>
          </p:cNvPr>
          <p:cNvSpPr/>
          <p:nvPr userDrawn="1"/>
        </p:nvSpPr>
        <p:spPr>
          <a:xfrm>
            <a:off x="9810348" y="5955461"/>
            <a:ext cx="394539" cy="3945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xmlns="" id="{653FE105-1D8E-48B0-AD9A-95AC9A165651}"/>
              </a:ext>
            </a:extLst>
          </p:cNvPr>
          <p:cNvSpPr/>
          <p:nvPr userDrawn="1"/>
        </p:nvSpPr>
        <p:spPr>
          <a:xfrm>
            <a:off x="6514490" y="946887"/>
            <a:ext cx="335852" cy="3358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15">
            <a:extLst>
              <a:ext uri="{FF2B5EF4-FFF2-40B4-BE49-F238E27FC236}">
                <a16:creationId xmlns:a16="http://schemas.microsoft.com/office/drawing/2014/main" xmlns="" id="{AC4388F5-0DCA-4A09-A6E1-AE07F403093C}"/>
              </a:ext>
            </a:extLst>
          </p:cNvPr>
          <p:cNvSpPr>
            <a:spLocks noGrp="1"/>
          </p:cNvSpPr>
          <p:nvPr>
            <p:ph type="body" sz="quarter" idx="10"/>
          </p:nvPr>
        </p:nvSpPr>
        <p:spPr>
          <a:xfrm>
            <a:off x="647701" y="2042790"/>
            <a:ext cx="4143374" cy="2654301"/>
          </a:xfrm>
          <a:prstGeom prst="rect">
            <a:avLst/>
          </a:prstGeom>
        </p:spPr>
        <p:txBody>
          <a:bodyPr/>
          <a:lstStyle>
            <a:lvl1pPr marL="0" indent="0">
              <a:buNone/>
              <a:defRPr sz="2000"/>
            </a:lvl1pPr>
            <a:lvl2pPr>
              <a:buNone/>
              <a:defRPr/>
            </a:lvl2pPr>
            <a:lvl3pPr>
              <a:buNone/>
              <a:defRPr/>
            </a:lvl3pPr>
            <a:lvl4pPr>
              <a:buNone/>
              <a:defRPr/>
            </a:lvl4pPr>
            <a:lvl5pPr>
              <a:buNone/>
              <a:defRPr/>
            </a:lvl5pPr>
          </a:lstStyle>
          <a:p>
            <a:pPr lvl="0"/>
            <a:r>
              <a:rPr lang="en-US"/>
              <a:t>Click to edit Master text styles</a:t>
            </a:r>
          </a:p>
          <a:p>
            <a:pPr lvl="1"/>
            <a:r>
              <a:rPr lang="en-US"/>
              <a:t>Second level</a:t>
            </a:r>
          </a:p>
        </p:txBody>
      </p:sp>
      <p:sp>
        <p:nvSpPr>
          <p:cNvPr id="17" name="Text Placeholder 15">
            <a:extLst>
              <a:ext uri="{FF2B5EF4-FFF2-40B4-BE49-F238E27FC236}">
                <a16:creationId xmlns:a16="http://schemas.microsoft.com/office/drawing/2014/main" xmlns="" id="{02C12FDC-BC11-43E8-B22A-3EC48E0344D9}"/>
              </a:ext>
            </a:extLst>
          </p:cNvPr>
          <p:cNvSpPr>
            <a:spLocks noGrp="1"/>
          </p:cNvSpPr>
          <p:nvPr>
            <p:ph type="body" sz="quarter" idx="11"/>
          </p:nvPr>
        </p:nvSpPr>
        <p:spPr>
          <a:xfrm>
            <a:off x="647699" y="4953919"/>
            <a:ext cx="4143375" cy="759470"/>
          </a:xfrm>
          <a:prstGeom prst="rect">
            <a:avLst/>
          </a:prstGeom>
        </p:spPr>
        <p:txBody>
          <a:bodyPr/>
          <a:lstStyle>
            <a:lvl1pPr marL="0" indent="0">
              <a:buNone/>
              <a:defRPr sz="2000" b="1">
                <a:solidFill>
                  <a:schemeClr val="accent4"/>
                </a:solidFill>
              </a:defRPr>
            </a:lvl1pPr>
            <a:lvl2pPr>
              <a:buNone/>
              <a:defRPr sz="2000"/>
            </a:lvl2pPr>
            <a:lvl3pPr>
              <a:buNone/>
              <a:defRPr/>
            </a:lvl3pPr>
            <a:lvl4pPr>
              <a:buNone/>
              <a:defRPr/>
            </a:lvl4pPr>
            <a:lvl5pPr>
              <a:buNone/>
              <a:defRPr/>
            </a:lvl5pPr>
          </a:lstStyle>
          <a:p>
            <a:pPr lvl="0"/>
            <a:r>
              <a:rPr lang="en-US"/>
              <a:t>Click to edit Master text styles</a:t>
            </a:r>
          </a:p>
          <a:p>
            <a:pPr lvl="1"/>
            <a:r>
              <a:rPr lang="en-US"/>
              <a:t>Second level</a:t>
            </a:r>
          </a:p>
        </p:txBody>
      </p:sp>
      <p:sp>
        <p:nvSpPr>
          <p:cNvPr id="12" name="Picture Placeholder 11">
            <a:extLst>
              <a:ext uri="{FF2B5EF4-FFF2-40B4-BE49-F238E27FC236}">
                <a16:creationId xmlns:a16="http://schemas.microsoft.com/office/drawing/2014/main" xmlns="" id="{3D43F412-F2C7-4D38-BDD0-9663029081D5}"/>
              </a:ext>
            </a:extLst>
          </p:cNvPr>
          <p:cNvSpPr>
            <a:spLocks noGrp="1"/>
          </p:cNvSpPr>
          <p:nvPr>
            <p:ph type="pic" sz="quarter" idx="13"/>
          </p:nvPr>
        </p:nvSpPr>
        <p:spPr>
          <a:xfrm>
            <a:off x="5887402" y="533063"/>
            <a:ext cx="5542598" cy="5611666"/>
          </a:xfrm>
          <a:custGeom>
            <a:avLst/>
            <a:gdLst>
              <a:gd name="connsiteX0" fmla="*/ 3354105 w 5542598"/>
              <a:gd name="connsiteY0" fmla="*/ 4359376 h 5611666"/>
              <a:gd name="connsiteX1" fmla="*/ 3980250 w 5542598"/>
              <a:gd name="connsiteY1" fmla="*/ 4985521 h 5611666"/>
              <a:gd name="connsiteX2" fmla="*/ 3354105 w 5542598"/>
              <a:gd name="connsiteY2" fmla="*/ 5611666 h 5611666"/>
              <a:gd name="connsiteX3" fmla="*/ 2727960 w 5542598"/>
              <a:gd name="connsiteY3" fmla="*/ 4985521 h 5611666"/>
              <a:gd name="connsiteX4" fmla="*/ 3354105 w 5542598"/>
              <a:gd name="connsiteY4" fmla="*/ 4359376 h 5611666"/>
              <a:gd name="connsiteX5" fmla="*/ 1592580 w 5542598"/>
              <a:gd name="connsiteY5" fmla="*/ 1430357 h 5611666"/>
              <a:gd name="connsiteX6" fmla="*/ 3185160 w 5542598"/>
              <a:gd name="connsiteY6" fmla="*/ 3022937 h 5611666"/>
              <a:gd name="connsiteX7" fmla="*/ 1592580 w 5542598"/>
              <a:gd name="connsiteY7" fmla="*/ 4615517 h 5611666"/>
              <a:gd name="connsiteX8" fmla="*/ 0 w 5542598"/>
              <a:gd name="connsiteY8" fmla="*/ 3022937 h 5611666"/>
              <a:gd name="connsiteX9" fmla="*/ 1592580 w 5542598"/>
              <a:gd name="connsiteY9" fmla="*/ 1430357 h 5611666"/>
              <a:gd name="connsiteX10" fmla="*/ 4230267 w 5542598"/>
              <a:gd name="connsiteY10" fmla="*/ 0 h 5611666"/>
              <a:gd name="connsiteX11" fmla="*/ 5542598 w 5542598"/>
              <a:gd name="connsiteY11" fmla="*/ 1312331 h 5611666"/>
              <a:gd name="connsiteX12" fmla="*/ 4230267 w 5542598"/>
              <a:gd name="connsiteY12" fmla="*/ 2624662 h 5611666"/>
              <a:gd name="connsiteX13" fmla="*/ 2917936 w 5542598"/>
              <a:gd name="connsiteY13" fmla="*/ 1312331 h 5611666"/>
              <a:gd name="connsiteX14" fmla="*/ 4230267 w 5542598"/>
              <a:gd name="connsiteY14" fmla="*/ 0 h 561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2598" h="5611666">
                <a:moveTo>
                  <a:pt x="3354105" y="4359376"/>
                </a:moveTo>
                <a:cubicBezTo>
                  <a:pt x="3699915" y="4359376"/>
                  <a:pt x="3980250" y="4639711"/>
                  <a:pt x="3980250" y="4985521"/>
                </a:cubicBezTo>
                <a:cubicBezTo>
                  <a:pt x="3980250" y="5331331"/>
                  <a:pt x="3699915" y="5611666"/>
                  <a:pt x="3354105" y="5611666"/>
                </a:cubicBezTo>
                <a:cubicBezTo>
                  <a:pt x="3008295" y="5611666"/>
                  <a:pt x="2727960" y="5331331"/>
                  <a:pt x="2727960" y="4985521"/>
                </a:cubicBezTo>
                <a:cubicBezTo>
                  <a:pt x="2727960" y="4639711"/>
                  <a:pt x="3008295" y="4359376"/>
                  <a:pt x="3354105" y="4359376"/>
                </a:cubicBezTo>
                <a:close/>
                <a:moveTo>
                  <a:pt x="1592580" y="1430357"/>
                </a:moveTo>
                <a:cubicBezTo>
                  <a:pt x="2472138" y="1430357"/>
                  <a:pt x="3185160" y="2143379"/>
                  <a:pt x="3185160" y="3022937"/>
                </a:cubicBezTo>
                <a:cubicBezTo>
                  <a:pt x="3185160" y="3902495"/>
                  <a:pt x="2472138" y="4615517"/>
                  <a:pt x="1592580" y="4615517"/>
                </a:cubicBezTo>
                <a:cubicBezTo>
                  <a:pt x="713022" y="4615517"/>
                  <a:pt x="0" y="3902495"/>
                  <a:pt x="0" y="3022937"/>
                </a:cubicBezTo>
                <a:cubicBezTo>
                  <a:pt x="0" y="2143379"/>
                  <a:pt x="713022" y="1430357"/>
                  <a:pt x="1592580" y="1430357"/>
                </a:cubicBezTo>
                <a:close/>
                <a:moveTo>
                  <a:pt x="4230267" y="0"/>
                </a:moveTo>
                <a:cubicBezTo>
                  <a:pt x="4955047" y="0"/>
                  <a:pt x="5542598" y="587551"/>
                  <a:pt x="5542598" y="1312331"/>
                </a:cubicBezTo>
                <a:cubicBezTo>
                  <a:pt x="5542598" y="2037111"/>
                  <a:pt x="4955047" y="2624662"/>
                  <a:pt x="4230267" y="2624662"/>
                </a:cubicBezTo>
                <a:cubicBezTo>
                  <a:pt x="3505487" y="2624662"/>
                  <a:pt x="2917936" y="2037111"/>
                  <a:pt x="2917936" y="1312331"/>
                </a:cubicBezTo>
                <a:cubicBezTo>
                  <a:pt x="2917936" y="587551"/>
                  <a:pt x="3505487" y="0"/>
                  <a:pt x="4230267" y="0"/>
                </a:cubicBezTo>
                <a:close/>
              </a:path>
            </a:pathLst>
          </a:custGeom>
        </p:spPr>
        <p:txBody>
          <a:bodyPr wrap="square" anchor="ctr">
            <a:noAutofit/>
          </a:bodyPr>
          <a:lstStyle>
            <a:lvl1pPr algn="ctr">
              <a:buNone/>
              <a:defRPr/>
            </a:lvl1pPr>
          </a:lstStyle>
          <a:p>
            <a:r>
              <a:rPr lang="en-US" dirty="0"/>
              <a:t>Click icon to add picture</a:t>
            </a:r>
          </a:p>
        </p:txBody>
      </p:sp>
      <p:sp>
        <p:nvSpPr>
          <p:cNvPr id="13" name="Title 1">
            <a:extLst>
              <a:ext uri="{FF2B5EF4-FFF2-40B4-BE49-F238E27FC236}">
                <a16:creationId xmlns:a16="http://schemas.microsoft.com/office/drawing/2014/main" xmlns="" id="{11176083-2CE5-4707-A564-46805454AF1A}"/>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1316186999"/>
      </p:ext>
    </p:extLst>
  </p:cSld>
  <p:clrMapOvr>
    <a:masterClrMapping/>
  </p:clrMapOvr>
  <p:extLst>
    <p:ext uri="{DCECCB84-F9BA-43D5-87BE-67443E8EF086}">
      <p15:sldGuideLst xmlns:p15="http://schemas.microsoft.com/office/powerpoint/2012/main" xmlns="">
        <p15:guide id="1" orient="horz" pos="1272"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1"/>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xmlns="" id="{DFA57703-9E4A-48E0-A123-3A5EDC76475C}"/>
              </a:ext>
            </a:extLst>
          </p:cNvPr>
          <p:cNvSpPr>
            <a:spLocks noGrp="1"/>
          </p:cNvSpPr>
          <p:nvPr>
            <p:ph type="pic" sz="quarter" idx="10"/>
          </p:nvPr>
        </p:nvSpPr>
        <p:spPr>
          <a:xfrm>
            <a:off x="0" y="0"/>
            <a:ext cx="12192000" cy="6858000"/>
          </a:xfrm>
          <a:prstGeom prst="rect">
            <a:avLst/>
          </a:prstGeom>
        </p:spPr>
        <p:txBody>
          <a:bodyPr/>
          <a:lstStyle/>
          <a:p>
            <a:r>
              <a:rPr lang="en-US" dirty="0"/>
              <a:t>Click icon to add picture</a:t>
            </a:r>
          </a:p>
        </p:txBody>
      </p:sp>
      <p:sp>
        <p:nvSpPr>
          <p:cNvPr id="2" name="Rectangle 1" descr="Tall office building looking up">
            <a:extLst>
              <a:ext uri="{FF2B5EF4-FFF2-40B4-BE49-F238E27FC236}">
                <a16:creationId xmlns:a16="http://schemas.microsoft.com/office/drawing/2014/main" xmlns="" id="{AF7FA146-2A75-4EA7-A9AD-EBCE6F17FB42}"/>
              </a:ext>
            </a:extLst>
          </p:cNvPr>
          <p:cNvSpPr/>
          <p:nvPr userDrawn="1"/>
        </p:nvSpPr>
        <p:spPr>
          <a:xfrm>
            <a:off x="3718560" y="1181123"/>
            <a:ext cx="4754880" cy="4495754"/>
          </a:xfrm>
          <a:prstGeom prst="rect">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 Placeholder 23">
            <a:extLst>
              <a:ext uri="{FF2B5EF4-FFF2-40B4-BE49-F238E27FC236}">
                <a16:creationId xmlns:a16="http://schemas.microsoft.com/office/drawing/2014/main" xmlns="" id="{340C15AA-E296-48AE-857F-0589EEA69DC6}"/>
              </a:ext>
            </a:extLst>
          </p:cNvPr>
          <p:cNvSpPr>
            <a:spLocks noGrp="1"/>
          </p:cNvSpPr>
          <p:nvPr>
            <p:ph type="body" sz="quarter" idx="11" hasCustomPrompt="1"/>
          </p:nvPr>
        </p:nvSpPr>
        <p:spPr>
          <a:xfrm>
            <a:off x="4149139" y="4859469"/>
            <a:ext cx="3924934" cy="490538"/>
          </a:xfrm>
          <a:prstGeom prst="rect">
            <a:avLst/>
          </a:prstGeom>
        </p:spPr>
        <p:txBody>
          <a:bodyPr/>
          <a:lstStyle>
            <a:lvl1pPr algn="r">
              <a:buNone/>
              <a:defRPr lang="en-US" sz="2400" b="1" kern="1200" dirty="0" smtClean="0">
                <a:solidFill>
                  <a:schemeClr val="accent4"/>
                </a:solidFill>
                <a:latin typeface="Calibri" panose="020F0502020204030204" pitchFamily="34" charset="0"/>
                <a:ea typeface="+mn-ea"/>
                <a:cs typeface="Calibri" panose="020F0502020204030204" pitchFamily="34" charset="0"/>
              </a:defRPr>
            </a:lvl1pPr>
            <a:lvl2pPr>
              <a:buNone/>
              <a:defRPr/>
            </a:lvl2pPr>
          </a:lstStyle>
          <a:p>
            <a:pPr lvl="0"/>
            <a:r>
              <a:rPr lang="en-US" dirty="0"/>
              <a:t>Click to edit text</a:t>
            </a:r>
          </a:p>
        </p:txBody>
      </p:sp>
      <p:sp>
        <p:nvSpPr>
          <p:cNvPr id="6" name="Title 1">
            <a:extLst>
              <a:ext uri="{FF2B5EF4-FFF2-40B4-BE49-F238E27FC236}">
                <a16:creationId xmlns:a16="http://schemas.microsoft.com/office/drawing/2014/main" xmlns="" id="{162BE5D7-9E35-49F8-A8E4-2093183A6404}"/>
              </a:ext>
            </a:extLst>
          </p:cNvPr>
          <p:cNvSpPr>
            <a:spLocks noGrp="1"/>
          </p:cNvSpPr>
          <p:nvPr>
            <p:ph type="title"/>
          </p:nvPr>
        </p:nvSpPr>
        <p:spPr>
          <a:xfrm>
            <a:off x="4149139" y="1529685"/>
            <a:ext cx="3924934" cy="1695637"/>
          </a:xfrm>
          <a:prstGeom prst="rect">
            <a:avLst/>
          </a:prstGeom>
        </p:spPr>
        <p:txBody>
          <a:bodyPr/>
          <a:lstStyle>
            <a:lvl1pPr>
              <a:spcBef>
                <a:spcPts val="1000"/>
              </a:spcBef>
              <a:defRPr sz="4800" b="1">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143995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Custom Layout">
    <p:bg>
      <p:bgPr>
        <a:solidFill>
          <a:schemeClr val="tx1"/>
        </a:solidFill>
        <a:effectLst/>
      </p:bgPr>
    </p:bg>
    <p:spTree>
      <p:nvGrpSpPr>
        <p:cNvPr id="1" name=""/>
        <p:cNvGrpSpPr/>
        <p:nvPr/>
      </p:nvGrpSpPr>
      <p:grpSpPr>
        <a:xfrm>
          <a:off x="0" y="0"/>
          <a:ext cx="0" cy="0"/>
          <a:chOff x="0" y="0"/>
          <a:chExt cx="0" cy="0"/>
        </a:xfrm>
      </p:grpSpPr>
      <p:sp>
        <p:nvSpPr>
          <p:cNvPr id="14" name="Picture Placeholder 21">
            <a:extLst>
              <a:ext uri="{FF2B5EF4-FFF2-40B4-BE49-F238E27FC236}">
                <a16:creationId xmlns:a16="http://schemas.microsoft.com/office/drawing/2014/main" xmlns="" id="{75D96571-69F8-475F-A910-ECC183425065}"/>
              </a:ext>
            </a:extLst>
          </p:cNvPr>
          <p:cNvSpPr>
            <a:spLocks noGrp="1"/>
          </p:cNvSpPr>
          <p:nvPr>
            <p:ph type="pic" sz="quarter" idx="10"/>
          </p:nvPr>
        </p:nvSpPr>
        <p:spPr>
          <a:xfrm>
            <a:off x="0" y="0"/>
            <a:ext cx="12192000" cy="6858000"/>
          </a:xfrm>
          <a:prstGeom prst="rect">
            <a:avLst/>
          </a:prstGeom>
        </p:spPr>
        <p:txBody>
          <a:bodyPr/>
          <a:lstStyle/>
          <a:p>
            <a:r>
              <a:rPr lang="en-US" dirty="0"/>
              <a:t>Click icon to add picture</a:t>
            </a:r>
          </a:p>
        </p:txBody>
      </p:sp>
      <p:sp>
        <p:nvSpPr>
          <p:cNvPr id="3" name="Oval 2" descr="Tall office building looking up">
            <a:extLst>
              <a:ext uri="{FF2B5EF4-FFF2-40B4-BE49-F238E27FC236}">
                <a16:creationId xmlns:a16="http://schemas.microsoft.com/office/drawing/2014/main" xmlns="" id="{CD4C2457-AECB-4015-9FE4-CCBC516AA9EE}"/>
              </a:ext>
            </a:extLst>
          </p:cNvPr>
          <p:cNvSpPr/>
          <p:nvPr userDrawn="1"/>
        </p:nvSpPr>
        <p:spPr>
          <a:xfrm>
            <a:off x="3352800" y="685800"/>
            <a:ext cx="5486400" cy="5486400"/>
          </a:xfrm>
          <a:prstGeom prst="ellipse">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xmlns="" id="{289A018F-D11C-4B07-9830-8336B27A18AD}"/>
              </a:ext>
            </a:extLst>
          </p:cNvPr>
          <p:cNvSpPr/>
          <p:nvPr userDrawn="1"/>
        </p:nvSpPr>
        <p:spPr>
          <a:xfrm>
            <a:off x="8138160" y="5669280"/>
            <a:ext cx="502920" cy="502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xmlns="" id="{E0209A32-FE17-4457-B02B-0A1DB9B8ADB1}"/>
              </a:ext>
            </a:extLst>
          </p:cNvPr>
          <p:cNvSpPr/>
          <p:nvPr userDrawn="1"/>
        </p:nvSpPr>
        <p:spPr>
          <a:xfrm>
            <a:off x="2915463" y="1295169"/>
            <a:ext cx="692878" cy="69287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xmlns="" id="{D585A541-0EDE-4213-AE62-4D909E8EB7F5}"/>
              </a:ext>
            </a:extLst>
          </p:cNvPr>
          <p:cNvSpPr/>
          <p:nvPr userDrawn="1"/>
        </p:nvSpPr>
        <p:spPr>
          <a:xfrm>
            <a:off x="3398520" y="904895"/>
            <a:ext cx="251460" cy="2514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23">
            <a:extLst>
              <a:ext uri="{FF2B5EF4-FFF2-40B4-BE49-F238E27FC236}">
                <a16:creationId xmlns:a16="http://schemas.microsoft.com/office/drawing/2014/main" xmlns="" id="{CBFD020D-881A-48D8-BDA8-55C7B95C5996}"/>
              </a:ext>
            </a:extLst>
          </p:cNvPr>
          <p:cNvSpPr>
            <a:spLocks noGrp="1"/>
          </p:cNvSpPr>
          <p:nvPr>
            <p:ph type="body" sz="quarter" idx="11" hasCustomPrompt="1"/>
          </p:nvPr>
        </p:nvSpPr>
        <p:spPr>
          <a:xfrm>
            <a:off x="4127927" y="4609453"/>
            <a:ext cx="3924934" cy="490538"/>
          </a:xfrm>
          <a:prstGeom prst="rect">
            <a:avLst/>
          </a:prstGeom>
        </p:spPr>
        <p:txBody>
          <a:bodyPr anchor="b"/>
          <a:lstStyle>
            <a:lvl1pPr algn="ctr">
              <a:buNone/>
              <a:defRPr lang="en-US" sz="2000" b="1" kern="1200" dirty="0" smtClean="0">
                <a:solidFill>
                  <a:schemeClr val="accent4"/>
                </a:solidFill>
                <a:latin typeface="Calibri" panose="020F0502020204030204" pitchFamily="34" charset="0"/>
                <a:ea typeface="+mn-ea"/>
                <a:cs typeface="Calibri" panose="020F0502020204030204" pitchFamily="34" charset="0"/>
              </a:defRPr>
            </a:lvl1pPr>
            <a:lvl2pPr>
              <a:buNone/>
              <a:defRPr/>
            </a:lvl2pPr>
          </a:lstStyle>
          <a:p>
            <a:pPr lvl="0"/>
            <a:r>
              <a:rPr lang="en-US" dirty="0"/>
              <a:t>Click to edit text</a:t>
            </a:r>
          </a:p>
        </p:txBody>
      </p:sp>
      <p:sp>
        <p:nvSpPr>
          <p:cNvPr id="2" name="Title 1">
            <a:extLst>
              <a:ext uri="{FF2B5EF4-FFF2-40B4-BE49-F238E27FC236}">
                <a16:creationId xmlns:a16="http://schemas.microsoft.com/office/drawing/2014/main" xmlns="" id="{CF9687A5-0BDD-45B2-A892-542449E31394}"/>
              </a:ext>
            </a:extLst>
          </p:cNvPr>
          <p:cNvSpPr>
            <a:spLocks noGrp="1"/>
          </p:cNvSpPr>
          <p:nvPr>
            <p:ph type="title"/>
          </p:nvPr>
        </p:nvSpPr>
        <p:spPr>
          <a:xfrm>
            <a:off x="4045678" y="1988047"/>
            <a:ext cx="4007183" cy="2374194"/>
          </a:xfrm>
          <a:prstGeom prst="rect">
            <a:avLst/>
          </a:prstGeom>
        </p:spPr>
        <p:txBody>
          <a:bodyPr/>
          <a:lstStyle>
            <a:lvl1pPr algn="ctr">
              <a:spcBef>
                <a:spcPts val="1000"/>
              </a:spcBef>
              <a:defRPr sz="2800">
                <a:solidFill>
                  <a:schemeClr val="bg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3686324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Text Placeholder 26">
            <a:extLst>
              <a:ext uri="{FF2B5EF4-FFF2-40B4-BE49-F238E27FC236}">
                <a16:creationId xmlns:a16="http://schemas.microsoft.com/office/drawing/2014/main" xmlns="" id="{4AA38E8C-A334-4183-8ABC-112B8517F487}"/>
              </a:ext>
            </a:extLst>
          </p:cNvPr>
          <p:cNvSpPr>
            <a:spLocks noGrp="1"/>
          </p:cNvSpPr>
          <p:nvPr>
            <p:ph type="body" sz="quarter" idx="12"/>
          </p:nvPr>
        </p:nvSpPr>
        <p:spPr>
          <a:xfrm>
            <a:off x="660400" y="2044700"/>
            <a:ext cx="4275138" cy="3560763"/>
          </a:xfrm>
          <a:prstGeom prst="rect">
            <a:avLst/>
          </a:prstGeom>
        </p:spPr>
        <p:txBody>
          <a:bodyPr/>
          <a:lstStyle>
            <a:lvl1pPr>
              <a:buClr>
                <a:schemeClr val="accent4"/>
              </a:buClr>
              <a:buFont typeface="Wingdings" panose="05000000000000000000" pitchFamily="2" charset="2"/>
              <a:buChar char="§"/>
              <a:defRPr sz="2000"/>
            </a:lvl1pPr>
            <a:lvl2pPr>
              <a:buClr>
                <a:schemeClr val="accent4"/>
              </a:buClr>
              <a:buFont typeface="Wingdings" panose="05000000000000000000" pitchFamily="2" charset="2"/>
              <a:buChar char="§"/>
              <a:defRPr sz="1800"/>
            </a:lvl2pPr>
            <a:lvl3pPr>
              <a:buClr>
                <a:schemeClr val="accent4"/>
              </a:buClr>
              <a:buFont typeface="Wingdings" panose="05000000000000000000" pitchFamily="2" charset="2"/>
              <a:buChar char="§"/>
              <a:defRPr sz="1600"/>
            </a:lvl3pPr>
            <a:lvl4pPr>
              <a:buClr>
                <a:schemeClr val="accent4"/>
              </a:buClr>
              <a:buFont typeface="Wingdings" panose="05000000000000000000" pitchFamily="2" charset="2"/>
              <a:buChar char="§"/>
              <a:defRPr sz="1600"/>
            </a:lvl4pPr>
            <a:lvl5pPr>
              <a:buClr>
                <a:schemeClr val="accent4"/>
              </a:buClr>
              <a:buFont typeface="Wingdings" panose="05000000000000000000" pitchFamily="2" charset="2"/>
              <a:buChar char="§"/>
              <a:defRPr sz="1600"/>
            </a:lvl5pPr>
          </a:lstStyle>
          <a:p>
            <a:pPr lvl="0"/>
            <a:r>
              <a:rPr lang="en-US"/>
              <a:t>Click to edit Master text styles</a:t>
            </a:r>
          </a:p>
        </p:txBody>
      </p:sp>
      <p:sp>
        <p:nvSpPr>
          <p:cNvPr id="19" name="Rectangle 18">
            <a:extLst>
              <a:ext uri="{FF2B5EF4-FFF2-40B4-BE49-F238E27FC236}">
                <a16:creationId xmlns:a16="http://schemas.microsoft.com/office/drawing/2014/main" xmlns="" id="{B80624A4-5116-4AAF-8C31-C25D1DB16FEC}"/>
              </a:ext>
            </a:extLst>
          </p:cNvPr>
          <p:cNvSpPr/>
          <p:nvPr userDrawn="1"/>
        </p:nvSpPr>
        <p:spPr>
          <a:xfrm>
            <a:off x="9354457" y="5363987"/>
            <a:ext cx="457200" cy="457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xmlns="" id="{1D07EC8A-6024-4DEA-9C4D-AE4228E17854}"/>
              </a:ext>
            </a:extLst>
          </p:cNvPr>
          <p:cNvSpPr/>
          <p:nvPr userDrawn="1"/>
        </p:nvSpPr>
        <p:spPr>
          <a:xfrm>
            <a:off x="6692791" y="1699889"/>
            <a:ext cx="319749" cy="319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xmlns="" id="{D1C8FAEF-DF78-48CC-AEEF-F9B802055C05}"/>
              </a:ext>
            </a:extLst>
          </p:cNvPr>
          <p:cNvSpPr/>
          <p:nvPr userDrawn="1"/>
        </p:nvSpPr>
        <p:spPr>
          <a:xfrm>
            <a:off x="9354457" y="5897738"/>
            <a:ext cx="179977" cy="1799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10">
            <a:extLst>
              <a:ext uri="{FF2B5EF4-FFF2-40B4-BE49-F238E27FC236}">
                <a16:creationId xmlns:a16="http://schemas.microsoft.com/office/drawing/2014/main" xmlns="" id="{566F72D6-AEEE-4CF3-8136-F6782F1E489E}"/>
              </a:ext>
            </a:extLst>
          </p:cNvPr>
          <p:cNvSpPr>
            <a:spLocks noGrp="1"/>
          </p:cNvSpPr>
          <p:nvPr>
            <p:ph type="pic" sz="quarter" idx="13"/>
          </p:nvPr>
        </p:nvSpPr>
        <p:spPr>
          <a:xfrm>
            <a:off x="7090227" y="786181"/>
            <a:ext cx="4441372" cy="5393036"/>
          </a:xfrm>
          <a:custGeom>
            <a:avLst/>
            <a:gdLst>
              <a:gd name="connsiteX0" fmla="*/ 0 w 4441372"/>
              <a:gd name="connsiteY0" fmla="*/ 3188969 h 5393036"/>
              <a:gd name="connsiteX1" fmla="*/ 2173516 w 4441372"/>
              <a:gd name="connsiteY1" fmla="*/ 3188969 h 5393036"/>
              <a:gd name="connsiteX2" fmla="*/ 2173516 w 4441372"/>
              <a:gd name="connsiteY2" fmla="*/ 5393036 h 5393036"/>
              <a:gd name="connsiteX3" fmla="*/ 0 w 4441372"/>
              <a:gd name="connsiteY3" fmla="*/ 5393036 h 5393036"/>
              <a:gd name="connsiteX4" fmla="*/ 2267856 w 4441372"/>
              <a:gd name="connsiteY4" fmla="*/ 2293018 h 5393036"/>
              <a:gd name="connsiteX5" fmla="*/ 4441372 w 4441372"/>
              <a:gd name="connsiteY5" fmla="*/ 2293018 h 5393036"/>
              <a:gd name="connsiteX6" fmla="*/ 4441372 w 4441372"/>
              <a:gd name="connsiteY6" fmla="*/ 4497085 h 5393036"/>
              <a:gd name="connsiteX7" fmla="*/ 2267856 w 4441372"/>
              <a:gd name="connsiteY7" fmla="*/ 4497085 h 5393036"/>
              <a:gd name="connsiteX8" fmla="*/ 0 w 4441372"/>
              <a:gd name="connsiteY8" fmla="*/ 906837 h 5393036"/>
              <a:gd name="connsiteX9" fmla="*/ 2173516 w 4441372"/>
              <a:gd name="connsiteY9" fmla="*/ 906837 h 5393036"/>
              <a:gd name="connsiteX10" fmla="*/ 2173516 w 4441372"/>
              <a:gd name="connsiteY10" fmla="*/ 3110904 h 5393036"/>
              <a:gd name="connsiteX11" fmla="*/ 0 w 4441372"/>
              <a:gd name="connsiteY11" fmla="*/ 3110904 h 5393036"/>
              <a:gd name="connsiteX12" fmla="*/ 2267856 w 4441372"/>
              <a:gd name="connsiteY12" fmla="*/ 0 h 5393036"/>
              <a:gd name="connsiteX13" fmla="*/ 4441372 w 4441372"/>
              <a:gd name="connsiteY13" fmla="*/ 0 h 5393036"/>
              <a:gd name="connsiteX14" fmla="*/ 4441372 w 4441372"/>
              <a:gd name="connsiteY14" fmla="*/ 2204067 h 5393036"/>
              <a:gd name="connsiteX15" fmla="*/ 2267856 w 4441372"/>
              <a:gd name="connsiteY15" fmla="*/ 2204067 h 539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41372" h="5393036">
                <a:moveTo>
                  <a:pt x="0" y="3188969"/>
                </a:moveTo>
                <a:lnTo>
                  <a:pt x="2173516" y="3188969"/>
                </a:lnTo>
                <a:lnTo>
                  <a:pt x="2173516" y="5393036"/>
                </a:lnTo>
                <a:lnTo>
                  <a:pt x="0" y="5393036"/>
                </a:lnTo>
                <a:close/>
                <a:moveTo>
                  <a:pt x="2267856" y="2293018"/>
                </a:moveTo>
                <a:lnTo>
                  <a:pt x="4441372" y="2293018"/>
                </a:lnTo>
                <a:lnTo>
                  <a:pt x="4441372" y="4497085"/>
                </a:lnTo>
                <a:lnTo>
                  <a:pt x="2267856" y="4497085"/>
                </a:lnTo>
                <a:close/>
                <a:moveTo>
                  <a:pt x="0" y="906837"/>
                </a:moveTo>
                <a:lnTo>
                  <a:pt x="2173516" y="906837"/>
                </a:lnTo>
                <a:lnTo>
                  <a:pt x="2173516" y="3110904"/>
                </a:lnTo>
                <a:lnTo>
                  <a:pt x="0" y="3110904"/>
                </a:lnTo>
                <a:close/>
                <a:moveTo>
                  <a:pt x="2267856" y="0"/>
                </a:moveTo>
                <a:lnTo>
                  <a:pt x="4441372" y="0"/>
                </a:lnTo>
                <a:lnTo>
                  <a:pt x="4441372" y="2204067"/>
                </a:lnTo>
                <a:lnTo>
                  <a:pt x="2267856" y="2204067"/>
                </a:ln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xmlns="" id="{459DADC7-BE21-4434-A6E4-BAF809005389}"/>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694370068"/>
      </p:ext>
    </p:extLst>
  </p:cSld>
  <p:clrMapOvr>
    <a:masterClrMapping/>
  </p:clrMapOvr>
  <p:extLst>
    <p:ext uri="{DCECCB84-F9BA-43D5-87BE-67443E8EF086}">
      <p15:sldGuideLst xmlns:p15="http://schemas.microsoft.com/office/powerpoint/2012/main" xmlns="">
        <p15:guide id="1" orient="horz" pos="504" userDrawn="1">
          <p15:clr>
            <a:srgbClr val="FBAE40"/>
          </p15:clr>
        </p15:guide>
        <p15:guide id="2" pos="3840" userDrawn="1">
          <p15:clr>
            <a:srgbClr val="FBAE40"/>
          </p15:clr>
        </p15:guide>
        <p15:guide id="3" orient="horz" pos="141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xmlns="" id="{24FAA9D0-7C9C-4043-9931-A15819ABB9B5}"/>
              </a:ext>
            </a:extLst>
          </p:cNvPr>
          <p:cNvSpPr/>
          <p:nvPr userDrawn="1"/>
        </p:nvSpPr>
        <p:spPr>
          <a:xfrm>
            <a:off x="7362825" y="443263"/>
            <a:ext cx="361950" cy="361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14" name="Oval 13">
            <a:extLst>
              <a:ext uri="{FF2B5EF4-FFF2-40B4-BE49-F238E27FC236}">
                <a16:creationId xmlns:a16="http://schemas.microsoft.com/office/drawing/2014/main" xmlns="" id="{E232AB2D-843E-4B5F-8793-6A263DA356BB}"/>
              </a:ext>
            </a:extLst>
          </p:cNvPr>
          <p:cNvSpPr/>
          <p:nvPr userDrawn="1"/>
        </p:nvSpPr>
        <p:spPr>
          <a:xfrm>
            <a:off x="11007246" y="5605994"/>
            <a:ext cx="654227" cy="6542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16" name="Oval 15">
            <a:extLst>
              <a:ext uri="{FF2B5EF4-FFF2-40B4-BE49-F238E27FC236}">
                <a16:creationId xmlns:a16="http://schemas.microsoft.com/office/drawing/2014/main" xmlns="" id="{FA75A12B-C399-4072-BD69-D872D2C2AD1F}"/>
              </a:ext>
            </a:extLst>
          </p:cNvPr>
          <p:cNvSpPr/>
          <p:nvPr userDrawn="1"/>
        </p:nvSpPr>
        <p:spPr>
          <a:xfrm>
            <a:off x="10683791" y="6132439"/>
            <a:ext cx="251152" cy="251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3" name="Picture Placeholder 22">
            <a:extLst>
              <a:ext uri="{FF2B5EF4-FFF2-40B4-BE49-F238E27FC236}">
                <a16:creationId xmlns:a16="http://schemas.microsoft.com/office/drawing/2014/main" xmlns="" id="{423AE48B-50E9-4BEA-B66A-B2D2B9CCFE9C}"/>
              </a:ext>
            </a:extLst>
          </p:cNvPr>
          <p:cNvSpPr>
            <a:spLocks noGrp="1"/>
          </p:cNvSpPr>
          <p:nvPr>
            <p:ph type="pic" sz="quarter" idx="10"/>
          </p:nvPr>
        </p:nvSpPr>
        <p:spPr>
          <a:xfrm>
            <a:off x="5733416" y="624239"/>
            <a:ext cx="5855754" cy="5631571"/>
          </a:xfrm>
          <a:custGeom>
            <a:avLst/>
            <a:gdLst>
              <a:gd name="connsiteX0" fmla="*/ 3433020 w 5855754"/>
              <a:gd name="connsiteY0" fmla="*/ 786103 h 5631571"/>
              <a:gd name="connsiteX1" fmla="*/ 5855754 w 5855754"/>
              <a:gd name="connsiteY1" fmla="*/ 3208837 h 5631571"/>
              <a:gd name="connsiteX2" fmla="*/ 3433020 w 5855754"/>
              <a:gd name="connsiteY2" fmla="*/ 5631571 h 5631571"/>
              <a:gd name="connsiteX3" fmla="*/ 1010286 w 5855754"/>
              <a:gd name="connsiteY3" fmla="*/ 3208837 h 5631571"/>
              <a:gd name="connsiteX4" fmla="*/ 3433020 w 5855754"/>
              <a:gd name="connsiteY4" fmla="*/ 786103 h 5631571"/>
              <a:gd name="connsiteX5" fmla="*/ 828675 w 5855754"/>
              <a:gd name="connsiteY5" fmla="*/ 0 h 5631571"/>
              <a:gd name="connsiteX6" fmla="*/ 1657350 w 5855754"/>
              <a:gd name="connsiteY6" fmla="*/ 828675 h 5631571"/>
              <a:gd name="connsiteX7" fmla="*/ 828675 w 5855754"/>
              <a:gd name="connsiteY7" fmla="*/ 1657350 h 5631571"/>
              <a:gd name="connsiteX8" fmla="*/ 0 w 5855754"/>
              <a:gd name="connsiteY8" fmla="*/ 828675 h 5631571"/>
              <a:gd name="connsiteX9" fmla="*/ 828675 w 5855754"/>
              <a:gd name="connsiteY9" fmla="*/ 0 h 5631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5754" h="5631571">
                <a:moveTo>
                  <a:pt x="3433020" y="786103"/>
                </a:moveTo>
                <a:cubicBezTo>
                  <a:pt x="4771059" y="786103"/>
                  <a:pt x="5855754" y="1870798"/>
                  <a:pt x="5855754" y="3208837"/>
                </a:cubicBezTo>
                <a:cubicBezTo>
                  <a:pt x="5855754" y="4546876"/>
                  <a:pt x="4771059" y="5631571"/>
                  <a:pt x="3433020" y="5631571"/>
                </a:cubicBezTo>
                <a:cubicBezTo>
                  <a:pt x="2094981" y="5631571"/>
                  <a:pt x="1010286" y="4546876"/>
                  <a:pt x="1010286" y="3208837"/>
                </a:cubicBezTo>
                <a:cubicBezTo>
                  <a:pt x="1010286" y="1870798"/>
                  <a:pt x="2094981" y="786103"/>
                  <a:pt x="3433020" y="786103"/>
                </a:cubicBezTo>
                <a:close/>
                <a:moveTo>
                  <a:pt x="828675" y="0"/>
                </a:moveTo>
                <a:cubicBezTo>
                  <a:pt x="1286340" y="0"/>
                  <a:pt x="1657350" y="371010"/>
                  <a:pt x="1657350" y="828675"/>
                </a:cubicBezTo>
                <a:cubicBezTo>
                  <a:pt x="1657350" y="1286340"/>
                  <a:pt x="1286340" y="1657350"/>
                  <a:pt x="828675" y="1657350"/>
                </a:cubicBezTo>
                <a:cubicBezTo>
                  <a:pt x="371010" y="1657350"/>
                  <a:pt x="0" y="1286340"/>
                  <a:pt x="0" y="828675"/>
                </a:cubicBezTo>
                <a:cubicBezTo>
                  <a:pt x="0" y="371010"/>
                  <a:pt x="371010" y="0"/>
                  <a:pt x="828675" y="0"/>
                </a:cubicBezTo>
                <a:close/>
              </a:path>
            </a:pathLst>
          </a:custGeom>
        </p:spPr>
        <p:txBody>
          <a:bodyPr wrap="square" anchor="ctr">
            <a:noAutofit/>
          </a:bodyPr>
          <a:lstStyle>
            <a:lvl1pPr algn="ctr">
              <a:buNone/>
              <a:defRPr/>
            </a:lvl1pPr>
          </a:lstStyle>
          <a:p>
            <a:r>
              <a:rPr lang="en-US" dirty="0"/>
              <a:t>Click icon to add picture</a:t>
            </a:r>
          </a:p>
        </p:txBody>
      </p:sp>
      <p:sp>
        <p:nvSpPr>
          <p:cNvPr id="27" name="Text Placeholder 26">
            <a:extLst>
              <a:ext uri="{FF2B5EF4-FFF2-40B4-BE49-F238E27FC236}">
                <a16:creationId xmlns:a16="http://schemas.microsoft.com/office/drawing/2014/main" xmlns="" id="{282D3E62-6D1A-4E9D-BE54-2EED9BF429A4}"/>
              </a:ext>
            </a:extLst>
          </p:cNvPr>
          <p:cNvSpPr>
            <a:spLocks noGrp="1"/>
          </p:cNvSpPr>
          <p:nvPr>
            <p:ph type="body" sz="quarter" idx="12"/>
          </p:nvPr>
        </p:nvSpPr>
        <p:spPr>
          <a:xfrm>
            <a:off x="660400" y="2044700"/>
            <a:ext cx="4275138" cy="3560763"/>
          </a:xfrm>
          <a:prstGeom prst="rect">
            <a:avLst/>
          </a:prstGeom>
        </p:spPr>
        <p:txBody>
          <a:bodyPr/>
          <a:lstStyle>
            <a:lvl1pPr>
              <a:lnSpc>
                <a:spcPct val="150000"/>
              </a:lnSpc>
              <a:buClr>
                <a:schemeClr val="accent4"/>
              </a:buClr>
              <a:buFont typeface="Wingdings" panose="05000000000000000000" pitchFamily="2" charset="2"/>
              <a:buChar char="§"/>
              <a:defRPr sz="2000"/>
            </a:lvl1pPr>
            <a:lvl2pPr>
              <a:buClr>
                <a:schemeClr val="accent4"/>
              </a:buClr>
              <a:buFont typeface="Wingdings" panose="05000000000000000000" pitchFamily="2" charset="2"/>
              <a:buChar char="§"/>
              <a:defRPr sz="2000"/>
            </a:lvl2pPr>
            <a:lvl3pPr>
              <a:buClr>
                <a:schemeClr val="accent4"/>
              </a:buClr>
              <a:buFont typeface="Wingdings" panose="05000000000000000000" pitchFamily="2" charset="2"/>
              <a:buChar char="§"/>
              <a:defRPr sz="1800"/>
            </a:lvl3pPr>
            <a:lvl4pPr>
              <a:buClr>
                <a:schemeClr val="accent4"/>
              </a:buClr>
              <a:buFont typeface="Wingdings" panose="05000000000000000000" pitchFamily="2" charset="2"/>
              <a:buChar char="§"/>
              <a:defRPr sz="1800"/>
            </a:lvl4pPr>
            <a:lvl5pPr>
              <a:buClr>
                <a:schemeClr val="accent4"/>
              </a:buClr>
              <a:buFont typeface="Wingdings" panose="05000000000000000000" pitchFamily="2" charset="2"/>
              <a:buChar char="§"/>
              <a:defRPr sz="1800"/>
            </a:lvl5pPr>
          </a:lstStyle>
          <a:p>
            <a:pPr lvl="0"/>
            <a:r>
              <a:rPr lang="en-US"/>
              <a:t>Click to edit Master text styles</a:t>
            </a:r>
          </a:p>
        </p:txBody>
      </p:sp>
      <p:sp>
        <p:nvSpPr>
          <p:cNvPr id="8" name="Title 1">
            <a:extLst>
              <a:ext uri="{FF2B5EF4-FFF2-40B4-BE49-F238E27FC236}">
                <a16:creationId xmlns:a16="http://schemas.microsoft.com/office/drawing/2014/main" xmlns="" id="{DEB8F0E5-B89F-48AD-87BD-534EA9463CD3}"/>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84497083"/>
      </p:ext>
    </p:extLst>
  </p:cSld>
  <p:clrMapOvr>
    <a:masterClrMapping/>
  </p:clrMapOvr>
  <p:extLst>
    <p:ext uri="{DCECCB84-F9BA-43D5-87BE-67443E8EF086}">
      <p15:sldGuideLst xmlns:p15="http://schemas.microsoft.com/office/powerpoint/2012/main" xmlns="">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and Table">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xmlns="" id="{D23CD802-D0A0-4EAC-8222-78FFDDD76A75}"/>
              </a:ext>
            </a:extLst>
          </p:cNvPr>
          <p:cNvSpPr>
            <a:spLocks noGrp="1"/>
          </p:cNvSpPr>
          <p:nvPr>
            <p:ph sz="quarter" idx="10"/>
          </p:nvPr>
        </p:nvSpPr>
        <p:spPr>
          <a:xfrm>
            <a:off x="838200" y="2039392"/>
            <a:ext cx="105156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xmlns="" id="{87BCB8BF-DA17-4856-91E9-77C601F2B139}"/>
              </a:ext>
            </a:extLst>
          </p:cNvPr>
          <p:cNvSpPr>
            <a:spLocks noGrp="1"/>
          </p:cNvSpPr>
          <p:nvPr>
            <p:ph type="title"/>
          </p:nvPr>
        </p:nvSpPr>
        <p:spPr>
          <a:xfrm>
            <a:off x="838200" y="635000"/>
            <a:ext cx="10515600" cy="700115"/>
          </a:xfrm>
          <a:prstGeom prst="rect">
            <a:avLst/>
          </a:prstGeom>
        </p:spPr>
        <p:txBody>
          <a:bodyPr anchor="ctr"/>
          <a:lstStyle>
            <a:lvl1pPr algn="ctr">
              <a:defRPr sz="4800" b="1">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651989139"/>
      </p:ext>
    </p:extLst>
  </p:cSld>
  <p:clrMapOvr>
    <a:masterClrMapping/>
  </p:clrMapOvr>
  <p:extLst>
    <p:ext uri="{DCECCB84-F9BA-43D5-87BE-67443E8EF086}">
      <p15:sldGuideLst xmlns:p15="http://schemas.microsoft.com/office/powerpoint/2012/main" xmlns="">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xmlns="" id="{6FDA3C6F-5F6A-4D64-8BFE-AFFF58B1A047}"/>
              </a:ext>
            </a:extLst>
          </p:cNvPr>
          <p:cNvSpPr>
            <a:spLocks noGrp="1"/>
          </p:cNvSpPr>
          <p:nvPr>
            <p:ph type="body" sz="quarter" idx="11"/>
          </p:nvPr>
        </p:nvSpPr>
        <p:spPr>
          <a:xfrm>
            <a:off x="6312871" y="4141999"/>
            <a:ext cx="4220845" cy="861497"/>
          </a:xfrm>
          <a:prstGeom prst="rect">
            <a:avLst/>
          </a:prstGeom>
        </p:spPr>
        <p:txBody>
          <a:bodyPr/>
          <a:lstStyle>
            <a:lvl1pPr marL="0" indent="0">
              <a:buNone/>
              <a:defRPr sz="2000" b="1">
                <a:solidFill>
                  <a:schemeClr val="accent4"/>
                </a:solidFill>
                <a:latin typeface="+mj-lt"/>
              </a:defRPr>
            </a:lvl1pPr>
            <a:lvl2pPr>
              <a:buNone/>
              <a:defRPr sz="2000"/>
            </a:lvl2pPr>
          </a:lstStyle>
          <a:p>
            <a:pPr lvl="0"/>
            <a:r>
              <a:rPr lang="en-US"/>
              <a:t>Click to edit Master text styles</a:t>
            </a:r>
          </a:p>
          <a:p>
            <a:pPr lvl="1"/>
            <a:r>
              <a:rPr lang="en-US"/>
              <a:t>Second level</a:t>
            </a:r>
          </a:p>
        </p:txBody>
      </p:sp>
      <p:sp>
        <p:nvSpPr>
          <p:cNvPr id="15" name="Hexagon 14">
            <a:extLst>
              <a:ext uri="{FF2B5EF4-FFF2-40B4-BE49-F238E27FC236}">
                <a16:creationId xmlns:a16="http://schemas.microsoft.com/office/drawing/2014/main" xmlns="" id="{AC159667-7690-4645-986D-BE501438455F}"/>
              </a:ext>
            </a:extLst>
          </p:cNvPr>
          <p:cNvSpPr/>
          <p:nvPr userDrawn="1"/>
        </p:nvSpPr>
        <p:spPr>
          <a:xfrm>
            <a:off x="740309" y="1382809"/>
            <a:ext cx="1229566" cy="1059971"/>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Hexagon 15">
            <a:extLst>
              <a:ext uri="{FF2B5EF4-FFF2-40B4-BE49-F238E27FC236}">
                <a16:creationId xmlns:a16="http://schemas.microsoft.com/office/drawing/2014/main" xmlns="" id="{54667EE4-E77F-453B-BF8B-B1EE2AE80715}"/>
              </a:ext>
            </a:extLst>
          </p:cNvPr>
          <p:cNvSpPr/>
          <p:nvPr userDrawn="1"/>
        </p:nvSpPr>
        <p:spPr>
          <a:xfrm>
            <a:off x="3755031" y="1194620"/>
            <a:ext cx="1666162" cy="143634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xmlns="" id="{FC050232-A229-425F-BFC8-D50374F2D171}"/>
              </a:ext>
            </a:extLst>
          </p:cNvPr>
          <p:cNvSpPr/>
          <p:nvPr userDrawn="1"/>
        </p:nvSpPr>
        <p:spPr>
          <a:xfrm>
            <a:off x="3804994" y="5233183"/>
            <a:ext cx="718261" cy="619191"/>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xmlns="" id="{53E4EBC7-340A-43A5-9E23-4B73A6F700B6}"/>
              </a:ext>
            </a:extLst>
          </p:cNvPr>
          <p:cNvSpPr/>
          <p:nvPr userDrawn="1"/>
        </p:nvSpPr>
        <p:spPr>
          <a:xfrm>
            <a:off x="1837838" y="1101306"/>
            <a:ext cx="651613" cy="561736"/>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xmlns="" id="{1ED0E31A-F0A3-481D-8D9C-E3C4531FD21D}"/>
              </a:ext>
            </a:extLst>
          </p:cNvPr>
          <p:cNvSpPr>
            <a:spLocks noGrp="1"/>
          </p:cNvSpPr>
          <p:nvPr>
            <p:ph type="pic" sz="quarter" idx="12"/>
          </p:nvPr>
        </p:nvSpPr>
        <p:spPr>
          <a:xfrm>
            <a:off x="1571515" y="1914044"/>
            <a:ext cx="3993624" cy="3617848"/>
          </a:xfrm>
          <a:custGeom>
            <a:avLst/>
            <a:gdLst>
              <a:gd name="connsiteX0" fmla="*/ 1223161 w 3993624"/>
              <a:gd name="connsiteY0" fmla="*/ 2354088 h 3617848"/>
              <a:gd name="connsiteX1" fmla="*/ 2057242 w 3993624"/>
              <a:gd name="connsiteY1" fmla="*/ 2354088 h 3617848"/>
              <a:gd name="connsiteX2" fmla="*/ 2373182 w 3993624"/>
              <a:gd name="connsiteY2" fmla="*/ 2985968 h 3617848"/>
              <a:gd name="connsiteX3" fmla="*/ 2057242 w 3993624"/>
              <a:gd name="connsiteY3" fmla="*/ 3617848 h 3617848"/>
              <a:gd name="connsiteX4" fmla="*/ 1223161 w 3993624"/>
              <a:gd name="connsiteY4" fmla="*/ 3617848 h 3617848"/>
              <a:gd name="connsiteX5" fmla="*/ 907221 w 3993624"/>
              <a:gd name="connsiteY5" fmla="*/ 2985968 h 3617848"/>
              <a:gd name="connsiteX6" fmla="*/ 2569631 w 3993624"/>
              <a:gd name="connsiteY6" fmla="*/ 1425984 h 3617848"/>
              <a:gd name="connsiteX7" fmla="*/ 3602417 w 3993624"/>
              <a:gd name="connsiteY7" fmla="*/ 1425984 h 3617848"/>
              <a:gd name="connsiteX8" fmla="*/ 3993624 w 3993624"/>
              <a:gd name="connsiteY8" fmla="*/ 2208398 h 3617848"/>
              <a:gd name="connsiteX9" fmla="*/ 3602417 w 3993624"/>
              <a:gd name="connsiteY9" fmla="*/ 2990812 h 3617848"/>
              <a:gd name="connsiteX10" fmla="*/ 2569631 w 3993624"/>
              <a:gd name="connsiteY10" fmla="*/ 2990812 h 3617848"/>
              <a:gd name="connsiteX11" fmla="*/ 2178424 w 3993624"/>
              <a:gd name="connsiteY11" fmla="*/ 2208398 h 3617848"/>
              <a:gd name="connsiteX12" fmla="*/ 551406 w 3993624"/>
              <a:gd name="connsiteY12" fmla="*/ 0 h 3617848"/>
              <a:gd name="connsiteX13" fmla="*/ 2007117 w 3993624"/>
              <a:gd name="connsiteY13" fmla="*/ 0 h 3617848"/>
              <a:gd name="connsiteX14" fmla="*/ 2558523 w 3993624"/>
              <a:gd name="connsiteY14" fmla="*/ 1102811 h 3617848"/>
              <a:gd name="connsiteX15" fmla="*/ 2007117 w 3993624"/>
              <a:gd name="connsiteY15" fmla="*/ 2205622 h 3617848"/>
              <a:gd name="connsiteX16" fmla="*/ 551406 w 3993624"/>
              <a:gd name="connsiteY16" fmla="*/ 2205622 h 3617848"/>
              <a:gd name="connsiteX17" fmla="*/ 0 w 3993624"/>
              <a:gd name="connsiteY17" fmla="*/ 1102811 h 361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93624" h="3617848">
                <a:moveTo>
                  <a:pt x="1223161" y="2354088"/>
                </a:moveTo>
                <a:lnTo>
                  <a:pt x="2057242" y="2354088"/>
                </a:lnTo>
                <a:lnTo>
                  <a:pt x="2373182" y="2985968"/>
                </a:lnTo>
                <a:lnTo>
                  <a:pt x="2057242" y="3617848"/>
                </a:lnTo>
                <a:lnTo>
                  <a:pt x="1223161" y="3617848"/>
                </a:lnTo>
                <a:lnTo>
                  <a:pt x="907221" y="2985968"/>
                </a:lnTo>
                <a:close/>
                <a:moveTo>
                  <a:pt x="2569631" y="1425984"/>
                </a:moveTo>
                <a:lnTo>
                  <a:pt x="3602417" y="1425984"/>
                </a:lnTo>
                <a:lnTo>
                  <a:pt x="3993624" y="2208398"/>
                </a:lnTo>
                <a:lnTo>
                  <a:pt x="3602417" y="2990812"/>
                </a:lnTo>
                <a:lnTo>
                  <a:pt x="2569631" y="2990812"/>
                </a:lnTo>
                <a:lnTo>
                  <a:pt x="2178424" y="2208398"/>
                </a:lnTo>
                <a:close/>
                <a:moveTo>
                  <a:pt x="551406" y="0"/>
                </a:moveTo>
                <a:lnTo>
                  <a:pt x="2007117" y="0"/>
                </a:lnTo>
                <a:lnTo>
                  <a:pt x="2558523" y="1102811"/>
                </a:lnTo>
                <a:lnTo>
                  <a:pt x="2007117" y="2205622"/>
                </a:lnTo>
                <a:lnTo>
                  <a:pt x="551406" y="2205622"/>
                </a:lnTo>
                <a:lnTo>
                  <a:pt x="0" y="1102811"/>
                </a:ln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xmlns="" id="{03E68100-C56F-4515-A4FD-3F301797E78F}"/>
              </a:ext>
            </a:extLst>
          </p:cNvPr>
          <p:cNvSpPr>
            <a:spLocks noGrp="1"/>
          </p:cNvSpPr>
          <p:nvPr>
            <p:ph type="title"/>
          </p:nvPr>
        </p:nvSpPr>
        <p:spPr>
          <a:xfrm>
            <a:off x="6312871" y="2050552"/>
            <a:ext cx="4998720" cy="1748983"/>
          </a:xfrm>
          <a:prstGeom prst="rect">
            <a:avLst/>
          </a:prstGeom>
        </p:spPr>
        <p:txBody>
          <a:bodyPr/>
          <a:lstStyle>
            <a:lvl1pPr>
              <a:defRPr sz="2800">
                <a:solidFill>
                  <a:schemeClr val="tx1"/>
                </a:solidFill>
                <a:latin typeface="+mn-lt"/>
              </a:defRPr>
            </a:lvl1pPr>
          </a:lstStyle>
          <a:p>
            <a:r>
              <a:rPr lang="en-US"/>
              <a:t>Click to edit Master title style</a:t>
            </a:r>
          </a:p>
        </p:txBody>
      </p:sp>
    </p:spTree>
    <p:extLst>
      <p:ext uri="{BB962C8B-B14F-4D97-AF65-F5344CB8AC3E}">
        <p14:creationId xmlns:p14="http://schemas.microsoft.com/office/powerpoint/2010/main" val="3603056595"/>
      </p:ext>
    </p:extLst>
  </p:cSld>
  <p:clrMapOvr>
    <a:masterClrMapping/>
  </p:clrMapOvr>
  <p:extLst>
    <p:ext uri="{DCECCB84-F9BA-43D5-87BE-67443E8EF086}">
      <p15:sldGuideLst xmlns:p15="http://schemas.microsoft.com/office/powerpoint/2012/main" xmlns="">
        <p15:guide id="1" orient="horz" pos="127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xmlns="" id="{CF421413-161E-4B36-B693-FB38DF14EDAB}"/>
              </a:ext>
            </a:extLst>
          </p:cNvPr>
          <p:cNvSpPr>
            <a:spLocks noGrp="1"/>
          </p:cNvSpPr>
          <p:nvPr>
            <p:ph type="pic" sz="quarter" idx="22"/>
          </p:nvPr>
        </p:nvSpPr>
        <p:spPr>
          <a:xfrm>
            <a:off x="5353508"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dirty="0"/>
              <a:t>Click icon to add picture</a:t>
            </a:r>
          </a:p>
        </p:txBody>
      </p:sp>
      <p:sp>
        <p:nvSpPr>
          <p:cNvPr id="38" name="Picture Placeholder 37">
            <a:extLst>
              <a:ext uri="{FF2B5EF4-FFF2-40B4-BE49-F238E27FC236}">
                <a16:creationId xmlns:a16="http://schemas.microsoft.com/office/drawing/2014/main" xmlns="" id="{B5D207AE-9C9C-410A-9F31-2402BAD6DDFF}"/>
              </a:ext>
            </a:extLst>
          </p:cNvPr>
          <p:cNvSpPr>
            <a:spLocks noGrp="1"/>
          </p:cNvSpPr>
          <p:nvPr>
            <p:ph type="pic" sz="quarter" idx="21"/>
          </p:nvPr>
        </p:nvSpPr>
        <p:spPr>
          <a:xfrm>
            <a:off x="3115921"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dirty="0"/>
              <a:t>Click icon to add picture</a:t>
            </a:r>
          </a:p>
        </p:txBody>
      </p:sp>
      <p:sp>
        <p:nvSpPr>
          <p:cNvPr id="40" name="Picture Placeholder 39">
            <a:extLst>
              <a:ext uri="{FF2B5EF4-FFF2-40B4-BE49-F238E27FC236}">
                <a16:creationId xmlns:a16="http://schemas.microsoft.com/office/drawing/2014/main" xmlns="" id="{DE3344FC-C4DE-481F-9C31-667EDD563C47}"/>
              </a:ext>
            </a:extLst>
          </p:cNvPr>
          <p:cNvSpPr>
            <a:spLocks noGrp="1"/>
          </p:cNvSpPr>
          <p:nvPr>
            <p:ph type="pic" sz="quarter" idx="23"/>
          </p:nvPr>
        </p:nvSpPr>
        <p:spPr>
          <a:xfrm>
            <a:off x="7602465"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dirty="0"/>
              <a:t>Click icon to add picture</a:t>
            </a:r>
          </a:p>
        </p:txBody>
      </p:sp>
      <p:sp>
        <p:nvSpPr>
          <p:cNvPr id="41" name="Picture Placeholder 40">
            <a:extLst>
              <a:ext uri="{FF2B5EF4-FFF2-40B4-BE49-F238E27FC236}">
                <a16:creationId xmlns:a16="http://schemas.microsoft.com/office/drawing/2014/main" xmlns="" id="{59094D7D-3613-49C1-BB58-A65B41A9738D}"/>
              </a:ext>
            </a:extLst>
          </p:cNvPr>
          <p:cNvSpPr>
            <a:spLocks noGrp="1"/>
          </p:cNvSpPr>
          <p:nvPr>
            <p:ph type="pic" sz="quarter" idx="24"/>
          </p:nvPr>
        </p:nvSpPr>
        <p:spPr>
          <a:xfrm>
            <a:off x="9840051"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dirty="0"/>
              <a:t>Click icon to add picture</a:t>
            </a:r>
          </a:p>
        </p:txBody>
      </p:sp>
      <p:sp>
        <p:nvSpPr>
          <p:cNvPr id="8" name="Title 1">
            <a:extLst>
              <a:ext uri="{FF2B5EF4-FFF2-40B4-BE49-F238E27FC236}">
                <a16:creationId xmlns:a16="http://schemas.microsoft.com/office/drawing/2014/main" xmlns="" id="{69FE87B7-32A4-4C7F-9AAF-37688E640456}"/>
              </a:ext>
            </a:extLst>
          </p:cNvPr>
          <p:cNvSpPr>
            <a:spLocks noGrp="1"/>
          </p:cNvSpPr>
          <p:nvPr>
            <p:ph type="title"/>
          </p:nvPr>
        </p:nvSpPr>
        <p:spPr>
          <a:xfrm>
            <a:off x="432000" y="647700"/>
            <a:ext cx="11340000" cy="700114"/>
          </a:xfrm>
          <a:prstGeom prst="rect">
            <a:avLst/>
          </a:prstGeom>
        </p:spPr>
        <p:txBody>
          <a:bodyPr anchor="ctr"/>
          <a:lstStyle/>
          <a:p>
            <a:pPr algn="ctr"/>
            <a:r>
              <a:rPr lang="en-US" sz="4800" b="1">
                <a:solidFill>
                  <a:schemeClr val="tx1"/>
                </a:solidFill>
              </a:rPr>
              <a:t>Click to edit Master title style</a:t>
            </a:r>
            <a:endParaRPr lang="en-US" sz="4800" b="1" dirty="0">
              <a:solidFill>
                <a:schemeClr val="tx1"/>
              </a:solidFill>
            </a:endParaRPr>
          </a:p>
        </p:txBody>
      </p:sp>
      <p:sp>
        <p:nvSpPr>
          <p:cNvPr id="9" name="Hexagon 8">
            <a:extLst>
              <a:ext uri="{FF2B5EF4-FFF2-40B4-BE49-F238E27FC236}">
                <a16:creationId xmlns:a16="http://schemas.microsoft.com/office/drawing/2014/main" xmlns="" id="{476CA45F-A66A-4AD8-A004-10DB55A5D7B2}"/>
              </a:ext>
            </a:extLst>
          </p:cNvPr>
          <p:cNvSpPr/>
          <p:nvPr userDrawn="1"/>
        </p:nvSpPr>
        <p:spPr>
          <a:xfrm>
            <a:off x="546669" y="3467555"/>
            <a:ext cx="458268" cy="39505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Hexagon 9">
            <a:extLst>
              <a:ext uri="{FF2B5EF4-FFF2-40B4-BE49-F238E27FC236}">
                <a16:creationId xmlns:a16="http://schemas.microsoft.com/office/drawing/2014/main" xmlns="" id="{27A66A3D-2437-4015-9F5F-380C4D23D83C}"/>
              </a:ext>
            </a:extLst>
          </p:cNvPr>
          <p:cNvSpPr/>
          <p:nvPr userDrawn="1"/>
        </p:nvSpPr>
        <p:spPr>
          <a:xfrm>
            <a:off x="11113337" y="2394722"/>
            <a:ext cx="358391" cy="308958"/>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Hexagon 10">
            <a:extLst>
              <a:ext uri="{FF2B5EF4-FFF2-40B4-BE49-F238E27FC236}">
                <a16:creationId xmlns:a16="http://schemas.microsoft.com/office/drawing/2014/main" xmlns="" id="{FFB14F3B-E7EF-4546-8D74-71FFB45C77C0}"/>
              </a:ext>
            </a:extLst>
          </p:cNvPr>
          <p:cNvSpPr/>
          <p:nvPr userDrawn="1"/>
        </p:nvSpPr>
        <p:spPr>
          <a:xfrm>
            <a:off x="10882649" y="2202202"/>
            <a:ext cx="230688" cy="198869"/>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 Placeholder 22">
            <a:extLst>
              <a:ext uri="{FF2B5EF4-FFF2-40B4-BE49-F238E27FC236}">
                <a16:creationId xmlns:a16="http://schemas.microsoft.com/office/drawing/2014/main" xmlns="" id="{591F943B-ED0D-49A1-844A-E23BA9A4871B}"/>
              </a:ext>
            </a:extLst>
          </p:cNvPr>
          <p:cNvSpPr>
            <a:spLocks noGrp="1"/>
          </p:cNvSpPr>
          <p:nvPr>
            <p:ph type="body" sz="quarter" idx="10"/>
          </p:nvPr>
        </p:nvSpPr>
        <p:spPr>
          <a:xfrm>
            <a:off x="546668"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24" name="Text Placeholder 22">
            <a:extLst>
              <a:ext uri="{FF2B5EF4-FFF2-40B4-BE49-F238E27FC236}">
                <a16:creationId xmlns:a16="http://schemas.microsoft.com/office/drawing/2014/main" xmlns="" id="{9AC6B9A8-053C-4828-B705-901C6018F30D}"/>
              </a:ext>
            </a:extLst>
          </p:cNvPr>
          <p:cNvSpPr>
            <a:spLocks noGrp="1"/>
          </p:cNvSpPr>
          <p:nvPr>
            <p:ph type="body" sz="quarter" idx="11"/>
          </p:nvPr>
        </p:nvSpPr>
        <p:spPr>
          <a:xfrm>
            <a:off x="556692"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27" name="Text Placeholder 22">
            <a:extLst>
              <a:ext uri="{FF2B5EF4-FFF2-40B4-BE49-F238E27FC236}">
                <a16:creationId xmlns:a16="http://schemas.microsoft.com/office/drawing/2014/main" xmlns="" id="{BBA6FD52-E179-41F8-AE78-9AF3D65F28B6}"/>
              </a:ext>
            </a:extLst>
          </p:cNvPr>
          <p:cNvSpPr>
            <a:spLocks noGrp="1"/>
          </p:cNvSpPr>
          <p:nvPr>
            <p:ph type="body" sz="quarter" idx="12"/>
          </p:nvPr>
        </p:nvSpPr>
        <p:spPr>
          <a:xfrm>
            <a:off x="2789482"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28" name="Text Placeholder 22">
            <a:extLst>
              <a:ext uri="{FF2B5EF4-FFF2-40B4-BE49-F238E27FC236}">
                <a16:creationId xmlns:a16="http://schemas.microsoft.com/office/drawing/2014/main" xmlns="" id="{C49A82AB-D328-4DB0-841B-186884119EBF}"/>
              </a:ext>
            </a:extLst>
          </p:cNvPr>
          <p:cNvSpPr>
            <a:spLocks noGrp="1"/>
          </p:cNvSpPr>
          <p:nvPr>
            <p:ph type="body" sz="quarter" idx="13"/>
          </p:nvPr>
        </p:nvSpPr>
        <p:spPr>
          <a:xfrm>
            <a:off x="2789483"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29" name="Text Placeholder 22">
            <a:extLst>
              <a:ext uri="{FF2B5EF4-FFF2-40B4-BE49-F238E27FC236}">
                <a16:creationId xmlns:a16="http://schemas.microsoft.com/office/drawing/2014/main" xmlns="" id="{84E23D5D-9866-48F9-8E08-DD2DBE4C4E32}"/>
              </a:ext>
            </a:extLst>
          </p:cNvPr>
          <p:cNvSpPr>
            <a:spLocks noGrp="1"/>
          </p:cNvSpPr>
          <p:nvPr>
            <p:ph type="body" sz="quarter" idx="14"/>
          </p:nvPr>
        </p:nvSpPr>
        <p:spPr>
          <a:xfrm>
            <a:off x="5032296"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30" name="Text Placeholder 22">
            <a:extLst>
              <a:ext uri="{FF2B5EF4-FFF2-40B4-BE49-F238E27FC236}">
                <a16:creationId xmlns:a16="http://schemas.microsoft.com/office/drawing/2014/main" xmlns="" id="{E671C9E6-A1A5-4EE5-8642-94AA7635DB05}"/>
              </a:ext>
            </a:extLst>
          </p:cNvPr>
          <p:cNvSpPr>
            <a:spLocks noGrp="1"/>
          </p:cNvSpPr>
          <p:nvPr>
            <p:ph type="body" sz="quarter" idx="15"/>
          </p:nvPr>
        </p:nvSpPr>
        <p:spPr>
          <a:xfrm>
            <a:off x="5029201"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31" name="Text Placeholder 22">
            <a:extLst>
              <a:ext uri="{FF2B5EF4-FFF2-40B4-BE49-F238E27FC236}">
                <a16:creationId xmlns:a16="http://schemas.microsoft.com/office/drawing/2014/main" xmlns="" id="{DF6BB5C9-B678-435A-830F-4C10EB1A957C}"/>
              </a:ext>
            </a:extLst>
          </p:cNvPr>
          <p:cNvSpPr>
            <a:spLocks noGrp="1"/>
          </p:cNvSpPr>
          <p:nvPr>
            <p:ph type="body" sz="quarter" idx="16"/>
          </p:nvPr>
        </p:nvSpPr>
        <p:spPr>
          <a:xfrm>
            <a:off x="7275110"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32" name="Text Placeholder 22">
            <a:extLst>
              <a:ext uri="{FF2B5EF4-FFF2-40B4-BE49-F238E27FC236}">
                <a16:creationId xmlns:a16="http://schemas.microsoft.com/office/drawing/2014/main" xmlns="" id="{1861EC87-A9E2-4FC3-B8BC-06C520B8A17F}"/>
              </a:ext>
            </a:extLst>
          </p:cNvPr>
          <p:cNvSpPr>
            <a:spLocks noGrp="1"/>
          </p:cNvSpPr>
          <p:nvPr>
            <p:ph type="body" sz="quarter" idx="17"/>
          </p:nvPr>
        </p:nvSpPr>
        <p:spPr>
          <a:xfrm>
            <a:off x="7275111"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33" name="Text Placeholder 22">
            <a:extLst>
              <a:ext uri="{FF2B5EF4-FFF2-40B4-BE49-F238E27FC236}">
                <a16:creationId xmlns:a16="http://schemas.microsoft.com/office/drawing/2014/main" xmlns="" id="{FC3EDE91-631F-4947-94DC-557685FD23E0}"/>
              </a:ext>
            </a:extLst>
          </p:cNvPr>
          <p:cNvSpPr>
            <a:spLocks noGrp="1"/>
          </p:cNvSpPr>
          <p:nvPr>
            <p:ph type="body" sz="quarter" idx="18"/>
          </p:nvPr>
        </p:nvSpPr>
        <p:spPr>
          <a:xfrm>
            <a:off x="9517923"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34" name="Text Placeholder 22">
            <a:extLst>
              <a:ext uri="{FF2B5EF4-FFF2-40B4-BE49-F238E27FC236}">
                <a16:creationId xmlns:a16="http://schemas.microsoft.com/office/drawing/2014/main" xmlns="" id="{8FDDBEF4-1329-49DF-B043-D51B34F5EE34}"/>
              </a:ext>
            </a:extLst>
          </p:cNvPr>
          <p:cNvSpPr>
            <a:spLocks noGrp="1"/>
          </p:cNvSpPr>
          <p:nvPr>
            <p:ph type="body" sz="quarter" idx="19"/>
          </p:nvPr>
        </p:nvSpPr>
        <p:spPr>
          <a:xfrm>
            <a:off x="9517923"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37" name="Picture Placeholder 36">
            <a:extLst>
              <a:ext uri="{FF2B5EF4-FFF2-40B4-BE49-F238E27FC236}">
                <a16:creationId xmlns:a16="http://schemas.microsoft.com/office/drawing/2014/main" xmlns="" id="{FBDB3FD3-4F52-4E28-B639-5F73070E47D9}"/>
              </a:ext>
            </a:extLst>
          </p:cNvPr>
          <p:cNvSpPr>
            <a:spLocks noGrp="1"/>
          </p:cNvSpPr>
          <p:nvPr>
            <p:ph type="pic" sz="quarter" idx="20"/>
          </p:nvPr>
        </p:nvSpPr>
        <p:spPr>
          <a:xfrm>
            <a:off x="878337"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dirty="0"/>
              <a:t>Click icon to add picture</a:t>
            </a:r>
          </a:p>
        </p:txBody>
      </p:sp>
    </p:spTree>
    <p:extLst>
      <p:ext uri="{BB962C8B-B14F-4D97-AF65-F5344CB8AC3E}">
        <p14:creationId xmlns:p14="http://schemas.microsoft.com/office/powerpoint/2010/main" val="1505855276"/>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xmlns="" id="{6BB16225-AC51-4525-A1E8-438B8B0B7361}"/>
              </a:ext>
            </a:extLst>
          </p:cNvPr>
          <p:cNvSpPr>
            <a:spLocks noGrp="1"/>
          </p:cNvSpPr>
          <p:nvPr>
            <p:ph sz="quarter" idx="12"/>
          </p:nvPr>
        </p:nvSpPr>
        <p:spPr>
          <a:xfrm>
            <a:off x="1739655" y="2117897"/>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1" name="Content Placeholder 39">
            <a:extLst>
              <a:ext uri="{FF2B5EF4-FFF2-40B4-BE49-F238E27FC236}">
                <a16:creationId xmlns:a16="http://schemas.microsoft.com/office/drawing/2014/main" xmlns="" id="{6EC38F38-5935-49D5-AA85-4182E82D6FF2}"/>
              </a:ext>
            </a:extLst>
          </p:cNvPr>
          <p:cNvSpPr>
            <a:spLocks noGrp="1"/>
          </p:cNvSpPr>
          <p:nvPr>
            <p:ph sz="quarter" idx="13"/>
          </p:nvPr>
        </p:nvSpPr>
        <p:spPr>
          <a:xfrm>
            <a:off x="1739655" y="4724146"/>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2" name="Content Placeholder 39">
            <a:extLst>
              <a:ext uri="{FF2B5EF4-FFF2-40B4-BE49-F238E27FC236}">
                <a16:creationId xmlns:a16="http://schemas.microsoft.com/office/drawing/2014/main" xmlns="" id="{51C9D5ED-A19A-42A1-9200-C77E39E6F5C5}"/>
              </a:ext>
            </a:extLst>
          </p:cNvPr>
          <p:cNvSpPr>
            <a:spLocks noGrp="1"/>
          </p:cNvSpPr>
          <p:nvPr>
            <p:ph sz="quarter" idx="14"/>
          </p:nvPr>
        </p:nvSpPr>
        <p:spPr>
          <a:xfrm>
            <a:off x="1739655" y="3420892"/>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3" name="Content Placeholder 39">
            <a:extLst>
              <a:ext uri="{FF2B5EF4-FFF2-40B4-BE49-F238E27FC236}">
                <a16:creationId xmlns:a16="http://schemas.microsoft.com/office/drawing/2014/main" xmlns="" id="{47A95437-77F3-4E2C-8470-57587793A103}"/>
              </a:ext>
            </a:extLst>
          </p:cNvPr>
          <p:cNvSpPr>
            <a:spLocks noGrp="1"/>
          </p:cNvSpPr>
          <p:nvPr>
            <p:ph sz="quarter" idx="15"/>
          </p:nvPr>
        </p:nvSpPr>
        <p:spPr>
          <a:xfrm>
            <a:off x="7493865" y="2117897"/>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4" name="Content Placeholder 39">
            <a:extLst>
              <a:ext uri="{FF2B5EF4-FFF2-40B4-BE49-F238E27FC236}">
                <a16:creationId xmlns:a16="http://schemas.microsoft.com/office/drawing/2014/main" xmlns="" id="{CB1EA2BE-D294-486E-88F0-2AA9518A6E63}"/>
              </a:ext>
            </a:extLst>
          </p:cNvPr>
          <p:cNvSpPr>
            <a:spLocks noGrp="1"/>
          </p:cNvSpPr>
          <p:nvPr>
            <p:ph sz="quarter" idx="16"/>
          </p:nvPr>
        </p:nvSpPr>
        <p:spPr>
          <a:xfrm>
            <a:off x="7493865" y="4724146"/>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5" name="Content Placeholder 39">
            <a:extLst>
              <a:ext uri="{FF2B5EF4-FFF2-40B4-BE49-F238E27FC236}">
                <a16:creationId xmlns:a16="http://schemas.microsoft.com/office/drawing/2014/main" xmlns="" id="{108734A0-880E-44E2-858F-7AA6C6B0A5A3}"/>
              </a:ext>
            </a:extLst>
          </p:cNvPr>
          <p:cNvSpPr>
            <a:spLocks noGrp="1"/>
          </p:cNvSpPr>
          <p:nvPr>
            <p:ph sz="quarter" idx="17"/>
          </p:nvPr>
        </p:nvSpPr>
        <p:spPr>
          <a:xfrm>
            <a:off x="7493865" y="3420892"/>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10" name="Title 1">
            <a:extLst>
              <a:ext uri="{FF2B5EF4-FFF2-40B4-BE49-F238E27FC236}">
                <a16:creationId xmlns:a16="http://schemas.microsoft.com/office/drawing/2014/main" xmlns="" id="{63CED4CD-5348-488E-A883-0486DD5749A7}"/>
              </a:ext>
            </a:extLst>
          </p:cNvPr>
          <p:cNvSpPr>
            <a:spLocks noGrp="1"/>
          </p:cNvSpPr>
          <p:nvPr>
            <p:ph type="title"/>
          </p:nvPr>
        </p:nvSpPr>
        <p:spPr>
          <a:xfrm>
            <a:off x="660400" y="805213"/>
            <a:ext cx="10693400"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782706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Date Placeholder 3">
            <a:extLst>
              <a:ext uri="{FF2B5EF4-FFF2-40B4-BE49-F238E27FC236}">
                <a16:creationId xmlns:a16="http://schemas.microsoft.com/office/drawing/2014/main" xmlns="" id="{A1AD702D-965C-40E9-8D23-D82E2CFA9E61}"/>
              </a:ext>
            </a:extLst>
          </p:cNvPr>
          <p:cNvSpPr txBox="1">
            <a:spLocks/>
          </p:cNvSpPr>
          <p:nvPr userDrawn="1"/>
        </p:nvSpPr>
        <p:spPr>
          <a:xfrm>
            <a:off x="660396" y="6378906"/>
            <a:ext cx="27432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BD5F78-1C10-49D6-8616-C9F20406C112}" type="datetime1">
              <a:rPr lang="en-US" sz="1100" smtClean="0">
                <a:solidFill>
                  <a:schemeClr val="accent2"/>
                </a:solidFill>
              </a:rPr>
              <a:pPr/>
              <a:t>12/29/2023</a:t>
            </a:fld>
            <a:endParaRPr lang="en-US" sz="1100" dirty="0">
              <a:solidFill>
                <a:schemeClr val="accent2"/>
              </a:solidFill>
            </a:endParaRPr>
          </a:p>
        </p:txBody>
      </p:sp>
      <p:sp>
        <p:nvSpPr>
          <p:cNvPr id="5" name="Footer Placeholder 4">
            <a:extLst>
              <a:ext uri="{FF2B5EF4-FFF2-40B4-BE49-F238E27FC236}">
                <a16:creationId xmlns:a16="http://schemas.microsoft.com/office/drawing/2014/main" xmlns="" id="{793E0959-6855-4447-BAEC-D32B47712F07}"/>
              </a:ext>
            </a:extLst>
          </p:cNvPr>
          <p:cNvSpPr txBox="1">
            <a:spLocks/>
          </p:cNvSpPr>
          <p:nvPr userDrawn="1"/>
        </p:nvSpPr>
        <p:spPr>
          <a:xfrm>
            <a:off x="1445526" y="6378906"/>
            <a:ext cx="41148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b="1" dirty="0">
                <a:solidFill>
                  <a:schemeClr val="accent2"/>
                </a:solidFill>
              </a:rPr>
              <a:t>Annual Review</a:t>
            </a:r>
          </a:p>
        </p:txBody>
      </p:sp>
      <p:sp>
        <p:nvSpPr>
          <p:cNvPr id="7" name="Slide Number Placeholder 5">
            <a:extLst>
              <a:ext uri="{FF2B5EF4-FFF2-40B4-BE49-F238E27FC236}">
                <a16:creationId xmlns:a16="http://schemas.microsoft.com/office/drawing/2014/main" xmlns="" id="{13A05B6A-9124-4DBB-843A-84818A8F79FC}"/>
              </a:ext>
            </a:extLst>
          </p:cNvPr>
          <p:cNvSpPr txBox="1">
            <a:spLocks/>
          </p:cNvSpPr>
          <p:nvPr userDrawn="1"/>
        </p:nvSpPr>
        <p:spPr>
          <a:xfrm>
            <a:off x="8805338" y="6378906"/>
            <a:ext cx="27432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C18C1E5-FB55-42F5-BD6D-9CC153FCDBE6}" type="slidenum">
              <a:rPr lang="en-US" sz="1100" smtClean="0">
                <a:solidFill>
                  <a:schemeClr val="accent4"/>
                </a:solidFill>
              </a:rPr>
              <a:pPr algn="r"/>
              <a:t>‹#›</a:t>
            </a:fld>
            <a:endParaRPr lang="en-US" sz="1100" dirty="0">
              <a:solidFill>
                <a:schemeClr val="accent4"/>
              </a:solidFill>
            </a:endParaRPr>
          </a:p>
        </p:txBody>
      </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88" r:id="rId3"/>
    <p:sldLayoutId id="2147483681" r:id="rId4"/>
    <p:sldLayoutId id="2147483680" r:id="rId5"/>
    <p:sldLayoutId id="2147483682" r:id="rId6"/>
    <p:sldLayoutId id="2147483677" r:id="rId7"/>
    <p:sldLayoutId id="2147483654" r:id="rId8"/>
    <p:sldLayoutId id="2147483685" r:id="rId9"/>
    <p:sldLayoutId id="2147483684" r:id="rId10"/>
    <p:sldLayoutId id="2147483686" r:id="rId11"/>
    <p:sldLayoutId id="2147483687" r:id="rId12"/>
    <p:sldLayoutId id="2147483675" r:id="rId13"/>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27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jp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g"/><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8.svg"/><Relationship Id="rId5" Type="http://schemas.openxmlformats.org/officeDocument/2006/relationships/image" Target="../media/image21.png"/><Relationship Id="rId10" Type="http://schemas.openxmlformats.org/officeDocument/2006/relationships/image" Target="../media/image25.png"/><Relationship Id="rId4" Type="http://schemas.openxmlformats.org/officeDocument/2006/relationships/image" Target="../media/image26.svg"/><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26" Type="http://schemas.microsoft.com/office/2007/relationships/diagramDrawing" Target="../diagrams/drawing5.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5" Type="http://schemas.openxmlformats.org/officeDocument/2006/relationships/diagramColors" Target="../diagrams/colors5.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8.xml"/><Relationship Id="rId6" Type="http://schemas.microsoft.com/office/2007/relationships/diagramDrawing" Target="../diagrams/drawing1.xml"/><Relationship Id="rId11" Type="http://schemas.microsoft.com/office/2007/relationships/diagramDrawing" Target="../diagrams/drawing2.xml"/><Relationship Id="rId24" Type="http://schemas.openxmlformats.org/officeDocument/2006/relationships/diagramQuickStyle" Target="../diagrams/quickStyle5.xml"/><Relationship Id="rId5" Type="http://schemas.openxmlformats.org/officeDocument/2006/relationships/diagramColors" Target="../diagrams/colors1.xml"/><Relationship Id="rId15" Type="http://schemas.openxmlformats.org/officeDocument/2006/relationships/diagramColors" Target="../diagrams/colors3.xml"/><Relationship Id="rId23" Type="http://schemas.openxmlformats.org/officeDocument/2006/relationships/diagramLayout" Target="../diagrams/layout5.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5.jpg"/><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2.jpg"/><Relationship Id="rId1" Type="http://schemas.openxmlformats.org/officeDocument/2006/relationships/slideLayout" Target="../slideLayouts/slideLayout12.xml"/><Relationship Id="rId6" Type="http://schemas.openxmlformats.org/officeDocument/2006/relationships/image" Target="../media/image34.jpg"/><Relationship Id="rId5" Type="http://schemas.openxmlformats.org/officeDocument/2006/relationships/image" Target="../media/image33.png"/><Relationship Id="rId4" Type="http://schemas.openxmlformats.org/officeDocument/2006/relationships/image" Target="../media/image3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jpg"/><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5.jpg"/><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0.e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package" Target="../embeddings/Microsoft_Excel_Worksheet2.xlsx"/><Relationship Id="rId5" Type="http://schemas.openxmlformats.org/officeDocument/2006/relationships/image" Target="../media/image39.emf"/><Relationship Id="rId4" Type="http://schemas.openxmlformats.org/officeDocument/2006/relationships/package" Target="../embeddings/Microsoft_Excel_Worksheet1.xlsx"/></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Excel_Worksheet3.xlsx"/><Relationship Id="rId7" Type="http://schemas.openxmlformats.org/officeDocument/2006/relationships/image" Target="../media/image5.jp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42.emf"/><Relationship Id="rId5" Type="http://schemas.openxmlformats.org/officeDocument/2006/relationships/package" Target="../embeddings/Microsoft_Excel_Worksheet4.xlsx"/><Relationship Id="rId4" Type="http://schemas.openxmlformats.org/officeDocument/2006/relationships/image" Target="../media/image41.emf"/></Relationships>
</file>

<file path=ppt/slides/_rels/slide2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jpg"/><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5F79E448-C243-3446-5392-A697FAD2BF25}"/>
              </a:ext>
            </a:extLst>
          </p:cNvPr>
          <p:cNvSpPr>
            <a:spLocks noGrp="1"/>
          </p:cNvSpPr>
          <p:nvPr>
            <p:ph type="body" sz="quarter" idx="11"/>
          </p:nvPr>
        </p:nvSpPr>
        <p:spPr/>
        <p:txBody>
          <a:bodyPr/>
          <a:lstStyle/>
          <a:p>
            <a:endParaRPr lang="en-IN"/>
          </a:p>
        </p:txBody>
      </p:sp>
      <p:sp>
        <p:nvSpPr>
          <p:cNvPr id="4" name="Title 3">
            <a:extLst>
              <a:ext uri="{FF2B5EF4-FFF2-40B4-BE49-F238E27FC236}">
                <a16:creationId xmlns:a16="http://schemas.microsoft.com/office/drawing/2014/main" xmlns="" id="{7D971F9A-AB6D-84DD-6775-4923DFAB1F06}"/>
              </a:ext>
            </a:extLst>
          </p:cNvPr>
          <p:cNvSpPr>
            <a:spLocks noGrp="1"/>
          </p:cNvSpPr>
          <p:nvPr>
            <p:ph type="title"/>
          </p:nvPr>
        </p:nvSpPr>
        <p:spPr/>
        <p:txBody>
          <a:bodyPr/>
          <a:lstStyle/>
          <a:p>
            <a:endParaRPr lang="en-IN"/>
          </a:p>
        </p:txBody>
      </p:sp>
      <p:pic>
        <p:nvPicPr>
          <p:cNvPr id="14" name="Picture Placeholder 13">
            <a:extLst>
              <a:ext uri="{FF2B5EF4-FFF2-40B4-BE49-F238E27FC236}">
                <a16:creationId xmlns:a16="http://schemas.microsoft.com/office/drawing/2014/main" xmlns="" id="{5F8A6113-8D51-F747-EB94-3836E9B5A14A}"/>
              </a:ext>
            </a:extLst>
          </p:cNvPr>
          <p:cNvPicPr>
            <a:picLocks noGrp="1" noChangeAspect="1"/>
          </p:cNvPicPr>
          <p:nvPr>
            <p:ph type="pic" sz="quarter" idx="10"/>
          </p:nvPr>
        </p:nvPicPr>
        <p:blipFill>
          <a:blip r:embed="rId2"/>
          <a:srcRect t="407" b="407"/>
          <a:stretch>
            <a:fillRect/>
          </a:stretch>
        </p:blipFill>
        <p:spPr/>
      </p:pic>
      <p:sp>
        <p:nvSpPr>
          <p:cNvPr id="15" name="Rectangle 14">
            <a:extLst>
              <a:ext uri="{FF2B5EF4-FFF2-40B4-BE49-F238E27FC236}">
                <a16:creationId xmlns:a16="http://schemas.microsoft.com/office/drawing/2014/main" xmlns="" id="{54A28A5E-ACFB-D09C-C59B-BBC0FD93D1C7}"/>
              </a:ext>
            </a:extLst>
          </p:cNvPr>
          <p:cNvSpPr/>
          <p:nvPr/>
        </p:nvSpPr>
        <p:spPr>
          <a:xfrm>
            <a:off x="3406608" y="250947"/>
            <a:ext cx="4859023" cy="923330"/>
          </a:xfrm>
          <a:prstGeom prst="rect">
            <a:avLst/>
          </a:prstGeom>
          <a:noFill/>
        </p:spPr>
        <p:txBody>
          <a:bodyPr wrap="none" lIns="91440" tIns="45720" rIns="91440" bIns="45720">
            <a:spAutoFit/>
          </a:bodyPr>
          <a:lstStyle/>
          <a:p>
            <a:pPr algn="ctr"/>
            <a:r>
              <a:rPr lang="en-US" sz="5400" b="1" spc="50" dirty="0">
                <a:ln w="0"/>
                <a:solidFill>
                  <a:schemeClr val="bg2"/>
                </a:solidFill>
                <a:effectLst>
                  <a:glow rad="228600">
                    <a:schemeClr val="accent2">
                      <a:satMod val="175000"/>
                      <a:alpha val="40000"/>
                    </a:schemeClr>
                  </a:glow>
                  <a:innerShdw blurRad="63500" dist="50800" dir="13500000">
                    <a:srgbClr val="000000">
                      <a:alpha val="50000"/>
                    </a:srgbClr>
                  </a:innerShdw>
                </a:effectLst>
                <a:latin typeface="Arial Black" panose="020B0A04020102020204" pitchFamily="34" charset="0"/>
              </a:rPr>
              <a:t>INSURANCE</a:t>
            </a:r>
            <a:endParaRPr lang="en-US" sz="5400" b="1" cap="none" spc="50" dirty="0">
              <a:ln w="0"/>
              <a:solidFill>
                <a:schemeClr val="bg2"/>
              </a:solidFill>
              <a:effectLst>
                <a:glow rad="228600">
                  <a:schemeClr val="accent2">
                    <a:satMod val="175000"/>
                    <a:alpha val="40000"/>
                  </a:schemeClr>
                </a:glow>
                <a:innerShdw blurRad="63500" dist="50800" dir="13500000">
                  <a:srgbClr val="000000">
                    <a:alpha val="50000"/>
                  </a:srgbClr>
                </a:innerShdw>
              </a:effectLst>
              <a:latin typeface="Arial Black" panose="020B0A04020102020204" pitchFamily="34" charset="0"/>
            </a:endParaRPr>
          </a:p>
        </p:txBody>
      </p:sp>
      <p:sp>
        <p:nvSpPr>
          <p:cNvPr id="16" name="Rectangle 15">
            <a:extLst>
              <a:ext uri="{FF2B5EF4-FFF2-40B4-BE49-F238E27FC236}">
                <a16:creationId xmlns:a16="http://schemas.microsoft.com/office/drawing/2014/main" xmlns="" id="{27BEAD22-73C7-EC34-D14E-CD6796ADE101}"/>
              </a:ext>
            </a:extLst>
          </p:cNvPr>
          <p:cNvSpPr/>
          <p:nvPr/>
        </p:nvSpPr>
        <p:spPr>
          <a:xfrm>
            <a:off x="0" y="1654228"/>
            <a:ext cx="3945311" cy="1446550"/>
          </a:xfrm>
          <a:prstGeom prst="rect">
            <a:avLst/>
          </a:prstGeom>
          <a:noFill/>
        </p:spPr>
        <p:txBody>
          <a:bodyPr wrap="none" lIns="91440" tIns="45720" rIns="91440" bIns="45720">
            <a:spAutoFit/>
          </a:bodyPr>
          <a:lstStyle/>
          <a:p>
            <a:pPr algn="ctr"/>
            <a:r>
              <a:rPr lang="en-US" sz="4400" b="1" cap="none" spc="0"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rPr>
              <a:t>LIFE</a:t>
            </a:r>
          </a:p>
          <a:p>
            <a:pPr algn="ctr"/>
            <a:r>
              <a:rPr lang="en-US" sz="4400" b="1"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rPr>
              <a:t>INSURANCE</a:t>
            </a:r>
            <a:endParaRPr lang="en-US" sz="4400" b="1" cap="none" spc="0"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endParaRPr>
          </a:p>
        </p:txBody>
      </p:sp>
      <p:sp>
        <p:nvSpPr>
          <p:cNvPr id="17" name="Rectangle 16">
            <a:extLst>
              <a:ext uri="{FF2B5EF4-FFF2-40B4-BE49-F238E27FC236}">
                <a16:creationId xmlns:a16="http://schemas.microsoft.com/office/drawing/2014/main" xmlns="" id="{481F7C38-78B9-981B-1A77-729ED3E29644}"/>
              </a:ext>
            </a:extLst>
          </p:cNvPr>
          <p:cNvSpPr/>
          <p:nvPr/>
        </p:nvSpPr>
        <p:spPr>
          <a:xfrm>
            <a:off x="1433952" y="3280439"/>
            <a:ext cx="3945311" cy="1446550"/>
          </a:xfrm>
          <a:prstGeom prst="rect">
            <a:avLst/>
          </a:prstGeom>
          <a:noFill/>
        </p:spPr>
        <p:txBody>
          <a:bodyPr wrap="none" lIns="91440" tIns="45720" rIns="91440" bIns="45720">
            <a:spAutoFit/>
          </a:bodyPr>
          <a:lstStyle/>
          <a:p>
            <a:pPr algn="ctr"/>
            <a:r>
              <a:rPr lang="en-US" sz="4400" b="1" cap="none" spc="0"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rPr>
              <a:t>GENERAL</a:t>
            </a:r>
          </a:p>
          <a:p>
            <a:pPr algn="ctr"/>
            <a:r>
              <a:rPr lang="en-US" sz="4400" b="1"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rPr>
              <a:t>INSURANCE</a:t>
            </a:r>
            <a:endParaRPr lang="en-US" sz="4400" b="1" cap="none" spc="0"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endParaRPr>
          </a:p>
        </p:txBody>
      </p:sp>
      <p:sp>
        <p:nvSpPr>
          <p:cNvPr id="18" name="Rectangle 17">
            <a:extLst>
              <a:ext uri="{FF2B5EF4-FFF2-40B4-BE49-F238E27FC236}">
                <a16:creationId xmlns:a16="http://schemas.microsoft.com/office/drawing/2014/main" xmlns="" id="{9D6CD300-DF30-1F5F-15BE-6CBBB8443801}"/>
              </a:ext>
            </a:extLst>
          </p:cNvPr>
          <p:cNvSpPr/>
          <p:nvPr/>
        </p:nvSpPr>
        <p:spPr>
          <a:xfrm>
            <a:off x="4123344" y="4906650"/>
            <a:ext cx="3945311" cy="1446550"/>
          </a:xfrm>
          <a:prstGeom prst="rect">
            <a:avLst/>
          </a:prstGeom>
          <a:noFill/>
        </p:spPr>
        <p:txBody>
          <a:bodyPr wrap="none" lIns="91440" tIns="45720" rIns="91440" bIns="45720">
            <a:spAutoFit/>
          </a:bodyPr>
          <a:lstStyle/>
          <a:p>
            <a:pPr algn="ctr"/>
            <a:r>
              <a:rPr lang="en-US" sz="4400" b="1" cap="none" spc="0"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rPr>
              <a:t>RE-</a:t>
            </a:r>
          </a:p>
          <a:p>
            <a:pPr algn="ctr"/>
            <a:r>
              <a:rPr lang="en-US" sz="4400" b="1"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rPr>
              <a:t>INSURANCE</a:t>
            </a:r>
            <a:endParaRPr lang="en-US" sz="4400" b="1" cap="none" spc="0" dirty="0">
              <a:ln w="0"/>
              <a:solidFill>
                <a:schemeClr val="bg1"/>
              </a:solidFill>
              <a:effectLst>
                <a:glow rad="228600">
                  <a:schemeClr val="accent4">
                    <a:satMod val="175000"/>
                    <a:alpha val="40000"/>
                  </a:schemeClr>
                </a:glow>
                <a:outerShdw blurRad="38100" dist="19050" dir="2700000" algn="tl" rotWithShape="0">
                  <a:schemeClr val="dk1">
                    <a:alpha val="40000"/>
                  </a:schemeClr>
                </a:outerShdw>
              </a:effectLst>
              <a:latin typeface="Arial Black" panose="020B0A04020102020204" pitchFamily="34" charset="0"/>
            </a:endParaRPr>
          </a:p>
        </p:txBody>
      </p:sp>
    </p:spTree>
    <p:extLst>
      <p:ext uri="{BB962C8B-B14F-4D97-AF65-F5344CB8AC3E}">
        <p14:creationId xmlns:p14="http://schemas.microsoft.com/office/powerpoint/2010/main" val="537676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91EF53E3-F88C-4203-A489-8C9D57513DF6}"/>
              </a:ext>
            </a:extLst>
          </p:cNvPr>
          <p:cNvSpPr>
            <a:spLocks noGrp="1"/>
          </p:cNvSpPr>
          <p:nvPr>
            <p:ph type="title"/>
          </p:nvPr>
        </p:nvSpPr>
        <p:spPr>
          <a:xfrm>
            <a:off x="204296" y="360742"/>
            <a:ext cx="7344584" cy="1200868"/>
          </a:xfrm>
        </p:spPr>
        <p:txBody>
          <a:bodyPr/>
          <a:lstStyle/>
          <a:p>
            <a:r>
              <a:rPr lang="en-US" sz="3600" dirty="0"/>
              <a:t>WHAT IS INSURANCE CONTRACT?</a:t>
            </a:r>
          </a:p>
        </p:txBody>
      </p:sp>
      <p:pic>
        <p:nvPicPr>
          <p:cNvPr id="4" name="Picture Placeholder 3" descr="close up of building">
            <a:extLst>
              <a:ext uri="{FF2B5EF4-FFF2-40B4-BE49-F238E27FC236}">
                <a16:creationId xmlns:a16="http://schemas.microsoft.com/office/drawing/2014/main" xmlns="" id="{5EAB7860-C105-46A8-8B51-C886DCFAB528}"/>
              </a:ext>
            </a:extLst>
          </p:cNvPr>
          <p:cNvPicPr>
            <a:picLocks noGrp="1" noChangeAspect="1"/>
          </p:cNvPicPr>
          <p:nvPr>
            <p:ph type="pic" sz="quarter" idx="13"/>
          </p:nvPr>
        </p:nvPicPr>
        <p:blipFill>
          <a:blip r:embed="rId2"/>
          <a:srcRect l="22544" r="22544"/>
          <a:stretch>
            <a:fillRect/>
          </a:stretch>
        </p:blipFill>
        <p:spPr/>
      </p:pic>
      <p:sp>
        <p:nvSpPr>
          <p:cNvPr id="2" name="Rectangle 1">
            <a:extLst>
              <a:ext uri="{FF2B5EF4-FFF2-40B4-BE49-F238E27FC236}">
                <a16:creationId xmlns:a16="http://schemas.microsoft.com/office/drawing/2014/main" xmlns="" id="{5327BE25-FFE7-42FC-594F-A69EAF73FB6A}"/>
              </a:ext>
            </a:extLst>
          </p:cNvPr>
          <p:cNvSpPr/>
          <p:nvPr/>
        </p:nvSpPr>
        <p:spPr>
          <a:xfrm>
            <a:off x="7844589" y="3176337"/>
            <a:ext cx="2926080" cy="933650"/>
          </a:xfrm>
          <a:prstGeom prst="rect">
            <a:avLst/>
          </a:prstGeom>
          <a:ln w="28575"/>
          <a:effectLst>
            <a:reflection blurRad="6350" stA="50000" endA="300" endPos="38500" dist="50800" dir="5400000" sy="-100000" algn="bl" rotWithShape="0"/>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IN" sz="2800" b="1" dirty="0">
                <a:ln w="0"/>
                <a:solidFill>
                  <a:schemeClr val="tx1"/>
                </a:solidFill>
                <a:effectLst>
                  <a:outerShdw blurRad="38100" dist="19050" dir="2700000" algn="tl" rotWithShape="0">
                    <a:schemeClr val="dk1">
                      <a:alpha val="40000"/>
                    </a:schemeClr>
                  </a:outerShdw>
                </a:effectLst>
                <a:latin typeface="Bahnschrift" panose="020B0502040204020203" pitchFamily="34" charset="0"/>
              </a:rPr>
              <a:t>INSURANCE</a:t>
            </a:r>
          </a:p>
          <a:p>
            <a:pPr algn="ctr"/>
            <a:r>
              <a:rPr lang="en-IN" sz="2800" b="1" dirty="0">
                <a:ln w="0"/>
                <a:solidFill>
                  <a:schemeClr val="tx1"/>
                </a:solidFill>
                <a:effectLst>
                  <a:outerShdw blurRad="38100" dist="19050" dir="2700000" algn="tl" rotWithShape="0">
                    <a:schemeClr val="dk1">
                      <a:alpha val="40000"/>
                    </a:schemeClr>
                  </a:outerShdw>
                </a:effectLst>
                <a:latin typeface="Bahnschrift" panose="020B0502040204020203" pitchFamily="34" charset="0"/>
              </a:rPr>
              <a:t>CONTRACTS</a:t>
            </a:r>
          </a:p>
        </p:txBody>
      </p:sp>
      <p:pic>
        <p:nvPicPr>
          <p:cNvPr id="6" name="Picture 2" descr="Businessman, client, man, manager, person icon - Free downl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671" y="1773931"/>
            <a:ext cx="1139497" cy="1139497"/>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rot="10800000">
            <a:off x="1745010" y="2047128"/>
            <a:ext cx="2507212" cy="26697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urved Down Arrow 11"/>
          <p:cNvSpPr/>
          <p:nvPr/>
        </p:nvSpPr>
        <p:spPr>
          <a:xfrm>
            <a:off x="783452" y="1074194"/>
            <a:ext cx="4417995" cy="646331"/>
          </a:xfrm>
          <a:prstGeom prst="curvedDownArrow">
            <a:avLst>
              <a:gd name="adj1" fmla="val 25000"/>
              <a:gd name="adj2" fmla="val 45497"/>
              <a:gd name="adj3" fmla="val 2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1692689" y="1637614"/>
            <a:ext cx="2888932" cy="338554"/>
          </a:xfrm>
          <a:prstGeom prst="rect">
            <a:avLst/>
          </a:prstGeom>
          <a:noFill/>
        </p:spPr>
        <p:txBody>
          <a:bodyPr wrap="none" rtlCol="0">
            <a:spAutoFit/>
          </a:bodyPr>
          <a:lstStyle/>
          <a:p>
            <a:r>
              <a:rPr lang="en-US" sz="1600" b="1" dirty="0">
                <a:latin typeface="Arial Narrow" pitchFamily="34" charset="0"/>
              </a:rPr>
              <a:t>Issues Credit Card with Insurance</a:t>
            </a:r>
          </a:p>
        </p:txBody>
      </p:sp>
      <p:sp>
        <p:nvSpPr>
          <p:cNvPr id="16" name="Rectangle 15"/>
          <p:cNvSpPr/>
          <p:nvPr/>
        </p:nvSpPr>
        <p:spPr>
          <a:xfrm>
            <a:off x="4699955" y="2839286"/>
            <a:ext cx="647934" cy="369332"/>
          </a:xfrm>
          <a:prstGeom prst="rect">
            <a:avLst/>
          </a:prstGeom>
        </p:spPr>
        <p:txBody>
          <a:bodyPr wrap="none">
            <a:spAutoFit/>
          </a:bodyPr>
          <a:lstStyle/>
          <a:p>
            <a:pPr lvl="0"/>
            <a:r>
              <a:rPr lang="en-US" b="1" dirty="0">
                <a:solidFill>
                  <a:prstClr val="black"/>
                </a:solidFill>
                <a:latin typeface="Arial Narrow" pitchFamily="34" charset="0"/>
              </a:rPr>
              <a:t>Bank</a:t>
            </a:r>
          </a:p>
        </p:txBody>
      </p:sp>
      <p:sp>
        <p:nvSpPr>
          <p:cNvPr id="17" name="Rectangle 16"/>
          <p:cNvSpPr/>
          <p:nvPr/>
        </p:nvSpPr>
        <p:spPr>
          <a:xfrm>
            <a:off x="527404" y="2892668"/>
            <a:ext cx="827471" cy="369332"/>
          </a:xfrm>
          <a:prstGeom prst="rect">
            <a:avLst/>
          </a:prstGeom>
        </p:spPr>
        <p:txBody>
          <a:bodyPr wrap="none">
            <a:spAutoFit/>
          </a:bodyPr>
          <a:lstStyle/>
          <a:p>
            <a:pPr lvl="0"/>
            <a:r>
              <a:rPr lang="en-US" b="1" dirty="0">
                <a:solidFill>
                  <a:prstClr val="black"/>
                </a:solidFill>
                <a:latin typeface="Arial Narrow" pitchFamily="34" charset="0"/>
              </a:rPr>
              <a:t>Person</a:t>
            </a:r>
          </a:p>
        </p:txBody>
      </p:sp>
      <p:sp>
        <p:nvSpPr>
          <p:cNvPr id="15" name="Text Placeholder 14">
            <a:extLst>
              <a:ext uri="{FF2B5EF4-FFF2-40B4-BE49-F238E27FC236}">
                <a16:creationId xmlns:a16="http://schemas.microsoft.com/office/drawing/2014/main" xmlns="" id="{DE01C383-771B-E1BC-26A4-5AC35C35D728}"/>
              </a:ext>
            </a:extLst>
          </p:cNvPr>
          <p:cNvSpPr>
            <a:spLocks noGrp="1"/>
          </p:cNvSpPr>
          <p:nvPr>
            <p:ph type="body" sz="quarter" idx="12"/>
          </p:nvPr>
        </p:nvSpPr>
        <p:spPr>
          <a:xfrm>
            <a:off x="461134" y="3376910"/>
            <a:ext cx="5489587" cy="2422803"/>
          </a:xfrm>
        </p:spPr>
        <p:txBody>
          <a:bodyPr/>
          <a:lstStyle/>
          <a:p>
            <a:pPr marL="0" indent="0" algn="ctr">
              <a:buNone/>
            </a:pPr>
            <a:r>
              <a:rPr lang="en-IN" sz="1600" dirty="0">
                <a:latin typeface="Arial Narrow" panose="020B0606020202030204" pitchFamily="34" charset="0"/>
                <a:cs typeface="Arabic Typesetting" panose="03020402040406030203" pitchFamily="66" charset="-78"/>
              </a:rPr>
              <a:t>ANALYSIS:</a:t>
            </a:r>
          </a:p>
          <a:p>
            <a:pPr marL="0" indent="0">
              <a:buNone/>
            </a:pPr>
            <a:r>
              <a:rPr lang="en-IN" sz="1600" dirty="0">
                <a:latin typeface="Arial Narrow" panose="020B0606020202030204" pitchFamily="34" charset="0"/>
                <a:cs typeface="Arabic Typesetting" panose="03020402040406030203" pitchFamily="66" charset="-78"/>
              </a:rPr>
              <a:t>INSURANCE ENTITY </a:t>
            </a:r>
          </a:p>
        </p:txBody>
      </p:sp>
      <p:sp>
        <p:nvSpPr>
          <p:cNvPr id="3" name="TextBox 2">
            <a:extLst>
              <a:ext uri="{FF2B5EF4-FFF2-40B4-BE49-F238E27FC236}">
                <a16:creationId xmlns:a16="http://schemas.microsoft.com/office/drawing/2014/main" xmlns="" id="{49485A86-0C3C-3041-02E3-CD2B27B38608}"/>
              </a:ext>
            </a:extLst>
          </p:cNvPr>
          <p:cNvSpPr txBox="1"/>
          <p:nvPr/>
        </p:nvSpPr>
        <p:spPr>
          <a:xfrm flipH="1">
            <a:off x="204296" y="5829972"/>
            <a:ext cx="6724558" cy="646331"/>
          </a:xfrm>
          <a:prstGeom prst="rect">
            <a:avLst/>
          </a:prstGeom>
          <a:noFill/>
        </p:spPr>
        <p:txBody>
          <a:bodyPr wrap="square" rtlCol="0">
            <a:spAutoFit/>
          </a:bodyPr>
          <a:lstStyle/>
          <a:p>
            <a:r>
              <a:rPr lang="en-IN" b="1" dirty="0">
                <a:latin typeface="Arial Rounded MT Bold" panose="020F0704030504030204" pitchFamily="34" charset="0"/>
              </a:rPr>
              <a:t>* Not applicable on Insurance entity( means Insurance co. entering into contract which is not an insurance contract)</a:t>
            </a:r>
          </a:p>
        </p:txBody>
      </p:sp>
      <p:cxnSp>
        <p:nvCxnSpPr>
          <p:cNvPr id="19" name="Straight Arrow Connector 18">
            <a:extLst>
              <a:ext uri="{FF2B5EF4-FFF2-40B4-BE49-F238E27FC236}">
                <a16:creationId xmlns:a16="http://schemas.microsoft.com/office/drawing/2014/main" xmlns="" id="{38424EEB-E7FE-C2B6-1EC6-1BA3E983EC23}"/>
              </a:ext>
            </a:extLst>
          </p:cNvPr>
          <p:cNvCxnSpPr/>
          <p:nvPr/>
        </p:nvCxnSpPr>
        <p:spPr>
          <a:xfrm>
            <a:off x="1272209" y="3999908"/>
            <a:ext cx="0" cy="343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xmlns="" id="{8C863B2D-2A26-D995-5801-D242B621FDA4}"/>
              </a:ext>
            </a:extLst>
          </p:cNvPr>
          <p:cNvSpPr txBox="1"/>
          <p:nvPr/>
        </p:nvSpPr>
        <p:spPr>
          <a:xfrm>
            <a:off x="569843" y="4217719"/>
            <a:ext cx="1404731" cy="369332"/>
          </a:xfrm>
          <a:prstGeom prst="rect">
            <a:avLst/>
          </a:prstGeom>
          <a:noFill/>
        </p:spPr>
        <p:txBody>
          <a:bodyPr wrap="square" rtlCol="0">
            <a:spAutoFit/>
          </a:bodyPr>
          <a:lstStyle/>
          <a:p>
            <a:r>
              <a:rPr lang="en-IN" dirty="0"/>
              <a:t>Ind AS 117</a:t>
            </a:r>
          </a:p>
        </p:txBody>
      </p:sp>
      <p:sp>
        <p:nvSpPr>
          <p:cNvPr id="21" name="TextBox 20">
            <a:extLst>
              <a:ext uri="{FF2B5EF4-FFF2-40B4-BE49-F238E27FC236}">
                <a16:creationId xmlns:a16="http://schemas.microsoft.com/office/drawing/2014/main" xmlns="" id="{C53FDC8D-D7D7-AA14-7F08-27DFA65B47FA}"/>
              </a:ext>
            </a:extLst>
          </p:cNvPr>
          <p:cNvSpPr txBox="1"/>
          <p:nvPr/>
        </p:nvSpPr>
        <p:spPr>
          <a:xfrm>
            <a:off x="316053" y="4893809"/>
            <a:ext cx="1404731" cy="523220"/>
          </a:xfrm>
          <a:prstGeom prst="rect">
            <a:avLst/>
          </a:prstGeom>
          <a:noFill/>
        </p:spPr>
        <p:txBody>
          <a:bodyPr wrap="square" rtlCol="0">
            <a:spAutoFit/>
          </a:bodyPr>
          <a:lstStyle/>
          <a:p>
            <a:r>
              <a:rPr lang="en-IN" sz="1400" dirty="0"/>
              <a:t>Insurance Contract</a:t>
            </a:r>
          </a:p>
        </p:txBody>
      </p:sp>
      <p:sp>
        <p:nvSpPr>
          <p:cNvPr id="22" name="TextBox 21">
            <a:extLst>
              <a:ext uri="{FF2B5EF4-FFF2-40B4-BE49-F238E27FC236}">
                <a16:creationId xmlns:a16="http://schemas.microsoft.com/office/drawing/2014/main" xmlns="" id="{C6D1B899-CC0B-F17B-9C8A-E385EA10B72B}"/>
              </a:ext>
            </a:extLst>
          </p:cNvPr>
          <p:cNvSpPr txBox="1"/>
          <p:nvPr/>
        </p:nvSpPr>
        <p:spPr>
          <a:xfrm>
            <a:off x="1404412" y="4914693"/>
            <a:ext cx="1850946" cy="523220"/>
          </a:xfrm>
          <a:prstGeom prst="rect">
            <a:avLst/>
          </a:prstGeom>
          <a:noFill/>
        </p:spPr>
        <p:txBody>
          <a:bodyPr wrap="square" rtlCol="0">
            <a:spAutoFit/>
          </a:bodyPr>
          <a:lstStyle/>
          <a:p>
            <a:r>
              <a:rPr lang="en-IN" sz="1400" dirty="0"/>
              <a:t>Other than Insurance Contract</a:t>
            </a:r>
          </a:p>
        </p:txBody>
      </p:sp>
      <p:cxnSp>
        <p:nvCxnSpPr>
          <p:cNvPr id="24" name="Straight Arrow Connector 23">
            <a:extLst>
              <a:ext uri="{FF2B5EF4-FFF2-40B4-BE49-F238E27FC236}">
                <a16:creationId xmlns:a16="http://schemas.microsoft.com/office/drawing/2014/main" xmlns="" id="{11FACDF2-316F-D341-DC2E-A31F62E07DCB}"/>
              </a:ext>
            </a:extLst>
          </p:cNvPr>
          <p:cNvCxnSpPr>
            <a:stCxn id="20" idx="2"/>
          </p:cNvCxnSpPr>
          <p:nvPr/>
        </p:nvCxnSpPr>
        <p:spPr>
          <a:xfrm flipH="1">
            <a:off x="1272208" y="4587051"/>
            <a:ext cx="1" cy="20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xmlns="" id="{FDCCA2F0-3B03-CCAB-7574-4563E53A928C}"/>
              </a:ext>
            </a:extLst>
          </p:cNvPr>
          <p:cNvCxnSpPr>
            <a:cxnSpLocks/>
          </p:cNvCxnSpPr>
          <p:nvPr/>
        </p:nvCxnSpPr>
        <p:spPr>
          <a:xfrm>
            <a:off x="461134" y="4791064"/>
            <a:ext cx="20501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xmlns="" id="{7579D3D1-EC2C-72C8-BC95-C67A62E87FFB}"/>
              </a:ext>
            </a:extLst>
          </p:cNvPr>
          <p:cNvCxnSpPr/>
          <p:nvPr/>
        </p:nvCxnSpPr>
        <p:spPr>
          <a:xfrm>
            <a:off x="461134" y="4787624"/>
            <a:ext cx="0" cy="215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xmlns="" id="{626B4537-D072-FF43-59D1-D2386D06CD10}"/>
              </a:ext>
            </a:extLst>
          </p:cNvPr>
          <p:cNvCxnSpPr/>
          <p:nvPr/>
        </p:nvCxnSpPr>
        <p:spPr>
          <a:xfrm>
            <a:off x="2511287" y="4787624"/>
            <a:ext cx="0" cy="215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Cross 33">
            <a:extLst>
              <a:ext uri="{FF2B5EF4-FFF2-40B4-BE49-F238E27FC236}">
                <a16:creationId xmlns:a16="http://schemas.microsoft.com/office/drawing/2014/main" xmlns="" id="{A248A237-F5C2-96ED-27F4-7A7DA0914671}"/>
              </a:ext>
            </a:extLst>
          </p:cNvPr>
          <p:cNvSpPr/>
          <p:nvPr/>
        </p:nvSpPr>
        <p:spPr>
          <a:xfrm rot="2197962">
            <a:off x="1745010" y="4307106"/>
            <a:ext cx="212792" cy="211545"/>
          </a:xfrm>
          <a:prstGeom prst="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Cross 34">
            <a:extLst>
              <a:ext uri="{FF2B5EF4-FFF2-40B4-BE49-F238E27FC236}">
                <a16:creationId xmlns:a16="http://schemas.microsoft.com/office/drawing/2014/main" xmlns="" id="{50413D79-940E-A620-D544-A3350E7085FE}"/>
              </a:ext>
            </a:extLst>
          </p:cNvPr>
          <p:cNvSpPr/>
          <p:nvPr/>
        </p:nvSpPr>
        <p:spPr>
          <a:xfrm rot="2197962">
            <a:off x="2278414" y="5214034"/>
            <a:ext cx="212792" cy="211545"/>
          </a:xfrm>
          <a:prstGeom prst="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50" name="Picture 2" descr="Bank icon blue Royalty Free Vector Image - VectorStock">
            <a:extLst>
              <a:ext uri="{FF2B5EF4-FFF2-40B4-BE49-F238E27FC236}">
                <a16:creationId xmlns:a16="http://schemas.microsoft.com/office/drawing/2014/main" xmlns="" id="{3808D170-8CF0-ECE6-E6E8-C8B491DE4DC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2353"/>
          <a:stretch/>
        </p:blipFill>
        <p:spPr bwMode="auto">
          <a:xfrm>
            <a:off x="4543942" y="1766923"/>
            <a:ext cx="1139498" cy="107734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xmlns="" id="{BB5F76F3-88E8-5162-CA55-51517B2DA29C}"/>
              </a:ext>
            </a:extLst>
          </p:cNvPr>
          <p:cNvSpPr txBox="1"/>
          <p:nvPr/>
        </p:nvSpPr>
        <p:spPr>
          <a:xfrm>
            <a:off x="1623866" y="2310683"/>
            <a:ext cx="3262983" cy="307777"/>
          </a:xfrm>
          <a:prstGeom prst="rect">
            <a:avLst/>
          </a:prstGeom>
          <a:noFill/>
        </p:spPr>
        <p:txBody>
          <a:bodyPr wrap="square" rtlCol="0">
            <a:spAutoFit/>
          </a:bodyPr>
          <a:lstStyle/>
          <a:p>
            <a:r>
              <a:rPr lang="en-IN" sz="1400" dirty="0"/>
              <a:t>Falling under definition of Ind AS 117)</a:t>
            </a:r>
          </a:p>
        </p:txBody>
      </p:sp>
      <p:sp>
        <p:nvSpPr>
          <p:cNvPr id="7" name="Rectangle 6">
            <a:extLst>
              <a:ext uri="{FF2B5EF4-FFF2-40B4-BE49-F238E27FC236}">
                <a16:creationId xmlns:a16="http://schemas.microsoft.com/office/drawing/2014/main" xmlns="" id="{60F5483C-DBB4-393A-4871-F08829CD8AF3}"/>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300658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5F9E357-D833-7BF6-4528-7ADCDE45F31B}"/>
              </a:ext>
            </a:extLst>
          </p:cNvPr>
          <p:cNvSpPr>
            <a:spLocks noGrp="1"/>
          </p:cNvSpPr>
          <p:nvPr>
            <p:ph type="body" sz="quarter" idx="12"/>
          </p:nvPr>
        </p:nvSpPr>
        <p:spPr/>
        <p:txBody>
          <a:bodyPr/>
          <a:lstStyle/>
          <a:p>
            <a:pPr marL="0" indent="0">
              <a:buNone/>
            </a:pPr>
            <a:r>
              <a:rPr lang="en-US" dirty="0"/>
              <a:t>Are agreements between an-</a:t>
            </a:r>
          </a:p>
          <a:p>
            <a:pPr>
              <a:buFont typeface="Wingdings" panose="05000000000000000000" pitchFamily="2" charset="2"/>
              <a:buChar char="q"/>
            </a:pPr>
            <a:r>
              <a:rPr lang="en-US" dirty="0"/>
              <a:t>insurer (</a:t>
            </a:r>
            <a:r>
              <a:rPr lang="en-US" b="1" dirty="0"/>
              <a:t>the ceding entity</a:t>
            </a:r>
            <a:r>
              <a:rPr lang="en-US" dirty="0"/>
              <a:t>)</a:t>
            </a:r>
          </a:p>
          <a:p>
            <a:pPr>
              <a:buFont typeface="Wingdings" panose="05000000000000000000" pitchFamily="2" charset="2"/>
              <a:buChar char="q"/>
            </a:pPr>
            <a:r>
              <a:rPr lang="en-US" dirty="0"/>
              <a:t> another insurer (</a:t>
            </a:r>
            <a:r>
              <a:rPr lang="en-US" b="1" dirty="0"/>
              <a:t>the reinsurer</a:t>
            </a:r>
            <a:r>
              <a:rPr lang="en-US" dirty="0"/>
              <a:t>),</a:t>
            </a:r>
          </a:p>
          <a:p>
            <a:pPr marL="0" indent="0">
              <a:buNone/>
            </a:pPr>
            <a:r>
              <a:rPr lang="en-US" dirty="0"/>
              <a:t>where the </a:t>
            </a:r>
            <a:r>
              <a:rPr lang="en-US" b="1" dirty="0"/>
              <a:t>reinsurer</a:t>
            </a:r>
            <a:r>
              <a:rPr lang="en-US" dirty="0"/>
              <a:t> agrees to assume a </a:t>
            </a:r>
            <a:r>
              <a:rPr lang="en-US" b="1" dirty="0"/>
              <a:t>portion of the insurance risk </a:t>
            </a:r>
            <a:r>
              <a:rPr lang="en-US" dirty="0"/>
              <a:t>and potential liabilities from the </a:t>
            </a:r>
            <a:r>
              <a:rPr lang="en-US" b="1" dirty="0"/>
              <a:t>ceding entity </a:t>
            </a:r>
            <a:r>
              <a:rPr lang="en-US" dirty="0"/>
              <a:t>in </a:t>
            </a:r>
            <a:r>
              <a:rPr lang="en-US" b="1" dirty="0"/>
              <a:t>exchange for consideration </a:t>
            </a:r>
            <a:r>
              <a:rPr lang="en-US" dirty="0"/>
              <a:t>(such as premiums or fees)</a:t>
            </a:r>
            <a:endParaRPr lang="en-IN" dirty="0"/>
          </a:p>
        </p:txBody>
      </p:sp>
      <p:sp>
        <p:nvSpPr>
          <p:cNvPr id="4" name="Title 3">
            <a:extLst>
              <a:ext uri="{FF2B5EF4-FFF2-40B4-BE49-F238E27FC236}">
                <a16:creationId xmlns:a16="http://schemas.microsoft.com/office/drawing/2014/main" xmlns="" id="{513598A6-691A-1FB2-AC3E-078E290F7D13}"/>
              </a:ext>
            </a:extLst>
          </p:cNvPr>
          <p:cNvSpPr>
            <a:spLocks noGrp="1"/>
          </p:cNvSpPr>
          <p:nvPr>
            <p:ph type="title"/>
          </p:nvPr>
        </p:nvSpPr>
        <p:spPr>
          <a:xfrm>
            <a:off x="660400" y="421540"/>
            <a:ext cx="4275138" cy="830997"/>
          </a:xfrm>
        </p:spPr>
        <p:txBody>
          <a:bodyPr/>
          <a:lstStyle/>
          <a:p>
            <a:r>
              <a:rPr lang="en-US" dirty="0"/>
              <a:t>REINSURANCE CONTRACTS</a:t>
            </a:r>
            <a:endParaRPr lang="en-IN" dirty="0"/>
          </a:p>
        </p:txBody>
      </p:sp>
      <p:pic>
        <p:nvPicPr>
          <p:cNvPr id="1026" name="Picture 2" descr="Reinsurance Companies: How They Work, Comparisons of the Top Reinsurers">
            <a:extLst>
              <a:ext uri="{FF2B5EF4-FFF2-40B4-BE49-F238E27FC236}">
                <a16:creationId xmlns:a16="http://schemas.microsoft.com/office/drawing/2014/main" xmlns="" id="{CCC640EB-EC33-F5EC-595D-A4570A7002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4880" y="1056640"/>
            <a:ext cx="5872480" cy="423672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xmlns="" id="{F6B5BB58-0996-3D53-942B-9C4BABCD968D}"/>
              </a:ext>
            </a:extLst>
          </p:cNvPr>
          <p:cNvSpPr txBox="1"/>
          <p:nvPr/>
        </p:nvSpPr>
        <p:spPr>
          <a:xfrm>
            <a:off x="406400" y="5513130"/>
            <a:ext cx="5547360" cy="923330"/>
          </a:xfrm>
          <a:prstGeom prst="rect">
            <a:avLst/>
          </a:prstGeom>
          <a:noFill/>
        </p:spPr>
        <p:txBody>
          <a:bodyPr wrap="square">
            <a:spAutoFit/>
          </a:bodyPr>
          <a:lstStyle/>
          <a:p>
            <a:r>
              <a:rPr lang="en-US" b="1" dirty="0"/>
              <a:t>Reinsurance allows the ceding entity to transfer a portion of its risk exposure to the reinsurer, reducing the potential financial impact of large claims or catastrophic events. </a:t>
            </a:r>
            <a:endParaRPr lang="en-IN" b="1" dirty="0"/>
          </a:p>
        </p:txBody>
      </p:sp>
      <p:sp>
        <p:nvSpPr>
          <p:cNvPr id="3" name="Rectangle 2">
            <a:extLst>
              <a:ext uri="{FF2B5EF4-FFF2-40B4-BE49-F238E27FC236}">
                <a16:creationId xmlns:a16="http://schemas.microsoft.com/office/drawing/2014/main" xmlns="" id="{E7AFD338-926E-B982-494A-9E0EA92BE3E9}"/>
              </a:ext>
            </a:extLst>
          </p:cNvPr>
          <p:cNvSpPr/>
          <p:nvPr/>
        </p:nvSpPr>
        <p:spPr>
          <a:xfrm>
            <a:off x="7891542" y="4083865"/>
            <a:ext cx="1818318" cy="461665"/>
          </a:xfrm>
          <a:prstGeom prst="rect">
            <a:avLst/>
          </a:prstGeom>
          <a:noFill/>
        </p:spPr>
        <p:txBody>
          <a:bodyPr wrap="none" lIns="91440" tIns="45720" rIns="91440" bIns="45720">
            <a:spAutoFit/>
          </a:bodyPr>
          <a:lstStyle/>
          <a:p>
            <a:pPr algn="ctr"/>
            <a:r>
              <a:rPr lang="en-US" sz="2400" b="1" cap="none" spc="0" dirty="0">
                <a:ln w="0"/>
                <a:solidFill>
                  <a:schemeClr val="tx1"/>
                </a:solidFill>
                <a:effectLst>
                  <a:outerShdw blurRad="38100" dist="19050" dir="2700000" algn="tl" rotWithShape="0">
                    <a:schemeClr val="dk1">
                      <a:alpha val="40000"/>
                    </a:schemeClr>
                  </a:outerShdw>
                </a:effectLst>
              </a:rPr>
              <a:t>Ceding entity</a:t>
            </a:r>
          </a:p>
        </p:txBody>
      </p:sp>
      <p:sp>
        <p:nvSpPr>
          <p:cNvPr id="5" name="Rectangle 4">
            <a:extLst>
              <a:ext uri="{FF2B5EF4-FFF2-40B4-BE49-F238E27FC236}">
                <a16:creationId xmlns:a16="http://schemas.microsoft.com/office/drawing/2014/main" xmlns="" id="{A2FE0D13-AA96-8DD6-2DA3-C537294E914B}"/>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836372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30454" y="1104719"/>
            <a:ext cx="6693301" cy="3560763"/>
          </a:xfrm>
        </p:spPr>
        <p:txBody>
          <a:bodyPr/>
          <a:lstStyle/>
          <a:p>
            <a:pPr marL="0" indent="0">
              <a:buNone/>
            </a:pPr>
            <a:r>
              <a:rPr lang="en-US" dirty="0"/>
              <a:t>An Insurance contract that:</a:t>
            </a:r>
          </a:p>
          <a:p>
            <a:pPr>
              <a:buFont typeface="Wingdings" pitchFamily="2" charset="2"/>
              <a:buChar char="ü"/>
            </a:pPr>
            <a:r>
              <a:rPr lang="en-US" dirty="0"/>
              <a:t>Provide a particular investor</a:t>
            </a:r>
          </a:p>
          <a:p>
            <a:pPr>
              <a:buFont typeface="Wingdings" pitchFamily="2" charset="2"/>
              <a:buChar char="ü"/>
            </a:pPr>
            <a:r>
              <a:rPr lang="en-US" dirty="0"/>
              <a:t>With a contractual right to receive amounts</a:t>
            </a:r>
          </a:p>
          <a:p>
            <a:pPr marL="0" indent="0">
              <a:buNone/>
            </a:pPr>
            <a:r>
              <a:rPr lang="en-US" dirty="0"/>
              <a:t>(in addition to the non-discretionary amount)</a:t>
            </a:r>
          </a:p>
          <a:p>
            <a:pPr marL="0" indent="0">
              <a:buNone/>
            </a:pPr>
            <a:endParaRPr lang="en-US" dirty="0"/>
          </a:p>
          <a:p>
            <a:pPr marL="0" indent="0">
              <a:buNone/>
            </a:pPr>
            <a:endParaRPr lang="en-US" dirty="0"/>
          </a:p>
        </p:txBody>
      </p:sp>
      <p:pic>
        <p:nvPicPr>
          <p:cNvPr id="5" name="Picture Placeholder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2594" r="22594"/>
          <a:stretch>
            <a:fillRect/>
          </a:stretch>
        </p:blipFill>
        <p:spPr>
          <a:xfrm>
            <a:off x="8056346" y="466825"/>
            <a:ext cx="4043144" cy="4745255"/>
          </a:xfrm>
        </p:spPr>
      </p:pic>
      <p:sp>
        <p:nvSpPr>
          <p:cNvPr id="4" name="Title 3"/>
          <p:cNvSpPr>
            <a:spLocks noGrp="1"/>
          </p:cNvSpPr>
          <p:nvPr>
            <p:ph type="title"/>
          </p:nvPr>
        </p:nvSpPr>
        <p:spPr>
          <a:xfrm>
            <a:off x="525646" y="246948"/>
            <a:ext cx="8926363" cy="830997"/>
          </a:xfrm>
        </p:spPr>
        <p:txBody>
          <a:bodyPr/>
          <a:lstStyle/>
          <a:p>
            <a:r>
              <a:rPr lang="en-US" sz="3200" dirty="0"/>
              <a:t>INVESTMENT CONTRACT </a:t>
            </a:r>
            <a:br>
              <a:rPr lang="en-US" sz="3200" dirty="0"/>
            </a:br>
            <a:r>
              <a:rPr lang="en-US" sz="3200" dirty="0"/>
              <a:t>with Discretionary Participation features</a:t>
            </a:r>
          </a:p>
        </p:txBody>
      </p:sp>
      <p:cxnSp>
        <p:nvCxnSpPr>
          <p:cNvPr id="7" name="Straight Arrow Connector 6"/>
          <p:cNvCxnSpPr/>
          <p:nvPr/>
        </p:nvCxnSpPr>
        <p:spPr>
          <a:xfrm>
            <a:off x="3638349" y="2521819"/>
            <a:ext cx="0" cy="3176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10666" y="2935705"/>
            <a:ext cx="6679933" cy="96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31520" y="2935705"/>
            <a:ext cx="0" cy="2406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379371" y="2935705"/>
            <a:ext cx="0" cy="2406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11755" y="3291840"/>
            <a:ext cx="3455470" cy="923330"/>
          </a:xfrm>
          <a:prstGeom prst="rect">
            <a:avLst/>
          </a:prstGeom>
          <a:noFill/>
        </p:spPr>
        <p:txBody>
          <a:bodyPr wrap="square" rtlCol="0">
            <a:spAutoFit/>
          </a:bodyPr>
          <a:lstStyle/>
          <a:p>
            <a:r>
              <a:rPr lang="en-US" dirty="0"/>
              <a:t>That is expected  to be a significant portion of the Total Contractual benefits.</a:t>
            </a:r>
          </a:p>
        </p:txBody>
      </p:sp>
      <p:sp>
        <p:nvSpPr>
          <p:cNvPr id="15" name="TextBox 14"/>
          <p:cNvSpPr txBox="1"/>
          <p:nvPr/>
        </p:nvSpPr>
        <p:spPr>
          <a:xfrm>
            <a:off x="4503018" y="3291840"/>
            <a:ext cx="3455470" cy="923330"/>
          </a:xfrm>
          <a:prstGeom prst="rect">
            <a:avLst/>
          </a:prstGeom>
          <a:noFill/>
        </p:spPr>
        <p:txBody>
          <a:bodyPr wrap="square" rtlCol="0">
            <a:spAutoFit/>
          </a:bodyPr>
          <a:lstStyle/>
          <a:p>
            <a:r>
              <a:rPr lang="en-US" dirty="0"/>
              <a:t>The timing and amount of which are contractually at the discretion of the issuer.</a:t>
            </a:r>
          </a:p>
        </p:txBody>
      </p:sp>
      <p:sp>
        <p:nvSpPr>
          <p:cNvPr id="16" name="TextBox 15"/>
          <p:cNvSpPr txBox="1"/>
          <p:nvPr/>
        </p:nvSpPr>
        <p:spPr>
          <a:xfrm>
            <a:off x="3694497" y="3368784"/>
            <a:ext cx="510139" cy="769441"/>
          </a:xfrm>
          <a:prstGeom prst="rect">
            <a:avLst/>
          </a:prstGeom>
          <a:noFill/>
        </p:spPr>
        <p:txBody>
          <a:bodyPr wrap="square" rtlCol="0">
            <a:spAutoFit/>
          </a:bodyPr>
          <a:lstStyle/>
          <a:p>
            <a:r>
              <a:rPr lang="en-US" sz="4400" dirty="0">
                <a:latin typeface="Arial Black" pitchFamily="34" charset="0"/>
              </a:rPr>
              <a:t>&amp;</a:t>
            </a:r>
          </a:p>
        </p:txBody>
      </p:sp>
      <p:sp>
        <p:nvSpPr>
          <p:cNvPr id="17" name="TextBox 16"/>
          <p:cNvSpPr txBox="1"/>
          <p:nvPr/>
        </p:nvSpPr>
        <p:spPr>
          <a:xfrm>
            <a:off x="462012" y="4214475"/>
            <a:ext cx="4841507" cy="400110"/>
          </a:xfrm>
          <a:prstGeom prst="rect">
            <a:avLst/>
          </a:prstGeom>
          <a:noFill/>
        </p:spPr>
        <p:txBody>
          <a:bodyPr wrap="square" rtlCol="0">
            <a:spAutoFit/>
          </a:bodyPr>
          <a:lstStyle/>
          <a:p>
            <a:r>
              <a:rPr lang="en-US" sz="2000" dirty="0">
                <a:latin typeface="Arial Rounded MT Bold" pitchFamily="34" charset="0"/>
              </a:rPr>
              <a:t>That is contractually based on</a:t>
            </a:r>
          </a:p>
        </p:txBody>
      </p:sp>
      <p:sp>
        <p:nvSpPr>
          <p:cNvPr id="18" name="Down Arrow 17"/>
          <p:cNvSpPr/>
          <p:nvPr/>
        </p:nvSpPr>
        <p:spPr>
          <a:xfrm>
            <a:off x="90235" y="4614585"/>
            <a:ext cx="2707106" cy="1602640"/>
          </a:xfrm>
          <a:prstGeom prst="down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9" name="TextBox 18"/>
          <p:cNvSpPr txBox="1"/>
          <p:nvPr/>
        </p:nvSpPr>
        <p:spPr>
          <a:xfrm>
            <a:off x="175660" y="4614585"/>
            <a:ext cx="2536257" cy="1323439"/>
          </a:xfrm>
          <a:prstGeom prst="rect">
            <a:avLst/>
          </a:prstGeom>
          <a:noFill/>
        </p:spPr>
        <p:txBody>
          <a:bodyPr wrap="square" rtlCol="0">
            <a:spAutoFit/>
          </a:bodyPr>
          <a:lstStyle/>
          <a:p>
            <a:pPr algn="ctr"/>
            <a:r>
              <a:rPr lang="en-US" sz="1600" dirty="0"/>
              <a:t>The Returns on</a:t>
            </a:r>
          </a:p>
          <a:p>
            <a:pPr algn="ctr"/>
            <a:r>
              <a:rPr lang="en-US" sz="1600" dirty="0"/>
              <a:t> a specified pool </a:t>
            </a:r>
          </a:p>
          <a:p>
            <a:pPr algn="ctr"/>
            <a:r>
              <a:rPr lang="en-US" sz="1600" dirty="0"/>
              <a:t>of contracts  </a:t>
            </a:r>
          </a:p>
          <a:p>
            <a:pPr algn="ctr"/>
            <a:r>
              <a:rPr lang="en-US" sz="1600" dirty="0"/>
              <a:t>or a specified </a:t>
            </a:r>
          </a:p>
          <a:p>
            <a:pPr algn="ctr"/>
            <a:r>
              <a:rPr lang="en-US" sz="1600" dirty="0"/>
              <a:t>type of contract</a:t>
            </a:r>
          </a:p>
        </p:txBody>
      </p:sp>
      <p:sp>
        <p:nvSpPr>
          <p:cNvPr id="20" name="Down Arrow 19"/>
          <p:cNvSpPr/>
          <p:nvPr/>
        </p:nvSpPr>
        <p:spPr>
          <a:xfrm>
            <a:off x="2882766" y="4614585"/>
            <a:ext cx="2707106" cy="1602640"/>
          </a:xfrm>
          <a:prstGeom prst="down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1" name="Down Arrow 20"/>
          <p:cNvSpPr/>
          <p:nvPr/>
        </p:nvSpPr>
        <p:spPr>
          <a:xfrm>
            <a:off x="5589872" y="4614585"/>
            <a:ext cx="2707106" cy="1602640"/>
          </a:xfrm>
          <a:prstGeom prst="down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t>The Profit or the loss of the entity or fund that issues the contract</a:t>
            </a:r>
          </a:p>
        </p:txBody>
      </p:sp>
      <p:sp>
        <p:nvSpPr>
          <p:cNvPr id="22" name="TextBox 21"/>
          <p:cNvSpPr txBox="1"/>
          <p:nvPr/>
        </p:nvSpPr>
        <p:spPr>
          <a:xfrm>
            <a:off x="3387490" y="4614585"/>
            <a:ext cx="1697657" cy="1384995"/>
          </a:xfrm>
          <a:prstGeom prst="rect">
            <a:avLst/>
          </a:prstGeom>
          <a:noFill/>
        </p:spPr>
        <p:txBody>
          <a:bodyPr wrap="square" rtlCol="0">
            <a:spAutoFit/>
          </a:bodyPr>
          <a:lstStyle/>
          <a:p>
            <a:pPr algn="ctr"/>
            <a:r>
              <a:rPr lang="en-US" sz="1400" dirty="0"/>
              <a:t>Realized and/or unrealized investment returns on a specified pool of assets held by the issuer</a:t>
            </a:r>
          </a:p>
        </p:txBody>
      </p:sp>
      <p:sp>
        <p:nvSpPr>
          <p:cNvPr id="23" name="TextBox 22"/>
          <p:cNvSpPr txBox="1"/>
          <p:nvPr/>
        </p:nvSpPr>
        <p:spPr>
          <a:xfrm>
            <a:off x="2569944" y="5271822"/>
            <a:ext cx="625642" cy="369332"/>
          </a:xfrm>
          <a:prstGeom prst="rect">
            <a:avLst/>
          </a:prstGeom>
          <a:noFill/>
        </p:spPr>
        <p:txBody>
          <a:bodyPr wrap="square" rtlCol="0">
            <a:spAutoFit/>
          </a:bodyPr>
          <a:lstStyle/>
          <a:p>
            <a:r>
              <a:rPr lang="en-US" b="1" dirty="0">
                <a:latin typeface="Arial Black" pitchFamily="34" charset="0"/>
              </a:rPr>
              <a:t>OR</a:t>
            </a:r>
          </a:p>
        </p:txBody>
      </p:sp>
      <p:sp>
        <p:nvSpPr>
          <p:cNvPr id="24" name="TextBox 23"/>
          <p:cNvSpPr txBox="1"/>
          <p:nvPr/>
        </p:nvSpPr>
        <p:spPr>
          <a:xfrm>
            <a:off x="5303520" y="5282463"/>
            <a:ext cx="625642" cy="369332"/>
          </a:xfrm>
          <a:prstGeom prst="rect">
            <a:avLst/>
          </a:prstGeom>
          <a:noFill/>
        </p:spPr>
        <p:txBody>
          <a:bodyPr wrap="square" rtlCol="0">
            <a:spAutoFit/>
          </a:bodyPr>
          <a:lstStyle/>
          <a:p>
            <a:r>
              <a:rPr lang="en-US" b="1" dirty="0">
                <a:latin typeface="Arial Black" pitchFamily="34" charset="0"/>
              </a:rPr>
              <a:t>OR</a:t>
            </a:r>
          </a:p>
        </p:txBody>
      </p:sp>
      <p:sp>
        <p:nvSpPr>
          <p:cNvPr id="25" name="TextBox 24"/>
          <p:cNvSpPr txBox="1"/>
          <p:nvPr/>
        </p:nvSpPr>
        <p:spPr>
          <a:xfrm>
            <a:off x="630454" y="6155086"/>
            <a:ext cx="10597415" cy="369332"/>
          </a:xfrm>
          <a:prstGeom prst="rect">
            <a:avLst/>
          </a:prstGeom>
          <a:noFill/>
        </p:spPr>
        <p:txBody>
          <a:bodyPr wrap="square" rtlCol="0">
            <a:spAutoFit/>
          </a:bodyPr>
          <a:lstStyle/>
          <a:p>
            <a:r>
              <a:rPr lang="en-US" b="1" dirty="0"/>
              <a:t>These contracts </a:t>
            </a:r>
            <a:r>
              <a:rPr lang="en-US" b="1" dirty="0" err="1"/>
              <a:t>convered</a:t>
            </a:r>
            <a:r>
              <a:rPr lang="en-US" b="1" dirty="0"/>
              <a:t> by Ind AS 117 only if they are issued by an entity who also issues Insurance Contracts.</a:t>
            </a:r>
          </a:p>
        </p:txBody>
      </p:sp>
      <p:sp>
        <p:nvSpPr>
          <p:cNvPr id="3" name="Rectangle 2">
            <a:extLst>
              <a:ext uri="{FF2B5EF4-FFF2-40B4-BE49-F238E27FC236}">
                <a16:creationId xmlns:a16="http://schemas.microsoft.com/office/drawing/2014/main" xmlns="" id="{423B3ED2-B056-EC90-EFAF-A13BADC01A54}"/>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6992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Title 3">
            <a:extLst>
              <a:ext uri="{FF2B5EF4-FFF2-40B4-BE49-F238E27FC236}">
                <a16:creationId xmlns:a16="http://schemas.microsoft.com/office/drawing/2014/main" xmlns="" id="{2EF9EAB4-ED74-F677-29D1-6EB5AF0ADCBF}"/>
              </a:ext>
            </a:extLst>
          </p:cNvPr>
          <p:cNvSpPr>
            <a:spLocks noGrp="1"/>
          </p:cNvSpPr>
          <p:nvPr>
            <p:ph type="title"/>
          </p:nvPr>
        </p:nvSpPr>
        <p:spPr>
          <a:xfrm>
            <a:off x="-1649664" y="696515"/>
            <a:ext cx="10939403" cy="830997"/>
          </a:xfrm>
        </p:spPr>
        <p:txBody>
          <a:bodyPr/>
          <a:lstStyle/>
          <a:p>
            <a:r>
              <a:rPr lang="en-US" dirty="0"/>
              <a:t>INVESTMENT CONTRACT </a:t>
            </a:r>
            <a:br>
              <a:rPr lang="en-US" dirty="0"/>
            </a:br>
            <a:r>
              <a:rPr lang="en-US" sz="3200" dirty="0"/>
              <a:t>with discretionary </a:t>
            </a:r>
            <a:br>
              <a:rPr lang="en-US" sz="3200" dirty="0"/>
            </a:br>
            <a:r>
              <a:rPr lang="en-US" sz="3200" dirty="0"/>
              <a:t>Participation features</a:t>
            </a:r>
            <a:endParaRPr lang="en-IN" sz="3200" dirty="0"/>
          </a:p>
        </p:txBody>
      </p:sp>
      <p:sp>
        <p:nvSpPr>
          <p:cNvPr id="22" name="TextBox 21">
            <a:extLst>
              <a:ext uri="{FF2B5EF4-FFF2-40B4-BE49-F238E27FC236}">
                <a16:creationId xmlns:a16="http://schemas.microsoft.com/office/drawing/2014/main" xmlns="" id="{0A92F543-8F7E-CE0A-B194-6AB2C1DB7704}"/>
              </a:ext>
            </a:extLst>
          </p:cNvPr>
          <p:cNvSpPr txBox="1"/>
          <p:nvPr/>
        </p:nvSpPr>
        <p:spPr>
          <a:xfrm>
            <a:off x="209872" y="1948617"/>
            <a:ext cx="7690584" cy="646331"/>
          </a:xfrm>
          <a:prstGeom prst="rect">
            <a:avLst/>
          </a:prstGeom>
          <a:noFill/>
        </p:spPr>
        <p:txBody>
          <a:bodyPr wrap="square">
            <a:spAutoFit/>
          </a:bodyPr>
          <a:lstStyle/>
          <a:p>
            <a:r>
              <a:rPr lang="en-US" b="1" dirty="0"/>
              <a:t>Financial instruments </a:t>
            </a:r>
            <a:r>
              <a:rPr lang="en-US" dirty="0"/>
              <a:t>issued by insurance companies that offer both investment and insurance elements to the policyholders.</a:t>
            </a:r>
          </a:p>
        </p:txBody>
      </p:sp>
      <p:sp>
        <p:nvSpPr>
          <p:cNvPr id="24" name="TextBox 23">
            <a:extLst>
              <a:ext uri="{FF2B5EF4-FFF2-40B4-BE49-F238E27FC236}">
                <a16:creationId xmlns:a16="http://schemas.microsoft.com/office/drawing/2014/main" xmlns="" id="{843667E7-AE47-C6CD-9837-6984AE748AF8}"/>
              </a:ext>
            </a:extLst>
          </p:cNvPr>
          <p:cNvSpPr txBox="1"/>
          <p:nvPr/>
        </p:nvSpPr>
        <p:spPr>
          <a:xfrm>
            <a:off x="258178" y="2643062"/>
            <a:ext cx="7690584" cy="369332"/>
          </a:xfrm>
          <a:prstGeom prst="rect">
            <a:avLst/>
          </a:prstGeom>
          <a:noFill/>
        </p:spPr>
        <p:txBody>
          <a:bodyPr wrap="square">
            <a:spAutoFit/>
          </a:bodyPr>
          <a:lstStyle/>
          <a:p>
            <a:r>
              <a:rPr lang="en-US" dirty="0"/>
              <a:t>These contracts typically have the following characteristics:</a:t>
            </a:r>
          </a:p>
        </p:txBody>
      </p:sp>
      <p:cxnSp>
        <p:nvCxnSpPr>
          <p:cNvPr id="26" name="Straight Arrow Connector 25">
            <a:extLst>
              <a:ext uri="{FF2B5EF4-FFF2-40B4-BE49-F238E27FC236}">
                <a16:creationId xmlns:a16="http://schemas.microsoft.com/office/drawing/2014/main" xmlns="" id="{CE27A556-2DDF-B240-52FE-CD81437135CA}"/>
              </a:ext>
            </a:extLst>
          </p:cNvPr>
          <p:cNvCxnSpPr>
            <a:stCxn id="24" idx="2"/>
          </p:cNvCxnSpPr>
          <p:nvPr/>
        </p:nvCxnSpPr>
        <p:spPr>
          <a:xfrm>
            <a:off x="4103470" y="3012394"/>
            <a:ext cx="0" cy="4260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Straight Connector 27">
            <a:extLst>
              <a:ext uri="{FF2B5EF4-FFF2-40B4-BE49-F238E27FC236}">
                <a16:creationId xmlns:a16="http://schemas.microsoft.com/office/drawing/2014/main" xmlns="" id="{E6477129-2B9D-8520-C0D5-217F98D5A8EF}"/>
              </a:ext>
            </a:extLst>
          </p:cNvPr>
          <p:cNvCxnSpPr>
            <a:cxnSpLocks/>
          </p:cNvCxnSpPr>
          <p:nvPr/>
        </p:nvCxnSpPr>
        <p:spPr>
          <a:xfrm flipV="1">
            <a:off x="307975" y="3411931"/>
            <a:ext cx="7460936" cy="17069"/>
          </a:xfrm>
          <a:prstGeom prst="line">
            <a:avLst/>
          </a:prstGeom>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xmlns="" id="{9CFFFF8C-5EDF-0CAB-929B-6CB0648ABCD2}"/>
              </a:ext>
            </a:extLst>
          </p:cNvPr>
          <p:cNvCxnSpPr/>
          <p:nvPr/>
        </p:nvCxnSpPr>
        <p:spPr>
          <a:xfrm>
            <a:off x="7768911" y="3411931"/>
            <a:ext cx="0" cy="4260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0" name="Straight Arrow Connector 29">
            <a:extLst>
              <a:ext uri="{FF2B5EF4-FFF2-40B4-BE49-F238E27FC236}">
                <a16:creationId xmlns:a16="http://schemas.microsoft.com/office/drawing/2014/main" xmlns="" id="{91F4BA3C-E0BC-FE93-8E93-787A2C8B22AA}"/>
              </a:ext>
            </a:extLst>
          </p:cNvPr>
          <p:cNvCxnSpPr/>
          <p:nvPr/>
        </p:nvCxnSpPr>
        <p:spPr>
          <a:xfrm>
            <a:off x="307975" y="3429000"/>
            <a:ext cx="0" cy="4260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1" name="Rectangle: Rounded Corners 30">
            <a:extLst>
              <a:ext uri="{FF2B5EF4-FFF2-40B4-BE49-F238E27FC236}">
                <a16:creationId xmlns:a16="http://schemas.microsoft.com/office/drawing/2014/main" xmlns="" id="{D46958DF-C8A2-4034-DCCF-5CF7AA902E00}"/>
              </a:ext>
            </a:extLst>
          </p:cNvPr>
          <p:cNvSpPr/>
          <p:nvPr/>
        </p:nvSpPr>
        <p:spPr>
          <a:xfrm>
            <a:off x="155575" y="3883168"/>
            <a:ext cx="2664626" cy="8139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t>Investment component</a:t>
            </a:r>
            <a:endParaRPr lang="en-IN"/>
          </a:p>
        </p:txBody>
      </p:sp>
      <p:sp>
        <p:nvSpPr>
          <p:cNvPr id="34" name="Rectangle: Rounded Corners 33">
            <a:extLst>
              <a:ext uri="{FF2B5EF4-FFF2-40B4-BE49-F238E27FC236}">
                <a16:creationId xmlns:a16="http://schemas.microsoft.com/office/drawing/2014/main" xmlns="" id="{84D2FF05-55AC-7C5E-9AD5-82C65CDD62E6}"/>
              </a:ext>
            </a:extLst>
          </p:cNvPr>
          <p:cNvSpPr/>
          <p:nvPr/>
        </p:nvSpPr>
        <p:spPr>
          <a:xfrm>
            <a:off x="5752631" y="3883168"/>
            <a:ext cx="2664626" cy="102027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Discretionary participation features</a:t>
            </a:r>
            <a:r>
              <a:rPr lang="en-US" dirty="0"/>
              <a:t>:</a:t>
            </a:r>
            <a:endParaRPr lang="en-IN" dirty="0"/>
          </a:p>
        </p:txBody>
      </p:sp>
      <p:cxnSp>
        <p:nvCxnSpPr>
          <p:cNvPr id="3" name="Straight Arrow Connector 2">
            <a:extLst>
              <a:ext uri="{FF2B5EF4-FFF2-40B4-BE49-F238E27FC236}">
                <a16:creationId xmlns:a16="http://schemas.microsoft.com/office/drawing/2014/main" xmlns="" id="{BD7D449C-5647-DE1C-5214-26E5B1636A68}"/>
              </a:ext>
            </a:extLst>
          </p:cNvPr>
          <p:cNvCxnSpPr/>
          <p:nvPr/>
        </p:nvCxnSpPr>
        <p:spPr>
          <a:xfrm>
            <a:off x="1328287" y="4697096"/>
            <a:ext cx="0" cy="4523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 name="Rectangle 3">
            <a:extLst>
              <a:ext uri="{FF2B5EF4-FFF2-40B4-BE49-F238E27FC236}">
                <a16:creationId xmlns:a16="http://schemas.microsoft.com/office/drawing/2014/main" xmlns="" id="{130CF994-FB06-7DE5-7F32-5A0C0F899F81}"/>
              </a:ext>
            </a:extLst>
          </p:cNvPr>
          <p:cNvSpPr/>
          <p:nvPr/>
        </p:nvSpPr>
        <p:spPr>
          <a:xfrm>
            <a:off x="209871" y="5106205"/>
            <a:ext cx="2464136" cy="461665"/>
          </a:xfrm>
          <a:prstGeom prst="rect">
            <a:avLst/>
          </a:prstGeom>
          <a:noFill/>
        </p:spPr>
        <p:txBody>
          <a:bodyPr wrap="none" lIns="91440" tIns="45720" rIns="91440" bIns="45720">
            <a:spAutoFit/>
          </a:bodyPr>
          <a:lstStyle/>
          <a:p>
            <a:pPr algn="ctr"/>
            <a:r>
              <a:rPr lang="en-US" sz="2400" dirty="0">
                <a:ln w="0"/>
                <a:effectLst>
                  <a:outerShdw blurRad="38100" dist="19050" dir="2700000" algn="tl" rotWithShape="0">
                    <a:schemeClr val="dk1">
                      <a:alpha val="40000"/>
                    </a:schemeClr>
                  </a:outerShdw>
                </a:effectLst>
                <a:latin typeface="Arial Narrow" panose="020B0606020202030204" pitchFamily="34" charset="0"/>
              </a:rPr>
              <a:t>Financial Instrument</a:t>
            </a:r>
            <a:endParaRPr lang="en-US" sz="2400" b="0" cap="none" spc="0" dirty="0">
              <a:ln w="0"/>
              <a:solidFill>
                <a:schemeClr val="tx1"/>
              </a:solidFill>
              <a:effectLst>
                <a:outerShdw blurRad="38100" dist="19050" dir="2700000" algn="tl" rotWithShape="0">
                  <a:schemeClr val="dk1">
                    <a:alpha val="40000"/>
                  </a:schemeClr>
                </a:outerShdw>
              </a:effectLst>
              <a:latin typeface="Arial Narrow" panose="020B0606020202030204" pitchFamily="34" charset="0"/>
            </a:endParaRPr>
          </a:p>
        </p:txBody>
      </p:sp>
      <p:sp>
        <p:nvSpPr>
          <p:cNvPr id="2" name="Rectangle 1">
            <a:extLst>
              <a:ext uri="{FF2B5EF4-FFF2-40B4-BE49-F238E27FC236}">
                <a16:creationId xmlns:a16="http://schemas.microsoft.com/office/drawing/2014/main" xmlns="" id="{8798D199-DFB9-46F4-AB02-DEFD3609B5AA}"/>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105483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 name="Title 39">
            <a:extLst>
              <a:ext uri="{FF2B5EF4-FFF2-40B4-BE49-F238E27FC236}">
                <a16:creationId xmlns:a16="http://schemas.microsoft.com/office/drawing/2014/main" xmlns="" id="{B89E9C66-E38F-4FFF-B1A6-BA4E05DD831A}"/>
              </a:ext>
            </a:extLst>
          </p:cNvPr>
          <p:cNvSpPr>
            <a:spLocks noGrp="1"/>
          </p:cNvSpPr>
          <p:nvPr>
            <p:ph type="title"/>
          </p:nvPr>
        </p:nvSpPr>
        <p:spPr>
          <a:xfrm>
            <a:off x="660399" y="805213"/>
            <a:ext cx="6019533" cy="830997"/>
          </a:xfrm>
        </p:spPr>
        <p:txBody>
          <a:bodyPr/>
          <a:lstStyle/>
          <a:p>
            <a:r>
              <a:rPr lang="en-US" dirty="0"/>
              <a:t>Investment Contract</a:t>
            </a:r>
            <a:br>
              <a:rPr lang="en-US" dirty="0"/>
            </a:br>
            <a:endParaRPr lang="en-US" dirty="0"/>
          </a:p>
        </p:txBody>
      </p:sp>
      <p:pic>
        <p:nvPicPr>
          <p:cNvPr id="42" name="Picture Placeholder 3" descr="close up of building">
            <a:extLst>
              <a:ext uri="{FF2B5EF4-FFF2-40B4-BE49-F238E27FC236}">
                <a16:creationId xmlns:a16="http://schemas.microsoft.com/office/drawing/2014/main" xmlns="" id="{5A9FCEFE-ADCB-4861-8CEA-A074136512A6}"/>
              </a:ext>
            </a:extLst>
          </p:cNvPr>
          <p:cNvPicPr>
            <a:picLocks noGrp="1" noChangeAspect="1"/>
          </p:cNvPicPr>
          <p:nvPr>
            <p:ph type="pic" sz="quarter" idx="20"/>
          </p:nvPr>
        </p:nvPicPr>
        <p:blipFill>
          <a:blip r:embed="rId2"/>
          <a:srcRect t="13712" b="13712"/>
          <a:stretch>
            <a:fillRect/>
          </a:stretch>
        </p:blipFill>
        <p:spPr>
          <a:xfrm>
            <a:off x="9393238" y="0"/>
            <a:ext cx="2798762" cy="1354138"/>
          </a:xfrm>
          <a:custGeom>
            <a:avLst/>
            <a:gdLst>
              <a:gd name="connsiteX0" fmla="*/ 316595 w 2798762"/>
              <a:gd name="connsiteY0" fmla="*/ 369378 h 1635849"/>
              <a:gd name="connsiteX1" fmla="*/ 1152465 w 2798762"/>
              <a:gd name="connsiteY1" fmla="*/ 369378 h 1635849"/>
              <a:gd name="connsiteX2" fmla="*/ 1469083 w 2798762"/>
              <a:gd name="connsiteY2" fmla="*/ 1002614 h 1635849"/>
              <a:gd name="connsiteX3" fmla="*/ 1152465 w 2798762"/>
              <a:gd name="connsiteY3" fmla="*/ 1635849 h 1635849"/>
              <a:gd name="connsiteX4" fmla="*/ 316595 w 2798762"/>
              <a:gd name="connsiteY4" fmla="*/ 1635849 h 1635849"/>
              <a:gd name="connsiteX5" fmla="*/ 0 w 2798762"/>
              <a:gd name="connsiteY5" fmla="*/ 1002660 h 1635849"/>
              <a:gd name="connsiteX6" fmla="*/ 0 w 2798762"/>
              <a:gd name="connsiteY6" fmla="*/ 1002568 h 1635849"/>
              <a:gd name="connsiteX7" fmla="*/ 1193125 w 2798762"/>
              <a:gd name="connsiteY7" fmla="*/ 0 h 1635849"/>
              <a:gd name="connsiteX8" fmla="*/ 2798762 w 2798762"/>
              <a:gd name="connsiteY8" fmla="*/ 0 h 1635849"/>
              <a:gd name="connsiteX9" fmla="*/ 2798762 w 2798762"/>
              <a:gd name="connsiteY9" fmla="*/ 786966 h 1635849"/>
              <a:gd name="connsiteX10" fmla="*/ 2719777 w 2798762"/>
              <a:gd name="connsiteY10" fmla="*/ 944936 h 1635849"/>
              <a:gd name="connsiteX11" fmla="*/ 1582346 w 2798762"/>
              <a:gd name="connsiteY11" fmla="*/ 944936 h 1635849"/>
              <a:gd name="connsiteX12" fmla="*/ 1151501 w 2798762"/>
              <a:gd name="connsiteY12" fmla="*/ 83246 h 1635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762" h="1635849">
                <a:moveTo>
                  <a:pt x="316595" y="369378"/>
                </a:moveTo>
                <a:lnTo>
                  <a:pt x="1152465" y="369378"/>
                </a:lnTo>
                <a:lnTo>
                  <a:pt x="1469083" y="1002614"/>
                </a:lnTo>
                <a:lnTo>
                  <a:pt x="1152465" y="1635849"/>
                </a:lnTo>
                <a:lnTo>
                  <a:pt x="316595" y="1635849"/>
                </a:lnTo>
                <a:lnTo>
                  <a:pt x="0" y="1002660"/>
                </a:lnTo>
                <a:lnTo>
                  <a:pt x="0" y="1002568"/>
                </a:lnTo>
                <a:close/>
                <a:moveTo>
                  <a:pt x="1193125" y="0"/>
                </a:moveTo>
                <a:lnTo>
                  <a:pt x="2798762" y="0"/>
                </a:lnTo>
                <a:lnTo>
                  <a:pt x="2798762" y="786966"/>
                </a:lnTo>
                <a:lnTo>
                  <a:pt x="2719777" y="944936"/>
                </a:lnTo>
                <a:lnTo>
                  <a:pt x="1582346" y="944936"/>
                </a:lnTo>
                <a:lnTo>
                  <a:pt x="1151501" y="83246"/>
                </a:lnTo>
                <a:close/>
              </a:path>
            </a:pathLst>
          </a:custGeom>
        </p:spPr>
      </p:pic>
      <p:sp>
        <p:nvSpPr>
          <p:cNvPr id="9" name="Text Placeholder 8">
            <a:extLst>
              <a:ext uri="{FF2B5EF4-FFF2-40B4-BE49-F238E27FC236}">
                <a16:creationId xmlns:a16="http://schemas.microsoft.com/office/drawing/2014/main" xmlns="" id="{5EB1EB18-010F-4370-A5A6-0A68EC2345C4}"/>
              </a:ext>
            </a:extLst>
          </p:cNvPr>
          <p:cNvSpPr>
            <a:spLocks noGrp="1"/>
          </p:cNvSpPr>
          <p:nvPr>
            <p:ph type="body" sz="quarter" idx="15"/>
          </p:nvPr>
        </p:nvSpPr>
        <p:spPr>
          <a:xfrm>
            <a:off x="8044180" y="2052478"/>
            <a:ext cx="3467635" cy="411589"/>
          </a:xfrm>
        </p:spPr>
        <p:txBody>
          <a:bodyPr/>
          <a:lstStyle/>
          <a:p>
            <a:r>
              <a:rPr lang="en-US" dirty="0"/>
              <a:t>HEALTH INSURANCE </a:t>
            </a:r>
          </a:p>
        </p:txBody>
      </p:sp>
      <p:sp>
        <p:nvSpPr>
          <p:cNvPr id="3" name="Text Placeholder 2">
            <a:extLst>
              <a:ext uri="{FF2B5EF4-FFF2-40B4-BE49-F238E27FC236}">
                <a16:creationId xmlns:a16="http://schemas.microsoft.com/office/drawing/2014/main" xmlns="" id="{A17043E6-4246-7501-B084-284665483D92}"/>
              </a:ext>
            </a:extLst>
          </p:cNvPr>
          <p:cNvSpPr>
            <a:spLocks noGrp="1"/>
          </p:cNvSpPr>
          <p:nvPr>
            <p:ph type="body" sz="quarter" idx="14"/>
          </p:nvPr>
        </p:nvSpPr>
        <p:spPr>
          <a:xfrm>
            <a:off x="1253037" y="1804747"/>
            <a:ext cx="2143126" cy="438150"/>
          </a:xfrm>
        </p:spPr>
        <p:txBody>
          <a:bodyPr/>
          <a:lstStyle/>
          <a:p>
            <a:r>
              <a:rPr lang="en-IN" dirty="0"/>
              <a:t>Life Insurance</a:t>
            </a:r>
          </a:p>
        </p:txBody>
      </p:sp>
      <p:sp>
        <p:nvSpPr>
          <p:cNvPr id="10" name="Text Placeholder 9">
            <a:extLst>
              <a:ext uri="{FF2B5EF4-FFF2-40B4-BE49-F238E27FC236}">
                <a16:creationId xmlns:a16="http://schemas.microsoft.com/office/drawing/2014/main" xmlns="" id="{452B229F-DCAA-9325-4BCC-7D39B83AFF44}"/>
              </a:ext>
            </a:extLst>
          </p:cNvPr>
          <p:cNvSpPr>
            <a:spLocks noGrp="1"/>
          </p:cNvSpPr>
          <p:nvPr>
            <p:ph type="body" sz="quarter" idx="17"/>
          </p:nvPr>
        </p:nvSpPr>
        <p:spPr>
          <a:xfrm>
            <a:off x="2107429" y="4200527"/>
            <a:ext cx="2143125" cy="510528"/>
          </a:xfrm>
        </p:spPr>
        <p:txBody>
          <a:bodyPr/>
          <a:lstStyle/>
          <a:p>
            <a:r>
              <a:rPr lang="en-IN" dirty="0"/>
              <a:t>INVESTMENT</a:t>
            </a:r>
          </a:p>
        </p:txBody>
      </p:sp>
      <p:pic>
        <p:nvPicPr>
          <p:cNvPr id="2052" name="Picture 4">
            <a:extLst>
              <a:ext uri="{FF2B5EF4-FFF2-40B4-BE49-F238E27FC236}">
                <a16:creationId xmlns:a16="http://schemas.microsoft.com/office/drawing/2014/main" xmlns="" id="{CBBC5AA3-A2E7-4B2E-A54B-04DB46B9EA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7429" y="1989000"/>
            <a:ext cx="1440000" cy="1440000"/>
          </a:xfrm>
          <a:prstGeom prst="rect">
            <a:avLst/>
          </a:prstGeom>
          <a:noFill/>
          <a:extLst>
            <a:ext uri="{909E8E84-426E-40DD-AFC4-6F175D3DCCD1}">
              <a14:hiddenFill xmlns:a14="http://schemas.microsoft.com/office/drawing/2010/main">
                <a:solidFill>
                  <a:srgbClr val="FFFFFF"/>
                </a:solidFill>
              </a14:hiddenFill>
            </a:ext>
          </a:extLst>
        </p:spPr>
      </p:pic>
      <p:sp>
        <p:nvSpPr>
          <p:cNvPr id="20" name="Text Placeholder 9">
            <a:extLst>
              <a:ext uri="{FF2B5EF4-FFF2-40B4-BE49-F238E27FC236}">
                <a16:creationId xmlns:a16="http://schemas.microsoft.com/office/drawing/2014/main" xmlns="" id="{7AB6E133-ADDF-4E70-9C6C-2D4BF15AE17B}"/>
              </a:ext>
            </a:extLst>
          </p:cNvPr>
          <p:cNvSpPr txBox="1">
            <a:spLocks/>
          </p:cNvSpPr>
          <p:nvPr/>
        </p:nvSpPr>
        <p:spPr>
          <a:xfrm>
            <a:off x="266982" y="4251946"/>
            <a:ext cx="1011187" cy="377445"/>
          </a:xfrm>
          <a:prstGeom prst="rect">
            <a:avLst/>
          </a:prstGeom>
        </p:spPr>
        <p:txBody>
          <a:bodyPr/>
          <a:lstStyle>
            <a:lvl1pPr marL="266700" indent="-266700" algn="l" defTabSz="914400" rtl="0" eaLnBrk="1" latinLnBrk="0" hangingPunct="1">
              <a:lnSpc>
                <a:spcPct val="90000"/>
              </a:lnSpc>
              <a:spcBef>
                <a:spcPts val="1000"/>
              </a:spcBef>
              <a:buFont typeface="Arial" panose="020B0604020202020204" pitchFamily="34" charset="0"/>
              <a:buNone/>
              <a:defRPr lang="en-US" sz="2400" b="1" kern="1200" dirty="0" smtClean="0">
                <a:solidFill>
                  <a:schemeClr val="tx1"/>
                </a:solidFill>
                <a:latin typeface="+mj-lt"/>
                <a:ea typeface="+mn-ea"/>
                <a:cs typeface="Biome Light" panose="020B0303030204020804" pitchFamily="34" charset="0"/>
              </a:defRPr>
            </a:lvl1pPr>
            <a:lvl2pPr marL="542925" indent="-276225" algn="l" defTabSz="914400" rtl="0" eaLnBrk="1" latinLnBrk="0" hangingPunct="1">
              <a:lnSpc>
                <a:spcPct val="90000"/>
              </a:lnSpc>
              <a:spcBef>
                <a:spcPts val="500"/>
              </a:spcBef>
              <a:buFont typeface="Arial" panose="020B0604020202020204" pitchFamily="34" charset="0"/>
              <a:buNone/>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dirty="0"/>
              <a:t>RISK</a:t>
            </a:r>
          </a:p>
        </p:txBody>
      </p:sp>
      <p:cxnSp>
        <p:nvCxnSpPr>
          <p:cNvPr id="22" name="Straight Arrow Connector 21">
            <a:extLst>
              <a:ext uri="{FF2B5EF4-FFF2-40B4-BE49-F238E27FC236}">
                <a16:creationId xmlns:a16="http://schemas.microsoft.com/office/drawing/2014/main" xmlns="" id="{9BF27C20-9EA7-6AF3-F796-A64FE265E7F2}"/>
              </a:ext>
            </a:extLst>
          </p:cNvPr>
          <p:cNvCxnSpPr/>
          <p:nvPr/>
        </p:nvCxnSpPr>
        <p:spPr>
          <a:xfrm flipH="1">
            <a:off x="737737" y="3705964"/>
            <a:ext cx="747878" cy="545982"/>
          </a:xfrm>
          <a:prstGeom prst="straightConnector1">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Straight Arrow Connector 23">
            <a:extLst>
              <a:ext uri="{FF2B5EF4-FFF2-40B4-BE49-F238E27FC236}">
                <a16:creationId xmlns:a16="http://schemas.microsoft.com/office/drawing/2014/main" xmlns="" id="{43DECA67-B32C-B82C-FFCD-F74D13D3B48E}"/>
              </a:ext>
            </a:extLst>
          </p:cNvPr>
          <p:cNvCxnSpPr/>
          <p:nvPr/>
        </p:nvCxnSpPr>
        <p:spPr>
          <a:xfrm>
            <a:off x="2356568" y="3626658"/>
            <a:ext cx="941721" cy="703281"/>
          </a:xfrm>
          <a:prstGeom prst="straightConnector1">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6" name="TextBox 25">
            <a:extLst>
              <a:ext uri="{FF2B5EF4-FFF2-40B4-BE49-F238E27FC236}">
                <a16:creationId xmlns:a16="http://schemas.microsoft.com/office/drawing/2014/main" xmlns="" id="{0BFA31C7-0552-F3A6-0A97-F64BC9A0758C}"/>
              </a:ext>
            </a:extLst>
          </p:cNvPr>
          <p:cNvSpPr txBox="1"/>
          <p:nvPr/>
        </p:nvSpPr>
        <p:spPr>
          <a:xfrm>
            <a:off x="1370833" y="3323981"/>
            <a:ext cx="2252312" cy="369332"/>
          </a:xfrm>
          <a:prstGeom prst="rect">
            <a:avLst/>
          </a:prstGeom>
          <a:noFill/>
        </p:spPr>
        <p:txBody>
          <a:bodyPr wrap="square" rtlCol="0">
            <a:spAutoFit/>
          </a:bodyPr>
          <a:lstStyle/>
          <a:p>
            <a:r>
              <a:rPr lang="en-IN" b="1" dirty="0">
                <a:latin typeface="Arial Black" panose="020B0A04020102020204" pitchFamily="34" charset="0"/>
              </a:rPr>
              <a:t>PREMIUM</a:t>
            </a:r>
          </a:p>
        </p:txBody>
      </p:sp>
      <p:pic>
        <p:nvPicPr>
          <p:cNvPr id="2054" name="Picture 6">
            <a:extLst>
              <a:ext uri="{FF2B5EF4-FFF2-40B4-BE49-F238E27FC236}">
                <a16:creationId xmlns:a16="http://schemas.microsoft.com/office/drawing/2014/main" xmlns="" id="{521A40A3-E9A6-257B-C36F-8FFC275235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7523" y="2265964"/>
            <a:ext cx="2571429" cy="14400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xmlns="" id="{768ADC55-2CB7-2DB1-B2D6-73A1FA9C7889}"/>
              </a:ext>
            </a:extLst>
          </p:cNvPr>
          <p:cNvSpPr txBox="1"/>
          <p:nvPr/>
        </p:nvSpPr>
        <p:spPr>
          <a:xfrm>
            <a:off x="8893713" y="3831195"/>
            <a:ext cx="2252312" cy="369332"/>
          </a:xfrm>
          <a:prstGeom prst="rect">
            <a:avLst/>
          </a:prstGeom>
          <a:noFill/>
        </p:spPr>
        <p:txBody>
          <a:bodyPr wrap="square" rtlCol="0">
            <a:spAutoFit/>
          </a:bodyPr>
          <a:lstStyle/>
          <a:p>
            <a:r>
              <a:rPr lang="en-IN" b="1" dirty="0">
                <a:latin typeface="Arial Black" panose="020B0A04020102020204" pitchFamily="34" charset="0"/>
              </a:rPr>
              <a:t>PREMIUM</a:t>
            </a:r>
          </a:p>
        </p:txBody>
      </p:sp>
      <p:sp>
        <p:nvSpPr>
          <p:cNvPr id="30" name="TextBox 29">
            <a:extLst>
              <a:ext uri="{FF2B5EF4-FFF2-40B4-BE49-F238E27FC236}">
                <a16:creationId xmlns:a16="http://schemas.microsoft.com/office/drawing/2014/main" xmlns="" id="{0107E988-B652-AA58-D78B-34D8100535A4}"/>
              </a:ext>
            </a:extLst>
          </p:cNvPr>
          <p:cNvSpPr txBox="1"/>
          <p:nvPr/>
        </p:nvSpPr>
        <p:spPr>
          <a:xfrm>
            <a:off x="6096000" y="4329939"/>
            <a:ext cx="2571429" cy="369332"/>
          </a:xfrm>
          <a:prstGeom prst="rect">
            <a:avLst/>
          </a:prstGeom>
          <a:noFill/>
        </p:spPr>
        <p:txBody>
          <a:bodyPr wrap="square" rtlCol="0">
            <a:spAutoFit/>
          </a:bodyPr>
          <a:lstStyle/>
          <a:p>
            <a:r>
              <a:rPr lang="en-IN" dirty="0">
                <a:latin typeface="Arial Black" panose="020B0A04020102020204" pitchFamily="34" charset="0"/>
              </a:rPr>
              <a:t>DISEASE</a:t>
            </a:r>
          </a:p>
        </p:txBody>
      </p:sp>
      <p:sp>
        <p:nvSpPr>
          <p:cNvPr id="31" name="TextBox 30">
            <a:extLst>
              <a:ext uri="{FF2B5EF4-FFF2-40B4-BE49-F238E27FC236}">
                <a16:creationId xmlns:a16="http://schemas.microsoft.com/office/drawing/2014/main" xmlns="" id="{FF35FD4E-E772-9509-EDA6-3B8531D8B973}"/>
              </a:ext>
            </a:extLst>
          </p:cNvPr>
          <p:cNvSpPr txBox="1"/>
          <p:nvPr/>
        </p:nvSpPr>
        <p:spPr>
          <a:xfrm>
            <a:off x="9649988" y="4306226"/>
            <a:ext cx="2798762" cy="646331"/>
          </a:xfrm>
          <a:prstGeom prst="rect">
            <a:avLst/>
          </a:prstGeom>
          <a:noFill/>
        </p:spPr>
        <p:txBody>
          <a:bodyPr wrap="square" rtlCol="0">
            <a:spAutoFit/>
          </a:bodyPr>
          <a:lstStyle/>
          <a:p>
            <a:r>
              <a:rPr lang="en-IN" dirty="0">
                <a:latin typeface="Arial Black" panose="020B0A04020102020204" pitchFamily="34" charset="0"/>
              </a:rPr>
              <a:t>DEATH (ACCIDENTLY)</a:t>
            </a:r>
          </a:p>
        </p:txBody>
      </p:sp>
      <p:cxnSp>
        <p:nvCxnSpPr>
          <p:cNvPr id="33" name="Straight Arrow Connector 32">
            <a:extLst>
              <a:ext uri="{FF2B5EF4-FFF2-40B4-BE49-F238E27FC236}">
                <a16:creationId xmlns:a16="http://schemas.microsoft.com/office/drawing/2014/main" xmlns="" id="{2FD9BFBE-9DE0-75C3-A397-E5B91F3EEBB7}"/>
              </a:ext>
            </a:extLst>
          </p:cNvPr>
          <p:cNvCxnSpPr/>
          <p:nvPr/>
        </p:nvCxnSpPr>
        <p:spPr>
          <a:xfrm>
            <a:off x="10376034" y="4918509"/>
            <a:ext cx="0" cy="567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xmlns="" id="{A1A59009-84B9-7796-7A88-ADBF1650EAFA}"/>
              </a:ext>
            </a:extLst>
          </p:cNvPr>
          <p:cNvSpPr txBox="1"/>
          <p:nvPr/>
        </p:nvSpPr>
        <p:spPr>
          <a:xfrm>
            <a:off x="9777997" y="5526004"/>
            <a:ext cx="2040556" cy="646331"/>
          </a:xfrm>
          <a:prstGeom prst="rect">
            <a:avLst/>
          </a:prstGeom>
          <a:noFill/>
        </p:spPr>
        <p:txBody>
          <a:bodyPr wrap="square" rtlCol="0">
            <a:spAutoFit/>
          </a:bodyPr>
          <a:lstStyle/>
          <a:p>
            <a:r>
              <a:rPr lang="en-IN" dirty="0" err="1"/>
              <a:t>Embeded</a:t>
            </a:r>
            <a:r>
              <a:rPr lang="en-IN" dirty="0"/>
              <a:t> Derivatives</a:t>
            </a:r>
          </a:p>
        </p:txBody>
      </p:sp>
      <p:sp>
        <p:nvSpPr>
          <p:cNvPr id="2" name="Rectangle 1">
            <a:extLst>
              <a:ext uri="{FF2B5EF4-FFF2-40B4-BE49-F238E27FC236}">
                <a16:creationId xmlns:a16="http://schemas.microsoft.com/office/drawing/2014/main" xmlns="" id="{9BA28DDA-64E0-83E5-4AC1-776A5515A0BB}"/>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2320164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D88C20CF-C1EE-4092-B52D-FD4AB2AB2508}"/>
              </a:ext>
            </a:extLst>
          </p:cNvPr>
          <p:cNvSpPr>
            <a:spLocks noGrp="1"/>
          </p:cNvSpPr>
          <p:nvPr>
            <p:ph type="title"/>
          </p:nvPr>
        </p:nvSpPr>
        <p:spPr>
          <a:prstGeom prst="rect">
            <a:avLst/>
          </a:prstGeom>
        </p:spPr>
        <p:txBody>
          <a:bodyPr anchor="ctr"/>
          <a:lstStyle/>
          <a:p>
            <a:pPr algn="ctr"/>
            <a:r>
              <a:rPr lang="en-US" sz="4800" b="1" dirty="0">
                <a:solidFill>
                  <a:schemeClr val="tx1"/>
                </a:solidFill>
              </a:rPr>
              <a:t>EXCLUSIONS FROM Ind AS 117</a:t>
            </a:r>
          </a:p>
        </p:txBody>
      </p:sp>
      <p:sp>
        <p:nvSpPr>
          <p:cNvPr id="76" name="Title 1">
            <a:extLst>
              <a:ext uri="{FF2B5EF4-FFF2-40B4-BE49-F238E27FC236}">
                <a16:creationId xmlns:a16="http://schemas.microsoft.com/office/drawing/2014/main" xmlns="" id="{EB84A30F-F3B0-42F4-8DF6-3D9E61AB0E01}"/>
              </a:ext>
            </a:extLst>
          </p:cNvPr>
          <p:cNvSpPr txBox="1">
            <a:spLocks/>
          </p:cNvSpPr>
          <p:nvPr/>
        </p:nvSpPr>
        <p:spPr>
          <a:xfrm>
            <a:off x="832936" y="1709111"/>
            <a:ext cx="604158" cy="5011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400" b="1" dirty="0">
              <a:solidFill>
                <a:schemeClr val="accent4"/>
              </a:solidFill>
              <a:cs typeface="Biome Light" panose="020B0303030204020804" pitchFamily="34" charset="0"/>
            </a:endParaRPr>
          </a:p>
        </p:txBody>
      </p:sp>
      <p:sp>
        <p:nvSpPr>
          <p:cNvPr id="78" name="Title 1">
            <a:extLst>
              <a:ext uri="{FF2B5EF4-FFF2-40B4-BE49-F238E27FC236}">
                <a16:creationId xmlns:a16="http://schemas.microsoft.com/office/drawing/2014/main" xmlns="" id="{0BEEF0A5-2CB1-4246-A58F-DA45646140C6}"/>
              </a:ext>
            </a:extLst>
          </p:cNvPr>
          <p:cNvSpPr txBox="1">
            <a:spLocks/>
          </p:cNvSpPr>
          <p:nvPr/>
        </p:nvSpPr>
        <p:spPr>
          <a:xfrm>
            <a:off x="3558732" y="1709111"/>
            <a:ext cx="604157" cy="5011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400" b="1" dirty="0">
              <a:solidFill>
                <a:schemeClr val="accent4"/>
              </a:solidFill>
              <a:cs typeface="Biome Light" panose="020B0303030204020804" pitchFamily="34" charset="0"/>
            </a:endParaRPr>
          </a:p>
        </p:txBody>
      </p:sp>
      <p:sp>
        <p:nvSpPr>
          <p:cNvPr id="45" name="Rectangle 44">
            <a:extLst>
              <a:ext uri="{FF2B5EF4-FFF2-40B4-BE49-F238E27FC236}">
                <a16:creationId xmlns:a16="http://schemas.microsoft.com/office/drawing/2014/main" xmlns="" id="{04CA3F56-6B4F-4DFF-B133-DBA85DE6850E}"/>
              </a:ext>
              <a:ext uri="{C183D7F6-B498-43B3-948B-1728B52AA6E4}">
                <adec:decorative xmlns:adec="http://schemas.microsoft.com/office/drawing/2017/decorative" xmlns="" val="1"/>
              </a:ext>
            </a:extLst>
          </p:cNvPr>
          <p:cNvSpPr/>
          <p:nvPr/>
        </p:nvSpPr>
        <p:spPr>
          <a:xfrm>
            <a:off x="535673" y="2720591"/>
            <a:ext cx="1902350" cy="301502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1" name="Rectangle 90">
            <a:extLst>
              <a:ext uri="{FF2B5EF4-FFF2-40B4-BE49-F238E27FC236}">
                <a16:creationId xmlns:a16="http://schemas.microsoft.com/office/drawing/2014/main" xmlns="" id="{C156482F-4317-491F-AFBA-E1AC4F3EE213}"/>
              </a:ext>
              <a:ext uri="{C183D7F6-B498-43B3-948B-1728B52AA6E4}">
                <adec:decorative xmlns:adec="http://schemas.microsoft.com/office/drawing/2017/decorative" xmlns="" val="1"/>
              </a:ext>
            </a:extLst>
          </p:cNvPr>
          <p:cNvSpPr/>
          <p:nvPr/>
        </p:nvSpPr>
        <p:spPr>
          <a:xfrm>
            <a:off x="5224055" y="2749187"/>
            <a:ext cx="2000326" cy="301502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TextBox 43">
            <a:extLst>
              <a:ext uri="{FF2B5EF4-FFF2-40B4-BE49-F238E27FC236}">
                <a16:creationId xmlns:a16="http://schemas.microsoft.com/office/drawing/2014/main" xmlns="" id="{AB2D8CCC-2870-4227-ABD9-02D24FF59C9D}"/>
              </a:ext>
            </a:extLst>
          </p:cNvPr>
          <p:cNvSpPr txBox="1"/>
          <p:nvPr/>
        </p:nvSpPr>
        <p:spPr>
          <a:xfrm>
            <a:off x="832935" y="2410633"/>
            <a:ext cx="604158" cy="338554"/>
          </a:xfrm>
          <a:prstGeom prst="rect">
            <a:avLst/>
          </a:prstGeom>
          <a:noFill/>
        </p:spPr>
        <p:txBody>
          <a:bodyPr wrap="square" rtlCol="0">
            <a:spAutoFit/>
          </a:bodyPr>
          <a:lstStyle/>
          <a:p>
            <a:pPr algn="ctr"/>
            <a:r>
              <a:rPr lang="en-US" sz="1600" dirty="0">
                <a:solidFill>
                  <a:schemeClr val="bg1"/>
                </a:solidFill>
                <a:latin typeface="+mj-lt"/>
                <a:cs typeface="Biome Light" panose="020B0303030204020804" pitchFamily="34" charset="0"/>
              </a:rPr>
              <a:t>Jul</a:t>
            </a:r>
          </a:p>
        </p:txBody>
      </p:sp>
      <p:sp>
        <p:nvSpPr>
          <p:cNvPr id="52" name="TextBox 51">
            <a:extLst>
              <a:ext uri="{FF2B5EF4-FFF2-40B4-BE49-F238E27FC236}">
                <a16:creationId xmlns:a16="http://schemas.microsoft.com/office/drawing/2014/main" xmlns="" id="{A4F85F2D-21EB-430E-87FA-3C2988015BD5}"/>
              </a:ext>
            </a:extLst>
          </p:cNvPr>
          <p:cNvSpPr txBox="1"/>
          <p:nvPr/>
        </p:nvSpPr>
        <p:spPr>
          <a:xfrm>
            <a:off x="3229080" y="2382037"/>
            <a:ext cx="604158" cy="338554"/>
          </a:xfrm>
          <a:prstGeom prst="rect">
            <a:avLst/>
          </a:prstGeom>
          <a:noFill/>
        </p:spPr>
        <p:txBody>
          <a:bodyPr wrap="square" rtlCol="0">
            <a:spAutoFit/>
          </a:bodyPr>
          <a:lstStyle/>
          <a:p>
            <a:pPr algn="ctr"/>
            <a:r>
              <a:rPr lang="en-US" sz="1600" dirty="0">
                <a:solidFill>
                  <a:schemeClr val="bg1"/>
                </a:solidFill>
                <a:latin typeface="+mj-lt"/>
                <a:cs typeface="Biome Light" panose="020B0303030204020804" pitchFamily="34" charset="0"/>
              </a:rPr>
              <a:t>Oct</a:t>
            </a:r>
          </a:p>
        </p:txBody>
      </p:sp>
      <p:sp>
        <p:nvSpPr>
          <p:cNvPr id="54" name="TextBox 53">
            <a:extLst>
              <a:ext uri="{FF2B5EF4-FFF2-40B4-BE49-F238E27FC236}">
                <a16:creationId xmlns:a16="http://schemas.microsoft.com/office/drawing/2014/main" xmlns="" id="{A9BECB44-1C03-468E-9519-E27DEFF7D5F1}"/>
              </a:ext>
            </a:extLst>
          </p:cNvPr>
          <p:cNvSpPr txBox="1"/>
          <p:nvPr/>
        </p:nvSpPr>
        <p:spPr>
          <a:xfrm>
            <a:off x="5299462" y="2410633"/>
            <a:ext cx="757087" cy="338554"/>
          </a:xfrm>
          <a:prstGeom prst="rect">
            <a:avLst/>
          </a:prstGeom>
          <a:noFill/>
        </p:spPr>
        <p:txBody>
          <a:bodyPr wrap="square" rtlCol="0">
            <a:spAutoFit/>
          </a:bodyPr>
          <a:lstStyle/>
          <a:p>
            <a:pPr algn="ctr"/>
            <a:r>
              <a:rPr lang="en-US" sz="1600" dirty="0">
                <a:solidFill>
                  <a:schemeClr val="bg1"/>
                </a:solidFill>
                <a:latin typeface="+mj-lt"/>
                <a:cs typeface="Biome Light" panose="020B0303030204020804" pitchFamily="34" charset="0"/>
              </a:rPr>
              <a:t>Dec</a:t>
            </a:r>
          </a:p>
        </p:txBody>
      </p:sp>
      <p:sp>
        <p:nvSpPr>
          <p:cNvPr id="2" name="Rectangle 1">
            <a:extLst>
              <a:ext uri="{FF2B5EF4-FFF2-40B4-BE49-F238E27FC236}">
                <a16:creationId xmlns:a16="http://schemas.microsoft.com/office/drawing/2014/main" xmlns="" id="{4D1109B5-647D-3AA5-2102-3C69EDA62433}"/>
              </a:ext>
              <a:ext uri="{C183D7F6-B498-43B3-948B-1728B52AA6E4}">
                <adec:decorative xmlns:adec="http://schemas.microsoft.com/office/drawing/2017/decorative" xmlns="" val="1"/>
              </a:ext>
            </a:extLst>
          </p:cNvPr>
          <p:cNvSpPr/>
          <p:nvPr/>
        </p:nvSpPr>
        <p:spPr>
          <a:xfrm>
            <a:off x="7576884" y="2720591"/>
            <a:ext cx="2000326" cy="301502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Rectangle 5">
            <a:extLst>
              <a:ext uri="{FF2B5EF4-FFF2-40B4-BE49-F238E27FC236}">
                <a16:creationId xmlns:a16="http://schemas.microsoft.com/office/drawing/2014/main" xmlns="" id="{EDB7A8DE-D296-E04C-78D7-F070CD301F46}"/>
              </a:ext>
              <a:ext uri="{C183D7F6-B498-43B3-948B-1728B52AA6E4}">
                <adec:decorative xmlns:adec="http://schemas.microsoft.com/office/drawing/2017/decorative" xmlns="" val="1"/>
              </a:ext>
            </a:extLst>
          </p:cNvPr>
          <p:cNvSpPr/>
          <p:nvPr/>
        </p:nvSpPr>
        <p:spPr>
          <a:xfrm>
            <a:off x="2871226" y="2720591"/>
            <a:ext cx="2000326" cy="301502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xmlns="" id="{44B0BBB3-52CD-3E33-D78E-7D72E44740A0}"/>
              </a:ext>
              <a:ext uri="{C183D7F6-B498-43B3-948B-1728B52AA6E4}">
                <adec:decorative xmlns:adec="http://schemas.microsoft.com/office/drawing/2017/decorative" xmlns="" val="1"/>
              </a:ext>
            </a:extLst>
          </p:cNvPr>
          <p:cNvSpPr/>
          <p:nvPr/>
        </p:nvSpPr>
        <p:spPr>
          <a:xfrm>
            <a:off x="9929713" y="2697243"/>
            <a:ext cx="2000326" cy="301502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Hexagon 8">
            <a:extLst>
              <a:ext uri="{FF2B5EF4-FFF2-40B4-BE49-F238E27FC236}">
                <a16:creationId xmlns:a16="http://schemas.microsoft.com/office/drawing/2014/main" xmlns="" id="{7AD116BC-5850-A5B2-08CC-37619A9D73D7}"/>
              </a:ext>
              <a:ext uri="{C183D7F6-B498-43B3-948B-1728B52AA6E4}">
                <adec:decorative xmlns:adec="http://schemas.microsoft.com/office/drawing/2017/decorative" xmlns="" val="1"/>
              </a:ext>
            </a:extLst>
          </p:cNvPr>
          <p:cNvSpPr/>
          <p:nvPr/>
        </p:nvSpPr>
        <p:spPr>
          <a:xfrm>
            <a:off x="5135831" y="2302688"/>
            <a:ext cx="2176755" cy="6041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mj-lt"/>
              </a:rPr>
              <a:t>CONTINGENT CONSIDERATION</a:t>
            </a:r>
          </a:p>
        </p:txBody>
      </p:sp>
      <p:sp>
        <p:nvSpPr>
          <p:cNvPr id="10" name="Hexagon 9">
            <a:extLst>
              <a:ext uri="{FF2B5EF4-FFF2-40B4-BE49-F238E27FC236}">
                <a16:creationId xmlns:a16="http://schemas.microsoft.com/office/drawing/2014/main" xmlns="" id="{804C10AF-1AFC-0C80-CD69-8C0033F7CF47}"/>
              </a:ext>
              <a:ext uri="{C183D7F6-B498-43B3-948B-1728B52AA6E4}">
                <adec:decorative xmlns:adec="http://schemas.microsoft.com/office/drawing/2017/decorative" xmlns="" val="1"/>
              </a:ext>
            </a:extLst>
          </p:cNvPr>
          <p:cNvSpPr/>
          <p:nvPr/>
        </p:nvSpPr>
        <p:spPr>
          <a:xfrm>
            <a:off x="7576884" y="2312485"/>
            <a:ext cx="2058004" cy="6041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mj-lt"/>
              </a:rPr>
              <a:t>RESIDUAL VALUE GUARANTEES</a:t>
            </a:r>
          </a:p>
        </p:txBody>
      </p:sp>
      <p:sp>
        <p:nvSpPr>
          <p:cNvPr id="11" name="Hexagon 10">
            <a:extLst>
              <a:ext uri="{FF2B5EF4-FFF2-40B4-BE49-F238E27FC236}">
                <a16:creationId xmlns:a16="http://schemas.microsoft.com/office/drawing/2014/main" xmlns="" id="{8247F6F1-BA17-82FB-C7DD-FB7AAEA0EAF7}"/>
              </a:ext>
              <a:ext uri="{C183D7F6-B498-43B3-948B-1728B52AA6E4}">
                <adec:decorative xmlns:adec="http://schemas.microsoft.com/office/drawing/2017/decorative" xmlns="" val="1"/>
              </a:ext>
            </a:extLst>
          </p:cNvPr>
          <p:cNvSpPr/>
          <p:nvPr/>
        </p:nvSpPr>
        <p:spPr>
          <a:xfrm>
            <a:off x="9929695" y="2227861"/>
            <a:ext cx="2000326" cy="6041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2" name="Hexagon 11">
            <a:extLst>
              <a:ext uri="{FF2B5EF4-FFF2-40B4-BE49-F238E27FC236}">
                <a16:creationId xmlns:a16="http://schemas.microsoft.com/office/drawing/2014/main" xmlns="" id="{CBA351AC-16ED-0BF2-EB9F-E3C763412EB1}"/>
              </a:ext>
              <a:ext uri="{C183D7F6-B498-43B3-948B-1728B52AA6E4}">
                <adec:decorative xmlns:adec="http://schemas.microsoft.com/office/drawing/2017/decorative" xmlns="" val="1"/>
              </a:ext>
            </a:extLst>
          </p:cNvPr>
          <p:cNvSpPr/>
          <p:nvPr/>
        </p:nvSpPr>
        <p:spPr>
          <a:xfrm>
            <a:off x="2814885" y="2301563"/>
            <a:ext cx="2113008" cy="6041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mj-lt"/>
              </a:rPr>
              <a:t>RESIDUAL VALUE GUARANTEES</a:t>
            </a:r>
          </a:p>
        </p:txBody>
      </p:sp>
      <p:sp>
        <p:nvSpPr>
          <p:cNvPr id="13" name="Hexagon 12">
            <a:extLst>
              <a:ext uri="{FF2B5EF4-FFF2-40B4-BE49-F238E27FC236}">
                <a16:creationId xmlns:a16="http://schemas.microsoft.com/office/drawing/2014/main" xmlns="" id="{CE882651-59C2-C1D1-3ED8-6BB6674A9108}"/>
              </a:ext>
              <a:ext uri="{C183D7F6-B498-43B3-948B-1728B52AA6E4}">
                <adec:decorative xmlns:adec="http://schemas.microsoft.com/office/drawing/2017/decorative" xmlns="" val="1"/>
              </a:ext>
            </a:extLst>
          </p:cNvPr>
          <p:cNvSpPr/>
          <p:nvPr/>
        </p:nvSpPr>
        <p:spPr>
          <a:xfrm>
            <a:off x="486685" y="2301563"/>
            <a:ext cx="2000326" cy="6041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mj-lt"/>
              </a:rPr>
              <a:t>PRODUCT WARRANTIES</a:t>
            </a:r>
          </a:p>
        </p:txBody>
      </p:sp>
      <p:sp>
        <p:nvSpPr>
          <p:cNvPr id="15" name="TextBox 14">
            <a:extLst>
              <a:ext uri="{FF2B5EF4-FFF2-40B4-BE49-F238E27FC236}">
                <a16:creationId xmlns:a16="http://schemas.microsoft.com/office/drawing/2014/main" xmlns="" id="{8319DA98-DD1E-D488-2780-3E3C74EC94E9}"/>
              </a:ext>
            </a:extLst>
          </p:cNvPr>
          <p:cNvSpPr txBox="1"/>
          <p:nvPr/>
        </p:nvSpPr>
        <p:spPr>
          <a:xfrm>
            <a:off x="470243" y="3001681"/>
            <a:ext cx="2065245" cy="2800767"/>
          </a:xfrm>
          <a:prstGeom prst="rect">
            <a:avLst/>
          </a:prstGeom>
          <a:noFill/>
        </p:spPr>
        <p:txBody>
          <a:bodyPr wrap="none" rtlCol="0">
            <a:spAutoFit/>
          </a:bodyPr>
          <a:lstStyle/>
          <a:p>
            <a:pPr algn="ctr"/>
            <a:r>
              <a:rPr lang="en-IN" sz="1600" dirty="0"/>
              <a:t>Provided by a </a:t>
            </a:r>
          </a:p>
          <a:p>
            <a:pPr algn="ctr"/>
            <a:r>
              <a:rPr lang="en-IN" sz="1600" dirty="0"/>
              <a:t>Manufacturer, retailer, </a:t>
            </a:r>
          </a:p>
          <a:p>
            <a:pPr algn="ctr"/>
            <a:r>
              <a:rPr lang="en-IN" sz="1600" dirty="0"/>
              <a:t>dealer in connection </a:t>
            </a:r>
          </a:p>
          <a:p>
            <a:pPr algn="ctr"/>
            <a:r>
              <a:rPr lang="en-IN" sz="1600" dirty="0"/>
              <a:t>with the sale of its</a:t>
            </a:r>
          </a:p>
          <a:p>
            <a:pPr algn="ctr"/>
            <a:r>
              <a:rPr lang="en-IN" sz="1600" dirty="0"/>
              <a:t> products.</a:t>
            </a:r>
          </a:p>
          <a:p>
            <a:pPr algn="ctr"/>
            <a:r>
              <a:rPr lang="en-IN" sz="1600" dirty="0"/>
              <a:t>(either a good or a </a:t>
            </a:r>
          </a:p>
          <a:p>
            <a:pPr algn="ctr"/>
            <a:r>
              <a:rPr lang="en-IN" sz="1600" dirty="0"/>
              <a:t>service)to a customer.</a:t>
            </a:r>
          </a:p>
          <a:p>
            <a:pPr algn="ctr"/>
            <a:endParaRPr lang="en-IN" sz="1600" dirty="0"/>
          </a:p>
          <a:p>
            <a:pPr algn="ctr"/>
            <a:r>
              <a:rPr lang="en-IN" sz="1600" b="1" dirty="0"/>
              <a:t>IFRS 15 AND IAS 37</a:t>
            </a:r>
          </a:p>
          <a:p>
            <a:pPr algn="ctr"/>
            <a:r>
              <a:rPr lang="en-IN" sz="1600" b="1" dirty="0"/>
              <a:t>/IND AS 115 AND I</a:t>
            </a:r>
          </a:p>
          <a:p>
            <a:pPr algn="ctr"/>
            <a:r>
              <a:rPr lang="en-IN" sz="1600" b="1" dirty="0"/>
              <a:t>ND AS 37</a:t>
            </a:r>
          </a:p>
        </p:txBody>
      </p:sp>
      <p:sp>
        <p:nvSpPr>
          <p:cNvPr id="16" name="TextBox 15">
            <a:extLst>
              <a:ext uri="{FF2B5EF4-FFF2-40B4-BE49-F238E27FC236}">
                <a16:creationId xmlns:a16="http://schemas.microsoft.com/office/drawing/2014/main" xmlns="" id="{E61FE903-5D90-4D60-CC2C-A8DACAAEA921}"/>
              </a:ext>
            </a:extLst>
          </p:cNvPr>
          <p:cNvSpPr txBox="1"/>
          <p:nvPr/>
        </p:nvSpPr>
        <p:spPr>
          <a:xfrm>
            <a:off x="5224055" y="3001682"/>
            <a:ext cx="2021387" cy="2800767"/>
          </a:xfrm>
          <a:prstGeom prst="rect">
            <a:avLst/>
          </a:prstGeom>
          <a:noFill/>
        </p:spPr>
        <p:txBody>
          <a:bodyPr wrap="none" rtlCol="0">
            <a:spAutoFit/>
          </a:bodyPr>
          <a:lstStyle/>
          <a:p>
            <a:pPr algn="ctr"/>
            <a:r>
              <a:rPr lang="en-IN" sz="1600" dirty="0"/>
              <a:t>Payable on a Business </a:t>
            </a:r>
          </a:p>
          <a:p>
            <a:pPr algn="ctr"/>
            <a:r>
              <a:rPr lang="en-IN" sz="1600" dirty="0"/>
              <a:t>Combination</a:t>
            </a:r>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r>
              <a:rPr lang="en-IN" sz="1600" b="1" dirty="0"/>
              <a:t>IFRS  3</a:t>
            </a:r>
          </a:p>
          <a:p>
            <a:pPr algn="ctr"/>
            <a:r>
              <a:rPr lang="en-IN" sz="1600" b="1" dirty="0"/>
              <a:t>/IND AS 103</a:t>
            </a:r>
          </a:p>
        </p:txBody>
      </p:sp>
      <p:sp>
        <p:nvSpPr>
          <p:cNvPr id="17" name="TextBox 16">
            <a:extLst>
              <a:ext uri="{FF2B5EF4-FFF2-40B4-BE49-F238E27FC236}">
                <a16:creationId xmlns:a16="http://schemas.microsoft.com/office/drawing/2014/main" xmlns="" id="{2EB60F89-FC48-ACB3-C8EB-3A1445D6C54D}"/>
              </a:ext>
            </a:extLst>
          </p:cNvPr>
          <p:cNvSpPr txBox="1"/>
          <p:nvPr/>
        </p:nvSpPr>
        <p:spPr>
          <a:xfrm>
            <a:off x="7576884" y="2916642"/>
            <a:ext cx="2017091" cy="2800767"/>
          </a:xfrm>
          <a:prstGeom prst="rect">
            <a:avLst/>
          </a:prstGeom>
          <a:noFill/>
        </p:spPr>
        <p:txBody>
          <a:bodyPr wrap="none" rtlCol="0">
            <a:spAutoFit/>
          </a:bodyPr>
          <a:lstStyle/>
          <a:p>
            <a:pPr algn="ctr"/>
            <a:r>
              <a:rPr lang="en-IN" sz="1600" dirty="0"/>
              <a:t>For </a:t>
            </a:r>
            <a:r>
              <a:rPr lang="en-IN" sz="1600" dirty="0" err="1"/>
              <a:t>Lesses</a:t>
            </a:r>
            <a:r>
              <a:rPr lang="en-IN" sz="1600" dirty="0"/>
              <a:t> embedded </a:t>
            </a:r>
          </a:p>
          <a:p>
            <a:pPr algn="ctr"/>
            <a:r>
              <a:rPr lang="en-IN" sz="1600" dirty="0"/>
              <a:t>in a Lease.</a:t>
            </a:r>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r>
              <a:rPr lang="en-IN" sz="1600" b="1" dirty="0"/>
              <a:t>IFRS 16</a:t>
            </a:r>
          </a:p>
          <a:p>
            <a:pPr algn="ctr"/>
            <a:r>
              <a:rPr lang="en-IN" sz="1600" b="1" dirty="0"/>
              <a:t>/IND AS 116</a:t>
            </a:r>
          </a:p>
        </p:txBody>
      </p:sp>
      <p:sp>
        <p:nvSpPr>
          <p:cNvPr id="18" name="TextBox 17">
            <a:extLst>
              <a:ext uri="{FF2B5EF4-FFF2-40B4-BE49-F238E27FC236}">
                <a16:creationId xmlns:a16="http://schemas.microsoft.com/office/drawing/2014/main" xmlns="" id="{9D6CA1B3-27BF-794E-3DA8-092042D6AF03}"/>
              </a:ext>
            </a:extLst>
          </p:cNvPr>
          <p:cNvSpPr txBox="1"/>
          <p:nvPr/>
        </p:nvSpPr>
        <p:spPr>
          <a:xfrm>
            <a:off x="2918971" y="2934844"/>
            <a:ext cx="2065245" cy="2800767"/>
          </a:xfrm>
          <a:prstGeom prst="rect">
            <a:avLst/>
          </a:prstGeom>
          <a:noFill/>
        </p:spPr>
        <p:txBody>
          <a:bodyPr wrap="none" rtlCol="0">
            <a:spAutoFit/>
          </a:bodyPr>
          <a:lstStyle/>
          <a:p>
            <a:pPr algn="ctr"/>
            <a:r>
              <a:rPr lang="en-IN" sz="1600" dirty="0"/>
              <a:t>Provided by a </a:t>
            </a:r>
          </a:p>
          <a:p>
            <a:pPr algn="ctr"/>
            <a:r>
              <a:rPr lang="en-IN" sz="1600" dirty="0"/>
              <a:t>Manufacturer, retailer, </a:t>
            </a:r>
          </a:p>
          <a:p>
            <a:pPr algn="ctr"/>
            <a:r>
              <a:rPr lang="en-IN" sz="1600" dirty="0"/>
              <a:t>dealer </a:t>
            </a:r>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endParaRPr lang="en-IN" sz="1600" b="1" dirty="0"/>
          </a:p>
          <a:p>
            <a:pPr algn="ctr"/>
            <a:r>
              <a:rPr lang="en-IN" sz="1600" b="1" dirty="0"/>
              <a:t>IFRS 15</a:t>
            </a:r>
          </a:p>
          <a:p>
            <a:pPr algn="ctr"/>
            <a:r>
              <a:rPr lang="en-IN" sz="1600" b="1" dirty="0"/>
              <a:t>/IND AS 115</a:t>
            </a:r>
          </a:p>
        </p:txBody>
      </p:sp>
      <p:sp>
        <p:nvSpPr>
          <p:cNvPr id="19" name="TextBox 18">
            <a:extLst>
              <a:ext uri="{FF2B5EF4-FFF2-40B4-BE49-F238E27FC236}">
                <a16:creationId xmlns:a16="http://schemas.microsoft.com/office/drawing/2014/main" xmlns="" id="{85A7481B-6071-4A7A-DFA0-E9D2E2572F30}"/>
              </a:ext>
            </a:extLst>
          </p:cNvPr>
          <p:cNvSpPr txBox="1"/>
          <p:nvPr/>
        </p:nvSpPr>
        <p:spPr>
          <a:xfrm>
            <a:off x="9946460" y="2856313"/>
            <a:ext cx="2092239" cy="2800767"/>
          </a:xfrm>
          <a:prstGeom prst="rect">
            <a:avLst/>
          </a:prstGeom>
          <a:noFill/>
        </p:spPr>
        <p:txBody>
          <a:bodyPr wrap="none" rtlCol="0">
            <a:spAutoFit/>
          </a:bodyPr>
          <a:lstStyle/>
          <a:p>
            <a:pPr algn="ctr"/>
            <a:r>
              <a:rPr lang="en-IN" sz="1600" dirty="0"/>
              <a:t>INSURANCE Contracts </a:t>
            </a:r>
          </a:p>
          <a:p>
            <a:pPr algn="ctr"/>
            <a:r>
              <a:rPr lang="en-IN" sz="1600" dirty="0"/>
              <a:t>in which the entity is </a:t>
            </a:r>
          </a:p>
          <a:p>
            <a:pPr algn="ctr"/>
            <a:r>
              <a:rPr lang="en-IN" sz="1600" dirty="0"/>
              <a:t>The Policyholder, </a:t>
            </a:r>
          </a:p>
          <a:p>
            <a:pPr algn="ctr"/>
            <a:r>
              <a:rPr lang="en-IN" sz="1600" dirty="0"/>
              <a:t>Unless those contracts </a:t>
            </a:r>
          </a:p>
          <a:p>
            <a:pPr algn="ctr"/>
            <a:r>
              <a:rPr lang="en-IN" sz="1600" dirty="0"/>
              <a:t>Re-insurance Contract</a:t>
            </a:r>
          </a:p>
          <a:p>
            <a:pPr algn="ctr"/>
            <a:r>
              <a:rPr lang="en-IN" sz="1600" dirty="0"/>
              <a:t>held </a:t>
            </a:r>
          </a:p>
          <a:p>
            <a:pPr algn="ctr"/>
            <a:endParaRPr lang="en-IN" sz="1600" b="1" dirty="0"/>
          </a:p>
          <a:p>
            <a:pPr algn="ctr"/>
            <a:endParaRPr lang="en-IN" sz="1600" b="1" dirty="0"/>
          </a:p>
          <a:p>
            <a:pPr algn="ctr"/>
            <a:endParaRPr lang="en-IN" sz="1600" b="1" dirty="0"/>
          </a:p>
          <a:p>
            <a:pPr algn="ctr"/>
            <a:r>
              <a:rPr lang="en-IN" sz="1600" b="1" dirty="0"/>
              <a:t>IFRS 16</a:t>
            </a:r>
          </a:p>
          <a:p>
            <a:pPr algn="ctr"/>
            <a:r>
              <a:rPr lang="en-IN" sz="1600" b="1" dirty="0"/>
              <a:t>/IND AS 116</a:t>
            </a:r>
          </a:p>
        </p:txBody>
      </p:sp>
      <p:sp>
        <p:nvSpPr>
          <p:cNvPr id="4" name="Rectangle 3">
            <a:extLst>
              <a:ext uri="{FF2B5EF4-FFF2-40B4-BE49-F238E27FC236}">
                <a16:creationId xmlns:a16="http://schemas.microsoft.com/office/drawing/2014/main" xmlns="" id="{E85D955D-1EAC-F024-7A22-D534C1227966}"/>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3090128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B67F211-ED25-4BED-862A-17F84B323349}"/>
              </a:ext>
            </a:extLst>
          </p:cNvPr>
          <p:cNvSpPr>
            <a:spLocks noGrp="1"/>
          </p:cNvSpPr>
          <p:nvPr>
            <p:ph type="title"/>
          </p:nvPr>
        </p:nvSpPr>
        <p:spPr/>
        <p:txBody>
          <a:bodyPr/>
          <a:lstStyle/>
          <a:p>
            <a:r>
              <a:rPr lang="en-US" dirty="0"/>
              <a:t>Ind AS 117 Benefits</a:t>
            </a:r>
            <a:br>
              <a:rPr lang="en-US" dirty="0"/>
            </a:br>
            <a:endParaRPr lang="en-US" dirty="0"/>
          </a:p>
        </p:txBody>
      </p:sp>
      <p:sp>
        <p:nvSpPr>
          <p:cNvPr id="18" name="Hexagon 17">
            <a:extLst>
              <a:ext uri="{FF2B5EF4-FFF2-40B4-BE49-F238E27FC236}">
                <a16:creationId xmlns:a16="http://schemas.microsoft.com/office/drawing/2014/main" xmlns="" id="{F3A0DAD0-3E39-4BBF-88E4-5C3C306DCCBB}"/>
              </a:ext>
              <a:ext uri="{C183D7F6-B498-43B3-948B-1728B52AA6E4}">
                <adec:decorative xmlns:adec="http://schemas.microsoft.com/office/drawing/2017/decorative" xmlns="" val="1"/>
              </a:ext>
            </a:extLst>
          </p:cNvPr>
          <p:cNvSpPr/>
          <p:nvPr/>
        </p:nvSpPr>
        <p:spPr>
          <a:xfrm>
            <a:off x="549125" y="2167681"/>
            <a:ext cx="914400" cy="764219"/>
          </a:xfrm>
          <a:prstGeom prst="hexagon">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xmlns="" id="{0A302878-D117-49D8-8CD3-093E34DF215B}"/>
              </a:ext>
            </a:extLst>
          </p:cNvPr>
          <p:cNvSpPr txBox="1"/>
          <p:nvPr/>
        </p:nvSpPr>
        <p:spPr>
          <a:xfrm>
            <a:off x="1748531" y="2125176"/>
            <a:ext cx="3657600" cy="91307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b="1" dirty="0">
                <a:solidFill>
                  <a:schemeClr val="accent4"/>
                </a:solidFill>
                <a:latin typeface="+mj-lt"/>
                <a:cs typeface="Biome Light" panose="020B0303030204020804" pitchFamily="34" charset="0"/>
              </a:rPr>
              <a:t>CONSISTENCY</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effectLst/>
                <a:uLnTx/>
                <a:uFillTx/>
                <a:latin typeface="+mn-lt"/>
                <a:ea typeface="+mn-ea"/>
                <a:cs typeface="Biome Light" panose="020B0303030204020804" pitchFamily="34" charset="0"/>
              </a:rPr>
              <a:t>One accounting model for all insurance contracts in all Ind AS jurisdictions.</a:t>
            </a:r>
          </a:p>
        </p:txBody>
      </p:sp>
      <p:sp>
        <p:nvSpPr>
          <p:cNvPr id="24" name="Hexagon 23">
            <a:extLst>
              <a:ext uri="{FF2B5EF4-FFF2-40B4-BE49-F238E27FC236}">
                <a16:creationId xmlns:a16="http://schemas.microsoft.com/office/drawing/2014/main" xmlns="" id="{B8F5A225-0C56-4A56-9265-DBE9001CCCDC}"/>
              </a:ext>
              <a:ext uri="{C183D7F6-B498-43B3-948B-1728B52AA6E4}">
                <adec:decorative xmlns:adec="http://schemas.microsoft.com/office/drawing/2017/decorative" xmlns="" val="1"/>
              </a:ext>
            </a:extLst>
          </p:cNvPr>
          <p:cNvSpPr/>
          <p:nvPr/>
        </p:nvSpPr>
        <p:spPr>
          <a:xfrm>
            <a:off x="6382827" y="2105016"/>
            <a:ext cx="914400" cy="764219"/>
          </a:xfrm>
          <a:prstGeom prst="hexagon">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Graphic 33" descr="Upward trend">
            <a:extLst>
              <a:ext uri="{FF2B5EF4-FFF2-40B4-BE49-F238E27FC236}">
                <a16:creationId xmlns:a16="http://schemas.microsoft.com/office/drawing/2014/main" xmlns="" id="{112CEB44-CF96-4193-8126-3EF3F89B2EA2}"/>
              </a:ext>
            </a:extLst>
          </p:cNvPr>
          <p:cNvPicPr>
            <a:picLocks noChangeAspect="1"/>
          </p:cNvPicPr>
          <p:nvPr/>
        </p:nvPicPr>
        <p:blipFill>
          <a:blip r:embed="rId3">
            <a:extLst>
              <a:ext uri="{96DAC541-7B7A-43D3-8B79-37D633B846F1}">
                <asvg:svgBlip xmlns:asvg="http://schemas.microsoft.com/office/drawing/2016/SVG/main" xmlns="" r:embed="rId4"/>
              </a:ext>
            </a:extLst>
          </a:blip>
          <a:srcRect/>
          <a:stretch/>
        </p:blipFill>
        <p:spPr>
          <a:xfrm>
            <a:off x="771835" y="3618325"/>
            <a:ext cx="548640" cy="548640"/>
          </a:xfrm>
          <a:prstGeom prst="rect">
            <a:avLst/>
          </a:prstGeom>
        </p:spPr>
      </p:pic>
      <p:sp>
        <p:nvSpPr>
          <p:cNvPr id="7" name="TextBox 6">
            <a:extLst>
              <a:ext uri="{FF2B5EF4-FFF2-40B4-BE49-F238E27FC236}">
                <a16:creationId xmlns:a16="http://schemas.microsoft.com/office/drawing/2014/main" xmlns="" id="{64DBD184-BCBE-4A38-8DF2-C0C550ADE4C4}"/>
              </a:ext>
            </a:extLst>
          </p:cNvPr>
          <p:cNvSpPr txBox="1"/>
          <p:nvPr/>
        </p:nvSpPr>
        <p:spPr>
          <a:xfrm>
            <a:off x="7504293" y="2125176"/>
            <a:ext cx="3657600" cy="91307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b="1" dirty="0">
                <a:solidFill>
                  <a:schemeClr val="accent4"/>
                </a:solidFill>
                <a:latin typeface="+mj-lt"/>
                <a:cs typeface="Biome Light" panose="020B0303030204020804" pitchFamily="34" charset="0"/>
              </a:rPr>
              <a:t>FINANCIAL UPLIFT</a:t>
            </a:r>
            <a:endParaRPr kumimoji="0" lang="en-US" b="1" i="0" u="none" strike="noStrike" kern="1200" cap="none" spc="0" normalizeH="0" baseline="0" noProof="0" dirty="0">
              <a:ln>
                <a:noFill/>
              </a:ln>
              <a:solidFill>
                <a:schemeClr val="accent4"/>
              </a:solidFill>
              <a:effectLst/>
              <a:uLnTx/>
              <a:uFillTx/>
              <a:latin typeface="+mj-lt"/>
              <a:ea typeface="+mn-ea"/>
              <a:cs typeface="Biome Light" panose="020B03030302040208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effectLst/>
                <a:uLnTx/>
                <a:uFillTx/>
                <a:latin typeface="+mn-lt"/>
                <a:ea typeface="+mn-ea"/>
                <a:cs typeface="Biome Light" panose="020B0303030204020804" pitchFamily="34" charset="0"/>
              </a:rPr>
              <a:t>Helps to strengthen </a:t>
            </a:r>
            <a:r>
              <a:rPr lang="en-US" sz="1600" dirty="0">
                <a:cs typeface="Biome Light" panose="020B0303030204020804" pitchFamily="34" charset="0"/>
              </a:rPr>
              <a:t>insurance company balance sheets</a:t>
            </a:r>
            <a:endParaRPr kumimoji="0" lang="en-US" sz="1600" b="0" i="0" u="none" strike="noStrike" kern="1200" cap="none" spc="0" normalizeH="0" baseline="0" noProof="0" dirty="0">
              <a:ln>
                <a:noFill/>
              </a:ln>
              <a:effectLst/>
              <a:uLnTx/>
              <a:uFillTx/>
              <a:latin typeface="+mn-lt"/>
              <a:ea typeface="+mn-ea"/>
              <a:cs typeface="Biome Light" panose="020B0303030204020804" pitchFamily="34" charset="0"/>
            </a:endParaRPr>
          </a:p>
        </p:txBody>
      </p:sp>
      <p:sp>
        <p:nvSpPr>
          <p:cNvPr id="19" name="Hexagon 18">
            <a:extLst>
              <a:ext uri="{FF2B5EF4-FFF2-40B4-BE49-F238E27FC236}">
                <a16:creationId xmlns:a16="http://schemas.microsoft.com/office/drawing/2014/main" xmlns="" id="{A6510D74-8CDF-4500-996B-40C07942D72B}"/>
              </a:ext>
              <a:ext uri="{C183D7F6-B498-43B3-948B-1728B52AA6E4}">
                <adec:decorative xmlns:adec="http://schemas.microsoft.com/office/drawing/2017/decorative" xmlns="" val="1"/>
              </a:ext>
            </a:extLst>
          </p:cNvPr>
          <p:cNvSpPr/>
          <p:nvPr/>
        </p:nvSpPr>
        <p:spPr>
          <a:xfrm>
            <a:off x="609018" y="3510536"/>
            <a:ext cx="914400" cy="764219"/>
          </a:xfrm>
          <a:prstGeom prst="hexagon">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xmlns="" id="{E0A3F38B-310F-454B-9EF6-EF4B5FD017B0}"/>
              </a:ext>
            </a:extLst>
          </p:cNvPr>
          <p:cNvSpPr txBox="1"/>
          <p:nvPr/>
        </p:nvSpPr>
        <p:spPr>
          <a:xfrm>
            <a:off x="1748531" y="3531563"/>
            <a:ext cx="3657600" cy="113467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b="1" dirty="0">
                <a:solidFill>
                  <a:schemeClr val="accent4"/>
                </a:solidFill>
                <a:latin typeface="+mj-lt"/>
                <a:cs typeface="Biome Light" panose="020B0303030204020804" pitchFamily="34" charset="0"/>
              </a:rPr>
              <a:t>INVESTOR BENEFIT</a:t>
            </a:r>
            <a:endParaRPr kumimoji="0" lang="en-US" b="1" i="0" u="none" strike="noStrike" kern="1200" cap="none" spc="0" normalizeH="0" baseline="0" noProof="0" dirty="0">
              <a:ln>
                <a:noFill/>
              </a:ln>
              <a:solidFill>
                <a:schemeClr val="accent4"/>
              </a:solidFill>
              <a:effectLst/>
              <a:uLnTx/>
              <a:uFillTx/>
              <a:latin typeface="+mj-lt"/>
              <a:ea typeface="+mn-ea"/>
              <a:cs typeface="Biome Light" panose="020B03030302040208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effectLst/>
                <a:uLnTx/>
                <a:uFillTx/>
                <a:latin typeface="+mn-lt"/>
                <a:ea typeface="+mn-ea"/>
                <a:cs typeface="Biome Light" panose="020B0303030204020804" pitchFamily="34" charset="0"/>
              </a:rPr>
              <a:t>Shareholders and investors can interpret and compare the financial performance  of insurers.</a:t>
            </a:r>
          </a:p>
        </p:txBody>
      </p:sp>
      <p:sp>
        <p:nvSpPr>
          <p:cNvPr id="26" name="Hexagon 25">
            <a:extLst>
              <a:ext uri="{FF2B5EF4-FFF2-40B4-BE49-F238E27FC236}">
                <a16:creationId xmlns:a16="http://schemas.microsoft.com/office/drawing/2014/main" xmlns="" id="{F73E68A5-255F-4C3B-82E4-28F5CE1AA4BA}"/>
              </a:ext>
              <a:ext uri="{C183D7F6-B498-43B3-948B-1728B52AA6E4}">
                <adec:decorative xmlns:adec="http://schemas.microsoft.com/office/drawing/2017/decorative" xmlns="" val="1"/>
              </a:ext>
            </a:extLst>
          </p:cNvPr>
          <p:cNvSpPr/>
          <p:nvPr/>
        </p:nvSpPr>
        <p:spPr>
          <a:xfrm>
            <a:off x="6382827" y="3510536"/>
            <a:ext cx="914400" cy="764219"/>
          </a:xfrm>
          <a:prstGeom prst="hexagon">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Graphic 35" descr="Clipboard">
            <a:extLst>
              <a:ext uri="{FF2B5EF4-FFF2-40B4-BE49-F238E27FC236}">
                <a16:creationId xmlns:a16="http://schemas.microsoft.com/office/drawing/2014/main" xmlns="" id="{3F4B17BF-671E-4F42-AB1B-F84F52DCE251}"/>
              </a:ext>
            </a:extLst>
          </p:cNvPr>
          <p:cNvPicPr>
            <a:picLocks noChangeAspect="1"/>
          </p:cNvPicPr>
          <p:nvPr/>
        </p:nvPicPr>
        <p:blipFill>
          <a:blip r:embed="rId5">
            <a:extLst>
              <a:ext uri="{96DAC541-7B7A-43D3-8B79-37D633B846F1}">
                <asvg:svgBlip xmlns:asvg="http://schemas.microsoft.com/office/drawing/2016/SVG/main" xmlns="" r:embed="rId6"/>
              </a:ext>
            </a:extLst>
          </a:blip>
          <a:srcRect/>
          <a:stretch/>
        </p:blipFill>
        <p:spPr>
          <a:xfrm>
            <a:off x="755125" y="5098954"/>
            <a:ext cx="618451" cy="618451"/>
          </a:xfrm>
          <a:prstGeom prst="rect">
            <a:avLst/>
          </a:prstGeom>
        </p:spPr>
      </p:pic>
      <p:sp>
        <p:nvSpPr>
          <p:cNvPr id="9" name="TextBox 8">
            <a:extLst>
              <a:ext uri="{FF2B5EF4-FFF2-40B4-BE49-F238E27FC236}">
                <a16:creationId xmlns:a16="http://schemas.microsoft.com/office/drawing/2014/main" xmlns="" id="{BBD1A11C-0D13-40D5-A96C-6C9C65FDED12}"/>
              </a:ext>
            </a:extLst>
          </p:cNvPr>
          <p:cNvSpPr txBox="1"/>
          <p:nvPr/>
        </p:nvSpPr>
        <p:spPr>
          <a:xfrm>
            <a:off x="7504293" y="3469498"/>
            <a:ext cx="3657600" cy="91307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dirty="0">
                <a:ln>
                  <a:noFill/>
                </a:ln>
                <a:solidFill>
                  <a:schemeClr val="accent4"/>
                </a:solidFill>
                <a:effectLst/>
                <a:uLnTx/>
                <a:uFillTx/>
                <a:latin typeface="+mj-lt"/>
                <a:ea typeface="+mn-ea"/>
                <a:cs typeface="Biome Light" panose="020B0303030204020804" pitchFamily="34" charset="0"/>
              </a:rPr>
              <a:t>REGULATORY</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effectLst/>
                <a:uLnTx/>
                <a:uFillTx/>
                <a:latin typeface="+mn-lt"/>
                <a:ea typeface="+mn-ea"/>
                <a:cs typeface="Biome Light" panose="020B0303030204020804" pitchFamily="34" charset="0"/>
              </a:rPr>
              <a:t>Improve analysis which decreases regulatory risks.</a:t>
            </a:r>
          </a:p>
        </p:txBody>
      </p:sp>
      <p:sp>
        <p:nvSpPr>
          <p:cNvPr id="20" name="Hexagon 19">
            <a:extLst>
              <a:ext uri="{FF2B5EF4-FFF2-40B4-BE49-F238E27FC236}">
                <a16:creationId xmlns:a16="http://schemas.microsoft.com/office/drawing/2014/main" xmlns="" id="{E3AEA7C5-E53C-47EB-B54E-E09414923CE6}"/>
              </a:ext>
              <a:ext uri="{C183D7F6-B498-43B3-948B-1728B52AA6E4}">
                <adec:decorative xmlns:adec="http://schemas.microsoft.com/office/drawing/2017/decorative" xmlns="" val="1"/>
              </a:ext>
            </a:extLst>
          </p:cNvPr>
          <p:cNvSpPr/>
          <p:nvPr/>
        </p:nvSpPr>
        <p:spPr>
          <a:xfrm>
            <a:off x="588955" y="5027635"/>
            <a:ext cx="914400" cy="764219"/>
          </a:xfrm>
          <a:prstGeom prst="hexagon">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xmlns="" id="{4B6D4D59-1662-44D5-B239-F9F86487BE32}"/>
              </a:ext>
            </a:extLst>
          </p:cNvPr>
          <p:cNvSpPr txBox="1"/>
          <p:nvPr/>
        </p:nvSpPr>
        <p:spPr>
          <a:xfrm>
            <a:off x="1748531" y="4861105"/>
            <a:ext cx="3657600" cy="113467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b="1" dirty="0">
                <a:solidFill>
                  <a:schemeClr val="accent4"/>
                </a:solidFill>
                <a:latin typeface="+mj-lt"/>
                <a:cs typeface="Biome Light" panose="020B0303030204020804" pitchFamily="34" charset="0"/>
              </a:rPr>
              <a:t>TRANSPARENCY</a:t>
            </a:r>
            <a:endParaRPr kumimoji="0" lang="en-US" b="1" i="0" u="none" strike="noStrike" kern="1200" cap="none" spc="0" normalizeH="0" baseline="0" noProof="0" dirty="0">
              <a:ln>
                <a:noFill/>
              </a:ln>
              <a:solidFill>
                <a:schemeClr val="accent4"/>
              </a:solidFill>
              <a:effectLst/>
              <a:uLnTx/>
              <a:uFillTx/>
              <a:latin typeface="+mj-lt"/>
              <a:ea typeface="+mn-ea"/>
              <a:cs typeface="Biome Light" panose="020B03030302040208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effectLst/>
                <a:uLnTx/>
                <a:uFillTx/>
                <a:latin typeface="+mn-lt"/>
                <a:ea typeface="+mn-ea"/>
                <a:cs typeface="Biome Light" panose="020B0303030204020804" pitchFamily="34" charset="0"/>
              </a:rPr>
              <a:t>Aims to increase transparency in reporting to demonstrate an insurer’s true performance.</a:t>
            </a:r>
            <a:endParaRPr lang="en-US" sz="1600" dirty="0"/>
          </a:p>
        </p:txBody>
      </p:sp>
      <p:sp>
        <p:nvSpPr>
          <p:cNvPr id="28" name="Hexagon 27">
            <a:extLst>
              <a:ext uri="{FF2B5EF4-FFF2-40B4-BE49-F238E27FC236}">
                <a16:creationId xmlns:a16="http://schemas.microsoft.com/office/drawing/2014/main" xmlns="" id="{BC618CE4-6DEC-4D26-B202-8BAAA269727E}"/>
              </a:ext>
              <a:ext uri="{C183D7F6-B498-43B3-948B-1728B52AA6E4}">
                <adec:decorative xmlns:adec="http://schemas.microsoft.com/office/drawing/2017/decorative" xmlns="" val="1"/>
              </a:ext>
            </a:extLst>
          </p:cNvPr>
          <p:cNvSpPr/>
          <p:nvPr/>
        </p:nvSpPr>
        <p:spPr>
          <a:xfrm>
            <a:off x="6382826" y="4778318"/>
            <a:ext cx="914400" cy="764219"/>
          </a:xfrm>
          <a:prstGeom prst="hexagon">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xmlns="" id="{802A63E6-17C3-4C42-AD30-C1D1236CE8C7}"/>
              </a:ext>
            </a:extLst>
          </p:cNvPr>
          <p:cNvSpPr txBox="1"/>
          <p:nvPr/>
        </p:nvSpPr>
        <p:spPr>
          <a:xfrm>
            <a:off x="7504954" y="4723888"/>
            <a:ext cx="3657600" cy="913070"/>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b="1" dirty="0">
                <a:solidFill>
                  <a:schemeClr val="accent4"/>
                </a:solidFill>
                <a:latin typeface="+mj-lt"/>
                <a:cs typeface="Biome Light" panose="020B0303030204020804" pitchFamily="34" charset="0"/>
              </a:rPr>
              <a:t>DECISION MAKING</a:t>
            </a:r>
            <a:endParaRPr kumimoji="0" lang="en-US" b="1" i="0" u="none" strike="noStrike" kern="1200" cap="none" spc="0" normalizeH="0" baseline="0" noProof="0" dirty="0">
              <a:ln>
                <a:noFill/>
              </a:ln>
              <a:solidFill>
                <a:schemeClr val="accent4"/>
              </a:solidFill>
              <a:effectLst/>
              <a:uLnTx/>
              <a:uFillTx/>
              <a:latin typeface="+mj-lt"/>
              <a:ea typeface="+mn-ea"/>
              <a:cs typeface="Biome Light" panose="020B03030302040208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effectLst/>
                <a:uLnTx/>
                <a:uFillTx/>
                <a:latin typeface="+mn-lt"/>
                <a:ea typeface="+mn-ea"/>
                <a:cs typeface="Biome Light" panose="020B0303030204020804" pitchFamily="34" charset="0"/>
              </a:rPr>
              <a:t>More accurate oversight allows for greater management decisions.</a:t>
            </a:r>
            <a:endParaRPr lang="en-US" sz="1600" dirty="0"/>
          </a:p>
        </p:txBody>
      </p:sp>
      <p:pic>
        <p:nvPicPr>
          <p:cNvPr id="1028" name="Picture 4">
            <a:extLst>
              <a:ext uri="{FF2B5EF4-FFF2-40B4-BE49-F238E27FC236}">
                <a16:creationId xmlns:a16="http://schemas.microsoft.com/office/drawing/2014/main" xmlns="" id="{5FCE1AAB-C0E2-C44E-FD57-D54764751B9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7899" y="2247897"/>
            <a:ext cx="564089" cy="5687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xmlns="" id="{355D4E57-72A1-3BBB-6AFB-54387BBFE2B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4527" y="2071626"/>
            <a:ext cx="830997" cy="830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xmlns="" id="{2373CE99-3736-466C-EF66-283D0431C12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62490" y="3543924"/>
            <a:ext cx="764219" cy="76421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xmlns="" id="{2F8A4C05-F97D-FAAC-5020-684E9FCDBB1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40827" y="4882668"/>
            <a:ext cx="601120" cy="6011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xmlns="" id="{252BAB70-2BA4-BCC1-4582-C966DDD52F49}"/>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500861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24">
            <a:extLst>
              <a:ext uri="{FF2B5EF4-FFF2-40B4-BE49-F238E27FC236}">
                <a16:creationId xmlns:a16="http://schemas.microsoft.com/office/drawing/2014/main" xmlns="" id="{BCA14AB3-F8C5-4601-B349-EC1B8C7B603A}"/>
              </a:ext>
            </a:extLst>
          </p:cNvPr>
          <p:cNvSpPr>
            <a:spLocks noGrp="1"/>
          </p:cNvSpPr>
          <p:nvPr>
            <p:ph type="body" sz="quarter" idx="10"/>
          </p:nvPr>
        </p:nvSpPr>
        <p:spPr>
          <a:xfrm>
            <a:off x="571246" y="3054398"/>
            <a:ext cx="2230525" cy="557824"/>
          </a:xfrm>
        </p:spPr>
        <p:txBody>
          <a:bodyPr/>
          <a:lstStyle/>
          <a:p>
            <a:r>
              <a:rPr lang="en-US" sz="1800" dirty="0"/>
              <a:t>INSURANCE REVENUE</a:t>
            </a:r>
            <a:endParaRPr lang="en-US" sz="1200" dirty="0"/>
          </a:p>
        </p:txBody>
      </p:sp>
      <p:sp>
        <p:nvSpPr>
          <p:cNvPr id="29" name="Text Placeholder 28">
            <a:extLst>
              <a:ext uri="{FF2B5EF4-FFF2-40B4-BE49-F238E27FC236}">
                <a16:creationId xmlns:a16="http://schemas.microsoft.com/office/drawing/2014/main" xmlns="" id="{E83F2E96-9C2D-4D1E-96F8-93A9DB1304A0}"/>
              </a:ext>
            </a:extLst>
          </p:cNvPr>
          <p:cNvSpPr>
            <a:spLocks noGrp="1"/>
          </p:cNvSpPr>
          <p:nvPr>
            <p:ph type="body" sz="quarter" idx="12"/>
          </p:nvPr>
        </p:nvSpPr>
        <p:spPr>
          <a:xfrm>
            <a:off x="2870431" y="3054398"/>
            <a:ext cx="2139696" cy="1219250"/>
          </a:xfrm>
        </p:spPr>
        <p:txBody>
          <a:bodyPr/>
          <a:lstStyle/>
          <a:p>
            <a:r>
              <a:rPr lang="en-US" dirty="0"/>
              <a:t>Investment component</a:t>
            </a:r>
          </a:p>
          <a:p>
            <a:r>
              <a:rPr lang="en-US" sz="1200" dirty="0"/>
              <a:t>(Investment Results) </a:t>
            </a:r>
          </a:p>
        </p:txBody>
      </p:sp>
      <p:sp>
        <p:nvSpPr>
          <p:cNvPr id="31" name="Text Placeholder 30">
            <a:extLst>
              <a:ext uri="{FF2B5EF4-FFF2-40B4-BE49-F238E27FC236}">
                <a16:creationId xmlns:a16="http://schemas.microsoft.com/office/drawing/2014/main" xmlns="" id="{97AB1F14-3A1E-4057-A473-9975BA59F012}"/>
              </a:ext>
            </a:extLst>
          </p:cNvPr>
          <p:cNvSpPr>
            <a:spLocks noGrp="1"/>
          </p:cNvSpPr>
          <p:nvPr>
            <p:ph type="body" sz="quarter" idx="13"/>
          </p:nvPr>
        </p:nvSpPr>
        <p:spPr>
          <a:xfrm>
            <a:off x="2922023" y="4011491"/>
            <a:ext cx="2139696" cy="1001269"/>
          </a:xfrm>
        </p:spPr>
        <p:txBody>
          <a:bodyPr/>
          <a:lstStyle/>
          <a:p>
            <a:r>
              <a:rPr lang="en-US" dirty="0"/>
              <a:t>It was part of Insurance Results (Before Ind AS 117)</a:t>
            </a:r>
          </a:p>
        </p:txBody>
      </p:sp>
      <p:sp>
        <p:nvSpPr>
          <p:cNvPr id="33" name="Text Placeholder 32">
            <a:extLst>
              <a:ext uri="{FF2B5EF4-FFF2-40B4-BE49-F238E27FC236}">
                <a16:creationId xmlns:a16="http://schemas.microsoft.com/office/drawing/2014/main" xmlns="" id="{2F15E5CC-C708-41FE-A7A3-053E1BC87F4F}"/>
              </a:ext>
            </a:extLst>
          </p:cNvPr>
          <p:cNvSpPr>
            <a:spLocks noGrp="1"/>
          </p:cNvSpPr>
          <p:nvPr>
            <p:ph type="body" sz="quarter" idx="14"/>
          </p:nvPr>
        </p:nvSpPr>
        <p:spPr>
          <a:xfrm>
            <a:off x="5152013" y="3168451"/>
            <a:ext cx="2139696" cy="344312"/>
          </a:xfrm>
        </p:spPr>
        <p:txBody>
          <a:bodyPr/>
          <a:lstStyle/>
          <a:p>
            <a:r>
              <a:rPr lang="en-US" sz="1600" dirty="0"/>
              <a:t>INSURANCE PERFORMANCE</a:t>
            </a:r>
          </a:p>
        </p:txBody>
      </p:sp>
      <p:sp>
        <p:nvSpPr>
          <p:cNvPr id="35" name="Text Placeholder 34">
            <a:extLst>
              <a:ext uri="{FF2B5EF4-FFF2-40B4-BE49-F238E27FC236}">
                <a16:creationId xmlns:a16="http://schemas.microsoft.com/office/drawing/2014/main" xmlns="" id="{7F4ED7E2-1BC8-493D-91C3-FB23BE9F244B}"/>
              </a:ext>
            </a:extLst>
          </p:cNvPr>
          <p:cNvSpPr>
            <a:spLocks noGrp="1"/>
          </p:cNvSpPr>
          <p:nvPr>
            <p:ph type="body" sz="quarter" idx="15"/>
          </p:nvPr>
        </p:nvSpPr>
        <p:spPr>
          <a:xfrm>
            <a:off x="5092422" y="3821047"/>
            <a:ext cx="2139696" cy="1219249"/>
          </a:xfrm>
        </p:spPr>
        <p:txBody>
          <a:bodyPr/>
          <a:lstStyle/>
          <a:p>
            <a:r>
              <a:rPr lang="en-US" sz="1400" dirty="0"/>
              <a:t>Ind AS 117 </a:t>
            </a:r>
          </a:p>
          <a:p>
            <a:r>
              <a:rPr lang="en-US" sz="1400" dirty="0"/>
              <a:t>TWO DRVERS OF PROFIT</a:t>
            </a:r>
          </a:p>
          <a:p>
            <a:r>
              <a:rPr lang="en-US" sz="1400" dirty="0"/>
              <a:t>(Insurance Service Result &amp; Investment Result)</a:t>
            </a:r>
          </a:p>
        </p:txBody>
      </p:sp>
      <p:sp>
        <p:nvSpPr>
          <p:cNvPr id="36" name="Text Placeholder 35">
            <a:extLst>
              <a:ext uri="{FF2B5EF4-FFF2-40B4-BE49-F238E27FC236}">
                <a16:creationId xmlns:a16="http://schemas.microsoft.com/office/drawing/2014/main" xmlns="" id="{600F09FF-0051-4C2F-8747-35EDBE996D02}"/>
              </a:ext>
            </a:extLst>
          </p:cNvPr>
          <p:cNvSpPr>
            <a:spLocks noGrp="1"/>
          </p:cNvSpPr>
          <p:nvPr>
            <p:ph type="body" sz="quarter" idx="16"/>
          </p:nvPr>
        </p:nvSpPr>
        <p:spPr>
          <a:xfrm>
            <a:off x="7340424" y="3153662"/>
            <a:ext cx="2139696" cy="1219250"/>
          </a:xfrm>
        </p:spPr>
        <p:txBody>
          <a:bodyPr/>
          <a:lstStyle/>
          <a:p>
            <a:r>
              <a:rPr lang="en-US" dirty="0"/>
              <a:t>REINSURANCE</a:t>
            </a:r>
          </a:p>
          <a:p>
            <a:r>
              <a:rPr lang="en-US" sz="1600" dirty="0"/>
              <a:t>(Separately treated)</a:t>
            </a:r>
          </a:p>
        </p:txBody>
      </p:sp>
      <p:sp>
        <p:nvSpPr>
          <p:cNvPr id="37" name="Text Placeholder 36">
            <a:extLst>
              <a:ext uri="{FF2B5EF4-FFF2-40B4-BE49-F238E27FC236}">
                <a16:creationId xmlns:a16="http://schemas.microsoft.com/office/drawing/2014/main" xmlns="" id="{D525FBF8-C8AC-493A-AC3E-6E93DBC80B07}"/>
              </a:ext>
            </a:extLst>
          </p:cNvPr>
          <p:cNvSpPr>
            <a:spLocks noGrp="1"/>
          </p:cNvSpPr>
          <p:nvPr>
            <p:ph type="body" sz="quarter" idx="17"/>
          </p:nvPr>
        </p:nvSpPr>
        <p:spPr>
          <a:xfrm>
            <a:off x="7291709" y="3992732"/>
            <a:ext cx="2139696" cy="534322"/>
          </a:xfrm>
        </p:spPr>
        <p:txBody>
          <a:bodyPr/>
          <a:lstStyle/>
          <a:p>
            <a:r>
              <a:rPr lang="en-US" dirty="0"/>
              <a:t>Reinsurance was calculated on Net-Basis)</a:t>
            </a:r>
          </a:p>
        </p:txBody>
      </p:sp>
      <p:sp>
        <p:nvSpPr>
          <p:cNvPr id="38" name="Text Placeholder 37">
            <a:extLst>
              <a:ext uri="{FF2B5EF4-FFF2-40B4-BE49-F238E27FC236}">
                <a16:creationId xmlns:a16="http://schemas.microsoft.com/office/drawing/2014/main" xmlns="" id="{B122B5B8-1BE2-44F4-94EE-51D52B4D0424}"/>
              </a:ext>
            </a:extLst>
          </p:cNvPr>
          <p:cNvSpPr>
            <a:spLocks noGrp="1"/>
          </p:cNvSpPr>
          <p:nvPr>
            <p:ph type="body" sz="quarter" idx="18"/>
          </p:nvPr>
        </p:nvSpPr>
        <p:spPr>
          <a:xfrm>
            <a:off x="9431405" y="3174826"/>
            <a:ext cx="2139696" cy="344312"/>
          </a:xfrm>
        </p:spPr>
        <p:txBody>
          <a:bodyPr/>
          <a:lstStyle/>
          <a:p>
            <a:r>
              <a:rPr lang="en-US" dirty="0"/>
              <a:t>Ind AS 117 (Measurement, </a:t>
            </a:r>
            <a:r>
              <a:rPr lang="en-US" dirty="0" err="1"/>
              <a:t>recognition,etc</a:t>
            </a:r>
            <a:r>
              <a:rPr lang="en-US" dirty="0"/>
              <a:t>)</a:t>
            </a:r>
          </a:p>
        </p:txBody>
      </p:sp>
      <p:sp>
        <p:nvSpPr>
          <p:cNvPr id="39" name="Text Placeholder 38">
            <a:extLst>
              <a:ext uri="{FF2B5EF4-FFF2-40B4-BE49-F238E27FC236}">
                <a16:creationId xmlns:a16="http://schemas.microsoft.com/office/drawing/2014/main" xmlns="" id="{4998361E-ED50-43C1-A2AE-2397B1E6CD5D}"/>
              </a:ext>
            </a:extLst>
          </p:cNvPr>
          <p:cNvSpPr>
            <a:spLocks noGrp="1"/>
          </p:cNvSpPr>
          <p:nvPr>
            <p:ph type="body" sz="quarter" idx="19"/>
          </p:nvPr>
        </p:nvSpPr>
        <p:spPr>
          <a:xfrm>
            <a:off x="9469307" y="4126901"/>
            <a:ext cx="2139696" cy="1219249"/>
          </a:xfrm>
        </p:spPr>
        <p:txBody>
          <a:bodyPr/>
          <a:lstStyle/>
          <a:p>
            <a:r>
              <a:rPr lang="en-US" dirty="0"/>
              <a:t>As per Ind AS 104. use Local GAAP( for measurement, recognition)</a:t>
            </a:r>
          </a:p>
        </p:txBody>
      </p:sp>
      <p:sp>
        <p:nvSpPr>
          <p:cNvPr id="4" name="Title 3">
            <a:extLst>
              <a:ext uri="{FF2B5EF4-FFF2-40B4-BE49-F238E27FC236}">
                <a16:creationId xmlns:a16="http://schemas.microsoft.com/office/drawing/2014/main" xmlns="" id="{A04614C1-7B97-E212-00EB-890C5F2FA02A}"/>
              </a:ext>
            </a:extLst>
          </p:cNvPr>
          <p:cNvSpPr>
            <a:spLocks noGrp="1"/>
          </p:cNvSpPr>
          <p:nvPr>
            <p:ph type="title"/>
          </p:nvPr>
        </p:nvSpPr>
        <p:spPr/>
        <p:txBody>
          <a:bodyPr/>
          <a:lstStyle/>
          <a:p>
            <a:r>
              <a:rPr lang="en-IN" dirty="0"/>
              <a:t>WHAT IS CHANGING?</a:t>
            </a:r>
          </a:p>
        </p:txBody>
      </p:sp>
      <p:sp>
        <p:nvSpPr>
          <p:cNvPr id="12" name="Text Placeholder 11">
            <a:extLst>
              <a:ext uri="{FF2B5EF4-FFF2-40B4-BE49-F238E27FC236}">
                <a16:creationId xmlns:a16="http://schemas.microsoft.com/office/drawing/2014/main" xmlns="" id="{E6D721AB-6736-0A76-3C19-8416651906E9}"/>
              </a:ext>
            </a:extLst>
          </p:cNvPr>
          <p:cNvSpPr>
            <a:spLocks noGrp="1"/>
          </p:cNvSpPr>
          <p:nvPr>
            <p:ph type="body" sz="quarter" idx="11"/>
          </p:nvPr>
        </p:nvSpPr>
        <p:spPr>
          <a:xfrm>
            <a:off x="480416" y="3780763"/>
            <a:ext cx="2470963" cy="2500811"/>
          </a:xfrm>
        </p:spPr>
        <p:txBody>
          <a:bodyPr/>
          <a:lstStyle/>
          <a:p>
            <a:pPr marL="285750" indent="-285750">
              <a:buFont typeface="Arial" panose="020B0604020202020204" pitchFamily="34" charset="0"/>
              <a:buChar char="•"/>
            </a:pPr>
            <a:r>
              <a:rPr lang="en-IN" b="1" u="sng" dirty="0"/>
              <a:t>Ind AS 117- </a:t>
            </a:r>
            <a:r>
              <a:rPr lang="en-IN" dirty="0"/>
              <a:t>On Earned Basis .</a:t>
            </a:r>
          </a:p>
          <a:p>
            <a:r>
              <a:rPr lang="en-IN" dirty="0"/>
              <a:t>- Upfront Revenue recognition not permitted)</a:t>
            </a:r>
          </a:p>
          <a:p>
            <a:pPr marL="285750" indent="-285750">
              <a:buFont typeface="Arial" panose="020B0604020202020204" pitchFamily="34" charset="0"/>
              <a:buChar char="•"/>
            </a:pPr>
            <a:r>
              <a:rPr lang="en-IN" b="1" u="sng" dirty="0"/>
              <a:t>Under Ind AS 104- </a:t>
            </a:r>
            <a:r>
              <a:rPr lang="en-IN" dirty="0"/>
              <a:t>Cash Basis of Accounting followed</a:t>
            </a:r>
          </a:p>
          <a:p>
            <a:r>
              <a:rPr lang="en-IN" dirty="0"/>
              <a:t>-Profit recognition at the start of the contract</a:t>
            </a:r>
          </a:p>
        </p:txBody>
      </p:sp>
      <p:graphicFrame>
        <p:nvGraphicFramePr>
          <p:cNvPr id="46" name="Picture Placeholder 45">
            <a:extLst>
              <a:ext uri="{FF2B5EF4-FFF2-40B4-BE49-F238E27FC236}">
                <a16:creationId xmlns:a16="http://schemas.microsoft.com/office/drawing/2014/main" xmlns="" id="{64A825BF-8021-938C-8428-DCCC594A7E5E}"/>
              </a:ext>
            </a:extLst>
          </p:cNvPr>
          <p:cNvGraphicFramePr>
            <a:graphicFrameLocks noGrp="1"/>
          </p:cNvGraphicFramePr>
          <p:nvPr>
            <p:ph type="pic" sz="quarter" idx="21"/>
          </p:nvPr>
        </p:nvGraphicFramePr>
        <p:xfrm>
          <a:off x="3287180" y="1660116"/>
          <a:ext cx="1931949" cy="1632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5" name="Picture Placeholder 44">
            <a:extLst>
              <a:ext uri="{FF2B5EF4-FFF2-40B4-BE49-F238E27FC236}">
                <a16:creationId xmlns:a16="http://schemas.microsoft.com/office/drawing/2014/main" xmlns="" id="{AF42A3AC-80FA-DEF0-A571-0F7F1EE5A759}"/>
              </a:ext>
            </a:extLst>
          </p:cNvPr>
          <p:cNvGraphicFramePr>
            <a:graphicFrameLocks noGrp="1"/>
          </p:cNvGraphicFramePr>
          <p:nvPr>
            <p:ph type="pic" sz="quarter" idx="22"/>
          </p:nvPr>
        </p:nvGraphicFramePr>
        <p:xfrm>
          <a:off x="1019430" y="1772692"/>
          <a:ext cx="1931949" cy="152983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4" name="Picture Placeholder 43">
            <a:extLst>
              <a:ext uri="{FF2B5EF4-FFF2-40B4-BE49-F238E27FC236}">
                <a16:creationId xmlns:a16="http://schemas.microsoft.com/office/drawing/2014/main" xmlns="" id="{B50BA397-91E3-496F-681A-E95A4B2EC99D}"/>
              </a:ext>
            </a:extLst>
          </p:cNvPr>
          <p:cNvGraphicFramePr>
            <a:graphicFrameLocks noGrp="1"/>
          </p:cNvGraphicFramePr>
          <p:nvPr>
            <p:ph type="pic" sz="quarter" idx="23"/>
          </p:nvPr>
        </p:nvGraphicFramePr>
        <p:xfrm>
          <a:off x="7760768" y="1629844"/>
          <a:ext cx="2002711" cy="174171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43" name="Picture Placeholder 42">
            <a:extLst>
              <a:ext uri="{FF2B5EF4-FFF2-40B4-BE49-F238E27FC236}">
                <a16:creationId xmlns:a16="http://schemas.microsoft.com/office/drawing/2014/main" xmlns="" id="{B23C67E8-BB74-4247-7769-91B9CBFCE1A4}"/>
              </a:ext>
            </a:extLst>
          </p:cNvPr>
          <p:cNvGraphicFramePr>
            <a:graphicFrameLocks noGrp="1"/>
          </p:cNvGraphicFramePr>
          <p:nvPr>
            <p:ph type="pic" sz="quarter" idx="24"/>
          </p:nvPr>
        </p:nvGraphicFramePr>
        <p:xfrm>
          <a:off x="9621796" y="1777419"/>
          <a:ext cx="1931949" cy="128016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55" name="Picture Placeholder 45">
            <a:extLst>
              <a:ext uri="{FF2B5EF4-FFF2-40B4-BE49-F238E27FC236}">
                <a16:creationId xmlns:a16="http://schemas.microsoft.com/office/drawing/2014/main" xmlns="" id="{7E43C164-1656-F84A-FEE8-757530527CE2}"/>
              </a:ext>
            </a:extLst>
          </p:cNvPr>
          <p:cNvGraphicFramePr>
            <a:graphicFrameLocks/>
          </p:cNvGraphicFramePr>
          <p:nvPr/>
        </p:nvGraphicFramePr>
        <p:xfrm>
          <a:off x="5621072" y="1739538"/>
          <a:ext cx="1931949" cy="1632025"/>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2" name="Rectangle 1">
            <a:extLst>
              <a:ext uri="{FF2B5EF4-FFF2-40B4-BE49-F238E27FC236}">
                <a16:creationId xmlns:a16="http://schemas.microsoft.com/office/drawing/2014/main" xmlns="" id="{7163D09C-03C4-0858-7D02-E463D765E9FA}"/>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4246497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Grp="1" noChangeAspect="1"/>
          </p:cNvPicPr>
          <p:nvPr>
            <p:ph type="pic" sz="quarter" idx="10"/>
          </p:nvPr>
        </p:nvPicPr>
        <p:blipFill>
          <a:blip r:embed="rId2">
            <a:alphaModFix amt="80000"/>
          </a:blip>
          <a:srcRect t="6692" b="6692"/>
          <a:stretch/>
        </p:blipFill>
        <p:spPr>
          <a:xfrm>
            <a:off x="-5606" y="0"/>
            <a:ext cx="12192000" cy="6858000"/>
          </a:xfrm>
        </p:spPr>
      </p:pic>
      <p:sp>
        <p:nvSpPr>
          <p:cNvPr id="2" name="Oval 1">
            <a:extLst>
              <a:ext uri="{FF2B5EF4-FFF2-40B4-BE49-F238E27FC236}">
                <a16:creationId xmlns:a16="http://schemas.microsoft.com/office/drawing/2014/main" xmlns="" id="{733AD71F-DA66-44DD-B812-447839E534FB}"/>
              </a:ext>
              <a:ext uri="{C183D7F6-B498-43B3-948B-1728B52AA6E4}">
                <adec:decorative xmlns:adec="http://schemas.microsoft.com/office/drawing/2017/decorative" xmlns="" val="1"/>
              </a:ext>
            </a:extLst>
          </p:cNvPr>
          <p:cNvSpPr/>
          <p:nvPr/>
        </p:nvSpPr>
        <p:spPr>
          <a:xfrm>
            <a:off x="8138160" y="5669280"/>
            <a:ext cx="502920" cy="502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xmlns="" id="{A7CF27D1-2BD8-40D7-A92B-834F8A4F76F0}"/>
              </a:ext>
              <a:ext uri="{C183D7F6-B498-43B3-948B-1728B52AA6E4}">
                <adec:decorative xmlns:adec="http://schemas.microsoft.com/office/drawing/2017/decorative" xmlns="" val="1"/>
              </a:ext>
            </a:extLst>
          </p:cNvPr>
          <p:cNvSpPr/>
          <p:nvPr/>
        </p:nvSpPr>
        <p:spPr>
          <a:xfrm>
            <a:off x="2915463" y="1295169"/>
            <a:ext cx="692878" cy="69287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xmlns="" id="{290F2B13-F976-4C2D-883C-E495CDF04ACA}"/>
              </a:ext>
              <a:ext uri="{C183D7F6-B498-43B3-948B-1728B52AA6E4}">
                <adec:decorative xmlns:adec="http://schemas.microsoft.com/office/drawing/2017/decorative" xmlns="" val="1"/>
              </a:ext>
            </a:extLst>
          </p:cNvPr>
          <p:cNvSpPr/>
          <p:nvPr/>
        </p:nvSpPr>
        <p:spPr>
          <a:xfrm>
            <a:off x="3398520" y="904895"/>
            <a:ext cx="251460" cy="2514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8">
            <a:extLst>
              <a:ext uri="{FF2B5EF4-FFF2-40B4-BE49-F238E27FC236}">
                <a16:creationId xmlns:a16="http://schemas.microsoft.com/office/drawing/2014/main" xmlns="" id="{5E18DC34-FF83-B1DC-03FB-7B839409B0CF}"/>
              </a:ext>
            </a:extLst>
          </p:cNvPr>
          <p:cNvSpPr>
            <a:spLocks noGrp="1"/>
          </p:cNvSpPr>
          <p:nvPr>
            <p:ph type="title"/>
          </p:nvPr>
        </p:nvSpPr>
        <p:spPr/>
        <p:txBody>
          <a:bodyPr/>
          <a:lstStyle/>
          <a:p>
            <a:endParaRPr lang="en-IN" dirty="0"/>
          </a:p>
        </p:txBody>
      </p:sp>
      <p:sp>
        <p:nvSpPr>
          <p:cNvPr id="12" name="Text Placeholder 11">
            <a:extLst>
              <a:ext uri="{FF2B5EF4-FFF2-40B4-BE49-F238E27FC236}">
                <a16:creationId xmlns:a16="http://schemas.microsoft.com/office/drawing/2014/main" xmlns="" id="{649F414C-2302-2ECA-AA97-CBD690834756}"/>
              </a:ext>
            </a:extLst>
          </p:cNvPr>
          <p:cNvSpPr>
            <a:spLocks noGrp="1"/>
          </p:cNvSpPr>
          <p:nvPr>
            <p:ph type="body" sz="quarter" idx="11"/>
          </p:nvPr>
        </p:nvSpPr>
        <p:spPr/>
        <p:txBody>
          <a:bodyPr/>
          <a:lstStyle/>
          <a:p>
            <a:endParaRPr lang="en-IN" dirty="0"/>
          </a:p>
        </p:txBody>
      </p:sp>
      <p:sp>
        <p:nvSpPr>
          <p:cNvPr id="15" name="Rectangle 14">
            <a:extLst>
              <a:ext uri="{FF2B5EF4-FFF2-40B4-BE49-F238E27FC236}">
                <a16:creationId xmlns:a16="http://schemas.microsoft.com/office/drawing/2014/main" xmlns="" id="{8909E15D-C044-9A73-60DD-EBE7F147EED6}"/>
              </a:ext>
            </a:extLst>
          </p:cNvPr>
          <p:cNvSpPr/>
          <p:nvPr/>
        </p:nvSpPr>
        <p:spPr>
          <a:xfrm>
            <a:off x="281547" y="217069"/>
            <a:ext cx="11617692" cy="142453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b="1" spc="50" dirty="0">
              <a:ln w="9525" cmpd="sng">
                <a:solidFill>
                  <a:schemeClr val="accent1"/>
                </a:solidFill>
                <a:prstDash val="solid"/>
              </a:ln>
              <a:solidFill>
                <a:schemeClr val="bg1"/>
              </a:solidFill>
              <a:effectLst>
                <a:glow rad="38100">
                  <a:schemeClr val="accent1">
                    <a:alpha val="40000"/>
                  </a:schemeClr>
                </a:glow>
              </a:effectLst>
              <a:latin typeface="Arial Black" panose="020B0A04020102020204" pitchFamily="34" charset="0"/>
            </a:endParaRPr>
          </a:p>
        </p:txBody>
      </p:sp>
      <p:sp>
        <p:nvSpPr>
          <p:cNvPr id="16" name="Rectangle 15">
            <a:extLst>
              <a:ext uri="{FF2B5EF4-FFF2-40B4-BE49-F238E27FC236}">
                <a16:creationId xmlns:a16="http://schemas.microsoft.com/office/drawing/2014/main" xmlns="" id="{293BE121-888A-4643-EBA4-EDB0FA372756}"/>
              </a:ext>
            </a:extLst>
          </p:cNvPr>
          <p:cNvSpPr/>
          <p:nvPr/>
        </p:nvSpPr>
        <p:spPr>
          <a:xfrm>
            <a:off x="3998302" y="676682"/>
            <a:ext cx="2600392" cy="707886"/>
          </a:xfrm>
          <a:prstGeom prst="rect">
            <a:avLst/>
          </a:prstGeom>
          <a:noFill/>
        </p:spPr>
        <p:txBody>
          <a:bodyPr wrap="none" lIns="91440" tIns="45720" rIns="91440" bIns="45720">
            <a:spAutoFit/>
          </a:bodyPr>
          <a:lstStyle/>
          <a:p>
            <a:pPr algn="ctr"/>
            <a:r>
              <a:rPr lang="en-US" sz="4000" dirty="0">
                <a:ln w="0"/>
                <a:solidFill>
                  <a:schemeClr val="bg1"/>
                </a:solidFill>
                <a:effectLst>
                  <a:outerShdw blurRad="38100" dist="19050" dir="2700000" algn="tl" rotWithShape="0">
                    <a:schemeClr val="dk1">
                      <a:alpha val="40000"/>
                    </a:schemeClr>
                  </a:outerShdw>
                </a:effectLst>
                <a:latin typeface="Bodoni MT" panose="02070603080606020203" pitchFamily="18" charset="0"/>
              </a:rPr>
              <a:t>Ind AS 117</a:t>
            </a:r>
          </a:p>
        </p:txBody>
      </p:sp>
      <p:sp>
        <p:nvSpPr>
          <p:cNvPr id="5" name="Rectangle 4"/>
          <p:cNvSpPr/>
          <p:nvPr/>
        </p:nvSpPr>
        <p:spPr>
          <a:xfrm>
            <a:off x="345318" y="1988047"/>
            <a:ext cx="11490149" cy="4533499"/>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graphicFrame>
        <p:nvGraphicFramePr>
          <p:cNvPr id="6" name="Diagram 5"/>
          <p:cNvGraphicFramePr/>
          <p:nvPr>
            <p:extLst>
              <p:ext uri="{D42A27DB-BD31-4B8C-83A1-F6EECF244321}">
                <p14:modId xmlns:p14="http://schemas.microsoft.com/office/powerpoint/2010/main" val="1284064866"/>
              </p:ext>
            </p:extLst>
          </p:nvPr>
        </p:nvGraphicFramePr>
        <p:xfrm>
          <a:off x="1708758" y="929338"/>
          <a:ext cx="914853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47254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3" descr="close up of building">
            <a:extLst>
              <a:ext uri="{FF2B5EF4-FFF2-40B4-BE49-F238E27FC236}">
                <a16:creationId xmlns:a16="http://schemas.microsoft.com/office/drawing/2014/main" xmlns="" id="{5A9FCEFE-ADCB-4861-8CEA-A074136512A6}"/>
              </a:ext>
            </a:extLst>
          </p:cNvPr>
          <p:cNvPicPr>
            <a:picLocks noGrp="1" noChangeAspect="1"/>
          </p:cNvPicPr>
          <p:nvPr>
            <p:ph type="pic" sz="quarter" idx="20"/>
          </p:nvPr>
        </p:nvPicPr>
        <p:blipFill>
          <a:blip r:embed="rId2"/>
          <a:srcRect t="13712" b="13712"/>
          <a:stretch>
            <a:fillRect/>
          </a:stretch>
        </p:blipFill>
        <p:spPr>
          <a:xfrm>
            <a:off x="9393238" y="0"/>
            <a:ext cx="2798762" cy="1354138"/>
          </a:xfrm>
          <a:custGeom>
            <a:avLst/>
            <a:gdLst>
              <a:gd name="connsiteX0" fmla="*/ 316595 w 2798762"/>
              <a:gd name="connsiteY0" fmla="*/ 369378 h 1635849"/>
              <a:gd name="connsiteX1" fmla="*/ 1152465 w 2798762"/>
              <a:gd name="connsiteY1" fmla="*/ 369378 h 1635849"/>
              <a:gd name="connsiteX2" fmla="*/ 1469083 w 2798762"/>
              <a:gd name="connsiteY2" fmla="*/ 1002614 h 1635849"/>
              <a:gd name="connsiteX3" fmla="*/ 1152465 w 2798762"/>
              <a:gd name="connsiteY3" fmla="*/ 1635849 h 1635849"/>
              <a:gd name="connsiteX4" fmla="*/ 316595 w 2798762"/>
              <a:gd name="connsiteY4" fmla="*/ 1635849 h 1635849"/>
              <a:gd name="connsiteX5" fmla="*/ 0 w 2798762"/>
              <a:gd name="connsiteY5" fmla="*/ 1002660 h 1635849"/>
              <a:gd name="connsiteX6" fmla="*/ 0 w 2798762"/>
              <a:gd name="connsiteY6" fmla="*/ 1002568 h 1635849"/>
              <a:gd name="connsiteX7" fmla="*/ 1193125 w 2798762"/>
              <a:gd name="connsiteY7" fmla="*/ 0 h 1635849"/>
              <a:gd name="connsiteX8" fmla="*/ 2798762 w 2798762"/>
              <a:gd name="connsiteY8" fmla="*/ 0 h 1635849"/>
              <a:gd name="connsiteX9" fmla="*/ 2798762 w 2798762"/>
              <a:gd name="connsiteY9" fmla="*/ 786966 h 1635849"/>
              <a:gd name="connsiteX10" fmla="*/ 2719777 w 2798762"/>
              <a:gd name="connsiteY10" fmla="*/ 944936 h 1635849"/>
              <a:gd name="connsiteX11" fmla="*/ 1582346 w 2798762"/>
              <a:gd name="connsiteY11" fmla="*/ 944936 h 1635849"/>
              <a:gd name="connsiteX12" fmla="*/ 1151501 w 2798762"/>
              <a:gd name="connsiteY12" fmla="*/ 83246 h 1635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762" h="1635849">
                <a:moveTo>
                  <a:pt x="316595" y="369378"/>
                </a:moveTo>
                <a:lnTo>
                  <a:pt x="1152465" y="369378"/>
                </a:lnTo>
                <a:lnTo>
                  <a:pt x="1469083" y="1002614"/>
                </a:lnTo>
                <a:lnTo>
                  <a:pt x="1152465" y="1635849"/>
                </a:lnTo>
                <a:lnTo>
                  <a:pt x="316595" y="1635849"/>
                </a:lnTo>
                <a:lnTo>
                  <a:pt x="0" y="1002660"/>
                </a:lnTo>
                <a:lnTo>
                  <a:pt x="0" y="1002568"/>
                </a:lnTo>
                <a:close/>
                <a:moveTo>
                  <a:pt x="1193125" y="0"/>
                </a:moveTo>
                <a:lnTo>
                  <a:pt x="2798762" y="0"/>
                </a:lnTo>
                <a:lnTo>
                  <a:pt x="2798762" y="786966"/>
                </a:lnTo>
                <a:lnTo>
                  <a:pt x="2719777" y="944936"/>
                </a:lnTo>
                <a:lnTo>
                  <a:pt x="1582346" y="944936"/>
                </a:lnTo>
                <a:lnTo>
                  <a:pt x="1151501" y="83246"/>
                </a:lnTo>
                <a:close/>
              </a:path>
            </a:pathLst>
          </a:custGeom>
        </p:spPr>
      </p:pic>
      <p:sp>
        <p:nvSpPr>
          <p:cNvPr id="7" name="Rounded Rectangle 6"/>
          <p:cNvSpPr/>
          <p:nvPr/>
        </p:nvSpPr>
        <p:spPr>
          <a:xfrm>
            <a:off x="3248678" y="219694"/>
            <a:ext cx="4928135" cy="702644"/>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THE COMMENCEMENT OF CONTRACT</a:t>
            </a:r>
          </a:p>
        </p:txBody>
      </p:sp>
      <p:sp>
        <p:nvSpPr>
          <p:cNvPr id="8" name="Down Arrow 7"/>
          <p:cNvSpPr/>
          <p:nvPr/>
        </p:nvSpPr>
        <p:spPr>
          <a:xfrm>
            <a:off x="4976413" y="1074738"/>
            <a:ext cx="1318661" cy="52938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utoShape 2" descr="Insurance policy - Free medical icon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4" descr="Insurance policy - Free medical icon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6" descr="Insurance policy - Free medical icon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8" descr="Insurance policy - Free medical icons"/>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10" descr="Insurance policy - Free medical icons"/>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AutoShape 12" descr="Insurance policy - Free medical icons"/>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14" descr="Insurance policy - Free medical icons"/>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7510" y="1604127"/>
            <a:ext cx="1318356" cy="1318356"/>
          </a:xfrm>
          <a:prstGeom prst="rect">
            <a:avLst/>
          </a:prstGeom>
        </p:spPr>
      </p:pic>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5866" y="1604127"/>
            <a:ext cx="1318356" cy="1318356"/>
          </a:xfrm>
          <a:prstGeom prst="rect">
            <a:avLst/>
          </a:prstGeom>
        </p:spPr>
      </p:pic>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570" y="1590186"/>
            <a:ext cx="1318356" cy="1318356"/>
          </a:xfrm>
          <a:prstGeom prst="rect">
            <a:avLst/>
          </a:prstGeom>
        </p:spPr>
      </p:pic>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1936" y="1590186"/>
            <a:ext cx="1318356" cy="1318356"/>
          </a:xfrm>
          <a:prstGeom prst="rect">
            <a:avLst/>
          </a:prstGeom>
        </p:spPr>
      </p:pic>
      <p:sp>
        <p:nvSpPr>
          <p:cNvPr id="19" name="Rectangle 18"/>
          <p:cNvSpPr/>
          <p:nvPr/>
        </p:nvSpPr>
        <p:spPr>
          <a:xfrm>
            <a:off x="765175" y="3081497"/>
            <a:ext cx="10545964"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Insurance contracts with similar risk &amp; managed together</a:t>
            </a:r>
          </a:p>
        </p:txBody>
      </p:sp>
      <p:sp>
        <p:nvSpPr>
          <p:cNvPr id="37" name="Down Arrow 36"/>
          <p:cNvSpPr/>
          <p:nvPr/>
        </p:nvSpPr>
        <p:spPr>
          <a:xfrm>
            <a:off x="4875044" y="3727828"/>
            <a:ext cx="1631483" cy="68054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SPLIT CONTRACTS IN TO</a:t>
            </a:r>
          </a:p>
        </p:txBody>
      </p:sp>
      <p:sp>
        <p:nvSpPr>
          <p:cNvPr id="21" name="Rectangle 20"/>
          <p:cNvSpPr/>
          <p:nvPr/>
        </p:nvSpPr>
        <p:spPr>
          <a:xfrm>
            <a:off x="3931033" y="4257217"/>
            <a:ext cx="3611246" cy="923330"/>
          </a:xfrm>
          <a:prstGeom prst="rect">
            <a:avLst/>
          </a:prstGeom>
          <a:noFill/>
        </p:spPr>
        <p:txBody>
          <a:bodyPr wrap="none" lIns="91440" tIns="45720" rIns="91440" bIns="45720">
            <a:spAutoFit/>
          </a:bodyPr>
          <a:lstStyle/>
          <a:p>
            <a:pPr algn="ctr"/>
            <a:r>
              <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portfolios</a:t>
            </a:r>
          </a:p>
        </p:txBody>
      </p:sp>
      <p:sp>
        <p:nvSpPr>
          <p:cNvPr id="23" name="AutoShape 16" descr="Premium Vector | Car insurance policy finance form money concept car  insurance icon vector document"/>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AutoShape 18" descr="data:image/jpeg;base64,/9j/4AAQSkZJRgABAQAAAQABAAD/2wCEAAkGBxMREhUTEBMVFhIWGBcVFRYXFxYXGRUVFhUWFhcXFRUYHSkgGBolHRUVITEhJSkrLzAvFx8zODMtNygtLi0BCgoKDg0OGxAQGyslICUuLy0tLS0tLy0tLS0tLS0tLS0tLS0tLS0tLS0tLS0tLS0tLS0rLS0tLS0tLSstLS0tLf/AABEIAOEA4QMBEQACEQEDEQH/xAAcAAEAAQUBAQAAAAAAAAAAAAAABgECAwUHBAj/xABBEAACAQIDBAcEBwYHAQEBAAABAgADEQQSIQUGMUEHEyJRYYGRFDJxoUJScoKSscEjM1NiouEkQ3OywtHw0hcW/8QAGgEBAAIDAQAAAAAAAAAAAAAAAAEEAgMFBv/EADURAQACAQIFAQUGBgIDAAAAAAABAgMEEQUSITFBcRMiMlFhFDOBkaHRFUJSseHwI8EGQ2L/2gAMAwEAAhEDEQA/AO4wEBAQEBAQEBAQEBAQEBAQEBAQEBAQEBAQEBAQEBAQEBAQEBAQEBAQEBAQEBAQEBAQEBAQEBAQEBAQEBAQEBAQEBAQEBAQEBAQEBAQEBAQEBAQEBAQEBAQEBAQEBAQEBAQEBAQEBAQEBAQEBAQEBAQEBAQEBAQEBAQEBAQEBAQKRuF4AwLWcDiZryZaY43vMQRG/Z4cdtilRUu7dlRcnuA1Os508Y0vPFKTzTPy6t1cF56odtLpYwqaUKdWqeRIFNfMt2v6Z1Wlof/ANerhrnDUincHcNb7VrfKBPt0976G0EJpXV1t1lNrZkvwOmhU2NiO4wJFAQEBAQEBAQEBAQEBAQEBAQEBApAoWkTMR1mR4cfW4ZdeNxecPiWsxxau07x5hYw03id3kwtVlvmtxuAL6eE52l4pfBW1Yr3np9G3Jii0xsvrY88zaas/FtRMbzbaPommnhqq+IZj2TrceNxzE4W+TPebW3steyisfJo95dk4rFBqS0bUerZutY5AKo1pg63K3Ha7J4g8RPRcJ0FtPX7ReNp3jp9FbPeJ9ysvHszoiJscVibd60V/wCbj/jPXKDcbX6NsIuErLQpk18hNN3dmbOouAOQvaxsOcDk25e0zhsbQqA2UsKb+KVOzY91mKN92B9IYZ7iBmgICAgICAgICAgICAgICAgWVaqqLswVRxJIAHmYHip7WpuM1JldfrKwYeonI1XFqYZmvLP9m2mKbPPU2ldst7G2bhyvbj5zl5OMZ8ke5tEfRurgjyxVMQTxM598uXJPvWmW6uOIER291T+nqZsxaLNk+Gsk2pXvLMuznPEgfOdHHwXJPxTENc6msdoXnZ1JNarX+01h6C0tRwnR4uuWd/WWP2nLbpX9GalXQaUqZP2VsPxGwl7HbFTpip+m36tU1tPxSrUWpUBBCop0P0jb5ATO1cuWNp2iP1RHJXr3etRLURtGzUrJHzdv9sn2XHV6Y0UsatPwWoS628FJKj7EDuu6G0vaMLRqj6dNWPgSBmHreBvBArAQEBAQEBAQEBAQEBAQOXdIPSFUp1Ww2COUobVa1gTmtcpTvppfVtdbgcIHPlpYzHtoMRiCeZ6yoo+8eynygS/drcfH0Q7llwxdQitmDsjGohBamvZIspBu30pR12Kl4rN43iJ6/j0/u2Y5mN9nTsJsvKi9dUDOAMzKvVqx5kLc5R4XMqxwnT1neZ6Nn2i89mZKtFfcGY/ygt8/7yxSNNj6Y67z9IRPtLfFLJ1tRvdQKO9jr+Ef9zdzZrfDWIj6/sw2pHeT2Zj79Q/BeyPXj85PsL2+O8/h0OeI7QuTC001sL951PqZnTBjr2hE3tPl6JuYEBAQOT9OWytKGKUcCaL/AAN3pk/Czj70D09DG0i2GekeNKoQB3o4Dg/iLj7smETu6cjXkSRO6oMJVgICAgICAgICAgICBQwPmehiCmKWpUsStdXqBhe+WsGqAg8b2YecD6XpgAAKAByA0EClWmGBBFwZjekXjaUxO07wwLgU5gsf5yW/OaY0uPzG/r1/uz9pbx09HoAtwm+IiGvdpt5ttPhhSSjS63EV6nVUULZFvlZ2Z3sbKqqSbAnukjQ747YxlHAo1WpRwdd8QlI1UbraaUySS5NRRbRde6BDdq7SO1ThatOlSrV6lOvhKlKo7rTp4umnXU6tO31lVyjdxXUWgdU3arH2Oh1nWKy00R+vGWpnUBTnvoSSOIJB5EwMOP3swlGsMO9U9ddQVSnVqZC5ATrGRSKd7j3iOMDxbB3v9qxL0epFJUNVAXrU+tepRcK2XDrdsnvHMSOWmsCUQNBv5sn2vAYikBdsudP9SkRUT1KgecDkXRBtLq8YUv2a1PT7SHMtvul/SB3ldRccfzk+rH6wvU3kSmJVhKsBAQEBAQEBAQEBAoYHzz0ibO6naGIS1lciqtvq1VDN/XnHkIHcN08d1+Cw9U8WpJm+0FAb5gwNtAQECObzUcLilorUxHV1OvUYerSdc6YgKxCqbEXKhwVIsReBEauJpUqirlrY3EvinUvi6y0adOvg6ZYDKoyKuR2YWXXieUCu8W+9RKWDxOG6mh1yVq9ZauS1X2fq1FEVdNWuwVufZgafeDE4jHviRs+p11DF4Sli6dBy1wyP1bHDm9kq0qlOmSvA5jwNjAlOy6e0aIrVMLh6T+2FcSrVnak2HqvSpq6VqeXM6qVuADe2mkD37N3Rq0sZUxPtKqKrpVenTooCzikiVFNV8zCmzKWyix14wJdeBaXk7I3fOuNwr4Ha5FJGIo4jOth/lPry5ZKhXymdMV7ztWN2vJmpjje0xDtOC3rwwNi5HiVOW/xlu3D8+2+yhXi2lm23N+ze066sM6EMp5ggg+YlOazHSV+t6296s7s475g2KwlWAgICAgICAgICBSBybptwPaw+IHA5qLeJHbT5dZEoiW/6HcbnwHV3uaVV18nPWD/eR5QlOYGi3q2pUwww7rlFJ8RTo1iRcqlUMisp4AioafHleBzfC7wYyscLS2hnUPUxOz6uIpHKjGoGo/tEGiVxUVSulirXFtRAzbH2NXqhsPhaIRaYpV1q1MGcGRisLVQ0Uc3PWhlDgsBp5wJBT3Kq4o1qmPWjTNXFUMSKKft0HU0xTcOXVbmooINhYaHjAkGzN0cNQamyh36nrBQFRs4opVKkpTB+iMoAvcgaAwNzQwyUwerRUBJY5QFuSbkm3MmAOIXkbnuGv5QLTVY+6tvtH9BJgaPbW3hh2CsWZyLhUAAte2rHlLum0ds3WOzm63iOPS9Ld0a2jvVWYGxWkvhqfxNp6CdbFw7HXv1cDNxrPl6Y42RLaO8FJSSzF3PMm5Prr8pZtfDgj3piPor00Oq1M723ahd7Bm1Xs/8AvGVY4rp5tttO3zX54BeK7xPVutl7fW+ajUKNzsbev95cj2GojpMWUZwarSz03hK9nb7VkAFULUXv91vUaH0lPNwqlutZ2XdPxnLTpkjdKtjbz0sRot1bjlYAG3hY6zk6jRZMPWezt6TiGLUdK9/k3yMDwlJ0F0BAQEBAQEBAQLGNhJ8sZ6QinSfs/rdm1u+kBWFtT+z7T2+5njuR0QvoRxuWviKJOj00qKPGmzKx8xUX8Mhk7BA8O2tn0cTRaliBek1i3aKWysGBDqQVIKg3BgYtn1sKGZaDUszuajhSLtUNszHvOg1mU0tEbzDCuSlp2iYbCpUC8TMWbE+I7lPxbsj56wMZrMeB/Ct/6m0gYjY9xPiTUPoNIGQU2PI28TlH4VgV6gge9Ydyi3z4zKqJQTe9QtdLfw+ZJ+ke+d/hv3c+ryfHvvKuR7ZxlQ1GBc2B7/1lbiWry1zTjrO0bR2djh2lxexi/L1asmceZ36y6kRstJhK3NbWTEzE7wiYiY2lLt1sNWYZ6rHJ9FTxPiTxt3XnpNBOeab5J6eIeU4vk09Z5MUe95lKUqZbFTYjUEcQZdtWLRtLh47XreLU7unbuVaj0laquViNR39xI5X7p5bU1pW8xSej32kvkviickbS3ErLRAQEBAQEBAoYFr8QPOTHZjPdixNIVAyNqpUqw8GFj8rx4PLge5NU4PatJGNstV8M1+YYtTHq2QyGT6BgR/bWWrXFKsctCnTNepqRm1ygNbkNTN+P3a80d+0Kmb378s/DEby8uNw2HxFVMPh6VPLkNR61MAGkCLU8jL9ItrY8gZnXnpXntP4fNExS9opWPxjw2O7+MethQ1T31LoxBy5jSc02a/K5UzXnpFL7R6/n1b8NptTef92elRfhx8FLH8bTS2snUE8R+IlvkNIGZKFuLH4Dsj0EDLAx1nAGpAkwiXO986wNdSP4Z/3T0PDfu59XleOxvkq5Vitm1K1Soy6AcL8zYenxmvVcPyZ81rx0jpt9XQ0+vx4MVKWaV7gkEWI0IPKcO9LUnltHV2a2i0bwsJmLJv8Ad7YmcipVHZ4qp5+J8PD/AMe1oOH7/wDJkj0hweJ8T5InFinr5lMAwA8J3eV5ad5neUl3F2cuId6ja9WQAOVzfXx4Tk8Uz2xxFK+Xf4No6X3yW8OjolhpPP8Ad6dfISQEBAQEBAQECwe8fhJ8MfLG50Y+X6TKO8MZ7S4P0mYQ4faLVE0zinXQ9zrobfepg+ci8dU0no7nszGrXo0qyarURKinwdQw/OYs3i2zgqhZK2HymqgKlG0FSm1rqTy1FxNuO0bctuzRlxzMxeveP1anDvWUOmDwHs71Dd6jMmRTa2ZVU625DQTdaaztN7823jr/ANtdItG8Upy/l/03+x9nrh6KUlJIUak6ksTdifiST5yve83tzSs0rFY2h7CZgyYjiF5G58Bf8oGN8Se4D7R1/CNYGNnY8S1vJB6nWBiYX4a/BSx/E2kmESgW/eY1l0serNuf0jxno+FxHs53+bzHGZiMld0XwlQZbDiOPxnYtDj5a233lqdvbHFQZ00cfPwM52u0MaiN4+L+7qcO4jOGeS/Zrth7FLHPWFlHBTzI5nw8JR0HDJ358sekL/EeJxWvJinr80rDgDwnd2ea2m0tVS2sK1Y0k1VVJLd5BAsPXjKeLV1y5px07R5dC+hnDgjLfvM9nUeiv3K/2k/Izmcbja9PR1+Cfd29U6E4jtKwkgICAgICBSA5wLV4nykz2Yx3Yao7J+P6zKvdjb4XMOmXZ+alQxAGtN2pk/y1QCL/AHqaj70yyQjHPhIuiXaHXbOprzos1EjuAOZB+Bl9JqbUxZramBoMPSq40mp1z0qFyKYp2DOFNszEg2BsdLTfPLj6bbz9VSvPm6xO0eNvLyYHaTUXH7V62FNQ0M7gZkrDh2gAHQm4vyImd8cWjttO2+30MeSaz33jtv8AVIMQva5ejMfIcBKq2xse/wBGNh+FYFUU8gfugIPU6wM1KjbVgt/MnzJgZKnCTCJc536P+IT/AE/+Zno+Ffd29Xl+OfHVynF7QahiXI924uPujUTVl11tPq7RPWs7bwu4NHXUaOvzSLDYtaihlOhndx2resWrO8S4GXDbFblsyZwJnMNcRMyi23tt5r06R7PBmHPwHh3mec4lxHm3xYu3mXo+HcNiu2TJ38Qs3Q/ev/pn/cs1cG++/Bs419xHrDtvRSexX+0n5GbuOfHT0YcF+C3qnk4TtqiAgICAgICAgUvAtXifKTPZjHdbiR2ZNO6L9kX312d7Rga9MC7ZCyj+en21+aibbRvDVWdpQjoO2jariKBPZdFqr8UOVvk6ek0LDsECFsRTX2epiGwtWlnWnUJ/Z1Kbm4vfsk6+BFtJdid554jm38fVz+Xlj2czNdu3ymGQPSrez4TBdujRenVqVRqlqTZwAw95mbU20498je1ebJfvO8RHq2xFbRFK9o8+iWVEDcb+pF/jaU1sSmBwAECruBxIHxgY+vHIE/AaepgYalcnhb4C7H5aSYRLne+xPtCXv+7PG31zyHCel4V91Pq8xxuPeq5NvJTK12JBAa1jyNlANj5Tl8UpaNRNpjo63Cr1nTRET1h5tm7Rai3ep4j9R4zHQa+2mttPwz3bdZo656/V69s7azjJTPZ+k3f4CXeI8Ui8ezwz08yqaHhvs558ndo7zhOwkG51Js9R7HIEK5uWa66X79DOzwalva77dHE41evs4rv137O1dE/uV/tJ+Rm3jvx09E8Gj/jt6p6BOC7SogICAgICAgDApaBYxsfKTEbwxnpLQ196MNmK9ctzw493fbwl2miyzHNFVK+uw1mYmXjbeOh9cHyJ/Sb40WSfCr/EcEfzOY7qUKmC2mKoH+HD1lzAj9ywfJ2eP8PlyM0/w7Pv2/Vu/i2m/q/R1gb0UP4nyb/qPsGWPCY4pp/6lmK3hwpQl2RwNcuhJ+AMj7HmiekSy/iGmmPihjw20cVlz0sPRWla+XOFYjy7N/iZrtirE7Wnq2Uz3tHNWvT1bjZm0lr0y6gqwJVkb3kdeKsJovSaTtKxjyReN4XM55k28kH/AHMGxYo7vVRf+toFDr3E/EufQaQPQKFxqSfD3fkIGi3l3WTEgMhyVVFlbiCOOVxzHjxnR0Wutp527woa3Q11Ede7m22tlPSJp4qlYHQEi6N9l+F/nPQ0vg1Vdo6/Ty83k02o0tt67+sIvjN10OtJyv8AK12Hk3H1vOfn4NE9cc7Ohg41eOmWu/1hrRuvXvYmmB9bPp5C15QjhOomdl2eM6fbeN9/ls2WE3co09apNU92qp563P5Tpafg1azvkndz8/F8t+mOOX9ZSzYewK+MIWimWkNM5GWmo8PrHwHyl7NqtPo67eflCvp9Flz25p/OXVd1tg08FTKoSzMbux+kQLaDgB4Ty+s1d9Tfmt+EPSaXTVwU5YbkcJUWVYSQEBAQEBAQKGENTtvaaUVLMdF18TfgB4mWtPgtkttCjrNVXFVy7aGNbEVc7WzsQqjkLkBVv3a/nPTVpGnwzt4h5G17anNG/mU0we62GQDOGqNzLMwBPOyKQAPWcPJq81/L0GPR4Kfy7+qI9HBoOmOfEIjqmIdlLgPkpknKq5r2FgLASpXLed95leyYcddoisJxR2XhXVWGHpAMAw7Cg2IvrabIvf5y0TSnmIUqbv4U/wCSB9ksvpYzOM2WO1pYThwz3rCM7VwFTC9klqmDLozAGxsGByVO4HvGh52PG7iyUzdL7RbxKnal9PO+PrTzCQ7t41auJxNVARTYUQNLXYIc5t3+6PIylqcNqVrW3fr+Xh19Lnplmb17JCtDmLDyufUyhMLzJ1A53PxN/lwkDIBbhAQEDFXw6uCrqGU8QQCD8QZnW81neJY2rFo2lF9o7g4d7mkXok/VN1/A3DyInTw8Xz06W971/dz8vC8N+0bNOvRvUvriVy94pG58i9hLs8drt0p19f8ACpHBY3+JrN+90BhcFUq4d3NakVcsxFjTHvdkaAAG/wB2UM3FtRkjaJ29F7Fw7Dj67buhbrY5auFpVVtZ0VwByzAG3le3lObMzad5XYiKx0btF0tIlMdlZCVYCAgICAgICBHt9t41wGGNWwLk5aan6Tkc/AAEn4TXlycld1zQaSdVlinjy5R//TVsapauVGQ/RBAJIuSQSdQJ3eAZpyUtNo7eXE/8v4Zi0mWkYrT73hYuIsQRcG4Kkj6Q1H5XncvtkrNZ8vJUpOO3NHh0HA7y0aqXLBKliSjGxuBc5SfeHiPlPP5dPfHvFod3Hmrk2msuXbj7R/w+JUi/WNRbiRw6xr6eIE5+OekurnjrDreyMeKtFGGmliO4roR8pbrG8Ode3LOz29bJ5WPOtdwQQbEHQg6gjmCOccpzobtNhgHath6gWkrKtRGNgC2oVb++PDivLThapnpevs834T8mmMV6W9ph7+Y8Sl+7+8CYhbqbMPeXmPEd48ZU1OktjnfvHiXV0usrmj5T5hvBXEozSV3deHEjY3VvISrAQKQEDw7Twi1Uem4ulRGRgeasCpHoYEP6JqzLQfC1Sc+ErVaLX5gOWQ/CzafCTCJdFkJVgICAgICAgIFDA4t0oYhsbilWk46mipXnrULHOQOBGiC/gZejgmbPEWmdoTpf/JNPoYtWKzNmjw+GFNMg4cyeJvxM9LpNHTT4vZ0eR4lxLLrtRObJ+EfJlWmTxbhyNh+Qm72fzmVPn77RDN1RPdaZ2mJjqwrXr0ebD4JQLhVBbU20vfXl8ZUppcNo3msLl8+bfaLT0e/C1a1IWp1HUE3sHa1++x+Ak/ZMH9LX9py79ZeldrYof5zf0H81mM6HCn7RkZF2/ix9MH4qn6ATCeH4p8yy+1X+Ufr+7TbaWpiqa06jWC1Gq5lXtF2BBzG9iNe7lNGThOO0bc0rOHiV8c78ry4KjUw9gtRrcB7yFb/VZWuO63jNmPR2xU5JtzV+Usb6quS/PWvLb5w22F3oximxapbvzK4/q1mX2WkztbF+p9pvWN65d/ps2uH35xC+8FYeKm/qptNd+HYJ+cNlOI6iPlLc0N/LfvaTL4gj8mtKMcPx5fuskSvTxDJj+9xzCT7G25TxC5qbXHAjmD4iUdRpb4Z2svYNTTNG9W2DCVJhaC4kDFVxSrxNv/d0CLb7b6rgaPWLT6x8wUKXCcQdeBJFwOA5wId0WbwVMVtHGVXVE65absqZgAyHIp1JuSp1PO0Ds6HSBdAQEBAQEBAQNfvBi+pw1apwKoxHxtYfMib9NTny1r85adRfkxWt9HEaRsOIGl2Y8FHiZ7XJatI3ntDx9KTado7tdV3kw6myLUrfzKBl8izC/lOTk4virO0bz6Onj4TktG87R6r8PtvDVSF7VJzoBUAAJ5AMCV+c2YOK47ztPT1YZuF5KRvHX0emoCpseInWiYtHRzJpNZ6sVBrAeGnobfpIxx7uycse9v8APqyGoe+Z8sMNjrD3mOWBXrj3mOWDqr1x745IOqyrXNuPNf8AcJqy0jl/Jtxb835/2Vr45aa56rBV4C/EnuA5zXnzY8Mb2nZlhwZMs7VjdrG3lpHhRqkd+VBfyLAzlzxnFvttP6fu6UcHybd4/wB/BIt3N7QCeqObTtU3urADmAf7iasOl0ea1rYfdtPeP8Nuo1Grx1rTN1iO0/5TrZW8mBqatlpVCLEsoU/jGnzmnPoNRTtG8fRng1eKfO0vBtfpFwmEZqZfrHU2sgz35jXReHeZyssTWdpjaXWx25o3hENq9L9VtMPRsO+o2o+4n/1NTYiG0d88dXvmrsqn6NMCmPUdr5yBogC72AL1HOgF2dz+bGB3bol3QfB0mq1xavWyll+oi3yqf5u0SfiBykjpyiBWAgICAgICAgRXpMqumz6pQX7VINa5IU1kBIt3XHleXNBkrj1FbWV9VSb4bVh8+7w7QzHqgf2agPU/mbkp8ANbd58J0eM6qZyeyrPSFHhmmilPaT3lvd2t1jVqUMQaivgyL1FKlWR8hzJVF+zZrWIOtxOE6zVbV2A+DpD2yopao4SlTy9orrmaob2TuHEmBhw2KewN2Z6LKp5mpQqGy5u8oQdZ29BnvMc0b71mN/rE/s5erwU3ms9rRMx9Jj928RrEjz8j/e89NjnaZr+LgXrvET+C7NN2zVsZo2NjNGxsZo2NltRuHxHy1/Sac3Srdir1/wB89EYqYxa9dXrMVplsiEKX6unf3ggtmOlz/aeJ1uptnyzM9vD1WlwVw44rH4pVh9x64o11d0as3V+zMgzKQGJcp9a62vfhKiw0G1cEcNVWiaoOKRQ7lFIWm5Oiqx/eC1s2gHETPHktjtFq92N6VvWa27NjU2sooiswOtrgcmJyket57KuurGljNZ5idFM6icUS8FTB1NoZGwlF3cEq4AGg0ILG9gNTz5zhcSy49RSuakfSXX0OK+C04rT9YSDZXRLjKmtd6VFfiajegsP6px9nS3TLY3Q9hV1rmrW+03Vj0p2NviTJmEQnOyd1sNhhahRp0/sqAT8W4mQluadIDhAyQEBAQEBAQEBAoRA4T02bGp4TEUK9HD0urqK4dctkqVQxazhSCSQ/f9Hwk2tNp3tKIiIjaFMCDXwfVqfZalWzolEFWKgghnUsGGbKR7wuLSEvLvvjwKVMrTp4kFlQ1KoJNNgpF2ylSpPEX7z4QMe7/RziMbhTiKVRR1l0WmwKkqj++H4cQ2luXGXNJlpSLVyb7WjvHhozUm0xNe8N5hOi7HKiqz0bjgS7E+oSdjFxTT46RT3rbef9lz76G9rzaNo3eXbO4mMwtGpXqGmadNS7ZHcnKOJCkC83V4vpf/qP99WueH5foiFPHqTbPbxNwPMnhNkcV00/zSwnQZP6YVG0F+v/AO8xNkcR0s/+xhOiyf0A2kv8Qeq/9TZGu089srCdJk/oUqbRSxu44G2o5gjlMMus081nfJE9GWPS5ImPdafYOL6t0AoU65NkCsrMQ1iOwFYak6GeMnu9E6m6g1KFQYhkXDgipTpH9mC2gUWIBAOmobygQ/fDF3xPVjD0/cDLXUEvUBNxkYHKb89ON+EC7bO5+MwuGyYilYOSyspzKDmD5XI906218rz0Gl5c+jnBE7W7uZmrOPURl26dko6CsMQa6svaGU8iLEsOI+EqZsFsOnrW/Sd5bqXjJlm1evR2inQA4zmTPyW4hlImLIgVgICAgICAgICAgULWgaTezYNHaGHahXVrE5kYDtU3F7Ot+epFuYJHOBxPFdGm08JiFrUE9py6K6uFuMuUZ0qOCNDwBNrDWB6t0+ibFM18bmoUiQXQOHqVLHh2SUX7VyRfheB2/BU6dFFp0kyoihVUCwVQLACTMoZ/aR3H0kJWVqqspVlupBBBFwQRYgjugcL3s6M8RRdmwKGtRJuqEgVKY+qSxAcDvvfhccyEdwu420qpt7MyDvqMij5Ek+QMgSfZfRG51xNY2+rRTX8b/wDzMohCZ7J6O9n0bXwxqHvrftNbfVPZ+UnZG6u+e4lHGorYe+HxNMWpuqZVK3JyMEsQNSQRqLnjciOVO7mC9He1aS1aKYZmSrkzMlWnl7LZuyWcEcdbiRtJunG4PRk2HdK2N7Rp60qIu6owNwzE6Eg2IUC19bmTG3knfw6pYEdrMR3W09I5p8I5fmuw9FFvkQL32XLf5ayJtM95TERHZmtISQKwEBAQEBAQEBAQEBAQEBAQEBAoRAx9SIGS3dACAJgBAawBgIFYCAgICAgICAgICAgICAgICAgICAgIFICBWBSBWAgICAgICAgICAgICAgICAgICAgICAgICAgICAgICAgICAgICAgICAgICAgICAgICAgICAgICAgICAgICAgICAgICAgICAgICAgICAgICAgICAgICAgICAgICAgICAgICAgICB//2Q=="/>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4775" y="5022783"/>
            <a:ext cx="1905000" cy="1066800"/>
          </a:xfrm>
          <a:prstGeom prst="rect">
            <a:avLst/>
          </a:prstGeom>
        </p:spPr>
      </p:pic>
      <p:sp>
        <p:nvSpPr>
          <p:cNvPr id="29" name="Rectangle 28"/>
          <p:cNvSpPr/>
          <p:nvPr/>
        </p:nvSpPr>
        <p:spPr>
          <a:xfrm>
            <a:off x="7986061" y="6369997"/>
            <a:ext cx="2295276" cy="400110"/>
          </a:xfrm>
          <a:prstGeom prst="rect">
            <a:avLst/>
          </a:prstGeom>
          <a:noFill/>
        </p:spPr>
        <p:txBody>
          <a:bodyPr wrap="square" lIns="91440" tIns="45720" rIns="91440" bIns="45720">
            <a:spAutoFit/>
          </a:bodyPr>
          <a:lstStyle/>
          <a:p>
            <a:pPr algn="ct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HEALTH  </a:t>
            </a:r>
            <a:r>
              <a:rPr lang="en-US"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INSURANCE</a:t>
            </a:r>
          </a:p>
        </p:txBody>
      </p:sp>
      <p:pic>
        <p:nvPicPr>
          <p:cNvPr id="38" name="Picture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3845" y="5159935"/>
            <a:ext cx="1073284" cy="1173124"/>
          </a:xfrm>
          <a:prstGeom prst="rect">
            <a:avLst/>
          </a:prstGeom>
        </p:spPr>
      </p:pic>
      <p:sp>
        <p:nvSpPr>
          <p:cNvPr id="43" name="Rectangle 42"/>
          <p:cNvSpPr/>
          <p:nvPr/>
        </p:nvSpPr>
        <p:spPr>
          <a:xfrm>
            <a:off x="1225966" y="6241983"/>
            <a:ext cx="2295276" cy="400110"/>
          </a:xfrm>
          <a:prstGeom prst="rect">
            <a:avLst/>
          </a:prstGeom>
          <a:noFill/>
        </p:spPr>
        <p:txBody>
          <a:bodyPr wrap="square" lIns="91440" tIns="45720" rIns="91440" bIns="45720">
            <a:spAutoFit/>
          </a:bodyPr>
          <a:lstStyle/>
          <a:p>
            <a:pPr algn="ctr"/>
            <a:r>
              <a:rPr lang="en-US"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CAR INSURANCE</a:t>
            </a:r>
          </a:p>
        </p:txBody>
      </p:sp>
      <p:pic>
        <p:nvPicPr>
          <p:cNvPr id="39" name="Picture 3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76813" y="5064127"/>
            <a:ext cx="1309146" cy="1309146"/>
          </a:xfrm>
          <a:prstGeom prst="rect">
            <a:avLst/>
          </a:prstGeom>
        </p:spPr>
      </p:pic>
      <p:sp>
        <p:nvSpPr>
          <p:cNvPr id="45" name="Rectangle 44"/>
          <p:cNvSpPr/>
          <p:nvPr/>
        </p:nvSpPr>
        <p:spPr>
          <a:xfrm>
            <a:off x="3395509" y="6339772"/>
            <a:ext cx="2295276" cy="400110"/>
          </a:xfrm>
          <a:prstGeom prst="rect">
            <a:avLst/>
          </a:prstGeom>
          <a:noFill/>
        </p:spPr>
        <p:txBody>
          <a:bodyPr wrap="square" lIns="91440" tIns="45720" rIns="91440" bIns="45720">
            <a:spAutoFit/>
          </a:bodyPr>
          <a:lstStyle/>
          <a:p>
            <a:pPr algn="ct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LIFE </a:t>
            </a:r>
            <a:r>
              <a:rPr lang="en-US"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INSURANCE</a:t>
            </a:r>
          </a:p>
        </p:txBody>
      </p:sp>
      <p:pic>
        <p:nvPicPr>
          <p:cNvPr id="1044" name="Picture 20" descr="Retirement planning: Should you go for an annuity insurance plan? | The  Financial Expres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21526" y="5116514"/>
            <a:ext cx="1480301" cy="1204372"/>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46"/>
          <p:cNvSpPr/>
          <p:nvPr/>
        </p:nvSpPr>
        <p:spPr>
          <a:xfrm>
            <a:off x="5690785" y="6320886"/>
            <a:ext cx="2295276" cy="584775"/>
          </a:xfrm>
          <a:prstGeom prst="rect">
            <a:avLst/>
          </a:prstGeom>
          <a:noFill/>
        </p:spPr>
        <p:txBody>
          <a:bodyPr wrap="square" lIns="91440" tIns="45720" rIns="91440" bIns="45720">
            <a:spAutoFit/>
          </a:bodyPr>
          <a:lstStyle/>
          <a:p>
            <a:pPr algn="ctr"/>
            <a:r>
              <a:rPr lang="en-US" sz="1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SINGLE PREMIUM ANNUITIES</a:t>
            </a:r>
            <a:endParaRPr lang="en-US" sz="1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4" name="TextBox 43"/>
          <p:cNvSpPr txBox="1"/>
          <p:nvPr/>
        </p:nvSpPr>
        <p:spPr>
          <a:xfrm>
            <a:off x="7542279" y="4236605"/>
            <a:ext cx="4277544" cy="923330"/>
          </a:xfrm>
          <a:prstGeom prst="rect">
            <a:avLst/>
          </a:prstGeom>
          <a:noFill/>
        </p:spPr>
        <p:txBody>
          <a:bodyPr wrap="square" rtlCol="0">
            <a:spAutoFit/>
          </a:bodyPr>
          <a:lstStyle/>
          <a:p>
            <a:r>
              <a:rPr lang="en-US" b="1" dirty="0"/>
              <a:t>Contracts in different product lines have different risks – Expected to be in different portfolios</a:t>
            </a:r>
          </a:p>
        </p:txBody>
      </p:sp>
    </p:spTree>
    <p:extLst>
      <p:ext uri="{BB962C8B-B14F-4D97-AF65-F5344CB8AC3E}">
        <p14:creationId xmlns:p14="http://schemas.microsoft.com/office/powerpoint/2010/main" val="838554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xmlns="" id="{3EEDAF89-0ECD-416A-93E5-A300FF0B9702}"/>
              </a:ext>
            </a:extLst>
          </p:cNvPr>
          <p:cNvSpPr>
            <a:spLocks noGrp="1"/>
          </p:cNvSpPr>
          <p:nvPr>
            <p:ph type="title"/>
          </p:nvPr>
        </p:nvSpPr>
        <p:spPr>
          <a:xfrm>
            <a:off x="805544" y="605227"/>
            <a:ext cx="10515600" cy="700115"/>
          </a:xfrm>
        </p:spPr>
        <p:txBody>
          <a:bodyPr/>
          <a:lstStyle/>
          <a:p>
            <a:r>
              <a:rPr lang="en-US" dirty="0"/>
              <a:t>INSURANCE INDUSTRY</a:t>
            </a:r>
          </a:p>
        </p:txBody>
      </p:sp>
      <p:sp>
        <p:nvSpPr>
          <p:cNvPr id="4" name="TextBox 3">
            <a:extLst>
              <a:ext uri="{FF2B5EF4-FFF2-40B4-BE49-F238E27FC236}">
                <a16:creationId xmlns:a16="http://schemas.microsoft.com/office/drawing/2014/main" xmlns="" id="{0EA7735C-6803-EF9B-4DF8-B377CA91E0E8}"/>
              </a:ext>
            </a:extLst>
          </p:cNvPr>
          <p:cNvSpPr txBox="1"/>
          <p:nvPr/>
        </p:nvSpPr>
        <p:spPr>
          <a:xfrm>
            <a:off x="566173" y="5878478"/>
            <a:ext cx="11059654" cy="646331"/>
          </a:xfrm>
          <a:prstGeom prst="rect">
            <a:avLst/>
          </a:prstGeom>
          <a:noFill/>
        </p:spPr>
        <p:txBody>
          <a:bodyPr wrap="square" rtlCol="0">
            <a:spAutoFit/>
          </a:bodyPr>
          <a:lstStyle/>
          <a:p>
            <a:pPr algn="ctr"/>
            <a:r>
              <a:rPr lang="en-IN" b="1" dirty="0">
                <a:latin typeface="Arial Black" pitchFamily="34" charset="0"/>
              </a:rPr>
              <a:t>It is required to Regulate Insurance Market and required a exhaustive and </a:t>
            </a:r>
            <a:r>
              <a:rPr lang="en-IN" b="1" dirty="0" err="1">
                <a:latin typeface="Arial Black" pitchFamily="34" charset="0"/>
              </a:rPr>
              <a:t>comprhensive</a:t>
            </a:r>
            <a:r>
              <a:rPr lang="en-IN" b="1" dirty="0">
                <a:latin typeface="Arial Black" pitchFamily="34" charset="0"/>
              </a:rPr>
              <a:t> Financial Reporting Standard</a:t>
            </a:r>
            <a:r>
              <a:rPr lang="en-IN" dirty="0"/>
              <a:t> .</a:t>
            </a:r>
          </a:p>
        </p:txBody>
      </p:sp>
      <p:sp>
        <p:nvSpPr>
          <p:cNvPr id="3" name="Hexagon 2"/>
          <p:cNvSpPr/>
          <p:nvPr/>
        </p:nvSpPr>
        <p:spPr>
          <a:xfrm>
            <a:off x="1710409" y="2690370"/>
            <a:ext cx="1784333" cy="1748067"/>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 to </a:t>
            </a:r>
            <a:r>
              <a:rPr lang="en-US" dirty="0" smtClean="0"/>
              <a:t>74</a:t>
            </a:r>
            <a:r>
              <a:rPr lang="en-US" dirty="0" smtClean="0"/>
              <a:t>%</a:t>
            </a:r>
            <a:endParaRPr lang="en-US" dirty="0"/>
          </a:p>
          <a:p>
            <a:pPr algn="ctr"/>
            <a:r>
              <a:rPr lang="en-US" dirty="0"/>
              <a:t>Is allowed in the Insurance Industry</a:t>
            </a:r>
          </a:p>
        </p:txBody>
      </p:sp>
      <p:sp>
        <p:nvSpPr>
          <p:cNvPr id="5" name="Rectangle 4"/>
          <p:cNvSpPr/>
          <p:nvPr/>
        </p:nvSpPr>
        <p:spPr>
          <a:xfrm>
            <a:off x="226739" y="3564404"/>
            <a:ext cx="1622560" cy="646331"/>
          </a:xfrm>
          <a:prstGeom prst="rect">
            <a:avLst/>
          </a:prstGeom>
        </p:spPr>
        <p:txBody>
          <a:bodyPr wrap="none">
            <a:spAutoFit/>
          </a:bodyPr>
          <a:lstStyle/>
          <a:p>
            <a:pPr algn="ctr"/>
            <a:r>
              <a:rPr lang="en-US" sz="1200" b="1" dirty="0">
                <a:latin typeface="Arial Black" pitchFamily="34" charset="0"/>
              </a:rPr>
              <a:t>Share in assets</a:t>
            </a:r>
          </a:p>
          <a:p>
            <a:pPr algn="ctr"/>
            <a:r>
              <a:rPr lang="en-US" sz="1200" b="1" dirty="0">
                <a:latin typeface="Arial Black" pitchFamily="34" charset="0"/>
              </a:rPr>
              <a:t> of </a:t>
            </a:r>
          </a:p>
          <a:p>
            <a:pPr algn="ctr"/>
            <a:r>
              <a:rPr lang="en-US" sz="1200" b="1" dirty="0">
                <a:latin typeface="Arial Black" pitchFamily="34" charset="0"/>
              </a:rPr>
              <a:t>listed companies</a:t>
            </a:r>
            <a:endParaRPr lang="en-US" sz="1200" dirty="0">
              <a:latin typeface="Arial Black" pitchFamily="34" charset="0"/>
            </a:endParaRPr>
          </a:p>
        </p:txBody>
      </p:sp>
      <p:sp>
        <p:nvSpPr>
          <p:cNvPr id="9" name="Hexagon 8"/>
          <p:cNvSpPr/>
          <p:nvPr/>
        </p:nvSpPr>
        <p:spPr>
          <a:xfrm>
            <a:off x="145853" y="1750191"/>
            <a:ext cx="1784333" cy="1748067"/>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India hold $13 trillion in assets(12% )</a:t>
            </a:r>
          </a:p>
        </p:txBody>
      </p:sp>
      <p:sp>
        <p:nvSpPr>
          <p:cNvPr id="10" name="Rectangle 9"/>
          <p:cNvSpPr/>
          <p:nvPr/>
        </p:nvSpPr>
        <p:spPr>
          <a:xfrm>
            <a:off x="1710409" y="4509532"/>
            <a:ext cx="1874424" cy="523220"/>
          </a:xfrm>
          <a:prstGeom prst="rect">
            <a:avLst/>
          </a:prstGeom>
        </p:spPr>
        <p:txBody>
          <a:bodyPr wrap="none">
            <a:spAutoFit/>
          </a:bodyPr>
          <a:lstStyle/>
          <a:p>
            <a:pPr algn="ctr"/>
            <a:r>
              <a:rPr lang="en-US" sz="1400" b="1" dirty="0">
                <a:latin typeface="Arial Black" pitchFamily="34" charset="0"/>
              </a:rPr>
              <a:t>Foreign Direct </a:t>
            </a:r>
          </a:p>
          <a:p>
            <a:pPr algn="ctr"/>
            <a:r>
              <a:rPr lang="en-US" sz="1400" b="1" dirty="0">
                <a:latin typeface="Arial Black" pitchFamily="34" charset="0"/>
              </a:rPr>
              <a:t>Investment (FDI)</a:t>
            </a:r>
            <a:r>
              <a:rPr lang="en-US" sz="1400" dirty="0">
                <a:latin typeface="Arial Black" pitchFamily="34" charset="0"/>
              </a:rPr>
              <a:t> </a:t>
            </a:r>
          </a:p>
        </p:txBody>
      </p:sp>
      <p:sp>
        <p:nvSpPr>
          <p:cNvPr id="12" name="Hexagon 11"/>
          <p:cNvSpPr/>
          <p:nvPr/>
        </p:nvSpPr>
        <p:spPr>
          <a:xfrm>
            <a:off x="4760751" y="2737084"/>
            <a:ext cx="1784333" cy="1748067"/>
          </a:xfrm>
          <a:prstGeom prst="hexag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35% of </a:t>
            </a:r>
            <a:r>
              <a:rPr lang="en-US" dirty="0" err="1"/>
              <a:t>insurtech</a:t>
            </a:r>
            <a:r>
              <a:rPr lang="en-US" dirty="0"/>
              <a:t>-focused </a:t>
            </a:r>
            <a:r>
              <a:rPr lang="en-US" sz="1600" dirty="0"/>
              <a:t>venture</a:t>
            </a:r>
            <a:r>
              <a:rPr lang="en-US" dirty="0"/>
              <a:t> investments.</a:t>
            </a:r>
          </a:p>
        </p:txBody>
      </p:sp>
      <p:sp>
        <p:nvSpPr>
          <p:cNvPr id="13" name="Rectangle 12"/>
          <p:cNvSpPr/>
          <p:nvPr/>
        </p:nvSpPr>
        <p:spPr>
          <a:xfrm>
            <a:off x="3520584" y="3601407"/>
            <a:ext cx="1356333" cy="523220"/>
          </a:xfrm>
          <a:prstGeom prst="rect">
            <a:avLst/>
          </a:prstGeom>
        </p:spPr>
        <p:txBody>
          <a:bodyPr wrap="none">
            <a:spAutoFit/>
          </a:bodyPr>
          <a:lstStyle/>
          <a:p>
            <a:pPr algn="ctr"/>
            <a:r>
              <a:rPr lang="en-US" sz="1400" b="1" dirty="0">
                <a:latin typeface="Arial Black" pitchFamily="34" charset="0"/>
              </a:rPr>
              <a:t>LIC Rank </a:t>
            </a:r>
          </a:p>
          <a:p>
            <a:pPr algn="ctr"/>
            <a:r>
              <a:rPr lang="en-US" sz="1400" b="1" dirty="0">
                <a:latin typeface="Arial Black" pitchFamily="34" charset="0"/>
              </a:rPr>
              <a:t> 5</a:t>
            </a:r>
            <a:r>
              <a:rPr lang="en-US" sz="1400" b="1" baseline="30000" dirty="0">
                <a:latin typeface="Arial Black" pitchFamily="34" charset="0"/>
              </a:rPr>
              <a:t>th</a:t>
            </a:r>
            <a:r>
              <a:rPr lang="en-US" sz="1400" b="1" dirty="0">
                <a:latin typeface="Arial Black" pitchFamily="34" charset="0"/>
              </a:rPr>
              <a:t> Globally</a:t>
            </a:r>
            <a:endParaRPr lang="en-US" sz="1400" dirty="0">
              <a:latin typeface="Arial Black" pitchFamily="34" charset="0"/>
            </a:endParaRPr>
          </a:p>
        </p:txBody>
      </p:sp>
      <p:sp>
        <p:nvSpPr>
          <p:cNvPr id="15" name="Hexagon 14"/>
          <p:cNvSpPr/>
          <p:nvPr/>
        </p:nvSpPr>
        <p:spPr>
          <a:xfrm>
            <a:off x="3216087" y="1766697"/>
            <a:ext cx="1784333" cy="1748067"/>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Growth rate of 32-34% annually</a:t>
            </a:r>
          </a:p>
        </p:txBody>
      </p:sp>
      <p:sp>
        <p:nvSpPr>
          <p:cNvPr id="16" name="Rectangle 15"/>
          <p:cNvSpPr/>
          <p:nvPr/>
        </p:nvSpPr>
        <p:spPr>
          <a:xfrm>
            <a:off x="4504725" y="4509532"/>
            <a:ext cx="2527389" cy="738664"/>
          </a:xfrm>
          <a:prstGeom prst="rect">
            <a:avLst/>
          </a:prstGeom>
        </p:spPr>
        <p:txBody>
          <a:bodyPr wrap="square">
            <a:spAutoFit/>
          </a:bodyPr>
          <a:lstStyle/>
          <a:p>
            <a:pPr algn="ctr"/>
            <a:r>
              <a:rPr lang="en-US" sz="1400" b="1" dirty="0">
                <a:latin typeface="Arial Black" pitchFamily="34" charset="0"/>
              </a:rPr>
              <a:t>Second-largest</a:t>
            </a:r>
          </a:p>
          <a:p>
            <a:pPr algn="ctr"/>
            <a:r>
              <a:rPr lang="en-US" sz="1400" b="1" dirty="0">
                <a:latin typeface="Arial Black" pitchFamily="34" charset="0"/>
              </a:rPr>
              <a:t> Insurance technology</a:t>
            </a:r>
          </a:p>
          <a:p>
            <a:pPr algn="ctr"/>
            <a:r>
              <a:rPr lang="en-US" sz="1400" b="1" dirty="0">
                <a:latin typeface="Arial Black" pitchFamily="34" charset="0"/>
              </a:rPr>
              <a:t> Market</a:t>
            </a:r>
            <a:endParaRPr lang="en-US" sz="1400" dirty="0">
              <a:latin typeface="Arial Black" pitchFamily="34" charset="0"/>
            </a:endParaRPr>
          </a:p>
        </p:txBody>
      </p:sp>
      <p:sp>
        <p:nvSpPr>
          <p:cNvPr id="17" name="Hexagon 16"/>
          <p:cNvSpPr/>
          <p:nvPr/>
        </p:nvSpPr>
        <p:spPr>
          <a:xfrm>
            <a:off x="6230984" y="1750190"/>
            <a:ext cx="1784333" cy="1748067"/>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Largest in India and the 6th largest globally in 2022</a:t>
            </a:r>
          </a:p>
        </p:txBody>
      </p:sp>
      <p:sp>
        <p:nvSpPr>
          <p:cNvPr id="18" name="Rectangle 17"/>
          <p:cNvSpPr/>
          <p:nvPr/>
        </p:nvSpPr>
        <p:spPr>
          <a:xfrm rot="10800000" flipV="1">
            <a:off x="6545977" y="3593510"/>
            <a:ext cx="1386038" cy="307777"/>
          </a:xfrm>
          <a:prstGeom prst="rect">
            <a:avLst/>
          </a:prstGeom>
        </p:spPr>
        <p:txBody>
          <a:bodyPr wrap="square">
            <a:spAutoFit/>
          </a:bodyPr>
          <a:lstStyle/>
          <a:p>
            <a:pPr algn="ctr"/>
            <a:r>
              <a:rPr lang="en-US" sz="1400" b="1" dirty="0">
                <a:latin typeface="Arial Black" pitchFamily="34" charset="0"/>
              </a:rPr>
              <a:t>LIC's IPO</a:t>
            </a:r>
            <a:endParaRPr lang="en-US" sz="1400" dirty="0">
              <a:latin typeface="Arial Black" pitchFamily="34" charset="0"/>
            </a:endParaRPr>
          </a:p>
        </p:txBody>
      </p:sp>
      <p:sp>
        <p:nvSpPr>
          <p:cNvPr id="19" name="Hexagon 18"/>
          <p:cNvSpPr/>
          <p:nvPr/>
        </p:nvSpPr>
        <p:spPr>
          <a:xfrm>
            <a:off x="7793936" y="2719476"/>
            <a:ext cx="2052708" cy="1748067"/>
          </a:xfrm>
          <a:prstGeom prst="hexagon">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Black" pitchFamily="34" charset="0"/>
            </a:endParaRPr>
          </a:p>
          <a:p>
            <a:pPr algn="ctr"/>
            <a:endPar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Black" pitchFamily="34" charset="0"/>
            </a:endParaRPr>
          </a:p>
          <a:p>
            <a:pPr algn="ct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Black" pitchFamily="34" charset="0"/>
              </a:rPr>
              <a:t>VISION</a:t>
            </a:r>
          </a:p>
          <a:p>
            <a:pPr algn="ctr"/>
            <a:endParaRPr lang="en-US" sz="2400" dirty="0"/>
          </a:p>
        </p:txBody>
      </p:sp>
      <p:sp>
        <p:nvSpPr>
          <p:cNvPr id="21" name="Hexagon 20"/>
          <p:cNvSpPr/>
          <p:nvPr/>
        </p:nvSpPr>
        <p:spPr>
          <a:xfrm>
            <a:off x="9536811" y="1750189"/>
            <a:ext cx="1784333" cy="1748067"/>
          </a:xfrm>
          <a:prstGeom prst="hexagon">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u="sng" dirty="0">
                <a:latin typeface="Arial Black" pitchFamily="34" charset="0"/>
              </a:rPr>
              <a:t>MARKET GROWTH</a:t>
            </a:r>
            <a:r>
              <a:rPr lang="en-US" sz="1600" dirty="0">
                <a:latin typeface="Arial Black" pitchFamily="34" charset="0"/>
              </a:rPr>
              <a:t>-</a:t>
            </a:r>
          </a:p>
          <a:p>
            <a:pPr algn="ctr"/>
            <a:r>
              <a:rPr lang="en-US" sz="1600" dirty="0"/>
              <a:t>Projected to reach US$ 222 billion by 2026</a:t>
            </a:r>
          </a:p>
        </p:txBody>
      </p:sp>
      <p:sp>
        <p:nvSpPr>
          <p:cNvPr id="24" name="Hexagon 23"/>
          <p:cNvSpPr/>
          <p:nvPr/>
        </p:nvSpPr>
        <p:spPr>
          <a:xfrm>
            <a:off x="9548271" y="3747398"/>
            <a:ext cx="1784333" cy="1748067"/>
          </a:xfrm>
          <a:prstGeom prst="hexagon">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latin typeface="Arial Black" pitchFamily="34" charset="0"/>
              </a:rPr>
              <a:t>Future Growth of Life Insurance-</a:t>
            </a:r>
          </a:p>
          <a:p>
            <a:pPr algn="ctr"/>
            <a:r>
              <a:rPr lang="en-US" sz="1400" b="1" dirty="0">
                <a:latin typeface="Times New Roman" pitchFamily="18" charset="0"/>
                <a:cs typeface="Times New Roman" pitchFamily="18" charset="0"/>
              </a:rPr>
              <a:t>14-15% (next 3 to 5 </a:t>
            </a:r>
            <a:r>
              <a:rPr lang="en-US" sz="1400" b="1" dirty="0" err="1">
                <a:latin typeface="Times New Roman" pitchFamily="18" charset="0"/>
                <a:cs typeface="Times New Roman" pitchFamily="18" charset="0"/>
              </a:rPr>
              <a:t>yrs</a:t>
            </a:r>
            <a:r>
              <a:rPr lang="en-US" sz="1400" b="1" dirty="0">
                <a:latin typeface="Times New Roman" pitchFamily="18" charset="0"/>
                <a:cs typeface="Times New Roman" pitchFamily="18" charset="0"/>
              </a:rPr>
              <a:t>)</a:t>
            </a:r>
          </a:p>
        </p:txBody>
      </p:sp>
      <p:sp>
        <p:nvSpPr>
          <p:cNvPr id="2" name="Rectangle 1">
            <a:extLst>
              <a:ext uri="{FF2B5EF4-FFF2-40B4-BE49-F238E27FC236}">
                <a16:creationId xmlns:a16="http://schemas.microsoft.com/office/drawing/2014/main" xmlns="" id="{6F0D030D-94C5-2037-7789-1D9A9644579E}"/>
              </a:ext>
            </a:extLst>
          </p:cNvPr>
          <p:cNvSpPr/>
          <p:nvPr/>
        </p:nvSpPr>
        <p:spPr>
          <a:xfrm>
            <a:off x="226739" y="6498537"/>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467308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3" descr="close up of building">
            <a:extLst>
              <a:ext uri="{FF2B5EF4-FFF2-40B4-BE49-F238E27FC236}">
                <a16:creationId xmlns:a16="http://schemas.microsoft.com/office/drawing/2014/main" xmlns="" id="{5A9FCEFE-ADCB-4861-8CEA-A074136512A6}"/>
              </a:ext>
            </a:extLst>
          </p:cNvPr>
          <p:cNvPicPr>
            <a:picLocks noGrp="1" noChangeAspect="1"/>
          </p:cNvPicPr>
          <p:nvPr>
            <p:ph type="pic" sz="quarter" idx="20"/>
          </p:nvPr>
        </p:nvPicPr>
        <p:blipFill>
          <a:blip r:embed="rId2"/>
          <a:srcRect t="13712" b="13712"/>
          <a:stretch>
            <a:fillRect/>
          </a:stretch>
        </p:blipFill>
        <p:spPr>
          <a:xfrm>
            <a:off x="9393238" y="0"/>
            <a:ext cx="2798762" cy="1354138"/>
          </a:xfrm>
          <a:custGeom>
            <a:avLst/>
            <a:gdLst>
              <a:gd name="connsiteX0" fmla="*/ 316595 w 2798762"/>
              <a:gd name="connsiteY0" fmla="*/ 369378 h 1635849"/>
              <a:gd name="connsiteX1" fmla="*/ 1152465 w 2798762"/>
              <a:gd name="connsiteY1" fmla="*/ 369378 h 1635849"/>
              <a:gd name="connsiteX2" fmla="*/ 1469083 w 2798762"/>
              <a:gd name="connsiteY2" fmla="*/ 1002614 h 1635849"/>
              <a:gd name="connsiteX3" fmla="*/ 1152465 w 2798762"/>
              <a:gd name="connsiteY3" fmla="*/ 1635849 h 1635849"/>
              <a:gd name="connsiteX4" fmla="*/ 316595 w 2798762"/>
              <a:gd name="connsiteY4" fmla="*/ 1635849 h 1635849"/>
              <a:gd name="connsiteX5" fmla="*/ 0 w 2798762"/>
              <a:gd name="connsiteY5" fmla="*/ 1002660 h 1635849"/>
              <a:gd name="connsiteX6" fmla="*/ 0 w 2798762"/>
              <a:gd name="connsiteY6" fmla="*/ 1002568 h 1635849"/>
              <a:gd name="connsiteX7" fmla="*/ 1193125 w 2798762"/>
              <a:gd name="connsiteY7" fmla="*/ 0 h 1635849"/>
              <a:gd name="connsiteX8" fmla="*/ 2798762 w 2798762"/>
              <a:gd name="connsiteY8" fmla="*/ 0 h 1635849"/>
              <a:gd name="connsiteX9" fmla="*/ 2798762 w 2798762"/>
              <a:gd name="connsiteY9" fmla="*/ 786966 h 1635849"/>
              <a:gd name="connsiteX10" fmla="*/ 2719777 w 2798762"/>
              <a:gd name="connsiteY10" fmla="*/ 944936 h 1635849"/>
              <a:gd name="connsiteX11" fmla="*/ 1582346 w 2798762"/>
              <a:gd name="connsiteY11" fmla="*/ 944936 h 1635849"/>
              <a:gd name="connsiteX12" fmla="*/ 1151501 w 2798762"/>
              <a:gd name="connsiteY12" fmla="*/ 83246 h 1635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762" h="1635849">
                <a:moveTo>
                  <a:pt x="316595" y="369378"/>
                </a:moveTo>
                <a:lnTo>
                  <a:pt x="1152465" y="369378"/>
                </a:lnTo>
                <a:lnTo>
                  <a:pt x="1469083" y="1002614"/>
                </a:lnTo>
                <a:lnTo>
                  <a:pt x="1152465" y="1635849"/>
                </a:lnTo>
                <a:lnTo>
                  <a:pt x="316595" y="1635849"/>
                </a:lnTo>
                <a:lnTo>
                  <a:pt x="0" y="1002660"/>
                </a:lnTo>
                <a:lnTo>
                  <a:pt x="0" y="1002568"/>
                </a:lnTo>
                <a:close/>
                <a:moveTo>
                  <a:pt x="1193125" y="0"/>
                </a:moveTo>
                <a:lnTo>
                  <a:pt x="2798762" y="0"/>
                </a:lnTo>
                <a:lnTo>
                  <a:pt x="2798762" y="786966"/>
                </a:lnTo>
                <a:lnTo>
                  <a:pt x="2719777" y="944936"/>
                </a:lnTo>
                <a:lnTo>
                  <a:pt x="1582346" y="944936"/>
                </a:lnTo>
                <a:lnTo>
                  <a:pt x="1151501" y="83246"/>
                </a:lnTo>
                <a:close/>
              </a:path>
            </a:pathLst>
          </a:custGeom>
        </p:spPr>
      </p:pic>
      <p:sp>
        <p:nvSpPr>
          <p:cNvPr id="23" name="Rectangle 22"/>
          <p:cNvSpPr/>
          <p:nvPr/>
        </p:nvSpPr>
        <p:spPr>
          <a:xfrm>
            <a:off x="3517146" y="99103"/>
            <a:ext cx="3611246" cy="923330"/>
          </a:xfrm>
          <a:prstGeom prst="rect">
            <a:avLst/>
          </a:prstGeom>
          <a:noFill/>
        </p:spPr>
        <p:txBody>
          <a:bodyPr wrap="none" lIns="91440" tIns="45720" rIns="91440" bIns="45720">
            <a:spAutoFit/>
          </a:bodyPr>
          <a:lstStyle/>
          <a:p>
            <a:pPr algn="ctr"/>
            <a:r>
              <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portfolios</a:t>
            </a:r>
          </a:p>
        </p:txBody>
      </p:sp>
      <p:sp>
        <p:nvSpPr>
          <p:cNvPr id="8" name="Down Arrow 7"/>
          <p:cNvSpPr/>
          <p:nvPr/>
        </p:nvSpPr>
        <p:spPr>
          <a:xfrm>
            <a:off x="3344777" y="885524"/>
            <a:ext cx="3955984" cy="1009048"/>
          </a:xfrm>
          <a:prstGeom prst="downArrow">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1600" b="1" dirty="0"/>
              <a:t>DIVIDED INTO GROUPS</a:t>
            </a:r>
          </a:p>
          <a:p>
            <a:pPr algn="ctr"/>
            <a:r>
              <a:rPr lang="en-US" sz="1600" b="1" dirty="0"/>
              <a:t>(Minimum of Three)</a:t>
            </a:r>
          </a:p>
        </p:txBody>
      </p:sp>
      <p:cxnSp>
        <p:nvCxnSpPr>
          <p:cNvPr id="18" name="Straight Arrow Connector 17"/>
          <p:cNvCxnSpPr>
            <a:stCxn id="8" idx="2"/>
          </p:cNvCxnSpPr>
          <p:nvPr/>
        </p:nvCxnSpPr>
        <p:spPr>
          <a:xfrm flipH="1">
            <a:off x="721895" y="1894572"/>
            <a:ext cx="4600874" cy="973756"/>
          </a:xfrm>
          <a:prstGeom prst="straightConnector1">
            <a:avLst/>
          </a:prstGeom>
          <a:ln>
            <a:tailEnd type="arrow"/>
          </a:ln>
          <a:effectLst>
            <a:glow rad="101600">
              <a:schemeClr val="accent4">
                <a:satMod val="175000"/>
                <a:alpha val="40000"/>
              </a:schemeClr>
            </a:glow>
          </a:effectLst>
        </p:spPr>
        <p:style>
          <a:lnRef idx="3">
            <a:schemeClr val="accent3"/>
          </a:lnRef>
          <a:fillRef idx="0">
            <a:schemeClr val="accent3"/>
          </a:fillRef>
          <a:effectRef idx="2">
            <a:schemeClr val="accent3"/>
          </a:effectRef>
          <a:fontRef idx="minor">
            <a:schemeClr val="tx1"/>
          </a:fontRef>
        </p:style>
      </p:cxnSp>
      <p:cxnSp>
        <p:nvCxnSpPr>
          <p:cNvPr id="36" name="Straight Arrow Connector 35"/>
          <p:cNvCxnSpPr/>
          <p:nvPr/>
        </p:nvCxnSpPr>
        <p:spPr>
          <a:xfrm>
            <a:off x="5322769" y="1961949"/>
            <a:ext cx="14438" cy="1031507"/>
          </a:xfrm>
          <a:prstGeom prst="straightConnector1">
            <a:avLst/>
          </a:prstGeom>
          <a:ln>
            <a:tailEnd type="arrow"/>
          </a:ln>
          <a:effectLst>
            <a:glow rad="101600">
              <a:schemeClr val="accent4">
                <a:satMod val="175000"/>
                <a:alpha val="40000"/>
              </a:schemeClr>
            </a:glow>
          </a:effectLst>
        </p:spPr>
        <p:style>
          <a:lnRef idx="3">
            <a:schemeClr val="accent3"/>
          </a:lnRef>
          <a:fillRef idx="0">
            <a:schemeClr val="accent3"/>
          </a:fillRef>
          <a:effectRef idx="2">
            <a:schemeClr val="accent3"/>
          </a:effectRef>
          <a:fontRef idx="minor">
            <a:schemeClr val="tx1"/>
          </a:fontRef>
        </p:style>
      </p:cxnSp>
      <p:cxnSp>
        <p:nvCxnSpPr>
          <p:cNvPr id="37" name="Straight Arrow Connector 36"/>
          <p:cNvCxnSpPr>
            <a:stCxn id="8" idx="2"/>
          </p:cNvCxnSpPr>
          <p:nvPr/>
        </p:nvCxnSpPr>
        <p:spPr>
          <a:xfrm>
            <a:off x="5322769" y="1894572"/>
            <a:ext cx="5380524" cy="973756"/>
          </a:xfrm>
          <a:prstGeom prst="straightConnector1">
            <a:avLst/>
          </a:prstGeom>
          <a:ln>
            <a:tailEnd type="arrow"/>
          </a:ln>
          <a:effectLst>
            <a:glow rad="101600">
              <a:schemeClr val="accent4">
                <a:satMod val="175000"/>
                <a:alpha val="40000"/>
              </a:schemeClr>
            </a:glow>
          </a:effectLst>
        </p:spPr>
        <p:style>
          <a:lnRef idx="3">
            <a:schemeClr val="accent3"/>
          </a:lnRef>
          <a:fillRef idx="0">
            <a:schemeClr val="accent3"/>
          </a:fillRef>
          <a:effectRef idx="2">
            <a:schemeClr val="accent3"/>
          </a:effectRef>
          <a:fontRef idx="minor">
            <a:schemeClr val="tx1"/>
          </a:fontRef>
        </p:style>
      </p:cxnSp>
      <p:sp>
        <p:nvSpPr>
          <p:cNvPr id="46" name="Rounded Rectangle 45"/>
          <p:cNvSpPr/>
          <p:nvPr/>
        </p:nvSpPr>
        <p:spPr>
          <a:xfrm>
            <a:off x="126014" y="3060833"/>
            <a:ext cx="3218763" cy="914401"/>
          </a:xfrm>
          <a:prstGeom prst="roundRect">
            <a:avLst/>
          </a:prstGeom>
          <a:ln/>
          <a:scene3d>
            <a:camera prst="orthographicFront"/>
            <a:lightRig rig="threePt" dir="t"/>
          </a:scene3d>
          <a:sp3d>
            <a:bevelT prst="angle"/>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a:t>ONEROUS CONTRACTS</a:t>
            </a:r>
          </a:p>
        </p:txBody>
      </p:sp>
      <p:sp>
        <p:nvSpPr>
          <p:cNvPr id="49" name="Rounded Rectangle 48"/>
          <p:cNvSpPr/>
          <p:nvPr/>
        </p:nvSpPr>
        <p:spPr>
          <a:xfrm>
            <a:off x="3909629" y="3070458"/>
            <a:ext cx="3218763" cy="1703672"/>
          </a:xfrm>
          <a:prstGeom prst="roundRect">
            <a:avLst/>
          </a:prstGeom>
          <a:ln/>
          <a:scene3d>
            <a:camera prst="orthographicFront"/>
            <a:lightRig rig="threePt" dir="t"/>
          </a:scene3d>
          <a:sp3d>
            <a:bevelT prst="angle"/>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a:t>CONTRACTS THAT AT INITIAL RECOGNITION HAVE NO SIGNIFICANT POSSIBILITY OF BECOMING ONEROUS SUBSEQUENTLY</a:t>
            </a:r>
          </a:p>
        </p:txBody>
      </p:sp>
      <p:sp>
        <p:nvSpPr>
          <p:cNvPr id="50" name="Rounded Rectangle 49"/>
          <p:cNvSpPr/>
          <p:nvPr/>
        </p:nvSpPr>
        <p:spPr>
          <a:xfrm>
            <a:off x="8679665" y="3118585"/>
            <a:ext cx="3218763" cy="914401"/>
          </a:xfrm>
          <a:prstGeom prst="roundRect">
            <a:avLst/>
          </a:prstGeom>
          <a:ln/>
          <a:scene3d>
            <a:camera prst="orthographicFront"/>
            <a:lightRig rig="threePt" dir="t"/>
          </a:scene3d>
          <a:sp3d>
            <a:bevelT prst="angle"/>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a:t>REMAINING CONTRACTS IN THE PORTFOLIO</a:t>
            </a:r>
          </a:p>
        </p:txBody>
      </p:sp>
      <p:sp>
        <p:nvSpPr>
          <p:cNvPr id="48" name="TextBox 47"/>
          <p:cNvSpPr txBox="1"/>
          <p:nvPr/>
        </p:nvSpPr>
        <p:spPr>
          <a:xfrm>
            <a:off x="269506" y="4206240"/>
            <a:ext cx="2887579" cy="369332"/>
          </a:xfrm>
          <a:prstGeom prst="rect">
            <a:avLst/>
          </a:prstGeom>
          <a:noFill/>
        </p:spPr>
        <p:txBody>
          <a:bodyPr wrap="square" rtlCol="0">
            <a:spAutoFit/>
          </a:bodyPr>
          <a:lstStyle/>
          <a:p>
            <a:pPr algn="ctr"/>
            <a:r>
              <a:rPr lang="en-US" dirty="0"/>
              <a:t>Loss is recognized in P&amp;L</a:t>
            </a:r>
          </a:p>
        </p:txBody>
      </p:sp>
      <p:sp>
        <p:nvSpPr>
          <p:cNvPr id="53" name="TextBox 52"/>
          <p:cNvSpPr txBox="1"/>
          <p:nvPr/>
        </p:nvSpPr>
        <p:spPr>
          <a:xfrm>
            <a:off x="6183153" y="4896927"/>
            <a:ext cx="2887579" cy="1477328"/>
          </a:xfrm>
          <a:prstGeom prst="rect">
            <a:avLst/>
          </a:prstGeom>
          <a:noFill/>
        </p:spPr>
        <p:txBody>
          <a:bodyPr wrap="square" rtlCol="0">
            <a:spAutoFit/>
          </a:bodyPr>
          <a:lstStyle/>
          <a:p>
            <a:pPr algn="ctr"/>
            <a:r>
              <a:rPr lang="en-US" dirty="0"/>
              <a:t>Unearned Profit- recognized as a Liability </a:t>
            </a:r>
          </a:p>
          <a:p>
            <a:pPr algn="ctr"/>
            <a:r>
              <a:rPr lang="en-US" dirty="0"/>
              <a:t>Is released to P&amp;L as Insurance Services are provided.</a:t>
            </a:r>
          </a:p>
        </p:txBody>
      </p:sp>
      <p:pic>
        <p:nvPicPr>
          <p:cNvPr id="55" name="Picture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0761" y="80902"/>
            <a:ext cx="1309146" cy="1309146"/>
          </a:xfrm>
          <a:prstGeom prst="rect">
            <a:avLst/>
          </a:prstGeom>
        </p:spPr>
      </p:pic>
      <p:sp>
        <p:nvSpPr>
          <p:cNvPr id="2" name="Rectangle 1">
            <a:extLst>
              <a:ext uri="{FF2B5EF4-FFF2-40B4-BE49-F238E27FC236}">
                <a16:creationId xmlns:a16="http://schemas.microsoft.com/office/drawing/2014/main" xmlns="" id="{A2E399EE-8274-8DF6-08AA-738DC2453123}"/>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242912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3" descr="close up of building">
            <a:extLst>
              <a:ext uri="{FF2B5EF4-FFF2-40B4-BE49-F238E27FC236}">
                <a16:creationId xmlns:a16="http://schemas.microsoft.com/office/drawing/2014/main" xmlns="" id="{5A9FCEFE-ADCB-4861-8CEA-A074136512A6}"/>
              </a:ext>
            </a:extLst>
          </p:cNvPr>
          <p:cNvPicPr>
            <a:picLocks noGrp="1" noChangeAspect="1"/>
          </p:cNvPicPr>
          <p:nvPr>
            <p:ph type="pic" sz="quarter" idx="20"/>
          </p:nvPr>
        </p:nvPicPr>
        <p:blipFill>
          <a:blip r:embed="rId2"/>
          <a:srcRect t="13712" b="13712"/>
          <a:stretch>
            <a:fillRect/>
          </a:stretch>
        </p:blipFill>
        <p:spPr>
          <a:xfrm>
            <a:off x="9393238" y="0"/>
            <a:ext cx="2798762" cy="1354138"/>
          </a:xfrm>
          <a:custGeom>
            <a:avLst/>
            <a:gdLst>
              <a:gd name="connsiteX0" fmla="*/ 316595 w 2798762"/>
              <a:gd name="connsiteY0" fmla="*/ 369378 h 1635849"/>
              <a:gd name="connsiteX1" fmla="*/ 1152465 w 2798762"/>
              <a:gd name="connsiteY1" fmla="*/ 369378 h 1635849"/>
              <a:gd name="connsiteX2" fmla="*/ 1469083 w 2798762"/>
              <a:gd name="connsiteY2" fmla="*/ 1002614 h 1635849"/>
              <a:gd name="connsiteX3" fmla="*/ 1152465 w 2798762"/>
              <a:gd name="connsiteY3" fmla="*/ 1635849 h 1635849"/>
              <a:gd name="connsiteX4" fmla="*/ 316595 w 2798762"/>
              <a:gd name="connsiteY4" fmla="*/ 1635849 h 1635849"/>
              <a:gd name="connsiteX5" fmla="*/ 0 w 2798762"/>
              <a:gd name="connsiteY5" fmla="*/ 1002660 h 1635849"/>
              <a:gd name="connsiteX6" fmla="*/ 0 w 2798762"/>
              <a:gd name="connsiteY6" fmla="*/ 1002568 h 1635849"/>
              <a:gd name="connsiteX7" fmla="*/ 1193125 w 2798762"/>
              <a:gd name="connsiteY7" fmla="*/ 0 h 1635849"/>
              <a:gd name="connsiteX8" fmla="*/ 2798762 w 2798762"/>
              <a:gd name="connsiteY8" fmla="*/ 0 h 1635849"/>
              <a:gd name="connsiteX9" fmla="*/ 2798762 w 2798762"/>
              <a:gd name="connsiteY9" fmla="*/ 786966 h 1635849"/>
              <a:gd name="connsiteX10" fmla="*/ 2719777 w 2798762"/>
              <a:gd name="connsiteY10" fmla="*/ 944936 h 1635849"/>
              <a:gd name="connsiteX11" fmla="*/ 1582346 w 2798762"/>
              <a:gd name="connsiteY11" fmla="*/ 944936 h 1635849"/>
              <a:gd name="connsiteX12" fmla="*/ 1151501 w 2798762"/>
              <a:gd name="connsiteY12" fmla="*/ 83246 h 1635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762" h="1635849">
                <a:moveTo>
                  <a:pt x="316595" y="369378"/>
                </a:moveTo>
                <a:lnTo>
                  <a:pt x="1152465" y="369378"/>
                </a:lnTo>
                <a:lnTo>
                  <a:pt x="1469083" y="1002614"/>
                </a:lnTo>
                <a:lnTo>
                  <a:pt x="1152465" y="1635849"/>
                </a:lnTo>
                <a:lnTo>
                  <a:pt x="316595" y="1635849"/>
                </a:lnTo>
                <a:lnTo>
                  <a:pt x="0" y="1002660"/>
                </a:lnTo>
                <a:lnTo>
                  <a:pt x="0" y="1002568"/>
                </a:lnTo>
                <a:close/>
                <a:moveTo>
                  <a:pt x="1193125" y="0"/>
                </a:moveTo>
                <a:lnTo>
                  <a:pt x="2798762" y="0"/>
                </a:lnTo>
                <a:lnTo>
                  <a:pt x="2798762" y="786966"/>
                </a:lnTo>
                <a:lnTo>
                  <a:pt x="2719777" y="944936"/>
                </a:lnTo>
                <a:lnTo>
                  <a:pt x="1582346" y="944936"/>
                </a:lnTo>
                <a:lnTo>
                  <a:pt x="1151501" y="83246"/>
                </a:lnTo>
                <a:close/>
              </a:path>
            </a:pathLst>
          </a:custGeom>
        </p:spPr>
      </p:pic>
      <p:sp>
        <p:nvSpPr>
          <p:cNvPr id="5" name="Rectangle 4"/>
          <p:cNvSpPr/>
          <p:nvPr/>
        </p:nvSpPr>
        <p:spPr>
          <a:xfrm>
            <a:off x="3634646" y="301137"/>
            <a:ext cx="336342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SUB-DIVIDE</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9662" y="1661878"/>
            <a:ext cx="1318356" cy="131835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1554" y="762802"/>
            <a:ext cx="1318356" cy="131835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9910" y="1257535"/>
            <a:ext cx="1318356" cy="1318356"/>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6175" y="1908927"/>
            <a:ext cx="1318356" cy="1318356"/>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3468" y="1546139"/>
            <a:ext cx="1318356" cy="1318356"/>
          </a:xfrm>
          <a:prstGeom prst="rect">
            <a:avLst/>
          </a:prstGeom>
        </p:spPr>
      </p:pic>
      <p:sp>
        <p:nvSpPr>
          <p:cNvPr id="6" name="Rectangle 5"/>
          <p:cNvSpPr/>
          <p:nvPr/>
        </p:nvSpPr>
        <p:spPr>
          <a:xfrm>
            <a:off x="2339193" y="2980234"/>
            <a:ext cx="2417650" cy="40011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2000" b="1" spc="150" dirty="0">
                <a:ln w="11430"/>
                <a:effectLst>
                  <a:outerShdw blurRad="25400" algn="tl" rotWithShape="0">
                    <a:srgbClr val="000000">
                      <a:alpha val="43000"/>
                    </a:srgbClr>
                  </a:outerShdw>
                </a:effectLst>
                <a:latin typeface="Arial Black" pitchFamily="34" charset="0"/>
              </a:rPr>
              <a:t>&lt;</a:t>
            </a:r>
            <a:r>
              <a:rPr lang="en-US" sz="2000" b="1" cap="none" spc="150" dirty="0">
                <a:ln w="11430"/>
                <a:effectLst>
                  <a:outerShdw blurRad="25400" algn="tl" rotWithShape="0">
                    <a:srgbClr val="000000">
                      <a:alpha val="43000"/>
                    </a:srgbClr>
                  </a:outerShdw>
                </a:effectLst>
                <a:latin typeface="Arial Black" pitchFamily="34" charset="0"/>
              </a:rPr>
              <a:t>=12 MONTHS</a:t>
            </a:r>
          </a:p>
        </p:txBody>
      </p:sp>
      <p:sp>
        <p:nvSpPr>
          <p:cNvPr id="13" name="Rectangle 12"/>
          <p:cNvSpPr/>
          <p:nvPr/>
        </p:nvSpPr>
        <p:spPr>
          <a:xfrm>
            <a:off x="8069108" y="2864495"/>
            <a:ext cx="2228495" cy="40011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2000" b="1" cap="none" spc="150" dirty="0">
                <a:ln w="11430"/>
                <a:effectLst>
                  <a:outerShdw blurRad="25400" algn="tl" rotWithShape="0">
                    <a:srgbClr val="000000">
                      <a:alpha val="43000"/>
                    </a:srgbClr>
                  </a:outerShdw>
                </a:effectLst>
                <a:latin typeface="Arial Black" pitchFamily="34" charset="0"/>
              </a:rPr>
              <a:t>&gt;12 MONTHS</a:t>
            </a:r>
          </a:p>
        </p:txBody>
      </p:sp>
      <p:sp>
        <p:nvSpPr>
          <p:cNvPr id="12" name="Rectangle 11"/>
          <p:cNvSpPr/>
          <p:nvPr/>
        </p:nvSpPr>
        <p:spPr>
          <a:xfrm>
            <a:off x="171919" y="1540787"/>
            <a:ext cx="2057743" cy="1077218"/>
          </a:xfrm>
          <a:prstGeom prst="rect">
            <a:avLst/>
          </a:prstGeom>
          <a:noFill/>
        </p:spPr>
        <p:txBody>
          <a:bodyPr wrap="none" lIns="91440" tIns="45720" rIns="91440" bIns="45720">
            <a:spAutoFit/>
          </a:bodyPr>
          <a:lstStyle/>
          <a:p>
            <a:pPr algn="ctr"/>
            <a:r>
              <a:rPr 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GROUP OF</a:t>
            </a:r>
          </a:p>
          <a:p>
            <a:pPr algn="ctr"/>
            <a:r>
              <a:rPr 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CONTRACT</a:t>
            </a:r>
          </a:p>
        </p:txBody>
      </p:sp>
      <p:sp>
        <p:nvSpPr>
          <p:cNvPr id="14" name="Down Arrow 13"/>
          <p:cNvSpPr/>
          <p:nvPr/>
        </p:nvSpPr>
        <p:spPr>
          <a:xfrm>
            <a:off x="753253" y="3619099"/>
            <a:ext cx="3794722" cy="2281188"/>
          </a:xfrm>
          <a:prstGeom prst="down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a:latin typeface="Arial Black" pitchFamily="34" charset="0"/>
              </a:rPr>
              <a:t>ANNUAL</a:t>
            </a:r>
          </a:p>
          <a:p>
            <a:pPr algn="ctr"/>
            <a:r>
              <a:rPr lang="en-US" sz="2400" dirty="0">
                <a:latin typeface="Arial Black" pitchFamily="34" charset="0"/>
              </a:rPr>
              <a:t>COHORTS</a:t>
            </a:r>
          </a:p>
        </p:txBody>
      </p:sp>
      <p:sp>
        <p:nvSpPr>
          <p:cNvPr id="15" name="Cross 14"/>
          <p:cNvSpPr/>
          <p:nvPr/>
        </p:nvSpPr>
        <p:spPr>
          <a:xfrm rot="2253182">
            <a:off x="7951956" y="3338693"/>
            <a:ext cx="797293" cy="816271"/>
          </a:xfrm>
          <a:prstGeom prst="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530470" y="4295368"/>
            <a:ext cx="2219921" cy="1200329"/>
          </a:xfrm>
          <a:prstGeom prst="rect">
            <a:avLst/>
          </a:prstGeom>
          <a:noFill/>
        </p:spPr>
        <p:txBody>
          <a:bodyPr wrap="square" rtlCol="0">
            <a:spAutoFit/>
          </a:bodyPr>
          <a:lstStyle/>
          <a:p>
            <a:r>
              <a:rPr lang="en-US" dirty="0"/>
              <a:t>Need not </a:t>
            </a:r>
            <a:r>
              <a:rPr lang="en-US" dirty="0" err="1"/>
              <a:t>Concide</a:t>
            </a:r>
            <a:r>
              <a:rPr lang="en-US" dirty="0"/>
              <a:t> with the Annual Reporting period of the Contract</a:t>
            </a:r>
          </a:p>
        </p:txBody>
      </p:sp>
      <p:sp>
        <p:nvSpPr>
          <p:cNvPr id="2" name="Rectangle 1">
            <a:extLst>
              <a:ext uri="{FF2B5EF4-FFF2-40B4-BE49-F238E27FC236}">
                <a16:creationId xmlns:a16="http://schemas.microsoft.com/office/drawing/2014/main" xmlns="" id="{727A69AA-A680-29C3-4228-6734FD22D4DA}"/>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2813670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9"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ChangeAspect="1"/>
          </p:cNvPicPr>
          <p:nvPr/>
        </p:nvPicPr>
        <p:blipFill rotWithShape="1">
          <a:blip r:embed="rId2">
            <a:alphaModFix amt="80000"/>
          </a:blip>
          <a:srcRect t="69785" b="16584"/>
          <a:stretch/>
        </p:blipFill>
        <p:spPr>
          <a:xfrm>
            <a:off x="-5606" y="0"/>
            <a:ext cx="12192000" cy="1079203"/>
          </a:xfrm>
          <a:prstGeom prst="rect">
            <a:avLst/>
          </a:prstGeom>
        </p:spPr>
      </p:pic>
      <p:sp>
        <p:nvSpPr>
          <p:cNvPr id="5" name="Rectangle 4"/>
          <p:cNvSpPr/>
          <p:nvPr/>
        </p:nvSpPr>
        <p:spPr>
          <a:xfrm>
            <a:off x="149418" y="155873"/>
            <a:ext cx="3153428" cy="923330"/>
          </a:xfrm>
          <a:prstGeom prst="rect">
            <a:avLst/>
          </a:prstGeom>
          <a:noFill/>
        </p:spPr>
        <p:txBody>
          <a:bodyPr wrap="none" lIns="91440" tIns="45720" rIns="91440" bIns="45720">
            <a:spAutoFit/>
          </a:bodyPr>
          <a:lstStyle/>
          <a:p>
            <a:pPr algn="ctr"/>
            <a:r>
              <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Ind AS 117</a:t>
            </a:r>
          </a:p>
        </p:txBody>
      </p:sp>
      <p:sp>
        <p:nvSpPr>
          <p:cNvPr id="6" name="Rectangle 5"/>
          <p:cNvSpPr/>
          <p:nvPr/>
        </p:nvSpPr>
        <p:spPr>
          <a:xfrm>
            <a:off x="3673877" y="155872"/>
            <a:ext cx="6326540" cy="923330"/>
          </a:xfrm>
          <a:prstGeom prst="rect">
            <a:avLst/>
          </a:prstGeom>
          <a:noFill/>
        </p:spPr>
        <p:txBody>
          <a:bodyPr wrap="none" lIns="91440" tIns="45720" rIns="91440" bIns="45720">
            <a:spAutoFit/>
          </a:bodyPr>
          <a:lstStyle/>
          <a:p>
            <a:pPr algn="ctr"/>
            <a:r>
              <a:rPr lang="en-US" sz="5400" b="1" i="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Measurement Models</a:t>
            </a:r>
          </a:p>
        </p:txBody>
      </p:sp>
      <p:sp>
        <p:nvSpPr>
          <p:cNvPr id="7" name="Down Ribbon 6"/>
          <p:cNvSpPr/>
          <p:nvPr/>
        </p:nvSpPr>
        <p:spPr>
          <a:xfrm>
            <a:off x="460375" y="1212783"/>
            <a:ext cx="2900446" cy="1557199"/>
          </a:xfrm>
          <a:prstGeom prst="ribbon">
            <a:avLst/>
          </a:prstGeom>
          <a:ln>
            <a:solidFill>
              <a:schemeClr val="bg2">
                <a:lumMod val="10000"/>
              </a:schemeClr>
            </a:solidFill>
          </a:ln>
          <a:effectLst>
            <a:glow rad="101600">
              <a:schemeClr val="accent2">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1" name="Rectangle 10"/>
          <p:cNvSpPr/>
          <p:nvPr/>
        </p:nvSpPr>
        <p:spPr>
          <a:xfrm>
            <a:off x="4950595" y="1540702"/>
            <a:ext cx="1886552" cy="1323439"/>
          </a:xfrm>
          <a:prstGeom prst="rect">
            <a:avLst/>
          </a:prstGeom>
          <a:noFill/>
        </p:spPr>
        <p:txBody>
          <a:bodyPr wrap="square" lIns="91440" tIns="45720" rIns="91440" bIns="45720">
            <a:spAutoFit/>
          </a:bodyPr>
          <a:lstStyle/>
          <a:p>
            <a:pPr algn="ctr"/>
            <a:r>
              <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Premium </a:t>
            </a:r>
          </a:p>
          <a:p>
            <a:pPr algn="ctr"/>
            <a:r>
              <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Allocation </a:t>
            </a:r>
          </a:p>
          <a:p>
            <a:pPr algn="ctr"/>
            <a:r>
              <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Approach</a:t>
            </a:r>
          </a:p>
          <a:p>
            <a:pPr algn="ctr"/>
            <a:r>
              <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 (PAA)</a:t>
            </a:r>
          </a:p>
        </p:txBody>
      </p:sp>
      <p:sp>
        <p:nvSpPr>
          <p:cNvPr id="18" name="TextBox 17"/>
          <p:cNvSpPr txBox="1"/>
          <p:nvPr/>
        </p:nvSpPr>
        <p:spPr>
          <a:xfrm>
            <a:off x="307975" y="2983832"/>
            <a:ext cx="3224497" cy="2862322"/>
          </a:xfrm>
          <a:prstGeom prst="rect">
            <a:avLst/>
          </a:prstGeom>
          <a:solidFill>
            <a:schemeClr val="accent1">
              <a:lumMod val="20000"/>
              <a:lumOff val="80000"/>
            </a:schemeClr>
          </a:solidFill>
        </p:spPr>
        <p:txBody>
          <a:bodyPr wrap="square" rtlCol="0">
            <a:spAutoFit/>
          </a:bodyPr>
          <a:lstStyle/>
          <a:p>
            <a:r>
              <a:rPr lang="en-US" dirty="0"/>
              <a:t>Option to apply PAA, if and only if:</a:t>
            </a:r>
          </a:p>
          <a:p>
            <a:pPr marL="285750" indent="-285750">
              <a:buFont typeface="Arial" pitchFamily="34" charset="0"/>
              <a:buChar char="•"/>
            </a:pPr>
            <a:r>
              <a:rPr lang="en-US" dirty="0"/>
              <a:t>Coverage period one year or less</a:t>
            </a:r>
          </a:p>
          <a:p>
            <a:pPr marL="285750" indent="-285750">
              <a:buFont typeface="Arial" pitchFamily="34" charset="0"/>
              <a:buChar char="•"/>
            </a:pPr>
            <a:r>
              <a:rPr lang="en-US" dirty="0"/>
              <a:t>Or measurement differs not materially from BBA</a:t>
            </a:r>
          </a:p>
          <a:p>
            <a:pPr marL="285750" indent="-285750">
              <a:buFont typeface="Arial" pitchFamily="34" charset="0"/>
              <a:buChar char="•"/>
            </a:pPr>
            <a:r>
              <a:rPr lang="en-US" dirty="0"/>
              <a:t>Simplified version of the GMM</a:t>
            </a:r>
          </a:p>
          <a:p>
            <a:pPr marL="285750" indent="-285750">
              <a:buFont typeface="Arial" pitchFamily="34" charset="0"/>
              <a:buChar char="•"/>
            </a:pPr>
            <a:endParaRPr lang="en-US" dirty="0"/>
          </a:p>
          <a:p>
            <a:endParaRPr lang="en-US" dirty="0"/>
          </a:p>
        </p:txBody>
      </p:sp>
      <p:sp>
        <p:nvSpPr>
          <p:cNvPr id="20" name="Rectangle 19"/>
          <p:cNvSpPr/>
          <p:nvPr/>
        </p:nvSpPr>
        <p:spPr>
          <a:xfrm>
            <a:off x="307975" y="5846154"/>
            <a:ext cx="3224497" cy="8915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itchFamily="34" charset="0"/>
              <a:buChar char="•"/>
            </a:pPr>
            <a:r>
              <a:rPr lang="en-US" b="1" dirty="0">
                <a:solidFill>
                  <a:schemeClr val="bg1"/>
                </a:solidFill>
              </a:rPr>
              <a:t>Short- term Insurance</a:t>
            </a:r>
          </a:p>
          <a:p>
            <a:pPr marL="285750" indent="-285750">
              <a:buFont typeface="Arial" pitchFamily="34" charset="0"/>
              <a:buChar char="•"/>
            </a:pPr>
            <a:r>
              <a:rPr lang="en-US" b="1" dirty="0">
                <a:solidFill>
                  <a:schemeClr val="bg1"/>
                </a:solidFill>
              </a:rPr>
              <a:t>Used by most General insurers</a:t>
            </a:r>
          </a:p>
        </p:txBody>
      </p:sp>
      <p:sp>
        <p:nvSpPr>
          <p:cNvPr id="32" name="Down Ribbon 31"/>
          <p:cNvSpPr/>
          <p:nvPr/>
        </p:nvSpPr>
        <p:spPr>
          <a:xfrm>
            <a:off x="4434003" y="1212783"/>
            <a:ext cx="3612715" cy="1557199"/>
          </a:xfrm>
          <a:prstGeom prst="ribbon">
            <a:avLst/>
          </a:prstGeom>
          <a:ln>
            <a:solidFill>
              <a:schemeClr val="bg2">
                <a:lumMod val="10000"/>
              </a:schemeClr>
            </a:solidFill>
          </a:ln>
          <a:effectLst>
            <a:glow rad="101600">
              <a:schemeClr val="accent2">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3" name="Rectangle 32"/>
          <p:cNvSpPr/>
          <p:nvPr/>
        </p:nvSpPr>
        <p:spPr>
          <a:xfrm>
            <a:off x="970497" y="1446543"/>
            <a:ext cx="1886552" cy="1323439"/>
          </a:xfrm>
          <a:prstGeom prst="rect">
            <a:avLst/>
          </a:prstGeom>
          <a:noFill/>
        </p:spPr>
        <p:txBody>
          <a:bodyPr wrap="square" lIns="91440" tIns="45720" rIns="91440" bIns="45720">
            <a:spAutoFit/>
          </a:bodyPr>
          <a:lstStyle/>
          <a:p>
            <a:pPr algn="ctr"/>
            <a:r>
              <a:rPr lang="en-US" sz="2000" b="0" cap="none" spc="0" dirty="0">
                <a:ln w="18415" cmpd="sng">
                  <a:solidFill>
                    <a:srgbClr val="FFFFFF"/>
                  </a:solidFill>
                  <a:prstDash val="solid"/>
                </a:ln>
                <a:effectLst>
                  <a:outerShdw blurRad="63500" dir="3600000" algn="tl" rotWithShape="0">
                    <a:srgbClr val="000000">
                      <a:alpha val="70000"/>
                    </a:srgbClr>
                  </a:outerShdw>
                </a:effectLst>
                <a:latin typeface="Arabic Typesetting"/>
              </a:rPr>
              <a:t>Premium </a:t>
            </a:r>
          </a:p>
          <a:p>
            <a:pPr algn="ctr"/>
            <a:r>
              <a:rPr lang="en-US" sz="2000" b="0" cap="none" spc="0" dirty="0">
                <a:ln w="18415" cmpd="sng">
                  <a:solidFill>
                    <a:srgbClr val="FFFFFF"/>
                  </a:solidFill>
                  <a:prstDash val="solid"/>
                </a:ln>
                <a:effectLst>
                  <a:outerShdw blurRad="63500" dir="3600000" algn="tl" rotWithShape="0">
                    <a:srgbClr val="000000">
                      <a:alpha val="70000"/>
                    </a:srgbClr>
                  </a:outerShdw>
                </a:effectLst>
                <a:latin typeface="Arabic Typesetting"/>
              </a:rPr>
              <a:t>Allocation </a:t>
            </a:r>
          </a:p>
          <a:p>
            <a:pPr algn="ctr"/>
            <a:r>
              <a:rPr lang="en-US" sz="2000" b="0" cap="none" spc="0" dirty="0">
                <a:ln w="18415" cmpd="sng">
                  <a:solidFill>
                    <a:srgbClr val="FFFFFF"/>
                  </a:solidFill>
                  <a:prstDash val="solid"/>
                </a:ln>
                <a:effectLst>
                  <a:outerShdw blurRad="63500" dir="3600000" algn="tl" rotWithShape="0">
                    <a:srgbClr val="000000">
                      <a:alpha val="70000"/>
                    </a:srgbClr>
                  </a:outerShdw>
                </a:effectLst>
                <a:latin typeface="Arabic Typesetting"/>
              </a:rPr>
              <a:t>Approach</a:t>
            </a:r>
          </a:p>
          <a:p>
            <a:pPr algn="ctr"/>
            <a:r>
              <a:rPr lang="en-US" sz="2000" b="0" cap="none" spc="0" dirty="0">
                <a:ln w="18415" cmpd="sng">
                  <a:solidFill>
                    <a:srgbClr val="FFFFFF"/>
                  </a:solidFill>
                  <a:prstDash val="solid"/>
                </a:ln>
                <a:effectLst>
                  <a:outerShdw blurRad="63500" dir="3600000" algn="tl" rotWithShape="0">
                    <a:srgbClr val="000000">
                      <a:alpha val="70000"/>
                    </a:srgbClr>
                  </a:outerShdw>
                </a:effectLst>
                <a:latin typeface="Arabic Typesetting"/>
              </a:rPr>
              <a:t> (PAA)</a:t>
            </a:r>
          </a:p>
        </p:txBody>
      </p:sp>
      <p:sp>
        <p:nvSpPr>
          <p:cNvPr id="35" name="Rectangle 34"/>
          <p:cNvSpPr/>
          <p:nvPr/>
        </p:nvSpPr>
        <p:spPr>
          <a:xfrm>
            <a:off x="5346406" y="1600430"/>
            <a:ext cx="1886552" cy="1015663"/>
          </a:xfrm>
          <a:prstGeom prst="rect">
            <a:avLst/>
          </a:prstGeom>
          <a:noFill/>
        </p:spPr>
        <p:txBody>
          <a:bodyPr wrap="square" lIns="91440" tIns="45720" rIns="91440" bIns="45720">
            <a:spAutoFit/>
          </a:bodyPr>
          <a:lstStyle/>
          <a:p>
            <a:pPr algn="ctr"/>
            <a:r>
              <a:rPr lang="en-US" sz="2000" b="0" cap="none" spc="0" dirty="0">
                <a:ln w="18415" cmpd="sng">
                  <a:solidFill>
                    <a:srgbClr val="FFFFFF"/>
                  </a:solidFill>
                  <a:prstDash val="solid"/>
                </a:ln>
                <a:effectLst>
                  <a:outerShdw blurRad="63500" dir="3600000" algn="tl" rotWithShape="0">
                    <a:srgbClr val="000000">
                      <a:alpha val="70000"/>
                    </a:srgbClr>
                  </a:outerShdw>
                </a:effectLst>
                <a:latin typeface="Arabic Typesetting"/>
              </a:rPr>
              <a:t>General measurement </a:t>
            </a:r>
          </a:p>
          <a:p>
            <a:pPr algn="ctr"/>
            <a:r>
              <a:rPr lang="en-US" sz="2000" dirty="0">
                <a:ln w="18415" cmpd="sng">
                  <a:solidFill>
                    <a:srgbClr val="FFFFFF"/>
                  </a:solidFill>
                  <a:prstDash val="solid"/>
                </a:ln>
                <a:effectLst>
                  <a:outerShdw blurRad="63500" dir="3600000" algn="tl" rotWithShape="0">
                    <a:srgbClr val="000000">
                      <a:alpha val="70000"/>
                    </a:srgbClr>
                  </a:outerShdw>
                </a:effectLst>
                <a:latin typeface="Arabic Typesetting"/>
              </a:rPr>
              <a:t>Model</a:t>
            </a:r>
          </a:p>
          <a:p>
            <a:pPr algn="ctr"/>
            <a:r>
              <a:rPr lang="en-US" sz="2000" b="0" cap="none" spc="0" dirty="0">
                <a:ln w="18415" cmpd="sng">
                  <a:solidFill>
                    <a:srgbClr val="FFFFFF"/>
                  </a:solidFill>
                  <a:prstDash val="solid"/>
                </a:ln>
                <a:effectLst>
                  <a:outerShdw blurRad="63500" dir="3600000" algn="tl" rotWithShape="0">
                    <a:srgbClr val="000000">
                      <a:alpha val="70000"/>
                    </a:srgbClr>
                  </a:outerShdw>
                </a:effectLst>
                <a:latin typeface="Arabic Typesetting"/>
              </a:rPr>
              <a:t>(GMM)</a:t>
            </a:r>
          </a:p>
        </p:txBody>
      </p:sp>
      <p:sp>
        <p:nvSpPr>
          <p:cNvPr id="36" name="TextBox 35"/>
          <p:cNvSpPr txBox="1"/>
          <p:nvPr/>
        </p:nvSpPr>
        <p:spPr>
          <a:xfrm>
            <a:off x="4281622" y="2887682"/>
            <a:ext cx="3765098" cy="3416320"/>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dirty="0"/>
              <a:t>Default model to measure insurance contract liabilities under IFRS 17.</a:t>
            </a:r>
          </a:p>
          <a:p>
            <a:pPr marL="285750" indent="-285750">
              <a:buFont typeface="Arial" pitchFamily="34" charset="0"/>
              <a:buChar char="•"/>
            </a:pPr>
            <a:r>
              <a:rPr lang="en-US" dirty="0"/>
              <a:t>The management is based on the building blocks approach (BBA)  of discounted, profitability weighted cash flows, a risk adjustment and a contractual service margin (‘CSM’) representing the unearned profit of the contract.</a:t>
            </a:r>
          </a:p>
          <a:p>
            <a:pPr marL="285750" indent="-285750">
              <a:buFont typeface="Arial" pitchFamily="34" charset="0"/>
              <a:buChar char="•"/>
            </a:pPr>
            <a:endParaRPr lang="en-US" dirty="0"/>
          </a:p>
          <a:p>
            <a:endParaRPr lang="en-US" dirty="0"/>
          </a:p>
        </p:txBody>
      </p:sp>
      <p:sp>
        <p:nvSpPr>
          <p:cNvPr id="37" name="Rectangle 36"/>
          <p:cNvSpPr/>
          <p:nvPr/>
        </p:nvSpPr>
        <p:spPr>
          <a:xfrm>
            <a:off x="4281621" y="5846154"/>
            <a:ext cx="3765099" cy="8915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itchFamily="34" charset="0"/>
              <a:buChar char="•"/>
            </a:pPr>
            <a:r>
              <a:rPr lang="en-US" b="1" dirty="0">
                <a:solidFill>
                  <a:schemeClr val="bg1"/>
                </a:solidFill>
              </a:rPr>
              <a:t>Long- term Insurance</a:t>
            </a:r>
          </a:p>
          <a:p>
            <a:pPr marL="285750" indent="-285750">
              <a:buFont typeface="Arial" pitchFamily="34" charset="0"/>
              <a:buChar char="•"/>
            </a:pPr>
            <a:r>
              <a:rPr lang="en-US" b="1" dirty="0">
                <a:solidFill>
                  <a:schemeClr val="bg1"/>
                </a:solidFill>
              </a:rPr>
              <a:t>Used by Life Insurers</a:t>
            </a:r>
          </a:p>
        </p:txBody>
      </p:sp>
      <p:sp>
        <p:nvSpPr>
          <p:cNvPr id="38" name="Down Ribbon 37"/>
          <p:cNvSpPr/>
          <p:nvPr/>
        </p:nvSpPr>
        <p:spPr>
          <a:xfrm>
            <a:off x="8861625" y="1212782"/>
            <a:ext cx="2900446" cy="1557199"/>
          </a:xfrm>
          <a:prstGeom prst="ribbon">
            <a:avLst/>
          </a:prstGeom>
          <a:ln>
            <a:solidFill>
              <a:schemeClr val="bg2">
                <a:lumMod val="10000"/>
              </a:schemeClr>
            </a:solidFill>
          </a:ln>
          <a:effectLst>
            <a:glow rad="101600">
              <a:schemeClr val="accent2">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9" name="Rectangle 38"/>
          <p:cNvSpPr/>
          <p:nvPr/>
        </p:nvSpPr>
        <p:spPr>
          <a:xfrm>
            <a:off x="9417501" y="1446543"/>
            <a:ext cx="1788693" cy="1323439"/>
          </a:xfrm>
          <a:prstGeom prst="rect">
            <a:avLst/>
          </a:prstGeom>
          <a:noFill/>
        </p:spPr>
        <p:txBody>
          <a:bodyPr wrap="square" lIns="91440" tIns="45720" rIns="91440" bIns="45720">
            <a:spAutoFit/>
          </a:bodyPr>
          <a:lstStyle/>
          <a:p>
            <a:pPr algn="ctr"/>
            <a:r>
              <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Variable </a:t>
            </a:r>
          </a:p>
          <a:p>
            <a:pPr algn="ctr"/>
            <a:r>
              <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Fee </a:t>
            </a:r>
          </a:p>
          <a:p>
            <a:pPr algn="ctr"/>
            <a:r>
              <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Approach</a:t>
            </a:r>
          </a:p>
          <a:p>
            <a:pPr algn="ct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(VFA)</a:t>
            </a:r>
            <a:endParaRPr lang="en-U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endParaRPr>
          </a:p>
        </p:txBody>
      </p:sp>
      <p:sp>
        <p:nvSpPr>
          <p:cNvPr id="40" name="TextBox 39"/>
          <p:cNvSpPr txBox="1"/>
          <p:nvPr/>
        </p:nvSpPr>
        <p:spPr>
          <a:xfrm>
            <a:off x="8699599" y="2983832"/>
            <a:ext cx="3224497" cy="2862322"/>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dirty="0"/>
              <a:t>Modification of BBA</a:t>
            </a:r>
          </a:p>
          <a:p>
            <a:pPr marL="285750" indent="-285750">
              <a:buFont typeface="Arial" pitchFamily="34" charset="0"/>
              <a:buChar char="•"/>
            </a:pPr>
            <a:r>
              <a:rPr lang="en-US" dirty="0"/>
              <a:t>For contracts with direct participation features</a:t>
            </a:r>
          </a:p>
          <a:p>
            <a:pPr marL="285750" indent="-285750">
              <a:buFont typeface="Arial" pitchFamily="34" charset="0"/>
              <a:buChar char="•"/>
            </a:pPr>
            <a:r>
              <a:rPr lang="en-US" dirty="0"/>
              <a:t>Not admitted for reinsurance held</a:t>
            </a:r>
          </a:p>
          <a:p>
            <a:pPr marL="285750" indent="-285750">
              <a:buFont typeface="Arial" pitchFamily="34" charset="0"/>
              <a:buChar char="•"/>
            </a:pPr>
            <a:r>
              <a:rPr lang="en-US" dirty="0"/>
              <a:t>Only valid for some insurance contracts</a:t>
            </a:r>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p:txBody>
      </p:sp>
      <p:sp>
        <p:nvSpPr>
          <p:cNvPr id="41" name="Rectangle 40"/>
          <p:cNvSpPr/>
          <p:nvPr/>
        </p:nvSpPr>
        <p:spPr>
          <a:xfrm>
            <a:off x="8699599" y="5858237"/>
            <a:ext cx="3224497" cy="8915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itchFamily="34" charset="0"/>
              <a:buChar char="•"/>
            </a:pPr>
            <a:r>
              <a:rPr lang="en-US" b="1" dirty="0">
                <a:solidFill>
                  <a:schemeClr val="bg1"/>
                </a:solidFill>
              </a:rPr>
              <a:t>Unit-linked Contracts</a:t>
            </a:r>
          </a:p>
          <a:p>
            <a:pPr marL="285750" indent="-285750">
              <a:buFont typeface="Arial" pitchFamily="34" charset="0"/>
              <a:buChar char="•"/>
            </a:pPr>
            <a:r>
              <a:rPr lang="en-US" b="1" dirty="0">
                <a:solidFill>
                  <a:schemeClr val="bg1"/>
                </a:solidFill>
              </a:rPr>
              <a:t>Variable annuities</a:t>
            </a:r>
          </a:p>
          <a:p>
            <a:pPr marL="285750" indent="-285750">
              <a:buFont typeface="Arial" pitchFamily="34" charset="0"/>
              <a:buChar char="•"/>
            </a:pPr>
            <a:r>
              <a:rPr lang="en-US" b="1" dirty="0">
                <a:solidFill>
                  <a:schemeClr val="bg1"/>
                </a:solidFill>
              </a:rPr>
              <a:t>Equity  Index-linked contracts</a:t>
            </a:r>
          </a:p>
        </p:txBody>
      </p:sp>
    </p:spTree>
    <p:extLst>
      <p:ext uri="{BB962C8B-B14F-4D97-AF65-F5344CB8AC3E}">
        <p14:creationId xmlns:p14="http://schemas.microsoft.com/office/powerpoint/2010/main" val="1667837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9"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ChangeAspect="1"/>
          </p:cNvPicPr>
          <p:nvPr/>
        </p:nvPicPr>
        <p:blipFill rotWithShape="1">
          <a:blip r:embed="rId2">
            <a:alphaModFix amt="80000"/>
          </a:blip>
          <a:srcRect t="69785" b="13682"/>
          <a:stretch/>
        </p:blipFill>
        <p:spPr>
          <a:xfrm>
            <a:off x="0" y="5548964"/>
            <a:ext cx="12192000" cy="1309036"/>
          </a:xfrm>
          <a:prstGeom prst="rect">
            <a:avLst/>
          </a:prstGeom>
        </p:spPr>
      </p:pic>
      <p:sp>
        <p:nvSpPr>
          <p:cNvPr id="5" name="Rectangle 4"/>
          <p:cNvSpPr/>
          <p:nvPr/>
        </p:nvSpPr>
        <p:spPr>
          <a:xfrm>
            <a:off x="225305" y="5741817"/>
            <a:ext cx="3153428" cy="923330"/>
          </a:xfrm>
          <a:prstGeom prst="rect">
            <a:avLst/>
          </a:prstGeom>
          <a:noFill/>
        </p:spPr>
        <p:txBody>
          <a:bodyPr wrap="none" lIns="91440" tIns="45720" rIns="91440" bIns="45720">
            <a:spAutoFit/>
          </a:bodyPr>
          <a:lstStyle/>
          <a:p>
            <a:pPr algn="ctr"/>
            <a:r>
              <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Ind AS 117</a:t>
            </a:r>
          </a:p>
        </p:txBody>
      </p:sp>
      <p:sp>
        <p:nvSpPr>
          <p:cNvPr id="6" name="Rectangle 5"/>
          <p:cNvSpPr/>
          <p:nvPr/>
        </p:nvSpPr>
        <p:spPr>
          <a:xfrm>
            <a:off x="3753264" y="5745901"/>
            <a:ext cx="7581050" cy="923330"/>
          </a:xfrm>
          <a:prstGeom prst="rect">
            <a:avLst/>
          </a:prstGeom>
          <a:noFill/>
        </p:spPr>
        <p:txBody>
          <a:bodyPr wrap="none" lIns="91440" tIns="45720" rIns="91440" bIns="45720">
            <a:spAutoFit/>
          </a:bodyPr>
          <a:lstStyle/>
          <a:p>
            <a:pPr algn="ctr"/>
            <a:r>
              <a:rPr lang="en-US" sz="5400" b="1" i="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Premium Allocation Model</a:t>
            </a:r>
          </a:p>
        </p:txBody>
      </p:sp>
      <p:sp>
        <p:nvSpPr>
          <p:cNvPr id="2" name="Oval 1"/>
          <p:cNvSpPr/>
          <p:nvPr/>
        </p:nvSpPr>
        <p:spPr>
          <a:xfrm>
            <a:off x="460375" y="1097280"/>
            <a:ext cx="3505233" cy="3272590"/>
          </a:xfrm>
          <a:prstGeom prst="ellipse">
            <a:avLst/>
          </a:prstGeom>
          <a:solidFill>
            <a:schemeClr val="accent2">
              <a:lumMod val="60000"/>
              <a:lumOff val="40000"/>
            </a:schemeClr>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Rectangle 2"/>
          <p:cNvSpPr/>
          <p:nvPr/>
        </p:nvSpPr>
        <p:spPr>
          <a:xfrm>
            <a:off x="896765" y="1671746"/>
            <a:ext cx="2632452" cy="2123658"/>
          </a:xfrm>
          <a:prstGeom prst="rect">
            <a:avLst/>
          </a:prstGeom>
          <a:noFill/>
        </p:spPr>
        <p:txBody>
          <a:bodyPr wrap="none" lIns="91440" tIns="45720" rIns="91440" bIns="45720">
            <a:spAutoFit/>
          </a:bodyPr>
          <a:lstStyle/>
          <a:p>
            <a:pPr algn="ctr"/>
            <a:r>
              <a:rPr lang="en-US" sz="4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Premium </a:t>
            </a:r>
          </a:p>
          <a:p>
            <a:pPr algn="ctr"/>
            <a:r>
              <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Allocation</a:t>
            </a:r>
          </a:p>
          <a:p>
            <a:pPr algn="ctr"/>
            <a:r>
              <a:rPr lang="en-US" sz="4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Model</a:t>
            </a:r>
          </a:p>
        </p:txBody>
      </p:sp>
      <p:cxnSp>
        <p:nvCxnSpPr>
          <p:cNvPr id="7" name="Straight Arrow Connector 6"/>
          <p:cNvCxnSpPr/>
          <p:nvPr/>
        </p:nvCxnSpPr>
        <p:spPr>
          <a:xfrm flipV="1">
            <a:off x="3402461" y="1097280"/>
            <a:ext cx="1939560" cy="42206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flipV="1">
            <a:off x="3965608" y="2573555"/>
            <a:ext cx="1472081"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3753264" y="3515227"/>
            <a:ext cx="1588756" cy="58513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Oval 21"/>
          <p:cNvSpPr/>
          <p:nvPr/>
        </p:nvSpPr>
        <p:spPr>
          <a:xfrm>
            <a:off x="5342020" y="343332"/>
            <a:ext cx="1194121" cy="1190367"/>
          </a:xfrm>
          <a:prstGeom prst="ellipse">
            <a:avLst/>
          </a:prstGeom>
          <a:ln/>
          <a:effectLst>
            <a:glow rad="2286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2251" y="453487"/>
            <a:ext cx="873660" cy="942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6632394" y="601409"/>
            <a:ext cx="5254806" cy="646331"/>
          </a:xfrm>
          <a:prstGeom prst="rect">
            <a:avLst/>
          </a:prstGeom>
          <a:solidFill>
            <a:schemeClr val="accent4">
              <a:lumMod val="20000"/>
              <a:lumOff val="80000"/>
            </a:schemeClr>
          </a:solidFill>
        </p:spPr>
        <p:txBody>
          <a:bodyPr wrap="square" rtlCol="0">
            <a:spAutoFit/>
          </a:bodyPr>
          <a:lstStyle/>
          <a:p>
            <a:r>
              <a:rPr lang="en-US" dirty="0"/>
              <a:t>  To be eligible for PAA, Insurable contracts must have a coverage period of 12 months or less</a:t>
            </a:r>
          </a:p>
        </p:txBody>
      </p:sp>
      <p:sp>
        <p:nvSpPr>
          <p:cNvPr id="28" name="Oval 27"/>
          <p:cNvSpPr/>
          <p:nvPr/>
        </p:nvSpPr>
        <p:spPr>
          <a:xfrm>
            <a:off x="5502251" y="2069432"/>
            <a:ext cx="1194121" cy="1190367"/>
          </a:xfrm>
          <a:prstGeom prst="ellipse">
            <a:avLst/>
          </a:prstGeom>
          <a:ln/>
          <a:effectLst>
            <a:glow rad="2286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0191" y="2208234"/>
            <a:ext cx="905950" cy="90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6784794" y="2476543"/>
            <a:ext cx="5254806" cy="369332"/>
          </a:xfrm>
          <a:prstGeom prst="rect">
            <a:avLst/>
          </a:prstGeom>
          <a:solidFill>
            <a:schemeClr val="accent4">
              <a:lumMod val="20000"/>
              <a:lumOff val="80000"/>
            </a:schemeClr>
          </a:solidFill>
        </p:spPr>
        <p:txBody>
          <a:bodyPr wrap="square" rtlCol="0">
            <a:spAutoFit/>
          </a:bodyPr>
          <a:lstStyle/>
          <a:p>
            <a:r>
              <a:rPr lang="en-US" dirty="0"/>
              <a:t>  PAA eligibility will be assessed annually by Actuarial</a:t>
            </a:r>
          </a:p>
        </p:txBody>
      </p:sp>
      <p:sp>
        <p:nvSpPr>
          <p:cNvPr id="31" name="Oval 30"/>
          <p:cNvSpPr/>
          <p:nvPr/>
        </p:nvSpPr>
        <p:spPr>
          <a:xfrm>
            <a:off x="5445087" y="3747393"/>
            <a:ext cx="1194121" cy="1190367"/>
          </a:xfrm>
          <a:prstGeom prst="ellipse">
            <a:avLst/>
          </a:prstGeom>
          <a:ln/>
          <a:effectLst>
            <a:glow rad="2286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7689" y="3747393"/>
            <a:ext cx="1201519" cy="1201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6696372" y="4024986"/>
            <a:ext cx="5254806" cy="646331"/>
          </a:xfrm>
          <a:prstGeom prst="rect">
            <a:avLst/>
          </a:prstGeom>
          <a:solidFill>
            <a:schemeClr val="accent4">
              <a:lumMod val="20000"/>
              <a:lumOff val="80000"/>
            </a:schemeClr>
          </a:solidFill>
        </p:spPr>
        <p:txBody>
          <a:bodyPr wrap="square" rtlCol="0">
            <a:spAutoFit/>
          </a:bodyPr>
          <a:lstStyle/>
          <a:p>
            <a:r>
              <a:rPr lang="en-US" dirty="0"/>
              <a:t>Operating profit under PAA will be similar to IFRS </a:t>
            </a:r>
            <a:r>
              <a:rPr lang="en-US" dirty="0" smtClean="0"/>
              <a:t>4/</a:t>
            </a:r>
            <a:r>
              <a:rPr lang="en-US" dirty="0" err="1" smtClean="0"/>
              <a:t>Ind</a:t>
            </a:r>
            <a:r>
              <a:rPr lang="en-US" dirty="0" smtClean="0"/>
              <a:t> AS 104 </a:t>
            </a:r>
            <a:r>
              <a:rPr lang="en-US" dirty="0"/>
              <a:t>Operating profit</a:t>
            </a:r>
          </a:p>
        </p:txBody>
      </p:sp>
    </p:spTree>
    <p:extLst>
      <p:ext uri="{BB962C8B-B14F-4D97-AF65-F5344CB8AC3E}">
        <p14:creationId xmlns:p14="http://schemas.microsoft.com/office/powerpoint/2010/main" val="1973754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ChangeAspect="1"/>
          </p:cNvPicPr>
          <p:nvPr/>
        </p:nvPicPr>
        <p:blipFill rotWithShape="1">
          <a:blip r:embed="rId2">
            <a:alphaModFix amt="80000"/>
          </a:blip>
          <a:srcRect t="6692" r="80770" b="6692"/>
          <a:stretch/>
        </p:blipFill>
        <p:spPr>
          <a:xfrm>
            <a:off x="-5606" y="0"/>
            <a:ext cx="2457207" cy="6858000"/>
          </a:xfrm>
          <a:prstGeom prst="rect">
            <a:avLst/>
          </a:prstGeom>
        </p:spPr>
      </p:pic>
      <p:sp>
        <p:nvSpPr>
          <p:cNvPr id="2" name="Rectangle 1"/>
          <p:cNvSpPr/>
          <p:nvPr/>
        </p:nvSpPr>
        <p:spPr>
          <a:xfrm>
            <a:off x="394884" y="312737"/>
            <a:ext cx="1656224" cy="646331"/>
          </a:xfrm>
          <a:prstGeom prst="rect">
            <a:avLst/>
          </a:prstGeom>
          <a:noFill/>
        </p:spPr>
        <p:txBody>
          <a:bodyPr wrap="none" lIns="91440" tIns="45720" rIns="91440" bIns="45720">
            <a:spAutoFit/>
          </a:bodyPr>
          <a:lstStyle/>
          <a:p>
            <a:pPr algn="ctr"/>
            <a:r>
              <a:rPr lang="en-US" sz="3600" b="0" i="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Ind AS 117</a:t>
            </a:r>
          </a:p>
        </p:txBody>
      </p:sp>
      <p:sp>
        <p:nvSpPr>
          <p:cNvPr id="3" name="Rectangle 2"/>
          <p:cNvSpPr/>
          <p:nvPr/>
        </p:nvSpPr>
        <p:spPr>
          <a:xfrm>
            <a:off x="-5606" y="1841179"/>
            <a:ext cx="2418162" cy="2154436"/>
          </a:xfrm>
          <a:prstGeom prst="rect">
            <a:avLst/>
          </a:prstGeom>
          <a:noFill/>
        </p:spPr>
        <p:txBody>
          <a:bodyPr wrap="none" lIns="91440" tIns="45720" rIns="91440" bIns="45720">
            <a:spAutoFit/>
          </a:bodyPr>
          <a:lstStyle/>
          <a:p>
            <a:pPr algn="ctr"/>
            <a:r>
              <a:rPr lang="en-US" sz="4000"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Balance</a:t>
            </a:r>
          </a:p>
          <a:p>
            <a:pPr algn="ctr"/>
            <a:r>
              <a:rPr lang="en-US" sz="4000" b="1" dirty="0">
                <a:ln w="18415" cmpd="sng">
                  <a:solidFill>
                    <a:srgbClr val="FFFFFF"/>
                  </a:solidFill>
                  <a:prstDash val="solid"/>
                </a:ln>
                <a:solidFill>
                  <a:srgbClr val="FFFFFF"/>
                </a:solidFill>
                <a:effectLst>
                  <a:outerShdw blurRad="63500" dir="3600000" algn="tl" rotWithShape="0">
                    <a:srgbClr val="000000">
                      <a:alpha val="70000"/>
                    </a:srgbClr>
                  </a:outerShdw>
                </a:effectLst>
              </a:rPr>
              <a:t>Sheet Item</a:t>
            </a:r>
          </a:p>
          <a:p>
            <a:pPr algn="ctr"/>
            <a:r>
              <a:rPr lang="en-US" sz="4000"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Changes</a:t>
            </a:r>
            <a:r>
              <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a:t>
            </a:r>
          </a:p>
        </p:txBody>
      </p:sp>
      <p:graphicFrame>
        <p:nvGraphicFramePr>
          <p:cNvPr id="4" name="Diagram 3"/>
          <p:cNvGraphicFramePr/>
          <p:nvPr>
            <p:extLst>
              <p:ext uri="{D42A27DB-BD31-4B8C-83A1-F6EECF244321}">
                <p14:modId xmlns:p14="http://schemas.microsoft.com/office/powerpoint/2010/main" val="1611752638"/>
              </p:ext>
            </p:extLst>
          </p:nvPr>
        </p:nvGraphicFramePr>
        <p:xfrm>
          <a:off x="3264034" y="617537"/>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262964" y="7937"/>
            <a:ext cx="8479857" cy="646331"/>
          </a:xfrm>
          <a:prstGeom prst="rect">
            <a:avLst/>
          </a:prstGeom>
          <a:solidFill>
            <a:srgbClr val="FFC000"/>
          </a:solidFill>
        </p:spPr>
        <p:txBody>
          <a:bodyPr wrap="square" rtlCol="0">
            <a:spAutoFit/>
          </a:bodyPr>
          <a:lstStyle/>
          <a:p>
            <a:pPr algn="ctr"/>
            <a:r>
              <a:rPr lang="en-US" b="1" dirty="0"/>
              <a:t>LRC is associated with Premium Liabilities, while LIC is associated with Outstanding Claim Liabilities</a:t>
            </a:r>
          </a:p>
        </p:txBody>
      </p:sp>
      <p:sp>
        <p:nvSpPr>
          <p:cNvPr id="15" name="TextBox 14"/>
          <p:cNvSpPr txBox="1"/>
          <p:nvPr/>
        </p:nvSpPr>
        <p:spPr>
          <a:xfrm>
            <a:off x="3165108" y="6012497"/>
            <a:ext cx="8479857" cy="646331"/>
          </a:xfrm>
          <a:prstGeom prst="rect">
            <a:avLst/>
          </a:prstGeom>
          <a:solidFill>
            <a:srgbClr val="FFC000"/>
          </a:solidFill>
        </p:spPr>
        <p:txBody>
          <a:bodyPr wrap="square" rtlCol="0">
            <a:spAutoFit/>
          </a:bodyPr>
          <a:lstStyle/>
          <a:p>
            <a:pPr algn="ctr"/>
            <a:r>
              <a:rPr lang="en-US" b="1" dirty="0"/>
              <a:t>ARC is associated with Reinsurance Premium, while AIC is associated with Reinsurance Claim recoveries.</a:t>
            </a:r>
          </a:p>
        </p:txBody>
      </p:sp>
    </p:spTree>
    <p:extLst>
      <p:ext uri="{BB962C8B-B14F-4D97-AF65-F5344CB8AC3E}">
        <p14:creationId xmlns:p14="http://schemas.microsoft.com/office/powerpoint/2010/main" val="19737548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ChangeAspect="1"/>
          </p:cNvPicPr>
          <p:nvPr/>
        </p:nvPicPr>
        <p:blipFill rotWithShape="1">
          <a:blip r:embed="rId2">
            <a:alphaModFix amt="80000"/>
          </a:blip>
          <a:srcRect t="69785" b="13682"/>
          <a:stretch/>
        </p:blipFill>
        <p:spPr>
          <a:xfrm>
            <a:off x="0" y="5548964"/>
            <a:ext cx="12192000" cy="1309036"/>
          </a:xfrm>
          <a:prstGeom prst="rect">
            <a:avLst/>
          </a:prstGeom>
        </p:spPr>
      </p:pic>
      <p:sp>
        <p:nvSpPr>
          <p:cNvPr id="11" name="Rectangle 10"/>
          <p:cNvSpPr/>
          <p:nvPr/>
        </p:nvSpPr>
        <p:spPr>
          <a:xfrm>
            <a:off x="190477" y="5741817"/>
            <a:ext cx="3153428" cy="923330"/>
          </a:xfrm>
          <a:prstGeom prst="rect">
            <a:avLst/>
          </a:prstGeom>
          <a:noFill/>
        </p:spPr>
        <p:txBody>
          <a:bodyPr wrap="none" lIns="91440" tIns="45720" rIns="91440" bIns="45720">
            <a:spAutoFit/>
          </a:bodyPr>
          <a:lstStyle/>
          <a:p>
            <a:pPr algn="ctr"/>
            <a:r>
              <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Ind AS 117</a:t>
            </a:r>
          </a:p>
        </p:txBody>
      </p:sp>
      <p:sp>
        <p:nvSpPr>
          <p:cNvPr id="12" name="Rectangle 11"/>
          <p:cNvSpPr/>
          <p:nvPr/>
        </p:nvSpPr>
        <p:spPr>
          <a:xfrm>
            <a:off x="3413636" y="5787983"/>
            <a:ext cx="8778364" cy="830997"/>
          </a:xfrm>
          <a:prstGeom prst="rect">
            <a:avLst/>
          </a:prstGeom>
          <a:noFill/>
        </p:spPr>
        <p:txBody>
          <a:bodyPr wrap="none" lIns="91440" tIns="45720" rIns="91440" bIns="45720">
            <a:spAutoFit/>
          </a:bodyPr>
          <a:lstStyle/>
          <a:p>
            <a:pPr algn="ctr"/>
            <a:r>
              <a:rPr lang="en-US" sz="4800" b="1" i="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abic Typesetting"/>
              </a:rPr>
              <a:t>Balance Sheet Item Changes</a:t>
            </a:r>
          </a:p>
        </p:txBody>
      </p:sp>
      <p:sp>
        <p:nvSpPr>
          <p:cNvPr id="2" name="Horizontal Scroll 1"/>
          <p:cNvSpPr/>
          <p:nvPr/>
        </p:nvSpPr>
        <p:spPr>
          <a:xfrm>
            <a:off x="307975" y="342374"/>
            <a:ext cx="2772109" cy="926084"/>
          </a:xfrm>
          <a:prstGeom prst="horizontalScroll">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Rectangle 2"/>
          <p:cNvSpPr/>
          <p:nvPr/>
        </p:nvSpPr>
        <p:spPr>
          <a:xfrm>
            <a:off x="1069975" y="350618"/>
            <a:ext cx="1207062" cy="923330"/>
          </a:xfrm>
          <a:prstGeom prst="rect">
            <a:avLst/>
          </a:prstGeom>
          <a:noFill/>
        </p:spPr>
        <p:txBody>
          <a:bodyPr wrap="none" lIns="91440" tIns="45720" rIns="91440" bIns="45720">
            <a:spAutoFit/>
          </a:bodyPr>
          <a:lstStyle/>
          <a:p>
            <a:pPr algn="ctr"/>
            <a:r>
              <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LRC</a:t>
            </a:r>
          </a:p>
        </p:txBody>
      </p:sp>
      <p:sp>
        <p:nvSpPr>
          <p:cNvPr id="4" name="TextBox 3"/>
          <p:cNvSpPr txBox="1"/>
          <p:nvPr/>
        </p:nvSpPr>
        <p:spPr>
          <a:xfrm>
            <a:off x="307975" y="1350950"/>
            <a:ext cx="2772109" cy="3693319"/>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dirty="0"/>
              <a:t>Unearned Premium</a:t>
            </a:r>
          </a:p>
          <a:p>
            <a:pPr marL="285750" indent="-285750">
              <a:buFont typeface="Arial" pitchFamily="34" charset="0"/>
              <a:buChar char="•"/>
            </a:pPr>
            <a:r>
              <a:rPr lang="en-US" dirty="0"/>
              <a:t>Deferred Gross Commission</a:t>
            </a:r>
          </a:p>
          <a:p>
            <a:pPr marL="285750" indent="-285750">
              <a:buFont typeface="Arial" pitchFamily="34" charset="0"/>
              <a:buChar char="•"/>
            </a:pPr>
            <a:r>
              <a:rPr lang="en-US" dirty="0"/>
              <a:t>Premium Receivable</a:t>
            </a:r>
          </a:p>
          <a:p>
            <a:pPr marL="285750" indent="-285750">
              <a:buFont typeface="Arial" pitchFamily="34" charset="0"/>
              <a:buChar char="•"/>
            </a:pPr>
            <a:r>
              <a:rPr lang="en-US" dirty="0"/>
              <a:t>Unclosed Business</a:t>
            </a:r>
          </a:p>
          <a:p>
            <a:pPr marL="285750" indent="-285750">
              <a:buFont typeface="Arial" pitchFamily="34" charset="0"/>
              <a:buChar char="•"/>
            </a:pPr>
            <a:r>
              <a:rPr lang="en-US" dirty="0"/>
              <a:t>Deferred Acquisition Costs</a:t>
            </a:r>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p:txBody>
      </p:sp>
      <p:sp>
        <p:nvSpPr>
          <p:cNvPr id="15" name="Horizontal Scroll 14"/>
          <p:cNvSpPr/>
          <p:nvPr/>
        </p:nvSpPr>
        <p:spPr>
          <a:xfrm>
            <a:off x="3235659" y="350618"/>
            <a:ext cx="2860341" cy="926084"/>
          </a:xfrm>
          <a:prstGeom prst="horizontalScroll">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Rectangle 15"/>
          <p:cNvSpPr/>
          <p:nvPr/>
        </p:nvSpPr>
        <p:spPr>
          <a:xfrm>
            <a:off x="4120149" y="295296"/>
            <a:ext cx="1013419" cy="923330"/>
          </a:xfrm>
          <a:prstGeom prst="rect">
            <a:avLst/>
          </a:prstGeom>
          <a:noFill/>
        </p:spPr>
        <p:txBody>
          <a:bodyPr wrap="none" lIns="91440" tIns="45720" rIns="91440" bIns="45720">
            <a:spAutoFit/>
          </a:bodyPr>
          <a:lstStyle/>
          <a:p>
            <a:pPr algn="ctr"/>
            <a:r>
              <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LIC</a:t>
            </a:r>
          </a:p>
        </p:txBody>
      </p:sp>
      <p:sp>
        <p:nvSpPr>
          <p:cNvPr id="18" name="TextBox 17"/>
          <p:cNvSpPr txBox="1"/>
          <p:nvPr/>
        </p:nvSpPr>
        <p:spPr>
          <a:xfrm>
            <a:off x="3235659" y="1350948"/>
            <a:ext cx="2860341" cy="3693319"/>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dirty="0"/>
              <a:t>Outstanding claims</a:t>
            </a:r>
          </a:p>
          <a:p>
            <a:pPr marL="285750" indent="-285750">
              <a:buFont typeface="Arial" pitchFamily="34" charset="0"/>
              <a:buChar char="•"/>
            </a:pPr>
            <a:r>
              <a:rPr lang="en-US" dirty="0"/>
              <a:t>Claims Payable (Gross Inwards, 3P Recoveries)</a:t>
            </a:r>
          </a:p>
          <a:p>
            <a:pPr marL="285750" indent="-285750">
              <a:buFont typeface="Arial" pitchFamily="34" charset="0"/>
              <a:buChar char="•"/>
            </a:pPr>
            <a:r>
              <a:rPr lang="en-US" dirty="0"/>
              <a:t>Other (Non-RI) recoveries</a:t>
            </a:r>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p:txBody>
      </p:sp>
      <p:sp>
        <p:nvSpPr>
          <p:cNvPr id="19" name="Horizontal Scroll 18"/>
          <p:cNvSpPr/>
          <p:nvPr/>
        </p:nvSpPr>
        <p:spPr>
          <a:xfrm>
            <a:off x="6283660" y="292542"/>
            <a:ext cx="2860341" cy="926084"/>
          </a:xfrm>
          <a:prstGeom prst="horizontalScroll">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Rectangle 19"/>
          <p:cNvSpPr/>
          <p:nvPr/>
        </p:nvSpPr>
        <p:spPr>
          <a:xfrm>
            <a:off x="7149594" y="327585"/>
            <a:ext cx="1306448" cy="923330"/>
          </a:xfrm>
          <a:prstGeom prst="rect">
            <a:avLst/>
          </a:prstGeom>
          <a:noFill/>
        </p:spPr>
        <p:txBody>
          <a:bodyPr wrap="none" lIns="91440" tIns="45720" rIns="91440" bIns="45720">
            <a:spAutoFit/>
          </a:bodyPr>
          <a:lstStyle/>
          <a:p>
            <a:pPr algn="ctr"/>
            <a:r>
              <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rPr>
              <a:t>A</a:t>
            </a:r>
            <a:r>
              <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RC</a:t>
            </a:r>
          </a:p>
        </p:txBody>
      </p:sp>
      <p:sp>
        <p:nvSpPr>
          <p:cNvPr id="21" name="TextBox 20"/>
          <p:cNvSpPr txBox="1"/>
          <p:nvPr/>
        </p:nvSpPr>
        <p:spPr>
          <a:xfrm>
            <a:off x="6372646" y="1335111"/>
            <a:ext cx="2860341" cy="3693319"/>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dirty="0"/>
              <a:t>Deferred RI Assets</a:t>
            </a:r>
          </a:p>
          <a:p>
            <a:pPr marL="285750" indent="-285750">
              <a:buFont typeface="Arial" pitchFamily="34" charset="0"/>
              <a:buChar char="•"/>
            </a:pPr>
            <a:r>
              <a:rPr lang="en-US" dirty="0"/>
              <a:t>Unearned RI Premium and Commission</a:t>
            </a:r>
          </a:p>
          <a:p>
            <a:pPr marL="285750" indent="-285750">
              <a:buFont typeface="Arial" pitchFamily="34" charset="0"/>
              <a:buChar char="•"/>
            </a:pPr>
            <a:r>
              <a:rPr lang="en-US" dirty="0"/>
              <a:t>Amounts due to Reinsurers</a:t>
            </a:r>
          </a:p>
          <a:p>
            <a:pPr marL="285750" indent="-285750">
              <a:buFont typeface="Arial" pitchFamily="34" charset="0"/>
              <a:buChar char="•"/>
            </a:pPr>
            <a:r>
              <a:rPr lang="en-US" dirty="0"/>
              <a:t>Non- mandatory Reinstatement Premium payable</a:t>
            </a:r>
          </a:p>
          <a:p>
            <a:pPr marL="285750" indent="-285750">
              <a:buFont typeface="Arial" pitchFamily="34" charset="0"/>
              <a:buChar char="•"/>
            </a:pPr>
            <a:r>
              <a:rPr lang="en-US" dirty="0"/>
              <a:t>No claims Bonus receivable on RI contracts.</a:t>
            </a:r>
          </a:p>
          <a:p>
            <a:pPr marL="285750" indent="-285750">
              <a:buFont typeface="Arial" pitchFamily="34" charset="0"/>
              <a:buChar char="•"/>
            </a:pPr>
            <a:r>
              <a:rPr lang="en-US" dirty="0"/>
              <a:t>Loss Recovery Component</a:t>
            </a:r>
          </a:p>
        </p:txBody>
      </p:sp>
      <p:sp>
        <p:nvSpPr>
          <p:cNvPr id="22" name="Horizontal Scroll 21"/>
          <p:cNvSpPr/>
          <p:nvPr/>
        </p:nvSpPr>
        <p:spPr>
          <a:xfrm>
            <a:off x="9413473" y="253092"/>
            <a:ext cx="2560356" cy="926084"/>
          </a:xfrm>
          <a:prstGeom prst="horizontalScroll">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3" name="Rectangle 22"/>
          <p:cNvSpPr/>
          <p:nvPr/>
        </p:nvSpPr>
        <p:spPr>
          <a:xfrm>
            <a:off x="10233501" y="290465"/>
            <a:ext cx="1112805" cy="923330"/>
          </a:xfrm>
          <a:prstGeom prst="rect">
            <a:avLst/>
          </a:prstGeom>
          <a:noFill/>
        </p:spPr>
        <p:txBody>
          <a:bodyPr wrap="none" lIns="91440" tIns="45720" rIns="91440" bIns="45720">
            <a:spAutoFit/>
          </a:bodyPr>
          <a:lstStyle/>
          <a:p>
            <a:pPr algn="ctr"/>
            <a:r>
              <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rPr>
              <a:t>AI</a:t>
            </a:r>
            <a:r>
              <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C</a:t>
            </a:r>
          </a:p>
        </p:txBody>
      </p:sp>
      <p:sp>
        <p:nvSpPr>
          <p:cNvPr id="24" name="TextBox 23"/>
          <p:cNvSpPr txBox="1"/>
          <p:nvPr/>
        </p:nvSpPr>
        <p:spPr>
          <a:xfrm>
            <a:off x="9370195" y="1350950"/>
            <a:ext cx="2603634" cy="3693319"/>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dirty="0"/>
              <a:t>RI recoveries on outstanding claims</a:t>
            </a:r>
          </a:p>
          <a:p>
            <a:pPr marL="285750" indent="-285750">
              <a:buFont typeface="Arial" pitchFamily="34" charset="0"/>
              <a:buChar char="•"/>
            </a:pPr>
            <a:r>
              <a:rPr lang="en-US" dirty="0"/>
              <a:t>RI debtors</a:t>
            </a:r>
          </a:p>
          <a:p>
            <a:pPr marL="285750" indent="-285750">
              <a:buFont typeface="Arial" pitchFamily="34" charset="0"/>
              <a:buChar char="•"/>
            </a:pPr>
            <a:r>
              <a:rPr lang="en-US" dirty="0"/>
              <a:t>RI Broker fees payable</a:t>
            </a:r>
          </a:p>
          <a:p>
            <a:pPr marL="285750" indent="-285750">
              <a:buFont typeface="Arial" pitchFamily="34" charset="0"/>
              <a:buChar char="•"/>
            </a:pPr>
            <a:r>
              <a:rPr lang="en-US" dirty="0"/>
              <a:t>RI Profit Commissions receivable and payable</a:t>
            </a:r>
          </a:p>
          <a:p>
            <a:pPr marL="285750" indent="-285750">
              <a:buFont typeface="Arial" pitchFamily="34" charset="0"/>
              <a:buChar char="•"/>
            </a:pPr>
            <a:r>
              <a:rPr lang="en-US" dirty="0"/>
              <a:t>Mandatory Reinstatement Premium Payable</a:t>
            </a:r>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endParaRPr lang="en-US" dirty="0"/>
          </a:p>
          <a:p>
            <a:endParaRPr lang="en-US" dirty="0"/>
          </a:p>
        </p:txBody>
      </p:sp>
    </p:spTree>
    <p:extLst>
      <p:ext uri="{BB962C8B-B14F-4D97-AF65-F5344CB8AC3E}">
        <p14:creationId xmlns:p14="http://schemas.microsoft.com/office/powerpoint/2010/main" val="758017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ChangeAspect="1"/>
          </p:cNvPicPr>
          <p:nvPr/>
        </p:nvPicPr>
        <p:blipFill rotWithShape="1">
          <a:blip r:embed="rId3">
            <a:alphaModFix amt="80000"/>
          </a:blip>
          <a:srcRect t="6692" r="80770" b="6692"/>
          <a:stretch/>
        </p:blipFill>
        <p:spPr>
          <a:xfrm>
            <a:off x="-5606" y="0"/>
            <a:ext cx="2457207" cy="6858000"/>
          </a:xfrm>
          <a:prstGeom prst="rect">
            <a:avLst/>
          </a:prstGeom>
        </p:spPr>
      </p:pic>
      <p:sp>
        <p:nvSpPr>
          <p:cNvPr id="11" name="Rectangle 10"/>
          <p:cNvSpPr/>
          <p:nvPr/>
        </p:nvSpPr>
        <p:spPr>
          <a:xfrm>
            <a:off x="394884" y="312737"/>
            <a:ext cx="1656224" cy="646331"/>
          </a:xfrm>
          <a:prstGeom prst="rect">
            <a:avLst/>
          </a:prstGeom>
          <a:noFill/>
        </p:spPr>
        <p:txBody>
          <a:bodyPr wrap="none" lIns="91440" tIns="45720" rIns="91440" bIns="45720">
            <a:spAutoFit/>
          </a:bodyPr>
          <a:lstStyle/>
          <a:p>
            <a:pPr algn="ctr"/>
            <a:r>
              <a:rPr lang="en-US" sz="3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Ind AS 117</a:t>
            </a:r>
          </a:p>
        </p:txBody>
      </p:sp>
      <p:sp>
        <p:nvSpPr>
          <p:cNvPr id="2" name="Rectangle 1"/>
          <p:cNvSpPr/>
          <p:nvPr/>
        </p:nvSpPr>
        <p:spPr>
          <a:xfrm>
            <a:off x="-61939" y="1940187"/>
            <a:ext cx="2695610" cy="2308324"/>
          </a:xfrm>
          <a:prstGeom prst="rect">
            <a:avLst/>
          </a:prstGeom>
          <a:noFill/>
        </p:spPr>
        <p:txBody>
          <a:bodyPr wrap="none" lIns="91440" tIns="45720" rIns="91440" bIns="45720">
            <a:spAutoFit/>
          </a:bodyPr>
          <a:lstStyle/>
          <a:p>
            <a:pPr algn="ctr"/>
            <a:r>
              <a:rPr lang="en-US" sz="3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Changes to</a:t>
            </a:r>
          </a:p>
          <a:p>
            <a:pPr algn="ctr"/>
            <a:r>
              <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Statement of </a:t>
            </a:r>
          </a:p>
          <a:p>
            <a:pPr algn="ctr"/>
            <a:r>
              <a:rPr lang="en-US" sz="3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 Financial </a:t>
            </a:r>
          </a:p>
          <a:p>
            <a:pPr algn="ctr"/>
            <a:r>
              <a:rPr lang="en-US" sz="3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Position</a:t>
            </a:r>
          </a:p>
        </p:txBody>
      </p:sp>
      <p:graphicFrame>
        <p:nvGraphicFramePr>
          <p:cNvPr id="3" name="Object 2"/>
          <p:cNvGraphicFramePr>
            <a:graphicFrameLocks noChangeAspect="1"/>
          </p:cNvGraphicFramePr>
          <p:nvPr>
            <p:extLst>
              <p:ext uri="{D42A27DB-BD31-4B8C-83A1-F6EECF244321}">
                <p14:modId xmlns:p14="http://schemas.microsoft.com/office/powerpoint/2010/main" val="320637694"/>
              </p:ext>
            </p:extLst>
          </p:nvPr>
        </p:nvGraphicFramePr>
        <p:xfrm>
          <a:off x="2938947" y="771457"/>
          <a:ext cx="4125996" cy="5610092"/>
        </p:xfrm>
        <a:graphic>
          <a:graphicData uri="http://schemas.openxmlformats.org/presentationml/2006/ole">
            <mc:AlternateContent xmlns:mc="http://schemas.openxmlformats.org/markup-compatibility/2006">
              <mc:Choice xmlns:v="urn:schemas-microsoft-com:vml" Requires="v">
                <p:oleObj spid="_x0000_s1032" name="Worksheet" r:id="rId4" imgW="4273513" imgH="4978591" progId="Excel.Sheet.12">
                  <p:embed/>
                </p:oleObj>
              </mc:Choice>
              <mc:Fallback>
                <p:oleObj name="Worksheet" r:id="rId4" imgW="4273513" imgH="4978591" progId="Excel.Sheet.12">
                  <p:embed/>
                  <p:pic>
                    <p:nvPicPr>
                      <p:cNvPr id="0" name=""/>
                      <p:cNvPicPr/>
                      <p:nvPr/>
                    </p:nvPicPr>
                    <p:blipFill>
                      <a:blip r:embed="rId5"/>
                      <a:stretch>
                        <a:fillRect/>
                      </a:stretch>
                    </p:blipFill>
                    <p:spPr>
                      <a:xfrm>
                        <a:off x="2938947" y="771457"/>
                        <a:ext cx="4125996" cy="5610092"/>
                      </a:xfrm>
                      <a:prstGeom prst="rect">
                        <a:avLst/>
                      </a:prstGeom>
                    </p:spPr>
                  </p:pic>
                </p:oleObj>
              </mc:Fallback>
            </mc:AlternateContent>
          </a:graphicData>
        </a:graphic>
      </p:graphicFrame>
      <p:sp>
        <p:nvSpPr>
          <p:cNvPr id="4" name="Rectangle 3"/>
          <p:cNvSpPr/>
          <p:nvPr/>
        </p:nvSpPr>
        <p:spPr>
          <a:xfrm>
            <a:off x="3946357" y="351872"/>
            <a:ext cx="1819175" cy="418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Ind AS 104</a:t>
            </a:r>
          </a:p>
        </p:txBody>
      </p:sp>
      <p:graphicFrame>
        <p:nvGraphicFramePr>
          <p:cNvPr id="5" name="Object 4"/>
          <p:cNvGraphicFramePr>
            <a:graphicFrameLocks noChangeAspect="1"/>
          </p:cNvGraphicFramePr>
          <p:nvPr>
            <p:extLst>
              <p:ext uri="{D42A27DB-BD31-4B8C-83A1-F6EECF244321}">
                <p14:modId xmlns:p14="http://schemas.microsoft.com/office/powerpoint/2010/main" val="76670061"/>
              </p:ext>
            </p:extLst>
          </p:nvPr>
        </p:nvGraphicFramePr>
        <p:xfrm>
          <a:off x="7527013" y="823594"/>
          <a:ext cx="4125912" cy="5610225"/>
        </p:xfrm>
        <a:graphic>
          <a:graphicData uri="http://schemas.openxmlformats.org/presentationml/2006/ole">
            <mc:AlternateContent xmlns:mc="http://schemas.openxmlformats.org/markup-compatibility/2006">
              <mc:Choice xmlns:v="urn:schemas-microsoft-com:vml" Requires="v">
                <p:oleObj spid="_x0000_s1033" name="Worksheet" r:id="rId6" imgW="4273513" imgH="4978591" progId="Excel.Sheet.12">
                  <p:embed/>
                </p:oleObj>
              </mc:Choice>
              <mc:Fallback>
                <p:oleObj name="Worksheet" r:id="rId6" imgW="4273513" imgH="4978591" progId="Excel.Sheet.12">
                  <p:embed/>
                  <p:pic>
                    <p:nvPicPr>
                      <p:cNvPr id="0" name="Object 2"/>
                      <p:cNvPicPr>
                        <a:picLocks noChangeAspect="1" noChangeArrowheads="1"/>
                      </p:cNvPicPr>
                      <p:nvPr/>
                    </p:nvPicPr>
                    <p:blipFill>
                      <a:blip r:embed="rId7"/>
                      <a:srcRect/>
                      <a:stretch>
                        <a:fillRect/>
                      </a:stretch>
                    </p:blipFill>
                    <p:spPr bwMode="auto">
                      <a:xfrm>
                        <a:off x="7527013" y="823594"/>
                        <a:ext cx="4125912" cy="561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Rectangle 14"/>
          <p:cNvSpPr/>
          <p:nvPr/>
        </p:nvSpPr>
        <p:spPr>
          <a:xfrm>
            <a:off x="8680382" y="426869"/>
            <a:ext cx="1819175" cy="418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Ind AS  117</a:t>
            </a:r>
          </a:p>
        </p:txBody>
      </p:sp>
    </p:spTree>
    <p:extLst>
      <p:ext uri="{BB962C8B-B14F-4D97-AF65-F5344CB8AC3E}">
        <p14:creationId xmlns:p14="http://schemas.microsoft.com/office/powerpoint/2010/main" val="7580174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10"/>
          <p:cNvSpPr/>
          <p:nvPr/>
        </p:nvSpPr>
        <p:spPr>
          <a:xfrm>
            <a:off x="155575" y="5880316"/>
            <a:ext cx="2569871" cy="646331"/>
          </a:xfrm>
          <a:prstGeom prst="rect">
            <a:avLst/>
          </a:prstGeom>
          <a:noFill/>
        </p:spPr>
        <p:txBody>
          <a:bodyPr wrap="none" lIns="91440" tIns="45720" rIns="91440" bIns="45720">
            <a:spAutoFit/>
          </a:bodyPr>
          <a:lstStyle/>
          <a:p>
            <a:pPr algn="ctr"/>
            <a:r>
              <a:rPr lang="en-US" sz="3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abic Typesetting"/>
              </a:rPr>
              <a:t>IND AS 117</a:t>
            </a:r>
          </a:p>
        </p:txBody>
      </p:sp>
      <p:graphicFrame>
        <p:nvGraphicFramePr>
          <p:cNvPr id="3" name="Object 2"/>
          <p:cNvGraphicFramePr>
            <a:graphicFrameLocks noChangeAspect="1"/>
          </p:cNvGraphicFramePr>
          <p:nvPr>
            <p:extLst>
              <p:ext uri="{D42A27DB-BD31-4B8C-83A1-F6EECF244321}">
                <p14:modId xmlns:p14="http://schemas.microsoft.com/office/powerpoint/2010/main" val="2333620343"/>
              </p:ext>
            </p:extLst>
          </p:nvPr>
        </p:nvGraphicFramePr>
        <p:xfrm>
          <a:off x="357753" y="465137"/>
          <a:ext cx="3783917" cy="5927726"/>
        </p:xfrm>
        <a:graphic>
          <a:graphicData uri="http://schemas.openxmlformats.org/presentationml/2006/ole">
            <mc:AlternateContent xmlns:mc="http://schemas.openxmlformats.org/markup-compatibility/2006">
              <mc:Choice xmlns:v="urn:schemas-microsoft-com:vml" Requires="v">
                <p:oleObj spid="_x0000_s2056" name="Worksheet" r:id="rId3" imgW="4273513" imgH="4978591" progId="Excel.Sheet.12">
                  <p:embed/>
                </p:oleObj>
              </mc:Choice>
              <mc:Fallback>
                <p:oleObj name="Worksheet" r:id="rId3" imgW="4273513" imgH="4978591" progId="Excel.Sheet.12">
                  <p:embed/>
                  <p:pic>
                    <p:nvPicPr>
                      <p:cNvPr id="0" name=""/>
                      <p:cNvPicPr/>
                      <p:nvPr/>
                    </p:nvPicPr>
                    <p:blipFill>
                      <a:blip r:embed="rId4"/>
                      <a:stretch>
                        <a:fillRect/>
                      </a:stretch>
                    </p:blipFill>
                    <p:spPr>
                      <a:xfrm>
                        <a:off x="357753" y="465137"/>
                        <a:ext cx="3783917" cy="5927726"/>
                      </a:xfrm>
                      <a:prstGeom prst="rect">
                        <a:avLst/>
                      </a:prstGeom>
                    </p:spPr>
                  </p:pic>
                </p:oleObj>
              </mc:Fallback>
            </mc:AlternateContent>
          </a:graphicData>
        </a:graphic>
      </p:graphicFrame>
      <p:sp>
        <p:nvSpPr>
          <p:cNvPr id="4" name="Rectangle 3"/>
          <p:cNvSpPr/>
          <p:nvPr/>
        </p:nvSpPr>
        <p:spPr>
          <a:xfrm>
            <a:off x="1145405" y="27968"/>
            <a:ext cx="1819175" cy="418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Ind AS 104</a:t>
            </a:r>
          </a:p>
        </p:txBody>
      </p:sp>
      <p:graphicFrame>
        <p:nvGraphicFramePr>
          <p:cNvPr id="5" name="Object 4"/>
          <p:cNvGraphicFramePr>
            <a:graphicFrameLocks noChangeAspect="1"/>
          </p:cNvGraphicFramePr>
          <p:nvPr>
            <p:extLst>
              <p:ext uri="{D42A27DB-BD31-4B8C-83A1-F6EECF244321}">
                <p14:modId xmlns:p14="http://schemas.microsoft.com/office/powerpoint/2010/main" val="1358497142"/>
              </p:ext>
            </p:extLst>
          </p:nvPr>
        </p:nvGraphicFramePr>
        <p:xfrm>
          <a:off x="4442089" y="507006"/>
          <a:ext cx="3879565" cy="5952661"/>
        </p:xfrm>
        <a:graphic>
          <a:graphicData uri="http://schemas.openxmlformats.org/presentationml/2006/ole">
            <mc:AlternateContent xmlns:mc="http://schemas.openxmlformats.org/markup-compatibility/2006">
              <mc:Choice xmlns:v="urn:schemas-microsoft-com:vml" Requires="v">
                <p:oleObj spid="_x0000_s2057" name="Worksheet" r:id="rId5" imgW="4273513" imgH="4978591" progId="Excel.Sheet.12">
                  <p:embed/>
                </p:oleObj>
              </mc:Choice>
              <mc:Fallback>
                <p:oleObj name="Worksheet" r:id="rId5" imgW="4273513" imgH="4978591" progId="Excel.Sheet.12">
                  <p:embed/>
                  <p:pic>
                    <p:nvPicPr>
                      <p:cNvPr id="0" name=""/>
                      <p:cNvPicPr>
                        <a:picLocks noChangeAspect="1" noChangeArrowheads="1"/>
                      </p:cNvPicPr>
                      <p:nvPr/>
                    </p:nvPicPr>
                    <p:blipFill>
                      <a:blip r:embed="rId6"/>
                      <a:srcRect/>
                      <a:stretch>
                        <a:fillRect/>
                      </a:stretch>
                    </p:blipFill>
                    <p:spPr bwMode="auto">
                      <a:xfrm>
                        <a:off x="4442089" y="507006"/>
                        <a:ext cx="3879565" cy="5952661"/>
                      </a:xfrm>
                      <a:prstGeom prst="rect">
                        <a:avLst/>
                      </a:prstGeom>
                      <a:noFill/>
                      <a:ln>
                        <a:noFill/>
                      </a:ln>
                    </p:spPr>
                  </p:pic>
                </p:oleObj>
              </mc:Fallback>
            </mc:AlternateContent>
          </a:graphicData>
        </a:graphic>
      </p:graphicFrame>
      <p:sp>
        <p:nvSpPr>
          <p:cNvPr id="15" name="Rectangle 14"/>
          <p:cNvSpPr/>
          <p:nvPr/>
        </p:nvSpPr>
        <p:spPr>
          <a:xfrm>
            <a:off x="5088130" y="47072"/>
            <a:ext cx="1819175" cy="418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Ind AS  117</a:t>
            </a:r>
          </a:p>
        </p:txBody>
      </p:sp>
      <p:pic>
        <p:nvPicPr>
          <p:cNvPr id="16"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ChangeAspect="1"/>
          </p:cNvPicPr>
          <p:nvPr/>
        </p:nvPicPr>
        <p:blipFill rotWithShape="1">
          <a:blip r:embed="rId7">
            <a:alphaModFix amt="80000"/>
          </a:blip>
          <a:srcRect t="73970" b="13682"/>
          <a:stretch/>
        </p:blipFill>
        <p:spPr>
          <a:xfrm>
            <a:off x="0" y="5880315"/>
            <a:ext cx="12192000" cy="977683"/>
          </a:xfrm>
          <a:prstGeom prst="rect">
            <a:avLst/>
          </a:prstGeom>
        </p:spPr>
      </p:pic>
      <p:sp>
        <p:nvSpPr>
          <p:cNvPr id="6" name="Rectangle 5"/>
          <p:cNvSpPr/>
          <p:nvPr/>
        </p:nvSpPr>
        <p:spPr>
          <a:xfrm>
            <a:off x="43863" y="5907491"/>
            <a:ext cx="3286477" cy="923330"/>
          </a:xfrm>
          <a:prstGeom prst="rect">
            <a:avLst/>
          </a:prstGeom>
          <a:noFill/>
        </p:spPr>
        <p:txBody>
          <a:bodyPr wrap="none" lIns="91440" tIns="45720" rIns="91440" bIns="45720">
            <a:spAutoFit/>
          </a:bodyPr>
          <a:lstStyle/>
          <a:p>
            <a:pPr algn="ctr"/>
            <a:r>
              <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IND AS 117</a:t>
            </a:r>
          </a:p>
        </p:txBody>
      </p:sp>
      <p:sp>
        <p:nvSpPr>
          <p:cNvPr id="17" name="Rectangle 16"/>
          <p:cNvSpPr/>
          <p:nvPr/>
        </p:nvSpPr>
        <p:spPr>
          <a:xfrm>
            <a:off x="3536777" y="5894752"/>
            <a:ext cx="7601761" cy="923330"/>
          </a:xfrm>
          <a:prstGeom prst="rect">
            <a:avLst/>
          </a:prstGeom>
          <a:noFill/>
        </p:spPr>
        <p:txBody>
          <a:bodyPr wrap="none" lIns="91440" tIns="45720" rIns="91440" bIns="45720">
            <a:spAutoFit/>
          </a:bodyPr>
          <a:lstStyle/>
          <a:p>
            <a:pPr algn="ctr"/>
            <a:r>
              <a:rPr lang="en-US" sz="5400" b="0" i="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Profit &amp; Loss Item Changes</a:t>
            </a:r>
          </a:p>
        </p:txBody>
      </p:sp>
      <p:sp>
        <p:nvSpPr>
          <p:cNvPr id="18" name="Rectangle 17"/>
          <p:cNvSpPr/>
          <p:nvPr/>
        </p:nvSpPr>
        <p:spPr>
          <a:xfrm>
            <a:off x="8588975" y="0"/>
            <a:ext cx="3295050" cy="41806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KEY ASSUMPTIONS</a:t>
            </a:r>
          </a:p>
        </p:txBody>
      </p:sp>
      <p:sp>
        <p:nvSpPr>
          <p:cNvPr id="12" name="TextBox 11"/>
          <p:cNvSpPr txBox="1"/>
          <p:nvPr/>
        </p:nvSpPr>
        <p:spPr>
          <a:xfrm>
            <a:off x="8569520" y="418065"/>
            <a:ext cx="3295050" cy="5339923"/>
          </a:xfrm>
          <a:prstGeom prst="rect">
            <a:avLst/>
          </a:prstGeom>
          <a:noFill/>
        </p:spPr>
        <p:txBody>
          <a:bodyPr wrap="square" rtlCol="0">
            <a:spAutoFit/>
          </a:bodyPr>
          <a:lstStyle/>
          <a:p>
            <a:pPr marL="342900" indent="-342900">
              <a:buAutoNum type="arabicPeriod"/>
            </a:pPr>
            <a:r>
              <a:rPr lang="en-US" sz="1100" b="1" dirty="0"/>
              <a:t>Insurance Revenue</a:t>
            </a:r>
          </a:p>
          <a:p>
            <a:pPr marL="342900" indent="-342900">
              <a:buFont typeface="Arial" pitchFamily="34" charset="0"/>
              <a:buChar char="•"/>
            </a:pPr>
            <a:r>
              <a:rPr lang="en-US" sz="1100" dirty="0"/>
              <a:t>Gross earned Premium</a:t>
            </a:r>
          </a:p>
          <a:p>
            <a:pPr marL="342900" indent="-342900">
              <a:buFont typeface="Arial" pitchFamily="34" charset="0"/>
              <a:buChar char="•"/>
            </a:pPr>
            <a:r>
              <a:rPr lang="en-US" sz="1100" dirty="0"/>
              <a:t>Inwards reinsurance cash flows not contingent on claims (includes some commissions and reinstatement premiums)</a:t>
            </a:r>
          </a:p>
          <a:p>
            <a:r>
              <a:rPr lang="en-US" sz="1100" dirty="0"/>
              <a:t>2.</a:t>
            </a:r>
            <a:r>
              <a:rPr lang="en-US" sz="1100" b="1" dirty="0"/>
              <a:t>Insurance Service Expense</a:t>
            </a:r>
          </a:p>
          <a:p>
            <a:pPr marL="285750" indent="-285750">
              <a:buFont typeface="Arial" panose="020B0604020202020204" pitchFamily="34" charset="0"/>
              <a:buChar char="•"/>
            </a:pPr>
            <a:r>
              <a:rPr lang="en-US" sz="1100" dirty="0"/>
              <a:t>Insurance claims expense(discounted)</a:t>
            </a:r>
          </a:p>
          <a:p>
            <a:pPr marL="285750" indent="-285750">
              <a:buFont typeface="Arial" panose="020B0604020202020204" pitchFamily="34" charset="0"/>
              <a:buChar char="•"/>
            </a:pPr>
            <a:r>
              <a:rPr lang="en-US" sz="1100" dirty="0"/>
              <a:t>Inwards reinsurance cash flows contingent on claims (included some commissions and reinstatement premiums)</a:t>
            </a:r>
          </a:p>
          <a:p>
            <a:pPr marL="285750" indent="-285750">
              <a:buFont typeface="Arial" panose="020B0604020202020204" pitchFamily="34" charset="0"/>
              <a:buChar char="•"/>
            </a:pPr>
            <a:r>
              <a:rPr lang="en-US" sz="1100" dirty="0"/>
              <a:t>Acquisition costs</a:t>
            </a:r>
          </a:p>
          <a:p>
            <a:pPr marL="285750" indent="-285750">
              <a:buFont typeface="Arial" panose="020B0604020202020204" pitchFamily="34" charset="0"/>
              <a:buChar char="•"/>
            </a:pPr>
            <a:r>
              <a:rPr lang="en-US" sz="1100" dirty="0"/>
              <a:t>Attributable expenses(e.g. Claims settlement costs, premium billing costs)</a:t>
            </a:r>
          </a:p>
          <a:p>
            <a:pPr marL="285750" indent="-285750">
              <a:buFont typeface="Arial" panose="020B0604020202020204" pitchFamily="34" charset="0"/>
              <a:buChar char="•"/>
            </a:pPr>
            <a:r>
              <a:rPr lang="en-US" sz="1100" dirty="0"/>
              <a:t>Onerous losses expense</a:t>
            </a:r>
          </a:p>
          <a:p>
            <a:r>
              <a:rPr lang="en-US" sz="1100" dirty="0"/>
              <a:t>3</a:t>
            </a:r>
            <a:r>
              <a:rPr lang="en-US" sz="1100" b="1" dirty="0"/>
              <a:t>. Reinsurance expense</a:t>
            </a:r>
          </a:p>
          <a:p>
            <a:pPr marL="171450" indent="-171450">
              <a:buFont typeface="Arial" panose="020B0604020202020204" pitchFamily="34" charset="0"/>
              <a:buChar char="•"/>
            </a:pPr>
            <a:r>
              <a:rPr lang="en-US" sz="1100" dirty="0"/>
              <a:t>Outwards Reinsurance premium expense</a:t>
            </a:r>
          </a:p>
          <a:p>
            <a:pPr marL="171450" indent="-171450">
              <a:buFont typeface="Arial" panose="020B0604020202020204" pitchFamily="34" charset="0"/>
              <a:buChar char="•"/>
            </a:pPr>
            <a:r>
              <a:rPr lang="en-US" sz="1100" dirty="0"/>
              <a:t>Reinsurance cash flows not contingent on claims (include some commissions and reinstatement premiums)</a:t>
            </a:r>
          </a:p>
          <a:p>
            <a:pPr marL="171450" indent="-171450">
              <a:buFont typeface="Arial" panose="020B0604020202020204" pitchFamily="34" charset="0"/>
              <a:buChar char="•"/>
            </a:pPr>
            <a:r>
              <a:rPr lang="en-US" sz="1100" dirty="0"/>
              <a:t>Reinsurance exchange commissions</a:t>
            </a:r>
          </a:p>
          <a:p>
            <a:r>
              <a:rPr lang="en-US" sz="1100" dirty="0"/>
              <a:t>4. </a:t>
            </a:r>
            <a:r>
              <a:rPr lang="en-US" sz="1100" b="1" dirty="0"/>
              <a:t>Reinsurance Revenue</a:t>
            </a:r>
          </a:p>
          <a:p>
            <a:pPr marL="171450" indent="-171450">
              <a:buFont typeface="Arial" panose="020B0604020202020204" pitchFamily="34" charset="0"/>
              <a:buChar char="•"/>
            </a:pPr>
            <a:r>
              <a:rPr lang="en-US" sz="1100" dirty="0"/>
              <a:t>Reinsurance recovery cash flows contingent on claims (include some commissions and reinstatement premiums), Includes RI recoveries on paid claims, outstanding claims and IBNR.</a:t>
            </a:r>
          </a:p>
          <a:p>
            <a:pPr marL="171450" indent="-171450">
              <a:buFont typeface="Arial" panose="020B0604020202020204" pitchFamily="34" charset="0"/>
              <a:buChar char="•"/>
            </a:pPr>
            <a:r>
              <a:rPr lang="en-US" sz="1100" dirty="0"/>
              <a:t>Reinsurance broker fees</a:t>
            </a:r>
          </a:p>
          <a:p>
            <a:pPr marL="171450" indent="-171450">
              <a:buFont typeface="Arial" panose="020B0604020202020204" pitchFamily="34" charset="0"/>
              <a:buChar char="•"/>
            </a:pPr>
            <a:r>
              <a:rPr lang="en-US" sz="1100" dirty="0"/>
              <a:t>Reinsurance profit commission.</a:t>
            </a:r>
          </a:p>
          <a:p>
            <a:pPr marL="171450" indent="-171450">
              <a:buFont typeface="Arial" panose="020B0604020202020204" pitchFamily="34" charset="0"/>
              <a:buChar char="•"/>
            </a:pPr>
            <a:r>
              <a:rPr lang="en-US" sz="1100" dirty="0"/>
              <a:t>“Other recoveries” are now included in insurance </a:t>
            </a:r>
          </a:p>
          <a:p>
            <a:r>
              <a:rPr lang="en-US" sz="1100" dirty="0"/>
              <a:t>5</a:t>
            </a:r>
            <a:r>
              <a:rPr lang="en-US" sz="1100" b="1" dirty="0"/>
              <a:t>. Insurance Finance Expense</a:t>
            </a:r>
          </a:p>
          <a:p>
            <a:pPr marL="171450" indent="-171450">
              <a:buFont typeface="Arial" panose="020B0604020202020204" pitchFamily="34" charset="0"/>
              <a:buChar char="•"/>
            </a:pPr>
            <a:r>
              <a:rPr lang="en-US" sz="1100" dirty="0"/>
              <a:t>Contains effect of discounting unwind</a:t>
            </a:r>
          </a:p>
          <a:p>
            <a:pPr marL="171450" indent="-171450">
              <a:buFont typeface="Arial" panose="020B0604020202020204" pitchFamily="34" charset="0"/>
              <a:buChar char="•"/>
            </a:pPr>
            <a:r>
              <a:rPr lang="en-US" sz="1100" dirty="0"/>
              <a:t>Contains effect of inflation based on an index.</a:t>
            </a:r>
          </a:p>
        </p:txBody>
      </p:sp>
    </p:spTree>
    <p:extLst>
      <p:ext uri="{BB962C8B-B14F-4D97-AF65-F5344CB8AC3E}">
        <p14:creationId xmlns:p14="http://schemas.microsoft.com/office/powerpoint/2010/main" val="10668798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CA4448-4930-46E0-AD53-50021D9DCF2B}"/>
              </a:ext>
            </a:extLst>
          </p:cNvPr>
          <p:cNvSpPr>
            <a:spLocks noGrp="1"/>
          </p:cNvSpPr>
          <p:nvPr>
            <p:ph type="title"/>
          </p:nvPr>
        </p:nvSpPr>
        <p:spPr>
          <a:xfrm>
            <a:off x="647699" y="2768766"/>
            <a:ext cx="4275138" cy="830997"/>
          </a:xfrm>
        </p:spPr>
        <p:txBody>
          <a:bodyPr/>
          <a:lstStyle/>
          <a:p>
            <a:r>
              <a:rPr lang="en-US" dirty="0"/>
              <a:t>THANKYOU</a:t>
            </a:r>
          </a:p>
          <a:p>
            <a:endParaRPr lang="en-US" dirty="0"/>
          </a:p>
        </p:txBody>
      </p:sp>
      <p:sp>
        <p:nvSpPr>
          <p:cNvPr id="4" name="Text Placeholder 3">
            <a:extLst>
              <a:ext uri="{FF2B5EF4-FFF2-40B4-BE49-F238E27FC236}">
                <a16:creationId xmlns:a16="http://schemas.microsoft.com/office/drawing/2014/main" xmlns="" id="{E1A59C11-3050-4901-B63B-0164B191B9E5}"/>
              </a:ext>
            </a:extLst>
          </p:cNvPr>
          <p:cNvSpPr>
            <a:spLocks noGrp="1"/>
          </p:cNvSpPr>
          <p:nvPr>
            <p:ph type="body" sz="quarter" idx="11"/>
          </p:nvPr>
        </p:nvSpPr>
        <p:spPr/>
        <p:txBody>
          <a:bodyPr/>
          <a:lstStyle/>
          <a:p>
            <a:r>
              <a:rPr lang="en-US" dirty="0"/>
              <a:t>Inderjeet Kaur </a:t>
            </a:r>
            <a:r>
              <a:rPr lang="en-US" dirty="0" err="1"/>
              <a:t>Bamrah</a:t>
            </a:r>
            <a:endParaRPr lang="en-US" dirty="0"/>
          </a:p>
          <a:p>
            <a:r>
              <a:rPr lang="en-US" u="sng" dirty="0"/>
              <a:t>cainderjeet84@gmail.com</a:t>
            </a:r>
          </a:p>
        </p:txBody>
      </p:sp>
      <p:pic>
        <p:nvPicPr>
          <p:cNvPr id="20" name="Picture Placeholder 8" descr="close up of bridge">
            <a:extLst>
              <a:ext uri="{FF2B5EF4-FFF2-40B4-BE49-F238E27FC236}">
                <a16:creationId xmlns:a16="http://schemas.microsoft.com/office/drawing/2014/main" xmlns="" id="{2EC47CED-7A85-4080-9C7C-3921E48924A7}"/>
              </a:ext>
            </a:extLst>
          </p:cNvPr>
          <p:cNvPicPr>
            <a:picLocks noGrp="1" noChangeAspect="1"/>
          </p:cNvPicPr>
          <p:nvPr>
            <p:ph type="pic" sz="quarter" idx="13"/>
          </p:nvPr>
        </p:nvPicPr>
        <p:blipFill rotWithShape="1">
          <a:blip r:embed="rId2"/>
          <a:srcRect l="17082" r="17082"/>
          <a:stretch/>
        </p:blipFill>
        <p:spPr>
          <a:xfrm>
            <a:off x="5888038" y="533400"/>
            <a:ext cx="5541962" cy="5611813"/>
          </a:xfrm>
        </p:spPr>
      </p:pic>
      <p:sp>
        <p:nvSpPr>
          <p:cNvPr id="5" name="Rectangle 4">
            <a:extLst>
              <a:ext uri="{FF2B5EF4-FFF2-40B4-BE49-F238E27FC236}">
                <a16:creationId xmlns:a16="http://schemas.microsoft.com/office/drawing/2014/main" xmlns="" id="{474CBFBA-65E9-B7BD-D650-30E4C420EEDB}"/>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715534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xmlns="" id="{FEF304F5-32C5-4869-B185-859B567855A8}"/>
              </a:ext>
            </a:extLst>
          </p:cNvPr>
          <p:cNvSpPr>
            <a:spLocks noGrp="1"/>
          </p:cNvSpPr>
          <p:nvPr>
            <p:ph type="title"/>
          </p:nvPr>
        </p:nvSpPr>
        <p:spPr/>
        <p:txBody>
          <a:bodyPr/>
          <a:lstStyle/>
          <a:p>
            <a:r>
              <a:rPr lang="en-US" dirty="0"/>
              <a:t>Agenda</a:t>
            </a:r>
          </a:p>
        </p:txBody>
      </p:sp>
      <p:sp>
        <p:nvSpPr>
          <p:cNvPr id="7" name="Text Placeholder 6">
            <a:extLst>
              <a:ext uri="{FF2B5EF4-FFF2-40B4-BE49-F238E27FC236}">
                <a16:creationId xmlns:a16="http://schemas.microsoft.com/office/drawing/2014/main" xmlns="" id="{B21C28F5-3CA3-4B78-B5C9-550C00BB3174}"/>
              </a:ext>
            </a:extLst>
          </p:cNvPr>
          <p:cNvSpPr>
            <a:spLocks noGrp="1"/>
          </p:cNvSpPr>
          <p:nvPr>
            <p:ph type="body" sz="quarter" idx="12"/>
          </p:nvPr>
        </p:nvSpPr>
        <p:spPr>
          <a:xfrm>
            <a:off x="602830" y="1706312"/>
            <a:ext cx="4275138" cy="4346475"/>
          </a:xfrm>
        </p:spPr>
        <p:txBody>
          <a:bodyPr/>
          <a:lstStyle/>
          <a:p>
            <a:r>
              <a:rPr lang="en-US" dirty="0"/>
              <a:t>History and Emergence</a:t>
            </a:r>
          </a:p>
          <a:p>
            <a:r>
              <a:rPr lang="en-US" dirty="0" smtClean="0"/>
              <a:t>Difference </a:t>
            </a:r>
            <a:r>
              <a:rPr lang="en-US" dirty="0"/>
              <a:t>between Ind AS 104 and Ind AS </a:t>
            </a:r>
            <a:r>
              <a:rPr lang="en-US" dirty="0" smtClean="0"/>
              <a:t>117</a:t>
            </a:r>
          </a:p>
          <a:p>
            <a:r>
              <a:rPr lang="en-US" dirty="0"/>
              <a:t>What is </a:t>
            </a:r>
            <a:r>
              <a:rPr lang="en-US" dirty="0" err="1"/>
              <a:t>Ind</a:t>
            </a:r>
            <a:r>
              <a:rPr lang="en-US" dirty="0"/>
              <a:t> AS 117</a:t>
            </a:r>
            <a:r>
              <a:rPr lang="en-US" dirty="0" smtClean="0"/>
              <a:t>?</a:t>
            </a:r>
            <a:endParaRPr lang="en-US" dirty="0"/>
          </a:p>
          <a:p>
            <a:r>
              <a:rPr lang="en-US" dirty="0"/>
              <a:t>Scope</a:t>
            </a:r>
          </a:p>
          <a:p>
            <a:r>
              <a:rPr lang="en-US" dirty="0"/>
              <a:t>Exclusions</a:t>
            </a:r>
          </a:p>
          <a:p>
            <a:r>
              <a:rPr lang="en-US" dirty="0"/>
              <a:t>Benefits</a:t>
            </a:r>
          </a:p>
          <a:p>
            <a:r>
              <a:rPr lang="en-US" dirty="0"/>
              <a:t>Measurement &amp; Disclosures</a:t>
            </a:r>
          </a:p>
          <a:p>
            <a:endParaRPr lang="en-US" dirty="0"/>
          </a:p>
          <a:p>
            <a:endParaRPr lang="en-US" dirty="0"/>
          </a:p>
          <a:p>
            <a:endParaRPr lang="en-US" dirty="0"/>
          </a:p>
        </p:txBody>
      </p:sp>
      <p:pic>
        <p:nvPicPr>
          <p:cNvPr id="11" name="Picture Placeholder 10" descr="close up of building">
            <a:extLst>
              <a:ext uri="{FF2B5EF4-FFF2-40B4-BE49-F238E27FC236}">
                <a16:creationId xmlns:a16="http://schemas.microsoft.com/office/drawing/2014/main" xmlns="" id="{1CE2008D-DBCE-465F-90DA-B28A4E525131}"/>
              </a:ext>
            </a:extLst>
          </p:cNvPr>
          <p:cNvPicPr>
            <a:picLocks noGrp="1" noChangeAspect="1"/>
          </p:cNvPicPr>
          <p:nvPr>
            <p:ph type="pic" sz="quarter" idx="10"/>
          </p:nvPr>
        </p:nvPicPr>
        <p:blipFill>
          <a:blip r:embed="rId3"/>
          <a:srcRect l="15351" r="15351"/>
          <a:stretch>
            <a:fillRect/>
          </a:stretch>
        </p:blipFill>
        <p:spPr/>
      </p:pic>
      <p:sp>
        <p:nvSpPr>
          <p:cNvPr id="2" name="Rectangle 1">
            <a:extLst>
              <a:ext uri="{FF2B5EF4-FFF2-40B4-BE49-F238E27FC236}">
                <a16:creationId xmlns:a16="http://schemas.microsoft.com/office/drawing/2014/main" xmlns="" id="{5EF551F1-A840-B6B1-CF7C-0CDE74A76D77}"/>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3419010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Blue glass building">
            <a:extLst>
              <a:ext uri="{FF2B5EF4-FFF2-40B4-BE49-F238E27FC236}">
                <a16:creationId xmlns:a16="http://schemas.microsoft.com/office/drawing/2014/main" xmlns="" id="{E6A5B61D-69C0-4661-AD66-3D72D9A6E86F}"/>
              </a:ext>
            </a:extLst>
          </p:cNvPr>
          <p:cNvPicPr>
            <a:picLocks noGrp="1" noChangeAspect="1"/>
          </p:cNvPicPr>
          <p:nvPr>
            <p:ph type="pic" sz="quarter" idx="10"/>
          </p:nvPr>
        </p:nvPicPr>
        <p:blipFill>
          <a:blip r:embed="rId3">
            <a:alphaModFix amt="80000"/>
          </a:blip>
          <a:srcRect t="7802" b="7802"/>
          <a:stretch/>
        </p:blipFill>
        <p:spPr>
          <a:xfrm>
            <a:off x="0" y="-374862"/>
            <a:ext cx="12192000" cy="7208147"/>
          </a:xfrm>
          <a:blipFill dpi="0" rotWithShape="1">
            <a:blip r:embed="rId3">
              <a:alphaModFix amt="80000"/>
              <a:extLst>
                <a:ext uri="{28A0092B-C50C-407E-A947-70E740481C1C}">
                  <a14:useLocalDpi xmlns:a14="http://schemas.microsoft.com/office/drawing/2010/main" val="0"/>
                </a:ext>
              </a:extLst>
            </a:blip>
            <a:srcRect/>
            <a:stretch>
              <a:fillRect/>
            </a:stretch>
          </a:blipFill>
        </p:spPr>
      </p:pic>
      <p:sp>
        <p:nvSpPr>
          <p:cNvPr id="7" name="Title 6">
            <a:extLst>
              <a:ext uri="{FF2B5EF4-FFF2-40B4-BE49-F238E27FC236}">
                <a16:creationId xmlns:a16="http://schemas.microsoft.com/office/drawing/2014/main" xmlns="" id="{BD837CEB-1A69-4F72-95D4-054D82F09696}"/>
              </a:ext>
            </a:extLst>
          </p:cNvPr>
          <p:cNvSpPr>
            <a:spLocks noGrp="1"/>
          </p:cNvSpPr>
          <p:nvPr>
            <p:ph type="title"/>
          </p:nvPr>
        </p:nvSpPr>
        <p:spPr>
          <a:xfrm>
            <a:off x="4096848" y="3412652"/>
            <a:ext cx="4797647" cy="1695637"/>
          </a:xfrm>
        </p:spPr>
        <p:txBody>
          <a:bodyPr/>
          <a:lstStyle/>
          <a:p>
            <a:r>
              <a:rPr lang="en-US" sz="2000" dirty="0">
                <a:latin typeface="Arial" panose="020B0604020202020204" pitchFamily="34" charset="0"/>
                <a:cs typeface="Arial" panose="020B0604020202020204" pitchFamily="34" charset="0"/>
              </a:rPr>
              <a:t>Introduction and Implementation</a:t>
            </a:r>
            <a:r>
              <a:rPr lang="en-US" dirty="0"/>
              <a:t/>
            </a:r>
            <a:br>
              <a:rPr lang="en-US" dirty="0"/>
            </a:br>
            <a:r>
              <a:rPr lang="en-US" dirty="0"/>
              <a:t>Ind AS 117</a:t>
            </a:r>
          </a:p>
        </p:txBody>
      </p:sp>
      <p:sp>
        <p:nvSpPr>
          <p:cNvPr id="8" name="Text Placeholder 7">
            <a:extLst>
              <a:ext uri="{FF2B5EF4-FFF2-40B4-BE49-F238E27FC236}">
                <a16:creationId xmlns:a16="http://schemas.microsoft.com/office/drawing/2014/main" xmlns="" id="{9FFAF4E3-C8A2-4861-A67E-040D885F84F1}"/>
              </a:ext>
            </a:extLst>
          </p:cNvPr>
          <p:cNvSpPr>
            <a:spLocks noGrp="1"/>
          </p:cNvSpPr>
          <p:nvPr>
            <p:ph type="body" sz="quarter" idx="11"/>
          </p:nvPr>
        </p:nvSpPr>
        <p:spPr>
          <a:xfrm>
            <a:off x="4139873" y="2520599"/>
            <a:ext cx="3924934" cy="490538"/>
          </a:xfrm>
        </p:spPr>
        <p:txBody>
          <a:bodyPr/>
          <a:lstStyle/>
          <a:p>
            <a:r>
              <a:rPr lang="en-US" dirty="0"/>
              <a:t>EMERGENCE</a:t>
            </a:r>
          </a:p>
          <a:p>
            <a:r>
              <a:rPr lang="en-US" dirty="0"/>
              <a:t>(HISTORY AND ROADMAP)</a:t>
            </a:r>
          </a:p>
        </p:txBody>
      </p:sp>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2509" y="5350791"/>
            <a:ext cx="591139" cy="62784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31345" y="5380532"/>
            <a:ext cx="591139" cy="7381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4003308" y="5011200"/>
            <a:ext cx="1618328" cy="369332"/>
          </a:xfrm>
          <a:prstGeom prst="rect">
            <a:avLst/>
          </a:prstGeom>
        </p:spPr>
        <p:txBody>
          <a:bodyPr wrap="none">
            <a:spAutoFit/>
          </a:bodyPr>
          <a:lstStyle/>
          <a:p>
            <a:pPr lvl="0" algn="ctr"/>
            <a:r>
              <a:rPr lang="en-US" dirty="0">
                <a:solidFill>
                  <a:schemeClr val="bg1"/>
                </a:solidFill>
              </a:rPr>
              <a:t> </a:t>
            </a:r>
            <a:r>
              <a:rPr lang="en-US" sz="1200" b="1" dirty="0">
                <a:solidFill>
                  <a:schemeClr val="bg1"/>
                </a:solidFill>
                <a:latin typeface="Arial Black" pitchFamily="34" charset="0"/>
              </a:rPr>
              <a:t>17</a:t>
            </a:r>
            <a:r>
              <a:rPr lang="en-US" sz="1200" b="1" baseline="30000" dirty="0">
                <a:solidFill>
                  <a:schemeClr val="bg1"/>
                </a:solidFill>
                <a:latin typeface="Arial Black" pitchFamily="34" charset="0"/>
              </a:rPr>
              <a:t>TH</a:t>
            </a:r>
            <a:r>
              <a:rPr lang="en-US" sz="1200" b="1" dirty="0">
                <a:solidFill>
                  <a:schemeClr val="bg1"/>
                </a:solidFill>
                <a:latin typeface="Arial Black" pitchFamily="34" charset="0"/>
              </a:rPr>
              <a:t> NOV, 2015</a:t>
            </a:r>
            <a:r>
              <a:rPr lang="en-US" dirty="0">
                <a:solidFill>
                  <a:schemeClr val="bg1"/>
                </a:solidFill>
              </a:rPr>
              <a:t>.</a:t>
            </a:r>
          </a:p>
        </p:txBody>
      </p:sp>
      <p:sp>
        <p:nvSpPr>
          <p:cNvPr id="19" name="Rectangle 18"/>
          <p:cNvSpPr/>
          <p:nvPr/>
        </p:nvSpPr>
        <p:spPr>
          <a:xfrm>
            <a:off x="3707722" y="6071939"/>
            <a:ext cx="2209800" cy="738664"/>
          </a:xfrm>
          <a:prstGeom prst="rect">
            <a:avLst/>
          </a:prstGeom>
        </p:spPr>
        <p:txBody>
          <a:bodyPr wrap="square">
            <a:spAutoFit/>
          </a:bodyPr>
          <a:lstStyle/>
          <a:p>
            <a:pPr algn="ctr"/>
            <a:r>
              <a:rPr lang="en-US" sz="1400" dirty="0">
                <a:solidFill>
                  <a:schemeClr val="bg1"/>
                </a:solidFill>
              </a:rPr>
              <a:t>IRDAI </a:t>
            </a:r>
          </a:p>
          <a:p>
            <a:pPr algn="ctr"/>
            <a:r>
              <a:rPr lang="en-US" sz="1400" dirty="0">
                <a:solidFill>
                  <a:schemeClr val="bg1"/>
                </a:solidFill>
              </a:rPr>
              <a:t>constituted the</a:t>
            </a:r>
          </a:p>
          <a:p>
            <a:pPr algn="ctr"/>
            <a:r>
              <a:rPr lang="en-US" sz="1400" dirty="0">
                <a:solidFill>
                  <a:schemeClr val="bg1"/>
                </a:solidFill>
              </a:rPr>
              <a:t> Implementation Group (IG)</a:t>
            </a:r>
          </a:p>
        </p:txBody>
      </p:sp>
      <p:sp>
        <p:nvSpPr>
          <p:cNvPr id="20" name="Rectangle 19"/>
          <p:cNvSpPr/>
          <p:nvPr/>
        </p:nvSpPr>
        <p:spPr>
          <a:xfrm>
            <a:off x="6810960" y="5117996"/>
            <a:ext cx="1621598" cy="369332"/>
          </a:xfrm>
          <a:prstGeom prst="rect">
            <a:avLst/>
          </a:prstGeom>
        </p:spPr>
        <p:txBody>
          <a:bodyPr wrap="none">
            <a:spAutoFit/>
          </a:bodyPr>
          <a:lstStyle/>
          <a:p>
            <a:pPr lvl="0" algn="ctr"/>
            <a:r>
              <a:rPr lang="en-US" dirty="0">
                <a:solidFill>
                  <a:schemeClr val="bg1"/>
                </a:solidFill>
              </a:rPr>
              <a:t> </a:t>
            </a:r>
            <a:r>
              <a:rPr lang="en-US" sz="1200" b="1" dirty="0">
                <a:solidFill>
                  <a:schemeClr val="bg1"/>
                </a:solidFill>
                <a:latin typeface="Arial Black" pitchFamily="34" charset="0"/>
              </a:rPr>
              <a:t>29</a:t>
            </a:r>
            <a:r>
              <a:rPr lang="en-US" sz="1200" b="1" baseline="30000" dirty="0">
                <a:solidFill>
                  <a:schemeClr val="bg1"/>
                </a:solidFill>
                <a:latin typeface="Arial Black" pitchFamily="34" charset="0"/>
              </a:rPr>
              <a:t>TH</a:t>
            </a:r>
            <a:r>
              <a:rPr lang="en-US" sz="1200" b="1" dirty="0">
                <a:solidFill>
                  <a:schemeClr val="bg1"/>
                </a:solidFill>
                <a:latin typeface="Arial Black" pitchFamily="34" charset="0"/>
              </a:rPr>
              <a:t> DEC, 2016</a:t>
            </a:r>
            <a:r>
              <a:rPr lang="en-US" dirty="0">
                <a:solidFill>
                  <a:schemeClr val="bg1"/>
                </a:solidFill>
              </a:rPr>
              <a:t>.</a:t>
            </a:r>
          </a:p>
        </p:txBody>
      </p:sp>
      <p:sp>
        <p:nvSpPr>
          <p:cNvPr id="22" name="Rectangle 21"/>
          <p:cNvSpPr/>
          <p:nvPr/>
        </p:nvSpPr>
        <p:spPr>
          <a:xfrm>
            <a:off x="6085781" y="6139434"/>
            <a:ext cx="3135053" cy="738664"/>
          </a:xfrm>
          <a:prstGeom prst="rect">
            <a:avLst/>
          </a:prstGeom>
        </p:spPr>
        <p:txBody>
          <a:bodyPr wrap="square">
            <a:spAutoFit/>
          </a:bodyPr>
          <a:lstStyle/>
          <a:p>
            <a:pPr algn="ctr"/>
            <a:r>
              <a:rPr lang="en-US" sz="1400" dirty="0">
                <a:solidFill>
                  <a:schemeClr val="bg1"/>
                </a:solidFill>
              </a:rPr>
              <a:t>Draft regulations </a:t>
            </a:r>
          </a:p>
          <a:p>
            <a:pPr algn="ctr"/>
            <a:r>
              <a:rPr lang="en-US" sz="1400" dirty="0">
                <a:solidFill>
                  <a:schemeClr val="bg1"/>
                </a:solidFill>
              </a:rPr>
              <a:t>submitted by IG</a:t>
            </a:r>
          </a:p>
          <a:p>
            <a:pPr algn="ctr"/>
            <a:r>
              <a:rPr lang="en-US" sz="1400" dirty="0">
                <a:solidFill>
                  <a:schemeClr val="bg1"/>
                </a:solidFill>
              </a:rPr>
              <a:t>(Exposure Draft)</a:t>
            </a:r>
          </a:p>
        </p:txBody>
      </p:sp>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6190" y="5477333"/>
            <a:ext cx="591139" cy="7381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Rectangle 23"/>
          <p:cNvSpPr/>
          <p:nvPr/>
        </p:nvSpPr>
        <p:spPr>
          <a:xfrm>
            <a:off x="9973019" y="5128551"/>
            <a:ext cx="1613775" cy="369332"/>
          </a:xfrm>
          <a:prstGeom prst="rect">
            <a:avLst/>
          </a:prstGeom>
        </p:spPr>
        <p:txBody>
          <a:bodyPr wrap="none">
            <a:spAutoFit/>
          </a:bodyPr>
          <a:lstStyle/>
          <a:p>
            <a:pPr lvl="0" algn="ctr"/>
            <a:r>
              <a:rPr lang="en-US" dirty="0">
                <a:solidFill>
                  <a:schemeClr val="bg1"/>
                </a:solidFill>
              </a:rPr>
              <a:t> </a:t>
            </a:r>
            <a:r>
              <a:rPr lang="en-US" sz="1200" b="1" dirty="0">
                <a:solidFill>
                  <a:schemeClr val="bg1"/>
                </a:solidFill>
                <a:latin typeface="Arial Black" pitchFamily="34" charset="0"/>
              </a:rPr>
              <a:t>18</a:t>
            </a:r>
            <a:r>
              <a:rPr lang="en-US" sz="1200" b="1" baseline="30000" dirty="0">
                <a:solidFill>
                  <a:schemeClr val="bg1"/>
                </a:solidFill>
                <a:latin typeface="Arial Black" pitchFamily="34" charset="0"/>
              </a:rPr>
              <a:t>TH</a:t>
            </a:r>
            <a:r>
              <a:rPr lang="en-US" sz="1200" b="1" dirty="0">
                <a:solidFill>
                  <a:schemeClr val="bg1"/>
                </a:solidFill>
                <a:latin typeface="Arial Black" pitchFamily="34" charset="0"/>
              </a:rPr>
              <a:t> JAN, 2016</a:t>
            </a:r>
            <a:r>
              <a:rPr lang="en-US" dirty="0">
                <a:solidFill>
                  <a:schemeClr val="bg1"/>
                </a:solidFill>
              </a:rPr>
              <a:t>.</a:t>
            </a:r>
          </a:p>
        </p:txBody>
      </p:sp>
      <p:sp>
        <p:nvSpPr>
          <p:cNvPr id="25" name="Rectangle 24"/>
          <p:cNvSpPr/>
          <p:nvPr/>
        </p:nvSpPr>
        <p:spPr>
          <a:xfrm>
            <a:off x="9653115" y="6119336"/>
            <a:ext cx="2152319" cy="738664"/>
          </a:xfrm>
          <a:prstGeom prst="rect">
            <a:avLst/>
          </a:prstGeom>
        </p:spPr>
        <p:txBody>
          <a:bodyPr wrap="none">
            <a:spAutoFit/>
          </a:bodyPr>
          <a:lstStyle/>
          <a:p>
            <a:pPr algn="ctr"/>
            <a:r>
              <a:rPr lang="en-US" sz="1400" dirty="0">
                <a:solidFill>
                  <a:schemeClr val="bg1"/>
                </a:solidFill>
              </a:rPr>
              <a:t>MCA </a:t>
            </a:r>
          </a:p>
          <a:p>
            <a:pPr algn="ctr"/>
            <a:r>
              <a:rPr lang="en-US" sz="1400" dirty="0">
                <a:solidFill>
                  <a:schemeClr val="bg1"/>
                </a:solidFill>
              </a:rPr>
              <a:t>outlined the roadmap </a:t>
            </a:r>
          </a:p>
          <a:p>
            <a:pPr algn="ctr"/>
            <a:r>
              <a:rPr lang="en-US" sz="1400" dirty="0">
                <a:solidFill>
                  <a:schemeClr val="bg1"/>
                </a:solidFill>
              </a:rPr>
              <a:t>for </a:t>
            </a:r>
            <a:r>
              <a:rPr lang="en-US" sz="1400" dirty="0" err="1">
                <a:solidFill>
                  <a:schemeClr val="bg1"/>
                </a:solidFill>
              </a:rPr>
              <a:t>Ind</a:t>
            </a:r>
            <a:r>
              <a:rPr lang="en-US" sz="1400" dirty="0">
                <a:solidFill>
                  <a:schemeClr val="bg1"/>
                </a:solidFill>
              </a:rPr>
              <a:t> AS implementation  </a:t>
            </a:r>
          </a:p>
        </p:txBody>
      </p:sp>
      <p:pic>
        <p:nvPicPr>
          <p:cNvPr id="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29408" y="5470988"/>
            <a:ext cx="591139" cy="7381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29407" y="672497"/>
            <a:ext cx="591139" cy="7381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27"/>
          <p:cNvSpPr/>
          <p:nvPr/>
        </p:nvSpPr>
        <p:spPr>
          <a:xfrm>
            <a:off x="9964693" y="189340"/>
            <a:ext cx="1555234" cy="369332"/>
          </a:xfrm>
          <a:prstGeom prst="rect">
            <a:avLst/>
          </a:prstGeom>
        </p:spPr>
        <p:txBody>
          <a:bodyPr wrap="none">
            <a:spAutoFit/>
          </a:bodyPr>
          <a:lstStyle/>
          <a:p>
            <a:pPr lvl="0" algn="ctr"/>
            <a:r>
              <a:rPr lang="en-US" dirty="0">
                <a:solidFill>
                  <a:schemeClr val="bg1"/>
                </a:solidFill>
              </a:rPr>
              <a:t> </a:t>
            </a:r>
            <a:r>
              <a:rPr lang="en-US" sz="1200" b="1" dirty="0">
                <a:solidFill>
                  <a:schemeClr val="bg1"/>
                </a:solidFill>
                <a:latin typeface="Arial Black" pitchFamily="34" charset="0"/>
              </a:rPr>
              <a:t>1</a:t>
            </a:r>
            <a:r>
              <a:rPr lang="en-US" sz="1200" b="1" baseline="30000" dirty="0">
                <a:solidFill>
                  <a:schemeClr val="bg1"/>
                </a:solidFill>
                <a:latin typeface="Arial Black" pitchFamily="34" charset="0"/>
              </a:rPr>
              <a:t>ST</a:t>
            </a:r>
            <a:r>
              <a:rPr lang="en-US" sz="1200" b="1" dirty="0">
                <a:solidFill>
                  <a:schemeClr val="bg1"/>
                </a:solidFill>
                <a:latin typeface="Arial Black" pitchFamily="34" charset="0"/>
              </a:rPr>
              <a:t>  APR, 2018</a:t>
            </a:r>
            <a:r>
              <a:rPr lang="en-US" dirty="0">
                <a:solidFill>
                  <a:schemeClr val="bg1"/>
                </a:solidFill>
              </a:rPr>
              <a:t>.</a:t>
            </a:r>
          </a:p>
        </p:txBody>
      </p:sp>
      <p:sp>
        <p:nvSpPr>
          <p:cNvPr id="29" name="Rectangle 28"/>
          <p:cNvSpPr/>
          <p:nvPr/>
        </p:nvSpPr>
        <p:spPr>
          <a:xfrm>
            <a:off x="9480431" y="1441560"/>
            <a:ext cx="2523757" cy="738664"/>
          </a:xfrm>
          <a:prstGeom prst="rect">
            <a:avLst/>
          </a:prstGeom>
        </p:spPr>
        <p:txBody>
          <a:bodyPr wrap="square">
            <a:spAutoFit/>
          </a:bodyPr>
          <a:lstStyle/>
          <a:p>
            <a:pPr algn="ctr"/>
            <a:r>
              <a:rPr lang="en-US" sz="1400" dirty="0">
                <a:solidFill>
                  <a:schemeClr val="bg1"/>
                </a:solidFill>
              </a:rPr>
              <a:t>Insurers were required </a:t>
            </a:r>
          </a:p>
          <a:p>
            <a:pPr algn="ctr"/>
            <a:r>
              <a:rPr lang="en-US" sz="1400" dirty="0">
                <a:solidFill>
                  <a:schemeClr val="bg1"/>
                </a:solidFill>
              </a:rPr>
              <a:t>to prepare Ind AS-based FS</a:t>
            </a:r>
          </a:p>
          <a:p>
            <a:pPr algn="ctr"/>
            <a:r>
              <a:rPr lang="en-US" sz="1400" dirty="0">
                <a:solidFill>
                  <a:schemeClr val="bg1"/>
                </a:solidFill>
              </a:rPr>
              <a:t>(IRDA vide Circular)</a:t>
            </a:r>
          </a:p>
        </p:txBody>
      </p:sp>
      <p:sp>
        <p:nvSpPr>
          <p:cNvPr id="30" name="Rectangle 29"/>
          <p:cNvSpPr/>
          <p:nvPr/>
        </p:nvSpPr>
        <p:spPr>
          <a:xfrm>
            <a:off x="9917480" y="2586233"/>
            <a:ext cx="1614994" cy="369332"/>
          </a:xfrm>
          <a:prstGeom prst="rect">
            <a:avLst/>
          </a:prstGeom>
        </p:spPr>
        <p:txBody>
          <a:bodyPr wrap="none">
            <a:spAutoFit/>
          </a:bodyPr>
          <a:lstStyle/>
          <a:p>
            <a:pPr lvl="0" algn="ctr"/>
            <a:r>
              <a:rPr lang="en-US" dirty="0">
                <a:solidFill>
                  <a:schemeClr val="bg1"/>
                </a:solidFill>
              </a:rPr>
              <a:t> </a:t>
            </a:r>
            <a:r>
              <a:rPr lang="en-US" sz="1200" b="1" dirty="0">
                <a:solidFill>
                  <a:schemeClr val="bg1"/>
                </a:solidFill>
                <a:latin typeface="Arial Black" pitchFamily="34" charset="0"/>
              </a:rPr>
              <a:t>18</a:t>
            </a:r>
            <a:r>
              <a:rPr lang="en-US" sz="1200" b="1" baseline="30000" dirty="0">
                <a:solidFill>
                  <a:schemeClr val="bg1"/>
                </a:solidFill>
                <a:latin typeface="Arial Black" pitchFamily="34" charset="0"/>
              </a:rPr>
              <a:t>TH</a:t>
            </a:r>
            <a:r>
              <a:rPr lang="en-US" sz="1200" b="1" dirty="0">
                <a:solidFill>
                  <a:schemeClr val="bg1"/>
                </a:solidFill>
                <a:latin typeface="Arial Black" pitchFamily="34" charset="0"/>
              </a:rPr>
              <a:t> MAY, 2017</a:t>
            </a:r>
            <a:r>
              <a:rPr lang="en-US" dirty="0">
                <a:solidFill>
                  <a:schemeClr val="bg1"/>
                </a:solidFill>
              </a:rPr>
              <a:t>.</a:t>
            </a:r>
          </a:p>
        </p:txBody>
      </p:sp>
      <p:sp>
        <p:nvSpPr>
          <p:cNvPr id="31" name="Rectangle 30"/>
          <p:cNvSpPr/>
          <p:nvPr/>
        </p:nvSpPr>
        <p:spPr>
          <a:xfrm>
            <a:off x="9964693" y="3829409"/>
            <a:ext cx="1890315" cy="523220"/>
          </a:xfrm>
          <a:prstGeom prst="rect">
            <a:avLst/>
          </a:prstGeom>
        </p:spPr>
        <p:txBody>
          <a:bodyPr wrap="square">
            <a:spAutoFit/>
          </a:bodyPr>
          <a:lstStyle/>
          <a:p>
            <a:r>
              <a:rPr lang="en-US" sz="1400" dirty="0">
                <a:solidFill>
                  <a:schemeClr val="bg1"/>
                </a:solidFill>
              </a:rPr>
              <a:t>IASB issued IFRS 17, </a:t>
            </a:r>
          </a:p>
          <a:p>
            <a:r>
              <a:rPr lang="en-US" sz="1400" dirty="0">
                <a:solidFill>
                  <a:schemeClr val="bg1"/>
                </a:solidFill>
              </a:rPr>
              <a:t>replacing the IFRS 4</a:t>
            </a:r>
          </a:p>
        </p:txBody>
      </p:sp>
      <p:pic>
        <p:nvPicPr>
          <p:cNvPr id="2" name="Picture 2">
            <a:extLst>
              <a:ext uri="{FF2B5EF4-FFF2-40B4-BE49-F238E27FC236}">
                <a16:creationId xmlns:a16="http://schemas.microsoft.com/office/drawing/2014/main" xmlns="" id="{2A3FB7B2-F4CD-7AE5-7410-E910AE3069C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4336" y="2986440"/>
            <a:ext cx="591139" cy="7381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xmlns="" id="{313A7FF7-08C4-0178-6ACE-EA13E9ADABFC}"/>
              </a:ext>
            </a:extLst>
          </p:cNvPr>
          <p:cNvSpPr txBox="1"/>
          <p:nvPr/>
        </p:nvSpPr>
        <p:spPr>
          <a:xfrm>
            <a:off x="89255" y="5903893"/>
            <a:ext cx="2209800" cy="954107"/>
          </a:xfrm>
          <a:prstGeom prst="rect">
            <a:avLst/>
          </a:prstGeom>
          <a:noFill/>
        </p:spPr>
        <p:txBody>
          <a:bodyPr wrap="square" rtlCol="0">
            <a:spAutoFit/>
          </a:bodyPr>
          <a:lstStyle/>
          <a:p>
            <a:pPr algn="ctr"/>
            <a:r>
              <a:rPr lang="en-US" sz="1400" dirty="0">
                <a:solidFill>
                  <a:schemeClr val="bg1"/>
                </a:solidFill>
              </a:rPr>
              <a:t>The MCA notified the Companies (Indian Accounting Standards) Rules, 2015</a:t>
            </a:r>
            <a:endParaRPr lang="en-IN" sz="1400" dirty="0">
              <a:solidFill>
                <a:schemeClr val="bg1"/>
              </a:solidFill>
            </a:endParaRPr>
          </a:p>
        </p:txBody>
      </p:sp>
      <p:sp>
        <p:nvSpPr>
          <p:cNvPr id="4" name="Rectangle 3">
            <a:extLst>
              <a:ext uri="{FF2B5EF4-FFF2-40B4-BE49-F238E27FC236}">
                <a16:creationId xmlns:a16="http://schemas.microsoft.com/office/drawing/2014/main" xmlns="" id="{7956DB73-665D-F9A8-2AB0-AC85CBF2F9C0}"/>
              </a:ext>
            </a:extLst>
          </p:cNvPr>
          <p:cNvSpPr/>
          <p:nvPr/>
        </p:nvSpPr>
        <p:spPr>
          <a:xfrm>
            <a:off x="388537" y="4981459"/>
            <a:ext cx="1559081" cy="369332"/>
          </a:xfrm>
          <a:prstGeom prst="rect">
            <a:avLst/>
          </a:prstGeom>
        </p:spPr>
        <p:txBody>
          <a:bodyPr wrap="none">
            <a:spAutoFit/>
          </a:bodyPr>
          <a:lstStyle/>
          <a:p>
            <a:pPr lvl="0" algn="ctr"/>
            <a:r>
              <a:rPr lang="en-US" dirty="0">
                <a:solidFill>
                  <a:schemeClr val="bg1"/>
                </a:solidFill>
              </a:rPr>
              <a:t> </a:t>
            </a:r>
            <a:r>
              <a:rPr lang="en-US" sz="1200" b="1" dirty="0">
                <a:solidFill>
                  <a:schemeClr val="bg1"/>
                </a:solidFill>
                <a:latin typeface="Arial Black" pitchFamily="34" charset="0"/>
              </a:rPr>
              <a:t>16</a:t>
            </a:r>
            <a:r>
              <a:rPr lang="en-US" sz="1200" b="1" baseline="30000" dirty="0">
                <a:solidFill>
                  <a:schemeClr val="bg1"/>
                </a:solidFill>
                <a:latin typeface="Arial Black" pitchFamily="34" charset="0"/>
              </a:rPr>
              <a:t>TH</a:t>
            </a:r>
            <a:r>
              <a:rPr lang="en-US" sz="1200" b="1" dirty="0">
                <a:solidFill>
                  <a:schemeClr val="bg1"/>
                </a:solidFill>
                <a:latin typeface="Arial Black" pitchFamily="34" charset="0"/>
              </a:rPr>
              <a:t> FEB, 2015</a:t>
            </a:r>
            <a:r>
              <a:rPr lang="en-US" dirty="0">
                <a:solidFill>
                  <a:schemeClr val="bg1"/>
                </a:solidFill>
              </a:rPr>
              <a:t>.</a:t>
            </a:r>
          </a:p>
        </p:txBody>
      </p:sp>
      <p:pic>
        <p:nvPicPr>
          <p:cNvPr id="5" name="Picture 2">
            <a:extLst>
              <a:ext uri="{FF2B5EF4-FFF2-40B4-BE49-F238E27FC236}">
                <a16:creationId xmlns:a16="http://schemas.microsoft.com/office/drawing/2014/main" xmlns="" id="{42F800FE-2FCD-1EDD-2814-5CB8E16EB09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4657" y="710820"/>
            <a:ext cx="591139" cy="7381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xmlns="" id="{863A81D5-02C5-AE02-AE03-6CB30DE9B74F}"/>
              </a:ext>
            </a:extLst>
          </p:cNvPr>
          <p:cNvSpPr/>
          <p:nvPr/>
        </p:nvSpPr>
        <p:spPr>
          <a:xfrm>
            <a:off x="5898327" y="312530"/>
            <a:ext cx="1506374" cy="369332"/>
          </a:xfrm>
          <a:prstGeom prst="rect">
            <a:avLst/>
          </a:prstGeom>
        </p:spPr>
        <p:txBody>
          <a:bodyPr wrap="none">
            <a:spAutoFit/>
          </a:bodyPr>
          <a:lstStyle/>
          <a:p>
            <a:pPr lvl="0" algn="ctr"/>
            <a:r>
              <a:rPr lang="en-US" dirty="0">
                <a:solidFill>
                  <a:schemeClr val="bg1"/>
                </a:solidFill>
              </a:rPr>
              <a:t> </a:t>
            </a:r>
            <a:r>
              <a:rPr lang="en-US" sz="1200" b="1" dirty="0">
                <a:solidFill>
                  <a:schemeClr val="bg1"/>
                </a:solidFill>
                <a:latin typeface="Arial Black" pitchFamily="34" charset="0"/>
              </a:rPr>
              <a:t>1</a:t>
            </a:r>
            <a:r>
              <a:rPr lang="en-US" sz="1200" b="1" baseline="30000" dirty="0">
                <a:solidFill>
                  <a:schemeClr val="bg1"/>
                </a:solidFill>
                <a:latin typeface="Arial Black" pitchFamily="34" charset="0"/>
              </a:rPr>
              <a:t>ST</a:t>
            </a:r>
            <a:r>
              <a:rPr lang="en-US" sz="1200" b="1" dirty="0">
                <a:solidFill>
                  <a:schemeClr val="bg1"/>
                </a:solidFill>
                <a:latin typeface="Arial Black" pitchFamily="34" charset="0"/>
              </a:rPr>
              <a:t>  JAN, 2023</a:t>
            </a:r>
            <a:r>
              <a:rPr lang="en-US" dirty="0">
                <a:solidFill>
                  <a:schemeClr val="bg1"/>
                </a:solidFill>
              </a:rPr>
              <a:t>.</a:t>
            </a:r>
          </a:p>
        </p:txBody>
      </p:sp>
      <p:sp>
        <p:nvSpPr>
          <p:cNvPr id="9" name="Rectangle 8">
            <a:extLst>
              <a:ext uri="{FF2B5EF4-FFF2-40B4-BE49-F238E27FC236}">
                <a16:creationId xmlns:a16="http://schemas.microsoft.com/office/drawing/2014/main" xmlns="" id="{2A059E71-4078-C5C4-FC72-1D750F311EFD}"/>
              </a:ext>
            </a:extLst>
          </p:cNvPr>
          <p:cNvSpPr/>
          <p:nvPr/>
        </p:nvSpPr>
        <p:spPr>
          <a:xfrm>
            <a:off x="5623317" y="1434845"/>
            <a:ext cx="1890315" cy="523220"/>
          </a:xfrm>
          <a:prstGeom prst="rect">
            <a:avLst/>
          </a:prstGeom>
        </p:spPr>
        <p:txBody>
          <a:bodyPr wrap="square">
            <a:spAutoFit/>
          </a:bodyPr>
          <a:lstStyle/>
          <a:p>
            <a:pPr algn="ctr"/>
            <a:r>
              <a:rPr lang="en-US" sz="1400" dirty="0">
                <a:solidFill>
                  <a:schemeClr val="bg1"/>
                </a:solidFill>
              </a:rPr>
              <a:t>IFRS 17 Implemented worldwide</a:t>
            </a:r>
          </a:p>
        </p:txBody>
      </p:sp>
      <p:pic>
        <p:nvPicPr>
          <p:cNvPr id="10" name="Picture 2">
            <a:extLst>
              <a:ext uri="{FF2B5EF4-FFF2-40B4-BE49-F238E27FC236}">
                <a16:creationId xmlns:a16="http://schemas.microsoft.com/office/drawing/2014/main" xmlns="" id="{57F5F0C6-D5EC-2712-9D8D-DB8E8A47AE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245" y="693094"/>
            <a:ext cx="591139" cy="7381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a:extLst>
              <a:ext uri="{FF2B5EF4-FFF2-40B4-BE49-F238E27FC236}">
                <a16:creationId xmlns:a16="http://schemas.microsoft.com/office/drawing/2014/main" xmlns="" id="{8EC8BCE0-9A22-5F97-1827-8F71007E2CC4}"/>
              </a:ext>
            </a:extLst>
          </p:cNvPr>
          <p:cNvSpPr/>
          <p:nvPr/>
        </p:nvSpPr>
        <p:spPr>
          <a:xfrm>
            <a:off x="699046" y="126045"/>
            <a:ext cx="1301959" cy="584775"/>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3200" b="1" cap="none" spc="0" dirty="0">
                <a:ln/>
                <a:solidFill>
                  <a:schemeClr val="accent4"/>
                </a:solidFill>
                <a:effectLst/>
                <a:latin typeface="Arial" panose="020B0604020202020204" pitchFamily="34" charset="0"/>
                <a:cs typeface="Arial" panose="020B0604020202020204" pitchFamily="34" charset="0"/>
              </a:rPr>
              <a:t>INDIA</a:t>
            </a:r>
          </a:p>
        </p:txBody>
      </p:sp>
      <p:sp>
        <p:nvSpPr>
          <p:cNvPr id="16" name="Rectangle 15">
            <a:extLst>
              <a:ext uri="{FF2B5EF4-FFF2-40B4-BE49-F238E27FC236}">
                <a16:creationId xmlns:a16="http://schemas.microsoft.com/office/drawing/2014/main" xmlns="" id="{49B868D2-EEB4-0947-D0A6-3CE6412968FE}"/>
              </a:ext>
            </a:extLst>
          </p:cNvPr>
          <p:cNvSpPr/>
          <p:nvPr/>
        </p:nvSpPr>
        <p:spPr>
          <a:xfrm>
            <a:off x="207938" y="1369678"/>
            <a:ext cx="2553007" cy="830997"/>
          </a:xfrm>
          <a:prstGeom prst="rect">
            <a:avLst/>
          </a:prstGeom>
          <a:noFill/>
        </p:spPr>
        <p:txBody>
          <a:bodyPr wrap="none" lIns="91440" tIns="45720" rIns="91440" bIns="45720">
            <a:spAutoFit/>
          </a:bodyPr>
          <a:lstStyle/>
          <a:p>
            <a:pPr algn="ctr"/>
            <a:r>
              <a:rPr 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Implementation of</a:t>
            </a:r>
          </a:p>
          <a:p>
            <a:pPr algn="ctr"/>
            <a:r>
              <a:rPr lang="en-US" sz="2400" b="1" cap="none" spc="50" dirty="0">
                <a:ln w="9525" cmpd="sng">
                  <a:solidFill>
                    <a:schemeClr val="accent1"/>
                  </a:solidFill>
                  <a:prstDash val="solid"/>
                </a:ln>
                <a:solidFill>
                  <a:srgbClr val="70AD47">
                    <a:tint val="1000"/>
                  </a:srgbClr>
                </a:solidFill>
                <a:effectLst>
                  <a:glow rad="38100">
                    <a:schemeClr val="accent1">
                      <a:alpha val="40000"/>
                    </a:schemeClr>
                  </a:glow>
                </a:effectLst>
              </a:rPr>
              <a:t> Ind AS 117</a:t>
            </a:r>
          </a:p>
        </p:txBody>
      </p:sp>
      <p:sp>
        <p:nvSpPr>
          <p:cNvPr id="18" name="Rectangle 17">
            <a:extLst>
              <a:ext uri="{FF2B5EF4-FFF2-40B4-BE49-F238E27FC236}">
                <a16:creationId xmlns:a16="http://schemas.microsoft.com/office/drawing/2014/main" xmlns="" id="{F0AE6A9B-189A-4F86-92C0-E0B13A181FC7}"/>
              </a:ext>
            </a:extLst>
          </p:cNvPr>
          <p:cNvSpPr/>
          <p:nvPr/>
        </p:nvSpPr>
        <p:spPr>
          <a:xfrm>
            <a:off x="89255" y="879366"/>
            <a:ext cx="2553006" cy="707886"/>
          </a:xfrm>
          <a:prstGeom prst="rect">
            <a:avLst/>
          </a:prstGeom>
          <a:noFill/>
        </p:spPr>
        <p:txBody>
          <a:bodyPr wrap="square" lIns="91440" tIns="45720" rIns="91440" bIns="45720">
            <a:spAutoFit/>
          </a:bodyPr>
          <a:lstStyle/>
          <a:p>
            <a:pPr algn="ctr"/>
            <a:r>
              <a:rPr lang="en-US" sz="2000" b="1" cap="none" spc="0" dirty="0">
                <a:ln w="0"/>
                <a:solidFill>
                  <a:schemeClr val="bg1"/>
                </a:solidFill>
                <a:effectLst>
                  <a:outerShdw blurRad="38100" dist="19050" dir="2700000" algn="tl" rotWithShape="0">
                    <a:schemeClr val="dk1">
                      <a:alpha val="40000"/>
                    </a:schemeClr>
                  </a:outerShdw>
                </a:effectLst>
                <a:latin typeface="Algerian" panose="04020705040A02060702" pitchFamily="82" charset="0"/>
              </a:rPr>
              <a:t>SOON TO BE IMPLEMENTED </a:t>
            </a:r>
          </a:p>
        </p:txBody>
      </p:sp>
    </p:spTree>
    <p:extLst>
      <p:ext uri="{BB962C8B-B14F-4D97-AF65-F5344CB8AC3E}">
        <p14:creationId xmlns:p14="http://schemas.microsoft.com/office/powerpoint/2010/main" val="3677178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Reflection of city at dusk on mirrored building">
            <a:extLst>
              <a:ext uri="{FF2B5EF4-FFF2-40B4-BE49-F238E27FC236}">
                <a16:creationId xmlns:a16="http://schemas.microsoft.com/office/drawing/2014/main" xmlns="" id="{80F641B8-D4CB-4B34-AF57-A526981DEDAF}"/>
              </a:ext>
            </a:extLst>
          </p:cNvPr>
          <p:cNvPicPr>
            <a:picLocks noGrp="1" noChangeAspect="1"/>
          </p:cNvPicPr>
          <p:nvPr>
            <p:ph type="pic" sz="quarter" idx="10"/>
          </p:nvPr>
        </p:nvPicPr>
        <p:blipFill>
          <a:blip r:embed="rId2">
            <a:alphaModFix amt="80000"/>
          </a:blip>
          <a:srcRect t="6692" b="6692"/>
          <a:stretch/>
        </p:blipFill>
        <p:spPr>
          <a:xfrm>
            <a:off x="-5606" y="0"/>
            <a:ext cx="12192000" cy="6858000"/>
          </a:xfrm>
        </p:spPr>
      </p:pic>
      <p:sp>
        <p:nvSpPr>
          <p:cNvPr id="2" name="Oval 1">
            <a:extLst>
              <a:ext uri="{FF2B5EF4-FFF2-40B4-BE49-F238E27FC236}">
                <a16:creationId xmlns:a16="http://schemas.microsoft.com/office/drawing/2014/main" xmlns="" id="{733AD71F-DA66-44DD-B812-447839E534FB}"/>
              </a:ext>
              <a:ext uri="{C183D7F6-B498-43B3-948B-1728B52AA6E4}">
                <adec:decorative xmlns:adec="http://schemas.microsoft.com/office/drawing/2017/decorative" xmlns="" val="1"/>
              </a:ext>
            </a:extLst>
          </p:cNvPr>
          <p:cNvSpPr/>
          <p:nvPr/>
        </p:nvSpPr>
        <p:spPr>
          <a:xfrm>
            <a:off x="8138160" y="5669280"/>
            <a:ext cx="502920" cy="502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xmlns="" id="{A7CF27D1-2BD8-40D7-A92B-834F8A4F76F0}"/>
              </a:ext>
              <a:ext uri="{C183D7F6-B498-43B3-948B-1728B52AA6E4}">
                <adec:decorative xmlns:adec="http://schemas.microsoft.com/office/drawing/2017/decorative" xmlns="" val="1"/>
              </a:ext>
            </a:extLst>
          </p:cNvPr>
          <p:cNvSpPr/>
          <p:nvPr/>
        </p:nvSpPr>
        <p:spPr>
          <a:xfrm>
            <a:off x="2915463" y="1295169"/>
            <a:ext cx="692878" cy="69287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xmlns="" id="{290F2B13-F976-4C2D-883C-E495CDF04ACA}"/>
              </a:ext>
              <a:ext uri="{C183D7F6-B498-43B3-948B-1728B52AA6E4}">
                <adec:decorative xmlns:adec="http://schemas.microsoft.com/office/drawing/2017/decorative" xmlns="" val="1"/>
              </a:ext>
            </a:extLst>
          </p:cNvPr>
          <p:cNvSpPr/>
          <p:nvPr/>
        </p:nvSpPr>
        <p:spPr>
          <a:xfrm>
            <a:off x="3398520" y="904895"/>
            <a:ext cx="251460" cy="2514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8">
            <a:extLst>
              <a:ext uri="{FF2B5EF4-FFF2-40B4-BE49-F238E27FC236}">
                <a16:creationId xmlns:a16="http://schemas.microsoft.com/office/drawing/2014/main" xmlns="" id="{5E18DC34-FF83-B1DC-03FB-7B839409B0CF}"/>
              </a:ext>
            </a:extLst>
          </p:cNvPr>
          <p:cNvSpPr>
            <a:spLocks noGrp="1"/>
          </p:cNvSpPr>
          <p:nvPr>
            <p:ph type="title"/>
          </p:nvPr>
        </p:nvSpPr>
        <p:spPr/>
        <p:txBody>
          <a:bodyPr/>
          <a:lstStyle/>
          <a:p>
            <a:endParaRPr lang="en-IN" dirty="0"/>
          </a:p>
        </p:txBody>
      </p:sp>
      <p:sp>
        <p:nvSpPr>
          <p:cNvPr id="12" name="Text Placeholder 11">
            <a:extLst>
              <a:ext uri="{FF2B5EF4-FFF2-40B4-BE49-F238E27FC236}">
                <a16:creationId xmlns:a16="http://schemas.microsoft.com/office/drawing/2014/main" xmlns="" id="{649F414C-2302-2ECA-AA97-CBD690834756}"/>
              </a:ext>
            </a:extLst>
          </p:cNvPr>
          <p:cNvSpPr>
            <a:spLocks noGrp="1"/>
          </p:cNvSpPr>
          <p:nvPr>
            <p:ph type="body" sz="quarter" idx="11"/>
          </p:nvPr>
        </p:nvSpPr>
        <p:spPr/>
        <p:txBody>
          <a:bodyPr/>
          <a:lstStyle/>
          <a:p>
            <a:endParaRPr lang="en-IN" dirty="0"/>
          </a:p>
        </p:txBody>
      </p:sp>
      <p:sp>
        <p:nvSpPr>
          <p:cNvPr id="15" name="Rectangle 14">
            <a:extLst>
              <a:ext uri="{FF2B5EF4-FFF2-40B4-BE49-F238E27FC236}">
                <a16:creationId xmlns:a16="http://schemas.microsoft.com/office/drawing/2014/main" xmlns="" id="{8909E15D-C044-9A73-60DD-EBE7F147EED6}"/>
              </a:ext>
            </a:extLst>
          </p:cNvPr>
          <p:cNvSpPr/>
          <p:nvPr/>
        </p:nvSpPr>
        <p:spPr>
          <a:xfrm>
            <a:off x="281548" y="230038"/>
            <a:ext cx="11617692" cy="142453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b="1" spc="50" dirty="0">
              <a:ln w="9525" cmpd="sng">
                <a:solidFill>
                  <a:schemeClr val="accent1"/>
                </a:solidFill>
                <a:prstDash val="solid"/>
              </a:ln>
              <a:solidFill>
                <a:schemeClr val="bg1"/>
              </a:solidFill>
              <a:effectLst>
                <a:glow rad="38100">
                  <a:schemeClr val="accent1">
                    <a:alpha val="40000"/>
                  </a:schemeClr>
                </a:glow>
              </a:effectLst>
              <a:latin typeface="Arial Black" panose="020B0A04020102020204" pitchFamily="34" charset="0"/>
            </a:endParaRPr>
          </a:p>
        </p:txBody>
      </p:sp>
      <p:sp>
        <p:nvSpPr>
          <p:cNvPr id="16" name="Rectangle 15">
            <a:extLst>
              <a:ext uri="{FF2B5EF4-FFF2-40B4-BE49-F238E27FC236}">
                <a16:creationId xmlns:a16="http://schemas.microsoft.com/office/drawing/2014/main" xmlns="" id="{293BE121-888A-4643-EBA4-EDB0FA372756}"/>
              </a:ext>
            </a:extLst>
          </p:cNvPr>
          <p:cNvSpPr/>
          <p:nvPr/>
        </p:nvSpPr>
        <p:spPr>
          <a:xfrm>
            <a:off x="548640" y="676682"/>
            <a:ext cx="9499716" cy="707886"/>
          </a:xfrm>
          <a:prstGeom prst="rect">
            <a:avLst/>
          </a:prstGeom>
          <a:noFill/>
        </p:spPr>
        <p:txBody>
          <a:bodyPr wrap="none" lIns="91440" tIns="45720" rIns="91440" bIns="45720">
            <a:spAutoFit/>
          </a:bodyPr>
          <a:lstStyle/>
          <a:p>
            <a:pPr algn="ctr"/>
            <a:r>
              <a:rPr lang="en-US" sz="4000" dirty="0">
                <a:ln w="0"/>
                <a:solidFill>
                  <a:schemeClr val="bg1"/>
                </a:solidFill>
                <a:effectLst>
                  <a:outerShdw blurRad="38100" dist="19050" dir="2700000" algn="tl" rotWithShape="0">
                    <a:schemeClr val="dk1">
                      <a:alpha val="40000"/>
                    </a:schemeClr>
                  </a:outerShdw>
                </a:effectLst>
                <a:latin typeface="Bodoni MT" panose="02070603080606020203" pitchFamily="18" charset="0"/>
              </a:rPr>
              <a:t>Difference between </a:t>
            </a:r>
            <a:r>
              <a:rPr lang="en-US" sz="4000" dirty="0" err="1">
                <a:ln w="0"/>
                <a:solidFill>
                  <a:schemeClr val="bg1"/>
                </a:solidFill>
                <a:effectLst>
                  <a:outerShdw blurRad="38100" dist="19050" dir="2700000" algn="tl" rotWithShape="0">
                    <a:schemeClr val="dk1">
                      <a:alpha val="40000"/>
                    </a:schemeClr>
                  </a:outerShdw>
                </a:effectLst>
                <a:latin typeface="Bodoni MT" panose="02070603080606020203" pitchFamily="18" charset="0"/>
              </a:rPr>
              <a:t>IndAS</a:t>
            </a:r>
            <a:r>
              <a:rPr lang="en-US" sz="4000" dirty="0">
                <a:ln w="0"/>
                <a:solidFill>
                  <a:schemeClr val="bg1"/>
                </a:solidFill>
                <a:effectLst>
                  <a:outerShdw blurRad="38100" dist="19050" dir="2700000" algn="tl" rotWithShape="0">
                    <a:schemeClr val="dk1">
                      <a:alpha val="40000"/>
                    </a:schemeClr>
                  </a:outerShdw>
                </a:effectLst>
                <a:latin typeface="Bodoni MT" panose="02070603080606020203" pitchFamily="18" charset="0"/>
              </a:rPr>
              <a:t> 104 – </a:t>
            </a:r>
            <a:r>
              <a:rPr lang="en-US" sz="4000" dirty="0" err="1">
                <a:ln w="0"/>
                <a:solidFill>
                  <a:schemeClr val="bg1"/>
                </a:solidFill>
                <a:effectLst>
                  <a:outerShdw blurRad="38100" dist="19050" dir="2700000" algn="tl" rotWithShape="0">
                    <a:schemeClr val="dk1">
                      <a:alpha val="40000"/>
                    </a:schemeClr>
                  </a:outerShdw>
                </a:effectLst>
                <a:latin typeface="Bodoni MT" panose="02070603080606020203" pitchFamily="18" charset="0"/>
              </a:rPr>
              <a:t>IndAS</a:t>
            </a:r>
            <a:r>
              <a:rPr lang="en-US" sz="4000" dirty="0">
                <a:ln w="0"/>
                <a:solidFill>
                  <a:schemeClr val="bg1"/>
                </a:solidFill>
                <a:effectLst>
                  <a:outerShdw blurRad="38100" dist="19050" dir="2700000" algn="tl" rotWithShape="0">
                    <a:schemeClr val="dk1">
                      <a:alpha val="40000"/>
                    </a:schemeClr>
                  </a:outerShdw>
                </a:effectLst>
                <a:latin typeface="Bodoni MT" panose="02070603080606020203" pitchFamily="18" charset="0"/>
              </a:rPr>
              <a:t> 117</a:t>
            </a:r>
          </a:p>
        </p:txBody>
      </p:sp>
      <p:graphicFrame>
        <p:nvGraphicFramePr>
          <p:cNvPr id="17" name="Table 17">
            <a:extLst>
              <a:ext uri="{FF2B5EF4-FFF2-40B4-BE49-F238E27FC236}">
                <a16:creationId xmlns:a16="http://schemas.microsoft.com/office/drawing/2014/main" xmlns="" id="{C589C062-1BC0-DFB4-A851-5C96373584DA}"/>
              </a:ext>
            </a:extLst>
          </p:cNvPr>
          <p:cNvGraphicFramePr>
            <a:graphicFrameLocks noGrp="1"/>
          </p:cNvGraphicFramePr>
          <p:nvPr>
            <p:extLst>
              <p:ext uri="{D42A27DB-BD31-4B8C-83A1-F6EECF244321}">
                <p14:modId xmlns:p14="http://schemas.microsoft.com/office/powerpoint/2010/main" val="2056690290"/>
              </p:ext>
            </p:extLst>
          </p:nvPr>
        </p:nvGraphicFramePr>
        <p:xfrm>
          <a:off x="281548" y="1988047"/>
          <a:ext cx="11617692" cy="3985311"/>
        </p:xfrm>
        <a:graphic>
          <a:graphicData uri="http://schemas.openxmlformats.org/drawingml/2006/table">
            <a:tbl>
              <a:tblPr firstRow="1" bandRow="1">
                <a:tableStyleId>{306799F8-075E-4A3A-A7F6-7FBC6576F1A4}</a:tableStyleId>
              </a:tblPr>
              <a:tblGrid>
                <a:gridCol w="5808846">
                  <a:extLst>
                    <a:ext uri="{9D8B030D-6E8A-4147-A177-3AD203B41FA5}">
                      <a16:colId xmlns:a16="http://schemas.microsoft.com/office/drawing/2014/main" xmlns="" val="1865157524"/>
                    </a:ext>
                  </a:extLst>
                </a:gridCol>
                <a:gridCol w="5808846">
                  <a:extLst>
                    <a:ext uri="{9D8B030D-6E8A-4147-A177-3AD203B41FA5}">
                      <a16:colId xmlns:a16="http://schemas.microsoft.com/office/drawing/2014/main" xmlns="" val="1889796556"/>
                    </a:ext>
                  </a:extLst>
                </a:gridCol>
              </a:tblGrid>
              <a:tr h="566437">
                <a:tc>
                  <a:txBody>
                    <a:bodyPr/>
                    <a:lstStyle/>
                    <a:p>
                      <a:r>
                        <a:rPr lang="en-IN" dirty="0"/>
                        <a:t>INDAS 104</a:t>
                      </a:r>
                    </a:p>
                  </a:txBody>
                  <a:tcPr/>
                </a:tc>
                <a:tc>
                  <a:txBody>
                    <a:bodyPr/>
                    <a:lstStyle/>
                    <a:p>
                      <a:r>
                        <a:rPr lang="en-IN" dirty="0"/>
                        <a:t>INDAS 117</a:t>
                      </a:r>
                    </a:p>
                  </a:txBody>
                  <a:tcPr/>
                </a:tc>
                <a:extLst>
                  <a:ext uri="{0D108BD9-81ED-4DB2-BD59-A6C34878D82A}">
                    <a16:rowId xmlns:a16="http://schemas.microsoft.com/office/drawing/2014/main" xmlns="" val="3226811984"/>
                  </a:ext>
                </a:extLst>
              </a:tr>
              <a:tr h="566437">
                <a:tc>
                  <a:txBody>
                    <a:bodyPr/>
                    <a:lstStyle/>
                    <a:p>
                      <a:r>
                        <a:rPr lang="en-IN" dirty="0"/>
                        <a:t>Different accounting policies per insurance contract.</a:t>
                      </a:r>
                    </a:p>
                  </a:txBody>
                  <a:tcPr/>
                </a:tc>
                <a:tc>
                  <a:txBody>
                    <a:bodyPr/>
                    <a:lstStyle/>
                    <a:p>
                      <a:r>
                        <a:rPr lang="en-IN" dirty="0"/>
                        <a:t>One accounting policy for all Insurance contracts.</a:t>
                      </a:r>
                    </a:p>
                  </a:txBody>
                  <a:tcPr/>
                </a:tc>
                <a:extLst>
                  <a:ext uri="{0D108BD9-81ED-4DB2-BD59-A6C34878D82A}">
                    <a16:rowId xmlns:a16="http://schemas.microsoft.com/office/drawing/2014/main" xmlns="" val="4294006532"/>
                  </a:ext>
                </a:extLst>
              </a:tr>
              <a:tr h="566437">
                <a:tc>
                  <a:txBody>
                    <a:bodyPr/>
                    <a:lstStyle/>
                    <a:p>
                      <a:r>
                        <a:rPr lang="en-IN" dirty="0"/>
                        <a:t>Lack of comparability of Insurance companies across countries</a:t>
                      </a:r>
                    </a:p>
                  </a:txBody>
                  <a:tcPr/>
                </a:tc>
                <a:tc>
                  <a:txBody>
                    <a:bodyPr/>
                    <a:lstStyle/>
                    <a:p>
                      <a:r>
                        <a:rPr lang="en-IN" dirty="0"/>
                        <a:t>Insurance companies across countries become better comparable.</a:t>
                      </a:r>
                    </a:p>
                  </a:txBody>
                  <a:tcPr/>
                </a:tc>
                <a:extLst>
                  <a:ext uri="{0D108BD9-81ED-4DB2-BD59-A6C34878D82A}">
                    <a16:rowId xmlns:a16="http://schemas.microsoft.com/office/drawing/2014/main" xmlns="" val="3628719121"/>
                  </a:ext>
                </a:extLst>
              </a:tr>
              <a:tr h="566437">
                <a:tc>
                  <a:txBody>
                    <a:bodyPr/>
                    <a:lstStyle/>
                    <a:p>
                      <a:r>
                        <a:rPr lang="en-IN" dirty="0"/>
                        <a:t>Lack of comparability of Insurance versus non- insurance companies</a:t>
                      </a:r>
                    </a:p>
                  </a:txBody>
                  <a:tcPr/>
                </a:tc>
                <a:tc>
                  <a:txBody>
                    <a:bodyPr/>
                    <a:lstStyle/>
                    <a:p>
                      <a:r>
                        <a:rPr lang="en-IN" dirty="0"/>
                        <a:t>Similar accounting methods for insurance and non-insurance companies.</a:t>
                      </a:r>
                    </a:p>
                  </a:txBody>
                  <a:tcPr/>
                </a:tc>
                <a:extLst>
                  <a:ext uri="{0D108BD9-81ED-4DB2-BD59-A6C34878D82A}">
                    <a16:rowId xmlns:a16="http://schemas.microsoft.com/office/drawing/2014/main" xmlns="" val="2080740933"/>
                  </a:ext>
                </a:extLst>
              </a:tr>
              <a:tr h="0">
                <a:tc>
                  <a:txBody>
                    <a:bodyPr/>
                    <a:lstStyle/>
                    <a:p>
                      <a:r>
                        <a:rPr lang="en-IN" dirty="0"/>
                        <a:t>Estimates not updated</a:t>
                      </a:r>
                    </a:p>
                  </a:txBody>
                  <a:tcPr/>
                </a:tc>
                <a:tc>
                  <a:txBody>
                    <a:bodyPr/>
                    <a:lstStyle/>
                    <a:p>
                      <a:r>
                        <a:rPr lang="en-IN" dirty="0"/>
                        <a:t>Estimates are updated each reporting period</a:t>
                      </a:r>
                    </a:p>
                  </a:txBody>
                  <a:tcPr/>
                </a:tc>
                <a:extLst>
                  <a:ext uri="{0D108BD9-81ED-4DB2-BD59-A6C34878D82A}">
                    <a16:rowId xmlns:a16="http://schemas.microsoft.com/office/drawing/2014/main" xmlns="" val="2066026829"/>
                  </a:ext>
                </a:extLst>
              </a:tr>
              <a:tr h="566437">
                <a:tc>
                  <a:txBody>
                    <a:bodyPr/>
                    <a:lstStyle/>
                    <a:p>
                      <a:r>
                        <a:rPr lang="en-IN" dirty="0"/>
                        <a:t>Difficult to see key drivers of profit</a:t>
                      </a:r>
                    </a:p>
                  </a:txBody>
                  <a:tcPr/>
                </a:tc>
                <a:tc>
                  <a:txBody>
                    <a:bodyPr/>
                    <a:lstStyle/>
                    <a:p>
                      <a:r>
                        <a:rPr lang="en-IN" dirty="0"/>
                        <a:t>Key drivers of profit (Investment versus underwriting) are made. </a:t>
                      </a:r>
                    </a:p>
                  </a:txBody>
                  <a:tcPr/>
                </a:tc>
                <a:extLst>
                  <a:ext uri="{0D108BD9-81ED-4DB2-BD59-A6C34878D82A}">
                    <a16:rowId xmlns:a16="http://schemas.microsoft.com/office/drawing/2014/main" xmlns="" val="1265579922"/>
                  </a:ext>
                </a:extLst>
              </a:tr>
              <a:tr h="566437">
                <a:tc>
                  <a:txBody>
                    <a:bodyPr/>
                    <a:lstStyle/>
                    <a:p>
                      <a:r>
                        <a:rPr lang="en-IN" dirty="0"/>
                        <a:t>Discount rate based on investment</a:t>
                      </a:r>
                    </a:p>
                  </a:txBody>
                  <a:tcPr/>
                </a:tc>
                <a:tc>
                  <a:txBody>
                    <a:bodyPr/>
                    <a:lstStyle/>
                    <a:p>
                      <a:r>
                        <a:rPr lang="en-IN" dirty="0"/>
                        <a:t>Discount rate based on the cash flows of the contract.</a:t>
                      </a:r>
                    </a:p>
                  </a:txBody>
                  <a:tcPr/>
                </a:tc>
                <a:extLst>
                  <a:ext uri="{0D108BD9-81ED-4DB2-BD59-A6C34878D82A}">
                    <a16:rowId xmlns:a16="http://schemas.microsoft.com/office/drawing/2014/main" xmlns="" val="2912045841"/>
                  </a:ext>
                </a:extLst>
              </a:tr>
            </a:tbl>
          </a:graphicData>
        </a:graphic>
      </p:graphicFrame>
    </p:spTree>
    <p:extLst>
      <p:ext uri="{BB962C8B-B14F-4D97-AF65-F5344CB8AC3E}">
        <p14:creationId xmlns:p14="http://schemas.microsoft.com/office/powerpoint/2010/main" val="2528257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1C004E79-E807-54A0-BA68-0A8B5180CB24}"/>
              </a:ext>
            </a:extLst>
          </p:cNvPr>
          <p:cNvPicPr>
            <a:picLocks noChangeAspect="1"/>
          </p:cNvPicPr>
          <p:nvPr/>
        </p:nvPicPr>
        <p:blipFill>
          <a:blip r:embed="rId2"/>
          <a:stretch>
            <a:fillRect/>
          </a:stretch>
        </p:blipFill>
        <p:spPr>
          <a:xfrm>
            <a:off x="404261" y="202131"/>
            <a:ext cx="11290434" cy="6294922"/>
          </a:xfrm>
          <a:prstGeom prst="rect">
            <a:avLst/>
          </a:prstGeom>
        </p:spPr>
      </p:pic>
      <p:sp>
        <p:nvSpPr>
          <p:cNvPr id="7" name="Rectangle 6">
            <a:extLst>
              <a:ext uri="{FF2B5EF4-FFF2-40B4-BE49-F238E27FC236}">
                <a16:creationId xmlns:a16="http://schemas.microsoft.com/office/drawing/2014/main" xmlns="" id="{82590392-1E98-E899-E894-A076B277E3AA}"/>
              </a:ext>
            </a:extLst>
          </p:cNvPr>
          <p:cNvSpPr/>
          <p:nvPr/>
        </p:nvSpPr>
        <p:spPr>
          <a:xfrm>
            <a:off x="2695074" y="4273617"/>
            <a:ext cx="3243713" cy="847023"/>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IN" dirty="0">
              <a:ln w="0"/>
              <a:solidFill>
                <a:schemeClr val="tx1"/>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xmlns="" id="{98A700F3-915B-C8BC-4A06-44379106D5DB}"/>
              </a:ext>
            </a:extLst>
          </p:cNvPr>
          <p:cNvSpPr/>
          <p:nvPr/>
        </p:nvSpPr>
        <p:spPr>
          <a:xfrm>
            <a:off x="2306316" y="4423851"/>
            <a:ext cx="4194482" cy="923330"/>
          </a:xfrm>
          <a:prstGeom prst="rect">
            <a:avLst/>
          </a:prstGeom>
          <a:noFill/>
        </p:spPr>
        <p:txBody>
          <a:bodyPr wrap="none" lIns="91440" tIns="45720" rIns="91440" bIns="45720">
            <a:spAutoFit/>
          </a:bodyPr>
          <a:lstStyle/>
          <a:p>
            <a:pPr algn="ctr"/>
            <a:r>
              <a:rPr lang="en-US" sz="5400" b="1" cap="none" spc="0"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INDAS 117</a:t>
            </a:r>
          </a:p>
        </p:txBody>
      </p:sp>
    </p:spTree>
    <p:extLst>
      <p:ext uri="{BB962C8B-B14F-4D97-AF65-F5344CB8AC3E}">
        <p14:creationId xmlns:p14="http://schemas.microsoft.com/office/powerpoint/2010/main" val="4044183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Placeholder 9" descr="Escalators">
            <a:extLst>
              <a:ext uri="{FF2B5EF4-FFF2-40B4-BE49-F238E27FC236}">
                <a16:creationId xmlns:a16="http://schemas.microsoft.com/office/drawing/2014/main" xmlns="" id="{067ABCFB-135D-465A-8D06-3042F9E75BB6}"/>
              </a:ext>
            </a:extLst>
          </p:cNvPr>
          <p:cNvPicPr>
            <a:picLocks noGrp="1" noChangeAspect="1"/>
          </p:cNvPicPr>
          <p:nvPr>
            <p:ph type="pic" sz="quarter" idx="10"/>
          </p:nvPr>
        </p:nvPicPr>
        <p:blipFill rotWithShape="1">
          <a:blip r:embed="rId2">
            <a:alphaModFix amt="60000"/>
          </a:blip>
          <a:srcRect t="6729" r="33992" b="40721"/>
          <a:stretch/>
        </p:blipFill>
        <p:spPr>
          <a:xfrm>
            <a:off x="0" y="0"/>
            <a:ext cx="12192001" cy="6858000"/>
          </a:xfrm>
        </p:spPr>
      </p:pic>
      <p:sp>
        <p:nvSpPr>
          <p:cNvPr id="6" name="Rectangle 5">
            <a:extLst>
              <a:ext uri="{FF2B5EF4-FFF2-40B4-BE49-F238E27FC236}">
                <a16:creationId xmlns:a16="http://schemas.microsoft.com/office/drawing/2014/main" xmlns="" id="{BFF64F07-1F8D-4F69-87E4-03E837E975EE}"/>
              </a:ext>
              <a:ext uri="{C183D7F6-B498-43B3-948B-1728B52AA6E4}">
                <adec:decorative xmlns:adec="http://schemas.microsoft.com/office/drawing/2017/decorative" xmlns="" val="1"/>
              </a:ext>
            </a:extLst>
          </p:cNvPr>
          <p:cNvSpPr/>
          <p:nvPr/>
        </p:nvSpPr>
        <p:spPr>
          <a:xfrm>
            <a:off x="2918168" y="1181123"/>
            <a:ext cx="459924" cy="4599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xmlns="" id="{FD0393EC-C7F4-46AA-8768-FF7CD4DE0552}"/>
              </a:ext>
              <a:ext uri="{C183D7F6-B498-43B3-948B-1728B52AA6E4}">
                <adec:decorative xmlns:adec="http://schemas.microsoft.com/office/drawing/2017/decorative" xmlns="" val="1"/>
              </a:ext>
            </a:extLst>
          </p:cNvPr>
          <p:cNvSpPr/>
          <p:nvPr/>
        </p:nvSpPr>
        <p:spPr>
          <a:xfrm>
            <a:off x="8531920" y="5840880"/>
            <a:ext cx="284372" cy="2843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xmlns="" id="{7D7479F3-3406-05D6-23D7-8267225E75DF}"/>
              </a:ext>
            </a:extLst>
          </p:cNvPr>
          <p:cNvSpPr>
            <a:spLocks noGrp="1"/>
          </p:cNvSpPr>
          <p:nvPr>
            <p:ph type="title"/>
          </p:nvPr>
        </p:nvSpPr>
        <p:spPr/>
        <p:txBody>
          <a:bodyPr/>
          <a:lstStyle/>
          <a:p>
            <a:r>
              <a:rPr lang="en-IN" dirty="0"/>
              <a:t>Ind AS 117</a:t>
            </a:r>
            <a:br>
              <a:rPr lang="en-IN" dirty="0"/>
            </a:br>
            <a:r>
              <a:rPr lang="en-IN" dirty="0"/>
              <a:t>INSURANCE CONTRACTS</a:t>
            </a:r>
            <a:br>
              <a:rPr lang="en-IN" dirty="0"/>
            </a:br>
            <a:endParaRPr lang="en-IN" dirty="0"/>
          </a:p>
        </p:txBody>
      </p:sp>
      <p:sp>
        <p:nvSpPr>
          <p:cNvPr id="2" name="Rectangle 1">
            <a:extLst>
              <a:ext uri="{FF2B5EF4-FFF2-40B4-BE49-F238E27FC236}">
                <a16:creationId xmlns:a16="http://schemas.microsoft.com/office/drawing/2014/main" xmlns="" id="{D63CBC32-31FC-BDA3-C3F6-5A9734934E46}"/>
              </a:ext>
            </a:extLst>
          </p:cNvPr>
          <p:cNvSpPr/>
          <p:nvPr/>
        </p:nvSpPr>
        <p:spPr>
          <a:xfrm>
            <a:off x="196882" y="3543351"/>
            <a:ext cx="11829448" cy="205018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 Placeholder 6">
            <a:extLst>
              <a:ext uri="{FF2B5EF4-FFF2-40B4-BE49-F238E27FC236}">
                <a16:creationId xmlns:a16="http://schemas.microsoft.com/office/drawing/2014/main" xmlns="" id="{4A8BD928-13F2-4C1E-A6A6-4CCB55346948}"/>
              </a:ext>
            </a:extLst>
          </p:cNvPr>
          <p:cNvSpPr>
            <a:spLocks noGrp="1"/>
          </p:cNvSpPr>
          <p:nvPr>
            <p:ph type="body" sz="quarter" idx="11"/>
          </p:nvPr>
        </p:nvSpPr>
        <p:spPr>
          <a:xfrm>
            <a:off x="445971" y="4156824"/>
            <a:ext cx="11300058" cy="490538"/>
          </a:xfrm>
        </p:spPr>
        <p:txBody>
          <a:bodyPr/>
          <a:lstStyle/>
          <a:p>
            <a:pPr algn="ctr"/>
            <a:r>
              <a:rPr lang="en-US" dirty="0"/>
              <a:t>A </a:t>
            </a:r>
            <a:r>
              <a:rPr lang="en-US" dirty="0" err="1"/>
              <a:t>Comphrensive</a:t>
            </a:r>
            <a:r>
              <a:rPr lang="en-US" dirty="0"/>
              <a:t> guidelines</a:t>
            </a:r>
          </a:p>
          <a:p>
            <a:pPr algn="ctr"/>
            <a:r>
              <a:rPr lang="en-US" dirty="0"/>
              <a:t>for recognition, measurement, presentation &amp; disclosure of Insurance Contracts.</a:t>
            </a:r>
          </a:p>
          <a:p>
            <a:pPr algn="ctr"/>
            <a:endParaRPr lang="en-IN" dirty="0"/>
          </a:p>
        </p:txBody>
      </p:sp>
    </p:spTree>
    <p:extLst>
      <p:ext uri="{BB962C8B-B14F-4D97-AF65-F5344CB8AC3E}">
        <p14:creationId xmlns:p14="http://schemas.microsoft.com/office/powerpoint/2010/main" val="1110251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close up of building">
            <a:extLst>
              <a:ext uri="{FF2B5EF4-FFF2-40B4-BE49-F238E27FC236}">
                <a16:creationId xmlns:a16="http://schemas.microsoft.com/office/drawing/2014/main" xmlns="" id="{5EAB7860-C105-46A8-8B51-C886DCFAB528}"/>
              </a:ext>
            </a:extLst>
          </p:cNvPr>
          <p:cNvPicPr>
            <a:picLocks noChangeAspect="1"/>
          </p:cNvPicPr>
          <p:nvPr/>
        </p:nvPicPr>
        <p:blipFill>
          <a:blip r:embed="rId2"/>
          <a:srcRect l="22544" r="22544"/>
          <a:stretch>
            <a:fillRect/>
          </a:stretch>
        </p:blipFill>
        <p:spPr>
          <a:xfrm>
            <a:off x="7090227" y="786181"/>
            <a:ext cx="4441372" cy="5393036"/>
          </a:xfrm>
          <a:custGeom>
            <a:avLst/>
            <a:gdLst>
              <a:gd name="connsiteX0" fmla="*/ 0 w 4441372"/>
              <a:gd name="connsiteY0" fmla="*/ 3188969 h 5393036"/>
              <a:gd name="connsiteX1" fmla="*/ 2173516 w 4441372"/>
              <a:gd name="connsiteY1" fmla="*/ 3188969 h 5393036"/>
              <a:gd name="connsiteX2" fmla="*/ 2173516 w 4441372"/>
              <a:gd name="connsiteY2" fmla="*/ 5393036 h 5393036"/>
              <a:gd name="connsiteX3" fmla="*/ 0 w 4441372"/>
              <a:gd name="connsiteY3" fmla="*/ 5393036 h 5393036"/>
              <a:gd name="connsiteX4" fmla="*/ 2267856 w 4441372"/>
              <a:gd name="connsiteY4" fmla="*/ 2293018 h 5393036"/>
              <a:gd name="connsiteX5" fmla="*/ 4441372 w 4441372"/>
              <a:gd name="connsiteY5" fmla="*/ 2293018 h 5393036"/>
              <a:gd name="connsiteX6" fmla="*/ 4441372 w 4441372"/>
              <a:gd name="connsiteY6" fmla="*/ 4497085 h 5393036"/>
              <a:gd name="connsiteX7" fmla="*/ 2267856 w 4441372"/>
              <a:gd name="connsiteY7" fmla="*/ 4497085 h 5393036"/>
              <a:gd name="connsiteX8" fmla="*/ 0 w 4441372"/>
              <a:gd name="connsiteY8" fmla="*/ 906837 h 5393036"/>
              <a:gd name="connsiteX9" fmla="*/ 2173516 w 4441372"/>
              <a:gd name="connsiteY9" fmla="*/ 906837 h 5393036"/>
              <a:gd name="connsiteX10" fmla="*/ 2173516 w 4441372"/>
              <a:gd name="connsiteY10" fmla="*/ 3110904 h 5393036"/>
              <a:gd name="connsiteX11" fmla="*/ 0 w 4441372"/>
              <a:gd name="connsiteY11" fmla="*/ 3110904 h 5393036"/>
              <a:gd name="connsiteX12" fmla="*/ 2267856 w 4441372"/>
              <a:gd name="connsiteY12" fmla="*/ 0 h 5393036"/>
              <a:gd name="connsiteX13" fmla="*/ 4441372 w 4441372"/>
              <a:gd name="connsiteY13" fmla="*/ 0 h 5393036"/>
              <a:gd name="connsiteX14" fmla="*/ 4441372 w 4441372"/>
              <a:gd name="connsiteY14" fmla="*/ 2204067 h 5393036"/>
              <a:gd name="connsiteX15" fmla="*/ 2267856 w 4441372"/>
              <a:gd name="connsiteY15" fmla="*/ 2204067 h 539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41372" h="5393036">
                <a:moveTo>
                  <a:pt x="0" y="3188969"/>
                </a:moveTo>
                <a:lnTo>
                  <a:pt x="2173516" y="3188969"/>
                </a:lnTo>
                <a:lnTo>
                  <a:pt x="2173516" y="5393036"/>
                </a:lnTo>
                <a:lnTo>
                  <a:pt x="0" y="5393036"/>
                </a:lnTo>
                <a:close/>
                <a:moveTo>
                  <a:pt x="2267856" y="2293018"/>
                </a:moveTo>
                <a:lnTo>
                  <a:pt x="4441372" y="2293018"/>
                </a:lnTo>
                <a:lnTo>
                  <a:pt x="4441372" y="4497085"/>
                </a:lnTo>
                <a:lnTo>
                  <a:pt x="2267856" y="4497085"/>
                </a:lnTo>
                <a:close/>
                <a:moveTo>
                  <a:pt x="0" y="906837"/>
                </a:moveTo>
                <a:lnTo>
                  <a:pt x="2173516" y="906837"/>
                </a:lnTo>
                <a:lnTo>
                  <a:pt x="2173516" y="3110904"/>
                </a:lnTo>
                <a:lnTo>
                  <a:pt x="0" y="3110904"/>
                </a:lnTo>
                <a:close/>
                <a:moveTo>
                  <a:pt x="2267856" y="0"/>
                </a:moveTo>
                <a:lnTo>
                  <a:pt x="4441372" y="0"/>
                </a:lnTo>
                <a:lnTo>
                  <a:pt x="4441372" y="2204067"/>
                </a:lnTo>
                <a:lnTo>
                  <a:pt x="2267856" y="2204067"/>
                </a:lnTo>
                <a:close/>
              </a:path>
            </a:pathLst>
          </a:custGeom>
        </p:spPr>
      </p:pic>
      <p:sp>
        <p:nvSpPr>
          <p:cNvPr id="5" name="Oval 4"/>
          <p:cNvSpPr/>
          <p:nvPr/>
        </p:nvSpPr>
        <p:spPr>
          <a:xfrm>
            <a:off x="7734661" y="1985555"/>
            <a:ext cx="3152503" cy="32395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226046" y="3143684"/>
            <a:ext cx="4169731" cy="923330"/>
          </a:xfrm>
          <a:prstGeom prst="rect">
            <a:avLst/>
          </a:prstGeom>
          <a:noFill/>
        </p:spPr>
        <p:txBody>
          <a:bodyPr wrap="none" lIns="91440" tIns="45720" rIns="91440" bIns="45720">
            <a:spAutoFit/>
          </a:bodyPr>
          <a:lstStyle/>
          <a:p>
            <a:pPr algn="ctr"/>
            <a:r>
              <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APPLICABILITY</a:t>
            </a:r>
          </a:p>
        </p:txBody>
      </p:sp>
      <p:pic>
        <p:nvPicPr>
          <p:cNvPr id="1026" name="Picture 2" descr="approved sign insurance&quot; Icon - Download for free – Icondu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700" y="1222310"/>
            <a:ext cx="1477561" cy="116219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887057" y="1304905"/>
            <a:ext cx="4756174"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000" dirty="0">
                <a:latin typeface="Arial Black" pitchFamily="34" charset="0"/>
              </a:rPr>
              <a:t>Insurance contracts,</a:t>
            </a:r>
          </a:p>
          <a:p>
            <a:r>
              <a:rPr lang="en-US" sz="2000" dirty="0">
                <a:latin typeface="Arial Black" pitchFamily="34" charset="0"/>
              </a:rPr>
              <a:t>including reinsurance contracts,</a:t>
            </a:r>
          </a:p>
          <a:p>
            <a:r>
              <a:rPr lang="en-US" sz="2000" dirty="0">
                <a:latin typeface="Arial Black" pitchFamily="34" charset="0"/>
              </a:rPr>
              <a:t> it issues</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p:txBody>
      </p:sp>
      <p:sp>
        <p:nvSpPr>
          <p:cNvPr id="8" name="AutoShape 4"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Reinsurance concept icon. Ceding company. Written contract. Treaty insurance.  Risk management. Premium deal idea thin line illustration. Vector isolat  Stock Vector Image &amp; Art - Alam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Reinsurance Meticulous Lin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048" y="2835637"/>
            <a:ext cx="1294124" cy="1294124"/>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12" descr="Investment contract concept outline icon linear Vector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Investment contract concept outline icon linear Vector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40" name="Picture 16" descr="Investment Contract Color Icon Vector Isolated Illustration Stock  Illustration - Illustration of icon, banking: 206771679"/>
          <p:cNvPicPr>
            <a:picLocks noChangeAspect="1" noChangeArrowheads="1"/>
          </p:cNvPicPr>
          <p:nvPr/>
        </p:nvPicPr>
        <p:blipFill rotWithShape="1">
          <a:blip r:embed="rId5">
            <a:extLst>
              <a:ext uri="{28A0092B-C50C-407E-A947-70E740481C1C}">
                <a14:useLocalDpi xmlns:a14="http://schemas.microsoft.com/office/drawing/2010/main" val="0"/>
              </a:ext>
            </a:extLst>
          </a:blip>
          <a:srcRect l="-9013" r="9013" b="10678"/>
          <a:stretch/>
        </p:blipFill>
        <p:spPr bwMode="auto">
          <a:xfrm>
            <a:off x="155575" y="4444611"/>
            <a:ext cx="2076450" cy="1965325"/>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887057" y="3028646"/>
            <a:ext cx="3048000" cy="707886"/>
          </a:xfrm>
          <a:prstGeom prst="rect">
            <a:avLst/>
          </a:prstGeom>
        </p:spPr>
        <p:txBody>
          <a:bodyPr>
            <a:spAutoFit/>
          </a:bodyPr>
          <a:lstStyle/>
          <a:p>
            <a:r>
              <a:rPr lang="en-US" sz="2000" dirty="0">
                <a:solidFill>
                  <a:prstClr val="black"/>
                </a:solidFill>
                <a:latin typeface="Arial Black" pitchFamily="34" charset="0"/>
              </a:rPr>
              <a:t>Reinsurance contracts it holds</a:t>
            </a:r>
            <a:endParaRPr lang="en-US" sz="2000" dirty="0">
              <a:latin typeface="Arial Black" pitchFamily="34" charset="0"/>
            </a:endParaRPr>
          </a:p>
        </p:txBody>
      </p:sp>
      <p:sp>
        <p:nvSpPr>
          <p:cNvPr id="16" name="Rectangle 15"/>
          <p:cNvSpPr/>
          <p:nvPr/>
        </p:nvSpPr>
        <p:spPr>
          <a:xfrm>
            <a:off x="2306613" y="4753530"/>
            <a:ext cx="4215263" cy="1846659"/>
          </a:xfrm>
          <a:prstGeom prst="rect">
            <a:avLst/>
          </a:prstGeom>
        </p:spPr>
        <p:txBody>
          <a:bodyPr wrap="square">
            <a:spAutoFit/>
          </a:bodyPr>
          <a:lstStyle/>
          <a:p>
            <a:r>
              <a:rPr lang="en-US" dirty="0">
                <a:latin typeface="Arial Black" pitchFamily="34" charset="0"/>
              </a:rPr>
              <a:t>Investment contracts with discretionary participation features it issues, provided the entity also issues insurance contracts.</a:t>
            </a:r>
          </a:p>
          <a:p>
            <a:endParaRPr lang="en-US" sz="2400" dirty="0">
              <a:latin typeface="Arial Black" pitchFamily="34" charset="0"/>
            </a:endParaRPr>
          </a:p>
        </p:txBody>
      </p:sp>
      <p:sp>
        <p:nvSpPr>
          <p:cNvPr id="2" name="Rectangle 1">
            <a:extLst>
              <a:ext uri="{FF2B5EF4-FFF2-40B4-BE49-F238E27FC236}">
                <a16:creationId xmlns:a16="http://schemas.microsoft.com/office/drawing/2014/main" xmlns="" id="{613807BF-5761-B7DB-16BD-973A345D1FF9}"/>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742163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91EF53E3-F88C-4203-A489-8C9D57513DF6}"/>
              </a:ext>
            </a:extLst>
          </p:cNvPr>
          <p:cNvSpPr>
            <a:spLocks noGrp="1"/>
          </p:cNvSpPr>
          <p:nvPr>
            <p:ph type="title"/>
          </p:nvPr>
        </p:nvSpPr>
        <p:spPr>
          <a:xfrm>
            <a:off x="204296" y="360742"/>
            <a:ext cx="7344584" cy="1200868"/>
          </a:xfrm>
        </p:spPr>
        <p:txBody>
          <a:bodyPr/>
          <a:lstStyle/>
          <a:p>
            <a:r>
              <a:rPr lang="en-US" sz="3600" dirty="0"/>
              <a:t>WHAT IS INSURANCE CONTRACT?</a:t>
            </a:r>
          </a:p>
        </p:txBody>
      </p:sp>
      <p:pic>
        <p:nvPicPr>
          <p:cNvPr id="4" name="Picture Placeholder 3" descr="close up of building">
            <a:extLst>
              <a:ext uri="{FF2B5EF4-FFF2-40B4-BE49-F238E27FC236}">
                <a16:creationId xmlns:a16="http://schemas.microsoft.com/office/drawing/2014/main" xmlns="" id="{5EAB7860-C105-46A8-8B51-C886DCFAB528}"/>
              </a:ext>
            </a:extLst>
          </p:cNvPr>
          <p:cNvPicPr>
            <a:picLocks noGrp="1" noChangeAspect="1"/>
          </p:cNvPicPr>
          <p:nvPr>
            <p:ph type="pic" sz="quarter" idx="13"/>
          </p:nvPr>
        </p:nvPicPr>
        <p:blipFill>
          <a:blip r:embed="rId2"/>
          <a:srcRect l="22544" r="22544"/>
          <a:stretch>
            <a:fillRect/>
          </a:stretch>
        </p:blipFill>
        <p:spPr/>
      </p:pic>
      <p:sp>
        <p:nvSpPr>
          <p:cNvPr id="2" name="Rectangle 1">
            <a:extLst>
              <a:ext uri="{FF2B5EF4-FFF2-40B4-BE49-F238E27FC236}">
                <a16:creationId xmlns:a16="http://schemas.microsoft.com/office/drawing/2014/main" xmlns="" id="{5327BE25-FFE7-42FC-594F-A69EAF73FB6A}"/>
              </a:ext>
            </a:extLst>
          </p:cNvPr>
          <p:cNvSpPr/>
          <p:nvPr/>
        </p:nvSpPr>
        <p:spPr>
          <a:xfrm>
            <a:off x="7844589" y="3176337"/>
            <a:ext cx="2926080" cy="933650"/>
          </a:xfrm>
          <a:prstGeom prst="rect">
            <a:avLst/>
          </a:prstGeom>
          <a:ln w="28575"/>
          <a:effectLst>
            <a:reflection blurRad="6350" stA="50000" endA="300" endPos="38500" dist="50800" dir="5400000" sy="-100000" algn="bl" rotWithShape="0"/>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IN" sz="2800" b="1" dirty="0">
                <a:ln w="0"/>
                <a:solidFill>
                  <a:schemeClr val="tx1"/>
                </a:solidFill>
                <a:effectLst>
                  <a:outerShdw blurRad="38100" dist="19050" dir="2700000" algn="tl" rotWithShape="0">
                    <a:schemeClr val="dk1">
                      <a:alpha val="40000"/>
                    </a:schemeClr>
                  </a:outerShdw>
                </a:effectLst>
                <a:latin typeface="Bahnschrift" panose="020B0502040204020203" pitchFamily="34" charset="0"/>
              </a:rPr>
              <a:t>INSURANCE</a:t>
            </a:r>
          </a:p>
          <a:p>
            <a:pPr algn="ctr"/>
            <a:r>
              <a:rPr lang="en-IN" sz="2800" b="1" dirty="0">
                <a:ln w="0"/>
                <a:solidFill>
                  <a:schemeClr val="tx1"/>
                </a:solidFill>
                <a:effectLst>
                  <a:outerShdw blurRad="38100" dist="19050" dir="2700000" algn="tl" rotWithShape="0">
                    <a:schemeClr val="dk1">
                      <a:alpha val="40000"/>
                    </a:schemeClr>
                  </a:outerShdw>
                </a:effectLst>
                <a:latin typeface="Bahnschrift" panose="020B0502040204020203" pitchFamily="34" charset="0"/>
              </a:rPr>
              <a:t>CONTRACTS</a:t>
            </a:r>
          </a:p>
        </p:txBody>
      </p:sp>
      <p:pic>
        <p:nvPicPr>
          <p:cNvPr id="6" name="Picture 2" descr="Businessman, client, man, manager, person icon - Free downl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671" y="1773931"/>
            <a:ext cx="1139497" cy="113949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nsurance Company Outline Icon. Thin Line Style Icons From Insurance Icons  Collection. Web Design, Apps, Software And Printing Usage Simple Insurance  Company Icon. Stock Photo, Picture And Royalty Free Image. Image 1288717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1130" y="1672067"/>
            <a:ext cx="1154523" cy="115452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7" descr="What Is a Good Health Insurance Policy for Wom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6317" y="2343679"/>
            <a:ext cx="1290637" cy="885825"/>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a:off x="1745010" y="2047128"/>
            <a:ext cx="2507212" cy="26697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167324" y="1534284"/>
            <a:ext cx="1610692" cy="646331"/>
          </a:xfrm>
          <a:prstGeom prst="rect">
            <a:avLst/>
          </a:prstGeom>
          <a:noFill/>
        </p:spPr>
        <p:txBody>
          <a:bodyPr wrap="square" rtlCol="0">
            <a:spAutoFit/>
          </a:bodyPr>
          <a:lstStyle/>
          <a:p>
            <a:pPr algn="ctr"/>
            <a:r>
              <a:rPr lang="en-US" sz="1200" dirty="0"/>
              <a:t>Purchase a Health Insurance </a:t>
            </a:r>
          </a:p>
          <a:p>
            <a:pPr algn="ctr"/>
            <a:r>
              <a:rPr lang="en-US" sz="1200" dirty="0"/>
              <a:t>Policy </a:t>
            </a:r>
          </a:p>
        </p:txBody>
      </p:sp>
      <p:sp>
        <p:nvSpPr>
          <p:cNvPr id="12" name="Curved Down Arrow 11"/>
          <p:cNvSpPr/>
          <p:nvPr/>
        </p:nvSpPr>
        <p:spPr>
          <a:xfrm>
            <a:off x="783452" y="1074194"/>
            <a:ext cx="4417995" cy="646331"/>
          </a:xfrm>
          <a:prstGeom prst="curvedDownArrow">
            <a:avLst>
              <a:gd name="adj1" fmla="val 25000"/>
              <a:gd name="adj2" fmla="val 45497"/>
              <a:gd name="adj3" fmla="val 2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1761778" y="1329217"/>
            <a:ext cx="2239716" cy="338554"/>
          </a:xfrm>
          <a:prstGeom prst="rect">
            <a:avLst/>
          </a:prstGeom>
          <a:noFill/>
        </p:spPr>
        <p:txBody>
          <a:bodyPr wrap="none" rtlCol="0">
            <a:spAutoFit/>
          </a:bodyPr>
          <a:lstStyle/>
          <a:p>
            <a:r>
              <a:rPr lang="en-US" sz="1600" b="1" dirty="0">
                <a:latin typeface="Arial Narrow" pitchFamily="34" charset="0"/>
              </a:rPr>
              <a:t>Pays </a:t>
            </a:r>
            <a:r>
              <a:rPr lang="en-US" sz="1600" b="1" dirty="0" err="1">
                <a:latin typeface="Arial Narrow" pitchFamily="34" charset="0"/>
              </a:rPr>
              <a:t>Rs</a:t>
            </a:r>
            <a:r>
              <a:rPr lang="en-US" sz="1600" b="1" dirty="0">
                <a:latin typeface="Arial Narrow" pitchFamily="34" charset="0"/>
              </a:rPr>
              <a:t>. 20,000 Premium</a:t>
            </a:r>
          </a:p>
        </p:txBody>
      </p:sp>
      <p:sp>
        <p:nvSpPr>
          <p:cNvPr id="16" name="Rectangle 15"/>
          <p:cNvSpPr/>
          <p:nvPr/>
        </p:nvSpPr>
        <p:spPr>
          <a:xfrm>
            <a:off x="4564655" y="2807005"/>
            <a:ext cx="827471" cy="369332"/>
          </a:xfrm>
          <a:prstGeom prst="rect">
            <a:avLst/>
          </a:prstGeom>
        </p:spPr>
        <p:txBody>
          <a:bodyPr wrap="none">
            <a:spAutoFit/>
          </a:bodyPr>
          <a:lstStyle/>
          <a:p>
            <a:pPr lvl="0"/>
            <a:r>
              <a:rPr lang="en-US" b="1" dirty="0">
                <a:solidFill>
                  <a:prstClr val="black"/>
                </a:solidFill>
                <a:latin typeface="Arial Narrow" pitchFamily="34" charset="0"/>
              </a:rPr>
              <a:t>Insurer</a:t>
            </a:r>
          </a:p>
        </p:txBody>
      </p:sp>
      <p:sp>
        <p:nvSpPr>
          <p:cNvPr id="17" name="Rectangle 16"/>
          <p:cNvSpPr/>
          <p:nvPr/>
        </p:nvSpPr>
        <p:spPr>
          <a:xfrm>
            <a:off x="357020" y="2991671"/>
            <a:ext cx="1322798" cy="369332"/>
          </a:xfrm>
          <a:prstGeom prst="rect">
            <a:avLst/>
          </a:prstGeom>
        </p:spPr>
        <p:txBody>
          <a:bodyPr wrap="none">
            <a:spAutoFit/>
          </a:bodyPr>
          <a:lstStyle/>
          <a:p>
            <a:pPr lvl="0"/>
            <a:r>
              <a:rPr lang="en-US" b="1" dirty="0">
                <a:solidFill>
                  <a:prstClr val="black"/>
                </a:solidFill>
                <a:latin typeface="Arial Narrow" pitchFamily="34" charset="0"/>
              </a:rPr>
              <a:t>Policyholder</a:t>
            </a:r>
          </a:p>
        </p:txBody>
      </p:sp>
      <p:sp>
        <p:nvSpPr>
          <p:cNvPr id="15" name="Text Placeholder 14">
            <a:extLst>
              <a:ext uri="{FF2B5EF4-FFF2-40B4-BE49-F238E27FC236}">
                <a16:creationId xmlns:a16="http://schemas.microsoft.com/office/drawing/2014/main" xmlns="" id="{DE01C383-771B-E1BC-26A4-5AC35C35D728}"/>
              </a:ext>
            </a:extLst>
          </p:cNvPr>
          <p:cNvSpPr>
            <a:spLocks noGrp="1"/>
          </p:cNvSpPr>
          <p:nvPr>
            <p:ph type="body" sz="quarter" idx="12"/>
          </p:nvPr>
        </p:nvSpPr>
        <p:spPr>
          <a:xfrm>
            <a:off x="448671" y="3361003"/>
            <a:ext cx="5647329" cy="2522136"/>
          </a:xfrm>
        </p:spPr>
        <p:txBody>
          <a:bodyPr/>
          <a:lstStyle/>
          <a:p>
            <a:pPr marL="0" indent="0">
              <a:buNone/>
            </a:pPr>
            <a:r>
              <a:rPr lang="en-US" sz="1600" dirty="0">
                <a:latin typeface="Arial Narrow" panose="020B0606020202030204" pitchFamily="34" charset="0"/>
                <a:cs typeface="Arabic Typesetting" panose="03020402040406030203" pitchFamily="66" charset="-78"/>
              </a:rPr>
              <a:t>It is a contract under which:</a:t>
            </a:r>
          </a:p>
          <a:p>
            <a:pPr>
              <a:buFont typeface="Wingdings" panose="05000000000000000000" pitchFamily="2" charset="2"/>
              <a:buChar char="q"/>
            </a:pPr>
            <a:r>
              <a:rPr lang="en-US" sz="1600" dirty="0">
                <a:latin typeface="Arial Narrow" panose="020B0606020202030204" pitchFamily="34" charset="0"/>
                <a:cs typeface="Arabic Typesetting" panose="03020402040406030203" pitchFamily="66" charset="-78"/>
              </a:rPr>
              <a:t>One party- the </a:t>
            </a:r>
            <a:r>
              <a:rPr lang="en-US" sz="1600" b="1" dirty="0">
                <a:latin typeface="Arial Narrow" panose="020B0606020202030204" pitchFamily="34" charset="0"/>
                <a:cs typeface="Arabic Typesetting" panose="03020402040406030203" pitchFamily="66" charset="-78"/>
              </a:rPr>
              <a:t>INSURER</a:t>
            </a:r>
          </a:p>
          <a:p>
            <a:pPr>
              <a:buFont typeface="Wingdings" panose="05000000000000000000" pitchFamily="2" charset="2"/>
              <a:buChar char="q"/>
            </a:pPr>
            <a:r>
              <a:rPr lang="en-US" sz="1600" dirty="0">
                <a:latin typeface="Arial Narrow" panose="020B0606020202030204" pitchFamily="34" charset="0"/>
                <a:cs typeface="Arabic Typesetting" panose="03020402040406030203" pitchFamily="66" charset="-78"/>
              </a:rPr>
              <a:t>Accepts </a:t>
            </a:r>
            <a:r>
              <a:rPr lang="en-US" sz="1600" b="1" dirty="0">
                <a:latin typeface="Arial Narrow" panose="020B0606020202030204" pitchFamily="34" charset="0"/>
                <a:cs typeface="Arabic Typesetting" panose="03020402040406030203" pitchFamily="66" charset="-78"/>
              </a:rPr>
              <a:t>significance Insurance risk (Risk other than Finance Risk) </a:t>
            </a:r>
            <a:r>
              <a:rPr lang="en-US" sz="1600" dirty="0">
                <a:latin typeface="Arial Narrow" panose="020B0606020202030204" pitchFamily="34" charset="0"/>
                <a:cs typeface="Arabic Typesetting" panose="03020402040406030203" pitchFamily="66" charset="-78"/>
              </a:rPr>
              <a:t>from</a:t>
            </a:r>
          </a:p>
          <a:p>
            <a:pPr>
              <a:buFont typeface="Wingdings" panose="05000000000000000000" pitchFamily="2" charset="2"/>
              <a:buChar char="q"/>
            </a:pPr>
            <a:r>
              <a:rPr lang="en-US" sz="1600" dirty="0">
                <a:latin typeface="Arial Narrow" panose="020B0606020202030204" pitchFamily="34" charset="0"/>
                <a:cs typeface="Arabic Typesetting" panose="03020402040406030203" pitchFamily="66" charset="-78"/>
              </a:rPr>
              <a:t>Another party- the </a:t>
            </a:r>
            <a:r>
              <a:rPr lang="en-US" sz="1600" b="1" dirty="0">
                <a:latin typeface="Arial Narrow" panose="020B0606020202030204" pitchFamily="34" charset="0"/>
                <a:cs typeface="Arabic Typesetting" panose="03020402040406030203" pitchFamily="66" charset="-78"/>
              </a:rPr>
              <a:t>POLICYHOLDER</a:t>
            </a:r>
          </a:p>
          <a:p>
            <a:pPr>
              <a:buFont typeface="Wingdings" panose="05000000000000000000" pitchFamily="2" charset="2"/>
              <a:buChar char="q"/>
            </a:pPr>
            <a:r>
              <a:rPr lang="en-US" sz="1600" dirty="0">
                <a:latin typeface="Arial Narrow" panose="020B0606020202030204" pitchFamily="34" charset="0"/>
                <a:cs typeface="Arabic Typesetting" panose="03020402040406030203" pitchFamily="66" charset="-78"/>
              </a:rPr>
              <a:t>By agreeing to </a:t>
            </a:r>
            <a:r>
              <a:rPr lang="en-US" sz="1600" b="1" dirty="0">
                <a:latin typeface="Arial Narrow" panose="020B0606020202030204" pitchFamily="34" charset="0"/>
                <a:cs typeface="Arabic Typesetting" panose="03020402040406030203" pitchFamily="66" charset="-78"/>
              </a:rPr>
              <a:t>COMPENSATE</a:t>
            </a:r>
            <a:r>
              <a:rPr lang="en-US" sz="1600" dirty="0">
                <a:latin typeface="Arial Narrow" panose="020B0606020202030204" pitchFamily="34" charset="0"/>
                <a:cs typeface="Arabic Typesetting" panose="03020402040406030203" pitchFamily="66" charset="-78"/>
              </a:rPr>
              <a:t> the Policyholder</a:t>
            </a:r>
          </a:p>
          <a:p>
            <a:pPr>
              <a:buFont typeface="Wingdings" panose="05000000000000000000" pitchFamily="2" charset="2"/>
              <a:buChar char="q"/>
            </a:pPr>
            <a:r>
              <a:rPr lang="en-US" sz="1600" dirty="0">
                <a:latin typeface="Arial Narrow" panose="020B0606020202030204" pitchFamily="34" charset="0"/>
                <a:cs typeface="Arabic Typesetting" panose="03020402040406030203" pitchFamily="66" charset="-78"/>
              </a:rPr>
              <a:t> if a specified uncertain future event – the </a:t>
            </a:r>
            <a:r>
              <a:rPr lang="en-US" sz="1600" b="1" dirty="0">
                <a:latin typeface="Arial Narrow" panose="020B0606020202030204" pitchFamily="34" charset="0"/>
                <a:cs typeface="Arabic Typesetting" panose="03020402040406030203" pitchFamily="66" charset="-78"/>
              </a:rPr>
              <a:t>INSURED EVENT </a:t>
            </a:r>
            <a:r>
              <a:rPr lang="en-US" sz="1600" dirty="0">
                <a:latin typeface="Arial Narrow" panose="020B0606020202030204" pitchFamily="34" charset="0"/>
                <a:cs typeface="Arabic Typesetting" panose="03020402040406030203" pitchFamily="66" charset="-78"/>
              </a:rPr>
              <a:t>adversely affects the policyholder.</a:t>
            </a:r>
            <a:endParaRPr lang="en-IN" sz="1600" dirty="0">
              <a:latin typeface="Arial Narrow" panose="020B0606020202030204" pitchFamily="34" charset="0"/>
              <a:cs typeface="Arabic Typesetting" panose="03020402040406030203" pitchFamily="66" charset="-78"/>
            </a:endParaRPr>
          </a:p>
        </p:txBody>
      </p:sp>
      <p:sp>
        <p:nvSpPr>
          <p:cNvPr id="3" name="TextBox 2">
            <a:extLst>
              <a:ext uri="{FF2B5EF4-FFF2-40B4-BE49-F238E27FC236}">
                <a16:creationId xmlns:a16="http://schemas.microsoft.com/office/drawing/2014/main" xmlns="" id="{49485A86-0C3C-3041-02E3-CD2B27B38608}"/>
              </a:ext>
            </a:extLst>
          </p:cNvPr>
          <p:cNvSpPr txBox="1"/>
          <p:nvPr/>
        </p:nvSpPr>
        <p:spPr>
          <a:xfrm flipH="1">
            <a:off x="204296" y="5829972"/>
            <a:ext cx="6724558" cy="646331"/>
          </a:xfrm>
          <a:prstGeom prst="rect">
            <a:avLst/>
          </a:prstGeom>
          <a:noFill/>
        </p:spPr>
        <p:txBody>
          <a:bodyPr wrap="square" rtlCol="0">
            <a:spAutoFit/>
          </a:bodyPr>
          <a:lstStyle/>
          <a:p>
            <a:r>
              <a:rPr lang="en-IN" b="1" dirty="0">
                <a:latin typeface="Arial Rounded MT Bold" panose="020F0704030504030204" pitchFamily="34" charset="0"/>
              </a:rPr>
              <a:t>* Not applicable on Insurance entity( means Insurance co. entering into contract which is not an insurance contract)</a:t>
            </a:r>
          </a:p>
        </p:txBody>
      </p:sp>
      <p:sp>
        <p:nvSpPr>
          <p:cNvPr id="9" name="Rectangle 8">
            <a:extLst>
              <a:ext uri="{FF2B5EF4-FFF2-40B4-BE49-F238E27FC236}">
                <a16:creationId xmlns:a16="http://schemas.microsoft.com/office/drawing/2014/main" xmlns="" id="{F4F1BB6B-F8D0-7534-FBAF-79115861B5E3}"/>
              </a:ext>
            </a:extLst>
          </p:cNvPr>
          <p:cNvSpPr/>
          <p:nvPr/>
        </p:nvSpPr>
        <p:spPr>
          <a:xfrm>
            <a:off x="182880" y="6477802"/>
            <a:ext cx="11765515" cy="235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367629958"/>
      </p:ext>
    </p:extLst>
  </p:cSld>
  <p:clrMapOvr>
    <a:masterClrMapping/>
  </p:clrMapOvr>
</p:sld>
</file>

<file path=ppt/theme/theme1.xml><?xml version="1.0" encoding="utf-8"?>
<a:theme xmlns:a="http://schemas.openxmlformats.org/drawingml/2006/main" name="Office Theme">
  <a:themeElements>
    <a:clrScheme name="Geometric Presentation">
      <a:dk1>
        <a:sysClr val="windowText" lastClr="000000"/>
      </a:dk1>
      <a:lt1>
        <a:sysClr val="window" lastClr="FFFFFF"/>
      </a:lt1>
      <a:dk2>
        <a:srgbClr val="44546A"/>
      </a:dk2>
      <a:lt2>
        <a:srgbClr val="ACCBF9"/>
      </a:lt2>
      <a:accent1>
        <a:srgbClr val="5C83C4"/>
      </a:accent1>
      <a:accent2>
        <a:srgbClr val="2C599D"/>
      </a:accent2>
      <a:accent3>
        <a:srgbClr val="1A3B70"/>
      </a:accent3>
      <a:accent4>
        <a:srgbClr val="FA6F1A"/>
      </a:accent4>
      <a:accent5>
        <a:srgbClr val="11224E"/>
      </a:accent5>
      <a:accent6>
        <a:srgbClr val="9D90A0"/>
      </a:accent6>
      <a:hlink>
        <a:srgbClr val="9454C3"/>
      </a:hlink>
      <a:folHlink>
        <a:srgbClr val="3EBBF0"/>
      </a:folHlink>
    </a:clrScheme>
    <a:fontScheme name="Custom 147">
      <a:majorFont>
        <a:latin typeface="Corbel"/>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tf16411253_LW_v2" id="{C590A786-F65F-42F6-9E48-12C78E3C86B3}" vid="{FEE92C9D-6350-4ECD-87A4-004D12BB2B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5D99ABA-76CE-4A8E-B5F0-C051B96628DE}">
  <ds:schemaRefs>
    <ds:schemaRef ds:uri="http://schemas.microsoft.com/sharepoint/v3/contenttype/forms"/>
  </ds:schemaRefs>
</ds:datastoreItem>
</file>

<file path=customXml/itemProps2.xml><?xml version="1.0" encoding="utf-8"?>
<ds:datastoreItem xmlns:ds="http://schemas.openxmlformats.org/officeDocument/2006/customXml" ds:itemID="{4DEA9014-ED64-4558-B1E1-D03F0EE32BEB}">
  <ds:schemaRefs>
    <ds:schemaRef ds:uri="http://purl.org/dc/terms/"/>
    <ds:schemaRef ds:uri="http://schemas.openxmlformats.org/package/2006/metadata/core-properties"/>
    <ds:schemaRef ds:uri="16c05727-aa75-4e4a-9b5f-8a80a1165891"/>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71af3243-3dd4-4a8d-8c0d-dd76da1f02a5"/>
    <ds:schemaRef ds:uri="http://www.w3.org/XML/1998/namespace"/>
  </ds:schemaRefs>
</ds:datastoreItem>
</file>

<file path=customXml/itemProps3.xml><?xml version="1.0" encoding="utf-8"?>
<ds:datastoreItem xmlns:ds="http://schemas.openxmlformats.org/officeDocument/2006/customXml" ds:itemID="{B19EB750-A6DA-4BE8-B87B-FC499FE733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Geometric presentation</Template>
  <TotalTime>2154</TotalTime>
  <Words>1908</Words>
  <Application>Microsoft Office PowerPoint</Application>
  <PresentationFormat>Custom</PresentationFormat>
  <Paragraphs>436</Paragraphs>
  <Slides>28</Slides>
  <Notes>4</Notes>
  <HiddenSlides>3</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Worksheet</vt:lpstr>
      <vt:lpstr>PowerPoint Presentation</vt:lpstr>
      <vt:lpstr>INSURANCE INDUSTRY</vt:lpstr>
      <vt:lpstr>Agenda</vt:lpstr>
      <vt:lpstr>Introduction and Implementation Ind AS 117</vt:lpstr>
      <vt:lpstr>PowerPoint Presentation</vt:lpstr>
      <vt:lpstr>PowerPoint Presentation</vt:lpstr>
      <vt:lpstr>Ind AS 117 INSURANCE CONTRACTS </vt:lpstr>
      <vt:lpstr>PowerPoint Presentation</vt:lpstr>
      <vt:lpstr>WHAT IS INSURANCE CONTRACT?</vt:lpstr>
      <vt:lpstr>WHAT IS INSURANCE CONTRACT?</vt:lpstr>
      <vt:lpstr>REINSURANCE CONTRACTS</vt:lpstr>
      <vt:lpstr>INVESTMENT CONTRACT  with Discretionary Participation features</vt:lpstr>
      <vt:lpstr>INVESTMENT CONTRACT  with discretionary  Participation features</vt:lpstr>
      <vt:lpstr>Investment Contract </vt:lpstr>
      <vt:lpstr>EXCLUSIONS FROM Ind AS 117</vt:lpstr>
      <vt:lpstr>Ind AS 117 Benefits </vt:lpstr>
      <vt:lpstr>WHAT IS CHANGING?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CONTRACTS</dc:title>
  <dc:creator>Amansing.as@outlook.com</dc:creator>
  <cp:lastModifiedBy>HP</cp:lastModifiedBy>
  <cp:revision>70</cp:revision>
  <dcterms:created xsi:type="dcterms:W3CDTF">2023-05-09T15:58:49Z</dcterms:created>
  <dcterms:modified xsi:type="dcterms:W3CDTF">2023-12-29T08:11:05Z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