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486" r:id="rId2"/>
  </p:sldIdLst>
  <p:sldSz cx="12192000" cy="6858000"/>
  <p:notesSz cx="7102475" cy="10233025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 userDrawn="1">
          <p15:clr>
            <a:srgbClr val="A4A3A4"/>
          </p15:clr>
        </p15:guide>
        <p15:guide id="2" orient="horz" pos="436" userDrawn="1">
          <p15:clr>
            <a:srgbClr val="A4A3A4"/>
          </p15:clr>
        </p15:guide>
        <p15:guide id="3" orient="horz" pos="4179" userDrawn="1">
          <p15:clr>
            <a:srgbClr val="A4A3A4"/>
          </p15:clr>
        </p15:guide>
        <p15:guide id="4" orient="horz" pos="4176" userDrawn="1">
          <p15:clr>
            <a:srgbClr val="A4A3A4"/>
          </p15:clr>
        </p15:guide>
        <p15:guide id="5" orient="horz" pos="3984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2448" userDrawn="1">
          <p15:clr>
            <a:srgbClr val="A4A3A4"/>
          </p15:clr>
        </p15:guide>
        <p15:guide id="9" orient="horz" pos="2544" userDrawn="1">
          <p15:clr>
            <a:srgbClr val="A4A3A4"/>
          </p15:clr>
        </p15:guide>
        <p15:guide id="10" orient="horz" pos="336" userDrawn="1">
          <p15:clr>
            <a:srgbClr val="A4A3A4"/>
          </p15:clr>
        </p15:guide>
        <p15:guide id="11" pos="3792" userDrawn="1">
          <p15:clr>
            <a:srgbClr val="A4A3A4"/>
          </p15:clr>
        </p15:guide>
        <p15:guide id="12" pos="448" userDrawn="1">
          <p15:clr>
            <a:srgbClr val="A4A3A4"/>
          </p15:clr>
        </p15:guide>
        <p15:guide id="13" pos="7232" userDrawn="1">
          <p15:clr>
            <a:srgbClr val="A4A3A4"/>
          </p15:clr>
        </p15:guide>
        <p15:guide id="14" pos="3888" userDrawn="1">
          <p15:clr>
            <a:srgbClr val="A4A3A4"/>
          </p15:clr>
        </p15:guide>
        <p15:guide id="15" pos="2624" userDrawn="1">
          <p15:clr>
            <a:srgbClr val="A4A3A4"/>
          </p15:clr>
        </p15:guide>
        <p15:guide id="16" pos="2784" userDrawn="1">
          <p15:clr>
            <a:srgbClr val="A4A3A4"/>
          </p15:clr>
        </p15:guide>
        <p15:guide id="17" pos="5056" userDrawn="1">
          <p15:clr>
            <a:srgbClr val="A4A3A4"/>
          </p15:clr>
        </p15:guide>
        <p15:guide id="18" pos="1488" userDrawn="1">
          <p15:clr>
            <a:srgbClr val="A4A3A4"/>
          </p15:clr>
        </p15:guide>
        <p15:guide id="19" pos="2544" userDrawn="1">
          <p15:clr>
            <a:srgbClr val="A4A3A4"/>
          </p15:clr>
        </p15:guide>
        <p15:guide id="20" pos="6080" userDrawn="1">
          <p15:clr>
            <a:srgbClr val="A4A3A4"/>
          </p15:clr>
        </p15:guide>
        <p15:guide id="21" pos="4928" userDrawn="1">
          <p15:clr>
            <a:srgbClr val="A4A3A4"/>
          </p15:clr>
        </p15:guide>
        <p15:guide id="22" pos="1600" userDrawn="1">
          <p15:clr>
            <a:srgbClr val="A4A3A4"/>
          </p15:clr>
        </p15:guide>
        <p15:guide id="23" orient="horz" pos="1824" userDrawn="1">
          <p15:clr>
            <a:srgbClr val="A4A3A4"/>
          </p15:clr>
        </p15:guide>
        <p15:guide id="24" pos="432">
          <p15:clr>
            <a:srgbClr val="A4A3A4"/>
          </p15:clr>
        </p15:guide>
        <p15:guide id="25" pos="2640">
          <p15:clr>
            <a:srgbClr val="A4A3A4"/>
          </p15:clr>
        </p15:guide>
        <p15:guide id="26" pos="5040">
          <p15:clr>
            <a:srgbClr val="A4A3A4"/>
          </p15:clr>
        </p15:guide>
        <p15:guide id="27" pos="4944">
          <p15:clr>
            <a:srgbClr val="A4A3A4"/>
          </p15:clr>
        </p15:guide>
        <p15:guide id="28" pos="446">
          <p15:clr>
            <a:srgbClr val="A4A3A4"/>
          </p15:clr>
        </p15:guide>
        <p15:guide id="29" orient="horz" pos="38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Ganan Selvaraj Nadar" initials="GSN" lastIdx="1" clrIdx="1"/>
  <p:cmAuthor id="2" name="Hirak Patwa" initials="HP" lastIdx="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8C68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55" autoAdjust="0"/>
    <p:restoredTop sz="94075" autoAdjust="0"/>
  </p:normalViewPr>
  <p:slideViewPr>
    <p:cSldViewPr>
      <p:cViewPr varScale="1">
        <p:scale>
          <a:sx n="68" d="100"/>
          <a:sy n="68" d="100"/>
        </p:scale>
        <p:origin x="884" y="60"/>
      </p:cViewPr>
      <p:guideLst>
        <p:guide orient="horz" pos="144"/>
        <p:guide orient="horz" pos="436"/>
        <p:guide orient="horz" pos="4179"/>
        <p:guide orient="horz" pos="4176"/>
        <p:guide orient="horz" pos="3984"/>
        <p:guide orient="horz" pos="1104"/>
        <p:guide orient="horz" pos="1008"/>
        <p:guide orient="horz" pos="2448"/>
        <p:guide orient="horz" pos="2544"/>
        <p:guide orient="horz" pos="336"/>
        <p:guide pos="3792"/>
        <p:guide pos="448"/>
        <p:guide pos="7232"/>
        <p:guide pos="3888"/>
        <p:guide pos="2624"/>
        <p:guide pos="2784"/>
        <p:guide pos="5056"/>
        <p:guide pos="1488"/>
        <p:guide pos="2544"/>
        <p:guide pos="6080"/>
        <p:guide pos="4928"/>
        <p:guide pos="1600"/>
        <p:guide orient="horz" pos="1824"/>
        <p:guide pos="432"/>
        <p:guide pos="2640"/>
        <p:guide pos="5040"/>
        <p:guide pos="4944"/>
        <p:guide pos="446"/>
        <p:guide orient="horz" pos="3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-1974" y="-78"/>
      </p:cViewPr>
      <p:guideLst>
        <p:guide orient="horz" pos="3225"/>
        <p:guide pos="22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8163" cy="512762"/>
          </a:xfrm>
          <a:prstGeom prst="rect">
            <a:avLst/>
          </a:prstGeom>
        </p:spPr>
        <p:txBody>
          <a:bodyPr vert="horz" lIns="95473" tIns="47736" rIns="95473" bIns="47736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6" y="3"/>
            <a:ext cx="3078163" cy="512762"/>
          </a:xfrm>
          <a:prstGeom prst="rect">
            <a:avLst/>
          </a:prstGeom>
        </p:spPr>
        <p:txBody>
          <a:bodyPr vert="horz" lIns="95473" tIns="47736" rIns="95473" bIns="47736" rtlCol="0"/>
          <a:lstStyle>
            <a:lvl1pPr algn="r">
              <a:defRPr sz="1300"/>
            </a:lvl1pPr>
          </a:lstStyle>
          <a:p>
            <a:fld id="{7E2E26B8-51E3-47F5-83A1-698C8F9E50DE}" type="datetimeFigureOut">
              <a:rPr lang="en-US" smtClean="0"/>
              <a:t>01/12/2023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0264"/>
            <a:ext cx="3078163" cy="512761"/>
          </a:xfrm>
          <a:prstGeom prst="rect">
            <a:avLst/>
          </a:prstGeom>
        </p:spPr>
        <p:txBody>
          <a:bodyPr vert="horz" lIns="95473" tIns="47736" rIns="95473" bIns="47736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6" y="9720264"/>
            <a:ext cx="3078163" cy="512761"/>
          </a:xfrm>
          <a:prstGeom prst="rect">
            <a:avLst/>
          </a:prstGeom>
        </p:spPr>
        <p:txBody>
          <a:bodyPr vert="horz" lIns="95473" tIns="47736" rIns="95473" bIns="47736" rtlCol="0" anchor="b"/>
          <a:lstStyle>
            <a:lvl1pPr algn="r">
              <a:defRPr sz="1300"/>
            </a:lvl1pPr>
          </a:lstStyle>
          <a:p>
            <a:fld id="{8F551351-1AA6-4844-BF17-52ADF47F1E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3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1" cy="511653"/>
          </a:xfrm>
          <a:prstGeom prst="rect">
            <a:avLst/>
          </a:prstGeom>
        </p:spPr>
        <p:txBody>
          <a:bodyPr vert="horz" lIns="99667" tIns="49833" rIns="99667" bIns="49833" rtlCol="0"/>
          <a:lstStyle>
            <a:lvl1pPr algn="l">
              <a:defRPr sz="14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41" cy="511653"/>
          </a:xfrm>
          <a:prstGeom prst="rect">
            <a:avLst/>
          </a:prstGeom>
        </p:spPr>
        <p:txBody>
          <a:bodyPr vert="horz" lIns="99667" tIns="49833" rIns="99667" bIns="49833" rtlCol="0"/>
          <a:lstStyle>
            <a:lvl1pPr algn="r">
              <a:defRPr sz="1400"/>
            </a:lvl1pPr>
          </a:lstStyle>
          <a:p>
            <a:fld id="{5EFB8DA3-BCA9-4B7D-B50D-14F47506B614}" type="datetimeFigureOut">
              <a:rPr lang="en-GB" smtClean="0"/>
              <a:pPr/>
              <a:t>01/12/2023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6763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667" tIns="49833" rIns="99667" bIns="4983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90"/>
            <a:ext cx="5681980" cy="4604861"/>
          </a:xfrm>
          <a:prstGeom prst="rect">
            <a:avLst/>
          </a:prstGeom>
        </p:spPr>
        <p:txBody>
          <a:bodyPr vert="horz" lIns="99667" tIns="49833" rIns="99667" bIns="498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9599"/>
            <a:ext cx="3077741" cy="511653"/>
          </a:xfrm>
          <a:prstGeom prst="rect">
            <a:avLst/>
          </a:prstGeom>
        </p:spPr>
        <p:txBody>
          <a:bodyPr vert="horz" lIns="99667" tIns="49833" rIns="99667" bIns="49833" rtlCol="0" anchor="b"/>
          <a:lstStyle>
            <a:lvl1pPr algn="l">
              <a:defRPr sz="14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19599"/>
            <a:ext cx="3077741" cy="511653"/>
          </a:xfrm>
          <a:prstGeom prst="rect">
            <a:avLst/>
          </a:prstGeom>
        </p:spPr>
        <p:txBody>
          <a:bodyPr vert="horz" lIns="99667" tIns="49833" rIns="99667" bIns="49833" rtlCol="0" anchor="b"/>
          <a:lstStyle>
            <a:lvl1pPr algn="r">
              <a:defRPr sz="1400"/>
            </a:lvl1pPr>
          </a:lstStyle>
          <a:p>
            <a:fld id="{F07B8F03-BC93-4120-96CA-A36DF640BE2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208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88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 bwMode="gray">
          <a:xfrm>
            <a:off x="2336801" y="2"/>
            <a:ext cx="98552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the presentation’s main title</a:t>
            </a:r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/>
              <a:t>Subtitle and date (move higher if title is only one line)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/>
              <a:t>www.pwc.com</a:t>
            </a:r>
            <a:endParaRPr lang="en-GB" noProof="0" dirty="0"/>
          </a:p>
        </p:txBody>
      </p:sp>
      <p:grpSp>
        <p:nvGrpSpPr>
          <p:cNvPr id="16" name="Group 32"/>
          <p:cNvGrpSpPr/>
          <p:nvPr userDrawn="1"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C402-7F1F-48DA-8B5C-EECA6898D7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711200" y="1752600"/>
            <a:ext cx="107696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013AACD-A459-45DF-B147-9BB4B9EBA6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752600"/>
            <a:ext cx="107696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en-US" dirty="0"/>
              <a:t>June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702D8E27-3F72-4B2A-9860-C9E5EF6EB0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711200" y="685802"/>
            <a:ext cx="107696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711200" y="1905002"/>
            <a:ext cx="107696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A901D-17A7-48FE-9F17-E11B79DF3A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711200" y="685800"/>
            <a:ext cx="107696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711200" y="1905000"/>
            <a:ext cx="107696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en-US" dirty="0"/>
              <a:t>June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C793FEE7-3472-4959-8E05-ED7AECCF71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711200" y="685800"/>
            <a:ext cx="107696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711202" y="2819400"/>
            <a:ext cx="52831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711200" y="1905001"/>
            <a:ext cx="107696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en-US" dirty="0"/>
              <a:t>June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5D14305B-70A2-4CEF-993B-A543FC3A3E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6820410" y="-3874008"/>
            <a:ext cx="152399" cy="9119616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the presentation’s main title</a:t>
            </a:r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/>
              <a:t>Subtitle and date (move higher if title is only one line)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/>
              <a:t>www.pwc.com</a:t>
            </a:r>
          </a:p>
        </p:txBody>
      </p:sp>
      <p:grpSp>
        <p:nvGrpSpPr>
          <p:cNvPr id="102" name="Group 101"/>
          <p:cNvGrpSpPr>
            <a:grpSpLocks noChangeAspect="1"/>
          </p:cNvGrpSpPr>
          <p:nvPr userDrawn="1"/>
        </p:nvGrpSpPr>
        <p:grpSpPr>
          <a:xfrm>
            <a:off x="1291457" y="5768682"/>
            <a:ext cx="1643044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800" noProof="0" dirty="0"/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 bwMode="gray">
          <a:xfrm>
            <a:off x="2336801" y="2"/>
            <a:ext cx="98552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812801" y="3048000"/>
            <a:ext cx="12192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652115" y="2901698"/>
            <a:ext cx="1613003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add the presentation’s main title</a:t>
            </a:r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/>
              <a:t>Subtitle and date (move higher if title is only one line)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/>
              <a:t>www.pwc.com</a:t>
            </a:r>
          </a:p>
        </p:txBody>
      </p:sp>
      <p:grpSp>
        <p:nvGrpSpPr>
          <p:cNvPr id="96" name="Group 32"/>
          <p:cNvGrpSpPr/>
          <p:nvPr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 bwMode="gray">
          <a:xfrm>
            <a:off x="2336801" y="2"/>
            <a:ext cx="98552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dirty="0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the presentation’s main title</a:t>
            </a: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/>
              <a:t>Subtitle and date (move higher if title is only one line)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/>
              <a:t>www.pwc.com</a:t>
            </a:r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2336800" y="2899978"/>
            <a:ext cx="84328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18" name="Group 32"/>
          <p:cNvGrpSpPr/>
          <p:nvPr userDrawn="1"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711200" y="1752600"/>
            <a:ext cx="107696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971BF09-0EE4-464D-A642-8C9911FF8C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9855200" y="685802"/>
            <a:ext cx="23368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2336800" y="0"/>
            <a:ext cx="75184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2336800" y="685800"/>
            <a:ext cx="75184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527301" y="838200"/>
            <a:ext cx="7124700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the presentation’s main title</a:t>
            </a:r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527301" y="1828800"/>
            <a:ext cx="7124700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/>
              <a:t>Subtitle and date (move higher if title is only one line)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527300" y="374904"/>
            <a:ext cx="5474208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/>
              <a:t>www.pwc.com</a:t>
            </a:r>
          </a:p>
        </p:txBody>
      </p:sp>
      <p:grpSp>
        <p:nvGrpSpPr>
          <p:cNvPr id="11" name="Group 32"/>
          <p:cNvGrpSpPr/>
          <p:nvPr userDrawn="1"/>
        </p:nvGrpSpPr>
        <p:grpSpPr>
          <a:xfrm>
            <a:off x="1291456" y="6170992"/>
            <a:ext cx="12192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 noProof="0" dirty="0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867400"/>
            <a:ext cx="64008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/>
              <a:t>Add legal and copyright disclaimers here.</a:t>
            </a:r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1200" y="1752602"/>
            <a:ext cx="5283200" cy="44195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197602" y="1752600"/>
            <a:ext cx="5283199" cy="4419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1CCFD94-B214-4F61-B461-BD8EEBBCCE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1"/>
            <a:ext cx="107696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711200" y="1752602"/>
            <a:ext cx="3454400" cy="44195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4368802" y="1752602"/>
            <a:ext cx="3454399" cy="44195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8026400" y="1752602"/>
            <a:ext cx="3454400" cy="44195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342D24A-6204-4E14-86C0-F0169C44CC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1200" y="3352800"/>
            <a:ext cx="5283200" cy="2819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197600" y="3352800"/>
            <a:ext cx="5283201" cy="2819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11200" y="1752600"/>
            <a:ext cx="10769600" cy="14478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9FC0BF0-5D47-4672-B768-3CEECB0320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8026400" y="1752600"/>
            <a:ext cx="3454400" cy="2133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8026400" y="4038600"/>
            <a:ext cx="3454400" cy="2133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711200" y="1752600"/>
            <a:ext cx="7112000" cy="4419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A1EF863-9EE4-4136-A8C0-E25123C9CA8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1200" y="1752600"/>
            <a:ext cx="3454400" cy="2133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711200" y="4038600"/>
            <a:ext cx="3454400" cy="2133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368800" y="1752600"/>
            <a:ext cx="7112000" cy="4419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999542F-B850-4A0C-A0E9-C1615DEAF7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0" y="685800"/>
            <a:ext cx="7112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/>
              <a:t>Click to edit Master title style</a:t>
            </a:r>
            <a:endParaRPr lang="en-GB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368800" y="1752600"/>
            <a:ext cx="7112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GB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711200" y="1752600"/>
            <a:ext cx="34544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7747002" y="-2971800"/>
            <a:ext cx="152399" cy="73152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2C09372-D4E4-45BD-9DD7-ECEC24180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85800"/>
            <a:ext cx="107696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5918202" y="-4800600"/>
            <a:ext cx="152399" cy="109728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Price Waterhouse &amp; Co Chartered Accountants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F6708-5610-4CDB-8748-1FEC3EFB05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wCFirm"/>
          <p:cNvSpPr txBox="1"/>
          <p:nvPr userDrawn="1"/>
        </p:nvSpPr>
        <p:spPr>
          <a:xfrm>
            <a:off x="711200" y="6477001"/>
            <a:ext cx="34544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baseline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148012548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4" imgW="270" imgH="270" progId="">
                  <p:embed/>
                </p:oleObj>
              </mc:Choice>
              <mc:Fallback>
                <p:oleObj name="think-cell Slide" r:id="rId24" imgW="270" imgH="270" progId="">
                  <p:embed/>
                  <p:pic>
                    <p:nvPicPr>
                      <p:cNvPr id="0" name="Picture 6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1201" y="685800"/>
            <a:ext cx="107696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/>
              <a:t>Click to edit</a:t>
            </a:r>
            <a:br>
              <a:rPr lang="en-GB" noProof="0"/>
            </a:br>
            <a:r>
              <a:rPr lang="en-GB" noProof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2" y="1752600"/>
            <a:ext cx="107695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7136" y="6324600"/>
            <a:ext cx="7014464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Price Waterhouse &amp; Co Chartered Accountants LLP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448800" y="6324600"/>
            <a:ext cx="2032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June 2017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477000"/>
            <a:ext cx="2036064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F21829F-464E-4974-93D5-9B283D7EB56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bhishek.soni@pwc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727349"/>
              </p:ext>
            </p:extLst>
          </p:nvPr>
        </p:nvGraphicFramePr>
        <p:xfrm>
          <a:off x="304800" y="183185"/>
          <a:ext cx="11430000" cy="5958963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1649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0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9252">
                <a:tc>
                  <a:txBody>
                    <a:bodyPr/>
                    <a:lstStyle/>
                    <a:p>
                      <a:pPr marL="0" marR="0"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endParaRPr lang="en-US" sz="1200" dirty="0">
                        <a:effectLst/>
                        <a:latin typeface="+mj-lt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93" marR="44693" marT="91440" marB="9144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j-lt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Abhishek Soni</a:t>
                      </a: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Partner</a:t>
                      </a: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j-lt"/>
                        </a:rPr>
                        <a:t>Phone: +</a:t>
                      </a:r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919899297275</a:t>
                      </a:r>
                      <a:endParaRPr lang="en-US" sz="1400" b="1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j-lt"/>
                        </a:rPr>
                        <a:t>Email: </a:t>
                      </a:r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  <a:hlinkClick r:id="rId3"/>
                        </a:rPr>
                        <a:t>abhishek.soni@pwc.com</a:t>
                      </a:r>
                      <a:endParaRPr lang="en-US" sz="1400" dirty="0">
                        <a:effectLst/>
                        <a:latin typeface="+mj-lt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93" marR="44693" marT="0" marB="914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363">
                <a:tc gridSpan="2">
                  <a:txBody>
                    <a:bodyPr/>
                    <a:lstStyle/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Abhishek is a Partner with Technology Assurance practice and has been with Price Waterhouse Chartered Accountants LLP for more than 18</a:t>
                      </a:r>
                      <a:r>
                        <a:rPr lang="en-US" sz="1200" b="0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years.</a:t>
                      </a:r>
                      <a:endParaRPr lang="en-US" sz="12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Wide ranging experience of leading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IFCFR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IT SoX Controls audits, Business Process reviews, IT &amp; ERP application controls attestation projects. </a:t>
                      </a: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Abhishek has worked on clients across industries which include manufacturing clients, industrial equipment manufacturers, OEMs, multinational companies in India and overseas.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AU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Abhishek is a frequent speaker at Client Board meetings &amp; Audit Committee meetings. 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AU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Abhishek provides recommendations to client  managements on Internal Financial controls, Information Technology General Controls, Automated controls. opportunities for automation, Cybersecurity &amp; IT landscape. 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AU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Abhishek is an experienced Trainer in multiple Learning &amp; Education programs within the firm.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b="1" kern="1200" dirty="0">
                        <a:solidFill>
                          <a:schemeClr val="tx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>
                          <a:solidFill>
                            <a:schemeClr val="tx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Qualifications: 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Chartered Accountant, Company Secretary, DISA</a:t>
                      </a:r>
                      <a:r>
                        <a:rPr lang="en-GB" sz="1200" b="0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(ICAI)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&amp; Certified Information Systems Auditor (CISA) </a:t>
                      </a:r>
                      <a:endParaRPr lang="en-US" sz="1200" b="0" dirty="0">
                        <a:effectLst/>
                        <a:latin typeface="+mj-lt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93" marR="44693" marT="91440" marB="9144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253429"/>
            <a:ext cx="99059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503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LASTSLIDEVIEWED" val="486,1,Slide2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wC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DB536A"/>
      </a:accent4>
      <a:accent5>
        <a:srgbClr val="A32020"/>
      </a:accent5>
      <a:accent6>
        <a:srgbClr val="E0301E"/>
      </a:accent6>
      <a:hlink>
        <a:srgbClr val="DC6900"/>
      </a:hlink>
      <a:folHlink>
        <a:srgbClr val="DC690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PwC Presentation Orange</Template>
  <TotalTime>14657</TotalTime>
  <Words>166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Georgia</vt:lpstr>
      <vt:lpstr>Wingdings</vt:lpstr>
      <vt:lpstr>PwC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Manikandan Pillai</dc:creator>
  <cp:lastModifiedBy>Abhishek Soni (IN)</cp:lastModifiedBy>
  <cp:revision>1366</cp:revision>
  <cp:lastPrinted>2017-06-15T13:08:37Z</cp:lastPrinted>
  <dcterms:created xsi:type="dcterms:W3CDTF">2016-09-16T13:55:57Z</dcterms:created>
  <dcterms:modified xsi:type="dcterms:W3CDTF">2023-12-01T13:23:38Z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