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sldIdLst>
    <p:sldId id="257" r:id="rId3"/>
    <p:sldId id="258" r:id="rId4"/>
    <p:sldId id="281" r:id="rId5"/>
    <p:sldId id="349" r:id="rId6"/>
    <p:sldId id="350" r:id="rId7"/>
    <p:sldId id="351" r:id="rId8"/>
    <p:sldId id="352" r:id="rId9"/>
    <p:sldId id="282" r:id="rId10"/>
    <p:sldId id="408" r:id="rId11"/>
    <p:sldId id="409" r:id="rId12"/>
    <p:sldId id="410" r:id="rId13"/>
    <p:sldId id="446" r:id="rId14"/>
    <p:sldId id="440" r:id="rId15"/>
    <p:sldId id="441" r:id="rId16"/>
    <p:sldId id="442" r:id="rId17"/>
    <p:sldId id="443" r:id="rId18"/>
    <p:sldId id="444" r:id="rId19"/>
    <p:sldId id="445" r:id="rId20"/>
    <p:sldId id="447" r:id="rId21"/>
    <p:sldId id="449" r:id="rId22"/>
    <p:sldId id="450" r:id="rId23"/>
    <p:sldId id="451" r:id="rId24"/>
    <p:sldId id="452" r:id="rId25"/>
    <p:sldId id="453" r:id="rId26"/>
    <p:sldId id="454" r:id="rId27"/>
    <p:sldId id="455" r:id="rId28"/>
    <p:sldId id="422" r:id="rId29"/>
    <p:sldId id="429" r:id="rId30"/>
    <p:sldId id="458" r:id="rId31"/>
    <p:sldId id="459" r:id="rId32"/>
    <p:sldId id="283" r:id="rId33"/>
    <p:sldId id="330" r:id="rId34"/>
    <p:sldId id="460" r:id="rId35"/>
    <p:sldId id="461" r:id="rId36"/>
    <p:sldId id="462" r:id="rId37"/>
    <p:sldId id="463" r:id="rId38"/>
    <p:sldId id="464" r:id="rId39"/>
    <p:sldId id="465" r:id="rId40"/>
    <p:sldId id="439" r:id="rId41"/>
    <p:sldId id="398" r:id="rId42"/>
    <p:sldId id="448" r:id="rId43"/>
    <p:sldId id="456" r:id="rId44"/>
    <p:sldId id="45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75F09"/>
    <a:srgbClr val="F8AB6C"/>
    <a:srgbClr val="753805"/>
    <a:srgbClr val="FBC497"/>
    <a:srgbClr val="4F81BD"/>
    <a:srgbClr val="EED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10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D50BA-4413-4F53-8278-380C24C49739}"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IN"/>
        </a:p>
      </dgm:t>
    </dgm:pt>
    <dgm:pt modelId="{DC24D85B-D102-44CF-AB1D-DC38B097C01B}">
      <dgm:prSet phldrT="[Text]" custT="1"/>
      <dgm:spPr/>
      <dgm:t>
        <a:bodyPr/>
        <a:lstStyle/>
        <a:p>
          <a:r>
            <a:rPr lang="en-US" sz="3000" dirty="0">
              <a:latin typeface="Book Antiqua" panose="02040602050305030304" pitchFamily="18" charset="0"/>
            </a:rPr>
            <a:t>Sections</a:t>
          </a:r>
          <a:endParaRPr lang="en-IN" sz="3000" dirty="0">
            <a:latin typeface="Book Antiqua" panose="02040602050305030304" pitchFamily="18" charset="0"/>
          </a:endParaRPr>
        </a:p>
      </dgm:t>
    </dgm:pt>
    <dgm:pt modelId="{1F3B2218-6F52-4E13-BC95-ABC1B1937104}" type="parTrans" cxnId="{9572E3BF-4925-497A-8447-AA0286A61A5E}">
      <dgm:prSet/>
      <dgm:spPr/>
      <dgm:t>
        <a:bodyPr/>
        <a:lstStyle/>
        <a:p>
          <a:endParaRPr lang="en-IN"/>
        </a:p>
      </dgm:t>
    </dgm:pt>
    <dgm:pt modelId="{FA409051-E74A-4C33-8BA9-20BE42D76BEB}" type="sibTrans" cxnId="{9572E3BF-4925-497A-8447-AA0286A61A5E}">
      <dgm:prSet/>
      <dgm:spPr/>
      <dgm:t>
        <a:bodyPr/>
        <a:lstStyle/>
        <a:p>
          <a:endParaRPr lang="en-IN"/>
        </a:p>
      </dgm:t>
    </dgm:pt>
    <dgm:pt modelId="{BC62735B-11B0-4D92-9484-571B417BF966}">
      <dgm:prSet phldrT="[Text]" custT="1"/>
      <dgm:spPr/>
      <dgm:t>
        <a:bodyPr/>
        <a:lstStyle/>
        <a:p>
          <a:r>
            <a:rPr lang="en-US" sz="2000" dirty="0">
              <a:latin typeface="Book Antiqua" panose="02040602050305030304" pitchFamily="18" charset="0"/>
            </a:rPr>
            <a:t>Section 195</a:t>
          </a:r>
          <a:endParaRPr lang="en-IN" sz="2000" dirty="0">
            <a:latin typeface="Book Antiqua" panose="02040602050305030304" pitchFamily="18" charset="0"/>
          </a:endParaRPr>
        </a:p>
      </dgm:t>
    </dgm:pt>
    <dgm:pt modelId="{D2B3560A-190C-4559-9D89-5B3D8D5039D6}" type="parTrans" cxnId="{BBE85E40-5D8D-498E-9252-6B19F193974C}">
      <dgm:prSet/>
      <dgm:spPr/>
      <dgm:t>
        <a:bodyPr/>
        <a:lstStyle/>
        <a:p>
          <a:endParaRPr lang="en-IN"/>
        </a:p>
      </dgm:t>
    </dgm:pt>
    <dgm:pt modelId="{ABA1086C-13D9-4B50-BB33-9572A64B0BC4}" type="sibTrans" cxnId="{BBE85E40-5D8D-498E-9252-6B19F193974C}">
      <dgm:prSet/>
      <dgm:spPr/>
      <dgm:t>
        <a:bodyPr/>
        <a:lstStyle/>
        <a:p>
          <a:endParaRPr lang="en-IN"/>
        </a:p>
      </dgm:t>
    </dgm:pt>
    <dgm:pt modelId="{B2FC986E-6669-4DFD-A2E9-7972BE7DFEC9}">
      <dgm:prSet phldrT="[Text]" custT="1"/>
      <dgm:spPr/>
      <dgm:t>
        <a:bodyPr/>
        <a:lstStyle/>
        <a:p>
          <a:r>
            <a:rPr lang="en-US" sz="2000" dirty="0">
              <a:latin typeface="Book Antiqua" panose="02040602050305030304" pitchFamily="18" charset="0"/>
            </a:rPr>
            <a:t>Section 271-I</a:t>
          </a:r>
          <a:endParaRPr lang="en-IN" sz="2000" dirty="0">
            <a:latin typeface="Book Antiqua" panose="02040602050305030304" pitchFamily="18" charset="0"/>
          </a:endParaRPr>
        </a:p>
      </dgm:t>
    </dgm:pt>
    <dgm:pt modelId="{75A22313-4EE5-45D0-9B8A-4850A4DA3AC9}" type="parTrans" cxnId="{22D9AC25-2A5D-4AC7-922B-516E4B4E4910}">
      <dgm:prSet/>
      <dgm:spPr/>
      <dgm:t>
        <a:bodyPr/>
        <a:lstStyle/>
        <a:p>
          <a:endParaRPr lang="en-IN"/>
        </a:p>
      </dgm:t>
    </dgm:pt>
    <dgm:pt modelId="{CC6577FA-84DF-4CFA-9934-86CB6D3698ED}" type="sibTrans" cxnId="{22D9AC25-2A5D-4AC7-922B-516E4B4E4910}">
      <dgm:prSet/>
      <dgm:spPr/>
      <dgm:t>
        <a:bodyPr/>
        <a:lstStyle/>
        <a:p>
          <a:endParaRPr lang="en-IN"/>
        </a:p>
      </dgm:t>
    </dgm:pt>
    <dgm:pt modelId="{BB2D0C0F-1DB6-44B1-929B-9C83B2FDEE33}">
      <dgm:prSet phldrT="[Text]" custT="1"/>
      <dgm:spPr/>
      <dgm:t>
        <a:bodyPr/>
        <a:lstStyle/>
        <a:p>
          <a:r>
            <a:rPr lang="en-US" sz="3000" dirty="0">
              <a:latin typeface="Book Antiqua" panose="02040602050305030304" pitchFamily="18" charset="0"/>
            </a:rPr>
            <a:t>Rules</a:t>
          </a:r>
          <a:endParaRPr lang="en-IN" sz="3000" dirty="0">
            <a:latin typeface="Book Antiqua" panose="02040602050305030304" pitchFamily="18" charset="0"/>
          </a:endParaRPr>
        </a:p>
      </dgm:t>
    </dgm:pt>
    <dgm:pt modelId="{C0E95080-E8E0-40A3-B0F5-9EB2A8792A68}" type="parTrans" cxnId="{75C62E5F-540B-40F3-8BED-285B817146A8}">
      <dgm:prSet/>
      <dgm:spPr/>
      <dgm:t>
        <a:bodyPr/>
        <a:lstStyle/>
        <a:p>
          <a:endParaRPr lang="en-IN"/>
        </a:p>
      </dgm:t>
    </dgm:pt>
    <dgm:pt modelId="{F5EC235C-B0D7-4A17-A8B9-10106E3D89E7}" type="sibTrans" cxnId="{75C62E5F-540B-40F3-8BED-285B817146A8}">
      <dgm:prSet/>
      <dgm:spPr/>
      <dgm:t>
        <a:bodyPr/>
        <a:lstStyle/>
        <a:p>
          <a:endParaRPr lang="en-IN"/>
        </a:p>
      </dgm:t>
    </dgm:pt>
    <dgm:pt modelId="{1DC869A3-4C39-4E2A-A778-391828E815BF}">
      <dgm:prSet phldrT="[Text]" custT="1"/>
      <dgm:spPr/>
      <dgm:t>
        <a:bodyPr/>
        <a:lstStyle/>
        <a:p>
          <a:r>
            <a:rPr lang="en-US" sz="2000" dirty="0">
              <a:latin typeface="Book Antiqua" panose="02040602050305030304" pitchFamily="18" charset="0"/>
            </a:rPr>
            <a:t>Rule 37BB</a:t>
          </a:r>
          <a:endParaRPr lang="en-IN" sz="2000" dirty="0">
            <a:latin typeface="Book Antiqua" panose="02040602050305030304" pitchFamily="18" charset="0"/>
          </a:endParaRPr>
        </a:p>
      </dgm:t>
    </dgm:pt>
    <dgm:pt modelId="{C26CC116-6840-427F-BBF7-040B57A841D7}" type="parTrans" cxnId="{ECAE3AF6-3B89-4958-93E3-868958EAD29D}">
      <dgm:prSet/>
      <dgm:spPr/>
      <dgm:t>
        <a:bodyPr/>
        <a:lstStyle/>
        <a:p>
          <a:endParaRPr lang="en-IN"/>
        </a:p>
      </dgm:t>
    </dgm:pt>
    <dgm:pt modelId="{5FB5C024-059B-43EA-A035-CB416D4D077D}" type="sibTrans" cxnId="{ECAE3AF6-3B89-4958-93E3-868958EAD29D}">
      <dgm:prSet/>
      <dgm:spPr/>
      <dgm:t>
        <a:bodyPr/>
        <a:lstStyle/>
        <a:p>
          <a:endParaRPr lang="en-IN"/>
        </a:p>
      </dgm:t>
    </dgm:pt>
    <dgm:pt modelId="{BAA615CF-7B4C-4AF6-B0E3-B6EF7E0812CC}">
      <dgm:prSet phldrT="[Text]" custT="1"/>
      <dgm:spPr/>
      <dgm:t>
        <a:bodyPr/>
        <a:lstStyle/>
        <a:p>
          <a:r>
            <a:rPr lang="en-US" sz="2000" dirty="0">
              <a:latin typeface="Book Antiqua" panose="02040602050305030304" pitchFamily="18" charset="0"/>
            </a:rPr>
            <a:t>Rule 37BC</a:t>
          </a:r>
          <a:endParaRPr lang="en-IN" sz="2000" dirty="0">
            <a:latin typeface="Book Antiqua" panose="02040602050305030304" pitchFamily="18" charset="0"/>
          </a:endParaRPr>
        </a:p>
      </dgm:t>
    </dgm:pt>
    <dgm:pt modelId="{9CC65E67-D94E-4479-AEB5-157976FD19A1}" type="parTrans" cxnId="{236D013F-F388-407F-A69F-65F1ECD27AEA}">
      <dgm:prSet/>
      <dgm:spPr/>
      <dgm:t>
        <a:bodyPr/>
        <a:lstStyle/>
        <a:p>
          <a:endParaRPr lang="en-IN"/>
        </a:p>
      </dgm:t>
    </dgm:pt>
    <dgm:pt modelId="{9F5D24FC-C9E2-4FE1-A3AC-A4C3A5FBF528}" type="sibTrans" cxnId="{236D013F-F388-407F-A69F-65F1ECD27AEA}">
      <dgm:prSet/>
      <dgm:spPr/>
      <dgm:t>
        <a:bodyPr/>
        <a:lstStyle/>
        <a:p>
          <a:endParaRPr lang="en-IN"/>
        </a:p>
      </dgm:t>
    </dgm:pt>
    <dgm:pt modelId="{1FC9E02C-78B4-46E5-84AC-AD570860D821}">
      <dgm:prSet phldrT="[Text]" custT="1"/>
      <dgm:spPr/>
      <dgm:t>
        <a:bodyPr/>
        <a:lstStyle/>
        <a:p>
          <a:r>
            <a:rPr lang="en-US" sz="3000" dirty="0">
              <a:latin typeface="Book Antiqua" panose="02040602050305030304" pitchFamily="18" charset="0"/>
            </a:rPr>
            <a:t>Forms</a:t>
          </a:r>
          <a:endParaRPr lang="en-IN" sz="3000" dirty="0">
            <a:latin typeface="Book Antiqua" panose="02040602050305030304" pitchFamily="18" charset="0"/>
          </a:endParaRPr>
        </a:p>
      </dgm:t>
    </dgm:pt>
    <dgm:pt modelId="{DAC7166C-7D44-42D2-BE2B-B593AF96A3E5}" type="parTrans" cxnId="{50B3AB5D-B32D-418C-993F-DC65F265E1B9}">
      <dgm:prSet/>
      <dgm:spPr/>
      <dgm:t>
        <a:bodyPr/>
        <a:lstStyle/>
        <a:p>
          <a:endParaRPr lang="en-IN"/>
        </a:p>
      </dgm:t>
    </dgm:pt>
    <dgm:pt modelId="{E766AB54-2002-4045-946C-8442CB6529CA}" type="sibTrans" cxnId="{50B3AB5D-B32D-418C-993F-DC65F265E1B9}">
      <dgm:prSet/>
      <dgm:spPr/>
      <dgm:t>
        <a:bodyPr/>
        <a:lstStyle/>
        <a:p>
          <a:endParaRPr lang="en-IN"/>
        </a:p>
      </dgm:t>
    </dgm:pt>
    <dgm:pt modelId="{DC95907A-12EF-4591-86AA-43517AC079B0}">
      <dgm:prSet phldrT="[Text]" custT="1"/>
      <dgm:spPr/>
      <dgm:t>
        <a:bodyPr/>
        <a:lstStyle/>
        <a:p>
          <a:r>
            <a:rPr lang="en-US" sz="2000" dirty="0">
              <a:latin typeface="Book Antiqua" panose="02040602050305030304" pitchFamily="18" charset="0"/>
            </a:rPr>
            <a:t>Form 15CA</a:t>
          </a:r>
          <a:endParaRPr lang="en-IN" sz="2000" dirty="0">
            <a:latin typeface="Book Antiqua" panose="02040602050305030304" pitchFamily="18" charset="0"/>
          </a:endParaRPr>
        </a:p>
      </dgm:t>
    </dgm:pt>
    <dgm:pt modelId="{7E6B69C6-4A9C-4E3F-98B5-27FFD4D3A3A9}" type="parTrans" cxnId="{4ECB187C-7168-4026-893C-11346EBDAAE6}">
      <dgm:prSet/>
      <dgm:spPr/>
      <dgm:t>
        <a:bodyPr/>
        <a:lstStyle/>
        <a:p>
          <a:endParaRPr lang="en-IN"/>
        </a:p>
      </dgm:t>
    </dgm:pt>
    <dgm:pt modelId="{C9405F43-5A52-43D3-8F91-730EA5F00096}" type="sibTrans" cxnId="{4ECB187C-7168-4026-893C-11346EBDAAE6}">
      <dgm:prSet/>
      <dgm:spPr/>
      <dgm:t>
        <a:bodyPr/>
        <a:lstStyle/>
        <a:p>
          <a:endParaRPr lang="en-IN"/>
        </a:p>
      </dgm:t>
    </dgm:pt>
    <dgm:pt modelId="{E447EE25-86A6-4C31-A9EE-81F818C010B4}">
      <dgm:prSet phldrT="[Text]" custT="1"/>
      <dgm:spPr/>
      <dgm:t>
        <a:bodyPr/>
        <a:lstStyle/>
        <a:p>
          <a:r>
            <a:rPr lang="en-US" sz="2000" dirty="0">
              <a:latin typeface="Book Antiqua" panose="02040602050305030304" pitchFamily="18" charset="0"/>
            </a:rPr>
            <a:t>Rule 21AB</a:t>
          </a:r>
          <a:endParaRPr lang="en-IN" sz="2000" dirty="0">
            <a:latin typeface="Book Antiqua" panose="02040602050305030304" pitchFamily="18" charset="0"/>
          </a:endParaRPr>
        </a:p>
      </dgm:t>
    </dgm:pt>
    <dgm:pt modelId="{4D4C3BA7-9626-4877-8C6A-0D8591196071}" type="parTrans" cxnId="{DF6007A2-4C01-45C2-8FEA-49EED450E708}">
      <dgm:prSet/>
      <dgm:spPr/>
      <dgm:t>
        <a:bodyPr/>
        <a:lstStyle/>
        <a:p>
          <a:endParaRPr lang="en-IN"/>
        </a:p>
      </dgm:t>
    </dgm:pt>
    <dgm:pt modelId="{BE5E6F75-696E-4417-A1C5-620561CCE7C7}" type="sibTrans" cxnId="{DF6007A2-4C01-45C2-8FEA-49EED450E708}">
      <dgm:prSet/>
      <dgm:spPr/>
      <dgm:t>
        <a:bodyPr/>
        <a:lstStyle/>
        <a:p>
          <a:endParaRPr lang="en-IN"/>
        </a:p>
      </dgm:t>
    </dgm:pt>
    <dgm:pt modelId="{73D7BF05-B7E7-4AB4-AB95-72A7004EBF95}">
      <dgm:prSet phldrT="[Text]" custT="1"/>
      <dgm:spPr/>
      <dgm:t>
        <a:bodyPr/>
        <a:lstStyle/>
        <a:p>
          <a:r>
            <a:rPr lang="en-US" sz="2000" dirty="0">
              <a:latin typeface="Book Antiqua" panose="02040602050305030304" pitchFamily="18" charset="0"/>
            </a:rPr>
            <a:t>Form 15CB</a:t>
          </a:r>
          <a:endParaRPr lang="en-IN" sz="2000" dirty="0">
            <a:latin typeface="Book Antiqua" panose="02040602050305030304" pitchFamily="18" charset="0"/>
          </a:endParaRPr>
        </a:p>
      </dgm:t>
    </dgm:pt>
    <dgm:pt modelId="{1F981C08-ED94-4EC7-89C0-91A2FB5C30B9}" type="parTrans" cxnId="{58A2FE55-F09B-45C6-851D-8BB191B02BA3}">
      <dgm:prSet/>
      <dgm:spPr/>
      <dgm:t>
        <a:bodyPr/>
        <a:lstStyle/>
        <a:p>
          <a:endParaRPr lang="en-IN"/>
        </a:p>
      </dgm:t>
    </dgm:pt>
    <dgm:pt modelId="{59DD0993-6951-42EC-876E-D407C1264B49}" type="sibTrans" cxnId="{58A2FE55-F09B-45C6-851D-8BB191B02BA3}">
      <dgm:prSet/>
      <dgm:spPr/>
      <dgm:t>
        <a:bodyPr/>
        <a:lstStyle/>
        <a:p>
          <a:endParaRPr lang="en-IN"/>
        </a:p>
      </dgm:t>
    </dgm:pt>
    <dgm:pt modelId="{9CFCD299-5CA1-499F-B4DB-4AF214A2FDBD}">
      <dgm:prSet phldrT="[Text]" custT="1"/>
      <dgm:spPr/>
      <dgm:t>
        <a:bodyPr/>
        <a:lstStyle/>
        <a:p>
          <a:r>
            <a:rPr lang="en-US" sz="2000" dirty="0">
              <a:latin typeface="Book Antiqua" panose="02040602050305030304" pitchFamily="18" charset="0"/>
            </a:rPr>
            <a:t>Section 206AA</a:t>
          </a:r>
          <a:endParaRPr lang="en-IN" sz="2000" dirty="0">
            <a:latin typeface="Book Antiqua" panose="02040602050305030304" pitchFamily="18" charset="0"/>
          </a:endParaRPr>
        </a:p>
      </dgm:t>
    </dgm:pt>
    <dgm:pt modelId="{7F4BA14F-F8C3-4DCA-AAA0-22D0A8116C9C}" type="parTrans" cxnId="{20F5B368-9D0A-4BBC-ABCD-4B0B5E5A35E8}">
      <dgm:prSet/>
      <dgm:spPr/>
      <dgm:t>
        <a:bodyPr/>
        <a:lstStyle/>
        <a:p>
          <a:endParaRPr lang="en-IN"/>
        </a:p>
      </dgm:t>
    </dgm:pt>
    <dgm:pt modelId="{41777016-0A69-4169-9033-5756723E096A}" type="sibTrans" cxnId="{20F5B368-9D0A-4BBC-ABCD-4B0B5E5A35E8}">
      <dgm:prSet/>
      <dgm:spPr/>
      <dgm:t>
        <a:bodyPr/>
        <a:lstStyle/>
        <a:p>
          <a:endParaRPr lang="en-IN"/>
        </a:p>
      </dgm:t>
    </dgm:pt>
    <dgm:pt modelId="{C8D28A81-FB83-4C16-A810-6A34FDB1594F}">
      <dgm:prSet phldrT="[Text]" custT="1"/>
      <dgm:spPr/>
      <dgm:t>
        <a:bodyPr/>
        <a:lstStyle/>
        <a:p>
          <a:r>
            <a:rPr lang="en-US" sz="2000" dirty="0">
              <a:latin typeface="Book Antiqua" panose="02040602050305030304" pitchFamily="18" charset="0"/>
            </a:rPr>
            <a:t>Form 10F</a:t>
          </a:r>
          <a:endParaRPr lang="en-IN" sz="2000" dirty="0">
            <a:latin typeface="Book Antiqua" panose="02040602050305030304" pitchFamily="18" charset="0"/>
          </a:endParaRPr>
        </a:p>
      </dgm:t>
    </dgm:pt>
    <dgm:pt modelId="{B9BA732A-7D27-4E11-8748-B95229F2CFAB}" type="parTrans" cxnId="{E88E7EFA-D9B5-403A-B034-FA272607841C}">
      <dgm:prSet/>
      <dgm:spPr/>
      <dgm:t>
        <a:bodyPr/>
        <a:lstStyle/>
        <a:p>
          <a:endParaRPr lang="en-IN"/>
        </a:p>
      </dgm:t>
    </dgm:pt>
    <dgm:pt modelId="{FC531900-DFB8-4C2F-AE08-5A3104B840C6}" type="sibTrans" cxnId="{E88E7EFA-D9B5-403A-B034-FA272607841C}">
      <dgm:prSet/>
      <dgm:spPr/>
      <dgm:t>
        <a:bodyPr/>
        <a:lstStyle/>
        <a:p>
          <a:endParaRPr lang="en-IN"/>
        </a:p>
      </dgm:t>
    </dgm:pt>
    <dgm:pt modelId="{7354CFCA-292A-4851-BFFE-7B8C2EECDA50}" type="pres">
      <dgm:prSet presAssocID="{94FD50BA-4413-4F53-8278-380C24C49739}" presName="Name0" presStyleCnt="0">
        <dgm:presLayoutVars>
          <dgm:dir/>
          <dgm:animLvl val="lvl"/>
          <dgm:resizeHandles val="exact"/>
        </dgm:presLayoutVars>
      </dgm:prSet>
      <dgm:spPr/>
    </dgm:pt>
    <dgm:pt modelId="{2669CA6F-DF19-454E-815F-8226296BA16B}" type="pres">
      <dgm:prSet presAssocID="{DC24D85B-D102-44CF-AB1D-DC38B097C01B}" presName="composite" presStyleCnt="0"/>
      <dgm:spPr/>
    </dgm:pt>
    <dgm:pt modelId="{FC23A372-548C-4163-89EE-CF3364B48882}" type="pres">
      <dgm:prSet presAssocID="{DC24D85B-D102-44CF-AB1D-DC38B097C01B}" presName="parTx" presStyleLbl="alignNode1" presStyleIdx="0" presStyleCnt="3">
        <dgm:presLayoutVars>
          <dgm:chMax val="0"/>
          <dgm:chPref val="0"/>
          <dgm:bulletEnabled val="1"/>
        </dgm:presLayoutVars>
      </dgm:prSet>
      <dgm:spPr/>
    </dgm:pt>
    <dgm:pt modelId="{E273029A-F6AE-4588-8885-C76313920C41}" type="pres">
      <dgm:prSet presAssocID="{DC24D85B-D102-44CF-AB1D-DC38B097C01B}" presName="desTx" presStyleLbl="alignAccFollowNode1" presStyleIdx="0" presStyleCnt="3">
        <dgm:presLayoutVars>
          <dgm:bulletEnabled val="1"/>
        </dgm:presLayoutVars>
      </dgm:prSet>
      <dgm:spPr/>
    </dgm:pt>
    <dgm:pt modelId="{C88B66E2-BCB1-4194-8C58-97D9104D5144}" type="pres">
      <dgm:prSet presAssocID="{FA409051-E74A-4C33-8BA9-20BE42D76BEB}" presName="space" presStyleCnt="0"/>
      <dgm:spPr/>
    </dgm:pt>
    <dgm:pt modelId="{609E279F-6D50-4564-8C27-F213ABF85666}" type="pres">
      <dgm:prSet presAssocID="{BB2D0C0F-1DB6-44B1-929B-9C83B2FDEE33}" presName="composite" presStyleCnt="0"/>
      <dgm:spPr/>
    </dgm:pt>
    <dgm:pt modelId="{46026168-9633-4FE8-8EAE-799758054E86}" type="pres">
      <dgm:prSet presAssocID="{BB2D0C0F-1DB6-44B1-929B-9C83B2FDEE33}" presName="parTx" presStyleLbl="alignNode1" presStyleIdx="1" presStyleCnt="3">
        <dgm:presLayoutVars>
          <dgm:chMax val="0"/>
          <dgm:chPref val="0"/>
          <dgm:bulletEnabled val="1"/>
        </dgm:presLayoutVars>
      </dgm:prSet>
      <dgm:spPr/>
    </dgm:pt>
    <dgm:pt modelId="{50A8E683-22F8-428F-A207-7FDFF81C12E3}" type="pres">
      <dgm:prSet presAssocID="{BB2D0C0F-1DB6-44B1-929B-9C83B2FDEE33}" presName="desTx" presStyleLbl="alignAccFollowNode1" presStyleIdx="1" presStyleCnt="3">
        <dgm:presLayoutVars>
          <dgm:bulletEnabled val="1"/>
        </dgm:presLayoutVars>
      </dgm:prSet>
      <dgm:spPr/>
    </dgm:pt>
    <dgm:pt modelId="{347FE1CC-94E8-4407-8A18-770F1857120B}" type="pres">
      <dgm:prSet presAssocID="{F5EC235C-B0D7-4A17-A8B9-10106E3D89E7}" presName="space" presStyleCnt="0"/>
      <dgm:spPr/>
    </dgm:pt>
    <dgm:pt modelId="{847974E5-87B1-449C-89F1-CE9900CBE700}" type="pres">
      <dgm:prSet presAssocID="{1FC9E02C-78B4-46E5-84AC-AD570860D821}" presName="composite" presStyleCnt="0"/>
      <dgm:spPr/>
    </dgm:pt>
    <dgm:pt modelId="{A5F73F12-254A-49B7-BD7D-8D348451D4FE}" type="pres">
      <dgm:prSet presAssocID="{1FC9E02C-78B4-46E5-84AC-AD570860D821}" presName="parTx" presStyleLbl="alignNode1" presStyleIdx="2" presStyleCnt="3">
        <dgm:presLayoutVars>
          <dgm:chMax val="0"/>
          <dgm:chPref val="0"/>
          <dgm:bulletEnabled val="1"/>
        </dgm:presLayoutVars>
      </dgm:prSet>
      <dgm:spPr/>
    </dgm:pt>
    <dgm:pt modelId="{921370A5-CAF1-4F10-A4D5-0CC3258DC527}" type="pres">
      <dgm:prSet presAssocID="{1FC9E02C-78B4-46E5-84AC-AD570860D821}" presName="desTx" presStyleLbl="alignAccFollowNode1" presStyleIdx="2" presStyleCnt="3">
        <dgm:presLayoutVars>
          <dgm:bulletEnabled val="1"/>
        </dgm:presLayoutVars>
      </dgm:prSet>
      <dgm:spPr/>
    </dgm:pt>
  </dgm:ptLst>
  <dgm:cxnLst>
    <dgm:cxn modelId="{8D79DB0D-B37F-43D7-B82E-E93E70E7BD45}" type="presOf" srcId="{C8D28A81-FB83-4C16-A810-6A34FDB1594F}" destId="{921370A5-CAF1-4F10-A4D5-0CC3258DC527}" srcOrd="0" destOrd="2" presId="urn:microsoft.com/office/officeart/2005/8/layout/hList1"/>
    <dgm:cxn modelId="{56163710-F028-481B-B934-FD6FEDF900D0}" type="presOf" srcId="{DC95907A-12EF-4591-86AA-43517AC079B0}" destId="{921370A5-CAF1-4F10-A4D5-0CC3258DC527}" srcOrd="0" destOrd="0" presId="urn:microsoft.com/office/officeart/2005/8/layout/hList1"/>
    <dgm:cxn modelId="{09CB7F1F-71D7-4229-94DD-85CB0FD51954}" type="presOf" srcId="{1DC869A3-4C39-4E2A-A778-391828E815BF}" destId="{50A8E683-22F8-428F-A207-7FDFF81C12E3}" srcOrd="0" destOrd="0" presId="urn:microsoft.com/office/officeart/2005/8/layout/hList1"/>
    <dgm:cxn modelId="{CE24AA24-0567-4BF1-8A0A-CB6C780195BC}" type="presOf" srcId="{94FD50BA-4413-4F53-8278-380C24C49739}" destId="{7354CFCA-292A-4851-BFFE-7B8C2EECDA50}" srcOrd="0" destOrd="0" presId="urn:microsoft.com/office/officeart/2005/8/layout/hList1"/>
    <dgm:cxn modelId="{22D9AC25-2A5D-4AC7-922B-516E4B4E4910}" srcId="{DC24D85B-D102-44CF-AB1D-DC38B097C01B}" destId="{B2FC986E-6669-4DFD-A2E9-7972BE7DFEC9}" srcOrd="1" destOrd="0" parTransId="{75A22313-4EE5-45D0-9B8A-4850A4DA3AC9}" sibTransId="{CC6577FA-84DF-4CFA-9934-86CB6D3698ED}"/>
    <dgm:cxn modelId="{09F2792E-55A0-45BE-A012-E859D65E8C1E}" type="presOf" srcId="{B2FC986E-6669-4DFD-A2E9-7972BE7DFEC9}" destId="{E273029A-F6AE-4588-8885-C76313920C41}" srcOrd="0" destOrd="1" presId="urn:microsoft.com/office/officeart/2005/8/layout/hList1"/>
    <dgm:cxn modelId="{C5BDFE3C-53B8-449E-BF7D-A2DBDCBDAD96}" type="presOf" srcId="{9CFCD299-5CA1-499F-B4DB-4AF214A2FDBD}" destId="{E273029A-F6AE-4588-8885-C76313920C41}" srcOrd="0" destOrd="2" presId="urn:microsoft.com/office/officeart/2005/8/layout/hList1"/>
    <dgm:cxn modelId="{236D013F-F388-407F-A69F-65F1ECD27AEA}" srcId="{BB2D0C0F-1DB6-44B1-929B-9C83B2FDEE33}" destId="{BAA615CF-7B4C-4AF6-B0E3-B6EF7E0812CC}" srcOrd="1" destOrd="0" parTransId="{9CC65E67-D94E-4479-AEB5-157976FD19A1}" sibTransId="{9F5D24FC-C9E2-4FE1-A3AC-A4C3A5FBF528}"/>
    <dgm:cxn modelId="{BBE85E40-5D8D-498E-9252-6B19F193974C}" srcId="{DC24D85B-D102-44CF-AB1D-DC38B097C01B}" destId="{BC62735B-11B0-4D92-9484-571B417BF966}" srcOrd="0" destOrd="0" parTransId="{D2B3560A-190C-4559-9D89-5B3D8D5039D6}" sibTransId="{ABA1086C-13D9-4B50-BB33-9572A64B0BC4}"/>
    <dgm:cxn modelId="{50B3AB5D-B32D-418C-993F-DC65F265E1B9}" srcId="{94FD50BA-4413-4F53-8278-380C24C49739}" destId="{1FC9E02C-78B4-46E5-84AC-AD570860D821}" srcOrd="2" destOrd="0" parTransId="{DAC7166C-7D44-42D2-BE2B-B593AF96A3E5}" sibTransId="{E766AB54-2002-4045-946C-8442CB6529CA}"/>
    <dgm:cxn modelId="{9FFAC65D-FC1A-438C-AAA5-17F3B0B7BE44}" type="presOf" srcId="{73D7BF05-B7E7-4AB4-AB95-72A7004EBF95}" destId="{921370A5-CAF1-4F10-A4D5-0CC3258DC527}" srcOrd="0" destOrd="1" presId="urn:microsoft.com/office/officeart/2005/8/layout/hList1"/>
    <dgm:cxn modelId="{D7F54D5E-33C9-4ABC-B811-F8B0A5D1F63D}" type="presOf" srcId="{1FC9E02C-78B4-46E5-84AC-AD570860D821}" destId="{A5F73F12-254A-49B7-BD7D-8D348451D4FE}" srcOrd="0" destOrd="0" presId="urn:microsoft.com/office/officeart/2005/8/layout/hList1"/>
    <dgm:cxn modelId="{75C62E5F-540B-40F3-8BED-285B817146A8}" srcId="{94FD50BA-4413-4F53-8278-380C24C49739}" destId="{BB2D0C0F-1DB6-44B1-929B-9C83B2FDEE33}" srcOrd="1" destOrd="0" parTransId="{C0E95080-E8E0-40A3-B0F5-9EB2A8792A68}" sibTransId="{F5EC235C-B0D7-4A17-A8B9-10106E3D89E7}"/>
    <dgm:cxn modelId="{20F5B368-9D0A-4BBC-ABCD-4B0B5E5A35E8}" srcId="{DC24D85B-D102-44CF-AB1D-DC38B097C01B}" destId="{9CFCD299-5CA1-499F-B4DB-4AF214A2FDBD}" srcOrd="2" destOrd="0" parTransId="{7F4BA14F-F8C3-4DCA-AAA0-22D0A8116C9C}" sibTransId="{41777016-0A69-4169-9033-5756723E096A}"/>
    <dgm:cxn modelId="{58A2FE55-F09B-45C6-851D-8BB191B02BA3}" srcId="{1FC9E02C-78B4-46E5-84AC-AD570860D821}" destId="{73D7BF05-B7E7-4AB4-AB95-72A7004EBF95}" srcOrd="1" destOrd="0" parTransId="{1F981C08-ED94-4EC7-89C0-91A2FB5C30B9}" sibTransId="{59DD0993-6951-42EC-876E-D407C1264B49}"/>
    <dgm:cxn modelId="{4ECB187C-7168-4026-893C-11346EBDAAE6}" srcId="{1FC9E02C-78B4-46E5-84AC-AD570860D821}" destId="{DC95907A-12EF-4591-86AA-43517AC079B0}" srcOrd="0" destOrd="0" parTransId="{7E6B69C6-4A9C-4E3F-98B5-27FFD4D3A3A9}" sibTransId="{C9405F43-5A52-43D3-8F91-730EA5F00096}"/>
    <dgm:cxn modelId="{90B9AC90-727A-45C3-912B-A5550561546C}" type="presOf" srcId="{BB2D0C0F-1DB6-44B1-929B-9C83B2FDEE33}" destId="{46026168-9633-4FE8-8EAE-799758054E86}" srcOrd="0" destOrd="0" presId="urn:microsoft.com/office/officeart/2005/8/layout/hList1"/>
    <dgm:cxn modelId="{DF6007A2-4C01-45C2-8FEA-49EED450E708}" srcId="{BB2D0C0F-1DB6-44B1-929B-9C83B2FDEE33}" destId="{E447EE25-86A6-4C31-A9EE-81F818C010B4}" srcOrd="2" destOrd="0" parTransId="{4D4C3BA7-9626-4877-8C6A-0D8591196071}" sibTransId="{BE5E6F75-696E-4417-A1C5-620561CCE7C7}"/>
    <dgm:cxn modelId="{9572E3BF-4925-497A-8447-AA0286A61A5E}" srcId="{94FD50BA-4413-4F53-8278-380C24C49739}" destId="{DC24D85B-D102-44CF-AB1D-DC38B097C01B}" srcOrd="0" destOrd="0" parTransId="{1F3B2218-6F52-4E13-BC95-ABC1B1937104}" sibTransId="{FA409051-E74A-4C33-8BA9-20BE42D76BEB}"/>
    <dgm:cxn modelId="{285C76C4-9AAC-4B9C-ACBB-B9FFB511A26E}" type="presOf" srcId="{E447EE25-86A6-4C31-A9EE-81F818C010B4}" destId="{50A8E683-22F8-428F-A207-7FDFF81C12E3}" srcOrd="0" destOrd="2" presId="urn:microsoft.com/office/officeart/2005/8/layout/hList1"/>
    <dgm:cxn modelId="{F9CED1CB-56D2-4A6D-A599-F8DD2A388E7E}" type="presOf" srcId="{DC24D85B-D102-44CF-AB1D-DC38B097C01B}" destId="{FC23A372-548C-4163-89EE-CF3364B48882}" srcOrd="0" destOrd="0" presId="urn:microsoft.com/office/officeart/2005/8/layout/hList1"/>
    <dgm:cxn modelId="{11D7DEE0-AB25-493C-9A4C-1FD3F5AB7B32}" type="presOf" srcId="{BC62735B-11B0-4D92-9484-571B417BF966}" destId="{E273029A-F6AE-4588-8885-C76313920C41}" srcOrd="0" destOrd="0" presId="urn:microsoft.com/office/officeart/2005/8/layout/hList1"/>
    <dgm:cxn modelId="{D66771F4-4852-4665-B59A-97EA6B4BC531}" type="presOf" srcId="{BAA615CF-7B4C-4AF6-B0E3-B6EF7E0812CC}" destId="{50A8E683-22F8-428F-A207-7FDFF81C12E3}" srcOrd="0" destOrd="1" presId="urn:microsoft.com/office/officeart/2005/8/layout/hList1"/>
    <dgm:cxn modelId="{ECAE3AF6-3B89-4958-93E3-868958EAD29D}" srcId="{BB2D0C0F-1DB6-44B1-929B-9C83B2FDEE33}" destId="{1DC869A3-4C39-4E2A-A778-391828E815BF}" srcOrd="0" destOrd="0" parTransId="{C26CC116-6840-427F-BBF7-040B57A841D7}" sibTransId="{5FB5C024-059B-43EA-A035-CB416D4D077D}"/>
    <dgm:cxn modelId="{E88E7EFA-D9B5-403A-B034-FA272607841C}" srcId="{1FC9E02C-78B4-46E5-84AC-AD570860D821}" destId="{C8D28A81-FB83-4C16-A810-6A34FDB1594F}" srcOrd="2" destOrd="0" parTransId="{B9BA732A-7D27-4E11-8748-B95229F2CFAB}" sibTransId="{FC531900-DFB8-4C2F-AE08-5A3104B840C6}"/>
    <dgm:cxn modelId="{F04EFC46-C2A5-48BF-8FFE-4C8C29F2E431}" type="presParOf" srcId="{7354CFCA-292A-4851-BFFE-7B8C2EECDA50}" destId="{2669CA6F-DF19-454E-815F-8226296BA16B}" srcOrd="0" destOrd="0" presId="urn:microsoft.com/office/officeart/2005/8/layout/hList1"/>
    <dgm:cxn modelId="{FFA1E444-02CF-4CF9-8A38-C63390773F94}" type="presParOf" srcId="{2669CA6F-DF19-454E-815F-8226296BA16B}" destId="{FC23A372-548C-4163-89EE-CF3364B48882}" srcOrd="0" destOrd="0" presId="urn:microsoft.com/office/officeart/2005/8/layout/hList1"/>
    <dgm:cxn modelId="{175E8210-E511-4A54-8106-B46F85F24425}" type="presParOf" srcId="{2669CA6F-DF19-454E-815F-8226296BA16B}" destId="{E273029A-F6AE-4588-8885-C76313920C41}" srcOrd="1" destOrd="0" presId="urn:microsoft.com/office/officeart/2005/8/layout/hList1"/>
    <dgm:cxn modelId="{B13F4AAE-D9BF-42A7-A677-58C3CA54FB15}" type="presParOf" srcId="{7354CFCA-292A-4851-BFFE-7B8C2EECDA50}" destId="{C88B66E2-BCB1-4194-8C58-97D9104D5144}" srcOrd="1" destOrd="0" presId="urn:microsoft.com/office/officeart/2005/8/layout/hList1"/>
    <dgm:cxn modelId="{2CB0CA42-7C2D-40D8-9352-AC80CE5A005A}" type="presParOf" srcId="{7354CFCA-292A-4851-BFFE-7B8C2EECDA50}" destId="{609E279F-6D50-4564-8C27-F213ABF85666}" srcOrd="2" destOrd="0" presId="urn:microsoft.com/office/officeart/2005/8/layout/hList1"/>
    <dgm:cxn modelId="{4A31D2E0-EC3B-46E6-B9D8-D45F78A4DBAE}" type="presParOf" srcId="{609E279F-6D50-4564-8C27-F213ABF85666}" destId="{46026168-9633-4FE8-8EAE-799758054E86}" srcOrd="0" destOrd="0" presId="urn:microsoft.com/office/officeart/2005/8/layout/hList1"/>
    <dgm:cxn modelId="{377A13A7-5897-40F7-BEC3-807D74294CDB}" type="presParOf" srcId="{609E279F-6D50-4564-8C27-F213ABF85666}" destId="{50A8E683-22F8-428F-A207-7FDFF81C12E3}" srcOrd="1" destOrd="0" presId="urn:microsoft.com/office/officeart/2005/8/layout/hList1"/>
    <dgm:cxn modelId="{1DB7A359-3777-4550-B14F-4BB104FC3F16}" type="presParOf" srcId="{7354CFCA-292A-4851-BFFE-7B8C2EECDA50}" destId="{347FE1CC-94E8-4407-8A18-770F1857120B}" srcOrd="3" destOrd="0" presId="urn:microsoft.com/office/officeart/2005/8/layout/hList1"/>
    <dgm:cxn modelId="{6C354AF2-FA8D-442A-A9C1-87A1CCF432AD}" type="presParOf" srcId="{7354CFCA-292A-4851-BFFE-7B8C2EECDA50}" destId="{847974E5-87B1-449C-89F1-CE9900CBE700}" srcOrd="4" destOrd="0" presId="urn:microsoft.com/office/officeart/2005/8/layout/hList1"/>
    <dgm:cxn modelId="{4756D452-88F8-4FA7-9BBC-D0F1D454B53E}" type="presParOf" srcId="{847974E5-87B1-449C-89F1-CE9900CBE700}" destId="{A5F73F12-254A-49B7-BD7D-8D348451D4FE}" srcOrd="0" destOrd="0" presId="urn:microsoft.com/office/officeart/2005/8/layout/hList1"/>
    <dgm:cxn modelId="{6CFF2D22-391E-4296-9B13-1F1D16550855}" type="presParOf" srcId="{847974E5-87B1-449C-89F1-CE9900CBE700}" destId="{921370A5-CAF1-4F10-A4D5-0CC3258DC5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1C596-FBD2-4882-B42F-126AD4693126}" type="doc">
      <dgm:prSet loTypeId="urn:microsoft.com/office/officeart/2005/8/layout/hProcess9" loCatId="process" qsTypeId="urn:microsoft.com/office/officeart/2005/8/quickstyle/simple1" qsCatId="simple" csTypeId="urn:microsoft.com/office/officeart/2005/8/colors/accent2_3" csCatId="accent2" phldr="1"/>
      <dgm:spPr/>
    </dgm:pt>
    <dgm:pt modelId="{075D9C31-1B3D-4DDE-BDEE-922464441E4D}">
      <dgm:prSet phldrT="[Text]"/>
      <dgm:spPr/>
      <dgm:t>
        <a:bodyPr/>
        <a:lstStyle/>
        <a:p>
          <a:pPr>
            <a:buClr>
              <a:schemeClr val="bg1"/>
            </a:buClr>
            <a:buFont typeface="Book Antiqua" panose="02040602050305030304" pitchFamily="18" charset="0"/>
            <a:buChar char="–"/>
          </a:pPr>
          <a:r>
            <a:rPr lang="en-US" dirty="0">
              <a:latin typeface="Book Antiqua" panose="02040602050305030304" pitchFamily="18" charset="0"/>
              <a:cs typeface="Trebuchet MS"/>
            </a:rPr>
            <a:t>Tax is collected at earliest point of time</a:t>
          </a:r>
          <a:endParaRPr lang="en-IN" dirty="0"/>
        </a:p>
      </dgm:t>
    </dgm:pt>
    <dgm:pt modelId="{0852924C-C239-49F3-A6D3-AA0F5D195367}" type="parTrans" cxnId="{8D212B77-EB2A-4878-AC06-919EF3139FE6}">
      <dgm:prSet/>
      <dgm:spPr/>
      <dgm:t>
        <a:bodyPr/>
        <a:lstStyle/>
        <a:p>
          <a:endParaRPr lang="en-IN"/>
        </a:p>
      </dgm:t>
    </dgm:pt>
    <dgm:pt modelId="{A8580187-7A7D-48A7-A6AA-287A80758A95}" type="sibTrans" cxnId="{8D212B77-EB2A-4878-AC06-919EF3139FE6}">
      <dgm:prSet/>
      <dgm:spPr/>
      <dgm:t>
        <a:bodyPr/>
        <a:lstStyle/>
        <a:p>
          <a:endParaRPr lang="en-IN"/>
        </a:p>
      </dgm:t>
    </dgm:pt>
    <dgm:pt modelId="{5793BFC0-E0D6-4CB0-A1CD-F7F52B4AC12D}">
      <dgm:prSet/>
      <dgm:spPr/>
      <dgm:t>
        <a:bodyPr/>
        <a:lstStyle/>
        <a:p>
          <a:r>
            <a:rPr lang="en-US">
              <a:latin typeface="Book Antiqua" panose="02040602050305030304" pitchFamily="18" charset="0"/>
              <a:cs typeface="Trebuchet MS"/>
            </a:rPr>
            <a:t>There is no difficulty in collection of time at the time of assessment</a:t>
          </a:r>
          <a:endParaRPr lang="en-US" dirty="0">
            <a:latin typeface="Book Antiqua" panose="02040602050305030304" pitchFamily="18" charset="0"/>
            <a:cs typeface="Trebuchet MS"/>
          </a:endParaRPr>
        </a:p>
      </dgm:t>
    </dgm:pt>
    <dgm:pt modelId="{D8119F17-1475-4D79-BD4E-C7E49BC58D77}" type="parTrans" cxnId="{ED6D875F-6F31-4001-B541-998F578ADFE9}">
      <dgm:prSet/>
      <dgm:spPr/>
      <dgm:t>
        <a:bodyPr/>
        <a:lstStyle/>
        <a:p>
          <a:endParaRPr lang="en-IN"/>
        </a:p>
      </dgm:t>
    </dgm:pt>
    <dgm:pt modelId="{D9EEE8F4-2FAE-4B66-98A8-A8CF56260552}" type="sibTrans" cxnId="{ED6D875F-6F31-4001-B541-998F578ADFE9}">
      <dgm:prSet/>
      <dgm:spPr/>
      <dgm:t>
        <a:bodyPr/>
        <a:lstStyle/>
        <a:p>
          <a:endParaRPr lang="en-IN"/>
        </a:p>
      </dgm:t>
    </dgm:pt>
    <dgm:pt modelId="{026BFF54-2559-42D5-878C-B2BD047A2FB4}">
      <dgm:prSet/>
      <dgm:spPr/>
      <dgm:t>
        <a:bodyPr/>
        <a:lstStyle/>
        <a:p>
          <a:r>
            <a:rPr lang="en-US" dirty="0">
              <a:solidFill>
                <a:schemeClr val="bg1"/>
              </a:solidFill>
              <a:latin typeface="Book Antiqua" panose="02040602050305030304" pitchFamily="18" charset="0"/>
              <a:cs typeface="Trebuchet MS"/>
            </a:rPr>
            <a:t>To avoid loss of revenue – as non- residents may not have any assets in India from which subsequent recovery can be made</a:t>
          </a:r>
        </a:p>
      </dgm:t>
    </dgm:pt>
    <dgm:pt modelId="{7DFFF414-92B9-4CD4-9584-F3EF3CBECE97}" type="parTrans" cxnId="{F50F9BDA-3C7C-426D-92C0-701BED557A81}">
      <dgm:prSet/>
      <dgm:spPr/>
      <dgm:t>
        <a:bodyPr/>
        <a:lstStyle/>
        <a:p>
          <a:endParaRPr lang="en-IN"/>
        </a:p>
      </dgm:t>
    </dgm:pt>
    <dgm:pt modelId="{293724C8-0443-40A8-A9A7-7CF23B7EED82}" type="sibTrans" cxnId="{F50F9BDA-3C7C-426D-92C0-701BED557A81}">
      <dgm:prSet/>
      <dgm:spPr/>
      <dgm:t>
        <a:bodyPr/>
        <a:lstStyle/>
        <a:p>
          <a:endParaRPr lang="en-IN"/>
        </a:p>
      </dgm:t>
    </dgm:pt>
    <dgm:pt modelId="{87B398B4-0F68-4FAC-A803-2D04B1FF98B3}" type="pres">
      <dgm:prSet presAssocID="{6331C596-FBD2-4882-B42F-126AD4693126}" presName="CompostProcess" presStyleCnt="0">
        <dgm:presLayoutVars>
          <dgm:dir/>
          <dgm:resizeHandles val="exact"/>
        </dgm:presLayoutVars>
      </dgm:prSet>
      <dgm:spPr/>
    </dgm:pt>
    <dgm:pt modelId="{015565A5-65D7-4B33-B7A2-57C2EB882928}" type="pres">
      <dgm:prSet presAssocID="{6331C596-FBD2-4882-B42F-126AD4693126}" presName="arrow" presStyleLbl="bgShp" presStyleIdx="0" presStyleCnt="1"/>
      <dgm:spPr/>
    </dgm:pt>
    <dgm:pt modelId="{226372C6-95DD-4CC4-9319-D9EC4CD3EECF}" type="pres">
      <dgm:prSet presAssocID="{6331C596-FBD2-4882-B42F-126AD4693126}" presName="linearProcess" presStyleCnt="0"/>
      <dgm:spPr/>
    </dgm:pt>
    <dgm:pt modelId="{0F575FBD-DCB0-482E-A136-3F461C29A163}" type="pres">
      <dgm:prSet presAssocID="{075D9C31-1B3D-4DDE-BDEE-922464441E4D}" presName="textNode" presStyleLbl="node1" presStyleIdx="0" presStyleCnt="3">
        <dgm:presLayoutVars>
          <dgm:bulletEnabled val="1"/>
        </dgm:presLayoutVars>
      </dgm:prSet>
      <dgm:spPr/>
    </dgm:pt>
    <dgm:pt modelId="{0C6584CF-107C-4238-96FF-BC91B3A59E0D}" type="pres">
      <dgm:prSet presAssocID="{A8580187-7A7D-48A7-A6AA-287A80758A95}" presName="sibTrans" presStyleCnt="0"/>
      <dgm:spPr/>
    </dgm:pt>
    <dgm:pt modelId="{DDDEEC8C-DCB9-499C-868C-7FF552D75C3D}" type="pres">
      <dgm:prSet presAssocID="{5793BFC0-E0D6-4CB0-A1CD-F7F52B4AC12D}" presName="textNode" presStyleLbl="node1" presStyleIdx="1" presStyleCnt="3">
        <dgm:presLayoutVars>
          <dgm:bulletEnabled val="1"/>
        </dgm:presLayoutVars>
      </dgm:prSet>
      <dgm:spPr/>
    </dgm:pt>
    <dgm:pt modelId="{8954D410-C1E7-4D7D-A54C-A80D875BEBF5}" type="pres">
      <dgm:prSet presAssocID="{D9EEE8F4-2FAE-4B66-98A8-A8CF56260552}" presName="sibTrans" presStyleCnt="0"/>
      <dgm:spPr/>
    </dgm:pt>
    <dgm:pt modelId="{2E6A1268-2AEB-445F-BEC2-F039CD06ED85}" type="pres">
      <dgm:prSet presAssocID="{026BFF54-2559-42D5-878C-B2BD047A2FB4}" presName="textNode" presStyleLbl="node1" presStyleIdx="2" presStyleCnt="3">
        <dgm:presLayoutVars>
          <dgm:bulletEnabled val="1"/>
        </dgm:presLayoutVars>
      </dgm:prSet>
      <dgm:spPr/>
    </dgm:pt>
  </dgm:ptLst>
  <dgm:cxnLst>
    <dgm:cxn modelId="{DD5C0630-EA48-42E8-AF79-CABC49EE81F6}" type="presOf" srcId="{6331C596-FBD2-4882-B42F-126AD4693126}" destId="{87B398B4-0F68-4FAC-A803-2D04B1FF98B3}" srcOrd="0" destOrd="0" presId="urn:microsoft.com/office/officeart/2005/8/layout/hProcess9"/>
    <dgm:cxn modelId="{1F4CF730-38E7-488D-948F-3A3008A29074}" type="presOf" srcId="{5793BFC0-E0D6-4CB0-A1CD-F7F52B4AC12D}" destId="{DDDEEC8C-DCB9-499C-868C-7FF552D75C3D}" srcOrd="0" destOrd="0" presId="urn:microsoft.com/office/officeart/2005/8/layout/hProcess9"/>
    <dgm:cxn modelId="{DDE6393A-D2DC-4DDD-BB84-1FECDB0ED3A2}" type="presOf" srcId="{075D9C31-1B3D-4DDE-BDEE-922464441E4D}" destId="{0F575FBD-DCB0-482E-A136-3F461C29A163}" srcOrd="0" destOrd="0" presId="urn:microsoft.com/office/officeart/2005/8/layout/hProcess9"/>
    <dgm:cxn modelId="{ED6D875F-6F31-4001-B541-998F578ADFE9}" srcId="{6331C596-FBD2-4882-B42F-126AD4693126}" destId="{5793BFC0-E0D6-4CB0-A1CD-F7F52B4AC12D}" srcOrd="1" destOrd="0" parTransId="{D8119F17-1475-4D79-BD4E-C7E49BC58D77}" sibTransId="{D9EEE8F4-2FAE-4B66-98A8-A8CF56260552}"/>
    <dgm:cxn modelId="{8D212B77-EB2A-4878-AC06-919EF3139FE6}" srcId="{6331C596-FBD2-4882-B42F-126AD4693126}" destId="{075D9C31-1B3D-4DDE-BDEE-922464441E4D}" srcOrd="0" destOrd="0" parTransId="{0852924C-C239-49F3-A6D3-AA0F5D195367}" sibTransId="{A8580187-7A7D-48A7-A6AA-287A80758A95}"/>
    <dgm:cxn modelId="{F50F9BDA-3C7C-426D-92C0-701BED557A81}" srcId="{6331C596-FBD2-4882-B42F-126AD4693126}" destId="{026BFF54-2559-42D5-878C-B2BD047A2FB4}" srcOrd="2" destOrd="0" parTransId="{7DFFF414-92B9-4CD4-9584-F3EF3CBECE97}" sibTransId="{293724C8-0443-40A8-A9A7-7CF23B7EED82}"/>
    <dgm:cxn modelId="{177156E6-DC67-40D2-A96A-BFC13CD4A935}" type="presOf" srcId="{026BFF54-2559-42D5-878C-B2BD047A2FB4}" destId="{2E6A1268-2AEB-445F-BEC2-F039CD06ED85}" srcOrd="0" destOrd="0" presId="urn:microsoft.com/office/officeart/2005/8/layout/hProcess9"/>
    <dgm:cxn modelId="{279484CB-B988-4BCE-8070-A2E267897D4E}" type="presParOf" srcId="{87B398B4-0F68-4FAC-A803-2D04B1FF98B3}" destId="{015565A5-65D7-4B33-B7A2-57C2EB882928}" srcOrd="0" destOrd="0" presId="urn:microsoft.com/office/officeart/2005/8/layout/hProcess9"/>
    <dgm:cxn modelId="{93C59D57-64EF-4A9B-A514-F4DCF756ACD0}" type="presParOf" srcId="{87B398B4-0F68-4FAC-A803-2D04B1FF98B3}" destId="{226372C6-95DD-4CC4-9319-D9EC4CD3EECF}" srcOrd="1" destOrd="0" presId="urn:microsoft.com/office/officeart/2005/8/layout/hProcess9"/>
    <dgm:cxn modelId="{5D16306F-DF6E-47AE-A6D0-5B85B82D225E}" type="presParOf" srcId="{226372C6-95DD-4CC4-9319-D9EC4CD3EECF}" destId="{0F575FBD-DCB0-482E-A136-3F461C29A163}" srcOrd="0" destOrd="0" presId="urn:microsoft.com/office/officeart/2005/8/layout/hProcess9"/>
    <dgm:cxn modelId="{FE5C6DD6-595A-4C73-A64E-1102C634A8B3}" type="presParOf" srcId="{226372C6-95DD-4CC4-9319-D9EC4CD3EECF}" destId="{0C6584CF-107C-4238-96FF-BC91B3A59E0D}" srcOrd="1" destOrd="0" presId="urn:microsoft.com/office/officeart/2005/8/layout/hProcess9"/>
    <dgm:cxn modelId="{65EBAFD3-1430-42F1-9711-F1AB8562A512}" type="presParOf" srcId="{226372C6-95DD-4CC4-9319-D9EC4CD3EECF}" destId="{DDDEEC8C-DCB9-499C-868C-7FF552D75C3D}" srcOrd="2" destOrd="0" presId="urn:microsoft.com/office/officeart/2005/8/layout/hProcess9"/>
    <dgm:cxn modelId="{E27BEF3A-9801-4B0A-979D-4EAEC942E321}" type="presParOf" srcId="{226372C6-95DD-4CC4-9319-D9EC4CD3EECF}" destId="{8954D410-C1E7-4D7D-A54C-A80D875BEBF5}" srcOrd="3" destOrd="0" presId="urn:microsoft.com/office/officeart/2005/8/layout/hProcess9"/>
    <dgm:cxn modelId="{E862B507-1218-43FC-8B5D-910679834A73}" type="presParOf" srcId="{226372C6-95DD-4CC4-9319-D9EC4CD3EECF}" destId="{2E6A1268-2AEB-445F-BEC2-F039CD06ED8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7F2635-5934-468B-9DEC-09C45AB3BB44}"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IN"/>
        </a:p>
      </dgm:t>
    </dgm:pt>
    <dgm:pt modelId="{680F6AEE-6BE9-4606-8465-D587168B1F38}">
      <dgm:prSet phldrT="[Text]" custT="1"/>
      <dgm:spPr/>
      <dgm:t>
        <a:bodyPr/>
        <a:lstStyle/>
        <a:p>
          <a:r>
            <a:rPr lang="en-US" sz="1400" dirty="0">
              <a:latin typeface="Book Antiqua" panose="02040602050305030304" pitchFamily="18" charset="0"/>
            </a:rPr>
            <a:t>Payer</a:t>
          </a:r>
          <a:endParaRPr lang="en-IN" sz="1400" dirty="0">
            <a:latin typeface="Book Antiqua" panose="02040602050305030304" pitchFamily="18" charset="0"/>
          </a:endParaRPr>
        </a:p>
      </dgm:t>
    </dgm:pt>
    <dgm:pt modelId="{F4BA3A49-54A9-488A-881B-DB2887EB377A}" type="parTrans" cxnId="{32FD32B4-AF76-4B78-A663-5CE4CC7B6B53}">
      <dgm:prSet/>
      <dgm:spPr/>
      <dgm:t>
        <a:bodyPr/>
        <a:lstStyle/>
        <a:p>
          <a:endParaRPr lang="en-IN">
            <a:latin typeface="Book Antiqua" panose="02040602050305030304" pitchFamily="18" charset="0"/>
          </a:endParaRPr>
        </a:p>
      </dgm:t>
    </dgm:pt>
    <dgm:pt modelId="{48688316-1D65-4367-ADB0-A5381F540498}" type="sibTrans" cxnId="{32FD32B4-AF76-4B78-A663-5CE4CC7B6B53}">
      <dgm:prSet/>
      <dgm:spPr/>
      <dgm:t>
        <a:bodyPr/>
        <a:lstStyle/>
        <a:p>
          <a:endParaRPr lang="en-IN">
            <a:latin typeface="Book Antiqua" panose="02040602050305030304" pitchFamily="18" charset="0"/>
          </a:endParaRPr>
        </a:p>
      </dgm:t>
    </dgm:pt>
    <dgm:pt modelId="{940BCAA2-3CCF-429A-854C-0D12D49DA762}">
      <dgm:prSet phldrT="[Text]" custT="1"/>
      <dgm:spPr/>
      <dgm:t>
        <a:bodyPr/>
        <a:lstStyle/>
        <a:p>
          <a:pPr marL="177800" indent="-177800">
            <a:buFont typeface="Franklin Gothic Medium"/>
            <a:buChar char="•"/>
          </a:pPr>
          <a:r>
            <a:rPr lang="en-US" sz="1100" b="0" spc="20" dirty="0">
              <a:latin typeface="Book Antiqua" panose="02040602050305030304" pitchFamily="18" charset="0"/>
              <a:cs typeface="Arial Narrow"/>
            </a:rPr>
            <a:t>Any</a:t>
          </a:r>
          <a:r>
            <a:rPr lang="en-US" sz="1100" b="0" spc="30" dirty="0">
              <a:latin typeface="Book Antiqua" panose="02040602050305030304" pitchFamily="18" charset="0"/>
              <a:cs typeface="Arial Narrow"/>
            </a:rPr>
            <a:t> </a:t>
          </a:r>
          <a:r>
            <a:rPr lang="en-US" sz="1100" b="0" spc="70" dirty="0">
              <a:latin typeface="Book Antiqua" panose="02040602050305030304" pitchFamily="18" charset="0"/>
              <a:cs typeface="Arial Narrow"/>
            </a:rPr>
            <a:t>person</a:t>
          </a:r>
          <a:r>
            <a:rPr lang="en-US" sz="1100" b="0" spc="35" dirty="0">
              <a:latin typeface="Book Antiqua" panose="02040602050305030304" pitchFamily="18" charset="0"/>
              <a:cs typeface="Arial Narrow"/>
            </a:rPr>
            <a:t> </a:t>
          </a:r>
          <a:r>
            <a:rPr lang="en-US" sz="1100" b="0" spc="65" dirty="0">
              <a:latin typeface="Book Antiqua" panose="02040602050305030304" pitchFamily="18" charset="0"/>
              <a:cs typeface="Arial Narrow"/>
            </a:rPr>
            <a:t>responsible</a:t>
          </a:r>
          <a:r>
            <a:rPr lang="en-US" sz="1100" b="0" spc="10" dirty="0">
              <a:latin typeface="Book Antiqua" panose="02040602050305030304" pitchFamily="18" charset="0"/>
              <a:cs typeface="Arial Narrow"/>
            </a:rPr>
            <a:t> </a:t>
          </a:r>
          <a:r>
            <a:rPr lang="en-US" sz="1100" b="0" spc="50" dirty="0">
              <a:latin typeface="Book Antiqua" panose="02040602050305030304" pitchFamily="18" charset="0"/>
              <a:cs typeface="Arial Narrow"/>
            </a:rPr>
            <a:t>for</a:t>
          </a:r>
          <a:r>
            <a:rPr lang="en-US" sz="1100" b="0" spc="35" dirty="0">
              <a:latin typeface="Book Antiqua" panose="02040602050305030304" pitchFamily="18" charset="0"/>
              <a:cs typeface="Arial Narrow"/>
            </a:rPr>
            <a:t> </a:t>
          </a:r>
          <a:r>
            <a:rPr lang="en-US" sz="1100" b="0" spc="60" dirty="0">
              <a:latin typeface="Book Antiqua" panose="02040602050305030304" pitchFamily="18" charset="0"/>
              <a:cs typeface="Arial Narrow"/>
            </a:rPr>
            <a:t>paying</a:t>
          </a:r>
          <a:endParaRPr lang="en-IN" sz="1100" b="0" dirty="0">
            <a:latin typeface="Book Antiqua" panose="02040602050305030304" pitchFamily="18" charset="0"/>
          </a:endParaRPr>
        </a:p>
      </dgm:t>
    </dgm:pt>
    <dgm:pt modelId="{B442E437-279B-473B-A5DB-C01E5A8803C7}" type="parTrans" cxnId="{CDAF94D6-ED98-4492-8C0E-683ACF77008B}">
      <dgm:prSet/>
      <dgm:spPr/>
      <dgm:t>
        <a:bodyPr/>
        <a:lstStyle/>
        <a:p>
          <a:endParaRPr lang="en-IN">
            <a:latin typeface="Book Antiqua" panose="02040602050305030304" pitchFamily="18" charset="0"/>
          </a:endParaRPr>
        </a:p>
      </dgm:t>
    </dgm:pt>
    <dgm:pt modelId="{A073AF92-BF36-423C-B593-C904D4949658}" type="sibTrans" cxnId="{CDAF94D6-ED98-4492-8C0E-683ACF77008B}">
      <dgm:prSet/>
      <dgm:spPr/>
      <dgm:t>
        <a:bodyPr/>
        <a:lstStyle/>
        <a:p>
          <a:endParaRPr lang="en-IN">
            <a:latin typeface="Book Antiqua" panose="02040602050305030304" pitchFamily="18" charset="0"/>
          </a:endParaRPr>
        </a:p>
      </dgm:t>
    </dgm:pt>
    <dgm:pt modelId="{32E05A52-E597-4091-B81D-984C2F82664D}">
      <dgm:prSet phldrT="[Text]" custT="1"/>
      <dgm:spPr/>
      <dgm:t>
        <a:bodyPr/>
        <a:lstStyle/>
        <a:p>
          <a:r>
            <a:rPr lang="en-US" sz="1400" dirty="0">
              <a:latin typeface="Book Antiqua" panose="02040602050305030304" pitchFamily="18" charset="0"/>
            </a:rPr>
            <a:t>Payee</a:t>
          </a:r>
          <a:endParaRPr lang="en-IN" sz="1400" dirty="0">
            <a:latin typeface="Book Antiqua" panose="02040602050305030304" pitchFamily="18" charset="0"/>
          </a:endParaRPr>
        </a:p>
      </dgm:t>
    </dgm:pt>
    <dgm:pt modelId="{CBCB128C-DC1C-4703-A6F8-6D06F66C7C3C}" type="parTrans" cxnId="{ED314DA9-5322-4336-95EB-512606AF19D2}">
      <dgm:prSet/>
      <dgm:spPr/>
      <dgm:t>
        <a:bodyPr/>
        <a:lstStyle/>
        <a:p>
          <a:endParaRPr lang="en-IN">
            <a:latin typeface="Book Antiqua" panose="02040602050305030304" pitchFamily="18" charset="0"/>
          </a:endParaRPr>
        </a:p>
      </dgm:t>
    </dgm:pt>
    <dgm:pt modelId="{1600D5DC-81D0-4C16-8B93-06BD1E60B589}" type="sibTrans" cxnId="{ED314DA9-5322-4336-95EB-512606AF19D2}">
      <dgm:prSet/>
      <dgm:spPr/>
      <dgm:t>
        <a:bodyPr/>
        <a:lstStyle/>
        <a:p>
          <a:endParaRPr lang="en-IN">
            <a:latin typeface="Book Antiqua" panose="02040602050305030304" pitchFamily="18" charset="0"/>
          </a:endParaRPr>
        </a:p>
      </dgm:t>
    </dgm:pt>
    <dgm:pt modelId="{15DA92F2-8359-45A4-A4C8-3F9C3C6791BF}">
      <dgm:prSet phldrT="[Text]" custT="1"/>
      <dgm:spPr/>
      <dgm:t>
        <a:bodyPr/>
        <a:lstStyle/>
        <a:p>
          <a:pPr marL="177800" indent="-177800">
            <a:buFont typeface="Franklin Gothic Medium"/>
            <a:buChar char="•"/>
          </a:pPr>
          <a:r>
            <a:rPr lang="en-US" sz="1100" b="0" spc="125" dirty="0">
              <a:latin typeface="Book Antiqua" panose="02040602050305030304" pitchFamily="18" charset="0"/>
              <a:cs typeface="Arial Narrow"/>
            </a:rPr>
            <a:t>Non-resident</a:t>
          </a:r>
          <a:r>
            <a:rPr lang="en-US" sz="1100" b="0" spc="30" dirty="0">
              <a:latin typeface="Book Antiqua" panose="02040602050305030304" pitchFamily="18" charset="0"/>
              <a:cs typeface="Arial Narrow"/>
            </a:rPr>
            <a:t> </a:t>
          </a:r>
          <a:r>
            <a:rPr lang="en-US" sz="1100" b="0" spc="80" dirty="0">
              <a:latin typeface="Book Antiqua" panose="02040602050305030304" pitchFamily="18" charset="0"/>
              <a:cs typeface="Arial Narrow"/>
            </a:rPr>
            <a:t>not</a:t>
          </a:r>
          <a:r>
            <a:rPr lang="en-US" sz="1100" b="0" spc="30" dirty="0">
              <a:latin typeface="Book Antiqua" panose="02040602050305030304" pitchFamily="18" charset="0"/>
              <a:cs typeface="Arial Narrow"/>
            </a:rPr>
            <a:t> </a:t>
          </a:r>
          <a:r>
            <a:rPr lang="en-US" sz="1100" b="0" spc="85" dirty="0">
              <a:latin typeface="Book Antiqua" panose="02040602050305030304" pitchFamily="18" charset="0"/>
              <a:cs typeface="Arial Narrow"/>
            </a:rPr>
            <a:t>being</a:t>
          </a:r>
          <a:r>
            <a:rPr lang="en-US" sz="1100" b="0" spc="-5" dirty="0">
              <a:latin typeface="Book Antiqua" panose="02040602050305030304" pitchFamily="18" charset="0"/>
              <a:cs typeface="Arial Narrow"/>
            </a:rPr>
            <a:t> </a:t>
          </a:r>
          <a:r>
            <a:rPr lang="en-US" sz="1100" b="0" spc="180" dirty="0">
              <a:latin typeface="Book Antiqua" panose="02040602050305030304" pitchFamily="18" charset="0"/>
              <a:cs typeface="Arial Narrow"/>
            </a:rPr>
            <a:t>a</a:t>
          </a:r>
          <a:r>
            <a:rPr lang="en-US" sz="1100" b="0" spc="55" dirty="0">
              <a:latin typeface="Book Antiqua" panose="02040602050305030304" pitchFamily="18" charset="0"/>
              <a:cs typeface="Arial Narrow"/>
            </a:rPr>
            <a:t> </a:t>
          </a:r>
          <a:r>
            <a:rPr lang="en-US" sz="1100" b="0" spc="95" dirty="0">
              <a:latin typeface="Book Antiqua" panose="02040602050305030304" pitchFamily="18" charset="0"/>
              <a:cs typeface="Arial Narrow"/>
            </a:rPr>
            <a:t>company, or</a:t>
          </a:r>
          <a:endParaRPr lang="en-IN" sz="1100" b="0" dirty="0">
            <a:latin typeface="Book Antiqua" panose="02040602050305030304" pitchFamily="18" charset="0"/>
          </a:endParaRPr>
        </a:p>
      </dgm:t>
    </dgm:pt>
    <dgm:pt modelId="{E1978743-6008-48EF-B838-3D0A498D7F7E}" type="parTrans" cxnId="{7BC36F12-013E-40F9-8C49-E98DF8A92B5C}">
      <dgm:prSet/>
      <dgm:spPr/>
      <dgm:t>
        <a:bodyPr/>
        <a:lstStyle/>
        <a:p>
          <a:endParaRPr lang="en-IN">
            <a:latin typeface="Book Antiqua" panose="02040602050305030304" pitchFamily="18" charset="0"/>
          </a:endParaRPr>
        </a:p>
      </dgm:t>
    </dgm:pt>
    <dgm:pt modelId="{ED83D4C6-70B6-4920-9E6F-A4DA29BDAC3F}" type="sibTrans" cxnId="{7BC36F12-013E-40F9-8C49-E98DF8A92B5C}">
      <dgm:prSet/>
      <dgm:spPr/>
      <dgm:t>
        <a:bodyPr/>
        <a:lstStyle/>
        <a:p>
          <a:endParaRPr lang="en-IN">
            <a:latin typeface="Book Antiqua" panose="02040602050305030304" pitchFamily="18" charset="0"/>
          </a:endParaRPr>
        </a:p>
      </dgm:t>
    </dgm:pt>
    <dgm:pt modelId="{D5F2E51D-AEEB-4D6D-B321-5457F809F6B3}">
      <dgm:prSet phldrT="[Text]" custT="1"/>
      <dgm:spPr/>
      <dgm:t>
        <a:bodyPr/>
        <a:lstStyle/>
        <a:p>
          <a:r>
            <a:rPr lang="en-US" sz="1400" dirty="0">
              <a:latin typeface="Book Antiqua" panose="02040602050305030304" pitchFamily="18" charset="0"/>
            </a:rPr>
            <a:t>Nature of Payment</a:t>
          </a:r>
          <a:endParaRPr lang="en-IN" sz="1400" dirty="0">
            <a:latin typeface="Book Antiqua" panose="02040602050305030304" pitchFamily="18" charset="0"/>
          </a:endParaRPr>
        </a:p>
      </dgm:t>
    </dgm:pt>
    <dgm:pt modelId="{74A6B241-1C03-4833-8223-30C3EBC7DE8E}" type="parTrans" cxnId="{3610FEA4-2B64-4C8E-B464-BEA47964AED3}">
      <dgm:prSet/>
      <dgm:spPr/>
      <dgm:t>
        <a:bodyPr/>
        <a:lstStyle/>
        <a:p>
          <a:endParaRPr lang="en-IN">
            <a:latin typeface="Book Antiqua" panose="02040602050305030304" pitchFamily="18" charset="0"/>
          </a:endParaRPr>
        </a:p>
      </dgm:t>
    </dgm:pt>
    <dgm:pt modelId="{1A409D3F-FE6C-4417-833D-83E65C6C5DF1}" type="sibTrans" cxnId="{3610FEA4-2B64-4C8E-B464-BEA47964AED3}">
      <dgm:prSet/>
      <dgm:spPr/>
      <dgm:t>
        <a:bodyPr/>
        <a:lstStyle/>
        <a:p>
          <a:endParaRPr lang="en-IN">
            <a:latin typeface="Book Antiqua" panose="02040602050305030304" pitchFamily="18" charset="0"/>
          </a:endParaRPr>
        </a:p>
      </dgm:t>
    </dgm:pt>
    <dgm:pt modelId="{57BF9AA0-61DC-4A91-AC56-2C53305E6AA9}">
      <dgm:prSet phldrT="[Text]" custT="1"/>
      <dgm:spPr/>
      <dgm:t>
        <a:bodyPr/>
        <a:lstStyle/>
        <a:p>
          <a:pPr marL="177800" indent="-177800">
            <a:buFont typeface="Franklin Gothic Medium"/>
            <a:buChar char="•"/>
          </a:pPr>
          <a:r>
            <a:rPr lang="en-US" sz="1100" b="0" spc="85" dirty="0">
              <a:latin typeface="Book Antiqua" panose="02040602050305030304" pitchFamily="18" charset="0"/>
              <a:cs typeface="Arial Narrow"/>
            </a:rPr>
            <a:t>Interest</a:t>
          </a:r>
          <a:r>
            <a:rPr lang="en-US" sz="1100" b="0" spc="20" dirty="0">
              <a:latin typeface="Book Antiqua" panose="02040602050305030304" pitchFamily="18" charset="0"/>
              <a:cs typeface="Arial Narrow"/>
            </a:rPr>
            <a:t> </a:t>
          </a:r>
          <a:r>
            <a:rPr lang="en-US" sz="1100" b="0" spc="40" dirty="0">
              <a:latin typeface="Book Antiqua" panose="02040602050305030304" pitchFamily="18" charset="0"/>
              <a:cs typeface="Arial Narrow"/>
            </a:rPr>
            <a:t>or </a:t>
          </a:r>
          <a:r>
            <a:rPr lang="en-US" sz="1100" b="0" spc="75" dirty="0">
              <a:latin typeface="Book Antiqua" panose="02040602050305030304" pitchFamily="18" charset="0"/>
              <a:cs typeface="Arial Narrow"/>
            </a:rPr>
            <a:t>any</a:t>
          </a:r>
          <a:r>
            <a:rPr lang="en-US" sz="1100" b="0" spc="20" dirty="0">
              <a:latin typeface="Book Antiqua" panose="02040602050305030304" pitchFamily="18" charset="0"/>
              <a:cs typeface="Arial Narrow"/>
            </a:rPr>
            <a:t> </a:t>
          </a:r>
          <a:r>
            <a:rPr lang="en-US" sz="1100" b="0" spc="85" dirty="0">
              <a:latin typeface="Book Antiqua" panose="02040602050305030304" pitchFamily="18" charset="0"/>
              <a:cs typeface="Arial Narrow"/>
            </a:rPr>
            <a:t>other</a:t>
          </a:r>
          <a:r>
            <a:rPr lang="en-US" sz="1100" b="0" spc="20" dirty="0">
              <a:latin typeface="Book Antiqua" panose="02040602050305030304" pitchFamily="18" charset="0"/>
              <a:cs typeface="Arial Narrow"/>
            </a:rPr>
            <a:t> </a:t>
          </a:r>
          <a:r>
            <a:rPr lang="en-US" sz="1100" b="0" spc="135" dirty="0">
              <a:latin typeface="Book Antiqua" panose="02040602050305030304" pitchFamily="18" charset="0"/>
              <a:cs typeface="Arial Narrow"/>
            </a:rPr>
            <a:t>sum</a:t>
          </a:r>
          <a:r>
            <a:rPr lang="en-US" sz="1100" b="0" spc="25" dirty="0">
              <a:latin typeface="Book Antiqua" panose="02040602050305030304" pitchFamily="18" charset="0"/>
              <a:cs typeface="Arial Narrow"/>
            </a:rPr>
            <a:t> </a:t>
          </a:r>
          <a:r>
            <a:rPr lang="en-US" sz="1100" b="0" spc="100" dirty="0">
              <a:latin typeface="Book Antiqua" panose="02040602050305030304" pitchFamily="18" charset="0"/>
              <a:cs typeface="Arial Narrow"/>
            </a:rPr>
            <a:t>chargeable</a:t>
          </a:r>
          <a:r>
            <a:rPr lang="en-US" sz="1100" b="0" spc="15" dirty="0">
              <a:latin typeface="Book Antiqua" panose="02040602050305030304" pitchFamily="18" charset="0"/>
              <a:cs typeface="Arial Narrow"/>
            </a:rPr>
            <a:t> </a:t>
          </a:r>
          <a:r>
            <a:rPr lang="en-US" sz="1100" b="0" spc="65" dirty="0">
              <a:latin typeface="Book Antiqua" panose="02040602050305030304" pitchFamily="18" charset="0"/>
              <a:cs typeface="Arial Narrow"/>
            </a:rPr>
            <a:t>to</a:t>
          </a:r>
          <a:r>
            <a:rPr lang="en-US" sz="1100" b="0" spc="50" dirty="0">
              <a:latin typeface="Book Antiqua" panose="02040602050305030304" pitchFamily="18" charset="0"/>
              <a:cs typeface="Arial Narrow"/>
            </a:rPr>
            <a:t> </a:t>
          </a:r>
          <a:r>
            <a:rPr lang="en-US" sz="1100" b="0" spc="85" dirty="0">
              <a:latin typeface="Book Antiqua" panose="02040602050305030304" pitchFamily="18" charset="0"/>
              <a:cs typeface="Arial Narrow"/>
            </a:rPr>
            <a:t>tax</a:t>
          </a:r>
          <a:endParaRPr lang="en-IN" sz="1100" b="0" dirty="0">
            <a:latin typeface="Book Antiqua" panose="02040602050305030304" pitchFamily="18" charset="0"/>
          </a:endParaRPr>
        </a:p>
      </dgm:t>
    </dgm:pt>
    <dgm:pt modelId="{E61F0996-E4A5-42EC-976F-5229371ABB08}" type="parTrans" cxnId="{58FBF326-D7AD-4842-AE05-ED5E08FFC973}">
      <dgm:prSet/>
      <dgm:spPr/>
      <dgm:t>
        <a:bodyPr/>
        <a:lstStyle/>
        <a:p>
          <a:endParaRPr lang="en-IN">
            <a:latin typeface="Book Antiqua" panose="02040602050305030304" pitchFamily="18" charset="0"/>
          </a:endParaRPr>
        </a:p>
      </dgm:t>
    </dgm:pt>
    <dgm:pt modelId="{1E75262B-ED94-4FBD-A834-A7E05DC707EC}" type="sibTrans" cxnId="{58FBF326-D7AD-4842-AE05-ED5E08FFC973}">
      <dgm:prSet/>
      <dgm:spPr/>
      <dgm:t>
        <a:bodyPr/>
        <a:lstStyle/>
        <a:p>
          <a:endParaRPr lang="en-IN">
            <a:latin typeface="Book Antiqua" panose="02040602050305030304" pitchFamily="18" charset="0"/>
          </a:endParaRPr>
        </a:p>
      </dgm:t>
    </dgm:pt>
    <dgm:pt modelId="{56AF0D52-2F16-4A45-8B85-4AED963AA97D}">
      <dgm:prSet phldrT="[Text]" custT="1"/>
      <dgm:spPr/>
      <dgm:t>
        <a:bodyPr/>
        <a:lstStyle/>
        <a:p>
          <a:pPr marL="177800" indent="-177800">
            <a:buFont typeface="Franklin Gothic Medium"/>
            <a:buChar char="•"/>
          </a:pPr>
          <a:r>
            <a:rPr lang="en-US" sz="1100" b="0" spc="70" dirty="0">
              <a:latin typeface="Book Antiqua" panose="02040602050305030304" pitchFamily="18" charset="0"/>
              <a:cs typeface="Arial Narrow"/>
            </a:rPr>
            <a:t>Includes</a:t>
          </a:r>
          <a:r>
            <a:rPr lang="en-US" sz="1100" b="0" spc="10" dirty="0">
              <a:latin typeface="Book Antiqua" panose="02040602050305030304" pitchFamily="18" charset="0"/>
              <a:cs typeface="Arial Narrow"/>
            </a:rPr>
            <a:t> </a:t>
          </a:r>
          <a:r>
            <a:rPr lang="en-US" sz="1100" b="0" spc="90" dirty="0">
              <a:latin typeface="Book Antiqua" panose="02040602050305030304" pitchFamily="18" charset="0"/>
              <a:cs typeface="Arial Narrow"/>
            </a:rPr>
            <a:t>NR,</a:t>
          </a:r>
          <a:r>
            <a:rPr lang="en-US" sz="1100" b="0" spc="15" dirty="0">
              <a:latin typeface="Book Antiqua" panose="02040602050305030304" pitchFamily="18" charset="0"/>
              <a:cs typeface="Arial Narrow"/>
            </a:rPr>
            <a:t> </a:t>
          </a:r>
          <a:r>
            <a:rPr lang="en-US" sz="1100" b="0" spc="110" dirty="0">
              <a:latin typeface="Book Antiqua" panose="02040602050305030304" pitchFamily="18" charset="0"/>
              <a:cs typeface="Arial Narrow"/>
            </a:rPr>
            <a:t>whether</a:t>
          </a:r>
          <a:r>
            <a:rPr lang="en-US" sz="1100" b="0" spc="20" dirty="0">
              <a:latin typeface="Book Antiqua" panose="02040602050305030304" pitchFamily="18" charset="0"/>
              <a:cs typeface="Arial Narrow"/>
            </a:rPr>
            <a:t> </a:t>
          </a:r>
          <a:r>
            <a:rPr lang="en-US" sz="1100" b="0" spc="40" dirty="0">
              <a:latin typeface="Book Antiqua" panose="02040602050305030304" pitchFamily="18" charset="0"/>
              <a:cs typeface="Arial Narrow"/>
            </a:rPr>
            <a:t>or</a:t>
          </a:r>
          <a:r>
            <a:rPr lang="en-US" sz="1100" b="0" spc="35" dirty="0">
              <a:latin typeface="Book Antiqua" panose="02040602050305030304" pitchFamily="18" charset="0"/>
              <a:cs typeface="Arial Narrow"/>
            </a:rPr>
            <a:t> </a:t>
          </a:r>
          <a:r>
            <a:rPr lang="en-US" sz="1100" b="0" spc="80" dirty="0">
              <a:latin typeface="Book Antiqua" panose="02040602050305030304" pitchFamily="18" charset="0"/>
              <a:cs typeface="Arial Narrow"/>
            </a:rPr>
            <a:t>not</a:t>
          </a:r>
          <a:r>
            <a:rPr lang="en-US" sz="1100" b="0" spc="40" dirty="0">
              <a:latin typeface="Book Antiqua" panose="02040602050305030304" pitchFamily="18" charset="0"/>
              <a:cs typeface="Arial Narrow"/>
            </a:rPr>
            <a:t> </a:t>
          </a:r>
          <a:r>
            <a:rPr lang="en-US" sz="1100" b="0" spc="50" dirty="0">
              <a:latin typeface="Book Antiqua" panose="02040602050305030304" pitchFamily="18" charset="0"/>
              <a:cs typeface="Arial Narrow"/>
            </a:rPr>
            <a:t>such</a:t>
          </a:r>
          <a:r>
            <a:rPr lang="en-US" sz="1100" b="0" spc="15" dirty="0">
              <a:latin typeface="Book Antiqua" panose="02040602050305030304" pitchFamily="18" charset="0"/>
              <a:cs typeface="Arial Narrow"/>
            </a:rPr>
            <a:t> </a:t>
          </a:r>
          <a:r>
            <a:rPr lang="en-US" sz="1100" b="0" spc="125" dirty="0">
              <a:latin typeface="Book Antiqua" panose="02040602050305030304" pitchFamily="18" charset="0"/>
              <a:cs typeface="Arial Narrow"/>
            </a:rPr>
            <a:t>NR</a:t>
          </a:r>
          <a:r>
            <a:rPr lang="en-US" sz="1100" b="0" spc="35" dirty="0">
              <a:latin typeface="Book Antiqua" panose="02040602050305030304" pitchFamily="18" charset="0"/>
              <a:cs typeface="Arial Narrow"/>
            </a:rPr>
            <a:t> </a:t>
          </a:r>
          <a:r>
            <a:rPr lang="en-US" sz="1100" b="0" spc="90" dirty="0">
              <a:latin typeface="Book Antiqua" panose="02040602050305030304" pitchFamily="18" charset="0"/>
              <a:cs typeface="Arial Narrow"/>
            </a:rPr>
            <a:t>has </a:t>
          </a:r>
          <a:r>
            <a:rPr lang="en-US" sz="1100" b="0" spc="85" dirty="0">
              <a:latin typeface="Book Antiqua" panose="02040602050305030304" pitchFamily="18" charset="0"/>
              <a:cs typeface="Arial Narrow"/>
            </a:rPr>
            <a:t>presence</a:t>
          </a:r>
          <a:r>
            <a:rPr lang="en-US" sz="1100" b="0" spc="30" dirty="0">
              <a:latin typeface="Book Antiqua" panose="02040602050305030304" pitchFamily="18" charset="0"/>
              <a:cs typeface="Arial Narrow"/>
            </a:rPr>
            <a:t> </a:t>
          </a:r>
          <a:r>
            <a:rPr lang="en-US" sz="1100" b="0" spc="65" dirty="0">
              <a:latin typeface="Book Antiqua" panose="02040602050305030304" pitchFamily="18" charset="0"/>
              <a:cs typeface="Arial Narrow"/>
            </a:rPr>
            <a:t>in</a:t>
          </a:r>
          <a:r>
            <a:rPr lang="en-US" sz="1100" b="0" spc="40" dirty="0">
              <a:latin typeface="Book Antiqua" panose="02040602050305030304" pitchFamily="18" charset="0"/>
              <a:cs typeface="Arial Narrow"/>
            </a:rPr>
            <a:t> </a:t>
          </a:r>
          <a:r>
            <a:rPr lang="en-US" sz="1100" b="0" spc="100" dirty="0">
              <a:latin typeface="Book Antiqua" panose="02040602050305030304" pitchFamily="18" charset="0"/>
              <a:cs typeface="Arial Narrow"/>
            </a:rPr>
            <a:t>India</a:t>
          </a:r>
          <a:endParaRPr lang="en-IN" sz="1100" b="0" dirty="0">
            <a:latin typeface="Book Antiqua" panose="02040602050305030304" pitchFamily="18" charset="0"/>
          </a:endParaRPr>
        </a:p>
      </dgm:t>
    </dgm:pt>
    <dgm:pt modelId="{92304200-C0D9-4B19-8101-B2CD79A439C9}" type="parTrans" cxnId="{E2026DC8-573B-4D38-9F2B-F0F51E3B0E5B}">
      <dgm:prSet/>
      <dgm:spPr/>
      <dgm:t>
        <a:bodyPr/>
        <a:lstStyle/>
        <a:p>
          <a:endParaRPr lang="en-IN"/>
        </a:p>
      </dgm:t>
    </dgm:pt>
    <dgm:pt modelId="{D96D65FD-7BBE-4AEA-A97A-605DE1F3A6B0}" type="sibTrans" cxnId="{E2026DC8-573B-4D38-9F2B-F0F51E3B0E5B}">
      <dgm:prSet/>
      <dgm:spPr/>
      <dgm:t>
        <a:bodyPr/>
        <a:lstStyle/>
        <a:p>
          <a:endParaRPr lang="en-IN"/>
        </a:p>
      </dgm:t>
    </dgm:pt>
    <dgm:pt modelId="{A3A1CBFF-29EF-4C3D-A3C1-A484368643AB}">
      <dgm:prSet phldrT="[Text]" custT="1"/>
      <dgm:spPr/>
      <dgm:t>
        <a:bodyPr/>
        <a:lstStyle/>
        <a:p>
          <a:pPr marL="177800" indent="-177800">
            <a:buFont typeface="Franklin Gothic Medium"/>
            <a:buChar char="•"/>
          </a:pPr>
          <a:r>
            <a:rPr lang="en-IN" sz="1100" b="0" spc="55" dirty="0">
              <a:latin typeface="Book Antiqua" panose="02040602050305030304" pitchFamily="18" charset="0"/>
              <a:cs typeface="Arial Narrow"/>
            </a:rPr>
            <a:t>Foreign</a:t>
          </a:r>
          <a:r>
            <a:rPr lang="en-IN" sz="1100" b="0" spc="-15" dirty="0">
              <a:latin typeface="Book Antiqua" panose="02040602050305030304" pitchFamily="18" charset="0"/>
              <a:cs typeface="Arial Narrow"/>
            </a:rPr>
            <a:t> </a:t>
          </a:r>
          <a:r>
            <a:rPr lang="en-IN" sz="1100" b="0" spc="90" dirty="0">
              <a:latin typeface="Book Antiqua" panose="02040602050305030304" pitchFamily="18" charset="0"/>
              <a:cs typeface="Arial Narrow"/>
            </a:rPr>
            <a:t>Company</a:t>
          </a:r>
          <a:endParaRPr lang="en-IN" sz="1100" b="0" dirty="0">
            <a:latin typeface="Book Antiqua" panose="02040602050305030304" pitchFamily="18" charset="0"/>
          </a:endParaRPr>
        </a:p>
      </dgm:t>
    </dgm:pt>
    <dgm:pt modelId="{107BD271-BB7D-4713-B837-3DEC46A97D22}" type="parTrans" cxnId="{DB86A62D-E24F-4A9F-B519-C1715BC0D96D}">
      <dgm:prSet/>
      <dgm:spPr/>
      <dgm:t>
        <a:bodyPr/>
        <a:lstStyle/>
        <a:p>
          <a:endParaRPr lang="en-IN"/>
        </a:p>
      </dgm:t>
    </dgm:pt>
    <dgm:pt modelId="{98ECFAF2-51CA-4F19-848E-525B00B56497}" type="sibTrans" cxnId="{DB86A62D-E24F-4A9F-B519-C1715BC0D96D}">
      <dgm:prSet/>
      <dgm:spPr/>
      <dgm:t>
        <a:bodyPr/>
        <a:lstStyle/>
        <a:p>
          <a:endParaRPr lang="en-IN"/>
        </a:p>
      </dgm:t>
    </dgm:pt>
    <dgm:pt modelId="{AB4964AA-6E73-4098-AAE4-63B03A7BEF4E}">
      <dgm:prSet phldrT="[Text]" custT="1"/>
      <dgm:spPr/>
      <dgm:t>
        <a:bodyPr/>
        <a:lstStyle/>
        <a:p>
          <a:pPr marL="177800" indent="-177800">
            <a:buFont typeface="Franklin Gothic Medium"/>
            <a:buChar char="•"/>
          </a:pPr>
          <a:r>
            <a:rPr lang="en-IN" sz="1100" b="0" spc="40" dirty="0">
              <a:latin typeface="Book Antiqua" panose="02040602050305030304" pitchFamily="18" charset="0"/>
              <a:cs typeface="Arial Narrow"/>
            </a:rPr>
            <a:t>Excludes</a:t>
          </a:r>
          <a:r>
            <a:rPr lang="en-IN" sz="1100" b="0" spc="-10" dirty="0">
              <a:latin typeface="Book Antiqua" panose="02040602050305030304" pitchFamily="18" charset="0"/>
              <a:cs typeface="Arial Narrow"/>
            </a:rPr>
            <a:t> </a:t>
          </a:r>
          <a:r>
            <a:rPr lang="en-IN" sz="1100" b="0" spc="60" dirty="0">
              <a:latin typeface="Book Antiqua" panose="02040602050305030304" pitchFamily="18" charset="0"/>
              <a:cs typeface="Arial Narrow"/>
            </a:rPr>
            <a:t>salary and </a:t>
          </a:r>
          <a:r>
            <a:rPr lang="en-US" sz="1100" b="0" i="0" dirty="0">
              <a:latin typeface="Book Antiqua" panose="02040602050305030304" pitchFamily="18" charset="0"/>
            </a:rPr>
            <a:t>interest referred to in </a:t>
          </a:r>
          <a:r>
            <a:rPr lang="en-US" sz="1100" b="0" i="0" u="none" dirty="0">
              <a:latin typeface="Book Antiqua" panose="02040602050305030304" pitchFamily="18" charset="0"/>
            </a:rPr>
            <a:t>section 194LB</a:t>
          </a:r>
          <a:r>
            <a:rPr lang="en-US" sz="1100" b="0" i="0" dirty="0">
              <a:latin typeface="Book Antiqua" panose="02040602050305030304" pitchFamily="18" charset="0"/>
            </a:rPr>
            <a:t> or </a:t>
          </a:r>
          <a:r>
            <a:rPr lang="en-US" sz="1100" b="0" i="0" u="none" dirty="0">
              <a:latin typeface="Book Antiqua" panose="02040602050305030304" pitchFamily="18" charset="0"/>
            </a:rPr>
            <a:t>section 194LC</a:t>
          </a:r>
          <a:r>
            <a:rPr lang="en-US" sz="1100" b="0" i="0" dirty="0">
              <a:latin typeface="Book Antiqua" panose="02040602050305030304" pitchFamily="18" charset="0"/>
            </a:rPr>
            <a:t> or </a:t>
          </a:r>
          <a:r>
            <a:rPr lang="en-US" sz="1100" b="0" i="0" u="none" dirty="0">
              <a:latin typeface="Book Antiqua" panose="02040602050305030304" pitchFamily="18" charset="0"/>
            </a:rPr>
            <a:t>section 194LD</a:t>
          </a:r>
          <a:endParaRPr lang="en-IN" sz="1100" b="0" dirty="0">
            <a:latin typeface="Book Antiqua" panose="02040602050305030304" pitchFamily="18" charset="0"/>
          </a:endParaRPr>
        </a:p>
      </dgm:t>
    </dgm:pt>
    <dgm:pt modelId="{94D5C858-A2E8-431A-BA6B-A47DB1938AB9}" type="parTrans" cxnId="{93523AB3-CFA1-4D70-B482-05AB407377E8}">
      <dgm:prSet/>
      <dgm:spPr/>
      <dgm:t>
        <a:bodyPr/>
        <a:lstStyle/>
        <a:p>
          <a:endParaRPr lang="en-IN"/>
        </a:p>
      </dgm:t>
    </dgm:pt>
    <dgm:pt modelId="{5F76E979-57A5-4659-9B7C-F5AB20FA34EE}" type="sibTrans" cxnId="{93523AB3-CFA1-4D70-B482-05AB407377E8}">
      <dgm:prSet/>
      <dgm:spPr/>
      <dgm:t>
        <a:bodyPr/>
        <a:lstStyle/>
        <a:p>
          <a:endParaRPr lang="en-IN"/>
        </a:p>
      </dgm:t>
    </dgm:pt>
    <dgm:pt modelId="{D88C1332-7777-4EF1-9AF3-155C031ED3E6}">
      <dgm:prSet custT="1"/>
      <dgm:spPr/>
      <dgm:t>
        <a:bodyPr/>
        <a:lstStyle/>
        <a:p>
          <a:pPr marL="177800" indent="-177800"/>
          <a:r>
            <a:rPr lang="en-US" sz="1400" dirty="0">
              <a:latin typeface="Book Antiqua" panose="02040602050305030304" pitchFamily="18" charset="0"/>
              <a:cs typeface="Times New Roman" pitchFamily="18" charset="0"/>
            </a:rPr>
            <a:t>Time of deduction</a:t>
          </a:r>
          <a:endParaRPr lang="en-US" sz="1400" b="0" dirty="0">
            <a:latin typeface="Book Antiqua" panose="02040602050305030304" pitchFamily="18" charset="0"/>
            <a:cs typeface="Arial Narrow"/>
          </a:endParaRPr>
        </a:p>
      </dgm:t>
    </dgm:pt>
    <dgm:pt modelId="{24B24077-C5CD-43F9-95DB-D2EF9DE6183C}" type="sibTrans" cxnId="{078C3437-10B8-44B1-A9C4-FBCE8EC29563}">
      <dgm:prSet/>
      <dgm:spPr/>
      <dgm:t>
        <a:bodyPr/>
        <a:lstStyle/>
        <a:p>
          <a:endParaRPr lang="en-IN"/>
        </a:p>
      </dgm:t>
    </dgm:pt>
    <dgm:pt modelId="{44B9BED8-9094-465E-A63A-13CC4CCDDA28}" type="parTrans" cxnId="{078C3437-10B8-44B1-A9C4-FBCE8EC29563}">
      <dgm:prSet/>
      <dgm:spPr/>
      <dgm:t>
        <a:bodyPr/>
        <a:lstStyle/>
        <a:p>
          <a:endParaRPr lang="en-IN"/>
        </a:p>
      </dgm:t>
    </dgm:pt>
    <dgm:pt modelId="{6D8D3937-A609-46A6-982E-0CC465148C58}">
      <dgm:prSet phldrT="[Text]" custT="1"/>
      <dgm:spPr/>
      <dgm:t>
        <a:bodyPr/>
        <a:lstStyle/>
        <a:p>
          <a:pPr marL="177800" indent="-177800">
            <a:buFont typeface="Franklin Gothic Medium"/>
            <a:buChar char="•"/>
          </a:pPr>
          <a:r>
            <a:rPr lang="en-US" sz="1100" b="0" kern="1200" spc="30" dirty="0">
              <a:solidFill>
                <a:prstClr val="black">
                  <a:hueOff val="0"/>
                  <a:satOff val="0"/>
                  <a:lumOff val="0"/>
                  <a:alphaOff val="0"/>
                </a:prstClr>
              </a:solidFill>
              <a:latin typeface="Book Antiqua" panose="02040602050305030304" pitchFamily="18" charset="0"/>
              <a:ea typeface="+mn-ea"/>
              <a:cs typeface="Arial Narrow"/>
            </a:rPr>
            <a:t>Payment or credit of income, whichever is earlier</a:t>
          </a:r>
        </a:p>
      </dgm:t>
    </dgm:pt>
    <dgm:pt modelId="{9D6BB88A-A03C-4441-B20A-FD880993D90E}" type="parTrans" cxnId="{6470E4A8-4582-49AA-8D6D-3E7CB8F8A005}">
      <dgm:prSet/>
      <dgm:spPr/>
      <dgm:t>
        <a:bodyPr/>
        <a:lstStyle/>
        <a:p>
          <a:endParaRPr lang="en-IN"/>
        </a:p>
      </dgm:t>
    </dgm:pt>
    <dgm:pt modelId="{D08F8E9D-7395-4812-9537-9F1D26ABD0A0}" type="sibTrans" cxnId="{6470E4A8-4582-49AA-8D6D-3E7CB8F8A005}">
      <dgm:prSet/>
      <dgm:spPr/>
      <dgm:t>
        <a:bodyPr/>
        <a:lstStyle/>
        <a:p>
          <a:endParaRPr lang="en-IN"/>
        </a:p>
      </dgm:t>
    </dgm:pt>
    <dgm:pt modelId="{4DA45120-DB02-4C41-BEA1-E9952D4B69F1}">
      <dgm:prSet custT="1"/>
      <dgm:spPr/>
      <dgm:t>
        <a:bodyPr/>
        <a:lstStyle/>
        <a:p>
          <a:pPr marL="177800" indent="-177800"/>
          <a:r>
            <a:rPr lang="en-US" sz="1400" kern="1200" dirty="0">
              <a:latin typeface="Book Antiqua" panose="02040602050305030304" pitchFamily="18" charset="0"/>
              <a:cs typeface="Times New Roman" pitchFamily="18" charset="0"/>
            </a:rPr>
            <a:t>Rate of deduction</a:t>
          </a:r>
          <a:endParaRPr lang="en-US" sz="1400" b="0" kern="1200" spc="30" dirty="0">
            <a:solidFill>
              <a:prstClr val="black">
                <a:hueOff val="0"/>
                <a:satOff val="0"/>
                <a:lumOff val="0"/>
                <a:alphaOff val="0"/>
              </a:prstClr>
            </a:solidFill>
            <a:latin typeface="Book Antiqua" panose="02040602050305030304" pitchFamily="18" charset="0"/>
            <a:ea typeface="+mn-ea"/>
            <a:cs typeface="Arial Narrow"/>
          </a:endParaRPr>
        </a:p>
      </dgm:t>
    </dgm:pt>
    <dgm:pt modelId="{0F57909E-A974-4144-A601-9F92D6C3A83F}" type="parTrans" cxnId="{1938E341-0DFA-4F55-8AA4-3293D0B02199}">
      <dgm:prSet/>
      <dgm:spPr/>
      <dgm:t>
        <a:bodyPr/>
        <a:lstStyle/>
        <a:p>
          <a:endParaRPr lang="en-IN"/>
        </a:p>
      </dgm:t>
    </dgm:pt>
    <dgm:pt modelId="{B98D3450-8388-4B44-8EB8-C45C912DC160}" type="sibTrans" cxnId="{1938E341-0DFA-4F55-8AA4-3293D0B02199}">
      <dgm:prSet/>
      <dgm:spPr/>
      <dgm:t>
        <a:bodyPr/>
        <a:lstStyle/>
        <a:p>
          <a:endParaRPr lang="en-IN"/>
        </a:p>
      </dgm:t>
    </dgm:pt>
    <dgm:pt modelId="{D95BB88B-89BF-433A-8ED7-6FF83861E7C0}">
      <dgm:prSet custT="1"/>
      <dgm:spPr/>
      <dgm:t>
        <a:bodyPr/>
        <a:lstStyle/>
        <a:p>
          <a:pPr marL="177800" indent="-177800"/>
          <a:r>
            <a:rPr lang="en-US" sz="1100" b="0" kern="1200" spc="30" dirty="0">
              <a:solidFill>
                <a:prstClr val="black">
                  <a:hueOff val="0"/>
                  <a:satOff val="0"/>
                  <a:lumOff val="0"/>
                  <a:alphaOff val="0"/>
                </a:prstClr>
              </a:solidFill>
              <a:latin typeface="Book Antiqua" panose="02040602050305030304" pitchFamily="18" charset="0"/>
              <a:ea typeface="+mn-ea"/>
              <a:cs typeface="Arial Narrow"/>
            </a:rPr>
            <a:t>Rates in force u/s 2(37A)</a:t>
          </a:r>
        </a:p>
      </dgm:t>
    </dgm:pt>
    <dgm:pt modelId="{B89AC3D0-36D6-44AB-84CD-DD861DD4772A}" type="parTrans" cxnId="{D952DA31-6946-4864-A9E2-E2EFD24850EB}">
      <dgm:prSet/>
      <dgm:spPr/>
      <dgm:t>
        <a:bodyPr/>
        <a:lstStyle/>
        <a:p>
          <a:endParaRPr lang="en-IN"/>
        </a:p>
      </dgm:t>
    </dgm:pt>
    <dgm:pt modelId="{45C728E0-6CBB-4518-8BC6-107B914E56DB}" type="sibTrans" cxnId="{D952DA31-6946-4864-A9E2-E2EFD24850EB}">
      <dgm:prSet/>
      <dgm:spPr/>
      <dgm:t>
        <a:bodyPr/>
        <a:lstStyle/>
        <a:p>
          <a:endParaRPr lang="en-IN"/>
        </a:p>
      </dgm:t>
    </dgm:pt>
    <dgm:pt modelId="{27148742-8F3C-4A9A-AEBD-CDC8ED96B75B}">
      <dgm:prSet custT="1"/>
      <dgm:spPr/>
      <dgm:t>
        <a:bodyPr/>
        <a:lstStyle/>
        <a:p>
          <a:pPr marL="177800" indent="-177800"/>
          <a:r>
            <a:rPr lang="en-US" sz="1100" b="0" kern="1200" spc="30" dirty="0">
              <a:solidFill>
                <a:prstClr val="black">
                  <a:hueOff val="0"/>
                  <a:satOff val="0"/>
                  <a:lumOff val="0"/>
                  <a:alphaOff val="0"/>
                </a:prstClr>
              </a:solidFill>
              <a:latin typeface="Book Antiqua" panose="02040602050305030304" pitchFamily="18" charset="0"/>
              <a:ea typeface="+mn-ea"/>
              <a:cs typeface="Arial Narrow"/>
            </a:rPr>
            <a:t>At the rate specified under the provision of Act/ DTAA/ 206AA</a:t>
          </a:r>
        </a:p>
      </dgm:t>
    </dgm:pt>
    <dgm:pt modelId="{0B843425-2481-4319-B1A6-6DDE7DE9EB4C}" type="parTrans" cxnId="{93956520-7E1D-44A4-A206-F6D2E02E748B}">
      <dgm:prSet/>
      <dgm:spPr/>
      <dgm:t>
        <a:bodyPr/>
        <a:lstStyle/>
        <a:p>
          <a:endParaRPr lang="en-IN"/>
        </a:p>
      </dgm:t>
    </dgm:pt>
    <dgm:pt modelId="{17BFAA92-669E-423B-AE03-48498A3832B0}" type="sibTrans" cxnId="{93956520-7E1D-44A4-A206-F6D2E02E748B}">
      <dgm:prSet/>
      <dgm:spPr/>
      <dgm:t>
        <a:bodyPr/>
        <a:lstStyle/>
        <a:p>
          <a:endParaRPr lang="en-IN"/>
        </a:p>
      </dgm:t>
    </dgm:pt>
    <dgm:pt modelId="{819938ED-D0BD-4D09-BB9B-CE16E2EE52CB}" type="pres">
      <dgm:prSet presAssocID="{587F2635-5934-468B-9DEC-09C45AB3BB44}" presName="Name0" presStyleCnt="0">
        <dgm:presLayoutVars>
          <dgm:dir/>
          <dgm:animLvl val="lvl"/>
          <dgm:resizeHandles val="exact"/>
        </dgm:presLayoutVars>
      </dgm:prSet>
      <dgm:spPr/>
    </dgm:pt>
    <dgm:pt modelId="{8A53EF6B-BDB5-423B-A105-90B431D3B879}" type="pres">
      <dgm:prSet presAssocID="{680F6AEE-6BE9-4606-8465-D587168B1F38}" presName="composite" presStyleCnt="0"/>
      <dgm:spPr/>
    </dgm:pt>
    <dgm:pt modelId="{7AC62DDF-61EB-4996-B3B1-8A8A35CE1199}" type="pres">
      <dgm:prSet presAssocID="{680F6AEE-6BE9-4606-8465-D587168B1F38}" presName="parTx" presStyleLbl="alignNode1" presStyleIdx="0" presStyleCnt="5">
        <dgm:presLayoutVars>
          <dgm:chMax val="0"/>
          <dgm:chPref val="0"/>
          <dgm:bulletEnabled val="1"/>
        </dgm:presLayoutVars>
      </dgm:prSet>
      <dgm:spPr/>
    </dgm:pt>
    <dgm:pt modelId="{B3AC5F29-5D10-473A-98EE-7082BC06B92A}" type="pres">
      <dgm:prSet presAssocID="{680F6AEE-6BE9-4606-8465-D587168B1F38}" presName="desTx" presStyleLbl="alignAccFollowNode1" presStyleIdx="0" presStyleCnt="5">
        <dgm:presLayoutVars>
          <dgm:bulletEnabled val="1"/>
        </dgm:presLayoutVars>
      </dgm:prSet>
      <dgm:spPr/>
    </dgm:pt>
    <dgm:pt modelId="{E6D11B2B-721D-49EC-AB50-8FBEAA5D3E2B}" type="pres">
      <dgm:prSet presAssocID="{48688316-1D65-4367-ADB0-A5381F540498}" presName="space" presStyleCnt="0"/>
      <dgm:spPr/>
    </dgm:pt>
    <dgm:pt modelId="{3F6F4DF9-AA25-45A1-92EC-F8AE25A23C90}" type="pres">
      <dgm:prSet presAssocID="{32E05A52-E597-4091-B81D-984C2F82664D}" presName="composite" presStyleCnt="0"/>
      <dgm:spPr/>
    </dgm:pt>
    <dgm:pt modelId="{F757E59E-0655-429D-8BD7-7BB08DE098F4}" type="pres">
      <dgm:prSet presAssocID="{32E05A52-E597-4091-B81D-984C2F82664D}" presName="parTx" presStyleLbl="alignNode1" presStyleIdx="1" presStyleCnt="5">
        <dgm:presLayoutVars>
          <dgm:chMax val="0"/>
          <dgm:chPref val="0"/>
          <dgm:bulletEnabled val="1"/>
        </dgm:presLayoutVars>
      </dgm:prSet>
      <dgm:spPr/>
    </dgm:pt>
    <dgm:pt modelId="{7AC4DB6D-3A61-44FE-8809-8F524FCD79E0}" type="pres">
      <dgm:prSet presAssocID="{32E05A52-E597-4091-B81D-984C2F82664D}" presName="desTx" presStyleLbl="alignAccFollowNode1" presStyleIdx="1" presStyleCnt="5">
        <dgm:presLayoutVars>
          <dgm:bulletEnabled val="1"/>
        </dgm:presLayoutVars>
      </dgm:prSet>
      <dgm:spPr/>
    </dgm:pt>
    <dgm:pt modelId="{2E1D2A21-C4F5-4050-823B-50A71059EFB4}" type="pres">
      <dgm:prSet presAssocID="{1600D5DC-81D0-4C16-8B93-06BD1E60B589}" presName="space" presStyleCnt="0"/>
      <dgm:spPr/>
    </dgm:pt>
    <dgm:pt modelId="{B059190C-5E88-4A8D-B984-34D42AB1842E}" type="pres">
      <dgm:prSet presAssocID="{D5F2E51D-AEEB-4D6D-B321-5457F809F6B3}" presName="composite" presStyleCnt="0"/>
      <dgm:spPr/>
    </dgm:pt>
    <dgm:pt modelId="{15FB075C-574E-4D1F-AC10-BDF9644F6C70}" type="pres">
      <dgm:prSet presAssocID="{D5F2E51D-AEEB-4D6D-B321-5457F809F6B3}" presName="parTx" presStyleLbl="alignNode1" presStyleIdx="2" presStyleCnt="5">
        <dgm:presLayoutVars>
          <dgm:chMax val="0"/>
          <dgm:chPref val="0"/>
          <dgm:bulletEnabled val="1"/>
        </dgm:presLayoutVars>
      </dgm:prSet>
      <dgm:spPr/>
    </dgm:pt>
    <dgm:pt modelId="{1E02C628-E02A-4946-B3C5-D5B6687D7E7C}" type="pres">
      <dgm:prSet presAssocID="{D5F2E51D-AEEB-4D6D-B321-5457F809F6B3}" presName="desTx" presStyleLbl="alignAccFollowNode1" presStyleIdx="2" presStyleCnt="5">
        <dgm:presLayoutVars>
          <dgm:bulletEnabled val="1"/>
        </dgm:presLayoutVars>
      </dgm:prSet>
      <dgm:spPr/>
    </dgm:pt>
    <dgm:pt modelId="{16D1C26D-E8E8-483F-974F-2A65159CCE03}" type="pres">
      <dgm:prSet presAssocID="{1A409D3F-FE6C-4417-833D-83E65C6C5DF1}" presName="space" presStyleCnt="0"/>
      <dgm:spPr/>
    </dgm:pt>
    <dgm:pt modelId="{07735FFE-0FFD-433C-8F50-570918E74ADB}" type="pres">
      <dgm:prSet presAssocID="{D88C1332-7777-4EF1-9AF3-155C031ED3E6}" presName="composite" presStyleCnt="0"/>
      <dgm:spPr/>
    </dgm:pt>
    <dgm:pt modelId="{2B0226AC-1387-45BA-96A0-D0BF7A9024ED}" type="pres">
      <dgm:prSet presAssocID="{D88C1332-7777-4EF1-9AF3-155C031ED3E6}" presName="parTx" presStyleLbl="alignNode1" presStyleIdx="3" presStyleCnt="5">
        <dgm:presLayoutVars>
          <dgm:chMax val="0"/>
          <dgm:chPref val="0"/>
          <dgm:bulletEnabled val="1"/>
        </dgm:presLayoutVars>
      </dgm:prSet>
      <dgm:spPr/>
    </dgm:pt>
    <dgm:pt modelId="{11C00D74-8B14-4E87-9302-67B625882ECE}" type="pres">
      <dgm:prSet presAssocID="{D88C1332-7777-4EF1-9AF3-155C031ED3E6}" presName="desTx" presStyleLbl="alignAccFollowNode1" presStyleIdx="3" presStyleCnt="5" custLinFactNeighborY="557">
        <dgm:presLayoutVars>
          <dgm:bulletEnabled val="1"/>
        </dgm:presLayoutVars>
      </dgm:prSet>
      <dgm:spPr/>
    </dgm:pt>
    <dgm:pt modelId="{4711B38D-D749-484A-AB48-A087CC2C7F28}" type="pres">
      <dgm:prSet presAssocID="{24B24077-C5CD-43F9-95DB-D2EF9DE6183C}" presName="space" presStyleCnt="0"/>
      <dgm:spPr/>
    </dgm:pt>
    <dgm:pt modelId="{40C90691-F653-4829-9F71-F43A22112725}" type="pres">
      <dgm:prSet presAssocID="{4DA45120-DB02-4C41-BEA1-E9952D4B69F1}" presName="composite" presStyleCnt="0"/>
      <dgm:spPr/>
    </dgm:pt>
    <dgm:pt modelId="{1DF31577-A417-4584-8517-9DBB7F486C5A}" type="pres">
      <dgm:prSet presAssocID="{4DA45120-DB02-4C41-BEA1-E9952D4B69F1}" presName="parTx" presStyleLbl="alignNode1" presStyleIdx="4" presStyleCnt="5">
        <dgm:presLayoutVars>
          <dgm:chMax val="0"/>
          <dgm:chPref val="0"/>
          <dgm:bulletEnabled val="1"/>
        </dgm:presLayoutVars>
      </dgm:prSet>
      <dgm:spPr/>
    </dgm:pt>
    <dgm:pt modelId="{442184A9-4764-4EBD-8FFF-E0B130DA6D88}" type="pres">
      <dgm:prSet presAssocID="{4DA45120-DB02-4C41-BEA1-E9952D4B69F1}" presName="desTx" presStyleLbl="alignAccFollowNode1" presStyleIdx="4" presStyleCnt="5">
        <dgm:presLayoutVars>
          <dgm:bulletEnabled val="1"/>
        </dgm:presLayoutVars>
      </dgm:prSet>
      <dgm:spPr/>
    </dgm:pt>
  </dgm:ptLst>
  <dgm:cxnLst>
    <dgm:cxn modelId="{C99F5307-74DE-4C37-9EFE-B88E89913C90}" type="presOf" srcId="{D5F2E51D-AEEB-4D6D-B321-5457F809F6B3}" destId="{15FB075C-574E-4D1F-AC10-BDF9644F6C70}" srcOrd="0" destOrd="0" presId="urn:microsoft.com/office/officeart/2005/8/layout/hList1"/>
    <dgm:cxn modelId="{29D2D70D-CB55-4BB9-8579-50CF136D0BF0}" type="presOf" srcId="{32E05A52-E597-4091-B81D-984C2F82664D}" destId="{F757E59E-0655-429D-8BD7-7BB08DE098F4}" srcOrd="0" destOrd="0" presId="urn:microsoft.com/office/officeart/2005/8/layout/hList1"/>
    <dgm:cxn modelId="{B2473D11-B11E-40C3-8651-C98947970F97}" type="presOf" srcId="{4DA45120-DB02-4C41-BEA1-E9952D4B69F1}" destId="{1DF31577-A417-4584-8517-9DBB7F486C5A}" srcOrd="0" destOrd="0" presId="urn:microsoft.com/office/officeart/2005/8/layout/hList1"/>
    <dgm:cxn modelId="{7BC36F12-013E-40F9-8C49-E98DF8A92B5C}" srcId="{32E05A52-E597-4091-B81D-984C2F82664D}" destId="{15DA92F2-8359-45A4-A4C8-3F9C3C6791BF}" srcOrd="0" destOrd="0" parTransId="{E1978743-6008-48EF-B838-3D0A498D7F7E}" sibTransId="{ED83D4C6-70B6-4920-9E6F-A4DA29BDAC3F}"/>
    <dgm:cxn modelId="{93956520-7E1D-44A4-A206-F6D2E02E748B}" srcId="{4DA45120-DB02-4C41-BEA1-E9952D4B69F1}" destId="{27148742-8F3C-4A9A-AEBD-CDC8ED96B75B}" srcOrd="1" destOrd="0" parTransId="{0B843425-2481-4319-B1A6-6DDE7DE9EB4C}" sibTransId="{17BFAA92-669E-423B-AE03-48498A3832B0}"/>
    <dgm:cxn modelId="{58FBF326-D7AD-4842-AE05-ED5E08FFC973}" srcId="{D5F2E51D-AEEB-4D6D-B321-5457F809F6B3}" destId="{57BF9AA0-61DC-4A91-AC56-2C53305E6AA9}" srcOrd="0" destOrd="0" parTransId="{E61F0996-E4A5-42EC-976F-5229371ABB08}" sibTransId="{1E75262B-ED94-4FBD-A834-A7E05DC707EC}"/>
    <dgm:cxn modelId="{DB86A62D-E24F-4A9F-B519-C1715BC0D96D}" srcId="{32E05A52-E597-4091-B81D-984C2F82664D}" destId="{A3A1CBFF-29EF-4C3D-A3C1-A484368643AB}" srcOrd="1" destOrd="0" parTransId="{107BD271-BB7D-4713-B837-3DEC46A97D22}" sibTransId="{98ECFAF2-51CA-4F19-848E-525B00B56497}"/>
    <dgm:cxn modelId="{00278230-5D9F-400A-B0AE-64AAE077C7F9}" type="presOf" srcId="{27148742-8F3C-4A9A-AEBD-CDC8ED96B75B}" destId="{442184A9-4764-4EBD-8FFF-E0B130DA6D88}" srcOrd="0" destOrd="1" presId="urn:microsoft.com/office/officeart/2005/8/layout/hList1"/>
    <dgm:cxn modelId="{D952DA31-6946-4864-A9E2-E2EFD24850EB}" srcId="{4DA45120-DB02-4C41-BEA1-E9952D4B69F1}" destId="{D95BB88B-89BF-433A-8ED7-6FF83861E7C0}" srcOrd="0" destOrd="0" parTransId="{B89AC3D0-36D6-44AB-84CD-DD861DD4772A}" sibTransId="{45C728E0-6CBB-4518-8BC6-107B914E56DB}"/>
    <dgm:cxn modelId="{078C3437-10B8-44B1-A9C4-FBCE8EC29563}" srcId="{587F2635-5934-468B-9DEC-09C45AB3BB44}" destId="{D88C1332-7777-4EF1-9AF3-155C031ED3E6}" srcOrd="3" destOrd="0" parTransId="{44B9BED8-9094-465E-A63A-13CC4CCDDA28}" sibTransId="{24B24077-C5CD-43F9-95DB-D2EF9DE6183C}"/>
    <dgm:cxn modelId="{9351543E-CCCA-4A49-8BA6-A97BCA5D9495}" type="presOf" srcId="{D95BB88B-89BF-433A-8ED7-6FF83861E7C0}" destId="{442184A9-4764-4EBD-8FFF-E0B130DA6D88}" srcOrd="0" destOrd="0" presId="urn:microsoft.com/office/officeart/2005/8/layout/hList1"/>
    <dgm:cxn modelId="{1938E341-0DFA-4F55-8AA4-3293D0B02199}" srcId="{587F2635-5934-468B-9DEC-09C45AB3BB44}" destId="{4DA45120-DB02-4C41-BEA1-E9952D4B69F1}" srcOrd="4" destOrd="0" parTransId="{0F57909E-A974-4144-A601-9F92D6C3A83F}" sibTransId="{B98D3450-8388-4B44-8EB8-C45C912DC160}"/>
    <dgm:cxn modelId="{1C1E374C-B23E-40D8-AB57-C1F688789376}" type="presOf" srcId="{940BCAA2-3CCF-429A-854C-0D12D49DA762}" destId="{B3AC5F29-5D10-473A-98EE-7082BC06B92A}" srcOrd="0" destOrd="0" presId="urn:microsoft.com/office/officeart/2005/8/layout/hList1"/>
    <dgm:cxn modelId="{E45C8D75-5397-4365-A1DE-43F757EF61CB}" type="presOf" srcId="{587F2635-5934-468B-9DEC-09C45AB3BB44}" destId="{819938ED-D0BD-4D09-BB9B-CE16E2EE52CB}" srcOrd="0" destOrd="0" presId="urn:microsoft.com/office/officeart/2005/8/layout/hList1"/>
    <dgm:cxn modelId="{E9F4007A-A5BB-4FCD-994A-233970CF03BD}" type="presOf" srcId="{AB4964AA-6E73-4098-AAE4-63B03A7BEF4E}" destId="{1E02C628-E02A-4946-B3C5-D5B6687D7E7C}" srcOrd="0" destOrd="1" presId="urn:microsoft.com/office/officeart/2005/8/layout/hList1"/>
    <dgm:cxn modelId="{0021AF9C-9417-4D2C-9904-7F9D96EDE00E}" type="presOf" srcId="{6D8D3937-A609-46A6-982E-0CC465148C58}" destId="{11C00D74-8B14-4E87-9302-67B625882ECE}" srcOrd="0" destOrd="0" presId="urn:microsoft.com/office/officeart/2005/8/layout/hList1"/>
    <dgm:cxn modelId="{3610FEA4-2B64-4C8E-B464-BEA47964AED3}" srcId="{587F2635-5934-468B-9DEC-09C45AB3BB44}" destId="{D5F2E51D-AEEB-4D6D-B321-5457F809F6B3}" srcOrd="2" destOrd="0" parTransId="{74A6B241-1C03-4833-8223-30C3EBC7DE8E}" sibTransId="{1A409D3F-FE6C-4417-833D-83E65C6C5DF1}"/>
    <dgm:cxn modelId="{746473A7-B6D7-4C19-816F-E5CA0DEF65DF}" type="presOf" srcId="{15DA92F2-8359-45A4-A4C8-3F9C3C6791BF}" destId="{7AC4DB6D-3A61-44FE-8809-8F524FCD79E0}" srcOrd="0" destOrd="0" presId="urn:microsoft.com/office/officeart/2005/8/layout/hList1"/>
    <dgm:cxn modelId="{6470E4A8-4582-49AA-8D6D-3E7CB8F8A005}" srcId="{D88C1332-7777-4EF1-9AF3-155C031ED3E6}" destId="{6D8D3937-A609-46A6-982E-0CC465148C58}" srcOrd="0" destOrd="0" parTransId="{9D6BB88A-A03C-4441-B20A-FD880993D90E}" sibTransId="{D08F8E9D-7395-4812-9537-9F1D26ABD0A0}"/>
    <dgm:cxn modelId="{ED314DA9-5322-4336-95EB-512606AF19D2}" srcId="{587F2635-5934-468B-9DEC-09C45AB3BB44}" destId="{32E05A52-E597-4091-B81D-984C2F82664D}" srcOrd="1" destOrd="0" parTransId="{CBCB128C-DC1C-4703-A6F8-6D06F66C7C3C}" sibTransId="{1600D5DC-81D0-4C16-8B93-06BD1E60B589}"/>
    <dgm:cxn modelId="{93523AB3-CFA1-4D70-B482-05AB407377E8}" srcId="{D5F2E51D-AEEB-4D6D-B321-5457F809F6B3}" destId="{AB4964AA-6E73-4098-AAE4-63B03A7BEF4E}" srcOrd="1" destOrd="0" parTransId="{94D5C858-A2E8-431A-BA6B-A47DB1938AB9}" sibTransId="{5F76E979-57A5-4659-9B7C-F5AB20FA34EE}"/>
    <dgm:cxn modelId="{32FD32B4-AF76-4B78-A663-5CE4CC7B6B53}" srcId="{587F2635-5934-468B-9DEC-09C45AB3BB44}" destId="{680F6AEE-6BE9-4606-8465-D587168B1F38}" srcOrd="0" destOrd="0" parTransId="{F4BA3A49-54A9-488A-881B-DB2887EB377A}" sibTransId="{48688316-1D65-4367-ADB0-A5381F540498}"/>
    <dgm:cxn modelId="{E2026DC8-573B-4D38-9F2B-F0F51E3B0E5B}" srcId="{680F6AEE-6BE9-4606-8465-D587168B1F38}" destId="{56AF0D52-2F16-4A45-8B85-4AED963AA97D}" srcOrd="1" destOrd="0" parTransId="{92304200-C0D9-4B19-8101-B2CD79A439C9}" sibTransId="{D96D65FD-7BBE-4AEA-A97A-605DE1F3A6B0}"/>
    <dgm:cxn modelId="{4382E1CC-5DE4-47FC-B475-54CCECE63E63}" type="presOf" srcId="{680F6AEE-6BE9-4606-8465-D587168B1F38}" destId="{7AC62DDF-61EB-4996-B3B1-8A8A35CE1199}" srcOrd="0" destOrd="0" presId="urn:microsoft.com/office/officeart/2005/8/layout/hList1"/>
    <dgm:cxn modelId="{FAA828CE-F112-46A9-81A9-31362B658176}" type="presOf" srcId="{A3A1CBFF-29EF-4C3D-A3C1-A484368643AB}" destId="{7AC4DB6D-3A61-44FE-8809-8F524FCD79E0}" srcOrd="0" destOrd="1" presId="urn:microsoft.com/office/officeart/2005/8/layout/hList1"/>
    <dgm:cxn modelId="{CDAF94D6-ED98-4492-8C0E-683ACF77008B}" srcId="{680F6AEE-6BE9-4606-8465-D587168B1F38}" destId="{940BCAA2-3CCF-429A-854C-0D12D49DA762}" srcOrd="0" destOrd="0" parTransId="{B442E437-279B-473B-A5DB-C01E5A8803C7}" sibTransId="{A073AF92-BF36-423C-B593-C904D4949658}"/>
    <dgm:cxn modelId="{78256BE2-D62E-4EA5-86E8-AE1E415D9755}" type="presOf" srcId="{D88C1332-7777-4EF1-9AF3-155C031ED3E6}" destId="{2B0226AC-1387-45BA-96A0-D0BF7A9024ED}" srcOrd="0" destOrd="0" presId="urn:microsoft.com/office/officeart/2005/8/layout/hList1"/>
    <dgm:cxn modelId="{3C5985F6-CD26-426D-BF8D-ED5E06223955}" type="presOf" srcId="{56AF0D52-2F16-4A45-8B85-4AED963AA97D}" destId="{B3AC5F29-5D10-473A-98EE-7082BC06B92A}" srcOrd="0" destOrd="1" presId="urn:microsoft.com/office/officeart/2005/8/layout/hList1"/>
    <dgm:cxn modelId="{8DD3B4FE-CE6B-43F7-9046-8308FE9596EE}" type="presOf" srcId="{57BF9AA0-61DC-4A91-AC56-2C53305E6AA9}" destId="{1E02C628-E02A-4946-B3C5-D5B6687D7E7C}" srcOrd="0" destOrd="0" presId="urn:microsoft.com/office/officeart/2005/8/layout/hList1"/>
    <dgm:cxn modelId="{3A8D3E5E-BB5D-4598-88A3-3ECC206DC6C8}" type="presParOf" srcId="{819938ED-D0BD-4D09-BB9B-CE16E2EE52CB}" destId="{8A53EF6B-BDB5-423B-A105-90B431D3B879}" srcOrd="0" destOrd="0" presId="urn:microsoft.com/office/officeart/2005/8/layout/hList1"/>
    <dgm:cxn modelId="{15E5F33D-C1F2-42BD-B9A2-344099CAB38D}" type="presParOf" srcId="{8A53EF6B-BDB5-423B-A105-90B431D3B879}" destId="{7AC62DDF-61EB-4996-B3B1-8A8A35CE1199}" srcOrd="0" destOrd="0" presId="urn:microsoft.com/office/officeart/2005/8/layout/hList1"/>
    <dgm:cxn modelId="{083B3E0E-7305-4784-B746-79855C412E12}" type="presParOf" srcId="{8A53EF6B-BDB5-423B-A105-90B431D3B879}" destId="{B3AC5F29-5D10-473A-98EE-7082BC06B92A}" srcOrd="1" destOrd="0" presId="urn:microsoft.com/office/officeart/2005/8/layout/hList1"/>
    <dgm:cxn modelId="{8F0CF9D3-D333-4B10-8B7B-4924E08FE498}" type="presParOf" srcId="{819938ED-D0BD-4D09-BB9B-CE16E2EE52CB}" destId="{E6D11B2B-721D-49EC-AB50-8FBEAA5D3E2B}" srcOrd="1" destOrd="0" presId="urn:microsoft.com/office/officeart/2005/8/layout/hList1"/>
    <dgm:cxn modelId="{8A716363-BBF1-470F-905D-1FDA0B66A1F6}" type="presParOf" srcId="{819938ED-D0BD-4D09-BB9B-CE16E2EE52CB}" destId="{3F6F4DF9-AA25-45A1-92EC-F8AE25A23C90}" srcOrd="2" destOrd="0" presId="urn:microsoft.com/office/officeart/2005/8/layout/hList1"/>
    <dgm:cxn modelId="{461209C6-794E-43C8-87D0-9A1A1B8AFCD4}" type="presParOf" srcId="{3F6F4DF9-AA25-45A1-92EC-F8AE25A23C90}" destId="{F757E59E-0655-429D-8BD7-7BB08DE098F4}" srcOrd="0" destOrd="0" presId="urn:microsoft.com/office/officeart/2005/8/layout/hList1"/>
    <dgm:cxn modelId="{E4FB6570-762F-40E8-B6DF-A3EFA5313EAD}" type="presParOf" srcId="{3F6F4DF9-AA25-45A1-92EC-F8AE25A23C90}" destId="{7AC4DB6D-3A61-44FE-8809-8F524FCD79E0}" srcOrd="1" destOrd="0" presId="urn:microsoft.com/office/officeart/2005/8/layout/hList1"/>
    <dgm:cxn modelId="{D4BEA279-6F3C-46D2-BFA3-2DB9DA052030}" type="presParOf" srcId="{819938ED-D0BD-4D09-BB9B-CE16E2EE52CB}" destId="{2E1D2A21-C4F5-4050-823B-50A71059EFB4}" srcOrd="3" destOrd="0" presId="urn:microsoft.com/office/officeart/2005/8/layout/hList1"/>
    <dgm:cxn modelId="{B69BA903-040A-485C-9E9D-94C7DCBDBBA5}" type="presParOf" srcId="{819938ED-D0BD-4D09-BB9B-CE16E2EE52CB}" destId="{B059190C-5E88-4A8D-B984-34D42AB1842E}" srcOrd="4" destOrd="0" presId="urn:microsoft.com/office/officeart/2005/8/layout/hList1"/>
    <dgm:cxn modelId="{29E31ED7-69DE-4B8B-ACD9-F4ADFAB335C0}" type="presParOf" srcId="{B059190C-5E88-4A8D-B984-34D42AB1842E}" destId="{15FB075C-574E-4D1F-AC10-BDF9644F6C70}" srcOrd="0" destOrd="0" presId="urn:microsoft.com/office/officeart/2005/8/layout/hList1"/>
    <dgm:cxn modelId="{CFAFD8E8-0957-41E3-B214-06B35A4AE219}" type="presParOf" srcId="{B059190C-5E88-4A8D-B984-34D42AB1842E}" destId="{1E02C628-E02A-4946-B3C5-D5B6687D7E7C}" srcOrd="1" destOrd="0" presId="urn:microsoft.com/office/officeart/2005/8/layout/hList1"/>
    <dgm:cxn modelId="{85218533-AE14-45C8-979A-3BCD0129CAD5}" type="presParOf" srcId="{819938ED-D0BD-4D09-BB9B-CE16E2EE52CB}" destId="{16D1C26D-E8E8-483F-974F-2A65159CCE03}" srcOrd="5" destOrd="0" presId="urn:microsoft.com/office/officeart/2005/8/layout/hList1"/>
    <dgm:cxn modelId="{8037E88E-A1BC-499E-86CD-AEC48FD149B6}" type="presParOf" srcId="{819938ED-D0BD-4D09-BB9B-CE16E2EE52CB}" destId="{07735FFE-0FFD-433C-8F50-570918E74ADB}" srcOrd="6" destOrd="0" presId="urn:microsoft.com/office/officeart/2005/8/layout/hList1"/>
    <dgm:cxn modelId="{45832A3B-ABED-47CD-81E8-55D41F08003B}" type="presParOf" srcId="{07735FFE-0FFD-433C-8F50-570918E74ADB}" destId="{2B0226AC-1387-45BA-96A0-D0BF7A9024ED}" srcOrd="0" destOrd="0" presId="urn:microsoft.com/office/officeart/2005/8/layout/hList1"/>
    <dgm:cxn modelId="{50BFFE87-2C8B-4078-ACFB-DBCBFDF45C52}" type="presParOf" srcId="{07735FFE-0FFD-433C-8F50-570918E74ADB}" destId="{11C00D74-8B14-4E87-9302-67B625882ECE}" srcOrd="1" destOrd="0" presId="urn:microsoft.com/office/officeart/2005/8/layout/hList1"/>
    <dgm:cxn modelId="{857C5AB5-518A-49D4-8135-EA003234D9AE}" type="presParOf" srcId="{819938ED-D0BD-4D09-BB9B-CE16E2EE52CB}" destId="{4711B38D-D749-484A-AB48-A087CC2C7F28}" srcOrd="7" destOrd="0" presId="urn:microsoft.com/office/officeart/2005/8/layout/hList1"/>
    <dgm:cxn modelId="{809F8F3C-D58B-4D82-A3ED-9FD4DD229E44}" type="presParOf" srcId="{819938ED-D0BD-4D09-BB9B-CE16E2EE52CB}" destId="{40C90691-F653-4829-9F71-F43A22112725}" srcOrd="8" destOrd="0" presId="urn:microsoft.com/office/officeart/2005/8/layout/hList1"/>
    <dgm:cxn modelId="{9A3D6C6A-BBC1-4593-B79C-B6A7C650F94B}" type="presParOf" srcId="{40C90691-F653-4829-9F71-F43A22112725}" destId="{1DF31577-A417-4584-8517-9DBB7F486C5A}" srcOrd="0" destOrd="0" presId="urn:microsoft.com/office/officeart/2005/8/layout/hList1"/>
    <dgm:cxn modelId="{675CE11C-413D-4766-B689-98C5DA00B606}" type="presParOf" srcId="{40C90691-F653-4829-9F71-F43A22112725}" destId="{442184A9-4764-4EBD-8FFF-E0B130DA6D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868DA7-1CB0-4AF8-8654-1F9E9BBDE23C}" type="doc">
      <dgm:prSet loTypeId="urn:microsoft.com/office/officeart/2005/8/layout/hList6" loCatId="list" qsTypeId="urn:microsoft.com/office/officeart/2005/8/quickstyle/simple2" qsCatId="simple" csTypeId="urn:microsoft.com/office/officeart/2005/8/colors/colorful5" csCatId="colorful"/>
      <dgm:spPr/>
      <dgm:t>
        <a:bodyPr/>
        <a:lstStyle/>
        <a:p>
          <a:endParaRPr lang="en-IN"/>
        </a:p>
      </dgm:t>
    </dgm:pt>
    <dgm:pt modelId="{DB66E026-E56D-4AAD-9D8D-562EAE864C72}">
      <dgm:prSet custT="1"/>
      <dgm:spPr/>
      <dgm:t>
        <a:bodyPr/>
        <a:lstStyle/>
        <a:p>
          <a:r>
            <a:rPr lang="en-US" sz="1700" dirty="0" err="1">
              <a:solidFill>
                <a:schemeClr val="bg1"/>
              </a:solidFill>
              <a:latin typeface="Book Antiqua" panose="02040602050305030304" pitchFamily="18" charset="0"/>
            </a:rPr>
            <a:t>eFile</a:t>
          </a:r>
          <a:r>
            <a:rPr lang="en-US" sz="1700" dirty="0">
              <a:solidFill>
                <a:schemeClr val="bg1"/>
              </a:solidFill>
              <a:latin typeface="Book Antiqua" panose="02040602050305030304" pitchFamily="18" charset="0"/>
            </a:rPr>
            <a:t> </a:t>
          </a:r>
          <a:endParaRPr lang="en-IN" sz="1700" dirty="0">
            <a:solidFill>
              <a:schemeClr val="bg1"/>
            </a:solidFill>
            <a:latin typeface="Book Antiqua" panose="02040602050305030304" pitchFamily="18" charset="0"/>
          </a:endParaRPr>
        </a:p>
      </dgm:t>
    </dgm:pt>
    <dgm:pt modelId="{15B74B33-00B7-4A38-9F8A-41BF00988428}" type="parTrans" cxnId="{CADCD86E-F522-4A15-B99A-6321340D3D5E}">
      <dgm:prSet/>
      <dgm:spPr/>
      <dgm:t>
        <a:bodyPr/>
        <a:lstStyle/>
        <a:p>
          <a:endParaRPr lang="en-IN"/>
        </a:p>
      </dgm:t>
    </dgm:pt>
    <dgm:pt modelId="{4B9BEF72-84C8-4057-9824-FA99CE6D4277}" type="sibTrans" cxnId="{CADCD86E-F522-4A15-B99A-6321340D3D5E}">
      <dgm:prSet/>
      <dgm:spPr/>
      <dgm:t>
        <a:bodyPr/>
        <a:lstStyle/>
        <a:p>
          <a:endParaRPr lang="en-IN"/>
        </a:p>
      </dgm:t>
    </dgm:pt>
    <dgm:pt modelId="{2B6B715A-9812-4223-8AAA-1A35FFDB50DE}">
      <dgm:prSet custT="1"/>
      <dgm:spPr/>
      <dgm:t>
        <a:bodyPr/>
        <a:lstStyle/>
        <a:p>
          <a:r>
            <a:rPr lang="en-US" sz="1700" dirty="0">
              <a:solidFill>
                <a:schemeClr val="bg1"/>
              </a:solidFill>
              <a:latin typeface="Book Antiqua" panose="02040602050305030304" pitchFamily="18" charset="0"/>
            </a:rPr>
            <a:t>Income Tax Forms </a:t>
          </a:r>
          <a:endParaRPr lang="en-IN" sz="1700" dirty="0">
            <a:solidFill>
              <a:schemeClr val="bg1"/>
            </a:solidFill>
            <a:latin typeface="Book Antiqua" panose="02040602050305030304" pitchFamily="18" charset="0"/>
          </a:endParaRPr>
        </a:p>
      </dgm:t>
    </dgm:pt>
    <dgm:pt modelId="{CF157ECD-A53A-4AFE-843E-AE003E12BF5F}" type="parTrans" cxnId="{909E74FA-EFED-4904-A079-FF9118EE9178}">
      <dgm:prSet/>
      <dgm:spPr/>
      <dgm:t>
        <a:bodyPr/>
        <a:lstStyle/>
        <a:p>
          <a:endParaRPr lang="en-IN"/>
        </a:p>
      </dgm:t>
    </dgm:pt>
    <dgm:pt modelId="{DA6C0B25-ED01-4F85-8F8F-EC6C4AEC5397}" type="sibTrans" cxnId="{909E74FA-EFED-4904-A079-FF9118EE9178}">
      <dgm:prSet/>
      <dgm:spPr/>
      <dgm:t>
        <a:bodyPr/>
        <a:lstStyle/>
        <a:p>
          <a:endParaRPr lang="en-IN"/>
        </a:p>
      </dgm:t>
    </dgm:pt>
    <dgm:pt modelId="{BA706C06-2EA4-4C94-8CF1-8CAD96A23C98}">
      <dgm:prSet custT="1"/>
      <dgm:spPr/>
      <dgm:t>
        <a:bodyPr/>
        <a:lstStyle/>
        <a:p>
          <a:r>
            <a:rPr lang="en-US" sz="1700" dirty="0">
              <a:solidFill>
                <a:schemeClr val="bg1"/>
              </a:solidFill>
              <a:latin typeface="Book Antiqua" panose="02040602050305030304" pitchFamily="18" charset="0"/>
            </a:rPr>
            <a:t>File Income Tax Forms </a:t>
          </a:r>
          <a:endParaRPr lang="en-IN" sz="1700" dirty="0">
            <a:solidFill>
              <a:schemeClr val="bg1"/>
            </a:solidFill>
            <a:latin typeface="Book Antiqua" panose="02040602050305030304" pitchFamily="18" charset="0"/>
          </a:endParaRPr>
        </a:p>
      </dgm:t>
    </dgm:pt>
    <dgm:pt modelId="{77C64129-6331-422D-91C6-BA73C6A94301}" type="parTrans" cxnId="{8F78B690-6EA3-49F5-A5CE-31C0C483E2DF}">
      <dgm:prSet/>
      <dgm:spPr/>
      <dgm:t>
        <a:bodyPr/>
        <a:lstStyle/>
        <a:p>
          <a:endParaRPr lang="en-IN"/>
        </a:p>
      </dgm:t>
    </dgm:pt>
    <dgm:pt modelId="{0FE57541-53D8-4CF4-8DE8-65470B934557}" type="sibTrans" cxnId="{8F78B690-6EA3-49F5-A5CE-31C0C483E2DF}">
      <dgm:prSet/>
      <dgm:spPr/>
      <dgm:t>
        <a:bodyPr/>
        <a:lstStyle/>
        <a:p>
          <a:endParaRPr lang="en-IN"/>
        </a:p>
      </dgm:t>
    </dgm:pt>
    <dgm:pt modelId="{5464DBD2-3B8C-4F21-9AAD-E3AAB635B4EC}">
      <dgm:prSet custT="1"/>
      <dgm:spPr/>
      <dgm:t>
        <a:bodyPr/>
        <a:lstStyle/>
        <a:p>
          <a:r>
            <a:rPr lang="en-US" sz="1600" dirty="0">
              <a:solidFill>
                <a:schemeClr val="bg1"/>
              </a:solidFill>
              <a:latin typeface="Book Antiqua" panose="02040602050305030304" pitchFamily="18" charset="0"/>
            </a:rPr>
            <a:t>Persons not dependent on any Source of Income (Source of Income not relevant) </a:t>
          </a:r>
          <a:endParaRPr lang="en-IN" sz="1600" dirty="0">
            <a:solidFill>
              <a:schemeClr val="bg1"/>
            </a:solidFill>
            <a:latin typeface="Book Antiqua" panose="02040602050305030304" pitchFamily="18" charset="0"/>
          </a:endParaRPr>
        </a:p>
      </dgm:t>
    </dgm:pt>
    <dgm:pt modelId="{9F110E28-CDC4-40B7-8BB9-5A027D03D3F4}" type="parTrans" cxnId="{CCCC8313-8059-4DD9-A6CB-837EAA8971FA}">
      <dgm:prSet/>
      <dgm:spPr/>
      <dgm:t>
        <a:bodyPr/>
        <a:lstStyle/>
        <a:p>
          <a:endParaRPr lang="en-IN"/>
        </a:p>
      </dgm:t>
    </dgm:pt>
    <dgm:pt modelId="{60B0BC4F-BFED-45EF-8B98-28873F0636D8}" type="sibTrans" cxnId="{CCCC8313-8059-4DD9-A6CB-837EAA8971FA}">
      <dgm:prSet/>
      <dgm:spPr/>
      <dgm:t>
        <a:bodyPr/>
        <a:lstStyle/>
        <a:p>
          <a:endParaRPr lang="en-IN"/>
        </a:p>
      </dgm:t>
    </dgm:pt>
    <dgm:pt modelId="{BA5ABE6C-40CE-448D-B60F-9B140463706B}">
      <dgm:prSet custT="1"/>
      <dgm:spPr/>
      <dgm:t>
        <a:bodyPr/>
        <a:lstStyle/>
        <a:p>
          <a:r>
            <a:rPr lang="en-US" sz="1700" dirty="0">
              <a:solidFill>
                <a:schemeClr val="bg1"/>
              </a:solidFill>
              <a:latin typeface="Book Antiqua" panose="02040602050305030304" pitchFamily="18" charset="0"/>
            </a:rPr>
            <a:t>Form 10F</a:t>
          </a:r>
          <a:endParaRPr lang="en-IN" sz="1700" dirty="0">
            <a:solidFill>
              <a:schemeClr val="bg1"/>
            </a:solidFill>
            <a:latin typeface="Book Antiqua" panose="02040602050305030304" pitchFamily="18" charset="0"/>
          </a:endParaRPr>
        </a:p>
      </dgm:t>
    </dgm:pt>
    <dgm:pt modelId="{CCE66605-571E-4157-B315-C2ED5407FD2A}" type="parTrans" cxnId="{F36C3043-75BE-456A-87E3-9F3FF8EEA444}">
      <dgm:prSet/>
      <dgm:spPr/>
      <dgm:t>
        <a:bodyPr/>
        <a:lstStyle/>
        <a:p>
          <a:endParaRPr lang="en-IN"/>
        </a:p>
      </dgm:t>
    </dgm:pt>
    <dgm:pt modelId="{FADEB507-760A-4835-970F-56B04F92EC4F}" type="sibTrans" cxnId="{F36C3043-75BE-456A-87E3-9F3FF8EEA444}">
      <dgm:prSet/>
      <dgm:spPr/>
      <dgm:t>
        <a:bodyPr/>
        <a:lstStyle/>
        <a:p>
          <a:endParaRPr lang="en-IN"/>
        </a:p>
      </dgm:t>
    </dgm:pt>
    <dgm:pt modelId="{D01E5BA2-6E7D-48F4-97C2-94D094D88999}" type="pres">
      <dgm:prSet presAssocID="{58868DA7-1CB0-4AF8-8654-1F9E9BBDE23C}" presName="Name0" presStyleCnt="0">
        <dgm:presLayoutVars>
          <dgm:dir/>
          <dgm:resizeHandles val="exact"/>
        </dgm:presLayoutVars>
      </dgm:prSet>
      <dgm:spPr/>
    </dgm:pt>
    <dgm:pt modelId="{19F60E45-9CE3-47F0-BC67-E408E74D620B}" type="pres">
      <dgm:prSet presAssocID="{DB66E026-E56D-4AAD-9D8D-562EAE864C72}" presName="node" presStyleLbl="node1" presStyleIdx="0" presStyleCnt="5">
        <dgm:presLayoutVars>
          <dgm:bulletEnabled val="1"/>
        </dgm:presLayoutVars>
      </dgm:prSet>
      <dgm:spPr/>
    </dgm:pt>
    <dgm:pt modelId="{CA0BBBD1-EFB8-4BA4-9F9E-48808DB6D461}" type="pres">
      <dgm:prSet presAssocID="{4B9BEF72-84C8-4057-9824-FA99CE6D4277}" presName="sibTrans" presStyleCnt="0"/>
      <dgm:spPr/>
    </dgm:pt>
    <dgm:pt modelId="{04E1D1E7-C3C3-466D-917D-8030B68CAAFC}" type="pres">
      <dgm:prSet presAssocID="{2B6B715A-9812-4223-8AAA-1A35FFDB50DE}" presName="node" presStyleLbl="node1" presStyleIdx="1" presStyleCnt="5">
        <dgm:presLayoutVars>
          <dgm:bulletEnabled val="1"/>
        </dgm:presLayoutVars>
      </dgm:prSet>
      <dgm:spPr/>
    </dgm:pt>
    <dgm:pt modelId="{D51F73A3-5F15-4356-BCFD-AC9A3239779A}" type="pres">
      <dgm:prSet presAssocID="{DA6C0B25-ED01-4F85-8F8F-EC6C4AEC5397}" presName="sibTrans" presStyleCnt="0"/>
      <dgm:spPr/>
    </dgm:pt>
    <dgm:pt modelId="{4FEF7CD6-CCE7-41E7-841D-D0E47F94F4AC}" type="pres">
      <dgm:prSet presAssocID="{BA706C06-2EA4-4C94-8CF1-8CAD96A23C98}" presName="node" presStyleLbl="node1" presStyleIdx="2" presStyleCnt="5">
        <dgm:presLayoutVars>
          <dgm:bulletEnabled val="1"/>
        </dgm:presLayoutVars>
      </dgm:prSet>
      <dgm:spPr/>
    </dgm:pt>
    <dgm:pt modelId="{880F7AE0-B9E5-4F61-A5BB-D60AAC4822D4}" type="pres">
      <dgm:prSet presAssocID="{0FE57541-53D8-4CF4-8DE8-65470B934557}" presName="sibTrans" presStyleCnt="0"/>
      <dgm:spPr/>
    </dgm:pt>
    <dgm:pt modelId="{76ED75E1-5945-424D-80AE-09D3E175A1DC}" type="pres">
      <dgm:prSet presAssocID="{5464DBD2-3B8C-4F21-9AAD-E3AAB635B4EC}" presName="node" presStyleLbl="node1" presStyleIdx="3" presStyleCnt="5">
        <dgm:presLayoutVars>
          <dgm:bulletEnabled val="1"/>
        </dgm:presLayoutVars>
      </dgm:prSet>
      <dgm:spPr/>
    </dgm:pt>
    <dgm:pt modelId="{FCB596AD-0E0E-4FA3-B868-798E50A04569}" type="pres">
      <dgm:prSet presAssocID="{60B0BC4F-BFED-45EF-8B98-28873F0636D8}" presName="sibTrans" presStyleCnt="0"/>
      <dgm:spPr/>
    </dgm:pt>
    <dgm:pt modelId="{E6A03DDE-89CE-4470-86EF-DEEC686190C9}" type="pres">
      <dgm:prSet presAssocID="{BA5ABE6C-40CE-448D-B60F-9B140463706B}" presName="node" presStyleLbl="node1" presStyleIdx="4" presStyleCnt="5">
        <dgm:presLayoutVars>
          <dgm:bulletEnabled val="1"/>
        </dgm:presLayoutVars>
      </dgm:prSet>
      <dgm:spPr/>
    </dgm:pt>
  </dgm:ptLst>
  <dgm:cxnLst>
    <dgm:cxn modelId="{CCCC8313-8059-4DD9-A6CB-837EAA8971FA}" srcId="{58868DA7-1CB0-4AF8-8654-1F9E9BBDE23C}" destId="{5464DBD2-3B8C-4F21-9AAD-E3AAB635B4EC}" srcOrd="3" destOrd="0" parTransId="{9F110E28-CDC4-40B7-8BB9-5A027D03D3F4}" sibTransId="{60B0BC4F-BFED-45EF-8B98-28873F0636D8}"/>
    <dgm:cxn modelId="{BB5C4E29-98BC-4A8C-B904-73BE885CD057}" type="presOf" srcId="{BA5ABE6C-40CE-448D-B60F-9B140463706B}" destId="{E6A03DDE-89CE-4470-86EF-DEEC686190C9}" srcOrd="0" destOrd="0" presId="urn:microsoft.com/office/officeart/2005/8/layout/hList6"/>
    <dgm:cxn modelId="{BDC60B32-1D2D-4E43-B72A-917EB4B0C276}" type="presOf" srcId="{5464DBD2-3B8C-4F21-9AAD-E3AAB635B4EC}" destId="{76ED75E1-5945-424D-80AE-09D3E175A1DC}" srcOrd="0" destOrd="0" presId="urn:microsoft.com/office/officeart/2005/8/layout/hList6"/>
    <dgm:cxn modelId="{F36C3043-75BE-456A-87E3-9F3FF8EEA444}" srcId="{58868DA7-1CB0-4AF8-8654-1F9E9BBDE23C}" destId="{BA5ABE6C-40CE-448D-B60F-9B140463706B}" srcOrd="4" destOrd="0" parTransId="{CCE66605-571E-4157-B315-C2ED5407FD2A}" sibTransId="{FADEB507-760A-4835-970F-56B04F92EC4F}"/>
    <dgm:cxn modelId="{CADCD86E-F522-4A15-B99A-6321340D3D5E}" srcId="{58868DA7-1CB0-4AF8-8654-1F9E9BBDE23C}" destId="{DB66E026-E56D-4AAD-9D8D-562EAE864C72}" srcOrd="0" destOrd="0" parTransId="{15B74B33-00B7-4A38-9F8A-41BF00988428}" sibTransId="{4B9BEF72-84C8-4057-9824-FA99CE6D4277}"/>
    <dgm:cxn modelId="{58198F80-5028-475C-89E2-64F0AB2549E9}" type="presOf" srcId="{2B6B715A-9812-4223-8AAA-1A35FFDB50DE}" destId="{04E1D1E7-C3C3-466D-917D-8030B68CAAFC}" srcOrd="0" destOrd="0" presId="urn:microsoft.com/office/officeart/2005/8/layout/hList6"/>
    <dgm:cxn modelId="{8F78B690-6EA3-49F5-A5CE-31C0C483E2DF}" srcId="{58868DA7-1CB0-4AF8-8654-1F9E9BBDE23C}" destId="{BA706C06-2EA4-4C94-8CF1-8CAD96A23C98}" srcOrd="2" destOrd="0" parTransId="{77C64129-6331-422D-91C6-BA73C6A94301}" sibTransId="{0FE57541-53D8-4CF4-8DE8-65470B934557}"/>
    <dgm:cxn modelId="{DB08B69D-F597-4011-910D-C9EE633F8C1E}" type="presOf" srcId="{BA706C06-2EA4-4C94-8CF1-8CAD96A23C98}" destId="{4FEF7CD6-CCE7-41E7-841D-D0E47F94F4AC}" srcOrd="0" destOrd="0" presId="urn:microsoft.com/office/officeart/2005/8/layout/hList6"/>
    <dgm:cxn modelId="{E32F96A6-EC13-4490-AD25-59EB9CA36A7E}" type="presOf" srcId="{58868DA7-1CB0-4AF8-8654-1F9E9BBDE23C}" destId="{D01E5BA2-6E7D-48F4-97C2-94D094D88999}" srcOrd="0" destOrd="0" presId="urn:microsoft.com/office/officeart/2005/8/layout/hList6"/>
    <dgm:cxn modelId="{09D306E8-8A07-4376-B7DA-0529EDCEAC80}" type="presOf" srcId="{DB66E026-E56D-4AAD-9D8D-562EAE864C72}" destId="{19F60E45-9CE3-47F0-BC67-E408E74D620B}" srcOrd="0" destOrd="0" presId="urn:microsoft.com/office/officeart/2005/8/layout/hList6"/>
    <dgm:cxn modelId="{909E74FA-EFED-4904-A079-FF9118EE9178}" srcId="{58868DA7-1CB0-4AF8-8654-1F9E9BBDE23C}" destId="{2B6B715A-9812-4223-8AAA-1A35FFDB50DE}" srcOrd="1" destOrd="0" parTransId="{CF157ECD-A53A-4AFE-843E-AE003E12BF5F}" sibTransId="{DA6C0B25-ED01-4F85-8F8F-EC6C4AEC5397}"/>
    <dgm:cxn modelId="{227ED4A1-9385-4E56-9E88-399884663D78}" type="presParOf" srcId="{D01E5BA2-6E7D-48F4-97C2-94D094D88999}" destId="{19F60E45-9CE3-47F0-BC67-E408E74D620B}" srcOrd="0" destOrd="0" presId="urn:microsoft.com/office/officeart/2005/8/layout/hList6"/>
    <dgm:cxn modelId="{317B8C15-6CAF-4871-A12B-BA17F06062D5}" type="presParOf" srcId="{D01E5BA2-6E7D-48F4-97C2-94D094D88999}" destId="{CA0BBBD1-EFB8-4BA4-9F9E-48808DB6D461}" srcOrd="1" destOrd="0" presId="urn:microsoft.com/office/officeart/2005/8/layout/hList6"/>
    <dgm:cxn modelId="{3BCABD95-982F-4273-B21B-34DBBF5EDB7D}" type="presParOf" srcId="{D01E5BA2-6E7D-48F4-97C2-94D094D88999}" destId="{04E1D1E7-C3C3-466D-917D-8030B68CAAFC}" srcOrd="2" destOrd="0" presId="urn:microsoft.com/office/officeart/2005/8/layout/hList6"/>
    <dgm:cxn modelId="{E27C3D23-2242-4187-9257-11D5A9883FB3}" type="presParOf" srcId="{D01E5BA2-6E7D-48F4-97C2-94D094D88999}" destId="{D51F73A3-5F15-4356-BCFD-AC9A3239779A}" srcOrd="3" destOrd="0" presId="urn:microsoft.com/office/officeart/2005/8/layout/hList6"/>
    <dgm:cxn modelId="{BC2B7BF1-969B-4E3D-8199-7243ADD8E039}" type="presParOf" srcId="{D01E5BA2-6E7D-48F4-97C2-94D094D88999}" destId="{4FEF7CD6-CCE7-41E7-841D-D0E47F94F4AC}" srcOrd="4" destOrd="0" presId="urn:microsoft.com/office/officeart/2005/8/layout/hList6"/>
    <dgm:cxn modelId="{BEB57BBE-AE92-4DE9-99B5-3D6D60BC98E8}" type="presParOf" srcId="{D01E5BA2-6E7D-48F4-97C2-94D094D88999}" destId="{880F7AE0-B9E5-4F61-A5BB-D60AAC4822D4}" srcOrd="5" destOrd="0" presId="urn:microsoft.com/office/officeart/2005/8/layout/hList6"/>
    <dgm:cxn modelId="{19BA9778-A212-46D9-BA2F-7D04A2379A85}" type="presParOf" srcId="{D01E5BA2-6E7D-48F4-97C2-94D094D88999}" destId="{76ED75E1-5945-424D-80AE-09D3E175A1DC}" srcOrd="6" destOrd="0" presId="urn:microsoft.com/office/officeart/2005/8/layout/hList6"/>
    <dgm:cxn modelId="{B474DE71-DF87-450A-8BFD-984F939C45EA}" type="presParOf" srcId="{D01E5BA2-6E7D-48F4-97C2-94D094D88999}" destId="{FCB596AD-0E0E-4FA3-B868-798E50A04569}" srcOrd="7" destOrd="0" presId="urn:microsoft.com/office/officeart/2005/8/layout/hList6"/>
    <dgm:cxn modelId="{8EC40669-1898-416D-826B-792509D1F677}" type="presParOf" srcId="{D01E5BA2-6E7D-48F4-97C2-94D094D88999}" destId="{E6A03DDE-89CE-4470-86EF-DEEC686190C9}"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EA45A-9B5D-4B97-876E-9673DC5D06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988693-CCA0-40AE-ACD5-915823755D53}">
      <dgm:prSet custT="1"/>
      <dgm:spPr>
        <a:xfrm>
          <a:off x="0" y="2061229"/>
          <a:ext cx="2643750" cy="720000"/>
        </a:xfrm>
        <a:prstGeom prst="rect">
          <a:avLst/>
        </a:prstGeom>
        <a:noFill/>
        <a:ln>
          <a:noFill/>
        </a:ln>
        <a:effectLst/>
      </dgm:spPr>
      <dgm:t>
        <a:bodyPr/>
        <a:lstStyle/>
        <a:p>
          <a:pPr>
            <a:lnSpc>
              <a:spcPct val="100000"/>
            </a:lnSpc>
            <a:buNone/>
            <a:defRPr cap="all"/>
          </a:pPr>
          <a:r>
            <a:rPr lang="en-IN" sz="1400" cap="all">
              <a:solidFill>
                <a:sysClr val="windowText" lastClr="000000">
                  <a:hueOff val="0"/>
                  <a:satOff val="0"/>
                  <a:lumOff val="0"/>
                  <a:alphaOff val="0"/>
                </a:sysClr>
              </a:solidFill>
              <a:latin typeface="Book Antiqua" panose="02040602050305030304" pitchFamily="18" charset="0"/>
              <a:ea typeface="+mn-ea"/>
              <a:cs typeface="+mn-cs"/>
            </a:rPr>
            <a:t>Tax rate</a:t>
          </a:r>
          <a:endParaRPr lang="en-US" sz="1400" cap="all">
            <a:solidFill>
              <a:sysClr val="windowText" lastClr="000000">
                <a:hueOff val="0"/>
                <a:satOff val="0"/>
                <a:lumOff val="0"/>
                <a:alphaOff val="0"/>
              </a:sysClr>
            </a:solidFill>
            <a:latin typeface="Book Antiqua" panose="02040602050305030304" pitchFamily="18" charset="0"/>
            <a:ea typeface="+mn-ea"/>
            <a:cs typeface="+mn-cs"/>
          </a:endParaRPr>
        </a:p>
      </dgm:t>
    </dgm:pt>
    <dgm:pt modelId="{3227368B-9757-402C-8131-48B11E746AFC}" type="parTrans" cxnId="{22E4676D-884A-4CE9-96B3-7FF03E5A699A}">
      <dgm:prSet/>
      <dgm:spPr/>
      <dgm:t>
        <a:bodyPr/>
        <a:lstStyle/>
        <a:p>
          <a:endParaRPr lang="en-US" sz="1400">
            <a:latin typeface="Book Antiqua" panose="02040602050305030304" pitchFamily="18" charset="0"/>
          </a:endParaRPr>
        </a:p>
      </dgm:t>
    </dgm:pt>
    <dgm:pt modelId="{4AFBACB9-DDC1-4194-BB48-8BDE4072AF5F}" type="sibTrans" cxnId="{22E4676D-884A-4CE9-96B3-7FF03E5A699A}">
      <dgm:prSet/>
      <dgm:spPr/>
      <dgm:t>
        <a:bodyPr/>
        <a:lstStyle/>
        <a:p>
          <a:endParaRPr lang="en-US" sz="1400">
            <a:latin typeface="Book Antiqua" panose="02040602050305030304" pitchFamily="18" charset="0"/>
          </a:endParaRPr>
        </a:p>
      </dgm:t>
    </dgm:pt>
    <dgm:pt modelId="{540FAED8-355D-4C45-A819-A6A771494742}">
      <dgm:prSet custT="1"/>
      <dgm:spPr>
        <a:xfrm>
          <a:off x="3125704" y="2061229"/>
          <a:ext cx="2643750" cy="720000"/>
        </a:xfrm>
        <a:prstGeom prst="rect">
          <a:avLst/>
        </a:prstGeom>
        <a:noFill/>
        <a:ln>
          <a:noFill/>
        </a:ln>
        <a:effectLst/>
      </dgm:spPr>
      <dgm:t>
        <a:bodyPr/>
        <a:lstStyle/>
        <a:p>
          <a:pPr>
            <a:lnSpc>
              <a:spcPct val="100000"/>
            </a:lnSpc>
            <a:buNone/>
            <a:defRPr cap="all"/>
          </a:pPr>
          <a:r>
            <a:rPr lang="en-US" sz="1400" cap="all">
              <a:solidFill>
                <a:sysClr val="windowText" lastClr="000000">
                  <a:hueOff val="0"/>
                  <a:satOff val="0"/>
                  <a:lumOff val="0"/>
                  <a:alphaOff val="0"/>
                </a:sysClr>
              </a:solidFill>
              <a:latin typeface="Book Antiqua" panose="02040602050305030304" pitchFamily="18" charset="0"/>
              <a:ea typeface="+mn-ea"/>
              <a:cs typeface="+mn-cs"/>
            </a:rPr>
            <a:t>Scope of Applicability of Treaty clauses</a:t>
          </a:r>
        </a:p>
      </dgm:t>
    </dgm:pt>
    <dgm:pt modelId="{C2097D95-32A0-4000-AF4C-8224C1262EE3}" type="parTrans" cxnId="{0439268E-9EA4-4F2B-84B3-DA7DBF2F3DAC}">
      <dgm:prSet/>
      <dgm:spPr/>
      <dgm:t>
        <a:bodyPr/>
        <a:lstStyle/>
        <a:p>
          <a:endParaRPr lang="en-US" sz="1400">
            <a:latin typeface="Book Antiqua" panose="02040602050305030304" pitchFamily="18" charset="0"/>
          </a:endParaRPr>
        </a:p>
      </dgm:t>
    </dgm:pt>
    <dgm:pt modelId="{FC961225-B0AA-4D9D-B3AD-38593FAD7B75}" type="sibTrans" cxnId="{0439268E-9EA4-4F2B-84B3-DA7DBF2F3DAC}">
      <dgm:prSet/>
      <dgm:spPr/>
      <dgm:t>
        <a:bodyPr/>
        <a:lstStyle/>
        <a:p>
          <a:endParaRPr lang="en-US" sz="1400">
            <a:latin typeface="Book Antiqua" panose="02040602050305030304" pitchFamily="18" charset="0"/>
          </a:endParaRPr>
        </a:p>
      </dgm:t>
    </dgm:pt>
    <dgm:pt modelId="{28DF316E-A0FB-480E-9BF2-76ACB5D5D133}">
      <dgm:prSet custT="1"/>
      <dgm:spPr>
        <a:xfrm>
          <a:off x="6166783" y="2061229"/>
          <a:ext cx="2643750" cy="720000"/>
        </a:xfrm>
        <a:prstGeom prst="rect">
          <a:avLst/>
        </a:prstGeom>
        <a:noFill/>
        <a:ln>
          <a:noFill/>
        </a:ln>
        <a:effectLst/>
      </dgm:spPr>
      <dgm:t>
        <a:bodyPr/>
        <a:lstStyle/>
        <a:p>
          <a:pPr>
            <a:lnSpc>
              <a:spcPct val="100000"/>
            </a:lnSpc>
            <a:buNone/>
            <a:defRPr cap="all"/>
          </a:pPr>
          <a:r>
            <a:rPr lang="en-IN" sz="1400" cap="all">
              <a:solidFill>
                <a:sysClr val="windowText" lastClr="000000">
                  <a:hueOff val="0"/>
                  <a:satOff val="0"/>
                  <a:lumOff val="0"/>
                  <a:alphaOff val="0"/>
                </a:sysClr>
              </a:solidFill>
              <a:latin typeface="Book Antiqua" panose="02040602050305030304" pitchFamily="18" charset="0"/>
              <a:ea typeface="+mn-ea"/>
              <a:cs typeface="+mn-cs"/>
            </a:rPr>
            <a:t>Allowability of Deduction / Expenditure</a:t>
          </a:r>
          <a:endParaRPr lang="en-US" sz="1400" cap="all">
            <a:solidFill>
              <a:sysClr val="windowText" lastClr="000000">
                <a:hueOff val="0"/>
                <a:satOff val="0"/>
                <a:lumOff val="0"/>
                <a:alphaOff val="0"/>
              </a:sysClr>
            </a:solidFill>
            <a:latin typeface="Book Antiqua" panose="02040602050305030304" pitchFamily="18" charset="0"/>
            <a:ea typeface="+mn-ea"/>
            <a:cs typeface="+mn-cs"/>
          </a:endParaRPr>
        </a:p>
      </dgm:t>
    </dgm:pt>
    <dgm:pt modelId="{A09D0CA7-A65C-42BD-8ACA-62AB14F9EF49}" type="parTrans" cxnId="{C0E17DE1-F491-457E-8D1A-359D42EDC3B9}">
      <dgm:prSet/>
      <dgm:spPr/>
      <dgm:t>
        <a:bodyPr/>
        <a:lstStyle/>
        <a:p>
          <a:endParaRPr lang="en-US" sz="1400">
            <a:latin typeface="Book Antiqua" panose="02040602050305030304" pitchFamily="18" charset="0"/>
          </a:endParaRPr>
        </a:p>
      </dgm:t>
    </dgm:pt>
    <dgm:pt modelId="{C32B422B-3053-4FC3-ABCB-3657ACEE7D92}" type="sibTrans" cxnId="{C0E17DE1-F491-457E-8D1A-359D42EDC3B9}">
      <dgm:prSet/>
      <dgm:spPr/>
      <dgm:t>
        <a:bodyPr/>
        <a:lstStyle/>
        <a:p>
          <a:endParaRPr lang="en-US" sz="1400">
            <a:latin typeface="Book Antiqua" panose="02040602050305030304" pitchFamily="18" charset="0"/>
          </a:endParaRPr>
        </a:p>
      </dgm:t>
    </dgm:pt>
    <dgm:pt modelId="{452DD638-5E36-47EC-8F8D-832871D2F29B}" type="pres">
      <dgm:prSet presAssocID="{182EA45A-9B5D-4B97-876E-9673DC5D0673}" presName="root" presStyleCnt="0">
        <dgm:presLayoutVars>
          <dgm:dir/>
          <dgm:resizeHandles val="exact"/>
        </dgm:presLayoutVars>
      </dgm:prSet>
      <dgm:spPr/>
    </dgm:pt>
    <dgm:pt modelId="{5D92FA86-506D-4015-B8EE-D599D8730655}" type="pres">
      <dgm:prSet presAssocID="{85988693-CCA0-40AE-ACD5-915823755D53}" presName="compNode" presStyleCnt="0"/>
      <dgm:spPr/>
    </dgm:pt>
    <dgm:pt modelId="{50E6D027-3E92-4535-96C3-AF305B6E7234}" type="pres">
      <dgm:prSet presAssocID="{85988693-CCA0-40AE-ACD5-915823755D53}" presName="iconBgRect" presStyleLbl="bgShp" presStyleIdx="0" presStyleCnt="3"/>
      <dgm:spPr>
        <a:xfrm>
          <a:off x="523937" y="330083"/>
          <a:ext cx="1612687" cy="1612687"/>
        </a:xfrm>
        <a:prstGeom prst="ellipse">
          <a:avLst/>
        </a:prstGeom>
        <a:solidFill>
          <a:srgbClr val="ED7D31">
            <a:hueOff val="0"/>
            <a:satOff val="0"/>
            <a:lumOff val="0"/>
            <a:alphaOff val="0"/>
          </a:srgbClr>
        </a:solidFill>
        <a:ln>
          <a:noFill/>
        </a:ln>
        <a:effectLst/>
      </dgm:spPr>
    </dgm:pt>
    <dgm:pt modelId="{061500A8-6633-495E-875D-A3E02BEB89E9}" type="pres">
      <dgm:prSet presAssocID="{85988693-CCA0-40AE-ACD5-915823755D53}" presName="iconRect" presStyleLbl="node1" presStyleIdx="0" presStyleCnt="3"/>
      <dgm:spPr>
        <a:xfrm>
          <a:off x="867625" y="673771"/>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Money"/>
        </a:ext>
      </dgm:extLst>
    </dgm:pt>
    <dgm:pt modelId="{5D0EAA25-7D56-4005-A55C-39601BB30790}" type="pres">
      <dgm:prSet presAssocID="{85988693-CCA0-40AE-ACD5-915823755D53}" presName="spaceRect" presStyleCnt="0"/>
      <dgm:spPr/>
    </dgm:pt>
    <dgm:pt modelId="{256A7C4F-B9A8-4BBE-8549-0C768DC9117F}" type="pres">
      <dgm:prSet presAssocID="{85988693-CCA0-40AE-ACD5-915823755D53}" presName="textRect" presStyleLbl="revTx" presStyleIdx="0" presStyleCnt="3" custLinFactNeighborX="-318" custLinFactNeighborY="-53313">
        <dgm:presLayoutVars>
          <dgm:chMax val="1"/>
          <dgm:chPref val="1"/>
        </dgm:presLayoutVars>
      </dgm:prSet>
      <dgm:spPr/>
    </dgm:pt>
    <dgm:pt modelId="{374E3CAC-B543-4967-89AD-4DC47E4BB4F2}" type="pres">
      <dgm:prSet presAssocID="{4AFBACB9-DDC1-4194-BB48-8BDE4072AF5F}" presName="sibTrans" presStyleCnt="0"/>
      <dgm:spPr/>
    </dgm:pt>
    <dgm:pt modelId="{B44A0897-5531-430C-9B6F-13FEEB7974C2}" type="pres">
      <dgm:prSet presAssocID="{540FAED8-355D-4C45-A819-A6A771494742}" presName="compNode" presStyleCnt="0"/>
      <dgm:spPr/>
    </dgm:pt>
    <dgm:pt modelId="{4EEC1EE0-4505-4760-80C9-A049E9F2316B}" type="pres">
      <dgm:prSet presAssocID="{540FAED8-355D-4C45-A819-A6A771494742}" presName="iconBgRect" presStyleLbl="bgShp" presStyleIdx="1" presStyleCnt="3"/>
      <dgm:spPr>
        <a:xfrm>
          <a:off x="3630343" y="330083"/>
          <a:ext cx="1612687" cy="1612687"/>
        </a:xfrm>
        <a:prstGeom prst="ellipse">
          <a:avLst/>
        </a:prstGeom>
        <a:solidFill>
          <a:srgbClr val="A5A5A5">
            <a:hueOff val="0"/>
            <a:satOff val="0"/>
            <a:lumOff val="0"/>
            <a:alphaOff val="0"/>
          </a:srgbClr>
        </a:solidFill>
        <a:ln>
          <a:noFill/>
        </a:ln>
        <a:effectLst/>
      </dgm:spPr>
    </dgm:pt>
    <dgm:pt modelId="{1491C8C8-8419-4807-85C2-5CBEF2B09441}" type="pres">
      <dgm:prSet presAssocID="{540FAED8-355D-4C45-A819-A6A771494742}" presName="iconRect" presStyleLbl="node1" presStyleIdx="1" presStyleCnt="3"/>
      <dgm:spPr>
        <a:xfrm>
          <a:off x="3974031" y="673771"/>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Document"/>
        </a:ext>
      </dgm:extLst>
    </dgm:pt>
    <dgm:pt modelId="{4181445D-8575-40ED-9AF2-F0C9E3732523}" type="pres">
      <dgm:prSet presAssocID="{540FAED8-355D-4C45-A819-A6A771494742}" presName="spaceRect" presStyleCnt="0"/>
      <dgm:spPr/>
    </dgm:pt>
    <dgm:pt modelId="{8F1D05D5-6529-457F-B51E-177FFE9B777B}" type="pres">
      <dgm:prSet presAssocID="{540FAED8-355D-4C45-A819-A6A771494742}" presName="textRect" presStyleLbl="revTx" presStyleIdx="1" presStyleCnt="3" custLinFactNeighborX="412" custLinFactNeighborY="-53313">
        <dgm:presLayoutVars>
          <dgm:chMax val="1"/>
          <dgm:chPref val="1"/>
        </dgm:presLayoutVars>
      </dgm:prSet>
      <dgm:spPr/>
    </dgm:pt>
    <dgm:pt modelId="{6603403B-3DAE-47CB-93F7-FD8D635EA107}" type="pres">
      <dgm:prSet presAssocID="{FC961225-B0AA-4D9D-B3AD-38593FAD7B75}" presName="sibTrans" presStyleCnt="0"/>
      <dgm:spPr/>
    </dgm:pt>
    <dgm:pt modelId="{D9DCB0DD-E9FC-40E3-9DDE-AF9DAA643376}" type="pres">
      <dgm:prSet presAssocID="{28DF316E-A0FB-480E-9BF2-76ACB5D5D133}" presName="compNode" presStyleCnt="0"/>
      <dgm:spPr/>
    </dgm:pt>
    <dgm:pt modelId="{F0F231E5-5064-4DC4-A7BD-F298DF4429DB}" type="pres">
      <dgm:prSet presAssocID="{28DF316E-A0FB-480E-9BF2-76ACB5D5D133}" presName="iconBgRect" presStyleLbl="bgShp" presStyleIdx="2" presStyleCnt="3"/>
      <dgm:spPr>
        <a:xfrm>
          <a:off x="6736750" y="330083"/>
          <a:ext cx="1612687" cy="1612687"/>
        </a:xfrm>
        <a:prstGeom prst="ellipse">
          <a:avLst/>
        </a:prstGeom>
        <a:solidFill>
          <a:srgbClr val="FFC000">
            <a:hueOff val="0"/>
            <a:satOff val="0"/>
            <a:lumOff val="0"/>
            <a:alphaOff val="0"/>
          </a:srgbClr>
        </a:solidFill>
        <a:ln>
          <a:noFill/>
        </a:ln>
        <a:effectLst/>
      </dgm:spPr>
    </dgm:pt>
    <dgm:pt modelId="{CC304E13-20CE-4EA5-94AA-0C24F661621B}" type="pres">
      <dgm:prSet presAssocID="{28DF316E-A0FB-480E-9BF2-76ACB5D5D133}" presName="iconRect" presStyleLbl="node1" presStyleIdx="2" presStyleCnt="3"/>
      <dgm:spPr>
        <a:xfrm>
          <a:off x="7080437" y="673771"/>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Calculator"/>
        </a:ext>
      </dgm:extLst>
    </dgm:pt>
    <dgm:pt modelId="{5A59C0DA-3FC1-4660-A663-D72392307E03}" type="pres">
      <dgm:prSet presAssocID="{28DF316E-A0FB-480E-9BF2-76ACB5D5D133}" presName="spaceRect" presStyleCnt="0"/>
      <dgm:spPr/>
    </dgm:pt>
    <dgm:pt modelId="{DB70D54E-E4DA-45E0-BD1E-B60A3DBD2772}" type="pres">
      <dgm:prSet presAssocID="{28DF316E-A0FB-480E-9BF2-76ACB5D5D133}" presName="textRect" presStyleLbl="revTx" presStyleIdx="2" presStyleCnt="3" custLinFactNeighborX="-2059" custLinFactNeighborY="-53313">
        <dgm:presLayoutVars>
          <dgm:chMax val="1"/>
          <dgm:chPref val="1"/>
        </dgm:presLayoutVars>
      </dgm:prSet>
      <dgm:spPr/>
    </dgm:pt>
  </dgm:ptLst>
  <dgm:cxnLst>
    <dgm:cxn modelId="{22E4676D-884A-4CE9-96B3-7FF03E5A699A}" srcId="{182EA45A-9B5D-4B97-876E-9673DC5D0673}" destId="{85988693-CCA0-40AE-ACD5-915823755D53}" srcOrd="0" destOrd="0" parTransId="{3227368B-9757-402C-8131-48B11E746AFC}" sibTransId="{4AFBACB9-DDC1-4194-BB48-8BDE4072AF5F}"/>
    <dgm:cxn modelId="{9DD2FE4F-1CE2-4764-BD64-A55860FBFFBB}" type="presOf" srcId="{85988693-CCA0-40AE-ACD5-915823755D53}" destId="{256A7C4F-B9A8-4BBE-8549-0C768DC9117F}" srcOrd="0" destOrd="0" presId="urn:microsoft.com/office/officeart/2018/5/layout/IconCircleLabelList"/>
    <dgm:cxn modelId="{B0F7BA57-2D37-44F1-91CE-96160C01DBAC}" type="presOf" srcId="{182EA45A-9B5D-4B97-876E-9673DC5D0673}" destId="{452DD638-5E36-47EC-8F8D-832871D2F29B}" srcOrd="0" destOrd="0" presId="urn:microsoft.com/office/officeart/2018/5/layout/IconCircleLabelList"/>
    <dgm:cxn modelId="{0439268E-9EA4-4F2B-84B3-DA7DBF2F3DAC}" srcId="{182EA45A-9B5D-4B97-876E-9673DC5D0673}" destId="{540FAED8-355D-4C45-A819-A6A771494742}" srcOrd="1" destOrd="0" parTransId="{C2097D95-32A0-4000-AF4C-8224C1262EE3}" sibTransId="{FC961225-B0AA-4D9D-B3AD-38593FAD7B75}"/>
    <dgm:cxn modelId="{F6599CCA-2B42-4251-8452-6C6CF899CE1A}" type="presOf" srcId="{540FAED8-355D-4C45-A819-A6A771494742}" destId="{8F1D05D5-6529-457F-B51E-177FFE9B777B}" srcOrd="0" destOrd="0" presId="urn:microsoft.com/office/officeart/2018/5/layout/IconCircleLabelList"/>
    <dgm:cxn modelId="{C0E17DE1-F491-457E-8D1A-359D42EDC3B9}" srcId="{182EA45A-9B5D-4B97-876E-9673DC5D0673}" destId="{28DF316E-A0FB-480E-9BF2-76ACB5D5D133}" srcOrd="2" destOrd="0" parTransId="{A09D0CA7-A65C-42BD-8ACA-62AB14F9EF49}" sibTransId="{C32B422B-3053-4FC3-ABCB-3657ACEE7D92}"/>
    <dgm:cxn modelId="{725789EB-EB65-457E-9061-D738D3DF10FB}" type="presOf" srcId="{28DF316E-A0FB-480E-9BF2-76ACB5D5D133}" destId="{DB70D54E-E4DA-45E0-BD1E-B60A3DBD2772}" srcOrd="0" destOrd="0" presId="urn:microsoft.com/office/officeart/2018/5/layout/IconCircleLabelList"/>
    <dgm:cxn modelId="{38C7C2C6-64F7-4A76-BAA4-36D03C616E4E}" type="presParOf" srcId="{452DD638-5E36-47EC-8F8D-832871D2F29B}" destId="{5D92FA86-506D-4015-B8EE-D599D8730655}" srcOrd="0" destOrd="0" presId="urn:microsoft.com/office/officeart/2018/5/layout/IconCircleLabelList"/>
    <dgm:cxn modelId="{D532D564-3A5E-4431-9540-C9969E460B17}" type="presParOf" srcId="{5D92FA86-506D-4015-B8EE-D599D8730655}" destId="{50E6D027-3E92-4535-96C3-AF305B6E7234}" srcOrd="0" destOrd="0" presId="urn:microsoft.com/office/officeart/2018/5/layout/IconCircleLabelList"/>
    <dgm:cxn modelId="{7E546D6B-3EFF-4EFE-B2BF-3B57E0573534}" type="presParOf" srcId="{5D92FA86-506D-4015-B8EE-D599D8730655}" destId="{061500A8-6633-495E-875D-A3E02BEB89E9}" srcOrd="1" destOrd="0" presId="urn:microsoft.com/office/officeart/2018/5/layout/IconCircleLabelList"/>
    <dgm:cxn modelId="{8400518A-B75B-4F38-9275-789BC8ADB71D}" type="presParOf" srcId="{5D92FA86-506D-4015-B8EE-D599D8730655}" destId="{5D0EAA25-7D56-4005-A55C-39601BB30790}" srcOrd="2" destOrd="0" presId="urn:microsoft.com/office/officeart/2018/5/layout/IconCircleLabelList"/>
    <dgm:cxn modelId="{C75E031B-77FA-48F8-8C2E-30DE6BAEE417}" type="presParOf" srcId="{5D92FA86-506D-4015-B8EE-D599D8730655}" destId="{256A7C4F-B9A8-4BBE-8549-0C768DC9117F}" srcOrd="3" destOrd="0" presId="urn:microsoft.com/office/officeart/2018/5/layout/IconCircleLabelList"/>
    <dgm:cxn modelId="{E91577BB-0438-491D-96BC-21C5BA9A57C5}" type="presParOf" srcId="{452DD638-5E36-47EC-8F8D-832871D2F29B}" destId="{374E3CAC-B543-4967-89AD-4DC47E4BB4F2}" srcOrd="1" destOrd="0" presId="urn:microsoft.com/office/officeart/2018/5/layout/IconCircleLabelList"/>
    <dgm:cxn modelId="{ACF69804-E044-41F4-8F80-3E5DDBC1D4BC}" type="presParOf" srcId="{452DD638-5E36-47EC-8F8D-832871D2F29B}" destId="{B44A0897-5531-430C-9B6F-13FEEB7974C2}" srcOrd="2" destOrd="0" presId="urn:microsoft.com/office/officeart/2018/5/layout/IconCircleLabelList"/>
    <dgm:cxn modelId="{9197A3FC-F478-4D0B-A211-AB902B04ADD2}" type="presParOf" srcId="{B44A0897-5531-430C-9B6F-13FEEB7974C2}" destId="{4EEC1EE0-4505-4760-80C9-A049E9F2316B}" srcOrd="0" destOrd="0" presId="urn:microsoft.com/office/officeart/2018/5/layout/IconCircleLabelList"/>
    <dgm:cxn modelId="{9958C817-775C-4129-B608-63BDB341679A}" type="presParOf" srcId="{B44A0897-5531-430C-9B6F-13FEEB7974C2}" destId="{1491C8C8-8419-4807-85C2-5CBEF2B09441}" srcOrd="1" destOrd="0" presId="urn:microsoft.com/office/officeart/2018/5/layout/IconCircleLabelList"/>
    <dgm:cxn modelId="{307FA94E-AC8C-471D-AEAC-76C28F3E5628}" type="presParOf" srcId="{B44A0897-5531-430C-9B6F-13FEEB7974C2}" destId="{4181445D-8575-40ED-9AF2-F0C9E3732523}" srcOrd="2" destOrd="0" presId="urn:microsoft.com/office/officeart/2018/5/layout/IconCircleLabelList"/>
    <dgm:cxn modelId="{366CF7F4-4092-4E84-BD95-C4247DD1EBEB}" type="presParOf" srcId="{B44A0897-5531-430C-9B6F-13FEEB7974C2}" destId="{8F1D05D5-6529-457F-B51E-177FFE9B777B}" srcOrd="3" destOrd="0" presId="urn:microsoft.com/office/officeart/2018/5/layout/IconCircleLabelList"/>
    <dgm:cxn modelId="{BA3B9F5A-D555-4C0F-A32B-0F981BBB716B}" type="presParOf" srcId="{452DD638-5E36-47EC-8F8D-832871D2F29B}" destId="{6603403B-3DAE-47CB-93F7-FD8D635EA107}" srcOrd="3" destOrd="0" presId="urn:microsoft.com/office/officeart/2018/5/layout/IconCircleLabelList"/>
    <dgm:cxn modelId="{96A57D5F-272F-4C0B-A053-84539DEC702F}" type="presParOf" srcId="{452DD638-5E36-47EC-8F8D-832871D2F29B}" destId="{D9DCB0DD-E9FC-40E3-9DDE-AF9DAA643376}" srcOrd="4" destOrd="0" presId="urn:microsoft.com/office/officeart/2018/5/layout/IconCircleLabelList"/>
    <dgm:cxn modelId="{8E63C4E1-0278-4955-B1EF-B7C1DAC3A040}" type="presParOf" srcId="{D9DCB0DD-E9FC-40E3-9DDE-AF9DAA643376}" destId="{F0F231E5-5064-4DC4-A7BD-F298DF4429DB}" srcOrd="0" destOrd="0" presId="urn:microsoft.com/office/officeart/2018/5/layout/IconCircleLabelList"/>
    <dgm:cxn modelId="{AB3650FC-3482-44C3-9750-9FACB08E96E7}" type="presParOf" srcId="{D9DCB0DD-E9FC-40E3-9DDE-AF9DAA643376}" destId="{CC304E13-20CE-4EA5-94AA-0C24F661621B}" srcOrd="1" destOrd="0" presId="urn:microsoft.com/office/officeart/2018/5/layout/IconCircleLabelList"/>
    <dgm:cxn modelId="{6F5DD649-AB35-4DAA-BE7B-510F3862D1EF}" type="presParOf" srcId="{D9DCB0DD-E9FC-40E3-9DDE-AF9DAA643376}" destId="{5A59C0DA-3FC1-4660-A663-D72392307E03}" srcOrd="2" destOrd="0" presId="urn:microsoft.com/office/officeart/2018/5/layout/IconCircleLabelList"/>
    <dgm:cxn modelId="{2B459625-A512-4B22-AF52-7E2C27E863F0}" type="presParOf" srcId="{D9DCB0DD-E9FC-40E3-9DDE-AF9DAA643376}" destId="{DB70D54E-E4DA-45E0-BD1E-B60A3DBD277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3A372-548C-4163-89EE-CF3364B48882}">
      <dsp:nvSpPr>
        <dsp:cNvPr id="0" name=""/>
        <dsp:cNvSpPr/>
      </dsp:nvSpPr>
      <dsp:spPr>
        <a:xfrm>
          <a:off x="2515" y="11473"/>
          <a:ext cx="2452386" cy="98095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Book Antiqua" panose="02040602050305030304" pitchFamily="18" charset="0"/>
            </a:rPr>
            <a:t>Sections</a:t>
          </a:r>
          <a:endParaRPr lang="en-IN" sz="3000" kern="1200" dirty="0">
            <a:latin typeface="Book Antiqua" panose="02040602050305030304" pitchFamily="18" charset="0"/>
          </a:endParaRPr>
        </a:p>
      </dsp:txBody>
      <dsp:txXfrm>
        <a:off x="2515" y="11473"/>
        <a:ext cx="2452386" cy="980954"/>
      </dsp:txXfrm>
    </dsp:sp>
    <dsp:sp modelId="{E273029A-F6AE-4588-8885-C76313920C41}">
      <dsp:nvSpPr>
        <dsp:cNvPr id="0" name=""/>
        <dsp:cNvSpPr/>
      </dsp:nvSpPr>
      <dsp:spPr>
        <a:xfrm>
          <a:off x="2515" y="992428"/>
          <a:ext cx="2452386" cy="19324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Section 195</a:t>
          </a:r>
          <a:endParaRPr lang="en-IN" sz="2000" kern="1200" dirty="0">
            <a:latin typeface="Book Antiqua" panose="02040602050305030304" pitchFamily="18" charset="0"/>
          </a:endParaRPr>
        </a:p>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Section 271-I</a:t>
          </a:r>
          <a:endParaRPr lang="en-IN" sz="2000" kern="1200" dirty="0">
            <a:latin typeface="Book Antiqua" panose="02040602050305030304" pitchFamily="18" charset="0"/>
          </a:endParaRPr>
        </a:p>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Section 206AA</a:t>
          </a:r>
          <a:endParaRPr lang="en-IN" sz="2000" kern="1200" dirty="0">
            <a:latin typeface="Book Antiqua" panose="02040602050305030304" pitchFamily="18" charset="0"/>
          </a:endParaRPr>
        </a:p>
      </dsp:txBody>
      <dsp:txXfrm>
        <a:off x="2515" y="992428"/>
        <a:ext cx="2452386" cy="1932480"/>
      </dsp:txXfrm>
    </dsp:sp>
    <dsp:sp modelId="{46026168-9633-4FE8-8EAE-799758054E86}">
      <dsp:nvSpPr>
        <dsp:cNvPr id="0" name=""/>
        <dsp:cNvSpPr/>
      </dsp:nvSpPr>
      <dsp:spPr>
        <a:xfrm>
          <a:off x="2798235" y="11473"/>
          <a:ext cx="2452386" cy="98095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Book Antiqua" panose="02040602050305030304" pitchFamily="18" charset="0"/>
            </a:rPr>
            <a:t>Rules</a:t>
          </a:r>
          <a:endParaRPr lang="en-IN" sz="3000" kern="1200" dirty="0">
            <a:latin typeface="Book Antiqua" panose="02040602050305030304" pitchFamily="18" charset="0"/>
          </a:endParaRPr>
        </a:p>
      </dsp:txBody>
      <dsp:txXfrm>
        <a:off x="2798235" y="11473"/>
        <a:ext cx="2452386" cy="980954"/>
      </dsp:txXfrm>
    </dsp:sp>
    <dsp:sp modelId="{50A8E683-22F8-428F-A207-7FDFF81C12E3}">
      <dsp:nvSpPr>
        <dsp:cNvPr id="0" name=""/>
        <dsp:cNvSpPr/>
      </dsp:nvSpPr>
      <dsp:spPr>
        <a:xfrm>
          <a:off x="2798235" y="992428"/>
          <a:ext cx="2452386" cy="19324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Rule 37BB</a:t>
          </a:r>
          <a:endParaRPr lang="en-IN" sz="2000" kern="1200" dirty="0">
            <a:latin typeface="Book Antiqua" panose="02040602050305030304" pitchFamily="18" charset="0"/>
          </a:endParaRPr>
        </a:p>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Rule 37BC</a:t>
          </a:r>
          <a:endParaRPr lang="en-IN" sz="2000" kern="1200" dirty="0">
            <a:latin typeface="Book Antiqua" panose="02040602050305030304" pitchFamily="18" charset="0"/>
          </a:endParaRPr>
        </a:p>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Rule 21AB</a:t>
          </a:r>
          <a:endParaRPr lang="en-IN" sz="2000" kern="1200" dirty="0">
            <a:latin typeface="Book Antiqua" panose="02040602050305030304" pitchFamily="18" charset="0"/>
          </a:endParaRPr>
        </a:p>
      </dsp:txBody>
      <dsp:txXfrm>
        <a:off x="2798235" y="992428"/>
        <a:ext cx="2452386" cy="1932480"/>
      </dsp:txXfrm>
    </dsp:sp>
    <dsp:sp modelId="{A5F73F12-254A-49B7-BD7D-8D348451D4FE}">
      <dsp:nvSpPr>
        <dsp:cNvPr id="0" name=""/>
        <dsp:cNvSpPr/>
      </dsp:nvSpPr>
      <dsp:spPr>
        <a:xfrm>
          <a:off x="5593955" y="11473"/>
          <a:ext cx="2452386" cy="98095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Book Antiqua" panose="02040602050305030304" pitchFamily="18" charset="0"/>
            </a:rPr>
            <a:t>Forms</a:t>
          </a:r>
          <a:endParaRPr lang="en-IN" sz="3000" kern="1200" dirty="0">
            <a:latin typeface="Book Antiqua" panose="02040602050305030304" pitchFamily="18" charset="0"/>
          </a:endParaRPr>
        </a:p>
      </dsp:txBody>
      <dsp:txXfrm>
        <a:off x="5593955" y="11473"/>
        <a:ext cx="2452386" cy="980954"/>
      </dsp:txXfrm>
    </dsp:sp>
    <dsp:sp modelId="{921370A5-CAF1-4F10-A4D5-0CC3258DC527}">
      <dsp:nvSpPr>
        <dsp:cNvPr id="0" name=""/>
        <dsp:cNvSpPr/>
      </dsp:nvSpPr>
      <dsp:spPr>
        <a:xfrm>
          <a:off x="5593955" y="992428"/>
          <a:ext cx="2452386" cy="193248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Form 15CA</a:t>
          </a:r>
          <a:endParaRPr lang="en-IN" sz="2000" kern="1200" dirty="0">
            <a:latin typeface="Book Antiqua" panose="02040602050305030304" pitchFamily="18" charset="0"/>
          </a:endParaRPr>
        </a:p>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Form 15CB</a:t>
          </a:r>
          <a:endParaRPr lang="en-IN" sz="2000" kern="1200" dirty="0">
            <a:latin typeface="Book Antiqua" panose="02040602050305030304" pitchFamily="18" charset="0"/>
          </a:endParaRPr>
        </a:p>
        <a:p>
          <a:pPr marL="228600" lvl="1" indent="-228600" algn="l" defTabSz="889000">
            <a:lnSpc>
              <a:spcPct val="90000"/>
            </a:lnSpc>
            <a:spcBef>
              <a:spcPct val="0"/>
            </a:spcBef>
            <a:spcAft>
              <a:spcPct val="15000"/>
            </a:spcAft>
            <a:buChar char="•"/>
          </a:pPr>
          <a:r>
            <a:rPr lang="en-US" sz="2000" kern="1200" dirty="0">
              <a:latin typeface="Book Antiqua" panose="02040602050305030304" pitchFamily="18" charset="0"/>
            </a:rPr>
            <a:t>Form 10F</a:t>
          </a:r>
          <a:endParaRPr lang="en-IN" sz="2000" kern="1200" dirty="0">
            <a:latin typeface="Book Antiqua" panose="02040602050305030304" pitchFamily="18" charset="0"/>
          </a:endParaRPr>
        </a:p>
      </dsp:txBody>
      <dsp:txXfrm>
        <a:off x="5593955" y="992428"/>
        <a:ext cx="2452386" cy="193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565A5-65D7-4B33-B7A2-57C2EB882928}">
      <dsp:nvSpPr>
        <dsp:cNvPr id="0" name=""/>
        <dsp:cNvSpPr/>
      </dsp:nvSpPr>
      <dsp:spPr>
        <a:xfrm>
          <a:off x="591521" y="0"/>
          <a:ext cx="6703916" cy="435959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575FBD-DCB0-482E-A136-3F461C29A163}">
      <dsp:nvSpPr>
        <dsp:cNvPr id="0" name=""/>
        <dsp:cNvSpPr/>
      </dsp:nvSpPr>
      <dsp:spPr>
        <a:xfrm>
          <a:off x="8472" y="1307877"/>
          <a:ext cx="2538615" cy="174383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chemeClr val="bg1"/>
            </a:buClr>
            <a:buFont typeface="Book Antiqua" panose="02040602050305030304" pitchFamily="18" charset="0"/>
            <a:buNone/>
          </a:pPr>
          <a:r>
            <a:rPr lang="en-US" sz="1600" kern="1200" dirty="0">
              <a:latin typeface="Book Antiqua" panose="02040602050305030304" pitchFamily="18" charset="0"/>
              <a:cs typeface="Trebuchet MS"/>
            </a:rPr>
            <a:t>Tax is collected at earliest point of time</a:t>
          </a:r>
          <a:endParaRPr lang="en-IN" sz="1600" kern="1200" dirty="0"/>
        </a:p>
      </dsp:txBody>
      <dsp:txXfrm>
        <a:off x="93599" y="1393004"/>
        <a:ext cx="2368361" cy="1573583"/>
      </dsp:txXfrm>
    </dsp:sp>
    <dsp:sp modelId="{DDDEEC8C-DCB9-499C-868C-7FF552D75C3D}">
      <dsp:nvSpPr>
        <dsp:cNvPr id="0" name=""/>
        <dsp:cNvSpPr/>
      </dsp:nvSpPr>
      <dsp:spPr>
        <a:xfrm>
          <a:off x="2674172" y="1307877"/>
          <a:ext cx="2538615" cy="1743837"/>
        </a:xfrm>
        <a:prstGeom prst="round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Book Antiqua" panose="02040602050305030304" pitchFamily="18" charset="0"/>
              <a:cs typeface="Trebuchet MS"/>
            </a:rPr>
            <a:t>There is no difficulty in collection of time at the time of assessment</a:t>
          </a:r>
          <a:endParaRPr lang="en-US" sz="1600" kern="1200" dirty="0">
            <a:latin typeface="Book Antiqua" panose="02040602050305030304" pitchFamily="18" charset="0"/>
            <a:cs typeface="Trebuchet MS"/>
          </a:endParaRPr>
        </a:p>
      </dsp:txBody>
      <dsp:txXfrm>
        <a:off x="2759299" y="1393004"/>
        <a:ext cx="2368361" cy="1573583"/>
      </dsp:txXfrm>
    </dsp:sp>
    <dsp:sp modelId="{2E6A1268-2AEB-445F-BEC2-F039CD06ED85}">
      <dsp:nvSpPr>
        <dsp:cNvPr id="0" name=""/>
        <dsp:cNvSpPr/>
      </dsp:nvSpPr>
      <dsp:spPr>
        <a:xfrm>
          <a:off x="5339872" y="1307877"/>
          <a:ext cx="2538615" cy="1743837"/>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Book Antiqua" panose="02040602050305030304" pitchFamily="18" charset="0"/>
              <a:cs typeface="Trebuchet MS"/>
            </a:rPr>
            <a:t>To avoid loss of revenue – as non- residents may not have any assets in India from which subsequent recovery can be made</a:t>
          </a:r>
        </a:p>
      </dsp:txBody>
      <dsp:txXfrm>
        <a:off x="5424999" y="1393004"/>
        <a:ext cx="2368361" cy="1573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62DDF-61EB-4996-B3B1-8A8A35CE1199}">
      <dsp:nvSpPr>
        <dsp:cNvPr id="0" name=""/>
        <dsp:cNvSpPr/>
      </dsp:nvSpPr>
      <dsp:spPr>
        <a:xfrm>
          <a:off x="4019" y="9595"/>
          <a:ext cx="1540866" cy="61634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Payer</a:t>
          </a:r>
          <a:endParaRPr lang="en-IN" sz="1400" kern="1200" dirty="0">
            <a:latin typeface="Book Antiqua" panose="02040602050305030304" pitchFamily="18" charset="0"/>
          </a:endParaRPr>
        </a:p>
      </dsp:txBody>
      <dsp:txXfrm>
        <a:off x="4019" y="9595"/>
        <a:ext cx="1540866" cy="616346"/>
      </dsp:txXfrm>
    </dsp:sp>
    <dsp:sp modelId="{B3AC5F29-5D10-473A-98EE-7082BC06B92A}">
      <dsp:nvSpPr>
        <dsp:cNvPr id="0" name=""/>
        <dsp:cNvSpPr/>
      </dsp:nvSpPr>
      <dsp:spPr>
        <a:xfrm>
          <a:off x="4019" y="625942"/>
          <a:ext cx="1540866" cy="22399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Font typeface="Franklin Gothic Medium"/>
            <a:buChar char="•"/>
          </a:pPr>
          <a:r>
            <a:rPr lang="en-US" sz="1100" b="0" kern="1200" spc="20" dirty="0">
              <a:latin typeface="Book Antiqua" panose="02040602050305030304" pitchFamily="18" charset="0"/>
              <a:cs typeface="Arial Narrow"/>
            </a:rPr>
            <a:t>Any</a:t>
          </a:r>
          <a:r>
            <a:rPr lang="en-US" sz="1100" b="0" kern="1200" spc="30" dirty="0">
              <a:latin typeface="Book Antiqua" panose="02040602050305030304" pitchFamily="18" charset="0"/>
              <a:cs typeface="Arial Narrow"/>
            </a:rPr>
            <a:t> </a:t>
          </a:r>
          <a:r>
            <a:rPr lang="en-US" sz="1100" b="0" kern="1200" spc="70" dirty="0">
              <a:latin typeface="Book Antiqua" panose="02040602050305030304" pitchFamily="18" charset="0"/>
              <a:cs typeface="Arial Narrow"/>
            </a:rPr>
            <a:t>person</a:t>
          </a:r>
          <a:r>
            <a:rPr lang="en-US" sz="1100" b="0" kern="1200" spc="35" dirty="0">
              <a:latin typeface="Book Antiqua" panose="02040602050305030304" pitchFamily="18" charset="0"/>
              <a:cs typeface="Arial Narrow"/>
            </a:rPr>
            <a:t> </a:t>
          </a:r>
          <a:r>
            <a:rPr lang="en-US" sz="1100" b="0" kern="1200" spc="65" dirty="0">
              <a:latin typeface="Book Antiqua" panose="02040602050305030304" pitchFamily="18" charset="0"/>
              <a:cs typeface="Arial Narrow"/>
            </a:rPr>
            <a:t>responsible</a:t>
          </a:r>
          <a:r>
            <a:rPr lang="en-US" sz="1100" b="0" kern="1200" spc="10" dirty="0">
              <a:latin typeface="Book Antiqua" panose="02040602050305030304" pitchFamily="18" charset="0"/>
              <a:cs typeface="Arial Narrow"/>
            </a:rPr>
            <a:t> </a:t>
          </a:r>
          <a:r>
            <a:rPr lang="en-US" sz="1100" b="0" kern="1200" spc="50" dirty="0">
              <a:latin typeface="Book Antiqua" panose="02040602050305030304" pitchFamily="18" charset="0"/>
              <a:cs typeface="Arial Narrow"/>
            </a:rPr>
            <a:t>for</a:t>
          </a:r>
          <a:r>
            <a:rPr lang="en-US" sz="1100" b="0" kern="1200" spc="35" dirty="0">
              <a:latin typeface="Book Antiqua" panose="02040602050305030304" pitchFamily="18" charset="0"/>
              <a:cs typeface="Arial Narrow"/>
            </a:rPr>
            <a:t> </a:t>
          </a:r>
          <a:r>
            <a:rPr lang="en-US" sz="1100" b="0" kern="1200" spc="60" dirty="0">
              <a:latin typeface="Book Antiqua" panose="02040602050305030304" pitchFamily="18" charset="0"/>
              <a:cs typeface="Arial Narrow"/>
            </a:rPr>
            <a:t>paying</a:t>
          </a:r>
          <a:endParaRPr lang="en-IN" sz="1100" b="0" kern="1200" dirty="0">
            <a:latin typeface="Book Antiqua" panose="02040602050305030304" pitchFamily="18" charset="0"/>
          </a:endParaRPr>
        </a:p>
        <a:p>
          <a:pPr marL="177800" lvl="1" indent="-177800" algn="l" defTabSz="488950">
            <a:lnSpc>
              <a:spcPct val="90000"/>
            </a:lnSpc>
            <a:spcBef>
              <a:spcPct val="0"/>
            </a:spcBef>
            <a:spcAft>
              <a:spcPct val="15000"/>
            </a:spcAft>
            <a:buFont typeface="Franklin Gothic Medium"/>
            <a:buChar char="•"/>
          </a:pPr>
          <a:r>
            <a:rPr lang="en-US" sz="1100" b="0" kern="1200" spc="70" dirty="0">
              <a:latin typeface="Book Antiqua" panose="02040602050305030304" pitchFamily="18" charset="0"/>
              <a:cs typeface="Arial Narrow"/>
            </a:rPr>
            <a:t>Includes</a:t>
          </a:r>
          <a:r>
            <a:rPr lang="en-US" sz="1100" b="0" kern="1200" spc="10" dirty="0">
              <a:latin typeface="Book Antiqua" panose="02040602050305030304" pitchFamily="18" charset="0"/>
              <a:cs typeface="Arial Narrow"/>
            </a:rPr>
            <a:t> </a:t>
          </a:r>
          <a:r>
            <a:rPr lang="en-US" sz="1100" b="0" kern="1200" spc="90" dirty="0">
              <a:latin typeface="Book Antiqua" panose="02040602050305030304" pitchFamily="18" charset="0"/>
              <a:cs typeface="Arial Narrow"/>
            </a:rPr>
            <a:t>NR,</a:t>
          </a:r>
          <a:r>
            <a:rPr lang="en-US" sz="1100" b="0" kern="1200" spc="15" dirty="0">
              <a:latin typeface="Book Antiqua" panose="02040602050305030304" pitchFamily="18" charset="0"/>
              <a:cs typeface="Arial Narrow"/>
            </a:rPr>
            <a:t> </a:t>
          </a:r>
          <a:r>
            <a:rPr lang="en-US" sz="1100" b="0" kern="1200" spc="110" dirty="0">
              <a:latin typeface="Book Antiqua" panose="02040602050305030304" pitchFamily="18" charset="0"/>
              <a:cs typeface="Arial Narrow"/>
            </a:rPr>
            <a:t>whether</a:t>
          </a:r>
          <a:r>
            <a:rPr lang="en-US" sz="1100" b="0" kern="1200" spc="20" dirty="0">
              <a:latin typeface="Book Antiqua" panose="02040602050305030304" pitchFamily="18" charset="0"/>
              <a:cs typeface="Arial Narrow"/>
            </a:rPr>
            <a:t> </a:t>
          </a:r>
          <a:r>
            <a:rPr lang="en-US" sz="1100" b="0" kern="1200" spc="40" dirty="0">
              <a:latin typeface="Book Antiqua" panose="02040602050305030304" pitchFamily="18" charset="0"/>
              <a:cs typeface="Arial Narrow"/>
            </a:rPr>
            <a:t>or</a:t>
          </a:r>
          <a:r>
            <a:rPr lang="en-US" sz="1100" b="0" kern="1200" spc="35" dirty="0">
              <a:latin typeface="Book Antiqua" panose="02040602050305030304" pitchFamily="18" charset="0"/>
              <a:cs typeface="Arial Narrow"/>
            </a:rPr>
            <a:t> </a:t>
          </a:r>
          <a:r>
            <a:rPr lang="en-US" sz="1100" b="0" kern="1200" spc="80" dirty="0">
              <a:latin typeface="Book Antiqua" panose="02040602050305030304" pitchFamily="18" charset="0"/>
              <a:cs typeface="Arial Narrow"/>
            </a:rPr>
            <a:t>not</a:t>
          </a:r>
          <a:r>
            <a:rPr lang="en-US" sz="1100" b="0" kern="1200" spc="40" dirty="0">
              <a:latin typeface="Book Antiqua" panose="02040602050305030304" pitchFamily="18" charset="0"/>
              <a:cs typeface="Arial Narrow"/>
            </a:rPr>
            <a:t> </a:t>
          </a:r>
          <a:r>
            <a:rPr lang="en-US" sz="1100" b="0" kern="1200" spc="50" dirty="0">
              <a:latin typeface="Book Antiqua" panose="02040602050305030304" pitchFamily="18" charset="0"/>
              <a:cs typeface="Arial Narrow"/>
            </a:rPr>
            <a:t>such</a:t>
          </a:r>
          <a:r>
            <a:rPr lang="en-US" sz="1100" b="0" kern="1200" spc="15" dirty="0">
              <a:latin typeface="Book Antiqua" panose="02040602050305030304" pitchFamily="18" charset="0"/>
              <a:cs typeface="Arial Narrow"/>
            </a:rPr>
            <a:t> </a:t>
          </a:r>
          <a:r>
            <a:rPr lang="en-US" sz="1100" b="0" kern="1200" spc="125" dirty="0">
              <a:latin typeface="Book Antiqua" panose="02040602050305030304" pitchFamily="18" charset="0"/>
              <a:cs typeface="Arial Narrow"/>
            </a:rPr>
            <a:t>NR</a:t>
          </a:r>
          <a:r>
            <a:rPr lang="en-US" sz="1100" b="0" kern="1200" spc="35" dirty="0">
              <a:latin typeface="Book Antiqua" panose="02040602050305030304" pitchFamily="18" charset="0"/>
              <a:cs typeface="Arial Narrow"/>
            </a:rPr>
            <a:t> </a:t>
          </a:r>
          <a:r>
            <a:rPr lang="en-US" sz="1100" b="0" kern="1200" spc="90" dirty="0">
              <a:latin typeface="Book Antiqua" panose="02040602050305030304" pitchFamily="18" charset="0"/>
              <a:cs typeface="Arial Narrow"/>
            </a:rPr>
            <a:t>has </a:t>
          </a:r>
          <a:r>
            <a:rPr lang="en-US" sz="1100" b="0" kern="1200" spc="85" dirty="0">
              <a:latin typeface="Book Antiqua" panose="02040602050305030304" pitchFamily="18" charset="0"/>
              <a:cs typeface="Arial Narrow"/>
            </a:rPr>
            <a:t>presence</a:t>
          </a:r>
          <a:r>
            <a:rPr lang="en-US" sz="1100" b="0" kern="1200" spc="30" dirty="0">
              <a:latin typeface="Book Antiqua" panose="02040602050305030304" pitchFamily="18" charset="0"/>
              <a:cs typeface="Arial Narrow"/>
            </a:rPr>
            <a:t> </a:t>
          </a:r>
          <a:r>
            <a:rPr lang="en-US" sz="1100" b="0" kern="1200" spc="65" dirty="0">
              <a:latin typeface="Book Antiqua" panose="02040602050305030304" pitchFamily="18" charset="0"/>
              <a:cs typeface="Arial Narrow"/>
            </a:rPr>
            <a:t>in</a:t>
          </a:r>
          <a:r>
            <a:rPr lang="en-US" sz="1100" b="0" kern="1200" spc="40" dirty="0">
              <a:latin typeface="Book Antiqua" panose="02040602050305030304" pitchFamily="18" charset="0"/>
              <a:cs typeface="Arial Narrow"/>
            </a:rPr>
            <a:t> </a:t>
          </a:r>
          <a:r>
            <a:rPr lang="en-US" sz="1100" b="0" kern="1200" spc="100" dirty="0">
              <a:latin typeface="Book Antiqua" panose="02040602050305030304" pitchFamily="18" charset="0"/>
              <a:cs typeface="Arial Narrow"/>
            </a:rPr>
            <a:t>India</a:t>
          </a:r>
          <a:endParaRPr lang="en-IN" sz="1100" b="0" kern="1200" dirty="0">
            <a:latin typeface="Book Antiqua" panose="02040602050305030304" pitchFamily="18" charset="0"/>
          </a:endParaRPr>
        </a:p>
      </dsp:txBody>
      <dsp:txXfrm>
        <a:off x="4019" y="625942"/>
        <a:ext cx="1540866" cy="2239920"/>
      </dsp:txXfrm>
    </dsp:sp>
    <dsp:sp modelId="{F757E59E-0655-429D-8BD7-7BB08DE098F4}">
      <dsp:nvSpPr>
        <dsp:cNvPr id="0" name=""/>
        <dsp:cNvSpPr/>
      </dsp:nvSpPr>
      <dsp:spPr>
        <a:xfrm>
          <a:off x="1760607" y="9595"/>
          <a:ext cx="1540866" cy="61634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Payee</a:t>
          </a:r>
          <a:endParaRPr lang="en-IN" sz="1400" kern="1200" dirty="0">
            <a:latin typeface="Book Antiqua" panose="02040602050305030304" pitchFamily="18" charset="0"/>
          </a:endParaRPr>
        </a:p>
      </dsp:txBody>
      <dsp:txXfrm>
        <a:off x="1760607" y="9595"/>
        <a:ext cx="1540866" cy="616346"/>
      </dsp:txXfrm>
    </dsp:sp>
    <dsp:sp modelId="{7AC4DB6D-3A61-44FE-8809-8F524FCD79E0}">
      <dsp:nvSpPr>
        <dsp:cNvPr id="0" name=""/>
        <dsp:cNvSpPr/>
      </dsp:nvSpPr>
      <dsp:spPr>
        <a:xfrm>
          <a:off x="1760607" y="625942"/>
          <a:ext cx="1540866" cy="22399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Font typeface="Franklin Gothic Medium"/>
            <a:buChar char="•"/>
          </a:pPr>
          <a:r>
            <a:rPr lang="en-US" sz="1100" b="0" kern="1200" spc="125" dirty="0">
              <a:latin typeface="Book Antiqua" panose="02040602050305030304" pitchFamily="18" charset="0"/>
              <a:cs typeface="Arial Narrow"/>
            </a:rPr>
            <a:t>Non-resident</a:t>
          </a:r>
          <a:r>
            <a:rPr lang="en-US" sz="1100" b="0" kern="1200" spc="30" dirty="0">
              <a:latin typeface="Book Antiqua" panose="02040602050305030304" pitchFamily="18" charset="0"/>
              <a:cs typeface="Arial Narrow"/>
            </a:rPr>
            <a:t> </a:t>
          </a:r>
          <a:r>
            <a:rPr lang="en-US" sz="1100" b="0" kern="1200" spc="80" dirty="0">
              <a:latin typeface="Book Antiqua" panose="02040602050305030304" pitchFamily="18" charset="0"/>
              <a:cs typeface="Arial Narrow"/>
            </a:rPr>
            <a:t>not</a:t>
          </a:r>
          <a:r>
            <a:rPr lang="en-US" sz="1100" b="0" kern="1200" spc="30" dirty="0">
              <a:latin typeface="Book Antiqua" panose="02040602050305030304" pitchFamily="18" charset="0"/>
              <a:cs typeface="Arial Narrow"/>
            </a:rPr>
            <a:t> </a:t>
          </a:r>
          <a:r>
            <a:rPr lang="en-US" sz="1100" b="0" kern="1200" spc="85" dirty="0">
              <a:latin typeface="Book Antiqua" panose="02040602050305030304" pitchFamily="18" charset="0"/>
              <a:cs typeface="Arial Narrow"/>
            </a:rPr>
            <a:t>being</a:t>
          </a:r>
          <a:r>
            <a:rPr lang="en-US" sz="1100" b="0" kern="1200" spc="-5" dirty="0">
              <a:latin typeface="Book Antiqua" panose="02040602050305030304" pitchFamily="18" charset="0"/>
              <a:cs typeface="Arial Narrow"/>
            </a:rPr>
            <a:t> </a:t>
          </a:r>
          <a:r>
            <a:rPr lang="en-US" sz="1100" b="0" kern="1200" spc="180" dirty="0">
              <a:latin typeface="Book Antiqua" panose="02040602050305030304" pitchFamily="18" charset="0"/>
              <a:cs typeface="Arial Narrow"/>
            </a:rPr>
            <a:t>a</a:t>
          </a:r>
          <a:r>
            <a:rPr lang="en-US" sz="1100" b="0" kern="1200" spc="55" dirty="0">
              <a:latin typeface="Book Antiqua" panose="02040602050305030304" pitchFamily="18" charset="0"/>
              <a:cs typeface="Arial Narrow"/>
            </a:rPr>
            <a:t> </a:t>
          </a:r>
          <a:r>
            <a:rPr lang="en-US" sz="1100" b="0" kern="1200" spc="95" dirty="0">
              <a:latin typeface="Book Antiqua" panose="02040602050305030304" pitchFamily="18" charset="0"/>
              <a:cs typeface="Arial Narrow"/>
            </a:rPr>
            <a:t>company, or</a:t>
          </a:r>
          <a:endParaRPr lang="en-IN" sz="1100" b="0" kern="1200" dirty="0">
            <a:latin typeface="Book Antiqua" panose="02040602050305030304" pitchFamily="18" charset="0"/>
          </a:endParaRPr>
        </a:p>
        <a:p>
          <a:pPr marL="177800" lvl="1" indent="-177800" algn="l" defTabSz="488950">
            <a:lnSpc>
              <a:spcPct val="90000"/>
            </a:lnSpc>
            <a:spcBef>
              <a:spcPct val="0"/>
            </a:spcBef>
            <a:spcAft>
              <a:spcPct val="15000"/>
            </a:spcAft>
            <a:buFont typeface="Franklin Gothic Medium"/>
            <a:buChar char="•"/>
          </a:pPr>
          <a:r>
            <a:rPr lang="en-IN" sz="1100" b="0" kern="1200" spc="55" dirty="0">
              <a:latin typeface="Book Antiqua" panose="02040602050305030304" pitchFamily="18" charset="0"/>
              <a:cs typeface="Arial Narrow"/>
            </a:rPr>
            <a:t>Foreign</a:t>
          </a:r>
          <a:r>
            <a:rPr lang="en-IN" sz="1100" b="0" kern="1200" spc="-15" dirty="0">
              <a:latin typeface="Book Antiqua" panose="02040602050305030304" pitchFamily="18" charset="0"/>
              <a:cs typeface="Arial Narrow"/>
            </a:rPr>
            <a:t> </a:t>
          </a:r>
          <a:r>
            <a:rPr lang="en-IN" sz="1100" b="0" kern="1200" spc="90" dirty="0">
              <a:latin typeface="Book Antiqua" panose="02040602050305030304" pitchFamily="18" charset="0"/>
              <a:cs typeface="Arial Narrow"/>
            </a:rPr>
            <a:t>Company</a:t>
          </a:r>
          <a:endParaRPr lang="en-IN" sz="1100" b="0" kern="1200" dirty="0">
            <a:latin typeface="Book Antiqua" panose="02040602050305030304" pitchFamily="18" charset="0"/>
          </a:endParaRPr>
        </a:p>
      </dsp:txBody>
      <dsp:txXfrm>
        <a:off x="1760607" y="625942"/>
        <a:ext cx="1540866" cy="2239920"/>
      </dsp:txXfrm>
    </dsp:sp>
    <dsp:sp modelId="{15FB075C-574E-4D1F-AC10-BDF9644F6C70}">
      <dsp:nvSpPr>
        <dsp:cNvPr id="0" name=""/>
        <dsp:cNvSpPr/>
      </dsp:nvSpPr>
      <dsp:spPr>
        <a:xfrm>
          <a:off x="3517194" y="9595"/>
          <a:ext cx="1540866" cy="61634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ook Antiqua" panose="02040602050305030304" pitchFamily="18" charset="0"/>
            </a:rPr>
            <a:t>Nature of Payment</a:t>
          </a:r>
          <a:endParaRPr lang="en-IN" sz="1400" kern="1200" dirty="0">
            <a:latin typeface="Book Antiqua" panose="02040602050305030304" pitchFamily="18" charset="0"/>
          </a:endParaRPr>
        </a:p>
      </dsp:txBody>
      <dsp:txXfrm>
        <a:off x="3517194" y="9595"/>
        <a:ext cx="1540866" cy="616346"/>
      </dsp:txXfrm>
    </dsp:sp>
    <dsp:sp modelId="{1E02C628-E02A-4946-B3C5-D5B6687D7E7C}">
      <dsp:nvSpPr>
        <dsp:cNvPr id="0" name=""/>
        <dsp:cNvSpPr/>
      </dsp:nvSpPr>
      <dsp:spPr>
        <a:xfrm>
          <a:off x="3517194" y="625942"/>
          <a:ext cx="1540866" cy="22399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Font typeface="Franklin Gothic Medium"/>
            <a:buChar char="•"/>
          </a:pPr>
          <a:r>
            <a:rPr lang="en-US" sz="1100" b="0" kern="1200" spc="85" dirty="0">
              <a:latin typeface="Book Antiqua" panose="02040602050305030304" pitchFamily="18" charset="0"/>
              <a:cs typeface="Arial Narrow"/>
            </a:rPr>
            <a:t>Interest</a:t>
          </a:r>
          <a:r>
            <a:rPr lang="en-US" sz="1100" b="0" kern="1200" spc="20" dirty="0">
              <a:latin typeface="Book Antiqua" panose="02040602050305030304" pitchFamily="18" charset="0"/>
              <a:cs typeface="Arial Narrow"/>
            </a:rPr>
            <a:t> </a:t>
          </a:r>
          <a:r>
            <a:rPr lang="en-US" sz="1100" b="0" kern="1200" spc="40" dirty="0">
              <a:latin typeface="Book Antiqua" panose="02040602050305030304" pitchFamily="18" charset="0"/>
              <a:cs typeface="Arial Narrow"/>
            </a:rPr>
            <a:t>or </a:t>
          </a:r>
          <a:r>
            <a:rPr lang="en-US" sz="1100" b="0" kern="1200" spc="75" dirty="0">
              <a:latin typeface="Book Antiqua" panose="02040602050305030304" pitchFamily="18" charset="0"/>
              <a:cs typeface="Arial Narrow"/>
            </a:rPr>
            <a:t>any</a:t>
          </a:r>
          <a:r>
            <a:rPr lang="en-US" sz="1100" b="0" kern="1200" spc="20" dirty="0">
              <a:latin typeface="Book Antiqua" panose="02040602050305030304" pitchFamily="18" charset="0"/>
              <a:cs typeface="Arial Narrow"/>
            </a:rPr>
            <a:t> </a:t>
          </a:r>
          <a:r>
            <a:rPr lang="en-US" sz="1100" b="0" kern="1200" spc="85" dirty="0">
              <a:latin typeface="Book Antiqua" panose="02040602050305030304" pitchFamily="18" charset="0"/>
              <a:cs typeface="Arial Narrow"/>
            </a:rPr>
            <a:t>other</a:t>
          </a:r>
          <a:r>
            <a:rPr lang="en-US" sz="1100" b="0" kern="1200" spc="20" dirty="0">
              <a:latin typeface="Book Antiqua" panose="02040602050305030304" pitchFamily="18" charset="0"/>
              <a:cs typeface="Arial Narrow"/>
            </a:rPr>
            <a:t> </a:t>
          </a:r>
          <a:r>
            <a:rPr lang="en-US" sz="1100" b="0" kern="1200" spc="135" dirty="0">
              <a:latin typeface="Book Antiqua" panose="02040602050305030304" pitchFamily="18" charset="0"/>
              <a:cs typeface="Arial Narrow"/>
            </a:rPr>
            <a:t>sum</a:t>
          </a:r>
          <a:r>
            <a:rPr lang="en-US" sz="1100" b="0" kern="1200" spc="25" dirty="0">
              <a:latin typeface="Book Antiqua" panose="02040602050305030304" pitchFamily="18" charset="0"/>
              <a:cs typeface="Arial Narrow"/>
            </a:rPr>
            <a:t> </a:t>
          </a:r>
          <a:r>
            <a:rPr lang="en-US" sz="1100" b="0" kern="1200" spc="100" dirty="0">
              <a:latin typeface="Book Antiqua" panose="02040602050305030304" pitchFamily="18" charset="0"/>
              <a:cs typeface="Arial Narrow"/>
            </a:rPr>
            <a:t>chargeable</a:t>
          </a:r>
          <a:r>
            <a:rPr lang="en-US" sz="1100" b="0" kern="1200" spc="15" dirty="0">
              <a:latin typeface="Book Antiqua" panose="02040602050305030304" pitchFamily="18" charset="0"/>
              <a:cs typeface="Arial Narrow"/>
            </a:rPr>
            <a:t> </a:t>
          </a:r>
          <a:r>
            <a:rPr lang="en-US" sz="1100" b="0" kern="1200" spc="65" dirty="0">
              <a:latin typeface="Book Antiqua" panose="02040602050305030304" pitchFamily="18" charset="0"/>
              <a:cs typeface="Arial Narrow"/>
            </a:rPr>
            <a:t>to</a:t>
          </a:r>
          <a:r>
            <a:rPr lang="en-US" sz="1100" b="0" kern="1200" spc="50" dirty="0">
              <a:latin typeface="Book Antiqua" panose="02040602050305030304" pitchFamily="18" charset="0"/>
              <a:cs typeface="Arial Narrow"/>
            </a:rPr>
            <a:t> </a:t>
          </a:r>
          <a:r>
            <a:rPr lang="en-US" sz="1100" b="0" kern="1200" spc="85" dirty="0">
              <a:latin typeface="Book Antiqua" panose="02040602050305030304" pitchFamily="18" charset="0"/>
              <a:cs typeface="Arial Narrow"/>
            </a:rPr>
            <a:t>tax</a:t>
          </a:r>
          <a:endParaRPr lang="en-IN" sz="1100" b="0" kern="1200" dirty="0">
            <a:latin typeface="Book Antiqua" panose="02040602050305030304" pitchFamily="18" charset="0"/>
          </a:endParaRPr>
        </a:p>
        <a:p>
          <a:pPr marL="177800" lvl="1" indent="-177800" algn="l" defTabSz="488950">
            <a:lnSpc>
              <a:spcPct val="90000"/>
            </a:lnSpc>
            <a:spcBef>
              <a:spcPct val="0"/>
            </a:spcBef>
            <a:spcAft>
              <a:spcPct val="15000"/>
            </a:spcAft>
            <a:buFont typeface="Franklin Gothic Medium"/>
            <a:buChar char="•"/>
          </a:pPr>
          <a:r>
            <a:rPr lang="en-IN" sz="1100" b="0" kern="1200" spc="40" dirty="0">
              <a:latin typeface="Book Antiqua" panose="02040602050305030304" pitchFamily="18" charset="0"/>
              <a:cs typeface="Arial Narrow"/>
            </a:rPr>
            <a:t>Excludes</a:t>
          </a:r>
          <a:r>
            <a:rPr lang="en-IN" sz="1100" b="0" kern="1200" spc="-10" dirty="0">
              <a:latin typeface="Book Antiqua" panose="02040602050305030304" pitchFamily="18" charset="0"/>
              <a:cs typeface="Arial Narrow"/>
            </a:rPr>
            <a:t> </a:t>
          </a:r>
          <a:r>
            <a:rPr lang="en-IN" sz="1100" b="0" kern="1200" spc="60" dirty="0">
              <a:latin typeface="Book Antiqua" panose="02040602050305030304" pitchFamily="18" charset="0"/>
              <a:cs typeface="Arial Narrow"/>
            </a:rPr>
            <a:t>salary and </a:t>
          </a:r>
          <a:r>
            <a:rPr lang="en-US" sz="1100" b="0" i="0" kern="1200" dirty="0">
              <a:latin typeface="Book Antiqua" panose="02040602050305030304" pitchFamily="18" charset="0"/>
            </a:rPr>
            <a:t>interest referred to in </a:t>
          </a:r>
          <a:r>
            <a:rPr lang="en-US" sz="1100" b="0" i="0" u="none" kern="1200" dirty="0">
              <a:latin typeface="Book Antiqua" panose="02040602050305030304" pitchFamily="18" charset="0"/>
            </a:rPr>
            <a:t>section 194LB</a:t>
          </a:r>
          <a:r>
            <a:rPr lang="en-US" sz="1100" b="0" i="0" kern="1200" dirty="0">
              <a:latin typeface="Book Antiqua" panose="02040602050305030304" pitchFamily="18" charset="0"/>
            </a:rPr>
            <a:t> or </a:t>
          </a:r>
          <a:r>
            <a:rPr lang="en-US" sz="1100" b="0" i="0" u="none" kern="1200" dirty="0">
              <a:latin typeface="Book Antiqua" panose="02040602050305030304" pitchFamily="18" charset="0"/>
            </a:rPr>
            <a:t>section 194LC</a:t>
          </a:r>
          <a:r>
            <a:rPr lang="en-US" sz="1100" b="0" i="0" kern="1200" dirty="0">
              <a:latin typeface="Book Antiqua" panose="02040602050305030304" pitchFamily="18" charset="0"/>
            </a:rPr>
            <a:t> or </a:t>
          </a:r>
          <a:r>
            <a:rPr lang="en-US" sz="1100" b="0" i="0" u="none" kern="1200" dirty="0">
              <a:latin typeface="Book Antiqua" panose="02040602050305030304" pitchFamily="18" charset="0"/>
            </a:rPr>
            <a:t>section 194LD</a:t>
          </a:r>
          <a:endParaRPr lang="en-IN" sz="1100" b="0" kern="1200" dirty="0">
            <a:latin typeface="Book Antiqua" panose="02040602050305030304" pitchFamily="18" charset="0"/>
          </a:endParaRPr>
        </a:p>
      </dsp:txBody>
      <dsp:txXfrm>
        <a:off x="3517194" y="625942"/>
        <a:ext cx="1540866" cy="2239920"/>
      </dsp:txXfrm>
    </dsp:sp>
    <dsp:sp modelId="{2B0226AC-1387-45BA-96A0-D0BF7A9024ED}">
      <dsp:nvSpPr>
        <dsp:cNvPr id="0" name=""/>
        <dsp:cNvSpPr/>
      </dsp:nvSpPr>
      <dsp:spPr>
        <a:xfrm>
          <a:off x="5273782" y="9595"/>
          <a:ext cx="1540866" cy="61634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177800" lvl="0" indent="-177800" algn="ctr" defTabSz="622300">
            <a:lnSpc>
              <a:spcPct val="90000"/>
            </a:lnSpc>
            <a:spcBef>
              <a:spcPct val="0"/>
            </a:spcBef>
            <a:spcAft>
              <a:spcPct val="35000"/>
            </a:spcAft>
            <a:buNone/>
          </a:pPr>
          <a:r>
            <a:rPr lang="en-US" sz="1400" kern="1200" dirty="0">
              <a:latin typeface="Book Antiqua" panose="02040602050305030304" pitchFamily="18" charset="0"/>
              <a:cs typeface="Times New Roman" pitchFamily="18" charset="0"/>
            </a:rPr>
            <a:t>Time of deduction</a:t>
          </a:r>
          <a:endParaRPr lang="en-US" sz="1400" b="0" kern="1200" dirty="0">
            <a:latin typeface="Book Antiqua" panose="02040602050305030304" pitchFamily="18" charset="0"/>
            <a:cs typeface="Arial Narrow"/>
          </a:endParaRPr>
        </a:p>
      </dsp:txBody>
      <dsp:txXfrm>
        <a:off x="5273782" y="9595"/>
        <a:ext cx="1540866" cy="616346"/>
      </dsp:txXfrm>
    </dsp:sp>
    <dsp:sp modelId="{11C00D74-8B14-4E87-9302-67B625882ECE}">
      <dsp:nvSpPr>
        <dsp:cNvPr id="0" name=""/>
        <dsp:cNvSpPr/>
      </dsp:nvSpPr>
      <dsp:spPr>
        <a:xfrm>
          <a:off x="5273782" y="635538"/>
          <a:ext cx="1540866" cy="22399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Font typeface="Franklin Gothic Medium"/>
            <a:buChar char="•"/>
          </a:pPr>
          <a:r>
            <a:rPr lang="en-US" sz="1100" b="0" kern="1200" spc="30" dirty="0">
              <a:solidFill>
                <a:prstClr val="black">
                  <a:hueOff val="0"/>
                  <a:satOff val="0"/>
                  <a:lumOff val="0"/>
                  <a:alphaOff val="0"/>
                </a:prstClr>
              </a:solidFill>
              <a:latin typeface="Book Antiqua" panose="02040602050305030304" pitchFamily="18" charset="0"/>
              <a:ea typeface="+mn-ea"/>
              <a:cs typeface="Arial Narrow"/>
            </a:rPr>
            <a:t>Payment or credit of income, whichever is earlier</a:t>
          </a:r>
        </a:p>
      </dsp:txBody>
      <dsp:txXfrm>
        <a:off x="5273782" y="635538"/>
        <a:ext cx="1540866" cy="2239920"/>
      </dsp:txXfrm>
    </dsp:sp>
    <dsp:sp modelId="{1DF31577-A417-4584-8517-9DBB7F486C5A}">
      <dsp:nvSpPr>
        <dsp:cNvPr id="0" name=""/>
        <dsp:cNvSpPr/>
      </dsp:nvSpPr>
      <dsp:spPr>
        <a:xfrm>
          <a:off x="7030370" y="9595"/>
          <a:ext cx="1540866" cy="61634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177800" lvl="0" indent="-177800" algn="ctr" defTabSz="622300">
            <a:lnSpc>
              <a:spcPct val="90000"/>
            </a:lnSpc>
            <a:spcBef>
              <a:spcPct val="0"/>
            </a:spcBef>
            <a:spcAft>
              <a:spcPct val="35000"/>
            </a:spcAft>
            <a:buNone/>
          </a:pPr>
          <a:r>
            <a:rPr lang="en-US" sz="1400" kern="1200" dirty="0">
              <a:latin typeface="Book Antiqua" panose="02040602050305030304" pitchFamily="18" charset="0"/>
              <a:cs typeface="Times New Roman" pitchFamily="18" charset="0"/>
            </a:rPr>
            <a:t>Rate of deduction</a:t>
          </a:r>
          <a:endParaRPr lang="en-US" sz="1400" b="0" kern="1200" spc="30" dirty="0">
            <a:solidFill>
              <a:prstClr val="black">
                <a:hueOff val="0"/>
                <a:satOff val="0"/>
                <a:lumOff val="0"/>
                <a:alphaOff val="0"/>
              </a:prstClr>
            </a:solidFill>
            <a:latin typeface="Book Antiqua" panose="02040602050305030304" pitchFamily="18" charset="0"/>
            <a:ea typeface="+mn-ea"/>
            <a:cs typeface="Arial Narrow"/>
          </a:endParaRPr>
        </a:p>
      </dsp:txBody>
      <dsp:txXfrm>
        <a:off x="7030370" y="9595"/>
        <a:ext cx="1540866" cy="616346"/>
      </dsp:txXfrm>
    </dsp:sp>
    <dsp:sp modelId="{442184A9-4764-4EBD-8FFF-E0B130DA6D88}">
      <dsp:nvSpPr>
        <dsp:cNvPr id="0" name=""/>
        <dsp:cNvSpPr/>
      </dsp:nvSpPr>
      <dsp:spPr>
        <a:xfrm>
          <a:off x="7030370" y="625942"/>
          <a:ext cx="1540866" cy="22399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77800" lvl="1" indent="-177800" algn="l" defTabSz="488950">
            <a:lnSpc>
              <a:spcPct val="90000"/>
            </a:lnSpc>
            <a:spcBef>
              <a:spcPct val="0"/>
            </a:spcBef>
            <a:spcAft>
              <a:spcPct val="15000"/>
            </a:spcAft>
            <a:buChar char="•"/>
          </a:pPr>
          <a:r>
            <a:rPr lang="en-US" sz="1100" b="0" kern="1200" spc="30" dirty="0">
              <a:solidFill>
                <a:prstClr val="black">
                  <a:hueOff val="0"/>
                  <a:satOff val="0"/>
                  <a:lumOff val="0"/>
                  <a:alphaOff val="0"/>
                </a:prstClr>
              </a:solidFill>
              <a:latin typeface="Book Antiqua" panose="02040602050305030304" pitchFamily="18" charset="0"/>
              <a:ea typeface="+mn-ea"/>
              <a:cs typeface="Arial Narrow"/>
            </a:rPr>
            <a:t>Rates in force u/s 2(37A)</a:t>
          </a:r>
        </a:p>
        <a:p>
          <a:pPr marL="177800" lvl="1" indent="-177800" algn="l" defTabSz="488950">
            <a:lnSpc>
              <a:spcPct val="90000"/>
            </a:lnSpc>
            <a:spcBef>
              <a:spcPct val="0"/>
            </a:spcBef>
            <a:spcAft>
              <a:spcPct val="15000"/>
            </a:spcAft>
            <a:buChar char="•"/>
          </a:pPr>
          <a:r>
            <a:rPr lang="en-US" sz="1100" b="0" kern="1200" spc="30" dirty="0">
              <a:solidFill>
                <a:prstClr val="black">
                  <a:hueOff val="0"/>
                  <a:satOff val="0"/>
                  <a:lumOff val="0"/>
                  <a:alphaOff val="0"/>
                </a:prstClr>
              </a:solidFill>
              <a:latin typeface="Book Antiqua" panose="02040602050305030304" pitchFamily="18" charset="0"/>
              <a:ea typeface="+mn-ea"/>
              <a:cs typeface="Arial Narrow"/>
            </a:rPr>
            <a:t>At the rate specified under the provision of Act/ DTAA/ 206AA</a:t>
          </a:r>
        </a:p>
      </dsp:txBody>
      <dsp:txXfrm>
        <a:off x="7030370" y="625942"/>
        <a:ext cx="1540866" cy="223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60E45-9CE3-47F0-BC67-E408E74D620B}">
      <dsp:nvSpPr>
        <dsp:cNvPr id="0" name=""/>
        <dsp:cNvSpPr/>
      </dsp:nvSpPr>
      <dsp:spPr>
        <a:xfrm rot="16200000">
          <a:off x="-899095" y="903467"/>
          <a:ext cx="3341291" cy="1534355"/>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bg1"/>
              </a:solidFill>
              <a:latin typeface="Book Antiqua" panose="02040602050305030304" pitchFamily="18" charset="0"/>
            </a:rPr>
            <a:t>eFile</a:t>
          </a:r>
          <a:r>
            <a:rPr lang="en-US" sz="1700" kern="1200" dirty="0">
              <a:solidFill>
                <a:schemeClr val="bg1"/>
              </a:solidFill>
              <a:latin typeface="Book Antiqua" panose="02040602050305030304" pitchFamily="18" charset="0"/>
            </a:rPr>
            <a:t> </a:t>
          </a:r>
          <a:endParaRPr lang="en-IN" sz="1700" kern="1200" dirty="0">
            <a:solidFill>
              <a:schemeClr val="bg1"/>
            </a:solidFill>
            <a:latin typeface="Book Antiqua" panose="02040602050305030304" pitchFamily="18" charset="0"/>
          </a:endParaRPr>
        </a:p>
      </dsp:txBody>
      <dsp:txXfrm rot="5400000">
        <a:off x="4373" y="668257"/>
        <a:ext cx="1534355" cy="2004775"/>
      </dsp:txXfrm>
    </dsp:sp>
    <dsp:sp modelId="{04E1D1E7-C3C3-466D-917D-8030B68CAAFC}">
      <dsp:nvSpPr>
        <dsp:cNvPr id="0" name=""/>
        <dsp:cNvSpPr/>
      </dsp:nvSpPr>
      <dsp:spPr>
        <a:xfrm rot="16200000">
          <a:off x="750337" y="903467"/>
          <a:ext cx="3341291" cy="1534355"/>
        </a:xfrm>
        <a:prstGeom prst="flowChartManualOperation">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Book Antiqua" panose="02040602050305030304" pitchFamily="18" charset="0"/>
            </a:rPr>
            <a:t>Income Tax Forms </a:t>
          </a:r>
          <a:endParaRPr lang="en-IN" sz="1700" kern="1200" dirty="0">
            <a:solidFill>
              <a:schemeClr val="bg1"/>
            </a:solidFill>
            <a:latin typeface="Book Antiqua" panose="02040602050305030304" pitchFamily="18" charset="0"/>
          </a:endParaRPr>
        </a:p>
      </dsp:txBody>
      <dsp:txXfrm rot="5400000">
        <a:off x="1653805" y="668257"/>
        <a:ext cx="1534355" cy="2004775"/>
      </dsp:txXfrm>
    </dsp:sp>
    <dsp:sp modelId="{4FEF7CD6-CCE7-41E7-841D-D0E47F94F4AC}">
      <dsp:nvSpPr>
        <dsp:cNvPr id="0" name=""/>
        <dsp:cNvSpPr/>
      </dsp:nvSpPr>
      <dsp:spPr>
        <a:xfrm rot="16200000">
          <a:off x="2399769" y="903467"/>
          <a:ext cx="3341291" cy="1534355"/>
        </a:xfrm>
        <a:prstGeom prst="flowChartManualOperation">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Book Antiqua" panose="02040602050305030304" pitchFamily="18" charset="0"/>
            </a:rPr>
            <a:t>File Income Tax Forms </a:t>
          </a:r>
          <a:endParaRPr lang="en-IN" sz="1700" kern="1200" dirty="0">
            <a:solidFill>
              <a:schemeClr val="bg1"/>
            </a:solidFill>
            <a:latin typeface="Book Antiqua" panose="02040602050305030304" pitchFamily="18" charset="0"/>
          </a:endParaRPr>
        </a:p>
      </dsp:txBody>
      <dsp:txXfrm rot="5400000">
        <a:off x="3303237" y="668257"/>
        <a:ext cx="1534355" cy="2004775"/>
      </dsp:txXfrm>
    </dsp:sp>
    <dsp:sp modelId="{76ED75E1-5945-424D-80AE-09D3E175A1DC}">
      <dsp:nvSpPr>
        <dsp:cNvPr id="0" name=""/>
        <dsp:cNvSpPr/>
      </dsp:nvSpPr>
      <dsp:spPr>
        <a:xfrm rot="16200000">
          <a:off x="4049201" y="903467"/>
          <a:ext cx="3341291" cy="1534355"/>
        </a:xfrm>
        <a:prstGeom prst="flowChartManualOperation">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Book Antiqua" panose="02040602050305030304" pitchFamily="18" charset="0"/>
            </a:rPr>
            <a:t>Persons not dependent on any Source of Income (Source of Income not relevant) </a:t>
          </a:r>
          <a:endParaRPr lang="en-IN" sz="1600" kern="1200" dirty="0">
            <a:solidFill>
              <a:schemeClr val="bg1"/>
            </a:solidFill>
            <a:latin typeface="Book Antiqua" panose="02040602050305030304" pitchFamily="18" charset="0"/>
          </a:endParaRPr>
        </a:p>
      </dsp:txBody>
      <dsp:txXfrm rot="5400000">
        <a:off x="4952669" y="668257"/>
        <a:ext cx="1534355" cy="2004775"/>
      </dsp:txXfrm>
    </dsp:sp>
    <dsp:sp modelId="{E6A03DDE-89CE-4470-86EF-DEEC686190C9}">
      <dsp:nvSpPr>
        <dsp:cNvPr id="0" name=""/>
        <dsp:cNvSpPr/>
      </dsp:nvSpPr>
      <dsp:spPr>
        <a:xfrm rot="16200000">
          <a:off x="5698634" y="903467"/>
          <a:ext cx="3341291" cy="1534355"/>
        </a:xfrm>
        <a:prstGeom prst="flowChartManualOperation">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Book Antiqua" panose="02040602050305030304" pitchFamily="18" charset="0"/>
            </a:rPr>
            <a:t>Form 10F</a:t>
          </a:r>
          <a:endParaRPr lang="en-IN" sz="1700" kern="1200" dirty="0">
            <a:solidFill>
              <a:schemeClr val="bg1"/>
            </a:solidFill>
            <a:latin typeface="Book Antiqua" panose="02040602050305030304" pitchFamily="18" charset="0"/>
          </a:endParaRPr>
        </a:p>
      </dsp:txBody>
      <dsp:txXfrm rot="5400000">
        <a:off x="6602102" y="668257"/>
        <a:ext cx="1534355" cy="2004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6D027-3E92-4535-96C3-AF305B6E7234}">
      <dsp:nvSpPr>
        <dsp:cNvPr id="0" name=""/>
        <dsp:cNvSpPr/>
      </dsp:nvSpPr>
      <dsp:spPr>
        <a:xfrm>
          <a:off x="531708" y="232038"/>
          <a:ext cx="1441125" cy="1441125"/>
        </a:xfrm>
        <a:prstGeom prst="ellipse">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61500A8-6633-495E-875D-A3E02BEB89E9}">
      <dsp:nvSpPr>
        <dsp:cNvPr id="0" name=""/>
        <dsp:cNvSpPr/>
      </dsp:nvSpPr>
      <dsp:spPr>
        <a:xfrm>
          <a:off x="838833" y="539163"/>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6A7C4F-B9A8-4BBE-8549-0C768DC9117F}">
      <dsp:nvSpPr>
        <dsp:cNvPr id="0" name=""/>
        <dsp:cNvSpPr/>
      </dsp:nvSpPr>
      <dsp:spPr>
        <a:xfrm>
          <a:off x="63508" y="1738184"/>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IN" sz="1400" kern="1200" cap="all">
              <a:solidFill>
                <a:sysClr val="windowText" lastClr="000000">
                  <a:hueOff val="0"/>
                  <a:satOff val="0"/>
                  <a:lumOff val="0"/>
                  <a:alphaOff val="0"/>
                </a:sysClr>
              </a:solidFill>
              <a:latin typeface="Book Antiqua" panose="02040602050305030304" pitchFamily="18" charset="0"/>
              <a:ea typeface="+mn-ea"/>
              <a:cs typeface="+mn-cs"/>
            </a:rPr>
            <a:t>Tax rate</a:t>
          </a:r>
          <a:endParaRPr lang="en-US" sz="1400" kern="1200" cap="all">
            <a:solidFill>
              <a:sysClr val="windowText" lastClr="000000">
                <a:hueOff val="0"/>
                <a:satOff val="0"/>
                <a:lumOff val="0"/>
                <a:alphaOff val="0"/>
              </a:sysClr>
            </a:solidFill>
            <a:latin typeface="Book Antiqua" panose="02040602050305030304" pitchFamily="18" charset="0"/>
            <a:ea typeface="+mn-ea"/>
            <a:cs typeface="+mn-cs"/>
          </a:endParaRPr>
        </a:p>
      </dsp:txBody>
      <dsp:txXfrm>
        <a:off x="63508" y="1738184"/>
        <a:ext cx="2362500" cy="720000"/>
      </dsp:txXfrm>
    </dsp:sp>
    <dsp:sp modelId="{4EEC1EE0-4505-4760-80C9-A049E9F2316B}">
      <dsp:nvSpPr>
        <dsp:cNvPr id="0" name=""/>
        <dsp:cNvSpPr/>
      </dsp:nvSpPr>
      <dsp:spPr>
        <a:xfrm>
          <a:off x="3307646" y="232038"/>
          <a:ext cx="1441125" cy="1441125"/>
        </a:xfrm>
        <a:prstGeom prst="ellipse">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491C8C8-8419-4807-85C2-5CBEF2B09441}">
      <dsp:nvSpPr>
        <dsp:cNvPr id="0" name=""/>
        <dsp:cNvSpPr/>
      </dsp:nvSpPr>
      <dsp:spPr>
        <a:xfrm>
          <a:off x="3614771" y="539163"/>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1D05D5-6529-457F-B51E-177FFE9B777B}">
      <dsp:nvSpPr>
        <dsp:cNvPr id="0" name=""/>
        <dsp:cNvSpPr/>
      </dsp:nvSpPr>
      <dsp:spPr>
        <a:xfrm>
          <a:off x="2856692" y="1738184"/>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all">
              <a:solidFill>
                <a:sysClr val="windowText" lastClr="000000">
                  <a:hueOff val="0"/>
                  <a:satOff val="0"/>
                  <a:lumOff val="0"/>
                  <a:alphaOff val="0"/>
                </a:sysClr>
              </a:solidFill>
              <a:latin typeface="Book Antiqua" panose="02040602050305030304" pitchFamily="18" charset="0"/>
              <a:ea typeface="+mn-ea"/>
              <a:cs typeface="+mn-cs"/>
            </a:rPr>
            <a:t>Scope of Applicability of Treaty clauses</a:t>
          </a:r>
        </a:p>
      </dsp:txBody>
      <dsp:txXfrm>
        <a:off x="2856692" y="1738184"/>
        <a:ext cx="2362500" cy="720000"/>
      </dsp:txXfrm>
    </dsp:sp>
    <dsp:sp modelId="{F0F231E5-5064-4DC4-A7BD-F298DF4429DB}">
      <dsp:nvSpPr>
        <dsp:cNvPr id="0" name=""/>
        <dsp:cNvSpPr/>
      </dsp:nvSpPr>
      <dsp:spPr>
        <a:xfrm>
          <a:off x="6083584" y="232038"/>
          <a:ext cx="1441125" cy="1441125"/>
        </a:xfrm>
        <a:prstGeom prst="ellipse">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C304E13-20CE-4EA5-94AA-0C24F661621B}">
      <dsp:nvSpPr>
        <dsp:cNvPr id="0" name=""/>
        <dsp:cNvSpPr/>
      </dsp:nvSpPr>
      <dsp:spPr>
        <a:xfrm>
          <a:off x="6390709" y="539163"/>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70D54E-E4DA-45E0-BD1E-B60A3DBD2772}">
      <dsp:nvSpPr>
        <dsp:cNvPr id="0" name=""/>
        <dsp:cNvSpPr/>
      </dsp:nvSpPr>
      <dsp:spPr>
        <a:xfrm>
          <a:off x="5574252" y="1738184"/>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IN" sz="1400" kern="1200" cap="all">
              <a:solidFill>
                <a:sysClr val="windowText" lastClr="000000">
                  <a:hueOff val="0"/>
                  <a:satOff val="0"/>
                  <a:lumOff val="0"/>
                  <a:alphaOff val="0"/>
                </a:sysClr>
              </a:solidFill>
              <a:latin typeface="Book Antiqua" panose="02040602050305030304" pitchFamily="18" charset="0"/>
              <a:ea typeface="+mn-ea"/>
              <a:cs typeface="+mn-cs"/>
            </a:rPr>
            <a:t>Allowability of Deduction / Expenditure</a:t>
          </a:r>
          <a:endParaRPr lang="en-US" sz="1400" kern="1200" cap="all">
            <a:solidFill>
              <a:sysClr val="windowText" lastClr="000000">
                <a:hueOff val="0"/>
                <a:satOff val="0"/>
                <a:lumOff val="0"/>
                <a:alphaOff val="0"/>
              </a:sysClr>
            </a:solidFill>
            <a:latin typeface="Book Antiqua" panose="02040602050305030304" pitchFamily="18" charset="0"/>
            <a:ea typeface="+mn-ea"/>
            <a:cs typeface="+mn-cs"/>
          </a:endParaRPr>
        </a:p>
      </dsp:txBody>
      <dsp:txXfrm>
        <a:off x="5574252" y="1738184"/>
        <a:ext cx="23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0092703-D513-4ADA-8FC9-AE7347031C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262A3B9-2D6A-48DA-8403-1835A3C2C9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6D629E-B691-40D7-AC6D-475164BCBC50}"/>
              </a:ext>
            </a:extLst>
          </p:cNvPr>
          <p:cNvSpPr>
            <a:spLocks noGrp="1"/>
          </p:cNvSpPr>
          <p:nvPr>
            <p:ph type="sldNum" sz="quarter" idx="12"/>
          </p:nvPr>
        </p:nvSpPr>
        <p:spPr/>
        <p:txBody>
          <a:bodyPr/>
          <a:lstStyle>
            <a:lvl1pPr>
              <a:defRPr/>
            </a:lvl1pPr>
          </a:lstStyle>
          <a:p>
            <a:pPr>
              <a:defRPr/>
            </a:pPr>
            <a:fld id="{88CFCAFB-6A64-4CF0-9AC9-89E263113010}" type="slidenum">
              <a:rPr lang="en-US" altLang="en-US"/>
              <a:pPr>
                <a:defRPr/>
              </a:pPr>
              <a:t>‹#›</a:t>
            </a:fld>
            <a:endParaRPr lang="en-US" altLang="en-US"/>
          </a:p>
        </p:txBody>
      </p:sp>
    </p:spTree>
    <p:extLst>
      <p:ext uri="{BB962C8B-B14F-4D97-AF65-F5344CB8AC3E}">
        <p14:creationId xmlns:p14="http://schemas.microsoft.com/office/powerpoint/2010/main" val="154430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292F0-9165-4165-9796-964AE8BFF79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CFCCAB-3EB4-4204-B796-79221C8EC8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4E4AB2-75D2-4A79-BC9C-4A908EAA310D}"/>
              </a:ext>
            </a:extLst>
          </p:cNvPr>
          <p:cNvSpPr>
            <a:spLocks noGrp="1"/>
          </p:cNvSpPr>
          <p:nvPr>
            <p:ph type="sldNum" sz="quarter" idx="12"/>
          </p:nvPr>
        </p:nvSpPr>
        <p:spPr/>
        <p:txBody>
          <a:bodyPr/>
          <a:lstStyle>
            <a:lvl1pPr>
              <a:defRPr/>
            </a:lvl1pPr>
          </a:lstStyle>
          <a:p>
            <a:pPr>
              <a:defRPr/>
            </a:pPr>
            <a:fld id="{6B0963CE-DE05-4EAD-8C7C-C652186E2EA4}" type="slidenum">
              <a:rPr lang="en-US" altLang="en-US"/>
              <a:pPr>
                <a:defRPr/>
              </a:pPr>
              <a:t>‹#›</a:t>
            </a:fld>
            <a:endParaRPr lang="en-US" altLang="en-US"/>
          </a:p>
        </p:txBody>
      </p:sp>
    </p:spTree>
    <p:extLst>
      <p:ext uri="{BB962C8B-B14F-4D97-AF65-F5344CB8AC3E}">
        <p14:creationId xmlns:p14="http://schemas.microsoft.com/office/powerpoint/2010/main" val="135432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2457B-17DA-46A2-9C80-6367E97196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089A8B-F1DC-454A-9452-ACEA753F91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687F99-F444-41E1-B7E7-D655ABA62C9B}"/>
              </a:ext>
            </a:extLst>
          </p:cNvPr>
          <p:cNvSpPr>
            <a:spLocks noGrp="1"/>
          </p:cNvSpPr>
          <p:nvPr>
            <p:ph type="sldNum" sz="quarter" idx="12"/>
          </p:nvPr>
        </p:nvSpPr>
        <p:spPr/>
        <p:txBody>
          <a:bodyPr/>
          <a:lstStyle>
            <a:lvl1pPr>
              <a:defRPr/>
            </a:lvl1pPr>
          </a:lstStyle>
          <a:p>
            <a:pPr>
              <a:defRPr/>
            </a:pPr>
            <a:fld id="{B8CFFF25-05E2-4E72-92CB-306A715290D8}" type="slidenum">
              <a:rPr lang="en-US" altLang="en-US"/>
              <a:pPr>
                <a:defRPr/>
              </a:pPr>
              <a:t>‹#›</a:t>
            </a:fld>
            <a:endParaRPr lang="en-US" altLang="en-US"/>
          </a:p>
        </p:txBody>
      </p:sp>
    </p:spTree>
    <p:extLst>
      <p:ext uri="{BB962C8B-B14F-4D97-AF65-F5344CB8AC3E}">
        <p14:creationId xmlns:p14="http://schemas.microsoft.com/office/powerpoint/2010/main" val="3330408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71EA82E5-68B4-46AB-95BA-2B5F612703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D5B2F3-C7B8-4E0B-9892-3E7C2AEEE0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73144B-87CF-414B-B268-43BA53F1F615}"/>
              </a:ext>
            </a:extLst>
          </p:cNvPr>
          <p:cNvSpPr>
            <a:spLocks noGrp="1"/>
          </p:cNvSpPr>
          <p:nvPr>
            <p:ph type="sldNum" sz="quarter" idx="12"/>
          </p:nvPr>
        </p:nvSpPr>
        <p:spPr/>
        <p:txBody>
          <a:bodyPr/>
          <a:lstStyle>
            <a:lvl1pPr>
              <a:defRPr/>
            </a:lvl1pPr>
          </a:lstStyle>
          <a:p>
            <a:pPr>
              <a:defRPr/>
            </a:pPr>
            <a:fld id="{956D7948-75F2-4085-827F-6820ED733846}" type="slidenum">
              <a:rPr lang="en-US" altLang="en-US"/>
              <a:pPr>
                <a:defRPr/>
              </a:pPr>
              <a:t>‹#›</a:t>
            </a:fld>
            <a:endParaRPr lang="en-US" altLang="en-US"/>
          </a:p>
        </p:txBody>
      </p:sp>
    </p:spTree>
    <p:extLst>
      <p:ext uri="{BB962C8B-B14F-4D97-AF65-F5344CB8AC3E}">
        <p14:creationId xmlns:p14="http://schemas.microsoft.com/office/powerpoint/2010/main" val="379006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0092703-D513-4ADA-8FC9-AE7347031C4E}"/>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5" name="Footer Placeholder 4">
            <a:extLst>
              <a:ext uri="{FF2B5EF4-FFF2-40B4-BE49-F238E27FC236}">
                <a16:creationId xmlns:a16="http://schemas.microsoft.com/office/drawing/2014/main" id="{1262A3B9-2D6A-48DA-8403-1835A3C2C95E}"/>
              </a:ext>
            </a:extLst>
          </p:cNvPr>
          <p:cNvSpPr>
            <a:spLocks noGrp="1"/>
          </p:cNvSpPr>
          <p:nvPr>
            <p:ph type="ftr" sz="quarter" idx="11"/>
          </p:nvPr>
        </p:nvSpPr>
        <p:spPr/>
        <p:txBody>
          <a:bodyPr/>
          <a:lstStyle>
            <a:lvl1pPr>
              <a:defRPr/>
            </a:lvl1pPr>
          </a:lstStyle>
          <a:p>
            <a:pPr>
              <a:defRPr/>
            </a:pPr>
            <a:r>
              <a:rPr lang="en-US"/>
              <a:t>Budget 2019 - Highlights</a:t>
            </a:r>
          </a:p>
        </p:txBody>
      </p:sp>
      <p:sp>
        <p:nvSpPr>
          <p:cNvPr id="6" name="Slide Number Placeholder 5">
            <a:extLst>
              <a:ext uri="{FF2B5EF4-FFF2-40B4-BE49-F238E27FC236}">
                <a16:creationId xmlns:a16="http://schemas.microsoft.com/office/drawing/2014/main" id="{FF6D629E-B691-40D7-AC6D-475164BCBC50}"/>
              </a:ext>
            </a:extLst>
          </p:cNvPr>
          <p:cNvSpPr>
            <a:spLocks noGrp="1"/>
          </p:cNvSpPr>
          <p:nvPr>
            <p:ph type="sldNum" sz="quarter" idx="12"/>
          </p:nvPr>
        </p:nvSpPr>
        <p:spPr/>
        <p:txBody>
          <a:bodyPr/>
          <a:lstStyle>
            <a:lvl1pPr>
              <a:defRPr/>
            </a:lvl1pPr>
          </a:lstStyle>
          <a:p>
            <a:pPr>
              <a:defRPr/>
            </a:pPr>
            <a:fld id="{88CFCAFB-6A64-4CF0-9AC9-89E263113010}" type="slidenum">
              <a:rPr lang="en-US" altLang="en-US"/>
              <a:pPr>
                <a:defRPr/>
              </a:pPr>
              <a:t>‹#›</a:t>
            </a:fld>
            <a:endParaRPr lang="en-US" altLang="en-US"/>
          </a:p>
        </p:txBody>
      </p:sp>
    </p:spTree>
    <p:extLst>
      <p:ext uri="{BB962C8B-B14F-4D97-AF65-F5344CB8AC3E}">
        <p14:creationId xmlns:p14="http://schemas.microsoft.com/office/powerpoint/2010/main" val="2590561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3AF06-0C29-4DD2-A76B-3BE91BB8103E}"/>
              </a:ext>
            </a:extLst>
          </p:cNvPr>
          <p:cNvSpPr>
            <a:spLocks noGrp="1"/>
          </p:cNvSpPr>
          <p:nvPr>
            <p:ph type="dt" sz="half" idx="10"/>
          </p:nvPr>
        </p:nvSpPr>
        <p:spPr/>
        <p:txBody>
          <a:bodyPr/>
          <a:lstStyle>
            <a:lvl1pPr>
              <a:defRPr sz="1100">
                <a:solidFill>
                  <a:schemeClr val="bg1"/>
                </a:solidFill>
                <a:latin typeface="Book Antiqua" panose="02040602050305030304" pitchFamily="18" charset="0"/>
              </a:defRPr>
            </a:lvl1pPr>
          </a:lstStyle>
          <a:p>
            <a:pPr>
              <a:defRPr/>
            </a:pPr>
            <a:r>
              <a:rPr lang="en-US" dirty="0"/>
              <a:t>Lalit Vanjani &amp; Co. </a:t>
            </a:r>
          </a:p>
          <a:p>
            <a:pPr>
              <a:defRPr/>
            </a:pPr>
            <a:r>
              <a:rPr lang="en-US" b="1" dirty="0"/>
              <a:t>Budget 2019 - Highlights</a:t>
            </a:r>
          </a:p>
        </p:txBody>
      </p:sp>
      <p:sp>
        <p:nvSpPr>
          <p:cNvPr id="5" name="Footer Placeholder 4">
            <a:extLst>
              <a:ext uri="{FF2B5EF4-FFF2-40B4-BE49-F238E27FC236}">
                <a16:creationId xmlns:a16="http://schemas.microsoft.com/office/drawing/2014/main" id="{209B081C-D52B-42F5-9214-DD77EC13067C}"/>
              </a:ext>
            </a:extLst>
          </p:cNvPr>
          <p:cNvSpPr>
            <a:spLocks noGrp="1"/>
          </p:cNvSpPr>
          <p:nvPr>
            <p:ph type="ftr" sz="quarter" idx="11"/>
          </p:nvPr>
        </p:nvSpPr>
        <p:spPr/>
        <p:txBody>
          <a:bodyPr/>
          <a:lstStyle>
            <a:lvl1pPr>
              <a:defRPr sz="1100">
                <a:solidFill>
                  <a:schemeClr val="bg1"/>
                </a:solidFill>
                <a:latin typeface="Book Antiqua" panose="02040602050305030304" pitchFamily="18" charset="0"/>
              </a:defRPr>
            </a:lvl1pPr>
          </a:lstStyle>
          <a:p>
            <a:pPr>
              <a:defRPr/>
            </a:pPr>
            <a:r>
              <a:rPr lang="en-US"/>
              <a:t>Budget 2019 - Highlights</a:t>
            </a:r>
            <a:endParaRPr lang="en-US" dirty="0"/>
          </a:p>
        </p:txBody>
      </p:sp>
      <p:sp>
        <p:nvSpPr>
          <p:cNvPr id="6" name="Slide Number Placeholder 5">
            <a:extLst>
              <a:ext uri="{FF2B5EF4-FFF2-40B4-BE49-F238E27FC236}">
                <a16:creationId xmlns:a16="http://schemas.microsoft.com/office/drawing/2014/main" id="{277A7E08-0D9C-4177-857C-1D9BC4DDFDAB}"/>
              </a:ext>
            </a:extLst>
          </p:cNvPr>
          <p:cNvSpPr>
            <a:spLocks noGrp="1"/>
          </p:cNvSpPr>
          <p:nvPr>
            <p:ph type="sldNum" sz="quarter" idx="12"/>
          </p:nvPr>
        </p:nvSpPr>
        <p:spPr/>
        <p:txBody>
          <a:bodyPr/>
          <a:lstStyle>
            <a:lvl1pPr>
              <a:defRPr sz="1100">
                <a:solidFill>
                  <a:schemeClr val="bg1"/>
                </a:solidFill>
                <a:latin typeface="Book Antiqua" panose="02040602050305030304" pitchFamily="18" charset="0"/>
              </a:defRPr>
            </a:lvl1pPr>
          </a:lstStyle>
          <a:p>
            <a:pPr>
              <a:defRPr/>
            </a:pPr>
            <a:fld id="{0662FBAB-431C-4B60-A862-3B8662AC1D0A}" type="slidenum">
              <a:rPr lang="en-US" altLang="en-US" smtClean="0"/>
              <a:pPr>
                <a:defRPr/>
              </a:pPr>
              <a:t>‹#›</a:t>
            </a:fld>
            <a:endParaRPr lang="en-US" altLang="en-US" dirty="0"/>
          </a:p>
        </p:txBody>
      </p:sp>
    </p:spTree>
    <p:extLst>
      <p:ext uri="{BB962C8B-B14F-4D97-AF65-F5344CB8AC3E}">
        <p14:creationId xmlns:p14="http://schemas.microsoft.com/office/powerpoint/2010/main" val="385345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A1790-A977-4DBA-87B7-D2474AA62CA0}"/>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5" name="Footer Placeholder 4">
            <a:extLst>
              <a:ext uri="{FF2B5EF4-FFF2-40B4-BE49-F238E27FC236}">
                <a16:creationId xmlns:a16="http://schemas.microsoft.com/office/drawing/2014/main" id="{93C60E70-8C8D-4ABA-84FF-A445733DA978}"/>
              </a:ext>
            </a:extLst>
          </p:cNvPr>
          <p:cNvSpPr>
            <a:spLocks noGrp="1"/>
          </p:cNvSpPr>
          <p:nvPr>
            <p:ph type="ftr" sz="quarter" idx="11"/>
          </p:nvPr>
        </p:nvSpPr>
        <p:spPr/>
        <p:txBody>
          <a:bodyPr/>
          <a:lstStyle>
            <a:lvl1pPr>
              <a:defRPr/>
            </a:lvl1pPr>
          </a:lstStyle>
          <a:p>
            <a:pPr>
              <a:defRPr/>
            </a:pPr>
            <a:r>
              <a:rPr lang="en-US"/>
              <a:t>Budget 2019 - Highlights</a:t>
            </a:r>
          </a:p>
        </p:txBody>
      </p:sp>
      <p:sp>
        <p:nvSpPr>
          <p:cNvPr id="6" name="Slide Number Placeholder 5">
            <a:extLst>
              <a:ext uri="{FF2B5EF4-FFF2-40B4-BE49-F238E27FC236}">
                <a16:creationId xmlns:a16="http://schemas.microsoft.com/office/drawing/2014/main" id="{F50787F9-1FAB-494A-AA88-C7D8B7B0CDA9}"/>
              </a:ext>
            </a:extLst>
          </p:cNvPr>
          <p:cNvSpPr>
            <a:spLocks noGrp="1"/>
          </p:cNvSpPr>
          <p:nvPr>
            <p:ph type="sldNum" sz="quarter" idx="12"/>
          </p:nvPr>
        </p:nvSpPr>
        <p:spPr/>
        <p:txBody>
          <a:bodyPr/>
          <a:lstStyle>
            <a:lvl1pPr>
              <a:defRPr/>
            </a:lvl1pPr>
          </a:lstStyle>
          <a:p>
            <a:pPr>
              <a:defRPr/>
            </a:pPr>
            <a:fld id="{BB9F58E4-615B-4A25-8B48-C60A2A563DE0}" type="slidenum">
              <a:rPr lang="en-US" altLang="en-US"/>
              <a:pPr>
                <a:defRPr/>
              </a:pPr>
              <a:t>‹#›</a:t>
            </a:fld>
            <a:endParaRPr lang="en-US" altLang="en-US"/>
          </a:p>
        </p:txBody>
      </p:sp>
    </p:spTree>
    <p:extLst>
      <p:ext uri="{BB962C8B-B14F-4D97-AF65-F5344CB8AC3E}">
        <p14:creationId xmlns:p14="http://schemas.microsoft.com/office/powerpoint/2010/main" val="1667386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0FC2B20-8AF4-417A-B2DC-8CA24B4DDBA3}"/>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6" name="Footer Placeholder 4">
            <a:extLst>
              <a:ext uri="{FF2B5EF4-FFF2-40B4-BE49-F238E27FC236}">
                <a16:creationId xmlns:a16="http://schemas.microsoft.com/office/drawing/2014/main" id="{A3E41790-6C5E-46C9-8286-8C6BFCAE56B2}"/>
              </a:ext>
            </a:extLst>
          </p:cNvPr>
          <p:cNvSpPr>
            <a:spLocks noGrp="1"/>
          </p:cNvSpPr>
          <p:nvPr>
            <p:ph type="ftr" sz="quarter" idx="11"/>
          </p:nvPr>
        </p:nvSpPr>
        <p:spPr/>
        <p:txBody>
          <a:bodyPr/>
          <a:lstStyle>
            <a:lvl1pPr>
              <a:defRPr/>
            </a:lvl1pPr>
          </a:lstStyle>
          <a:p>
            <a:pPr>
              <a:defRPr/>
            </a:pPr>
            <a:r>
              <a:rPr lang="en-US"/>
              <a:t>Budget 2019 - Highlights</a:t>
            </a:r>
          </a:p>
        </p:txBody>
      </p:sp>
      <p:sp>
        <p:nvSpPr>
          <p:cNvPr id="7" name="Slide Number Placeholder 5">
            <a:extLst>
              <a:ext uri="{FF2B5EF4-FFF2-40B4-BE49-F238E27FC236}">
                <a16:creationId xmlns:a16="http://schemas.microsoft.com/office/drawing/2014/main" id="{9759979C-7774-42A7-B8EB-58CBFD94742F}"/>
              </a:ext>
            </a:extLst>
          </p:cNvPr>
          <p:cNvSpPr>
            <a:spLocks noGrp="1"/>
          </p:cNvSpPr>
          <p:nvPr>
            <p:ph type="sldNum" sz="quarter" idx="12"/>
          </p:nvPr>
        </p:nvSpPr>
        <p:spPr/>
        <p:txBody>
          <a:bodyPr/>
          <a:lstStyle>
            <a:lvl1pPr>
              <a:defRPr/>
            </a:lvl1pPr>
          </a:lstStyle>
          <a:p>
            <a:pPr>
              <a:defRPr/>
            </a:pPr>
            <a:fld id="{3CA6B770-C9FA-4890-B209-0AA73AE463E0}" type="slidenum">
              <a:rPr lang="en-US" altLang="en-US"/>
              <a:pPr>
                <a:defRPr/>
              </a:pPr>
              <a:t>‹#›</a:t>
            </a:fld>
            <a:endParaRPr lang="en-US" altLang="en-US"/>
          </a:p>
        </p:txBody>
      </p:sp>
    </p:spTree>
    <p:extLst>
      <p:ext uri="{BB962C8B-B14F-4D97-AF65-F5344CB8AC3E}">
        <p14:creationId xmlns:p14="http://schemas.microsoft.com/office/powerpoint/2010/main" val="4134683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91AE726-2014-4792-95F4-91F11D221601}"/>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8" name="Footer Placeholder 4">
            <a:extLst>
              <a:ext uri="{FF2B5EF4-FFF2-40B4-BE49-F238E27FC236}">
                <a16:creationId xmlns:a16="http://schemas.microsoft.com/office/drawing/2014/main" id="{D8F1FBC7-50C9-4519-AEA3-3249BF730C3B}"/>
              </a:ext>
            </a:extLst>
          </p:cNvPr>
          <p:cNvSpPr>
            <a:spLocks noGrp="1"/>
          </p:cNvSpPr>
          <p:nvPr>
            <p:ph type="ftr" sz="quarter" idx="11"/>
          </p:nvPr>
        </p:nvSpPr>
        <p:spPr/>
        <p:txBody>
          <a:bodyPr/>
          <a:lstStyle>
            <a:lvl1pPr>
              <a:defRPr/>
            </a:lvl1pPr>
          </a:lstStyle>
          <a:p>
            <a:pPr>
              <a:defRPr/>
            </a:pPr>
            <a:r>
              <a:rPr lang="en-US"/>
              <a:t>Budget 2019 - Highlights</a:t>
            </a:r>
          </a:p>
        </p:txBody>
      </p:sp>
      <p:sp>
        <p:nvSpPr>
          <p:cNvPr id="9" name="Slide Number Placeholder 5">
            <a:extLst>
              <a:ext uri="{FF2B5EF4-FFF2-40B4-BE49-F238E27FC236}">
                <a16:creationId xmlns:a16="http://schemas.microsoft.com/office/drawing/2014/main" id="{B1B63F96-2DB1-42A3-AFD4-E5C503E9AEBC}"/>
              </a:ext>
            </a:extLst>
          </p:cNvPr>
          <p:cNvSpPr>
            <a:spLocks noGrp="1"/>
          </p:cNvSpPr>
          <p:nvPr>
            <p:ph type="sldNum" sz="quarter" idx="12"/>
          </p:nvPr>
        </p:nvSpPr>
        <p:spPr/>
        <p:txBody>
          <a:bodyPr/>
          <a:lstStyle>
            <a:lvl1pPr>
              <a:defRPr/>
            </a:lvl1pPr>
          </a:lstStyle>
          <a:p>
            <a:pPr>
              <a:defRPr/>
            </a:pPr>
            <a:fld id="{15B4D24C-9F36-4C7E-B0AA-7B8FECF0F750}" type="slidenum">
              <a:rPr lang="en-US" altLang="en-US"/>
              <a:pPr>
                <a:defRPr/>
              </a:pPr>
              <a:t>‹#›</a:t>
            </a:fld>
            <a:endParaRPr lang="en-US" altLang="en-US"/>
          </a:p>
        </p:txBody>
      </p:sp>
    </p:spTree>
    <p:extLst>
      <p:ext uri="{BB962C8B-B14F-4D97-AF65-F5344CB8AC3E}">
        <p14:creationId xmlns:p14="http://schemas.microsoft.com/office/powerpoint/2010/main" val="769455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F1DCDD0-1A62-4BE6-9E81-837529E390BC}"/>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4" name="Footer Placeholder 4">
            <a:extLst>
              <a:ext uri="{FF2B5EF4-FFF2-40B4-BE49-F238E27FC236}">
                <a16:creationId xmlns:a16="http://schemas.microsoft.com/office/drawing/2014/main" id="{B68250A8-0B96-41BE-AFFC-2B61113BF17B}"/>
              </a:ext>
            </a:extLst>
          </p:cNvPr>
          <p:cNvSpPr>
            <a:spLocks noGrp="1"/>
          </p:cNvSpPr>
          <p:nvPr>
            <p:ph type="ftr" sz="quarter" idx="11"/>
          </p:nvPr>
        </p:nvSpPr>
        <p:spPr/>
        <p:txBody>
          <a:bodyPr/>
          <a:lstStyle>
            <a:lvl1pPr>
              <a:defRPr/>
            </a:lvl1pPr>
          </a:lstStyle>
          <a:p>
            <a:pPr>
              <a:defRPr/>
            </a:pPr>
            <a:r>
              <a:rPr lang="en-US"/>
              <a:t>Budget 2019 - Highlights</a:t>
            </a:r>
          </a:p>
        </p:txBody>
      </p:sp>
      <p:sp>
        <p:nvSpPr>
          <p:cNvPr id="5" name="Slide Number Placeholder 5">
            <a:extLst>
              <a:ext uri="{FF2B5EF4-FFF2-40B4-BE49-F238E27FC236}">
                <a16:creationId xmlns:a16="http://schemas.microsoft.com/office/drawing/2014/main" id="{0B175926-6876-46E2-9A8C-75581391027F}"/>
              </a:ext>
            </a:extLst>
          </p:cNvPr>
          <p:cNvSpPr>
            <a:spLocks noGrp="1"/>
          </p:cNvSpPr>
          <p:nvPr>
            <p:ph type="sldNum" sz="quarter" idx="12"/>
          </p:nvPr>
        </p:nvSpPr>
        <p:spPr/>
        <p:txBody>
          <a:bodyPr/>
          <a:lstStyle>
            <a:lvl1pPr>
              <a:defRPr/>
            </a:lvl1pPr>
          </a:lstStyle>
          <a:p>
            <a:pPr>
              <a:defRPr/>
            </a:pPr>
            <a:fld id="{D37BC1AA-CD07-4F88-9A98-3CF34ABBCD0E}" type="slidenum">
              <a:rPr lang="en-US" altLang="en-US"/>
              <a:pPr>
                <a:defRPr/>
              </a:pPr>
              <a:t>‹#›</a:t>
            </a:fld>
            <a:endParaRPr lang="en-US" altLang="en-US"/>
          </a:p>
        </p:txBody>
      </p:sp>
    </p:spTree>
    <p:extLst>
      <p:ext uri="{BB962C8B-B14F-4D97-AF65-F5344CB8AC3E}">
        <p14:creationId xmlns:p14="http://schemas.microsoft.com/office/powerpoint/2010/main" val="4227865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96A483-B527-4921-8B4D-3720BC80F802}"/>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3" name="Footer Placeholder 4">
            <a:extLst>
              <a:ext uri="{FF2B5EF4-FFF2-40B4-BE49-F238E27FC236}">
                <a16:creationId xmlns:a16="http://schemas.microsoft.com/office/drawing/2014/main" id="{0C31C726-04A7-4AC6-94AC-3648772519C9}"/>
              </a:ext>
            </a:extLst>
          </p:cNvPr>
          <p:cNvSpPr>
            <a:spLocks noGrp="1"/>
          </p:cNvSpPr>
          <p:nvPr>
            <p:ph type="ftr" sz="quarter" idx="11"/>
          </p:nvPr>
        </p:nvSpPr>
        <p:spPr/>
        <p:txBody>
          <a:bodyPr/>
          <a:lstStyle>
            <a:lvl1pPr>
              <a:defRPr/>
            </a:lvl1pPr>
          </a:lstStyle>
          <a:p>
            <a:pPr>
              <a:defRPr/>
            </a:pPr>
            <a:r>
              <a:rPr lang="en-US"/>
              <a:t>Budget 2019 - Highlights</a:t>
            </a:r>
          </a:p>
        </p:txBody>
      </p:sp>
      <p:sp>
        <p:nvSpPr>
          <p:cNvPr id="4" name="Slide Number Placeholder 5">
            <a:extLst>
              <a:ext uri="{FF2B5EF4-FFF2-40B4-BE49-F238E27FC236}">
                <a16:creationId xmlns:a16="http://schemas.microsoft.com/office/drawing/2014/main" id="{1D24FCF4-6FCB-438D-84FD-1E690CC7B8EC}"/>
              </a:ext>
            </a:extLst>
          </p:cNvPr>
          <p:cNvSpPr>
            <a:spLocks noGrp="1"/>
          </p:cNvSpPr>
          <p:nvPr>
            <p:ph type="sldNum" sz="quarter" idx="12"/>
          </p:nvPr>
        </p:nvSpPr>
        <p:spPr/>
        <p:txBody>
          <a:bodyPr/>
          <a:lstStyle>
            <a:lvl1pPr>
              <a:defRPr/>
            </a:lvl1pPr>
          </a:lstStyle>
          <a:p>
            <a:pPr>
              <a:defRPr/>
            </a:pPr>
            <a:fld id="{6859C34E-FA94-443D-A5F8-706B60F8422A}" type="slidenum">
              <a:rPr lang="en-US" altLang="en-US"/>
              <a:pPr>
                <a:defRPr/>
              </a:pPr>
              <a:t>‹#›</a:t>
            </a:fld>
            <a:endParaRPr lang="en-US" altLang="en-US"/>
          </a:p>
        </p:txBody>
      </p:sp>
    </p:spTree>
    <p:extLst>
      <p:ext uri="{BB962C8B-B14F-4D97-AF65-F5344CB8AC3E}">
        <p14:creationId xmlns:p14="http://schemas.microsoft.com/office/powerpoint/2010/main" val="272181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3AF06-0C29-4DD2-A76B-3BE91BB8103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09B081C-D52B-42F5-9214-DD77EC130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7A7E08-0D9C-4177-857C-1D9BC4DDFDAB}"/>
              </a:ext>
            </a:extLst>
          </p:cNvPr>
          <p:cNvSpPr>
            <a:spLocks noGrp="1"/>
          </p:cNvSpPr>
          <p:nvPr>
            <p:ph type="sldNum" sz="quarter" idx="12"/>
          </p:nvPr>
        </p:nvSpPr>
        <p:spPr/>
        <p:txBody>
          <a:bodyPr/>
          <a:lstStyle>
            <a:lvl1pPr>
              <a:defRPr/>
            </a:lvl1pPr>
          </a:lstStyle>
          <a:p>
            <a:pPr>
              <a:defRPr/>
            </a:pPr>
            <a:fld id="{79AD5065-0928-460A-B73C-C76208D751DA}" type="slidenum">
              <a:rPr lang="en-US" altLang="en-US"/>
              <a:pPr>
                <a:defRPr/>
              </a:pPr>
              <a:t>‹#›</a:t>
            </a:fld>
            <a:endParaRPr lang="en-US" altLang="en-US"/>
          </a:p>
        </p:txBody>
      </p:sp>
    </p:spTree>
    <p:extLst>
      <p:ext uri="{BB962C8B-B14F-4D97-AF65-F5344CB8AC3E}">
        <p14:creationId xmlns:p14="http://schemas.microsoft.com/office/powerpoint/2010/main" val="419270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93248C-74CA-487F-962B-5CC665C000B4}"/>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6" name="Footer Placeholder 4">
            <a:extLst>
              <a:ext uri="{FF2B5EF4-FFF2-40B4-BE49-F238E27FC236}">
                <a16:creationId xmlns:a16="http://schemas.microsoft.com/office/drawing/2014/main" id="{3FF47DE9-D12B-4C81-A369-68515819EA5C}"/>
              </a:ext>
            </a:extLst>
          </p:cNvPr>
          <p:cNvSpPr>
            <a:spLocks noGrp="1"/>
          </p:cNvSpPr>
          <p:nvPr>
            <p:ph type="ftr" sz="quarter" idx="11"/>
          </p:nvPr>
        </p:nvSpPr>
        <p:spPr/>
        <p:txBody>
          <a:bodyPr/>
          <a:lstStyle>
            <a:lvl1pPr>
              <a:defRPr/>
            </a:lvl1pPr>
          </a:lstStyle>
          <a:p>
            <a:pPr>
              <a:defRPr/>
            </a:pPr>
            <a:r>
              <a:rPr lang="en-US"/>
              <a:t>Budget 2019 - Highlights</a:t>
            </a:r>
          </a:p>
        </p:txBody>
      </p:sp>
      <p:sp>
        <p:nvSpPr>
          <p:cNvPr id="7" name="Slide Number Placeholder 5">
            <a:extLst>
              <a:ext uri="{FF2B5EF4-FFF2-40B4-BE49-F238E27FC236}">
                <a16:creationId xmlns:a16="http://schemas.microsoft.com/office/drawing/2014/main" id="{A035AC56-ACD3-43E7-B1CA-AEED9EADD6F6}"/>
              </a:ext>
            </a:extLst>
          </p:cNvPr>
          <p:cNvSpPr>
            <a:spLocks noGrp="1"/>
          </p:cNvSpPr>
          <p:nvPr>
            <p:ph type="sldNum" sz="quarter" idx="12"/>
          </p:nvPr>
        </p:nvSpPr>
        <p:spPr/>
        <p:txBody>
          <a:bodyPr/>
          <a:lstStyle>
            <a:lvl1pPr>
              <a:defRPr/>
            </a:lvl1pPr>
          </a:lstStyle>
          <a:p>
            <a:pPr>
              <a:defRPr/>
            </a:pPr>
            <a:fld id="{74055746-0064-4AC4-BF03-56BB67892871}" type="slidenum">
              <a:rPr lang="en-US" altLang="en-US"/>
              <a:pPr>
                <a:defRPr/>
              </a:pPr>
              <a:t>‹#›</a:t>
            </a:fld>
            <a:endParaRPr lang="en-US" altLang="en-US"/>
          </a:p>
        </p:txBody>
      </p:sp>
    </p:spTree>
    <p:extLst>
      <p:ext uri="{BB962C8B-B14F-4D97-AF65-F5344CB8AC3E}">
        <p14:creationId xmlns:p14="http://schemas.microsoft.com/office/powerpoint/2010/main" val="1839252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45C90C4-F768-486F-B9F5-CE8743D58770}"/>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6" name="Footer Placeholder 4">
            <a:extLst>
              <a:ext uri="{FF2B5EF4-FFF2-40B4-BE49-F238E27FC236}">
                <a16:creationId xmlns:a16="http://schemas.microsoft.com/office/drawing/2014/main" id="{48B34B84-C70C-4CD6-8AA8-CB0337E29F8A}"/>
              </a:ext>
            </a:extLst>
          </p:cNvPr>
          <p:cNvSpPr>
            <a:spLocks noGrp="1"/>
          </p:cNvSpPr>
          <p:nvPr>
            <p:ph type="ftr" sz="quarter" idx="11"/>
          </p:nvPr>
        </p:nvSpPr>
        <p:spPr/>
        <p:txBody>
          <a:bodyPr/>
          <a:lstStyle>
            <a:lvl1pPr>
              <a:defRPr/>
            </a:lvl1pPr>
          </a:lstStyle>
          <a:p>
            <a:pPr>
              <a:defRPr/>
            </a:pPr>
            <a:r>
              <a:rPr lang="en-US"/>
              <a:t>Budget 2019 - Highlights</a:t>
            </a:r>
          </a:p>
        </p:txBody>
      </p:sp>
      <p:sp>
        <p:nvSpPr>
          <p:cNvPr id="7" name="Slide Number Placeholder 5">
            <a:extLst>
              <a:ext uri="{FF2B5EF4-FFF2-40B4-BE49-F238E27FC236}">
                <a16:creationId xmlns:a16="http://schemas.microsoft.com/office/drawing/2014/main" id="{E16C0081-3425-42CB-B5D6-8C4A76EFDDCB}"/>
              </a:ext>
            </a:extLst>
          </p:cNvPr>
          <p:cNvSpPr>
            <a:spLocks noGrp="1"/>
          </p:cNvSpPr>
          <p:nvPr>
            <p:ph type="sldNum" sz="quarter" idx="12"/>
          </p:nvPr>
        </p:nvSpPr>
        <p:spPr/>
        <p:txBody>
          <a:bodyPr/>
          <a:lstStyle>
            <a:lvl1pPr>
              <a:defRPr/>
            </a:lvl1pPr>
          </a:lstStyle>
          <a:p>
            <a:pPr>
              <a:defRPr/>
            </a:pPr>
            <a:fld id="{6AAC01F3-EC0A-4D07-919D-F6799E644E2E}" type="slidenum">
              <a:rPr lang="en-US" altLang="en-US"/>
              <a:pPr>
                <a:defRPr/>
              </a:pPr>
              <a:t>‹#›</a:t>
            </a:fld>
            <a:endParaRPr lang="en-US" altLang="en-US"/>
          </a:p>
        </p:txBody>
      </p:sp>
    </p:spTree>
    <p:extLst>
      <p:ext uri="{BB962C8B-B14F-4D97-AF65-F5344CB8AC3E}">
        <p14:creationId xmlns:p14="http://schemas.microsoft.com/office/powerpoint/2010/main" val="773173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292F0-9165-4165-9796-964AE8BFF79B}"/>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5" name="Footer Placeholder 4">
            <a:extLst>
              <a:ext uri="{FF2B5EF4-FFF2-40B4-BE49-F238E27FC236}">
                <a16:creationId xmlns:a16="http://schemas.microsoft.com/office/drawing/2014/main" id="{2DCFCCAB-3EB4-4204-B796-79221C8EC8E9}"/>
              </a:ext>
            </a:extLst>
          </p:cNvPr>
          <p:cNvSpPr>
            <a:spLocks noGrp="1"/>
          </p:cNvSpPr>
          <p:nvPr>
            <p:ph type="ftr" sz="quarter" idx="11"/>
          </p:nvPr>
        </p:nvSpPr>
        <p:spPr/>
        <p:txBody>
          <a:bodyPr/>
          <a:lstStyle>
            <a:lvl1pPr>
              <a:defRPr/>
            </a:lvl1pPr>
          </a:lstStyle>
          <a:p>
            <a:pPr>
              <a:defRPr/>
            </a:pPr>
            <a:r>
              <a:rPr lang="en-US"/>
              <a:t>Budget 2019 - Highlights</a:t>
            </a:r>
          </a:p>
        </p:txBody>
      </p:sp>
      <p:sp>
        <p:nvSpPr>
          <p:cNvPr id="6" name="Slide Number Placeholder 5">
            <a:extLst>
              <a:ext uri="{FF2B5EF4-FFF2-40B4-BE49-F238E27FC236}">
                <a16:creationId xmlns:a16="http://schemas.microsoft.com/office/drawing/2014/main" id="{1D4E4AB2-75D2-4A79-BC9C-4A908EAA310D}"/>
              </a:ext>
            </a:extLst>
          </p:cNvPr>
          <p:cNvSpPr>
            <a:spLocks noGrp="1"/>
          </p:cNvSpPr>
          <p:nvPr>
            <p:ph type="sldNum" sz="quarter" idx="12"/>
          </p:nvPr>
        </p:nvSpPr>
        <p:spPr/>
        <p:txBody>
          <a:bodyPr/>
          <a:lstStyle>
            <a:lvl1pPr>
              <a:defRPr/>
            </a:lvl1pPr>
          </a:lstStyle>
          <a:p>
            <a:pPr>
              <a:defRPr/>
            </a:pPr>
            <a:fld id="{6B0963CE-DE05-4EAD-8C7C-C652186E2EA4}" type="slidenum">
              <a:rPr lang="en-US" altLang="en-US"/>
              <a:pPr>
                <a:defRPr/>
              </a:pPr>
              <a:t>‹#›</a:t>
            </a:fld>
            <a:endParaRPr lang="en-US" altLang="en-US"/>
          </a:p>
        </p:txBody>
      </p:sp>
    </p:spTree>
    <p:extLst>
      <p:ext uri="{BB962C8B-B14F-4D97-AF65-F5344CB8AC3E}">
        <p14:creationId xmlns:p14="http://schemas.microsoft.com/office/powerpoint/2010/main" val="2568013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2457B-17DA-46A2-9C80-6367E971960C}"/>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5" name="Footer Placeholder 4">
            <a:extLst>
              <a:ext uri="{FF2B5EF4-FFF2-40B4-BE49-F238E27FC236}">
                <a16:creationId xmlns:a16="http://schemas.microsoft.com/office/drawing/2014/main" id="{5D089A8B-F1DC-454A-9452-ACEA753F91DF}"/>
              </a:ext>
            </a:extLst>
          </p:cNvPr>
          <p:cNvSpPr>
            <a:spLocks noGrp="1"/>
          </p:cNvSpPr>
          <p:nvPr>
            <p:ph type="ftr" sz="quarter" idx="11"/>
          </p:nvPr>
        </p:nvSpPr>
        <p:spPr/>
        <p:txBody>
          <a:bodyPr/>
          <a:lstStyle>
            <a:lvl1pPr>
              <a:defRPr/>
            </a:lvl1pPr>
          </a:lstStyle>
          <a:p>
            <a:pPr>
              <a:defRPr/>
            </a:pPr>
            <a:r>
              <a:rPr lang="en-US"/>
              <a:t>Budget 2019 - Highlights</a:t>
            </a:r>
          </a:p>
        </p:txBody>
      </p:sp>
      <p:sp>
        <p:nvSpPr>
          <p:cNvPr id="6" name="Slide Number Placeholder 5">
            <a:extLst>
              <a:ext uri="{FF2B5EF4-FFF2-40B4-BE49-F238E27FC236}">
                <a16:creationId xmlns:a16="http://schemas.microsoft.com/office/drawing/2014/main" id="{52687F99-F444-41E1-B7E7-D655ABA62C9B}"/>
              </a:ext>
            </a:extLst>
          </p:cNvPr>
          <p:cNvSpPr>
            <a:spLocks noGrp="1"/>
          </p:cNvSpPr>
          <p:nvPr>
            <p:ph type="sldNum" sz="quarter" idx="12"/>
          </p:nvPr>
        </p:nvSpPr>
        <p:spPr/>
        <p:txBody>
          <a:bodyPr/>
          <a:lstStyle>
            <a:lvl1pPr>
              <a:defRPr/>
            </a:lvl1pPr>
          </a:lstStyle>
          <a:p>
            <a:pPr>
              <a:defRPr/>
            </a:pPr>
            <a:fld id="{B8CFFF25-05E2-4E72-92CB-306A715290D8}" type="slidenum">
              <a:rPr lang="en-US" altLang="en-US"/>
              <a:pPr>
                <a:defRPr/>
              </a:pPr>
              <a:t>‹#›</a:t>
            </a:fld>
            <a:endParaRPr lang="en-US" altLang="en-US"/>
          </a:p>
        </p:txBody>
      </p:sp>
    </p:spTree>
    <p:extLst>
      <p:ext uri="{BB962C8B-B14F-4D97-AF65-F5344CB8AC3E}">
        <p14:creationId xmlns:p14="http://schemas.microsoft.com/office/powerpoint/2010/main" val="2678341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71EA82E5-68B4-46AB-95BA-2B5F6127035C}"/>
              </a:ext>
            </a:extLst>
          </p:cNvPr>
          <p:cNvSpPr>
            <a:spLocks noGrp="1"/>
          </p:cNvSpPr>
          <p:nvPr>
            <p:ph type="dt" sz="half" idx="10"/>
          </p:nvPr>
        </p:nvSpPr>
        <p:spPr/>
        <p:txBody>
          <a:bodyPr/>
          <a:lstStyle>
            <a:lvl1pPr>
              <a:defRPr/>
            </a:lvl1pPr>
          </a:lstStyle>
          <a:p>
            <a:pPr>
              <a:defRPr/>
            </a:pPr>
            <a:r>
              <a:rPr lang="en-US"/>
              <a:t>Lalit Vanjani &amp; Co. Budget 2019 - Highlights</a:t>
            </a:r>
          </a:p>
        </p:txBody>
      </p:sp>
      <p:sp>
        <p:nvSpPr>
          <p:cNvPr id="5" name="Footer Placeholder 4">
            <a:extLst>
              <a:ext uri="{FF2B5EF4-FFF2-40B4-BE49-F238E27FC236}">
                <a16:creationId xmlns:a16="http://schemas.microsoft.com/office/drawing/2014/main" id="{AAD5B2F3-C7B8-4E0B-9892-3E7C2AEEE09B}"/>
              </a:ext>
            </a:extLst>
          </p:cNvPr>
          <p:cNvSpPr>
            <a:spLocks noGrp="1"/>
          </p:cNvSpPr>
          <p:nvPr>
            <p:ph type="ftr" sz="quarter" idx="11"/>
          </p:nvPr>
        </p:nvSpPr>
        <p:spPr/>
        <p:txBody>
          <a:bodyPr/>
          <a:lstStyle>
            <a:lvl1pPr>
              <a:defRPr/>
            </a:lvl1pPr>
          </a:lstStyle>
          <a:p>
            <a:pPr>
              <a:defRPr/>
            </a:pPr>
            <a:r>
              <a:rPr lang="en-US"/>
              <a:t>Budget 2019 - Highlights</a:t>
            </a:r>
          </a:p>
        </p:txBody>
      </p:sp>
      <p:sp>
        <p:nvSpPr>
          <p:cNvPr id="6" name="Slide Number Placeholder 5">
            <a:extLst>
              <a:ext uri="{FF2B5EF4-FFF2-40B4-BE49-F238E27FC236}">
                <a16:creationId xmlns:a16="http://schemas.microsoft.com/office/drawing/2014/main" id="{0973144B-87CF-414B-B268-43BA53F1F615}"/>
              </a:ext>
            </a:extLst>
          </p:cNvPr>
          <p:cNvSpPr>
            <a:spLocks noGrp="1"/>
          </p:cNvSpPr>
          <p:nvPr>
            <p:ph type="sldNum" sz="quarter" idx="12"/>
          </p:nvPr>
        </p:nvSpPr>
        <p:spPr/>
        <p:txBody>
          <a:bodyPr/>
          <a:lstStyle>
            <a:lvl1pPr>
              <a:defRPr/>
            </a:lvl1pPr>
          </a:lstStyle>
          <a:p>
            <a:pPr>
              <a:defRPr/>
            </a:pPr>
            <a:fld id="{956D7948-75F2-4085-827F-6820ED733846}" type="slidenum">
              <a:rPr lang="en-US" altLang="en-US"/>
              <a:pPr>
                <a:defRPr/>
              </a:pPr>
              <a:t>‹#›</a:t>
            </a:fld>
            <a:endParaRPr lang="en-US" altLang="en-US"/>
          </a:p>
        </p:txBody>
      </p:sp>
    </p:spTree>
    <p:extLst>
      <p:ext uri="{BB962C8B-B14F-4D97-AF65-F5344CB8AC3E}">
        <p14:creationId xmlns:p14="http://schemas.microsoft.com/office/powerpoint/2010/main" val="382349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A1790-A977-4DBA-87B7-D2474AA62C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3C60E70-8C8D-4ABA-84FF-A445733DA9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0787F9-1FAB-494A-AA88-C7D8B7B0CDA9}"/>
              </a:ext>
            </a:extLst>
          </p:cNvPr>
          <p:cNvSpPr>
            <a:spLocks noGrp="1"/>
          </p:cNvSpPr>
          <p:nvPr>
            <p:ph type="sldNum" sz="quarter" idx="12"/>
          </p:nvPr>
        </p:nvSpPr>
        <p:spPr/>
        <p:txBody>
          <a:bodyPr/>
          <a:lstStyle>
            <a:lvl1pPr>
              <a:defRPr/>
            </a:lvl1pPr>
          </a:lstStyle>
          <a:p>
            <a:pPr>
              <a:defRPr/>
            </a:pPr>
            <a:fld id="{BB9F58E4-615B-4A25-8B48-C60A2A563DE0}" type="slidenum">
              <a:rPr lang="en-US" altLang="en-US"/>
              <a:pPr>
                <a:defRPr/>
              </a:pPr>
              <a:t>‹#›</a:t>
            </a:fld>
            <a:endParaRPr lang="en-US" altLang="en-US"/>
          </a:p>
        </p:txBody>
      </p:sp>
    </p:spTree>
    <p:extLst>
      <p:ext uri="{BB962C8B-B14F-4D97-AF65-F5344CB8AC3E}">
        <p14:creationId xmlns:p14="http://schemas.microsoft.com/office/powerpoint/2010/main" val="17588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0FC2B20-8AF4-417A-B2DC-8CA24B4DDBA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3E41790-6C5E-46C9-8286-8C6BFCAE56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59979C-7774-42A7-B8EB-58CBFD94742F}"/>
              </a:ext>
            </a:extLst>
          </p:cNvPr>
          <p:cNvSpPr>
            <a:spLocks noGrp="1"/>
          </p:cNvSpPr>
          <p:nvPr>
            <p:ph type="sldNum" sz="quarter" idx="12"/>
          </p:nvPr>
        </p:nvSpPr>
        <p:spPr/>
        <p:txBody>
          <a:bodyPr/>
          <a:lstStyle>
            <a:lvl1pPr>
              <a:defRPr/>
            </a:lvl1pPr>
          </a:lstStyle>
          <a:p>
            <a:pPr>
              <a:defRPr/>
            </a:pPr>
            <a:fld id="{3CA6B770-C9FA-4890-B209-0AA73AE463E0}" type="slidenum">
              <a:rPr lang="en-US" altLang="en-US"/>
              <a:pPr>
                <a:defRPr/>
              </a:pPr>
              <a:t>‹#›</a:t>
            </a:fld>
            <a:endParaRPr lang="en-US" altLang="en-US"/>
          </a:p>
        </p:txBody>
      </p:sp>
    </p:spTree>
    <p:extLst>
      <p:ext uri="{BB962C8B-B14F-4D97-AF65-F5344CB8AC3E}">
        <p14:creationId xmlns:p14="http://schemas.microsoft.com/office/powerpoint/2010/main" val="19719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91AE726-2014-4792-95F4-91F11D22160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8F1FBC7-50C9-4519-AEA3-3249BF730C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B63F96-2DB1-42A3-AFD4-E5C503E9AEBC}"/>
              </a:ext>
            </a:extLst>
          </p:cNvPr>
          <p:cNvSpPr>
            <a:spLocks noGrp="1"/>
          </p:cNvSpPr>
          <p:nvPr>
            <p:ph type="sldNum" sz="quarter" idx="12"/>
          </p:nvPr>
        </p:nvSpPr>
        <p:spPr/>
        <p:txBody>
          <a:bodyPr/>
          <a:lstStyle>
            <a:lvl1pPr>
              <a:defRPr/>
            </a:lvl1pPr>
          </a:lstStyle>
          <a:p>
            <a:pPr>
              <a:defRPr/>
            </a:pPr>
            <a:fld id="{15B4D24C-9F36-4C7E-B0AA-7B8FECF0F750}" type="slidenum">
              <a:rPr lang="en-US" altLang="en-US"/>
              <a:pPr>
                <a:defRPr/>
              </a:pPr>
              <a:t>‹#›</a:t>
            </a:fld>
            <a:endParaRPr lang="en-US" altLang="en-US"/>
          </a:p>
        </p:txBody>
      </p:sp>
    </p:spTree>
    <p:extLst>
      <p:ext uri="{BB962C8B-B14F-4D97-AF65-F5344CB8AC3E}">
        <p14:creationId xmlns:p14="http://schemas.microsoft.com/office/powerpoint/2010/main" val="233249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F1DCDD0-1A62-4BE6-9E81-837529E390B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68250A8-0B96-41BE-AFFC-2B61113BF1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B175926-6876-46E2-9A8C-75581391027F}"/>
              </a:ext>
            </a:extLst>
          </p:cNvPr>
          <p:cNvSpPr>
            <a:spLocks noGrp="1"/>
          </p:cNvSpPr>
          <p:nvPr>
            <p:ph type="sldNum" sz="quarter" idx="12"/>
          </p:nvPr>
        </p:nvSpPr>
        <p:spPr/>
        <p:txBody>
          <a:bodyPr/>
          <a:lstStyle>
            <a:lvl1pPr>
              <a:defRPr/>
            </a:lvl1pPr>
          </a:lstStyle>
          <a:p>
            <a:pPr>
              <a:defRPr/>
            </a:pPr>
            <a:fld id="{D37BC1AA-CD07-4F88-9A98-3CF34ABBCD0E}" type="slidenum">
              <a:rPr lang="en-US" altLang="en-US"/>
              <a:pPr>
                <a:defRPr/>
              </a:pPr>
              <a:t>‹#›</a:t>
            </a:fld>
            <a:endParaRPr lang="en-US" altLang="en-US"/>
          </a:p>
        </p:txBody>
      </p:sp>
    </p:spTree>
    <p:extLst>
      <p:ext uri="{BB962C8B-B14F-4D97-AF65-F5344CB8AC3E}">
        <p14:creationId xmlns:p14="http://schemas.microsoft.com/office/powerpoint/2010/main" val="10104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96A483-B527-4921-8B4D-3720BC80F80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C31C726-04A7-4AC6-94AC-3648772519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24FCF4-6FCB-438D-84FD-1E690CC7B8EC}"/>
              </a:ext>
            </a:extLst>
          </p:cNvPr>
          <p:cNvSpPr>
            <a:spLocks noGrp="1"/>
          </p:cNvSpPr>
          <p:nvPr>
            <p:ph type="sldNum" sz="quarter" idx="12"/>
          </p:nvPr>
        </p:nvSpPr>
        <p:spPr/>
        <p:txBody>
          <a:bodyPr/>
          <a:lstStyle>
            <a:lvl1pPr>
              <a:defRPr/>
            </a:lvl1pPr>
          </a:lstStyle>
          <a:p>
            <a:pPr>
              <a:defRPr/>
            </a:pPr>
            <a:fld id="{6859C34E-FA94-443D-A5F8-706B60F8422A}" type="slidenum">
              <a:rPr lang="en-US" altLang="en-US"/>
              <a:pPr>
                <a:defRPr/>
              </a:pPr>
              <a:t>‹#›</a:t>
            </a:fld>
            <a:endParaRPr lang="en-US" altLang="en-US"/>
          </a:p>
        </p:txBody>
      </p:sp>
    </p:spTree>
    <p:extLst>
      <p:ext uri="{BB962C8B-B14F-4D97-AF65-F5344CB8AC3E}">
        <p14:creationId xmlns:p14="http://schemas.microsoft.com/office/powerpoint/2010/main" val="180469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93248C-74CA-487F-962B-5CC665C000B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FF47DE9-D12B-4C81-A369-68515819EA5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35AC56-ACD3-43E7-B1CA-AEED9EADD6F6}"/>
              </a:ext>
            </a:extLst>
          </p:cNvPr>
          <p:cNvSpPr>
            <a:spLocks noGrp="1"/>
          </p:cNvSpPr>
          <p:nvPr>
            <p:ph type="sldNum" sz="quarter" idx="12"/>
          </p:nvPr>
        </p:nvSpPr>
        <p:spPr/>
        <p:txBody>
          <a:bodyPr/>
          <a:lstStyle>
            <a:lvl1pPr>
              <a:defRPr/>
            </a:lvl1pPr>
          </a:lstStyle>
          <a:p>
            <a:pPr>
              <a:defRPr/>
            </a:pPr>
            <a:fld id="{74055746-0064-4AC4-BF03-56BB67892871}" type="slidenum">
              <a:rPr lang="en-US" altLang="en-US"/>
              <a:pPr>
                <a:defRPr/>
              </a:pPr>
              <a:t>‹#›</a:t>
            </a:fld>
            <a:endParaRPr lang="en-US" altLang="en-US"/>
          </a:p>
        </p:txBody>
      </p:sp>
    </p:spTree>
    <p:extLst>
      <p:ext uri="{BB962C8B-B14F-4D97-AF65-F5344CB8AC3E}">
        <p14:creationId xmlns:p14="http://schemas.microsoft.com/office/powerpoint/2010/main" val="292317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45C90C4-F768-486F-B9F5-CE8743D587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8B34B84-C70C-4CD6-8AA8-CB0337E29F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6C0081-3425-42CB-B5D6-8C4A76EFDDCB}"/>
              </a:ext>
            </a:extLst>
          </p:cNvPr>
          <p:cNvSpPr>
            <a:spLocks noGrp="1"/>
          </p:cNvSpPr>
          <p:nvPr>
            <p:ph type="sldNum" sz="quarter" idx="12"/>
          </p:nvPr>
        </p:nvSpPr>
        <p:spPr/>
        <p:txBody>
          <a:bodyPr/>
          <a:lstStyle>
            <a:lvl1pPr>
              <a:defRPr/>
            </a:lvl1pPr>
          </a:lstStyle>
          <a:p>
            <a:pPr>
              <a:defRPr/>
            </a:pPr>
            <a:fld id="{6AAC01F3-EC0A-4D07-919D-F6799E644E2E}" type="slidenum">
              <a:rPr lang="en-US" altLang="en-US"/>
              <a:pPr>
                <a:defRPr/>
              </a:pPr>
              <a:t>‹#›</a:t>
            </a:fld>
            <a:endParaRPr lang="en-US" altLang="en-US"/>
          </a:p>
        </p:txBody>
      </p:sp>
    </p:spTree>
    <p:extLst>
      <p:ext uri="{BB962C8B-B14F-4D97-AF65-F5344CB8AC3E}">
        <p14:creationId xmlns:p14="http://schemas.microsoft.com/office/powerpoint/2010/main" val="62297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155BD0-BECD-4480-8380-69ABD596696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3B2C1C-F075-433E-8D1A-E06FC9C886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C74839-9117-40F3-B9E8-C723CE3BC78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DF83EC11-B117-4A74-96D5-2AA17520979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BEF90D9-F619-42D5-B722-A857E498D8B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232194E4-6741-4071-8814-538E2CF13B0D}" type="slidenum">
              <a:rPr lang="en-US" altLang="en-US"/>
              <a:pPr>
                <a:defRPr/>
              </a:pPr>
              <a:t>‹#›</a:t>
            </a:fld>
            <a:endParaRPr lang="en-US" altLang="en-US"/>
          </a:p>
        </p:txBody>
      </p:sp>
    </p:spTree>
    <p:extLst>
      <p:ext uri="{BB962C8B-B14F-4D97-AF65-F5344CB8AC3E}">
        <p14:creationId xmlns:p14="http://schemas.microsoft.com/office/powerpoint/2010/main" val="420859299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155BD0-BECD-4480-8380-69ABD596696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3B2C1C-F075-433E-8D1A-E06FC9C886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C74839-9117-40F3-B9E8-C723CE3BC78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r>
              <a:rPr lang="en-US"/>
              <a:t>Lalit Vanjani &amp; Co. Budget 2019 - Highlights</a:t>
            </a:r>
          </a:p>
        </p:txBody>
      </p:sp>
      <p:sp>
        <p:nvSpPr>
          <p:cNvPr id="5" name="Footer Placeholder 4">
            <a:extLst>
              <a:ext uri="{FF2B5EF4-FFF2-40B4-BE49-F238E27FC236}">
                <a16:creationId xmlns:a16="http://schemas.microsoft.com/office/drawing/2014/main" id="{DF83EC11-B117-4A74-96D5-2AA17520979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r>
              <a:rPr lang="en-US"/>
              <a:t>Budget 2019 - Highlights</a:t>
            </a:r>
          </a:p>
        </p:txBody>
      </p:sp>
      <p:sp>
        <p:nvSpPr>
          <p:cNvPr id="6" name="Slide Number Placeholder 5">
            <a:extLst>
              <a:ext uri="{FF2B5EF4-FFF2-40B4-BE49-F238E27FC236}">
                <a16:creationId xmlns:a16="http://schemas.microsoft.com/office/drawing/2014/main" id="{1BEF90D9-F619-42D5-B722-A857E498D8B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232194E4-6741-4071-8814-538E2CF13B0D}" type="slidenum">
              <a:rPr lang="en-US" altLang="en-US"/>
              <a:pPr>
                <a:defRPr/>
              </a:pPr>
              <a:t>‹#›</a:t>
            </a:fld>
            <a:endParaRPr lang="en-US" altLang="en-US"/>
          </a:p>
        </p:txBody>
      </p:sp>
    </p:spTree>
    <p:extLst>
      <p:ext uri="{BB962C8B-B14F-4D97-AF65-F5344CB8AC3E}">
        <p14:creationId xmlns:p14="http://schemas.microsoft.com/office/powerpoint/2010/main" val="14466672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Layout" Target="../slideLayouts/slideLayout14.xml"/><Relationship Id="rId1" Type="http://schemas.openxmlformats.org/officeDocument/2006/relationships/themeOverride" Target="../theme/themeOverride3.xml"/><Relationship Id="rId5" Type="http://schemas.openxmlformats.org/officeDocument/2006/relationships/slide" Target="slide2.xml"/><Relationship Id="rId4" Type="http://schemas.openxmlformats.org/officeDocument/2006/relationships/slide" Target="slide4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8.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0.xml"/><Relationship Id="rId4" Type="http://schemas.openxmlformats.org/officeDocument/2006/relationships/slide" Target="slide4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2.xml"/><Relationship Id="rId7" Type="http://schemas.openxmlformats.org/officeDocument/2006/relationships/diagramColors" Target="../diagrams/colors4.xml"/><Relationship Id="rId2" Type="http://schemas.openxmlformats.org/officeDocument/2006/relationships/slideLayout" Target="../slideLayouts/slideLayout14.xml"/><Relationship Id="rId1" Type="http://schemas.openxmlformats.org/officeDocument/2006/relationships/themeOverride" Target="../theme/themeOverride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themeOverride" Target="../theme/themeOverride18.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9.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21.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2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themeOverride" Target="../theme/themeOverride24.xml"/><Relationship Id="rId5" Type="http://schemas.openxmlformats.org/officeDocument/2006/relationships/hyperlink" Target="http://www.caindelhi.com/" TargetMode="External"/><Relationship Id="rId4" Type="http://schemas.openxmlformats.org/officeDocument/2006/relationships/hyperlink" Target="mailto:anshul@CAinDelhi.com" TargetMode="External"/></Relationships>
</file>

<file path=ppt/slides/_rels/slide4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oks and laptop">
            <a:extLst>
              <a:ext uri="{FF2B5EF4-FFF2-40B4-BE49-F238E27FC236}">
                <a16:creationId xmlns:a16="http://schemas.microsoft.com/office/drawing/2014/main" id="{E69FA445-537D-FCA7-9680-0DD4D2C5BD14}"/>
              </a:ext>
            </a:extLst>
          </p:cNvPr>
          <p:cNvPicPr>
            <a:picLocks noChangeAspect="1"/>
          </p:cNvPicPr>
          <p:nvPr/>
        </p:nvPicPr>
        <p:blipFill rotWithShape="1">
          <a:blip r:embed="rId2">
            <a:extLst>
              <a:ext uri="{28A0092B-C50C-407E-A947-70E740481C1C}">
                <a14:useLocalDpi xmlns:a14="http://schemas.microsoft.com/office/drawing/2010/main" val="0"/>
              </a:ext>
            </a:extLst>
          </a:blip>
          <a:srcRect l="10993"/>
          <a:stretch/>
        </p:blipFill>
        <p:spPr>
          <a:xfrm>
            <a:off x="0" y="0"/>
            <a:ext cx="9144000" cy="6858000"/>
          </a:xfrm>
          <a:prstGeom prst="rect">
            <a:avLst/>
          </a:prstGeom>
        </p:spPr>
      </p:pic>
      <p:sp>
        <p:nvSpPr>
          <p:cNvPr id="9" name="object 5">
            <a:extLst>
              <a:ext uri="{FF2B5EF4-FFF2-40B4-BE49-F238E27FC236}">
                <a16:creationId xmlns:a16="http://schemas.microsoft.com/office/drawing/2014/main" id="{157AE4A9-1DCE-4DFE-8815-914FDAB88370}"/>
              </a:ext>
            </a:extLst>
          </p:cNvPr>
          <p:cNvSpPr/>
          <p:nvPr/>
        </p:nvSpPr>
        <p:spPr>
          <a:xfrm>
            <a:off x="463446" y="-1"/>
            <a:ext cx="5854227" cy="3813465"/>
          </a:xfrm>
          <a:custGeom>
            <a:avLst/>
            <a:gdLst/>
            <a:ahLst/>
            <a:cxnLst/>
            <a:rect l="l" t="t" r="r" b="b"/>
            <a:pathLst>
              <a:path w="5440680" h="3142488">
                <a:moveTo>
                  <a:pt x="0" y="3142488"/>
                </a:moveTo>
                <a:lnTo>
                  <a:pt x="5440680" y="3142488"/>
                </a:lnTo>
                <a:lnTo>
                  <a:pt x="5440680" y="0"/>
                </a:lnTo>
                <a:lnTo>
                  <a:pt x="0" y="0"/>
                </a:lnTo>
                <a:lnTo>
                  <a:pt x="0" y="3142488"/>
                </a:lnTo>
                <a:close/>
              </a:path>
            </a:pathLst>
          </a:custGeom>
          <a:solidFill>
            <a:sysClr val="windowText" lastClr="000000">
              <a:alpha val="80000"/>
            </a:sysClr>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endParaRPr>
          </a:p>
        </p:txBody>
      </p:sp>
      <p:sp>
        <p:nvSpPr>
          <p:cNvPr id="10" name="object 3">
            <a:extLst>
              <a:ext uri="{FF2B5EF4-FFF2-40B4-BE49-F238E27FC236}">
                <a16:creationId xmlns:a16="http://schemas.microsoft.com/office/drawing/2014/main" id="{D1D05A58-1A9C-4D81-95A4-16910F7CA172}"/>
              </a:ext>
            </a:extLst>
          </p:cNvPr>
          <p:cNvSpPr txBox="1"/>
          <p:nvPr/>
        </p:nvSpPr>
        <p:spPr>
          <a:xfrm>
            <a:off x="730694" y="263728"/>
            <a:ext cx="5734743" cy="3030189"/>
          </a:xfrm>
          <a:prstGeom prst="rect">
            <a:avLst/>
          </a:prstGeom>
        </p:spPr>
        <p:txBody>
          <a:bodyPr wrap="square" lIns="0" tIns="0" rIns="0" bIns="0" rtlCol="0">
            <a:noAutofit/>
          </a:bodyPr>
          <a:lstStyle/>
          <a:p>
            <a:pPr marL="12700" marR="45092">
              <a:lnSpc>
                <a:spcPts val="3165"/>
              </a:lnSpc>
              <a:spcBef>
                <a:spcPts val="158"/>
              </a:spcBef>
            </a:pPr>
            <a:r>
              <a:rPr lang="en-US" sz="2800" b="1" dirty="0">
                <a:solidFill>
                  <a:prstClr val="white"/>
                </a:solidFill>
                <a:latin typeface="Book Antiqua" panose="02040602050305030304" pitchFamily="18" charset="0"/>
                <a:cs typeface="Arial"/>
              </a:rPr>
              <a:t>One Day Conference</a:t>
            </a:r>
          </a:p>
          <a:p>
            <a:pPr marL="12700" marR="45092">
              <a:lnSpc>
                <a:spcPts val="3165"/>
              </a:lnSpc>
              <a:spcBef>
                <a:spcPts val="158"/>
              </a:spcBef>
            </a:pPr>
            <a:r>
              <a:rPr lang="en-US" sz="2000" b="1" spc="-4" dirty="0">
                <a:solidFill>
                  <a:prstClr val="white"/>
                </a:solidFill>
                <a:latin typeface="Book Antiqua" panose="02040602050305030304" pitchFamily="18" charset="0"/>
                <a:cs typeface="Arial"/>
              </a:rPr>
              <a:t>Gurugram Branch of ICAI</a:t>
            </a:r>
          </a:p>
          <a:p>
            <a:pPr marL="12700" marR="45092">
              <a:lnSpc>
                <a:spcPts val="3165"/>
              </a:lnSpc>
              <a:spcBef>
                <a:spcPts val="158"/>
              </a:spcBef>
            </a:pPr>
            <a:endParaRPr lang="en-US" sz="2000" b="1" u="sng" dirty="0">
              <a:solidFill>
                <a:prstClr val="white"/>
              </a:solidFill>
              <a:latin typeface="Book Antiqua" panose="02040602050305030304" pitchFamily="18" charset="0"/>
              <a:cs typeface="Arial"/>
            </a:endParaRPr>
          </a:p>
          <a:p>
            <a:pPr marL="12700" marR="45092">
              <a:lnSpc>
                <a:spcPct val="110000"/>
              </a:lnSpc>
            </a:pPr>
            <a:r>
              <a:rPr lang="en-US" sz="2000" b="1" dirty="0">
                <a:solidFill>
                  <a:prstClr val="white"/>
                </a:solidFill>
                <a:latin typeface="Book Antiqua" panose="02040602050305030304" pitchFamily="18" charset="0"/>
                <a:cs typeface="Arial"/>
              </a:rPr>
              <a:t>Recent updates in TDS/TCS on International Transactions and on Business Perquisites</a:t>
            </a:r>
            <a:endParaRPr lang="en-US" sz="2000" spc="-4" dirty="0">
              <a:solidFill>
                <a:prstClr val="white"/>
              </a:solidFill>
              <a:latin typeface="Book Antiqua" panose="02040602050305030304" pitchFamily="18" charset="0"/>
              <a:cs typeface="Arial"/>
            </a:endParaRPr>
          </a:p>
          <a:p>
            <a:pPr marL="12700" marR="65716"/>
            <a:endParaRPr lang="en-US" sz="1200" spc="-4" dirty="0">
              <a:solidFill>
                <a:prstClr val="white"/>
              </a:solidFill>
              <a:latin typeface="Book Antiqua" panose="02040602050305030304" pitchFamily="18" charset="0"/>
              <a:cs typeface="Arial"/>
            </a:endParaRPr>
          </a:p>
          <a:p>
            <a:pPr marL="12700" marR="65716"/>
            <a:endParaRPr lang="en-US" b="1" dirty="0">
              <a:solidFill>
                <a:prstClr val="white"/>
              </a:solidFill>
              <a:latin typeface="Book Antiqua" panose="02040602050305030304" pitchFamily="18" charset="0"/>
              <a:cs typeface="Arial"/>
            </a:endParaRPr>
          </a:p>
          <a:p>
            <a:pPr marL="12700" marR="65716"/>
            <a:r>
              <a:rPr lang="en-US" b="1" dirty="0">
                <a:solidFill>
                  <a:prstClr val="white"/>
                </a:solidFill>
                <a:latin typeface="Book Antiqua" panose="02040602050305030304" pitchFamily="18" charset="0"/>
                <a:cs typeface="Arial"/>
              </a:rPr>
              <a:t>By CA Anshul Kumar Singhal (17 Nov. 2023)</a:t>
            </a:r>
          </a:p>
          <a:p>
            <a:pPr marL="12700" marR="65716"/>
            <a:endParaRPr lang="en-US" sz="1400" b="1" dirty="0">
              <a:solidFill>
                <a:prstClr val="white"/>
              </a:solidFill>
              <a:latin typeface="Book Antiqua" panose="02040602050305030304" pitchFamily="18" charset="0"/>
              <a:cs typeface="Arial"/>
            </a:endParaRPr>
          </a:p>
          <a:p>
            <a:pPr marL="12700" marR="65716"/>
            <a:r>
              <a:rPr lang="en-US" sz="1400" b="1" dirty="0">
                <a:solidFill>
                  <a:prstClr val="white"/>
                </a:solidFill>
                <a:latin typeface="Book Antiqua" panose="02040602050305030304" pitchFamily="18" charset="0"/>
                <a:cs typeface="Arial"/>
              </a:rPr>
              <a:t>+91-98997-84884</a:t>
            </a:r>
          </a:p>
          <a:p>
            <a:pPr marL="12700" marR="65716"/>
            <a:r>
              <a:rPr lang="en-US" sz="1400" b="1" dirty="0">
                <a:solidFill>
                  <a:prstClr val="white"/>
                </a:solidFill>
                <a:latin typeface="Book Antiqua" panose="02040602050305030304" pitchFamily="18" charset="0"/>
                <a:cs typeface="Arial"/>
              </a:rPr>
              <a:t>Anshul@CAinDelhi.com</a:t>
            </a:r>
          </a:p>
        </p:txBody>
      </p:sp>
      <p:pic>
        <p:nvPicPr>
          <p:cNvPr id="3" name="Picture 4" descr="ICAI-Logo-PNG">
            <a:extLst>
              <a:ext uri="{FF2B5EF4-FFF2-40B4-BE49-F238E27FC236}">
                <a16:creationId xmlns:a16="http://schemas.microsoft.com/office/drawing/2014/main" id="{04A2F78D-D1B2-7E43-EB83-FBBD0CBB4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595" y="76691"/>
            <a:ext cx="1336473" cy="1336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33569"/>
            <a:ext cx="8070980" cy="4418574"/>
          </a:xfrm>
          <a:prstGeom prst="rect">
            <a:avLst/>
          </a:prstGeom>
          <a:noFill/>
        </p:spPr>
        <p:txBody>
          <a:bodyPr wrap="square" rtlCol="0">
            <a:spAutoFit/>
          </a:bodyPr>
          <a:lstStyle/>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Rule 37BC</a:t>
            </a:r>
          </a:p>
          <a:p>
            <a:pPr marL="0" lvl="1" algn="just">
              <a:lnSpc>
                <a:spcPct val="100000"/>
              </a:lnSpc>
              <a:buClr>
                <a:schemeClr val="bg1"/>
              </a:buClr>
              <a:tabLst>
                <a:tab pos="756920" algn="l"/>
              </a:tabLst>
            </a:pPr>
            <a:endParaRPr lang="en-US" sz="1400" b="1" dirty="0">
              <a:solidFill>
                <a:schemeClr val="bg1"/>
              </a:solidFill>
              <a:latin typeface="Book Antiqua" panose="02040602050305030304" pitchFamily="18" charset="0"/>
              <a:cs typeface="Trebuchet MS"/>
            </a:endParaRPr>
          </a:p>
          <a:p>
            <a:pPr marL="719138" lvl="1" indent="-365125" algn="just">
              <a:lnSpc>
                <a:spcPct val="100000"/>
              </a:lnSpc>
              <a:buClr>
                <a:schemeClr val="bg1"/>
              </a:buClr>
              <a:buAutoNum type="arabicParenR"/>
            </a:pPr>
            <a:r>
              <a:rPr lang="en-US" sz="1400" dirty="0">
                <a:solidFill>
                  <a:schemeClr val="bg1"/>
                </a:solidFill>
                <a:latin typeface="Book Antiqua" panose="02040602050305030304" pitchFamily="18" charset="0"/>
                <a:cs typeface="Trebuchet MS"/>
              </a:rPr>
              <a:t>In the case of a non-resident, not being a company, or a foreign company (hereafter referred to as '</a:t>
            </a:r>
            <a:r>
              <a:rPr lang="en-US" sz="1400" dirty="0" err="1">
                <a:solidFill>
                  <a:schemeClr val="bg1"/>
                </a:solidFill>
                <a:latin typeface="Book Antiqua" panose="02040602050305030304" pitchFamily="18" charset="0"/>
                <a:cs typeface="Trebuchet MS"/>
              </a:rPr>
              <a:t>deductee</a:t>
            </a:r>
            <a:r>
              <a:rPr lang="en-US" sz="1400" dirty="0">
                <a:solidFill>
                  <a:schemeClr val="bg1"/>
                </a:solidFill>
                <a:latin typeface="Book Antiqua" panose="02040602050305030304" pitchFamily="18" charset="0"/>
                <a:cs typeface="Trebuchet MS"/>
              </a:rPr>
              <a:t>') and not having permanent account number the provisions of </a:t>
            </a:r>
            <a:r>
              <a:rPr lang="en-US" sz="1400" b="1" dirty="0">
                <a:solidFill>
                  <a:schemeClr val="bg1"/>
                </a:solidFill>
                <a:latin typeface="Book Antiqua" panose="02040602050305030304" pitchFamily="18" charset="0"/>
                <a:cs typeface="Trebuchet MS"/>
              </a:rPr>
              <a:t>section 206AA shall not apply </a:t>
            </a:r>
            <a:r>
              <a:rPr lang="en-US" sz="1400" dirty="0">
                <a:solidFill>
                  <a:schemeClr val="bg1"/>
                </a:solidFill>
                <a:latin typeface="Book Antiqua" panose="02040602050305030304" pitchFamily="18" charset="0"/>
                <a:cs typeface="Trebuchet MS"/>
              </a:rPr>
              <a:t>in respect of payments in the nature of </a:t>
            </a:r>
            <a:r>
              <a:rPr lang="en-US" sz="1400" b="1" u="sng" dirty="0">
                <a:solidFill>
                  <a:schemeClr val="bg1"/>
                </a:solidFill>
                <a:latin typeface="Book Antiqua" panose="02040602050305030304" pitchFamily="18" charset="0"/>
                <a:cs typeface="Trebuchet MS"/>
              </a:rPr>
              <a:t>interest</a:t>
            </a:r>
            <a:r>
              <a:rPr lang="en-US" sz="1400" dirty="0">
                <a:solidFill>
                  <a:schemeClr val="bg1"/>
                </a:solidFill>
                <a:latin typeface="Book Antiqua" panose="02040602050305030304" pitchFamily="18" charset="0"/>
                <a:cs typeface="Trebuchet MS"/>
              </a:rPr>
              <a:t>, </a:t>
            </a:r>
            <a:r>
              <a:rPr lang="en-US" sz="1400" b="1" u="sng" dirty="0">
                <a:solidFill>
                  <a:schemeClr val="bg1"/>
                </a:solidFill>
                <a:latin typeface="Book Antiqua" panose="02040602050305030304" pitchFamily="18" charset="0"/>
                <a:cs typeface="Trebuchet MS"/>
              </a:rPr>
              <a:t>royalty</a:t>
            </a:r>
            <a:r>
              <a:rPr lang="en-US" sz="1400" dirty="0">
                <a:solidFill>
                  <a:schemeClr val="bg1"/>
                </a:solidFill>
                <a:latin typeface="Book Antiqua" panose="02040602050305030304" pitchFamily="18" charset="0"/>
                <a:cs typeface="Trebuchet MS"/>
              </a:rPr>
              <a:t>, </a:t>
            </a:r>
            <a:r>
              <a:rPr lang="en-US" sz="1400" b="1" u="sng" dirty="0">
                <a:solidFill>
                  <a:schemeClr val="bg1"/>
                </a:solidFill>
                <a:latin typeface="Book Antiqua" panose="02040602050305030304" pitchFamily="18" charset="0"/>
                <a:cs typeface="Trebuchet MS"/>
              </a:rPr>
              <a:t>fees for technical services</a:t>
            </a:r>
            <a:r>
              <a:rPr lang="en-US" sz="1400" dirty="0">
                <a:solidFill>
                  <a:schemeClr val="bg1"/>
                </a:solidFill>
                <a:latin typeface="Book Antiqua" panose="02040602050305030304" pitchFamily="18" charset="0"/>
                <a:cs typeface="Trebuchet MS"/>
              </a:rPr>
              <a:t>, </a:t>
            </a:r>
            <a:r>
              <a:rPr lang="en-US" sz="1400" b="1" u="sng" dirty="0">
                <a:solidFill>
                  <a:schemeClr val="bg1"/>
                </a:solidFill>
                <a:latin typeface="Book Antiqua" panose="02040602050305030304" pitchFamily="18" charset="0"/>
                <a:cs typeface="Trebuchet MS"/>
              </a:rPr>
              <a:t>dividend</a:t>
            </a:r>
            <a:r>
              <a:rPr lang="en-US" sz="1400" b="1" dirty="0">
                <a:solidFill>
                  <a:schemeClr val="bg1"/>
                </a:solidFill>
                <a:latin typeface="Book Antiqua" panose="02040602050305030304" pitchFamily="18" charset="0"/>
                <a:cs typeface="Trebuchet MS"/>
              </a:rPr>
              <a:t> </a:t>
            </a:r>
            <a:r>
              <a:rPr lang="en-US" sz="1400" dirty="0">
                <a:solidFill>
                  <a:schemeClr val="bg1"/>
                </a:solidFill>
                <a:latin typeface="Book Antiqua" panose="02040602050305030304" pitchFamily="18" charset="0"/>
                <a:cs typeface="Trebuchet MS"/>
              </a:rPr>
              <a:t>and payments on transfer of any capital asset, if the </a:t>
            </a:r>
            <a:r>
              <a:rPr lang="en-US" sz="1400" dirty="0" err="1">
                <a:solidFill>
                  <a:schemeClr val="bg1"/>
                </a:solidFill>
                <a:latin typeface="Book Antiqua" panose="02040602050305030304" pitchFamily="18" charset="0"/>
                <a:cs typeface="Trebuchet MS"/>
              </a:rPr>
              <a:t>deductee</a:t>
            </a:r>
            <a:r>
              <a:rPr lang="en-US" sz="1400" dirty="0">
                <a:solidFill>
                  <a:schemeClr val="bg1"/>
                </a:solidFill>
                <a:latin typeface="Book Antiqua" panose="02040602050305030304" pitchFamily="18" charset="0"/>
                <a:cs typeface="Trebuchet MS"/>
              </a:rPr>
              <a:t> furnishes the details and the documents specified in sub-rule (2) to the </a:t>
            </a:r>
            <a:r>
              <a:rPr lang="en-US" sz="1400" dirty="0" err="1">
                <a:solidFill>
                  <a:schemeClr val="bg1"/>
                </a:solidFill>
                <a:latin typeface="Book Antiqua" panose="02040602050305030304" pitchFamily="18" charset="0"/>
                <a:cs typeface="Trebuchet MS"/>
              </a:rPr>
              <a:t>deductor</a:t>
            </a:r>
            <a:r>
              <a:rPr lang="en-US" sz="1400" dirty="0">
                <a:solidFill>
                  <a:schemeClr val="bg1"/>
                </a:solidFill>
                <a:latin typeface="Book Antiqua" panose="02040602050305030304" pitchFamily="18" charset="0"/>
                <a:cs typeface="Trebuchet MS"/>
              </a:rPr>
              <a:t>.</a:t>
            </a:r>
          </a:p>
          <a:p>
            <a:pPr marL="719138" lvl="1" indent="-365125" algn="just">
              <a:lnSpc>
                <a:spcPct val="100000"/>
              </a:lnSpc>
              <a:buClr>
                <a:schemeClr val="bg1"/>
              </a:buClr>
              <a:buAutoNum type="arabicParenR"/>
            </a:pPr>
            <a:endParaRPr lang="en-US" sz="1400" dirty="0">
              <a:solidFill>
                <a:schemeClr val="bg1"/>
              </a:solidFill>
              <a:latin typeface="Book Antiqua" panose="02040602050305030304" pitchFamily="18" charset="0"/>
              <a:cs typeface="Trebuchet MS"/>
            </a:endParaRPr>
          </a:p>
          <a:p>
            <a:pPr marL="719138" lvl="1" indent="-365125" algn="just">
              <a:lnSpc>
                <a:spcPct val="100000"/>
              </a:lnSpc>
              <a:buClr>
                <a:schemeClr val="bg1"/>
              </a:buClr>
              <a:buAutoNum type="arabicParenR"/>
            </a:pPr>
            <a:r>
              <a:rPr lang="en-US" sz="1400" dirty="0">
                <a:solidFill>
                  <a:schemeClr val="bg1"/>
                </a:solidFill>
                <a:latin typeface="Book Antiqua" panose="02040602050305030304" pitchFamily="18" charset="0"/>
                <a:cs typeface="Trebuchet MS"/>
              </a:rPr>
              <a:t>The </a:t>
            </a:r>
            <a:r>
              <a:rPr lang="en-US" sz="1400" b="1" dirty="0" err="1">
                <a:solidFill>
                  <a:schemeClr val="bg1"/>
                </a:solidFill>
                <a:latin typeface="Book Antiqua" panose="02040602050305030304" pitchFamily="18" charset="0"/>
                <a:cs typeface="Trebuchet MS"/>
              </a:rPr>
              <a:t>deductee</a:t>
            </a:r>
            <a:r>
              <a:rPr lang="en-US" sz="1400" b="1" dirty="0">
                <a:solidFill>
                  <a:schemeClr val="bg1"/>
                </a:solidFill>
                <a:latin typeface="Book Antiqua" panose="02040602050305030304" pitchFamily="18" charset="0"/>
                <a:cs typeface="Trebuchet MS"/>
              </a:rPr>
              <a:t> </a:t>
            </a:r>
            <a:r>
              <a:rPr lang="en-US" sz="1400" dirty="0">
                <a:solidFill>
                  <a:schemeClr val="bg1"/>
                </a:solidFill>
                <a:latin typeface="Book Antiqua" panose="02040602050305030304" pitchFamily="18" charset="0"/>
                <a:cs typeface="Trebuchet MS"/>
              </a:rPr>
              <a:t>referred to in sub-rule (1), shall in respect of payments specified therein, </a:t>
            </a:r>
            <a:r>
              <a:rPr lang="en-US" sz="1400" b="1" dirty="0">
                <a:solidFill>
                  <a:schemeClr val="bg1"/>
                </a:solidFill>
                <a:latin typeface="Book Antiqua" panose="02040602050305030304" pitchFamily="18" charset="0"/>
                <a:cs typeface="Trebuchet MS"/>
              </a:rPr>
              <a:t>furnish the following details and documents </a:t>
            </a:r>
            <a:r>
              <a:rPr lang="en-US" sz="1400" dirty="0">
                <a:solidFill>
                  <a:schemeClr val="bg1"/>
                </a:solidFill>
                <a:latin typeface="Book Antiqua" panose="02040602050305030304" pitchFamily="18" charset="0"/>
                <a:cs typeface="Trebuchet MS"/>
              </a:rPr>
              <a:t>to the </a:t>
            </a:r>
            <a:r>
              <a:rPr lang="en-US" sz="1400" dirty="0" err="1">
                <a:solidFill>
                  <a:schemeClr val="bg1"/>
                </a:solidFill>
                <a:latin typeface="Book Antiqua" panose="02040602050305030304" pitchFamily="18" charset="0"/>
                <a:cs typeface="Trebuchet MS"/>
              </a:rPr>
              <a:t>deductor</a:t>
            </a:r>
            <a:r>
              <a:rPr lang="en-US" sz="1400" dirty="0">
                <a:solidFill>
                  <a:schemeClr val="bg1"/>
                </a:solidFill>
                <a:latin typeface="Book Antiqua" panose="02040602050305030304" pitchFamily="18" charset="0"/>
                <a:cs typeface="Trebuchet MS"/>
              </a:rPr>
              <a:t>, namely:—</a:t>
            </a:r>
          </a:p>
          <a:p>
            <a:pPr marL="1166813" lvl="1" indent="-447675" algn="just">
              <a:lnSpc>
                <a:spcPct val="100000"/>
              </a:lnSpc>
              <a:buClr>
                <a:schemeClr val="bg1"/>
              </a:buClr>
            </a:pPr>
            <a:r>
              <a:rPr lang="en-US" sz="1400" dirty="0">
                <a:solidFill>
                  <a:schemeClr val="bg1"/>
                </a:solidFill>
                <a:latin typeface="Book Antiqua" panose="02040602050305030304" pitchFamily="18" charset="0"/>
                <a:cs typeface="Trebuchet MS"/>
              </a:rPr>
              <a:t>(i)	name, e-mail id, contact number;</a:t>
            </a:r>
          </a:p>
          <a:p>
            <a:pPr marL="1166813" lvl="1" indent="-447675" algn="just">
              <a:lnSpc>
                <a:spcPct val="100000"/>
              </a:lnSpc>
              <a:buClr>
                <a:schemeClr val="bg1"/>
              </a:buClr>
            </a:pPr>
            <a:r>
              <a:rPr lang="en-US" sz="1400" dirty="0">
                <a:solidFill>
                  <a:schemeClr val="bg1"/>
                </a:solidFill>
                <a:latin typeface="Book Antiqua" panose="02040602050305030304" pitchFamily="18" charset="0"/>
                <a:cs typeface="Trebuchet MS"/>
              </a:rPr>
              <a:t>(ii)	address in the country or specified territory outside India of which the </a:t>
            </a:r>
            <a:r>
              <a:rPr lang="en-US" sz="1400" dirty="0" err="1">
                <a:solidFill>
                  <a:schemeClr val="bg1"/>
                </a:solidFill>
                <a:latin typeface="Book Antiqua" panose="02040602050305030304" pitchFamily="18" charset="0"/>
                <a:cs typeface="Trebuchet MS"/>
              </a:rPr>
              <a:t>deductee</a:t>
            </a:r>
            <a:r>
              <a:rPr lang="en-US" sz="1400" dirty="0">
                <a:solidFill>
                  <a:schemeClr val="bg1"/>
                </a:solidFill>
                <a:latin typeface="Book Antiqua" panose="02040602050305030304" pitchFamily="18" charset="0"/>
                <a:cs typeface="Trebuchet MS"/>
              </a:rPr>
              <a:t> is a resident;</a:t>
            </a:r>
          </a:p>
          <a:p>
            <a:pPr marL="1166813" lvl="1" indent="-447675" algn="just">
              <a:lnSpc>
                <a:spcPct val="100000"/>
              </a:lnSpc>
              <a:buClr>
                <a:schemeClr val="bg1"/>
              </a:buClr>
              <a:buAutoNum type="romanLcParenBoth" startAt="3"/>
            </a:pPr>
            <a:r>
              <a:rPr lang="en-US" sz="1400" dirty="0">
                <a:solidFill>
                  <a:schemeClr val="bg1"/>
                </a:solidFill>
                <a:latin typeface="Book Antiqua" panose="02040602050305030304" pitchFamily="18" charset="0"/>
                <a:cs typeface="Trebuchet MS"/>
              </a:rPr>
              <a:t>a certificate of his being resident in any country or specified territory outside India from the Government of that country or specified territory if the law of that country or specified territory provides for issuance of such certificate;</a:t>
            </a:r>
          </a:p>
          <a:p>
            <a:pPr marL="1166813" lvl="1" indent="-447675" algn="just">
              <a:lnSpc>
                <a:spcPct val="100000"/>
              </a:lnSpc>
              <a:buClr>
                <a:schemeClr val="bg1"/>
              </a:buClr>
              <a:buAutoNum type="romanLcParenBoth" startAt="3"/>
            </a:pPr>
            <a:r>
              <a:rPr lang="en-US" sz="1400" dirty="0">
                <a:solidFill>
                  <a:schemeClr val="bg1"/>
                </a:solidFill>
                <a:latin typeface="Book Antiqua" panose="02040602050305030304" pitchFamily="18" charset="0"/>
                <a:cs typeface="Trebuchet MS"/>
              </a:rPr>
              <a:t>Tax Identification Number of the </a:t>
            </a:r>
            <a:r>
              <a:rPr lang="en-US" sz="1400" dirty="0" err="1">
                <a:solidFill>
                  <a:schemeClr val="bg1"/>
                </a:solidFill>
                <a:latin typeface="Book Antiqua" panose="02040602050305030304" pitchFamily="18" charset="0"/>
                <a:cs typeface="Trebuchet MS"/>
              </a:rPr>
              <a:t>deductee</a:t>
            </a:r>
            <a:r>
              <a:rPr lang="en-US" sz="1400" dirty="0">
                <a:solidFill>
                  <a:schemeClr val="bg1"/>
                </a:solidFill>
                <a:latin typeface="Book Antiqua" panose="02040602050305030304" pitchFamily="18" charset="0"/>
                <a:cs typeface="Trebuchet MS"/>
              </a:rPr>
              <a:t> in the country or specified territory of his residence and </a:t>
            </a:r>
            <a:r>
              <a:rPr lang="en-US" sz="1400" b="1" dirty="0">
                <a:solidFill>
                  <a:schemeClr val="bg1"/>
                </a:solidFill>
                <a:latin typeface="Book Antiqua" panose="02040602050305030304" pitchFamily="18" charset="0"/>
                <a:cs typeface="Trebuchet MS"/>
              </a:rPr>
              <a:t>in case no such number is available</a:t>
            </a:r>
            <a:r>
              <a:rPr lang="en-US" sz="1400" dirty="0">
                <a:solidFill>
                  <a:schemeClr val="bg1"/>
                </a:solidFill>
                <a:latin typeface="Book Antiqua" panose="02040602050305030304" pitchFamily="18" charset="0"/>
                <a:cs typeface="Trebuchet MS"/>
              </a:rPr>
              <a:t>, then a unique number on the basis of which the </a:t>
            </a:r>
            <a:r>
              <a:rPr lang="en-US" sz="1400" dirty="0" err="1">
                <a:solidFill>
                  <a:schemeClr val="bg1"/>
                </a:solidFill>
                <a:latin typeface="Book Antiqua" panose="02040602050305030304" pitchFamily="18" charset="0"/>
                <a:cs typeface="Trebuchet MS"/>
              </a:rPr>
              <a:t>deductee</a:t>
            </a:r>
            <a:r>
              <a:rPr lang="en-US" sz="1400" dirty="0">
                <a:solidFill>
                  <a:schemeClr val="bg1"/>
                </a:solidFill>
                <a:latin typeface="Book Antiqua" panose="02040602050305030304" pitchFamily="18" charset="0"/>
                <a:cs typeface="Trebuchet MS"/>
              </a:rPr>
              <a:t> is identified by the Government of that country or the specified territory of which he claims to be a resident.]</a:t>
            </a: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304618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21867"/>
            <a:ext cx="8070980" cy="3703578"/>
          </a:xfrm>
          <a:prstGeom prst="rect">
            <a:avLst/>
          </a:prstGeom>
          <a:noFill/>
        </p:spPr>
        <p:txBody>
          <a:bodyPr wrap="square" rtlCol="0">
            <a:spAutoFit/>
          </a:bodyPr>
          <a:lstStyle/>
          <a:p>
            <a:pPr marL="12700" defTabSz="447675">
              <a:lnSpc>
                <a:spcPct val="100000"/>
              </a:lnSpc>
              <a:spcBef>
                <a:spcPts val="105"/>
              </a:spcBef>
              <a:buClr>
                <a:schemeClr val="bg1"/>
              </a:buClr>
            </a:pPr>
            <a:r>
              <a:rPr lang="en-US" sz="1600" b="1" spc="-10" dirty="0">
                <a:solidFill>
                  <a:schemeClr val="bg1"/>
                </a:solidFill>
                <a:latin typeface="Book Antiqua" panose="02040602050305030304" pitchFamily="18" charset="0"/>
                <a:cs typeface="Trebuchet MS"/>
              </a:rPr>
              <a:t>Form 10F</a:t>
            </a:r>
          </a:p>
          <a:p>
            <a:pPr marL="354013" indent="-341313" defTabSz="447675">
              <a:lnSpc>
                <a:spcPct val="100000"/>
              </a:lnSpc>
              <a:spcBef>
                <a:spcPts val="105"/>
              </a:spcBef>
              <a:buClr>
                <a:schemeClr val="bg1"/>
              </a:buClr>
              <a:buFont typeface="Arial" panose="020B0604020202020204" pitchFamily="34" charset="0"/>
              <a:buChar char="•"/>
            </a:pPr>
            <a:endParaRPr lang="en-US" sz="1400" b="1"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400" spc="-10" dirty="0">
                <a:solidFill>
                  <a:schemeClr val="bg1"/>
                </a:solidFill>
                <a:latin typeface="Book Antiqua" panose="02040602050305030304" pitchFamily="18" charset="0"/>
                <a:cs typeface="Trebuchet MS"/>
              </a:rPr>
              <a:t>The information required in sub-rule (2) of Rule 37BC is required to be furnished in Form 10F which is a form prescribed in </a:t>
            </a:r>
            <a:r>
              <a:rPr lang="en-US" sz="1400" spc="-10" dirty="0">
                <a:solidFill>
                  <a:schemeClr val="bg1"/>
                </a:solidFill>
                <a:latin typeface="Book Antiqua" panose="02040602050305030304" pitchFamily="18" charset="0"/>
                <a:cs typeface="Trebuchet MS"/>
                <a:hlinkClick r:id="rId3" action="ppaction://hlinksldjump"/>
              </a:rPr>
              <a:t>Rule 21AB</a:t>
            </a:r>
            <a:r>
              <a:rPr lang="en-US" sz="1400" spc="-10" dirty="0">
                <a:solidFill>
                  <a:schemeClr val="bg1"/>
                </a:solidFill>
                <a:latin typeface="Book Antiqua" panose="02040602050305030304" pitchFamily="18" charset="0"/>
                <a:cs typeface="Trebuchet MS"/>
              </a:rPr>
              <a:t> </a:t>
            </a:r>
            <a:r>
              <a:rPr lang="en-US" sz="1400" spc="-10" dirty="0" err="1">
                <a:solidFill>
                  <a:schemeClr val="bg1"/>
                </a:solidFill>
                <a:latin typeface="Book Antiqua" panose="02040602050305030304" pitchFamily="18" charset="0"/>
                <a:cs typeface="Trebuchet MS"/>
              </a:rPr>
              <a:t>r.w.s</a:t>
            </a:r>
            <a:r>
              <a:rPr lang="en-US" sz="1400" spc="-10" dirty="0">
                <a:solidFill>
                  <a:schemeClr val="bg1"/>
                </a:solidFill>
                <a:latin typeface="Book Antiqua" panose="02040602050305030304" pitchFamily="18" charset="0"/>
                <a:cs typeface="Trebuchet MS"/>
              </a:rPr>
              <a:t>. </a:t>
            </a:r>
            <a:r>
              <a:rPr lang="en-US" sz="1400" spc="-10" dirty="0">
                <a:solidFill>
                  <a:schemeClr val="bg1"/>
                </a:solidFill>
                <a:latin typeface="Book Antiqua" panose="02040602050305030304" pitchFamily="18" charset="0"/>
                <a:cs typeface="Trebuchet MS"/>
                <a:hlinkClick r:id="rId4" action="ppaction://hlinksldjump"/>
              </a:rPr>
              <a:t>90(5) of the Act</a:t>
            </a:r>
            <a:r>
              <a:rPr lang="en-US" sz="1400" spc="-10" dirty="0">
                <a:solidFill>
                  <a:schemeClr val="bg1"/>
                </a:solidFill>
                <a:latin typeface="Book Antiqua" panose="02040602050305030304" pitchFamily="18" charset="0"/>
                <a:cs typeface="Trebuchet MS"/>
              </a:rPr>
              <a:t>.</a:t>
            </a:r>
          </a:p>
          <a:p>
            <a:pPr marL="354013" indent="-341313" algn="just" defTabSz="447675">
              <a:lnSpc>
                <a:spcPct val="100000"/>
              </a:lnSpc>
              <a:spcBef>
                <a:spcPts val="105"/>
              </a:spcBef>
              <a:buClr>
                <a:schemeClr val="bg1"/>
              </a:buClr>
              <a:buFont typeface="Arial" panose="020B0604020202020204" pitchFamily="34" charset="0"/>
              <a:buChar char="•"/>
            </a:pPr>
            <a:endParaRPr lang="en-US" sz="14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400" spc="-10" dirty="0">
                <a:solidFill>
                  <a:schemeClr val="bg1"/>
                </a:solidFill>
                <a:latin typeface="Book Antiqua" panose="02040602050305030304" pitchFamily="18" charset="0"/>
                <a:cs typeface="Trebuchet MS"/>
              </a:rPr>
              <a:t>Notification No. 03/2022 dated 16 July 2022 mandated the filing of Form 10F through online portal of income tax department. The requirement of electronic filing was partially relaxed till 30 September 2023, after which electronic filing for Form 10F has become mandatory for all non-residents.</a:t>
            </a:r>
          </a:p>
          <a:p>
            <a:pPr marL="354013" indent="-341313" algn="just" defTabSz="447675">
              <a:lnSpc>
                <a:spcPct val="100000"/>
              </a:lnSpc>
              <a:spcBef>
                <a:spcPts val="105"/>
              </a:spcBef>
              <a:buClr>
                <a:schemeClr val="bg1"/>
              </a:buClr>
              <a:buFont typeface="Arial" panose="020B0604020202020204" pitchFamily="34" charset="0"/>
              <a:buChar char="•"/>
            </a:pPr>
            <a:endParaRPr lang="en-US" sz="14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400" spc="-10" dirty="0">
                <a:solidFill>
                  <a:schemeClr val="bg1"/>
                </a:solidFill>
                <a:latin typeface="Book Antiqua" panose="02040602050305030304" pitchFamily="18" charset="0"/>
                <a:cs typeface="Trebuchet MS"/>
              </a:rPr>
              <a:t>Non-residents who are not required to obtain PAN, can register on income tax portal  of Form 10F required login credential which essentially meant that the non-resident would be required to obtain PAN</a:t>
            </a:r>
          </a:p>
          <a:p>
            <a:pPr marL="354013" indent="-341313" algn="just" defTabSz="447675">
              <a:lnSpc>
                <a:spcPct val="100000"/>
              </a:lnSpc>
              <a:spcBef>
                <a:spcPts val="105"/>
              </a:spcBef>
              <a:buClr>
                <a:schemeClr val="bg1"/>
              </a:buClr>
              <a:buFont typeface="Arial" panose="020B0604020202020204" pitchFamily="34" charset="0"/>
              <a:buChar char="•"/>
            </a:pPr>
            <a:endParaRPr lang="en-US" sz="14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400" b="1" spc="-10" dirty="0">
                <a:solidFill>
                  <a:schemeClr val="bg1"/>
                </a:solidFill>
                <a:latin typeface="Book Antiqua" panose="02040602050305030304" pitchFamily="18" charset="0"/>
                <a:cs typeface="Trebuchet MS"/>
              </a:rPr>
              <a:t>IF Form 10F is not filed electronically, then the benefit of Tax Treaties cannot be availed while withholding tax from payments to non-residents.</a:t>
            </a: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5"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Rectangle: Rounded Corners 1">
            <a:extLst>
              <a:ext uri="{FF2B5EF4-FFF2-40B4-BE49-F238E27FC236}">
                <a16:creationId xmlns:a16="http://schemas.microsoft.com/office/drawing/2014/main" id="{90D22D2B-00B9-8268-B7F7-9569D629C57D}"/>
              </a:ext>
            </a:extLst>
          </p:cNvPr>
          <p:cNvSpPr/>
          <p:nvPr/>
        </p:nvSpPr>
        <p:spPr>
          <a:xfrm>
            <a:off x="758536" y="5325656"/>
            <a:ext cx="7606146" cy="768927"/>
          </a:xfrm>
          <a:prstGeom prst="roundRect">
            <a:avLst>
              <a:gd name="adj" fmla="val 28829"/>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Book Antiqua" panose="02040602050305030304" pitchFamily="18" charset="0"/>
              </a:rPr>
              <a:t>The tax rate under section 115A (</a:t>
            </a:r>
            <a:r>
              <a:rPr lang="en-US" sz="1700" i="1" dirty="0">
                <a:latin typeface="Book Antiqua" panose="02040602050305030304" pitchFamily="18" charset="0"/>
              </a:rPr>
              <a:t>on Royalty and Fee for Technical Services</a:t>
            </a:r>
            <a:r>
              <a:rPr lang="en-US" sz="1700" dirty="0">
                <a:latin typeface="Book Antiqua" panose="02040602050305030304" pitchFamily="18" charset="0"/>
              </a:rPr>
              <a:t>) has been increased to 20% (plus surcharge and </a:t>
            </a:r>
            <a:r>
              <a:rPr lang="en-US" sz="1700" dirty="0" err="1">
                <a:latin typeface="Book Antiqua" panose="02040602050305030304" pitchFamily="18" charset="0"/>
              </a:rPr>
              <a:t>cess</a:t>
            </a:r>
            <a:r>
              <a:rPr lang="en-US" sz="1700" dirty="0">
                <a:latin typeface="Book Antiqua" panose="02040602050305030304" pitchFamily="18" charset="0"/>
              </a:rPr>
              <a:t>) w.e.f. 1 April 2023</a:t>
            </a:r>
            <a:endParaRPr lang="en-IN" sz="1700" dirty="0">
              <a:latin typeface="Book Antiqua" panose="02040602050305030304" pitchFamily="18" charset="0"/>
            </a:endParaRPr>
          </a:p>
        </p:txBody>
      </p:sp>
    </p:spTree>
    <p:extLst>
      <p:ext uri="{BB962C8B-B14F-4D97-AF65-F5344CB8AC3E}">
        <p14:creationId xmlns:p14="http://schemas.microsoft.com/office/powerpoint/2010/main" val="42388324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Person in Black and White Pinstripe Dress Shirt Using Tablet Computer">
            <a:extLst>
              <a:ext uri="{FF2B5EF4-FFF2-40B4-BE49-F238E27FC236}">
                <a16:creationId xmlns:a16="http://schemas.microsoft.com/office/drawing/2014/main" id="{817BB237-B1F0-4E5B-918E-CF8C0E7E34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65" r="968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1F6654-C6BB-4835-93AA-7DAA3768BC43}"/>
              </a:ext>
            </a:extLst>
          </p:cNvPr>
          <p:cNvSpPr/>
          <p:nvPr/>
        </p:nvSpPr>
        <p:spPr>
          <a:xfrm>
            <a:off x="0" y="2743200"/>
            <a:ext cx="5988050" cy="1295400"/>
          </a:xfrm>
          <a:custGeom>
            <a:avLst/>
            <a:gdLst>
              <a:gd name="connsiteX0" fmla="*/ 0 w 4876800"/>
              <a:gd name="connsiteY0" fmla="*/ 0 h 914400"/>
              <a:gd name="connsiteX1" fmla="*/ 4876800 w 4876800"/>
              <a:gd name="connsiteY1" fmla="*/ 0 h 914400"/>
              <a:gd name="connsiteX2" fmla="*/ 4876800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391376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191293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35631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455224 w 4876800"/>
              <a:gd name="connsiteY2" fmla="*/ 914400 h 914400"/>
              <a:gd name="connsiteX3" fmla="*/ 0 w 4876800"/>
              <a:gd name="connsiteY3" fmla="*/ 914400 h 914400"/>
              <a:gd name="connsiteX4" fmla="*/ 0 w 4876800"/>
              <a:gd name="connsiteY4" fmla="*/ 0 h 914400"/>
              <a:gd name="connsiteX0" fmla="*/ 0 w 5109226"/>
              <a:gd name="connsiteY0" fmla="*/ 0 h 914400"/>
              <a:gd name="connsiteX1" fmla="*/ 5109226 w 5109226"/>
              <a:gd name="connsiteY1" fmla="*/ 0 h 914400"/>
              <a:gd name="connsiteX2" fmla="*/ 4455224 w 5109226"/>
              <a:gd name="connsiteY2" fmla="*/ 914400 h 914400"/>
              <a:gd name="connsiteX3" fmla="*/ 0 w 5109226"/>
              <a:gd name="connsiteY3" fmla="*/ 914400 h 914400"/>
              <a:gd name="connsiteX4" fmla="*/ 0 w 5109226"/>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226" h="914400">
                <a:moveTo>
                  <a:pt x="0" y="0"/>
                </a:moveTo>
                <a:lnTo>
                  <a:pt x="5109226" y="0"/>
                </a:lnTo>
                <a:lnTo>
                  <a:pt x="4455224" y="914400"/>
                </a:lnTo>
                <a:lnTo>
                  <a:pt x="0" y="914400"/>
                </a:lnTo>
                <a:lnTo>
                  <a:pt x="0" y="0"/>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lvl="0" defTabSz="914400" fontAlgn="base">
              <a:spcBef>
                <a:spcPct val="0"/>
              </a:spcBef>
              <a:spcAft>
                <a:spcPct val="0"/>
              </a:spcAft>
              <a:defRPr/>
            </a:pPr>
            <a:r>
              <a:rPr lang="en-US" sz="2800" dirty="0">
                <a:solidFill>
                  <a:schemeClr val="tx1"/>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How to register without PAN</a:t>
            </a:r>
          </a:p>
        </p:txBody>
      </p:sp>
      <p:sp>
        <p:nvSpPr>
          <p:cNvPr id="6" name="Slide Number Placeholder 11">
            <a:extLst>
              <a:ext uri="{FF2B5EF4-FFF2-40B4-BE49-F238E27FC236}">
                <a16:creationId xmlns:a16="http://schemas.microsoft.com/office/drawing/2014/main" id="{7E04FB9C-FE75-45D7-A774-B1E0CF4A0FD7}"/>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5B953C6C-ACB4-455B-BDD1-BC0D4AB18F85}"/>
              </a:ext>
            </a:extLst>
          </p:cNvPr>
          <p:cNvGrpSpPr/>
          <p:nvPr/>
        </p:nvGrpSpPr>
        <p:grpSpPr>
          <a:xfrm>
            <a:off x="6642781" y="6394328"/>
            <a:ext cx="1560558" cy="377235"/>
            <a:chOff x="6642781" y="6394328"/>
            <a:chExt cx="1560558" cy="377235"/>
          </a:xfrm>
        </p:grpSpPr>
        <p:sp>
          <p:nvSpPr>
            <p:cNvPr id="9" name="Freeform 337">
              <a:hlinkClick r:id="rId3" action="ppaction://hlinksldjump"/>
              <a:extLst>
                <a:ext uri="{FF2B5EF4-FFF2-40B4-BE49-F238E27FC236}">
                  <a16:creationId xmlns:a16="http://schemas.microsoft.com/office/drawing/2014/main" id="{59C79D08-8A51-4954-9950-D8560E28660D}"/>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85CDBEF4-A94B-4999-B615-0AED58BBFD1F}"/>
                </a:ext>
              </a:extLst>
            </p:cNvPr>
            <p:cNvGrpSpPr/>
            <p:nvPr/>
          </p:nvGrpSpPr>
          <p:grpSpPr>
            <a:xfrm>
              <a:off x="7811540" y="6394328"/>
              <a:ext cx="391799" cy="369676"/>
              <a:chOff x="7811540" y="6394328"/>
              <a:chExt cx="391799" cy="369676"/>
            </a:xfrm>
          </p:grpSpPr>
          <p:sp>
            <p:nvSpPr>
              <p:cNvPr id="13" name="Freeform 88">
                <a:extLst>
                  <a:ext uri="{FF2B5EF4-FFF2-40B4-BE49-F238E27FC236}">
                    <a16:creationId xmlns:a16="http://schemas.microsoft.com/office/drawing/2014/main" id="{5BF854EF-0530-45F5-9069-10FAF52DE1ED}"/>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Action Button: Go to End 13">
                <a:hlinkClick r:id="" action="ppaction://hlinkshowjump?jump=nextslide" highlightClick="1"/>
                <a:extLst>
                  <a:ext uri="{FF2B5EF4-FFF2-40B4-BE49-F238E27FC236}">
                    <a16:creationId xmlns:a16="http://schemas.microsoft.com/office/drawing/2014/main" id="{34056F61-DE8D-462A-BE2B-B7A3978B0999}"/>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 name="Freeform 97">
              <a:extLst>
                <a:ext uri="{FF2B5EF4-FFF2-40B4-BE49-F238E27FC236}">
                  <a16:creationId xmlns:a16="http://schemas.microsoft.com/office/drawing/2014/main" id="{51D2F95B-9918-45C7-B7D3-5590082E16AD}"/>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Action Button: Go Back or Previous 11">
              <a:hlinkClick r:id="" action="ppaction://hlinkshowjump?jump=previousslide" highlightClick="1"/>
              <a:extLst>
                <a:ext uri="{FF2B5EF4-FFF2-40B4-BE49-F238E27FC236}">
                  <a16:creationId xmlns:a16="http://schemas.microsoft.com/office/drawing/2014/main" id="{0393B23F-0F4B-4E47-8D9E-C56D8F59E2FB}"/>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1573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Registration without 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52A48B4D-C3E0-D62A-26E3-3123F56F55C2}"/>
              </a:ext>
            </a:extLst>
          </p:cNvPr>
          <p:cNvPicPr>
            <a:picLocks noChangeAspect="1"/>
          </p:cNvPicPr>
          <p:nvPr/>
        </p:nvPicPr>
        <p:blipFill rotWithShape="1">
          <a:blip r:embed="rId4"/>
          <a:srcRect l="8181" r="9318"/>
          <a:stretch/>
        </p:blipFill>
        <p:spPr>
          <a:xfrm>
            <a:off x="540326" y="1325019"/>
            <a:ext cx="8184711" cy="4667071"/>
          </a:xfrm>
          <a:prstGeom prst="rect">
            <a:avLst/>
          </a:prstGeom>
        </p:spPr>
      </p:pic>
    </p:spTree>
    <p:extLst>
      <p:ext uri="{BB962C8B-B14F-4D97-AF65-F5344CB8AC3E}">
        <p14:creationId xmlns:p14="http://schemas.microsoft.com/office/powerpoint/2010/main" val="389066945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Registration without 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A57D2FFB-8C7B-DB62-0EFA-873C87D785CA}"/>
              </a:ext>
            </a:extLst>
          </p:cNvPr>
          <p:cNvPicPr>
            <a:picLocks noChangeAspect="1"/>
          </p:cNvPicPr>
          <p:nvPr/>
        </p:nvPicPr>
        <p:blipFill>
          <a:blip r:embed="rId4"/>
          <a:stretch>
            <a:fillRect/>
          </a:stretch>
        </p:blipFill>
        <p:spPr>
          <a:xfrm>
            <a:off x="586716" y="1214804"/>
            <a:ext cx="7941464" cy="5000821"/>
          </a:xfrm>
          <a:prstGeom prst="rect">
            <a:avLst/>
          </a:prstGeom>
        </p:spPr>
      </p:pic>
    </p:spTree>
    <p:extLst>
      <p:ext uri="{BB962C8B-B14F-4D97-AF65-F5344CB8AC3E}">
        <p14:creationId xmlns:p14="http://schemas.microsoft.com/office/powerpoint/2010/main" val="23797557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Registration without 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255ECF6B-EE38-396B-FB69-2C8D73422D00}"/>
              </a:ext>
            </a:extLst>
          </p:cNvPr>
          <p:cNvPicPr>
            <a:picLocks noChangeAspect="1"/>
          </p:cNvPicPr>
          <p:nvPr/>
        </p:nvPicPr>
        <p:blipFill rotWithShape="1">
          <a:blip r:embed="rId4"/>
          <a:srcRect t="2033"/>
          <a:stretch/>
        </p:blipFill>
        <p:spPr>
          <a:xfrm>
            <a:off x="578384" y="1269149"/>
            <a:ext cx="8035680" cy="4784341"/>
          </a:xfrm>
          <a:prstGeom prst="rect">
            <a:avLst/>
          </a:prstGeom>
        </p:spPr>
      </p:pic>
    </p:spTree>
    <p:extLst>
      <p:ext uri="{BB962C8B-B14F-4D97-AF65-F5344CB8AC3E}">
        <p14:creationId xmlns:p14="http://schemas.microsoft.com/office/powerpoint/2010/main" val="200847570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Registration without 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1B6F2948-07A0-C14B-6186-776B8B02E3EC}"/>
              </a:ext>
            </a:extLst>
          </p:cNvPr>
          <p:cNvPicPr>
            <a:picLocks noChangeAspect="1"/>
          </p:cNvPicPr>
          <p:nvPr/>
        </p:nvPicPr>
        <p:blipFill>
          <a:blip r:embed="rId4"/>
          <a:stretch>
            <a:fillRect/>
          </a:stretch>
        </p:blipFill>
        <p:spPr>
          <a:xfrm>
            <a:off x="572878" y="1307359"/>
            <a:ext cx="7998244" cy="4998903"/>
          </a:xfrm>
          <a:prstGeom prst="rect">
            <a:avLst/>
          </a:prstGeom>
        </p:spPr>
      </p:pic>
    </p:spTree>
    <p:extLst>
      <p:ext uri="{BB962C8B-B14F-4D97-AF65-F5344CB8AC3E}">
        <p14:creationId xmlns:p14="http://schemas.microsoft.com/office/powerpoint/2010/main" val="31217615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Registration without 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5C52019C-34BF-6E01-F286-255C15BEBB27}"/>
              </a:ext>
            </a:extLst>
          </p:cNvPr>
          <p:cNvPicPr>
            <a:picLocks noChangeAspect="1"/>
          </p:cNvPicPr>
          <p:nvPr/>
        </p:nvPicPr>
        <p:blipFill>
          <a:blip r:embed="rId4"/>
          <a:stretch>
            <a:fillRect/>
          </a:stretch>
        </p:blipFill>
        <p:spPr>
          <a:xfrm>
            <a:off x="536510" y="1354034"/>
            <a:ext cx="8070980" cy="4767593"/>
          </a:xfrm>
          <a:prstGeom prst="rect">
            <a:avLst/>
          </a:prstGeom>
        </p:spPr>
      </p:pic>
    </p:spTree>
    <p:extLst>
      <p:ext uri="{BB962C8B-B14F-4D97-AF65-F5344CB8AC3E}">
        <p14:creationId xmlns:p14="http://schemas.microsoft.com/office/powerpoint/2010/main" val="104016861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Registration without 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B9AAF2F5-B837-7EC4-C109-E56319E58510}"/>
              </a:ext>
            </a:extLst>
          </p:cNvPr>
          <p:cNvPicPr>
            <a:picLocks noChangeAspect="1"/>
          </p:cNvPicPr>
          <p:nvPr/>
        </p:nvPicPr>
        <p:blipFill>
          <a:blip r:embed="rId4"/>
          <a:stretch>
            <a:fillRect/>
          </a:stretch>
        </p:blipFill>
        <p:spPr>
          <a:xfrm>
            <a:off x="387350" y="1571625"/>
            <a:ext cx="8322373" cy="4493589"/>
          </a:xfrm>
          <a:prstGeom prst="rect">
            <a:avLst/>
          </a:prstGeom>
        </p:spPr>
      </p:pic>
    </p:spTree>
    <p:extLst>
      <p:ext uri="{BB962C8B-B14F-4D97-AF65-F5344CB8AC3E}">
        <p14:creationId xmlns:p14="http://schemas.microsoft.com/office/powerpoint/2010/main" val="422746697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Registration without PAN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9543419D-703C-9984-B77D-4DD74BCCDF2B}"/>
              </a:ext>
            </a:extLst>
          </p:cNvPr>
          <p:cNvSpPr txBox="1"/>
          <p:nvPr/>
        </p:nvSpPr>
        <p:spPr>
          <a:xfrm>
            <a:off x="387350" y="1881664"/>
            <a:ext cx="7883944"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Once the documents have been uploaded, a unique ID will be generated, and the user will be prompted to create password. </a:t>
            </a:r>
          </a:p>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Using these login credentials, electronic Form10F can be filed on income tax website.</a:t>
            </a:r>
          </a:p>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IN" sz="1600" b="1" dirty="0">
                <a:solidFill>
                  <a:schemeClr val="bg1"/>
                </a:solidFill>
                <a:latin typeface="Book Antiqua" panose="02040602050305030304" pitchFamily="18" charset="0"/>
              </a:rPr>
              <a:t>Form 10F would not be required to be filed if all the requisite information is mentioned in the TRC.</a:t>
            </a:r>
          </a:p>
        </p:txBody>
      </p:sp>
      <p:sp>
        <p:nvSpPr>
          <p:cNvPr id="4" name="Rectangle: Rounded Corners 3">
            <a:extLst>
              <a:ext uri="{FF2B5EF4-FFF2-40B4-BE49-F238E27FC236}">
                <a16:creationId xmlns:a16="http://schemas.microsoft.com/office/drawing/2014/main" id="{95736954-C6E6-2B4E-BE48-43B2D05363BB}"/>
              </a:ext>
            </a:extLst>
          </p:cNvPr>
          <p:cNvSpPr/>
          <p:nvPr/>
        </p:nvSpPr>
        <p:spPr>
          <a:xfrm>
            <a:off x="783135" y="4538720"/>
            <a:ext cx="7606146" cy="768927"/>
          </a:xfrm>
          <a:prstGeom prst="roundRect">
            <a:avLst>
              <a:gd name="adj" fmla="val 28829"/>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latin typeface="Book Antiqua" panose="02040602050305030304" pitchFamily="18" charset="0"/>
              </a:rPr>
              <a:t>A foreign party which is required to obtain PAN as per the provisions of </a:t>
            </a:r>
            <a:r>
              <a:rPr lang="en-US" sz="1700" dirty="0">
                <a:latin typeface="Book Antiqua" panose="02040602050305030304" pitchFamily="18" charset="0"/>
                <a:hlinkClick r:id="rId4" action="ppaction://hlinksldjump"/>
              </a:rPr>
              <a:t>Section 139A</a:t>
            </a:r>
            <a:r>
              <a:rPr lang="en-US" sz="1700" dirty="0">
                <a:latin typeface="Book Antiqua" panose="02040602050305030304" pitchFamily="18" charset="0"/>
              </a:rPr>
              <a:t>, is not legally eligible to obtain registration without PAN</a:t>
            </a:r>
            <a:endParaRPr lang="en-IN" sz="1700" dirty="0">
              <a:latin typeface="Book Antiqua" panose="02040602050305030304" pitchFamily="18" charset="0"/>
            </a:endParaRPr>
          </a:p>
        </p:txBody>
      </p:sp>
    </p:spTree>
    <p:extLst>
      <p:ext uri="{BB962C8B-B14F-4D97-AF65-F5344CB8AC3E}">
        <p14:creationId xmlns:p14="http://schemas.microsoft.com/office/powerpoint/2010/main" val="38936782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AE52-5086-410B-94B8-EE8BEA6548B7}"/>
              </a:ext>
            </a:extLst>
          </p:cNvPr>
          <p:cNvSpPr/>
          <p:nvPr/>
        </p:nvSpPr>
        <p:spPr>
          <a:xfrm>
            <a:off x="0" y="381000"/>
            <a:ext cx="8153400" cy="914400"/>
          </a:xfrm>
          <a:custGeom>
            <a:avLst/>
            <a:gdLst>
              <a:gd name="connsiteX0" fmla="*/ 0 w 4876800"/>
              <a:gd name="connsiteY0" fmla="*/ 0 h 914400"/>
              <a:gd name="connsiteX1" fmla="*/ 4876800 w 4876800"/>
              <a:gd name="connsiteY1" fmla="*/ 0 h 914400"/>
              <a:gd name="connsiteX2" fmla="*/ 4876800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391376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191293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35631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455224 w 4876800"/>
              <a:gd name="connsiteY2" fmla="*/ 914400 h 914400"/>
              <a:gd name="connsiteX3" fmla="*/ 0 w 4876800"/>
              <a:gd name="connsiteY3" fmla="*/ 914400 h 914400"/>
              <a:gd name="connsiteX4" fmla="*/ 0 w 48768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914400">
                <a:moveTo>
                  <a:pt x="0" y="0"/>
                </a:moveTo>
                <a:lnTo>
                  <a:pt x="4876800" y="0"/>
                </a:lnTo>
                <a:lnTo>
                  <a:pt x="4455224" y="914400"/>
                </a:lnTo>
                <a:lnTo>
                  <a:pt x="0" y="9144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Contents</a:t>
            </a:r>
            <a:endParaRPr kumimoji="0" lang="en-IN" sz="2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endParaRPr>
          </a:p>
        </p:txBody>
      </p:sp>
      <p:graphicFrame>
        <p:nvGraphicFramePr>
          <p:cNvPr id="9" name="Table 8">
            <a:extLst>
              <a:ext uri="{FF2B5EF4-FFF2-40B4-BE49-F238E27FC236}">
                <a16:creationId xmlns:a16="http://schemas.microsoft.com/office/drawing/2014/main" id="{81A28465-2100-4EEA-93E1-674D27B1142C}"/>
              </a:ext>
            </a:extLst>
          </p:cNvPr>
          <p:cNvGraphicFramePr>
            <a:graphicFrameLocks noGrp="1"/>
          </p:cNvGraphicFramePr>
          <p:nvPr>
            <p:extLst>
              <p:ext uri="{D42A27DB-BD31-4B8C-83A1-F6EECF244321}">
                <p14:modId xmlns:p14="http://schemas.microsoft.com/office/powerpoint/2010/main" val="4264265363"/>
              </p:ext>
            </p:extLst>
          </p:nvPr>
        </p:nvGraphicFramePr>
        <p:xfrm>
          <a:off x="398317" y="2020842"/>
          <a:ext cx="5281953" cy="2903395"/>
        </p:xfrm>
        <a:graphic>
          <a:graphicData uri="http://schemas.openxmlformats.org/drawingml/2006/table">
            <a:tbl>
              <a:tblPr firstRow="1" bandRow="1">
                <a:tableStyleId>{F2DE63D5-997A-4646-A377-4702673A728D}</a:tableStyleId>
              </a:tblPr>
              <a:tblGrid>
                <a:gridCol w="623853">
                  <a:extLst>
                    <a:ext uri="{9D8B030D-6E8A-4147-A177-3AD203B41FA5}">
                      <a16:colId xmlns:a16="http://schemas.microsoft.com/office/drawing/2014/main" val="20000"/>
                    </a:ext>
                  </a:extLst>
                </a:gridCol>
                <a:gridCol w="4658100">
                  <a:extLst>
                    <a:ext uri="{9D8B030D-6E8A-4147-A177-3AD203B41FA5}">
                      <a16:colId xmlns:a16="http://schemas.microsoft.com/office/drawing/2014/main" val="20001"/>
                    </a:ext>
                  </a:extLst>
                </a:gridCol>
              </a:tblGrid>
              <a:tr h="541073">
                <a:tc>
                  <a:txBody>
                    <a:bodyPr/>
                    <a:lstStyle/>
                    <a:p>
                      <a:endParaRPr lang="en-US" sz="1800" b="0" dirty="0">
                        <a:solidFill>
                          <a:schemeClr val="bg1"/>
                        </a:solidFill>
                      </a:endParaRP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0" dirty="0">
                          <a:solidFill>
                            <a:schemeClr val="bg1"/>
                          </a:solidFill>
                          <a:latin typeface="Book Antiqua" panose="02040602050305030304" pitchFamily="18" charset="0"/>
                        </a:rPr>
                        <a:t>Overview of legal provisions under ITA</a:t>
                      </a: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541073">
                <a:tc>
                  <a:txBody>
                    <a:bodyPr/>
                    <a:lstStyle/>
                    <a:p>
                      <a:endParaRPr lang="en-US" sz="1800" b="0" dirty="0">
                        <a:solidFill>
                          <a:schemeClr val="bg1"/>
                        </a:solidFill>
                      </a:endParaRP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0" dirty="0">
                          <a:solidFill>
                            <a:schemeClr val="bg1"/>
                          </a:solidFill>
                          <a:latin typeface="Book Antiqua" panose="02040602050305030304" pitchFamily="18" charset="0"/>
                        </a:rPr>
                        <a:t>How to register without PAN and Electronic Form 10F</a:t>
                      </a: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541073">
                <a:tc>
                  <a:txBody>
                    <a:bodyPr/>
                    <a:lstStyle/>
                    <a:p>
                      <a:endParaRPr lang="en-US" sz="1800" b="0" dirty="0">
                        <a:solidFill>
                          <a:schemeClr val="bg1"/>
                        </a:solidFill>
                      </a:endParaRP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spcBef>
                          <a:spcPts val="600"/>
                        </a:spcBef>
                        <a:spcAft>
                          <a:spcPts val="600"/>
                        </a:spcAft>
                      </a:pPr>
                      <a:r>
                        <a:rPr lang="en-US" sz="1800" b="0" dirty="0">
                          <a:solidFill>
                            <a:schemeClr val="bg1"/>
                          </a:solidFill>
                          <a:latin typeface="Book Antiqua" panose="02040602050305030304" pitchFamily="18" charset="0"/>
                        </a:rPr>
                        <a:t>TCS on Transactions covered under LRS</a:t>
                      </a: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27011283"/>
                  </a:ext>
                </a:extLst>
              </a:tr>
              <a:tr h="541073">
                <a:tc>
                  <a:txBody>
                    <a:bodyPr/>
                    <a:lstStyle/>
                    <a:p>
                      <a:endParaRPr lang="en-US" sz="1800" b="0" dirty="0">
                        <a:solidFill>
                          <a:schemeClr val="bg1"/>
                        </a:solidFill>
                      </a:endParaRP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0" dirty="0">
                          <a:solidFill>
                            <a:schemeClr val="bg1"/>
                          </a:solidFill>
                          <a:latin typeface="Book Antiqua" panose="02040602050305030304" pitchFamily="18" charset="0"/>
                        </a:rPr>
                        <a:t>Impact of Supreme Court’s judgment on MFN Clause</a:t>
                      </a: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6421980"/>
                  </a:ext>
                </a:extLst>
              </a:tr>
              <a:tr h="541073">
                <a:tc>
                  <a:txBody>
                    <a:bodyPr/>
                    <a:lstStyle/>
                    <a:p>
                      <a:endParaRPr lang="en-US" sz="1800" b="0" dirty="0">
                        <a:solidFill>
                          <a:schemeClr val="bg1"/>
                        </a:solidFill>
                      </a:endParaRP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0" dirty="0">
                          <a:solidFill>
                            <a:schemeClr val="bg1"/>
                          </a:solidFill>
                          <a:latin typeface="Book Antiqua" panose="02040602050305030304" pitchFamily="18" charset="0"/>
                        </a:rPr>
                        <a:t>Overview of TDS on Business Perquisites</a:t>
                      </a:r>
                    </a:p>
                  </a:txBody>
                  <a:tcPr marT="45724" marB="457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80683045"/>
                  </a:ext>
                </a:extLst>
              </a:tr>
            </a:tbl>
          </a:graphicData>
        </a:graphic>
      </p:graphicFrame>
      <p:sp>
        <p:nvSpPr>
          <p:cNvPr id="10" name="Oval 9">
            <a:extLst>
              <a:ext uri="{FF2B5EF4-FFF2-40B4-BE49-F238E27FC236}">
                <a16:creationId xmlns:a16="http://schemas.microsoft.com/office/drawing/2014/main" id="{6388BACE-9EE6-4CB3-9632-EDAF512C32C6}"/>
              </a:ext>
            </a:extLst>
          </p:cNvPr>
          <p:cNvSpPr/>
          <p:nvPr/>
        </p:nvSpPr>
        <p:spPr>
          <a:xfrm>
            <a:off x="512618" y="2124075"/>
            <a:ext cx="365125" cy="36512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1</a:t>
            </a:r>
          </a:p>
        </p:txBody>
      </p:sp>
      <p:sp>
        <p:nvSpPr>
          <p:cNvPr id="11" name="Oval 10">
            <a:extLst>
              <a:ext uri="{FF2B5EF4-FFF2-40B4-BE49-F238E27FC236}">
                <a16:creationId xmlns:a16="http://schemas.microsoft.com/office/drawing/2014/main" id="{9499517A-9375-4CA5-A874-88BC2AE632A9}"/>
              </a:ext>
            </a:extLst>
          </p:cNvPr>
          <p:cNvSpPr/>
          <p:nvPr/>
        </p:nvSpPr>
        <p:spPr>
          <a:xfrm>
            <a:off x="512618" y="2649890"/>
            <a:ext cx="365125" cy="36512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2</a:t>
            </a:r>
          </a:p>
        </p:txBody>
      </p:sp>
      <p:sp>
        <p:nvSpPr>
          <p:cNvPr id="17" name="Slide Number Placeholder 11">
            <a:extLst>
              <a:ext uri="{FF2B5EF4-FFF2-40B4-BE49-F238E27FC236}">
                <a16:creationId xmlns:a16="http://schemas.microsoft.com/office/drawing/2014/main" id="{16E27957-E9F6-4DF6-9366-A2A018B3D970}"/>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CD10FBBC-2C82-44B8-8E1C-6417E4C6ADCF}"/>
              </a:ext>
            </a:extLst>
          </p:cNvPr>
          <p:cNvGrpSpPr/>
          <p:nvPr/>
        </p:nvGrpSpPr>
        <p:grpSpPr>
          <a:xfrm>
            <a:off x="6642781" y="6394328"/>
            <a:ext cx="1560558" cy="377235"/>
            <a:chOff x="6642781" y="6394328"/>
            <a:chExt cx="1560558" cy="377235"/>
          </a:xfrm>
        </p:grpSpPr>
        <p:sp>
          <p:nvSpPr>
            <p:cNvPr id="20" name="Freeform 337">
              <a:hlinkClick r:id="rId2" action="ppaction://hlinksldjump"/>
              <a:extLst>
                <a:ext uri="{FF2B5EF4-FFF2-40B4-BE49-F238E27FC236}">
                  <a16:creationId xmlns:a16="http://schemas.microsoft.com/office/drawing/2014/main" id="{3CF3E999-9658-4E61-9DA3-3365D482C31B}"/>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335690A-A87A-4729-8FBA-C1873CF16DC3}"/>
                </a:ext>
              </a:extLst>
            </p:cNvPr>
            <p:cNvGrpSpPr/>
            <p:nvPr/>
          </p:nvGrpSpPr>
          <p:grpSpPr>
            <a:xfrm>
              <a:off x="7811540" y="6394328"/>
              <a:ext cx="391799" cy="369676"/>
              <a:chOff x="7811540" y="6394328"/>
              <a:chExt cx="391799" cy="369676"/>
            </a:xfrm>
          </p:grpSpPr>
          <p:sp>
            <p:nvSpPr>
              <p:cNvPr id="24" name="Freeform 88">
                <a:extLst>
                  <a:ext uri="{FF2B5EF4-FFF2-40B4-BE49-F238E27FC236}">
                    <a16:creationId xmlns:a16="http://schemas.microsoft.com/office/drawing/2014/main" id="{EC51D5BF-85EA-416B-AB1D-598F7863483B}"/>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Action Button: Go to End 24">
                <a:hlinkClick r:id="" action="ppaction://hlinkshowjump?jump=nextslide" highlightClick="1"/>
                <a:extLst>
                  <a:ext uri="{FF2B5EF4-FFF2-40B4-BE49-F238E27FC236}">
                    <a16:creationId xmlns:a16="http://schemas.microsoft.com/office/drawing/2014/main" id="{F79327C7-B6FC-42F8-8CCE-0F91A5488F1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2" name="Freeform 97">
              <a:extLst>
                <a:ext uri="{FF2B5EF4-FFF2-40B4-BE49-F238E27FC236}">
                  <a16:creationId xmlns:a16="http://schemas.microsoft.com/office/drawing/2014/main" id="{7DE793D6-E569-4624-B7BD-5064B71E13DC}"/>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Action Button: Go Back or Previous 22">
              <a:hlinkClick r:id="" action="ppaction://hlinkshowjump?jump=previousslide" highlightClick="1"/>
              <a:extLst>
                <a:ext uri="{FF2B5EF4-FFF2-40B4-BE49-F238E27FC236}">
                  <a16:creationId xmlns:a16="http://schemas.microsoft.com/office/drawing/2014/main" id="{2FB85BBB-7459-4FBE-B2D6-8E6C403FD4D7}"/>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052" name="Picture 4" descr="Colored Pencils, Pens, Crayons, Colour Pencils">
            <a:extLst>
              <a:ext uri="{FF2B5EF4-FFF2-40B4-BE49-F238E27FC236}">
                <a16:creationId xmlns:a16="http://schemas.microsoft.com/office/drawing/2014/main" id="{2D2FDA03-4BDC-471B-9ECE-171C3CC4CB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 t="39584" r="54169"/>
          <a:stretch/>
        </p:blipFill>
        <p:spPr bwMode="auto">
          <a:xfrm rot="16200000">
            <a:off x="5465138" y="2255212"/>
            <a:ext cx="3914776" cy="344294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C9448C5B-B73A-66FE-B5A6-FA6566A9ED7A}"/>
              </a:ext>
            </a:extLst>
          </p:cNvPr>
          <p:cNvSpPr/>
          <p:nvPr/>
        </p:nvSpPr>
        <p:spPr>
          <a:xfrm>
            <a:off x="512616" y="3296100"/>
            <a:ext cx="365125" cy="36512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Book Antiqua" panose="02040602050305030304" pitchFamily="18" charset="0"/>
              </a:rPr>
              <a:t>3</a:t>
            </a:r>
            <a:endParaRPr kumimoji="0" lang="en-US"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
        <p:nvSpPr>
          <p:cNvPr id="4" name="Oval 3">
            <a:extLst>
              <a:ext uri="{FF2B5EF4-FFF2-40B4-BE49-F238E27FC236}">
                <a16:creationId xmlns:a16="http://schemas.microsoft.com/office/drawing/2014/main" id="{8B0BD46B-601E-DDAD-8EF3-170B65CE09D1}"/>
              </a:ext>
            </a:extLst>
          </p:cNvPr>
          <p:cNvSpPr/>
          <p:nvPr/>
        </p:nvSpPr>
        <p:spPr>
          <a:xfrm>
            <a:off x="512616" y="3882900"/>
            <a:ext cx="365125" cy="36512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4</a:t>
            </a:r>
          </a:p>
        </p:txBody>
      </p:sp>
      <p:sp>
        <p:nvSpPr>
          <p:cNvPr id="5" name="Oval 4">
            <a:extLst>
              <a:ext uri="{FF2B5EF4-FFF2-40B4-BE49-F238E27FC236}">
                <a16:creationId xmlns:a16="http://schemas.microsoft.com/office/drawing/2014/main" id="{10952E1F-7D44-D986-8F27-4D4F0F678AD8}"/>
              </a:ext>
            </a:extLst>
          </p:cNvPr>
          <p:cNvSpPr/>
          <p:nvPr/>
        </p:nvSpPr>
        <p:spPr>
          <a:xfrm>
            <a:off x="512616" y="4464985"/>
            <a:ext cx="365125" cy="36512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latin typeface="Book Antiqua" panose="02040602050305030304" pitchFamily="18" charset="0"/>
              </a:rPr>
              <a:t>5</a:t>
            </a:r>
            <a:endParaRPr kumimoji="0" lang="en-US" sz="18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Filing of Form 10F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9543419D-703C-9984-B77D-4DD74BCCDF2B}"/>
              </a:ext>
            </a:extLst>
          </p:cNvPr>
          <p:cNvSpPr txBox="1"/>
          <p:nvPr/>
        </p:nvSpPr>
        <p:spPr>
          <a:xfrm>
            <a:off x="644236" y="1911927"/>
            <a:ext cx="7883944"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Book Antiqua" panose="02040602050305030304" pitchFamily="18" charset="0"/>
              </a:rPr>
              <a:t>Login to the income tax portal and go to – </a:t>
            </a:r>
          </a:p>
          <a:p>
            <a:pPr marL="447675"/>
            <a:r>
              <a:rPr lang="en-US" dirty="0">
                <a:solidFill>
                  <a:schemeClr val="bg1"/>
                </a:solidFill>
                <a:latin typeface="Book Antiqua" panose="02040602050305030304" pitchFamily="18" charset="0"/>
              </a:rPr>
              <a:t>	</a:t>
            </a:r>
          </a:p>
        </p:txBody>
      </p:sp>
      <p:graphicFrame>
        <p:nvGraphicFramePr>
          <p:cNvPr id="8" name="Diagram 7">
            <a:extLst>
              <a:ext uri="{FF2B5EF4-FFF2-40B4-BE49-F238E27FC236}">
                <a16:creationId xmlns:a16="http://schemas.microsoft.com/office/drawing/2014/main" id="{99487867-8C2C-6C0C-8EE6-ED74C3D895CC}"/>
              </a:ext>
            </a:extLst>
          </p:cNvPr>
          <p:cNvGraphicFramePr/>
          <p:nvPr>
            <p:extLst>
              <p:ext uri="{D42A27DB-BD31-4B8C-83A1-F6EECF244321}">
                <p14:modId xmlns:p14="http://schemas.microsoft.com/office/powerpoint/2010/main" val="194704508"/>
              </p:ext>
            </p:extLst>
          </p:nvPr>
        </p:nvGraphicFramePr>
        <p:xfrm>
          <a:off x="545970" y="2573231"/>
          <a:ext cx="8140830" cy="33412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9002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19F60E45-9CE3-47F0-BC67-E408E74D620B}"/>
                                            </p:graphicEl>
                                          </p:spTgt>
                                        </p:tgtEl>
                                        <p:attrNameLst>
                                          <p:attrName>style.visibility</p:attrName>
                                        </p:attrNameLst>
                                      </p:cBhvr>
                                      <p:to>
                                        <p:strVal val="visible"/>
                                      </p:to>
                                    </p:set>
                                    <p:animEffect transition="in" filter="fade">
                                      <p:cBhvr>
                                        <p:cTn id="7" dur="500"/>
                                        <p:tgtEl>
                                          <p:spTgt spid="8">
                                            <p:graphicEl>
                                              <a:dgm id="{19F60E45-9CE3-47F0-BC67-E408E74D620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04E1D1E7-C3C3-466D-917D-8030B68CAAFC}"/>
                                            </p:graphicEl>
                                          </p:spTgt>
                                        </p:tgtEl>
                                        <p:attrNameLst>
                                          <p:attrName>style.visibility</p:attrName>
                                        </p:attrNameLst>
                                      </p:cBhvr>
                                      <p:to>
                                        <p:strVal val="visible"/>
                                      </p:to>
                                    </p:set>
                                    <p:animEffect transition="in" filter="fade">
                                      <p:cBhvr>
                                        <p:cTn id="12" dur="500"/>
                                        <p:tgtEl>
                                          <p:spTgt spid="8">
                                            <p:graphicEl>
                                              <a:dgm id="{04E1D1E7-C3C3-466D-917D-8030B68CAA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4FEF7CD6-CCE7-41E7-841D-D0E47F94F4AC}"/>
                                            </p:graphicEl>
                                          </p:spTgt>
                                        </p:tgtEl>
                                        <p:attrNameLst>
                                          <p:attrName>style.visibility</p:attrName>
                                        </p:attrNameLst>
                                      </p:cBhvr>
                                      <p:to>
                                        <p:strVal val="visible"/>
                                      </p:to>
                                    </p:set>
                                    <p:animEffect transition="in" filter="fade">
                                      <p:cBhvr>
                                        <p:cTn id="17" dur="500"/>
                                        <p:tgtEl>
                                          <p:spTgt spid="8">
                                            <p:graphicEl>
                                              <a:dgm id="{4FEF7CD6-CCE7-41E7-841D-D0E47F94F4A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76ED75E1-5945-424D-80AE-09D3E175A1DC}"/>
                                            </p:graphicEl>
                                          </p:spTgt>
                                        </p:tgtEl>
                                        <p:attrNameLst>
                                          <p:attrName>style.visibility</p:attrName>
                                        </p:attrNameLst>
                                      </p:cBhvr>
                                      <p:to>
                                        <p:strVal val="visible"/>
                                      </p:to>
                                    </p:set>
                                    <p:animEffect transition="in" filter="fade">
                                      <p:cBhvr>
                                        <p:cTn id="22" dur="500"/>
                                        <p:tgtEl>
                                          <p:spTgt spid="8">
                                            <p:graphicEl>
                                              <a:dgm id="{76ED75E1-5945-424D-80AE-09D3E175A1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E6A03DDE-89CE-4470-86EF-DEEC686190C9}"/>
                                            </p:graphicEl>
                                          </p:spTgt>
                                        </p:tgtEl>
                                        <p:attrNameLst>
                                          <p:attrName>style.visibility</p:attrName>
                                        </p:attrNameLst>
                                      </p:cBhvr>
                                      <p:to>
                                        <p:strVal val="visible"/>
                                      </p:to>
                                    </p:set>
                                    <p:animEffect transition="in" filter="fade">
                                      <p:cBhvr>
                                        <p:cTn id="27" dur="500"/>
                                        <p:tgtEl>
                                          <p:spTgt spid="8">
                                            <p:graphicEl>
                                              <a:dgm id="{E6A03DDE-89CE-4470-86EF-DEEC686190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Filing of Form 10F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88D75A9E-2A86-9E87-AA6E-ABDEC781DDE4}"/>
              </a:ext>
            </a:extLst>
          </p:cNvPr>
          <p:cNvPicPr>
            <a:picLocks noChangeAspect="1"/>
          </p:cNvPicPr>
          <p:nvPr/>
        </p:nvPicPr>
        <p:blipFill>
          <a:blip r:embed="rId4"/>
          <a:stretch>
            <a:fillRect/>
          </a:stretch>
        </p:blipFill>
        <p:spPr>
          <a:xfrm>
            <a:off x="362347" y="1088441"/>
            <a:ext cx="8419306" cy="5072312"/>
          </a:xfrm>
          <a:prstGeom prst="rect">
            <a:avLst/>
          </a:prstGeom>
        </p:spPr>
      </p:pic>
    </p:spTree>
    <p:extLst>
      <p:ext uri="{BB962C8B-B14F-4D97-AF65-F5344CB8AC3E}">
        <p14:creationId xmlns:p14="http://schemas.microsoft.com/office/powerpoint/2010/main" val="41255201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Filing of Form 10F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8BBAF1CC-5B71-8139-6C12-046975215D35}"/>
              </a:ext>
            </a:extLst>
          </p:cNvPr>
          <p:cNvPicPr>
            <a:picLocks noChangeAspect="1"/>
          </p:cNvPicPr>
          <p:nvPr/>
        </p:nvPicPr>
        <p:blipFill>
          <a:blip r:embed="rId4"/>
          <a:stretch>
            <a:fillRect/>
          </a:stretch>
        </p:blipFill>
        <p:spPr>
          <a:xfrm>
            <a:off x="499519" y="1338924"/>
            <a:ext cx="8144962" cy="4645555"/>
          </a:xfrm>
          <a:prstGeom prst="rect">
            <a:avLst/>
          </a:prstGeom>
        </p:spPr>
      </p:pic>
    </p:spTree>
    <p:extLst>
      <p:ext uri="{BB962C8B-B14F-4D97-AF65-F5344CB8AC3E}">
        <p14:creationId xmlns:p14="http://schemas.microsoft.com/office/powerpoint/2010/main" val="61588946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Filing of Form 10F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7F9299AC-D1D9-F6BF-B6B0-7B8BBA7FDA56}"/>
              </a:ext>
            </a:extLst>
          </p:cNvPr>
          <p:cNvPicPr>
            <a:picLocks noChangeAspect="1"/>
          </p:cNvPicPr>
          <p:nvPr/>
        </p:nvPicPr>
        <p:blipFill>
          <a:blip r:embed="rId4"/>
          <a:stretch>
            <a:fillRect/>
          </a:stretch>
        </p:blipFill>
        <p:spPr>
          <a:xfrm>
            <a:off x="392213" y="1328035"/>
            <a:ext cx="8364437" cy="4865030"/>
          </a:xfrm>
          <a:prstGeom prst="rect">
            <a:avLst/>
          </a:prstGeom>
        </p:spPr>
      </p:pic>
    </p:spTree>
    <p:extLst>
      <p:ext uri="{BB962C8B-B14F-4D97-AF65-F5344CB8AC3E}">
        <p14:creationId xmlns:p14="http://schemas.microsoft.com/office/powerpoint/2010/main" val="44961648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Filing of Form 10F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9DA30E09-8A1F-7F6B-D822-9F12718CCF43}"/>
              </a:ext>
            </a:extLst>
          </p:cNvPr>
          <p:cNvPicPr>
            <a:picLocks noChangeAspect="1"/>
          </p:cNvPicPr>
          <p:nvPr/>
        </p:nvPicPr>
        <p:blipFill>
          <a:blip r:embed="rId4"/>
          <a:stretch>
            <a:fillRect/>
          </a:stretch>
        </p:blipFill>
        <p:spPr>
          <a:xfrm>
            <a:off x="443923" y="1324745"/>
            <a:ext cx="8312727" cy="4845453"/>
          </a:xfrm>
          <a:prstGeom prst="rect">
            <a:avLst/>
          </a:prstGeom>
        </p:spPr>
      </p:pic>
    </p:spTree>
    <p:extLst>
      <p:ext uri="{BB962C8B-B14F-4D97-AF65-F5344CB8AC3E}">
        <p14:creationId xmlns:p14="http://schemas.microsoft.com/office/powerpoint/2010/main" val="272043159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Filing of Form 10F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59E1502A-EA1B-5BC5-C91D-7F6FBC679A6A}"/>
              </a:ext>
            </a:extLst>
          </p:cNvPr>
          <p:cNvPicPr>
            <a:picLocks noChangeAspect="1"/>
          </p:cNvPicPr>
          <p:nvPr/>
        </p:nvPicPr>
        <p:blipFill>
          <a:blip r:embed="rId4"/>
          <a:stretch>
            <a:fillRect/>
          </a:stretch>
        </p:blipFill>
        <p:spPr>
          <a:xfrm>
            <a:off x="459275" y="1395141"/>
            <a:ext cx="8297375" cy="4797968"/>
          </a:xfrm>
          <a:prstGeom prst="rect">
            <a:avLst/>
          </a:prstGeom>
        </p:spPr>
      </p:pic>
    </p:spTree>
    <p:extLst>
      <p:ext uri="{BB962C8B-B14F-4D97-AF65-F5344CB8AC3E}">
        <p14:creationId xmlns:p14="http://schemas.microsoft.com/office/powerpoint/2010/main" val="287629529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Filing of Form 10F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58130572-E96B-4D53-9A59-FFAFDCC68DBC}"/>
              </a:ext>
            </a:extLst>
          </p:cNvPr>
          <p:cNvPicPr>
            <a:picLocks noChangeAspect="1"/>
          </p:cNvPicPr>
          <p:nvPr/>
        </p:nvPicPr>
        <p:blipFill>
          <a:blip r:embed="rId4"/>
          <a:stretch>
            <a:fillRect/>
          </a:stretch>
        </p:blipFill>
        <p:spPr>
          <a:xfrm>
            <a:off x="416598" y="1235283"/>
            <a:ext cx="8340051" cy="5060119"/>
          </a:xfrm>
          <a:prstGeom prst="rect">
            <a:avLst/>
          </a:prstGeom>
        </p:spPr>
      </p:pic>
    </p:spTree>
    <p:extLst>
      <p:ext uri="{BB962C8B-B14F-4D97-AF65-F5344CB8AC3E}">
        <p14:creationId xmlns:p14="http://schemas.microsoft.com/office/powerpoint/2010/main" val="7765504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Person Holding White Ipad With White Case">
            <a:extLst>
              <a:ext uri="{FF2B5EF4-FFF2-40B4-BE49-F238E27FC236}">
                <a16:creationId xmlns:a16="http://schemas.microsoft.com/office/drawing/2014/main" id="{B38B443E-099F-4F61-BEFF-B7A763946F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40" r="1030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1F6654-C6BB-4835-93AA-7DAA3768BC43}"/>
              </a:ext>
            </a:extLst>
          </p:cNvPr>
          <p:cNvSpPr/>
          <p:nvPr/>
        </p:nvSpPr>
        <p:spPr>
          <a:xfrm>
            <a:off x="0" y="2743200"/>
            <a:ext cx="5988050" cy="1295400"/>
          </a:xfrm>
          <a:custGeom>
            <a:avLst/>
            <a:gdLst>
              <a:gd name="connsiteX0" fmla="*/ 0 w 4876800"/>
              <a:gd name="connsiteY0" fmla="*/ 0 h 914400"/>
              <a:gd name="connsiteX1" fmla="*/ 4876800 w 4876800"/>
              <a:gd name="connsiteY1" fmla="*/ 0 h 914400"/>
              <a:gd name="connsiteX2" fmla="*/ 4876800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391376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191293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35631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455224 w 4876800"/>
              <a:gd name="connsiteY2" fmla="*/ 914400 h 914400"/>
              <a:gd name="connsiteX3" fmla="*/ 0 w 4876800"/>
              <a:gd name="connsiteY3" fmla="*/ 914400 h 914400"/>
              <a:gd name="connsiteX4" fmla="*/ 0 w 4876800"/>
              <a:gd name="connsiteY4" fmla="*/ 0 h 914400"/>
              <a:gd name="connsiteX0" fmla="*/ 0 w 5109226"/>
              <a:gd name="connsiteY0" fmla="*/ 0 h 914400"/>
              <a:gd name="connsiteX1" fmla="*/ 5109226 w 5109226"/>
              <a:gd name="connsiteY1" fmla="*/ 0 h 914400"/>
              <a:gd name="connsiteX2" fmla="*/ 4455224 w 5109226"/>
              <a:gd name="connsiteY2" fmla="*/ 914400 h 914400"/>
              <a:gd name="connsiteX3" fmla="*/ 0 w 5109226"/>
              <a:gd name="connsiteY3" fmla="*/ 914400 h 914400"/>
              <a:gd name="connsiteX4" fmla="*/ 0 w 5109226"/>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226" h="914400">
                <a:moveTo>
                  <a:pt x="0" y="0"/>
                </a:moveTo>
                <a:lnTo>
                  <a:pt x="5109226" y="0"/>
                </a:lnTo>
                <a:lnTo>
                  <a:pt x="4455224" y="914400"/>
                </a:lnTo>
                <a:lnTo>
                  <a:pt x="0" y="914400"/>
                </a:lnTo>
                <a:lnTo>
                  <a:pt x="0" y="0"/>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ook Antiqua" panose="02040602050305030304" pitchFamily="18" charset="0"/>
                <a:ea typeface="+mn-ea"/>
                <a:cs typeface="Arial" panose="020B0604020202020204" pitchFamily="34" charset="0"/>
              </a:rPr>
              <a:t>TCS on transactions covered under LRS</a:t>
            </a:r>
            <a:endParaRPr kumimoji="0" lang="en-IN"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Arial" panose="020B0604020202020204" pitchFamily="34" charset="0"/>
            </a:endParaRPr>
          </a:p>
        </p:txBody>
      </p:sp>
      <p:sp>
        <p:nvSpPr>
          <p:cNvPr id="6" name="Slide Number Placeholder 11">
            <a:extLst>
              <a:ext uri="{FF2B5EF4-FFF2-40B4-BE49-F238E27FC236}">
                <a16:creationId xmlns:a16="http://schemas.microsoft.com/office/drawing/2014/main" id="{7E04FB9C-FE75-45D7-A774-B1E0CF4A0FD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schemeClr val="tx1"/>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panose="020B0604020202020204" pitchFamily="34" charset="0"/>
            </a:endParaRPr>
          </a:p>
        </p:txBody>
      </p:sp>
      <p:sp>
        <p:nvSpPr>
          <p:cNvPr id="17" name="Freeform 97">
            <a:extLst>
              <a:ext uri="{FF2B5EF4-FFF2-40B4-BE49-F238E27FC236}">
                <a16:creationId xmlns:a16="http://schemas.microsoft.com/office/drawing/2014/main" id="{D4015BF0-BF14-4D45-BD54-403D569DC2D1}"/>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337">
            <a:hlinkClick r:id="rId4" action="ppaction://hlinksldjump"/>
            <a:extLst>
              <a:ext uri="{FF2B5EF4-FFF2-40B4-BE49-F238E27FC236}">
                <a16:creationId xmlns:a16="http://schemas.microsoft.com/office/drawing/2014/main" id="{9F9B0519-4EBC-4528-9C77-992833A034F9}"/>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88">
            <a:extLst>
              <a:ext uri="{FF2B5EF4-FFF2-40B4-BE49-F238E27FC236}">
                <a16:creationId xmlns:a16="http://schemas.microsoft.com/office/drawing/2014/main" id="{A5B14147-F1F4-40DB-9533-6CC6313C4E11}"/>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Action Button: Go to End 19">
            <a:hlinkClick r:id="" action="ppaction://hlinkshowjump?jump=nextslide" highlightClick="1"/>
            <a:extLst>
              <a:ext uri="{FF2B5EF4-FFF2-40B4-BE49-F238E27FC236}">
                <a16:creationId xmlns:a16="http://schemas.microsoft.com/office/drawing/2014/main" id="{5A1E82FC-8377-4C85-9DBA-410215063403}"/>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Action Button: Go Back or Previous 20">
            <a:hlinkClick r:id="" action="ppaction://hlinkshowjump?jump=previousslide" highlightClick="1"/>
            <a:extLst>
              <a:ext uri="{FF2B5EF4-FFF2-40B4-BE49-F238E27FC236}">
                <a16:creationId xmlns:a16="http://schemas.microsoft.com/office/drawing/2014/main" id="{51509699-095D-4BC7-9F89-404626EB795A}"/>
              </a:ext>
            </a:extLst>
          </p:cNvPr>
          <p:cNvSpPr/>
          <p:nvPr/>
        </p:nvSpPr>
        <p:spPr>
          <a:xfrm>
            <a:off x="6683477" y="6408629"/>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5723268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TCS on transactions covered under LRS</a:t>
            </a: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941412"/>
            <a:ext cx="8070980" cy="4278094"/>
          </a:xfrm>
          <a:prstGeom prst="rect">
            <a:avLst/>
          </a:prstGeom>
          <a:noFill/>
        </p:spPr>
        <p:txBody>
          <a:bodyPr wrap="square" rtlCol="0">
            <a:spAutoFit/>
          </a:bodyPr>
          <a:lstStyle/>
          <a:p>
            <a:pPr marL="354013" indent="-34290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TCS on transactions covered under Liberalized Remittance Scheme (LRS) was introduced through Finance Act 2020</a:t>
            </a:r>
          </a:p>
          <a:p>
            <a:pPr marL="354013" indent="-34290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354013" indent="-34290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TCS was to be collected at the rate of 5% on LRS transactions over and above the threshold limit of INR 7 Lakh </a:t>
            </a:r>
            <a:r>
              <a:rPr lang="en-US" sz="1600" i="1" dirty="0">
                <a:solidFill>
                  <a:schemeClr val="bg1"/>
                </a:solidFill>
                <a:latin typeface="Book Antiqua" panose="02040602050305030304" pitchFamily="18" charset="0"/>
                <a:cs typeface="Trebuchet MS"/>
              </a:rPr>
              <a:t>(</a:t>
            </a:r>
            <a:r>
              <a:rPr lang="en-US" sz="1600" b="1" i="1" dirty="0">
                <a:solidFill>
                  <a:schemeClr val="bg1"/>
                </a:solidFill>
                <a:latin typeface="Book Antiqua" panose="02040602050305030304" pitchFamily="18" charset="0"/>
                <a:cs typeface="Trebuchet MS"/>
              </a:rPr>
              <a:t>excluding overseas tour packages</a:t>
            </a:r>
            <a:r>
              <a:rPr lang="en-US" sz="1600" i="1" dirty="0">
                <a:solidFill>
                  <a:schemeClr val="bg1"/>
                </a:solidFill>
                <a:latin typeface="Book Antiqua" panose="02040602050305030304" pitchFamily="18" charset="0"/>
                <a:cs typeface="Trebuchet MS"/>
              </a:rPr>
              <a:t>, where this threshold was not applicable)</a:t>
            </a:r>
            <a:r>
              <a:rPr lang="en-US" sz="1600" dirty="0">
                <a:solidFill>
                  <a:schemeClr val="bg1"/>
                </a:solidFill>
                <a:latin typeface="Book Antiqua" panose="02040602050305030304" pitchFamily="18" charset="0"/>
                <a:cs typeface="Trebuchet MS"/>
              </a:rPr>
              <a:t>.</a:t>
            </a:r>
          </a:p>
          <a:p>
            <a:pPr marL="354013" indent="-34290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354013" indent="-34290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Finance Act,2023 amended sub-section (1G) of section 206C to, </a:t>
            </a:r>
            <a:r>
              <a:rPr lang="en-US" sz="1600" dirty="0" err="1">
                <a:solidFill>
                  <a:schemeClr val="bg1"/>
                </a:solidFill>
                <a:latin typeface="Book Antiqua" panose="02040602050305030304" pitchFamily="18" charset="0"/>
                <a:cs typeface="Trebuchet MS"/>
              </a:rPr>
              <a:t>interalia</a:t>
            </a:r>
            <a:r>
              <a:rPr lang="en-US" sz="1600" dirty="0">
                <a:solidFill>
                  <a:schemeClr val="bg1"/>
                </a:solidFill>
                <a:latin typeface="Book Antiqua" panose="02040602050305030304" pitchFamily="18" charset="0"/>
                <a:cs typeface="Trebuchet MS"/>
              </a:rPr>
              <a:t>,</a:t>
            </a:r>
          </a:p>
          <a:p>
            <a:pPr marL="717550" indent="-354013" algn="just">
              <a:lnSpc>
                <a:spcPct val="100000"/>
              </a:lnSpc>
              <a:buClr>
                <a:schemeClr val="bg1"/>
              </a:buClr>
            </a:pPr>
            <a:r>
              <a:rPr lang="en-US" sz="1600" dirty="0">
                <a:solidFill>
                  <a:schemeClr val="bg1"/>
                </a:solidFill>
                <a:latin typeface="Book Antiqua" panose="02040602050305030304" pitchFamily="18" charset="0"/>
                <a:cs typeface="Trebuchet MS"/>
              </a:rPr>
              <a:t>(</a:t>
            </a:r>
            <a:r>
              <a:rPr lang="en-US" sz="1600" dirty="0" err="1">
                <a:solidFill>
                  <a:schemeClr val="bg1"/>
                </a:solidFill>
                <a:latin typeface="Book Antiqua" panose="02040602050305030304" pitchFamily="18" charset="0"/>
                <a:cs typeface="Trebuchet MS"/>
              </a:rPr>
              <a:t>i</a:t>
            </a:r>
            <a:r>
              <a:rPr lang="en-US" sz="1600" dirty="0">
                <a:solidFill>
                  <a:schemeClr val="bg1"/>
                </a:solidFill>
                <a:latin typeface="Book Antiqua" panose="02040602050305030304" pitchFamily="18" charset="0"/>
                <a:cs typeface="Trebuchet MS"/>
              </a:rPr>
              <a:t>) 	increase the rate of TCS from 5% to 20% for remittance under LRS as well as for purchase of overseas tour program package; and</a:t>
            </a:r>
          </a:p>
          <a:p>
            <a:pPr marL="717550" indent="-354013" algn="just">
              <a:lnSpc>
                <a:spcPct val="100000"/>
              </a:lnSpc>
              <a:buClr>
                <a:schemeClr val="bg1"/>
              </a:buClr>
            </a:pPr>
            <a:r>
              <a:rPr lang="en-US" sz="1600" dirty="0">
                <a:solidFill>
                  <a:schemeClr val="bg1"/>
                </a:solidFill>
                <a:latin typeface="Book Antiqua" panose="02040602050305030304" pitchFamily="18" charset="0"/>
                <a:cs typeface="Trebuchet MS"/>
              </a:rPr>
              <a:t>(ii) 	remove the threshold of INR 7 Lakh for triggering TCS on LRS.</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The above changes did not apply when the remittance is for education and medical purpose.</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The amendment also proposed to cover international payments made through credit cards.</a:t>
            </a: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274042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8" end="8"/>
                                            </p:txEl>
                                          </p:spTgt>
                                        </p:tgtEl>
                                        <p:attrNameLst>
                                          <p:attrName>style.visibility</p:attrName>
                                        </p:attrNameLst>
                                      </p:cBhvr>
                                      <p:to>
                                        <p:strVal val="visible"/>
                                      </p:to>
                                    </p:set>
                                    <p:animEffect transition="in" filter="fade">
                                      <p:cBhvr>
                                        <p:cTn id="32" dur="500"/>
                                        <p:tgtEl>
                                          <p:spTgt spid="1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10" end="10"/>
                                            </p:txEl>
                                          </p:spTgt>
                                        </p:tgtEl>
                                        <p:attrNameLst>
                                          <p:attrName>style.visibility</p:attrName>
                                        </p:attrNameLst>
                                      </p:cBhvr>
                                      <p:to>
                                        <p:strVal val="visible"/>
                                      </p:to>
                                    </p:set>
                                    <p:animEffect transition="in" filter="fade">
                                      <p:cBhvr>
                                        <p:cTn id="37" dur="5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TCS on transactions covered under LRS</a:t>
            </a: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941412"/>
            <a:ext cx="8070980" cy="4524315"/>
          </a:xfrm>
          <a:prstGeom prst="rect">
            <a:avLst/>
          </a:prstGeom>
          <a:noFill/>
        </p:spPr>
        <p:txBody>
          <a:bodyPr wrap="square" rtlCol="0">
            <a:spAutoFit/>
          </a:bodyPr>
          <a:lstStyle/>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Representations were made to the Govt. regarding the practical difficulties arising from the amendments made.</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To address these issues, a Press Release dated 28 June 2023 was issued by Ministry of Finance wherein the threshold of INR 7 Lakh per financial year per individual shall be restored for all LRS transactions (other than purchase of overseas tour package)</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rPr>
              <a:t>Beyond this Rs 7 lakh threshold, TCS shall be at the rate of -</a:t>
            </a:r>
          </a:p>
          <a:p>
            <a:pPr marL="623888" indent="-354013" algn="just">
              <a:lnSpc>
                <a:spcPct val="100000"/>
              </a:lnSpc>
              <a:buClr>
                <a:schemeClr val="bg1"/>
              </a:buClr>
              <a:tabLst>
                <a:tab pos="460375" algn="l"/>
              </a:tabLst>
            </a:pPr>
            <a:r>
              <a:rPr lang="en-US" sz="1600" dirty="0">
                <a:solidFill>
                  <a:schemeClr val="bg1"/>
                </a:solidFill>
                <a:latin typeface="Book Antiqua" panose="02040602050305030304" pitchFamily="18" charset="0"/>
              </a:rPr>
              <a:t>a) 	</a:t>
            </a:r>
            <a:r>
              <a:rPr lang="en-US" sz="1600" b="1" dirty="0">
                <a:solidFill>
                  <a:schemeClr val="bg1"/>
                </a:solidFill>
                <a:latin typeface="Book Antiqua" panose="02040602050305030304" pitchFamily="18" charset="0"/>
              </a:rPr>
              <a:t>0.5% </a:t>
            </a:r>
            <a:r>
              <a:rPr lang="en-US" sz="1600" dirty="0">
                <a:solidFill>
                  <a:schemeClr val="bg1"/>
                </a:solidFill>
                <a:latin typeface="Book Antiqua" panose="02040602050305030304" pitchFamily="18" charset="0"/>
              </a:rPr>
              <a:t>(if remittance for education is financed by loan taken from a financial institution);</a:t>
            </a:r>
          </a:p>
          <a:p>
            <a:pPr marL="623888" indent="-354013" algn="just">
              <a:lnSpc>
                <a:spcPct val="100000"/>
              </a:lnSpc>
              <a:buClr>
                <a:schemeClr val="bg1"/>
              </a:buClr>
              <a:tabLst>
                <a:tab pos="460375" algn="l"/>
              </a:tabLst>
            </a:pPr>
            <a:r>
              <a:rPr lang="en-US" sz="1600" dirty="0">
                <a:solidFill>
                  <a:schemeClr val="bg1"/>
                </a:solidFill>
                <a:latin typeface="Book Antiqua" panose="02040602050305030304" pitchFamily="18" charset="0"/>
              </a:rPr>
              <a:t>b) 	</a:t>
            </a:r>
            <a:r>
              <a:rPr lang="en-US" sz="1600" b="1" dirty="0">
                <a:solidFill>
                  <a:schemeClr val="bg1"/>
                </a:solidFill>
                <a:latin typeface="Book Antiqua" panose="02040602050305030304" pitchFamily="18" charset="0"/>
              </a:rPr>
              <a:t>5% </a:t>
            </a:r>
            <a:r>
              <a:rPr lang="en-US" sz="1600" dirty="0">
                <a:solidFill>
                  <a:schemeClr val="bg1"/>
                </a:solidFill>
                <a:latin typeface="Book Antiqua" panose="02040602050305030304" pitchFamily="18" charset="0"/>
              </a:rPr>
              <a:t>(in case of remittance for education/medical treatment);</a:t>
            </a:r>
          </a:p>
          <a:p>
            <a:pPr marL="623888" indent="-354013" algn="just">
              <a:lnSpc>
                <a:spcPct val="100000"/>
              </a:lnSpc>
              <a:buClr>
                <a:schemeClr val="bg1"/>
              </a:buClr>
              <a:tabLst>
                <a:tab pos="460375" algn="l"/>
              </a:tabLst>
            </a:pPr>
            <a:r>
              <a:rPr lang="en-US" sz="1600" dirty="0">
                <a:solidFill>
                  <a:schemeClr val="bg1"/>
                </a:solidFill>
                <a:latin typeface="Book Antiqua" panose="02040602050305030304" pitchFamily="18" charset="0"/>
              </a:rPr>
              <a:t>c) 	</a:t>
            </a:r>
            <a:r>
              <a:rPr lang="en-US" sz="1600" b="1" dirty="0">
                <a:solidFill>
                  <a:schemeClr val="bg1"/>
                </a:solidFill>
                <a:latin typeface="Book Antiqua" panose="02040602050305030304" pitchFamily="18" charset="0"/>
              </a:rPr>
              <a:t>20%</a:t>
            </a:r>
            <a:r>
              <a:rPr lang="en-US" sz="1600" dirty="0">
                <a:solidFill>
                  <a:schemeClr val="bg1"/>
                </a:solidFill>
                <a:latin typeface="Book Antiqua" panose="02040602050305030304" pitchFamily="18" charset="0"/>
              </a:rPr>
              <a:t> for others.</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endParaRPr>
          </a:p>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rPr>
              <a:t>For purchase of overseas tour program package, the TCS shall continue to apply at the rate of 5% for the first INR 7 Lakh per individual per annum; the 20% rate will only apply for expenditure above this limit.</a:t>
            </a:r>
          </a:p>
          <a:p>
            <a:pPr marL="354013" indent="-34290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31832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xEl>
                                              <p:pRg st="5" end="5"/>
                                            </p:txEl>
                                          </p:spTgt>
                                        </p:tgtEl>
                                        <p:attrNameLst>
                                          <p:attrName>style.visibility</p:attrName>
                                        </p:attrNameLst>
                                      </p:cBhvr>
                                      <p:to>
                                        <p:strVal val="visible"/>
                                      </p:to>
                                    </p:set>
                                    <p:animEffect transition="in" filter="fade">
                                      <p:cBhvr>
                                        <p:cTn id="20" dur="500"/>
                                        <p:tgtEl>
                                          <p:spTgt spid="1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Effect transition="in" filter="fade">
                                      <p:cBhvr>
                                        <p:cTn id="23" dur="500"/>
                                        <p:tgtEl>
                                          <p:spTgt spid="1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7" end="7"/>
                                            </p:txEl>
                                          </p:spTgt>
                                        </p:tgtEl>
                                        <p:attrNameLst>
                                          <p:attrName>style.visibility</p:attrName>
                                        </p:attrNameLst>
                                      </p:cBhvr>
                                      <p:to>
                                        <p:strVal val="visible"/>
                                      </p:to>
                                    </p:set>
                                    <p:animEffect transition="in" filter="fade">
                                      <p:cBhvr>
                                        <p:cTn id="26" dur="500"/>
                                        <p:tgtEl>
                                          <p:spTgt spid="1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9" end="9"/>
                                            </p:txEl>
                                          </p:spTgt>
                                        </p:tgtEl>
                                        <p:attrNameLst>
                                          <p:attrName>style.visibility</p:attrName>
                                        </p:attrNameLst>
                                      </p:cBhvr>
                                      <p:to>
                                        <p:strVal val="visible"/>
                                      </p:to>
                                    </p:set>
                                    <p:animEffect transition="in" filter="fade">
                                      <p:cBhvr>
                                        <p:cTn id="3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Person in Black and White Pinstripe Dress Shirt Using Tablet Computer">
            <a:extLst>
              <a:ext uri="{FF2B5EF4-FFF2-40B4-BE49-F238E27FC236}">
                <a16:creationId xmlns:a16="http://schemas.microsoft.com/office/drawing/2014/main" id="{817BB237-B1F0-4E5B-918E-CF8C0E7E34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65" r="968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1F6654-C6BB-4835-93AA-7DAA3768BC43}"/>
              </a:ext>
            </a:extLst>
          </p:cNvPr>
          <p:cNvSpPr/>
          <p:nvPr/>
        </p:nvSpPr>
        <p:spPr>
          <a:xfrm>
            <a:off x="0" y="2743200"/>
            <a:ext cx="5988050" cy="1295400"/>
          </a:xfrm>
          <a:custGeom>
            <a:avLst/>
            <a:gdLst>
              <a:gd name="connsiteX0" fmla="*/ 0 w 4876800"/>
              <a:gd name="connsiteY0" fmla="*/ 0 h 914400"/>
              <a:gd name="connsiteX1" fmla="*/ 4876800 w 4876800"/>
              <a:gd name="connsiteY1" fmla="*/ 0 h 914400"/>
              <a:gd name="connsiteX2" fmla="*/ 4876800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391376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191293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35631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455224 w 4876800"/>
              <a:gd name="connsiteY2" fmla="*/ 914400 h 914400"/>
              <a:gd name="connsiteX3" fmla="*/ 0 w 4876800"/>
              <a:gd name="connsiteY3" fmla="*/ 914400 h 914400"/>
              <a:gd name="connsiteX4" fmla="*/ 0 w 4876800"/>
              <a:gd name="connsiteY4" fmla="*/ 0 h 914400"/>
              <a:gd name="connsiteX0" fmla="*/ 0 w 5109226"/>
              <a:gd name="connsiteY0" fmla="*/ 0 h 914400"/>
              <a:gd name="connsiteX1" fmla="*/ 5109226 w 5109226"/>
              <a:gd name="connsiteY1" fmla="*/ 0 h 914400"/>
              <a:gd name="connsiteX2" fmla="*/ 4455224 w 5109226"/>
              <a:gd name="connsiteY2" fmla="*/ 914400 h 914400"/>
              <a:gd name="connsiteX3" fmla="*/ 0 w 5109226"/>
              <a:gd name="connsiteY3" fmla="*/ 914400 h 914400"/>
              <a:gd name="connsiteX4" fmla="*/ 0 w 5109226"/>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226" h="914400">
                <a:moveTo>
                  <a:pt x="0" y="0"/>
                </a:moveTo>
                <a:lnTo>
                  <a:pt x="5109226" y="0"/>
                </a:lnTo>
                <a:lnTo>
                  <a:pt x="4455224" y="914400"/>
                </a:lnTo>
                <a:lnTo>
                  <a:pt x="0" y="914400"/>
                </a:lnTo>
                <a:lnTo>
                  <a:pt x="0" y="0"/>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lvl="0" defTabSz="914400" fontAlgn="base">
              <a:spcBef>
                <a:spcPct val="0"/>
              </a:spcBef>
              <a:spcAft>
                <a:spcPct val="0"/>
              </a:spcAft>
              <a:defRPr/>
            </a:pPr>
            <a:r>
              <a:rPr lang="en-US" sz="2800" dirty="0">
                <a:solidFill>
                  <a:schemeClr val="tx1"/>
                </a:solidFill>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Overview of legal provisions under ITA</a:t>
            </a:r>
          </a:p>
        </p:txBody>
      </p:sp>
      <p:sp>
        <p:nvSpPr>
          <p:cNvPr id="6" name="Slide Number Placeholder 11">
            <a:extLst>
              <a:ext uri="{FF2B5EF4-FFF2-40B4-BE49-F238E27FC236}">
                <a16:creationId xmlns:a16="http://schemas.microsoft.com/office/drawing/2014/main" id="{7E04FB9C-FE75-45D7-A774-B1E0CF4A0FD7}"/>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5B953C6C-ACB4-455B-BDD1-BC0D4AB18F85}"/>
              </a:ext>
            </a:extLst>
          </p:cNvPr>
          <p:cNvGrpSpPr/>
          <p:nvPr/>
        </p:nvGrpSpPr>
        <p:grpSpPr>
          <a:xfrm>
            <a:off x="6642781" y="6394328"/>
            <a:ext cx="1560558" cy="377235"/>
            <a:chOff x="6642781" y="6394328"/>
            <a:chExt cx="1560558" cy="377235"/>
          </a:xfrm>
        </p:grpSpPr>
        <p:sp>
          <p:nvSpPr>
            <p:cNvPr id="9" name="Freeform 337">
              <a:hlinkClick r:id="rId3" action="ppaction://hlinksldjump"/>
              <a:extLst>
                <a:ext uri="{FF2B5EF4-FFF2-40B4-BE49-F238E27FC236}">
                  <a16:creationId xmlns:a16="http://schemas.microsoft.com/office/drawing/2014/main" id="{59C79D08-8A51-4954-9950-D8560E28660D}"/>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85CDBEF4-A94B-4999-B615-0AED58BBFD1F}"/>
                </a:ext>
              </a:extLst>
            </p:cNvPr>
            <p:cNvGrpSpPr/>
            <p:nvPr/>
          </p:nvGrpSpPr>
          <p:grpSpPr>
            <a:xfrm>
              <a:off x="7811540" y="6394328"/>
              <a:ext cx="391799" cy="369676"/>
              <a:chOff x="7811540" y="6394328"/>
              <a:chExt cx="391799" cy="369676"/>
            </a:xfrm>
          </p:grpSpPr>
          <p:sp>
            <p:nvSpPr>
              <p:cNvPr id="13" name="Freeform 88">
                <a:extLst>
                  <a:ext uri="{FF2B5EF4-FFF2-40B4-BE49-F238E27FC236}">
                    <a16:creationId xmlns:a16="http://schemas.microsoft.com/office/drawing/2014/main" id="{5BF854EF-0530-45F5-9069-10FAF52DE1ED}"/>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Action Button: Go to End 13">
                <a:hlinkClick r:id="" action="ppaction://hlinkshowjump?jump=nextslide" highlightClick="1"/>
                <a:extLst>
                  <a:ext uri="{FF2B5EF4-FFF2-40B4-BE49-F238E27FC236}">
                    <a16:creationId xmlns:a16="http://schemas.microsoft.com/office/drawing/2014/main" id="{34056F61-DE8D-462A-BE2B-B7A3978B0999}"/>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1" name="Freeform 97">
              <a:extLst>
                <a:ext uri="{FF2B5EF4-FFF2-40B4-BE49-F238E27FC236}">
                  <a16:creationId xmlns:a16="http://schemas.microsoft.com/office/drawing/2014/main" id="{51D2F95B-9918-45C7-B7D3-5590082E16AD}"/>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Action Button: Go Back or Previous 11">
              <a:hlinkClick r:id="" action="ppaction://hlinkshowjump?jump=previousslide" highlightClick="1"/>
              <a:extLst>
                <a:ext uri="{FF2B5EF4-FFF2-40B4-BE49-F238E27FC236}">
                  <a16:creationId xmlns:a16="http://schemas.microsoft.com/office/drawing/2014/main" id="{0393B23F-0F4B-4E47-8D9E-C56D8F59E2FB}"/>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TCS on transactions covered under LRS</a:t>
            </a: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941412"/>
            <a:ext cx="8070980" cy="2308324"/>
          </a:xfrm>
          <a:prstGeom prst="rect">
            <a:avLst/>
          </a:prstGeom>
          <a:noFill/>
        </p:spPr>
        <p:txBody>
          <a:bodyPr wrap="square" rtlCol="0">
            <a:spAutoFit/>
          </a:bodyPr>
          <a:lstStyle/>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Press Release dated 28 June 2023 also </a:t>
            </a:r>
            <a:r>
              <a:rPr lang="en-US" sz="1600" b="1" dirty="0">
                <a:solidFill>
                  <a:schemeClr val="bg1"/>
                </a:solidFill>
                <a:latin typeface="Book Antiqua" panose="02040602050305030304" pitchFamily="18" charset="0"/>
                <a:cs typeface="Trebuchet MS"/>
              </a:rPr>
              <a:t>postponed the applicability of TCS on International Credit Card payments</a:t>
            </a:r>
            <a:r>
              <a:rPr lang="en-US" sz="1600" dirty="0">
                <a:solidFill>
                  <a:schemeClr val="bg1"/>
                </a:solidFill>
                <a:latin typeface="Book Antiqua" panose="02040602050305030304" pitchFamily="18" charset="0"/>
                <a:cs typeface="Trebuchet MS"/>
              </a:rPr>
              <a:t>, till further order.</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The CBDT issued Circular No. 10 of 2023, dated 30 June 2023 to endorse the provisions mentioned in the aforesaid Press Release</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296863" indent="-285750" algn="just">
              <a:lnSpc>
                <a:spcPct val="100000"/>
              </a:lnSpc>
              <a:buClr>
                <a:schemeClr val="bg1"/>
              </a:buClr>
              <a:buFont typeface="Arial" panose="020B0604020202020204" pitchFamily="34" charset="0"/>
              <a:buChar char="•"/>
              <a:tabLst>
                <a:tab pos="460375" algn="l"/>
              </a:tabLst>
            </a:pPr>
            <a:r>
              <a:rPr lang="en-US" sz="1600" dirty="0">
                <a:solidFill>
                  <a:schemeClr val="bg1"/>
                </a:solidFill>
                <a:latin typeface="Book Antiqua" panose="02040602050305030304" pitchFamily="18" charset="0"/>
                <a:cs typeface="Trebuchet MS"/>
              </a:rPr>
              <a:t>Comparison of old and new TCS rates is as follows:</a:t>
            </a:r>
          </a:p>
          <a:p>
            <a:pPr marL="296863" indent="-28575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a:p>
            <a:pPr marL="354013" indent="-342900" algn="just">
              <a:lnSpc>
                <a:spcPct val="100000"/>
              </a:lnSpc>
              <a:buClr>
                <a:schemeClr val="bg1"/>
              </a:buClr>
              <a:buFont typeface="Arial" panose="020B0604020202020204" pitchFamily="34" charset="0"/>
              <a:buChar char="•"/>
              <a:tabLst>
                <a:tab pos="460375" algn="l"/>
              </a:tabLst>
            </a:pPr>
            <a:endParaRPr lang="en-US" sz="1600" dirty="0">
              <a:solidFill>
                <a:schemeClr val="bg1"/>
              </a:solidFill>
              <a:latin typeface="Book Antiqua" panose="02040602050305030304" pitchFamily="18" charset="0"/>
              <a:cs typeface="Trebuchet MS"/>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3" name="Table 2">
            <a:extLst>
              <a:ext uri="{FF2B5EF4-FFF2-40B4-BE49-F238E27FC236}">
                <a16:creationId xmlns:a16="http://schemas.microsoft.com/office/drawing/2014/main" id="{24148908-9C4B-1723-4B23-98A0010C245B}"/>
              </a:ext>
            </a:extLst>
          </p:cNvPr>
          <p:cNvGraphicFramePr>
            <a:graphicFrameLocks noGrp="1"/>
          </p:cNvGraphicFramePr>
          <p:nvPr>
            <p:extLst>
              <p:ext uri="{D42A27DB-BD31-4B8C-83A1-F6EECF244321}">
                <p14:modId xmlns:p14="http://schemas.microsoft.com/office/powerpoint/2010/main" val="1120606620"/>
              </p:ext>
            </p:extLst>
          </p:nvPr>
        </p:nvGraphicFramePr>
        <p:xfrm>
          <a:off x="387350" y="3795272"/>
          <a:ext cx="8436430" cy="2455292"/>
        </p:xfrm>
        <a:graphic>
          <a:graphicData uri="http://schemas.openxmlformats.org/drawingml/2006/table">
            <a:tbl>
              <a:tblPr firstRow="1" firstCol="1" bandRow="1"/>
              <a:tblGrid>
                <a:gridCol w="3685886">
                  <a:extLst>
                    <a:ext uri="{9D8B030D-6E8A-4147-A177-3AD203B41FA5}">
                      <a16:colId xmlns:a16="http://schemas.microsoft.com/office/drawing/2014/main" val="679151048"/>
                    </a:ext>
                  </a:extLst>
                </a:gridCol>
                <a:gridCol w="2375272">
                  <a:extLst>
                    <a:ext uri="{9D8B030D-6E8A-4147-A177-3AD203B41FA5}">
                      <a16:colId xmlns:a16="http://schemas.microsoft.com/office/drawing/2014/main" val="4007947074"/>
                    </a:ext>
                  </a:extLst>
                </a:gridCol>
                <a:gridCol w="2375272">
                  <a:extLst>
                    <a:ext uri="{9D8B030D-6E8A-4147-A177-3AD203B41FA5}">
                      <a16:colId xmlns:a16="http://schemas.microsoft.com/office/drawing/2014/main" val="2611092880"/>
                    </a:ext>
                  </a:extLst>
                </a:gridCol>
              </a:tblGrid>
              <a:tr h="40442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spcAft>
                          <a:spcPts val="0"/>
                        </a:spcAft>
                      </a:pPr>
                      <a:r>
                        <a:rPr lang="en-IN" sz="1400" b="1" kern="0" dirty="0">
                          <a:solidFill>
                            <a:schemeClr val="bg1"/>
                          </a:solidFill>
                          <a:effectLst/>
                          <a:latin typeface="Book Antiqua" panose="02040602050305030304" pitchFamily="18" charset="0"/>
                          <a:ea typeface="Times New Roman" panose="02020603050405020304" pitchFamily="18" charset="0"/>
                          <a:cs typeface="Calibri" panose="020F0502020204030204" pitchFamily="34" charset="0"/>
                        </a:rPr>
                        <a:t>Nature of Payment </a:t>
                      </a:r>
                      <a:r>
                        <a:rPr lang="en-IN" sz="1400" b="1" kern="0" dirty="0">
                          <a:solidFill>
                            <a:schemeClr val="bg1"/>
                          </a:solidFill>
                          <a:effectLst/>
                          <a:latin typeface="Book Antiqua" panose="02040602050305030304" pitchFamily="18" charset="0"/>
                          <a:ea typeface="Calibri" panose="020F0502020204030204" pitchFamily="34" charset="0"/>
                          <a:cs typeface="Calibri" panose="020F0502020204030204" pitchFamily="34" charset="0"/>
                        </a:rPr>
                        <a:t>(1)</a:t>
                      </a:r>
                      <a:endParaRPr lang="en-IN" sz="1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spcAft>
                          <a:spcPts val="0"/>
                        </a:spcAft>
                      </a:pPr>
                      <a:r>
                        <a:rPr lang="en-US" sz="1400" b="1" kern="0" dirty="0">
                          <a:solidFill>
                            <a:schemeClr val="bg1"/>
                          </a:solidFill>
                          <a:effectLst/>
                          <a:latin typeface="Book Antiqua" panose="02040602050305030304" pitchFamily="18" charset="0"/>
                          <a:cs typeface="Calibri" panose="020F0502020204030204" pitchFamily="34" charset="0"/>
                        </a:rPr>
                        <a:t>Earlier rate before Finance Act,2023 (2)</a:t>
                      </a:r>
                      <a:endParaRPr lang="en-IN" sz="1400" b="1" kern="0" dirty="0">
                        <a:solidFill>
                          <a:schemeClr val="bg1"/>
                        </a:solidFill>
                        <a:effectLst/>
                        <a:latin typeface="Book Antiqua" panose="02040602050305030304" pitchFamily="18" charset="0"/>
                        <a:ea typeface="Calibri" panose="020F0502020204030204" pitchFamily="34" charset="0"/>
                        <a:cs typeface="Calibri" panose="020F050202020403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0000"/>
                        </a:lnSpc>
                        <a:spcAft>
                          <a:spcPts val="0"/>
                        </a:spcAft>
                      </a:pPr>
                      <a:r>
                        <a:rPr lang="en-US" sz="1400" b="1" kern="0" dirty="0">
                          <a:solidFill>
                            <a:schemeClr val="bg1"/>
                          </a:solidFill>
                          <a:effectLst/>
                          <a:latin typeface="Book Antiqua" panose="02040602050305030304" pitchFamily="18" charset="0"/>
                          <a:cs typeface="Calibri" panose="020F0502020204030204" pitchFamily="34" charset="0"/>
                        </a:rPr>
                        <a:t>New rate w.e.f. 1</a:t>
                      </a:r>
                      <a:r>
                        <a:rPr lang="en-US" sz="1400" b="1" kern="0" baseline="30000" dirty="0">
                          <a:solidFill>
                            <a:schemeClr val="bg1"/>
                          </a:solidFill>
                          <a:effectLst/>
                          <a:latin typeface="Book Antiqua" panose="02040602050305030304" pitchFamily="18" charset="0"/>
                          <a:cs typeface="Calibri" panose="020F0502020204030204" pitchFamily="34" charset="0"/>
                        </a:rPr>
                        <a:t>st</a:t>
                      </a:r>
                      <a:r>
                        <a:rPr lang="en-US" sz="1400" b="1" kern="0" dirty="0">
                          <a:solidFill>
                            <a:schemeClr val="bg1"/>
                          </a:solidFill>
                          <a:effectLst/>
                          <a:latin typeface="Book Antiqua" panose="02040602050305030304" pitchFamily="18" charset="0"/>
                          <a:cs typeface="Calibri" panose="020F0502020204030204" pitchFamily="34" charset="0"/>
                        </a:rPr>
                        <a:t> October 2023 (3)</a:t>
                      </a:r>
                      <a:endParaRPr lang="en-IN" sz="1400" b="1" kern="0" dirty="0">
                        <a:solidFill>
                          <a:schemeClr val="bg1"/>
                        </a:solidFill>
                        <a:effectLst/>
                        <a:latin typeface="Book Antiqua" panose="02040602050305030304" pitchFamily="18" charset="0"/>
                        <a:ea typeface="Calibri" panose="020F0502020204030204" pitchFamily="34" charset="0"/>
                        <a:cs typeface="Calibri" panose="020F0502020204030204" pitchFamily="34"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3061595001"/>
                  </a:ext>
                </a:extLst>
              </a:tr>
              <a:tr h="5071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US" sz="1400" kern="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LRS for education, financed by loan from financial institution</a:t>
                      </a:r>
                      <a:endParaRPr lang="en-IN" sz="1400" kern="1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192088" algn="l">
                        <a:lnSpc>
                          <a:spcPct val="107000"/>
                        </a:lnSpc>
                        <a:spcAft>
                          <a:spcPts val="0"/>
                        </a:spcAft>
                        <a:buFont typeface="Calibri" panose="020F0502020204030204" pitchFamily="34" charset="0"/>
                        <a:buChar cha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Nil </a:t>
                      </a:r>
                      <a:r>
                        <a:rPr lang="en-IN" sz="1400" kern="0" dirty="0" err="1">
                          <a:solidFill>
                            <a:srgbClr val="000000"/>
                          </a:solidFill>
                          <a:effectLst/>
                          <a:latin typeface="Book Antiqua" panose="02040602050305030304" pitchFamily="18" charset="0"/>
                          <a:ea typeface="Calibri" panose="020F0502020204030204" pitchFamily="34" charset="0"/>
                          <a:cs typeface="Calibri" panose="020F0502020204030204" pitchFamily="34" charset="0"/>
                        </a:rPr>
                        <a:t>upto</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INR 7 Lakh</a:t>
                      </a:r>
                    </a:p>
                    <a:p>
                      <a:pPr marL="285750" indent="-192088" algn="l">
                        <a:lnSpc>
                          <a:spcPct val="107000"/>
                        </a:lnSpc>
                        <a:spcAft>
                          <a:spcPts val="0"/>
                        </a:spcAft>
                        <a:buFont typeface="Calibri" panose="020F0502020204030204" pitchFamily="34" charset="0"/>
                        <a:buChar cha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0.5% above INR 7 Lakh</a:t>
                      </a: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Nil </a:t>
                      </a:r>
                      <a:r>
                        <a:rPr lang="en-IN" sz="1400" kern="0" dirty="0" err="1">
                          <a:solidFill>
                            <a:srgbClr val="000000"/>
                          </a:solidFill>
                          <a:effectLst/>
                          <a:latin typeface="Book Antiqua" panose="02040602050305030304" pitchFamily="18" charset="0"/>
                          <a:ea typeface="Calibri" panose="020F0502020204030204" pitchFamily="34" charset="0"/>
                          <a:cs typeface="Calibri" panose="020F0502020204030204" pitchFamily="34" charset="0"/>
                        </a:rPr>
                        <a:t>upto</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INR 7 Lakh</a:t>
                      </a:r>
                    </a:p>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0.5% above INR 7 Lakh</a:t>
                      </a: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a16="http://schemas.microsoft.com/office/drawing/2014/main" val="2587463034"/>
                  </a:ext>
                </a:extLst>
              </a:tr>
              <a:tr h="5071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US" sz="1400" kern="0" dirty="0">
                          <a:solidFill>
                            <a:srgbClr val="000000"/>
                          </a:solidFill>
                          <a:effectLst/>
                          <a:latin typeface="Book Antiqua" panose="02040602050305030304" pitchFamily="18" charset="0"/>
                          <a:cs typeface="Calibri" panose="020F0502020204030204" pitchFamily="34" charset="0"/>
                        </a:rPr>
                        <a:t>LRS for Medical treatment/ education (other than financed by loan)</a:t>
                      </a:r>
                      <a:endPar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192088" algn="l">
                        <a:lnSpc>
                          <a:spcPct val="107000"/>
                        </a:lnSpc>
                        <a:spcAft>
                          <a:spcPts val="0"/>
                        </a:spcAft>
                        <a:buFont typeface="Calibri" panose="020F0502020204030204" pitchFamily="34" charset="0"/>
                        <a:buChar char="‒"/>
                      </a:pP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Nil upto </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INR </a:t>
                      </a: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7 Lakh </a:t>
                      </a:r>
                    </a:p>
                    <a:p>
                      <a:pPr marL="285750" indent="-192088" algn="l">
                        <a:lnSpc>
                          <a:spcPct val="107000"/>
                        </a:lnSpc>
                        <a:spcAft>
                          <a:spcPts val="0"/>
                        </a:spcAft>
                        <a:buFont typeface="Calibri" panose="020F0502020204030204" pitchFamily="34" charset="0"/>
                        <a:buChar char="‒"/>
                      </a:pP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5% above </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INR</a:t>
                      </a: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7 Lakh</a:t>
                      </a: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Nil </a:t>
                      </a:r>
                      <a:r>
                        <a:rPr lang="en-IN" sz="1400" kern="0" dirty="0" err="1">
                          <a:solidFill>
                            <a:srgbClr val="000000"/>
                          </a:solidFill>
                          <a:effectLst/>
                          <a:latin typeface="Book Antiqua" panose="02040602050305030304" pitchFamily="18" charset="0"/>
                          <a:ea typeface="Calibri" panose="020F0502020204030204" pitchFamily="34" charset="0"/>
                          <a:cs typeface="Calibri" panose="020F0502020204030204" pitchFamily="34" charset="0"/>
                        </a:rPr>
                        <a:t>upto</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INR 7 Lakh</a:t>
                      </a:r>
                    </a:p>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5% above INR 7 Lakh</a:t>
                      </a: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980513"/>
                  </a:ext>
                </a:extLst>
              </a:tr>
              <a:tr h="5071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IN" sz="1400" kern="0" dirty="0">
                          <a:solidFill>
                            <a:srgbClr val="000000"/>
                          </a:solidFill>
                          <a:effectLst/>
                          <a:latin typeface="Book Antiqua" panose="02040602050305030304" pitchFamily="18" charset="0"/>
                          <a:ea typeface="+mn-ea"/>
                          <a:cs typeface="Calibri" panose="020F0502020204030204" pitchFamily="34" charset="0"/>
                        </a:rPr>
                        <a:t>LRS for other purposes</a:t>
                      </a: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192088" algn="l">
                        <a:lnSpc>
                          <a:spcPct val="107000"/>
                        </a:lnSpc>
                        <a:spcAft>
                          <a:spcPts val="0"/>
                        </a:spcAft>
                        <a:buFont typeface="Calibri" panose="020F0502020204030204" pitchFamily="34" charset="0"/>
                        <a:buChar char="‒"/>
                      </a:pP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Nil upto </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INR </a:t>
                      </a: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7 Lakh </a:t>
                      </a:r>
                    </a:p>
                    <a:p>
                      <a:pPr marL="285750" indent="-192088" algn="l">
                        <a:lnSpc>
                          <a:spcPct val="107000"/>
                        </a:lnSpc>
                        <a:spcAft>
                          <a:spcPts val="0"/>
                        </a:spcAft>
                        <a:buFont typeface="Calibri" panose="020F0502020204030204" pitchFamily="34" charset="0"/>
                        <a:buChar char="‒"/>
                      </a:pP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5% above </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INR</a:t>
                      </a: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7 Lakh</a:t>
                      </a: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Nil </a:t>
                      </a:r>
                      <a:r>
                        <a:rPr lang="en-IN" sz="1400" kern="0" dirty="0" err="1">
                          <a:solidFill>
                            <a:srgbClr val="000000"/>
                          </a:solidFill>
                          <a:effectLst/>
                          <a:latin typeface="Book Antiqua" panose="02040602050305030304" pitchFamily="18" charset="0"/>
                          <a:ea typeface="Calibri" panose="020F0502020204030204" pitchFamily="34" charset="0"/>
                          <a:cs typeface="Calibri" panose="020F0502020204030204" pitchFamily="34" charset="0"/>
                        </a:rPr>
                        <a:t>upto</a:t>
                      </a: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INR 7 Lakh</a:t>
                      </a:r>
                    </a:p>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20% above INR 7 Lakh</a:t>
                      </a: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a16="http://schemas.microsoft.com/office/drawing/2014/main" val="4197802578"/>
                  </a:ext>
                </a:extLst>
              </a:tr>
              <a:tr h="50714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US" sz="1400" kern="0" dirty="0">
                          <a:solidFill>
                            <a:srgbClr val="000000"/>
                          </a:solidFill>
                          <a:effectLst/>
                          <a:latin typeface="Book Antiqua" panose="02040602050305030304" pitchFamily="18" charset="0"/>
                          <a:ea typeface="+mn-ea"/>
                          <a:cs typeface="Calibri" panose="020F0502020204030204" pitchFamily="34" charset="0"/>
                        </a:rPr>
                        <a:t>Purchase of Overseas tour program package</a:t>
                      </a:r>
                      <a:endParaRPr lang="en-IN" sz="1400" kern="0" dirty="0">
                        <a:solidFill>
                          <a:srgbClr val="000000"/>
                        </a:solidFill>
                        <a:effectLst/>
                        <a:latin typeface="Book Antiqua" panose="02040602050305030304" pitchFamily="18" charset="0"/>
                        <a:ea typeface="+mn-ea"/>
                        <a:cs typeface="Calibri" panose="020F0502020204030204" pitchFamily="34" charset="0"/>
                      </a:endParaRP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indent="-192088" algn="l">
                        <a:lnSpc>
                          <a:spcPct val="107000"/>
                        </a:lnSpc>
                        <a:spcAft>
                          <a:spcPts val="0"/>
                        </a:spcAft>
                        <a:buFont typeface="Calibri" panose="020F0502020204030204" pitchFamily="34" charset="0"/>
                        <a:buChar char="‒"/>
                      </a:pP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5% (without threshold)</a:t>
                      </a:r>
                      <a:endPar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5% till INR 7 lakh </a:t>
                      </a:r>
                    </a:p>
                    <a:p>
                      <a:pPr marL="285750" marR="0" lvl="0" indent="-192088"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lang="en-US"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20% thereafter</a:t>
                      </a:r>
                      <a:endParaRPr lang="en-IN" sz="1400" kern="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lnTlToBr w="12700" cmpd="sng">
                      <a:noFill/>
                      <a:prstDash val="solid"/>
                    </a:lnTlToBr>
                    <a:lnBlToTr w="12700" cmpd="sng">
                      <a:noFill/>
                      <a:prstDash val="solid"/>
                    </a:lnBlToTr>
                    <a:solidFill>
                      <a:srgbClr val="FBE4D5"/>
                    </a:solidFill>
                  </a:tcPr>
                </a:tc>
                <a:extLst>
                  <a:ext uri="{0D108BD9-81ED-4DB2-BD59-A6C34878D82A}">
                    <a16:rowId xmlns:a16="http://schemas.microsoft.com/office/drawing/2014/main" val="827783113"/>
                  </a:ext>
                </a:extLst>
              </a:tr>
            </a:tbl>
          </a:graphicData>
        </a:graphic>
      </p:graphicFrame>
      <p:sp>
        <p:nvSpPr>
          <p:cNvPr id="4" name="TextBox 3">
            <a:extLst>
              <a:ext uri="{FF2B5EF4-FFF2-40B4-BE49-F238E27FC236}">
                <a16:creationId xmlns:a16="http://schemas.microsoft.com/office/drawing/2014/main" id="{C389EFF4-7B7B-107F-D284-4878B6D0F57D}"/>
              </a:ext>
            </a:extLst>
          </p:cNvPr>
          <p:cNvSpPr txBox="1"/>
          <p:nvPr/>
        </p:nvSpPr>
        <p:spPr>
          <a:xfrm>
            <a:off x="298267" y="6332734"/>
            <a:ext cx="6254933" cy="307777"/>
          </a:xfrm>
          <a:prstGeom prst="rect">
            <a:avLst/>
          </a:prstGeom>
          <a:noFill/>
        </p:spPr>
        <p:txBody>
          <a:bodyPr wrap="square" rtlCol="0">
            <a:spAutoFit/>
          </a:bodyPr>
          <a:lstStyle/>
          <a:p>
            <a:r>
              <a:rPr lang="en-US" sz="1400" b="1" i="1" dirty="0">
                <a:solidFill>
                  <a:schemeClr val="bg1"/>
                </a:solidFill>
                <a:latin typeface="Book Antiqua" panose="02040602050305030304" pitchFamily="18" charset="0"/>
              </a:rPr>
              <a:t>Note: </a:t>
            </a:r>
            <a:r>
              <a:rPr lang="en-US" sz="1400" i="1" dirty="0">
                <a:solidFill>
                  <a:schemeClr val="bg1"/>
                </a:solidFill>
                <a:latin typeface="Book Antiqua" panose="02040602050305030304" pitchFamily="18" charset="0"/>
              </a:rPr>
              <a:t>TCS rate mentioned in Column 2 were applicable till 30</a:t>
            </a:r>
            <a:r>
              <a:rPr lang="en-US" sz="1400" i="1" baseline="30000" dirty="0">
                <a:solidFill>
                  <a:schemeClr val="bg1"/>
                </a:solidFill>
                <a:latin typeface="Book Antiqua" panose="02040602050305030304" pitchFamily="18" charset="0"/>
              </a:rPr>
              <a:t>th</a:t>
            </a:r>
            <a:r>
              <a:rPr lang="en-US" sz="1400" i="1" dirty="0">
                <a:solidFill>
                  <a:schemeClr val="bg1"/>
                </a:solidFill>
                <a:latin typeface="Book Antiqua" panose="02040602050305030304" pitchFamily="18" charset="0"/>
              </a:rPr>
              <a:t> Sept. 2023</a:t>
            </a:r>
            <a:endParaRPr lang="en-IN" sz="1400"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035638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Person Holding White Ipad With White Case">
            <a:extLst>
              <a:ext uri="{FF2B5EF4-FFF2-40B4-BE49-F238E27FC236}">
                <a16:creationId xmlns:a16="http://schemas.microsoft.com/office/drawing/2014/main" id="{B38B443E-099F-4F61-BEFF-B7A763946F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40" r="1030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1F6654-C6BB-4835-93AA-7DAA3768BC43}"/>
              </a:ext>
            </a:extLst>
          </p:cNvPr>
          <p:cNvSpPr/>
          <p:nvPr/>
        </p:nvSpPr>
        <p:spPr>
          <a:xfrm>
            <a:off x="0" y="2743200"/>
            <a:ext cx="5988050" cy="1295400"/>
          </a:xfrm>
          <a:custGeom>
            <a:avLst/>
            <a:gdLst>
              <a:gd name="connsiteX0" fmla="*/ 0 w 4876800"/>
              <a:gd name="connsiteY0" fmla="*/ 0 h 914400"/>
              <a:gd name="connsiteX1" fmla="*/ 4876800 w 4876800"/>
              <a:gd name="connsiteY1" fmla="*/ 0 h 914400"/>
              <a:gd name="connsiteX2" fmla="*/ 4876800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391376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191293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35631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455224 w 4876800"/>
              <a:gd name="connsiteY2" fmla="*/ 914400 h 914400"/>
              <a:gd name="connsiteX3" fmla="*/ 0 w 4876800"/>
              <a:gd name="connsiteY3" fmla="*/ 914400 h 914400"/>
              <a:gd name="connsiteX4" fmla="*/ 0 w 4876800"/>
              <a:gd name="connsiteY4" fmla="*/ 0 h 914400"/>
              <a:gd name="connsiteX0" fmla="*/ 0 w 5109226"/>
              <a:gd name="connsiteY0" fmla="*/ 0 h 914400"/>
              <a:gd name="connsiteX1" fmla="*/ 5109226 w 5109226"/>
              <a:gd name="connsiteY1" fmla="*/ 0 h 914400"/>
              <a:gd name="connsiteX2" fmla="*/ 4455224 w 5109226"/>
              <a:gd name="connsiteY2" fmla="*/ 914400 h 914400"/>
              <a:gd name="connsiteX3" fmla="*/ 0 w 5109226"/>
              <a:gd name="connsiteY3" fmla="*/ 914400 h 914400"/>
              <a:gd name="connsiteX4" fmla="*/ 0 w 5109226"/>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226" h="914400">
                <a:moveTo>
                  <a:pt x="0" y="0"/>
                </a:moveTo>
                <a:lnTo>
                  <a:pt x="5109226" y="0"/>
                </a:lnTo>
                <a:lnTo>
                  <a:pt x="4455224" y="914400"/>
                </a:lnTo>
                <a:lnTo>
                  <a:pt x="0" y="914400"/>
                </a:lnTo>
                <a:lnTo>
                  <a:pt x="0" y="0"/>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ook Antiqua" panose="02040602050305030304" pitchFamily="18" charset="0"/>
                <a:ea typeface="+mn-ea"/>
                <a:cs typeface="Arial" panose="020B0604020202020204" pitchFamily="34" charset="0"/>
              </a:rPr>
              <a:t>Impact of Supreme Court’s judgment on MFN Clause</a:t>
            </a:r>
          </a:p>
        </p:txBody>
      </p:sp>
      <p:sp>
        <p:nvSpPr>
          <p:cNvPr id="6" name="Slide Number Placeholder 11">
            <a:extLst>
              <a:ext uri="{FF2B5EF4-FFF2-40B4-BE49-F238E27FC236}">
                <a16:creationId xmlns:a16="http://schemas.microsoft.com/office/drawing/2014/main" id="{7E04FB9C-FE75-45D7-A774-B1E0CF4A0FD7}"/>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schemeClr val="tx1"/>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panose="020B0604020202020204" pitchFamily="34" charset="0"/>
            </a:endParaRPr>
          </a:p>
        </p:txBody>
      </p:sp>
      <p:sp>
        <p:nvSpPr>
          <p:cNvPr id="17" name="Freeform 97">
            <a:extLst>
              <a:ext uri="{FF2B5EF4-FFF2-40B4-BE49-F238E27FC236}">
                <a16:creationId xmlns:a16="http://schemas.microsoft.com/office/drawing/2014/main" id="{D4015BF0-BF14-4D45-BD54-403D569DC2D1}"/>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337">
            <a:hlinkClick r:id="rId3" action="ppaction://hlinksldjump"/>
            <a:extLst>
              <a:ext uri="{FF2B5EF4-FFF2-40B4-BE49-F238E27FC236}">
                <a16:creationId xmlns:a16="http://schemas.microsoft.com/office/drawing/2014/main" id="{9F9B0519-4EBC-4528-9C77-992833A034F9}"/>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88">
            <a:extLst>
              <a:ext uri="{FF2B5EF4-FFF2-40B4-BE49-F238E27FC236}">
                <a16:creationId xmlns:a16="http://schemas.microsoft.com/office/drawing/2014/main" id="{A5B14147-F1F4-40DB-9533-6CC6313C4E11}"/>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Action Button: Go to End 19">
            <a:hlinkClick r:id="" action="ppaction://hlinkshowjump?jump=nextslide" highlightClick="1"/>
            <a:extLst>
              <a:ext uri="{FF2B5EF4-FFF2-40B4-BE49-F238E27FC236}">
                <a16:creationId xmlns:a16="http://schemas.microsoft.com/office/drawing/2014/main" id="{5A1E82FC-8377-4C85-9DBA-410215063403}"/>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Action Button: Go Back or Previous 20">
            <a:hlinkClick r:id="" action="ppaction://hlinkshowjump?jump=previousslide" highlightClick="1"/>
            <a:extLst>
              <a:ext uri="{FF2B5EF4-FFF2-40B4-BE49-F238E27FC236}">
                <a16:creationId xmlns:a16="http://schemas.microsoft.com/office/drawing/2014/main" id="{51509699-095D-4BC7-9F89-404626EB795A}"/>
              </a:ext>
            </a:extLst>
          </p:cNvPr>
          <p:cNvSpPr/>
          <p:nvPr/>
        </p:nvSpPr>
        <p:spPr>
          <a:xfrm>
            <a:off x="6683477" y="6408629"/>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08232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Concept of MFN Clause</a:t>
            </a:r>
          </a:p>
          <a:p>
            <a:pPr lvl="0" defTabSz="914400" eaLnBrk="0" fontAlgn="base" hangingPunct="0">
              <a:spcBef>
                <a:spcPct val="0"/>
              </a:spcBef>
              <a:spcAft>
                <a:spcPct val="0"/>
              </a:spcAf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 name="Content Placeholder 2">
            <a:extLst>
              <a:ext uri="{FF2B5EF4-FFF2-40B4-BE49-F238E27FC236}">
                <a16:creationId xmlns:a16="http://schemas.microsoft.com/office/drawing/2014/main" id="{BE4552D0-4B0D-A0D8-B409-8A0EB1B6E469}"/>
              </a:ext>
            </a:extLst>
          </p:cNvPr>
          <p:cNvSpPr txBox="1">
            <a:spLocks/>
          </p:cNvSpPr>
          <p:nvPr/>
        </p:nvSpPr>
        <p:spPr>
          <a:xfrm>
            <a:off x="536332" y="2651636"/>
            <a:ext cx="1733799" cy="2114011"/>
          </a:xfrm>
          <a:prstGeom prst="rect">
            <a:avLst/>
          </a:prstGeom>
          <a:ln>
            <a:solidFill>
              <a:sysClr val="windowText" lastClr="000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ysClr val="windowText" lastClr="000000"/>
                </a:solidFill>
                <a:effectLst/>
                <a:uLnTx/>
                <a:uFillTx/>
                <a:latin typeface="Book Antiqua" panose="02040602050305030304" pitchFamily="18" charset="0"/>
                <a:ea typeface="+mn-ea"/>
                <a:cs typeface="+mn-cs"/>
              </a:rPr>
              <a:t>DTAA between </a:t>
            </a:r>
            <a:r>
              <a:rPr kumimoji="0" lang="en-US" sz="1600" b="1" i="0" u="none" strike="noStrike" kern="1200" cap="none" spc="0" normalizeH="0" baseline="0" noProof="0">
                <a:ln>
                  <a:noFill/>
                </a:ln>
                <a:solidFill>
                  <a:sysClr val="windowText" lastClr="000000"/>
                </a:solidFill>
                <a:effectLst/>
                <a:uLnTx/>
                <a:uFillTx/>
                <a:latin typeface="Book Antiqua" panose="02040602050305030304" pitchFamily="18" charset="0"/>
                <a:ea typeface="+mn-ea"/>
                <a:cs typeface="+mn-cs"/>
              </a:rPr>
              <a:t>A </a:t>
            </a:r>
            <a:r>
              <a:rPr kumimoji="0" lang="en-US" sz="1600" b="0" i="0" u="none" strike="noStrike" kern="1200" cap="none" spc="0" normalizeH="0" baseline="0" noProof="0">
                <a:ln>
                  <a:noFill/>
                </a:ln>
                <a:solidFill>
                  <a:sysClr val="windowText" lastClr="000000"/>
                </a:solidFill>
                <a:effectLst/>
                <a:uLnTx/>
                <a:uFillTx/>
                <a:latin typeface="Book Antiqua" panose="02040602050305030304" pitchFamily="18" charset="0"/>
                <a:ea typeface="+mn-ea"/>
                <a:cs typeface="+mn-cs"/>
              </a:rPr>
              <a:t>and </a:t>
            </a:r>
            <a:r>
              <a:rPr kumimoji="0" lang="en-US" sz="1600" b="1" i="0" u="none" strike="noStrike" kern="1200" cap="none" spc="0" normalizeH="0" baseline="0" noProof="0">
                <a:ln>
                  <a:noFill/>
                </a:ln>
                <a:solidFill>
                  <a:sysClr val="windowText" lastClr="000000"/>
                </a:solidFill>
                <a:effectLst/>
                <a:uLnTx/>
                <a:uFillTx/>
                <a:latin typeface="Book Antiqua" panose="02040602050305030304" pitchFamily="18" charset="0"/>
                <a:ea typeface="+mn-ea"/>
                <a:cs typeface="+mn-cs"/>
              </a:rPr>
              <a:t>B </a:t>
            </a:r>
            <a:r>
              <a:rPr kumimoji="0" lang="en-US" sz="1600" b="0" i="0" u="none" strike="noStrike" kern="1200" cap="none" spc="0" normalizeH="0" baseline="0" noProof="0">
                <a:ln>
                  <a:noFill/>
                </a:ln>
                <a:solidFill>
                  <a:sysClr val="windowText" lastClr="000000"/>
                </a:solidFill>
                <a:effectLst/>
                <a:uLnTx/>
                <a:uFillTx/>
                <a:latin typeface="Book Antiqua" panose="02040602050305030304" pitchFamily="18" charset="0"/>
                <a:ea typeface="+mn-ea"/>
                <a:cs typeface="+mn-cs"/>
              </a:rPr>
              <a:t>consists of </a:t>
            </a:r>
            <a:r>
              <a:rPr kumimoji="0" lang="en-US" sz="1600" b="1" i="0" u="none" strike="noStrike" kern="1200" cap="none" spc="0" normalizeH="0" baseline="0" noProof="0">
                <a:ln>
                  <a:noFill/>
                </a:ln>
                <a:solidFill>
                  <a:sysClr val="windowText" lastClr="000000"/>
                </a:solidFill>
                <a:effectLst/>
                <a:uLnTx/>
                <a:uFillTx/>
                <a:latin typeface="Book Antiqua" panose="02040602050305030304" pitchFamily="18" charset="0"/>
                <a:ea typeface="+mn-ea"/>
                <a:cs typeface="+mn-cs"/>
              </a:rPr>
              <a:t>MFN clause</a:t>
            </a:r>
            <a:endParaRPr kumimoji="0" lang="en-IN" sz="1600" b="1" i="0" u="none" strike="noStrike" kern="1200" cap="none" spc="0" normalizeH="0" baseline="0" noProof="0" dirty="0">
              <a:ln>
                <a:noFill/>
              </a:ln>
              <a:solidFill>
                <a:sysClr val="windowText" lastClr="000000"/>
              </a:solidFill>
              <a:effectLst/>
              <a:uLnTx/>
              <a:uFillTx/>
              <a:latin typeface="Book Antiqua" panose="02040602050305030304" pitchFamily="18" charset="0"/>
              <a:ea typeface="+mn-ea"/>
              <a:cs typeface="+mn-cs"/>
            </a:endParaRPr>
          </a:p>
        </p:txBody>
      </p:sp>
      <p:sp>
        <p:nvSpPr>
          <p:cNvPr id="13" name="Content Placeholder 2">
            <a:extLst>
              <a:ext uri="{FF2B5EF4-FFF2-40B4-BE49-F238E27FC236}">
                <a16:creationId xmlns:a16="http://schemas.microsoft.com/office/drawing/2014/main" id="{F40EBBF5-82D3-A904-D587-467396E8256E}"/>
              </a:ext>
            </a:extLst>
          </p:cNvPr>
          <p:cNvSpPr txBox="1">
            <a:spLocks/>
          </p:cNvSpPr>
          <p:nvPr/>
        </p:nvSpPr>
        <p:spPr>
          <a:xfrm>
            <a:off x="3173292" y="2657453"/>
            <a:ext cx="2666651" cy="2114010"/>
          </a:xfrm>
          <a:prstGeom prst="rect">
            <a:avLst/>
          </a:prstGeom>
          <a:ln>
            <a:solidFill>
              <a:sysClr val="windowText" lastClr="000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DTAA between A and C confers a more favorable treatment to resident of C</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under taxation laws of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A </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as compared to resident of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B </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under the DTAA between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A</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and </a:t>
            </a: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B</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in relation to a particular income</a:t>
            </a:r>
            <a:endParaRPr kumimoji="0" lang="en-IN"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14" name="Cross 13">
            <a:extLst>
              <a:ext uri="{FF2B5EF4-FFF2-40B4-BE49-F238E27FC236}">
                <a16:creationId xmlns:a16="http://schemas.microsoft.com/office/drawing/2014/main" id="{95693A7F-E2BF-FC3F-2388-4D71F38C0886}"/>
              </a:ext>
            </a:extLst>
          </p:cNvPr>
          <p:cNvSpPr/>
          <p:nvPr/>
        </p:nvSpPr>
        <p:spPr>
          <a:xfrm>
            <a:off x="2496003" y="3534796"/>
            <a:ext cx="395936" cy="379341"/>
          </a:xfrm>
          <a:prstGeom prst="plus">
            <a:avLst>
              <a:gd name="adj" fmla="val 39545"/>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 name="Equals 14">
            <a:extLst>
              <a:ext uri="{FF2B5EF4-FFF2-40B4-BE49-F238E27FC236}">
                <a16:creationId xmlns:a16="http://schemas.microsoft.com/office/drawing/2014/main" id="{722B1800-BFA0-ADF3-3475-3D749A442AF0}"/>
              </a:ext>
            </a:extLst>
          </p:cNvPr>
          <p:cNvSpPr/>
          <p:nvPr/>
        </p:nvSpPr>
        <p:spPr>
          <a:xfrm>
            <a:off x="6065815" y="3575816"/>
            <a:ext cx="487385" cy="295467"/>
          </a:xfrm>
          <a:prstGeom prst="mathEqual">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DE10D581-B161-6A63-1D45-B45B45C71752}"/>
              </a:ext>
            </a:extLst>
          </p:cNvPr>
          <p:cNvSpPr txBox="1">
            <a:spLocks/>
          </p:cNvSpPr>
          <p:nvPr/>
        </p:nvSpPr>
        <p:spPr>
          <a:xfrm>
            <a:off x="6779072" y="2657453"/>
            <a:ext cx="1749108" cy="2114010"/>
          </a:xfrm>
          <a:prstGeom prst="rect">
            <a:avLst/>
          </a:prstGeom>
          <a:ln>
            <a:solidFill>
              <a:sysClr val="windowText" lastClr="000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Resident of B can invoke DTAA between A and C </a:t>
            </a:r>
            <a:r>
              <a:rPr kumimoji="0" lang="en-US"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to obtain a similar tax treatment</a:t>
            </a:r>
            <a:endParaRPr kumimoji="0" lang="en-IN" sz="1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5" name="TextBox 24">
            <a:extLst>
              <a:ext uri="{FF2B5EF4-FFF2-40B4-BE49-F238E27FC236}">
                <a16:creationId xmlns:a16="http://schemas.microsoft.com/office/drawing/2014/main" id="{15A17D2D-BE19-4DF0-04FB-B3B9C0E019B8}"/>
              </a:ext>
            </a:extLst>
          </p:cNvPr>
          <p:cNvSpPr txBox="1"/>
          <p:nvPr/>
        </p:nvSpPr>
        <p:spPr>
          <a:xfrm>
            <a:off x="536332" y="1958628"/>
            <a:ext cx="7991848" cy="369332"/>
          </a:xfrm>
          <a:prstGeom prst="rect">
            <a:avLst/>
          </a:prstGeom>
          <a:solidFill>
            <a:sysClr val="windowText" lastClr="000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Book Antiqua" panose="02040602050305030304" pitchFamily="18" charset="0"/>
              </a:rPr>
              <a:t>Operation of MFN Clause</a:t>
            </a:r>
            <a:endParaRPr kumimoji="0" lang="en-IN" sz="1800" b="1" i="0" u="none" strike="noStrike" kern="0" cap="none" spc="0" normalizeH="0" baseline="0" noProof="0" dirty="0">
              <a:ln>
                <a:noFill/>
              </a:ln>
              <a:solidFill>
                <a:prstClr val="white"/>
              </a:solidFill>
              <a:effectLst/>
              <a:uLnTx/>
              <a:uFillTx/>
              <a:latin typeface="Book Antiqua" panose="02040602050305030304" pitchFamily="18" charset="0"/>
            </a:endParaRPr>
          </a:p>
        </p:txBody>
      </p:sp>
      <p:sp>
        <p:nvSpPr>
          <p:cNvPr id="26" name="Content Placeholder 2">
            <a:extLst>
              <a:ext uri="{FF2B5EF4-FFF2-40B4-BE49-F238E27FC236}">
                <a16:creationId xmlns:a16="http://schemas.microsoft.com/office/drawing/2014/main" id="{8B88DB2E-6FC0-ED84-FED2-1EF5A244463F}"/>
              </a:ext>
            </a:extLst>
          </p:cNvPr>
          <p:cNvSpPr txBox="1">
            <a:spLocks/>
          </p:cNvSpPr>
          <p:nvPr/>
        </p:nvSpPr>
        <p:spPr>
          <a:xfrm>
            <a:off x="536332" y="5078413"/>
            <a:ext cx="7991848" cy="776616"/>
          </a:xfrm>
          <a:prstGeom prst="rect">
            <a:avLst/>
          </a:prstGeom>
          <a:solidFill>
            <a:srgbClr val="ED7D31"/>
          </a:solid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800" b="1" dirty="0">
                <a:solidFill>
                  <a:prstClr val="white"/>
                </a:solidFill>
                <a:latin typeface="Book Antiqua" panose="02040602050305030304" pitchFamily="18" charset="0"/>
              </a:rPr>
              <a:t>By invoking DTAA between A and C, the resident of B can claim such benefits as were not available under the DTAA between A and B.</a:t>
            </a:r>
            <a:endParaRPr lang="en-IN" sz="1800" b="1"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2409591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Concept of MFN Clause</a:t>
            </a:r>
          </a:p>
          <a:p>
            <a:pPr lvl="0" defTabSz="914400" eaLnBrk="0" fontAlgn="base" hangingPunct="0">
              <a:spcBef>
                <a:spcPct val="0"/>
              </a:spcBef>
              <a:spcAft>
                <a:spcPct val="0"/>
              </a:spcAf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4" name="Content Placeholder 2">
            <a:extLst>
              <a:ext uri="{FF2B5EF4-FFF2-40B4-BE49-F238E27FC236}">
                <a16:creationId xmlns:a16="http://schemas.microsoft.com/office/drawing/2014/main" id="{761FD02E-AEAD-9290-6E11-5C65404C6FE5}"/>
              </a:ext>
            </a:extLst>
          </p:cNvPr>
          <p:cNvGraphicFramePr>
            <a:graphicFrameLocks/>
          </p:cNvGraphicFramePr>
          <p:nvPr>
            <p:extLst>
              <p:ext uri="{D42A27DB-BD31-4B8C-83A1-F6EECF244321}">
                <p14:modId xmlns:p14="http://schemas.microsoft.com/office/powerpoint/2010/main" val="36865099"/>
              </p:ext>
            </p:extLst>
          </p:nvPr>
        </p:nvGraphicFramePr>
        <p:xfrm>
          <a:off x="387350" y="2740417"/>
          <a:ext cx="8056418" cy="307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A47D720-6A1D-E611-B590-EC4E8830BE55}"/>
              </a:ext>
            </a:extLst>
          </p:cNvPr>
          <p:cNvSpPr txBox="1"/>
          <p:nvPr/>
        </p:nvSpPr>
        <p:spPr>
          <a:xfrm>
            <a:off x="408133" y="1829228"/>
            <a:ext cx="8035636" cy="369332"/>
          </a:xfrm>
          <a:prstGeom prst="rect">
            <a:avLst/>
          </a:prstGeom>
          <a:solidFill>
            <a:sysClr val="windowText" lastClr="000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Book Antiqua" panose="02040602050305030304" pitchFamily="18" charset="0"/>
              </a:rPr>
              <a:t>Benefits generally arising from MFN clause</a:t>
            </a:r>
          </a:p>
        </p:txBody>
      </p:sp>
    </p:spTree>
    <p:extLst>
      <p:ext uri="{BB962C8B-B14F-4D97-AF65-F5344CB8AC3E}">
        <p14:creationId xmlns:p14="http://schemas.microsoft.com/office/powerpoint/2010/main" val="1433323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MFN Clause – Earlier judgments</a:t>
            </a:r>
          </a:p>
          <a:p>
            <a:pPr lvl="0" defTabSz="914400" eaLnBrk="0" fontAlgn="base" hangingPunct="0">
              <a:spcBef>
                <a:spcPct val="0"/>
              </a:spcBef>
              <a:spcAft>
                <a:spcPct val="0"/>
              </a:spcAf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11553EDE-4593-4BA9-D30D-C99DD72725E4}"/>
              </a:ext>
            </a:extLst>
          </p:cNvPr>
          <p:cNvSpPr txBox="1"/>
          <p:nvPr/>
        </p:nvSpPr>
        <p:spPr>
          <a:xfrm>
            <a:off x="457200" y="1657240"/>
            <a:ext cx="8140830" cy="477053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The restrictive provisions of other relevant DTAAs, such as UK and USA  having ‘make available clause’ in FTS provisions were held to be automatically applicable in India-France DTAA. </a:t>
            </a:r>
            <a:r>
              <a:rPr lang="en-IN" sz="1600" b="1" dirty="0">
                <a:solidFill>
                  <a:schemeClr val="bg1"/>
                </a:solidFill>
                <a:latin typeface="Book Antiqua" panose="02040602050305030304" pitchFamily="18" charset="0"/>
              </a:rPr>
              <a:t>[Steria (India) Ltd vs. CIT [2016] 386 ITR 390 (Delhi)]</a:t>
            </a:r>
          </a:p>
          <a:p>
            <a:pPr marL="285750" indent="-285750" algn="just">
              <a:buFont typeface="Arial" panose="020B0604020202020204" pitchFamily="34" charset="0"/>
              <a:buChar char="•"/>
            </a:pPr>
            <a:endParaRPr lang="en-IN" sz="1600" b="1" i="1"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Tax treaties of India with Belgium, Hungary, Spain, Sweden also had similar MFN clause as that of France.</a:t>
            </a:r>
          </a:p>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In India-Netherlands Treaty, the beneficial provisions of MFN also extended to taxability of Dividends if India signs a better Treaty with another country which is a member of OECD. </a:t>
            </a:r>
          </a:p>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India signed a Treaty with Slovenia wherein the tax rate on Dividends is restricted to 5%. Slovenia was not a member of OECD when the treaty was signed, but later on it became a member of OECD.</a:t>
            </a:r>
          </a:p>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Delhi High Court held that the provisions of MFN are to be read as on the date of giving effect to such provisions and not at the time of signing of the Treaty. The benefit of lower rate of tax on Dividends was provided. [</a:t>
            </a:r>
            <a:r>
              <a:rPr lang="fr-FR" sz="1600" b="1" dirty="0" err="1">
                <a:solidFill>
                  <a:schemeClr val="bg1"/>
                </a:solidFill>
                <a:latin typeface="Book Antiqua" panose="02040602050305030304" pitchFamily="18" charset="0"/>
              </a:rPr>
              <a:t>Concentrix</a:t>
            </a:r>
            <a:r>
              <a:rPr lang="fr-FR" sz="1600" b="1" dirty="0">
                <a:solidFill>
                  <a:schemeClr val="bg1"/>
                </a:solidFill>
                <a:latin typeface="Book Antiqua" panose="02040602050305030304" pitchFamily="18" charset="0"/>
              </a:rPr>
              <a:t> Services </a:t>
            </a:r>
            <a:r>
              <a:rPr lang="fr-FR" sz="1600" b="1" dirty="0" err="1">
                <a:solidFill>
                  <a:schemeClr val="bg1"/>
                </a:solidFill>
                <a:latin typeface="Book Antiqua" panose="02040602050305030304" pitchFamily="18" charset="0"/>
              </a:rPr>
              <a:t>Netherlands</a:t>
            </a:r>
            <a:r>
              <a:rPr lang="fr-FR" sz="1600" b="1" dirty="0">
                <a:solidFill>
                  <a:schemeClr val="bg1"/>
                </a:solidFill>
                <a:latin typeface="Book Antiqua" panose="02040602050305030304" pitchFamily="18" charset="0"/>
              </a:rPr>
              <a:t> B.V. : [2021] 434 ITR 516 (Delhi)]</a:t>
            </a:r>
          </a:p>
        </p:txBody>
      </p:sp>
    </p:spTree>
    <p:extLst>
      <p:ext uri="{BB962C8B-B14F-4D97-AF65-F5344CB8AC3E}">
        <p14:creationId xmlns:p14="http://schemas.microsoft.com/office/powerpoint/2010/main" val="311200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MFN Clause – Supreme Court ruling in Nestle’s case</a:t>
            </a: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491A6BCA-F20B-9FC8-6C72-891818609C2A}"/>
              </a:ext>
            </a:extLst>
          </p:cNvPr>
          <p:cNvSpPr txBox="1"/>
          <p:nvPr/>
        </p:nvSpPr>
        <p:spPr>
          <a:xfrm>
            <a:off x="457200" y="1657240"/>
            <a:ext cx="8140830" cy="2554545"/>
          </a:xfrm>
          <a:prstGeom prst="rect">
            <a:avLst/>
          </a:prstGeom>
          <a:noFill/>
        </p:spPr>
        <p:txBody>
          <a:bodyPr wrap="square" rtlCol="0">
            <a:spAutoFit/>
          </a:bodyPr>
          <a:lstStyle/>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The Supreme Court has held that for MFN clause to come in effect, a separate notification is required to be issued under Section 90 of the Income-tax Act.</a:t>
            </a:r>
          </a:p>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600" dirty="0">
                <a:solidFill>
                  <a:schemeClr val="bg1"/>
                </a:solidFill>
                <a:latin typeface="Book Antiqua" panose="02040602050305030304" pitchFamily="18" charset="0"/>
              </a:rPr>
              <a:t>The Supreme Court also overruled the High Court’s order in respect of Dividends and held that when the India-Netherlands DTAA was signed, Slovenia was not an OECD member. Thus, the benefits given to Slovenia, which became an OECD member later, do not apply to the India-Netherlands DTAA.</a:t>
            </a:r>
          </a:p>
          <a:p>
            <a:pPr marL="285750" indent="-285750" algn="just">
              <a:buFont typeface="Arial" panose="020B0604020202020204" pitchFamily="34" charset="0"/>
              <a:buChar char="•"/>
            </a:pPr>
            <a:endParaRPr lang="en-US" sz="1600" dirty="0">
              <a:solidFill>
                <a:schemeClr val="bg1"/>
              </a:solidFill>
              <a:latin typeface="Book Antiqua" panose="02040602050305030304" pitchFamily="18" charset="0"/>
            </a:endParaRPr>
          </a:p>
          <a:p>
            <a:pPr algn="just"/>
            <a:r>
              <a:rPr lang="fr-FR" sz="1600" b="1" dirty="0">
                <a:solidFill>
                  <a:schemeClr val="bg1"/>
                </a:solidFill>
                <a:latin typeface="Book Antiqua" panose="02040602050305030304" pitchFamily="18" charset="0"/>
              </a:rPr>
              <a:t>[</a:t>
            </a:r>
            <a:r>
              <a:rPr lang="fr-FR" sz="1600" b="1" dirty="0" err="1">
                <a:solidFill>
                  <a:schemeClr val="bg1"/>
                </a:solidFill>
                <a:latin typeface="Book Antiqua" panose="02040602050305030304" pitchFamily="18" charset="0"/>
              </a:rPr>
              <a:t>Assessing</a:t>
            </a:r>
            <a:r>
              <a:rPr lang="fr-FR" sz="1600" b="1" dirty="0">
                <a:solidFill>
                  <a:schemeClr val="bg1"/>
                </a:solidFill>
                <a:latin typeface="Book Antiqua" panose="02040602050305030304" pitchFamily="18" charset="0"/>
              </a:rPr>
              <a:t> </a:t>
            </a:r>
            <a:r>
              <a:rPr lang="fr-FR" sz="1600" b="1" dirty="0" err="1">
                <a:solidFill>
                  <a:schemeClr val="bg1"/>
                </a:solidFill>
                <a:latin typeface="Book Antiqua" panose="02040602050305030304" pitchFamily="18" charset="0"/>
              </a:rPr>
              <a:t>Officer</a:t>
            </a:r>
            <a:r>
              <a:rPr lang="fr-FR" sz="1600" b="1" dirty="0">
                <a:solidFill>
                  <a:schemeClr val="bg1"/>
                </a:solidFill>
                <a:latin typeface="Book Antiqua" panose="02040602050305030304" pitchFamily="18" charset="0"/>
              </a:rPr>
              <a:t> vs. </a:t>
            </a:r>
            <a:r>
              <a:rPr lang="fr-FR" sz="1600" b="1" dirty="0" err="1">
                <a:solidFill>
                  <a:schemeClr val="bg1"/>
                </a:solidFill>
                <a:latin typeface="Book Antiqua" panose="02040602050305030304" pitchFamily="18" charset="0"/>
              </a:rPr>
              <a:t>Nestle</a:t>
            </a:r>
            <a:r>
              <a:rPr lang="fr-FR" sz="1600" b="1" dirty="0">
                <a:solidFill>
                  <a:schemeClr val="bg1"/>
                </a:solidFill>
                <a:latin typeface="Book Antiqua" panose="02040602050305030304" pitchFamily="18" charset="0"/>
              </a:rPr>
              <a:t> SA [2023] 155 taxmann.com 384 (SC)]</a:t>
            </a:r>
          </a:p>
        </p:txBody>
      </p:sp>
      <p:sp>
        <p:nvSpPr>
          <p:cNvPr id="4" name="Rectangle: Rounded Corners 3">
            <a:extLst>
              <a:ext uri="{FF2B5EF4-FFF2-40B4-BE49-F238E27FC236}">
                <a16:creationId xmlns:a16="http://schemas.microsoft.com/office/drawing/2014/main" id="{2CECBD66-9111-D5FC-F9D3-D6C8FDC727C8}"/>
              </a:ext>
            </a:extLst>
          </p:cNvPr>
          <p:cNvSpPr/>
          <p:nvPr/>
        </p:nvSpPr>
        <p:spPr>
          <a:xfrm>
            <a:off x="509155" y="4688754"/>
            <a:ext cx="8019025" cy="1190627"/>
          </a:xfrm>
          <a:prstGeom prst="roundRect">
            <a:avLst>
              <a:gd name="adj" fmla="val 23649"/>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 Antiqua" panose="02040602050305030304" pitchFamily="18" charset="0"/>
              </a:rPr>
              <a:t>The Judgment of Supreme Court poses challenges to the non-resident taxpayers as well as the Indian payers who have taken benefit of MFN clause in earlier years while remitting foreign payments.</a:t>
            </a:r>
            <a:endParaRPr lang="en-IN"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217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Person Holding White Ipad With White Case">
            <a:extLst>
              <a:ext uri="{FF2B5EF4-FFF2-40B4-BE49-F238E27FC236}">
                <a16:creationId xmlns:a16="http://schemas.microsoft.com/office/drawing/2014/main" id="{B38B443E-099F-4F61-BEFF-B7A763946F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40" r="10306"/>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1F6654-C6BB-4835-93AA-7DAA3768BC43}"/>
              </a:ext>
            </a:extLst>
          </p:cNvPr>
          <p:cNvSpPr/>
          <p:nvPr/>
        </p:nvSpPr>
        <p:spPr>
          <a:xfrm>
            <a:off x="0" y="2743200"/>
            <a:ext cx="5988050" cy="1295400"/>
          </a:xfrm>
          <a:custGeom>
            <a:avLst/>
            <a:gdLst>
              <a:gd name="connsiteX0" fmla="*/ 0 w 4876800"/>
              <a:gd name="connsiteY0" fmla="*/ 0 h 914400"/>
              <a:gd name="connsiteX1" fmla="*/ 4876800 w 4876800"/>
              <a:gd name="connsiteY1" fmla="*/ 0 h 914400"/>
              <a:gd name="connsiteX2" fmla="*/ 4876800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391376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191293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356311 w 4876800"/>
              <a:gd name="connsiteY2" fmla="*/ 914400 h 914400"/>
              <a:gd name="connsiteX3" fmla="*/ 0 w 4876800"/>
              <a:gd name="connsiteY3" fmla="*/ 914400 h 914400"/>
              <a:gd name="connsiteX4" fmla="*/ 0 w 4876800"/>
              <a:gd name="connsiteY4" fmla="*/ 0 h 914400"/>
              <a:gd name="connsiteX0" fmla="*/ 0 w 4876800"/>
              <a:gd name="connsiteY0" fmla="*/ 0 h 914400"/>
              <a:gd name="connsiteX1" fmla="*/ 4876800 w 4876800"/>
              <a:gd name="connsiteY1" fmla="*/ 0 h 914400"/>
              <a:gd name="connsiteX2" fmla="*/ 4455224 w 4876800"/>
              <a:gd name="connsiteY2" fmla="*/ 914400 h 914400"/>
              <a:gd name="connsiteX3" fmla="*/ 0 w 4876800"/>
              <a:gd name="connsiteY3" fmla="*/ 914400 h 914400"/>
              <a:gd name="connsiteX4" fmla="*/ 0 w 4876800"/>
              <a:gd name="connsiteY4" fmla="*/ 0 h 914400"/>
              <a:gd name="connsiteX0" fmla="*/ 0 w 5109226"/>
              <a:gd name="connsiteY0" fmla="*/ 0 h 914400"/>
              <a:gd name="connsiteX1" fmla="*/ 5109226 w 5109226"/>
              <a:gd name="connsiteY1" fmla="*/ 0 h 914400"/>
              <a:gd name="connsiteX2" fmla="*/ 4455224 w 5109226"/>
              <a:gd name="connsiteY2" fmla="*/ 914400 h 914400"/>
              <a:gd name="connsiteX3" fmla="*/ 0 w 5109226"/>
              <a:gd name="connsiteY3" fmla="*/ 914400 h 914400"/>
              <a:gd name="connsiteX4" fmla="*/ 0 w 5109226"/>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9226" h="914400">
                <a:moveTo>
                  <a:pt x="0" y="0"/>
                </a:moveTo>
                <a:lnTo>
                  <a:pt x="5109226" y="0"/>
                </a:lnTo>
                <a:lnTo>
                  <a:pt x="4455224" y="914400"/>
                </a:lnTo>
                <a:lnTo>
                  <a:pt x="0" y="914400"/>
                </a:lnTo>
                <a:lnTo>
                  <a:pt x="0" y="0"/>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ook Antiqua" panose="02040602050305030304" pitchFamily="18" charset="0"/>
                <a:ea typeface="+mn-ea"/>
                <a:cs typeface="Arial" panose="020B0604020202020204" pitchFamily="34" charset="0"/>
              </a:rPr>
              <a:t>Overview of TDS on Business Perquisites</a:t>
            </a:r>
          </a:p>
        </p:txBody>
      </p:sp>
      <p:sp>
        <p:nvSpPr>
          <p:cNvPr id="6" name="Slide Number Placeholder 11">
            <a:extLst>
              <a:ext uri="{FF2B5EF4-FFF2-40B4-BE49-F238E27FC236}">
                <a16:creationId xmlns:a16="http://schemas.microsoft.com/office/drawing/2014/main" id="{7E04FB9C-FE75-45D7-A774-B1E0CF4A0FD7}"/>
              </a:ext>
            </a:extLst>
          </p:cNvPr>
          <p:cNvSpPr>
            <a:spLocks noGrp="1"/>
          </p:cNvSpPr>
          <p:nvPr>
            <p:ph type="sldNum" sz="quarter" idx="12"/>
          </p:nvPr>
        </p:nvSpPr>
        <p:spPr>
          <a:xfrm>
            <a:off x="6553200" y="635635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schemeClr val="tx1"/>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000" b="0" i="0" u="none" strike="noStrike" kern="1200" cap="none" spc="0" normalizeH="0" baseline="0" noProof="0" dirty="0">
              <a:ln>
                <a:noFill/>
              </a:ln>
              <a:solidFill>
                <a:schemeClr val="tx1"/>
              </a:solidFill>
              <a:effectLst/>
              <a:uLnTx/>
              <a:uFillTx/>
              <a:latin typeface="Book Antiqua" panose="02040602050305030304" pitchFamily="18" charset="0"/>
              <a:ea typeface="+mn-ea"/>
              <a:cs typeface="Arial" panose="020B0604020202020204" pitchFamily="34" charset="0"/>
            </a:endParaRPr>
          </a:p>
        </p:txBody>
      </p:sp>
      <p:sp>
        <p:nvSpPr>
          <p:cNvPr id="17" name="Freeform 97">
            <a:extLst>
              <a:ext uri="{FF2B5EF4-FFF2-40B4-BE49-F238E27FC236}">
                <a16:creationId xmlns:a16="http://schemas.microsoft.com/office/drawing/2014/main" id="{D4015BF0-BF14-4D45-BD54-403D569DC2D1}"/>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337">
            <a:hlinkClick r:id="rId3" action="ppaction://hlinksldjump"/>
            <a:extLst>
              <a:ext uri="{FF2B5EF4-FFF2-40B4-BE49-F238E27FC236}">
                <a16:creationId xmlns:a16="http://schemas.microsoft.com/office/drawing/2014/main" id="{9F9B0519-4EBC-4528-9C77-992833A034F9}"/>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88">
            <a:extLst>
              <a:ext uri="{FF2B5EF4-FFF2-40B4-BE49-F238E27FC236}">
                <a16:creationId xmlns:a16="http://schemas.microsoft.com/office/drawing/2014/main" id="{A5B14147-F1F4-40DB-9533-6CC6313C4E11}"/>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Action Button: Go to End 19">
            <a:hlinkClick r:id="" action="ppaction://hlinkshowjump?jump=nextslide" highlightClick="1"/>
            <a:extLst>
              <a:ext uri="{FF2B5EF4-FFF2-40B4-BE49-F238E27FC236}">
                <a16:creationId xmlns:a16="http://schemas.microsoft.com/office/drawing/2014/main" id="{5A1E82FC-8377-4C85-9DBA-410215063403}"/>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Action Button: Go Back or Previous 20">
            <a:hlinkClick r:id="" action="ppaction://hlinkshowjump?jump=previousslide" highlightClick="1"/>
            <a:extLst>
              <a:ext uri="{FF2B5EF4-FFF2-40B4-BE49-F238E27FC236}">
                <a16:creationId xmlns:a16="http://schemas.microsoft.com/office/drawing/2014/main" id="{51509699-095D-4BC7-9F89-404626EB795A}"/>
              </a:ext>
            </a:extLst>
          </p:cNvPr>
          <p:cNvSpPr/>
          <p:nvPr/>
        </p:nvSpPr>
        <p:spPr>
          <a:xfrm>
            <a:off x="6683477" y="6408629"/>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5874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 – Section 194R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33569"/>
            <a:ext cx="8070980" cy="4444807"/>
          </a:xfrm>
          <a:prstGeom prst="rect">
            <a:avLst/>
          </a:prstGeom>
          <a:noFill/>
        </p:spPr>
        <p:txBody>
          <a:bodyPr wrap="square" rtlCol="0">
            <a:spAutoFit/>
          </a:bodyPr>
          <a:lstStyle/>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Provider of the benefit or perk is required to withhold tax on such benefits or perks.</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Benefit or perk may or may not be convertible into money. Even monetary benefits or perks are covered within the ambit of section 194R.</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Benefit or perk must arise to recipient from business or exercise of profession.</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Recipient of benefit or perk must be resident. Non-residents recipients are not covered.</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TDS </a:t>
            </a:r>
            <a:r>
              <a:rPr lang="en-US" sz="1600" spc="-10" dirty="0">
                <a:solidFill>
                  <a:schemeClr val="bg1"/>
                </a:solidFill>
                <a:latin typeface="Book Antiqua" panose="02040602050305030304" pitchFamily="18" charset="0"/>
                <a:cs typeface="Trebuchet MS"/>
              </a:rPr>
              <a:t>is applicable at the rate of </a:t>
            </a:r>
            <a:r>
              <a:rPr lang="en-US" sz="1600" b="1" spc="-10" dirty="0">
                <a:solidFill>
                  <a:schemeClr val="bg1"/>
                </a:solidFill>
                <a:latin typeface="Book Antiqua" panose="02040602050305030304" pitchFamily="18" charset="0"/>
                <a:cs typeface="Trebuchet MS"/>
              </a:rPr>
              <a:t>10% of aggregate value </a:t>
            </a:r>
            <a:r>
              <a:rPr lang="en-US" sz="1600" spc="-10" dirty="0">
                <a:solidFill>
                  <a:schemeClr val="bg1"/>
                </a:solidFill>
                <a:latin typeface="Book Antiqua" panose="02040602050305030304" pitchFamily="18" charset="0"/>
                <a:cs typeface="Trebuchet MS"/>
              </a:rPr>
              <a:t>of such benefit or perk.</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Tax to be deducted before providing such benefit or perk.</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In case of benefit or perk in kind or cash element not sufficient to meet TDS, </a:t>
            </a:r>
            <a:r>
              <a:rPr lang="en-US" sz="1600" spc="-10" dirty="0" err="1">
                <a:solidFill>
                  <a:schemeClr val="bg1"/>
                </a:solidFill>
                <a:latin typeface="Book Antiqua" panose="02040602050305030304" pitchFamily="18" charset="0"/>
                <a:cs typeface="Trebuchet MS"/>
              </a:rPr>
              <a:t>deductor</a:t>
            </a:r>
            <a:r>
              <a:rPr lang="en-US" sz="1600" spc="-10" dirty="0">
                <a:solidFill>
                  <a:schemeClr val="bg1"/>
                </a:solidFill>
                <a:latin typeface="Book Antiqua" panose="02040602050305030304" pitchFamily="18" charset="0"/>
                <a:cs typeface="Trebuchet MS"/>
              </a:rPr>
              <a:t> to ensure deposit of tax before release of benefit.</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7419599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 – Section 194R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33569"/>
            <a:ext cx="8070980" cy="2903359"/>
          </a:xfrm>
          <a:prstGeom prst="rect">
            <a:avLst/>
          </a:prstGeom>
          <a:noFill/>
        </p:spPr>
        <p:txBody>
          <a:bodyPr wrap="square" rtlCol="0">
            <a:spAutoFit/>
          </a:bodyPr>
          <a:lstStyle/>
          <a:p>
            <a:pPr marL="354013" indent="-341313" algn="just"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Threshold for recipient </a:t>
            </a:r>
            <a:r>
              <a:rPr lang="en-US" sz="1600" spc="-10" dirty="0">
                <a:solidFill>
                  <a:schemeClr val="bg1"/>
                </a:solidFill>
                <a:latin typeface="Book Antiqua" panose="02040602050305030304" pitchFamily="18" charset="0"/>
                <a:cs typeface="Trebuchet MS"/>
              </a:rPr>
              <a:t>- INR 20,000 (in aggregate, per annum) in the hands of each recipient.</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Exclusion for individual or HUF </a:t>
            </a:r>
            <a:r>
              <a:rPr lang="en-US" sz="1600" b="1" spc="-10" dirty="0" err="1">
                <a:solidFill>
                  <a:schemeClr val="bg1"/>
                </a:solidFill>
                <a:latin typeface="Book Antiqua" panose="02040602050305030304" pitchFamily="18" charset="0"/>
                <a:cs typeface="Trebuchet MS"/>
              </a:rPr>
              <a:t>deductor</a:t>
            </a:r>
            <a:r>
              <a:rPr lang="en-US" sz="1600" b="1" spc="-10" dirty="0">
                <a:solidFill>
                  <a:schemeClr val="bg1"/>
                </a:solidFill>
                <a:latin typeface="Book Antiqua" panose="02040602050305030304" pitchFamily="18" charset="0"/>
                <a:cs typeface="Trebuchet MS"/>
              </a:rPr>
              <a:t> </a:t>
            </a:r>
            <a:r>
              <a:rPr lang="en-US" sz="1600" spc="-10" dirty="0">
                <a:solidFill>
                  <a:schemeClr val="bg1"/>
                </a:solidFill>
                <a:latin typeface="Book Antiqua" panose="02040602050305030304" pitchFamily="18" charset="0"/>
                <a:cs typeface="Trebuchet MS"/>
              </a:rPr>
              <a:t>– If the turnover does not exceed:</a:t>
            </a:r>
          </a:p>
          <a:p>
            <a:pPr marL="623888" indent="-285750" algn="just" defTabSz="447675">
              <a:lnSpc>
                <a:spcPct val="100000"/>
              </a:lnSpc>
              <a:spcBef>
                <a:spcPts val="105"/>
              </a:spcBef>
              <a:buClr>
                <a:schemeClr val="bg1"/>
              </a:buClr>
              <a:buFont typeface="Wingdings" panose="05000000000000000000" pitchFamily="2" charset="2"/>
              <a:buChar char="ü"/>
            </a:pPr>
            <a:r>
              <a:rPr lang="en-US" sz="1600" spc="-10" dirty="0">
                <a:solidFill>
                  <a:schemeClr val="bg1"/>
                </a:solidFill>
                <a:latin typeface="Book Antiqua" panose="02040602050305030304" pitchFamily="18" charset="0"/>
                <a:cs typeface="Trebuchet MS"/>
              </a:rPr>
              <a:t>INR 1 Cr. in case of business and </a:t>
            </a:r>
          </a:p>
          <a:p>
            <a:pPr marL="623888" indent="-285750" algn="just" defTabSz="447675">
              <a:lnSpc>
                <a:spcPct val="100000"/>
              </a:lnSpc>
              <a:spcBef>
                <a:spcPts val="105"/>
              </a:spcBef>
              <a:buClr>
                <a:schemeClr val="bg1"/>
              </a:buClr>
              <a:buFont typeface="Wingdings" panose="05000000000000000000" pitchFamily="2" charset="2"/>
              <a:buChar char="ü"/>
            </a:pPr>
            <a:r>
              <a:rPr lang="en-US" sz="1600" spc="-10" dirty="0">
                <a:solidFill>
                  <a:schemeClr val="bg1"/>
                </a:solidFill>
                <a:latin typeface="Book Antiqua" panose="02040602050305030304" pitchFamily="18" charset="0"/>
                <a:cs typeface="Trebuchet MS"/>
              </a:rPr>
              <a:t>INR 50 lakhs in case of profession</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Power to issue guidelines – Guidelines issued in Circular 12 of 2022</a:t>
            </a:r>
          </a:p>
          <a:p>
            <a:pPr marL="354013" indent="-341313" algn="just"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algn="just" defTabSz="447675">
              <a:lnSpc>
                <a:spcPct val="100000"/>
              </a:lnSpc>
              <a:spcBef>
                <a:spcPts val="105"/>
              </a:spcBef>
              <a:buClr>
                <a:schemeClr val="bg1"/>
              </a:buClr>
              <a:buFont typeface="Arial" panose="020B0604020202020204" pitchFamily="34" charset="0"/>
              <a:buChar char="•"/>
            </a:pPr>
            <a:r>
              <a:rPr lang="en-US" sz="1600" spc="-10" dirty="0">
                <a:solidFill>
                  <a:schemeClr val="bg1"/>
                </a:solidFill>
                <a:latin typeface="Book Antiqua" panose="02040602050305030304" pitchFamily="18" charset="0"/>
                <a:cs typeface="Trebuchet MS"/>
              </a:rPr>
              <a:t>Any guidelines issued under this section are to be laid before both Houses of Parliament </a:t>
            </a: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4409951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9D0C4DD8-A3F4-384E-0165-F3E87C870757}"/>
              </a:ext>
            </a:extLst>
          </p:cNvPr>
          <p:cNvSpPr/>
          <p:nvPr/>
        </p:nvSpPr>
        <p:spPr>
          <a:xfrm>
            <a:off x="387350" y="509807"/>
            <a:ext cx="829945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2000" b="1" i="0" u="none" strike="noStrike" kern="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rPr>
              <a:t>CA Anshul Kumar Singhal</a:t>
            </a:r>
            <a:br>
              <a:rPr kumimoji="0" lang="en-US" sz="2000" b="1" i="0" u="none" strike="noStrike" kern="0" cap="none" spc="0" normalizeH="0" baseline="0" noProof="0" dirty="0">
                <a:ln>
                  <a:noFill/>
                </a:ln>
                <a:solidFill>
                  <a:srgbClr val="000000"/>
                </a:solidFill>
                <a:effectLst/>
                <a:uLnTx/>
                <a:uFillTx/>
                <a:latin typeface="Book Antiqua" panose="02040602050305030304" pitchFamily="18" charset="0"/>
                <a:ea typeface="+mn-ea"/>
                <a:cs typeface="Arial" panose="020B0604020202020204" pitchFamily="34" charset="0"/>
              </a:rPr>
            </a:br>
            <a:r>
              <a:rPr kumimoji="0" lang="en-US" sz="2000" b="0" i="0" u="none" strike="noStrike" kern="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Partner</a:t>
            </a:r>
            <a:endParaRPr lang="en-US" sz="2000" kern="0" dirty="0">
              <a:solidFill>
                <a:prstClr val="black"/>
              </a:solidFill>
              <a:latin typeface="Book Antiqua" panose="02040602050305030304" pitchFamily="18" charset="0"/>
              <a:cs typeface="Arial" panose="020B0604020202020204" pitchFamily="34" charset="0"/>
            </a:endParaRPr>
          </a:p>
          <a:p>
            <a:pPr lvl="0" defTabSz="914400" eaLnBrk="0" fontAlgn="base" hangingPunct="0">
              <a:spcBef>
                <a:spcPct val="0"/>
              </a:spcBef>
              <a:spcAft>
                <a:spcPct val="0"/>
              </a:spcAft>
              <a:defRPr/>
            </a:pPr>
            <a:r>
              <a:rPr kumimoji="0" lang="en-IN" sz="2000" b="1"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Lalit Vanjani &amp; Co.</a:t>
            </a:r>
            <a:br>
              <a:rPr kumimoji="0" lang="en-IN" sz="2000" b="1"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br>
            <a:r>
              <a:rPr kumimoji="0" lang="en-IN" sz="2000" i="0" u="none" strike="noStrike" kern="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Chartered Accountants</a:t>
            </a:r>
            <a:endParaRPr kumimoji="0" lang="en-US" sz="2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5" name="TextBox 4">
            <a:extLst>
              <a:ext uri="{FF2B5EF4-FFF2-40B4-BE49-F238E27FC236}">
                <a16:creationId xmlns:a16="http://schemas.microsoft.com/office/drawing/2014/main" id="{DC18E46F-8284-C328-B175-5584BA0C5387}"/>
              </a:ext>
            </a:extLst>
          </p:cNvPr>
          <p:cNvSpPr txBox="1"/>
          <p:nvPr/>
        </p:nvSpPr>
        <p:spPr>
          <a:xfrm>
            <a:off x="387350" y="1925856"/>
            <a:ext cx="8470900" cy="445250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Phone: +91 9899 784 884</a:t>
            </a:r>
            <a:endParaRPr kumimoji="0" lang="en-GB"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Email: anshul@caindelhi.com</a:t>
            </a:r>
          </a:p>
          <a:p>
            <a:pPr marL="0" marR="0" lvl="1" indent="0" algn="l" defTabSz="685800" rtl="0" eaLnBrk="1" fontAlgn="ctr" latinLnBrk="0" hangingPunct="1">
              <a:lnSpc>
                <a:spcPct val="100000"/>
              </a:lnSpc>
              <a:spcBef>
                <a:spcPts val="408"/>
              </a:spcBef>
              <a:spcAft>
                <a:spcPts val="408"/>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Professional experience:</a:t>
            </a:r>
          </a:p>
          <a:p>
            <a:pPr marL="116600" marR="0" lvl="1" indent="-116600"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Anshul Kumar has 18 years of experience with him in corporate tax and transfer pricing matters and has worked with Big4 firms for more than 13 years.</a:t>
            </a:r>
          </a:p>
          <a:p>
            <a:pPr marL="116600" marR="0" lvl="1" indent="-116600"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Anshul believes in technical thoroughness and assists various multinational clients in tax planning, compliance and litigation. He also represents clients at different income tax appellate levels, including tax Tribunals.</a:t>
            </a:r>
          </a:p>
          <a:p>
            <a:pPr marL="116600" marR="0" lvl="1" indent="-116600"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Anshul has vast experience of supporting various multinational companies in formulating their tax and transfer pricing strategies. Anshul has hands-on experience in setting up global transfer pricing policy for his clients. </a:t>
            </a:r>
          </a:p>
          <a:p>
            <a:pPr marL="116600" marR="0" lvl="1" indent="-116600"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He has undertaken various tax health check assignments and advised clients on best compliance practices.</a:t>
            </a:r>
          </a:p>
          <a:p>
            <a:pPr marL="116600" marR="0" lvl="1" indent="-116600"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Anshul is also well versed in foreign exchange regulations of India and assists clients in advising on efficient modes of investment/repatriation strategies.</a:t>
            </a:r>
          </a:p>
          <a:p>
            <a:pPr marL="116600" marR="0" lvl="1" indent="-116600"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Anshul has rich experience of serving clients from various sectors like telecommunication, manufacturing, chemicals, information technology, infrastructure, life-sciences and healthcare, investment funds, NBFCs, airlines, charitable organizations, etc. </a:t>
            </a:r>
          </a:p>
          <a:p>
            <a:pPr marL="0" marR="0" lvl="0" indent="0" algn="just" defTabSz="685800" rtl="0" eaLnBrk="1" fontAlgn="auto" latinLnBrk="0" hangingPunct="1">
              <a:lnSpc>
                <a:spcPct val="100000"/>
              </a:lnSpc>
              <a:spcBef>
                <a:spcPts val="816"/>
              </a:spcBef>
              <a:spcAft>
                <a:spcPts val="408"/>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Professional qualifications and affiliations:</a:t>
            </a:r>
          </a:p>
          <a:p>
            <a:pPr marL="128587" marR="0" lvl="1" indent="-128587"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Honor’s Graduate in Commerce from Delhi University</a:t>
            </a:r>
          </a:p>
          <a:p>
            <a:pPr marL="128587" marR="0" lvl="1" indent="-128587"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Member of the Institute of Chartered Accountants of India</a:t>
            </a:r>
          </a:p>
          <a:p>
            <a:pPr marL="128587" marR="0" lvl="1" indent="-128587" algn="just" defTabSz="685800" rtl="0" eaLnBrk="1" fontAlgn="ctr" latinLnBrk="0" hangingPunct="1">
              <a:lnSpc>
                <a:spcPct val="100000"/>
              </a:lnSpc>
              <a:spcBef>
                <a:spcPts val="0"/>
              </a:spcBef>
              <a:spcAft>
                <a:spcPts val="408"/>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Regular speaker in seminars organized by various branches of Institute of Chartered Accountants of India as well as by renowned academic institutions/organizations</a:t>
            </a:r>
          </a:p>
        </p:txBody>
      </p:sp>
      <p:pic>
        <p:nvPicPr>
          <p:cNvPr id="8" name="Picture 7" descr="A person wearing a suit and tie smiling at the camera&#10;&#10;Description automatically generated">
            <a:extLst>
              <a:ext uri="{FF2B5EF4-FFF2-40B4-BE49-F238E27FC236}">
                <a16:creationId xmlns:a16="http://schemas.microsoft.com/office/drawing/2014/main" id="{B127F33B-E241-C647-C46B-BBDE66499828}"/>
              </a:ext>
            </a:extLst>
          </p:cNvPr>
          <p:cNvPicPr>
            <a:picLocks noChangeAspect="1"/>
          </p:cNvPicPr>
          <p:nvPr/>
        </p:nvPicPr>
        <p:blipFill rotWithShape="1">
          <a:blip r:embed="rId3">
            <a:extLst>
              <a:ext uri="{28A0092B-C50C-407E-A947-70E740481C1C}">
                <a14:useLocalDpi xmlns:a14="http://schemas.microsoft.com/office/drawing/2010/main" val="0"/>
              </a:ext>
            </a:extLst>
          </a:blip>
          <a:srcRect l="22517" t="1" r="13397" b="19400"/>
          <a:stretch/>
        </p:blipFill>
        <p:spPr>
          <a:xfrm>
            <a:off x="6747186" y="442911"/>
            <a:ext cx="2053042" cy="1844165"/>
          </a:xfrm>
          <a:prstGeom prst="rect">
            <a:avLst/>
          </a:prstGeom>
        </p:spPr>
      </p:pic>
      <p:pic>
        <p:nvPicPr>
          <p:cNvPr id="2" name="Picture 1" descr="A qr code with squares and squares&#10;&#10;Description automatically generated">
            <a:extLst>
              <a:ext uri="{FF2B5EF4-FFF2-40B4-BE49-F238E27FC236}">
                <a16:creationId xmlns:a16="http://schemas.microsoft.com/office/drawing/2014/main" id="{426009DD-8979-016E-100A-0D8F13DEA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672" y="509807"/>
            <a:ext cx="1881190" cy="1881190"/>
          </a:xfrm>
          <a:prstGeom prst="rect">
            <a:avLst/>
          </a:prstGeom>
        </p:spPr>
      </p:pic>
    </p:spTree>
    <p:extLst>
      <p:ext uri="{BB962C8B-B14F-4D97-AF65-F5344CB8AC3E}">
        <p14:creationId xmlns:p14="http://schemas.microsoft.com/office/powerpoint/2010/main" val="198625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479323" y="1380241"/>
            <a:ext cx="8048856" cy="553998"/>
          </a:xfrm>
          <a:prstGeom prst="rect">
            <a:avLst/>
          </a:prstGeom>
          <a:solidFill>
            <a:schemeClr val="accent2">
              <a:lumMod val="75000"/>
            </a:schemeClr>
          </a:solidFill>
        </p:spPr>
        <p:txBody>
          <a:bodyPr wrap="square" rtlCol="0">
            <a:spAutoFit/>
          </a:bodyPr>
          <a:lstStyle/>
          <a:p>
            <a:pPr marL="12700" algn="ctr" defTabSz="447675">
              <a:lnSpc>
                <a:spcPct val="100000"/>
              </a:lnSpc>
              <a:spcBef>
                <a:spcPts val="105"/>
              </a:spcBef>
              <a:buClr>
                <a:schemeClr val="bg1"/>
              </a:buClr>
            </a:pPr>
            <a:r>
              <a:rPr lang="en-US" sz="3000" b="1" spc="-10" dirty="0">
                <a:latin typeface="Book Antiqua" panose="02040602050305030304" pitchFamily="18" charset="0"/>
                <a:cs typeface="Trebuchet MS"/>
              </a:rPr>
              <a:t>Basic Provisions</a:t>
            </a: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4" name="Diagram 3">
            <a:extLst>
              <a:ext uri="{FF2B5EF4-FFF2-40B4-BE49-F238E27FC236}">
                <a16:creationId xmlns:a16="http://schemas.microsoft.com/office/drawing/2014/main" id="{72976F80-FED6-4CF2-817D-28259432E423}"/>
              </a:ext>
            </a:extLst>
          </p:cNvPr>
          <p:cNvGraphicFramePr/>
          <p:nvPr>
            <p:extLst>
              <p:ext uri="{D42A27DB-BD31-4B8C-83A1-F6EECF244321}">
                <p14:modId xmlns:p14="http://schemas.microsoft.com/office/powerpoint/2010/main" val="2388578799"/>
              </p:ext>
            </p:extLst>
          </p:nvPr>
        </p:nvGraphicFramePr>
        <p:xfrm>
          <a:off x="479322" y="2370323"/>
          <a:ext cx="8048857" cy="2936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4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49"/>
            <a:ext cx="9144000"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Businessmen shaking hands">
            <a:extLst>
              <a:ext uri="{FF2B5EF4-FFF2-40B4-BE49-F238E27FC236}">
                <a16:creationId xmlns:a16="http://schemas.microsoft.com/office/drawing/2014/main" id="{ADF704F0-C481-853B-2ADE-4D7B5060FD62}"/>
              </a:ext>
            </a:extLst>
          </p:cNvPr>
          <p:cNvPicPr>
            <a:picLocks noChangeAspect="1"/>
          </p:cNvPicPr>
          <p:nvPr/>
        </p:nvPicPr>
        <p:blipFill rotWithShape="1">
          <a:blip r:embed="rId3">
            <a:extLst>
              <a:ext uri="{28A0092B-C50C-407E-A947-70E740481C1C}">
                <a14:useLocalDpi xmlns:a14="http://schemas.microsoft.com/office/drawing/2010/main" val="0"/>
              </a:ext>
            </a:extLst>
          </a:blip>
          <a:srcRect l="5500" r="5500"/>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48A26CFC-963C-7BE3-B812-7A0304BD65B3}"/>
              </a:ext>
            </a:extLst>
          </p:cNvPr>
          <p:cNvSpPr/>
          <p:nvPr/>
        </p:nvSpPr>
        <p:spPr>
          <a:xfrm>
            <a:off x="0" y="-1"/>
            <a:ext cx="9144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Content Placeholder 2"/>
          <p:cNvSpPr>
            <a:spLocks noGrp="1"/>
          </p:cNvSpPr>
          <p:nvPr>
            <p:ph idx="1"/>
          </p:nvPr>
        </p:nvSpPr>
        <p:spPr>
          <a:xfrm>
            <a:off x="266700" y="3549577"/>
            <a:ext cx="8610600" cy="2560278"/>
          </a:xfrm>
          <a:solidFill>
            <a:schemeClr val="bg1"/>
          </a:solidFill>
          <a:ln>
            <a:solidFill>
              <a:schemeClr val="tx1"/>
            </a:solidFill>
          </a:ln>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noProof="0" dirty="0">
                <a:ln>
                  <a:noFill/>
                </a:ln>
                <a:solidFill>
                  <a:prstClr val="white"/>
                </a:solidFill>
                <a:effectLst/>
                <a:uLnTx/>
                <a:uFillTx/>
                <a:latin typeface="Book Antiqua" panose="02040602050305030304" pitchFamily="18" charset="0"/>
                <a:ea typeface="+mn-ea"/>
                <a:cs typeface="+mn-cs"/>
              </a:rPr>
              <a:t>Disclaimer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Book Antiqua" panose="0204060205030503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noProof="0" dirty="0">
                <a:ln>
                  <a:noFill/>
                </a:ln>
                <a:solidFill>
                  <a:prstClr val="white"/>
                </a:solidFill>
                <a:effectLst/>
                <a:uLnTx/>
                <a:uFillTx/>
                <a:latin typeface="Book Antiqua" panose="02040602050305030304" pitchFamily="18" charset="0"/>
                <a:ea typeface="+mn-ea"/>
                <a:cs typeface="+mn-cs"/>
              </a:rPr>
              <a:t>This publication contains information in summary form and is therefore intended for general guidance only. It is not intended to be a substitute for detailed research or the exercise of professional judgment. Neither </a:t>
            </a:r>
            <a:r>
              <a:rPr kumimoji="0" lang="en-US" sz="1600" b="1" i="0" u="none" strike="noStrike" kern="1200" cap="none" spc="0" normalizeH="0" noProof="0" dirty="0">
                <a:ln>
                  <a:noFill/>
                </a:ln>
                <a:solidFill>
                  <a:prstClr val="white"/>
                </a:solidFill>
                <a:effectLst/>
                <a:uLnTx/>
                <a:uFillTx/>
                <a:latin typeface="Book Antiqua" panose="02040602050305030304" pitchFamily="18" charset="0"/>
                <a:ea typeface="+mn-ea"/>
                <a:cs typeface="+mn-cs"/>
              </a:rPr>
              <a:t>Lalit Vanjani &amp; Co. </a:t>
            </a:r>
            <a:r>
              <a:rPr kumimoji="0" lang="en-US" sz="1600" b="0" i="0" u="none" strike="noStrike" kern="1200" cap="none" spc="0" normalizeH="0" noProof="0" dirty="0">
                <a:ln>
                  <a:noFill/>
                </a:ln>
                <a:solidFill>
                  <a:prstClr val="white"/>
                </a:solidFill>
                <a:effectLst/>
                <a:uLnTx/>
                <a:uFillTx/>
                <a:latin typeface="Book Antiqua" panose="02040602050305030304" pitchFamily="18" charset="0"/>
                <a:ea typeface="+mn-ea"/>
                <a:cs typeface="+mn-cs"/>
              </a:rPr>
              <a:t>(‘LVC’) nor any of its Partners/employees can accept any responsibility for loss occasioned to any person acting or refraining from action as a result of any material in this publication. On any specific matter, reference should be made to the appropriate advisor.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prstClr val="white"/>
              </a:solidFill>
              <a:latin typeface="Book Antiqua" panose="02040602050305030304" pitchFamily="18" charset="0"/>
            </a:endParaRPr>
          </a:p>
          <a:p>
            <a:pPr marL="0" indent="0">
              <a:buNone/>
            </a:pPr>
            <a:r>
              <a:rPr lang="en-US" sz="1600" dirty="0">
                <a:latin typeface="Book Antiqua" panose="02040602050305030304" pitchFamily="18" charset="0"/>
              </a:rPr>
              <a:t>Contact at </a:t>
            </a:r>
            <a:r>
              <a:rPr lang="en-US" sz="1600" b="1" dirty="0">
                <a:latin typeface="Book Antiqua" panose="02040602050305030304" pitchFamily="18" charset="0"/>
                <a:hlinkClick r:id="rId4">
                  <a:extLst>
                    <a:ext uri="{A12FA001-AC4F-418D-AE19-62706E023703}">
                      <ahyp:hlinkClr xmlns:ahyp="http://schemas.microsoft.com/office/drawing/2018/hyperlinkcolor" val="tx"/>
                    </a:ext>
                  </a:extLst>
                </a:hlinkClick>
              </a:rPr>
              <a:t>anshul@CAinDelhi.com</a:t>
            </a:r>
            <a:r>
              <a:rPr lang="en-US" sz="1600" b="1" dirty="0">
                <a:latin typeface="Book Antiqua" panose="02040602050305030304" pitchFamily="18" charset="0"/>
              </a:rPr>
              <a:t> </a:t>
            </a:r>
            <a:r>
              <a:rPr lang="en-US" sz="1600" dirty="0">
                <a:latin typeface="Book Antiqua" panose="02040602050305030304" pitchFamily="18" charset="0"/>
              </a:rPr>
              <a:t>or call us at </a:t>
            </a:r>
            <a:r>
              <a:rPr lang="da-DK" sz="1600" b="1" u="sng" dirty="0">
                <a:latin typeface="Book Antiqua" panose="02040602050305030304" pitchFamily="18" charset="0"/>
              </a:rPr>
              <a:t>+91-98997-84884</a:t>
            </a:r>
          </a:p>
          <a:p>
            <a:pPr marL="0" indent="0">
              <a:buNone/>
            </a:pPr>
            <a:r>
              <a:rPr lang="en-IN" sz="1600" b="1" dirty="0">
                <a:latin typeface="Book Antiqua" panose="02040602050305030304" pitchFamily="18" charset="0"/>
                <a:hlinkClick r:id="rId5">
                  <a:extLst>
                    <a:ext uri="{A12FA001-AC4F-418D-AE19-62706E023703}">
                      <ahyp:hlinkClr xmlns:ahyp="http://schemas.microsoft.com/office/drawing/2018/hyperlinkcolor" val="tx"/>
                    </a:ext>
                  </a:extLst>
                </a:hlinkClick>
              </a:rPr>
              <a:t>www.CAinDelhi.com</a:t>
            </a:r>
            <a:r>
              <a:rPr lang="en-IN" sz="1600" b="1" dirty="0">
                <a:latin typeface="Book Antiqua" panose="02040602050305030304" pitchFamily="18" charset="0"/>
              </a:rPr>
              <a:t> </a:t>
            </a:r>
          </a:p>
        </p:txBody>
      </p:sp>
      <p:sp>
        <p:nvSpPr>
          <p:cNvPr id="8" name="Rectangle 7"/>
          <p:cNvSpPr/>
          <p:nvPr/>
        </p:nvSpPr>
        <p:spPr>
          <a:xfrm>
            <a:off x="1428750" y="1704975"/>
            <a:ext cx="6286500" cy="161925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50" b="1" dirty="0">
                <a:solidFill>
                  <a:schemeClr val="tx1"/>
                </a:solidFill>
                <a:latin typeface="Times New Roman" pitchFamily="18" charset="0"/>
                <a:cs typeface="Times New Roman" pitchFamily="18" charset="0"/>
              </a:rPr>
              <a:t>Thank You</a:t>
            </a:r>
          </a:p>
        </p:txBody>
      </p:sp>
    </p:spTree>
    <p:extLst>
      <p:ext uri="{BB962C8B-B14F-4D97-AF65-F5344CB8AC3E}">
        <p14:creationId xmlns:p14="http://schemas.microsoft.com/office/powerpoint/2010/main" val="3996606129"/>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29945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32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Section 139A – Relevant Extract</a:t>
            </a: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E78A8BD4-B3C2-4E0A-A2FA-5C3053DE8831}"/>
              </a:ext>
            </a:extLst>
          </p:cNvPr>
          <p:cNvSpPr txBox="1"/>
          <p:nvPr/>
        </p:nvSpPr>
        <p:spPr>
          <a:xfrm>
            <a:off x="387350" y="1616075"/>
            <a:ext cx="8070980" cy="4519186"/>
          </a:xfrm>
          <a:prstGeom prst="rect">
            <a:avLst/>
          </a:prstGeom>
          <a:noFill/>
        </p:spPr>
        <p:txBody>
          <a:bodyPr wrap="square" rtlCol="0">
            <a:spAutoFit/>
          </a:bodyPr>
          <a:lstStyle/>
          <a:p>
            <a:pPr algn="just">
              <a:spcAft>
                <a:spcPts val="400"/>
              </a:spcAft>
            </a:pPr>
            <a:r>
              <a:rPr lang="en-US" sz="1450" b="1" i="0" dirty="0">
                <a:solidFill>
                  <a:srgbClr val="444444"/>
                </a:solidFill>
                <a:effectLst/>
                <a:latin typeface="Book Antiqua" panose="02040602050305030304" pitchFamily="18" charset="0"/>
              </a:rPr>
              <a:t>139A.</a:t>
            </a:r>
            <a:r>
              <a:rPr lang="en-US" sz="1450" b="0" i="0" dirty="0">
                <a:solidFill>
                  <a:srgbClr val="444444"/>
                </a:solidFill>
                <a:effectLst/>
                <a:latin typeface="Book Antiqua" panose="02040602050305030304" pitchFamily="18" charset="0"/>
              </a:rPr>
              <a:t> (1) Every person,—</a:t>
            </a:r>
          </a:p>
          <a:p>
            <a:pPr marL="446088" indent="-446088" algn="just">
              <a:spcAft>
                <a:spcPts val="400"/>
              </a:spcAft>
            </a:pPr>
            <a:r>
              <a:rPr lang="en-US" sz="1450" b="0" i="0" dirty="0">
                <a:solidFill>
                  <a:srgbClr val="444444"/>
                </a:solidFill>
                <a:effectLst/>
                <a:latin typeface="Book Antiqua" panose="02040602050305030304" pitchFamily="18" charset="0"/>
              </a:rPr>
              <a:t>  (</a:t>
            </a:r>
            <a:r>
              <a:rPr lang="en-US" sz="1450" b="0" i="0" dirty="0" err="1">
                <a:solidFill>
                  <a:srgbClr val="444444"/>
                </a:solidFill>
                <a:effectLst/>
                <a:latin typeface="Book Antiqua" panose="02040602050305030304" pitchFamily="18" charset="0"/>
              </a:rPr>
              <a:t>i</a:t>
            </a:r>
            <a:r>
              <a:rPr lang="en-US" sz="1450" b="0" i="0" dirty="0">
                <a:solidFill>
                  <a:srgbClr val="444444"/>
                </a:solidFill>
                <a:effectLst/>
                <a:latin typeface="Book Antiqua" panose="02040602050305030304" pitchFamily="18" charset="0"/>
              </a:rPr>
              <a:t>) 	if his total income or the total income of any other person in respect of which he is assessable under this Act during any previous year exceeded the maximum amount which is not chargeable to </a:t>
            </a:r>
            <a:r>
              <a:rPr lang="en-US" sz="1450" dirty="0">
                <a:solidFill>
                  <a:srgbClr val="444444"/>
                </a:solidFill>
                <a:latin typeface="Book Antiqua" panose="02040602050305030304" pitchFamily="18" charset="0"/>
              </a:rPr>
              <a:t>income-tax; or</a:t>
            </a:r>
          </a:p>
          <a:p>
            <a:pPr marL="446088" indent="-446088" algn="just">
              <a:spcAft>
                <a:spcPts val="400"/>
              </a:spcAft>
            </a:pPr>
            <a:r>
              <a:rPr lang="en-US" sz="1450" dirty="0">
                <a:solidFill>
                  <a:srgbClr val="444444"/>
                </a:solidFill>
                <a:latin typeface="Book Antiqua" panose="02040602050305030304" pitchFamily="18" charset="0"/>
              </a:rPr>
              <a:t> (ii) 	carrying on any business or profession whose total sales, turnover or gross receipts are or is likely to exceed five lakh rupees in any previous year; or</a:t>
            </a:r>
          </a:p>
          <a:p>
            <a:pPr marL="446088" indent="-446088" algn="just">
              <a:spcAft>
                <a:spcPts val="400"/>
              </a:spcAft>
            </a:pPr>
            <a:r>
              <a:rPr lang="en-US" sz="1450" dirty="0">
                <a:solidFill>
                  <a:srgbClr val="444444"/>
                </a:solidFill>
                <a:latin typeface="Book Antiqua" panose="02040602050305030304" pitchFamily="18" charset="0"/>
              </a:rPr>
              <a:t>(iii) 	who is required to furnish a return of income under sub-section (4A) of section 139; or</a:t>
            </a:r>
          </a:p>
          <a:p>
            <a:pPr marL="446088" indent="-446088" algn="just">
              <a:spcAft>
                <a:spcPts val="400"/>
              </a:spcAft>
            </a:pPr>
            <a:r>
              <a:rPr lang="en-US" sz="1450" dirty="0">
                <a:solidFill>
                  <a:srgbClr val="444444"/>
                </a:solidFill>
                <a:latin typeface="Book Antiqua" panose="02040602050305030304" pitchFamily="18" charset="0"/>
              </a:rPr>
              <a:t>(iv) 	being an employer, who is required to furnish a return of fringe benefits under section 115WD; or</a:t>
            </a:r>
          </a:p>
          <a:p>
            <a:pPr marL="446088" indent="-446088" algn="just">
              <a:spcAft>
                <a:spcPts val="400"/>
              </a:spcAft>
            </a:pPr>
            <a:r>
              <a:rPr lang="en-US" sz="1450" dirty="0">
                <a:solidFill>
                  <a:srgbClr val="444444"/>
                </a:solidFill>
                <a:latin typeface="Book Antiqua" panose="02040602050305030304" pitchFamily="18" charset="0"/>
              </a:rPr>
              <a:t> (v) 	being a resident, other than an individual, which enters into a financial transaction of an amount aggregating to two lakh fifty thousand rupees or more in a financial year; or</a:t>
            </a:r>
          </a:p>
          <a:p>
            <a:pPr marL="446088" indent="-446088" algn="just">
              <a:spcAft>
                <a:spcPts val="400"/>
              </a:spcAft>
            </a:pPr>
            <a:r>
              <a:rPr lang="en-US" sz="1450" dirty="0">
                <a:solidFill>
                  <a:srgbClr val="444444"/>
                </a:solidFill>
                <a:latin typeface="Book Antiqua" panose="02040602050305030304" pitchFamily="18" charset="0"/>
              </a:rPr>
              <a:t>(vi) 	who is the managing director, director, partner, trustee, author, founder, </a:t>
            </a:r>
            <a:r>
              <a:rPr lang="en-US" sz="1450" dirty="0" err="1">
                <a:solidFill>
                  <a:srgbClr val="444444"/>
                </a:solidFill>
                <a:latin typeface="Book Antiqua" panose="02040602050305030304" pitchFamily="18" charset="0"/>
              </a:rPr>
              <a:t>karta</a:t>
            </a:r>
            <a:r>
              <a:rPr lang="en-US" sz="1450" dirty="0">
                <a:solidFill>
                  <a:srgbClr val="444444"/>
                </a:solidFill>
                <a:latin typeface="Book Antiqua" panose="02040602050305030304" pitchFamily="18" charset="0"/>
              </a:rPr>
              <a:t>, chief executive officer, principal officer or office bearer of the person referred to in clause (v) or any person competent to act on behalf of the person referred to in clause (v); or</a:t>
            </a:r>
          </a:p>
          <a:p>
            <a:pPr marL="446088" indent="-446088" algn="just">
              <a:spcAft>
                <a:spcPts val="400"/>
              </a:spcAft>
            </a:pPr>
            <a:r>
              <a:rPr lang="en-US" sz="1450" dirty="0">
                <a:solidFill>
                  <a:srgbClr val="444444"/>
                </a:solidFill>
                <a:latin typeface="Book Antiqua" panose="02040602050305030304" pitchFamily="18" charset="0"/>
              </a:rPr>
              <a:t>(vii) 	who intends to enter into such transaction as may be prescribed67 by the Board in the interest of revenue,</a:t>
            </a:r>
          </a:p>
          <a:p>
            <a:pPr algn="just">
              <a:spcAft>
                <a:spcPts val="400"/>
              </a:spcAft>
            </a:pPr>
            <a:r>
              <a:rPr lang="en-US" sz="1450" dirty="0">
                <a:solidFill>
                  <a:srgbClr val="444444"/>
                </a:solidFill>
                <a:latin typeface="Book Antiqua" panose="02040602050305030304" pitchFamily="18" charset="0"/>
              </a:rPr>
              <a:t>and who has not been allotted a permanent account number shall, within such time, as may be prescribed, apply to the Assessing Officer for the allotment of a permanent account number.</a:t>
            </a:r>
          </a:p>
        </p:txBody>
      </p:sp>
      <p:sp>
        <p:nvSpPr>
          <p:cNvPr id="3" name="Arrow: Right 2">
            <a:hlinkClick r:id="rId3" action="ppaction://hlinksldjump"/>
            <a:extLst>
              <a:ext uri="{FF2B5EF4-FFF2-40B4-BE49-F238E27FC236}">
                <a16:creationId xmlns:a16="http://schemas.microsoft.com/office/drawing/2014/main" id="{2EB6F88B-36F3-7FFD-7B2A-136BAA56B62F}"/>
              </a:ext>
            </a:extLst>
          </p:cNvPr>
          <p:cNvSpPr/>
          <p:nvPr/>
        </p:nvSpPr>
        <p:spPr>
          <a:xfrm flipH="1">
            <a:off x="716973" y="6254625"/>
            <a:ext cx="955963" cy="498286"/>
          </a:xfrm>
          <a:prstGeom prst="rightArrow">
            <a:avLst>
              <a:gd name="adj1" fmla="val 6668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Book Antiqua" panose="02040602050305030304" pitchFamily="18" charset="0"/>
              </a:rPr>
              <a:t>Back</a:t>
            </a:r>
            <a:endParaRPr lang="en-IN" sz="1600" dirty="0">
              <a:latin typeface="Book Antiqua" panose="02040602050305030304" pitchFamily="18" charset="0"/>
            </a:endParaRPr>
          </a:p>
        </p:txBody>
      </p:sp>
    </p:spTree>
    <p:extLst>
      <p:ext uri="{BB962C8B-B14F-4D97-AF65-F5344CB8AC3E}">
        <p14:creationId xmlns:p14="http://schemas.microsoft.com/office/powerpoint/2010/main" val="3739570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29945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32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Section </a:t>
            </a:r>
            <a:r>
              <a:rPr lang="en-US" sz="3200" b="1" dirty="0">
                <a:solidFill>
                  <a:prstClr val="black"/>
                </a:solidFill>
                <a:latin typeface="Book Antiqua" panose="02040602050305030304" pitchFamily="18" charset="0"/>
              </a:rPr>
              <a:t>90(5)</a:t>
            </a:r>
            <a:r>
              <a:rPr kumimoji="0" lang="en-US" sz="32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 Relevant Extract</a:t>
            </a: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E78A8BD4-B3C2-4E0A-A2FA-5C3053DE8831}"/>
              </a:ext>
            </a:extLst>
          </p:cNvPr>
          <p:cNvSpPr txBox="1"/>
          <p:nvPr/>
        </p:nvSpPr>
        <p:spPr>
          <a:xfrm>
            <a:off x="387350" y="1616075"/>
            <a:ext cx="8070980" cy="2528897"/>
          </a:xfrm>
          <a:prstGeom prst="rect">
            <a:avLst/>
          </a:prstGeom>
          <a:noFill/>
        </p:spPr>
        <p:txBody>
          <a:bodyPr wrap="square" rtlCol="0">
            <a:spAutoFit/>
          </a:bodyPr>
          <a:lstStyle/>
          <a:p>
            <a:pPr algn="just">
              <a:spcAft>
                <a:spcPts val="400"/>
              </a:spcAft>
            </a:pPr>
            <a:r>
              <a:rPr lang="en-US" sz="1450" b="1" dirty="0">
                <a:solidFill>
                  <a:srgbClr val="444444"/>
                </a:solidFill>
                <a:latin typeface="Book Antiqua" panose="02040602050305030304" pitchFamily="18" charset="0"/>
              </a:rPr>
              <a:t>90</a:t>
            </a:r>
            <a:r>
              <a:rPr lang="en-US" sz="1450" b="1" i="0" dirty="0">
                <a:solidFill>
                  <a:srgbClr val="444444"/>
                </a:solidFill>
                <a:effectLst/>
                <a:latin typeface="Book Antiqua" panose="02040602050305030304" pitchFamily="18" charset="0"/>
              </a:rPr>
              <a:t>.</a:t>
            </a:r>
            <a:r>
              <a:rPr lang="en-US" sz="1450" b="0" i="0" dirty="0">
                <a:solidFill>
                  <a:srgbClr val="444444"/>
                </a:solidFill>
                <a:effectLst/>
                <a:latin typeface="Book Antiqua" panose="02040602050305030304" pitchFamily="18" charset="0"/>
              </a:rPr>
              <a:t> </a:t>
            </a:r>
          </a:p>
          <a:p>
            <a:pPr algn="just">
              <a:spcAft>
                <a:spcPts val="400"/>
              </a:spcAft>
            </a:pPr>
            <a:r>
              <a:rPr lang="en-US" sz="1450" b="0" i="0" dirty="0">
                <a:solidFill>
                  <a:srgbClr val="444444"/>
                </a:solidFill>
                <a:effectLst/>
                <a:latin typeface="Book Antiqua" panose="02040602050305030304" pitchFamily="18" charset="0"/>
              </a:rPr>
              <a:t>(4) An assessee, not being a resident, to whom an agreement referred to in sub-section (1) applies, shall not be entitled to claim any relief under such agreement </a:t>
            </a:r>
            <a:r>
              <a:rPr lang="en-US" sz="1450" b="1" i="0" dirty="0">
                <a:solidFill>
                  <a:srgbClr val="444444"/>
                </a:solidFill>
                <a:effectLst/>
                <a:latin typeface="Book Antiqua" panose="02040602050305030304" pitchFamily="18" charset="0"/>
              </a:rPr>
              <a:t>unless</a:t>
            </a:r>
            <a:r>
              <a:rPr lang="en-US" sz="1450" b="0" i="0" dirty="0">
                <a:solidFill>
                  <a:srgbClr val="444444"/>
                </a:solidFill>
                <a:effectLst/>
                <a:latin typeface="Book Antiqua" panose="02040602050305030304" pitchFamily="18" charset="0"/>
              </a:rPr>
              <a:t> a certificate of his being a resident in any country outside India or specified territory outside India, as the case may be, is obtained by him from the Government of that country or specified territory.</a:t>
            </a:r>
          </a:p>
          <a:p>
            <a:pPr algn="just">
              <a:spcAft>
                <a:spcPts val="400"/>
              </a:spcAft>
            </a:pPr>
            <a:endParaRPr lang="en-US" sz="1450" b="0" i="0" dirty="0">
              <a:solidFill>
                <a:srgbClr val="444444"/>
              </a:solidFill>
              <a:effectLst/>
              <a:latin typeface="Book Antiqua" panose="02040602050305030304" pitchFamily="18" charset="0"/>
            </a:endParaRPr>
          </a:p>
          <a:p>
            <a:pPr algn="just">
              <a:spcAft>
                <a:spcPts val="400"/>
              </a:spcAft>
            </a:pPr>
            <a:r>
              <a:rPr lang="en-US" sz="1450" b="0" i="0" dirty="0">
                <a:solidFill>
                  <a:srgbClr val="444444"/>
                </a:solidFill>
                <a:effectLst/>
                <a:latin typeface="Book Antiqua" panose="02040602050305030304" pitchFamily="18" charset="0"/>
              </a:rPr>
              <a:t>(5) The assessee referred to in sub-section (4) shall also provide such other documents and information, as may be prescribed</a:t>
            </a:r>
            <a:endParaRPr lang="en-US" sz="1450" dirty="0">
              <a:solidFill>
                <a:srgbClr val="444444"/>
              </a:solidFill>
              <a:latin typeface="Book Antiqua" panose="02040602050305030304" pitchFamily="18" charset="0"/>
            </a:endParaRPr>
          </a:p>
          <a:p>
            <a:pPr algn="just">
              <a:spcAft>
                <a:spcPts val="400"/>
              </a:spcAft>
            </a:pPr>
            <a:r>
              <a:rPr lang="en-US" sz="1450" dirty="0">
                <a:solidFill>
                  <a:srgbClr val="444444"/>
                </a:solidFill>
                <a:latin typeface="Book Antiqua" panose="02040602050305030304" pitchFamily="18" charset="0"/>
              </a:rPr>
              <a:t>and who has not been allotted a permanent account number shall, within such time, as may be prescribed, apply to the Assessing Officer for the allotment of a permanent account number.</a:t>
            </a:r>
          </a:p>
        </p:txBody>
      </p:sp>
      <p:sp>
        <p:nvSpPr>
          <p:cNvPr id="3" name="Arrow: Right 2">
            <a:hlinkClick r:id="rId3" action="ppaction://hlinksldjump"/>
            <a:extLst>
              <a:ext uri="{FF2B5EF4-FFF2-40B4-BE49-F238E27FC236}">
                <a16:creationId xmlns:a16="http://schemas.microsoft.com/office/drawing/2014/main" id="{2EB6F88B-36F3-7FFD-7B2A-136BAA56B62F}"/>
              </a:ext>
            </a:extLst>
          </p:cNvPr>
          <p:cNvSpPr/>
          <p:nvPr/>
        </p:nvSpPr>
        <p:spPr>
          <a:xfrm flipH="1">
            <a:off x="716973" y="6254625"/>
            <a:ext cx="955963" cy="498286"/>
          </a:xfrm>
          <a:prstGeom prst="rightArrow">
            <a:avLst>
              <a:gd name="adj1" fmla="val 6668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Book Antiqua" panose="02040602050305030304" pitchFamily="18" charset="0"/>
              </a:rPr>
              <a:t>Back</a:t>
            </a:r>
            <a:endParaRPr lang="en-IN" sz="1600" dirty="0">
              <a:latin typeface="Book Antiqua" panose="02040602050305030304" pitchFamily="18" charset="0"/>
            </a:endParaRPr>
          </a:p>
        </p:txBody>
      </p:sp>
    </p:spTree>
    <p:extLst>
      <p:ext uri="{BB962C8B-B14F-4D97-AF65-F5344CB8AC3E}">
        <p14:creationId xmlns:p14="http://schemas.microsoft.com/office/powerpoint/2010/main" val="391097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29945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defRPr/>
            </a:pPr>
            <a:r>
              <a:rPr kumimoji="0" lang="en-US" sz="32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Rule 21AB – Relevant Extract</a:t>
            </a: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E78A8BD4-B3C2-4E0A-A2FA-5C3053DE8831}"/>
              </a:ext>
            </a:extLst>
          </p:cNvPr>
          <p:cNvSpPr txBox="1"/>
          <p:nvPr/>
        </p:nvSpPr>
        <p:spPr>
          <a:xfrm>
            <a:off x="387350" y="1616075"/>
            <a:ext cx="8070980" cy="4467890"/>
          </a:xfrm>
          <a:prstGeom prst="rect">
            <a:avLst/>
          </a:prstGeom>
          <a:noFill/>
        </p:spPr>
        <p:txBody>
          <a:bodyPr wrap="square" rtlCol="0">
            <a:spAutoFit/>
          </a:bodyPr>
          <a:lstStyle/>
          <a:p>
            <a:pPr algn="just">
              <a:spcAft>
                <a:spcPts val="400"/>
              </a:spcAft>
            </a:pPr>
            <a:r>
              <a:rPr lang="en-US" sz="1450" b="1" dirty="0">
                <a:solidFill>
                  <a:srgbClr val="444444"/>
                </a:solidFill>
                <a:latin typeface="Book Antiqua" panose="02040602050305030304" pitchFamily="18" charset="0"/>
              </a:rPr>
              <a:t>Certificate for claiming relief under an agreement referred to in sections 90 and 90A.</a:t>
            </a:r>
          </a:p>
          <a:p>
            <a:pPr algn="just">
              <a:spcAft>
                <a:spcPts val="400"/>
              </a:spcAft>
            </a:pPr>
            <a:r>
              <a:rPr lang="en-US" sz="1450" b="1" dirty="0">
                <a:solidFill>
                  <a:srgbClr val="444444"/>
                </a:solidFill>
                <a:latin typeface="Book Antiqua" panose="02040602050305030304" pitchFamily="18" charset="0"/>
              </a:rPr>
              <a:t>21AB. </a:t>
            </a:r>
            <a:r>
              <a:rPr lang="en-US" sz="1450" dirty="0">
                <a:solidFill>
                  <a:srgbClr val="444444"/>
                </a:solidFill>
                <a:latin typeface="Book Antiqua" panose="02040602050305030304" pitchFamily="18" charset="0"/>
              </a:rPr>
              <a:t>(1) Subject to the provisions of sub-rule (2), for the purposes of sub-section (5) of section 90 and sub-section (5) of section 90A, the following information shall be provided by an assessee in Form No. 10F, namely:—</a:t>
            </a:r>
          </a:p>
          <a:p>
            <a:pPr marL="355600" indent="-355600" algn="just">
              <a:spcAft>
                <a:spcPts val="400"/>
              </a:spcAft>
            </a:pPr>
            <a:r>
              <a:rPr lang="en-US" sz="1450" dirty="0">
                <a:solidFill>
                  <a:srgbClr val="444444"/>
                </a:solidFill>
                <a:latin typeface="Book Antiqua" panose="02040602050305030304" pitchFamily="18" charset="0"/>
              </a:rPr>
              <a:t>(</a:t>
            </a:r>
            <a:r>
              <a:rPr lang="en-US" sz="1450" dirty="0" err="1">
                <a:solidFill>
                  <a:srgbClr val="444444"/>
                </a:solidFill>
                <a:latin typeface="Book Antiqua" panose="02040602050305030304" pitchFamily="18" charset="0"/>
              </a:rPr>
              <a:t>i</a:t>
            </a:r>
            <a:r>
              <a:rPr lang="en-US" sz="1450" dirty="0">
                <a:solidFill>
                  <a:srgbClr val="444444"/>
                </a:solidFill>
                <a:latin typeface="Book Antiqua" panose="02040602050305030304" pitchFamily="18" charset="0"/>
              </a:rPr>
              <a:t>) 	Status (individual, company, firm etc.) of the assessee;</a:t>
            </a:r>
          </a:p>
          <a:p>
            <a:pPr marL="355600" indent="-355600" algn="just">
              <a:spcAft>
                <a:spcPts val="400"/>
              </a:spcAft>
            </a:pPr>
            <a:r>
              <a:rPr lang="en-US" sz="1450" dirty="0">
                <a:solidFill>
                  <a:srgbClr val="444444"/>
                </a:solidFill>
                <a:latin typeface="Book Antiqua" panose="02040602050305030304" pitchFamily="18" charset="0"/>
              </a:rPr>
              <a:t>(ii) 	Nationality (in case of an individual) or country or specified territory of incorporation or registration (in case of others);</a:t>
            </a:r>
          </a:p>
          <a:p>
            <a:pPr marL="355600" indent="-355600" algn="just">
              <a:spcAft>
                <a:spcPts val="400"/>
              </a:spcAft>
            </a:pPr>
            <a:r>
              <a:rPr lang="en-US" sz="1450" dirty="0">
                <a:solidFill>
                  <a:srgbClr val="444444"/>
                </a:solidFill>
                <a:latin typeface="Book Antiqua" panose="02040602050305030304" pitchFamily="18" charset="0"/>
              </a:rPr>
              <a:t>(iii) 	</a:t>
            </a:r>
            <a:r>
              <a:rPr lang="en-US" sz="1450" dirty="0" err="1">
                <a:solidFill>
                  <a:srgbClr val="444444"/>
                </a:solidFill>
                <a:latin typeface="Book Antiqua" panose="02040602050305030304" pitchFamily="18" charset="0"/>
              </a:rPr>
              <a:t>Assessee's</a:t>
            </a:r>
            <a:r>
              <a:rPr lang="en-US" sz="1450" dirty="0">
                <a:solidFill>
                  <a:srgbClr val="444444"/>
                </a:solidFill>
                <a:latin typeface="Book Antiqua" panose="02040602050305030304" pitchFamily="18" charset="0"/>
              </a:rPr>
              <a:t> tax identification number in the country or specified territory of residence and in case there is no such number, then, a unique number on the basis of which the person is identified by the Government of the country or the specified territory of which the </a:t>
            </a:r>
            <a:r>
              <a:rPr lang="en-US" sz="1450" dirty="0" err="1">
                <a:solidFill>
                  <a:srgbClr val="444444"/>
                </a:solidFill>
                <a:latin typeface="Book Antiqua" panose="02040602050305030304" pitchFamily="18" charset="0"/>
              </a:rPr>
              <a:t>asseessee</a:t>
            </a:r>
            <a:r>
              <a:rPr lang="en-US" sz="1450" dirty="0">
                <a:solidFill>
                  <a:srgbClr val="444444"/>
                </a:solidFill>
                <a:latin typeface="Book Antiqua" panose="02040602050305030304" pitchFamily="18" charset="0"/>
              </a:rPr>
              <a:t> claims to be a resident;</a:t>
            </a:r>
          </a:p>
          <a:p>
            <a:pPr marL="355600" indent="-355600" algn="just">
              <a:spcAft>
                <a:spcPts val="400"/>
              </a:spcAft>
            </a:pPr>
            <a:r>
              <a:rPr lang="en-US" sz="1450" dirty="0">
                <a:solidFill>
                  <a:srgbClr val="444444"/>
                </a:solidFill>
                <a:latin typeface="Book Antiqua" panose="02040602050305030304" pitchFamily="18" charset="0"/>
              </a:rPr>
              <a:t>(iv) 	Period for which the residential status, as mentioned in the certificate referred to in sub-section (4) of section 90 or sub-section (4) of section 90A, is applicable; and</a:t>
            </a:r>
          </a:p>
          <a:p>
            <a:pPr marL="355600" indent="-355600" algn="just">
              <a:spcAft>
                <a:spcPts val="400"/>
              </a:spcAft>
            </a:pPr>
            <a:r>
              <a:rPr lang="en-US" sz="1450" dirty="0">
                <a:solidFill>
                  <a:srgbClr val="444444"/>
                </a:solidFill>
                <a:latin typeface="Book Antiqua" panose="02040602050305030304" pitchFamily="18" charset="0"/>
              </a:rPr>
              <a:t>(v) 	Address of the assessee in the country or specified territory outside India, during the period for which the certificate, as mentioned in (iv) above, is applicable.</a:t>
            </a:r>
          </a:p>
          <a:p>
            <a:pPr algn="just">
              <a:spcAft>
                <a:spcPts val="400"/>
              </a:spcAft>
            </a:pPr>
            <a:r>
              <a:rPr lang="en-US" sz="1450" dirty="0">
                <a:solidFill>
                  <a:srgbClr val="444444"/>
                </a:solidFill>
                <a:latin typeface="Book Antiqua" panose="02040602050305030304" pitchFamily="18" charset="0"/>
              </a:rPr>
              <a:t>(2) The assessee </a:t>
            </a:r>
            <a:r>
              <a:rPr lang="en-US" sz="1450" b="1" dirty="0">
                <a:solidFill>
                  <a:srgbClr val="444444"/>
                </a:solidFill>
                <a:latin typeface="Book Antiqua" panose="02040602050305030304" pitchFamily="18" charset="0"/>
              </a:rPr>
              <a:t>may not be required to provide the information </a:t>
            </a:r>
            <a:r>
              <a:rPr lang="en-US" sz="1450" dirty="0">
                <a:solidFill>
                  <a:srgbClr val="444444"/>
                </a:solidFill>
                <a:latin typeface="Book Antiqua" panose="02040602050305030304" pitchFamily="18" charset="0"/>
              </a:rPr>
              <a:t>or any part thereof referred to in sub-rule (1) </a:t>
            </a:r>
            <a:r>
              <a:rPr lang="en-US" sz="1450" b="1" dirty="0">
                <a:solidFill>
                  <a:srgbClr val="444444"/>
                </a:solidFill>
                <a:latin typeface="Book Antiqua" panose="02040602050305030304" pitchFamily="18" charset="0"/>
              </a:rPr>
              <a:t>if the information </a:t>
            </a:r>
            <a:r>
              <a:rPr lang="en-US" sz="1450" dirty="0">
                <a:solidFill>
                  <a:srgbClr val="444444"/>
                </a:solidFill>
                <a:latin typeface="Book Antiqua" panose="02040602050305030304" pitchFamily="18" charset="0"/>
              </a:rPr>
              <a:t>or the part thereof, as the case may be, </a:t>
            </a:r>
            <a:r>
              <a:rPr lang="en-US" sz="1450" b="1" dirty="0">
                <a:solidFill>
                  <a:srgbClr val="444444"/>
                </a:solidFill>
                <a:latin typeface="Book Antiqua" panose="02040602050305030304" pitchFamily="18" charset="0"/>
              </a:rPr>
              <a:t>is contained in the certificate </a:t>
            </a:r>
            <a:r>
              <a:rPr lang="en-US" sz="1450" dirty="0">
                <a:solidFill>
                  <a:srgbClr val="444444"/>
                </a:solidFill>
                <a:latin typeface="Book Antiqua" panose="02040602050305030304" pitchFamily="18" charset="0"/>
              </a:rPr>
              <a:t>referred to in sub-section (4) of section 90 or sub-section (4) of section 90A.</a:t>
            </a:r>
          </a:p>
        </p:txBody>
      </p:sp>
      <p:sp>
        <p:nvSpPr>
          <p:cNvPr id="3" name="Arrow: Right 2">
            <a:hlinkClick r:id="rId3" action="ppaction://hlinksldjump"/>
            <a:extLst>
              <a:ext uri="{FF2B5EF4-FFF2-40B4-BE49-F238E27FC236}">
                <a16:creationId xmlns:a16="http://schemas.microsoft.com/office/drawing/2014/main" id="{2EB6F88B-36F3-7FFD-7B2A-136BAA56B62F}"/>
              </a:ext>
            </a:extLst>
          </p:cNvPr>
          <p:cNvSpPr/>
          <p:nvPr/>
        </p:nvSpPr>
        <p:spPr>
          <a:xfrm flipH="1">
            <a:off x="716973" y="6254625"/>
            <a:ext cx="955963" cy="498286"/>
          </a:xfrm>
          <a:prstGeom prst="rightArrow">
            <a:avLst>
              <a:gd name="adj1" fmla="val 66683"/>
              <a:gd name="adj2"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Book Antiqua" panose="02040602050305030304" pitchFamily="18" charset="0"/>
              </a:rPr>
              <a:t>Back</a:t>
            </a:r>
            <a:endParaRPr lang="en-IN" sz="1600" dirty="0">
              <a:latin typeface="Book Antiqua" panose="02040602050305030304" pitchFamily="18" charset="0"/>
            </a:endParaRPr>
          </a:p>
        </p:txBody>
      </p:sp>
    </p:spTree>
    <p:extLst>
      <p:ext uri="{BB962C8B-B14F-4D97-AF65-F5344CB8AC3E}">
        <p14:creationId xmlns:p14="http://schemas.microsoft.com/office/powerpoint/2010/main" val="272247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21867"/>
            <a:ext cx="8070980" cy="338554"/>
          </a:xfrm>
          <a:prstGeom prst="rect">
            <a:avLst/>
          </a:prstGeom>
          <a:noFill/>
        </p:spPr>
        <p:txBody>
          <a:bodyPr wrap="square" rtlCol="0">
            <a:spAutoFit/>
          </a:bodyPr>
          <a:lstStyle/>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Objectives of section 195</a:t>
            </a: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3" name="Diagram 2">
            <a:extLst>
              <a:ext uri="{FF2B5EF4-FFF2-40B4-BE49-F238E27FC236}">
                <a16:creationId xmlns:a16="http://schemas.microsoft.com/office/drawing/2014/main" id="{9701DFB5-DFFC-2AAD-074A-F9A3E3C41FF5}"/>
              </a:ext>
            </a:extLst>
          </p:cNvPr>
          <p:cNvGraphicFramePr/>
          <p:nvPr>
            <p:extLst>
              <p:ext uri="{D42A27DB-BD31-4B8C-83A1-F6EECF244321}">
                <p14:modId xmlns:p14="http://schemas.microsoft.com/office/powerpoint/2010/main" val="2720523471"/>
              </p:ext>
            </p:extLst>
          </p:nvPr>
        </p:nvGraphicFramePr>
        <p:xfrm>
          <a:off x="571370" y="1744684"/>
          <a:ext cx="7886960" cy="4359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DCD2E4C-2AB8-3C4B-2B40-297DBAFD9B9A}"/>
              </a:ext>
            </a:extLst>
          </p:cNvPr>
          <p:cNvSpPr txBox="1"/>
          <p:nvPr/>
        </p:nvSpPr>
        <p:spPr>
          <a:xfrm>
            <a:off x="839684" y="6277083"/>
            <a:ext cx="3838871" cy="307777"/>
          </a:xfrm>
          <a:prstGeom prst="rect">
            <a:avLst/>
          </a:prstGeom>
          <a:noFill/>
        </p:spPr>
        <p:txBody>
          <a:bodyPr wrap="none" rtlCol="0">
            <a:spAutoFit/>
          </a:bodyPr>
          <a:lstStyle/>
          <a:p>
            <a:r>
              <a:rPr lang="en-US" sz="1400" i="1" spc="-5" dirty="0">
                <a:solidFill>
                  <a:schemeClr val="bg1"/>
                </a:solidFill>
                <a:latin typeface="Book Antiqua" panose="02040602050305030304" pitchFamily="18" charset="0"/>
                <a:cs typeface="Trebuchet MS"/>
              </a:rPr>
              <a:t>(</a:t>
            </a:r>
            <a:r>
              <a:rPr lang="pt-BR" sz="1400" i="1" spc="-5" dirty="0">
                <a:solidFill>
                  <a:schemeClr val="bg1"/>
                </a:solidFill>
                <a:latin typeface="Book Antiqua" panose="02040602050305030304" pitchFamily="18" charset="0"/>
                <a:cs typeface="Trebuchet MS"/>
              </a:rPr>
              <a:t>CBDT circular No. 152 dated 27 November 1974</a:t>
            </a:r>
            <a:r>
              <a:rPr lang="en-US" sz="1400" i="1" spc="-5" dirty="0">
                <a:solidFill>
                  <a:schemeClr val="bg1"/>
                </a:solidFill>
                <a:latin typeface="Book Antiqua" panose="02040602050305030304" pitchFamily="18" charset="0"/>
                <a:cs typeface="Trebuchet MS"/>
              </a:rPr>
              <a:t>)</a:t>
            </a:r>
            <a:endParaRPr lang="en-US" sz="1400" i="1" dirty="0">
              <a:solidFill>
                <a:schemeClr val="bg1"/>
              </a:solidFill>
              <a:latin typeface="Book Antiqua" panose="02040602050305030304" pitchFamily="18" charset="0"/>
              <a:cs typeface="Trebuchet MS"/>
            </a:endParaRPr>
          </a:p>
        </p:txBody>
      </p:sp>
    </p:spTree>
    <p:extLst>
      <p:ext uri="{BB962C8B-B14F-4D97-AF65-F5344CB8AC3E}">
        <p14:creationId xmlns:p14="http://schemas.microsoft.com/office/powerpoint/2010/main" val="36530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015565A5-65D7-4B33-B7A2-57C2EB882928}"/>
                                            </p:graphicEl>
                                          </p:spTgt>
                                        </p:tgtEl>
                                        <p:attrNameLst>
                                          <p:attrName>style.visibility</p:attrName>
                                        </p:attrNameLst>
                                      </p:cBhvr>
                                      <p:to>
                                        <p:strVal val="visible"/>
                                      </p:to>
                                    </p:set>
                                    <p:animEffect transition="in" filter="fade">
                                      <p:cBhvr>
                                        <p:cTn id="7" dur="500"/>
                                        <p:tgtEl>
                                          <p:spTgt spid="3">
                                            <p:graphicEl>
                                              <a:dgm id="{015565A5-65D7-4B33-B7A2-57C2EB8829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0F575FBD-DCB0-482E-A136-3F461C29A163}"/>
                                            </p:graphicEl>
                                          </p:spTgt>
                                        </p:tgtEl>
                                        <p:attrNameLst>
                                          <p:attrName>style.visibility</p:attrName>
                                        </p:attrNameLst>
                                      </p:cBhvr>
                                      <p:to>
                                        <p:strVal val="visible"/>
                                      </p:to>
                                    </p:set>
                                    <p:animEffect transition="in" filter="fade">
                                      <p:cBhvr>
                                        <p:cTn id="12" dur="500"/>
                                        <p:tgtEl>
                                          <p:spTgt spid="3">
                                            <p:graphicEl>
                                              <a:dgm id="{0F575FBD-DCB0-482E-A136-3F461C29A16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DDDEEC8C-DCB9-499C-868C-7FF552D75C3D}"/>
                                            </p:graphicEl>
                                          </p:spTgt>
                                        </p:tgtEl>
                                        <p:attrNameLst>
                                          <p:attrName>style.visibility</p:attrName>
                                        </p:attrNameLst>
                                      </p:cBhvr>
                                      <p:to>
                                        <p:strVal val="visible"/>
                                      </p:to>
                                    </p:set>
                                    <p:animEffect transition="in" filter="fade">
                                      <p:cBhvr>
                                        <p:cTn id="17" dur="500"/>
                                        <p:tgtEl>
                                          <p:spTgt spid="3">
                                            <p:graphicEl>
                                              <a:dgm id="{DDDEEC8C-DCB9-499C-868C-7FF552D75C3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2E6A1268-2AEB-445F-BEC2-F039CD06ED85}"/>
                                            </p:graphicEl>
                                          </p:spTgt>
                                        </p:tgtEl>
                                        <p:attrNameLst>
                                          <p:attrName>style.visibility</p:attrName>
                                        </p:attrNameLst>
                                      </p:cBhvr>
                                      <p:to>
                                        <p:strVal val="visible"/>
                                      </p:to>
                                    </p:set>
                                    <p:animEffect transition="in" filter="fade">
                                      <p:cBhvr>
                                        <p:cTn id="22" dur="500"/>
                                        <p:tgtEl>
                                          <p:spTgt spid="3">
                                            <p:graphicEl>
                                              <a:dgm id="{2E6A1268-2AEB-445F-BEC2-F039CD06ED8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21867"/>
            <a:ext cx="8070980" cy="2062103"/>
          </a:xfrm>
          <a:prstGeom prst="rect">
            <a:avLst/>
          </a:prstGeom>
          <a:noFill/>
        </p:spPr>
        <p:txBody>
          <a:bodyPr wrap="square" rtlCol="0">
            <a:spAutoFit/>
          </a:bodyPr>
          <a:lstStyle/>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195(1)</a:t>
            </a:r>
          </a:p>
          <a:p>
            <a:pPr marL="0" lvl="1" algn="just">
              <a:lnSpc>
                <a:spcPct val="100000"/>
              </a:lnSpc>
              <a:buClr>
                <a:schemeClr val="bg1"/>
              </a:buClr>
              <a:tabLst>
                <a:tab pos="756920" algn="l"/>
              </a:tabLst>
            </a:pPr>
            <a:endParaRPr lang="en-US" sz="1400" b="1" dirty="0">
              <a:solidFill>
                <a:schemeClr val="bg1"/>
              </a:solidFill>
              <a:latin typeface="Book Antiqua" panose="02040602050305030304" pitchFamily="18" charset="0"/>
              <a:cs typeface="Trebuchet MS"/>
            </a:endParaRPr>
          </a:p>
          <a:p>
            <a:pPr marL="447675" lvl="1" algn="just">
              <a:lnSpc>
                <a:spcPct val="100000"/>
              </a:lnSpc>
              <a:buClr>
                <a:schemeClr val="bg1"/>
              </a:buClr>
              <a:tabLst>
                <a:tab pos="756920" algn="l"/>
              </a:tabLst>
            </a:pPr>
            <a:r>
              <a:rPr lang="en-US" sz="1400" u="sng" dirty="0">
                <a:solidFill>
                  <a:schemeClr val="bg1"/>
                </a:solidFill>
                <a:latin typeface="Book Antiqua" panose="02040602050305030304" pitchFamily="18" charset="0"/>
                <a:cs typeface="Trebuchet MS"/>
              </a:rPr>
              <a:t>Any person responsible for paying</a:t>
            </a:r>
            <a:r>
              <a:rPr lang="en-US" sz="1400" dirty="0">
                <a:solidFill>
                  <a:schemeClr val="bg1"/>
                </a:solidFill>
                <a:latin typeface="Book Antiqua" panose="02040602050305030304" pitchFamily="18" charset="0"/>
                <a:cs typeface="Trebuchet MS"/>
              </a:rPr>
              <a:t> to a non-resident, not being a company, or to a foreign company, </a:t>
            </a:r>
            <a:r>
              <a:rPr lang="en-US" sz="1400" u="sng" dirty="0">
                <a:solidFill>
                  <a:schemeClr val="bg1"/>
                </a:solidFill>
                <a:latin typeface="Book Antiqua" panose="02040602050305030304" pitchFamily="18" charset="0"/>
                <a:cs typeface="Trebuchet MS"/>
              </a:rPr>
              <a:t>any interest</a:t>
            </a:r>
            <a:r>
              <a:rPr lang="en-US" sz="1400" dirty="0">
                <a:solidFill>
                  <a:schemeClr val="bg1"/>
                </a:solidFill>
                <a:latin typeface="Book Antiqua" panose="02040602050305030304" pitchFamily="18" charset="0"/>
                <a:cs typeface="Trebuchet MS"/>
              </a:rPr>
              <a:t> (not being interest referred to in section 194LB or section 194LC) or section 194LD </a:t>
            </a:r>
            <a:r>
              <a:rPr lang="en-US" sz="1400" b="1" dirty="0">
                <a:solidFill>
                  <a:schemeClr val="bg1"/>
                </a:solidFill>
                <a:latin typeface="Book Antiqua" panose="02040602050305030304" pitchFamily="18" charset="0"/>
                <a:cs typeface="Trebuchet MS"/>
              </a:rPr>
              <a:t>or</a:t>
            </a:r>
            <a:r>
              <a:rPr lang="en-US" sz="1400" dirty="0">
                <a:solidFill>
                  <a:schemeClr val="bg1"/>
                </a:solidFill>
                <a:latin typeface="Book Antiqua" panose="02040602050305030304" pitchFamily="18" charset="0"/>
                <a:cs typeface="Trebuchet MS"/>
              </a:rPr>
              <a:t> </a:t>
            </a:r>
            <a:r>
              <a:rPr lang="en-US" sz="1400" u="sng" dirty="0">
                <a:solidFill>
                  <a:schemeClr val="bg1"/>
                </a:solidFill>
                <a:latin typeface="Book Antiqua" panose="02040602050305030304" pitchFamily="18" charset="0"/>
                <a:cs typeface="Trebuchet MS"/>
              </a:rPr>
              <a:t>any other sum chargeable under the provisions of this Act</a:t>
            </a:r>
            <a:r>
              <a:rPr lang="en-US" sz="1400" dirty="0">
                <a:solidFill>
                  <a:schemeClr val="bg1"/>
                </a:solidFill>
                <a:latin typeface="Book Antiqua" panose="02040602050305030304" pitchFamily="18" charset="0"/>
                <a:cs typeface="Trebuchet MS"/>
              </a:rPr>
              <a:t> (not being income chargeable under the head "Salaries") shall, at the time of credit of such income to the account of the payee or at the time of payment thereof in cash or by the issue of a cheque or draft or by any other mode, whichever is earlier, deduct income-tax thereon at the rates in force.</a:t>
            </a:r>
          </a:p>
          <a:p>
            <a:pPr marL="354013" lvl="1" indent="-354013" algn="just">
              <a:lnSpc>
                <a:spcPct val="100000"/>
              </a:lnSpc>
              <a:buClr>
                <a:schemeClr val="bg1"/>
              </a:buClr>
              <a:buFont typeface="Arial" panose="020B0604020202020204" pitchFamily="34" charset="0"/>
              <a:buChar char="•"/>
              <a:tabLst>
                <a:tab pos="756920" algn="l"/>
              </a:tabLst>
            </a:pPr>
            <a:endParaRPr lang="en-US" sz="1400" b="1" dirty="0">
              <a:solidFill>
                <a:schemeClr val="bg1"/>
              </a:solidFill>
              <a:latin typeface="Book Antiqua" panose="02040602050305030304" pitchFamily="18" charset="0"/>
              <a:cs typeface="Trebuchet MS"/>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graphicFrame>
        <p:nvGraphicFramePr>
          <p:cNvPr id="2" name="Diagram 1">
            <a:extLst>
              <a:ext uri="{FF2B5EF4-FFF2-40B4-BE49-F238E27FC236}">
                <a16:creationId xmlns:a16="http://schemas.microsoft.com/office/drawing/2014/main" id="{A113ABE3-F78C-3BBB-E333-B87458EF4048}"/>
              </a:ext>
            </a:extLst>
          </p:cNvPr>
          <p:cNvGraphicFramePr/>
          <p:nvPr>
            <p:extLst>
              <p:ext uri="{D42A27DB-BD31-4B8C-83A1-F6EECF244321}">
                <p14:modId xmlns:p14="http://schemas.microsoft.com/office/powerpoint/2010/main" val="1052281234"/>
              </p:ext>
            </p:extLst>
          </p:nvPr>
        </p:nvGraphicFramePr>
        <p:xfrm>
          <a:off x="284372" y="3354605"/>
          <a:ext cx="8575256" cy="2875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50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AC62DDF-61EB-4996-B3B1-8A8A35CE1199}"/>
                                            </p:graphicEl>
                                          </p:spTgt>
                                        </p:tgtEl>
                                        <p:attrNameLst>
                                          <p:attrName>style.visibility</p:attrName>
                                        </p:attrNameLst>
                                      </p:cBhvr>
                                      <p:to>
                                        <p:strVal val="visible"/>
                                      </p:to>
                                    </p:set>
                                    <p:animEffect transition="in" filter="fade">
                                      <p:cBhvr>
                                        <p:cTn id="7" dur="500"/>
                                        <p:tgtEl>
                                          <p:spTgt spid="2">
                                            <p:graphicEl>
                                              <a:dgm id="{7AC62DDF-61EB-4996-B3B1-8A8A35CE11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B3AC5F29-5D10-473A-98EE-7082BC06B92A}"/>
                                            </p:graphicEl>
                                          </p:spTgt>
                                        </p:tgtEl>
                                        <p:attrNameLst>
                                          <p:attrName>style.visibility</p:attrName>
                                        </p:attrNameLst>
                                      </p:cBhvr>
                                      <p:to>
                                        <p:strVal val="visible"/>
                                      </p:to>
                                    </p:set>
                                    <p:animEffect transition="in" filter="fade">
                                      <p:cBhvr>
                                        <p:cTn id="12" dur="500"/>
                                        <p:tgtEl>
                                          <p:spTgt spid="2">
                                            <p:graphicEl>
                                              <a:dgm id="{B3AC5F29-5D10-473A-98EE-7082BC06B92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F757E59E-0655-429D-8BD7-7BB08DE098F4}"/>
                                            </p:graphicEl>
                                          </p:spTgt>
                                        </p:tgtEl>
                                        <p:attrNameLst>
                                          <p:attrName>style.visibility</p:attrName>
                                        </p:attrNameLst>
                                      </p:cBhvr>
                                      <p:to>
                                        <p:strVal val="visible"/>
                                      </p:to>
                                    </p:set>
                                    <p:animEffect transition="in" filter="fade">
                                      <p:cBhvr>
                                        <p:cTn id="17" dur="500"/>
                                        <p:tgtEl>
                                          <p:spTgt spid="2">
                                            <p:graphicEl>
                                              <a:dgm id="{F757E59E-0655-429D-8BD7-7BB08DE098F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AC4DB6D-3A61-44FE-8809-8F524FCD79E0}"/>
                                            </p:graphicEl>
                                          </p:spTgt>
                                        </p:tgtEl>
                                        <p:attrNameLst>
                                          <p:attrName>style.visibility</p:attrName>
                                        </p:attrNameLst>
                                      </p:cBhvr>
                                      <p:to>
                                        <p:strVal val="visible"/>
                                      </p:to>
                                    </p:set>
                                    <p:animEffect transition="in" filter="fade">
                                      <p:cBhvr>
                                        <p:cTn id="22" dur="500"/>
                                        <p:tgtEl>
                                          <p:spTgt spid="2">
                                            <p:graphicEl>
                                              <a:dgm id="{7AC4DB6D-3A61-44FE-8809-8F524FCD79E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15FB075C-574E-4D1F-AC10-BDF9644F6C70}"/>
                                            </p:graphicEl>
                                          </p:spTgt>
                                        </p:tgtEl>
                                        <p:attrNameLst>
                                          <p:attrName>style.visibility</p:attrName>
                                        </p:attrNameLst>
                                      </p:cBhvr>
                                      <p:to>
                                        <p:strVal val="visible"/>
                                      </p:to>
                                    </p:set>
                                    <p:animEffect transition="in" filter="fade">
                                      <p:cBhvr>
                                        <p:cTn id="27" dur="500"/>
                                        <p:tgtEl>
                                          <p:spTgt spid="2">
                                            <p:graphicEl>
                                              <a:dgm id="{15FB075C-574E-4D1F-AC10-BDF9644F6C7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E02C628-E02A-4946-B3C5-D5B6687D7E7C}"/>
                                            </p:graphicEl>
                                          </p:spTgt>
                                        </p:tgtEl>
                                        <p:attrNameLst>
                                          <p:attrName>style.visibility</p:attrName>
                                        </p:attrNameLst>
                                      </p:cBhvr>
                                      <p:to>
                                        <p:strVal val="visible"/>
                                      </p:to>
                                    </p:set>
                                    <p:animEffect transition="in" filter="fade">
                                      <p:cBhvr>
                                        <p:cTn id="32" dur="500"/>
                                        <p:tgtEl>
                                          <p:spTgt spid="2">
                                            <p:graphicEl>
                                              <a:dgm id="{1E02C628-E02A-4946-B3C5-D5B6687D7E7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2B0226AC-1387-45BA-96A0-D0BF7A9024ED}"/>
                                            </p:graphicEl>
                                          </p:spTgt>
                                        </p:tgtEl>
                                        <p:attrNameLst>
                                          <p:attrName>style.visibility</p:attrName>
                                        </p:attrNameLst>
                                      </p:cBhvr>
                                      <p:to>
                                        <p:strVal val="visible"/>
                                      </p:to>
                                    </p:set>
                                    <p:animEffect transition="in" filter="fade">
                                      <p:cBhvr>
                                        <p:cTn id="37" dur="500"/>
                                        <p:tgtEl>
                                          <p:spTgt spid="2">
                                            <p:graphicEl>
                                              <a:dgm id="{2B0226AC-1387-45BA-96A0-D0BF7A9024E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11C00D74-8B14-4E87-9302-67B625882ECE}"/>
                                            </p:graphicEl>
                                          </p:spTgt>
                                        </p:tgtEl>
                                        <p:attrNameLst>
                                          <p:attrName>style.visibility</p:attrName>
                                        </p:attrNameLst>
                                      </p:cBhvr>
                                      <p:to>
                                        <p:strVal val="visible"/>
                                      </p:to>
                                    </p:set>
                                    <p:animEffect transition="in" filter="fade">
                                      <p:cBhvr>
                                        <p:cTn id="42" dur="500"/>
                                        <p:tgtEl>
                                          <p:spTgt spid="2">
                                            <p:graphicEl>
                                              <a:dgm id="{11C00D74-8B14-4E87-9302-67B625882EC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1DF31577-A417-4584-8517-9DBB7F486C5A}"/>
                                            </p:graphicEl>
                                          </p:spTgt>
                                        </p:tgtEl>
                                        <p:attrNameLst>
                                          <p:attrName>style.visibility</p:attrName>
                                        </p:attrNameLst>
                                      </p:cBhvr>
                                      <p:to>
                                        <p:strVal val="visible"/>
                                      </p:to>
                                    </p:set>
                                    <p:animEffect transition="in" filter="fade">
                                      <p:cBhvr>
                                        <p:cTn id="47" dur="500"/>
                                        <p:tgtEl>
                                          <p:spTgt spid="2">
                                            <p:graphicEl>
                                              <a:dgm id="{1DF31577-A417-4584-8517-9DBB7F486C5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442184A9-4764-4EBD-8FFF-E0B130DA6D88}"/>
                                            </p:graphicEl>
                                          </p:spTgt>
                                        </p:tgtEl>
                                        <p:attrNameLst>
                                          <p:attrName>style.visibility</p:attrName>
                                        </p:attrNameLst>
                                      </p:cBhvr>
                                      <p:to>
                                        <p:strVal val="visible"/>
                                      </p:to>
                                    </p:set>
                                    <p:animEffect transition="in" filter="fade">
                                      <p:cBhvr>
                                        <p:cTn id="52" dur="500"/>
                                        <p:tgtEl>
                                          <p:spTgt spid="2">
                                            <p:graphicEl>
                                              <a:dgm id="{442184A9-4764-4EBD-8FFF-E0B130DA6D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21867"/>
            <a:ext cx="8070980" cy="3680495"/>
          </a:xfrm>
          <a:prstGeom prst="rect">
            <a:avLst/>
          </a:prstGeom>
          <a:noFill/>
        </p:spPr>
        <p:txBody>
          <a:bodyPr wrap="square" rtlCol="0">
            <a:spAutoFit/>
          </a:bodyPr>
          <a:lstStyle/>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195 (2) </a:t>
            </a:r>
            <a:r>
              <a:rPr lang="en-US" sz="1600" spc="-10" dirty="0">
                <a:solidFill>
                  <a:schemeClr val="bg1"/>
                </a:solidFill>
                <a:latin typeface="Book Antiqua" panose="02040602050305030304" pitchFamily="18" charset="0"/>
                <a:cs typeface="Trebuchet MS"/>
              </a:rPr>
              <a:t>- Application by “Payer” to Assessing Officer (‘AO’) for determining of lower income for WHT certificate</a:t>
            </a:r>
          </a:p>
          <a:p>
            <a:pPr marL="354013" indent="-341313" defTabSz="447675">
              <a:lnSpc>
                <a:spcPct val="100000"/>
              </a:lnSpc>
              <a:spcBef>
                <a:spcPts val="105"/>
              </a:spcBef>
              <a:buClr>
                <a:schemeClr val="bg1"/>
              </a:buClr>
              <a:buFont typeface="Arial" panose="020B0604020202020204" pitchFamily="34" charset="0"/>
              <a:buChar char="•"/>
            </a:pPr>
            <a:endParaRPr lang="en-US" sz="1600" b="1" spc="-10" dirty="0">
              <a:solidFill>
                <a:schemeClr val="bg1"/>
              </a:solidFill>
              <a:latin typeface="Book Antiqua" panose="02040602050305030304" pitchFamily="18" charset="0"/>
              <a:cs typeface="Trebuchet MS"/>
            </a:endParaRPr>
          </a:p>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195 (3) </a:t>
            </a:r>
            <a:r>
              <a:rPr lang="en-US" sz="1600" spc="-10" dirty="0">
                <a:solidFill>
                  <a:schemeClr val="bg1"/>
                </a:solidFill>
                <a:latin typeface="Book Antiqua" panose="02040602050305030304" pitchFamily="18" charset="0"/>
                <a:cs typeface="Trebuchet MS"/>
              </a:rPr>
              <a:t>- Application by “Payee” to AO for ‘NIL’ withholding certificate</a:t>
            </a:r>
          </a:p>
          <a:p>
            <a:pPr marL="354013" indent="-341313" defTabSz="447675">
              <a:lnSpc>
                <a:spcPct val="100000"/>
              </a:lnSpc>
              <a:spcBef>
                <a:spcPts val="105"/>
              </a:spcBef>
              <a:buClr>
                <a:schemeClr val="bg1"/>
              </a:buClr>
              <a:buFont typeface="Arial" panose="020B0604020202020204" pitchFamily="34" charset="0"/>
              <a:buChar char="•"/>
            </a:pPr>
            <a:endParaRPr lang="en-US" sz="1600" b="1" spc="-10" dirty="0">
              <a:solidFill>
                <a:schemeClr val="bg1"/>
              </a:solidFill>
              <a:latin typeface="Book Antiqua" panose="02040602050305030304" pitchFamily="18" charset="0"/>
              <a:cs typeface="Trebuchet MS"/>
            </a:endParaRPr>
          </a:p>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195 (4) </a:t>
            </a:r>
            <a:r>
              <a:rPr lang="en-US" sz="1600" spc="-10" dirty="0">
                <a:solidFill>
                  <a:schemeClr val="bg1"/>
                </a:solidFill>
                <a:latin typeface="Book Antiqua" panose="02040602050305030304" pitchFamily="18" charset="0"/>
                <a:cs typeface="Trebuchet MS"/>
              </a:rPr>
              <a:t>– Validity period of certificate issued by AO</a:t>
            </a:r>
          </a:p>
          <a:p>
            <a:pPr marL="354013" indent="-341313" defTabSz="447675">
              <a:lnSpc>
                <a:spcPct val="100000"/>
              </a:lnSpc>
              <a:spcBef>
                <a:spcPts val="105"/>
              </a:spcBef>
              <a:buClr>
                <a:schemeClr val="bg1"/>
              </a:buClr>
              <a:buFont typeface="Arial" panose="020B0604020202020204" pitchFamily="34" charset="0"/>
              <a:buChar char="•"/>
            </a:pPr>
            <a:endParaRPr lang="en-US" sz="1600" b="1" spc="-10" dirty="0">
              <a:solidFill>
                <a:schemeClr val="bg1"/>
              </a:solidFill>
              <a:latin typeface="Book Antiqua" panose="02040602050305030304" pitchFamily="18" charset="0"/>
              <a:cs typeface="Trebuchet MS"/>
            </a:endParaRPr>
          </a:p>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195 (5) </a:t>
            </a:r>
            <a:r>
              <a:rPr lang="en-US" sz="1600" spc="-10" dirty="0">
                <a:solidFill>
                  <a:schemeClr val="bg1"/>
                </a:solidFill>
                <a:latin typeface="Book Antiqua" panose="02040602050305030304" pitchFamily="18" charset="0"/>
                <a:cs typeface="Trebuchet MS"/>
              </a:rPr>
              <a:t>- Powers of CBDT to issue notifications</a:t>
            </a:r>
          </a:p>
          <a:p>
            <a:pPr marL="354013" indent="-341313" defTabSz="447675">
              <a:lnSpc>
                <a:spcPct val="100000"/>
              </a:lnSpc>
              <a:spcBef>
                <a:spcPts val="105"/>
              </a:spcBef>
              <a:buClr>
                <a:schemeClr val="bg1"/>
              </a:buClr>
              <a:buFont typeface="Arial" panose="020B0604020202020204" pitchFamily="34" charset="0"/>
              <a:buChar char="•"/>
            </a:pPr>
            <a:endParaRPr lang="en-US" sz="1600" b="1" spc="-10" dirty="0">
              <a:solidFill>
                <a:schemeClr val="bg1"/>
              </a:solidFill>
              <a:latin typeface="Book Antiqua" panose="02040602050305030304" pitchFamily="18" charset="0"/>
              <a:cs typeface="Trebuchet MS"/>
            </a:endParaRPr>
          </a:p>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195 (6) </a:t>
            </a:r>
            <a:r>
              <a:rPr lang="en-US" sz="1600" spc="-10" dirty="0">
                <a:solidFill>
                  <a:schemeClr val="bg1"/>
                </a:solidFill>
                <a:latin typeface="Book Antiqua" panose="02040602050305030304" pitchFamily="18" charset="0"/>
                <a:cs typeface="Trebuchet MS"/>
              </a:rPr>
              <a:t>- Furnishing of information relating to payments</a:t>
            </a:r>
          </a:p>
          <a:p>
            <a:pPr marL="354013" indent="-341313" defTabSz="447675">
              <a:lnSpc>
                <a:spcPct val="100000"/>
              </a:lnSpc>
              <a:spcBef>
                <a:spcPts val="105"/>
              </a:spcBef>
              <a:buClr>
                <a:schemeClr val="bg1"/>
              </a:buClr>
              <a:buFont typeface="Arial" panose="020B0604020202020204" pitchFamily="34" charset="0"/>
              <a:buChar char="•"/>
            </a:pPr>
            <a:endParaRPr lang="en-US" sz="1600" spc="-10" dirty="0">
              <a:solidFill>
                <a:schemeClr val="bg1"/>
              </a:solidFill>
              <a:latin typeface="Book Antiqua" panose="02040602050305030304" pitchFamily="18" charset="0"/>
              <a:cs typeface="Trebuchet MS"/>
            </a:endParaRPr>
          </a:p>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195 (7) </a:t>
            </a:r>
            <a:r>
              <a:rPr lang="en-US" sz="1600" spc="-10" dirty="0">
                <a:solidFill>
                  <a:schemeClr val="bg1"/>
                </a:solidFill>
                <a:latin typeface="Book Antiqua" panose="02040602050305030304" pitchFamily="18" charset="0"/>
                <a:cs typeface="Trebuchet MS"/>
              </a:rPr>
              <a:t>- Authority of board to specify class of person or cases to make application u/s 195(2)</a:t>
            </a:r>
          </a:p>
          <a:p>
            <a:pPr marL="12700" defTabSz="447675">
              <a:lnSpc>
                <a:spcPct val="100000"/>
              </a:lnSpc>
              <a:spcBef>
                <a:spcPts val="105"/>
              </a:spcBef>
              <a:buClr>
                <a:schemeClr val="bg1"/>
              </a:buClr>
            </a:pPr>
            <a:endParaRPr lang="en-US" sz="1600" spc="-10" dirty="0">
              <a:solidFill>
                <a:schemeClr val="bg1"/>
              </a:solidFill>
              <a:latin typeface="Book Antiqua" panose="02040602050305030304" pitchFamily="18" charset="0"/>
              <a:cs typeface="Trebuchet MS"/>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6059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21867"/>
            <a:ext cx="8070980" cy="5170646"/>
          </a:xfrm>
          <a:prstGeom prst="rect">
            <a:avLst/>
          </a:prstGeom>
          <a:noFill/>
        </p:spPr>
        <p:txBody>
          <a:bodyPr wrap="square" rtlCol="0">
            <a:spAutoFit/>
          </a:bodyPr>
          <a:lstStyle/>
          <a:p>
            <a:pPr marL="354013" indent="-341313" defTabSz="447675">
              <a:lnSpc>
                <a:spcPct val="100000"/>
              </a:lnSpc>
              <a:spcBef>
                <a:spcPts val="105"/>
              </a:spcBef>
              <a:buClr>
                <a:schemeClr val="bg1"/>
              </a:buClr>
              <a:buFont typeface="Arial" panose="020B0604020202020204" pitchFamily="34" charset="0"/>
              <a:buChar char="•"/>
            </a:pPr>
            <a:r>
              <a:rPr lang="en-US" sz="1500" spc="-10" dirty="0">
                <a:solidFill>
                  <a:schemeClr val="bg1"/>
                </a:solidFill>
                <a:latin typeface="Book Antiqua" panose="02040602050305030304" pitchFamily="18" charset="0"/>
                <a:cs typeface="Trebuchet MS"/>
              </a:rPr>
              <a:t>Requirement </a:t>
            </a:r>
            <a:r>
              <a:rPr lang="en-US" sz="1500" spc="-5" dirty="0">
                <a:solidFill>
                  <a:schemeClr val="bg1"/>
                </a:solidFill>
                <a:latin typeface="Book Antiqua" panose="02040602050305030304" pitchFamily="18" charset="0"/>
                <a:cs typeface="Trebuchet MS"/>
              </a:rPr>
              <a:t>for</a:t>
            </a:r>
            <a:r>
              <a:rPr lang="en-US" sz="1500" dirty="0">
                <a:solidFill>
                  <a:schemeClr val="bg1"/>
                </a:solidFill>
                <a:latin typeface="Book Antiqua" panose="02040602050305030304" pitchFamily="18" charset="0"/>
                <a:cs typeface="Trebuchet MS"/>
              </a:rPr>
              <a:t> Form</a:t>
            </a:r>
            <a:r>
              <a:rPr lang="en-US" sz="1500" spc="-10"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15CA</a:t>
            </a:r>
            <a:r>
              <a:rPr lang="en-US" sz="1500" spc="-100" dirty="0">
                <a:solidFill>
                  <a:schemeClr val="bg1"/>
                </a:solidFill>
                <a:latin typeface="Book Antiqua" panose="02040602050305030304" pitchFamily="18" charset="0"/>
                <a:cs typeface="Trebuchet MS"/>
              </a:rPr>
              <a:t> </a:t>
            </a:r>
            <a:r>
              <a:rPr lang="en-US" sz="1500" dirty="0">
                <a:solidFill>
                  <a:schemeClr val="bg1"/>
                </a:solidFill>
                <a:latin typeface="Book Antiqua" panose="02040602050305030304" pitchFamily="18" charset="0"/>
                <a:cs typeface="Trebuchet MS"/>
              </a:rPr>
              <a:t>/</a:t>
            </a:r>
            <a:r>
              <a:rPr lang="en-US" sz="1500" spc="-10"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15CB</a:t>
            </a:r>
            <a:r>
              <a:rPr lang="en-US" sz="1500"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arises</a:t>
            </a:r>
            <a:r>
              <a:rPr lang="en-US" sz="1500"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from</a:t>
            </a:r>
            <a:r>
              <a:rPr lang="en-US" sz="1500" spc="10" dirty="0">
                <a:solidFill>
                  <a:schemeClr val="bg1"/>
                </a:solidFill>
                <a:latin typeface="Book Antiqua" panose="02040602050305030304" pitchFamily="18" charset="0"/>
                <a:cs typeface="Trebuchet MS"/>
              </a:rPr>
              <a:t> </a:t>
            </a:r>
            <a:r>
              <a:rPr lang="en-US" sz="1500" b="1" spc="-5" dirty="0">
                <a:solidFill>
                  <a:schemeClr val="bg1"/>
                </a:solidFill>
                <a:latin typeface="Book Antiqua" panose="02040602050305030304" pitchFamily="18" charset="0"/>
                <a:cs typeface="Trebuchet MS"/>
              </a:rPr>
              <a:t>section</a:t>
            </a:r>
            <a:r>
              <a:rPr lang="en-US" sz="1500" b="1" spc="5" dirty="0">
                <a:solidFill>
                  <a:schemeClr val="bg1"/>
                </a:solidFill>
                <a:latin typeface="Book Antiqua" panose="02040602050305030304" pitchFamily="18" charset="0"/>
                <a:cs typeface="Trebuchet MS"/>
              </a:rPr>
              <a:t> </a:t>
            </a:r>
            <a:r>
              <a:rPr lang="en-US" sz="1500" b="1" spc="-10" dirty="0">
                <a:solidFill>
                  <a:schemeClr val="bg1"/>
                </a:solidFill>
                <a:latin typeface="Book Antiqua" panose="02040602050305030304" pitchFamily="18" charset="0"/>
                <a:cs typeface="Trebuchet MS"/>
              </a:rPr>
              <a:t>195(6)</a:t>
            </a:r>
            <a:r>
              <a:rPr lang="en-US" sz="1500" b="1" spc="5"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of</a:t>
            </a:r>
            <a:r>
              <a:rPr lang="en-US" sz="1500"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the</a:t>
            </a:r>
            <a:r>
              <a:rPr lang="en-US" sz="1500" spc="-105" dirty="0">
                <a:solidFill>
                  <a:schemeClr val="bg1"/>
                </a:solidFill>
                <a:latin typeface="Book Antiqua" panose="02040602050305030304" pitchFamily="18" charset="0"/>
                <a:cs typeface="Trebuchet MS"/>
              </a:rPr>
              <a:t> </a:t>
            </a:r>
            <a:r>
              <a:rPr lang="en-US" sz="1500" dirty="0">
                <a:solidFill>
                  <a:schemeClr val="bg1"/>
                </a:solidFill>
                <a:latin typeface="Book Antiqua" panose="02040602050305030304" pitchFamily="18" charset="0"/>
                <a:cs typeface="Trebuchet MS"/>
              </a:rPr>
              <a:t>Act</a:t>
            </a:r>
            <a:r>
              <a:rPr lang="en-US" sz="1500" spc="-10"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which</a:t>
            </a:r>
            <a:r>
              <a:rPr lang="en-US" sz="1500" spc="-15"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reads</a:t>
            </a:r>
            <a:r>
              <a:rPr lang="en-US" sz="1500" spc="-10" dirty="0">
                <a:solidFill>
                  <a:schemeClr val="bg1"/>
                </a:solidFill>
                <a:latin typeface="Book Antiqua" panose="02040602050305030304" pitchFamily="18" charset="0"/>
                <a:cs typeface="Trebuchet MS"/>
              </a:rPr>
              <a:t> </a:t>
            </a:r>
            <a:r>
              <a:rPr lang="en-US" sz="1500" dirty="0">
                <a:solidFill>
                  <a:schemeClr val="bg1"/>
                </a:solidFill>
                <a:latin typeface="Book Antiqua" panose="02040602050305030304" pitchFamily="18" charset="0"/>
                <a:cs typeface="Trebuchet MS"/>
              </a:rPr>
              <a:t>as</a:t>
            </a:r>
            <a:r>
              <a:rPr lang="en-US" sz="1500" spc="-10" dirty="0">
                <a:solidFill>
                  <a:schemeClr val="bg1"/>
                </a:solidFill>
                <a:latin typeface="Book Antiqua" panose="02040602050305030304" pitchFamily="18" charset="0"/>
                <a:cs typeface="Trebuchet MS"/>
              </a:rPr>
              <a:t> </a:t>
            </a:r>
            <a:r>
              <a:rPr lang="en-US" sz="1500" spc="-5" dirty="0">
                <a:solidFill>
                  <a:schemeClr val="bg1"/>
                </a:solidFill>
                <a:latin typeface="Book Antiqua" panose="02040602050305030304" pitchFamily="18" charset="0"/>
                <a:cs typeface="Trebuchet MS"/>
              </a:rPr>
              <a:t>under:</a:t>
            </a:r>
            <a:endParaRPr lang="en-US" sz="1500" dirty="0">
              <a:solidFill>
                <a:schemeClr val="bg1"/>
              </a:solidFill>
              <a:latin typeface="Book Antiqua" panose="02040602050305030304" pitchFamily="18" charset="0"/>
              <a:cs typeface="Trebuchet MS"/>
            </a:endParaRPr>
          </a:p>
          <a:p>
            <a:pPr>
              <a:lnSpc>
                <a:spcPct val="100000"/>
              </a:lnSpc>
              <a:spcBef>
                <a:spcPts val="5"/>
              </a:spcBef>
              <a:buClr>
                <a:srgbClr val="FF0000"/>
              </a:buClr>
              <a:buFont typeface="Wingdings"/>
              <a:buChar char=""/>
            </a:pPr>
            <a:endParaRPr lang="en-US" sz="1500" dirty="0">
              <a:solidFill>
                <a:schemeClr val="bg1"/>
              </a:solidFill>
              <a:latin typeface="Book Antiqua" panose="02040602050305030304" pitchFamily="18" charset="0"/>
              <a:cs typeface="Trebuchet MS"/>
            </a:endParaRPr>
          </a:p>
          <a:p>
            <a:pPr marL="469900" marR="6350" algn="just">
              <a:lnSpc>
                <a:spcPct val="100000"/>
              </a:lnSpc>
            </a:pPr>
            <a:r>
              <a:rPr lang="en-US" sz="1500" i="1" spc="-10" dirty="0">
                <a:solidFill>
                  <a:schemeClr val="bg1"/>
                </a:solidFill>
                <a:latin typeface="Book Antiqua" panose="02040602050305030304" pitchFamily="18" charset="0"/>
                <a:cs typeface="Trebuchet MS"/>
              </a:rPr>
              <a:t>195(6)</a:t>
            </a:r>
            <a:r>
              <a:rPr lang="en-US" sz="1500" i="1" spc="-5" dirty="0">
                <a:solidFill>
                  <a:schemeClr val="bg1"/>
                </a:solidFill>
                <a:latin typeface="Book Antiqua" panose="02040602050305030304" pitchFamily="18" charset="0"/>
                <a:cs typeface="Trebuchet MS"/>
              </a:rPr>
              <a:t> “The</a:t>
            </a:r>
            <a:r>
              <a:rPr lang="en-US" sz="1500" i="1"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person</a:t>
            </a:r>
            <a:r>
              <a:rPr lang="en-US" sz="1500" i="1"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responsible</a:t>
            </a:r>
            <a:r>
              <a:rPr lang="en-US" sz="1500" i="1" dirty="0">
                <a:solidFill>
                  <a:schemeClr val="bg1"/>
                </a:solidFill>
                <a:latin typeface="Book Antiqua" panose="02040602050305030304" pitchFamily="18" charset="0"/>
                <a:cs typeface="Trebuchet MS"/>
              </a:rPr>
              <a:t> for paying to a </a:t>
            </a:r>
            <a:r>
              <a:rPr lang="en-US" sz="1500" i="1" spc="-5" dirty="0">
                <a:solidFill>
                  <a:schemeClr val="bg1"/>
                </a:solidFill>
                <a:latin typeface="Book Antiqua" panose="02040602050305030304" pitchFamily="18" charset="0"/>
                <a:cs typeface="Trebuchet MS"/>
              </a:rPr>
              <a:t>non-resident, not</a:t>
            </a:r>
            <a:r>
              <a:rPr lang="en-US" sz="1500" i="1"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being</a:t>
            </a:r>
            <a:r>
              <a:rPr lang="en-US" sz="1500" i="1" dirty="0">
                <a:solidFill>
                  <a:schemeClr val="bg1"/>
                </a:solidFill>
                <a:latin typeface="Book Antiqua" panose="02040602050305030304" pitchFamily="18" charset="0"/>
                <a:cs typeface="Trebuchet MS"/>
              </a:rPr>
              <a:t> a</a:t>
            </a:r>
            <a:r>
              <a:rPr lang="en-US" sz="1500" i="1" spc="5" dirty="0">
                <a:solidFill>
                  <a:schemeClr val="bg1"/>
                </a:solidFill>
                <a:latin typeface="Book Antiqua" panose="02040602050305030304" pitchFamily="18" charset="0"/>
                <a:cs typeface="Trebuchet MS"/>
              </a:rPr>
              <a:t> </a:t>
            </a:r>
            <a:r>
              <a:rPr lang="en-US" sz="1500" i="1" spc="-30" dirty="0">
                <a:solidFill>
                  <a:schemeClr val="bg1"/>
                </a:solidFill>
                <a:latin typeface="Book Antiqua" panose="02040602050305030304" pitchFamily="18" charset="0"/>
                <a:cs typeface="Trebuchet MS"/>
              </a:rPr>
              <a:t>company,</a:t>
            </a:r>
            <a:r>
              <a:rPr lang="en-US" sz="1500" i="1" spc="-25" dirty="0">
                <a:solidFill>
                  <a:schemeClr val="bg1"/>
                </a:solidFill>
                <a:latin typeface="Book Antiqua" panose="02040602050305030304" pitchFamily="18" charset="0"/>
                <a:cs typeface="Trebuchet MS"/>
              </a:rPr>
              <a:t> </a:t>
            </a:r>
            <a:r>
              <a:rPr lang="en-US" sz="1500" b="1" i="1" spc="-5" dirty="0">
                <a:solidFill>
                  <a:schemeClr val="bg1"/>
                </a:solidFill>
                <a:latin typeface="Book Antiqua" panose="02040602050305030304" pitchFamily="18" charset="0"/>
                <a:cs typeface="Trebuchet MS"/>
              </a:rPr>
              <a:t>or</a:t>
            </a:r>
            <a:r>
              <a:rPr lang="en-US" sz="1500" i="1" spc="500" dirty="0">
                <a:solidFill>
                  <a:schemeClr val="bg1"/>
                </a:solidFill>
                <a:latin typeface="Book Antiqua" panose="02040602050305030304" pitchFamily="18" charset="0"/>
                <a:cs typeface="Trebuchet MS"/>
              </a:rPr>
              <a:t> </a:t>
            </a:r>
            <a:r>
              <a:rPr lang="en-US" sz="1500" i="1" dirty="0">
                <a:solidFill>
                  <a:schemeClr val="bg1"/>
                </a:solidFill>
                <a:latin typeface="Book Antiqua" panose="02040602050305030304" pitchFamily="18" charset="0"/>
                <a:cs typeface="Trebuchet MS"/>
              </a:rPr>
              <a:t>to a</a:t>
            </a:r>
            <a:r>
              <a:rPr lang="en-US" sz="1500" i="1" spc="509"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foreign </a:t>
            </a:r>
            <a:r>
              <a:rPr lang="en-US" sz="1500" i="1" spc="-30" dirty="0">
                <a:solidFill>
                  <a:schemeClr val="bg1"/>
                </a:solidFill>
                <a:latin typeface="Book Antiqua" panose="02040602050305030304" pitchFamily="18" charset="0"/>
                <a:cs typeface="Trebuchet MS"/>
              </a:rPr>
              <a:t>company,</a:t>
            </a:r>
            <a:r>
              <a:rPr lang="en-US" sz="1500" i="1" spc="-25"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any</a:t>
            </a:r>
            <a:r>
              <a:rPr lang="en-US" sz="1500" i="1"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sum,</a:t>
            </a:r>
            <a:r>
              <a:rPr lang="en-US" sz="1500" i="1" dirty="0">
                <a:solidFill>
                  <a:schemeClr val="bg1"/>
                </a:solidFill>
                <a:latin typeface="Book Antiqua" panose="02040602050305030304" pitchFamily="18" charset="0"/>
                <a:cs typeface="Trebuchet MS"/>
              </a:rPr>
              <a:t> </a:t>
            </a:r>
            <a:r>
              <a:rPr lang="en-US" sz="1500" i="1" u="sng" spc="-5" dirty="0">
                <a:solidFill>
                  <a:schemeClr val="bg1"/>
                </a:solidFill>
                <a:latin typeface="Book Antiqua" panose="02040602050305030304" pitchFamily="18" charset="0"/>
                <a:cs typeface="Trebuchet MS"/>
              </a:rPr>
              <a:t>whether</a:t>
            </a:r>
            <a:r>
              <a:rPr lang="en-US" sz="1500" i="1" u="sng" dirty="0">
                <a:solidFill>
                  <a:schemeClr val="bg1"/>
                </a:solidFill>
                <a:latin typeface="Book Antiqua" panose="02040602050305030304" pitchFamily="18" charset="0"/>
                <a:cs typeface="Trebuchet MS"/>
              </a:rPr>
              <a:t> </a:t>
            </a:r>
            <a:r>
              <a:rPr lang="en-US" sz="1500" i="1" u="sng" spc="-5" dirty="0">
                <a:solidFill>
                  <a:schemeClr val="bg1"/>
                </a:solidFill>
                <a:latin typeface="Book Antiqua" panose="02040602050305030304" pitchFamily="18" charset="0"/>
                <a:cs typeface="Trebuchet MS"/>
              </a:rPr>
              <a:t>or</a:t>
            </a:r>
            <a:r>
              <a:rPr lang="en-US" sz="1500" i="1" u="sng" dirty="0">
                <a:solidFill>
                  <a:schemeClr val="bg1"/>
                </a:solidFill>
                <a:latin typeface="Book Antiqua" panose="02040602050305030304" pitchFamily="18" charset="0"/>
                <a:cs typeface="Trebuchet MS"/>
              </a:rPr>
              <a:t> </a:t>
            </a:r>
            <a:r>
              <a:rPr lang="en-US" sz="1500" i="1" u="sng" spc="-5" dirty="0">
                <a:solidFill>
                  <a:schemeClr val="bg1"/>
                </a:solidFill>
                <a:latin typeface="Book Antiqua" panose="02040602050305030304" pitchFamily="18" charset="0"/>
                <a:cs typeface="Trebuchet MS"/>
              </a:rPr>
              <a:t>not</a:t>
            </a:r>
            <a:r>
              <a:rPr lang="en-US" sz="1500" i="1" u="sng" dirty="0">
                <a:solidFill>
                  <a:schemeClr val="bg1"/>
                </a:solidFill>
                <a:latin typeface="Book Antiqua" panose="02040602050305030304" pitchFamily="18" charset="0"/>
                <a:cs typeface="Trebuchet MS"/>
              </a:rPr>
              <a:t> </a:t>
            </a:r>
            <a:r>
              <a:rPr lang="en-US" sz="1500" i="1" u="sng" spc="-5" dirty="0">
                <a:solidFill>
                  <a:schemeClr val="bg1"/>
                </a:solidFill>
                <a:latin typeface="Book Antiqua" panose="02040602050305030304" pitchFamily="18" charset="0"/>
                <a:cs typeface="Trebuchet MS"/>
              </a:rPr>
              <a:t>chargeable</a:t>
            </a:r>
            <a:r>
              <a:rPr lang="en-US" sz="1500" i="1" dirty="0">
                <a:solidFill>
                  <a:schemeClr val="bg1"/>
                </a:solidFill>
                <a:latin typeface="Book Antiqua" panose="02040602050305030304" pitchFamily="18" charset="0"/>
                <a:cs typeface="Trebuchet MS"/>
              </a:rPr>
              <a:t> under</a:t>
            </a:r>
            <a:r>
              <a:rPr lang="en-US" sz="1500" i="1" spc="5"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the</a:t>
            </a:r>
            <a:r>
              <a:rPr lang="en-US" sz="1500" i="1" dirty="0">
                <a:solidFill>
                  <a:schemeClr val="bg1"/>
                </a:solidFill>
                <a:latin typeface="Book Antiqua" panose="02040602050305030304" pitchFamily="18" charset="0"/>
                <a:cs typeface="Trebuchet MS"/>
              </a:rPr>
              <a:t> </a:t>
            </a:r>
            <a:r>
              <a:rPr lang="en-US" sz="1500" i="1" spc="-5" dirty="0">
                <a:solidFill>
                  <a:schemeClr val="bg1"/>
                </a:solidFill>
                <a:latin typeface="Book Antiqua" panose="02040602050305030304" pitchFamily="18" charset="0"/>
                <a:cs typeface="Trebuchet MS"/>
              </a:rPr>
              <a:t>provisions</a:t>
            </a:r>
            <a:r>
              <a:rPr lang="en-US" sz="1500" i="1" dirty="0">
                <a:solidFill>
                  <a:schemeClr val="bg1"/>
                </a:solidFill>
                <a:latin typeface="Book Antiqua" panose="02040602050305030304" pitchFamily="18" charset="0"/>
                <a:cs typeface="Trebuchet MS"/>
              </a:rPr>
              <a:t> </a:t>
            </a:r>
            <a:r>
              <a:rPr lang="en-US" sz="1500" i="1" spc="-10" dirty="0">
                <a:solidFill>
                  <a:schemeClr val="bg1"/>
                </a:solidFill>
                <a:latin typeface="Book Antiqua" panose="02040602050305030304" pitchFamily="18" charset="0"/>
                <a:cs typeface="Trebuchet MS"/>
              </a:rPr>
              <a:t>of</a:t>
            </a:r>
            <a:r>
              <a:rPr lang="en-US" sz="1500" i="1" spc="-5" dirty="0">
                <a:solidFill>
                  <a:schemeClr val="bg1"/>
                </a:solidFill>
                <a:latin typeface="Book Antiqua" panose="02040602050305030304" pitchFamily="18" charset="0"/>
                <a:cs typeface="Trebuchet MS"/>
              </a:rPr>
              <a:t> </a:t>
            </a:r>
            <a:r>
              <a:rPr lang="en-US" sz="1500" i="1" dirty="0">
                <a:solidFill>
                  <a:schemeClr val="bg1"/>
                </a:solidFill>
                <a:latin typeface="Book Antiqua" panose="02040602050305030304" pitchFamily="18" charset="0"/>
                <a:cs typeface="Trebuchet MS"/>
              </a:rPr>
              <a:t>this</a:t>
            </a:r>
            <a:r>
              <a:rPr lang="en-US" sz="1500" i="1" spc="5" dirty="0">
                <a:solidFill>
                  <a:schemeClr val="bg1"/>
                </a:solidFill>
                <a:latin typeface="Book Antiqua" panose="02040602050305030304" pitchFamily="18" charset="0"/>
                <a:cs typeface="Trebuchet MS"/>
              </a:rPr>
              <a:t> </a:t>
            </a:r>
            <a:r>
              <a:rPr lang="en-US" sz="1500" i="1" dirty="0">
                <a:solidFill>
                  <a:schemeClr val="bg1"/>
                </a:solidFill>
                <a:latin typeface="Book Antiqua" panose="02040602050305030304" pitchFamily="18" charset="0"/>
                <a:cs typeface="Trebuchet MS"/>
              </a:rPr>
              <a:t>Act,</a:t>
            </a:r>
            <a:r>
              <a:rPr lang="en-US" sz="1500" i="1" spc="5" dirty="0">
                <a:solidFill>
                  <a:schemeClr val="bg1"/>
                </a:solid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shall</a:t>
            </a:r>
            <a:r>
              <a:rPr lang="en-US" sz="1500" i="1" u="heavy"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furnish</a:t>
            </a:r>
            <a:r>
              <a:rPr lang="en-US" sz="1500" i="1" u="heavy" dirty="0">
                <a:solidFill>
                  <a:schemeClr val="bg1"/>
                </a:solidFill>
                <a:uFill>
                  <a:solidFill>
                    <a:srgbClr val="685040"/>
                  </a:solidFill>
                </a:uFill>
                <a:latin typeface="Book Antiqua" panose="02040602050305030304" pitchFamily="18" charset="0"/>
                <a:cs typeface="Trebuchet MS"/>
              </a:rPr>
              <a:t> the information</a:t>
            </a:r>
            <a:r>
              <a:rPr lang="en-US" sz="1500" i="1" u="heavy" spc="-35" dirty="0">
                <a:solidFill>
                  <a:schemeClr val="bg1"/>
                </a:solidFill>
                <a:uFill>
                  <a:solidFill>
                    <a:srgbClr val="685040"/>
                  </a:solidFill>
                </a:uFill>
                <a:latin typeface="Book Antiqua" panose="02040602050305030304" pitchFamily="18" charset="0"/>
                <a:cs typeface="Trebuchet MS"/>
              </a:rPr>
              <a:t> </a:t>
            </a:r>
            <a:r>
              <a:rPr lang="en-US" sz="1500" i="1" u="heavy" dirty="0">
                <a:solidFill>
                  <a:schemeClr val="bg1"/>
                </a:solidFill>
                <a:uFill>
                  <a:solidFill>
                    <a:srgbClr val="685040"/>
                  </a:solidFill>
                </a:uFill>
                <a:latin typeface="Book Antiqua" panose="02040602050305030304" pitchFamily="18" charset="0"/>
                <a:cs typeface="Trebuchet MS"/>
              </a:rPr>
              <a:t>relating</a:t>
            </a:r>
            <a:r>
              <a:rPr lang="en-US" sz="1500" i="1" u="heavy" spc="-15" dirty="0">
                <a:solidFill>
                  <a:schemeClr val="bg1"/>
                </a:solidFill>
                <a:uFill>
                  <a:solidFill>
                    <a:srgbClr val="685040"/>
                  </a:solidFill>
                </a:uFill>
                <a:latin typeface="Book Antiqua" panose="02040602050305030304" pitchFamily="18" charset="0"/>
                <a:cs typeface="Trebuchet MS"/>
              </a:rPr>
              <a:t> </a:t>
            </a:r>
            <a:r>
              <a:rPr lang="en-US" sz="1500" i="1" u="heavy" dirty="0">
                <a:solidFill>
                  <a:schemeClr val="bg1"/>
                </a:solidFill>
                <a:uFill>
                  <a:solidFill>
                    <a:srgbClr val="685040"/>
                  </a:solidFill>
                </a:uFill>
                <a:latin typeface="Book Antiqua" panose="02040602050305030304" pitchFamily="18" charset="0"/>
                <a:cs typeface="Trebuchet MS"/>
              </a:rPr>
              <a:t>to</a:t>
            </a:r>
            <a:r>
              <a:rPr lang="en-US" sz="1500" i="1" u="heavy" spc="-15"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payment</a:t>
            </a:r>
            <a:r>
              <a:rPr lang="en-US" sz="1500" i="1" u="heavy" spc="-20"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of</a:t>
            </a:r>
            <a:r>
              <a:rPr lang="en-US" sz="1500" i="1" u="heavy"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such</a:t>
            </a:r>
            <a:r>
              <a:rPr lang="en-US" sz="1500" i="1" u="heavy" spc="10"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sum,</a:t>
            </a:r>
            <a:r>
              <a:rPr lang="en-US" sz="1500" i="1" u="heavy" dirty="0">
                <a:solidFill>
                  <a:schemeClr val="bg1"/>
                </a:solidFill>
                <a:uFill>
                  <a:solidFill>
                    <a:srgbClr val="685040"/>
                  </a:solidFill>
                </a:uFill>
                <a:latin typeface="Book Antiqua" panose="02040602050305030304" pitchFamily="18" charset="0"/>
                <a:cs typeface="Trebuchet MS"/>
              </a:rPr>
              <a:t> in </a:t>
            </a:r>
            <a:r>
              <a:rPr lang="en-US" sz="1500" i="1" u="heavy" spc="-5" dirty="0">
                <a:solidFill>
                  <a:schemeClr val="bg1"/>
                </a:solidFill>
                <a:uFill>
                  <a:solidFill>
                    <a:srgbClr val="685040"/>
                  </a:solidFill>
                </a:uFill>
                <a:latin typeface="Book Antiqua" panose="02040602050305030304" pitchFamily="18" charset="0"/>
                <a:cs typeface="Trebuchet MS"/>
              </a:rPr>
              <a:t>such</a:t>
            </a:r>
            <a:r>
              <a:rPr lang="en-US" sz="1500" i="1" u="heavy" spc="10"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form</a:t>
            </a:r>
            <a:r>
              <a:rPr lang="en-US" sz="1500" i="1" u="heavy" dirty="0">
                <a:solidFill>
                  <a:schemeClr val="bg1"/>
                </a:solidFill>
                <a:uFill>
                  <a:solidFill>
                    <a:srgbClr val="685040"/>
                  </a:solidFill>
                </a:uFill>
                <a:latin typeface="Book Antiqua" panose="02040602050305030304" pitchFamily="18" charset="0"/>
                <a:cs typeface="Trebuchet MS"/>
              </a:rPr>
              <a:t> and</a:t>
            </a:r>
            <a:r>
              <a:rPr lang="en-US" sz="1500" i="1" u="heavy" spc="-20" dirty="0">
                <a:solidFill>
                  <a:schemeClr val="bg1"/>
                </a:solidFill>
                <a:uFill>
                  <a:solidFill>
                    <a:srgbClr val="685040"/>
                  </a:solidFill>
                </a:uFill>
                <a:latin typeface="Book Antiqua" panose="02040602050305030304" pitchFamily="18" charset="0"/>
                <a:cs typeface="Trebuchet MS"/>
              </a:rPr>
              <a:t> </a:t>
            </a:r>
            <a:r>
              <a:rPr lang="en-US" sz="1500" i="1" u="heavy" spc="-35" dirty="0">
                <a:solidFill>
                  <a:schemeClr val="bg1"/>
                </a:solidFill>
                <a:uFill>
                  <a:solidFill>
                    <a:srgbClr val="685040"/>
                  </a:solidFill>
                </a:uFill>
                <a:latin typeface="Book Antiqua" panose="02040602050305030304" pitchFamily="18" charset="0"/>
                <a:cs typeface="Trebuchet MS"/>
              </a:rPr>
              <a:t>manner,</a:t>
            </a:r>
            <a:r>
              <a:rPr lang="en-US" sz="1500" i="1" u="heavy" spc="-20" dirty="0">
                <a:solidFill>
                  <a:schemeClr val="bg1"/>
                </a:solidFill>
                <a:uFill>
                  <a:solidFill>
                    <a:srgbClr val="685040"/>
                  </a:solidFill>
                </a:uFill>
                <a:latin typeface="Book Antiqua" panose="02040602050305030304" pitchFamily="18" charset="0"/>
                <a:cs typeface="Trebuchet MS"/>
              </a:rPr>
              <a:t> </a:t>
            </a:r>
            <a:r>
              <a:rPr lang="en-US" sz="1500" i="1" u="heavy" dirty="0">
                <a:solidFill>
                  <a:schemeClr val="bg1"/>
                </a:solidFill>
                <a:uFill>
                  <a:solidFill>
                    <a:srgbClr val="685040"/>
                  </a:solidFill>
                </a:uFill>
                <a:latin typeface="Book Antiqua" panose="02040602050305030304" pitchFamily="18" charset="0"/>
                <a:cs typeface="Trebuchet MS"/>
              </a:rPr>
              <a:t>as</a:t>
            </a:r>
            <a:r>
              <a:rPr lang="en-US" sz="1500" i="1" u="heavy" spc="-10" dirty="0">
                <a:solidFill>
                  <a:schemeClr val="bg1"/>
                </a:solidFill>
                <a:uFill>
                  <a:solidFill>
                    <a:srgbClr val="685040"/>
                  </a:solidFill>
                </a:uFill>
                <a:latin typeface="Book Antiqua" panose="02040602050305030304" pitchFamily="18" charset="0"/>
                <a:cs typeface="Trebuchet MS"/>
              </a:rPr>
              <a:t> </a:t>
            </a:r>
            <a:r>
              <a:rPr lang="en-US" sz="1500" i="1" u="heavy" dirty="0">
                <a:solidFill>
                  <a:schemeClr val="bg1"/>
                </a:solidFill>
                <a:uFill>
                  <a:solidFill>
                    <a:srgbClr val="685040"/>
                  </a:solidFill>
                </a:uFill>
                <a:latin typeface="Book Antiqua" panose="02040602050305030304" pitchFamily="18" charset="0"/>
                <a:cs typeface="Trebuchet MS"/>
              </a:rPr>
              <a:t>may</a:t>
            </a:r>
            <a:r>
              <a:rPr lang="en-US" sz="1500" i="1" u="heavy" spc="-20"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be</a:t>
            </a:r>
            <a:r>
              <a:rPr lang="en-US" sz="1500" i="1" u="heavy" spc="5" dirty="0">
                <a:solidFill>
                  <a:schemeClr val="bg1"/>
                </a:solidFill>
                <a:uFill>
                  <a:solidFill>
                    <a:srgbClr val="685040"/>
                  </a:solidFill>
                </a:uFill>
                <a:latin typeface="Book Antiqua" panose="02040602050305030304" pitchFamily="18" charset="0"/>
                <a:cs typeface="Trebuchet MS"/>
              </a:rPr>
              <a:t> </a:t>
            </a:r>
            <a:r>
              <a:rPr lang="en-US" sz="1500" i="1" u="heavy" spc="-5" dirty="0">
                <a:solidFill>
                  <a:schemeClr val="bg1"/>
                </a:solidFill>
                <a:uFill>
                  <a:solidFill>
                    <a:srgbClr val="685040"/>
                  </a:solidFill>
                </a:uFill>
                <a:latin typeface="Book Antiqua" panose="02040602050305030304" pitchFamily="18" charset="0"/>
                <a:cs typeface="Trebuchet MS"/>
              </a:rPr>
              <a:t>prescribed</a:t>
            </a:r>
            <a:r>
              <a:rPr lang="en-US" sz="1500" i="1" spc="-5" dirty="0">
                <a:solidFill>
                  <a:schemeClr val="bg1"/>
                </a:solidFill>
                <a:latin typeface="Book Antiqua" panose="02040602050305030304" pitchFamily="18" charset="0"/>
                <a:cs typeface="Trebuchet MS"/>
              </a:rPr>
              <a:t>.”</a:t>
            </a:r>
            <a:endParaRPr lang="en-US" sz="1500" dirty="0">
              <a:solidFill>
                <a:schemeClr val="bg1"/>
              </a:solidFill>
              <a:latin typeface="Book Antiqua" panose="02040602050305030304" pitchFamily="18" charset="0"/>
              <a:cs typeface="Trebuchet MS"/>
            </a:endParaRPr>
          </a:p>
          <a:p>
            <a:pPr>
              <a:lnSpc>
                <a:spcPct val="100000"/>
              </a:lnSpc>
              <a:spcBef>
                <a:spcPts val="10"/>
              </a:spcBef>
            </a:pPr>
            <a:endParaRPr lang="en-US" sz="1500" dirty="0">
              <a:solidFill>
                <a:schemeClr val="bg1"/>
              </a:solidFill>
              <a:latin typeface="Book Antiqua" panose="02040602050305030304" pitchFamily="18" charset="0"/>
              <a:cs typeface="Trebuchet MS"/>
            </a:endParaRPr>
          </a:p>
          <a:p>
            <a:pPr marL="354013" indent="-342900">
              <a:buClr>
                <a:schemeClr val="bg1"/>
              </a:buClr>
              <a:buFont typeface="Arial" panose="020B0604020202020204" pitchFamily="34" charset="0"/>
              <a:buChar char="•"/>
              <a:tabLst>
                <a:tab pos="460375" algn="l"/>
              </a:tabLst>
            </a:pPr>
            <a:r>
              <a:rPr lang="en-US" sz="1500" b="1" spc="-10" dirty="0">
                <a:solidFill>
                  <a:schemeClr val="bg1"/>
                </a:solidFill>
                <a:latin typeface="Book Antiqua" panose="02040602050305030304" pitchFamily="18" charset="0"/>
                <a:cs typeface="Trebuchet MS"/>
              </a:rPr>
              <a:t>Analysis of section 195(6)</a:t>
            </a:r>
          </a:p>
          <a:p>
            <a:pPr marL="719138" lvl="1" indent="-365125">
              <a:buClr>
                <a:schemeClr val="bg1"/>
              </a:buClr>
              <a:buFont typeface="Wingdings" panose="05000000000000000000" pitchFamily="2" charset="2"/>
              <a:buChar char="ü"/>
              <a:tabLst>
                <a:tab pos="460375" algn="l"/>
              </a:tabLst>
            </a:pPr>
            <a:endParaRPr lang="en-US" sz="1500" spc="-10" dirty="0">
              <a:solidFill>
                <a:schemeClr val="bg1"/>
              </a:solidFill>
              <a:latin typeface="Book Antiqua" panose="02040602050305030304" pitchFamily="18" charset="0"/>
              <a:cs typeface="Trebuchet MS"/>
            </a:endParaRPr>
          </a:p>
          <a:p>
            <a:pPr marL="719138" lvl="1" indent="-365125">
              <a:buClr>
                <a:schemeClr val="bg1"/>
              </a:buClr>
              <a:buFont typeface="Wingdings" panose="05000000000000000000" pitchFamily="2" charset="2"/>
              <a:buChar char="ü"/>
              <a:tabLst>
                <a:tab pos="460375" algn="l"/>
              </a:tabLst>
            </a:pPr>
            <a:r>
              <a:rPr lang="en-US" sz="1500" spc="-10" dirty="0">
                <a:solidFill>
                  <a:schemeClr val="bg1"/>
                </a:solidFill>
                <a:latin typeface="Book Antiqua" panose="02040602050305030304" pitchFamily="18" charset="0"/>
                <a:cs typeface="Trebuchet MS"/>
              </a:rPr>
              <a:t>Information to be furnished by the payer</a:t>
            </a:r>
          </a:p>
          <a:p>
            <a:pPr marL="719138" lvl="1" indent="-365125">
              <a:buClr>
                <a:schemeClr val="bg1"/>
              </a:buClr>
              <a:buFont typeface="Wingdings" panose="05000000000000000000" pitchFamily="2" charset="2"/>
              <a:buChar char="ü"/>
              <a:tabLst>
                <a:tab pos="460375" algn="l"/>
              </a:tabLst>
            </a:pPr>
            <a:r>
              <a:rPr lang="en-US" sz="1500" dirty="0">
                <a:solidFill>
                  <a:schemeClr val="bg1"/>
                </a:solidFill>
                <a:latin typeface="Book Antiqua" panose="02040602050305030304" pitchFamily="18" charset="0"/>
                <a:cs typeface="Trebuchet MS"/>
              </a:rPr>
              <a:t>At the time of payment </a:t>
            </a:r>
            <a:r>
              <a:rPr lang="en-US" sz="1500" strike="sngStrike" dirty="0">
                <a:solidFill>
                  <a:schemeClr val="bg1"/>
                </a:solidFill>
                <a:latin typeface="Book Antiqua" panose="02040602050305030304" pitchFamily="18" charset="0"/>
                <a:cs typeface="Trebuchet MS"/>
              </a:rPr>
              <a:t>or credit</a:t>
            </a:r>
          </a:p>
          <a:p>
            <a:pPr marL="719138" lvl="1" indent="-365125">
              <a:buClr>
                <a:schemeClr val="bg1"/>
              </a:buClr>
              <a:buFont typeface="Wingdings" panose="05000000000000000000" pitchFamily="2" charset="2"/>
              <a:buChar char="ü"/>
              <a:tabLst>
                <a:tab pos="460375" algn="l"/>
              </a:tabLst>
            </a:pPr>
            <a:r>
              <a:rPr lang="en-US" sz="1500" dirty="0">
                <a:solidFill>
                  <a:schemeClr val="bg1"/>
                </a:solidFill>
                <a:latin typeface="Book Antiqua" panose="02040602050305030304" pitchFamily="18" charset="0"/>
                <a:cs typeface="Trebuchet MS"/>
              </a:rPr>
              <a:t>Filing may be required even if payment is not taxable, say:</a:t>
            </a:r>
          </a:p>
          <a:p>
            <a:pPr marL="1073150" lvl="2" indent="-354013">
              <a:buClr>
                <a:schemeClr val="bg1"/>
              </a:buClr>
              <a:buFont typeface="Book Antiqua" panose="02040602050305030304" pitchFamily="18" charset="0"/>
              <a:buChar char="–"/>
              <a:tabLst>
                <a:tab pos="460375" algn="l"/>
              </a:tabLst>
            </a:pPr>
            <a:r>
              <a:rPr lang="en-US" sz="1500" dirty="0">
                <a:solidFill>
                  <a:schemeClr val="bg1"/>
                </a:solidFill>
                <a:latin typeface="Book Antiqua" panose="02040602050305030304" pitchFamily="18" charset="0"/>
                <a:cs typeface="Trebuchet MS"/>
              </a:rPr>
              <a:t>Non-accrual in India (Sec. 9)</a:t>
            </a:r>
          </a:p>
          <a:p>
            <a:pPr marL="1073150" lvl="2" indent="-354013">
              <a:buClr>
                <a:schemeClr val="bg1"/>
              </a:buClr>
              <a:buFont typeface="Book Antiqua" panose="02040602050305030304" pitchFamily="18" charset="0"/>
              <a:buChar char="–"/>
              <a:tabLst>
                <a:tab pos="460375" algn="l"/>
              </a:tabLst>
            </a:pPr>
            <a:r>
              <a:rPr lang="en-US" sz="1500" dirty="0">
                <a:solidFill>
                  <a:schemeClr val="bg1"/>
                </a:solidFill>
                <a:latin typeface="Book Antiqua" panose="02040602050305030304" pitchFamily="18" charset="0"/>
                <a:cs typeface="Trebuchet MS"/>
              </a:rPr>
              <a:t>Income accrued in India, but has been expressly exempted under the Act (Sec. 10) </a:t>
            </a:r>
          </a:p>
          <a:p>
            <a:pPr marL="1073150" lvl="2" indent="-354013">
              <a:buClr>
                <a:schemeClr val="bg1"/>
              </a:buClr>
              <a:buFont typeface="Book Antiqua" panose="02040602050305030304" pitchFamily="18" charset="0"/>
              <a:buChar char="–"/>
              <a:tabLst>
                <a:tab pos="460375" algn="l"/>
              </a:tabLst>
            </a:pPr>
            <a:r>
              <a:rPr lang="en-US" sz="1500" dirty="0">
                <a:solidFill>
                  <a:schemeClr val="bg1"/>
                </a:solidFill>
                <a:latin typeface="Book Antiqua" panose="02040602050305030304" pitchFamily="18" charset="0"/>
                <a:cs typeface="Trebuchet MS"/>
              </a:rPr>
              <a:t>Income that enjoys treaty exemption (Sec. 90)</a:t>
            </a:r>
          </a:p>
          <a:p>
            <a:pPr marL="719138" lvl="1" indent="-365125">
              <a:buClr>
                <a:schemeClr val="bg1"/>
              </a:buClr>
              <a:buFont typeface="Wingdings" panose="05000000000000000000" pitchFamily="2" charset="2"/>
              <a:buChar char="ü"/>
              <a:tabLst>
                <a:tab pos="460375" algn="l"/>
              </a:tabLst>
            </a:pPr>
            <a:r>
              <a:rPr lang="en-US" sz="1500" dirty="0">
                <a:solidFill>
                  <a:schemeClr val="bg1"/>
                </a:solidFill>
                <a:latin typeface="Book Antiqua" panose="02040602050305030304" pitchFamily="18" charset="0"/>
                <a:cs typeface="Trebuchet MS"/>
              </a:rPr>
              <a:t>Filing in prescribed form, manner (Rule 37BB)</a:t>
            </a:r>
          </a:p>
          <a:p>
            <a:pPr marL="719138" lvl="1" indent="-365125">
              <a:buClr>
                <a:schemeClr val="bg1"/>
              </a:buClr>
              <a:buFont typeface="Wingdings" panose="05000000000000000000" pitchFamily="2" charset="2"/>
              <a:buChar char="ü"/>
              <a:tabLst>
                <a:tab pos="460375" algn="l"/>
              </a:tabLst>
            </a:pPr>
            <a:endParaRPr lang="en-US" sz="1500" dirty="0">
              <a:solidFill>
                <a:schemeClr val="bg1"/>
              </a:solidFill>
              <a:latin typeface="Book Antiqua" panose="02040602050305030304" pitchFamily="18" charset="0"/>
              <a:cs typeface="Trebuchet MS"/>
            </a:endParaRPr>
          </a:p>
          <a:p>
            <a:pPr marL="358775" lvl="1" indent="-358775">
              <a:buClr>
                <a:schemeClr val="bg1"/>
              </a:buClr>
              <a:buFont typeface="Arial" panose="020B0604020202020204" pitchFamily="34" charset="0"/>
              <a:buChar char="•"/>
              <a:tabLst>
                <a:tab pos="460375" algn="l"/>
              </a:tabLst>
            </a:pPr>
            <a:r>
              <a:rPr lang="en-US" sz="1500" dirty="0">
                <a:solidFill>
                  <a:schemeClr val="bg1"/>
                </a:solidFill>
                <a:latin typeface="Book Antiqua" panose="02040602050305030304" pitchFamily="18" charset="0"/>
                <a:cs typeface="Trebuchet MS"/>
              </a:rPr>
              <a:t>Finance Act 2015 introduced a new </a:t>
            </a:r>
            <a:r>
              <a:rPr lang="en-US" sz="1500" b="1" dirty="0">
                <a:solidFill>
                  <a:schemeClr val="bg1"/>
                </a:solidFill>
                <a:latin typeface="Book Antiqua" panose="02040602050305030304" pitchFamily="18" charset="0"/>
                <a:cs typeface="Trebuchet MS"/>
              </a:rPr>
              <a:t>section 271-I </a:t>
            </a:r>
            <a:r>
              <a:rPr lang="en-US" sz="1500" dirty="0">
                <a:solidFill>
                  <a:schemeClr val="bg1"/>
                </a:solidFill>
                <a:latin typeface="Book Antiqua" panose="02040602050305030304" pitchFamily="18" charset="0"/>
                <a:cs typeface="Trebuchet MS"/>
              </a:rPr>
              <a:t>to provide penalty of INR 1 lakh for failure to report or inaccurate reporting of remittances u/s 195</a:t>
            </a:r>
          </a:p>
          <a:p>
            <a:pPr marL="719138" lvl="1" indent="-365125">
              <a:buClr>
                <a:schemeClr val="bg1"/>
              </a:buClr>
              <a:buFont typeface="Wingdings" panose="05000000000000000000" pitchFamily="2" charset="2"/>
              <a:buChar char="ü"/>
              <a:tabLst>
                <a:tab pos="460375" algn="l"/>
              </a:tabLst>
            </a:pPr>
            <a:endParaRPr lang="en-US" sz="1500" dirty="0">
              <a:solidFill>
                <a:schemeClr val="bg1"/>
              </a:solidFill>
              <a:latin typeface="Book Antiqua" panose="02040602050305030304" pitchFamily="18" charset="0"/>
              <a:cs typeface="Trebuchet MS"/>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2"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fade">
                                      <p:cBhvr>
                                        <p:cTn id="7" dur="500"/>
                                        <p:tgtEl>
                                          <p:spTgt spid="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6" end="6"/>
                                            </p:txEl>
                                          </p:spTgt>
                                        </p:tgtEl>
                                        <p:attrNameLst>
                                          <p:attrName>style.visibility</p:attrName>
                                        </p:attrNameLst>
                                      </p:cBhvr>
                                      <p:to>
                                        <p:strVal val="visible"/>
                                      </p:to>
                                    </p:set>
                                    <p:animEffect transition="in" filter="fade">
                                      <p:cBhvr>
                                        <p:cTn id="12" dur="500"/>
                                        <p:tgtEl>
                                          <p:spTgt spid="1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7" end="7"/>
                                            </p:txEl>
                                          </p:spTgt>
                                        </p:tgtEl>
                                        <p:attrNameLst>
                                          <p:attrName>style.visibility</p:attrName>
                                        </p:attrNameLst>
                                      </p:cBhvr>
                                      <p:to>
                                        <p:strVal val="visible"/>
                                      </p:to>
                                    </p:set>
                                    <p:animEffect transition="in" filter="fade">
                                      <p:cBhvr>
                                        <p:cTn id="17" dur="500"/>
                                        <p:tgtEl>
                                          <p:spTgt spid="1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8" end="8"/>
                                            </p:txEl>
                                          </p:spTgt>
                                        </p:tgtEl>
                                        <p:attrNameLst>
                                          <p:attrName>style.visibility</p:attrName>
                                        </p:attrNameLst>
                                      </p:cBhvr>
                                      <p:to>
                                        <p:strVal val="visible"/>
                                      </p:to>
                                    </p:set>
                                    <p:animEffect transition="in" filter="fade">
                                      <p:cBhvr>
                                        <p:cTn id="22" dur="500"/>
                                        <p:tgtEl>
                                          <p:spTgt spid="15">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animEffect transition="in" filter="fade">
                                      <p:cBhvr>
                                        <p:cTn id="25" dur="500"/>
                                        <p:tgtEl>
                                          <p:spTgt spid="15">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xEl>
                                              <p:pRg st="10" end="10"/>
                                            </p:txEl>
                                          </p:spTgt>
                                        </p:tgtEl>
                                        <p:attrNameLst>
                                          <p:attrName>style.visibility</p:attrName>
                                        </p:attrNameLst>
                                      </p:cBhvr>
                                      <p:to>
                                        <p:strVal val="visible"/>
                                      </p:to>
                                    </p:set>
                                    <p:animEffect transition="in" filter="fade">
                                      <p:cBhvr>
                                        <p:cTn id="28" dur="500"/>
                                        <p:tgtEl>
                                          <p:spTgt spid="15">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xEl>
                                              <p:pRg st="11" end="11"/>
                                            </p:txEl>
                                          </p:spTgt>
                                        </p:tgtEl>
                                        <p:attrNameLst>
                                          <p:attrName>style.visibility</p:attrName>
                                        </p:attrNameLst>
                                      </p:cBhvr>
                                      <p:to>
                                        <p:strVal val="visible"/>
                                      </p:to>
                                    </p:set>
                                    <p:animEffect transition="in" filter="fade">
                                      <p:cBhvr>
                                        <p:cTn id="31" dur="500"/>
                                        <p:tgtEl>
                                          <p:spTgt spid="15">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12" end="12"/>
                                            </p:txEl>
                                          </p:spTgt>
                                        </p:tgtEl>
                                        <p:attrNameLst>
                                          <p:attrName>style.visibility</p:attrName>
                                        </p:attrNameLst>
                                      </p:cBhvr>
                                      <p:to>
                                        <p:strVal val="visible"/>
                                      </p:to>
                                    </p:set>
                                    <p:animEffect transition="in" filter="fade">
                                      <p:cBhvr>
                                        <p:cTn id="36" dur="500"/>
                                        <p:tgtEl>
                                          <p:spTgt spid="15">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14" end="14"/>
                                            </p:txEl>
                                          </p:spTgt>
                                        </p:tgtEl>
                                        <p:attrNameLst>
                                          <p:attrName>style.visibility</p:attrName>
                                        </p:attrNameLst>
                                      </p:cBhvr>
                                      <p:to>
                                        <p:strVal val="visible"/>
                                      </p:to>
                                    </p:set>
                                    <p:animEffect transition="in" filter="fade">
                                      <p:cBhvr>
                                        <p:cTn id="41" dur="500"/>
                                        <p:tgtEl>
                                          <p:spTgt spid="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6ED5B3-DB01-47CA-930E-B788615BAE2B}"/>
              </a:ext>
            </a:extLst>
          </p:cNvPr>
          <p:cNvSpPr/>
          <p:nvPr/>
        </p:nvSpPr>
        <p:spPr>
          <a:xfrm>
            <a:off x="387350" y="304799"/>
            <a:ext cx="8140830" cy="126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87C28B8B-50E9-4500-9970-E8D55AB971A7}"/>
              </a:ext>
            </a:extLst>
          </p:cNvPr>
          <p:cNvSpPr/>
          <p:nvPr/>
        </p:nvSpPr>
        <p:spPr>
          <a:xfrm>
            <a:off x="5879690" y="217489"/>
            <a:ext cx="3276600" cy="76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E6585DCD-FACF-420E-8539-0D85BB1946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62FBAB-431C-4B60-A862-3B8662AC1D0A}" type="slidenum">
              <a:rPr kumimoji="0" lang="en-US" altLang="en-US" sz="1000" b="0" i="0" u="none" strike="noStrike" kern="1200" cap="none" spc="0" normalizeH="0" baseline="0" noProof="0" smtClean="0">
                <a:ln>
                  <a:noFill/>
                </a:ln>
                <a:solidFill>
                  <a:prstClr val="black"/>
                </a:solidFill>
                <a:effectLst/>
                <a:uLnTx/>
                <a:uFillTx/>
                <a:latin typeface="Book Antiqua" panose="0204060205030503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15" name="TextBox 14">
            <a:extLst>
              <a:ext uri="{FF2B5EF4-FFF2-40B4-BE49-F238E27FC236}">
                <a16:creationId xmlns:a16="http://schemas.microsoft.com/office/drawing/2014/main" id="{2CC164DC-E632-42E3-A567-A5E26D940F9F}"/>
              </a:ext>
            </a:extLst>
          </p:cNvPr>
          <p:cNvSpPr txBox="1"/>
          <p:nvPr/>
        </p:nvSpPr>
        <p:spPr>
          <a:xfrm>
            <a:off x="387350" y="1421867"/>
            <a:ext cx="8299450" cy="2277547"/>
          </a:xfrm>
          <a:prstGeom prst="rect">
            <a:avLst/>
          </a:prstGeom>
          <a:noFill/>
        </p:spPr>
        <p:txBody>
          <a:bodyPr wrap="square" rtlCol="0">
            <a:spAutoFit/>
          </a:bodyPr>
          <a:lstStyle/>
          <a:p>
            <a:pPr marL="354013" indent="-341313" defTabSz="447675">
              <a:lnSpc>
                <a:spcPct val="100000"/>
              </a:lnSpc>
              <a:spcBef>
                <a:spcPts val="105"/>
              </a:spcBef>
              <a:buClr>
                <a:schemeClr val="bg1"/>
              </a:buClr>
              <a:buFont typeface="Arial" panose="020B0604020202020204" pitchFamily="34" charset="0"/>
              <a:buChar char="•"/>
            </a:pPr>
            <a:r>
              <a:rPr lang="en-US" sz="1600" b="1" spc="-10" dirty="0">
                <a:solidFill>
                  <a:schemeClr val="bg1"/>
                </a:solidFill>
                <a:latin typeface="Book Antiqua" panose="02040602050305030304" pitchFamily="18" charset="0"/>
                <a:cs typeface="Trebuchet MS"/>
              </a:rPr>
              <a:t>Section 206AA</a:t>
            </a:r>
          </a:p>
          <a:p>
            <a:pPr marL="0" lvl="1" algn="just">
              <a:lnSpc>
                <a:spcPct val="100000"/>
              </a:lnSpc>
              <a:buClr>
                <a:schemeClr val="bg1"/>
              </a:buClr>
              <a:tabLst>
                <a:tab pos="756920" algn="l"/>
              </a:tabLst>
            </a:pPr>
            <a:endParaRPr lang="en-US" sz="1400" b="1" dirty="0">
              <a:solidFill>
                <a:schemeClr val="bg1"/>
              </a:solidFill>
              <a:latin typeface="Book Antiqua" panose="02040602050305030304" pitchFamily="18" charset="0"/>
              <a:cs typeface="Trebuchet MS"/>
            </a:endParaRPr>
          </a:p>
          <a:p>
            <a:pPr marL="717550" lvl="1" indent="-269875" algn="just">
              <a:lnSpc>
                <a:spcPct val="100000"/>
              </a:lnSpc>
              <a:buClr>
                <a:schemeClr val="bg1"/>
              </a:buClr>
              <a:buAutoNum type="arabicParenBoth"/>
            </a:pPr>
            <a:r>
              <a:rPr lang="en-US" sz="1400" dirty="0">
                <a:solidFill>
                  <a:schemeClr val="bg1"/>
                </a:solidFill>
                <a:latin typeface="Book Antiqua" panose="02040602050305030304" pitchFamily="18" charset="0"/>
                <a:cs typeface="Trebuchet MS"/>
              </a:rPr>
              <a:t>Notwithstanding anything contained in any other provisions of this Act, any person entitled to receive any sum or income or amount, on which tax is deductible under Chapter XVIIB (hereafter referred to as </a:t>
            </a:r>
            <a:r>
              <a:rPr lang="en-US" sz="1400" dirty="0" err="1">
                <a:solidFill>
                  <a:schemeClr val="bg1"/>
                </a:solidFill>
                <a:latin typeface="Book Antiqua" panose="02040602050305030304" pitchFamily="18" charset="0"/>
                <a:cs typeface="Trebuchet MS"/>
              </a:rPr>
              <a:t>deductee</a:t>
            </a:r>
            <a:r>
              <a:rPr lang="en-US" sz="1400" dirty="0">
                <a:solidFill>
                  <a:schemeClr val="bg1"/>
                </a:solidFill>
                <a:latin typeface="Book Antiqua" panose="02040602050305030304" pitchFamily="18" charset="0"/>
                <a:cs typeface="Trebuchet MS"/>
              </a:rPr>
              <a:t>) shall furnish his Permanent Account Number to the person responsible for deducting such tax (hereafter referred to as </a:t>
            </a:r>
            <a:r>
              <a:rPr lang="en-US" sz="1400" dirty="0" err="1">
                <a:solidFill>
                  <a:schemeClr val="bg1"/>
                </a:solidFill>
                <a:latin typeface="Book Antiqua" panose="02040602050305030304" pitchFamily="18" charset="0"/>
                <a:cs typeface="Trebuchet MS"/>
              </a:rPr>
              <a:t>deductor</a:t>
            </a:r>
            <a:r>
              <a:rPr lang="en-US" sz="1400" dirty="0">
                <a:solidFill>
                  <a:schemeClr val="bg1"/>
                </a:solidFill>
                <a:latin typeface="Book Antiqua" panose="02040602050305030304" pitchFamily="18" charset="0"/>
                <a:cs typeface="Trebuchet MS"/>
              </a:rPr>
              <a:t>), failing which </a:t>
            </a:r>
            <a:r>
              <a:rPr lang="en-US" sz="1400" b="1" dirty="0">
                <a:solidFill>
                  <a:schemeClr val="bg1"/>
                </a:solidFill>
                <a:latin typeface="Book Antiqua" panose="02040602050305030304" pitchFamily="18" charset="0"/>
                <a:cs typeface="Trebuchet MS"/>
              </a:rPr>
              <a:t>tax shall be deducted at the higher </a:t>
            </a:r>
            <a:r>
              <a:rPr lang="en-US" sz="1400" dirty="0">
                <a:solidFill>
                  <a:schemeClr val="bg1"/>
                </a:solidFill>
                <a:latin typeface="Book Antiqua" panose="02040602050305030304" pitchFamily="18" charset="0"/>
                <a:cs typeface="Trebuchet MS"/>
              </a:rPr>
              <a:t>of the following rates, namely:—</a:t>
            </a:r>
          </a:p>
          <a:p>
            <a:pPr marL="1258888" lvl="1" indent="-457200" algn="just">
              <a:lnSpc>
                <a:spcPct val="100000"/>
              </a:lnSpc>
              <a:buClr>
                <a:schemeClr val="bg1"/>
              </a:buClr>
            </a:pPr>
            <a:r>
              <a:rPr lang="en-US" sz="1400" dirty="0">
                <a:solidFill>
                  <a:schemeClr val="bg1"/>
                </a:solidFill>
                <a:latin typeface="Book Antiqua" panose="02040602050305030304" pitchFamily="18" charset="0"/>
                <a:cs typeface="Trebuchet MS"/>
              </a:rPr>
              <a:t>(i) 	at the rate specified in the relevant provision of this Act; or</a:t>
            </a:r>
          </a:p>
          <a:p>
            <a:pPr marL="1258888" lvl="1" indent="-457200" algn="just">
              <a:lnSpc>
                <a:spcPct val="100000"/>
              </a:lnSpc>
              <a:buClr>
                <a:schemeClr val="bg1"/>
              </a:buClr>
            </a:pPr>
            <a:r>
              <a:rPr lang="en-US" sz="1400" dirty="0">
                <a:solidFill>
                  <a:schemeClr val="bg1"/>
                </a:solidFill>
                <a:latin typeface="Book Antiqua" panose="02040602050305030304" pitchFamily="18" charset="0"/>
                <a:cs typeface="Trebuchet MS"/>
              </a:rPr>
              <a:t>(ii) 	at the rate or rates in force; or</a:t>
            </a:r>
          </a:p>
          <a:p>
            <a:pPr marL="1258888" lvl="1" indent="-457200" algn="just">
              <a:lnSpc>
                <a:spcPct val="100000"/>
              </a:lnSpc>
              <a:buClr>
                <a:schemeClr val="bg1"/>
              </a:buClr>
              <a:buAutoNum type="romanLcParenBoth" startAt="3"/>
            </a:pPr>
            <a:r>
              <a:rPr lang="en-US" sz="1400" dirty="0">
                <a:solidFill>
                  <a:schemeClr val="bg1"/>
                </a:solidFill>
                <a:latin typeface="Book Antiqua" panose="02040602050305030304" pitchFamily="18" charset="0"/>
                <a:cs typeface="Trebuchet MS"/>
              </a:rPr>
              <a:t>at the rate of </a:t>
            </a:r>
            <a:r>
              <a:rPr lang="en-US" sz="1400" b="1" dirty="0">
                <a:solidFill>
                  <a:schemeClr val="bg1"/>
                </a:solidFill>
                <a:latin typeface="Book Antiqua" panose="02040602050305030304" pitchFamily="18" charset="0"/>
                <a:cs typeface="Trebuchet MS"/>
              </a:rPr>
              <a:t>twenty per cent</a:t>
            </a:r>
            <a:r>
              <a:rPr lang="en-US" sz="1400" dirty="0">
                <a:solidFill>
                  <a:schemeClr val="bg1"/>
                </a:solidFill>
                <a:latin typeface="Book Antiqua" panose="02040602050305030304" pitchFamily="18" charset="0"/>
                <a:cs typeface="Trebuchet MS"/>
              </a:rPr>
              <a:t>.</a:t>
            </a:r>
            <a:endParaRPr lang="en-US" sz="1400" b="1" dirty="0">
              <a:solidFill>
                <a:schemeClr val="bg1"/>
              </a:solidFill>
              <a:latin typeface="Book Antiqua" panose="02040602050305030304" pitchFamily="18" charset="0"/>
              <a:cs typeface="Trebuchet MS"/>
            </a:endParaRPr>
          </a:p>
        </p:txBody>
      </p:sp>
      <p:grpSp>
        <p:nvGrpSpPr>
          <p:cNvPr id="16" name="Group 15">
            <a:extLst>
              <a:ext uri="{FF2B5EF4-FFF2-40B4-BE49-F238E27FC236}">
                <a16:creationId xmlns:a16="http://schemas.microsoft.com/office/drawing/2014/main" id="{B0750682-D5CA-4F67-B1F2-8AC3830019A8}"/>
              </a:ext>
            </a:extLst>
          </p:cNvPr>
          <p:cNvGrpSpPr/>
          <p:nvPr/>
        </p:nvGrpSpPr>
        <p:grpSpPr>
          <a:xfrm>
            <a:off x="6642781" y="6394328"/>
            <a:ext cx="1560558" cy="377235"/>
            <a:chOff x="6642781" y="6394328"/>
            <a:chExt cx="1560558" cy="377235"/>
          </a:xfrm>
        </p:grpSpPr>
        <p:sp>
          <p:nvSpPr>
            <p:cNvPr id="17" name="Freeform 337">
              <a:hlinkClick r:id="rId3" action="ppaction://hlinksldjump"/>
              <a:extLst>
                <a:ext uri="{FF2B5EF4-FFF2-40B4-BE49-F238E27FC236}">
                  <a16:creationId xmlns:a16="http://schemas.microsoft.com/office/drawing/2014/main" id="{E036F9ED-5F4C-40BB-9BAC-77D0996D3F67}"/>
                </a:ext>
              </a:extLst>
            </p:cNvPr>
            <p:cNvSpPr>
              <a:spLocks noChangeAspect="1" noEditPoints="1"/>
            </p:cNvSpPr>
            <p:nvPr/>
          </p:nvSpPr>
          <p:spPr bwMode="auto">
            <a:xfrm>
              <a:off x="7239000" y="6400800"/>
              <a:ext cx="368120" cy="36812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238 h 512"/>
                <a:gd name="T12" fmla="*/ 405 w 512"/>
                <a:gd name="T13" fmla="*/ 245 h 512"/>
                <a:gd name="T14" fmla="*/ 384 w 512"/>
                <a:gd name="T15" fmla="*/ 245 h 512"/>
                <a:gd name="T16" fmla="*/ 384 w 512"/>
                <a:gd name="T17" fmla="*/ 384 h 512"/>
                <a:gd name="T18" fmla="*/ 373 w 512"/>
                <a:gd name="T19" fmla="*/ 394 h 512"/>
                <a:gd name="T20" fmla="*/ 277 w 512"/>
                <a:gd name="T21" fmla="*/ 394 h 512"/>
                <a:gd name="T22" fmla="*/ 266 w 512"/>
                <a:gd name="T23" fmla="*/ 384 h 512"/>
                <a:gd name="T24" fmla="*/ 266 w 512"/>
                <a:gd name="T25" fmla="*/ 330 h 512"/>
                <a:gd name="T26" fmla="*/ 245 w 512"/>
                <a:gd name="T27" fmla="*/ 330 h 512"/>
                <a:gd name="T28" fmla="*/ 245 w 512"/>
                <a:gd name="T29" fmla="*/ 384 h 512"/>
                <a:gd name="T30" fmla="*/ 234 w 512"/>
                <a:gd name="T31" fmla="*/ 394 h 512"/>
                <a:gd name="T32" fmla="*/ 138 w 512"/>
                <a:gd name="T33" fmla="*/ 394 h 512"/>
                <a:gd name="T34" fmla="*/ 128 w 512"/>
                <a:gd name="T35" fmla="*/ 384 h 512"/>
                <a:gd name="T36" fmla="*/ 128 w 512"/>
                <a:gd name="T37" fmla="*/ 245 h 512"/>
                <a:gd name="T38" fmla="*/ 106 w 512"/>
                <a:gd name="T39" fmla="*/ 245 h 512"/>
                <a:gd name="T40" fmla="*/ 96 w 512"/>
                <a:gd name="T41" fmla="*/ 238 h 512"/>
                <a:gd name="T42" fmla="*/ 99 w 512"/>
                <a:gd name="T43" fmla="*/ 226 h 512"/>
                <a:gd name="T44" fmla="*/ 249 w 512"/>
                <a:gd name="T45" fmla="*/ 98 h 512"/>
                <a:gd name="T46" fmla="*/ 263 w 512"/>
                <a:gd name="T47" fmla="*/ 98 h 512"/>
                <a:gd name="T48" fmla="*/ 412 w 512"/>
                <a:gd name="T49" fmla="*/ 226 h 512"/>
                <a:gd name="T50" fmla="*/ 415 w 512"/>
                <a:gd name="T51" fmla="*/ 238 h 512"/>
                <a:gd name="T52" fmla="*/ 256 w 512"/>
                <a:gd name="T53" fmla="*/ 120 h 512"/>
                <a:gd name="T54" fmla="*/ 376 w 512"/>
                <a:gd name="T55" fmla="*/ 224 h 512"/>
                <a:gd name="T56" fmla="*/ 373 w 512"/>
                <a:gd name="T57" fmla="*/ 224 h 512"/>
                <a:gd name="T58" fmla="*/ 362 w 512"/>
                <a:gd name="T59" fmla="*/ 234 h 512"/>
                <a:gd name="T60" fmla="*/ 362 w 512"/>
                <a:gd name="T61" fmla="*/ 373 h 512"/>
                <a:gd name="T62" fmla="*/ 288 w 512"/>
                <a:gd name="T63" fmla="*/ 373 h 512"/>
                <a:gd name="T64" fmla="*/ 288 w 512"/>
                <a:gd name="T65" fmla="*/ 320 h 512"/>
                <a:gd name="T66" fmla="*/ 277 w 512"/>
                <a:gd name="T67" fmla="*/ 309 h 512"/>
                <a:gd name="T68" fmla="*/ 234 w 512"/>
                <a:gd name="T69" fmla="*/ 309 h 512"/>
                <a:gd name="T70" fmla="*/ 224 w 512"/>
                <a:gd name="T71" fmla="*/ 320 h 512"/>
                <a:gd name="T72" fmla="*/ 224 w 512"/>
                <a:gd name="T73" fmla="*/ 373 h 512"/>
                <a:gd name="T74" fmla="*/ 149 w 512"/>
                <a:gd name="T75" fmla="*/ 373 h 512"/>
                <a:gd name="T76" fmla="*/ 149 w 512"/>
                <a:gd name="T77" fmla="*/ 234 h 512"/>
                <a:gd name="T78" fmla="*/ 138 w 512"/>
                <a:gd name="T79" fmla="*/ 224 h 512"/>
                <a:gd name="T80" fmla="*/ 135 w 512"/>
                <a:gd name="T81" fmla="*/ 224 h 512"/>
                <a:gd name="T82" fmla="*/ 256 w 512"/>
                <a:gd name="T83" fmla="*/ 1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38"/>
                  </a:moveTo>
                  <a:cubicBezTo>
                    <a:pt x="413" y="242"/>
                    <a:pt x="409" y="245"/>
                    <a:pt x="405" y="245"/>
                  </a:cubicBezTo>
                  <a:cubicBezTo>
                    <a:pt x="384" y="245"/>
                    <a:pt x="384" y="245"/>
                    <a:pt x="384" y="245"/>
                  </a:cubicBezTo>
                  <a:cubicBezTo>
                    <a:pt x="384" y="384"/>
                    <a:pt x="384" y="384"/>
                    <a:pt x="384" y="384"/>
                  </a:cubicBezTo>
                  <a:cubicBezTo>
                    <a:pt x="384" y="390"/>
                    <a:pt x="379" y="394"/>
                    <a:pt x="373" y="394"/>
                  </a:cubicBezTo>
                  <a:cubicBezTo>
                    <a:pt x="277" y="394"/>
                    <a:pt x="277" y="394"/>
                    <a:pt x="277" y="394"/>
                  </a:cubicBezTo>
                  <a:cubicBezTo>
                    <a:pt x="271" y="394"/>
                    <a:pt x="266" y="390"/>
                    <a:pt x="266" y="384"/>
                  </a:cubicBezTo>
                  <a:cubicBezTo>
                    <a:pt x="266" y="330"/>
                    <a:pt x="266" y="330"/>
                    <a:pt x="266" y="330"/>
                  </a:cubicBezTo>
                  <a:cubicBezTo>
                    <a:pt x="245" y="330"/>
                    <a:pt x="245" y="330"/>
                    <a:pt x="245" y="330"/>
                  </a:cubicBezTo>
                  <a:cubicBezTo>
                    <a:pt x="245" y="384"/>
                    <a:pt x="245" y="384"/>
                    <a:pt x="245" y="384"/>
                  </a:cubicBezTo>
                  <a:cubicBezTo>
                    <a:pt x="245" y="390"/>
                    <a:pt x="240" y="394"/>
                    <a:pt x="234" y="394"/>
                  </a:cubicBezTo>
                  <a:cubicBezTo>
                    <a:pt x="138" y="394"/>
                    <a:pt x="138" y="394"/>
                    <a:pt x="138" y="394"/>
                  </a:cubicBezTo>
                  <a:cubicBezTo>
                    <a:pt x="132" y="394"/>
                    <a:pt x="128" y="390"/>
                    <a:pt x="128" y="384"/>
                  </a:cubicBezTo>
                  <a:cubicBezTo>
                    <a:pt x="128" y="245"/>
                    <a:pt x="128" y="245"/>
                    <a:pt x="128" y="245"/>
                  </a:cubicBezTo>
                  <a:cubicBezTo>
                    <a:pt x="106" y="245"/>
                    <a:pt x="106" y="245"/>
                    <a:pt x="106" y="245"/>
                  </a:cubicBezTo>
                  <a:cubicBezTo>
                    <a:pt x="102" y="245"/>
                    <a:pt x="98" y="242"/>
                    <a:pt x="96" y="238"/>
                  </a:cubicBezTo>
                  <a:cubicBezTo>
                    <a:pt x="95" y="234"/>
                    <a:pt x="96" y="229"/>
                    <a:pt x="99" y="226"/>
                  </a:cubicBezTo>
                  <a:cubicBezTo>
                    <a:pt x="249" y="98"/>
                    <a:pt x="249" y="98"/>
                    <a:pt x="249" y="98"/>
                  </a:cubicBezTo>
                  <a:cubicBezTo>
                    <a:pt x="253" y="95"/>
                    <a:pt x="259" y="95"/>
                    <a:pt x="263" y="98"/>
                  </a:cubicBezTo>
                  <a:cubicBezTo>
                    <a:pt x="412" y="226"/>
                    <a:pt x="412" y="226"/>
                    <a:pt x="412" y="226"/>
                  </a:cubicBezTo>
                  <a:cubicBezTo>
                    <a:pt x="415" y="229"/>
                    <a:pt x="417" y="234"/>
                    <a:pt x="415" y="238"/>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AA5E773B-EDA8-4658-B494-8ED9A4C8754C}"/>
                </a:ext>
              </a:extLst>
            </p:cNvPr>
            <p:cNvGrpSpPr/>
            <p:nvPr/>
          </p:nvGrpSpPr>
          <p:grpSpPr>
            <a:xfrm>
              <a:off x="7811540" y="6394328"/>
              <a:ext cx="391799" cy="369676"/>
              <a:chOff x="7811540" y="6394328"/>
              <a:chExt cx="391799" cy="369676"/>
            </a:xfrm>
          </p:grpSpPr>
          <p:sp>
            <p:nvSpPr>
              <p:cNvPr id="23" name="Freeform 88">
                <a:extLst>
                  <a:ext uri="{FF2B5EF4-FFF2-40B4-BE49-F238E27FC236}">
                    <a16:creationId xmlns:a16="http://schemas.microsoft.com/office/drawing/2014/main" id="{A565209B-5825-4722-A7D3-BC7F14E3D3CC}"/>
                  </a:ext>
                </a:extLst>
              </p:cNvPr>
              <p:cNvSpPr>
                <a:spLocks noChangeAspect="1" noEditPoints="1"/>
              </p:cNvSpPr>
              <p:nvPr/>
            </p:nvSpPr>
            <p:spPr bwMode="auto">
              <a:xfrm>
                <a:off x="7833663" y="6394328"/>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92 w 512"/>
                  <a:gd name="T11" fmla="*/ 416 h 512"/>
                  <a:gd name="T12" fmla="*/ 184 w 512"/>
                  <a:gd name="T13" fmla="*/ 413 h 512"/>
                  <a:gd name="T14" fmla="*/ 184 w 512"/>
                  <a:gd name="T15" fmla="*/ 397 h 512"/>
                  <a:gd name="T16" fmla="*/ 326 w 512"/>
                  <a:gd name="T17" fmla="*/ 256 h 512"/>
                  <a:gd name="T18" fmla="*/ 184 w 512"/>
                  <a:gd name="T19" fmla="*/ 114 h 512"/>
                  <a:gd name="T20" fmla="*/ 184 w 512"/>
                  <a:gd name="T21" fmla="*/ 99 h 512"/>
                  <a:gd name="T22" fmla="*/ 199 w 512"/>
                  <a:gd name="T23" fmla="*/ 99 h 512"/>
                  <a:gd name="T24" fmla="*/ 349 w 512"/>
                  <a:gd name="T25" fmla="*/ 248 h 512"/>
                  <a:gd name="T26" fmla="*/ 349 w 512"/>
                  <a:gd name="T27" fmla="*/ 263 h 512"/>
                  <a:gd name="T28" fmla="*/ 199 w 512"/>
                  <a:gd name="T29" fmla="*/ 413 h 512"/>
                  <a:gd name="T30" fmla="*/ 192 w 512"/>
                  <a:gd name="T31" fmla="*/ 41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416"/>
                    </a:moveTo>
                    <a:cubicBezTo>
                      <a:pt x="189" y="416"/>
                      <a:pt x="186" y="415"/>
                      <a:pt x="184" y="413"/>
                    </a:cubicBezTo>
                    <a:cubicBezTo>
                      <a:pt x="180" y="408"/>
                      <a:pt x="180" y="402"/>
                      <a:pt x="184" y="397"/>
                    </a:cubicBezTo>
                    <a:cubicBezTo>
                      <a:pt x="326" y="256"/>
                      <a:pt x="326" y="256"/>
                      <a:pt x="326" y="256"/>
                    </a:cubicBezTo>
                    <a:cubicBezTo>
                      <a:pt x="184" y="114"/>
                      <a:pt x="184" y="114"/>
                      <a:pt x="184" y="114"/>
                    </a:cubicBezTo>
                    <a:cubicBezTo>
                      <a:pt x="180" y="110"/>
                      <a:pt x="180" y="103"/>
                      <a:pt x="184" y="99"/>
                    </a:cubicBezTo>
                    <a:cubicBezTo>
                      <a:pt x="188" y="95"/>
                      <a:pt x="195" y="95"/>
                      <a:pt x="199" y="99"/>
                    </a:cubicBezTo>
                    <a:cubicBezTo>
                      <a:pt x="349" y="248"/>
                      <a:pt x="349" y="248"/>
                      <a:pt x="349" y="248"/>
                    </a:cubicBezTo>
                    <a:cubicBezTo>
                      <a:pt x="353" y="252"/>
                      <a:pt x="353" y="259"/>
                      <a:pt x="349" y="263"/>
                    </a:cubicBezTo>
                    <a:cubicBezTo>
                      <a:pt x="199" y="413"/>
                      <a:pt x="199" y="413"/>
                      <a:pt x="199" y="413"/>
                    </a:cubicBezTo>
                    <a:cubicBezTo>
                      <a:pt x="197" y="415"/>
                      <a:pt x="194" y="416"/>
                      <a:pt x="192" y="4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Action Button: Go to End 23">
                <a:hlinkClick r:id="" action="ppaction://hlinkshowjump?jump=nextslide" highlightClick="1"/>
                <a:extLst>
                  <a:ext uri="{FF2B5EF4-FFF2-40B4-BE49-F238E27FC236}">
                    <a16:creationId xmlns:a16="http://schemas.microsoft.com/office/drawing/2014/main" id="{2730F700-DEE3-4FD5-943E-D03CC84BB307}"/>
                  </a:ext>
                </a:extLst>
              </p:cNvPr>
              <p:cNvSpPr/>
              <p:nvPr/>
            </p:nvSpPr>
            <p:spPr>
              <a:xfrm>
                <a:off x="7811540" y="6441965"/>
                <a:ext cx="368120" cy="272845"/>
              </a:xfrm>
              <a:prstGeom prst="actionButtonE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Freeform 97">
              <a:extLst>
                <a:ext uri="{FF2B5EF4-FFF2-40B4-BE49-F238E27FC236}">
                  <a16:creationId xmlns:a16="http://schemas.microsoft.com/office/drawing/2014/main" id="{DFF0DF49-49A7-4B0B-AD50-E06B4700C7AE}"/>
                </a:ext>
              </a:extLst>
            </p:cNvPr>
            <p:cNvSpPr>
              <a:spLocks noChangeAspect="1" noEditPoints="1"/>
            </p:cNvSpPr>
            <p:nvPr/>
          </p:nvSpPr>
          <p:spPr bwMode="auto">
            <a:xfrm>
              <a:off x="6642781" y="6400800"/>
              <a:ext cx="369676" cy="37076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27 w 512"/>
                <a:gd name="T11" fmla="*/ 397 h 512"/>
                <a:gd name="T12" fmla="*/ 327 w 512"/>
                <a:gd name="T13" fmla="*/ 413 h 512"/>
                <a:gd name="T14" fmla="*/ 320 w 512"/>
                <a:gd name="T15" fmla="*/ 416 h 512"/>
                <a:gd name="T16" fmla="*/ 312 w 512"/>
                <a:gd name="T17" fmla="*/ 413 h 512"/>
                <a:gd name="T18" fmla="*/ 163 w 512"/>
                <a:gd name="T19" fmla="*/ 263 h 512"/>
                <a:gd name="T20" fmla="*/ 163 w 512"/>
                <a:gd name="T21" fmla="*/ 248 h 512"/>
                <a:gd name="T22" fmla="*/ 312 w 512"/>
                <a:gd name="T23" fmla="*/ 99 h 512"/>
                <a:gd name="T24" fmla="*/ 327 w 512"/>
                <a:gd name="T25" fmla="*/ 99 h 512"/>
                <a:gd name="T26" fmla="*/ 327 w 512"/>
                <a:gd name="T27" fmla="*/ 114 h 512"/>
                <a:gd name="T28" fmla="*/ 185 w 512"/>
                <a:gd name="T29" fmla="*/ 256 h 512"/>
                <a:gd name="T30" fmla="*/ 327 w 512"/>
                <a:gd name="T31" fmla="*/ 3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27" y="397"/>
                  </a:moveTo>
                  <a:cubicBezTo>
                    <a:pt x="331" y="402"/>
                    <a:pt x="331" y="408"/>
                    <a:pt x="327" y="413"/>
                  </a:cubicBezTo>
                  <a:cubicBezTo>
                    <a:pt x="325" y="415"/>
                    <a:pt x="322" y="416"/>
                    <a:pt x="320" y="416"/>
                  </a:cubicBezTo>
                  <a:cubicBezTo>
                    <a:pt x="317" y="416"/>
                    <a:pt x="314" y="415"/>
                    <a:pt x="312" y="413"/>
                  </a:cubicBezTo>
                  <a:cubicBezTo>
                    <a:pt x="163" y="263"/>
                    <a:pt x="163" y="263"/>
                    <a:pt x="163" y="263"/>
                  </a:cubicBezTo>
                  <a:cubicBezTo>
                    <a:pt x="159" y="259"/>
                    <a:pt x="159" y="252"/>
                    <a:pt x="163" y="248"/>
                  </a:cubicBezTo>
                  <a:cubicBezTo>
                    <a:pt x="312" y="99"/>
                    <a:pt x="312" y="99"/>
                    <a:pt x="312" y="99"/>
                  </a:cubicBezTo>
                  <a:cubicBezTo>
                    <a:pt x="316" y="95"/>
                    <a:pt x="323" y="95"/>
                    <a:pt x="327" y="99"/>
                  </a:cubicBezTo>
                  <a:cubicBezTo>
                    <a:pt x="331" y="103"/>
                    <a:pt x="331" y="110"/>
                    <a:pt x="327" y="114"/>
                  </a:cubicBezTo>
                  <a:cubicBezTo>
                    <a:pt x="185" y="256"/>
                    <a:pt x="185" y="256"/>
                    <a:pt x="185" y="256"/>
                  </a:cubicBezTo>
                  <a:lnTo>
                    <a:pt x="327"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Action Button: Go Back or Previous 21">
              <a:hlinkClick r:id="" action="ppaction://hlinkshowjump?jump=previousslide" highlightClick="1"/>
              <a:extLst>
                <a:ext uri="{FF2B5EF4-FFF2-40B4-BE49-F238E27FC236}">
                  <a16:creationId xmlns:a16="http://schemas.microsoft.com/office/drawing/2014/main" id="{30FF2DF6-FAF9-4BEF-8DC9-04875E14D32C}"/>
                </a:ext>
              </a:extLst>
            </p:cNvPr>
            <p:cNvSpPr/>
            <p:nvPr/>
          </p:nvSpPr>
          <p:spPr>
            <a:xfrm>
              <a:off x="6683477" y="6404097"/>
              <a:ext cx="328980" cy="322039"/>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Speech Bubble: Rectangle with Corners Rounded 1">
            <a:extLst>
              <a:ext uri="{FF2B5EF4-FFF2-40B4-BE49-F238E27FC236}">
                <a16:creationId xmlns:a16="http://schemas.microsoft.com/office/drawing/2014/main" id="{2156D132-660F-43CD-8AD2-7183AA8B21A7}"/>
              </a:ext>
            </a:extLst>
          </p:cNvPr>
          <p:cNvSpPr/>
          <p:nvPr/>
        </p:nvSpPr>
        <p:spPr>
          <a:xfrm>
            <a:off x="457200" y="3972670"/>
            <a:ext cx="2509935" cy="937726"/>
          </a:xfrm>
          <a:prstGeom prst="wedgeRoundRectCallout">
            <a:avLst>
              <a:gd name="adj1" fmla="val -28180"/>
              <a:gd name="adj2" fmla="val 74902"/>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Book Antiqua" panose="02040602050305030304" pitchFamily="18" charset="0"/>
              </a:rPr>
              <a:t>Whether newly inserted Section 206AB applies on payments to non-residents</a:t>
            </a:r>
            <a:endParaRPr lang="en-IN" sz="1400" dirty="0">
              <a:latin typeface="Book Antiqua" panose="02040602050305030304" pitchFamily="18" charset="0"/>
            </a:endParaRPr>
          </a:p>
        </p:txBody>
      </p:sp>
      <p:sp>
        <p:nvSpPr>
          <p:cNvPr id="3" name="Rectangle: Rounded Corners 2">
            <a:extLst>
              <a:ext uri="{FF2B5EF4-FFF2-40B4-BE49-F238E27FC236}">
                <a16:creationId xmlns:a16="http://schemas.microsoft.com/office/drawing/2014/main" id="{FD430FAC-748E-44B4-A720-D9C8960DEFAE}"/>
              </a:ext>
            </a:extLst>
          </p:cNvPr>
          <p:cNvSpPr/>
          <p:nvPr/>
        </p:nvSpPr>
        <p:spPr>
          <a:xfrm>
            <a:off x="3877719" y="3972670"/>
            <a:ext cx="4726085" cy="93772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ysClr val="windowText" lastClr="000000"/>
                </a:solidFill>
                <a:latin typeface="Book Antiqua" panose="02040602050305030304" pitchFamily="18" charset="0"/>
              </a:rPr>
              <a:t>Proviso to Section 206AB(3)</a:t>
            </a:r>
          </a:p>
          <a:p>
            <a:r>
              <a:rPr lang="en-US" sz="1400" b="1" i="1" dirty="0">
                <a:solidFill>
                  <a:sysClr val="windowText" lastClr="000000"/>
                </a:solidFill>
                <a:latin typeface="Book Antiqua" panose="02040602050305030304" pitchFamily="18" charset="0"/>
              </a:rPr>
              <a:t>Provided that </a:t>
            </a:r>
            <a:r>
              <a:rPr lang="en-US" sz="1400" i="1" dirty="0">
                <a:solidFill>
                  <a:sysClr val="windowText" lastClr="000000"/>
                </a:solidFill>
                <a:latin typeface="Book Antiqua" panose="02040602050305030304" pitchFamily="18" charset="0"/>
              </a:rPr>
              <a:t>the specified person shall not include a non-resident </a:t>
            </a:r>
            <a:r>
              <a:rPr lang="en-US" sz="1400" i="1" u="sng" dirty="0">
                <a:solidFill>
                  <a:sysClr val="windowText" lastClr="000000"/>
                </a:solidFill>
                <a:latin typeface="Book Antiqua" panose="02040602050305030304" pitchFamily="18" charset="0"/>
              </a:rPr>
              <a:t>who does not have a permanent establishment in India</a:t>
            </a:r>
            <a:endParaRPr lang="en-IN" sz="1400" i="1" u="sng" dirty="0">
              <a:solidFill>
                <a:sysClr val="windowText" lastClr="000000"/>
              </a:solidFill>
              <a:latin typeface="Book Antiqua" panose="02040602050305030304" pitchFamily="18" charset="0"/>
            </a:endParaRPr>
          </a:p>
        </p:txBody>
      </p:sp>
      <p:sp>
        <p:nvSpPr>
          <p:cNvPr id="4" name="Arrow: Right 3">
            <a:extLst>
              <a:ext uri="{FF2B5EF4-FFF2-40B4-BE49-F238E27FC236}">
                <a16:creationId xmlns:a16="http://schemas.microsoft.com/office/drawing/2014/main" id="{A7AE1EE0-6E67-4875-BEA0-5BAE23FF3754}"/>
              </a:ext>
            </a:extLst>
          </p:cNvPr>
          <p:cNvSpPr/>
          <p:nvPr/>
        </p:nvSpPr>
        <p:spPr>
          <a:xfrm>
            <a:off x="3261899" y="4258970"/>
            <a:ext cx="466530" cy="365125"/>
          </a:xfrm>
          <a:prstGeom prst="right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18" name="Speech Bubble: Rectangle with Corners Rounded 17">
            <a:extLst>
              <a:ext uri="{FF2B5EF4-FFF2-40B4-BE49-F238E27FC236}">
                <a16:creationId xmlns:a16="http://schemas.microsoft.com/office/drawing/2014/main" id="{76F6C501-CCD1-4526-ABFA-E84CB5C9387A}"/>
              </a:ext>
            </a:extLst>
          </p:cNvPr>
          <p:cNvSpPr/>
          <p:nvPr/>
        </p:nvSpPr>
        <p:spPr>
          <a:xfrm>
            <a:off x="457200" y="5330843"/>
            <a:ext cx="2509935" cy="937726"/>
          </a:xfrm>
          <a:prstGeom prst="wedgeRoundRectCallout">
            <a:avLst>
              <a:gd name="adj1" fmla="val -28180"/>
              <a:gd name="adj2" fmla="val 74902"/>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Book Antiqua" panose="02040602050305030304" pitchFamily="18" charset="0"/>
              </a:rPr>
              <a:t>Whether Section 206AB applies to foreign company qualifying as resident?</a:t>
            </a:r>
            <a:endParaRPr lang="en-IN" sz="1400" dirty="0">
              <a:latin typeface="Book Antiqua" panose="02040602050305030304" pitchFamily="18" charset="0"/>
            </a:endParaRPr>
          </a:p>
        </p:txBody>
      </p:sp>
      <p:sp>
        <p:nvSpPr>
          <p:cNvPr id="19" name="Rectangle: Rounded Corners 18">
            <a:extLst>
              <a:ext uri="{FF2B5EF4-FFF2-40B4-BE49-F238E27FC236}">
                <a16:creationId xmlns:a16="http://schemas.microsoft.com/office/drawing/2014/main" id="{915B99D9-7479-426E-BD84-65C8C6B49924}"/>
              </a:ext>
            </a:extLst>
          </p:cNvPr>
          <p:cNvSpPr/>
          <p:nvPr/>
        </p:nvSpPr>
        <p:spPr>
          <a:xfrm>
            <a:off x="3877719" y="5330843"/>
            <a:ext cx="4726085" cy="93772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ysClr val="windowText" lastClr="000000"/>
                </a:solidFill>
                <a:latin typeface="Book Antiqua" panose="02040602050305030304" pitchFamily="18" charset="0"/>
              </a:rPr>
              <a:t>Yes, </a:t>
            </a:r>
            <a:r>
              <a:rPr lang="en-US" sz="1400" dirty="0">
                <a:solidFill>
                  <a:sysClr val="windowText" lastClr="000000"/>
                </a:solidFill>
                <a:latin typeface="Book Antiqua" panose="02040602050305030304" pitchFamily="18" charset="0"/>
              </a:rPr>
              <a:t>it can apply. The exclusion is only for a non-resident.</a:t>
            </a:r>
            <a:endParaRPr lang="en-IN" sz="1400" i="1" dirty="0">
              <a:solidFill>
                <a:sysClr val="windowText" lastClr="000000"/>
              </a:solidFill>
              <a:latin typeface="Book Antiqua" panose="02040602050305030304" pitchFamily="18" charset="0"/>
            </a:endParaRPr>
          </a:p>
        </p:txBody>
      </p:sp>
      <p:sp>
        <p:nvSpPr>
          <p:cNvPr id="25" name="Arrow: Right 24">
            <a:extLst>
              <a:ext uri="{FF2B5EF4-FFF2-40B4-BE49-F238E27FC236}">
                <a16:creationId xmlns:a16="http://schemas.microsoft.com/office/drawing/2014/main" id="{D4AE967D-9606-4D66-9FDA-E648C2FA9158}"/>
              </a:ext>
            </a:extLst>
          </p:cNvPr>
          <p:cNvSpPr/>
          <p:nvPr/>
        </p:nvSpPr>
        <p:spPr>
          <a:xfrm>
            <a:off x="3261899" y="5617143"/>
            <a:ext cx="466530" cy="365125"/>
          </a:xfrm>
          <a:prstGeom prst="rightArrow">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Tree>
    <p:extLst>
      <p:ext uri="{BB962C8B-B14F-4D97-AF65-F5344CB8AC3E}">
        <p14:creationId xmlns:p14="http://schemas.microsoft.com/office/powerpoint/2010/main" val="2078603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8" grpId="0" animBg="1"/>
      <p:bldP spid="19" grpId="0" animBg="1"/>
      <p:bldP spid="2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24169</TotalTime>
  <Words>3853</Words>
  <Application>Microsoft Office PowerPoint</Application>
  <PresentationFormat>On-screen Show (4:3)</PresentationFormat>
  <Paragraphs>348</Paragraphs>
  <Slides>43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Arial Black</vt:lpstr>
      <vt:lpstr>Book Antiqua</vt:lpstr>
      <vt:lpstr>Calibri</vt:lpstr>
      <vt:lpstr>Franklin Gothic Medium</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Lalit Vanjani &amp; Co. Chartered Accountants   Extended scope of Equalization Levy as per Finance Act 2020</dc:title>
  <dc:creator>Anshul Kumar</dc:creator>
  <cp:lastModifiedBy>Anshul Kumar</cp:lastModifiedBy>
  <cp:revision>202</cp:revision>
  <dcterms:created xsi:type="dcterms:W3CDTF">2020-03-31T07:39:03Z</dcterms:created>
  <dcterms:modified xsi:type="dcterms:W3CDTF">2023-11-17T16:08:29Z</dcterms:modified>
</cp:coreProperties>
</file>