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 id="2147483714" r:id="rId3"/>
    <p:sldMasterId id="2147483717" r:id="rId4"/>
  </p:sldMasterIdLst>
  <p:notesMasterIdLst>
    <p:notesMasterId r:id="rId138"/>
  </p:notesMasterIdLst>
  <p:handoutMasterIdLst>
    <p:handoutMasterId r:id="rId139"/>
  </p:handoutMasterIdLst>
  <p:sldIdLst>
    <p:sldId id="256" r:id="rId5"/>
    <p:sldId id="257" r:id="rId6"/>
    <p:sldId id="401" r:id="rId7"/>
    <p:sldId id="265" r:id="rId8"/>
    <p:sldId id="258" r:id="rId9"/>
    <p:sldId id="312" r:id="rId10"/>
    <p:sldId id="368" r:id="rId11"/>
    <p:sldId id="375" r:id="rId12"/>
    <p:sldId id="313" r:id="rId13"/>
    <p:sldId id="293" r:id="rId14"/>
    <p:sldId id="314" r:id="rId15"/>
    <p:sldId id="315" r:id="rId16"/>
    <p:sldId id="338" r:id="rId17"/>
    <p:sldId id="381" r:id="rId18"/>
    <p:sldId id="340" r:id="rId19"/>
    <p:sldId id="339" r:id="rId20"/>
    <p:sldId id="392" r:id="rId21"/>
    <p:sldId id="393" r:id="rId22"/>
    <p:sldId id="391" r:id="rId23"/>
    <p:sldId id="382" r:id="rId24"/>
    <p:sldId id="380" r:id="rId25"/>
    <p:sldId id="387" r:id="rId26"/>
    <p:sldId id="390" r:id="rId27"/>
    <p:sldId id="386" r:id="rId28"/>
    <p:sldId id="388" r:id="rId29"/>
    <p:sldId id="341" r:id="rId30"/>
    <p:sldId id="342" r:id="rId31"/>
    <p:sldId id="437" r:id="rId32"/>
    <p:sldId id="438" r:id="rId33"/>
    <p:sldId id="439" r:id="rId34"/>
    <p:sldId id="440" r:id="rId35"/>
    <p:sldId id="311" r:id="rId36"/>
    <p:sldId id="266" r:id="rId37"/>
    <p:sldId id="273" r:id="rId38"/>
    <p:sldId id="376" r:id="rId39"/>
    <p:sldId id="300" r:id="rId40"/>
    <p:sldId id="260" r:id="rId41"/>
    <p:sldId id="270" r:id="rId42"/>
    <p:sldId id="268" r:id="rId43"/>
    <p:sldId id="269" r:id="rId44"/>
    <p:sldId id="306" r:id="rId45"/>
    <p:sldId id="384" r:id="rId46"/>
    <p:sldId id="302" r:id="rId47"/>
    <p:sldId id="307" r:id="rId48"/>
    <p:sldId id="304" r:id="rId49"/>
    <p:sldId id="303" r:id="rId50"/>
    <p:sldId id="308" r:id="rId51"/>
    <p:sldId id="343" r:id="rId52"/>
    <p:sldId id="356" r:id="rId53"/>
    <p:sldId id="344" r:id="rId54"/>
    <p:sldId id="346" r:id="rId55"/>
    <p:sldId id="345" r:id="rId56"/>
    <p:sldId id="394" r:id="rId57"/>
    <p:sldId id="347" r:id="rId58"/>
    <p:sldId id="348" r:id="rId59"/>
    <p:sldId id="351" r:id="rId60"/>
    <p:sldId id="361" r:id="rId61"/>
    <p:sldId id="350" r:id="rId62"/>
    <p:sldId id="352" r:id="rId63"/>
    <p:sldId id="395" r:id="rId64"/>
    <p:sldId id="396" r:id="rId65"/>
    <p:sldId id="397" r:id="rId66"/>
    <p:sldId id="385" r:id="rId67"/>
    <p:sldId id="398" r:id="rId68"/>
    <p:sldId id="353" r:id="rId69"/>
    <p:sldId id="399" r:id="rId70"/>
    <p:sldId id="355" r:id="rId71"/>
    <p:sldId id="357" r:id="rId72"/>
    <p:sldId id="362" r:id="rId73"/>
    <p:sldId id="364" r:id="rId74"/>
    <p:sldId id="367" r:id="rId75"/>
    <p:sldId id="366" r:id="rId76"/>
    <p:sldId id="369" r:id="rId77"/>
    <p:sldId id="360" r:id="rId78"/>
    <p:sldId id="330" r:id="rId79"/>
    <p:sldId id="332" r:id="rId80"/>
    <p:sldId id="331" r:id="rId81"/>
    <p:sldId id="333" r:id="rId82"/>
    <p:sldId id="334" r:id="rId83"/>
    <p:sldId id="400" r:id="rId84"/>
    <p:sldId id="383" r:id="rId85"/>
    <p:sldId id="259" r:id="rId86"/>
    <p:sldId id="328" r:id="rId87"/>
    <p:sldId id="329" r:id="rId88"/>
    <p:sldId id="359" r:id="rId89"/>
    <p:sldId id="358" r:id="rId90"/>
    <p:sldId id="370" r:id="rId91"/>
    <p:sldId id="372" r:id="rId92"/>
    <p:sldId id="374" r:id="rId93"/>
    <p:sldId id="377" r:id="rId94"/>
    <p:sldId id="378" r:id="rId95"/>
    <p:sldId id="379" r:id="rId96"/>
    <p:sldId id="402" r:id="rId97"/>
    <p:sldId id="389" r:id="rId98"/>
    <p:sldId id="403" r:id="rId99"/>
    <p:sldId id="404" r:id="rId100"/>
    <p:sldId id="405" r:id="rId101"/>
    <p:sldId id="406" r:id="rId102"/>
    <p:sldId id="407" r:id="rId103"/>
    <p:sldId id="408" r:id="rId104"/>
    <p:sldId id="409" r:id="rId105"/>
    <p:sldId id="410" r:id="rId106"/>
    <p:sldId id="416" r:id="rId107"/>
    <p:sldId id="417" r:id="rId108"/>
    <p:sldId id="418" r:id="rId109"/>
    <p:sldId id="419" r:id="rId110"/>
    <p:sldId id="420" r:id="rId111"/>
    <p:sldId id="421" r:id="rId112"/>
    <p:sldId id="422" r:id="rId113"/>
    <p:sldId id="423" r:id="rId114"/>
    <p:sldId id="424" r:id="rId115"/>
    <p:sldId id="425" r:id="rId116"/>
    <p:sldId id="441" r:id="rId117"/>
    <p:sldId id="442" r:id="rId118"/>
    <p:sldId id="443" r:id="rId119"/>
    <p:sldId id="444" r:id="rId120"/>
    <p:sldId id="276" r:id="rId121"/>
    <p:sldId id="426" r:id="rId122"/>
    <p:sldId id="427" r:id="rId123"/>
    <p:sldId id="428" r:id="rId124"/>
    <p:sldId id="429" r:id="rId125"/>
    <p:sldId id="413" r:id="rId126"/>
    <p:sldId id="430" r:id="rId127"/>
    <p:sldId id="431" r:id="rId128"/>
    <p:sldId id="432" r:id="rId129"/>
    <p:sldId id="433" r:id="rId130"/>
    <p:sldId id="434" r:id="rId131"/>
    <p:sldId id="435" r:id="rId132"/>
    <p:sldId id="436" r:id="rId133"/>
    <p:sldId id="411" r:id="rId134"/>
    <p:sldId id="414" r:id="rId135"/>
    <p:sldId id="415" r:id="rId136"/>
    <p:sldId id="261" r:id="rId1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0D1F"/>
    <a:srgbClr val="C2E0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964" y="48"/>
      </p:cViewPr>
      <p:guideLst/>
    </p:cSldViewPr>
  </p:slideViewPr>
  <p:notesTextViewPr>
    <p:cViewPr>
      <p:scale>
        <a:sx n="1" d="1"/>
        <a:sy n="1" d="1"/>
      </p:scale>
      <p:origin x="0" y="0"/>
    </p:cViewPr>
  </p:notesTextViewPr>
  <p:notesViewPr>
    <p:cSldViewPr snapToGrid="0">
      <p:cViewPr varScale="1">
        <p:scale>
          <a:sx n="49" d="100"/>
          <a:sy n="49" d="100"/>
        </p:scale>
        <p:origin x="2668" y="32"/>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notesMaster" Target="notesMasters/notesMaster1.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144" Type="http://schemas.microsoft.com/office/2016/11/relationships/changesInfo" Target="changesInfos/changesInfo1.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slide" Target="slides/slide130.xml"/><Relationship Id="rId139" Type="http://schemas.openxmlformats.org/officeDocument/2006/relationships/handoutMaster" Target="handoutMasters/handoutMaster1.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theme" Target="theme/theme1.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6"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tul Gupta" userId="ca43907a37169669" providerId="LiveId" clId="{EF2B8878-D316-47B7-8F5A-FB50B650FC9F}"/>
    <pc:docChg chg="undo custSel modSld">
      <pc:chgData name="Atul Gupta" userId="ca43907a37169669" providerId="LiveId" clId="{EF2B8878-D316-47B7-8F5A-FB50B650FC9F}" dt="2022-12-17T03:01:01.779" v="1159" actId="20577"/>
      <pc:docMkLst>
        <pc:docMk/>
      </pc:docMkLst>
      <pc:sldChg chg="modNotesTx">
        <pc:chgData name="Atul Gupta" userId="ca43907a37169669" providerId="LiveId" clId="{EF2B8878-D316-47B7-8F5A-FB50B650FC9F}" dt="2022-12-17T02:49:06.614" v="777" actId="20577"/>
        <pc:sldMkLst>
          <pc:docMk/>
          <pc:sldMk cId="2872104726" sldId="328"/>
        </pc:sldMkLst>
      </pc:sldChg>
      <pc:sldChg chg="modNotesTx">
        <pc:chgData name="Atul Gupta" userId="ca43907a37169669" providerId="LiveId" clId="{EF2B8878-D316-47B7-8F5A-FB50B650FC9F}" dt="2022-12-17T02:33:45.253" v="463" actId="20577"/>
        <pc:sldMkLst>
          <pc:docMk/>
          <pc:sldMk cId="3238910554" sldId="350"/>
        </pc:sldMkLst>
      </pc:sldChg>
      <pc:sldChg chg="modNotesTx">
        <pc:chgData name="Atul Gupta" userId="ca43907a37169669" providerId="LiveId" clId="{EF2B8878-D316-47B7-8F5A-FB50B650FC9F}" dt="2022-12-17T02:53:23.444" v="939" actId="20577"/>
        <pc:sldMkLst>
          <pc:docMk/>
          <pc:sldMk cId="3001139277" sldId="378"/>
        </pc:sldMkLst>
      </pc:sldChg>
      <pc:sldChg chg="modNotesTx">
        <pc:chgData name="Atul Gupta" userId="ca43907a37169669" providerId="LiveId" clId="{EF2B8878-D316-47B7-8F5A-FB50B650FC9F}" dt="2022-12-17T02:54:25.162" v="1058" actId="20577"/>
        <pc:sldMkLst>
          <pc:docMk/>
          <pc:sldMk cId="3247391031" sldId="379"/>
        </pc:sldMkLst>
      </pc:sldChg>
      <pc:sldChg chg="modNotesTx">
        <pc:chgData name="Atul Gupta" userId="ca43907a37169669" providerId="LiveId" clId="{EF2B8878-D316-47B7-8F5A-FB50B650FC9F}" dt="2022-12-17T02:38:32.679" v="519" actId="20577"/>
        <pc:sldMkLst>
          <pc:docMk/>
          <pc:sldMk cId="1054268419" sldId="385"/>
        </pc:sldMkLst>
      </pc:sldChg>
      <pc:sldChg chg="modNotesTx">
        <pc:chgData name="Atul Gupta" userId="ca43907a37169669" providerId="LiveId" clId="{EF2B8878-D316-47B7-8F5A-FB50B650FC9F}" dt="2022-12-17T02:07:11.682" v="275" actId="20577"/>
        <pc:sldMkLst>
          <pc:docMk/>
          <pc:sldMk cId="1720661317" sldId="386"/>
        </pc:sldMkLst>
      </pc:sldChg>
      <pc:sldChg chg="modNotesTx">
        <pc:chgData name="Atul Gupta" userId="ca43907a37169669" providerId="LiveId" clId="{EF2B8878-D316-47B7-8F5A-FB50B650FC9F}" dt="2022-12-17T02:04:14.397" v="60" actId="20577"/>
        <pc:sldMkLst>
          <pc:docMk/>
          <pc:sldMk cId="2315831536" sldId="387"/>
        </pc:sldMkLst>
      </pc:sldChg>
      <pc:sldChg chg="modNotesTx">
        <pc:chgData name="Atul Gupta" userId="ca43907a37169669" providerId="LiveId" clId="{EF2B8878-D316-47B7-8F5A-FB50B650FC9F}" dt="2022-12-17T02:11:50.293" v="422" actId="20577"/>
        <pc:sldMkLst>
          <pc:docMk/>
          <pc:sldMk cId="127404286" sldId="388"/>
        </pc:sldMkLst>
      </pc:sldChg>
      <pc:sldChg chg="modNotesTx">
        <pc:chgData name="Atul Gupta" userId="ca43907a37169669" providerId="LiveId" clId="{EF2B8878-D316-47B7-8F5A-FB50B650FC9F}" dt="2022-12-17T02:05:38.940" v="165" actId="20577"/>
        <pc:sldMkLst>
          <pc:docMk/>
          <pc:sldMk cId="582759715" sldId="390"/>
        </pc:sldMkLst>
      </pc:sldChg>
      <pc:sldChg chg="modNotesTx">
        <pc:chgData name="Atul Gupta" userId="ca43907a37169669" providerId="LiveId" clId="{EF2B8878-D316-47B7-8F5A-FB50B650FC9F}" dt="2022-12-17T02:39:58.064" v="626" actId="20577"/>
        <pc:sldMkLst>
          <pc:docMk/>
          <pc:sldMk cId="1138431075" sldId="398"/>
        </pc:sldMkLst>
      </pc:sldChg>
      <pc:sldChg chg="modNotesTx">
        <pc:chgData name="Atul Gupta" userId="ca43907a37169669" providerId="LiveId" clId="{EF2B8878-D316-47B7-8F5A-FB50B650FC9F}" dt="2022-12-17T02:40:51.316" v="705" actId="20577"/>
        <pc:sldMkLst>
          <pc:docMk/>
          <pc:sldMk cId="1770609877" sldId="399"/>
        </pc:sldMkLst>
      </pc:sldChg>
      <pc:sldChg chg="modNotesTx">
        <pc:chgData name="Atul Gupta" userId="ca43907a37169669" providerId="LiveId" clId="{EF2B8878-D316-47B7-8F5A-FB50B650FC9F}" dt="2022-12-17T03:01:01.779" v="1159" actId="20577"/>
        <pc:sldMkLst>
          <pc:docMk/>
          <pc:sldMk cId="2766791874" sldId="425"/>
        </pc:sldMkLst>
      </pc:sldChg>
    </pc:docChg>
  </pc:docChgLst>
  <pc:docChgLst>
    <pc:chgData name="atul gupta" userId="7d3d4b7d-2493-4a18-8080-fa58ca9761ab" providerId="ADAL" clId="{8229668B-F9BD-4519-9C9D-60FC2E4B6C9A}"/>
    <pc:docChg chg="undo custSel modSld sldOrd">
      <pc:chgData name="atul gupta" userId="7d3d4b7d-2493-4a18-8080-fa58ca9761ab" providerId="ADAL" clId="{8229668B-F9BD-4519-9C9D-60FC2E4B6C9A}" dt="2023-04-22T07:14:25.298" v="3" actId="27309"/>
      <pc:docMkLst>
        <pc:docMk/>
      </pc:docMkLst>
      <pc:sldChg chg="addSp delSp modSp mod ord">
        <pc:chgData name="atul gupta" userId="7d3d4b7d-2493-4a18-8080-fa58ca9761ab" providerId="ADAL" clId="{8229668B-F9BD-4519-9C9D-60FC2E4B6C9A}" dt="2023-04-22T07:14:25.298" v="3" actId="27309"/>
        <pc:sldMkLst>
          <pc:docMk/>
          <pc:sldMk cId="1112643379" sldId="368"/>
        </pc:sldMkLst>
        <pc:graphicFrameChg chg="add del modGraphic">
          <ac:chgData name="atul gupta" userId="7d3d4b7d-2493-4a18-8080-fa58ca9761ab" providerId="ADAL" clId="{8229668B-F9BD-4519-9C9D-60FC2E4B6C9A}" dt="2023-04-22T07:14:25.298" v="3" actId="27309"/>
          <ac:graphicFrameMkLst>
            <pc:docMk/>
            <pc:sldMk cId="1112643379" sldId="368"/>
            <ac:graphicFrameMk id="4" creationId="{42E5CD3A-7E69-D592-AC04-36CF50252BCC}"/>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26CD97-B584-4C9E-AAD8-639C165E3517}" type="doc">
      <dgm:prSet loTypeId="urn:microsoft.com/office/officeart/2005/8/layout/radial6" loCatId="cycle" qsTypeId="urn:microsoft.com/office/officeart/2005/8/quickstyle/simple1" qsCatId="simple" csTypeId="urn:microsoft.com/office/officeart/2005/8/colors/accent1_3" csCatId="accent1" phldr="1"/>
      <dgm:spPr/>
      <dgm:t>
        <a:bodyPr/>
        <a:lstStyle/>
        <a:p>
          <a:endParaRPr lang="en-US"/>
        </a:p>
      </dgm:t>
    </dgm:pt>
    <dgm:pt modelId="{4929ECFD-69A3-45D0-AE35-62CBC8FFEE68}">
      <dgm:prSet phldrT="[Text]" custT="1"/>
      <dgm:spPr>
        <a:xfrm>
          <a:off x="1712979" y="-57124"/>
          <a:ext cx="1187440" cy="1031617"/>
        </a:xfrm>
        <a:prstGeom prst="ellipse">
          <a:avLst/>
        </a:prstGeom>
      </dgm:spPr>
      <dgm:t>
        <a:bodyPr/>
        <a:lstStyle/>
        <a:p>
          <a:pPr algn="ctr">
            <a:buNone/>
          </a:pPr>
          <a:r>
            <a:rPr lang="en-US" sz="1800" b="1" dirty="0">
              <a:latin typeface="Tw Cen MT" panose="020B0602020104020603" pitchFamily="34" charset="0"/>
              <a:ea typeface="+mn-ea"/>
              <a:cs typeface="+mn-cs"/>
            </a:rPr>
            <a:t>Perishable or hazardous nature</a:t>
          </a:r>
        </a:p>
      </dgm:t>
    </dgm:pt>
    <dgm:pt modelId="{A93D2132-028C-4BF4-95F6-E30770253408}" type="parTrans" cxnId="{10437276-FF46-4170-A716-732BB38528D7}">
      <dgm:prSet/>
      <dgm:spPr/>
      <dgm:t>
        <a:bodyPr/>
        <a:lstStyle/>
        <a:p>
          <a:pPr algn="ctr"/>
          <a:endParaRPr lang="en-US"/>
        </a:p>
      </dgm:t>
    </dgm:pt>
    <dgm:pt modelId="{2376A497-8413-490B-A02B-AF0DCF3973F0}" type="sibTrans" cxnId="{10437276-FF46-4170-A716-732BB38528D7}">
      <dgm:prSet/>
      <dgm:spPr>
        <a:xfrm>
          <a:off x="1036100" y="429511"/>
          <a:ext cx="2486398" cy="2486398"/>
        </a:xfrm>
        <a:prstGeom prst="blockArc">
          <a:avLst>
            <a:gd name="adj1" fmla="val 16277574"/>
            <a:gd name="adj2" fmla="val 1662678"/>
            <a:gd name="adj3" fmla="val 4643"/>
          </a:avLst>
        </a:prstGeom>
      </dgm:spPr>
      <dgm:t>
        <a:bodyPr/>
        <a:lstStyle/>
        <a:p>
          <a:pPr algn="ctr"/>
          <a:endParaRPr lang="en-US"/>
        </a:p>
      </dgm:t>
    </dgm:pt>
    <dgm:pt modelId="{1BBA2551-2136-44A4-98F6-000A02E9C4FE}">
      <dgm:prSet phldrT="[Text]" custT="1"/>
      <dgm:spPr>
        <a:xfrm>
          <a:off x="634414" y="1647894"/>
          <a:ext cx="1241279" cy="1264586"/>
        </a:xfrm>
        <a:prstGeom prst="ellipse">
          <a:avLst/>
        </a:prstGeom>
      </dgm:spPr>
      <dgm:t>
        <a:bodyPr/>
        <a:lstStyle/>
        <a:p>
          <a:pPr algn="ctr">
            <a:buNone/>
          </a:pPr>
          <a:r>
            <a:rPr lang="en-US" sz="1800" b="1" dirty="0">
              <a:latin typeface="Tw Cen MT" panose="020B0602020104020603" pitchFamily="34" charset="0"/>
              <a:ea typeface="+mn-ea"/>
              <a:cs typeface="+mn-cs"/>
            </a:rPr>
            <a:t>Depreciation in value of goods with time</a:t>
          </a:r>
        </a:p>
      </dgm:t>
    </dgm:pt>
    <dgm:pt modelId="{811F5904-D23B-4829-BCC5-777B0B3A2ECB}" type="parTrans" cxnId="{3D9E1FC7-A1C0-42EA-A271-E17CD16F22FF}">
      <dgm:prSet/>
      <dgm:spPr/>
      <dgm:t>
        <a:bodyPr/>
        <a:lstStyle/>
        <a:p>
          <a:pPr algn="ctr"/>
          <a:endParaRPr lang="en-US"/>
        </a:p>
      </dgm:t>
    </dgm:pt>
    <dgm:pt modelId="{1535090E-E548-4741-87BB-AF381BBABBA7}" type="sibTrans" cxnId="{3D9E1FC7-A1C0-42EA-A271-E17CD16F22FF}">
      <dgm:prSet/>
      <dgm:spPr>
        <a:xfrm>
          <a:off x="1063500" y="429820"/>
          <a:ext cx="2486398" cy="2486398"/>
        </a:xfrm>
        <a:prstGeom prst="blockArc">
          <a:avLst>
            <a:gd name="adj1" fmla="val 9000000"/>
            <a:gd name="adj2" fmla="val 16200000"/>
            <a:gd name="adj3" fmla="val 4643"/>
          </a:avLst>
        </a:prstGeom>
      </dgm:spPr>
      <dgm:t>
        <a:bodyPr/>
        <a:lstStyle/>
        <a:p>
          <a:pPr algn="ctr"/>
          <a:endParaRPr lang="en-US"/>
        </a:p>
      </dgm:t>
    </dgm:pt>
    <dgm:pt modelId="{274E871C-6A44-41E3-B3E8-29CA3B581614}">
      <dgm:prSet phldrT="[Text]"/>
      <dgm:spPr>
        <a:xfrm>
          <a:off x="1734008" y="1100329"/>
          <a:ext cx="1145381" cy="1145381"/>
        </a:xfrm>
        <a:prstGeom prst="ellipse">
          <a:avLst/>
        </a:prstGeom>
      </dgm:spPr>
      <dgm:t>
        <a:bodyPr/>
        <a:lstStyle/>
        <a:p>
          <a:pPr algn="ctr">
            <a:buNone/>
          </a:pPr>
          <a:r>
            <a:rPr lang="en-US" dirty="0">
              <a:latin typeface="Tw Cen MT" panose="020B0602020104020603" pitchFamily="34" charset="0"/>
              <a:ea typeface="+mn-ea"/>
              <a:cs typeface="+mn-cs"/>
            </a:rPr>
            <a:t>To be released by Proper officer</a:t>
          </a:r>
        </a:p>
      </dgm:t>
    </dgm:pt>
    <dgm:pt modelId="{A5D90004-C06F-4297-B1F6-AE1534ACE988}" type="sibTrans" cxnId="{3273DE9B-36D8-46BC-B693-78C2AE3AA221}">
      <dgm:prSet/>
      <dgm:spPr/>
      <dgm:t>
        <a:bodyPr/>
        <a:lstStyle/>
        <a:p>
          <a:pPr algn="ctr"/>
          <a:endParaRPr lang="en-US"/>
        </a:p>
      </dgm:t>
    </dgm:pt>
    <dgm:pt modelId="{CA9FE671-394A-469A-A81F-592302F774D9}" type="parTrans" cxnId="{3273DE9B-36D8-46BC-B693-78C2AE3AA221}">
      <dgm:prSet/>
      <dgm:spPr/>
      <dgm:t>
        <a:bodyPr/>
        <a:lstStyle/>
        <a:p>
          <a:pPr algn="ctr"/>
          <a:endParaRPr lang="en-US"/>
        </a:p>
      </dgm:t>
    </dgm:pt>
    <dgm:pt modelId="{81773A18-EAC1-4C4F-B448-152E13573FA3}">
      <dgm:prSet phldrT="[Text]" custT="1"/>
      <dgm:spPr>
        <a:xfrm>
          <a:off x="2765588" y="1670223"/>
          <a:ext cx="1177530" cy="1134347"/>
        </a:xfrm>
        <a:prstGeom prst="ellipse">
          <a:avLst/>
        </a:prstGeom>
      </dgm:spPr>
      <dgm:t>
        <a:bodyPr/>
        <a:lstStyle/>
        <a:p>
          <a:pPr algn="ctr">
            <a:buNone/>
          </a:pPr>
          <a:r>
            <a:rPr lang="en-US" sz="1800" b="1" dirty="0">
              <a:latin typeface="Tw Cen MT" panose="020B0602020104020603" pitchFamily="34" charset="0"/>
              <a:ea typeface="+mn-ea"/>
              <a:cs typeface="+mn-cs"/>
            </a:rPr>
            <a:t>Constraints of storage space</a:t>
          </a:r>
        </a:p>
      </dgm:t>
    </dgm:pt>
    <dgm:pt modelId="{34C317D8-326F-48A6-BB20-16F67B66F17A}" type="sibTrans" cxnId="{D6A77C8A-9177-4F0A-8CE7-D1D0AFEE7212}">
      <dgm:prSet/>
      <dgm:spPr>
        <a:xfrm>
          <a:off x="1049068" y="405483"/>
          <a:ext cx="2486398" cy="2486398"/>
        </a:xfrm>
        <a:prstGeom prst="blockArc">
          <a:avLst>
            <a:gd name="adj1" fmla="val 1739977"/>
            <a:gd name="adj2" fmla="val 8919898"/>
            <a:gd name="adj3" fmla="val 4643"/>
          </a:avLst>
        </a:prstGeom>
      </dgm:spPr>
      <dgm:t>
        <a:bodyPr/>
        <a:lstStyle/>
        <a:p>
          <a:pPr algn="ctr"/>
          <a:endParaRPr lang="en-US"/>
        </a:p>
      </dgm:t>
    </dgm:pt>
    <dgm:pt modelId="{E382D3C5-49A3-4F24-84AE-7D3018F8D8AC}" type="parTrans" cxnId="{D6A77C8A-9177-4F0A-8CE7-D1D0AFEE7212}">
      <dgm:prSet/>
      <dgm:spPr/>
      <dgm:t>
        <a:bodyPr/>
        <a:lstStyle/>
        <a:p>
          <a:pPr algn="ctr"/>
          <a:endParaRPr lang="en-US"/>
        </a:p>
      </dgm:t>
    </dgm:pt>
    <dgm:pt modelId="{95BE81BA-598F-48F7-AFA6-36F896F957BB}" type="pres">
      <dgm:prSet presAssocID="{2126CD97-B584-4C9E-AAD8-639C165E3517}" presName="Name0" presStyleCnt="0">
        <dgm:presLayoutVars>
          <dgm:chMax val="1"/>
          <dgm:dir/>
          <dgm:animLvl val="ctr"/>
          <dgm:resizeHandles val="exact"/>
        </dgm:presLayoutVars>
      </dgm:prSet>
      <dgm:spPr/>
    </dgm:pt>
    <dgm:pt modelId="{72D9E98A-479C-4CF2-BE4E-B79821CD5902}" type="pres">
      <dgm:prSet presAssocID="{274E871C-6A44-41E3-B3E8-29CA3B581614}" presName="centerShape" presStyleLbl="node0" presStyleIdx="0" presStyleCnt="1"/>
      <dgm:spPr/>
    </dgm:pt>
    <dgm:pt modelId="{22AB7F25-80C8-41C3-80D0-776D24A32572}" type="pres">
      <dgm:prSet presAssocID="{4929ECFD-69A3-45D0-AE35-62CBC8FFEE68}" presName="node" presStyleLbl="node1" presStyleIdx="0" presStyleCnt="3" custScaleX="148103" custScaleY="128668">
        <dgm:presLayoutVars>
          <dgm:bulletEnabled val="1"/>
        </dgm:presLayoutVars>
      </dgm:prSet>
      <dgm:spPr/>
    </dgm:pt>
    <dgm:pt modelId="{E7EA6C19-3327-48CA-B33E-40BE140D3CC2}" type="pres">
      <dgm:prSet presAssocID="{4929ECFD-69A3-45D0-AE35-62CBC8FFEE68}" presName="dummy" presStyleCnt="0"/>
      <dgm:spPr/>
    </dgm:pt>
    <dgm:pt modelId="{313FF45B-2618-4866-811F-6F2E9609BA29}" type="pres">
      <dgm:prSet presAssocID="{2376A497-8413-490B-A02B-AF0DCF3973F0}" presName="sibTrans" presStyleLbl="sibTrans2D1" presStyleIdx="0" presStyleCnt="3"/>
      <dgm:spPr/>
    </dgm:pt>
    <dgm:pt modelId="{2434CDE9-3DC4-4256-963D-DD950807824A}" type="pres">
      <dgm:prSet presAssocID="{81773A18-EAC1-4C4F-B448-152E13573FA3}" presName="node" presStyleLbl="node1" presStyleIdx="1" presStyleCnt="3" custScaleX="146867" custScaleY="141481" custRadScaleRad="97996" custRadScaleInc="-4221">
        <dgm:presLayoutVars>
          <dgm:bulletEnabled val="1"/>
        </dgm:presLayoutVars>
      </dgm:prSet>
      <dgm:spPr/>
    </dgm:pt>
    <dgm:pt modelId="{11D69258-15DE-49CA-A181-F3ED2AC1028E}" type="pres">
      <dgm:prSet presAssocID="{81773A18-EAC1-4C4F-B448-152E13573FA3}" presName="dummy" presStyleCnt="0"/>
      <dgm:spPr/>
    </dgm:pt>
    <dgm:pt modelId="{720999B9-915D-4FBA-B35C-C70ECF0D3C31}" type="pres">
      <dgm:prSet presAssocID="{34C317D8-326F-48A6-BB20-16F67B66F17A}" presName="sibTrans" presStyleLbl="sibTrans2D1" presStyleIdx="1" presStyleCnt="3"/>
      <dgm:spPr/>
    </dgm:pt>
    <dgm:pt modelId="{A6CBF8FE-BF5A-42B1-A52B-F4301389001C}" type="pres">
      <dgm:prSet presAssocID="{1BBA2551-2136-44A4-98F6-000A02E9C4FE}" presName="node" presStyleLbl="node1" presStyleIdx="2" presStyleCnt="3" custScaleX="154818" custScaleY="157725">
        <dgm:presLayoutVars>
          <dgm:bulletEnabled val="1"/>
        </dgm:presLayoutVars>
      </dgm:prSet>
      <dgm:spPr/>
    </dgm:pt>
    <dgm:pt modelId="{C794640A-8F48-42DB-80B2-144AC3B009CE}" type="pres">
      <dgm:prSet presAssocID="{1BBA2551-2136-44A4-98F6-000A02E9C4FE}" presName="dummy" presStyleCnt="0"/>
      <dgm:spPr/>
    </dgm:pt>
    <dgm:pt modelId="{E81B5354-F617-4117-B3D5-5D15C30A3837}" type="pres">
      <dgm:prSet presAssocID="{1535090E-E548-4741-87BB-AF381BBABBA7}" presName="sibTrans" presStyleLbl="sibTrans2D1" presStyleIdx="2" presStyleCnt="3"/>
      <dgm:spPr/>
    </dgm:pt>
  </dgm:ptLst>
  <dgm:cxnLst>
    <dgm:cxn modelId="{11A0C844-5FF0-4293-A6B7-5B24B5354AF8}" type="presOf" srcId="{2126CD97-B584-4C9E-AAD8-639C165E3517}" destId="{95BE81BA-598F-48F7-AFA6-36F896F957BB}" srcOrd="0" destOrd="0" presId="urn:microsoft.com/office/officeart/2005/8/layout/radial6"/>
    <dgm:cxn modelId="{600A486F-442C-43C3-9F2F-BBDD6C80CBEB}" type="presOf" srcId="{1535090E-E548-4741-87BB-AF381BBABBA7}" destId="{E81B5354-F617-4117-B3D5-5D15C30A3837}" srcOrd="0" destOrd="0" presId="urn:microsoft.com/office/officeart/2005/8/layout/radial6"/>
    <dgm:cxn modelId="{10437276-FF46-4170-A716-732BB38528D7}" srcId="{274E871C-6A44-41E3-B3E8-29CA3B581614}" destId="{4929ECFD-69A3-45D0-AE35-62CBC8FFEE68}" srcOrd="0" destOrd="0" parTransId="{A93D2132-028C-4BF4-95F6-E30770253408}" sibTransId="{2376A497-8413-490B-A02B-AF0DCF3973F0}"/>
    <dgm:cxn modelId="{B5F3CC57-71DF-479F-B5E9-AB8949350E16}" type="presOf" srcId="{274E871C-6A44-41E3-B3E8-29CA3B581614}" destId="{72D9E98A-479C-4CF2-BE4E-B79821CD5902}" srcOrd="0" destOrd="0" presId="urn:microsoft.com/office/officeart/2005/8/layout/radial6"/>
    <dgm:cxn modelId="{230AF481-FC64-46AE-AF45-7C90D9B4B0FF}" type="presOf" srcId="{2376A497-8413-490B-A02B-AF0DCF3973F0}" destId="{313FF45B-2618-4866-811F-6F2E9609BA29}" srcOrd="0" destOrd="0" presId="urn:microsoft.com/office/officeart/2005/8/layout/radial6"/>
    <dgm:cxn modelId="{D6A77C8A-9177-4F0A-8CE7-D1D0AFEE7212}" srcId="{274E871C-6A44-41E3-B3E8-29CA3B581614}" destId="{81773A18-EAC1-4C4F-B448-152E13573FA3}" srcOrd="1" destOrd="0" parTransId="{E382D3C5-49A3-4F24-84AE-7D3018F8D8AC}" sibTransId="{34C317D8-326F-48A6-BB20-16F67B66F17A}"/>
    <dgm:cxn modelId="{D33CC194-BE55-49C1-B9D9-D4E1F5F29AD2}" type="presOf" srcId="{34C317D8-326F-48A6-BB20-16F67B66F17A}" destId="{720999B9-915D-4FBA-B35C-C70ECF0D3C31}" srcOrd="0" destOrd="0" presId="urn:microsoft.com/office/officeart/2005/8/layout/radial6"/>
    <dgm:cxn modelId="{B405DD9A-381D-421A-BD6F-1B37140CC7CB}" type="presOf" srcId="{4929ECFD-69A3-45D0-AE35-62CBC8FFEE68}" destId="{22AB7F25-80C8-41C3-80D0-776D24A32572}" srcOrd="0" destOrd="0" presId="urn:microsoft.com/office/officeart/2005/8/layout/radial6"/>
    <dgm:cxn modelId="{3273DE9B-36D8-46BC-B693-78C2AE3AA221}" srcId="{2126CD97-B584-4C9E-AAD8-639C165E3517}" destId="{274E871C-6A44-41E3-B3E8-29CA3B581614}" srcOrd="0" destOrd="0" parTransId="{CA9FE671-394A-469A-A81F-592302F774D9}" sibTransId="{A5D90004-C06F-4297-B1F6-AE1534ACE988}"/>
    <dgm:cxn modelId="{3D9E1FC7-A1C0-42EA-A271-E17CD16F22FF}" srcId="{274E871C-6A44-41E3-B3E8-29CA3B581614}" destId="{1BBA2551-2136-44A4-98F6-000A02E9C4FE}" srcOrd="2" destOrd="0" parTransId="{811F5904-D23B-4829-BCC5-777B0B3A2ECB}" sibTransId="{1535090E-E548-4741-87BB-AF381BBABBA7}"/>
    <dgm:cxn modelId="{65E43DDB-06B3-413F-B96F-688630609ECD}" type="presOf" srcId="{1BBA2551-2136-44A4-98F6-000A02E9C4FE}" destId="{A6CBF8FE-BF5A-42B1-A52B-F4301389001C}" srcOrd="0" destOrd="0" presId="urn:microsoft.com/office/officeart/2005/8/layout/radial6"/>
    <dgm:cxn modelId="{5F51CCDF-9517-455B-B76B-686135AA7107}" type="presOf" srcId="{81773A18-EAC1-4C4F-B448-152E13573FA3}" destId="{2434CDE9-3DC4-4256-963D-DD950807824A}" srcOrd="0" destOrd="0" presId="urn:microsoft.com/office/officeart/2005/8/layout/radial6"/>
    <dgm:cxn modelId="{317D2AE8-2431-465E-B314-F0412A310AE8}" type="presParOf" srcId="{95BE81BA-598F-48F7-AFA6-36F896F957BB}" destId="{72D9E98A-479C-4CF2-BE4E-B79821CD5902}" srcOrd="0" destOrd="0" presId="urn:microsoft.com/office/officeart/2005/8/layout/radial6"/>
    <dgm:cxn modelId="{6CB13041-56EE-4F89-8F51-400C74FA5643}" type="presParOf" srcId="{95BE81BA-598F-48F7-AFA6-36F896F957BB}" destId="{22AB7F25-80C8-41C3-80D0-776D24A32572}" srcOrd="1" destOrd="0" presId="urn:microsoft.com/office/officeart/2005/8/layout/radial6"/>
    <dgm:cxn modelId="{2DC6E703-CE35-42B6-8478-2F84C163B12A}" type="presParOf" srcId="{95BE81BA-598F-48F7-AFA6-36F896F957BB}" destId="{E7EA6C19-3327-48CA-B33E-40BE140D3CC2}" srcOrd="2" destOrd="0" presId="urn:microsoft.com/office/officeart/2005/8/layout/radial6"/>
    <dgm:cxn modelId="{65E2B7E2-3866-44D9-99AA-2FC6EE288697}" type="presParOf" srcId="{95BE81BA-598F-48F7-AFA6-36F896F957BB}" destId="{313FF45B-2618-4866-811F-6F2E9609BA29}" srcOrd="3" destOrd="0" presId="urn:microsoft.com/office/officeart/2005/8/layout/radial6"/>
    <dgm:cxn modelId="{57EF5763-6BE6-4D5E-B72B-334DB1B8B1A1}" type="presParOf" srcId="{95BE81BA-598F-48F7-AFA6-36F896F957BB}" destId="{2434CDE9-3DC4-4256-963D-DD950807824A}" srcOrd="4" destOrd="0" presId="urn:microsoft.com/office/officeart/2005/8/layout/radial6"/>
    <dgm:cxn modelId="{162BD973-59BF-434D-B8BB-191710555E17}" type="presParOf" srcId="{95BE81BA-598F-48F7-AFA6-36F896F957BB}" destId="{11D69258-15DE-49CA-A181-F3ED2AC1028E}" srcOrd="5" destOrd="0" presId="urn:microsoft.com/office/officeart/2005/8/layout/radial6"/>
    <dgm:cxn modelId="{E22A84AF-B945-4BA5-9678-2D0FD1E427E1}" type="presParOf" srcId="{95BE81BA-598F-48F7-AFA6-36F896F957BB}" destId="{720999B9-915D-4FBA-B35C-C70ECF0D3C31}" srcOrd="6" destOrd="0" presId="urn:microsoft.com/office/officeart/2005/8/layout/radial6"/>
    <dgm:cxn modelId="{4782CF50-8DDB-42CA-AF1B-0766CF63D463}" type="presParOf" srcId="{95BE81BA-598F-48F7-AFA6-36F896F957BB}" destId="{A6CBF8FE-BF5A-42B1-A52B-F4301389001C}" srcOrd="7" destOrd="0" presId="urn:microsoft.com/office/officeart/2005/8/layout/radial6"/>
    <dgm:cxn modelId="{5F6AE8DB-4EA0-49B1-ADC3-423D9776E79B}" type="presParOf" srcId="{95BE81BA-598F-48F7-AFA6-36F896F957BB}" destId="{C794640A-8F48-42DB-80B2-144AC3B009CE}" srcOrd="8" destOrd="0" presId="urn:microsoft.com/office/officeart/2005/8/layout/radial6"/>
    <dgm:cxn modelId="{DA4ACB0F-B5BB-4381-8F73-3A9DC2B6C932}" type="presParOf" srcId="{95BE81BA-598F-48F7-AFA6-36F896F957BB}" destId="{E81B5354-F617-4117-B3D5-5D15C30A3837}" srcOrd="9" destOrd="0" presId="urn:microsoft.com/office/officeart/2005/8/layout/radial6"/>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2E9BB3-4A38-4792-AD0F-0533937B1C80}" type="doc">
      <dgm:prSet loTypeId="urn:microsoft.com/office/officeart/2008/layout/IncreasingCircleProcess" loCatId="list" qsTypeId="urn:microsoft.com/office/officeart/2005/8/quickstyle/simple1" qsCatId="simple" csTypeId="urn:microsoft.com/office/officeart/2005/8/colors/accent1_2" csCatId="accent1" phldr="1"/>
      <dgm:spPr/>
      <dgm:t>
        <a:bodyPr/>
        <a:lstStyle/>
        <a:p>
          <a:endParaRPr lang="en-IN"/>
        </a:p>
      </dgm:t>
    </dgm:pt>
    <dgm:pt modelId="{924F6A78-7A9A-4677-8FBC-8E79F286C172}">
      <dgm:prSet phldrT="[Text]" custT="1"/>
      <dgm:spPr/>
      <dgm:t>
        <a:bodyPr anchor="ctr"/>
        <a:lstStyle/>
        <a:p>
          <a:r>
            <a:rPr lang="en-IN" sz="1800" b="1" dirty="0">
              <a:latin typeface="Tw Cen MT" panose="020B0602020104020603" pitchFamily="34" charset="0"/>
            </a:rPr>
            <a:t>Authorization by whom?</a:t>
          </a:r>
        </a:p>
      </dgm:t>
    </dgm:pt>
    <dgm:pt modelId="{AC025631-117D-4D56-8F49-2E893198AB69}" type="parTrans" cxnId="{49E643AB-C6A6-4C75-A241-1E4C0AC5A8F2}">
      <dgm:prSet/>
      <dgm:spPr/>
      <dgm:t>
        <a:bodyPr/>
        <a:lstStyle/>
        <a:p>
          <a:endParaRPr lang="en-IN"/>
        </a:p>
      </dgm:t>
    </dgm:pt>
    <dgm:pt modelId="{D84F6431-97E7-451E-A090-1CA6A57EC8F8}" type="sibTrans" cxnId="{49E643AB-C6A6-4C75-A241-1E4C0AC5A8F2}">
      <dgm:prSet/>
      <dgm:spPr/>
      <dgm:t>
        <a:bodyPr/>
        <a:lstStyle/>
        <a:p>
          <a:endParaRPr lang="en-IN"/>
        </a:p>
      </dgm:t>
    </dgm:pt>
    <dgm:pt modelId="{C7647508-FAA2-47A4-B857-5F0C3C695943}">
      <dgm:prSet phldrT="[Text]" custT="1"/>
      <dgm:spPr/>
      <dgm:t>
        <a:bodyPr/>
        <a:lstStyle/>
        <a:p>
          <a:r>
            <a:rPr lang="en-IN" sz="1800" dirty="0">
              <a:latin typeface="Tw Cen MT" panose="020B0602020104020603" pitchFamily="34" charset="0"/>
            </a:rPr>
            <a:t>Officer in the rank of JC or above</a:t>
          </a:r>
        </a:p>
      </dgm:t>
    </dgm:pt>
    <dgm:pt modelId="{11DC8B8A-FE27-4D1C-A504-A8123990FC80}" type="parTrans" cxnId="{9CB84CB4-C5EC-4B58-8947-4D0B45B364C0}">
      <dgm:prSet/>
      <dgm:spPr/>
      <dgm:t>
        <a:bodyPr/>
        <a:lstStyle/>
        <a:p>
          <a:endParaRPr lang="en-IN"/>
        </a:p>
      </dgm:t>
    </dgm:pt>
    <dgm:pt modelId="{7B690D34-3A3C-4E80-A253-E7E869DACD66}" type="sibTrans" cxnId="{9CB84CB4-C5EC-4B58-8947-4D0B45B364C0}">
      <dgm:prSet/>
      <dgm:spPr/>
      <dgm:t>
        <a:bodyPr/>
        <a:lstStyle/>
        <a:p>
          <a:endParaRPr lang="en-IN"/>
        </a:p>
      </dgm:t>
    </dgm:pt>
    <dgm:pt modelId="{4075FDE9-3E55-4882-AF86-8D2D2FB1654B}">
      <dgm:prSet phldrT="[Text]" custT="1"/>
      <dgm:spPr/>
      <dgm:t>
        <a:bodyPr anchor="ctr"/>
        <a:lstStyle/>
        <a:p>
          <a:r>
            <a:rPr lang="en-IN" sz="1800" b="1" dirty="0">
              <a:latin typeface="Tw Cen MT" panose="020B0602020104020603" pitchFamily="34" charset="0"/>
            </a:rPr>
            <a:t>Power</a:t>
          </a:r>
        </a:p>
      </dgm:t>
    </dgm:pt>
    <dgm:pt modelId="{8C09E942-AF54-4DC3-98F3-010CDB1B0B10}" type="parTrans" cxnId="{ED79C0DC-B27D-438C-A1F8-84C6EE2B6AAD}">
      <dgm:prSet/>
      <dgm:spPr/>
      <dgm:t>
        <a:bodyPr/>
        <a:lstStyle/>
        <a:p>
          <a:endParaRPr lang="en-IN"/>
        </a:p>
      </dgm:t>
    </dgm:pt>
    <dgm:pt modelId="{8E8283B2-B94D-44FB-B701-291BE41B61D3}" type="sibTrans" cxnId="{ED79C0DC-B27D-438C-A1F8-84C6EE2B6AAD}">
      <dgm:prSet/>
      <dgm:spPr/>
      <dgm:t>
        <a:bodyPr/>
        <a:lstStyle/>
        <a:p>
          <a:endParaRPr lang="en-IN"/>
        </a:p>
      </dgm:t>
    </dgm:pt>
    <dgm:pt modelId="{CAB10E4A-FE86-4215-818C-20DC8CDA2512}">
      <dgm:prSet phldrT="[Text]" custT="1"/>
      <dgm:spPr/>
      <dgm:t>
        <a:bodyPr/>
        <a:lstStyle/>
        <a:p>
          <a:pPr algn="just"/>
          <a:r>
            <a:rPr lang="en-US" sz="1800" u="sng" dirty="0">
              <a:latin typeface="Tw Cen MT" panose="020B0602020104020603" pitchFamily="34" charset="0"/>
            </a:rPr>
            <a:t>Access</a:t>
          </a:r>
          <a:r>
            <a:rPr lang="en-US" sz="1800" dirty="0">
              <a:latin typeface="Tw Cen MT" panose="020B0602020104020603" pitchFamily="34" charset="0"/>
            </a:rPr>
            <a:t> to </a:t>
          </a:r>
          <a:r>
            <a:rPr lang="en-US" sz="1800" u="sng" dirty="0">
              <a:latin typeface="Tw Cen MT" panose="020B0602020104020603" pitchFamily="34" charset="0"/>
            </a:rPr>
            <a:t>any place of business</a:t>
          </a:r>
          <a:r>
            <a:rPr lang="en-US" sz="1800" dirty="0">
              <a:latin typeface="Tw Cen MT" panose="020B0602020104020603" pitchFamily="34" charset="0"/>
            </a:rPr>
            <a:t> of a registered person to inspect books of account, documents, computers, computer programs, computer software whether installed in a computer or otherwise and such other things</a:t>
          </a:r>
          <a:endParaRPr lang="en-IN" sz="1800" dirty="0">
            <a:latin typeface="Tw Cen MT" panose="020B0602020104020603" pitchFamily="34" charset="0"/>
          </a:endParaRPr>
        </a:p>
      </dgm:t>
    </dgm:pt>
    <dgm:pt modelId="{CC532380-30F1-4F9C-AB0B-DC5FBFC5706D}" type="parTrans" cxnId="{15B1AD72-980A-40B7-844A-979305170B97}">
      <dgm:prSet/>
      <dgm:spPr/>
      <dgm:t>
        <a:bodyPr/>
        <a:lstStyle/>
        <a:p>
          <a:endParaRPr lang="en-IN"/>
        </a:p>
      </dgm:t>
    </dgm:pt>
    <dgm:pt modelId="{FEFB52B3-441B-448E-A7AD-7BCB90DC39C1}" type="sibTrans" cxnId="{15B1AD72-980A-40B7-844A-979305170B97}">
      <dgm:prSet/>
      <dgm:spPr/>
      <dgm:t>
        <a:bodyPr/>
        <a:lstStyle/>
        <a:p>
          <a:endParaRPr lang="en-IN"/>
        </a:p>
      </dgm:t>
    </dgm:pt>
    <dgm:pt modelId="{420E6E89-7518-44E3-9A7A-D785A0430079}">
      <dgm:prSet phldrT="[Text]" custT="1"/>
      <dgm:spPr/>
      <dgm:t>
        <a:bodyPr anchor="ctr"/>
        <a:lstStyle/>
        <a:p>
          <a:r>
            <a:rPr lang="en-IN" sz="1800" b="1" dirty="0">
              <a:latin typeface="Tw Cen MT" panose="020B0602020104020603" pitchFamily="34" charset="0"/>
            </a:rPr>
            <a:t>Why access is authorized?</a:t>
          </a:r>
        </a:p>
      </dgm:t>
    </dgm:pt>
    <dgm:pt modelId="{7A4C3205-AAA5-43E7-A167-40C2773BFA38}" type="parTrans" cxnId="{0D64B959-7816-4FF0-AF04-B92F57748759}">
      <dgm:prSet/>
      <dgm:spPr/>
      <dgm:t>
        <a:bodyPr/>
        <a:lstStyle/>
        <a:p>
          <a:endParaRPr lang="en-IN"/>
        </a:p>
      </dgm:t>
    </dgm:pt>
    <dgm:pt modelId="{4E88272F-32C5-41CA-BFA4-122646982636}" type="sibTrans" cxnId="{0D64B959-7816-4FF0-AF04-B92F57748759}">
      <dgm:prSet/>
      <dgm:spPr/>
      <dgm:t>
        <a:bodyPr/>
        <a:lstStyle/>
        <a:p>
          <a:endParaRPr lang="en-IN"/>
        </a:p>
      </dgm:t>
    </dgm:pt>
    <dgm:pt modelId="{D4061AE4-D15F-4ADB-912E-8DC0589533DA}">
      <dgm:prSet phldrT="[Text]" custT="1"/>
      <dgm:spPr/>
      <dgm:t>
        <a:bodyPr/>
        <a:lstStyle/>
        <a:p>
          <a:pPr algn="just"/>
          <a:r>
            <a:rPr lang="en-IN" sz="1800" dirty="0">
              <a:latin typeface="Tw Cen MT" panose="020B0602020104020603" pitchFamily="34" charset="0"/>
            </a:rPr>
            <a:t>For the </a:t>
          </a:r>
          <a:r>
            <a:rPr lang="en-US" sz="1800" dirty="0">
              <a:latin typeface="Tw Cen MT" panose="020B0602020104020603" pitchFamily="34" charset="0"/>
            </a:rPr>
            <a:t>purposes of carrying out any audit, scrutiny, verification and checks as may be necessary to safeguard the </a:t>
          </a:r>
          <a:r>
            <a:rPr lang="en-IN" sz="1800" dirty="0">
              <a:latin typeface="Tw Cen MT" panose="020B0602020104020603" pitchFamily="34" charset="0"/>
            </a:rPr>
            <a:t>interest of revenue</a:t>
          </a:r>
        </a:p>
      </dgm:t>
    </dgm:pt>
    <dgm:pt modelId="{29DFC10F-CEA0-4F18-90DA-4D4073BA1BCE}" type="parTrans" cxnId="{5AA5300D-E02D-4883-B613-40F120E46039}">
      <dgm:prSet/>
      <dgm:spPr/>
      <dgm:t>
        <a:bodyPr/>
        <a:lstStyle/>
        <a:p>
          <a:endParaRPr lang="en-IN"/>
        </a:p>
      </dgm:t>
    </dgm:pt>
    <dgm:pt modelId="{E0398836-CA18-436C-A49D-C874ECE01A1C}" type="sibTrans" cxnId="{5AA5300D-E02D-4883-B613-40F120E46039}">
      <dgm:prSet/>
      <dgm:spPr/>
      <dgm:t>
        <a:bodyPr/>
        <a:lstStyle/>
        <a:p>
          <a:endParaRPr lang="en-IN"/>
        </a:p>
      </dgm:t>
    </dgm:pt>
    <dgm:pt modelId="{5F3B83FD-A1CA-419C-8A14-B4CF4BF3E50C}" type="pres">
      <dgm:prSet presAssocID="{B92E9BB3-4A38-4792-AD0F-0533937B1C80}" presName="Name0" presStyleCnt="0">
        <dgm:presLayoutVars>
          <dgm:chMax val="7"/>
          <dgm:chPref val="7"/>
          <dgm:dir/>
          <dgm:animOne val="branch"/>
          <dgm:animLvl val="lvl"/>
        </dgm:presLayoutVars>
      </dgm:prSet>
      <dgm:spPr/>
    </dgm:pt>
    <dgm:pt modelId="{2C198C99-0B97-4ADA-BD2F-57A91624C037}" type="pres">
      <dgm:prSet presAssocID="{924F6A78-7A9A-4677-8FBC-8E79F286C172}" presName="composite" presStyleCnt="0"/>
      <dgm:spPr/>
    </dgm:pt>
    <dgm:pt modelId="{C0FA46DA-2371-4AA7-B4B2-66BDD8B50958}" type="pres">
      <dgm:prSet presAssocID="{924F6A78-7A9A-4677-8FBC-8E79F286C172}" presName="BackAccent" presStyleLbl="bgShp" presStyleIdx="0" presStyleCnt="3"/>
      <dgm:spPr>
        <a:solidFill>
          <a:schemeClr val="tx2">
            <a:lumMod val="50000"/>
          </a:schemeClr>
        </a:solidFill>
      </dgm:spPr>
    </dgm:pt>
    <dgm:pt modelId="{08E8131F-D5F1-4937-92EC-AF8FDF34F7D0}" type="pres">
      <dgm:prSet presAssocID="{924F6A78-7A9A-4677-8FBC-8E79F286C172}" presName="Accent" presStyleLbl="alignNode1" presStyleIdx="0" presStyleCnt="3"/>
      <dgm:spPr/>
    </dgm:pt>
    <dgm:pt modelId="{A0CEFF96-B4B2-46B2-B572-1D3C15A9A915}" type="pres">
      <dgm:prSet presAssocID="{924F6A78-7A9A-4677-8FBC-8E79F286C172}" presName="Child" presStyleLbl="revTx" presStyleIdx="0" presStyleCnt="6">
        <dgm:presLayoutVars>
          <dgm:chMax val="0"/>
          <dgm:chPref val="0"/>
          <dgm:bulletEnabled val="1"/>
        </dgm:presLayoutVars>
      </dgm:prSet>
      <dgm:spPr/>
    </dgm:pt>
    <dgm:pt modelId="{FDB97B6E-3244-4149-B4BD-D857FD637B26}" type="pres">
      <dgm:prSet presAssocID="{924F6A78-7A9A-4677-8FBC-8E79F286C172}" presName="Parent" presStyleLbl="revTx" presStyleIdx="1" presStyleCnt="6">
        <dgm:presLayoutVars>
          <dgm:chMax val="1"/>
          <dgm:chPref val="1"/>
          <dgm:bulletEnabled val="1"/>
        </dgm:presLayoutVars>
      </dgm:prSet>
      <dgm:spPr/>
    </dgm:pt>
    <dgm:pt modelId="{C37F99EF-7454-45BD-80C2-6D4604865340}" type="pres">
      <dgm:prSet presAssocID="{D84F6431-97E7-451E-A090-1CA6A57EC8F8}" presName="sibTrans" presStyleCnt="0"/>
      <dgm:spPr/>
    </dgm:pt>
    <dgm:pt modelId="{4D280752-8230-4C14-9764-A70CB725C704}" type="pres">
      <dgm:prSet presAssocID="{4075FDE9-3E55-4882-AF86-8D2D2FB1654B}" presName="composite" presStyleCnt="0"/>
      <dgm:spPr/>
    </dgm:pt>
    <dgm:pt modelId="{A75623A0-8491-4AE4-8ED2-46A2B0318FA3}" type="pres">
      <dgm:prSet presAssocID="{4075FDE9-3E55-4882-AF86-8D2D2FB1654B}" presName="BackAccent" presStyleLbl="bgShp" presStyleIdx="1" presStyleCnt="3"/>
      <dgm:spPr>
        <a:solidFill>
          <a:schemeClr val="tx2">
            <a:lumMod val="50000"/>
          </a:schemeClr>
        </a:solidFill>
      </dgm:spPr>
    </dgm:pt>
    <dgm:pt modelId="{23D07280-7B3C-48E3-AF2D-47633D571CC0}" type="pres">
      <dgm:prSet presAssocID="{4075FDE9-3E55-4882-AF86-8D2D2FB1654B}" presName="Accent" presStyleLbl="alignNode1" presStyleIdx="1" presStyleCnt="3"/>
      <dgm:spPr/>
    </dgm:pt>
    <dgm:pt modelId="{9F400EA6-C859-4FDF-9F8E-1299934F6D2D}" type="pres">
      <dgm:prSet presAssocID="{4075FDE9-3E55-4882-AF86-8D2D2FB1654B}" presName="Child" presStyleLbl="revTx" presStyleIdx="2" presStyleCnt="6" custScaleX="146473">
        <dgm:presLayoutVars>
          <dgm:chMax val="0"/>
          <dgm:chPref val="0"/>
          <dgm:bulletEnabled val="1"/>
        </dgm:presLayoutVars>
      </dgm:prSet>
      <dgm:spPr/>
    </dgm:pt>
    <dgm:pt modelId="{F0DAD956-F2D2-4490-AA81-E7223BB23E1B}" type="pres">
      <dgm:prSet presAssocID="{4075FDE9-3E55-4882-AF86-8D2D2FB1654B}" presName="Parent" presStyleLbl="revTx" presStyleIdx="3" presStyleCnt="6">
        <dgm:presLayoutVars>
          <dgm:chMax val="1"/>
          <dgm:chPref val="1"/>
          <dgm:bulletEnabled val="1"/>
        </dgm:presLayoutVars>
      </dgm:prSet>
      <dgm:spPr/>
    </dgm:pt>
    <dgm:pt modelId="{C92918B9-3E08-4F41-B6FF-CB6281ABA262}" type="pres">
      <dgm:prSet presAssocID="{8E8283B2-B94D-44FB-B701-291BE41B61D3}" presName="sibTrans" presStyleCnt="0"/>
      <dgm:spPr/>
    </dgm:pt>
    <dgm:pt modelId="{F459FCDE-855A-4336-8AF9-2A4E5813A467}" type="pres">
      <dgm:prSet presAssocID="{420E6E89-7518-44E3-9A7A-D785A0430079}" presName="composite" presStyleCnt="0"/>
      <dgm:spPr/>
    </dgm:pt>
    <dgm:pt modelId="{88862EAB-28FB-4211-8B86-B76F233E74F6}" type="pres">
      <dgm:prSet presAssocID="{420E6E89-7518-44E3-9A7A-D785A0430079}" presName="BackAccent" presStyleLbl="bgShp" presStyleIdx="2" presStyleCnt="3"/>
      <dgm:spPr/>
    </dgm:pt>
    <dgm:pt modelId="{5E8C807E-9E4B-48F6-9E60-0143DD2E055B}" type="pres">
      <dgm:prSet presAssocID="{420E6E89-7518-44E3-9A7A-D785A0430079}" presName="Accent" presStyleLbl="alignNode1" presStyleIdx="2" presStyleCnt="3"/>
      <dgm:spPr>
        <a:solidFill>
          <a:schemeClr val="bg2">
            <a:lumMod val="10000"/>
          </a:schemeClr>
        </a:solidFill>
      </dgm:spPr>
    </dgm:pt>
    <dgm:pt modelId="{7DCAC4B8-DF62-487D-A021-CC17BAAAAE91}" type="pres">
      <dgm:prSet presAssocID="{420E6E89-7518-44E3-9A7A-D785A0430079}" presName="Child" presStyleLbl="revTx" presStyleIdx="4" presStyleCnt="6">
        <dgm:presLayoutVars>
          <dgm:chMax val="0"/>
          <dgm:chPref val="0"/>
          <dgm:bulletEnabled val="1"/>
        </dgm:presLayoutVars>
      </dgm:prSet>
      <dgm:spPr/>
    </dgm:pt>
    <dgm:pt modelId="{D84A8AF6-3EFE-4C2C-84BB-1E96DAB27C66}" type="pres">
      <dgm:prSet presAssocID="{420E6E89-7518-44E3-9A7A-D785A0430079}" presName="Parent" presStyleLbl="revTx" presStyleIdx="5" presStyleCnt="6">
        <dgm:presLayoutVars>
          <dgm:chMax val="1"/>
          <dgm:chPref val="1"/>
          <dgm:bulletEnabled val="1"/>
        </dgm:presLayoutVars>
      </dgm:prSet>
      <dgm:spPr/>
    </dgm:pt>
  </dgm:ptLst>
  <dgm:cxnLst>
    <dgm:cxn modelId="{5AA5300D-E02D-4883-B613-40F120E46039}" srcId="{420E6E89-7518-44E3-9A7A-D785A0430079}" destId="{D4061AE4-D15F-4ADB-912E-8DC0589533DA}" srcOrd="0" destOrd="0" parTransId="{29DFC10F-CEA0-4F18-90DA-4D4073BA1BCE}" sibTransId="{E0398836-CA18-436C-A49D-C874ECE01A1C}"/>
    <dgm:cxn modelId="{E31FB428-4588-415D-A6A4-06D9B32FD228}" type="presOf" srcId="{D4061AE4-D15F-4ADB-912E-8DC0589533DA}" destId="{7DCAC4B8-DF62-487D-A021-CC17BAAAAE91}" srcOrd="0" destOrd="0" presId="urn:microsoft.com/office/officeart/2008/layout/IncreasingCircleProcess"/>
    <dgm:cxn modelId="{FF642C5D-CAF8-417B-BAFA-F904690C13F1}" type="presOf" srcId="{4075FDE9-3E55-4882-AF86-8D2D2FB1654B}" destId="{F0DAD956-F2D2-4490-AA81-E7223BB23E1B}" srcOrd="0" destOrd="0" presId="urn:microsoft.com/office/officeart/2008/layout/IncreasingCircleProcess"/>
    <dgm:cxn modelId="{4C86186F-F4B2-430D-9E09-04E3AB944BBB}" type="presOf" srcId="{924F6A78-7A9A-4677-8FBC-8E79F286C172}" destId="{FDB97B6E-3244-4149-B4BD-D857FD637B26}" srcOrd="0" destOrd="0" presId="urn:microsoft.com/office/officeart/2008/layout/IncreasingCircleProcess"/>
    <dgm:cxn modelId="{15B1AD72-980A-40B7-844A-979305170B97}" srcId="{4075FDE9-3E55-4882-AF86-8D2D2FB1654B}" destId="{CAB10E4A-FE86-4215-818C-20DC8CDA2512}" srcOrd="0" destOrd="0" parTransId="{CC532380-30F1-4F9C-AB0B-DC5FBFC5706D}" sibTransId="{FEFB52B3-441B-448E-A7AD-7BCB90DC39C1}"/>
    <dgm:cxn modelId="{D5CECE72-99C2-4F70-87A2-9B680D7F551E}" type="presOf" srcId="{C7647508-FAA2-47A4-B857-5F0C3C695943}" destId="{A0CEFF96-B4B2-46B2-B572-1D3C15A9A915}" srcOrd="0" destOrd="0" presId="urn:microsoft.com/office/officeart/2008/layout/IncreasingCircleProcess"/>
    <dgm:cxn modelId="{0D64B959-7816-4FF0-AF04-B92F57748759}" srcId="{B92E9BB3-4A38-4792-AD0F-0533937B1C80}" destId="{420E6E89-7518-44E3-9A7A-D785A0430079}" srcOrd="2" destOrd="0" parTransId="{7A4C3205-AAA5-43E7-A167-40C2773BFA38}" sibTransId="{4E88272F-32C5-41CA-BFA4-122646982636}"/>
    <dgm:cxn modelId="{3A20249C-9175-4520-8639-76F44F0BB1FC}" type="presOf" srcId="{CAB10E4A-FE86-4215-818C-20DC8CDA2512}" destId="{9F400EA6-C859-4FDF-9F8E-1299934F6D2D}" srcOrd="0" destOrd="0" presId="urn:microsoft.com/office/officeart/2008/layout/IncreasingCircleProcess"/>
    <dgm:cxn modelId="{E75809A4-2609-41CE-9B69-B5B95B38BDC1}" type="presOf" srcId="{420E6E89-7518-44E3-9A7A-D785A0430079}" destId="{D84A8AF6-3EFE-4C2C-84BB-1E96DAB27C66}" srcOrd="0" destOrd="0" presId="urn:microsoft.com/office/officeart/2008/layout/IncreasingCircleProcess"/>
    <dgm:cxn modelId="{49E643AB-C6A6-4C75-A241-1E4C0AC5A8F2}" srcId="{B92E9BB3-4A38-4792-AD0F-0533937B1C80}" destId="{924F6A78-7A9A-4677-8FBC-8E79F286C172}" srcOrd="0" destOrd="0" parTransId="{AC025631-117D-4D56-8F49-2E893198AB69}" sibTransId="{D84F6431-97E7-451E-A090-1CA6A57EC8F8}"/>
    <dgm:cxn modelId="{9CB84CB4-C5EC-4B58-8947-4D0B45B364C0}" srcId="{924F6A78-7A9A-4677-8FBC-8E79F286C172}" destId="{C7647508-FAA2-47A4-B857-5F0C3C695943}" srcOrd="0" destOrd="0" parTransId="{11DC8B8A-FE27-4D1C-A504-A8123990FC80}" sibTransId="{7B690D34-3A3C-4E80-A253-E7E869DACD66}"/>
    <dgm:cxn modelId="{ED79C0DC-B27D-438C-A1F8-84C6EE2B6AAD}" srcId="{B92E9BB3-4A38-4792-AD0F-0533937B1C80}" destId="{4075FDE9-3E55-4882-AF86-8D2D2FB1654B}" srcOrd="1" destOrd="0" parTransId="{8C09E942-AF54-4DC3-98F3-010CDB1B0B10}" sibTransId="{8E8283B2-B94D-44FB-B701-291BE41B61D3}"/>
    <dgm:cxn modelId="{C8F828F9-778D-4EFA-A549-2CEA714DED0E}" type="presOf" srcId="{B92E9BB3-4A38-4792-AD0F-0533937B1C80}" destId="{5F3B83FD-A1CA-419C-8A14-B4CF4BF3E50C}" srcOrd="0" destOrd="0" presId="urn:microsoft.com/office/officeart/2008/layout/IncreasingCircleProcess"/>
    <dgm:cxn modelId="{D0649836-84A4-4E71-A715-D7EAB961F331}" type="presParOf" srcId="{5F3B83FD-A1CA-419C-8A14-B4CF4BF3E50C}" destId="{2C198C99-0B97-4ADA-BD2F-57A91624C037}" srcOrd="0" destOrd="0" presId="urn:microsoft.com/office/officeart/2008/layout/IncreasingCircleProcess"/>
    <dgm:cxn modelId="{43E18FE1-96AD-4826-9319-08D8ABE15EC4}" type="presParOf" srcId="{2C198C99-0B97-4ADA-BD2F-57A91624C037}" destId="{C0FA46DA-2371-4AA7-B4B2-66BDD8B50958}" srcOrd="0" destOrd="0" presId="urn:microsoft.com/office/officeart/2008/layout/IncreasingCircleProcess"/>
    <dgm:cxn modelId="{8CD6D1BB-D025-48CC-8A78-8E975198297C}" type="presParOf" srcId="{2C198C99-0B97-4ADA-BD2F-57A91624C037}" destId="{08E8131F-D5F1-4937-92EC-AF8FDF34F7D0}" srcOrd="1" destOrd="0" presId="urn:microsoft.com/office/officeart/2008/layout/IncreasingCircleProcess"/>
    <dgm:cxn modelId="{923A3F86-9D5C-45C6-BA05-9E80F7DFED00}" type="presParOf" srcId="{2C198C99-0B97-4ADA-BD2F-57A91624C037}" destId="{A0CEFF96-B4B2-46B2-B572-1D3C15A9A915}" srcOrd="2" destOrd="0" presId="urn:microsoft.com/office/officeart/2008/layout/IncreasingCircleProcess"/>
    <dgm:cxn modelId="{7966D083-E3FD-4F0A-812E-A4B80B03BD7A}" type="presParOf" srcId="{2C198C99-0B97-4ADA-BD2F-57A91624C037}" destId="{FDB97B6E-3244-4149-B4BD-D857FD637B26}" srcOrd="3" destOrd="0" presId="urn:microsoft.com/office/officeart/2008/layout/IncreasingCircleProcess"/>
    <dgm:cxn modelId="{0B629009-E76A-4EDB-A1F0-9AC650817E47}" type="presParOf" srcId="{5F3B83FD-A1CA-419C-8A14-B4CF4BF3E50C}" destId="{C37F99EF-7454-45BD-80C2-6D4604865340}" srcOrd="1" destOrd="0" presId="urn:microsoft.com/office/officeart/2008/layout/IncreasingCircleProcess"/>
    <dgm:cxn modelId="{62F9F2DE-F58A-4259-9DE3-E898CF6B5536}" type="presParOf" srcId="{5F3B83FD-A1CA-419C-8A14-B4CF4BF3E50C}" destId="{4D280752-8230-4C14-9764-A70CB725C704}" srcOrd="2" destOrd="0" presId="urn:microsoft.com/office/officeart/2008/layout/IncreasingCircleProcess"/>
    <dgm:cxn modelId="{01DA57EE-FF0F-48DC-9FF2-9922846154AA}" type="presParOf" srcId="{4D280752-8230-4C14-9764-A70CB725C704}" destId="{A75623A0-8491-4AE4-8ED2-46A2B0318FA3}" srcOrd="0" destOrd="0" presId="urn:microsoft.com/office/officeart/2008/layout/IncreasingCircleProcess"/>
    <dgm:cxn modelId="{3A343C00-59BD-4FE5-B5F6-6537E7E6E37F}" type="presParOf" srcId="{4D280752-8230-4C14-9764-A70CB725C704}" destId="{23D07280-7B3C-48E3-AF2D-47633D571CC0}" srcOrd="1" destOrd="0" presId="urn:microsoft.com/office/officeart/2008/layout/IncreasingCircleProcess"/>
    <dgm:cxn modelId="{A9A8F0DA-D534-44D9-8BE8-3645E50608F8}" type="presParOf" srcId="{4D280752-8230-4C14-9764-A70CB725C704}" destId="{9F400EA6-C859-4FDF-9F8E-1299934F6D2D}" srcOrd="2" destOrd="0" presId="urn:microsoft.com/office/officeart/2008/layout/IncreasingCircleProcess"/>
    <dgm:cxn modelId="{B2B4E18E-E9F3-4B49-8261-FC95741477B6}" type="presParOf" srcId="{4D280752-8230-4C14-9764-A70CB725C704}" destId="{F0DAD956-F2D2-4490-AA81-E7223BB23E1B}" srcOrd="3" destOrd="0" presId="urn:microsoft.com/office/officeart/2008/layout/IncreasingCircleProcess"/>
    <dgm:cxn modelId="{808F2CAF-7B44-444E-A733-6E20D4F4F386}" type="presParOf" srcId="{5F3B83FD-A1CA-419C-8A14-B4CF4BF3E50C}" destId="{C92918B9-3E08-4F41-B6FF-CB6281ABA262}" srcOrd="3" destOrd="0" presId="urn:microsoft.com/office/officeart/2008/layout/IncreasingCircleProcess"/>
    <dgm:cxn modelId="{64D79E97-6C12-4168-BFC0-A887A8831E6B}" type="presParOf" srcId="{5F3B83FD-A1CA-419C-8A14-B4CF4BF3E50C}" destId="{F459FCDE-855A-4336-8AF9-2A4E5813A467}" srcOrd="4" destOrd="0" presId="urn:microsoft.com/office/officeart/2008/layout/IncreasingCircleProcess"/>
    <dgm:cxn modelId="{CA9C2F0A-351F-4E92-85C3-5758EB628260}" type="presParOf" srcId="{F459FCDE-855A-4336-8AF9-2A4E5813A467}" destId="{88862EAB-28FB-4211-8B86-B76F233E74F6}" srcOrd="0" destOrd="0" presId="urn:microsoft.com/office/officeart/2008/layout/IncreasingCircleProcess"/>
    <dgm:cxn modelId="{96C89542-5216-4448-AA38-4E3A865EDCBA}" type="presParOf" srcId="{F459FCDE-855A-4336-8AF9-2A4E5813A467}" destId="{5E8C807E-9E4B-48F6-9E60-0143DD2E055B}" srcOrd="1" destOrd="0" presId="urn:microsoft.com/office/officeart/2008/layout/IncreasingCircleProcess"/>
    <dgm:cxn modelId="{E2194447-A4A6-406B-B865-B89EBE310B31}" type="presParOf" srcId="{F459FCDE-855A-4336-8AF9-2A4E5813A467}" destId="{7DCAC4B8-DF62-487D-A021-CC17BAAAAE91}" srcOrd="2" destOrd="0" presId="urn:microsoft.com/office/officeart/2008/layout/IncreasingCircleProcess"/>
    <dgm:cxn modelId="{F9095275-F5AC-4F8E-BDDD-21C1C1FC8DE1}" type="presParOf" srcId="{F459FCDE-855A-4336-8AF9-2A4E5813A467}" destId="{D84A8AF6-3EFE-4C2C-84BB-1E96DAB27C66}"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1B5354-F617-4117-B3D5-5D15C30A3837}">
      <dsp:nvSpPr>
        <dsp:cNvPr id="0" name=""/>
        <dsp:cNvSpPr/>
      </dsp:nvSpPr>
      <dsp:spPr>
        <a:xfrm>
          <a:off x="1366675" y="639148"/>
          <a:ext cx="3700362" cy="3700362"/>
        </a:xfrm>
        <a:prstGeom prst="blockArc">
          <a:avLst>
            <a:gd name="adj1" fmla="val 9000000"/>
            <a:gd name="adj2" fmla="val 16200000"/>
            <a:gd name="adj3" fmla="val 4643"/>
          </a:avLst>
        </a:prstGeom>
        <a:solidFill>
          <a:schemeClr val="accent1">
            <a:shade val="90000"/>
            <a:hueOff val="271295"/>
            <a:satOff val="-626"/>
            <a:lumOff val="1987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0999B9-915D-4FBA-B35C-C70ECF0D3C31}">
      <dsp:nvSpPr>
        <dsp:cNvPr id="0" name=""/>
        <dsp:cNvSpPr/>
      </dsp:nvSpPr>
      <dsp:spPr>
        <a:xfrm>
          <a:off x="1345196" y="602927"/>
          <a:ext cx="3700362" cy="3700362"/>
        </a:xfrm>
        <a:prstGeom prst="blockArc">
          <a:avLst>
            <a:gd name="adj1" fmla="val 1739977"/>
            <a:gd name="adj2" fmla="val 8919898"/>
            <a:gd name="adj3" fmla="val 4643"/>
          </a:avLst>
        </a:prstGeom>
        <a:solidFill>
          <a:schemeClr val="accent1">
            <a:shade val="90000"/>
            <a:hueOff val="135647"/>
            <a:satOff val="-313"/>
            <a:lumOff val="993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3FF45B-2618-4866-811F-6F2E9609BA29}">
      <dsp:nvSpPr>
        <dsp:cNvPr id="0" name=""/>
        <dsp:cNvSpPr/>
      </dsp:nvSpPr>
      <dsp:spPr>
        <a:xfrm>
          <a:off x="1325897" y="638688"/>
          <a:ext cx="3700362" cy="3700362"/>
        </a:xfrm>
        <a:prstGeom prst="blockArc">
          <a:avLst>
            <a:gd name="adj1" fmla="val 16277574"/>
            <a:gd name="adj2" fmla="val 1662678"/>
            <a:gd name="adj3" fmla="val 4643"/>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D9E98A-479C-4CF2-BE4E-B79821CD5902}">
      <dsp:nvSpPr>
        <dsp:cNvPr id="0" name=""/>
        <dsp:cNvSpPr/>
      </dsp:nvSpPr>
      <dsp:spPr>
        <a:xfrm>
          <a:off x="2365553" y="1638026"/>
          <a:ext cx="1702606" cy="1702606"/>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w Cen MT" panose="020B0602020104020603" pitchFamily="34" charset="0"/>
              <a:ea typeface="+mn-ea"/>
              <a:cs typeface="+mn-cs"/>
            </a:rPr>
            <a:t>To be released by Proper officer</a:t>
          </a:r>
        </a:p>
      </dsp:txBody>
      <dsp:txXfrm>
        <a:off x="2614894" y="1887367"/>
        <a:ext cx="1203924" cy="1203924"/>
      </dsp:txXfrm>
    </dsp:sp>
    <dsp:sp modelId="{22AB7F25-80C8-41C3-80D0-776D24A32572}">
      <dsp:nvSpPr>
        <dsp:cNvPr id="0" name=""/>
        <dsp:cNvSpPr/>
      </dsp:nvSpPr>
      <dsp:spPr>
        <a:xfrm>
          <a:off x="2334292" y="-84694"/>
          <a:ext cx="1765127" cy="1533496"/>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Tw Cen MT" panose="020B0602020104020603" pitchFamily="34" charset="0"/>
              <a:ea typeface="+mn-ea"/>
              <a:cs typeface="+mn-cs"/>
            </a:rPr>
            <a:t>Perishable or hazardous nature</a:t>
          </a:r>
        </a:p>
      </dsp:txBody>
      <dsp:txXfrm>
        <a:off x="2592789" y="139881"/>
        <a:ext cx="1248133" cy="1084346"/>
      </dsp:txXfrm>
    </dsp:sp>
    <dsp:sp modelId="{2434CDE9-3DC4-4256-963D-DD950807824A}">
      <dsp:nvSpPr>
        <dsp:cNvPr id="0" name=""/>
        <dsp:cNvSpPr/>
      </dsp:nvSpPr>
      <dsp:spPr>
        <a:xfrm>
          <a:off x="3900864" y="2486180"/>
          <a:ext cx="1750396" cy="1686204"/>
        </a:xfrm>
        <a:prstGeom prst="ellipse">
          <a:avLst/>
        </a:prstGeom>
        <a:solidFill>
          <a:schemeClr val="accent1">
            <a:shade val="80000"/>
            <a:hueOff val="135632"/>
            <a:satOff val="2588"/>
            <a:lumOff val="114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Tw Cen MT" panose="020B0602020104020603" pitchFamily="34" charset="0"/>
              <a:ea typeface="+mn-ea"/>
              <a:cs typeface="+mn-cs"/>
            </a:rPr>
            <a:t>Constraints of storage space</a:t>
          </a:r>
        </a:p>
      </dsp:txBody>
      <dsp:txXfrm>
        <a:off x="4157204" y="2733119"/>
        <a:ext cx="1237716" cy="1192326"/>
      </dsp:txXfrm>
    </dsp:sp>
    <dsp:sp modelId="{A6CBF8FE-BF5A-42B1-A52B-F4301389001C}">
      <dsp:nvSpPr>
        <dsp:cNvPr id="0" name=""/>
        <dsp:cNvSpPr/>
      </dsp:nvSpPr>
      <dsp:spPr>
        <a:xfrm>
          <a:off x="729130" y="2453064"/>
          <a:ext cx="1845158" cy="1879804"/>
        </a:xfrm>
        <a:prstGeom prst="ellipse">
          <a:avLst/>
        </a:prstGeom>
        <a:solidFill>
          <a:schemeClr val="accent1">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Tw Cen MT" panose="020B0602020104020603" pitchFamily="34" charset="0"/>
              <a:ea typeface="+mn-ea"/>
              <a:cs typeface="+mn-cs"/>
            </a:rPr>
            <a:t>Depreciation in value of goods with time</a:t>
          </a:r>
        </a:p>
      </dsp:txBody>
      <dsp:txXfrm>
        <a:off x="999347" y="2728355"/>
        <a:ext cx="1304724" cy="13292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A46DA-2371-4AA7-B4B2-66BDD8B50958}">
      <dsp:nvSpPr>
        <dsp:cNvPr id="0" name=""/>
        <dsp:cNvSpPr/>
      </dsp:nvSpPr>
      <dsp:spPr>
        <a:xfrm>
          <a:off x="110950" y="0"/>
          <a:ext cx="757574" cy="757574"/>
        </a:xfrm>
        <a:prstGeom prst="ellipse">
          <a:avLst/>
        </a:prstGeom>
        <a:solidFill>
          <a:schemeClr val="tx2">
            <a:lumMod val="50000"/>
          </a:schemeClr>
        </a:solidFill>
        <a:ln>
          <a:noFill/>
        </a:ln>
        <a:effectLst/>
      </dsp:spPr>
      <dsp:style>
        <a:lnRef idx="0">
          <a:scrgbClr r="0" g="0" b="0"/>
        </a:lnRef>
        <a:fillRef idx="1">
          <a:scrgbClr r="0" g="0" b="0"/>
        </a:fillRef>
        <a:effectRef idx="0">
          <a:scrgbClr r="0" g="0" b="0"/>
        </a:effectRef>
        <a:fontRef idx="minor"/>
      </dsp:style>
    </dsp:sp>
    <dsp:sp modelId="{08E8131F-D5F1-4937-92EC-AF8FDF34F7D0}">
      <dsp:nvSpPr>
        <dsp:cNvPr id="0" name=""/>
        <dsp:cNvSpPr/>
      </dsp:nvSpPr>
      <dsp:spPr>
        <a:xfrm>
          <a:off x="186707" y="75757"/>
          <a:ext cx="606059" cy="606059"/>
        </a:xfrm>
        <a:prstGeom prst="chord">
          <a:avLst>
            <a:gd name="adj1" fmla="val 1168272"/>
            <a:gd name="adj2" fmla="val 9631728"/>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CEFF96-B4B2-46B2-B572-1D3C15A9A915}">
      <dsp:nvSpPr>
        <dsp:cNvPr id="0" name=""/>
        <dsp:cNvSpPr/>
      </dsp:nvSpPr>
      <dsp:spPr>
        <a:xfrm>
          <a:off x="1026352" y="757574"/>
          <a:ext cx="2241157" cy="318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800100">
            <a:lnSpc>
              <a:spcPct val="90000"/>
            </a:lnSpc>
            <a:spcBef>
              <a:spcPct val="0"/>
            </a:spcBef>
            <a:spcAft>
              <a:spcPct val="35000"/>
            </a:spcAft>
            <a:buNone/>
          </a:pPr>
          <a:r>
            <a:rPr lang="en-IN" sz="1800" kern="1200" dirty="0">
              <a:latin typeface="Tw Cen MT" panose="020B0602020104020603" pitchFamily="34" charset="0"/>
            </a:rPr>
            <a:t>Officer in the rank of JC or above</a:t>
          </a:r>
        </a:p>
      </dsp:txBody>
      <dsp:txXfrm>
        <a:off x="1026352" y="757574"/>
        <a:ext cx="2241157" cy="3188125"/>
      </dsp:txXfrm>
    </dsp:sp>
    <dsp:sp modelId="{FDB97B6E-3244-4149-B4BD-D857FD637B26}">
      <dsp:nvSpPr>
        <dsp:cNvPr id="0" name=""/>
        <dsp:cNvSpPr/>
      </dsp:nvSpPr>
      <dsp:spPr>
        <a:xfrm>
          <a:off x="1026352" y="0"/>
          <a:ext cx="2241157" cy="7575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IN" sz="1800" b="1" kern="1200" dirty="0">
              <a:latin typeface="Tw Cen MT" panose="020B0602020104020603" pitchFamily="34" charset="0"/>
            </a:rPr>
            <a:t>Authorization by whom?</a:t>
          </a:r>
        </a:p>
      </dsp:txBody>
      <dsp:txXfrm>
        <a:off x="1026352" y="0"/>
        <a:ext cx="2241157" cy="757574"/>
      </dsp:txXfrm>
    </dsp:sp>
    <dsp:sp modelId="{A75623A0-8491-4AE4-8ED2-46A2B0318FA3}">
      <dsp:nvSpPr>
        <dsp:cNvPr id="0" name=""/>
        <dsp:cNvSpPr/>
      </dsp:nvSpPr>
      <dsp:spPr>
        <a:xfrm>
          <a:off x="3425338" y="0"/>
          <a:ext cx="757574" cy="757574"/>
        </a:xfrm>
        <a:prstGeom prst="ellipse">
          <a:avLst/>
        </a:prstGeom>
        <a:solidFill>
          <a:schemeClr val="tx2">
            <a:lumMod val="50000"/>
          </a:schemeClr>
        </a:solidFill>
        <a:ln>
          <a:noFill/>
        </a:ln>
        <a:effectLst/>
      </dsp:spPr>
      <dsp:style>
        <a:lnRef idx="0">
          <a:scrgbClr r="0" g="0" b="0"/>
        </a:lnRef>
        <a:fillRef idx="1">
          <a:scrgbClr r="0" g="0" b="0"/>
        </a:fillRef>
        <a:effectRef idx="0">
          <a:scrgbClr r="0" g="0" b="0"/>
        </a:effectRef>
        <a:fontRef idx="minor"/>
      </dsp:style>
    </dsp:sp>
    <dsp:sp modelId="{23D07280-7B3C-48E3-AF2D-47633D571CC0}">
      <dsp:nvSpPr>
        <dsp:cNvPr id="0" name=""/>
        <dsp:cNvSpPr/>
      </dsp:nvSpPr>
      <dsp:spPr>
        <a:xfrm>
          <a:off x="3501095" y="75757"/>
          <a:ext cx="606059" cy="606059"/>
        </a:xfrm>
        <a:prstGeom prst="chord">
          <a:avLst>
            <a:gd name="adj1" fmla="val 20431728"/>
            <a:gd name="adj2" fmla="val 11968272"/>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400EA6-C859-4FDF-9F8E-1299934F6D2D}">
      <dsp:nvSpPr>
        <dsp:cNvPr id="0" name=""/>
        <dsp:cNvSpPr/>
      </dsp:nvSpPr>
      <dsp:spPr>
        <a:xfrm>
          <a:off x="3819974" y="757574"/>
          <a:ext cx="3282690" cy="318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just" defTabSz="800100">
            <a:lnSpc>
              <a:spcPct val="90000"/>
            </a:lnSpc>
            <a:spcBef>
              <a:spcPct val="0"/>
            </a:spcBef>
            <a:spcAft>
              <a:spcPct val="35000"/>
            </a:spcAft>
            <a:buNone/>
          </a:pPr>
          <a:r>
            <a:rPr lang="en-US" sz="1800" u="sng" kern="1200" dirty="0">
              <a:latin typeface="Tw Cen MT" panose="020B0602020104020603" pitchFamily="34" charset="0"/>
            </a:rPr>
            <a:t>Access</a:t>
          </a:r>
          <a:r>
            <a:rPr lang="en-US" sz="1800" kern="1200" dirty="0">
              <a:latin typeface="Tw Cen MT" panose="020B0602020104020603" pitchFamily="34" charset="0"/>
            </a:rPr>
            <a:t> to </a:t>
          </a:r>
          <a:r>
            <a:rPr lang="en-US" sz="1800" u="sng" kern="1200" dirty="0">
              <a:latin typeface="Tw Cen MT" panose="020B0602020104020603" pitchFamily="34" charset="0"/>
            </a:rPr>
            <a:t>any place of business</a:t>
          </a:r>
          <a:r>
            <a:rPr lang="en-US" sz="1800" kern="1200" dirty="0">
              <a:latin typeface="Tw Cen MT" panose="020B0602020104020603" pitchFamily="34" charset="0"/>
            </a:rPr>
            <a:t> of a registered person to inspect books of account, documents, computers, computer programs, computer software whether installed in a computer or otherwise and such other things</a:t>
          </a:r>
          <a:endParaRPr lang="en-IN" sz="1800" kern="1200" dirty="0">
            <a:latin typeface="Tw Cen MT" panose="020B0602020104020603" pitchFamily="34" charset="0"/>
          </a:endParaRPr>
        </a:p>
      </dsp:txBody>
      <dsp:txXfrm>
        <a:off x="3819974" y="757574"/>
        <a:ext cx="3282690" cy="3188125"/>
      </dsp:txXfrm>
    </dsp:sp>
    <dsp:sp modelId="{F0DAD956-F2D2-4490-AA81-E7223BB23E1B}">
      <dsp:nvSpPr>
        <dsp:cNvPr id="0" name=""/>
        <dsp:cNvSpPr/>
      </dsp:nvSpPr>
      <dsp:spPr>
        <a:xfrm>
          <a:off x="4340740" y="0"/>
          <a:ext cx="2241157" cy="7575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IN" sz="1800" b="1" kern="1200" dirty="0">
              <a:latin typeface="Tw Cen MT" panose="020B0602020104020603" pitchFamily="34" charset="0"/>
            </a:rPr>
            <a:t>Power</a:t>
          </a:r>
        </a:p>
      </dsp:txBody>
      <dsp:txXfrm>
        <a:off x="4340740" y="0"/>
        <a:ext cx="2241157" cy="757574"/>
      </dsp:txXfrm>
    </dsp:sp>
    <dsp:sp modelId="{88862EAB-28FB-4211-8B86-B76F233E74F6}">
      <dsp:nvSpPr>
        <dsp:cNvPr id="0" name=""/>
        <dsp:cNvSpPr/>
      </dsp:nvSpPr>
      <dsp:spPr>
        <a:xfrm>
          <a:off x="7260492" y="0"/>
          <a:ext cx="757574" cy="757574"/>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8C807E-9E4B-48F6-9E60-0143DD2E055B}">
      <dsp:nvSpPr>
        <dsp:cNvPr id="0" name=""/>
        <dsp:cNvSpPr/>
      </dsp:nvSpPr>
      <dsp:spPr>
        <a:xfrm>
          <a:off x="7336250" y="75757"/>
          <a:ext cx="606059" cy="606059"/>
        </a:xfrm>
        <a:prstGeom prst="chord">
          <a:avLst>
            <a:gd name="adj1" fmla="val 16200000"/>
            <a:gd name="adj2" fmla="val 16200000"/>
          </a:avLst>
        </a:prstGeom>
        <a:solidFill>
          <a:schemeClr val="bg2">
            <a:lumMod val="1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CAC4B8-DF62-487D-A021-CC17BAAAAE91}">
      <dsp:nvSpPr>
        <dsp:cNvPr id="0" name=""/>
        <dsp:cNvSpPr/>
      </dsp:nvSpPr>
      <dsp:spPr>
        <a:xfrm>
          <a:off x="8175895" y="757574"/>
          <a:ext cx="2241157" cy="318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just" defTabSz="800100">
            <a:lnSpc>
              <a:spcPct val="90000"/>
            </a:lnSpc>
            <a:spcBef>
              <a:spcPct val="0"/>
            </a:spcBef>
            <a:spcAft>
              <a:spcPct val="35000"/>
            </a:spcAft>
            <a:buNone/>
          </a:pPr>
          <a:r>
            <a:rPr lang="en-IN" sz="1800" kern="1200" dirty="0">
              <a:latin typeface="Tw Cen MT" panose="020B0602020104020603" pitchFamily="34" charset="0"/>
            </a:rPr>
            <a:t>For the </a:t>
          </a:r>
          <a:r>
            <a:rPr lang="en-US" sz="1800" kern="1200" dirty="0">
              <a:latin typeface="Tw Cen MT" panose="020B0602020104020603" pitchFamily="34" charset="0"/>
            </a:rPr>
            <a:t>purposes of carrying out any audit, scrutiny, verification and checks as may be necessary to safeguard the </a:t>
          </a:r>
          <a:r>
            <a:rPr lang="en-IN" sz="1800" kern="1200" dirty="0">
              <a:latin typeface="Tw Cen MT" panose="020B0602020104020603" pitchFamily="34" charset="0"/>
            </a:rPr>
            <a:t>interest of revenue</a:t>
          </a:r>
        </a:p>
      </dsp:txBody>
      <dsp:txXfrm>
        <a:off x="8175895" y="757574"/>
        <a:ext cx="2241157" cy="3188125"/>
      </dsp:txXfrm>
    </dsp:sp>
    <dsp:sp modelId="{D84A8AF6-3EFE-4C2C-84BB-1E96DAB27C66}">
      <dsp:nvSpPr>
        <dsp:cNvPr id="0" name=""/>
        <dsp:cNvSpPr/>
      </dsp:nvSpPr>
      <dsp:spPr>
        <a:xfrm>
          <a:off x="8175895" y="0"/>
          <a:ext cx="2241157" cy="7575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800100">
            <a:lnSpc>
              <a:spcPct val="90000"/>
            </a:lnSpc>
            <a:spcBef>
              <a:spcPct val="0"/>
            </a:spcBef>
            <a:spcAft>
              <a:spcPct val="35000"/>
            </a:spcAft>
            <a:buNone/>
          </a:pPr>
          <a:r>
            <a:rPr lang="en-IN" sz="1800" b="1" kern="1200" dirty="0">
              <a:latin typeface="Tw Cen MT" panose="020B0602020104020603" pitchFamily="34" charset="0"/>
            </a:rPr>
            <a:t>Why access is authorized?</a:t>
          </a:r>
        </a:p>
      </dsp:txBody>
      <dsp:txXfrm>
        <a:off x="8175895" y="0"/>
        <a:ext cx="2241157" cy="75757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769CE8-969C-4A91-87A8-78853AE73B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id="{DC4BD58F-70FA-453C-9726-4D851974F3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094EADE-CF3A-4FF0-B04F-909A645D1307}" type="datetimeFigureOut">
              <a:rPr lang="en-IN" smtClean="0"/>
              <a:t>22-04-2023</a:t>
            </a:fld>
            <a:endParaRPr lang="en-IN"/>
          </a:p>
        </p:txBody>
      </p:sp>
      <p:sp>
        <p:nvSpPr>
          <p:cNvPr id="4" name="Footer Placeholder 3">
            <a:extLst>
              <a:ext uri="{FF2B5EF4-FFF2-40B4-BE49-F238E27FC236}">
                <a16:creationId xmlns:a16="http://schemas.microsoft.com/office/drawing/2014/main" id="{DE4FF3E6-EBE8-4786-9792-C4040F41EEF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a:extLst>
              <a:ext uri="{FF2B5EF4-FFF2-40B4-BE49-F238E27FC236}">
                <a16:creationId xmlns:a16="http://schemas.microsoft.com/office/drawing/2014/main" id="{85EAAB49-183E-4137-AAD2-BF93FC580B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EB2B10-0D15-4B3A-89C3-F82AC2BB4FB4}" type="slidenum">
              <a:rPr lang="en-IN" smtClean="0"/>
              <a:t>‹#›</a:t>
            </a:fld>
            <a:endParaRPr lang="en-IN"/>
          </a:p>
        </p:txBody>
      </p:sp>
    </p:spTree>
    <p:extLst>
      <p:ext uri="{BB962C8B-B14F-4D97-AF65-F5344CB8AC3E}">
        <p14:creationId xmlns:p14="http://schemas.microsoft.com/office/powerpoint/2010/main" val="2109941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308744-1B8E-4369-9234-43662B41AC87}" type="datetimeFigureOut">
              <a:rPr lang="en-IN" smtClean="0"/>
              <a:t>22-04-2023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D3D52-B39E-41F4-A9B1-FE70A4D26437}" type="slidenum">
              <a:rPr lang="en-IN" smtClean="0"/>
              <a:t>‹#›</a:t>
            </a:fld>
            <a:endParaRPr lang="en-IN"/>
          </a:p>
        </p:txBody>
      </p:sp>
    </p:spTree>
    <p:extLst>
      <p:ext uri="{BB962C8B-B14F-4D97-AF65-F5344CB8AC3E}">
        <p14:creationId xmlns:p14="http://schemas.microsoft.com/office/powerpoint/2010/main" val="1830827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15 Days to give for filing return. No Order before that </a:t>
            </a:r>
          </a:p>
        </p:txBody>
      </p:sp>
      <p:sp>
        <p:nvSpPr>
          <p:cNvPr id="4" name="Slide Number Placeholder 3"/>
          <p:cNvSpPr>
            <a:spLocks noGrp="1"/>
          </p:cNvSpPr>
          <p:nvPr>
            <p:ph type="sldNum" sz="quarter" idx="5"/>
          </p:nvPr>
        </p:nvSpPr>
        <p:spPr/>
        <p:txBody>
          <a:bodyPr/>
          <a:lstStyle/>
          <a:p>
            <a:fld id="{AF9D3D52-B39E-41F4-A9B1-FE70A4D26437}" type="slidenum">
              <a:rPr lang="en-IN" smtClean="0"/>
              <a:t>22</a:t>
            </a:fld>
            <a:endParaRPr lang="en-IN"/>
          </a:p>
        </p:txBody>
      </p:sp>
    </p:spTree>
    <p:extLst>
      <p:ext uri="{BB962C8B-B14F-4D97-AF65-F5344CB8AC3E}">
        <p14:creationId xmlns:p14="http://schemas.microsoft.com/office/powerpoint/2010/main" val="1137633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Place other than authorisation can not be searched</a:t>
            </a:r>
          </a:p>
        </p:txBody>
      </p:sp>
      <p:sp>
        <p:nvSpPr>
          <p:cNvPr id="4" name="Slide Number Placeholder 3"/>
          <p:cNvSpPr>
            <a:spLocks noGrp="1"/>
          </p:cNvSpPr>
          <p:nvPr>
            <p:ph type="sldNum" sz="quarter" idx="5"/>
          </p:nvPr>
        </p:nvSpPr>
        <p:spPr/>
        <p:txBody>
          <a:bodyPr/>
          <a:lstStyle/>
          <a:p>
            <a:fld id="{AF9D3D52-B39E-41F4-A9B1-FE70A4D26437}" type="slidenum">
              <a:rPr lang="en-IN" smtClean="0"/>
              <a:t>63</a:t>
            </a:fld>
            <a:endParaRPr lang="en-IN"/>
          </a:p>
        </p:txBody>
      </p:sp>
    </p:spTree>
    <p:extLst>
      <p:ext uri="{BB962C8B-B14F-4D97-AF65-F5344CB8AC3E}">
        <p14:creationId xmlns:p14="http://schemas.microsoft.com/office/powerpoint/2010/main" val="2490432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err="1"/>
              <a:t>Jt</a:t>
            </a:r>
            <a:r>
              <a:rPr lang="en-IN" dirty="0"/>
              <a:t> Commissioner rank is must for search</a:t>
            </a:r>
          </a:p>
          <a:p>
            <a:r>
              <a:rPr lang="en-IN" dirty="0"/>
              <a:t>Witness details with complete address must be there</a:t>
            </a:r>
          </a:p>
        </p:txBody>
      </p:sp>
      <p:sp>
        <p:nvSpPr>
          <p:cNvPr id="4" name="Slide Number Placeholder 3"/>
          <p:cNvSpPr>
            <a:spLocks noGrp="1"/>
          </p:cNvSpPr>
          <p:nvPr>
            <p:ph type="sldNum" sz="quarter" idx="5"/>
          </p:nvPr>
        </p:nvSpPr>
        <p:spPr/>
        <p:txBody>
          <a:bodyPr/>
          <a:lstStyle/>
          <a:p>
            <a:fld id="{AF9D3D52-B39E-41F4-A9B1-FE70A4D26437}" type="slidenum">
              <a:rPr lang="en-IN" smtClean="0"/>
              <a:t>64</a:t>
            </a:fld>
            <a:endParaRPr lang="en-IN"/>
          </a:p>
        </p:txBody>
      </p:sp>
    </p:spTree>
    <p:extLst>
      <p:ext uri="{BB962C8B-B14F-4D97-AF65-F5344CB8AC3E}">
        <p14:creationId xmlns:p14="http://schemas.microsoft.com/office/powerpoint/2010/main" val="870251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Sealing of premises should not be there where access granted</a:t>
            </a:r>
          </a:p>
        </p:txBody>
      </p:sp>
      <p:sp>
        <p:nvSpPr>
          <p:cNvPr id="4" name="Slide Number Placeholder 3"/>
          <p:cNvSpPr>
            <a:spLocks noGrp="1"/>
          </p:cNvSpPr>
          <p:nvPr>
            <p:ph type="sldNum" sz="quarter" idx="5"/>
          </p:nvPr>
        </p:nvSpPr>
        <p:spPr/>
        <p:txBody>
          <a:bodyPr/>
          <a:lstStyle/>
          <a:p>
            <a:fld id="{AF9D3D52-B39E-41F4-A9B1-FE70A4D26437}" type="slidenum">
              <a:rPr lang="en-IN" smtClean="0"/>
              <a:t>66</a:t>
            </a:fld>
            <a:endParaRPr lang="en-IN"/>
          </a:p>
        </p:txBody>
      </p:sp>
    </p:spTree>
    <p:extLst>
      <p:ext uri="{BB962C8B-B14F-4D97-AF65-F5344CB8AC3E}">
        <p14:creationId xmlns:p14="http://schemas.microsoft.com/office/powerpoint/2010/main" val="514656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67</a:t>
            </a:fld>
            <a:endParaRPr lang="en-US" noProof="0" dirty="0"/>
          </a:p>
        </p:txBody>
      </p:sp>
    </p:spTree>
    <p:extLst>
      <p:ext uri="{BB962C8B-B14F-4D97-AF65-F5344CB8AC3E}">
        <p14:creationId xmlns:p14="http://schemas.microsoft.com/office/powerpoint/2010/main" val="2432347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Summons to directors should be issued when its extremely necessary</a:t>
            </a:r>
          </a:p>
        </p:txBody>
      </p:sp>
      <p:sp>
        <p:nvSpPr>
          <p:cNvPr id="4" name="Slide Number Placeholder 3"/>
          <p:cNvSpPr>
            <a:spLocks noGrp="1"/>
          </p:cNvSpPr>
          <p:nvPr>
            <p:ph type="sldNum" sz="quarter" idx="5"/>
          </p:nvPr>
        </p:nvSpPr>
        <p:spPr/>
        <p:txBody>
          <a:bodyPr/>
          <a:lstStyle/>
          <a:p>
            <a:fld id="{AF9D3D52-B39E-41F4-A9B1-FE70A4D26437}" type="slidenum">
              <a:rPr lang="en-IN" smtClean="0"/>
              <a:t>83</a:t>
            </a:fld>
            <a:endParaRPr lang="en-IN"/>
          </a:p>
        </p:txBody>
      </p:sp>
    </p:spTree>
    <p:extLst>
      <p:ext uri="{BB962C8B-B14F-4D97-AF65-F5344CB8AC3E}">
        <p14:creationId xmlns:p14="http://schemas.microsoft.com/office/powerpoint/2010/main" val="2735008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Reason to belief is not require to state by officer unless challenged. Reason to belief must be based on certain facts not imagination</a:t>
            </a:r>
          </a:p>
        </p:txBody>
      </p:sp>
      <p:sp>
        <p:nvSpPr>
          <p:cNvPr id="4" name="Slide Number Placeholder 3"/>
          <p:cNvSpPr>
            <a:spLocks noGrp="1"/>
          </p:cNvSpPr>
          <p:nvPr>
            <p:ph type="sldNum" sz="quarter" idx="5"/>
          </p:nvPr>
        </p:nvSpPr>
        <p:spPr/>
        <p:txBody>
          <a:bodyPr/>
          <a:lstStyle/>
          <a:p>
            <a:fld id="{AF9D3D52-B39E-41F4-A9B1-FE70A4D26437}" type="slidenum">
              <a:rPr lang="en-IN" smtClean="0"/>
              <a:t>91</a:t>
            </a:fld>
            <a:endParaRPr lang="en-IN"/>
          </a:p>
        </p:txBody>
      </p:sp>
    </p:spTree>
    <p:extLst>
      <p:ext uri="{BB962C8B-B14F-4D97-AF65-F5344CB8AC3E}">
        <p14:creationId xmlns:p14="http://schemas.microsoft.com/office/powerpoint/2010/main" val="2365117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Mere rumour/gossip can not be ground for reason to belief</a:t>
            </a:r>
          </a:p>
          <a:p>
            <a:r>
              <a:rPr lang="en-IN" dirty="0"/>
              <a:t>Not filing of GSTR can not be ground for reason to belief</a:t>
            </a:r>
          </a:p>
        </p:txBody>
      </p:sp>
      <p:sp>
        <p:nvSpPr>
          <p:cNvPr id="4" name="Slide Number Placeholder 3"/>
          <p:cNvSpPr>
            <a:spLocks noGrp="1"/>
          </p:cNvSpPr>
          <p:nvPr>
            <p:ph type="sldNum" sz="quarter" idx="5"/>
          </p:nvPr>
        </p:nvSpPr>
        <p:spPr/>
        <p:txBody>
          <a:bodyPr/>
          <a:lstStyle/>
          <a:p>
            <a:fld id="{AF9D3D52-B39E-41F4-A9B1-FE70A4D26437}" type="slidenum">
              <a:rPr lang="en-IN" smtClean="0"/>
              <a:t>92</a:t>
            </a:fld>
            <a:endParaRPr lang="en-IN"/>
          </a:p>
        </p:txBody>
      </p:sp>
    </p:spTree>
    <p:extLst>
      <p:ext uri="{BB962C8B-B14F-4D97-AF65-F5344CB8AC3E}">
        <p14:creationId xmlns:p14="http://schemas.microsoft.com/office/powerpoint/2010/main" val="958917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Format of SCN need to adhere</a:t>
            </a:r>
          </a:p>
          <a:p>
            <a:r>
              <a:rPr lang="en-IN" dirty="0"/>
              <a:t>Summary of SCN will not suffice</a:t>
            </a:r>
          </a:p>
          <a:p>
            <a:r>
              <a:rPr lang="en-IN" dirty="0"/>
              <a:t>SCN should specify ground </a:t>
            </a:r>
          </a:p>
        </p:txBody>
      </p:sp>
      <p:sp>
        <p:nvSpPr>
          <p:cNvPr id="4" name="Slide Number Placeholder 3"/>
          <p:cNvSpPr>
            <a:spLocks noGrp="1"/>
          </p:cNvSpPr>
          <p:nvPr>
            <p:ph type="sldNum" sz="quarter" idx="5"/>
          </p:nvPr>
        </p:nvSpPr>
        <p:spPr/>
        <p:txBody>
          <a:bodyPr/>
          <a:lstStyle/>
          <a:p>
            <a:fld id="{AF9D3D52-B39E-41F4-A9B1-FE70A4D26437}" type="slidenum">
              <a:rPr lang="en-IN" smtClean="0"/>
              <a:t>112</a:t>
            </a:fld>
            <a:endParaRPr lang="en-IN"/>
          </a:p>
        </p:txBody>
      </p:sp>
    </p:spTree>
    <p:extLst>
      <p:ext uri="{BB962C8B-B14F-4D97-AF65-F5344CB8AC3E}">
        <p14:creationId xmlns:p14="http://schemas.microsoft.com/office/powerpoint/2010/main" val="371908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Opportunity of being heard to provide before assessment order issued even for Section 62</a:t>
            </a:r>
          </a:p>
        </p:txBody>
      </p:sp>
      <p:sp>
        <p:nvSpPr>
          <p:cNvPr id="4" name="Slide Number Placeholder 3"/>
          <p:cNvSpPr>
            <a:spLocks noGrp="1"/>
          </p:cNvSpPr>
          <p:nvPr>
            <p:ph type="sldNum" sz="quarter" idx="5"/>
          </p:nvPr>
        </p:nvSpPr>
        <p:spPr/>
        <p:txBody>
          <a:bodyPr/>
          <a:lstStyle/>
          <a:p>
            <a:fld id="{AF9D3D52-B39E-41F4-A9B1-FE70A4D26437}" type="slidenum">
              <a:rPr lang="en-IN" smtClean="0"/>
              <a:t>23</a:t>
            </a:fld>
            <a:endParaRPr lang="en-IN"/>
          </a:p>
        </p:txBody>
      </p:sp>
    </p:spTree>
    <p:extLst>
      <p:ext uri="{BB962C8B-B14F-4D97-AF65-F5344CB8AC3E}">
        <p14:creationId xmlns:p14="http://schemas.microsoft.com/office/powerpoint/2010/main" val="1636864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Assessee has to file return within 30 days of order. Before that no recovery notice should be issued</a:t>
            </a:r>
          </a:p>
        </p:txBody>
      </p:sp>
      <p:sp>
        <p:nvSpPr>
          <p:cNvPr id="4" name="Slide Number Placeholder 3"/>
          <p:cNvSpPr>
            <a:spLocks noGrp="1"/>
          </p:cNvSpPr>
          <p:nvPr>
            <p:ph type="sldNum" sz="quarter" idx="5"/>
          </p:nvPr>
        </p:nvSpPr>
        <p:spPr/>
        <p:txBody>
          <a:bodyPr/>
          <a:lstStyle/>
          <a:p>
            <a:fld id="{AF9D3D52-B39E-41F4-A9B1-FE70A4D26437}" type="slidenum">
              <a:rPr lang="en-IN" smtClean="0"/>
              <a:t>24</a:t>
            </a:fld>
            <a:endParaRPr lang="en-IN"/>
          </a:p>
        </p:txBody>
      </p:sp>
    </p:spTree>
    <p:extLst>
      <p:ext uri="{BB962C8B-B14F-4D97-AF65-F5344CB8AC3E}">
        <p14:creationId xmlns:p14="http://schemas.microsoft.com/office/powerpoint/2010/main" val="4143499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Value Submitted by Assessee to take as final unless substantial evidences are not available. </a:t>
            </a:r>
            <a:r>
              <a:rPr lang="en-IN"/>
              <a:t>Arbitrary additiona </a:t>
            </a:r>
            <a:endParaRPr lang="en-IN" dirty="0"/>
          </a:p>
        </p:txBody>
      </p:sp>
      <p:sp>
        <p:nvSpPr>
          <p:cNvPr id="4" name="Slide Number Placeholder 3"/>
          <p:cNvSpPr>
            <a:spLocks noGrp="1"/>
          </p:cNvSpPr>
          <p:nvPr>
            <p:ph type="sldNum" sz="quarter" idx="5"/>
          </p:nvPr>
        </p:nvSpPr>
        <p:spPr/>
        <p:txBody>
          <a:bodyPr/>
          <a:lstStyle/>
          <a:p>
            <a:fld id="{AF9D3D52-B39E-41F4-A9B1-FE70A4D26437}" type="slidenum">
              <a:rPr lang="en-IN" smtClean="0"/>
              <a:t>25</a:t>
            </a:fld>
            <a:endParaRPr lang="en-IN"/>
          </a:p>
        </p:txBody>
      </p:sp>
    </p:spTree>
    <p:extLst>
      <p:ext uri="{BB962C8B-B14F-4D97-AF65-F5344CB8AC3E}">
        <p14:creationId xmlns:p14="http://schemas.microsoft.com/office/powerpoint/2010/main" val="3867991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AF9D3D52-B39E-41F4-A9B1-FE70A4D26437}" type="slidenum">
              <a:rPr lang="en-IN" smtClean="0"/>
              <a:t>28</a:t>
            </a:fld>
            <a:endParaRPr lang="en-IN"/>
          </a:p>
        </p:txBody>
      </p:sp>
    </p:spTree>
    <p:extLst>
      <p:ext uri="{BB962C8B-B14F-4D97-AF65-F5344CB8AC3E}">
        <p14:creationId xmlns:p14="http://schemas.microsoft.com/office/powerpoint/2010/main" val="857707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36</a:t>
            </a:fld>
            <a:endParaRPr lang="en-US" noProof="0" dirty="0"/>
          </a:p>
        </p:txBody>
      </p:sp>
    </p:spTree>
    <p:extLst>
      <p:ext uri="{BB962C8B-B14F-4D97-AF65-F5344CB8AC3E}">
        <p14:creationId xmlns:p14="http://schemas.microsoft.com/office/powerpoint/2010/main" val="2900598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45</a:t>
            </a:fld>
            <a:endParaRPr lang="en-US" noProof="0" dirty="0"/>
          </a:p>
        </p:txBody>
      </p:sp>
    </p:spTree>
    <p:extLst>
      <p:ext uri="{BB962C8B-B14F-4D97-AF65-F5344CB8AC3E}">
        <p14:creationId xmlns:p14="http://schemas.microsoft.com/office/powerpoint/2010/main" val="2937298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180B81-AA4E-4B75-A7A4-FD12E7A9A81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3675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30 days after issue of notice</a:t>
            </a:r>
          </a:p>
        </p:txBody>
      </p:sp>
      <p:sp>
        <p:nvSpPr>
          <p:cNvPr id="4" name="Slide Number Placeholder 3"/>
          <p:cNvSpPr>
            <a:spLocks noGrp="1"/>
          </p:cNvSpPr>
          <p:nvPr>
            <p:ph type="sldNum" sz="quarter" idx="5"/>
          </p:nvPr>
        </p:nvSpPr>
        <p:spPr/>
        <p:txBody>
          <a:bodyPr/>
          <a:lstStyle/>
          <a:p>
            <a:fld id="{AF9D3D52-B39E-41F4-A9B1-FE70A4D26437}" type="slidenum">
              <a:rPr lang="en-IN" smtClean="0"/>
              <a:t>58</a:t>
            </a:fld>
            <a:endParaRPr lang="en-IN"/>
          </a:p>
        </p:txBody>
      </p:sp>
    </p:spTree>
    <p:extLst>
      <p:ext uri="{BB962C8B-B14F-4D97-AF65-F5344CB8AC3E}">
        <p14:creationId xmlns:p14="http://schemas.microsoft.com/office/powerpoint/2010/main" val="31109371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B28578C8-21A0-4678-AAE3-E3564CD75CCF}" type="datetime1">
              <a:rPr lang="en-IN" smtClean="0"/>
              <a:t>22-04-2023</a:t>
            </a:fld>
            <a:endParaRPr lang="en-IN"/>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42180C9C-1281-4DB4-86D7-3E425E3ECD19}" type="slidenum">
              <a:rPr lang="en-IN" smtClean="0"/>
              <a:t>‹#›</a:t>
            </a:fld>
            <a:endParaRPr lang="en-IN" dirty="0"/>
          </a:p>
        </p:txBody>
      </p:sp>
    </p:spTree>
    <p:extLst>
      <p:ext uri="{BB962C8B-B14F-4D97-AF65-F5344CB8AC3E}">
        <p14:creationId xmlns:p14="http://schemas.microsoft.com/office/powerpoint/2010/main" val="1983779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02F153A0-82BC-4008-935D-32274C4D3A44}" type="datetime1">
              <a:rPr lang="en-IN" smtClean="0"/>
              <a:t>22-04-2023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37506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DD76D361-A09A-40B8-9BC3-557BBCFDDCD5}" type="datetime1">
              <a:rPr lang="en-IN" smtClean="0"/>
              <a:t>22-04-2023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944527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ide patch Icon Content 3 rows">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015F2E0-A9EE-4095-8DFC-C3BBA80FAEEE}"/>
              </a:ext>
            </a:extLst>
          </p:cNvPr>
          <p:cNvSpPr>
            <a:spLocks noGrp="1"/>
          </p:cNvSpPr>
          <p:nvPr>
            <p:ph type="title"/>
          </p:nvPr>
        </p:nvSpPr>
        <p:spPr>
          <a:xfrm>
            <a:off x="548640" y="990600"/>
            <a:ext cx="10805160" cy="707886"/>
          </a:xfrm>
        </p:spPr>
        <p:txBody>
          <a:bodyPr lIns="91440" anchor="t">
            <a:normAutofit/>
          </a:bodyPr>
          <a:lstStyle>
            <a:lvl1pPr>
              <a:lnSpc>
                <a:spcPct val="100000"/>
              </a:lnSpc>
              <a:defRPr sz="4000" b="0">
                <a:latin typeface="+mj-lt"/>
              </a:defRPr>
            </a:lvl1pPr>
          </a:lstStyle>
          <a:p>
            <a:r>
              <a:rPr lang="en-US" noProof="0"/>
              <a:t>Click to edit Master title style</a:t>
            </a:r>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hasCustomPrompt="1"/>
          </p:nvPr>
        </p:nvSpPr>
        <p:spPr>
          <a:xfrm>
            <a:off x="7151214" y="2035302"/>
            <a:ext cx="4312844" cy="914490"/>
          </a:xfrm>
        </p:spPr>
        <p:txBody>
          <a:bodyPr lIns="91440" rIns="91440" anchor="ctr">
            <a:noAutofit/>
          </a:bodyPr>
          <a:lstStyle>
            <a:lvl1pPr marL="0" indent="0">
              <a:buNone/>
              <a:defRPr sz="1400"/>
            </a:lvl1pPr>
          </a:lstStyle>
          <a:p>
            <a:pPr lvl="0"/>
            <a:r>
              <a:rPr lang="en-US" noProof="0"/>
              <a:t>Description text </a:t>
            </a:r>
          </a:p>
        </p:txBody>
      </p:sp>
      <p:sp>
        <p:nvSpPr>
          <p:cNvPr id="8" name="Text Placeholder 7">
            <a:extLst>
              <a:ext uri="{FF2B5EF4-FFF2-40B4-BE49-F238E27FC236}">
                <a16:creationId xmlns:a16="http://schemas.microsoft.com/office/drawing/2014/main" id="{4D8DAD49-E192-4934-8CF1-25E9CA66F761}"/>
              </a:ext>
            </a:extLst>
          </p:cNvPr>
          <p:cNvSpPr>
            <a:spLocks noGrp="1"/>
          </p:cNvSpPr>
          <p:nvPr>
            <p:ph type="body" sz="quarter" idx="16" hasCustomPrompt="1"/>
          </p:nvPr>
        </p:nvSpPr>
        <p:spPr>
          <a:xfrm>
            <a:off x="624840" y="2280181"/>
            <a:ext cx="4937760" cy="424732"/>
          </a:xfrm>
          <a:noFill/>
        </p:spPr>
        <p:txBody>
          <a:bodyPr wrap="square" lIns="91440" rIns="91440" anchor="ctr">
            <a:noAutofit/>
          </a:bodyPr>
          <a:lstStyle>
            <a:lvl1pPr marL="0" indent="0" algn="r">
              <a:buNone/>
              <a:defRPr sz="2000" b="1">
                <a:solidFill>
                  <a:schemeClr val="tx2"/>
                </a:solidFill>
              </a:defRPr>
            </a:lvl1pPr>
          </a:lstStyle>
          <a:p>
            <a:pPr lvl="0"/>
            <a:r>
              <a:rPr lang="en-US" noProof="0"/>
              <a:t>ADD TEXT </a:t>
            </a:r>
          </a:p>
        </p:txBody>
      </p:sp>
      <p:sp>
        <p:nvSpPr>
          <p:cNvPr id="14" name="Picture Placeholder 7">
            <a:extLst>
              <a:ext uri="{FF2B5EF4-FFF2-40B4-BE49-F238E27FC236}">
                <a16:creationId xmlns:a16="http://schemas.microsoft.com/office/drawing/2014/main" id="{37CF37DF-A8A3-42D8-BAFE-0F56DCEC7657}"/>
              </a:ext>
              <a:ext uri="{C183D7F6-B498-43B3-948B-1728B52AA6E4}">
                <adec:decorative xmlns:adec="http://schemas.microsoft.com/office/drawing/2017/decorative" val="1"/>
              </a:ext>
            </a:extLst>
          </p:cNvPr>
          <p:cNvSpPr>
            <a:spLocks noGrp="1"/>
          </p:cNvSpPr>
          <p:nvPr>
            <p:ph type="pic" sz="quarter" idx="21" hasCustomPrompt="1"/>
          </p:nvPr>
        </p:nvSpPr>
        <p:spPr>
          <a:xfrm>
            <a:off x="5756426" y="1935993"/>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20" name="Content Placeholder 6">
            <a:extLst>
              <a:ext uri="{FF2B5EF4-FFF2-40B4-BE49-F238E27FC236}">
                <a16:creationId xmlns:a16="http://schemas.microsoft.com/office/drawing/2014/main" id="{36B305EA-E44E-48DA-922F-20D8D3496709}"/>
              </a:ext>
            </a:extLst>
          </p:cNvPr>
          <p:cNvSpPr>
            <a:spLocks noGrp="1"/>
          </p:cNvSpPr>
          <p:nvPr>
            <p:ph sz="quarter" idx="22" hasCustomPrompt="1"/>
          </p:nvPr>
        </p:nvSpPr>
        <p:spPr>
          <a:xfrm>
            <a:off x="6071132" y="3576256"/>
            <a:ext cx="5392925" cy="914490"/>
          </a:xfrm>
        </p:spPr>
        <p:txBody>
          <a:bodyPr lIns="91440" rIns="91440" anchor="ctr">
            <a:noAutofit/>
          </a:bodyPr>
          <a:lstStyle>
            <a:lvl1pPr marL="0" indent="0">
              <a:buNone/>
              <a:defRPr sz="1400"/>
            </a:lvl1pPr>
          </a:lstStyle>
          <a:p>
            <a:pPr lvl="0"/>
            <a:r>
              <a:rPr lang="en-US" noProof="0"/>
              <a:t>Description text </a:t>
            </a:r>
          </a:p>
        </p:txBody>
      </p:sp>
      <p:sp>
        <p:nvSpPr>
          <p:cNvPr id="21" name="Text Placeholder 7">
            <a:extLst>
              <a:ext uri="{FF2B5EF4-FFF2-40B4-BE49-F238E27FC236}">
                <a16:creationId xmlns:a16="http://schemas.microsoft.com/office/drawing/2014/main" id="{038D7323-C655-4E9F-A5C0-AE44AF907081}"/>
              </a:ext>
            </a:extLst>
          </p:cNvPr>
          <p:cNvSpPr>
            <a:spLocks noGrp="1"/>
          </p:cNvSpPr>
          <p:nvPr>
            <p:ph type="body" sz="quarter" idx="23" hasCustomPrompt="1"/>
          </p:nvPr>
        </p:nvSpPr>
        <p:spPr>
          <a:xfrm>
            <a:off x="548640" y="3846999"/>
            <a:ext cx="4023360" cy="424732"/>
          </a:xfrm>
          <a:noFill/>
        </p:spPr>
        <p:txBody>
          <a:bodyPr wrap="square" lIns="91440" rIns="91440" anchor="ctr">
            <a:noAutofit/>
          </a:bodyPr>
          <a:lstStyle>
            <a:lvl1pPr marL="0" indent="0" algn="r">
              <a:buNone/>
              <a:defRPr sz="2000" b="1">
                <a:solidFill>
                  <a:schemeClr val="accent5"/>
                </a:solidFill>
              </a:defRPr>
            </a:lvl1pPr>
          </a:lstStyle>
          <a:p>
            <a:pPr lvl="0"/>
            <a:r>
              <a:rPr lang="en-US" noProof="0"/>
              <a:t>ADD TEXT </a:t>
            </a:r>
          </a:p>
        </p:txBody>
      </p:sp>
      <p:sp>
        <p:nvSpPr>
          <p:cNvPr id="22" name="Picture Placeholder 7">
            <a:extLst>
              <a:ext uri="{FF2B5EF4-FFF2-40B4-BE49-F238E27FC236}">
                <a16:creationId xmlns:a16="http://schemas.microsoft.com/office/drawing/2014/main" id="{F79C998E-1F82-4AC1-AD39-82F45A05CED8}"/>
              </a:ext>
              <a:ext uri="{C183D7F6-B498-43B3-948B-1728B52AA6E4}">
                <adec:decorative xmlns:adec="http://schemas.microsoft.com/office/drawing/2017/decorative" val="1"/>
              </a:ext>
            </a:extLst>
          </p:cNvPr>
          <p:cNvSpPr>
            <a:spLocks noGrp="1"/>
          </p:cNvSpPr>
          <p:nvPr>
            <p:ph type="pic" sz="quarter" idx="24" hasCustomPrompt="1"/>
          </p:nvPr>
        </p:nvSpPr>
        <p:spPr>
          <a:xfrm>
            <a:off x="4774508" y="3502811"/>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16" name="Slide Number Placeholder 5">
            <a:extLst>
              <a:ext uri="{FF2B5EF4-FFF2-40B4-BE49-F238E27FC236}">
                <a16:creationId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a:solidFill>
                  <a:schemeClr val="tx1">
                    <a:lumMod val="95000"/>
                    <a:lumOff val="5000"/>
                  </a:schemeClr>
                </a:solidFill>
                <a:latin typeface="+mj-lt"/>
              </a:defRPr>
            </a:lvl1pPr>
          </a:lstStyle>
          <a:p>
            <a:fld id="{4FAB73BC-B049-4115-A692-8D63A059BFB8}" type="slidenum">
              <a:rPr lang="en-US" noProof="0" smtClean="0"/>
              <a:pPr/>
              <a:t>‹#›</a:t>
            </a:fld>
            <a:endParaRPr lang="en-US" noProof="0" dirty="0"/>
          </a:p>
        </p:txBody>
      </p:sp>
      <p:sp>
        <p:nvSpPr>
          <p:cNvPr id="13" name="Content Placeholder 6">
            <a:extLst>
              <a:ext uri="{FF2B5EF4-FFF2-40B4-BE49-F238E27FC236}">
                <a16:creationId xmlns:a16="http://schemas.microsoft.com/office/drawing/2014/main" id="{3FD6DDB9-4D92-43F8-B746-ABBAB109CA1E}"/>
              </a:ext>
            </a:extLst>
          </p:cNvPr>
          <p:cNvSpPr>
            <a:spLocks noGrp="1"/>
          </p:cNvSpPr>
          <p:nvPr>
            <p:ph sz="quarter" idx="25" hasCustomPrompt="1"/>
          </p:nvPr>
        </p:nvSpPr>
        <p:spPr>
          <a:xfrm>
            <a:off x="4949699" y="5117210"/>
            <a:ext cx="6514359" cy="914490"/>
          </a:xfrm>
        </p:spPr>
        <p:txBody>
          <a:bodyPr lIns="91440" rIns="91440" anchor="ctr">
            <a:noAutofit/>
          </a:bodyPr>
          <a:lstStyle>
            <a:lvl1pPr marL="0" indent="0">
              <a:buNone/>
              <a:defRPr sz="1400"/>
            </a:lvl1pPr>
          </a:lstStyle>
          <a:p>
            <a:pPr lvl="0"/>
            <a:r>
              <a:rPr lang="en-US" noProof="0"/>
              <a:t>Description text </a:t>
            </a:r>
          </a:p>
        </p:txBody>
      </p:sp>
      <p:sp>
        <p:nvSpPr>
          <p:cNvPr id="17" name="Text Placeholder 7">
            <a:extLst>
              <a:ext uri="{FF2B5EF4-FFF2-40B4-BE49-F238E27FC236}">
                <a16:creationId xmlns:a16="http://schemas.microsoft.com/office/drawing/2014/main" id="{13E2F95F-BD26-4AA8-941E-3993C9F1DBBC}"/>
              </a:ext>
            </a:extLst>
          </p:cNvPr>
          <p:cNvSpPr>
            <a:spLocks noGrp="1"/>
          </p:cNvSpPr>
          <p:nvPr>
            <p:ph type="body" sz="quarter" idx="26" hasCustomPrompt="1"/>
          </p:nvPr>
        </p:nvSpPr>
        <p:spPr>
          <a:xfrm>
            <a:off x="548641" y="5362089"/>
            <a:ext cx="2956560" cy="424732"/>
          </a:xfrm>
          <a:noFill/>
        </p:spPr>
        <p:txBody>
          <a:bodyPr wrap="square" lIns="91440" rIns="91440" anchor="ctr">
            <a:noAutofit/>
          </a:bodyPr>
          <a:lstStyle>
            <a:lvl1pPr marL="0" indent="0" algn="r">
              <a:buNone/>
              <a:defRPr sz="2000" b="1">
                <a:solidFill>
                  <a:schemeClr val="accent6"/>
                </a:solidFill>
              </a:defRPr>
            </a:lvl1pPr>
          </a:lstStyle>
          <a:p>
            <a:pPr lvl="0"/>
            <a:r>
              <a:rPr lang="en-US" noProof="0"/>
              <a:t>ADD TEXT </a:t>
            </a:r>
          </a:p>
        </p:txBody>
      </p:sp>
      <p:sp>
        <p:nvSpPr>
          <p:cNvPr id="19" name="Picture Placeholder 7">
            <a:extLst>
              <a:ext uri="{FF2B5EF4-FFF2-40B4-BE49-F238E27FC236}">
                <a16:creationId xmlns:a16="http://schemas.microsoft.com/office/drawing/2014/main" id="{68F52DD2-B3F0-4652-8C7B-96406F99FC14}"/>
              </a:ext>
              <a:ext uri="{C183D7F6-B498-43B3-948B-1728B52AA6E4}">
                <adec:decorative xmlns:adec="http://schemas.microsoft.com/office/drawing/2017/decorative" val="1"/>
              </a:ext>
            </a:extLst>
          </p:cNvPr>
          <p:cNvSpPr>
            <a:spLocks noGrp="1"/>
          </p:cNvSpPr>
          <p:nvPr>
            <p:ph type="pic" sz="quarter" idx="27" hasCustomPrompt="1"/>
          </p:nvPr>
        </p:nvSpPr>
        <p:spPr>
          <a:xfrm>
            <a:off x="3680392" y="5017901"/>
            <a:ext cx="1094116" cy="1113108"/>
          </a:xfrm>
          <a:prstGeom prst="ellipse">
            <a:avLst/>
          </a:prstGeom>
          <a:solidFill>
            <a:schemeClr val="bg1"/>
          </a:solidFill>
          <a:effectLst>
            <a:outerShdw blurRad="50800" dist="38100" dir="2700000" algn="tl" rotWithShape="0">
              <a:prstClr val="black">
                <a:alpha val="40000"/>
              </a:prstClr>
            </a:outerShdw>
          </a:effectLst>
        </p:spPr>
        <p:txBody>
          <a:bodyPr anchor="ctr"/>
          <a:lstStyle>
            <a:lvl1pPr marL="0" indent="0" algn="ctr">
              <a:buNone/>
              <a:defRPr/>
            </a:lvl1pPr>
          </a:lstStyle>
          <a:p>
            <a:r>
              <a:rPr lang="en-US" noProof="0" dirty="0"/>
              <a:t>Icon</a:t>
            </a:r>
          </a:p>
        </p:txBody>
      </p:sp>
      <p:sp>
        <p:nvSpPr>
          <p:cNvPr id="35" name="Freeform: Shape 34">
            <a:extLst>
              <a:ext uri="{FF2B5EF4-FFF2-40B4-BE49-F238E27FC236}">
                <a16:creationId xmlns:a16="http://schemas.microsoft.com/office/drawing/2014/main" id="{79F57DF2-7AB9-4D3A-AADE-E93D5621B0F8}"/>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512111834"/>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4448175"/>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4448175"/>
            <a:ext cx="12192000" cy="240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5" y="4551363"/>
            <a:ext cx="11520488" cy="1176337"/>
          </a:xfrm>
        </p:spPr>
        <p:txBody>
          <a:bodyPr anchor="ct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5" y="5830888"/>
            <a:ext cx="11520488" cy="5508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80147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508BC1-7ABB-42C8-B268-3C6F4FD455DE}"/>
              </a:ext>
            </a:extLst>
          </p:cNvPr>
          <p:cNvSpPr/>
          <p:nvPr userDrawn="1"/>
        </p:nvSpPr>
        <p:spPr>
          <a:xfrm>
            <a:off x="200025" y="-1"/>
            <a:ext cx="11991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71500" y="0"/>
            <a:ext cx="6034088"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1"/>
            <a:ext cx="37147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6905625" y="1512889"/>
            <a:ext cx="4986338" cy="3262311"/>
          </a:xfrm>
        </p:spPr>
        <p:txBody>
          <a:bodyPr anchor="b"/>
          <a:lstStyle>
            <a:lvl1pPr algn="l">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6905625" y="4927600"/>
            <a:ext cx="4986338"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54697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436610" y="1779589"/>
            <a:ext cx="5318781" cy="2182811"/>
          </a:xfrm>
        </p:spPr>
        <p:txBody>
          <a:bodyPr anchor="b">
            <a:normAutofit/>
          </a:bodyPr>
          <a:lstStyle>
            <a:lvl1pPr algn="ctr">
              <a:defRPr sz="540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436610" y="4079083"/>
            <a:ext cx="5318781" cy="976311"/>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73953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A59197-7C21-44E6-8A97-DE0ABD1E6909}"/>
              </a:ext>
            </a:extLst>
          </p:cNvPr>
          <p:cNvSpPr/>
          <p:nvPr userDrawn="1"/>
        </p:nvSpPr>
        <p:spPr>
          <a:xfrm>
            <a:off x="0" y="0"/>
            <a:ext cx="6413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016500" y="472281"/>
            <a:ext cx="7175500" cy="591343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6" y="1779589"/>
            <a:ext cx="4416424" cy="2182811"/>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6" y="4079083"/>
            <a:ext cx="4416424"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a:extLst>
              <a:ext uri="{FF2B5EF4-FFF2-40B4-BE49-F238E27FC236}">
                <a16:creationId xmlns:a16="http://schemas.microsoft.com/office/drawing/2014/main" id="{C1626B81-8882-4179-8C3A-BEA9BBEF2A62}"/>
              </a:ext>
            </a:extLst>
          </p:cNvPr>
          <p:cNvSpPr/>
          <p:nvPr userDrawn="1"/>
        </p:nvSpPr>
        <p:spPr>
          <a:xfrm>
            <a:off x="5021263" y="368300"/>
            <a:ext cx="3159760" cy="1166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23869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517DDCC-4521-4225-8F36-D4B39128409A}"/>
              </a:ext>
            </a:extLst>
          </p:cNvPr>
          <p:cNvSpPr/>
          <p:nvPr userDrawn="1"/>
        </p:nvSpPr>
        <p:spPr>
          <a:xfrm>
            <a:off x="8991600" y="3965574"/>
            <a:ext cx="3200400" cy="289242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6570C8-2343-4B74-AF97-DC7CE5D92865}"/>
              </a:ext>
            </a:extLst>
          </p:cNvPr>
          <p:cNvSpPr/>
          <p:nvPr userDrawn="1"/>
        </p:nvSpPr>
        <p:spPr>
          <a:xfrm>
            <a:off x="0" y="0"/>
            <a:ext cx="3200400" cy="289242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userDrawn="1">
            <p:ph type="pic" sz="quarter" idx="10"/>
          </p:nvPr>
        </p:nvSpPr>
        <p:spPr>
          <a:xfrm>
            <a:off x="371476" y="278606"/>
            <a:ext cx="11520487" cy="3150394"/>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4" name="Rectangle 13">
            <a:extLst>
              <a:ext uri="{FF2B5EF4-FFF2-40B4-BE49-F238E27FC236}">
                <a16:creationId xmlns:a16="http://schemas.microsoft.com/office/drawing/2014/main" id="{40B27536-7968-45BB-9FA8-DF1A47A47827}"/>
              </a:ext>
            </a:extLst>
          </p:cNvPr>
          <p:cNvSpPr/>
          <p:nvPr userDrawn="1"/>
        </p:nvSpPr>
        <p:spPr>
          <a:xfrm>
            <a:off x="371476" y="3429000"/>
            <a:ext cx="11520487"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userDrawn="1">
            <p:ph type="ctrTitle"/>
          </p:nvPr>
        </p:nvSpPr>
        <p:spPr>
          <a:xfrm>
            <a:off x="1510507" y="3886201"/>
            <a:ext cx="9242424" cy="1104900"/>
          </a:xfrm>
        </p:spPr>
        <p:txBody>
          <a:bodyPr anchor="ctr">
            <a:normAutofit/>
          </a:bodyPr>
          <a:lstStyle>
            <a:lvl1pPr algn="ctr">
              <a:defRPr sz="5400">
                <a:solidFill>
                  <a:schemeClr val="accent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userDrawn="1">
            <p:ph type="subTitle" idx="1"/>
          </p:nvPr>
        </p:nvSpPr>
        <p:spPr>
          <a:xfrm>
            <a:off x="1510507" y="5130801"/>
            <a:ext cx="9242424" cy="533400"/>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38936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464241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C071DB-1B6B-4FC3-A099-12F35734D22D}"/>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768407-2D97-4F4F-8CB8-4D3668680B64}"/>
              </a:ext>
            </a:extLst>
          </p:cNvPr>
          <p:cNvSpPr/>
          <p:nvPr userDrawn="1"/>
        </p:nvSpPr>
        <p:spPr>
          <a:xfrm>
            <a:off x="371475" y="1460501"/>
            <a:ext cx="5724525" cy="47402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1244600" y="260351"/>
            <a:ext cx="9702800" cy="973137"/>
          </a:xfrm>
        </p:spPr>
        <p:txBody>
          <a:bodyPr>
            <a:normAutofit/>
          </a:bodyPr>
          <a:lstStyle>
            <a:lvl1pPr algn="ct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546100" y="1638299"/>
            <a:ext cx="5346700" cy="4381501"/>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7" name="Picture Placeholder 6">
            <a:extLst>
              <a:ext uri="{FF2B5EF4-FFF2-40B4-BE49-F238E27FC236}">
                <a16:creationId xmlns:a16="http://schemas.microsoft.com/office/drawing/2014/main" id="{6D4AFEBD-46AA-4A09-AD19-CDD123811A47}"/>
              </a:ext>
            </a:extLst>
          </p:cNvPr>
          <p:cNvSpPr>
            <a:spLocks noGrp="1"/>
          </p:cNvSpPr>
          <p:nvPr>
            <p:ph type="pic" sz="quarter" idx="13"/>
          </p:nvPr>
        </p:nvSpPr>
        <p:spPr>
          <a:xfrm>
            <a:off x="6096000" y="1460501"/>
            <a:ext cx="5795963" cy="474027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748064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85F88B10-FE0E-45AB-BDDA-EF3B79B2F52E}" type="datetime1">
              <a:rPr lang="en-IN" smtClean="0"/>
              <a:t>22-04-2023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2257953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260351"/>
            <a:ext cx="5495926" cy="2138362"/>
          </a:xfrm>
        </p:spPr>
        <p:txBody>
          <a:bodyPr anchor="b">
            <a:noAutofit/>
          </a:bodyPr>
          <a:lstStyle>
            <a:lvl1pPr>
              <a:defRPr sz="5400"/>
            </a:lvl1pPr>
          </a:lstStyle>
          <a:p>
            <a:r>
              <a:rPr lang="en-US" noProof="0"/>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2603500"/>
            <a:ext cx="5495926" cy="3573463"/>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5" name="Picture Placeholder 1">
            <a:extLst>
              <a:ext uri="{FF2B5EF4-FFF2-40B4-BE49-F238E27FC236}">
                <a16:creationId xmlns:a16="http://schemas.microsoft.com/office/drawing/2014/main" id="{08C777B1-9A90-4B1E-A6AE-9339286077EB}"/>
              </a:ext>
            </a:extLst>
          </p:cNvPr>
          <p:cNvSpPr>
            <a:spLocks noGrp="1"/>
          </p:cNvSpPr>
          <p:nvPr>
            <p:ph type="pic" sz="quarter" idx="10" hasCustomPrompt="1"/>
          </p:nvPr>
        </p:nvSpPr>
        <p:spPr>
          <a:xfrm>
            <a:off x="9191224" y="637283"/>
            <a:ext cx="2692800" cy="278254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7" name="Picture Placeholder 2">
            <a:extLst>
              <a:ext uri="{FF2B5EF4-FFF2-40B4-BE49-F238E27FC236}">
                <a16:creationId xmlns:a16="http://schemas.microsoft.com/office/drawing/2014/main" id="{0FEA994A-8056-4F3D-9365-B6A362A93EE3}"/>
              </a:ext>
            </a:extLst>
          </p:cNvPr>
          <p:cNvSpPr>
            <a:spLocks noGrp="1"/>
          </p:cNvSpPr>
          <p:nvPr>
            <p:ph type="pic" sz="quarter" idx="11" hasCustomPrompt="1"/>
          </p:nvPr>
        </p:nvSpPr>
        <p:spPr>
          <a:xfrm>
            <a:off x="6498424" y="3430043"/>
            <a:ext cx="2692800" cy="277232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9" name="Rectangle 8">
            <a:extLst>
              <a:ext uri="{FF2B5EF4-FFF2-40B4-BE49-F238E27FC236}">
                <a16:creationId xmlns:a16="http://schemas.microsoft.com/office/drawing/2014/main" id="{E429E334-587D-4420-9285-C2A5F494582B}"/>
              </a:ext>
            </a:extLst>
          </p:cNvPr>
          <p:cNvSpPr/>
          <p:nvPr userDrawn="1"/>
        </p:nvSpPr>
        <p:spPr>
          <a:xfrm>
            <a:off x="9289522" y="3527226"/>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F7BD4601-EF26-4D7C-8CB6-95488F17575B}"/>
              </a:ext>
            </a:extLst>
          </p:cNvPr>
          <p:cNvSpPr/>
          <p:nvPr userDrawn="1"/>
        </p:nvSpPr>
        <p:spPr>
          <a:xfrm>
            <a:off x="8621786" y="2848323"/>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949C41-2679-4E9D-A28C-F0C979F5702B}"/>
              </a:ext>
            </a:extLst>
          </p:cNvPr>
          <p:cNvSpPr/>
          <p:nvPr userDrawn="1"/>
        </p:nvSpPr>
        <p:spPr>
          <a:xfrm>
            <a:off x="8870898" y="2508125"/>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3454B05D-55FD-4118-B899-4095FF50870D}"/>
              </a:ext>
            </a:extLst>
          </p:cNvPr>
          <p:cNvSpPr/>
          <p:nvPr userDrawn="1"/>
        </p:nvSpPr>
        <p:spPr>
          <a:xfrm>
            <a:off x="0" y="933450"/>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261107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1016000"/>
            <a:ext cx="3997324" cy="2501899"/>
          </a:xfrm>
        </p:spPr>
        <p:txBody>
          <a:bodyPr anchor="b">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3619500"/>
            <a:ext cx="3997325"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4902201" y="619125"/>
            <a:ext cx="3454400" cy="5581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Picture Placeholder 6">
            <a:extLst>
              <a:ext uri="{FF2B5EF4-FFF2-40B4-BE49-F238E27FC236}">
                <a16:creationId xmlns:a16="http://schemas.microsoft.com/office/drawing/2014/main" id="{F6824EBC-CC6E-4D5A-B85A-DAC55ACE8533}"/>
              </a:ext>
            </a:extLst>
          </p:cNvPr>
          <p:cNvSpPr>
            <a:spLocks noGrp="1"/>
          </p:cNvSpPr>
          <p:nvPr>
            <p:ph type="pic" sz="quarter" idx="14"/>
          </p:nvPr>
        </p:nvSpPr>
        <p:spPr>
          <a:xfrm>
            <a:off x="8432801" y="260351"/>
            <a:ext cx="3454400" cy="558164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5" name="Rectangle 14">
            <a:extLst>
              <a:ext uri="{FF2B5EF4-FFF2-40B4-BE49-F238E27FC236}">
                <a16:creationId xmlns:a16="http://schemas.microsoft.com/office/drawing/2014/main" id="{43661888-890D-4E0C-8076-65EDFDB7DE27}"/>
              </a:ext>
            </a:extLst>
          </p:cNvPr>
          <p:cNvSpPr/>
          <p:nvPr userDrawn="1"/>
        </p:nvSpPr>
        <p:spPr>
          <a:xfrm>
            <a:off x="8432801" y="5842000"/>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AE48EF9-5BAF-4BD7-A6BE-866C0307B69F}"/>
              </a:ext>
            </a:extLst>
          </p:cNvPr>
          <p:cNvSpPr/>
          <p:nvPr userDrawn="1"/>
        </p:nvSpPr>
        <p:spPr>
          <a:xfrm>
            <a:off x="4902201" y="239509"/>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D4A5F4-99AC-4FB3-8A59-AB8D7B4FC7D7}"/>
              </a:ext>
            </a:extLst>
          </p:cNvPr>
          <p:cNvSpPr/>
          <p:nvPr userDrawn="1"/>
        </p:nvSpPr>
        <p:spPr>
          <a:xfrm>
            <a:off x="0" y="1384300"/>
            <a:ext cx="177800" cy="4457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58425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476250"/>
            <a:ext cx="5165724" cy="2557463"/>
          </a:xfrm>
        </p:spPr>
        <p:txBody>
          <a:bodyPr anchor="ctr">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096000" y="476250"/>
            <a:ext cx="5795963"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71476" y="3233941"/>
            <a:ext cx="11520486" cy="2966833"/>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476250"/>
            <a:ext cx="165100" cy="2557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631129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0"/>
            <a:ext cx="513805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6619197" y="1296176"/>
            <a:ext cx="5272764" cy="1551573"/>
          </a:xfrm>
        </p:spPr>
        <p:txBody>
          <a:bodyPr anchor="b">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619198" y="3073967"/>
            <a:ext cx="5272764" cy="2557463"/>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1117601" y="1016000"/>
            <a:ext cx="5138058" cy="4978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4" name="Rectangle 3">
            <a:extLst>
              <a:ext uri="{FF2B5EF4-FFF2-40B4-BE49-F238E27FC236}">
                <a16:creationId xmlns:a16="http://schemas.microsoft.com/office/drawing/2014/main" id="{7306EB3B-6A54-45E7-B23D-F9515CC15D12}"/>
              </a:ext>
            </a:extLst>
          </p:cNvPr>
          <p:cNvSpPr/>
          <p:nvPr userDrawn="1"/>
        </p:nvSpPr>
        <p:spPr>
          <a:xfrm>
            <a:off x="0" y="5994400"/>
            <a:ext cx="4093029" cy="863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E110354-15BA-4B22-B7CF-3D5BFA5C722D}"/>
              </a:ext>
            </a:extLst>
          </p:cNvPr>
          <p:cNvSpPr/>
          <p:nvPr userDrawn="1"/>
        </p:nvSpPr>
        <p:spPr>
          <a:xfrm>
            <a:off x="2162630" y="873210"/>
            <a:ext cx="4093029" cy="1385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56780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5" y="1783831"/>
            <a:ext cx="3111954" cy="3290338"/>
          </a:xfrm>
        </p:spPr>
        <p:txBody>
          <a:bodyPr anchor="ctr">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7489370" y="1783832"/>
            <a:ext cx="4402592" cy="3290338"/>
          </a:xfrm>
        </p:spPr>
        <p:txBody>
          <a:bodyPr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672114" y="0"/>
            <a:ext cx="3628571"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Rectangle 4">
            <a:extLst>
              <a:ext uri="{FF2B5EF4-FFF2-40B4-BE49-F238E27FC236}">
                <a16:creationId xmlns:a16="http://schemas.microsoft.com/office/drawing/2014/main" id="{8E16C293-C1E0-4EA5-BDE5-D226D72FC08B}"/>
              </a:ext>
            </a:extLst>
          </p:cNvPr>
          <p:cNvSpPr/>
          <p:nvPr userDrawn="1"/>
        </p:nvSpPr>
        <p:spPr>
          <a:xfrm>
            <a:off x="371475" y="5297714"/>
            <a:ext cx="3111954" cy="15602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C770C08-8FFF-4293-8E7D-DBFEE4E3E443}"/>
              </a:ext>
            </a:extLst>
          </p:cNvPr>
          <p:cNvSpPr/>
          <p:nvPr userDrawn="1"/>
        </p:nvSpPr>
        <p:spPr>
          <a:xfrm>
            <a:off x="7489370" y="0"/>
            <a:ext cx="4402593" cy="1560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72177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1389743"/>
            <a:ext cx="12192000" cy="407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31850" y="2331584"/>
            <a:ext cx="10515600" cy="1500187"/>
          </a:xfrm>
        </p:spPr>
        <p:txBody>
          <a:bodyPr anchor="ctr"/>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F2E6F7-3BE5-4484-A73E-3EFDB7348BB5}"/>
              </a:ext>
            </a:extLst>
          </p:cNvPr>
          <p:cNvSpPr>
            <a:spLocks noGrp="1"/>
          </p:cNvSpPr>
          <p:nvPr>
            <p:ph type="body" idx="1"/>
          </p:nvPr>
        </p:nvSpPr>
        <p:spPr>
          <a:xfrm>
            <a:off x="831850" y="3968071"/>
            <a:ext cx="10515600" cy="80554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9" name="Rectangle 8">
            <a:extLst>
              <a:ext uri="{FF2B5EF4-FFF2-40B4-BE49-F238E27FC236}">
                <a16:creationId xmlns:a16="http://schemas.microsoft.com/office/drawing/2014/main" id="{919AEFA0-9379-4E32-9D66-976465036916}"/>
              </a:ext>
            </a:extLst>
          </p:cNvPr>
          <p:cNvSpPr/>
          <p:nvPr userDrawn="1"/>
        </p:nvSpPr>
        <p:spPr>
          <a:xfrm>
            <a:off x="371475" y="580571"/>
            <a:ext cx="1573439" cy="1500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4FFB43B-30D9-4055-B912-4E3C85B03657}"/>
              </a:ext>
            </a:extLst>
          </p:cNvPr>
          <p:cNvSpPr/>
          <p:nvPr userDrawn="1"/>
        </p:nvSpPr>
        <p:spPr>
          <a:xfrm>
            <a:off x="7097486" y="5105274"/>
            <a:ext cx="4794477" cy="7259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33510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0"/>
            <a:ext cx="6096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Picture Placeholder 6">
            <a:extLst>
              <a:ext uri="{FF2B5EF4-FFF2-40B4-BE49-F238E27FC236}">
                <a16:creationId xmlns:a16="http://schemas.microsoft.com/office/drawing/2014/main" id="{391EAACA-1322-4E60-917E-C7408F539D5D}"/>
              </a:ext>
            </a:extLst>
          </p:cNvPr>
          <p:cNvSpPr>
            <a:spLocks noGrp="1"/>
          </p:cNvSpPr>
          <p:nvPr>
            <p:ph type="pic" sz="quarter" idx="13"/>
          </p:nvPr>
        </p:nvSpPr>
        <p:spPr>
          <a:xfrm>
            <a:off x="371476" y="260350"/>
            <a:ext cx="11520488" cy="600982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1174750" y="3957831"/>
            <a:ext cx="9620250" cy="1500187"/>
          </a:xfrm>
        </p:spPr>
        <p:txBody>
          <a:bodyPr anchor="ctr"/>
          <a:lstStyle>
            <a:lvl1pPr>
              <a:defRPr sz="6000">
                <a:solidFill>
                  <a:schemeClr val="bg1"/>
                </a:solidFill>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2" name="Freeform: Shape 11">
            <a:extLst>
              <a:ext uri="{FF2B5EF4-FFF2-40B4-BE49-F238E27FC236}">
                <a16:creationId xmlns:a16="http://schemas.microsoft.com/office/drawing/2014/main" id="{43296215-27AE-462B-9127-E1C932633896}"/>
              </a:ext>
            </a:extLst>
          </p:cNvPr>
          <p:cNvSpPr/>
          <p:nvPr userDrawn="1"/>
        </p:nvSpPr>
        <p:spPr>
          <a:xfrm>
            <a:off x="1093471" y="3843394"/>
            <a:ext cx="1722120" cy="1729060"/>
          </a:xfrm>
          <a:custGeom>
            <a:avLst/>
            <a:gdLst>
              <a:gd name="connsiteX0" fmla="*/ 0 w 2730500"/>
              <a:gd name="connsiteY0" fmla="*/ 0 h 2730500"/>
              <a:gd name="connsiteX1" fmla="*/ 2730500 w 2730500"/>
              <a:gd name="connsiteY1" fmla="*/ 0 h 2730500"/>
              <a:gd name="connsiteX2" fmla="*/ 2730500 w 2730500"/>
              <a:gd name="connsiteY2" fmla="*/ 672834 h 2730500"/>
              <a:gd name="connsiteX3" fmla="*/ 2606675 w 2730500"/>
              <a:gd name="connsiteY3" fmla="*/ 672834 h 2730500"/>
              <a:gd name="connsiteX4" fmla="*/ 2606675 w 2730500"/>
              <a:gd name="connsiteY4" fmla="*/ 116870 h 2730500"/>
              <a:gd name="connsiteX5" fmla="*/ 123826 w 2730500"/>
              <a:gd name="connsiteY5" fmla="*/ 116870 h 2730500"/>
              <a:gd name="connsiteX6" fmla="*/ 123826 w 2730500"/>
              <a:gd name="connsiteY6" fmla="*/ 2613630 h 2730500"/>
              <a:gd name="connsiteX7" fmla="*/ 2606675 w 2730500"/>
              <a:gd name="connsiteY7" fmla="*/ 2613630 h 2730500"/>
              <a:gd name="connsiteX8" fmla="*/ 2606675 w 2730500"/>
              <a:gd name="connsiteY8" fmla="*/ 2066205 h 2730500"/>
              <a:gd name="connsiteX9" fmla="*/ 2730500 w 2730500"/>
              <a:gd name="connsiteY9" fmla="*/ 2066205 h 2730500"/>
              <a:gd name="connsiteX10" fmla="*/ 2730500 w 2730500"/>
              <a:gd name="connsiteY10" fmla="*/ 2730500 h 2730500"/>
              <a:gd name="connsiteX11" fmla="*/ 0 w 2730500"/>
              <a:gd name="connsiteY11"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0500" h="2730500">
                <a:moveTo>
                  <a:pt x="0" y="0"/>
                </a:moveTo>
                <a:lnTo>
                  <a:pt x="2730500" y="0"/>
                </a:lnTo>
                <a:lnTo>
                  <a:pt x="2730500" y="672834"/>
                </a:lnTo>
                <a:lnTo>
                  <a:pt x="2606675" y="672834"/>
                </a:lnTo>
                <a:lnTo>
                  <a:pt x="2606675" y="116870"/>
                </a:lnTo>
                <a:lnTo>
                  <a:pt x="123826" y="116870"/>
                </a:lnTo>
                <a:lnTo>
                  <a:pt x="123826" y="2613630"/>
                </a:lnTo>
                <a:lnTo>
                  <a:pt x="2606675" y="2613630"/>
                </a:lnTo>
                <a:lnTo>
                  <a:pt x="2606675" y="2066205"/>
                </a:lnTo>
                <a:lnTo>
                  <a:pt x="2730500" y="2066205"/>
                </a:lnTo>
                <a:lnTo>
                  <a:pt x="2730500" y="2730500"/>
                </a:lnTo>
                <a:lnTo>
                  <a:pt x="0" y="2730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40187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2DB7CFEB-6952-4BC3-B9E0-0C382490F9E6}"/>
              </a:ext>
            </a:extLst>
          </p:cNvPr>
          <p:cNvSpPr>
            <a:spLocks noGrp="1"/>
          </p:cNvSpPr>
          <p:nvPr>
            <p:ph type="pic" sz="quarter" idx="13"/>
          </p:nvPr>
        </p:nvSpPr>
        <p:spPr>
          <a:xfrm>
            <a:off x="5400675" y="260350"/>
            <a:ext cx="6499502" cy="5940425"/>
          </a:xfrm>
          <a:custGeom>
            <a:avLst/>
            <a:gdLst>
              <a:gd name="connsiteX0" fmla="*/ 4432576 w 6499502"/>
              <a:gd name="connsiteY0" fmla="*/ 4057650 h 5940425"/>
              <a:gd name="connsiteX1" fmla="*/ 6499502 w 6499502"/>
              <a:gd name="connsiteY1" fmla="*/ 4057650 h 5940425"/>
              <a:gd name="connsiteX2" fmla="*/ 6499502 w 6499502"/>
              <a:gd name="connsiteY2" fmla="*/ 5940425 h 5940425"/>
              <a:gd name="connsiteX3" fmla="*/ 4432576 w 6499502"/>
              <a:gd name="connsiteY3" fmla="*/ 5940425 h 5940425"/>
              <a:gd name="connsiteX4" fmla="*/ 2216288 w 6499502"/>
              <a:gd name="connsiteY4" fmla="*/ 4057650 h 5940425"/>
              <a:gd name="connsiteX5" fmla="*/ 4283214 w 6499502"/>
              <a:gd name="connsiteY5" fmla="*/ 4057650 h 5940425"/>
              <a:gd name="connsiteX6" fmla="*/ 4283214 w 6499502"/>
              <a:gd name="connsiteY6" fmla="*/ 5940425 h 5940425"/>
              <a:gd name="connsiteX7" fmla="*/ 2216288 w 6499502"/>
              <a:gd name="connsiteY7" fmla="*/ 5940425 h 5940425"/>
              <a:gd name="connsiteX8" fmla="*/ 0 w 6499502"/>
              <a:gd name="connsiteY8" fmla="*/ 4057650 h 5940425"/>
              <a:gd name="connsiteX9" fmla="*/ 2066926 w 6499502"/>
              <a:gd name="connsiteY9" fmla="*/ 4057650 h 5940425"/>
              <a:gd name="connsiteX10" fmla="*/ 2066926 w 6499502"/>
              <a:gd name="connsiteY10" fmla="*/ 5940425 h 5940425"/>
              <a:gd name="connsiteX11" fmla="*/ 0 w 6499502"/>
              <a:gd name="connsiteY11" fmla="*/ 5940425 h 5940425"/>
              <a:gd name="connsiteX12" fmla="*/ 4432576 w 6499502"/>
              <a:gd name="connsiteY12" fmla="*/ 2028825 h 5940425"/>
              <a:gd name="connsiteX13" fmla="*/ 6499502 w 6499502"/>
              <a:gd name="connsiteY13" fmla="*/ 2028825 h 5940425"/>
              <a:gd name="connsiteX14" fmla="*/ 6499502 w 6499502"/>
              <a:gd name="connsiteY14" fmla="*/ 3911600 h 5940425"/>
              <a:gd name="connsiteX15" fmla="*/ 4432576 w 6499502"/>
              <a:gd name="connsiteY15" fmla="*/ 3911600 h 5940425"/>
              <a:gd name="connsiteX16" fmla="*/ 2216288 w 6499502"/>
              <a:gd name="connsiteY16" fmla="*/ 2028825 h 5940425"/>
              <a:gd name="connsiteX17" fmla="*/ 4283214 w 6499502"/>
              <a:gd name="connsiteY17" fmla="*/ 2028825 h 5940425"/>
              <a:gd name="connsiteX18" fmla="*/ 4283214 w 6499502"/>
              <a:gd name="connsiteY18" fmla="*/ 3911600 h 5940425"/>
              <a:gd name="connsiteX19" fmla="*/ 2216288 w 6499502"/>
              <a:gd name="connsiteY19" fmla="*/ 3911600 h 5940425"/>
              <a:gd name="connsiteX20" fmla="*/ 0 w 6499502"/>
              <a:gd name="connsiteY20" fmla="*/ 2028825 h 5940425"/>
              <a:gd name="connsiteX21" fmla="*/ 2066926 w 6499502"/>
              <a:gd name="connsiteY21" fmla="*/ 2028825 h 5940425"/>
              <a:gd name="connsiteX22" fmla="*/ 2066926 w 6499502"/>
              <a:gd name="connsiteY22" fmla="*/ 3911600 h 5940425"/>
              <a:gd name="connsiteX23" fmla="*/ 0 w 6499502"/>
              <a:gd name="connsiteY23" fmla="*/ 3911600 h 5940425"/>
              <a:gd name="connsiteX24" fmla="*/ 4432576 w 6499502"/>
              <a:gd name="connsiteY24" fmla="*/ 0 h 5940425"/>
              <a:gd name="connsiteX25" fmla="*/ 6499502 w 6499502"/>
              <a:gd name="connsiteY25" fmla="*/ 0 h 5940425"/>
              <a:gd name="connsiteX26" fmla="*/ 6499502 w 6499502"/>
              <a:gd name="connsiteY26" fmla="*/ 1882775 h 5940425"/>
              <a:gd name="connsiteX27" fmla="*/ 4432576 w 6499502"/>
              <a:gd name="connsiteY27" fmla="*/ 1882775 h 5940425"/>
              <a:gd name="connsiteX28" fmla="*/ 2216288 w 6499502"/>
              <a:gd name="connsiteY28" fmla="*/ 0 h 5940425"/>
              <a:gd name="connsiteX29" fmla="*/ 4283214 w 6499502"/>
              <a:gd name="connsiteY29" fmla="*/ 0 h 5940425"/>
              <a:gd name="connsiteX30" fmla="*/ 4283214 w 6499502"/>
              <a:gd name="connsiteY30" fmla="*/ 1882775 h 5940425"/>
              <a:gd name="connsiteX31" fmla="*/ 2216288 w 6499502"/>
              <a:gd name="connsiteY31" fmla="*/ 1882775 h 5940425"/>
              <a:gd name="connsiteX32" fmla="*/ 0 w 6499502"/>
              <a:gd name="connsiteY32" fmla="*/ 0 h 5940425"/>
              <a:gd name="connsiteX33" fmla="*/ 2066926 w 6499502"/>
              <a:gd name="connsiteY33" fmla="*/ 0 h 5940425"/>
              <a:gd name="connsiteX34" fmla="*/ 2066926 w 6499502"/>
              <a:gd name="connsiteY34" fmla="*/ 1882775 h 5940425"/>
              <a:gd name="connsiteX35" fmla="*/ 0 w 6499502"/>
              <a:gd name="connsiteY35" fmla="*/ 1882775 h 594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99502" h="5940425">
                <a:moveTo>
                  <a:pt x="4432576" y="4057650"/>
                </a:moveTo>
                <a:lnTo>
                  <a:pt x="6499502" y="4057650"/>
                </a:lnTo>
                <a:lnTo>
                  <a:pt x="6499502" y="5940425"/>
                </a:lnTo>
                <a:lnTo>
                  <a:pt x="4432576" y="5940425"/>
                </a:lnTo>
                <a:close/>
                <a:moveTo>
                  <a:pt x="2216288" y="4057650"/>
                </a:moveTo>
                <a:lnTo>
                  <a:pt x="4283214" y="4057650"/>
                </a:lnTo>
                <a:lnTo>
                  <a:pt x="4283214" y="5940425"/>
                </a:lnTo>
                <a:lnTo>
                  <a:pt x="2216288" y="5940425"/>
                </a:lnTo>
                <a:close/>
                <a:moveTo>
                  <a:pt x="0" y="4057650"/>
                </a:moveTo>
                <a:lnTo>
                  <a:pt x="2066926" y="4057650"/>
                </a:lnTo>
                <a:lnTo>
                  <a:pt x="2066926" y="5940425"/>
                </a:lnTo>
                <a:lnTo>
                  <a:pt x="0" y="5940425"/>
                </a:lnTo>
                <a:close/>
                <a:moveTo>
                  <a:pt x="4432576" y="2028825"/>
                </a:moveTo>
                <a:lnTo>
                  <a:pt x="6499502" y="2028825"/>
                </a:lnTo>
                <a:lnTo>
                  <a:pt x="6499502" y="3911600"/>
                </a:lnTo>
                <a:lnTo>
                  <a:pt x="4432576" y="3911600"/>
                </a:lnTo>
                <a:close/>
                <a:moveTo>
                  <a:pt x="2216288" y="2028825"/>
                </a:moveTo>
                <a:lnTo>
                  <a:pt x="4283214" y="2028825"/>
                </a:lnTo>
                <a:lnTo>
                  <a:pt x="4283214" y="3911600"/>
                </a:lnTo>
                <a:lnTo>
                  <a:pt x="2216288" y="3911600"/>
                </a:lnTo>
                <a:close/>
                <a:moveTo>
                  <a:pt x="0" y="2028825"/>
                </a:moveTo>
                <a:lnTo>
                  <a:pt x="2066926" y="2028825"/>
                </a:lnTo>
                <a:lnTo>
                  <a:pt x="2066926" y="3911600"/>
                </a:lnTo>
                <a:lnTo>
                  <a:pt x="0" y="3911600"/>
                </a:lnTo>
                <a:close/>
                <a:moveTo>
                  <a:pt x="4432576" y="0"/>
                </a:moveTo>
                <a:lnTo>
                  <a:pt x="6499502" y="0"/>
                </a:lnTo>
                <a:lnTo>
                  <a:pt x="6499502" y="1882775"/>
                </a:lnTo>
                <a:lnTo>
                  <a:pt x="4432576" y="1882775"/>
                </a:lnTo>
                <a:close/>
                <a:moveTo>
                  <a:pt x="2216288" y="0"/>
                </a:moveTo>
                <a:lnTo>
                  <a:pt x="4283214" y="0"/>
                </a:lnTo>
                <a:lnTo>
                  <a:pt x="4283214" y="1882775"/>
                </a:lnTo>
                <a:lnTo>
                  <a:pt x="2216288" y="1882775"/>
                </a:lnTo>
                <a:close/>
                <a:moveTo>
                  <a:pt x="0" y="0"/>
                </a:moveTo>
                <a:lnTo>
                  <a:pt x="2066926" y="0"/>
                </a:lnTo>
                <a:lnTo>
                  <a:pt x="2066926" y="1882775"/>
                </a:lnTo>
                <a:lnTo>
                  <a:pt x="0" y="1882775"/>
                </a:lnTo>
                <a:close/>
              </a:path>
            </a:pathLst>
          </a:custGeom>
          <a:solidFill>
            <a:schemeClr val="bg1">
              <a:lumMod val="95000"/>
            </a:schemeClr>
          </a:solidFill>
        </p:spPr>
        <p:txBody>
          <a:bodyPr vert="horz" wrap="square" lIns="91440" tIns="45720" rIns="91440" bIns="45720" rtlCol="0" anchor="ctr">
            <a:no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1596928"/>
            <a:ext cx="4810125" cy="3267268"/>
          </a:xfrm>
        </p:spPr>
        <p:txBody>
          <a:bodyPr anchor="ctr"/>
          <a:lstStyle>
            <a:lvl1pPr>
              <a:defRPr sz="6000">
                <a:solidFill>
                  <a:schemeClr val="accent5"/>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3933498" y="4952673"/>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16">
            <a:extLst>
              <a:ext uri="{FF2B5EF4-FFF2-40B4-BE49-F238E27FC236}">
                <a16:creationId xmlns:a16="http://schemas.microsoft.com/office/drawing/2014/main" id="{76B43515-5C7A-4125-B76D-8A24D2BBE5EC}"/>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C9A713B-4176-4C86-9E87-4ADBD6F444FB}"/>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6562170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3917949"/>
            <a:ext cx="6915150" cy="2268337"/>
          </a:xfrm>
        </p:spPr>
        <p:txBody>
          <a:bodyPr anchor="ctr"/>
          <a:lstStyle>
            <a:lvl1pPr>
              <a:defRPr sz="6000">
                <a:solidFill>
                  <a:schemeClr val="tx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5222179" y="2327274"/>
            <a:ext cx="2176462"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DFA0623C-0B34-4074-8AA0-6428A5AF07A3}"/>
              </a:ext>
            </a:extLst>
          </p:cNvPr>
          <p:cNvSpPr/>
          <p:nvPr userDrawn="1"/>
        </p:nvSpPr>
        <p:spPr>
          <a:xfrm>
            <a:off x="7468839" y="3917949"/>
            <a:ext cx="2176462"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371474" y="260351"/>
            <a:ext cx="11520489"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0804913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76300" y="4406207"/>
            <a:ext cx="10439400" cy="1175444"/>
          </a:xfrm>
        </p:spPr>
        <p:txBody>
          <a:bodyPr anchor="ctr"/>
          <a:lstStyle>
            <a:lvl1pPr algn="ctr">
              <a:defRPr sz="6000">
                <a:solidFill>
                  <a:schemeClr val="accent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0" y="0"/>
            <a:ext cx="12191999" cy="2847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6">
            <a:extLst>
              <a:ext uri="{FF2B5EF4-FFF2-40B4-BE49-F238E27FC236}">
                <a16:creationId xmlns:a16="http://schemas.microsoft.com/office/drawing/2014/main" id="{230D70C6-13FD-45D4-8FB6-26C56B8FF2D4}"/>
              </a:ext>
            </a:extLst>
          </p:cNvPr>
          <p:cNvSpPr>
            <a:spLocks noGrp="1"/>
          </p:cNvSpPr>
          <p:nvPr>
            <p:ph type="pic" sz="quarter" idx="13"/>
          </p:nvPr>
        </p:nvSpPr>
        <p:spPr>
          <a:xfrm>
            <a:off x="371476" y="260350"/>
            <a:ext cx="11520488" cy="365759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3" name="Rectangle 2">
            <a:extLst>
              <a:ext uri="{FF2B5EF4-FFF2-40B4-BE49-F238E27FC236}">
                <a16:creationId xmlns:a16="http://schemas.microsoft.com/office/drawing/2014/main" id="{E10ED78A-2A17-41C4-9030-D406C56DDF4A}"/>
              </a:ext>
            </a:extLst>
          </p:cNvPr>
          <p:cNvSpPr/>
          <p:nvPr userDrawn="1"/>
        </p:nvSpPr>
        <p:spPr>
          <a:xfrm>
            <a:off x="5795961" y="3914082"/>
            <a:ext cx="600075" cy="2918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94529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6EB9285-3EE8-4652-99A4-BD488D5803C6}" type="datetime1">
              <a:rPr lang="en-IN" smtClean="0"/>
              <a:t>22-04-2023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200308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userDrawn="1"/>
        </p:nvSpPr>
        <p:spPr>
          <a:xfrm>
            <a:off x="371475" y="1526382"/>
            <a:ext cx="3595688" cy="4562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A73287-EED0-4EEC-8007-E2C13366027B}"/>
              </a:ext>
            </a:extLst>
          </p:cNvPr>
          <p:cNvSpPr/>
          <p:nvPr userDrawn="1"/>
        </p:nvSpPr>
        <p:spPr>
          <a:xfrm>
            <a:off x="8224838" y="1526382"/>
            <a:ext cx="3595688" cy="4562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581026" y="1724025"/>
            <a:ext cx="314325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8451282" y="1712119"/>
            <a:ext cx="314280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967163" y="1233488"/>
            <a:ext cx="4257675"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14246359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73287-EED0-4EEC-8007-E2C13366027B}"/>
              </a:ext>
            </a:extLst>
          </p:cNvPr>
          <p:cNvSpPr/>
          <p:nvPr userDrawn="1"/>
        </p:nvSpPr>
        <p:spPr>
          <a:xfrm>
            <a:off x="6200775" y="1233487"/>
            <a:ext cx="5619751" cy="27336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1357414"/>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5757863" cy="24156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Picture Placeholder 6">
            <a:extLst>
              <a:ext uri="{FF2B5EF4-FFF2-40B4-BE49-F238E27FC236}">
                <a16:creationId xmlns:a16="http://schemas.microsoft.com/office/drawing/2014/main" id="{B9795E85-7B91-41BB-9DF4-A4893AA48FFA}"/>
              </a:ext>
            </a:extLst>
          </p:cNvPr>
          <p:cNvSpPr>
            <a:spLocks noGrp="1"/>
          </p:cNvSpPr>
          <p:nvPr>
            <p:ph type="pic" sz="quarter" idx="14"/>
          </p:nvPr>
        </p:nvSpPr>
        <p:spPr>
          <a:xfrm>
            <a:off x="6200775" y="3967163"/>
            <a:ext cx="5619750" cy="24145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5757863"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48474"/>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09583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11520488" cy="238136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11520488"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3808206"/>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08236"/>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C15E3050-1157-4448-A84E-5AC72FC84A7F}"/>
              </a:ext>
            </a:extLst>
          </p:cNvPr>
          <p:cNvCxnSpPr/>
          <p:nvPr userDrawn="1"/>
        </p:nvCxnSpPr>
        <p:spPr>
          <a:xfrm>
            <a:off x="6131719" y="3774712"/>
            <a:ext cx="0" cy="24718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3599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115DEB4D-1697-4E72-B2BF-F5EA1EF3B009}"/>
              </a:ext>
            </a:extLst>
          </p:cNvPr>
          <p:cNvSpPr/>
          <p:nvPr userDrawn="1"/>
        </p:nvSpPr>
        <p:spPr>
          <a:xfrm>
            <a:off x="7162799" y="3052634"/>
            <a:ext cx="1368533" cy="11301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371475" y="1334424"/>
            <a:ext cx="4448175" cy="1520824"/>
          </a:xfrm>
        </p:spPr>
        <p:txBody>
          <a:bodyPr anchor="b">
            <a:noAutofit/>
          </a:bodyPr>
          <a:lstStyle>
            <a:lvl1pPr>
              <a:defRPr sz="3600"/>
            </a:lvl1pPr>
          </a:lstStyle>
          <a:p>
            <a:r>
              <a:rPr lang="en-US" noProof="0"/>
              <a:t>Click to edit Master title style</a:t>
            </a:r>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3609563" y="3118775"/>
            <a:ext cx="2927311" cy="3081999"/>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371475" y="3118776"/>
            <a:ext cx="2926800" cy="3081922"/>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icture Placeholder 24">
            <a:extLst>
              <a:ext uri="{FF2B5EF4-FFF2-40B4-BE49-F238E27FC236}">
                <a16:creationId xmlns:a16="http://schemas.microsoft.com/office/drawing/2014/main" id="{84421AF3-217F-49BD-BF47-1140F3F445D8}"/>
              </a:ext>
            </a:extLst>
          </p:cNvPr>
          <p:cNvSpPr>
            <a:spLocks noGrp="1"/>
          </p:cNvSpPr>
          <p:nvPr>
            <p:ph type="pic" sz="quarter" idx="15"/>
          </p:nvPr>
        </p:nvSpPr>
        <p:spPr>
          <a:xfrm>
            <a:off x="4908415" y="-4277"/>
            <a:ext cx="7283585" cy="6204974"/>
          </a:xfrm>
          <a:custGeom>
            <a:avLst/>
            <a:gdLst>
              <a:gd name="connsiteX0" fmla="*/ 4914900 w 7283585"/>
              <a:gd name="connsiteY0" fmla="*/ 4064000 h 6204974"/>
              <a:gd name="connsiteX1" fmla="*/ 7283585 w 7283585"/>
              <a:gd name="connsiteY1" fmla="*/ 4064000 h 6204974"/>
              <a:gd name="connsiteX2" fmla="*/ 7283585 w 7283585"/>
              <a:gd name="connsiteY2" fmla="*/ 6204974 h 6204974"/>
              <a:gd name="connsiteX3" fmla="*/ 4914900 w 7283585"/>
              <a:gd name="connsiteY3" fmla="*/ 6204974 h 6204974"/>
              <a:gd name="connsiteX4" fmla="*/ 4914900 w 7283585"/>
              <a:gd name="connsiteY4" fmla="*/ 2032000 h 6204974"/>
              <a:gd name="connsiteX5" fmla="*/ 7283585 w 7283585"/>
              <a:gd name="connsiteY5" fmla="*/ 2032000 h 6204974"/>
              <a:gd name="connsiteX6" fmla="*/ 7283585 w 7283585"/>
              <a:gd name="connsiteY6" fmla="*/ 3946525 h 6204974"/>
              <a:gd name="connsiteX7" fmla="*/ 4914900 w 7283585"/>
              <a:gd name="connsiteY7" fmla="*/ 3946525 h 6204974"/>
              <a:gd name="connsiteX8" fmla="*/ 2457450 w 7283585"/>
              <a:gd name="connsiteY8" fmla="*/ 2032000 h 6204974"/>
              <a:gd name="connsiteX9" fmla="*/ 4826135 w 7283585"/>
              <a:gd name="connsiteY9" fmla="*/ 2032000 h 6204974"/>
              <a:gd name="connsiteX10" fmla="*/ 4826135 w 7283585"/>
              <a:gd name="connsiteY10" fmla="*/ 3946525 h 6204974"/>
              <a:gd name="connsiteX11" fmla="*/ 2457450 w 7283585"/>
              <a:gd name="connsiteY11" fmla="*/ 3946525 h 6204974"/>
              <a:gd name="connsiteX12" fmla="*/ 0 w 7283585"/>
              <a:gd name="connsiteY12" fmla="*/ 8552 h 6204974"/>
              <a:gd name="connsiteX13" fmla="*/ 2368685 w 7283585"/>
              <a:gd name="connsiteY13" fmla="*/ 8552 h 6204974"/>
              <a:gd name="connsiteX14" fmla="*/ 2368685 w 7283585"/>
              <a:gd name="connsiteY14" fmla="*/ 1923077 h 6204974"/>
              <a:gd name="connsiteX15" fmla="*/ 0 w 7283585"/>
              <a:gd name="connsiteY15" fmla="*/ 1923077 h 6204974"/>
              <a:gd name="connsiteX16" fmla="*/ 2457450 w 7283585"/>
              <a:gd name="connsiteY16" fmla="*/ 4276 h 6204974"/>
              <a:gd name="connsiteX17" fmla="*/ 4826135 w 7283585"/>
              <a:gd name="connsiteY17" fmla="*/ 4276 h 6204974"/>
              <a:gd name="connsiteX18" fmla="*/ 4826135 w 7283585"/>
              <a:gd name="connsiteY18" fmla="*/ 1918801 h 6204974"/>
              <a:gd name="connsiteX19" fmla="*/ 2457450 w 7283585"/>
              <a:gd name="connsiteY19" fmla="*/ 1918801 h 6204974"/>
              <a:gd name="connsiteX20" fmla="*/ 4914900 w 7283585"/>
              <a:gd name="connsiteY20" fmla="*/ 0 h 6204974"/>
              <a:gd name="connsiteX21" fmla="*/ 7283585 w 7283585"/>
              <a:gd name="connsiteY21" fmla="*/ 0 h 6204974"/>
              <a:gd name="connsiteX22" fmla="*/ 7283585 w 7283585"/>
              <a:gd name="connsiteY22" fmla="*/ 1914525 h 6204974"/>
              <a:gd name="connsiteX23" fmla="*/ 4914900 w 7283585"/>
              <a:gd name="connsiteY23" fmla="*/ 1914525 h 620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283585" h="6204974">
                <a:moveTo>
                  <a:pt x="4914900" y="4064000"/>
                </a:moveTo>
                <a:lnTo>
                  <a:pt x="7283585" y="4064000"/>
                </a:lnTo>
                <a:lnTo>
                  <a:pt x="7283585" y="6204974"/>
                </a:lnTo>
                <a:lnTo>
                  <a:pt x="4914900" y="6204974"/>
                </a:lnTo>
                <a:close/>
                <a:moveTo>
                  <a:pt x="4914900" y="2032000"/>
                </a:moveTo>
                <a:lnTo>
                  <a:pt x="7283585" y="2032000"/>
                </a:lnTo>
                <a:lnTo>
                  <a:pt x="7283585" y="3946525"/>
                </a:lnTo>
                <a:lnTo>
                  <a:pt x="4914900" y="3946525"/>
                </a:lnTo>
                <a:close/>
                <a:moveTo>
                  <a:pt x="2457450" y="2032000"/>
                </a:moveTo>
                <a:lnTo>
                  <a:pt x="4826135" y="2032000"/>
                </a:lnTo>
                <a:lnTo>
                  <a:pt x="4826135" y="3946525"/>
                </a:lnTo>
                <a:lnTo>
                  <a:pt x="2457450" y="3946525"/>
                </a:lnTo>
                <a:close/>
                <a:moveTo>
                  <a:pt x="0" y="8552"/>
                </a:moveTo>
                <a:lnTo>
                  <a:pt x="2368685" y="8552"/>
                </a:lnTo>
                <a:lnTo>
                  <a:pt x="2368685" y="1923077"/>
                </a:lnTo>
                <a:lnTo>
                  <a:pt x="0" y="1923077"/>
                </a:lnTo>
                <a:close/>
                <a:moveTo>
                  <a:pt x="2457450" y="4276"/>
                </a:moveTo>
                <a:lnTo>
                  <a:pt x="4826135" y="4276"/>
                </a:lnTo>
                <a:lnTo>
                  <a:pt x="4826135" y="1918801"/>
                </a:lnTo>
                <a:lnTo>
                  <a:pt x="2457450" y="1918801"/>
                </a:lnTo>
                <a:close/>
                <a:moveTo>
                  <a:pt x="4914900" y="0"/>
                </a:moveTo>
                <a:lnTo>
                  <a:pt x="7283585" y="0"/>
                </a:lnTo>
                <a:lnTo>
                  <a:pt x="7283585" y="1914525"/>
                </a:lnTo>
                <a:lnTo>
                  <a:pt x="4914900" y="1914525"/>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noProof="0"/>
              <a:t>Click icon to add picture</a:t>
            </a:r>
            <a:endParaRPr lang="en-US" noProof="0" dirty="0"/>
          </a:p>
        </p:txBody>
      </p:sp>
      <p:sp>
        <p:nvSpPr>
          <p:cNvPr id="20" name="Rectangle 19">
            <a:extLst>
              <a:ext uri="{FF2B5EF4-FFF2-40B4-BE49-F238E27FC236}">
                <a16:creationId xmlns:a16="http://schemas.microsoft.com/office/drawing/2014/main" id="{475378D9-445B-4812-AE73-9B2CF92DCDF1}"/>
              </a:ext>
            </a:extLst>
          </p:cNvPr>
          <p:cNvSpPr/>
          <p:nvPr userDrawn="1"/>
        </p:nvSpPr>
        <p:spPr>
          <a:xfrm>
            <a:off x="6210299" y="2027725"/>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B569B8CC-B741-4501-A871-F6CC58941F5C}"/>
              </a:ext>
            </a:extLst>
          </p:cNvPr>
          <p:cNvSpPr/>
          <p:nvPr userDrawn="1"/>
        </p:nvSpPr>
        <p:spPr>
          <a:xfrm>
            <a:off x="8661263" y="4055448"/>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3" name="Straight Connector 22">
            <a:extLst>
              <a:ext uri="{FF2B5EF4-FFF2-40B4-BE49-F238E27FC236}">
                <a16:creationId xmlns:a16="http://schemas.microsoft.com/office/drawing/2014/main" id="{8ED9C5BC-5F16-4DC8-BAA3-30A378B7F5FB}"/>
              </a:ext>
            </a:extLst>
          </p:cNvPr>
          <p:cNvCxnSpPr>
            <a:cxnSpLocks/>
          </p:cNvCxnSpPr>
          <p:nvPr userDrawn="1"/>
        </p:nvCxnSpPr>
        <p:spPr>
          <a:xfrm>
            <a:off x="3452019" y="3106075"/>
            <a:ext cx="0" cy="30947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F0E9B02-FBE7-4B3F-833A-FCDE146B2DAD}"/>
              </a:ext>
            </a:extLst>
          </p:cNvPr>
          <p:cNvSpPr/>
          <p:nvPr userDrawn="1"/>
        </p:nvSpPr>
        <p:spPr>
          <a:xfrm>
            <a:off x="0" y="1405862"/>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022978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371475" y="260350"/>
            <a:ext cx="11520488" cy="6121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userDrawn="1"/>
        </p:nvSpPr>
        <p:spPr>
          <a:xfrm>
            <a:off x="1578741"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1D54A23-014A-49B4-9E28-7641C8A4F0C1}"/>
              </a:ext>
            </a:extLst>
          </p:cNvPr>
          <p:cNvSpPr/>
          <p:nvPr userDrawn="1"/>
        </p:nvSpPr>
        <p:spPr>
          <a:xfrm>
            <a:off x="6184487"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587504" y="1233488"/>
            <a:ext cx="9016993" cy="761076"/>
          </a:xfrm>
        </p:spPr>
        <p:txBody>
          <a:bodyPr anchor="ctr">
            <a:noAutofit/>
          </a:bodyPr>
          <a:lstStyle>
            <a:lvl1pPr algn="ctr">
              <a:defRPr sz="36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28091" y="2424864"/>
            <a:ext cx="4132800" cy="28332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722820" y="2424864"/>
            <a:ext cx="4131850" cy="2832101"/>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8046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Rectangle 4">
            <a:extLst>
              <a:ext uri="{FF2B5EF4-FFF2-40B4-BE49-F238E27FC236}">
                <a16:creationId xmlns:a16="http://schemas.microsoft.com/office/drawing/2014/main" id="{113E1565-5B33-4914-9800-50B8400266FF}"/>
              </a:ext>
            </a:extLst>
          </p:cNvPr>
          <p:cNvSpPr/>
          <p:nvPr userDrawn="1"/>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Picture Placeholder 6">
            <a:extLst>
              <a:ext uri="{FF2B5EF4-FFF2-40B4-BE49-F238E27FC236}">
                <a16:creationId xmlns:a16="http://schemas.microsoft.com/office/drawing/2014/main" id="{DE438B2E-01A6-453B-928D-97D98438168E}"/>
              </a:ext>
            </a:extLst>
          </p:cNvPr>
          <p:cNvSpPr>
            <a:spLocks noGrp="1"/>
          </p:cNvSpPr>
          <p:nvPr>
            <p:ph type="pic" sz="quarter" idx="13"/>
          </p:nvPr>
        </p:nvSpPr>
        <p:spPr>
          <a:xfrm>
            <a:off x="335756" y="260350"/>
            <a:ext cx="11520488"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15055411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404FC023-3732-4036-B4DA-F34DC453036D}"/>
              </a:ext>
            </a:extLst>
          </p:cNvPr>
          <p:cNvSpPr>
            <a:spLocks noGrp="1"/>
          </p:cNvSpPr>
          <p:nvPr>
            <p:ph type="pic" sz="quarter" idx="13"/>
          </p:nvPr>
        </p:nvSpPr>
        <p:spPr>
          <a:xfrm>
            <a:off x="1" y="1"/>
            <a:ext cx="12191999" cy="6857999"/>
          </a:xfrm>
          <a:custGeom>
            <a:avLst/>
            <a:gdLst>
              <a:gd name="connsiteX0" fmla="*/ 9194799 w 12191999"/>
              <a:gd name="connsiteY0" fmla="*/ 4114799 h 6108699"/>
              <a:gd name="connsiteX1" fmla="*/ 12191999 w 12191999"/>
              <a:gd name="connsiteY1" fmla="*/ 4114799 h 6108699"/>
              <a:gd name="connsiteX2" fmla="*/ 12191999 w 12191999"/>
              <a:gd name="connsiteY2" fmla="*/ 6108699 h 6108699"/>
              <a:gd name="connsiteX3" fmla="*/ 9194799 w 12191999"/>
              <a:gd name="connsiteY3" fmla="*/ 6108699 h 6108699"/>
              <a:gd name="connsiteX4" fmla="*/ 6129865 w 12191999"/>
              <a:gd name="connsiteY4" fmla="*/ 4114799 h 6108699"/>
              <a:gd name="connsiteX5" fmla="*/ 9127065 w 12191999"/>
              <a:gd name="connsiteY5" fmla="*/ 4114799 h 6108699"/>
              <a:gd name="connsiteX6" fmla="*/ 9127065 w 12191999"/>
              <a:gd name="connsiteY6" fmla="*/ 6108699 h 6108699"/>
              <a:gd name="connsiteX7" fmla="*/ 6129865 w 12191999"/>
              <a:gd name="connsiteY7" fmla="*/ 6108699 h 6108699"/>
              <a:gd name="connsiteX8" fmla="*/ 3064933 w 12191999"/>
              <a:gd name="connsiteY8" fmla="*/ 4114799 h 6108699"/>
              <a:gd name="connsiteX9" fmla="*/ 6062132 w 12191999"/>
              <a:gd name="connsiteY9" fmla="*/ 4114799 h 6108699"/>
              <a:gd name="connsiteX10" fmla="*/ 6062132 w 12191999"/>
              <a:gd name="connsiteY10" fmla="*/ 6108699 h 6108699"/>
              <a:gd name="connsiteX11" fmla="*/ 3064933 w 12191999"/>
              <a:gd name="connsiteY11" fmla="*/ 6108699 h 6108699"/>
              <a:gd name="connsiteX12" fmla="*/ 0 w 12191999"/>
              <a:gd name="connsiteY12" fmla="*/ 4114799 h 6108699"/>
              <a:gd name="connsiteX13" fmla="*/ 2997200 w 12191999"/>
              <a:gd name="connsiteY13" fmla="*/ 4114799 h 6108699"/>
              <a:gd name="connsiteX14" fmla="*/ 2997200 w 12191999"/>
              <a:gd name="connsiteY14" fmla="*/ 6108699 h 6108699"/>
              <a:gd name="connsiteX15" fmla="*/ 0 w 12191999"/>
              <a:gd name="connsiteY15" fmla="*/ 6108699 h 6108699"/>
              <a:gd name="connsiteX16" fmla="*/ 9194799 w 12191999"/>
              <a:gd name="connsiteY16" fmla="*/ 2057400 h 6108699"/>
              <a:gd name="connsiteX17" fmla="*/ 12191999 w 12191999"/>
              <a:gd name="connsiteY17" fmla="*/ 2057400 h 6108699"/>
              <a:gd name="connsiteX18" fmla="*/ 12191999 w 12191999"/>
              <a:gd name="connsiteY18" fmla="*/ 4051299 h 6108699"/>
              <a:gd name="connsiteX19" fmla="*/ 9194799 w 12191999"/>
              <a:gd name="connsiteY19" fmla="*/ 4051299 h 6108699"/>
              <a:gd name="connsiteX20" fmla="*/ 6129865 w 12191999"/>
              <a:gd name="connsiteY20" fmla="*/ 2057400 h 6108699"/>
              <a:gd name="connsiteX21" fmla="*/ 9127065 w 12191999"/>
              <a:gd name="connsiteY21" fmla="*/ 2057400 h 6108699"/>
              <a:gd name="connsiteX22" fmla="*/ 9127065 w 12191999"/>
              <a:gd name="connsiteY22" fmla="*/ 4051299 h 6108699"/>
              <a:gd name="connsiteX23" fmla="*/ 6129865 w 12191999"/>
              <a:gd name="connsiteY23" fmla="*/ 4051299 h 6108699"/>
              <a:gd name="connsiteX24" fmla="*/ 3064934 w 12191999"/>
              <a:gd name="connsiteY24" fmla="*/ 2057400 h 6108699"/>
              <a:gd name="connsiteX25" fmla="*/ 6062132 w 12191999"/>
              <a:gd name="connsiteY25" fmla="*/ 2057400 h 6108699"/>
              <a:gd name="connsiteX26" fmla="*/ 6062132 w 12191999"/>
              <a:gd name="connsiteY26" fmla="*/ 4051299 h 6108699"/>
              <a:gd name="connsiteX27" fmla="*/ 3064934 w 12191999"/>
              <a:gd name="connsiteY27" fmla="*/ 4051299 h 6108699"/>
              <a:gd name="connsiteX28" fmla="*/ 0 w 12191999"/>
              <a:gd name="connsiteY28" fmla="*/ 2057400 h 6108699"/>
              <a:gd name="connsiteX29" fmla="*/ 2997200 w 12191999"/>
              <a:gd name="connsiteY29" fmla="*/ 2057400 h 6108699"/>
              <a:gd name="connsiteX30" fmla="*/ 2997200 w 12191999"/>
              <a:gd name="connsiteY30" fmla="*/ 4051299 h 6108699"/>
              <a:gd name="connsiteX31" fmla="*/ 0 w 12191999"/>
              <a:gd name="connsiteY31" fmla="*/ 4051299 h 6108699"/>
              <a:gd name="connsiteX32" fmla="*/ 9194799 w 12191999"/>
              <a:gd name="connsiteY32" fmla="*/ 0 h 6108699"/>
              <a:gd name="connsiteX33" fmla="*/ 12191999 w 12191999"/>
              <a:gd name="connsiteY33" fmla="*/ 0 h 6108699"/>
              <a:gd name="connsiteX34" fmla="*/ 12191999 w 12191999"/>
              <a:gd name="connsiteY34" fmla="*/ 1993900 h 6108699"/>
              <a:gd name="connsiteX35" fmla="*/ 9194799 w 12191999"/>
              <a:gd name="connsiteY35" fmla="*/ 1993900 h 6108699"/>
              <a:gd name="connsiteX36" fmla="*/ 6129865 w 12191999"/>
              <a:gd name="connsiteY36" fmla="*/ 0 h 6108699"/>
              <a:gd name="connsiteX37" fmla="*/ 9127065 w 12191999"/>
              <a:gd name="connsiteY37" fmla="*/ 0 h 6108699"/>
              <a:gd name="connsiteX38" fmla="*/ 9127065 w 12191999"/>
              <a:gd name="connsiteY38" fmla="*/ 1993900 h 6108699"/>
              <a:gd name="connsiteX39" fmla="*/ 6129865 w 12191999"/>
              <a:gd name="connsiteY39" fmla="*/ 1993900 h 6108699"/>
              <a:gd name="connsiteX40" fmla="*/ 3064934 w 12191999"/>
              <a:gd name="connsiteY40" fmla="*/ 0 h 6108699"/>
              <a:gd name="connsiteX41" fmla="*/ 6062132 w 12191999"/>
              <a:gd name="connsiteY41" fmla="*/ 0 h 6108699"/>
              <a:gd name="connsiteX42" fmla="*/ 6062132 w 12191999"/>
              <a:gd name="connsiteY42" fmla="*/ 1993900 h 6108699"/>
              <a:gd name="connsiteX43" fmla="*/ 3064934 w 12191999"/>
              <a:gd name="connsiteY43" fmla="*/ 1993900 h 6108699"/>
              <a:gd name="connsiteX44" fmla="*/ 1 w 12191999"/>
              <a:gd name="connsiteY44" fmla="*/ 0 h 6108699"/>
              <a:gd name="connsiteX45" fmla="*/ 2997201 w 12191999"/>
              <a:gd name="connsiteY45" fmla="*/ 0 h 6108699"/>
              <a:gd name="connsiteX46" fmla="*/ 2997201 w 12191999"/>
              <a:gd name="connsiteY46" fmla="*/ 1993900 h 6108699"/>
              <a:gd name="connsiteX47" fmla="*/ 1 w 12191999"/>
              <a:gd name="connsiteY47" fmla="*/ 1993900 h 610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91999" h="6108699">
                <a:moveTo>
                  <a:pt x="9194799" y="4114799"/>
                </a:moveTo>
                <a:lnTo>
                  <a:pt x="12191999" y="4114799"/>
                </a:lnTo>
                <a:lnTo>
                  <a:pt x="12191999" y="6108699"/>
                </a:lnTo>
                <a:lnTo>
                  <a:pt x="9194799" y="6108699"/>
                </a:lnTo>
                <a:close/>
                <a:moveTo>
                  <a:pt x="6129865" y="4114799"/>
                </a:moveTo>
                <a:lnTo>
                  <a:pt x="9127065" y="4114799"/>
                </a:lnTo>
                <a:lnTo>
                  <a:pt x="9127065" y="6108699"/>
                </a:lnTo>
                <a:lnTo>
                  <a:pt x="6129865" y="6108699"/>
                </a:lnTo>
                <a:close/>
                <a:moveTo>
                  <a:pt x="3064933" y="4114799"/>
                </a:moveTo>
                <a:lnTo>
                  <a:pt x="6062132" y="4114799"/>
                </a:lnTo>
                <a:lnTo>
                  <a:pt x="6062132" y="6108699"/>
                </a:lnTo>
                <a:lnTo>
                  <a:pt x="3064933" y="6108699"/>
                </a:lnTo>
                <a:close/>
                <a:moveTo>
                  <a:pt x="0" y="4114799"/>
                </a:moveTo>
                <a:lnTo>
                  <a:pt x="2997200" y="4114799"/>
                </a:lnTo>
                <a:lnTo>
                  <a:pt x="2997200" y="6108699"/>
                </a:lnTo>
                <a:lnTo>
                  <a:pt x="0" y="6108699"/>
                </a:lnTo>
                <a:close/>
                <a:moveTo>
                  <a:pt x="9194799" y="2057400"/>
                </a:moveTo>
                <a:lnTo>
                  <a:pt x="12191999" y="2057400"/>
                </a:lnTo>
                <a:lnTo>
                  <a:pt x="12191999" y="4051299"/>
                </a:lnTo>
                <a:lnTo>
                  <a:pt x="9194799" y="4051299"/>
                </a:lnTo>
                <a:close/>
                <a:moveTo>
                  <a:pt x="6129865" y="2057400"/>
                </a:moveTo>
                <a:lnTo>
                  <a:pt x="9127065" y="2057400"/>
                </a:lnTo>
                <a:lnTo>
                  <a:pt x="9127065" y="4051299"/>
                </a:lnTo>
                <a:lnTo>
                  <a:pt x="6129865" y="4051299"/>
                </a:lnTo>
                <a:close/>
                <a:moveTo>
                  <a:pt x="3064934" y="2057400"/>
                </a:moveTo>
                <a:lnTo>
                  <a:pt x="6062132" y="2057400"/>
                </a:lnTo>
                <a:lnTo>
                  <a:pt x="6062132" y="4051299"/>
                </a:lnTo>
                <a:lnTo>
                  <a:pt x="3064934" y="4051299"/>
                </a:lnTo>
                <a:close/>
                <a:moveTo>
                  <a:pt x="0" y="2057400"/>
                </a:moveTo>
                <a:lnTo>
                  <a:pt x="2997200" y="2057400"/>
                </a:lnTo>
                <a:lnTo>
                  <a:pt x="2997200" y="4051299"/>
                </a:lnTo>
                <a:lnTo>
                  <a:pt x="0" y="4051299"/>
                </a:lnTo>
                <a:close/>
                <a:moveTo>
                  <a:pt x="9194799" y="0"/>
                </a:moveTo>
                <a:lnTo>
                  <a:pt x="12191999" y="0"/>
                </a:lnTo>
                <a:lnTo>
                  <a:pt x="12191999" y="1993900"/>
                </a:lnTo>
                <a:lnTo>
                  <a:pt x="9194799" y="1993900"/>
                </a:lnTo>
                <a:close/>
                <a:moveTo>
                  <a:pt x="6129865" y="0"/>
                </a:moveTo>
                <a:lnTo>
                  <a:pt x="9127065" y="0"/>
                </a:lnTo>
                <a:lnTo>
                  <a:pt x="9127065" y="1993900"/>
                </a:lnTo>
                <a:lnTo>
                  <a:pt x="6129865" y="1993900"/>
                </a:lnTo>
                <a:close/>
                <a:moveTo>
                  <a:pt x="3064934" y="0"/>
                </a:moveTo>
                <a:lnTo>
                  <a:pt x="6062132" y="0"/>
                </a:lnTo>
                <a:lnTo>
                  <a:pt x="6062132" y="1993900"/>
                </a:lnTo>
                <a:lnTo>
                  <a:pt x="3064934" y="1993900"/>
                </a:lnTo>
                <a:close/>
                <a:moveTo>
                  <a:pt x="1" y="0"/>
                </a:moveTo>
                <a:lnTo>
                  <a:pt x="2997201" y="0"/>
                </a:lnTo>
                <a:lnTo>
                  <a:pt x="2997201" y="1993900"/>
                </a:lnTo>
                <a:lnTo>
                  <a:pt x="1" y="1993900"/>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6175455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7147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Picture Placeholder 6">
            <a:extLst>
              <a:ext uri="{FF2B5EF4-FFF2-40B4-BE49-F238E27FC236}">
                <a16:creationId xmlns:a16="http://schemas.microsoft.com/office/drawing/2014/main" id="{D9C7DFC2-3A77-4761-A9AF-98963C5CCA07}"/>
              </a:ext>
            </a:extLst>
          </p:cNvPr>
          <p:cNvSpPr>
            <a:spLocks noGrp="1"/>
          </p:cNvSpPr>
          <p:nvPr>
            <p:ph type="pic" sz="quarter" idx="14"/>
          </p:nvPr>
        </p:nvSpPr>
        <p:spPr>
          <a:xfrm>
            <a:off x="4981575" y="260350"/>
            <a:ext cx="27400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6485114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1233488"/>
            <a:ext cx="12192001" cy="439102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grpSp>
        <p:nvGrpSpPr>
          <p:cNvPr id="2" name="Group 1">
            <a:extLst>
              <a:ext uri="{FF2B5EF4-FFF2-40B4-BE49-F238E27FC236}">
                <a16:creationId xmlns:a16="http://schemas.microsoft.com/office/drawing/2014/main" id="{18F30468-CC2E-4430-88DD-81D548B988FA}"/>
              </a:ext>
            </a:extLst>
          </p:cNvPr>
          <p:cNvGrpSpPr/>
          <p:nvPr userDrawn="1"/>
        </p:nvGrpSpPr>
        <p:grpSpPr>
          <a:xfrm>
            <a:off x="371474" y="260350"/>
            <a:ext cx="644525" cy="973138"/>
            <a:chOff x="371475" y="671713"/>
            <a:chExt cx="496540" cy="836738"/>
          </a:xfrm>
        </p:grpSpPr>
        <p:sp>
          <p:nvSpPr>
            <p:cNvPr id="8" name="Rectangle 7">
              <a:extLst>
                <a:ext uri="{FF2B5EF4-FFF2-40B4-BE49-F238E27FC236}">
                  <a16:creationId xmlns:a16="http://schemas.microsoft.com/office/drawing/2014/main" id="{BF6F92E0-2218-46A5-A183-84468D9B72A2}"/>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9B476586-864B-4C72-91AF-8CF8796C6DE8}"/>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0" name="Rectangle 9">
            <a:extLst>
              <a:ext uri="{FF2B5EF4-FFF2-40B4-BE49-F238E27FC236}">
                <a16:creationId xmlns:a16="http://schemas.microsoft.com/office/drawing/2014/main" id="{38B3D026-83A3-4D78-8B11-A20A6F47170C}"/>
              </a:ext>
            </a:extLst>
          </p:cNvPr>
          <p:cNvSpPr/>
          <p:nvPr userDrawn="1"/>
        </p:nvSpPr>
        <p:spPr>
          <a:xfrm>
            <a:off x="10795001" y="5642462"/>
            <a:ext cx="1397000" cy="1215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5906182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71FC10-F7C3-4841-A705-B83FDE093009}"/>
              </a:ext>
            </a:extLst>
          </p:cNvPr>
          <p:cNvSpPr/>
          <p:nvPr userDrawn="1"/>
        </p:nvSpPr>
        <p:spPr>
          <a:xfrm>
            <a:off x="9398000" y="0"/>
            <a:ext cx="2793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260350"/>
            <a:ext cx="11891963"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8371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020680CA-2BBF-4F8E-97A1-F5992606C007}" type="datetime1">
              <a:rPr lang="en-IN" smtClean="0"/>
              <a:t>22-04-2023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1299218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2466000"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2892285"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004445"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2892284"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004445"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6151738" y="1233487"/>
            <a:ext cx="246490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8673131"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8673130"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8786099"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8786099"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0208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7063827" y="1233488"/>
            <a:ext cx="4828135"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371476"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483636"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371475"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483636"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3717652"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3717651"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3830620"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3830620"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722478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1152048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8" y="2910543"/>
            <a:ext cx="5058000"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8" y="3523420"/>
            <a:ext cx="5058000"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895142" y="2910543"/>
            <a:ext cx="5058397"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895142" y="3523420"/>
            <a:ext cx="5058397"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12144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43705-0B3F-4F77-A8BB-08EC09D36A56}"/>
              </a:ext>
            </a:extLst>
          </p:cNvPr>
          <p:cNvSpPr/>
          <p:nvPr userDrawn="1"/>
        </p:nvSpPr>
        <p:spPr>
          <a:xfrm>
            <a:off x="0" y="0"/>
            <a:ext cx="12192000" cy="2146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ctr">
              <a:defRPr>
                <a:solidFill>
                  <a:schemeClr val="bg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7" y="3634443"/>
            <a:ext cx="5630165" cy="518457"/>
          </a:xfrm>
        </p:spPr>
        <p:txBody>
          <a:bodyPr anchor="ctr">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7" y="4247320"/>
            <a:ext cx="5630165"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71476" y="3634443"/>
            <a:ext cx="5582064" cy="518457"/>
          </a:xfrm>
        </p:spPr>
        <p:txBody>
          <a:bodyPr anchor="ct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71476" y="4247320"/>
            <a:ext cx="5582064"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16CD8AAD-701B-4F23-AB47-6FC680787135}"/>
              </a:ext>
            </a:extLst>
          </p:cNvPr>
          <p:cNvSpPr>
            <a:spLocks noGrp="1"/>
          </p:cNvSpPr>
          <p:nvPr>
            <p:ph type="pic" sz="quarter" idx="13"/>
          </p:nvPr>
        </p:nvSpPr>
        <p:spPr>
          <a:xfrm>
            <a:off x="371476" y="1593851"/>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6" name="Picture Placeholder 6">
            <a:extLst>
              <a:ext uri="{FF2B5EF4-FFF2-40B4-BE49-F238E27FC236}">
                <a16:creationId xmlns:a16="http://schemas.microsoft.com/office/drawing/2014/main" id="{2B9551A7-E41A-4D0E-925B-71270CA0F339}"/>
              </a:ext>
            </a:extLst>
          </p:cNvPr>
          <p:cNvSpPr>
            <a:spLocks noGrp="1"/>
          </p:cNvSpPr>
          <p:nvPr>
            <p:ph type="pic" sz="quarter" idx="14"/>
          </p:nvPr>
        </p:nvSpPr>
        <p:spPr>
          <a:xfrm>
            <a:off x="6281738" y="1593850"/>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4584201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90C1024-E4C7-44C6-ADC4-870B3D482C3F}"/>
              </a:ext>
            </a:extLst>
          </p:cNvPr>
          <p:cNvSpPr/>
          <p:nvPr userDrawn="1"/>
        </p:nvSpPr>
        <p:spPr>
          <a:xfrm>
            <a:off x="6441279" y="3761720"/>
            <a:ext cx="5446800" cy="24009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DB43705-0B3F-4F77-A8BB-08EC09D36A56}"/>
              </a:ext>
            </a:extLst>
          </p:cNvPr>
          <p:cNvSpPr/>
          <p:nvPr userDrawn="1"/>
        </p:nvSpPr>
        <p:spPr>
          <a:xfrm>
            <a:off x="371474" y="1271588"/>
            <a:ext cx="5445125" cy="2400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l">
              <a:defRPr>
                <a:solidFill>
                  <a:schemeClr val="tx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610169" y="3956706"/>
            <a:ext cx="5109021"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610169" y="4569583"/>
            <a:ext cx="5109021" cy="1412117"/>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539836" y="1462743"/>
            <a:ext cx="5108400"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539836" y="2075621"/>
            <a:ext cx="5108400" cy="1391480"/>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6">
            <a:extLst>
              <a:ext uri="{FF2B5EF4-FFF2-40B4-BE49-F238E27FC236}">
                <a16:creationId xmlns:a16="http://schemas.microsoft.com/office/drawing/2014/main" id="{9DFBCB44-5019-402B-BEC3-12F7F5526F0E}"/>
              </a:ext>
            </a:extLst>
          </p:cNvPr>
          <p:cNvSpPr>
            <a:spLocks noGrp="1"/>
          </p:cNvSpPr>
          <p:nvPr>
            <p:ph type="pic" sz="quarter" idx="13"/>
          </p:nvPr>
        </p:nvSpPr>
        <p:spPr>
          <a:xfrm>
            <a:off x="5880101" y="1271588"/>
            <a:ext cx="60120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8" name="Picture Placeholder 6">
            <a:extLst>
              <a:ext uri="{FF2B5EF4-FFF2-40B4-BE49-F238E27FC236}">
                <a16:creationId xmlns:a16="http://schemas.microsoft.com/office/drawing/2014/main" id="{8CD826C9-080C-4638-B261-376BD8B31622}"/>
              </a:ext>
            </a:extLst>
          </p:cNvPr>
          <p:cNvSpPr>
            <a:spLocks noGrp="1"/>
          </p:cNvSpPr>
          <p:nvPr>
            <p:ph type="pic" sz="quarter" idx="14"/>
          </p:nvPr>
        </p:nvSpPr>
        <p:spPr>
          <a:xfrm>
            <a:off x="371475" y="3758268"/>
            <a:ext cx="60118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5881964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1233488"/>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319837" y="2227263"/>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85661614-E5E5-43DF-A12A-7BE84E58EE3B}"/>
              </a:ext>
            </a:extLst>
          </p:cNvPr>
          <p:cNvSpPr/>
          <p:nvPr userDrawn="1"/>
        </p:nvSpPr>
        <p:spPr>
          <a:xfrm>
            <a:off x="371475" y="5271760"/>
            <a:ext cx="5572125" cy="929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161B260-71A2-402A-A38D-FE2C484B7F99}"/>
              </a:ext>
            </a:extLst>
          </p:cNvPr>
          <p:cNvSpPr/>
          <p:nvPr userDrawn="1"/>
        </p:nvSpPr>
        <p:spPr>
          <a:xfrm>
            <a:off x="6319836" y="1233488"/>
            <a:ext cx="5572125" cy="929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534987" y="5380667"/>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483348" y="1342395"/>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18570411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451739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9" y="164210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9F3577-4130-4F32-9302-DA8838D30560}"/>
              </a:ext>
            </a:extLst>
          </p:cNvPr>
          <p:cNvSpPr/>
          <p:nvPr userDrawn="1"/>
        </p:nvSpPr>
        <p:spPr>
          <a:xfrm>
            <a:off x="10337800" y="5122548"/>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571500"/>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2429505"/>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8221194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1932303"/>
            <a:ext cx="12192000" cy="2917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1470977"/>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1462403"/>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545147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8" y="591502"/>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grpSp>
        <p:nvGrpSpPr>
          <p:cNvPr id="14" name="Group 13">
            <a:extLst>
              <a:ext uri="{FF2B5EF4-FFF2-40B4-BE49-F238E27FC236}">
                <a16:creationId xmlns:a16="http://schemas.microsoft.com/office/drawing/2014/main" id="{AF4B4D45-80E3-42F8-B437-4182608210C3}"/>
              </a:ext>
            </a:extLst>
          </p:cNvPr>
          <p:cNvGrpSpPr/>
          <p:nvPr userDrawn="1"/>
        </p:nvGrpSpPr>
        <p:grpSpPr>
          <a:xfrm>
            <a:off x="5387974" y="422433"/>
            <a:ext cx="644525" cy="973138"/>
            <a:chOff x="371475" y="671713"/>
            <a:chExt cx="496540" cy="836738"/>
          </a:xfrm>
          <a:solidFill>
            <a:schemeClr val="accent6"/>
          </a:solidFill>
        </p:grpSpPr>
        <p:sp>
          <p:nvSpPr>
            <p:cNvPr id="15" name="Rectangle 14">
              <a:extLst>
                <a:ext uri="{FF2B5EF4-FFF2-40B4-BE49-F238E27FC236}">
                  <a16:creationId xmlns:a16="http://schemas.microsoft.com/office/drawing/2014/main" id="{D670E361-AF23-4722-9250-CCF26B3C5884}"/>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BDE16CED-9FCD-4407-99EF-FFBE689DA9F1}"/>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7" name="Group 16">
            <a:extLst>
              <a:ext uri="{FF2B5EF4-FFF2-40B4-BE49-F238E27FC236}">
                <a16:creationId xmlns:a16="http://schemas.microsoft.com/office/drawing/2014/main" id="{FA147081-5AFB-463F-B27C-7A0C4CA0573B}"/>
              </a:ext>
            </a:extLst>
          </p:cNvPr>
          <p:cNvGrpSpPr/>
          <p:nvPr userDrawn="1"/>
        </p:nvGrpSpPr>
        <p:grpSpPr>
          <a:xfrm flipH="1">
            <a:off x="6248401" y="5451475"/>
            <a:ext cx="644525" cy="973138"/>
            <a:chOff x="371475" y="671713"/>
            <a:chExt cx="496540" cy="836738"/>
          </a:xfrm>
          <a:solidFill>
            <a:schemeClr val="accent6"/>
          </a:solidFill>
        </p:grpSpPr>
        <p:sp>
          <p:nvSpPr>
            <p:cNvPr id="18" name="Rectangle 17">
              <a:extLst>
                <a:ext uri="{FF2B5EF4-FFF2-40B4-BE49-F238E27FC236}">
                  <a16:creationId xmlns:a16="http://schemas.microsoft.com/office/drawing/2014/main" id="{AE24567E-B0AE-4E55-A5FB-3019A9598162}"/>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4918E6C0-B582-4943-9462-FE9740846585}"/>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9236168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0" y="0"/>
            <a:ext cx="6019200"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172201" y="0"/>
            <a:ext cx="6019799"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23614977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5372096" cy="6857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260350"/>
            <a:ext cx="5618153"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20" name="Rectangle 19">
            <a:extLst>
              <a:ext uri="{FF2B5EF4-FFF2-40B4-BE49-F238E27FC236}">
                <a16:creationId xmlns:a16="http://schemas.microsoft.com/office/drawing/2014/main" id="{97E2F46B-C34E-40D3-9D43-BBA43EDFC924}"/>
              </a:ext>
            </a:extLst>
          </p:cNvPr>
          <p:cNvSpPr/>
          <p:nvPr userDrawn="1"/>
        </p:nvSpPr>
        <p:spPr>
          <a:xfrm>
            <a:off x="6819906" y="-18257"/>
            <a:ext cx="5372096"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80147" y="260350"/>
            <a:ext cx="5619600"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1407684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87028BF9-0B0A-4436-9792-1019378609CD}" type="datetime1">
              <a:rPr lang="en-IN" smtClean="0"/>
              <a:t>22-04-2023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408468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371475" y="1233488"/>
            <a:ext cx="2776354"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B5BF167-B9E6-4F02-9FA8-3CA79D552F0E}"/>
              </a:ext>
            </a:extLst>
          </p:cNvPr>
          <p:cNvSpPr/>
          <p:nvPr userDrawn="1"/>
        </p:nvSpPr>
        <p:spPr>
          <a:xfrm>
            <a:off x="3286186" y="1233488"/>
            <a:ext cx="2776354" cy="4967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48694DE-D82B-49DB-8A45-D1DD4C9BCEF1}"/>
              </a:ext>
            </a:extLst>
          </p:cNvPr>
          <p:cNvSpPr/>
          <p:nvPr userDrawn="1"/>
        </p:nvSpPr>
        <p:spPr>
          <a:xfrm>
            <a:off x="6200897" y="1233488"/>
            <a:ext cx="2776354" cy="4967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07C1370-8D38-4641-8D37-30A1218A4372}"/>
              </a:ext>
            </a:extLst>
          </p:cNvPr>
          <p:cNvSpPr/>
          <p:nvPr userDrawn="1"/>
        </p:nvSpPr>
        <p:spPr>
          <a:xfrm>
            <a:off x="9115608" y="1246188"/>
            <a:ext cx="2776354" cy="49672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CE3EDDE5-9B23-44D7-8546-0B2365B42B16}"/>
              </a:ext>
            </a:extLst>
          </p:cNvPr>
          <p:cNvCxnSpPr/>
          <p:nvPr userDrawn="1"/>
        </p:nvCxnSpPr>
        <p:spPr>
          <a:xfrm>
            <a:off x="591252"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9D259D5-D3C0-4B60-B2D9-9B6DFFD270D8}"/>
              </a:ext>
            </a:extLst>
          </p:cNvPr>
          <p:cNvCxnSpPr/>
          <p:nvPr userDrawn="1"/>
        </p:nvCxnSpPr>
        <p:spPr>
          <a:xfrm>
            <a:off x="3505963"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710C392-9E34-4640-AC70-210A1B8C47B5}"/>
              </a:ext>
            </a:extLst>
          </p:cNvPr>
          <p:cNvCxnSpPr/>
          <p:nvPr userDrawn="1"/>
        </p:nvCxnSpPr>
        <p:spPr>
          <a:xfrm>
            <a:off x="6420674"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A92E0B-B060-48FA-A650-36894FF4B216}"/>
              </a:ext>
            </a:extLst>
          </p:cNvPr>
          <p:cNvCxnSpPr/>
          <p:nvPr userDrawn="1"/>
        </p:nvCxnSpPr>
        <p:spPr>
          <a:xfrm>
            <a:off x="9335385"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Picture Placeholder 33">
            <a:extLst>
              <a:ext uri="{FF2B5EF4-FFF2-40B4-BE49-F238E27FC236}">
                <a16:creationId xmlns:a16="http://schemas.microsoft.com/office/drawing/2014/main" id="{D9056F2B-EAFD-4A57-BB92-D14816C84DDE}"/>
              </a:ext>
            </a:extLst>
          </p:cNvPr>
          <p:cNvSpPr>
            <a:spLocks noGrp="1"/>
          </p:cNvSpPr>
          <p:nvPr>
            <p:ph type="pic" sz="quarter" idx="13"/>
          </p:nvPr>
        </p:nvSpPr>
        <p:spPr>
          <a:xfrm>
            <a:off x="876300"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E65006DE-F797-4019-BB72-F484F9FE7E58}"/>
              </a:ext>
            </a:extLst>
          </p:cNvPr>
          <p:cNvSpPr>
            <a:spLocks noGrp="1"/>
          </p:cNvSpPr>
          <p:nvPr>
            <p:ph type="pic" sz="quarter" idx="14"/>
          </p:nvPr>
        </p:nvSpPr>
        <p:spPr>
          <a:xfrm>
            <a:off x="3829813"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0947D252-5545-4406-8764-B7712464DA56}"/>
              </a:ext>
            </a:extLst>
          </p:cNvPr>
          <p:cNvSpPr>
            <a:spLocks noGrp="1"/>
          </p:cNvSpPr>
          <p:nvPr>
            <p:ph type="pic" sz="quarter" idx="15"/>
          </p:nvPr>
        </p:nvSpPr>
        <p:spPr>
          <a:xfrm>
            <a:off x="6744524"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DD89F80C-C1D7-4F63-BAD2-F4EE1F9A162F}"/>
              </a:ext>
            </a:extLst>
          </p:cNvPr>
          <p:cNvSpPr>
            <a:spLocks noGrp="1"/>
          </p:cNvSpPr>
          <p:nvPr>
            <p:ph type="pic" sz="quarter" idx="17"/>
          </p:nvPr>
        </p:nvSpPr>
        <p:spPr>
          <a:xfrm>
            <a:off x="9659235"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40" name="Text Placeholder 39">
            <a:extLst>
              <a:ext uri="{FF2B5EF4-FFF2-40B4-BE49-F238E27FC236}">
                <a16:creationId xmlns:a16="http://schemas.microsoft.com/office/drawing/2014/main" id="{08BBFEC8-B6BE-4768-9284-26D98C06FFC4}"/>
              </a:ext>
            </a:extLst>
          </p:cNvPr>
          <p:cNvSpPr>
            <a:spLocks noGrp="1"/>
          </p:cNvSpPr>
          <p:nvPr>
            <p:ph type="body" sz="quarter" idx="18" hasCustomPrompt="1"/>
          </p:nvPr>
        </p:nvSpPr>
        <p:spPr>
          <a:xfrm>
            <a:off x="590550"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D12C79C2-427D-418B-8FFA-C27D8F2C986B}"/>
              </a:ext>
            </a:extLst>
          </p:cNvPr>
          <p:cNvSpPr>
            <a:spLocks noGrp="1"/>
          </p:cNvSpPr>
          <p:nvPr>
            <p:ph type="body" sz="quarter" idx="19" hasCustomPrompt="1"/>
          </p:nvPr>
        </p:nvSpPr>
        <p:spPr>
          <a:xfrm>
            <a:off x="3505963"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0FD568C4-A06D-4A56-B7D6-AF338F5C329A}"/>
              </a:ext>
            </a:extLst>
          </p:cNvPr>
          <p:cNvSpPr>
            <a:spLocks noGrp="1"/>
          </p:cNvSpPr>
          <p:nvPr>
            <p:ph type="body" sz="quarter" idx="20" hasCustomPrompt="1"/>
          </p:nvPr>
        </p:nvSpPr>
        <p:spPr>
          <a:xfrm>
            <a:off x="6420674"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Text Placeholder 39">
            <a:extLst>
              <a:ext uri="{FF2B5EF4-FFF2-40B4-BE49-F238E27FC236}">
                <a16:creationId xmlns:a16="http://schemas.microsoft.com/office/drawing/2014/main" id="{76B41443-1233-4172-B61C-7CC516D88802}"/>
              </a:ext>
            </a:extLst>
          </p:cNvPr>
          <p:cNvSpPr>
            <a:spLocks noGrp="1"/>
          </p:cNvSpPr>
          <p:nvPr>
            <p:ph type="body" sz="quarter" idx="21" hasCustomPrompt="1"/>
          </p:nvPr>
        </p:nvSpPr>
        <p:spPr>
          <a:xfrm>
            <a:off x="9335385"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6410231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6168473"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6769101" y="0"/>
            <a:ext cx="271108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44232AA-36A1-4A85-8868-9D12848EB106}"/>
              </a:ext>
            </a:extLst>
          </p:cNvPr>
          <p:cNvSpPr/>
          <p:nvPr userDrawn="1"/>
        </p:nvSpPr>
        <p:spPr>
          <a:xfrm>
            <a:off x="9480918" y="2286000"/>
            <a:ext cx="271108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045D93-056D-486E-A634-890ECB9AF9C2}"/>
              </a:ext>
            </a:extLst>
          </p:cNvPr>
          <p:cNvSpPr/>
          <p:nvPr userDrawn="1"/>
        </p:nvSpPr>
        <p:spPr>
          <a:xfrm>
            <a:off x="6769100" y="4572000"/>
            <a:ext cx="271108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67CD5E4-19A9-4EFD-BBF1-2B1FBC9BB9BD}"/>
              </a:ext>
            </a:extLst>
          </p:cNvPr>
          <p:cNvSpPr/>
          <p:nvPr userDrawn="1"/>
        </p:nvSpPr>
        <p:spPr>
          <a:xfrm>
            <a:off x="9480918" y="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AA533582-AC3E-4F3B-9602-085EB97AD294}"/>
              </a:ext>
            </a:extLst>
          </p:cNvPr>
          <p:cNvSpPr/>
          <p:nvPr userDrawn="1"/>
        </p:nvSpPr>
        <p:spPr>
          <a:xfrm>
            <a:off x="6768364" y="2286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F0B1BD9-4AC2-4549-9001-383664C7F224}"/>
              </a:ext>
            </a:extLst>
          </p:cNvPr>
          <p:cNvSpPr/>
          <p:nvPr userDrawn="1"/>
        </p:nvSpPr>
        <p:spPr>
          <a:xfrm>
            <a:off x="9480918" y="4572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32B2DC05-AAD7-458D-B737-BE8CCA1FFA99}"/>
              </a:ext>
            </a:extLst>
          </p:cNvPr>
          <p:cNvSpPr/>
          <p:nvPr userDrawn="1"/>
        </p:nvSpPr>
        <p:spPr>
          <a:xfrm rot="5400000">
            <a:off x="9422986" y="1050373"/>
            <a:ext cx="298174" cy="1852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Isosceles Triangle 38">
            <a:extLst>
              <a:ext uri="{FF2B5EF4-FFF2-40B4-BE49-F238E27FC236}">
                <a16:creationId xmlns:a16="http://schemas.microsoft.com/office/drawing/2014/main" id="{E423C01B-EB10-48EF-8F1C-C2A7E1923E3E}"/>
              </a:ext>
            </a:extLst>
          </p:cNvPr>
          <p:cNvSpPr/>
          <p:nvPr userDrawn="1"/>
        </p:nvSpPr>
        <p:spPr>
          <a:xfrm rot="16200000">
            <a:off x="9238100" y="3336373"/>
            <a:ext cx="298174" cy="18525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43">
            <a:extLst>
              <a:ext uri="{FF2B5EF4-FFF2-40B4-BE49-F238E27FC236}">
                <a16:creationId xmlns:a16="http://schemas.microsoft.com/office/drawing/2014/main" id="{BB0D5D5D-BB46-489A-A006-03E52FDA0AB6}"/>
              </a:ext>
            </a:extLst>
          </p:cNvPr>
          <p:cNvSpPr/>
          <p:nvPr userDrawn="1"/>
        </p:nvSpPr>
        <p:spPr>
          <a:xfrm rot="5400000">
            <a:off x="9422986" y="5622373"/>
            <a:ext cx="298174" cy="18525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10133588" y="561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7421034" y="2847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10133588" y="5133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6168473" cy="5624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6956242" y="215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9668059" y="2501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6956241" y="4787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7085184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11520487" cy="304975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466711"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4108135"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674955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943508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userDrawn="1"/>
        </p:nvSpPr>
        <p:spPr>
          <a:xfrm>
            <a:off x="979920" y="4514247"/>
            <a:ext cx="2379325"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8E3D72D1-545E-4FA9-B18F-DBE257DA9472}"/>
              </a:ext>
            </a:extLst>
          </p:cNvPr>
          <p:cNvSpPr/>
          <p:nvPr userDrawn="1"/>
        </p:nvSpPr>
        <p:spPr>
          <a:xfrm>
            <a:off x="3621344" y="4514247"/>
            <a:ext cx="2379325"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1FF2C74-7F94-4D15-9530-4844CA0ABABA}"/>
              </a:ext>
            </a:extLst>
          </p:cNvPr>
          <p:cNvSpPr/>
          <p:nvPr userDrawn="1"/>
        </p:nvSpPr>
        <p:spPr>
          <a:xfrm>
            <a:off x="6262766" y="4514247"/>
            <a:ext cx="2379325"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65048BF-5755-467D-94DA-799CD1A9ED70}"/>
              </a:ext>
            </a:extLst>
          </p:cNvPr>
          <p:cNvSpPr/>
          <p:nvPr userDrawn="1"/>
        </p:nvSpPr>
        <p:spPr>
          <a:xfrm>
            <a:off x="8904188" y="4514247"/>
            <a:ext cx="2379325"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1091465"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3732888"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6374310"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9015732"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userDrawn="1"/>
        </p:nvCxnSpPr>
        <p:spPr>
          <a:xfrm>
            <a:off x="979920" y="4357837"/>
            <a:ext cx="23793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userDrawn="1"/>
        </p:nvCxnSpPr>
        <p:spPr>
          <a:xfrm>
            <a:off x="3621344" y="4357837"/>
            <a:ext cx="23793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userDrawn="1"/>
        </p:nvCxnSpPr>
        <p:spPr>
          <a:xfrm>
            <a:off x="6262767" y="4357837"/>
            <a:ext cx="237932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userDrawn="1"/>
        </p:nvCxnSpPr>
        <p:spPr>
          <a:xfrm>
            <a:off x="8904191" y="4357837"/>
            <a:ext cx="2379325"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6755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6" y="1233488"/>
            <a:ext cx="4140890"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18" name="Rectangle 17">
            <a:extLst>
              <a:ext uri="{FF2B5EF4-FFF2-40B4-BE49-F238E27FC236}">
                <a16:creationId xmlns:a16="http://schemas.microsoft.com/office/drawing/2014/main" id="{1DD2DC66-11E4-4714-A8DE-E8AC34D49655}"/>
              </a:ext>
            </a:extLst>
          </p:cNvPr>
          <p:cNvSpPr/>
          <p:nvPr userDrawn="1"/>
        </p:nvSpPr>
        <p:spPr>
          <a:xfrm>
            <a:off x="4615257" y="1233489"/>
            <a:ext cx="2371952"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6748F93-9B1D-4874-A164-A654BF7D6C8C}"/>
              </a:ext>
            </a:extLst>
          </p:cNvPr>
          <p:cNvGrpSpPr/>
          <p:nvPr userDrawn="1"/>
        </p:nvGrpSpPr>
        <p:grpSpPr>
          <a:xfrm>
            <a:off x="4842107" y="2462886"/>
            <a:ext cx="1918252"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userDrawn="1"/>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userDrawn="1"/>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userDrawn="1"/>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894F998-0FDF-4CA2-802E-4FCFA7674171}"/>
              </a:ext>
            </a:extLst>
          </p:cNvPr>
          <p:cNvGrpSpPr/>
          <p:nvPr userDrawn="1"/>
        </p:nvGrpSpPr>
        <p:grpSpPr>
          <a:xfrm>
            <a:off x="7090100" y="2462886"/>
            <a:ext cx="4801862"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userDrawn="1"/>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userDrawn="1"/>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userDrawn="1"/>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7166507" y="1463643"/>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7166507" y="27417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7166507" y="4069997"/>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7166507" y="53943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5227571" y="1437538"/>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5227571" y="27156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5227571" y="4043892"/>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5227571" y="53682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680901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DD2DC66-11E4-4714-A8DE-E8AC34D49655}"/>
              </a:ext>
            </a:extLst>
          </p:cNvPr>
          <p:cNvSpPr/>
          <p:nvPr userDrawn="1"/>
        </p:nvSpPr>
        <p:spPr>
          <a:xfrm>
            <a:off x="371475" y="1233488"/>
            <a:ext cx="2293200"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EAF541B1-4F4B-40BC-BF0B-B80864399D0C}"/>
              </a:ext>
            </a:extLst>
          </p:cNvPr>
          <p:cNvSpPr/>
          <p:nvPr userDrawn="1"/>
        </p:nvSpPr>
        <p:spPr>
          <a:xfrm>
            <a:off x="371475" y="3773172"/>
            <a:ext cx="2293200"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B837A4A-8DA3-4F45-9468-2C7DE5B35803}"/>
              </a:ext>
            </a:extLst>
          </p:cNvPr>
          <p:cNvSpPr/>
          <p:nvPr userDrawn="1"/>
        </p:nvSpPr>
        <p:spPr>
          <a:xfrm>
            <a:off x="6170635" y="1233487"/>
            <a:ext cx="2294237"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9CA034F-F360-4CF5-B944-C16768254C5A}"/>
              </a:ext>
            </a:extLst>
          </p:cNvPr>
          <p:cNvSpPr/>
          <p:nvPr userDrawn="1"/>
        </p:nvSpPr>
        <p:spPr>
          <a:xfrm>
            <a:off x="6170635" y="3773171"/>
            <a:ext cx="2294237"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615473" y="1713955"/>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CA01639-D8FA-4F18-8FE5-E923F5A1BB48}"/>
              </a:ext>
            </a:extLst>
          </p:cNvPr>
          <p:cNvSpPr/>
          <p:nvPr userDrawn="1"/>
        </p:nvSpPr>
        <p:spPr>
          <a:xfrm>
            <a:off x="2730561"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F02D09E-3C25-405E-BF24-A884A07C224A}"/>
              </a:ext>
            </a:extLst>
          </p:cNvPr>
          <p:cNvSpPr/>
          <p:nvPr userDrawn="1"/>
        </p:nvSpPr>
        <p:spPr>
          <a:xfrm>
            <a:off x="2730561"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2900245"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5" name="Text Placeholder 39">
            <a:extLst>
              <a:ext uri="{FF2B5EF4-FFF2-40B4-BE49-F238E27FC236}">
                <a16:creationId xmlns:a16="http://schemas.microsoft.com/office/drawing/2014/main" id="{33BDF68D-A417-4526-95BD-83DC0A4FA5B1}"/>
              </a:ext>
            </a:extLst>
          </p:cNvPr>
          <p:cNvSpPr>
            <a:spLocks noGrp="1"/>
          </p:cNvSpPr>
          <p:nvPr>
            <p:ph type="body" sz="quarter" idx="27" hasCustomPrompt="1"/>
          </p:nvPr>
        </p:nvSpPr>
        <p:spPr>
          <a:xfrm>
            <a:off x="2900245"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6" name="Rectangle 35">
            <a:extLst>
              <a:ext uri="{FF2B5EF4-FFF2-40B4-BE49-F238E27FC236}">
                <a16:creationId xmlns:a16="http://schemas.microsoft.com/office/drawing/2014/main" id="{1C6F0F84-9668-4EA8-A3F5-3AD5AED3EFDD}"/>
              </a:ext>
            </a:extLst>
          </p:cNvPr>
          <p:cNvSpPr/>
          <p:nvPr userDrawn="1"/>
        </p:nvSpPr>
        <p:spPr>
          <a:xfrm>
            <a:off x="8549714"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9CCCFCB-4EAD-47A3-8F4A-307EE022DD53}"/>
              </a:ext>
            </a:extLst>
          </p:cNvPr>
          <p:cNvSpPr/>
          <p:nvPr userDrawn="1"/>
        </p:nvSpPr>
        <p:spPr>
          <a:xfrm>
            <a:off x="8549714"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 Placeholder 39">
            <a:extLst>
              <a:ext uri="{FF2B5EF4-FFF2-40B4-BE49-F238E27FC236}">
                <a16:creationId xmlns:a16="http://schemas.microsoft.com/office/drawing/2014/main" id="{058CD71F-A7E3-4F68-ADE3-4E6B1BAE3129}"/>
              </a:ext>
            </a:extLst>
          </p:cNvPr>
          <p:cNvSpPr>
            <a:spLocks noGrp="1"/>
          </p:cNvSpPr>
          <p:nvPr>
            <p:ph type="body" sz="quarter" idx="28" hasCustomPrompt="1"/>
          </p:nvPr>
        </p:nvSpPr>
        <p:spPr>
          <a:xfrm>
            <a:off x="8719398"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0" name="Text Placeholder 39">
            <a:extLst>
              <a:ext uri="{FF2B5EF4-FFF2-40B4-BE49-F238E27FC236}">
                <a16:creationId xmlns:a16="http://schemas.microsoft.com/office/drawing/2014/main" id="{6EC40EC2-3775-4AF2-965D-0235107D8342}"/>
              </a:ext>
            </a:extLst>
          </p:cNvPr>
          <p:cNvSpPr>
            <a:spLocks noGrp="1"/>
          </p:cNvSpPr>
          <p:nvPr>
            <p:ph type="body" sz="quarter" idx="29" hasCustomPrompt="1"/>
          </p:nvPr>
        </p:nvSpPr>
        <p:spPr>
          <a:xfrm>
            <a:off x="8719398"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1" name="Picture Placeholder 33">
            <a:extLst>
              <a:ext uri="{FF2B5EF4-FFF2-40B4-BE49-F238E27FC236}">
                <a16:creationId xmlns:a16="http://schemas.microsoft.com/office/drawing/2014/main" id="{F196EA03-E36C-4E2A-A82F-8FA76EC2DBFC}"/>
              </a:ext>
            </a:extLst>
          </p:cNvPr>
          <p:cNvSpPr>
            <a:spLocks noGrp="1"/>
          </p:cNvSpPr>
          <p:nvPr>
            <p:ph type="pic" sz="quarter" idx="30"/>
          </p:nvPr>
        </p:nvSpPr>
        <p:spPr>
          <a:xfrm>
            <a:off x="615473"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2" name="Picture Placeholder 33">
            <a:extLst>
              <a:ext uri="{FF2B5EF4-FFF2-40B4-BE49-F238E27FC236}">
                <a16:creationId xmlns:a16="http://schemas.microsoft.com/office/drawing/2014/main" id="{9A754FAD-4B3A-4A76-9F0D-84DA72FD822B}"/>
              </a:ext>
            </a:extLst>
          </p:cNvPr>
          <p:cNvSpPr>
            <a:spLocks noGrp="1"/>
          </p:cNvSpPr>
          <p:nvPr>
            <p:ph type="pic" sz="quarter" idx="31"/>
          </p:nvPr>
        </p:nvSpPr>
        <p:spPr>
          <a:xfrm>
            <a:off x="6415151"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3" name="Picture Placeholder 33">
            <a:extLst>
              <a:ext uri="{FF2B5EF4-FFF2-40B4-BE49-F238E27FC236}">
                <a16:creationId xmlns:a16="http://schemas.microsoft.com/office/drawing/2014/main" id="{7A45718F-1012-47C4-BF29-7462E5C6CB90}"/>
              </a:ext>
            </a:extLst>
          </p:cNvPr>
          <p:cNvSpPr>
            <a:spLocks noGrp="1"/>
          </p:cNvSpPr>
          <p:nvPr>
            <p:ph type="pic" sz="quarter" idx="32"/>
          </p:nvPr>
        </p:nvSpPr>
        <p:spPr>
          <a:xfrm>
            <a:off x="6415151" y="1713954"/>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5471531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userDrawn="1"/>
        </p:nvSpPr>
        <p:spPr>
          <a:xfrm>
            <a:off x="371474" y="1660868"/>
            <a:ext cx="2686613"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CD9ECBB-3A0A-409C-B1C0-C8F4C3087894}"/>
              </a:ext>
            </a:extLst>
          </p:cNvPr>
          <p:cNvSpPr/>
          <p:nvPr userDrawn="1"/>
        </p:nvSpPr>
        <p:spPr>
          <a:xfrm>
            <a:off x="3316099" y="1660868"/>
            <a:ext cx="2686613"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FB4FA2C-0414-484D-95CD-C5E17E33E238}"/>
              </a:ext>
            </a:extLst>
          </p:cNvPr>
          <p:cNvSpPr/>
          <p:nvPr userDrawn="1"/>
        </p:nvSpPr>
        <p:spPr>
          <a:xfrm>
            <a:off x="6260723" y="1660868"/>
            <a:ext cx="2686613"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D0DE753-6478-4950-8F99-15952FCB6521}"/>
              </a:ext>
            </a:extLst>
          </p:cNvPr>
          <p:cNvSpPr/>
          <p:nvPr userDrawn="1"/>
        </p:nvSpPr>
        <p:spPr>
          <a:xfrm>
            <a:off x="9205348" y="1660868"/>
            <a:ext cx="2686613"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371474" y="4302782"/>
            <a:ext cx="2686613" cy="666781"/>
          </a:xfrm>
        </p:spPr>
        <p:txBody>
          <a:bodyPr anchor="t">
            <a:noAutofit/>
          </a:bodyPr>
          <a:lstStyle>
            <a:lvl1pPr marL="0" indent="0" algn="ctr">
              <a:buNone/>
              <a:defRPr sz="2000" b="1">
                <a:solidFill>
                  <a:schemeClr val="accent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371474"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316099" y="4302782"/>
            <a:ext cx="2686613" cy="666781"/>
          </a:xfrm>
        </p:spPr>
        <p:txBody>
          <a:bodyPr anchor="t">
            <a:noAutofit/>
          </a:bodyPr>
          <a:lstStyle>
            <a:lvl1pPr marL="0" indent="0" algn="ctr">
              <a:buNone/>
              <a:defRPr sz="2000" b="1">
                <a:solidFill>
                  <a:schemeClr val="accent2"/>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316099"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260723" y="4302782"/>
            <a:ext cx="2686613" cy="666781"/>
          </a:xfrm>
        </p:spPr>
        <p:txBody>
          <a:bodyPr anchor="t">
            <a:noAutofit/>
          </a:bodyPr>
          <a:lstStyle>
            <a:lvl1pPr marL="0" indent="0" algn="ctr">
              <a:buNone/>
              <a:defRPr sz="2000" b="1">
                <a:solidFill>
                  <a:schemeClr val="accent4"/>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260723"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205350" y="4302782"/>
            <a:ext cx="2686613" cy="666781"/>
          </a:xfrm>
        </p:spPr>
        <p:txBody>
          <a:bodyPr anchor="t">
            <a:noAutofit/>
          </a:bodyPr>
          <a:lstStyle>
            <a:lvl1pPr marL="0" indent="0" algn="ctr">
              <a:buNone/>
              <a:defRPr sz="2000" b="1">
                <a:solidFill>
                  <a:schemeClr val="accent6"/>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205350"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2356239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B81E01-55F6-44A7-8ACB-B172EA0F9FB3}"/>
              </a:ext>
            </a:extLst>
          </p:cNvPr>
          <p:cNvSpPr/>
          <p:nvPr userDrawn="1"/>
        </p:nvSpPr>
        <p:spPr>
          <a:xfrm>
            <a:off x="467420" y="3895002"/>
            <a:ext cx="2494721" cy="2067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AD85DF7-0BE8-4B88-98A1-F5062CDAA964}"/>
              </a:ext>
            </a:extLst>
          </p:cNvPr>
          <p:cNvSpPr/>
          <p:nvPr userDrawn="1"/>
        </p:nvSpPr>
        <p:spPr>
          <a:xfrm>
            <a:off x="3412044" y="3895002"/>
            <a:ext cx="2494721" cy="2067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F69394C-95D0-4D10-A34D-A35EF27D2806}"/>
              </a:ext>
            </a:extLst>
          </p:cNvPr>
          <p:cNvSpPr/>
          <p:nvPr userDrawn="1"/>
        </p:nvSpPr>
        <p:spPr>
          <a:xfrm>
            <a:off x="6356668" y="3895002"/>
            <a:ext cx="2494721" cy="2067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6DBF753-694A-4503-A33B-73C09E8EE3A5}"/>
              </a:ext>
            </a:extLst>
          </p:cNvPr>
          <p:cNvSpPr/>
          <p:nvPr userDrawn="1"/>
        </p:nvSpPr>
        <p:spPr>
          <a:xfrm>
            <a:off x="9301294" y="3895002"/>
            <a:ext cx="2494721" cy="20672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604610"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604610"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549235"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549235"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493859"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493859"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438486"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438486"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4809318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4900613" y="1233488"/>
            <a:ext cx="6991350" cy="4967287"/>
          </a:xfrm>
        </p:spPr>
        <p:txBody>
          <a:bodyPr>
            <a:normAutofit/>
          </a:bodyPr>
          <a:lstStyle>
            <a:lvl1pPr marL="0" indent="0" algn="ctr">
              <a:buNone/>
              <a:defRPr sz="2000"/>
            </a:lvl1pPr>
          </a:lstStyle>
          <a:p>
            <a:r>
              <a:rPr lang="en-US"/>
              <a:t>Click icon to add chart</a:t>
            </a:r>
            <a:endParaRPr lang="en-US" dirty="0"/>
          </a:p>
        </p:txBody>
      </p:sp>
      <p:sp>
        <p:nvSpPr>
          <p:cNvPr id="25" name="Rectangle 24">
            <a:extLst>
              <a:ext uri="{FF2B5EF4-FFF2-40B4-BE49-F238E27FC236}">
                <a16:creationId xmlns:a16="http://schemas.microsoft.com/office/drawing/2014/main" id="{D928258E-48B5-471F-BC61-B45FB2CA51BA}"/>
              </a:ext>
            </a:extLst>
          </p:cNvPr>
          <p:cNvSpPr/>
          <p:nvPr userDrawn="1"/>
        </p:nvSpPr>
        <p:spPr>
          <a:xfrm>
            <a:off x="371474" y="1233488"/>
            <a:ext cx="4419187"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9867FAC3-5109-4D5D-8105-FC48313396C4}"/>
              </a:ext>
            </a:extLst>
          </p:cNvPr>
          <p:cNvSpPr>
            <a:spLocks noGrp="1"/>
          </p:cNvSpPr>
          <p:nvPr>
            <p:ph type="body" sz="quarter" idx="14"/>
          </p:nvPr>
        </p:nvSpPr>
        <p:spPr>
          <a:xfrm>
            <a:off x="546100" y="1450975"/>
            <a:ext cx="4065588" cy="4552950"/>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6585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11520488" cy="4967287"/>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24864366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7450621" cy="4967287"/>
          </a:xfrm>
        </p:spPr>
        <p:txBody>
          <a:bodyPr>
            <a:normAutofit/>
          </a:bodyPr>
          <a:lstStyle>
            <a:lvl1pPr marL="0" indent="0" algn="ctr">
              <a:buNone/>
              <a:defRPr sz="2000"/>
            </a:lvl1pPr>
          </a:lstStyle>
          <a:p>
            <a:r>
              <a:rPr lang="en-US"/>
              <a:t>Click icon to add chart</a:t>
            </a:r>
            <a:endParaRPr lang="en-US" dirty="0"/>
          </a:p>
        </p:txBody>
      </p:sp>
      <p:sp>
        <p:nvSpPr>
          <p:cNvPr id="5" name="Picture Placeholder 4">
            <a:extLst>
              <a:ext uri="{FF2B5EF4-FFF2-40B4-BE49-F238E27FC236}">
                <a16:creationId xmlns:a16="http://schemas.microsoft.com/office/drawing/2014/main" id="{F1D1D3DC-359F-47D3-A498-6E5DEF615BD3}"/>
              </a:ext>
            </a:extLst>
          </p:cNvPr>
          <p:cNvSpPr>
            <a:spLocks noGrp="1"/>
          </p:cNvSpPr>
          <p:nvPr>
            <p:ph type="pic" sz="quarter" idx="14"/>
          </p:nvPr>
        </p:nvSpPr>
        <p:spPr>
          <a:xfrm>
            <a:off x="7940675" y="1233488"/>
            <a:ext cx="3951288" cy="4967287"/>
          </a:xfrm>
        </p:spPr>
        <p:txBody>
          <a:bodyPr>
            <a:normAutofit/>
          </a:bodyPr>
          <a:lstStyle>
            <a:lvl1pPr marL="0" indent="0" algn="ctr">
              <a:buNone/>
              <a:defRPr sz="2000"/>
            </a:lvl1pPr>
          </a:lstStyle>
          <a:p>
            <a:r>
              <a:rPr lang="en-US"/>
              <a:t>Click icon to add picture</a:t>
            </a:r>
            <a:endParaRPr lang="en-US" dirty="0"/>
          </a:p>
        </p:txBody>
      </p:sp>
    </p:spTree>
    <p:extLst>
      <p:ext uri="{BB962C8B-B14F-4D97-AF65-F5344CB8AC3E}">
        <p14:creationId xmlns:p14="http://schemas.microsoft.com/office/powerpoint/2010/main" val="1373098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BBE1B7DF-730A-4ACD-AF4B-AA8FD92D4EA6}" type="datetime1">
              <a:rPr lang="en-IN" smtClean="0"/>
              <a:t>22-04-2023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5367955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81415" y="1233488"/>
            <a:ext cx="5512490" cy="4967287"/>
          </a:xfrm>
        </p:spPr>
        <p:txBody>
          <a:bodyPr>
            <a:normAutofit/>
          </a:bodyPr>
          <a:lstStyle>
            <a:lvl1pPr marL="0" indent="0" algn="ctr">
              <a:buNone/>
              <a:defRPr sz="2000"/>
            </a:lvl1pPr>
          </a:lstStyle>
          <a:p>
            <a:r>
              <a:rPr lang="en-US"/>
              <a:t>Click icon to add chart</a:t>
            </a:r>
            <a:endParaRPr lang="en-US" dirty="0"/>
          </a:p>
        </p:txBody>
      </p:sp>
      <p:sp>
        <p:nvSpPr>
          <p:cNvPr id="7" name="Chart Placeholder 3">
            <a:extLst>
              <a:ext uri="{FF2B5EF4-FFF2-40B4-BE49-F238E27FC236}">
                <a16:creationId xmlns:a16="http://schemas.microsoft.com/office/drawing/2014/main" id="{6750280A-6976-42F9-B984-8601DD1972DC}"/>
              </a:ext>
            </a:extLst>
          </p:cNvPr>
          <p:cNvSpPr>
            <a:spLocks noGrp="1"/>
          </p:cNvSpPr>
          <p:nvPr>
            <p:ph type="chart" sz="quarter" idx="14"/>
          </p:nvPr>
        </p:nvSpPr>
        <p:spPr>
          <a:xfrm>
            <a:off x="6379473" y="1233488"/>
            <a:ext cx="5512490" cy="4967287"/>
          </a:xfrm>
        </p:spPr>
        <p:txBody>
          <a:bodyPr>
            <a:normAutofit/>
          </a:bodyPr>
          <a:lstStyle>
            <a:lvl1pPr marL="0" indent="0" algn="ctr">
              <a:buNone/>
              <a:defRPr sz="2000"/>
            </a:lvl1pPr>
          </a:lstStyle>
          <a:p>
            <a:r>
              <a:rPr lang="en-US"/>
              <a:t>Click icon to add chart</a:t>
            </a:r>
            <a:endParaRPr lang="en-US" dirty="0"/>
          </a:p>
        </p:txBody>
      </p:sp>
      <p:cxnSp>
        <p:nvCxnSpPr>
          <p:cNvPr id="6" name="Straight Connector 5">
            <a:extLst>
              <a:ext uri="{FF2B5EF4-FFF2-40B4-BE49-F238E27FC236}">
                <a16:creationId xmlns:a16="http://schemas.microsoft.com/office/drawing/2014/main" id="{5E63221D-DF23-4F80-AB42-A74C1B1CB425}"/>
              </a:ext>
            </a:extLst>
          </p:cNvPr>
          <p:cNvCxnSpPr/>
          <p:nvPr userDrawn="1"/>
        </p:nvCxnSpPr>
        <p:spPr>
          <a:xfrm>
            <a:off x="6125817" y="1233488"/>
            <a:ext cx="0" cy="4967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9038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510622" y="1362696"/>
            <a:ext cx="5552246" cy="2294899"/>
          </a:xfrm>
        </p:spPr>
        <p:txBody>
          <a:bodyPr>
            <a:normAutofit/>
          </a:bodyPr>
          <a:lstStyle>
            <a:lvl1pPr marL="0" indent="0" algn="ctr">
              <a:buNone/>
              <a:defRPr sz="2000"/>
            </a:lvl1pPr>
          </a:lstStyle>
          <a:p>
            <a:r>
              <a:rPr lang="en-US"/>
              <a:t>Click icon to add chart</a:t>
            </a:r>
            <a:endParaRPr lang="en-US" dirty="0"/>
          </a:p>
        </p:txBody>
      </p:sp>
      <p:sp>
        <p:nvSpPr>
          <p:cNvPr id="9" name="Chart Placeholder 3">
            <a:extLst>
              <a:ext uri="{FF2B5EF4-FFF2-40B4-BE49-F238E27FC236}">
                <a16:creationId xmlns:a16="http://schemas.microsoft.com/office/drawing/2014/main" id="{3CC4F2FB-E360-40E2-BDA5-455EB243C216}"/>
              </a:ext>
            </a:extLst>
          </p:cNvPr>
          <p:cNvSpPr>
            <a:spLocks noGrp="1"/>
          </p:cNvSpPr>
          <p:nvPr>
            <p:ph type="chart" sz="quarter" idx="14"/>
          </p:nvPr>
        </p:nvSpPr>
        <p:spPr>
          <a:xfrm>
            <a:off x="500682" y="3781218"/>
            <a:ext cx="5552246" cy="2294899"/>
          </a:xfrm>
        </p:spPr>
        <p:txBody>
          <a:bodyPr>
            <a:normAutofit/>
          </a:bodyPr>
          <a:lstStyle>
            <a:lvl1pPr marL="0" indent="0" algn="ctr">
              <a:buNone/>
              <a:defRPr sz="2000"/>
            </a:lvl1pPr>
          </a:lstStyle>
          <a:p>
            <a:r>
              <a:rPr lang="en-US"/>
              <a:t>Click icon to add chart</a:t>
            </a:r>
            <a:endParaRPr lang="en-US" dirty="0"/>
          </a:p>
        </p:txBody>
      </p:sp>
      <p:sp>
        <p:nvSpPr>
          <p:cNvPr id="10" name="Chart Placeholder 3">
            <a:extLst>
              <a:ext uri="{FF2B5EF4-FFF2-40B4-BE49-F238E27FC236}">
                <a16:creationId xmlns:a16="http://schemas.microsoft.com/office/drawing/2014/main" id="{6373EAFD-6648-4861-97FB-A3961B86C814}"/>
              </a:ext>
            </a:extLst>
          </p:cNvPr>
          <p:cNvSpPr>
            <a:spLocks noGrp="1"/>
          </p:cNvSpPr>
          <p:nvPr>
            <p:ph type="chart" sz="quarter" idx="15"/>
          </p:nvPr>
        </p:nvSpPr>
        <p:spPr>
          <a:xfrm>
            <a:off x="6208643" y="1367561"/>
            <a:ext cx="5552246" cy="2294899"/>
          </a:xfrm>
        </p:spPr>
        <p:txBody>
          <a:bodyPr>
            <a:normAutofit/>
          </a:bodyPr>
          <a:lstStyle>
            <a:lvl1pPr marL="0" indent="0" algn="ctr">
              <a:buNone/>
              <a:defRPr sz="2000"/>
            </a:lvl1pPr>
          </a:lstStyle>
          <a:p>
            <a:r>
              <a:rPr lang="en-US"/>
              <a:t>Click icon to add chart</a:t>
            </a:r>
            <a:endParaRPr lang="en-US" dirty="0"/>
          </a:p>
        </p:txBody>
      </p:sp>
      <p:sp>
        <p:nvSpPr>
          <p:cNvPr id="11" name="Chart Placeholder 3">
            <a:extLst>
              <a:ext uri="{FF2B5EF4-FFF2-40B4-BE49-F238E27FC236}">
                <a16:creationId xmlns:a16="http://schemas.microsoft.com/office/drawing/2014/main" id="{CF0E102C-57E1-46ED-BE41-21C356F42BAD}"/>
              </a:ext>
            </a:extLst>
          </p:cNvPr>
          <p:cNvSpPr>
            <a:spLocks noGrp="1"/>
          </p:cNvSpPr>
          <p:nvPr>
            <p:ph type="chart" sz="quarter" idx="16"/>
          </p:nvPr>
        </p:nvSpPr>
        <p:spPr>
          <a:xfrm>
            <a:off x="6198703" y="3786083"/>
            <a:ext cx="5552246" cy="2294899"/>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370533751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hasCustomPrompt="1"/>
          </p:nvPr>
        </p:nvSpPr>
        <p:spPr>
          <a:xfrm>
            <a:off x="1727201" y="2337595"/>
            <a:ext cx="8737600" cy="2182811"/>
          </a:xfrm>
        </p:spPr>
        <p:txBody>
          <a:bodyPr anchor="ctr">
            <a:normAutofit/>
          </a:bodyPr>
          <a:lstStyle>
            <a:lvl1pPr algn="ctr">
              <a:defRPr sz="11500">
                <a:solidFill>
                  <a:schemeClr val="tx1"/>
                </a:solidFill>
              </a:defRPr>
            </a:lvl1pPr>
          </a:lstStyle>
          <a:p>
            <a:r>
              <a:rPr lang="en-US" dirty="0"/>
              <a:t>Thank You</a:t>
            </a:r>
          </a:p>
        </p:txBody>
      </p:sp>
    </p:spTree>
    <p:extLst>
      <p:ext uri="{BB962C8B-B14F-4D97-AF65-F5344CB8AC3E}">
        <p14:creationId xmlns:p14="http://schemas.microsoft.com/office/powerpoint/2010/main" val="21164896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3DD3-9184-4434-93FC-DDB3E5B53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302458-F7EC-4A75-A897-E73CF8028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D31584-D229-4F6C-BA8E-36782FDA8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382B7AE8-665C-4FF6-B292-B525984D93C4}"/>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340439223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ACFC-0D65-4857-AAEE-904747F38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94C5E-E06C-488C-AC82-331C53B94F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4EC8C27-FA57-408C-8D6B-844D81BC83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E468A18F-96D4-4F1F-BF6B-EDFACBF8D67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2107009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e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6">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7" name="Rectangle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dirty="0">
                <a:solidFill>
                  <a:srgbClr val="FFFFFF"/>
                </a:solidFill>
                <a:latin typeface="+mn-lt"/>
                <a:cs typeface="Arial Narrow"/>
              </a:endParaRPr>
            </a:p>
          </p:txBody>
        </p:sp>
        <p:sp>
          <p:nvSpPr>
            <p:cNvPr id="8" name="Rectangle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chemeClr val="accent2">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dirty="0">
                <a:solidFill>
                  <a:srgbClr val="FFFFFF"/>
                </a:solidFill>
                <a:latin typeface="+mn-lt"/>
                <a:cs typeface="Arial Narrow"/>
              </a:endParaRPr>
            </a:p>
          </p:txBody>
        </p:sp>
        <p:sp>
          <p:nvSpPr>
            <p:cNvPr id="9" name="Free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5">
                <a:lumMod val="50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0" name="Rectangle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chemeClr val="accent5">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1" name="Rectangle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chemeClr val="accent1">
                <a:lumMod val="50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2" name="Rectangle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chemeClr val="accent2"/>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3" name="Free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4" name="Free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2">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5" name="Rectangle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accent5">
                <a:lumMod val="50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6" name="Rectangle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chemeClr val="accent6">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7" name="Rectangle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chemeClr val="accent5">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8" name="Free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accent2"/>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19" name="Free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1">
                <a:lumMod val="50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dirty="0">
                <a:solidFill>
                  <a:srgbClr val="FFFFFF"/>
                </a:solidFill>
                <a:latin typeface="+mn-lt"/>
                <a:cs typeface="Arial Narrow"/>
              </a:endParaRPr>
            </a:p>
          </p:txBody>
        </p:sp>
        <p:sp>
          <p:nvSpPr>
            <p:cNvPr id="20" name="Free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2"/>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21" name="Rectangle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chemeClr val="accent2">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22" name="Rectangle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sp>
          <p:nvSpPr>
            <p:cNvPr id="23" name="Free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accent6">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a:solidFill>
                  <a:srgbClr val="FFFFFF"/>
                </a:solidFill>
                <a:latin typeface="+mn-lt"/>
                <a:cs typeface="Arial Narrow"/>
              </a:endParaRPr>
            </a:p>
          </p:txBody>
        </p:sp>
      </p:grpSp>
      <p:sp>
        <p:nvSpPr>
          <p:cNvPr id="26" name="Text Placehold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1" name="Text Placehold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32" name="Text Placehold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3" name="Text Placehold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34" name="Text Placehold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5" name="Text Placehold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36" name="Text Placehold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7" name="Text Placehold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39" name="Text Placehold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0" name="Text Placehold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41" name="Text Placehold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2" name="Text Placehold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43" name="Text Placehold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4" name="Text Placehold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45" name="Text Placehold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6" name="Text Placehold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47" name="Text Placehold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8" name="Text Placehold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49" name="Text Placehold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50" name="Text Placehold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51" name="Text Placehold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52" name="Text Placehold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53" name="Text Placehold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54" name="Text Placehold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55" name="Text Placehold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56" name="Text Placehold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57" name="Text Placehold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58" name="Text Placehold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59" name="Text Placehold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60" name="Text Placehold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61" name="Text Placehold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62" name="Text Placehold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63" name="Text Placehold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64" name="Text Placehold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65" name="Text Placehold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66" name="Text Placehold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67" name="Title Placeholder 1">
            <a:extLst>
              <a:ext uri="{FF2B5EF4-FFF2-40B4-BE49-F238E27FC236}">
                <a16:creationId xmlns:a16="http://schemas.microsoft.com/office/drawing/2014/main" id="{0B1CA04A-E3DE-4D8C-B840-CC67699FFDF3}"/>
              </a:ext>
            </a:extLst>
          </p:cNvPr>
          <p:cNvSpPr>
            <a:spLocks noGrp="1"/>
          </p:cNvSpPr>
          <p:nvPr>
            <p:ph type="title"/>
          </p:nvPr>
        </p:nvSpPr>
        <p:spPr>
          <a:xfrm>
            <a:off x="838200" y="1"/>
            <a:ext cx="10515600" cy="397184"/>
          </a:xfrm>
          <a:prstGeom prst="rect">
            <a:avLst/>
          </a:prstGeom>
        </p:spPr>
        <p:txBody>
          <a:bodyPr vert="horz" lIns="91440" tIns="45720" rIns="91440" bIns="45720" rtlCol="0" anchor="ctr">
            <a:noAutofit/>
          </a:bodyPr>
          <a:lstStyle>
            <a:lvl1pPr algn="ctr">
              <a:defRPr sz="2000"/>
            </a:lvl1pPr>
          </a:lstStyle>
          <a:p>
            <a:r>
              <a:rPr lang="en-US"/>
              <a:t>Click to edit Master title style</a:t>
            </a:r>
            <a:endParaRPr lang="en-US" dirty="0"/>
          </a:p>
        </p:txBody>
      </p:sp>
    </p:spTree>
    <p:extLst>
      <p:ext uri="{BB962C8B-B14F-4D97-AF65-F5344CB8AC3E}">
        <p14:creationId xmlns:p14="http://schemas.microsoft.com/office/powerpoint/2010/main" val="192278353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8DBD5F-C6EC-485E-8ECE-A5152736C43A}"/>
              </a:ext>
            </a:extLst>
          </p:cNvPr>
          <p:cNvSpPr>
            <a:spLocks noGrp="1"/>
          </p:cNvSpPr>
          <p:nvPr>
            <p:ph type="dt" sz="half" idx="10"/>
          </p:nvPr>
        </p:nvSpPr>
        <p:spPr/>
        <p:txBody>
          <a:bodyPr/>
          <a:lstStyle/>
          <a:p>
            <a:fld id="{6EBB0E32-0304-4451-ADB8-C044457D5B85}" type="datetimeFigureOut">
              <a:rPr lang="en-US" smtClean="0"/>
              <a:t>4/22/2023</a:t>
            </a:fld>
            <a:endParaRPr lang="en-US"/>
          </a:p>
        </p:txBody>
      </p:sp>
      <p:sp>
        <p:nvSpPr>
          <p:cNvPr id="3" name="Footer Placeholder 2">
            <a:extLst>
              <a:ext uri="{FF2B5EF4-FFF2-40B4-BE49-F238E27FC236}">
                <a16:creationId xmlns:a16="http://schemas.microsoft.com/office/drawing/2014/main" id="{FB6C0BE6-E24A-4679-B786-AAB41ADCC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FB9417-93D4-4C41-8E0E-1553E0B5D0CE}"/>
              </a:ext>
            </a:extLst>
          </p:cNvPr>
          <p:cNvSpPr>
            <a:spLocks noGrp="1"/>
          </p:cNvSpPr>
          <p:nvPr>
            <p:ph type="sldNum" sz="quarter" idx="12"/>
          </p:nvPr>
        </p:nvSpPr>
        <p:spPr/>
        <p:txBody>
          <a:bodyPr/>
          <a:lstStyle/>
          <a:p>
            <a:fld id="{DA64F31B-23FA-4075-AF7D-6228CFD12F03}" type="slidenum">
              <a:rPr lang="en-US" smtClean="0"/>
              <a:t>‹#›</a:t>
            </a:fld>
            <a:endParaRPr lang="en-US"/>
          </a:p>
        </p:txBody>
      </p:sp>
      <p:sp>
        <p:nvSpPr>
          <p:cNvPr id="5" name="Title Placeholder 1">
            <a:extLst>
              <a:ext uri="{FF2B5EF4-FFF2-40B4-BE49-F238E27FC236}">
                <a16:creationId xmlns:a16="http://schemas.microsoft.com/office/drawing/2014/main" id="{0D371EF8-9F5A-4DAB-B41B-5C4E1E47E332}"/>
              </a:ext>
            </a:extLst>
          </p:cNvPr>
          <p:cNvSpPr>
            <a:spLocks noGrp="1"/>
          </p:cNvSpPr>
          <p:nvPr>
            <p:ph type="title"/>
          </p:nvPr>
        </p:nvSpPr>
        <p:spPr>
          <a:xfrm>
            <a:off x="838201" y="365127"/>
            <a:ext cx="10515600" cy="1325563"/>
          </a:xfrm>
          <a:prstGeom prst="rect">
            <a:avLst/>
          </a:prstGeom>
        </p:spPr>
        <p:txBody>
          <a:bodyPr vert="horz" lIns="91440" tIns="45720" rIns="91440" bIns="45720" rtlCol="0" anchor="ctr">
            <a:normAutofit/>
          </a:bodyPr>
          <a:lstStyle>
            <a:lvl1pPr algn="ctr">
              <a:defRPr>
                <a:solidFill>
                  <a:schemeClr val="tx2"/>
                </a:soli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7EF4B8AD-1E3F-41A0-B9E7-981626D8B348}"/>
              </a:ext>
            </a:extLst>
          </p:cNvPr>
          <p:cNvSpPr>
            <a:spLocks noGrp="1"/>
          </p:cNvSpPr>
          <p:nvPr>
            <p:ph type="body" sz="quarter" idx="13"/>
          </p:nvPr>
        </p:nvSpPr>
        <p:spPr>
          <a:xfrm>
            <a:off x="1447800" y="2438400"/>
            <a:ext cx="9296400" cy="2286000"/>
          </a:xfrm>
        </p:spPr>
        <p:txBody>
          <a:bodyPr anchor="ctr">
            <a:normAutofit/>
          </a:bodyPr>
          <a:lstStyle>
            <a:lvl1pPr marL="0" indent="0" algn="ctr">
              <a:buNone/>
              <a:defRPr sz="3600">
                <a:solidFill>
                  <a:schemeClr val="tx2"/>
                </a:solidFill>
              </a:defRPr>
            </a:lvl1pPr>
          </a:lstStyle>
          <a:p>
            <a:pPr lvl="0"/>
            <a:r>
              <a:rPr lang="en-US"/>
              <a:t>Click to edit Master text styles</a:t>
            </a:r>
          </a:p>
        </p:txBody>
      </p:sp>
    </p:spTree>
    <p:extLst>
      <p:ext uri="{BB962C8B-B14F-4D97-AF65-F5344CB8AC3E}">
        <p14:creationId xmlns:p14="http://schemas.microsoft.com/office/powerpoint/2010/main" val="2951570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273A24-443F-BF4F-9E84-84EC5EBE3C0F}"/>
              </a:ext>
            </a:extLst>
          </p:cNvPr>
          <p:cNvSpPr/>
          <p:nvPr userDrawn="1"/>
        </p:nvSpPr>
        <p:spPr>
          <a:xfrm>
            <a:off x="0" y="2269221"/>
            <a:ext cx="12192000" cy="4157892"/>
          </a:xfrm>
          <a:prstGeom prst="rect">
            <a:avLst/>
          </a:prstGeom>
          <a:solidFill>
            <a:schemeClr val="tx1"/>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1600" dirty="0">
              <a:solidFill>
                <a:srgbClr val="FFFFFF"/>
              </a:solidFill>
            </a:endParaRPr>
          </a:p>
        </p:txBody>
      </p:sp>
      <p:sp>
        <p:nvSpPr>
          <p:cNvPr id="6" name="Oval 5">
            <a:extLst>
              <a:ext uri="{FF2B5EF4-FFF2-40B4-BE49-F238E27FC236}">
                <a16:creationId xmlns:a16="http://schemas.microsoft.com/office/drawing/2014/main" id="{F5F8200D-B3B4-4148-9C6D-568491394D5E}"/>
              </a:ext>
            </a:extLst>
          </p:cNvPr>
          <p:cNvSpPr/>
          <p:nvPr userDrawn="1"/>
        </p:nvSpPr>
        <p:spPr>
          <a:xfrm>
            <a:off x="61766" y="1326846"/>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7" name="Oval 6">
            <a:extLst>
              <a:ext uri="{FF2B5EF4-FFF2-40B4-BE49-F238E27FC236}">
                <a16:creationId xmlns:a16="http://schemas.microsoft.com/office/drawing/2014/main" id="{729D34ED-79DE-2446-9395-DDA4722F187C}"/>
              </a:ext>
            </a:extLst>
          </p:cNvPr>
          <p:cNvSpPr/>
          <p:nvPr userDrawn="1"/>
        </p:nvSpPr>
        <p:spPr>
          <a:xfrm>
            <a:off x="2208178"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Oval 7">
            <a:extLst>
              <a:ext uri="{FF2B5EF4-FFF2-40B4-BE49-F238E27FC236}">
                <a16:creationId xmlns:a16="http://schemas.microsoft.com/office/drawing/2014/main" id="{94068D8B-FCBD-9043-A778-F9E3EB1FB9D3}"/>
              </a:ext>
            </a:extLst>
          </p:cNvPr>
          <p:cNvSpPr/>
          <p:nvPr userDrawn="1"/>
        </p:nvSpPr>
        <p:spPr>
          <a:xfrm>
            <a:off x="6483483" y="1325880"/>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Oval 9">
            <a:extLst>
              <a:ext uri="{FF2B5EF4-FFF2-40B4-BE49-F238E27FC236}">
                <a16:creationId xmlns:a16="http://schemas.microsoft.com/office/drawing/2014/main" id="{B7AA7307-0F3C-BE4F-8289-31F0B27316F2}"/>
              </a:ext>
            </a:extLst>
          </p:cNvPr>
          <p:cNvSpPr/>
          <p:nvPr userDrawn="1"/>
        </p:nvSpPr>
        <p:spPr>
          <a:xfrm>
            <a:off x="8615857" y="1325880"/>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3" name="Oval 32">
            <a:extLst>
              <a:ext uri="{FF2B5EF4-FFF2-40B4-BE49-F238E27FC236}">
                <a16:creationId xmlns:a16="http://schemas.microsoft.com/office/drawing/2014/main" id="{3F985EA3-C591-1F46-B398-FF28856FDB78}"/>
              </a:ext>
            </a:extLst>
          </p:cNvPr>
          <p:cNvSpPr/>
          <p:nvPr userDrawn="1"/>
        </p:nvSpPr>
        <p:spPr>
          <a:xfrm>
            <a:off x="54864" y="1328930"/>
            <a:ext cx="1369517" cy="1369516"/>
          </a:xfrm>
          <a:prstGeom prst="ellipse">
            <a:avLst/>
          </a:prstGeom>
          <a:solidFill>
            <a:schemeClr val="accent2">
              <a:lumMod val="75000"/>
            </a:schemeClr>
          </a:solidFill>
          <a:ln w="12700">
            <a:noFill/>
            <a:miter lim="800000"/>
            <a:headEnd/>
            <a:tailEnd/>
          </a:ln>
          <a:effectLst/>
        </p:spPr>
        <p:txBody>
          <a:bodyPr lIns="18288" tIns="18288" rIns="18288" bIns="18288" anchor="ctr" anchorCtr="1"/>
          <a:lstStyle/>
          <a:p>
            <a:pPr algn="ctr">
              <a:lnSpc>
                <a:spcPct val="85000"/>
              </a:lnSpc>
              <a:spcBef>
                <a:spcPts val="20"/>
              </a:spcBef>
            </a:pPr>
            <a:endParaRPr lang="en-US" sz="2400" dirty="0">
              <a:solidFill>
                <a:srgbClr val="FFFFFF"/>
              </a:solidFill>
            </a:endParaRPr>
          </a:p>
        </p:txBody>
      </p:sp>
      <p:sp>
        <p:nvSpPr>
          <p:cNvPr id="34" name="Oval 33">
            <a:extLst>
              <a:ext uri="{FF2B5EF4-FFF2-40B4-BE49-F238E27FC236}">
                <a16:creationId xmlns:a16="http://schemas.microsoft.com/office/drawing/2014/main" id="{D0AA7426-D0A9-1144-BDFB-A2CD3ABBF841}"/>
              </a:ext>
            </a:extLst>
          </p:cNvPr>
          <p:cNvSpPr/>
          <p:nvPr userDrawn="1"/>
        </p:nvSpPr>
        <p:spPr>
          <a:xfrm>
            <a:off x="2208176" y="1327964"/>
            <a:ext cx="1369516" cy="1369516"/>
          </a:xfrm>
          <a:prstGeom prst="ellipse">
            <a:avLst/>
          </a:prstGeom>
          <a:solidFill>
            <a:schemeClr val="accent4">
              <a:lumMod val="75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35" name="Oval 34">
            <a:extLst>
              <a:ext uri="{FF2B5EF4-FFF2-40B4-BE49-F238E27FC236}">
                <a16:creationId xmlns:a16="http://schemas.microsoft.com/office/drawing/2014/main" id="{3A541760-3579-3541-8582-EE306D55BFFB}"/>
              </a:ext>
            </a:extLst>
          </p:cNvPr>
          <p:cNvSpPr/>
          <p:nvPr userDrawn="1"/>
        </p:nvSpPr>
        <p:spPr>
          <a:xfrm>
            <a:off x="6490359" y="1327964"/>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36" name="Oval 35">
            <a:extLst>
              <a:ext uri="{FF2B5EF4-FFF2-40B4-BE49-F238E27FC236}">
                <a16:creationId xmlns:a16="http://schemas.microsoft.com/office/drawing/2014/main" id="{35A8E1DC-C43B-074B-8A90-6F9EABBB4BA4}"/>
              </a:ext>
            </a:extLst>
          </p:cNvPr>
          <p:cNvSpPr/>
          <p:nvPr userDrawn="1"/>
        </p:nvSpPr>
        <p:spPr>
          <a:xfrm>
            <a:off x="4343400"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7" name="Oval 36">
            <a:extLst>
              <a:ext uri="{FF2B5EF4-FFF2-40B4-BE49-F238E27FC236}">
                <a16:creationId xmlns:a16="http://schemas.microsoft.com/office/drawing/2014/main" id="{FEE3A366-64CF-F74B-92EE-2A831059C7E9}"/>
              </a:ext>
            </a:extLst>
          </p:cNvPr>
          <p:cNvSpPr/>
          <p:nvPr userDrawn="1"/>
        </p:nvSpPr>
        <p:spPr>
          <a:xfrm>
            <a:off x="8608979" y="1327964"/>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anchor="ctr" anchorCtr="1"/>
          <a:lstStyle/>
          <a:p>
            <a:pPr algn="ctr">
              <a:lnSpc>
                <a:spcPct val="85000"/>
              </a:lnSpc>
              <a:spcBef>
                <a:spcPts val="20"/>
              </a:spcBef>
            </a:pPr>
            <a:endParaRPr lang="en-US" sz="2400" dirty="0">
              <a:solidFill>
                <a:srgbClr val="FFFFFF"/>
              </a:solidFill>
            </a:endParaRPr>
          </a:p>
        </p:txBody>
      </p:sp>
      <p:sp>
        <p:nvSpPr>
          <p:cNvPr id="38" name="Oval 37">
            <a:extLst>
              <a:ext uri="{FF2B5EF4-FFF2-40B4-BE49-F238E27FC236}">
                <a16:creationId xmlns:a16="http://schemas.microsoft.com/office/drawing/2014/main" id="{AF57B189-54BE-4647-8C20-06C0DB75C419}"/>
              </a:ext>
            </a:extLst>
          </p:cNvPr>
          <p:cNvSpPr/>
          <p:nvPr userDrawn="1"/>
        </p:nvSpPr>
        <p:spPr>
          <a:xfrm>
            <a:off x="10753346"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Oval 38">
            <a:extLst>
              <a:ext uri="{FF2B5EF4-FFF2-40B4-BE49-F238E27FC236}">
                <a16:creationId xmlns:a16="http://schemas.microsoft.com/office/drawing/2014/main" id="{0AAF55E1-7B1E-D444-B87C-2908C39FEE77}"/>
              </a:ext>
            </a:extLst>
          </p:cNvPr>
          <p:cNvSpPr/>
          <p:nvPr userDrawn="1"/>
        </p:nvSpPr>
        <p:spPr>
          <a:xfrm>
            <a:off x="4343400" y="1326921"/>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40" name="Oval 39">
            <a:extLst>
              <a:ext uri="{FF2B5EF4-FFF2-40B4-BE49-F238E27FC236}">
                <a16:creationId xmlns:a16="http://schemas.microsoft.com/office/drawing/2014/main" id="{0C752DD5-E82A-4D49-B083-42200C07519A}"/>
              </a:ext>
            </a:extLst>
          </p:cNvPr>
          <p:cNvSpPr/>
          <p:nvPr userDrawn="1"/>
        </p:nvSpPr>
        <p:spPr>
          <a:xfrm>
            <a:off x="10753344" y="1326921"/>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41" name="AutoShape 110">
            <a:extLst>
              <a:ext uri="{FF2B5EF4-FFF2-40B4-BE49-F238E27FC236}">
                <a16:creationId xmlns:a16="http://schemas.microsoft.com/office/drawing/2014/main" id="{4740BF11-121E-FA4F-A0B2-545FE62EA0D2}"/>
              </a:ext>
            </a:extLst>
          </p:cNvPr>
          <p:cNvSpPr>
            <a:spLocks noChangeArrowheads="1"/>
          </p:cNvSpPr>
          <p:nvPr userDrawn="1"/>
        </p:nvSpPr>
        <p:spPr bwMode="auto">
          <a:xfrm>
            <a:off x="3577692"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2" name="AutoShape 110">
            <a:extLst>
              <a:ext uri="{FF2B5EF4-FFF2-40B4-BE49-F238E27FC236}">
                <a16:creationId xmlns:a16="http://schemas.microsoft.com/office/drawing/2014/main" id="{AFA85E8E-6A00-3044-BBBA-588898110DAE}"/>
              </a:ext>
            </a:extLst>
          </p:cNvPr>
          <p:cNvSpPr>
            <a:spLocks noChangeArrowheads="1"/>
          </p:cNvSpPr>
          <p:nvPr userDrawn="1"/>
        </p:nvSpPr>
        <p:spPr bwMode="auto">
          <a:xfrm>
            <a:off x="1431281"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3" name="AutoShape 110">
            <a:extLst>
              <a:ext uri="{FF2B5EF4-FFF2-40B4-BE49-F238E27FC236}">
                <a16:creationId xmlns:a16="http://schemas.microsoft.com/office/drawing/2014/main" id="{BD7D58B3-98A6-4649-8A78-96DF75261432}"/>
              </a:ext>
            </a:extLst>
          </p:cNvPr>
          <p:cNvSpPr>
            <a:spLocks noChangeArrowheads="1"/>
          </p:cNvSpPr>
          <p:nvPr userDrawn="1"/>
        </p:nvSpPr>
        <p:spPr bwMode="auto">
          <a:xfrm>
            <a:off x="5704666"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4" name="AutoShape 110">
            <a:extLst>
              <a:ext uri="{FF2B5EF4-FFF2-40B4-BE49-F238E27FC236}">
                <a16:creationId xmlns:a16="http://schemas.microsoft.com/office/drawing/2014/main" id="{99C182F0-8A7C-504A-9A54-449A83F388B6}"/>
              </a:ext>
            </a:extLst>
          </p:cNvPr>
          <p:cNvSpPr>
            <a:spLocks noChangeArrowheads="1"/>
          </p:cNvSpPr>
          <p:nvPr userDrawn="1"/>
        </p:nvSpPr>
        <p:spPr bwMode="auto">
          <a:xfrm>
            <a:off x="7833669"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5" name="AutoShape 110">
            <a:extLst>
              <a:ext uri="{FF2B5EF4-FFF2-40B4-BE49-F238E27FC236}">
                <a16:creationId xmlns:a16="http://schemas.microsoft.com/office/drawing/2014/main" id="{9D1051D0-507B-AD4A-B0AD-E475849C00B9}"/>
              </a:ext>
            </a:extLst>
          </p:cNvPr>
          <p:cNvSpPr>
            <a:spLocks noChangeArrowheads="1"/>
          </p:cNvSpPr>
          <p:nvPr userDrawn="1"/>
        </p:nvSpPr>
        <p:spPr bwMode="auto">
          <a:xfrm>
            <a:off x="9980579"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8" name="Text Placeholder 47">
            <a:extLst>
              <a:ext uri="{FF2B5EF4-FFF2-40B4-BE49-F238E27FC236}">
                <a16:creationId xmlns:a16="http://schemas.microsoft.com/office/drawing/2014/main" id="{C7AC686A-1508-BF48-911D-61D82AABC76B}"/>
              </a:ext>
            </a:extLst>
          </p:cNvPr>
          <p:cNvSpPr>
            <a:spLocks noGrp="1"/>
          </p:cNvSpPr>
          <p:nvPr>
            <p:ph type="body" sz="quarter" idx="10"/>
          </p:nvPr>
        </p:nvSpPr>
        <p:spPr>
          <a:xfrm>
            <a:off x="101522"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49" name="Text Placeholder 47">
            <a:extLst>
              <a:ext uri="{FF2B5EF4-FFF2-40B4-BE49-F238E27FC236}">
                <a16:creationId xmlns:a16="http://schemas.microsoft.com/office/drawing/2014/main" id="{B876D68E-F284-354A-92F8-5F77347449B8}"/>
              </a:ext>
            </a:extLst>
          </p:cNvPr>
          <p:cNvSpPr>
            <a:spLocks noGrp="1"/>
          </p:cNvSpPr>
          <p:nvPr>
            <p:ph type="body" sz="quarter" idx="11"/>
          </p:nvPr>
        </p:nvSpPr>
        <p:spPr>
          <a:xfrm>
            <a:off x="101522"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0" name="Text Placeholder 47">
            <a:extLst>
              <a:ext uri="{FF2B5EF4-FFF2-40B4-BE49-F238E27FC236}">
                <a16:creationId xmlns:a16="http://schemas.microsoft.com/office/drawing/2014/main" id="{72B3DBB3-1959-194A-B523-EB85330EEDEC}"/>
              </a:ext>
            </a:extLst>
          </p:cNvPr>
          <p:cNvSpPr>
            <a:spLocks noGrp="1"/>
          </p:cNvSpPr>
          <p:nvPr>
            <p:ph type="body" sz="quarter" idx="12"/>
          </p:nvPr>
        </p:nvSpPr>
        <p:spPr>
          <a:xfrm>
            <a:off x="2198679"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1" name="Text Placeholder 47">
            <a:extLst>
              <a:ext uri="{FF2B5EF4-FFF2-40B4-BE49-F238E27FC236}">
                <a16:creationId xmlns:a16="http://schemas.microsoft.com/office/drawing/2014/main" id="{22B58263-52CE-A840-BE43-6EC1E908E01E}"/>
              </a:ext>
            </a:extLst>
          </p:cNvPr>
          <p:cNvSpPr>
            <a:spLocks noGrp="1"/>
          </p:cNvSpPr>
          <p:nvPr>
            <p:ph type="body" sz="quarter" idx="13"/>
          </p:nvPr>
        </p:nvSpPr>
        <p:spPr>
          <a:xfrm>
            <a:off x="2198679"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2" name="Text Placehold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15714"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3" name="Text Placehold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15714"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4" name="Text Placeholder 47">
            <a:extLst>
              <a:ext uri="{FF2B5EF4-FFF2-40B4-BE49-F238E27FC236}">
                <a16:creationId xmlns:a16="http://schemas.microsoft.com/office/drawing/2014/main" id="{E0489ECC-6BF5-5B4E-90C3-BEE52E42473B}"/>
              </a:ext>
            </a:extLst>
          </p:cNvPr>
          <p:cNvSpPr>
            <a:spLocks noGrp="1"/>
          </p:cNvSpPr>
          <p:nvPr>
            <p:ph type="body" sz="quarter" idx="16"/>
          </p:nvPr>
        </p:nvSpPr>
        <p:spPr>
          <a:xfrm>
            <a:off x="6452628"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5" name="Text Placeholder 47">
            <a:extLst>
              <a:ext uri="{FF2B5EF4-FFF2-40B4-BE49-F238E27FC236}">
                <a16:creationId xmlns:a16="http://schemas.microsoft.com/office/drawing/2014/main" id="{F5FDBE0B-BF91-454F-884E-BD1DBC7FBAD9}"/>
              </a:ext>
            </a:extLst>
          </p:cNvPr>
          <p:cNvSpPr>
            <a:spLocks noGrp="1"/>
          </p:cNvSpPr>
          <p:nvPr>
            <p:ph type="body" sz="quarter" idx="17"/>
          </p:nvPr>
        </p:nvSpPr>
        <p:spPr>
          <a:xfrm>
            <a:off x="6452628"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6" name="Text Placeholder 47">
            <a:extLst>
              <a:ext uri="{FF2B5EF4-FFF2-40B4-BE49-F238E27FC236}">
                <a16:creationId xmlns:a16="http://schemas.microsoft.com/office/drawing/2014/main" id="{BFA5A588-B7EF-C54C-845B-1DE2DEB66411}"/>
              </a:ext>
            </a:extLst>
          </p:cNvPr>
          <p:cNvSpPr>
            <a:spLocks noGrp="1"/>
          </p:cNvSpPr>
          <p:nvPr>
            <p:ph type="body" sz="quarter" idx="18"/>
          </p:nvPr>
        </p:nvSpPr>
        <p:spPr>
          <a:xfrm>
            <a:off x="8579602"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7" name="Text Placeholder 47">
            <a:extLst>
              <a:ext uri="{FF2B5EF4-FFF2-40B4-BE49-F238E27FC236}">
                <a16:creationId xmlns:a16="http://schemas.microsoft.com/office/drawing/2014/main" id="{EB929D32-6BE2-A740-9A19-3C58C9989F3F}"/>
              </a:ext>
            </a:extLst>
          </p:cNvPr>
          <p:cNvSpPr>
            <a:spLocks noGrp="1"/>
          </p:cNvSpPr>
          <p:nvPr>
            <p:ph type="body" sz="quarter" idx="19"/>
          </p:nvPr>
        </p:nvSpPr>
        <p:spPr>
          <a:xfrm>
            <a:off x="8579602"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8" name="Text Placehold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16514"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9" name="Text Placehold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16514"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61" name="Text Placeholder 60">
            <a:extLst>
              <a:ext uri="{FF2B5EF4-FFF2-40B4-BE49-F238E27FC236}">
                <a16:creationId xmlns:a16="http://schemas.microsoft.com/office/drawing/2014/main" id="{761076FF-D12B-874E-B2F7-D7211892E96C}"/>
              </a:ext>
            </a:extLst>
          </p:cNvPr>
          <p:cNvSpPr>
            <a:spLocks noGrp="1"/>
          </p:cNvSpPr>
          <p:nvPr>
            <p:ph type="body" sz="quarter" idx="22"/>
          </p:nvPr>
        </p:nvSpPr>
        <p:spPr>
          <a:xfrm>
            <a:off x="755650" y="3198481"/>
            <a:ext cx="4957763" cy="26828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2" name="Text Placeholder 60">
            <a:extLst>
              <a:ext uri="{FF2B5EF4-FFF2-40B4-BE49-F238E27FC236}">
                <a16:creationId xmlns:a16="http://schemas.microsoft.com/office/drawing/2014/main" id="{3A9C68A9-C47F-6248-80FB-A955A9DC3FE1}"/>
              </a:ext>
            </a:extLst>
          </p:cNvPr>
          <p:cNvSpPr>
            <a:spLocks noGrp="1"/>
          </p:cNvSpPr>
          <p:nvPr>
            <p:ph type="body" sz="quarter" idx="23"/>
          </p:nvPr>
        </p:nvSpPr>
        <p:spPr>
          <a:xfrm>
            <a:off x="6490359" y="3178672"/>
            <a:ext cx="4957763" cy="26828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531C57B-256E-4EA5-95B2-273397D4295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88499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8DBD5F-C6EC-485E-8ECE-A5152736C43A}"/>
              </a:ext>
            </a:extLst>
          </p:cNvPr>
          <p:cNvSpPr>
            <a:spLocks noGrp="1"/>
          </p:cNvSpPr>
          <p:nvPr>
            <p:ph type="dt" sz="half" idx="10"/>
          </p:nvPr>
        </p:nvSpPr>
        <p:spPr/>
        <p:txBody>
          <a:bodyPr/>
          <a:lstStyle/>
          <a:p>
            <a:fld id="{6EBB0E32-0304-4451-ADB8-C044457D5B85}" type="datetimeFigureOut">
              <a:rPr lang="en-US" smtClean="0"/>
              <a:t>4/22/2023</a:t>
            </a:fld>
            <a:endParaRPr lang="en-US"/>
          </a:p>
        </p:txBody>
      </p:sp>
      <p:sp>
        <p:nvSpPr>
          <p:cNvPr id="3" name="Footer Placeholder 2">
            <a:extLst>
              <a:ext uri="{FF2B5EF4-FFF2-40B4-BE49-F238E27FC236}">
                <a16:creationId xmlns:a16="http://schemas.microsoft.com/office/drawing/2014/main" id="{FB6C0BE6-E24A-4679-B786-AAB41ADCC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FB9417-93D4-4C41-8E0E-1553E0B5D0CE}"/>
              </a:ext>
            </a:extLst>
          </p:cNvPr>
          <p:cNvSpPr>
            <a:spLocks noGrp="1"/>
          </p:cNvSpPr>
          <p:nvPr>
            <p:ph type="sldNum" sz="quarter" idx="12"/>
          </p:nvPr>
        </p:nvSpPr>
        <p:spPr/>
        <p:txBody>
          <a:bodyPr/>
          <a:lstStyle/>
          <a:p>
            <a:fld id="{DA64F31B-23FA-4075-AF7D-6228CFD12F03}" type="slidenum">
              <a:rPr lang="en-US" smtClean="0"/>
              <a:t>‹#›</a:t>
            </a:fld>
            <a:endParaRPr lang="en-US"/>
          </a:p>
        </p:txBody>
      </p:sp>
      <p:sp>
        <p:nvSpPr>
          <p:cNvPr id="5" name="Title 4">
            <a:extLst>
              <a:ext uri="{FF2B5EF4-FFF2-40B4-BE49-F238E27FC236}">
                <a16:creationId xmlns:a16="http://schemas.microsoft.com/office/drawing/2014/main" id="{E9B06C68-2033-4C07-A8BB-6AFD878708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75181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4F3041-B6EA-4A20-A432-CF07AE937C8C}" type="datetime1">
              <a:rPr lang="en-IN" smtClean="0"/>
              <a:t>22-04-2023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253729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50DDFF-E6E3-4ED1-AE16-446ACFC990B5}" type="datetime1">
              <a:rPr lang="en-IN" smtClean="0"/>
              <a:t>22-04-2023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589898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D30939-F163-4E64-8C6D-30D9C5B95688}" type="datetime1">
              <a:rPr lang="en-IN" smtClean="0"/>
              <a:t>22-04-2023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180C9C-1281-4DB4-86D7-3E425E3ECD19}" type="slidenum">
              <a:rPr lang="en-IN" smtClean="0"/>
              <a:t>‹#›</a:t>
            </a:fld>
            <a:endParaRPr lang="en-IN"/>
          </a:p>
        </p:txBody>
      </p:sp>
    </p:spTree>
    <p:extLst>
      <p:ext uri="{BB962C8B-B14F-4D97-AF65-F5344CB8AC3E}">
        <p14:creationId xmlns:p14="http://schemas.microsoft.com/office/powerpoint/2010/main" val="198742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slideLayout" Target="../slideLayouts/slideLayout51.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50" Type="http://schemas.openxmlformats.org/officeDocument/2006/relationships/slideLayout" Target="../slideLayouts/slideLayout62.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9" Type="http://schemas.openxmlformats.org/officeDocument/2006/relationships/slideLayout" Target="../slideLayouts/slideLayout41.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6.xml"/><Relationship Id="rId1"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8.xml"/><Relationship Id="rId1"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FC716E-7B86-4079-89D1-CDC87B090D0D}" type="datetime1">
              <a:rPr lang="en-IN" smtClean="0"/>
              <a:t>22-04-2023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4038600" y="6356349"/>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2180C9C-1281-4DB4-86D7-3E425E3ECD19}" type="slidenum">
              <a:rPr lang="en-IN" smtClean="0"/>
              <a:pPr/>
              <a:t>‹#›</a:t>
            </a:fld>
            <a:endParaRPr lang="en-IN" dirty="0"/>
          </a:p>
        </p:txBody>
      </p:sp>
    </p:spTree>
    <p:extLst>
      <p:ext uri="{BB962C8B-B14F-4D97-AF65-F5344CB8AC3E}">
        <p14:creationId xmlns:p14="http://schemas.microsoft.com/office/powerpoint/2010/main" val="449144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060ACE-E228-45FD-83E3-FF4D1CCF705F}"/>
              </a:ext>
            </a:extLst>
          </p:cNvPr>
          <p:cNvSpPr>
            <a:spLocks noGrp="1"/>
          </p:cNvSpPr>
          <p:nvPr>
            <p:ph type="title"/>
          </p:nvPr>
        </p:nvSpPr>
        <p:spPr>
          <a:xfrm>
            <a:off x="371475" y="260351"/>
            <a:ext cx="11520487" cy="7588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88AF9FF-2A4E-41E6-956B-69BC625CC9A4}"/>
              </a:ext>
            </a:extLst>
          </p:cNvPr>
          <p:cNvSpPr>
            <a:spLocks noGrp="1"/>
          </p:cNvSpPr>
          <p:nvPr>
            <p:ph type="body" idx="1"/>
          </p:nvPr>
        </p:nvSpPr>
        <p:spPr>
          <a:xfrm>
            <a:off x="371474" y="1233488"/>
            <a:ext cx="11520487" cy="49434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CEE1F87C-C7F2-4F14-86B1-854B7B0C580E}"/>
              </a:ext>
            </a:extLst>
          </p:cNvPr>
          <p:cNvSpPr/>
          <p:nvPr userDrawn="1"/>
        </p:nvSpPr>
        <p:spPr>
          <a:xfrm>
            <a:off x="11229975" y="6512060"/>
            <a:ext cx="962025" cy="345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94FD9470-E137-41DF-A5CA-C7B4B9856E94}"/>
              </a:ext>
            </a:extLst>
          </p:cNvPr>
          <p:cNvSpPr>
            <a:spLocks noGrp="1"/>
          </p:cNvSpPr>
          <p:nvPr>
            <p:ph type="sldNum" sz="quarter" idx="4"/>
          </p:nvPr>
        </p:nvSpPr>
        <p:spPr>
          <a:xfrm>
            <a:off x="11518900" y="6581978"/>
            <a:ext cx="373062" cy="206104"/>
          </a:xfrm>
          <a:prstGeom prst="rect">
            <a:avLst/>
          </a:prstGeom>
        </p:spPr>
        <p:txBody>
          <a:bodyPr vert="horz" lIns="91440" tIns="45720" rIns="91440" bIns="45720" rtlCol="0" anchor="ctr"/>
          <a:lstStyle>
            <a:lvl1pPr algn="r">
              <a:defRPr sz="1200">
                <a:solidFill>
                  <a:schemeClr val="bg1"/>
                </a:solidFill>
              </a:defRPr>
            </a:lvl1pPr>
          </a:lstStyle>
          <a:p>
            <a:fld id="{03DC2DEF-D2FE-4B45-ABA4-9F153FD1C98A}" type="slidenum">
              <a:rPr lang="en-US" smtClean="0"/>
              <a:pPr/>
              <a:t>‹#›</a:t>
            </a:fld>
            <a:endParaRPr lang="en-US" dirty="0"/>
          </a:p>
        </p:txBody>
      </p:sp>
      <p:sp>
        <p:nvSpPr>
          <p:cNvPr id="8" name="Rectangle 7">
            <a:extLst>
              <a:ext uri="{FF2B5EF4-FFF2-40B4-BE49-F238E27FC236}">
                <a16:creationId xmlns:a16="http://schemas.microsoft.com/office/drawing/2014/main" id="{48AB12CC-D752-4664-B92F-BAEFF0416B7E}"/>
              </a:ext>
            </a:extLst>
          </p:cNvPr>
          <p:cNvSpPr/>
          <p:nvPr userDrawn="1"/>
        </p:nvSpPr>
        <p:spPr>
          <a:xfrm>
            <a:off x="0" y="260350"/>
            <a:ext cx="300037"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5897073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p15:clr>
            <a:srgbClr val="F26B43"/>
          </p15:clr>
        </p15:guide>
        <p15:guide id="2" pos="234">
          <p15:clr>
            <a:srgbClr val="F26B43"/>
          </p15:clr>
        </p15:guide>
        <p15:guide id="3" orient="horz" pos="4133">
          <p15:clr>
            <a:srgbClr val="F26B43"/>
          </p15:clr>
        </p15:guide>
        <p15:guide id="4" pos="7491">
          <p15:clr>
            <a:srgbClr val="F26B43"/>
          </p15:clr>
        </p15:guide>
        <p15:guide id="5" orient="horz" pos="640">
          <p15:clr>
            <a:srgbClr val="F26B43"/>
          </p15:clr>
        </p15:guide>
        <p15:guide id="6" orient="horz" pos="777">
          <p15:clr>
            <a:srgbClr val="F26B43"/>
          </p15:clr>
        </p15:guide>
        <p15:guide id="7" orient="horz" pos="4020">
          <p15:clr>
            <a:srgbClr val="F26B43"/>
          </p15:clr>
        </p15:guide>
        <p15:guide id="8" orient="horz" pos="390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593241-6B2C-413E-AB0F-2EF989D01D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403E543-5EC2-44ED-8994-0F6136426D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2F2D13-B89E-440E-B2A2-65809F9476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8767669A-81AB-4567-AC0E-8A4D53B639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DBF2DD-1ECF-49C1-A4DF-FBE7D8DA81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81368-A1D1-4130-A7AA-C81582F3A5F2}" type="slidenum">
              <a:rPr lang="en-US" smtClean="0"/>
              <a:pPr/>
              <a:t>‹#›</a:t>
            </a:fld>
            <a:endParaRPr lang="en-US"/>
          </a:p>
        </p:txBody>
      </p:sp>
    </p:spTree>
    <p:extLst>
      <p:ext uri="{BB962C8B-B14F-4D97-AF65-F5344CB8AC3E}">
        <p14:creationId xmlns:p14="http://schemas.microsoft.com/office/powerpoint/2010/main" val="3192452354"/>
      </p:ext>
    </p:extLst>
  </p:cSld>
  <p:clrMap bg1="lt1" tx1="dk1" bg2="lt2" tx2="dk2" accent1="accent1" accent2="accent2" accent3="accent3" accent4="accent4" accent5="accent5" accent6="accent6" hlink="hlink" folHlink="folHlink"/>
  <p:sldLayoutIdLst>
    <p:sldLayoutId id="2147483715" r:id="rId1"/>
    <p:sldLayoutId id="214748371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B28668-D0B4-4642-A9B3-CBA5793CE7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4D23FD8-9B29-48BE-9B13-D60D66B09F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8C973C-0895-4565-8BE2-E391D4C678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87992-AC73-0F40-947E-82D8A23C02F8}" type="datetimeFigureOut">
              <a:rPr lang="en-US" smtClean="0"/>
              <a:pPr/>
              <a:t>4/22/2023</a:t>
            </a:fld>
            <a:endParaRPr lang="en-US"/>
          </a:p>
        </p:txBody>
      </p:sp>
      <p:sp>
        <p:nvSpPr>
          <p:cNvPr id="5" name="Footer Placeholder 4">
            <a:extLst>
              <a:ext uri="{FF2B5EF4-FFF2-40B4-BE49-F238E27FC236}">
                <a16:creationId xmlns:a16="http://schemas.microsoft.com/office/drawing/2014/main" id="{02797526-4E25-46B6-BBC0-76F09745BC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F36307D-A76F-4D43-AE38-74E6CD47F6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DA1D25-9CDC-424F-90D9-21F0892256AF}" type="slidenum">
              <a:rPr lang="en-US" smtClean="0"/>
              <a:pPr/>
              <a:t>‹#›</a:t>
            </a:fld>
            <a:endParaRPr lang="en-US"/>
          </a:p>
        </p:txBody>
      </p:sp>
    </p:spTree>
    <p:extLst>
      <p:ext uri="{BB962C8B-B14F-4D97-AF65-F5344CB8AC3E}">
        <p14:creationId xmlns:p14="http://schemas.microsoft.com/office/powerpoint/2010/main" val="4025735879"/>
      </p:ext>
    </p:extLst>
  </p:cSld>
  <p:clrMap bg1="lt1" tx1="dk1" bg2="lt2" tx2="dk2" accent1="accent1" accent2="accent2" accent3="accent3" accent4="accent4" accent5="accent5" accent6="accent6" hlink="hlink" folHlink="folHlink"/>
  <p:sldLayoutIdLst>
    <p:sldLayoutId id="2147483718" r:id="rId1"/>
    <p:sldLayoutId id="214748371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50.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g"/></Relationships>
</file>

<file path=ppt/slides/_rels/slide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20.png"/></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28.jpg"/><Relationship Id="rId5" Type="http://schemas.openxmlformats.org/officeDocument/2006/relationships/image" Target="../media/image27.png"/><Relationship Id="rId4" Type="http://schemas.openxmlformats.org/officeDocument/2006/relationships/image" Target="../media/image26.jpg"/></Relationships>
</file>

<file path=ppt/slides/_rels/slide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37075" y="2208148"/>
            <a:ext cx="6644640" cy="1342162"/>
          </a:xfrm>
        </p:spPr>
        <p:txBody>
          <a:bodyPr>
            <a:noAutofit/>
          </a:bodyPr>
          <a:lstStyle/>
          <a:p>
            <a:r>
              <a:rPr lang="en-US" sz="4400" dirty="0">
                <a:latin typeface="Century Gothic (Body)"/>
              </a:rPr>
              <a:t>Litigations under GST</a:t>
            </a:r>
            <a:endParaRPr lang="en-IN" sz="4400" b="1" dirty="0">
              <a:latin typeface="Century Gothic (Body)"/>
            </a:endParaRPr>
          </a:p>
        </p:txBody>
      </p:sp>
      <p:sp>
        <p:nvSpPr>
          <p:cNvPr id="9" name="TextBox 8">
            <a:extLst>
              <a:ext uri="{FF2B5EF4-FFF2-40B4-BE49-F238E27FC236}">
                <a16:creationId xmlns:a16="http://schemas.microsoft.com/office/drawing/2014/main" id="{9FE1533A-2679-4241-A4EA-ECB9F2F3426D}"/>
              </a:ext>
            </a:extLst>
          </p:cNvPr>
          <p:cNvSpPr txBox="1"/>
          <p:nvPr/>
        </p:nvSpPr>
        <p:spPr>
          <a:xfrm>
            <a:off x="9894622" y="6257130"/>
            <a:ext cx="2009147" cy="353943"/>
          </a:xfrm>
          <a:prstGeom prst="rect">
            <a:avLst/>
          </a:prstGeom>
          <a:noFill/>
        </p:spPr>
        <p:txBody>
          <a:bodyPr wrap="square" rtlCol="0">
            <a:spAutoFit/>
          </a:bodyPr>
          <a:lstStyle/>
          <a:p>
            <a:r>
              <a:rPr lang="en-IN" sz="1700" b="1" dirty="0">
                <a:latin typeface="Century Gothic (Body)"/>
              </a:rPr>
              <a:t>CA Atul Gupta</a:t>
            </a:r>
          </a:p>
        </p:txBody>
      </p:sp>
    </p:spTree>
    <p:extLst>
      <p:ext uri="{BB962C8B-B14F-4D97-AF65-F5344CB8AC3E}">
        <p14:creationId xmlns:p14="http://schemas.microsoft.com/office/powerpoint/2010/main" val="785127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768246-2496-4F97-8FCA-02252116FF87}"/>
              </a:ext>
            </a:extLst>
          </p:cNvPr>
          <p:cNvSpPr>
            <a:spLocks noGrp="1"/>
          </p:cNvSpPr>
          <p:nvPr>
            <p:ph type="title"/>
          </p:nvPr>
        </p:nvSpPr>
        <p:spPr/>
        <p:txBody>
          <a:bodyPr>
            <a:normAutofit/>
          </a:bodyPr>
          <a:lstStyle/>
          <a:p>
            <a:r>
              <a:rPr lang="en-US" dirty="0">
                <a:latin typeface="Tw Cen MT" panose="020B0602020104020603" pitchFamily="34" charset="0"/>
              </a:rPr>
              <a:t>Section 60: Provisional Assessment</a:t>
            </a:r>
          </a:p>
        </p:txBody>
      </p:sp>
      <p:sp>
        <p:nvSpPr>
          <p:cNvPr id="11" name="Text Placeholder 10">
            <a:extLst>
              <a:ext uri="{FF2B5EF4-FFF2-40B4-BE49-F238E27FC236}">
                <a16:creationId xmlns:a16="http://schemas.microsoft.com/office/drawing/2014/main" id="{901B6E4D-6942-45C5-99A9-6B769E8902BD}"/>
              </a:ext>
            </a:extLst>
          </p:cNvPr>
          <p:cNvSpPr>
            <a:spLocks noGrp="1"/>
          </p:cNvSpPr>
          <p:nvPr>
            <p:ph type="body" sz="quarter" idx="18"/>
          </p:nvPr>
        </p:nvSpPr>
        <p:spPr>
          <a:xfrm>
            <a:off x="471281" y="3949700"/>
            <a:ext cx="2550215" cy="1854200"/>
          </a:xfrm>
        </p:spPr>
        <p:txBody>
          <a:bodyPr/>
          <a:lstStyle/>
          <a:p>
            <a:pPr algn="just"/>
            <a:r>
              <a:rPr lang="en-US" dirty="0">
                <a:latin typeface="Tw Cen MT" panose="020B0602020104020603" pitchFamily="34" charset="0"/>
              </a:rPr>
              <a:t>When taxable person is unable to determine – </a:t>
            </a:r>
          </a:p>
          <a:p>
            <a:pPr algn="just"/>
            <a:r>
              <a:rPr lang="en-US" dirty="0">
                <a:latin typeface="Tw Cen MT" panose="020B0602020104020603" pitchFamily="34" charset="0"/>
              </a:rPr>
              <a:t>1. Value of goods or services or both; or</a:t>
            </a:r>
          </a:p>
          <a:p>
            <a:pPr algn="just"/>
            <a:r>
              <a:rPr lang="en-US" dirty="0">
                <a:latin typeface="Tw Cen MT" panose="020B0602020104020603" pitchFamily="34" charset="0"/>
              </a:rPr>
              <a:t>2. Rate of tax applicable.</a:t>
            </a:r>
          </a:p>
        </p:txBody>
      </p:sp>
      <p:sp>
        <p:nvSpPr>
          <p:cNvPr id="12" name="Text Placeholder 11">
            <a:extLst>
              <a:ext uri="{FF2B5EF4-FFF2-40B4-BE49-F238E27FC236}">
                <a16:creationId xmlns:a16="http://schemas.microsoft.com/office/drawing/2014/main" id="{7D269992-EA9D-41F6-85C3-B78921847100}"/>
              </a:ext>
            </a:extLst>
          </p:cNvPr>
          <p:cNvSpPr>
            <a:spLocks noGrp="1"/>
          </p:cNvSpPr>
          <p:nvPr>
            <p:ph type="body" sz="quarter" idx="19"/>
          </p:nvPr>
        </p:nvSpPr>
        <p:spPr>
          <a:xfrm>
            <a:off x="3292849" y="1595835"/>
            <a:ext cx="2684961" cy="1854200"/>
          </a:xfrm>
        </p:spPr>
        <p:txBody>
          <a:bodyPr anchor="b"/>
          <a:lstStyle/>
          <a:p>
            <a:pPr marL="285750" indent="-285750" algn="just">
              <a:buFontTx/>
              <a:buChar char="-"/>
            </a:pPr>
            <a:r>
              <a:rPr lang="en-US" dirty="0">
                <a:latin typeface="Tw Cen MT" panose="020B0602020104020603" pitchFamily="34" charset="0"/>
              </a:rPr>
              <a:t>Request the proper officer by furnishing an application along with relevant documents in </a:t>
            </a:r>
            <a:r>
              <a:rPr lang="en-US" u="sng" dirty="0">
                <a:latin typeface="Tw Cen MT" panose="020B0602020104020603" pitchFamily="34" charset="0"/>
              </a:rPr>
              <a:t>Form GST ASMT - 01</a:t>
            </a:r>
          </a:p>
          <a:p>
            <a:pPr marL="285750" indent="-285750" algn="just">
              <a:buFontTx/>
              <a:buChar char="-"/>
            </a:pPr>
            <a:r>
              <a:rPr lang="en-US" dirty="0">
                <a:latin typeface="Tw Cen MT" panose="020B0602020104020603" pitchFamily="34" charset="0"/>
              </a:rPr>
              <a:t>Giving reasons for such provisional payment</a:t>
            </a:r>
          </a:p>
        </p:txBody>
      </p:sp>
      <p:sp>
        <p:nvSpPr>
          <p:cNvPr id="13" name="Text Placeholder 12">
            <a:extLst>
              <a:ext uri="{FF2B5EF4-FFF2-40B4-BE49-F238E27FC236}">
                <a16:creationId xmlns:a16="http://schemas.microsoft.com/office/drawing/2014/main" id="{6DFAA7E0-5467-48C2-A0A1-08FFCDD0AB29}"/>
              </a:ext>
            </a:extLst>
          </p:cNvPr>
          <p:cNvSpPr>
            <a:spLocks noGrp="1"/>
          </p:cNvSpPr>
          <p:nvPr>
            <p:ph type="body" sz="quarter" idx="20"/>
          </p:nvPr>
        </p:nvSpPr>
        <p:spPr/>
        <p:txBody>
          <a:bodyPr/>
          <a:lstStyle/>
          <a:p>
            <a:r>
              <a:rPr lang="en-US" dirty="0">
                <a:latin typeface="Tw Cen MT" panose="020B0602020104020603" pitchFamily="34" charset="0"/>
              </a:rPr>
              <a:t>Proper officer shall pass an order allowing payment of tax on provisional basis at such rate or value as indicated in order</a:t>
            </a:r>
          </a:p>
        </p:txBody>
      </p:sp>
      <p:sp>
        <p:nvSpPr>
          <p:cNvPr id="14" name="Text Placeholder 13">
            <a:extLst>
              <a:ext uri="{FF2B5EF4-FFF2-40B4-BE49-F238E27FC236}">
                <a16:creationId xmlns:a16="http://schemas.microsoft.com/office/drawing/2014/main" id="{26CD0F95-69FE-4CD4-B47D-11711D394220}"/>
              </a:ext>
            </a:extLst>
          </p:cNvPr>
          <p:cNvSpPr>
            <a:spLocks noGrp="1"/>
          </p:cNvSpPr>
          <p:nvPr>
            <p:ph type="body" sz="quarter" idx="21"/>
          </p:nvPr>
        </p:nvSpPr>
        <p:spPr/>
        <p:txBody>
          <a:bodyPr anchor="b"/>
          <a:lstStyle/>
          <a:p>
            <a:r>
              <a:rPr lang="en-US" dirty="0">
                <a:latin typeface="Tw Cen MT" panose="020B0602020104020603" pitchFamily="34" charset="0"/>
              </a:rPr>
              <a:t>90 days from the date of receipt of request</a:t>
            </a:r>
          </a:p>
        </p:txBody>
      </p:sp>
      <p:sp>
        <p:nvSpPr>
          <p:cNvPr id="2" name="Slide Number Placeholder 1">
            <a:extLst>
              <a:ext uri="{FF2B5EF4-FFF2-40B4-BE49-F238E27FC236}">
                <a16:creationId xmlns:a16="http://schemas.microsoft.com/office/drawing/2014/main" id="{7EAB17F8-59B5-4C93-9884-D30446299CA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DC2DEF-D2FE-4B45-ABA4-9F153FD1C98A}" type="slidenum">
              <a:rPr kumimoji="0" lang="en-US" sz="1200" b="0" i="0" u="none" strike="noStrike" kern="1200" cap="none" spc="0" normalizeH="0" baseline="0" noProof="0" smtClean="0">
                <a:ln>
                  <a:noFill/>
                </a:ln>
                <a:solidFill>
                  <a:prstClr val="white"/>
                </a:solidFill>
                <a:effectLst/>
                <a:uLnTx/>
                <a:uFillTx/>
                <a:latin typeface="Calibri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white"/>
              </a:solidFill>
              <a:effectLst/>
              <a:uLnTx/>
              <a:uFillTx/>
              <a:latin typeface="Calibri Light"/>
              <a:ea typeface="+mn-ea"/>
              <a:cs typeface="+mn-cs"/>
            </a:endParaRPr>
          </a:p>
        </p:txBody>
      </p:sp>
      <p:pic>
        <p:nvPicPr>
          <p:cNvPr id="18" name="Picture Placeholder 17">
            <a:extLst>
              <a:ext uri="{FF2B5EF4-FFF2-40B4-BE49-F238E27FC236}">
                <a16:creationId xmlns:a16="http://schemas.microsoft.com/office/drawing/2014/main" id="{E56B3DE8-2538-4F58-9106-9B4DB2D42F4F}"/>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t="8647" b="8647"/>
          <a:stretch>
            <a:fillRect/>
          </a:stretch>
        </p:blipFill>
        <p:spPr/>
      </p:pic>
      <p:pic>
        <p:nvPicPr>
          <p:cNvPr id="32" name="Picture Placeholder 31">
            <a:extLst>
              <a:ext uri="{FF2B5EF4-FFF2-40B4-BE49-F238E27FC236}">
                <a16:creationId xmlns:a16="http://schemas.microsoft.com/office/drawing/2014/main" id="{DCD60397-F7D9-4524-B8D2-5EB8F6E57528}"/>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t="4181" b="4181"/>
          <a:stretch>
            <a:fillRect/>
          </a:stretch>
        </p:blipFill>
        <p:spPr/>
      </p:pic>
      <p:pic>
        <p:nvPicPr>
          <p:cNvPr id="38" name="Picture Placeholder 37">
            <a:extLst>
              <a:ext uri="{FF2B5EF4-FFF2-40B4-BE49-F238E27FC236}">
                <a16:creationId xmlns:a16="http://schemas.microsoft.com/office/drawing/2014/main" id="{4207E64A-ED34-458C-AA1C-A972071F2473}"/>
              </a:ext>
            </a:extLst>
          </p:cNvPr>
          <p:cNvPicPr>
            <a:picLocks noGrp="1" noChangeAspect="1"/>
          </p:cNvPicPr>
          <p:nvPr>
            <p:ph type="pic" sz="quarter" idx="15"/>
          </p:nvPr>
        </p:nvPicPr>
        <p:blipFill>
          <a:blip r:embed="rId5" cstate="print">
            <a:extLst>
              <a:ext uri="{28A0092B-C50C-407E-A947-70E740481C1C}">
                <a14:useLocalDpi xmlns:a14="http://schemas.microsoft.com/office/drawing/2010/main" val="0"/>
              </a:ext>
            </a:extLst>
          </a:blip>
          <a:srcRect t="8647" b="8647"/>
          <a:stretch>
            <a:fillRect/>
          </a:stretch>
        </p:blipFill>
        <p:spPr/>
      </p:pic>
      <p:sp>
        <p:nvSpPr>
          <p:cNvPr id="39" name="Text Placeholder 11">
            <a:extLst>
              <a:ext uri="{FF2B5EF4-FFF2-40B4-BE49-F238E27FC236}">
                <a16:creationId xmlns:a16="http://schemas.microsoft.com/office/drawing/2014/main" id="{C3DFE48D-F357-43ED-8D5F-9596EDD2AB9E}"/>
              </a:ext>
            </a:extLst>
          </p:cNvPr>
          <p:cNvSpPr txBox="1">
            <a:spLocks/>
          </p:cNvSpPr>
          <p:nvPr/>
        </p:nvSpPr>
        <p:spPr>
          <a:xfrm>
            <a:off x="6368637" y="3141022"/>
            <a:ext cx="2440874" cy="402278"/>
          </a:xfrm>
          <a:prstGeom prst="rect">
            <a:avLst/>
          </a:prstGeom>
        </p:spPr>
        <p:txBody>
          <a:bodyPr vert="horz" lIns="91440" tIns="45720" rIns="91440" bIns="45720" rtlCol="0" anchor="b">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FFC000"/>
                </a:solidFill>
                <a:latin typeface="Tw Cen MT" panose="020B0602020104020603" pitchFamily="34" charset="0"/>
              </a:rPr>
              <a:t>Duty of proper officer</a:t>
            </a:r>
          </a:p>
        </p:txBody>
      </p:sp>
      <p:sp>
        <p:nvSpPr>
          <p:cNvPr id="40" name="Text Placeholder 11">
            <a:extLst>
              <a:ext uri="{FF2B5EF4-FFF2-40B4-BE49-F238E27FC236}">
                <a16:creationId xmlns:a16="http://schemas.microsoft.com/office/drawing/2014/main" id="{8C6E4BBA-52BF-49A9-BFB0-89ECE60AA7BB}"/>
              </a:ext>
            </a:extLst>
          </p:cNvPr>
          <p:cNvSpPr txBox="1">
            <a:spLocks/>
          </p:cNvSpPr>
          <p:nvPr/>
        </p:nvSpPr>
        <p:spPr>
          <a:xfrm>
            <a:off x="9283348" y="3860954"/>
            <a:ext cx="2440874" cy="402278"/>
          </a:xfrm>
          <a:prstGeom prst="rect">
            <a:avLst/>
          </a:prstGeom>
        </p:spPr>
        <p:txBody>
          <a:bodyPr vert="horz" lIns="91440" tIns="45720" rIns="91440" bIns="45720" rtlCol="0" anchor="b">
            <a:noAutofit/>
          </a:bodyPr>
          <a:lstStyle>
            <a:lvl1pPr marL="0" indent="0" algn="ctr" defTabSz="914400" rtl="0" eaLnBrk="1" latinLnBrk="0" hangingPunct="1">
              <a:lnSpc>
                <a:spcPct val="90000"/>
              </a:lnSpc>
              <a:spcBef>
                <a:spcPts val="1000"/>
              </a:spcBef>
              <a:buFont typeface="Arial" panose="020B0604020202020204" pitchFamily="34" charset="0"/>
              <a:buNone/>
              <a:defRPr sz="18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FFFF00"/>
                </a:solidFill>
                <a:latin typeface="Tw Cen MT" panose="020B0602020104020603" pitchFamily="34" charset="0"/>
              </a:rPr>
              <a:t>Time period for order</a:t>
            </a:r>
          </a:p>
        </p:txBody>
      </p:sp>
      <p:pic>
        <p:nvPicPr>
          <p:cNvPr id="44" name="Picture Placeholder 43">
            <a:extLst>
              <a:ext uri="{FF2B5EF4-FFF2-40B4-BE49-F238E27FC236}">
                <a16:creationId xmlns:a16="http://schemas.microsoft.com/office/drawing/2014/main" id="{3DD08555-9FCD-41A5-80FD-02E0479755BF}"/>
              </a:ext>
            </a:extLst>
          </p:cNvPr>
          <p:cNvPicPr>
            <a:picLocks noGrp="1" noChangeAspect="1"/>
          </p:cNvPicPr>
          <p:nvPr>
            <p:ph type="pic" sz="quarter" idx="17"/>
          </p:nvPr>
        </p:nvPicPr>
        <p:blipFill>
          <a:blip r:embed="rId6" cstate="print">
            <a:extLst>
              <a:ext uri="{28A0092B-C50C-407E-A947-70E740481C1C}">
                <a14:useLocalDpi xmlns:a14="http://schemas.microsoft.com/office/drawing/2010/main" val="0"/>
              </a:ext>
            </a:extLst>
          </a:blip>
          <a:srcRect t="11710" b="11710"/>
          <a:stretch>
            <a:fillRect/>
          </a:stretch>
        </p:blipFill>
        <p:spPr/>
      </p:pic>
    </p:spTree>
    <p:extLst>
      <p:ext uri="{BB962C8B-B14F-4D97-AF65-F5344CB8AC3E}">
        <p14:creationId xmlns:p14="http://schemas.microsoft.com/office/powerpoint/2010/main" val="11630630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down)">
                                      <p:cBhvr>
                                        <p:cTn id="7" dur="500"/>
                                        <p:tgtEl>
                                          <p:spTgt spid="11">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wipe(down)">
                                      <p:cBhvr>
                                        <p:cTn id="10" dur="500"/>
                                        <p:tgtEl>
                                          <p:spTgt spid="11">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wipe(down)">
                                      <p:cBhvr>
                                        <p:cTn id="13" dur="500"/>
                                        <p:tgtEl>
                                          <p:spTgt spid="11">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wipe(down)">
                                      <p:cBhvr>
                                        <p:cTn id="18" dur="500"/>
                                        <p:tgtEl>
                                          <p:spTgt spid="12">
                                            <p:txEl>
                                              <p:pRg st="0" end="0"/>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xEl>
                                              <p:pRg st="1" end="1"/>
                                            </p:txEl>
                                          </p:spTgt>
                                        </p:tgtEl>
                                        <p:attrNameLst>
                                          <p:attrName>style.visibility</p:attrName>
                                        </p:attrNameLst>
                                      </p:cBhvr>
                                      <p:to>
                                        <p:strVal val="visible"/>
                                      </p:to>
                                    </p:set>
                                    <p:animEffect transition="in" filter="wipe(down)">
                                      <p:cBhvr>
                                        <p:cTn id="21" dur="500"/>
                                        <p:tgtEl>
                                          <p:spTgt spid="12">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wipe(down)">
                                      <p:cBhvr>
                                        <p:cTn id="26" dur="500"/>
                                        <p:tgtEl>
                                          <p:spTgt spid="1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wipe(down)">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13" grpId="0" build="p"/>
      <p:bldP spid="14"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8994914"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Demands</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100</a:t>
            </a:fld>
            <a:endParaRPr lang="en-IN"/>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983390" y="3349489"/>
            <a:ext cx="7516183" cy="165939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000" b="1" dirty="0">
                <a:latin typeface="Century Gothic (Body)"/>
              </a:rPr>
              <a:t>Section 73:</a:t>
            </a:r>
            <a:r>
              <a:rPr lang="en-US" sz="2000" dirty="0">
                <a:latin typeface="Century Gothic (Body)"/>
              </a:rPr>
              <a:t> SCN in non-fraud cases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74:</a:t>
            </a:r>
            <a:r>
              <a:rPr lang="en-US" sz="2000" dirty="0">
                <a:latin typeface="Century Gothic (Body)"/>
              </a:rPr>
              <a:t> SCN in fraud cases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75:</a:t>
            </a:r>
            <a:r>
              <a:rPr lang="en-US" sz="2000" dirty="0">
                <a:latin typeface="Century Gothic (Body)"/>
              </a:rPr>
              <a:t> General provisions relating to determination of tax </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76:</a:t>
            </a:r>
            <a:r>
              <a:rPr lang="en-US" sz="2000" dirty="0">
                <a:latin typeface="Century Gothic (Body)"/>
              </a:rPr>
              <a:t> Tax collected but not paid to Government</a:t>
            </a:r>
          </a:p>
        </p:txBody>
      </p:sp>
    </p:spTree>
    <p:extLst>
      <p:ext uri="{BB962C8B-B14F-4D97-AF65-F5344CB8AC3E}">
        <p14:creationId xmlns:p14="http://schemas.microsoft.com/office/powerpoint/2010/main" val="2015337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38200" y="1889761"/>
            <a:ext cx="3713480" cy="2600960"/>
          </a:xfrm>
          <a:prstGeom prst="rect">
            <a:avLst/>
          </a:prstGeom>
          <a:solidFill>
            <a:schemeClr val="bg1">
              <a:lumMod val="85000"/>
            </a:schemeClr>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Serve SCN on the </a:t>
            </a:r>
            <a:r>
              <a:rPr lang="en-US" sz="1800" dirty="0" err="1">
                <a:latin typeface="Tw Cen MT" panose="020B0602020104020603" pitchFamily="34" charset="0"/>
              </a:rPr>
              <a:t>assessee</a:t>
            </a:r>
            <a:r>
              <a:rPr lang="en-US" sz="1800" dirty="0">
                <a:latin typeface="Tw Cen MT" panose="020B0602020104020603" pitchFamily="34" charset="0"/>
              </a:rPr>
              <a:t>, if – </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Tax not paid</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Tax short paid</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Tax erroneously refunded</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ITC wrongly availed or utilized</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73 &amp; 74: Issuance of Show Cause Notice </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101</a:t>
            </a:fld>
            <a:endParaRPr lang="en-IN"/>
          </a:p>
        </p:txBody>
      </p:sp>
      <p:cxnSp>
        <p:nvCxnSpPr>
          <p:cNvPr id="4" name="Straight Arrow Connector 3">
            <a:extLst>
              <a:ext uri="{FF2B5EF4-FFF2-40B4-BE49-F238E27FC236}">
                <a16:creationId xmlns:a16="http://schemas.microsoft.com/office/drawing/2014/main" id="{D1610D69-2F96-31CB-13F9-F966AE98BEF1}"/>
              </a:ext>
            </a:extLst>
          </p:cNvPr>
          <p:cNvCxnSpPr/>
          <p:nvPr/>
        </p:nvCxnSpPr>
        <p:spPr>
          <a:xfrm>
            <a:off x="4551680" y="2997200"/>
            <a:ext cx="20726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itle 3">
            <a:extLst>
              <a:ext uri="{FF2B5EF4-FFF2-40B4-BE49-F238E27FC236}">
                <a16:creationId xmlns:a16="http://schemas.microsoft.com/office/drawing/2014/main" id="{7F4ACF28-ECCD-1CF0-E050-FB1001F8DD51}"/>
              </a:ext>
            </a:extLst>
          </p:cNvPr>
          <p:cNvSpPr txBox="1">
            <a:spLocks/>
          </p:cNvSpPr>
          <p:nvPr/>
        </p:nvSpPr>
        <p:spPr>
          <a:xfrm>
            <a:off x="6725920" y="1879601"/>
            <a:ext cx="3713480" cy="2600960"/>
          </a:xfrm>
          <a:prstGeom prst="rect">
            <a:avLst/>
          </a:prstGeom>
          <a:solidFill>
            <a:schemeClr val="accent2">
              <a:lumMod val="40000"/>
              <a:lumOff val="60000"/>
            </a:schemeClr>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Whether following ingredients exists? </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Fraud</a:t>
            </a:r>
          </a:p>
          <a:p>
            <a:pPr marL="342900" indent="-342900" algn="just">
              <a:lnSpc>
                <a:spcPct val="150000"/>
              </a:lnSpc>
              <a:spcBef>
                <a:spcPts val="600"/>
              </a:spcBef>
              <a:spcAft>
                <a:spcPts val="600"/>
              </a:spcAft>
              <a:buFont typeface="Tw Cen MT" panose="020B0602020104020603" pitchFamily="34" charset="0"/>
              <a:buChar char="†"/>
            </a:pPr>
            <a:r>
              <a:rPr lang="en-US" sz="1800" dirty="0" err="1">
                <a:latin typeface="Tw Cen MT" panose="020B0602020104020603" pitchFamily="34" charset="0"/>
              </a:rPr>
              <a:t>Wilful</a:t>
            </a:r>
            <a:r>
              <a:rPr lang="en-US" sz="1800" dirty="0">
                <a:latin typeface="Tw Cen MT" panose="020B0602020104020603" pitchFamily="34" charset="0"/>
              </a:rPr>
              <a:t>-misstatement</a:t>
            </a:r>
          </a:p>
          <a:p>
            <a:pPr marL="342900" indent="-342900" algn="just">
              <a:lnSpc>
                <a:spcPct val="150000"/>
              </a:lnSpc>
              <a:spcBef>
                <a:spcPts val="600"/>
              </a:spcBef>
              <a:spcAft>
                <a:spcPts val="600"/>
              </a:spcAft>
              <a:buFont typeface="Tw Cen MT" panose="020B0602020104020603" pitchFamily="34" charset="0"/>
              <a:buChar char="†"/>
            </a:pPr>
            <a:r>
              <a:rPr lang="en-US" sz="1800" dirty="0">
                <a:latin typeface="Tw Cen MT" panose="020B0602020104020603" pitchFamily="34" charset="0"/>
              </a:rPr>
              <a:t>Suppression of facts</a:t>
            </a:r>
          </a:p>
          <a:p>
            <a:pPr algn="just">
              <a:lnSpc>
                <a:spcPct val="150000"/>
              </a:lnSpc>
              <a:spcBef>
                <a:spcPts val="600"/>
              </a:spcBef>
              <a:spcAft>
                <a:spcPts val="600"/>
              </a:spcAft>
            </a:pPr>
            <a:r>
              <a:rPr lang="en-US" sz="1800" dirty="0">
                <a:latin typeface="Tw Cen MT" panose="020B0602020104020603" pitchFamily="34" charset="0"/>
              </a:rPr>
              <a:t>to evade tax</a:t>
            </a:r>
          </a:p>
        </p:txBody>
      </p:sp>
      <p:cxnSp>
        <p:nvCxnSpPr>
          <p:cNvPr id="8" name="Straight Arrow Connector 7">
            <a:extLst>
              <a:ext uri="{FF2B5EF4-FFF2-40B4-BE49-F238E27FC236}">
                <a16:creationId xmlns:a16="http://schemas.microsoft.com/office/drawing/2014/main" id="{A4B71A90-889D-4509-2146-6F84DF629347}"/>
              </a:ext>
            </a:extLst>
          </p:cNvPr>
          <p:cNvCxnSpPr/>
          <p:nvPr/>
        </p:nvCxnSpPr>
        <p:spPr>
          <a:xfrm flipH="1">
            <a:off x="5801360" y="4592320"/>
            <a:ext cx="110744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E530B92-981D-2A51-44AC-4AF596F25705}"/>
              </a:ext>
            </a:extLst>
          </p:cNvPr>
          <p:cNvCxnSpPr>
            <a:cxnSpLocks/>
          </p:cNvCxnSpPr>
          <p:nvPr/>
        </p:nvCxnSpPr>
        <p:spPr>
          <a:xfrm>
            <a:off x="9549018" y="4592320"/>
            <a:ext cx="0" cy="548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itle 3">
            <a:extLst>
              <a:ext uri="{FF2B5EF4-FFF2-40B4-BE49-F238E27FC236}">
                <a16:creationId xmlns:a16="http://schemas.microsoft.com/office/drawing/2014/main" id="{B12CED23-2CD8-C583-2FD8-D708913171CE}"/>
              </a:ext>
            </a:extLst>
          </p:cNvPr>
          <p:cNvSpPr txBox="1">
            <a:spLocks/>
          </p:cNvSpPr>
          <p:nvPr/>
        </p:nvSpPr>
        <p:spPr>
          <a:xfrm>
            <a:off x="3731260" y="5252719"/>
            <a:ext cx="3713480" cy="954377"/>
          </a:xfrm>
          <a:prstGeom prst="rect">
            <a:avLst/>
          </a:prstGeom>
          <a:solidFill>
            <a:schemeClr val="accent1">
              <a:lumMod val="60000"/>
              <a:lumOff val="4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Bef>
                <a:spcPts val="600"/>
              </a:spcBef>
              <a:spcAft>
                <a:spcPts val="600"/>
              </a:spcAft>
            </a:pPr>
            <a:r>
              <a:rPr lang="en-US" sz="1800" dirty="0">
                <a:latin typeface="Tw Cen MT" panose="020B0602020104020603" pitchFamily="34" charset="0"/>
              </a:rPr>
              <a:t>SCN under </a:t>
            </a:r>
            <a:r>
              <a:rPr lang="en-US" sz="1800" b="1" dirty="0">
                <a:latin typeface="Tw Cen MT" panose="020B0602020104020603" pitchFamily="34" charset="0"/>
              </a:rPr>
              <a:t>Section 73</a:t>
            </a:r>
          </a:p>
          <a:p>
            <a:pPr algn="ctr">
              <a:lnSpc>
                <a:spcPct val="110000"/>
              </a:lnSpc>
              <a:spcBef>
                <a:spcPts val="600"/>
              </a:spcBef>
              <a:spcAft>
                <a:spcPts val="600"/>
              </a:spcAft>
            </a:pPr>
            <a:r>
              <a:rPr lang="en-US" sz="1800" dirty="0">
                <a:latin typeface="Tw Cen MT" panose="020B0602020104020603" pitchFamily="34" charset="0"/>
              </a:rPr>
              <a:t>Interest u/s 50 and Penalty (10%)</a:t>
            </a:r>
          </a:p>
        </p:txBody>
      </p:sp>
      <p:sp>
        <p:nvSpPr>
          <p:cNvPr id="13" name="Title 3">
            <a:extLst>
              <a:ext uri="{FF2B5EF4-FFF2-40B4-BE49-F238E27FC236}">
                <a16:creationId xmlns:a16="http://schemas.microsoft.com/office/drawing/2014/main" id="{79218609-7A4B-4AB7-309F-2A46F5894A13}"/>
              </a:ext>
            </a:extLst>
          </p:cNvPr>
          <p:cNvSpPr txBox="1">
            <a:spLocks/>
          </p:cNvSpPr>
          <p:nvPr/>
        </p:nvSpPr>
        <p:spPr>
          <a:xfrm>
            <a:off x="8000887" y="5252718"/>
            <a:ext cx="3876151" cy="954377"/>
          </a:xfrm>
          <a:prstGeom prst="rect">
            <a:avLst/>
          </a:prstGeom>
          <a:solidFill>
            <a:schemeClr val="accent1">
              <a:lumMod val="60000"/>
              <a:lumOff val="4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sz="1800" dirty="0">
                <a:latin typeface="Tw Cen MT" panose="020B0602020104020603" pitchFamily="34" charset="0"/>
              </a:rPr>
              <a:t>SCN under </a:t>
            </a:r>
            <a:r>
              <a:rPr lang="en-US" sz="1800" b="1" dirty="0">
                <a:latin typeface="Tw Cen MT" panose="020B0602020104020603" pitchFamily="34" charset="0"/>
              </a:rPr>
              <a:t>Section 74</a:t>
            </a:r>
            <a:endParaRPr lang="en-US" sz="1800" dirty="0">
              <a:latin typeface="Tw Cen MT" panose="020B0602020104020603" pitchFamily="34" charset="0"/>
            </a:endParaRPr>
          </a:p>
          <a:p>
            <a:pPr algn="ctr">
              <a:lnSpc>
                <a:spcPct val="100000"/>
              </a:lnSpc>
              <a:spcBef>
                <a:spcPts val="600"/>
              </a:spcBef>
              <a:spcAft>
                <a:spcPts val="600"/>
              </a:spcAft>
            </a:pPr>
            <a:r>
              <a:rPr lang="en-US" sz="1800" dirty="0">
                <a:latin typeface="Tw Cen MT" panose="020B0602020104020603" pitchFamily="34" charset="0"/>
              </a:rPr>
              <a:t>Interest u/s 50 and Penalty (100%)</a:t>
            </a:r>
          </a:p>
        </p:txBody>
      </p:sp>
      <p:sp>
        <p:nvSpPr>
          <p:cNvPr id="14" name="Title 3">
            <a:extLst>
              <a:ext uri="{FF2B5EF4-FFF2-40B4-BE49-F238E27FC236}">
                <a16:creationId xmlns:a16="http://schemas.microsoft.com/office/drawing/2014/main" id="{A6017482-7CEA-567C-E37A-6BB27BB8E58E}"/>
              </a:ext>
            </a:extLst>
          </p:cNvPr>
          <p:cNvSpPr txBox="1">
            <a:spLocks/>
          </p:cNvSpPr>
          <p:nvPr/>
        </p:nvSpPr>
        <p:spPr>
          <a:xfrm rot="19929524">
            <a:off x="6099810" y="4454282"/>
            <a:ext cx="566420" cy="438635"/>
          </a:xfrm>
          <a:prstGeom prst="rect">
            <a:avLst/>
          </a:prstGeom>
          <a:noFill/>
          <a:ln>
            <a:noFill/>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No</a:t>
            </a:r>
          </a:p>
        </p:txBody>
      </p:sp>
      <p:sp>
        <p:nvSpPr>
          <p:cNvPr id="16" name="Title 3">
            <a:extLst>
              <a:ext uri="{FF2B5EF4-FFF2-40B4-BE49-F238E27FC236}">
                <a16:creationId xmlns:a16="http://schemas.microsoft.com/office/drawing/2014/main" id="{6D14CA3E-048C-1D5F-73AF-74107EA75F71}"/>
              </a:ext>
            </a:extLst>
          </p:cNvPr>
          <p:cNvSpPr txBox="1">
            <a:spLocks/>
          </p:cNvSpPr>
          <p:nvPr/>
        </p:nvSpPr>
        <p:spPr>
          <a:xfrm>
            <a:off x="9513570" y="4546800"/>
            <a:ext cx="566420" cy="438635"/>
          </a:xfrm>
          <a:prstGeom prst="rect">
            <a:avLst/>
          </a:prstGeom>
          <a:noFill/>
          <a:ln>
            <a:noFill/>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Yes</a:t>
            </a:r>
          </a:p>
        </p:txBody>
      </p:sp>
    </p:spTree>
    <p:extLst>
      <p:ext uri="{BB962C8B-B14F-4D97-AF65-F5344CB8AC3E}">
        <p14:creationId xmlns:p14="http://schemas.microsoft.com/office/powerpoint/2010/main" val="145703831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1000"/>
                                        <p:tgtEl>
                                          <p:spTgt spid="6">
                                            <p:txEl>
                                              <p:pRg st="0" end="0"/>
                                            </p:txEl>
                                          </p:spTgt>
                                        </p:tgtEl>
                                      </p:cBhvr>
                                    </p:animEffect>
                                    <p:anim calcmode="lin" valueType="num">
                                      <p:cBhvr>
                                        <p:cTn id="3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1000"/>
                                        <p:tgtEl>
                                          <p:spTgt spid="6">
                                            <p:txEl>
                                              <p:pRg st="1" end="1"/>
                                            </p:txEl>
                                          </p:spTgt>
                                        </p:tgtEl>
                                      </p:cBhvr>
                                    </p:animEffect>
                                    <p:anim calcmode="lin" valueType="num">
                                      <p:cBhvr>
                                        <p:cTn id="4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1000"/>
                                        <p:tgtEl>
                                          <p:spTgt spid="6">
                                            <p:txEl>
                                              <p:pRg st="2" end="2"/>
                                            </p:txEl>
                                          </p:spTgt>
                                        </p:tgtEl>
                                      </p:cBhvr>
                                    </p:animEffect>
                                    <p:anim calcmode="lin" valueType="num">
                                      <p:cBhvr>
                                        <p:cTn id="4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1000"/>
                                        <p:tgtEl>
                                          <p:spTgt spid="6">
                                            <p:txEl>
                                              <p:pRg st="3" end="3"/>
                                            </p:txEl>
                                          </p:spTgt>
                                        </p:tgtEl>
                                      </p:cBhvr>
                                    </p:animEffect>
                                    <p:anim calcmode="lin" valueType="num">
                                      <p:cBhvr>
                                        <p:cTn id="50"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animEffect transition="in" filter="fade">
                                      <p:cBhvr>
                                        <p:cTn id="54" dur="1000"/>
                                        <p:tgtEl>
                                          <p:spTgt spid="6">
                                            <p:txEl>
                                              <p:pRg st="4" end="4"/>
                                            </p:txEl>
                                          </p:spTgt>
                                        </p:tgtEl>
                                      </p:cBhvr>
                                    </p:animEffect>
                                    <p:anim calcmode="lin" valueType="num">
                                      <p:cBhvr>
                                        <p:cTn id="5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1000"/>
                                        <p:tgtEl>
                                          <p:spTgt spid="16"/>
                                        </p:tgtEl>
                                      </p:cBhvr>
                                    </p:animEffect>
                                    <p:anim calcmode="lin" valueType="num">
                                      <p:cBhvr>
                                        <p:cTn id="76" dur="1000" fill="hold"/>
                                        <p:tgtEl>
                                          <p:spTgt spid="16"/>
                                        </p:tgtEl>
                                        <p:attrNameLst>
                                          <p:attrName>ppt_x</p:attrName>
                                        </p:attrNameLst>
                                      </p:cBhvr>
                                      <p:tavLst>
                                        <p:tav tm="0">
                                          <p:val>
                                            <p:strVal val="#ppt_x"/>
                                          </p:val>
                                        </p:tav>
                                        <p:tav tm="100000">
                                          <p:val>
                                            <p:strVal val="#ppt_x"/>
                                          </p:val>
                                        </p:tav>
                                      </p:tavLst>
                                    </p:anim>
                                    <p:anim calcmode="lin" valueType="num">
                                      <p:cBhvr>
                                        <p:cTn id="7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6"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35626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73 &amp; 74: Difference</a:t>
            </a:r>
            <a:endParaRPr lang="en-IN" sz="1400" b="1" dirty="0">
              <a:solidFill>
                <a:schemeClr val="tx1"/>
              </a:solidFill>
              <a:latin typeface="Tw Cen MT" panose="020B0602020104020603" pitchFamily="34" charset="0"/>
            </a:endParaRPr>
          </a:p>
        </p:txBody>
      </p:sp>
      <p:graphicFrame>
        <p:nvGraphicFramePr>
          <p:cNvPr id="3" name="Table 5">
            <a:extLst>
              <a:ext uri="{FF2B5EF4-FFF2-40B4-BE49-F238E27FC236}">
                <a16:creationId xmlns:a16="http://schemas.microsoft.com/office/drawing/2014/main" id="{66B1D4A7-25DD-A53B-36E4-92EF0E579C9C}"/>
              </a:ext>
            </a:extLst>
          </p:cNvPr>
          <p:cNvGraphicFramePr>
            <a:graphicFrameLocks noGrp="1"/>
          </p:cNvGraphicFramePr>
          <p:nvPr/>
        </p:nvGraphicFramePr>
        <p:xfrm>
          <a:off x="838199" y="1070471"/>
          <a:ext cx="10022841" cy="4234752"/>
        </p:xfrm>
        <a:graphic>
          <a:graphicData uri="http://schemas.openxmlformats.org/drawingml/2006/table">
            <a:tbl>
              <a:tblPr firstRow="1" bandRow="1">
                <a:tableStyleId>{6E25E649-3F16-4E02-A733-19D2CDBF48F0}</a:tableStyleId>
              </a:tblPr>
              <a:tblGrid>
                <a:gridCol w="4597401">
                  <a:extLst>
                    <a:ext uri="{9D8B030D-6E8A-4147-A177-3AD203B41FA5}">
                      <a16:colId xmlns:a16="http://schemas.microsoft.com/office/drawing/2014/main" val="2809448107"/>
                    </a:ext>
                  </a:extLst>
                </a:gridCol>
                <a:gridCol w="2682240">
                  <a:extLst>
                    <a:ext uri="{9D8B030D-6E8A-4147-A177-3AD203B41FA5}">
                      <a16:colId xmlns:a16="http://schemas.microsoft.com/office/drawing/2014/main" val="2134748699"/>
                    </a:ext>
                  </a:extLst>
                </a:gridCol>
                <a:gridCol w="2743200">
                  <a:extLst>
                    <a:ext uri="{9D8B030D-6E8A-4147-A177-3AD203B41FA5}">
                      <a16:colId xmlns:a16="http://schemas.microsoft.com/office/drawing/2014/main" val="3054221135"/>
                    </a:ext>
                  </a:extLst>
                </a:gridCol>
              </a:tblGrid>
              <a:tr h="362949">
                <a:tc>
                  <a:txBody>
                    <a:bodyPr/>
                    <a:lstStyle/>
                    <a:p>
                      <a:pPr algn="ctr"/>
                      <a:r>
                        <a:rPr lang="en-IN" dirty="0"/>
                        <a:t>Particulars</a:t>
                      </a:r>
                      <a:endParaRPr lang="en-IN" dirty="0">
                        <a:latin typeface="Tw Cen MT" panose="020B0602020104020603" pitchFamily="34" charset="0"/>
                      </a:endParaRPr>
                    </a:p>
                  </a:txBody>
                  <a:tcPr/>
                </a:tc>
                <a:tc>
                  <a:txBody>
                    <a:bodyPr/>
                    <a:lstStyle/>
                    <a:p>
                      <a:pPr algn="ctr"/>
                      <a:r>
                        <a:rPr lang="en-IN" dirty="0"/>
                        <a:t>Section 73</a:t>
                      </a:r>
                      <a:endParaRPr lang="en-IN" dirty="0">
                        <a:latin typeface="Tw Cen MT" panose="020B0602020104020603" pitchFamily="34" charset="0"/>
                      </a:endParaRPr>
                    </a:p>
                  </a:txBody>
                  <a:tcPr/>
                </a:tc>
                <a:tc>
                  <a:txBody>
                    <a:bodyPr/>
                    <a:lstStyle/>
                    <a:p>
                      <a:pPr algn="ctr"/>
                      <a:r>
                        <a:rPr lang="en-IN" dirty="0"/>
                        <a:t>Section 74</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350400">
                <a:tc>
                  <a:txBody>
                    <a:bodyPr/>
                    <a:lstStyle/>
                    <a:p>
                      <a:pPr marL="0" algn="l" defTabSz="914400" rtl="0" eaLnBrk="1" latinLnBrk="0" hangingPunct="1"/>
                      <a:r>
                        <a:rPr lang="en-IN" sz="1800" kern="1200" dirty="0">
                          <a:solidFill>
                            <a:schemeClr val="dk1"/>
                          </a:solidFill>
                          <a:latin typeface="+mn-lt"/>
                          <a:ea typeface="+mn-ea"/>
                          <a:cs typeface="+mn-cs"/>
                        </a:rPr>
                        <a:t>Time limit for passing Adjudicating Order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3 years*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5 years*</a:t>
                      </a:r>
                    </a:p>
                  </a:txBody>
                  <a:tcPr anchor="ctr"/>
                </a:tc>
                <a:extLst>
                  <a:ext uri="{0D108BD9-81ED-4DB2-BD59-A6C34878D82A}">
                    <a16:rowId xmlns:a16="http://schemas.microsoft.com/office/drawing/2014/main" val="3634351836"/>
                  </a:ext>
                </a:extLst>
              </a:tr>
              <a:tr h="518717">
                <a:tc>
                  <a:txBody>
                    <a:bodyPr/>
                    <a:lstStyle/>
                    <a:p>
                      <a:pPr algn="just"/>
                      <a:r>
                        <a:rPr lang="en-IN" sz="1800" kern="1200" dirty="0">
                          <a:solidFill>
                            <a:schemeClr val="dk1"/>
                          </a:solidFill>
                          <a:latin typeface="+mn-lt"/>
                          <a:ea typeface="+mn-ea"/>
                          <a:cs typeface="+mn-cs"/>
                        </a:rPr>
                        <a:t>Time limit for passing Issuing SCN</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At least 3 months prior to last date of issuing Order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At least 6 months prior to last date of issuing Order</a:t>
                      </a:r>
                    </a:p>
                  </a:txBody>
                  <a:tcPr anchor="ctr"/>
                </a:tc>
                <a:extLst>
                  <a:ext uri="{0D108BD9-81ED-4DB2-BD59-A6C34878D82A}">
                    <a16:rowId xmlns:a16="http://schemas.microsoft.com/office/drawing/2014/main" val="2999610211"/>
                  </a:ext>
                </a:extLst>
              </a:tr>
              <a:tr h="518717">
                <a:tc>
                  <a:txBody>
                    <a:bodyPr/>
                    <a:lstStyle/>
                    <a:p>
                      <a:pPr algn="just"/>
                      <a:r>
                        <a:rPr lang="en-IN" dirty="0">
                          <a:latin typeface="Tw Cen MT" panose="020B0602020104020603" pitchFamily="34" charset="0"/>
                        </a:rPr>
                        <a:t>Penalty leviable</a:t>
                      </a:r>
                    </a:p>
                  </a:txBody>
                  <a:tcPr anchor="ctr"/>
                </a:tc>
                <a:tc>
                  <a:txBody>
                    <a:bodyPr/>
                    <a:lstStyle/>
                    <a:p>
                      <a:pPr algn="ctr"/>
                      <a:r>
                        <a:rPr lang="en-IN" dirty="0">
                          <a:latin typeface="Tw Cen MT" panose="020B0602020104020603" pitchFamily="34" charset="0"/>
                        </a:rPr>
                        <a:t>10% of tax or Rs. 10,000, whichever is higher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100% of tax</a:t>
                      </a:r>
                    </a:p>
                  </a:txBody>
                  <a:tcPr anchor="ctr"/>
                </a:tc>
                <a:extLst>
                  <a:ext uri="{0D108BD9-81ED-4DB2-BD59-A6C34878D82A}">
                    <a16:rowId xmlns:a16="http://schemas.microsoft.com/office/drawing/2014/main" val="2939541070"/>
                  </a:ext>
                </a:extLst>
              </a:tr>
              <a:tr h="741024">
                <a:tc>
                  <a:txBody>
                    <a:bodyPr/>
                    <a:lstStyle/>
                    <a:p>
                      <a:pPr algn="just"/>
                      <a:r>
                        <a:rPr lang="en-IN" dirty="0">
                          <a:latin typeface="Tw Cen MT" panose="020B0602020104020603" pitchFamily="34" charset="0"/>
                        </a:rPr>
                        <a:t>Reduced Penalty (in case tax along with Interest &amp; Penalty, if any, paid </a:t>
                      </a:r>
                      <a:r>
                        <a:rPr lang="en-IN" u="sng" dirty="0">
                          <a:latin typeface="Tw Cen MT" panose="020B0602020104020603" pitchFamily="34" charset="0"/>
                        </a:rPr>
                        <a:t>before</a:t>
                      </a:r>
                      <a:r>
                        <a:rPr lang="en-IN" u="none" dirty="0">
                          <a:latin typeface="Tw Cen MT" panose="020B0602020104020603" pitchFamily="34" charset="0"/>
                        </a:rPr>
                        <a:t> </a:t>
                      </a:r>
                      <a:r>
                        <a:rPr lang="en-IN" dirty="0">
                          <a:latin typeface="Tw Cen MT" panose="020B0602020104020603" pitchFamily="34" charset="0"/>
                        </a:rPr>
                        <a:t>service of SCN)</a:t>
                      </a:r>
                    </a:p>
                  </a:txBody>
                  <a:tcPr anchor="ctr"/>
                </a:tc>
                <a:tc>
                  <a:txBody>
                    <a:bodyPr/>
                    <a:lstStyle/>
                    <a:p>
                      <a:pPr algn="ctr"/>
                      <a:r>
                        <a:rPr lang="en-IN" dirty="0">
                          <a:latin typeface="Tw Cen MT" panose="020B0602020104020603" pitchFamily="34" charset="0"/>
                        </a:rPr>
                        <a:t>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15%</a:t>
                      </a:r>
                    </a:p>
                  </a:txBody>
                  <a:tcPr anchor="ctr"/>
                </a:tc>
                <a:extLst>
                  <a:ext uri="{0D108BD9-81ED-4DB2-BD59-A6C34878D82A}">
                    <a16:rowId xmlns:a16="http://schemas.microsoft.com/office/drawing/2014/main" val="2484693879"/>
                  </a:ext>
                </a:extLst>
              </a:tr>
              <a:tr h="741024">
                <a:tc>
                  <a:txBody>
                    <a:bodyPr/>
                    <a:lstStyle/>
                    <a:p>
                      <a:pPr algn="just"/>
                      <a:r>
                        <a:rPr lang="en-IN" dirty="0">
                          <a:latin typeface="Tw Cen MT" panose="020B0602020104020603" pitchFamily="34" charset="0"/>
                        </a:rPr>
                        <a:t>Reduced Penalty (in case tax along with Interest &amp; Penalty, if any, paid </a:t>
                      </a:r>
                      <a:r>
                        <a:rPr lang="en-IN" u="sng" dirty="0">
                          <a:latin typeface="Tw Cen MT" panose="020B0602020104020603" pitchFamily="34" charset="0"/>
                        </a:rPr>
                        <a:t>within 30 days</a:t>
                      </a:r>
                      <a:r>
                        <a:rPr lang="en-IN" u="none" dirty="0">
                          <a:latin typeface="Tw Cen MT" panose="020B0602020104020603" pitchFamily="34" charset="0"/>
                        </a:rPr>
                        <a:t> of </a:t>
                      </a:r>
                      <a:r>
                        <a:rPr lang="en-IN" dirty="0">
                          <a:latin typeface="Tw Cen MT" panose="020B0602020104020603" pitchFamily="34" charset="0"/>
                        </a:rPr>
                        <a:t>SCN)</a:t>
                      </a:r>
                    </a:p>
                  </a:txBody>
                  <a:tcPr anchor="ctr"/>
                </a:tc>
                <a:tc>
                  <a:txBody>
                    <a:bodyPr/>
                    <a:lstStyle/>
                    <a:p>
                      <a:pPr algn="ctr"/>
                      <a:r>
                        <a:rPr lang="en-IN" dirty="0">
                          <a:latin typeface="Tw Cen MT" panose="020B0602020104020603" pitchFamily="34" charset="0"/>
                        </a:rPr>
                        <a:t>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25%</a:t>
                      </a:r>
                    </a:p>
                  </a:txBody>
                  <a:tcPr anchor="ctr"/>
                </a:tc>
                <a:extLst>
                  <a:ext uri="{0D108BD9-81ED-4DB2-BD59-A6C34878D82A}">
                    <a16:rowId xmlns:a16="http://schemas.microsoft.com/office/drawing/2014/main" val="101596494"/>
                  </a:ext>
                </a:extLst>
              </a:tr>
              <a:tr h="741024">
                <a:tc>
                  <a:txBody>
                    <a:bodyPr/>
                    <a:lstStyle/>
                    <a:p>
                      <a:pPr algn="just"/>
                      <a:r>
                        <a:rPr lang="en-IN" dirty="0">
                          <a:latin typeface="Tw Cen MT" panose="020B0602020104020603" pitchFamily="34" charset="0"/>
                        </a:rPr>
                        <a:t>Reduced Penalty (in case tax along with Interest &amp; Penalty, if any, paid </a:t>
                      </a:r>
                      <a:r>
                        <a:rPr lang="en-IN" u="sng" dirty="0">
                          <a:latin typeface="Tw Cen MT" panose="020B0602020104020603" pitchFamily="34" charset="0"/>
                        </a:rPr>
                        <a:t>within 30 days</a:t>
                      </a:r>
                      <a:r>
                        <a:rPr lang="en-IN" u="none" dirty="0">
                          <a:latin typeface="Tw Cen MT" panose="020B0602020104020603" pitchFamily="34" charset="0"/>
                        </a:rPr>
                        <a:t> of </a:t>
                      </a:r>
                      <a:r>
                        <a:rPr lang="en-IN" dirty="0">
                          <a:latin typeface="Tw Cen MT" panose="020B0602020104020603" pitchFamily="34" charset="0"/>
                        </a:rPr>
                        <a:t>Order)</a:t>
                      </a:r>
                    </a:p>
                  </a:txBody>
                  <a:tcPr anchor="ctr"/>
                </a:tc>
                <a:tc>
                  <a:txBody>
                    <a:bodyPr/>
                    <a:lstStyle/>
                    <a:p>
                      <a:pPr algn="ctr"/>
                      <a:r>
                        <a:rPr lang="en-IN" dirty="0">
                          <a:latin typeface="Tw Cen MT" panose="020B0602020104020603" pitchFamily="34" charset="0"/>
                        </a:rPr>
                        <a:t>No provision of reduced penalty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50%</a:t>
                      </a:r>
                    </a:p>
                  </a:txBody>
                  <a:tcPr anchor="ctr"/>
                </a:tc>
                <a:extLst>
                  <a:ext uri="{0D108BD9-81ED-4DB2-BD59-A6C34878D82A}">
                    <a16:rowId xmlns:a16="http://schemas.microsoft.com/office/drawing/2014/main" val="2061693515"/>
                  </a:ext>
                </a:extLst>
              </a:tr>
            </a:tbl>
          </a:graphicData>
        </a:graphic>
      </p:graphicFrame>
      <p:sp>
        <p:nvSpPr>
          <p:cNvPr id="10" name="Title 3">
            <a:extLst>
              <a:ext uri="{FF2B5EF4-FFF2-40B4-BE49-F238E27FC236}">
                <a16:creationId xmlns:a16="http://schemas.microsoft.com/office/drawing/2014/main" id="{BB85C774-1167-828F-18F1-8D5C1FEAC392}"/>
              </a:ext>
            </a:extLst>
          </p:cNvPr>
          <p:cNvSpPr txBox="1">
            <a:spLocks/>
          </p:cNvSpPr>
          <p:nvPr/>
        </p:nvSpPr>
        <p:spPr>
          <a:xfrm>
            <a:off x="814038" y="5577840"/>
            <a:ext cx="10636281" cy="10416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10000"/>
              </a:lnSpc>
              <a:spcBef>
                <a:spcPts val="600"/>
              </a:spcBef>
              <a:spcAft>
                <a:spcPts val="600"/>
              </a:spcAft>
            </a:pPr>
            <a:r>
              <a:rPr lang="en-US" sz="1800" dirty="0">
                <a:latin typeface="Tw Cen MT" panose="020B0602020104020603" pitchFamily="34" charset="0"/>
              </a:rPr>
              <a:t>*In case of tax &amp; ITC – 3/5 years from the due date for furnishing of annual return for the financial year.</a:t>
            </a:r>
          </a:p>
          <a:p>
            <a:pPr algn="just">
              <a:lnSpc>
                <a:spcPct val="110000"/>
              </a:lnSpc>
              <a:spcBef>
                <a:spcPts val="600"/>
              </a:spcBef>
              <a:spcAft>
                <a:spcPts val="600"/>
              </a:spcAft>
            </a:pPr>
            <a:r>
              <a:rPr lang="en-US" sz="1800" dirty="0">
                <a:latin typeface="Tw Cen MT" panose="020B0602020104020603" pitchFamily="34" charset="0"/>
              </a:rPr>
              <a:t>*In case of erroneous refund – 3/5 years from the date of refund.</a:t>
            </a:r>
          </a:p>
          <a:p>
            <a:pPr algn="just">
              <a:lnSpc>
                <a:spcPct val="110000"/>
              </a:lnSpc>
              <a:spcBef>
                <a:spcPts val="600"/>
              </a:spcBef>
              <a:spcAft>
                <a:spcPts val="600"/>
              </a:spcAft>
            </a:pPr>
            <a:r>
              <a:rPr lang="en-US" sz="1800" b="1" dirty="0">
                <a:latin typeface="Tw Cen MT" panose="020B0602020104020603" pitchFamily="34" charset="0"/>
              </a:rPr>
              <a:t>**</a:t>
            </a:r>
            <a:r>
              <a:rPr lang="en-US" sz="1800" dirty="0">
                <a:latin typeface="Tw Cen MT" panose="020B0602020104020603" pitchFamily="34" charset="0"/>
              </a:rPr>
              <a:t>These benefits u/s 73 not available in case of </a:t>
            </a:r>
            <a:r>
              <a:rPr lang="en-US" sz="1800" u="sng" dirty="0">
                <a:latin typeface="Tw Cen MT" panose="020B0602020104020603" pitchFamily="34" charset="0"/>
              </a:rPr>
              <a:t>self-assessed tax</a:t>
            </a:r>
            <a:r>
              <a:rPr lang="en-US" sz="1800" dirty="0">
                <a:latin typeface="Tw Cen MT" panose="020B0602020104020603" pitchFamily="34" charset="0"/>
              </a:rPr>
              <a:t> or </a:t>
            </a:r>
            <a:r>
              <a:rPr lang="en-US" sz="1800" u="sng" dirty="0">
                <a:latin typeface="Tw Cen MT" panose="020B0602020104020603" pitchFamily="34" charset="0"/>
              </a:rPr>
              <a:t>tax collected but not paid within 30 days</a:t>
            </a:r>
            <a:r>
              <a:rPr lang="en-US" sz="1800" dirty="0">
                <a:latin typeface="Tw Cen MT" panose="020B0602020104020603" pitchFamily="34" charset="0"/>
              </a:rPr>
              <a:t>.</a:t>
            </a:r>
          </a:p>
        </p:txBody>
      </p:sp>
    </p:spTree>
    <p:extLst>
      <p:ext uri="{BB962C8B-B14F-4D97-AF65-F5344CB8AC3E}">
        <p14:creationId xmlns:p14="http://schemas.microsoft.com/office/powerpoint/2010/main" val="88163069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1000"/>
                                        <p:tgtEl>
                                          <p:spTgt spid="10">
                                            <p:txEl>
                                              <p:pRg st="1" end="1"/>
                                            </p:txEl>
                                          </p:spTgt>
                                        </p:tgtEl>
                                      </p:cBhvr>
                                    </p:animEffect>
                                    <p:anim calcmode="lin" valueType="num">
                                      <p:cBhvr>
                                        <p:cTn id="14"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fade">
                                      <p:cBhvr>
                                        <p:cTn id="19" dur="1000"/>
                                        <p:tgtEl>
                                          <p:spTgt spid="10">
                                            <p:txEl>
                                              <p:pRg st="2" end="2"/>
                                            </p:txEl>
                                          </p:spTgt>
                                        </p:tgtEl>
                                      </p:cBhvr>
                                    </p:animEffect>
                                    <p:anim calcmode="lin" valueType="num">
                                      <p:cBhvr>
                                        <p:cTn id="20"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103</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245319" y="1838739"/>
            <a:ext cx="4191387" cy="23490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Tw Cen MT" panose="020B0602020104020603" pitchFamily="34" charset="0"/>
              </a:rPr>
              <a:t>Notification No. 13/2022-C.T., dated 5-7-2022</a:t>
            </a:r>
          </a:p>
        </p:txBody>
      </p:sp>
      <p:sp>
        <p:nvSpPr>
          <p:cNvPr id="5" name="TextBox 4">
            <a:extLst>
              <a:ext uri="{FF2B5EF4-FFF2-40B4-BE49-F238E27FC236}">
                <a16:creationId xmlns:a16="http://schemas.microsoft.com/office/drawing/2014/main" id="{9ADB3B20-8F6E-8A16-A483-F7D0B1013A46}"/>
              </a:ext>
            </a:extLst>
          </p:cNvPr>
          <p:cNvSpPr txBox="1"/>
          <p:nvPr/>
        </p:nvSpPr>
        <p:spPr>
          <a:xfrm rot="10800000" flipV="1">
            <a:off x="6309360" y="379846"/>
            <a:ext cx="5648960" cy="5698163"/>
          </a:xfrm>
          <a:prstGeom prst="rect">
            <a:avLst/>
          </a:prstGeom>
          <a:noFill/>
        </p:spPr>
        <p:txBody>
          <a:bodyPr wrap="square">
            <a:spAutoFit/>
          </a:bodyPr>
          <a:lstStyle/>
          <a:p>
            <a:pPr algn="just">
              <a:lnSpc>
                <a:spcPct val="150000"/>
              </a:lnSpc>
              <a:spcBef>
                <a:spcPts val="0"/>
              </a:spcBef>
            </a:pPr>
            <a:r>
              <a:rPr lang="en-US" sz="2000" b="1" i="1" dirty="0">
                <a:latin typeface="Tw Cen MT" panose="020B0602020104020603" pitchFamily="34" charset="0"/>
              </a:rPr>
              <a:t>Extends the last date for issuance of Order u/s 73 pertaining to period 2017-18 – </a:t>
            </a:r>
          </a:p>
          <a:p>
            <a:pPr algn="just">
              <a:lnSpc>
                <a:spcPct val="150000"/>
              </a:lnSpc>
              <a:spcBef>
                <a:spcPts val="0"/>
              </a:spcBef>
            </a:pPr>
            <a:endParaRPr lang="en-US" sz="2000" i="1" dirty="0">
              <a:latin typeface="Tw Cen MT" panose="020B0602020104020603" pitchFamily="34" charset="0"/>
            </a:endParaRPr>
          </a:p>
          <a:p>
            <a:pPr algn="just">
              <a:lnSpc>
                <a:spcPct val="150000"/>
              </a:lnSpc>
              <a:spcBef>
                <a:spcPts val="0"/>
              </a:spcBef>
            </a:pPr>
            <a:r>
              <a:rPr lang="en-US" sz="2000" b="1" i="1" dirty="0">
                <a:latin typeface="Tw Cen MT" panose="020B0602020104020603" pitchFamily="34" charset="0"/>
              </a:rPr>
              <a:t>Original time period – </a:t>
            </a:r>
          </a:p>
          <a:p>
            <a:pPr algn="just">
              <a:lnSpc>
                <a:spcPct val="150000"/>
              </a:lnSpc>
              <a:spcBef>
                <a:spcPts val="0"/>
              </a:spcBef>
            </a:pPr>
            <a:r>
              <a:rPr lang="en-US" sz="2000" i="1" dirty="0">
                <a:latin typeface="Tw Cen MT" panose="020B0602020104020603" pitchFamily="34" charset="0"/>
              </a:rPr>
              <a:t>For Order – 02/04/06 February 2023</a:t>
            </a:r>
          </a:p>
          <a:p>
            <a:pPr algn="just">
              <a:lnSpc>
                <a:spcPct val="150000"/>
              </a:lnSpc>
            </a:pPr>
            <a:r>
              <a:rPr lang="en-US" sz="2000" i="1" dirty="0">
                <a:latin typeface="Tw Cen MT" panose="020B0602020104020603" pitchFamily="34" charset="0"/>
              </a:rPr>
              <a:t>For SCN – 02/04/06 November 2022</a:t>
            </a:r>
          </a:p>
          <a:p>
            <a:pPr algn="just">
              <a:lnSpc>
                <a:spcPct val="150000"/>
              </a:lnSpc>
            </a:pPr>
            <a:endParaRPr lang="en-US" sz="2000" i="1" dirty="0">
              <a:latin typeface="Tw Cen MT" panose="020B0602020104020603" pitchFamily="34" charset="0"/>
            </a:endParaRPr>
          </a:p>
          <a:p>
            <a:pPr algn="just">
              <a:lnSpc>
                <a:spcPct val="150000"/>
              </a:lnSpc>
              <a:spcBef>
                <a:spcPts val="0"/>
              </a:spcBef>
            </a:pPr>
            <a:r>
              <a:rPr lang="en-US" sz="2000" b="1" i="1" dirty="0">
                <a:latin typeface="Tw Cen MT" panose="020B0602020104020603" pitchFamily="34" charset="0"/>
              </a:rPr>
              <a:t>Extended &amp; new time period – </a:t>
            </a:r>
          </a:p>
          <a:p>
            <a:pPr algn="just">
              <a:lnSpc>
                <a:spcPct val="150000"/>
              </a:lnSpc>
              <a:spcBef>
                <a:spcPts val="0"/>
              </a:spcBef>
            </a:pPr>
            <a:r>
              <a:rPr lang="en-US" sz="2000" i="1" dirty="0">
                <a:latin typeface="Tw Cen MT" panose="020B0602020104020603" pitchFamily="34" charset="0"/>
              </a:rPr>
              <a:t>Order in case of tax &amp; ITC – 30 September 2023</a:t>
            </a:r>
          </a:p>
          <a:p>
            <a:pPr algn="just">
              <a:lnSpc>
                <a:spcPct val="150000"/>
              </a:lnSpc>
            </a:pPr>
            <a:r>
              <a:rPr lang="en-US" sz="2000" i="1" dirty="0">
                <a:latin typeface="Tw Cen MT" panose="020B0602020104020603" pitchFamily="34" charset="0"/>
              </a:rPr>
              <a:t>SCN in case of tax &amp; ITC – 30 June 2023</a:t>
            </a:r>
          </a:p>
          <a:p>
            <a:pPr algn="just">
              <a:lnSpc>
                <a:spcPct val="150000"/>
              </a:lnSpc>
              <a:spcBef>
                <a:spcPts val="0"/>
              </a:spcBef>
            </a:pPr>
            <a:endParaRPr lang="en-US" sz="500" i="1" dirty="0">
              <a:latin typeface="Tw Cen MT" panose="020B0602020104020603" pitchFamily="34" charset="0"/>
            </a:endParaRPr>
          </a:p>
          <a:p>
            <a:pPr algn="just">
              <a:lnSpc>
                <a:spcPct val="150000"/>
              </a:lnSpc>
              <a:spcBef>
                <a:spcPts val="0"/>
              </a:spcBef>
            </a:pPr>
            <a:r>
              <a:rPr lang="en-US" sz="2000" i="1" dirty="0">
                <a:latin typeface="Tw Cen MT" panose="020B0602020104020603" pitchFamily="34" charset="0"/>
              </a:rPr>
              <a:t>In case of erroneous refund – exclude 01 March 2020 to 28 February 2022.</a:t>
            </a:r>
          </a:p>
        </p:txBody>
      </p:sp>
    </p:spTree>
    <p:extLst>
      <p:ext uri="{BB962C8B-B14F-4D97-AF65-F5344CB8AC3E}">
        <p14:creationId xmlns:p14="http://schemas.microsoft.com/office/powerpoint/2010/main" val="3141610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1000"/>
                                        <p:tgtEl>
                                          <p:spTgt spid="5">
                                            <p:txEl>
                                              <p:pRg st="6" end="6"/>
                                            </p:txEl>
                                          </p:spTgt>
                                        </p:tgtEl>
                                      </p:cBhvr>
                                    </p:animEffect>
                                    <p:anim calcmode="lin" valueType="num">
                                      <p:cBhvr>
                                        <p:cTn id="3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1000"/>
                                        <p:tgtEl>
                                          <p:spTgt spid="5">
                                            <p:txEl>
                                              <p:pRg st="7" end="7"/>
                                            </p:txEl>
                                          </p:spTgt>
                                        </p:tgtEl>
                                      </p:cBhvr>
                                    </p:animEffect>
                                    <p:anim calcmode="lin" valueType="num">
                                      <p:cBhvr>
                                        <p:cTn id="43"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Effect transition="in" filter="fade">
                                      <p:cBhvr>
                                        <p:cTn id="49" dur="1000"/>
                                        <p:tgtEl>
                                          <p:spTgt spid="5">
                                            <p:txEl>
                                              <p:pRg st="8" end="8"/>
                                            </p:txEl>
                                          </p:spTgt>
                                        </p:tgtEl>
                                      </p:cBhvr>
                                    </p:animEffect>
                                    <p:anim calcmode="lin" valueType="num">
                                      <p:cBhvr>
                                        <p:cTn id="50"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10" end="10"/>
                                            </p:txEl>
                                          </p:spTgt>
                                        </p:tgtEl>
                                        <p:attrNameLst>
                                          <p:attrName>style.visibility</p:attrName>
                                        </p:attrNameLst>
                                      </p:cBhvr>
                                      <p:to>
                                        <p:strVal val="visible"/>
                                      </p:to>
                                    </p:set>
                                    <p:animEffect transition="in" filter="fade">
                                      <p:cBhvr>
                                        <p:cTn id="56" dur="1000"/>
                                        <p:tgtEl>
                                          <p:spTgt spid="5">
                                            <p:txEl>
                                              <p:pRg st="10" end="10"/>
                                            </p:txEl>
                                          </p:spTgt>
                                        </p:tgtEl>
                                      </p:cBhvr>
                                    </p:animEffect>
                                    <p:anim calcmode="lin" valueType="num">
                                      <p:cBhvr>
                                        <p:cTn id="57"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73 and 74: Common rules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104</a:t>
            </a:fld>
            <a:endParaRPr lang="en-IN"/>
          </a:p>
        </p:txBody>
      </p:sp>
      <p:sp>
        <p:nvSpPr>
          <p:cNvPr id="4" name="Title 3">
            <a:extLst>
              <a:ext uri="{FF2B5EF4-FFF2-40B4-BE49-F238E27FC236}">
                <a16:creationId xmlns:a16="http://schemas.microsoft.com/office/drawing/2014/main" id="{4D5D9168-C8D0-69F1-D2A9-0482B01C6F87}"/>
              </a:ext>
            </a:extLst>
          </p:cNvPr>
          <p:cNvSpPr txBox="1">
            <a:spLocks/>
          </p:cNvSpPr>
          <p:nvPr/>
        </p:nvSpPr>
        <p:spPr>
          <a:xfrm>
            <a:off x="814039" y="1737359"/>
            <a:ext cx="10331481" cy="460438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For subsequent period demand, extended period of limitation cannot be invoked and SOD has to be served u/s 73 only.</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Where proceedings on main </a:t>
            </a:r>
            <a:r>
              <a:rPr lang="en-US" sz="2000" dirty="0" err="1">
                <a:latin typeface="Tw Cen MT" panose="020B0602020104020603" pitchFamily="34" charset="0"/>
              </a:rPr>
              <a:t>Noticee</a:t>
            </a:r>
            <a:r>
              <a:rPr lang="en-US" sz="2000" dirty="0">
                <a:latin typeface="Tw Cen MT" panose="020B0602020104020603" pitchFamily="34" charset="0"/>
              </a:rPr>
              <a:t> concluded, proceedings of Section 122 &amp; 125 also concluded against co-</a:t>
            </a:r>
            <a:r>
              <a:rPr lang="en-US" sz="2000" dirty="0" err="1">
                <a:latin typeface="Tw Cen MT" panose="020B0602020104020603" pitchFamily="34" charset="0"/>
              </a:rPr>
              <a:t>noticee</a:t>
            </a:r>
            <a:r>
              <a:rPr lang="en-US" sz="2000" dirty="0">
                <a:latin typeface="Tw Cen MT" panose="020B0602020104020603" pitchFamily="34" charset="0"/>
              </a:rPr>
              <a:t>(s).</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Prior to amendment w.e.f. 01-01-2022, proceedings u/s 129 &amp; 130 were also concluded against co-</a:t>
            </a:r>
            <a:r>
              <a:rPr lang="en-US" sz="2000" dirty="0" err="1">
                <a:latin typeface="Tw Cen MT" panose="020B0602020104020603" pitchFamily="34" charset="0"/>
              </a:rPr>
              <a:t>noticee</a:t>
            </a:r>
            <a:r>
              <a:rPr lang="en-US" sz="2000" dirty="0">
                <a:latin typeface="Tw Cen MT" panose="020B0602020104020603" pitchFamily="34" charset="0"/>
              </a:rPr>
              <a:t>(s), now they’ll continue.</a:t>
            </a:r>
          </a:p>
          <a:p>
            <a:pPr marL="342900" indent="-342900" algn="just">
              <a:lnSpc>
                <a:spcPct val="150000"/>
              </a:lnSpc>
              <a:spcBef>
                <a:spcPts val="600"/>
              </a:spcBef>
              <a:spcAft>
                <a:spcPts val="600"/>
              </a:spcAft>
              <a:buFont typeface="Wingdings" panose="05000000000000000000" pitchFamily="2" charset="2"/>
              <a:buChar char="v"/>
            </a:pPr>
            <a:r>
              <a:rPr lang="en-US" sz="2000" b="1" dirty="0">
                <a:latin typeface="Tw Cen MT" panose="020B0602020104020603" pitchFamily="34" charset="0"/>
              </a:rPr>
              <a:t>“Suppression” </a:t>
            </a:r>
            <a:r>
              <a:rPr lang="en-US" sz="2000" dirty="0">
                <a:latin typeface="Tw Cen MT" panose="020B0602020104020603" pitchFamily="34" charset="0"/>
              </a:rPr>
              <a:t>– non-declaration of facts or information which a taxable person is required to declare in the return, statement, report or any other document furnished under this Act or the rules made thereunder, or failure to furnish any information on being asked for, in writing, by the proper officer.</a:t>
            </a:r>
          </a:p>
        </p:txBody>
      </p:sp>
    </p:spTree>
    <p:extLst>
      <p:ext uri="{BB962C8B-B14F-4D97-AF65-F5344CB8AC3E}">
        <p14:creationId xmlns:p14="http://schemas.microsoft.com/office/powerpoint/2010/main" val="58012216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75: General provisions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105</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737359"/>
            <a:ext cx="10331481" cy="460438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Service of notice or issuance of order stayed by Court – Period of stay to be excluded for computing period of limitation.</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Charges of fraud, </a:t>
            </a:r>
            <a:r>
              <a:rPr lang="en-US" sz="2000" dirty="0" err="1">
                <a:latin typeface="Tw Cen MT" panose="020B0602020104020603" pitchFamily="34" charset="0"/>
              </a:rPr>
              <a:t>wilful</a:t>
            </a:r>
            <a:r>
              <a:rPr lang="en-US" sz="2000" dirty="0">
                <a:latin typeface="Tw Cen MT" panose="020B0602020104020603" pitchFamily="34" charset="0"/>
              </a:rPr>
              <a:t>-misstatement or suppression of facts to evade tax not proved – SCN deemed to be issued u/s 73 instead of 74.</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Any Order is to be issued as per directions of Court – Time limit – 2 years from the date of communication of directions.</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Opportunity of being heard is to be given when –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Written request is made; or,</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Any adverse order is to be passed.</a:t>
            </a:r>
          </a:p>
        </p:txBody>
      </p:sp>
    </p:spTree>
    <p:extLst>
      <p:ext uri="{BB962C8B-B14F-4D97-AF65-F5344CB8AC3E}">
        <p14:creationId xmlns:p14="http://schemas.microsoft.com/office/powerpoint/2010/main" val="189649216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Effect transition="in" filter="fade">
                                      <p:cBhvr>
                                        <p:cTn id="21" dur="1000"/>
                                        <p:tgtEl>
                                          <p:spTgt spid="10">
                                            <p:txEl>
                                              <p:pRg st="2" end="2"/>
                                            </p:txEl>
                                          </p:spTgt>
                                        </p:tgtEl>
                                      </p:cBhvr>
                                    </p:animEffect>
                                    <p:anim calcmode="lin" valueType="num">
                                      <p:cBhvr>
                                        <p:cTn id="22"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xEl>
                                              <p:pRg st="3" end="3"/>
                                            </p:txEl>
                                          </p:spTgt>
                                        </p:tgtEl>
                                        <p:attrNameLst>
                                          <p:attrName>style.visibility</p:attrName>
                                        </p:attrNameLst>
                                      </p:cBhvr>
                                      <p:to>
                                        <p:strVal val="visible"/>
                                      </p:to>
                                    </p:set>
                                    <p:animEffect transition="in" filter="fade">
                                      <p:cBhvr>
                                        <p:cTn id="28" dur="1000"/>
                                        <p:tgtEl>
                                          <p:spTgt spid="10">
                                            <p:txEl>
                                              <p:pRg st="3" end="3"/>
                                            </p:txEl>
                                          </p:spTgt>
                                        </p:tgtEl>
                                      </p:cBhvr>
                                    </p:animEffect>
                                    <p:anim calcmode="lin" valueType="num">
                                      <p:cBhvr>
                                        <p:cTn id="29"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Effect transition="in" filter="fade">
                                      <p:cBhvr>
                                        <p:cTn id="35" dur="1000"/>
                                        <p:tgtEl>
                                          <p:spTgt spid="10">
                                            <p:txEl>
                                              <p:pRg st="4" end="4"/>
                                            </p:txEl>
                                          </p:spTgt>
                                        </p:tgtEl>
                                      </p:cBhvr>
                                    </p:animEffect>
                                    <p:anim calcmode="lin" valueType="num">
                                      <p:cBhvr>
                                        <p:cTn id="36"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fade">
                                      <p:cBhvr>
                                        <p:cTn id="42" dur="1000"/>
                                        <p:tgtEl>
                                          <p:spTgt spid="10">
                                            <p:txEl>
                                              <p:pRg st="5" end="5"/>
                                            </p:txEl>
                                          </p:spTgt>
                                        </p:tgtEl>
                                      </p:cBhvr>
                                    </p:animEffect>
                                    <p:anim calcmode="lin" valueType="num">
                                      <p:cBhvr>
                                        <p:cTn id="43" dur="10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57978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75: General provisions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106</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544319"/>
            <a:ext cx="10331481" cy="460438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Adjournment of hearing can be sought subject to maximum of 3 adjournments.</a:t>
            </a:r>
          </a:p>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Speaking Order to be passed.</a:t>
            </a:r>
          </a:p>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Order cannot travel beyond SCN.</a:t>
            </a:r>
          </a:p>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Adjudication Proceedings deemed to be concluded if Order not passed in stipulated time period.</a:t>
            </a:r>
          </a:p>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If same issue has been decided against Revenue and revenue has filed an appeal against the same, period of decision of lower authority till decision of higher authority before which Appeal has been filed by revenue is to be excluded.</a:t>
            </a:r>
          </a:p>
          <a:p>
            <a:pPr marL="342900" indent="-342900" algn="just">
              <a:lnSpc>
                <a:spcPct val="150000"/>
              </a:lnSpc>
              <a:spcBef>
                <a:spcPts val="600"/>
              </a:spcBef>
              <a:spcAft>
                <a:spcPts val="600"/>
              </a:spcAft>
              <a:buFont typeface="Wingdings" panose="05000000000000000000" pitchFamily="2" charset="2"/>
              <a:buChar char="v"/>
            </a:pPr>
            <a:r>
              <a:rPr lang="en-US" sz="1800" i="1" dirty="0">
                <a:latin typeface="Tw Cen MT" panose="020B0602020104020603" pitchFamily="34" charset="0"/>
              </a:rPr>
              <a:t>Non obstante clause – </a:t>
            </a:r>
            <a:r>
              <a:rPr lang="en-US" sz="1800" dirty="0">
                <a:latin typeface="Tw Cen MT" panose="020B0602020104020603" pitchFamily="34" charset="0"/>
              </a:rPr>
              <a:t>Amount of self-assessed tax (tax declared in GSTR-1 but not paid in 3B) is not paid, refer provisions of Section 79 (Recovery) and not Section 73/74.</a:t>
            </a:r>
          </a:p>
          <a:p>
            <a:pPr marL="342900" indent="-342900" algn="just">
              <a:lnSpc>
                <a:spcPct val="150000"/>
              </a:lnSpc>
              <a:spcBef>
                <a:spcPts val="600"/>
              </a:spcBef>
              <a:spcAft>
                <a:spcPts val="600"/>
              </a:spcAft>
              <a:buFont typeface="Wingdings" panose="05000000000000000000" pitchFamily="2" charset="2"/>
              <a:buChar char="v"/>
            </a:pPr>
            <a:r>
              <a:rPr lang="en-US" sz="1800" dirty="0">
                <a:latin typeface="Tw Cen MT" panose="020B0602020104020603" pitchFamily="34" charset="0"/>
              </a:rPr>
              <a:t>Penalty leviable u/s 73/74, no penalty for same Act or omission leviable under any other Section.</a:t>
            </a:r>
          </a:p>
        </p:txBody>
      </p:sp>
    </p:spTree>
    <p:extLst>
      <p:ext uri="{BB962C8B-B14F-4D97-AF65-F5344CB8AC3E}">
        <p14:creationId xmlns:p14="http://schemas.microsoft.com/office/powerpoint/2010/main" val="25071197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Effect transition="in" filter="fade">
                                      <p:cBhvr>
                                        <p:cTn id="21" dur="1000"/>
                                        <p:tgtEl>
                                          <p:spTgt spid="10">
                                            <p:txEl>
                                              <p:pRg st="2" end="2"/>
                                            </p:txEl>
                                          </p:spTgt>
                                        </p:tgtEl>
                                      </p:cBhvr>
                                    </p:animEffect>
                                    <p:anim calcmode="lin" valueType="num">
                                      <p:cBhvr>
                                        <p:cTn id="22"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xEl>
                                              <p:pRg st="3" end="3"/>
                                            </p:txEl>
                                          </p:spTgt>
                                        </p:tgtEl>
                                        <p:attrNameLst>
                                          <p:attrName>style.visibility</p:attrName>
                                        </p:attrNameLst>
                                      </p:cBhvr>
                                      <p:to>
                                        <p:strVal val="visible"/>
                                      </p:to>
                                    </p:set>
                                    <p:animEffect transition="in" filter="fade">
                                      <p:cBhvr>
                                        <p:cTn id="28" dur="1000"/>
                                        <p:tgtEl>
                                          <p:spTgt spid="10">
                                            <p:txEl>
                                              <p:pRg st="3" end="3"/>
                                            </p:txEl>
                                          </p:spTgt>
                                        </p:tgtEl>
                                      </p:cBhvr>
                                    </p:animEffect>
                                    <p:anim calcmode="lin" valueType="num">
                                      <p:cBhvr>
                                        <p:cTn id="29"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Effect transition="in" filter="fade">
                                      <p:cBhvr>
                                        <p:cTn id="35" dur="1000"/>
                                        <p:tgtEl>
                                          <p:spTgt spid="10">
                                            <p:txEl>
                                              <p:pRg st="4" end="4"/>
                                            </p:txEl>
                                          </p:spTgt>
                                        </p:tgtEl>
                                      </p:cBhvr>
                                    </p:animEffect>
                                    <p:anim calcmode="lin" valueType="num">
                                      <p:cBhvr>
                                        <p:cTn id="36"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fade">
                                      <p:cBhvr>
                                        <p:cTn id="42" dur="1000"/>
                                        <p:tgtEl>
                                          <p:spTgt spid="10">
                                            <p:txEl>
                                              <p:pRg st="5" end="5"/>
                                            </p:txEl>
                                          </p:spTgt>
                                        </p:tgtEl>
                                      </p:cBhvr>
                                    </p:animEffect>
                                    <p:anim calcmode="lin" valueType="num">
                                      <p:cBhvr>
                                        <p:cTn id="43" dur="10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Effect transition="in" filter="fade">
                                      <p:cBhvr>
                                        <p:cTn id="49" dur="1000"/>
                                        <p:tgtEl>
                                          <p:spTgt spid="10">
                                            <p:txEl>
                                              <p:pRg st="6" end="6"/>
                                            </p:txEl>
                                          </p:spTgt>
                                        </p:tgtEl>
                                      </p:cBhvr>
                                    </p:animEffect>
                                    <p:anim calcmode="lin" valueType="num">
                                      <p:cBhvr>
                                        <p:cTn id="50" dur="10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0">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57978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Extended Period – Landmark Judgements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107</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363564"/>
            <a:ext cx="10331481" cy="460438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Simplex Infrastructures Ltd. v. Commissioner of S.T., Kolkata cited in 2016 (42) S.T.R. 634 (Cal.)</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Commissioner of C. Ex., Chandigarh v. Punjab Laminates Pvt. Ltd. reported in 2006 (202) E.L.T. 578 (S.C.)</a:t>
            </a:r>
          </a:p>
          <a:p>
            <a:pPr marL="342900" indent="-342900" algn="just">
              <a:lnSpc>
                <a:spcPct val="150000"/>
              </a:lnSpc>
              <a:spcBef>
                <a:spcPts val="600"/>
              </a:spcBef>
              <a:spcAft>
                <a:spcPts val="600"/>
              </a:spcAft>
              <a:buFont typeface="Wingdings" panose="05000000000000000000" pitchFamily="2" charset="2"/>
              <a:buChar char="v"/>
            </a:pPr>
            <a:r>
              <a:rPr lang="en-US" sz="2000" dirty="0" err="1">
                <a:latin typeface="Tw Cen MT" panose="020B0602020104020603" pitchFamily="34" charset="0"/>
              </a:rPr>
              <a:t>Uniworth</a:t>
            </a:r>
            <a:r>
              <a:rPr lang="en-US" sz="2000" dirty="0">
                <a:latin typeface="Tw Cen MT" panose="020B0602020104020603" pitchFamily="34" charset="0"/>
              </a:rPr>
              <a:t> Textiles Ltd. v. Commissioner of Central Excise, Raipur cited in MANU/SC/0060/2013; 2013 (288) ELT 161 (S.C.)</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Anand Nishikawa Co. Ltd. v. CCE cited in[2005 (188) ELT 0149 (S.C)]</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Collector of Central Excise v. </a:t>
            </a:r>
            <a:r>
              <a:rPr lang="en-US" sz="2000" dirty="0" err="1">
                <a:latin typeface="Tw Cen MT" panose="020B0602020104020603" pitchFamily="34" charset="0"/>
              </a:rPr>
              <a:t>Chemphar</a:t>
            </a:r>
            <a:r>
              <a:rPr lang="en-US" sz="2000" dirty="0">
                <a:latin typeface="Tw Cen MT" panose="020B0602020104020603" pitchFamily="34" charset="0"/>
              </a:rPr>
              <a:t> Drugs &amp; Liniments reported in1989 (40) ELT 276 (SC)</a:t>
            </a:r>
          </a:p>
        </p:txBody>
      </p:sp>
    </p:spTree>
    <p:extLst>
      <p:ext uri="{BB962C8B-B14F-4D97-AF65-F5344CB8AC3E}">
        <p14:creationId xmlns:p14="http://schemas.microsoft.com/office/powerpoint/2010/main" val="1844939068"/>
      </p:ext>
    </p:extLst>
  </p:cSld>
  <p:clrMapOvr>
    <a:masterClrMapping/>
  </p:clrMapOvr>
  <p:transition spd="slow">
    <p:randomBar dir="vert"/>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57978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Extended Period – Landmark Judgements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108</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523053"/>
            <a:ext cx="11009366" cy="524095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1800" b="1" dirty="0">
                <a:latin typeface="Tw Cen MT" panose="020B0602020104020603" pitchFamily="34" charset="0"/>
              </a:rPr>
              <a:t>Merely holding that issue unearthed in enquiry/investigation is not sufficient to prove </a:t>
            </a:r>
            <a:r>
              <a:rPr lang="en-US" sz="1800" b="1" i="1" dirty="0">
                <a:latin typeface="Tw Cen MT" panose="020B0602020104020603" pitchFamily="34" charset="0"/>
              </a:rPr>
              <a:t>mala – fide </a:t>
            </a:r>
            <a:r>
              <a:rPr lang="en-US" sz="1800" b="1" dirty="0">
                <a:latin typeface="Tw Cen MT" panose="020B0602020104020603" pitchFamily="34" charset="0"/>
              </a:rPr>
              <a:t>intent – </a:t>
            </a:r>
          </a:p>
          <a:p>
            <a:pPr marL="800100" lvl="1" indent="-342900" algn="just">
              <a:lnSpc>
                <a:spcPct val="150000"/>
              </a:lnSpc>
              <a:spcBef>
                <a:spcPts val="600"/>
              </a:spcBef>
              <a:spcAft>
                <a:spcPts val="600"/>
              </a:spcAft>
              <a:buFont typeface="Courier New" panose="02070309020205020404" pitchFamily="49" charset="0"/>
              <a:buChar char="o"/>
            </a:pPr>
            <a:r>
              <a:rPr lang="en-US" dirty="0" err="1">
                <a:latin typeface="Tw Cen MT" panose="020B0602020104020603" pitchFamily="34" charset="0"/>
              </a:rPr>
              <a:t>Chattisgarh</a:t>
            </a:r>
            <a:r>
              <a:rPr lang="en-US" dirty="0">
                <a:latin typeface="Tw Cen MT" panose="020B0602020104020603" pitchFamily="34" charset="0"/>
              </a:rPr>
              <a:t> State Industrial Development Corporation Ltd. v. C.C.E. &amp; S.T., Raipur cited in MANU/CE/0199/2016; 2016 (44) STR 642 (Tri. – Del.)</a:t>
            </a:r>
          </a:p>
          <a:p>
            <a:pPr marL="800100" lvl="1" indent="-342900" algn="just">
              <a:lnSpc>
                <a:spcPct val="150000"/>
              </a:lnSpc>
              <a:spcBef>
                <a:spcPts val="600"/>
              </a:spcBef>
              <a:spcAft>
                <a:spcPts val="600"/>
              </a:spcAft>
              <a:buFont typeface="Courier New" panose="02070309020205020404" pitchFamily="49" charset="0"/>
              <a:buChar char="o"/>
            </a:pPr>
            <a:r>
              <a:rPr lang="en-US" dirty="0">
                <a:latin typeface="Tw Cen MT" panose="020B0602020104020603" pitchFamily="34" charset="0"/>
              </a:rPr>
              <a:t>Simplex Infrastructure</a:t>
            </a:r>
          </a:p>
          <a:p>
            <a:pPr marL="342900" indent="-342900" algn="just">
              <a:lnSpc>
                <a:spcPct val="150000"/>
              </a:lnSpc>
              <a:spcBef>
                <a:spcPts val="600"/>
              </a:spcBef>
              <a:spcAft>
                <a:spcPts val="600"/>
              </a:spcAft>
              <a:buFont typeface="Wingdings" panose="05000000000000000000" pitchFamily="2" charset="2"/>
              <a:buChar char="v"/>
            </a:pPr>
            <a:r>
              <a:rPr lang="en-US" sz="1800" b="1" dirty="0">
                <a:latin typeface="Tw Cen MT" panose="020B0602020104020603" pitchFamily="34" charset="0"/>
              </a:rPr>
              <a:t>No suppression when receipts shown in Financial Statements/Returns – </a:t>
            </a:r>
          </a:p>
          <a:p>
            <a:pPr marL="800100" lvl="1" indent="-342900" algn="just">
              <a:lnSpc>
                <a:spcPct val="150000"/>
              </a:lnSpc>
              <a:spcBef>
                <a:spcPts val="600"/>
              </a:spcBef>
              <a:spcAft>
                <a:spcPts val="600"/>
              </a:spcAft>
              <a:buFont typeface="Courier New" panose="02070309020205020404" pitchFamily="49" charset="0"/>
              <a:buChar char="o"/>
            </a:pPr>
            <a:r>
              <a:rPr lang="en-US" dirty="0">
                <a:latin typeface="Tw Cen MT" panose="020B0602020104020603" pitchFamily="34" charset="0"/>
              </a:rPr>
              <a:t>Central India Engineering Co. v. Commissioner of C. Ex., Nagpur reported in 2016 (44) S.T.R. 657 </a:t>
            </a:r>
          </a:p>
          <a:p>
            <a:pPr marL="800100" lvl="1" indent="-342900" algn="just">
              <a:lnSpc>
                <a:spcPct val="150000"/>
              </a:lnSpc>
              <a:spcBef>
                <a:spcPts val="600"/>
              </a:spcBef>
              <a:spcAft>
                <a:spcPts val="600"/>
              </a:spcAft>
              <a:buFont typeface="Courier New" panose="02070309020205020404" pitchFamily="49" charset="0"/>
              <a:buChar char="o"/>
            </a:pPr>
            <a:r>
              <a:rPr lang="en-US" dirty="0" err="1">
                <a:latin typeface="Tw Cen MT" panose="020B0602020104020603" pitchFamily="34" charset="0"/>
              </a:rPr>
              <a:t>Khandwala</a:t>
            </a:r>
            <a:r>
              <a:rPr lang="en-US" dirty="0">
                <a:latin typeface="Tw Cen MT" panose="020B0602020104020603" pitchFamily="34" charset="0"/>
              </a:rPr>
              <a:t> Securities Ltd. v. Commissioner of Service tax, Mumbai – I reported in 2015 (40) S.T.R. 738 (Tri. – Mum.)</a:t>
            </a:r>
          </a:p>
          <a:p>
            <a:pPr marL="800100" lvl="1" indent="-342900" algn="just">
              <a:lnSpc>
                <a:spcPct val="150000"/>
              </a:lnSpc>
              <a:spcBef>
                <a:spcPts val="600"/>
              </a:spcBef>
              <a:spcAft>
                <a:spcPts val="600"/>
              </a:spcAft>
              <a:buFont typeface="Courier New" panose="02070309020205020404" pitchFamily="49" charset="0"/>
              <a:buChar char="o"/>
            </a:pPr>
            <a:r>
              <a:rPr lang="en-US" dirty="0">
                <a:latin typeface="Tw Cen MT" panose="020B0602020104020603" pitchFamily="34" charset="0"/>
              </a:rPr>
              <a:t>Valencia Construction Pvt. Ltd. v. </a:t>
            </a:r>
            <a:r>
              <a:rPr lang="en-US" dirty="0" err="1">
                <a:latin typeface="Tw Cen MT" panose="020B0602020104020603" pitchFamily="34" charset="0"/>
              </a:rPr>
              <a:t>Commr</a:t>
            </a:r>
            <a:r>
              <a:rPr lang="en-US" dirty="0">
                <a:latin typeface="Tw Cen MT" panose="020B0602020104020603" pitchFamily="34" charset="0"/>
              </a:rPr>
              <a:t>. of C. Ex., </a:t>
            </a:r>
            <a:r>
              <a:rPr lang="en-US" dirty="0" err="1">
                <a:latin typeface="Tw Cen MT" panose="020B0602020104020603" pitchFamily="34" charset="0"/>
              </a:rPr>
              <a:t>Cus</a:t>
            </a:r>
            <a:r>
              <a:rPr lang="en-US" dirty="0">
                <a:latin typeface="Tw Cen MT" panose="020B0602020104020603" pitchFamily="34" charset="0"/>
              </a:rPr>
              <a:t>. &amp; S.T., Nagpur reported in 2016 (41) S.T.R. 436 (Tri. – Mum.)</a:t>
            </a:r>
          </a:p>
        </p:txBody>
      </p:sp>
    </p:spTree>
    <p:extLst>
      <p:ext uri="{BB962C8B-B14F-4D97-AF65-F5344CB8AC3E}">
        <p14:creationId xmlns:p14="http://schemas.microsoft.com/office/powerpoint/2010/main" val="3304397516"/>
      </p:ext>
    </p:extLst>
  </p:cSld>
  <p:clrMapOvr>
    <a:masterClrMapping/>
  </p:clrMapOvr>
  <p:transition spd="slow">
    <p:randomBar dir="vert"/>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Section 76: Tax collected but not paid to Government</a:t>
            </a:r>
            <a:endParaRPr lang="en-IN" sz="12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109</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544319"/>
            <a:ext cx="10331481" cy="31292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Amount collected as tax – to be paid to Government – irrespective of whether taxable/exempt supplies or notwithstanding any Court’s order</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Not paid – SCN to be served with Interest &amp; </a:t>
            </a:r>
            <a:r>
              <a:rPr lang="en-US" sz="2000" b="1" dirty="0">
                <a:latin typeface="Tw Cen MT" panose="020B0602020104020603" pitchFamily="34" charset="0"/>
              </a:rPr>
              <a:t>100% penalty</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Time limit for issuance of Order – </a:t>
            </a:r>
            <a:r>
              <a:rPr lang="en-US" sz="2000" b="1" dirty="0">
                <a:latin typeface="Tw Cen MT" panose="020B0602020104020603" pitchFamily="34" charset="0"/>
              </a:rPr>
              <a:t>1 year from date of issuance of Notice</a:t>
            </a:r>
          </a:p>
          <a:p>
            <a:pPr marL="342900" indent="-342900" algn="just">
              <a:lnSpc>
                <a:spcPct val="150000"/>
              </a:lnSpc>
              <a:spcBef>
                <a:spcPts val="600"/>
              </a:spcBef>
              <a:spcAft>
                <a:spcPts val="600"/>
              </a:spcAft>
              <a:buFont typeface="Wingdings" panose="05000000000000000000" pitchFamily="2" charset="2"/>
              <a:buChar char="v"/>
            </a:pPr>
            <a:r>
              <a:rPr lang="en-US" sz="2000" dirty="0">
                <a:latin typeface="Tw Cen MT" panose="020B0602020104020603" pitchFamily="34" charset="0"/>
              </a:rPr>
              <a:t>Time limit for issuance of Notice – </a:t>
            </a:r>
            <a:r>
              <a:rPr lang="en-US" sz="2000" b="1" dirty="0">
                <a:latin typeface="Tw Cen MT" panose="020B0602020104020603" pitchFamily="34" charset="0"/>
              </a:rPr>
              <a:t>No time limit.</a:t>
            </a:r>
            <a:r>
              <a:rPr lang="en-US" sz="2000" dirty="0">
                <a:latin typeface="Tw Cen MT" panose="020B0602020104020603" pitchFamily="34" charset="0"/>
              </a:rPr>
              <a:t> Can be recovered even after 3/5 years.</a:t>
            </a:r>
          </a:p>
        </p:txBody>
      </p:sp>
    </p:spTree>
    <p:extLst>
      <p:ext uri="{BB962C8B-B14F-4D97-AF65-F5344CB8AC3E}">
        <p14:creationId xmlns:p14="http://schemas.microsoft.com/office/powerpoint/2010/main" val="27730621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anim calcmode="lin" valueType="num">
                                      <p:cBhvr>
                                        <p:cTn id="13"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anim calcmode="lin" valueType="num">
                                      <p:cBhvr>
                                        <p:cTn id="1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anim calcmode="lin" valueType="num">
                                      <p:cBhvr>
                                        <p:cTn id="23"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60: Provisional Assessment</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11</a:t>
            </a:fld>
            <a:endParaRPr lang="en-IN" dirty="0"/>
          </a:p>
        </p:txBody>
      </p:sp>
      <p:sp>
        <p:nvSpPr>
          <p:cNvPr id="8" name="Title 3">
            <a:extLst>
              <a:ext uri="{FF2B5EF4-FFF2-40B4-BE49-F238E27FC236}">
                <a16:creationId xmlns:a16="http://schemas.microsoft.com/office/drawing/2014/main" id="{1BBD80A7-EF27-4C02-AC65-1B794A191138}"/>
              </a:ext>
            </a:extLst>
          </p:cNvPr>
          <p:cNvSpPr txBox="1">
            <a:spLocks/>
          </p:cNvSpPr>
          <p:nvPr/>
        </p:nvSpPr>
        <p:spPr>
          <a:xfrm>
            <a:off x="814039" y="1827609"/>
            <a:ext cx="10515600" cy="4616115"/>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Condition for opting provisional assessment –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Only if the taxable person executes </a:t>
            </a:r>
            <a:r>
              <a:rPr lang="en-US" sz="2000" u="sng" dirty="0">
                <a:latin typeface="Tw Cen MT" panose="020B0602020104020603" pitchFamily="34" charset="0"/>
              </a:rPr>
              <a:t>a bond</a:t>
            </a:r>
            <a:r>
              <a:rPr lang="en-US" sz="2000" dirty="0">
                <a:latin typeface="Tw Cen MT" panose="020B0602020104020603" pitchFamily="34" charset="0"/>
              </a:rPr>
              <a:t> along with </a:t>
            </a:r>
            <a:r>
              <a:rPr lang="en-US" sz="2000" u="sng" dirty="0">
                <a:latin typeface="Tw Cen MT" panose="020B0602020104020603" pitchFamily="34" charset="0"/>
              </a:rPr>
              <a:t>surety or security</a:t>
            </a:r>
            <a:r>
              <a:rPr lang="en-US" sz="2000" dirty="0">
                <a:latin typeface="Tw Cen MT" panose="020B0602020104020603" pitchFamily="34" charset="0"/>
              </a:rPr>
              <a:t>, as the proper officer may deem fit;</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Binding the taxable person to pay the difference between the tax finally assessed and amount provisionally assessed.</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Final Assessment Order –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To be passed within 6 months from </a:t>
            </a:r>
            <a:r>
              <a:rPr lang="en-US" sz="2000" u="sng" dirty="0">
                <a:latin typeface="Tw Cen MT" panose="020B0602020104020603" pitchFamily="34" charset="0"/>
              </a:rPr>
              <a:t>date of communication of provisional order</a:t>
            </a:r>
            <a:r>
              <a:rPr lang="en-US" sz="2000" dirty="0">
                <a:latin typeface="Tw Cen MT" panose="020B0602020104020603" pitchFamily="34" charset="0"/>
              </a:rPr>
              <a:t>;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By proper officer indicating the amount of tax as finally assessed.</a:t>
            </a:r>
          </a:p>
          <a:p>
            <a:pPr marL="800100" lvl="1" indent="-342900" algn="just">
              <a:lnSpc>
                <a:spcPct val="150000"/>
              </a:lnSpc>
              <a:spcBef>
                <a:spcPts val="600"/>
              </a:spcBef>
              <a:spcAft>
                <a:spcPts val="600"/>
              </a:spcAft>
              <a:buFont typeface="Courier New" panose="02070309020205020404" pitchFamily="49" charset="0"/>
              <a:buChar char="o"/>
            </a:pPr>
            <a:r>
              <a:rPr lang="en-US" sz="2000" u="sng" dirty="0">
                <a:latin typeface="Tw Cen MT" panose="020B0602020104020603" pitchFamily="34" charset="0"/>
              </a:rPr>
              <a:t>Extension</a:t>
            </a:r>
            <a:r>
              <a:rPr lang="en-US" sz="2000" dirty="0">
                <a:latin typeface="Tw Cen MT" panose="020B0602020104020603" pitchFamily="34" charset="0"/>
              </a:rPr>
              <a:t> – By JC/ADC for a further period of maximum 6 months</a:t>
            </a:r>
          </a:p>
          <a:p>
            <a:pPr lvl="4" algn="just">
              <a:lnSpc>
                <a:spcPct val="150000"/>
              </a:lnSpc>
              <a:spcBef>
                <a:spcPts val="600"/>
              </a:spcBef>
              <a:spcAft>
                <a:spcPts val="600"/>
              </a:spcAft>
            </a:pPr>
            <a:r>
              <a:rPr lang="en-US" sz="2000" dirty="0">
                <a:latin typeface="Tw Cen MT" panose="020B0602020104020603" pitchFamily="34" charset="0"/>
              </a:rPr>
              <a:t>By Commissioner for a further period of maximum 4 years</a:t>
            </a:r>
          </a:p>
        </p:txBody>
      </p:sp>
    </p:spTree>
    <p:extLst>
      <p:ext uri="{BB962C8B-B14F-4D97-AF65-F5344CB8AC3E}">
        <p14:creationId xmlns:p14="http://schemas.microsoft.com/office/powerpoint/2010/main" val="14354575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0"/>
                                        <p:tgtEl>
                                          <p:spTgt spid="8">
                                            <p:txEl>
                                              <p:pRg st="1" end="1"/>
                                            </p:txEl>
                                          </p:spTgt>
                                        </p:tgtEl>
                                      </p:cBhvr>
                                    </p:animEffect>
                                    <p:anim calcmode="lin" valueType="num">
                                      <p:cBhvr>
                                        <p:cTn id="13"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1000"/>
                                        <p:tgtEl>
                                          <p:spTgt spid="8">
                                            <p:txEl>
                                              <p:pRg st="2" end="2"/>
                                            </p:txEl>
                                          </p:spTgt>
                                        </p:tgtEl>
                                      </p:cBhvr>
                                    </p:animEffect>
                                    <p:anim calcmode="lin" valueType="num">
                                      <p:cBhvr>
                                        <p:cTn id="18"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Effect transition="in" filter="barn(inVertical)">
                                      <p:cBhvr>
                                        <p:cTn id="24" dur="500"/>
                                        <p:tgtEl>
                                          <p:spTgt spid="8">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fade">
                                      <p:cBhvr>
                                        <p:cTn id="29" dur="1000"/>
                                        <p:tgtEl>
                                          <p:spTgt spid="8">
                                            <p:txEl>
                                              <p:pRg st="4" end="4"/>
                                            </p:txEl>
                                          </p:spTgt>
                                        </p:tgtEl>
                                      </p:cBhvr>
                                    </p:animEffect>
                                    <p:anim calcmode="lin" valueType="num">
                                      <p:cBhvr>
                                        <p:cTn id="30"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Effect transition="in" filter="fade">
                                      <p:cBhvr>
                                        <p:cTn id="34" dur="1000"/>
                                        <p:tgtEl>
                                          <p:spTgt spid="8">
                                            <p:txEl>
                                              <p:pRg st="5" end="5"/>
                                            </p:txEl>
                                          </p:spTgt>
                                        </p:tgtEl>
                                      </p:cBhvr>
                                    </p:animEffect>
                                    <p:anim calcmode="lin" valueType="num">
                                      <p:cBhvr>
                                        <p:cTn id="35"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animEffect transition="in" filter="fade">
                                      <p:cBhvr>
                                        <p:cTn id="41" dur="1000"/>
                                        <p:tgtEl>
                                          <p:spTgt spid="8">
                                            <p:txEl>
                                              <p:pRg st="6" end="6"/>
                                            </p:txEl>
                                          </p:spTgt>
                                        </p:tgtEl>
                                      </p:cBhvr>
                                    </p:animEffect>
                                    <p:anim calcmode="lin" valueType="num">
                                      <p:cBhvr>
                                        <p:cTn id="42"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8">
                                            <p:txEl>
                                              <p:pRg st="7" end="7"/>
                                            </p:txEl>
                                          </p:spTgt>
                                        </p:tgtEl>
                                        <p:attrNameLst>
                                          <p:attrName>style.visibility</p:attrName>
                                        </p:attrNameLst>
                                      </p:cBhvr>
                                      <p:to>
                                        <p:strVal val="visible"/>
                                      </p:to>
                                    </p:set>
                                    <p:animEffect transition="in" filter="fade">
                                      <p:cBhvr>
                                        <p:cTn id="46" dur="1000"/>
                                        <p:tgtEl>
                                          <p:spTgt spid="8">
                                            <p:txEl>
                                              <p:pRg st="7" end="7"/>
                                            </p:txEl>
                                          </p:spTgt>
                                        </p:tgtEl>
                                      </p:cBhvr>
                                    </p:animEffect>
                                    <p:anim calcmode="lin" valueType="num">
                                      <p:cBhvr>
                                        <p:cTn id="4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110</a:t>
            </a:fld>
            <a:endParaRPr lang="en-IN" sz="1100"/>
          </a:p>
        </p:txBody>
      </p:sp>
      <p:sp>
        <p:nvSpPr>
          <p:cNvPr id="13" name="Rectangle 12">
            <a:extLst>
              <a:ext uri="{FF2B5EF4-FFF2-40B4-BE49-F238E27FC236}">
                <a16:creationId xmlns:a16="http://schemas.microsoft.com/office/drawing/2014/main" id="{75E6ED67-746F-5BEE-7DB7-8C80D61C16B0}"/>
              </a:ext>
            </a:extLst>
          </p:cNvPr>
          <p:cNvSpPr/>
          <p:nvPr/>
        </p:nvSpPr>
        <p:spPr>
          <a:xfrm>
            <a:off x="4716969" y="329855"/>
            <a:ext cx="2700730" cy="872005"/>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Pre SCN intimation notice </a:t>
            </a:r>
          </a:p>
          <a:p>
            <a:pPr algn="ctr"/>
            <a:r>
              <a:rPr lang="en-IN" sz="1600" b="1" dirty="0">
                <a:solidFill>
                  <a:schemeClr val="bg1"/>
                </a:solidFill>
                <a:latin typeface="Century Gothic (Body)"/>
              </a:rPr>
              <a:t>DRC-01A</a:t>
            </a:r>
            <a:endParaRPr lang="en-US" sz="2400" b="1" dirty="0">
              <a:solidFill>
                <a:schemeClr val="bg1"/>
              </a:solidFill>
              <a:latin typeface="Century Gothic (Body)"/>
            </a:endParaRPr>
          </a:p>
        </p:txBody>
      </p:sp>
      <p:sp>
        <p:nvSpPr>
          <p:cNvPr id="17" name="Rectangle 16">
            <a:extLst>
              <a:ext uri="{FF2B5EF4-FFF2-40B4-BE49-F238E27FC236}">
                <a16:creationId xmlns:a16="http://schemas.microsoft.com/office/drawing/2014/main" id="{B508A824-7B76-DBD8-3FE2-24BDCC3EF4A5}"/>
              </a:ext>
            </a:extLst>
          </p:cNvPr>
          <p:cNvSpPr/>
          <p:nvPr/>
        </p:nvSpPr>
        <p:spPr>
          <a:xfrm>
            <a:off x="4297124" y="1642036"/>
            <a:ext cx="3560747" cy="495966"/>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Tax not paid</a:t>
            </a:r>
            <a:endParaRPr lang="en-US" sz="2400" dirty="0">
              <a:solidFill>
                <a:schemeClr val="bg1"/>
              </a:solidFill>
              <a:latin typeface="Century Gothic (Body)"/>
            </a:endParaRPr>
          </a:p>
        </p:txBody>
      </p:sp>
      <p:cxnSp>
        <p:nvCxnSpPr>
          <p:cNvPr id="18" name="Straight Arrow Connector 17">
            <a:extLst>
              <a:ext uri="{FF2B5EF4-FFF2-40B4-BE49-F238E27FC236}">
                <a16:creationId xmlns:a16="http://schemas.microsoft.com/office/drawing/2014/main" id="{57C03D23-7111-2B89-C7C9-2C3EE420FF4B}"/>
              </a:ext>
            </a:extLst>
          </p:cNvPr>
          <p:cNvCxnSpPr/>
          <p:nvPr/>
        </p:nvCxnSpPr>
        <p:spPr>
          <a:xfrm>
            <a:off x="6067334" y="128453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3F8BCDD1-737B-FAE1-E6DE-30096816C8C9}"/>
              </a:ext>
            </a:extLst>
          </p:cNvPr>
          <p:cNvSpPr/>
          <p:nvPr/>
        </p:nvSpPr>
        <p:spPr>
          <a:xfrm>
            <a:off x="4479296" y="3074642"/>
            <a:ext cx="3237043" cy="724271"/>
          </a:xfrm>
          <a:prstGeom prst="rect">
            <a:avLst/>
          </a:prstGeom>
          <a:solidFill>
            <a:schemeClr val="tx1"/>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File Reply in Part – B of DRC-01A</a:t>
            </a:r>
            <a:endParaRPr lang="en-US" sz="2400" dirty="0">
              <a:solidFill>
                <a:schemeClr val="bg1"/>
              </a:solidFill>
              <a:latin typeface="Century Gothic (Body)"/>
            </a:endParaRPr>
          </a:p>
        </p:txBody>
      </p:sp>
      <p:cxnSp>
        <p:nvCxnSpPr>
          <p:cNvPr id="19" name="Straight Arrow Connector 18">
            <a:extLst>
              <a:ext uri="{FF2B5EF4-FFF2-40B4-BE49-F238E27FC236}">
                <a16:creationId xmlns:a16="http://schemas.microsoft.com/office/drawing/2014/main" id="{5C253980-88C8-5FC6-7E01-11F60132E824}"/>
              </a:ext>
            </a:extLst>
          </p:cNvPr>
          <p:cNvCxnSpPr>
            <a:cxnSpLocks/>
          </p:cNvCxnSpPr>
          <p:nvPr/>
        </p:nvCxnSpPr>
        <p:spPr>
          <a:xfrm flipH="1">
            <a:off x="6087654" y="2138002"/>
            <a:ext cx="8346" cy="86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6ABCD53-0768-9F1A-E270-A226D253C145}"/>
              </a:ext>
            </a:extLst>
          </p:cNvPr>
          <p:cNvSpPr/>
          <p:nvPr/>
        </p:nvSpPr>
        <p:spPr>
          <a:xfrm>
            <a:off x="4891774" y="4237036"/>
            <a:ext cx="2432038" cy="498518"/>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US" sz="1600" dirty="0">
                <a:solidFill>
                  <a:schemeClr val="tx1"/>
                </a:solidFill>
                <a:latin typeface="Century Gothic (Body)"/>
              </a:rPr>
              <a:t>SCN to be issued</a:t>
            </a:r>
          </a:p>
        </p:txBody>
      </p:sp>
      <p:cxnSp>
        <p:nvCxnSpPr>
          <p:cNvPr id="21" name="Straight Arrow Connector 20">
            <a:extLst>
              <a:ext uri="{FF2B5EF4-FFF2-40B4-BE49-F238E27FC236}">
                <a16:creationId xmlns:a16="http://schemas.microsoft.com/office/drawing/2014/main" id="{5A7D0E1E-A47E-2A16-EBAD-66A10C1D4F08}"/>
              </a:ext>
            </a:extLst>
          </p:cNvPr>
          <p:cNvCxnSpPr/>
          <p:nvPr/>
        </p:nvCxnSpPr>
        <p:spPr>
          <a:xfrm>
            <a:off x="6097630" y="387143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a16="http://schemas.microsoft.com/office/drawing/2014/main" id="{67D3AC66-FFBB-B458-411D-BFB20B2515C1}"/>
              </a:ext>
            </a:extLst>
          </p:cNvPr>
          <p:cNvSpPr/>
          <p:nvPr/>
        </p:nvSpPr>
        <p:spPr>
          <a:xfrm>
            <a:off x="5102819" y="5259202"/>
            <a:ext cx="2009949"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Summary of notice </a:t>
            </a:r>
          </a:p>
          <a:p>
            <a:pPr algn="ctr"/>
            <a:r>
              <a:rPr lang="en-IN" sz="1600" dirty="0">
                <a:solidFill>
                  <a:schemeClr val="tx1"/>
                </a:solidFill>
                <a:latin typeface="Century Gothic (Body)"/>
              </a:rPr>
              <a:t>(Form </a:t>
            </a:r>
            <a:r>
              <a:rPr lang="en-IN" sz="1600" b="1" dirty="0">
                <a:solidFill>
                  <a:schemeClr val="tx1"/>
                </a:solidFill>
                <a:latin typeface="Century Gothic (Body)"/>
              </a:rPr>
              <a:t>DRC-01</a:t>
            </a:r>
            <a:r>
              <a:rPr lang="en-IN" sz="1600" dirty="0">
                <a:solidFill>
                  <a:schemeClr val="tx1"/>
                </a:solidFill>
                <a:latin typeface="Century Gothic (Body)"/>
              </a:rPr>
              <a:t>)</a:t>
            </a:r>
            <a:endParaRPr lang="en-US" sz="2400" dirty="0">
              <a:solidFill>
                <a:schemeClr val="tx1"/>
              </a:solidFill>
              <a:latin typeface="Century Gothic (Body)"/>
            </a:endParaRPr>
          </a:p>
        </p:txBody>
      </p:sp>
      <p:cxnSp>
        <p:nvCxnSpPr>
          <p:cNvPr id="23" name="Straight Arrow Connector 22">
            <a:extLst>
              <a:ext uri="{FF2B5EF4-FFF2-40B4-BE49-F238E27FC236}">
                <a16:creationId xmlns:a16="http://schemas.microsoft.com/office/drawing/2014/main" id="{715C3A99-56D3-97B9-31EF-7A3CFBCDDBEB}"/>
              </a:ext>
            </a:extLst>
          </p:cNvPr>
          <p:cNvCxnSpPr/>
          <p:nvPr/>
        </p:nvCxnSpPr>
        <p:spPr>
          <a:xfrm>
            <a:off x="6097630" y="483263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 name="Rectangle 2">
            <a:extLst>
              <a:ext uri="{FF2B5EF4-FFF2-40B4-BE49-F238E27FC236}">
                <a16:creationId xmlns:a16="http://schemas.microsoft.com/office/drawing/2014/main" id="{F39BA95E-3CEC-F58C-02AF-A83634BC1A03}"/>
              </a:ext>
            </a:extLst>
          </p:cNvPr>
          <p:cNvSpPr/>
          <p:nvPr/>
        </p:nvSpPr>
        <p:spPr>
          <a:xfrm rot="16200000">
            <a:off x="-618793" y="826727"/>
            <a:ext cx="1791259"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Procedure</a:t>
            </a:r>
          </a:p>
        </p:txBody>
      </p:sp>
      <p:cxnSp>
        <p:nvCxnSpPr>
          <p:cNvPr id="4" name="Straight Arrow Connector 3">
            <a:extLst>
              <a:ext uri="{FF2B5EF4-FFF2-40B4-BE49-F238E27FC236}">
                <a16:creationId xmlns:a16="http://schemas.microsoft.com/office/drawing/2014/main" id="{41AAC7C9-6C69-E6D2-B9F0-CFEC73CD3599}"/>
              </a:ext>
            </a:extLst>
          </p:cNvPr>
          <p:cNvCxnSpPr>
            <a:cxnSpLocks/>
          </p:cNvCxnSpPr>
          <p:nvPr/>
        </p:nvCxnSpPr>
        <p:spPr>
          <a:xfrm>
            <a:off x="1708694" y="1014903"/>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B0CE329B-3B50-08EF-8FB3-ED577C6CB085}"/>
              </a:ext>
            </a:extLst>
          </p:cNvPr>
          <p:cNvCxnSpPr/>
          <p:nvPr/>
        </p:nvCxnSpPr>
        <p:spPr>
          <a:xfrm flipH="1">
            <a:off x="1708694" y="1014903"/>
            <a:ext cx="3131036" cy="0"/>
          </a:xfrm>
          <a:prstGeom prst="line">
            <a:avLst/>
          </a:prstGeom>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95949760-E7CD-874C-A726-2BC934B3C552}"/>
              </a:ext>
            </a:extLst>
          </p:cNvPr>
          <p:cNvSpPr/>
          <p:nvPr/>
        </p:nvSpPr>
        <p:spPr>
          <a:xfrm>
            <a:off x="1063212" y="1599924"/>
            <a:ext cx="1293908" cy="538078"/>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Tax paid </a:t>
            </a:r>
            <a:r>
              <a:rPr lang="en-IN" sz="1600" i="1" dirty="0">
                <a:solidFill>
                  <a:schemeClr val="bg1"/>
                </a:solidFill>
                <a:latin typeface="Century Gothic (Body)"/>
              </a:rPr>
              <a:t>via </a:t>
            </a:r>
            <a:r>
              <a:rPr lang="en-IN" sz="1600" b="1" dirty="0">
                <a:solidFill>
                  <a:schemeClr val="bg1"/>
                </a:solidFill>
                <a:latin typeface="Century Gothic (Body)"/>
              </a:rPr>
              <a:t>DRC-03</a:t>
            </a:r>
            <a:endParaRPr lang="en-US" sz="2400" b="1" dirty="0">
              <a:solidFill>
                <a:schemeClr val="bg1"/>
              </a:solidFill>
              <a:latin typeface="Century Gothic (Body)"/>
            </a:endParaRPr>
          </a:p>
        </p:txBody>
      </p:sp>
      <p:cxnSp>
        <p:nvCxnSpPr>
          <p:cNvPr id="12" name="Straight Arrow Connector 11">
            <a:extLst>
              <a:ext uri="{FF2B5EF4-FFF2-40B4-BE49-F238E27FC236}">
                <a16:creationId xmlns:a16="http://schemas.microsoft.com/office/drawing/2014/main" id="{80705A81-5C61-01BC-09CA-C4364268047B}"/>
              </a:ext>
            </a:extLst>
          </p:cNvPr>
          <p:cNvCxnSpPr>
            <a:cxnSpLocks/>
          </p:cNvCxnSpPr>
          <p:nvPr/>
        </p:nvCxnSpPr>
        <p:spPr>
          <a:xfrm>
            <a:off x="1939579" y="2132764"/>
            <a:ext cx="2418778" cy="9418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Right Bracket 24">
            <a:extLst>
              <a:ext uri="{FF2B5EF4-FFF2-40B4-BE49-F238E27FC236}">
                <a16:creationId xmlns:a16="http://schemas.microsoft.com/office/drawing/2014/main" id="{F128EF58-657A-CB80-3425-1A318A566625}"/>
              </a:ext>
            </a:extLst>
          </p:cNvPr>
          <p:cNvSpPr/>
          <p:nvPr/>
        </p:nvSpPr>
        <p:spPr>
          <a:xfrm>
            <a:off x="8392160" y="329855"/>
            <a:ext cx="324832" cy="3469058"/>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sz="1600"/>
          </a:p>
        </p:txBody>
      </p:sp>
      <p:sp>
        <p:nvSpPr>
          <p:cNvPr id="26" name="Rectangle 25">
            <a:extLst>
              <a:ext uri="{FF2B5EF4-FFF2-40B4-BE49-F238E27FC236}">
                <a16:creationId xmlns:a16="http://schemas.microsoft.com/office/drawing/2014/main" id="{807F38DA-2053-4001-5D27-DAB9F631A48A}"/>
              </a:ext>
            </a:extLst>
          </p:cNvPr>
          <p:cNvSpPr/>
          <p:nvPr/>
        </p:nvSpPr>
        <p:spPr>
          <a:xfrm>
            <a:off x="8840394" y="1847389"/>
            <a:ext cx="3165065" cy="1815340"/>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r>
              <a:rPr lang="en-US" sz="1600" dirty="0">
                <a:solidFill>
                  <a:schemeClr val="tx1"/>
                </a:solidFill>
                <a:latin typeface="Century Gothic (Body)"/>
              </a:rPr>
              <a:t>Provision of pre-SCN intimation inserted w.e.f. 09/10/2019 and made mandatory.</a:t>
            </a:r>
          </a:p>
          <a:p>
            <a:pPr algn="just"/>
            <a:endParaRPr lang="en-US" sz="1600" b="1" dirty="0">
              <a:solidFill>
                <a:schemeClr val="tx1"/>
              </a:solidFill>
              <a:latin typeface="Century Gothic (Body)"/>
            </a:endParaRPr>
          </a:p>
          <a:p>
            <a:pPr algn="just"/>
            <a:r>
              <a:rPr lang="en-US" sz="1600" dirty="0">
                <a:solidFill>
                  <a:schemeClr val="tx1"/>
                </a:solidFill>
                <a:latin typeface="Century Gothic (Body)"/>
              </a:rPr>
              <a:t>Pre SCN made voluntary w.e.f. 15/10/2020</a:t>
            </a:r>
            <a:endParaRPr lang="en-IN" sz="1600" dirty="0">
              <a:solidFill>
                <a:schemeClr val="tx1"/>
              </a:solidFill>
              <a:latin typeface="Tw Cen MT" panose="020B0602020104020603" pitchFamily="34" charset="0"/>
            </a:endParaRPr>
          </a:p>
        </p:txBody>
      </p:sp>
      <p:cxnSp>
        <p:nvCxnSpPr>
          <p:cNvPr id="27" name="Straight Arrow Connector 26">
            <a:extLst>
              <a:ext uri="{FF2B5EF4-FFF2-40B4-BE49-F238E27FC236}">
                <a16:creationId xmlns:a16="http://schemas.microsoft.com/office/drawing/2014/main" id="{926B5CF5-CFDC-A253-39FC-8953E61D0C74}"/>
              </a:ext>
            </a:extLst>
          </p:cNvPr>
          <p:cNvCxnSpPr>
            <a:cxnSpLocks/>
          </p:cNvCxnSpPr>
          <p:nvPr/>
        </p:nvCxnSpPr>
        <p:spPr>
          <a:xfrm>
            <a:off x="1708694" y="1015498"/>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C9D63A26-206C-1646-4EC3-A8DFA1FF5376}"/>
              </a:ext>
            </a:extLst>
          </p:cNvPr>
          <p:cNvCxnSpPr/>
          <p:nvPr/>
        </p:nvCxnSpPr>
        <p:spPr>
          <a:xfrm flipH="1">
            <a:off x="1708694" y="1015498"/>
            <a:ext cx="3131036" cy="0"/>
          </a:xfrm>
          <a:prstGeom prst="line">
            <a:avLst/>
          </a:prstGeom>
        </p:spPr>
        <p:style>
          <a:lnRef idx="1">
            <a:schemeClr val="dk1"/>
          </a:lnRef>
          <a:fillRef idx="0">
            <a:schemeClr val="dk1"/>
          </a:fillRef>
          <a:effectRef idx="0">
            <a:schemeClr val="dk1"/>
          </a:effectRef>
          <a:fontRef idx="minor">
            <a:schemeClr val="tx1"/>
          </a:fontRef>
        </p:style>
      </p:cxnSp>
      <p:sp>
        <p:nvSpPr>
          <p:cNvPr id="29" name="Rectangle 28">
            <a:extLst>
              <a:ext uri="{FF2B5EF4-FFF2-40B4-BE49-F238E27FC236}">
                <a16:creationId xmlns:a16="http://schemas.microsoft.com/office/drawing/2014/main" id="{2EA4AD13-9AFD-E73E-91CF-AD58717BF5C0}"/>
              </a:ext>
            </a:extLst>
          </p:cNvPr>
          <p:cNvSpPr/>
          <p:nvPr/>
        </p:nvSpPr>
        <p:spPr>
          <a:xfrm>
            <a:off x="878026" y="5003978"/>
            <a:ext cx="1722192" cy="591886"/>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SOD’s summary in </a:t>
            </a:r>
            <a:r>
              <a:rPr lang="en-IN" sz="1600" b="1" dirty="0">
                <a:solidFill>
                  <a:schemeClr val="tx1"/>
                </a:solidFill>
                <a:latin typeface="Century Gothic (Body)"/>
              </a:rPr>
              <a:t>DRC-02</a:t>
            </a:r>
            <a:endParaRPr lang="en-US" sz="1600" b="1" dirty="0">
              <a:solidFill>
                <a:schemeClr val="tx1"/>
              </a:solidFill>
              <a:latin typeface="Century Gothic (Body)"/>
            </a:endParaRPr>
          </a:p>
        </p:txBody>
      </p:sp>
      <p:cxnSp>
        <p:nvCxnSpPr>
          <p:cNvPr id="30" name="Straight Arrow Connector 29">
            <a:extLst>
              <a:ext uri="{FF2B5EF4-FFF2-40B4-BE49-F238E27FC236}">
                <a16:creationId xmlns:a16="http://schemas.microsoft.com/office/drawing/2014/main" id="{CB44ADDC-5595-2597-37B0-8B752AB7AC70}"/>
              </a:ext>
            </a:extLst>
          </p:cNvPr>
          <p:cNvCxnSpPr>
            <a:cxnSpLocks/>
          </p:cNvCxnSpPr>
          <p:nvPr/>
        </p:nvCxnSpPr>
        <p:spPr>
          <a:xfrm>
            <a:off x="1737650" y="4446456"/>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97519038-2514-AF04-3050-E6C9103AE7F4}"/>
              </a:ext>
            </a:extLst>
          </p:cNvPr>
          <p:cNvCxnSpPr/>
          <p:nvPr/>
        </p:nvCxnSpPr>
        <p:spPr>
          <a:xfrm flipH="1">
            <a:off x="1737650" y="4446456"/>
            <a:ext cx="313103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425060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anim calcmode="lin" valueType="num">
                                      <p:cBhvr>
                                        <p:cTn id="41" dur="1000" fill="hold"/>
                                        <p:tgtEl>
                                          <p:spTgt spid="26"/>
                                        </p:tgtEl>
                                        <p:attrNameLst>
                                          <p:attrName>ppt_x</p:attrName>
                                        </p:attrNameLst>
                                      </p:cBhvr>
                                      <p:tavLst>
                                        <p:tav tm="0">
                                          <p:val>
                                            <p:strVal val="#ppt_x"/>
                                          </p:val>
                                        </p:tav>
                                        <p:tav tm="100000">
                                          <p:val>
                                            <p:strVal val="#ppt_x"/>
                                          </p:val>
                                        </p:tav>
                                      </p:tavLst>
                                    </p:anim>
                                    <p:anim calcmode="lin" valueType="num">
                                      <p:cBhvr>
                                        <p:cTn id="4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4" grpId="0" animBg="1"/>
      <p:bldP spid="20" grpId="0" animBg="1"/>
      <p:bldP spid="22" grpId="0" animBg="1"/>
      <p:bldP spid="10" grpId="0" animBg="1"/>
      <p:bldP spid="25" grpId="0" animBg="1"/>
      <p:bldP spid="26" grpId="0" animBg="1"/>
      <p:bldP spid="29"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111</a:t>
            </a:fld>
            <a:endParaRPr lang="en-IN" sz="1100"/>
          </a:p>
        </p:txBody>
      </p:sp>
      <p:sp>
        <p:nvSpPr>
          <p:cNvPr id="22" name="Rectangle 21">
            <a:extLst>
              <a:ext uri="{FF2B5EF4-FFF2-40B4-BE49-F238E27FC236}">
                <a16:creationId xmlns:a16="http://schemas.microsoft.com/office/drawing/2014/main" id="{67D3AC66-FFBB-B458-411D-BFB20B2515C1}"/>
              </a:ext>
            </a:extLst>
          </p:cNvPr>
          <p:cNvSpPr/>
          <p:nvPr/>
        </p:nvSpPr>
        <p:spPr>
          <a:xfrm>
            <a:off x="5102819" y="514482"/>
            <a:ext cx="2009949"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Summary of notice </a:t>
            </a:r>
          </a:p>
          <a:p>
            <a:pPr algn="ctr"/>
            <a:r>
              <a:rPr lang="en-IN" sz="1600" dirty="0">
                <a:solidFill>
                  <a:schemeClr val="tx1"/>
                </a:solidFill>
                <a:latin typeface="Century Gothic (Body)"/>
              </a:rPr>
              <a:t>(Form </a:t>
            </a:r>
            <a:r>
              <a:rPr lang="en-IN" sz="1600" b="1" dirty="0">
                <a:solidFill>
                  <a:schemeClr val="tx1"/>
                </a:solidFill>
                <a:latin typeface="Century Gothic (Body)"/>
              </a:rPr>
              <a:t>DRC-01</a:t>
            </a:r>
            <a:r>
              <a:rPr lang="en-IN" sz="1600" dirty="0">
                <a:solidFill>
                  <a:schemeClr val="tx1"/>
                </a:solidFill>
                <a:latin typeface="Century Gothic (Body)"/>
              </a:rPr>
              <a:t>)</a:t>
            </a:r>
            <a:endParaRPr lang="en-US" sz="2400" dirty="0">
              <a:solidFill>
                <a:schemeClr val="tx1"/>
              </a:solidFill>
              <a:latin typeface="Century Gothic (Body)"/>
            </a:endParaRPr>
          </a:p>
        </p:txBody>
      </p:sp>
      <p:cxnSp>
        <p:nvCxnSpPr>
          <p:cNvPr id="23" name="Straight Arrow Connector 22">
            <a:extLst>
              <a:ext uri="{FF2B5EF4-FFF2-40B4-BE49-F238E27FC236}">
                <a16:creationId xmlns:a16="http://schemas.microsoft.com/office/drawing/2014/main" id="{715C3A99-56D3-97B9-31EF-7A3CFBCDDBEB}"/>
              </a:ext>
            </a:extLst>
          </p:cNvPr>
          <p:cNvCxnSpPr/>
          <p:nvPr/>
        </p:nvCxnSpPr>
        <p:spPr>
          <a:xfrm>
            <a:off x="6097630" y="8791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 name="Rectangle 2">
            <a:extLst>
              <a:ext uri="{FF2B5EF4-FFF2-40B4-BE49-F238E27FC236}">
                <a16:creationId xmlns:a16="http://schemas.microsoft.com/office/drawing/2014/main" id="{F39BA95E-3CEC-F58C-02AF-A83634BC1A03}"/>
              </a:ext>
            </a:extLst>
          </p:cNvPr>
          <p:cNvSpPr/>
          <p:nvPr/>
        </p:nvSpPr>
        <p:spPr>
          <a:xfrm rot="16200000">
            <a:off x="-618793" y="826727"/>
            <a:ext cx="1791259"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Procedure</a:t>
            </a:r>
          </a:p>
        </p:txBody>
      </p:sp>
      <p:sp>
        <p:nvSpPr>
          <p:cNvPr id="6" name="Rectangle 5">
            <a:extLst>
              <a:ext uri="{FF2B5EF4-FFF2-40B4-BE49-F238E27FC236}">
                <a16:creationId xmlns:a16="http://schemas.microsoft.com/office/drawing/2014/main" id="{35932E01-118F-C0F3-9EA0-2182805FA2AF}"/>
              </a:ext>
            </a:extLst>
          </p:cNvPr>
          <p:cNvSpPr/>
          <p:nvPr/>
        </p:nvSpPr>
        <p:spPr>
          <a:xfrm>
            <a:off x="2702560" y="1837458"/>
            <a:ext cx="1612753" cy="50862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Tax paid within 30 days</a:t>
            </a:r>
            <a:endParaRPr lang="en-US" sz="2400" dirty="0">
              <a:solidFill>
                <a:schemeClr val="tx1"/>
              </a:solidFill>
              <a:latin typeface="Century Gothic (Body)"/>
            </a:endParaRPr>
          </a:p>
        </p:txBody>
      </p:sp>
      <p:sp>
        <p:nvSpPr>
          <p:cNvPr id="11" name="Rectangle 10">
            <a:extLst>
              <a:ext uri="{FF2B5EF4-FFF2-40B4-BE49-F238E27FC236}">
                <a16:creationId xmlns:a16="http://schemas.microsoft.com/office/drawing/2014/main" id="{662B2285-E1B0-020B-57B3-05283C7FC2BE}"/>
              </a:ext>
            </a:extLst>
          </p:cNvPr>
          <p:cNvSpPr/>
          <p:nvPr/>
        </p:nvSpPr>
        <p:spPr>
          <a:xfrm>
            <a:off x="5425571" y="1832837"/>
            <a:ext cx="1612753" cy="50862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Tax paid after 30 days</a:t>
            </a:r>
            <a:endParaRPr lang="en-US" sz="2400" dirty="0">
              <a:solidFill>
                <a:schemeClr val="tx1"/>
              </a:solidFill>
              <a:latin typeface="Century Gothic (Body)"/>
            </a:endParaRPr>
          </a:p>
        </p:txBody>
      </p:sp>
      <p:sp>
        <p:nvSpPr>
          <p:cNvPr id="16" name="Rectangle 15">
            <a:extLst>
              <a:ext uri="{FF2B5EF4-FFF2-40B4-BE49-F238E27FC236}">
                <a16:creationId xmlns:a16="http://schemas.microsoft.com/office/drawing/2014/main" id="{08BD4917-F996-5BDD-051A-13463E839EA8}"/>
              </a:ext>
            </a:extLst>
          </p:cNvPr>
          <p:cNvSpPr/>
          <p:nvPr/>
        </p:nvSpPr>
        <p:spPr>
          <a:xfrm>
            <a:off x="7996051" y="1822677"/>
            <a:ext cx="1612753" cy="50862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Tax not paid (litigated)</a:t>
            </a:r>
            <a:endParaRPr lang="en-US" sz="2400" dirty="0">
              <a:solidFill>
                <a:schemeClr val="tx1"/>
              </a:solidFill>
              <a:latin typeface="Century Gothic (Body)"/>
            </a:endParaRPr>
          </a:p>
        </p:txBody>
      </p:sp>
      <p:cxnSp>
        <p:nvCxnSpPr>
          <p:cNvPr id="24" name="Straight Arrow Connector 23">
            <a:extLst>
              <a:ext uri="{FF2B5EF4-FFF2-40B4-BE49-F238E27FC236}">
                <a16:creationId xmlns:a16="http://schemas.microsoft.com/office/drawing/2014/main" id="{E076E1DC-75A2-114B-6ED3-78E0BF0A15F0}"/>
              </a:ext>
            </a:extLst>
          </p:cNvPr>
          <p:cNvCxnSpPr/>
          <p:nvPr/>
        </p:nvCxnSpPr>
        <p:spPr>
          <a:xfrm>
            <a:off x="6158590" y="141887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25C3DB96-3224-A3E5-6ECD-F34D009F1608}"/>
              </a:ext>
            </a:extLst>
          </p:cNvPr>
          <p:cNvCxnSpPr>
            <a:cxnSpLocks/>
          </p:cNvCxnSpPr>
          <p:nvPr/>
        </p:nvCxnSpPr>
        <p:spPr>
          <a:xfrm flipH="1">
            <a:off x="3791310" y="1320800"/>
            <a:ext cx="1237890" cy="4134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38CB3036-447A-C846-F89E-7D62CE1B33A5}"/>
              </a:ext>
            </a:extLst>
          </p:cNvPr>
          <p:cNvCxnSpPr>
            <a:cxnSpLocks/>
          </p:cNvCxnSpPr>
          <p:nvPr/>
        </p:nvCxnSpPr>
        <p:spPr>
          <a:xfrm>
            <a:off x="7193280" y="1320800"/>
            <a:ext cx="1403710" cy="4134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4425DA51-4ADA-0215-EFD2-B52B6F68D3BD}"/>
              </a:ext>
            </a:extLst>
          </p:cNvPr>
          <p:cNvCxnSpPr/>
          <p:nvPr/>
        </p:nvCxnSpPr>
        <p:spPr>
          <a:xfrm>
            <a:off x="3537310" y="246535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9" name="Rectangle 38">
            <a:extLst>
              <a:ext uri="{FF2B5EF4-FFF2-40B4-BE49-F238E27FC236}">
                <a16:creationId xmlns:a16="http://schemas.microsoft.com/office/drawing/2014/main" id="{48088391-D887-7A57-79B8-06C645E0A56E}"/>
              </a:ext>
            </a:extLst>
          </p:cNvPr>
          <p:cNvSpPr/>
          <p:nvPr/>
        </p:nvSpPr>
        <p:spPr>
          <a:xfrm>
            <a:off x="1087276" y="2848413"/>
            <a:ext cx="3802786" cy="819138"/>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Reduced penalty – Tax to be paid in DRC-03 – Proceedings concluded in </a:t>
            </a:r>
            <a:r>
              <a:rPr lang="en-IN" sz="1600" b="1" dirty="0">
                <a:solidFill>
                  <a:schemeClr val="tx1"/>
                </a:solidFill>
                <a:latin typeface="Century Gothic (Body)"/>
              </a:rPr>
              <a:t>DRC-05</a:t>
            </a:r>
            <a:endParaRPr lang="en-US" sz="2400" b="1" dirty="0">
              <a:solidFill>
                <a:schemeClr val="tx1"/>
              </a:solidFill>
              <a:latin typeface="Century Gothic (Body)"/>
            </a:endParaRPr>
          </a:p>
        </p:txBody>
      </p:sp>
      <p:sp>
        <p:nvSpPr>
          <p:cNvPr id="40" name="Rectangle 39">
            <a:extLst>
              <a:ext uri="{FF2B5EF4-FFF2-40B4-BE49-F238E27FC236}">
                <a16:creationId xmlns:a16="http://schemas.microsoft.com/office/drawing/2014/main" id="{1781B625-AD25-84A6-DFD9-7AB5887AD1C2}"/>
              </a:ext>
            </a:extLst>
          </p:cNvPr>
          <p:cNvSpPr/>
          <p:nvPr/>
        </p:nvSpPr>
        <p:spPr>
          <a:xfrm>
            <a:off x="6715760" y="3019431"/>
            <a:ext cx="2135888" cy="648120"/>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Reply to SCN </a:t>
            </a:r>
          </a:p>
          <a:p>
            <a:pPr algn="ctr"/>
            <a:r>
              <a:rPr lang="en-IN" sz="1600" dirty="0">
                <a:solidFill>
                  <a:schemeClr val="tx1"/>
                </a:solidFill>
                <a:latin typeface="Century Gothic (Body)"/>
              </a:rPr>
              <a:t>DRC-06</a:t>
            </a:r>
            <a:endParaRPr lang="en-US" sz="2400" dirty="0">
              <a:solidFill>
                <a:schemeClr val="tx1"/>
              </a:solidFill>
              <a:latin typeface="Century Gothic (Body)"/>
            </a:endParaRPr>
          </a:p>
        </p:txBody>
      </p:sp>
      <p:cxnSp>
        <p:nvCxnSpPr>
          <p:cNvPr id="41" name="Straight Arrow Connector 40">
            <a:extLst>
              <a:ext uri="{FF2B5EF4-FFF2-40B4-BE49-F238E27FC236}">
                <a16:creationId xmlns:a16="http://schemas.microsoft.com/office/drawing/2014/main" id="{3B6726C8-5CAB-0C1A-50A1-264D7B1BCF63}"/>
              </a:ext>
            </a:extLst>
          </p:cNvPr>
          <p:cNvCxnSpPr>
            <a:cxnSpLocks/>
          </p:cNvCxnSpPr>
          <p:nvPr/>
        </p:nvCxnSpPr>
        <p:spPr>
          <a:xfrm>
            <a:off x="6544670" y="2465357"/>
            <a:ext cx="493654" cy="4607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C5890228-2C01-0C5B-9841-E55B0A3305ED}"/>
              </a:ext>
            </a:extLst>
          </p:cNvPr>
          <p:cNvCxnSpPr>
            <a:cxnSpLocks/>
          </p:cNvCxnSpPr>
          <p:nvPr/>
        </p:nvCxnSpPr>
        <p:spPr>
          <a:xfrm flipH="1">
            <a:off x="8351520" y="2465357"/>
            <a:ext cx="621390" cy="4607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Rectangle 44">
            <a:extLst>
              <a:ext uri="{FF2B5EF4-FFF2-40B4-BE49-F238E27FC236}">
                <a16:creationId xmlns:a16="http://schemas.microsoft.com/office/drawing/2014/main" id="{F56E7BDA-07A9-1A07-9D69-60294310F779}"/>
              </a:ext>
            </a:extLst>
          </p:cNvPr>
          <p:cNvSpPr/>
          <p:nvPr/>
        </p:nvSpPr>
        <p:spPr>
          <a:xfrm>
            <a:off x="6543040" y="4087787"/>
            <a:ext cx="2550160" cy="648120"/>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Adjudicating Order/OIO</a:t>
            </a:r>
          </a:p>
          <a:p>
            <a:pPr algn="ctr"/>
            <a:r>
              <a:rPr lang="en-IN" sz="1600" b="1" dirty="0">
                <a:solidFill>
                  <a:schemeClr val="tx1"/>
                </a:solidFill>
                <a:latin typeface="Century Gothic (Body)"/>
              </a:rPr>
              <a:t>DRC-07</a:t>
            </a:r>
            <a:endParaRPr lang="en-US" sz="1600" b="1" dirty="0">
              <a:solidFill>
                <a:schemeClr val="tx1"/>
              </a:solidFill>
              <a:latin typeface="Century Gothic (Body)"/>
            </a:endParaRPr>
          </a:p>
        </p:txBody>
      </p:sp>
      <p:cxnSp>
        <p:nvCxnSpPr>
          <p:cNvPr id="48" name="Straight Arrow Connector 47">
            <a:extLst>
              <a:ext uri="{FF2B5EF4-FFF2-40B4-BE49-F238E27FC236}">
                <a16:creationId xmlns:a16="http://schemas.microsoft.com/office/drawing/2014/main" id="{E6013367-9F5F-680D-2D0C-AD683E22F0BC}"/>
              </a:ext>
            </a:extLst>
          </p:cNvPr>
          <p:cNvCxnSpPr>
            <a:cxnSpLocks/>
          </p:cNvCxnSpPr>
          <p:nvPr/>
        </p:nvCxnSpPr>
        <p:spPr>
          <a:xfrm flipH="1">
            <a:off x="5193390" y="4735907"/>
            <a:ext cx="1237890" cy="4134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3DDD3B66-B057-8BB6-8E43-CC3124077679}"/>
              </a:ext>
            </a:extLst>
          </p:cNvPr>
          <p:cNvSpPr/>
          <p:nvPr/>
        </p:nvSpPr>
        <p:spPr>
          <a:xfrm>
            <a:off x="4096059" y="5253818"/>
            <a:ext cx="2135888" cy="648120"/>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Notice for Recovery</a:t>
            </a:r>
            <a:endParaRPr lang="en-US" sz="2400" dirty="0">
              <a:solidFill>
                <a:schemeClr val="tx1"/>
              </a:solidFill>
              <a:latin typeface="Century Gothic (Body)"/>
            </a:endParaRPr>
          </a:p>
        </p:txBody>
      </p:sp>
      <p:cxnSp>
        <p:nvCxnSpPr>
          <p:cNvPr id="50" name="Straight Arrow Connector 49">
            <a:extLst>
              <a:ext uri="{FF2B5EF4-FFF2-40B4-BE49-F238E27FC236}">
                <a16:creationId xmlns:a16="http://schemas.microsoft.com/office/drawing/2014/main" id="{CA58D2E3-4140-8284-A79E-0AD8CDEE0ECA}"/>
              </a:ext>
            </a:extLst>
          </p:cNvPr>
          <p:cNvCxnSpPr/>
          <p:nvPr/>
        </p:nvCxnSpPr>
        <p:spPr>
          <a:xfrm>
            <a:off x="7804510" y="3667551"/>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B125D5A5-09A4-68DD-21AA-BCFCB1DE1634}"/>
              </a:ext>
            </a:extLst>
          </p:cNvPr>
          <p:cNvCxnSpPr/>
          <p:nvPr/>
        </p:nvCxnSpPr>
        <p:spPr>
          <a:xfrm>
            <a:off x="8332830" y="4833984"/>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Rectangle 52">
            <a:extLst>
              <a:ext uri="{FF2B5EF4-FFF2-40B4-BE49-F238E27FC236}">
                <a16:creationId xmlns:a16="http://schemas.microsoft.com/office/drawing/2014/main" id="{05F72414-2E35-5B21-002E-E1563402D838}"/>
              </a:ext>
            </a:extLst>
          </p:cNvPr>
          <p:cNvSpPr/>
          <p:nvPr/>
        </p:nvSpPr>
        <p:spPr>
          <a:xfrm>
            <a:off x="7072990" y="5246884"/>
            <a:ext cx="2550160" cy="862648"/>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If Order is to be rectified/withdrawn</a:t>
            </a:r>
          </a:p>
          <a:p>
            <a:pPr algn="ctr"/>
            <a:r>
              <a:rPr lang="en-IN" sz="1600" b="1" dirty="0">
                <a:solidFill>
                  <a:schemeClr val="tx1"/>
                </a:solidFill>
                <a:latin typeface="Century Gothic (Body)"/>
              </a:rPr>
              <a:t>DRC-08</a:t>
            </a:r>
            <a:endParaRPr lang="en-US" sz="1600" b="1" dirty="0">
              <a:solidFill>
                <a:schemeClr val="tx1"/>
              </a:solidFill>
              <a:latin typeface="Century Gothic (Body)"/>
            </a:endParaRPr>
          </a:p>
        </p:txBody>
      </p:sp>
    </p:spTree>
    <p:extLst>
      <p:ext uri="{BB962C8B-B14F-4D97-AF65-F5344CB8AC3E}">
        <p14:creationId xmlns:p14="http://schemas.microsoft.com/office/powerpoint/2010/main" val="8419652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anim calcmode="lin" valueType="num">
                                      <p:cBhvr>
                                        <p:cTn id="32" dur="1000" fill="hold"/>
                                        <p:tgtEl>
                                          <p:spTgt spid="39"/>
                                        </p:tgtEl>
                                        <p:attrNameLst>
                                          <p:attrName>ppt_x</p:attrName>
                                        </p:attrNameLst>
                                      </p:cBhvr>
                                      <p:tavLst>
                                        <p:tav tm="0">
                                          <p:val>
                                            <p:strVal val="#ppt_x"/>
                                          </p:val>
                                        </p:tav>
                                        <p:tav tm="100000">
                                          <p:val>
                                            <p:strVal val="#ppt_x"/>
                                          </p:val>
                                        </p:tav>
                                      </p:tavLst>
                                    </p:anim>
                                    <p:anim calcmode="lin" valueType="num">
                                      <p:cBhvr>
                                        <p:cTn id="3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1000"/>
                                        <p:tgtEl>
                                          <p:spTgt spid="45"/>
                                        </p:tgtEl>
                                      </p:cBhvr>
                                    </p:animEffect>
                                    <p:anim calcmode="lin" valueType="num">
                                      <p:cBhvr>
                                        <p:cTn id="46" dur="1000" fill="hold"/>
                                        <p:tgtEl>
                                          <p:spTgt spid="45"/>
                                        </p:tgtEl>
                                        <p:attrNameLst>
                                          <p:attrName>ppt_x</p:attrName>
                                        </p:attrNameLst>
                                      </p:cBhvr>
                                      <p:tavLst>
                                        <p:tav tm="0">
                                          <p:val>
                                            <p:strVal val="#ppt_x"/>
                                          </p:val>
                                        </p:tav>
                                        <p:tav tm="100000">
                                          <p:val>
                                            <p:strVal val="#ppt_x"/>
                                          </p:val>
                                        </p:tav>
                                      </p:tavLst>
                                    </p:anim>
                                    <p:anim calcmode="lin" valueType="num">
                                      <p:cBhvr>
                                        <p:cTn id="4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1000"/>
                                        <p:tgtEl>
                                          <p:spTgt spid="49"/>
                                        </p:tgtEl>
                                      </p:cBhvr>
                                    </p:animEffect>
                                    <p:anim calcmode="lin" valueType="num">
                                      <p:cBhvr>
                                        <p:cTn id="53" dur="1000" fill="hold"/>
                                        <p:tgtEl>
                                          <p:spTgt spid="49"/>
                                        </p:tgtEl>
                                        <p:attrNameLst>
                                          <p:attrName>ppt_x</p:attrName>
                                        </p:attrNameLst>
                                      </p:cBhvr>
                                      <p:tavLst>
                                        <p:tav tm="0">
                                          <p:val>
                                            <p:strVal val="#ppt_x"/>
                                          </p:val>
                                        </p:tav>
                                        <p:tav tm="100000">
                                          <p:val>
                                            <p:strVal val="#ppt_x"/>
                                          </p:val>
                                        </p:tav>
                                      </p:tavLst>
                                    </p:anim>
                                    <p:anim calcmode="lin" valueType="num">
                                      <p:cBhvr>
                                        <p:cTn id="54" dur="10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1000"/>
                                        <p:tgtEl>
                                          <p:spTgt spid="53"/>
                                        </p:tgtEl>
                                      </p:cBhvr>
                                    </p:animEffect>
                                    <p:anim calcmode="lin" valueType="num">
                                      <p:cBhvr>
                                        <p:cTn id="58" dur="1000" fill="hold"/>
                                        <p:tgtEl>
                                          <p:spTgt spid="53"/>
                                        </p:tgtEl>
                                        <p:attrNameLst>
                                          <p:attrName>ppt_x</p:attrName>
                                        </p:attrNameLst>
                                      </p:cBhvr>
                                      <p:tavLst>
                                        <p:tav tm="0">
                                          <p:val>
                                            <p:strVal val="#ppt_x"/>
                                          </p:val>
                                        </p:tav>
                                        <p:tav tm="100000">
                                          <p:val>
                                            <p:strVal val="#ppt_x"/>
                                          </p:val>
                                        </p:tav>
                                      </p:tavLst>
                                    </p:anim>
                                    <p:anim calcmode="lin" valueType="num">
                                      <p:cBhvr>
                                        <p:cTn id="59"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 grpId="0" animBg="1"/>
      <p:bldP spid="11" grpId="0" animBg="1"/>
      <p:bldP spid="16" grpId="0" animBg="1"/>
      <p:bldP spid="39" grpId="0" animBg="1"/>
      <p:bldP spid="40" grpId="0" animBg="1"/>
      <p:bldP spid="45" grpId="0" animBg="1"/>
      <p:bldP spid="49" grpId="0" animBg="1"/>
      <p:bldP spid="53"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683394"/>
            <a:ext cx="8852451" cy="900649"/>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NKAS Services Pvt. Ltd. v. State of Jharkhand</a:t>
            </a:r>
          </a:p>
          <a:p>
            <a:r>
              <a:rPr lang="en-US" sz="2000" dirty="0">
                <a:solidFill>
                  <a:schemeClr val="tx1"/>
                </a:solidFill>
                <a:latin typeface="Century Gothic (Body)"/>
              </a:rPr>
              <a:t>2022 (58) G.S.T.L. 257 (</a:t>
            </a:r>
            <a:r>
              <a:rPr lang="en-US" sz="2000" dirty="0" err="1">
                <a:solidFill>
                  <a:schemeClr val="tx1"/>
                </a:solidFill>
                <a:latin typeface="Century Gothic (Body)"/>
              </a:rPr>
              <a:t>Jhar</a:t>
            </a:r>
            <a:r>
              <a:rPr lang="en-US" sz="2000" dirty="0">
                <a:solidFill>
                  <a:schemeClr val="tx1"/>
                </a:solidFill>
                <a:latin typeface="Century Gothic (Body)"/>
              </a:rPr>
              <a:t>.)</a:t>
            </a:r>
            <a:endParaRPr lang="en-IN" sz="20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112</a:t>
            </a:fld>
            <a:endParaRPr lang="en-IN"/>
          </a:p>
        </p:txBody>
      </p:sp>
      <p:sp>
        <p:nvSpPr>
          <p:cNvPr id="10" name="Title 3">
            <a:extLst>
              <a:ext uri="{FF2B5EF4-FFF2-40B4-BE49-F238E27FC236}">
                <a16:creationId xmlns:a16="http://schemas.microsoft.com/office/drawing/2014/main" id="{BB85C774-1167-828F-18F1-8D5C1FEAC392}"/>
              </a:ext>
            </a:extLst>
          </p:cNvPr>
          <p:cNvSpPr txBox="1">
            <a:spLocks/>
          </p:cNvSpPr>
          <p:nvPr/>
        </p:nvSpPr>
        <p:spPr>
          <a:xfrm>
            <a:off x="814039" y="1869439"/>
            <a:ext cx="10331481" cy="46189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v"/>
            </a:pPr>
            <a:r>
              <a:rPr lang="en-US" sz="2000" b="1" dirty="0">
                <a:latin typeface="Tw Cen MT" panose="020B0602020104020603" pitchFamily="34" charset="0"/>
              </a:rPr>
              <a:t>Format – </a:t>
            </a:r>
            <a:r>
              <a:rPr lang="en-US" sz="2000" dirty="0">
                <a:latin typeface="Tw Cen MT" panose="020B0602020104020603" pitchFamily="34" charset="0"/>
              </a:rPr>
              <a:t>A perusal of the impugned SCN creates a clear impression that it is a notice issued in a format without even striking out any relevant portions and without stating the contraventions committed by the petitioner.</a:t>
            </a:r>
          </a:p>
          <a:p>
            <a:pPr marL="342900" indent="-342900" algn="just">
              <a:lnSpc>
                <a:spcPct val="150000"/>
              </a:lnSpc>
              <a:spcBef>
                <a:spcPts val="600"/>
              </a:spcBef>
              <a:spcAft>
                <a:spcPts val="600"/>
              </a:spcAft>
              <a:buFont typeface="Wingdings" panose="05000000000000000000" pitchFamily="2" charset="2"/>
              <a:buChar char="v"/>
            </a:pPr>
            <a:r>
              <a:rPr lang="en-US" sz="2000" b="1" dirty="0">
                <a:latin typeface="Tw Cen MT" panose="020B0602020104020603" pitchFamily="34" charset="0"/>
              </a:rPr>
              <a:t>Detailed SCN – </a:t>
            </a:r>
            <a:r>
              <a:rPr lang="en-US" sz="2000" dirty="0">
                <a:latin typeface="Tw Cen MT" panose="020B0602020104020603" pitchFamily="34" charset="0"/>
              </a:rPr>
              <a:t>A summary of SCN as issued in Form DRC-01 cannot substitute the requirement of proper SCN, also fails to describe the necessary facts which could give an inkling as to the contravention done by the petitioner.</a:t>
            </a:r>
          </a:p>
          <a:p>
            <a:pPr marL="342900" indent="-342900" algn="just">
              <a:lnSpc>
                <a:spcPct val="150000"/>
              </a:lnSpc>
              <a:spcBef>
                <a:spcPts val="600"/>
              </a:spcBef>
              <a:spcAft>
                <a:spcPts val="600"/>
              </a:spcAft>
              <a:buFont typeface="Wingdings" panose="05000000000000000000" pitchFamily="2" charset="2"/>
              <a:buChar char="v"/>
            </a:pPr>
            <a:r>
              <a:rPr lang="en-US" sz="2000" b="1" dirty="0">
                <a:latin typeface="Tw Cen MT" panose="020B0602020104020603" pitchFamily="34" charset="0"/>
              </a:rPr>
              <a:t>Beyond SCN – </a:t>
            </a:r>
            <a:r>
              <a:rPr lang="en-US" sz="2000" dirty="0">
                <a:latin typeface="Tw Cen MT" panose="020B0602020104020603" pitchFamily="34" charset="0"/>
              </a:rPr>
              <a:t>At the same time, if a SCN does not specify the grounds for proceeding against a person no amount of tax, interest or penalty can be imposed in excess of the amount specified in the notice or on grounds other than the grounds specified in the notice as per Section 75(7) of the JGST Act.</a:t>
            </a:r>
            <a:endParaRPr lang="en-US" sz="2000" b="1" dirty="0">
              <a:latin typeface="Tw Cen MT" panose="020B0602020104020603" pitchFamily="34" charset="0"/>
            </a:endParaRPr>
          </a:p>
        </p:txBody>
      </p:sp>
    </p:spTree>
    <p:extLst>
      <p:ext uri="{BB962C8B-B14F-4D97-AF65-F5344CB8AC3E}">
        <p14:creationId xmlns:p14="http://schemas.microsoft.com/office/powerpoint/2010/main" val="2766791874"/>
      </p:ext>
    </p:extLst>
  </p:cSld>
  <p:clrMapOvr>
    <a:masterClrMapping/>
  </p:clrMapOvr>
  <p:transition spd="slow">
    <p:randomBar dir="vert"/>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198864"/>
            <a:ext cx="10311076" cy="12319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4000" dirty="0">
                <a:latin typeface="Century Gothic (Body)"/>
              </a:rPr>
              <a:t>Reply to Notice</a:t>
            </a: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113</a:t>
            </a:fld>
            <a:endParaRPr lang="en-IN"/>
          </a:p>
        </p:txBody>
      </p:sp>
    </p:spTree>
    <p:extLst>
      <p:ext uri="{BB962C8B-B14F-4D97-AF65-F5344CB8AC3E}">
        <p14:creationId xmlns:p14="http://schemas.microsoft.com/office/powerpoint/2010/main" val="19591575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dirty="0">
                <a:latin typeface="Tw Cen MT" panose="020B0602020104020603" pitchFamily="34" charset="0"/>
              </a:rPr>
              <a:t>Maxim </a:t>
            </a:r>
            <a:r>
              <a:rPr lang="en-US" sz="2000" i="1" dirty="0">
                <a:latin typeface="Tw Cen MT" panose="020B0602020104020603" pitchFamily="34" charset="0"/>
              </a:rPr>
              <a:t>“</a:t>
            </a:r>
            <a:r>
              <a:rPr lang="en-US" sz="2000" i="1" dirty="0" err="1">
                <a:latin typeface="Tw Cen MT" panose="020B0602020104020603" pitchFamily="34" charset="0"/>
              </a:rPr>
              <a:t>verba</a:t>
            </a:r>
            <a:r>
              <a:rPr lang="en-US" sz="2000" i="1" dirty="0">
                <a:latin typeface="Tw Cen MT" panose="020B0602020104020603" pitchFamily="34" charset="0"/>
              </a:rPr>
              <a:t> volant, scripta </a:t>
            </a:r>
            <a:r>
              <a:rPr lang="en-US" sz="2000" i="1" dirty="0" err="1">
                <a:latin typeface="Tw Cen MT" panose="020B0602020104020603" pitchFamily="34" charset="0"/>
              </a:rPr>
              <a:t>manent</a:t>
            </a:r>
            <a:r>
              <a:rPr lang="en-US" sz="2000" i="1" dirty="0">
                <a:latin typeface="Tw Cen MT" panose="020B0602020104020603" pitchFamily="34" charset="0"/>
              </a:rPr>
              <a:t>” </a:t>
            </a:r>
            <a:r>
              <a:rPr lang="en-US" sz="2000" dirty="0">
                <a:latin typeface="Tw Cen MT" panose="020B0602020104020603" pitchFamily="34" charset="0"/>
              </a:rPr>
              <a:t>means </a:t>
            </a:r>
            <a:r>
              <a:rPr lang="en-US" sz="2000" b="1" i="1" dirty="0">
                <a:latin typeface="Tw Cen MT" panose="020B0602020104020603" pitchFamily="34" charset="0"/>
              </a:rPr>
              <a:t>spoken words fly away, written words remain! </a:t>
            </a:r>
          </a:p>
          <a:p>
            <a:pPr marL="342900" indent="-342900" algn="just">
              <a:lnSpc>
                <a:spcPct val="150000"/>
              </a:lnSpc>
              <a:spcBef>
                <a:spcPts val="600"/>
              </a:spcBef>
              <a:spcAft>
                <a:spcPts val="600"/>
              </a:spcAft>
              <a:buFont typeface="Wingdings" panose="05000000000000000000" pitchFamily="2" charset="2"/>
              <a:buChar char="ü"/>
            </a:pPr>
            <a:endParaRPr lang="en-US" sz="6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Contains in detail all your submissions. </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An incomplete or </a:t>
            </a:r>
            <a:r>
              <a:rPr lang="en-US" sz="2000">
                <a:latin typeface="Tw Cen MT" panose="020B0602020104020603" pitchFamily="34" charset="0"/>
              </a:rPr>
              <a:t>unsubstantiated reply can </a:t>
            </a:r>
            <a:r>
              <a:rPr lang="en-US" sz="2000" dirty="0">
                <a:latin typeface="Tw Cen MT" panose="020B0602020104020603" pitchFamily="34" charset="0"/>
              </a:rPr>
              <a:t>never win the matter.</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Written argument of a counsel</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Hearing at various levels is a mere formality due to huge number of cases, so only your reply is going to help win the matter.</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To cover tracks for future litigation, if required.</a:t>
            </a:r>
          </a:p>
          <a:p>
            <a:pPr marL="342900" indent="-342900" algn="just">
              <a:lnSpc>
                <a:spcPct val="150000"/>
              </a:lnSpc>
              <a:spcBef>
                <a:spcPts val="600"/>
              </a:spcBef>
              <a:spcAft>
                <a:spcPts val="600"/>
              </a:spcAft>
              <a:buFont typeface="Wingdings" panose="05000000000000000000" pitchFamily="2" charset="2"/>
              <a:buChar char="ü"/>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295854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Importance</a:t>
            </a:r>
            <a:endParaRPr lang="en-IN" sz="1400" b="1" dirty="0">
              <a:solidFill>
                <a:schemeClr val="tx1"/>
              </a:solidFill>
              <a:latin typeface="Tw Cen MT" panose="020B0602020104020603" pitchFamily="34" charset="0"/>
            </a:endParaRPr>
          </a:p>
        </p:txBody>
      </p:sp>
      <p:sp>
        <p:nvSpPr>
          <p:cNvPr id="3" name="Slide Number Placeholder 2">
            <a:extLst>
              <a:ext uri="{FF2B5EF4-FFF2-40B4-BE49-F238E27FC236}">
                <a16:creationId xmlns:a16="http://schemas.microsoft.com/office/drawing/2014/main" id="{CA1D95E1-253B-4208-856A-97951D9185B3}"/>
              </a:ext>
            </a:extLst>
          </p:cNvPr>
          <p:cNvSpPr>
            <a:spLocks noGrp="1"/>
          </p:cNvSpPr>
          <p:nvPr>
            <p:ph type="sldNum" sz="quarter" idx="12"/>
          </p:nvPr>
        </p:nvSpPr>
        <p:spPr/>
        <p:txBody>
          <a:bodyPr/>
          <a:lstStyle/>
          <a:p>
            <a:fld id="{42180C9C-1281-4DB4-86D7-3E425E3ECD19}" type="slidenum">
              <a:rPr lang="en-IN" smtClean="0"/>
              <a:t>114</a:t>
            </a:fld>
            <a:endParaRPr lang="en-IN"/>
          </a:p>
        </p:txBody>
      </p:sp>
    </p:spTree>
    <p:extLst>
      <p:ext uri="{BB962C8B-B14F-4D97-AF65-F5344CB8AC3E}">
        <p14:creationId xmlns:p14="http://schemas.microsoft.com/office/powerpoint/2010/main" val="410950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1000"/>
                                        <p:tgtEl>
                                          <p:spTgt spid="5">
                                            <p:txEl>
                                              <p:pRg st="6" end="6"/>
                                            </p:txEl>
                                          </p:spTgt>
                                        </p:tgtEl>
                                      </p:cBhvr>
                                    </p:animEffect>
                                    <p:anim calcmode="lin" valueType="num">
                                      <p:cBhvr>
                                        <p:cTn id="3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513840"/>
            <a:ext cx="10515600" cy="50901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Carefully read (word by word) Notice or SCN against which Reply is to be drafted</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Carve out all the important points from Notice or SCN relating to Allegations which has to be replied</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Clarity must be obtained as to on what issue we need to draft (Understand the matter)</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Necessary Research around all such provisions must be done, like, notifications, circulars, case laws, rules, etc.</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Intend to remove ambiguities in Notice or SCN and solve it through your reply as far as possible</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Make it simple and easy to understand even by a layman</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Quote all necessary provisions in your reply</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5521959"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Important Points to remember</a:t>
            </a:r>
            <a:endParaRPr lang="en-IN" sz="1400" b="1" dirty="0">
              <a:solidFill>
                <a:schemeClr val="tx1"/>
              </a:solidFill>
              <a:latin typeface="Tw Cen MT" panose="020B0602020104020603" pitchFamily="34" charset="0"/>
            </a:endParaRPr>
          </a:p>
        </p:txBody>
      </p:sp>
      <p:sp>
        <p:nvSpPr>
          <p:cNvPr id="3" name="Slide Number Placeholder 2">
            <a:extLst>
              <a:ext uri="{FF2B5EF4-FFF2-40B4-BE49-F238E27FC236}">
                <a16:creationId xmlns:a16="http://schemas.microsoft.com/office/drawing/2014/main" id="{CA1D95E1-253B-4208-856A-97951D9185B3}"/>
              </a:ext>
            </a:extLst>
          </p:cNvPr>
          <p:cNvSpPr>
            <a:spLocks noGrp="1"/>
          </p:cNvSpPr>
          <p:nvPr>
            <p:ph type="sldNum" sz="quarter" idx="12"/>
          </p:nvPr>
        </p:nvSpPr>
        <p:spPr/>
        <p:txBody>
          <a:bodyPr/>
          <a:lstStyle/>
          <a:p>
            <a:fld id="{42180C9C-1281-4DB4-86D7-3E425E3ECD19}" type="slidenum">
              <a:rPr lang="en-IN" smtClean="0"/>
              <a:t>115</a:t>
            </a:fld>
            <a:endParaRPr lang="en-IN"/>
          </a:p>
        </p:txBody>
      </p:sp>
    </p:spTree>
    <p:extLst>
      <p:ext uri="{BB962C8B-B14F-4D97-AF65-F5344CB8AC3E}">
        <p14:creationId xmlns:p14="http://schemas.microsoft.com/office/powerpoint/2010/main" val="331394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513840"/>
            <a:ext cx="10515600" cy="42277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Make it concise and to the point</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Don’t make it too concise that reader does not understand what your submission is</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Use relevant material and convey your submission effectively. Skip irrelevant aspects and repeated submissions/facts</a:t>
            </a: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Proper supporting documents/evidences are </a:t>
            </a:r>
            <a:r>
              <a:rPr lang="en-US" sz="2000" b="1" dirty="0">
                <a:latin typeface="Tw Cen MT" panose="020B0602020104020603" pitchFamily="34" charset="0"/>
              </a:rPr>
              <a:t>MUST</a:t>
            </a:r>
            <a:r>
              <a:rPr lang="en-US" sz="2000" dirty="0">
                <a:latin typeface="Tw Cen MT" panose="020B0602020104020603" pitchFamily="34" charset="0"/>
              </a:rPr>
              <a:t>. Without supporting documents/evidences, you </a:t>
            </a:r>
            <a:r>
              <a:rPr lang="en-US" sz="2000" b="1" u="sng" dirty="0">
                <a:latin typeface="Tw Cen MT" panose="020B0602020104020603" pitchFamily="34" charset="0"/>
              </a:rPr>
              <a:t>cannot</a:t>
            </a:r>
            <a:r>
              <a:rPr lang="en-US" sz="2000" b="1" dirty="0">
                <a:latin typeface="Tw Cen MT" panose="020B0602020104020603" pitchFamily="34" charset="0"/>
              </a:rPr>
              <a:t> </a:t>
            </a:r>
            <a:r>
              <a:rPr lang="en-US" sz="2000" dirty="0">
                <a:latin typeface="Tw Cen MT" panose="020B0602020104020603" pitchFamily="34" charset="0"/>
              </a:rPr>
              <a:t>win the matter merely based on statements/submissions.</a:t>
            </a:r>
            <a:endParaRPr lang="en-US" sz="2000" b="1"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Reply should be self-explanatory</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5521959"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Important Points to remember</a:t>
            </a:r>
            <a:endParaRPr lang="en-IN" sz="1400" b="1" dirty="0">
              <a:solidFill>
                <a:schemeClr val="tx1"/>
              </a:solidFill>
              <a:latin typeface="Tw Cen MT" panose="020B0602020104020603" pitchFamily="34" charset="0"/>
            </a:endParaRPr>
          </a:p>
        </p:txBody>
      </p:sp>
      <p:sp>
        <p:nvSpPr>
          <p:cNvPr id="3" name="Slide Number Placeholder 2">
            <a:extLst>
              <a:ext uri="{FF2B5EF4-FFF2-40B4-BE49-F238E27FC236}">
                <a16:creationId xmlns:a16="http://schemas.microsoft.com/office/drawing/2014/main" id="{CA1D95E1-253B-4208-856A-97951D9185B3}"/>
              </a:ext>
            </a:extLst>
          </p:cNvPr>
          <p:cNvSpPr>
            <a:spLocks noGrp="1"/>
          </p:cNvSpPr>
          <p:nvPr>
            <p:ph type="sldNum" sz="quarter" idx="12"/>
          </p:nvPr>
        </p:nvSpPr>
        <p:spPr/>
        <p:txBody>
          <a:bodyPr/>
          <a:lstStyle/>
          <a:p>
            <a:fld id="{42180C9C-1281-4DB4-86D7-3E425E3ECD19}" type="slidenum">
              <a:rPr lang="en-IN" smtClean="0"/>
              <a:t>116</a:t>
            </a:fld>
            <a:endParaRPr lang="en-IN"/>
          </a:p>
        </p:txBody>
      </p:sp>
    </p:spTree>
    <p:extLst>
      <p:ext uri="{BB962C8B-B14F-4D97-AF65-F5344CB8AC3E}">
        <p14:creationId xmlns:p14="http://schemas.microsoft.com/office/powerpoint/2010/main" val="382123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584959"/>
            <a:ext cx="10515600" cy="498856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Order travelled beyond SCN</a:t>
            </a:r>
          </a:p>
          <a:p>
            <a:pPr marL="342900"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No Pre SCN consultation held</a:t>
            </a:r>
          </a:p>
          <a:p>
            <a:pPr marL="342900"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SCN issued without authority of law</a:t>
            </a:r>
          </a:p>
          <a:p>
            <a:pPr marL="342900"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Extended period of limitation is wrongly invoked</a:t>
            </a:r>
          </a:p>
          <a:p>
            <a:pPr marL="342900"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Grounds for Penalty</a:t>
            </a:r>
          </a:p>
          <a:p>
            <a:pPr marL="342900"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Penalty of 76 &amp; 78 levied together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6019800"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Common Grounds to look out for</a:t>
            </a:r>
            <a:endParaRPr lang="en-IN" sz="1400" b="1" dirty="0">
              <a:solidFill>
                <a:schemeClr val="tx1"/>
              </a:solidFill>
              <a:latin typeface="Tw Cen MT" panose="020B0602020104020603" pitchFamily="34" charset="0"/>
            </a:endParaRPr>
          </a:p>
        </p:txBody>
      </p:sp>
      <p:sp>
        <p:nvSpPr>
          <p:cNvPr id="3" name="Slide Number Placeholder 2">
            <a:extLst>
              <a:ext uri="{FF2B5EF4-FFF2-40B4-BE49-F238E27FC236}">
                <a16:creationId xmlns:a16="http://schemas.microsoft.com/office/drawing/2014/main" id="{CA1D95E1-253B-4208-856A-97951D9185B3}"/>
              </a:ext>
            </a:extLst>
          </p:cNvPr>
          <p:cNvSpPr>
            <a:spLocks noGrp="1"/>
          </p:cNvSpPr>
          <p:nvPr>
            <p:ph type="sldNum" sz="quarter" idx="12"/>
          </p:nvPr>
        </p:nvSpPr>
        <p:spPr/>
        <p:txBody>
          <a:bodyPr/>
          <a:lstStyle/>
          <a:p>
            <a:fld id="{42180C9C-1281-4DB4-86D7-3E425E3ECD19}" type="slidenum">
              <a:rPr lang="en-IN" smtClean="0"/>
              <a:t>117</a:t>
            </a:fld>
            <a:endParaRPr lang="en-IN"/>
          </a:p>
        </p:txBody>
      </p:sp>
      <p:sp>
        <p:nvSpPr>
          <p:cNvPr id="8" name="TextBox 7">
            <a:extLst>
              <a:ext uri="{FF2B5EF4-FFF2-40B4-BE49-F238E27FC236}">
                <a16:creationId xmlns:a16="http://schemas.microsoft.com/office/drawing/2014/main" id="{DA9D5704-45CC-445A-A083-2482B723323C}"/>
              </a:ext>
            </a:extLst>
          </p:cNvPr>
          <p:cNvSpPr txBox="1"/>
          <p:nvPr/>
        </p:nvSpPr>
        <p:spPr>
          <a:xfrm>
            <a:off x="6522720" y="1636011"/>
            <a:ext cx="5445760" cy="4120808"/>
          </a:xfrm>
          <a:prstGeom prst="rect">
            <a:avLst/>
          </a:prstGeom>
          <a:noFill/>
        </p:spPr>
        <p:txBody>
          <a:bodyPr wrap="square">
            <a:spAutoFit/>
          </a:bodyPr>
          <a:lstStyle/>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Principles of Natural Justice Violated</a:t>
            </a:r>
          </a:p>
          <a:p>
            <a:pPr marL="800100" lvl="1"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No opportunity of being heard given</a:t>
            </a:r>
          </a:p>
          <a:p>
            <a:pPr marL="800100" lvl="1"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Non speaking SCN or Order</a:t>
            </a:r>
          </a:p>
          <a:p>
            <a:pPr marL="800100" lvl="1"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No SCN served and directly Order passed</a:t>
            </a:r>
          </a:p>
          <a:p>
            <a:pPr lvl="1" algn="just">
              <a:lnSpc>
                <a:spcPct val="150000"/>
              </a:lnSpc>
              <a:spcBef>
                <a:spcPts val="600"/>
              </a:spcBef>
              <a:spcAft>
                <a:spcPts val="600"/>
              </a:spcAft>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Wrong computation of demand (Rate, BJA, etc.)</a:t>
            </a:r>
          </a:p>
          <a:p>
            <a:pPr marL="342900" lvl="1" indent="-342900" algn="just">
              <a:lnSpc>
                <a:spcPct val="150000"/>
              </a:lnSpc>
              <a:spcBef>
                <a:spcPts val="600"/>
              </a:spcBef>
              <a:spcAft>
                <a:spcPts val="600"/>
              </a:spcAft>
              <a:buFont typeface="Wingdings" panose="05000000000000000000" pitchFamily="2" charset="2"/>
              <a:buChar char="ü"/>
            </a:pPr>
            <a:endParaRPr lang="en-US" sz="500" dirty="0">
              <a:latin typeface="Tw Cen MT" panose="020B0602020104020603" pitchFamily="34" charset="0"/>
            </a:endParaRPr>
          </a:p>
          <a:p>
            <a:pPr marL="342900" lvl="1" indent="-342900" algn="just">
              <a:lnSpc>
                <a:spcPct val="150000"/>
              </a:lnSpc>
              <a:spcBef>
                <a:spcPts val="600"/>
              </a:spcBef>
              <a:spcAft>
                <a:spcPts val="600"/>
              </a:spcAft>
              <a:buFont typeface="Wingdings" panose="05000000000000000000" pitchFamily="2" charset="2"/>
              <a:buChar char="ü"/>
            </a:pPr>
            <a:r>
              <a:rPr lang="en-US" sz="2000" dirty="0">
                <a:latin typeface="Tw Cen MT" panose="020B0602020104020603" pitchFamily="34" charset="0"/>
              </a:rPr>
              <a:t>Cum-Duty Benefit (except under RCM)</a:t>
            </a:r>
          </a:p>
        </p:txBody>
      </p:sp>
    </p:spTree>
    <p:extLst>
      <p:ext uri="{BB962C8B-B14F-4D97-AF65-F5344CB8AC3E}">
        <p14:creationId xmlns:p14="http://schemas.microsoft.com/office/powerpoint/2010/main" val="195889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1000"/>
                                        <p:tgtEl>
                                          <p:spTgt spid="5">
                                            <p:txEl>
                                              <p:pRg st="8" end="8"/>
                                            </p:txEl>
                                          </p:spTgt>
                                        </p:tgtEl>
                                      </p:cBhvr>
                                    </p:animEffect>
                                    <p:anim calcmode="lin" valueType="num">
                                      <p:cBhvr>
                                        <p:cTn id="36"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Effect transition="in" filter="fade">
                                      <p:cBhvr>
                                        <p:cTn id="42" dur="1000"/>
                                        <p:tgtEl>
                                          <p:spTgt spid="5">
                                            <p:txEl>
                                              <p:pRg st="10" end="10"/>
                                            </p:txEl>
                                          </p:spTgt>
                                        </p:tgtEl>
                                      </p:cBhvr>
                                    </p:animEffect>
                                    <p:anim calcmode="lin" valueType="num">
                                      <p:cBhvr>
                                        <p:cTn id="43"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Effect transition="in" filter="fade">
                                      <p:cBhvr>
                                        <p:cTn id="49" dur="1000"/>
                                        <p:tgtEl>
                                          <p:spTgt spid="8">
                                            <p:txEl>
                                              <p:pRg st="0" end="0"/>
                                            </p:txEl>
                                          </p:spTgt>
                                        </p:tgtEl>
                                      </p:cBhvr>
                                    </p:animEffect>
                                    <p:anim calcmode="lin" valueType="num">
                                      <p:cBhvr>
                                        <p:cTn id="5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1" end="1"/>
                                            </p:txEl>
                                          </p:spTgt>
                                        </p:tgtEl>
                                        <p:attrNameLst>
                                          <p:attrName>style.visibility</p:attrName>
                                        </p:attrNameLst>
                                      </p:cBhvr>
                                      <p:to>
                                        <p:strVal val="visible"/>
                                      </p:to>
                                    </p:set>
                                    <p:animEffect transition="in" filter="fade">
                                      <p:cBhvr>
                                        <p:cTn id="56" dur="1000"/>
                                        <p:tgtEl>
                                          <p:spTgt spid="8">
                                            <p:txEl>
                                              <p:pRg st="1" end="1"/>
                                            </p:txEl>
                                          </p:spTgt>
                                        </p:tgtEl>
                                      </p:cBhvr>
                                    </p:animEffect>
                                    <p:anim calcmode="lin" valueType="num">
                                      <p:cBhvr>
                                        <p:cTn id="57"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animEffect transition="in" filter="fade">
                                      <p:cBhvr>
                                        <p:cTn id="63" dur="1000"/>
                                        <p:tgtEl>
                                          <p:spTgt spid="8">
                                            <p:txEl>
                                              <p:pRg st="2" end="2"/>
                                            </p:txEl>
                                          </p:spTgt>
                                        </p:tgtEl>
                                      </p:cBhvr>
                                    </p:animEffect>
                                    <p:anim calcmode="lin" valueType="num">
                                      <p:cBhvr>
                                        <p:cTn id="6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8">
                                            <p:txEl>
                                              <p:pRg st="3" end="3"/>
                                            </p:txEl>
                                          </p:spTgt>
                                        </p:tgtEl>
                                        <p:attrNameLst>
                                          <p:attrName>style.visibility</p:attrName>
                                        </p:attrNameLst>
                                      </p:cBhvr>
                                      <p:to>
                                        <p:strVal val="visible"/>
                                      </p:to>
                                    </p:set>
                                    <p:animEffect transition="in" filter="fade">
                                      <p:cBhvr>
                                        <p:cTn id="70" dur="1000"/>
                                        <p:tgtEl>
                                          <p:spTgt spid="8">
                                            <p:txEl>
                                              <p:pRg st="3" end="3"/>
                                            </p:txEl>
                                          </p:spTgt>
                                        </p:tgtEl>
                                      </p:cBhvr>
                                    </p:animEffect>
                                    <p:anim calcmode="lin" valueType="num">
                                      <p:cBhvr>
                                        <p:cTn id="7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8">
                                            <p:txEl>
                                              <p:pRg st="5" end="5"/>
                                            </p:txEl>
                                          </p:spTgt>
                                        </p:tgtEl>
                                        <p:attrNameLst>
                                          <p:attrName>style.visibility</p:attrName>
                                        </p:attrNameLst>
                                      </p:cBhvr>
                                      <p:to>
                                        <p:strVal val="visible"/>
                                      </p:to>
                                    </p:set>
                                    <p:animEffect transition="in" filter="fade">
                                      <p:cBhvr>
                                        <p:cTn id="77" dur="1000"/>
                                        <p:tgtEl>
                                          <p:spTgt spid="8">
                                            <p:txEl>
                                              <p:pRg st="5" end="5"/>
                                            </p:txEl>
                                          </p:spTgt>
                                        </p:tgtEl>
                                      </p:cBhvr>
                                    </p:animEffect>
                                    <p:anim calcmode="lin" valueType="num">
                                      <p:cBhvr>
                                        <p:cTn id="78"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8">
                                            <p:txEl>
                                              <p:pRg st="7" end="7"/>
                                            </p:txEl>
                                          </p:spTgt>
                                        </p:tgtEl>
                                        <p:attrNameLst>
                                          <p:attrName>style.visibility</p:attrName>
                                        </p:attrNameLst>
                                      </p:cBhvr>
                                      <p:to>
                                        <p:strVal val="visible"/>
                                      </p:to>
                                    </p:set>
                                    <p:animEffect transition="in" filter="fade">
                                      <p:cBhvr>
                                        <p:cTn id="84" dur="1000"/>
                                        <p:tgtEl>
                                          <p:spTgt spid="8">
                                            <p:txEl>
                                              <p:pRg st="7" end="7"/>
                                            </p:txEl>
                                          </p:spTgt>
                                        </p:tgtEl>
                                      </p:cBhvr>
                                    </p:animEffect>
                                    <p:anim calcmode="lin" valueType="num">
                                      <p:cBhvr>
                                        <p:cTn id="85"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86"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713608"/>
            <a:ext cx="8994914"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Appeals</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118</a:t>
            </a:fld>
            <a:endParaRPr lang="en-IN"/>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607581" y="1379865"/>
            <a:ext cx="7903699" cy="165939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000" b="1" dirty="0">
                <a:latin typeface="Century Gothic (Body)"/>
              </a:rPr>
              <a:t>Section 107:</a:t>
            </a:r>
            <a:r>
              <a:rPr lang="en-US" sz="2000" dirty="0">
                <a:latin typeface="Century Gothic (Body)"/>
              </a:rPr>
              <a:t> Appeals to Appellate Authority</a:t>
            </a:r>
          </a:p>
          <a:p>
            <a:pPr marL="342900" indent="-342900" algn="just">
              <a:buFontTx/>
              <a:buChar char="-"/>
            </a:pPr>
            <a:r>
              <a:rPr lang="en-US" sz="2000" b="1" dirty="0">
                <a:latin typeface="Century Gothic (Body)"/>
              </a:rPr>
              <a:t>Section 109:</a:t>
            </a:r>
            <a:r>
              <a:rPr lang="en-US" sz="2000" dirty="0">
                <a:latin typeface="Century Gothic (Body)"/>
              </a:rPr>
              <a:t> Constitution of Appellate Tribunal &amp; benches thereof</a:t>
            </a:r>
          </a:p>
          <a:p>
            <a:pPr marL="342900" indent="-342900" algn="just">
              <a:buFontTx/>
              <a:buChar char="-"/>
            </a:pPr>
            <a:r>
              <a:rPr lang="en-US" sz="2000" b="1" dirty="0">
                <a:latin typeface="Century Gothic (Body)"/>
              </a:rPr>
              <a:t>Section 110: </a:t>
            </a:r>
            <a:r>
              <a:rPr lang="en-US" sz="2000" dirty="0">
                <a:latin typeface="Century Gothic (Body)"/>
              </a:rPr>
              <a:t>President and members of Appellate Tribunal, their qualification, appointment, conditions of service, etc.</a:t>
            </a:r>
          </a:p>
          <a:p>
            <a:pPr marL="342900" indent="-342900" algn="just">
              <a:buFontTx/>
              <a:buChar char="-"/>
            </a:pPr>
            <a:r>
              <a:rPr lang="en-US" sz="2000" b="1" dirty="0">
                <a:latin typeface="Century Gothic (Body)"/>
              </a:rPr>
              <a:t>Section 111:</a:t>
            </a:r>
            <a:r>
              <a:rPr lang="en-US" sz="2000" dirty="0">
                <a:latin typeface="Century Gothic (Body)"/>
              </a:rPr>
              <a:t> Procedure before Appellate Tribunal</a:t>
            </a:r>
          </a:p>
          <a:p>
            <a:pPr marL="342900" indent="-342900" algn="just">
              <a:buFontTx/>
              <a:buChar char="-"/>
            </a:pPr>
            <a:r>
              <a:rPr lang="en-US" sz="2000" b="1" dirty="0">
                <a:latin typeface="Century Gothic (Body)"/>
              </a:rPr>
              <a:t>Section 112:</a:t>
            </a:r>
            <a:r>
              <a:rPr lang="en-US" sz="2000" dirty="0">
                <a:latin typeface="Century Gothic (Body)"/>
              </a:rPr>
              <a:t> Appeals to Appellate Tribunal</a:t>
            </a:r>
          </a:p>
          <a:p>
            <a:pPr marL="342900" indent="-342900" algn="just">
              <a:buFontTx/>
              <a:buChar char="-"/>
            </a:pPr>
            <a:r>
              <a:rPr lang="en-US" sz="2000" b="1" dirty="0">
                <a:latin typeface="Century Gothic (Body)"/>
              </a:rPr>
              <a:t>Section 113:</a:t>
            </a:r>
            <a:r>
              <a:rPr lang="en-US" sz="2000" dirty="0">
                <a:latin typeface="Century Gothic (Body)"/>
              </a:rPr>
              <a:t> Orders of Appellate Tribunal</a:t>
            </a:r>
          </a:p>
          <a:p>
            <a:pPr marL="342900" indent="-342900" algn="just">
              <a:buFontTx/>
              <a:buChar char="-"/>
            </a:pPr>
            <a:r>
              <a:rPr lang="en-US" sz="2000" b="1" dirty="0">
                <a:latin typeface="Century Gothic (Body)"/>
              </a:rPr>
              <a:t>Section 114:</a:t>
            </a:r>
            <a:r>
              <a:rPr lang="en-US" sz="2000" dirty="0">
                <a:latin typeface="Century Gothic (Body)"/>
              </a:rPr>
              <a:t> Financial and administrative powers of President</a:t>
            </a:r>
          </a:p>
          <a:p>
            <a:pPr marL="342900" indent="-342900" algn="just">
              <a:buFontTx/>
              <a:buChar char="-"/>
            </a:pPr>
            <a:r>
              <a:rPr lang="en-US" sz="2000" b="1" dirty="0">
                <a:latin typeface="Century Gothic (Body)"/>
              </a:rPr>
              <a:t>Section 115:</a:t>
            </a:r>
            <a:r>
              <a:rPr lang="en-US" sz="2000" dirty="0">
                <a:latin typeface="Century Gothic (Body)"/>
              </a:rPr>
              <a:t> Interest on refund of amount paid for admission of appeal</a:t>
            </a:r>
          </a:p>
          <a:p>
            <a:pPr marL="342900" indent="-342900" algn="just">
              <a:buFontTx/>
              <a:buChar char="-"/>
            </a:pPr>
            <a:r>
              <a:rPr lang="en-US" sz="2000" b="1" dirty="0">
                <a:latin typeface="Century Gothic (Body)"/>
              </a:rPr>
              <a:t>Section 116:</a:t>
            </a:r>
            <a:r>
              <a:rPr lang="en-US" sz="2000" dirty="0">
                <a:latin typeface="Century Gothic (Body)"/>
              </a:rPr>
              <a:t> Appearance by </a:t>
            </a:r>
            <a:r>
              <a:rPr lang="en-US" sz="2000" dirty="0" err="1">
                <a:latin typeface="Century Gothic (Body)"/>
              </a:rPr>
              <a:t>authorised</a:t>
            </a:r>
            <a:r>
              <a:rPr lang="en-US" sz="2000" dirty="0">
                <a:latin typeface="Century Gothic (Body)"/>
              </a:rPr>
              <a:t> representative</a:t>
            </a:r>
          </a:p>
          <a:p>
            <a:pPr marL="342900" indent="-342900" algn="just">
              <a:buFontTx/>
              <a:buChar char="-"/>
            </a:pPr>
            <a:r>
              <a:rPr lang="en-US" sz="2000" b="1" dirty="0">
                <a:latin typeface="Century Gothic (Body)"/>
              </a:rPr>
              <a:t>Section 117:</a:t>
            </a:r>
            <a:r>
              <a:rPr lang="en-US" sz="2000" dirty="0">
                <a:latin typeface="Century Gothic (Body)"/>
              </a:rPr>
              <a:t> Appeal to High Court</a:t>
            </a:r>
          </a:p>
          <a:p>
            <a:pPr marL="342900" indent="-342900" algn="just">
              <a:buFontTx/>
              <a:buChar char="-"/>
            </a:pPr>
            <a:r>
              <a:rPr lang="en-US" sz="2000" b="1" dirty="0">
                <a:latin typeface="Century Gothic (Body)"/>
              </a:rPr>
              <a:t>Section 118:</a:t>
            </a:r>
            <a:r>
              <a:rPr lang="en-US" sz="2000" dirty="0">
                <a:latin typeface="Century Gothic (Body)"/>
              </a:rPr>
              <a:t> Appeal to Supreme Court</a:t>
            </a:r>
          </a:p>
          <a:p>
            <a:pPr marL="342900" indent="-342900" algn="just">
              <a:buFontTx/>
              <a:buChar char="-"/>
            </a:pPr>
            <a:r>
              <a:rPr lang="en-US" sz="2000" b="1" dirty="0">
                <a:latin typeface="Century Gothic (Body)"/>
              </a:rPr>
              <a:t>Section 119: </a:t>
            </a:r>
            <a:r>
              <a:rPr lang="en-US" sz="2000" dirty="0">
                <a:latin typeface="Century Gothic (Body)"/>
              </a:rPr>
              <a:t>Sums due to be paid notwithstanding appeal, etc.</a:t>
            </a:r>
          </a:p>
          <a:p>
            <a:pPr marL="342900" indent="-342900" algn="just">
              <a:buFontTx/>
              <a:buChar char="-"/>
            </a:pPr>
            <a:r>
              <a:rPr lang="en-US" sz="2000" b="1" dirty="0">
                <a:latin typeface="Century Gothic (Body)"/>
              </a:rPr>
              <a:t>Section 120: </a:t>
            </a:r>
            <a:r>
              <a:rPr lang="en-US" sz="2000" dirty="0">
                <a:latin typeface="Century Gothic (Body)"/>
              </a:rPr>
              <a:t>Appeal not to be filed in certain cases</a:t>
            </a:r>
          </a:p>
          <a:p>
            <a:pPr marL="342900" indent="-342900" algn="just">
              <a:buFontTx/>
              <a:buChar char="-"/>
            </a:pPr>
            <a:r>
              <a:rPr lang="en-US" sz="2000" b="1" dirty="0">
                <a:latin typeface="Century Gothic (Body)"/>
              </a:rPr>
              <a:t>Section 121: </a:t>
            </a:r>
            <a:r>
              <a:rPr lang="en-US" sz="2000" dirty="0">
                <a:latin typeface="Century Gothic (Body)"/>
              </a:rPr>
              <a:t>Non-appealable decisions and orders</a:t>
            </a:r>
          </a:p>
          <a:p>
            <a:pPr marL="342900" indent="-342900" algn="just">
              <a:buFontTx/>
              <a:buChar char="-"/>
            </a:pPr>
            <a:endParaRPr lang="en-US" sz="2000" dirty="0">
              <a:latin typeface="Century Gothic (Body)"/>
            </a:endParaRPr>
          </a:p>
          <a:p>
            <a:pPr marL="342900" indent="-342900" algn="just">
              <a:buFontTx/>
              <a:buChar char="-"/>
            </a:pPr>
            <a:endParaRPr lang="en-US" sz="2000" dirty="0">
              <a:latin typeface="Century Gothic (Body)"/>
            </a:endParaRPr>
          </a:p>
        </p:txBody>
      </p:sp>
    </p:spTree>
    <p:extLst>
      <p:ext uri="{BB962C8B-B14F-4D97-AF65-F5344CB8AC3E}">
        <p14:creationId xmlns:p14="http://schemas.microsoft.com/office/powerpoint/2010/main" val="1960335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62042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107: Appeals to Appellate Authority</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119</a:t>
            </a:fld>
            <a:endParaRPr lang="en-IN"/>
          </a:p>
        </p:txBody>
      </p:sp>
      <p:sp>
        <p:nvSpPr>
          <p:cNvPr id="4" name="Title 3">
            <a:extLst>
              <a:ext uri="{FF2B5EF4-FFF2-40B4-BE49-F238E27FC236}">
                <a16:creationId xmlns:a16="http://schemas.microsoft.com/office/drawing/2014/main" id="{4D5D9168-C8D0-69F1-D2A9-0482B01C6F87}"/>
              </a:ext>
            </a:extLst>
          </p:cNvPr>
          <p:cNvSpPr txBox="1">
            <a:spLocks/>
          </p:cNvSpPr>
          <p:nvPr/>
        </p:nvSpPr>
        <p:spPr>
          <a:xfrm>
            <a:off x="814039" y="4582159"/>
            <a:ext cx="10331481" cy="205422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Appeal can be filed against </a:t>
            </a:r>
            <a:r>
              <a:rPr lang="en-US" sz="1800" u="sng" dirty="0">
                <a:latin typeface="Tw Cen MT" panose="020B0602020104020603" pitchFamily="34" charset="0"/>
              </a:rPr>
              <a:t>any decision</a:t>
            </a:r>
            <a:r>
              <a:rPr lang="en-US" sz="1800" dirty="0">
                <a:latin typeface="Tw Cen MT" panose="020B0602020104020603" pitchFamily="34" charset="0"/>
              </a:rPr>
              <a:t> or </a:t>
            </a:r>
            <a:r>
              <a:rPr lang="en-US" sz="1800" u="sng" dirty="0">
                <a:latin typeface="Tw Cen MT" panose="020B0602020104020603" pitchFamily="34" charset="0"/>
              </a:rPr>
              <a:t>any order</a:t>
            </a:r>
            <a:r>
              <a:rPr lang="en-US" sz="1800" dirty="0">
                <a:latin typeface="Tw Cen MT" panose="020B0602020104020603" pitchFamily="34" charset="0"/>
              </a:rPr>
              <a:t>.</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Speaking &amp; reasoned order to be passed. </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Appellate Order cannot travel beyond Adjudicating Order.</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Maximum of 3 adjournments can be granted.</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Case cannot be remanded back to Original Adjudicating Authority in GST regime.</a:t>
            </a:r>
          </a:p>
        </p:txBody>
      </p:sp>
      <p:graphicFrame>
        <p:nvGraphicFramePr>
          <p:cNvPr id="3" name="Table 5">
            <a:extLst>
              <a:ext uri="{FF2B5EF4-FFF2-40B4-BE49-F238E27FC236}">
                <a16:creationId xmlns:a16="http://schemas.microsoft.com/office/drawing/2014/main" id="{7CF932C4-93A9-AA97-B978-87CA9644B767}"/>
              </a:ext>
            </a:extLst>
          </p:cNvPr>
          <p:cNvGraphicFramePr>
            <a:graphicFrameLocks noGrp="1"/>
          </p:cNvGraphicFramePr>
          <p:nvPr/>
        </p:nvGraphicFramePr>
        <p:xfrm>
          <a:off x="838199" y="1476872"/>
          <a:ext cx="10784841" cy="3076473"/>
        </p:xfrm>
        <a:graphic>
          <a:graphicData uri="http://schemas.openxmlformats.org/drawingml/2006/table">
            <a:tbl>
              <a:tblPr firstRow="1" bandRow="1">
                <a:tableStyleId>{6E25E649-3F16-4E02-A733-19D2CDBF48F0}</a:tableStyleId>
              </a:tblPr>
              <a:tblGrid>
                <a:gridCol w="5715001">
                  <a:extLst>
                    <a:ext uri="{9D8B030D-6E8A-4147-A177-3AD203B41FA5}">
                      <a16:colId xmlns:a16="http://schemas.microsoft.com/office/drawing/2014/main" val="2809448107"/>
                    </a:ext>
                  </a:extLst>
                </a:gridCol>
                <a:gridCol w="5069840">
                  <a:extLst>
                    <a:ext uri="{9D8B030D-6E8A-4147-A177-3AD203B41FA5}">
                      <a16:colId xmlns:a16="http://schemas.microsoft.com/office/drawing/2014/main" val="2134748699"/>
                    </a:ext>
                  </a:extLst>
                </a:gridCol>
              </a:tblGrid>
              <a:tr h="358068">
                <a:tc>
                  <a:txBody>
                    <a:bodyPr/>
                    <a:lstStyle/>
                    <a:p>
                      <a:pPr algn="ctr"/>
                      <a:r>
                        <a:rPr lang="en-IN" dirty="0"/>
                        <a:t>Particulars</a:t>
                      </a:r>
                      <a:endParaRPr lang="en-IN" dirty="0">
                        <a:latin typeface="Tw Cen MT" panose="020B0602020104020603" pitchFamily="34" charset="0"/>
                      </a:endParaRPr>
                    </a:p>
                  </a:txBody>
                  <a:tcPr/>
                </a:tc>
                <a:tc>
                  <a:txBody>
                    <a:bodyPr/>
                    <a:lstStyle/>
                    <a:p>
                      <a:pPr algn="ctr"/>
                      <a:r>
                        <a:rPr lang="en-IN" dirty="0"/>
                        <a:t>Section 107</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358068">
                <a:tc>
                  <a:txBody>
                    <a:bodyPr/>
                    <a:lstStyle/>
                    <a:p>
                      <a:pPr marL="0" algn="l" defTabSz="914400" rtl="0" eaLnBrk="1" latinLnBrk="0" hangingPunct="1"/>
                      <a:r>
                        <a:rPr lang="en-IN" sz="1800" kern="1200" dirty="0">
                          <a:solidFill>
                            <a:schemeClr val="dk1"/>
                          </a:solidFill>
                          <a:latin typeface="+mn-lt"/>
                          <a:ea typeface="+mn-ea"/>
                          <a:cs typeface="+mn-cs"/>
                        </a:rPr>
                        <a:t>Time limit for filing Appeal by Assessee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3 months</a:t>
                      </a:r>
                    </a:p>
                  </a:txBody>
                  <a:tcPr anchor="ctr"/>
                </a:tc>
                <a:extLst>
                  <a:ext uri="{0D108BD9-81ED-4DB2-BD59-A6C34878D82A}">
                    <a16:rowId xmlns:a16="http://schemas.microsoft.com/office/drawing/2014/main" val="3634351836"/>
                  </a:ext>
                </a:extLst>
              </a:tr>
              <a:tr h="405266">
                <a:tc>
                  <a:txBody>
                    <a:bodyPr/>
                    <a:lstStyle/>
                    <a:p>
                      <a:pPr algn="just"/>
                      <a:r>
                        <a:rPr lang="en-IN" sz="1800" kern="1200" dirty="0">
                          <a:solidFill>
                            <a:schemeClr val="dk1"/>
                          </a:solidFill>
                          <a:latin typeface="+mn-lt"/>
                          <a:ea typeface="+mn-ea"/>
                          <a:cs typeface="+mn-cs"/>
                        </a:rPr>
                        <a:t>Time limit for filing Appeal by Department</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6 months</a:t>
                      </a:r>
                    </a:p>
                  </a:txBody>
                  <a:tcPr anchor="ctr"/>
                </a:tc>
                <a:extLst>
                  <a:ext uri="{0D108BD9-81ED-4DB2-BD59-A6C34878D82A}">
                    <a16:rowId xmlns:a16="http://schemas.microsoft.com/office/drawing/2014/main" val="2999610211"/>
                  </a:ext>
                </a:extLst>
              </a:tr>
              <a:tr h="358068">
                <a:tc>
                  <a:txBody>
                    <a:bodyPr/>
                    <a:lstStyle/>
                    <a:p>
                      <a:pPr algn="just"/>
                      <a:r>
                        <a:rPr lang="en-IN" dirty="0">
                          <a:latin typeface="Tw Cen MT" panose="020B0602020104020603" pitchFamily="34" charset="0"/>
                        </a:rPr>
                        <a:t>Maximum Condonable Period</a:t>
                      </a:r>
                    </a:p>
                  </a:txBody>
                  <a:tcPr anchor="ctr"/>
                </a:tc>
                <a:tc>
                  <a:txBody>
                    <a:bodyPr/>
                    <a:lstStyle/>
                    <a:p>
                      <a:pPr algn="ctr"/>
                      <a:r>
                        <a:rPr lang="en-IN" dirty="0">
                          <a:latin typeface="Tw Cen MT" panose="020B0602020104020603" pitchFamily="34" charset="0"/>
                        </a:rPr>
                        <a:t>1 month</a:t>
                      </a:r>
                    </a:p>
                  </a:txBody>
                  <a:tcPr anchor="ctr"/>
                </a:tc>
                <a:extLst>
                  <a:ext uri="{0D108BD9-81ED-4DB2-BD59-A6C34878D82A}">
                    <a16:rowId xmlns:a16="http://schemas.microsoft.com/office/drawing/2014/main" val="2939541070"/>
                  </a:ext>
                </a:extLst>
              </a:tr>
              <a:tr h="895170">
                <a:tc>
                  <a:txBody>
                    <a:bodyPr/>
                    <a:lstStyle/>
                    <a:p>
                      <a:pPr algn="just"/>
                      <a:r>
                        <a:rPr lang="en-IN" dirty="0">
                          <a:latin typeface="Tw Cen MT" panose="020B0602020104020603" pitchFamily="34" charset="0"/>
                        </a:rPr>
                        <a:t>Mandatory Pre-Deposit</a:t>
                      </a:r>
                    </a:p>
                  </a:txBody>
                  <a:tcPr anchor="ctr"/>
                </a:tc>
                <a:tc>
                  <a:txBody>
                    <a:bodyPr/>
                    <a:lstStyle/>
                    <a:p>
                      <a:pPr algn="ctr"/>
                      <a:r>
                        <a:rPr lang="en-IN" dirty="0">
                          <a:latin typeface="Tw Cen MT" panose="020B0602020104020603" pitchFamily="34" charset="0"/>
                        </a:rPr>
                        <a:t>100% of Amount admitted (+)</a:t>
                      </a:r>
                    </a:p>
                    <a:p>
                      <a:pPr algn="ctr"/>
                      <a:r>
                        <a:rPr lang="en-IN" dirty="0">
                          <a:latin typeface="Tw Cen MT" panose="020B0602020104020603" pitchFamily="34" charset="0"/>
                        </a:rPr>
                        <a:t>10% of remaining amount, maximum of Rs. 25 crores</a:t>
                      </a:r>
                    </a:p>
                    <a:p>
                      <a:pPr algn="ctr"/>
                      <a:r>
                        <a:rPr lang="en-IN" dirty="0">
                          <a:latin typeface="Tw Cen MT" panose="020B0602020104020603" pitchFamily="34" charset="0"/>
                        </a:rPr>
                        <a:t>Order u/s 129 – 25% of penalty</a:t>
                      </a:r>
                    </a:p>
                  </a:txBody>
                  <a:tcPr anchor="ctr"/>
                </a:tc>
                <a:extLst>
                  <a:ext uri="{0D108BD9-81ED-4DB2-BD59-A6C34878D82A}">
                    <a16:rowId xmlns:a16="http://schemas.microsoft.com/office/drawing/2014/main" val="2484693879"/>
                  </a:ext>
                </a:extLst>
              </a:tr>
              <a:tr h="659527">
                <a:tc>
                  <a:txBody>
                    <a:bodyPr/>
                    <a:lstStyle/>
                    <a:p>
                      <a:pPr algn="just"/>
                      <a:r>
                        <a:rPr lang="en-IN" dirty="0">
                          <a:latin typeface="Tw Cen MT" panose="020B0602020104020603" pitchFamily="34" charset="0"/>
                        </a:rPr>
                        <a:t>Time period for passing of Order (Voluntary not mandatory)</a:t>
                      </a:r>
                    </a:p>
                  </a:txBody>
                  <a:tcPr anchor="ctr"/>
                </a:tc>
                <a:tc>
                  <a:txBody>
                    <a:bodyPr/>
                    <a:lstStyle/>
                    <a:p>
                      <a:pPr algn="ctr"/>
                      <a:r>
                        <a:rPr lang="en-IN" dirty="0">
                          <a:latin typeface="Tw Cen MT" panose="020B0602020104020603" pitchFamily="34" charset="0"/>
                        </a:rPr>
                        <a:t>1 year from filing of Appeal</a:t>
                      </a:r>
                    </a:p>
                  </a:txBody>
                  <a:tcPr anchor="ctr"/>
                </a:tc>
                <a:extLst>
                  <a:ext uri="{0D108BD9-81ED-4DB2-BD59-A6C34878D82A}">
                    <a16:rowId xmlns:a16="http://schemas.microsoft.com/office/drawing/2014/main" val="101596494"/>
                  </a:ext>
                </a:extLst>
              </a:tr>
            </a:tbl>
          </a:graphicData>
        </a:graphic>
      </p:graphicFrame>
    </p:spTree>
    <p:extLst>
      <p:ext uri="{BB962C8B-B14F-4D97-AF65-F5344CB8AC3E}">
        <p14:creationId xmlns:p14="http://schemas.microsoft.com/office/powerpoint/2010/main" val="28047992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60: Provisional Assessment</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a:t>
            </a:fld>
            <a:endParaRPr lang="en-IN" dirty="0"/>
          </a:p>
        </p:txBody>
      </p:sp>
      <p:sp>
        <p:nvSpPr>
          <p:cNvPr id="8" name="Title 3">
            <a:extLst>
              <a:ext uri="{FF2B5EF4-FFF2-40B4-BE49-F238E27FC236}">
                <a16:creationId xmlns:a16="http://schemas.microsoft.com/office/drawing/2014/main" id="{1BBD80A7-EF27-4C02-AC65-1B794A191138}"/>
              </a:ext>
            </a:extLst>
          </p:cNvPr>
          <p:cNvSpPr txBox="1">
            <a:spLocks/>
          </p:cNvSpPr>
          <p:nvPr/>
        </p:nvSpPr>
        <p:spPr>
          <a:xfrm>
            <a:off x="814039" y="1827610"/>
            <a:ext cx="10515600" cy="559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b="1" dirty="0">
                <a:latin typeface="Tw Cen MT" panose="020B0602020104020603" pitchFamily="34" charset="0"/>
              </a:rPr>
              <a:t>Final Assessment Order</a:t>
            </a:r>
          </a:p>
        </p:txBody>
      </p:sp>
      <p:cxnSp>
        <p:nvCxnSpPr>
          <p:cNvPr id="10" name="Straight Connector 9">
            <a:extLst>
              <a:ext uri="{FF2B5EF4-FFF2-40B4-BE49-F238E27FC236}">
                <a16:creationId xmlns:a16="http://schemas.microsoft.com/office/drawing/2014/main" id="{74008123-47BB-4ECB-B19B-434D00A0BFC5}"/>
              </a:ext>
            </a:extLst>
          </p:cNvPr>
          <p:cNvCxnSpPr/>
          <p:nvPr/>
        </p:nvCxnSpPr>
        <p:spPr>
          <a:xfrm>
            <a:off x="2057399" y="2799903"/>
            <a:ext cx="8239540"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723A3871-D29C-4E4C-A3B9-737385D5EFED}"/>
              </a:ext>
            </a:extLst>
          </p:cNvPr>
          <p:cNvCxnSpPr/>
          <p:nvPr/>
        </p:nvCxnSpPr>
        <p:spPr>
          <a:xfrm>
            <a:off x="2057399" y="2799903"/>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1BCE2701-0BF6-4164-A685-4C643B960E6E}"/>
              </a:ext>
            </a:extLst>
          </p:cNvPr>
          <p:cNvCxnSpPr/>
          <p:nvPr/>
        </p:nvCxnSpPr>
        <p:spPr>
          <a:xfrm>
            <a:off x="10301263" y="2799903"/>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C847D069-A045-45AA-874E-2B8B4851EEAA}"/>
              </a:ext>
            </a:extLst>
          </p:cNvPr>
          <p:cNvSpPr/>
          <p:nvPr/>
        </p:nvSpPr>
        <p:spPr>
          <a:xfrm>
            <a:off x="742681" y="3265853"/>
            <a:ext cx="2640638" cy="94694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Amount finally assessed &gt; Amount provisionally paid</a:t>
            </a:r>
          </a:p>
        </p:txBody>
      </p:sp>
      <p:cxnSp>
        <p:nvCxnSpPr>
          <p:cNvPr id="16" name="Straight Arrow Connector 15">
            <a:extLst>
              <a:ext uri="{FF2B5EF4-FFF2-40B4-BE49-F238E27FC236}">
                <a16:creationId xmlns:a16="http://schemas.microsoft.com/office/drawing/2014/main" id="{976323EA-FCAD-45A2-AFE0-936EA5E04237}"/>
              </a:ext>
            </a:extLst>
          </p:cNvPr>
          <p:cNvCxnSpPr/>
          <p:nvPr/>
        </p:nvCxnSpPr>
        <p:spPr>
          <a:xfrm>
            <a:off x="2057399" y="4143224"/>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ECED74AB-C69C-4450-A1B3-9E58D4D1DD33}"/>
              </a:ext>
            </a:extLst>
          </p:cNvPr>
          <p:cNvSpPr/>
          <p:nvPr/>
        </p:nvSpPr>
        <p:spPr>
          <a:xfrm>
            <a:off x="344182" y="4729633"/>
            <a:ext cx="6139808" cy="170098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just"/>
            <a:r>
              <a:rPr lang="en-IN" dirty="0">
                <a:solidFill>
                  <a:srgbClr val="000000"/>
                </a:solidFill>
                <a:latin typeface="Tw Cen MT" panose="020B0602020104020603" pitchFamily="34" charset="0"/>
              </a:rPr>
              <a:t>Interest is payable under Section 50(1) on differential tax payable – </a:t>
            </a:r>
          </a:p>
          <a:p>
            <a:pPr marL="285750" indent="-285750" algn="just">
              <a:buFontTx/>
              <a:buChar char="-"/>
            </a:pPr>
            <a:r>
              <a:rPr lang="en-IN" dirty="0">
                <a:solidFill>
                  <a:srgbClr val="000000"/>
                </a:solidFill>
                <a:latin typeface="Tw Cen MT" panose="020B0602020104020603" pitchFamily="34" charset="0"/>
              </a:rPr>
              <a:t>From 1</a:t>
            </a:r>
            <a:r>
              <a:rPr lang="en-IN" baseline="30000" dirty="0">
                <a:solidFill>
                  <a:srgbClr val="000000"/>
                </a:solidFill>
                <a:latin typeface="Tw Cen MT" panose="020B0602020104020603" pitchFamily="34" charset="0"/>
              </a:rPr>
              <a:t>st</a:t>
            </a:r>
            <a:r>
              <a:rPr lang="en-IN" dirty="0">
                <a:solidFill>
                  <a:srgbClr val="000000"/>
                </a:solidFill>
                <a:latin typeface="Tw Cen MT" panose="020B0602020104020603" pitchFamily="34" charset="0"/>
              </a:rPr>
              <a:t> day after the due date of payment of such tax till the actual date of payment</a:t>
            </a:r>
          </a:p>
          <a:p>
            <a:pPr marL="285750" indent="-285750" algn="just">
              <a:buFontTx/>
              <a:buChar char="-"/>
            </a:pPr>
            <a:r>
              <a:rPr lang="en-IN" dirty="0">
                <a:solidFill>
                  <a:srgbClr val="000000"/>
                </a:solidFill>
                <a:latin typeface="Tw Cen MT" panose="020B0602020104020603" pitchFamily="34" charset="0"/>
              </a:rPr>
              <a:t>Interest to be paid irrespective of the fact that final assessed tax is paid before or after the order is passed. </a:t>
            </a:r>
          </a:p>
        </p:txBody>
      </p:sp>
      <p:sp>
        <p:nvSpPr>
          <p:cNvPr id="23" name="Rectangle 22">
            <a:extLst>
              <a:ext uri="{FF2B5EF4-FFF2-40B4-BE49-F238E27FC236}">
                <a16:creationId xmlns:a16="http://schemas.microsoft.com/office/drawing/2014/main" id="{7890934D-F2FC-44DE-8818-A77BC9892A91}"/>
              </a:ext>
            </a:extLst>
          </p:cNvPr>
          <p:cNvSpPr/>
          <p:nvPr/>
        </p:nvSpPr>
        <p:spPr>
          <a:xfrm>
            <a:off x="8363860" y="4734441"/>
            <a:ext cx="3866158"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Refund* will be granted along with Interest as per Section 56</a:t>
            </a:r>
          </a:p>
        </p:txBody>
      </p:sp>
      <p:cxnSp>
        <p:nvCxnSpPr>
          <p:cNvPr id="24" name="Straight Arrow Connector 23">
            <a:extLst>
              <a:ext uri="{FF2B5EF4-FFF2-40B4-BE49-F238E27FC236}">
                <a16:creationId xmlns:a16="http://schemas.microsoft.com/office/drawing/2014/main" id="{1BBD9C4D-5E4C-4B8A-BE01-61A21E177068}"/>
              </a:ext>
            </a:extLst>
          </p:cNvPr>
          <p:cNvCxnSpPr/>
          <p:nvPr/>
        </p:nvCxnSpPr>
        <p:spPr>
          <a:xfrm>
            <a:off x="10286980" y="4143224"/>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318772AE-B2CC-4138-A738-91F4C512DD3A}"/>
              </a:ext>
            </a:extLst>
          </p:cNvPr>
          <p:cNvCxnSpPr>
            <a:cxnSpLocks/>
          </p:cNvCxnSpPr>
          <p:nvPr/>
        </p:nvCxnSpPr>
        <p:spPr>
          <a:xfrm>
            <a:off x="5918434" y="2386842"/>
            <a:ext cx="0" cy="413061"/>
          </a:xfrm>
          <a:prstGeom prst="line">
            <a:avLst/>
          </a:prstGeom>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70579A1F-5399-4731-AD12-DA9D9CFB377A}"/>
              </a:ext>
            </a:extLst>
          </p:cNvPr>
          <p:cNvSpPr/>
          <p:nvPr/>
        </p:nvSpPr>
        <p:spPr>
          <a:xfrm>
            <a:off x="8971005" y="3265853"/>
            <a:ext cx="2640638" cy="94694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Amount finally assessed &lt; Amount provisionally paid</a:t>
            </a:r>
          </a:p>
        </p:txBody>
      </p:sp>
    </p:spTree>
    <p:extLst>
      <p:ext uri="{BB962C8B-B14F-4D97-AF65-F5344CB8AC3E}">
        <p14:creationId xmlns:p14="http://schemas.microsoft.com/office/powerpoint/2010/main" val="21432076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23" grpId="0"/>
      <p:bldP spid="26"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120</a:t>
            </a:fld>
            <a:endParaRPr lang="en-IN" sz="1100"/>
          </a:p>
        </p:txBody>
      </p:sp>
      <p:sp>
        <p:nvSpPr>
          <p:cNvPr id="13" name="Rectangle 12">
            <a:extLst>
              <a:ext uri="{FF2B5EF4-FFF2-40B4-BE49-F238E27FC236}">
                <a16:creationId xmlns:a16="http://schemas.microsoft.com/office/drawing/2014/main" id="{75E6ED67-746F-5BEE-7DB7-8C80D61C16B0}"/>
              </a:ext>
            </a:extLst>
          </p:cNvPr>
          <p:cNvSpPr/>
          <p:nvPr/>
        </p:nvSpPr>
        <p:spPr>
          <a:xfrm>
            <a:off x="5437379" y="104050"/>
            <a:ext cx="1259911" cy="655150"/>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Appeal</a:t>
            </a:r>
          </a:p>
          <a:p>
            <a:pPr algn="ctr"/>
            <a:r>
              <a:rPr lang="en-IN" sz="1600" b="1" dirty="0">
                <a:solidFill>
                  <a:schemeClr val="bg1"/>
                </a:solidFill>
                <a:latin typeface="Century Gothic (Body)"/>
              </a:rPr>
              <a:t>APL-01</a:t>
            </a:r>
            <a:endParaRPr lang="en-US" sz="1600" b="1" dirty="0">
              <a:solidFill>
                <a:schemeClr val="bg1"/>
              </a:solidFill>
              <a:latin typeface="Century Gothic (Body)"/>
            </a:endParaRPr>
          </a:p>
        </p:txBody>
      </p:sp>
      <p:sp>
        <p:nvSpPr>
          <p:cNvPr id="17" name="Rectangle 16">
            <a:extLst>
              <a:ext uri="{FF2B5EF4-FFF2-40B4-BE49-F238E27FC236}">
                <a16:creationId xmlns:a16="http://schemas.microsoft.com/office/drawing/2014/main" id="{B508A824-7B76-DBD8-3FE2-24BDCC3EF4A5}"/>
              </a:ext>
            </a:extLst>
          </p:cNvPr>
          <p:cNvSpPr/>
          <p:nvPr/>
        </p:nvSpPr>
        <p:spPr>
          <a:xfrm>
            <a:off x="4458976" y="1123648"/>
            <a:ext cx="3237043" cy="600119"/>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Provisional Acknowledgement to be issued immediately</a:t>
            </a:r>
            <a:endParaRPr lang="en-US" sz="2400" dirty="0">
              <a:solidFill>
                <a:schemeClr val="bg1"/>
              </a:solidFill>
              <a:latin typeface="Century Gothic (Body)"/>
            </a:endParaRPr>
          </a:p>
        </p:txBody>
      </p:sp>
      <p:cxnSp>
        <p:nvCxnSpPr>
          <p:cNvPr id="18" name="Straight Arrow Connector 17">
            <a:extLst>
              <a:ext uri="{FF2B5EF4-FFF2-40B4-BE49-F238E27FC236}">
                <a16:creationId xmlns:a16="http://schemas.microsoft.com/office/drawing/2014/main" id="{57C03D23-7111-2B89-C7C9-2C3EE420FF4B}"/>
              </a:ext>
            </a:extLst>
          </p:cNvPr>
          <p:cNvCxnSpPr/>
          <p:nvPr/>
        </p:nvCxnSpPr>
        <p:spPr>
          <a:xfrm>
            <a:off x="6067334" y="777585"/>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3F8BCDD1-737B-FAE1-E6DE-30096816C8C9}"/>
              </a:ext>
            </a:extLst>
          </p:cNvPr>
          <p:cNvSpPr/>
          <p:nvPr/>
        </p:nvSpPr>
        <p:spPr>
          <a:xfrm>
            <a:off x="4108926" y="2120650"/>
            <a:ext cx="3916822" cy="724271"/>
          </a:xfrm>
          <a:prstGeom prst="rect">
            <a:avLst/>
          </a:prstGeom>
          <a:solidFill>
            <a:schemeClr val="tx1"/>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Certified copy of Order to be submitted within 7 days in hard copy</a:t>
            </a:r>
            <a:endParaRPr lang="en-US" sz="2400" dirty="0">
              <a:solidFill>
                <a:schemeClr val="bg1"/>
              </a:solidFill>
              <a:latin typeface="Century Gothic (Body)"/>
            </a:endParaRPr>
          </a:p>
        </p:txBody>
      </p:sp>
      <p:sp>
        <p:nvSpPr>
          <p:cNvPr id="20" name="Rectangle 19">
            <a:extLst>
              <a:ext uri="{FF2B5EF4-FFF2-40B4-BE49-F238E27FC236}">
                <a16:creationId xmlns:a16="http://schemas.microsoft.com/office/drawing/2014/main" id="{76ABCD53-0768-9F1A-E270-A226D253C145}"/>
              </a:ext>
            </a:extLst>
          </p:cNvPr>
          <p:cNvSpPr/>
          <p:nvPr/>
        </p:nvSpPr>
        <p:spPr>
          <a:xfrm>
            <a:off x="4770172" y="3139260"/>
            <a:ext cx="2675242" cy="603207"/>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US" sz="1600" dirty="0">
                <a:solidFill>
                  <a:schemeClr val="tx1"/>
                </a:solidFill>
                <a:latin typeface="Century Gothic (Body)"/>
              </a:rPr>
              <a:t>Final Acknowledgement</a:t>
            </a:r>
          </a:p>
          <a:p>
            <a:pPr algn="ctr"/>
            <a:r>
              <a:rPr lang="en-US" sz="1600" b="1" dirty="0">
                <a:solidFill>
                  <a:schemeClr val="tx1"/>
                </a:solidFill>
                <a:latin typeface="Century Gothic (Body)"/>
              </a:rPr>
              <a:t>APL-02</a:t>
            </a:r>
          </a:p>
        </p:txBody>
      </p:sp>
      <p:sp>
        <p:nvSpPr>
          <p:cNvPr id="22" name="Rectangle 21">
            <a:extLst>
              <a:ext uri="{FF2B5EF4-FFF2-40B4-BE49-F238E27FC236}">
                <a16:creationId xmlns:a16="http://schemas.microsoft.com/office/drawing/2014/main" id="{67D3AC66-FFBB-B458-411D-BFB20B2515C1}"/>
              </a:ext>
            </a:extLst>
          </p:cNvPr>
          <p:cNvSpPr/>
          <p:nvPr/>
        </p:nvSpPr>
        <p:spPr>
          <a:xfrm>
            <a:off x="5277235" y="4182592"/>
            <a:ext cx="1661116"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treated as filed</a:t>
            </a:r>
            <a:endParaRPr lang="en-US" sz="2400" dirty="0">
              <a:solidFill>
                <a:schemeClr val="tx1"/>
              </a:solidFill>
              <a:latin typeface="Century Gothic (Body)"/>
            </a:endParaRPr>
          </a:p>
        </p:txBody>
      </p:sp>
      <p:sp>
        <p:nvSpPr>
          <p:cNvPr id="3" name="Rectangle 2">
            <a:extLst>
              <a:ext uri="{FF2B5EF4-FFF2-40B4-BE49-F238E27FC236}">
                <a16:creationId xmlns:a16="http://schemas.microsoft.com/office/drawing/2014/main" id="{F39BA95E-3CEC-F58C-02AF-A83634BC1A03}"/>
              </a:ext>
            </a:extLst>
          </p:cNvPr>
          <p:cNvSpPr/>
          <p:nvPr/>
        </p:nvSpPr>
        <p:spPr>
          <a:xfrm rot="16200000">
            <a:off x="-618793" y="826727"/>
            <a:ext cx="1791259"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Procedure</a:t>
            </a:r>
          </a:p>
        </p:txBody>
      </p:sp>
      <p:sp>
        <p:nvSpPr>
          <p:cNvPr id="29" name="Rectangle 28">
            <a:extLst>
              <a:ext uri="{FF2B5EF4-FFF2-40B4-BE49-F238E27FC236}">
                <a16:creationId xmlns:a16="http://schemas.microsoft.com/office/drawing/2014/main" id="{2EA4AD13-9AFD-E73E-91CF-AD58717BF5C0}"/>
              </a:ext>
            </a:extLst>
          </p:cNvPr>
          <p:cNvSpPr/>
          <p:nvPr/>
        </p:nvSpPr>
        <p:spPr>
          <a:xfrm>
            <a:off x="878026" y="3074626"/>
            <a:ext cx="1722192" cy="591886"/>
          </a:xfrm>
          <a:prstGeom prst="rect">
            <a:avLst/>
          </a:prstGeom>
          <a:solidFill>
            <a:schemeClr val="accent2"/>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Submitted within 7 days</a:t>
            </a:r>
            <a:endParaRPr lang="en-US" sz="1600" b="1" dirty="0">
              <a:solidFill>
                <a:schemeClr val="tx1"/>
              </a:solidFill>
              <a:latin typeface="Century Gothic (Body)"/>
            </a:endParaRPr>
          </a:p>
        </p:txBody>
      </p:sp>
      <p:cxnSp>
        <p:nvCxnSpPr>
          <p:cNvPr id="30" name="Straight Arrow Connector 29">
            <a:extLst>
              <a:ext uri="{FF2B5EF4-FFF2-40B4-BE49-F238E27FC236}">
                <a16:creationId xmlns:a16="http://schemas.microsoft.com/office/drawing/2014/main" id="{CB44ADDC-5595-2597-37B0-8B752AB7AC70}"/>
              </a:ext>
            </a:extLst>
          </p:cNvPr>
          <p:cNvCxnSpPr>
            <a:cxnSpLocks/>
          </p:cNvCxnSpPr>
          <p:nvPr/>
        </p:nvCxnSpPr>
        <p:spPr>
          <a:xfrm>
            <a:off x="1738981" y="2486624"/>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97519038-2514-AF04-3050-E6C9103AE7F4}"/>
              </a:ext>
            </a:extLst>
          </p:cNvPr>
          <p:cNvCxnSpPr/>
          <p:nvPr/>
        </p:nvCxnSpPr>
        <p:spPr>
          <a:xfrm flipH="1">
            <a:off x="1738981" y="2486624"/>
            <a:ext cx="2352394" cy="0"/>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005F6E87-2222-7C7D-8A66-8AA2E5069EE1}"/>
              </a:ext>
            </a:extLst>
          </p:cNvPr>
          <p:cNvCxnSpPr/>
          <p:nvPr/>
        </p:nvCxnSpPr>
        <p:spPr>
          <a:xfrm>
            <a:off x="6067334" y="1763105"/>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4AB30156-E288-E0C3-F5C4-D91485595381}"/>
              </a:ext>
            </a:extLst>
          </p:cNvPr>
          <p:cNvCxnSpPr/>
          <p:nvPr/>
        </p:nvCxnSpPr>
        <p:spPr>
          <a:xfrm>
            <a:off x="6067334" y="2809585"/>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21D5353C-AA18-15B0-899B-CF8C4716312E}"/>
              </a:ext>
            </a:extLst>
          </p:cNvPr>
          <p:cNvSpPr/>
          <p:nvPr/>
        </p:nvSpPr>
        <p:spPr>
          <a:xfrm>
            <a:off x="9181230" y="3079884"/>
            <a:ext cx="1722192" cy="591886"/>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nchorCtr="0"/>
          <a:lstStyle/>
          <a:p>
            <a:pPr algn="ctr"/>
            <a:r>
              <a:rPr lang="en-IN" sz="1600" dirty="0">
                <a:solidFill>
                  <a:schemeClr val="tx1"/>
                </a:solidFill>
                <a:latin typeface="Century Gothic (Body)"/>
              </a:rPr>
              <a:t>Submitted after 7 days</a:t>
            </a:r>
            <a:endParaRPr lang="en-US" sz="1600" b="1" dirty="0">
              <a:solidFill>
                <a:schemeClr val="tx1"/>
              </a:solidFill>
              <a:latin typeface="Century Gothic (Body)"/>
            </a:endParaRPr>
          </a:p>
        </p:txBody>
      </p:sp>
      <p:cxnSp>
        <p:nvCxnSpPr>
          <p:cNvPr id="24" name="Straight Arrow Connector 23">
            <a:extLst>
              <a:ext uri="{FF2B5EF4-FFF2-40B4-BE49-F238E27FC236}">
                <a16:creationId xmlns:a16="http://schemas.microsoft.com/office/drawing/2014/main" id="{9724955B-03CC-BD34-9514-07A36F4FB2C6}"/>
              </a:ext>
            </a:extLst>
          </p:cNvPr>
          <p:cNvCxnSpPr>
            <a:cxnSpLocks/>
          </p:cNvCxnSpPr>
          <p:nvPr/>
        </p:nvCxnSpPr>
        <p:spPr>
          <a:xfrm>
            <a:off x="10047429" y="2486624"/>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32DFDEBA-AF8A-AFDA-32DE-0EACE6CB4C4C}"/>
              </a:ext>
            </a:extLst>
          </p:cNvPr>
          <p:cNvCxnSpPr/>
          <p:nvPr/>
        </p:nvCxnSpPr>
        <p:spPr>
          <a:xfrm flipH="1">
            <a:off x="7689932" y="2477759"/>
            <a:ext cx="2352394" cy="0"/>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60AB095B-57CF-6E2C-B2EB-19EBED803A87}"/>
              </a:ext>
            </a:extLst>
          </p:cNvPr>
          <p:cNvCxnSpPr/>
          <p:nvPr/>
        </p:nvCxnSpPr>
        <p:spPr>
          <a:xfrm>
            <a:off x="1738981" y="367908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40AD9B37-727B-129B-BB1A-8410383C94AF}"/>
              </a:ext>
            </a:extLst>
          </p:cNvPr>
          <p:cNvCxnSpPr/>
          <p:nvPr/>
        </p:nvCxnSpPr>
        <p:spPr>
          <a:xfrm>
            <a:off x="10042326" y="367908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Rectangle 34">
            <a:extLst>
              <a:ext uri="{FF2B5EF4-FFF2-40B4-BE49-F238E27FC236}">
                <a16:creationId xmlns:a16="http://schemas.microsoft.com/office/drawing/2014/main" id="{B7464E89-000F-B62E-D428-F59BCBD19CF6}"/>
              </a:ext>
            </a:extLst>
          </p:cNvPr>
          <p:cNvSpPr/>
          <p:nvPr/>
        </p:nvSpPr>
        <p:spPr>
          <a:xfrm>
            <a:off x="590622" y="4015238"/>
            <a:ext cx="2292237" cy="591886"/>
          </a:xfrm>
          <a:prstGeom prst="rect">
            <a:avLst/>
          </a:prstGeom>
          <a:solidFill>
            <a:schemeClr val="accent2"/>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Date of filing of Appeal – Online filing</a:t>
            </a:r>
            <a:endParaRPr lang="en-US" sz="1600" b="1" dirty="0">
              <a:solidFill>
                <a:schemeClr val="tx1"/>
              </a:solidFill>
              <a:latin typeface="Century Gothic (Body)"/>
            </a:endParaRPr>
          </a:p>
        </p:txBody>
      </p:sp>
      <p:sp>
        <p:nvSpPr>
          <p:cNvPr id="36" name="Rectangle 35">
            <a:extLst>
              <a:ext uri="{FF2B5EF4-FFF2-40B4-BE49-F238E27FC236}">
                <a16:creationId xmlns:a16="http://schemas.microsoft.com/office/drawing/2014/main" id="{A56FF30F-57FC-EFDF-2F31-DE6D162CB567}"/>
              </a:ext>
            </a:extLst>
          </p:cNvPr>
          <p:cNvSpPr/>
          <p:nvPr/>
        </p:nvSpPr>
        <p:spPr>
          <a:xfrm>
            <a:off x="8781595" y="4044139"/>
            <a:ext cx="2521461" cy="591886"/>
          </a:xfrm>
          <a:prstGeom prst="rect">
            <a:avLst/>
          </a:prstGeom>
          <a:solidFill>
            <a:schemeClr val="accent2"/>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Date of filing of Appeal – Manual filing</a:t>
            </a:r>
            <a:endParaRPr lang="en-US" sz="1600" b="1" dirty="0">
              <a:solidFill>
                <a:schemeClr val="tx1"/>
              </a:solidFill>
              <a:latin typeface="Century Gothic (Body)"/>
            </a:endParaRPr>
          </a:p>
        </p:txBody>
      </p:sp>
      <p:cxnSp>
        <p:nvCxnSpPr>
          <p:cNvPr id="38" name="Straight Arrow Connector 37">
            <a:extLst>
              <a:ext uri="{FF2B5EF4-FFF2-40B4-BE49-F238E27FC236}">
                <a16:creationId xmlns:a16="http://schemas.microsoft.com/office/drawing/2014/main" id="{65630585-3E42-7F57-36ED-4B7D8E3A0891}"/>
              </a:ext>
            </a:extLst>
          </p:cNvPr>
          <p:cNvCxnSpPr/>
          <p:nvPr/>
        </p:nvCxnSpPr>
        <p:spPr>
          <a:xfrm>
            <a:off x="6096000" y="379520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9" name="Title 3">
            <a:extLst>
              <a:ext uri="{FF2B5EF4-FFF2-40B4-BE49-F238E27FC236}">
                <a16:creationId xmlns:a16="http://schemas.microsoft.com/office/drawing/2014/main" id="{1C45A3F5-142D-89D3-4B17-1DECF770C030}"/>
              </a:ext>
            </a:extLst>
          </p:cNvPr>
          <p:cNvSpPr txBox="1">
            <a:spLocks/>
          </p:cNvSpPr>
          <p:nvPr/>
        </p:nvSpPr>
        <p:spPr>
          <a:xfrm>
            <a:off x="7788002" y="5173675"/>
            <a:ext cx="3983234" cy="1231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0"/>
              </a:spcBef>
            </a:pPr>
            <a:r>
              <a:rPr lang="en-US" sz="1600" dirty="0">
                <a:latin typeface="Tw Cen MT" panose="020B0602020104020603" pitchFamily="34" charset="0"/>
              </a:rPr>
              <a:t>Departmental Appeal to be filed in </a:t>
            </a:r>
            <a:r>
              <a:rPr lang="en-US" sz="1600" b="1" dirty="0">
                <a:latin typeface="Tw Cen MT" panose="020B0602020104020603" pitchFamily="34" charset="0"/>
              </a:rPr>
              <a:t>APL-03 </a:t>
            </a:r>
            <a:r>
              <a:rPr lang="en-US" sz="1600" dirty="0">
                <a:latin typeface="Tw Cen MT" panose="020B0602020104020603" pitchFamily="34" charset="0"/>
              </a:rPr>
              <a:t>and certified copy to be furnished within 7 days in same manner.</a:t>
            </a:r>
          </a:p>
        </p:txBody>
      </p:sp>
      <p:sp>
        <p:nvSpPr>
          <p:cNvPr id="41" name="Rectangle 40">
            <a:extLst>
              <a:ext uri="{FF2B5EF4-FFF2-40B4-BE49-F238E27FC236}">
                <a16:creationId xmlns:a16="http://schemas.microsoft.com/office/drawing/2014/main" id="{F792CE6B-1AEF-1572-3D6B-048FA7E7F42B}"/>
              </a:ext>
            </a:extLst>
          </p:cNvPr>
          <p:cNvSpPr/>
          <p:nvPr/>
        </p:nvSpPr>
        <p:spPr>
          <a:xfrm>
            <a:off x="5269268" y="5343419"/>
            <a:ext cx="1827228"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Appellate Order</a:t>
            </a:r>
          </a:p>
          <a:p>
            <a:pPr algn="ctr"/>
            <a:r>
              <a:rPr lang="en-IN" sz="1600" b="1" dirty="0">
                <a:solidFill>
                  <a:schemeClr val="tx1"/>
                </a:solidFill>
                <a:latin typeface="Century Gothic (Body)"/>
              </a:rPr>
              <a:t>APL-04</a:t>
            </a:r>
            <a:endParaRPr lang="en-US" sz="1600" b="1" dirty="0">
              <a:solidFill>
                <a:schemeClr val="tx1"/>
              </a:solidFill>
              <a:latin typeface="Century Gothic (Body)"/>
            </a:endParaRPr>
          </a:p>
        </p:txBody>
      </p:sp>
      <p:cxnSp>
        <p:nvCxnSpPr>
          <p:cNvPr id="42" name="Straight Arrow Connector 41">
            <a:extLst>
              <a:ext uri="{FF2B5EF4-FFF2-40B4-BE49-F238E27FC236}">
                <a16:creationId xmlns:a16="http://schemas.microsoft.com/office/drawing/2014/main" id="{ADBF4F78-1965-FAC1-EF10-7D2A5CF0C007}"/>
              </a:ext>
            </a:extLst>
          </p:cNvPr>
          <p:cNvCxnSpPr/>
          <p:nvPr/>
        </p:nvCxnSpPr>
        <p:spPr>
          <a:xfrm>
            <a:off x="6171089" y="495602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787728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circle(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ircle(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circle(in)">
                                      <p:cBhvr>
                                        <p:cTn id="22" dur="20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circle(in)">
                                      <p:cBhvr>
                                        <p:cTn id="27" dur="20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circle(in)">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circle(in)">
                                      <p:cBhvr>
                                        <p:cTn id="37" dur="20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circle(in)">
                                      <p:cBhvr>
                                        <p:cTn id="42" dur="20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circle(in)">
                                      <p:cBhvr>
                                        <p:cTn id="47" dur="20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circle(in)">
                                      <p:cBhvr>
                                        <p:cTn id="52" dur="2000"/>
                                        <p:tgtEl>
                                          <p:spTgt spid="41"/>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circle(in)">
                                      <p:cBhvr>
                                        <p:cTn id="5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4" grpId="0" animBg="1"/>
      <p:bldP spid="20" grpId="0" animBg="1"/>
      <p:bldP spid="22" grpId="0" animBg="1"/>
      <p:bldP spid="29" grpId="0" animBg="1"/>
      <p:bldP spid="16" grpId="0" animBg="1"/>
      <p:bldP spid="35" grpId="0" animBg="1"/>
      <p:bldP spid="36" grpId="0" animBg="1"/>
      <p:bldP spid="39" grpId="0"/>
      <p:bldP spid="41"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57978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112 &amp; 113: Appeals to Appellate Tribunal</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121</a:t>
            </a:fld>
            <a:endParaRPr lang="en-IN"/>
          </a:p>
        </p:txBody>
      </p:sp>
      <p:sp>
        <p:nvSpPr>
          <p:cNvPr id="4" name="Title 3">
            <a:extLst>
              <a:ext uri="{FF2B5EF4-FFF2-40B4-BE49-F238E27FC236}">
                <a16:creationId xmlns:a16="http://schemas.microsoft.com/office/drawing/2014/main" id="{4D5D9168-C8D0-69F1-D2A9-0482B01C6F87}"/>
              </a:ext>
            </a:extLst>
          </p:cNvPr>
          <p:cNvSpPr txBox="1">
            <a:spLocks/>
          </p:cNvSpPr>
          <p:nvPr/>
        </p:nvSpPr>
        <p:spPr>
          <a:xfrm>
            <a:off x="814039" y="4937760"/>
            <a:ext cx="10331481" cy="15443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Tribunal may refuse to admit appeal if amount involved is less than Rs. 50,000/-</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Tribunal has the power to remand back the matter for fresh adjudication.</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Maximum of 3 adjournments can be granted by Tribunal.</a:t>
            </a:r>
          </a:p>
          <a:p>
            <a:pPr marL="342900" indent="-342900" algn="just">
              <a:lnSpc>
                <a:spcPct val="150000"/>
              </a:lnSpc>
              <a:spcBef>
                <a:spcPts val="0"/>
              </a:spcBef>
              <a:buFont typeface="Wingdings" panose="05000000000000000000" pitchFamily="2" charset="2"/>
              <a:buChar char="v"/>
            </a:pPr>
            <a:r>
              <a:rPr lang="en-US" sz="1800" dirty="0">
                <a:latin typeface="Tw Cen MT" panose="020B0602020104020603" pitchFamily="34" charset="0"/>
              </a:rPr>
              <a:t>Error apparent on the face of record – can be rectified within 3 months</a:t>
            </a:r>
          </a:p>
        </p:txBody>
      </p:sp>
      <p:graphicFrame>
        <p:nvGraphicFramePr>
          <p:cNvPr id="3" name="Table 5">
            <a:extLst>
              <a:ext uri="{FF2B5EF4-FFF2-40B4-BE49-F238E27FC236}">
                <a16:creationId xmlns:a16="http://schemas.microsoft.com/office/drawing/2014/main" id="{7CF932C4-93A9-AA97-B978-87CA9644B767}"/>
              </a:ext>
            </a:extLst>
          </p:cNvPr>
          <p:cNvGraphicFramePr>
            <a:graphicFrameLocks noGrp="1"/>
          </p:cNvGraphicFramePr>
          <p:nvPr/>
        </p:nvGraphicFramePr>
        <p:xfrm>
          <a:off x="838199" y="1354952"/>
          <a:ext cx="10154921" cy="3569237"/>
        </p:xfrm>
        <a:graphic>
          <a:graphicData uri="http://schemas.openxmlformats.org/drawingml/2006/table">
            <a:tbl>
              <a:tblPr firstRow="1" bandRow="1">
                <a:tableStyleId>{6E25E649-3F16-4E02-A733-19D2CDBF48F0}</a:tableStyleId>
              </a:tblPr>
              <a:tblGrid>
                <a:gridCol w="4363721">
                  <a:extLst>
                    <a:ext uri="{9D8B030D-6E8A-4147-A177-3AD203B41FA5}">
                      <a16:colId xmlns:a16="http://schemas.microsoft.com/office/drawing/2014/main" val="2809448107"/>
                    </a:ext>
                  </a:extLst>
                </a:gridCol>
                <a:gridCol w="5791200">
                  <a:extLst>
                    <a:ext uri="{9D8B030D-6E8A-4147-A177-3AD203B41FA5}">
                      <a16:colId xmlns:a16="http://schemas.microsoft.com/office/drawing/2014/main" val="2134748699"/>
                    </a:ext>
                  </a:extLst>
                </a:gridCol>
              </a:tblGrid>
              <a:tr h="358068">
                <a:tc>
                  <a:txBody>
                    <a:bodyPr/>
                    <a:lstStyle/>
                    <a:p>
                      <a:pPr algn="ctr"/>
                      <a:r>
                        <a:rPr lang="en-IN" dirty="0"/>
                        <a:t>Particulars</a:t>
                      </a:r>
                      <a:endParaRPr lang="en-IN" dirty="0">
                        <a:latin typeface="Tw Cen MT" panose="020B0602020104020603" pitchFamily="34" charset="0"/>
                      </a:endParaRPr>
                    </a:p>
                  </a:txBody>
                  <a:tcPr/>
                </a:tc>
                <a:tc>
                  <a:txBody>
                    <a:bodyPr/>
                    <a:lstStyle/>
                    <a:p>
                      <a:pPr algn="ctr"/>
                      <a:r>
                        <a:rPr lang="en-IN" dirty="0"/>
                        <a:t>Section 112</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358068">
                <a:tc>
                  <a:txBody>
                    <a:bodyPr/>
                    <a:lstStyle/>
                    <a:p>
                      <a:pPr marL="0" algn="l" defTabSz="914400" rtl="0" eaLnBrk="1" latinLnBrk="0" hangingPunct="1"/>
                      <a:r>
                        <a:rPr lang="en-IN" sz="1800" kern="1200" dirty="0">
                          <a:solidFill>
                            <a:schemeClr val="dk1"/>
                          </a:solidFill>
                          <a:latin typeface="+mn-lt"/>
                          <a:ea typeface="+mn-ea"/>
                          <a:cs typeface="+mn-cs"/>
                        </a:rPr>
                        <a:t>Time limit for filing Appeal by Assessee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3 months</a:t>
                      </a:r>
                    </a:p>
                  </a:txBody>
                  <a:tcPr anchor="ctr"/>
                </a:tc>
                <a:extLst>
                  <a:ext uri="{0D108BD9-81ED-4DB2-BD59-A6C34878D82A}">
                    <a16:rowId xmlns:a16="http://schemas.microsoft.com/office/drawing/2014/main" val="3634351836"/>
                  </a:ext>
                </a:extLst>
              </a:tr>
              <a:tr h="453528">
                <a:tc>
                  <a:txBody>
                    <a:bodyPr/>
                    <a:lstStyle/>
                    <a:p>
                      <a:pPr algn="just"/>
                      <a:r>
                        <a:rPr lang="en-IN" sz="1800" kern="1200" dirty="0">
                          <a:solidFill>
                            <a:schemeClr val="dk1"/>
                          </a:solidFill>
                          <a:latin typeface="+mn-lt"/>
                          <a:ea typeface="+mn-ea"/>
                          <a:cs typeface="+mn-cs"/>
                        </a:rPr>
                        <a:t>Time limit for filing Appeal by Department</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6 months</a:t>
                      </a:r>
                    </a:p>
                  </a:txBody>
                  <a:tcPr anchor="ctr"/>
                </a:tc>
                <a:extLst>
                  <a:ext uri="{0D108BD9-81ED-4DB2-BD59-A6C34878D82A}">
                    <a16:rowId xmlns:a16="http://schemas.microsoft.com/office/drawing/2014/main" val="2999610211"/>
                  </a:ext>
                </a:extLst>
              </a:tr>
              <a:tr h="358068">
                <a:tc>
                  <a:txBody>
                    <a:bodyPr/>
                    <a:lstStyle/>
                    <a:p>
                      <a:pPr algn="just"/>
                      <a:r>
                        <a:rPr lang="en-IN" dirty="0">
                          <a:latin typeface="Tw Cen MT" panose="020B0602020104020603" pitchFamily="34" charset="0"/>
                        </a:rPr>
                        <a:t>Time limit for filing Cross Objections</a:t>
                      </a:r>
                    </a:p>
                  </a:txBody>
                  <a:tcPr anchor="ctr"/>
                </a:tc>
                <a:tc>
                  <a:txBody>
                    <a:bodyPr/>
                    <a:lstStyle/>
                    <a:p>
                      <a:pPr algn="ctr"/>
                      <a:r>
                        <a:rPr lang="en-IN" dirty="0">
                          <a:latin typeface="Tw Cen MT" panose="020B0602020104020603" pitchFamily="34" charset="0"/>
                        </a:rPr>
                        <a:t>45 days</a:t>
                      </a:r>
                    </a:p>
                  </a:txBody>
                  <a:tcPr anchor="ctr"/>
                </a:tc>
                <a:extLst>
                  <a:ext uri="{0D108BD9-81ED-4DB2-BD59-A6C34878D82A}">
                    <a16:rowId xmlns:a16="http://schemas.microsoft.com/office/drawing/2014/main" val="2939541070"/>
                  </a:ext>
                </a:extLst>
              </a:tr>
              <a:tr h="444502">
                <a:tc>
                  <a:txBody>
                    <a:bodyPr/>
                    <a:lstStyle/>
                    <a:p>
                      <a:pPr algn="just"/>
                      <a:r>
                        <a:rPr lang="en-IN" dirty="0">
                          <a:latin typeface="Tw Cen MT" panose="020B0602020104020603" pitchFamily="34" charset="0"/>
                        </a:rPr>
                        <a:t>Maximum Condonable Period</a:t>
                      </a:r>
                    </a:p>
                  </a:txBody>
                  <a:tcPr anchor="ctr"/>
                </a:tc>
                <a:tc>
                  <a:txBody>
                    <a:bodyPr/>
                    <a:lstStyle/>
                    <a:p>
                      <a:pPr algn="ctr"/>
                      <a:r>
                        <a:rPr lang="en-IN" dirty="0">
                          <a:latin typeface="Tw Cen MT" panose="020B0602020104020603" pitchFamily="34" charset="0"/>
                        </a:rPr>
                        <a:t>As Tribunal may deem fit</a:t>
                      </a:r>
                    </a:p>
                  </a:txBody>
                  <a:tcPr anchor="ctr"/>
                </a:tc>
                <a:extLst>
                  <a:ext uri="{0D108BD9-81ED-4DB2-BD59-A6C34878D82A}">
                    <a16:rowId xmlns:a16="http://schemas.microsoft.com/office/drawing/2014/main" val="2484693879"/>
                  </a:ext>
                </a:extLst>
              </a:tr>
              <a:tr h="659527">
                <a:tc>
                  <a:txBody>
                    <a:bodyPr/>
                    <a:lstStyle/>
                    <a:p>
                      <a:pPr algn="just"/>
                      <a:r>
                        <a:rPr lang="en-IN" dirty="0">
                          <a:latin typeface="Tw Cen MT" panose="020B0602020104020603" pitchFamily="34" charset="0"/>
                        </a:rPr>
                        <a:t>Mandatory Pre-Deposit</a:t>
                      </a:r>
                    </a:p>
                  </a:txBody>
                  <a:tcPr anchor="ctr"/>
                </a:tc>
                <a:tc>
                  <a:txBody>
                    <a:bodyPr/>
                    <a:lstStyle/>
                    <a:p>
                      <a:pPr algn="ctr"/>
                      <a:r>
                        <a:rPr lang="en-IN" dirty="0">
                          <a:latin typeface="Tw Cen MT" panose="020B0602020104020603" pitchFamily="34" charset="0"/>
                        </a:rPr>
                        <a:t>100% of Amount admitted (+)</a:t>
                      </a:r>
                    </a:p>
                    <a:p>
                      <a:pPr algn="ctr"/>
                      <a:r>
                        <a:rPr lang="en-IN" dirty="0">
                          <a:latin typeface="Tw Cen MT" panose="020B0602020104020603" pitchFamily="34" charset="0"/>
                        </a:rPr>
                        <a:t>20%* of remaining amount, maximum of Rs. 50 crores</a:t>
                      </a:r>
                    </a:p>
                    <a:p>
                      <a:pPr algn="ctr"/>
                      <a:r>
                        <a:rPr lang="en-IN" dirty="0">
                          <a:latin typeface="Tw Cen MT" panose="020B0602020104020603" pitchFamily="34" charset="0"/>
                        </a:rPr>
                        <a:t>*20% is in addition to 10% paid u/s 107</a:t>
                      </a:r>
                    </a:p>
                  </a:txBody>
                  <a:tcPr anchor="ctr"/>
                </a:tc>
                <a:extLst>
                  <a:ext uri="{0D108BD9-81ED-4DB2-BD59-A6C34878D82A}">
                    <a16:rowId xmlns:a16="http://schemas.microsoft.com/office/drawing/2014/main" val="101596494"/>
                  </a:ext>
                </a:extLst>
              </a:tr>
              <a:tr h="659527">
                <a:tc>
                  <a:txBody>
                    <a:bodyPr/>
                    <a:lstStyle/>
                    <a:p>
                      <a:pPr algn="just"/>
                      <a:r>
                        <a:rPr lang="en-IN" dirty="0">
                          <a:latin typeface="Tw Cen MT" panose="020B0602020104020603" pitchFamily="34" charset="0"/>
                        </a:rPr>
                        <a:t>Time period for passing of Order (Voluntary not mandatory)</a:t>
                      </a:r>
                    </a:p>
                  </a:txBody>
                  <a:tcPr anchor="ctr"/>
                </a:tc>
                <a:tc>
                  <a:txBody>
                    <a:bodyPr/>
                    <a:lstStyle/>
                    <a:p>
                      <a:pPr algn="ctr"/>
                      <a:r>
                        <a:rPr lang="en-IN" dirty="0">
                          <a:latin typeface="Tw Cen MT" panose="020B0602020104020603" pitchFamily="34" charset="0"/>
                        </a:rPr>
                        <a:t>1 year from filing of Appeal</a:t>
                      </a:r>
                    </a:p>
                  </a:txBody>
                  <a:tcPr anchor="ctr"/>
                </a:tc>
                <a:extLst>
                  <a:ext uri="{0D108BD9-81ED-4DB2-BD59-A6C34878D82A}">
                    <a16:rowId xmlns:a16="http://schemas.microsoft.com/office/drawing/2014/main" val="2333077189"/>
                  </a:ext>
                </a:extLst>
              </a:tr>
            </a:tbl>
          </a:graphicData>
        </a:graphic>
      </p:graphicFrame>
    </p:spTree>
    <p:extLst>
      <p:ext uri="{BB962C8B-B14F-4D97-AF65-F5344CB8AC3E}">
        <p14:creationId xmlns:p14="http://schemas.microsoft.com/office/powerpoint/2010/main" val="145568539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122</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245319" y="1838739"/>
            <a:ext cx="4191387" cy="23490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Tw Cen MT" panose="020B0602020104020603" pitchFamily="34" charset="0"/>
              </a:rPr>
              <a:t>Removal of Difficulty Order No. 09/2019 – Central Tax dated 03 December 2019</a:t>
            </a:r>
          </a:p>
        </p:txBody>
      </p:sp>
      <p:sp>
        <p:nvSpPr>
          <p:cNvPr id="5" name="TextBox 4">
            <a:extLst>
              <a:ext uri="{FF2B5EF4-FFF2-40B4-BE49-F238E27FC236}">
                <a16:creationId xmlns:a16="http://schemas.microsoft.com/office/drawing/2014/main" id="{9ADB3B20-8F6E-8A16-A483-F7D0B1013A46}"/>
              </a:ext>
            </a:extLst>
          </p:cNvPr>
          <p:cNvSpPr txBox="1"/>
          <p:nvPr/>
        </p:nvSpPr>
        <p:spPr>
          <a:xfrm rot="10800000" flipV="1">
            <a:off x="6309360" y="899214"/>
            <a:ext cx="5648960" cy="4659417"/>
          </a:xfrm>
          <a:prstGeom prst="rect">
            <a:avLst/>
          </a:prstGeom>
          <a:noFill/>
        </p:spPr>
        <p:txBody>
          <a:bodyPr wrap="square">
            <a:spAutoFit/>
          </a:bodyPr>
          <a:lstStyle/>
          <a:p>
            <a:pPr algn="just">
              <a:lnSpc>
                <a:spcPct val="150000"/>
              </a:lnSpc>
              <a:spcBef>
                <a:spcPts val="0"/>
              </a:spcBef>
            </a:pPr>
            <a:r>
              <a:rPr lang="en-US" sz="2000" i="1" dirty="0">
                <a:latin typeface="Tw Cen MT" panose="020B0602020104020603" pitchFamily="34" charset="0"/>
              </a:rPr>
              <a:t>the “three months from the date on which the order sought to be appealed against is communicated to the person preferring the appeal” in sub-section (1) of section 112, the start of the three months period shall be considered to be the later of the following dates:-</a:t>
            </a:r>
          </a:p>
          <a:p>
            <a:pPr marL="400050" indent="-400050" algn="just">
              <a:lnSpc>
                <a:spcPct val="150000"/>
              </a:lnSpc>
              <a:spcBef>
                <a:spcPts val="0"/>
              </a:spcBef>
              <a:buAutoNum type="romanLcParenBoth"/>
            </a:pPr>
            <a:r>
              <a:rPr lang="en-US" sz="2000" i="1" dirty="0">
                <a:latin typeface="Tw Cen MT" panose="020B0602020104020603" pitchFamily="34" charset="0"/>
              </a:rPr>
              <a:t>date of communication of order; or</a:t>
            </a:r>
          </a:p>
          <a:p>
            <a:pPr marL="400050" indent="-400050" algn="just">
              <a:lnSpc>
                <a:spcPct val="150000"/>
              </a:lnSpc>
              <a:spcBef>
                <a:spcPts val="0"/>
              </a:spcBef>
              <a:buAutoNum type="romanLcParenBoth"/>
            </a:pPr>
            <a:r>
              <a:rPr lang="en-US" sz="2000" i="1" dirty="0">
                <a:latin typeface="Tw Cen MT" panose="020B0602020104020603" pitchFamily="34" charset="0"/>
              </a:rPr>
              <a:t>the date on which the President or the State President, as the case may be, of the Appellate Tribunal after its constitution under section 109, enters office;</a:t>
            </a:r>
          </a:p>
        </p:txBody>
      </p:sp>
    </p:spTree>
    <p:extLst>
      <p:ext uri="{BB962C8B-B14F-4D97-AF65-F5344CB8AC3E}">
        <p14:creationId xmlns:p14="http://schemas.microsoft.com/office/powerpoint/2010/main" val="2384946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123</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245319" y="1838739"/>
            <a:ext cx="4191387" cy="23490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pt-BR" sz="2400" dirty="0">
                <a:solidFill>
                  <a:schemeClr val="tx1"/>
                </a:solidFill>
                <a:latin typeface="Tw Cen MT" panose="020B0602020104020603" pitchFamily="34" charset="0"/>
              </a:rPr>
              <a:t>Circular No. 9T/2020, dated 26-5-2020 issued by MH Govt.</a:t>
            </a:r>
          </a:p>
        </p:txBody>
      </p:sp>
      <p:sp>
        <p:nvSpPr>
          <p:cNvPr id="5" name="TextBox 4">
            <a:extLst>
              <a:ext uri="{FF2B5EF4-FFF2-40B4-BE49-F238E27FC236}">
                <a16:creationId xmlns:a16="http://schemas.microsoft.com/office/drawing/2014/main" id="{9ADB3B20-8F6E-8A16-A483-F7D0B1013A46}"/>
              </a:ext>
            </a:extLst>
          </p:cNvPr>
          <p:cNvSpPr txBox="1"/>
          <p:nvPr/>
        </p:nvSpPr>
        <p:spPr>
          <a:xfrm rot="10800000" flipV="1">
            <a:off x="6309360" y="528698"/>
            <a:ext cx="5648960" cy="5698163"/>
          </a:xfrm>
          <a:prstGeom prst="rect">
            <a:avLst/>
          </a:prstGeom>
          <a:noFill/>
        </p:spPr>
        <p:txBody>
          <a:bodyPr wrap="square">
            <a:spAutoFit/>
          </a:bodyPr>
          <a:lstStyle/>
          <a:p>
            <a:pPr algn="just">
              <a:lnSpc>
                <a:spcPct val="150000"/>
              </a:lnSpc>
              <a:spcBef>
                <a:spcPts val="0"/>
              </a:spcBef>
            </a:pPr>
            <a:r>
              <a:rPr lang="en-US" sz="2000" b="1" i="1" dirty="0">
                <a:latin typeface="Tw Cen MT" panose="020B0602020104020603" pitchFamily="34" charset="0"/>
              </a:rPr>
              <a:t>5. Recovery of dues after disposal of appeal –</a:t>
            </a:r>
          </a:p>
          <a:p>
            <a:pPr algn="just">
              <a:lnSpc>
                <a:spcPct val="150000"/>
              </a:lnSpc>
              <a:spcBef>
                <a:spcPts val="0"/>
              </a:spcBef>
            </a:pPr>
            <a:endParaRPr lang="en-US" sz="500" b="1" i="1" dirty="0">
              <a:latin typeface="Tw Cen MT" panose="020B0602020104020603" pitchFamily="34" charset="0"/>
            </a:endParaRPr>
          </a:p>
          <a:p>
            <a:pPr algn="just">
              <a:lnSpc>
                <a:spcPct val="150000"/>
              </a:lnSpc>
              <a:spcBef>
                <a:spcPts val="0"/>
              </a:spcBef>
            </a:pPr>
            <a:r>
              <a:rPr lang="en-US" sz="2000" i="1" dirty="0">
                <a:latin typeface="Tw Cen MT" panose="020B0602020104020603" pitchFamily="34" charset="0"/>
              </a:rPr>
              <a:t>After disposal of pending appeal u/s. 107, if any demand is confirmed or appellate authority has created the additional demand then in such cases </a:t>
            </a:r>
            <a:r>
              <a:rPr lang="en-US" sz="2000" b="1" i="1" dirty="0">
                <a:latin typeface="Tw Cen MT" panose="020B0602020104020603" pitchFamily="34" charset="0"/>
              </a:rPr>
              <a:t>taxpayer shall submit a declaration in Annexure-I before the jurisdictional tax officer stating that he is proposing to file an appeal u/s. 112(1) against the appeal order. </a:t>
            </a:r>
            <a:r>
              <a:rPr lang="en-US" sz="2000" i="1" dirty="0">
                <a:latin typeface="Tw Cen MT" panose="020B0602020104020603" pitchFamily="34" charset="0"/>
              </a:rPr>
              <a:t>If such declaration is not submitted </a:t>
            </a:r>
            <a:r>
              <a:rPr lang="en-US" sz="2000" b="1" i="1" dirty="0">
                <a:latin typeface="Tw Cen MT" panose="020B0602020104020603" pitchFamily="34" charset="0"/>
              </a:rPr>
              <a:t>within fifteen days from the communication of the said order</a:t>
            </a:r>
            <a:r>
              <a:rPr lang="en-US" sz="2000" i="1" dirty="0">
                <a:latin typeface="Tw Cen MT" panose="020B0602020104020603" pitchFamily="34" charset="0"/>
              </a:rPr>
              <a:t>, then it will be presumed that taxpayer is not willing to file appeal against the order and recovery proceedings may be initiated as per the provisions of law.</a:t>
            </a:r>
          </a:p>
        </p:txBody>
      </p:sp>
    </p:spTree>
    <p:extLst>
      <p:ext uri="{BB962C8B-B14F-4D97-AF65-F5344CB8AC3E}">
        <p14:creationId xmlns:p14="http://schemas.microsoft.com/office/powerpoint/2010/main" val="30011302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124</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245319" y="2019496"/>
            <a:ext cx="4191387" cy="23490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r>
              <a:rPr lang="pt-BR" sz="2400" dirty="0">
                <a:solidFill>
                  <a:schemeClr val="tx1"/>
                </a:solidFill>
                <a:latin typeface="Tw Cen MT" panose="020B0602020104020603" pitchFamily="34" charset="0"/>
              </a:rPr>
              <a:t>Writ petition maintainable against Order of 1st Appellate Authority when GSTAT not formed</a:t>
            </a:r>
          </a:p>
        </p:txBody>
      </p:sp>
      <p:sp>
        <p:nvSpPr>
          <p:cNvPr id="5" name="TextBox 4">
            <a:extLst>
              <a:ext uri="{FF2B5EF4-FFF2-40B4-BE49-F238E27FC236}">
                <a16:creationId xmlns:a16="http://schemas.microsoft.com/office/drawing/2014/main" id="{9ADB3B20-8F6E-8A16-A483-F7D0B1013A46}"/>
              </a:ext>
            </a:extLst>
          </p:cNvPr>
          <p:cNvSpPr txBox="1"/>
          <p:nvPr/>
        </p:nvSpPr>
        <p:spPr>
          <a:xfrm rot="10800000" flipV="1">
            <a:off x="6309360" y="1048076"/>
            <a:ext cx="5648960" cy="4659417"/>
          </a:xfrm>
          <a:prstGeom prst="rect">
            <a:avLst/>
          </a:prstGeom>
          <a:noFill/>
        </p:spPr>
        <p:txBody>
          <a:bodyPr wrap="square">
            <a:spAutoFit/>
          </a:bodyPr>
          <a:lstStyle/>
          <a:p>
            <a:pPr marL="342900" indent="-342900" algn="just">
              <a:lnSpc>
                <a:spcPct val="150000"/>
              </a:lnSpc>
              <a:spcBef>
                <a:spcPts val="0"/>
              </a:spcBef>
              <a:buFont typeface="Wingdings" panose="05000000000000000000" pitchFamily="2" charset="2"/>
              <a:buChar char="ü"/>
            </a:pPr>
            <a:r>
              <a:rPr lang="en-US" sz="2000" b="1" dirty="0">
                <a:latin typeface="Tw Cen MT" panose="020B0602020104020603" pitchFamily="34" charset="0"/>
              </a:rPr>
              <a:t>Rahul Traders v. State of U.P.</a:t>
            </a:r>
            <a:r>
              <a:rPr lang="en-US" sz="2000" dirty="0">
                <a:latin typeface="Tw Cen MT" panose="020B0602020104020603" pitchFamily="34" charset="0"/>
              </a:rPr>
              <a:t>, cited in </a:t>
            </a:r>
            <a:r>
              <a:rPr lang="en-US" sz="2000" b="1" dirty="0">
                <a:latin typeface="Tw Cen MT" panose="020B0602020104020603" pitchFamily="34" charset="0"/>
              </a:rPr>
              <a:t>2022 (59) G.S.T.L. 42 (All.)</a:t>
            </a:r>
          </a:p>
          <a:p>
            <a:pPr marL="342900" indent="-342900" algn="just">
              <a:lnSpc>
                <a:spcPct val="150000"/>
              </a:lnSpc>
              <a:spcBef>
                <a:spcPts val="0"/>
              </a:spcBef>
              <a:buFont typeface="Wingdings" panose="05000000000000000000" pitchFamily="2" charset="2"/>
              <a:buChar char="ü"/>
            </a:pPr>
            <a:endParaRPr lang="en-US" sz="1000" dirty="0">
              <a:latin typeface="Tw Cen MT" panose="020B0602020104020603" pitchFamily="34" charset="0"/>
            </a:endParaRPr>
          </a:p>
          <a:p>
            <a:pPr marL="342900" indent="-342900" algn="just">
              <a:lnSpc>
                <a:spcPct val="150000"/>
              </a:lnSpc>
              <a:spcBef>
                <a:spcPts val="0"/>
              </a:spcBef>
              <a:buFont typeface="Wingdings" panose="05000000000000000000" pitchFamily="2" charset="2"/>
              <a:buChar char="ü"/>
            </a:pPr>
            <a:r>
              <a:rPr lang="en-US" sz="2000" b="1" dirty="0">
                <a:latin typeface="Tw Cen MT" panose="020B0602020104020603" pitchFamily="34" charset="0"/>
              </a:rPr>
              <a:t>State Tax Officer, Bureau of Investigation (North Bengal) v. Surinder Kumar </a:t>
            </a:r>
            <a:r>
              <a:rPr lang="en-US" sz="2000" b="1" dirty="0" err="1">
                <a:latin typeface="Tw Cen MT" panose="020B0602020104020603" pitchFamily="34" charset="0"/>
              </a:rPr>
              <a:t>Kotnala</a:t>
            </a:r>
            <a:r>
              <a:rPr lang="en-US" sz="2000" dirty="0">
                <a:latin typeface="Tw Cen MT" panose="020B0602020104020603" pitchFamily="34" charset="0"/>
              </a:rPr>
              <a:t>, reported in </a:t>
            </a:r>
            <a:r>
              <a:rPr lang="en-US" sz="2000" b="1" dirty="0">
                <a:latin typeface="Tw Cen MT" panose="020B0602020104020603" pitchFamily="34" charset="0"/>
              </a:rPr>
              <a:t>2022 (60) G.S.T.L. 317 (Cal.)</a:t>
            </a:r>
          </a:p>
          <a:p>
            <a:pPr marL="342900" indent="-342900" algn="just">
              <a:lnSpc>
                <a:spcPct val="150000"/>
              </a:lnSpc>
              <a:spcBef>
                <a:spcPts val="0"/>
              </a:spcBef>
              <a:buFont typeface="Wingdings" panose="05000000000000000000" pitchFamily="2" charset="2"/>
              <a:buChar char="ü"/>
            </a:pPr>
            <a:endParaRPr lang="en-US" sz="1000" dirty="0">
              <a:latin typeface="Tw Cen MT" panose="020B0602020104020603" pitchFamily="34" charset="0"/>
            </a:endParaRPr>
          </a:p>
          <a:p>
            <a:pPr marL="342900" indent="-342900" algn="just">
              <a:lnSpc>
                <a:spcPct val="150000"/>
              </a:lnSpc>
              <a:spcBef>
                <a:spcPts val="0"/>
              </a:spcBef>
              <a:buFont typeface="Wingdings" panose="05000000000000000000" pitchFamily="2" charset="2"/>
              <a:buChar char="ü"/>
            </a:pPr>
            <a:r>
              <a:rPr lang="en-US" sz="2000" b="1" dirty="0">
                <a:latin typeface="Tw Cen MT" panose="020B0602020104020603" pitchFamily="34" charset="0"/>
              </a:rPr>
              <a:t>Mega Jewels Pvt. Ltd. v. Addl. </a:t>
            </a:r>
            <a:r>
              <a:rPr lang="en-US" sz="2000" b="1" dirty="0" err="1">
                <a:latin typeface="Tw Cen MT" panose="020B0602020104020603" pitchFamily="34" charset="0"/>
              </a:rPr>
              <a:t>Commr</a:t>
            </a:r>
            <a:r>
              <a:rPr lang="en-US" sz="2000" b="1" dirty="0">
                <a:latin typeface="Tw Cen MT" panose="020B0602020104020603" pitchFamily="34" charset="0"/>
              </a:rPr>
              <a:t>. (Appeals), CGST, C. Ex. &amp; </a:t>
            </a:r>
            <a:r>
              <a:rPr lang="en-US" sz="2000" b="1" dirty="0" err="1">
                <a:latin typeface="Tw Cen MT" panose="020B0602020104020603" pitchFamily="34" charset="0"/>
              </a:rPr>
              <a:t>Cus</a:t>
            </a:r>
            <a:r>
              <a:rPr lang="en-US" sz="2000" b="1" dirty="0">
                <a:latin typeface="Tw Cen MT" panose="020B0602020104020603" pitchFamily="34" charset="0"/>
              </a:rPr>
              <a:t>., Jaipur</a:t>
            </a:r>
            <a:r>
              <a:rPr lang="en-US" sz="2000" dirty="0">
                <a:latin typeface="Tw Cen MT" panose="020B0602020104020603" pitchFamily="34" charset="0"/>
              </a:rPr>
              <a:t>, cited in </a:t>
            </a:r>
            <a:r>
              <a:rPr lang="en-US" sz="2000" b="1" dirty="0">
                <a:latin typeface="Tw Cen MT" panose="020B0602020104020603" pitchFamily="34" charset="0"/>
              </a:rPr>
              <a:t>2021 (51) G.S.T.L. 202 (Raj.)</a:t>
            </a:r>
          </a:p>
          <a:p>
            <a:pPr marL="342900" indent="-342900" algn="just">
              <a:lnSpc>
                <a:spcPct val="150000"/>
              </a:lnSpc>
              <a:spcBef>
                <a:spcPts val="0"/>
              </a:spcBef>
              <a:buFont typeface="Wingdings" panose="05000000000000000000" pitchFamily="2" charset="2"/>
              <a:buChar char="ü"/>
            </a:pPr>
            <a:endParaRPr lang="en-US" sz="2000" dirty="0">
              <a:latin typeface="Tw Cen MT" panose="020B0602020104020603" pitchFamily="34" charset="0"/>
            </a:endParaRPr>
          </a:p>
        </p:txBody>
      </p:sp>
    </p:spTree>
    <p:extLst>
      <p:ext uri="{BB962C8B-B14F-4D97-AF65-F5344CB8AC3E}">
        <p14:creationId xmlns:p14="http://schemas.microsoft.com/office/powerpoint/2010/main" val="22193904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125</a:t>
            </a:fld>
            <a:endParaRPr lang="en-IN"/>
          </a:p>
        </p:txBody>
      </p:sp>
      <p:sp>
        <p:nvSpPr>
          <p:cNvPr id="4" name="Title 3">
            <a:extLst>
              <a:ext uri="{FF2B5EF4-FFF2-40B4-BE49-F238E27FC236}">
                <a16:creationId xmlns:a16="http://schemas.microsoft.com/office/drawing/2014/main" id="{4D5D9168-C8D0-69F1-D2A9-0482B01C6F87}"/>
              </a:ext>
            </a:extLst>
          </p:cNvPr>
          <p:cNvSpPr txBox="1">
            <a:spLocks/>
          </p:cNvSpPr>
          <p:nvPr/>
        </p:nvSpPr>
        <p:spPr>
          <a:xfrm>
            <a:off x="814039" y="1717040"/>
            <a:ext cx="10331481" cy="24485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Interest will be granted on refund of pre-deposit amount</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From date of payment of pre-deposit till date of refund</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Under Section 56 </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Rate of Interest notified </a:t>
            </a:r>
            <a:r>
              <a:rPr lang="en-US" sz="2000" i="1" dirty="0">
                <a:latin typeface="Tw Cen MT" panose="020B0602020104020603" pitchFamily="34" charset="0"/>
              </a:rPr>
              <a:t>vide </a:t>
            </a:r>
            <a:r>
              <a:rPr lang="en-US" sz="2000" dirty="0">
                <a:latin typeface="Tw Cen MT" panose="020B0602020104020603" pitchFamily="34" charset="0"/>
              </a:rPr>
              <a:t>Notification No. 13/2017 – Central Tax dated 30 March 2022 – 6% p.a.</a:t>
            </a:r>
          </a:p>
        </p:txBody>
      </p:sp>
      <p:sp>
        <p:nvSpPr>
          <p:cNvPr id="5" name="Rectangle 4">
            <a:extLst>
              <a:ext uri="{FF2B5EF4-FFF2-40B4-BE49-F238E27FC236}">
                <a16:creationId xmlns:a16="http://schemas.microsoft.com/office/drawing/2014/main" id="{FA5A28C4-F3AE-E748-F492-DC5981FB4D19}"/>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115: Interest on refund of pre-deposit</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85844715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117: Appeal to High Court</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126</a:t>
            </a:fld>
            <a:endParaRPr lang="en-IN"/>
          </a:p>
        </p:txBody>
      </p:sp>
      <p:graphicFrame>
        <p:nvGraphicFramePr>
          <p:cNvPr id="5" name="Table 5">
            <a:extLst>
              <a:ext uri="{FF2B5EF4-FFF2-40B4-BE49-F238E27FC236}">
                <a16:creationId xmlns:a16="http://schemas.microsoft.com/office/drawing/2014/main" id="{56A1B2E2-D148-0BE1-1501-DAFB3BB74934}"/>
              </a:ext>
            </a:extLst>
          </p:cNvPr>
          <p:cNvGraphicFramePr>
            <a:graphicFrameLocks noGrp="1"/>
          </p:cNvGraphicFramePr>
          <p:nvPr/>
        </p:nvGraphicFramePr>
        <p:xfrm>
          <a:off x="814039" y="1923040"/>
          <a:ext cx="10784841" cy="1097280"/>
        </p:xfrm>
        <a:graphic>
          <a:graphicData uri="http://schemas.openxmlformats.org/drawingml/2006/table">
            <a:tbl>
              <a:tblPr firstRow="1" bandRow="1">
                <a:tableStyleId>{6E25E649-3F16-4E02-A733-19D2CDBF48F0}</a:tableStyleId>
              </a:tblPr>
              <a:tblGrid>
                <a:gridCol w="5715001">
                  <a:extLst>
                    <a:ext uri="{9D8B030D-6E8A-4147-A177-3AD203B41FA5}">
                      <a16:colId xmlns:a16="http://schemas.microsoft.com/office/drawing/2014/main" val="2809448107"/>
                    </a:ext>
                  </a:extLst>
                </a:gridCol>
                <a:gridCol w="5069840">
                  <a:extLst>
                    <a:ext uri="{9D8B030D-6E8A-4147-A177-3AD203B41FA5}">
                      <a16:colId xmlns:a16="http://schemas.microsoft.com/office/drawing/2014/main" val="2134748699"/>
                    </a:ext>
                  </a:extLst>
                </a:gridCol>
              </a:tblGrid>
              <a:tr h="358068">
                <a:tc>
                  <a:txBody>
                    <a:bodyPr/>
                    <a:lstStyle/>
                    <a:p>
                      <a:pPr algn="ctr"/>
                      <a:r>
                        <a:rPr lang="en-IN" dirty="0"/>
                        <a:t>Particulars</a:t>
                      </a:r>
                      <a:endParaRPr lang="en-IN" dirty="0">
                        <a:latin typeface="Tw Cen MT" panose="020B0602020104020603" pitchFamily="34" charset="0"/>
                      </a:endParaRPr>
                    </a:p>
                  </a:txBody>
                  <a:tcPr/>
                </a:tc>
                <a:tc>
                  <a:txBody>
                    <a:bodyPr/>
                    <a:lstStyle/>
                    <a:p>
                      <a:pPr algn="ctr"/>
                      <a:r>
                        <a:rPr lang="en-IN" dirty="0"/>
                        <a:t>Section 117</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358068">
                <a:tc>
                  <a:txBody>
                    <a:bodyPr/>
                    <a:lstStyle/>
                    <a:p>
                      <a:pPr marL="0" algn="l" defTabSz="914400" rtl="0" eaLnBrk="1" latinLnBrk="0" hangingPunct="1"/>
                      <a:r>
                        <a:rPr lang="en-IN" sz="1800" kern="1200" dirty="0">
                          <a:solidFill>
                            <a:schemeClr val="dk1"/>
                          </a:solidFill>
                          <a:latin typeface="+mn-lt"/>
                          <a:ea typeface="+mn-ea"/>
                          <a:cs typeface="+mn-cs"/>
                        </a:rPr>
                        <a:t>Time limit for filing Appeal by Assessee or department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180 days</a:t>
                      </a:r>
                    </a:p>
                  </a:txBody>
                  <a:tcPr anchor="ctr"/>
                </a:tc>
                <a:extLst>
                  <a:ext uri="{0D108BD9-81ED-4DB2-BD59-A6C34878D82A}">
                    <a16:rowId xmlns:a16="http://schemas.microsoft.com/office/drawing/2014/main" val="3634351836"/>
                  </a:ext>
                </a:extLst>
              </a:tr>
              <a:tr h="358068">
                <a:tc>
                  <a:txBody>
                    <a:bodyPr/>
                    <a:lstStyle/>
                    <a:p>
                      <a:pPr algn="just"/>
                      <a:r>
                        <a:rPr lang="en-IN" dirty="0">
                          <a:latin typeface="Tw Cen MT" panose="020B0602020104020603" pitchFamily="34" charset="0"/>
                        </a:rPr>
                        <a:t>Maximum Condonable Period</a:t>
                      </a:r>
                    </a:p>
                  </a:txBody>
                  <a:tcPr anchor="ctr"/>
                </a:tc>
                <a:tc>
                  <a:txBody>
                    <a:bodyPr/>
                    <a:lstStyle/>
                    <a:p>
                      <a:pPr algn="ctr"/>
                      <a:r>
                        <a:rPr lang="en-IN" dirty="0">
                          <a:latin typeface="Tw Cen MT" panose="020B0602020104020603" pitchFamily="34" charset="0"/>
                        </a:rPr>
                        <a:t>As HC may deem fit</a:t>
                      </a:r>
                    </a:p>
                  </a:txBody>
                  <a:tcPr anchor="ctr"/>
                </a:tc>
                <a:extLst>
                  <a:ext uri="{0D108BD9-81ED-4DB2-BD59-A6C34878D82A}">
                    <a16:rowId xmlns:a16="http://schemas.microsoft.com/office/drawing/2014/main" val="2939541070"/>
                  </a:ext>
                </a:extLst>
              </a:tr>
            </a:tbl>
          </a:graphicData>
        </a:graphic>
      </p:graphicFrame>
    </p:spTree>
    <p:extLst>
      <p:ext uri="{BB962C8B-B14F-4D97-AF65-F5344CB8AC3E}">
        <p14:creationId xmlns:p14="http://schemas.microsoft.com/office/powerpoint/2010/main" val="864338060"/>
      </p:ext>
    </p:extLst>
  </p:cSld>
  <p:clrMapOvr>
    <a:masterClrMapping/>
  </p:clrMapOvr>
  <p:transition spd="slow">
    <p:randomBar dir="vert"/>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104714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Relevant forms for Appeal to Tribunal/HC/SC</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127</a:t>
            </a:fld>
            <a:endParaRPr lang="en-IN"/>
          </a:p>
        </p:txBody>
      </p:sp>
      <p:graphicFrame>
        <p:nvGraphicFramePr>
          <p:cNvPr id="3" name="Table 5">
            <a:extLst>
              <a:ext uri="{FF2B5EF4-FFF2-40B4-BE49-F238E27FC236}">
                <a16:creationId xmlns:a16="http://schemas.microsoft.com/office/drawing/2014/main" id="{7CF932C4-93A9-AA97-B978-87CA9644B767}"/>
              </a:ext>
            </a:extLst>
          </p:cNvPr>
          <p:cNvGraphicFramePr>
            <a:graphicFrameLocks noGrp="1"/>
          </p:cNvGraphicFramePr>
          <p:nvPr/>
        </p:nvGraphicFramePr>
        <p:xfrm>
          <a:off x="1783079" y="2137272"/>
          <a:ext cx="7272970" cy="1828800"/>
        </p:xfrm>
        <a:graphic>
          <a:graphicData uri="http://schemas.openxmlformats.org/drawingml/2006/table">
            <a:tbl>
              <a:tblPr firstRow="1" bandRow="1">
                <a:tableStyleId>{6E25E649-3F16-4E02-A733-19D2CDBF48F0}</a:tableStyleId>
              </a:tblPr>
              <a:tblGrid>
                <a:gridCol w="3804921">
                  <a:extLst>
                    <a:ext uri="{9D8B030D-6E8A-4147-A177-3AD203B41FA5}">
                      <a16:colId xmlns:a16="http://schemas.microsoft.com/office/drawing/2014/main" val="2809448107"/>
                    </a:ext>
                  </a:extLst>
                </a:gridCol>
                <a:gridCol w="1798320">
                  <a:extLst>
                    <a:ext uri="{9D8B030D-6E8A-4147-A177-3AD203B41FA5}">
                      <a16:colId xmlns:a16="http://schemas.microsoft.com/office/drawing/2014/main" val="2683179457"/>
                    </a:ext>
                  </a:extLst>
                </a:gridCol>
                <a:gridCol w="1669729">
                  <a:extLst>
                    <a:ext uri="{9D8B030D-6E8A-4147-A177-3AD203B41FA5}">
                      <a16:colId xmlns:a16="http://schemas.microsoft.com/office/drawing/2014/main" val="2006371846"/>
                    </a:ext>
                  </a:extLst>
                </a:gridCol>
              </a:tblGrid>
              <a:tr h="358068">
                <a:tc>
                  <a:txBody>
                    <a:bodyPr/>
                    <a:lstStyle/>
                    <a:p>
                      <a:pPr algn="ctr"/>
                      <a:r>
                        <a:rPr lang="en-IN" dirty="0"/>
                        <a:t>Particulars</a:t>
                      </a:r>
                      <a:endParaRPr lang="en-IN" dirty="0">
                        <a:latin typeface="Tw Cen MT" panose="020B0602020104020603" pitchFamily="34" charset="0"/>
                      </a:endParaRPr>
                    </a:p>
                  </a:txBody>
                  <a:tcPr/>
                </a:tc>
                <a:tc>
                  <a:txBody>
                    <a:bodyPr/>
                    <a:lstStyle/>
                    <a:p>
                      <a:pPr algn="ctr"/>
                      <a:r>
                        <a:rPr lang="en-IN" dirty="0"/>
                        <a:t>Tribunal </a:t>
                      </a:r>
                      <a:endParaRPr lang="en-IN" dirty="0">
                        <a:latin typeface="Tw Cen MT" panose="020B0602020104020603" pitchFamily="34" charset="0"/>
                      </a:endParaRPr>
                    </a:p>
                  </a:txBody>
                  <a:tcPr/>
                </a:tc>
                <a:tc>
                  <a:txBody>
                    <a:bodyPr/>
                    <a:lstStyle/>
                    <a:p>
                      <a:pPr algn="ctr"/>
                      <a:r>
                        <a:rPr lang="en-IN" dirty="0">
                          <a:latin typeface="Tw Cen MT" panose="020B0602020104020603" pitchFamily="34" charset="0"/>
                        </a:rPr>
                        <a:t>HC</a:t>
                      </a:r>
                    </a:p>
                  </a:txBody>
                  <a:tcPr/>
                </a:tc>
                <a:extLst>
                  <a:ext uri="{0D108BD9-81ED-4DB2-BD59-A6C34878D82A}">
                    <a16:rowId xmlns:a16="http://schemas.microsoft.com/office/drawing/2014/main" val="2206554874"/>
                  </a:ext>
                </a:extLst>
              </a:tr>
              <a:tr h="358068">
                <a:tc>
                  <a:txBody>
                    <a:bodyPr/>
                    <a:lstStyle/>
                    <a:p>
                      <a:pPr marL="0" algn="l" defTabSz="914400" rtl="0" eaLnBrk="1" latinLnBrk="0" hangingPunct="1"/>
                      <a:r>
                        <a:rPr lang="en-IN" sz="1800" kern="1200" dirty="0">
                          <a:solidFill>
                            <a:schemeClr val="dk1"/>
                          </a:solidFill>
                          <a:latin typeface="+mn-lt"/>
                          <a:ea typeface="+mn-ea"/>
                          <a:cs typeface="+mn-cs"/>
                        </a:rPr>
                        <a:t>Form of Appeal by Assessee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APL-05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APL-08</a:t>
                      </a:r>
                    </a:p>
                  </a:txBody>
                  <a:tcPr anchor="ctr"/>
                </a:tc>
                <a:extLst>
                  <a:ext uri="{0D108BD9-81ED-4DB2-BD59-A6C34878D82A}">
                    <a16:rowId xmlns:a16="http://schemas.microsoft.com/office/drawing/2014/main" val="3634351836"/>
                  </a:ext>
                </a:extLst>
              </a:tr>
              <a:tr h="358068">
                <a:tc>
                  <a:txBody>
                    <a:bodyPr/>
                    <a:lstStyle/>
                    <a:p>
                      <a:pPr marL="0" algn="just" defTabSz="914400" rtl="0" eaLnBrk="1" latinLnBrk="0" hangingPunct="1"/>
                      <a:r>
                        <a:rPr lang="en-IN" sz="1800" kern="1200" dirty="0">
                          <a:solidFill>
                            <a:schemeClr val="dk1"/>
                          </a:solidFill>
                          <a:latin typeface="+mn-lt"/>
                          <a:ea typeface="+mn-ea"/>
                          <a:cs typeface="+mn-cs"/>
                        </a:rPr>
                        <a:t>Departmental Appeal</a:t>
                      </a:r>
                    </a:p>
                  </a:txBody>
                  <a:tcPr anchor="ctr"/>
                </a:tc>
                <a:tc>
                  <a:txBody>
                    <a:bodyPr/>
                    <a:lstStyle/>
                    <a:p>
                      <a:pPr marL="0" algn="ctr" defTabSz="914400" rtl="0" eaLnBrk="1" latinLnBrk="0" hangingPunct="1"/>
                      <a:r>
                        <a:rPr lang="en-IN" sz="1800" kern="1200" dirty="0">
                          <a:solidFill>
                            <a:schemeClr val="dk1"/>
                          </a:solidFill>
                          <a:latin typeface="+mn-lt"/>
                          <a:ea typeface="+mn-ea"/>
                          <a:cs typeface="+mn-cs"/>
                        </a:rPr>
                        <a:t>APL-07</a:t>
                      </a:r>
                    </a:p>
                  </a:txBody>
                  <a:tcPr anchor="ctr"/>
                </a:tc>
                <a:tc>
                  <a:txBody>
                    <a:bodyPr/>
                    <a:lstStyle/>
                    <a:p>
                      <a:pPr marL="0" algn="ctr" defTabSz="914400" rtl="0" eaLnBrk="1" latinLnBrk="0" hangingPunct="1"/>
                      <a:endParaRPr lang="en-IN" sz="1800" kern="1200" dirty="0">
                        <a:solidFill>
                          <a:schemeClr val="dk1"/>
                        </a:solidFill>
                        <a:latin typeface="+mn-lt"/>
                        <a:ea typeface="+mn-ea"/>
                        <a:cs typeface="+mn-cs"/>
                      </a:endParaRPr>
                    </a:p>
                  </a:txBody>
                  <a:tcPr anchor="ctr"/>
                </a:tc>
                <a:extLst>
                  <a:ext uri="{0D108BD9-81ED-4DB2-BD59-A6C34878D82A}">
                    <a16:rowId xmlns:a16="http://schemas.microsoft.com/office/drawing/2014/main" val="3202356416"/>
                  </a:ext>
                </a:extLst>
              </a:tr>
              <a:tr h="358068">
                <a:tc>
                  <a:txBody>
                    <a:bodyPr/>
                    <a:lstStyle/>
                    <a:p>
                      <a:pPr algn="just"/>
                      <a:r>
                        <a:rPr lang="en-IN" sz="1800" kern="1200" dirty="0">
                          <a:solidFill>
                            <a:schemeClr val="dk1"/>
                          </a:solidFill>
                          <a:latin typeface="+mn-lt"/>
                          <a:ea typeface="+mn-ea"/>
                          <a:cs typeface="+mn-cs"/>
                        </a:rPr>
                        <a:t>Memorandum of Cross Objections</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APL-06</a:t>
                      </a: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3406305458"/>
                  </a:ext>
                </a:extLst>
              </a:tr>
              <a:tr h="358068">
                <a:tc>
                  <a:txBody>
                    <a:bodyPr/>
                    <a:lstStyle/>
                    <a:p>
                      <a:pPr marL="0" algn="just" defTabSz="914400" rtl="0" eaLnBrk="1" latinLnBrk="0" hangingPunct="1"/>
                      <a:r>
                        <a:rPr lang="en-IN" sz="1800" kern="1200" dirty="0">
                          <a:solidFill>
                            <a:schemeClr val="dk1"/>
                          </a:solidFill>
                          <a:latin typeface="+mn-lt"/>
                          <a:ea typeface="+mn-ea"/>
                          <a:cs typeface="+mn-cs"/>
                        </a:rPr>
                        <a:t>Final Acknowledgement</a:t>
                      </a:r>
                    </a:p>
                  </a:txBody>
                  <a:tcPr anchor="ctr"/>
                </a:tc>
                <a:tc>
                  <a:txBody>
                    <a:bodyPr/>
                    <a:lstStyle/>
                    <a:p>
                      <a:pPr algn="ctr"/>
                      <a:r>
                        <a:rPr lang="en-IN" dirty="0">
                          <a:latin typeface="Tw Cen MT" panose="020B0602020104020603" pitchFamily="34" charset="0"/>
                        </a:rPr>
                        <a:t>APL-02</a:t>
                      </a: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3643938507"/>
                  </a:ext>
                </a:extLst>
              </a:tr>
            </a:tbl>
          </a:graphicData>
        </a:graphic>
      </p:graphicFrame>
    </p:spTree>
    <p:extLst>
      <p:ext uri="{BB962C8B-B14F-4D97-AF65-F5344CB8AC3E}">
        <p14:creationId xmlns:p14="http://schemas.microsoft.com/office/powerpoint/2010/main" val="792877214"/>
      </p:ext>
    </p:extLst>
  </p:cSld>
  <p:clrMapOvr>
    <a:masterClrMapping/>
  </p:clrMapOvr>
  <p:transition spd="slow">
    <p:randomBar dir="vert"/>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Section 120: Appeal not to be filed in certain cases</a:t>
            </a:r>
            <a:endParaRPr lang="en-IN" sz="12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128</a:t>
            </a:fld>
            <a:endParaRPr lang="en-IN"/>
          </a:p>
        </p:txBody>
      </p:sp>
      <p:sp>
        <p:nvSpPr>
          <p:cNvPr id="3" name="Title 3">
            <a:extLst>
              <a:ext uri="{FF2B5EF4-FFF2-40B4-BE49-F238E27FC236}">
                <a16:creationId xmlns:a16="http://schemas.microsoft.com/office/drawing/2014/main" id="{4CCABC68-24CA-8CDA-D3D1-6853C8E8B524}"/>
              </a:ext>
            </a:extLst>
          </p:cNvPr>
          <p:cNvSpPr txBox="1">
            <a:spLocks/>
          </p:cNvSpPr>
          <p:nvPr/>
        </p:nvSpPr>
        <p:spPr>
          <a:xfrm>
            <a:off x="814039" y="1717039"/>
            <a:ext cx="10331481" cy="47650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Board to decide monetary limits for filing of Appeal by the department.</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Not filing appeal in one case due to monetary limits does not preclude department to file appeal in other case.</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Monetary limits not to set precedent to be quoted by the Assessee.</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GST monetary limits not notified yet</a:t>
            </a:r>
          </a:p>
          <a:p>
            <a:pPr marL="342900" indent="-342900" algn="just">
              <a:lnSpc>
                <a:spcPct val="150000"/>
              </a:lnSpc>
              <a:spcBef>
                <a:spcPts val="0"/>
              </a:spcBef>
              <a:buFont typeface="Wingdings" panose="05000000000000000000" pitchFamily="2" charset="2"/>
              <a:buChar char="v"/>
            </a:pPr>
            <a:r>
              <a:rPr lang="en-US" sz="2000" dirty="0">
                <a:latin typeface="Tw Cen MT" panose="020B0602020104020603" pitchFamily="34" charset="0"/>
              </a:rPr>
              <a:t>Monetary limits of erstwhile law </a:t>
            </a:r>
            <a:r>
              <a:rPr lang="en-US" sz="2000" i="1" dirty="0">
                <a:latin typeface="Tw Cen MT" panose="020B0602020104020603" pitchFamily="34" charset="0"/>
              </a:rPr>
              <a:t>vide </a:t>
            </a:r>
            <a:r>
              <a:rPr lang="en-US" sz="2000" dirty="0">
                <a:latin typeface="Tw Cen MT" panose="020B0602020104020603" pitchFamily="34" charset="0"/>
              </a:rPr>
              <a:t>Letter bearing F. No. 390/MISC/116/2017-JC dated 25 June 2018 –</a:t>
            </a:r>
          </a:p>
          <a:p>
            <a:pPr marL="800100" lvl="1" indent="-342900" algn="just">
              <a:lnSpc>
                <a:spcPct val="150000"/>
              </a:lnSpc>
              <a:buFont typeface="Courier New" panose="02070309020205020404" pitchFamily="49" charset="0"/>
              <a:buChar char="o"/>
            </a:pPr>
            <a:r>
              <a:rPr lang="en-US" sz="2000" dirty="0">
                <a:latin typeface="Tw Cen MT" panose="020B0602020104020603" pitchFamily="34" charset="0"/>
              </a:rPr>
              <a:t>CESTAT – 20 lakhs</a:t>
            </a:r>
          </a:p>
          <a:p>
            <a:pPr marL="800100" lvl="1" indent="-342900" algn="just">
              <a:lnSpc>
                <a:spcPct val="150000"/>
              </a:lnSpc>
              <a:buFont typeface="Courier New" panose="02070309020205020404" pitchFamily="49" charset="0"/>
              <a:buChar char="o"/>
            </a:pPr>
            <a:r>
              <a:rPr lang="en-US" sz="2000" dirty="0">
                <a:latin typeface="Tw Cen MT" panose="020B0602020104020603" pitchFamily="34" charset="0"/>
              </a:rPr>
              <a:t>HC – 50 lakhs</a:t>
            </a:r>
          </a:p>
          <a:p>
            <a:pPr marL="800100" lvl="1" indent="-342900" algn="just">
              <a:lnSpc>
                <a:spcPct val="150000"/>
              </a:lnSpc>
              <a:buFont typeface="Courier New" panose="02070309020205020404" pitchFamily="49" charset="0"/>
              <a:buChar char="o"/>
            </a:pPr>
            <a:r>
              <a:rPr lang="en-US" sz="2000" dirty="0">
                <a:latin typeface="Tw Cen MT" panose="020B0602020104020603" pitchFamily="34" charset="0"/>
              </a:rPr>
              <a:t>SC – 1 crores </a:t>
            </a:r>
          </a:p>
        </p:txBody>
      </p:sp>
    </p:spTree>
    <p:extLst>
      <p:ext uri="{BB962C8B-B14F-4D97-AF65-F5344CB8AC3E}">
        <p14:creationId xmlns:p14="http://schemas.microsoft.com/office/powerpoint/2010/main" val="7929199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121: Non-Appealable decisions &amp; orders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129</a:t>
            </a:fld>
            <a:endParaRPr lang="en-IN"/>
          </a:p>
        </p:txBody>
      </p:sp>
      <p:sp>
        <p:nvSpPr>
          <p:cNvPr id="3" name="Title 3">
            <a:extLst>
              <a:ext uri="{FF2B5EF4-FFF2-40B4-BE49-F238E27FC236}">
                <a16:creationId xmlns:a16="http://schemas.microsoft.com/office/drawing/2014/main" id="{4CCABC68-24CA-8CDA-D3D1-6853C8E8B524}"/>
              </a:ext>
            </a:extLst>
          </p:cNvPr>
          <p:cNvSpPr txBox="1">
            <a:spLocks/>
          </p:cNvSpPr>
          <p:nvPr/>
        </p:nvSpPr>
        <p:spPr>
          <a:xfrm>
            <a:off x="814039" y="1717040"/>
            <a:ext cx="10331481" cy="344424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0"/>
              </a:spcBef>
            </a:pPr>
            <a:r>
              <a:rPr lang="en-US" sz="2000" dirty="0">
                <a:latin typeface="Tw Cen MT" panose="020B0602020104020603" pitchFamily="34" charset="0"/>
              </a:rPr>
              <a:t>No appeal shall lie in following cases –</a:t>
            </a:r>
          </a:p>
          <a:p>
            <a:pPr algn="just">
              <a:lnSpc>
                <a:spcPct val="150000"/>
              </a:lnSpc>
              <a:spcBef>
                <a:spcPts val="0"/>
              </a:spcBef>
            </a:pPr>
            <a:endParaRPr lang="en-US" sz="1000" dirty="0">
              <a:latin typeface="Tw Cen MT" panose="020B0602020104020603" pitchFamily="34" charset="0"/>
            </a:endParaRPr>
          </a:p>
          <a:p>
            <a:pPr marL="457200" indent="-457200" algn="just">
              <a:lnSpc>
                <a:spcPct val="150000"/>
              </a:lnSpc>
              <a:spcBef>
                <a:spcPts val="0"/>
              </a:spcBef>
              <a:buAutoNum type="arabicPeriod"/>
            </a:pPr>
            <a:r>
              <a:rPr lang="en-US" sz="2000" dirty="0">
                <a:latin typeface="Tw Cen MT" panose="020B0602020104020603" pitchFamily="34" charset="0"/>
              </a:rPr>
              <a:t>An order of the Commissioner or other authority empowered to direct transfer of proceedings from one officer to another officer.</a:t>
            </a:r>
          </a:p>
          <a:p>
            <a:pPr marL="457200" indent="-457200" algn="just">
              <a:lnSpc>
                <a:spcPct val="150000"/>
              </a:lnSpc>
              <a:spcBef>
                <a:spcPts val="0"/>
              </a:spcBef>
              <a:buAutoNum type="arabicPeriod"/>
            </a:pPr>
            <a:r>
              <a:rPr lang="en-US" sz="2000" dirty="0">
                <a:latin typeface="Tw Cen MT" panose="020B0602020104020603" pitchFamily="34" charset="0"/>
              </a:rPr>
              <a:t>An order pertaining to the seizure or retention of books of account, register and other documents (Section 67).</a:t>
            </a:r>
          </a:p>
          <a:p>
            <a:pPr marL="457200" indent="-457200" algn="just">
              <a:lnSpc>
                <a:spcPct val="150000"/>
              </a:lnSpc>
              <a:spcBef>
                <a:spcPts val="0"/>
              </a:spcBef>
              <a:buAutoNum type="arabicPeriod"/>
            </a:pPr>
            <a:r>
              <a:rPr lang="en-US" sz="2000" dirty="0">
                <a:latin typeface="Tw Cen MT" panose="020B0602020104020603" pitchFamily="34" charset="0"/>
              </a:rPr>
              <a:t>Order sanctioning prosecution under the Act.</a:t>
            </a:r>
          </a:p>
          <a:p>
            <a:pPr marL="457200" indent="-457200" algn="just">
              <a:lnSpc>
                <a:spcPct val="150000"/>
              </a:lnSpc>
              <a:spcBef>
                <a:spcPts val="0"/>
              </a:spcBef>
              <a:buAutoNum type="arabicPeriod"/>
            </a:pPr>
            <a:r>
              <a:rPr lang="en-US" sz="2000" dirty="0">
                <a:latin typeface="Tw Cen MT" panose="020B0602020104020603" pitchFamily="34" charset="0"/>
              </a:rPr>
              <a:t>Order passed under Section 80 of the Act (payment of tax in instalments).</a:t>
            </a:r>
          </a:p>
        </p:txBody>
      </p:sp>
    </p:spTree>
    <p:extLst>
      <p:ext uri="{BB962C8B-B14F-4D97-AF65-F5344CB8AC3E}">
        <p14:creationId xmlns:p14="http://schemas.microsoft.com/office/powerpoint/2010/main" val="250992630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Shape 31" title="Icon of Rocketship">
            <a:extLst>
              <a:ext uri="{FF2B5EF4-FFF2-40B4-BE49-F238E27FC236}">
                <a16:creationId xmlns:a16="http://schemas.microsoft.com/office/drawing/2014/main" id="{5B37B6B2-621C-41ED-9923-FB3BA10730EA}"/>
              </a:ext>
            </a:extLst>
          </p:cNvPr>
          <p:cNvSpPr>
            <a:spLocks/>
          </p:cNvSpPr>
          <p:nvPr/>
        </p:nvSpPr>
        <p:spPr bwMode="auto">
          <a:xfrm>
            <a:off x="1139825" y="427383"/>
            <a:ext cx="384175" cy="863600"/>
          </a:xfrm>
          <a:custGeom>
            <a:avLst/>
            <a:gdLst/>
            <a:ahLst/>
            <a:cxnLst/>
            <a:rect l="0" t="0" r="r" b="b"/>
            <a:pathLst>
              <a:path w="383742" h="863421">
                <a:moveTo>
                  <a:pt x="193716" y="5535"/>
                </a:moveTo>
                <a:lnTo>
                  <a:pt x="184861" y="15128"/>
                </a:lnTo>
                <a:cubicBezTo>
                  <a:pt x="184861" y="15128"/>
                  <a:pt x="121396" y="80069"/>
                  <a:pt x="90401" y="173053"/>
                </a:cubicBezTo>
                <a:cubicBezTo>
                  <a:pt x="80069" y="202572"/>
                  <a:pt x="74166" y="236518"/>
                  <a:pt x="74166" y="272679"/>
                </a:cubicBezTo>
                <a:cubicBezTo>
                  <a:pt x="74166" y="316957"/>
                  <a:pt x="79331" y="384850"/>
                  <a:pt x="85235" y="447577"/>
                </a:cubicBezTo>
                <a:lnTo>
                  <a:pt x="5535" y="526539"/>
                </a:lnTo>
                <a:lnTo>
                  <a:pt x="16604" y="647566"/>
                </a:lnTo>
                <a:lnTo>
                  <a:pt x="99994" y="597384"/>
                </a:lnTo>
                <a:cubicBezTo>
                  <a:pt x="99994" y="598122"/>
                  <a:pt x="100733" y="604026"/>
                  <a:pt x="100733" y="604026"/>
                </a:cubicBezTo>
                <a:lnTo>
                  <a:pt x="100733" y="606240"/>
                </a:lnTo>
                <a:lnTo>
                  <a:pt x="101470" y="608453"/>
                </a:lnTo>
                <a:cubicBezTo>
                  <a:pt x="101470" y="608453"/>
                  <a:pt x="103684" y="612143"/>
                  <a:pt x="106636" y="615095"/>
                </a:cubicBezTo>
                <a:cubicBezTo>
                  <a:pt x="108112" y="615833"/>
                  <a:pt x="109588" y="617309"/>
                  <a:pt x="111064" y="618047"/>
                </a:cubicBezTo>
                <a:lnTo>
                  <a:pt x="123609" y="668967"/>
                </a:lnTo>
                <a:cubicBezTo>
                  <a:pt x="123609" y="668967"/>
                  <a:pt x="124347" y="671181"/>
                  <a:pt x="125085" y="672657"/>
                </a:cubicBezTo>
                <a:cubicBezTo>
                  <a:pt x="125823" y="674133"/>
                  <a:pt x="127299" y="674870"/>
                  <a:pt x="128037" y="676346"/>
                </a:cubicBezTo>
                <a:cubicBezTo>
                  <a:pt x="130989" y="678560"/>
                  <a:pt x="133941" y="680775"/>
                  <a:pt x="139107" y="682988"/>
                </a:cubicBezTo>
                <a:cubicBezTo>
                  <a:pt x="148700" y="686678"/>
                  <a:pt x="164198" y="689630"/>
                  <a:pt x="191502" y="689630"/>
                </a:cubicBezTo>
                <a:cubicBezTo>
                  <a:pt x="218807" y="689630"/>
                  <a:pt x="234304" y="687416"/>
                  <a:pt x="243898" y="682988"/>
                </a:cubicBezTo>
                <a:cubicBezTo>
                  <a:pt x="249064" y="680775"/>
                  <a:pt x="252016" y="678560"/>
                  <a:pt x="254967" y="676346"/>
                </a:cubicBezTo>
                <a:cubicBezTo>
                  <a:pt x="256443" y="674870"/>
                  <a:pt x="257181" y="674133"/>
                  <a:pt x="257919" y="672657"/>
                </a:cubicBezTo>
                <a:cubicBezTo>
                  <a:pt x="258657" y="671181"/>
                  <a:pt x="259395" y="668967"/>
                  <a:pt x="259395" y="668967"/>
                </a:cubicBezTo>
                <a:lnTo>
                  <a:pt x="272679" y="618047"/>
                </a:lnTo>
                <a:cubicBezTo>
                  <a:pt x="274155" y="617309"/>
                  <a:pt x="275630" y="615833"/>
                  <a:pt x="277106" y="615095"/>
                </a:cubicBezTo>
                <a:cubicBezTo>
                  <a:pt x="280058" y="612143"/>
                  <a:pt x="282272" y="608453"/>
                  <a:pt x="282272" y="608453"/>
                </a:cubicBezTo>
                <a:lnTo>
                  <a:pt x="283010" y="606240"/>
                </a:lnTo>
                <a:lnTo>
                  <a:pt x="283010" y="604026"/>
                </a:lnTo>
                <a:cubicBezTo>
                  <a:pt x="283010" y="604026"/>
                  <a:pt x="283748" y="598860"/>
                  <a:pt x="283748" y="597384"/>
                </a:cubicBezTo>
                <a:lnTo>
                  <a:pt x="366401" y="646828"/>
                </a:lnTo>
                <a:lnTo>
                  <a:pt x="378208" y="525802"/>
                </a:lnTo>
                <a:lnTo>
                  <a:pt x="299245" y="446839"/>
                </a:lnTo>
                <a:cubicBezTo>
                  <a:pt x="305149" y="383374"/>
                  <a:pt x="310315" y="315481"/>
                  <a:pt x="310315" y="271941"/>
                </a:cubicBezTo>
                <a:cubicBezTo>
                  <a:pt x="310315" y="235780"/>
                  <a:pt x="303673" y="202572"/>
                  <a:pt x="293342" y="173053"/>
                </a:cubicBezTo>
                <a:cubicBezTo>
                  <a:pt x="262347" y="80807"/>
                  <a:pt x="198882" y="15128"/>
                  <a:pt x="198882" y="15128"/>
                </a:cubicBezTo>
                <a:lnTo>
                  <a:pt x="193716" y="5535"/>
                </a:lnTo>
                <a:close/>
                <a:moveTo>
                  <a:pt x="193716" y="43171"/>
                </a:moveTo>
                <a:cubicBezTo>
                  <a:pt x="206262" y="57192"/>
                  <a:pt x="248326" y="106636"/>
                  <a:pt x="273417" y="181171"/>
                </a:cubicBezTo>
                <a:cubicBezTo>
                  <a:pt x="283010" y="209214"/>
                  <a:pt x="288914" y="239470"/>
                  <a:pt x="288914" y="272679"/>
                </a:cubicBezTo>
                <a:cubicBezTo>
                  <a:pt x="288914" y="315481"/>
                  <a:pt x="283748" y="384850"/>
                  <a:pt x="277106" y="448315"/>
                </a:cubicBezTo>
                <a:cubicBezTo>
                  <a:pt x="277106" y="449791"/>
                  <a:pt x="277106" y="450529"/>
                  <a:pt x="277106" y="452005"/>
                </a:cubicBezTo>
                <a:cubicBezTo>
                  <a:pt x="270465" y="526539"/>
                  <a:pt x="262347" y="592956"/>
                  <a:pt x="262347" y="597384"/>
                </a:cubicBezTo>
                <a:cubicBezTo>
                  <a:pt x="260871" y="598122"/>
                  <a:pt x="259395" y="599598"/>
                  <a:pt x="255706" y="601812"/>
                </a:cubicBezTo>
                <a:cubicBezTo>
                  <a:pt x="246850" y="605502"/>
                  <a:pt x="228401" y="609929"/>
                  <a:pt x="194454" y="609929"/>
                </a:cubicBezTo>
                <a:cubicBezTo>
                  <a:pt x="160508" y="609929"/>
                  <a:pt x="141321" y="605502"/>
                  <a:pt x="132465" y="601812"/>
                </a:cubicBezTo>
                <a:cubicBezTo>
                  <a:pt x="128775" y="600336"/>
                  <a:pt x="126561" y="598860"/>
                  <a:pt x="125823" y="597384"/>
                </a:cubicBezTo>
                <a:cubicBezTo>
                  <a:pt x="125085" y="592956"/>
                  <a:pt x="117706" y="528015"/>
                  <a:pt x="111064" y="453480"/>
                </a:cubicBezTo>
                <a:cubicBezTo>
                  <a:pt x="111064" y="452005"/>
                  <a:pt x="111064" y="450529"/>
                  <a:pt x="110326" y="448315"/>
                </a:cubicBezTo>
                <a:cubicBezTo>
                  <a:pt x="104422" y="384850"/>
                  <a:pt x="99257" y="316219"/>
                  <a:pt x="99257" y="272679"/>
                </a:cubicBezTo>
                <a:cubicBezTo>
                  <a:pt x="99257" y="239470"/>
                  <a:pt x="105160" y="209214"/>
                  <a:pt x="114754" y="181171"/>
                </a:cubicBezTo>
                <a:cubicBezTo>
                  <a:pt x="139107" y="106636"/>
                  <a:pt x="181171" y="57192"/>
                  <a:pt x="193716" y="43171"/>
                </a:cubicBezTo>
                <a:close/>
                <a:moveTo>
                  <a:pt x="150176" y="224711"/>
                </a:moveTo>
                <a:cubicBezTo>
                  <a:pt x="125823" y="249064"/>
                  <a:pt x="125823" y="288176"/>
                  <a:pt x="150176" y="311791"/>
                </a:cubicBezTo>
                <a:cubicBezTo>
                  <a:pt x="174529" y="336144"/>
                  <a:pt x="213641" y="336144"/>
                  <a:pt x="237256" y="311791"/>
                </a:cubicBezTo>
                <a:cubicBezTo>
                  <a:pt x="261609" y="287438"/>
                  <a:pt x="261609" y="248326"/>
                  <a:pt x="237256" y="224711"/>
                </a:cubicBezTo>
                <a:cubicBezTo>
                  <a:pt x="213641" y="200358"/>
                  <a:pt x="173791" y="200358"/>
                  <a:pt x="150176" y="224711"/>
                </a:cubicBezTo>
                <a:close/>
                <a:moveTo>
                  <a:pt x="167150" y="242422"/>
                </a:moveTo>
                <a:cubicBezTo>
                  <a:pt x="181909" y="227663"/>
                  <a:pt x="204786" y="227663"/>
                  <a:pt x="219545" y="242422"/>
                </a:cubicBezTo>
                <a:cubicBezTo>
                  <a:pt x="234304" y="257181"/>
                  <a:pt x="234304" y="280058"/>
                  <a:pt x="219545" y="294818"/>
                </a:cubicBezTo>
                <a:cubicBezTo>
                  <a:pt x="204786" y="309577"/>
                  <a:pt x="181909" y="309577"/>
                  <a:pt x="167150" y="294818"/>
                </a:cubicBezTo>
                <a:cubicBezTo>
                  <a:pt x="152390" y="280058"/>
                  <a:pt x="153128" y="256444"/>
                  <a:pt x="167150" y="242422"/>
                </a:cubicBezTo>
                <a:close/>
                <a:moveTo>
                  <a:pt x="31364" y="535395"/>
                </a:moveTo>
                <a:lnTo>
                  <a:pt x="87449" y="479309"/>
                </a:lnTo>
                <a:cubicBezTo>
                  <a:pt x="91139" y="516208"/>
                  <a:pt x="94829" y="547941"/>
                  <a:pt x="97043" y="570817"/>
                </a:cubicBezTo>
                <a:lnTo>
                  <a:pt x="37267" y="606240"/>
                </a:lnTo>
                <a:lnTo>
                  <a:pt x="31364" y="535395"/>
                </a:lnTo>
                <a:close/>
                <a:moveTo>
                  <a:pt x="140583" y="629117"/>
                </a:moveTo>
                <a:cubicBezTo>
                  <a:pt x="153866" y="632068"/>
                  <a:pt x="170101" y="634282"/>
                  <a:pt x="193716" y="634282"/>
                </a:cubicBezTo>
                <a:cubicBezTo>
                  <a:pt x="217331" y="634282"/>
                  <a:pt x="234304" y="632068"/>
                  <a:pt x="246850" y="629117"/>
                </a:cubicBezTo>
                <a:lnTo>
                  <a:pt x="239470" y="659373"/>
                </a:lnTo>
                <a:cubicBezTo>
                  <a:pt x="239470" y="659373"/>
                  <a:pt x="239470" y="659373"/>
                  <a:pt x="237256" y="660111"/>
                </a:cubicBezTo>
                <a:cubicBezTo>
                  <a:pt x="232091" y="662325"/>
                  <a:pt x="219545" y="665277"/>
                  <a:pt x="193716" y="665277"/>
                </a:cubicBezTo>
                <a:cubicBezTo>
                  <a:pt x="167887" y="665277"/>
                  <a:pt x="155342" y="662325"/>
                  <a:pt x="150176" y="660111"/>
                </a:cubicBezTo>
                <a:cubicBezTo>
                  <a:pt x="148700" y="659373"/>
                  <a:pt x="148700" y="659373"/>
                  <a:pt x="147962" y="659373"/>
                </a:cubicBezTo>
                <a:lnTo>
                  <a:pt x="140583" y="629117"/>
                </a:lnTo>
                <a:close/>
                <a:moveTo>
                  <a:pt x="299984" y="479309"/>
                </a:moveTo>
                <a:lnTo>
                  <a:pt x="356069" y="535395"/>
                </a:lnTo>
                <a:lnTo>
                  <a:pt x="349427" y="606240"/>
                </a:lnTo>
                <a:lnTo>
                  <a:pt x="290390" y="570817"/>
                </a:lnTo>
                <a:cubicBezTo>
                  <a:pt x="292604" y="547941"/>
                  <a:pt x="296294" y="516946"/>
                  <a:pt x="299984" y="479309"/>
                </a:cubicBezTo>
                <a:close/>
                <a:moveTo>
                  <a:pt x="146486" y="703651"/>
                </a:moveTo>
                <a:cubicBezTo>
                  <a:pt x="143535" y="728742"/>
                  <a:pt x="131727" y="743502"/>
                  <a:pt x="131727" y="766378"/>
                </a:cubicBezTo>
                <a:cubicBezTo>
                  <a:pt x="131727" y="778186"/>
                  <a:pt x="135417" y="790731"/>
                  <a:pt x="143535" y="804015"/>
                </a:cubicBezTo>
                <a:cubicBezTo>
                  <a:pt x="151652" y="818036"/>
                  <a:pt x="164935" y="833533"/>
                  <a:pt x="184861" y="853458"/>
                </a:cubicBezTo>
                <a:lnTo>
                  <a:pt x="193716" y="862314"/>
                </a:lnTo>
                <a:lnTo>
                  <a:pt x="202572" y="853458"/>
                </a:lnTo>
                <a:cubicBezTo>
                  <a:pt x="242422" y="813609"/>
                  <a:pt x="255706" y="787041"/>
                  <a:pt x="255706" y="763426"/>
                </a:cubicBezTo>
                <a:cubicBezTo>
                  <a:pt x="255706" y="739812"/>
                  <a:pt x="243898" y="724314"/>
                  <a:pt x="240946" y="703651"/>
                </a:cubicBezTo>
                <a:lnTo>
                  <a:pt x="216593" y="707341"/>
                </a:lnTo>
                <a:cubicBezTo>
                  <a:pt x="221021" y="733908"/>
                  <a:pt x="230615" y="749405"/>
                  <a:pt x="231352" y="764165"/>
                </a:cubicBezTo>
                <a:cubicBezTo>
                  <a:pt x="231352" y="776710"/>
                  <a:pt x="221759" y="795897"/>
                  <a:pt x="194454" y="826154"/>
                </a:cubicBezTo>
                <a:cubicBezTo>
                  <a:pt x="181909" y="812870"/>
                  <a:pt x="170839" y="800325"/>
                  <a:pt x="165674" y="791470"/>
                </a:cubicBezTo>
                <a:cubicBezTo>
                  <a:pt x="159032" y="780400"/>
                  <a:pt x="157556" y="773758"/>
                  <a:pt x="157556" y="767116"/>
                </a:cubicBezTo>
                <a:cubicBezTo>
                  <a:pt x="157556" y="753833"/>
                  <a:pt x="167887" y="737598"/>
                  <a:pt x="171577" y="707341"/>
                </a:cubicBezTo>
                <a:lnTo>
                  <a:pt x="146486" y="703651"/>
                </a:lnTo>
                <a:close/>
                <a:moveTo>
                  <a:pt x="238732" y="661587"/>
                </a:moveTo>
                <a:lnTo>
                  <a:pt x="238732" y="663063"/>
                </a:lnTo>
                <a:cubicBezTo>
                  <a:pt x="237994" y="662325"/>
                  <a:pt x="238732" y="662325"/>
                  <a:pt x="238732" y="661587"/>
                </a:cubicBez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48" name="AutoShape 110" title="Arrow pointing to the right"/>
          <p:cNvSpPr>
            <a:spLocks noChangeArrowheads="1"/>
          </p:cNvSpPr>
          <p:nvPr/>
        </p:nvSpPr>
        <p:spPr bwMode="auto">
          <a:xfrm>
            <a:off x="1600200" y="444500"/>
            <a:ext cx="520944" cy="863598"/>
          </a:xfrm>
          <a:prstGeom prst="rightArrow">
            <a:avLst>
              <a:gd name="adj1" fmla="val 55843"/>
              <a:gd name="adj2" fmla="val 49879"/>
            </a:avLst>
          </a:prstGeom>
          <a:gradFill flip="none" rotWithShape="1">
            <a:gsLst>
              <a:gs pos="0">
                <a:srgbClr val="FFFFFF">
                  <a:alpha val="0"/>
                </a:srgbClr>
              </a:gs>
              <a:gs pos="100000">
                <a:srgbClr val="FFFFFF"/>
              </a:gs>
            </a:gsLst>
            <a:lin ang="0" scaled="1"/>
            <a:tileRect/>
          </a:gra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16B84C2A-EBA6-4721-B367-D7B2C5111AED}"/>
              </a:ext>
            </a:extLst>
          </p:cNvPr>
          <p:cNvSpPr>
            <a:spLocks noGrp="1"/>
          </p:cNvSpPr>
          <p:nvPr>
            <p:ph type="body" sz="quarter" idx="10"/>
          </p:nvPr>
        </p:nvSpPr>
        <p:spPr>
          <a:xfrm>
            <a:off x="3760835" y="482361"/>
            <a:ext cx="2800165" cy="171160"/>
          </a:xfrm>
        </p:spPr>
        <p:txBody>
          <a:bodyPr/>
          <a:lstStyle/>
          <a:p>
            <a:pPr algn="ctr"/>
            <a:r>
              <a:rPr lang="en-US" b="1" u="sng" dirty="0"/>
              <a:t>ASMT - 01</a:t>
            </a:r>
          </a:p>
        </p:txBody>
      </p:sp>
      <p:sp>
        <p:nvSpPr>
          <p:cNvPr id="5" name="Text Placeholder 4">
            <a:extLst>
              <a:ext uri="{FF2B5EF4-FFF2-40B4-BE49-F238E27FC236}">
                <a16:creationId xmlns:a16="http://schemas.microsoft.com/office/drawing/2014/main" id="{51621DAA-6E55-4D24-B40C-9159DE6EFB00}"/>
              </a:ext>
            </a:extLst>
          </p:cNvPr>
          <p:cNvSpPr>
            <a:spLocks noGrp="1"/>
          </p:cNvSpPr>
          <p:nvPr>
            <p:ph type="body" sz="quarter" idx="11"/>
          </p:nvPr>
        </p:nvSpPr>
        <p:spPr>
          <a:xfrm>
            <a:off x="3761809" y="725293"/>
            <a:ext cx="2796114" cy="613405"/>
          </a:xfrm>
        </p:spPr>
        <p:txBody>
          <a:bodyPr/>
          <a:lstStyle/>
          <a:p>
            <a:pPr algn="ctr"/>
            <a:r>
              <a:rPr lang="en-US" dirty="0"/>
              <a:t>Application for provisional assessment along with relevant documents</a:t>
            </a:r>
          </a:p>
        </p:txBody>
      </p:sp>
      <p:sp>
        <p:nvSpPr>
          <p:cNvPr id="8" name="Text Placeholder 7">
            <a:extLst>
              <a:ext uri="{FF2B5EF4-FFF2-40B4-BE49-F238E27FC236}">
                <a16:creationId xmlns:a16="http://schemas.microsoft.com/office/drawing/2014/main" id="{6FE60E36-E23A-460F-8F04-E02FD4C76B70}"/>
              </a:ext>
            </a:extLst>
          </p:cNvPr>
          <p:cNvSpPr>
            <a:spLocks noGrp="1"/>
          </p:cNvSpPr>
          <p:nvPr>
            <p:ph type="body" sz="quarter" idx="14"/>
          </p:nvPr>
        </p:nvSpPr>
        <p:spPr/>
        <p:txBody>
          <a:bodyPr/>
          <a:lstStyle/>
          <a:p>
            <a:r>
              <a:rPr lang="en-US" u="sng" dirty="0"/>
              <a:t>ASMT - 02</a:t>
            </a:r>
          </a:p>
        </p:txBody>
      </p:sp>
      <p:sp>
        <p:nvSpPr>
          <p:cNvPr id="9" name="Text Placeholder 8">
            <a:extLst>
              <a:ext uri="{FF2B5EF4-FFF2-40B4-BE49-F238E27FC236}">
                <a16:creationId xmlns:a16="http://schemas.microsoft.com/office/drawing/2014/main" id="{77D1A344-66D0-482E-B0AE-442AC4378C7E}"/>
              </a:ext>
            </a:extLst>
          </p:cNvPr>
          <p:cNvSpPr>
            <a:spLocks noGrp="1"/>
          </p:cNvSpPr>
          <p:nvPr>
            <p:ph type="body" sz="quarter" idx="15"/>
          </p:nvPr>
        </p:nvSpPr>
        <p:spPr/>
        <p:txBody>
          <a:bodyPr/>
          <a:lstStyle/>
          <a:p>
            <a:pPr marL="0" indent="0">
              <a:buNone/>
            </a:pPr>
            <a:r>
              <a:rPr lang="en-US" dirty="0"/>
              <a:t>Proper officer may ask for certain additional information/documents in support of request</a:t>
            </a:r>
          </a:p>
        </p:txBody>
      </p:sp>
      <p:sp>
        <p:nvSpPr>
          <p:cNvPr id="14" name="Text Placeholder 13">
            <a:extLst>
              <a:ext uri="{FF2B5EF4-FFF2-40B4-BE49-F238E27FC236}">
                <a16:creationId xmlns:a16="http://schemas.microsoft.com/office/drawing/2014/main" id="{E8F2F6B8-2E04-4BF6-956B-8133575DDED1}"/>
              </a:ext>
            </a:extLst>
          </p:cNvPr>
          <p:cNvSpPr>
            <a:spLocks noGrp="1"/>
          </p:cNvSpPr>
          <p:nvPr>
            <p:ph type="body" sz="quarter" idx="20"/>
          </p:nvPr>
        </p:nvSpPr>
        <p:spPr/>
        <p:txBody>
          <a:bodyPr/>
          <a:lstStyle/>
          <a:p>
            <a:r>
              <a:rPr lang="en-US" u="sng" dirty="0"/>
              <a:t>ASMT - 03</a:t>
            </a:r>
          </a:p>
        </p:txBody>
      </p:sp>
      <p:sp>
        <p:nvSpPr>
          <p:cNvPr id="15" name="Text Placeholder 14">
            <a:extLst>
              <a:ext uri="{FF2B5EF4-FFF2-40B4-BE49-F238E27FC236}">
                <a16:creationId xmlns:a16="http://schemas.microsoft.com/office/drawing/2014/main" id="{F5541909-1013-41E1-BA74-A4F825DA02CF}"/>
              </a:ext>
            </a:extLst>
          </p:cNvPr>
          <p:cNvSpPr>
            <a:spLocks noGrp="1"/>
          </p:cNvSpPr>
          <p:nvPr>
            <p:ph type="body" sz="quarter" idx="21"/>
          </p:nvPr>
        </p:nvSpPr>
        <p:spPr/>
        <p:txBody>
          <a:bodyPr/>
          <a:lstStyle/>
          <a:p>
            <a:pPr marL="0" indent="0">
              <a:buNone/>
            </a:pPr>
            <a:r>
              <a:rPr lang="en-US" dirty="0"/>
              <a:t>File reply to ASMT – 02 and may also appear in person before the officer</a:t>
            </a:r>
          </a:p>
        </p:txBody>
      </p:sp>
      <p:sp>
        <p:nvSpPr>
          <p:cNvPr id="16" name="Text Placeholder 15">
            <a:extLst>
              <a:ext uri="{FF2B5EF4-FFF2-40B4-BE49-F238E27FC236}">
                <a16:creationId xmlns:a16="http://schemas.microsoft.com/office/drawing/2014/main" id="{30EA4A3A-4A14-43B1-9E09-C9B2D2A49990}"/>
              </a:ext>
            </a:extLst>
          </p:cNvPr>
          <p:cNvSpPr>
            <a:spLocks noGrp="1"/>
          </p:cNvSpPr>
          <p:nvPr>
            <p:ph type="body" sz="quarter" idx="22"/>
          </p:nvPr>
        </p:nvSpPr>
        <p:spPr/>
        <p:txBody>
          <a:bodyPr/>
          <a:lstStyle/>
          <a:p>
            <a:r>
              <a:rPr lang="en-US" u="sng" dirty="0"/>
              <a:t>ASMT - 04</a:t>
            </a:r>
          </a:p>
        </p:txBody>
      </p:sp>
      <p:sp>
        <p:nvSpPr>
          <p:cNvPr id="17" name="Text Placeholder 16">
            <a:extLst>
              <a:ext uri="{FF2B5EF4-FFF2-40B4-BE49-F238E27FC236}">
                <a16:creationId xmlns:a16="http://schemas.microsoft.com/office/drawing/2014/main" id="{182A2768-BE2F-418A-BF07-5D8597A55C70}"/>
              </a:ext>
            </a:extLst>
          </p:cNvPr>
          <p:cNvSpPr>
            <a:spLocks noGrp="1"/>
          </p:cNvSpPr>
          <p:nvPr>
            <p:ph type="body" sz="quarter" idx="23"/>
          </p:nvPr>
        </p:nvSpPr>
        <p:spPr/>
        <p:txBody>
          <a:bodyPr/>
          <a:lstStyle/>
          <a:p>
            <a:r>
              <a:rPr lang="en-US" dirty="0"/>
              <a:t>Proper officer will pass an order allowing payment on provisional basis</a:t>
            </a:r>
          </a:p>
        </p:txBody>
      </p:sp>
      <p:sp>
        <p:nvSpPr>
          <p:cNvPr id="19" name="Text Placeholder 18">
            <a:extLst>
              <a:ext uri="{FF2B5EF4-FFF2-40B4-BE49-F238E27FC236}">
                <a16:creationId xmlns:a16="http://schemas.microsoft.com/office/drawing/2014/main" id="{C8ECFD2A-1AB1-4279-BA30-6754655839EC}"/>
              </a:ext>
            </a:extLst>
          </p:cNvPr>
          <p:cNvSpPr>
            <a:spLocks noGrp="1"/>
          </p:cNvSpPr>
          <p:nvPr>
            <p:ph type="body" sz="quarter" idx="25"/>
          </p:nvPr>
        </p:nvSpPr>
        <p:spPr>
          <a:xfrm>
            <a:off x="2409287" y="2108112"/>
            <a:ext cx="2086513" cy="831894"/>
          </a:xfrm>
        </p:spPr>
        <p:txBody>
          <a:bodyPr/>
          <a:lstStyle/>
          <a:p>
            <a:pPr marL="0" indent="0">
              <a:buNone/>
            </a:pPr>
            <a:r>
              <a:rPr lang="en-US" dirty="0"/>
              <a:t>ASMT – 04 will indicate the value or rate or both as well as amount of bond and security</a:t>
            </a:r>
          </a:p>
        </p:txBody>
      </p:sp>
      <p:sp>
        <p:nvSpPr>
          <p:cNvPr id="24" name="Text Placeholder 23">
            <a:extLst>
              <a:ext uri="{FF2B5EF4-FFF2-40B4-BE49-F238E27FC236}">
                <a16:creationId xmlns:a16="http://schemas.microsoft.com/office/drawing/2014/main" id="{195CB63A-7F4F-4225-9CF3-4C30479A9C44}"/>
              </a:ext>
            </a:extLst>
          </p:cNvPr>
          <p:cNvSpPr>
            <a:spLocks noGrp="1"/>
          </p:cNvSpPr>
          <p:nvPr>
            <p:ph type="body" sz="quarter" idx="30"/>
          </p:nvPr>
        </p:nvSpPr>
        <p:spPr/>
        <p:txBody>
          <a:bodyPr/>
          <a:lstStyle/>
          <a:p>
            <a:r>
              <a:rPr lang="en-US" u="sng" dirty="0"/>
              <a:t>ASMT - 05</a:t>
            </a:r>
          </a:p>
        </p:txBody>
      </p:sp>
      <p:sp>
        <p:nvSpPr>
          <p:cNvPr id="25" name="Text Placeholder 24">
            <a:extLst>
              <a:ext uri="{FF2B5EF4-FFF2-40B4-BE49-F238E27FC236}">
                <a16:creationId xmlns:a16="http://schemas.microsoft.com/office/drawing/2014/main" id="{9F1A37B9-5DAA-48A4-8CDC-3364351EE0F2}"/>
              </a:ext>
            </a:extLst>
          </p:cNvPr>
          <p:cNvSpPr>
            <a:spLocks noGrp="1"/>
          </p:cNvSpPr>
          <p:nvPr>
            <p:ph type="body" sz="quarter" idx="31"/>
          </p:nvPr>
        </p:nvSpPr>
        <p:spPr/>
        <p:txBody>
          <a:bodyPr/>
          <a:lstStyle/>
          <a:p>
            <a:r>
              <a:rPr lang="en-US" dirty="0"/>
              <a:t>Bond to be executed in this form</a:t>
            </a:r>
          </a:p>
        </p:txBody>
      </p:sp>
      <p:sp>
        <p:nvSpPr>
          <p:cNvPr id="28" name="Text Placeholder 27">
            <a:extLst>
              <a:ext uri="{FF2B5EF4-FFF2-40B4-BE49-F238E27FC236}">
                <a16:creationId xmlns:a16="http://schemas.microsoft.com/office/drawing/2014/main" id="{17884695-7239-4A80-870F-D22EC8879AF2}"/>
              </a:ext>
            </a:extLst>
          </p:cNvPr>
          <p:cNvSpPr>
            <a:spLocks noGrp="1"/>
          </p:cNvSpPr>
          <p:nvPr>
            <p:ph type="body" sz="quarter" idx="33"/>
          </p:nvPr>
        </p:nvSpPr>
        <p:spPr>
          <a:xfrm>
            <a:off x="2416397" y="3807074"/>
            <a:ext cx="1998777" cy="763611"/>
          </a:xfrm>
        </p:spPr>
        <p:txBody>
          <a:bodyPr/>
          <a:lstStyle/>
          <a:p>
            <a:r>
              <a:rPr lang="en-US" dirty="0"/>
              <a:t>Value of security cannot exceed 25% of the bond value</a:t>
            </a:r>
          </a:p>
        </p:txBody>
      </p:sp>
      <p:sp>
        <p:nvSpPr>
          <p:cNvPr id="29" name="Text Placeholder 28">
            <a:extLst>
              <a:ext uri="{FF2B5EF4-FFF2-40B4-BE49-F238E27FC236}">
                <a16:creationId xmlns:a16="http://schemas.microsoft.com/office/drawing/2014/main" id="{1A64A35C-370B-4263-A6DB-E5BD8F93CC2F}"/>
              </a:ext>
            </a:extLst>
          </p:cNvPr>
          <p:cNvSpPr>
            <a:spLocks noGrp="1"/>
          </p:cNvSpPr>
          <p:nvPr>
            <p:ph type="body" sz="quarter" idx="34"/>
          </p:nvPr>
        </p:nvSpPr>
        <p:spPr/>
        <p:txBody>
          <a:bodyPr/>
          <a:lstStyle/>
          <a:p>
            <a:r>
              <a:rPr lang="en-US" u="sng" dirty="0"/>
              <a:t>ASMT - 06</a:t>
            </a:r>
          </a:p>
        </p:txBody>
      </p:sp>
      <p:sp>
        <p:nvSpPr>
          <p:cNvPr id="30" name="Text Placeholder 29">
            <a:extLst>
              <a:ext uri="{FF2B5EF4-FFF2-40B4-BE49-F238E27FC236}">
                <a16:creationId xmlns:a16="http://schemas.microsoft.com/office/drawing/2014/main" id="{167C93AA-3D52-4C34-B304-916C57BC5EE2}"/>
              </a:ext>
            </a:extLst>
          </p:cNvPr>
          <p:cNvSpPr>
            <a:spLocks noGrp="1"/>
          </p:cNvSpPr>
          <p:nvPr>
            <p:ph type="body" sz="quarter" idx="35"/>
          </p:nvPr>
        </p:nvSpPr>
        <p:spPr>
          <a:xfrm>
            <a:off x="7551398" y="3957280"/>
            <a:ext cx="2198655" cy="613405"/>
          </a:xfrm>
        </p:spPr>
        <p:txBody>
          <a:bodyPr/>
          <a:lstStyle/>
          <a:p>
            <a:r>
              <a:rPr lang="en-US" dirty="0"/>
              <a:t>Proper officer may require certain documents for finalization of assessment</a:t>
            </a:r>
          </a:p>
        </p:txBody>
      </p:sp>
      <p:sp>
        <p:nvSpPr>
          <p:cNvPr id="34" name="Text Placeholder 33">
            <a:extLst>
              <a:ext uri="{FF2B5EF4-FFF2-40B4-BE49-F238E27FC236}">
                <a16:creationId xmlns:a16="http://schemas.microsoft.com/office/drawing/2014/main" id="{FECAC3CA-8319-4834-85C3-2064A72C48C4}"/>
              </a:ext>
            </a:extLst>
          </p:cNvPr>
          <p:cNvSpPr>
            <a:spLocks noGrp="1"/>
          </p:cNvSpPr>
          <p:nvPr>
            <p:ph type="body" sz="quarter" idx="39"/>
          </p:nvPr>
        </p:nvSpPr>
        <p:spPr>
          <a:xfrm>
            <a:off x="1048625" y="3570244"/>
            <a:ext cx="1202538" cy="613405"/>
          </a:xfrm>
        </p:spPr>
        <p:txBody>
          <a:bodyPr/>
          <a:lstStyle/>
          <a:p>
            <a:r>
              <a:rPr lang="en-US" dirty="0"/>
              <a:t>Security in form of bank guarantee</a:t>
            </a:r>
          </a:p>
        </p:txBody>
      </p:sp>
      <p:sp>
        <p:nvSpPr>
          <p:cNvPr id="35" name="Text Placeholder 34">
            <a:extLst>
              <a:ext uri="{FF2B5EF4-FFF2-40B4-BE49-F238E27FC236}">
                <a16:creationId xmlns:a16="http://schemas.microsoft.com/office/drawing/2014/main" id="{1A28D117-B2EF-4EAE-BDC9-DA64D3400901}"/>
              </a:ext>
            </a:extLst>
          </p:cNvPr>
          <p:cNvSpPr>
            <a:spLocks noGrp="1"/>
          </p:cNvSpPr>
          <p:nvPr>
            <p:ph type="body" sz="quarter" idx="40"/>
          </p:nvPr>
        </p:nvSpPr>
        <p:spPr/>
        <p:txBody>
          <a:bodyPr/>
          <a:lstStyle/>
          <a:p>
            <a:r>
              <a:rPr lang="en-US" u="sng" dirty="0"/>
              <a:t>ASMT - 08</a:t>
            </a:r>
          </a:p>
        </p:txBody>
      </p:sp>
      <p:sp>
        <p:nvSpPr>
          <p:cNvPr id="36" name="Text Placeholder 35">
            <a:extLst>
              <a:ext uri="{FF2B5EF4-FFF2-40B4-BE49-F238E27FC236}">
                <a16:creationId xmlns:a16="http://schemas.microsoft.com/office/drawing/2014/main" id="{03A13DAE-7D25-4782-824C-E845C03D6C3D}"/>
              </a:ext>
            </a:extLst>
          </p:cNvPr>
          <p:cNvSpPr>
            <a:spLocks noGrp="1"/>
          </p:cNvSpPr>
          <p:nvPr>
            <p:ph type="body" sz="quarter" idx="41"/>
          </p:nvPr>
        </p:nvSpPr>
        <p:spPr/>
        <p:txBody>
          <a:bodyPr/>
          <a:lstStyle/>
          <a:p>
            <a:pPr marL="0" indent="0">
              <a:buNone/>
            </a:pPr>
            <a:r>
              <a:rPr lang="en-US" dirty="0"/>
              <a:t>Taxable person may apply for release of security</a:t>
            </a:r>
          </a:p>
        </p:txBody>
      </p:sp>
      <p:sp>
        <p:nvSpPr>
          <p:cNvPr id="37" name="Text Placeholder 36">
            <a:extLst>
              <a:ext uri="{FF2B5EF4-FFF2-40B4-BE49-F238E27FC236}">
                <a16:creationId xmlns:a16="http://schemas.microsoft.com/office/drawing/2014/main" id="{09D1B5C0-A338-490B-B947-11087FCB5C0C}"/>
              </a:ext>
            </a:extLst>
          </p:cNvPr>
          <p:cNvSpPr>
            <a:spLocks noGrp="1"/>
          </p:cNvSpPr>
          <p:nvPr>
            <p:ph type="body" sz="quarter" idx="42"/>
          </p:nvPr>
        </p:nvSpPr>
        <p:spPr/>
        <p:txBody>
          <a:bodyPr/>
          <a:lstStyle/>
          <a:p>
            <a:r>
              <a:rPr lang="en-US" u="sng" dirty="0"/>
              <a:t>ASMT - 07</a:t>
            </a:r>
          </a:p>
        </p:txBody>
      </p:sp>
      <p:sp>
        <p:nvSpPr>
          <p:cNvPr id="38" name="Text Placeholder 37">
            <a:extLst>
              <a:ext uri="{FF2B5EF4-FFF2-40B4-BE49-F238E27FC236}">
                <a16:creationId xmlns:a16="http://schemas.microsoft.com/office/drawing/2014/main" id="{D8B806D9-B05B-403B-8B86-525AD31CCE52}"/>
              </a:ext>
            </a:extLst>
          </p:cNvPr>
          <p:cNvSpPr>
            <a:spLocks noGrp="1"/>
          </p:cNvSpPr>
          <p:nvPr>
            <p:ph type="body" sz="quarter" idx="43"/>
          </p:nvPr>
        </p:nvSpPr>
        <p:spPr/>
        <p:txBody>
          <a:bodyPr/>
          <a:lstStyle/>
          <a:p>
            <a:r>
              <a:rPr lang="en-US" dirty="0"/>
              <a:t>Final order specifying amount payable or refundable to taxable person</a:t>
            </a:r>
          </a:p>
        </p:txBody>
      </p:sp>
      <p:sp>
        <p:nvSpPr>
          <p:cNvPr id="39" name="Text Placeholder 38">
            <a:extLst>
              <a:ext uri="{FF2B5EF4-FFF2-40B4-BE49-F238E27FC236}">
                <a16:creationId xmlns:a16="http://schemas.microsoft.com/office/drawing/2014/main" id="{BAB99B19-274F-493D-A790-65C0DFE746DD}"/>
              </a:ext>
            </a:extLst>
          </p:cNvPr>
          <p:cNvSpPr>
            <a:spLocks noGrp="1"/>
          </p:cNvSpPr>
          <p:nvPr>
            <p:ph type="body" sz="quarter" idx="44"/>
          </p:nvPr>
        </p:nvSpPr>
        <p:spPr/>
        <p:txBody>
          <a:bodyPr/>
          <a:lstStyle/>
          <a:p>
            <a:r>
              <a:rPr lang="en-US" u="sng" dirty="0"/>
              <a:t>ASMT - 09</a:t>
            </a:r>
          </a:p>
        </p:txBody>
      </p:sp>
      <p:sp>
        <p:nvSpPr>
          <p:cNvPr id="40" name="Text Placeholder 39">
            <a:extLst>
              <a:ext uri="{FF2B5EF4-FFF2-40B4-BE49-F238E27FC236}">
                <a16:creationId xmlns:a16="http://schemas.microsoft.com/office/drawing/2014/main" id="{779E5519-1390-405A-9631-0260EF1394C0}"/>
              </a:ext>
            </a:extLst>
          </p:cNvPr>
          <p:cNvSpPr>
            <a:spLocks noGrp="1"/>
          </p:cNvSpPr>
          <p:nvPr>
            <p:ph type="body" sz="quarter" idx="45"/>
          </p:nvPr>
        </p:nvSpPr>
        <p:spPr>
          <a:xfrm>
            <a:off x="1368111" y="5607838"/>
            <a:ext cx="2237795" cy="613405"/>
          </a:xfrm>
        </p:spPr>
        <p:txBody>
          <a:bodyPr/>
          <a:lstStyle/>
          <a:p>
            <a:r>
              <a:rPr lang="en-US" sz="1250" dirty="0"/>
              <a:t>Proper officer to release security within 7 working days of receipt of application</a:t>
            </a:r>
          </a:p>
        </p:txBody>
      </p:sp>
      <p:sp>
        <p:nvSpPr>
          <p:cNvPr id="3" name="Title 2" hidden="1">
            <a:extLst>
              <a:ext uri="{FF2B5EF4-FFF2-40B4-BE49-F238E27FC236}">
                <a16:creationId xmlns:a16="http://schemas.microsoft.com/office/drawing/2014/main" id="{136D4E02-AE19-45CA-98CD-942829C89B70}"/>
              </a:ext>
            </a:extLst>
          </p:cNvPr>
          <p:cNvSpPr>
            <a:spLocks noGrp="1"/>
          </p:cNvSpPr>
          <p:nvPr>
            <p:ph type="title"/>
          </p:nvPr>
        </p:nvSpPr>
        <p:spPr/>
        <p:txBody>
          <a:bodyPr/>
          <a:lstStyle/>
          <a:p>
            <a:r>
              <a:rPr lang="en-US" dirty="0"/>
              <a:t>Slide Title</a:t>
            </a:r>
          </a:p>
        </p:txBody>
      </p:sp>
      <p:sp>
        <p:nvSpPr>
          <p:cNvPr id="63" name="Freeform: Shape 27" title="Icon of envelope">
            <a:extLst>
              <a:ext uri="{FF2B5EF4-FFF2-40B4-BE49-F238E27FC236}">
                <a16:creationId xmlns:a16="http://schemas.microsoft.com/office/drawing/2014/main" id="{EE04F2C3-0F25-449E-B5FF-AFE39C78B2C4}"/>
              </a:ext>
            </a:extLst>
          </p:cNvPr>
          <p:cNvSpPr>
            <a:spLocks/>
          </p:cNvSpPr>
          <p:nvPr/>
        </p:nvSpPr>
        <p:spPr bwMode="auto">
          <a:xfrm>
            <a:off x="9914442" y="2572196"/>
            <a:ext cx="362343" cy="264009"/>
          </a:xfrm>
          <a:custGeom>
            <a:avLst/>
            <a:gdLst>
              <a:gd name="T0" fmla="*/ 4287 w 538715"/>
              <a:gd name="T1" fmla="*/ 391719 h 391122"/>
              <a:gd name="T2" fmla="*/ 4287 w 538715"/>
              <a:gd name="T3" fmla="*/ 4287 h 391122"/>
              <a:gd name="T4" fmla="*/ 540052 w 538715"/>
              <a:gd name="T5" fmla="*/ 4287 h 391122"/>
              <a:gd name="T6" fmla="*/ 540052 w 538715"/>
              <a:gd name="T7" fmla="*/ 391719 h 391122"/>
              <a:gd name="T8" fmla="*/ 4287 w 538715"/>
              <a:gd name="T9" fmla="*/ 391719 h 391122"/>
              <a:gd name="T10" fmla="*/ 482490 w 538715"/>
              <a:gd name="T11" fmla="*/ 357773 h 391122"/>
              <a:gd name="T12" fmla="*/ 353346 w 538715"/>
              <a:gd name="T13" fmla="*/ 232319 h 391122"/>
              <a:gd name="T14" fmla="*/ 377699 w 538715"/>
              <a:gd name="T15" fmla="*/ 208704 h 391122"/>
              <a:gd name="T16" fmla="*/ 506843 w 538715"/>
              <a:gd name="T17" fmla="*/ 334158 h 391122"/>
              <a:gd name="T18" fmla="*/ 506843 w 538715"/>
              <a:gd name="T19" fmla="*/ 53731 h 391122"/>
              <a:gd name="T20" fmla="*/ 283239 w 538715"/>
              <a:gd name="T21" fmla="*/ 224939 h 391122"/>
              <a:gd name="T22" fmla="*/ 272908 w 538715"/>
              <a:gd name="T23" fmla="*/ 228629 h 391122"/>
              <a:gd name="T24" fmla="*/ 262575 w 538715"/>
              <a:gd name="T25" fmla="*/ 224939 h 391122"/>
              <a:gd name="T26" fmla="*/ 38233 w 538715"/>
              <a:gd name="T27" fmla="*/ 54468 h 391122"/>
              <a:gd name="T28" fmla="*/ 38233 w 538715"/>
              <a:gd name="T29" fmla="*/ 334896 h 391122"/>
              <a:gd name="T30" fmla="*/ 167377 w 538715"/>
              <a:gd name="T31" fmla="*/ 209441 h 391122"/>
              <a:gd name="T32" fmla="*/ 191730 w 538715"/>
              <a:gd name="T33" fmla="*/ 233056 h 391122"/>
              <a:gd name="T34" fmla="*/ 62586 w 538715"/>
              <a:gd name="T35" fmla="*/ 358511 h 391122"/>
              <a:gd name="T36" fmla="*/ 482490 w 538715"/>
              <a:gd name="T37" fmla="*/ 357773 h 391122"/>
              <a:gd name="T38" fmla="*/ 482490 w 538715"/>
              <a:gd name="T39" fmla="*/ 357773 h 391122"/>
              <a:gd name="T40" fmla="*/ 272170 w 538715"/>
              <a:gd name="T41" fmla="*/ 190992 h 391122"/>
              <a:gd name="T42" fmla="*/ 473635 w 538715"/>
              <a:gd name="T43" fmla="*/ 36758 h 391122"/>
              <a:gd name="T44" fmla="*/ 69966 w 538715"/>
              <a:gd name="T45" fmla="*/ 36758 h 391122"/>
              <a:gd name="T46" fmla="*/ 272170 w 538715"/>
              <a:gd name="T47" fmla="*/ 190992 h 3911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38715" h="391122">
                <a:moveTo>
                  <a:pt x="4287" y="391719"/>
                </a:moveTo>
                <a:lnTo>
                  <a:pt x="4287" y="4287"/>
                </a:lnTo>
                <a:lnTo>
                  <a:pt x="540051" y="4287"/>
                </a:lnTo>
                <a:lnTo>
                  <a:pt x="540051" y="391719"/>
                </a:lnTo>
                <a:lnTo>
                  <a:pt x="4287" y="391719"/>
                </a:lnTo>
                <a:close/>
                <a:moveTo>
                  <a:pt x="482489" y="357773"/>
                </a:moveTo>
                <a:lnTo>
                  <a:pt x="353345" y="232319"/>
                </a:lnTo>
                <a:lnTo>
                  <a:pt x="377698" y="208704"/>
                </a:lnTo>
                <a:lnTo>
                  <a:pt x="506842" y="334158"/>
                </a:lnTo>
                <a:lnTo>
                  <a:pt x="506842" y="53731"/>
                </a:lnTo>
                <a:lnTo>
                  <a:pt x="283238" y="224939"/>
                </a:lnTo>
                <a:cubicBezTo>
                  <a:pt x="280286" y="227153"/>
                  <a:pt x="276597" y="228629"/>
                  <a:pt x="272907" y="228629"/>
                </a:cubicBezTo>
                <a:cubicBezTo>
                  <a:pt x="269217" y="228629"/>
                  <a:pt x="265527" y="227153"/>
                  <a:pt x="262575" y="224939"/>
                </a:cubicBezTo>
                <a:lnTo>
                  <a:pt x="38233" y="54468"/>
                </a:lnTo>
                <a:lnTo>
                  <a:pt x="38233" y="334896"/>
                </a:lnTo>
                <a:lnTo>
                  <a:pt x="167377" y="209441"/>
                </a:lnTo>
                <a:lnTo>
                  <a:pt x="191730" y="233056"/>
                </a:lnTo>
                <a:lnTo>
                  <a:pt x="62586" y="358511"/>
                </a:lnTo>
                <a:lnTo>
                  <a:pt x="482489" y="357773"/>
                </a:lnTo>
                <a:close/>
                <a:moveTo>
                  <a:pt x="272169" y="190992"/>
                </a:moveTo>
                <a:lnTo>
                  <a:pt x="473634" y="36758"/>
                </a:lnTo>
                <a:lnTo>
                  <a:pt x="69966" y="36758"/>
                </a:lnTo>
                <a:lnTo>
                  <a:pt x="272169" y="190992"/>
                </a:ln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55" name="Freeform: Shape 4" title="Icon of Magnifying Glass">
            <a:extLst>
              <a:ext uri="{FF2B5EF4-FFF2-40B4-BE49-F238E27FC236}">
                <a16:creationId xmlns:a16="http://schemas.microsoft.com/office/drawing/2014/main" id="{1A1ED435-50A9-4700-A918-12B5B0A50C90}"/>
              </a:ext>
            </a:extLst>
          </p:cNvPr>
          <p:cNvSpPr>
            <a:spLocks/>
          </p:cNvSpPr>
          <p:nvPr/>
        </p:nvSpPr>
        <p:spPr bwMode="auto">
          <a:xfrm>
            <a:off x="4724400" y="2133600"/>
            <a:ext cx="390525" cy="398463"/>
          </a:xfrm>
          <a:custGeom>
            <a:avLst/>
            <a:gdLst>
              <a:gd name="T0" fmla="*/ 388767 w 391122"/>
              <a:gd name="T1" fmla="*/ 372532 h 398502"/>
              <a:gd name="T2" fmla="*/ 286928 w 391122"/>
              <a:gd name="T3" fmla="*/ 259623 h 398502"/>
              <a:gd name="T4" fmla="*/ 320136 w 391122"/>
              <a:gd name="T5" fmla="*/ 162212 h 398502"/>
              <a:gd name="T6" fmla="*/ 162211 w 391122"/>
              <a:gd name="T7" fmla="*/ 4287 h 398502"/>
              <a:gd name="T8" fmla="*/ 4287 w 391122"/>
              <a:gd name="T9" fmla="*/ 162212 h 398502"/>
              <a:gd name="T10" fmla="*/ 162211 w 391122"/>
              <a:gd name="T11" fmla="*/ 320136 h 398502"/>
              <a:gd name="T12" fmla="*/ 262575 w 391122"/>
              <a:gd name="T13" fmla="*/ 283976 h 398502"/>
              <a:gd name="T14" fmla="*/ 362938 w 391122"/>
              <a:gd name="T15" fmla="*/ 395409 h 398502"/>
              <a:gd name="T16" fmla="*/ 388767 w 391122"/>
              <a:gd name="T17" fmla="*/ 372532 h 398502"/>
              <a:gd name="T18" fmla="*/ 162211 w 391122"/>
              <a:gd name="T19" fmla="*/ 286190 h 398502"/>
              <a:gd name="T20" fmla="*/ 38971 w 391122"/>
              <a:gd name="T21" fmla="*/ 162950 h 398502"/>
              <a:gd name="T22" fmla="*/ 162211 w 391122"/>
              <a:gd name="T23" fmla="*/ 39709 h 398502"/>
              <a:gd name="T24" fmla="*/ 285452 w 391122"/>
              <a:gd name="T25" fmla="*/ 162950 h 398502"/>
              <a:gd name="T26" fmla="*/ 162211 w 391122"/>
              <a:gd name="T27" fmla="*/ 286190 h 3985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1122" h="398502">
                <a:moveTo>
                  <a:pt x="388767" y="372532"/>
                </a:moveTo>
                <a:lnTo>
                  <a:pt x="286928" y="259623"/>
                </a:lnTo>
                <a:cubicBezTo>
                  <a:pt x="307591" y="233056"/>
                  <a:pt x="320136" y="199110"/>
                  <a:pt x="320136" y="162212"/>
                </a:cubicBezTo>
                <a:cubicBezTo>
                  <a:pt x="320136" y="75132"/>
                  <a:pt x="249291" y="4287"/>
                  <a:pt x="162211" y="4287"/>
                </a:cubicBezTo>
                <a:cubicBezTo>
                  <a:pt x="75131" y="4287"/>
                  <a:pt x="4287" y="75132"/>
                  <a:pt x="4287" y="162212"/>
                </a:cubicBezTo>
                <a:cubicBezTo>
                  <a:pt x="4287" y="249292"/>
                  <a:pt x="75131" y="320136"/>
                  <a:pt x="162211" y="320136"/>
                </a:cubicBezTo>
                <a:cubicBezTo>
                  <a:pt x="200586" y="320136"/>
                  <a:pt x="235270" y="306853"/>
                  <a:pt x="262575" y="283976"/>
                </a:cubicBezTo>
                <a:lnTo>
                  <a:pt x="362938" y="395409"/>
                </a:lnTo>
                <a:lnTo>
                  <a:pt x="388767" y="372532"/>
                </a:lnTo>
                <a:close/>
                <a:moveTo>
                  <a:pt x="162211" y="286190"/>
                </a:moveTo>
                <a:cubicBezTo>
                  <a:pt x="94318" y="286190"/>
                  <a:pt x="38971" y="230843"/>
                  <a:pt x="38971" y="162950"/>
                </a:cubicBezTo>
                <a:cubicBezTo>
                  <a:pt x="38971" y="95057"/>
                  <a:pt x="94318" y="39709"/>
                  <a:pt x="162211" y="39709"/>
                </a:cubicBezTo>
                <a:cubicBezTo>
                  <a:pt x="230104" y="39709"/>
                  <a:pt x="285452" y="95057"/>
                  <a:pt x="285452" y="162950"/>
                </a:cubicBezTo>
                <a:cubicBezTo>
                  <a:pt x="285452" y="230843"/>
                  <a:pt x="230104" y="286190"/>
                  <a:pt x="162211" y="286190"/>
                </a:cubicBez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grpSp>
        <p:nvGrpSpPr>
          <p:cNvPr id="60" name="Group 67" title="Icon of padlock">
            <a:extLst>
              <a:ext uri="{FF2B5EF4-FFF2-40B4-BE49-F238E27FC236}">
                <a16:creationId xmlns:a16="http://schemas.microsoft.com/office/drawing/2014/main" id="{FFDC0D86-8FAC-44B0-9662-705F7C62D3DC}"/>
              </a:ext>
            </a:extLst>
          </p:cNvPr>
          <p:cNvGrpSpPr>
            <a:grpSpLocks/>
          </p:cNvGrpSpPr>
          <p:nvPr/>
        </p:nvGrpSpPr>
        <p:grpSpPr bwMode="auto">
          <a:xfrm>
            <a:off x="6978250" y="3962400"/>
            <a:ext cx="380603" cy="531286"/>
            <a:chOff x="2700513" y="4675360"/>
            <a:chExt cx="464919" cy="649411"/>
          </a:xfrm>
          <a:solidFill>
            <a:schemeClr val="bg1"/>
          </a:solidFill>
          <a:effectLst>
            <a:outerShdw blurRad="50800" dist="38100" dir="2700000" algn="tl" rotWithShape="0">
              <a:prstClr val="black">
                <a:alpha val="40000"/>
              </a:prstClr>
            </a:outerShdw>
          </a:effectLst>
        </p:grpSpPr>
        <p:sp>
          <p:nvSpPr>
            <p:cNvPr id="61" name="Freeform: Shape 28">
              <a:extLst>
                <a:ext uri="{FF2B5EF4-FFF2-40B4-BE49-F238E27FC236}">
                  <a16:creationId xmlns:a16="http://schemas.microsoft.com/office/drawing/2014/main" id="{8CC1DE61-FAA2-45F8-8458-2546E482BEAB}"/>
                </a:ext>
              </a:extLst>
            </p:cNvPr>
            <p:cNvSpPr>
              <a:spLocks/>
            </p:cNvSpPr>
            <p:nvPr/>
          </p:nvSpPr>
          <p:spPr bwMode="auto">
            <a:xfrm>
              <a:off x="2700513" y="4675360"/>
              <a:ext cx="464919" cy="649411"/>
            </a:xfrm>
            <a:custGeom>
              <a:avLst/>
              <a:gdLst>
                <a:gd name="T0" fmla="*/ 5535 w 464919"/>
                <a:gd name="T1" fmla="*/ 651256 h 649410"/>
                <a:gd name="T2" fmla="*/ 5535 w 464919"/>
                <a:gd name="T3" fmla="*/ 252016 h 649410"/>
                <a:gd name="T4" fmla="*/ 63834 w 464919"/>
                <a:gd name="T5" fmla="*/ 252016 h 649410"/>
                <a:gd name="T6" fmla="*/ 63834 w 464919"/>
                <a:gd name="T7" fmla="*/ 176743 h 649410"/>
                <a:gd name="T8" fmla="*/ 235042 w 464919"/>
                <a:gd name="T9" fmla="*/ 5535 h 649410"/>
                <a:gd name="T10" fmla="*/ 406251 w 464919"/>
                <a:gd name="T11" fmla="*/ 176743 h 649410"/>
                <a:gd name="T12" fmla="*/ 406251 w 464919"/>
                <a:gd name="T13" fmla="*/ 201834 h 649410"/>
                <a:gd name="T14" fmla="*/ 365662 w 464919"/>
                <a:gd name="T15" fmla="*/ 201834 h 649410"/>
                <a:gd name="T16" fmla="*/ 365662 w 464919"/>
                <a:gd name="T17" fmla="*/ 176743 h 649410"/>
                <a:gd name="T18" fmla="*/ 235042 w 464919"/>
                <a:gd name="T19" fmla="*/ 46123 h 649410"/>
                <a:gd name="T20" fmla="*/ 104422 w 464919"/>
                <a:gd name="T21" fmla="*/ 176743 h 649410"/>
                <a:gd name="T22" fmla="*/ 104422 w 464919"/>
                <a:gd name="T23" fmla="*/ 252016 h 649410"/>
                <a:gd name="T24" fmla="*/ 463074 w 464919"/>
                <a:gd name="T25" fmla="*/ 252016 h 649410"/>
                <a:gd name="T26" fmla="*/ 463074 w 464919"/>
                <a:gd name="T27" fmla="*/ 651256 h 649410"/>
                <a:gd name="T28" fmla="*/ 5535 w 464919"/>
                <a:gd name="T29" fmla="*/ 651256 h 649410"/>
                <a:gd name="T30" fmla="*/ 423224 w 464919"/>
                <a:gd name="T31" fmla="*/ 611406 h 649410"/>
                <a:gd name="T32" fmla="*/ 423224 w 464919"/>
                <a:gd name="T33" fmla="*/ 292604 h 649410"/>
                <a:gd name="T34" fmla="*/ 46123 w 464919"/>
                <a:gd name="T35" fmla="*/ 292604 h 649410"/>
                <a:gd name="T36" fmla="*/ 46123 w 464919"/>
                <a:gd name="T37" fmla="*/ 610668 h 649410"/>
                <a:gd name="T38" fmla="*/ 423224 w 464919"/>
                <a:gd name="T39" fmla="*/ 610668 h 649410"/>
                <a:gd name="T40" fmla="*/ 423224 w 464919"/>
                <a:gd name="T41" fmla="*/ 611406 h 6494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4919" h="649410">
                  <a:moveTo>
                    <a:pt x="5535" y="651255"/>
                  </a:moveTo>
                  <a:lnTo>
                    <a:pt x="5535" y="252016"/>
                  </a:lnTo>
                  <a:lnTo>
                    <a:pt x="63834" y="252016"/>
                  </a:lnTo>
                  <a:lnTo>
                    <a:pt x="63834" y="176743"/>
                  </a:lnTo>
                  <a:cubicBezTo>
                    <a:pt x="63834" y="82283"/>
                    <a:pt x="140583" y="5535"/>
                    <a:pt x="235042" y="5535"/>
                  </a:cubicBezTo>
                  <a:cubicBezTo>
                    <a:pt x="329502" y="5535"/>
                    <a:pt x="406251" y="82283"/>
                    <a:pt x="406251" y="176743"/>
                  </a:cubicBezTo>
                  <a:lnTo>
                    <a:pt x="406251" y="201834"/>
                  </a:lnTo>
                  <a:lnTo>
                    <a:pt x="365662" y="201834"/>
                  </a:lnTo>
                  <a:lnTo>
                    <a:pt x="365662" y="176743"/>
                  </a:lnTo>
                  <a:cubicBezTo>
                    <a:pt x="365662" y="104422"/>
                    <a:pt x="307363" y="46123"/>
                    <a:pt x="235042" y="46123"/>
                  </a:cubicBezTo>
                  <a:cubicBezTo>
                    <a:pt x="162722" y="46123"/>
                    <a:pt x="104422" y="104422"/>
                    <a:pt x="104422" y="176743"/>
                  </a:cubicBezTo>
                  <a:lnTo>
                    <a:pt x="104422" y="252016"/>
                  </a:lnTo>
                  <a:lnTo>
                    <a:pt x="463074" y="252016"/>
                  </a:lnTo>
                  <a:lnTo>
                    <a:pt x="463074" y="651255"/>
                  </a:lnTo>
                  <a:lnTo>
                    <a:pt x="5535" y="651255"/>
                  </a:lnTo>
                  <a:close/>
                  <a:moveTo>
                    <a:pt x="423224" y="611405"/>
                  </a:moveTo>
                  <a:lnTo>
                    <a:pt x="423224" y="292604"/>
                  </a:lnTo>
                  <a:lnTo>
                    <a:pt x="46123" y="292604"/>
                  </a:lnTo>
                  <a:lnTo>
                    <a:pt x="46123" y="610667"/>
                  </a:lnTo>
                  <a:lnTo>
                    <a:pt x="423224" y="610667"/>
                  </a:lnTo>
                  <a:lnTo>
                    <a:pt x="423224" y="611405"/>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62" name="Freeform: Shape 29">
              <a:extLst>
                <a:ext uri="{FF2B5EF4-FFF2-40B4-BE49-F238E27FC236}">
                  <a16:creationId xmlns:a16="http://schemas.microsoft.com/office/drawing/2014/main" id="{7207F965-4E1B-41D7-AC86-83096885DB42}"/>
                </a:ext>
              </a:extLst>
            </p:cNvPr>
            <p:cNvSpPr>
              <a:spLocks/>
            </p:cNvSpPr>
            <p:nvPr/>
          </p:nvSpPr>
          <p:spPr bwMode="auto">
            <a:xfrm>
              <a:off x="2888694" y="5024418"/>
              <a:ext cx="88556" cy="199251"/>
            </a:xfrm>
            <a:custGeom>
              <a:avLst/>
              <a:gdLst>
                <a:gd name="T0" fmla="*/ 26936 w 88556"/>
                <a:gd name="T1" fmla="*/ 200358 h 199251"/>
                <a:gd name="T2" fmla="*/ 26936 w 88556"/>
                <a:gd name="T3" fmla="*/ 83021 h 199251"/>
                <a:gd name="T4" fmla="*/ 5535 w 88556"/>
                <a:gd name="T5" fmla="*/ 46861 h 199251"/>
                <a:gd name="T6" fmla="*/ 46861 w 88556"/>
                <a:gd name="T7" fmla="*/ 5535 h 199251"/>
                <a:gd name="T8" fmla="*/ 88187 w 88556"/>
                <a:gd name="T9" fmla="*/ 46861 h 199251"/>
                <a:gd name="T10" fmla="*/ 66786 w 88556"/>
                <a:gd name="T11" fmla="*/ 83021 h 199251"/>
                <a:gd name="T12" fmla="*/ 66786 w 88556"/>
                <a:gd name="T13" fmla="*/ 200358 h 199251"/>
                <a:gd name="T14" fmla="*/ 26936 w 88556"/>
                <a:gd name="T15" fmla="*/ 200358 h 19925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8556" h="199251">
                  <a:moveTo>
                    <a:pt x="26936" y="200358"/>
                  </a:moveTo>
                  <a:lnTo>
                    <a:pt x="26936" y="83021"/>
                  </a:lnTo>
                  <a:cubicBezTo>
                    <a:pt x="13652" y="75642"/>
                    <a:pt x="5535" y="61620"/>
                    <a:pt x="5535" y="46861"/>
                  </a:cubicBezTo>
                  <a:cubicBezTo>
                    <a:pt x="5535" y="23984"/>
                    <a:pt x="23984" y="5535"/>
                    <a:pt x="46861" y="5535"/>
                  </a:cubicBezTo>
                  <a:cubicBezTo>
                    <a:pt x="69738" y="5535"/>
                    <a:pt x="88187" y="23984"/>
                    <a:pt x="88187" y="46861"/>
                  </a:cubicBezTo>
                  <a:cubicBezTo>
                    <a:pt x="88187" y="61620"/>
                    <a:pt x="80069" y="75642"/>
                    <a:pt x="66786" y="83021"/>
                  </a:cubicBezTo>
                  <a:lnTo>
                    <a:pt x="66786" y="200358"/>
                  </a:lnTo>
                  <a:lnTo>
                    <a:pt x="26936" y="200358"/>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grpSp>
      <p:grpSp>
        <p:nvGrpSpPr>
          <p:cNvPr id="2" name="Group 1" title="Icon of Gear">
            <a:extLst>
              <a:ext uri="{FF2B5EF4-FFF2-40B4-BE49-F238E27FC236}">
                <a16:creationId xmlns:a16="http://schemas.microsoft.com/office/drawing/2014/main" id="{40D2215B-6E10-4820-A790-1CEF031FBDFD}"/>
              </a:ext>
            </a:extLst>
          </p:cNvPr>
          <p:cNvGrpSpPr/>
          <p:nvPr/>
        </p:nvGrpSpPr>
        <p:grpSpPr>
          <a:xfrm>
            <a:off x="9828461" y="3725742"/>
            <a:ext cx="363026" cy="362013"/>
            <a:chOff x="6450013" y="3575050"/>
            <a:chExt cx="568325" cy="566738"/>
          </a:xfrm>
          <a:solidFill>
            <a:schemeClr val="bg1"/>
          </a:solidFill>
          <a:effectLst>
            <a:outerShdw blurRad="50800" dist="38100" dir="2700000" algn="tl" rotWithShape="0">
              <a:prstClr val="black">
                <a:alpha val="40000"/>
              </a:prstClr>
            </a:outerShdw>
          </a:effectLst>
        </p:grpSpPr>
        <p:sp>
          <p:nvSpPr>
            <p:cNvPr id="58" name="Freeform: Shape 20">
              <a:extLst>
                <a:ext uri="{FF2B5EF4-FFF2-40B4-BE49-F238E27FC236}">
                  <a16:creationId xmlns:a16="http://schemas.microsoft.com/office/drawing/2014/main" id="{626B5AE5-EF20-402E-884C-C3A0B78D0B25}"/>
                </a:ext>
              </a:extLst>
            </p:cNvPr>
            <p:cNvSpPr>
              <a:spLocks/>
            </p:cNvSpPr>
            <p:nvPr/>
          </p:nvSpPr>
          <p:spPr bwMode="auto">
            <a:xfrm>
              <a:off x="6450013" y="3575050"/>
              <a:ext cx="568325" cy="566738"/>
            </a:xfrm>
            <a:custGeom>
              <a:avLst/>
              <a:gdLst/>
              <a:ahLst/>
              <a:cxnLst/>
              <a:rect l="0" t="0" r="r" b="b"/>
              <a:pathLst>
                <a:path w="568234" h="568234">
                  <a:moveTo>
                    <a:pt x="566389" y="311791"/>
                  </a:moveTo>
                  <a:lnTo>
                    <a:pt x="566389" y="260133"/>
                  </a:lnTo>
                  <a:lnTo>
                    <a:pt x="521374" y="260133"/>
                  </a:lnTo>
                  <a:cubicBezTo>
                    <a:pt x="519898" y="246112"/>
                    <a:pt x="516946" y="232829"/>
                    <a:pt x="513256" y="220283"/>
                  </a:cubicBezTo>
                  <a:lnTo>
                    <a:pt x="555320" y="202572"/>
                  </a:lnTo>
                  <a:lnTo>
                    <a:pt x="535395" y="154604"/>
                  </a:lnTo>
                  <a:lnTo>
                    <a:pt x="493331" y="171577"/>
                  </a:lnTo>
                  <a:cubicBezTo>
                    <a:pt x="486689" y="159770"/>
                    <a:pt x="479309" y="147962"/>
                    <a:pt x="470454" y="137631"/>
                  </a:cubicBezTo>
                  <a:lnTo>
                    <a:pt x="502187" y="105898"/>
                  </a:lnTo>
                  <a:lnTo>
                    <a:pt x="466026" y="69738"/>
                  </a:lnTo>
                  <a:lnTo>
                    <a:pt x="434294" y="101470"/>
                  </a:lnTo>
                  <a:cubicBezTo>
                    <a:pt x="423962" y="92615"/>
                    <a:pt x="412155" y="85235"/>
                    <a:pt x="400347" y="78593"/>
                  </a:cubicBezTo>
                  <a:lnTo>
                    <a:pt x="417321" y="36529"/>
                  </a:lnTo>
                  <a:lnTo>
                    <a:pt x="369353" y="16604"/>
                  </a:lnTo>
                  <a:lnTo>
                    <a:pt x="351641" y="58668"/>
                  </a:lnTo>
                  <a:cubicBezTo>
                    <a:pt x="338358" y="54979"/>
                    <a:pt x="325075" y="52027"/>
                    <a:pt x="311791" y="50551"/>
                  </a:cubicBezTo>
                  <a:lnTo>
                    <a:pt x="311791" y="5535"/>
                  </a:lnTo>
                  <a:lnTo>
                    <a:pt x="260133" y="5535"/>
                  </a:lnTo>
                  <a:lnTo>
                    <a:pt x="260133" y="50551"/>
                  </a:lnTo>
                  <a:cubicBezTo>
                    <a:pt x="246112" y="52027"/>
                    <a:pt x="232829" y="54979"/>
                    <a:pt x="220283" y="58668"/>
                  </a:cubicBezTo>
                  <a:lnTo>
                    <a:pt x="202572" y="16604"/>
                  </a:lnTo>
                  <a:lnTo>
                    <a:pt x="154604" y="36529"/>
                  </a:lnTo>
                  <a:lnTo>
                    <a:pt x="171577" y="78593"/>
                  </a:lnTo>
                  <a:cubicBezTo>
                    <a:pt x="159770" y="85235"/>
                    <a:pt x="147963" y="92615"/>
                    <a:pt x="137631" y="101470"/>
                  </a:cubicBezTo>
                  <a:lnTo>
                    <a:pt x="105898" y="69738"/>
                  </a:lnTo>
                  <a:lnTo>
                    <a:pt x="69738" y="105898"/>
                  </a:lnTo>
                  <a:lnTo>
                    <a:pt x="101470" y="137631"/>
                  </a:lnTo>
                  <a:cubicBezTo>
                    <a:pt x="92615" y="147962"/>
                    <a:pt x="85236" y="159770"/>
                    <a:pt x="78594" y="171577"/>
                  </a:cubicBezTo>
                  <a:lnTo>
                    <a:pt x="36529" y="154604"/>
                  </a:lnTo>
                  <a:lnTo>
                    <a:pt x="16604" y="202572"/>
                  </a:lnTo>
                  <a:lnTo>
                    <a:pt x="58668" y="220283"/>
                  </a:lnTo>
                  <a:cubicBezTo>
                    <a:pt x="54979" y="233566"/>
                    <a:pt x="52027" y="246850"/>
                    <a:pt x="50551" y="260133"/>
                  </a:cubicBezTo>
                  <a:lnTo>
                    <a:pt x="5535" y="260133"/>
                  </a:lnTo>
                  <a:lnTo>
                    <a:pt x="5535" y="311791"/>
                  </a:lnTo>
                  <a:lnTo>
                    <a:pt x="50551" y="311791"/>
                  </a:lnTo>
                  <a:cubicBezTo>
                    <a:pt x="52027" y="325812"/>
                    <a:pt x="54979" y="339096"/>
                    <a:pt x="58668" y="351641"/>
                  </a:cubicBezTo>
                  <a:lnTo>
                    <a:pt x="16604" y="369352"/>
                  </a:lnTo>
                  <a:lnTo>
                    <a:pt x="36529" y="417320"/>
                  </a:lnTo>
                  <a:lnTo>
                    <a:pt x="78594" y="400347"/>
                  </a:lnTo>
                  <a:cubicBezTo>
                    <a:pt x="85236" y="412154"/>
                    <a:pt x="92615" y="423962"/>
                    <a:pt x="101470" y="434293"/>
                  </a:cubicBezTo>
                  <a:lnTo>
                    <a:pt x="69738" y="466026"/>
                  </a:lnTo>
                  <a:lnTo>
                    <a:pt x="105898" y="502186"/>
                  </a:lnTo>
                  <a:lnTo>
                    <a:pt x="137631" y="470454"/>
                  </a:lnTo>
                  <a:cubicBezTo>
                    <a:pt x="147963" y="479309"/>
                    <a:pt x="159770" y="486689"/>
                    <a:pt x="171577" y="493331"/>
                  </a:cubicBezTo>
                  <a:lnTo>
                    <a:pt x="154604" y="535395"/>
                  </a:lnTo>
                  <a:lnTo>
                    <a:pt x="202572" y="555320"/>
                  </a:lnTo>
                  <a:lnTo>
                    <a:pt x="220283" y="513256"/>
                  </a:lnTo>
                  <a:cubicBezTo>
                    <a:pt x="233567" y="516946"/>
                    <a:pt x="246850" y="519898"/>
                    <a:pt x="260133" y="521373"/>
                  </a:cubicBezTo>
                  <a:lnTo>
                    <a:pt x="260133" y="566389"/>
                  </a:lnTo>
                  <a:lnTo>
                    <a:pt x="311791" y="566389"/>
                  </a:lnTo>
                  <a:lnTo>
                    <a:pt x="311791" y="521373"/>
                  </a:lnTo>
                  <a:cubicBezTo>
                    <a:pt x="325812" y="519898"/>
                    <a:pt x="339096" y="516946"/>
                    <a:pt x="351641" y="513256"/>
                  </a:cubicBezTo>
                  <a:lnTo>
                    <a:pt x="369353" y="555320"/>
                  </a:lnTo>
                  <a:lnTo>
                    <a:pt x="417321" y="535395"/>
                  </a:lnTo>
                  <a:lnTo>
                    <a:pt x="400347" y="493331"/>
                  </a:lnTo>
                  <a:cubicBezTo>
                    <a:pt x="412155" y="486689"/>
                    <a:pt x="423962" y="479309"/>
                    <a:pt x="434294" y="470454"/>
                  </a:cubicBezTo>
                  <a:lnTo>
                    <a:pt x="466026" y="502186"/>
                  </a:lnTo>
                  <a:lnTo>
                    <a:pt x="502187" y="466026"/>
                  </a:lnTo>
                  <a:lnTo>
                    <a:pt x="470454" y="434293"/>
                  </a:lnTo>
                  <a:cubicBezTo>
                    <a:pt x="479309" y="423962"/>
                    <a:pt x="486689" y="412154"/>
                    <a:pt x="493331" y="400347"/>
                  </a:cubicBezTo>
                  <a:lnTo>
                    <a:pt x="535395" y="417320"/>
                  </a:lnTo>
                  <a:lnTo>
                    <a:pt x="555320" y="369352"/>
                  </a:lnTo>
                  <a:lnTo>
                    <a:pt x="513256" y="351641"/>
                  </a:lnTo>
                  <a:cubicBezTo>
                    <a:pt x="516946" y="338358"/>
                    <a:pt x="519898" y="325074"/>
                    <a:pt x="521374" y="311791"/>
                  </a:cubicBezTo>
                  <a:lnTo>
                    <a:pt x="566389" y="311791"/>
                  </a:lnTo>
                  <a:close/>
                  <a:moveTo>
                    <a:pt x="286700" y="480047"/>
                  </a:moveTo>
                  <a:cubicBezTo>
                    <a:pt x="179695" y="480047"/>
                    <a:pt x="92615" y="392967"/>
                    <a:pt x="92615" y="285962"/>
                  </a:cubicBezTo>
                  <a:cubicBezTo>
                    <a:pt x="92615" y="178957"/>
                    <a:pt x="179695" y="91877"/>
                    <a:pt x="286700" y="91877"/>
                  </a:cubicBezTo>
                  <a:cubicBezTo>
                    <a:pt x="393706" y="91877"/>
                    <a:pt x="480785" y="178957"/>
                    <a:pt x="480785" y="285962"/>
                  </a:cubicBezTo>
                  <a:cubicBezTo>
                    <a:pt x="480785" y="392967"/>
                    <a:pt x="393706" y="480047"/>
                    <a:pt x="286700" y="480047"/>
                  </a:cubicBez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59" name="Freeform: Shape 21">
              <a:extLst>
                <a:ext uri="{FF2B5EF4-FFF2-40B4-BE49-F238E27FC236}">
                  <a16:creationId xmlns:a16="http://schemas.microsoft.com/office/drawing/2014/main" id="{C300BE06-8F6C-4D83-8A5A-7B241A2FBCAF}"/>
                </a:ext>
              </a:extLst>
            </p:cNvPr>
            <p:cNvSpPr>
              <a:spLocks/>
            </p:cNvSpPr>
            <p:nvPr/>
          </p:nvSpPr>
          <p:spPr bwMode="auto">
            <a:xfrm>
              <a:off x="6582569" y="3702376"/>
              <a:ext cx="303213" cy="303212"/>
            </a:xfrm>
            <a:custGeom>
              <a:avLst/>
              <a:gdLst>
                <a:gd name="T0" fmla="*/ 153128 w 302566"/>
                <a:gd name="T1" fmla="*/ 5535 h 302566"/>
                <a:gd name="T2" fmla="*/ 5535 w 302566"/>
                <a:gd name="T3" fmla="*/ 153128 h 302566"/>
                <a:gd name="T4" fmla="*/ 153128 w 302566"/>
                <a:gd name="T5" fmla="*/ 300721 h 302566"/>
                <a:gd name="T6" fmla="*/ 300721 w 302566"/>
                <a:gd name="T7" fmla="*/ 153128 h 302566"/>
                <a:gd name="T8" fmla="*/ 153128 w 302566"/>
                <a:gd name="T9" fmla="*/ 5535 h 302566"/>
                <a:gd name="T10" fmla="*/ 153128 w 302566"/>
                <a:gd name="T11" fmla="*/ 255705 h 302566"/>
                <a:gd name="T12" fmla="*/ 50551 w 302566"/>
                <a:gd name="T13" fmla="*/ 153128 h 302566"/>
                <a:gd name="T14" fmla="*/ 153128 w 302566"/>
                <a:gd name="T15" fmla="*/ 50551 h 302566"/>
                <a:gd name="T16" fmla="*/ 255705 w 302566"/>
                <a:gd name="T17" fmla="*/ 153128 h 302566"/>
                <a:gd name="T18" fmla="*/ 153128 w 302566"/>
                <a:gd name="T19" fmla="*/ 255705 h 302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2566" h="302566">
                  <a:moveTo>
                    <a:pt x="153128" y="5535"/>
                  </a:moveTo>
                  <a:cubicBezTo>
                    <a:pt x="71952" y="5535"/>
                    <a:pt x="5535" y="71952"/>
                    <a:pt x="5535" y="153128"/>
                  </a:cubicBezTo>
                  <a:cubicBezTo>
                    <a:pt x="5535" y="234304"/>
                    <a:pt x="71952" y="300721"/>
                    <a:pt x="153128" y="300721"/>
                  </a:cubicBezTo>
                  <a:cubicBezTo>
                    <a:pt x="234304" y="300721"/>
                    <a:pt x="300721" y="234304"/>
                    <a:pt x="300721" y="153128"/>
                  </a:cubicBezTo>
                  <a:cubicBezTo>
                    <a:pt x="300721" y="71952"/>
                    <a:pt x="234304" y="5535"/>
                    <a:pt x="153128" y="5535"/>
                  </a:cubicBezTo>
                  <a:close/>
                  <a:moveTo>
                    <a:pt x="153128" y="255705"/>
                  </a:moveTo>
                  <a:cubicBezTo>
                    <a:pt x="96305" y="255705"/>
                    <a:pt x="50551" y="209952"/>
                    <a:pt x="50551" y="153128"/>
                  </a:cubicBezTo>
                  <a:cubicBezTo>
                    <a:pt x="50551" y="96305"/>
                    <a:pt x="96305" y="50551"/>
                    <a:pt x="153128" y="50551"/>
                  </a:cubicBezTo>
                  <a:cubicBezTo>
                    <a:pt x="209952" y="50551"/>
                    <a:pt x="255705" y="96305"/>
                    <a:pt x="255705" y="153128"/>
                  </a:cubicBezTo>
                  <a:cubicBezTo>
                    <a:pt x="255705" y="209214"/>
                    <a:pt x="209213" y="255705"/>
                    <a:pt x="153128" y="255705"/>
                  </a:cubicBez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grpSp>
      <p:sp>
        <p:nvSpPr>
          <p:cNvPr id="57" name="Freeform: Shape 22" title="Icon of Star">
            <a:extLst>
              <a:ext uri="{FF2B5EF4-FFF2-40B4-BE49-F238E27FC236}">
                <a16:creationId xmlns:a16="http://schemas.microsoft.com/office/drawing/2014/main" id="{0FB1A52F-474D-4320-B807-E40D5BABF72D}"/>
              </a:ext>
            </a:extLst>
          </p:cNvPr>
          <p:cNvSpPr>
            <a:spLocks/>
          </p:cNvSpPr>
          <p:nvPr/>
        </p:nvSpPr>
        <p:spPr bwMode="auto">
          <a:xfrm>
            <a:off x="1061243" y="5470524"/>
            <a:ext cx="620712" cy="590550"/>
          </a:xfrm>
          <a:custGeom>
            <a:avLst/>
            <a:gdLst>
              <a:gd name="T0" fmla="*/ 614357 w 619892"/>
              <a:gd name="T1" fmla="*/ 226925 h 590373"/>
              <a:gd name="T2" fmla="*/ 381898 w 619892"/>
              <a:gd name="T3" fmla="*/ 226925 h 590373"/>
              <a:gd name="T4" fmla="*/ 311053 w 619892"/>
              <a:gd name="T5" fmla="*/ 5535 h 590373"/>
              <a:gd name="T6" fmla="*/ 237994 w 619892"/>
              <a:gd name="T7" fmla="*/ 226187 h 590373"/>
              <a:gd name="T8" fmla="*/ 5535 w 619892"/>
              <a:gd name="T9" fmla="*/ 225449 h 590373"/>
              <a:gd name="T10" fmla="*/ 7749 w 619892"/>
              <a:gd name="T11" fmla="*/ 226925 h 590373"/>
              <a:gd name="T12" fmla="*/ 5535 w 619892"/>
              <a:gd name="T13" fmla="*/ 226925 h 590373"/>
              <a:gd name="T14" fmla="*/ 193716 w 619892"/>
              <a:gd name="T15" fmla="*/ 363449 h 590373"/>
              <a:gd name="T16" fmla="*/ 122134 w 619892"/>
              <a:gd name="T17" fmla="*/ 584839 h 590373"/>
              <a:gd name="T18" fmla="*/ 310315 w 619892"/>
              <a:gd name="T19" fmla="*/ 448315 h 590373"/>
              <a:gd name="T20" fmla="*/ 497020 w 619892"/>
              <a:gd name="T21" fmla="*/ 585576 h 590373"/>
              <a:gd name="T22" fmla="*/ 426176 w 619892"/>
              <a:gd name="T23" fmla="*/ 364186 h 590373"/>
              <a:gd name="T24" fmla="*/ 614357 w 619892"/>
              <a:gd name="T25" fmla="*/ 226925 h 590373"/>
              <a:gd name="T26" fmla="*/ 433555 w 619892"/>
              <a:gd name="T27" fmla="*/ 498496 h 590373"/>
              <a:gd name="T28" fmla="*/ 309577 w 619892"/>
              <a:gd name="T29" fmla="*/ 407727 h 590373"/>
              <a:gd name="T30" fmla="*/ 184861 w 619892"/>
              <a:gd name="T31" fmla="*/ 498496 h 590373"/>
              <a:gd name="T32" fmla="*/ 232829 w 619892"/>
              <a:gd name="T33" fmla="*/ 351641 h 590373"/>
              <a:gd name="T34" fmla="*/ 108112 w 619892"/>
              <a:gd name="T35" fmla="*/ 260871 h 590373"/>
              <a:gd name="T36" fmla="*/ 109588 w 619892"/>
              <a:gd name="T37" fmla="*/ 260871 h 590373"/>
              <a:gd name="T38" fmla="*/ 107375 w 619892"/>
              <a:gd name="T39" fmla="*/ 259395 h 590373"/>
              <a:gd name="T40" fmla="*/ 261609 w 619892"/>
              <a:gd name="T41" fmla="*/ 260133 h 590373"/>
              <a:gd name="T42" fmla="*/ 310315 w 619892"/>
              <a:gd name="T43" fmla="*/ 113278 h 590373"/>
              <a:gd name="T44" fmla="*/ 357545 w 619892"/>
              <a:gd name="T45" fmla="*/ 260871 h 590373"/>
              <a:gd name="T46" fmla="*/ 512518 w 619892"/>
              <a:gd name="T47" fmla="*/ 260871 h 590373"/>
              <a:gd name="T48" fmla="*/ 387063 w 619892"/>
              <a:gd name="T49" fmla="*/ 352379 h 590373"/>
              <a:gd name="T50" fmla="*/ 433555 w 619892"/>
              <a:gd name="T51" fmla="*/ 498496 h 59037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892" h="590373">
                <a:moveTo>
                  <a:pt x="614357" y="226925"/>
                </a:moveTo>
                <a:lnTo>
                  <a:pt x="381898" y="226925"/>
                </a:lnTo>
                <a:lnTo>
                  <a:pt x="311053" y="5535"/>
                </a:lnTo>
                <a:lnTo>
                  <a:pt x="237994" y="226187"/>
                </a:lnTo>
                <a:lnTo>
                  <a:pt x="5535" y="225449"/>
                </a:lnTo>
                <a:lnTo>
                  <a:pt x="7749" y="226925"/>
                </a:lnTo>
                <a:lnTo>
                  <a:pt x="5535" y="226925"/>
                </a:lnTo>
                <a:lnTo>
                  <a:pt x="193716" y="363449"/>
                </a:lnTo>
                <a:lnTo>
                  <a:pt x="122134" y="584839"/>
                </a:lnTo>
                <a:lnTo>
                  <a:pt x="310315" y="448315"/>
                </a:lnTo>
                <a:lnTo>
                  <a:pt x="497020" y="585576"/>
                </a:lnTo>
                <a:lnTo>
                  <a:pt x="426176" y="364186"/>
                </a:lnTo>
                <a:lnTo>
                  <a:pt x="614357" y="226925"/>
                </a:lnTo>
                <a:close/>
                <a:moveTo>
                  <a:pt x="433555" y="498496"/>
                </a:moveTo>
                <a:lnTo>
                  <a:pt x="309577" y="407727"/>
                </a:lnTo>
                <a:lnTo>
                  <a:pt x="184861" y="498496"/>
                </a:lnTo>
                <a:lnTo>
                  <a:pt x="232829" y="351641"/>
                </a:lnTo>
                <a:lnTo>
                  <a:pt x="108112" y="260871"/>
                </a:lnTo>
                <a:lnTo>
                  <a:pt x="109588" y="260871"/>
                </a:lnTo>
                <a:lnTo>
                  <a:pt x="107375" y="259395"/>
                </a:lnTo>
                <a:lnTo>
                  <a:pt x="261609" y="260133"/>
                </a:lnTo>
                <a:lnTo>
                  <a:pt x="310315" y="113278"/>
                </a:lnTo>
                <a:lnTo>
                  <a:pt x="357545" y="260871"/>
                </a:lnTo>
                <a:lnTo>
                  <a:pt x="512518" y="260871"/>
                </a:lnTo>
                <a:lnTo>
                  <a:pt x="387063" y="352379"/>
                </a:lnTo>
                <a:lnTo>
                  <a:pt x="433555" y="498496"/>
                </a:ln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BEDF3"/>
              </a:solidFill>
              <a:effectLst/>
              <a:uLnTx/>
              <a:uFillTx/>
              <a:latin typeface="Calibri" panose="020F0502020204030204"/>
              <a:ea typeface="+mn-ea"/>
              <a:cs typeface="+mn-cs"/>
            </a:endParaRPr>
          </a:p>
        </p:txBody>
      </p:sp>
      <p:sp>
        <p:nvSpPr>
          <p:cNvPr id="64" name="Rectangle 63">
            <a:extLst>
              <a:ext uri="{FF2B5EF4-FFF2-40B4-BE49-F238E27FC236}">
                <a16:creationId xmlns:a16="http://schemas.microsoft.com/office/drawing/2014/main" id="{4976EAD2-76F5-4148-AD2D-E384B22FAC65}"/>
              </a:ext>
            </a:extLst>
          </p:cNvPr>
          <p:cNvSpPr/>
          <p:nvPr/>
        </p:nvSpPr>
        <p:spPr>
          <a:xfrm rot="16200000">
            <a:off x="-559123" y="920644"/>
            <a:ext cx="2086513"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Procedure</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fade">
                                      <p:cBhvr>
                                        <p:cTn id="23" dur="500"/>
                                        <p:tgtEl>
                                          <p:spTgt spid="14">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fade">
                                      <p:cBhvr>
                                        <p:cTn id="31" dur="500"/>
                                        <p:tgtEl>
                                          <p:spTgt spid="16">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fade">
                                      <p:cBhvr>
                                        <p:cTn id="34" dur="500"/>
                                        <p:tgtEl>
                                          <p:spTgt spid="1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9">
                                            <p:txEl>
                                              <p:pRg st="0" end="0"/>
                                            </p:txEl>
                                          </p:spTgt>
                                        </p:tgtEl>
                                        <p:attrNameLst>
                                          <p:attrName>style.visibility</p:attrName>
                                        </p:attrNameLst>
                                      </p:cBhvr>
                                      <p:to>
                                        <p:strVal val="visible"/>
                                      </p:to>
                                    </p:set>
                                    <p:animEffect transition="in" filter="barn(inVertical)">
                                      <p:cBhvr>
                                        <p:cTn id="39" dur="500"/>
                                        <p:tgtEl>
                                          <p:spTgt spid="19">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34">
                                            <p:txEl>
                                              <p:pRg st="0" end="0"/>
                                            </p:txEl>
                                          </p:spTgt>
                                        </p:tgtEl>
                                        <p:attrNameLst>
                                          <p:attrName>style.visibility</p:attrName>
                                        </p:attrNameLst>
                                      </p:cBhvr>
                                      <p:to>
                                        <p:strVal val="visible"/>
                                      </p:to>
                                    </p:set>
                                    <p:animEffect transition="in" filter="barn(inVertical)">
                                      <p:cBhvr>
                                        <p:cTn id="44" dur="500"/>
                                        <p:tgtEl>
                                          <p:spTgt spid="34">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28">
                                            <p:txEl>
                                              <p:pRg st="0" end="0"/>
                                            </p:txEl>
                                          </p:spTgt>
                                        </p:tgtEl>
                                        <p:attrNameLst>
                                          <p:attrName>style.visibility</p:attrName>
                                        </p:attrNameLst>
                                      </p:cBhvr>
                                      <p:to>
                                        <p:strVal val="visible"/>
                                      </p:to>
                                    </p:set>
                                    <p:animEffect transition="in" filter="barn(inVertical)">
                                      <p:cBhvr>
                                        <p:cTn id="49" dur="500"/>
                                        <p:tgtEl>
                                          <p:spTgt spid="28">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4">
                                            <p:txEl>
                                              <p:pRg st="0" end="0"/>
                                            </p:txEl>
                                          </p:spTgt>
                                        </p:tgtEl>
                                        <p:attrNameLst>
                                          <p:attrName>style.visibility</p:attrName>
                                        </p:attrNameLst>
                                      </p:cBhvr>
                                      <p:to>
                                        <p:strVal val="visible"/>
                                      </p:to>
                                    </p:set>
                                    <p:animEffect transition="in" filter="fade">
                                      <p:cBhvr>
                                        <p:cTn id="54" dur="500"/>
                                        <p:tgtEl>
                                          <p:spTgt spid="24">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xEl>
                                              <p:pRg st="0" end="0"/>
                                            </p:txEl>
                                          </p:spTgt>
                                        </p:tgtEl>
                                        <p:attrNameLst>
                                          <p:attrName>style.visibility</p:attrName>
                                        </p:attrNameLst>
                                      </p:cBhvr>
                                      <p:to>
                                        <p:strVal val="visible"/>
                                      </p:to>
                                    </p:set>
                                    <p:animEffect transition="in" filter="fade">
                                      <p:cBhvr>
                                        <p:cTn id="57" dur="500"/>
                                        <p:tgtEl>
                                          <p:spTgt spid="25">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9">
                                            <p:txEl>
                                              <p:pRg st="0" end="0"/>
                                            </p:txEl>
                                          </p:spTgt>
                                        </p:tgtEl>
                                        <p:attrNameLst>
                                          <p:attrName>style.visibility</p:attrName>
                                        </p:attrNameLst>
                                      </p:cBhvr>
                                      <p:to>
                                        <p:strVal val="visible"/>
                                      </p:to>
                                    </p:set>
                                    <p:animEffect transition="in" filter="fade">
                                      <p:cBhvr>
                                        <p:cTn id="62" dur="500"/>
                                        <p:tgtEl>
                                          <p:spTgt spid="2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xEl>
                                              <p:pRg st="0" end="0"/>
                                            </p:txEl>
                                          </p:spTgt>
                                        </p:tgtEl>
                                        <p:attrNameLst>
                                          <p:attrName>style.visibility</p:attrName>
                                        </p:attrNameLst>
                                      </p:cBhvr>
                                      <p:to>
                                        <p:strVal val="visible"/>
                                      </p:to>
                                    </p:set>
                                    <p:animEffect transition="in" filter="fade">
                                      <p:cBhvr>
                                        <p:cTn id="65" dur="500"/>
                                        <p:tgtEl>
                                          <p:spTgt spid="30">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7">
                                            <p:txEl>
                                              <p:pRg st="0" end="0"/>
                                            </p:txEl>
                                          </p:spTgt>
                                        </p:tgtEl>
                                        <p:attrNameLst>
                                          <p:attrName>style.visibility</p:attrName>
                                        </p:attrNameLst>
                                      </p:cBhvr>
                                      <p:to>
                                        <p:strVal val="visible"/>
                                      </p:to>
                                    </p:set>
                                    <p:animEffect transition="in" filter="fade">
                                      <p:cBhvr>
                                        <p:cTn id="70" dur="500"/>
                                        <p:tgtEl>
                                          <p:spTgt spid="37">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8">
                                            <p:txEl>
                                              <p:pRg st="0" end="0"/>
                                            </p:txEl>
                                          </p:spTgt>
                                        </p:tgtEl>
                                        <p:attrNameLst>
                                          <p:attrName>style.visibility</p:attrName>
                                        </p:attrNameLst>
                                      </p:cBhvr>
                                      <p:to>
                                        <p:strVal val="visible"/>
                                      </p:to>
                                    </p:set>
                                    <p:animEffect transition="in" filter="fade">
                                      <p:cBhvr>
                                        <p:cTn id="73" dur="500"/>
                                        <p:tgtEl>
                                          <p:spTgt spid="38">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5">
                                            <p:txEl>
                                              <p:pRg st="0" end="0"/>
                                            </p:txEl>
                                          </p:spTgt>
                                        </p:tgtEl>
                                        <p:attrNameLst>
                                          <p:attrName>style.visibility</p:attrName>
                                        </p:attrNameLst>
                                      </p:cBhvr>
                                      <p:to>
                                        <p:strVal val="visible"/>
                                      </p:to>
                                    </p:set>
                                    <p:animEffect transition="in" filter="fade">
                                      <p:cBhvr>
                                        <p:cTn id="78" dur="500"/>
                                        <p:tgtEl>
                                          <p:spTgt spid="35">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6">
                                            <p:txEl>
                                              <p:pRg st="0" end="0"/>
                                            </p:txEl>
                                          </p:spTgt>
                                        </p:tgtEl>
                                        <p:attrNameLst>
                                          <p:attrName>style.visibility</p:attrName>
                                        </p:attrNameLst>
                                      </p:cBhvr>
                                      <p:to>
                                        <p:strVal val="visible"/>
                                      </p:to>
                                    </p:set>
                                    <p:animEffect transition="in" filter="fade">
                                      <p:cBhvr>
                                        <p:cTn id="81" dur="500"/>
                                        <p:tgtEl>
                                          <p:spTgt spid="36">
                                            <p:txEl>
                                              <p:pRg st="0" end="0"/>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Effect transition="in" filter="fade">
                                      <p:cBhvr>
                                        <p:cTn id="86" dur="500"/>
                                        <p:tgtEl>
                                          <p:spTgt spid="39">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0">
                                            <p:txEl>
                                              <p:pRg st="0" end="0"/>
                                            </p:txEl>
                                          </p:spTgt>
                                        </p:tgtEl>
                                        <p:attrNameLst>
                                          <p:attrName>style.visibility</p:attrName>
                                        </p:attrNameLst>
                                      </p:cBhvr>
                                      <p:to>
                                        <p:strVal val="visible"/>
                                      </p:to>
                                    </p:set>
                                    <p:animEffect transition="in" filter="fade">
                                      <p:cBhvr>
                                        <p:cTn id="89"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8" grpId="0" build="p"/>
      <p:bldP spid="9" grpId="0" build="p"/>
      <p:bldP spid="14" grpId="0" build="p"/>
      <p:bldP spid="15" grpId="0" build="p"/>
      <p:bldP spid="16" grpId="0" build="p"/>
      <p:bldP spid="17" grpId="0" build="p"/>
      <p:bldP spid="19" grpId="0" build="p"/>
      <p:bldP spid="24" grpId="0" build="p"/>
      <p:bldP spid="25" grpId="0" build="p"/>
      <p:bldP spid="28" grpId="0" build="p"/>
      <p:bldP spid="29" grpId="0" build="p"/>
      <p:bldP spid="30" grpId="0" build="p"/>
      <p:bldP spid="34" grpId="0" build="p"/>
      <p:bldP spid="35" grpId="0" build="p"/>
      <p:bldP spid="36" grpId="0" build="p"/>
      <p:bldP spid="37" grpId="0" build="p"/>
      <p:bldP spid="38" grpId="0" build="p"/>
      <p:bldP spid="39" grpId="0" build="p"/>
      <p:bldP spid="40"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130</a:t>
            </a:fld>
            <a:endParaRPr lang="en-IN" sz="1100"/>
          </a:p>
        </p:txBody>
      </p:sp>
      <p:sp>
        <p:nvSpPr>
          <p:cNvPr id="14" name="Rectangle 13">
            <a:extLst>
              <a:ext uri="{FF2B5EF4-FFF2-40B4-BE49-F238E27FC236}">
                <a16:creationId xmlns:a16="http://schemas.microsoft.com/office/drawing/2014/main" id="{3F8BCDD1-737B-FAE1-E6DE-30096816C8C9}"/>
              </a:ext>
            </a:extLst>
          </p:cNvPr>
          <p:cNvSpPr/>
          <p:nvPr/>
        </p:nvSpPr>
        <p:spPr>
          <a:xfrm>
            <a:off x="4108926" y="241050"/>
            <a:ext cx="3916822" cy="724271"/>
          </a:xfrm>
          <a:prstGeom prst="rect">
            <a:avLst/>
          </a:prstGeom>
          <a:solidFill>
            <a:schemeClr val="tx1"/>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GST Demand</a:t>
            </a:r>
            <a:endParaRPr lang="en-US" sz="2400" dirty="0">
              <a:solidFill>
                <a:schemeClr val="bg1"/>
              </a:solidFill>
              <a:latin typeface="Century Gothic (Body)"/>
            </a:endParaRPr>
          </a:p>
        </p:txBody>
      </p:sp>
      <p:sp>
        <p:nvSpPr>
          <p:cNvPr id="20" name="Rectangle 19">
            <a:extLst>
              <a:ext uri="{FF2B5EF4-FFF2-40B4-BE49-F238E27FC236}">
                <a16:creationId xmlns:a16="http://schemas.microsoft.com/office/drawing/2014/main" id="{76ABCD53-0768-9F1A-E270-A226D253C145}"/>
              </a:ext>
            </a:extLst>
          </p:cNvPr>
          <p:cNvSpPr/>
          <p:nvPr/>
        </p:nvSpPr>
        <p:spPr>
          <a:xfrm>
            <a:off x="5102819" y="1259660"/>
            <a:ext cx="2009949" cy="603207"/>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US" sz="1600" dirty="0">
                <a:solidFill>
                  <a:schemeClr val="tx1"/>
                </a:solidFill>
                <a:latin typeface="Century Gothic (Body)"/>
              </a:rPr>
              <a:t>20 lakhs – 1 crores</a:t>
            </a:r>
            <a:endParaRPr lang="en-US" sz="1600" b="1" dirty="0">
              <a:solidFill>
                <a:schemeClr val="tx1"/>
              </a:solidFill>
              <a:latin typeface="Century Gothic (Body)"/>
            </a:endParaRPr>
          </a:p>
        </p:txBody>
      </p:sp>
      <p:sp>
        <p:nvSpPr>
          <p:cNvPr id="22" name="Rectangle 21">
            <a:extLst>
              <a:ext uri="{FF2B5EF4-FFF2-40B4-BE49-F238E27FC236}">
                <a16:creationId xmlns:a16="http://schemas.microsoft.com/office/drawing/2014/main" id="{67D3AC66-FFBB-B458-411D-BFB20B2515C1}"/>
              </a:ext>
            </a:extLst>
          </p:cNvPr>
          <p:cNvSpPr/>
          <p:nvPr/>
        </p:nvSpPr>
        <p:spPr>
          <a:xfrm>
            <a:off x="5540511" y="2298030"/>
            <a:ext cx="1134565" cy="449715"/>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DC/AC</a:t>
            </a:r>
            <a:endParaRPr lang="en-US" sz="1600" dirty="0">
              <a:solidFill>
                <a:schemeClr val="tx1"/>
              </a:solidFill>
              <a:latin typeface="Century Gothic (Body)"/>
            </a:endParaRPr>
          </a:p>
        </p:txBody>
      </p:sp>
      <p:sp>
        <p:nvSpPr>
          <p:cNvPr id="3" name="Rectangle 2">
            <a:extLst>
              <a:ext uri="{FF2B5EF4-FFF2-40B4-BE49-F238E27FC236}">
                <a16:creationId xmlns:a16="http://schemas.microsoft.com/office/drawing/2014/main" id="{F39BA95E-3CEC-F58C-02AF-A83634BC1A03}"/>
              </a:ext>
            </a:extLst>
          </p:cNvPr>
          <p:cNvSpPr/>
          <p:nvPr/>
        </p:nvSpPr>
        <p:spPr>
          <a:xfrm rot="16200000">
            <a:off x="-618793" y="826727"/>
            <a:ext cx="1791259"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Hierarchy</a:t>
            </a:r>
          </a:p>
        </p:txBody>
      </p:sp>
      <p:sp>
        <p:nvSpPr>
          <p:cNvPr id="29" name="Rectangle 28">
            <a:extLst>
              <a:ext uri="{FF2B5EF4-FFF2-40B4-BE49-F238E27FC236}">
                <a16:creationId xmlns:a16="http://schemas.microsoft.com/office/drawing/2014/main" id="{2EA4AD13-9AFD-E73E-91CF-AD58717BF5C0}"/>
              </a:ext>
            </a:extLst>
          </p:cNvPr>
          <p:cNvSpPr/>
          <p:nvPr/>
        </p:nvSpPr>
        <p:spPr>
          <a:xfrm>
            <a:off x="1150982" y="1195026"/>
            <a:ext cx="1176280" cy="591886"/>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u="sng" dirty="0">
                <a:solidFill>
                  <a:schemeClr val="tx1"/>
                </a:solidFill>
                <a:latin typeface="Century Gothic (Body)"/>
              </a:rPr>
              <a:t>&lt;</a:t>
            </a:r>
            <a:r>
              <a:rPr lang="en-IN" sz="1600" dirty="0">
                <a:solidFill>
                  <a:schemeClr val="tx1"/>
                </a:solidFill>
                <a:latin typeface="Century Gothic (Body)"/>
              </a:rPr>
              <a:t> 20 lakhs</a:t>
            </a:r>
            <a:endParaRPr lang="en-US" sz="1600" b="1" dirty="0">
              <a:solidFill>
                <a:schemeClr val="tx1"/>
              </a:solidFill>
              <a:latin typeface="Century Gothic (Body)"/>
            </a:endParaRPr>
          </a:p>
        </p:txBody>
      </p:sp>
      <p:cxnSp>
        <p:nvCxnSpPr>
          <p:cNvPr id="30" name="Straight Arrow Connector 29">
            <a:extLst>
              <a:ext uri="{FF2B5EF4-FFF2-40B4-BE49-F238E27FC236}">
                <a16:creationId xmlns:a16="http://schemas.microsoft.com/office/drawing/2014/main" id="{CB44ADDC-5595-2597-37B0-8B752AB7AC70}"/>
              </a:ext>
            </a:extLst>
          </p:cNvPr>
          <p:cNvCxnSpPr>
            <a:cxnSpLocks/>
          </p:cNvCxnSpPr>
          <p:nvPr/>
        </p:nvCxnSpPr>
        <p:spPr>
          <a:xfrm>
            <a:off x="1738981" y="607024"/>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97519038-2514-AF04-3050-E6C9103AE7F4}"/>
              </a:ext>
            </a:extLst>
          </p:cNvPr>
          <p:cNvCxnSpPr/>
          <p:nvPr/>
        </p:nvCxnSpPr>
        <p:spPr>
          <a:xfrm flipH="1">
            <a:off x="1738981" y="607024"/>
            <a:ext cx="2352394"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4AB30156-E288-E0C3-F5C4-D91485595381}"/>
              </a:ext>
            </a:extLst>
          </p:cNvPr>
          <p:cNvCxnSpPr/>
          <p:nvPr/>
        </p:nvCxnSpPr>
        <p:spPr>
          <a:xfrm>
            <a:off x="6067334" y="929985"/>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21D5353C-AA18-15B0-899B-CF8C4716312E}"/>
              </a:ext>
            </a:extLst>
          </p:cNvPr>
          <p:cNvSpPr/>
          <p:nvPr/>
        </p:nvSpPr>
        <p:spPr>
          <a:xfrm>
            <a:off x="9181230" y="1200284"/>
            <a:ext cx="1722192" cy="591886"/>
          </a:xfrm>
          <a:prstGeom prst="rect">
            <a:avLst/>
          </a:prstGeom>
          <a:solidFill>
            <a:schemeClr val="accent6">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nchorCtr="0"/>
          <a:lstStyle/>
          <a:p>
            <a:pPr algn="ctr"/>
            <a:r>
              <a:rPr lang="en-IN" sz="1600" dirty="0">
                <a:solidFill>
                  <a:schemeClr val="tx1"/>
                </a:solidFill>
                <a:latin typeface="Century Gothic (Body)"/>
              </a:rPr>
              <a:t>More than 1 crores</a:t>
            </a:r>
            <a:endParaRPr lang="en-US" sz="1600" b="1" dirty="0">
              <a:solidFill>
                <a:schemeClr val="tx1"/>
              </a:solidFill>
              <a:latin typeface="Century Gothic (Body)"/>
            </a:endParaRPr>
          </a:p>
        </p:txBody>
      </p:sp>
      <p:cxnSp>
        <p:nvCxnSpPr>
          <p:cNvPr id="24" name="Straight Arrow Connector 23">
            <a:extLst>
              <a:ext uri="{FF2B5EF4-FFF2-40B4-BE49-F238E27FC236}">
                <a16:creationId xmlns:a16="http://schemas.microsoft.com/office/drawing/2014/main" id="{9724955B-03CC-BD34-9514-07A36F4FB2C6}"/>
              </a:ext>
            </a:extLst>
          </p:cNvPr>
          <p:cNvCxnSpPr>
            <a:cxnSpLocks/>
          </p:cNvCxnSpPr>
          <p:nvPr/>
        </p:nvCxnSpPr>
        <p:spPr>
          <a:xfrm>
            <a:off x="10047429" y="607024"/>
            <a:ext cx="0" cy="538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32DFDEBA-AF8A-AFDA-32DE-0EACE6CB4C4C}"/>
              </a:ext>
            </a:extLst>
          </p:cNvPr>
          <p:cNvCxnSpPr/>
          <p:nvPr/>
        </p:nvCxnSpPr>
        <p:spPr>
          <a:xfrm flipH="1">
            <a:off x="7689932" y="598159"/>
            <a:ext cx="2352394" cy="0"/>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60AB095B-57CF-6E2C-B2EB-19EBED803A87}"/>
              </a:ext>
            </a:extLst>
          </p:cNvPr>
          <p:cNvCxnSpPr/>
          <p:nvPr/>
        </p:nvCxnSpPr>
        <p:spPr>
          <a:xfrm>
            <a:off x="1738981" y="179948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40AD9B37-727B-129B-BB1A-8410383C94AF}"/>
              </a:ext>
            </a:extLst>
          </p:cNvPr>
          <p:cNvCxnSpPr/>
          <p:nvPr/>
        </p:nvCxnSpPr>
        <p:spPr>
          <a:xfrm>
            <a:off x="10042326" y="179948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Rectangle 34">
            <a:extLst>
              <a:ext uri="{FF2B5EF4-FFF2-40B4-BE49-F238E27FC236}">
                <a16:creationId xmlns:a16="http://schemas.microsoft.com/office/drawing/2014/main" id="{B7464E89-000F-B62E-D428-F59BCBD19CF6}"/>
              </a:ext>
            </a:extLst>
          </p:cNvPr>
          <p:cNvSpPr/>
          <p:nvPr/>
        </p:nvSpPr>
        <p:spPr>
          <a:xfrm>
            <a:off x="590622" y="2158435"/>
            <a:ext cx="2292237" cy="444693"/>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Superintendent</a:t>
            </a:r>
            <a:endParaRPr lang="en-US" sz="1600" b="1" dirty="0">
              <a:solidFill>
                <a:schemeClr val="tx1"/>
              </a:solidFill>
              <a:latin typeface="Century Gothic (Body)"/>
            </a:endParaRPr>
          </a:p>
        </p:txBody>
      </p:sp>
      <p:sp>
        <p:nvSpPr>
          <p:cNvPr id="36" name="Rectangle 35">
            <a:extLst>
              <a:ext uri="{FF2B5EF4-FFF2-40B4-BE49-F238E27FC236}">
                <a16:creationId xmlns:a16="http://schemas.microsoft.com/office/drawing/2014/main" id="{A56FF30F-57FC-EFDF-2F31-DE6D162CB567}"/>
              </a:ext>
            </a:extLst>
          </p:cNvPr>
          <p:cNvSpPr/>
          <p:nvPr/>
        </p:nvSpPr>
        <p:spPr>
          <a:xfrm>
            <a:off x="9395371" y="2175261"/>
            <a:ext cx="1293908" cy="489162"/>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ADC/JC</a:t>
            </a:r>
            <a:endParaRPr lang="en-US" sz="1600" b="1" dirty="0">
              <a:solidFill>
                <a:schemeClr val="tx1"/>
              </a:solidFill>
              <a:latin typeface="Century Gothic (Body)"/>
            </a:endParaRPr>
          </a:p>
        </p:txBody>
      </p:sp>
      <p:cxnSp>
        <p:nvCxnSpPr>
          <p:cNvPr id="38" name="Straight Arrow Connector 37">
            <a:extLst>
              <a:ext uri="{FF2B5EF4-FFF2-40B4-BE49-F238E27FC236}">
                <a16:creationId xmlns:a16="http://schemas.microsoft.com/office/drawing/2014/main" id="{65630585-3E42-7F57-36ED-4B7D8E3A0891}"/>
              </a:ext>
            </a:extLst>
          </p:cNvPr>
          <p:cNvCxnSpPr/>
          <p:nvPr/>
        </p:nvCxnSpPr>
        <p:spPr>
          <a:xfrm>
            <a:off x="6096000" y="191560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Rectangle 40">
            <a:extLst>
              <a:ext uri="{FF2B5EF4-FFF2-40B4-BE49-F238E27FC236}">
                <a16:creationId xmlns:a16="http://schemas.microsoft.com/office/drawing/2014/main" id="{F792CE6B-1AEF-1572-3D6B-048FA7E7F42B}"/>
              </a:ext>
            </a:extLst>
          </p:cNvPr>
          <p:cNvSpPr/>
          <p:nvPr/>
        </p:nvSpPr>
        <p:spPr>
          <a:xfrm>
            <a:off x="2749588" y="3707659"/>
            <a:ext cx="1827228"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to JC/ADC (Appeals)</a:t>
            </a:r>
            <a:endParaRPr lang="en-US" sz="1600" b="1" dirty="0">
              <a:solidFill>
                <a:schemeClr val="tx1"/>
              </a:solidFill>
              <a:latin typeface="Century Gothic (Body)"/>
            </a:endParaRPr>
          </a:p>
        </p:txBody>
      </p:sp>
      <p:cxnSp>
        <p:nvCxnSpPr>
          <p:cNvPr id="42" name="Straight Arrow Connector 41">
            <a:extLst>
              <a:ext uri="{FF2B5EF4-FFF2-40B4-BE49-F238E27FC236}">
                <a16:creationId xmlns:a16="http://schemas.microsoft.com/office/drawing/2014/main" id="{ADBF4F78-1965-FAC1-EF10-7D2A5CF0C007}"/>
              </a:ext>
            </a:extLst>
          </p:cNvPr>
          <p:cNvCxnSpPr>
            <a:cxnSpLocks/>
          </p:cNvCxnSpPr>
          <p:nvPr/>
        </p:nvCxnSpPr>
        <p:spPr>
          <a:xfrm>
            <a:off x="1832769" y="2747745"/>
            <a:ext cx="1591151" cy="8996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58040DCA-24E9-59DC-11E6-F55A4EB7507B}"/>
              </a:ext>
            </a:extLst>
          </p:cNvPr>
          <p:cNvCxnSpPr>
            <a:cxnSpLocks/>
          </p:cNvCxnSpPr>
          <p:nvPr/>
        </p:nvCxnSpPr>
        <p:spPr>
          <a:xfrm flipH="1">
            <a:off x="3840480" y="2865269"/>
            <a:ext cx="2255520" cy="7447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3C92157A-1267-5C2D-B24C-38B79440B790}"/>
              </a:ext>
            </a:extLst>
          </p:cNvPr>
          <p:cNvSpPr/>
          <p:nvPr/>
        </p:nvSpPr>
        <p:spPr>
          <a:xfrm>
            <a:off x="8704703" y="3707659"/>
            <a:ext cx="2675245"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to Commissioner (Appeals)</a:t>
            </a:r>
            <a:endParaRPr lang="en-US" sz="1600" b="1" dirty="0">
              <a:solidFill>
                <a:schemeClr val="tx1"/>
              </a:solidFill>
              <a:latin typeface="Century Gothic (Body)"/>
            </a:endParaRPr>
          </a:p>
        </p:txBody>
      </p:sp>
      <p:cxnSp>
        <p:nvCxnSpPr>
          <p:cNvPr id="10" name="Straight Arrow Connector 9">
            <a:extLst>
              <a:ext uri="{FF2B5EF4-FFF2-40B4-BE49-F238E27FC236}">
                <a16:creationId xmlns:a16="http://schemas.microsoft.com/office/drawing/2014/main" id="{E5A7C17C-B6EB-2FBB-A806-5D91FD02A4F5}"/>
              </a:ext>
            </a:extLst>
          </p:cNvPr>
          <p:cNvCxnSpPr>
            <a:cxnSpLocks/>
          </p:cNvCxnSpPr>
          <p:nvPr/>
        </p:nvCxnSpPr>
        <p:spPr>
          <a:xfrm>
            <a:off x="10043522" y="2755878"/>
            <a:ext cx="0" cy="7708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D9F81623-DF7E-14ED-A7CA-06FC5F554BAA}"/>
              </a:ext>
            </a:extLst>
          </p:cNvPr>
          <p:cNvCxnSpPr>
            <a:cxnSpLocks/>
          </p:cNvCxnSpPr>
          <p:nvPr/>
        </p:nvCxnSpPr>
        <p:spPr>
          <a:xfrm>
            <a:off x="3636033" y="4527175"/>
            <a:ext cx="1779247" cy="8651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63D5091A-35F3-621B-6914-8A7870686513}"/>
              </a:ext>
            </a:extLst>
          </p:cNvPr>
          <p:cNvCxnSpPr>
            <a:cxnSpLocks/>
          </p:cNvCxnSpPr>
          <p:nvPr/>
        </p:nvCxnSpPr>
        <p:spPr>
          <a:xfrm flipH="1">
            <a:off x="7914640" y="4510833"/>
            <a:ext cx="2127685" cy="8815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Rectangle 26">
            <a:extLst>
              <a:ext uri="{FF2B5EF4-FFF2-40B4-BE49-F238E27FC236}">
                <a16:creationId xmlns:a16="http://schemas.microsoft.com/office/drawing/2014/main" id="{4448C42E-8FF1-CCC9-B578-A2F8B396B519}"/>
              </a:ext>
            </a:extLst>
          </p:cNvPr>
          <p:cNvSpPr/>
          <p:nvPr/>
        </p:nvSpPr>
        <p:spPr>
          <a:xfrm>
            <a:off x="5334073" y="5443811"/>
            <a:ext cx="2675245" cy="544155"/>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to Tribunal</a:t>
            </a:r>
            <a:endParaRPr lang="en-US" sz="1600" b="1" dirty="0">
              <a:solidFill>
                <a:schemeClr val="tx1"/>
              </a:solidFill>
              <a:latin typeface="Century Gothic (Body)"/>
            </a:endParaRPr>
          </a:p>
        </p:txBody>
      </p:sp>
    </p:spTree>
    <p:extLst>
      <p:ext uri="{BB962C8B-B14F-4D97-AF65-F5344CB8AC3E}">
        <p14:creationId xmlns:p14="http://schemas.microsoft.com/office/powerpoint/2010/main" val="543564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ircle(in)">
                                      <p:cBhvr>
                                        <p:cTn id="7" dur="2000"/>
                                        <p:tgtEl>
                                          <p:spTgt spid="2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circle(in)">
                                      <p:cBhvr>
                                        <p:cTn id="10" dur="2000"/>
                                        <p:tgtEl>
                                          <p:spTgt spid="20"/>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circle(in)">
                                      <p:cBhvr>
                                        <p:cTn id="13" dur="2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circle(in)">
                                      <p:cBhvr>
                                        <p:cTn id="18" dur="20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circle(in)">
                                      <p:cBhvr>
                                        <p:cTn id="23" dur="20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circle(in)">
                                      <p:cBhvr>
                                        <p:cTn id="28" dur="20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circle(in)">
                                      <p:cBhvr>
                                        <p:cTn id="33" dur="20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ircle(in)">
                                      <p:cBhvr>
                                        <p:cTn id="38" dur="20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circle(in)">
                                      <p:cBhvr>
                                        <p:cTn id="43"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9" grpId="0" animBg="1"/>
      <p:bldP spid="16" grpId="0" animBg="1"/>
      <p:bldP spid="35" grpId="0" animBg="1"/>
      <p:bldP spid="36" grpId="0" animBg="1"/>
      <p:bldP spid="41" grpId="0" animBg="1"/>
      <p:bldP spid="9" grpId="0" animBg="1"/>
      <p:bldP spid="27"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8994914"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Revision</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131</a:t>
            </a:fld>
            <a:endParaRPr lang="en-IN"/>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983390" y="3349489"/>
            <a:ext cx="7516183" cy="165939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000" b="1" dirty="0">
                <a:latin typeface="Century Gothic (Body)"/>
              </a:rPr>
              <a:t>Section 108:</a:t>
            </a:r>
            <a:r>
              <a:rPr lang="en-US" sz="2000" dirty="0">
                <a:latin typeface="Century Gothic (Body)"/>
              </a:rPr>
              <a:t> Powers of Revisional Authority</a:t>
            </a:r>
          </a:p>
        </p:txBody>
      </p:sp>
    </p:spTree>
    <p:extLst>
      <p:ext uri="{BB962C8B-B14F-4D97-AF65-F5344CB8AC3E}">
        <p14:creationId xmlns:p14="http://schemas.microsoft.com/office/powerpoint/2010/main" val="477832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108: Powers of Revisional Authority</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132</a:t>
            </a:fld>
            <a:endParaRPr lang="en-IN"/>
          </a:p>
        </p:txBody>
      </p:sp>
      <p:sp>
        <p:nvSpPr>
          <p:cNvPr id="3" name="Title 3">
            <a:extLst>
              <a:ext uri="{FF2B5EF4-FFF2-40B4-BE49-F238E27FC236}">
                <a16:creationId xmlns:a16="http://schemas.microsoft.com/office/drawing/2014/main" id="{4CCABC68-24CA-8CDA-D3D1-6853C8E8B524}"/>
              </a:ext>
            </a:extLst>
          </p:cNvPr>
          <p:cNvSpPr txBox="1">
            <a:spLocks/>
          </p:cNvSpPr>
          <p:nvPr/>
        </p:nvSpPr>
        <p:spPr>
          <a:xfrm>
            <a:off x="814039" y="1609395"/>
            <a:ext cx="10331481" cy="41675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0"/>
              </a:spcBef>
              <a:buFont typeface="Wingdings" panose="05000000000000000000" pitchFamily="2" charset="2"/>
              <a:buChar char="ü"/>
            </a:pPr>
            <a:r>
              <a:rPr lang="en-US" sz="2000" dirty="0">
                <a:latin typeface="Tw Cen MT" panose="020B0602020104020603" pitchFamily="34" charset="0"/>
              </a:rPr>
              <a:t>Revisional Authority can </a:t>
            </a:r>
            <a:r>
              <a:rPr lang="en-US" sz="2000" i="1" dirty="0">
                <a:latin typeface="Tw Cen MT" panose="020B0602020104020603" pitchFamily="34" charset="0"/>
              </a:rPr>
              <a:t>sou motu </a:t>
            </a:r>
            <a:r>
              <a:rPr lang="en-US" sz="2000" dirty="0">
                <a:latin typeface="Tw Cen MT" panose="020B0602020104020603" pitchFamily="34" charset="0"/>
              </a:rPr>
              <a:t>or upon information received from Department, may modify any Order (OIO) passed by Adjudicating Authority</a:t>
            </a:r>
          </a:p>
          <a:p>
            <a:pPr marL="342900" indent="-342900" algn="just">
              <a:lnSpc>
                <a:spcPct val="150000"/>
              </a:lnSpc>
              <a:spcBef>
                <a:spcPts val="0"/>
              </a:spcBef>
              <a:buFont typeface="Wingdings" panose="05000000000000000000" pitchFamily="2" charset="2"/>
              <a:buChar char="ü"/>
            </a:pPr>
            <a:r>
              <a:rPr lang="en-US" sz="2000" b="1" dirty="0">
                <a:latin typeface="Tw Cen MT" panose="020B0602020104020603" pitchFamily="34" charset="0"/>
              </a:rPr>
              <a:t>Exceptions</a:t>
            </a:r>
            <a:r>
              <a:rPr lang="en-US" sz="2000" dirty="0">
                <a:latin typeface="Tw Cen MT" panose="020B0602020104020603" pitchFamily="34" charset="0"/>
              </a:rPr>
              <a:t> – </a:t>
            </a:r>
          </a:p>
          <a:p>
            <a:pPr marL="800100" lvl="1" indent="-342900" algn="just">
              <a:lnSpc>
                <a:spcPct val="150000"/>
              </a:lnSpc>
              <a:buFont typeface="Wingdings" panose="05000000000000000000" pitchFamily="2" charset="2"/>
              <a:buChar char="ü"/>
            </a:pPr>
            <a:r>
              <a:rPr lang="en-US" dirty="0">
                <a:latin typeface="Tw Cen MT" panose="020B0602020104020603" pitchFamily="34" charset="0"/>
              </a:rPr>
              <a:t>Order subject to Appeal before higher forum</a:t>
            </a:r>
          </a:p>
          <a:p>
            <a:pPr marL="800100" lvl="1" indent="-342900" algn="just">
              <a:lnSpc>
                <a:spcPct val="150000"/>
              </a:lnSpc>
              <a:buFont typeface="Wingdings" panose="05000000000000000000" pitchFamily="2" charset="2"/>
              <a:buChar char="ü"/>
            </a:pPr>
            <a:r>
              <a:rPr lang="en-US" dirty="0">
                <a:latin typeface="Tw Cen MT" panose="020B0602020104020603" pitchFamily="34" charset="0"/>
              </a:rPr>
              <a:t>Time period for filing Appeal is not lapsed</a:t>
            </a:r>
          </a:p>
          <a:p>
            <a:pPr marL="800100" lvl="1" indent="-342900" algn="just">
              <a:lnSpc>
                <a:spcPct val="150000"/>
              </a:lnSpc>
              <a:buFont typeface="Wingdings" panose="05000000000000000000" pitchFamily="2" charset="2"/>
              <a:buChar char="ü"/>
            </a:pPr>
            <a:r>
              <a:rPr lang="en-US" dirty="0">
                <a:latin typeface="Tw Cen MT" panose="020B0602020104020603" pitchFamily="34" charset="0"/>
              </a:rPr>
              <a:t>More than 3 years from OIO has lapsed</a:t>
            </a:r>
          </a:p>
          <a:p>
            <a:pPr marL="800100" lvl="1" indent="-342900" algn="just">
              <a:lnSpc>
                <a:spcPct val="150000"/>
              </a:lnSpc>
              <a:buFont typeface="Wingdings" panose="05000000000000000000" pitchFamily="2" charset="2"/>
              <a:buChar char="ü"/>
            </a:pPr>
            <a:r>
              <a:rPr lang="en-US" dirty="0">
                <a:latin typeface="Tw Cen MT" panose="020B0602020104020603" pitchFamily="34" charset="0"/>
              </a:rPr>
              <a:t>Already taken for revision under this section</a:t>
            </a:r>
          </a:p>
          <a:p>
            <a:pPr marL="342900" lvl="1" indent="-342900" algn="just">
              <a:lnSpc>
                <a:spcPct val="150000"/>
              </a:lnSpc>
              <a:buFont typeface="Wingdings" panose="05000000000000000000" pitchFamily="2" charset="2"/>
              <a:buChar char="ü"/>
            </a:pPr>
            <a:r>
              <a:rPr lang="en-US" sz="2000" dirty="0">
                <a:latin typeface="Tw Cen MT" panose="020B0602020104020603" pitchFamily="34" charset="0"/>
                <a:ea typeface="+mj-ea"/>
                <a:cs typeface="+mj-cs"/>
              </a:rPr>
              <a:t>If any adverse decision is to be taken, grant hearing in </a:t>
            </a:r>
            <a:r>
              <a:rPr lang="en-US" sz="2000" b="1" dirty="0">
                <a:latin typeface="Tw Cen MT" panose="020B0602020104020603" pitchFamily="34" charset="0"/>
                <a:ea typeface="+mj-ea"/>
                <a:cs typeface="+mj-cs"/>
              </a:rPr>
              <a:t>Form RVN-01</a:t>
            </a:r>
          </a:p>
          <a:p>
            <a:pPr marL="342900" lvl="1" indent="-342900" algn="just">
              <a:lnSpc>
                <a:spcPct val="150000"/>
              </a:lnSpc>
              <a:buFont typeface="Wingdings" panose="05000000000000000000" pitchFamily="2" charset="2"/>
              <a:buChar char="ü"/>
            </a:pPr>
            <a:r>
              <a:rPr lang="en-US" sz="2000" dirty="0">
                <a:latin typeface="Tw Cen MT" panose="020B0602020104020603" pitchFamily="34" charset="0"/>
                <a:ea typeface="+mj-ea"/>
                <a:cs typeface="+mj-cs"/>
              </a:rPr>
              <a:t>Summary of Order in Form </a:t>
            </a:r>
            <a:r>
              <a:rPr lang="en-US" sz="2000" b="1" dirty="0">
                <a:latin typeface="Tw Cen MT" panose="020B0602020104020603" pitchFamily="34" charset="0"/>
                <a:ea typeface="+mj-ea"/>
                <a:cs typeface="+mj-cs"/>
              </a:rPr>
              <a:t>APL-04</a:t>
            </a:r>
          </a:p>
        </p:txBody>
      </p:sp>
    </p:spTree>
    <p:extLst>
      <p:ext uri="{BB962C8B-B14F-4D97-AF65-F5344CB8AC3E}">
        <p14:creationId xmlns:p14="http://schemas.microsoft.com/office/powerpoint/2010/main" val="337403317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3"/>
          <p:cNvSpPr txBox="1">
            <a:spLocks/>
          </p:cNvSpPr>
          <p:nvPr/>
        </p:nvSpPr>
        <p:spPr>
          <a:xfrm>
            <a:off x="2553788" y="3300568"/>
            <a:ext cx="6746965" cy="18911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sz="1800" b="1" dirty="0">
                <a:latin typeface="Century Gothic (Body)"/>
              </a:rPr>
              <a:t>Name</a:t>
            </a:r>
            <a:r>
              <a:rPr lang="en-US" sz="1800" dirty="0">
                <a:latin typeface="Century Gothic (Body)"/>
              </a:rPr>
              <a:t> – CA Atul Gupta</a:t>
            </a:r>
          </a:p>
          <a:p>
            <a:pPr>
              <a:lnSpc>
                <a:spcPct val="150000"/>
              </a:lnSpc>
            </a:pPr>
            <a:r>
              <a:rPr lang="en-US" sz="1800" b="1" dirty="0">
                <a:latin typeface="Century Gothic (Body)"/>
              </a:rPr>
              <a:t>Phone no. </a:t>
            </a:r>
            <a:r>
              <a:rPr lang="en-US" sz="1800" dirty="0">
                <a:latin typeface="Century Gothic (Body)"/>
              </a:rPr>
              <a:t>- +91 9810103611</a:t>
            </a:r>
          </a:p>
          <a:p>
            <a:pPr>
              <a:lnSpc>
                <a:spcPct val="150000"/>
              </a:lnSpc>
            </a:pPr>
            <a:r>
              <a:rPr lang="en-US" sz="1800" b="1" dirty="0">
                <a:latin typeface="Century Gothic (Body)"/>
              </a:rPr>
              <a:t>E-mail Address – </a:t>
            </a:r>
            <a:r>
              <a:rPr lang="en-US" sz="1800" dirty="0">
                <a:latin typeface="Century Gothic (Body)"/>
              </a:rPr>
              <a:t>atulservicetax@gmail.com</a:t>
            </a:r>
          </a:p>
        </p:txBody>
      </p:sp>
      <p:sp>
        <p:nvSpPr>
          <p:cNvPr id="7" name="TextBox 6">
            <a:extLst>
              <a:ext uri="{FF2B5EF4-FFF2-40B4-BE49-F238E27FC236}">
                <a16:creationId xmlns:a16="http://schemas.microsoft.com/office/drawing/2014/main" id="{CAB1145A-F155-478D-BB94-2B5D08849485}"/>
              </a:ext>
            </a:extLst>
          </p:cNvPr>
          <p:cNvSpPr txBox="1"/>
          <p:nvPr/>
        </p:nvSpPr>
        <p:spPr>
          <a:xfrm>
            <a:off x="2553788" y="1379862"/>
            <a:ext cx="7027534" cy="707886"/>
          </a:xfrm>
          <a:prstGeom prst="rect">
            <a:avLst/>
          </a:prstGeom>
          <a:noFill/>
        </p:spPr>
        <p:txBody>
          <a:bodyPr wrap="square" rtlCol="0">
            <a:spAutoFit/>
          </a:bodyPr>
          <a:lstStyle/>
          <a:p>
            <a:pPr algn="ctr"/>
            <a:r>
              <a:rPr lang="en-IN" sz="4000" dirty="0">
                <a:solidFill>
                  <a:schemeClr val="bg1"/>
                </a:solidFill>
                <a:latin typeface="Century Gothic (Body)"/>
              </a:rPr>
              <a:t>THANK YOU</a:t>
            </a:r>
          </a:p>
        </p:txBody>
      </p:sp>
      <p:sp>
        <p:nvSpPr>
          <p:cNvPr id="5" name="Slide Number Placeholder 4">
            <a:extLst>
              <a:ext uri="{FF2B5EF4-FFF2-40B4-BE49-F238E27FC236}">
                <a16:creationId xmlns:a16="http://schemas.microsoft.com/office/drawing/2014/main" id="{F650294F-CCC9-46A9-BCF7-712F05885528}"/>
              </a:ext>
            </a:extLst>
          </p:cNvPr>
          <p:cNvSpPr>
            <a:spLocks noGrp="1"/>
          </p:cNvSpPr>
          <p:nvPr>
            <p:ph type="sldNum" sz="quarter" idx="12"/>
          </p:nvPr>
        </p:nvSpPr>
        <p:spPr/>
        <p:txBody>
          <a:bodyPr/>
          <a:lstStyle/>
          <a:p>
            <a:fld id="{42180C9C-1281-4DB4-86D7-3E425E3ECD19}" type="slidenum">
              <a:rPr lang="en-IN" smtClean="0"/>
              <a:t>133</a:t>
            </a:fld>
            <a:endParaRPr lang="en-IN"/>
          </a:p>
        </p:txBody>
      </p:sp>
    </p:spTree>
    <p:extLst>
      <p:ext uri="{BB962C8B-B14F-4D97-AF65-F5344CB8AC3E}">
        <p14:creationId xmlns:p14="http://schemas.microsoft.com/office/powerpoint/2010/main" val="28225189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FAQs on Provisional Assessment</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14</a:t>
            </a:fld>
            <a:endParaRPr lang="en-IN" dirty="0"/>
          </a:p>
        </p:txBody>
      </p:sp>
      <p:sp>
        <p:nvSpPr>
          <p:cNvPr id="8" name="Title 3">
            <a:extLst>
              <a:ext uri="{FF2B5EF4-FFF2-40B4-BE49-F238E27FC236}">
                <a16:creationId xmlns:a16="http://schemas.microsoft.com/office/drawing/2014/main" id="{1BBD80A7-EF27-4C02-AC65-1B794A191138}"/>
              </a:ext>
            </a:extLst>
          </p:cNvPr>
          <p:cNvSpPr txBox="1">
            <a:spLocks/>
          </p:cNvSpPr>
          <p:nvPr/>
        </p:nvSpPr>
        <p:spPr>
          <a:xfrm>
            <a:off x="814038" y="1898729"/>
            <a:ext cx="11032521" cy="46161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0"/>
              </a:spcBef>
            </a:pPr>
            <a:r>
              <a:rPr lang="en-US" sz="1700" b="1" dirty="0">
                <a:latin typeface="Tw Cen MT" panose="020B0602020104020603" pitchFamily="34" charset="0"/>
              </a:rPr>
              <a:t>Question 5: Banks lend gold in physical form for a period not exceeding 6 months. Banks receive interest on the gold ounces disbursed and the same is converted into Rupees after calculation of interest on the ounces and the USD/INR conversion. Will the same methodology continue in case of GST as well wherein Banks shall pay a provisional GST (i.e. IGST/SGST/CGST) on ongoing market prices and pay the final GST as and when the prices are fixed?</a:t>
            </a:r>
          </a:p>
          <a:p>
            <a:pPr algn="just">
              <a:lnSpc>
                <a:spcPct val="150000"/>
              </a:lnSpc>
              <a:spcBef>
                <a:spcPts val="0"/>
              </a:spcBef>
            </a:pPr>
            <a:r>
              <a:rPr lang="en-US" sz="1700" dirty="0">
                <a:latin typeface="Tw Cen MT" panose="020B0602020104020603" pitchFamily="34" charset="0"/>
              </a:rPr>
              <a:t>Answer: Yes, Banks may avail of the benefit of provisional assessment provided under section 60 of the CGST Act, 2017.</a:t>
            </a:r>
          </a:p>
          <a:p>
            <a:pPr algn="just">
              <a:lnSpc>
                <a:spcPct val="150000"/>
              </a:lnSpc>
              <a:spcBef>
                <a:spcPts val="0"/>
              </a:spcBef>
            </a:pPr>
            <a:endParaRPr lang="en-US" sz="1700" dirty="0">
              <a:latin typeface="Tw Cen MT" panose="020B0602020104020603" pitchFamily="34" charset="0"/>
            </a:endParaRPr>
          </a:p>
          <a:p>
            <a:pPr algn="just">
              <a:lnSpc>
                <a:spcPct val="150000"/>
              </a:lnSpc>
              <a:spcBef>
                <a:spcPts val="0"/>
              </a:spcBef>
            </a:pPr>
            <a:r>
              <a:rPr lang="en-US" sz="1700" b="1" dirty="0">
                <a:latin typeface="Tw Cen MT" panose="020B0602020104020603" pitchFamily="34" charset="0"/>
              </a:rPr>
              <a:t>Question 6: Banks pay provisional VAT currently at the time of delivery of gold on the basis of ongoing market prices. When customer fixes the price of metal, Banks pay actual VAT on the maturity date of the Gold Loan. Banks must be allowed to set-off the excess provisional GST paid to the government against future fixation of prices. In case of excess payment, the same should be refunded on Pan - India basis and not on the basis of States.</a:t>
            </a:r>
          </a:p>
          <a:p>
            <a:pPr algn="just">
              <a:lnSpc>
                <a:spcPct val="150000"/>
              </a:lnSpc>
              <a:spcBef>
                <a:spcPts val="0"/>
              </a:spcBef>
            </a:pPr>
            <a:r>
              <a:rPr lang="en-US" sz="1700" dirty="0">
                <a:latin typeface="Tw Cen MT" panose="020B0602020104020603" pitchFamily="34" charset="0"/>
              </a:rPr>
              <a:t>Answer: Banks may claim refund in accordance with the provisions of section 54 of the CGST Act, 2017. Interest is payable in such cases as provided in section 56 of the CGST Act, 2017. In this connection, section 60(5) of the CGST Act, 2017 may be referred to.</a:t>
            </a:r>
          </a:p>
        </p:txBody>
      </p:sp>
    </p:spTree>
    <p:extLst>
      <p:ext uri="{BB962C8B-B14F-4D97-AF65-F5344CB8AC3E}">
        <p14:creationId xmlns:p14="http://schemas.microsoft.com/office/powerpoint/2010/main" val="39144570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arn(inVertic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barn(inVertical)">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arn(inVertical)">
                                      <p:cBhvr>
                                        <p:cTn id="2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E6244F0E-E7B6-4A04-8DC8-B38361AF9B9D}"/>
              </a:ext>
            </a:extLst>
          </p:cNvPr>
          <p:cNvSpPr>
            <a:spLocks noGrp="1"/>
          </p:cNvSpPr>
          <p:nvPr>
            <p:ph type="title"/>
          </p:nvPr>
        </p:nvSpPr>
        <p:spPr/>
        <p:txBody>
          <a:bodyPr/>
          <a:lstStyle/>
          <a:p>
            <a:r>
              <a:rPr lang="en-US" dirty="0"/>
              <a:t>Slide 1</a:t>
            </a:r>
          </a:p>
        </p:txBody>
      </p:sp>
      <p:sp>
        <p:nvSpPr>
          <p:cNvPr id="6" name="Text Placeholder 5">
            <a:extLst>
              <a:ext uri="{FF2B5EF4-FFF2-40B4-BE49-F238E27FC236}">
                <a16:creationId xmlns:a16="http://schemas.microsoft.com/office/drawing/2014/main" id="{9AC6757E-BE18-477E-893D-3D8A1C30EB7C}"/>
              </a:ext>
            </a:extLst>
          </p:cNvPr>
          <p:cNvSpPr>
            <a:spLocks noGrp="1"/>
          </p:cNvSpPr>
          <p:nvPr>
            <p:ph type="body" sz="quarter" idx="11"/>
          </p:nvPr>
        </p:nvSpPr>
        <p:spPr>
          <a:xfrm>
            <a:off x="-5198" y="2967686"/>
            <a:ext cx="1487934" cy="1266384"/>
          </a:xfrm>
        </p:spPr>
        <p:txBody>
          <a:bodyPr/>
          <a:lstStyle/>
          <a:p>
            <a:r>
              <a:rPr lang="en-US" sz="1600" dirty="0">
                <a:solidFill>
                  <a:schemeClr val="bg1"/>
                </a:solidFill>
                <a:latin typeface="Tw Cen MT" panose="020B0602020104020603" pitchFamily="34" charset="0"/>
              </a:rPr>
              <a:t>Proper officer to scrutinize the return to verify its correctness</a:t>
            </a:r>
          </a:p>
        </p:txBody>
      </p:sp>
      <p:sp>
        <p:nvSpPr>
          <p:cNvPr id="18" name="Text Placeholder 17">
            <a:extLst>
              <a:ext uri="{FF2B5EF4-FFF2-40B4-BE49-F238E27FC236}">
                <a16:creationId xmlns:a16="http://schemas.microsoft.com/office/drawing/2014/main" id="{70E200F5-D183-4DF6-86A3-F11C030ACA46}"/>
              </a:ext>
            </a:extLst>
          </p:cNvPr>
          <p:cNvSpPr>
            <a:spLocks noGrp="1"/>
          </p:cNvSpPr>
          <p:nvPr>
            <p:ph type="body" sz="quarter" idx="12"/>
          </p:nvPr>
        </p:nvSpPr>
        <p:spPr>
          <a:xfrm>
            <a:off x="1943349" y="2843619"/>
            <a:ext cx="1813642" cy="248133"/>
          </a:xfrm>
        </p:spPr>
        <p:txBody>
          <a:bodyPr/>
          <a:lstStyle/>
          <a:p>
            <a:r>
              <a:rPr lang="en-US" sz="1800" u="sng" dirty="0">
                <a:solidFill>
                  <a:schemeClr val="bg1"/>
                </a:solidFill>
                <a:latin typeface="Tw Cen MT" panose="020B0602020104020603" pitchFamily="34" charset="0"/>
              </a:rPr>
              <a:t>FORM ASMT - 10</a:t>
            </a:r>
          </a:p>
        </p:txBody>
      </p:sp>
      <p:sp>
        <p:nvSpPr>
          <p:cNvPr id="19" name="Text Placeholder 18">
            <a:extLst>
              <a:ext uri="{FF2B5EF4-FFF2-40B4-BE49-F238E27FC236}">
                <a16:creationId xmlns:a16="http://schemas.microsoft.com/office/drawing/2014/main" id="{52EB61DF-E041-4E82-9590-5ABB7F4EDEC4}"/>
              </a:ext>
            </a:extLst>
          </p:cNvPr>
          <p:cNvSpPr>
            <a:spLocks noGrp="1"/>
          </p:cNvSpPr>
          <p:nvPr>
            <p:ph type="body" sz="quarter" idx="13"/>
          </p:nvPr>
        </p:nvSpPr>
        <p:spPr>
          <a:xfrm>
            <a:off x="1419543" y="3111630"/>
            <a:ext cx="2920889" cy="618324"/>
          </a:xfrm>
        </p:spPr>
        <p:txBody>
          <a:bodyPr/>
          <a:lstStyle/>
          <a:p>
            <a:r>
              <a:rPr lang="en-US" sz="1600" dirty="0">
                <a:solidFill>
                  <a:schemeClr val="bg1"/>
                </a:solidFill>
                <a:latin typeface="Tw Cen MT" panose="020B0602020104020603" pitchFamily="34" charset="0"/>
              </a:rPr>
              <a:t>Inform </a:t>
            </a:r>
            <a:r>
              <a:rPr lang="en-US" sz="1600" dirty="0" err="1">
                <a:solidFill>
                  <a:schemeClr val="bg1"/>
                </a:solidFill>
                <a:latin typeface="Tw Cen MT" panose="020B0602020104020603" pitchFamily="34" charset="0"/>
              </a:rPr>
              <a:t>assessee</a:t>
            </a:r>
            <a:r>
              <a:rPr lang="en-US" sz="1600" dirty="0">
                <a:solidFill>
                  <a:schemeClr val="bg1"/>
                </a:solidFill>
                <a:latin typeface="Tw Cen MT" panose="020B0602020104020603" pitchFamily="34" charset="0"/>
              </a:rPr>
              <a:t> about the discrepancies noticed seeking his explanation and quantifying the amount of tax, interest, etc.</a:t>
            </a:r>
          </a:p>
        </p:txBody>
      </p:sp>
      <p:sp>
        <p:nvSpPr>
          <p:cNvPr id="21" name="Text Placeholder 20">
            <a:extLst>
              <a:ext uri="{FF2B5EF4-FFF2-40B4-BE49-F238E27FC236}">
                <a16:creationId xmlns:a16="http://schemas.microsoft.com/office/drawing/2014/main" id="{3227897A-9DA0-468D-BC1B-043E231382F4}"/>
              </a:ext>
            </a:extLst>
          </p:cNvPr>
          <p:cNvSpPr>
            <a:spLocks noGrp="1"/>
          </p:cNvSpPr>
          <p:nvPr>
            <p:ph type="body" sz="quarter" idx="15"/>
          </p:nvPr>
        </p:nvSpPr>
        <p:spPr>
          <a:xfrm>
            <a:off x="4197354" y="3088483"/>
            <a:ext cx="1995006" cy="618324"/>
          </a:xfrm>
        </p:spPr>
        <p:txBody>
          <a:bodyPr/>
          <a:lstStyle/>
          <a:p>
            <a:r>
              <a:rPr lang="en-US" sz="1800" dirty="0" err="1">
                <a:solidFill>
                  <a:schemeClr val="bg1"/>
                </a:solidFill>
                <a:latin typeface="Tw Cen MT" panose="020B0602020104020603" pitchFamily="34" charset="0"/>
              </a:rPr>
              <a:t>Assessee</a:t>
            </a:r>
            <a:r>
              <a:rPr lang="en-US" sz="1800" dirty="0">
                <a:solidFill>
                  <a:schemeClr val="bg1"/>
                </a:solidFill>
                <a:latin typeface="Tw Cen MT" panose="020B0602020104020603" pitchFamily="34" charset="0"/>
              </a:rPr>
              <a:t> to furnish explanation </a:t>
            </a:r>
            <a:r>
              <a:rPr lang="en-US" sz="1800" b="1" dirty="0">
                <a:solidFill>
                  <a:schemeClr val="bg1"/>
                </a:solidFill>
                <a:latin typeface="Tw Cen MT" panose="020B0602020104020603" pitchFamily="34" charset="0"/>
              </a:rPr>
              <a:t>or </a:t>
            </a:r>
            <a:r>
              <a:rPr lang="en-US" sz="1800" dirty="0">
                <a:solidFill>
                  <a:schemeClr val="bg1"/>
                </a:solidFill>
                <a:latin typeface="Tw Cen MT" panose="020B0602020104020603" pitchFamily="34" charset="0"/>
              </a:rPr>
              <a:t>can accept and pay</a:t>
            </a:r>
          </a:p>
        </p:txBody>
      </p:sp>
      <p:sp>
        <p:nvSpPr>
          <p:cNvPr id="22" name="Text Placeholder 21">
            <a:extLst>
              <a:ext uri="{FF2B5EF4-FFF2-40B4-BE49-F238E27FC236}">
                <a16:creationId xmlns:a16="http://schemas.microsoft.com/office/drawing/2014/main" id="{390252FF-B760-47E7-9992-47728EA73C1B}"/>
              </a:ext>
            </a:extLst>
          </p:cNvPr>
          <p:cNvSpPr>
            <a:spLocks noGrp="1"/>
          </p:cNvSpPr>
          <p:nvPr>
            <p:ph type="body" sz="quarter" idx="16"/>
          </p:nvPr>
        </p:nvSpPr>
        <p:spPr>
          <a:xfrm>
            <a:off x="6471609" y="2863497"/>
            <a:ext cx="1648765" cy="248133"/>
          </a:xfrm>
        </p:spPr>
        <p:txBody>
          <a:bodyPr/>
          <a:lstStyle/>
          <a:p>
            <a:r>
              <a:rPr lang="en-US" u="sng" dirty="0">
                <a:solidFill>
                  <a:schemeClr val="bg1"/>
                </a:solidFill>
                <a:latin typeface="Tw Cen MT" panose="020B0602020104020603" pitchFamily="34" charset="0"/>
              </a:rPr>
              <a:t>FORM ASMT - 12</a:t>
            </a:r>
          </a:p>
        </p:txBody>
      </p:sp>
      <p:sp>
        <p:nvSpPr>
          <p:cNvPr id="23" name="Text Placeholder 22">
            <a:extLst>
              <a:ext uri="{FF2B5EF4-FFF2-40B4-BE49-F238E27FC236}">
                <a16:creationId xmlns:a16="http://schemas.microsoft.com/office/drawing/2014/main" id="{16B1E823-8644-4D6B-93C8-31008C7C66EF}"/>
              </a:ext>
            </a:extLst>
          </p:cNvPr>
          <p:cNvSpPr>
            <a:spLocks noGrp="1"/>
          </p:cNvSpPr>
          <p:nvPr>
            <p:ph type="body" sz="quarter" idx="17"/>
          </p:nvPr>
        </p:nvSpPr>
        <p:spPr>
          <a:xfrm>
            <a:off x="6389170" y="3111630"/>
            <a:ext cx="1813642" cy="618324"/>
          </a:xfrm>
        </p:spPr>
        <p:txBody>
          <a:bodyPr/>
          <a:lstStyle/>
          <a:p>
            <a:r>
              <a:rPr lang="en-US" sz="1600" dirty="0">
                <a:solidFill>
                  <a:schemeClr val="bg1"/>
                </a:solidFill>
                <a:latin typeface="Tw Cen MT" panose="020B0602020104020603" pitchFamily="34" charset="0"/>
              </a:rPr>
              <a:t>Explanation found acceptable, no further action to be taken</a:t>
            </a:r>
          </a:p>
        </p:txBody>
      </p:sp>
      <p:sp>
        <p:nvSpPr>
          <p:cNvPr id="25" name="Text Placeholder 24">
            <a:extLst>
              <a:ext uri="{FF2B5EF4-FFF2-40B4-BE49-F238E27FC236}">
                <a16:creationId xmlns:a16="http://schemas.microsoft.com/office/drawing/2014/main" id="{0DDD301C-2B86-4C4B-B95E-569A94185267}"/>
              </a:ext>
            </a:extLst>
          </p:cNvPr>
          <p:cNvSpPr>
            <a:spLocks noGrp="1"/>
          </p:cNvSpPr>
          <p:nvPr>
            <p:ph type="body" sz="quarter" idx="19"/>
          </p:nvPr>
        </p:nvSpPr>
        <p:spPr>
          <a:xfrm>
            <a:off x="8473718" y="2964416"/>
            <a:ext cx="1648765" cy="866457"/>
          </a:xfrm>
        </p:spPr>
        <p:txBody>
          <a:bodyPr/>
          <a:lstStyle/>
          <a:p>
            <a:r>
              <a:rPr lang="en-US" sz="1600" dirty="0">
                <a:solidFill>
                  <a:schemeClr val="bg1"/>
                </a:solidFill>
                <a:latin typeface="Tw Cen MT" panose="020B0602020104020603" pitchFamily="34" charset="0"/>
              </a:rPr>
              <a:t>Where </a:t>
            </a:r>
            <a:r>
              <a:rPr lang="en-US" sz="1600" dirty="0" err="1">
                <a:solidFill>
                  <a:schemeClr val="bg1"/>
                </a:solidFill>
                <a:latin typeface="Tw Cen MT" panose="020B0602020104020603" pitchFamily="34" charset="0"/>
              </a:rPr>
              <a:t>assessee</a:t>
            </a:r>
            <a:r>
              <a:rPr lang="en-US" sz="1600" dirty="0">
                <a:solidFill>
                  <a:schemeClr val="bg1"/>
                </a:solidFill>
                <a:latin typeface="Tw Cen MT" panose="020B0602020104020603" pitchFamily="34" charset="0"/>
              </a:rPr>
              <a:t> does not reply </a:t>
            </a:r>
          </a:p>
          <a:p>
            <a:r>
              <a:rPr lang="en-US" sz="1600" b="1" dirty="0">
                <a:solidFill>
                  <a:schemeClr val="bg1"/>
                </a:solidFill>
                <a:latin typeface="Tw Cen MT" panose="020B0602020104020603" pitchFamily="34" charset="0"/>
              </a:rPr>
              <a:t>or </a:t>
            </a:r>
          </a:p>
          <a:p>
            <a:r>
              <a:rPr lang="en-US" sz="1600" dirty="0">
                <a:solidFill>
                  <a:schemeClr val="bg1"/>
                </a:solidFill>
                <a:latin typeface="Tw Cen MT" panose="020B0602020104020603" pitchFamily="34" charset="0"/>
              </a:rPr>
              <a:t>after acceptance, fails to take corrective action </a:t>
            </a:r>
          </a:p>
          <a:p>
            <a:r>
              <a:rPr lang="en-US" sz="1600" b="1" dirty="0">
                <a:solidFill>
                  <a:schemeClr val="bg1"/>
                </a:solidFill>
                <a:latin typeface="Tw Cen MT" panose="020B0602020104020603" pitchFamily="34" charset="0"/>
              </a:rPr>
              <a:t>or </a:t>
            </a:r>
          </a:p>
          <a:p>
            <a:r>
              <a:rPr lang="en-US" sz="1600" dirty="0">
                <a:solidFill>
                  <a:schemeClr val="bg1"/>
                </a:solidFill>
                <a:latin typeface="Tw Cen MT" panose="020B0602020104020603" pitchFamily="34" charset="0"/>
              </a:rPr>
              <a:t>does not offer satisfactory explanation, </a:t>
            </a:r>
          </a:p>
        </p:txBody>
      </p:sp>
      <p:sp>
        <p:nvSpPr>
          <p:cNvPr id="27" name="Text Placeholder 26">
            <a:extLst>
              <a:ext uri="{FF2B5EF4-FFF2-40B4-BE49-F238E27FC236}">
                <a16:creationId xmlns:a16="http://schemas.microsoft.com/office/drawing/2014/main" id="{9B8FADBF-386E-44AF-9B96-7576396AB6ED}"/>
              </a:ext>
            </a:extLst>
          </p:cNvPr>
          <p:cNvSpPr>
            <a:spLocks noGrp="1"/>
          </p:cNvSpPr>
          <p:nvPr>
            <p:ph type="body" sz="quarter" idx="21"/>
          </p:nvPr>
        </p:nvSpPr>
        <p:spPr>
          <a:xfrm>
            <a:off x="10378358" y="2964415"/>
            <a:ext cx="1813642" cy="866457"/>
          </a:xfrm>
        </p:spPr>
        <p:txBody>
          <a:bodyPr/>
          <a:lstStyle/>
          <a:p>
            <a:r>
              <a:rPr lang="en-US" sz="1600" dirty="0">
                <a:solidFill>
                  <a:schemeClr val="bg1"/>
                </a:solidFill>
                <a:latin typeface="Tw Cen MT" panose="020B0602020104020603" pitchFamily="34" charset="0"/>
              </a:rPr>
              <a:t>initiate proceedings u/s 65/66/67/73/74</a:t>
            </a:r>
          </a:p>
        </p:txBody>
      </p:sp>
      <p:sp>
        <p:nvSpPr>
          <p:cNvPr id="28" name="Text Placeholder 27">
            <a:extLst>
              <a:ext uri="{FF2B5EF4-FFF2-40B4-BE49-F238E27FC236}">
                <a16:creationId xmlns:a16="http://schemas.microsoft.com/office/drawing/2014/main" id="{981FF7F5-C074-41CC-985B-20FA32A3F51A}"/>
              </a:ext>
            </a:extLst>
          </p:cNvPr>
          <p:cNvSpPr>
            <a:spLocks noGrp="1"/>
          </p:cNvSpPr>
          <p:nvPr>
            <p:ph type="body" sz="quarter" idx="22"/>
          </p:nvPr>
        </p:nvSpPr>
        <p:spPr>
          <a:xfrm>
            <a:off x="3776869" y="4244332"/>
            <a:ext cx="3251668" cy="1232130"/>
          </a:xfrm>
        </p:spPr>
        <p:style>
          <a:lnRef idx="3">
            <a:schemeClr val="lt1"/>
          </a:lnRef>
          <a:fillRef idx="1">
            <a:schemeClr val="dk1"/>
          </a:fillRef>
          <a:effectRef idx="1">
            <a:schemeClr val="dk1"/>
          </a:effectRef>
          <a:fontRef idx="minor">
            <a:schemeClr val="lt1"/>
          </a:fontRef>
        </p:style>
        <p:txBody>
          <a:bodyPr>
            <a:normAutofit/>
          </a:bodyPr>
          <a:lstStyle/>
          <a:p>
            <a:pPr marL="0" indent="0" algn="ctr">
              <a:buNone/>
            </a:pPr>
            <a:r>
              <a:rPr lang="en-US" sz="1800" u="sng" dirty="0">
                <a:latin typeface="Tw Cen MT" panose="020B0602020104020603" pitchFamily="34" charset="0"/>
              </a:rPr>
              <a:t>Time limit for reply to ASMT – 10</a:t>
            </a:r>
          </a:p>
          <a:p>
            <a:pPr marL="0" indent="0" algn="ctr">
              <a:buNone/>
            </a:pPr>
            <a:r>
              <a:rPr lang="en-US" sz="1800" dirty="0">
                <a:latin typeface="Tw Cen MT" panose="020B0602020104020603" pitchFamily="34" charset="0"/>
              </a:rPr>
              <a:t>30 days of receipt of ASMT – 10 or such further period as may be permitted.</a:t>
            </a:r>
            <a:endParaRPr lang="en-US" sz="1800" u="sng" dirty="0">
              <a:latin typeface="Tw Cen MT" panose="020B0602020104020603" pitchFamily="34" charset="0"/>
            </a:endParaRPr>
          </a:p>
        </p:txBody>
      </p:sp>
      <p:sp>
        <p:nvSpPr>
          <p:cNvPr id="4" name="Freeform 18" descr="Icon of flow chart"/>
          <p:cNvSpPr>
            <a:spLocks/>
          </p:cNvSpPr>
          <p:nvPr/>
        </p:nvSpPr>
        <p:spPr bwMode="auto">
          <a:xfrm>
            <a:off x="274790" y="1649086"/>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Tw Cen MT" panose="020B0602020104020603" pitchFamily="34" charset="0"/>
            </a:endParaRPr>
          </a:p>
        </p:txBody>
      </p:sp>
      <p:sp>
        <p:nvSpPr>
          <p:cNvPr id="5" name="Freeform 71" descr="Icon of gears"/>
          <p:cNvSpPr>
            <a:spLocks noEditPoints="1"/>
          </p:cNvSpPr>
          <p:nvPr/>
        </p:nvSpPr>
        <p:spPr bwMode="auto">
          <a:xfrm>
            <a:off x="2505081" y="1595928"/>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grpSp>
        <p:nvGrpSpPr>
          <p:cNvPr id="17" name="Group 365" descr="Icon of lightbulb"/>
          <p:cNvGrpSpPr>
            <a:grpSpLocks noChangeAspect="1"/>
          </p:cNvGrpSpPr>
          <p:nvPr/>
        </p:nvGrpSpPr>
        <p:grpSpPr>
          <a:xfrm>
            <a:off x="4808688" y="1595928"/>
            <a:ext cx="463383" cy="816853"/>
            <a:chOff x="5102225" y="1727200"/>
            <a:chExt cx="2289175" cy="4035425"/>
          </a:xfrm>
          <a:solidFill>
            <a:srgbClr val="FFFFFF"/>
          </a:solidFill>
        </p:grpSpPr>
        <p:sp>
          <p:nvSpPr>
            <p:cNvPr id="13" name="Freeform 44">
              <a:extLst>
                <a:ext uri="{C183D7F6-B498-43B3-948B-1728B52AA6E4}">
                  <adec:decorative xmlns:adec="http://schemas.microsoft.com/office/drawing/2017/decorative" val="1"/>
                </a:ext>
              </a:extLst>
            </p:cNvPr>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800" b="1" i="0" u="none" strike="noStrike" kern="1200" cap="none" spc="0" normalizeH="0" baseline="0" noProof="0" dirty="0">
                <a:ln>
                  <a:noFill/>
                </a:ln>
                <a:solidFill>
                  <a:prstClr val="black"/>
                </a:solidFill>
                <a:effectLst/>
                <a:uLnTx/>
                <a:uFillTx/>
                <a:latin typeface="Tw Cen MT" panose="020B0602020104020603" pitchFamily="34" charset="0"/>
              </a:endParaRPr>
            </a:p>
          </p:txBody>
        </p:sp>
        <p:sp>
          <p:nvSpPr>
            <p:cNvPr id="14" name="Freeform 45">
              <a:extLst>
                <a:ext uri="{C183D7F6-B498-43B3-948B-1728B52AA6E4}">
                  <adec:decorative xmlns:adec="http://schemas.microsoft.com/office/drawing/2017/decorative" val="1"/>
                </a:ext>
              </a:extLst>
            </p:cNvPr>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grpSp>
      <p:grpSp>
        <p:nvGrpSpPr>
          <p:cNvPr id="12" name="Group 54" descr="Icon of graph"/>
          <p:cNvGrpSpPr/>
          <p:nvPr/>
        </p:nvGrpSpPr>
        <p:grpSpPr>
          <a:xfrm>
            <a:off x="6799153" y="1680433"/>
            <a:ext cx="714967" cy="609858"/>
            <a:chOff x="1490663" y="846138"/>
            <a:chExt cx="381000" cy="323850"/>
          </a:xfrm>
          <a:solidFill>
            <a:srgbClr val="FFFFFF"/>
          </a:solidFill>
        </p:grpSpPr>
        <p:sp>
          <p:nvSpPr>
            <p:cNvPr id="7" name="Freeform 23">
              <a:extLst>
                <a:ext uri="{C183D7F6-B498-43B3-948B-1728B52AA6E4}">
                  <adec:decorative xmlns:adec="http://schemas.microsoft.com/office/drawing/2017/decorative" val="1"/>
                </a:ext>
              </a:extLst>
            </p:cNvPr>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sp>
          <p:nvSpPr>
            <p:cNvPr id="8" name="Rectangle 24">
              <a:extLst>
                <a:ext uri="{C183D7F6-B498-43B3-948B-1728B52AA6E4}">
                  <adec:decorative xmlns:adec="http://schemas.microsoft.com/office/drawing/2017/decorative" val="1"/>
                </a:ext>
              </a:extLst>
            </p:cNvPr>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700" b="1" i="0" u="none" strike="noStrike" kern="1200" cap="none" spc="0" normalizeH="0" baseline="0" noProof="0">
                <a:ln>
                  <a:noFill/>
                </a:ln>
                <a:solidFill>
                  <a:prstClr val="black"/>
                </a:solidFill>
                <a:effectLst/>
                <a:uLnTx/>
                <a:uFillTx/>
                <a:latin typeface="Tw Cen MT" panose="020B0602020104020603" pitchFamily="34" charset="0"/>
              </a:endParaRPr>
            </a:p>
          </p:txBody>
        </p:sp>
        <p:sp>
          <p:nvSpPr>
            <p:cNvPr id="9" name="Rectangle 25">
              <a:extLst>
                <a:ext uri="{C183D7F6-B498-43B3-948B-1728B52AA6E4}">
                  <adec:decorative xmlns:adec="http://schemas.microsoft.com/office/drawing/2017/decorative" val="1"/>
                </a:ext>
              </a:extLst>
            </p:cNvPr>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sp>
          <p:nvSpPr>
            <p:cNvPr id="10" name="Rectangle 26">
              <a:extLst>
                <a:ext uri="{C183D7F6-B498-43B3-948B-1728B52AA6E4}">
                  <adec:decorative xmlns:adec="http://schemas.microsoft.com/office/drawing/2017/decorative" val="1"/>
                </a:ext>
              </a:extLst>
            </p:cNvPr>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sp>
          <p:nvSpPr>
            <p:cNvPr id="11" name="Rectangle 27">
              <a:extLst>
                <a:ext uri="{C183D7F6-B498-43B3-948B-1728B52AA6E4}">
                  <adec:decorative xmlns:adec="http://schemas.microsoft.com/office/drawing/2017/decorative" val="1"/>
                </a:ext>
              </a:extLst>
            </p:cNvPr>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Tw Cen MT" panose="020B0602020104020603" pitchFamily="34" charset="0"/>
              </a:endParaRPr>
            </a:p>
          </p:txBody>
        </p:sp>
      </p:grpSp>
      <p:sp>
        <p:nvSpPr>
          <p:cNvPr id="15" name="Freeform 5" descr="Icon of puzzle piece"/>
          <p:cNvSpPr>
            <a:spLocks/>
          </p:cNvSpPr>
          <p:nvPr/>
        </p:nvSpPr>
        <p:spPr bwMode="auto">
          <a:xfrm rot="2700000">
            <a:off x="8988648" y="1587335"/>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marL="0" marR="0" lvl="0" indent="0" algn="ctr" defTabSz="914400" rtl="0" eaLnBrk="1" fontAlgn="auto" latinLnBrk="0" hangingPunct="1">
              <a:lnSpc>
                <a:spcPct val="85000"/>
              </a:lnSpc>
              <a:spcBef>
                <a:spcPct val="20000"/>
              </a:spcBef>
              <a:spcAft>
                <a:spcPts val="0"/>
              </a:spcAft>
              <a:buClrTx/>
              <a:buSzTx/>
              <a:buFontTx/>
              <a:buNone/>
              <a:tabLst/>
              <a:defRPr/>
            </a:pPr>
            <a:endParaRPr kumimoji="0" lang="en-US" sz="1100" b="1" i="0" u="none" strike="noStrike" kern="1200" cap="none" spc="0" normalizeH="0" baseline="0" noProof="0">
              <a:ln>
                <a:noFill/>
              </a:ln>
              <a:solidFill>
                <a:prstClr val="black"/>
              </a:solidFill>
              <a:effectLst/>
              <a:uLnTx/>
              <a:uFillTx/>
              <a:latin typeface="Tw Cen MT" panose="020B0602020104020603" pitchFamily="34" charset="0"/>
            </a:endParaRPr>
          </a:p>
        </p:txBody>
      </p:sp>
      <p:sp>
        <p:nvSpPr>
          <p:cNvPr id="16" name="Freeform 23" descr="Icon of question mark"/>
          <p:cNvSpPr>
            <a:spLocks noEditPoints="1"/>
          </p:cNvSpPr>
          <p:nvPr/>
        </p:nvSpPr>
        <p:spPr bwMode="auto">
          <a:xfrm>
            <a:off x="11174505" y="1617054"/>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w Cen MT" panose="020B0602020104020603" pitchFamily="34" charset="0"/>
            </a:endParaRPr>
          </a:p>
        </p:txBody>
      </p:sp>
      <p:sp>
        <p:nvSpPr>
          <p:cNvPr id="31" name="Rectangle 30">
            <a:extLst>
              <a:ext uri="{FF2B5EF4-FFF2-40B4-BE49-F238E27FC236}">
                <a16:creationId xmlns:a16="http://schemas.microsoft.com/office/drawing/2014/main" id="{74BF5B2D-3187-4523-AB0D-86CD39838B01}"/>
              </a:ext>
            </a:extLst>
          </p:cNvPr>
          <p:cNvSpPr/>
          <p:nvPr/>
        </p:nvSpPr>
        <p:spPr>
          <a:xfrm>
            <a:off x="386074" y="421641"/>
            <a:ext cx="4541513" cy="559232"/>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Tw Cen MT" panose="020B0602020104020603" pitchFamily="34" charset="0"/>
              </a:rPr>
              <a:t>Section 61: Scrutiny of Returns</a:t>
            </a:r>
            <a:endParaRPr lang="en-IN" sz="1400" dirty="0">
              <a:solidFill>
                <a:schemeClr val="tx1"/>
              </a:solidFill>
              <a:latin typeface="Tw Cen MT" panose="020B0602020104020603" pitchFamily="34" charset="0"/>
            </a:endParaRPr>
          </a:p>
        </p:txBody>
      </p:sp>
      <p:sp>
        <p:nvSpPr>
          <p:cNvPr id="32" name="Text Placeholder 17">
            <a:extLst>
              <a:ext uri="{FF2B5EF4-FFF2-40B4-BE49-F238E27FC236}">
                <a16:creationId xmlns:a16="http://schemas.microsoft.com/office/drawing/2014/main" id="{32B3E016-0EE7-47FB-904B-4AF48C76D9E8}"/>
              </a:ext>
            </a:extLst>
          </p:cNvPr>
          <p:cNvSpPr txBox="1">
            <a:spLocks/>
          </p:cNvSpPr>
          <p:nvPr/>
        </p:nvSpPr>
        <p:spPr>
          <a:xfrm>
            <a:off x="4301794" y="2843619"/>
            <a:ext cx="1648765" cy="24813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solidFill>
                  <a:schemeClr val="bg1"/>
                </a:solidFill>
                <a:latin typeface="Tw Cen MT" panose="020B0602020104020603" pitchFamily="34" charset="0"/>
              </a:rPr>
              <a:t>FORM ASMT - 11</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
                                            <p:txEl>
                                              <p:pRg st="0" end="0"/>
                                            </p:txEl>
                                          </p:spTgt>
                                        </p:tgtEl>
                                        <p:attrNameLst>
                                          <p:attrName>style.visibility</p:attrName>
                                        </p:attrNameLst>
                                      </p:cBhvr>
                                      <p:to>
                                        <p:strVal val="visible"/>
                                      </p:to>
                                    </p:set>
                                    <p:animEffect transition="in" filter="wipe(down)">
                                      <p:cBhvr>
                                        <p:cTn id="12" dur="500"/>
                                        <p:tgtEl>
                                          <p:spTgt spid="19">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down)">
                                      <p:cBhvr>
                                        <p:cTn id="15" dur="500"/>
                                        <p:tgtEl>
                                          <p:spTgt spid="1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1">
                                            <p:txEl>
                                              <p:pRg st="0" end="0"/>
                                            </p:txEl>
                                          </p:spTgt>
                                        </p:tgtEl>
                                        <p:attrNameLst>
                                          <p:attrName>style.visibility</p:attrName>
                                        </p:attrNameLst>
                                      </p:cBhvr>
                                      <p:to>
                                        <p:strVal val="visible"/>
                                      </p:to>
                                    </p:set>
                                    <p:animEffect transition="in" filter="wipe(down)">
                                      <p:cBhvr>
                                        <p:cTn id="20" dur="500"/>
                                        <p:tgtEl>
                                          <p:spTgt spid="21">
                                            <p:txEl>
                                              <p:pRg st="0" end="0"/>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5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bg/>
                                          </p:spTgt>
                                        </p:tgtEl>
                                        <p:attrNameLst>
                                          <p:attrName>style.visibility</p:attrName>
                                        </p:attrNameLst>
                                      </p:cBhvr>
                                      <p:to>
                                        <p:strVal val="visible"/>
                                      </p:to>
                                    </p:set>
                                    <p:animEffect transition="in" filter="fade">
                                      <p:cBhvr>
                                        <p:cTn id="28" dur="1000"/>
                                        <p:tgtEl>
                                          <p:spTgt spid="28">
                                            <p:bg/>
                                          </p:spTgt>
                                        </p:tgtEl>
                                      </p:cBhvr>
                                    </p:animEffect>
                                    <p:anim calcmode="lin" valueType="num">
                                      <p:cBhvr>
                                        <p:cTn id="29" dur="1000" fill="hold"/>
                                        <p:tgtEl>
                                          <p:spTgt spid="28">
                                            <p:bg/>
                                          </p:spTgt>
                                        </p:tgtEl>
                                        <p:attrNameLst>
                                          <p:attrName>ppt_x</p:attrName>
                                        </p:attrNameLst>
                                      </p:cBhvr>
                                      <p:tavLst>
                                        <p:tav tm="0">
                                          <p:val>
                                            <p:strVal val="#ppt_x"/>
                                          </p:val>
                                        </p:tav>
                                        <p:tav tm="100000">
                                          <p:val>
                                            <p:strVal val="#ppt_x"/>
                                          </p:val>
                                        </p:tav>
                                      </p:tavLst>
                                    </p:anim>
                                    <p:anim calcmode="lin" valueType="num">
                                      <p:cBhvr>
                                        <p:cTn id="30" dur="1000" fill="hold"/>
                                        <p:tgtEl>
                                          <p:spTgt spid="28">
                                            <p:bg/>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8">
                                            <p:txEl>
                                              <p:pRg st="0" end="0"/>
                                            </p:txEl>
                                          </p:spTgt>
                                        </p:tgtEl>
                                        <p:attrNameLst>
                                          <p:attrName>style.visibility</p:attrName>
                                        </p:attrNameLst>
                                      </p:cBhvr>
                                      <p:to>
                                        <p:strVal val="visible"/>
                                      </p:to>
                                    </p:set>
                                    <p:animEffect transition="in" filter="fade">
                                      <p:cBhvr>
                                        <p:cTn id="35" dur="1000"/>
                                        <p:tgtEl>
                                          <p:spTgt spid="28">
                                            <p:txEl>
                                              <p:pRg st="0" end="0"/>
                                            </p:txEl>
                                          </p:spTgt>
                                        </p:tgtEl>
                                      </p:cBhvr>
                                    </p:animEffect>
                                    <p:anim calcmode="lin" valueType="num">
                                      <p:cBhvr>
                                        <p:cTn id="36"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8">
                                            <p:txEl>
                                              <p:pRg st="1" end="1"/>
                                            </p:txEl>
                                          </p:spTgt>
                                        </p:tgtEl>
                                        <p:attrNameLst>
                                          <p:attrName>style.visibility</p:attrName>
                                        </p:attrNameLst>
                                      </p:cBhvr>
                                      <p:to>
                                        <p:strVal val="visible"/>
                                      </p:to>
                                    </p:set>
                                    <p:animEffect transition="in" filter="fade">
                                      <p:cBhvr>
                                        <p:cTn id="42" dur="1000"/>
                                        <p:tgtEl>
                                          <p:spTgt spid="28">
                                            <p:txEl>
                                              <p:pRg st="1" end="1"/>
                                            </p:txEl>
                                          </p:spTgt>
                                        </p:tgtEl>
                                      </p:cBhvr>
                                    </p:animEffect>
                                    <p:anim calcmode="lin" valueType="num">
                                      <p:cBhvr>
                                        <p:cTn id="43" dur="1000" fill="hold"/>
                                        <p:tgtEl>
                                          <p:spTgt spid="28">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2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wipe(down)">
                                      <p:cBhvr>
                                        <p:cTn id="49" dur="500"/>
                                        <p:tgtEl>
                                          <p:spTgt spid="22">
                                            <p:txEl>
                                              <p:pRg st="0" end="0"/>
                                            </p:txEl>
                                          </p:spTgt>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wipe(down)">
                                      <p:cBhvr>
                                        <p:cTn id="52" dur="500"/>
                                        <p:tgtEl>
                                          <p:spTgt spid="23">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5">
                                            <p:txEl>
                                              <p:pRg st="0" end="0"/>
                                            </p:txEl>
                                          </p:spTgt>
                                        </p:tgtEl>
                                        <p:attrNameLst>
                                          <p:attrName>style.visibility</p:attrName>
                                        </p:attrNameLst>
                                      </p:cBhvr>
                                      <p:to>
                                        <p:strVal val="visible"/>
                                      </p:to>
                                    </p:set>
                                    <p:animEffect transition="in" filter="wipe(down)">
                                      <p:cBhvr>
                                        <p:cTn id="57" dur="500"/>
                                        <p:tgtEl>
                                          <p:spTgt spid="25">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5">
                                            <p:txEl>
                                              <p:pRg st="1" end="1"/>
                                            </p:txEl>
                                          </p:spTgt>
                                        </p:tgtEl>
                                        <p:attrNameLst>
                                          <p:attrName>style.visibility</p:attrName>
                                        </p:attrNameLst>
                                      </p:cBhvr>
                                      <p:to>
                                        <p:strVal val="visible"/>
                                      </p:to>
                                    </p:set>
                                    <p:animEffect transition="in" filter="wipe(down)">
                                      <p:cBhvr>
                                        <p:cTn id="62" dur="500"/>
                                        <p:tgtEl>
                                          <p:spTgt spid="25">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5">
                                            <p:txEl>
                                              <p:pRg st="2" end="2"/>
                                            </p:txEl>
                                          </p:spTgt>
                                        </p:tgtEl>
                                        <p:attrNameLst>
                                          <p:attrName>style.visibility</p:attrName>
                                        </p:attrNameLst>
                                      </p:cBhvr>
                                      <p:to>
                                        <p:strVal val="visible"/>
                                      </p:to>
                                    </p:set>
                                    <p:animEffect transition="in" filter="wipe(down)">
                                      <p:cBhvr>
                                        <p:cTn id="67" dur="500"/>
                                        <p:tgtEl>
                                          <p:spTgt spid="25">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5">
                                            <p:txEl>
                                              <p:pRg st="3" end="3"/>
                                            </p:txEl>
                                          </p:spTgt>
                                        </p:tgtEl>
                                        <p:attrNameLst>
                                          <p:attrName>style.visibility</p:attrName>
                                        </p:attrNameLst>
                                      </p:cBhvr>
                                      <p:to>
                                        <p:strVal val="visible"/>
                                      </p:to>
                                    </p:set>
                                    <p:animEffect transition="in" filter="wipe(down)">
                                      <p:cBhvr>
                                        <p:cTn id="72" dur="500"/>
                                        <p:tgtEl>
                                          <p:spTgt spid="25">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5">
                                            <p:txEl>
                                              <p:pRg st="4" end="4"/>
                                            </p:txEl>
                                          </p:spTgt>
                                        </p:tgtEl>
                                        <p:attrNameLst>
                                          <p:attrName>style.visibility</p:attrName>
                                        </p:attrNameLst>
                                      </p:cBhvr>
                                      <p:to>
                                        <p:strVal val="visible"/>
                                      </p:to>
                                    </p:set>
                                    <p:animEffect transition="in" filter="wipe(down)">
                                      <p:cBhvr>
                                        <p:cTn id="77" dur="500"/>
                                        <p:tgtEl>
                                          <p:spTgt spid="25">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27">
                                            <p:txEl>
                                              <p:pRg st="0" end="0"/>
                                            </p:txEl>
                                          </p:spTgt>
                                        </p:tgtEl>
                                        <p:attrNameLst>
                                          <p:attrName>style.visibility</p:attrName>
                                        </p:attrNameLst>
                                      </p:cBhvr>
                                      <p:to>
                                        <p:strVal val="visible"/>
                                      </p:to>
                                    </p:set>
                                    <p:animEffect transition="in" filter="wipe(down)">
                                      <p:cBhvr>
                                        <p:cTn id="82"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8" grpId="0" build="p"/>
      <p:bldP spid="19" grpId="0" build="p"/>
      <p:bldP spid="21" grpId="0" build="p"/>
      <p:bldP spid="22" grpId="0" build="p"/>
      <p:bldP spid="23" grpId="0" build="p"/>
      <p:bldP spid="25" grpId="0" build="p"/>
      <p:bldP spid="27" grpId="0" build="p"/>
      <p:bldP spid="28" grpId="0" build="p"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736169"/>
            <a:ext cx="10515600" cy="4715431"/>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DGARM to select returns for scrutiny and inform concerned officer</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Risky Assessments (having revenue implications) to be prioritized in deciding the scrutiny schedule</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Every proper officer to conduct scrutiny of </a:t>
            </a:r>
            <a:r>
              <a:rPr lang="en-US" sz="7200" u="sng" dirty="0">
                <a:latin typeface="Tw Cen MT" panose="020B0602020104020603" pitchFamily="34" charset="0"/>
              </a:rPr>
              <a:t>minimum</a:t>
            </a:r>
            <a:r>
              <a:rPr lang="en-US" sz="7200" dirty="0">
                <a:latin typeface="Tw Cen MT" panose="020B0602020104020603" pitchFamily="34" charset="0"/>
              </a:rPr>
              <a:t> 3 GSTINs per month</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ASMT-10 to be issued with documents available with department. No need to seek documents before issuing ASMT-10</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Discrepancies mentioned in Form ASMT-10 to be specific &amp; not generic</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Additional payments not made through GSTR but paid through DRC-03 should also be considered before serving ASMT-10</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If matter needs to be further investigated, refer to jurisdictional officer to decide whether the matter needs to go to Audit or Anti-Evasion.</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Timelines for Scrutiny of Returns/Internal working given.</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2/2022-GST, dated 22-3-2022 dated 22 March 2022 – Standard Operating Procedure (SOP) notified for Scrutiny of returns for FYs 2017-18 and 2018-19</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16</a:t>
            </a:fld>
            <a:endParaRPr lang="en-IN" dirty="0"/>
          </a:p>
        </p:txBody>
      </p:sp>
    </p:spTree>
    <p:extLst>
      <p:ext uri="{BB962C8B-B14F-4D97-AF65-F5344CB8AC3E}">
        <p14:creationId xmlns:p14="http://schemas.microsoft.com/office/powerpoint/2010/main" val="249275166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737359"/>
            <a:ext cx="10515600" cy="44824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Indicative list (not exhaustive) of parameters for scrutiny – </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GSTR-1 v/s 3B</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ITC availed for discharging RCM liability or Cash utilized less than RCM liability</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Mapping of reverse charge liability (2A v/s 3B)</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ITC from ISD (2A v/s 3B)</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Other ITC (2A v/s 3B)</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Reconciliation of outward taxable supplies</a:t>
            </a:r>
          </a:p>
          <a:p>
            <a:pPr marL="457200" indent="-457200" algn="just">
              <a:lnSpc>
                <a:spcPct val="150000"/>
              </a:lnSpc>
              <a:spcBef>
                <a:spcPts val="600"/>
              </a:spcBef>
              <a:spcAft>
                <a:spcPts val="600"/>
              </a:spcAft>
              <a:buFont typeface="+mj-lt"/>
              <a:buAutoNum type="arabicPeriod"/>
            </a:pPr>
            <a:r>
              <a:rPr lang="en-US" sz="2000" dirty="0">
                <a:latin typeface="Tw Cen MT" panose="020B0602020104020603" pitchFamily="34" charset="0"/>
              </a:rPr>
              <a:t>Outward Supplies (3B v/s E-way bill data)</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2/2022-GST, dated 22-3-2022 dated 22 March 2022 – Standard Operating Procedure (SOP) notified for Scrutiny of returns for FYs 2017-18 and 2018-19</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17</a:t>
            </a:fld>
            <a:endParaRPr lang="en-IN" dirty="0"/>
          </a:p>
        </p:txBody>
      </p:sp>
    </p:spTree>
    <p:extLst>
      <p:ext uri="{BB962C8B-B14F-4D97-AF65-F5344CB8AC3E}">
        <p14:creationId xmlns:p14="http://schemas.microsoft.com/office/powerpoint/2010/main" val="25014479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615440"/>
            <a:ext cx="10515600" cy="415544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Indicative list (not exhaustive) of parameters for scrutiny – </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ITC availed on supplies from the vendors post their effective date of cancellation of registration</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Return filed after September of next FY to check inadmissible ITC</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Details of Import of Goods cross – verified from ICEGATE portal</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Reversal of ITC as per Rule 42/43</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Interest paid on delayed payment of taxes</a:t>
            </a:r>
          </a:p>
          <a:p>
            <a:pPr marL="457200" indent="-457200" algn="just">
              <a:lnSpc>
                <a:spcPct val="150000"/>
              </a:lnSpc>
              <a:spcBef>
                <a:spcPts val="600"/>
              </a:spcBef>
              <a:spcAft>
                <a:spcPts val="600"/>
              </a:spcAft>
              <a:buFont typeface="+mj-lt"/>
              <a:buAutoNum type="arabicPeriod" startAt="8"/>
            </a:pPr>
            <a:r>
              <a:rPr lang="en-US" sz="2000" dirty="0">
                <a:latin typeface="Tw Cen MT" panose="020B0602020104020603" pitchFamily="34" charset="0"/>
              </a:rPr>
              <a:t>Late fee paid in case of delayed filing of return</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2/2022-GST, dated 22-3-2022 dated 22 March 2022 – Standard Operating Procedure (SOP) notified for Scrutiny of returns for FYs 2017-18 and 2018-19</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18</a:t>
            </a:fld>
            <a:endParaRPr lang="en-IN" dirty="0"/>
          </a:p>
        </p:txBody>
      </p:sp>
    </p:spTree>
    <p:extLst>
      <p:ext uri="{BB962C8B-B14F-4D97-AF65-F5344CB8AC3E}">
        <p14:creationId xmlns:p14="http://schemas.microsoft.com/office/powerpoint/2010/main" val="5690760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160139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pt-BR" sz="2000" dirty="0">
                <a:latin typeface="Tw Cen MT" panose="020B0602020104020603" pitchFamily="34" charset="0"/>
              </a:rPr>
              <a:t>Circular No. 6 and 7/2021, dated 7-11-2021 issued by Kerala SGST – </a:t>
            </a:r>
            <a:r>
              <a:rPr lang="en-US" sz="2000" dirty="0">
                <a:latin typeface="Tw Cen MT" panose="020B0602020104020603" pitchFamily="34" charset="0"/>
              </a:rPr>
              <a:t>Instructions/ Guidelines related to Return and related particulars furnished by registered person – Scrutiny by Proper Officer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Guidelines/Circulars on Scrutiny of Returns</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19</a:t>
            </a:fld>
            <a:endParaRPr lang="en-IN"/>
          </a:p>
        </p:txBody>
      </p:sp>
      <p:sp>
        <p:nvSpPr>
          <p:cNvPr id="3" name="Rectangle 2">
            <a:extLst>
              <a:ext uri="{FF2B5EF4-FFF2-40B4-BE49-F238E27FC236}">
                <a16:creationId xmlns:a16="http://schemas.microsoft.com/office/drawing/2014/main" id="{85CC3848-FB9D-CC8C-0D00-65F98CC3DF4F}"/>
              </a:ext>
            </a:extLst>
          </p:cNvPr>
          <p:cNvSpPr/>
          <p:nvPr/>
        </p:nvSpPr>
        <p:spPr>
          <a:xfrm>
            <a:off x="814039" y="3843275"/>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Case laws on Scrutiny of Returns</a:t>
            </a:r>
            <a:endParaRPr lang="en-IN" sz="1400" dirty="0">
              <a:solidFill>
                <a:schemeClr val="tx1"/>
              </a:solidFill>
              <a:latin typeface="Tw Cen MT" panose="020B0602020104020603" pitchFamily="34" charset="0"/>
            </a:endParaRPr>
          </a:p>
        </p:txBody>
      </p:sp>
      <p:sp>
        <p:nvSpPr>
          <p:cNvPr id="4" name="Title 3">
            <a:extLst>
              <a:ext uri="{FF2B5EF4-FFF2-40B4-BE49-F238E27FC236}">
                <a16:creationId xmlns:a16="http://schemas.microsoft.com/office/drawing/2014/main" id="{EE9869A9-0A4B-CD33-72BF-C647EB97178B}"/>
              </a:ext>
            </a:extLst>
          </p:cNvPr>
          <p:cNvSpPr txBox="1">
            <a:spLocks/>
          </p:cNvSpPr>
          <p:nvPr/>
        </p:nvSpPr>
        <p:spPr>
          <a:xfrm>
            <a:off x="814039" y="4637800"/>
            <a:ext cx="10515600" cy="19011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i="1" dirty="0">
                <a:latin typeface="Tw Cen MT" panose="020B0602020104020603" pitchFamily="34" charset="0"/>
              </a:rPr>
              <a:t>In re: Sri Kali Krishna Industries, </a:t>
            </a:r>
            <a:r>
              <a:rPr lang="en-US" sz="2000" i="1" dirty="0">
                <a:latin typeface="Tw Cen MT" panose="020B0602020104020603" pitchFamily="34" charset="0"/>
              </a:rPr>
              <a:t>cited in </a:t>
            </a:r>
            <a:r>
              <a:rPr lang="en-US" sz="2000" b="1" i="1" dirty="0">
                <a:latin typeface="Tw Cen MT" panose="020B0602020104020603" pitchFamily="34" charset="0"/>
              </a:rPr>
              <a:t>[2020] 121 taxmann.com 149 (AA-GST-AP)</a:t>
            </a:r>
          </a:p>
          <a:p>
            <a:pPr algn="just">
              <a:lnSpc>
                <a:spcPct val="150000"/>
              </a:lnSpc>
              <a:spcBef>
                <a:spcPts val="600"/>
              </a:spcBef>
              <a:spcAft>
                <a:spcPts val="600"/>
              </a:spcAft>
            </a:pPr>
            <a:r>
              <a:rPr lang="en-US" sz="2000" i="1" dirty="0">
                <a:latin typeface="Tw Cen MT" panose="020B0602020104020603" pitchFamily="34" charset="0"/>
              </a:rPr>
              <a:t>	It is pertinent here to observe that mismatch reports is indicative in nature, but cannot be 	seen as final to conceive any suppression of turnover/tax.</a:t>
            </a:r>
          </a:p>
        </p:txBody>
      </p:sp>
    </p:spTree>
    <p:extLst>
      <p:ext uri="{BB962C8B-B14F-4D97-AF65-F5344CB8AC3E}">
        <p14:creationId xmlns:p14="http://schemas.microsoft.com/office/powerpoint/2010/main" val="30948475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A1AF82-41CC-469D-9665-32442E994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6" name="Rectangle 5"/>
          <p:cNvSpPr/>
          <p:nvPr/>
        </p:nvSpPr>
        <p:spPr>
          <a:xfrm>
            <a:off x="6566109" y="575806"/>
            <a:ext cx="4474929"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IN" sz="2800" b="1" dirty="0">
                <a:solidFill>
                  <a:schemeClr val="tx1"/>
                </a:solidFill>
                <a:latin typeface="Tw Cen MT" panose="020B0602020104020603" pitchFamily="34" charset="0"/>
              </a:rPr>
              <a:t>Index of Contents</a:t>
            </a:r>
            <a:endParaRPr lang="en-IN" sz="1400" b="1" dirty="0">
              <a:solidFill>
                <a:schemeClr val="tx1"/>
              </a:solidFill>
              <a:latin typeface="Tw Cen MT" panose="020B0602020104020603" pitchFamily="34" charset="0"/>
            </a:endParaRPr>
          </a:p>
        </p:txBody>
      </p:sp>
      <p:sp>
        <p:nvSpPr>
          <p:cNvPr id="7" name="Pentagon 6"/>
          <p:cNvSpPr/>
          <p:nvPr/>
        </p:nvSpPr>
        <p:spPr>
          <a:xfrm>
            <a:off x="6566109" y="1379341"/>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a:t>
            </a:r>
          </a:p>
        </p:txBody>
      </p:sp>
      <p:sp>
        <p:nvSpPr>
          <p:cNvPr id="8" name="Rectangle 6"/>
          <p:cNvSpPr>
            <a:spLocks noChangeArrowheads="1"/>
          </p:cNvSpPr>
          <p:nvPr/>
        </p:nvSpPr>
        <p:spPr bwMode="auto">
          <a:xfrm>
            <a:off x="7058935" y="137714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Coverage</a:t>
            </a:r>
            <a:endParaRPr lang="en-IN" dirty="0">
              <a:latin typeface="Tw Cen MT" panose="020B0602020104020603" pitchFamily="34" charset="0"/>
              <a:cs typeface="Arial" charset="0"/>
            </a:endParaRPr>
          </a:p>
        </p:txBody>
      </p:sp>
      <p:sp>
        <p:nvSpPr>
          <p:cNvPr id="9" name="Pentagon 8"/>
          <p:cNvSpPr/>
          <p:nvPr/>
        </p:nvSpPr>
        <p:spPr>
          <a:xfrm>
            <a:off x="6569361" y="1939454"/>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2</a:t>
            </a:r>
          </a:p>
        </p:txBody>
      </p:sp>
      <p:sp>
        <p:nvSpPr>
          <p:cNvPr id="10" name="Rectangle 6"/>
          <p:cNvSpPr>
            <a:spLocks noChangeArrowheads="1"/>
          </p:cNvSpPr>
          <p:nvPr/>
        </p:nvSpPr>
        <p:spPr bwMode="auto">
          <a:xfrm>
            <a:off x="7058934" y="1939454"/>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IN" dirty="0">
                <a:latin typeface="Tw Cen MT" panose="020B0602020104020603" pitchFamily="34" charset="0"/>
                <a:cs typeface="Arial" charset="0"/>
              </a:rPr>
              <a:t>Assessment</a:t>
            </a:r>
          </a:p>
        </p:txBody>
      </p:sp>
      <p:sp>
        <p:nvSpPr>
          <p:cNvPr id="11" name="Pentagon 10"/>
          <p:cNvSpPr/>
          <p:nvPr/>
        </p:nvSpPr>
        <p:spPr>
          <a:xfrm>
            <a:off x="6567473" y="2456464"/>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3</a:t>
            </a:r>
          </a:p>
        </p:txBody>
      </p:sp>
      <p:sp>
        <p:nvSpPr>
          <p:cNvPr id="12" name="Rectangle 6"/>
          <p:cNvSpPr>
            <a:spLocks noChangeArrowheads="1"/>
          </p:cNvSpPr>
          <p:nvPr/>
        </p:nvSpPr>
        <p:spPr bwMode="auto">
          <a:xfrm>
            <a:off x="7058933" y="245646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Audit</a:t>
            </a:r>
            <a:endParaRPr lang="en-IN" dirty="0">
              <a:latin typeface="Tw Cen MT" panose="020B0602020104020603" pitchFamily="34" charset="0"/>
              <a:cs typeface="Arial" charset="0"/>
            </a:endParaRPr>
          </a:p>
        </p:txBody>
      </p:sp>
      <p:sp>
        <p:nvSpPr>
          <p:cNvPr id="2" name="Slide Number Placeholder 1">
            <a:extLst>
              <a:ext uri="{FF2B5EF4-FFF2-40B4-BE49-F238E27FC236}">
                <a16:creationId xmlns:a16="http://schemas.microsoft.com/office/drawing/2014/main" id="{CBC99C3C-8ACF-4ABA-A89E-8A7640C5A3FA}"/>
              </a:ext>
            </a:extLst>
          </p:cNvPr>
          <p:cNvSpPr>
            <a:spLocks noGrp="1"/>
          </p:cNvSpPr>
          <p:nvPr>
            <p:ph type="sldNum" sz="quarter" idx="12"/>
          </p:nvPr>
        </p:nvSpPr>
        <p:spPr/>
        <p:txBody>
          <a:bodyPr/>
          <a:lstStyle/>
          <a:p>
            <a:fld id="{42180C9C-1281-4DB4-86D7-3E425E3ECD19}" type="slidenum">
              <a:rPr lang="en-IN" smtClean="0"/>
              <a:t>2</a:t>
            </a:fld>
            <a:endParaRPr lang="en-IN" dirty="0"/>
          </a:p>
        </p:txBody>
      </p:sp>
      <p:sp>
        <p:nvSpPr>
          <p:cNvPr id="27" name="Pentagon 12">
            <a:extLst>
              <a:ext uri="{FF2B5EF4-FFF2-40B4-BE49-F238E27FC236}">
                <a16:creationId xmlns:a16="http://schemas.microsoft.com/office/drawing/2014/main" id="{36F05799-C8C8-48F6-BD8D-D5A0FB499079}"/>
              </a:ext>
            </a:extLst>
          </p:cNvPr>
          <p:cNvSpPr/>
          <p:nvPr/>
        </p:nvSpPr>
        <p:spPr>
          <a:xfrm>
            <a:off x="6566109" y="3010472"/>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4</a:t>
            </a:r>
          </a:p>
        </p:txBody>
      </p:sp>
      <p:sp>
        <p:nvSpPr>
          <p:cNvPr id="28" name="Rectangle 6">
            <a:extLst>
              <a:ext uri="{FF2B5EF4-FFF2-40B4-BE49-F238E27FC236}">
                <a16:creationId xmlns:a16="http://schemas.microsoft.com/office/drawing/2014/main" id="{DD24A564-3DBB-4C8B-84DC-0EB4A0798402}"/>
              </a:ext>
            </a:extLst>
          </p:cNvPr>
          <p:cNvSpPr>
            <a:spLocks noChangeArrowheads="1"/>
          </p:cNvSpPr>
          <p:nvPr/>
        </p:nvSpPr>
        <p:spPr bwMode="auto">
          <a:xfrm>
            <a:off x="7058933" y="300746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Inspection</a:t>
            </a:r>
            <a:endParaRPr lang="en-IN" dirty="0">
              <a:latin typeface="Tw Cen MT" panose="020B0602020104020603" pitchFamily="34" charset="0"/>
              <a:cs typeface="Arial" charset="0"/>
            </a:endParaRPr>
          </a:p>
        </p:txBody>
      </p:sp>
      <p:sp>
        <p:nvSpPr>
          <p:cNvPr id="29" name="Pentagon 12">
            <a:extLst>
              <a:ext uri="{FF2B5EF4-FFF2-40B4-BE49-F238E27FC236}">
                <a16:creationId xmlns:a16="http://schemas.microsoft.com/office/drawing/2014/main" id="{68F89CCF-8D0D-433B-B054-5CFA9E8F5E48}"/>
              </a:ext>
            </a:extLst>
          </p:cNvPr>
          <p:cNvSpPr/>
          <p:nvPr/>
        </p:nvSpPr>
        <p:spPr>
          <a:xfrm>
            <a:off x="6566109" y="3570585"/>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5</a:t>
            </a:r>
          </a:p>
        </p:txBody>
      </p:sp>
      <p:sp>
        <p:nvSpPr>
          <p:cNvPr id="30" name="Rectangle 6">
            <a:extLst>
              <a:ext uri="{FF2B5EF4-FFF2-40B4-BE49-F238E27FC236}">
                <a16:creationId xmlns:a16="http://schemas.microsoft.com/office/drawing/2014/main" id="{FB754849-459A-4E6A-9867-34F139A826EE}"/>
              </a:ext>
            </a:extLst>
          </p:cNvPr>
          <p:cNvSpPr>
            <a:spLocks noChangeArrowheads="1"/>
          </p:cNvSpPr>
          <p:nvPr/>
        </p:nvSpPr>
        <p:spPr bwMode="auto">
          <a:xfrm>
            <a:off x="7058932" y="3567579"/>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Search and Seizure</a:t>
            </a:r>
            <a:endParaRPr lang="en-IN" dirty="0">
              <a:latin typeface="Tw Cen MT" panose="020B0602020104020603" pitchFamily="34" charset="0"/>
              <a:cs typeface="Arial" charset="0"/>
            </a:endParaRPr>
          </a:p>
        </p:txBody>
      </p:sp>
      <p:sp>
        <p:nvSpPr>
          <p:cNvPr id="3" name="Pentagon 12">
            <a:extLst>
              <a:ext uri="{FF2B5EF4-FFF2-40B4-BE49-F238E27FC236}">
                <a16:creationId xmlns:a16="http://schemas.microsoft.com/office/drawing/2014/main" id="{63A3A83C-552C-91C9-883A-6DEEA52F2784}"/>
              </a:ext>
            </a:extLst>
          </p:cNvPr>
          <p:cNvSpPr/>
          <p:nvPr/>
        </p:nvSpPr>
        <p:spPr>
          <a:xfrm>
            <a:off x="6569653" y="4119806"/>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6</a:t>
            </a:r>
          </a:p>
        </p:txBody>
      </p:sp>
      <p:sp>
        <p:nvSpPr>
          <p:cNvPr id="5" name="Rectangle 6">
            <a:extLst>
              <a:ext uri="{FF2B5EF4-FFF2-40B4-BE49-F238E27FC236}">
                <a16:creationId xmlns:a16="http://schemas.microsoft.com/office/drawing/2014/main" id="{B989F476-9221-8CE5-154E-74EE6B646314}"/>
              </a:ext>
            </a:extLst>
          </p:cNvPr>
          <p:cNvSpPr>
            <a:spLocks noChangeArrowheads="1"/>
          </p:cNvSpPr>
          <p:nvPr/>
        </p:nvSpPr>
        <p:spPr bwMode="auto">
          <a:xfrm>
            <a:off x="7062477" y="4116797"/>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Arrest</a:t>
            </a:r>
            <a:endParaRPr lang="en-IN" dirty="0">
              <a:latin typeface="Tw Cen MT" panose="020B0602020104020603" pitchFamily="34" charset="0"/>
              <a:cs typeface="Arial" charset="0"/>
            </a:endParaRPr>
          </a:p>
        </p:txBody>
      </p:sp>
      <p:sp>
        <p:nvSpPr>
          <p:cNvPr id="13" name="Pentagon 12">
            <a:extLst>
              <a:ext uri="{FF2B5EF4-FFF2-40B4-BE49-F238E27FC236}">
                <a16:creationId xmlns:a16="http://schemas.microsoft.com/office/drawing/2014/main" id="{7FCAA314-A82D-9B97-8A79-1787155EC19E}"/>
              </a:ext>
            </a:extLst>
          </p:cNvPr>
          <p:cNvSpPr/>
          <p:nvPr/>
        </p:nvSpPr>
        <p:spPr>
          <a:xfrm>
            <a:off x="6569653" y="4679919"/>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7</a:t>
            </a:r>
          </a:p>
        </p:txBody>
      </p:sp>
      <p:sp>
        <p:nvSpPr>
          <p:cNvPr id="14" name="Rectangle 6">
            <a:extLst>
              <a:ext uri="{FF2B5EF4-FFF2-40B4-BE49-F238E27FC236}">
                <a16:creationId xmlns:a16="http://schemas.microsoft.com/office/drawing/2014/main" id="{6FC2C6BA-B04D-412F-C2E3-DE86E6C22F30}"/>
              </a:ext>
            </a:extLst>
          </p:cNvPr>
          <p:cNvSpPr>
            <a:spLocks noChangeArrowheads="1"/>
          </p:cNvSpPr>
          <p:nvPr/>
        </p:nvSpPr>
        <p:spPr bwMode="auto">
          <a:xfrm>
            <a:off x="7062476" y="467691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Summons</a:t>
            </a:r>
            <a:endParaRPr lang="en-IN" dirty="0">
              <a:latin typeface="Tw Cen MT" panose="020B0602020104020603" pitchFamily="34" charset="0"/>
              <a:cs typeface="Arial" charset="0"/>
            </a:endParaRPr>
          </a:p>
        </p:txBody>
      </p:sp>
      <p:sp>
        <p:nvSpPr>
          <p:cNvPr id="15" name="Pentagon 12">
            <a:extLst>
              <a:ext uri="{FF2B5EF4-FFF2-40B4-BE49-F238E27FC236}">
                <a16:creationId xmlns:a16="http://schemas.microsoft.com/office/drawing/2014/main" id="{BF136E64-08AB-3CFD-13F1-2E7ACD9BE139}"/>
              </a:ext>
            </a:extLst>
          </p:cNvPr>
          <p:cNvSpPr/>
          <p:nvPr/>
        </p:nvSpPr>
        <p:spPr>
          <a:xfrm>
            <a:off x="6573195" y="5229136"/>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8</a:t>
            </a:r>
          </a:p>
        </p:txBody>
      </p:sp>
      <p:sp>
        <p:nvSpPr>
          <p:cNvPr id="16" name="Rectangle 6">
            <a:extLst>
              <a:ext uri="{FF2B5EF4-FFF2-40B4-BE49-F238E27FC236}">
                <a16:creationId xmlns:a16="http://schemas.microsoft.com/office/drawing/2014/main" id="{83379845-C4BE-2EAD-3E88-05C3A4F2AA52}"/>
              </a:ext>
            </a:extLst>
          </p:cNvPr>
          <p:cNvSpPr>
            <a:spLocks noChangeArrowheads="1"/>
          </p:cNvSpPr>
          <p:nvPr/>
        </p:nvSpPr>
        <p:spPr bwMode="auto">
          <a:xfrm>
            <a:off x="7066019" y="5226127"/>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Proper Officer</a:t>
            </a:r>
            <a:endParaRPr lang="en-IN" dirty="0">
              <a:latin typeface="Tw Cen MT" panose="020B0602020104020603" pitchFamily="34" charset="0"/>
              <a:cs typeface="Arial" charset="0"/>
            </a:endParaRPr>
          </a:p>
        </p:txBody>
      </p:sp>
      <p:sp>
        <p:nvSpPr>
          <p:cNvPr id="17" name="Pentagon 12">
            <a:extLst>
              <a:ext uri="{FF2B5EF4-FFF2-40B4-BE49-F238E27FC236}">
                <a16:creationId xmlns:a16="http://schemas.microsoft.com/office/drawing/2014/main" id="{31BAD6C5-99A2-B3E6-A8C8-214583181EE3}"/>
              </a:ext>
            </a:extLst>
          </p:cNvPr>
          <p:cNvSpPr/>
          <p:nvPr/>
        </p:nvSpPr>
        <p:spPr>
          <a:xfrm>
            <a:off x="6573195" y="5789249"/>
            <a:ext cx="402776"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9</a:t>
            </a:r>
          </a:p>
        </p:txBody>
      </p:sp>
      <p:sp>
        <p:nvSpPr>
          <p:cNvPr id="18" name="Rectangle 6">
            <a:extLst>
              <a:ext uri="{FF2B5EF4-FFF2-40B4-BE49-F238E27FC236}">
                <a16:creationId xmlns:a16="http://schemas.microsoft.com/office/drawing/2014/main" id="{88DF78E2-3B15-9610-B23C-52F402609323}"/>
              </a:ext>
            </a:extLst>
          </p:cNvPr>
          <p:cNvSpPr>
            <a:spLocks noChangeArrowheads="1"/>
          </p:cNvSpPr>
          <p:nvPr/>
        </p:nvSpPr>
        <p:spPr bwMode="auto">
          <a:xfrm>
            <a:off x="7066018" y="578624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Reasons to believe</a:t>
            </a:r>
            <a:endParaRPr lang="en-IN" dirty="0">
              <a:latin typeface="Tw Cen MT" panose="020B0602020104020603" pitchFamily="34" charset="0"/>
              <a:cs typeface="Arial" charset="0"/>
            </a:endParaRPr>
          </a:p>
        </p:txBody>
      </p:sp>
    </p:spTree>
    <p:extLst>
      <p:ext uri="{BB962C8B-B14F-4D97-AF65-F5344CB8AC3E}">
        <p14:creationId xmlns:p14="http://schemas.microsoft.com/office/powerpoint/2010/main" val="63272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When? – </a:t>
            </a:r>
            <a:r>
              <a:rPr lang="en-US" sz="2000" dirty="0">
                <a:latin typeface="Tw Cen MT" panose="020B0602020104020603" pitchFamily="34" charset="0"/>
              </a:rPr>
              <a:t>Notice issued u/s 46 in </a:t>
            </a:r>
            <a:r>
              <a:rPr lang="en-US" sz="2000" u="sng" dirty="0">
                <a:latin typeface="Tw Cen MT" panose="020B0602020104020603" pitchFamily="34" charset="0"/>
              </a:rPr>
              <a:t>FORM GSTR – 3A</a:t>
            </a:r>
            <a:r>
              <a:rPr lang="en-US" sz="2000" dirty="0">
                <a:latin typeface="Tw Cen MT" panose="020B0602020104020603" pitchFamily="34" charset="0"/>
              </a:rPr>
              <a:t> for furnishing the return (u/s 39, 44 or 45) within 15 days but no return furnished thereafter</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How? – </a:t>
            </a:r>
            <a:r>
              <a:rPr lang="en-US" sz="2000" dirty="0">
                <a:latin typeface="Tw Cen MT" panose="020B0602020104020603" pitchFamily="34" charset="0"/>
              </a:rPr>
              <a:t>Proper Officer will proceed to assess the tax liability under BJA taking into account all the relevant material which is available/gathered and pass an assessment order in </a:t>
            </a:r>
            <a:r>
              <a:rPr lang="en-US" sz="2000" u="sng" dirty="0">
                <a:latin typeface="Tw Cen MT" panose="020B0602020104020603" pitchFamily="34" charset="0"/>
              </a:rPr>
              <a:t>FORM GST ASMT – 13</a:t>
            </a:r>
            <a:r>
              <a:rPr lang="en-US" sz="2000" dirty="0">
                <a:latin typeface="Tw Cen MT" panose="020B0602020104020603" pitchFamily="34" charset="0"/>
              </a:rPr>
              <a:t> whose summary is to be uploaded in </a:t>
            </a:r>
            <a:r>
              <a:rPr lang="en-US" sz="2000" u="sng" dirty="0">
                <a:latin typeface="Tw Cen MT" panose="020B0602020104020603" pitchFamily="34" charset="0"/>
              </a:rPr>
              <a:t>FORM GST DRC - 07</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Time limit for such order – </a:t>
            </a:r>
            <a:r>
              <a:rPr lang="en-US" sz="2000" dirty="0">
                <a:latin typeface="Tw Cen MT" panose="020B0602020104020603" pitchFamily="34" charset="0"/>
              </a:rPr>
              <a:t>Assessment order to be passed within 5 years from furnishing of annual return of that period</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Assessment Order deemed to be withdrawn – </a:t>
            </a:r>
            <a:r>
              <a:rPr lang="en-US" sz="2000" dirty="0">
                <a:latin typeface="Tw Cen MT" panose="020B0602020104020603" pitchFamily="34" charset="0"/>
              </a:rPr>
              <a:t>When </a:t>
            </a:r>
            <a:r>
              <a:rPr lang="en-US" sz="2000" dirty="0" err="1">
                <a:latin typeface="Tw Cen MT" panose="020B0602020104020603" pitchFamily="34" charset="0"/>
              </a:rPr>
              <a:t>assessee</a:t>
            </a:r>
            <a:r>
              <a:rPr lang="en-US" sz="2000" dirty="0">
                <a:latin typeface="Tw Cen MT" panose="020B0602020104020603" pitchFamily="34" charset="0"/>
              </a:rPr>
              <a:t> furnishes a valid return within 30 days of service of assessment order </a:t>
            </a:r>
            <a:r>
              <a:rPr lang="en-US" sz="2000" u="sng" dirty="0">
                <a:latin typeface="Tw Cen MT" panose="020B0602020104020603" pitchFamily="34" charset="0"/>
              </a:rPr>
              <a:t>but</a:t>
            </a:r>
            <a:r>
              <a:rPr lang="en-US" sz="2000" dirty="0">
                <a:latin typeface="Tw Cen MT" panose="020B0602020104020603" pitchFamily="34" charset="0"/>
              </a:rPr>
              <a:t> liability for interest or late fee shall continue.</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62: 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20</a:t>
            </a:fld>
            <a:endParaRPr lang="en-IN"/>
          </a:p>
        </p:txBody>
      </p:sp>
    </p:spTree>
    <p:extLst>
      <p:ext uri="{BB962C8B-B14F-4D97-AF65-F5344CB8AC3E}">
        <p14:creationId xmlns:p14="http://schemas.microsoft.com/office/powerpoint/2010/main" val="80356570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544321"/>
            <a:ext cx="10515600" cy="49682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pt-BR" sz="1800" b="1" dirty="0">
                <a:latin typeface="Tw Cen MT" panose="020B0602020104020603" pitchFamily="34" charset="0"/>
              </a:rPr>
              <a:t>Circular No. 129/48/2019-GST, dated 24-12-2019 issued by CBIC containing Standard Operating Procedure in case of n</a:t>
            </a:r>
            <a:r>
              <a:rPr lang="en-US" sz="1800" b="1" dirty="0">
                <a:latin typeface="Tw Cen MT" panose="020B0602020104020603" pitchFamily="34" charset="0"/>
              </a:rPr>
              <a:t>on-furnishing of return under Section 39, 44 or 45 of CGST Act, 2017</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A system generated message to be sent to taxpayer 3 days before the due date as a reminder to file pending return </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No return filed, a system generated message to be sent intimating that return is not filed within due date</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5 days after due date of furnishing of return, notice in GSTR-3A to be issued seeking filing of return within 15 days</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For invoking BJA, take into account the details as per GSTR-1, 2A, e-way bill portal or any other information.</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If returns not furnished even within 30 days of ASMT-13, initiate recovery proceedings u/s 78 and 79.</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508000"/>
            <a:ext cx="8097078" cy="90533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Guidelines/Circulars on </a:t>
            </a:r>
          </a:p>
          <a:p>
            <a:r>
              <a:rPr lang="en-US" sz="2800" dirty="0">
                <a:solidFill>
                  <a:schemeClr val="tx1"/>
                </a:solidFill>
                <a:latin typeface="Century Gothic (Body)"/>
              </a:rPr>
              <a:t>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21</a:t>
            </a:fld>
            <a:endParaRPr lang="en-IN"/>
          </a:p>
        </p:txBody>
      </p:sp>
    </p:spTree>
    <p:extLst>
      <p:ext uri="{BB962C8B-B14F-4D97-AF65-F5344CB8AC3E}">
        <p14:creationId xmlns:p14="http://schemas.microsoft.com/office/powerpoint/2010/main" val="27623265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579120"/>
            <a:ext cx="8097078" cy="8342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Case laws on </a:t>
            </a:r>
          </a:p>
          <a:p>
            <a:r>
              <a:rPr lang="en-US" sz="2800" dirty="0">
                <a:solidFill>
                  <a:schemeClr val="tx1"/>
                </a:solidFill>
                <a:latin typeface="Century Gothic (Body)"/>
              </a:rPr>
              <a:t>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22</a:t>
            </a:fld>
            <a:endParaRPr lang="en-IN"/>
          </a:p>
        </p:txBody>
      </p:sp>
      <p:sp>
        <p:nvSpPr>
          <p:cNvPr id="3" name="Title 3">
            <a:extLst>
              <a:ext uri="{FF2B5EF4-FFF2-40B4-BE49-F238E27FC236}">
                <a16:creationId xmlns:a16="http://schemas.microsoft.com/office/drawing/2014/main" id="{56F66C76-16C9-806C-8FAB-AD7951026228}"/>
              </a:ext>
            </a:extLst>
          </p:cNvPr>
          <p:cNvSpPr txBox="1">
            <a:spLocks/>
          </p:cNvSpPr>
          <p:nvPr/>
        </p:nvSpPr>
        <p:spPr>
          <a:xfrm>
            <a:off x="814039" y="1665048"/>
            <a:ext cx="10515600" cy="475607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S.P.Y. </a:t>
            </a:r>
            <a:r>
              <a:rPr lang="en-US" sz="2000" b="1" dirty="0" err="1">
                <a:latin typeface="Tw Cen MT" panose="020B0602020104020603" pitchFamily="34" charset="0"/>
              </a:rPr>
              <a:t>Agro</a:t>
            </a:r>
            <a:r>
              <a:rPr lang="en-US" sz="2000" b="1" dirty="0">
                <a:latin typeface="Tw Cen MT" panose="020B0602020104020603" pitchFamily="34" charset="0"/>
              </a:rPr>
              <a:t> Industries Ltd. v. Union of India, </a:t>
            </a:r>
            <a:r>
              <a:rPr lang="en-US" sz="2000" dirty="0">
                <a:latin typeface="Tw Cen MT" panose="020B0602020104020603" pitchFamily="34" charset="0"/>
              </a:rPr>
              <a:t>cited in </a:t>
            </a:r>
            <a:r>
              <a:rPr lang="en-US" sz="2000" b="1" dirty="0">
                <a:latin typeface="Tw Cen MT" panose="020B0602020104020603" pitchFamily="34" charset="0"/>
              </a:rPr>
              <a:t>2021 (44) G.S.T.L. 337 (A.P.)</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Notice u/s 46 issued on 15.01.2019 directing to file pending returns within 15 days</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ASMT-13 issued on 29.01.2019 for Tax, </a:t>
            </a:r>
            <a:r>
              <a:rPr lang="en-US" sz="2000" dirty="0" err="1">
                <a:latin typeface="Tw Cen MT" panose="020B0602020104020603" pitchFamily="34" charset="0"/>
              </a:rPr>
              <a:t>Intt</a:t>
            </a:r>
            <a:r>
              <a:rPr lang="en-US" sz="2000" dirty="0">
                <a:latin typeface="Tw Cen MT" panose="020B0602020104020603" pitchFamily="34" charset="0"/>
              </a:rPr>
              <a:t>. &amp; Penalty</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Tax &amp; Interest already paid. Penalty under challenge</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Without waiting for statutory period stipulated under the Act, assessment Order came to be issued in Form GSTR ASMT-13 u/s 62, on 29-1-2019, directing the Petitioner to pay huge sum of money including penalty.</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Also, procedure contemplated under Section 73 or 74 needs to be followed in Section 62 also which requires issuance of SCN and principles of natural justice to be followed.</a:t>
            </a:r>
          </a:p>
        </p:txBody>
      </p:sp>
    </p:spTree>
    <p:extLst>
      <p:ext uri="{BB962C8B-B14F-4D97-AF65-F5344CB8AC3E}">
        <p14:creationId xmlns:p14="http://schemas.microsoft.com/office/powerpoint/2010/main" val="23158315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579120"/>
            <a:ext cx="8097078" cy="8342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Case laws on </a:t>
            </a:r>
          </a:p>
          <a:p>
            <a:r>
              <a:rPr lang="en-US" sz="2800" dirty="0">
                <a:solidFill>
                  <a:schemeClr val="tx1"/>
                </a:solidFill>
                <a:latin typeface="Century Gothic (Body)"/>
              </a:rPr>
              <a:t>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23</a:t>
            </a:fld>
            <a:endParaRPr lang="en-IN" dirty="0"/>
          </a:p>
        </p:txBody>
      </p:sp>
      <p:sp>
        <p:nvSpPr>
          <p:cNvPr id="3" name="Title 3">
            <a:extLst>
              <a:ext uri="{FF2B5EF4-FFF2-40B4-BE49-F238E27FC236}">
                <a16:creationId xmlns:a16="http://schemas.microsoft.com/office/drawing/2014/main" id="{56F66C76-16C9-806C-8FAB-AD7951026228}"/>
              </a:ext>
            </a:extLst>
          </p:cNvPr>
          <p:cNvSpPr txBox="1">
            <a:spLocks/>
          </p:cNvSpPr>
          <p:nvPr/>
        </p:nvSpPr>
        <p:spPr>
          <a:xfrm>
            <a:off x="814039" y="1665048"/>
            <a:ext cx="10515600" cy="4827191"/>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i="1" dirty="0">
                <a:latin typeface="Tw Cen MT" panose="020B0602020104020603" pitchFamily="34" charset="0"/>
              </a:rPr>
              <a:t>Suman Kumar v. State of Bihar, </a:t>
            </a:r>
            <a:r>
              <a:rPr lang="en-US" sz="2000" i="1" dirty="0">
                <a:latin typeface="Tw Cen MT" panose="020B0602020104020603" pitchFamily="34" charset="0"/>
              </a:rPr>
              <a:t>cited in </a:t>
            </a:r>
            <a:r>
              <a:rPr lang="en-US" sz="2000" b="1" i="1" dirty="0">
                <a:latin typeface="Tw Cen MT" panose="020B0602020104020603" pitchFamily="34" charset="0"/>
              </a:rPr>
              <a:t>[2021] 127 taxmann.com 268 (Patna)</a:t>
            </a:r>
          </a:p>
          <a:p>
            <a:pPr marL="342900" indent="-342900" algn="just">
              <a:lnSpc>
                <a:spcPct val="150000"/>
              </a:lnSpc>
              <a:spcBef>
                <a:spcPts val="600"/>
              </a:spcBef>
              <a:spcAft>
                <a:spcPts val="600"/>
              </a:spcAft>
              <a:buFontTx/>
              <a:buChar char="-"/>
            </a:pPr>
            <a:r>
              <a:rPr lang="en-US" sz="2000" i="1" dirty="0">
                <a:latin typeface="Tw Cen MT" panose="020B0602020104020603" pitchFamily="34" charset="0"/>
              </a:rPr>
              <a:t>In terms of the Assessment order u/s 62, financial liability stands fastened. Thus, it entails civil consequences, seriously prejudicing the petitioner inasmuch as, without affording any adequate opportunity of hearing or assigning any reason.</a:t>
            </a:r>
          </a:p>
          <a:p>
            <a:pPr marL="342900" indent="-342900" algn="just">
              <a:lnSpc>
                <a:spcPct val="150000"/>
              </a:lnSpc>
              <a:spcBef>
                <a:spcPts val="600"/>
              </a:spcBef>
              <a:spcAft>
                <a:spcPts val="600"/>
              </a:spcAft>
              <a:buFontTx/>
              <a:buChar char="-"/>
            </a:pPr>
            <a:r>
              <a:rPr lang="en-US" sz="2000" i="1" dirty="0">
                <a:latin typeface="Tw Cen MT" panose="020B0602020104020603" pitchFamily="34" charset="0"/>
              </a:rPr>
              <a:t>Assessment Order passed without following principles of natural justice, set aside.</a:t>
            </a:r>
          </a:p>
          <a:p>
            <a:pPr algn="just">
              <a:lnSpc>
                <a:spcPct val="150000"/>
              </a:lnSpc>
              <a:spcBef>
                <a:spcPts val="600"/>
              </a:spcBef>
              <a:spcAft>
                <a:spcPts val="600"/>
              </a:spcAft>
            </a:pPr>
            <a:r>
              <a:rPr lang="en-US" sz="2000" b="1" i="1" dirty="0">
                <a:latin typeface="Tw Cen MT" panose="020B0602020104020603" pitchFamily="34" charset="0"/>
              </a:rPr>
              <a:t>Vidyarthi Construction Pvt. Ltd. v. State of Bihar, </a:t>
            </a:r>
            <a:r>
              <a:rPr lang="en-US" sz="2000" i="1" dirty="0">
                <a:latin typeface="Tw Cen MT" panose="020B0602020104020603" pitchFamily="34" charset="0"/>
              </a:rPr>
              <a:t>cited in </a:t>
            </a:r>
            <a:r>
              <a:rPr lang="en-US" sz="2000" b="1" i="1" dirty="0">
                <a:latin typeface="Tw Cen MT" panose="020B0602020104020603" pitchFamily="34" charset="0"/>
              </a:rPr>
              <a:t>[2021] 127 taxmann.com 483 (Patna) </a:t>
            </a:r>
            <a:r>
              <a:rPr lang="en-US" sz="2000" i="1" dirty="0">
                <a:latin typeface="Tw Cen MT" panose="020B0602020104020603" pitchFamily="34" charset="0"/>
              </a:rPr>
              <a:t>– Principles of natural justice applicable on Assessment Order passed u/s Section 62 also.</a:t>
            </a:r>
          </a:p>
          <a:p>
            <a:pPr algn="just">
              <a:lnSpc>
                <a:spcPct val="150000"/>
              </a:lnSpc>
              <a:spcBef>
                <a:spcPts val="600"/>
              </a:spcBef>
              <a:spcAft>
                <a:spcPts val="600"/>
              </a:spcAft>
            </a:pPr>
            <a:r>
              <a:rPr lang="en-US" sz="2000" b="1" i="1" dirty="0">
                <a:latin typeface="Tw Cen MT" panose="020B0602020104020603" pitchFamily="34" charset="0"/>
              </a:rPr>
              <a:t>Bridge Hygiene Services Pvt. Ltd. v. State Tax Officer, Kottayam, </a:t>
            </a:r>
            <a:r>
              <a:rPr lang="en-US" sz="2000" i="1" dirty="0">
                <a:latin typeface="Tw Cen MT" panose="020B0602020104020603" pitchFamily="34" charset="0"/>
              </a:rPr>
              <a:t>cited in </a:t>
            </a:r>
            <a:r>
              <a:rPr lang="en-US" sz="2000" b="1" i="1" dirty="0">
                <a:latin typeface="Tw Cen MT" panose="020B0602020104020603" pitchFamily="34" charset="0"/>
              </a:rPr>
              <a:t>2019 (30) G.S.T.L. 391 (Ker.)</a:t>
            </a:r>
          </a:p>
          <a:p>
            <a:pPr marL="342900" indent="-342900" algn="just">
              <a:lnSpc>
                <a:spcPct val="150000"/>
              </a:lnSpc>
              <a:spcBef>
                <a:spcPts val="600"/>
              </a:spcBef>
              <a:spcAft>
                <a:spcPts val="600"/>
              </a:spcAft>
              <a:buFontTx/>
              <a:buChar char="-"/>
            </a:pPr>
            <a:r>
              <a:rPr lang="en-US" sz="2000" i="1" dirty="0">
                <a:latin typeface="Tw Cen MT" panose="020B0602020104020603" pitchFamily="34" charset="0"/>
              </a:rPr>
              <a:t>Extension not granted by HC in stipulated period of 30 days for filing return after passing of assessment order u/s 62 (Reason – Paucity of Funds)</a:t>
            </a:r>
          </a:p>
        </p:txBody>
      </p:sp>
    </p:spTree>
    <p:extLst>
      <p:ext uri="{BB962C8B-B14F-4D97-AF65-F5344CB8AC3E}">
        <p14:creationId xmlns:p14="http://schemas.microsoft.com/office/powerpoint/2010/main" val="5827597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579120"/>
            <a:ext cx="8097078" cy="8342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Case laws on </a:t>
            </a:r>
          </a:p>
          <a:p>
            <a:r>
              <a:rPr lang="en-US" sz="2800" dirty="0">
                <a:solidFill>
                  <a:schemeClr val="tx1"/>
                </a:solidFill>
                <a:latin typeface="Century Gothic (Body)"/>
              </a:rPr>
              <a:t>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24</a:t>
            </a:fld>
            <a:endParaRPr lang="en-IN"/>
          </a:p>
        </p:txBody>
      </p:sp>
      <p:sp>
        <p:nvSpPr>
          <p:cNvPr id="3" name="Title 3">
            <a:extLst>
              <a:ext uri="{FF2B5EF4-FFF2-40B4-BE49-F238E27FC236}">
                <a16:creationId xmlns:a16="http://schemas.microsoft.com/office/drawing/2014/main" id="{56F66C76-16C9-806C-8FAB-AD7951026228}"/>
              </a:ext>
            </a:extLst>
          </p:cNvPr>
          <p:cNvSpPr txBox="1">
            <a:spLocks/>
          </p:cNvSpPr>
          <p:nvPr/>
        </p:nvSpPr>
        <p:spPr>
          <a:xfrm>
            <a:off x="814039" y="1665049"/>
            <a:ext cx="10515600" cy="42887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Joy Mathew v. Union of India, </a:t>
            </a:r>
            <a:r>
              <a:rPr lang="en-US" sz="2000" dirty="0">
                <a:latin typeface="Tw Cen MT" panose="020B0602020104020603" pitchFamily="34" charset="0"/>
              </a:rPr>
              <a:t>cited in </a:t>
            </a:r>
            <a:r>
              <a:rPr lang="en-US" sz="2000" b="1" dirty="0">
                <a:latin typeface="Tw Cen MT" panose="020B0602020104020603" pitchFamily="34" charset="0"/>
              </a:rPr>
              <a:t>[2020] 120 taxmann.com 344 (Kerala)</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Notice u/s 46 issued. Reply to Notice u/s 46 filed by the Assessee.</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Assessment Order u/s 62 passed by revenue.</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Within 30 days, returns filed by the Assessee</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Recovery notices issued by revenue.</a:t>
            </a:r>
          </a:p>
          <a:p>
            <a:pPr marL="342900" indent="-342900" algn="just">
              <a:lnSpc>
                <a:spcPct val="150000"/>
              </a:lnSpc>
              <a:spcBef>
                <a:spcPts val="600"/>
              </a:spcBef>
              <a:spcAft>
                <a:spcPts val="600"/>
              </a:spcAft>
              <a:buFontTx/>
              <a:buChar char="-"/>
            </a:pPr>
            <a:r>
              <a:rPr lang="en-US" sz="2000" dirty="0">
                <a:latin typeface="Tw Cen MT" panose="020B0602020104020603" pitchFamily="34" charset="0"/>
              </a:rPr>
              <a:t>Recovery notice set aside as returns filed within 30 days and Assessment Order u/s 62 deemed to be withdrawn.</a:t>
            </a:r>
          </a:p>
        </p:txBody>
      </p:sp>
    </p:spTree>
    <p:extLst>
      <p:ext uri="{BB962C8B-B14F-4D97-AF65-F5344CB8AC3E}">
        <p14:creationId xmlns:p14="http://schemas.microsoft.com/office/powerpoint/2010/main" val="172066131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579120"/>
            <a:ext cx="8097078" cy="8342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Case laws on </a:t>
            </a:r>
          </a:p>
          <a:p>
            <a:r>
              <a:rPr lang="en-US" sz="2800" dirty="0">
                <a:solidFill>
                  <a:schemeClr val="tx1"/>
                </a:solidFill>
                <a:latin typeface="Century Gothic (Body)"/>
              </a:rPr>
              <a:t>Assessment of non-filers of return</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25</a:t>
            </a:fld>
            <a:endParaRPr lang="en-IN"/>
          </a:p>
        </p:txBody>
      </p:sp>
      <p:sp>
        <p:nvSpPr>
          <p:cNvPr id="3" name="Title 3">
            <a:extLst>
              <a:ext uri="{FF2B5EF4-FFF2-40B4-BE49-F238E27FC236}">
                <a16:creationId xmlns:a16="http://schemas.microsoft.com/office/drawing/2014/main" id="{56F66C76-16C9-806C-8FAB-AD7951026228}"/>
              </a:ext>
            </a:extLst>
          </p:cNvPr>
          <p:cNvSpPr txBox="1">
            <a:spLocks/>
          </p:cNvSpPr>
          <p:nvPr/>
        </p:nvSpPr>
        <p:spPr>
          <a:xfrm>
            <a:off x="814038" y="1685368"/>
            <a:ext cx="11123961" cy="50564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b="1" dirty="0">
                <a:latin typeface="Tw Cen MT" panose="020B0602020104020603" pitchFamily="34" charset="0"/>
              </a:rPr>
              <a:t>In Re: </a:t>
            </a:r>
            <a:r>
              <a:rPr lang="en-US" sz="1800" b="1" dirty="0" err="1">
                <a:latin typeface="Tw Cen MT" panose="020B0602020104020603" pitchFamily="34" charset="0"/>
              </a:rPr>
              <a:t>Omsai</a:t>
            </a:r>
            <a:r>
              <a:rPr lang="en-US" sz="1800" b="1" dirty="0">
                <a:latin typeface="Tw Cen MT" panose="020B0602020104020603" pitchFamily="34" charset="0"/>
              </a:rPr>
              <a:t> Professional Detective and Security Services Pvt. Ltd., </a:t>
            </a:r>
            <a:r>
              <a:rPr lang="en-US" sz="1800" dirty="0">
                <a:latin typeface="Tw Cen MT" panose="020B0602020104020603" pitchFamily="34" charset="0"/>
              </a:rPr>
              <a:t>reported in </a:t>
            </a:r>
            <a:r>
              <a:rPr lang="en-US" sz="1800" b="1" dirty="0">
                <a:latin typeface="Tw Cen MT" panose="020B0602020104020603" pitchFamily="34" charset="0"/>
              </a:rPr>
              <a:t>2020 (37) G.S.T.L. 360 (AA – AP)</a:t>
            </a:r>
          </a:p>
          <a:p>
            <a:pPr marL="342900" indent="-342900" algn="just">
              <a:lnSpc>
                <a:spcPct val="150000"/>
              </a:lnSpc>
              <a:spcBef>
                <a:spcPts val="600"/>
              </a:spcBef>
              <a:spcAft>
                <a:spcPts val="600"/>
              </a:spcAft>
              <a:buFontTx/>
              <a:buChar char="-"/>
            </a:pPr>
            <a:r>
              <a:rPr lang="en-US" sz="1800" dirty="0">
                <a:latin typeface="Tw Cen MT" panose="020B0602020104020603" pitchFamily="34" charset="0"/>
              </a:rPr>
              <a:t>Failure to file returns on outward supplies – BJA (150% hike) should be based on taking into account of all the relevant material, available or gathered by assessing authority - Impugned order does not speak of any material collected by assessing authority - No enquiries made to establish turnover assumed by AA - Assessment not bona fide - Failure on assessing authority’s part of to any reason or basis in estimating the quantum of the outward taxable supplies</a:t>
            </a:r>
          </a:p>
          <a:p>
            <a:pPr marL="342900" indent="-342900" algn="just">
              <a:lnSpc>
                <a:spcPct val="150000"/>
              </a:lnSpc>
              <a:spcBef>
                <a:spcPts val="600"/>
              </a:spcBef>
              <a:spcAft>
                <a:spcPts val="600"/>
              </a:spcAft>
              <a:buFontTx/>
              <a:buChar char="-"/>
            </a:pPr>
            <a:r>
              <a:rPr lang="en-US" sz="1800" dirty="0">
                <a:latin typeface="Tw Cen MT" panose="020B0602020104020603" pitchFamily="34" charset="0"/>
              </a:rPr>
              <a:t>Returns in Form GSTR-1 filed by </a:t>
            </a:r>
            <a:r>
              <a:rPr lang="en-US" sz="1800" dirty="0" err="1">
                <a:latin typeface="Tw Cen MT" panose="020B0602020104020603" pitchFamily="34" charset="0"/>
              </a:rPr>
              <a:t>assessee</a:t>
            </a:r>
            <a:r>
              <a:rPr lang="en-US" sz="1800" dirty="0">
                <a:latin typeface="Tw Cen MT" panose="020B0602020104020603" pitchFamily="34" charset="0"/>
              </a:rPr>
              <a:t> not rejectable due to lack of any additional contra evidence, hence the turnover and tax liability disclosed through these GSTR-1 returns to be confirmed as the real turnovers of </a:t>
            </a:r>
            <a:r>
              <a:rPr lang="en-US" sz="1800" dirty="0" err="1">
                <a:latin typeface="Tw Cen MT" panose="020B0602020104020603" pitchFamily="34" charset="0"/>
              </a:rPr>
              <a:t>assessee</a:t>
            </a:r>
            <a:endParaRPr lang="en-US" sz="1800" dirty="0">
              <a:latin typeface="Tw Cen MT" panose="020B0602020104020603" pitchFamily="34" charset="0"/>
            </a:endParaRPr>
          </a:p>
          <a:p>
            <a:pPr algn="just">
              <a:lnSpc>
                <a:spcPct val="150000"/>
              </a:lnSpc>
              <a:spcBef>
                <a:spcPts val="600"/>
              </a:spcBef>
              <a:spcAft>
                <a:spcPts val="600"/>
              </a:spcAft>
            </a:pPr>
            <a:r>
              <a:rPr lang="en-US" sz="1800" b="1" dirty="0">
                <a:latin typeface="Tw Cen MT" panose="020B0602020104020603" pitchFamily="34" charset="0"/>
              </a:rPr>
              <a:t>Golden Mesh Industries v. Assistant Commissioner of State Tax, </a:t>
            </a:r>
            <a:r>
              <a:rPr lang="en-US" sz="1800" dirty="0">
                <a:latin typeface="Tw Cen MT" panose="020B0602020104020603" pitchFamily="34" charset="0"/>
              </a:rPr>
              <a:t>cited in </a:t>
            </a:r>
            <a:r>
              <a:rPr lang="en-US" sz="1800" b="1" dirty="0">
                <a:latin typeface="Tw Cen MT" panose="020B0602020104020603" pitchFamily="34" charset="0"/>
              </a:rPr>
              <a:t>[2021] 127 taxmann.com 336 (Telangana)</a:t>
            </a:r>
          </a:p>
          <a:p>
            <a:pPr marL="342900" indent="-342900" algn="just">
              <a:lnSpc>
                <a:spcPct val="150000"/>
              </a:lnSpc>
              <a:spcBef>
                <a:spcPts val="600"/>
              </a:spcBef>
              <a:spcAft>
                <a:spcPts val="600"/>
              </a:spcAft>
              <a:buFontTx/>
              <a:buChar char="-"/>
            </a:pPr>
            <a:r>
              <a:rPr lang="en-US" sz="1800" dirty="0">
                <a:latin typeface="Tw Cen MT" panose="020B0602020104020603" pitchFamily="34" charset="0"/>
              </a:rPr>
              <a:t>Method adopted by Assessing Authority in multiplying 3 times monthly SGST tax to determine tax liability was arbitrary. Remanded back for fresh consideration.</a:t>
            </a:r>
          </a:p>
        </p:txBody>
      </p:sp>
    </p:spTree>
    <p:extLst>
      <p:ext uri="{BB962C8B-B14F-4D97-AF65-F5344CB8AC3E}">
        <p14:creationId xmlns:p14="http://schemas.microsoft.com/office/powerpoint/2010/main" val="12740428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696720"/>
            <a:ext cx="10515600" cy="484631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When? – </a:t>
            </a:r>
            <a:r>
              <a:rPr lang="en-US" sz="2000" dirty="0">
                <a:latin typeface="Tw Cen MT" panose="020B0602020104020603" pitchFamily="34" charset="0"/>
              </a:rPr>
              <a:t>Taxable person fails to obtain registration when he was liable to do so </a:t>
            </a:r>
            <a:r>
              <a:rPr lang="en-US" sz="2000" b="1" dirty="0">
                <a:latin typeface="Tw Cen MT" panose="020B0602020104020603" pitchFamily="34" charset="0"/>
              </a:rPr>
              <a:t>or </a:t>
            </a:r>
            <a:r>
              <a:rPr lang="en-US" sz="2000" dirty="0">
                <a:latin typeface="Tw Cen MT" panose="020B0602020104020603" pitchFamily="34" charset="0"/>
              </a:rPr>
              <a:t>whose registration has been cancelled but who was liable to pay tax </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How? – </a:t>
            </a:r>
            <a:r>
              <a:rPr lang="en-US" sz="2000" dirty="0">
                <a:latin typeface="Tw Cen MT" panose="020B0602020104020603" pitchFamily="34" charset="0"/>
              </a:rPr>
              <a:t>Proper Officer will proceed to assess the tax liability under BJA and pass an assessment order</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Procedure – </a:t>
            </a:r>
            <a:r>
              <a:rPr lang="en-US" sz="2000" dirty="0">
                <a:latin typeface="Tw Cen MT" panose="020B0602020104020603" pitchFamily="34" charset="0"/>
              </a:rPr>
              <a:t>Issue a notice in </a:t>
            </a:r>
            <a:r>
              <a:rPr lang="en-US" sz="2000" u="sng" dirty="0">
                <a:latin typeface="Tw Cen MT" panose="020B0602020104020603" pitchFamily="34" charset="0"/>
              </a:rPr>
              <a:t>FORM GST ASMT – 14</a:t>
            </a:r>
            <a:r>
              <a:rPr lang="en-US" sz="2000" dirty="0">
                <a:latin typeface="Tw Cen MT" panose="020B0602020104020603" pitchFamily="34" charset="0"/>
              </a:rPr>
              <a:t> and serve a summary thereof in </a:t>
            </a:r>
            <a:r>
              <a:rPr lang="en-US" sz="2000" u="sng" dirty="0">
                <a:latin typeface="Tw Cen MT" panose="020B0602020104020603" pitchFamily="34" charset="0"/>
              </a:rPr>
              <a:t>FORM GST DRC – 01</a:t>
            </a:r>
            <a:r>
              <a:rPr lang="en-US" sz="2000" dirty="0">
                <a:latin typeface="Tw Cen MT" panose="020B0602020104020603" pitchFamily="34" charset="0"/>
              </a:rPr>
              <a:t> mentioning the grounds on which assessment is proposed to be made under BJA. After allowing a </a:t>
            </a:r>
            <a:r>
              <a:rPr lang="en-US" sz="2000" u="sng" dirty="0">
                <a:latin typeface="Tw Cen MT" panose="020B0602020104020603" pitchFamily="34" charset="0"/>
              </a:rPr>
              <a:t>time limit of 15 days to furnish reply</a:t>
            </a:r>
            <a:r>
              <a:rPr lang="en-US" sz="2000" dirty="0">
                <a:latin typeface="Tw Cen MT" panose="020B0602020104020603" pitchFamily="34" charset="0"/>
              </a:rPr>
              <a:t>, assessment order to be passed in </a:t>
            </a:r>
            <a:r>
              <a:rPr lang="en-US" sz="2000" u="sng" dirty="0">
                <a:latin typeface="Tw Cen MT" panose="020B0602020104020603" pitchFamily="34" charset="0"/>
              </a:rPr>
              <a:t>FORM GST ASMT – 15</a:t>
            </a:r>
            <a:r>
              <a:rPr lang="en-US" sz="2000" dirty="0">
                <a:latin typeface="Tw Cen MT" panose="020B0602020104020603" pitchFamily="34" charset="0"/>
              </a:rPr>
              <a:t> and summary thereof in </a:t>
            </a:r>
            <a:r>
              <a:rPr lang="en-US" sz="2000" u="sng" dirty="0">
                <a:latin typeface="Tw Cen MT" panose="020B0602020104020603" pitchFamily="34" charset="0"/>
              </a:rPr>
              <a:t>FORM GST DRC – 07</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Time limit for such order – </a:t>
            </a:r>
            <a:r>
              <a:rPr lang="en-US" sz="2000" dirty="0">
                <a:latin typeface="Tw Cen MT" panose="020B0602020104020603" pitchFamily="34" charset="0"/>
              </a:rPr>
              <a:t>Assessment order to be passed within 5 years from furnishing of annual return of that period</a:t>
            </a:r>
          </a:p>
          <a:p>
            <a:pPr marL="342900" indent="-342900" algn="just">
              <a:lnSpc>
                <a:spcPct val="150000"/>
              </a:lnSpc>
              <a:spcBef>
                <a:spcPts val="600"/>
              </a:spcBef>
              <a:spcAft>
                <a:spcPts val="600"/>
              </a:spcAft>
              <a:buFont typeface="Tw Cen MT" panose="020B0602020104020603" pitchFamily="34" charset="0"/>
              <a:buChar char="»"/>
            </a:pPr>
            <a:r>
              <a:rPr lang="en-US" sz="2000" b="1" u="sng" dirty="0">
                <a:latin typeface="Tw Cen MT" panose="020B0602020104020603" pitchFamily="34" charset="0"/>
              </a:rPr>
              <a:t>Opportunity of being heard</a:t>
            </a:r>
            <a:r>
              <a:rPr lang="en-US" sz="2000" b="1" dirty="0">
                <a:latin typeface="Tw Cen MT" panose="020B0602020104020603" pitchFamily="34" charset="0"/>
              </a:rPr>
              <a:t> </a:t>
            </a:r>
            <a:r>
              <a:rPr lang="en-US" sz="2000" dirty="0">
                <a:latin typeface="Tw Cen MT" panose="020B0602020104020603" pitchFamily="34" charset="0"/>
              </a:rPr>
              <a:t>must be afforded to </a:t>
            </a:r>
            <a:r>
              <a:rPr lang="en-US" sz="2000" dirty="0" err="1">
                <a:latin typeface="Tw Cen MT" panose="020B0602020104020603" pitchFamily="34" charset="0"/>
              </a:rPr>
              <a:t>assessee</a:t>
            </a:r>
            <a:r>
              <a:rPr lang="en-US" sz="2000" dirty="0">
                <a:latin typeface="Tw Cen MT" panose="020B0602020104020603" pitchFamily="34" charset="0"/>
              </a:rPr>
              <a:t> before passing any such order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8256103"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63: Assessment of unregistered persons</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26</a:t>
            </a:fld>
            <a:endParaRPr lang="en-IN"/>
          </a:p>
        </p:txBody>
      </p:sp>
    </p:spTree>
    <p:extLst>
      <p:ext uri="{BB962C8B-B14F-4D97-AF65-F5344CB8AC3E}">
        <p14:creationId xmlns:p14="http://schemas.microsoft.com/office/powerpoint/2010/main" val="26148203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arn(inVertical)">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8" y="1675209"/>
            <a:ext cx="11022361" cy="4995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1700" b="1" dirty="0">
                <a:latin typeface="Tw Cen MT" panose="020B0602020104020603" pitchFamily="34" charset="0"/>
              </a:rPr>
              <a:t>When? – </a:t>
            </a:r>
            <a:r>
              <a:rPr lang="en-US" sz="1700" dirty="0">
                <a:latin typeface="Tw Cen MT" panose="020B0602020104020603" pitchFamily="34" charset="0"/>
              </a:rPr>
              <a:t>When any evidence showing a tax liability of an </a:t>
            </a:r>
            <a:r>
              <a:rPr lang="en-US" sz="1700" dirty="0" err="1">
                <a:latin typeface="Tw Cen MT" panose="020B0602020104020603" pitchFamily="34" charset="0"/>
              </a:rPr>
              <a:t>assessee</a:t>
            </a:r>
            <a:r>
              <a:rPr lang="en-US" sz="1700" dirty="0">
                <a:latin typeface="Tw Cen MT" panose="020B0602020104020603" pitchFamily="34" charset="0"/>
              </a:rPr>
              <a:t> comes to notice of a proper officer </a:t>
            </a:r>
            <a:r>
              <a:rPr lang="en-US" sz="1700" b="1" dirty="0">
                <a:latin typeface="Tw Cen MT" panose="020B0602020104020603" pitchFamily="34" charset="0"/>
              </a:rPr>
              <a:t>and </a:t>
            </a:r>
            <a:r>
              <a:rPr lang="en-US" sz="1700" u="sng" dirty="0">
                <a:latin typeface="Tw Cen MT" panose="020B0602020104020603" pitchFamily="34" charset="0"/>
              </a:rPr>
              <a:t>if he has sufficient grounds</a:t>
            </a:r>
            <a:r>
              <a:rPr lang="en-US" sz="1700" dirty="0">
                <a:latin typeface="Tw Cen MT" panose="020B0602020104020603" pitchFamily="34" charset="0"/>
              </a:rPr>
              <a:t> to believe that any </a:t>
            </a:r>
            <a:r>
              <a:rPr lang="en-US" sz="1700" b="1" dirty="0">
                <a:latin typeface="Tw Cen MT" panose="020B0602020104020603" pitchFamily="34" charset="0"/>
              </a:rPr>
              <a:t>delay in assessment may adversely affect the interest of revenue.</a:t>
            </a:r>
          </a:p>
          <a:p>
            <a:pPr marL="342900" indent="-342900" algn="just">
              <a:lnSpc>
                <a:spcPct val="150000"/>
              </a:lnSpc>
              <a:spcBef>
                <a:spcPts val="600"/>
              </a:spcBef>
              <a:spcAft>
                <a:spcPts val="600"/>
              </a:spcAft>
              <a:buFont typeface="Tw Cen MT" panose="020B0602020104020603" pitchFamily="34" charset="0"/>
              <a:buChar char="»"/>
            </a:pPr>
            <a:r>
              <a:rPr lang="en-US" sz="1700" b="1" dirty="0">
                <a:latin typeface="Tw Cen MT" panose="020B0602020104020603" pitchFamily="34" charset="0"/>
              </a:rPr>
              <a:t>How? – </a:t>
            </a:r>
            <a:r>
              <a:rPr lang="en-US" sz="1700" dirty="0">
                <a:latin typeface="Tw Cen MT" panose="020B0602020104020603" pitchFamily="34" charset="0"/>
              </a:rPr>
              <a:t>Proper Officer will proceed to assess the tax liability of such </a:t>
            </a:r>
            <a:r>
              <a:rPr lang="en-US" sz="1700" dirty="0" err="1">
                <a:latin typeface="Tw Cen MT" panose="020B0602020104020603" pitchFamily="34" charset="0"/>
              </a:rPr>
              <a:t>assessee</a:t>
            </a:r>
            <a:r>
              <a:rPr lang="en-US" sz="1700" dirty="0">
                <a:latin typeface="Tw Cen MT" panose="020B0602020104020603" pitchFamily="34" charset="0"/>
              </a:rPr>
              <a:t> and pass an assessment order in </a:t>
            </a:r>
            <a:r>
              <a:rPr lang="en-US" sz="1700" u="sng" dirty="0">
                <a:latin typeface="Tw Cen MT" panose="020B0602020104020603" pitchFamily="34" charset="0"/>
              </a:rPr>
              <a:t>FORM GST ASMT – 16</a:t>
            </a:r>
            <a:r>
              <a:rPr lang="en-US" sz="1700" dirty="0">
                <a:latin typeface="Tw Cen MT" panose="020B0602020104020603" pitchFamily="34" charset="0"/>
              </a:rPr>
              <a:t> and summary thereof in </a:t>
            </a:r>
            <a:r>
              <a:rPr lang="en-US" sz="1700" u="sng" dirty="0">
                <a:latin typeface="Tw Cen MT" panose="020B0602020104020603" pitchFamily="34" charset="0"/>
              </a:rPr>
              <a:t>FORM GST DRC - 07</a:t>
            </a:r>
          </a:p>
          <a:p>
            <a:pPr marL="342900" indent="-342900" algn="just">
              <a:lnSpc>
                <a:spcPct val="150000"/>
              </a:lnSpc>
              <a:spcBef>
                <a:spcPts val="600"/>
              </a:spcBef>
              <a:spcAft>
                <a:spcPts val="600"/>
              </a:spcAft>
              <a:buFont typeface="Tw Cen MT" panose="020B0602020104020603" pitchFamily="34" charset="0"/>
              <a:buChar char="»"/>
            </a:pPr>
            <a:r>
              <a:rPr lang="en-US" sz="1700" b="1" dirty="0">
                <a:latin typeface="Tw Cen MT" panose="020B0602020104020603" pitchFamily="34" charset="0"/>
              </a:rPr>
              <a:t>Authorization by whom? – </a:t>
            </a:r>
            <a:r>
              <a:rPr lang="en-US" sz="1700" dirty="0">
                <a:latin typeface="Tw Cen MT" panose="020B0602020104020603" pitchFamily="34" charset="0"/>
              </a:rPr>
              <a:t>ADC or JC</a:t>
            </a:r>
          </a:p>
          <a:p>
            <a:pPr marL="342900" indent="-342900" algn="just">
              <a:lnSpc>
                <a:spcPct val="150000"/>
              </a:lnSpc>
              <a:spcBef>
                <a:spcPts val="600"/>
              </a:spcBef>
              <a:spcAft>
                <a:spcPts val="600"/>
              </a:spcAft>
              <a:buFont typeface="Tw Cen MT" panose="020B0602020104020603" pitchFamily="34" charset="0"/>
              <a:buChar char="»"/>
            </a:pPr>
            <a:r>
              <a:rPr lang="en-US" sz="1700" b="1" dirty="0">
                <a:latin typeface="Tw Cen MT" panose="020B0602020104020603" pitchFamily="34" charset="0"/>
              </a:rPr>
              <a:t>Assessee not ascertainable – </a:t>
            </a:r>
            <a:r>
              <a:rPr lang="en-US" sz="1700" dirty="0">
                <a:latin typeface="Tw Cen MT" panose="020B0602020104020603" pitchFamily="34" charset="0"/>
              </a:rPr>
              <a:t>Where the </a:t>
            </a:r>
            <a:r>
              <a:rPr lang="en-US" sz="1700" u="sng" dirty="0">
                <a:latin typeface="Tw Cen MT" panose="020B0602020104020603" pitchFamily="34" charset="0"/>
              </a:rPr>
              <a:t>taxable person to whom the liability pertains is not ascertainable</a:t>
            </a:r>
            <a:r>
              <a:rPr lang="en-US" sz="1700" dirty="0">
                <a:latin typeface="Tw Cen MT" panose="020B0602020104020603" pitchFamily="34" charset="0"/>
              </a:rPr>
              <a:t> and such liability pertains to </a:t>
            </a:r>
            <a:r>
              <a:rPr lang="en-US" sz="1700" u="sng" dirty="0">
                <a:latin typeface="Tw Cen MT" panose="020B0602020104020603" pitchFamily="34" charset="0"/>
              </a:rPr>
              <a:t>supply of goods</a:t>
            </a:r>
            <a:r>
              <a:rPr lang="en-US" sz="1700" dirty="0">
                <a:latin typeface="Tw Cen MT" panose="020B0602020104020603" pitchFamily="34" charset="0"/>
              </a:rPr>
              <a:t>, the </a:t>
            </a:r>
            <a:r>
              <a:rPr lang="en-US" sz="1700" u="sng" dirty="0">
                <a:latin typeface="Tw Cen MT" panose="020B0602020104020603" pitchFamily="34" charset="0"/>
              </a:rPr>
              <a:t>person in charge of such goods shall be deemed to be the taxable person.</a:t>
            </a:r>
            <a:endParaRPr lang="en-US" sz="17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1700" b="1" dirty="0">
                <a:latin typeface="Tw Cen MT" panose="020B0602020104020603" pitchFamily="34" charset="0"/>
              </a:rPr>
              <a:t>Assessment Order to be withdrawn – </a:t>
            </a:r>
            <a:r>
              <a:rPr lang="en-US" sz="1700" dirty="0">
                <a:latin typeface="Tw Cen MT" panose="020B0602020104020603" pitchFamily="34" charset="0"/>
              </a:rPr>
              <a:t>On an application made by taxable person in </a:t>
            </a:r>
            <a:r>
              <a:rPr lang="en-US" sz="1700" u="sng" dirty="0">
                <a:latin typeface="Tw Cen MT" panose="020B0602020104020603" pitchFamily="34" charset="0"/>
              </a:rPr>
              <a:t>FORM GST AMST – 17</a:t>
            </a:r>
            <a:r>
              <a:rPr lang="en-US" sz="1700" dirty="0">
                <a:latin typeface="Tw Cen MT" panose="020B0602020104020603" pitchFamily="34" charset="0"/>
              </a:rPr>
              <a:t> within 30 days of receipt of order </a:t>
            </a:r>
            <a:r>
              <a:rPr lang="en-US" sz="1700" u="sng" dirty="0">
                <a:latin typeface="Tw Cen MT" panose="020B0602020104020603" pitchFamily="34" charset="0"/>
              </a:rPr>
              <a:t>or</a:t>
            </a:r>
            <a:r>
              <a:rPr lang="en-US" sz="1700" dirty="0">
                <a:latin typeface="Tw Cen MT" panose="020B0602020104020603" pitchFamily="34" charset="0"/>
              </a:rPr>
              <a:t> </a:t>
            </a:r>
            <a:r>
              <a:rPr lang="en-US" sz="1700" i="1" dirty="0">
                <a:latin typeface="Tw Cen MT" panose="020B0602020104020603" pitchFamily="34" charset="0"/>
              </a:rPr>
              <a:t>sou-moto</a:t>
            </a:r>
            <a:r>
              <a:rPr lang="en-US" sz="1700" dirty="0">
                <a:latin typeface="Tw Cen MT" panose="020B0602020104020603" pitchFamily="34" charset="0"/>
              </a:rPr>
              <a:t>, if ADC/JC </a:t>
            </a:r>
            <a:r>
              <a:rPr lang="en-US" sz="1700" u="sng" dirty="0">
                <a:latin typeface="Tw Cen MT" panose="020B0602020104020603" pitchFamily="34" charset="0"/>
              </a:rPr>
              <a:t>considers such order to be erroneous</a:t>
            </a:r>
            <a:r>
              <a:rPr lang="en-US" sz="1700" dirty="0">
                <a:latin typeface="Tw Cen MT" panose="020B0602020104020603" pitchFamily="34" charset="0"/>
              </a:rPr>
              <a:t>, order to be withdrawn in </a:t>
            </a:r>
            <a:r>
              <a:rPr lang="en-US" sz="1700" u="sng" dirty="0">
                <a:latin typeface="Tw Cen MT" panose="020B0602020104020603" pitchFamily="34" charset="0"/>
              </a:rPr>
              <a:t>FORM GST ASMT – 18</a:t>
            </a:r>
            <a:r>
              <a:rPr lang="en-US" sz="1700" dirty="0">
                <a:latin typeface="Tw Cen MT" panose="020B0602020104020603" pitchFamily="34" charset="0"/>
              </a:rPr>
              <a:t> and procedure u/s 73/74 to be followed. However, the application in ASMT – 17 can also be </a:t>
            </a:r>
            <a:r>
              <a:rPr lang="en-US" sz="1700" u="sng" dirty="0">
                <a:latin typeface="Tw Cen MT" panose="020B0602020104020603" pitchFamily="34" charset="0"/>
              </a:rPr>
              <a:t>rejected</a:t>
            </a:r>
            <a:r>
              <a:rPr lang="en-US" sz="1700" dirty="0">
                <a:latin typeface="Tw Cen MT" panose="020B0602020104020603" pitchFamily="34" charset="0"/>
              </a:rPr>
              <a:t> by ADC/JC in ASMT – 18 if order not found erroneous.</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8474765"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64: Summary Assessment (special cases)</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27</a:t>
            </a:fld>
            <a:endParaRPr lang="en-IN" dirty="0"/>
          </a:p>
        </p:txBody>
      </p:sp>
    </p:spTree>
    <p:extLst>
      <p:ext uri="{BB962C8B-B14F-4D97-AF65-F5344CB8AC3E}">
        <p14:creationId xmlns:p14="http://schemas.microsoft.com/office/powerpoint/2010/main" val="3291062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198864"/>
            <a:ext cx="10311076" cy="12319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4000" dirty="0">
                <a:latin typeface="Century Gothic (Body)"/>
              </a:rPr>
              <a:t>Best Judgement</a:t>
            </a:r>
          </a:p>
          <a:p>
            <a:pPr algn="just"/>
            <a:r>
              <a:rPr lang="en-US" sz="4000" dirty="0">
                <a:latin typeface="Century Gothic (Body)"/>
              </a:rPr>
              <a:t>Assessment (BJA)</a:t>
            </a: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28</a:t>
            </a:fld>
            <a:endParaRPr lang="en-IN"/>
          </a:p>
        </p:txBody>
      </p:sp>
    </p:spTree>
    <p:extLst>
      <p:ext uri="{BB962C8B-B14F-4D97-AF65-F5344CB8AC3E}">
        <p14:creationId xmlns:p14="http://schemas.microsoft.com/office/powerpoint/2010/main" val="31067113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29</a:t>
            </a:fld>
            <a:endParaRPr lang="en-IN" dirty="0"/>
          </a:p>
        </p:txBody>
      </p:sp>
      <p:sp>
        <p:nvSpPr>
          <p:cNvPr id="3" name="Rectangle 2">
            <a:extLst>
              <a:ext uri="{FF2B5EF4-FFF2-40B4-BE49-F238E27FC236}">
                <a16:creationId xmlns:a16="http://schemas.microsoft.com/office/drawing/2014/main" id="{4B1CBE55-39D3-B65E-8630-D76BA1F00FD1}"/>
              </a:ext>
            </a:extLst>
          </p:cNvPr>
          <p:cNvSpPr/>
          <p:nvPr/>
        </p:nvSpPr>
        <p:spPr>
          <a:xfrm>
            <a:off x="824672" y="818859"/>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b="1" dirty="0" err="1">
                <a:solidFill>
                  <a:schemeClr val="tx1"/>
                </a:solidFill>
                <a:latin typeface="Century Gothic (Body)"/>
              </a:rPr>
              <a:t>Raghubar</a:t>
            </a:r>
            <a:r>
              <a:rPr lang="en-US" sz="1700" b="1" dirty="0">
                <a:solidFill>
                  <a:schemeClr val="tx1"/>
                </a:solidFill>
                <a:latin typeface="Century Gothic (Body)"/>
              </a:rPr>
              <a:t> Mandal v State of Bihar </a:t>
            </a:r>
            <a:r>
              <a:rPr lang="en-US" sz="1700" dirty="0">
                <a:solidFill>
                  <a:schemeClr val="tx1"/>
                </a:solidFill>
                <a:latin typeface="Century Gothic (Body)"/>
              </a:rPr>
              <a:t>reported in</a:t>
            </a:r>
            <a:r>
              <a:rPr lang="en-US" sz="1700" b="1" dirty="0">
                <a:solidFill>
                  <a:schemeClr val="tx1"/>
                </a:solidFill>
                <a:latin typeface="Century Gothic (Body)"/>
              </a:rPr>
              <a:t> MANU/SC/0094/1957</a:t>
            </a:r>
          </a:p>
        </p:txBody>
      </p:sp>
      <p:sp>
        <p:nvSpPr>
          <p:cNvPr id="4" name="Title 3">
            <a:extLst>
              <a:ext uri="{FF2B5EF4-FFF2-40B4-BE49-F238E27FC236}">
                <a16:creationId xmlns:a16="http://schemas.microsoft.com/office/drawing/2014/main" id="{E19D3E37-DF08-BB5E-158F-09AC23DD83DE}"/>
              </a:ext>
            </a:extLst>
          </p:cNvPr>
          <p:cNvSpPr txBox="1">
            <a:spLocks/>
          </p:cNvSpPr>
          <p:nvPr/>
        </p:nvSpPr>
        <p:spPr>
          <a:xfrm>
            <a:off x="824671" y="1630320"/>
            <a:ext cx="10337665" cy="1020192"/>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dirty="0">
                <a:latin typeface="Tw Cen MT" panose="020B0602020104020603" pitchFamily="34" charset="0"/>
              </a:rPr>
              <a:t>Supreme Court has held that the best judgment assessment is an estimate and involves guess work, the estimate must relate to some evidence or material and it must be something more than mere suspicion.</a:t>
            </a:r>
          </a:p>
        </p:txBody>
      </p:sp>
    </p:spTree>
    <p:extLst>
      <p:ext uri="{BB962C8B-B14F-4D97-AF65-F5344CB8AC3E}">
        <p14:creationId xmlns:p14="http://schemas.microsoft.com/office/powerpoint/2010/main" val="30681560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A1AF82-41CC-469D-9665-32442E994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6" name="Rectangle 5"/>
          <p:cNvSpPr/>
          <p:nvPr/>
        </p:nvSpPr>
        <p:spPr>
          <a:xfrm>
            <a:off x="6566109" y="575806"/>
            <a:ext cx="4474929"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IN" sz="2800" b="1" dirty="0">
                <a:solidFill>
                  <a:schemeClr val="tx1"/>
                </a:solidFill>
                <a:latin typeface="Tw Cen MT" panose="020B0602020104020603" pitchFamily="34" charset="0"/>
              </a:rPr>
              <a:t>Index of Contents</a:t>
            </a:r>
            <a:endParaRPr lang="en-IN" sz="1400" b="1" dirty="0">
              <a:solidFill>
                <a:schemeClr val="tx1"/>
              </a:solidFill>
              <a:latin typeface="Tw Cen MT" panose="020B0602020104020603" pitchFamily="34" charset="0"/>
            </a:endParaRPr>
          </a:p>
        </p:txBody>
      </p:sp>
      <p:sp>
        <p:nvSpPr>
          <p:cNvPr id="7" name="Pentagon 6"/>
          <p:cNvSpPr/>
          <p:nvPr/>
        </p:nvSpPr>
        <p:spPr>
          <a:xfrm>
            <a:off x="6499450" y="1379341"/>
            <a:ext cx="536095"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10</a:t>
            </a:r>
          </a:p>
        </p:txBody>
      </p:sp>
      <p:sp>
        <p:nvSpPr>
          <p:cNvPr id="8" name="Rectangle 6"/>
          <p:cNvSpPr>
            <a:spLocks noChangeArrowheads="1"/>
          </p:cNvSpPr>
          <p:nvPr/>
        </p:nvSpPr>
        <p:spPr bwMode="auto">
          <a:xfrm>
            <a:off x="7058935" y="137714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Demand</a:t>
            </a:r>
            <a:endParaRPr lang="en-IN" dirty="0">
              <a:latin typeface="Tw Cen MT" panose="020B0602020104020603" pitchFamily="34" charset="0"/>
              <a:cs typeface="Arial" charset="0"/>
            </a:endParaRPr>
          </a:p>
        </p:txBody>
      </p:sp>
      <p:sp>
        <p:nvSpPr>
          <p:cNvPr id="9" name="Pentagon 8"/>
          <p:cNvSpPr/>
          <p:nvPr/>
        </p:nvSpPr>
        <p:spPr>
          <a:xfrm>
            <a:off x="6502702" y="1939454"/>
            <a:ext cx="536095"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11</a:t>
            </a:r>
          </a:p>
        </p:txBody>
      </p:sp>
      <p:sp>
        <p:nvSpPr>
          <p:cNvPr id="10" name="Rectangle 6"/>
          <p:cNvSpPr>
            <a:spLocks noChangeArrowheads="1"/>
          </p:cNvSpPr>
          <p:nvPr/>
        </p:nvSpPr>
        <p:spPr bwMode="auto">
          <a:xfrm>
            <a:off x="7058934" y="1939454"/>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Recovery</a:t>
            </a:r>
            <a:endParaRPr lang="en-IN" dirty="0">
              <a:latin typeface="Tw Cen MT" panose="020B0602020104020603" pitchFamily="34" charset="0"/>
              <a:cs typeface="Arial" charset="0"/>
            </a:endParaRPr>
          </a:p>
        </p:txBody>
      </p:sp>
      <p:sp>
        <p:nvSpPr>
          <p:cNvPr id="11" name="Pentagon 10"/>
          <p:cNvSpPr/>
          <p:nvPr/>
        </p:nvSpPr>
        <p:spPr>
          <a:xfrm>
            <a:off x="6500814" y="2456464"/>
            <a:ext cx="536095"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12</a:t>
            </a:r>
          </a:p>
        </p:txBody>
      </p:sp>
      <p:sp>
        <p:nvSpPr>
          <p:cNvPr id="12" name="Rectangle 6"/>
          <p:cNvSpPr>
            <a:spLocks noChangeArrowheads="1"/>
          </p:cNvSpPr>
          <p:nvPr/>
        </p:nvSpPr>
        <p:spPr bwMode="auto">
          <a:xfrm>
            <a:off x="7058933" y="245646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Provisional Attachment</a:t>
            </a:r>
            <a:endParaRPr lang="en-IN" dirty="0">
              <a:latin typeface="Tw Cen MT" panose="020B0602020104020603" pitchFamily="34" charset="0"/>
              <a:cs typeface="Arial" charset="0"/>
            </a:endParaRPr>
          </a:p>
        </p:txBody>
      </p:sp>
      <p:sp>
        <p:nvSpPr>
          <p:cNvPr id="13" name="Pentagon 12"/>
          <p:cNvSpPr/>
          <p:nvPr/>
        </p:nvSpPr>
        <p:spPr>
          <a:xfrm>
            <a:off x="6499450" y="3019319"/>
            <a:ext cx="536095"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13</a:t>
            </a:r>
          </a:p>
        </p:txBody>
      </p:sp>
      <p:sp>
        <p:nvSpPr>
          <p:cNvPr id="14" name="Rectangle 6"/>
          <p:cNvSpPr>
            <a:spLocks noChangeArrowheads="1"/>
          </p:cNvSpPr>
          <p:nvPr/>
        </p:nvSpPr>
        <p:spPr bwMode="auto">
          <a:xfrm>
            <a:off x="7058933" y="3019319"/>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Appeals</a:t>
            </a:r>
            <a:endParaRPr lang="en-IN" dirty="0">
              <a:latin typeface="Tw Cen MT" panose="020B0602020104020603" pitchFamily="34" charset="0"/>
              <a:cs typeface="Arial" charset="0"/>
            </a:endParaRPr>
          </a:p>
        </p:txBody>
      </p:sp>
      <p:sp>
        <p:nvSpPr>
          <p:cNvPr id="2" name="Slide Number Placeholder 1">
            <a:extLst>
              <a:ext uri="{FF2B5EF4-FFF2-40B4-BE49-F238E27FC236}">
                <a16:creationId xmlns:a16="http://schemas.microsoft.com/office/drawing/2014/main" id="{CBC99C3C-8ACF-4ABA-A89E-8A7640C5A3FA}"/>
              </a:ext>
            </a:extLst>
          </p:cNvPr>
          <p:cNvSpPr>
            <a:spLocks noGrp="1"/>
          </p:cNvSpPr>
          <p:nvPr>
            <p:ph type="sldNum" sz="quarter" idx="12"/>
          </p:nvPr>
        </p:nvSpPr>
        <p:spPr/>
        <p:txBody>
          <a:bodyPr/>
          <a:lstStyle/>
          <a:p>
            <a:fld id="{42180C9C-1281-4DB4-86D7-3E425E3ECD19}" type="slidenum">
              <a:rPr lang="en-IN" smtClean="0"/>
              <a:t>3</a:t>
            </a:fld>
            <a:endParaRPr lang="en-IN" dirty="0"/>
          </a:p>
        </p:txBody>
      </p:sp>
      <p:sp>
        <p:nvSpPr>
          <p:cNvPr id="27" name="Pentagon 12">
            <a:extLst>
              <a:ext uri="{FF2B5EF4-FFF2-40B4-BE49-F238E27FC236}">
                <a16:creationId xmlns:a16="http://schemas.microsoft.com/office/drawing/2014/main" id="{36F05799-C8C8-48F6-BD8D-D5A0FB499079}"/>
              </a:ext>
            </a:extLst>
          </p:cNvPr>
          <p:cNvSpPr/>
          <p:nvPr/>
        </p:nvSpPr>
        <p:spPr>
          <a:xfrm>
            <a:off x="6499450" y="3548952"/>
            <a:ext cx="536095" cy="395287"/>
          </a:xfrm>
          <a:prstGeom prst="homePlat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w Cen MT" panose="020B0602020104020603" pitchFamily="34" charset="0"/>
              </a:rPr>
              <a:t>14</a:t>
            </a:r>
          </a:p>
        </p:txBody>
      </p:sp>
      <p:sp>
        <p:nvSpPr>
          <p:cNvPr id="28" name="Rectangle 6">
            <a:extLst>
              <a:ext uri="{FF2B5EF4-FFF2-40B4-BE49-F238E27FC236}">
                <a16:creationId xmlns:a16="http://schemas.microsoft.com/office/drawing/2014/main" id="{DD24A564-3DBB-4C8B-84DC-0EB4A0798402}"/>
              </a:ext>
            </a:extLst>
          </p:cNvPr>
          <p:cNvSpPr>
            <a:spLocks noChangeArrowheads="1"/>
          </p:cNvSpPr>
          <p:nvPr/>
        </p:nvSpPr>
        <p:spPr bwMode="auto">
          <a:xfrm>
            <a:off x="7058933" y="3535783"/>
            <a:ext cx="3982103" cy="395287"/>
          </a:xfrm>
          <a:prstGeom prst="rect">
            <a:avLst/>
          </a:prstGeom>
          <a:solidFill>
            <a:schemeClr val="accent1">
              <a:lumMod val="60000"/>
              <a:lumOff val="40000"/>
            </a:schemeClr>
          </a:solidFill>
          <a:ln w="19050">
            <a:noFill/>
            <a:miter lim="800000"/>
            <a:headEnd type="none" w="sm" len="sm"/>
            <a:tailEnd type="none" w="sm" len="sm"/>
          </a:ln>
        </p:spPr>
        <p:txBody>
          <a:bodyPr wrap="none" anchor="ctr"/>
          <a:lstStyle/>
          <a:p>
            <a:pPr eaLnBrk="0" hangingPunct="0">
              <a:defRPr/>
            </a:pPr>
            <a:r>
              <a:rPr lang="en-US" dirty="0">
                <a:latin typeface="Tw Cen MT" panose="020B0602020104020603" pitchFamily="34" charset="0"/>
                <a:cs typeface="Arial" charset="0"/>
              </a:rPr>
              <a:t>Revisional Authority</a:t>
            </a:r>
            <a:endParaRPr lang="en-IN" dirty="0">
              <a:latin typeface="Tw Cen MT" panose="020B0602020104020603" pitchFamily="34" charset="0"/>
              <a:cs typeface="Arial" charset="0"/>
            </a:endParaRPr>
          </a:p>
        </p:txBody>
      </p:sp>
    </p:spTree>
    <p:extLst>
      <p:ext uri="{BB962C8B-B14F-4D97-AF65-F5344CB8AC3E}">
        <p14:creationId xmlns:p14="http://schemas.microsoft.com/office/powerpoint/2010/main" val="2423174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30</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24672" y="1634818"/>
            <a:ext cx="10337665" cy="48723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Estimate must relate to some evidence and be made reasonable and not on surmises</a:t>
            </a:r>
          </a:p>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Assessing Authority must not act dishonestly or vindictively or capriciously</a:t>
            </a:r>
          </a:p>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Assessing officer needs to consider all relevant material on records</a:t>
            </a:r>
          </a:p>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BJA must not be fanciful &amp; </a:t>
            </a:r>
            <a:r>
              <a:rPr lang="en-US" sz="2200" dirty="0" err="1">
                <a:latin typeface="Tw Cen MT" panose="020B0602020104020603" pitchFamily="34" charset="0"/>
              </a:rPr>
              <a:t>arbitary</a:t>
            </a:r>
            <a:endParaRPr lang="en-US" sz="2200" dirty="0">
              <a:latin typeface="Tw Cen MT" panose="020B0602020104020603" pitchFamily="34" charset="0"/>
            </a:endParaRPr>
          </a:p>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Judgment should have reasonable nexus to the available material and circumstances of the case</a:t>
            </a:r>
          </a:p>
          <a:p>
            <a:pPr marL="342900" indent="-342900" algn="just">
              <a:lnSpc>
                <a:spcPct val="150000"/>
              </a:lnSpc>
              <a:spcBef>
                <a:spcPts val="600"/>
              </a:spcBef>
              <a:spcAft>
                <a:spcPts val="600"/>
              </a:spcAft>
              <a:buFont typeface="Wingdings" panose="05000000000000000000" pitchFamily="2" charset="2"/>
              <a:buChar char="Ø"/>
            </a:pPr>
            <a:r>
              <a:rPr lang="en-US" sz="2200" dirty="0">
                <a:latin typeface="Tw Cen MT" panose="020B0602020104020603" pitchFamily="34" charset="0"/>
              </a:rPr>
              <a:t>Basis of Computation to be disclosed in the order</a:t>
            </a:r>
          </a:p>
        </p:txBody>
      </p:sp>
      <p:sp>
        <p:nvSpPr>
          <p:cNvPr id="9" name="Rectangle 8">
            <a:extLst>
              <a:ext uri="{FF2B5EF4-FFF2-40B4-BE49-F238E27FC236}">
                <a16:creationId xmlns:a16="http://schemas.microsoft.com/office/drawing/2014/main" id="{36D6B073-4137-4F25-889B-C8F5AF955E8F}"/>
              </a:ext>
            </a:extLst>
          </p:cNvPr>
          <p:cNvSpPr/>
          <p:nvPr/>
        </p:nvSpPr>
        <p:spPr>
          <a:xfrm>
            <a:off x="838201" y="917900"/>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b="1" dirty="0">
                <a:solidFill>
                  <a:schemeClr val="tx1"/>
                </a:solidFill>
                <a:latin typeface="Century Gothic (Body)"/>
              </a:rPr>
              <a:t>Some of the common principles that needs to be followed in BJA</a:t>
            </a:r>
          </a:p>
        </p:txBody>
      </p:sp>
    </p:spTree>
    <p:extLst>
      <p:ext uri="{BB962C8B-B14F-4D97-AF65-F5344CB8AC3E}">
        <p14:creationId xmlns:p14="http://schemas.microsoft.com/office/powerpoint/2010/main" val="19128344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1000"/>
                                        <p:tgtEl>
                                          <p:spTgt spid="33">
                                            <p:txEl>
                                              <p:pRg st="0" end="0"/>
                                            </p:txEl>
                                          </p:spTgt>
                                        </p:tgtEl>
                                      </p:cBhvr>
                                    </p:animEffect>
                                    <p:anim calcmode="lin" valueType="num">
                                      <p:cBhvr>
                                        <p:cTn id="8"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
                                            <p:txEl>
                                              <p:pRg st="1" end="1"/>
                                            </p:txEl>
                                          </p:spTgt>
                                        </p:tgtEl>
                                        <p:attrNameLst>
                                          <p:attrName>style.visibility</p:attrName>
                                        </p:attrNameLst>
                                      </p:cBhvr>
                                      <p:to>
                                        <p:strVal val="visible"/>
                                      </p:to>
                                    </p:set>
                                    <p:animEffect transition="in" filter="fade">
                                      <p:cBhvr>
                                        <p:cTn id="14" dur="1000"/>
                                        <p:tgtEl>
                                          <p:spTgt spid="33">
                                            <p:txEl>
                                              <p:pRg st="1" end="1"/>
                                            </p:txEl>
                                          </p:spTgt>
                                        </p:tgtEl>
                                      </p:cBhvr>
                                    </p:animEffect>
                                    <p:anim calcmode="lin" valueType="num">
                                      <p:cBhvr>
                                        <p:cTn id="15"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3">
                                            <p:txEl>
                                              <p:pRg st="2" end="2"/>
                                            </p:txEl>
                                          </p:spTgt>
                                        </p:tgtEl>
                                        <p:attrNameLst>
                                          <p:attrName>style.visibility</p:attrName>
                                        </p:attrNameLst>
                                      </p:cBhvr>
                                      <p:to>
                                        <p:strVal val="visible"/>
                                      </p:to>
                                    </p:set>
                                    <p:animEffect transition="in" filter="fade">
                                      <p:cBhvr>
                                        <p:cTn id="21" dur="1000"/>
                                        <p:tgtEl>
                                          <p:spTgt spid="33">
                                            <p:txEl>
                                              <p:pRg st="2" end="2"/>
                                            </p:txEl>
                                          </p:spTgt>
                                        </p:tgtEl>
                                      </p:cBhvr>
                                    </p:animEffect>
                                    <p:anim calcmode="lin" valueType="num">
                                      <p:cBhvr>
                                        <p:cTn id="22" dur="1000" fill="hold"/>
                                        <p:tgtEl>
                                          <p:spTgt spid="3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3">
                                            <p:txEl>
                                              <p:pRg st="3" end="3"/>
                                            </p:txEl>
                                          </p:spTgt>
                                        </p:tgtEl>
                                        <p:attrNameLst>
                                          <p:attrName>style.visibility</p:attrName>
                                        </p:attrNameLst>
                                      </p:cBhvr>
                                      <p:to>
                                        <p:strVal val="visible"/>
                                      </p:to>
                                    </p:set>
                                    <p:animEffect transition="in" filter="fade">
                                      <p:cBhvr>
                                        <p:cTn id="28" dur="1000"/>
                                        <p:tgtEl>
                                          <p:spTgt spid="33">
                                            <p:txEl>
                                              <p:pRg st="3" end="3"/>
                                            </p:txEl>
                                          </p:spTgt>
                                        </p:tgtEl>
                                      </p:cBhvr>
                                    </p:animEffect>
                                    <p:anim calcmode="lin" valueType="num">
                                      <p:cBhvr>
                                        <p:cTn id="29" dur="1000" fill="hold"/>
                                        <p:tgtEl>
                                          <p:spTgt spid="3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3">
                                            <p:txEl>
                                              <p:pRg st="4" end="4"/>
                                            </p:txEl>
                                          </p:spTgt>
                                        </p:tgtEl>
                                        <p:attrNameLst>
                                          <p:attrName>style.visibility</p:attrName>
                                        </p:attrNameLst>
                                      </p:cBhvr>
                                      <p:to>
                                        <p:strVal val="visible"/>
                                      </p:to>
                                    </p:set>
                                    <p:animEffect transition="in" filter="fade">
                                      <p:cBhvr>
                                        <p:cTn id="35" dur="1000"/>
                                        <p:tgtEl>
                                          <p:spTgt spid="33">
                                            <p:txEl>
                                              <p:pRg st="4" end="4"/>
                                            </p:txEl>
                                          </p:spTgt>
                                        </p:tgtEl>
                                      </p:cBhvr>
                                    </p:animEffect>
                                    <p:anim calcmode="lin" valueType="num">
                                      <p:cBhvr>
                                        <p:cTn id="36" dur="1000" fill="hold"/>
                                        <p:tgtEl>
                                          <p:spTgt spid="3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3">
                                            <p:txEl>
                                              <p:pRg st="5" end="5"/>
                                            </p:txEl>
                                          </p:spTgt>
                                        </p:tgtEl>
                                        <p:attrNameLst>
                                          <p:attrName>style.visibility</p:attrName>
                                        </p:attrNameLst>
                                      </p:cBhvr>
                                      <p:to>
                                        <p:strVal val="visible"/>
                                      </p:to>
                                    </p:set>
                                    <p:animEffect transition="in" filter="fade">
                                      <p:cBhvr>
                                        <p:cTn id="42" dur="1000"/>
                                        <p:tgtEl>
                                          <p:spTgt spid="33">
                                            <p:txEl>
                                              <p:pRg st="5" end="5"/>
                                            </p:txEl>
                                          </p:spTgt>
                                        </p:tgtEl>
                                      </p:cBhvr>
                                    </p:animEffect>
                                    <p:anim calcmode="lin" valueType="num">
                                      <p:cBhvr>
                                        <p:cTn id="43" dur="1000" fill="hold"/>
                                        <p:tgtEl>
                                          <p:spTgt spid="3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31</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24672" y="1634818"/>
            <a:ext cx="10337665" cy="47215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200" dirty="0">
                <a:latin typeface="Tw Cen MT" panose="020B0602020104020603" pitchFamily="34" charset="0"/>
              </a:rPr>
              <a:t>Mr. A’s turnover/taxable value is increasing by almost 5-10% every month from past 1 year and BJA is conducted by department for non-filing of GST Return for the m/o August 2019.</a:t>
            </a:r>
          </a:p>
          <a:p>
            <a:pPr algn="just">
              <a:lnSpc>
                <a:spcPct val="150000"/>
              </a:lnSpc>
              <a:spcBef>
                <a:spcPts val="600"/>
              </a:spcBef>
              <a:spcAft>
                <a:spcPts val="600"/>
              </a:spcAft>
            </a:pPr>
            <a:r>
              <a:rPr lang="en-US" sz="2200" b="1" dirty="0">
                <a:latin typeface="Tw Cen MT" panose="020B0602020104020603" pitchFamily="34" charset="0"/>
              </a:rPr>
              <a:t>Case – 1: </a:t>
            </a:r>
            <a:r>
              <a:rPr lang="en-US" sz="2200" dirty="0">
                <a:latin typeface="Tw Cen MT" panose="020B0602020104020603" pitchFamily="34" charset="0"/>
              </a:rPr>
              <a:t>For computing tax payable in the m/o August 2019, proper officer enhanced July 2019’s taxable turnover by 100%.</a:t>
            </a:r>
          </a:p>
          <a:p>
            <a:pPr algn="just">
              <a:lnSpc>
                <a:spcPct val="150000"/>
              </a:lnSpc>
              <a:spcBef>
                <a:spcPts val="600"/>
              </a:spcBef>
              <a:spcAft>
                <a:spcPts val="600"/>
              </a:spcAft>
            </a:pPr>
            <a:r>
              <a:rPr lang="en-US" sz="2200" b="1" dirty="0">
                <a:solidFill>
                  <a:srgbClr val="00B050"/>
                </a:solidFill>
                <a:latin typeface="Tw Cen MT" panose="020B0602020104020603" pitchFamily="34" charset="0"/>
              </a:rPr>
              <a:t>Case – 2: </a:t>
            </a:r>
            <a:r>
              <a:rPr lang="en-US" sz="2200" dirty="0">
                <a:solidFill>
                  <a:srgbClr val="00B050"/>
                </a:solidFill>
                <a:latin typeface="Tw Cen MT" panose="020B0602020104020603" pitchFamily="34" charset="0"/>
              </a:rPr>
              <a:t>For computing tax payable in the m/o August 2019, proper officer enhanced July 2019’s taxable turnover by 10%.</a:t>
            </a:r>
          </a:p>
          <a:p>
            <a:pPr algn="just">
              <a:lnSpc>
                <a:spcPct val="150000"/>
              </a:lnSpc>
              <a:spcBef>
                <a:spcPts val="600"/>
              </a:spcBef>
              <a:spcAft>
                <a:spcPts val="600"/>
              </a:spcAft>
            </a:pPr>
            <a:endParaRPr lang="en-US" sz="2200" dirty="0">
              <a:latin typeface="Tw Cen MT" panose="020B0602020104020603" pitchFamily="34" charset="0"/>
            </a:endParaRPr>
          </a:p>
        </p:txBody>
      </p:sp>
      <p:sp>
        <p:nvSpPr>
          <p:cNvPr id="9" name="Rectangle 8">
            <a:extLst>
              <a:ext uri="{FF2B5EF4-FFF2-40B4-BE49-F238E27FC236}">
                <a16:creationId xmlns:a16="http://schemas.microsoft.com/office/drawing/2014/main" id="{36D6B073-4137-4F25-889B-C8F5AF955E8F}"/>
              </a:ext>
            </a:extLst>
          </p:cNvPr>
          <p:cNvSpPr/>
          <p:nvPr/>
        </p:nvSpPr>
        <p:spPr>
          <a:xfrm>
            <a:off x="838201" y="917900"/>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b="1" dirty="0">
                <a:solidFill>
                  <a:schemeClr val="tx1"/>
                </a:solidFill>
                <a:latin typeface="Century Gothic (Body)"/>
              </a:rPr>
              <a:t>Illustration</a:t>
            </a:r>
          </a:p>
        </p:txBody>
      </p:sp>
    </p:spTree>
    <p:extLst>
      <p:ext uri="{BB962C8B-B14F-4D97-AF65-F5344CB8AC3E}">
        <p14:creationId xmlns:p14="http://schemas.microsoft.com/office/powerpoint/2010/main" val="2326747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xEl>
                                              <p:pRg st="1" end="1"/>
                                            </p:txEl>
                                          </p:spTgt>
                                        </p:tgtEl>
                                        <p:attrNameLst>
                                          <p:attrName>style.visibility</p:attrName>
                                        </p:attrNameLst>
                                      </p:cBhvr>
                                      <p:to>
                                        <p:strVal val="visible"/>
                                      </p:to>
                                    </p:set>
                                    <p:animEffect transition="in" filter="fade">
                                      <p:cBhvr>
                                        <p:cTn id="7" dur="1000"/>
                                        <p:tgtEl>
                                          <p:spTgt spid="33">
                                            <p:txEl>
                                              <p:pRg st="1" end="1"/>
                                            </p:txEl>
                                          </p:spTgt>
                                        </p:tgtEl>
                                      </p:cBhvr>
                                    </p:animEffect>
                                    <p:anim calcmode="lin" valueType="num">
                                      <p:cBhvr>
                                        <p:cTn id="8"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
                                            <p:txEl>
                                              <p:pRg st="2" end="2"/>
                                            </p:txEl>
                                          </p:spTgt>
                                        </p:tgtEl>
                                        <p:attrNameLst>
                                          <p:attrName>style.visibility</p:attrName>
                                        </p:attrNameLst>
                                      </p:cBhvr>
                                      <p:to>
                                        <p:strVal val="visible"/>
                                      </p:to>
                                    </p:set>
                                    <p:animEffect transition="in" filter="fade">
                                      <p:cBhvr>
                                        <p:cTn id="14" dur="1000"/>
                                        <p:tgtEl>
                                          <p:spTgt spid="33">
                                            <p:txEl>
                                              <p:pRg st="2" end="2"/>
                                            </p:txEl>
                                          </p:spTgt>
                                        </p:tgtEl>
                                      </p:cBhvr>
                                    </p:animEffect>
                                    <p:anim calcmode="lin" valueType="num">
                                      <p:cBhvr>
                                        <p:cTn id="15" dur="1000" fill="hold"/>
                                        <p:tgtEl>
                                          <p:spTgt spid="3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1500810"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Audit</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32</a:t>
            </a:fld>
            <a:endParaRPr lang="en-IN"/>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983391" y="3429000"/>
            <a:ext cx="7088800" cy="15008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400" b="1" dirty="0">
                <a:latin typeface="Century Gothic (Body)"/>
              </a:rPr>
              <a:t>Section 65:</a:t>
            </a:r>
            <a:r>
              <a:rPr lang="en-US" sz="2400" dirty="0">
                <a:latin typeface="Century Gothic (Body)"/>
              </a:rPr>
              <a:t> Audit by departmental officers</a:t>
            </a:r>
          </a:p>
          <a:p>
            <a:pPr marL="342900" indent="-342900" algn="just">
              <a:buFontTx/>
              <a:buChar char="-"/>
            </a:pPr>
            <a:endParaRPr lang="en-US" sz="2400" dirty="0">
              <a:latin typeface="Century Gothic (Body)"/>
            </a:endParaRPr>
          </a:p>
          <a:p>
            <a:pPr marL="342900" indent="-342900" algn="just">
              <a:buFontTx/>
              <a:buChar char="-"/>
            </a:pPr>
            <a:r>
              <a:rPr lang="en-US" sz="2400" b="1" dirty="0">
                <a:latin typeface="Century Gothic (Body)"/>
              </a:rPr>
              <a:t>Section 66:</a:t>
            </a:r>
            <a:r>
              <a:rPr lang="en-US" sz="2400" dirty="0">
                <a:latin typeface="Century Gothic (Body)"/>
              </a:rPr>
              <a:t> Special Audit by Chartered/Cost Accountant appointed by department</a:t>
            </a:r>
          </a:p>
        </p:txBody>
      </p:sp>
    </p:spTree>
    <p:extLst>
      <p:ext uri="{BB962C8B-B14F-4D97-AF65-F5344CB8AC3E}">
        <p14:creationId xmlns:p14="http://schemas.microsoft.com/office/powerpoint/2010/main" val="1974769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Background</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33</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extLst>
              <p:ext uri="{D42A27DB-BD31-4B8C-83A1-F6EECF244321}">
                <p14:modId xmlns:p14="http://schemas.microsoft.com/office/powerpoint/2010/main" val="956621513"/>
              </p:ext>
            </p:extLst>
          </p:nvPr>
        </p:nvGraphicFramePr>
        <p:xfrm>
          <a:off x="862361" y="1974711"/>
          <a:ext cx="9662954" cy="2431548"/>
        </p:xfrm>
        <a:graphic>
          <a:graphicData uri="http://schemas.openxmlformats.org/drawingml/2006/table">
            <a:tbl>
              <a:tblPr firstRow="1" bandRow="1">
                <a:tableStyleId>{5C22544A-7EE6-4342-B048-85BDC9FD1C3A}</a:tableStyleId>
              </a:tblPr>
              <a:tblGrid>
                <a:gridCol w="737839">
                  <a:extLst>
                    <a:ext uri="{9D8B030D-6E8A-4147-A177-3AD203B41FA5}">
                      <a16:colId xmlns:a16="http://schemas.microsoft.com/office/drawing/2014/main" val="1137143462"/>
                    </a:ext>
                  </a:extLst>
                </a:gridCol>
                <a:gridCol w="4164496">
                  <a:extLst>
                    <a:ext uri="{9D8B030D-6E8A-4147-A177-3AD203B41FA5}">
                      <a16:colId xmlns:a16="http://schemas.microsoft.com/office/drawing/2014/main" val="2809448107"/>
                    </a:ext>
                  </a:extLst>
                </a:gridCol>
                <a:gridCol w="1570382">
                  <a:extLst>
                    <a:ext uri="{9D8B030D-6E8A-4147-A177-3AD203B41FA5}">
                      <a16:colId xmlns:a16="http://schemas.microsoft.com/office/drawing/2014/main" val="2134748699"/>
                    </a:ext>
                  </a:extLst>
                </a:gridCol>
                <a:gridCol w="1123122">
                  <a:extLst>
                    <a:ext uri="{9D8B030D-6E8A-4147-A177-3AD203B41FA5}">
                      <a16:colId xmlns:a16="http://schemas.microsoft.com/office/drawing/2014/main" val="3054221135"/>
                    </a:ext>
                  </a:extLst>
                </a:gridCol>
                <a:gridCol w="2067115">
                  <a:extLst>
                    <a:ext uri="{9D8B030D-6E8A-4147-A177-3AD203B41FA5}">
                      <a16:colId xmlns:a16="http://schemas.microsoft.com/office/drawing/2014/main" val="427142238"/>
                    </a:ext>
                  </a:extLst>
                </a:gridCol>
              </a:tblGrid>
              <a:tr h="447867">
                <a:tc>
                  <a:txBody>
                    <a:bodyPr/>
                    <a:lstStyle/>
                    <a:p>
                      <a:pPr algn="ctr"/>
                      <a:r>
                        <a:rPr lang="en-IN" dirty="0">
                          <a:latin typeface="Tw Cen MT" panose="020B0602020104020603" pitchFamily="34" charset="0"/>
                        </a:rPr>
                        <a:t>S. No.</a:t>
                      </a:r>
                    </a:p>
                  </a:txBody>
                  <a:tcPr/>
                </a:tc>
                <a:tc>
                  <a:txBody>
                    <a:bodyPr/>
                    <a:lstStyle/>
                    <a:p>
                      <a:pPr algn="ctr"/>
                      <a:r>
                        <a:rPr lang="en-IN" dirty="0">
                          <a:latin typeface="Tw Cen MT" panose="020B0602020104020603" pitchFamily="34" charset="0"/>
                        </a:rPr>
                        <a:t>Topic</a:t>
                      </a:r>
                    </a:p>
                  </a:txBody>
                  <a:tcPr/>
                </a:tc>
                <a:tc>
                  <a:txBody>
                    <a:bodyPr/>
                    <a:lstStyle/>
                    <a:p>
                      <a:pPr algn="ctr"/>
                      <a:r>
                        <a:rPr lang="en-IN" dirty="0">
                          <a:latin typeface="Tw Cen MT" panose="020B0602020104020603" pitchFamily="34" charset="0"/>
                        </a:rPr>
                        <a:t>Section</a:t>
                      </a:r>
                    </a:p>
                  </a:txBody>
                  <a:tcPr/>
                </a:tc>
                <a:tc>
                  <a:txBody>
                    <a:bodyPr/>
                    <a:lstStyle/>
                    <a:p>
                      <a:pPr algn="ctr"/>
                      <a:r>
                        <a:rPr lang="en-IN" dirty="0">
                          <a:latin typeface="Tw Cen MT" panose="020B0602020104020603" pitchFamily="34" charset="0"/>
                        </a:rPr>
                        <a:t>Rule</a:t>
                      </a:r>
                    </a:p>
                  </a:txBody>
                  <a:tcPr/>
                </a:tc>
                <a:tc>
                  <a:txBody>
                    <a:bodyPr/>
                    <a:lstStyle/>
                    <a:p>
                      <a:pPr algn="ctr"/>
                      <a:r>
                        <a:rPr lang="en-IN" dirty="0">
                          <a:latin typeface="Tw Cen MT" panose="020B0602020104020603" pitchFamily="34" charset="0"/>
                        </a:rPr>
                        <a:t>Form</a:t>
                      </a:r>
                    </a:p>
                  </a:txBody>
                  <a:tcPr/>
                </a:tc>
                <a:extLst>
                  <a:ext uri="{0D108BD9-81ED-4DB2-BD59-A6C34878D82A}">
                    <a16:rowId xmlns:a16="http://schemas.microsoft.com/office/drawing/2014/main" val="2206554874"/>
                  </a:ext>
                </a:extLst>
              </a:tr>
              <a:tr h="447867">
                <a:tc>
                  <a:txBody>
                    <a:bodyPr/>
                    <a:lstStyle/>
                    <a:p>
                      <a:pPr algn="ctr"/>
                      <a:r>
                        <a:rPr lang="en-IN" dirty="0">
                          <a:latin typeface="Tw Cen MT" panose="020B0602020104020603" pitchFamily="34" charset="0"/>
                        </a:rPr>
                        <a:t>1.</a:t>
                      </a:r>
                    </a:p>
                  </a:txBody>
                  <a:tcPr/>
                </a:tc>
                <a:tc>
                  <a:txBody>
                    <a:bodyPr/>
                    <a:lstStyle/>
                    <a:p>
                      <a:pPr algn="just"/>
                      <a:r>
                        <a:rPr lang="en-IN" dirty="0">
                          <a:latin typeface="Tw Cen MT" panose="020B0602020104020603" pitchFamily="34" charset="0"/>
                        </a:rPr>
                        <a:t>Definition of ‘Audit’</a:t>
                      </a:r>
                    </a:p>
                  </a:txBody>
                  <a:tcPr/>
                </a:tc>
                <a:tc>
                  <a:txBody>
                    <a:bodyPr/>
                    <a:lstStyle/>
                    <a:p>
                      <a:pPr algn="ctr"/>
                      <a:r>
                        <a:rPr lang="en-IN" dirty="0">
                          <a:latin typeface="Tw Cen MT" panose="020B0602020104020603" pitchFamily="34" charset="0"/>
                        </a:rPr>
                        <a:t>Section 2(13)</a:t>
                      </a:r>
                    </a:p>
                  </a:txBody>
                  <a:tcPr/>
                </a:tc>
                <a:tc>
                  <a:txBody>
                    <a:bodyPr/>
                    <a:lstStyle/>
                    <a:p>
                      <a:pPr algn="ctr"/>
                      <a:r>
                        <a:rPr lang="en-IN" dirty="0">
                          <a:latin typeface="Tw Cen MT" panose="020B0602020104020603" pitchFamily="34" charset="0"/>
                        </a:rPr>
                        <a:t>-</a:t>
                      </a:r>
                    </a:p>
                  </a:txBody>
                  <a:tcPr/>
                </a:tc>
                <a:tc>
                  <a:txBody>
                    <a:bodyPr/>
                    <a:lstStyle/>
                    <a:p>
                      <a:pPr algn="ctr"/>
                      <a:r>
                        <a:rPr lang="en-IN" dirty="0">
                          <a:latin typeface="Tw Cen MT" panose="020B0602020104020603" pitchFamily="34" charset="0"/>
                        </a:rPr>
                        <a:t>-</a:t>
                      </a:r>
                    </a:p>
                  </a:txBody>
                  <a:tcPr/>
                </a:tc>
                <a:extLst>
                  <a:ext uri="{0D108BD9-81ED-4DB2-BD59-A6C34878D82A}">
                    <a16:rowId xmlns:a16="http://schemas.microsoft.com/office/drawing/2014/main" val="3634351836"/>
                  </a:ext>
                </a:extLst>
              </a:tr>
              <a:tr h="447867">
                <a:tc>
                  <a:txBody>
                    <a:bodyPr/>
                    <a:lstStyle/>
                    <a:p>
                      <a:pPr algn="ctr"/>
                      <a:r>
                        <a:rPr lang="en-IN" dirty="0">
                          <a:latin typeface="Tw Cen MT" panose="020B0602020104020603" pitchFamily="34" charset="0"/>
                        </a:rPr>
                        <a:t>2.</a:t>
                      </a:r>
                    </a:p>
                  </a:txBody>
                  <a:tcPr/>
                </a:tc>
                <a:tc>
                  <a:txBody>
                    <a:bodyPr/>
                    <a:lstStyle/>
                    <a:p>
                      <a:r>
                        <a:rPr lang="en-IN" dirty="0"/>
                        <a:t>Definition of ‘Place of Business’</a:t>
                      </a:r>
                    </a:p>
                  </a:txBody>
                  <a:tcPr/>
                </a:tc>
                <a:tc>
                  <a:txBody>
                    <a:bodyPr/>
                    <a:lstStyle/>
                    <a:p>
                      <a:pPr algn="ctr"/>
                      <a:r>
                        <a:rPr lang="en-IN" dirty="0"/>
                        <a:t>Section 2(85)</a:t>
                      </a:r>
                    </a:p>
                  </a:txBody>
                  <a:tcPr/>
                </a:tc>
                <a:tc>
                  <a:txBody>
                    <a:bodyPr/>
                    <a:lstStyle/>
                    <a:p>
                      <a:pPr algn="ctr"/>
                      <a:r>
                        <a:rPr lang="en-IN" dirty="0"/>
                        <a:t>-</a:t>
                      </a:r>
                    </a:p>
                  </a:txBody>
                  <a:tcPr/>
                </a:tc>
                <a:tc>
                  <a:txBody>
                    <a:bodyPr/>
                    <a:lstStyle/>
                    <a:p>
                      <a:pPr algn="ctr"/>
                      <a:r>
                        <a:rPr lang="en-IN" dirty="0"/>
                        <a:t>-</a:t>
                      </a:r>
                    </a:p>
                  </a:txBody>
                  <a:tcPr/>
                </a:tc>
                <a:extLst>
                  <a:ext uri="{0D108BD9-81ED-4DB2-BD59-A6C34878D82A}">
                    <a16:rowId xmlns:a16="http://schemas.microsoft.com/office/drawing/2014/main" val="3387775380"/>
                  </a:ext>
                </a:extLst>
              </a:tr>
              <a:tr h="447867">
                <a:tc>
                  <a:txBody>
                    <a:bodyPr/>
                    <a:lstStyle/>
                    <a:p>
                      <a:pPr algn="ctr"/>
                      <a:r>
                        <a:rPr lang="en-IN" dirty="0">
                          <a:latin typeface="Tw Cen MT" panose="020B0602020104020603" pitchFamily="34" charset="0"/>
                        </a:rPr>
                        <a:t>3.</a:t>
                      </a:r>
                    </a:p>
                  </a:txBody>
                  <a:tcPr/>
                </a:tc>
                <a:tc>
                  <a:txBody>
                    <a:bodyPr/>
                    <a:lstStyle/>
                    <a:p>
                      <a:pPr algn="just"/>
                      <a:r>
                        <a:rPr lang="en-IN" dirty="0">
                          <a:latin typeface="Tw Cen MT" panose="020B0602020104020603" pitchFamily="34" charset="0"/>
                        </a:rPr>
                        <a:t>Audit by proper officer</a:t>
                      </a:r>
                    </a:p>
                  </a:txBody>
                  <a:tcPr/>
                </a:tc>
                <a:tc>
                  <a:txBody>
                    <a:bodyPr/>
                    <a:lstStyle/>
                    <a:p>
                      <a:pPr algn="ctr"/>
                      <a:r>
                        <a:rPr lang="en-IN" dirty="0">
                          <a:latin typeface="Tw Cen MT" panose="020B0602020104020603" pitchFamily="34" charset="0"/>
                        </a:rPr>
                        <a:t>Section 65</a:t>
                      </a:r>
                    </a:p>
                  </a:txBody>
                  <a:tcPr/>
                </a:tc>
                <a:tc>
                  <a:txBody>
                    <a:bodyPr/>
                    <a:lstStyle/>
                    <a:p>
                      <a:pPr algn="ctr"/>
                      <a:r>
                        <a:rPr lang="en-IN" dirty="0">
                          <a:latin typeface="Tw Cen MT" panose="020B0602020104020603" pitchFamily="34" charset="0"/>
                        </a:rPr>
                        <a:t>Rule 101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ADT-01 and ADT-02</a:t>
                      </a:r>
                    </a:p>
                  </a:txBody>
                  <a:tcPr/>
                </a:tc>
                <a:extLst>
                  <a:ext uri="{0D108BD9-81ED-4DB2-BD59-A6C34878D82A}">
                    <a16:rowId xmlns:a16="http://schemas.microsoft.com/office/drawing/2014/main" val="2999610211"/>
                  </a:ext>
                </a:extLst>
              </a:tr>
              <a:tr h="447867">
                <a:tc>
                  <a:txBody>
                    <a:bodyPr/>
                    <a:lstStyle/>
                    <a:p>
                      <a:pPr algn="ctr"/>
                      <a:r>
                        <a:rPr lang="en-IN" dirty="0">
                          <a:latin typeface="Tw Cen MT" panose="020B0602020104020603" pitchFamily="34" charset="0"/>
                        </a:rPr>
                        <a:t>4.</a:t>
                      </a:r>
                    </a:p>
                  </a:txBody>
                  <a:tcPr/>
                </a:tc>
                <a:tc>
                  <a:txBody>
                    <a:bodyPr/>
                    <a:lstStyle/>
                    <a:p>
                      <a:pPr algn="just"/>
                      <a:r>
                        <a:rPr lang="en-IN" dirty="0">
                          <a:latin typeface="Tw Cen MT" panose="020B0602020104020603" pitchFamily="34" charset="0"/>
                        </a:rPr>
                        <a:t>Special Audit by CA/CWA appointed by department</a:t>
                      </a:r>
                    </a:p>
                  </a:txBody>
                  <a:tcPr/>
                </a:tc>
                <a:tc>
                  <a:txBody>
                    <a:bodyPr/>
                    <a:lstStyle/>
                    <a:p>
                      <a:pPr algn="ctr"/>
                      <a:r>
                        <a:rPr lang="en-IN" dirty="0">
                          <a:latin typeface="Tw Cen MT" panose="020B0602020104020603" pitchFamily="34" charset="0"/>
                        </a:rPr>
                        <a:t>Section 66</a:t>
                      </a:r>
                    </a:p>
                  </a:txBody>
                  <a:tcPr/>
                </a:tc>
                <a:tc>
                  <a:txBody>
                    <a:bodyPr/>
                    <a:lstStyle/>
                    <a:p>
                      <a:pPr algn="ctr"/>
                      <a:r>
                        <a:rPr lang="en-IN" dirty="0">
                          <a:latin typeface="Tw Cen MT" panose="020B0602020104020603" pitchFamily="34" charset="0"/>
                        </a:rPr>
                        <a:t>Rule 102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ADT-03 and ADT-04</a:t>
                      </a:r>
                    </a:p>
                  </a:txBody>
                  <a:tcPr/>
                </a:tc>
                <a:extLst>
                  <a:ext uri="{0D108BD9-81ED-4DB2-BD59-A6C34878D82A}">
                    <a16:rowId xmlns:a16="http://schemas.microsoft.com/office/drawing/2014/main" val="4254398449"/>
                  </a:ext>
                </a:extLst>
              </a:tr>
            </a:tbl>
          </a:graphicData>
        </a:graphic>
      </p:graphicFrame>
    </p:spTree>
    <p:extLst>
      <p:ext uri="{BB962C8B-B14F-4D97-AF65-F5344CB8AC3E}">
        <p14:creationId xmlns:p14="http://schemas.microsoft.com/office/powerpoint/2010/main" val="20928905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413335"/>
            <a:ext cx="10515600" cy="530814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dirty="0">
                <a:latin typeface="Tw Cen MT" panose="020B0602020104020603" pitchFamily="34" charset="0"/>
              </a:rPr>
              <a:t>“Audit" means – </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the </a:t>
            </a:r>
            <a:r>
              <a:rPr lang="en-US" sz="2000" u="sng" dirty="0">
                <a:latin typeface="Tw Cen MT" panose="020B0602020104020603" pitchFamily="34" charset="0"/>
              </a:rPr>
              <a:t>examination</a:t>
            </a:r>
            <a:r>
              <a:rPr lang="en-US" sz="2000" dirty="0">
                <a:latin typeface="Tw Cen MT" panose="020B0602020104020603" pitchFamily="34" charset="0"/>
              </a:rPr>
              <a:t> of records, returns and other documents </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maintained or furnished by the registered person under this Act or the rules made thereunder or under any other law for the time being in force </a:t>
            </a:r>
          </a:p>
          <a:p>
            <a:pPr marL="342900" indent="-342900" algn="just">
              <a:lnSpc>
                <a:spcPct val="150000"/>
              </a:lnSpc>
              <a:spcBef>
                <a:spcPts val="600"/>
              </a:spcBef>
              <a:spcAft>
                <a:spcPts val="600"/>
              </a:spcAft>
              <a:buFont typeface="Tw Cen MT" panose="020B0602020104020603" pitchFamily="34" charset="0"/>
              <a:buChar char="¤"/>
            </a:pPr>
            <a:r>
              <a:rPr lang="en-US" sz="2000" u="sng" dirty="0">
                <a:latin typeface="Tw Cen MT" panose="020B0602020104020603" pitchFamily="34" charset="0"/>
              </a:rPr>
              <a:t>to verify the correctness</a:t>
            </a:r>
            <a:r>
              <a:rPr lang="en-US" sz="2000" dirty="0">
                <a:latin typeface="Tw Cen MT" panose="020B0602020104020603" pitchFamily="34" charset="0"/>
              </a:rPr>
              <a:t> of </a:t>
            </a:r>
          </a:p>
          <a:p>
            <a:pPr marL="800100" lvl="1" indent="-342900" algn="just">
              <a:lnSpc>
                <a:spcPct val="150000"/>
              </a:lnSpc>
              <a:spcBef>
                <a:spcPts val="600"/>
              </a:spcBef>
              <a:spcAft>
                <a:spcPts val="600"/>
              </a:spcAft>
              <a:buFont typeface="Tw Cen MT" panose="020B0602020104020603" pitchFamily="34" charset="0"/>
              <a:buChar char="¤"/>
            </a:pPr>
            <a:r>
              <a:rPr lang="en-US" dirty="0">
                <a:latin typeface="Tw Cen MT" panose="020B0602020104020603" pitchFamily="34" charset="0"/>
              </a:rPr>
              <a:t>turnover declared, </a:t>
            </a:r>
          </a:p>
          <a:p>
            <a:pPr marL="800100" lvl="1" indent="-342900" algn="just">
              <a:lnSpc>
                <a:spcPct val="150000"/>
              </a:lnSpc>
              <a:spcBef>
                <a:spcPts val="600"/>
              </a:spcBef>
              <a:spcAft>
                <a:spcPts val="600"/>
              </a:spcAft>
              <a:buFont typeface="Tw Cen MT" panose="020B0602020104020603" pitchFamily="34" charset="0"/>
              <a:buChar char="¤"/>
            </a:pPr>
            <a:r>
              <a:rPr lang="en-US" dirty="0">
                <a:latin typeface="Tw Cen MT" panose="020B0602020104020603" pitchFamily="34" charset="0"/>
              </a:rPr>
              <a:t>taxes paid, </a:t>
            </a:r>
          </a:p>
          <a:p>
            <a:pPr marL="800100" lvl="1" indent="-342900" algn="just">
              <a:lnSpc>
                <a:spcPct val="150000"/>
              </a:lnSpc>
              <a:spcBef>
                <a:spcPts val="600"/>
              </a:spcBef>
              <a:spcAft>
                <a:spcPts val="600"/>
              </a:spcAft>
              <a:buFont typeface="Tw Cen MT" panose="020B0602020104020603" pitchFamily="34" charset="0"/>
              <a:buChar char="¤"/>
            </a:pPr>
            <a:r>
              <a:rPr lang="en-US" dirty="0">
                <a:latin typeface="Tw Cen MT" panose="020B0602020104020603" pitchFamily="34" charset="0"/>
              </a:rPr>
              <a:t>refund claimed, and </a:t>
            </a:r>
          </a:p>
          <a:p>
            <a:pPr marL="800100" lvl="1" indent="-342900" algn="just">
              <a:lnSpc>
                <a:spcPct val="150000"/>
              </a:lnSpc>
              <a:spcBef>
                <a:spcPts val="600"/>
              </a:spcBef>
              <a:spcAft>
                <a:spcPts val="600"/>
              </a:spcAft>
              <a:buFont typeface="Tw Cen MT" panose="020B0602020104020603" pitchFamily="34" charset="0"/>
              <a:buChar char="¤"/>
            </a:pPr>
            <a:r>
              <a:rPr lang="en-US" dirty="0">
                <a:latin typeface="Tw Cen MT" panose="020B0602020104020603" pitchFamily="34" charset="0"/>
              </a:rPr>
              <a:t>input tax credit availed, and </a:t>
            </a:r>
          </a:p>
          <a:p>
            <a:pPr marL="342900" indent="-342900" algn="just">
              <a:lnSpc>
                <a:spcPct val="150000"/>
              </a:lnSpc>
              <a:spcBef>
                <a:spcPts val="600"/>
              </a:spcBef>
              <a:spcAft>
                <a:spcPts val="600"/>
              </a:spcAft>
              <a:buFont typeface="Tw Cen MT" panose="020B0602020104020603" pitchFamily="34" charset="0"/>
              <a:buChar char="¤"/>
            </a:pPr>
            <a:r>
              <a:rPr lang="en-US" sz="2000" u="sng" dirty="0">
                <a:latin typeface="Tw Cen MT" panose="020B0602020104020603" pitchFamily="34" charset="0"/>
              </a:rPr>
              <a:t>to assess his compliance</a:t>
            </a:r>
            <a:r>
              <a:rPr lang="en-US" sz="2000" dirty="0">
                <a:latin typeface="Tw Cen MT" panose="020B0602020104020603" pitchFamily="34" charset="0"/>
              </a:rPr>
              <a:t> with the provisions of this Act or the rules made thereunder.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2(13): Definition of Audit</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34</a:t>
            </a:fld>
            <a:endParaRPr lang="en-IN"/>
          </a:p>
        </p:txBody>
      </p:sp>
    </p:spTree>
    <p:extLst>
      <p:ext uri="{BB962C8B-B14F-4D97-AF65-F5344CB8AC3E}">
        <p14:creationId xmlns:p14="http://schemas.microsoft.com/office/powerpoint/2010/main" val="41109550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1000"/>
                                        <p:tgtEl>
                                          <p:spTgt spid="5">
                                            <p:txEl>
                                              <p:pRg st="5" end="5"/>
                                            </p:txEl>
                                          </p:spTgt>
                                        </p:tgtEl>
                                      </p:cBhvr>
                                    </p:animEffect>
                                    <p:anim calcmode="lin" valueType="num">
                                      <p:cBhvr>
                                        <p:cTn id="3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1000"/>
                                        <p:tgtEl>
                                          <p:spTgt spid="5">
                                            <p:txEl>
                                              <p:pRg st="6" end="6"/>
                                            </p:txEl>
                                          </p:spTgt>
                                        </p:tgtEl>
                                      </p:cBhvr>
                                    </p:animEffect>
                                    <p:anim calcmode="lin" valueType="num">
                                      <p:cBhvr>
                                        <p:cTn id="4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Effect transition="in" filter="fade">
                                      <p:cBhvr>
                                        <p:cTn id="49" dur="1000"/>
                                        <p:tgtEl>
                                          <p:spTgt spid="5">
                                            <p:txEl>
                                              <p:pRg st="7" end="7"/>
                                            </p:txEl>
                                          </p:spTgt>
                                        </p:tgtEl>
                                      </p:cBhvr>
                                    </p:animEffect>
                                    <p:anim calcmode="lin" valueType="num">
                                      <p:cBhvr>
                                        <p:cTn id="50"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8" end="8"/>
                                            </p:txEl>
                                          </p:spTgt>
                                        </p:tgtEl>
                                        <p:attrNameLst>
                                          <p:attrName>style.visibility</p:attrName>
                                        </p:attrNameLst>
                                      </p:cBhvr>
                                      <p:to>
                                        <p:strVal val="visible"/>
                                      </p:to>
                                    </p:set>
                                    <p:animEffect transition="in" filter="fade">
                                      <p:cBhvr>
                                        <p:cTn id="56" dur="1000"/>
                                        <p:tgtEl>
                                          <p:spTgt spid="5">
                                            <p:txEl>
                                              <p:pRg st="8" end="8"/>
                                            </p:txEl>
                                          </p:spTgt>
                                        </p:tgtEl>
                                      </p:cBhvr>
                                    </p:animEffect>
                                    <p:anim calcmode="lin" valueType="num">
                                      <p:cBhvr>
                                        <p:cTn id="57"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10"/>
            <a:ext cx="10515600" cy="559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dirty="0">
                <a:latin typeface="Tw Cen MT" panose="020B0602020104020603" pitchFamily="34" charset="0"/>
              </a:rPr>
              <a:t>“Place of business" includes – </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2(85): Definition of Place of Business</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35</a:t>
            </a:fld>
            <a:endParaRPr lang="en-IN"/>
          </a:p>
        </p:txBody>
      </p:sp>
      <p:sp>
        <p:nvSpPr>
          <p:cNvPr id="8" name="TextBox 7">
            <a:extLst>
              <a:ext uri="{FF2B5EF4-FFF2-40B4-BE49-F238E27FC236}">
                <a16:creationId xmlns:a16="http://schemas.microsoft.com/office/drawing/2014/main" id="{5D26BC5A-C505-4549-8C4C-476C4E17D19F}"/>
              </a:ext>
            </a:extLst>
          </p:cNvPr>
          <p:cNvSpPr txBox="1"/>
          <p:nvPr/>
        </p:nvSpPr>
        <p:spPr>
          <a:xfrm>
            <a:off x="623876" y="4042178"/>
            <a:ext cx="2090451" cy="646331"/>
          </a:xfrm>
          <a:prstGeom prst="rect">
            <a:avLst/>
          </a:prstGeom>
          <a:noFill/>
        </p:spPr>
        <p:txBody>
          <a:bodyPr wrap="square" rtlCol="0">
            <a:spAutoFit/>
          </a:bodyPr>
          <a:lstStyle/>
          <a:p>
            <a:pPr algn="ctr"/>
            <a:r>
              <a:rPr lang="en-IN" dirty="0">
                <a:latin typeface="Tw Cen MT" panose="020B0602020104020603" pitchFamily="34" charset="0"/>
              </a:rPr>
              <a:t>Place from where business is carried on</a:t>
            </a:r>
          </a:p>
        </p:txBody>
      </p:sp>
      <p:pic>
        <p:nvPicPr>
          <p:cNvPr id="4" name="Picture 3">
            <a:extLst>
              <a:ext uri="{FF2B5EF4-FFF2-40B4-BE49-F238E27FC236}">
                <a16:creationId xmlns:a16="http://schemas.microsoft.com/office/drawing/2014/main" id="{9555A57F-D7F9-4738-9B21-FB0819ABA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862" y="2470553"/>
            <a:ext cx="1988480" cy="1571625"/>
          </a:xfrm>
          <a:prstGeom prst="rect">
            <a:avLst/>
          </a:prstGeom>
        </p:spPr>
      </p:pic>
      <p:sp>
        <p:nvSpPr>
          <p:cNvPr id="10" name="TextBox 9">
            <a:extLst>
              <a:ext uri="{FF2B5EF4-FFF2-40B4-BE49-F238E27FC236}">
                <a16:creationId xmlns:a16="http://schemas.microsoft.com/office/drawing/2014/main" id="{F5C710E3-2765-4842-B519-8E589B1CB469}"/>
              </a:ext>
            </a:extLst>
          </p:cNvPr>
          <p:cNvSpPr txBox="1"/>
          <p:nvPr/>
        </p:nvSpPr>
        <p:spPr>
          <a:xfrm>
            <a:off x="3671133" y="4042178"/>
            <a:ext cx="2782391" cy="1200329"/>
          </a:xfrm>
          <a:prstGeom prst="rect">
            <a:avLst/>
          </a:prstGeom>
          <a:noFill/>
        </p:spPr>
        <p:txBody>
          <a:bodyPr wrap="square" rtlCol="0">
            <a:spAutoFit/>
          </a:bodyPr>
          <a:lstStyle/>
          <a:p>
            <a:pPr algn="ctr"/>
            <a:r>
              <a:rPr lang="en-IN" dirty="0">
                <a:latin typeface="Tw Cen MT" panose="020B0602020104020603" pitchFamily="34" charset="0"/>
              </a:rPr>
              <a:t>Warehouse or </a:t>
            </a:r>
            <a:r>
              <a:rPr lang="en-IN" dirty="0" err="1">
                <a:latin typeface="Tw Cen MT" panose="020B0602020104020603" pitchFamily="34" charset="0"/>
              </a:rPr>
              <a:t>godown</a:t>
            </a:r>
            <a:r>
              <a:rPr lang="en-IN" dirty="0">
                <a:latin typeface="Tw Cen MT" panose="020B0602020104020603" pitchFamily="34" charset="0"/>
              </a:rPr>
              <a:t> or any other place where goods are stored</a:t>
            </a:r>
          </a:p>
        </p:txBody>
      </p:sp>
      <p:pic>
        <p:nvPicPr>
          <p:cNvPr id="17" name="Picture 16">
            <a:extLst>
              <a:ext uri="{FF2B5EF4-FFF2-40B4-BE49-F238E27FC236}">
                <a16:creationId xmlns:a16="http://schemas.microsoft.com/office/drawing/2014/main" id="{F6D68F2C-4AAE-42DA-88E3-9BD99298CD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767" y="2470553"/>
            <a:ext cx="2905125" cy="1571625"/>
          </a:xfrm>
          <a:prstGeom prst="rect">
            <a:avLst/>
          </a:prstGeom>
        </p:spPr>
      </p:pic>
      <p:pic>
        <p:nvPicPr>
          <p:cNvPr id="19" name="Picture 18">
            <a:extLst>
              <a:ext uri="{FF2B5EF4-FFF2-40B4-BE49-F238E27FC236}">
                <a16:creationId xmlns:a16="http://schemas.microsoft.com/office/drawing/2014/main" id="{B16EEC2F-5F0A-47D1-8426-616081C50DC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53400" y="2381896"/>
            <a:ext cx="1278835" cy="1660282"/>
          </a:xfrm>
          <a:prstGeom prst="rect">
            <a:avLst/>
          </a:prstGeom>
        </p:spPr>
      </p:pic>
      <p:sp>
        <p:nvSpPr>
          <p:cNvPr id="20" name="TextBox 19">
            <a:extLst>
              <a:ext uri="{FF2B5EF4-FFF2-40B4-BE49-F238E27FC236}">
                <a16:creationId xmlns:a16="http://schemas.microsoft.com/office/drawing/2014/main" id="{D3A1ECA4-EF76-432D-BE9C-1E81343BC56E}"/>
              </a:ext>
            </a:extLst>
          </p:cNvPr>
          <p:cNvSpPr txBox="1"/>
          <p:nvPr/>
        </p:nvSpPr>
        <p:spPr>
          <a:xfrm>
            <a:off x="7401621" y="4042178"/>
            <a:ext cx="2782391" cy="646331"/>
          </a:xfrm>
          <a:prstGeom prst="rect">
            <a:avLst/>
          </a:prstGeom>
          <a:noFill/>
        </p:spPr>
        <p:txBody>
          <a:bodyPr wrap="square" rtlCol="0">
            <a:spAutoFit/>
          </a:bodyPr>
          <a:lstStyle/>
          <a:p>
            <a:pPr algn="ctr"/>
            <a:r>
              <a:rPr lang="en-IN" dirty="0">
                <a:latin typeface="Tw Cen MT" panose="020B0602020104020603" pitchFamily="34" charset="0"/>
              </a:rPr>
              <a:t>Place where books of accounts are maintained</a:t>
            </a:r>
          </a:p>
        </p:txBody>
      </p:sp>
      <p:pic>
        <p:nvPicPr>
          <p:cNvPr id="22" name="Picture 21">
            <a:extLst>
              <a:ext uri="{FF2B5EF4-FFF2-40B4-BE49-F238E27FC236}">
                <a16:creationId xmlns:a16="http://schemas.microsoft.com/office/drawing/2014/main" id="{6EB5BE39-9886-487F-9980-C46C8486CE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6279" y="5219294"/>
            <a:ext cx="1319617" cy="1319617"/>
          </a:xfrm>
          <a:prstGeom prst="rect">
            <a:avLst/>
          </a:prstGeom>
        </p:spPr>
      </p:pic>
      <p:sp>
        <p:nvSpPr>
          <p:cNvPr id="23" name="TextBox 22">
            <a:extLst>
              <a:ext uri="{FF2B5EF4-FFF2-40B4-BE49-F238E27FC236}">
                <a16:creationId xmlns:a16="http://schemas.microsoft.com/office/drawing/2014/main" id="{085A78B0-4DC4-4631-AF1B-F7BE3E1D58F4}"/>
              </a:ext>
            </a:extLst>
          </p:cNvPr>
          <p:cNvSpPr txBox="1"/>
          <p:nvPr/>
        </p:nvSpPr>
        <p:spPr>
          <a:xfrm>
            <a:off x="2836872" y="5284784"/>
            <a:ext cx="2782391" cy="923330"/>
          </a:xfrm>
          <a:prstGeom prst="rect">
            <a:avLst/>
          </a:prstGeom>
          <a:noFill/>
        </p:spPr>
        <p:txBody>
          <a:bodyPr wrap="square" rtlCol="0">
            <a:spAutoFit/>
          </a:bodyPr>
          <a:lstStyle/>
          <a:p>
            <a:pPr algn="ctr"/>
            <a:r>
              <a:rPr lang="en-IN" dirty="0">
                <a:latin typeface="Tw Cen MT" panose="020B0602020104020603" pitchFamily="34" charset="0"/>
              </a:rPr>
              <a:t>Place where a taxable person is engaged in business through an agent</a:t>
            </a:r>
          </a:p>
        </p:txBody>
      </p:sp>
      <p:pic>
        <p:nvPicPr>
          <p:cNvPr id="24" name="Picture 23">
            <a:extLst>
              <a:ext uri="{FF2B5EF4-FFF2-40B4-BE49-F238E27FC236}">
                <a16:creationId xmlns:a16="http://schemas.microsoft.com/office/drawing/2014/main" id="{39E1468E-2ECB-4659-B86D-19EE8E9C9C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765" y="2470553"/>
            <a:ext cx="2905125" cy="1571625"/>
          </a:xfrm>
          <a:prstGeom prst="rect">
            <a:avLst/>
          </a:prstGeom>
        </p:spPr>
      </p:pic>
    </p:spTree>
    <p:extLst>
      <p:ext uri="{BB962C8B-B14F-4D97-AF65-F5344CB8AC3E}">
        <p14:creationId xmlns:p14="http://schemas.microsoft.com/office/powerpoint/2010/main" val="294423351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heel(1)">
                                      <p:cBhvr>
                                        <p:cTn id="22"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0" grpId="0"/>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p:txBody>
          <a:bodyPr/>
          <a:lstStyle/>
          <a:p>
            <a:r>
              <a:rPr lang="en-US" sz="2000" dirty="0">
                <a:latin typeface="Tw Cen MT" panose="020B0602020104020603" pitchFamily="34" charset="0"/>
              </a:rPr>
              <a:t>Commissioner or any officer authorized by Commissioner</a:t>
            </a:r>
          </a:p>
        </p:txBody>
      </p:sp>
      <p:sp>
        <p:nvSpPr>
          <p:cNvPr id="24" name="Text Placeholder 23">
            <a:extLst>
              <a:ext uri="{FF2B5EF4-FFF2-40B4-BE49-F238E27FC236}">
                <a16:creationId xmlns:a16="http://schemas.microsoft.com/office/drawing/2014/main" id="{2BE63BA8-EAF4-4B88-8D23-BEF6AA60CC23}"/>
              </a:ext>
            </a:extLst>
          </p:cNvPr>
          <p:cNvSpPr>
            <a:spLocks noGrp="1"/>
          </p:cNvSpPr>
          <p:nvPr>
            <p:ph type="body" sz="quarter" idx="16"/>
          </p:nvPr>
        </p:nvSpPr>
        <p:spPr/>
        <p:txBody>
          <a:bodyPr/>
          <a:lstStyle/>
          <a:p>
            <a:r>
              <a:rPr lang="en-US" dirty="0">
                <a:latin typeface="Tw Cen MT" panose="020B0602020104020603" pitchFamily="34" charset="0"/>
              </a:rPr>
              <a:t>Authorization by whom?</a:t>
            </a:r>
          </a:p>
        </p:txBody>
      </p:sp>
      <p:sp>
        <p:nvSpPr>
          <p:cNvPr id="23" name="Content Placeholder 22">
            <a:extLst>
              <a:ext uri="{FF2B5EF4-FFF2-40B4-BE49-F238E27FC236}">
                <a16:creationId xmlns:a16="http://schemas.microsoft.com/office/drawing/2014/main" id="{2F8BDB9A-6E49-4052-924A-83FDD2B0A487}"/>
              </a:ext>
            </a:extLst>
          </p:cNvPr>
          <p:cNvSpPr>
            <a:spLocks noGrp="1"/>
          </p:cNvSpPr>
          <p:nvPr>
            <p:ph sz="quarter" idx="22"/>
          </p:nvPr>
        </p:nvSpPr>
        <p:spPr>
          <a:xfrm>
            <a:off x="6071132" y="3576256"/>
            <a:ext cx="5392925" cy="914490"/>
          </a:xfrm>
        </p:spPr>
        <p:txBody>
          <a:bodyPr/>
          <a:lstStyle/>
          <a:p>
            <a:pPr>
              <a:spcAft>
                <a:spcPts val="600"/>
              </a:spcAft>
            </a:pPr>
            <a:r>
              <a:rPr lang="en-US" sz="2000" dirty="0">
                <a:latin typeface="Tw Cen MT" panose="020B0602020104020603" pitchFamily="34" charset="0"/>
              </a:rPr>
              <a:t>At the place of business of registered person or at own office (desk review)</a:t>
            </a:r>
          </a:p>
        </p:txBody>
      </p:sp>
      <p:sp>
        <p:nvSpPr>
          <p:cNvPr id="25" name="Text Placeholder 24">
            <a:extLst>
              <a:ext uri="{FF2B5EF4-FFF2-40B4-BE49-F238E27FC236}">
                <a16:creationId xmlns:a16="http://schemas.microsoft.com/office/drawing/2014/main" id="{34818BA8-E954-4497-B8B9-B67D92F6032D}"/>
              </a:ext>
            </a:extLst>
          </p:cNvPr>
          <p:cNvSpPr>
            <a:spLocks noGrp="1"/>
          </p:cNvSpPr>
          <p:nvPr>
            <p:ph type="body" sz="quarter" idx="23"/>
          </p:nvPr>
        </p:nvSpPr>
        <p:spPr/>
        <p:txBody>
          <a:bodyPr/>
          <a:lstStyle/>
          <a:p>
            <a:r>
              <a:rPr lang="en-US" dirty="0">
                <a:latin typeface="Tw Cen MT" panose="020B0602020104020603" pitchFamily="34" charset="0"/>
              </a:rPr>
              <a:t>Where audit to be conducted?</a:t>
            </a:r>
          </a:p>
        </p:txBody>
      </p:sp>
      <p:sp>
        <p:nvSpPr>
          <p:cNvPr id="3" name="Slide Number Placeholder 2">
            <a:extLst>
              <a:ext uri="{FF2B5EF4-FFF2-40B4-BE49-F238E27FC236}">
                <a16:creationId xmlns:a16="http://schemas.microsoft.com/office/drawing/2014/main" id="{1B0F4F9B-7D29-4BED-87FB-3F3D1724712B}"/>
              </a:ext>
            </a:extLst>
          </p:cNvPr>
          <p:cNvSpPr>
            <a:spLocks noGrp="1"/>
          </p:cNvSpPr>
          <p:nvPr>
            <p:ph type="sldNum" sz="quarter" idx="4"/>
          </p:nvPr>
        </p:nvSpPr>
        <p:spPr/>
        <p:txBody>
          <a:bodyPr/>
          <a:lstStyle/>
          <a:p>
            <a:fld id="{4FAB73BC-B049-4115-A692-8D63A059BFB8}" type="slidenum">
              <a:rPr lang="en-US" smtClean="0"/>
              <a:pPr/>
              <a:t>36</a:t>
            </a:fld>
            <a:endParaRPr lang="en-US" dirty="0"/>
          </a:p>
        </p:txBody>
      </p:sp>
      <p:sp>
        <p:nvSpPr>
          <p:cNvPr id="34" name="Content Placeholder 33">
            <a:extLst>
              <a:ext uri="{FF2B5EF4-FFF2-40B4-BE49-F238E27FC236}">
                <a16:creationId xmlns:a16="http://schemas.microsoft.com/office/drawing/2014/main" id="{38AA8C13-AFD3-4C46-AEA7-67BEBF73986D}"/>
              </a:ext>
            </a:extLst>
          </p:cNvPr>
          <p:cNvSpPr>
            <a:spLocks noGrp="1"/>
          </p:cNvSpPr>
          <p:nvPr>
            <p:ph sz="quarter" idx="25"/>
          </p:nvPr>
        </p:nvSpPr>
        <p:spPr/>
        <p:txBody>
          <a:bodyPr/>
          <a:lstStyle/>
          <a:p>
            <a:pPr algn="just"/>
            <a:r>
              <a:rPr lang="en-US" sz="1800" dirty="0">
                <a:latin typeface="Tw Cen MT" panose="020B0602020104020603" pitchFamily="34" charset="0"/>
              </a:rPr>
              <a:t>Section 73/74 containing provisions of issuance of demand notice must be referred for ascertaining the maximum period for which audit can be conducted. Audit can be conducted for one or multiple financial years or </a:t>
            </a:r>
            <a:r>
              <a:rPr lang="en-US" sz="1800" u="sng" dirty="0">
                <a:latin typeface="Tw Cen MT" panose="020B0602020104020603" pitchFamily="34" charset="0"/>
              </a:rPr>
              <a:t>a part of financial year</a:t>
            </a:r>
            <a:r>
              <a:rPr lang="en-US" sz="1800" dirty="0">
                <a:latin typeface="Tw Cen MT" panose="020B0602020104020603" pitchFamily="34" charset="0"/>
              </a:rPr>
              <a:t>*.</a:t>
            </a:r>
          </a:p>
        </p:txBody>
      </p:sp>
      <p:sp>
        <p:nvSpPr>
          <p:cNvPr id="4" name="Text Placeholder 3">
            <a:extLst>
              <a:ext uri="{FF2B5EF4-FFF2-40B4-BE49-F238E27FC236}">
                <a16:creationId xmlns:a16="http://schemas.microsoft.com/office/drawing/2014/main" id="{B9105FAE-96F0-43A6-B386-AAE4E62C6E85}"/>
              </a:ext>
            </a:extLst>
          </p:cNvPr>
          <p:cNvSpPr>
            <a:spLocks noGrp="1"/>
          </p:cNvSpPr>
          <p:nvPr>
            <p:ph type="body" sz="quarter" idx="26"/>
          </p:nvPr>
        </p:nvSpPr>
        <p:spPr/>
        <p:txBody>
          <a:bodyPr/>
          <a:lstStyle/>
          <a:p>
            <a:r>
              <a:rPr lang="en-US" dirty="0">
                <a:latin typeface="Tw Cen MT" panose="020B0602020104020603" pitchFamily="34" charset="0"/>
              </a:rPr>
              <a:t>For how much period audit can be conducted?</a:t>
            </a:r>
          </a:p>
        </p:txBody>
      </p:sp>
      <p:sp>
        <p:nvSpPr>
          <p:cNvPr id="29" name="Text Placeholder 119">
            <a:extLst>
              <a:ext uri="{FF2B5EF4-FFF2-40B4-BE49-F238E27FC236}">
                <a16:creationId xmlns:a16="http://schemas.microsoft.com/office/drawing/2014/main" id="{4DE3975B-F441-486B-9317-C176CC96BC6F}"/>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cxnSp>
        <p:nvCxnSpPr>
          <p:cNvPr id="38" name="Straight Connector 37">
            <a:extLst>
              <a:ext uri="{FF2B5EF4-FFF2-40B4-BE49-F238E27FC236}">
                <a16:creationId xmlns:a16="http://schemas.microsoft.com/office/drawing/2014/main" id="{66F01420-E00A-46BC-9AE5-EDE89E81F291}"/>
              </a:ext>
              <a:ext uri="{C183D7F6-B498-43B3-948B-1728B52AA6E4}">
                <adec:decorative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D210877-354A-400E-B4FF-A1264FC8AB56}"/>
              </a:ext>
              <a:ext uri="{C183D7F6-B498-43B3-948B-1728B52AA6E4}">
                <adec:decorative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1C55DB11-E14C-460C-B79E-07B52282CD6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65: Audit by departmental authorities</a:t>
            </a:r>
            <a:endParaRPr lang="en-IN" sz="1400" b="1" dirty="0">
              <a:solidFill>
                <a:schemeClr val="tx1"/>
              </a:solidFill>
              <a:latin typeface="Tw Cen MT" panose="020B0602020104020603" pitchFamily="34" charset="0"/>
            </a:endParaRPr>
          </a:p>
        </p:txBody>
      </p:sp>
      <p:sp>
        <p:nvSpPr>
          <p:cNvPr id="31" name="Rectangle 30">
            <a:extLst>
              <a:ext uri="{FF2B5EF4-FFF2-40B4-BE49-F238E27FC236}">
                <a16:creationId xmlns:a16="http://schemas.microsoft.com/office/drawing/2014/main" id="{443EB0CD-931C-4BA9-851E-051682F0D018}"/>
              </a:ext>
            </a:extLst>
          </p:cNvPr>
          <p:cNvSpPr/>
          <p:nvPr/>
        </p:nvSpPr>
        <p:spPr>
          <a:xfrm>
            <a:off x="1338742" y="6314696"/>
            <a:ext cx="7221913" cy="369332"/>
          </a:xfrm>
          <a:prstGeom prst="rect">
            <a:avLst/>
          </a:prstGeom>
        </p:spPr>
        <p:txBody>
          <a:bodyPr wrap="none">
            <a:spAutoFit/>
          </a:bodyPr>
          <a:lstStyle/>
          <a:p>
            <a:r>
              <a:rPr lang="en-US" dirty="0">
                <a:latin typeface="Tw Cen MT" panose="020B0602020104020603" pitchFamily="34" charset="0"/>
              </a:rPr>
              <a:t>* Inserted by CGST (14</a:t>
            </a:r>
            <a:r>
              <a:rPr lang="en-US" baseline="30000" dirty="0">
                <a:latin typeface="Tw Cen MT" panose="020B0602020104020603" pitchFamily="34" charset="0"/>
              </a:rPr>
              <a:t>th</a:t>
            </a:r>
            <a:r>
              <a:rPr lang="en-US" dirty="0">
                <a:latin typeface="Tw Cen MT" panose="020B0602020104020603" pitchFamily="34" charset="0"/>
              </a:rPr>
              <a:t> Amendment) Rules, 2018 w.e.f. 31 December 2018</a:t>
            </a:r>
            <a:endParaRPr lang="en-IN" dirty="0"/>
          </a:p>
        </p:txBody>
      </p:sp>
      <p:sp>
        <p:nvSpPr>
          <p:cNvPr id="20" name="Picture Placeholder 19">
            <a:extLst>
              <a:ext uri="{FF2B5EF4-FFF2-40B4-BE49-F238E27FC236}">
                <a16:creationId xmlns:a16="http://schemas.microsoft.com/office/drawing/2014/main" id="{8ECA1A95-FC95-4D60-99A9-B6185B02AD6C}"/>
              </a:ext>
            </a:extLst>
          </p:cNvPr>
          <p:cNvSpPr>
            <a:spLocks noGrp="1"/>
          </p:cNvSpPr>
          <p:nvPr>
            <p:ph type="pic" sz="quarter" idx="21"/>
          </p:nvPr>
        </p:nvSpPr>
        <p:spPr/>
      </p:sp>
      <p:pic>
        <p:nvPicPr>
          <p:cNvPr id="32" name="Picture 31">
            <a:extLst>
              <a:ext uri="{FF2B5EF4-FFF2-40B4-BE49-F238E27FC236}">
                <a16:creationId xmlns:a16="http://schemas.microsoft.com/office/drawing/2014/main" id="{98E81728-FE16-4A7F-A0A4-D543119AE416}"/>
              </a:ext>
            </a:extLst>
          </p:cNvPr>
          <p:cNvPicPr>
            <a:picLocks noChangeAspect="1"/>
          </p:cNvPicPr>
          <p:nvPr/>
        </p:nvPicPr>
        <p:blipFill>
          <a:blip r:embed="rId3"/>
          <a:stretch>
            <a:fillRect/>
          </a:stretch>
        </p:blipFill>
        <p:spPr>
          <a:xfrm>
            <a:off x="5965143" y="2114814"/>
            <a:ext cx="751237" cy="751237"/>
          </a:xfrm>
          <a:prstGeom prst="rect">
            <a:avLst/>
          </a:prstGeom>
        </p:spPr>
      </p:pic>
      <p:pic>
        <p:nvPicPr>
          <p:cNvPr id="63" name="Picture Placeholder 62">
            <a:extLst>
              <a:ext uri="{FF2B5EF4-FFF2-40B4-BE49-F238E27FC236}">
                <a16:creationId xmlns:a16="http://schemas.microsoft.com/office/drawing/2014/main" id="{22C17EEF-36AA-4BA6-BACF-81AF2C3A6A35}"/>
              </a:ext>
            </a:extLst>
          </p:cNvPr>
          <p:cNvPicPr>
            <a:picLocks noGrp="1" noChangeAspect="1"/>
          </p:cNvPicPr>
          <p:nvPr>
            <p:ph type="pic" sz="quarter" idx="24"/>
          </p:nvPr>
        </p:nvPicPr>
        <p:blipFill>
          <a:blip r:embed="rId4">
            <a:extLst>
              <a:ext uri="{28A0092B-C50C-407E-A947-70E740481C1C}">
                <a14:useLocalDpi xmlns:a14="http://schemas.microsoft.com/office/drawing/2010/main" val="0"/>
              </a:ext>
            </a:extLst>
          </a:blip>
          <a:srcRect l="926" r="926"/>
          <a:stretch>
            <a:fillRect/>
          </a:stretch>
        </p:blipFill>
        <p:spPr/>
      </p:pic>
      <p:pic>
        <p:nvPicPr>
          <p:cNvPr id="71" name="Picture Placeholder 70">
            <a:extLst>
              <a:ext uri="{FF2B5EF4-FFF2-40B4-BE49-F238E27FC236}">
                <a16:creationId xmlns:a16="http://schemas.microsoft.com/office/drawing/2014/main" id="{B40453C6-6AB8-438A-BE86-450761BAF207}"/>
              </a:ext>
            </a:extLst>
          </p:cNvPr>
          <p:cNvPicPr>
            <a:picLocks noGrp="1" noChangeAspect="1"/>
          </p:cNvPicPr>
          <p:nvPr>
            <p:ph type="pic" sz="quarter" idx="27"/>
          </p:nvPr>
        </p:nvPicPr>
        <p:blipFill>
          <a:blip r:embed="rId5">
            <a:extLst>
              <a:ext uri="{28A0092B-C50C-407E-A947-70E740481C1C}">
                <a14:useLocalDpi xmlns:a14="http://schemas.microsoft.com/office/drawing/2010/main" val="0"/>
              </a:ext>
            </a:extLst>
          </a:blip>
          <a:srcRect l="4164" r="4164"/>
          <a:stretch>
            <a:fillRect/>
          </a:stretch>
        </p:blipFill>
        <p:spPr/>
      </p:pic>
    </p:spTree>
    <p:extLst>
      <p:ext uri="{BB962C8B-B14F-4D97-AF65-F5344CB8AC3E}">
        <p14:creationId xmlns:p14="http://schemas.microsoft.com/office/powerpoint/2010/main" val="227517563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3">
                                            <p:txEl>
                                              <p:pRg st="0" end="0"/>
                                            </p:txEl>
                                          </p:spTgt>
                                        </p:tgtEl>
                                        <p:attrNameLst>
                                          <p:attrName>style.visibility</p:attrName>
                                        </p:attrNameLst>
                                      </p:cBhvr>
                                      <p:to>
                                        <p:strVal val="visible"/>
                                      </p:to>
                                    </p:set>
                                    <p:animEffect transition="in" filter="fade">
                                      <p:cBhvr>
                                        <p:cTn id="14" dur="1000"/>
                                        <p:tgtEl>
                                          <p:spTgt spid="23">
                                            <p:txEl>
                                              <p:pRg st="0" end="0"/>
                                            </p:txEl>
                                          </p:spTgt>
                                        </p:tgtEl>
                                      </p:cBhvr>
                                    </p:animEffect>
                                    <p:anim calcmode="lin" valueType="num">
                                      <p:cBhvr>
                                        <p:cTn id="15"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4">
                                            <p:txEl>
                                              <p:pRg st="0" end="0"/>
                                            </p:txEl>
                                          </p:spTgt>
                                        </p:tgtEl>
                                        <p:attrNameLst>
                                          <p:attrName>style.visibility</p:attrName>
                                        </p:attrNameLst>
                                      </p:cBhvr>
                                      <p:to>
                                        <p:strVal val="visible"/>
                                      </p:to>
                                    </p:set>
                                    <p:animEffect transition="in" filter="fade">
                                      <p:cBhvr>
                                        <p:cTn id="21" dur="1000"/>
                                        <p:tgtEl>
                                          <p:spTgt spid="34">
                                            <p:txEl>
                                              <p:pRg st="0" end="0"/>
                                            </p:txEl>
                                          </p:spTgt>
                                        </p:tgtEl>
                                      </p:cBhvr>
                                    </p:animEffect>
                                    <p:anim calcmode="lin" valueType="num">
                                      <p:cBhvr>
                                        <p:cTn id="22"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3" grpId="0" build="p"/>
      <p:bldP spid="34" grpId="0" build="p"/>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28950" y="1621311"/>
            <a:ext cx="4565564" cy="321904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How </a:t>
            </a:r>
            <a:r>
              <a:rPr lang="en-US" sz="1800" b="1" dirty="0" err="1">
                <a:latin typeface="Tw Cen MT" panose="020B0602020104020603" pitchFamily="34" charset="0"/>
              </a:rPr>
              <a:t>assessee</a:t>
            </a:r>
            <a:r>
              <a:rPr lang="en-US" sz="1800" b="1" dirty="0">
                <a:latin typeface="Tw Cen MT" panose="020B0602020104020603" pitchFamily="34" charset="0"/>
              </a:rPr>
              <a:t> will be informed? – </a:t>
            </a:r>
            <a:r>
              <a:rPr lang="en-US" sz="1800" dirty="0">
                <a:latin typeface="Tw Cen MT" panose="020B0602020104020603" pitchFamily="34" charset="0"/>
              </a:rPr>
              <a:t>By way of a notice in </a:t>
            </a:r>
            <a:r>
              <a:rPr lang="en-US" sz="1800" u="sng" dirty="0">
                <a:latin typeface="Tw Cen MT" panose="020B0602020104020603" pitchFamily="34" charset="0"/>
              </a:rPr>
              <a:t>Form GST ADT – 01</a:t>
            </a:r>
            <a:r>
              <a:rPr lang="en-US" sz="1800" dirty="0">
                <a:latin typeface="Tw Cen MT" panose="020B0602020104020603" pitchFamily="34" charset="0"/>
              </a:rPr>
              <a:t> from proper officer informing about the Audit to be conducted.</a:t>
            </a:r>
          </a:p>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Time limit for issuance of such notice? - </a:t>
            </a:r>
            <a:r>
              <a:rPr lang="en-US" sz="1800" dirty="0">
                <a:latin typeface="Tw Cen MT" panose="020B0602020104020603" pitchFamily="34" charset="0"/>
              </a:rPr>
              <a:t> At least 15 days before the date on which proper officer wishes to conduct audit.</a:t>
            </a: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37</a:t>
            </a:fld>
            <a:endParaRPr lang="en-IN"/>
          </a:p>
        </p:txBody>
      </p:sp>
      <p:pic>
        <p:nvPicPr>
          <p:cNvPr id="8" name="Picture 7">
            <a:extLst>
              <a:ext uri="{FF2B5EF4-FFF2-40B4-BE49-F238E27FC236}">
                <a16:creationId xmlns:a16="http://schemas.microsoft.com/office/drawing/2014/main" id="{BA56A384-6C7B-4BC9-8017-7381A6344FCC}"/>
              </a:ext>
            </a:extLst>
          </p:cNvPr>
          <p:cNvPicPr>
            <a:picLocks noChangeAspect="1"/>
          </p:cNvPicPr>
          <p:nvPr/>
        </p:nvPicPr>
        <p:blipFill rotWithShape="1">
          <a:blip r:embed="rId3">
            <a:extLst>
              <a:ext uri="{28A0092B-C50C-407E-A947-70E740481C1C}">
                <a14:useLocalDpi xmlns:a14="http://schemas.microsoft.com/office/drawing/2010/main" val="0"/>
              </a:ext>
            </a:extLst>
          </a:blip>
          <a:srcRect l="22255" t="17826" r="41794" b="5094"/>
          <a:stretch/>
        </p:blipFill>
        <p:spPr>
          <a:xfrm>
            <a:off x="6641814" y="416916"/>
            <a:ext cx="4869243" cy="58724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Rectangle 9">
            <a:extLst>
              <a:ext uri="{FF2B5EF4-FFF2-40B4-BE49-F238E27FC236}">
                <a16:creationId xmlns:a16="http://schemas.microsoft.com/office/drawing/2014/main" id="{C71010DC-EE31-4999-9064-8B55B1436F16}"/>
              </a:ext>
            </a:extLst>
          </p:cNvPr>
          <p:cNvSpPr/>
          <p:nvPr/>
        </p:nvSpPr>
        <p:spPr>
          <a:xfrm>
            <a:off x="838201" y="854102"/>
            <a:ext cx="5035825"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dirty="0">
                <a:solidFill>
                  <a:schemeClr val="tx1"/>
                </a:solidFill>
                <a:latin typeface="Century Gothic (Body)"/>
              </a:rPr>
              <a:t>Section 65: Audit by departmental authorities</a:t>
            </a:r>
            <a:endParaRPr lang="en-IN" sz="17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11681061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Manner of conducting audit – </a:t>
            </a:r>
            <a:r>
              <a:rPr lang="en-US" sz="2000" dirty="0">
                <a:latin typeface="Tw Cen MT" panose="020B0602020104020603" pitchFamily="34" charset="0"/>
              </a:rPr>
              <a:t>No set manner has been prescribed for conducting audit. However, Rule 101 provides the documents/records to must be verified by proper officer – </a:t>
            </a:r>
          </a:p>
          <a:p>
            <a:pPr marL="342900"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the documents on the basis of which the books of account are maintained and the returns and statements furnished under the provisions of the Act and the rules made thereunder; and,</a:t>
            </a:r>
          </a:p>
          <a:p>
            <a:pPr marL="342900"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the correctness of –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the turnover;</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exemptions claimed;</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rate of tax applied in respect of supply so made;</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65: Audit by departmental authorities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38</a:t>
            </a:fld>
            <a:endParaRPr lang="en-IN"/>
          </a:p>
        </p:txBody>
      </p:sp>
      <p:sp>
        <p:nvSpPr>
          <p:cNvPr id="3" name="Rectangle 2">
            <a:extLst>
              <a:ext uri="{FF2B5EF4-FFF2-40B4-BE49-F238E27FC236}">
                <a16:creationId xmlns:a16="http://schemas.microsoft.com/office/drawing/2014/main" id="{CF17FC9C-EB1F-469F-A008-1B2DCAD7E6AE}"/>
              </a:ext>
            </a:extLst>
          </p:cNvPr>
          <p:cNvSpPr/>
          <p:nvPr/>
        </p:nvSpPr>
        <p:spPr>
          <a:xfrm>
            <a:off x="6277869" y="4659961"/>
            <a:ext cx="5508970" cy="1119987"/>
          </a:xfrm>
          <a:prstGeom prst="rect">
            <a:avLst/>
          </a:prstGeom>
        </p:spPr>
        <p:txBody>
          <a:bodyPr wrap="square">
            <a:spAutoFit/>
          </a:bodyPr>
          <a:lstStyle/>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ITC availed and utilized; and,</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refund claimed.</a:t>
            </a:r>
          </a:p>
        </p:txBody>
      </p:sp>
    </p:spTree>
    <p:extLst>
      <p:ext uri="{BB962C8B-B14F-4D97-AF65-F5344CB8AC3E}">
        <p14:creationId xmlns:p14="http://schemas.microsoft.com/office/powerpoint/2010/main" val="1618024648"/>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Time limit for completion of audit? – </a:t>
            </a:r>
            <a:r>
              <a:rPr lang="en-US" sz="2000" dirty="0">
                <a:latin typeface="Tw Cen MT" panose="020B0602020104020603" pitchFamily="34" charset="0"/>
              </a:rPr>
              <a:t>Within a period of 03 months from </a:t>
            </a:r>
            <a:r>
              <a:rPr lang="en-US" sz="2000" u="sng" dirty="0">
                <a:latin typeface="Tw Cen MT" panose="020B0602020104020603" pitchFamily="34" charset="0"/>
              </a:rPr>
              <a:t>date of commencement of audit</a:t>
            </a:r>
            <a:r>
              <a:rPr lang="en-US" sz="2000" dirty="0">
                <a:latin typeface="Tw Cen MT" panose="020B0602020104020603" pitchFamily="34" charset="0"/>
              </a:rPr>
              <a:t>. Can be extended by Commissioner by further period of maximum 06 months, after recording reasons in writing.</a:t>
            </a:r>
          </a:p>
          <a:p>
            <a:pPr algn="just">
              <a:lnSpc>
                <a:spcPct val="150000"/>
              </a:lnSpc>
              <a:spcBef>
                <a:spcPts val="600"/>
              </a:spcBef>
              <a:spcAft>
                <a:spcPts val="600"/>
              </a:spcAft>
            </a:pPr>
            <a:endParaRPr lang="en-US" sz="20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2000" b="1" u="sng" dirty="0">
                <a:latin typeface="Tw Cen MT" panose="020B0602020104020603" pitchFamily="34" charset="0"/>
              </a:rPr>
              <a:t>Date of commencement of audit</a:t>
            </a:r>
            <a:r>
              <a:rPr lang="en-US" sz="2000" b="1" dirty="0">
                <a:latin typeface="Tw Cen MT" panose="020B0602020104020603" pitchFamily="34" charset="0"/>
              </a:rPr>
              <a:t> </a:t>
            </a:r>
            <a:r>
              <a:rPr lang="en-US" sz="2000" dirty="0">
                <a:latin typeface="Tw Cen MT" panose="020B0602020104020603" pitchFamily="34" charset="0"/>
              </a:rPr>
              <a:t>shall mean the </a:t>
            </a:r>
            <a:r>
              <a:rPr lang="en-US" sz="2000" u="sng" dirty="0">
                <a:latin typeface="Tw Cen MT" panose="020B0602020104020603" pitchFamily="34" charset="0"/>
              </a:rPr>
              <a:t>later</a:t>
            </a:r>
            <a:r>
              <a:rPr lang="en-US" sz="2000" dirty="0">
                <a:latin typeface="Tw Cen MT" panose="020B0602020104020603" pitchFamily="34" charset="0"/>
              </a:rPr>
              <a:t> of – </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Date on which documents (as called by the proper officer) are furnished by </a:t>
            </a:r>
            <a:r>
              <a:rPr lang="en-US" sz="2000" dirty="0" err="1">
                <a:latin typeface="Tw Cen MT" panose="020B0602020104020603" pitchFamily="34" charset="0"/>
              </a:rPr>
              <a:t>assessee</a:t>
            </a:r>
            <a:r>
              <a:rPr lang="en-US" sz="2000" dirty="0">
                <a:latin typeface="Tw Cen MT" panose="020B0602020104020603" pitchFamily="34" charset="0"/>
              </a:rPr>
              <a:t>; or,</a:t>
            </a:r>
          </a:p>
          <a:p>
            <a:pPr marL="800100" lvl="1"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Date of actual institution of audit at the place of business.</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65: Audit by departmental authorities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39</a:t>
            </a:fld>
            <a:endParaRPr lang="en-IN"/>
          </a:p>
        </p:txBody>
      </p:sp>
    </p:spTree>
    <p:extLst>
      <p:ext uri="{BB962C8B-B14F-4D97-AF65-F5344CB8AC3E}">
        <p14:creationId xmlns:p14="http://schemas.microsoft.com/office/powerpoint/2010/main" val="451839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anim calcmode="lin" valueType="num">
                                      <p:cBhvr>
                                        <p:cTn id="20"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fade">
                                      <p:cBhvr>
                                        <p:cTn id="24" dur="1000"/>
                                        <p:tgtEl>
                                          <p:spTgt spid="5">
                                            <p:txEl>
                                              <p:pRg st="4" end="4"/>
                                            </p:txEl>
                                          </p:spTgt>
                                        </p:tgtEl>
                                      </p:cBhvr>
                                    </p:animEffect>
                                    <p:anim calcmode="lin" valueType="num">
                                      <p:cBhvr>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235226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Coverage</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a:t>
            </a:fld>
            <a:endParaRPr lang="en-IN" dirty="0"/>
          </a:p>
        </p:txBody>
      </p:sp>
      <p:graphicFrame>
        <p:nvGraphicFramePr>
          <p:cNvPr id="3" name="Table 3">
            <a:extLst>
              <a:ext uri="{FF2B5EF4-FFF2-40B4-BE49-F238E27FC236}">
                <a16:creationId xmlns:a16="http://schemas.microsoft.com/office/drawing/2014/main" id="{F827FFE0-B768-4808-AC2D-8CA89F3CD465}"/>
              </a:ext>
            </a:extLst>
          </p:cNvPr>
          <p:cNvGraphicFramePr>
            <a:graphicFrameLocks noGrp="1"/>
          </p:cNvGraphicFramePr>
          <p:nvPr>
            <p:extLst>
              <p:ext uri="{D42A27DB-BD31-4B8C-83A1-F6EECF244321}">
                <p14:modId xmlns:p14="http://schemas.microsoft.com/office/powerpoint/2010/main" val="1914819567"/>
              </p:ext>
            </p:extLst>
          </p:nvPr>
        </p:nvGraphicFramePr>
        <p:xfrm>
          <a:off x="814039" y="1789973"/>
          <a:ext cx="8633793" cy="4032000"/>
        </p:xfrm>
        <a:graphic>
          <a:graphicData uri="http://schemas.openxmlformats.org/drawingml/2006/table">
            <a:tbl>
              <a:tblPr firstRow="1" bandRow="1">
                <a:tableStyleId>{8EC20E35-A176-4012-BC5E-935CFFF8708E}</a:tableStyleId>
              </a:tblPr>
              <a:tblGrid>
                <a:gridCol w="967827">
                  <a:extLst>
                    <a:ext uri="{9D8B030D-6E8A-4147-A177-3AD203B41FA5}">
                      <a16:colId xmlns:a16="http://schemas.microsoft.com/office/drawing/2014/main" val="89410"/>
                    </a:ext>
                  </a:extLst>
                </a:gridCol>
                <a:gridCol w="1647278">
                  <a:extLst>
                    <a:ext uri="{9D8B030D-6E8A-4147-A177-3AD203B41FA5}">
                      <a16:colId xmlns:a16="http://schemas.microsoft.com/office/drawing/2014/main" val="3233958506"/>
                    </a:ext>
                  </a:extLst>
                </a:gridCol>
                <a:gridCol w="4716668">
                  <a:extLst>
                    <a:ext uri="{9D8B030D-6E8A-4147-A177-3AD203B41FA5}">
                      <a16:colId xmlns:a16="http://schemas.microsoft.com/office/drawing/2014/main" val="1234926902"/>
                    </a:ext>
                  </a:extLst>
                </a:gridCol>
                <a:gridCol w="1302020">
                  <a:extLst>
                    <a:ext uri="{9D8B030D-6E8A-4147-A177-3AD203B41FA5}">
                      <a16:colId xmlns:a16="http://schemas.microsoft.com/office/drawing/2014/main" val="334795654"/>
                    </a:ext>
                  </a:extLst>
                </a:gridCol>
              </a:tblGrid>
              <a:tr h="504000">
                <a:tc>
                  <a:txBody>
                    <a:bodyPr/>
                    <a:lstStyle/>
                    <a:p>
                      <a:pPr algn="ctr"/>
                      <a:r>
                        <a:rPr lang="en-IN" dirty="0"/>
                        <a:t>S. No.</a:t>
                      </a:r>
                      <a:endParaRPr lang="en-IN" dirty="0">
                        <a:latin typeface="Tw Cen MT" panose="020B0602020104020603" pitchFamily="34" charset="0"/>
                      </a:endParaRPr>
                    </a:p>
                  </a:txBody>
                  <a:tcPr/>
                </a:tc>
                <a:tc>
                  <a:txBody>
                    <a:bodyPr/>
                    <a:lstStyle/>
                    <a:p>
                      <a:pPr algn="ctr"/>
                      <a:r>
                        <a:rPr lang="en-IN" dirty="0">
                          <a:latin typeface="Tw Cen MT" panose="020B0602020104020603" pitchFamily="34" charset="0"/>
                        </a:rPr>
                        <a:t>Chapter No.</a:t>
                      </a:r>
                    </a:p>
                  </a:txBody>
                  <a:tcPr/>
                </a:tc>
                <a:tc>
                  <a:txBody>
                    <a:bodyPr/>
                    <a:lstStyle/>
                    <a:p>
                      <a:pPr algn="ctr"/>
                      <a:r>
                        <a:rPr lang="en-IN" dirty="0">
                          <a:latin typeface="Tw Cen MT" panose="020B0602020104020603" pitchFamily="34" charset="0"/>
                        </a:rPr>
                        <a:t>Chapter Name</a:t>
                      </a:r>
                    </a:p>
                  </a:txBody>
                  <a:tcPr/>
                </a:tc>
                <a:tc>
                  <a:txBody>
                    <a:bodyPr/>
                    <a:lstStyle/>
                    <a:p>
                      <a:pPr algn="ctr"/>
                      <a:r>
                        <a:rPr lang="en-IN" dirty="0">
                          <a:latin typeface="Tw Cen MT" panose="020B0602020104020603" pitchFamily="34" charset="0"/>
                        </a:rPr>
                        <a:t>Sections</a:t>
                      </a:r>
                    </a:p>
                  </a:txBody>
                  <a:tcPr/>
                </a:tc>
                <a:extLst>
                  <a:ext uri="{0D108BD9-81ED-4DB2-BD59-A6C34878D82A}">
                    <a16:rowId xmlns:a16="http://schemas.microsoft.com/office/drawing/2014/main" val="3958442803"/>
                  </a:ext>
                </a:extLst>
              </a:tr>
              <a:tr h="504000">
                <a:tc>
                  <a:txBody>
                    <a:bodyPr/>
                    <a:lstStyle/>
                    <a:p>
                      <a:pPr algn="ctr"/>
                      <a:r>
                        <a:rPr lang="en-IN" dirty="0">
                          <a:latin typeface="Tw Cen MT" panose="020B0602020104020603" pitchFamily="34" charset="0"/>
                        </a:rPr>
                        <a:t>1</a:t>
                      </a:r>
                    </a:p>
                  </a:txBody>
                  <a:tcPr/>
                </a:tc>
                <a:tc>
                  <a:txBody>
                    <a:bodyPr/>
                    <a:lstStyle/>
                    <a:p>
                      <a:pPr algn="ctr"/>
                      <a:r>
                        <a:rPr lang="en-IN" dirty="0">
                          <a:latin typeface="Tw Cen MT" panose="020B0602020104020603" pitchFamily="34" charset="0"/>
                        </a:rPr>
                        <a:t>XII</a:t>
                      </a:r>
                    </a:p>
                  </a:txBody>
                  <a:tcPr/>
                </a:tc>
                <a:tc>
                  <a:txBody>
                    <a:bodyPr/>
                    <a:lstStyle/>
                    <a:p>
                      <a:r>
                        <a:rPr lang="en-IN" b="0" dirty="0">
                          <a:latin typeface="Tw Cen MT" panose="020B0602020104020603" pitchFamily="34" charset="0"/>
                        </a:rPr>
                        <a:t>Assessment</a:t>
                      </a:r>
                    </a:p>
                  </a:txBody>
                  <a:tcPr/>
                </a:tc>
                <a:tc>
                  <a:txBody>
                    <a:bodyPr/>
                    <a:lstStyle/>
                    <a:p>
                      <a:pPr algn="ctr"/>
                      <a:r>
                        <a:rPr lang="en-IN" dirty="0">
                          <a:latin typeface="Tw Cen MT" panose="020B0602020104020603" pitchFamily="34" charset="0"/>
                        </a:rPr>
                        <a:t>59-64</a:t>
                      </a:r>
                    </a:p>
                  </a:txBody>
                  <a:tcPr/>
                </a:tc>
                <a:extLst>
                  <a:ext uri="{0D108BD9-81ED-4DB2-BD59-A6C34878D82A}">
                    <a16:rowId xmlns:a16="http://schemas.microsoft.com/office/drawing/2014/main" val="1638847231"/>
                  </a:ext>
                </a:extLst>
              </a:tr>
              <a:tr h="504000">
                <a:tc>
                  <a:txBody>
                    <a:bodyPr/>
                    <a:lstStyle/>
                    <a:p>
                      <a:pPr algn="ctr"/>
                      <a:r>
                        <a:rPr lang="en-IN" dirty="0">
                          <a:latin typeface="Tw Cen MT" panose="020B0602020104020603" pitchFamily="34" charset="0"/>
                        </a:rPr>
                        <a:t>2</a:t>
                      </a:r>
                    </a:p>
                  </a:txBody>
                  <a:tcPr/>
                </a:tc>
                <a:tc>
                  <a:txBody>
                    <a:bodyPr/>
                    <a:lstStyle/>
                    <a:p>
                      <a:pPr algn="ctr"/>
                      <a:r>
                        <a:rPr lang="en-IN" dirty="0">
                          <a:latin typeface="Tw Cen MT" panose="020B0602020104020603" pitchFamily="34" charset="0"/>
                        </a:rPr>
                        <a:t>XIII</a:t>
                      </a:r>
                    </a:p>
                  </a:txBody>
                  <a:tcPr/>
                </a:tc>
                <a:tc>
                  <a:txBody>
                    <a:bodyPr/>
                    <a:lstStyle/>
                    <a:p>
                      <a:r>
                        <a:rPr lang="en-IN" b="0" dirty="0">
                          <a:latin typeface="Tw Cen MT" panose="020B0602020104020603" pitchFamily="34" charset="0"/>
                        </a:rPr>
                        <a:t>Audit</a:t>
                      </a:r>
                    </a:p>
                  </a:txBody>
                  <a:tcPr/>
                </a:tc>
                <a:tc>
                  <a:txBody>
                    <a:bodyPr/>
                    <a:lstStyle/>
                    <a:p>
                      <a:pPr algn="ctr"/>
                      <a:r>
                        <a:rPr lang="en-IN" dirty="0">
                          <a:latin typeface="Tw Cen MT" panose="020B0602020104020603" pitchFamily="34" charset="0"/>
                        </a:rPr>
                        <a:t>65-66</a:t>
                      </a:r>
                    </a:p>
                  </a:txBody>
                  <a:tcPr/>
                </a:tc>
                <a:extLst>
                  <a:ext uri="{0D108BD9-81ED-4DB2-BD59-A6C34878D82A}">
                    <a16:rowId xmlns:a16="http://schemas.microsoft.com/office/drawing/2014/main" val="1764699162"/>
                  </a:ext>
                </a:extLst>
              </a:tr>
              <a:tr h="504000">
                <a:tc>
                  <a:txBody>
                    <a:bodyPr/>
                    <a:lstStyle/>
                    <a:p>
                      <a:pPr algn="ctr"/>
                      <a:r>
                        <a:rPr lang="en-IN" dirty="0">
                          <a:latin typeface="Tw Cen MT" panose="020B0602020104020603" pitchFamily="34" charset="0"/>
                        </a:rPr>
                        <a:t>3</a:t>
                      </a:r>
                    </a:p>
                  </a:txBody>
                  <a:tcPr/>
                </a:tc>
                <a:tc>
                  <a:txBody>
                    <a:bodyPr/>
                    <a:lstStyle/>
                    <a:p>
                      <a:pPr algn="ctr"/>
                      <a:r>
                        <a:rPr lang="en-IN" dirty="0">
                          <a:latin typeface="Tw Cen MT" panose="020B0602020104020603" pitchFamily="34" charset="0"/>
                        </a:rPr>
                        <a:t>XIV</a:t>
                      </a:r>
                    </a:p>
                  </a:txBody>
                  <a:tcPr/>
                </a:tc>
                <a:tc>
                  <a:txBody>
                    <a:bodyPr/>
                    <a:lstStyle/>
                    <a:p>
                      <a:r>
                        <a:rPr lang="en-US" b="0" dirty="0">
                          <a:latin typeface="Tw Cen MT" panose="020B0602020104020603" pitchFamily="34" charset="0"/>
                        </a:rPr>
                        <a:t>Inspection, Search, Seizure and Arrest</a:t>
                      </a:r>
                    </a:p>
                  </a:txBody>
                  <a:tcPr/>
                </a:tc>
                <a:tc>
                  <a:txBody>
                    <a:bodyPr/>
                    <a:lstStyle/>
                    <a:p>
                      <a:pPr algn="ctr"/>
                      <a:r>
                        <a:rPr lang="en-IN" dirty="0">
                          <a:latin typeface="Tw Cen MT" panose="020B0602020104020603" pitchFamily="34" charset="0"/>
                        </a:rPr>
                        <a:t>67-72</a:t>
                      </a:r>
                    </a:p>
                  </a:txBody>
                  <a:tcPr/>
                </a:tc>
                <a:extLst>
                  <a:ext uri="{0D108BD9-81ED-4DB2-BD59-A6C34878D82A}">
                    <a16:rowId xmlns:a16="http://schemas.microsoft.com/office/drawing/2014/main" val="765306317"/>
                  </a:ext>
                </a:extLst>
              </a:tr>
              <a:tr h="504000">
                <a:tc>
                  <a:txBody>
                    <a:bodyPr/>
                    <a:lstStyle/>
                    <a:p>
                      <a:pPr algn="ctr"/>
                      <a:r>
                        <a:rPr lang="en-IN" dirty="0">
                          <a:latin typeface="Tw Cen MT" panose="020B0602020104020603" pitchFamily="34" charset="0"/>
                        </a:rPr>
                        <a:t>4</a:t>
                      </a:r>
                    </a:p>
                  </a:txBody>
                  <a:tcPr/>
                </a:tc>
                <a:tc>
                  <a:txBody>
                    <a:bodyPr/>
                    <a:lstStyle/>
                    <a:p>
                      <a:pPr algn="ctr"/>
                      <a:r>
                        <a:rPr lang="en-IN" dirty="0">
                          <a:latin typeface="Tw Cen MT" panose="020B0602020104020603" pitchFamily="34" charset="0"/>
                        </a:rPr>
                        <a:t>XV</a:t>
                      </a:r>
                    </a:p>
                  </a:txBody>
                  <a:tcPr/>
                </a:tc>
                <a:tc>
                  <a:txBody>
                    <a:bodyPr/>
                    <a:lstStyle/>
                    <a:p>
                      <a:r>
                        <a:rPr lang="en-IN" b="0" dirty="0">
                          <a:latin typeface="Tw Cen MT" panose="020B0602020104020603" pitchFamily="34" charset="0"/>
                        </a:rPr>
                        <a:t>Demands &amp; Recovery</a:t>
                      </a:r>
                    </a:p>
                  </a:txBody>
                  <a:tcPr/>
                </a:tc>
                <a:tc>
                  <a:txBody>
                    <a:bodyPr/>
                    <a:lstStyle/>
                    <a:p>
                      <a:pPr algn="ctr"/>
                      <a:r>
                        <a:rPr lang="en-IN" dirty="0">
                          <a:latin typeface="Tw Cen MT" panose="020B0602020104020603" pitchFamily="34" charset="0"/>
                        </a:rPr>
                        <a:t>73-84</a:t>
                      </a:r>
                    </a:p>
                  </a:txBody>
                  <a:tcPr/>
                </a:tc>
                <a:extLst>
                  <a:ext uri="{0D108BD9-81ED-4DB2-BD59-A6C34878D82A}">
                    <a16:rowId xmlns:a16="http://schemas.microsoft.com/office/drawing/2014/main" val="1201274457"/>
                  </a:ext>
                </a:extLst>
              </a:tr>
              <a:tr h="504000">
                <a:tc>
                  <a:txBody>
                    <a:bodyPr/>
                    <a:lstStyle/>
                    <a:p>
                      <a:pPr algn="ctr"/>
                      <a:r>
                        <a:rPr lang="en-IN" dirty="0">
                          <a:latin typeface="Tw Cen MT" panose="020B0602020104020603" pitchFamily="34" charset="0"/>
                        </a:rPr>
                        <a:t>5</a:t>
                      </a:r>
                    </a:p>
                  </a:txBody>
                  <a:tcPr/>
                </a:tc>
                <a:tc>
                  <a:txBody>
                    <a:bodyPr/>
                    <a:lstStyle/>
                    <a:p>
                      <a:pPr algn="ctr"/>
                      <a:r>
                        <a:rPr lang="en-IN" dirty="0">
                          <a:latin typeface="Tw Cen MT" panose="020B0602020104020603" pitchFamily="34" charset="0"/>
                        </a:rPr>
                        <a:t>XVIII</a:t>
                      </a:r>
                    </a:p>
                  </a:txBody>
                  <a:tcPr/>
                </a:tc>
                <a:tc>
                  <a:txBody>
                    <a:bodyPr/>
                    <a:lstStyle/>
                    <a:p>
                      <a:r>
                        <a:rPr lang="en-IN" b="0" dirty="0">
                          <a:latin typeface="Tw Cen MT" panose="020B0602020104020603" pitchFamily="34" charset="0"/>
                        </a:rPr>
                        <a:t>Appeals &amp; Revision</a:t>
                      </a:r>
                    </a:p>
                  </a:txBody>
                  <a:tcPr/>
                </a:tc>
                <a:tc>
                  <a:txBody>
                    <a:bodyPr/>
                    <a:lstStyle/>
                    <a:p>
                      <a:pPr algn="ctr"/>
                      <a:r>
                        <a:rPr lang="en-IN" dirty="0">
                          <a:latin typeface="Tw Cen MT" panose="020B0602020104020603" pitchFamily="34" charset="0"/>
                        </a:rPr>
                        <a:t>107-121</a:t>
                      </a:r>
                    </a:p>
                  </a:txBody>
                  <a:tcPr/>
                </a:tc>
                <a:extLst>
                  <a:ext uri="{0D108BD9-81ED-4DB2-BD59-A6C34878D82A}">
                    <a16:rowId xmlns:a16="http://schemas.microsoft.com/office/drawing/2014/main" val="3814844743"/>
                  </a:ext>
                </a:extLst>
              </a:tr>
              <a:tr h="504000">
                <a:tc>
                  <a:txBody>
                    <a:bodyPr/>
                    <a:lstStyle/>
                    <a:p>
                      <a:pPr algn="ctr"/>
                      <a:r>
                        <a:rPr lang="en-IN" dirty="0">
                          <a:latin typeface="Tw Cen MT" panose="020B0602020104020603" pitchFamily="34" charset="0"/>
                        </a:rPr>
                        <a:t>6</a:t>
                      </a:r>
                    </a:p>
                  </a:txBody>
                  <a:tcPr/>
                </a:tc>
                <a:tc>
                  <a:txBody>
                    <a:bodyPr/>
                    <a:lstStyle/>
                    <a:p>
                      <a:pPr algn="ctr"/>
                      <a:endParaRPr lang="en-IN" dirty="0">
                        <a:latin typeface="Tw Cen MT" panose="020B0602020104020603" pitchFamily="34" charset="0"/>
                      </a:endParaRPr>
                    </a:p>
                  </a:txBody>
                  <a:tcPr/>
                </a:tc>
                <a:tc>
                  <a:txBody>
                    <a:bodyPr/>
                    <a:lstStyle/>
                    <a:p>
                      <a:r>
                        <a:rPr lang="en-IN" b="0" dirty="0">
                          <a:latin typeface="Tw Cen MT" panose="020B0602020104020603" pitchFamily="34" charset="0"/>
                        </a:rPr>
                        <a:t>Proper Officer</a:t>
                      </a:r>
                    </a:p>
                  </a:txBody>
                  <a:tcPr/>
                </a:tc>
                <a:tc>
                  <a:txBody>
                    <a:bodyPr/>
                    <a:lstStyle/>
                    <a:p>
                      <a:pPr algn="ctr"/>
                      <a:endParaRPr lang="en-IN" dirty="0">
                        <a:latin typeface="Tw Cen MT" panose="020B0602020104020603" pitchFamily="34" charset="0"/>
                      </a:endParaRPr>
                    </a:p>
                  </a:txBody>
                  <a:tcPr/>
                </a:tc>
                <a:extLst>
                  <a:ext uri="{0D108BD9-81ED-4DB2-BD59-A6C34878D82A}">
                    <a16:rowId xmlns:a16="http://schemas.microsoft.com/office/drawing/2014/main" val="2094556857"/>
                  </a:ext>
                </a:extLst>
              </a:tr>
              <a:tr h="504000">
                <a:tc>
                  <a:txBody>
                    <a:bodyPr/>
                    <a:lstStyle/>
                    <a:p>
                      <a:pPr algn="ctr"/>
                      <a:endParaRPr lang="en-IN" dirty="0">
                        <a:latin typeface="Tw Cen MT" panose="020B0602020104020603" pitchFamily="34" charset="0"/>
                      </a:endParaRPr>
                    </a:p>
                  </a:txBody>
                  <a:tcPr/>
                </a:tc>
                <a:tc>
                  <a:txBody>
                    <a:bodyPr/>
                    <a:lstStyle/>
                    <a:p>
                      <a:pPr algn="ctr"/>
                      <a:endParaRPr lang="en-IN" dirty="0">
                        <a:latin typeface="Tw Cen MT" panose="020B0602020104020603" pitchFamily="34" charset="0"/>
                      </a:endParaRPr>
                    </a:p>
                  </a:txBody>
                  <a:tcPr/>
                </a:tc>
                <a:tc>
                  <a:txBody>
                    <a:bodyPr/>
                    <a:lstStyle/>
                    <a:p>
                      <a:r>
                        <a:rPr lang="en-IN" b="0" dirty="0">
                          <a:latin typeface="Tw Cen MT" panose="020B0602020104020603" pitchFamily="34" charset="0"/>
                        </a:rPr>
                        <a:t>Reasons to believe</a:t>
                      </a:r>
                    </a:p>
                  </a:txBody>
                  <a:tcPr/>
                </a:tc>
                <a:tc>
                  <a:txBody>
                    <a:bodyPr/>
                    <a:lstStyle/>
                    <a:p>
                      <a:pPr algn="ctr"/>
                      <a:endParaRPr lang="en-IN" dirty="0">
                        <a:latin typeface="Tw Cen MT" panose="020B0602020104020603" pitchFamily="34" charset="0"/>
                      </a:endParaRPr>
                    </a:p>
                  </a:txBody>
                  <a:tcPr/>
                </a:tc>
                <a:extLst>
                  <a:ext uri="{0D108BD9-81ED-4DB2-BD59-A6C34878D82A}">
                    <a16:rowId xmlns:a16="http://schemas.microsoft.com/office/drawing/2014/main" val="2158318857"/>
                  </a:ext>
                </a:extLst>
              </a:tr>
            </a:tbl>
          </a:graphicData>
        </a:graphic>
      </p:graphicFrame>
    </p:spTree>
    <p:extLst>
      <p:ext uri="{BB962C8B-B14F-4D97-AF65-F5344CB8AC3E}">
        <p14:creationId xmlns:p14="http://schemas.microsoft.com/office/powerpoint/2010/main" val="3448801126"/>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10"/>
            <a:ext cx="10515600" cy="1435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just">
              <a:lnSpc>
                <a:spcPct val="150000"/>
              </a:lnSpc>
              <a:spcBef>
                <a:spcPts val="600"/>
              </a:spcBef>
              <a:spcAft>
                <a:spcPts val="600"/>
              </a:spcAft>
            </a:pPr>
            <a:r>
              <a:rPr lang="en-US" sz="2000" b="1" dirty="0">
                <a:latin typeface="Tw Cen MT" panose="020B0602020104020603" pitchFamily="34" charset="0"/>
                <a:ea typeface="+mj-ea"/>
                <a:cs typeface="+mj-cs"/>
              </a:rPr>
              <a:t>Conclusion of audit – </a:t>
            </a:r>
            <a:r>
              <a:rPr lang="en-US" sz="2000" dirty="0">
                <a:latin typeface="Tw Cen MT" panose="020B0602020104020603" pitchFamily="34" charset="0"/>
                <a:ea typeface="+mj-ea"/>
                <a:cs typeface="+mj-cs"/>
              </a:rPr>
              <a:t>Within 30 days of conclusion, proper officer shall inform the </a:t>
            </a:r>
            <a:r>
              <a:rPr lang="en-US" sz="2000" dirty="0" err="1">
                <a:latin typeface="Tw Cen MT" panose="020B0602020104020603" pitchFamily="34" charset="0"/>
                <a:ea typeface="+mj-ea"/>
                <a:cs typeface="+mj-cs"/>
              </a:rPr>
              <a:t>assessee</a:t>
            </a:r>
            <a:r>
              <a:rPr lang="en-US" sz="2000" dirty="0">
                <a:latin typeface="Tw Cen MT" panose="020B0602020104020603" pitchFamily="34" charset="0"/>
                <a:ea typeface="+mj-ea"/>
                <a:cs typeface="+mj-cs"/>
              </a:rPr>
              <a:t> about h</a:t>
            </a:r>
            <a:r>
              <a:rPr lang="en-US" sz="2100" dirty="0">
                <a:latin typeface="Tw Cen MT" panose="020B0602020104020603" pitchFamily="34" charset="0"/>
              </a:rPr>
              <a:t>is </a:t>
            </a:r>
            <a:r>
              <a:rPr lang="en-US" sz="2100" u="sng" dirty="0">
                <a:latin typeface="Tw Cen MT" panose="020B0602020104020603" pitchFamily="34" charset="0"/>
              </a:rPr>
              <a:t>findings</a:t>
            </a:r>
            <a:r>
              <a:rPr lang="en-US" sz="2100" dirty="0">
                <a:latin typeface="Tw Cen MT" panose="020B0602020104020603" pitchFamily="34" charset="0"/>
              </a:rPr>
              <a:t> and the reasons for such findings in </a:t>
            </a:r>
            <a:r>
              <a:rPr lang="en-US" sz="2100" u="sng" dirty="0">
                <a:latin typeface="Tw Cen MT" panose="020B0602020104020603" pitchFamily="34" charset="0"/>
              </a:rPr>
              <a:t>FORM GST ADT – 02</a:t>
            </a:r>
            <a:endParaRPr lang="en-US" sz="21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65: Audit by departmental authorities</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40</a:t>
            </a:fld>
            <a:endParaRPr lang="en-IN"/>
          </a:p>
        </p:txBody>
      </p:sp>
      <p:cxnSp>
        <p:nvCxnSpPr>
          <p:cNvPr id="34" name="Straight Connector 33">
            <a:extLst>
              <a:ext uri="{FF2B5EF4-FFF2-40B4-BE49-F238E27FC236}">
                <a16:creationId xmlns:a16="http://schemas.microsoft.com/office/drawing/2014/main" id="{6AFBCB6B-EFC1-4344-A55D-352CFC62A510}"/>
              </a:ext>
            </a:extLst>
          </p:cNvPr>
          <p:cNvCxnSpPr>
            <a:cxnSpLocks/>
          </p:cNvCxnSpPr>
          <p:nvPr/>
        </p:nvCxnSpPr>
        <p:spPr>
          <a:xfrm>
            <a:off x="1425947" y="2981739"/>
            <a:ext cx="0" cy="413061"/>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80C360C8-1B38-4A2A-BA63-547DE28FE072}"/>
              </a:ext>
            </a:extLst>
          </p:cNvPr>
          <p:cNvCxnSpPr/>
          <p:nvPr/>
        </p:nvCxnSpPr>
        <p:spPr>
          <a:xfrm>
            <a:off x="993912" y="3399184"/>
            <a:ext cx="8239540" cy="0"/>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19CF0A75-4E4F-4D1F-9E41-6F03D04DFF21}"/>
              </a:ext>
            </a:extLst>
          </p:cNvPr>
          <p:cNvCxnSpPr/>
          <p:nvPr/>
        </p:nvCxnSpPr>
        <p:spPr>
          <a:xfrm>
            <a:off x="993913" y="3399183"/>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50494413-3C42-489C-92B2-72DD81A92D51}"/>
              </a:ext>
            </a:extLst>
          </p:cNvPr>
          <p:cNvCxnSpPr/>
          <p:nvPr/>
        </p:nvCxnSpPr>
        <p:spPr>
          <a:xfrm>
            <a:off x="9236765" y="3399183"/>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Rectangle 40">
            <a:extLst>
              <a:ext uri="{FF2B5EF4-FFF2-40B4-BE49-F238E27FC236}">
                <a16:creationId xmlns:a16="http://schemas.microsoft.com/office/drawing/2014/main" id="{29CCE89B-3A9F-4BCB-AC99-253568125D67}"/>
              </a:ext>
            </a:extLst>
          </p:cNvPr>
          <p:cNvSpPr/>
          <p:nvPr/>
        </p:nvSpPr>
        <p:spPr>
          <a:xfrm>
            <a:off x="-319828" y="4004513"/>
            <a:ext cx="2640638" cy="94694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No finding/ </a:t>
            </a:r>
          </a:p>
          <a:p>
            <a:pPr algn="ctr"/>
            <a:r>
              <a:rPr lang="en-IN" dirty="0">
                <a:solidFill>
                  <a:srgbClr val="000000"/>
                </a:solidFill>
                <a:latin typeface="Tw Cen MT" panose="020B0602020104020603" pitchFamily="34" charset="0"/>
              </a:rPr>
              <a:t>No non-compliance discovered</a:t>
            </a:r>
          </a:p>
        </p:txBody>
      </p:sp>
      <p:cxnSp>
        <p:nvCxnSpPr>
          <p:cNvPr id="44" name="Straight Arrow Connector 43">
            <a:extLst>
              <a:ext uri="{FF2B5EF4-FFF2-40B4-BE49-F238E27FC236}">
                <a16:creationId xmlns:a16="http://schemas.microsoft.com/office/drawing/2014/main" id="{8E6651A9-CB4D-4F61-BD28-E907ED0B1F77}"/>
              </a:ext>
            </a:extLst>
          </p:cNvPr>
          <p:cNvCxnSpPr/>
          <p:nvPr/>
        </p:nvCxnSpPr>
        <p:spPr>
          <a:xfrm>
            <a:off x="997225" y="4913226"/>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Rectangle 44">
            <a:extLst>
              <a:ext uri="{FF2B5EF4-FFF2-40B4-BE49-F238E27FC236}">
                <a16:creationId xmlns:a16="http://schemas.microsoft.com/office/drawing/2014/main" id="{355BC871-FF09-440E-9142-4852A792CA4E}"/>
              </a:ext>
            </a:extLst>
          </p:cNvPr>
          <p:cNvSpPr/>
          <p:nvPr/>
        </p:nvSpPr>
        <p:spPr>
          <a:xfrm>
            <a:off x="16218" y="5549002"/>
            <a:ext cx="1983950"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Audit deemed to be concluded</a:t>
            </a:r>
          </a:p>
        </p:txBody>
      </p:sp>
      <p:cxnSp>
        <p:nvCxnSpPr>
          <p:cNvPr id="47" name="Straight Arrow Connector 46">
            <a:extLst>
              <a:ext uri="{FF2B5EF4-FFF2-40B4-BE49-F238E27FC236}">
                <a16:creationId xmlns:a16="http://schemas.microsoft.com/office/drawing/2014/main" id="{1D501B1B-6FEF-4347-9060-E9391E878907}"/>
              </a:ext>
            </a:extLst>
          </p:cNvPr>
          <p:cNvCxnSpPr/>
          <p:nvPr/>
        </p:nvCxnSpPr>
        <p:spPr>
          <a:xfrm>
            <a:off x="4770785" y="3399183"/>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Rectangle 47">
            <a:extLst>
              <a:ext uri="{FF2B5EF4-FFF2-40B4-BE49-F238E27FC236}">
                <a16:creationId xmlns:a16="http://schemas.microsoft.com/office/drawing/2014/main" id="{ECC5A7A6-29B9-4522-9637-1D47C0680EE7}"/>
              </a:ext>
            </a:extLst>
          </p:cNvPr>
          <p:cNvSpPr/>
          <p:nvPr/>
        </p:nvSpPr>
        <p:spPr>
          <a:xfrm>
            <a:off x="3450466" y="4042746"/>
            <a:ext cx="2640638"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Where </a:t>
            </a:r>
            <a:r>
              <a:rPr lang="en-IN" dirty="0" err="1">
                <a:solidFill>
                  <a:srgbClr val="000000"/>
                </a:solidFill>
                <a:latin typeface="Tw Cen MT" panose="020B0602020104020603" pitchFamily="34" charset="0"/>
              </a:rPr>
              <a:t>assessee</a:t>
            </a:r>
            <a:r>
              <a:rPr lang="en-IN" dirty="0">
                <a:solidFill>
                  <a:srgbClr val="000000"/>
                </a:solidFill>
                <a:latin typeface="Tw Cen MT" panose="020B0602020104020603" pitchFamily="34" charset="0"/>
              </a:rPr>
              <a:t> agrees with findings of audit team</a:t>
            </a:r>
          </a:p>
        </p:txBody>
      </p:sp>
      <p:sp>
        <p:nvSpPr>
          <p:cNvPr id="49" name="Rectangle 48">
            <a:extLst>
              <a:ext uri="{FF2B5EF4-FFF2-40B4-BE49-F238E27FC236}">
                <a16:creationId xmlns:a16="http://schemas.microsoft.com/office/drawing/2014/main" id="{23D443E2-0DF7-450D-84F7-5C87B4BAD45E}"/>
              </a:ext>
            </a:extLst>
          </p:cNvPr>
          <p:cNvSpPr/>
          <p:nvPr/>
        </p:nvSpPr>
        <p:spPr>
          <a:xfrm>
            <a:off x="7635866" y="4042746"/>
            <a:ext cx="3195172"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Where </a:t>
            </a:r>
            <a:r>
              <a:rPr lang="en-IN" dirty="0" err="1">
                <a:solidFill>
                  <a:srgbClr val="000000"/>
                </a:solidFill>
                <a:latin typeface="Tw Cen MT" panose="020B0602020104020603" pitchFamily="34" charset="0"/>
              </a:rPr>
              <a:t>assessee</a:t>
            </a:r>
            <a:r>
              <a:rPr lang="en-IN" dirty="0">
                <a:solidFill>
                  <a:srgbClr val="000000"/>
                </a:solidFill>
                <a:latin typeface="Tw Cen MT" panose="020B0602020104020603" pitchFamily="34" charset="0"/>
              </a:rPr>
              <a:t> does not agree with findings of audit team</a:t>
            </a:r>
          </a:p>
        </p:txBody>
      </p:sp>
      <p:sp>
        <p:nvSpPr>
          <p:cNvPr id="51" name="Rectangle 50">
            <a:extLst>
              <a:ext uri="{FF2B5EF4-FFF2-40B4-BE49-F238E27FC236}">
                <a16:creationId xmlns:a16="http://schemas.microsoft.com/office/drawing/2014/main" id="{53556296-DD99-4A76-87B2-437FDBC25A98}"/>
              </a:ext>
            </a:extLst>
          </p:cNvPr>
          <p:cNvSpPr/>
          <p:nvPr/>
        </p:nvSpPr>
        <p:spPr>
          <a:xfrm>
            <a:off x="2827766" y="5549001"/>
            <a:ext cx="3866158"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Audit shall be concluded after payment of taxes, as determined by audit team</a:t>
            </a:r>
          </a:p>
        </p:txBody>
      </p:sp>
      <p:cxnSp>
        <p:nvCxnSpPr>
          <p:cNvPr id="52" name="Straight Arrow Connector 51">
            <a:extLst>
              <a:ext uri="{FF2B5EF4-FFF2-40B4-BE49-F238E27FC236}">
                <a16:creationId xmlns:a16="http://schemas.microsoft.com/office/drawing/2014/main" id="{54E182E3-9B23-41A4-A3FD-3C5DC7C9665A}"/>
              </a:ext>
            </a:extLst>
          </p:cNvPr>
          <p:cNvCxnSpPr/>
          <p:nvPr/>
        </p:nvCxnSpPr>
        <p:spPr>
          <a:xfrm>
            <a:off x="4765177" y="4913226"/>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4" name="Rectangle 53">
            <a:extLst>
              <a:ext uri="{FF2B5EF4-FFF2-40B4-BE49-F238E27FC236}">
                <a16:creationId xmlns:a16="http://schemas.microsoft.com/office/drawing/2014/main" id="{F3CC93D2-69B2-4473-BDBB-283EDBF8A608}"/>
              </a:ext>
            </a:extLst>
          </p:cNvPr>
          <p:cNvSpPr/>
          <p:nvPr/>
        </p:nvSpPr>
        <p:spPr>
          <a:xfrm>
            <a:off x="7294758" y="5549000"/>
            <a:ext cx="3866158" cy="71145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IN" dirty="0">
                <a:solidFill>
                  <a:srgbClr val="000000"/>
                </a:solidFill>
                <a:latin typeface="Tw Cen MT" panose="020B0602020104020603" pitchFamily="34" charset="0"/>
              </a:rPr>
              <a:t>SCN will be issued by audit team under Section 73 or 74, as the case may be</a:t>
            </a:r>
          </a:p>
        </p:txBody>
      </p:sp>
      <p:cxnSp>
        <p:nvCxnSpPr>
          <p:cNvPr id="55" name="Straight Arrow Connector 54">
            <a:extLst>
              <a:ext uri="{FF2B5EF4-FFF2-40B4-BE49-F238E27FC236}">
                <a16:creationId xmlns:a16="http://schemas.microsoft.com/office/drawing/2014/main" id="{B7A54AA2-5472-4160-9BF2-B50341A93B59}"/>
              </a:ext>
            </a:extLst>
          </p:cNvPr>
          <p:cNvCxnSpPr/>
          <p:nvPr/>
        </p:nvCxnSpPr>
        <p:spPr>
          <a:xfrm>
            <a:off x="9227837" y="4913226"/>
            <a:ext cx="0" cy="5864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4EC7CE09-5893-454E-BCD3-4B6279AA144A}"/>
              </a:ext>
            </a:extLst>
          </p:cNvPr>
          <p:cNvCxnSpPr>
            <a:cxnSpLocks/>
          </p:cNvCxnSpPr>
          <p:nvPr/>
        </p:nvCxnSpPr>
        <p:spPr>
          <a:xfrm>
            <a:off x="1425947" y="2986122"/>
            <a:ext cx="0" cy="41306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874700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
                                            <p:txEl>
                                              <p:pRg st="0" end="0"/>
                                            </p:txEl>
                                          </p:spTgt>
                                        </p:tgtEl>
                                        <p:attrNameLst>
                                          <p:attrName>style.visibility</p:attrName>
                                        </p:attrNameLst>
                                      </p:cBhvr>
                                      <p:to>
                                        <p:strVal val="visible"/>
                                      </p:to>
                                    </p:set>
                                    <p:animEffect transition="in" filter="wipe(down)">
                                      <p:cBhvr>
                                        <p:cTn id="7" dur="500"/>
                                        <p:tgtEl>
                                          <p:spTgt spid="41">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1">
                                            <p:txEl>
                                              <p:pRg st="1" end="1"/>
                                            </p:txEl>
                                          </p:spTgt>
                                        </p:tgtEl>
                                        <p:attrNameLst>
                                          <p:attrName>style.visibility</p:attrName>
                                        </p:attrNameLst>
                                      </p:cBhvr>
                                      <p:to>
                                        <p:strVal val="visible"/>
                                      </p:to>
                                    </p:set>
                                    <p:animEffect transition="in" filter="wipe(down)">
                                      <p:cBhvr>
                                        <p:cTn id="10" dur="500"/>
                                        <p:tgtEl>
                                          <p:spTgt spid="4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45">
                                            <p:txEl>
                                              <p:pRg st="0" end="0"/>
                                            </p:txEl>
                                          </p:spTgt>
                                        </p:tgtEl>
                                        <p:attrNameLst>
                                          <p:attrName>style.visibility</p:attrName>
                                        </p:attrNameLst>
                                      </p:cBhvr>
                                      <p:to>
                                        <p:strVal val="visible"/>
                                      </p:to>
                                    </p:set>
                                    <p:animEffect transition="in" filter="wipe(down)">
                                      <p:cBhvr>
                                        <p:cTn id="15" dur="500"/>
                                        <p:tgtEl>
                                          <p:spTgt spid="4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48">
                                            <p:txEl>
                                              <p:pRg st="0" end="0"/>
                                            </p:txEl>
                                          </p:spTgt>
                                        </p:tgtEl>
                                        <p:attrNameLst>
                                          <p:attrName>style.visibility</p:attrName>
                                        </p:attrNameLst>
                                      </p:cBhvr>
                                      <p:to>
                                        <p:strVal val="visible"/>
                                      </p:to>
                                    </p:set>
                                    <p:animEffect transition="in" filter="wipe(down)">
                                      <p:cBhvr>
                                        <p:cTn id="20" dur="500"/>
                                        <p:tgtEl>
                                          <p:spTgt spid="4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1">
                                            <p:txEl>
                                              <p:pRg st="0" end="0"/>
                                            </p:txEl>
                                          </p:spTgt>
                                        </p:tgtEl>
                                        <p:attrNameLst>
                                          <p:attrName>style.visibility</p:attrName>
                                        </p:attrNameLst>
                                      </p:cBhvr>
                                      <p:to>
                                        <p:strVal val="visible"/>
                                      </p:to>
                                    </p:set>
                                    <p:animEffect transition="in" filter="wipe(down)">
                                      <p:cBhvr>
                                        <p:cTn id="25" dur="500"/>
                                        <p:tgtEl>
                                          <p:spTgt spid="51">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49">
                                            <p:txEl>
                                              <p:pRg st="0" end="0"/>
                                            </p:txEl>
                                          </p:spTgt>
                                        </p:tgtEl>
                                        <p:attrNameLst>
                                          <p:attrName>style.visibility</p:attrName>
                                        </p:attrNameLst>
                                      </p:cBhvr>
                                      <p:to>
                                        <p:strVal val="visible"/>
                                      </p:to>
                                    </p:set>
                                    <p:animEffect transition="in" filter="wipe(down)">
                                      <p:cBhvr>
                                        <p:cTn id="30" dur="500"/>
                                        <p:tgtEl>
                                          <p:spTgt spid="49">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54">
                                            <p:txEl>
                                              <p:pRg st="0" end="0"/>
                                            </p:txEl>
                                          </p:spTgt>
                                        </p:tgtEl>
                                        <p:attrNameLst>
                                          <p:attrName>style.visibility</p:attrName>
                                        </p:attrNameLst>
                                      </p:cBhvr>
                                      <p:to>
                                        <p:strVal val="visible"/>
                                      </p:to>
                                    </p:set>
                                    <p:animEffect transition="in" filter="wipe(down)">
                                      <p:cBhvr>
                                        <p:cTn id="35"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41</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384465" y="3002416"/>
            <a:ext cx="33660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Form GST ADT - 02</a:t>
            </a:r>
            <a:endParaRPr lang="en-IN" sz="1400" b="1" dirty="0">
              <a:solidFill>
                <a:schemeClr val="tx1"/>
              </a:solidFill>
              <a:latin typeface="Tw Cen MT" panose="020B0602020104020603" pitchFamily="34" charset="0"/>
            </a:endParaRPr>
          </a:p>
        </p:txBody>
      </p:sp>
      <p:pic>
        <p:nvPicPr>
          <p:cNvPr id="11" name="Picture 10">
            <a:extLst>
              <a:ext uri="{FF2B5EF4-FFF2-40B4-BE49-F238E27FC236}">
                <a16:creationId xmlns:a16="http://schemas.microsoft.com/office/drawing/2014/main" id="{485447E6-35F6-4833-BB4A-BE1BBFEB0F63}"/>
              </a:ext>
            </a:extLst>
          </p:cNvPr>
          <p:cNvPicPr>
            <a:picLocks noChangeAspect="1"/>
          </p:cNvPicPr>
          <p:nvPr/>
        </p:nvPicPr>
        <p:blipFill rotWithShape="1">
          <a:blip r:embed="rId3">
            <a:extLst>
              <a:ext uri="{28A0092B-C50C-407E-A947-70E740481C1C}">
                <a14:useLocalDpi xmlns:a14="http://schemas.microsoft.com/office/drawing/2010/main" val="0"/>
              </a:ext>
            </a:extLst>
          </a:blip>
          <a:srcRect l="15652" t="17825" r="34700" b="6586"/>
          <a:stretch/>
        </p:blipFill>
        <p:spPr>
          <a:xfrm>
            <a:off x="6310914" y="456442"/>
            <a:ext cx="5655799" cy="53607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28481322"/>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127119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pt-BR" sz="2000" dirty="0">
                <a:latin typeface="Tw Cen MT" panose="020B0602020104020603" pitchFamily="34" charset="0"/>
              </a:rPr>
              <a:t>Trade Circular No. 13/2020, dated 21-12-2020 issued by Maharashtra Government prescribing General Procedure in case of GST Audit u/s 65 of MGST Act, 2017</a:t>
            </a: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741680"/>
            <a:ext cx="8097078" cy="67165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Guidelines/Circulars on Audit</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42</a:t>
            </a:fld>
            <a:endParaRPr lang="en-IN"/>
          </a:p>
        </p:txBody>
      </p:sp>
    </p:spTree>
    <p:extLst>
      <p:ext uri="{BB962C8B-B14F-4D97-AF65-F5344CB8AC3E}">
        <p14:creationId xmlns:p14="http://schemas.microsoft.com/office/powerpoint/2010/main" val="16519108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43</a:t>
            </a:fld>
            <a:endParaRPr lang="en-IN"/>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When it is required?</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At any stage of scrutiny, inquiry, investigation or any other proceedings</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Officer (not below the rank of AC) </a:t>
            </a:r>
            <a:r>
              <a:rPr lang="en-US" sz="2000" b="1" dirty="0">
                <a:latin typeface="Tw Cen MT" panose="020B0602020104020603" pitchFamily="34" charset="0"/>
              </a:rPr>
              <a:t>having regard to the nature and complexity of the case and in the interest of revenue</a:t>
            </a:r>
            <a:r>
              <a:rPr lang="en-US" sz="2000" dirty="0">
                <a:latin typeface="Tw Cen MT" panose="020B0602020104020603" pitchFamily="34" charset="0"/>
              </a:rPr>
              <a:t>, </a:t>
            </a:r>
            <a:r>
              <a:rPr lang="en-US" sz="2000" u="sng" dirty="0">
                <a:latin typeface="Tw Cen MT" panose="020B0602020104020603" pitchFamily="34" charset="0"/>
              </a:rPr>
              <a:t>is of the opinion</a:t>
            </a:r>
            <a:r>
              <a:rPr lang="en-US" sz="2000" dirty="0">
                <a:latin typeface="Tw Cen MT" panose="020B0602020104020603" pitchFamily="34" charset="0"/>
              </a:rPr>
              <a:t> that</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The value has not been correctly declared or the credit availed is not within the normal limits</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Such officer may direct the </a:t>
            </a:r>
            <a:r>
              <a:rPr lang="en-US" sz="2000" dirty="0" err="1">
                <a:latin typeface="Tw Cen MT" panose="020B0602020104020603" pitchFamily="34" charset="0"/>
              </a:rPr>
              <a:t>assessee</a:t>
            </a:r>
            <a:r>
              <a:rPr lang="en-US" sz="2000" dirty="0">
                <a:latin typeface="Tw Cen MT" panose="020B0602020104020603" pitchFamily="34" charset="0"/>
              </a:rPr>
              <a:t> by issuing </a:t>
            </a:r>
            <a:r>
              <a:rPr lang="en-US" sz="2000" u="sng" dirty="0">
                <a:latin typeface="Tw Cen MT" panose="020B0602020104020603" pitchFamily="34" charset="0"/>
              </a:rPr>
              <a:t>FORM GST ADT – 03</a:t>
            </a:r>
            <a:r>
              <a:rPr lang="en-US" sz="2000" dirty="0">
                <a:latin typeface="Tw Cen MT" panose="020B0602020104020603" pitchFamily="34" charset="0"/>
              </a:rPr>
              <a:t> to get his records examined and audited* by a Chartered/Cost Accountant, as nominated.</a:t>
            </a:r>
          </a:p>
          <a:p>
            <a:pPr algn="just">
              <a:lnSpc>
                <a:spcPct val="150000"/>
              </a:lnSpc>
              <a:spcBef>
                <a:spcPts val="600"/>
              </a:spcBef>
              <a:spcAft>
                <a:spcPts val="600"/>
              </a:spcAft>
            </a:pPr>
            <a:r>
              <a:rPr lang="en-US" sz="2000" dirty="0">
                <a:latin typeface="Tw Cen MT" panose="020B0602020104020603" pitchFamily="34" charset="0"/>
              </a:rPr>
              <a:t>*Special audit to be conducted even if an audit of </a:t>
            </a:r>
            <a:r>
              <a:rPr lang="en-US" sz="2000" dirty="0" err="1">
                <a:latin typeface="Tw Cen MT" panose="020B0602020104020603" pitchFamily="34" charset="0"/>
              </a:rPr>
              <a:t>assessee</a:t>
            </a:r>
            <a:r>
              <a:rPr lang="en-US" sz="2000" dirty="0">
                <a:latin typeface="Tw Cen MT" panose="020B0602020104020603" pitchFamily="34" charset="0"/>
              </a:rPr>
              <a:t> has already been undertaken under any other provision of this Act or any other Law</a:t>
            </a:r>
          </a:p>
        </p:txBody>
      </p:sp>
      <p:sp>
        <p:nvSpPr>
          <p:cNvPr id="8" name="Rectangle 7">
            <a:extLst>
              <a:ext uri="{FF2B5EF4-FFF2-40B4-BE49-F238E27FC236}">
                <a16:creationId xmlns:a16="http://schemas.microsoft.com/office/drawing/2014/main" id="{2D31590A-56C3-45A0-BABB-4E06127EF85F}"/>
              </a:ext>
            </a:extLst>
          </p:cNvPr>
          <p:cNvSpPr/>
          <p:nvPr/>
        </p:nvSpPr>
        <p:spPr>
          <a:xfrm>
            <a:off x="838201" y="638361"/>
            <a:ext cx="8097078" cy="9907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66: ‘Special Audit’ by CA/CWA appointed by department</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4689195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xEl>
                                              <p:pRg st="1" end="1"/>
                                            </p:txEl>
                                          </p:spTgt>
                                        </p:tgtEl>
                                        <p:attrNameLst>
                                          <p:attrName>style.visibility</p:attrName>
                                        </p:attrNameLst>
                                      </p:cBhvr>
                                      <p:to>
                                        <p:strVal val="visible"/>
                                      </p:to>
                                    </p:set>
                                    <p:animEffect transition="in" filter="fade">
                                      <p:cBhvr>
                                        <p:cTn id="7" dur="1000"/>
                                        <p:tgtEl>
                                          <p:spTgt spid="33">
                                            <p:txEl>
                                              <p:pRg st="1" end="1"/>
                                            </p:txEl>
                                          </p:spTgt>
                                        </p:tgtEl>
                                      </p:cBhvr>
                                    </p:animEffect>
                                    <p:anim calcmode="lin" valueType="num">
                                      <p:cBhvr>
                                        <p:cTn id="8"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
                                            <p:txEl>
                                              <p:pRg st="2" end="2"/>
                                            </p:txEl>
                                          </p:spTgt>
                                        </p:tgtEl>
                                        <p:attrNameLst>
                                          <p:attrName>style.visibility</p:attrName>
                                        </p:attrNameLst>
                                      </p:cBhvr>
                                      <p:to>
                                        <p:strVal val="visible"/>
                                      </p:to>
                                    </p:set>
                                    <p:animEffect transition="in" filter="fade">
                                      <p:cBhvr>
                                        <p:cTn id="14" dur="1000"/>
                                        <p:tgtEl>
                                          <p:spTgt spid="33">
                                            <p:txEl>
                                              <p:pRg st="2" end="2"/>
                                            </p:txEl>
                                          </p:spTgt>
                                        </p:tgtEl>
                                      </p:cBhvr>
                                    </p:animEffect>
                                    <p:anim calcmode="lin" valueType="num">
                                      <p:cBhvr>
                                        <p:cTn id="15" dur="1000" fill="hold"/>
                                        <p:tgtEl>
                                          <p:spTgt spid="3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3">
                                            <p:txEl>
                                              <p:pRg st="3" end="3"/>
                                            </p:txEl>
                                          </p:spTgt>
                                        </p:tgtEl>
                                        <p:attrNameLst>
                                          <p:attrName>style.visibility</p:attrName>
                                        </p:attrNameLst>
                                      </p:cBhvr>
                                      <p:to>
                                        <p:strVal val="visible"/>
                                      </p:to>
                                    </p:set>
                                    <p:animEffect transition="in" filter="fade">
                                      <p:cBhvr>
                                        <p:cTn id="21" dur="1000"/>
                                        <p:tgtEl>
                                          <p:spTgt spid="33">
                                            <p:txEl>
                                              <p:pRg st="3" end="3"/>
                                            </p:txEl>
                                          </p:spTgt>
                                        </p:tgtEl>
                                      </p:cBhvr>
                                    </p:animEffect>
                                    <p:anim calcmode="lin" valueType="num">
                                      <p:cBhvr>
                                        <p:cTn id="22" dur="1000" fill="hold"/>
                                        <p:tgtEl>
                                          <p:spTgt spid="3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3">
                                            <p:txEl>
                                              <p:pRg st="4" end="4"/>
                                            </p:txEl>
                                          </p:spTgt>
                                        </p:tgtEl>
                                        <p:attrNameLst>
                                          <p:attrName>style.visibility</p:attrName>
                                        </p:attrNameLst>
                                      </p:cBhvr>
                                      <p:to>
                                        <p:strVal val="visible"/>
                                      </p:to>
                                    </p:set>
                                    <p:animEffect transition="in" filter="fade">
                                      <p:cBhvr>
                                        <p:cTn id="28" dur="1000"/>
                                        <p:tgtEl>
                                          <p:spTgt spid="33">
                                            <p:txEl>
                                              <p:pRg st="4" end="4"/>
                                            </p:txEl>
                                          </p:spTgt>
                                        </p:tgtEl>
                                      </p:cBhvr>
                                    </p:animEffect>
                                    <p:anim calcmode="lin" valueType="num">
                                      <p:cBhvr>
                                        <p:cTn id="29" dur="1000" fill="hold"/>
                                        <p:tgtEl>
                                          <p:spTgt spid="3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3">
                                            <p:txEl>
                                              <p:pRg st="5" end="5"/>
                                            </p:txEl>
                                          </p:spTgt>
                                        </p:tgtEl>
                                        <p:attrNameLst>
                                          <p:attrName>style.visibility</p:attrName>
                                        </p:attrNameLst>
                                      </p:cBhvr>
                                      <p:to>
                                        <p:strVal val="visible"/>
                                      </p:to>
                                    </p:set>
                                    <p:animEffect transition="in" filter="wipe(down)">
                                      <p:cBhvr>
                                        <p:cTn id="35" dur="500"/>
                                        <p:tgtEl>
                                          <p:spTgt spid="3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44</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384465" y="3002416"/>
            <a:ext cx="33660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Form GST ADT - 03</a:t>
            </a:r>
            <a:endParaRPr lang="en-IN" sz="1400" b="1" dirty="0">
              <a:solidFill>
                <a:schemeClr val="tx1"/>
              </a:solidFill>
              <a:latin typeface="Tw Cen MT" panose="020B0602020104020603" pitchFamily="34" charset="0"/>
            </a:endParaRPr>
          </a:p>
        </p:txBody>
      </p:sp>
      <p:pic>
        <p:nvPicPr>
          <p:cNvPr id="7" name="Picture 6">
            <a:extLst>
              <a:ext uri="{FF2B5EF4-FFF2-40B4-BE49-F238E27FC236}">
                <a16:creationId xmlns:a16="http://schemas.microsoft.com/office/drawing/2014/main" id="{8459FD8F-6BFF-4272-921C-353092725352}"/>
              </a:ext>
            </a:extLst>
          </p:cNvPr>
          <p:cNvPicPr>
            <a:picLocks noChangeAspect="1"/>
          </p:cNvPicPr>
          <p:nvPr/>
        </p:nvPicPr>
        <p:blipFill rotWithShape="1">
          <a:blip r:embed="rId3">
            <a:extLst>
              <a:ext uri="{28A0092B-C50C-407E-A947-70E740481C1C}">
                <a14:useLocalDpi xmlns:a14="http://schemas.microsoft.com/office/drawing/2010/main" val="0"/>
              </a:ext>
            </a:extLst>
          </a:blip>
          <a:srcRect l="15815" t="20145" r="35924" b="7315"/>
          <a:stretch/>
        </p:blipFill>
        <p:spPr>
          <a:xfrm>
            <a:off x="5335462" y="605550"/>
            <a:ext cx="6331227" cy="535296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2458781"/>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p:txBody>
          <a:bodyPr/>
          <a:lstStyle/>
          <a:p>
            <a:r>
              <a:rPr lang="en-US" sz="2000" dirty="0">
                <a:latin typeface="Tw Cen MT" panose="020B0602020104020603" pitchFamily="34" charset="0"/>
              </a:rPr>
              <a:t>Commissioner</a:t>
            </a:r>
          </a:p>
        </p:txBody>
      </p:sp>
      <p:sp>
        <p:nvSpPr>
          <p:cNvPr id="24" name="Text Placeholder 23">
            <a:extLst>
              <a:ext uri="{FF2B5EF4-FFF2-40B4-BE49-F238E27FC236}">
                <a16:creationId xmlns:a16="http://schemas.microsoft.com/office/drawing/2014/main" id="{2BE63BA8-EAF4-4B88-8D23-BEF6AA60CC23}"/>
              </a:ext>
            </a:extLst>
          </p:cNvPr>
          <p:cNvSpPr>
            <a:spLocks noGrp="1"/>
          </p:cNvSpPr>
          <p:nvPr>
            <p:ph type="body" sz="quarter" idx="16"/>
          </p:nvPr>
        </p:nvSpPr>
        <p:spPr/>
        <p:txBody>
          <a:bodyPr/>
          <a:lstStyle/>
          <a:p>
            <a:r>
              <a:rPr lang="en-US" dirty="0">
                <a:latin typeface="Tw Cen MT" panose="020B0602020104020603" pitchFamily="34" charset="0"/>
              </a:rPr>
              <a:t>Approval of special audit by whom and who shall nominate such CA/CWA?</a:t>
            </a:r>
          </a:p>
        </p:txBody>
      </p:sp>
      <p:sp>
        <p:nvSpPr>
          <p:cNvPr id="23" name="Content Placeholder 22">
            <a:extLst>
              <a:ext uri="{FF2B5EF4-FFF2-40B4-BE49-F238E27FC236}">
                <a16:creationId xmlns:a16="http://schemas.microsoft.com/office/drawing/2014/main" id="{2F8BDB9A-6E49-4052-924A-83FDD2B0A487}"/>
              </a:ext>
            </a:extLst>
          </p:cNvPr>
          <p:cNvSpPr>
            <a:spLocks noGrp="1"/>
          </p:cNvSpPr>
          <p:nvPr>
            <p:ph sz="quarter" idx="22"/>
          </p:nvPr>
        </p:nvSpPr>
        <p:spPr>
          <a:xfrm>
            <a:off x="6071132" y="3576256"/>
            <a:ext cx="4911607" cy="914490"/>
          </a:xfrm>
        </p:spPr>
        <p:txBody>
          <a:bodyPr/>
          <a:lstStyle/>
          <a:p>
            <a:pPr algn="just">
              <a:spcAft>
                <a:spcPts val="600"/>
              </a:spcAft>
            </a:pPr>
            <a:r>
              <a:rPr lang="en-US" sz="2000" dirty="0">
                <a:latin typeface="Tw Cen MT" panose="020B0602020104020603" pitchFamily="34" charset="0"/>
              </a:rPr>
              <a:t>90 days. Can be extended by Assistant Commissioner (on an application by </a:t>
            </a:r>
            <a:r>
              <a:rPr lang="en-US" sz="2000" dirty="0" err="1">
                <a:latin typeface="Tw Cen MT" panose="020B0602020104020603" pitchFamily="34" charset="0"/>
              </a:rPr>
              <a:t>assessee</a:t>
            </a:r>
            <a:r>
              <a:rPr lang="en-US" sz="2000" dirty="0">
                <a:latin typeface="Tw Cen MT" panose="020B0602020104020603" pitchFamily="34" charset="0"/>
              </a:rPr>
              <a:t> or CA/CWA) by a further period of 90 days.</a:t>
            </a:r>
          </a:p>
        </p:txBody>
      </p:sp>
      <p:sp>
        <p:nvSpPr>
          <p:cNvPr id="25" name="Text Placeholder 24">
            <a:extLst>
              <a:ext uri="{FF2B5EF4-FFF2-40B4-BE49-F238E27FC236}">
                <a16:creationId xmlns:a16="http://schemas.microsoft.com/office/drawing/2014/main" id="{34818BA8-E954-4497-B8B9-B67D92F6032D}"/>
              </a:ext>
            </a:extLst>
          </p:cNvPr>
          <p:cNvSpPr>
            <a:spLocks noGrp="1"/>
          </p:cNvSpPr>
          <p:nvPr>
            <p:ph type="body" sz="quarter" idx="23"/>
          </p:nvPr>
        </p:nvSpPr>
        <p:spPr/>
        <p:txBody>
          <a:bodyPr/>
          <a:lstStyle/>
          <a:p>
            <a:r>
              <a:rPr lang="en-US" dirty="0">
                <a:latin typeface="Tw Cen MT" panose="020B0602020104020603" pitchFamily="34" charset="0"/>
              </a:rPr>
              <a:t>Time period for completion of such audit by CA/CWA?</a:t>
            </a:r>
          </a:p>
        </p:txBody>
      </p:sp>
      <p:sp>
        <p:nvSpPr>
          <p:cNvPr id="3" name="Slide Number Placeholder 2">
            <a:extLst>
              <a:ext uri="{FF2B5EF4-FFF2-40B4-BE49-F238E27FC236}">
                <a16:creationId xmlns:a16="http://schemas.microsoft.com/office/drawing/2014/main" id="{1B0F4F9B-7D29-4BED-87FB-3F3D1724712B}"/>
              </a:ext>
            </a:extLst>
          </p:cNvPr>
          <p:cNvSpPr>
            <a:spLocks noGrp="1"/>
          </p:cNvSpPr>
          <p:nvPr>
            <p:ph type="sldNum" sz="quarter" idx="4"/>
          </p:nvPr>
        </p:nvSpPr>
        <p:spPr/>
        <p:txBody>
          <a:bodyPr/>
          <a:lstStyle/>
          <a:p>
            <a:fld id="{4FAB73BC-B049-4115-A692-8D63A059BFB8}" type="slidenum">
              <a:rPr lang="en-US" smtClean="0"/>
              <a:pPr/>
              <a:t>45</a:t>
            </a:fld>
            <a:endParaRPr lang="en-US" dirty="0"/>
          </a:p>
        </p:txBody>
      </p:sp>
      <p:sp>
        <p:nvSpPr>
          <p:cNvPr id="34" name="Content Placeholder 33">
            <a:extLst>
              <a:ext uri="{FF2B5EF4-FFF2-40B4-BE49-F238E27FC236}">
                <a16:creationId xmlns:a16="http://schemas.microsoft.com/office/drawing/2014/main" id="{38AA8C13-AFD3-4C46-AEA7-67BEBF73986D}"/>
              </a:ext>
            </a:extLst>
          </p:cNvPr>
          <p:cNvSpPr>
            <a:spLocks noGrp="1"/>
          </p:cNvSpPr>
          <p:nvPr>
            <p:ph sz="quarter" idx="25"/>
          </p:nvPr>
        </p:nvSpPr>
        <p:spPr>
          <a:xfrm>
            <a:off x="4949700" y="5117210"/>
            <a:ext cx="6033039" cy="914490"/>
          </a:xfrm>
        </p:spPr>
        <p:txBody>
          <a:bodyPr/>
          <a:lstStyle/>
          <a:p>
            <a:pPr algn="just"/>
            <a:r>
              <a:rPr lang="en-US" sz="2000" dirty="0">
                <a:latin typeface="Tw Cen MT" panose="020B0602020104020603" pitchFamily="34" charset="0"/>
              </a:rPr>
              <a:t>Expenses (including remuneration) of such examination and audit shall be determined and paid by Commissioner</a:t>
            </a:r>
          </a:p>
        </p:txBody>
      </p:sp>
      <p:sp>
        <p:nvSpPr>
          <p:cNvPr id="4" name="Text Placeholder 3">
            <a:extLst>
              <a:ext uri="{FF2B5EF4-FFF2-40B4-BE49-F238E27FC236}">
                <a16:creationId xmlns:a16="http://schemas.microsoft.com/office/drawing/2014/main" id="{B9105FAE-96F0-43A6-B386-AAE4E62C6E85}"/>
              </a:ext>
            </a:extLst>
          </p:cNvPr>
          <p:cNvSpPr>
            <a:spLocks noGrp="1"/>
          </p:cNvSpPr>
          <p:nvPr>
            <p:ph type="body" sz="quarter" idx="26"/>
          </p:nvPr>
        </p:nvSpPr>
        <p:spPr/>
        <p:txBody>
          <a:bodyPr/>
          <a:lstStyle/>
          <a:p>
            <a:r>
              <a:rPr lang="en-US" dirty="0">
                <a:latin typeface="Tw Cen MT" panose="020B0602020104020603" pitchFamily="34" charset="0"/>
              </a:rPr>
              <a:t>Who will pay for the remuneration of CA/CWA?</a:t>
            </a:r>
          </a:p>
        </p:txBody>
      </p:sp>
      <p:sp>
        <p:nvSpPr>
          <p:cNvPr id="29" name="Text Placeholder 119">
            <a:extLst>
              <a:ext uri="{FF2B5EF4-FFF2-40B4-BE49-F238E27FC236}">
                <a16:creationId xmlns:a16="http://schemas.microsoft.com/office/drawing/2014/main" id="{4DE3975B-F441-486B-9317-C176CC96BC6F}"/>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cxnSp>
        <p:nvCxnSpPr>
          <p:cNvPr id="38" name="Straight Connector 37">
            <a:extLst>
              <a:ext uri="{FF2B5EF4-FFF2-40B4-BE49-F238E27FC236}">
                <a16:creationId xmlns:a16="http://schemas.microsoft.com/office/drawing/2014/main" id="{66F01420-E00A-46BC-9AE5-EDE89E81F291}"/>
              </a:ext>
              <a:ext uri="{C183D7F6-B498-43B3-948B-1728B52AA6E4}">
                <adec:decorative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D210877-354A-400E-B4FF-A1264FC8AB56}"/>
              </a:ext>
              <a:ext uri="{C183D7F6-B498-43B3-948B-1728B52AA6E4}">
                <adec:decorative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8ECA1A95-FC95-4D60-99A9-B6185B02AD6C}"/>
              </a:ext>
            </a:extLst>
          </p:cNvPr>
          <p:cNvSpPr>
            <a:spLocks noGrp="1"/>
          </p:cNvSpPr>
          <p:nvPr>
            <p:ph type="pic" sz="quarter" idx="21"/>
          </p:nvPr>
        </p:nvSpPr>
        <p:spPr/>
      </p:sp>
      <p:pic>
        <p:nvPicPr>
          <p:cNvPr id="32" name="Picture 31">
            <a:extLst>
              <a:ext uri="{FF2B5EF4-FFF2-40B4-BE49-F238E27FC236}">
                <a16:creationId xmlns:a16="http://schemas.microsoft.com/office/drawing/2014/main" id="{98E81728-FE16-4A7F-A0A4-D543119AE416}"/>
              </a:ext>
            </a:extLst>
          </p:cNvPr>
          <p:cNvPicPr>
            <a:picLocks noChangeAspect="1"/>
          </p:cNvPicPr>
          <p:nvPr/>
        </p:nvPicPr>
        <p:blipFill>
          <a:blip r:embed="rId3"/>
          <a:stretch>
            <a:fillRect/>
          </a:stretch>
        </p:blipFill>
        <p:spPr>
          <a:xfrm>
            <a:off x="5965143" y="2114814"/>
            <a:ext cx="751237" cy="751237"/>
          </a:xfrm>
          <a:prstGeom prst="rect">
            <a:avLst/>
          </a:prstGeom>
        </p:spPr>
      </p:pic>
      <p:sp>
        <p:nvSpPr>
          <p:cNvPr id="18" name="Rectangle 17">
            <a:extLst>
              <a:ext uri="{FF2B5EF4-FFF2-40B4-BE49-F238E27FC236}">
                <a16:creationId xmlns:a16="http://schemas.microsoft.com/office/drawing/2014/main" id="{3ED2CF76-ECEC-4C7F-A8F8-951E5538F207}"/>
              </a:ext>
            </a:extLst>
          </p:cNvPr>
          <p:cNvSpPr/>
          <p:nvPr/>
        </p:nvSpPr>
        <p:spPr>
          <a:xfrm>
            <a:off x="838201" y="638361"/>
            <a:ext cx="8097078" cy="9907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66: ‘Special Audit’ by CA/CWA appointed by department</a:t>
            </a:r>
            <a:endParaRPr lang="en-IN" sz="1400" b="1" dirty="0">
              <a:solidFill>
                <a:schemeClr val="tx1"/>
              </a:solidFill>
              <a:latin typeface="Tw Cen MT" panose="020B0602020104020603" pitchFamily="34" charset="0"/>
            </a:endParaRPr>
          </a:p>
        </p:txBody>
      </p:sp>
      <p:pic>
        <p:nvPicPr>
          <p:cNvPr id="9" name="Picture Placeholder 8">
            <a:extLst>
              <a:ext uri="{FF2B5EF4-FFF2-40B4-BE49-F238E27FC236}">
                <a16:creationId xmlns:a16="http://schemas.microsoft.com/office/drawing/2014/main" id="{BE192222-D410-4751-98AD-D6195A65BF96}"/>
              </a:ext>
            </a:extLst>
          </p:cNvPr>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l="785" r="785"/>
          <a:stretch>
            <a:fillRect/>
          </a:stretch>
        </p:blipFill>
        <p:spPr/>
      </p:pic>
      <p:sp>
        <p:nvSpPr>
          <p:cNvPr id="11" name="Picture Placeholder 10">
            <a:extLst>
              <a:ext uri="{FF2B5EF4-FFF2-40B4-BE49-F238E27FC236}">
                <a16:creationId xmlns:a16="http://schemas.microsoft.com/office/drawing/2014/main" id="{AFA8B7BE-34B9-4E14-A01B-4747747259B8}"/>
              </a:ext>
            </a:extLst>
          </p:cNvPr>
          <p:cNvSpPr>
            <a:spLocks noGrp="1"/>
          </p:cNvSpPr>
          <p:nvPr>
            <p:ph type="pic" sz="quarter" idx="24"/>
          </p:nvPr>
        </p:nvSpPr>
        <p:spPr/>
      </p:sp>
      <p:pic>
        <p:nvPicPr>
          <p:cNvPr id="27" name="Picture Placeholder 70">
            <a:extLst>
              <a:ext uri="{FF2B5EF4-FFF2-40B4-BE49-F238E27FC236}">
                <a16:creationId xmlns:a16="http://schemas.microsoft.com/office/drawing/2014/main" id="{82DDD463-EEA3-48A6-A302-CDBC256E642D}"/>
              </a:ext>
            </a:extLst>
          </p:cNvPr>
          <p:cNvPicPr>
            <a:picLocks noChangeAspect="1"/>
          </p:cNvPicPr>
          <p:nvPr/>
        </p:nvPicPr>
        <p:blipFill>
          <a:blip r:embed="rId5">
            <a:extLst>
              <a:ext uri="{28A0092B-C50C-407E-A947-70E740481C1C}">
                <a14:useLocalDpi xmlns:a14="http://schemas.microsoft.com/office/drawing/2010/main" val="0"/>
              </a:ext>
            </a:extLst>
          </a:blip>
          <a:srcRect l="4164" r="4164"/>
          <a:stretch>
            <a:fillRect/>
          </a:stretch>
        </p:blipFill>
        <p:spPr>
          <a:xfrm>
            <a:off x="4774508" y="3502811"/>
            <a:ext cx="1094116" cy="1113108"/>
          </a:xfrm>
          <a:prstGeom prst="ellipse">
            <a:avLst/>
          </a:prstGeom>
          <a:solidFill>
            <a:schemeClr val="bg1"/>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197555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3">
                                            <p:txEl>
                                              <p:pRg st="0" end="0"/>
                                            </p:txEl>
                                          </p:spTgt>
                                        </p:tgtEl>
                                        <p:attrNameLst>
                                          <p:attrName>style.visibility</p:attrName>
                                        </p:attrNameLst>
                                      </p:cBhvr>
                                      <p:to>
                                        <p:strVal val="visible"/>
                                      </p:to>
                                    </p:set>
                                    <p:animEffect transition="in" filter="fade">
                                      <p:cBhvr>
                                        <p:cTn id="14" dur="1000"/>
                                        <p:tgtEl>
                                          <p:spTgt spid="23">
                                            <p:txEl>
                                              <p:pRg st="0" end="0"/>
                                            </p:txEl>
                                          </p:spTgt>
                                        </p:tgtEl>
                                      </p:cBhvr>
                                    </p:animEffect>
                                    <p:anim calcmode="lin" valueType="num">
                                      <p:cBhvr>
                                        <p:cTn id="15"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4">
                                            <p:txEl>
                                              <p:pRg st="0" end="0"/>
                                            </p:txEl>
                                          </p:spTgt>
                                        </p:tgtEl>
                                        <p:attrNameLst>
                                          <p:attrName>style.visibility</p:attrName>
                                        </p:attrNameLst>
                                      </p:cBhvr>
                                      <p:to>
                                        <p:strVal val="visible"/>
                                      </p:to>
                                    </p:set>
                                    <p:animEffect transition="in" filter="fade">
                                      <p:cBhvr>
                                        <p:cTn id="21" dur="1000"/>
                                        <p:tgtEl>
                                          <p:spTgt spid="34">
                                            <p:txEl>
                                              <p:pRg st="0" end="0"/>
                                            </p:txEl>
                                          </p:spTgt>
                                        </p:tgtEl>
                                      </p:cBhvr>
                                    </p:animEffect>
                                    <p:anim calcmode="lin" valueType="num">
                                      <p:cBhvr>
                                        <p:cTn id="22"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3" grpId="0" build="p"/>
      <p:bldP spid="34"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46</a:t>
            </a:fld>
            <a:endParaRPr lang="en-IN"/>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Conclusion of special audit - </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CA/CWA, as nominated, to submit his report within the time period, as specified, to Assistant Commissioner containing his findings.</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Findings of Special Audit to be communicated to </a:t>
            </a:r>
            <a:r>
              <a:rPr lang="en-US" sz="2000" dirty="0" err="1">
                <a:latin typeface="Tw Cen MT" panose="020B0602020104020603" pitchFamily="34" charset="0"/>
              </a:rPr>
              <a:t>assessee</a:t>
            </a:r>
            <a:r>
              <a:rPr lang="en-US" sz="2000" dirty="0">
                <a:latin typeface="Tw Cen MT" panose="020B0602020104020603" pitchFamily="34" charset="0"/>
              </a:rPr>
              <a:t> in </a:t>
            </a:r>
            <a:r>
              <a:rPr lang="en-US" sz="2000" u="sng" dirty="0">
                <a:latin typeface="Tw Cen MT" panose="020B0602020104020603" pitchFamily="34" charset="0"/>
              </a:rPr>
              <a:t>FORM GST ADT – 04</a:t>
            </a:r>
            <a:r>
              <a:rPr lang="en-US" sz="2000" dirty="0">
                <a:latin typeface="Tw Cen MT" panose="020B0602020104020603" pitchFamily="34" charset="0"/>
              </a:rPr>
              <a:t>.</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Any material gathered by CA/CWA which is intended to be used against the </a:t>
            </a:r>
            <a:r>
              <a:rPr lang="en-US" sz="2000" dirty="0" err="1">
                <a:latin typeface="Tw Cen MT" panose="020B0602020104020603" pitchFamily="34" charset="0"/>
              </a:rPr>
              <a:t>assessee</a:t>
            </a:r>
            <a:r>
              <a:rPr lang="en-US" sz="2000" dirty="0">
                <a:latin typeface="Tw Cen MT" panose="020B0602020104020603" pitchFamily="34" charset="0"/>
              </a:rPr>
              <a:t> in any proceedings must be done only </a:t>
            </a:r>
            <a:r>
              <a:rPr lang="en-US" sz="2000" u="sng" dirty="0">
                <a:latin typeface="Tw Cen MT" panose="020B0602020104020603" pitchFamily="34" charset="0"/>
              </a:rPr>
              <a:t>after affording an opportunity of being heard</a:t>
            </a:r>
            <a:r>
              <a:rPr lang="en-US" sz="2000" dirty="0">
                <a:latin typeface="Tw Cen MT" panose="020B0602020104020603" pitchFamily="34" charset="0"/>
              </a:rPr>
              <a:t> to the </a:t>
            </a:r>
            <a:r>
              <a:rPr lang="en-US" sz="2000" dirty="0" err="1">
                <a:latin typeface="Tw Cen MT" panose="020B0602020104020603" pitchFamily="34" charset="0"/>
              </a:rPr>
              <a:t>assessee</a:t>
            </a:r>
            <a:r>
              <a:rPr lang="en-US" sz="2000" dirty="0">
                <a:latin typeface="Tw Cen MT" panose="020B0602020104020603" pitchFamily="34" charset="0"/>
              </a:rPr>
              <a:t>.</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Special Audit results in detection of amount not paid/short paid, etc. – Proceedings under Section 73/74 (demand notice) can be initiated by proper officer.</a:t>
            </a:r>
          </a:p>
        </p:txBody>
      </p:sp>
      <p:sp>
        <p:nvSpPr>
          <p:cNvPr id="8" name="Rectangle 7">
            <a:extLst>
              <a:ext uri="{FF2B5EF4-FFF2-40B4-BE49-F238E27FC236}">
                <a16:creationId xmlns:a16="http://schemas.microsoft.com/office/drawing/2014/main" id="{2D31590A-56C3-45A0-BABB-4E06127EF85F}"/>
              </a:ext>
            </a:extLst>
          </p:cNvPr>
          <p:cNvSpPr/>
          <p:nvPr/>
        </p:nvSpPr>
        <p:spPr>
          <a:xfrm>
            <a:off x="838201" y="638361"/>
            <a:ext cx="8097078" cy="99071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66: ‘Special Audit’ by CA/CWA appointed by department</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3454556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1" end="1"/>
                                            </p:txEl>
                                          </p:spTgt>
                                        </p:tgtEl>
                                        <p:attrNameLst>
                                          <p:attrName>style.visibility</p:attrName>
                                        </p:attrNameLst>
                                      </p:cBhvr>
                                      <p:to>
                                        <p:strVal val="visible"/>
                                      </p:to>
                                    </p:set>
                                    <p:animEffect transition="in" filter="fade">
                                      <p:cBhvr>
                                        <p:cTn id="7" dur="500"/>
                                        <p:tgtEl>
                                          <p:spTgt spid="3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xEl>
                                              <p:pRg st="3" end="3"/>
                                            </p:txEl>
                                          </p:spTgt>
                                        </p:tgtEl>
                                        <p:attrNameLst>
                                          <p:attrName>style.visibility</p:attrName>
                                        </p:attrNameLst>
                                      </p:cBhvr>
                                      <p:to>
                                        <p:strVal val="visible"/>
                                      </p:to>
                                    </p:set>
                                    <p:animEffect transition="in" filter="fade">
                                      <p:cBhvr>
                                        <p:cTn id="17" dur="500"/>
                                        <p:tgtEl>
                                          <p:spTgt spid="3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xEl>
                                              <p:pRg st="4" end="4"/>
                                            </p:txEl>
                                          </p:spTgt>
                                        </p:tgtEl>
                                        <p:attrNameLst>
                                          <p:attrName>style.visibility</p:attrName>
                                        </p:attrNameLst>
                                      </p:cBhvr>
                                      <p:to>
                                        <p:strVal val="visible"/>
                                      </p:to>
                                    </p:set>
                                    <p:animEffect transition="in" filter="fade">
                                      <p:cBhvr>
                                        <p:cTn id="22" dur="500"/>
                                        <p:tgtEl>
                                          <p:spTgt spid="3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47</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384465" y="3002416"/>
            <a:ext cx="33660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Form GST ADT - 04</a:t>
            </a:r>
            <a:endParaRPr lang="en-IN" sz="1400" b="1" dirty="0">
              <a:solidFill>
                <a:schemeClr val="tx1"/>
              </a:solidFill>
              <a:latin typeface="Tw Cen MT" panose="020B0602020104020603" pitchFamily="34" charset="0"/>
            </a:endParaRPr>
          </a:p>
        </p:txBody>
      </p:sp>
      <p:pic>
        <p:nvPicPr>
          <p:cNvPr id="5" name="Picture 4">
            <a:extLst>
              <a:ext uri="{FF2B5EF4-FFF2-40B4-BE49-F238E27FC236}">
                <a16:creationId xmlns:a16="http://schemas.microsoft.com/office/drawing/2014/main" id="{7921D103-3D0F-48D9-8512-F85B4C556679}"/>
              </a:ext>
            </a:extLst>
          </p:cNvPr>
          <p:cNvPicPr>
            <a:picLocks noChangeAspect="1"/>
          </p:cNvPicPr>
          <p:nvPr/>
        </p:nvPicPr>
        <p:blipFill rotWithShape="1">
          <a:blip r:embed="rId3">
            <a:extLst>
              <a:ext uri="{28A0092B-C50C-407E-A947-70E740481C1C}">
                <a14:useLocalDpi xmlns:a14="http://schemas.microsoft.com/office/drawing/2010/main" val="0"/>
              </a:ext>
            </a:extLst>
          </a:blip>
          <a:srcRect l="20136" t="19275" r="38533" b="7315"/>
          <a:stretch/>
        </p:blipFill>
        <p:spPr>
          <a:xfrm>
            <a:off x="6689033" y="430750"/>
            <a:ext cx="5039139" cy="54948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97420848"/>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8994914"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Inspection, Search, Seizure &amp; Arrest</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48</a:t>
            </a:fld>
            <a:endParaRPr lang="en-IN"/>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983390" y="3349488"/>
            <a:ext cx="7516183" cy="27647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000" b="1" dirty="0">
                <a:latin typeface="Century Gothic (Body)"/>
              </a:rPr>
              <a:t>Section 67:</a:t>
            </a:r>
            <a:r>
              <a:rPr lang="en-US" sz="2000" dirty="0">
                <a:latin typeface="Century Gothic (Body)"/>
              </a:rPr>
              <a:t> Power of Inspection, Search &amp; Seizure</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68:</a:t>
            </a:r>
            <a:r>
              <a:rPr lang="en-US" sz="2000" dirty="0">
                <a:latin typeface="Century Gothic (Body)"/>
              </a:rPr>
              <a:t> Inspection of goods in movement</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69:</a:t>
            </a:r>
            <a:r>
              <a:rPr lang="en-US" sz="2000" dirty="0">
                <a:latin typeface="Century Gothic (Body)"/>
              </a:rPr>
              <a:t> Power to Arrest</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70:</a:t>
            </a:r>
            <a:r>
              <a:rPr lang="en-US" sz="2000" dirty="0">
                <a:latin typeface="Century Gothic (Body)"/>
              </a:rPr>
              <a:t> Power to Summon</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71:</a:t>
            </a:r>
            <a:r>
              <a:rPr lang="en-US" sz="2000" dirty="0">
                <a:latin typeface="Century Gothic (Body)"/>
              </a:rPr>
              <a:t> Access to Business Premises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72: </a:t>
            </a:r>
            <a:r>
              <a:rPr lang="en-US" sz="2000" dirty="0">
                <a:latin typeface="Century Gothic (Body)"/>
              </a:rPr>
              <a:t>Officers to assist Proper Officers</a:t>
            </a:r>
          </a:p>
        </p:txBody>
      </p:sp>
    </p:spTree>
    <p:extLst>
      <p:ext uri="{BB962C8B-B14F-4D97-AF65-F5344CB8AC3E}">
        <p14:creationId xmlns:p14="http://schemas.microsoft.com/office/powerpoint/2010/main" val="3480609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Background</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49</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nvGraphicFramePr>
        <p:xfrm>
          <a:off x="862361" y="1974711"/>
          <a:ext cx="11014899" cy="3601602"/>
        </p:xfrm>
        <a:graphic>
          <a:graphicData uri="http://schemas.openxmlformats.org/drawingml/2006/table">
            <a:tbl>
              <a:tblPr firstRow="1" bandRow="1">
                <a:tableStyleId>{5C22544A-7EE6-4342-B048-85BDC9FD1C3A}</a:tableStyleId>
              </a:tblPr>
              <a:tblGrid>
                <a:gridCol w="848700">
                  <a:extLst>
                    <a:ext uri="{9D8B030D-6E8A-4147-A177-3AD203B41FA5}">
                      <a16:colId xmlns:a16="http://schemas.microsoft.com/office/drawing/2014/main" val="1137143462"/>
                    </a:ext>
                  </a:extLst>
                </a:gridCol>
                <a:gridCol w="3628417">
                  <a:extLst>
                    <a:ext uri="{9D8B030D-6E8A-4147-A177-3AD203B41FA5}">
                      <a16:colId xmlns:a16="http://schemas.microsoft.com/office/drawing/2014/main" val="2809448107"/>
                    </a:ext>
                  </a:extLst>
                </a:gridCol>
                <a:gridCol w="1220348">
                  <a:extLst>
                    <a:ext uri="{9D8B030D-6E8A-4147-A177-3AD203B41FA5}">
                      <a16:colId xmlns:a16="http://schemas.microsoft.com/office/drawing/2014/main" val="2134748699"/>
                    </a:ext>
                  </a:extLst>
                </a:gridCol>
                <a:gridCol w="1769165">
                  <a:extLst>
                    <a:ext uri="{9D8B030D-6E8A-4147-A177-3AD203B41FA5}">
                      <a16:colId xmlns:a16="http://schemas.microsoft.com/office/drawing/2014/main" val="3054221135"/>
                    </a:ext>
                  </a:extLst>
                </a:gridCol>
                <a:gridCol w="3548269">
                  <a:extLst>
                    <a:ext uri="{9D8B030D-6E8A-4147-A177-3AD203B41FA5}">
                      <a16:colId xmlns:a16="http://schemas.microsoft.com/office/drawing/2014/main" val="427142238"/>
                    </a:ext>
                  </a:extLst>
                </a:gridCol>
              </a:tblGrid>
              <a:tr h="447867">
                <a:tc>
                  <a:txBody>
                    <a:bodyPr/>
                    <a:lstStyle/>
                    <a:p>
                      <a:pPr algn="ctr"/>
                      <a:r>
                        <a:rPr lang="en-IN" dirty="0">
                          <a:latin typeface="Tw Cen MT" panose="020B0602020104020603" pitchFamily="34" charset="0"/>
                        </a:rPr>
                        <a:t>S. No.</a:t>
                      </a:r>
                    </a:p>
                  </a:txBody>
                  <a:tcPr/>
                </a:tc>
                <a:tc>
                  <a:txBody>
                    <a:bodyPr/>
                    <a:lstStyle/>
                    <a:p>
                      <a:pPr algn="ctr"/>
                      <a:r>
                        <a:rPr lang="en-IN" dirty="0">
                          <a:latin typeface="Tw Cen MT" panose="020B0602020104020603" pitchFamily="34" charset="0"/>
                        </a:rPr>
                        <a:t>Topic</a:t>
                      </a:r>
                    </a:p>
                  </a:txBody>
                  <a:tcPr/>
                </a:tc>
                <a:tc>
                  <a:txBody>
                    <a:bodyPr/>
                    <a:lstStyle/>
                    <a:p>
                      <a:pPr algn="ctr"/>
                      <a:r>
                        <a:rPr lang="en-IN" dirty="0">
                          <a:latin typeface="Tw Cen MT" panose="020B0602020104020603" pitchFamily="34" charset="0"/>
                        </a:rPr>
                        <a:t>Section</a:t>
                      </a:r>
                    </a:p>
                  </a:txBody>
                  <a:tcPr/>
                </a:tc>
                <a:tc>
                  <a:txBody>
                    <a:bodyPr/>
                    <a:lstStyle/>
                    <a:p>
                      <a:pPr algn="ctr"/>
                      <a:r>
                        <a:rPr lang="en-IN" dirty="0">
                          <a:latin typeface="Tw Cen MT" panose="020B0602020104020603" pitchFamily="34" charset="0"/>
                        </a:rPr>
                        <a:t>Rule</a:t>
                      </a:r>
                    </a:p>
                  </a:txBody>
                  <a:tcPr/>
                </a:tc>
                <a:tc>
                  <a:txBody>
                    <a:bodyPr/>
                    <a:lstStyle/>
                    <a:p>
                      <a:pPr algn="ctr"/>
                      <a:r>
                        <a:rPr lang="en-IN" dirty="0">
                          <a:latin typeface="Tw Cen MT" panose="020B0602020104020603" pitchFamily="34" charset="0"/>
                        </a:rPr>
                        <a:t>Form</a:t>
                      </a:r>
                    </a:p>
                  </a:txBody>
                  <a:tcPr/>
                </a:tc>
                <a:extLst>
                  <a:ext uri="{0D108BD9-81ED-4DB2-BD59-A6C34878D82A}">
                    <a16:rowId xmlns:a16="http://schemas.microsoft.com/office/drawing/2014/main" val="2206554874"/>
                  </a:ext>
                </a:extLst>
              </a:tr>
              <a:tr h="447867">
                <a:tc>
                  <a:txBody>
                    <a:bodyPr/>
                    <a:lstStyle/>
                    <a:p>
                      <a:pPr algn="ctr"/>
                      <a:r>
                        <a:rPr lang="en-IN" dirty="0">
                          <a:latin typeface="Tw Cen MT" panose="020B0602020104020603" pitchFamily="34" charset="0"/>
                        </a:rPr>
                        <a:t>1.</a:t>
                      </a:r>
                    </a:p>
                  </a:txBody>
                  <a:tcPr anchor="ctr"/>
                </a:tc>
                <a:tc>
                  <a:txBody>
                    <a:bodyPr/>
                    <a:lstStyle/>
                    <a:p>
                      <a:pPr algn="just"/>
                      <a:r>
                        <a:rPr lang="en-IN" dirty="0">
                          <a:latin typeface="Tw Cen MT" panose="020B0602020104020603" pitchFamily="34" charset="0"/>
                        </a:rPr>
                        <a:t>Power of Inspection, Search &amp; Seizure</a:t>
                      </a:r>
                    </a:p>
                  </a:txBody>
                  <a:tcPr anchor="ctr"/>
                </a:tc>
                <a:tc>
                  <a:txBody>
                    <a:bodyPr/>
                    <a:lstStyle/>
                    <a:p>
                      <a:pPr algn="ctr"/>
                      <a:r>
                        <a:rPr lang="en-IN" dirty="0">
                          <a:latin typeface="Tw Cen MT" panose="020B0602020104020603" pitchFamily="34" charset="0"/>
                        </a:rPr>
                        <a:t>Section 67</a:t>
                      </a:r>
                    </a:p>
                  </a:txBody>
                  <a:tcPr anchor="ctr"/>
                </a:tc>
                <a:tc>
                  <a:txBody>
                    <a:bodyPr/>
                    <a:lstStyle/>
                    <a:p>
                      <a:pPr algn="ctr"/>
                      <a:r>
                        <a:rPr lang="en-IN" dirty="0">
                          <a:latin typeface="Tw Cen MT" panose="020B0602020104020603" pitchFamily="34" charset="0"/>
                        </a:rPr>
                        <a:t>Rule 139 to 141</a:t>
                      </a:r>
                    </a:p>
                  </a:txBody>
                  <a:tcPr anchor="ctr"/>
                </a:tc>
                <a:tc>
                  <a:txBody>
                    <a:bodyPr/>
                    <a:lstStyle/>
                    <a:p>
                      <a:pPr algn="ctr"/>
                      <a:r>
                        <a:rPr lang="en-IN" dirty="0">
                          <a:latin typeface="Tw Cen MT" panose="020B0602020104020603" pitchFamily="34" charset="0"/>
                        </a:rPr>
                        <a:t>FORM GST INS – 01 to INS - 05</a:t>
                      </a:r>
                    </a:p>
                  </a:txBody>
                  <a:tcPr anchor="ctr"/>
                </a:tc>
                <a:extLst>
                  <a:ext uri="{0D108BD9-81ED-4DB2-BD59-A6C34878D82A}">
                    <a16:rowId xmlns:a16="http://schemas.microsoft.com/office/drawing/2014/main" val="3634351836"/>
                  </a:ext>
                </a:extLst>
              </a:tr>
              <a:tr h="447867">
                <a:tc>
                  <a:txBody>
                    <a:bodyPr/>
                    <a:lstStyle/>
                    <a:p>
                      <a:pPr algn="ctr"/>
                      <a:r>
                        <a:rPr lang="en-IN" dirty="0">
                          <a:latin typeface="Tw Cen MT" panose="020B0602020104020603" pitchFamily="34" charset="0"/>
                        </a:rPr>
                        <a:t>2.</a:t>
                      </a:r>
                    </a:p>
                  </a:txBody>
                  <a:tcPr anchor="ctr"/>
                </a:tc>
                <a:tc>
                  <a:txBody>
                    <a:bodyPr/>
                    <a:lstStyle/>
                    <a:p>
                      <a:pPr algn="just"/>
                      <a:r>
                        <a:rPr lang="en-IN" dirty="0">
                          <a:latin typeface="Tw Cen MT" panose="020B0602020104020603" pitchFamily="34" charset="0"/>
                        </a:rPr>
                        <a:t>Inspection of goods in movement</a:t>
                      </a:r>
                    </a:p>
                  </a:txBody>
                  <a:tcPr anchor="ctr"/>
                </a:tc>
                <a:tc>
                  <a:txBody>
                    <a:bodyPr/>
                    <a:lstStyle/>
                    <a:p>
                      <a:pPr algn="ctr"/>
                      <a:r>
                        <a:rPr lang="en-IN" dirty="0">
                          <a:latin typeface="Tw Cen MT" panose="020B0602020104020603" pitchFamily="34" charset="0"/>
                        </a:rPr>
                        <a:t>Section 68</a:t>
                      </a:r>
                    </a:p>
                  </a:txBody>
                  <a:tcPr anchor="ctr"/>
                </a:tc>
                <a:tc>
                  <a:txBody>
                    <a:bodyPr/>
                    <a:lstStyle/>
                    <a:p>
                      <a:pPr algn="ctr"/>
                      <a:r>
                        <a:rPr lang="en-IN" dirty="0">
                          <a:latin typeface="Tw Cen MT" panose="020B0602020104020603" pitchFamily="34" charset="0"/>
                        </a:rPr>
                        <a:t>Rule 138, 138A to 138D, 55A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GST EWB – 01 to EWB-04</a:t>
                      </a:r>
                    </a:p>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GST INV – 01</a:t>
                      </a:r>
                    </a:p>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GST MOV – 01 to MOV - 11</a:t>
                      </a:r>
                    </a:p>
                  </a:txBody>
                  <a:tcPr anchor="ctr"/>
                </a:tc>
                <a:extLst>
                  <a:ext uri="{0D108BD9-81ED-4DB2-BD59-A6C34878D82A}">
                    <a16:rowId xmlns:a16="http://schemas.microsoft.com/office/drawing/2014/main" val="3387775380"/>
                  </a:ext>
                </a:extLst>
              </a:tr>
              <a:tr h="447867">
                <a:tc>
                  <a:txBody>
                    <a:bodyPr/>
                    <a:lstStyle/>
                    <a:p>
                      <a:pPr algn="ctr"/>
                      <a:r>
                        <a:rPr lang="en-IN" dirty="0">
                          <a:latin typeface="Tw Cen MT" panose="020B0602020104020603" pitchFamily="34" charset="0"/>
                        </a:rPr>
                        <a:t>3.</a:t>
                      </a:r>
                    </a:p>
                  </a:txBody>
                  <a:tcPr anchor="ctr"/>
                </a:tc>
                <a:tc>
                  <a:txBody>
                    <a:bodyPr/>
                    <a:lstStyle/>
                    <a:p>
                      <a:pPr algn="just"/>
                      <a:r>
                        <a:rPr lang="en-IN" dirty="0">
                          <a:latin typeface="Tw Cen MT" panose="020B0602020104020603" pitchFamily="34" charset="0"/>
                        </a:rPr>
                        <a:t>Power to Arrest</a:t>
                      </a:r>
                    </a:p>
                  </a:txBody>
                  <a:tcPr anchor="ctr"/>
                </a:tc>
                <a:tc>
                  <a:txBody>
                    <a:bodyPr/>
                    <a:lstStyle/>
                    <a:p>
                      <a:pPr algn="ctr"/>
                      <a:r>
                        <a:rPr lang="en-IN" dirty="0">
                          <a:latin typeface="Tw Cen MT" panose="020B0602020104020603" pitchFamily="34" charset="0"/>
                        </a:rPr>
                        <a:t>Section 69</a:t>
                      </a:r>
                    </a:p>
                  </a:txBody>
                  <a:tcPr anchor="ctr"/>
                </a:tc>
                <a:tc>
                  <a:txBody>
                    <a:bodyPr/>
                    <a:lstStyle/>
                    <a:p>
                      <a:pPr algn="ctr"/>
                      <a:r>
                        <a:rPr lang="en-IN" dirty="0">
                          <a:latin typeface="Tw Cen MT" panose="020B0602020104020603" pitchFamily="34" charset="0"/>
                        </a:rPr>
                        <a: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t>
                      </a:r>
                    </a:p>
                  </a:txBody>
                  <a:tcPr anchor="ctr"/>
                </a:tc>
                <a:extLst>
                  <a:ext uri="{0D108BD9-81ED-4DB2-BD59-A6C34878D82A}">
                    <a16:rowId xmlns:a16="http://schemas.microsoft.com/office/drawing/2014/main" val="2999610211"/>
                  </a:ext>
                </a:extLst>
              </a:tr>
              <a:tr h="447867">
                <a:tc>
                  <a:txBody>
                    <a:bodyPr/>
                    <a:lstStyle/>
                    <a:p>
                      <a:pPr algn="ctr"/>
                      <a:r>
                        <a:rPr lang="en-IN" dirty="0">
                          <a:latin typeface="Tw Cen MT" panose="020B0602020104020603" pitchFamily="34" charset="0"/>
                        </a:rPr>
                        <a:t>4.</a:t>
                      </a:r>
                    </a:p>
                  </a:txBody>
                  <a:tcPr anchor="ctr"/>
                </a:tc>
                <a:tc>
                  <a:txBody>
                    <a:bodyPr/>
                    <a:lstStyle/>
                    <a:p>
                      <a:pPr algn="just"/>
                      <a:r>
                        <a:rPr lang="en-IN" dirty="0">
                          <a:latin typeface="Tw Cen MT" panose="020B0602020104020603" pitchFamily="34" charset="0"/>
                        </a:rPr>
                        <a:t>Power to Summon</a:t>
                      </a:r>
                    </a:p>
                  </a:txBody>
                  <a:tcPr anchor="ctr"/>
                </a:tc>
                <a:tc>
                  <a:txBody>
                    <a:bodyPr/>
                    <a:lstStyle/>
                    <a:p>
                      <a:pPr algn="ctr"/>
                      <a:r>
                        <a:rPr lang="en-IN" dirty="0">
                          <a:latin typeface="Tw Cen MT" panose="020B0602020104020603" pitchFamily="34" charset="0"/>
                        </a:rPr>
                        <a:t>Section 70</a:t>
                      </a:r>
                    </a:p>
                  </a:txBody>
                  <a:tcPr anchor="ctr"/>
                </a:tc>
                <a:tc>
                  <a:txBody>
                    <a:bodyPr/>
                    <a:lstStyle/>
                    <a:p>
                      <a:pPr algn="ctr"/>
                      <a:r>
                        <a:rPr lang="en-IN" dirty="0">
                          <a:latin typeface="Tw Cen MT" panose="020B0602020104020603" pitchFamily="34" charset="0"/>
                        </a:rPr>
                        <a:t>-</a:t>
                      </a:r>
                    </a:p>
                  </a:txBody>
                  <a:tcPr anchor="ctr"/>
                </a:tc>
                <a:tc>
                  <a:txBody>
                    <a:bodyPr/>
                    <a:lstStyle/>
                    <a:p>
                      <a:pPr algn="ctr"/>
                      <a:r>
                        <a:rPr lang="en-IN" dirty="0">
                          <a:latin typeface="Tw Cen MT" panose="020B0602020104020603" pitchFamily="34" charset="0"/>
                        </a:rPr>
                        <a:t>-</a:t>
                      </a:r>
                    </a:p>
                  </a:txBody>
                  <a:tcPr anchor="ctr"/>
                </a:tc>
                <a:extLst>
                  <a:ext uri="{0D108BD9-81ED-4DB2-BD59-A6C34878D82A}">
                    <a16:rowId xmlns:a16="http://schemas.microsoft.com/office/drawing/2014/main" val="2939541070"/>
                  </a:ext>
                </a:extLst>
              </a:tr>
              <a:tr h="447867">
                <a:tc>
                  <a:txBody>
                    <a:bodyPr/>
                    <a:lstStyle/>
                    <a:p>
                      <a:pPr algn="ctr"/>
                      <a:r>
                        <a:rPr lang="en-IN" dirty="0">
                          <a:latin typeface="Tw Cen MT" panose="020B0602020104020603" pitchFamily="34" charset="0"/>
                        </a:rPr>
                        <a:t>5.</a:t>
                      </a:r>
                    </a:p>
                  </a:txBody>
                  <a:tcPr anchor="ctr"/>
                </a:tc>
                <a:tc>
                  <a:txBody>
                    <a:bodyPr/>
                    <a:lstStyle/>
                    <a:p>
                      <a:pPr algn="just"/>
                      <a:r>
                        <a:rPr lang="en-IN" dirty="0">
                          <a:latin typeface="Tw Cen MT" panose="020B0602020104020603" pitchFamily="34" charset="0"/>
                        </a:rPr>
                        <a:t>Access to Business Premises</a:t>
                      </a:r>
                    </a:p>
                  </a:txBody>
                  <a:tcPr anchor="ctr"/>
                </a:tc>
                <a:tc>
                  <a:txBody>
                    <a:bodyPr/>
                    <a:lstStyle/>
                    <a:p>
                      <a:pPr algn="ctr"/>
                      <a:r>
                        <a:rPr lang="en-IN" dirty="0">
                          <a:latin typeface="Tw Cen MT" panose="020B0602020104020603" pitchFamily="34" charset="0"/>
                        </a:rPr>
                        <a:t>Section 71</a:t>
                      </a:r>
                    </a:p>
                  </a:txBody>
                  <a:tcPr anchor="ctr"/>
                </a:tc>
                <a:tc>
                  <a:txBody>
                    <a:bodyPr/>
                    <a:lstStyle/>
                    <a:p>
                      <a:pPr algn="ctr"/>
                      <a:r>
                        <a:rPr lang="en-IN" dirty="0">
                          <a:latin typeface="Tw Cen MT" panose="020B0602020104020603" pitchFamily="34" charset="0"/>
                        </a:rPr>
                        <a:t>-</a:t>
                      </a:r>
                    </a:p>
                  </a:txBody>
                  <a:tcPr anchor="ctr"/>
                </a:tc>
                <a:tc>
                  <a:txBody>
                    <a:bodyPr/>
                    <a:lstStyle/>
                    <a:p>
                      <a:pPr algn="ctr"/>
                      <a:r>
                        <a:rPr lang="en-IN" dirty="0">
                          <a:latin typeface="Tw Cen MT" panose="020B0602020104020603" pitchFamily="34" charset="0"/>
                        </a:rPr>
                        <a:t>-</a:t>
                      </a:r>
                    </a:p>
                  </a:txBody>
                  <a:tcPr anchor="ctr"/>
                </a:tc>
                <a:extLst>
                  <a:ext uri="{0D108BD9-81ED-4DB2-BD59-A6C34878D82A}">
                    <a16:rowId xmlns:a16="http://schemas.microsoft.com/office/drawing/2014/main" val="2484693879"/>
                  </a:ext>
                </a:extLst>
              </a:tr>
              <a:tr h="447867">
                <a:tc>
                  <a:txBody>
                    <a:bodyPr/>
                    <a:lstStyle/>
                    <a:p>
                      <a:pPr algn="ctr"/>
                      <a:r>
                        <a:rPr lang="en-IN" dirty="0">
                          <a:latin typeface="Tw Cen MT" panose="020B0602020104020603" pitchFamily="34" charset="0"/>
                        </a:rPr>
                        <a:t>6.</a:t>
                      </a:r>
                    </a:p>
                  </a:txBody>
                  <a:tcPr anchor="ctr"/>
                </a:tc>
                <a:tc>
                  <a:txBody>
                    <a:bodyPr/>
                    <a:lstStyle/>
                    <a:p>
                      <a:pPr algn="just"/>
                      <a:r>
                        <a:rPr lang="en-IN" dirty="0">
                          <a:latin typeface="Tw Cen MT" panose="020B0602020104020603" pitchFamily="34" charset="0"/>
                        </a:rPr>
                        <a:t>Officers to assist proper officers</a:t>
                      </a:r>
                    </a:p>
                  </a:txBody>
                  <a:tcPr anchor="ctr"/>
                </a:tc>
                <a:tc>
                  <a:txBody>
                    <a:bodyPr/>
                    <a:lstStyle/>
                    <a:p>
                      <a:pPr algn="ctr"/>
                      <a:r>
                        <a:rPr lang="en-IN" dirty="0">
                          <a:latin typeface="Tw Cen MT" panose="020B0602020104020603" pitchFamily="34" charset="0"/>
                        </a:rPr>
                        <a:t>Section 72</a:t>
                      </a:r>
                    </a:p>
                  </a:txBody>
                  <a:tcPr anchor="ctr"/>
                </a:tc>
                <a:tc>
                  <a:txBody>
                    <a:bodyPr/>
                    <a:lstStyle/>
                    <a:p>
                      <a:pPr algn="ctr"/>
                      <a:r>
                        <a:rPr lang="en-IN" dirty="0">
                          <a:latin typeface="Tw Cen MT" panose="020B0602020104020603" pitchFamily="34" charset="0"/>
                        </a:rPr>
                        <a:t>-</a:t>
                      </a:r>
                    </a:p>
                  </a:txBody>
                  <a:tcPr anchor="ctr"/>
                </a:tc>
                <a:tc>
                  <a:txBody>
                    <a:bodyPr/>
                    <a:lstStyle/>
                    <a:p>
                      <a:pPr algn="ctr"/>
                      <a:r>
                        <a:rPr lang="en-IN" dirty="0">
                          <a:latin typeface="Tw Cen MT" panose="020B0602020104020603" pitchFamily="34" charset="0"/>
                        </a:rPr>
                        <a:t>-</a:t>
                      </a:r>
                    </a:p>
                  </a:txBody>
                  <a:tcPr anchor="ctr"/>
                </a:tc>
                <a:extLst>
                  <a:ext uri="{0D108BD9-81ED-4DB2-BD59-A6C34878D82A}">
                    <a16:rowId xmlns:a16="http://schemas.microsoft.com/office/drawing/2014/main" val="2642348044"/>
                  </a:ext>
                </a:extLst>
              </a:tr>
            </a:tbl>
          </a:graphicData>
        </a:graphic>
      </p:graphicFrame>
    </p:spTree>
    <p:extLst>
      <p:ext uri="{BB962C8B-B14F-4D97-AF65-F5344CB8AC3E}">
        <p14:creationId xmlns:p14="http://schemas.microsoft.com/office/powerpoint/2010/main" val="20689193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3051314"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Assessment</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5</a:t>
            </a:fld>
            <a:endParaRPr lang="en-IN" dirty="0"/>
          </a:p>
        </p:txBody>
      </p:sp>
      <p:sp>
        <p:nvSpPr>
          <p:cNvPr id="7" name="Title 1">
            <a:extLst>
              <a:ext uri="{FF2B5EF4-FFF2-40B4-BE49-F238E27FC236}">
                <a16:creationId xmlns:a16="http://schemas.microsoft.com/office/drawing/2014/main" id="{2CCA843E-95E0-41D8-BFB7-771AFE23B482}"/>
              </a:ext>
            </a:extLst>
          </p:cNvPr>
          <p:cNvSpPr txBox="1">
            <a:spLocks/>
          </p:cNvSpPr>
          <p:nvPr/>
        </p:nvSpPr>
        <p:spPr>
          <a:xfrm>
            <a:off x="3983390" y="3349488"/>
            <a:ext cx="7516183" cy="27647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Tx/>
              <a:buChar char="-"/>
            </a:pPr>
            <a:r>
              <a:rPr lang="en-US" sz="2000" b="1" dirty="0">
                <a:latin typeface="Century Gothic (Body)"/>
              </a:rPr>
              <a:t>Section 59:</a:t>
            </a:r>
            <a:r>
              <a:rPr lang="en-US" sz="2000" dirty="0">
                <a:latin typeface="Century Gothic (Body)"/>
              </a:rPr>
              <a:t> Self-Assessment</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60:</a:t>
            </a:r>
            <a:r>
              <a:rPr lang="en-US" sz="2000" dirty="0">
                <a:latin typeface="Century Gothic (Body)"/>
              </a:rPr>
              <a:t> Provisional Assessment</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61:</a:t>
            </a:r>
            <a:r>
              <a:rPr lang="en-US" sz="2000" dirty="0">
                <a:latin typeface="Century Gothic (Body)"/>
              </a:rPr>
              <a:t> Scrutiny of Returns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62:</a:t>
            </a:r>
            <a:r>
              <a:rPr lang="en-US" sz="2000" dirty="0">
                <a:latin typeface="Century Gothic (Body)"/>
              </a:rPr>
              <a:t> Assessment of Non-filers of returns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63:</a:t>
            </a:r>
            <a:r>
              <a:rPr lang="en-US" sz="2000" dirty="0">
                <a:latin typeface="Century Gothic (Body)"/>
              </a:rPr>
              <a:t> Assessment of unregistered persons</a:t>
            </a:r>
          </a:p>
          <a:p>
            <a:pPr marL="342900" indent="-342900" algn="just">
              <a:buFontTx/>
              <a:buChar char="-"/>
            </a:pPr>
            <a:endParaRPr lang="en-US" sz="1000" dirty="0">
              <a:latin typeface="Century Gothic (Body)"/>
            </a:endParaRPr>
          </a:p>
          <a:p>
            <a:pPr marL="342900" indent="-342900" algn="just">
              <a:buFontTx/>
              <a:buChar char="-"/>
            </a:pPr>
            <a:r>
              <a:rPr lang="en-US" sz="2000" b="1" dirty="0">
                <a:latin typeface="Century Gothic (Body)"/>
              </a:rPr>
              <a:t>Section 64: </a:t>
            </a:r>
            <a:r>
              <a:rPr lang="en-US" sz="2000" dirty="0">
                <a:latin typeface="Century Gothic (Body)"/>
              </a:rPr>
              <a:t>Summary Assessment in certain special cases</a:t>
            </a:r>
          </a:p>
        </p:txBody>
      </p:sp>
    </p:spTree>
    <p:extLst>
      <p:ext uri="{BB962C8B-B14F-4D97-AF65-F5344CB8AC3E}">
        <p14:creationId xmlns:p14="http://schemas.microsoft.com/office/powerpoint/2010/main" val="3953928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4113142" y="2554357"/>
            <a:ext cx="3965713" cy="3091069"/>
          </a:xfrm>
          <a:prstGeom prst="rect">
            <a:avLst/>
          </a:prstGeom>
          <a:solidFill>
            <a:schemeClr val="accent1">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Inspection </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Search &amp; Seizure</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Break open or seal</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Other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854102"/>
            <a:ext cx="8852451"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67: Power to Inspection, Search &amp; Seizure</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50</a:t>
            </a:fld>
            <a:endParaRPr lang="en-IN"/>
          </a:p>
        </p:txBody>
      </p:sp>
    </p:spTree>
    <p:extLst>
      <p:ext uri="{BB962C8B-B14F-4D97-AF65-F5344CB8AC3E}">
        <p14:creationId xmlns:p14="http://schemas.microsoft.com/office/powerpoint/2010/main" val="646773512"/>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4" name="Straight Connector 93" descr="Connector Line">
            <a:extLst>
              <a:ext uri="{FF2B5EF4-FFF2-40B4-BE49-F238E27FC236}">
                <a16:creationId xmlns:a16="http://schemas.microsoft.com/office/drawing/2014/main" id="{B8E21438-ACE0-4CD2-8E73-C228CB6D61DE}"/>
              </a:ext>
            </a:extLst>
          </p:cNvPr>
          <p:cNvCxnSpPr>
            <a:cxnSpLocks/>
          </p:cNvCxnSpPr>
          <p:nvPr/>
        </p:nvCxnSpPr>
        <p:spPr>
          <a:xfrm>
            <a:off x="6211013" y="2486439"/>
            <a:ext cx="0" cy="72963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Connector: Elbow 35" descr="Connector Line">
            <a:extLst>
              <a:ext uri="{FF2B5EF4-FFF2-40B4-BE49-F238E27FC236}">
                <a16:creationId xmlns:a16="http://schemas.microsoft.com/office/drawing/2014/main" id="{1DE0112F-791B-49A1-8CD8-15FA7DC6F17B}"/>
              </a:ext>
            </a:extLst>
          </p:cNvPr>
          <p:cNvCxnSpPr>
            <a:cxnSpLocks/>
          </p:cNvCxnSpPr>
          <p:nvPr/>
        </p:nvCxnSpPr>
        <p:spPr>
          <a:xfrm rot="5400000">
            <a:off x="5254293" y="861569"/>
            <a:ext cx="1588692" cy="3249740"/>
          </a:xfrm>
          <a:prstGeom prst="bentConnector3">
            <a:avLst>
              <a:gd name="adj1" fmla="val 50000"/>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Rectangle 18" descr="Hierarchy Level 1">
            <a:extLst>
              <a:ext uri="{FF2B5EF4-FFF2-40B4-BE49-F238E27FC236}">
                <a16:creationId xmlns:a16="http://schemas.microsoft.com/office/drawing/2014/main" id="{21C604EF-32A3-42D7-8586-5D643B7D12C1}"/>
              </a:ext>
            </a:extLst>
          </p:cNvPr>
          <p:cNvSpPr/>
          <p:nvPr/>
        </p:nvSpPr>
        <p:spPr>
          <a:xfrm>
            <a:off x="5111016" y="824452"/>
            <a:ext cx="5124986" cy="425431"/>
          </a:xfrm>
          <a:prstGeom prst="rect">
            <a:avLst/>
          </a:prstGeom>
          <a:solidFill>
            <a:schemeClr val="bg1">
              <a:lumMod val="95000"/>
            </a:schemeClr>
          </a:solidFill>
          <a:ln>
            <a:noFill/>
          </a:ln>
          <a:effectLst/>
          <a:scene3d>
            <a:camera prst="orthographicFront"/>
            <a:lightRig rig="flat" dir="t"/>
          </a:scene3d>
          <a:sp3d prstMaterial="dkEdge"/>
        </p:spPr>
        <p:style>
          <a:lnRef idx="0">
            <a:scrgbClr r="0" g="0" b="0"/>
          </a:lnRef>
          <a:fillRef idx="2">
            <a:scrgbClr r="0" g="0" b="0"/>
          </a:fillRef>
          <a:effectRef idx="1">
            <a:scrgbClr r="0" g="0" b="0"/>
          </a:effectRef>
          <a:fontRef idx="minor">
            <a:schemeClr val="dk1"/>
          </a:fontRef>
        </p:style>
        <p:txBody>
          <a:bodyPr spcFirstLastPara="0" vert="horz" wrap="square" lIns="8255" tIns="8255" rIns="8255" bIns="8255" numCol="1" spcCol="1270" anchor="ctr" anchorCtr="0">
            <a:noAutofit/>
          </a:bodyPr>
          <a:lstStyle/>
          <a:p>
            <a:pPr marL="0" marR="0" lvl="0" indent="0" algn="ctr" defTabSz="577850" rtl="0" eaLnBrk="1" fontAlgn="auto" latinLnBrk="0" hangingPunct="1">
              <a:lnSpc>
                <a:spcPct val="90000"/>
              </a:lnSpc>
              <a:spcBef>
                <a:spcPct val="0"/>
              </a:spcBef>
              <a:spcAft>
                <a:spcPct val="350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mj-lt"/>
                <a:ea typeface="+mn-ea"/>
                <a:cs typeface="+mn-cs"/>
              </a:rPr>
              <a:t>When can </a:t>
            </a:r>
            <a:r>
              <a:rPr lang="en-US" sz="2000" b="1" dirty="0">
                <a:solidFill>
                  <a:prstClr val="black"/>
                </a:solidFill>
                <a:latin typeface="+mj-lt"/>
              </a:rPr>
              <a:t>Inspection be ordered?</a:t>
            </a:r>
            <a:endParaRPr kumimoji="0" lang="en-US" sz="2000" b="0" i="0" u="none" strike="noStrike" kern="1200" cap="none" spc="0" normalizeH="0" baseline="0" noProof="0" dirty="0">
              <a:ln>
                <a:noFill/>
              </a:ln>
              <a:solidFill>
                <a:prstClr val="black"/>
              </a:solidFill>
              <a:effectLst/>
              <a:uLnTx/>
              <a:uFillTx/>
              <a:latin typeface="+mj-lt"/>
              <a:ea typeface="+mn-ea"/>
              <a:cs typeface="+mn-cs"/>
            </a:endParaRPr>
          </a:p>
        </p:txBody>
      </p:sp>
      <p:sp>
        <p:nvSpPr>
          <p:cNvPr id="20" name="Rectangle 19" descr="Hierarchy Level 2 Item 1">
            <a:extLst>
              <a:ext uri="{FF2B5EF4-FFF2-40B4-BE49-F238E27FC236}">
                <a16:creationId xmlns:a16="http://schemas.microsoft.com/office/drawing/2014/main" id="{E27E376D-AE9F-46B0-AA66-A3D22FC5623A}"/>
              </a:ext>
            </a:extLst>
          </p:cNvPr>
          <p:cNvSpPr/>
          <p:nvPr/>
        </p:nvSpPr>
        <p:spPr>
          <a:xfrm>
            <a:off x="616226" y="3202105"/>
            <a:ext cx="3961101" cy="2160139"/>
          </a:xfrm>
          <a:prstGeom prst="rect">
            <a:avLst/>
          </a:prstGeom>
          <a:solidFill>
            <a:schemeClr val="bg2"/>
          </a:solidFill>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72000" tIns="108000" rIns="72000" bIns="0" numCol="1" spcCol="1270" anchor="t" anchorCtr="0">
            <a:noAutofit/>
          </a:bodyPr>
          <a:lstStyle/>
          <a:p>
            <a:pPr algn="ctr" defTabSz="577850">
              <a:lnSpc>
                <a:spcPct val="90000"/>
              </a:lnSpc>
              <a:spcBef>
                <a:spcPct val="0"/>
              </a:spcBef>
              <a:spcAft>
                <a:spcPct val="35000"/>
              </a:spcAft>
            </a:pPr>
            <a:r>
              <a:rPr lang="en-US" dirty="0">
                <a:latin typeface="Tw Cen MT" panose="020B0602020104020603" pitchFamily="34" charset="0"/>
              </a:rPr>
              <a:t>Any person engaged in the </a:t>
            </a:r>
            <a:r>
              <a:rPr lang="en-US" b="1" dirty="0">
                <a:latin typeface="Tw Cen MT" panose="020B0602020104020603" pitchFamily="34" charset="0"/>
              </a:rPr>
              <a:t>business of transporting goods (</a:t>
            </a:r>
            <a:r>
              <a:rPr lang="en-US" b="1" u="sng" dirty="0">
                <a:latin typeface="Tw Cen MT" panose="020B0602020104020603" pitchFamily="34" charset="0"/>
              </a:rPr>
              <a:t>transporter</a:t>
            </a:r>
            <a:r>
              <a:rPr lang="en-US" b="1" dirty="0">
                <a:latin typeface="Tw Cen MT" panose="020B0602020104020603" pitchFamily="34" charset="0"/>
              </a:rPr>
              <a:t>) or an </a:t>
            </a:r>
            <a:r>
              <a:rPr lang="en-US" b="1" u="sng" dirty="0">
                <a:latin typeface="Tw Cen MT" panose="020B0602020104020603" pitchFamily="34" charset="0"/>
              </a:rPr>
              <a:t>owner</a:t>
            </a:r>
            <a:r>
              <a:rPr lang="en-US" b="1" dirty="0">
                <a:latin typeface="Tw Cen MT" panose="020B0602020104020603" pitchFamily="34" charset="0"/>
              </a:rPr>
              <a:t> or </a:t>
            </a:r>
            <a:r>
              <a:rPr lang="en-US" b="1" u="sng" dirty="0">
                <a:latin typeface="Tw Cen MT" panose="020B0602020104020603" pitchFamily="34" charset="0"/>
              </a:rPr>
              <a:t>operator</a:t>
            </a:r>
            <a:r>
              <a:rPr lang="en-US" b="1" dirty="0">
                <a:latin typeface="Tw Cen MT" panose="020B0602020104020603" pitchFamily="34" charset="0"/>
              </a:rPr>
              <a:t> of a warehouse or a </a:t>
            </a:r>
            <a:r>
              <a:rPr lang="en-US" b="1" dirty="0" err="1">
                <a:latin typeface="Tw Cen MT" panose="020B0602020104020603" pitchFamily="34" charset="0"/>
              </a:rPr>
              <a:t>godown</a:t>
            </a:r>
            <a:r>
              <a:rPr lang="en-US" b="1" dirty="0">
                <a:latin typeface="Tw Cen MT" panose="020B0602020104020603" pitchFamily="34" charset="0"/>
              </a:rPr>
              <a:t> </a:t>
            </a:r>
            <a:r>
              <a:rPr lang="en-US" dirty="0">
                <a:latin typeface="Tw Cen MT" panose="020B0602020104020603" pitchFamily="34" charset="0"/>
              </a:rPr>
              <a:t>or any other place is </a:t>
            </a:r>
            <a:r>
              <a:rPr lang="en-US" b="1" dirty="0">
                <a:latin typeface="Tw Cen MT" panose="020B0602020104020603" pitchFamily="34" charset="0"/>
              </a:rPr>
              <a:t>keeping goods </a:t>
            </a:r>
            <a:r>
              <a:rPr lang="en-US" dirty="0">
                <a:latin typeface="Tw Cen MT" panose="020B0602020104020603" pitchFamily="34" charset="0"/>
              </a:rPr>
              <a:t>which have escaped payment of tax or </a:t>
            </a:r>
            <a:r>
              <a:rPr lang="en-US" b="1" dirty="0">
                <a:latin typeface="Tw Cen MT" panose="020B0602020104020603" pitchFamily="34" charset="0"/>
              </a:rPr>
              <a:t>has kept his accounts</a:t>
            </a:r>
            <a:r>
              <a:rPr lang="en-US" dirty="0">
                <a:latin typeface="Tw Cen MT" panose="020B0602020104020603" pitchFamily="34" charset="0"/>
              </a:rPr>
              <a:t> or goods in such a manner as is </a:t>
            </a:r>
            <a:r>
              <a:rPr lang="en-US" b="1" dirty="0">
                <a:latin typeface="Tw Cen MT" panose="020B0602020104020603" pitchFamily="34" charset="0"/>
              </a:rPr>
              <a:t>likely to cause evasion of tax</a:t>
            </a:r>
            <a:r>
              <a:rPr lang="en-US" dirty="0">
                <a:latin typeface="Tw Cen MT" panose="020B0602020104020603" pitchFamily="34" charset="0"/>
              </a:rPr>
              <a:t> payable under this Act</a:t>
            </a:r>
          </a:p>
        </p:txBody>
      </p:sp>
      <p:sp>
        <p:nvSpPr>
          <p:cNvPr id="24" name="Rectangle 23" descr="Hierarchy Level 2 Item 3">
            <a:extLst>
              <a:ext uri="{FF2B5EF4-FFF2-40B4-BE49-F238E27FC236}">
                <a16:creationId xmlns:a16="http://schemas.microsoft.com/office/drawing/2014/main" id="{E229E048-A3A7-4692-842F-3C90638B8575}"/>
              </a:ext>
            </a:extLst>
          </p:cNvPr>
          <p:cNvSpPr/>
          <p:nvPr/>
        </p:nvSpPr>
        <p:spPr>
          <a:xfrm>
            <a:off x="4853939" y="3202104"/>
            <a:ext cx="2562839" cy="2160133"/>
          </a:xfrm>
          <a:prstGeom prst="rect">
            <a:avLst/>
          </a:prstGeom>
          <a:solidFill>
            <a:schemeClr val="accent3">
              <a:lumMod val="60000"/>
              <a:lumOff val="40000"/>
            </a:schemeClr>
          </a:solidFill>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72000" tIns="108000" rIns="72000" bIns="0" numCol="1" spcCol="1270" anchor="t" anchorCtr="0">
            <a:noAutofit/>
          </a:bodyPr>
          <a:lstStyle/>
          <a:p>
            <a:pPr lvl="0" algn="ctr" defTabSz="577850">
              <a:lnSpc>
                <a:spcPct val="90000"/>
              </a:lnSpc>
              <a:spcBef>
                <a:spcPct val="0"/>
              </a:spcBef>
              <a:spcAft>
                <a:spcPct val="35000"/>
              </a:spcAft>
            </a:pPr>
            <a:r>
              <a:rPr lang="en-US" b="1" dirty="0">
                <a:latin typeface="Tw Cen MT" panose="020B0602020104020603" pitchFamily="34" charset="0"/>
              </a:rPr>
              <a:t>A taxable person </a:t>
            </a:r>
            <a:r>
              <a:rPr lang="en-US" dirty="0">
                <a:latin typeface="Tw Cen MT" panose="020B0602020104020603" pitchFamily="34" charset="0"/>
              </a:rPr>
              <a:t>has </a:t>
            </a:r>
            <a:r>
              <a:rPr lang="en-US" b="1" dirty="0">
                <a:latin typeface="Tw Cen MT" panose="020B0602020104020603" pitchFamily="34" charset="0"/>
              </a:rPr>
              <a:t>suppressed </a:t>
            </a:r>
            <a:r>
              <a:rPr lang="en-US" dirty="0">
                <a:latin typeface="Tw Cen MT" panose="020B0602020104020603" pitchFamily="34" charset="0"/>
              </a:rPr>
              <a:t>any transaction relating to supply of goods or services or both or the stock of goods in hand</a:t>
            </a:r>
          </a:p>
        </p:txBody>
      </p:sp>
      <p:sp>
        <p:nvSpPr>
          <p:cNvPr id="28" name="Rectangle 27" descr="Hierarchy Level 2 Item 5">
            <a:extLst>
              <a:ext uri="{FF2B5EF4-FFF2-40B4-BE49-F238E27FC236}">
                <a16:creationId xmlns:a16="http://schemas.microsoft.com/office/drawing/2014/main" id="{D9B98AB0-A449-4332-82F4-94318C473B83}"/>
              </a:ext>
            </a:extLst>
          </p:cNvPr>
          <p:cNvSpPr/>
          <p:nvPr/>
        </p:nvSpPr>
        <p:spPr>
          <a:xfrm>
            <a:off x="7568088" y="3206132"/>
            <a:ext cx="1963538" cy="2156105"/>
          </a:xfrm>
          <a:prstGeom prst="rect">
            <a:avLst/>
          </a:prstGeom>
          <a:solidFill>
            <a:schemeClr val="accent6">
              <a:lumMod val="20000"/>
              <a:lumOff val="80000"/>
            </a:schemeClr>
          </a:solidFill>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72000" tIns="108000" rIns="72000" bIns="0" numCol="1" spcCol="1270" anchor="t" anchorCtr="0">
            <a:noAutofit/>
          </a:bodyPr>
          <a:lstStyle/>
          <a:p>
            <a:pPr algn="ctr" defTabSz="577850">
              <a:lnSpc>
                <a:spcPct val="90000"/>
              </a:lnSpc>
              <a:spcBef>
                <a:spcPct val="0"/>
              </a:spcBef>
              <a:spcAft>
                <a:spcPct val="35000"/>
              </a:spcAft>
            </a:pPr>
            <a:r>
              <a:rPr lang="en-US" b="1" dirty="0">
                <a:latin typeface="Tw Cen MT" panose="020B0602020104020603" pitchFamily="34" charset="0"/>
              </a:rPr>
              <a:t>A taxable person </a:t>
            </a:r>
            <a:r>
              <a:rPr lang="en-US" dirty="0">
                <a:latin typeface="Tw Cen MT" panose="020B0602020104020603" pitchFamily="34" charset="0"/>
              </a:rPr>
              <a:t>has </a:t>
            </a:r>
            <a:r>
              <a:rPr lang="en-US" b="1" dirty="0">
                <a:latin typeface="Tw Cen MT" panose="020B0602020104020603" pitchFamily="34" charset="0"/>
              </a:rPr>
              <a:t>claimed input tax credit </a:t>
            </a:r>
            <a:r>
              <a:rPr lang="en-US" dirty="0">
                <a:latin typeface="Tw Cen MT" panose="020B0602020104020603" pitchFamily="34" charset="0"/>
              </a:rPr>
              <a:t>in excess of the entitlement</a:t>
            </a:r>
          </a:p>
        </p:txBody>
      </p:sp>
      <p:sp>
        <p:nvSpPr>
          <p:cNvPr id="31" name="Rectangle 30" descr="Hierarchy Level 3 Item 6">
            <a:extLst>
              <a:ext uri="{FF2B5EF4-FFF2-40B4-BE49-F238E27FC236}">
                <a16:creationId xmlns:a16="http://schemas.microsoft.com/office/drawing/2014/main" id="{E0BA9528-74CE-4286-A8E3-697EED90FF57}"/>
              </a:ext>
            </a:extLst>
          </p:cNvPr>
          <p:cNvSpPr/>
          <p:nvPr/>
        </p:nvSpPr>
        <p:spPr>
          <a:xfrm>
            <a:off x="9672463" y="3202104"/>
            <a:ext cx="2315077" cy="2156105"/>
          </a:xfrm>
          <a:prstGeom prst="rect">
            <a:avLst/>
          </a:prstGeom>
          <a:solidFill>
            <a:schemeClr val="bg1">
              <a:lumMod val="95000"/>
            </a:schemeClr>
          </a:solidFill>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72000" tIns="108000" rIns="72000" bIns="0" numCol="1" spcCol="1270" anchor="t" anchorCtr="0">
            <a:noAutofit/>
          </a:bodyPr>
          <a:lstStyle/>
          <a:p>
            <a:pPr lvl="0" algn="ctr" defTabSz="577850">
              <a:lnSpc>
                <a:spcPct val="90000"/>
              </a:lnSpc>
              <a:spcBef>
                <a:spcPct val="0"/>
              </a:spcBef>
              <a:spcAft>
                <a:spcPct val="35000"/>
              </a:spcAft>
            </a:pPr>
            <a:r>
              <a:rPr lang="en-US" b="1" dirty="0">
                <a:latin typeface="Tw Cen MT" panose="020B0602020104020603" pitchFamily="34" charset="0"/>
              </a:rPr>
              <a:t>A taxable person </a:t>
            </a:r>
            <a:r>
              <a:rPr lang="en-US" dirty="0">
                <a:latin typeface="Tw Cen MT" panose="020B0602020104020603" pitchFamily="34" charset="0"/>
              </a:rPr>
              <a:t>has indulged in </a:t>
            </a:r>
            <a:r>
              <a:rPr lang="en-US" b="1" dirty="0">
                <a:latin typeface="Tw Cen MT" panose="020B0602020104020603" pitchFamily="34" charset="0"/>
              </a:rPr>
              <a:t>contravention </a:t>
            </a:r>
            <a:r>
              <a:rPr lang="en-US" dirty="0">
                <a:latin typeface="Tw Cen MT" panose="020B0602020104020603" pitchFamily="34" charset="0"/>
              </a:rPr>
              <a:t>of any provisions of this Act or Rules </a:t>
            </a:r>
            <a:r>
              <a:rPr lang="en-US" b="1" dirty="0">
                <a:latin typeface="Tw Cen MT" panose="020B0602020104020603" pitchFamily="34" charset="0"/>
              </a:rPr>
              <a:t>to evade tax </a:t>
            </a:r>
            <a:r>
              <a:rPr lang="en-US" dirty="0">
                <a:latin typeface="Tw Cen MT" panose="020B0602020104020603" pitchFamily="34" charset="0"/>
              </a:rPr>
              <a:t>under this Act</a:t>
            </a:r>
          </a:p>
        </p:txBody>
      </p:sp>
      <p:cxnSp>
        <p:nvCxnSpPr>
          <p:cNvPr id="49" name="Connector: Elbow 48" descr="Connector Line">
            <a:extLst>
              <a:ext uri="{FF2B5EF4-FFF2-40B4-BE49-F238E27FC236}">
                <a16:creationId xmlns:a16="http://schemas.microsoft.com/office/drawing/2014/main" id="{88C5FB59-79BD-402C-B020-CAA59D615CC0}"/>
              </a:ext>
            </a:extLst>
          </p:cNvPr>
          <p:cNvCxnSpPr>
            <a:cxnSpLocks/>
            <a:stCxn id="19" idx="2"/>
          </p:cNvCxnSpPr>
          <p:nvPr/>
        </p:nvCxnSpPr>
        <p:spPr>
          <a:xfrm rot="16200000" flipH="1">
            <a:off x="8477864" y="445527"/>
            <a:ext cx="1547783" cy="3156493"/>
          </a:xfrm>
          <a:prstGeom prst="bentConnector3">
            <a:avLst>
              <a:gd name="adj1" fmla="val 79539"/>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descr="Connector Line">
            <a:extLst>
              <a:ext uri="{FF2B5EF4-FFF2-40B4-BE49-F238E27FC236}">
                <a16:creationId xmlns:a16="http://schemas.microsoft.com/office/drawing/2014/main" id="{B35D5690-BFCA-41DE-B9BF-84E7D1879E88}"/>
              </a:ext>
            </a:extLst>
          </p:cNvPr>
          <p:cNvCxnSpPr>
            <a:cxnSpLocks/>
          </p:cNvCxnSpPr>
          <p:nvPr/>
        </p:nvCxnSpPr>
        <p:spPr>
          <a:xfrm>
            <a:off x="8564383" y="2476499"/>
            <a:ext cx="0" cy="7256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2DB5A774-9347-4F75-B8AD-7356473F2156}"/>
              </a:ext>
            </a:extLst>
          </p:cNvPr>
          <p:cNvSpPr/>
          <p:nvPr/>
        </p:nvSpPr>
        <p:spPr>
          <a:xfrm>
            <a:off x="838201" y="854102"/>
            <a:ext cx="2113721" cy="559232"/>
          </a:xfrm>
          <a:prstGeom prst="rect">
            <a:avLst/>
          </a:prstGeom>
          <a:solidFill>
            <a:srgbClr val="C2E08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Inspection</a:t>
            </a:r>
            <a:endParaRPr lang="en-IN" sz="1400" b="1" dirty="0">
              <a:solidFill>
                <a:schemeClr val="tx1"/>
              </a:solidFill>
              <a:latin typeface="Tw Cen MT" panose="020B0602020104020603" pitchFamily="34" charset="0"/>
            </a:endParaRPr>
          </a:p>
        </p:txBody>
      </p:sp>
      <p:sp>
        <p:nvSpPr>
          <p:cNvPr id="41" name="Rectangle 40" descr="Hierarchy Sub Level">
            <a:extLst>
              <a:ext uri="{FF2B5EF4-FFF2-40B4-BE49-F238E27FC236}">
                <a16:creationId xmlns:a16="http://schemas.microsoft.com/office/drawing/2014/main" id="{F7E3D25A-F60C-4867-B2DE-737044A8A0E8}"/>
              </a:ext>
            </a:extLst>
          </p:cNvPr>
          <p:cNvSpPr/>
          <p:nvPr/>
        </p:nvSpPr>
        <p:spPr>
          <a:xfrm>
            <a:off x="4248487" y="1495756"/>
            <a:ext cx="2745547" cy="559231"/>
          </a:xfrm>
          <a:prstGeom prst="rect">
            <a:avLst/>
          </a:prstGeom>
          <a:solidFill>
            <a:schemeClr val="bg1">
              <a:lumMod val="95000"/>
            </a:schemeClr>
          </a:solidFill>
          <a:scene3d>
            <a:camera prst="orthographicFront"/>
            <a:lightRig rig="flat" dir="t"/>
          </a:scene3d>
          <a:sp3d prstMaterial="dkEdge"/>
        </p:spPr>
        <p:style>
          <a:lnRef idx="0">
            <a:schemeClr val="lt2">
              <a:hueOff val="0"/>
              <a:satOff val="0"/>
              <a:lumOff val="0"/>
              <a:alphaOff val="0"/>
            </a:schemeClr>
          </a:lnRef>
          <a:fillRef idx="2">
            <a:scrgbClr r="0" g="0" b="0"/>
          </a:fillRef>
          <a:effectRef idx="1">
            <a:schemeClr val="dk2">
              <a:hueOff val="0"/>
              <a:satOff val="0"/>
              <a:lumOff val="0"/>
              <a:alphaOff val="0"/>
            </a:schemeClr>
          </a:effectRef>
          <a:fontRef idx="minor">
            <a:schemeClr val="dk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b="1" dirty="0">
                <a:solidFill>
                  <a:prstClr val="black"/>
                </a:solidFill>
                <a:latin typeface="+mj-lt"/>
              </a:rPr>
              <a:t>If the officer authorizing inspection has </a:t>
            </a:r>
            <a:r>
              <a:rPr lang="en-US" b="1" u="sng" dirty="0">
                <a:solidFill>
                  <a:prstClr val="black"/>
                </a:solidFill>
                <a:latin typeface="+mj-lt"/>
              </a:rPr>
              <a:t>reasons to believe</a:t>
            </a:r>
          </a:p>
        </p:txBody>
      </p:sp>
      <p:cxnSp>
        <p:nvCxnSpPr>
          <p:cNvPr id="42" name="Straight Connector 41" descr="Connector Line">
            <a:extLst>
              <a:ext uri="{FF2B5EF4-FFF2-40B4-BE49-F238E27FC236}">
                <a16:creationId xmlns:a16="http://schemas.microsoft.com/office/drawing/2014/main" id="{F3755491-0005-4507-B3D0-5C96DD80FD24}"/>
              </a:ext>
            </a:extLst>
          </p:cNvPr>
          <p:cNvCxnSpPr>
            <a:cxnSpLocks/>
          </p:cNvCxnSpPr>
          <p:nvPr/>
        </p:nvCxnSpPr>
        <p:spPr>
          <a:xfrm flipH="1">
            <a:off x="6986262" y="1778000"/>
            <a:ext cx="687247"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descr="Connector Line">
            <a:extLst>
              <a:ext uri="{FF2B5EF4-FFF2-40B4-BE49-F238E27FC236}">
                <a16:creationId xmlns:a16="http://schemas.microsoft.com/office/drawing/2014/main" id="{385DE153-3B2E-49C2-8BBF-137319478839}"/>
              </a:ext>
            </a:extLst>
          </p:cNvPr>
          <p:cNvCxnSpPr>
            <a:cxnSpLocks/>
          </p:cNvCxnSpPr>
          <p:nvPr/>
        </p:nvCxnSpPr>
        <p:spPr>
          <a:xfrm>
            <a:off x="10830002" y="2555179"/>
            <a:ext cx="0" cy="646925"/>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29725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arn(inVertical)">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4">
                                            <p:txEl>
                                              <p:pRg st="0" end="0"/>
                                            </p:txEl>
                                          </p:spTgt>
                                        </p:tgtEl>
                                        <p:attrNameLst>
                                          <p:attrName>style.visibility</p:attrName>
                                        </p:attrNameLst>
                                      </p:cBhvr>
                                      <p:to>
                                        <p:strVal val="visible"/>
                                      </p:to>
                                    </p:set>
                                    <p:animEffect transition="in" filter="barn(inVertical)">
                                      <p:cBhvr>
                                        <p:cTn id="12" dur="500"/>
                                        <p:tgtEl>
                                          <p:spTgt spid="2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animEffect transition="in" filter="barn(inVertical)">
                                      <p:cBhvr>
                                        <p:cTn id="17" dur="500"/>
                                        <p:tgtEl>
                                          <p:spTgt spid="2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1">
                                            <p:txEl>
                                              <p:pRg st="0" end="0"/>
                                            </p:txEl>
                                          </p:spTgt>
                                        </p:tgtEl>
                                        <p:attrNameLst>
                                          <p:attrName>style.visibility</p:attrName>
                                        </p:attrNameLst>
                                      </p:cBhvr>
                                      <p:to>
                                        <p:strVal val="visible"/>
                                      </p:to>
                                    </p:set>
                                    <p:animEffect transition="in" filter="barn(inVertical)">
                                      <p:cBhvr>
                                        <p:cTn id="22"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1" y="854102"/>
            <a:ext cx="2113721" cy="559232"/>
          </a:xfrm>
          <a:prstGeom prst="rect">
            <a:avLst/>
          </a:prstGeom>
          <a:solidFill>
            <a:srgbClr val="C2E088"/>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Inspection</a:t>
            </a:r>
            <a:endParaRPr lang="en-IN" sz="1400" b="1"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52</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2267436"/>
            <a:ext cx="10515600" cy="41762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Proper officer who can authorize inspection?</a:t>
            </a:r>
          </a:p>
          <a:p>
            <a:pPr algn="just">
              <a:lnSpc>
                <a:spcPct val="150000"/>
              </a:lnSpc>
              <a:spcBef>
                <a:spcPts val="600"/>
              </a:spcBef>
              <a:spcAft>
                <a:spcPts val="600"/>
              </a:spcAft>
            </a:pPr>
            <a:r>
              <a:rPr lang="en-US" sz="2000" b="1" dirty="0">
                <a:latin typeface="Tw Cen MT" panose="020B0602020104020603" pitchFamily="34" charset="0"/>
              </a:rPr>
              <a:t>	</a:t>
            </a:r>
            <a:r>
              <a:rPr lang="en-US" sz="2000" dirty="0">
                <a:latin typeface="Tw Cen MT" panose="020B0602020104020603" pitchFamily="34" charset="0"/>
              </a:rPr>
              <a:t>Officer in the rank of Joint Commissioner or above in </a:t>
            </a:r>
            <a:r>
              <a:rPr lang="en-US" sz="2000" u="sng" dirty="0">
                <a:latin typeface="Tw Cen MT" panose="020B0602020104020603" pitchFamily="34" charset="0"/>
              </a:rPr>
              <a:t>FORM GST INS - 01</a:t>
            </a:r>
          </a:p>
          <a:p>
            <a:pPr algn="just">
              <a:lnSpc>
                <a:spcPct val="150000"/>
              </a:lnSpc>
              <a:spcBef>
                <a:spcPts val="600"/>
              </a:spcBef>
              <a:spcAft>
                <a:spcPts val="600"/>
              </a:spcAft>
            </a:pPr>
            <a:endParaRPr lang="en-US" sz="20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What can be inspected by proper officer?</a:t>
            </a:r>
          </a:p>
          <a:p>
            <a:pPr algn="just">
              <a:lnSpc>
                <a:spcPct val="150000"/>
              </a:lnSpc>
              <a:spcBef>
                <a:spcPts val="600"/>
              </a:spcBef>
              <a:spcAft>
                <a:spcPts val="600"/>
              </a:spcAft>
            </a:pPr>
            <a:r>
              <a:rPr lang="en-US" sz="2000" b="1" dirty="0">
                <a:latin typeface="Tw Cen MT" panose="020B0602020104020603" pitchFamily="34" charset="0"/>
              </a:rPr>
              <a:t>	</a:t>
            </a:r>
            <a:r>
              <a:rPr lang="en-US" sz="2000" u="sng" dirty="0">
                <a:latin typeface="Tw Cen MT" panose="020B0602020104020603" pitchFamily="34" charset="0"/>
              </a:rPr>
              <a:t>Any place of business</a:t>
            </a:r>
            <a:r>
              <a:rPr lang="en-US" sz="2000" dirty="0">
                <a:latin typeface="Tw Cen MT" panose="020B0602020104020603" pitchFamily="34" charset="0"/>
              </a:rPr>
              <a:t> of the taxable person </a:t>
            </a:r>
            <a:r>
              <a:rPr lang="en-US" sz="2000" b="1" dirty="0">
                <a:latin typeface="Tw Cen MT" panose="020B0602020104020603" pitchFamily="34" charset="0"/>
              </a:rPr>
              <a:t>or</a:t>
            </a:r>
            <a:r>
              <a:rPr lang="en-US" sz="2000" dirty="0">
                <a:latin typeface="Tw Cen MT" panose="020B0602020104020603" pitchFamily="34" charset="0"/>
              </a:rPr>
              <a:t> the persons engaged in the business of 	transporting goods or the owner or the operator of warehouse or </a:t>
            </a:r>
            <a:r>
              <a:rPr lang="en-US" sz="2000" dirty="0" err="1">
                <a:latin typeface="Tw Cen MT" panose="020B0602020104020603" pitchFamily="34" charset="0"/>
              </a:rPr>
              <a:t>godown</a:t>
            </a:r>
            <a:r>
              <a:rPr lang="en-US" sz="2000" dirty="0">
                <a:latin typeface="Tw Cen MT" panose="020B0602020104020603" pitchFamily="34" charset="0"/>
              </a:rPr>
              <a:t> or any other 	place.</a:t>
            </a:r>
          </a:p>
          <a:p>
            <a:pPr algn="just">
              <a:lnSpc>
                <a:spcPct val="150000"/>
              </a:lnSpc>
              <a:spcBef>
                <a:spcPts val="600"/>
              </a:spcBef>
              <a:spcAft>
                <a:spcPts val="600"/>
              </a:spcAft>
            </a:pPr>
            <a:endParaRPr lang="en-US" sz="2000" dirty="0">
              <a:latin typeface="Tw Cen MT" panose="020B0602020104020603" pitchFamily="34" charset="0"/>
            </a:endParaRPr>
          </a:p>
        </p:txBody>
      </p:sp>
    </p:spTree>
    <p:extLst>
      <p:ext uri="{BB962C8B-B14F-4D97-AF65-F5344CB8AC3E}">
        <p14:creationId xmlns:p14="http://schemas.microsoft.com/office/powerpoint/2010/main" val="741034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4" end="4"/>
                                            </p:txEl>
                                          </p:spTgt>
                                        </p:tgtEl>
                                        <p:attrNameLst>
                                          <p:attrName>style.visibility</p:attrName>
                                        </p:attrNameLst>
                                      </p:cBhvr>
                                      <p:to>
                                        <p:strVal val="visible"/>
                                      </p:to>
                                    </p:set>
                                    <p:animEffect transition="in" filter="fade">
                                      <p:cBhvr>
                                        <p:cTn id="14" dur="1000"/>
                                        <p:tgtEl>
                                          <p:spTgt spid="8">
                                            <p:txEl>
                                              <p:pRg st="4" end="4"/>
                                            </p:txEl>
                                          </p:spTgt>
                                        </p:tgtEl>
                                      </p:cBhvr>
                                    </p:animEffect>
                                    <p:anim calcmode="lin" valueType="num">
                                      <p:cBhvr>
                                        <p:cTn id="15"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10"/>
            <a:ext cx="10515600" cy="559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dirty="0">
                <a:latin typeface="Tw Cen MT" panose="020B0602020104020603" pitchFamily="34" charset="0"/>
              </a:rPr>
              <a:t>“Place of business" includes – </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2(85): Definition of Place of Business</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53</a:t>
            </a:fld>
            <a:endParaRPr lang="en-IN"/>
          </a:p>
        </p:txBody>
      </p:sp>
      <p:sp>
        <p:nvSpPr>
          <p:cNvPr id="8" name="TextBox 7">
            <a:extLst>
              <a:ext uri="{FF2B5EF4-FFF2-40B4-BE49-F238E27FC236}">
                <a16:creationId xmlns:a16="http://schemas.microsoft.com/office/drawing/2014/main" id="{5D26BC5A-C505-4549-8C4C-476C4E17D19F}"/>
              </a:ext>
            </a:extLst>
          </p:cNvPr>
          <p:cNvSpPr txBox="1"/>
          <p:nvPr/>
        </p:nvSpPr>
        <p:spPr>
          <a:xfrm>
            <a:off x="623876" y="4042178"/>
            <a:ext cx="2090451" cy="646331"/>
          </a:xfrm>
          <a:prstGeom prst="rect">
            <a:avLst/>
          </a:prstGeom>
          <a:noFill/>
        </p:spPr>
        <p:txBody>
          <a:bodyPr wrap="square" rtlCol="0">
            <a:spAutoFit/>
          </a:bodyPr>
          <a:lstStyle/>
          <a:p>
            <a:pPr algn="ctr"/>
            <a:r>
              <a:rPr lang="en-IN" dirty="0">
                <a:latin typeface="Tw Cen MT" panose="020B0602020104020603" pitchFamily="34" charset="0"/>
              </a:rPr>
              <a:t>Place from where business is carried on</a:t>
            </a:r>
          </a:p>
        </p:txBody>
      </p:sp>
      <p:pic>
        <p:nvPicPr>
          <p:cNvPr id="4" name="Picture 3">
            <a:extLst>
              <a:ext uri="{FF2B5EF4-FFF2-40B4-BE49-F238E27FC236}">
                <a16:creationId xmlns:a16="http://schemas.microsoft.com/office/drawing/2014/main" id="{9555A57F-D7F9-4738-9B21-FB0819ABA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862" y="2470553"/>
            <a:ext cx="1988480" cy="1571625"/>
          </a:xfrm>
          <a:prstGeom prst="rect">
            <a:avLst/>
          </a:prstGeom>
        </p:spPr>
      </p:pic>
      <p:sp>
        <p:nvSpPr>
          <p:cNvPr id="10" name="TextBox 9">
            <a:extLst>
              <a:ext uri="{FF2B5EF4-FFF2-40B4-BE49-F238E27FC236}">
                <a16:creationId xmlns:a16="http://schemas.microsoft.com/office/drawing/2014/main" id="{F5C710E3-2765-4842-B519-8E589B1CB469}"/>
              </a:ext>
            </a:extLst>
          </p:cNvPr>
          <p:cNvSpPr txBox="1"/>
          <p:nvPr/>
        </p:nvSpPr>
        <p:spPr>
          <a:xfrm>
            <a:off x="3671133" y="4042178"/>
            <a:ext cx="2782391" cy="1200329"/>
          </a:xfrm>
          <a:prstGeom prst="rect">
            <a:avLst/>
          </a:prstGeom>
          <a:noFill/>
        </p:spPr>
        <p:txBody>
          <a:bodyPr wrap="square" rtlCol="0">
            <a:spAutoFit/>
          </a:bodyPr>
          <a:lstStyle/>
          <a:p>
            <a:pPr algn="ctr"/>
            <a:r>
              <a:rPr lang="en-IN" dirty="0">
                <a:latin typeface="Tw Cen MT" panose="020B0602020104020603" pitchFamily="34" charset="0"/>
              </a:rPr>
              <a:t>Warehouse or </a:t>
            </a:r>
            <a:r>
              <a:rPr lang="en-IN" dirty="0" err="1">
                <a:latin typeface="Tw Cen MT" panose="020B0602020104020603" pitchFamily="34" charset="0"/>
              </a:rPr>
              <a:t>godown</a:t>
            </a:r>
            <a:r>
              <a:rPr lang="en-IN" dirty="0">
                <a:latin typeface="Tw Cen MT" panose="020B0602020104020603" pitchFamily="34" charset="0"/>
              </a:rPr>
              <a:t> or any other place where goods are stored</a:t>
            </a:r>
          </a:p>
        </p:txBody>
      </p:sp>
      <p:pic>
        <p:nvPicPr>
          <p:cNvPr id="17" name="Picture 16">
            <a:extLst>
              <a:ext uri="{FF2B5EF4-FFF2-40B4-BE49-F238E27FC236}">
                <a16:creationId xmlns:a16="http://schemas.microsoft.com/office/drawing/2014/main" id="{F6D68F2C-4AAE-42DA-88E3-9BD99298CD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767" y="2470553"/>
            <a:ext cx="2905125" cy="1571625"/>
          </a:xfrm>
          <a:prstGeom prst="rect">
            <a:avLst/>
          </a:prstGeom>
        </p:spPr>
      </p:pic>
      <p:pic>
        <p:nvPicPr>
          <p:cNvPr id="19" name="Picture 18">
            <a:extLst>
              <a:ext uri="{FF2B5EF4-FFF2-40B4-BE49-F238E27FC236}">
                <a16:creationId xmlns:a16="http://schemas.microsoft.com/office/drawing/2014/main" id="{B16EEC2F-5F0A-47D1-8426-616081C50DC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53400" y="2381896"/>
            <a:ext cx="1278835" cy="1660282"/>
          </a:xfrm>
          <a:prstGeom prst="rect">
            <a:avLst/>
          </a:prstGeom>
        </p:spPr>
      </p:pic>
      <p:sp>
        <p:nvSpPr>
          <p:cNvPr id="20" name="TextBox 19">
            <a:extLst>
              <a:ext uri="{FF2B5EF4-FFF2-40B4-BE49-F238E27FC236}">
                <a16:creationId xmlns:a16="http://schemas.microsoft.com/office/drawing/2014/main" id="{D3A1ECA4-EF76-432D-BE9C-1E81343BC56E}"/>
              </a:ext>
            </a:extLst>
          </p:cNvPr>
          <p:cNvSpPr txBox="1"/>
          <p:nvPr/>
        </p:nvSpPr>
        <p:spPr>
          <a:xfrm>
            <a:off x="7401621" y="4042178"/>
            <a:ext cx="2782391" cy="646331"/>
          </a:xfrm>
          <a:prstGeom prst="rect">
            <a:avLst/>
          </a:prstGeom>
          <a:noFill/>
        </p:spPr>
        <p:txBody>
          <a:bodyPr wrap="square" rtlCol="0">
            <a:spAutoFit/>
          </a:bodyPr>
          <a:lstStyle/>
          <a:p>
            <a:pPr algn="ctr"/>
            <a:r>
              <a:rPr lang="en-IN" dirty="0">
                <a:latin typeface="Tw Cen MT" panose="020B0602020104020603" pitchFamily="34" charset="0"/>
              </a:rPr>
              <a:t>Place where books of accounts are maintained</a:t>
            </a:r>
          </a:p>
        </p:txBody>
      </p:sp>
      <p:pic>
        <p:nvPicPr>
          <p:cNvPr id="22" name="Picture 21">
            <a:extLst>
              <a:ext uri="{FF2B5EF4-FFF2-40B4-BE49-F238E27FC236}">
                <a16:creationId xmlns:a16="http://schemas.microsoft.com/office/drawing/2014/main" id="{6EB5BE39-9886-487F-9980-C46C8486CE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6279" y="5219294"/>
            <a:ext cx="1319617" cy="1319617"/>
          </a:xfrm>
          <a:prstGeom prst="rect">
            <a:avLst/>
          </a:prstGeom>
        </p:spPr>
      </p:pic>
      <p:sp>
        <p:nvSpPr>
          <p:cNvPr id="23" name="TextBox 22">
            <a:extLst>
              <a:ext uri="{FF2B5EF4-FFF2-40B4-BE49-F238E27FC236}">
                <a16:creationId xmlns:a16="http://schemas.microsoft.com/office/drawing/2014/main" id="{085A78B0-4DC4-4631-AF1B-F7BE3E1D58F4}"/>
              </a:ext>
            </a:extLst>
          </p:cNvPr>
          <p:cNvSpPr txBox="1"/>
          <p:nvPr/>
        </p:nvSpPr>
        <p:spPr>
          <a:xfrm>
            <a:off x="2836872" y="5284784"/>
            <a:ext cx="2782391" cy="923330"/>
          </a:xfrm>
          <a:prstGeom prst="rect">
            <a:avLst/>
          </a:prstGeom>
          <a:noFill/>
        </p:spPr>
        <p:txBody>
          <a:bodyPr wrap="square" rtlCol="0">
            <a:spAutoFit/>
          </a:bodyPr>
          <a:lstStyle/>
          <a:p>
            <a:pPr algn="ctr"/>
            <a:r>
              <a:rPr lang="en-IN" dirty="0">
                <a:latin typeface="Tw Cen MT" panose="020B0602020104020603" pitchFamily="34" charset="0"/>
              </a:rPr>
              <a:t>Place where a taxable person is engaged in business through an agent</a:t>
            </a:r>
          </a:p>
        </p:txBody>
      </p:sp>
      <p:pic>
        <p:nvPicPr>
          <p:cNvPr id="24" name="Picture 23">
            <a:extLst>
              <a:ext uri="{FF2B5EF4-FFF2-40B4-BE49-F238E27FC236}">
                <a16:creationId xmlns:a16="http://schemas.microsoft.com/office/drawing/2014/main" id="{39E1468E-2ECB-4659-B86D-19EE8E9C9C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765" y="2470553"/>
            <a:ext cx="2905125" cy="1571625"/>
          </a:xfrm>
          <a:prstGeom prst="rect">
            <a:avLst/>
          </a:prstGeom>
        </p:spPr>
      </p:pic>
    </p:spTree>
    <p:extLst>
      <p:ext uri="{BB962C8B-B14F-4D97-AF65-F5344CB8AC3E}">
        <p14:creationId xmlns:p14="http://schemas.microsoft.com/office/powerpoint/2010/main" val="34637913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heel(1)">
                                      <p:cBhvr>
                                        <p:cTn id="22"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0" grpId="0"/>
      <p:bldP spid="2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54</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1898375"/>
            <a:ext cx="10515600" cy="44459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00000"/>
              </a:lnSpc>
              <a:spcBef>
                <a:spcPts val="600"/>
              </a:spcBef>
              <a:spcAft>
                <a:spcPts val="600"/>
              </a:spcAft>
              <a:buFont typeface="Tw Cen MT" panose="020B0602020104020603" pitchFamily="34" charset="0"/>
              <a:buChar char="»"/>
              <a:tabLst>
                <a:tab pos="1609725" algn="l"/>
              </a:tabLst>
            </a:pPr>
            <a:r>
              <a:rPr lang="en-US" sz="1800" b="1" dirty="0">
                <a:latin typeface="Tw Cen MT" panose="020B0602020104020603" pitchFamily="34" charset="0"/>
              </a:rPr>
              <a:t>Officer who can authorize Search &amp; Seizure?</a:t>
            </a:r>
          </a:p>
          <a:p>
            <a:pPr lvl="2" algn="just">
              <a:spcBef>
                <a:spcPts val="600"/>
              </a:spcBef>
              <a:spcAft>
                <a:spcPts val="600"/>
              </a:spcAft>
              <a:tabLst>
                <a:tab pos="1609725" algn="l"/>
              </a:tabLst>
            </a:pPr>
            <a:r>
              <a:rPr lang="en-US" dirty="0">
                <a:latin typeface="Tw Cen MT" panose="020B0602020104020603" pitchFamily="34" charset="0"/>
              </a:rPr>
              <a:t>Officer in the rank of Joint Commissioner or above in </a:t>
            </a:r>
            <a:r>
              <a:rPr lang="en-US" u="sng" dirty="0">
                <a:latin typeface="Tw Cen MT" panose="020B0602020104020603" pitchFamily="34" charset="0"/>
              </a:rPr>
              <a:t>FORM GST INS - 01</a:t>
            </a:r>
          </a:p>
          <a:p>
            <a:pPr lvl="2" algn="just">
              <a:spcBef>
                <a:spcPts val="600"/>
              </a:spcBef>
              <a:spcAft>
                <a:spcPts val="600"/>
              </a:spcAft>
              <a:tabLst>
                <a:tab pos="1609725" algn="l"/>
              </a:tabLst>
            </a:pPr>
            <a:endParaRPr lang="en-US" sz="400" dirty="0">
              <a:latin typeface="Tw Cen MT" panose="020B0602020104020603" pitchFamily="34" charset="0"/>
            </a:endParaRPr>
          </a:p>
          <a:p>
            <a:pPr marL="342900" indent="-342900" algn="just">
              <a:lnSpc>
                <a:spcPct val="100000"/>
              </a:lnSpc>
              <a:spcBef>
                <a:spcPts val="600"/>
              </a:spcBef>
              <a:spcAft>
                <a:spcPts val="600"/>
              </a:spcAft>
              <a:buFont typeface="Tw Cen MT" panose="020B0602020104020603" pitchFamily="34" charset="0"/>
              <a:buChar char="»"/>
              <a:tabLst>
                <a:tab pos="1609725" algn="l"/>
              </a:tabLst>
            </a:pPr>
            <a:r>
              <a:rPr lang="en-US" sz="1800" b="1" dirty="0">
                <a:latin typeface="Tw Cen MT" panose="020B0602020104020603" pitchFamily="34" charset="0"/>
              </a:rPr>
              <a:t>When can search &amp; seizure be authorized?</a:t>
            </a:r>
          </a:p>
          <a:p>
            <a:pPr lvl="2" algn="just">
              <a:spcBef>
                <a:spcPts val="600"/>
              </a:spcBef>
              <a:spcAft>
                <a:spcPts val="600"/>
              </a:spcAft>
              <a:tabLst>
                <a:tab pos="1609725" algn="l"/>
              </a:tabLst>
            </a:pPr>
            <a:r>
              <a:rPr lang="en-US" dirty="0">
                <a:latin typeface="Tw Cen MT" panose="020B0602020104020603" pitchFamily="34" charset="0"/>
              </a:rPr>
              <a:t>Proper officer, either pursuant to an inspection or </a:t>
            </a:r>
            <a:r>
              <a:rPr lang="en-US" u="sng" dirty="0">
                <a:latin typeface="Tw Cen MT" panose="020B0602020104020603" pitchFamily="34" charset="0"/>
              </a:rPr>
              <a:t>otherwise,</a:t>
            </a:r>
            <a:r>
              <a:rPr lang="en-US" dirty="0">
                <a:latin typeface="Tw Cen MT" panose="020B0602020104020603" pitchFamily="34" charset="0"/>
              </a:rPr>
              <a:t> has </a:t>
            </a:r>
            <a:r>
              <a:rPr lang="en-US" u="sng" dirty="0">
                <a:latin typeface="Tw Cen MT" panose="020B0602020104020603" pitchFamily="34" charset="0"/>
              </a:rPr>
              <a:t>reasons to believe</a:t>
            </a:r>
            <a:r>
              <a:rPr lang="en-US" dirty="0">
                <a:latin typeface="Tw Cen MT" panose="020B0602020104020603" pitchFamily="34" charset="0"/>
              </a:rPr>
              <a:t> that any </a:t>
            </a:r>
            <a:r>
              <a:rPr lang="en-US" u="sng" dirty="0">
                <a:latin typeface="Tw Cen MT" panose="020B0602020104020603" pitchFamily="34" charset="0"/>
              </a:rPr>
              <a:t>goods</a:t>
            </a:r>
            <a:r>
              <a:rPr lang="en-US" dirty="0">
                <a:latin typeface="Tw Cen MT" panose="020B0602020104020603" pitchFamily="34" charset="0"/>
              </a:rPr>
              <a:t> liable to confiscation or any </a:t>
            </a:r>
            <a:r>
              <a:rPr lang="en-US" u="sng" dirty="0">
                <a:latin typeface="Tw Cen MT" panose="020B0602020104020603" pitchFamily="34" charset="0"/>
              </a:rPr>
              <a:t>documents or books or things</a:t>
            </a:r>
            <a:r>
              <a:rPr lang="en-US" dirty="0">
                <a:latin typeface="Tw Cen MT" panose="020B0602020104020603" pitchFamily="34" charset="0"/>
              </a:rPr>
              <a:t>, which in his opinion shall be useful for or relevant to any proceedings under this Act, </a:t>
            </a:r>
            <a:r>
              <a:rPr lang="en-US" u="sng" dirty="0">
                <a:latin typeface="Tw Cen MT" panose="020B0602020104020603" pitchFamily="34" charset="0"/>
              </a:rPr>
              <a:t>are secreted in any place.</a:t>
            </a:r>
          </a:p>
          <a:p>
            <a:pPr lvl="2" algn="just">
              <a:spcBef>
                <a:spcPts val="600"/>
              </a:spcBef>
              <a:spcAft>
                <a:spcPts val="600"/>
              </a:spcAft>
              <a:tabLst>
                <a:tab pos="1609725" algn="l"/>
              </a:tabLst>
            </a:pPr>
            <a:endParaRPr lang="en-US" sz="400" u="sng" dirty="0">
              <a:latin typeface="Tw Cen MT" panose="020B0602020104020603" pitchFamily="34" charset="0"/>
            </a:endParaRPr>
          </a:p>
          <a:p>
            <a:pPr marL="342900" indent="-342900" algn="just">
              <a:lnSpc>
                <a:spcPct val="100000"/>
              </a:lnSpc>
              <a:spcBef>
                <a:spcPts val="600"/>
              </a:spcBef>
              <a:spcAft>
                <a:spcPts val="600"/>
              </a:spcAft>
              <a:buFont typeface="Tw Cen MT" panose="020B0602020104020603" pitchFamily="34" charset="0"/>
              <a:buChar char="»"/>
              <a:tabLst>
                <a:tab pos="1609725" algn="l"/>
              </a:tabLst>
            </a:pPr>
            <a:r>
              <a:rPr lang="en-US" sz="1800" b="1" dirty="0">
                <a:latin typeface="Tw Cen MT" panose="020B0602020104020603" pitchFamily="34" charset="0"/>
              </a:rPr>
              <a:t>Who can seize?</a:t>
            </a:r>
          </a:p>
          <a:p>
            <a:pPr algn="just">
              <a:lnSpc>
                <a:spcPct val="100000"/>
              </a:lnSpc>
              <a:spcBef>
                <a:spcPts val="600"/>
              </a:spcBef>
              <a:spcAft>
                <a:spcPts val="600"/>
              </a:spcAft>
              <a:tabLst>
                <a:tab pos="893763" algn="l"/>
              </a:tabLst>
            </a:pPr>
            <a:r>
              <a:rPr lang="en-US" sz="1800" b="1" dirty="0">
                <a:latin typeface="Tw Cen MT" panose="020B0602020104020603" pitchFamily="34" charset="0"/>
              </a:rPr>
              <a:t>	</a:t>
            </a:r>
            <a:r>
              <a:rPr lang="en-US" sz="1800" dirty="0">
                <a:latin typeface="Tw Cen MT" panose="020B0602020104020603" pitchFamily="34" charset="0"/>
              </a:rPr>
              <a:t>Any officer of central tax authorized by proper officer or proper officer himself</a:t>
            </a:r>
          </a:p>
          <a:p>
            <a:pPr algn="just">
              <a:lnSpc>
                <a:spcPct val="100000"/>
              </a:lnSpc>
              <a:spcBef>
                <a:spcPts val="600"/>
              </a:spcBef>
              <a:spcAft>
                <a:spcPts val="600"/>
              </a:spcAft>
              <a:tabLst>
                <a:tab pos="893763" algn="l"/>
              </a:tabLst>
            </a:pPr>
            <a:endParaRPr lang="en-US" sz="400" dirty="0">
              <a:latin typeface="Tw Cen MT" panose="020B0602020104020603" pitchFamily="34" charset="0"/>
            </a:endParaRPr>
          </a:p>
          <a:p>
            <a:pPr marL="342900" indent="-342900" algn="just">
              <a:lnSpc>
                <a:spcPct val="100000"/>
              </a:lnSpc>
              <a:spcBef>
                <a:spcPts val="600"/>
              </a:spcBef>
              <a:spcAft>
                <a:spcPts val="600"/>
              </a:spcAft>
              <a:buFont typeface="Tw Cen MT" panose="020B0602020104020603" pitchFamily="34" charset="0"/>
              <a:buChar char="»"/>
              <a:tabLst>
                <a:tab pos="1609725" algn="l"/>
              </a:tabLst>
            </a:pPr>
            <a:r>
              <a:rPr lang="en-US" sz="1800" b="1" dirty="0">
                <a:latin typeface="Tw Cen MT" panose="020B0602020104020603" pitchFamily="34" charset="0"/>
              </a:rPr>
              <a:t>What can be seized?</a:t>
            </a:r>
          </a:p>
          <a:p>
            <a:pPr lvl="1" algn="just">
              <a:spcBef>
                <a:spcPts val="600"/>
              </a:spcBef>
              <a:spcAft>
                <a:spcPts val="600"/>
              </a:spcAft>
              <a:tabLst>
                <a:tab pos="893763" algn="l"/>
              </a:tabLst>
            </a:pPr>
            <a:r>
              <a:rPr lang="en-US" dirty="0">
                <a:latin typeface="Tw Cen MT" panose="020B0602020104020603" pitchFamily="34" charset="0"/>
              </a:rPr>
              <a:t>	Goods   I   Documents*   I   Books   I   Things</a:t>
            </a:r>
          </a:p>
          <a:p>
            <a:pPr lvl="1" algn="just">
              <a:spcBef>
                <a:spcPts val="600"/>
              </a:spcBef>
              <a:spcAft>
                <a:spcPts val="600"/>
              </a:spcAft>
              <a:tabLst>
                <a:tab pos="893763" algn="l"/>
              </a:tabLst>
            </a:pPr>
            <a:r>
              <a:rPr lang="en-US" dirty="0">
                <a:latin typeface="Tw Cen MT" panose="020B0602020104020603" pitchFamily="34" charset="0"/>
              </a:rPr>
              <a:t>	Order of seizure in </a:t>
            </a:r>
            <a:r>
              <a:rPr lang="en-US" u="sng" dirty="0">
                <a:latin typeface="Tw Cen MT" panose="020B0602020104020603" pitchFamily="34" charset="0"/>
              </a:rPr>
              <a:t>FORM GST INS-02.</a:t>
            </a:r>
          </a:p>
        </p:txBody>
      </p:sp>
      <p:sp>
        <p:nvSpPr>
          <p:cNvPr id="9" name="Rectangle 8">
            <a:extLst>
              <a:ext uri="{FF2B5EF4-FFF2-40B4-BE49-F238E27FC236}">
                <a16:creationId xmlns:a16="http://schemas.microsoft.com/office/drawing/2014/main" id="{D90B0FC7-4274-48C4-B26A-F81DEA15317F}"/>
              </a:ext>
            </a:extLst>
          </p:cNvPr>
          <p:cNvSpPr/>
          <p:nvPr/>
        </p:nvSpPr>
        <p:spPr>
          <a:xfrm>
            <a:off x="838201" y="854102"/>
            <a:ext cx="4916556" cy="559232"/>
          </a:xfrm>
          <a:prstGeom prst="rect">
            <a:avLst/>
          </a:prstGeom>
          <a:solidFill>
            <a:schemeClr val="accent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Search &amp; Seizure u/s 67(2)</a:t>
            </a:r>
            <a:endParaRPr lang="en-IN" sz="1400" b="1" dirty="0">
              <a:solidFill>
                <a:schemeClr val="tx1"/>
              </a:solidFill>
              <a:latin typeface="Tw Cen MT" panose="020B0602020104020603" pitchFamily="34" charset="0"/>
            </a:endParaRPr>
          </a:p>
        </p:txBody>
      </p:sp>
      <p:sp>
        <p:nvSpPr>
          <p:cNvPr id="3" name="TextBox 2">
            <a:extLst>
              <a:ext uri="{FF2B5EF4-FFF2-40B4-BE49-F238E27FC236}">
                <a16:creationId xmlns:a16="http://schemas.microsoft.com/office/drawing/2014/main" id="{3E51588E-1F6E-4C14-9252-83AC85BDAF91}"/>
              </a:ext>
            </a:extLst>
          </p:cNvPr>
          <p:cNvSpPr txBox="1"/>
          <p:nvPr/>
        </p:nvSpPr>
        <p:spPr>
          <a:xfrm>
            <a:off x="6957389" y="5374294"/>
            <a:ext cx="4014573" cy="1200329"/>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IN" dirty="0">
                <a:latin typeface="Tw Cen MT" panose="020B0602020104020603" pitchFamily="34" charset="0"/>
              </a:rPr>
              <a:t>*</a:t>
            </a:r>
            <a:r>
              <a:rPr lang="en-IN" u="sng" dirty="0">
                <a:latin typeface="Tw Cen MT" panose="020B0602020104020603" pitchFamily="34" charset="0"/>
              </a:rPr>
              <a:t>Document</a:t>
            </a:r>
            <a:r>
              <a:rPr lang="en-IN" dirty="0">
                <a:latin typeface="Tw Cen MT" panose="020B0602020104020603" pitchFamily="34" charset="0"/>
              </a:rPr>
              <a:t> as defined under Section 2(41) includes written and printed record of any sort and electronic record as defined in Section 2 of I.T. Act</a:t>
            </a:r>
            <a:endParaRPr lang="en-IN" u="sng" dirty="0">
              <a:latin typeface="Tw Cen MT" panose="020B0602020104020603" pitchFamily="34" charset="0"/>
            </a:endParaRPr>
          </a:p>
        </p:txBody>
      </p:sp>
    </p:spTree>
    <p:extLst>
      <p:ext uri="{BB962C8B-B14F-4D97-AF65-F5344CB8AC3E}">
        <p14:creationId xmlns:p14="http://schemas.microsoft.com/office/powerpoint/2010/main" val="1473900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4" end="4"/>
                                            </p:txEl>
                                          </p:spTgt>
                                        </p:tgtEl>
                                        <p:attrNameLst>
                                          <p:attrName>style.visibility</p:attrName>
                                        </p:attrNameLst>
                                      </p:cBhvr>
                                      <p:to>
                                        <p:strVal val="visible"/>
                                      </p:to>
                                    </p:set>
                                    <p:animEffect transition="in" filter="fade">
                                      <p:cBhvr>
                                        <p:cTn id="14" dur="1000"/>
                                        <p:tgtEl>
                                          <p:spTgt spid="8">
                                            <p:txEl>
                                              <p:pRg st="4" end="4"/>
                                            </p:txEl>
                                          </p:spTgt>
                                        </p:tgtEl>
                                      </p:cBhvr>
                                    </p:animEffect>
                                    <p:anim calcmode="lin" valueType="num">
                                      <p:cBhvr>
                                        <p:cTn id="15"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animEffect transition="in" filter="fade">
                                      <p:cBhvr>
                                        <p:cTn id="21" dur="1000"/>
                                        <p:tgtEl>
                                          <p:spTgt spid="8">
                                            <p:txEl>
                                              <p:pRg st="7" end="7"/>
                                            </p:txEl>
                                          </p:spTgt>
                                        </p:tgtEl>
                                      </p:cBhvr>
                                    </p:animEffect>
                                    <p:anim calcmode="lin" valueType="num">
                                      <p:cBhvr>
                                        <p:cTn id="22"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10" end="10"/>
                                            </p:txEl>
                                          </p:spTgt>
                                        </p:tgtEl>
                                        <p:attrNameLst>
                                          <p:attrName>style.visibility</p:attrName>
                                        </p:attrNameLst>
                                      </p:cBhvr>
                                      <p:to>
                                        <p:strVal val="visible"/>
                                      </p:to>
                                    </p:set>
                                    <p:animEffect transition="in" filter="fade">
                                      <p:cBhvr>
                                        <p:cTn id="28" dur="1000"/>
                                        <p:tgtEl>
                                          <p:spTgt spid="8">
                                            <p:txEl>
                                              <p:pRg st="10" end="10"/>
                                            </p:txEl>
                                          </p:spTgt>
                                        </p:tgtEl>
                                      </p:cBhvr>
                                    </p:animEffect>
                                    <p:anim calcmode="lin" valueType="num">
                                      <p:cBhvr>
                                        <p:cTn id="29"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11" end="11"/>
                                            </p:txEl>
                                          </p:spTgt>
                                        </p:tgtEl>
                                        <p:attrNameLst>
                                          <p:attrName>style.visibility</p:attrName>
                                        </p:attrNameLst>
                                      </p:cBhvr>
                                      <p:to>
                                        <p:strVal val="visible"/>
                                      </p:to>
                                    </p:set>
                                    <p:animEffect transition="in" filter="fade">
                                      <p:cBhvr>
                                        <p:cTn id="35" dur="1000"/>
                                        <p:tgtEl>
                                          <p:spTgt spid="8">
                                            <p:txEl>
                                              <p:pRg st="11" end="11"/>
                                            </p:txEl>
                                          </p:spTgt>
                                        </p:tgtEl>
                                      </p:cBhvr>
                                    </p:animEffect>
                                    <p:anim calcmode="lin" valueType="num">
                                      <p:cBhvr>
                                        <p:cTn id="36" dur="1000" fill="hold"/>
                                        <p:tgtEl>
                                          <p:spTgt spid="8">
                                            <p:txEl>
                                              <p:pRg st="11" end="1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55</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1868558"/>
            <a:ext cx="10515600" cy="44459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1600" b="1" dirty="0">
                <a:latin typeface="Tw Cen MT" panose="020B0602020104020603" pitchFamily="34" charset="0"/>
              </a:rPr>
              <a:t>Not practical to search or seize </a:t>
            </a:r>
            <a:r>
              <a:rPr lang="en-US" sz="1600" b="1" u="sng" dirty="0">
                <a:latin typeface="Tw Cen MT" panose="020B0602020104020603" pitchFamily="34" charset="0"/>
              </a:rPr>
              <a:t>goods</a:t>
            </a:r>
          </a:p>
          <a:p>
            <a:pPr lvl="1" algn="just">
              <a:lnSpc>
                <a:spcPct val="150000"/>
              </a:lnSpc>
              <a:spcBef>
                <a:spcPts val="600"/>
              </a:spcBef>
              <a:spcAft>
                <a:spcPts val="600"/>
              </a:spcAft>
            </a:pPr>
            <a:r>
              <a:rPr lang="en-US" sz="1600" u="sng" dirty="0">
                <a:latin typeface="Tw Cen MT" panose="020B0602020104020603" pitchFamily="34" charset="0"/>
              </a:rPr>
              <a:t>Serve</a:t>
            </a:r>
            <a:r>
              <a:rPr lang="en-US" sz="1600" dirty="0">
                <a:latin typeface="Tw Cen MT" panose="020B0602020104020603" pitchFamily="34" charset="0"/>
              </a:rPr>
              <a:t> on the owner or custodian of goods </a:t>
            </a:r>
            <a:r>
              <a:rPr lang="en-US" sz="1600" u="sng" dirty="0">
                <a:latin typeface="Tw Cen MT" panose="020B0602020104020603" pitchFamily="34" charset="0"/>
              </a:rPr>
              <a:t>an order in FORM GST INS - 03</a:t>
            </a:r>
            <a:r>
              <a:rPr lang="en-US" sz="1600" dirty="0">
                <a:latin typeface="Tw Cen MT" panose="020B0602020104020603" pitchFamily="34" charset="0"/>
              </a:rPr>
              <a:t> that he shall not </a:t>
            </a:r>
            <a:r>
              <a:rPr lang="en-US" sz="1600" u="sng" dirty="0">
                <a:latin typeface="Tw Cen MT" panose="020B0602020104020603" pitchFamily="34" charset="0"/>
              </a:rPr>
              <a:t>remove, part with, or otherwise deal</a:t>
            </a:r>
            <a:r>
              <a:rPr lang="en-US" sz="1600" dirty="0">
                <a:latin typeface="Tw Cen MT" panose="020B0602020104020603" pitchFamily="34" charset="0"/>
              </a:rPr>
              <a:t> with the goods except with the previous permission of such officer</a:t>
            </a:r>
          </a:p>
          <a:p>
            <a:pPr marL="342900" indent="-342900" algn="just">
              <a:lnSpc>
                <a:spcPct val="150000"/>
              </a:lnSpc>
              <a:spcBef>
                <a:spcPts val="600"/>
              </a:spcBef>
              <a:spcAft>
                <a:spcPts val="600"/>
              </a:spcAft>
              <a:buFont typeface="Tw Cen MT" panose="020B0602020104020603" pitchFamily="34" charset="0"/>
              <a:buChar char="»"/>
            </a:pPr>
            <a:r>
              <a:rPr lang="en-US" sz="1600" b="1" dirty="0">
                <a:latin typeface="Tw Cen MT" panose="020B0602020104020603" pitchFamily="34" charset="0"/>
              </a:rPr>
              <a:t>Seized </a:t>
            </a:r>
            <a:r>
              <a:rPr lang="en-US" sz="1600" b="1" u="sng" dirty="0">
                <a:latin typeface="Tw Cen MT" panose="020B0602020104020603" pitchFamily="34" charset="0"/>
              </a:rPr>
              <a:t>goods</a:t>
            </a:r>
            <a:r>
              <a:rPr lang="en-US" sz="1600" b="1" dirty="0">
                <a:latin typeface="Tw Cen MT" panose="020B0602020104020603" pitchFamily="34" charset="0"/>
              </a:rPr>
              <a:t> to be released on provisional basis </a:t>
            </a:r>
          </a:p>
          <a:p>
            <a:pPr lvl="1" algn="just">
              <a:lnSpc>
                <a:spcPct val="150000"/>
              </a:lnSpc>
              <a:spcBef>
                <a:spcPts val="600"/>
              </a:spcBef>
              <a:spcAft>
                <a:spcPts val="600"/>
              </a:spcAft>
            </a:pPr>
            <a:r>
              <a:rPr lang="en-US" sz="1600" dirty="0">
                <a:latin typeface="Tw Cen MT" panose="020B0602020104020603" pitchFamily="34" charset="0"/>
              </a:rPr>
              <a:t>On execution of bond (equal to value of goods) in </a:t>
            </a:r>
            <a:r>
              <a:rPr lang="en-US" sz="1600" u="sng" dirty="0">
                <a:latin typeface="Tw Cen MT" panose="020B0602020104020603" pitchFamily="34" charset="0"/>
              </a:rPr>
              <a:t>FORM GST INS – 04</a:t>
            </a:r>
            <a:r>
              <a:rPr lang="en-US" sz="1600" dirty="0">
                <a:latin typeface="Tw Cen MT" panose="020B0602020104020603" pitchFamily="34" charset="0"/>
              </a:rPr>
              <a:t> and furnishing of security (equal to value of tax, interest and penalty) </a:t>
            </a:r>
            <a:r>
              <a:rPr lang="en-US" sz="1600" b="1" dirty="0">
                <a:latin typeface="Tw Cen MT" panose="020B0602020104020603" pitchFamily="34" charset="0"/>
              </a:rPr>
              <a:t>or </a:t>
            </a:r>
            <a:r>
              <a:rPr lang="en-US" sz="1600" dirty="0">
                <a:latin typeface="Tw Cen MT" panose="020B0602020104020603" pitchFamily="34" charset="0"/>
              </a:rPr>
              <a:t>on payment of applicable tax, interest and penalty.</a:t>
            </a:r>
          </a:p>
          <a:p>
            <a:pPr lvl="1" algn="just">
              <a:lnSpc>
                <a:spcPct val="150000"/>
              </a:lnSpc>
              <a:spcBef>
                <a:spcPts val="600"/>
              </a:spcBef>
              <a:spcAft>
                <a:spcPts val="600"/>
              </a:spcAft>
            </a:pPr>
            <a:r>
              <a:rPr lang="en-US" sz="1600" dirty="0">
                <a:latin typeface="Tw Cen MT" panose="020B0602020104020603" pitchFamily="34" charset="0"/>
              </a:rPr>
              <a:t>Person to whom goods released provisionally fails to produce the goods at appointed date and place – </a:t>
            </a:r>
            <a:r>
              <a:rPr lang="en-US" sz="1600" dirty="0" err="1">
                <a:latin typeface="Tw Cen MT" panose="020B0602020104020603" pitchFamily="34" charset="0"/>
              </a:rPr>
              <a:t>encash</a:t>
            </a:r>
            <a:r>
              <a:rPr lang="en-US" sz="1600" dirty="0">
                <a:latin typeface="Tw Cen MT" panose="020B0602020104020603" pitchFamily="34" charset="0"/>
              </a:rPr>
              <a:t> security.</a:t>
            </a:r>
          </a:p>
          <a:p>
            <a:pPr marL="342900" indent="-342900" algn="just">
              <a:lnSpc>
                <a:spcPct val="150000"/>
              </a:lnSpc>
              <a:spcBef>
                <a:spcPts val="600"/>
              </a:spcBef>
              <a:spcAft>
                <a:spcPts val="600"/>
              </a:spcAft>
              <a:buFont typeface="Tw Cen MT" panose="020B0602020104020603" pitchFamily="34" charset="0"/>
              <a:buChar char="»"/>
            </a:pPr>
            <a:r>
              <a:rPr lang="en-US" sz="1600" b="1" dirty="0">
                <a:latin typeface="Tw Cen MT" panose="020B0602020104020603" pitchFamily="34" charset="0"/>
              </a:rPr>
              <a:t>Time limit</a:t>
            </a:r>
          </a:p>
          <a:p>
            <a:pPr lvl="1" algn="just">
              <a:lnSpc>
                <a:spcPct val="150000"/>
              </a:lnSpc>
              <a:spcBef>
                <a:spcPts val="600"/>
              </a:spcBef>
              <a:spcAft>
                <a:spcPts val="600"/>
              </a:spcAft>
            </a:pPr>
            <a:r>
              <a:rPr lang="en-US" sz="1600" dirty="0">
                <a:latin typeface="Tw Cen MT" panose="020B0602020104020603" pitchFamily="34" charset="0"/>
                <a:ea typeface="+mj-ea"/>
                <a:cs typeface="+mj-cs"/>
              </a:rPr>
              <a:t>A demand notice </a:t>
            </a:r>
            <a:r>
              <a:rPr lang="en-US" sz="1600" dirty="0">
                <a:latin typeface="Tw Cen MT" panose="020B0602020104020603" pitchFamily="34" charset="0"/>
              </a:rPr>
              <a:t>must be served within 6 months of seizure of goods otherwise goods to be returned by officer. </a:t>
            </a:r>
            <a:r>
              <a:rPr lang="en-US" sz="1600" u="sng" dirty="0">
                <a:latin typeface="Tw Cen MT" panose="020B0602020104020603" pitchFamily="34" charset="0"/>
              </a:rPr>
              <a:t>Extension</a:t>
            </a:r>
            <a:r>
              <a:rPr lang="en-US" sz="1600" dirty="0">
                <a:latin typeface="Tw Cen MT" panose="020B0602020104020603" pitchFamily="34" charset="0"/>
              </a:rPr>
              <a:t> – Can be further extended by maximum 6 months.</a:t>
            </a:r>
          </a:p>
        </p:txBody>
      </p:sp>
      <p:sp>
        <p:nvSpPr>
          <p:cNvPr id="12" name="Rectangle 11">
            <a:extLst>
              <a:ext uri="{FF2B5EF4-FFF2-40B4-BE49-F238E27FC236}">
                <a16:creationId xmlns:a16="http://schemas.microsoft.com/office/drawing/2014/main" id="{24978195-21F3-4020-BEA3-3951667D4416}"/>
              </a:ext>
            </a:extLst>
          </p:cNvPr>
          <p:cNvSpPr/>
          <p:nvPr/>
        </p:nvSpPr>
        <p:spPr>
          <a:xfrm>
            <a:off x="838201" y="854102"/>
            <a:ext cx="4916556" cy="559232"/>
          </a:xfrm>
          <a:prstGeom prst="rect">
            <a:avLst/>
          </a:prstGeom>
          <a:solidFill>
            <a:schemeClr val="accent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Search &amp; Seizure u/s 67(2)</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7389820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3" end="3"/>
                                            </p:txEl>
                                          </p:spTgt>
                                        </p:tgtEl>
                                        <p:attrNameLst>
                                          <p:attrName>style.visibility</p:attrName>
                                        </p:attrNameLst>
                                      </p:cBhvr>
                                      <p:to>
                                        <p:strVal val="visible"/>
                                      </p:to>
                                    </p:set>
                                    <p:animEffect transition="in" filter="fade">
                                      <p:cBhvr>
                                        <p:cTn id="14" dur="1000"/>
                                        <p:tgtEl>
                                          <p:spTgt spid="8">
                                            <p:txEl>
                                              <p:pRg st="3" end="3"/>
                                            </p:txEl>
                                          </p:spTgt>
                                        </p:tgtEl>
                                      </p:cBhvr>
                                    </p:animEffect>
                                    <p:anim calcmode="lin" valueType="num">
                                      <p:cBhvr>
                                        <p:cTn id="1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fade">
                                      <p:cBhvr>
                                        <p:cTn id="19" dur="1000"/>
                                        <p:tgtEl>
                                          <p:spTgt spid="8">
                                            <p:txEl>
                                              <p:pRg st="4" end="4"/>
                                            </p:txEl>
                                          </p:spTgt>
                                        </p:tgtEl>
                                      </p:cBhvr>
                                    </p:animEffect>
                                    <p:anim calcmode="lin" valueType="num">
                                      <p:cBhvr>
                                        <p:cTn id="20"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xEl>
                                              <p:pRg st="6" end="6"/>
                                            </p:txEl>
                                          </p:spTgt>
                                        </p:tgtEl>
                                        <p:attrNameLst>
                                          <p:attrName>style.visibility</p:attrName>
                                        </p:attrNameLst>
                                      </p:cBhvr>
                                      <p:to>
                                        <p:strVal val="visible"/>
                                      </p:to>
                                    </p:set>
                                    <p:animEffect transition="in" filter="fade">
                                      <p:cBhvr>
                                        <p:cTn id="26" dur="1000"/>
                                        <p:tgtEl>
                                          <p:spTgt spid="8">
                                            <p:txEl>
                                              <p:pRg st="6" end="6"/>
                                            </p:txEl>
                                          </p:spTgt>
                                        </p:tgtEl>
                                      </p:cBhvr>
                                    </p:animEffect>
                                    <p:anim calcmode="lin" valueType="num">
                                      <p:cBhvr>
                                        <p:cTn id="27"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56</a:t>
            </a:fld>
            <a:endParaRPr lang="en-IN"/>
          </a:p>
        </p:txBody>
      </p:sp>
      <p:graphicFrame>
        <p:nvGraphicFramePr>
          <p:cNvPr id="9" name="Diagram 8">
            <a:extLst>
              <a:ext uri="{FF2B5EF4-FFF2-40B4-BE49-F238E27FC236}">
                <a16:creationId xmlns:a16="http://schemas.microsoft.com/office/drawing/2014/main" id="{A7B9FCAC-2616-47CD-AF23-057F11E79571}"/>
              </a:ext>
            </a:extLst>
          </p:cNvPr>
          <p:cNvGraphicFramePr/>
          <p:nvPr/>
        </p:nvGraphicFramePr>
        <p:xfrm>
          <a:off x="-60961" y="1894962"/>
          <a:ext cx="6386332" cy="4493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itle 3">
            <a:extLst>
              <a:ext uri="{FF2B5EF4-FFF2-40B4-BE49-F238E27FC236}">
                <a16:creationId xmlns:a16="http://schemas.microsoft.com/office/drawing/2014/main" id="{87A7B9FD-FAC9-495C-A5FA-8323992AB1B0}"/>
              </a:ext>
            </a:extLst>
          </p:cNvPr>
          <p:cNvSpPr txBox="1">
            <a:spLocks/>
          </p:cNvSpPr>
          <p:nvPr/>
        </p:nvSpPr>
        <p:spPr>
          <a:xfrm>
            <a:off x="5428892" y="2061382"/>
            <a:ext cx="3596916" cy="1724824"/>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10000"/>
              </a:lnSpc>
              <a:spcBef>
                <a:spcPts val="600"/>
              </a:spcBef>
              <a:spcAft>
                <a:spcPts val="600"/>
              </a:spcAft>
            </a:pPr>
            <a:r>
              <a:rPr lang="en-US" sz="1450" dirty="0">
                <a:latin typeface="Tw Cen MT" panose="020B0602020104020603" pitchFamily="34" charset="0"/>
              </a:rPr>
              <a:t>If the taxable person pays an amount equivalent to the </a:t>
            </a:r>
          </a:p>
          <a:p>
            <a:pPr marL="342900" indent="-342900" algn="just">
              <a:lnSpc>
                <a:spcPct val="110000"/>
              </a:lnSpc>
              <a:spcBef>
                <a:spcPts val="600"/>
              </a:spcBef>
              <a:spcAft>
                <a:spcPts val="600"/>
              </a:spcAft>
              <a:buFontTx/>
              <a:buChar char="-"/>
            </a:pPr>
            <a:r>
              <a:rPr lang="en-US" sz="1450" dirty="0">
                <a:latin typeface="Tw Cen MT" panose="020B0602020104020603" pitchFamily="34" charset="0"/>
              </a:rPr>
              <a:t>market price of such goods or things; or,</a:t>
            </a:r>
          </a:p>
          <a:p>
            <a:pPr marL="342900" indent="-342900" algn="just">
              <a:lnSpc>
                <a:spcPct val="110000"/>
              </a:lnSpc>
              <a:spcBef>
                <a:spcPts val="600"/>
              </a:spcBef>
              <a:spcAft>
                <a:spcPts val="600"/>
              </a:spcAft>
              <a:buFontTx/>
              <a:buChar char="-"/>
            </a:pPr>
            <a:r>
              <a:rPr lang="en-US" sz="1450" dirty="0">
                <a:latin typeface="Tw Cen MT" panose="020B0602020104020603" pitchFamily="34" charset="0"/>
              </a:rPr>
              <a:t>the amount of tax, interest and penalty</a:t>
            </a:r>
          </a:p>
          <a:p>
            <a:pPr algn="just">
              <a:lnSpc>
                <a:spcPct val="110000"/>
              </a:lnSpc>
              <a:spcBef>
                <a:spcPts val="600"/>
              </a:spcBef>
              <a:spcAft>
                <a:spcPts val="600"/>
              </a:spcAft>
            </a:pPr>
            <a:r>
              <a:rPr lang="en-US" sz="1450" u="sng" dirty="0">
                <a:latin typeface="Tw Cen MT" panose="020B0602020104020603" pitchFamily="34" charset="0"/>
              </a:rPr>
              <a:t>whichever is lower</a:t>
            </a:r>
            <a:endParaRPr lang="en-US" sz="1450" dirty="0">
              <a:latin typeface="Tw Cen MT" panose="020B0602020104020603" pitchFamily="34" charset="0"/>
            </a:endParaRPr>
          </a:p>
        </p:txBody>
      </p:sp>
      <p:sp>
        <p:nvSpPr>
          <p:cNvPr id="13" name="Rectangle 12">
            <a:extLst>
              <a:ext uri="{FF2B5EF4-FFF2-40B4-BE49-F238E27FC236}">
                <a16:creationId xmlns:a16="http://schemas.microsoft.com/office/drawing/2014/main" id="{1B0E1E27-4498-44E9-A3E6-D87A9D38D141}"/>
              </a:ext>
            </a:extLst>
          </p:cNvPr>
          <p:cNvSpPr/>
          <p:nvPr/>
        </p:nvSpPr>
        <p:spPr>
          <a:xfrm>
            <a:off x="838201" y="854102"/>
            <a:ext cx="4916556" cy="559232"/>
          </a:xfrm>
          <a:prstGeom prst="rect">
            <a:avLst/>
          </a:prstGeom>
          <a:solidFill>
            <a:schemeClr val="accent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Search &amp; Seizure u/s 67(2)</a:t>
            </a:r>
            <a:endParaRPr lang="en-IN" sz="1400" b="1" dirty="0">
              <a:solidFill>
                <a:schemeClr val="tx1"/>
              </a:solidFill>
              <a:latin typeface="Tw Cen MT" panose="020B0602020104020603" pitchFamily="34" charset="0"/>
            </a:endParaRPr>
          </a:p>
        </p:txBody>
      </p:sp>
      <p:sp>
        <p:nvSpPr>
          <p:cNvPr id="14" name="Title 3">
            <a:extLst>
              <a:ext uri="{FF2B5EF4-FFF2-40B4-BE49-F238E27FC236}">
                <a16:creationId xmlns:a16="http://schemas.microsoft.com/office/drawing/2014/main" id="{CDF686E2-7C0E-4083-BAA6-E54D321B4ED2}"/>
              </a:ext>
            </a:extLst>
          </p:cNvPr>
          <p:cNvSpPr txBox="1">
            <a:spLocks/>
          </p:cNvSpPr>
          <p:nvPr/>
        </p:nvSpPr>
        <p:spPr>
          <a:xfrm>
            <a:off x="5428891" y="1590327"/>
            <a:ext cx="3596916" cy="471055"/>
          </a:xfrm>
          <a:prstGeom prst="rect">
            <a:avLst/>
          </a:prstGeom>
          <a:solidFill>
            <a:schemeClr val="bg1">
              <a:lumMod val="75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b="1" dirty="0">
                <a:latin typeface="Tw Cen MT" panose="020B0602020104020603" pitchFamily="34" charset="0"/>
              </a:rPr>
              <a:t>Condition of release</a:t>
            </a:r>
          </a:p>
        </p:txBody>
      </p:sp>
      <p:sp>
        <p:nvSpPr>
          <p:cNvPr id="16" name="Title 3">
            <a:extLst>
              <a:ext uri="{FF2B5EF4-FFF2-40B4-BE49-F238E27FC236}">
                <a16:creationId xmlns:a16="http://schemas.microsoft.com/office/drawing/2014/main" id="{F620071C-D494-476E-8C16-ADC629AB0F24}"/>
              </a:ext>
            </a:extLst>
          </p:cNvPr>
          <p:cNvSpPr txBox="1">
            <a:spLocks/>
          </p:cNvSpPr>
          <p:nvPr/>
        </p:nvSpPr>
        <p:spPr>
          <a:xfrm>
            <a:off x="5904975" y="4503406"/>
            <a:ext cx="3010426" cy="1869959"/>
          </a:xfrm>
          <a:prstGeom prst="rect">
            <a:avLst/>
          </a:prstGeom>
          <a:ln>
            <a:solidFill>
              <a:schemeClr val="tx1"/>
            </a:solidFill>
          </a:ln>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600" dirty="0">
                <a:latin typeface="Tw Cen MT" panose="020B0602020104020603" pitchFamily="34" charset="0"/>
              </a:rPr>
              <a:t>Proper officer shall prepare an inventory of all such goods seized, containing fields such as </a:t>
            </a:r>
            <a:r>
              <a:rPr lang="en-US" sz="1600" i="1" dirty="0">
                <a:latin typeface="Tw Cen MT" panose="020B0602020104020603" pitchFamily="34" charset="0"/>
              </a:rPr>
              <a:t>description, quantity or unit, make, mark or model, where applicable</a:t>
            </a:r>
            <a:r>
              <a:rPr lang="en-US" sz="1600" dirty="0">
                <a:latin typeface="Tw Cen MT" panose="020B0602020104020603" pitchFamily="34" charset="0"/>
              </a:rPr>
              <a:t> and get it signed from the </a:t>
            </a:r>
            <a:r>
              <a:rPr lang="en-US" sz="1600" dirty="0" err="1">
                <a:latin typeface="Tw Cen MT" panose="020B0602020104020603" pitchFamily="34" charset="0"/>
              </a:rPr>
              <a:t>assessee</a:t>
            </a:r>
            <a:r>
              <a:rPr lang="en-US" sz="1600" dirty="0">
                <a:latin typeface="Tw Cen MT" panose="020B0602020104020603" pitchFamily="34" charset="0"/>
              </a:rPr>
              <a:t>.</a:t>
            </a:r>
          </a:p>
        </p:txBody>
      </p:sp>
      <p:sp>
        <p:nvSpPr>
          <p:cNvPr id="17" name="Title 3">
            <a:extLst>
              <a:ext uri="{FF2B5EF4-FFF2-40B4-BE49-F238E27FC236}">
                <a16:creationId xmlns:a16="http://schemas.microsoft.com/office/drawing/2014/main" id="{7C23F5DA-A658-426E-97C8-79FE5EA5BFD3}"/>
              </a:ext>
            </a:extLst>
          </p:cNvPr>
          <p:cNvSpPr txBox="1">
            <a:spLocks/>
          </p:cNvSpPr>
          <p:nvPr/>
        </p:nvSpPr>
        <p:spPr>
          <a:xfrm>
            <a:off x="9499941" y="2498473"/>
            <a:ext cx="2360730" cy="432231"/>
          </a:xfrm>
          <a:prstGeom prst="rect">
            <a:avLst/>
          </a:prstGeom>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Bef>
                <a:spcPts val="600"/>
              </a:spcBef>
              <a:spcAft>
                <a:spcPts val="600"/>
              </a:spcAft>
            </a:pPr>
            <a:r>
              <a:rPr lang="en-US" sz="2000" dirty="0">
                <a:latin typeface="Tw Cen MT" panose="020B0602020104020603" pitchFamily="34" charset="0"/>
              </a:rPr>
              <a:t>FORM GST INS - 05</a:t>
            </a:r>
          </a:p>
        </p:txBody>
      </p:sp>
      <p:sp>
        <p:nvSpPr>
          <p:cNvPr id="18" name="Title 3">
            <a:extLst>
              <a:ext uri="{FF2B5EF4-FFF2-40B4-BE49-F238E27FC236}">
                <a16:creationId xmlns:a16="http://schemas.microsoft.com/office/drawing/2014/main" id="{9F2E8C25-7AA1-4F7E-8615-C6A1028CED7D}"/>
              </a:ext>
            </a:extLst>
          </p:cNvPr>
          <p:cNvSpPr txBox="1">
            <a:spLocks/>
          </p:cNvSpPr>
          <p:nvPr/>
        </p:nvSpPr>
        <p:spPr>
          <a:xfrm>
            <a:off x="9499942" y="1976533"/>
            <a:ext cx="2360729" cy="524008"/>
          </a:xfrm>
          <a:prstGeom prst="rect">
            <a:avLst/>
          </a:prstGeom>
          <a:solidFill>
            <a:schemeClr val="bg1">
              <a:lumMod val="75000"/>
            </a:schemeClr>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b="1" dirty="0">
                <a:latin typeface="Tw Cen MT" panose="020B0602020104020603" pitchFamily="34" charset="0"/>
              </a:rPr>
              <a:t>Form of release</a:t>
            </a:r>
          </a:p>
        </p:txBody>
      </p:sp>
      <p:sp>
        <p:nvSpPr>
          <p:cNvPr id="19" name="Title 3">
            <a:extLst>
              <a:ext uri="{FF2B5EF4-FFF2-40B4-BE49-F238E27FC236}">
                <a16:creationId xmlns:a16="http://schemas.microsoft.com/office/drawing/2014/main" id="{033F5142-7775-43E3-BFF4-2CFA7BCA3B83}"/>
              </a:ext>
            </a:extLst>
          </p:cNvPr>
          <p:cNvSpPr txBox="1">
            <a:spLocks/>
          </p:cNvSpPr>
          <p:nvPr/>
        </p:nvSpPr>
        <p:spPr>
          <a:xfrm>
            <a:off x="9254098" y="3373685"/>
            <a:ext cx="2702416" cy="412521"/>
          </a:xfrm>
          <a:prstGeom prst="rect">
            <a:avLst/>
          </a:prstGeom>
          <a:solidFill>
            <a:schemeClr val="bg1">
              <a:lumMod val="75000"/>
            </a:schemeClr>
          </a:solidFill>
          <a:ln>
            <a:solidFill>
              <a:schemeClr val="tx1"/>
            </a:solidFill>
          </a:ln>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b="1" dirty="0">
                <a:latin typeface="Tw Cen MT" panose="020B0602020104020603" pitchFamily="34" charset="0"/>
              </a:rPr>
              <a:t>Condition not fulfilled</a:t>
            </a:r>
          </a:p>
        </p:txBody>
      </p:sp>
      <p:sp>
        <p:nvSpPr>
          <p:cNvPr id="20" name="Title 3">
            <a:extLst>
              <a:ext uri="{FF2B5EF4-FFF2-40B4-BE49-F238E27FC236}">
                <a16:creationId xmlns:a16="http://schemas.microsoft.com/office/drawing/2014/main" id="{5193FF96-AB95-46F9-A19F-6D42420FB44A}"/>
              </a:ext>
            </a:extLst>
          </p:cNvPr>
          <p:cNvSpPr txBox="1">
            <a:spLocks/>
          </p:cNvSpPr>
          <p:nvPr/>
        </p:nvSpPr>
        <p:spPr>
          <a:xfrm>
            <a:off x="9258530" y="3786206"/>
            <a:ext cx="2702416" cy="1121263"/>
          </a:xfrm>
          <a:prstGeom prst="rect">
            <a:avLst/>
          </a:prstGeom>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10000"/>
              </a:lnSpc>
              <a:spcBef>
                <a:spcPts val="600"/>
              </a:spcBef>
              <a:spcAft>
                <a:spcPts val="600"/>
              </a:spcAft>
            </a:pPr>
            <a:r>
              <a:rPr lang="en-US" sz="1400" dirty="0">
                <a:latin typeface="Tw Cen MT" panose="020B0602020104020603" pitchFamily="34" charset="0"/>
              </a:rPr>
              <a:t>Goods will be disposed off and amount realized be adjusted against tax, interest and penalty</a:t>
            </a:r>
          </a:p>
        </p:txBody>
      </p:sp>
      <p:sp>
        <p:nvSpPr>
          <p:cNvPr id="21" name="Title 3">
            <a:extLst>
              <a:ext uri="{FF2B5EF4-FFF2-40B4-BE49-F238E27FC236}">
                <a16:creationId xmlns:a16="http://schemas.microsoft.com/office/drawing/2014/main" id="{428A642A-EA3B-4BA7-85A8-6632FF559EF9}"/>
              </a:ext>
            </a:extLst>
          </p:cNvPr>
          <p:cNvSpPr txBox="1">
            <a:spLocks/>
          </p:cNvSpPr>
          <p:nvPr/>
        </p:nvSpPr>
        <p:spPr>
          <a:xfrm>
            <a:off x="5904975" y="3993762"/>
            <a:ext cx="3010425" cy="524008"/>
          </a:xfrm>
          <a:prstGeom prst="rect">
            <a:avLst/>
          </a:prstGeom>
          <a:solidFill>
            <a:schemeClr val="bg1">
              <a:lumMod val="75000"/>
            </a:schemeClr>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spcBef>
                <a:spcPts val="600"/>
              </a:spcBef>
              <a:spcAft>
                <a:spcPts val="600"/>
              </a:spcAft>
            </a:pPr>
            <a:r>
              <a:rPr lang="en-US" sz="2000" b="1" dirty="0">
                <a:latin typeface="Tw Cen MT" panose="020B0602020104020603" pitchFamily="34" charset="0"/>
              </a:rPr>
              <a:t>Inventory</a:t>
            </a:r>
          </a:p>
        </p:txBody>
      </p:sp>
    </p:spTree>
    <p:extLst>
      <p:ext uri="{BB962C8B-B14F-4D97-AF65-F5344CB8AC3E}">
        <p14:creationId xmlns:p14="http://schemas.microsoft.com/office/powerpoint/2010/main" val="1588983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17" grpId="0" animBg="1"/>
      <p:bldP spid="18" grpId="0" animBg="1"/>
      <p:bldP spid="19" grpId="0" animBg="1"/>
      <p:bldP spid="20" grpId="0" animBg="1"/>
      <p:bldP spid="2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57</a:t>
            </a:fld>
            <a:endParaRPr lang="en-IN"/>
          </a:p>
        </p:txBody>
      </p:sp>
      <p:sp>
        <p:nvSpPr>
          <p:cNvPr id="9" name="Rectangle 8">
            <a:extLst>
              <a:ext uri="{FF2B5EF4-FFF2-40B4-BE49-F238E27FC236}">
                <a16:creationId xmlns:a16="http://schemas.microsoft.com/office/drawing/2014/main" id="{304CFF59-2024-4C13-AFBE-37B7FD5CC2DF}"/>
              </a:ext>
            </a:extLst>
          </p:cNvPr>
          <p:cNvSpPr/>
          <p:nvPr/>
        </p:nvSpPr>
        <p:spPr>
          <a:xfrm>
            <a:off x="1245319" y="1838739"/>
            <a:ext cx="4191387" cy="23490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r>
              <a:rPr lang="en-US" sz="2400" dirty="0">
                <a:solidFill>
                  <a:schemeClr val="tx1"/>
                </a:solidFill>
                <a:latin typeface="Tw Cen MT" panose="020B0602020104020603" pitchFamily="34" charset="0"/>
              </a:rPr>
              <a:t>Goods notified </a:t>
            </a:r>
            <a:r>
              <a:rPr lang="en-US" sz="2400" i="1" dirty="0">
                <a:solidFill>
                  <a:schemeClr val="tx1"/>
                </a:solidFill>
                <a:latin typeface="Tw Cen MT" panose="020B0602020104020603" pitchFamily="34" charset="0"/>
              </a:rPr>
              <a:t>vide </a:t>
            </a:r>
            <a:r>
              <a:rPr lang="en-US" sz="2400" b="1" dirty="0">
                <a:solidFill>
                  <a:schemeClr val="tx1"/>
                </a:solidFill>
                <a:latin typeface="Tw Cen MT" panose="020B0602020104020603" pitchFamily="34" charset="0"/>
              </a:rPr>
              <a:t>Notification No. 27/2018 – Central Tax dated 13 June 2018</a:t>
            </a:r>
            <a:endParaRPr lang="en-IN" sz="1200" b="1" i="1" dirty="0">
              <a:solidFill>
                <a:schemeClr val="tx1"/>
              </a:solidFill>
              <a:latin typeface="Tw Cen MT" panose="020B0602020104020603" pitchFamily="34" charset="0"/>
            </a:endParaRPr>
          </a:p>
        </p:txBody>
      </p:sp>
      <p:pic>
        <p:nvPicPr>
          <p:cNvPr id="8" name="Picture 7">
            <a:extLst>
              <a:ext uri="{FF2B5EF4-FFF2-40B4-BE49-F238E27FC236}">
                <a16:creationId xmlns:a16="http://schemas.microsoft.com/office/drawing/2014/main" id="{10713FAB-B944-4EFC-83F4-6CA739A21AF3}"/>
              </a:ext>
            </a:extLst>
          </p:cNvPr>
          <p:cNvPicPr>
            <a:picLocks noChangeAspect="1"/>
          </p:cNvPicPr>
          <p:nvPr/>
        </p:nvPicPr>
        <p:blipFill rotWithShape="1">
          <a:blip r:embed="rId3">
            <a:extLst>
              <a:ext uri="{28A0092B-C50C-407E-A947-70E740481C1C}">
                <a14:useLocalDpi xmlns:a14="http://schemas.microsoft.com/office/drawing/2010/main" val="0"/>
              </a:ext>
            </a:extLst>
          </a:blip>
          <a:srcRect l="23151" t="22285" r="25327" b="7315"/>
          <a:stretch/>
        </p:blipFill>
        <p:spPr>
          <a:xfrm>
            <a:off x="6291468" y="754916"/>
            <a:ext cx="5686839" cy="49931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829190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58</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1838741"/>
            <a:ext cx="10515600" cy="444595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Time period for which </a:t>
            </a:r>
            <a:r>
              <a:rPr lang="en-US" sz="2000" b="1" u="sng" dirty="0">
                <a:latin typeface="Tw Cen MT" panose="020B0602020104020603" pitchFamily="34" charset="0"/>
              </a:rPr>
              <a:t>documents or books or things</a:t>
            </a:r>
            <a:r>
              <a:rPr lang="en-US" sz="2000" b="1" dirty="0">
                <a:latin typeface="Tw Cen MT" panose="020B0602020104020603" pitchFamily="34" charset="0"/>
              </a:rPr>
              <a:t> can be retained</a:t>
            </a:r>
            <a:endParaRPr lang="en-US" sz="2000" b="1" u="sng" dirty="0">
              <a:latin typeface="Tw Cen MT" panose="020B0602020104020603" pitchFamily="34" charset="0"/>
            </a:endParaRPr>
          </a:p>
          <a:p>
            <a:pPr>
              <a:lnSpc>
                <a:spcPct val="150000"/>
              </a:lnSpc>
              <a:spcBef>
                <a:spcPts val="600"/>
              </a:spcBef>
              <a:spcAft>
                <a:spcPts val="600"/>
              </a:spcAft>
            </a:pPr>
            <a:r>
              <a:rPr lang="en-US" sz="2000" dirty="0">
                <a:latin typeface="Tw Cen MT" panose="020B0602020104020603" pitchFamily="34" charset="0"/>
              </a:rPr>
              <a:t>	As long as they are necessary for their examination for any inquiry or proceedings. However, if 	a demand 	notice has been issued and anything from above has not been made part of RUD, return it to the </a:t>
            </a:r>
            <a:r>
              <a:rPr lang="en-US" sz="2000" dirty="0" err="1">
                <a:latin typeface="Tw Cen MT" panose="020B0602020104020603" pitchFamily="34" charset="0"/>
              </a:rPr>
              <a:t>assessee</a:t>
            </a:r>
            <a:r>
              <a:rPr lang="en-US" sz="2000" dirty="0">
                <a:latin typeface="Tw Cen MT" panose="020B0602020104020603" pitchFamily="34" charset="0"/>
              </a:rPr>
              <a:t> 	within 30 days of issuance of such notice.</a:t>
            </a: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Rights of </a:t>
            </a:r>
            <a:r>
              <a:rPr lang="en-US" sz="2000" b="1" dirty="0" err="1">
                <a:latin typeface="Tw Cen MT" panose="020B0602020104020603" pitchFamily="34" charset="0"/>
              </a:rPr>
              <a:t>assessee</a:t>
            </a:r>
            <a:r>
              <a:rPr lang="en-US" sz="2000" b="1" dirty="0">
                <a:latin typeface="Tw Cen MT" panose="020B0602020104020603" pitchFamily="34" charset="0"/>
              </a:rPr>
              <a:t> in case of seizure of </a:t>
            </a:r>
            <a:r>
              <a:rPr lang="en-US" sz="2000" b="1" u="sng" dirty="0">
                <a:latin typeface="Tw Cen MT" panose="020B0602020104020603" pitchFamily="34" charset="0"/>
              </a:rPr>
              <a:t>documents</a:t>
            </a:r>
          </a:p>
          <a:p>
            <a:pPr lvl="1" algn="just">
              <a:lnSpc>
                <a:spcPct val="150000"/>
              </a:lnSpc>
              <a:spcBef>
                <a:spcPts val="600"/>
              </a:spcBef>
              <a:spcAft>
                <a:spcPts val="600"/>
              </a:spcAft>
            </a:pPr>
            <a:r>
              <a:rPr lang="en-US" sz="2000" dirty="0">
                <a:latin typeface="Tw Cen MT" panose="020B0602020104020603" pitchFamily="34" charset="0"/>
              </a:rPr>
              <a:t>	- Can make copies thereof </a:t>
            </a:r>
            <a:r>
              <a:rPr lang="en-US" sz="2000" b="1" dirty="0">
                <a:latin typeface="Tw Cen MT" panose="020B0602020104020603" pitchFamily="34" charset="0"/>
              </a:rPr>
              <a:t>or </a:t>
            </a:r>
            <a:r>
              <a:rPr lang="en-US" sz="2000" dirty="0">
                <a:latin typeface="Tw Cen MT" panose="020B0602020104020603" pitchFamily="34" charset="0"/>
              </a:rPr>
              <a:t>take extracts therefrom</a:t>
            </a:r>
          </a:p>
          <a:p>
            <a:pPr lvl="1" algn="just">
              <a:lnSpc>
                <a:spcPct val="150000"/>
              </a:lnSpc>
              <a:spcBef>
                <a:spcPts val="600"/>
              </a:spcBef>
              <a:spcAft>
                <a:spcPts val="600"/>
              </a:spcAft>
            </a:pPr>
            <a:r>
              <a:rPr lang="en-US" sz="2000" dirty="0">
                <a:latin typeface="Tw Cen MT" panose="020B0602020104020603" pitchFamily="34" charset="0"/>
              </a:rPr>
              <a:t>	- In presence of authorized officer at the place and time, such officer may indicate</a:t>
            </a:r>
          </a:p>
          <a:p>
            <a:pPr lvl="1" algn="just">
              <a:lnSpc>
                <a:spcPct val="150000"/>
              </a:lnSpc>
              <a:spcBef>
                <a:spcPts val="600"/>
              </a:spcBef>
              <a:spcAft>
                <a:spcPts val="600"/>
              </a:spcAft>
            </a:pPr>
            <a:r>
              <a:rPr lang="en-US" sz="2000" dirty="0">
                <a:latin typeface="Tw Cen MT" panose="020B0602020104020603" pitchFamily="34" charset="0"/>
              </a:rPr>
              <a:t>	</a:t>
            </a:r>
            <a:r>
              <a:rPr lang="en-US" sz="2000" u="sng" dirty="0">
                <a:latin typeface="Tw Cen MT" panose="020B0602020104020603" pitchFamily="34" charset="0"/>
              </a:rPr>
              <a:t>Exception</a:t>
            </a:r>
            <a:r>
              <a:rPr lang="en-US" sz="2000" dirty="0">
                <a:latin typeface="Tw Cen MT" panose="020B0602020104020603" pitchFamily="34" charset="0"/>
              </a:rPr>
              <a:t> – When officer is of the opinion that it may prejudicially affect the investigation  </a:t>
            </a:r>
          </a:p>
          <a:p>
            <a:pPr marL="342900" lvl="1"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ea typeface="+mj-ea"/>
                <a:cs typeface="+mj-cs"/>
              </a:rPr>
              <a:t>Provisions of </a:t>
            </a:r>
            <a:r>
              <a:rPr lang="en-US" sz="2000" dirty="0" err="1">
                <a:latin typeface="Tw Cen MT" panose="020B0602020104020603" pitchFamily="34" charset="0"/>
                <a:ea typeface="+mj-ea"/>
                <a:cs typeface="+mj-cs"/>
              </a:rPr>
              <a:t>CrPC</a:t>
            </a:r>
            <a:r>
              <a:rPr lang="en-US" sz="2000" dirty="0">
                <a:latin typeface="Tw Cen MT" panose="020B0602020104020603" pitchFamily="34" charset="0"/>
                <a:ea typeface="+mj-ea"/>
                <a:cs typeface="+mj-cs"/>
              </a:rPr>
              <a:t>, in relation to search &amp; seizure, to apply. ‘Magistrate’ to be substituted by ‘Commissioner’.</a:t>
            </a:r>
          </a:p>
        </p:txBody>
      </p:sp>
      <p:sp>
        <p:nvSpPr>
          <p:cNvPr id="10" name="Rectangle 9">
            <a:extLst>
              <a:ext uri="{FF2B5EF4-FFF2-40B4-BE49-F238E27FC236}">
                <a16:creationId xmlns:a16="http://schemas.microsoft.com/office/drawing/2014/main" id="{F9AEBA80-94FB-4C66-89B4-5F7FE7E0A07E}"/>
              </a:ext>
            </a:extLst>
          </p:cNvPr>
          <p:cNvSpPr/>
          <p:nvPr/>
        </p:nvSpPr>
        <p:spPr>
          <a:xfrm>
            <a:off x="838201" y="854102"/>
            <a:ext cx="4916556" cy="559232"/>
          </a:xfrm>
          <a:prstGeom prst="rect">
            <a:avLst/>
          </a:prstGeom>
          <a:solidFill>
            <a:schemeClr val="accent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Search &amp; Seizure u/s 67(2)</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23891055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3" end="3"/>
                                            </p:txEl>
                                          </p:spTgt>
                                        </p:tgtEl>
                                        <p:attrNameLst>
                                          <p:attrName>style.visibility</p:attrName>
                                        </p:attrNameLst>
                                      </p:cBhvr>
                                      <p:to>
                                        <p:strVal val="visible"/>
                                      </p:to>
                                    </p:set>
                                    <p:animEffect transition="in" filter="fade">
                                      <p:cBhvr>
                                        <p:cTn id="14" dur="1000"/>
                                        <p:tgtEl>
                                          <p:spTgt spid="8">
                                            <p:txEl>
                                              <p:pRg st="3" end="3"/>
                                            </p:txEl>
                                          </p:spTgt>
                                        </p:tgtEl>
                                      </p:cBhvr>
                                    </p:animEffect>
                                    <p:anim calcmode="lin" valueType="num">
                                      <p:cBhvr>
                                        <p:cTn id="1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fade">
                                      <p:cBhvr>
                                        <p:cTn id="19" dur="1000"/>
                                        <p:tgtEl>
                                          <p:spTgt spid="8">
                                            <p:txEl>
                                              <p:pRg st="4" end="4"/>
                                            </p:txEl>
                                          </p:spTgt>
                                        </p:tgtEl>
                                      </p:cBhvr>
                                    </p:animEffect>
                                    <p:anim calcmode="lin" valueType="num">
                                      <p:cBhvr>
                                        <p:cTn id="20"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xEl>
                                              <p:pRg st="5" end="5"/>
                                            </p:txEl>
                                          </p:spTgt>
                                        </p:tgtEl>
                                        <p:attrNameLst>
                                          <p:attrName>style.visibility</p:attrName>
                                        </p:attrNameLst>
                                      </p:cBhvr>
                                      <p:to>
                                        <p:strVal val="visible"/>
                                      </p:to>
                                    </p:set>
                                    <p:animEffect transition="in" filter="fade">
                                      <p:cBhvr>
                                        <p:cTn id="26" dur="1000"/>
                                        <p:tgtEl>
                                          <p:spTgt spid="8">
                                            <p:txEl>
                                              <p:pRg st="5" end="5"/>
                                            </p:txEl>
                                          </p:spTgt>
                                        </p:tgtEl>
                                      </p:cBhvr>
                                    </p:animEffect>
                                    <p:anim calcmode="lin" valueType="num">
                                      <p:cBhvr>
                                        <p:cTn id="27"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59</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1888436"/>
            <a:ext cx="10515600" cy="444595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Proper officer?</a:t>
            </a:r>
          </a:p>
          <a:p>
            <a:pPr lvl="1" algn="just">
              <a:lnSpc>
                <a:spcPct val="150000"/>
              </a:lnSpc>
              <a:spcBef>
                <a:spcPts val="600"/>
              </a:spcBef>
              <a:spcAft>
                <a:spcPts val="600"/>
              </a:spcAft>
            </a:pPr>
            <a:r>
              <a:rPr lang="en-US" dirty="0">
                <a:latin typeface="Tw Cen MT" panose="020B0602020104020603" pitchFamily="34" charset="0"/>
              </a:rPr>
              <a:t>	Same in FORM GST INS - 01</a:t>
            </a:r>
          </a:p>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When?</a:t>
            </a:r>
          </a:p>
          <a:p>
            <a:pPr lvl="1" algn="just">
              <a:lnSpc>
                <a:spcPct val="150000"/>
              </a:lnSpc>
              <a:spcBef>
                <a:spcPts val="600"/>
              </a:spcBef>
              <a:spcAft>
                <a:spcPts val="600"/>
              </a:spcAft>
            </a:pPr>
            <a:r>
              <a:rPr lang="en-US" dirty="0">
                <a:latin typeface="Tw Cen MT" panose="020B0602020104020603" pitchFamily="34" charset="0"/>
              </a:rPr>
              <a:t>	When PO has </a:t>
            </a:r>
            <a:r>
              <a:rPr lang="en-US" u="sng" dirty="0">
                <a:latin typeface="Tw Cen MT" panose="020B0602020104020603" pitchFamily="34" charset="0"/>
              </a:rPr>
              <a:t>reasons to believe</a:t>
            </a:r>
            <a:r>
              <a:rPr lang="en-US" dirty="0">
                <a:latin typeface="Tw Cen MT" panose="020B0602020104020603" pitchFamily="34" charset="0"/>
              </a:rPr>
              <a:t> that any person has evaded or is attempting to evade the payment of any 	tax</a:t>
            </a:r>
          </a:p>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What can be seized?</a:t>
            </a:r>
          </a:p>
          <a:p>
            <a:pPr lvl="1" algn="just">
              <a:lnSpc>
                <a:spcPct val="150000"/>
              </a:lnSpc>
              <a:spcBef>
                <a:spcPts val="600"/>
              </a:spcBef>
              <a:spcAft>
                <a:spcPts val="600"/>
              </a:spcAft>
            </a:pPr>
            <a:r>
              <a:rPr lang="en-US" dirty="0">
                <a:latin typeface="Tw Cen MT" panose="020B0602020104020603" pitchFamily="34" charset="0"/>
              </a:rPr>
              <a:t>	Accounts, Registers or documents of such person produced before the PO and grant a receipt for the same</a:t>
            </a:r>
          </a:p>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Time period?</a:t>
            </a:r>
          </a:p>
          <a:p>
            <a:pPr lvl="1" algn="just">
              <a:lnSpc>
                <a:spcPct val="150000"/>
              </a:lnSpc>
              <a:spcBef>
                <a:spcPts val="600"/>
              </a:spcBef>
              <a:spcAft>
                <a:spcPts val="600"/>
              </a:spcAft>
            </a:pPr>
            <a:r>
              <a:rPr lang="en-US" dirty="0">
                <a:latin typeface="Tw Cen MT" panose="020B0602020104020603" pitchFamily="34" charset="0"/>
              </a:rPr>
              <a:t>	So long as required in connection with any proceedings under this Act/Rules for prosecution</a:t>
            </a:r>
          </a:p>
        </p:txBody>
      </p:sp>
      <p:sp>
        <p:nvSpPr>
          <p:cNvPr id="9" name="Rectangle 8">
            <a:extLst>
              <a:ext uri="{FF2B5EF4-FFF2-40B4-BE49-F238E27FC236}">
                <a16:creationId xmlns:a16="http://schemas.microsoft.com/office/drawing/2014/main" id="{E6F2B126-F8F7-4B93-BEA2-C13008853BE8}"/>
              </a:ext>
            </a:extLst>
          </p:cNvPr>
          <p:cNvSpPr/>
          <p:nvPr/>
        </p:nvSpPr>
        <p:spPr>
          <a:xfrm>
            <a:off x="838201" y="854102"/>
            <a:ext cx="4916556" cy="559232"/>
          </a:xfrm>
          <a:prstGeom prst="rect">
            <a:avLst/>
          </a:prstGeom>
          <a:solidFill>
            <a:schemeClr val="accent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Search &amp; Seizure u/s 67(11)</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70872885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barn(inVertical)">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barn(inVertical)">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barn(inVertical)">
                                      <p:cBhvr>
                                        <p:cTn id="17" dur="5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xEl>
                                              <p:pRg st="7" end="7"/>
                                            </p:txEl>
                                          </p:spTgt>
                                        </p:tgtEl>
                                        <p:attrNameLst>
                                          <p:attrName>style.visibility</p:attrName>
                                        </p:attrNameLst>
                                      </p:cBhvr>
                                      <p:to>
                                        <p:strVal val="visible"/>
                                      </p:to>
                                    </p:set>
                                    <p:animEffect transition="in" filter="barn(inVertical)">
                                      <p:cBhvr>
                                        <p:cTn id="22"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Background</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a:t>
            </a:fld>
            <a:endParaRPr lang="en-IN" dirty="0"/>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extLst>
              <p:ext uri="{D42A27DB-BD31-4B8C-83A1-F6EECF244321}">
                <p14:modId xmlns:p14="http://schemas.microsoft.com/office/powerpoint/2010/main" val="2451245995"/>
              </p:ext>
            </p:extLst>
          </p:nvPr>
        </p:nvGraphicFramePr>
        <p:xfrm>
          <a:off x="862361" y="1974711"/>
          <a:ext cx="9921597" cy="3967362"/>
        </p:xfrm>
        <a:graphic>
          <a:graphicData uri="http://schemas.openxmlformats.org/drawingml/2006/table">
            <a:tbl>
              <a:tblPr firstRow="1" bandRow="1">
                <a:tableStyleId>{5C22544A-7EE6-4342-B048-85BDC9FD1C3A}</a:tableStyleId>
              </a:tblPr>
              <a:tblGrid>
                <a:gridCol w="757589">
                  <a:extLst>
                    <a:ext uri="{9D8B030D-6E8A-4147-A177-3AD203B41FA5}">
                      <a16:colId xmlns:a16="http://schemas.microsoft.com/office/drawing/2014/main" val="1137143462"/>
                    </a:ext>
                  </a:extLst>
                </a:gridCol>
                <a:gridCol w="3538459">
                  <a:extLst>
                    <a:ext uri="{9D8B030D-6E8A-4147-A177-3AD203B41FA5}">
                      <a16:colId xmlns:a16="http://schemas.microsoft.com/office/drawing/2014/main" val="2809448107"/>
                    </a:ext>
                  </a:extLst>
                </a:gridCol>
                <a:gridCol w="1463104">
                  <a:extLst>
                    <a:ext uri="{9D8B030D-6E8A-4147-A177-3AD203B41FA5}">
                      <a16:colId xmlns:a16="http://schemas.microsoft.com/office/drawing/2014/main" val="2134748699"/>
                    </a:ext>
                  </a:extLst>
                </a:gridCol>
                <a:gridCol w="1270056">
                  <a:extLst>
                    <a:ext uri="{9D8B030D-6E8A-4147-A177-3AD203B41FA5}">
                      <a16:colId xmlns:a16="http://schemas.microsoft.com/office/drawing/2014/main" val="3054221135"/>
                    </a:ext>
                  </a:extLst>
                </a:gridCol>
                <a:gridCol w="2892389">
                  <a:extLst>
                    <a:ext uri="{9D8B030D-6E8A-4147-A177-3AD203B41FA5}">
                      <a16:colId xmlns:a16="http://schemas.microsoft.com/office/drawing/2014/main" val="427142238"/>
                    </a:ext>
                  </a:extLst>
                </a:gridCol>
              </a:tblGrid>
              <a:tr h="447867">
                <a:tc>
                  <a:txBody>
                    <a:bodyPr/>
                    <a:lstStyle/>
                    <a:p>
                      <a:pPr algn="ctr"/>
                      <a:r>
                        <a:rPr lang="en-IN" dirty="0">
                          <a:latin typeface="Tw Cen MT" panose="020B0602020104020603" pitchFamily="34" charset="0"/>
                        </a:rPr>
                        <a:t>S. No.</a:t>
                      </a:r>
                    </a:p>
                  </a:txBody>
                  <a:tcPr/>
                </a:tc>
                <a:tc>
                  <a:txBody>
                    <a:bodyPr/>
                    <a:lstStyle/>
                    <a:p>
                      <a:pPr algn="ctr"/>
                      <a:r>
                        <a:rPr lang="en-IN" dirty="0">
                          <a:latin typeface="Tw Cen MT" panose="020B0602020104020603" pitchFamily="34" charset="0"/>
                        </a:rPr>
                        <a:t>Topic</a:t>
                      </a:r>
                    </a:p>
                  </a:txBody>
                  <a:tcPr/>
                </a:tc>
                <a:tc>
                  <a:txBody>
                    <a:bodyPr/>
                    <a:lstStyle/>
                    <a:p>
                      <a:pPr algn="ctr"/>
                      <a:r>
                        <a:rPr lang="en-IN" dirty="0">
                          <a:latin typeface="Tw Cen MT" panose="020B0602020104020603" pitchFamily="34" charset="0"/>
                        </a:rPr>
                        <a:t>Section</a:t>
                      </a:r>
                    </a:p>
                  </a:txBody>
                  <a:tcPr/>
                </a:tc>
                <a:tc>
                  <a:txBody>
                    <a:bodyPr/>
                    <a:lstStyle/>
                    <a:p>
                      <a:pPr algn="ctr"/>
                      <a:r>
                        <a:rPr lang="en-IN" dirty="0">
                          <a:latin typeface="Tw Cen MT" panose="020B0602020104020603" pitchFamily="34" charset="0"/>
                        </a:rPr>
                        <a:t>Rule</a:t>
                      </a:r>
                    </a:p>
                  </a:txBody>
                  <a:tcPr/>
                </a:tc>
                <a:tc>
                  <a:txBody>
                    <a:bodyPr/>
                    <a:lstStyle/>
                    <a:p>
                      <a:pPr algn="ctr"/>
                      <a:r>
                        <a:rPr lang="en-IN" dirty="0">
                          <a:latin typeface="Tw Cen MT" panose="020B0602020104020603" pitchFamily="34" charset="0"/>
                        </a:rPr>
                        <a:t>Form</a:t>
                      </a:r>
                    </a:p>
                  </a:txBody>
                  <a:tcPr/>
                </a:tc>
                <a:extLst>
                  <a:ext uri="{0D108BD9-81ED-4DB2-BD59-A6C34878D82A}">
                    <a16:rowId xmlns:a16="http://schemas.microsoft.com/office/drawing/2014/main" val="2206554874"/>
                  </a:ext>
                </a:extLst>
              </a:tr>
              <a:tr h="447867">
                <a:tc>
                  <a:txBody>
                    <a:bodyPr/>
                    <a:lstStyle/>
                    <a:p>
                      <a:pPr algn="ctr"/>
                      <a:r>
                        <a:rPr lang="en-IN" dirty="0">
                          <a:latin typeface="Tw Cen MT" panose="020B0602020104020603" pitchFamily="34" charset="0"/>
                        </a:rPr>
                        <a:t>1.</a:t>
                      </a:r>
                    </a:p>
                  </a:txBody>
                  <a:tcPr/>
                </a:tc>
                <a:tc>
                  <a:txBody>
                    <a:bodyPr/>
                    <a:lstStyle/>
                    <a:p>
                      <a:pPr algn="just"/>
                      <a:r>
                        <a:rPr lang="en-IN" dirty="0">
                          <a:latin typeface="Tw Cen MT" panose="020B0602020104020603" pitchFamily="34" charset="0"/>
                        </a:rPr>
                        <a:t>Definition of Assessment</a:t>
                      </a:r>
                    </a:p>
                  </a:txBody>
                  <a:tcPr/>
                </a:tc>
                <a:tc>
                  <a:txBody>
                    <a:bodyPr/>
                    <a:lstStyle/>
                    <a:p>
                      <a:pPr algn="ctr"/>
                      <a:r>
                        <a:rPr lang="en-IN" dirty="0">
                          <a:latin typeface="Tw Cen MT" panose="020B0602020104020603" pitchFamily="34" charset="0"/>
                        </a:rPr>
                        <a:t>Section 2 (11)</a:t>
                      </a:r>
                    </a:p>
                  </a:txBody>
                  <a:tcPr/>
                </a:tc>
                <a:tc>
                  <a:txBody>
                    <a:bodyPr/>
                    <a:lstStyle/>
                    <a:p>
                      <a:pPr algn="ctr"/>
                      <a:r>
                        <a:rPr lang="en-IN" dirty="0">
                          <a:latin typeface="Tw Cen MT" panose="020B0602020104020603" pitchFamily="34" charset="0"/>
                        </a:rPr>
                        <a:t>-</a:t>
                      </a:r>
                    </a:p>
                  </a:txBody>
                  <a:tcPr/>
                </a:tc>
                <a:tc>
                  <a:txBody>
                    <a:bodyPr/>
                    <a:lstStyle/>
                    <a:p>
                      <a:pPr algn="ctr"/>
                      <a:r>
                        <a:rPr lang="en-IN" dirty="0">
                          <a:latin typeface="Tw Cen MT" panose="020B0602020104020603" pitchFamily="34" charset="0"/>
                        </a:rPr>
                        <a:t>-</a:t>
                      </a:r>
                    </a:p>
                  </a:txBody>
                  <a:tcPr/>
                </a:tc>
                <a:extLst>
                  <a:ext uri="{0D108BD9-81ED-4DB2-BD59-A6C34878D82A}">
                    <a16:rowId xmlns:a16="http://schemas.microsoft.com/office/drawing/2014/main" val="3634351836"/>
                  </a:ext>
                </a:extLst>
              </a:tr>
              <a:tr h="447867">
                <a:tc>
                  <a:txBody>
                    <a:bodyPr/>
                    <a:lstStyle/>
                    <a:p>
                      <a:pPr algn="ctr"/>
                      <a:r>
                        <a:rPr lang="en-IN" dirty="0">
                          <a:latin typeface="Tw Cen MT" panose="020B0602020104020603" pitchFamily="34" charset="0"/>
                        </a:rPr>
                        <a:t>1.</a:t>
                      </a:r>
                    </a:p>
                  </a:txBody>
                  <a:tcPr/>
                </a:tc>
                <a:tc>
                  <a:txBody>
                    <a:bodyPr/>
                    <a:lstStyle/>
                    <a:p>
                      <a:pPr algn="just"/>
                      <a:r>
                        <a:rPr lang="en-IN" dirty="0">
                          <a:latin typeface="Tw Cen MT" panose="020B0602020104020603" pitchFamily="34" charset="0"/>
                        </a:rPr>
                        <a:t>Self Assessment</a:t>
                      </a:r>
                    </a:p>
                  </a:txBody>
                  <a:tcPr/>
                </a:tc>
                <a:tc>
                  <a:txBody>
                    <a:bodyPr/>
                    <a:lstStyle/>
                    <a:p>
                      <a:pPr algn="ctr"/>
                      <a:r>
                        <a:rPr lang="en-IN" dirty="0">
                          <a:latin typeface="Tw Cen MT" panose="020B0602020104020603" pitchFamily="34" charset="0"/>
                        </a:rPr>
                        <a:t>Section 59</a:t>
                      </a:r>
                    </a:p>
                  </a:txBody>
                  <a:tcPr/>
                </a:tc>
                <a:tc>
                  <a:txBody>
                    <a:bodyPr/>
                    <a:lstStyle/>
                    <a:p>
                      <a:pPr algn="ctr"/>
                      <a:r>
                        <a:rPr lang="en-IN" dirty="0">
                          <a:latin typeface="Tw Cen MT" panose="020B0602020104020603" pitchFamily="34" charset="0"/>
                        </a:rPr>
                        <a:t>-</a:t>
                      </a:r>
                    </a:p>
                  </a:txBody>
                  <a:tcPr/>
                </a:tc>
                <a:tc>
                  <a:txBody>
                    <a:bodyPr/>
                    <a:lstStyle/>
                    <a:p>
                      <a:pPr algn="ctr"/>
                      <a:r>
                        <a:rPr lang="en-IN" dirty="0">
                          <a:latin typeface="Tw Cen MT" panose="020B0602020104020603" pitchFamily="34" charset="0"/>
                        </a:rPr>
                        <a:t>-</a:t>
                      </a:r>
                    </a:p>
                  </a:txBody>
                  <a:tcPr/>
                </a:tc>
                <a:extLst>
                  <a:ext uri="{0D108BD9-81ED-4DB2-BD59-A6C34878D82A}">
                    <a16:rowId xmlns:a16="http://schemas.microsoft.com/office/drawing/2014/main" val="3387775380"/>
                  </a:ext>
                </a:extLst>
              </a:tr>
              <a:tr h="447867">
                <a:tc>
                  <a:txBody>
                    <a:bodyPr/>
                    <a:lstStyle/>
                    <a:p>
                      <a:pPr algn="ctr"/>
                      <a:r>
                        <a:rPr lang="en-IN" dirty="0">
                          <a:latin typeface="Tw Cen MT" panose="020B0602020104020603" pitchFamily="34" charset="0"/>
                        </a:rPr>
                        <a:t>2.</a:t>
                      </a:r>
                    </a:p>
                  </a:txBody>
                  <a:tcPr/>
                </a:tc>
                <a:tc>
                  <a:txBody>
                    <a:bodyPr/>
                    <a:lstStyle/>
                    <a:p>
                      <a:pPr algn="just"/>
                      <a:r>
                        <a:rPr lang="en-IN" dirty="0">
                          <a:latin typeface="Tw Cen MT" panose="020B0602020104020603" pitchFamily="34" charset="0"/>
                        </a:rPr>
                        <a:t>Provisional Assessment</a:t>
                      </a:r>
                    </a:p>
                  </a:txBody>
                  <a:tcPr/>
                </a:tc>
                <a:tc>
                  <a:txBody>
                    <a:bodyPr/>
                    <a:lstStyle/>
                    <a:p>
                      <a:pPr algn="ctr"/>
                      <a:r>
                        <a:rPr lang="en-IN" dirty="0">
                          <a:latin typeface="Tw Cen MT" panose="020B0602020104020603" pitchFamily="34" charset="0"/>
                        </a:rPr>
                        <a:t>Section 60</a:t>
                      </a:r>
                    </a:p>
                  </a:txBody>
                  <a:tcPr/>
                </a:tc>
                <a:tc>
                  <a:txBody>
                    <a:bodyPr/>
                    <a:lstStyle/>
                    <a:p>
                      <a:pPr algn="ctr"/>
                      <a:r>
                        <a:rPr lang="en-IN" dirty="0">
                          <a:latin typeface="Tw Cen MT" panose="020B0602020104020603" pitchFamily="34" charset="0"/>
                        </a:rPr>
                        <a:t>Rule 98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ASMT – 01 to ASMT - 09</a:t>
                      </a:r>
                    </a:p>
                  </a:txBody>
                  <a:tcPr/>
                </a:tc>
                <a:extLst>
                  <a:ext uri="{0D108BD9-81ED-4DB2-BD59-A6C34878D82A}">
                    <a16:rowId xmlns:a16="http://schemas.microsoft.com/office/drawing/2014/main" val="2999610211"/>
                  </a:ext>
                </a:extLst>
              </a:tr>
              <a:tr h="447867">
                <a:tc>
                  <a:txBody>
                    <a:bodyPr/>
                    <a:lstStyle/>
                    <a:p>
                      <a:pPr algn="ctr"/>
                      <a:r>
                        <a:rPr lang="en-IN" dirty="0">
                          <a:latin typeface="Tw Cen MT" panose="020B0602020104020603" pitchFamily="34" charset="0"/>
                        </a:rPr>
                        <a:t>3.</a:t>
                      </a:r>
                    </a:p>
                  </a:txBody>
                  <a:tcPr/>
                </a:tc>
                <a:tc>
                  <a:txBody>
                    <a:bodyPr/>
                    <a:lstStyle/>
                    <a:p>
                      <a:pPr algn="just"/>
                      <a:r>
                        <a:rPr lang="en-IN" dirty="0">
                          <a:latin typeface="Tw Cen MT" panose="020B0602020104020603" pitchFamily="34" charset="0"/>
                        </a:rPr>
                        <a:t>Scrutiny of Returns</a:t>
                      </a:r>
                    </a:p>
                  </a:txBody>
                  <a:tcPr/>
                </a:tc>
                <a:tc>
                  <a:txBody>
                    <a:bodyPr/>
                    <a:lstStyle/>
                    <a:p>
                      <a:pPr algn="ctr"/>
                      <a:r>
                        <a:rPr lang="en-IN" dirty="0">
                          <a:latin typeface="Tw Cen MT" panose="020B0602020104020603" pitchFamily="34" charset="0"/>
                        </a:rPr>
                        <a:t>Section 61</a:t>
                      </a:r>
                    </a:p>
                  </a:txBody>
                  <a:tcPr/>
                </a:tc>
                <a:tc>
                  <a:txBody>
                    <a:bodyPr/>
                    <a:lstStyle/>
                    <a:p>
                      <a:pPr algn="ctr"/>
                      <a:r>
                        <a:rPr lang="en-IN" dirty="0">
                          <a:latin typeface="Tw Cen MT" panose="020B0602020104020603" pitchFamily="34" charset="0"/>
                        </a:rPr>
                        <a:t>Rule 99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ASMT – 10 to ASMT - 12</a:t>
                      </a:r>
                    </a:p>
                  </a:txBody>
                  <a:tcPr/>
                </a:tc>
                <a:extLst>
                  <a:ext uri="{0D108BD9-81ED-4DB2-BD59-A6C34878D82A}">
                    <a16:rowId xmlns:a16="http://schemas.microsoft.com/office/drawing/2014/main" val="2939541070"/>
                  </a:ext>
                </a:extLst>
              </a:tr>
              <a:tr h="447867">
                <a:tc>
                  <a:txBody>
                    <a:bodyPr/>
                    <a:lstStyle/>
                    <a:p>
                      <a:pPr algn="ctr"/>
                      <a:r>
                        <a:rPr lang="en-IN" dirty="0">
                          <a:latin typeface="Tw Cen MT" panose="020B0602020104020603" pitchFamily="34" charset="0"/>
                        </a:rPr>
                        <a:t>4.</a:t>
                      </a:r>
                    </a:p>
                  </a:txBody>
                  <a:tcPr/>
                </a:tc>
                <a:tc>
                  <a:txBody>
                    <a:bodyPr/>
                    <a:lstStyle/>
                    <a:p>
                      <a:pPr algn="just"/>
                      <a:r>
                        <a:rPr lang="en-IN" dirty="0">
                          <a:latin typeface="Tw Cen MT" panose="020B0602020104020603" pitchFamily="34" charset="0"/>
                        </a:rPr>
                        <a:t>Assessment of Non-filers of return</a:t>
                      </a:r>
                    </a:p>
                  </a:txBody>
                  <a:tcPr/>
                </a:tc>
                <a:tc>
                  <a:txBody>
                    <a:bodyPr/>
                    <a:lstStyle/>
                    <a:p>
                      <a:pPr algn="ctr"/>
                      <a:r>
                        <a:rPr lang="en-IN" dirty="0">
                          <a:latin typeface="Tw Cen MT" panose="020B0602020104020603" pitchFamily="34" charset="0"/>
                        </a:rPr>
                        <a:t>Section 62</a:t>
                      </a:r>
                    </a:p>
                  </a:txBody>
                  <a:tcPr/>
                </a:tc>
                <a:tc rowSpan="3">
                  <a:txBody>
                    <a:bodyPr/>
                    <a:lstStyle/>
                    <a:p>
                      <a:pPr algn="ctr"/>
                      <a:r>
                        <a:rPr lang="en-IN" dirty="0">
                          <a:latin typeface="Tw Cen MT" panose="020B0602020104020603" pitchFamily="34" charset="0"/>
                        </a:rPr>
                        <a:t>Rule 100</a:t>
                      </a:r>
                    </a:p>
                  </a:txBody>
                  <a:tcPr anchor="ctr"/>
                </a:tc>
                <a:tc>
                  <a:txBody>
                    <a:bodyPr/>
                    <a:lstStyle/>
                    <a:p>
                      <a:pPr algn="ctr"/>
                      <a:r>
                        <a:rPr lang="en-IN" dirty="0">
                          <a:latin typeface="Tw Cen MT" panose="020B0602020104020603" pitchFamily="34" charset="0"/>
                        </a:rPr>
                        <a:t>ASMT – 13 and DRC – 07</a:t>
                      </a:r>
                    </a:p>
                  </a:txBody>
                  <a:tcPr/>
                </a:tc>
                <a:extLst>
                  <a:ext uri="{0D108BD9-81ED-4DB2-BD59-A6C34878D82A}">
                    <a16:rowId xmlns:a16="http://schemas.microsoft.com/office/drawing/2014/main" val="2484693879"/>
                  </a:ext>
                </a:extLst>
              </a:tr>
              <a:tr h="447867">
                <a:tc>
                  <a:txBody>
                    <a:bodyPr/>
                    <a:lstStyle/>
                    <a:p>
                      <a:pPr algn="ctr"/>
                      <a:r>
                        <a:rPr lang="en-IN" dirty="0">
                          <a:latin typeface="Tw Cen MT" panose="020B0602020104020603" pitchFamily="34" charset="0"/>
                        </a:rPr>
                        <a:t>5.</a:t>
                      </a:r>
                    </a:p>
                  </a:txBody>
                  <a:tcPr/>
                </a:tc>
                <a:tc>
                  <a:txBody>
                    <a:bodyPr/>
                    <a:lstStyle/>
                    <a:p>
                      <a:pPr algn="just"/>
                      <a:r>
                        <a:rPr lang="en-IN" dirty="0">
                          <a:latin typeface="Tw Cen MT" panose="020B0602020104020603" pitchFamily="34" charset="0"/>
                        </a:rPr>
                        <a:t>Assessment of unregistered persons</a:t>
                      </a:r>
                    </a:p>
                  </a:txBody>
                  <a:tcPr/>
                </a:tc>
                <a:tc>
                  <a:txBody>
                    <a:bodyPr/>
                    <a:lstStyle/>
                    <a:p>
                      <a:pPr algn="ctr"/>
                      <a:r>
                        <a:rPr lang="en-IN" dirty="0">
                          <a:latin typeface="Tw Cen MT" panose="020B0602020104020603" pitchFamily="34" charset="0"/>
                        </a:rPr>
                        <a:t>Section 63</a:t>
                      </a:r>
                    </a:p>
                  </a:txBody>
                  <a:tcPr/>
                </a:tc>
                <a:tc vMerge="1">
                  <a:txBody>
                    <a:bodyPr/>
                    <a:lstStyle/>
                    <a:p>
                      <a:pPr algn="ctr"/>
                      <a:endParaRPr lang="en-IN" dirty="0">
                        <a:latin typeface="Tw Cen MT" panose="020B0602020104020603" pitchFamily="34" charset="0"/>
                      </a:endParaRPr>
                    </a:p>
                  </a:txBody>
                  <a:tcPr/>
                </a:tc>
                <a:tc>
                  <a:txBody>
                    <a:bodyPr/>
                    <a:lstStyle/>
                    <a:p>
                      <a:pPr algn="ctr"/>
                      <a:r>
                        <a:rPr lang="en-IN" dirty="0">
                          <a:latin typeface="Tw Cen MT" panose="020B0602020104020603" pitchFamily="34" charset="0"/>
                        </a:rPr>
                        <a:t>ASMT – 14 and DRC – 01 </a:t>
                      </a:r>
                    </a:p>
                    <a:p>
                      <a:pPr algn="ctr"/>
                      <a:r>
                        <a:rPr lang="en-IN" dirty="0">
                          <a:latin typeface="Tw Cen MT" panose="020B0602020104020603" pitchFamily="34" charset="0"/>
                        </a:rPr>
                        <a:t>ASMT – 15 and DRC – 07</a:t>
                      </a:r>
                    </a:p>
                  </a:txBody>
                  <a:tcPr/>
                </a:tc>
                <a:extLst>
                  <a:ext uri="{0D108BD9-81ED-4DB2-BD59-A6C34878D82A}">
                    <a16:rowId xmlns:a16="http://schemas.microsoft.com/office/drawing/2014/main" val="2642348044"/>
                  </a:ext>
                </a:extLst>
              </a:tr>
              <a:tr h="447867">
                <a:tc>
                  <a:txBody>
                    <a:bodyPr/>
                    <a:lstStyle/>
                    <a:p>
                      <a:pPr algn="ctr"/>
                      <a:r>
                        <a:rPr lang="en-IN" dirty="0">
                          <a:latin typeface="Tw Cen MT" panose="020B0602020104020603" pitchFamily="34" charset="0"/>
                        </a:rPr>
                        <a:t>6.</a:t>
                      </a:r>
                    </a:p>
                  </a:txBody>
                  <a:tcPr/>
                </a:tc>
                <a:tc>
                  <a:txBody>
                    <a:bodyPr/>
                    <a:lstStyle/>
                    <a:p>
                      <a:pPr algn="just"/>
                      <a:r>
                        <a:rPr lang="en-IN" dirty="0">
                          <a:latin typeface="Tw Cen MT" panose="020B0602020104020603" pitchFamily="34" charset="0"/>
                        </a:rPr>
                        <a:t>Summary Assessment in certain special cases</a:t>
                      </a:r>
                    </a:p>
                  </a:txBody>
                  <a:tcPr/>
                </a:tc>
                <a:tc>
                  <a:txBody>
                    <a:bodyPr/>
                    <a:lstStyle/>
                    <a:p>
                      <a:pPr algn="ctr"/>
                      <a:r>
                        <a:rPr lang="en-IN" dirty="0">
                          <a:latin typeface="Tw Cen MT" panose="020B0602020104020603" pitchFamily="34" charset="0"/>
                        </a:rPr>
                        <a:t>Section 64</a:t>
                      </a:r>
                    </a:p>
                  </a:txBody>
                  <a:tcPr/>
                </a:tc>
                <a:tc vMerge="1">
                  <a:txBody>
                    <a:bodyPr/>
                    <a:lstStyle/>
                    <a:p>
                      <a:pPr algn="ctr"/>
                      <a:endParaRPr lang="en-IN" dirty="0">
                        <a:latin typeface="Tw Cen MT" panose="020B0602020104020603" pitchFamily="34" charset="0"/>
                      </a:endParaRPr>
                    </a:p>
                  </a:txBody>
                  <a:tcPr/>
                </a:tc>
                <a:tc>
                  <a:txBody>
                    <a:bodyPr/>
                    <a:lstStyle/>
                    <a:p>
                      <a:pPr algn="ctr"/>
                      <a:r>
                        <a:rPr lang="en-IN" dirty="0">
                          <a:latin typeface="Tw Cen MT" panose="020B0602020104020603" pitchFamily="34" charset="0"/>
                        </a:rPr>
                        <a:t>ASMT – 16 and DRC – 07</a:t>
                      </a:r>
                    </a:p>
                    <a:p>
                      <a:pPr algn="ctr"/>
                      <a:r>
                        <a:rPr lang="en-IN" dirty="0">
                          <a:latin typeface="Tw Cen MT" panose="020B0602020104020603" pitchFamily="34" charset="0"/>
                        </a:rPr>
                        <a:t>ASMT – 17 &amp; 18</a:t>
                      </a:r>
                    </a:p>
                  </a:txBody>
                  <a:tcPr/>
                </a:tc>
                <a:extLst>
                  <a:ext uri="{0D108BD9-81ED-4DB2-BD59-A6C34878D82A}">
                    <a16:rowId xmlns:a16="http://schemas.microsoft.com/office/drawing/2014/main" val="297870678"/>
                  </a:ext>
                </a:extLst>
              </a:tr>
            </a:tbl>
          </a:graphicData>
        </a:graphic>
      </p:graphicFrame>
    </p:spTree>
    <p:extLst>
      <p:ext uri="{BB962C8B-B14F-4D97-AF65-F5344CB8AC3E}">
        <p14:creationId xmlns:p14="http://schemas.microsoft.com/office/powerpoint/2010/main" val="24150683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8" y="1736169"/>
            <a:ext cx="10961401" cy="4837351"/>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Officer authorizing search should have valid &amp; justifiable reasons duly </a:t>
            </a:r>
            <a:r>
              <a:rPr lang="en-US" sz="7200" u="sng" dirty="0">
                <a:latin typeface="Tw Cen MT" panose="020B0602020104020603" pitchFamily="34" charset="0"/>
              </a:rPr>
              <a:t>recorded in file</a:t>
            </a:r>
            <a:r>
              <a:rPr lang="en-US" sz="7200" dirty="0">
                <a:latin typeface="Tw Cen MT" panose="020B0602020104020603" pitchFamily="34" charset="0"/>
              </a:rPr>
              <a:t>.</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Search </a:t>
            </a:r>
            <a:r>
              <a:rPr lang="en-US" sz="7200" u="sng" dirty="0">
                <a:latin typeface="Tw Cen MT" panose="020B0602020104020603" pitchFamily="34" charset="0"/>
              </a:rPr>
              <a:t>only with proper search authorization</a:t>
            </a:r>
            <a:r>
              <a:rPr lang="en-US" sz="7200" dirty="0">
                <a:latin typeface="Tw Cen MT" panose="020B0602020104020603" pitchFamily="34" charset="0"/>
              </a:rPr>
              <a:t> issued by Competent Authority</a:t>
            </a:r>
          </a:p>
          <a:p>
            <a:pPr marL="342900" indent="-342900" algn="just">
              <a:lnSpc>
                <a:spcPct val="150000"/>
              </a:lnSpc>
              <a:spcBef>
                <a:spcPts val="600"/>
              </a:spcBef>
              <a:spcAft>
                <a:spcPts val="600"/>
              </a:spcAft>
              <a:buFont typeface="Wingdings" panose="05000000000000000000" pitchFamily="2" charset="2"/>
              <a:buChar char="§"/>
            </a:pPr>
            <a:r>
              <a:rPr lang="en-US" sz="7200" u="sng" dirty="0">
                <a:latin typeface="Tw Cen MT" panose="020B0602020104020603" pitchFamily="34" charset="0"/>
              </a:rPr>
              <a:t>DIN</a:t>
            </a:r>
            <a:r>
              <a:rPr lang="en-US" sz="7200" dirty="0">
                <a:latin typeface="Tw Cen MT" panose="020B0602020104020603" pitchFamily="34" charset="0"/>
              </a:rPr>
              <a:t> should be quoted on each search authorization</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Premises of a person (Mr. X) cannot be searched basis search authorization of premises of </a:t>
            </a:r>
            <a:r>
              <a:rPr lang="en-US" sz="7200" u="sng" dirty="0">
                <a:latin typeface="Tw Cen MT" panose="020B0602020104020603" pitchFamily="34" charset="0"/>
              </a:rPr>
              <a:t>another person</a:t>
            </a:r>
            <a:r>
              <a:rPr lang="en-US" sz="7200" dirty="0">
                <a:latin typeface="Tw Cen MT" panose="020B0602020104020603" pitchFamily="34" charset="0"/>
              </a:rPr>
              <a:t> (Mr. Y).</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Search Authorization issued on the name of a person who is already </a:t>
            </a:r>
            <a:r>
              <a:rPr lang="en-US" sz="7200" u="sng" dirty="0">
                <a:latin typeface="Tw Cen MT" panose="020B0602020104020603" pitchFamily="34" charset="0"/>
              </a:rPr>
              <a:t>dead</a:t>
            </a:r>
            <a:r>
              <a:rPr lang="en-US" sz="7200" dirty="0">
                <a:latin typeface="Tw Cen MT" panose="020B0602020104020603" pitchFamily="34" charset="0"/>
              </a:rPr>
              <a:t>. Fresh search authorization to be issued on the name of its legal heirs.</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In case of search of residence, a </a:t>
            </a:r>
            <a:r>
              <a:rPr lang="en-US" sz="7200" u="sng" dirty="0">
                <a:latin typeface="Tw Cen MT" panose="020B0602020104020603" pitchFamily="34" charset="0"/>
              </a:rPr>
              <a:t>lady officer</a:t>
            </a:r>
            <a:r>
              <a:rPr lang="en-US" sz="7200" dirty="0">
                <a:latin typeface="Tw Cen MT" panose="020B0602020104020603" pitchFamily="34" charset="0"/>
              </a:rPr>
              <a:t> to accompany.</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Search in presence of </a:t>
            </a:r>
            <a:r>
              <a:rPr lang="en-US" sz="7200" u="sng" dirty="0">
                <a:latin typeface="Tw Cen MT" panose="020B0602020104020603" pitchFamily="34" charset="0"/>
              </a:rPr>
              <a:t>two independent witnesses</a:t>
            </a:r>
            <a:r>
              <a:rPr lang="en-US" sz="7200" dirty="0">
                <a:latin typeface="Tw Cen MT" panose="020B0602020104020603" pitchFamily="34" charset="0"/>
              </a:rPr>
              <a:t>. PSU Employees, Bank Employees, etc. may be preferred.</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Officers to show their </a:t>
            </a:r>
            <a:r>
              <a:rPr lang="en-US" sz="7200" u="sng" dirty="0">
                <a:latin typeface="Tw Cen MT" panose="020B0602020104020603" pitchFamily="34" charset="0"/>
              </a:rPr>
              <a:t>ID cards</a:t>
            </a:r>
            <a:r>
              <a:rPr lang="en-US" sz="7200" dirty="0">
                <a:latin typeface="Tw Cen MT" panose="020B0602020104020603" pitchFamily="34" charset="0"/>
              </a:rPr>
              <a:t> to the person-in-charge of premises. </a:t>
            </a:r>
            <a:r>
              <a:rPr lang="en-US" sz="7200" u="sng" dirty="0">
                <a:latin typeface="Tw Cen MT" panose="020B0602020104020603" pitchFamily="34" charset="0"/>
              </a:rPr>
              <a:t>Personal search</a:t>
            </a:r>
            <a:r>
              <a:rPr lang="en-US" sz="7200" dirty="0">
                <a:latin typeface="Tw Cen MT" panose="020B0602020104020603" pitchFamily="34" charset="0"/>
              </a:rPr>
              <a:t> to be offered of both officers and independent witnesses both before the start of search and after commencement of search.</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1/2020-21/GST-Investigation, dated 2-2-2021 – Instructions/Guidelines on Procedure to be followed during search operations accordance with provisions of CrPC, 1973</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60</a:t>
            </a:fld>
            <a:endParaRPr lang="en-IN" dirty="0"/>
          </a:p>
        </p:txBody>
      </p:sp>
    </p:spTree>
    <p:extLst>
      <p:ext uri="{BB962C8B-B14F-4D97-AF65-F5344CB8AC3E}">
        <p14:creationId xmlns:p14="http://schemas.microsoft.com/office/powerpoint/2010/main" val="359395059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8" y="1736169"/>
            <a:ext cx="10961401" cy="4837351"/>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Search Authorization to be executed before the start of search. </a:t>
            </a:r>
            <a:r>
              <a:rPr lang="en-US" sz="7200" u="sng" dirty="0">
                <a:latin typeface="Tw Cen MT" panose="020B0602020104020603" pitchFamily="34" charset="0"/>
              </a:rPr>
              <a:t>Sign with date and time </a:t>
            </a:r>
            <a:r>
              <a:rPr lang="en-US" sz="7200" dirty="0">
                <a:latin typeface="Tw Cen MT" panose="020B0602020104020603" pitchFamily="34" charset="0"/>
              </a:rPr>
              <a:t>to be obtained of person-in-charge and independent witnesses on search authorization.</a:t>
            </a:r>
          </a:p>
          <a:p>
            <a:pPr marL="342900" indent="-342900" algn="just">
              <a:lnSpc>
                <a:spcPct val="150000"/>
              </a:lnSpc>
              <a:spcBef>
                <a:spcPts val="600"/>
              </a:spcBef>
              <a:spcAft>
                <a:spcPts val="600"/>
              </a:spcAft>
              <a:buFont typeface="Wingdings" panose="05000000000000000000" pitchFamily="2" charset="2"/>
              <a:buChar char="§"/>
            </a:pPr>
            <a:r>
              <a:rPr lang="en-US" sz="7200" u="sng" dirty="0" err="1">
                <a:latin typeface="Tw Cen MT" panose="020B0602020104020603" pitchFamily="34" charset="0"/>
              </a:rPr>
              <a:t>Panchnama</a:t>
            </a:r>
            <a:r>
              <a:rPr lang="en-US" sz="7200" dirty="0">
                <a:latin typeface="Tw Cen MT" panose="020B0602020104020603" pitchFamily="34" charset="0"/>
              </a:rPr>
              <a:t> to be made. It should contain list of documents/ goods/things recovered. Time &amp; date of start &amp; conclusion of search proceedings to be also mentioned on </a:t>
            </a:r>
            <a:r>
              <a:rPr lang="en-US" sz="7200" dirty="0" err="1">
                <a:latin typeface="Tw Cen MT" panose="020B0602020104020603" pitchFamily="34" charset="0"/>
              </a:rPr>
              <a:t>Panchnama</a:t>
            </a:r>
            <a:r>
              <a:rPr lang="en-US" sz="7200" dirty="0">
                <a:latin typeface="Tw Cen MT" panose="020B0602020104020603" pitchFamily="34" charset="0"/>
              </a:rPr>
              <a:t>.</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For sensitive premises, </a:t>
            </a:r>
            <a:r>
              <a:rPr lang="en-US" sz="7200" u="sng" dirty="0">
                <a:latin typeface="Tw Cen MT" panose="020B0602020104020603" pitchFamily="34" charset="0"/>
              </a:rPr>
              <a:t>videography</a:t>
            </a:r>
            <a:r>
              <a:rPr lang="en-US" sz="7200" dirty="0">
                <a:latin typeface="Tw Cen MT" panose="020B0602020104020603" pitchFamily="34" charset="0"/>
              </a:rPr>
              <a:t> may be considered. </a:t>
            </a:r>
          </a:p>
          <a:p>
            <a:pPr marL="342900" indent="-342900" algn="just">
              <a:lnSpc>
                <a:spcPct val="150000"/>
              </a:lnSpc>
              <a:spcBef>
                <a:spcPts val="600"/>
              </a:spcBef>
              <a:spcAft>
                <a:spcPts val="600"/>
              </a:spcAft>
              <a:buFont typeface="Wingdings" panose="05000000000000000000" pitchFamily="2" charset="2"/>
              <a:buChar char="§"/>
            </a:pPr>
            <a:r>
              <a:rPr lang="en-US" sz="7200" u="sng" dirty="0">
                <a:latin typeface="Tw Cen MT" panose="020B0602020104020603" pitchFamily="34" charset="0"/>
              </a:rPr>
              <a:t>Sensitive &amp; respectable</a:t>
            </a:r>
            <a:r>
              <a:rPr lang="en-US" sz="7200" dirty="0">
                <a:latin typeface="Tw Cen MT" panose="020B0602020104020603" pitchFamily="34" charset="0"/>
              </a:rPr>
              <a:t> towards </a:t>
            </a:r>
            <a:r>
              <a:rPr lang="en-US" sz="7200" dirty="0" err="1">
                <a:latin typeface="Tw Cen MT" panose="020B0602020104020603" pitchFamily="34" charset="0"/>
              </a:rPr>
              <a:t>assessee</a:t>
            </a:r>
            <a:r>
              <a:rPr lang="en-US" sz="7200" dirty="0">
                <a:latin typeface="Tw Cen MT" panose="020B0602020104020603" pitchFamily="34" charset="0"/>
              </a:rPr>
              <a:t> and his social &amp; religious sentiments. </a:t>
            </a:r>
          </a:p>
          <a:p>
            <a:pPr marL="342900" indent="-342900" algn="just">
              <a:lnSpc>
                <a:spcPct val="150000"/>
              </a:lnSpc>
              <a:spcBef>
                <a:spcPts val="600"/>
              </a:spcBef>
              <a:spcAft>
                <a:spcPts val="600"/>
              </a:spcAft>
              <a:buFont typeface="Wingdings" panose="05000000000000000000" pitchFamily="2" charset="2"/>
              <a:buChar char="§"/>
            </a:pPr>
            <a:r>
              <a:rPr lang="en-US" sz="7200" dirty="0">
                <a:latin typeface="Tw Cen MT" panose="020B0602020104020603" pitchFamily="34" charset="0"/>
              </a:rPr>
              <a:t>Special attention to </a:t>
            </a:r>
            <a:r>
              <a:rPr lang="en-US" sz="7200" u="sng" dirty="0">
                <a:latin typeface="Tw Cen MT" panose="020B0602020104020603" pitchFamily="34" charset="0"/>
              </a:rPr>
              <a:t>elders, women &amp; children</a:t>
            </a:r>
            <a:r>
              <a:rPr lang="en-US" sz="7200" dirty="0">
                <a:latin typeface="Tw Cen MT" panose="020B0602020104020603" pitchFamily="34" charset="0"/>
              </a:rPr>
              <a:t>. Children can go to school after examination of their bags. If someone is not well, medical practitioner to be called.</a:t>
            </a:r>
          </a:p>
          <a:p>
            <a:pPr marL="342900" indent="-342900" algn="just">
              <a:lnSpc>
                <a:spcPct val="150000"/>
              </a:lnSpc>
              <a:spcBef>
                <a:spcPts val="600"/>
              </a:spcBef>
              <a:spcAft>
                <a:spcPts val="600"/>
              </a:spcAft>
              <a:buFont typeface="Wingdings" panose="05000000000000000000" pitchFamily="2" charset="2"/>
              <a:buChar char="§"/>
            </a:pPr>
            <a:r>
              <a:rPr lang="en-US" sz="7200" u="sng" dirty="0" err="1">
                <a:latin typeface="Tw Cen MT" panose="020B0602020104020603" pitchFamily="34" charset="0"/>
              </a:rPr>
              <a:t>Panchnama’s</a:t>
            </a:r>
            <a:r>
              <a:rPr lang="en-US" sz="7200" u="sng" dirty="0">
                <a:latin typeface="Tw Cen MT" panose="020B0602020104020603" pitchFamily="34" charset="0"/>
              </a:rPr>
              <a:t> copy</a:t>
            </a:r>
            <a:r>
              <a:rPr lang="en-US" sz="7200" dirty="0">
                <a:latin typeface="Tw Cen MT" panose="020B0602020104020603" pitchFamily="34" charset="0"/>
              </a:rPr>
              <a:t> to be given to person-in-charge of premises. Every page of </a:t>
            </a:r>
            <a:r>
              <a:rPr lang="en-US" sz="7200" dirty="0" err="1">
                <a:latin typeface="Tw Cen MT" panose="020B0602020104020603" pitchFamily="34" charset="0"/>
              </a:rPr>
              <a:t>panchnama</a:t>
            </a:r>
            <a:r>
              <a:rPr lang="en-US" sz="7200" dirty="0">
                <a:latin typeface="Tw Cen MT" panose="020B0602020104020603" pitchFamily="34" charset="0"/>
              </a:rPr>
              <a:t> &amp; its annexures to be signed by officer.</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1/2020-21/GST-Investigation, dated 2-2-2021 – Instructions/Guidelines on Procedure to be followed during search operations accordance with provisions of CrPC, 1973</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61</a:t>
            </a:fld>
            <a:endParaRPr lang="en-IN" dirty="0"/>
          </a:p>
        </p:txBody>
      </p:sp>
    </p:spTree>
    <p:extLst>
      <p:ext uri="{BB962C8B-B14F-4D97-AF65-F5344CB8AC3E}">
        <p14:creationId xmlns:p14="http://schemas.microsoft.com/office/powerpoint/2010/main" val="163424147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8" y="1736169"/>
            <a:ext cx="10961401" cy="27748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If person-in-charge does not sign </a:t>
            </a:r>
            <a:r>
              <a:rPr lang="en-US" sz="1800" dirty="0" err="1">
                <a:latin typeface="Tw Cen MT" panose="020B0602020104020603" pitchFamily="34" charset="0"/>
              </a:rPr>
              <a:t>panchnama</a:t>
            </a:r>
            <a:r>
              <a:rPr lang="en-US" sz="1800" dirty="0">
                <a:latin typeface="Tw Cen MT" panose="020B0602020104020603" pitchFamily="34" charset="0"/>
              </a:rPr>
              <a:t>, </a:t>
            </a:r>
            <a:r>
              <a:rPr lang="en-US" sz="1800" u="sng" dirty="0">
                <a:latin typeface="Tw Cen MT" panose="020B0602020104020603" pitchFamily="34" charset="0"/>
              </a:rPr>
              <a:t>paste copy of </a:t>
            </a:r>
            <a:r>
              <a:rPr lang="en-US" sz="1800" u="sng" dirty="0" err="1">
                <a:latin typeface="Tw Cen MT" panose="020B0602020104020603" pitchFamily="34" charset="0"/>
              </a:rPr>
              <a:t>panchnama</a:t>
            </a:r>
            <a:r>
              <a:rPr lang="en-US" sz="1800" dirty="0">
                <a:latin typeface="Tw Cen MT" panose="020B0602020104020603" pitchFamily="34" charset="0"/>
              </a:rPr>
              <a:t> at premises.</a:t>
            </a:r>
          </a:p>
          <a:p>
            <a:pPr marL="342900" indent="-342900" algn="just">
              <a:lnSpc>
                <a:spcPct val="150000"/>
              </a:lnSpc>
              <a:spcBef>
                <a:spcPts val="600"/>
              </a:spcBef>
              <a:spcAft>
                <a:spcPts val="600"/>
              </a:spcAft>
              <a:buFont typeface="Wingdings" panose="05000000000000000000" pitchFamily="2" charset="2"/>
              <a:buChar char="§"/>
            </a:pPr>
            <a:r>
              <a:rPr lang="en-US" sz="1800" u="sng" dirty="0">
                <a:latin typeface="Tw Cen MT" panose="020B0602020104020603" pitchFamily="34" charset="0"/>
              </a:rPr>
              <a:t>Statement</a:t>
            </a:r>
            <a:r>
              <a:rPr lang="en-US" sz="1800" dirty="0">
                <a:latin typeface="Tw Cen MT" panose="020B0602020104020603" pitchFamily="34" charset="0"/>
              </a:rPr>
              <a:t> recorded during search, each page of statement to be signed by person giving statement.</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After search, report to be given to officer who authorized search.</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Leave the premises immediately after completion of </a:t>
            </a:r>
            <a:r>
              <a:rPr lang="en-US" sz="1800" dirty="0" err="1">
                <a:latin typeface="Tw Cen MT" panose="020B0602020104020603" pitchFamily="34" charset="0"/>
              </a:rPr>
              <a:t>Panchnama</a:t>
            </a:r>
            <a:r>
              <a:rPr lang="en-US" sz="1800" dirty="0">
                <a:latin typeface="Tw Cen MT" panose="020B0602020104020603" pitchFamily="34" charset="0"/>
              </a:rPr>
              <a:t> proceedings.</a:t>
            </a:r>
          </a:p>
          <a:p>
            <a:pPr marL="342900" indent="-342900" algn="just">
              <a:lnSpc>
                <a:spcPct val="150000"/>
              </a:lnSpc>
              <a:spcBef>
                <a:spcPts val="600"/>
              </a:spcBef>
              <a:spcAft>
                <a:spcPts val="600"/>
              </a:spcAft>
              <a:buFont typeface="Wingdings" panose="05000000000000000000" pitchFamily="2" charset="2"/>
              <a:buChar char="§"/>
            </a:pPr>
            <a:r>
              <a:rPr lang="en-US" sz="1800" dirty="0">
                <a:latin typeface="Tw Cen MT" panose="020B0602020104020603" pitchFamily="34" charset="0"/>
              </a:rPr>
              <a:t>Take COVID precautions.</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416560"/>
            <a:ext cx="8864599" cy="1098374"/>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000" dirty="0">
                <a:solidFill>
                  <a:schemeClr val="tx1"/>
                </a:solidFill>
                <a:latin typeface="Century Gothic (Body)"/>
              </a:rPr>
              <a:t>C.B.I. &amp; C. Instruction No. 1/2020-21/GST-Investigation, dated 2-2-2021 – Instructions/Guidelines on Procedure to be followed during search operations accordance with provisions of CrPC, 1973</a:t>
            </a:r>
            <a:endParaRPr lang="en-IN" sz="11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62</a:t>
            </a:fld>
            <a:endParaRPr lang="en-IN" dirty="0"/>
          </a:p>
        </p:txBody>
      </p:sp>
    </p:spTree>
    <p:extLst>
      <p:ext uri="{BB962C8B-B14F-4D97-AF65-F5344CB8AC3E}">
        <p14:creationId xmlns:p14="http://schemas.microsoft.com/office/powerpoint/2010/main" val="128214137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11" name="Rectangle 10">
            <a:extLst>
              <a:ext uri="{FF2B5EF4-FFF2-40B4-BE49-F238E27FC236}">
                <a16:creationId xmlns:a16="http://schemas.microsoft.com/office/drawing/2014/main" id="{A8EA23C1-D71F-4FA1-8773-23858CE0F1AB}"/>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000" b="1" dirty="0">
                <a:solidFill>
                  <a:schemeClr val="tx1"/>
                </a:solidFill>
                <a:latin typeface="Century Gothic (Body)"/>
              </a:rPr>
              <a:t>Paresh </a:t>
            </a:r>
            <a:r>
              <a:rPr lang="en-US" sz="2000" b="1" dirty="0" err="1">
                <a:solidFill>
                  <a:schemeClr val="tx1"/>
                </a:solidFill>
                <a:latin typeface="Century Gothic (Body)"/>
              </a:rPr>
              <a:t>Nathalal</a:t>
            </a:r>
            <a:r>
              <a:rPr lang="en-US" sz="2000" b="1" dirty="0">
                <a:solidFill>
                  <a:schemeClr val="tx1"/>
                </a:solidFill>
                <a:latin typeface="Century Gothic (Body)"/>
              </a:rPr>
              <a:t> Chauhan v. State of Gujarat</a:t>
            </a:r>
          </a:p>
          <a:p>
            <a:pPr>
              <a:lnSpc>
                <a:spcPct val="150000"/>
              </a:lnSpc>
            </a:pPr>
            <a:r>
              <a:rPr lang="en-US" sz="2000" dirty="0">
                <a:solidFill>
                  <a:schemeClr val="tx1"/>
                </a:solidFill>
                <a:latin typeface="Century Gothic (Body)"/>
              </a:rPr>
              <a:t>2020 (36) G.S.T.L. 498 – Guj. HC (24.12.2019)</a:t>
            </a:r>
            <a:endParaRPr lang="en-IN" sz="2000" dirty="0">
              <a:solidFill>
                <a:schemeClr val="tx1"/>
              </a:solidFill>
              <a:latin typeface="Century Gothic (Body)"/>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63</a:t>
            </a:fld>
            <a:endParaRPr lang="en-IN"/>
          </a:p>
        </p:txBody>
      </p:sp>
      <p:sp>
        <p:nvSpPr>
          <p:cNvPr id="3" name="Title 3">
            <a:extLst>
              <a:ext uri="{FF2B5EF4-FFF2-40B4-BE49-F238E27FC236}">
                <a16:creationId xmlns:a16="http://schemas.microsoft.com/office/drawing/2014/main" id="{0E6B1FB6-9B13-B391-CDAB-8248E27A638B}"/>
              </a:ext>
            </a:extLst>
          </p:cNvPr>
          <p:cNvSpPr txBox="1">
            <a:spLocks/>
          </p:cNvSpPr>
          <p:nvPr/>
        </p:nvSpPr>
        <p:spPr>
          <a:xfrm>
            <a:off x="814038" y="1889760"/>
            <a:ext cx="11012201" cy="464883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Ø"/>
            </a:pPr>
            <a:r>
              <a:rPr lang="en-US" sz="1800" dirty="0">
                <a:latin typeface="Tw Cen MT" panose="020B0602020104020603" pitchFamily="34" charset="0"/>
              </a:rPr>
              <a:t>From the contents of the </a:t>
            </a:r>
            <a:r>
              <a:rPr lang="en-US" sz="1800" dirty="0" err="1">
                <a:latin typeface="Tw Cen MT" panose="020B0602020104020603" pitchFamily="34" charset="0"/>
              </a:rPr>
              <a:t>panchnama</a:t>
            </a:r>
            <a:r>
              <a:rPr lang="en-US" sz="1800" dirty="0">
                <a:latin typeface="Tw Cen MT" panose="020B0602020104020603" pitchFamily="34" charset="0"/>
              </a:rPr>
              <a:t> as referred to hereinabove, it is evident that the concerned officers remained at the residential premises of the petitioner with a view to extort confessions from the family members of the petitioner regarding the presence of the petitioner and the place where the petitioner might have secreted the documents regarding his business dealings.</a:t>
            </a:r>
          </a:p>
          <a:p>
            <a:pPr marL="342900" indent="-342900" algn="just">
              <a:lnSpc>
                <a:spcPct val="150000"/>
              </a:lnSpc>
              <a:spcBef>
                <a:spcPts val="600"/>
              </a:spcBef>
              <a:spcAft>
                <a:spcPts val="600"/>
              </a:spcAft>
              <a:buFont typeface="Wingdings" panose="05000000000000000000" pitchFamily="2" charset="2"/>
              <a:buChar char="Ø"/>
            </a:pPr>
            <a:r>
              <a:rPr lang="en-US" sz="1800" dirty="0">
                <a:latin typeface="Tw Cen MT" panose="020B0602020104020603" pitchFamily="34" charset="0"/>
              </a:rPr>
              <a:t>In the facts of the present case, the power under sub-section (2) of Section 67 of the GST Acts has not only not been exercised strictly in accordance with law, but has also not been exercised for the purposes for which the law </a:t>
            </a:r>
            <a:r>
              <a:rPr lang="en-US" sz="1800" dirty="0" err="1">
                <a:latin typeface="Tw Cen MT" panose="020B0602020104020603" pitchFamily="34" charset="0"/>
              </a:rPr>
              <a:t>authorises</a:t>
            </a:r>
            <a:r>
              <a:rPr lang="en-US" sz="1800" dirty="0">
                <a:latin typeface="Tw Cen MT" panose="020B0602020104020603" pitchFamily="34" charset="0"/>
              </a:rPr>
              <a:t> it to be exercised, namely that though the power was to be exercised for carrying out search and seizure of goods liable to confiscation, documents, books or things at the place in respect of which the </a:t>
            </a:r>
            <a:r>
              <a:rPr lang="en-US" sz="1800" dirty="0" err="1">
                <a:latin typeface="Tw Cen MT" panose="020B0602020104020603" pitchFamily="34" charset="0"/>
              </a:rPr>
              <a:t>authorisation</a:t>
            </a:r>
            <a:r>
              <a:rPr lang="en-US" sz="1800" dirty="0">
                <a:latin typeface="Tw Cen MT" panose="020B0602020104020603" pitchFamily="34" charset="0"/>
              </a:rPr>
              <a:t> of search was given, the search was converted to a search for the dealer and into an investigation to find out other places where documents, books or things could have been secreted, which was beyond the scope of the powers vested in the </a:t>
            </a:r>
            <a:r>
              <a:rPr lang="en-US" sz="1800" dirty="0" err="1">
                <a:latin typeface="Tw Cen MT" panose="020B0602020104020603" pitchFamily="34" charset="0"/>
              </a:rPr>
              <a:t>authorised</a:t>
            </a:r>
            <a:r>
              <a:rPr lang="en-US" sz="1800" dirty="0">
                <a:latin typeface="Tw Cen MT" panose="020B0602020104020603" pitchFamily="34" charset="0"/>
              </a:rPr>
              <a:t> officer.</a:t>
            </a:r>
          </a:p>
        </p:txBody>
      </p:sp>
    </p:spTree>
    <p:extLst>
      <p:ext uri="{BB962C8B-B14F-4D97-AF65-F5344CB8AC3E}">
        <p14:creationId xmlns:p14="http://schemas.microsoft.com/office/powerpoint/2010/main" val="10542684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705689"/>
            <a:ext cx="11012200" cy="12000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Ø"/>
            </a:pPr>
            <a:r>
              <a:rPr lang="en-US" sz="1750" dirty="0">
                <a:latin typeface="Tw Cen MT" panose="020B0602020104020603" pitchFamily="34" charset="0"/>
              </a:rPr>
              <a:t>Search and seizure under GST by an officer below the rank of Joint Commissioner is without jurisdiction and amounts to harassment of </a:t>
            </a:r>
            <a:r>
              <a:rPr lang="en-US" sz="1750" dirty="0" err="1">
                <a:latin typeface="Tw Cen MT" panose="020B0602020104020603" pitchFamily="34" charset="0"/>
              </a:rPr>
              <a:t>assessee</a:t>
            </a:r>
            <a:r>
              <a:rPr lang="en-US" sz="1750" dirty="0">
                <a:latin typeface="Tw Cen MT" panose="020B0602020104020603" pitchFamily="34" charset="0"/>
              </a:rPr>
              <a:t>.</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000" b="1" dirty="0">
                <a:solidFill>
                  <a:schemeClr val="tx1"/>
                </a:solidFill>
                <a:latin typeface="Century Gothic (Body)"/>
              </a:rPr>
              <a:t>Pioneer Cooperative Car Parking Servicing &amp; Constr. Society Ltd. v. State of West Bengal – </a:t>
            </a:r>
            <a:r>
              <a:rPr lang="en-US" sz="2000" dirty="0">
                <a:solidFill>
                  <a:schemeClr val="tx1"/>
                </a:solidFill>
                <a:latin typeface="Century Gothic (Body)"/>
              </a:rPr>
              <a:t>2019 (28) G.S.T.L. 193 – Cal. HC (30.05.2019)</a:t>
            </a:r>
            <a:endParaRPr lang="en-IN" sz="2000" dirty="0">
              <a:solidFill>
                <a:schemeClr val="tx1"/>
              </a:solidFill>
              <a:latin typeface="Century Gothic (Body)"/>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64</a:t>
            </a:fld>
            <a:endParaRPr lang="en-IN"/>
          </a:p>
        </p:txBody>
      </p:sp>
      <p:sp>
        <p:nvSpPr>
          <p:cNvPr id="3" name="Title 3">
            <a:extLst>
              <a:ext uri="{FF2B5EF4-FFF2-40B4-BE49-F238E27FC236}">
                <a16:creationId xmlns:a16="http://schemas.microsoft.com/office/drawing/2014/main" id="{0E6B1FB6-9B13-B391-CDAB-8248E27A638B}"/>
              </a:ext>
            </a:extLst>
          </p:cNvPr>
          <p:cNvSpPr txBox="1">
            <a:spLocks/>
          </p:cNvSpPr>
          <p:nvPr/>
        </p:nvSpPr>
        <p:spPr>
          <a:xfrm>
            <a:off x="814038" y="4242836"/>
            <a:ext cx="11012201" cy="229575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Ø"/>
            </a:pPr>
            <a:r>
              <a:rPr lang="en-US" sz="1750" dirty="0">
                <a:latin typeface="Tw Cen MT" panose="020B0602020104020603" pitchFamily="34" charset="0"/>
              </a:rPr>
              <a:t>The AC was not conferred any power under Section 67(2) to carry out any search or inspection.</a:t>
            </a:r>
          </a:p>
          <a:p>
            <a:pPr marL="342900" indent="-342900" algn="just">
              <a:lnSpc>
                <a:spcPct val="150000"/>
              </a:lnSpc>
              <a:spcBef>
                <a:spcPts val="600"/>
              </a:spcBef>
              <a:spcAft>
                <a:spcPts val="600"/>
              </a:spcAft>
              <a:buFont typeface="Wingdings" panose="05000000000000000000" pitchFamily="2" charset="2"/>
              <a:buChar char="Ø"/>
            </a:pPr>
            <a:r>
              <a:rPr lang="en-US" sz="1750" dirty="0">
                <a:latin typeface="Tw Cen MT" panose="020B0602020104020603" pitchFamily="34" charset="0"/>
              </a:rPr>
              <a:t>A perusal of the impugned order further reveals that against the name of person to whom the premises where the search is carried out belong, nothing has been stated and it has been left blank and against the names of witnesses, the petitioner’s name and address has been shown. At the end of the order, the names of the witnesses are shown without complete addresses, making it impossible to identify the witnesses.</a:t>
            </a:r>
          </a:p>
        </p:txBody>
      </p:sp>
      <p:sp>
        <p:nvSpPr>
          <p:cNvPr id="4" name="Rectangle 3">
            <a:extLst>
              <a:ext uri="{FF2B5EF4-FFF2-40B4-BE49-F238E27FC236}">
                <a16:creationId xmlns:a16="http://schemas.microsoft.com/office/drawing/2014/main" id="{D0247B41-7D88-4EE0-161B-FD1F58B96CC7}"/>
              </a:ext>
            </a:extLst>
          </p:cNvPr>
          <p:cNvSpPr/>
          <p:nvPr/>
        </p:nvSpPr>
        <p:spPr>
          <a:xfrm>
            <a:off x="838200" y="3014667"/>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000" b="1" dirty="0" err="1">
                <a:solidFill>
                  <a:schemeClr val="tx1"/>
                </a:solidFill>
                <a:latin typeface="Century Gothic (Body)"/>
              </a:rPr>
              <a:t>Prakashsinh</a:t>
            </a:r>
            <a:r>
              <a:rPr lang="en-US" sz="2000" b="1" dirty="0">
                <a:solidFill>
                  <a:schemeClr val="tx1"/>
                </a:solidFill>
                <a:latin typeface="Century Gothic (Body)"/>
              </a:rPr>
              <a:t> </a:t>
            </a:r>
            <a:r>
              <a:rPr lang="en-US" sz="2000" b="1" dirty="0" err="1">
                <a:solidFill>
                  <a:schemeClr val="tx1"/>
                </a:solidFill>
                <a:latin typeface="Century Gothic (Body)"/>
              </a:rPr>
              <a:t>Hathisinh</a:t>
            </a:r>
            <a:r>
              <a:rPr lang="en-US" sz="2000" b="1" dirty="0">
                <a:solidFill>
                  <a:schemeClr val="tx1"/>
                </a:solidFill>
                <a:latin typeface="Century Gothic (Body)"/>
              </a:rPr>
              <a:t> </a:t>
            </a:r>
            <a:r>
              <a:rPr lang="en-US" sz="2000" b="1" dirty="0" err="1">
                <a:solidFill>
                  <a:schemeClr val="tx1"/>
                </a:solidFill>
                <a:latin typeface="Century Gothic (Body)"/>
              </a:rPr>
              <a:t>Udavat</a:t>
            </a:r>
            <a:r>
              <a:rPr lang="en-US" sz="2000" b="1" dirty="0">
                <a:solidFill>
                  <a:schemeClr val="tx1"/>
                </a:solidFill>
                <a:latin typeface="Century Gothic (Body)"/>
              </a:rPr>
              <a:t> v. State of Gujarat</a:t>
            </a:r>
          </a:p>
          <a:p>
            <a:pPr>
              <a:lnSpc>
                <a:spcPct val="150000"/>
              </a:lnSpc>
            </a:pPr>
            <a:r>
              <a:rPr lang="en-US" dirty="0">
                <a:solidFill>
                  <a:schemeClr val="tx1"/>
                </a:solidFill>
                <a:latin typeface="Century Gothic (Body)"/>
              </a:rPr>
              <a:t>2019 (31) G.S.T.L. 583 – Guj. HC (16.10.2019)</a:t>
            </a:r>
            <a:endParaRPr lang="en-IN" dirty="0">
              <a:solidFill>
                <a:schemeClr val="tx1"/>
              </a:solidFill>
              <a:latin typeface="Century Gothic (Body)"/>
            </a:endParaRPr>
          </a:p>
        </p:txBody>
      </p:sp>
    </p:spTree>
    <p:extLst>
      <p:ext uri="{BB962C8B-B14F-4D97-AF65-F5344CB8AC3E}">
        <p14:creationId xmlns:p14="http://schemas.microsoft.com/office/powerpoint/2010/main" val="11384310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65</a:t>
            </a:fld>
            <a:endParaRPr lang="en-IN"/>
          </a:p>
        </p:txBody>
      </p:sp>
      <p:sp>
        <p:nvSpPr>
          <p:cNvPr id="8" name="Title 3">
            <a:extLst>
              <a:ext uri="{FF2B5EF4-FFF2-40B4-BE49-F238E27FC236}">
                <a16:creationId xmlns:a16="http://schemas.microsoft.com/office/drawing/2014/main" id="{73D1731A-7B7B-45AA-8993-E0DB13B57501}"/>
              </a:ext>
            </a:extLst>
          </p:cNvPr>
          <p:cNvSpPr txBox="1">
            <a:spLocks/>
          </p:cNvSpPr>
          <p:nvPr/>
        </p:nvSpPr>
        <p:spPr>
          <a:xfrm>
            <a:off x="814039" y="1889759"/>
            <a:ext cx="10515600" cy="40335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Proper officer?</a:t>
            </a:r>
          </a:p>
          <a:p>
            <a:pPr lvl="1" algn="just">
              <a:lnSpc>
                <a:spcPct val="150000"/>
              </a:lnSpc>
              <a:spcBef>
                <a:spcPts val="600"/>
              </a:spcBef>
              <a:spcAft>
                <a:spcPts val="600"/>
              </a:spcAft>
            </a:pPr>
            <a:r>
              <a:rPr lang="en-US" dirty="0">
                <a:latin typeface="Tw Cen MT" panose="020B0602020104020603" pitchFamily="34" charset="0"/>
              </a:rPr>
              <a:t>	Same as for Search or Seizure</a:t>
            </a:r>
          </a:p>
          <a:p>
            <a:pPr marL="342900" indent="-342900" algn="just">
              <a:lnSpc>
                <a:spcPct val="150000"/>
              </a:lnSpc>
              <a:spcBef>
                <a:spcPts val="600"/>
              </a:spcBef>
              <a:spcAft>
                <a:spcPts val="600"/>
              </a:spcAft>
              <a:buFont typeface="Tw Cen MT" panose="020B0602020104020603" pitchFamily="34" charset="0"/>
              <a:buChar char="»"/>
            </a:pPr>
            <a:r>
              <a:rPr lang="en-US" sz="1800" b="1" dirty="0">
                <a:latin typeface="Tw Cen MT" panose="020B0602020104020603" pitchFamily="34" charset="0"/>
              </a:rPr>
              <a:t>Power?</a:t>
            </a:r>
          </a:p>
          <a:p>
            <a:pPr lvl="1" algn="just">
              <a:lnSpc>
                <a:spcPct val="150000"/>
              </a:lnSpc>
              <a:spcBef>
                <a:spcPts val="600"/>
              </a:spcBef>
              <a:spcAft>
                <a:spcPts val="600"/>
              </a:spcAft>
            </a:pPr>
            <a:r>
              <a:rPr lang="en-US" dirty="0">
                <a:latin typeface="Tw Cen MT" panose="020B0602020104020603" pitchFamily="34" charset="0"/>
              </a:rPr>
              <a:t>	- To Seal or Break Open the door of any premises; or</a:t>
            </a:r>
          </a:p>
          <a:p>
            <a:pPr lvl="1" algn="just">
              <a:lnSpc>
                <a:spcPct val="150000"/>
              </a:lnSpc>
              <a:spcBef>
                <a:spcPts val="600"/>
              </a:spcBef>
              <a:spcAft>
                <a:spcPts val="600"/>
              </a:spcAft>
            </a:pPr>
            <a:r>
              <a:rPr lang="en-US" dirty="0">
                <a:latin typeface="Tw Cen MT" panose="020B0602020104020603" pitchFamily="34" charset="0"/>
              </a:rPr>
              <a:t>	- To Break Open any almirah, electronic devices, box, receptacle</a:t>
            </a:r>
          </a:p>
          <a:p>
            <a:pPr lvl="1" algn="just">
              <a:lnSpc>
                <a:spcPct val="150000"/>
              </a:lnSpc>
              <a:spcBef>
                <a:spcPts val="600"/>
              </a:spcBef>
              <a:spcAft>
                <a:spcPts val="600"/>
              </a:spcAft>
            </a:pPr>
            <a:r>
              <a:rPr lang="en-US" dirty="0">
                <a:latin typeface="Tw Cen MT" panose="020B0602020104020603" pitchFamily="34" charset="0"/>
              </a:rPr>
              <a:t>	- in which any goods, accounts, registers or documents of the person are suspected to be concealed</a:t>
            </a:r>
          </a:p>
          <a:p>
            <a:pPr lvl="1" algn="just">
              <a:lnSpc>
                <a:spcPct val="150000"/>
              </a:lnSpc>
              <a:spcBef>
                <a:spcPts val="600"/>
              </a:spcBef>
              <a:spcAft>
                <a:spcPts val="600"/>
              </a:spcAft>
            </a:pPr>
            <a:r>
              <a:rPr lang="en-US" dirty="0">
                <a:latin typeface="Tw Cen MT" panose="020B0602020104020603" pitchFamily="34" charset="0"/>
              </a:rPr>
              <a:t>	</a:t>
            </a:r>
            <a:r>
              <a:rPr lang="en-US" b="1" dirty="0">
                <a:latin typeface="Tw Cen MT" panose="020B0602020104020603" pitchFamily="34" charset="0"/>
              </a:rPr>
              <a:t>- where access to such premises, almirah, electronic devices, box or receptacle is denied.</a:t>
            </a:r>
          </a:p>
        </p:txBody>
      </p:sp>
      <p:sp>
        <p:nvSpPr>
          <p:cNvPr id="9" name="Rectangle 8">
            <a:extLst>
              <a:ext uri="{FF2B5EF4-FFF2-40B4-BE49-F238E27FC236}">
                <a16:creationId xmlns:a16="http://schemas.microsoft.com/office/drawing/2014/main" id="{E6F2B126-F8F7-4B93-BEA2-C13008853BE8}"/>
              </a:ext>
            </a:extLst>
          </p:cNvPr>
          <p:cNvSpPr/>
          <p:nvPr/>
        </p:nvSpPr>
        <p:spPr>
          <a:xfrm>
            <a:off x="838201" y="854102"/>
            <a:ext cx="4916556" cy="559232"/>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Break open or seal</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27916189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wipe(down)">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wipe(down)">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wipe(down)">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wipe(down)">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wipe(down)">
                                      <p:cBhvr>
                                        <p:cTn id="2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746329"/>
            <a:ext cx="10331481" cy="26021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Sealing of petitioner’s premises although access to business premises not denied by the petitioner.</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Revenue directed to unseal the premises in question at a time convenient to the petitioner and the petitioner shall co-operate for inspection/search of the premises in question, including the computer system.</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000" b="1" dirty="0">
                <a:solidFill>
                  <a:schemeClr val="tx1"/>
                </a:solidFill>
                <a:latin typeface="Century Gothic (Body)"/>
              </a:rPr>
              <a:t>Steel </a:t>
            </a:r>
            <a:r>
              <a:rPr lang="en-US" sz="2000" b="1" dirty="0" err="1">
                <a:solidFill>
                  <a:schemeClr val="tx1"/>
                </a:solidFill>
                <a:latin typeface="Century Gothic (Body)"/>
              </a:rPr>
              <a:t>Hypermart</a:t>
            </a:r>
            <a:r>
              <a:rPr lang="en-US" sz="2000" b="1" dirty="0">
                <a:solidFill>
                  <a:schemeClr val="tx1"/>
                </a:solidFill>
                <a:latin typeface="Century Gothic (Body)"/>
              </a:rPr>
              <a:t> India Pvt. Ltd. v. ADC, CT Enforcement</a:t>
            </a:r>
          </a:p>
          <a:p>
            <a:pPr>
              <a:lnSpc>
                <a:spcPct val="150000"/>
              </a:lnSpc>
            </a:pPr>
            <a:r>
              <a:rPr lang="en-US" sz="2000" dirty="0">
                <a:solidFill>
                  <a:schemeClr val="tx1"/>
                </a:solidFill>
                <a:latin typeface="Century Gothic (Body)"/>
              </a:rPr>
              <a:t>2019 (22) G.S.T.L. 321 – Kar. HC (01.02.2019)</a:t>
            </a:r>
            <a:endParaRPr lang="en-IN" sz="2000" dirty="0">
              <a:solidFill>
                <a:schemeClr val="tx1"/>
              </a:solidFill>
              <a:latin typeface="Century Gothic (Body)"/>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66</a:t>
            </a:fld>
            <a:endParaRPr lang="en-IN"/>
          </a:p>
        </p:txBody>
      </p:sp>
    </p:spTree>
    <p:extLst>
      <p:ext uri="{BB962C8B-B14F-4D97-AF65-F5344CB8AC3E}">
        <p14:creationId xmlns:p14="http://schemas.microsoft.com/office/powerpoint/2010/main" val="1770609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56610ED-3E2D-4E6A-ABD0-150F203E6B46}"/>
              </a:ext>
            </a:extLst>
          </p:cNvPr>
          <p:cNvSpPr>
            <a:spLocks noGrp="1"/>
          </p:cNvSpPr>
          <p:nvPr>
            <p:ph sz="quarter" idx="13"/>
          </p:nvPr>
        </p:nvSpPr>
        <p:spPr/>
        <p:txBody>
          <a:bodyPr/>
          <a:lstStyle/>
          <a:p>
            <a:r>
              <a:rPr lang="en-US" sz="2000" dirty="0">
                <a:latin typeface="Tw Cen MT" panose="020B0602020104020603" pitchFamily="34" charset="0"/>
              </a:rPr>
              <a:t>Commissioner or any officer authorized by him</a:t>
            </a:r>
          </a:p>
        </p:txBody>
      </p:sp>
      <p:sp>
        <p:nvSpPr>
          <p:cNvPr id="24" name="Text Placeholder 23">
            <a:extLst>
              <a:ext uri="{FF2B5EF4-FFF2-40B4-BE49-F238E27FC236}">
                <a16:creationId xmlns:a16="http://schemas.microsoft.com/office/drawing/2014/main" id="{2BE63BA8-EAF4-4B88-8D23-BEF6AA60CC23}"/>
              </a:ext>
            </a:extLst>
          </p:cNvPr>
          <p:cNvSpPr>
            <a:spLocks noGrp="1"/>
          </p:cNvSpPr>
          <p:nvPr>
            <p:ph type="body" sz="quarter" idx="16"/>
          </p:nvPr>
        </p:nvSpPr>
        <p:spPr/>
        <p:txBody>
          <a:bodyPr/>
          <a:lstStyle/>
          <a:p>
            <a:r>
              <a:rPr lang="en-US" dirty="0">
                <a:latin typeface="Tw Cen MT" panose="020B0602020104020603" pitchFamily="34" charset="0"/>
              </a:rPr>
              <a:t>Who?</a:t>
            </a:r>
          </a:p>
        </p:txBody>
      </p:sp>
      <p:sp>
        <p:nvSpPr>
          <p:cNvPr id="23" name="Content Placeholder 22">
            <a:extLst>
              <a:ext uri="{FF2B5EF4-FFF2-40B4-BE49-F238E27FC236}">
                <a16:creationId xmlns:a16="http://schemas.microsoft.com/office/drawing/2014/main" id="{2F8BDB9A-6E49-4052-924A-83FDD2B0A487}"/>
              </a:ext>
            </a:extLst>
          </p:cNvPr>
          <p:cNvSpPr>
            <a:spLocks noGrp="1"/>
          </p:cNvSpPr>
          <p:nvPr>
            <p:ph sz="quarter" idx="22"/>
          </p:nvPr>
        </p:nvSpPr>
        <p:spPr/>
        <p:txBody>
          <a:bodyPr/>
          <a:lstStyle/>
          <a:p>
            <a:pPr>
              <a:spcAft>
                <a:spcPts val="600"/>
              </a:spcAft>
            </a:pPr>
            <a:r>
              <a:rPr lang="en-US" sz="2000" dirty="0">
                <a:latin typeface="Tw Cen MT" panose="020B0602020104020603" pitchFamily="34" charset="0"/>
              </a:rPr>
              <a:t>Purchase of any goods or services or both from the business premises of any taxable person*</a:t>
            </a:r>
          </a:p>
        </p:txBody>
      </p:sp>
      <p:sp>
        <p:nvSpPr>
          <p:cNvPr id="25" name="Text Placeholder 24">
            <a:extLst>
              <a:ext uri="{FF2B5EF4-FFF2-40B4-BE49-F238E27FC236}">
                <a16:creationId xmlns:a16="http://schemas.microsoft.com/office/drawing/2014/main" id="{34818BA8-E954-4497-B8B9-B67D92F6032D}"/>
              </a:ext>
            </a:extLst>
          </p:cNvPr>
          <p:cNvSpPr>
            <a:spLocks noGrp="1"/>
          </p:cNvSpPr>
          <p:nvPr>
            <p:ph type="body" sz="quarter" idx="23"/>
          </p:nvPr>
        </p:nvSpPr>
        <p:spPr/>
        <p:txBody>
          <a:bodyPr/>
          <a:lstStyle/>
          <a:p>
            <a:r>
              <a:rPr lang="en-US" dirty="0">
                <a:latin typeface="Tw Cen MT" panose="020B0602020104020603" pitchFamily="34" charset="0"/>
              </a:rPr>
              <a:t>What?</a:t>
            </a:r>
          </a:p>
        </p:txBody>
      </p:sp>
      <p:sp>
        <p:nvSpPr>
          <p:cNvPr id="3" name="Slide Number Placeholder 2">
            <a:extLst>
              <a:ext uri="{FF2B5EF4-FFF2-40B4-BE49-F238E27FC236}">
                <a16:creationId xmlns:a16="http://schemas.microsoft.com/office/drawing/2014/main" id="{1B0F4F9B-7D29-4BED-87FB-3F3D1724712B}"/>
              </a:ext>
            </a:extLst>
          </p:cNvPr>
          <p:cNvSpPr>
            <a:spLocks noGrp="1"/>
          </p:cNvSpPr>
          <p:nvPr>
            <p:ph type="sldNum" sz="quarter" idx="4"/>
          </p:nvPr>
        </p:nvSpPr>
        <p:spPr/>
        <p:txBody>
          <a:bodyPr/>
          <a:lstStyle/>
          <a:p>
            <a:fld id="{4FAB73BC-B049-4115-A692-8D63A059BFB8}" type="slidenum">
              <a:rPr lang="en-US" smtClean="0"/>
              <a:pPr/>
              <a:t>67</a:t>
            </a:fld>
            <a:endParaRPr lang="en-US" dirty="0"/>
          </a:p>
        </p:txBody>
      </p:sp>
      <p:sp>
        <p:nvSpPr>
          <p:cNvPr id="34" name="Content Placeholder 33">
            <a:extLst>
              <a:ext uri="{FF2B5EF4-FFF2-40B4-BE49-F238E27FC236}">
                <a16:creationId xmlns:a16="http://schemas.microsoft.com/office/drawing/2014/main" id="{38AA8C13-AFD3-4C46-AEA7-67BEBF73986D}"/>
              </a:ext>
            </a:extLst>
          </p:cNvPr>
          <p:cNvSpPr>
            <a:spLocks noGrp="1"/>
          </p:cNvSpPr>
          <p:nvPr>
            <p:ph sz="quarter" idx="25"/>
          </p:nvPr>
        </p:nvSpPr>
        <p:spPr/>
        <p:txBody>
          <a:bodyPr/>
          <a:lstStyle/>
          <a:p>
            <a:pPr algn="just"/>
            <a:r>
              <a:rPr lang="en-US" sz="2000" dirty="0">
                <a:latin typeface="Tw Cen MT" panose="020B0602020104020603" pitchFamily="34" charset="0"/>
              </a:rPr>
              <a:t>To check the issue of tax invoices or bills of supply by such taxable person</a:t>
            </a:r>
          </a:p>
        </p:txBody>
      </p:sp>
      <p:sp>
        <p:nvSpPr>
          <p:cNvPr id="4" name="Text Placeholder 3">
            <a:extLst>
              <a:ext uri="{FF2B5EF4-FFF2-40B4-BE49-F238E27FC236}">
                <a16:creationId xmlns:a16="http://schemas.microsoft.com/office/drawing/2014/main" id="{B9105FAE-96F0-43A6-B386-AAE4E62C6E85}"/>
              </a:ext>
            </a:extLst>
          </p:cNvPr>
          <p:cNvSpPr>
            <a:spLocks noGrp="1"/>
          </p:cNvSpPr>
          <p:nvPr>
            <p:ph type="body" sz="quarter" idx="26"/>
          </p:nvPr>
        </p:nvSpPr>
        <p:spPr/>
        <p:txBody>
          <a:bodyPr/>
          <a:lstStyle/>
          <a:p>
            <a:r>
              <a:rPr lang="en-US" dirty="0">
                <a:latin typeface="Tw Cen MT" panose="020B0602020104020603" pitchFamily="34" charset="0"/>
              </a:rPr>
              <a:t>Why?</a:t>
            </a:r>
          </a:p>
        </p:txBody>
      </p:sp>
      <p:sp>
        <p:nvSpPr>
          <p:cNvPr id="29" name="Text Placeholder 119">
            <a:extLst>
              <a:ext uri="{FF2B5EF4-FFF2-40B4-BE49-F238E27FC236}">
                <a16:creationId xmlns:a16="http://schemas.microsoft.com/office/drawing/2014/main" id="{4DE3975B-F441-486B-9317-C176CC96BC6F}"/>
              </a:ext>
              <a:ext uri="{C183D7F6-B498-43B3-948B-1728B52AA6E4}">
                <adec:decorative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endParaRPr lang="en-US" dirty="0"/>
          </a:p>
        </p:txBody>
      </p:sp>
      <p:cxnSp>
        <p:nvCxnSpPr>
          <p:cNvPr id="38" name="Straight Connector 37">
            <a:extLst>
              <a:ext uri="{FF2B5EF4-FFF2-40B4-BE49-F238E27FC236}">
                <a16:creationId xmlns:a16="http://schemas.microsoft.com/office/drawing/2014/main" id="{66F01420-E00A-46BC-9AE5-EDE89E81F291}"/>
              </a:ext>
              <a:ext uri="{C183D7F6-B498-43B3-948B-1728B52AA6E4}">
                <adec:decorative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D210877-354A-400E-B4FF-A1264FC8AB56}"/>
              </a:ext>
              <a:ext uri="{C183D7F6-B498-43B3-948B-1728B52AA6E4}">
                <adec:decorative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443EB0CD-931C-4BA9-851E-051682F0D018}"/>
              </a:ext>
            </a:extLst>
          </p:cNvPr>
          <p:cNvSpPr/>
          <p:nvPr/>
        </p:nvSpPr>
        <p:spPr>
          <a:xfrm>
            <a:off x="1338742" y="6314696"/>
            <a:ext cx="9255547" cy="369332"/>
          </a:xfrm>
          <a:prstGeom prst="rect">
            <a:avLst/>
          </a:prstGeom>
        </p:spPr>
        <p:txBody>
          <a:bodyPr wrap="none">
            <a:spAutoFit/>
          </a:bodyPr>
          <a:lstStyle/>
          <a:p>
            <a:r>
              <a:rPr lang="en-US" dirty="0">
                <a:latin typeface="Tw Cen MT" panose="020B0602020104020603" pitchFamily="34" charset="0"/>
              </a:rPr>
              <a:t>*On return of goods so purchased, such taxable person to refund the amount so paid to the officer</a:t>
            </a:r>
            <a:endParaRPr lang="en-IN" dirty="0"/>
          </a:p>
        </p:txBody>
      </p:sp>
      <p:sp>
        <p:nvSpPr>
          <p:cNvPr id="20" name="Picture Placeholder 19">
            <a:extLst>
              <a:ext uri="{FF2B5EF4-FFF2-40B4-BE49-F238E27FC236}">
                <a16:creationId xmlns:a16="http://schemas.microsoft.com/office/drawing/2014/main" id="{8ECA1A95-FC95-4D60-99A9-B6185B02AD6C}"/>
              </a:ext>
            </a:extLst>
          </p:cNvPr>
          <p:cNvSpPr>
            <a:spLocks noGrp="1"/>
          </p:cNvSpPr>
          <p:nvPr>
            <p:ph type="pic" sz="quarter" idx="21"/>
          </p:nvPr>
        </p:nvSpPr>
        <p:spPr/>
      </p:sp>
      <p:pic>
        <p:nvPicPr>
          <p:cNvPr id="32" name="Picture 31">
            <a:extLst>
              <a:ext uri="{FF2B5EF4-FFF2-40B4-BE49-F238E27FC236}">
                <a16:creationId xmlns:a16="http://schemas.microsoft.com/office/drawing/2014/main" id="{98E81728-FE16-4A7F-A0A4-D543119AE416}"/>
              </a:ext>
            </a:extLst>
          </p:cNvPr>
          <p:cNvPicPr>
            <a:picLocks noChangeAspect="1"/>
          </p:cNvPicPr>
          <p:nvPr/>
        </p:nvPicPr>
        <p:blipFill>
          <a:blip r:embed="rId3"/>
          <a:stretch>
            <a:fillRect/>
          </a:stretch>
        </p:blipFill>
        <p:spPr>
          <a:xfrm>
            <a:off x="5965143" y="2114814"/>
            <a:ext cx="751237" cy="751237"/>
          </a:xfrm>
          <a:prstGeom prst="rect">
            <a:avLst/>
          </a:prstGeom>
        </p:spPr>
      </p:pic>
      <p:sp>
        <p:nvSpPr>
          <p:cNvPr id="19" name="Rectangle 18">
            <a:extLst>
              <a:ext uri="{FF2B5EF4-FFF2-40B4-BE49-F238E27FC236}">
                <a16:creationId xmlns:a16="http://schemas.microsoft.com/office/drawing/2014/main" id="{6E3B901C-CD03-45EC-8811-2BDDCD4BE4BF}"/>
              </a:ext>
            </a:extLst>
          </p:cNvPr>
          <p:cNvSpPr/>
          <p:nvPr/>
        </p:nvSpPr>
        <p:spPr>
          <a:xfrm>
            <a:off x="838201" y="854102"/>
            <a:ext cx="1676399" cy="559232"/>
          </a:xfrm>
          <a:prstGeom prst="rect">
            <a:avLst/>
          </a:prstGeom>
          <a:solidFill>
            <a:schemeClr val="accent4">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Others</a:t>
            </a:r>
            <a:endParaRPr lang="en-IN" sz="1400" b="1" dirty="0">
              <a:solidFill>
                <a:schemeClr val="tx1"/>
              </a:solidFill>
              <a:latin typeface="Tw Cen MT" panose="020B0602020104020603" pitchFamily="34" charset="0"/>
            </a:endParaRPr>
          </a:p>
        </p:txBody>
      </p:sp>
      <p:pic>
        <p:nvPicPr>
          <p:cNvPr id="14" name="Picture Placeholder 13">
            <a:extLst>
              <a:ext uri="{FF2B5EF4-FFF2-40B4-BE49-F238E27FC236}">
                <a16:creationId xmlns:a16="http://schemas.microsoft.com/office/drawing/2014/main" id="{9F6AC5BB-20A1-4B7F-9AE5-A81A9FA289D6}"/>
              </a:ext>
            </a:extLst>
          </p:cNvPr>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l="785" r="785"/>
          <a:stretch>
            <a:fillRect/>
          </a:stretch>
        </p:blipFill>
        <p:spPr/>
      </p:pic>
      <p:pic>
        <p:nvPicPr>
          <p:cNvPr id="30" name="Picture Placeholder 29">
            <a:extLst>
              <a:ext uri="{FF2B5EF4-FFF2-40B4-BE49-F238E27FC236}">
                <a16:creationId xmlns:a16="http://schemas.microsoft.com/office/drawing/2014/main" id="{22B67AC2-185E-4517-B5CC-CDC1026BF15B}"/>
              </a:ext>
            </a:extLst>
          </p:cNvPr>
          <p:cNvPicPr>
            <a:picLocks noGrp="1" noChangeAspect="1"/>
          </p:cNvPicPr>
          <p:nvPr>
            <p:ph type="pic" sz="quarter" idx="24"/>
          </p:nvPr>
        </p:nvPicPr>
        <p:blipFill>
          <a:blip r:embed="rId5" cstate="print">
            <a:extLst>
              <a:ext uri="{28A0092B-C50C-407E-A947-70E740481C1C}">
                <a14:useLocalDpi xmlns:a14="http://schemas.microsoft.com/office/drawing/2010/main" val="0"/>
              </a:ext>
            </a:extLst>
          </a:blip>
          <a:srcRect l="13434" r="13434"/>
          <a:stretch>
            <a:fillRect/>
          </a:stretch>
        </p:blipFill>
        <p:spPr/>
      </p:pic>
    </p:spTree>
    <p:extLst>
      <p:ext uri="{BB962C8B-B14F-4D97-AF65-F5344CB8AC3E}">
        <p14:creationId xmlns:p14="http://schemas.microsoft.com/office/powerpoint/2010/main" val="1617767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additive="base">
                                        <p:cTn id="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1000"/>
                                        <p:tgtEl>
                                          <p:spTgt spid="13">
                                            <p:txEl>
                                              <p:pRg st="0" end="0"/>
                                            </p:txEl>
                                          </p:spTgt>
                                        </p:tgtEl>
                                      </p:cBhvr>
                                    </p:animEffect>
                                    <p:anim calcmode="lin" valueType="num">
                                      <p:cBhvr>
                                        <p:cTn id="1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4">
                                            <p:txEl>
                                              <p:pRg st="0" end="0"/>
                                            </p:txEl>
                                          </p:spTgt>
                                        </p:tgtEl>
                                        <p:attrNameLst>
                                          <p:attrName>style.visibility</p:attrName>
                                        </p:attrNameLst>
                                      </p:cBhvr>
                                      <p:to>
                                        <p:strVal val="visible"/>
                                      </p:to>
                                    </p:set>
                                    <p:animEffect transition="in" filter="fade">
                                      <p:cBhvr>
                                        <p:cTn id="20" dur="1000"/>
                                        <p:tgtEl>
                                          <p:spTgt spid="34">
                                            <p:txEl>
                                              <p:pRg st="0" end="0"/>
                                            </p:txEl>
                                          </p:spTgt>
                                        </p:tgtEl>
                                      </p:cBhvr>
                                    </p:animEffect>
                                    <p:anim calcmode="lin" valueType="num">
                                      <p:cBhvr>
                                        <p:cTn id="21"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anim calcmode="lin" valueType="num">
                                      <p:cBhvr>
                                        <p:cTn id="28" dur="1000" fill="hold"/>
                                        <p:tgtEl>
                                          <p:spTgt spid="31"/>
                                        </p:tgtEl>
                                        <p:attrNameLst>
                                          <p:attrName>ppt_x</p:attrName>
                                        </p:attrNameLst>
                                      </p:cBhvr>
                                      <p:tavLst>
                                        <p:tav tm="0">
                                          <p:val>
                                            <p:strVal val="#ppt_x"/>
                                          </p:val>
                                        </p:tav>
                                        <p:tav tm="100000">
                                          <p:val>
                                            <p:strVal val="#ppt_x"/>
                                          </p:val>
                                        </p:tav>
                                      </p:tavLst>
                                    </p:anim>
                                    <p:anim calcmode="lin" valueType="num">
                                      <p:cBhvr>
                                        <p:cTn id="2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68</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Courier New" panose="02070309020205020404" pitchFamily="49" charset="0"/>
              <a:buChar char="o"/>
            </a:pPr>
            <a:r>
              <a:rPr lang="en-US" sz="2400" dirty="0">
                <a:latin typeface="Tw Cen MT" panose="020B0602020104020603" pitchFamily="34" charset="0"/>
              </a:rPr>
              <a:t>Charging section for prescribing a document, i.e. E-way bill &amp; others, to be accompanied along with consignment (of a value greater than prescribed) while the goods are in movement.</a:t>
            </a:r>
          </a:p>
          <a:p>
            <a:pPr marL="342900" indent="-342900" algn="just">
              <a:lnSpc>
                <a:spcPct val="150000"/>
              </a:lnSpc>
              <a:spcBef>
                <a:spcPts val="600"/>
              </a:spcBef>
              <a:spcAft>
                <a:spcPts val="600"/>
              </a:spcAft>
              <a:buFont typeface="Courier New" panose="02070309020205020404" pitchFamily="49" charset="0"/>
              <a:buChar char="o"/>
            </a:pPr>
            <a:endParaRPr lang="en-US" sz="2400" dirty="0">
              <a:latin typeface="Tw Cen MT" panose="020B0602020104020603" pitchFamily="34" charset="0"/>
            </a:endParaRPr>
          </a:p>
          <a:p>
            <a:pPr marL="342900" indent="-342900" algn="just">
              <a:lnSpc>
                <a:spcPct val="150000"/>
              </a:lnSpc>
              <a:spcBef>
                <a:spcPts val="600"/>
              </a:spcBef>
              <a:spcAft>
                <a:spcPts val="600"/>
              </a:spcAft>
              <a:buFont typeface="Courier New" panose="02070309020205020404" pitchFamily="49" charset="0"/>
              <a:buChar char="o"/>
            </a:pPr>
            <a:r>
              <a:rPr lang="en-US" sz="2400" dirty="0">
                <a:latin typeface="Tw Cen MT" panose="020B0602020104020603" pitchFamily="34" charset="0"/>
              </a:rPr>
              <a:t>Charging section empowering Government to prescribe rules concerning procedure to be followed in case of inspection of consignment in movement – </a:t>
            </a:r>
            <a:r>
              <a:rPr lang="en-US" sz="2400" i="1" u="sng" dirty="0">
                <a:latin typeface="Tw Cen MT" panose="020B0602020104020603" pitchFamily="34" charset="0"/>
              </a:rPr>
              <a:t>Circular 41/15/2018 – GST dated 13 April 2018</a:t>
            </a:r>
          </a:p>
        </p:txBody>
      </p:sp>
      <p:sp>
        <p:nvSpPr>
          <p:cNvPr id="8" name="Rectangle 7">
            <a:extLst>
              <a:ext uri="{FF2B5EF4-FFF2-40B4-BE49-F238E27FC236}">
                <a16:creationId xmlns:a16="http://schemas.microsoft.com/office/drawing/2014/main" id="{2D31590A-56C3-45A0-BABB-4E06127EF85F}"/>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68: Inspection of Goods in movement</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614244233"/>
      </p:ext>
    </p:extLst>
  </p:cSld>
  <p:clrMapOvr>
    <a:masterClrMapping/>
  </p:clrMapOvr>
  <p:transition spd="slow">
    <p:push dir="u"/>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69</a:t>
            </a:fld>
            <a:endParaRPr lang="en-IN" dirty="0"/>
          </a:p>
        </p:txBody>
      </p:sp>
      <p:sp>
        <p:nvSpPr>
          <p:cNvPr id="8" name="Rectangle 7">
            <a:extLst>
              <a:ext uri="{FF2B5EF4-FFF2-40B4-BE49-F238E27FC236}">
                <a16:creationId xmlns:a16="http://schemas.microsoft.com/office/drawing/2014/main" id="{2D31590A-56C3-45A0-BABB-4E06127EF85F}"/>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69: Power to Arrest</a:t>
            </a:r>
            <a:endParaRPr lang="en-IN" sz="1400" b="1" dirty="0">
              <a:solidFill>
                <a:schemeClr val="tx1"/>
              </a:solidFill>
              <a:latin typeface="Tw Cen MT" panose="020B0602020104020603" pitchFamily="34" charset="0"/>
            </a:endParaRPr>
          </a:p>
        </p:txBody>
      </p:sp>
      <p:sp>
        <p:nvSpPr>
          <p:cNvPr id="9" name="Google Shape;133;p19">
            <a:extLst>
              <a:ext uri="{FF2B5EF4-FFF2-40B4-BE49-F238E27FC236}">
                <a16:creationId xmlns:a16="http://schemas.microsoft.com/office/drawing/2014/main" id="{25BBB20B-6A4B-43D5-90C8-D630134CC95C}"/>
              </a:ext>
            </a:extLst>
          </p:cNvPr>
          <p:cNvSpPr txBox="1">
            <a:spLocks/>
          </p:cNvSpPr>
          <p:nvPr/>
        </p:nvSpPr>
        <p:spPr>
          <a:xfrm>
            <a:off x="3593819" y="1796732"/>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chemeClr val="accent2"/>
                </a:solidFill>
                <a:latin typeface="Barlow Condensed" panose="020B0604020202020204" charset="0"/>
              </a:rPr>
              <a:t>02</a:t>
            </a:r>
          </a:p>
        </p:txBody>
      </p:sp>
      <p:sp>
        <p:nvSpPr>
          <p:cNvPr id="10" name="Google Shape;136;p19">
            <a:extLst>
              <a:ext uri="{FF2B5EF4-FFF2-40B4-BE49-F238E27FC236}">
                <a16:creationId xmlns:a16="http://schemas.microsoft.com/office/drawing/2014/main" id="{48EBF741-865A-4C61-9FE6-0AF5956E7C4D}"/>
              </a:ext>
            </a:extLst>
          </p:cNvPr>
          <p:cNvSpPr txBox="1">
            <a:spLocks/>
          </p:cNvSpPr>
          <p:nvPr/>
        </p:nvSpPr>
        <p:spPr>
          <a:xfrm>
            <a:off x="6264788" y="1795144"/>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chemeClr val="accent6"/>
                </a:solidFill>
                <a:latin typeface="Barlow Condensed" panose="020B0604020202020204" charset="0"/>
              </a:rPr>
              <a:t>03</a:t>
            </a:r>
          </a:p>
        </p:txBody>
      </p:sp>
      <p:sp>
        <p:nvSpPr>
          <p:cNvPr id="11" name="Google Shape;144;p19">
            <a:extLst>
              <a:ext uri="{FF2B5EF4-FFF2-40B4-BE49-F238E27FC236}">
                <a16:creationId xmlns:a16="http://schemas.microsoft.com/office/drawing/2014/main" id="{E4F976DC-C08B-4E69-8F72-CFF20D48863A}"/>
              </a:ext>
            </a:extLst>
          </p:cNvPr>
          <p:cNvSpPr txBox="1">
            <a:spLocks/>
          </p:cNvSpPr>
          <p:nvPr/>
        </p:nvSpPr>
        <p:spPr>
          <a:xfrm>
            <a:off x="1057432" y="1796732"/>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chemeClr val="accent3">
                    <a:lumMod val="75000"/>
                  </a:schemeClr>
                </a:solidFill>
                <a:latin typeface="Tw Cen MT" panose="020B0602020104020603" pitchFamily="34" charset="0"/>
              </a:rPr>
              <a:t>01</a:t>
            </a:r>
          </a:p>
        </p:txBody>
      </p:sp>
      <p:sp>
        <p:nvSpPr>
          <p:cNvPr id="12" name="Google Shape;147;p19">
            <a:extLst>
              <a:ext uri="{FF2B5EF4-FFF2-40B4-BE49-F238E27FC236}">
                <a16:creationId xmlns:a16="http://schemas.microsoft.com/office/drawing/2014/main" id="{EC682E8C-D967-4B0E-ACDF-6A13ACC3AED2}"/>
              </a:ext>
            </a:extLst>
          </p:cNvPr>
          <p:cNvSpPr txBox="1">
            <a:spLocks/>
          </p:cNvSpPr>
          <p:nvPr/>
        </p:nvSpPr>
        <p:spPr>
          <a:xfrm>
            <a:off x="8760230" y="1791964"/>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chemeClr val="accent1"/>
                </a:solidFill>
                <a:latin typeface="Barlow Condensed" panose="020B0604020202020204" charset="0"/>
              </a:rPr>
              <a:t>04</a:t>
            </a:r>
          </a:p>
        </p:txBody>
      </p:sp>
      <p:sp>
        <p:nvSpPr>
          <p:cNvPr id="13" name="TextBox 10">
            <a:extLst>
              <a:ext uri="{FF2B5EF4-FFF2-40B4-BE49-F238E27FC236}">
                <a16:creationId xmlns:a16="http://schemas.microsoft.com/office/drawing/2014/main" id="{89DFC691-B625-4512-A391-8F85AA2312C3}"/>
              </a:ext>
            </a:extLst>
          </p:cNvPr>
          <p:cNvSpPr txBox="1"/>
          <p:nvPr/>
        </p:nvSpPr>
        <p:spPr>
          <a:xfrm>
            <a:off x="810217" y="2374532"/>
            <a:ext cx="2300323" cy="156966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dirty="0">
                <a:solidFill>
                  <a:schemeClr val="accent3">
                    <a:lumMod val="75000"/>
                  </a:schemeClr>
                </a:solidFill>
                <a:latin typeface="Tw Cen MT" panose="020B0602020104020603" pitchFamily="34" charset="0"/>
              </a:rPr>
              <a:t>Supplies </a:t>
            </a:r>
            <a:r>
              <a:rPr lang="en-US" sz="1600" dirty="0">
                <a:solidFill>
                  <a:schemeClr val="accent3">
                    <a:lumMod val="75000"/>
                  </a:schemeClr>
                </a:solidFill>
                <a:latin typeface="Tw Cen MT" panose="020B0602020104020603" pitchFamily="34" charset="0"/>
              </a:rPr>
              <a:t>any goods or services or both </a:t>
            </a:r>
            <a:r>
              <a:rPr lang="en-US" sz="1600" b="1" dirty="0">
                <a:solidFill>
                  <a:schemeClr val="accent3">
                    <a:lumMod val="75000"/>
                  </a:schemeClr>
                </a:solidFill>
                <a:latin typeface="Tw Cen MT" panose="020B0602020104020603" pitchFamily="34" charset="0"/>
              </a:rPr>
              <a:t>without issue of any invoice</a:t>
            </a:r>
            <a:r>
              <a:rPr lang="en-US" sz="1600" dirty="0">
                <a:solidFill>
                  <a:schemeClr val="accent3">
                    <a:lumMod val="75000"/>
                  </a:schemeClr>
                </a:solidFill>
                <a:latin typeface="Tw Cen MT" panose="020B0602020104020603" pitchFamily="34" charset="0"/>
              </a:rPr>
              <a:t>, in violation of the provisions of this Act/Rules, </a:t>
            </a:r>
            <a:r>
              <a:rPr lang="en-US" sz="1600" b="1" dirty="0">
                <a:solidFill>
                  <a:schemeClr val="accent3">
                    <a:lumMod val="75000"/>
                  </a:schemeClr>
                </a:solidFill>
                <a:latin typeface="Tw Cen MT" panose="020B0602020104020603" pitchFamily="34" charset="0"/>
              </a:rPr>
              <a:t>with the intention to evade tax</a:t>
            </a:r>
            <a:endParaRPr lang="en-IN" sz="1600" b="1" dirty="0">
              <a:solidFill>
                <a:schemeClr val="accent3">
                  <a:lumMod val="75000"/>
                </a:schemeClr>
              </a:solidFill>
              <a:latin typeface="Tw Cen MT" panose="020B0602020104020603" pitchFamily="34" charset="0"/>
            </a:endParaRPr>
          </a:p>
        </p:txBody>
      </p:sp>
      <p:sp>
        <p:nvSpPr>
          <p:cNvPr id="18" name="TextBox 10">
            <a:extLst>
              <a:ext uri="{FF2B5EF4-FFF2-40B4-BE49-F238E27FC236}">
                <a16:creationId xmlns:a16="http://schemas.microsoft.com/office/drawing/2014/main" id="{3AE40D53-A666-41F2-9F97-BD413E9A895F}"/>
              </a:ext>
            </a:extLst>
          </p:cNvPr>
          <p:cNvSpPr txBox="1"/>
          <p:nvPr/>
        </p:nvSpPr>
        <p:spPr>
          <a:xfrm>
            <a:off x="3110541" y="2374532"/>
            <a:ext cx="2720356" cy="181588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dirty="0">
                <a:solidFill>
                  <a:schemeClr val="accent2"/>
                </a:solidFill>
                <a:latin typeface="Tw Cen MT" panose="020B0602020104020603" pitchFamily="34" charset="0"/>
              </a:rPr>
              <a:t>Issues any invoice </a:t>
            </a:r>
            <a:r>
              <a:rPr lang="en-US" sz="1600" dirty="0">
                <a:solidFill>
                  <a:schemeClr val="accent2"/>
                </a:solidFill>
                <a:latin typeface="Tw Cen MT" panose="020B0602020104020603" pitchFamily="34" charset="0"/>
              </a:rPr>
              <a:t>or bill </a:t>
            </a:r>
            <a:r>
              <a:rPr lang="en-US" sz="1600" b="1" dirty="0">
                <a:solidFill>
                  <a:schemeClr val="accent2"/>
                </a:solidFill>
                <a:latin typeface="Tw Cen MT" panose="020B0602020104020603" pitchFamily="34" charset="0"/>
              </a:rPr>
              <a:t>without supply of goods or services or both </a:t>
            </a:r>
            <a:r>
              <a:rPr lang="en-US" sz="1600" dirty="0">
                <a:solidFill>
                  <a:schemeClr val="accent2"/>
                </a:solidFill>
                <a:latin typeface="Tw Cen MT" panose="020B0602020104020603" pitchFamily="34" charset="0"/>
              </a:rPr>
              <a:t>in violation of the provisions of this Act/Rules, leading to wrongful </a:t>
            </a:r>
            <a:r>
              <a:rPr lang="en-US" sz="1600" dirty="0" err="1">
                <a:solidFill>
                  <a:schemeClr val="accent2"/>
                </a:solidFill>
                <a:latin typeface="Tw Cen MT" panose="020B0602020104020603" pitchFamily="34" charset="0"/>
              </a:rPr>
              <a:t>availment</a:t>
            </a:r>
            <a:r>
              <a:rPr lang="en-US" sz="1600" dirty="0">
                <a:solidFill>
                  <a:schemeClr val="accent2"/>
                </a:solidFill>
                <a:latin typeface="Tw Cen MT" panose="020B0602020104020603" pitchFamily="34" charset="0"/>
              </a:rPr>
              <a:t> or </a:t>
            </a:r>
            <a:r>
              <a:rPr lang="en-US" sz="1600" dirty="0" err="1">
                <a:solidFill>
                  <a:schemeClr val="accent2"/>
                </a:solidFill>
                <a:latin typeface="Tw Cen MT" panose="020B0602020104020603" pitchFamily="34" charset="0"/>
              </a:rPr>
              <a:t>utilisation</a:t>
            </a:r>
            <a:r>
              <a:rPr lang="en-US" sz="1600" dirty="0">
                <a:solidFill>
                  <a:schemeClr val="accent2"/>
                </a:solidFill>
                <a:latin typeface="Tw Cen MT" panose="020B0602020104020603" pitchFamily="34" charset="0"/>
              </a:rPr>
              <a:t> of input tax credit or refund of tax</a:t>
            </a:r>
            <a:endParaRPr lang="en-IN" sz="1600" dirty="0">
              <a:solidFill>
                <a:schemeClr val="accent2"/>
              </a:solidFill>
              <a:latin typeface="Tw Cen MT" panose="020B0602020104020603" pitchFamily="34" charset="0"/>
            </a:endParaRPr>
          </a:p>
        </p:txBody>
      </p:sp>
      <p:sp>
        <p:nvSpPr>
          <p:cNvPr id="19" name="TextBox 10">
            <a:extLst>
              <a:ext uri="{FF2B5EF4-FFF2-40B4-BE49-F238E27FC236}">
                <a16:creationId xmlns:a16="http://schemas.microsoft.com/office/drawing/2014/main" id="{E92CB76B-9778-4438-B88D-D75578C2F906}"/>
              </a:ext>
            </a:extLst>
          </p:cNvPr>
          <p:cNvSpPr txBox="1"/>
          <p:nvPr/>
        </p:nvSpPr>
        <p:spPr>
          <a:xfrm>
            <a:off x="6017574" y="2372944"/>
            <a:ext cx="2248228" cy="83099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dirty="0">
                <a:solidFill>
                  <a:schemeClr val="accent6"/>
                </a:solidFill>
                <a:latin typeface="Tw Cen MT" panose="020B0602020104020603" pitchFamily="34" charset="0"/>
              </a:rPr>
              <a:t>Avails input tax credit </a:t>
            </a:r>
            <a:r>
              <a:rPr lang="en-US" sz="1600" dirty="0">
                <a:solidFill>
                  <a:schemeClr val="accent6"/>
                </a:solidFill>
                <a:latin typeface="Tw Cen MT" panose="020B0602020104020603" pitchFamily="34" charset="0"/>
              </a:rPr>
              <a:t>using the invoice or bill referred to in (2)</a:t>
            </a:r>
            <a:endParaRPr lang="en-IN" sz="1600" dirty="0">
              <a:solidFill>
                <a:schemeClr val="accent6"/>
              </a:solidFill>
              <a:latin typeface="Tw Cen MT" panose="020B0602020104020603" pitchFamily="34" charset="0"/>
            </a:endParaRPr>
          </a:p>
        </p:txBody>
      </p:sp>
      <p:sp>
        <p:nvSpPr>
          <p:cNvPr id="20" name="TextBox 10">
            <a:extLst>
              <a:ext uri="{FF2B5EF4-FFF2-40B4-BE49-F238E27FC236}">
                <a16:creationId xmlns:a16="http://schemas.microsoft.com/office/drawing/2014/main" id="{D90F9ECA-40CF-4873-ABA2-C3A50E7AA228}"/>
              </a:ext>
            </a:extLst>
          </p:cNvPr>
          <p:cNvSpPr txBox="1"/>
          <p:nvPr/>
        </p:nvSpPr>
        <p:spPr>
          <a:xfrm>
            <a:off x="8400605" y="2369764"/>
            <a:ext cx="2551875" cy="156966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b="1" dirty="0">
                <a:solidFill>
                  <a:schemeClr val="accent1"/>
                </a:solidFill>
                <a:latin typeface="Tw Cen MT" panose="020B0602020104020603" pitchFamily="34" charset="0"/>
              </a:rPr>
              <a:t>Collects any amount as tax but fails to pay the same to the Government </a:t>
            </a:r>
            <a:r>
              <a:rPr lang="en-US" sz="1600" dirty="0">
                <a:solidFill>
                  <a:schemeClr val="accent1"/>
                </a:solidFill>
                <a:latin typeface="Tw Cen MT" panose="020B0602020104020603" pitchFamily="34" charset="0"/>
              </a:rPr>
              <a:t>beyond a period of three months from the date on which such payment becomes due</a:t>
            </a:r>
            <a:endParaRPr lang="en-IN" sz="1600" dirty="0">
              <a:solidFill>
                <a:schemeClr val="accent1"/>
              </a:solidFill>
              <a:latin typeface="Tw Cen MT" panose="020B0602020104020603" pitchFamily="34" charset="0"/>
            </a:endParaRPr>
          </a:p>
        </p:txBody>
      </p:sp>
      <p:sp>
        <p:nvSpPr>
          <p:cNvPr id="21" name="Rectangle 20">
            <a:extLst>
              <a:ext uri="{FF2B5EF4-FFF2-40B4-BE49-F238E27FC236}">
                <a16:creationId xmlns:a16="http://schemas.microsoft.com/office/drawing/2014/main" id="{C2693F7A-E2AB-4E02-A786-6E96AB188609}"/>
              </a:ext>
            </a:extLst>
          </p:cNvPr>
          <p:cNvSpPr/>
          <p:nvPr/>
        </p:nvSpPr>
        <p:spPr>
          <a:xfrm rot="16200000">
            <a:off x="-456233" y="2564087"/>
            <a:ext cx="1791259"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Offences</a:t>
            </a:r>
          </a:p>
        </p:txBody>
      </p:sp>
      <p:sp>
        <p:nvSpPr>
          <p:cNvPr id="22" name="Rectangle 21">
            <a:extLst>
              <a:ext uri="{FF2B5EF4-FFF2-40B4-BE49-F238E27FC236}">
                <a16:creationId xmlns:a16="http://schemas.microsoft.com/office/drawing/2014/main" id="{DC5E9AD0-C906-44D7-A8F2-085A7CF7AA15}"/>
              </a:ext>
            </a:extLst>
          </p:cNvPr>
          <p:cNvSpPr/>
          <p:nvPr/>
        </p:nvSpPr>
        <p:spPr>
          <a:xfrm rot="16200000">
            <a:off x="-665453" y="5228269"/>
            <a:ext cx="2209700" cy="559232"/>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Punishment</a:t>
            </a:r>
          </a:p>
        </p:txBody>
      </p:sp>
      <p:sp>
        <p:nvSpPr>
          <p:cNvPr id="23" name="Google Shape;144;p19">
            <a:extLst>
              <a:ext uri="{FF2B5EF4-FFF2-40B4-BE49-F238E27FC236}">
                <a16:creationId xmlns:a16="http://schemas.microsoft.com/office/drawing/2014/main" id="{53731FD8-7FF5-4815-BC02-5F16EACCBD0C}"/>
              </a:ext>
            </a:extLst>
          </p:cNvPr>
          <p:cNvSpPr txBox="1">
            <a:spLocks/>
          </p:cNvSpPr>
          <p:nvPr/>
        </p:nvSpPr>
        <p:spPr>
          <a:xfrm>
            <a:off x="1893507" y="4302666"/>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rgbClr val="A30D1F"/>
                </a:solidFill>
                <a:latin typeface="Tw Cen MT" panose="020B0602020104020603" pitchFamily="34" charset="0"/>
              </a:rPr>
              <a:t>01</a:t>
            </a:r>
          </a:p>
        </p:txBody>
      </p:sp>
      <p:sp>
        <p:nvSpPr>
          <p:cNvPr id="24" name="TextBox 10">
            <a:extLst>
              <a:ext uri="{FF2B5EF4-FFF2-40B4-BE49-F238E27FC236}">
                <a16:creationId xmlns:a16="http://schemas.microsoft.com/office/drawing/2014/main" id="{F784CB54-9939-41A6-B058-3D8C84ECE46A}"/>
              </a:ext>
            </a:extLst>
          </p:cNvPr>
          <p:cNvSpPr txBox="1"/>
          <p:nvPr/>
        </p:nvSpPr>
        <p:spPr>
          <a:xfrm>
            <a:off x="1646292" y="4880466"/>
            <a:ext cx="2392307" cy="1323439"/>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dirty="0">
                <a:solidFill>
                  <a:srgbClr val="A30D1F"/>
                </a:solidFill>
                <a:latin typeface="Tw Cen MT" panose="020B0602020104020603" pitchFamily="34" charset="0"/>
              </a:rPr>
              <a:t>Where amount evaded exceeds Rs. 5 crores</a:t>
            </a:r>
          </a:p>
          <a:p>
            <a:pPr algn="ctr"/>
            <a:endParaRPr lang="en-US" sz="1600" dirty="0">
              <a:solidFill>
                <a:srgbClr val="A30D1F"/>
              </a:solidFill>
              <a:latin typeface="Tw Cen MT" panose="020B0602020104020603" pitchFamily="34" charset="0"/>
            </a:endParaRPr>
          </a:p>
          <a:p>
            <a:pPr algn="ctr"/>
            <a:r>
              <a:rPr lang="en-US" sz="1600" dirty="0">
                <a:solidFill>
                  <a:srgbClr val="A30D1F"/>
                </a:solidFill>
                <a:latin typeface="Tw Cen MT" panose="020B0602020104020603" pitchFamily="34" charset="0"/>
              </a:rPr>
              <a:t>Imprisonment of </a:t>
            </a:r>
            <a:r>
              <a:rPr lang="en-US" sz="1600" dirty="0" err="1">
                <a:solidFill>
                  <a:srgbClr val="A30D1F"/>
                </a:solidFill>
                <a:latin typeface="Tw Cen MT" panose="020B0602020104020603" pitchFamily="34" charset="0"/>
              </a:rPr>
              <a:t>upto</a:t>
            </a:r>
            <a:r>
              <a:rPr lang="en-US" sz="1600" dirty="0">
                <a:solidFill>
                  <a:srgbClr val="A30D1F"/>
                </a:solidFill>
                <a:latin typeface="Tw Cen MT" panose="020B0602020104020603" pitchFamily="34" charset="0"/>
              </a:rPr>
              <a:t> 5 years and with fine</a:t>
            </a:r>
            <a:endParaRPr lang="en-IN" sz="1600" dirty="0">
              <a:solidFill>
                <a:srgbClr val="A30D1F"/>
              </a:solidFill>
              <a:latin typeface="Tw Cen MT" panose="020B0602020104020603" pitchFamily="34" charset="0"/>
            </a:endParaRPr>
          </a:p>
        </p:txBody>
      </p:sp>
      <p:sp>
        <p:nvSpPr>
          <p:cNvPr id="25" name="Google Shape;144;p19">
            <a:extLst>
              <a:ext uri="{FF2B5EF4-FFF2-40B4-BE49-F238E27FC236}">
                <a16:creationId xmlns:a16="http://schemas.microsoft.com/office/drawing/2014/main" id="{333FF630-6D1B-4342-B76A-2314E1948C9A}"/>
              </a:ext>
            </a:extLst>
          </p:cNvPr>
          <p:cNvSpPr txBox="1">
            <a:spLocks/>
          </p:cNvSpPr>
          <p:nvPr/>
        </p:nvSpPr>
        <p:spPr>
          <a:xfrm>
            <a:off x="4821802" y="4295059"/>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rgbClr val="A30D1F"/>
                </a:solidFill>
                <a:latin typeface="Tw Cen MT" panose="020B0602020104020603" pitchFamily="34" charset="0"/>
              </a:rPr>
              <a:t>02</a:t>
            </a:r>
          </a:p>
        </p:txBody>
      </p:sp>
      <p:sp>
        <p:nvSpPr>
          <p:cNvPr id="26" name="TextBox 10">
            <a:extLst>
              <a:ext uri="{FF2B5EF4-FFF2-40B4-BE49-F238E27FC236}">
                <a16:creationId xmlns:a16="http://schemas.microsoft.com/office/drawing/2014/main" id="{AB698AC0-3F14-4E30-8566-47CE73AB539C}"/>
              </a:ext>
            </a:extLst>
          </p:cNvPr>
          <p:cNvSpPr txBox="1"/>
          <p:nvPr/>
        </p:nvSpPr>
        <p:spPr>
          <a:xfrm>
            <a:off x="4574587" y="4872859"/>
            <a:ext cx="2392307" cy="156966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dirty="0">
                <a:solidFill>
                  <a:srgbClr val="A30D1F"/>
                </a:solidFill>
                <a:latin typeface="Tw Cen MT" panose="020B0602020104020603" pitchFamily="34" charset="0"/>
              </a:rPr>
              <a:t>Where amount evaded exceeds Rs. 2 crores but less than 5 crores</a:t>
            </a:r>
          </a:p>
          <a:p>
            <a:pPr algn="ctr"/>
            <a:endParaRPr lang="en-US" sz="1600" dirty="0">
              <a:solidFill>
                <a:srgbClr val="A30D1F"/>
              </a:solidFill>
              <a:latin typeface="Tw Cen MT" panose="020B0602020104020603" pitchFamily="34" charset="0"/>
            </a:endParaRPr>
          </a:p>
          <a:p>
            <a:pPr algn="ctr"/>
            <a:r>
              <a:rPr lang="en-US" sz="1600" dirty="0">
                <a:solidFill>
                  <a:srgbClr val="A30D1F"/>
                </a:solidFill>
                <a:latin typeface="Tw Cen MT" panose="020B0602020104020603" pitchFamily="34" charset="0"/>
              </a:rPr>
              <a:t>Imprisonment of </a:t>
            </a:r>
            <a:r>
              <a:rPr lang="en-US" sz="1600" dirty="0" err="1">
                <a:solidFill>
                  <a:srgbClr val="A30D1F"/>
                </a:solidFill>
                <a:latin typeface="Tw Cen MT" panose="020B0602020104020603" pitchFamily="34" charset="0"/>
              </a:rPr>
              <a:t>upto</a:t>
            </a:r>
            <a:r>
              <a:rPr lang="en-US" sz="1600" dirty="0">
                <a:solidFill>
                  <a:srgbClr val="A30D1F"/>
                </a:solidFill>
                <a:latin typeface="Tw Cen MT" panose="020B0602020104020603" pitchFamily="34" charset="0"/>
              </a:rPr>
              <a:t> 3 years and with fine</a:t>
            </a:r>
            <a:endParaRPr lang="en-IN" sz="1600" dirty="0">
              <a:solidFill>
                <a:srgbClr val="A30D1F"/>
              </a:solidFill>
              <a:latin typeface="Tw Cen MT" panose="020B0602020104020603" pitchFamily="34" charset="0"/>
            </a:endParaRPr>
          </a:p>
        </p:txBody>
      </p:sp>
      <p:sp>
        <p:nvSpPr>
          <p:cNvPr id="27" name="Google Shape;144;p19">
            <a:extLst>
              <a:ext uri="{FF2B5EF4-FFF2-40B4-BE49-F238E27FC236}">
                <a16:creationId xmlns:a16="http://schemas.microsoft.com/office/drawing/2014/main" id="{BA0C28B4-288B-4606-B01D-FFE67AB67431}"/>
              </a:ext>
            </a:extLst>
          </p:cNvPr>
          <p:cNvSpPr txBox="1">
            <a:spLocks/>
          </p:cNvSpPr>
          <p:nvPr/>
        </p:nvSpPr>
        <p:spPr>
          <a:xfrm>
            <a:off x="8032718" y="4297395"/>
            <a:ext cx="1753800" cy="5778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 sz="4000" dirty="0">
                <a:solidFill>
                  <a:srgbClr val="A30D1F"/>
                </a:solidFill>
                <a:latin typeface="Tw Cen MT" panose="020B0602020104020603" pitchFamily="34" charset="0"/>
              </a:rPr>
              <a:t>03</a:t>
            </a:r>
          </a:p>
        </p:txBody>
      </p:sp>
      <p:sp>
        <p:nvSpPr>
          <p:cNvPr id="28" name="TextBox 10">
            <a:extLst>
              <a:ext uri="{FF2B5EF4-FFF2-40B4-BE49-F238E27FC236}">
                <a16:creationId xmlns:a16="http://schemas.microsoft.com/office/drawing/2014/main" id="{C5E54ECE-3296-414D-A028-4D75B3A67159}"/>
              </a:ext>
            </a:extLst>
          </p:cNvPr>
          <p:cNvSpPr txBox="1"/>
          <p:nvPr/>
        </p:nvSpPr>
        <p:spPr>
          <a:xfrm>
            <a:off x="7785503" y="4875195"/>
            <a:ext cx="2392307" cy="156966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600" dirty="0">
                <a:solidFill>
                  <a:srgbClr val="A30D1F"/>
                </a:solidFill>
                <a:latin typeface="Tw Cen MT" panose="020B0602020104020603" pitchFamily="34" charset="0"/>
              </a:rPr>
              <a:t>Again convicted for such offence</a:t>
            </a:r>
          </a:p>
          <a:p>
            <a:pPr algn="ctr"/>
            <a:endParaRPr lang="en-US" sz="1600" dirty="0">
              <a:solidFill>
                <a:srgbClr val="A30D1F"/>
              </a:solidFill>
              <a:latin typeface="Tw Cen MT" panose="020B0602020104020603" pitchFamily="34" charset="0"/>
            </a:endParaRPr>
          </a:p>
          <a:p>
            <a:pPr algn="ctr"/>
            <a:r>
              <a:rPr lang="en-US" sz="1600" dirty="0">
                <a:solidFill>
                  <a:srgbClr val="A30D1F"/>
                </a:solidFill>
                <a:latin typeface="Tw Cen MT" panose="020B0602020104020603" pitchFamily="34" charset="0"/>
              </a:rPr>
              <a:t>Imprisonment of </a:t>
            </a:r>
            <a:r>
              <a:rPr lang="en-US" sz="1600" dirty="0" err="1">
                <a:solidFill>
                  <a:srgbClr val="A30D1F"/>
                </a:solidFill>
                <a:latin typeface="Tw Cen MT" panose="020B0602020104020603" pitchFamily="34" charset="0"/>
              </a:rPr>
              <a:t>upto</a:t>
            </a:r>
            <a:r>
              <a:rPr lang="en-US" sz="1600" dirty="0">
                <a:solidFill>
                  <a:srgbClr val="A30D1F"/>
                </a:solidFill>
                <a:latin typeface="Tw Cen MT" panose="020B0602020104020603" pitchFamily="34" charset="0"/>
              </a:rPr>
              <a:t> 5 years and with fine</a:t>
            </a:r>
            <a:endParaRPr lang="en-IN" sz="1600" dirty="0">
              <a:solidFill>
                <a:srgbClr val="A30D1F"/>
              </a:solidFill>
              <a:latin typeface="Tw Cen MT" panose="020B0602020104020603" pitchFamily="34" charset="0"/>
            </a:endParaRPr>
          </a:p>
          <a:p>
            <a:pPr algn="ctr"/>
            <a:endParaRPr lang="en-IN" sz="1600" dirty="0">
              <a:solidFill>
                <a:srgbClr val="A30D1F"/>
              </a:solidFill>
              <a:latin typeface="Tw Cen MT" panose="020B0602020104020603" pitchFamily="34" charset="0"/>
            </a:endParaRPr>
          </a:p>
        </p:txBody>
      </p:sp>
    </p:spTree>
    <p:extLst>
      <p:ext uri="{BB962C8B-B14F-4D97-AF65-F5344CB8AC3E}">
        <p14:creationId xmlns:p14="http://schemas.microsoft.com/office/powerpoint/2010/main" val="29374380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heel(1)">
                                      <p:cBhvr>
                                        <p:cTn id="10" dur="2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heel(1)">
                                      <p:cBhvr>
                                        <p:cTn id="18" dur="20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heel(1)">
                                      <p:cBhvr>
                                        <p:cTn id="26" dur="20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2000"/>
                                        <p:tgtEl>
                                          <p:spTgt spid="12"/>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heel(1)">
                                      <p:cBhvr>
                                        <p:cTn id="34" dur="20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circle(in)">
                                      <p:cBhvr>
                                        <p:cTn id="39" dur="2000"/>
                                        <p:tgtEl>
                                          <p:spTgt spid="24"/>
                                        </p:tgtEl>
                                      </p:cBhvr>
                                    </p:animEffect>
                                  </p:childTnLst>
                                </p:cTn>
                              </p:par>
                              <p:par>
                                <p:cTn id="40" presetID="6"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circle(in)">
                                      <p:cBhvr>
                                        <p:cTn id="42" dur="2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circle(in)">
                                      <p:cBhvr>
                                        <p:cTn id="47" dur="2000"/>
                                        <p:tgtEl>
                                          <p:spTgt spid="25"/>
                                        </p:tgtEl>
                                      </p:cBhvr>
                                    </p:animEffect>
                                  </p:childTnLst>
                                </p:cTn>
                              </p:par>
                              <p:par>
                                <p:cTn id="48" presetID="6"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circle(in)">
                                      <p:cBhvr>
                                        <p:cTn id="50" dur="20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circle(in)">
                                      <p:cBhvr>
                                        <p:cTn id="55" dur="2000"/>
                                        <p:tgtEl>
                                          <p:spTgt spid="27"/>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circle(in)">
                                      <p:cBhvr>
                                        <p:cTn id="58"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8" grpId="0"/>
      <p:bldP spid="19" grpId="0"/>
      <p:bldP spid="20"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Amount evaded in offences (as listed) is less than Rs. 5 crores; and,</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Offences given in Section 132 (other than those listed), irrespective of amount evaded are non - cognizable and bailable offences.</a:t>
            </a:r>
          </a:p>
          <a:p>
            <a:pPr algn="just">
              <a:lnSpc>
                <a:spcPct val="150000"/>
              </a:lnSpc>
              <a:spcBef>
                <a:spcPts val="600"/>
              </a:spcBef>
              <a:spcAft>
                <a:spcPts val="600"/>
              </a:spcAft>
            </a:pPr>
            <a:endParaRPr lang="en-US" sz="5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In such cases, after arrest, – </a:t>
            </a:r>
          </a:p>
          <a:p>
            <a:pPr lvl="1" algn="just">
              <a:lnSpc>
                <a:spcPct val="150000"/>
              </a:lnSpc>
              <a:spcBef>
                <a:spcPts val="600"/>
              </a:spcBef>
              <a:spcAft>
                <a:spcPts val="600"/>
              </a:spcAft>
            </a:pPr>
            <a:r>
              <a:rPr lang="en-US" sz="2000" dirty="0">
                <a:latin typeface="Tw Cen MT" panose="020B0602020104020603" pitchFamily="34" charset="0"/>
              </a:rPr>
              <a:t>- such person shall be admitted to bail or in default of bail, forwarded to the custody of Magistrate; and,</a:t>
            </a:r>
          </a:p>
          <a:p>
            <a:pPr lvl="1" algn="just">
              <a:lnSpc>
                <a:spcPct val="150000"/>
              </a:lnSpc>
              <a:spcBef>
                <a:spcPts val="600"/>
              </a:spcBef>
              <a:spcAft>
                <a:spcPts val="600"/>
              </a:spcAft>
            </a:pPr>
            <a:r>
              <a:rPr lang="en-US" sz="2000" dirty="0">
                <a:latin typeface="Tw Cen MT" panose="020B0602020104020603" pitchFamily="34" charset="0"/>
              </a:rPr>
              <a:t>- DC/AC have the same powers as officer-in-charge of Police charge for the purposes of releasing on bail.</a:t>
            </a:r>
          </a:p>
        </p:txBody>
      </p:sp>
      <p:sp>
        <p:nvSpPr>
          <p:cNvPr id="9" name="Rectangle 8">
            <a:extLst>
              <a:ext uri="{FF2B5EF4-FFF2-40B4-BE49-F238E27FC236}">
                <a16:creationId xmlns:a16="http://schemas.microsoft.com/office/drawing/2014/main" id="{6E7353EF-BD3E-4C1B-91D7-D43F62F69446}"/>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Non - Cognizable &amp; Bailable Offence</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111264337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1000"/>
                                        <p:tgtEl>
                                          <p:spTgt spid="33">
                                            <p:txEl>
                                              <p:pRg st="0" end="0"/>
                                            </p:txEl>
                                          </p:spTgt>
                                        </p:tgtEl>
                                      </p:cBhvr>
                                    </p:animEffect>
                                    <p:anim calcmode="lin" valueType="num">
                                      <p:cBhvr>
                                        <p:cTn id="8"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3">
                                            <p:txEl>
                                              <p:pRg st="1" end="1"/>
                                            </p:txEl>
                                          </p:spTgt>
                                        </p:tgtEl>
                                        <p:attrNameLst>
                                          <p:attrName>style.visibility</p:attrName>
                                        </p:attrNameLst>
                                      </p:cBhvr>
                                      <p:to>
                                        <p:strVal val="visible"/>
                                      </p:to>
                                    </p:set>
                                    <p:animEffect transition="in" filter="fade">
                                      <p:cBhvr>
                                        <p:cTn id="12" dur="1000"/>
                                        <p:tgtEl>
                                          <p:spTgt spid="33">
                                            <p:txEl>
                                              <p:pRg st="1" end="1"/>
                                            </p:txEl>
                                          </p:spTgt>
                                        </p:tgtEl>
                                      </p:cBhvr>
                                    </p:animEffect>
                                    <p:anim calcmode="lin" valueType="num">
                                      <p:cBhvr>
                                        <p:cTn id="13"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3">
                                            <p:txEl>
                                              <p:pRg st="3" end="3"/>
                                            </p:txEl>
                                          </p:spTgt>
                                        </p:tgtEl>
                                        <p:attrNameLst>
                                          <p:attrName>style.visibility</p:attrName>
                                        </p:attrNameLst>
                                      </p:cBhvr>
                                      <p:to>
                                        <p:strVal val="visible"/>
                                      </p:to>
                                    </p:set>
                                    <p:animEffect transition="in" filter="fade">
                                      <p:cBhvr>
                                        <p:cTn id="19" dur="1000"/>
                                        <p:tgtEl>
                                          <p:spTgt spid="33">
                                            <p:txEl>
                                              <p:pRg st="3" end="3"/>
                                            </p:txEl>
                                          </p:spTgt>
                                        </p:tgtEl>
                                      </p:cBhvr>
                                    </p:animEffect>
                                    <p:anim calcmode="lin" valueType="num">
                                      <p:cBhvr>
                                        <p:cTn id="20" dur="1000" fill="hold"/>
                                        <p:tgtEl>
                                          <p:spTgt spid="3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xEl>
                                              <p:pRg st="4" end="4"/>
                                            </p:txEl>
                                          </p:spTgt>
                                        </p:tgtEl>
                                        <p:attrNameLst>
                                          <p:attrName>style.visibility</p:attrName>
                                        </p:attrNameLst>
                                      </p:cBhvr>
                                      <p:to>
                                        <p:strVal val="visible"/>
                                      </p:to>
                                    </p:set>
                                    <p:animEffect transition="in" filter="fade">
                                      <p:cBhvr>
                                        <p:cTn id="24" dur="1000"/>
                                        <p:tgtEl>
                                          <p:spTgt spid="33">
                                            <p:txEl>
                                              <p:pRg st="4" end="4"/>
                                            </p:txEl>
                                          </p:spTgt>
                                        </p:tgtEl>
                                      </p:cBhvr>
                                    </p:animEffect>
                                    <p:anim calcmode="lin" valueType="num">
                                      <p:cBhvr>
                                        <p:cTn id="25" dur="1000" fill="hold"/>
                                        <p:tgtEl>
                                          <p:spTgt spid="3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3">
                                            <p:txEl>
                                              <p:pRg st="5" end="5"/>
                                            </p:txEl>
                                          </p:spTgt>
                                        </p:tgtEl>
                                        <p:attrNameLst>
                                          <p:attrName>style.visibility</p:attrName>
                                        </p:attrNameLst>
                                      </p:cBhvr>
                                      <p:to>
                                        <p:strVal val="visible"/>
                                      </p:to>
                                    </p:set>
                                    <p:animEffect transition="in" filter="fade">
                                      <p:cBhvr>
                                        <p:cTn id="29" dur="1000"/>
                                        <p:tgtEl>
                                          <p:spTgt spid="33">
                                            <p:txEl>
                                              <p:pRg st="5" end="5"/>
                                            </p:txEl>
                                          </p:spTgt>
                                        </p:tgtEl>
                                      </p:cBhvr>
                                    </p:animEffect>
                                    <p:anim calcmode="lin" valueType="num">
                                      <p:cBhvr>
                                        <p:cTn id="30" dur="1000" fill="hold"/>
                                        <p:tgtEl>
                                          <p:spTgt spid="3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70</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Authorization by whom?</a:t>
            </a:r>
          </a:p>
          <a:p>
            <a:pPr algn="just">
              <a:lnSpc>
                <a:spcPct val="150000"/>
              </a:lnSpc>
              <a:spcBef>
                <a:spcPts val="600"/>
              </a:spcBef>
              <a:spcAft>
                <a:spcPts val="600"/>
              </a:spcAft>
            </a:pPr>
            <a:r>
              <a:rPr lang="en-US" sz="2000" dirty="0">
                <a:latin typeface="Tw Cen MT" panose="020B0602020104020603" pitchFamily="34" charset="0"/>
              </a:rPr>
              <a:t>	Commissioner</a:t>
            </a:r>
          </a:p>
          <a:p>
            <a:pPr algn="just">
              <a:lnSpc>
                <a:spcPct val="150000"/>
              </a:lnSpc>
              <a:spcBef>
                <a:spcPts val="600"/>
              </a:spcBef>
              <a:spcAft>
                <a:spcPts val="600"/>
              </a:spcAft>
            </a:pPr>
            <a:endParaRPr lang="en-US" sz="20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2000" b="1" dirty="0">
                <a:latin typeface="Tw Cen MT" panose="020B0602020104020603" pitchFamily="34" charset="0"/>
              </a:rPr>
              <a:t>Power?</a:t>
            </a:r>
          </a:p>
          <a:p>
            <a:pPr algn="just">
              <a:lnSpc>
                <a:spcPct val="150000"/>
              </a:lnSpc>
              <a:spcBef>
                <a:spcPts val="600"/>
              </a:spcBef>
              <a:spcAft>
                <a:spcPts val="600"/>
              </a:spcAft>
            </a:pPr>
            <a:r>
              <a:rPr lang="en-US" sz="2000" dirty="0">
                <a:latin typeface="Tw Cen MT" panose="020B0602020104020603" pitchFamily="34" charset="0"/>
              </a:rPr>
              <a:t>	When he has </a:t>
            </a:r>
            <a:r>
              <a:rPr lang="en-US" sz="2000" u="sng" dirty="0">
                <a:latin typeface="Tw Cen MT" panose="020B0602020104020603" pitchFamily="34" charset="0"/>
              </a:rPr>
              <a:t>reasons to believe</a:t>
            </a:r>
            <a:r>
              <a:rPr lang="en-US" sz="2000" dirty="0">
                <a:latin typeface="Tw Cen MT" panose="020B0602020104020603" pitchFamily="34" charset="0"/>
              </a:rPr>
              <a:t> that a person has committed offences (as listed) punishable 	(as listed), authorize any officer of central tax to arrest such person.</a:t>
            </a:r>
          </a:p>
        </p:txBody>
      </p:sp>
      <p:sp>
        <p:nvSpPr>
          <p:cNvPr id="9" name="Rectangle 8">
            <a:extLst>
              <a:ext uri="{FF2B5EF4-FFF2-40B4-BE49-F238E27FC236}">
                <a16:creationId xmlns:a16="http://schemas.microsoft.com/office/drawing/2014/main" id="{6E7353EF-BD3E-4C1B-91D7-D43F62F69446}"/>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69: Power to Arrest</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5472795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71</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u="sng" dirty="0">
                <a:latin typeface="Tw Cen MT" panose="020B0602020104020603" pitchFamily="34" charset="0"/>
              </a:rPr>
              <a:t>Amount evaded in Offences (as listed) is more than Rs. 5 crores</a:t>
            </a:r>
            <a:r>
              <a:rPr lang="en-US" sz="2000" dirty="0">
                <a:latin typeface="Tw Cen MT" panose="020B0602020104020603" pitchFamily="34" charset="0"/>
              </a:rPr>
              <a:t> are cognizable and non - bailable offences.</a:t>
            </a:r>
          </a:p>
          <a:p>
            <a:pPr algn="just">
              <a:lnSpc>
                <a:spcPct val="150000"/>
              </a:lnSpc>
              <a:spcBef>
                <a:spcPts val="600"/>
              </a:spcBef>
              <a:spcAft>
                <a:spcPts val="600"/>
              </a:spcAft>
            </a:pPr>
            <a:endParaRPr lang="en-US" sz="2000" dirty="0">
              <a:latin typeface="Tw Cen MT" panose="020B0602020104020603" pitchFamily="34" charset="0"/>
            </a:endParaRP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In such cases, after arrest, officer shall inform the person arrested about – </a:t>
            </a:r>
          </a:p>
          <a:p>
            <a:pPr lvl="1" algn="just">
              <a:lnSpc>
                <a:spcPct val="150000"/>
              </a:lnSpc>
              <a:spcBef>
                <a:spcPts val="600"/>
              </a:spcBef>
              <a:spcAft>
                <a:spcPts val="600"/>
              </a:spcAft>
            </a:pPr>
            <a:r>
              <a:rPr lang="en-US" sz="2000" dirty="0">
                <a:latin typeface="Tw Cen MT" panose="020B0602020104020603" pitchFamily="34" charset="0"/>
              </a:rPr>
              <a:t>- the grounds of arrest; and,</a:t>
            </a:r>
          </a:p>
          <a:p>
            <a:pPr lvl="1" algn="just">
              <a:lnSpc>
                <a:spcPct val="150000"/>
              </a:lnSpc>
              <a:spcBef>
                <a:spcPts val="600"/>
              </a:spcBef>
              <a:spcAft>
                <a:spcPts val="600"/>
              </a:spcAft>
            </a:pPr>
            <a:r>
              <a:rPr lang="en-US" sz="2000" dirty="0">
                <a:latin typeface="Tw Cen MT" panose="020B0602020104020603" pitchFamily="34" charset="0"/>
              </a:rPr>
              <a:t>- produce him before a Magistrate within 24 hours.</a:t>
            </a:r>
          </a:p>
        </p:txBody>
      </p:sp>
      <p:sp>
        <p:nvSpPr>
          <p:cNvPr id="9" name="Rectangle 8">
            <a:extLst>
              <a:ext uri="{FF2B5EF4-FFF2-40B4-BE49-F238E27FC236}">
                <a16:creationId xmlns:a16="http://schemas.microsoft.com/office/drawing/2014/main" id="{6E7353EF-BD3E-4C1B-91D7-D43F62F69446}"/>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Cognizable &amp; Non - Bailable Offence</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148513712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1000"/>
                                        <p:tgtEl>
                                          <p:spTgt spid="33">
                                            <p:txEl>
                                              <p:pRg st="0" end="0"/>
                                            </p:txEl>
                                          </p:spTgt>
                                        </p:tgtEl>
                                      </p:cBhvr>
                                    </p:animEffect>
                                    <p:anim calcmode="lin" valueType="num">
                                      <p:cBhvr>
                                        <p:cTn id="8"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3">
                                            <p:txEl>
                                              <p:pRg st="2" end="2"/>
                                            </p:txEl>
                                          </p:spTgt>
                                        </p:tgtEl>
                                        <p:attrNameLst>
                                          <p:attrName>style.visibility</p:attrName>
                                        </p:attrNameLst>
                                      </p:cBhvr>
                                      <p:to>
                                        <p:strVal val="visible"/>
                                      </p:to>
                                    </p:set>
                                    <p:animEffect transition="in" filter="fade">
                                      <p:cBhvr>
                                        <p:cTn id="14" dur="1000"/>
                                        <p:tgtEl>
                                          <p:spTgt spid="33">
                                            <p:txEl>
                                              <p:pRg st="2" end="2"/>
                                            </p:txEl>
                                          </p:spTgt>
                                        </p:tgtEl>
                                      </p:cBhvr>
                                    </p:animEffect>
                                    <p:anim calcmode="lin" valueType="num">
                                      <p:cBhvr>
                                        <p:cTn id="15" dur="1000" fill="hold"/>
                                        <p:tgtEl>
                                          <p:spTgt spid="3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3">
                                            <p:txEl>
                                              <p:pRg st="3" end="3"/>
                                            </p:txEl>
                                          </p:spTgt>
                                        </p:tgtEl>
                                        <p:attrNameLst>
                                          <p:attrName>style.visibility</p:attrName>
                                        </p:attrNameLst>
                                      </p:cBhvr>
                                      <p:to>
                                        <p:strVal val="visible"/>
                                      </p:to>
                                    </p:set>
                                    <p:animEffect transition="in" filter="fade">
                                      <p:cBhvr>
                                        <p:cTn id="19" dur="1000"/>
                                        <p:tgtEl>
                                          <p:spTgt spid="33">
                                            <p:txEl>
                                              <p:pRg st="3" end="3"/>
                                            </p:txEl>
                                          </p:spTgt>
                                        </p:tgtEl>
                                      </p:cBhvr>
                                    </p:animEffect>
                                    <p:anim calcmode="lin" valueType="num">
                                      <p:cBhvr>
                                        <p:cTn id="20" dur="1000" fill="hold"/>
                                        <p:tgtEl>
                                          <p:spTgt spid="3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xEl>
                                              <p:pRg st="4" end="4"/>
                                            </p:txEl>
                                          </p:spTgt>
                                        </p:tgtEl>
                                        <p:attrNameLst>
                                          <p:attrName>style.visibility</p:attrName>
                                        </p:attrNameLst>
                                      </p:cBhvr>
                                      <p:to>
                                        <p:strVal val="visible"/>
                                      </p:to>
                                    </p:set>
                                    <p:animEffect transition="in" filter="fade">
                                      <p:cBhvr>
                                        <p:cTn id="24" dur="1000"/>
                                        <p:tgtEl>
                                          <p:spTgt spid="33">
                                            <p:txEl>
                                              <p:pRg st="4" end="4"/>
                                            </p:txEl>
                                          </p:spTgt>
                                        </p:tgtEl>
                                      </p:cBhvr>
                                    </p:animEffect>
                                    <p:anim calcmode="lin" valueType="num">
                                      <p:cBhvr>
                                        <p:cTn id="25" dur="1000" fill="hold"/>
                                        <p:tgtEl>
                                          <p:spTgt spid="3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63795"/>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72</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9" name="Rectangle 8">
            <a:extLst>
              <a:ext uri="{FF2B5EF4-FFF2-40B4-BE49-F238E27FC236}">
                <a16:creationId xmlns:a16="http://schemas.microsoft.com/office/drawing/2014/main" id="{6E7353EF-BD3E-4C1B-91D7-D43F62F69446}"/>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Cognizable v/s Non-cognizable</a:t>
            </a:r>
            <a:endParaRPr lang="en-IN" sz="1400" b="1" dirty="0">
              <a:solidFill>
                <a:schemeClr val="tx1"/>
              </a:solidFill>
              <a:latin typeface="Tw Cen MT" panose="020B0602020104020603" pitchFamily="34" charset="0"/>
            </a:endParaRPr>
          </a:p>
        </p:txBody>
      </p:sp>
      <p:graphicFrame>
        <p:nvGraphicFramePr>
          <p:cNvPr id="3" name="Table 3">
            <a:extLst>
              <a:ext uri="{FF2B5EF4-FFF2-40B4-BE49-F238E27FC236}">
                <a16:creationId xmlns:a16="http://schemas.microsoft.com/office/drawing/2014/main" id="{963CFE94-CBCD-469C-AB17-1643A01183B5}"/>
              </a:ext>
            </a:extLst>
          </p:cNvPr>
          <p:cNvGraphicFramePr>
            <a:graphicFrameLocks noGrp="1"/>
          </p:cNvGraphicFramePr>
          <p:nvPr/>
        </p:nvGraphicFramePr>
        <p:xfrm>
          <a:off x="838202" y="1827609"/>
          <a:ext cx="10325984" cy="4500971"/>
        </p:xfrm>
        <a:graphic>
          <a:graphicData uri="http://schemas.openxmlformats.org/drawingml/2006/table">
            <a:tbl>
              <a:tblPr firstRow="1" bandRow="1">
                <a:tableStyleId>{8EC20E35-A176-4012-BC5E-935CFFF8708E}</a:tableStyleId>
              </a:tblPr>
              <a:tblGrid>
                <a:gridCol w="2329250">
                  <a:extLst>
                    <a:ext uri="{9D8B030D-6E8A-4147-A177-3AD203B41FA5}">
                      <a16:colId xmlns:a16="http://schemas.microsoft.com/office/drawing/2014/main" val="411877440"/>
                    </a:ext>
                  </a:extLst>
                </a:gridCol>
                <a:gridCol w="3286227">
                  <a:extLst>
                    <a:ext uri="{9D8B030D-6E8A-4147-A177-3AD203B41FA5}">
                      <a16:colId xmlns:a16="http://schemas.microsoft.com/office/drawing/2014/main" val="576720756"/>
                    </a:ext>
                  </a:extLst>
                </a:gridCol>
                <a:gridCol w="4710507">
                  <a:extLst>
                    <a:ext uri="{9D8B030D-6E8A-4147-A177-3AD203B41FA5}">
                      <a16:colId xmlns:a16="http://schemas.microsoft.com/office/drawing/2014/main" val="3768426714"/>
                    </a:ext>
                  </a:extLst>
                </a:gridCol>
              </a:tblGrid>
              <a:tr h="373331">
                <a:tc>
                  <a:txBody>
                    <a:bodyPr/>
                    <a:lstStyle/>
                    <a:p>
                      <a:pPr algn="ctr"/>
                      <a:r>
                        <a:rPr lang="en-IN" dirty="0">
                          <a:latin typeface="Tw Cen MT" panose="020B0602020104020603" pitchFamily="34" charset="0"/>
                        </a:rPr>
                        <a:t>Particulars</a:t>
                      </a:r>
                    </a:p>
                  </a:txBody>
                  <a:tcPr/>
                </a:tc>
                <a:tc>
                  <a:txBody>
                    <a:bodyPr/>
                    <a:lstStyle/>
                    <a:p>
                      <a:pPr algn="ctr"/>
                      <a:r>
                        <a:rPr lang="en-IN" dirty="0">
                          <a:latin typeface="Tw Cen MT" panose="020B0602020104020603" pitchFamily="34" charset="0"/>
                        </a:rPr>
                        <a:t>Cognizable</a:t>
                      </a:r>
                    </a:p>
                  </a:txBody>
                  <a:tcPr/>
                </a:tc>
                <a:tc>
                  <a:txBody>
                    <a:bodyPr/>
                    <a:lstStyle/>
                    <a:p>
                      <a:pPr algn="ctr"/>
                      <a:r>
                        <a:rPr lang="en-IN" dirty="0">
                          <a:latin typeface="Tw Cen MT" panose="020B0602020104020603" pitchFamily="34" charset="0"/>
                        </a:rPr>
                        <a:t>Non-cognizable</a:t>
                      </a:r>
                    </a:p>
                  </a:txBody>
                  <a:tcPr/>
                </a:tc>
                <a:extLst>
                  <a:ext uri="{0D108BD9-81ED-4DB2-BD59-A6C34878D82A}">
                    <a16:rowId xmlns:a16="http://schemas.microsoft.com/office/drawing/2014/main" val="3413020847"/>
                  </a:ext>
                </a:extLst>
              </a:tr>
              <a:tr h="687940">
                <a:tc>
                  <a:txBody>
                    <a:bodyPr/>
                    <a:lstStyle/>
                    <a:p>
                      <a:r>
                        <a:rPr lang="en-IN" dirty="0">
                          <a:latin typeface="Tw Cen MT" panose="020B0602020104020603" pitchFamily="34" charset="0"/>
                        </a:rPr>
                        <a:t>Defined under which section of </a:t>
                      </a:r>
                      <a:r>
                        <a:rPr lang="en-IN" dirty="0" err="1">
                          <a:latin typeface="Tw Cen MT" panose="020B0602020104020603" pitchFamily="34" charset="0"/>
                        </a:rPr>
                        <a:t>CrPC</a:t>
                      </a:r>
                      <a:r>
                        <a:rPr lang="en-IN" dirty="0">
                          <a:latin typeface="Tw Cen MT" panose="020B0602020104020603" pitchFamily="34" charset="0"/>
                        </a:rPr>
                        <a:t>, 1973</a:t>
                      </a:r>
                    </a:p>
                  </a:txBody>
                  <a:tcPr/>
                </a:tc>
                <a:tc>
                  <a:txBody>
                    <a:bodyPr/>
                    <a:lstStyle/>
                    <a:p>
                      <a:pPr algn="ctr"/>
                      <a:r>
                        <a:rPr lang="en-IN" dirty="0">
                          <a:latin typeface="Tw Cen MT" panose="020B0602020104020603" pitchFamily="34" charset="0"/>
                        </a:rPr>
                        <a:t>Section 2(c)</a:t>
                      </a:r>
                    </a:p>
                  </a:txBody>
                  <a:tcPr/>
                </a:tc>
                <a:tc>
                  <a:txBody>
                    <a:bodyPr/>
                    <a:lstStyle/>
                    <a:p>
                      <a:pPr algn="ctr"/>
                      <a:r>
                        <a:rPr lang="en-IN" dirty="0">
                          <a:latin typeface="Tw Cen MT" panose="020B0602020104020603" pitchFamily="34" charset="0"/>
                        </a:rPr>
                        <a:t>Section 2(l)</a:t>
                      </a:r>
                    </a:p>
                  </a:txBody>
                  <a:tcPr/>
                </a:tc>
                <a:extLst>
                  <a:ext uri="{0D108BD9-81ED-4DB2-BD59-A6C34878D82A}">
                    <a16:rowId xmlns:a16="http://schemas.microsoft.com/office/drawing/2014/main" val="2210307975"/>
                  </a:ext>
                </a:extLst>
              </a:tr>
              <a:tr h="687940">
                <a:tc>
                  <a:txBody>
                    <a:bodyPr/>
                    <a:lstStyle/>
                    <a:p>
                      <a:r>
                        <a:rPr lang="en-IN" dirty="0">
                          <a:latin typeface="Tw Cen MT" panose="020B0602020104020603" pitchFamily="34" charset="0"/>
                        </a:rPr>
                        <a:t>Requirement of Warrant for Arrest</a:t>
                      </a:r>
                    </a:p>
                  </a:txBody>
                  <a:tcPr/>
                </a:tc>
                <a:tc>
                  <a:txBody>
                    <a:bodyPr/>
                    <a:lstStyle/>
                    <a:p>
                      <a:pPr algn="ctr"/>
                      <a:r>
                        <a:rPr lang="en-IN" dirty="0">
                          <a:latin typeface="Tw Cen MT" panose="020B0602020104020603" pitchFamily="34" charset="0"/>
                        </a:rPr>
                        <a:t>Not required</a:t>
                      </a:r>
                    </a:p>
                  </a:txBody>
                  <a:tcPr/>
                </a:tc>
                <a:tc>
                  <a:txBody>
                    <a:bodyPr/>
                    <a:lstStyle/>
                    <a:p>
                      <a:pPr algn="ctr"/>
                      <a:r>
                        <a:rPr lang="en-IN" dirty="0">
                          <a:latin typeface="Tw Cen MT" panose="020B0602020104020603" pitchFamily="34" charset="0"/>
                        </a:rPr>
                        <a:t>Required</a:t>
                      </a:r>
                    </a:p>
                  </a:txBody>
                  <a:tcPr/>
                </a:tc>
                <a:extLst>
                  <a:ext uri="{0D108BD9-81ED-4DB2-BD59-A6C34878D82A}">
                    <a16:rowId xmlns:a16="http://schemas.microsoft.com/office/drawing/2014/main" val="4293780550"/>
                  </a:ext>
                </a:extLst>
              </a:tr>
              <a:tr h="687940">
                <a:tc>
                  <a:txBody>
                    <a:bodyPr/>
                    <a:lstStyle/>
                    <a:p>
                      <a:r>
                        <a:rPr lang="en-IN" dirty="0">
                          <a:latin typeface="Tw Cen MT" panose="020B0602020104020603" pitchFamily="34" charset="0"/>
                        </a:rPr>
                        <a:t>Nature of crime</a:t>
                      </a:r>
                    </a:p>
                  </a:txBody>
                  <a:tcPr/>
                </a:tc>
                <a:tc>
                  <a:txBody>
                    <a:bodyPr/>
                    <a:lstStyle/>
                    <a:p>
                      <a:pPr algn="ctr"/>
                      <a:r>
                        <a:rPr lang="en-IN" dirty="0">
                          <a:latin typeface="Tw Cen MT" panose="020B0602020104020603" pitchFamily="34" charset="0"/>
                        </a:rPr>
                        <a:t>Serious offence</a:t>
                      </a:r>
                    </a:p>
                  </a:txBody>
                  <a:tcPr/>
                </a:tc>
                <a:tc>
                  <a:txBody>
                    <a:bodyPr/>
                    <a:lstStyle/>
                    <a:p>
                      <a:pPr algn="ctr"/>
                      <a:r>
                        <a:rPr lang="en-IN" dirty="0">
                          <a:latin typeface="Tw Cen MT" panose="020B0602020104020603" pitchFamily="34" charset="0"/>
                        </a:rPr>
                        <a:t>Not serious</a:t>
                      </a:r>
                    </a:p>
                  </a:txBody>
                  <a:tcPr/>
                </a:tc>
                <a:extLst>
                  <a:ext uri="{0D108BD9-81ED-4DB2-BD59-A6C34878D82A}">
                    <a16:rowId xmlns:a16="http://schemas.microsoft.com/office/drawing/2014/main" val="3011674037"/>
                  </a:ext>
                </a:extLst>
              </a:tr>
              <a:tr h="687940">
                <a:tc>
                  <a:txBody>
                    <a:bodyPr/>
                    <a:lstStyle/>
                    <a:p>
                      <a:r>
                        <a:rPr lang="en-IN" dirty="0">
                          <a:latin typeface="Tw Cen MT" panose="020B0602020104020603" pitchFamily="34" charset="0"/>
                        </a:rPr>
                        <a:t>Examples of </a:t>
                      </a:r>
                      <a:r>
                        <a:rPr lang="en-IN" dirty="0" err="1">
                          <a:latin typeface="Tw Cen MT" panose="020B0602020104020603" pitchFamily="34" charset="0"/>
                        </a:rPr>
                        <a:t>CrPC</a:t>
                      </a:r>
                      <a:endParaRPr lang="en-IN" dirty="0">
                        <a:latin typeface="Tw Cen MT" panose="020B0602020104020603" pitchFamily="34" charset="0"/>
                      </a:endParaRPr>
                    </a:p>
                  </a:txBody>
                  <a:tcPr/>
                </a:tc>
                <a:tc>
                  <a:txBody>
                    <a:bodyPr/>
                    <a:lstStyle/>
                    <a:p>
                      <a:pPr algn="ctr"/>
                      <a:r>
                        <a:rPr lang="en-IN" dirty="0">
                          <a:latin typeface="Tw Cen MT" panose="020B0602020104020603" pitchFamily="34" charset="0"/>
                        </a:rPr>
                        <a:t>Murder, Rape, Dowry Death, Kidnapping, Theft, etc.</a:t>
                      </a:r>
                    </a:p>
                  </a:txBody>
                  <a:tcPr/>
                </a:tc>
                <a:tc>
                  <a:txBody>
                    <a:bodyPr/>
                    <a:lstStyle/>
                    <a:p>
                      <a:pPr algn="ctr"/>
                      <a:r>
                        <a:rPr lang="en-IN" dirty="0">
                          <a:latin typeface="Tw Cen MT" panose="020B0602020104020603" pitchFamily="34" charset="0"/>
                        </a:rPr>
                        <a:t>Assault, Cheating, Forgery, etc.</a:t>
                      </a:r>
                    </a:p>
                  </a:txBody>
                  <a:tcPr/>
                </a:tc>
                <a:extLst>
                  <a:ext uri="{0D108BD9-81ED-4DB2-BD59-A6C34878D82A}">
                    <a16:rowId xmlns:a16="http://schemas.microsoft.com/office/drawing/2014/main" val="520650007"/>
                  </a:ext>
                </a:extLst>
              </a:tr>
              <a:tr h="687940">
                <a:tc>
                  <a:txBody>
                    <a:bodyPr/>
                    <a:lstStyle/>
                    <a:p>
                      <a:r>
                        <a:rPr lang="en-IN" dirty="0">
                          <a:latin typeface="Tw Cen MT" panose="020B0602020104020603" pitchFamily="34" charset="0"/>
                        </a:rPr>
                        <a:t>FIR</a:t>
                      </a:r>
                    </a:p>
                  </a:txBody>
                  <a:tcPr/>
                </a:tc>
                <a:tc>
                  <a:txBody>
                    <a:bodyPr/>
                    <a:lstStyle/>
                    <a:p>
                      <a:pPr algn="ctr"/>
                      <a:r>
                        <a:rPr lang="en-IN" dirty="0">
                          <a:latin typeface="Tw Cen MT" panose="020B0602020104020603" pitchFamily="34" charset="0"/>
                        </a:rPr>
                        <a:t>Can be lodged without obtaining prior permission of Magistrate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Cannot be lodged without obtaining prior permission of Magistrate</a:t>
                      </a:r>
                    </a:p>
                  </a:txBody>
                  <a:tcPr/>
                </a:tc>
                <a:extLst>
                  <a:ext uri="{0D108BD9-81ED-4DB2-BD59-A6C34878D82A}">
                    <a16:rowId xmlns:a16="http://schemas.microsoft.com/office/drawing/2014/main" val="4196014542"/>
                  </a:ext>
                </a:extLst>
              </a:tr>
              <a:tr h="687940">
                <a:tc>
                  <a:txBody>
                    <a:bodyPr/>
                    <a:lstStyle/>
                    <a:p>
                      <a:r>
                        <a:rPr lang="en-IN" dirty="0">
                          <a:latin typeface="Tw Cen MT" panose="020B0602020104020603" pitchFamily="34" charset="0"/>
                        </a:rPr>
                        <a:t>Procedure for Arrest</a:t>
                      </a:r>
                    </a:p>
                  </a:txBody>
                  <a:tcPr/>
                </a:tc>
                <a:tc>
                  <a:txBody>
                    <a:bodyPr/>
                    <a:lstStyle/>
                    <a:p>
                      <a:pPr algn="ctr"/>
                      <a:r>
                        <a:rPr lang="en-IN" dirty="0">
                          <a:latin typeface="Tw Cen MT" panose="020B0602020104020603" pitchFamily="34" charset="0"/>
                        </a:rPr>
                        <a:t>Can be arrested after lodging FIR</a:t>
                      </a:r>
                    </a:p>
                  </a:txBody>
                  <a:tcPr/>
                </a:tc>
                <a:tc>
                  <a:txBody>
                    <a:bodyPr/>
                    <a:lstStyle/>
                    <a:p>
                      <a:pPr algn="ctr"/>
                      <a:r>
                        <a:rPr lang="en-IN" dirty="0">
                          <a:latin typeface="Tw Cen MT" panose="020B0602020104020603" pitchFamily="34" charset="0"/>
                        </a:rPr>
                        <a:t>Lodge FIR, Investigate, prepare and file charge sheet in court, trial, final order of arrest by Court </a:t>
                      </a:r>
                    </a:p>
                  </a:txBody>
                  <a:tcPr/>
                </a:tc>
                <a:extLst>
                  <a:ext uri="{0D108BD9-81ED-4DB2-BD59-A6C34878D82A}">
                    <a16:rowId xmlns:a16="http://schemas.microsoft.com/office/drawing/2014/main" val="4142973382"/>
                  </a:ext>
                </a:extLst>
              </a:tr>
            </a:tbl>
          </a:graphicData>
        </a:graphic>
      </p:graphicFrame>
    </p:spTree>
    <p:extLst>
      <p:ext uri="{BB962C8B-B14F-4D97-AF65-F5344CB8AC3E}">
        <p14:creationId xmlns:p14="http://schemas.microsoft.com/office/powerpoint/2010/main" val="128842139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63795"/>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73</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9" name="Rectangle 8">
            <a:extLst>
              <a:ext uri="{FF2B5EF4-FFF2-40B4-BE49-F238E27FC236}">
                <a16:creationId xmlns:a16="http://schemas.microsoft.com/office/drawing/2014/main" id="{6E7353EF-BD3E-4C1B-91D7-D43F62F69446}"/>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Bailable v/s Non-bailable</a:t>
            </a:r>
            <a:endParaRPr lang="en-IN" sz="1400" b="1" dirty="0">
              <a:solidFill>
                <a:schemeClr val="tx1"/>
              </a:solidFill>
              <a:latin typeface="Tw Cen MT" panose="020B0602020104020603" pitchFamily="34" charset="0"/>
            </a:endParaRPr>
          </a:p>
        </p:txBody>
      </p:sp>
      <p:graphicFrame>
        <p:nvGraphicFramePr>
          <p:cNvPr id="3" name="Table 3">
            <a:extLst>
              <a:ext uri="{FF2B5EF4-FFF2-40B4-BE49-F238E27FC236}">
                <a16:creationId xmlns:a16="http://schemas.microsoft.com/office/drawing/2014/main" id="{963CFE94-CBCD-469C-AB17-1643A01183B5}"/>
              </a:ext>
            </a:extLst>
          </p:cNvPr>
          <p:cNvGraphicFramePr>
            <a:graphicFrameLocks noGrp="1"/>
          </p:cNvGraphicFramePr>
          <p:nvPr/>
        </p:nvGraphicFramePr>
        <p:xfrm>
          <a:off x="838201" y="2116514"/>
          <a:ext cx="8986283" cy="3125091"/>
        </p:xfrm>
        <a:graphic>
          <a:graphicData uri="http://schemas.openxmlformats.org/drawingml/2006/table">
            <a:tbl>
              <a:tblPr firstRow="1" bandRow="1">
                <a:tableStyleId>{8EC20E35-A176-4012-BC5E-935CFFF8708E}</a:tableStyleId>
              </a:tblPr>
              <a:tblGrid>
                <a:gridCol w="2436627">
                  <a:extLst>
                    <a:ext uri="{9D8B030D-6E8A-4147-A177-3AD203B41FA5}">
                      <a16:colId xmlns:a16="http://schemas.microsoft.com/office/drawing/2014/main" val="411877440"/>
                    </a:ext>
                  </a:extLst>
                </a:gridCol>
                <a:gridCol w="2870791">
                  <a:extLst>
                    <a:ext uri="{9D8B030D-6E8A-4147-A177-3AD203B41FA5}">
                      <a16:colId xmlns:a16="http://schemas.microsoft.com/office/drawing/2014/main" val="576720756"/>
                    </a:ext>
                  </a:extLst>
                </a:gridCol>
                <a:gridCol w="3678865">
                  <a:extLst>
                    <a:ext uri="{9D8B030D-6E8A-4147-A177-3AD203B41FA5}">
                      <a16:colId xmlns:a16="http://schemas.microsoft.com/office/drawing/2014/main" val="3768426714"/>
                    </a:ext>
                  </a:extLst>
                </a:gridCol>
              </a:tblGrid>
              <a:tr h="373331">
                <a:tc>
                  <a:txBody>
                    <a:bodyPr/>
                    <a:lstStyle/>
                    <a:p>
                      <a:pPr algn="ctr"/>
                      <a:r>
                        <a:rPr lang="en-IN" dirty="0">
                          <a:latin typeface="Tw Cen MT" panose="020B0602020104020603" pitchFamily="34" charset="0"/>
                        </a:rPr>
                        <a:t>Particulars</a:t>
                      </a:r>
                    </a:p>
                  </a:txBody>
                  <a:tcPr/>
                </a:tc>
                <a:tc>
                  <a:txBody>
                    <a:bodyPr/>
                    <a:lstStyle/>
                    <a:p>
                      <a:pPr algn="ctr"/>
                      <a:r>
                        <a:rPr lang="en-IN" dirty="0">
                          <a:latin typeface="Tw Cen MT" panose="020B0602020104020603" pitchFamily="34" charset="0"/>
                        </a:rPr>
                        <a:t>Non - Bailable</a:t>
                      </a:r>
                    </a:p>
                  </a:txBody>
                  <a:tcPr/>
                </a:tc>
                <a:tc>
                  <a:txBody>
                    <a:bodyPr/>
                    <a:lstStyle/>
                    <a:p>
                      <a:pPr algn="ctr"/>
                      <a:r>
                        <a:rPr lang="en-IN" dirty="0">
                          <a:latin typeface="Tw Cen MT" panose="020B0602020104020603" pitchFamily="34" charset="0"/>
                        </a:rPr>
                        <a:t>Bailable</a:t>
                      </a:r>
                    </a:p>
                  </a:txBody>
                  <a:tcPr/>
                </a:tc>
                <a:extLst>
                  <a:ext uri="{0D108BD9-81ED-4DB2-BD59-A6C34878D82A}">
                    <a16:rowId xmlns:a16="http://schemas.microsoft.com/office/drawing/2014/main" val="3413020847"/>
                  </a:ext>
                </a:extLst>
              </a:tr>
              <a:tr h="687940">
                <a:tc>
                  <a:txBody>
                    <a:bodyPr/>
                    <a:lstStyle/>
                    <a:p>
                      <a:r>
                        <a:rPr lang="en-IN" dirty="0">
                          <a:latin typeface="Tw Cen MT" panose="020B0602020104020603" pitchFamily="34" charset="0"/>
                        </a:rPr>
                        <a:t>Defined under which section of </a:t>
                      </a:r>
                      <a:r>
                        <a:rPr lang="en-IN" dirty="0" err="1">
                          <a:latin typeface="Tw Cen MT" panose="020B0602020104020603" pitchFamily="34" charset="0"/>
                        </a:rPr>
                        <a:t>CrPC</a:t>
                      </a:r>
                      <a:r>
                        <a:rPr lang="en-IN" dirty="0">
                          <a:latin typeface="Tw Cen MT" panose="020B0602020104020603" pitchFamily="34" charset="0"/>
                        </a:rPr>
                        <a:t>, 1973</a:t>
                      </a:r>
                    </a:p>
                  </a:txBody>
                  <a:tcPr/>
                </a:tc>
                <a:tc>
                  <a:txBody>
                    <a:bodyPr/>
                    <a:lstStyle/>
                    <a:p>
                      <a:pPr algn="ctr"/>
                      <a:r>
                        <a:rPr lang="en-IN" dirty="0">
                          <a:latin typeface="Tw Cen MT" panose="020B0602020104020603" pitchFamily="34" charset="0"/>
                        </a:rPr>
                        <a:t>Section 2(a)</a:t>
                      </a:r>
                    </a:p>
                  </a:txBody>
                  <a:tcPr/>
                </a:tc>
                <a:tc>
                  <a:txBody>
                    <a:bodyPr/>
                    <a:lstStyle/>
                    <a:p>
                      <a:pPr algn="ctr"/>
                      <a:r>
                        <a:rPr lang="en-IN" dirty="0">
                          <a:latin typeface="Tw Cen MT" panose="020B0602020104020603" pitchFamily="34" charset="0"/>
                        </a:rPr>
                        <a:t>Section 2(a) read with </a:t>
                      </a:r>
                    </a:p>
                    <a:p>
                      <a:pPr algn="ctr"/>
                      <a:r>
                        <a:rPr lang="en-IN" dirty="0">
                          <a:latin typeface="Tw Cen MT" panose="020B0602020104020603" pitchFamily="34" charset="0"/>
                        </a:rPr>
                        <a:t>First Schedule</a:t>
                      </a:r>
                    </a:p>
                  </a:txBody>
                  <a:tcPr/>
                </a:tc>
                <a:extLst>
                  <a:ext uri="{0D108BD9-81ED-4DB2-BD59-A6C34878D82A}">
                    <a16:rowId xmlns:a16="http://schemas.microsoft.com/office/drawing/2014/main" val="2210307975"/>
                  </a:ext>
                </a:extLst>
              </a:tr>
              <a:tr h="687940">
                <a:tc>
                  <a:txBody>
                    <a:bodyPr/>
                    <a:lstStyle/>
                    <a:p>
                      <a:r>
                        <a:rPr lang="en-IN" dirty="0">
                          <a:latin typeface="Tw Cen MT" panose="020B0602020104020603" pitchFamily="34" charset="0"/>
                        </a:rPr>
                        <a:t>Bail</a:t>
                      </a:r>
                    </a:p>
                  </a:txBody>
                  <a:tcPr/>
                </a:tc>
                <a:tc>
                  <a:txBody>
                    <a:bodyPr/>
                    <a:lstStyle/>
                    <a:p>
                      <a:pPr algn="ctr"/>
                      <a:r>
                        <a:rPr lang="en-IN" dirty="0">
                          <a:latin typeface="Tw Cen MT" panose="020B0602020104020603" pitchFamily="34" charset="0"/>
                        </a:rPr>
                        <a:t>Matter of discretion</a:t>
                      </a:r>
                    </a:p>
                  </a:txBody>
                  <a:tcPr/>
                </a:tc>
                <a:tc>
                  <a:txBody>
                    <a:bodyPr/>
                    <a:lstStyle/>
                    <a:p>
                      <a:pPr algn="ctr"/>
                      <a:r>
                        <a:rPr lang="en-IN" dirty="0">
                          <a:latin typeface="Tw Cen MT" panose="020B0602020104020603" pitchFamily="34" charset="0"/>
                        </a:rPr>
                        <a:t>Matter of right</a:t>
                      </a:r>
                    </a:p>
                  </a:txBody>
                  <a:tcPr/>
                </a:tc>
                <a:extLst>
                  <a:ext uri="{0D108BD9-81ED-4DB2-BD59-A6C34878D82A}">
                    <a16:rowId xmlns:a16="http://schemas.microsoft.com/office/drawing/2014/main" val="4293780550"/>
                  </a:ext>
                </a:extLst>
              </a:tr>
              <a:tr h="687940">
                <a:tc>
                  <a:txBody>
                    <a:bodyPr/>
                    <a:lstStyle/>
                    <a:p>
                      <a:r>
                        <a:rPr lang="en-IN" dirty="0">
                          <a:latin typeface="Tw Cen MT" panose="020B0602020104020603" pitchFamily="34" charset="0"/>
                        </a:rPr>
                        <a:t>Release on bail</a:t>
                      </a:r>
                    </a:p>
                  </a:txBody>
                  <a:tcPr/>
                </a:tc>
                <a:tc>
                  <a:txBody>
                    <a:bodyPr/>
                    <a:lstStyle/>
                    <a:p>
                      <a:pPr algn="ctr"/>
                      <a:r>
                        <a:rPr lang="en-IN" dirty="0">
                          <a:latin typeface="Tw Cen MT" panose="020B0602020104020603" pitchFamily="34" charset="0"/>
                        </a:rPr>
                        <a:t>By Court only</a:t>
                      </a:r>
                    </a:p>
                  </a:txBody>
                  <a:tcPr/>
                </a:tc>
                <a:tc>
                  <a:txBody>
                    <a:bodyPr/>
                    <a:lstStyle/>
                    <a:p>
                      <a:pPr algn="ctr"/>
                      <a:r>
                        <a:rPr lang="en-IN" dirty="0">
                          <a:latin typeface="Tw Cen MT" panose="020B0602020104020603" pitchFamily="34" charset="0"/>
                        </a:rPr>
                        <a:t>By Police also</a:t>
                      </a:r>
                    </a:p>
                  </a:txBody>
                  <a:tcPr/>
                </a:tc>
                <a:extLst>
                  <a:ext uri="{0D108BD9-81ED-4DB2-BD59-A6C34878D82A}">
                    <a16:rowId xmlns:a16="http://schemas.microsoft.com/office/drawing/2014/main" val="520650007"/>
                  </a:ext>
                </a:extLst>
              </a:tr>
              <a:tr h="687940">
                <a:tc>
                  <a:txBody>
                    <a:bodyPr/>
                    <a:lstStyle/>
                    <a:p>
                      <a:r>
                        <a:rPr lang="en-IN" dirty="0">
                          <a:latin typeface="Tw Cen MT" panose="020B0602020104020603" pitchFamily="34" charset="0"/>
                        </a:rPr>
                        <a:t>Nature</a:t>
                      </a:r>
                    </a:p>
                  </a:txBody>
                  <a:tcPr/>
                </a:tc>
                <a:tc>
                  <a:txBody>
                    <a:bodyPr/>
                    <a:lstStyle/>
                    <a:p>
                      <a:pPr algn="ctr"/>
                      <a:r>
                        <a:rPr lang="en-IN" dirty="0">
                          <a:latin typeface="Tw Cen MT" panose="020B0602020104020603" pitchFamily="34" charset="0"/>
                        </a:rPr>
                        <a:t>Grave &amp; Serious</a:t>
                      </a:r>
                    </a:p>
                  </a:txBody>
                  <a:tcPr/>
                </a:tc>
                <a:tc>
                  <a:txBody>
                    <a:bodyPr/>
                    <a:lstStyle/>
                    <a:p>
                      <a:pPr algn="ctr"/>
                      <a:r>
                        <a:rPr lang="en-IN" dirty="0">
                          <a:latin typeface="Tw Cen MT" panose="020B0602020104020603" pitchFamily="34" charset="0"/>
                        </a:rPr>
                        <a:t>Less grave &amp; serious</a:t>
                      </a:r>
                    </a:p>
                  </a:txBody>
                  <a:tcPr/>
                </a:tc>
                <a:extLst>
                  <a:ext uri="{0D108BD9-81ED-4DB2-BD59-A6C34878D82A}">
                    <a16:rowId xmlns:a16="http://schemas.microsoft.com/office/drawing/2014/main" val="4196014542"/>
                  </a:ext>
                </a:extLst>
              </a:tr>
            </a:tbl>
          </a:graphicData>
        </a:graphic>
      </p:graphicFrame>
    </p:spTree>
    <p:extLst>
      <p:ext uri="{BB962C8B-B14F-4D97-AF65-F5344CB8AC3E}">
        <p14:creationId xmlns:p14="http://schemas.microsoft.com/office/powerpoint/2010/main" val="300950894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74</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Proper Officer has</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power to summon</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any person whose attendance he considers necessary</a:t>
            </a:r>
          </a:p>
          <a:p>
            <a:pPr marL="342900" indent="-342900" algn="just">
              <a:lnSpc>
                <a:spcPct val="150000"/>
              </a:lnSpc>
              <a:spcBef>
                <a:spcPts val="600"/>
              </a:spcBef>
              <a:spcAft>
                <a:spcPts val="600"/>
              </a:spcAft>
              <a:buFont typeface="Tw Cen MT" panose="020B0602020104020603" pitchFamily="34" charset="0"/>
              <a:buChar char="-"/>
            </a:pPr>
            <a:r>
              <a:rPr lang="en-US" sz="2000" dirty="0">
                <a:latin typeface="Tw Cen MT" panose="020B0602020104020603" pitchFamily="34" charset="0"/>
              </a:rPr>
              <a:t>either to give evidence or to produce a document or any other thing in any inquiry</a:t>
            </a:r>
          </a:p>
          <a:p>
            <a:pPr marL="342900" indent="-342900" algn="just">
              <a:lnSpc>
                <a:spcPct val="150000"/>
              </a:lnSpc>
              <a:spcBef>
                <a:spcPts val="600"/>
              </a:spcBef>
              <a:spcAft>
                <a:spcPts val="600"/>
              </a:spcAft>
              <a:buFont typeface="Courier New" panose="02070309020205020404" pitchFamily="49" charset="0"/>
              <a:buChar char="o"/>
            </a:pPr>
            <a:endParaRPr lang="en-US" sz="2000" dirty="0">
              <a:latin typeface="Tw Cen MT" panose="020B0602020104020603" pitchFamily="34" charset="0"/>
            </a:endParaRPr>
          </a:p>
          <a:p>
            <a:pPr marL="342900" indent="-342900" algn="just">
              <a:lnSpc>
                <a:spcPct val="150000"/>
              </a:lnSpc>
              <a:spcBef>
                <a:spcPts val="600"/>
              </a:spcBef>
              <a:spcAft>
                <a:spcPts val="600"/>
              </a:spcAft>
              <a:buFont typeface="Courier New" panose="02070309020205020404" pitchFamily="49" charset="0"/>
              <a:buChar char="o"/>
            </a:pPr>
            <a:r>
              <a:rPr lang="en-US" sz="2000" dirty="0">
                <a:latin typeface="Tw Cen MT" panose="020B0602020104020603" pitchFamily="34" charset="0"/>
              </a:rPr>
              <a:t>Manner same as provided in the case of civil court under the provisions of CPC</a:t>
            </a:r>
          </a:p>
        </p:txBody>
      </p:sp>
      <p:sp>
        <p:nvSpPr>
          <p:cNvPr id="8" name="Rectangle 7">
            <a:extLst>
              <a:ext uri="{FF2B5EF4-FFF2-40B4-BE49-F238E27FC236}">
                <a16:creationId xmlns:a16="http://schemas.microsoft.com/office/drawing/2014/main" id="{2D31590A-56C3-45A0-BABB-4E06127EF85F}"/>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70: Power to Summons</a:t>
            </a:r>
            <a:endParaRPr lang="en-IN" sz="1400" b="1"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2099985045"/>
      </p:ext>
    </p:extLst>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68706" y="2536155"/>
            <a:ext cx="4241076"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800" dirty="0">
                <a:latin typeface="Tw Cen MT" panose="020B0602020104020603" pitchFamily="34" charset="0"/>
              </a:rPr>
              <a:t>FAQs released by CBIC</a:t>
            </a: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75</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447040"/>
            <a:ext cx="5577840" cy="579754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000" b="1" i="1" dirty="0">
                <a:latin typeface="Tw Cen MT" panose="020B0602020104020603" pitchFamily="34" charset="0"/>
              </a:rPr>
              <a:t>Q 34. What are the guidelines for issue of summons?</a:t>
            </a:r>
            <a:endParaRPr lang="en-US" sz="2000" i="1" dirty="0">
              <a:latin typeface="Tw Cen MT" panose="020B0602020104020603" pitchFamily="34" charset="0"/>
            </a:endParaRPr>
          </a:p>
          <a:p>
            <a:pPr algn="just"/>
            <a:endParaRPr lang="en-US" sz="2000" i="1" dirty="0">
              <a:latin typeface="Tw Cen MT" panose="020B0602020104020603" pitchFamily="34" charset="0"/>
            </a:endParaRPr>
          </a:p>
          <a:p>
            <a:pPr algn="just"/>
            <a:r>
              <a:rPr lang="en-US" sz="2000" i="1" dirty="0">
                <a:latin typeface="Tw Cen MT" panose="020B0602020104020603" pitchFamily="34" charset="0"/>
              </a:rPr>
              <a:t>Ans. The Central Board of Indirect Taxes and Customs (CBIC) in the Department of Revenue, Ministry of Finance has issued guidelines from time to time to ensure that summons provisions are not misused in the field. Some of the important highlights of these guidelines are given below:</a:t>
            </a:r>
          </a:p>
          <a:p>
            <a:pPr algn="just"/>
            <a:endParaRPr lang="en-US" sz="2000" i="1" dirty="0">
              <a:latin typeface="Tw Cen MT" panose="020B0602020104020603" pitchFamily="34" charset="0"/>
            </a:endParaRPr>
          </a:p>
          <a:p>
            <a:pPr marL="514350" indent="-514350" algn="just">
              <a:buFont typeface="+mj-lt"/>
              <a:buAutoNum type="romanLcPeriod"/>
            </a:pPr>
            <a:r>
              <a:rPr lang="en-US" sz="2000" b="1" i="1" dirty="0">
                <a:latin typeface="Tw Cen MT" panose="020B0602020104020603" pitchFamily="34" charset="0"/>
              </a:rPr>
              <a:t>summons is to be issued as a last resort where assesses are not co-operating and this section should not be used for the top management;</a:t>
            </a:r>
          </a:p>
          <a:p>
            <a:pPr marL="514350" indent="-514350" algn="just">
              <a:buAutoNum type="romanLcPeriod"/>
            </a:pPr>
            <a:endParaRPr lang="en-US" sz="2000" i="1" dirty="0">
              <a:latin typeface="Tw Cen MT" panose="020B0602020104020603" pitchFamily="34" charset="0"/>
            </a:endParaRPr>
          </a:p>
          <a:p>
            <a:pPr marL="514350" indent="-514350" algn="just">
              <a:buAutoNum type="romanLcPeriod"/>
            </a:pPr>
            <a:r>
              <a:rPr lang="en-US" sz="2000" i="1" dirty="0">
                <a:latin typeface="Tw Cen MT" panose="020B0602020104020603" pitchFamily="34" charset="0"/>
              </a:rPr>
              <a:t>the language of the summons should not be harsh and legal which causes unnecessary mental stress and embarrassment to the receiver;</a:t>
            </a:r>
          </a:p>
          <a:p>
            <a:pPr marL="514350" indent="-514350" algn="just">
              <a:buAutoNum type="romanLcPeriod"/>
            </a:pPr>
            <a:endParaRPr lang="en-US" sz="2000" i="1" dirty="0">
              <a:latin typeface="Tw Cen MT" panose="020B0602020104020603" pitchFamily="34" charset="0"/>
            </a:endParaRPr>
          </a:p>
          <a:p>
            <a:pPr marL="514350" indent="-514350" algn="just">
              <a:buAutoNum type="romanLcPeriod"/>
            </a:pPr>
            <a:r>
              <a:rPr lang="en-US" sz="2000" i="1" dirty="0">
                <a:solidFill>
                  <a:srgbClr val="00B050"/>
                </a:solidFill>
                <a:latin typeface="Tw Cen MT" panose="020B0602020104020603" pitchFamily="34" charset="0"/>
              </a:rPr>
              <a:t>summons by Superintendents should be issued after obtaining prior written permission from an officer not below the rank of Assistant Commissioner with the reasons for issuance of summons to be recorded in writing;</a:t>
            </a:r>
          </a:p>
        </p:txBody>
      </p:sp>
    </p:spTree>
    <p:extLst>
      <p:ext uri="{BB962C8B-B14F-4D97-AF65-F5344CB8AC3E}">
        <p14:creationId xmlns:p14="http://schemas.microsoft.com/office/powerpoint/2010/main" val="342317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1000"/>
                                        <p:tgtEl>
                                          <p:spTgt spid="7">
                                            <p:txEl>
                                              <p:pRg st="2" end="2"/>
                                            </p:txEl>
                                          </p:spTgt>
                                        </p:tgtEl>
                                      </p:cBhvr>
                                    </p:animEffect>
                                    <p:anim calcmode="lin" valueType="num">
                                      <p:cBhvr>
                                        <p:cTn id="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4" end="4"/>
                                            </p:txEl>
                                          </p:spTgt>
                                        </p:tgtEl>
                                        <p:attrNameLst>
                                          <p:attrName>style.visibility</p:attrName>
                                        </p:attrNameLst>
                                      </p:cBhvr>
                                      <p:to>
                                        <p:strVal val="visible"/>
                                      </p:to>
                                    </p:set>
                                    <p:animEffect transition="in" filter="fade">
                                      <p:cBhvr>
                                        <p:cTn id="14" dur="1000"/>
                                        <p:tgtEl>
                                          <p:spTgt spid="7">
                                            <p:txEl>
                                              <p:pRg st="4" end="4"/>
                                            </p:txEl>
                                          </p:spTgt>
                                        </p:tgtEl>
                                      </p:cBhvr>
                                    </p:animEffect>
                                    <p:anim calcmode="lin" valueType="num">
                                      <p:cBhvr>
                                        <p:cTn id="15"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1000"/>
                                        <p:tgtEl>
                                          <p:spTgt spid="7">
                                            <p:txEl>
                                              <p:pRg st="6" end="6"/>
                                            </p:txEl>
                                          </p:spTgt>
                                        </p:tgtEl>
                                      </p:cBhvr>
                                    </p:animEffect>
                                    <p:anim calcmode="lin" valueType="num">
                                      <p:cBhvr>
                                        <p:cTn id="22"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8" end="8"/>
                                            </p:txEl>
                                          </p:spTgt>
                                        </p:tgtEl>
                                        <p:attrNameLst>
                                          <p:attrName>style.visibility</p:attrName>
                                        </p:attrNameLst>
                                      </p:cBhvr>
                                      <p:to>
                                        <p:strVal val="visible"/>
                                      </p:to>
                                    </p:set>
                                    <p:animEffect transition="in" filter="fade">
                                      <p:cBhvr>
                                        <p:cTn id="28" dur="1000"/>
                                        <p:tgtEl>
                                          <p:spTgt spid="7">
                                            <p:txEl>
                                              <p:pRg st="8" end="8"/>
                                            </p:txEl>
                                          </p:spTgt>
                                        </p:tgtEl>
                                      </p:cBhvr>
                                    </p:animEffect>
                                    <p:anim calcmode="lin" valueType="num">
                                      <p:cBhvr>
                                        <p:cTn id="29"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76</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467360"/>
            <a:ext cx="5577840" cy="59093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14350" indent="-514350" algn="just">
              <a:buFont typeface="+mj-lt"/>
              <a:buAutoNum type="romanLcPeriod" startAt="4"/>
            </a:pPr>
            <a:r>
              <a:rPr lang="en-US" sz="2000" i="1" dirty="0">
                <a:solidFill>
                  <a:srgbClr val="00B050"/>
                </a:solidFill>
                <a:latin typeface="Tw Cen MT" panose="020B0602020104020603" pitchFamily="34" charset="0"/>
              </a:rPr>
              <a:t>where for operational reasons, it is not possible to obtain such prior written permission, oral/ telephonic permission from such officer must be obtained and the same should be reduced to writing and intimated to the officer according such permission at the earliest opportunity;</a:t>
            </a:r>
          </a:p>
          <a:p>
            <a:pPr marL="514350" indent="-514350" algn="just">
              <a:buAutoNum type="romanLcPeriod" startAt="4"/>
            </a:pPr>
            <a:endParaRPr lang="en-US" sz="2000" i="1" dirty="0">
              <a:latin typeface="Tw Cen MT" panose="020B0602020104020603" pitchFamily="34" charset="0"/>
            </a:endParaRPr>
          </a:p>
          <a:p>
            <a:pPr marL="514350" indent="-514350" algn="just">
              <a:buAutoNum type="romanLcPeriod" startAt="4"/>
            </a:pPr>
            <a:r>
              <a:rPr lang="en-US" sz="2000" i="1" dirty="0">
                <a:latin typeface="Tw Cen MT" panose="020B0602020104020603" pitchFamily="34" charset="0"/>
              </a:rPr>
              <a:t>in all cases, where summons are issued, the officer issuing summons should submit a report or should record a brief of the proceedings in the case file and submit the same to the officer who had authorized the issuance of summons;</a:t>
            </a:r>
          </a:p>
          <a:p>
            <a:pPr marL="514350" indent="-514350" algn="just">
              <a:buAutoNum type="romanLcPeriod" startAt="4"/>
            </a:pPr>
            <a:endParaRPr lang="en-US" sz="2000" i="1" dirty="0">
              <a:latin typeface="Tw Cen MT" panose="020B0602020104020603" pitchFamily="34" charset="0"/>
            </a:endParaRPr>
          </a:p>
          <a:p>
            <a:pPr marL="514350" indent="-514350" algn="just">
              <a:buAutoNum type="romanLcPeriod" startAt="4"/>
            </a:pPr>
            <a:r>
              <a:rPr lang="en-US" sz="2000" b="1" i="1" dirty="0">
                <a:solidFill>
                  <a:srgbClr val="00B050"/>
                </a:solidFill>
                <a:latin typeface="Tw Cen MT" panose="020B0602020104020603" pitchFamily="34" charset="0"/>
              </a:rPr>
              <a:t>senior management officials such as CEO, CFO, General Managers of a large company or a Public Sector Undertaking should not generally be issued summons at the first instance. They should be summoned only when there are indications in the investigation of their involvement in the decision making process which led to loss of revenue.</a:t>
            </a:r>
          </a:p>
        </p:txBody>
      </p:sp>
      <p:sp>
        <p:nvSpPr>
          <p:cNvPr id="6" name="Title 1">
            <a:extLst>
              <a:ext uri="{FF2B5EF4-FFF2-40B4-BE49-F238E27FC236}">
                <a16:creationId xmlns:a16="http://schemas.microsoft.com/office/drawing/2014/main" id="{3A6EE40F-1D18-416D-AADB-954065F0AC7D}"/>
              </a:ext>
            </a:extLst>
          </p:cNvPr>
          <p:cNvSpPr txBox="1">
            <a:spLocks/>
          </p:cNvSpPr>
          <p:nvPr/>
        </p:nvSpPr>
        <p:spPr>
          <a:xfrm>
            <a:off x="1268706" y="2536155"/>
            <a:ext cx="4241076"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800" dirty="0">
                <a:latin typeface="Tw Cen MT" panose="020B0602020104020603" pitchFamily="34" charset="0"/>
              </a:rPr>
              <a:t>FAQs released by CBIC</a:t>
            </a:r>
          </a:p>
        </p:txBody>
      </p:sp>
    </p:spTree>
    <p:extLst>
      <p:ext uri="{BB962C8B-B14F-4D97-AF65-F5344CB8AC3E}">
        <p14:creationId xmlns:p14="http://schemas.microsoft.com/office/powerpoint/2010/main" val="230310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77</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248400" y="325120"/>
            <a:ext cx="5699760" cy="59093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1800" b="1" i="1" dirty="0">
                <a:latin typeface="Tw Cen MT" panose="020B0602020104020603" pitchFamily="34" charset="0"/>
              </a:rPr>
              <a:t>Q 35. What are the precautions to be observed while issuing summons?</a:t>
            </a:r>
            <a:endParaRPr lang="en-US" sz="1800" i="1" dirty="0">
              <a:latin typeface="Tw Cen MT" panose="020B0602020104020603" pitchFamily="34" charset="0"/>
            </a:endParaRPr>
          </a:p>
          <a:p>
            <a:pPr algn="just"/>
            <a:endParaRPr lang="en-US" sz="1800" b="1" i="1" dirty="0">
              <a:latin typeface="Tw Cen MT" panose="020B0602020104020603" pitchFamily="34" charset="0"/>
            </a:endParaRPr>
          </a:p>
          <a:p>
            <a:pPr algn="just"/>
            <a:r>
              <a:rPr lang="en-US" sz="1800" i="1" dirty="0">
                <a:latin typeface="Tw Cen MT" panose="020B0602020104020603" pitchFamily="34" charset="0"/>
              </a:rPr>
              <a:t>Ans. The following precautions should generally be observed when summoning a person:-</a:t>
            </a:r>
          </a:p>
          <a:p>
            <a:pPr algn="just"/>
            <a:endParaRPr lang="en-US" sz="1800" i="1" dirty="0">
              <a:latin typeface="Tw Cen MT" panose="020B0602020104020603" pitchFamily="34" charset="0"/>
            </a:endParaRPr>
          </a:p>
          <a:p>
            <a:pPr marL="514350" indent="-514350" algn="just">
              <a:buAutoNum type="romanLcParenBoth"/>
            </a:pPr>
            <a:r>
              <a:rPr lang="en-US" sz="1800" i="1" dirty="0">
                <a:latin typeface="Tw Cen MT" panose="020B0602020104020603" pitchFamily="34" charset="0"/>
              </a:rPr>
              <a:t>A summon should not be issued for appearance where it is not justified. The power to summon can be exercised only when there is an inquiry being undertaken and the attendance of the person is considered necessary.</a:t>
            </a:r>
          </a:p>
          <a:p>
            <a:pPr marL="514350" indent="-514350" algn="just">
              <a:buAutoNum type="romanLcParenBoth"/>
            </a:pPr>
            <a:endParaRPr lang="en-US" sz="1800" i="1" dirty="0">
              <a:latin typeface="Tw Cen MT" panose="020B0602020104020603" pitchFamily="34" charset="0"/>
            </a:endParaRPr>
          </a:p>
          <a:p>
            <a:pPr marL="514350" indent="-514350" algn="just">
              <a:buAutoNum type="romanLcParenBoth"/>
            </a:pPr>
            <a:r>
              <a:rPr lang="en-US" sz="1800" i="1" dirty="0">
                <a:latin typeface="Tw Cen MT" panose="020B0602020104020603" pitchFamily="34" charset="0"/>
              </a:rPr>
              <a:t>Normally, summons should not be issued repeatedly. As far as practicable, the statement of the accused or witness should be recorded in minimum number of appearances.</a:t>
            </a:r>
          </a:p>
          <a:p>
            <a:pPr marL="514350" indent="-514350" algn="just">
              <a:buAutoNum type="romanLcParenBoth"/>
            </a:pPr>
            <a:endParaRPr lang="en-US" sz="1800" i="1" dirty="0">
              <a:latin typeface="Tw Cen MT" panose="020B0602020104020603" pitchFamily="34" charset="0"/>
            </a:endParaRPr>
          </a:p>
          <a:p>
            <a:pPr marL="514350" indent="-514350" algn="just">
              <a:buAutoNum type="romanLcParenBoth"/>
            </a:pPr>
            <a:r>
              <a:rPr lang="en-US" sz="1800" i="1" dirty="0">
                <a:latin typeface="Tw Cen MT" panose="020B0602020104020603" pitchFamily="34" charset="0"/>
              </a:rPr>
              <a:t>Respect the time of appearance given in the summons. No person should be made to wait for long hours before his statement is recorded except when it has been decided very consciously as a matter of strategy.</a:t>
            </a:r>
          </a:p>
          <a:p>
            <a:pPr marL="514350" indent="-514350" algn="just">
              <a:buAutoNum type="romanLcParenBoth"/>
            </a:pPr>
            <a:endParaRPr lang="en-US" sz="1800" i="1" dirty="0">
              <a:latin typeface="Tw Cen MT" panose="020B0602020104020603" pitchFamily="34" charset="0"/>
            </a:endParaRPr>
          </a:p>
          <a:p>
            <a:pPr marL="514350" indent="-514350" algn="just">
              <a:buAutoNum type="romanLcParenBoth"/>
            </a:pPr>
            <a:r>
              <a:rPr lang="en-US" sz="1800" i="1" dirty="0">
                <a:latin typeface="Tw Cen MT" panose="020B0602020104020603" pitchFamily="34" charset="0"/>
              </a:rPr>
              <a:t>Preferably, statements should be recorded during office hours; however, an exception could be made regarding time and place of recording statement having regard to the facts in the case.</a:t>
            </a:r>
          </a:p>
        </p:txBody>
      </p:sp>
      <p:sp>
        <p:nvSpPr>
          <p:cNvPr id="6" name="Title 1">
            <a:extLst>
              <a:ext uri="{FF2B5EF4-FFF2-40B4-BE49-F238E27FC236}">
                <a16:creationId xmlns:a16="http://schemas.microsoft.com/office/drawing/2014/main" id="{331BFFC8-8955-4848-B0CE-17B8CF17FDB3}"/>
              </a:ext>
            </a:extLst>
          </p:cNvPr>
          <p:cNvSpPr txBox="1">
            <a:spLocks/>
          </p:cNvSpPr>
          <p:nvPr/>
        </p:nvSpPr>
        <p:spPr>
          <a:xfrm>
            <a:off x="1268706" y="2536155"/>
            <a:ext cx="4241076"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800" dirty="0">
                <a:latin typeface="Tw Cen MT" panose="020B0602020104020603" pitchFamily="34" charset="0"/>
              </a:rPr>
              <a:t>FAQs released by CBIC</a:t>
            </a:r>
          </a:p>
        </p:txBody>
      </p:sp>
    </p:spTree>
    <p:extLst>
      <p:ext uri="{BB962C8B-B14F-4D97-AF65-F5344CB8AC3E}">
        <p14:creationId xmlns:p14="http://schemas.microsoft.com/office/powerpoint/2010/main" val="91033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1000"/>
                                        <p:tgtEl>
                                          <p:spTgt spid="7">
                                            <p:txEl>
                                              <p:pRg st="6" end="6"/>
                                            </p:txEl>
                                          </p:spTgt>
                                        </p:tgtEl>
                                      </p:cBhvr>
                                    </p:animEffect>
                                    <p:anim calcmode="lin" valueType="num">
                                      <p:cBhvr>
                                        <p:cTn id="29"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Effect transition="in" filter="fade">
                                      <p:cBhvr>
                                        <p:cTn id="35" dur="1000"/>
                                        <p:tgtEl>
                                          <p:spTgt spid="7">
                                            <p:txEl>
                                              <p:pRg st="8" end="8"/>
                                            </p:txEl>
                                          </p:spTgt>
                                        </p:tgtEl>
                                      </p:cBhvr>
                                    </p:animEffect>
                                    <p:anim calcmode="lin" valueType="num">
                                      <p:cBhvr>
                                        <p:cTn id="36"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10" end="10"/>
                                            </p:txEl>
                                          </p:spTgt>
                                        </p:tgtEl>
                                        <p:attrNameLst>
                                          <p:attrName>style.visibility</p:attrName>
                                        </p:attrNameLst>
                                      </p:cBhvr>
                                      <p:to>
                                        <p:strVal val="visible"/>
                                      </p:to>
                                    </p:set>
                                    <p:animEffect transition="in" filter="fade">
                                      <p:cBhvr>
                                        <p:cTn id="42" dur="1000"/>
                                        <p:tgtEl>
                                          <p:spTgt spid="7">
                                            <p:txEl>
                                              <p:pRg st="10" end="10"/>
                                            </p:txEl>
                                          </p:spTgt>
                                        </p:tgtEl>
                                      </p:cBhvr>
                                    </p:animEffect>
                                    <p:anim calcmode="lin" valueType="num">
                                      <p:cBhvr>
                                        <p:cTn id="43" dur="10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68706" y="2536155"/>
            <a:ext cx="4241076"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800" dirty="0">
                <a:latin typeface="Tw Cen MT" panose="020B0602020104020603" pitchFamily="34" charset="0"/>
              </a:rPr>
              <a:t>Circular bearing F. No. 208/122/89-CX.6 dated 13 October 1989</a:t>
            </a: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78</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772161"/>
            <a:ext cx="5577840" cy="526288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000" i="1" dirty="0">
                <a:latin typeface="Tw Cen MT" panose="020B0602020104020603" pitchFamily="34" charset="0"/>
              </a:rPr>
              <a:t>Complaints have been received from the trade that in some of the Collectorates summons under Section 14 of the Central Excise and Salt Act, 1944 are being issued to the Managing Directors and other high officers with a view to enforce recovery of dues which are under dispute. Action under this section is to be taken only as a last resort in cases whether assesses are not cooperating or investigations are to be completed expeditiously. This section should not be used for harassing the top management for forcing them to pay up demands which are disputed by them. For recovery of demands normal procedure under the law should be followed.</a:t>
            </a:r>
          </a:p>
          <a:p>
            <a:pPr algn="just"/>
            <a:endParaRPr lang="en-US" sz="2000" i="1" dirty="0">
              <a:latin typeface="Tw Cen MT" panose="020B0602020104020603" pitchFamily="34" charset="0"/>
            </a:endParaRPr>
          </a:p>
          <a:p>
            <a:pPr algn="just"/>
            <a:r>
              <a:rPr lang="en-US" sz="2000" i="1" dirty="0">
                <a:latin typeface="Tw Cen MT" panose="020B0602020104020603" pitchFamily="34" charset="0"/>
              </a:rPr>
              <a:t>If any instance of issue of summons to Managing Directors and others without justification is noticed, a serious view will be taken by the board. Collectors will be held personally responsible for enforcing these instructions in their charges.</a:t>
            </a:r>
          </a:p>
        </p:txBody>
      </p:sp>
    </p:spTree>
    <p:extLst>
      <p:ext uri="{BB962C8B-B14F-4D97-AF65-F5344CB8AC3E}">
        <p14:creationId xmlns:p14="http://schemas.microsoft.com/office/powerpoint/2010/main" val="235866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68706" y="2536155"/>
            <a:ext cx="4241076"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800" dirty="0">
                <a:latin typeface="Tw Cen MT" panose="020B0602020104020603" pitchFamily="34" charset="0"/>
              </a:rPr>
              <a:t>Instruction bearing F. No. 207/07/2014-CX-6, dated 20 January 2015</a:t>
            </a:r>
          </a:p>
          <a:p>
            <a:pPr algn="just"/>
            <a:endParaRPr lang="en-US" sz="2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79</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609600"/>
            <a:ext cx="5577840" cy="540511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000" i="1" dirty="0">
                <a:latin typeface="Tw Cen MT" panose="020B0602020104020603" pitchFamily="34" charset="0"/>
              </a:rPr>
              <a:t>It has been brought to the notice of the Board that in some instances, the summons under Section 14 of the Central Excise Act, 1944 have been issued by the field formations to the top senior officials of the companies in a routine manner to call for material evidence/documents. Besides, summons have been issued to enforce recovery of dues, which are under dispute. As per Section 14 of Central Excise Act, 1944, summons can be used in an inquiry for recording statements or for collecting evidence/documents. While the evidentiary value of securing documentary and oral evidence under the said legal provision can hardly be over emphasized, nevertheless, it is desirable that summons need not always be issued when a simple letter, politely worded, can also serve the purpose of securing documents relevant to investigation. It is emphasized that the use of summons be made only as a last resort when it is absolutely required.</a:t>
            </a:r>
          </a:p>
        </p:txBody>
      </p:sp>
    </p:spTree>
    <p:extLst>
      <p:ext uri="{BB962C8B-B14F-4D97-AF65-F5344CB8AC3E}">
        <p14:creationId xmlns:p14="http://schemas.microsoft.com/office/powerpoint/2010/main" val="2171974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367911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200" dirty="0">
                <a:latin typeface="Tw Cen MT" panose="020B0602020104020603" pitchFamily="34" charset="0"/>
              </a:rPr>
              <a:t>“Assessment" means determination of tax liability under this Act and includes – </a:t>
            </a:r>
          </a:p>
          <a:p>
            <a:pPr marL="342900" indent="-342900" algn="just">
              <a:lnSpc>
                <a:spcPct val="150000"/>
              </a:lnSpc>
              <a:spcBef>
                <a:spcPts val="600"/>
              </a:spcBef>
              <a:spcAft>
                <a:spcPts val="600"/>
              </a:spcAft>
              <a:buFont typeface="Tw Cen MT" panose="020B0602020104020603" pitchFamily="34" charset="0"/>
              <a:buChar char="¤"/>
            </a:pPr>
            <a:r>
              <a:rPr lang="en-US" sz="2200" dirty="0">
                <a:latin typeface="Tw Cen MT" panose="020B0602020104020603" pitchFamily="34" charset="0"/>
              </a:rPr>
              <a:t>Self – assessment;</a:t>
            </a:r>
          </a:p>
          <a:p>
            <a:pPr marL="342900" indent="-342900" algn="just">
              <a:lnSpc>
                <a:spcPct val="150000"/>
              </a:lnSpc>
              <a:spcBef>
                <a:spcPts val="600"/>
              </a:spcBef>
              <a:spcAft>
                <a:spcPts val="600"/>
              </a:spcAft>
              <a:buFont typeface="Tw Cen MT" panose="020B0602020104020603" pitchFamily="34" charset="0"/>
              <a:buChar char="¤"/>
            </a:pPr>
            <a:r>
              <a:rPr lang="en-US" sz="2200" dirty="0">
                <a:latin typeface="Tw Cen MT" panose="020B0602020104020603" pitchFamily="34" charset="0"/>
              </a:rPr>
              <a:t>Re-assessment;</a:t>
            </a:r>
          </a:p>
          <a:p>
            <a:pPr marL="342900" indent="-342900" algn="just">
              <a:lnSpc>
                <a:spcPct val="150000"/>
              </a:lnSpc>
              <a:spcBef>
                <a:spcPts val="600"/>
              </a:spcBef>
              <a:spcAft>
                <a:spcPts val="600"/>
              </a:spcAft>
              <a:buFont typeface="Tw Cen MT" panose="020B0602020104020603" pitchFamily="34" charset="0"/>
              <a:buChar char="¤"/>
            </a:pPr>
            <a:r>
              <a:rPr lang="en-US" sz="2200" dirty="0">
                <a:latin typeface="Tw Cen MT" panose="020B0602020104020603" pitchFamily="34" charset="0"/>
              </a:rPr>
              <a:t>Provisional Assessment;</a:t>
            </a:r>
          </a:p>
          <a:p>
            <a:pPr marL="342900" indent="-342900" algn="just">
              <a:lnSpc>
                <a:spcPct val="150000"/>
              </a:lnSpc>
              <a:spcBef>
                <a:spcPts val="600"/>
              </a:spcBef>
              <a:spcAft>
                <a:spcPts val="600"/>
              </a:spcAft>
              <a:buFont typeface="Tw Cen MT" panose="020B0602020104020603" pitchFamily="34" charset="0"/>
              <a:buChar char="¤"/>
            </a:pPr>
            <a:r>
              <a:rPr lang="en-US" sz="2200" dirty="0">
                <a:latin typeface="Tw Cen MT" panose="020B0602020104020603" pitchFamily="34" charset="0"/>
              </a:rPr>
              <a:t>Summary Assessment; and,</a:t>
            </a:r>
          </a:p>
          <a:p>
            <a:pPr marL="342900" indent="-342900" algn="just">
              <a:lnSpc>
                <a:spcPct val="150000"/>
              </a:lnSpc>
              <a:spcBef>
                <a:spcPts val="600"/>
              </a:spcBef>
              <a:spcAft>
                <a:spcPts val="600"/>
              </a:spcAft>
              <a:buFont typeface="Tw Cen MT" panose="020B0602020104020603" pitchFamily="34" charset="0"/>
              <a:buChar char="¤"/>
            </a:pPr>
            <a:r>
              <a:rPr lang="en-US" sz="2200" dirty="0">
                <a:latin typeface="Tw Cen MT" panose="020B0602020104020603" pitchFamily="34" charset="0"/>
              </a:rPr>
              <a:t>Best Judgment Assessment.</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2(11): Definition of Assessment</a:t>
            </a:r>
            <a:endParaRPr lang="en-IN" sz="14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a:t>
            </a:fld>
            <a:endParaRPr lang="en-IN"/>
          </a:p>
        </p:txBody>
      </p:sp>
    </p:spTree>
    <p:extLst>
      <p:ext uri="{BB962C8B-B14F-4D97-AF65-F5344CB8AC3E}">
        <p14:creationId xmlns:p14="http://schemas.microsoft.com/office/powerpoint/2010/main" val="345424924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1000"/>
                                        <p:tgtEl>
                                          <p:spTgt spid="5">
                                            <p:txEl>
                                              <p:pRg st="5" end="5"/>
                                            </p:txEl>
                                          </p:spTgt>
                                        </p:tgtEl>
                                      </p:cBhvr>
                                    </p:animEffect>
                                    <p:anim calcmode="lin" valueType="num">
                                      <p:cBhvr>
                                        <p:cTn id="3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68706" y="2536155"/>
            <a:ext cx="4644414"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latin typeface="Tw Cen MT" panose="020B0602020104020603" pitchFamily="34" charset="0"/>
              </a:rPr>
              <a:t>Instructions bearing no. 3/2022-23 (GST-Investigation) dated 17 August 2022	</a:t>
            </a: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80</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477521"/>
            <a:ext cx="5577840" cy="526288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 typeface="Arial" panose="020B0604020202020204" pitchFamily="34" charset="0"/>
              <a:buChar char="•"/>
            </a:pPr>
            <a:r>
              <a:rPr lang="en-US" sz="2000" i="1" dirty="0">
                <a:latin typeface="Tw Cen MT" panose="020B0602020104020603" pitchFamily="34" charset="0"/>
              </a:rPr>
              <a:t>Officers are also advised to explore instances when instead of resorting to summons, a letter for requisition of information may suffice.</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The officer issuing summons should record in file about appearance/ non-appearance of the summoned person and place a copy of statement recorded in file.</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Summons should normally indicate the name of the offender(s) against whom the case is being investigated unless revelation of the name of the offender is detrimental to the cause of investigation, so that the recipient of summons has prima-facie understanding as whether he has been summoned as an accused, co-accused or as witness.</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Do not issue summons for statutory documents which are available on GST portal.</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DIN mandatory on Summons.</a:t>
            </a:r>
          </a:p>
        </p:txBody>
      </p:sp>
    </p:spTree>
    <p:extLst>
      <p:ext uri="{BB962C8B-B14F-4D97-AF65-F5344CB8AC3E}">
        <p14:creationId xmlns:p14="http://schemas.microsoft.com/office/powerpoint/2010/main" val="342992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1000"/>
                                        <p:tgtEl>
                                          <p:spTgt spid="7">
                                            <p:txEl>
                                              <p:pRg st="6" end="6"/>
                                            </p:txEl>
                                          </p:spTgt>
                                        </p:tgtEl>
                                      </p:cBhvr>
                                    </p:animEffect>
                                    <p:anim calcmode="lin" valueType="num">
                                      <p:cBhvr>
                                        <p:cTn id="29"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Effect transition="in" filter="fade">
                                      <p:cBhvr>
                                        <p:cTn id="35" dur="1000"/>
                                        <p:tgtEl>
                                          <p:spTgt spid="7">
                                            <p:txEl>
                                              <p:pRg st="8" end="8"/>
                                            </p:txEl>
                                          </p:spTgt>
                                        </p:tgtEl>
                                      </p:cBhvr>
                                    </p:animEffect>
                                    <p:anim calcmode="lin" valueType="num">
                                      <p:cBhvr>
                                        <p:cTn id="36"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5" name="Title 1"/>
          <p:cNvSpPr txBox="1">
            <a:spLocks/>
          </p:cNvSpPr>
          <p:nvPr/>
        </p:nvSpPr>
        <p:spPr>
          <a:xfrm>
            <a:off x="1268706" y="2536155"/>
            <a:ext cx="4644414" cy="1324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latin typeface="Tw Cen MT" panose="020B0602020104020603" pitchFamily="34" charset="0"/>
              </a:rPr>
              <a:t>Instructions bearing no. 3/2022-23 (GST-Investigation) dated 17 August 2022	</a:t>
            </a:r>
          </a:p>
        </p:txBody>
      </p:sp>
      <p:sp>
        <p:nvSpPr>
          <p:cNvPr id="2" name="Slide Number Placeholder 1">
            <a:extLst>
              <a:ext uri="{FF2B5EF4-FFF2-40B4-BE49-F238E27FC236}">
                <a16:creationId xmlns:a16="http://schemas.microsoft.com/office/drawing/2014/main" id="{D856B9BA-465E-4224-A84F-47802345C9A0}"/>
              </a:ext>
            </a:extLst>
          </p:cNvPr>
          <p:cNvSpPr>
            <a:spLocks noGrp="1"/>
          </p:cNvSpPr>
          <p:nvPr>
            <p:ph type="sldNum" sz="quarter" idx="12"/>
          </p:nvPr>
        </p:nvSpPr>
        <p:spPr/>
        <p:txBody>
          <a:bodyPr/>
          <a:lstStyle/>
          <a:p>
            <a:fld id="{42180C9C-1281-4DB4-86D7-3E425E3ECD19}" type="slidenum">
              <a:rPr lang="en-IN" smtClean="0"/>
              <a:t>81</a:t>
            </a:fld>
            <a:endParaRPr lang="en-IN"/>
          </a:p>
        </p:txBody>
      </p:sp>
      <p:sp>
        <p:nvSpPr>
          <p:cNvPr id="7" name="Title 1">
            <a:extLst>
              <a:ext uri="{FF2B5EF4-FFF2-40B4-BE49-F238E27FC236}">
                <a16:creationId xmlns:a16="http://schemas.microsoft.com/office/drawing/2014/main" id="{BD598956-BB43-4CFB-8A44-33AD51FB98A3}"/>
              </a:ext>
            </a:extLst>
          </p:cNvPr>
          <p:cNvSpPr txBox="1">
            <a:spLocks/>
          </p:cNvSpPr>
          <p:nvPr/>
        </p:nvSpPr>
        <p:spPr>
          <a:xfrm>
            <a:off x="6370320" y="406401"/>
            <a:ext cx="5577840" cy="526288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 typeface="Arial" panose="020B0604020202020204" pitchFamily="34" charset="0"/>
              <a:buChar char="•"/>
            </a:pPr>
            <a:r>
              <a:rPr lang="en-US" sz="2000" i="1" dirty="0">
                <a:latin typeface="Tw Cen MT" panose="020B0602020104020603" pitchFamily="34" charset="0"/>
              </a:rPr>
              <a:t>The summoning officer must be present at the time and date for which summons is issued. In case of any exigency, the summoned person must be informed in advance in writing or orally.</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All persons summoned are bound to appear before the officers concerned, the only exception being women who do not by tradition appear in public or privileged persons. (For exemption, Refer Section 132 and 133 of CPC)</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Repeated summons without ensuring service of the summons must be avoided.</a:t>
            </a:r>
          </a:p>
          <a:p>
            <a:pPr marL="342900" indent="-342900" algn="just">
              <a:buFont typeface="Arial" panose="020B0604020202020204" pitchFamily="34" charset="0"/>
              <a:buChar char="•"/>
            </a:pPr>
            <a:endParaRPr lang="en-US" sz="2000" i="1" dirty="0">
              <a:latin typeface="Tw Cen MT" panose="020B0602020104020603" pitchFamily="34" charset="0"/>
            </a:endParaRPr>
          </a:p>
          <a:p>
            <a:pPr marL="342900" indent="-342900" algn="just">
              <a:buFont typeface="Arial" panose="020B0604020202020204" pitchFamily="34" charset="0"/>
              <a:buChar char="•"/>
            </a:pPr>
            <a:r>
              <a:rPr lang="en-US" sz="2000" i="1" dirty="0">
                <a:latin typeface="Tw Cen MT" panose="020B0602020104020603" pitchFamily="34" charset="0"/>
              </a:rPr>
              <a:t>Sometimes it may so happen that summoned person does not join investigations even after being repeatedly summoned. In such cases, after giving reasonable opportunity, generally three summons at reasonable intervals, a complaint should be filed with the jurisdictional magistrate. However, this does not bar to issue further summons to the said person under Section 70 of the Act.</a:t>
            </a:r>
          </a:p>
        </p:txBody>
      </p:sp>
    </p:spTree>
    <p:extLst>
      <p:ext uri="{BB962C8B-B14F-4D97-AF65-F5344CB8AC3E}">
        <p14:creationId xmlns:p14="http://schemas.microsoft.com/office/powerpoint/2010/main" val="519905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1000"/>
                                        <p:tgtEl>
                                          <p:spTgt spid="7">
                                            <p:txEl>
                                              <p:pRg st="6" end="6"/>
                                            </p:txEl>
                                          </p:spTgt>
                                        </p:tgtEl>
                                      </p:cBhvr>
                                    </p:animEffect>
                                    <p:anim calcmode="lin" valueType="num">
                                      <p:cBhvr>
                                        <p:cTn id="29"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47929"/>
            <a:ext cx="10515600" cy="461611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700" b="1" dirty="0">
                <a:latin typeface="Tw Cen MT" panose="020B0602020104020603" pitchFamily="34" charset="0"/>
              </a:rPr>
              <a:t>Facts of the case – </a:t>
            </a:r>
          </a:p>
          <a:p>
            <a:pPr marL="342900" indent="-342900" algn="just">
              <a:lnSpc>
                <a:spcPct val="150000"/>
              </a:lnSpc>
              <a:spcBef>
                <a:spcPts val="600"/>
              </a:spcBef>
              <a:spcAft>
                <a:spcPts val="600"/>
              </a:spcAft>
              <a:buFont typeface="Wingdings" panose="05000000000000000000" pitchFamily="2" charset="2"/>
              <a:buChar char="Ø"/>
            </a:pPr>
            <a:r>
              <a:rPr lang="en-US" sz="1700" dirty="0">
                <a:latin typeface="Tw Cen MT" panose="020B0602020104020603" pitchFamily="34" charset="0"/>
              </a:rPr>
              <a:t>The Petitioner received a communication dated 02 Dec. 2021 from the Office of the Commissioner of CGST, Mumbai West, requesting to submit certain documents within a period of 4 days from the date of receipt of the Notice. Documents submitted from time to time.</a:t>
            </a:r>
          </a:p>
          <a:p>
            <a:pPr marL="342900" indent="-342900" algn="just">
              <a:lnSpc>
                <a:spcPct val="150000"/>
              </a:lnSpc>
              <a:spcBef>
                <a:spcPts val="600"/>
              </a:spcBef>
              <a:spcAft>
                <a:spcPts val="600"/>
              </a:spcAft>
              <a:buFont typeface="Wingdings" panose="05000000000000000000" pitchFamily="2" charset="2"/>
              <a:buChar char="Ø"/>
            </a:pPr>
            <a:r>
              <a:rPr lang="en-US" sz="1700" dirty="0">
                <a:latin typeface="Tw Cen MT" panose="020B0602020104020603" pitchFamily="34" charset="0"/>
              </a:rPr>
              <a:t>Department issued a Summons on the Petitioner on 15 Dec. 2021, under Section 70 to remain present on 16 Dec. 2021 at 11.20 a.m. The Petitioner deputed Mr. Piyush Patel, Accounts Manager of the Petitioner. Said Piyush Patel was grilled and interrogated for a period of about five hours from 4.00 p.m. to 9.00 p.m. and was subjected to cross-questioning which was contrary to the guidelines issued by Department.</a:t>
            </a:r>
          </a:p>
          <a:p>
            <a:pPr marL="342900" indent="-342900" algn="just">
              <a:lnSpc>
                <a:spcPct val="150000"/>
              </a:lnSpc>
              <a:spcBef>
                <a:spcPts val="600"/>
              </a:spcBef>
              <a:spcAft>
                <a:spcPts val="600"/>
              </a:spcAft>
              <a:buFont typeface="Wingdings" panose="05000000000000000000" pitchFamily="2" charset="2"/>
              <a:buChar char="Ø"/>
            </a:pPr>
            <a:r>
              <a:rPr lang="en-US" sz="1700" dirty="0">
                <a:latin typeface="Tw Cen MT" panose="020B0602020104020603" pitchFamily="34" charset="0"/>
              </a:rPr>
              <a:t>The Department issued another summons on 23 Dec. 2021 to Mrs. Tanuja Gomes, one of the Directors of the Petitioner for producing documents and providing oral evidence and to remain present before his office on 29 Dec. 2021.</a:t>
            </a:r>
          </a:p>
        </p:txBody>
      </p:sp>
      <p:sp>
        <p:nvSpPr>
          <p:cNvPr id="11" name="Rectangle 10">
            <a:extLst>
              <a:ext uri="{FF2B5EF4-FFF2-40B4-BE49-F238E27FC236}">
                <a16:creationId xmlns:a16="http://schemas.microsoft.com/office/drawing/2014/main" id="{A8EA23C1-D71F-4FA1-8773-23858CE0F1AB}"/>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400" b="1" dirty="0">
                <a:solidFill>
                  <a:schemeClr val="tx1"/>
                </a:solidFill>
                <a:latin typeface="Century Gothic (Body)"/>
              </a:rPr>
              <a:t>FSM Education Pvt. Ltd. v. Union of India &amp; </a:t>
            </a:r>
            <a:r>
              <a:rPr lang="en-US" sz="2400" b="1" dirty="0" err="1">
                <a:solidFill>
                  <a:schemeClr val="tx1"/>
                </a:solidFill>
                <a:latin typeface="Century Gothic (Body)"/>
              </a:rPr>
              <a:t>Ors</a:t>
            </a:r>
            <a:r>
              <a:rPr lang="en-US" sz="2400" b="1" dirty="0">
                <a:solidFill>
                  <a:schemeClr val="tx1"/>
                </a:solidFill>
                <a:latin typeface="Century Gothic (Body)"/>
              </a:rPr>
              <a:t>.</a:t>
            </a:r>
          </a:p>
          <a:p>
            <a:pPr>
              <a:lnSpc>
                <a:spcPct val="150000"/>
              </a:lnSpc>
            </a:pPr>
            <a:r>
              <a:rPr lang="en-US" dirty="0">
                <a:solidFill>
                  <a:schemeClr val="tx1"/>
                </a:solidFill>
                <a:latin typeface="Century Gothic (Body)"/>
              </a:rPr>
              <a:t>2022 (1) TMI 551 – Bombay HC (10.01.2022)</a:t>
            </a:r>
            <a:endParaRPr lang="en-IN" dirty="0">
              <a:solidFill>
                <a:schemeClr val="tx1"/>
              </a:solidFill>
              <a:latin typeface="Century Gothic (Body)"/>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82</a:t>
            </a:fld>
            <a:endParaRPr lang="en-IN"/>
          </a:p>
        </p:txBody>
      </p:sp>
    </p:spTree>
    <p:extLst>
      <p:ext uri="{BB962C8B-B14F-4D97-AF65-F5344CB8AC3E}">
        <p14:creationId xmlns:p14="http://schemas.microsoft.com/office/powerpoint/2010/main" val="39645795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76664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Petitioner’s Arguments – </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The summons cannot be issued to coerce and pressurize the Petitioner or its director. He submits that Ms. Tanuja Gomes is not personally familiar with the issue of exemption regarding payment of GST, she being a musician.</a:t>
            </a:r>
          </a:p>
          <a:p>
            <a:pPr algn="just">
              <a:lnSpc>
                <a:spcPct val="150000"/>
              </a:lnSpc>
              <a:spcBef>
                <a:spcPts val="600"/>
              </a:spcBef>
              <a:spcAft>
                <a:spcPts val="600"/>
              </a:spcAft>
            </a:pPr>
            <a:r>
              <a:rPr lang="en-US" sz="2000" b="1" dirty="0">
                <a:latin typeface="Tw Cen MT" panose="020B0602020104020603" pitchFamily="34" charset="0"/>
              </a:rPr>
              <a:t>Plea – </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Requested for HC’s interference to quash and set aside the summons issued to Ms. Tanuja Gomes and seeks direction to the Respondents to conduct an enquiry without initiating summons and interrogation unless found extremely necessary and only by due adherence of the law.</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83</a:t>
            </a:fld>
            <a:endParaRPr lang="en-IN"/>
          </a:p>
        </p:txBody>
      </p:sp>
      <p:sp>
        <p:nvSpPr>
          <p:cNvPr id="6" name="Rectangle 5">
            <a:extLst>
              <a:ext uri="{FF2B5EF4-FFF2-40B4-BE49-F238E27FC236}">
                <a16:creationId xmlns:a16="http://schemas.microsoft.com/office/drawing/2014/main" id="{40939EA4-8E21-49E9-AB7C-01CF998792DD}"/>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400" b="1" dirty="0">
                <a:solidFill>
                  <a:schemeClr val="tx1"/>
                </a:solidFill>
                <a:latin typeface="Century Gothic (Body)"/>
              </a:rPr>
              <a:t>FSM Education Pvt. Ltd. v. Union of India &amp; </a:t>
            </a:r>
            <a:r>
              <a:rPr lang="en-US" sz="2400" b="1" dirty="0" err="1">
                <a:solidFill>
                  <a:schemeClr val="tx1"/>
                </a:solidFill>
                <a:latin typeface="Century Gothic (Body)"/>
              </a:rPr>
              <a:t>Ors</a:t>
            </a:r>
            <a:r>
              <a:rPr lang="en-US" sz="2400" b="1" dirty="0">
                <a:solidFill>
                  <a:schemeClr val="tx1"/>
                </a:solidFill>
                <a:latin typeface="Century Gothic (Body)"/>
              </a:rPr>
              <a:t>.</a:t>
            </a:r>
          </a:p>
          <a:p>
            <a:pPr>
              <a:lnSpc>
                <a:spcPct val="150000"/>
              </a:lnSpc>
            </a:pPr>
            <a:r>
              <a:rPr lang="en-US" dirty="0">
                <a:solidFill>
                  <a:schemeClr val="tx1"/>
                </a:solidFill>
                <a:latin typeface="Century Gothic (Body)"/>
              </a:rPr>
              <a:t>2022 (1) TMI 551 – Bombay HC (10.01.2022)</a:t>
            </a:r>
            <a:endParaRPr lang="en-IN" dirty="0">
              <a:solidFill>
                <a:schemeClr val="tx1"/>
              </a:solidFill>
              <a:latin typeface="Century Gothic (Body)"/>
            </a:endParaRPr>
          </a:p>
        </p:txBody>
      </p:sp>
    </p:spTree>
    <p:extLst>
      <p:ext uri="{BB962C8B-B14F-4D97-AF65-F5344CB8AC3E}">
        <p14:creationId xmlns:p14="http://schemas.microsoft.com/office/powerpoint/2010/main" val="28721047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b="1" dirty="0">
                <a:latin typeface="Tw Cen MT" panose="020B0602020104020603" pitchFamily="34" charset="0"/>
              </a:rPr>
              <a:t>Held – </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A perusal of the reply to the question 34 of FAQs dated 15 December 2018, issued by GST Department would clearly indicate that issuance of summons is a last resort and are not issued in a casual manner. There are no allegations made by the Respondents alleging non-cooperation on the part of the Petitioner.</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Directed the Department to seek whatever document was necessary for inquiry and consultants were directed to furnish all the data within stipulated timeline.</a:t>
            </a:r>
          </a:p>
          <a:p>
            <a:pPr marL="342900" indent="-342900" algn="just">
              <a:lnSpc>
                <a:spcPct val="150000"/>
              </a:lnSpc>
              <a:spcBef>
                <a:spcPts val="600"/>
              </a:spcBef>
              <a:spcAft>
                <a:spcPts val="600"/>
              </a:spcAft>
              <a:buFont typeface="Wingdings" panose="05000000000000000000" pitchFamily="2" charset="2"/>
              <a:buChar char="Ø"/>
            </a:pPr>
            <a:r>
              <a:rPr lang="en-US" sz="2000" dirty="0">
                <a:latin typeface="Tw Cen MT" panose="020B0602020104020603" pitchFamily="34" charset="0"/>
              </a:rPr>
              <a:t>It was further held that if any summons is issued by the Department, the summons shall indicate the purpose of issuing summons to the Petitioner with clear 7 days notice before fixing the date for recording the statement of the said Director Ms. Tanuja Gomes. </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84</a:t>
            </a:fld>
            <a:endParaRPr lang="en-IN"/>
          </a:p>
        </p:txBody>
      </p:sp>
      <p:sp>
        <p:nvSpPr>
          <p:cNvPr id="6" name="Rectangle 5">
            <a:extLst>
              <a:ext uri="{FF2B5EF4-FFF2-40B4-BE49-F238E27FC236}">
                <a16:creationId xmlns:a16="http://schemas.microsoft.com/office/drawing/2014/main" id="{EA13F5A6-08B1-489F-9E48-82F023122AAE}"/>
              </a:ext>
            </a:extLst>
          </p:cNvPr>
          <p:cNvSpPr/>
          <p:nvPr/>
        </p:nvSpPr>
        <p:spPr>
          <a:xfrm>
            <a:off x="838200" y="619760"/>
            <a:ext cx="8600439" cy="1082666"/>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nSpc>
                <a:spcPct val="150000"/>
              </a:lnSpc>
            </a:pPr>
            <a:r>
              <a:rPr lang="en-US" sz="2400" b="1" dirty="0">
                <a:solidFill>
                  <a:schemeClr val="tx1"/>
                </a:solidFill>
                <a:latin typeface="Century Gothic (Body)"/>
              </a:rPr>
              <a:t>FSM Education Pvt. Ltd. v. Union of India &amp; </a:t>
            </a:r>
            <a:r>
              <a:rPr lang="en-US" sz="2400" b="1" dirty="0" err="1">
                <a:solidFill>
                  <a:schemeClr val="tx1"/>
                </a:solidFill>
                <a:latin typeface="Century Gothic (Body)"/>
              </a:rPr>
              <a:t>Ors</a:t>
            </a:r>
            <a:r>
              <a:rPr lang="en-US" sz="2400" b="1" dirty="0">
                <a:solidFill>
                  <a:schemeClr val="tx1"/>
                </a:solidFill>
                <a:latin typeface="Century Gothic (Body)"/>
              </a:rPr>
              <a:t>.</a:t>
            </a:r>
          </a:p>
          <a:p>
            <a:pPr>
              <a:lnSpc>
                <a:spcPct val="150000"/>
              </a:lnSpc>
            </a:pPr>
            <a:r>
              <a:rPr lang="en-US" dirty="0">
                <a:solidFill>
                  <a:schemeClr val="tx1"/>
                </a:solidFill>
                <a:latin typeface="Century Gothic (Body)"/>
              </a:rPr>
              <a:t>2022 (1) TMI 551 – Bombay HC (10.01.2022)</a:t>
            </a:r>
            <a:endParaRPr lang="en-IN" dirty="0">
              <a:solidFill>
                <a:schemeClr val="tx1"/>
              </a:solidFill>
              <a:latin typeface="Century Gothic (Body)"/>
            </a:endParaRPr>
          </a:p>
        </p:txBody>
      </p:sp>
    </p:spTree>
    <p:extLst>
      <p:ext uri="{BB962C8B-B14F-4D97-AF65-F5344CB8AC3E}">
        <p14:creationId xmlns:p14="http://schemas.microsoft.com/office/powerpoint/2010/main" val="19579882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85</a:t>
            </a:fld>
            <a:endParaRPr lang="en-IN" dirty="0"/>
          </a:p>
        </p:txBody>
      </p:sp>
      <p:sp>
        <p:nvSpPr>
          <p:cNvPr id="8" name="Rectangle 7">
            <a:extLst>
              <a:ext uri="{FF2B5EF4-FFF2-40B4-BE49-F238E27FC236}">
                <a16:creationId xmlns:a16="http://schemas.microsoft.com/office/drawing/2014/main" id="{2D31590A-56C3-45A0-BABB-4E06127EF85F}"/>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71: Access to Business Premises</a:t>
            </a:r>
            <a:endParaRPr lang="en-IN" sz="1400" b="1" dirty="0">
              <a:solidFill>
                <a:schemeClr val="tx1"/>
              </a:solidFill>
              <a:latin typeface="Tw Cen MT" panose="020B0602020104020603" pitchFamily="34" charset="0"/>
            </a:endParaRPr>
          </a:p>
        </p:txBody>
      </p:sp>
      <p:graphicFrame>
        <p:nvGraphicFramePr>
          <p:cNvPr id="9" name="Diagram 8">
            <a:extLst>
              <a:ext uri="{FF2B5EF4-FFF2-40B4-BE49-F238E27FC236}">
                <a16:creationId xmlns:a16="http://schemas.microsoft.com/office/drawing/2014/main" id="{5B73A501-A574-4846-B6F7-DF986E13BED9}"/>
              </a:ext>
            </a:extLst>
          </p:cNvPr>
          <p:cNvGraphicFramePr/>
          <p:nvPr/>
        </p:nvGraphicFramePr>
        <p:xfrm>
          <a:off x="831997" y="2166989"/>
          <a:ext cx="10528003" cy="3945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itle 3">
            <a:extLst>
              <a:ext uri="{FF2B5EF4-FFF2-40B4-BE49-F238E27FC236}">
                <a16:creationId xmlns:a16="http://schemas.microsoft.com/office/drawing/2014/main" id="{8D3CD22A-FBDB-4963-B4C4-9AB57E47A883}"/>
              </a:ext>
            </a:extLst>
          </p:cNvPr>
          <p:cNvSpPr txBox="1">
            <a:spLocks/>
          </p:cNvSpPr>
          <p:nvPr/>
        </p:nvSpPr>
        <p:spPr>
          <a:xfrm>
            <a:off x="831997" y="4812307"/>
            <a:ext cx="10515600" cy="109554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000" dirty="0" err="1">
                <a:latin typeface="Tw Cen MT" panose="020B0602020104020603" pitchFamily="34" charset="0"/>
              </a:rPr>
              <a:t>Assessee</a:t>
            </a:r>
            <a:r>
              <a:rPr lang="en-US" sz="2000" dirty="0">
                <a:latin typeface="Tw Cen MT" panose="020B0602020104020603" pitchFamily="34" charset="0"/>
              </a:rPr>
              <a:t> must assist the officers for scrutiny/audit/verification and provide documents immediately upon demand within a period of 15 days or such extended period, as may be allowed.</a:t>
            </a:r>
          </a:p>
        </p:txBody>
      </p:sp>
    </p:spTree>
    <p:extLst>
      <p:ext uri="{BB962C8B-B14F-4D97-AF65-F5344CB8AC3E}">
        <p14:creationId xmlns:p14="http://schemas.microsoft.com/office/powerpoint/2010/main" val="32158209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graphicEl>
                                              <a:dgm id="{08E8131F-D5F1-4937-92EC-AF8FDF34F7D0}"/>
                                            </p:graphicEl>
                                          </p:spTgt>
                                        </p:tgtEl>
                                        <p:attrNameLst>
                                          <p:attrName>style.visibility</p:attrName>
                                        </p:attrNameLst>
                                      </p:cBhvr>
                                      <p:to>
                                        <p:strVal val="visible"/>
                                      </p:to>
                                    </p:set>
                                    <p:animEffect transition="in" filter="fade">
                                      <p:cBhvr>
                                        <p:cTn id="7" dur="1000"/>
                                        <p:tgtEl>
                                          <p:spTgt spid="9">
                                            <p:graphicEl>
                                              <a:dgm id="{08E8131F-D5F1-4937-92EC-AF8FDF34F7D0}"/>
                                            </p:graphicEl>
                                          </p:spTgt>
                                        </p:tgtEl>
                                      </p:cBhvr>
                                    </p:animEffect>
                                    <p:anim calcmode="lin" valueType="num">
                                      <p:cBhvr>
                                        <p:cTn id="8" dur="1000" fill="hold"/>
                                        <p:tgtEl>
                                          <p:spTgt spid="9">
                                            <p:graphicEl>
                                              <a:dgm id="{08E8131F-D5F1-4937-92EC-AF8FDF34F7D0}"/>
                                            </p:graphicEl>
                                          </p:spTgt>
                                        </p:tgtEl>
                                        <p:attrNameLst>
                                          <p:attrName>ppt_x</p:attrName>
                                        </p:attrNameLst>
                                      </p:cBhvr>
                                      <p:tavLst>
                                        <p:tav tm="0">
                                          <p:val>
                                            <p:strVal val="#ppt_x"/>
                                          </p:val>
                                        </p:tav>
                                        <p:tav tm="100000">
                                          <p:val>
                                            <p:strVal val="#ppt_x"/>
                                          </p:val>
                                        </p:tav>
                                      </p:tavLst>
                                    </p:anim>
                                    <p:anim calcmode="lin" valueType="num">
                                      <p:cBhvr>
                                        <p:cTn id="9" dur="1000" fill="hold"/>
                                        <p:tgtEl>
                                          <p:spTgt spid="9">
                                            <p:graphicEl>
                                              <a:dgm id="{08E8131F-D5F1-4937-92EC-AF8FDF34F7D0}"/>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graphicEl>
                                              <a:dgm id="{C0FA46DA-2371-4AA7-B4B2-66BDD8B50958}"/>
                                            </p:graphicEl>
                                          </p:spTgt>
                                        </p:tgtEl>
                                        <p:attrNameLst>
                                          <p:attrName>style.visibility</p:attrName>
                                        </p:attrNameLst>
                                      </p:cBhvr>
                                      <p:to>
                                        <p:strVal val="visible"/>
                                      </p:to>
                                    </p:set>
                                    <p:animEffect transition="in" filter="fade">
                                      <p:cBhvr>
                                        <p:cTn id="12" dur="1000"/>
                                        <p:tgtEl>
                                          <p:spTgt spid="9">
                                            <p:graphicEl>
                                              <a:dgm id="{C0FA46DA-2371-4AA7-B4B2-66BDD8B50958}"/>
                                            </p:graphicEl>
                                          </p:spTgt>
                                        </p:tgtEl>
                                      </p:cBhvr>
                                    </p:animEffect>
                                    <p:anim calcmode="lin" valueType="num">
                                      <p:cBhvr>
                                        <p:cTn id="13" dur="1000" fill="hold"/>
                                        <p:tgtEl>
                                          <p:spTgt spid="9">
                                            <p:graphicEl>
                                              <a:dgm id="{C0FA46DA-2371-4AA7-B4B2-66BDD8B50958}"/>
                                            </p:graphicEl>
                                          </p:spTgt>
                                        </p:tgtEl>
                                        <p:attrNameLst>
                                          <p:attrName>ppt_x</p:attrName>
                                        </p:attrNameLst>
                                      </p:cBhvr>
                                      <p:tavLst>
                                        <p:tav tm="0">
                                          <p:val>
                                            <p:strVal val="#ppt_x"/>
                                          </p:val>
                                        </p:tav>
                                        <p:tav tm="100000">
                                          <p:val>
                                            <p:strVal val="#ppt_x"/>
                                          </p:val>
                                        </p:tav>
                                      </p:tavLst>
                                    </p:anim>
                                    <p:anim calcmode="lin" valueType="num">
                                      <p:cBhvr>
                                        <p:cTn id="14" dur="1000" fill="hold"/>
                                        <p:tgtEl>
                                          <p:spTgt spid="9">
                                            <p:graphicEl>
                                              <a:dgm id="{C0FA46DA-2371-4AA7-B4B2-66BDD8B50958}"/>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graphicEl>
                                              <a:dgm id="{FDB97B6E-3244-4149-B4BD-D857FD637B26}"/>
                                            </p:graphicEl>
                                          </p:spTgt>
                                        </p:tgtEl>
                                        <p:attrNameLst>
                                          <p:attrName>style.visibility</p:attrName>
                                        </p:attrNameLst>
                                      </p:cBhvr>
                                      <p:to>
                                        <p:strVal val="visible"/>
                                      </p:to>
                                    </p:set>
                                    <p:animEffect transition="in" filter="fade">
                                      <p:cBhvr>
                                        <p:cTn id="17" dur="1000"/>
                                        <p:tgtEl>
                                          <p:spTgt spid="9">
                                            <p:graphicEl>
                                              <a:dgm id="{FDB97B6E-3244-4149-B4BD-D857FD637B26}"/>
                                            </p:graphicEl>
                                          </p:spTgt>
                                        </p:tgtEl>
                                      </p:cBhvr>
                                    </p:animEffect>
                                    <p:anim calcmode="lin" valueType="num">
                                      <p:cBhvr>
                                        <p:cTn id="18" dur="1000" fill="hold"/>
                                        <p:tgtEl>
                                          <p:spTgt spid="9">
                                            <p:graphicEl>
                                              <a:dgm id="{FDB97B6E-3244-4149-B4BD-D857FD637B26}"/>
                                            </p:graphicEl>
                                          </p:spTgt>
                                        </p:tgtEl>
                                        <p:attrNameLst>
                                          <p:attrName>ppt_x</p:attrName>
                                        </p:attrNameLst>
                                      </p:cBhvr>
                                      <p:tavLst>
                                        <p:tav tm="0">
                                          <p:val>
                                            <p:strVal val="#ppt_x"/>
                                          </p:val>
                                        </p:tav>
                                        <p:tav tm="100000">
                                          <p:val>
                                            <p:strVal val="#ppt_x"/>
                                          </p:val>
                                        </p:tav>
                                      </p:tavLst>
                                    </p:anim>
                                    <p:anim calcmode="lin" valueType="num">
                                      <p:cBhvr>
                                        <p:cTn id="19" dur="1000" fill="hold"/>
                                        <p:tgtEl>
                                          <p:spTgt spid="9">
                                            <p:graphicEl>
                                              <a:dgm id="{FDB97B6E-3244-4149-B4BD-D857FD637B26}"/>
                                            </p:graphic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graphicEl>
                                              <a:dgm id="{A0CEFF96-B4B2-46B2-B572-1D3C15A9A915}"/>
                                            </p:graphicEl>
                                          </p:spTgt>
                                        </p:tgtEl>
                                        <p:attrNameLst>
                                          <p:attrName>style.visibility</p:attrName>
                                        </p:attrNameLst>
                                      </p:cBhvr>
                                      <p:to>
                                        <p:strVal val="visible"/>
                                      </p:to>
                                    </p:set>
                                    <p:animEffect transition="in" filter="fade">
                                      <p:cBhvr>
                                        <p:cTn id="24" dur="1000"/>
                                        <p:tgtEl>
                                          <p:spTgt spid="9">
                                            <p:graphicEl>
                                              <a:dgm id="{A0CEFF96-B4B2-46B2-B572-1D3C15A9A915}"/>
                                            </p:graphicEl>
                                          </p:spTgt>
                                        </p:tgtEl>
                                      </p:cBhvr>
                                    </p:animEffect>
                                    <p:anim calcmode="lin" valueType="num">
                                      <p:cBhvr>
                                        <p:cTn id="25" dur="1000" fill="hold"/>
                                        <p:tgtEl>
                                          <p:spTgt spid="9">
                                            <p:graphicEl>
                                              <a:dgm id="{A0CEFF96-B4B2-46B2-B572-1D3C15A9A915}"/>
                                            </p:graphicEl>
                                          </p:spTgt>
                                        </p:tgtEl>
                                        <p:attrNameLst>
                                          <p:attrName>ppt_x</p:attrName>
                                        </p:attrNameLst>
                                      </p:cBhvr>
                                      <p:tavLst>
                                        <p:tav tm="0">
                                          <p:val>
                                            <p:strVal val="#ppt_x"/>
                                          </p:val>
                                        </p:tav>
                                        <p:tav tm="100000">
                                          <p:val>
                                            <p:strVal val="#ppt_x"/>
                                          </p:val>
                                        </p:tav>
                                      </p:tavLst>
                                    </p:anim>
                                    <p:anim calcmode="lin" valueType="num">
                                      <p:cBhvr>
                                        <p:cTn id="26" dur="1000" fill="hold"/>
                                        <p:tgtEl>
                                          <p:spTgt spid="9">
                                            <p:graphicEl>
                                              <a:dgm id="{A0CEFF96-B4B2-46B2-B572-1D3C15A9A915}"/>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graphicEl>
                                              <a:dgm id="{23D07280-7B3C-48E3-AF2D-47633D571CC0}"/>
                                            </p:graphicEl>
                                          </p:spTgt>
                                        </p:tgtEl>
                                        <p:attrNameLst>
                                          <p:attrName>style.visibility</p:attrName>
                                        </p:attrNameLst>
                                      </p:cBhvr>
                                      <p:to>
                                        <p:strVal val="visible"/>
                                      </p:to>
                                    </p:set>
                                    <p:animEffect transition="in" filter="fade">
                                      <p:cBhvr>
                                        <p:cTn id="31" dur="1000"/>
                                        <p:tgtEl>
                                          <p:spTgt spid="9">
                                            <p:graphicEl>
                                              <a:dgm id="{23D07280-7B3C-48E3-AF2D-47633D571CC0}"/>
                                            </p:graphicEl>
                                          </p:spTgt>
                                        </p:tgtEl>
                                      </p:cBhvr>
                                    </p:animEffect>
                                    <p:anim calcmode="lin" valueType="num">
                                      <p:cBhvr>
                                        <p:cTn id="32" dur="1000" fill="hold"/>
                                        <p:tgtEl>
                                          <p:spTgt spid="9">
                                            <p:graphicEl>
                                              <a:dgm id="{23D07280-7B3C-48E3-AF2D-47633D571CC0}"/>
                                            </p:graphicEl>
                                          </p:spTgt>
                                        </p:tgtEl>
                                        <p:attrNameLst>
                                          <p:attrName>ppt_x</p:attrName>
                                        </p:attrNameLst>
                                      </p:cBhvr>
                                      <p:tavLst>
                                        <p:tav tm="0">
                                          <p:val>
                                            <p:strVal val="#ppt_x"/>
                                          </p:val>
                                        </p:tav>
                                        <p:tav tm="100000">
                                          <p:val>
                                            <p:strVal val="#ppt_x"/>
                                          </p:val>
                                        </p:tav>
                                      </p:tavLst>
                                    </p:anim>
                                    <p:anim calcmode="lin" valueType="num">
                                      <p:cBhvr>
                                        <p:cTn id="33" dur="1000" fill="hold"/>
                                        <p:tgtEl>
                                          <p:spTgt spid="9">
                                            <p:graphicEl>
                                              <a:dgm id="{23D07280-7B3C-48E3-AF2D-47633D571CC0}"/>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9">
                                            <p:graphicEl>
                                              <a:dgm id="{A75623A0-8491-4AE4-8ED2-46A2B0318FA3}"/>
                                            </p:graphicEl>
                                          </p:spTgt>
                                        </p:tgtEl>
                                        <p:attrNameLst>
                                          <p:attrName>style.visibility</p:attrName>
                                        </p:attrNameLst>
                                      </p:cBhvr>
                                      <p:to>
                                        <p:strVal val="visible"/>
                                      </p:to>
                                    </p:set>
                                    <p:animEffect transition="in" filter="fade">
                                      <p:cBhvr>
                                        <p:cTn id="36" dur="1000"/>
                                        <p:tgtEl>
                                          <p:spTgt spid="9">
                                            <p:graphicEl>
                                              <a:dgm id="{A75623A0-8491-4AE4-8ED2-46A2B0318FA3}"/>
                                            </p:graphicEl>
                                          </p:spTgt>
                                        </p:tgtEl>
                                      </p:cBhvr>
                                    </p:animEffect>
                                    <p:anim calcmode="lin" valueType="num">
                                      <p:cBhvr>
                                        <p:cTn id="37" dur="1000" fill="hold"/>
                                        <p:tgtEl>
                                          <p:spTgt spid="9">
                                            <p:graphicEl>
                                              <a:dgm id="{A75623A0-8491-4AE4-8ED2-46A2B0318FA3}"/>
                                            </p:graphicEl>
                                          </p:spTgt>
                                        </p:tgtEl>
                                        <p:attrNameLst>
                                          <p:attrName>ppt_x</p:attrName>
                                        </p:attrNameLst>
                                      </p:cBhvr>
                                      <p:tavLst>
                                        <p:tav tm="0">
                                          <p:val>
                                            <p:strVal val="#ppt_x"/>
                                          </p:val>
                                        </p:tav>
                                        <p:tav tm="100000">
                                          <p:val>
                                            <p:strVal val="#ppt_x"/>
                                          </p:val>
                                        </p:tav>
                                      </p:tavLst>
                                    </p:anim>
                                    <p:anim calcmode="lin" valueType="num">
                                      <p:cBhvr>
                                        <p:cTn id="38" dur="1000" fill="hold"/>
                                        <p:tgtEl>
                                          <p:spTgt spid="9">
                                            <p:graphicEl>
                                              <a:dgm id="{A75623A0-8491-4AE4-8ED2-46A2B0318FA3}"/>
                                            </p:graphic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
                                            <p:graphicEl>
                                              <a:dgm id="{F0DAD956-F2D2-4490-AA81-E7223BB23E1B}"/>
                                            </p:graphicEl>
                                          </p:spTgt>
                                        </p:tgtEl>
                                        <p:attrNameLst>
                                          <p:attrName>style.visibility</p:attrName>
                                        </p:attrNameLst>
                                      </p:cBhvr>
                                      <p:to>
                                        <p:strVal val="visible"/>
                                      </p:to>
                                    </p:set>
                                    <p:animEffect transition="in" filter="fade">
                                      <p:cBhvr>
                                        <p:cTn id="41" dur="1000"/>
                                        <p:tgtEl>
                                          <p:spTgt spid="9">
                                            <p:graphicEl>
                                              <a:dgm id="{F0DAD956-F2D2-4490-AA81-E7223BB23E1B}"/>
                                            </p:graphicEl>
                                          </p:spTgt>
                                        </p:tgtEl>
                                      </p:cBhvr>
                                    </p:animEffect>
                                    <p:anim calcmode="lin" valueType="num">
                                      <p:cBhvr>
                                        <p:cTn id="42" dur="1000" fill="hold"/>
                                        <p:tgtEl>
                                          <p:spTgt spid="9">
                                            <p:graphicEl>
                                              <a:dgm id="{F0DAD956-F2D2-4490-AA81-E7223BB23E1B}"/>
                                            </p:graphicEl>
                                          </p:spTgt>
                                        </p:tgtEl>
                                        <p:attrNameLst>
                                          <p:attrName>ppt_x</p:attrName>
                                        </p:attrNameLst>
                                      </p:cBhvr>
                                      <p:tavLst>
                                        <p:tav tm="0">
                                          <p:val>
                                            <p:strVal val="#ppt_x"/>
                                          </p:val>
                                        </p:tav>
                                        <p:tav tm="100000">
                                          <p:val>
                                            <p:strVal val="#ppt_x"/>
                                          </p:val>
                                        </p:tav>
                                      </p:tavLst>
                                    </p:anim>
                                    <p:anim calcmode="lin" valueType="num">
                                      <p:cBhvr>
                                        <p:cTn id="43" dur="1000" fill="hold"/>
                                        <p:tgtEl>
                                          <p:spTgt spid="9">
                                            <p:graphicEl>
                                              <a:dgm id="{F0DAD956-F2D2-4490-AA81-E7223BB23E1B}"/>
                                            </p:graphic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
                                            <p:graphicEl>
                                              <a:dgm id="{9F400EA6-C859-4FDF-9F8E-1299934F6D2D}"/>
                                            </p:graphicEl>
                                          </p:spTgt>
                                        </p:tgtEl>
                                        <p:attrNameLst>
                                          <p:attrName>style.visibility</p:attrName>
                                        </p:attrNameLst>
                                      </p:cBhvr>
                                      <p:to>
                                        <p:strVal val="visible"/>
                                      </p:to>
                                    </p:set>
                                    <p:animEffect transition="in" filter="fade">
                                      <p:cBhvr>
                                        <p:cTn id="48" dur="1000"/>
                                        <p:tgtEl>
                                          <p:spTgt spid="9">
                                            <p:graphicEl>
                                              <a:dgm id="{9F400EA6-C859-4FDF-9F8E-1299934F6D2D}"/>
                                            </p:graphicEl>
                                          </p:spTgt>
                                        </p:tgtEl>
                                      </p:cBhvr>
                                    </p:animEffect>
                                    <p:anim calcmode="lin" valueType="num">
                                      <p:cBhvr>
                                        <p:cTn id="49" dur="1000" fill="hold"/>
                                        <p:tgtEl>
                                          <p:spTgt spid="9">
                                            <p:graphicEl>
                                              <a:dgm id="{9F400EA6-C859-4FDF-9F8E-1299934F6D2D}"/>
                                            </p:graphicEl>
                                          </p:spTgt>
                                        </p:tgtEl>
                                        <p:attrNameLst>
                                          <p:attrName>ppt_x</p:attrName>
                                        </p:attrNameLst>
                                      </p:cBhvr>
                                      <p:tavLst>
                                        <p:tav tm="0">
                                          <p:val>
                                            <p:strVal val="#ppt_x"/>
                                          </p:val>
                                        </p:tav>
                                        <p:tav tm="100000">
                                          <p:val>
                                            <p:strVal val="#ppt_x"/>
                                          </p:val>
                                        </p:tav>
                                      </p:tavLst>
                                    </p:anim>
                                    <p:anim calcmode="lin" valueType="num">
                                      <p:cBhvr>
                                        <p:cTn id="50" dur="1000" fill="hold"/>
                                        <p:tgtEl>
                                          <p:spTgt spid="9">
                                            <p:graphicEl>
                                              <a:dgm id="{9F400EA6-C859-4FDF-9F8E-1299934F6D2D}"/>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9">
                                            <p:graphicEl>
                                              <a:dgm id="{88862EAB-28FB-4211-8B86-B76F233E74F6}"/>
                                            </p:graphicEl>
                                          </p:spTgt>
                                        </p:tgtEl>
                                        <p:attrNameLst>
                                          <p:attrName>style.visibility</p:attrName>
                                        </p:attrNameLst>
                                      </p:cBhvr>
                                      <p:to>
                                        <p:strVal val="visible"/>
                                      </p:to>
                                    </p:set>
                                    <p:animEffect transition="in" filter="fade">
                                      <p:cBhvr>
                                        <p:cTn id="55" dur="1000"/>
                                        <p:tgtEl>
                                          <p:spTgt spid="9">
                                            <p:graphicEl>
                                              <a:dgm id="{88862EAB-28FB-4211-8B86-B76F233E74F6}"/>
                                            </p:graphicEl>
                                          </p:spTgt>
                                        </p:tgtEl>
                                      </p:cBhvr>
                                    </p:animEffect>
                                    <p:anim calcmode="lin" valueType="num">
                                      <p:cBhvr>
                                        <p:cTn id="56" dur="1000" fill="hold"/>
                                        <p:tgtEl>
                                          <p:spTgt spid="9">
                                            <p:graphicEl>
                                              <a:dgm id="{88862EAB-28FB-4211-8B86-B76F233E74F6}"/>
                                            </p:graphicEl>
                                          </p:spTgt>
                                        </p:tgtEl>
                                        <p:attrNameLst>
                                          <p:attrName>ppt_x</p:attrName>
                                        </p:attrNameLst>
                                      </p:cBhvr>
                                      <p:tavLst>
                                        <p:tav tm="0">
                                          <p:val>
                                            <p:strVal val="#ppt_x"/>
                                          </p:val>
                                        </p:tav>
                                        <p:tav tm="100000">
                                          <p:val>
                                            <p:strVal val="#ppt_x"/>
                                          </p:val>
                                        </p:tav>
                                      </p:tavLst>
                                    </p:anim>
                                    <p:anim calcmode="lin" valueType="num">
                                      <p:cBhvr>
                                        <p:cTn id="57" dur="1000" fill="hold"/>
                                        <p:tgtEl>
                                          <p:spTgt spid="9">
                                            <p:graphicEl>
                                              <a:dgm id="{88862EAB-28FB-4211-8B86-B76F233E74F6}"/>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9">
                                            <p:graphicEl>
                                              <a:dgm id="{5E8C807E-9E4B-48F6-9E60-0143DD2E055B}"/>
                                            </p:graphicEl>
                                          </p:spTgt>
                                        </p:tgtEl>
                                        <p:attrNameLst>
                                          <p:attrName>style.visibility</p:attrName>
                                        </p:attrNameLst>
                                      </p:cBhvr>
                                      <p:to>
                                        <p:strVal val="visible"/>
                                      </p:to>
                                    </p:set>
                                    <p:animEffect transition="in" filter="fade">
                                      <p:cBhvr>
                                        <p:cTn id="60" dur="1000"/>
                                        <p:tgtEl>
                                          <p:spTgt spid="9">
                                            <p:graphicEl>
                                              <a:dgm id="{5E8C807E-9E4B-48F6-9E60-0143DD2E055B}"/>
                                            </p:graphicEl>
                                          </p:spTgt>
                                        </p:tgtEl>
                                      </p:cBhvr>
                                    </p:animEffect>
                                    <p:anim calcmode="lin" valueType="num">
                                      <p:cBhvr>
                                        <p:cTn id="61" dur="1000" fill="hold"/>
                                        <p:tgtEl>
                                          <p:spTgt spid="9">
                                            <p:graphicEl>
                                              <a:dgm id="{5E8C807E-9E4B-48F6-9E60-0143DD2E055B}"/>
                                            </p:graphicEl>
                                          </p:spTgt>
                                        </p:tgtEl>
                                        <p:attrNameLst>
                                          <p:attrName>ppt_x</p:attrName>
                                        </p:attrNameLst>
                                      </p:cBhvr>
                                      <p:tavLst>
                                        <p:tav tm="0">
                                          <p:val>
                                            <p:strVal val="#ppt_x"/>
                                          </p:val>
                                        </p:tav>
                                        <p:tav tm="100000">
                                          <p:val>
                                            <p:strVal val="#ppt_x"/>
                                          </p:val>
                                        </p:tav>
                                      </p:tavLst>
                                    </p:anim>
                                    <p:anim calcmode="lin" valueType="num">
                                      <p:cBhvr>
                                        <p:cTn id="62" dur="1000" fill="hold"/>
                                        <p:tgtEl>
                                          <p:spTgt spid="9">
                                            <p:graphicEl>
                                              <a:dgm id="{5E8C807E-9E4B-48F6-9E60-0143DD2E055B}"/>
                                            </p:graphic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9">
                                            <p:graphicEl>
                                              <a:dgm id="{D84A8AF6-3EFE-4C2C-84BB-1E96DAB27C66}"/>
                                            </p:graphicEl>
                                          </p:spTgt>
                                        </p:tgtEl>
                                        <p:attrNameLst>
                                          <p:attrName>style.visibility</p:attrName>
                                        </p:attrNameLst>
                                      </p:cBhvr>
                                      <p:to>
                                        <p:strVal val="visible"/>
                                      </p:to>
                                    </p:set>
                                    <p:animEffect transition="in" filter="fade">
                                      <p:cBhvr>
                                        <p:cTn id="65" dur="1000"/>
                                        <p:tgtEl>
                                          <p:spTgt spid="9">
                                            <p:graphicEl>
                                              <a:dgm id="{D84A8AF6-3EFE-4C2C-84BB-1E96DAB27C66}"/>
                                            </p:graphicEl>
                                          </p:spTgt>
                                        </p:tgtEl>
                                      </p:cBhvr>
                                    </p:animEffect>
                                    <p:anim calcmode="lin" valueType="num">
                                      <p:cBhvr>
                                        <p:cTn id="66" dur="1000" fill="hold"/>
                                        <p:tgtEl>
                                          <p:spTgt spid="9">
                                            <p:graphicEl>
                                              <a:dgm id="{D84A8AF6-3EFE-4C2C-84BB-1E96DAB27C66}"/>
                                            </p:graphicEl>
                                          </p:spTgt>
                                        </p:tgtEl>
                                        <p:attrNameLst>
                                          <p:attrName>ppt_x</p:attrName>
                                        </p:attrNameLst>
                                      </p:cBhvr>
                                      <p:tavLst>
                                        <p:tav tm="0">
                                          <p:val>
                                            <p:strVal val="#ppt_x"/>
                                          </p:val>
                                        </p:tav>
                                        <p:tav tm="100000">
                                          <p:val>
                                            <p:strVal val="#ppt_x"/>
                                          </p:val>
                                        </p:tav>
                                      </p:tavLst>
                                    </p:anim>
                                    <p:anim calcmode="lin" valueType="num">
                                      <p:cBhvr>
                                        <p:cTn id="67" dur="1000" fill="hold"/>
                                        <p:tgtEl>
                                          <p:spTgt spid="9">
                                            <p:graphicEl>
                                              <a:dgm id="{D84A8AF6-3EFE-4C2C-84BB-1E96DAB27C66}"/>
                                            </p:graphic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9">
                                            <p:graphicEl>
                                              <a:dgm id="{7DCAC4B8-DF62-487D-A021-CC17BAAAAE91}"/>
                                            </p:graphicEl>
                                          </p:spTgt>
                                        </p:tgtEl>
                                        <p:attrNameLst>
                                          <p:attrName>style.visibility</p:attrName>
                                        </p:attrNameLst>
                                      </p:cBhvr>
                                      <p:to>
                                        <p:strVal val="visible"/>
                                      </p:to>
                                    </p:set>
                                    <p:animEffect transition="in" filter="fade">
                                      <p:cBhvr>
                                        <p:cTn id="72" dur="1000"/>
                                        <p:tgtEl>
                                          <p:spTgt spid="9">
                                            <p:graphicEl>
                                              <a:dgm id="{7DCAC4B8-DF62-487D-A021-CC17BAAAAE91}"/>
                                            </p:graphicEl>
                                          </p:spTgt>
                                        </p:tgtEl>
                                      </p:cBhvr>
                                    </p:animEffect>
                                    <p:anim calcmode="lin" valueType="num">
                                      <p:cBhvr>
                                        <p:cTn id="73" dur="1000" fill="hold"/>
                                        <p:tgtEl>
                                          <p:spTgt spid="9">
                                            <p:graphicEl>
                                              <a:dgm id="{7DCAC4B8-DF62-487D-A021-CC17BAAAAE91}"/>
                                            </p:graphicEl>
                                          </p:spTgt>
                                        </p:tgtEl>
                                        <p:attrNameLst>
                                          <p:attrName>ppt_x</p:attrName>
                                        </p:attrNameLst>
                                      </p:cBhvr>
                                      <p:tavLst>
                                        <p:tav tm="0">
                                          <p:val>
                                            <p:strVal val="#ppt_x"/>
                                          </p:val>
                                        </p:tav>
                                        <p:tav tm="100000">
                                          <p:val>
                                            <p:strVal val="#ppt_x"/>
                                          </p:val>
                                        </p:tav>
                                      </p:tavLst>
                                    </p:anim>
                                    <p:anim calcmode="lin" valueType="num">
                                      <p:cBhvr>
                                        <p:cTn id="74" dur="1000" fill="hold"/>
                                        <p:tgtEl>
                                          <p:spTgt spid="9">
                                            <p:graphicEl>
                                              <a:dgm id="{7DCAC4B8-DF62-487D-A021-CC17BAAAAE91}"/>
                                            </p:graphic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14">
                                            <p:txEl>
                                              <p:pRg st="0" end="0"/>
                                            </p:txEl>
                                          </p:spTgt>
                                        </p:tgtEl>
                                        <p:attrNameLst>
                                          <p:attrName>style.visibility</p:attrName>
                                        </p:attrNameLst>
                                      </p:cBhvr>
                                      <p:to>
                                        <p:strVal val="visible"/>
                                      </p:to>
                                    </p:set>
                                    <p:animEffect transition="in" filter="fade">
                                      <p:cBhvr>
                                        <p:cTn id="79" dur="1000"/>
                                        <p:tgtEl>
                                          <p:spTgt spid="14">
                                            <p:txEl>
                                              <p:pRg st="0" end="0"/>
                                            </p:txEl>
                                          </p:spTgt>
                                        </p:tgtEl>
                                      </p:cBhvr>
                                    </p:animEffect>
                                    <p:anim calcmode="lin" valueType="num">
                                      <p:cBhvr>
                                        <p:cTn id="8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81"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86</a:t>
            </a:fld>
            <a:endParaRPr lang="en-IN" dirty="0"/>
          </a:p>
        </p:txBody>
      </p:sp>
      <p:sp>
        <p:nvSpPr>
          <p:cNvPr id="8" name="Rectangle 7">
            <a:extLst>
              <a:ext uri="{FF2B5EF4-FFF2-40B4-BE49-F238E27FC236}">
                <a16:creationId xmlns:a16="http://schemas.microsoft.com/office/drawing/2014/main" id="{2D31590A-56C3-45A0-BABB-4E06127EF85F}"/>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72: Officers to assist proper officers</a:t>
            </a:r>
            <a:endParaRPr lang="en-IN" sz="1400" b="1" dirty="0">
              <a:solidFill>
                <a:schemeClr val="tx1"/>
              </a:solidFill>
              <a:latin typeface="Tw Cen MT" panose="020B0602020104020603" pitchFamily="34" charset="0"/>
            </a:endParaRPr>
          </a:p>
        </p:txBody>
      </p:sp>
      <p:pic>
        <p:nvPicPr>
          <p:cNvPr id="4" name="Picture 3">
            <a:extLst>
              <a:ext uri="{FF2B5EF4-FFF2-40B4-BE49-F238E27FC236}">
                <a16:creationId xmlns:a16="http://schemas.microsoft.com/office/drawing/2014/main" id="{D11B0C26-94D5-4D44-B274-5DF96725A0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7349" y="2244794"/>
            <a:ext cx="1727645" cy="1465666"/>
          </a:xfrm>
          <a:prstGeom prst="rect">
            <a:avLst/>
          </a:prstGeom>
        </p:spPr>
      </p:pic>
      <p:pic>
        <p:nvPicPr>
          <p:cNvPr id="6" name="Picture 5">
            <a:extLst>
              <a:ext uri="{FF2B5EF4-FFF2-40B4-BE49-F238E27FC236}">
                <a16:creationId xmlns:a16="http://schemas.microsoft.com/office/drawing/2014/main" id="{B31272B4-85C7-4FFB-A670-0E81277D1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2013" y="2244795"/>
            <a:ext cx="1727645" cy="1465666"/>
          </a:xfrm>
          <a:prstGeom prst="rect">
            <a:avLst/>
          </a:prstGeom>
        </p:spPr>
      </p:pic>
      <p:pic>
        <p:nvPicPr>
          <p:cNvPr id="10" name="Picture 9">
            <a:extLst>
              <a:ext uri="{FF2B5EF4-FFF2-40B4-BE49-F238E27FC236}">
                <a16:creationId xmlns:a16="http://schemas.microsoft.com/office/drawing/2014/main" id="{99F35446-2C9B-48BC-8583-5A72726EE5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2963" y="2244794"/>
            <a:ext cx="2198466" cy="1465666"/>
          </a:xfrm>
          <a:prstGeom prst="rect">
            <a:avLst/>
          </a:prstGeom>
        </p:spPr>
      </p:pic>
      <p:pic>
        <p:nvPicPr>
          <p:cNvPr id="12" name="Picture 11">
            <a:extLst>
              <a:ext uri="{FF2B5EF4-FFF2-40B4-BE49-F238E27FC236}">
                <a16:creationId xmlns:a16="http://schemas.microsoft.com/office/drawing/2014/main" id="{6A4CB498-A510-4898-9731-3A04DD245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3830" y="2244794"/>
            <a:ext cx="1727645" cy="1380788"/>
          </a:xfrm>
          <a:prstGeom prst="rect">
            <a:avLst/>
          </a:prstGeom>
        </p:spPr>
      </p:pic>
      <p:cxnSp>
        <p:nvCxnSpPr>
          <p:cNvPr id="17" name="Straight Connector 16">
            <a:extLst>
              <a:ext uri="{FF2B5EF4-FFF2-40B4-BE49-F238E27FC236}">
                <a16:creationId xmlns:a16="http://schemas.microsoft.com/office/drawing/2014/main" id="{E61AE6A0-E444-4DC7-9132-9608AD7CFD8D}"/>
              </a:ext>
            </a:extLst>
          </p:cNvPr>
          <p:cNvCxnSpPr>
            <a:cxnSpLocks/>
          </p:cNvCxnSpPr>
          <p:nvPr/>
        </p:nvCxnSpPr>
        <p:spPr>
          <a:xfrm>
            <a:off x="2088348" y="4152645"/>
            <a:ext cx="2233839" cy="1303938"/>
          </a:xfrm>
          <a:prstGeom prst="line">
            <a:avLst/>
          </a:prstGeom>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F1BC258B-9E41-4EE4-B641-ECD5AD0652EE}"/>
              </a:ext>
            </a:extLst>
          </p:cNvPr>
          <p:cNvSpPr txBox="1"/>
          <p:nvPr/>
        </p:nvSpPr>
        <p:spPr>
          <a:xfrm>
            <a:off x="974038" y="3628771"/>
            <a:ext cx="1727645" cy="369332"/>
          </a:xfrm>
          <a:prstGeom prst="rect">
            <a:avLst/>
          </a:prstGeom>
          <a:noFill/>
        </p:spPr>
        <p:txBody>
          <a:bodyPr wrap="square" rtlCol="0">
            <a:spAutoFit/>
          </a:bodyPr>
          <a:lstStyle/>
          <a:p>
            <a:pPr algn="ctr"/>
            <a:r>
              <a:rPr lang="en-IN" dirty="0">
                <a:latin typeface="Tw Cen MT" panose="020B0602020104020603" pitchFamily="34" charset="0"/>
              </a:rPr>
              <a:t>Railway Officer</a:t>
            </a:r>
          </a:p>
        </p:txBody>
      </p:sp>
      <p:sp>
        <p:nvSpPr>
          <p:cNvPr id="20" name="TextBox 19">
            <a:extLst>
              <a:ext uri="{FF2B5EF4-FFF2-40B4-BE49-F238E27FC236}">
                <a16:creationId xmlns:a16="http://schemas.microsoft.com/office/drawing/2014/main" id="{A3DED993-910F-4AA8-837D-6213E927DF2A}"/>
              </a:ext>
            </a:extLst>
          </p:cNvPr>
          <p:cNvSpPr txBox="1"/>
          <p:nvPr/>
        </p:nvSpPr>
        <p:spPr>
          <a:xfrm>
            <a:off x="3759091" y="3628771"/>
            <a:ext cx="1727645" cy="369332"/>
          </a:xfrm>
          <a:prstGeom prst="rect">
            <a:avLst/>
          </a:prstGeom>
          <a:noFill/>
        </p:spPr>
        <p:txBody>
          <a:bodyPr wrap="square" rtlCol="0">
            <a:spAutoFit/>
          </a:bodyPr>
          <a:lstStyle/>
          <a:p>
            <a:pPr algn="ctr"/>
            <a:r>
              <a:rPr lang="en-IN" dirty="0">
                <a:latin typeface="Tw Cen MT" panose="020B0602020104020603" pitchFamily="34" charset="0"/>
              </a:rPr>
              <a:t>Customs Officer</a:t>
            </a:r>
          </a:p>
        </p:txBody>
      </p:sp>
      <p:sp>
        <p:nvSpPr>
          <p:cNvPr id="21" name="TextBox 20">
            <a:extLst>
              <a:ext uri="{FF2B5EF4-FFF2-40B4-BE49-F238E27FC236}">
                <a16:creationId xmlns:a16="http://schemas.microsoft.com/office/drawing/2014/main" id="{68424BD2-C199-41CD-B0B9-DA95CC0D690B}"/>
              </a:ext>
            </a:extLst>
          </p:cNvPr>
          <p:cNvSpPr txBox="1"/>
          <p:nvPr/>
        </p:nvSpPr>
        <p:spPr>
          <a:xfrm>
            <a:off x="6320191" y="3652656"/>
            <a:ext cx="2090451" cy="630647"/>
          </a:xfrm>
          <a:prstGeom prst="rect">
            <a:avLst/>
          </a:prstGeom>
          <a:noFill/>
        </p:spPr>
        <p:txBody>
          <a:bodyPr wrap="square" rtlCol="0">
            <a:spAutoFit/>
          </a:bodyPr>
          <a:lstStyle/>
          <a:p>
            <a:pPr algn="ctr"/>
            <a:r>
              <a:rPr lang="en-IN" dirty="0">
                <a:latin typeface="Tw Cen MT" panose="020B0602020104020603" pitchFamily="34" charset="0"/>
              </a:rPr>
              <a:t>Land revenue collection Officer</a:t>
            </a:r>
          </a:p>
        </p:txBody>
      </p:sp>
      <p:sp>
        <p:nvSpPr>
          <p:cNvPr id="22" name="TextBox 21">
            <a:extLst>
              <a:ext uri="{FF2B5EF4-FFF2-40B4-BE49-F238E27FC236}">
                <a16:creationId xmlns:a16="http://schemas.microsoft.com/office/drawing/2014/main" id="{48CF5DCB-8051-462F-A598-50C58A8429B1}"/>
              </a:ext>
            </a:extLst>
          </p:cNvPr>
          <p:cNvSpPr txBox="1"/>
          <p:nvPr/>
        </p:nvSpPr>
        <p:spPr>
          <a:xfrm>
            <a:off x="9213625" y="3783313"/>
            <a:ext cx="1727645" cy="369332"/>
          </a:xfrm>
          <a:prstGeom prst="rect">
            <a:avLst/>
          </a:prstGeom>
          <a:noFill/>
        </p:spPr>
        <p:txBody>
          <a:bodyPr wrap="square" rtlCol="0">
            <a:spAutoFit/>
          </a:bodyPr>
          <a:lstStyle/>
          <a:p>
            <a:pPr algn="ctr"/>
            <a:r>
              <a:rPr lang="en-IN" dirty="0">
                <a:latin typeface="Tw Cen MT" panose="020B0602020104020603" pitchFamily="34" charset="0"/>
              </a:rPr>
              <a:t>Police Officer</a:t>
            </a:r>
          </a:p>
        </p:txBody>
      </p:sp>
      <p:cxnSp>
        <p:nvCxnSpPr>
          <p:cNvPr id="23" name="Straight Connector 22">
            <a:extLst>
              <a:ext uri="{FF2B5EF4-FFF2-40B4-BE49-F238E27FC236}">
                <a16:creationId xmlns:a16="http://schemas.microsoft.com/office/drawing/2014/main" id="{7DBB705C-3634-495D-ACC7-0706D4F1E012}"/>
              </a:ext>
            </a:extLst>
          </p:cNvPr>
          <p:cNvCxnSpPr/>
          <p:nvPr/>
        </p:nvCxnSpPr>
        <p:spPr>
          <a:xfrm>
            <a:off x="4886740" y="4152645"/>
            <a:ext cx="0" cy="1035581"/>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D5055724-FCA1-4908-B468-94FBDD250B30}"/>
              </a:ext>
            </a:extLst>
          </p:cNvPr>
          <p:cNvCxnSpPr/>
          <p:nvPr/>
        </p:nvCxnSpPr>
        <p:spPr>
          <a:xfrm flipH="1">
            <a:off x="7076661" y="4442791"/>
            <a:ext cx="168965" cy="864705"/>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63C0ABB3-4ABA-4821-8534-7FA2F9BE28C8}"/>
              </a:ext>
            </a:extLst>
          </p:cNvPr>
          <p:cNvCxnSpPr>
            <a:cxnSpLocks/>
          </p:cNvCxnSpPr>
          <p:nvPr/>
        </p:nvCxnSpPr>
        <p:spPr>
          <a:xfrm flipH="1">
            <a:off x="7245626" y="4283303"/>
            <a:ext cx="2643810" cy="1262732"/>
          </a:xfrm>
          <a:prstGeom prst="line">
            <a:avLst/>
          </a:prstGeom>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A73DE5D1-C812-4087-87EC-D47766079B85}"/>
              </a:ext>
            </a:extLst>
          </p:cNvPr>
          <p:cNvSpPr/>
          <p:nvPr/>
        </p:nvSpPr>
        <p:spPr>
          <a:xfrm>
            <a:off x="4255367" y="4987321"/>
            <a:ext cx="3079387" cy="1189361"/>
          </a:xfrm>
          <a:prstGeom prst="ellipse">
            <a:avLst/>
          </a:prstGeom>
          <a:solidFill>
            <a:schemeClr val="accent4">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To assist Proper Officer in this Act</a:t>
            </a:r>
          </a:p>
        </p:txBody>
      </p:sp>
    </p:spTree>
    <p:extLst>
      <p:ext uri="{BB962C8B-B14F-4D97-AF65-F5344CB8AC3E}">
        <p14:creationId xmlns:p14="http://schemas.microsoft.com/office/powerpoint/2010/main" val="859282475"/>
      </p:ext>
    </p:extLst>
  </p:cSld>
  <p:clrMapOvr>
    <a:masterClrMapping/>
  </p:clrMapOvr>
  <p:transition spd="slow">
    <p:push dir="u"/>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6545496"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Proper Officer - Summary</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87</a:t>
            </a:fld>
            <a:endParaRPr lang="en-IN"/>
          </a:p>
        </p:txBody>
      </p:sp>
    </p:spTree>
    <p:extLst>
      <p:ext uri="{BB962C8B-B14F-4D97-AF65-F5344CB8AC3E}">
        <p14:creationId xmlns:p14="http://schemas.microsoft.com/office/powerpoint/2010/main" val="995404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63795"/>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88</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graphicFrame>
        <p:nvGraphicFramePr>
          <p:cNvPr id="3" name="Table 3">
            <a:extLst>
              <a:ext uri="{FF2B5EF4-FFF2-40B4-BE49-F238E27FC236}">
                <a16:creationId xmlns:a16="http://schemas.microsoft.com/office/drawing/2014/main" id="{963CFE94-CBCD-469C-AB17-1643A01183B5}"/>
              </a:ext>
            </a:extLst>
          </p:cNvPr>
          <p:cNvGraphicFramePr>
            <a:graphicFrameLocks noGrp="1"/>
          </p:cNvGraphicFramePr>
          <p:nvPr>
            <p:extLst>
              <p:ext uri="{D42A27DB-BD31-4B8C-83A1-F6EECF244321}">
                <p14:modId xmlns:p14="http://schemas.microsoft.com/office/powerpoint/2010/main" val="314095176"/>
              </p:ext>
            </p:extLst>
          </p:nvPr>
        </p:nvGraphicFramePr>
        <p:xfrm>
          <a:off x="971058" y="981964"/>
          <a:ext cx="9932579" cy="4665834"/>
        </p:xfrm>
        <a:graphic>
          <a:graphicData uri="http://schemas.openxmlformats.org/drawingml/2006/table">
            <a:tbl>
              <a:tblPr firstRow="1" bandRow="1">
                <a:tableStyleId>{8EC20E35-A176-4012-BC5E-935CFFF8708E}</a:tableStyleId>
              </a:tblPr>
              <a:tblGrid>
                <a:gridCol w="2701278">
                  <a:extLst>
                    <a:ext uri="{9D8B030D-6E8A-4147-A177-3AD203B41FA5}">
                      <a16:colId xmlns:a16="http://schemas.microsoft.com/office/drawing/2014/main" val="411877440"/>
                    </a:ext>
                  </a:extLst>
                </a:gridCol>
                <a:gridCol w="4591878">
                  <a:extLst>
                    <a:ext uri="{9D8B030D-6E8A-4147-A177-3AD203B41FA5}">
                      <a16:colId xmlns:a16="http://schemas.microsoft.com/office/drawing/2014/main" val="576720756"/>
                    </a:ext>
                  </a:extLst>
                </a:gridCol>
                <a:gridCol w="2639423">
                  <a:extLst>
                    <a:ext uri="{9D8B030D-6E8A-4147-A177-3AD203B41FA5}">
                      <a16:colId xmlns:a16="http://schemas.microsoft.com/office/drawing/2014/main" val="3768426714"/>
                    </a:ext>
                  </a:extLst>
                </a:gridCol>
              </a:tblGrid>
              <a:tr h="459594">
                <a:tc>
                  <a:txBody>
                    <a:bodyPr/>
                    <a:lstStyle/>
                    <a:p>
                      <a:pPr algn="ctr"/>
                      <a:r>
                        <a:rPr lang="en-IN" dirty="0">
                          <a:latin typeface="Tw Cen MT" panose="020B0602020104020603" pitchFamily="34" charset="0"/>
                        </a:rPr>
                        <a:t>Section</a:t>
                      </a:r>
                    </a:p>
                  </a:txBody>
                  <a:tcPr/>
                </a:tc>
                <a:tc>
                  <a:txBody>
                    <a:bodyPr/>
                    <a:lstStyle/>
                    <a:p>
                      <a:pPr algn="ctr"/>
                      <a:r>
                        <a:rPr lang="en-IN" dirty="0">
                          <a:latin typeface="Tw Cen MT" panose="020B0602020104020603" pitchFamily="34" charset="0"/>
                        </a:rPr>
                        <a:t>Description</a:t>
                      </a:r>
                    </a:p>
                  </a:txBody>
                  <a:tcPr/>
                </a:tc>
                <a:tc>
                  <a:txBody>
                    <a:bodyPr/>
                    <a:lstStyle/>
                    <a:p>
                      <a:pPr algn="ctr"/>
                      <a:r>
                        <a:rPr lang="en-IN" dirty="0">
                          <a:latin typeface="Tw Cen MT" panose="020B0602020104020603" pitchFamily="34" charset="0"/>
                        </a:rPr>
                        <a:t>Proper Officer</a:t>
                      </a:r>
                    </a:p>
                  </a:txBody>
                  <a:tcPr/>
                </a:tc>
                <a:extLst>
                  <a:ext uri="{0D108BD9-81ED-4DB2-BD59-A6C34878D82A}">
                    <a16:rowId xmlns:a16="http://schemas.microsoft.com/office/drawing/2014/main" val="3413020847"/>
                  </a:ext>
                </a:extLst>
              </a:tr>
              <a:tr h="4770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Section 60</a:t>
                      </a:r>
                    </a:p>
                  </a:txBody>
                  <a:tcPr/>
                </a:tc>
                <a:tc>
                  <a:txBody>
                    <a:bodyPr/>
                    <a:lstStyle/>
                    <a:p>
                      <a:pPr algn="ctr"/>
                      <a:r>
                        <a:rPr lang="en-IN" dirty="0">
                          <a:latin typeface="Tw Cen MT" panose="020B0602020104020603" pitchFamily="34" charset="0"/>
                        </a:rPr>
                        <a:t>Provisional Assessment</a:t>
                      </a:r>
                    </a:p>
                  </a:txBody>
                  <a:tcPr/>
                </a:tc>
                <a:tc>
                  <a:txBody>
                    <a:bodyPr/>
                    <a:lstStyle/>
                    <a:p>
                      <a:pPr algn="ctr"/>
                      <a:r>
                        <a:rPr lang="en-IN" dirty="0">
                          <a:latin typeface="Tw Cen MT" panose="020B0602020104020603" pitchFamily="34" charset="0"/>
                        </a:rPr>
                        <a:t>DC/AC</a:t>
                      </a:r>
                    </a:p>
                  </a:txBody>
                  <a:tcPr/>
                </a:tc>
                <a:extLst>
                  <a:ext uri="{0D108BD9-81ED-4DB2-BD59-A6C34878D82A}">
                    <a16:rowId xmlns:a16="http://schemas.microsoft.com/office/drawing/2014/main" val="3011674037"/>
                  </a:ext>
                </a:extLst>
              </a:tr>
              <a:tr h="467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Section 61</a:t>
                      </a:r>
                    </a:p>
                  </a:txBody>
                  <a:tcPr/>
                </a:tc>
                <a:tc>
                  <a:txBody>
                    <a:bodyPr/>
                    <a:lstStyle/>
                    <a:p>
                      <a:pPr algn="ctr"/>
                      <a:r>
                        <a:rPr lang="en-IN" dirty="0">
                          <a:latin typeface="Tw Cen MT" panose="020B0602020104020603" pitchFamily="34" charset="0"/>
                        </a:rPr>
                        <a:t>Scrutiny of Returns</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520650007"/>
                  </a:ext>
                </a:extLst>
              </a:tr>
              <a:tr h="457200">
                <a:tc>
                  <a:txBody>
                    <a:bodyPr/>
                    <a:lstStyle/>
                    <a:p>
                      <a:r>
                        <a:rPr lang="en-IN" dirty="0">
                          <a:latin typeface="Tw Cen MT" panose="020B0602020104020603" pitchFamily="34" charset="0"/>
                        </a:rPr>
                        <a:t>Section 62</a:t>
                      </a:r>
                    </a:p>
                  </a:txBody>
                  <a:tcPr/>
                </a:tc>
                <a:tc>
                  <a:txBody>
                    <a:bodyPr/>
                    <a:lstStyle/>
                    <a:p>
                      <a:pPr algn="ctr"/>
                      <a:r>
                        <a:rPr lang="en-IN" dirty="0">
                          <a:latin typeface="Tw Cen MT" panose="020B0602020104020603" pitchFamily="34" charset="0"/>
                        </a:rPr>
                        <a:t>Assessment of Non-filers of return</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4196014542"/>
                  </a:ext>
                </a:extLst>
              </a:tr>
              <a:tr h="437321">
                <a:tc>
                  <a:txBody>
                    <a:bodyPr/>
                    <a:lstStyle/>
                    <a:p>
                      <a:r>
                        <a:rPr lang="en-IN" dirty="0">
                          <a:latin typeface="Tw Cen MT" panose="020B0602020104020603" pitchFamily="34" charset="0"/>
                        </a:rPr>
                        <a:t>Section 63</a:t>
                      </a:r>
                    </a:p>
                  </a:txBody>
                  <a:tcPr/>
                </a:tc>
                <a:tc>
                  <a:txBody>
                    <a:bodyPr/>
                    <a:lstStyle/>
                    <a:p>
                      <a:pPr algn="ctr"/>
                      <a:r>
                        <a:rPr lang="en-IN" dirty="0">
                          <a:latin typeface="Tw Cen MT" panose="020B0602020104020603" pitchFamily="34" charset="0"/>
                        </a:rPr>
                        <a:t>Assessment of Unregistered persons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DC/AC</a:t>
                      </a:r>
                    </a:p>
                  </a:txBody>
                  <a:tcPr/>
                </a:tc>
                <a:extLst>
                  <a:ext uri="{0D108BD9-81ED-4DB2-BD59-A6C34878D82A}">
                    <a16:rowId xmlns:a16="http://schemas.microsoft.com/office/drawing/2014/main" val="4142973382"/>
                  </a:ext>
                </a:extLst>
              </a:tr>
              <a:tr h="447261">
                <a:tc>
                  <a:txBody>
                    <a:bodyPr/>
                    <a:lstStyle/>
                    <a:p>
                      <a:r>
                        <a:rPr lang="en-IN" dirty="0">
                          <a:latin typeface="Tw Cen MT" panose="020B0602020104020603" pitchFamily="34" charset="0"/>
                        </a:rPr>
                        <a:t>Section 64</a:t>
                      </a:r>
                    </a:p>
                  </a:txBody>
                  <a:tcPr/>
                </a:tc>
                <a:tc>
                  <a:txBody>
                    <a:bodyPr/>
                    <a:lstStyle/>
                    <a:p>
                      <a:pPr algn="ctr"/>
                      <a:r>
                        <a:rPr lang="en-IN" dirty="0">
                          <a:latin typeface="Tw Cen MT" panose="020B0602020104020603" pitchFamily="34" charset="0"/>
                        </a:rPr>
                        <a:t>Summary Assessment</a:t>
                      </a:r>
                    </a:p>
                  </a:txBody>
                  <a:tcPr/>
                </a:tc>
                <a:tc>
                  <a:txBody>
                    <a:bodyPr/>
                    <a:lstStyle/>
                    <a:p>
                      <a:pPr algn="ctr"/>
                      <a:r>
                        <a:rPr lang="en-IN" dirty="0">
                          <a:latin typeface="Tw Cen MT" panose="020B0602020104020603" pitchFamily="34" charset="0"/>
                        </a:rPr>
                        <a:t>DC/AC</a:t>
                      </a:r>
                    </a:p>
                  </a:txBody>
                  <a:tcPr/>
                </a:tc>
                <a:extLst>
                  <a:ext uri="{0D108BD9-81ED-4DB2-BD59-A6C34878D82A}">
                    <a16:rowId xmlns:a16="http://schemas.microsoft.com/office/drawing/2014/main" val="255598710"/>
                  </a:ext>
                </a:extLst>
              </a:tr>
              <a:tr h="467139">
                <a:tc>
                  <a:txBody>
                    <a:bodyPr/>
                    <a:lstStyle/>
                    <a:p>
                      <a:r>
                        <a:rPr lang="en-IN" dirty="0">
                          <a:latin typeface="Tw Cen MT" panose="020B0602020104020603" pitchFamily="34" charset="0"/>
                        </a:rPr>
                        <a:t>Section 65 (6) read with Rule 101 (2), (3), (4), (5)</a:t>
                      </a:r>
                    </a:p>
                  </a:txBody>
                  <a:tcPr/>
                </a:tc>
                <a:tc>
                  <a:txBody>
                    <a:bodyPr/>
                    <a:lstStyle/>
                    <a:p>
                      <a:pPr algn="ctr"/>
                      <a:r>
                        <a:rPr lang="en-IN" dirty="0">
                          <a:latin typeface="Tw Cen MT" panose="020B0602020104020603" pitchFamily="34" charset="0"/>
                        </a:rPr>
                        <a:t>Conduct of entire Audit</a:t>
                      </a:r>
                    </a:p>
                  </a:txBody>
                  <a:tcPr/>
                </a:tc>
                <a:tc>
                  <a:txBody>
                    <a:bodyPr/>
                    <a:lstStyle/>
                    <a:p>
                      <a:pPr algn="ctr"/>
                      <a:r>
                        <a:rPr lang="en-IN" dirty="0">
                          <a:latin typeface="Tw Cen MT" panose="020B0602020104020603" pitchFamily="34" charset="0"/>
                        </a:rPr>
                        <a:t>DC/AC</a:t>
                      </a:r>
                    </a:p>
                  </a:txBody>
                  <a:tcPr/>
                </a:tc>
                <a:extLst>
                  <a:ext uri="{0D108BD9-81ED-4DB2-BD59-A6C34878D82A}">
                    <a16:rowId xmlns:a16="http://schemas.microsoft.com/office/drawing/2014/main" val="249666296"/>
                  </a:ext>
                </a:extLst>
              </a:tr>
              <a:tr h="457200">
                <a:tc>
                  <a:txBody>
                    <a:bodyPr/>
                    <a:lstStyle/>
                    <a:p>
                      <a:r>
                        <a:rPr lang="en-IN" dirty="0">
                          <a:latin typeface="Tw Cen MT" panose="020B0602020104020603" pitchFamily="34" charset="0"/>
                        </a:rPr>
                        <a:t>Section 65 (7)</a:t>
                      </a:r>
                    </a:p>
                  </a:txBody>
                  <a:tcPr/>
                </a:tc>
                <a:tc>
                  <a:txBody>
                    <a:bodyPr/>
                    <a:lstStyle/>
                    <a:p>
                      <a:pPr algn="ctr"/>
                      <a:r>
                        <a:rPr lang="en-IN" dirty="0">
                          <a:latin typeface="Tw Cen MT" panose="020B0602020104020603" pitchFamily="34" charset="0"/>
                        </a:rPr>
                        <a:t>Initiation of proceedings under 73/74 after conclusion of audit</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2975785568"/>
                  </a:ext>
                </a:extLst>
              </a:tr>
              <a:tr h="417444">
                <a:tc>
                  <a:txBody>
                    <a:bodyPr/>
                    <a:lstStyle/>
                    <a:p>
                      <a:r>
                        <a:rPr lang="en-IN" dirty="0">
                          <a:latin typeface="Tw Cen MT" panose="020B0602020104020603" pitchFamily="34" charset="0"/>
                        </a:rPr>
                        <a:t>Section 66 (6)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Initiation of proceedings under 73/74 after conclusion of audit by CA/CWA</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267061864"/>
                  </a:ext>
                </a:extLst>
              </a:tr>
            </a:tbl>
          </a:graphicData>
        </a:graphic>
      </p:graphicFrame>
      <p:sp>
        <p:nvSpPr>
          <p:cNvPr id="8" name="Rectangle 7">
            <a:extLst>
              <a:ext uri="{FF2B5EF4-FFF2-40B4-BE49-F238E27FC236}">
                <a16:creationId xmlns:a16="http://schemas.microsoft.com/office/drawing/2014/main" id="{DF6832E6-6BE8-4203-8628-AC0F1D550F7B}"/>
              </a:ext>
            </a:extLst>
          </p:cNvPr>
          <p:cNvSpPr/>
          <p:nvPr/>
        </p:nvSpPr>
        <p:spPr>
          <a:xfrm rot="16200000">
            <a:off x="-2703054" y="3001060"/>
            <a:ext cx="6379929" cy="65426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r>
              <a:rPr lang="en-US" sz="1600" dirty="0">
                <a:solidFill>
                  <a:schemeClr val="tx1"/>
                </a:solidFill>
                <a:latin typeface="Century Gothic (Body)"/>
              </a:rPr>
              <a:t>Circular No. 3/3/2017 – GST dated 05 July 2017, amended by Circular No. 31/05/2018 – GST dated 09 February 2018</a:t>
            </a:r>
          </a:p>
        </p:txBody>
      </p:sp>
    </p:spTree>
    <p:extLst>
      <p:ext uri="{BB962C8B-B14F-4D97-AF65-F5344CB8AC3E}">
        <p14:creationId xmlns:p14="http://schemas.microsoft.com/office/powerpoint/2010/main" val="21919587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63795"/>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89</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graphicFrame>
        <p:nvGraphicFramePr>
          <p:cNvPr id="3" name="Table 3">
            <a:extLst>
              <a:ext uri="{FF2B5EF4-FFF2-40B4-BE49-F238E27FC236}">
                <a16:creationId xmlns:a16="http://schemas.microsoft.com/office/drawing/2014/main" id="{963CFE94-CBCD-469C-AB17-1643A01183B5}"/>
              </a:ext>
            </a:extLst>
          </p:cNvPr>
          <p:cNvGraphicFramePr>
            <a:graphicFrameLocks noGrp="1"/>
          </p:cNvGraphicFramePr>
          <p:nvPr/>
        </p:nvGraphicFramePr>
        <p:xfrm>
          <a:off x="971058" y="976802"/>
          <a:ext cx="9932579" cy="4618846"/>
        </p:xfrm>
        <a:graphic>
          <a:graphicData uri="http://schemas.openxmlformats.org/drawingml/2006/table">
            <a:tbl>
              <a:tblPr firstRow="1" bandRow="1">
                <a:tableStyleId>{8EC20E35-A176-4012-BC5E-935CFFF8708E}</a:tableStyleId>
              </a:tblPr>
              <a:tblGrid>
                <a:gridCol w="2701278">
                  <a:extLst>
                    <a:ext uri="{9D8B030D-6E8A-4147-A177-3AD203B41FA5}">
                      <a16:colId xmlns:a16="http://schemas.microsoft.com/office/drawing/2014/main" val="411877440"/>
                    </a:ext>
                  </a:extLst>
                </a:gridCol>
                <a:gridCol w="4591878">
                  <a:extLst>
                    <a:ext uri="{9D8B030D-6E8A-4147-A177-3AD203B41FA5}">
                      <a16:colId xmlns:a16="http://schemas.microsoft.com/office/drawing/2014/main" val="576720756"/>
                    </a:ext>
                  </a:extLst>
                </a:gridCol>
                <a:gridCol w="2639423">
                  <a:extLst>
                    <a:ext uri="{9D8B030D-6E8A-4147-A177-3AD203B41FA5}">
                      <a16:colId xmlns:a16="http://schemas.microsoft.com/office/drawing/2014/main" val="3768426714"/>
                    </a:ext>
                  </a:extLst>
                </a:gridCol>
              </a:tblGrid>
              <a:tr h="473526">
                <a:tc>
                  <a:txBody>
                    <a:bodyPr/>
                    <a:lstStyle/>
                    <a:p>
                      <a:pPr algn="ctr"/>
                      <a:r>
                        <a:rPr lang="en-IN" dirty="0">
                          <a:latin typeface="Tw Cen MT" panose="020B0602020104020603" pitchFamily="34" charset="0"/>
                        </a:rPr>
                        <a:t>Section</a:t>
                      </a:r>
                    </a:p>
                  </a:txBody>
                  <a:tcPr/>
                </a:tc>
                <a:tc>
                  <a:txBody>
                    <a:bodyPr/>
                    <a:lstStyle/>
                    <a:p>
                      <a:pPr algn="ctr"/>
                      <a:r>
                        <a:rPr lang="en-IN" dirty="0">
                          <a:latin typeface="Tw Cen MT" panose="020B0602020104020603" pitchFamily="34" charset="0"/>
                        </a:rPr>
                        <a:t>Description</a:t>
                      </a:r>
                    </a:p>
                  </a:txBody>
                  <a:tcPr/>
                </a:tc>
                <a:tc>
                  <a:txBody>
                    <a:bodyPr/>
                    <a:lstStyle/>
                    <a:p>
                      <a:pPr algn="ctr"/>
                      <a:r>
                        <a:rPr lang="en-IN" dirty="0">
                          <a:latin typeface="Tw Cen MT" panose="020B0602020104020603" pitchFamily="34" charset="0"/>
                        </a:rPr>
                        <a:t>Proper Officer</a:t>
                      </a:r>
                    </a:p>
                  </a:txBody>
                  <a:tcPr/>
                </a:tc>
                <a:extLst>
                  <a:ext uri="{0D108BD9-81ED-4DB2-BD59-A6C34878D82A}">
                    <a16:rowId xmlns:a16="http://schemas.microsoft.com/office/drawing/2014/main" val="3413020847"/>
                  </a:ext>
                </a:extLst>
              </a:tr>
              <a:tr h="942118">
                <a:tc>
                  <a:txBody>
                    <a:bodyPr/>
                    <a:lstStyle/>
                    <a:p>
                      <a:r>
                        <a:rPr lang="en-IN" dirty="0">
                          <a:latin typeface="Tw Cen MT" panose="020B0602020104020603" pitchFamily="34" charset="0"/>
                        </a:rPr>
                        <a:t>Section 67 (1), (2), (5), (9) read with Rule 139 (1), (2), (3), (4)</a:t>
                      </a:r>
                    </a:p>
                  </a:txBody>
                  <a:tcPr/>
                </a:tc>
                <a:tc>
                  <a:txBody>
                    <a:bodyPr/>
                    <a:lstStyle/>
                    <a:p>
                      <a:pPr algn="ctr"/>
                      <a:r>
                        <a:rPr lang="en-IN" dirty="0">
                          <a:latin typeface="Tw Cen MT" panose="020B0602020104020603" pitchFamily="34" charset="0"/>
                        </a:rPr>
                        <a:t>Inspection, Search &amp; Seizure, Copies/Extract, Inventory of Perishable or Hazardous Goods, Serve an order if not practical to seize goods</a:t>
                      </a:r>
                    </a:p>
                  </a:txBody>
                  <a:tcPr/>
                </a:tc>
                <a:tc>
                  <a:txBody>
                    <a:bodyPr/>
                    <a:lstStyle/>
                    <a:p>
                      <a:pPr algn="ctr"/>
                      <a:r>
                        <a:rPr lang="en-IN" dirty="0">
                          <a:latin typeface="Tw Cen MT" panose="020B0602020104020603" pitchFamily="34" charset="0"/>
                        </a:rPr>
                        <a:t>ADC/JC</a:t>
                      </a:r>
                    </a:p>
                  </a:txBody>
                  <a:tcPr/>
                </a:tc>
                <a:extLst>
                  <a:ext uri="{0D108BD9-81ED-4DB2-BD59-A6C34878D82A}">
                    <a16:rowId xmlns:a16="http://schemas.microsoft.com/office/drawing/2014/main" val="3011674037"/>
                  </a:ext>
                </a:extLst>
              </a:tr>
              <a:tr h="659483">
                <a:tc>
                  <a:txBody>
                    <a:bodyPr/>
                    <a:lstStyle/>
                    <a:p>
                      <a:r>
                        <a:rPr lang="en-IN" dirty="0">
                          <a:latin typeface="Tw Cen MT" panose="020B0602020104020603" pitchFamily="34" charset="0"/>
                        </a:rPr>
                        <a:t>Section 67 (7)</a:t>
                      </a:r>
                    </a:p>
                  </a:txBody>
                  <a:tcPr/>
                </a:tc>
                <a:tc>
                  <a:txBody>
                    <a:bodyPr/>
                    <a:lstStyle/>
                    <a:p>
                      <a:pPr algn="ctr"/>
                      <a:r>
                        <a:rPr lang="en-IN" dirty="0">
                          <a:latin typeface="Tw Cen MT" panose="020B0602020104020603" pitchFamily="34" charset="0"/>
                        </a:rPr>
                        <a:t>Extension of time limit for serving notice after seizure of goods</a:t>
                      </a:r>
                    </a:p>
                  </a:txBody>
                  <a:tcPr/>
                </a:tc>
                <a:tc>
                  <a:txBody>
                    <a:bodyPr/>
                    <a:lstStyle/>
                    <a:p>
                      <a:pPr algn="ctr"/>
                      <a:r>
                        <a:rPr lang="en-IN" dirty="0">
                          <a:latin typeface="Tw Cen MT" panose="020B0602020104020603" pitchFamily="34" charset="0"/>
                        </a:rPr>
                        <a:t>Commissioner</a:t>
                      </a:r>
                    </a:p>
                  </a:txBody>
                  <a:tcPr/>
                </a:tc>
                <a:extLst>
                  <a:ext uri="{0D108BD9-81ED-4DB2-BD59-A6C34878D82A}">
                    <a16:rowId xmlns:a16="http://schemas.microsoft.com/office/drawing/2014/main" val="520650007"/>
                  </a:ext>
                </a:extLst>
              </a:tr>
              <a:tr h="471059">
                <a:tc>
                  <a:txBody>
                    <a:bodyPr/>
                    <a:lstStyle/>
                    <a:p>
                      <a:r>
                        <a:rPr lang="en-IN" dirty="0">
                          <a:latin typeface="Tw Cen MT" panose="020B0602020104020603" pitchFamily="34" charset="0"/>
                        </a:rPr>
                        <a:t>Section 67 (11)</a:t>
                      </a:r>
                    </a:p>
                  </a:txBody>
                  <a:tcPr/>
                </a:tc>
                <a:tc>
                  <a:txBody>
                    <a:bodyPr/>
                    <a:lstStyle/>
                    <a:p>
                      <a:pPr algn="ctr"/>
                      <a:r>
                        <a:rPr lang="en-IN" dirty="0">
                          <a:latin typeface="Tw Cen MT" panose="020B0602020104020603" pitchFamily="34" charset="0"/>
                        </a:rPr>
                        <a:t>Search &amp; Seizure</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4196014542"/>
                  </a:ext>
                </a:extLst>
              </a:tr>
              <a:tr h="659483">
                <a:tc>
                  <a:txBody>
                    <a:bodyPr/>
                    <a:lstStyle/>
                    <a:p>
                      <a:r>
                        <a:rPr lang="en-IN" dirty="0">
                          <a:latin typeface="Tw Cen MT" panose="020B0602020104020603" pitchFamily="34" charset="0"/>
                        </a:rPr>
                        <a:t>Rule 140 (2)</a:t>
                      </a:r>
                    </a:p>
                  </a:txBody>
                  <a:tcPr/>
                </a:tc>
                <a:tc>
                  <a:txBody>
                    <a:bodyPr/>
                    <a:lstStyle/>
                    <a:p>
                      <a:pPr algn="ctr"/>
                      <a:r>
                        <a:rPr lang="en-IN" dirty="0">
                          <a:latin typeface="Tw Cen MT" panose="020B0602020104020603" pitchFamily="34" charset="0"/>
                        </a:rPr>
                        <a:t>Goods provisionally released – Not brought at defined place and date – Encash the security</a:t>
                      </a:r>
                    </a:p>
                  </a:txBody>
                  <a:tcPr/>
                </a:tc>
                <a:tc>
                  <a:txBody>
                    <a:bodyPr/>
                    <a:lstStyle/>
                    <a:p>
                      <a:pPr algn="ctr"/>
                      <a:r>
                        <a:rPr lang="en-IN" dirty="0">
                          <a:latin typeface="Tw Cen MT" panose="020B0602020104020603" pitchFamily="34" charset="0"/>
                        </a:rPr>
                        <a:t>ADC/JC</a:t>
                      </a:r>
                    </a:p>
                  </a:txBody>
                  <a:tcPr/>
                </a:tc>
                <a:extLst>
                  <a:ext uri="{0D108BD9-81ED-4DB2-BD59-A6C34878D82A}">
                    <a16:rowId xmlns:a16="http://schemas.microsoft.com/office/drawing/2014/main" val="4142973382"/>
                  </a:ext>
                </a:extLst>
              </a:tr>
              <a:tr h="460819">
                <a:tc>
                  <a:txBody>
                    <a:bodyPr/>
                    <a:lstStyle/>
                    <a:p>
                      <a:r>
                        <a:rPr lang="en-IN" dirty="0">
                          <a:latin typeface="Tw Cen MT" panose="020B0602020104020603" pitchFamily="34" charset="0"/>
                        </a:rPr>
                        <a:t>Section 68 (3)</a:t>
                      </a:r>
                    </a:p>
                  </a:txBody>
                  <a:tcPr/>
                </a:tc>
                <a:tc>
                  <a:txBody>
                    <a:bodyPr/>
                    <a:lstStyle/>
                    <a:p>
                      <a:pPr algn="ctr"/>
                      <a:r>
                        <a:rPr lang="en-IN" dirty="0"/>
                        <a:t>E-way bill interception</a:t>
                      </a:r>
                    </a:p>
                  </a:txBody>
                  <a:tcPr/>
                </a:tc>
                <a:tc>
                  <a:txBody>
                    <a:bodyPr/>
                    <a:lstStyle/>
                    <a:p>
                      <a:pPr algn="ctr"/>
                      <a:r>
                        <a:rPr lang="en-IN" dirty="0"/>
                        <a:t>Inspector</a:t>
                      </a:r>
                    </a:p>
                  </a:txBody>
                  <a:tcPr/>
                </a:tc>
                <a:extLst>
                  <a:ext uri="{0D108BD9-81ED-4DB2-BD59-A6C34878D82A}">
                    <a16:rowId xmlns:a16="http://schemas.microsoft.com/office/drawing/2014/main" val="255598710"/>
                  </a:ext>
                </a:extLst>
              </a:tr>
              <a:tr h="481299">
                <a:tc>
                  <a:txBody>
                    <a:bodyPr/>
                    <a:lstStyle/>
                    <a:p>
                      <a:r>
                        <a:rPr lang="en-IN" dirty="0">
                          <a:latin typeface="Tw Cen MT" panose="020B0602020104020603" pitchFamily="34" charset="0"/>
                        </a:rPr>
                        <a:t>Section 70</a:t>
                      </a:r>
                    </a:p>
                  </a:txBody>
                  <a:tcPr/>
                </a:tc>
                <a:tc>
                  <a:txBody>
                    <a:bodyPr/>
                    <a:lstStyle/>
                    <a:p>
                      <a:pPr algn="ctr"/>
                      <a:r>
                        <a:rPr lang="en-IN" dirty="0">
                          <a:latin typeface="Tw Cen MT" panose="020B0602020104020603" pitchFamily="34" charset="0"/>
                        </a:rPr>
                        <a:t>Power to issue Summons</a:t>
                      </a:r>
                    </a:p>
                  </a:txBody>
                  <a:tcPr/>
                </a:tc>
                <a:tc>
                  <a:txBody>
                    <a:bodyPr/>
                    <a:lstStyle/>
                    <a:p>
                      <a:pPr algn="ctr"/>
                      <a:r>
                        <a:rPr lang="en-IN" dirty="0">
                          <a:latin typeface="Tw Cen MT" panose="020B0602020104020603" pitchFamily="34" charset="0"/>
                        </a:rPr>
                        <a:t>Superintendent</a:t>
                      </a:r>
                    </a:p>
                  </a:txBody>
                  <a:tcPr/>
                </a:tc>
                <a:extLst>
                  <a:ext uri="{0D108BD9-81ED-4DB2-BD59-A6C34878D82A}">
                    <a16:rowId xmlns:a16="http://schemas.microsoft.com/office/drawing/2014/main" val="249666296"/>
                  </a:ext>
                </a:extLst>
              </a:tr>
              <a:tr h="471059">
                <a:tc>
                  <a:txBody>
                    <a:bodyPr/>
                    <a:lstStyle/>
                    <a:p>
                      <a:r>
                        <a:rPr lang="en-IN" dirty="0">
                          <a:latin typeface="Tw Cen MT" panose="020B0602020104020603" pitchFamily="34" charset="0"/>
                        </a:rPr>
                        <a:t>Section 71</a:t>
                      </a:r>
                    </a:p>
                  </a:txBody>
                  <a:tcPr/>
                </a:tc>
                <a:tc>
                  <a:txBody>
                    <a:bodyPr/>
                    <a:lstStyle/>
                    <a:p>
                      <a:pPr algn="ctr"/>
                      <a:r>
                        <a:rPr lang="en-IN" dirty="0">
                          <a:latin typeface="Tw Cen MT" panose="020B0602020104020603" pitchFamily="34" charset="0"/>
                        </a:rPr>
                        <a:t>Access to Premises </a:t>
                      </a:r>
                    </a:p>
                  </a:txBody>
                  <a:tcPr/>
                </a:tc>
                <a:tc>
                  <a:txBody>
                    <a:bodyPr/>
                    <a:lstStyle/>
                    <a:p>
                      <a:pPr algn="ctr"/>
                      <a:r>
                        <a:rPr lang="en-IN" dirty="0">
                          <a:latin typeface="Tw Cen MT" panose="020B0602020104020603" pitchFamily="34" charset="0"/>
                        </a:rPr>
                        <a:t>ADC/JC</a:t>
                      </a:r>
                    </a:p>
                  </a:txBody>
                  <a:tcPr/>
                </a:tc>
                <a:extLst>
                  <a:ext uri="{0D108BD9-81ED-4DB2-BD59-A6C34878D82A}">
                    <a16:rowId xmlns:a16="http://schemas.microsoft.com/office/drawing/2014/main" val="2975785568"/>
                  </a:ext>
                </a:extLst>
              </a:tr>
            </a:tbl>
          </a:graphicData>
        </a:graphic>
      </p:graphicFrame>
      <p:sp>
        <p:nvSpPr>
          <p:cNvPr id="8" name="Rectangle 7">
            <a:extLst>
              <a:ext uri="{FF2B5EF4-FFF2-40B4-BE49-F238E27FC236}">
                <a16:creationId xmlns:a16="http://schemas.microsoft.com/office/drawing/2014/main" id="{DF6832E6-6BE8-4203-8628-AC0F1D550F7B}"/>
              </a:ext>
            </a:extLst>
          </p:cNvPr>
          <p:cNvSpPr/>
          <p:nvPr/>
        </p:nvSpPr>
        <p:spPr>
          <a:xfrm rot="16200000">
            <a:off x="-2703054" y="3001060"/>
            <a:ext cx="6379929" cy="65426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just"/>
            <a:r>
              <a:rPr lang="en-US" sz="1600" dirty="0">
                <a:solidFill>
                  <a:schemeClr val="tx1"/>
                </a:solidFill>
                <a:latin typeface="Century Gothic (Body)"/>
              </a:rPr>
              <a:t>Circular No. 3/3/2017 – GST dated 06 July 2017, amended by Circular No. 31/05/2018 – GST dated 09 February 2018</a:t>
            </a:r>
          </a:p>
        </p:txBody>
      </p:sp>
    </p:spTree>
    <p:extLst>
      <p:ext uri="{BB962C8B-B14F-4D97-AF65-F5344CB8AC3E}">
        <p14:creationId xmlns:p14="http://schemas.microsoft.com/office/powerpoint/2010/main" val="8596959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1809671"/>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2400" dirty="0">
                <a:latin typeface="Tw Cen MT" panose="020B0602020104020603" pitchFamily="34" charset="0"/>
              </a:rPr>
              <a:t>Every registered person shall – </a:t>
            </a:r>
          </a:p>
          <a:p>
            <a:pPr marL="342900" indent="-342900" algn="just">
              <a:lnSpc>
                <a:spcPct val="150000"/>
              </a:lnSpc>
              <a:spcBef>
                <a:spcPts val="600"/>
              </a:spcBef>
              <a:spcAft>
                <a:spcPts val="600"/>
              </a:spcAft>
              <a:buFont typeface="Wingdings" panose="05000000000000000000" pitchFamily="2" charset="2"/>
              <a:buChar char="ü"/>
            </a:pPr>
            <a:r>
              <a:rPr lang="en-US" sz="2400" dirty="0">
                <a:latin typeface="Tw Cen MT" panose="020B0602020104020603" pitchFamily="34" charset="0"/>
              </a:rPr>
              <a:t>Self – Assess the taxes payable under this Act; and,</a:t>
            </a:r>
          </a:p>
          <a:p>
            <a:pPr marL="342900" indent="-342900" algn="just">
              <a:lnSpc>
                <a:spcPct val="150000"/>
              </a:lnSpc>
              <a:spcBef>
                <a:spcPts val="600"/>
              </a:spcBef>
              <a:spcAft>
                <a:spcPts val="600"/>
              </a:spcAft>
              <a:buFont typeface="Wingdings" panose="05000000000000000000" pitchFamily="2" charset="2"/>
              <a:buChar char="ü"/>
            </a:pPr>
            <a:r>
              <a:rPr lang="en-US" sz="2400" dirty="0">
                <a:latin typeface="Tw Cen MT" panose="020B0602020104020603" pitchFamily="34" charset="0"/>
              </a:rPr>
              <a:t>Furnish a return accordingly, as per Section 39.</a:t>
            </a: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800" dirty="0">
                <a:solidFill>
                  <a:schemeClr val="tx1"/>
                </a:solidFill>
                <a:latin typeface="Century Gothic (Body)"/>
              </a:rPr>
              <a:t>Section 59: Self - Assessment</a:t>
            </a: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a:t>
            </a:fld>
            <a:endParaRPr lang="en-IN" dirty="0"/>
          </a:p>
        </p:txBody>
      </p:sp>
    </p:spTree>
    <p:extLst>
      <p:ext uri="{BB962C8B-B14F-4D97-AF65-F5344CB8AC3E}">
        <p14:creationId xmlns:p14="http://schemas.microsoft.com/office/powerpoint/2010/main" val="1951250093"/>
      </p:ext>
    </p:extLst>
  </p:cSld>
  <p:clrMapOvr>
    <a:masterClrMapping/>
  </p:clrMapOvr>
  <p:transition spd="slow">
    <p:push dir="u"/>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 y="-1"/>
            <a:ext cx="12189237" cy="6859555"/>
          </a:xfrm>
          <a:prstGeom prst="rect">
            <a:avLst/>
          </a:prstGeom>
        </p:spPr>
      </p:pic>
      <p:sp>
        <p:nvSpPr>
          <p:cNvPr id="4" name="Title 1"/>
          <p:cNvSpPr txBox="1">
            <a:spLocks/>
          </p:cNvSpPr>
          <p:nvPr/>
        </p:nvSpPr>
        <p:spPr>
          <a:xfrm>
            <a:off x="1311964" y="2317472"/>
            <a:ext cx="6545496" cy="6526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Century Gothic (Body)"/>
              </a:rPr>
              <a:t>Reasons to believe</a:t>
            </a:r>
            <a:endParaRPr lang="en-IN" sz="4000" b="1" dirty="0">
              <a:latin typeface="Century Gothic (Body)"/>
            </a:endParaRPr>
          </a:p>
        </p:txBody>
      </p:sp>
      <p:sp>
        <p:nvSpPr>
          <p:cNvPr id="3" name="Slide Number Placeholder 2">
            <a:extLst>
              <a:ext uri="{FF2B5EF4-FFF2-40B4-BE49-F238E27FC236}">
                <a16:creationId xmlns:a16="http://schemas.microsoft.com/office/drawing/2014/main" id="{60C8146C-975D-43D8-8F5E-BB1D6D037B79}"/>
              </a:ext>
            </a:extLst>
          </p:cNvPr>
          <p:cNvSpPr>
            <a:spLocks noGrp="1"/>
          </p:cNvSpPr>
          <p:nvPr>
            <p:ph type="sldNum" sz="quarter" idx="12"/>
          </p:nvPr>
        </p:nvSpPr>
        <p:spPr/>
        <p:txBody>
          <a:bodyPr/>
          <a:lstStyle/>
          <a:p>
            <a:fld id="{42180C9C-1281-4DB4-86D7-3E425E3ECD19}" type="slidenum">
              <a:rPr lang="en-IN" smtClean="0"/>
              <a:t>90</a:t>
            </a:fld>
            <a:endParaRPr lang="en-IN"/>
          </a:p>
        </p:txBody>
      </p:sp>
    </p:spTree>
    <p:extLst>
      <p:ext uri="{BB962C8B-B14F-4D97-AF65-F5344CB8AC3E}">
        <p14:creationId xmlns:p14="http://schemas.microsoft.com/office/powerpoint/2010/main" val="3372610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91</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656080"/>
            <a:ext cx="10337665" cy="50653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lnSpc>
                <a:spcPct val="150000"/>
              </a:lnSpc>
              <a:spcBef>
                <a:spcPts val="600"/>
              </a:spcBef>
              <a:spcAft>
                <a:spcPts val="600"/>
              </a:spcAft>
              <a:buFont typeface="Courier New" panose="02070309020205020404" pitchFamily="49" charset="0"/>
              <a:buChar char="o"/>
            </a:pPr>
            <a:r>
              <a:rPr lang="en-US" sz="1750" dirty="0">
                <a:latin typeface="Tw Cen MT" panose="020B0602020104020603" pitchFamily="34" charset="0"/>
              </a:rPr>
              <a:t>The words “where the proper officer has reasons to believe” in Section 67 of the Act suggest that the </a:t>
            </a:r>
            <a:r>
              <a:rPr lang="en-US" sz="1750" b="1" u="sng" dirty="0">
                <a:latin typeface="Tw Cen MT" panose="020B0602020104020603" pitchFamily="34" charset="0"/>
              </a:rPr>
              <a:t>belief must be that of an honest and reasonable person</a:t>
            </a:r>
            <a:r>
              <a:rPr lang="en-US" sz="1750" b="1" dirty="0">
                <a:latin typeface="Tw Cen MT" panose="020B0602020104020603" pitchFamily="34" charset="0"/>
              </a:rPr>
              <a:t> </a:t>
            </a:r>
            <a:r>
              <a:rPr lang="en-US" sz="1750" b="1" u="sng" dirty="0">
                <a:latin typeface="Tw Cen MT" panose="020B0602020104020603" pitchFamily="34" charset="0"/>
              </a:rPr>
              <a:t>based upon the relevant materials and circumstances</a:t>
            </a:r>
            <a:r>
              <a:rPr lang="en-US" sz="1750" b="1" dirty="0">
                <a:latin typeface="Tw Cen MT" panose="020B0602020104020603" pitchFamily="34" charset="0"/>
              </a:rPr>
              <a:t>. </a:t>
            </a:r>
          </a:p>
          <a:p>
            <a:pPr marL="342900" indent="-342900" algn="just">
              <a:lnSpc>
                <a:spcPct val="150000"/>
              </a:lnSpc>
              <a:spcBef>
                <a:spcPts val="600"/>
              </a:spcBef>
              <a:spcAft>
                <a:spcPts val="600"/>
              </a:spcAft>
              <a:buFont typeface="Courier New" panose="02070309020205020404" pitchFamily="49" charset="0"/>
              <a:buChar char="o"/>
            </a:pPr>
            <a:r>
              <a:rPr lang="en-US" sz="1750" dirty="0">
                <a:latin typeface="Tw Cen MT" panose="020B0602020104020603" pitchFamily="34" charset="0"/>
              </a:rPr>
              <a:t>The statutory requirement of reasonable belief, rooted in the information in possession of Proper Officer under the Act, is to safeguard the citizen from vexatious proceedings. </a:t>
            </a:r>
          </a:p>
          <a:p>
            <a:pPr marL="342900" indent="-342900" algn="just">
              <a:lnSpc>
                <a:spcPct val="150000"/>
              </a:lnSpc>
              <a:spcBef>
                <a:spcPts val="600"/>
              </a:spcBef>
              <a:spcAft>
                <a:spcPts val="600"/>
              </a:spcAft>
              <a:buFont typeface="Courier New" panose="02070309020205020404" pitchFamily="49" charset="0"/>
              <a:buChar char="o"/>
            </a:pPr>
            <a:r>
              <a:rPr lang="en-US" sz="1750" dirty="0">
                <a:latin typeface="Tw Cen MT" panose="020B0602020104020603" pitchFamily="34" charset="0"/>
              </a:rPr>
              <a:t>‘Belief’ is a mental operation of accepting a fact as true, so, </a:t>
            </a:r>
            <a:r>
              <a:rPr lang="en-US" sz="1750" b="1" dirty="0">
                <a:latin typeface="Tw Cen MT" panose="020B0602020104020603" pitchFamily="34" charset="0"/>
              </a:rPr>
              <a:t>without any fact, no belief can be formed</a:t>
            </a:r>
            <a:r>
              <a:rPr lang="en-US" sz="1750" dirty="0">
                <a:latin typeface="Tw Cen MT" panose="020B0602020104020603" pitchFamily="34" charset="0"/>
              </a:rPr>
              <a:t>.</a:t>
            </a:r>
          </a:p>
          <a:p>
            <a:pPr marL="342900" indent="-342900" algn="just">
              <a:lnSpc>
                <a:spcPct val="150000"/>
              </a:lnSpc>
              <a:spcBef>
                <a:spcPts val="600"/>
              </a:spcBef>
              <a:spcAft>
                <a:spcPts val="600"/>
              </a:spcAft>
              <a:buFont typeface="Courier New" panose="02070309020205020404" pitchFamily="49" charset="0"/>
              <a:buChar char="o"/>
            </a:pPr>
            <a:r>
              <a:rPr lang="en-US" sz="1750" dirty="0">
                <a:latin typeface="Tw Cen MT" panose="020B0602020104020603" pitchFamily="34" charset="0"/>
              </a:rPr>
              <a:t>It is true that it is not necessary for the Proper Officer under the Act to state reasons for his belief. </a:t>
            </a:r>
            <a:r>
              <a:rPr lang="en-US" sz="1750" b="1" dirty="0">
                <a:latin typeface="Tw Cen MT" panose="020B0602020104020603" pitchFamily="34" charset="0"/>
              </a:rPr>
              <a:t>But if it is challenged that he had no reasons to believe, in that case, he must disclose the materials upon which his belief was formed</a:t>
            </a:r>
            <a:r>
              <a:rPr lang="en-US" sz="1750" dirty="0">
                <a:latin typeface="Tw Cen MT" panose="020B0602020104020603" pitchFamily="34" charset="0"/>
              </a:rPr>
              <a:t>, as it has been held by the Supreme Court in </a:t>
            </a:r>
            <a:r>
              <a:rPr lang="en-US" sz="1750" b="1" dirty="0" err="1">
                <a:latin typeface="Tw Cen MT" panose="020B0602020104020603" pitchFamily="34" charset="0"/>
              </a:rPr>
              <a:t>Sheonath</a:t>
            </a:r>
            <a:r>
              <a:rPr lang="en-US" sz="1750" b="1" dirty="0">
                <a:latin typeface="Tw Cen MT" panose="020B0602020104020603" pitchFamily="34" charset="0"/>
              </a:rPr>
              <a:t> Singh’s case (AIR 1971 SC 2451)</a:t>
            </a:r>
            <a:r>
              <a:rPr lang="en-US" sz="1750" dirty="0">
                <a:latin typeface="Tw Cen MT" panose="020B0602020104020603" pitchFamily="34" charset="0"/>
              </a:rPr>
              <a:t>, that the Court can examine the materials to find out whether an honest and reasonable person can base his reasonable belief upon such materials although the sufficiency of the reasons for the belief cannot be investigated by the Court.</a:t>
            </a:r>
          </a:p>
        </p:txBody>
      </p:sp>
      <p:sp>
        <p:nvSpPr>
          <p:cNvPr id="9" name="Rectangle 8">
            <a:extLst>
              <a:ext uri="{FF2B5EF4-FFF2-40B4-BE49-F238E27FC236}">
                <a16:creationId xmlns:a16="http://schemas.microsoft.com/office/drawing/2014/main" id="{36D6B073-4137-4F25-889B-C8F5AF955E8F}"/>
              </a:ext>
            </a:extLst>
          </p:cNvPr>
          <p:cNvSpPr/>
          <p:nvPr/>
        </p:nvSpPr>
        <p:spPr>
          <a:xfrm>
            <a:off x="838201" y="854102"/>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dirty="0">
                <a:solidFill>
                  <a:schemeClr val="tx1"/>
                </a:solidFill>
                <a:latin typeface="Century Gothic (Body)"/>
              </a:rPr>
              <a:t>Golden Cotton Industries v. Union of India, reported in 2019 (29) G.S.T.L. 587 (</a:t>
            </a:r>
            <a:r>
              <a:rPr lang="en-US" sz="1700" dirty="0" err="1">
                <a:solidFill>
                  <a:schemeClr val="tx1"/>
                </a:solidFill>
                <a:latin typeface="Century Gothic (Body)"/>
              </a:rPr>
              <a:t>Guj</a:t>
            </a:r>
            <a:r>
              <a:rPr lang="en-US" sz="1700" dirty="0">
                <a:solidFill>
                  <a:schemeClr val="tx1"/>
                </a:solidFill>
                <a:latin typeface="Century Gothic (Body)"/>
              </a:rPr>
              <a:t>.)</a:t>
            </a:r>
          </a:p>
        </p:txBody>
      </p:sp>
    </p:spTree>
    <p:extLst>
      <p:ext uri="{BB962C8B-B14F-4D97-AF65-F5344CB8AC3E}">
        <p14:creationId xmlns:p14="http://schemas.microsoft.com/office/powerpoint/2010/main" val="30011392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92</a:t>
            </a:fld>
            <a:endParaRPr lang="en-IN" dirty="0"/>
          </a:p>
        </p:txBody>
      </p:sp>
      <p:sp>
        <p:nvSpPr>
          <p:cNvPr id="33" name="Title 3">
            <a:extLst>
              <a:ext uri="{FF2B5EF4-FFF2-40B4-BE49-F238E27FC236}">
                <a16:creationId xmlns:a16="http://schemas.microsoft.com/office/drawing/2014/main" id="{5C669BCA-6E76-48C3-B7F4-1AA8DB0754DA}"/>
              </a:ext>
            </a:extLst>
          </p:cNvPr>
          <p:cNvSpPr txBox="1">
            <a:spLocks/>
          </p:cNvSpPr>
          <p:nvPr/>
        </p:nvSpPr>
        <p:spPr>
          <a:xfrm>
            <a:off x="814039" y="1431240"/>
            <a:ext cx="10337665" cy="159026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The principles that are culled out from the catena of decisions referred is that the ‘reasons to believe’ should exist and should be </a:t>
            </a:r>
            <a:r>
              <a:rPr lang="en-US" sz="1800" u="sng" dirty="0">
                <a:latin typeface="Tw Cen MT" panose="020B0602020104020603" pitchFamily="34" charset="0"/>
              </a:rPr>
              <a:t>based on reasonable material and should not be fanciful or arbitrary</a:t>
            </a:r>
            <a:r>
              <a:rPr lang="en-US" sz="1800" dirty="0">
                <a:latin typeface="Tw Cen MT" panose="020B0602020104020603" pitchFamily="34" charset="0"/>
              </a:rPr>
              <a:t>.</a:t>
            </a:r>
          </a:p>
        </p:txBody>
      </p:sp>
      <p:sp>
        <p:nvSpPr>
          <p:cNvPr id="9" name="Rectangle 8">
            <a:extLst>
              <a:ext uri="{FF2B5EF4-FFF2-40B4-BE49-F238E27FC236}">
                <a16:creationId xmlns:a16="http://schemas.microsoft.com/office/drawing/2014/main" id="{36D6B073-4137-4F25-889B-C8F5AF955E8F}"/>
              </a:ext>
            </a:extLst>
          </p:cNvPr>
          <p:cNvSpPr/>
          <p:nvPr/>
        </p:nvSpPr>
        <p:spPr>
          <a:xfrm>
            <a:off x="838201" y="1142333"/>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dirty="0" err="1">
                <a:solidFill>
                  <a:schemeClr val="tx1"/>
                </a:solidFill>
                <a:latin typeface="Century Gothic (Body)"/>
              </a:rPr>
              <a:t>Rimjhim</a:t>
            </a:r>
            <a:r>
              <a:rPr lang="en-US" sz="1700" dirty="0">
                <a:solidFill>
                  <a:schemeClr val="tx1"/>
                </a:solidFill>
                <a:latin typeface="Century Gothic (Body)"/>
              </a:rPr>
              <a:t> </a:t>
            </a:r>
            <a:r>
              <a:rPr lang="en-US" sz="1700" dirty="0" err="1">
                <a:solidFill>
                  <a:schemeClr val="tx1"/>
                </a:solidFill>
                <a:latin typeface="Century Gothic (Body)"/>
              </a:rPr>
              <a:t>Ispat</a:t>
            </a:r>
            <a:r>
              <a:rPr lang="en-US" sz="1700" dirty="0">
                <a:solidFill>
                  <a:schemeClr val="tx1"/>
                </a:solidFill>
                <a:latin typeface="Century Gothic (Body)"/>
              </a:rPr>
              <a:t> Ltd. v. State of U.P., reported in 2019 (24) G.S.T.L. 711 (All.)</a:t>
            </a:r>
          </a:p>
        </p:txBody>
      </p:sp>
      <p:sp>
        <p:nvSpPr>
          <p:cNvPr id="8" name="Title 3">
            <a:extLst>
              <a:ext uri="{FF2B5EF4-FFF2-40B4-BE49-F238E27FC236}">
                <a16:creationId xmlns:a16="http://schemas.microsoft.com/office/drawing/2014/main" id="{9A715171-580D-4C1A-963C-B8ED6A019D60}"/>
              </a:ext>
            </a:extLst>
          </p:cNvPr>
          <p:cNvSpPr txBox="1">
            <a:spLocks/>
          </p:cNvSpPr>
          <p:nvPr/>
        </p:nvSpPr>
        <p:spPr>
          <a:xfrm>
            <a:off x="838201" y="4412974"/>
            <a:ext cx="10337665" cy="19261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r>
              <a:rPr lang="en-US" sz="1800" dirty="0">
                <a:latin typeface="Tw Cen MT" panose="020B0602020104020603" pitchFamily="34" charset="0"/>
              </a:rPr>
              <a:t>Delhi High Court held that the expression </a:t>
            </a:r>
            <a:r>
              <a:rPr lang="en-US" sz="1800" b="1" dirty="0">
                <a:latin typeface="Tw Cen MT" panose="020B0602020104020603" pitchFamily="34" charset="0"/>
              </a:rPr>
              <a:t>“information” must be something more than a mere </a:t>
            </a:r>
            <a:r>
              <a:rPr lang="en-US" sz="1800" b="1" dirty="0" err="1">
                <a:latin typeface="Tw Cen MT" panose="020B0602020104020603" pitchFamily="34" charset="0"/>
              </a:rPr>
              <a:t>rumour</a:t>
            </a:r>
            <a:r>
              <a:rPr lang="en-US" sz="1800" b="1" dirty="0">
                <a:latin typeface="Tw Cen MT" panose="020B0602020104020603" pitchFamily="34" charset="0"/>
              </a:rPr>
              <a:t> or a gossip or a hunch</a:t>
            </a:r>
            <a:r>
              <a:rPr lang="en-US" sz="1800" dirty="0">
                <a:latin typeface="Tw Cen MT" panose="020B0602020104020603" pitchFamily="34" charset="0"/>
              </a:rPr>
              <a:t>. </a:t>
            </a:r>
            <a:r>
              <a:rPr lang="en-US" sz="1800" b="1" dirty="0">
                <a:latin typeface="Tw Cen MT" panose="020B0602020104020603" pitchFamily="34" charset="0"/>
              </a:rPr>
              <a:t>There must be some material</a:t>
            </a:r>
            <a:r>
              <a:rPr lang="en-US" sz="1800" dirty="0">
                <a:latin typeface="Tw Cen MT" panose="020B0602020104020603" pitchFamily="34" charset="0"/>
              </a:rPr>
              <a:t>, </a:t>
            </a:r>
            <a:r>
              <a:rPr lang="en-US" sz="1800" b="1" dirty="0">
                <a:latin typeface="Tw Cen MT" panose="020B0602020104020603" pitchFamily="34" charset="0"/>
              </a:rPr>
              <a:t>which can be regarded as information, </a:t>
            </a:r>
            <a:r>
              <a:rPr lang="en-US" sz="1800" b="1" u="sng" dirty="0">
                <a:latin typeface="Tw Cen MT" panose="020B0602020104020603" pitchFamily="34" charset="0"/>
              </a:rPr>
              <a:t>which must exist on the file</a:t>
            </a:r>
            <a:r>
              <a:rPr lang="en-US" sz="1800" b="1" dirty="0">
                <a:latin typeface="Tw Cen MT" panose="020B0602020104020603" pitchFamily="34" charset="0"/>
              </a:rPr>
              <a:t> </a:t>
            </a:r>
            <a:r>
              <a:rPr lang="en-US" sz="1800" dirty="0">
                <a:latin typeface="Tw Cen MT" panose="020B0602020104020603" pitchFamily="34" charset="0"/>
              </a:rPr>
              <a:t>on the basis of which the authorizing officer can have reason to believe. </a:t>
            </a:r>
            <a:r>
              <a:rPr lang="en-US" sz="1800" b="1" u="sng" dirty="0">
                <a:latin typeface="Tw Cen MT" panose="020B0602020104020603" pitchFamily="34" charset="0"/>
              </a:rPr>
              <a:t>Merely because a person does not file a return or does not disclose true income and wealth cannot be a ground </a:t>
            </a:r>
            <a:r>
              <a:rPr lang="en-US" sz="1800" dirty="0">
                <a:latin typeface="Tw Cen MT" panose="020B0602020104020603" pitchFamily="34" charset="0"/>
              </a:rPr>
              <a:t>for </a:t>
            </a:r>
            <a:r>
              <a:rPr lang="en-US" sz="1800" dirty="0" err="1">
                <a:latin typeface="Tw Cen MT" panose="020B0602020104020603" pitchFamily="34" charset="0"/>
              </a:rPr>
              <a:t>authorising</a:t>
            </a:r>
            <a:r>
              <a:rPr lang="en-US" sz="1800" dirty="0">
                <a:latin typeface="Tw Cen MT" panose="020B0602020104020603" pitchFamily="34" charset="0"/>
              </a:rPr>
              <a:t> the search and seizure, under Section 132(1) of the Act.</a:t>
            </a:r>
          </a:p>
        </p:txBody>
      </p:sp>
      <p:sp>
        <p:nvSpPr>
          <p:cNvPr id="10" name="Rectangle 9">
            <a:extLst>
              <a:ext uri="{FF2B5EF4-FFF2-40B4-BE49-F238E27FC236}">
                <a16:creationId xmlns:a16="http://schemas.microsoft.com/office/drawing/2014/main" id="{0AE56CFA-A14A-4EA6-9196-B1C44CDB8881}"/>
              </a:ext>
            </a:extLst>
          </p:cNvPr>
          <p:cNvSpPr/>
          <p:nvPr/>
        </p:nvSpPr>
        <p:spPr>
          <a:xfrm>
            <a:off x="862363" y="3654894"/>
            <a:ext cx="8912086"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1700" dirty="0">
                <a:solidFill>
                  <a:schemeClr val="tx1"/>
                </a:solidFill>
                <a:latin typeface="Century Gothic (Body)"/>
              </a:rPr>
              <a:t> L.R. Gupta v. Union of India, reported in (1992) 194 ITR 32 </a:t>
            </a:r>
          </a:p>
        </p:txBody>
      </p:sp>
    </p:spTree>
    <p:extLst>
      <p:ext uri="{BB962C8B-B14F-4D97-AF65-F5344CB8AC3E}">
        <p14:creationId xmlns:p14="http://schemas.microsoft.com/office/powerpoint/2010/main" val="32473910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Background – Demands &amp; Recovery (Chapter XV) </a:t>
            </a:r>
            <a:endParaRPr lang="en-IN" sz="12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93</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nvGraphicFramePr>
        <p:xfrm>
          <a:off x="862362" y="1649591"/>
          <a:ext cx="10841958" cy="4529344"/>
        </p:xfrm>
        <a:graphic>
          <a:graphicData uri="http://schemas.openxmlformats.org/drawingml/2006/table">
            <a:tbl>
              <a:tblPr firstRow="1" bandRow="1">
                <a:tableStyleId>{073A0DAA-6AF3-43AB-8588-CEC1D06C72B9}</a:tableStyleId>
              </a:tblPr>
              <a:tblGrid>
                <a:gridCol w="835375">
                  <a:extLst>
                    <a:ext uri="{9D8B030D-6E8A-4147-A177-3AD203B41FA5}">
                      <a16:colId xmlns:a16="http://schemas.microsoft.com/office/drawing/2014/main" val="1137143462"/>
                    </a:ext>
                  </a:extLst>
                </a:gridCol>
                <a:gridCol w="5952743">
                  <a:extLst>
                    <a:ext uri="{9D8B030D-6E8A-4147-A177-3AD203B41FA5}">
                      <a16:colId xmlns:a16="http://schemas.microsoft.com/office/drawing/2014/main" val="2809448107"/>
                    </a:ext>
                  </a:extLst>
                </a:gridCol>
                <a:gridCol w="1259840">
                  <a:extLst>
                    <a:ext uri="{9D8B030D-6E8A-4147-A177-3AD203B41FA5}">
                      <a16:colId xmlns:a16="http://schemas.microsoft.com/office/drawing/2014/main" val="2134748699"/>
                    </a:ext>
                  </a:extLst>
                </a:gridCol>
                <a:gridCol w="1381760">
                  <a:extLst>
                    <a:ext uri="{9D8B030D-6E8A-4147-A177-3AD203B41FA5}">
                      <a16:colId xmlns:a16="http://schemas.microsoft.com/office/drawing/2014/main" val="3054221135"/>
                    </a:ext>
                  </a:extLst>
                </a:gridCol>
                <a:gridCol w="1412240">
                  <a:extLst>
                    <a:ext uri="{9D8B030D-6E8A-4147-A177-3AD203B41FA5}">
                      <a16:colId xmlns:a16="http://schemas.microsoft.com/office/drawing/2014/main" val="427142238"/>
                    </a:ext>
                  </a:extLst>
                </a:gridCol>
              </a:tblGrid>
              <a:tr h="447867">
                <a:tc>
                  <a:txBody>
                    <a:bodyPr/>
                    <a:lstStyle/>
                    <a:p>
                      <a:pPr algn="ctr"/>
                      <a:r>
                        <a:rPr lang="en-IN" dirty="0"/>
                        <a:t>S. No.</a:t>
                      </a:r>
                      <a:endParaRPr lang="en-IN" dirty="0">
                        <a:latin typeface="Tw Cen MT" panose="020B0602020104020603" pitchFamily="34" charset="0"/>
                      </a:endParaRPr>
                    </a:p>
                  </a:txBody>
                  <a:tcPr/>
                </a:tc>
                <a:tc>
                  <a:txBody>
                    <a:bodyPr/>
                    <a:lstStyle/>
                    <a:p>
                      <a:pPr algn="ctr"/>
                      <a:r>
                        <a:rPr lang="en-IN" dirty="0"/>
                        <a:t>Topic</a:t>
                      </a:r>
                      <a:endParaRPr lang="en-IN" dirty="0">
                        <a:latin typeface="Tw Cen MT" panose="020B0602020104020603" pitchFamily="34" charset="0"/>
                      </a:endParaRPr>
                    </a:p>
                  </a:txBody>
                  <a:tcPr/>
                </a:tc>
                <a:tc>
                  <a:txBody>
                    <a:bodyPr/>
                    <a:lstStyle/>
                    <a:p>
                      <a:pPr algn="ctr"/>
                      <a:r>
                        <a:rPr lang="en-IN" dirty="0"/>
                        <a:t>Section</a:t>
                      </a:r>
                      <a:endParaRPr lang="en-IN" dirty="0">
                        <a:latin typeface="Tw Cen MT" panose="020B0602020104020603" pitchFamily="34" charset="0"/>
                      </a:endParaRPr>
                    </a:p>
                  </a:txBody>
                  <a:tcPr/>
                </a:tc>
                <a:tc>
                  <a:txBody>
                    <a:bodyPr/>
                    <a:lstStyle/>
                    <a:p>
                      <a:pPr algn="ctr"/>
                      <a:r>
                        <a:rPr lang="en-IN" dirty="0"/>
                        <a:t>Rule</a:t>
                      </a:r>
                      <a:endParaRPr lang="en-IN" dirty="0">
                        <a:latin typeface="Tw Cen MT" panose="020B0602020104020603" pitchFamily="34" charset="0"/>
                      </a:endParaRPr>
                    </a:p>
                  </a:txBody>
                  <a:tcPr/>
                </a:tc>
                <a:tc>
                  <a:txBody>
                    <a:bodyPr/>
                    <a:lstStyle/>
                    <a:p>
                      <a:pPr algn="ctr"/>
                      <a:r>
                        <a:rPr lang="en-IN" dirty="0"/>
                        <a:t>Form</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1265502">
                <a:tc>
                  <a:txBody>
                    <a:bodyPr/>
                    <a:lstStyle/>
                    <a:p>
                      <a:pPr algn="ctr"/>
                      <a:r>
                        <a:rPr lang="en-IN" dirty="0"/>
                        <a:t>1.</a:t>
                      </a:r>
                      <a:endParaRPr lang="en-IN" dirty="0">
                        <a:latin typeface="Tw Cen MT" panose="020B0602020104020603" pitchFamily="34" charset="0"/>
                      </a:endParaRPr>
                    </a:p>
                  </a:txBody>
                  <a:tcPr anchor="ctr"/>
                </a:tc>
                <a:tc>
                  <a:txBody>
                    <a:bodyPr/>
                    <a:lstStyle/>
                    <a:p>
                      <a:pPr algn="just"/>
                      <a:r>
                        <a:rPr lang="en-US" dirty="0"/>
                        <a:t>Determination of tax not paid/short paid/erroneously refunded or ITC wrongly availed or </a:t>
                      </a:r>
                      <a:r>
                        <a:rPr lang="en-US" dirty="0" err="1"/>
                        <a:t>utilised</a:t>
                      </a:r>
                      <a:r>
                        <a:rPr lang="en-US" dirty="0"/>
                        <a:t> for any reason </a:t>
                      </a:r>
                      <a:r>
                        <a:rPr lang="en-US" u="none" dirty="0"/>
                        <a:t>other than fraud</a:t>
                      </a:r>
                      <a:r>
                        <a:rPr lang="en-US" dirty="0"/>
                        <a:t> or any </a:t>
                      </a:r>
                      <a:r>
                        <a:rPr lang="en-US" dirty="0" err="1"/>
                        <a:t>wilful</a:t>
                      </a:r>
                      <a:r>
                        <a:rPr lang="en-US" dirty="0"/>
                        <a:t> misstatement or suppression of facts</a:t>
                      </a:r>
                      <a:endParaRPr lang="en-IN" dirty="0">
                        <a:latin typeface="Tw Cen MT" panose="020B0602020104020603" pitchFamily="34" charset="0"/>
                      </a:endParaRPr>
                    </a:p>
                  </a:txBody>
                  <a:tcPr anchor="ctr"/>
                </a:tc>
                <a:tc>
                  <a:txBody>
                    <a:bodyPr/>
                    <a:lstStyle/>
                    <a:p>
                      <a:pPr algn="ctr"/>
                      <a:r>
                        <a:rPr lang="en-IN" dirty="0"/>
                        <a:t>Section 73</a:t>
                      </a:r>
                      <a:endParaRPr lang="en-IN" dirty="0">
                        <a:latin typeface="Tw Cen MT" panose="020B0602020104020603" pitchFamily="34" charset="0"/>
                      </a:endParaRPr>
                    </a:p>
                  </a:txBody>
                  <a:tcPr anchor="ctr"/>
                </a:tc>
                <a:tc rowSpan="2">
                  <a:txBody>
                    <a:bodyPr/>
                    <a:lstStyle/>
                    <a:p>
                      <a:pPr algn="ctr"/>
                      <a:r>
                        <a:rPr lang="en-IN" dirty="0">
                          <a:latin typeface="Tw Cen MT" panose="020B0602020104020603" pitchFamily="34" charset="0"/>
                        </a:rPr>
                        <a:t>Rule 121</a:t>
                      </a:r>
                    </a:p>
                    <a:p>
                      <a:pPr algn="ctr"/>
                      <a:r>
                        <a:rPr lang="en-IN" dirty="0">
                          <a:latin typeface="Tw Cen MT" panose="020B0602020104020603" pitchFamily="34" charset="0"/>
                        </a:rPr>
                        <a:t>Rule 142</a:t>
                      </a:r>
                    </a:p>
                  </a:txBody>
                  <a:tcPr anchor="ctr"/>
                </a:tc>
                <a:tc rowSpan="2">
                  <a:txBody>
                    <a:bodyPr/>
                    <a:lstStyle/>
                    <a:p>
                      <a:pPr algn="ctr"/>
                      <a:r>
                        <a:rPr lang="en-IN" dirty="0">
                          <a:latin typeface="Tw Cen MT" panose="020B0602020104020603" pitchFamily="34" charset="0"/>
                        </a:rPr>
                        <a:t>Form DRC-01 to DRC-08</a:t>
                      </a:r>
                    </a:p>
                  </a:txBody>
                  <a:tcPr anchor="ctr"/>
                </a:tc>
                <a:extLst>
                  <a:ext uri="{0D108BD9-81ED-4DB2-BD59-A6C34878D82A}">
                    <a16:rowId xmlns:a16="http://schemas.microsoft.com/office/drawing/2014/main" val="3634351836"/>
                  </a:ext>
                </a:extLst>
              </a:tr>
              <a:tr h="640080">
                <a:tc>
                  <a:txBody>
                    <a:bodyPr/>
                    <a:lstStyle/>
                    <a:p>
                      <a:pPr algn="ctr"/>
                      <a:r>
                        <a:rPr lang="en-IN" dirty="0"/>
                        <a:t>2.</a:t>
                      </a:r>
                      <a:endParaRPr lang="en-IN" dirty="0">
                        <a:latin typeface="Tw Cen MT" panose="020B0602020104020603" pitchFamily="34" charset="0"/>
                      </a:endParaRPr>
                    </a:p>
                  </a:txBody>
                  <a:tcPr anchor="ctr"/>
                </a:tc>
                <a:tc>
                  <a:txBody>
                    <a:bodyPr/>
                    <a:lstStyle/>
                    <a:p>
                      <a:pPr algn="just"/>
                      <a:r>
                        <a:rPr lang="en-US" dirty="0"/>
                        <a:t>For reasons of fraud or any </a:t>
                      </a:r>
                      <a:r>
                        <a:rPr lang="en-US" dirty="0" err="1"/>
                        <a:t>wilful</a:t>
                      </a:r>
                      <a:r>
                        <a:rPr lang="en-US" dirty="0"/>
                        <a:t> misstatement or suppression of facts</a:t>
                      </a:r>
                      <a:endParaRPr lang="en-IN" dirty="0">
                        <a:latin typeface="Tw Cen MT" panose="020B0602020104020603" pitchFamily="34" charset="0"/>
                      </a:endParaRPr>
                    </a:p>
                  </a:txBody>
                  <a:tcPr anchor="ctr"/>
                </a:tc>
                <a:tc>
                  <a:txBody>
                    <a:bodyPr/>
                    <a:lstStyle/>
                    <a:p>
                      <a:pPr algn="ctr"/>
                      <a:r>
                        <a:rPr lang="en-IN" dirty="0"/>
                        <a:t>Section 74</a:t>
                      </a:r>
                      <a:endParaRPr lang="en-IN" dirty="0">
                        <a:latin typeface="Tw Cen MT" panose="020B0602020104020603" pitchFamily="34" charset="0"/>
                      </a:endParaRPr>
                    </a:p>
                  </a:txBody>
                  <a:tcPr anchor="ctr"/>
                </a:tc>
                <a:tc vMerge="1">
                  <a:txBody>
                    <a:bodyPr/>
                    <a:lstStyle/>
                    <a:p>
                      <a:pPr algn="ctr"/>
                      <a:r>
                        <a:rPr lang="en-IN" dirty="0">
                          <a:latin typeface="Tw Cen MT" panose="020B0602020104020603" pitchFamily="34" charset="0"/>
                        </a:rPr>
                        <a:t>Rule 121</a:t>
                      </a:r>
                    </a:p>
                    <a:p>
                      <a:pPr algn="ctr"/>
                      <a:r>
                        <a:rPr lang="en-IN" dirty="0">
                          <a:latin typeface="Tw Cen MT" panose="020B0602020104020603" pitchFamily="34" charset="0"/>
                        </a:rPr>
                        <a:t>Rule 142</a:t>
                      </a:r>
                    </a:p>
                  </a:txBody>
                  <a:tcPr anchor="ct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3387775380"/>
                  </a:ext>
                </a:extLst>
              </a:tr>
              <a:tr h="447868">
                <a:tc>
                  <a:txBody>
                    <a:bodyPr/>
                    <a:lstStyle/>
                    <a:p>
                      <a:pPr algn="ctr"/>
                      <a:r>
                        <a:rPr lang="en-IN" dirty="0"/>
                        <a:t>3.</a:t>
                      </a:r>
                      <a:endParaRPr lang="en-IN" dirty="0">
                        <a:latin typeface="Tw Cen MT" panose="020B0602020104020603" pitchFamily="34" charset="0"/>
                      </a:endParaRPr>
                    </a:p>
                  </a:txBody>
                  <a:tcPr anchor="ctr"/>
                </a:tc>
                <a:tc>
                  <a:txBody>
                    <a:bodyPr/>
                    <a:lstStyle/>
                    <a:p>
                      <a:pPr algn="just"/>
                      <a:r>
                        <a:rPr lang="en-US" dirty="0"/>
                        <a:t>General provisions relating to determination of tax </a:t>
                      </a:r>
                      <a:endParaRPr lang="en-IN" dirty="0">
                        <a:latin typeface="Tw Cen MT" panose="020B0602020104020603" pitchFamily="34" charset="0"/>
                      </a:endParaRPr>
                    </a:p>
                  </a:txBody>
                  <a:tcPr anchor="ctr"/>
                </a:tc>
                <a:tc>
                  <a:txBody>
                    <a:bodyPr/>
                    <a:lstStyle/>
                    <a:p>
                      <a:pPr algn="ctr"/>
                      <a:r>
                        <a:rPr lang="en-IN" dirty="0"/>
                        <a:t>Section 75</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2999610211"/>
                  </a:ext>
                </a:extLst>
              </a:tr>
              <a:tr h="447867">
                <a:tc>
                  <a:txBody>
                    <a:bodyPr/>
                    <a:lstStyle/>
                    <a:p>
                      <a:pPr algn="ctr"/>
                      <a:r>
                        <a:rPr lang="en-IN" dirty="0"/>
                        <a:t>4.</a:t>
                      </a:r>
                      <a:endParaRPr lang="en-IN" dirty="0">
                        <a:latin typeface="Tw Cen MT" panose="020B0602020104020603" pitchFamily="34" charset="0"/>
                      </a:endParaRPr>
                    </a:p>
                  </a:txBody>
                  <a:tcPr anchor="ctr"/>
                </a:tc>
                <a:tc>
                  <a:txBody>
                    <a:bodyPr/>
                    <a:lstStyle/>
                    <a:p>
                      <a:pPr algn="just"/>
                      <a:r>
                        <a:rPr lang="en-US" dirty="0"/>
                        <a:t>Tax collected but not paid to Government</a:t>
                      </a:r>
                      <a:endParaRPr lang="en-IN" dirty="0">
                        <a:latin typeface="Tw Cen MT" panose="020B0602020104020603" pitchFamily="34" charset="0"/>
                      </a:endParaRPr>
                    </a:p>
                  </a:txBody>
                  <a:tcPr anchor="ctr"/>
                </a:tc>
                <a:tc>
                  <a:txBody>
                    <a:bodyPr/>
                    <a:lstStyle/>
                    <a:p>
                      <a:pPr algn="ctr"/>
                      <a:r>
                        <a:rPr lang="en-IN" dirty="0"/>
                        <a:t>Section 76</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Rule 121</a:t>
                      </a:r>
                    </a:p>
                    <a:p>
                      <a:pPr algn="ctr"/>
                      <a:r>
                        <a:rPr lang="en-IN" dirty="0">
                          <a:latin typeface="Tw Cen MT" panose="020B0602020104020603" pitchFamily="34" charset="0"/>
                        </a:rPr>
                        <a:t>Rule 142</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DRC-01 to DRC-08</a:t>
                      </a:r>
                    </a:p>
                  </a:txBody>
                  <a:tcPr anchor="ctr"/>
                </a:tc>
                <a:extLst>
                  <a:ext uri="{0D108BD9-81ED-4DB2-BD59-A6C34878D82A}">
                    <a16:rowId xmlns:a16="http://schemas.microsoft.com/office/drawing/2014/main" val="2939541070"/>
                  </a:ext>
                </a:extLst>
              </a:tr>
              <a:tr h="447867">
                <a:tc>
                  <a:txBody>
                    <a:bodyPr/>
                    <a:lstStyle/>
                    <a:p>
                      <a:pPr algn="ctr"/>
                      <a:r>
                        <a:rPr lang="en-IN" dirty="0"/>
                        <a:t>5.</a:t>
                      </a:r>
                      <a:endParaRPr lang="en-IN" dirty="0">
                        <a:latin typeface="Tw Cen MT" panose="020B0602020104020603" pitchFamily="34" charset="0"/>
                      </a:endParaRPr>
                    </a:p>
                  </a:txBody>
                  <a:tcPr anchor="ctr"/>
                </a:tc>
                <a:tc>
                  <a:txBody>
                    <a:bodyPr/>
                    <a:lstStyle/>
                    <a:p>
                      <a:pPr algn="just"/>
                      <a:r>
                        <a:rPr lang="en-US" dirty="0"/>
                        <a:t>Tax wrongfully collected and paid to Central Government or State Government</a:t>
                      </a:r>
                      <a:endParaRPr lang="en-IN" dirty="0">
                        <a:latin typeface="Tw Cen MT" panose="020B0602020104020603" pitchFamily="34" charset="0"/>
                      </a:endParaRPr>
                    </a:p>
                  </a:txBody>
                  <a:tcPr anchor="ctr"/>
                </a:tc>
                <a:tc>
                  <a:txBody>
                    <a:bodyPr/>
                    <a:lstStyle/>
                    <a:p>
                      <a:pPr algn="ctr"/>
                      <a:r>
                        <a:rPr lang="en-IN" dirty="0"/>
                        <a:t>Section 77</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2484693879"/>
                  </a:ext>
                </a:extLst>
              </a:tr>
              <a:tr h="447867">
                <a:tc>
                  <a:txBody>
                    <a:bodyPr/>
                    <a:lstStyle/>
                    <a:p>
                      <a:pPr algn="ctr"/>
                      <a:r>
                        <a:rPr lang="en-IN" dirty="0"/>
                        <a:t>6.</a:t>
                      </a:r>
                      <a:endParaRPr lang="en-IN" dirty="0">
                        <a:latin typeface="Tw Cen MT" panose="020B0602020104020603" pitchFamily="34" charset="0"/>
                      </a:endParaRPr>
                    </a:p>
                  </a:txBody>
                  <a:tcPr anchor="ctr"/>
                </a:tc>
                <a:tc>
                  <a:txBody>
                    <a:bodyPr/>
                    <a:lstStyle/>
                    <a:p>
                      <a:pPr algn="just"/>
                      <a:r>
                        <a:rPr lang="en-IN" dirty="0"/>
                        <a:t>Initiation of recovery proceedings</a:t>
                      </a:r>
                      <a:endParaRPr lang="en-IN" dirty="0">
                        <a:latin typeface="Tw Cen MT" panose="020B0602020104020603" pitchFamily="34" charset="0"/>
                      </a:endParaRPr>
                    </a:p>
                  </a:txBody>
                  <a:tcPr anchor="ctr"/>
                </a:tc>
                <a:tc>
                  <a:txBody>
                    <a:bodyPr/>
                    <a:lstStyle/>
                    <a:p>
                      <a:pPr algn="ctr"/>
                      <a:r>
                        <a:rPr lang="en-IN" dirty="0"/>
                        <a:t>Section 78</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2642348044"/>
                  </a:ext>
                </a:extLst>
              </a:tr>
            </a:tbl>
          </a:graphicData>
        </a:graphic>
      </p:graphicFrame>
    </p:spTree>
    <p:extLst>
      <p:ext uri="{BB962C8B-B14F-4D97-AF65-F5344CB8AC3E}">
        <p14:creationId xmlns:p14="http://schemas.microsoft.com/office/powerpoint/2010/main" val="41930257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94</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nvGraphicFramePr>
        <p:xfrm>
          <a:off x="862362" y="1649591"/>
          <a:ext cx="9897078" cy="3903921"/>
        </p:xfrm>
        <a:graphic>
          <a:graphicData uri="http://schemas.openxmlformats.org/drawingml/2006/table">
            <a:tbl>
              <a:tblPr firstRow="1" bandRow="1">
                <a:tableStyleId>{073A0DAA-6AF3-43AB-8588-CEC1D06C72B9}</a:tableStyleId>
              </a:tblPr>
              <a:tblGrid>
                <a:gridCol w="762572">
                  <a:extLst>
                    <a:ext uri="{9D8B030D-6E8A-4147-A177-3AD203B41FA5}">
                      <a16:colId xmlns:a16="http://schemas.microsoft.com/office/drawing/2014/main" val="1137143462"/>
                    </a:ext>
                  </a:extLst>
                </a:gridCol>
                <a:gridCol w="4897786">
                  <a:extLst>
                    <a:ext uri="{9D8B030D-6E8A-4147-A177-3AD203B41FA5}">
                      <a16:colId xmlns:a16="http://schemas.microsoft.com/office/drawing/2014/main" val="2809448107"/>
                    </a:ext>
                  </a:extLst>
                </a:gridCol>
                <a:gridCol w="1378729">
                  <a:extLst>
                    <a:ext uri="{9D8B030D-6E8A-4147-A177-3AD203B41FA5}">
                      <a16:colId xmlns:a16="http://schemas.microsoft.com/office/drawing/2014/main" val="2134748699"/>
                    </a:ext>
                  </a:extLst>
                </a:gridCol>
                <a:gridCol w="1342390">
                  <a:extLst>
                    <a:ext uri="{9D8B030D-6E8A-4147-A177-3AD203B41FA5}">
                      <a16:colId xmlns:a16="http://schemas.microsoft.com/office/drawing/2014/main" val="3054221135"/>
                    </a:ext>
                  </a:extLst>
                </a:gridCol>
                <a:gridCol w="1515601">
                  <a:extLst>
                    <a:ext uri="{9D8B030D-6E8A-4147-A177-3AD203B41FA5}">
                      <a16:colId xmlns:a16="http://schemas.microsoft.com/office/drawing/2014/main" val="427142238"/>
                    </a:ext>
                  </a:extLst>
                </a:gridCol>
              </a:tblGrid>
              <a:tr h="447867">
                <a:tc>
                  <a:txBody>
                    <a:bodyPr/>
                    <a:lstStyle/>
                    <a:p>
                      <a:pPr algn="ctr"/>
                      <a:r>
                        <a:rPr lang="en-IN" dirty="0"/>
                        <a:t>S. No.</a:t>
                      </a:r>
                      <a:endParaRPr lang="en-IN" dirty="0">
                        <a:latin typeface="Tw Cen MT" panose="020B0602020104020603" pitchFamily="34" charset="0"/>
                      </a:endParaRPr>
                    </a:p>
                  </a:txBody>
                  <a:tcPr/>
                </a:tc>
                <a:tc>
                  <a:txBody>
                    <a:bodyPr/>
                    <a:lstStyle/>
                    <a:p>
                      <a:pPr algn="ctr"/>
                      <a:r>
                        <a:rPr lang="en-IN" dirty="0"/>
                        <a:t>Topic</a:t>
                      </a:r>
                      <a:endParaRPr lang="en-IN" dirty="0">
                        <a:latin typeface="Tw Cen MT" panose="020B0602020104020603" pitchFamily="34" charset="0"/>
                      </a:endParaRPr>
                    </a:p>
                  </a:txBody>
                  <a:tcPr/>
                </a:tc>
                <a:tc>
                  <a:txBody>
                    <a:bodyPr/>
                    <a:lstStyle/>
                    <a:p>
                      <a:pPr algn="ctr"/>
                      <a:r>
                        <a:rPr lang="en-IN" dirty="0"/>
                        <a:t>Section</a:t>
                      </a:r>
                      <a:endParaRPr lang="en-IN" dirty="0">
                        <a:latin typeface="Tw Cen MT" panose="020B0602020104020603" pitchFamily="34" charset="0"/>
                      </a:endParaRPr>
                    </a:p>
                  </a:txBody>
                  <a:tcPr/>
                </a:tc>
                <a:tc>
                  <a:txBody>
                    <a:bodyPr/>
                    <a:lstStyle/>
                    <a:p>
                      <a:pPr algn="ctr"/>
                      <a:r>
                        <a:rPr lang="en-IN" dirty="0"/>
                        <a:t>Rule</a:t>
                      </a:r>
                      <a:endParaRPr lang="en-IN" dirty="0">
                        <a:latin typeface="Tw Cen MT" panose="020B0602020104020603" pitchFamily="34" charset="0"/>
                      </a:endParaRPr>
                    </a:p>
                  </a:txBody>
                  <a:tcPr/>
                </a:tc>
                <a:tc>
                  <a:txBody>
                    <a:bodyPr/>
                    <a:lstStyle/>
                    <a:p>
                      <a:pPr algn="ctr"/>
                      <a:r>
                        <a:rPr lang="en-IN" dirty="0"/>
                        <a:t>Form</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447867">
                <a:tc>
                  <a:txBody>
                    <a:bodyPr/>
                    <a:lstStyle/>
                    <a:p>
                      <a:pPr algn="ctr"/>
                      <a:r>
                        <a:rPr lang="en-IN" dirty="0"/>
                        <a:t>7.</a:t>
                      </a:r>
                      <a:endParaRPr lang="en-IN" dirty="0">
                        <a:latin typeface="Tw Cen MT" panose="020B0602020104020603" pitchFamily="34" charset="0"/>
                      </a:endParaRPr>
                    </a:p>
                  </a:txBody>
                  <a:tcPr anchor="ctr"/>
                </a:tc>
                <a:tc>
                  <a:txBody>
                    <a:bodyPr/>
                    <a:lstStyle/>
                    <a:p>
                      <a:pPr algn="just"/>
                      <a:r>
                        <a:rPr lang="en-IN" dirty="0"/>
                        <a:t>Recovery of tax</a:t>
                      </a:r>
                      <a:endParaRPr lang="en-IN" dirty="0">
                        <a:latin typeface="Tw Cen MT" panose="020B0602020104020603" pitchFamily="34" charset="0"/>
                      </a:endParaRPr>
                    </a:p>
                  </a:txBody>
                  <a:tcPr anchor="ctr"/>
                </a:tc>
                <a:tc>
                  <a:txBody>
                    <a:bodyPr/>
                    <a:lstStyle/>
                    <a:p>
                      <a:pPr algn="ctr"/>
                      <a:r>
                        <a:rPr lang="en-IN" dirty="0"/>
                        <a:t>Section 79</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96A(3), 143-157</a:t>
                      </a:r>
                    </a:p>
                  </a:txBody>
                  <a:tcPr anchor="ctr"/>
                </a:tc>
                <a:tc>
                  <a:txBody>
                    <a:bodyPr/>
                    <a:lstStyle/>
                    <a:p>
                      <a:pPr algn="ctr"/>
                      <a:r>
                        <a:rPr lang="en-IN" dirty="0">
                          <a:latin typeface="Tw Cen MT" panose="020B0602020104020603" pitchFamily="34" charset="0"/>
                        </a:rPr>
                        <a:t>Form DRC-09 to DRC-19</a:t>
                      </a:r>
                    </a:p>
                  </a:txBody>
                  <a:tcPr anchor="ctr"/>
                </a:tc>
                <a:extLst>
                  <a:ext uri="{0D108BD9-81ED-4DB2-BD59-A6C34878D82A}">
                    <a16:rowId xmlns:a16="http://schemas.microsoft.com/office/drawing/2014/main" val="1445649356"/>
                  </a:ext>
                </a:extLst>
              </a:tr>
              <a:tr h="447867">
                <a:tc>
                  <a:txBody>
                    <a:bodyPr/>
                    <a:lstStyle/>
                    <a:p>
                      <a:pPr algn="ctr"/>
                      <a:r>
                        <a:rPr lang="en-IN" dirty="0"/>
                        <a:t>8.</a:t>
                      </a:r>
                      <a:endParaRPr lang="en-IN" dirty="0">
                        <a:latin typeface="Tw Cen MT" panose="020B0602020104020603" pitchFamily="34" charset="0"/>
                      </a:endParaRPr>
                    </a:p>
                  </a:txBody>
                  <a:tcPr anchor="ctr"/>
                </a:tc>
                <a:tc>
                  <a:txBody>
                    <a:bodyPr/>
                    <a:lstStyle/>
                    <a:p>
                      <a:pPr algn="just"/>
                      <a:r>
                        <a:rPr lang="en-US" dirty="0"/>
                        <a:t>Payment of tax and other amount in instalments</a:t>
                      </a:r>
                      <a:endParaRPr lang="en-IN" dirty="0">
                        <a:latin typeface="Tw Cen MT" panose="020B0602020104020603" pitchFamily="34" charset="0"/>
                      </a:endParaRPr>
                    </a:p>
                  </a:txBody>
                  <a:tcPr anchor="ctr"/>
                </a:tc>
                <a:tc>
                  <a:txBody>
                    <a:bodyPr/>
                    <a:lstStyle/>
                    <a:p>
                      <a:pPr algn="ctr"/>
                      <a:r>
                        <a:rPr lang="en-IN" dirty="0"/>
                        <a:t>Section 80</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Rule 158</a:t>
                      </a:r>
                    </a:p>
                  </a:txBody>
                  <a:tcPr anchor="ctr"/>
                </a:tc>
                <a:tc>
                  <a:txBody>
                    <a:bodyPr/>
                    <a:lstStyle/>
                    <a:p>
                      <a:pPr algn="ctr"/>
                      <a:r>
                        <a:rPr lang="en-IN" dirty="0">
                          <a:latin typeface="Tw Cen MT" panose="020B0602020104020603" pitchFamily="34" charset="0"/>
                        </a:rPr>
                        <a:t>Form DRC-20 &amp; DRC-21</a:t>
                      </a:r>
                    </a:p>
                  </a:txBody>
                  <a:tcPr anchor="ctr"/>
                </a:tc>
                <a:extLst>
                  <a:ext uri="{0D108BD9-81ED-4DB2-BD59-A6C34878D82A}">
                    <a16:rowId xmlns:a16="http://schemas.microsoft.com/office/drawing/2014/main" val="1857375183"/>
                  </a:ext>
                </a:extLst>
              </a:tr>
              <a:tr h="447867">
                <a:tc>
                  <a:txBody>
                    <a:bodyPr/>
                    <a:lstStyle/>
                    <a:p>
                      <a:pPr algn="ctr"/>
                      <a:r>
                        <a:rPr lang="en-IN" dirty="0"/>
                        <a:t>9.</a:t>
                      </a:r>
                      <a:endParaRPr lang="en-IN" dirty="0">
                        <a:latin typeface="Tw Cen MT" panose="020B0602020104020603" pitchFamily="34" charset="0"/>
                      </a:endParaRPr>
                    </a:p>
                  </a:txBody>
                  <a:tcPr anchor="ctr"/>
                </a:tc>
                <a:tc>
                  <a:txBody>
                    <a:bodyPr/>
                    <a:lstStyle/>
                    <a:p>
                      <a:pPr algn="just"/>
                      <a:r>
                        <a:rPr lang="en-US" dirty="0"/>
                        <a:t>Transfer of property to be void in certain cases</a:t>
                      </a:r>
                      <a:endParaRPr lang="en-IN" dirty="0">
                        <a:latin typeface="Tw Cen MT" panose="020B0602020104020603" pitchFamily="34" charset="0"/>
                      </a:endParaRPr>
                    </a:p>
                  </a:txBody>
                  <a:tcPr anchor="ctr"/>
                </a:tc>
                <a:tc>
                  <a:txBody>
                    <a:bodyPr/>
                    <a:lstStyle/>
                    <a:p>
                      <a:pPr algn="ctr"/>
                      <a:r>
                        <a:rPr lang="en-IN" dirty="0"/>
                        <a:t>Section 81</a:t>
                      </a: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3504392343"/>
                  </a:ext>
                </a:extLst>
              </a:tr>
              <a:tr h="447867">
                <a:tc>
                  <a:txBody>
                    <a:bodyPr/>
                    <a:lstStyle/>
                    <a:p>
                      <a:pPr algn="ctr"/>
                      <a:r>
                        <a:rPr lang="en-IN" dirty="0"/>
                        <a:t>10.</a:t>
                      </a:r>
                      <a:endParaRPr lang="en-IN" dirty="0">
                        <a:latin typeface="Tw Cen MT" panose="020B0602020104020603" pitchFamily="34" charset="0"/>
                      </a:endParaRPr>
                    </a:p>
                  </a:txBody>
                  <a:tcPr anchor="ctr"/>
                </a:tc>
                <a:tc>
                  <a:txBody>
                    <a:bodyPr/>
                    <a:lstStyle/>
                    <a:p>
                      <a:pPr algn="just"/>
                      <a:r>
                        <a:rPr lang="en-US" dirty="0"/>
                        <a:t>Tax to be first charge on property</a:t>
                      </a:r>
                      <a:endParaRPr lang="en-IN" dirty="0">
                        <a:latin typeface="Tw Cen MT" panose="020B0602020104020603" pitchFamily="34" charset="0"/>
                      </a:endParaRPr>
                    </a:p>
                  </a:txBody>
                  <a:tcPr anchor="ctr"/>
                </a:tc>
                <a:tc>
                  <a:txBody>
                    <a:bodyPr/>
                    <a:lstStyle/>
                    <a:p>
                      <a:pPr algn="ctr"/>
                      <a:r>
                        <a:rPr lang="en-IN" dirty="0"/>
                        <a:t>Section 82</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3564484778"/>
                  </a:ext>
                </a:extLst>
              </a:tr>
              <a:tr h="447867">
                <a:tc>
                  <a:txBody>
                    <a:bodyPr/>
                    <a:lstStyle/>
                    <a:p>
                      <a:pPr algn="ctr"/>
                      <a:r>
                        <a:rPr lang="en-IN" dirty="0"/>
                        <a:t>11.</a:t>
                      </a:r>
                      <a:endParaRPr lang="en-IN" dirty="0">
                        <a:latin typeface="Tw Cen MT" panose="020B0602020104020603" pitchFamily="34" charset="0"/>
                      </a:endParaRPr>
                    </a:p>
                  </a:txBody>
                  <a:tcPr anchor="ctr"/>
                </a:tc>
                <a:tc>
                  <a:txBody>
                    <a:bodyPr/>
                    <a:lstStyle/>
                    <a:p>
                      <a:pPr algn="just"/>
                      <a:r>
                        <a:rPr lang="en-US" dirty="0"/>
                        <a:t>Provisional attachment to protect revenue in certain cases</a:t>
                      </a:r>
                      <a:endParaRPr lang="en-IN" dirty="0">
                        <a:latin typeface="Tw Cen MT" panose="020B0602020104020603" pitchFamily="34" charset="0"/>
                      </a:endParaRPr>
                    </a:p>
                  </a:txBody>
                  <a:tcPr anchor="ctr"/>
                </a:tc>
                <a:tc>
                  <a:txBody>
                    <a:bodyPr/>
                    <a:lstStyle/>
                    <a:p>
                      <a:pPr algn="ctr"/>
                      <a:r>
                        <a:rPr lang="en-IN" dirty="0"/>
                        <a:t>Section 83</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Rule 159</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DRC-22 &amp; DRC-23</a:t>
                      </a:r>
                    </a:p>
                  </a:txBody>
                  <a:tcPr anchor="ctr"/>
                </a:tc>
                <a:extLst>
                  <a:ext uri="{0D108BD9-81ED-4DB2-BD59-A6C34878D82A}">
                    <a16:rowId xmlns:a16="http://schemas.microsoft.com/office/drawing/2014/main" val="4158372215"/>
                  </a:ext>
                </a:extLst>
              </a:tr>
              <a:tr h="447867">
                <a:tc>
                  <a:txBody>
                    <a:bodyPr/>
                    <a:lstStyle/>
                    <a:p>
                      <a:pPr algn="ctr"/>
                      <a:r>
                        <a:rPr lang="en-IN" dirty="0"/>
                        <a:t>12.</a:t>
                      </a:r>
                      <a:endParaRPr lang="en-IN" dirty="0">
                        <a:latin typeface="Tw Cen MT" panose="020B0602020104020603" pitchFamily="34" charset="0"/>
                      </a:endParaRPr>
                    </a:p>
                  </a:txBody>
                  <a:tcPr anchor="ctr"/>
                </a:tc>
                <a:tc>
                  <a:txBody>
                    <a:bodyPr/>
                    <a:lstStyle/>
                    <a:p>
                      <a:pPr algn="just"/>
                      <a:r>
                        <a:rPr lang="en-US" dirty="0"/>
                        <a:t>Continuation and validation of certain recovery proceedings</a:t>
                      </a:r>
                      <a:endParaRPr lang="en-IN" dirty="0">
                        <a:latin typeface="Tw Cen MT" panose="020B0602020104020603" pitchFamily="34" charset="0"/>
                      </a:endParaRPr>
                    </a:p>
                  </a:txBody>
                  <a:tcPr anchor="ctr"/>
                </a:tc>
                <a:tc>
                  <a:txBody>
                    <a:bodyPr/>
                    <a:lstStyle/>
                    <a:p>
                      <a:pPr algn="ctr"/>
                      <a:r>
                        <a:rPr lang="en-IN" dirty="0"/>
                        <a:t>Section 84</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161</a:t>
                      </a:r>
                    </a:p>
                  </a:txBody>
                  <a:tcPr anchor="ctr"/>
                </a:tc>
                <a:tc>
                  <a:txBody>
                    <a:bodyPr/>
                    <a:lstStyle/>
                    <a:p>
                      <a:pPr algn="ctr"/>
                      <a:r>
                        <a:rPr lang="en-IN" dirty="0">
                          <a:latin typeface="Tw Cen MT" panose="020B0602020104020603" pitchFamily="34" charset="0"/>
                        </a:rPr>
                        <a:t>Form DRC-25</a:t>
                      </a:r>
                    </a:p>
                  </a:txBody>
                  <a:tcPr anchor="ctr"/>
                </a:tc>
                <a:extLst>
                  <a:ext uri="{0D108BD9-81ED-4DB2-BD59-A6C34878D82A}">
                    <a16:rowId xmlns:a16="http://schemas.microsoft.com/office/drawing/2014/main" val="3497906638"/>
                  </a:ext>
                </a:extLst>
              </a:tr>
            </a:tbl>
          </a:graphicData>
        </a:graphic>
      </p:graphicFrame>
      <p:sp>
        <p:nvSpPr>
          <p:cNvPr id="3" name="Rectangle 2">
            <a:extLst>
              <a:ext uri="{FF2B5EF4-FFF2-40B4-BE49-F238E27FC236}">
                <a16:creationId xmlns:a16="http://schemas.microsoft.com/office/drawing/2014/main" id="{393A05D0-B600-A2B0-3739-5D0D59AC8A57}"/>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Background – Demands &amp; Recovery (Chapter XV) </a:t>
            </a:r>
            <a:endParaRPr lang="en-IN" sz="1200"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3952823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11" name="Rectangle 10">
            <a:extLst>
              <a:ext uri="{FF2B5EF4-FFF2-40B4-BE49-F238E27FC236}">
                <a16:creationId xmlns:a16="http://schemas.microsoft.com/office/drawing/2014/main" id="{A8EA23C1-D71F-4FA1-8773-23858CE0F1AB}"/>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Background – Appeals &amp; Revision (Chapter XVIII) </a:t>
            </a:r>
            <a:endParaRPr lang="en-IN" sz="1200" dirty="0">
              <a:solidFill>
                <a:schemeClr val="tx1"/>
              </a:solidFill>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95</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nvGraphicFramePr>
        <p:xfrm>
          <a:off x="862362" y="1649591"/>
          <a:ext cx="10628599" cy="4991868"/>
        </p:xfrm>
        <a:graphic>
          <a:graphicData uri="http://schemas.openxmlformats.org/drawingml/2006/table">
            <a:tbl>
              <a:tblPr firstRow="1" bandRow="1">
                <a:tableStyleId>{073A0DAA-6AF3-43AB-8588-CEC1D06C72B9}</a:tableStyleId>
              </a:tblPr>
              <a:tblGrid>
                <a:gridCol w="818936">
                  <a:extLst>
                    <a:ext uri="{9D8B030D-6E8A-4147-A177-3AD203B41FA5}">
                      <a16:colId xmlns:a16="http://schemas.microsoft.com/office/drawing/2014/main" val="1137143462"/>
                    </a:ext>
                  </a:extLst>
                </a:gridCol>
                <a:gridCol w="5259795">
                  <a:extLst>
                    <a:ext uri="{9D8B030D-6E8A-4147-A177-3AD203B41FA5}">
                      <a16:colId xmlns:a16="http://schemas.microsoft.com/office/drawing/2014/main" val="2809448107"/>
                    </a:ext>
                  </a:extLst>
                </a:gridCol>
                <a:gridCol w="1480635">
                  <a:extLst>
                    <a:ext uri="{9D8B030D-6E8A-4147-A177-3AD203B41FA5}">
                      <a16:colId xmlns:a16="http://schemas.microsoft.com/office/drawing/2014/main" val="2134748699"/>
                    </a:ext>
                  </a:extLst>
                </a:gridCol>
                <a:gridCol w="1687472">
                  <a:extLst>
                    <a:ext uri="{9D8B030D-6E8A-4147-A177-3AD203B41FA5}">
                      <a16:colId xmlns:a16="http://schemas.microsoft.com/office/drawing/2014/main" val="3054221135"/>
                    </a:ext>
                  </a:extLst>
                </a:gridCol>
                <a:gridCol w="1381761">
                  <a:extLst>
                    <a:ext uri="{9D8B030D-6E8A-4147-A177-3AD203B41FA5}">
                      <a16:colId xmlns:a16="http://schemas.microsoft.com/office/drawing/2014/main" val="427142238"/>
                    </a:ext>
                  </a:extLst>
                </a:gridCol>
              </a:tblGrid>
              <a:tr h="447867">
                <a:tc>
                  <a:txBody>
                    <a:bodyPr/>
                    <a:lstStyle/>
                    <a:p>
                      <a:pPr algn="ctr"/>
                      <a:r>
                        <a:rPr lang="en-IN" dirty="0"/>
                        <a:t>S. No.</a:t>
                      </a:r>
                      <a:endParaRPr lang="en-IN" dirty="0">
                        <a:latin typeface="Tw Cen MT" panose="020B0602020104020603" pitchFamily="34" charset="0"/>
                      </a:endParaRPr>
                    </a:p>
                  </a:txBody>
                  <a:tcPr/>
                </a:tc>
                <a:tc>
                  <a:txBody>
                    <a:bodyPr/>
                    <a:lstStyle/>
                    <a:p>
                      <a:pPr algn="ctr"/>
                      <a:r>
                        <a:rPr lang="en-IN" dirty="0"/>
                        <a:t>Topic</a:t>
                      </a:r>
                      <a:endParaRPr lang="en-IN" dirty="0">
                        <a:latin typeface="Tw Cen MT" panose="020B0602020104020603" pitchFamily="34" charset="0"/>
                      </a:endParaRPr>
                    </a:p>
                  </a:txBody>
                  <a:tcPr/>
                </a:tc>
                <a:tc>
                  <a:txBody>
                    <a:bodyPr/>
                    <a:lstStyle/>
                    <a:p>
                      <a:pPr algn="ctr"/>
                      <a:r>
                        <a:rPr lang="en-IN" dirty="0"/>
                        <a:t>Section</a:t>
                      </a:r>
                      <a:endParaRPr lang="en-IN" dirty="0">
                        <a:latin typeface="Tw Cen MT" panose="020B0602020104020603" pitchFamily="34" charset="0"/>
                      </a:endParaRPr>
                    </a:p>
                  </a:txBody>
                  <a:tcPr/>
                </a:tc>
                <a:tc>
                  <a:txBody>
                    <a:bodyPr/>
                    <a:lstStyle/>
                    <a:p>
                      <a:pPr algn="ctr"/>
                      <a:r>
                        <a:rPr lang="en-IN" dirty="0"/>
                        <a:t>Rule</a:t>
                      </a:r>
                      <a:endParaRPr lang="en-IN" dirty="0">
                        <a:latin typeface="Tw Cen MT" panose="020B0602020104020603" pitchFamily="34" charset="0"/>
                      </a:endParaRPr>
                    </a:p>
                  </a:txBody>
                  <a:tcPr/>
                </a:tc>
                <a:tc>
                  <a:txBody>
                    <a:bodyPr/>
                    <a:lstStyle/>
                    <a:p>
                      <a:pPr algn="ctr"/>
                      <a:r>
                        <a:rPr lang="en-IN" dirty="0"/>
                        <a:t>Form</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381582">
                <a:tc>
                  <a:txBody>
                    <a:bodyPr/>
                    <a:lstStyle/>
                    <a:p>
                      <a:pPr algn="ctr"/>
                      <a:r>
                        <a:rPr lang="en-IN" dirty="0"/>
                        <a:t>1.</a:t>
                      </a:r>
                      <a:endParaRPr lang="en-IN" dirty="0">
                        <a:latin typeface="Tw Cen MT" panose="020B0602020104020603" pitchFamily="34" charset="0"/>
                      </a:endParaRPr>
                    </a:p>
                  </a:txBody>
                  <a:tcPr anchor="ctr"/>
                </a:tc>
                <a:tc>
                  <a:txBody>
                    <a:bodyPr/>
                    <a:lstStyle/>
                    <a:p>
                      <a:pPr algn="just"/>
                      <a:r>
                        <a:rPr lang="en-US" dirty="0"/>
                        <a:t>Appeals to Appellate Authority</a:t>
                      </a:r>
                      <a:endParaRPr lang="en-IN" dirty="0">
                        <a:latin typeface="Tw Cen MT" panose="020B0602020104020603" pitchFamily="34" charset="0"/>
                      </a:endParaRPr>
                    </a:p>
                  </a:txBody>
                  <a:tcPr anchor="ctr"/>
                </a:tc>
                <a:tc>
                  <a:txBody>
                    <a:bodyPr/>
                    <a:lstStyle/>
                    <a:p>
                      <a:pPr algn="ctr"/>
                      <a:r>
                        <a:rPr lang="en-IN" dirty="0"/>
                        <a:t>Section 107</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Rule 108, 109, 109A &amp; 113</a:t>
                      </a:r>
                    </a:p>
                  </a:txBody>
                  <a:tcPr anchor="ctr"/>
                </a:tc>
                <a:tc>
                  <a:txBody>
                    <a:bodyPr/>
                    <a:lstStyle/>
                    <a:p>
                      <a:pPr algn="ctr"/>
                      <a:r>
                        <a:rPr lang="en-IN" dirty="0">
                          <a:latin typeface="Tw Cen MT" panose="020B0602020104020603" pitchFamily="34" charset="0"/>
                        </a:rPr>
                        <a:t>Form APL-01 to APL-04</a:t>
                      </a:r>
                    </a:p>
                  </a:txBody>
                  <a:tcPr anchor="ctr"/>
                </a:tc>
                <a:extLst>
                  <a:ext uri="{0D108BD9-81ED-4DB2-BD59-A6C34878D82A}">
                    <a16:rowId xmlns:a16="http://schemas.microsoft.com/office/drawing/2014/main" val="3634351836"/>
                  </a:ext>
                </a:extLst>
              </a:tr>
              <a:tr h="467360">
                <a:tc>
                  <a:txBody>
                    <a:bodyPr/>
                    <a:lstStyle/>
                    <a:p>
                      <a:pPr algn="ctr"/>
                      <a:r>
                        <a:rPr lang="en-IN" dirty="0"/>
                        <a:t>2.</a:t>
                      </a:r>
                      <a:endParaRPr lang="en-IN" dirty="0">
                        <a:latin typeface="Tw Cen MT" panose="020B0602020104020603" pitchFamily="34" charset="0"/>
                      </a:endParaRPr>
                    </a:p>
                  </a:txBody>
                  <a:tcPr anchor="ctr"/>
                </a:tc>
                <a:tc>
                  <a:txBody>
                    <a:bodyPr/>
                    <a:lstStyle/>
                    <a:p>
                      <a:pPr algn="just"/>
                      <a:r>
                        <a:rPr lang="en-US" dirty="0"/>
                        <a:t>Powers of Revisional Authority</a:t>
                      </a:r>
                      <a:endParaRPr lang="en-IN" dirty="0">
                        <a:latin typeface="Tw Cen MT" panose="020B0602020104020603" pitchFamily="34" charset="0"/>
                      </a:endParaRPr>
                    </a:p>
                  </a:txBody>
                  <a:tcPr anchor="ctr"/>
                </a:tc>
                <a:tc>
                  <a:txBody>
                    <a:bodyPr/>
                    <a:lstStyle/>
                    <a:p>
                      <a:pPr algn="ctr"/>
                      <a:r>
                        <a:rPr lang="en-IN" dirty="0"/>
                        <a:t>Section 108</a:t>
                      </a:r>
                      <a:endParaRPr lang="en-IN" dirty="0">
                        <a:latin typeface="Tw Cen MT" panose="020B0602020104020603" pitchFamily="34" charset="0"/>
                      </a:endParaRPr>
                    </a:p>
                  </a:txBody>
                  <a:tcPr anchor="ctr"/>
                </a:tc>
                <a:tc>
                  <a:txBody>
                    <a:bodyPr/>
                    <a:lstStyle/>
                    <a:p>
                      <a:pPr algn="ctr"/>
                      <a:r>
                        <a:rPr lang="en-IN" dirty="0">
                          <a:latin typeface="Tw Cen MT" panose="020B0602020104020603" pitchFamily="34" charset="0"/>
                        </a:rPr>
                        <a:t>Rule 109B</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Form APL-04 &amp; RVN-01</a:t>
                      </a:r>
                    </a:p>
                  </a:txBody>
                  <a:tcPr anchor="ctr"/>
                </a:tc>
                <a:extLst>
                  <a:ext uri="{0D108BD9-81ED-4DB2-BD59-A6C34878D82A}">
                    <a16:rowId xmlns:a16="http://schemas.microsoft.com/office/drawing/2014/main" val="3387775380"/>
                  </a:ext>
                </a:extLst>
              </a:tr>
              <a:tr h="447868">
                <a:tc>
                  <a:txBody>
                    <a:bodyPr/>
                    <a:lstStyle/>
                    <a:p>
                      <a:pPr algn="ctr"/>
                      <a:r>
                        <a:rPr lang="en-IN" dirty="0"/>
                        <a:t>3.</a:t>
                      </a:r>
                      <a:endParaRPr lang="en-IN" dirty="0">
                        <a:latin typeface="Tw Cen MT" panose="020B0602020104020603" pitchFamily="34" charset="0"/>
                      </a:endParaRPr>
                    </a:p>
                  </a:txBody>
                  <a:tcPr anchor="ctr"/>
                </a:tc>
                <a:tc>
                  <a:txBody>
                    <a:bodyPr/>
                    <a:lstStyle/>
                    <a:p>
                      <a:pPr algn="just"/>
                      <a:r>
                        <a:rPr lang="en-US" dirty="0"/>
                        <a:t>Constitution of Appellate Tribunal and Benches thereof</a:t>
                      </a:r>
                      <a:endParaRPr lang="en-IN" dirty="0">
                        <a:latin typeface="Tw Cen MT" panose="020B0602020104020603" pitchFamily="34" charset="0"/>
                      </a:endParaRPr>
                    </a:p>
                  </a:txBody>
                  <a:tcPr anchor="ctr"/>
                </a:tc>
                <a:tc>
                  <a:txBody>
                    <a:bodyPr/>
                    <a:lstStyle/>
                    <a:p>
                      <a:pPr algn="ctr"/>
                      <a:r>
                        <a:rPr lang="en-IN" dirty="0"/>
                        <a:t>Section 109</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2999610211"/>
                  </a:ext>
                </a:extLst>
              </a:tr>
              <a:tr h="447867">
                <a:tc>
                  <a:txBody>
                    <a:bodyPr/>
                    <a:lstStyle/>
                    <a:p>
                      <a:pPr algn="ctr"/>
                      <a:r>
                        <a:rPr lang="en-IN" dirty="0"/>
                        <a:t>4.</a:t>
                      </a:r>
                      <a:endParaRPr lang="en-IN" dirty="0">
                        <a:latin typeface="Tw Cen MT" panose="020B0602020104020603" pitchFamily="34" charset="0"/>
                      </a:endParaRPr>
                    </a:p>
                  </a:txBody>
                  <a:tcPr anchor="ctr"/>
                </a:tc>
                <a:tc>
                  <a:txBody>
                    <a:bodyPr/>
                    <a:lstStyle/>
                    <a:p>
                      <a:pPr algn="just"/>
                      <a:r>
                        <a:rPr lang="en-US" dirty="0"/>
                        <a:t>President and members of Appellate Tribunal, their qualification, appointment, conditions of service, etc.</a:t>
                      </a:r>
                      <a:endParaRPr lang="en-IN" dirty="0">
                        <a:latin typeface="Tw Cen MT" panose="020B0602020104020603" pitchFamily="34" charset="0"/>
                      </a:endParaRPr>
                    </a:p>
                  </a:txBody>
                  <a:tcPr anchor="ctr"/>
                </a:tc>
                <a:tc>
                  <a:txBody>
                    <a:bodyPr/>
                    <a:lstStyle/>
                    <a:p>
                      <a:pPr algn="ctr"/>
                      <a:r>
                        <a:rPr lang="en-IN" dirty="0"/>
                        <a:t>Section 110</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2939541070"/>
                  </a:ext>
                </a:extLst>
              </a:tr>
              <a:tr h="447867">
                <a:tc>
                  <a:txBody>
                    <a:bodyPr/>
                    <a:lstStyle/>
                    <a:p>
                      <a:pPr algn="ctr"/>
                      <a:r>
                        <a:rPr lang="en-IN" dirty="0"/>
                        <a:t>5.</a:t>
                      </a:r>
                      <a:endParaRPr lang="en-IN" dirty="0">
                        <a:latin typeface="Tw Cen MT" panose="020B0602020104020603" pitchFamily="34" charset="0"/>
                      </a:endParaRPr>
                    </a:p>
                  </a:txBody>
                  <a:tcPr anchor="ctr"/>
                </a:tc>
                <a:tc>
                  <a:txBody>
                    <a:bodyPr/>
                    <a:lstStyle/>
                    <a:p>
                      <a:pPr algn="just"/>
                      <a:r>
                        <a:rPr lang="en-US" dirty="0"/>
                        <a:t>Procedure before Appellate Tribunal</a:t>
                      </a:r>
                      <a:endParaRPr lang="en-IN" dirty="0">
                        <a:latin typeface="Tw Cen MT" panose="020B0602020104020603" pitchFamily="34" charset="0"/>
                      </a:endParaRPr>
                    </a:p>
                  </a:txBody>
                  <a:tcPr anchor="ctr"/>
                </a:tc>
                <a:tc>
                  <a:txBody>
                    <a:bodyPr/>
                    <a:lstStyle/>
                    <a:p>
                      <a:pPr algn="ctr"/>
                      <a:r>
                        <a:rPr lang="en-IN" dirty="0"/>
                        <a:t>Section 111</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112</a:t>
                      </a: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2484693879"/>
                  </a:ext>
                </a:extLst>
              </a:tr>
              <a:tr h="447867">
                <a:tc>
                  <a:txBody>
                    <a:bodyPr/>
                    <a:lstStyle/>
                    <a:p>
                      <a:pPr algn="ctr"/>
                      <a:r>
                        <a:rPr lang="en-IN" dirty="0"/>
                        <a:t>6.</a:t>
                      </a:r>
                      <a:endParaRPr lang="en-IN" dirty="0">
                        <a:latin typeface="Tw Cen MT" panose="020B0602020104020603" pitchFamily="34" charset="0"/>
                      </a:endParaRPr>
                    </a:p>
                  </a:txBody>
                  <a:tcPr anchor="ctr"/>
                </a:tc>
                <a:tc>
                  <a:txBody>
                    <a:bodyPr/>
                    <a:lstStyle/>
                    <a:p>
                      <a:pPr algn="just"/>
                      <a:r>
                        <a:rPr lang="en-IN" dirty="0"/>
                        <a:t>Appeals to Appellate Tribunal</a:t>
                      </a:r>
                      <a:endParaRPr lang="en-IN" dirty="0">
                        <a:latin typeface="Tw Cen MT" panose="020B0602020104020603" pitchFamily="34" charset="0"/>
                      </a:endParaRPr>
                    </a:p>
                  </a:txBody>
                  <a:tcPr anchor="ctr"/>
                </a:tc>
                <a:tc>
                  <a:txBody>
                    <a:bodyPr/>
                    <a:lstStyle/>
                    <a:p>
                      <a:pPr algn="ctr"/>
                      <a:r>
                        <a:rPr lang="en-IN" dirty="0"/>
                        <a:t>Section 112</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110 &amp; 111</a:t>
                      </a:r>
                    </a:p>
                  </a:txBody>
                  <a:tcPr anchor="ctr"/>
                </a:tc>
                <a:tc>
                  <a:txBody>
                    <a:bodyPr/>
                    <a:lstStyle/>
                    <a:p>
                      <a:pPr algn="ctr"/>
                      <a:r>
                        <a:rPr lang="en-IN" dirty="0">
                          <a:latin typeface="Tw Cen MT" panose="020B0602020104020603" pitchFamily="34" charset="0"/>
                        </a:rPr>
                        <a:t>Form APL-05 to APL-07</a:t>
                      </a:r>
                    </a:p>
                  </a:txBody>
                  <a:tcPr anchor="ctr"/>
                </a:tc>
                <a:extLst>
                  <a:ext uri="{0D108BD9-81ED-4DB2-BD59-A6C34878D82A}">
                    <a16:rowId xmlns:a16="http://schemas.microsoft.com/office/drawing/2014/main" val="2642348044"/>
                  </a:ext>
                </a:extLst>
              </a:tr>
              <a:tr h="447867">
                <a:tc>
                  <a:txBody>
                    <a:bodyPr/>
                    <a:lstStyle/>
                    <a:p>
                      <a:pPr algn="ctr"/>
                      <a:r>
                        <a:rPr lang="en-IN" dirty="0"/>
                        <a:t>7.</a:t>
                      </a:r>
                      <a:endParaRPr lang="en-IN" dirty="0">
                        <a:latin typeface="Tw Cen MT" panose="020B0602020104020603" pitchFamily="34" charset="0"/>
                      </a:endParaRPr>
                    </a:p>
                  </a:txBody>
                  <a:tcPr anchor="ctr"/>
                </a:tc>
                <a:tc>
                  <a:txBody>
                    <a:bodyPr/>
                    <a:lstStyle/>
                    <a:p>
                      <a:pPr algn="just"/>
                      <a:r>
                        <a:rPr lang="en-IN" dirty="0"/>
                        <a:t>Orders of Appellate Tribunal</a:t>
                      </a:r>
                      <a:endParaRPr lang="en-IN" dirty="0">
                        <a:latin typeface="Tw Cen MT" panose="020B0602020104020603" pitchFamily="34" charset="0"/>
                      </a:endParaRPr>
                    </a:p>
                  </a:txBody>
                  <a:tcPr anchor="ctr"/>
                </a:tc>
                <a:tc>
                  <a:txBody>
                    <a:bodyPr/>
                    <a:lstStyle/>
                    <a:p>
                      <a:pPr algn="ctr"/>
                      <a:r>
                        <a:rPr lang="en-IN" dirty="0"/>
                        <a:t>Section 113</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333542096"/>
                  </a:ext>
                </a:extLst>
              </a:tr>
              <a:tr h="447867">
                <a:tc>
                  <a:txBody>
                    <a:bodyPr/>
                    <a:lstStyle/>
                    <a:p>
                      <a:pPr algn="ctr"/>
                      <a:r>
                        <a:rPr lang="en-IN" dirty="0">
                          <a:latin typeface="Tw Cen MT" panose="020B0602020104020603" pitchFamily="34" charset="0"/>
                        </a:rPr>
                        <a:t>8.</a:t>
                      </a:r>
                    </a:p>
                  </a:txBody>
                  <a:tcPr anchor="ctr"/>
                </a:tc>
                <a:tc>
                  <a:txBody>
                    <a:bodyPr/>
                    <a:lstStyle/>
                    <a:p>
                      <a:pPr algn="just"/>
                      <a:r>
                        <a:rPr lang="en-US" dirty="0">
                          <a:latin typeface="Tw Cen MT" panose="020B0602020104020603" pitchFamily="34" charset="0"/>
                        </a:rPr>
                        <a:t>Financial and administrative powers of President</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t>Section 114</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3039143570"/>
                  </a:ext>
                </a:extLst>
              </a:tr>
            </a:tbl>
          </a:graphicData>
        </a:graphic>
      </p:graphicFrame>
    </p:spTree>
    <p:extLst>
      <p:ext uri="{BB962C8B-B14F-4D97-AF65-F5344CB8AC3E}">
        <p14:creationId xmlns:p14="http://schemas.microsoft.com/office/powerpoint/2010/main" val="8942850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96</a:t>
            </a:fld>
            <a:endParaRPr lang="en-IN"/>
          </a:p>
        </p:txBody>
      </p:sp>
      <p:graphicFrame>
        <p:nvGraphicFramePr>
          <p:cNvPr id="4" name="Table 5">
            <a:extLst>
              <a:ext uri="{FF2B5EF4-FFF2-40B4-BE49-F238E27FC236}">
                <a16:creationId xmlns:a16="http://schemas.microsoft.com/office/drawing/2014/main" id="{80DAC2BF-17E8-4CEC-AD35-E05AAACA8091}"/>
              </a:ext>
            </a:extLst>
          </p:cNvPr>
          <p:cNvGraphicFramePr>
            <a:graphicFrameLocks noGrp="1"/>
          </p:cNvGraphicFramePr>
          <p:nvPr/>
        </p:nvGraphicFramePr>
        <p:xfrm>
          <a:off x="862362" y="1649591"/>
          <a:ext cx="9897078" cy="3967363"/>
        </p:xfrm>
        <a:graphic>
          <a:graphicData uri="http://schemas.openxmlformats.org/drawingml/2006/table">
            <a:tbl>
              <a:tblPr firstRow="1" bandRow="1">
                <a:tableStyleId>{073A0DAA-6AF3-43AB-8588-CEC1D06C72B9}</a:tableStyleId>
              </a:tblPr>
              <a:tblGrid>
                <a:gridCol w="762572">
                  <a:extLst>
                    <a:ext uri="{9D8B030D-6E8A-4147-A177-3AD203B41FA5}">
                      <a16:colId xmlns:a16="http://schemas.microsoft.com/office/drawing/2014/main" val="1137143462"/>
                    </a:ext>
                  </a:extLst>
                </a:gridCol>
                <a:gridCol w="4897786">
                  <a:extLst>
                    <a:ext uri="{9D8B030D-6E8A-4147-A177-3AD203B41FA5}">
                      <a16:colId xmlns:a16="http://schemas.microsoft.com/office/drawing/2014/main" val="2809448107"/>
                    </a:ext>
                  </a:extLst>
                </a:gridCol>
                <a:gridCol w="1378729">
                  <a:extLst>
                    <a:ext uri="{9D8B030D-6E8A-4147-A177-3AD203B41FA5}">
                      <a16:colId xmlns:a16="http://schemas.microsoft.com/office/drawing/2014/main" val="2134748699"/>
                    </a:ext>
                  </a:extLst>
                </a:gridCol>
                <a:gridCol w="1342390">
                  <a:extLst>
                    <a:ext uri="{9D8B030D-6E8A-4147-A177-3AD203B41FA5}">
                      <a16:colId xmlns:a16="http://schemas.microsoft.com/office/drawing/2014/main" val="3054221135"/>
                    </a:ext>
                  </a:extLst>
                </a:gridCol>
                <a:gridCol w="1515601">
                  <a:extLst>
                    <a:ext uri="{9D8B030D-6E8A-4147-A177-3AD203B41FA5}">
                      <a16:colId xmlns:a16="http://schemas.microsoft.com/office/drawing/2014/main" val="427142238"/>
                    </a:ext>
                  </a:extLst>
                </a:gridCol>
              </a:tblGrid>
              <a:tr h="447867">
                <a:tc>
                  <a:txBody>
                    <a:bodyPr/>
                    <a:lstStyle/>
                    <a:p>
                      <a:pPr algn="ctr"/>
                      <a:r>
                        <a:rPr lang="en-IN" dirty="0"/>
                        <a:t>S. No.</a:t>
                      </a:r>
                      <a:endParaRPr lang="en-IN" dirty="0">
                        <a:latin typeface="Tw Cen MT" panose="020B0602020104020603" pitchFamily="34" charset="0"/>
                      </a:endParaRPr>
                    </a:p>
                  </a:txBody>
                  <a:tcPr/>
                </a:tc>
                <a:tc>
                  <a:txBody>
                    <a:bodyPr/>
                    <a:lstStyle/>
                    <a:p>
                      <a:pPr algn="ctr"/>
                      <a:r>
                        <a:rPr lang="en-IN" dirty="0"/>
                        <a:t>Topic</a:t>
                      </a:r>
                      <a:endParaRPr lang="en-IN" dirty="0">
                        <a:latin typeface="Tw Cen MT" panose="020B0602020104020603" pitchFamily="34" charset="0"/>
                      </a:endParaRPr>
                    </a:p>
                  </a:txBody>
                  <a:tcPr/>
                </a:tc>
                <a:tc>
                  <a:txBody>
                    <a:bodyPr/>
                    <a:lstStyle/>
                    <a:p>
                      <a:pPr algn="ctr"/>
                      <a:r>
                        <a:rPr lang="en-IN" dirty="0"/>
                        <a:t>Section</a:t>
                      </a:r>
                      <a:endParaRPr lang="en-IN" dirty="0">
                        <a:latin typeface="Tw Cen MT" panose="020B0602020104020603" pitchFamily="34" charset="0"/>
                      </a:endParaRPr>
                    </a:p>
                  </a:txBody>
                  <a:tcPr/>
                </a:tc>
                <a:tc>
                  <a:txBody>
                    <a:bodyPr/>
                    <a:lstStyle/>
                    <a:p>
                      <a:pPr algn="ctr"/>
                      <a:r>
                        <a:rPr lang="en-IN" dirty="0"/>
                        <a:t>Rule</a:t>
                      </a:r>
                      <a:endParaRPr lang="en-IN" dirty="0">
                        <a:latin typeface="Tw Cen MT" panose="020B0602020104020603" pitchFamily="34" charset="0"/>
                      </a:endParaRPr>
                    </a:p>
                  </a:txBody>
                  <a:tcPr/>
                </a:tc>
                <a:tc>
                  <a:txBody>
                    <a:bodyPr/>
                    <a:lstStyle/>
                    <a:p>
                      <a:pPr algn="ctr"/>
                      <a:r>
                        <a:rPr lang="en-IN" dirty="0"/>
                        <a:t>Form</a:t>
                      </a:r>
                      <a:endParaRPr lang="en-IN" dirty="0">
                        <a:latin typeface="Tw Cen MT" panose="020B0602020104020603" pitchFamily="34" charset="0"/>
                      </a:endParaRPr>
                    </a:p>
                  </a:txBody>
                  <a:tcPr/>
                </a:tc>
                <a:extLst>
                  <a:ext uri="{0D108BD9-81ED-4DB2-BD59-A6C34878D82A}">
                    <a16:rowId xmlns:a16="http://schemas.microsoft.com/office/drawing/2014/main" val="2206554874"/>
                  </a:ext>
                </a:extLst>
              </a:tr>
              <a:tr h="432382">
                <a:tc>
                  <a:txBody>
                    <a:bodyPr/>
                    <a:lstStyle/>
                    <a:p>
                      <a:pPr marL="0" algn="ctr" defTabSz="914400" rtl="0" eaLnBrk="1" latinLnBrk="0" hangingPunct="1"/>
                      <a:r>
                        <a:rPr lang="en-IN" sz="1800" kern="1200" dirty="0">
                          <a:solidFill>
                            <a:schemeClr val="dk1"/>
                          </a:solidFill>
                          <a:latin typeface="+mn-lt"/>
                          <a:ea typeface="+mn-ea"/>
                          <a:cs typeface="+mn-cs"/>
                        </a:rPr>
                        <a:t>9.</a:t>
                      </a:r>
                    </a:p>
                  </a:txBody>
                  <a:tcPr anchor="ctr"/>
                </a:tc>
                <a:tc>
                  <a:txBody>
                    <a:bodyPr/>
                    <a:lstStyle/>
                    <a:p>
                      <a:pPr marL="0" algn="l" defTabSz="914400" rtl="0" eaLnBrk="1" latinLnBrk="0" hangingPunct="1"/>
                      <a:r>
                        <a:rPr lang="en-US" sz="1800" kern="1200" dirty="0">
                          <a:solidFill>
                            <a:schemeClr val="dk1"/>
                          </a:solidFill>
                          <a:latin typeface="+mn-lt"/>
                          <a:ea typeface="+mn-ea"/>
                          <a:cs typeface="+mn-cs"/>
                        </a:rPr>
                        <a:t>Interest on refund of amount paid for admission of appeal</a:t>
                      </a:r>
                      <a:endParaRPr lang="en-IN" sz="18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800" kern="1200" dirty="0">
                          <a:solidFill>
                            <a:schemeClr val="dk1"/>
                          </a:solidFill>
                          <a:latin typeface="+mn-lt"/>
                          <a:ea typeface="+mn-ea"/>
                          <a:cs typeface="+mn-cs"/>
                        </a:rPr>
                        <a:t>Section 115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sz="1800" kern="1200" dirty="0">
                        <a:solidFill>
                          <a:schemeClr val="dk1"/>
                        </a:solidFill>
                        <a:latin typeface="+mn-lt"/>
                        <a:ea typeface="+mn-ea"/>
                        <a:cs typeface="+mn-cs"/>
                      </a:endParaRPr>
                    </a:p>
                  </a:txBody>
                  <a:tcPr anchor="ctr"/>
                </a:tc>
                <a:tc>
                  <a:txBody>
                    <a:bodyPr/>
                    <a:lstStyle/>
                    <a:p>
                      <a:pPr marL="0" algn="ctr" defTabSz="914400" rtl="0" eaLnBrk="1" latinLnBrk="0" hangingPunct="1"/>
                      <a:endParaRPr lang="en-IN" sz="1800" kern="1200" dirty="0">
                        <a:solidFill>
                          <a:schemeClr val="dk1"/>
                        </a:solidFill>
                        <a:latin typeface="+mn-lt"/>
                        <a:ea typeface="+mn-ea"/>
                        <a:cs typeface="+mn-cs"/>
                      </a:endParaRPr>
                    </a:p>
                  </a:txBody>
                  <a:tcPr anchor="ctr"/>
                </a:tc>
                <a:extLst>
                  <a:ext uri="{0D108BD9-81ED-4DB2-BD59-A6C34878D82A}">
                    <a16:rowId xmlns:a16="http://schemas.microsoft.com/office/drawing/2014/main" val="3634351836"/>
                  </a:ext>
                </a:extLst>
              </a:tr>
              <a:tr h="447868">
                <a:tc>
                  <a:txBody>
                    <a:bodyPr/>
                    <a:lstStyle/>
                    <a:p>
                      <a:pPr algn="ctr"/>
                      <a:r>
                        <a:rPr lang="en-IN" dirty="0"/>
                        <a:t>10.</a:t>
                      </a:r>
                      <a:endParaRPr lang="en-IN" dirty="0">
                        <a:latin typeface="Tw Cen MT" panose="020B0602020104020603" pitchFamily="34" charset="0"/>
                      </a:endParaRPr>
                    </a:p>
                  </a:txBody>
                  <a:tcPr anchor="ctr"/>
                </a:tc>
                <a:tc>
                  <a:txBody>
                    <a:bodyPr/>
                    <a:lstStyle/>
                    <a:p>
                      <a:pPr algn="just"/>
                      <a:r>
                        <a:rPr lang="en-US" dirty="0"/>
                        <a:t>Appearance by </a:t>
                      </a:r>
                      <a:r>
                        <a:rPr lang="en-US" dirty="0" err="1"/>
                        <a:t>authorised</a:t>
                      </a:r>
                      <a:r>
                        <a:rPr lang="en-US" dirty="0"/>
                        <a:t> representative</a:t>
                      </a:r>
                      <a:endParaRPr lang="en-IN" dirty="0">
                        <a:latin typeface="Tw Cen MT" panose="020B0602020104020603" pitchFamily="34" charset="0"/>
                      </a:endParaRPr>
                    </a:p>
                  </a:txBody>
                  <a:tcPr anchor="ctr"/>
                </a:tc>
                <a:tc>
                  <a:txBody>
                    <a:bodyPr/>
                    <a:lstStyle/>
                    <a:p>
                      <a:pPr algn="ctr"/>
                      <a:r>
                        <a:rPr lang="en-IN" dirty="0"/>
                        <a:t>Section 116</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116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extLst>
                  <a:ext uri="{0D108BD9-81ED-4DB2-BD59-A6C34878D82A}">
                    <a16:rowId xmlns:a16="http://schemas.microsoft.com/office/drawing/2014/main" val="2999610211"/>
                  </a:ext>
                </a:extLst>
              </a:tr>
              <a:tr h="447867">
                <a:tc>
                  <a:txBody>
                    <a:bodyPr/>
                    <a:lstStyle/>
                    <a:p>
                      <a:pPr algn="ctr"/>
                      <a:r>
                        <a:rPr lang="en-IN" dirty="0"/>
                        <a:t>11.</a:t>
                      </a:r>
                      <a:endParaRPr lang="en-IN" dirty="0">
                        <a:latin typeface="Tw Cen MT" panose="020B0602020104020603" pitchFamily="34" charset="0"/>
                      </a:endParaRPr>
                    </a:p>
                  </a:txBody>
                  <a:tcPr anchor="ctr"/>
                </a:tc>
                <a:tc>
                  <a:txBody>
                    <a:bodyPr/>
                    <a:lstStyle/>
                    <a:p>
                      <a:pPr algn="just"/>
                      <a:r>
                        <a:rPr lang="en-US" dirty="0"/>
                        <a:t>Appeal to High Court</a:t>
                      </a:r>
                      <a:endParaRPr lang="en-IN" dirty="0">
                        <a:latin typeface="Tw Cen MT" panose="020B0602020104020603" pitchFamily="34" charset="0"/>
                      </a:endParaRPr>
                    </a:p>
                  </a:txBody>
                  <a:tcPr anchor="ctr"/>
                </a:tc>
                <a:tc>
                  <a:txBody>
                    <a:bodyPr/>
                    <a:lstStyle/>
                    <a:p>
                      <a:pPr algn="ctr"/>
                      <a:r>
                        <a:rPr lang="en-IN" dirty="0"/>
                        <a:t>Section 117</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114 &amp; 115</a:t>
                      </a:r>
                    </a:p>
                  </a:txBody>
                  <a:tcPr anchor="ctr"/>
                </a:tc>
                <a:tc>
                  <a:txBody>
                    <a:bodyPr/>
                    <a:lstStyle/>
                    <a:p>
                      <a:pPr algn="ctr"/>
                      <a:r>
                        <a:rPr lang="en-IN" dirty="0">
                          <a:latin typeface="Tw Cen MT" panose="020B0602020104020603" pitchFamily="34" charset="0"/>
                        </a:rPr>
                        <a:t>Form APL-04 to APL-08</a:t>
                      </a:r>
                    </a:p>
                  </a:txBody>
                  <a:tcPr anchor="ctr"/>
                </a:tc>
                <a:extLst>
                  <a:ext uri="{0D108BD9-81ED-4DB2-BD59-A6C34878D82A}">
                    <a16:rowId xmlns:a16="http://schemas.microsoft.com/office/drawing/2014/main" val="2939541070"/>
                  </a:ext>
                </a:extLst>
              </a:tr>
              <a:tr h="447867">
                <a:tc>
                  <a:txBody>
                    <a:bodyPr/>
                    <a:lstStyle/>
                    <a:p>
                      <a:pPr algn="ctr"/>
                      <a:r>
                        <a:rPr lang="en-IN" dirty="0"/>
                        <a:t>12.</a:t>
                      </a:r>
                      <a:endParaRPr lang="en-IN" dirty="0">
                        <a:latin typeface="Tw Cen MT" panose="020B0602020104020603" pitchFamily="34" charset="0"/>
                      </a:endParaRPr>
                    </a:p>
                  </a:txBody>
                  <a:tcPr anchor="ctr"/>
                </a:tc>
                <a:tc>
                  <a:txBody>
                    <a:bodyPr/>
                    <a:lstStyle/>
                    <a:p>
                      <a:pPr algn="just"/>
                      <a:r>
                        <a:rPr lang="en-US" dirty="0"/>
                        <a:t>Appeal to Supreme Court</a:t>
                      </a:r>
                      <a:endParaRPr lang="en-IN" dirty="0">
                        <a:latin typeface="Tw Cen MT" panose="020B0602020104020603" pitchFamily="34" charset="0"/>
                      </a:endParaRPr>
                    </a:p>
                  </a:txBody>
                  <a:tcPr anchor="ctr"/>
                </a:tc>
                <a:tc>
                  <a:txBody>
                    <a:bodyPr/>
                    <a:lstStyle/>
                    <a:p>
                      <a:pPr algn="ctr"/>
                      <a:r>
                        <a:rPr lang="en-IN" dirty="0"/>
                        <a:t>Section 118</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latin typeface="Tw Cen MT" panose="020B0602020104020603" pitchFamily="34" charset="0"/>
                        </a:rPr>
                        <a:t>Rule 115</a:t>
                      </a:r>
                    </a:p>
                  </a:txBody>
                  <a:tcPr anchor="ctr"/>
                </a:tc>
                <a:tc>
                  <a:txBody>
                    <a:bodyPr/>
                    <a:lstStyle/>
                    <a:p>
                      <a:pPr algn="ctr"/>
                      <a:r>
                        <a:rPr lang="en-IN" dirty="0">
                          <a:latin typeface="Tw Cen MT" panose="020B0602020104020603" pitchFamily="34" charset="0"/>
                        </a:rPr>
                        <a:t>Form APL-04</a:t>
                      </a:r>
                    </a:p>
                  </a:txBody>
                  <a:tcPr anchor="ctr"/>
                </a:tc>
                <a:extLst>
                  <a:ext uri="{0D108BD9-81ED-4DB2-BD59-A6C34878D82A}">
                    <a16:rowId xmlns:a16="http://schemas.microsoft.com/office/drawing/2014/main" val="2484693879"/>
                  </a:ext>
                </a:extLst>
              </a:tr>
              <a:tr h="447867">
                <a:tc>
                  <a:txBody>
                    <a:bodyPr/>
                    <a:lstStyle/>
                    <a:p>
                      <a:pPr algn="ctr"/>
                      <a:r>
                        <a:rPr lang="en-IN" dirty="0">
                          <a:latin typeface="Tw Cen MT" panose="020B0602020104020603" pitchFamily="34" charset="0"/>
                        </a:rPr>
                        <a:t>13.</a:t>
                      </a:r>
                    </a:p>
                  </a:txBody>
                  <a:tcPr anchor="ctr"/>
                </a:tc>
                <a:tc>
                  <a:txBody>
                    <a:bodyPr/>
                    <a:lstStyle/>
                    <a:p>
                      <a:pPr marL="0" algn="just" defTabSz="914400" rtl="0" eaLnBrk="1" latinLnBrk="0" hangingPunct="1"/>
                      <a:r>
                        <a:rPr lang="en-US" sz="1800" kern="1200" dirty="0">
                          <a:solidFill>
                            <a:schemeClr val="dk1"/>
                          </a:solidFill>
                          <a:latin typeface="+mn-lt"/>
                          <a:ea typeface="+mn-ea"/>
                          <a:cs typeface="+mn-cs"/>
                        </a:rPr>
                        <a:t>Sums due to be paid notwithstanding appeal, etc.</a:t>
                      </a:r>
                      <a:endParaRPr lang="en-IN" sz="1800" kern="1200" dirty="0">
                        <a:solidFill>
                          <a:schemeClr val="dk1"/>
                        </a:solidFill>
                        <a:latin typeface="+mn-lt"/>
                        <a:ea typeface="+mn-ea"/>
                        <a:cs typeface="+mn-cs"/>
                      </a:endParaRPr>
                    </a:p>
                  </a:txBody>
                  <a:tcPr anchor="ctr"/>
                </a:tc>
                <a:tc>
                  <a:txBody>
                    <a:bodyPr/>
                    <a:lstStyle/>
                    <a:p>
                      <a:pPr algn="ctr"/>
                      <a:r>
                        <a:rPr lang="en-IN" dirty="0"/>
                        <a:t>Section 119</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101596494"/>
                  </a:ext>
                </a:extLst>
              </a:tr>
              <a:tr h="447867">
                <a:tc>
                  <a:txBody>
                    <a:bodyPr/>
                    <a:lstStyle/>
                    <a:p>
                      <a:pPr algn="ctr"/>
                      <a:r>
                        <a:rPr lang="en-IN" dirty="0">
                          <a:latin typeface="Tw Cen MT" panose="020B0602020104020603" pitchFamily="34" charset="0"/>
                        </a:rPr>
                        <a:t>14.</a:t>
                      </a:r>
                    </a:p>
                  </a:txBody>
                  <a:tcPr anchor="ctr"/>
                </a:tc>
                <a:tc>
                  <a:txBody>
                    <a:bodyPr/>
                    <a:lstStyle/>
                    <a:p>
                      <a:pPr algn="just"/>
                      <a:r>
                        <a:rPr lang="en-US" sz="1800" kern="1200" dirty="0">
                          <a:solidFill>
                            <a:schemeClr val="dk1"/>
                          </a:solidFill>
                          <a:latin typeface="+mn-lt"/>
                          <a:ea typeface="+mn-ea"/>
                          <a:cs typeface="+mn-cs"/>
                        </a:rPr>
                        <a:t>Appeal not to be filed in certain cases</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t>Section 120</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2402687196"/>
                  </a:ext>
                </a:extLst>
              </a:tr>
              <a:tr h="447867">
                <a:tc>
                  <a:txBody>
                    <a:bodyPr/>
                    <a:lstStyle/>
                    <a:p>
                      <a:pPr algn="ctr"/>
                      <a:r>
                        <a:rPr lang="en-IN" dirty="0">
                          <a:latin typeface="Tw Cen MT" panose="020B0602020104020603" pitchFamily="34" charset="0"/>
                        </a:rPr>
                        <a:t>15.</a:t>
                      </a:r>
                    </a:p>
                  </a:txBody>
                  <a:tcPr anchor="ctr"/>
                </a:tc>
                <a:tc>
                  <a:txBody>
                    <a:bodyPr/>
                    <a:lstStyle/>
                    <a:p>
                      <a:pPr algn="just"/>
                      <a:r>
                        <a:rPr lang="en-US" sz="1800" kern="1200" dirty="0">
                          <a:solidFill>
                            <a:schemeClr val="dk1"/>
                          </a:solidFill>
                          <a:latin typeface="+mn-lt"/>
                          <a:ea typeface="+mn-ea"/>
                          <a:cs typeface="+mn-cs"/>
                        </a:rPr>
                        <a:t>Non-appealable decisions and orders</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t>Section 121</a:t>
                      </a:r>
                      <a:endParaRPr lang="en-IN" dirty="0">
                        <a:latin typeface="Tw Cen MT" panose="020B0602020104020603"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latin typeface="Tw Cen MT" panose="020B0602020104020603" pitchFamily="34" charset="0"/>
                      </a:endParaRPr>
                    </a:p>
                  </a:txBody>
                  <a:tcPr anchor="ctr"/>
                </a:tc>
                <a:tc>
                  <a:txBody>
                    <a:bodyPr/>
                    <a:lstStyle/>
                    <a:p>
                      <a:pPr algn="ctr"/>
                      <a:endParaRPr lang="en-IN" dirty="0">
                        <a:latin typeface="Tw Cen MT" panose="020B0602020104020603" pitchFamily="34" charset="0"/>
                      </a:endParaRPr>
                    </a:p>
                  </a:txBody>
                  <a:tcPr anchor="ctr"/>
                </a:tc>
                <a:extLst>
                  <a:ext uri="{0D108BD9-81ED-4DB2-BD59-A6C34878D82A}">
                    <a16:rowId xmlns:a16="http://schemas.microsoft.com/office/drawing/2014/main" val="1660445562"/>
                  </a:ext>
                </a:extLst>
              </a:tr>
            </a:tbl>
          </a:graphicData>
        </a:graphic>
      </p:graphicFrame>
      <p:sp>
        <p:nvSpPr>
          <p:cNvPr id="3" name="Rectangle 2">
            <a:extLst>
              <a:ext uri="{FF2B5EF4-FFF2-40B4-BE49-F238E27FC236}">
                <a16:creationId xmlns:a16="http://schemas.microsoft.com/office/drawing/2014/main" id="{393A05D0-B600-A2B0-3739-5D0D59AC8A57}"/>
              </a:ext>
            </a:extLst>
          </p:cNvPr>
          <p:cNvSpPr/>
          <p:nvPr/>
        </p:nvSpPr>
        <p:spPr>
          <a:xfrm>
            <a:off x="838201" y="854102"/>
            <a:ext cx="8097078"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en-US" sz="2400" dirty="0">
                <a:solidFill>
                  <a:schemeClr val="tx1"/>
                </a:solidFill>
                <a:latin typeface="Century Gothic (Body)"/>
              </a:rPr>
              <a:t>Background – Appeals &amp; Revision (Chapter XVIII) </a:t>
            </a:r>
            <a:endParaRPr lang="en-IN" sz="1200"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22352977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97</a:t>
            </a:fld>
            <a:endParaRPr lang="en-IN" sz="1100"/>
          </a:p>
        </p:txBody>
      </p:sp>
      <p:sp>
        <p:nvSpPr>
          <p:cNvPr id="3" name="Rectangle 2">
            <a:extLst>
              <a:ext uri="{FF2B5EF4-FFF2-40B4-BE49-F238E27FC236}">
                <a16:creationId xmlns:a16="http://schemas.microsoft.com/office/drawing/2014/main" id="{393A05D0-B600-A2B0-3739-5D0D59AC8A57}"/>
              </a:ext>
            </a:extLst>
          </p:cNvPr>
          <p:cNvSpPr/>
          <p:nvPr/>
        </p:nvSpPr>
        <p:spPr>
          <a:xfrm>
            <a:off x="4505961" y="214022"/>
            <a:ext cx="2677159" cy="559232"/>
          </a:xfrm>
          <a:prstGeom prst="rect">
            <a:avLst/>
          </a:prstGeom>
          <a:solidFill>
            <a:schemeClr val="accent1">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2400" dirty="0">
                <a:solidFill>
                  <a:schemeClr val="tx1"/>
                </a:solidFill>
                <a:latin typeface="Century Gothic (Body)"/>
              </a:rPr>
              <a:t>Flow of Litigation</a:t>
            </a:r>
            <a:endParaRPr lang="en-IN" sz="1200" dirty="0">
              <a:solidFill>
                <a:schemeClr val="tx1"/>
              </a:solidFill>
              <a:latin typeface="Tw Cen MT" panose="020B0602020104020603" pitchFamily="34" charset="0"/>
            </a:endParaRPr>
          </a:p>
        </p:txBody>
      </p:sp>
      <p:sp>
        <p:nvSpPr>
          <p:cNvPr id="6" name="Rectangle 5">
            <a:extLst>
              <a:ext uri="{FF2B5EF4-FFF2-40B4-BE49-F238E27FC236}">
                <a16:creationId xmlns:a16="http://schemas.microsoft.com/office/drawing/2014/main" id="{5903B5CD-2177-2011-F2B0-0ED0EA219D38}"/>
              </a:ext>
            </a:extLst>
          </p:cNvPr>
          <p:cNvSpPr/>
          <p:nvPr/>
        </p:nvSpPr>
        <p:spPr>
          <a:xfrm>
            <a:off x="5829779" y="1395593"/>
            <a:ext cx="2677159" cy="872004"/>
          </a:xfrm>
          <a:prstGeom prst="rect">
            <a:avLst/>
          </a:prstGeom>
          <a:solidFill>
            <a:schemeClr val="accent4">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2000" dirty="0">
                <a:solidFill>
                  <a:schemeClr val="tx1"/>
                </a:solidFill>
                <a:latin typeface="Century Gothic (Body)"/>
              </a:rPr>
              <a:t>Regular enquiry/</a:t>
            </a:r>
          </a:p>
          <a:p>
            <a:pPr algn="ctr"/>
            <a:r>
              <a:rPr lang="en-US" sz="2000" dirty="0">
                <a:solidFill>
                  <a:schemeClr val="tx1"/>
                </a:solidFill>
                <a:latin typeface="Century Gothic (Body)"/>
              </a:rPr>
              <a:t>Investigation</a:t>
            </a:r>
            <a:endParaRPr lang="en-IN" sz="1100" dirty="0">
              <a:solidFill>
                <a:schemeClr val="tx1"/>
              </a:solidFill>
              <a:latin typeface="Tw Cen MT" panose="020B0602020104020603" pitchFamily="34" charset="0"/>
            </a:endParaRPr>
          </a:p>
        </p:txBody>
      </p:sp>
      <p:sp>
        <p:nvSpPr>
          <p:cNvPr id="7" name="Rectangle 6">
            <a:extLst>
              <a:ext uri="{FF2B5EF4-FFF2-40B4-BE49-F238E27FC236}">
                <a16:creationId xmlns:a16="http://schemas.microsoft.com/office/drawing/2014/main" id="{455805D2-F889-0053-E07C-672F3A79ED44}"/>
              </a:ext>
            </a:extLst>
          </p:cNvPr>
          <p:cNvSpPr/>
          <p:nvPr/>
        </p:nvSpPr>
        <p:spPr>
          <a:xfrm>
            <a:off x="3386851" y="1413994"/>
            <a:ext cx="1963898" cy="872005"/>
          </a:xfrm>
          <a:prstGeom prst="rect">
            <a:avLst/>
          </a:prstGeom>
          <a:solidFill>
            <a:schemeClr val="accent3">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2000" dirty="0">
                <a:solidFill>
                  <a:schemeClr val="tx1"/>
                </a:solidFill>
                <a:latin typeface="Century Gothic (Body)"/>
              </a:rPr>
              <a:t>Audit</a:t>
            </a:r>
            <a:endParaRPr lang="en-IN" sz="1100" dirty="0">
              <a:solidFill>
                <a:schemeClr val="tx1"/>
              </a:solidFill>
              <a:latin typeface="Tw Cen MT" panose="020B0602020104020603" pitchFamily="34" charset="0"/>
            </a:endParaRPr>
          </a:p>
          <a:p>
            <a:pPr algn="ctr"/>
            <a:r>
              <a:rPr lang="en-IN" sz="1600" dirty="0">
                <a:solidFill>
                  <a:schemeClr val="tx1"/>
                </a:solidFill>
                <a:latin typeface="Tw Cen MT" panose="020B0602020104020603" pitchFamily="34" charset="0"/>
              </a:rPr>
              <a:t>(Chapter XIII)</a:t>
            </a:r>
            <a:endParaRPr lang="en-US" sz="3200" dirty="0">
              <a:solidFill>
                <a:schemeClr val="tx1"/>
              </a:solidFill>
              <a:latin typeface="Century Gothic (Body)"/>
            </a:endParaRPr>
          </a:p>
        </p:txBody>
      </p:sp>
      <p:sp>
        <p:nvSpPr>
          <p:cNvPr id="8" name="Rectangle 7">
            <a:extLst>
              <a:ext uri="{FF2B5EF4-FFF2-40B4-BE49-F238E27FC236}">
                <a16:creationId xmlns:a16="http://schemas.microsoft.com/office/drawing/2014/main" id="{8F209712-C26A-564A-6E71-1858332FCC24}"/>
              </a:ext>
            </a:extLst>
          </p:cNvPr>
          <p:cNvSpPr/>
          <p:nvPr/>
        </p:nvSpPr>
        <p:spPr>
          <a:xfrm>
            <a:off x="911382" y="1413994"/>
            <a:ext cx="1963898" cy="872005"/>
          </a:xfrm>
          <a:prstGeom prst="rect">
            <a:avLst/>
          </a:prstGeom>
          <a:solidFill>
            <a:schemeClr val="tx2">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2000" dirty="0">
                <a:solidFill>
                  <a:schemeClr val="tx1"/>
                </a:solidFill>
                <a:latin typeface="Century Gothic (Body)"/>
              </a:rPr>
              <a:t>Assessment</a:t>
            </a:r>
          </a:p>
          <a:p>
            <a:pPr algn="ctr"/>
            <a:r>
              <a:rPr lang="en-IN" sz="1600" dirty="0">
                <a:solidFill>
                  <a:schemeClr val="tx1"/>
                </a:solidFill>
                <a:latin typeface="Tw Cen MT" panose="020B0602020104020603" pitchFamily="34" charset="0"/>
              </a:rPr>
              <a:t>(Chapter XII)</a:t>
            </a:r>
            <a:endParaRPr lang="en-IN" sz="1200" dirty="0">
              <a:solidFill>
                <a:schemeClr val="tx1"/>
              </a:solidFill>
              <a:latin typeface="Tw Cen MT" panose="020B0602020104020603" pitchFamily="34" charset="0"/>
            </a:endParaRPr>
          </a:p>
        </p:txBody>
      </p:sp>
      <p:sp>
        <p:nvSpPr>
          <p:cNvPr id="10" name="Rectangle 9">
            <a:extLst>
              <a:ext uri="{FF2B5EF4-FFF2-40B4-BE49-F238E27FC236}">
                <a16:creationId xmlns:a16="http://schemas.microsoft.com/office/drawing/2014/main" id="{BED0FF34-3D2D-8413-5F1F-19F886B09328}"/>
              </a:ext>
            </a:extLst>
          </p:cNvPr>
          <p:cNvSpPr/>
          <p:nvPr/>
        </p:nvSpPr>
        <p:spPr>
          <a:xfrm>
            <a:off x="8989539" y="1385433"/>
            <a:ext cx="1898963" cy="872004"/>
          </a:xfrm>
          <a:prstGeom prst="rect">
            <a:avLst/>
          </a:prstGeom>
          <a:solidFill>
            <a:schemeClr val="accent6">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2000" dirty="0">
                <a:solidFill>
                  <a:schemeClr val="tx1"/>
                </a:solidFill>
                <a:latin typeface="Century Gothic (Body)"/>
              </a:rPr>
              <a:t>Any other proceedings</a:t>
            </a:r>
            <a:endParaRPr lang="en-IN" sz="1100" dirty="0">
              <a:solidFill>
                <a:schemeClr val="tx1"/>
              </a:solidFill>
              <a:latin typeface="Tw Cen MT" panose="020B0602020104020603" pitchFamily="34" charset="0"/>
            </a:endParaRPr>
          </a:p>
        </p:txBody>
      </p:sp>
      <p:sp>
        <p:nvSpPr>
          <p:cNvPr id="11" name="Right Brace 10">
            <a:extLst>
              <a:ext uri="{FF2B5EF4-FFF2-40B4-BE49-F238E27FC236}">
                <a16:creationId xmlns:a16="http://schemas.microsoft.com/office/drawing/2014/main" id="{2246205B-FE75-AD0C-6746-631790B57367}"/>
              </a:ext>
            </a:extLst>
          </p:cNvPr>
          <p:cNvSpPr/>
          <p:nvPr/>
        </p:nvSpPr>
        <p:spPr>
          <a:xfrm rot="5400000">
            <a:off x="5643859" y="-2198591"/>
            <a:ext cx="462319" cy="9837901"/>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IN" sz="1600"/>
          </a:p>
        </p:txBody>
      </p:sp>
      <p:sp>
        <p:nvSpPr>
          <p:cNvPr id="12" name="Rectangle 11">
            <a:extLst>
              <a:ext uri="{FF2B5EF4-FFF2-40B4-BE49-F238E27FC236}">
                <a16:creationId xmlns:a16="http://schemas.microsoft.com/office/drawing/2014/main" id="{00FFC2B3-27CC-593B-181F-14AAE86B0F11}"/>
              </a:ext>
            </a:extLst>
          </p:cNvPr>
          <p:cNvSpPr/>
          <p:nvPr/>
        </p:nvSpPr>
        <p:spPr>
          <a:xfrm>
            <a:off x="3559633" y="3098006"/>
            <a:ext cx="4630770" cy="682737"/>
          </a:xfrm>
          <a:prstGeom prst="rect">
            <a:avLst/>
          </a:prstGeom>
          <a:ln/>
        </p:spPr>
        <p:style>
          <a:lnRef idx="2">
            <a:schemeClr val="accent2"/>
          </a:lnRef>
          <a:fillRef idx="1">
            <a:schemeClr val="lt1"/>
          </a:fillRef>
          <a:effectRef idx="0">
            <a:schemeClr val="accent2"/>
          </a:effectRef>
          <a:fontRef idx="minor">
            <a:schemeClr val="dk1"/>
          </a:fontRef>
        </p:style>
        <p:txBody>
          <a:bodyPr rtlCol="0" anchor="ctr" anchorCtr="0"/>
          <a:lstStyle/>
          <a:p>
            <a:pPr algn="ctr"/>
            <a:r>
              <a:rPr lang="en-IN" dirty="0">
                <a:solidFill>
                  <a:schemeClr val="tx1"/>
                </a:solidFill>
                <a:latin typeface="Century Gothic (Body)"/>
              </a:rPr>
              <a:t>Any discrepancy noticed and </a:t>
            </a:r>
            <a:r>
              <a:rPr lang="en-IN" u="sng" dirty="0">
                <a:solidFill>
                  <a:schemeClr val="tx1"/>
                </a:solidFill>
                <a:latin typeface="Century Gothic (Body)"/>
              </a:rPr>
              <a:t>officer is not satisfied </a:t>
            </a:r>
            <a:r>
              <a:rPr lang="en-IN" dirty="0">
                <a:solidFill>
                  <a:schemeClr val="tx1"/>
                </a:solidFill>
                <a:latin typeface="Century Gothic (Body)"/>
              </a:rPr>
              <a:t>with </a:t>
            </a:r>
            <a:r>
              <a:rPr lang="en-IN" dirty="0" err="1">
                <a:solidFill>
                  <a:schemeClr val="tx1"/>
                </a:solidFill>
                <a:latin typeface="Century Gothic (Body)"/>
              </a:rPr>
              <a:t>assessee’s</a:t>
            </a:r>
            <a:r>
              <a:rPr lang="en-IN" dirty="0">
                <a:solidFill>
                  <a:schemeClr val="tx1"/>
                </a:solidFill>
                <a:latin typeface="Century Gothic (Body)"/>
              </a:rPr>
              <a:t> submissions</a:t>
            </a:r>
            <a:endParaRPr lang="en-US" sz="2800" dirty="0">
              <a:solidFill>
                <a:schemeClr val="tx1"/>
              </a:solidFill>
              <a:latin typeface="Century Gothic (Body)"/>
            </a:endParaRPr>
          </a:p>
        </p:txBody>
      </p:sp>
      <p:sp>
        <p:nvSpPr>
          <p:cNvPr id="13" name="Rectangle 12">
            <a:extLst>
              <a:ext uri="{FF2B5EF4-FFF2-40B4-BE49-F238E27FC236}">
                <a16:creationId xmlns:a16="http://schemas.microsoft.com/office/drawing/2014/main" id="{75E6ED67-746F-5BEE-7DB7-8C80D61C16B0}"/>
              </a:ext>
            </a:extLst>
          </p:cNvPr>
          <p:cNvSpPr/>
          <p:nvPr/>
        </p:nvSpPr>
        <p:spPr>
          <a:xfrm>
            <a:off x="4527788" y="4280107"/>
            <a:ext cx="2698321" cy="995913"/>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bg1"/>
                </a:solidFill>
                <a:latin typeface="Century Gothic (Body)"/>
              </a:rPr>
              <a:t>SCN will be served by the proper officer u/s 73 or 74</a:t>
            </a:r>
            <a:endParaRPr lang="en-US" sz="2400" dirty="0">
              <a:solidFill>
                <a:schemeClr val="bg1"/>
              </a:solidFill>
              <a:latin typeface="Century Gothic (Body)"/>
            </a:endParaRPr>
          </a:p>
        </p:txBody>
      </p:sp>
      <p:cxnSp>
        <p:nvCxnSpPr>
          <p:cNvPr id="16" name="Straight Arrow Connector 15">
            <a:extLst>
              <a:ext uri="{FF2B5EF4-FFF2-40B4-BE49-F238E27FC236}">
                <a16:creationId xmlns:a16="http://schemas.microsoft.com/office/drawing/2014/main" id="{077AC571-D617-7ECF-5FA6-CADBDF9CA73A}"/>
              </a:ext>
            </a:extLst>
          </p:cNvPr>
          <p:cNvCxnSpPr/>
          <p:nvPr/>
        </p:nvCxnSpPr>
        <p:spPr>
          <a:xfrm>
            <a:off x="5874294" y="3895933"/>
            <a:ext cx="0" cy="2867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B508A824-7B76-DBD8-3FE2-24BDCC3EF4A5}"/>
              </a:ext>
            </a:extLst>
          </p:cNvPr>
          <p:cNvSpPr/>
          <p:nvPr/>
        </p:nvSpPr>
        <p:spPr>
          <a:xfrm>
            <a:off x="4413074" y="5797475"/>
            <a:ext cx="2942766" cy="872005"/>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dirty="0">
                <a:solidFill>
                  <a:schemeClr val="bg1"/>
                </a:solidFill>
                <a:latin typeface="Century Gothic (Body)"/>
              </a:rPr>
              <a:t>Reply to SCN to be furnished by the Assessee</a:t>
            </a:r>
            <a:endParaRPr lang="en-US" sz="2800" dirty="0">
              <a:solidFill>
                <a:schemeClr val="bg1"/>
              </a:solidFill>
              <a:latin typeface="Century Gothic (Body)"/>
            </a:endParaRPr>
          </a:p>
        </p:txBody>
      </p:sp>
      <p:cxnSp>
        <p:nvCxnSpPr>
          <p:cNvPr id="18" name="Straight Arrow Connector 17">
            <a:extLst>
              <a:ext uri="{FF2B5EF4-FFF2-40B4-BE49-F238E27FC236}">
                <a16:creationId xmlns:a16="http://schemas.microsoft.com/office/drawing/2014/main" id="{57C03D23-7111-2B89-C7C9-2C3EE420FF4B}"/>
              </a:ext>
            </a:extLst>
          </p:cNvPr>
          <p:cNvCxnSpPr/>
          <p:nvPr/>
        </p:nvCxnSpPr>
        <p:spPr>
          <a:xfrm>
            <a:off x="5874294" y="539933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307509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7"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20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mtClean="0"/>
              <a:t>98</a:t>
            </a:fld>
            <a:endParaRPr lang="en-IN"/>
          </a:p>
        </p:txBody>
      </p:sp>
      <p:sp>
        <p:nvSpPr>
          <p:cNvPr id="13" name="Rectangle 12">
            <a:extLst>
              <a:ext uri="{FF2B5EF4-FFF2-40B4-BE49-F238E27FC236}">
                <a16:creationId xmlns:a16="http://schemas.microsoft.com/office/drawing/2014/main" id="{75E6ED67-746F-5BEE-7DB7-8C80D61C16B0}"/>
              </a:ext>
            </a:extLst>
          </p:cNvPr>
          <p:cNvSpPr/>
          <p:nvPr/>
        </p:nvSpPr>
        <p:spPr>
          <a:xfrm>
            <a:off x="4839730" y="329855"/>
            <a:ext cx="2455209" cy="872005"/>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dirty="0">
                <a:solidFill>
                  <a:schemeClr val="bg1"/>
                </a:solidFill>
                <a:latin typeface="Century Gothic (Body)"/>
              </a:rPr>
              <a:t>An opportunity of being heard will be granted</a:t>
            </a:r>
            <a:endParaRPr lang="en-US" sz="2800" dirty="0">
              <a:solidFill>
                <a:schemeClr val="bg1"/>
              </a:solidFill>
              <a:latin typeface="Century Gothic (Body)"/>
            </a:endParaRPr>
          </a:p>
        </p:txBody>
      </p:sp>
      <p:sp>
        <p:nvSpPr>
          <p:cNvPr id="17" name="Rectangle 16">
            <a:extLst>
              <a:ext uri="{FF2B5EF4-FFF2-40B4-BE49-F238E27FC236}">
                <a16:creationId xmlns:a16="http://schemas.microsoft.com/office/drawing/2014/main" id="{B508A824-7B76-DBD8-3FE2-24BDCC3EF4A5}"/>
              </a:ext>
            </a:extLst>
          </p:cNvPr>
          <p:cNvSpPr/>
          <p:nvPr/>
        </p:nvSpPr>
        <p:spPr>
          <a:xfrm>
            <a:off x="4297124" y="1642035"/>
            <a:ext cx="3560747" cy="964005"/>
          </a:xfrm>
          <a:prstGeom prst="rect">
            <a:avLst/>
          </a:prstGeom>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dirty="0">
                <a:solidFill>
                  <a:schemeClr val="bg1"/>
                </a:solidFill>
                <a:latin typeface="Century Gothic (Body)"/>
              </a:rPr>
              <a:t>Adjudicating Order/OIO will be passed by Adjudicating Authority</a:t>
            </a:r>
            <a:endParaRPr lang="en-US" sz="2800" dirty="0">
              <a:solidFill>
                <a:schemeClr val="bg1"/>
              </a:solidFill>
              <a:latin typeface="Century Gothic (Body)"/>
            </a:endParaRPr>
          </a:p>
        </p:txBody>
      </p:sp>
      <p:cxnSp>
        <p:nvCxnSpPr>
          <p:cNvPr id="18" name="Straight Arrow Connector 17">
            <a:extLst>
              <a:ext uri="{FF2B5EF4-FFF2-40B4-BE49-F238E27FC236}">
                <a16:creationId xmlns:a16="http://schemas.microsoft.com/office/drawing/2014/main" id="{57C03D23-7111-2B89-C7C9-2C3EE420FF4B}"/>
              </a:ext>
            </a:extLst>
          </p:cNvPr>
          <p:cNvCxnSpPr/>
          <p:nvPr/>
        </p:nvCxnSpPr>
        <p:spPr>
          <a:xfrm>
            <a:off x="6067334" y="128453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3F8BCDD1-737B-FAE1-E6DE-30096816C8C9}"/>
              </a:ext>
            </a:extLst>
          </p:cNvPr>
          <p:cNvSpPr/>
          <p:nvPr/>
        </p:nvSpPr>
        <p:spPr>
          <a:xfrm>
            <a:off x="3728140" y="3074642"/>
            <a:ext cx="4739354"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dirty="0">
                <a:solidFill>
                  <a:schemeClr val="tx1"/>
                </a:solidFill>
                <a:latin typeface="Century Gothic (Body)"/>
              </a:rPr>
              <a:t>Appeal to 1</a:t>
            </a:r>
            <a:r>
              <a:rPr lang="en-IN" baseline="30000" dirty="0">
                <a:solidFill>
                  <a:schemeClr val="tx1"/>
                </a:solidFill>
                <a:latin typeface="Century Gothic (Body)"/>
              </a:rPr>
              <a:t>st</a:t>
            </a:r>
            <a:r>
              <a:rPr lang="en-IN" dirty="0">
                <a:solidFill>
                  <a:schemeClr val="tx1"/>
                </a:solidFill>
                <a:latin typeface="Century Gothic (Body)"/>
              </a:rPr>
              <a:t> Appellate Authority</a:t>
            </a:r>
          </a:p>
          <a:p>
            <a:pPr algn="ctr"/>
            <a:r>
              <a:rPr lang="en-IN" dirty="0">
                <a:solidFill>
                  <a:schemeClr val="tx1"/>
                </a:solidFill>
                <a:latin typeface="Century Gothic (Body)"/>
              </a:rPr>
              <a:t>(Either by </a:t>
            </a:r>
            <a:r>
              <a:rPr lang="en-IN" dirty="0" err="1">
                <a:solidFill>
                  <a:schemeClr val="tx1"/>
                </a:solidFill>
                <a:latin typeface="Century Gothic (Body)"/>
              </a:rPr>
              <a:t>assessee</a:t>
            </a:r>
            <a:r>
              <a:rPr lang="en-IN" dirty="0">
                <a:solidFill>
                  <a:schemeClr val="tx1"/>
                </a:solidFill>
                <a:latin typeface="Century Gothic (Body)"/>
              </a:rPr>
              <a:t> or the department)</a:t>
            </a:r>
            <a:endParaRPr lang="en-US" sz="2800" dirty="0">
              <a:solidFill>
                <a:schemeClr val="tx1"/>
              </a:solidFill>
              <a:latin typeface="Century Gothic (Body)"/>
            </a:endParaRPr>
          </a:p>
        </p:txBody>
      </p:sp>
      <p:cxnSp>
        <p:nvCxnSpPr>
          <p:cNvPr id="19" name="Straight Arrow Connector 18">
            <a:extLst>
              <a:ext uri="{FF2B5EF4-FFF2-40B4-BE49-F238E27FC236}">
                <a16:creationId xmlns:a16="http://schemas.microsoft.com/office/drawing/2014/main" id="{5C253980-88C8-5FC6-7E01-11F60132E824}"/>
              </a:ext>
            </a:extLst>
          </p:cNvPr>
          <p:cNvCxnSpPr/>
          <p:nvPr/>
        </p:nvCxnSpPr>
        <p:spPr>
          <a:xfrm>
            <a:off x="6087654" y="268871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6ABCD53-0768-9F1A-E270-A226D253C145}"/>
              </a:ext>
            </a:extLst>
          </p:cNvPr>
          <p:cNvSpPr/>
          <p:nvPr/>
        </p:nvSpPr>
        <p:spPr>
          <a:xfrm>
            <a:off x="4891774" y="4237035"/>
            <a:ext cx="2432038"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US" dirty="0">
                <a:solidFill>
                  <a:schemeClr val="tx1"/>
                </a:solidFill>
                <a:latin typeface="Century Gothic (Body)"/>
              </a:rPr>
              <a:t>An opportunity of being heard will be granted</a:t>
            </a:r>
          </a:p>
        </p:txBody>
      </p:sp>
      <p:cxnSp>
        <p:nvCxnSpPr>
          <p:cNvPr id="21" name="Straight Arrow Connector 20">
            <a:extLst>
              <a:ext uri="{FF2B5EF4-FFF2-40B4-BE49-F238E27FC236}">
                <a16:creationId xmlns:a16="http://schemas.microsoft.com/office/drawing/2014/main" id="{5A7D0E1E-A47E-2A16-EBAD-66A10C1D4F08}"/>
              </a:ext>
            </a:extLst>
          </p:cNvPr>
          <p:cNvCxnSpPr/>
          <p:nvPr/>
        </p:nvCxnSpPr>
        <p:spPr>
          <a:xfrm>
            <a:off x="6097630" y="387143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a16="http://schemas.microsoft.com/office/drawing/2014/main" id="{67D3AC66-FFBB-B458-411D-BFB20B2515C1}"/>
              </a:ext>
            </a:extLst>
          </p:cNvPr>
          <p:cNvSpPr/>
          <p:nvPr/>
        </p:nvSpPr>
        <p:spPr>
          <a:xfrm>
            <a:off x="4149382" y="5452242"/>
            <a:ext cx="3916822" cy="724271"/>
          </a:xfrm>
          <a:prstGeom prst="rect">
            <a:avLst/>
          </a:prstGeom>
          <a:solidFill>
            <a:schemeClr val="accent6">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dirty="0">
                <a:solidFill>
                  <a:schemeClr val="tx1"/>
                </a:solidFill>
                <a:latin typeface="Century Gothic (Body)"/>
              </a:rPr>
              <a:t>Appellate Order/OIA will be passed by 1</a:t>
            </a:r>
            <a:r>
              <a:rPr lang="en-IN" baseline="30000" dirty="0">
                <a:solidFill>
                  <a:schemeClr val="tx1"/>
                </a:solidFill>
                <a:latin typeface="Century Gothic (Body)"/>
              </a:rPr>
              <a:t>st</a:t>
            </a:r>
            <a:r>
              <a:rPr lang="en-IN" dirty="0">
                <a:solidFill>
                  <a:schemeClr val="tx1"/>
                </a:solidFill>
                <a:latin typeface="Century Gothic (Body)"/>
              </a:rPr>
              <a:t> Appellate Authority</a:t>
            </a:r>
            <a:endParaRPr lang="en-US" sz="2800" dirty="0">
              <a:solidFill>
                <a:schemeClr val="tx1"/>
              </a:solidFill>
              <a:latin typeface="Century Gothic (Body)"/>
            </a:endParaRPr>
          </a:p>
        </p:txBody>
      </p:sp>
      <p:cxnSp>
        <p:nvCxnSpPr>
          <p:cNvPr id="23" name="Straight Arrow Connector 22">
            <a:extLst>
              <a:ext uri="{FF2B5EF4-FFF2-40B4-BE49-F238E27FC236}">
                <a16:creationId xmlns:a16="http://schemas.microsoft.com/office/drawing/2014/main" id="{715C3A99-56D3-97B9-31EF-7A3CFBCDDBEB}"/>
              </a:ext>
            </a:extLst>
          </p:cNvPr>
          <p:cNvCxnSpPr/>
          <p:nvPr/>
        </p:nvCxnSpPr>
        <p:spPr>
          <a:xfrm>
            <a:off x="6097630" y="503583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9677AEA7-B1F5-615C-BE87-A17760054521}"/>
              </a:ext>
            </a:extLst>
          </p:cNvPr>
          <p:cNvCxnSpPr/>
          <p:nvPr/>
        </p:nvCxnSpPr>
        <p:spPr>
          <a:xfrm>
            <a:off x="6067334" y="53684"/>
            <a:ext cx="0" cy="2369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426460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anim calcmode="lin" valueType="num">
                                      <p:cBhvr>
                                        <p:cTn id="56" dur="1000" fill="hold"/>
                                        <p:tgtEl>
                                          <p:spTgt spid="23"/>
                                        </p:tgtEl>
                                        <p:attrNameLst>
                                          <p:attrName>ppt_x</p:attrName>
                                        </p:attrNameLst>
                                      </p:cBhvr>
                                      <p:tavLst>
                                        <p:tav tm="0">
                                          <p:val>
                                            <p:strVal val="#ppt_x"/>
                                          </p:val>
                                        </p:tav>
                                        <p:tav tm="100000">
                                          <p:val>
                                            <p:strVal val="#ppt_x"/>
                                          </p:val>
                                        </p:tav>
                                      </p:tavLst>
                                    </p:anim>
                                    <p:anim calcmode="lin" valueType="num">
                                      <p:cBhvr>
                                        <p:cTn id="57" dur="1000" fill="hold"/>
                                        <p:tgtEl>
                                          <p:spTgt spid="2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4" grpId="0" animBg="1"/>
      <p:bldP spid="20" grpId="0" animBg="1"/>
      <p:bldP spid="22"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179440D-D9F7-4B4D-ADB1-174326E0B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3" y="0"/>
            <a:ext cx="12186473" cy="6858000"/>
          </a:xfrm>
          <a:prstGeom prst="rect">
            <a:avLst/>
          </a:prstGeom>
        </p:spPr>
      </p:pic>
      <p:sp>
        <p:nvSpPr>
          <p:cNvPr id="5" name="Title 3"/>
          <p:cNvSpPr txBox="1">
            <a:spLocks/>
          </p:cNvSpPr>
          <p:nvPr/>
        </p:nvSpPr>
        <p:spPr>
          <a:xfrm>
            <a:off x="814039" y="1827609"/>
            <a:ext cx="10515600" cy="46161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lnSpc>
                <a:spcPct val="150000"/>
              </a:lnSpc>
              <a:spcBef>
                <a:spcPts val="600"/>
              </a:spcBef>
              <a:spcAft>
                <a:spcPts val="600"/>
              </a:spcAft>
            </a:pPr>
            <a:endParaRPr lang="en-US" sz="1800" dirty="0">
              <a:latin typeface="Tw Cen MT" panose="020B0602020104020603" pitchFamily="34" charset="0"/>
            </a:endParaRPr>
          </a:p>
        </p:txBody>
      </p:sp>
      <p:sp>
        <p:nvSpPr>
          <p:cNvPr id="2" name="Slide Number Placeholder 1">
            <a:extLst>
              <a:ext uri="{FF2B5EF4-FFF2-40B4-BE49-F238E27FC236}">
                <a16:creationId xmlns:a16="http://schemas.microsoft.com/office/drawing/2014/main" id="{E5B9FCA8-4946-4825-ABC4-E037B96F74DD}"/>
              </a:ext>
            </a:extLst>
          </p:cNvPr>
          <p:cNvSpPr>
            <a:spLocks noGrp="1"/>
          </p:cNvSpPr>
          <p:nvPr>
            <p:ph type="sldNum" sz="quarter" idx="12"/>
          </p:nvPr>
        </p:nvSpPr>
        <p:spPr/>
        <p:txBody>
          <a:bodyPr/>
          <a:lstStyle/>
          <a:p>
            <a:fld id="{42180C9C-1281-4DB4-86D7-3E425E3ECD19}" type="slidenum">
              <a:rPr lang="en-IN" sz="1100" smtClean="0"/>
              <a:t>99</a:t>
            </a:fld>
            <a:endParaRPr lang="en-IN" sz="1100"/>
          </a:p>
        </p:txBody>
      </p:sp>
      <p:sp>
        <p:nvSpPr>
          <p:cNvPr id="14" name="Rectangle 13">
            <a:extLst>
              <a:ext uri="{FF2B5EF4-FFF2-40B4-BE49-F238E27FC236}">
                <a16:creationId xmlns:a16="http://schemas.microsoft.com/office/drawing/2014/main" id="{3F8BCDD1-737B-FAE1-E6DE-30096816C8C9}"/>
              </a:ext>
            </a:extLst>
          </p:cNvPr>
          <p:cNvSpPr/>
          <p:nvPr/>
        </p:nvSpPr>
        <p:spPr>
          <a:xfrm>
            <a:off x="3943565" y="453362"/>
            <a:ext cx="4308504" cy="724271"/>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to 2</a:t>
            </a:r>
            <a:r>
              <a:rPr lang="en-IN" sz="1600" baseline="30000" dirty="0">
                <a:solidFill>
                  <a:schemeClr val="tx1"/>
                </a:solidFill>
                <a:latin typeface="Century Gothic (Body)"/>
              </a:rPr>
              <a:t>nd</a:t>
            </a:r>
            <a:r>
              <a:rPr lang="en-IN" sz="1600" dirty="0">
                <a:solidFill>
                  <a:schemeClr val="tx1"/>
                </a:solidFill>
                <a:latin typeface="Century Gothic (Body)"/>
              </a:rPr>
              <a:t> Appellate Authority (GSTAT)</a:t>
            </a:r>
          </a:p>
          <a:p>
            <a:pPr algn="ctr"/>
            <a:r>
              <a:rPr lang="en-IN" sz="1600" dirty="0">
                <a:solidFill>
                  <a:schemeClr val="tx1"/>
                </a:solidFill>
                <a:latin typeface="Century Gothic (Body)"/>
              </a:rPr>
              <a:t>(Either by </a:t>
            </a:r>
            <a:r>
              <a:rPr lang="en-IN" sz="1600" dirty="0" err="1">
                <a:solidFill>
                  <a:schemeClr val="tx1"/>
                </a:solidFill>
                <a:latin typeface="Century Gothic (Body)"/>
              </a:rPr>
              <a:t>assessee</a:t>
            </a:r>
            <a:r>
              <a:rPr lang="en-IN" sz="1600" dirty="0">
                <a:solidFill>
                  <a:schemeClr val="tx1"/>
                </a:solidFill>
                <a:latin typeface="Century Gothic (Body)"/>
              </a:rPr>
              <a:t> or the department)</a:t>
            </a:r>
            <a:endParaRPr lang="en-US" sz="2400" dirty="0">
              <a:solidFill>
                <a:schemeClr val="tx1"/>
              </a:solidFill>
              <a:latin typeface="Century Gothic (Body)"/>
            </a:endParaRPr>
          </a:p>
        </p:txBody>
      </p:sp>
      <p:sp>
        <p:nvSpPr>
          <p:cNvPr id="20" name="Rectangle 19">
            <a:extLst>
              <a:ext uri="{FF2B5EF4-FFF2-40B4-BE49-F238E27FC236}">
                <a16:creationId xmlns:a16="http://schemas.microsoft.com/office/drawing/2014/main" id="{76ABCD53-0768-9F1A-E270-A226D253C145}"/>
              </a:ext>
            </a:extLst>
          </p:cNvPr>
          <p:cNvSpPr/>
          <p:nvPr/>
        </p:nvSpPr>
        <p:spPr>
          <a:xfrm>
            <a:off x="4891774" y="1615755"/>
            <a:ext cx="2432038" cy="724271"/>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US" sz="1600" dirty="0">
                <a:solidFill>
                  <a:schemeClr val="tx1"/>
                </a:solidFill>
                <a:latin typeface="Century Gothic (Body)"/>
              </a:rPr>
              <a:t>An opportunity of being heard will be granted</a:t>
            </a:r>
          </a:p>
        </p:txBody>
      </p:sp>
      <p:cxnSp>
        <p:nvCxnSpPr>
          <p:cNvPr id="21" name="Straight Arrow Connector 20">
            <a:extLst>
              <a:ext uri="{FF2B5EF4-FFF2-40B4-BE49-F238E27FC236}">
                <a16:creationId xmlns:a16="http://schemas.microsoft.com/office/drawing/2014/main" id="{5A7D0E1E-A47E-2A16-EBAD-66A10C1D4F08}"/>
              </a:ext>
            </a:extLst>
          </p:cNvPr>
          <p:cNvCxnSpPr/>
          <p:nvPr/>
        </p:nvCxnSpPr>
        <p:spPr>
          <a:xfrm>
            <a:off x="6097630" y="125015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a16="http://schemas.microsoft.com/office/drawing/2014/main" id="{67D3AC66-FFBB-B458-411D-BFB20B2515C1}"/>
              </a:ext>
            </a:extLst>
          </p:cNvPr>
          <p:cNvSpPr/>
          <p:nvPr/>
        </p:nvSpPr>
        <p:spPr>
          <a:xfrm>
            <a:off x="4149382" y="2830962"/>
            <a:ext cx="3916822" cy="724271"/>
          </a:xfrm>
          <a:prstGeom prst="rect">
            <a:avLst/>
          </a:prstGeom>
          <a:solidFill>
            <a:schemeClr val="accent4">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Final Order will be passed by GSTAT (2</a:t>
            </a:r>
            <a:r>
              <a:rPr lang="en-IN" sz="1600" baseline="30000" dirty="0">
                <a:solidFill>
                  <a:schemeClr val="tx1"/>
                </a:solidFill>
                <a:latin typeface="Century Gothic (Body)"/>
              </a:rPr>
              <a:t>nd</a:t>
            </a:r>
            <a:r>
              <a:rPr lang="en-IN" sz="1600" dirty="0">
                <a:solidFill>
                  <a:schemeClr val="tx1"/>
                </a:solidFill>
                <a:latin typeface="Century Gothic (Body)"/>
              </a:rPr>
              <a:t> Appellate Authority)</a:t>
            </a:r>
            <a:endParaRPr lang="en-US" sz="2400" dirty="0">
              <a:solidFill>
                <a:schemeClr val="tx1"/>
              </a:solidFill>
              <a:latin typeface="Century Gothic (Body)"/>
            </a:endParaRPr>
          </a:p>
        </p:txBody>
      </p:sp>
      <p:cxnSp>
        <p:nvCxnSpPr>
          <p:cNvPr id="23" name="Straight Arrow Connector 22">
            <a:extLst>
              <a:ext uri="{FF2B5EF4-FFF2-40B4-BE49-F238E27FC236}">
                <a16:creationId xmlns:a16="http://schemas.microsoft.com/office/drawing/2014/main" id="{715C3A99-56D3-97B9-31EF-7A3CFBCDDBEB}"/>
              </a:ext>
            </a:extLst>
          </p:cNvPr>
          <p:cNvCxnSpPr/>
          <p:nvPr/>
        </p:nvCxnSpPr>
        <p:spPr>
          <a:xfrm>
            <a:off x="6097630" y="2414557"/>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Rectangle 5">
            <a:extLst>
              <a:ext uri="{FF2B5EF4-FFF2-40B4-BE49-F238E27FC236}">
                <a16:creationId xmlns:a16="http://schemas.microsoft.com/office/drawing/2014/main" id="{39A6524A-8B58-B9A2-8719-1B3A1B06816E}"/>
              </a:ext>
            </a:extLst>
          </p:cNvPr>
          <p:cNvSpPr/>
          <p:nvPr/>
        </p:nvSpPr>
        <p:spPr>
          <a:xfrm>
            <a:off x="3943565" y="4030188"/>
            <a:ext cx="4308504" cy="724271"/>
          </a:xfrm>
          <a:prstGeom prst="rect">
            <a:avLst/>
          </a:prstGeom>
          <a:solidFill>
            <a:schemeClr val="accent1">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Appeal to HC/SC</a:t>
            </a:r>
          </a:p>
          <a:p>
            <a:pPr algn="ctr"/>
            <a:r>
              <a:rPr lang="en-IN" sz="1600" dirty="0">
                <a:solidFill>
                  <a:schemeClr val="tx1"/>
                </a:solidFill>
                <a:latin typeface="Century Gothic (Body)"/>
              </a:rPr>
              <a:t>(Either by </a:t>
            </a:r>
            <a:r>
              <a:rPr lang="en-IN" sz="1600" dirty="0" err="1">
                <a:solidFill>
                  <a:schemeClr val="tx1"/>
                </a:solidFill>
                <a:latin typeface="Century Gothic (Body)"/>
              </a:rPr>
              <a:t>assessee</a:t>
            </a:r>
            <a:r>
              <a:rPr lang="en-IN" sz="1600" dirty="0">
                <a:solidFill>
                  <a:schemeClr val="tx1"/>
                </a:solidFill>
                <a:latin typeface="Century Gothic (Body)"/>
              </a:rPr>
              <a:t> or the department)</a:t>
            </a:r>
            <a:endParaRPr lang="en-US" sz="2400" dirty="0">
              <a:solidFill>
                <a:schemeClr val="tx1"/>
              </a:solidFill>
              <a:latin typeface="Century Gothic (Body)"/>
            </a:endParaRPr>
          </a:p>
        </p:txBody>
      </p:sp>
      <p:sp>
        <p:nvSpPr>
          <p:cNvPr id="9" name="Rectangle 8">
            <a:extLst>
              <a:ext uri="{FF2B5EF4-FFF2-40B4-BE49-F238E27FC236}">
                <a16:creationId xmlns:a16="http://schemas.microsoft.com/office/drawing/2014/main" id="{89C64B3F-C6DD-7B90-5BAD-4374D339BB66}"/>
              </a:ext>
            </a:extLst>
          </p:cNvPr>
          <p:cNvSpPr/>
          <p:nvPr/>
        </p:nvSpPr>
        <p:spPr>
          <a:xfrm>
            <a:off x="4149382" y="5259708"/>
            <a:ext cx="3916822" cy="724271"/>
          </a:xfrm>
          <a:prstGeom prst="rect">
            <a:avLst/>
          </a:prstGeom>
          <a:solidFill>
            <a:schemeClr val="accent1">
              <a:lumMod val="60000"/>
              <a:lumOff val="40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1600" dirty="0">
                <a:solidFill>
                  <a:schemeClr val="tx1"/>
                </a:solidFill>
                <a:latin typeface="Century Gothic (Body)"/>
              </a:rPr>
              <a:t>Final Order will be passed by HC/SC after affording personal hearing</a:t>
            </a:r>
            <a:endParaRPr lang="en-US" sz="2400" dirty="0">
              <a:solidFill>
                <a:schemeClr val="tx1"/>
              </a:solidFill>
              <a:latin typeface="Century Gothic (Body)"/>
            </a:endParaRPr>
          </a:p>
        </p:txBody>
      </p:sp>
      <p:cxnSp>
        <p:nvCxnSpPr>
          <p:cNvPr id="11" name="Straight Arrow Connector 10">
            <a:extLst>
              <a:ext uri="{FF2B5EF4-FFF2-40B4-BE49-F238E27FC236}">
                <a16:creationId xmlns:a16="http://schemas.microsoft.com/office/drawing/2014/main" id="{2565F565-1F0C-1A95-C725-64927D60E882}"/>
              </a:ext>
            </a:extLst>
          </p:cNvPr>
          <p:cNvCxnSpPr/>
          <p:nvPr/>
        </p:nvCxnSpPr>
        <p:spPr>
          <a:xfrm>
            <a:off x="6096000" y="3633521"/>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F18930F5-B47D-DE3D-EA91-73DD201A904C}"/>
              </a:ext>
            </a:extLst>
          </p:cNvPr>
          <p:cNvCxnSpPr/>
          <p:nvPr/>
        </p:nvCxnSpPr>
        <p:spPr>
          <a:xfrm>
            <a:off x="6106160" y="4841240"/>
            <a:ext cx="0" cy="3153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Rectangle 23">
            <a:extLst>
              <a:ext uri="{FF2B5EF4-FFF2-40B4-BE49-F238E27FC236}">
                <a16:creationId xmlns:a16="http://schemas.microsoft.com/office/drawing/2014/main" id="{13EC7C2F-C1F7-2EE2-D119-D79CA93D4B20}"/>
              </a:ext>
            </a:extLst>
          </p:cNvPr>
          <p:cNvSpPr/>
          <p:nvPr/>
        </p:nvSpPr>
        <p:spPr>
          <a:xfrm>
            <a:off x="9489917" y="5183659"/>
            <a:ext cx="2194083" cy="876368"/>
          </a:xfrm>
          <a:prstGeom prst="rect">
            <a:avLst/>
          </a:prstGeom>
          <a:solidFill>
            <a:schemeClr val="bg1">
              <a:lumMod val="65000"/>
            </a:schemeClr>
          </a:solidFill>
          <a:ln/>
        </p:spPr>
        <p:style>
          <a:lnRef idx="0">
            <a:schemeClr val="dk1"/>
          </a:lnRef>
          <a:fillRef idx="3">
            <a:schemeClr val="dk1"/>
          </a:fillRef>
          <a:effectRef idx="3">
            <a:schemeClr val="dk1"/>
          </a:effectRef>
          <a:fontRef idx="minor">
            <a:schemeClr val="lt1"/>
          </a:fontRef>
        </p:style>
        <p:txBody>
          <a:bodyPr rtlCol="0" anchor="ctr" anchorCtr="0"/>
          <a:lstStyle/>
          <a:p>
            <a:pPr algn="ctr"/>
            <a:r>
              <a:rPr lang="en-IN" sz="2000" b="1" dirty="0">
                <a:solidFill>
                  <a:schemeClr val="tx1"/>
                </a:solidFill>
                <a:latin typeface="Century Gothic (Body)"/>
              </a:rPr>
              <a:t>Matter attains finalization</a:t>
            </a:r>
            <a:endParaRPr lang="en-US" sz="2000" b="1" dirty="0">
              <a:solidFill>
                <a:schemeClr val="tx1"/>
              </a:solidFill>
              <a:latin typeface="Century Gothic (Body)"/>
            </a:endParaRPr>
          </a:p>
        </p:txBody>
      </p:sp>
      <p:cxnSp>
        <p:nvCxnSpPr>
          <p:cNvPr id="25" name="Straight Arrow Connector 24">
            <a:extLst>
              <a:ext uri="{FF2B5EF4-FFF2-40B4-BE49-F238E27FC236}">
                <a16:creationId xmlns:a16="http://schemas.microsoft.com/office/drawing/2014/main" id="{85F6C111-2233-3B15-FC09-AEE12A41DEE9}"/>
              </a:ext>
            </a:extLst>
          </p:cNvPr>
          <p:cNvCxnSpPr>
            <a:cxnSpLocks/>
          </p:cNvCxnSpPr>
          <p:nvPr/>
        </p:nvCxnSpPr>
        <p:spPr>
          <a:xfrm>
            <a:off x="8313995" y="5621843"/>
            <a:ext cx="98176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7732850D-8AC6-2B85-7AD8-03CFFDCB18E1}"/>
              </a:ext>
            </a:extLst>
          </p:cNvPr>
          <p:cNvCxnSpPr/>
          <p:nvPr/>
        </p:nvCxnSpPr>
        <p:spPr>
          <a:xfrm>
            <a:off x="6107974" y="155284"/>
            <a:ext cx="0" cy="2369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491245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anim calcmode="lin" valueType="num">
                                      <p:cBhvr>
                                        <p:cTn id="61" dur="1000" fill="hold"/>
                                        <p:tgtEl>
                                          <p:spTgt spid="9"/>
                                        </p:tgtEl>
                                        <p:attrNameLst>
                                          <p:attrName>ppt_x</p:attrName>
                                        </p:attrNameLst>
                                      </p:cBhvr>
                                      <p:tavLst>
                                        <p:tav tm="0">
                                          <p:val>
                                            <p:strVal val="#ppt_x"/>
                                          </p:val>
                                        </p:tav>
                                        <p:tav tm="100000">
                                          <p:val>
                                            <p:strVal val="#ppt_x"/>
                                          </p:val>
                                        </p:tav>
                                      </p:tavLst>
                                    </p:anim>
                                    <p:anim calcmode="lin" valueType="num">
                                      <p:cBhvr>
                                        <p:cTn id="6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2" grpId="0" animBg="1"/>
      <p:bldP spid="6" grpId="0" animBg="1"/>
      <p:bldP spid="9" grpId="0" animBg="1"/>
      <p:bldP spid="2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MSFT_Color_1">
      <a:dk1>
        <a:srgbClr val="32363F"/>
      </a:dk1>
      <a:lt1>
        <a:sysClr val="window" lastClr="FFFFFF"/>
      </a:lt1>
      <a:dk2>
        <a:srgbClr val="313C41"/>
      </a:dk2>
      <a:lt2>
        <a:srgbClr val="FFFFFF"/>
      </a:lt2>
      <a:accent1>
        <a:srgbClr val="2C85AE"/>
      </a:accent1>
      <a:accent2>
        <a:srgbClr val="5E5CA2"/>
      </a:accent2>
      <a:accent3>
        <a:srgbClr val="5268A5"/>
      </a:accent3>
      <a:accent4>
        <a:srgbClr val="4276AA"/>
      </a:accent4>
      <a:accent5>
        <a:srgbClr val="1891AB"/>
      </a:accent5>
      <a:accent6>
        <a:srgbClr val="00A09D"/>
      </a:accent6>
      <a:hlink>
        <a:srgbClr val="2C85AE"/>
      </a:hlink>
      <a:folHlink>
        <a:srgbClr val="00A09D"/>
      </a:folHlink>
    </a:clrScheme>
    <a:fontScheme name="MSFT_Font">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title goes here" id="{A4715F0E-2373-46DF-8650-9CD6D2E73FF4}" vid="{7AE24D49-249C-4823-B15D-D301F3E63356}"/>
    </a:ext>
  </a:extLst>
</a:theme>
</file>

<file path=ppt/theme/theme3.xml><?xml version="1.0" encoding="utf-8"?>
<a:theme xmlns:a="http://schemas.openxmlformats.org/drawingml/2006/main" name="2_Office Theme">
  <a:themeElements>
    <a:clrScheme name="Custom 1">
      <a:dk1>
        <a:srgbClr val="EBEDF3"/>
      </a:dk1>
      <a:lt1>
        <a:srgbClr val="FFFFFF"/>
      </a:lt1>
      <a:dk2>
        <a:srgbClr val="444444"/>
      </a:dk2>
      <a:lt2>
        <a:srgbClr val="E7E6E6"/>
      </a:lt2>
      <a:accent1>
        <a:srgbClr val="00B0EC"/>
      </a:accent1>
      <a:accent2>
        <a:srgbClr val="0083B1"/>
      </a:accent2>
      <a:accent3>
        <a:srgbClr val="FF8151"/>
      </a:accent3>
      <a:accent4>
        <a:srgbClr val="FFB148"/>
      </a:accent4>
      <a:accent5>
        <a:srgbClr val="98C419"/>
      </a:accent5>
      <a:accent6>
        <a:srgbClr val="FF393E"/>
      </a:accent6>
      <a:hlink>
        <a:srgbClr val="00AFEC"/>
      </a:hlink>
      <a:folHlink>
        <a:srgbClr val="98C4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317508_Process flowchart gameboard_AAS_v3" id="{0D4EF410-748C-4798-9F5A-044C01F519EF}" vid="{4C2B99D2-B3F5-4D01-8E8E-F28F6671100F}"/>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78803313_Multi-color process flowchart graphic_RVA_v3" id="{8434BD02-1371-401A-AE11-8E5B0EEB6427}" vid="{F4F2A3D0-0AFA-4F8E-8401-94380D4A90C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11023</TotalTime>
  <Words>13736</Words>
  <Application>Microsoft Office PowerPoint</Application>
  <PresentationFormat>Widescreen</PresentationFormat>
  <Paragraphs>1472</Paragraphs>
  <Slides>133</Slides>
  <Notes>17</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133</vt:i4>
      </vt:variant>
    </vt:vector>
  </HeadingPairs>
  <TitlesOfParts>
    <vt:vector size="145" baseType="lpstr">
      <vt:lpstr>Arial</vt:lpstr>
      <vt:lpstr>Barlow Condensed</vt:lpstr>
      <vt:lpstr>Calibri</vt:lpstr>
      <vt:lpstr>Calibri Light</vt:lpstr>
      <vt:lpstr>Century Gothic (Body)</vt:lpstr>
      <vt:lpstr>Courier New</vt:lpstr>
      <vt:lpstr>Tw Cen MT</vt:lpstr>
      <vt:lpstr>Wingdings</vt:lpstr>
      <vt:lpstr>Office Theme</vt:lpstr>
      <vt:lpstr>1_Office Theme</vt:lpstr>
      <vt:lpstr>2_Office Theme</vt:lpstr>
      <vt:lpstr>3_Office Theme</vt:lpstr>
      <vt:lpstr>Litigations under GST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60: Provisional Assessment</vt:lpstr>
      <vt:lpstr>PowerPoint Presentation</vt:lpstr>
      <vt:lpstr>PowerPoint Presentation</vt:lpstr>
      <vt:lpstr>Slide Title</vt:lpstr>
      <vt:lpstr>PowerPoint Presentation</vt:lpstr>
      <vt:lpstr>Slide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Chauhan</dc:creator>
  <cp:lastModifiedBy>atul gupta</cp:lastModifiedBy>
  <cp:revision>562</cp:revision>
  <dcterms:created xsi:type="dcterms:W3CDTF">2020-02-15T09:58:28Z</dcterms:created>
  <dcterms:modified xsi:type="dcterms:W3CDTF">2023-04-24T05:21:24Z</dcterms:modified>
</cp:coreProperties>
</file>