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Lst>
  <p:notesMasterIdLst>
    <p:notesMasterId r:id="rId17"/>
  </p:notesMasterIdLst>
  <p:handoutMasterIdLst>
    <p:handoutMasterId r:id="rId18"/>
  </p:handoutMasterIdLst>
  <p:sldIdLst>
    <p:sldId id="256" r:id="rId3"/>
    <p:sldId id="521" r:id="rId4"/>
    <p:sldId id="528" r:id="rId5"/>
    <p:sldId id="529" r:id="rId6"/>
    <p:sldId id="536" r:id="rId7"/>
    <p:sldId id="530" r:id="rId8"/>
    <p:sldId id="533" r:id="rId9"/>
    <p:sldId id="534" r:id="rId10"/>
    <p:sldId id="531" r:id="rId11"/>
    <p:sldId id="532" r:id="rId12"/>
    <p:sldId id="518" r:id="rId13"/>
    <p:sldId id="519" r:id="rId14"/>
    <p:sldId id="535" r:id="rId15"/>
    <p:sldId id="477" r:id="rId16"/>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A Delhi" initials="AD" lastIdx="1" clrIdx="0">
    <p:extLst>
      <p:ext uri="{19B8F6BF-5375-455C-9EA6-DF929625EA0E}">
        <p15:presenceInfo xmlns:p15="http://schemas.microsoft.com/office/powerpoint/2012/main" userId="ALA Delhi"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941" autoAdjust="0"/>
    <p:restoredTop sz="94604" autoAdjust="0"/>
  </p:normalViewPr>
  <p:slideViewPr>
    <p:cSldViewPr>
      <p:cViewPr varScale="1">
        <p:scale>
          <a:sx n="90" d="100"/>
          <a:sy n="90" d="100"/>
        </p:scale>
        <p:origin x="1472" y="184"/>
      </p:cViewPr>
      <p:guideLst>
        <p:guide orient="horz" pos="2160"/>
        <p:guide pos="2880"/>
      </p:guideLst>
    </p:cSldViewPr>
  </p:slideViewPr>
  <p:outlineViewPr>
    <p:cViewPr>
      <p:scale>
        <a:sx n="33" d="100"/>
        <a:sy n="33" d="100"/>
      </p:scale>
      <p:origin x="0" y="13164"/>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microsoft.com/office/2016/11/relationships/changesInfo" Target="changesInfos/changesInfo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uneet" userId="d6c47c5a-37f5-40e0-b0c4-068e5416910e" providerId="ADAL" clId="{BFE9B22E-D964-D04B-A251-1F4619C0EA51}"/>
    <pc:docChg chg="modSld">
      <pc:chgData name="Puneet" userId="d6c47c5a-37f5-40e0-b0c4-068e5416910e" providerId="ADAL" clId="{BFE9B22E-D964-D04B-A251-1F4619C0EA51}" dt="2023-11-04T08:07:17.372" v="117" actId="114"/>
      <pc:docMkLst>
        <pc:docMk/>
      </pc:docMkLst>
      <pc:sldChg chg="modSp mod">
        <pc:chgData name="Puneet" userId="d6c47c5a-37f5-40e0-b0c4-068e5416910e" providerId="ADAL" clId="{BFE9B22E-D964-D04B-A251-1F4619C0EA51}" dt="2023-11-04T08:07:17.372" v="117" actId="114"/>
        <pc:sldMkLst>
          <pc:docMk/>
          <pc:sldMk cId="0" sldId="256"/>
        </pc:sldMkLst>
        <pc:spChg chg="mod">
          <ac:chgData name="Puneet" userId="d6c47c5a-37f5-40e0-b0c4-068e5416910e" providerId="ADAL" clId="{BFE9B22E-D964-D04B-A251-1F4619C0EA51}" dt="2023-11-04T08:07:17.372" v="117" actId="114"/>
          <ac:spMkLst>
            <pc:docMk/>
            <pc:sldMk cId="0" sldId="256"/>
            <ac:spMk id="4"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38475" cy="46513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9" y="1"/>
            <a:ext cx="3038475" cy="465138"/>
          </a:xfrm>
          <a:prstGeom prst="rect">
            <a:avLst/>
          </a:prstGeom>
        </p:spPr>
        <p:txBody>
          <a:bodyPr vert="horz" lIns="91440" tIns="45720" rIns="91440" bIns="45720" rtlCol="0"/>
          <a:lstStyle>
            <a:lvl1pPr algn="r">
              <a:defRPr sz="1200"/>
            </a:lvl1pPr>
          </a:lstStyle>
          <a:p>
            <a:fld id="{D8B02B76-0443-42D6-BB39-7D2D3AC0A2CD}" type="datetimeFigureOut">
              <a:rPr lang="en-US" smtClean="0"/>
              <a:pPr/>
              <a:t>11/4/23</a:t>
            </a:fld>
            <a:endParaRPr lang="en-US" dirty="0"/>
          </a:p>
        </p:txBody>
      </p:sp>
      <p:sp>
        <p:nvSpPr>
          <p:cNvPr id="4" name="Footer Placeholder 3"/>
          <p:cNvSpPr>
            <a:spLocks noGrp="1"/>
          </p:cNvSpPr>
          <p:nvPr>
            <p:ph type="ftr" sz="quarter" idx="2"/>
          </p:nvPr>
        </p:nvSpPr>
        <p:spPr>
          <a:xfrm>
            <a:off x="1" y="8829675"/>
            <a:ext cx="3038475" cy="465138"/>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9" y="8829675"/>
            <a:ext cx="3038475" cy="465138"/>
          </a:xfrm>
          <a:prstGeom prst="rect">
            <a:avLst/>
          </a:prstGeom>
        </p:spPr>
        <p:txBody>
          <a:bodyPr vert="horz" lIns="91440" tIns="45720" rIns="91440" bIns="45720" rtlCol="0" anchor="b"/>
          <a:lstStyle>
            <a:lvl1pPr algn="r">
              <a:defRPr sz="1200"/>
            </a:lvl1pPr>
          </a:lstStyle>
          <a:p>
            <a:fld id="{07039C4A-4E75-4FE2-BF64-DA44FC587159}" type="slidenum">
              <a:rPr lang="en-US" smtClean="0"/>
              <a:pPr/>
              <a:t>‹#›</a:t>
            </a:fld>
            <a:endParaRPr lang="en-US" dirty="0"/>
          </a:p>
        </p:txBody>
      </p:sp>
    </p:spTree>
    <p:extLst>
      <p:ext uri="{BB962C8B-B14F-4D97-AF65-F5344CB8AC3E}">
        <p14:creationId xmlns:p14="http://schemas.microsoft.com/office/powerpoint/2010/main" val="91574840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70336C2A-F026-4776-A11C-6B3A19EEDBE6}" type="datetimeFigureOut">
              <a:rPr lang="en-US" smtClean="0"/>
              <a:pPr/>
              <a:t>11/4/23</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1" y="4415790"/>
            <a:ext cx="5608320" cy="4183380"/>
          </a:xfrm>
          <a:prstGeom prst="rect">
            <a:avLst/>
          </a:prstGeom>
        </p:spPr>
        <p:txBody>
          <a:bodyPr vert="horz" lIns="93177" tIns="46589" rIns="93177" bIns="46589"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39CC3642-B22F-4074-A796-BEE359ED293E}" type="slidenum">
              <a:rPr lang="en-US" smtClean="0"/>
              <a:pPr/>
              <a:t>‹#›</a:t>
            </a:fld>
            <a:endParaRPr lang="en-US" dirty="0"/>
          </a:p>
        </p:txBody>
      </p:sp>
    </p:spTree>
    <p:extLst>
      <p:ext uri="{BB962C8B-B14F-4D97-AF65-F5344CB8AC3E}">
        <p14:creationId xmlns:p14="http://schemas.microsoft.com/office/powerpoint/2010/main" val="39988178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3357554" y="6262688"/>
            <a:ext cx="2133600" cy="595312"/>
          </a:xfrm>
          <a:prstGeom prst="rect">
            <a:avLst/>
          </a:prstGeom>
        </p:spPr>
        <p:txBody>
          <a:bodyPr/>
          <a:lstStyle/>
          <a:p>
            <a:fld id="{D3BFFDD7-3368-4312-80A3-7267A773345E}" type="slidenum">
              <a:rPr lang="en-US" smtClean="0"/>
              <a:pPr/>
              <a:t>‹#›</a:t>
            </a:fld>
            <a:endParaRPr lang="en-US" dirty="0"/>
          </a:p>
        </p:txBody>
      </p:sp>
      <p:cxnSp>
        <p:nvCxnSpPr>
          <p:cNvPr id="8" name="Straight Connector 7"/>
          <p:cNvCxnSpPr/>
          <p:nvPr/>
        </p:nvCxnSpPr>
        <p:spPr>
          <a:xfrm>
            <a:off x="228600" y="1371600"/>
            <a:ext cx="86868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3357554" y="6262688"/>
            <a:ext cx="2133600" cy="595312"/>
          </a:xfrm>
          <a:prstGeom prst="rect">
            <a:avLst/>
          </a:prstGeom>
        </p:spPr>
        <p:txBody>
          <a:bodyPr/>
          <a:lstStyle/>
          <a:p>
            <a:fld id="{D3BFFDD7-3368-4312-80A3-7267A773345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000" cap="all" spc="200" baseline="0">
                <a:solidFill>
                  <a:schemeClr val="tx2"/>
                </a:solidFill>
                <a:latin typeface="Times New Roman" panose="02020603050405020304" pitchFamily="18" charset="0"/>
                <a:cs typeface="Times New Roman" panose="02020603050405020304" pitchFamily="18" charset="0"/>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11/4/23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noChangeArrowheads="1"/>
          </p:cNvPicPr>
          <p:nvPr userDrawn="1"/>
        </p:nvPicPr>
        <p:blipFill>
          <a:blip r:embed="rId2" cstate="print"/>
          <a:srcRect/>
          <a:stretch>
            <a:fillRect/>
          </a:stretch>
        </p:blipFill>
        <p:spPr bwMode="auto">
          <a:xfrm>
            <a:off x="0" y="6334315"/>
            <a:ext cx="618902" cy="523686"/>
          </a:xfrm>
          <a:prstGeom prst="rect">
            <a:avLst/>
          </a:prstGeom>
          <a:noFill/>
          <a:ln w="9525">
            <a:noFill/>
            <a:miter lim="800000"/>
            <a:headEnd/>
            <a:tailEnd/>
          </a:ln>
          <a:effectLst/>
        </p:spPr>
      </p:pic>
      <p:pic>
        <p:nvPicPr>
          <p:cNvPr id="12" name="Picture 2" descr="D:\unnamed.png"/>
          <p:cNvPicPr>
            <a:picLocks noChangeAspect="1" noChangeArrowheads="1"/>
          </p:cNvPicPr>
          <p:nvPr userDrawn="1"/>
        </p:nvPicPr>
        <p:blipFill>
          <a:blip r:embed="rId3" cstate="print"/>
          <a:srcRect/>
          <a:stretch>
            <a:fillRect/>
          </a:stretch>
        </p:blipFill>
        <p:spPr bwMode="auto">
          <a:xfrm>
            <a:off x="7596158" y="6324600"/>
            <a:ext cx="1547842" cy="533739"/>
          </a:xfrm>
          <a:prstGeom prst="rect">
            <a:avLst/>
          </a:prstGeom>
          <a:noFill/>
        </p:spPr>
      </p:pic>
    </p:spTree>
    <p:extLst>
      <p:ext uri="{BB962C8B-B14F-4D97-AF65-F5344CB8AC3E}">
        <p14:creationId xmlns:p14="http://schemas.microsoft.com/office/powerpoint/2010/main" val="12083425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3BFFDD7-3368-4312-80A3-7267A773345E}" type="slidenum">
              <a:rPr lang="en-US" smtClean="0"/>
              <a:pPr/>
              <a:t>‹#›</a:t>
            </a:fld>
            <a:endParaRPr lang="en-US" dirty="0"/>
          </a:p>
        </p:txBody>
      </p:sp>
    </p:spTree>
    <p:extLst>
      <p:ext uri="{BB962C8B-B14F-4D97-AF65-F5344CB8AC3E}">
        <p14:creationId xmlns:p14="http://schemas.microsoft.com/office/powerpoint/2010/main" val="9346736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5400" b="0" cap="all" baseline="0">
                <a:solidFill>
                  <a:schemeClr val="tx1">
                    <a:lumMod val="85000"/>
                    <a:lumOff val="15000"/>
                  </a:schemeClr>
                </a:solidFill>
              </a:defRPr>
            </a:lvl1pPr>
          </a:lstStyle>
          <a:p>
            <a:r>
              <a:rPr lang="en-US" dirty="0"/>
              <a:t>Click to edit Master title style</a:t>
            </a:r>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Times New Roman" panose="02020603050405020304" pitchFamily="18" charset="0"/>
                <a:cs typeface="Times New Roman" panose="02020603050405020304" pitchFamily="18"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3BFFDD7-3368-4312-80A3-7267A773345E}" type="slidenum">
              <a:rPr lang="en-US" smtClean="0"/>
              <a:pPr/>
              <a:t>‹#›</a:t>
            </a:fld>
            <a:endParaRPr lang="en-US" dirty="0"/>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noChangeArrowheads="1"/>
          </p:cNvPicPr>
          <p:nvPr userDrawn="1"/>
        </p:nvPicPr>
        <p:blipFill>
          <a:blip r:embed="rId2" cstate="print"/>
          <a:srcRect/>
          <a:stretch>
            <a:fillRect/>
          </a:stretch>
        </p:blipFill>
        <p:spPr bwMode="auto">
          <a:xfrm>
            <a:off x="0" y="6334315"/>
            <a:ext cx="618902" cy="523686"/>
          </a:xfrm>
          <a:prstGeom prst="rect">
            <a:avLst/>
          </a:prstGeom>
          <a:noFill/>
          <a:ln w="9525">
            <a:noFill/>
            <a:miter lim="800000"/>
            <a:headEnd/>
            <a:tailEnd/>
          </a:ln>
          <a:effectLst/>
        </p:spPr>
      </p:pic>
      <p:pic>
        <p:nvPicPr>
          <p:cNvPr id="11" name="Picture 2" descr="D:\unnamed.png"/>
          <p:cNvPicPr>
            <a:picLocks noChangeAspect="1" noChangeArrowheads="1"/>
          </p:cNvPicPr>
          <p:nvPr userDrawn="1"/>
        </p:nvPicPr>
        <p:blipFill>
          <a:blip r:embed="rId3" cstate="print"/>
          <a:srcRect/>
          <a:stretch>
            <a:fillRect/>
          </a:stretch>
        </p:blipFill>
        <p:spPr bwMode="auto">
          <a:xfrm>
            <a:off x="7596158" y="6324600"/>
            <a:ext cx="1547842" cy="533739"/>
          </a:xfrm>
          <a:prstGeom prst="rect">
            <a:avLst/>
          </a:prstGeom>
          <a:noFill/>
        </p:spPr>
      </p:pic>
    </p:spTree>
    <p:extLst>
      <p:ext uri="{BB962C8B-B14F-4D97-AF65-F5344CB8AC3E}">
        <p14:creationId xmlns:p14="http://schemas.microsoft.com/office/powerpoint/2010/main" val="6541441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3BFFDD7-3368-4312-80A3-7267A773345E}" type="slidenum">
              <a:rPr lang="en-US" smtClean="0"/>
              <a:pPr/>
              <a:t>‹#›</a:t>
            </a:fld>
            <a:endParaRPr lang="en-US" dirty="0"/>
          </a:p>
        </p:txBody>
      </p:sp>
    </p:spTree>
    <p:extLst>
      <p:ext uri="{BB962C8B-B14F-4D97-AF65-F5344CB8AC3E}">
        <p14:creationId xmlns:p14="http://schemas.microsoft.com/office/powerpoint/2010/main" val="30936131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22960" y="2582334"/>
            <a:ext cx="3703320" cy="32867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63440" y="2582334"/>
            <a:ext cx="3703320" cy="32867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3BFFDD7-3368-4312-80A3-7267A773345E}" type="slidenum">
              <a:rPr lang="en-US" smtClean="0"/>
              <a:pPr/>
              <a:t>‹#›</a:t>
            </a:fld>
            <a:endParaRPr lang="en-US" dirty="0"/>
          </a:p>
        </p:txBody>
      </p:sp>
    </p:spTree>
    <p:extLst>
      <p:ext uri="{BB962C8B-B14F-4D97-AF65-F5344CB8AC3E}">
        <p14:creationId xmlns:p14="http://schemas.microsoft.com/office/powerpoint/2010/main" val="16864610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3BFFDD7-3368-4312-80A3-7267A773345E}" type="slidenum">
              <a:rPr lang="en-US" smtClean="0"/>
              <a:pPr/>
              <a:t>‹#›</a:t>
            </a:fld>
            <a:endParaRPr lang="en-US" dirty="0"/>
          </a:p>
        </p:txBody>
      </p:sp>
    </p:spTree>
    <p:extLst>
      <p:ext uri="{BB962C8B-B14F-4D97-AF65-F5344CB8AC3E}">
        <p14:creationId xmlns:p14="http://schemas.microsoft.com/office/powerpoint/2010/main" val="38518009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D3BFFDD7-3368-4312-80A3-7267A773345E}" type="slidenum">
              <a:rPr lang="en-US" smtClean="0"/>
              <a:pPr/>
              <a:t>‹#›</a:t>
            </a:fld>
            <a:endParaRPr lang="en-US" dirty="0"/>
          </a:p>
        </p:txBody>
      </p:sp>
      <p:pic>
        <p:nvPicPr>
          <p:cNvPr id="10" name="Picture 9"/>
          <p:cNvPicPr>
            <a:picLocks noChangeAspect="1" noChangeArrowheads="1"/>
          </p:cNvPicPr>
          <p:nvPr userDrawn="1"/>
        </p:nvPicPr>
        <p:blipFill>
          <a:blip r:embed="rId2" cstate="print"/>
          <a:srcRect/>
          <a:stretch>
            <a:fillRect/>
          </a:stretch>
        </p:blipFill>
        <p:spPr bwMode="auto">
          <a:xfrm>
            <a:off x="0" y="6334315"/>
            <a:ext cx="618902" cy="523686"/>
          </a:xfrm>
          <a:prstGeom prst="rect">
            <a:avLst/>
          </a:prstGeom>
          <a:noFill/>
          <a:ln w="9525">
            <a:noFill/>
            <a:miter lim="800000"/>
            <a:headEnd/>
            <a:tailEnd/>
          </a:ln>
          <a:effectLst/>
        </p:spPr>
      </p:pic>
      <p:pic>
        <p:nvPicPr>
          <p:cNvPr id="11" name="Picture 2" descr="D:\unnamed.png"/>
          <p:cNvPicPr>
            <a:picLocks noChangeAspect="1" noChangeArrowheads="1"/>
          </p:cNvPicPr>
          <p:nvPr userDrawn="1"/>
        </p:nvPicPr>
        <p:blipFill>
          <a:blip r:embed="rId3" cstate="print"/>
          <a:srcRect/>
          <a:stretch>
            <a:fillRect/>
          </a:stretch>
        </p:blipFill>
        <p:spPr bwMode="auto">
          <a:xfrm>
            <a:off x="7596158" y="6324600"/>
            <a:ext cx="1547842" cy="533739"/>
          </a:xfrm>
          <a:prstGeom prst="rect">
            <a:avLst/>
          </a:prstGeom>
          <a:noFill/>
        </p:spPr>
      </p:pic>
    </p:spTree>
    <p:extLst>
      <p:ext uri="{BB962C8B-B14F-4D97-AF65-F5344CB8AC3E}">
        <p14:creationId xmlns:p14="http://schemas.microsoft.com/office/powerpoint/2010/main" val="12860989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endParaRPr lang="en-US" dirty="0"/>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D3BFFDD7-3368-4312-80A3-7267A773345E}" type="slidenum">
              <a:rPr lang="en-US" smtClean="0"/>
              <a:pPr/>
              <a:t>‹#›</a:t>
            </a:fld>
            <a:endParaRPr lang="en-US" dirty="0"/>
          </a:p>
        </p:txBody>
      </p:sp>
    </p:spTree>
    <p:extLst>
      <p:ext uri="{BB962C8B-B14F-4D97-AF65-F5344CB8AC3E}">
        <p14:creationId xmlns:p14="http://schemas.microsoft.com/office/powerpoint/2010/main" val="29506221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lumMod val="65000"/>
                    <a:lumOff val="35000"/>
                  </a:schemeClr>
                </a:solidFill>
                <a:latin typeface="Times New Roman" pitchFamily="18" charset="0"/>
                <a:cs typeface="Times New Roman" pitchFamily="18" charset="0"/>
              </a:defRPr>
            </a:lvl1pPr>
          </a:lstStyle>
          <a:p>
            <a:r>
              <a:rPr lang="en-US" dirty="0"/>
              <a:t>Click to edit Master title style</a:t>
            </a:r>
          </a:p>
        </p:txBody>
      </p:sp>
      <p:sp>
        <p:nvSpPr>
          <p:cNvPr id="3" name="Content Placeholder 2"/>
          <p:cNvSpPr>
            <a:spLocks noGrp="1"/>
          </p:cNvSpPr>
          <p:nvPr>
            <p:ph idx="1"/>
          </p:nvPr>
        </p:nvSpPr>
        <p:spPr/>
        <p:txBody>
          <a:bodyPr>
            <a:normAutofit/>
          </a:bodyPr>
          <a:lstStyle>
            <a:lvl1pPr>
              <a:defRPr sz="2800">
                <a:latin typeface="Times New Roman" pitchFamily="18" charset="0"/>
                <a:cs typeface="Times New Roman" pitchFamily="18" charset="0"/>
              </a:defRPr>
            </a:lvl1pPr>
            <a:lvl2pPr>
              <a:defRPr sz="2400">
                <a:latin typeface="Times New Roman" pitchFamily="18" charset="0"/>
                <a:cs typeface="Times New Roman" pitchFamily="18" charset="0"/>
              </a:defRPr>
            </a:lvl2pPr>
            <a:lvl3pPr>
              <a:defRPr sz="2000">
                <a:latin typeface="Times New Roman" pitchFamily="18" charset="0"/>
                <a:cs typeface="Times New Roman" pitchFamily="18" charset="0"/>
              </a:defRPr>
            </a:lvl3pPr>
            <a:lvl4pPr>
              <a:defRPr sz="1800">
                <a:latin typeface="Times New Roman" pitchFamily="18" charset="0"/>
                <a:cs typeface="Times New Roman" pitchFamily="18" charset="0"/>
              </a:defRPr>
            </a:lvl4pPr>
            <a:lvl5pPr>
              <a:defRPr sz="1800">
                <a:latin typeface="Times New Roman" pitchFamily="18" charset="0"/>
                <a:cs typeface="Times New Roman" pitchFamily="18"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3357554" y="6262688"/>
            <a:ext cx="2133600" cy="595312"/>
          </a:xfrm>
          <a:prstGeom prst="rect">
            <a:avLst/>
          </a:prstGeom>
        </p:spPr>
        <p:txBody>
          <a:bodyPr/>
          <a:lstStyle/>
          <a:p>
            <a:fld id="{D3BFFDD7-3368-4312-80A3-7267A773345E}" type="slidenum">
              <a:rPr lang="en-US" smtClean="0"/>
              <a:pPr/>
              <a:t>‹#›</a:t>
            </a:fld>
            <a:endParaRPr lang="en-US" dirty="0"/>
          </a:p>
        </p:txBody>
      </p:sp>
      <p:cxnSp>
        <p:nvCxnSpPr>
          <p:cNvPr id="8" name="Straight Connector 7"/>
          <p:cNvCxnSpPr/>
          <p:nvPr/>
        </p:nvCxnSpPr>
        <p:spPr>
          <a:xfrm>
            <a:off x="228600" y="1371600"/>
            <a:ext cx="86868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3BFFDD7-3368-4312-80A3-7267A773345E}" type="slidenum">
              <a:rPr lang="en-US" smtClean="0"/>
              <a:pPr/>
              <a:t>‹#›</a:t>
            </a:fld>
            <a:endParaRPr lang="en-US" dirty="0"/>
          </a:p>
        </p:txBody>
      </p:sp>
    </p:spTree>
    <p:extLst>
      <p:ext uri="{BB962C8B-B14F-4D97-AF65-F5344CB8AC3E}">
        <p14:creationId xmlns:p14="http://schemas.microsoft.com/office/powerpoint/2010/main" val="350794639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3BFFDD7-3368-4312-80A3-7267A773345E}" type="slidenum">
              <a:rPr lang="en-US" smtClean="0"/>
              <a:pPr/>
              <a:t>‹#›</a:t>
            </a:fld>
            <a:endParaRPr lang="en-US" dirty="0"/>
          </a:p>
        </p:txBody>
      </p:sp>
    </p:spTree>
    <p:extLst>
      <p:ext uri="{BB962C8B-B14F-4D97-AF65-F5344CB8AC3E}">
        <p14:creationId xmlns:p14="http://schemas.microsoft.com/office/powerpoint/2010/main" val="12750768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3BFFDD7-3368-4312-80A3-7267A773345E}" type="slidenum">
              <a:rPr lang="en-US" smtClean="0"/>
              <a:pPr/>
              <a:t>‹#›</a:t>
            </a:fld>
            <a:endParaRPr lang="en-US" dirty="0"/>
          </a:p>
        </p:txBody>
      </p:sp>
    </p:spTree>
    <p:extLst>
      <p:ext uri="{BB962C8B-B14F-4D97-AF65-F5344CB8AC3E}">
        <p14:creationId xmlns:p14="http://schemas.microsoft.com/office/powerpoint/2010/main" val="30225216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solidFill>
                  <a:schemeClr val="tx1">
                    <a:lumMod val="65000"/>
                    <a:lumOff val="35000"/>
                  </a:schemeClr>
                </a:solidFill>
              </a:defRPr>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rgbClr val="FFC000"/>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3357554" y="6262688"/>
            <a:ext cx="2133600" cy="595312"/>
          </a:xfrm>
          <a:prstGeom prst="rect">
            <a:avLst/>
          </a:prstGeom>
        </p:spPr>
        <p:txBody>
          <a:bodyPr/>
          <a:lstStyle/>
          <a:p>
            <a:fld id="{D3BFFDD7-3368-4312-80A3-7267A773345E}"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3357554" y="6262688"/>
            <a:ext cx="2133600" cy="595312"/>
          </a:xfrm>
          <a:prstGeom prst="rect">
            <a:avLst/>
          </a:prstGeom>
        </p:spPr>
        <p:txBody>
          <a:bodyPr/>
          <a:lstStyle/>
          <a:p>
            <a:fld id="{D3BFFDD7-3368-4312-80A3-7267A773345E}" type="slidenum">
              <a:rPr lang="en-US" smtClean="0"/>
              <a:pPr/>
              <a:t>‹#›</a:t>
            </a:fld>
            <a:endParaRPr lang="en-US" dirty="0"/>
          </a:p>
        </p:txBody>
      </p:sp>
      <p:cxnSp>
        <p:nvCxnSpPr>
          <p:cNvPr id="9" name="Straight Connector 8"/>
          <p:cNvCxnSpPr/>
          <p:nvPr/>
        </p:nvCxnSpPr>
        <p:spPr>
          <a:xfrm>
            <a:off x="228600" y="1371600"/>
            <a:ext cx="86868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a:lstStyle/>
          <a:p>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a:xfrm>
            <a:off x="3357554" y="6262688"/>
            <a:ext cx="2133600" cy="595312"/>
          </a:xfrm>
          <a:prstGeom prst="rect">
            <a:avLst/>
          </a:prstGeom>
        </p:spPr>
        <p:txBody>
          <a:bodyPr/>
          <a:lstStyle/>
          <a:p>
            <a:fld id="{D3BFFDD7-3368-4312-80A3-7267A773345E}" type="slidenum">
              <a:rPr lang="en-US" smtClean="0"/>
              <a:pPr/>
              <a:t>‹#›</a:t>
            </a:fld>
            <a:endParaRPr lang="en-US" dirty="0"/>
          </a:p>
        </p:txBody>
      </p:sp>
      <p:cxnSp>
        <p:nvCxnSpPr>
          <p:cNvPr id="11" name="Straight Connector 10"/>
          <p:cNvCxnSpPr/>
          <p:nvPr/>
        </p:nvCxnSpPr>
        <p:spPr>
          <a:xfrm>
            <a:off x="228600" y="1371600"/>
            <a:ext cx="86868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457200" y="6356350"/>
            <a:ext cx="2133600" cy="365125"/>
          </a:xfrm>
          <a:prstGeom prst="rect">
            <a:avLst/>
          </a:prstGeom>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a:xfrm>
            <a:off x="3357554" y="6262688"/>
            <a:ext cx="2133600" cy="595312"/>
          </a:xfrm>
          <a:prstGeom prst="rect">
            <a:avLst/>
          </a:prstGeom>
        </p:spPr>
        <p:txBody>
          <a:bodyPr/>
          <a:lstStyle/>
          <a:p>
            <a:fld id="{D3BFFDD7-3368-4312-80A3-7267A773345E}" type="slidenum">
              <a:rPr lang="en-US" smtClean="0"/>
              <a:pPr/>
              <a:t>‹#›</a:t>
            </a:fld>
            <a:endParaRPr lang="en-US" dirty="0"/>
          </a:p>
        </p:txBody>
      </p:sp>
      <p:cxnSp>
        <p:nvCxnSpPr>
          <p:cNvPr id="7" name="Straight Connector 6"/>
          <p:cNvCxnSpPr/>
          <p:nvPr/>
        </p:nvCxnSpPr>
        <p:spPr>
          <a:xfrm>
            <a:off x="228600" y="1371600"/>
            <a:ext cx="86868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3357554" y="6262688"/>
            <a:ext cx="2133600" cy="595312"/>
          </a:xfrm>
          <a:prstGeom prst="rect">
            <a:avLst/>
          </a:prstGeom>
        </p:spPr>
        <p:txBody>
          <a:bodyPr/>
          <a:lstStyle/>
          <a:p>
            <a:fld id="{D3BFFDD7-3368-4312-80A3-7267A773345E}" type="slidenum">
              <a:rPr lang="en-US" smtClean="0"/>
              <a:pPr/>
              <a:t>‹#›</a:t>
            </a:fld>
            <a:endParaRPr lang="en-US" dirty="0"/>
          </a:p>
        </p:txBody>
      </p:sp>
      <p:cxnSp>
        <p:nvCxnSpPr>
          <p:cNvPr id="6" name="Straight Connector 5"/>
          <p:cNvCxnSpPr/>
          <p:nvPr/>
        </p:nvCxnSpPr>
        <p:spPr>
          <a:xfrm>
            <a:off x="228600" y="1371600"/>
            <a:ext cx="86868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3357554" y="6262688"/>
            <a:ext cx="2133600" cy="595312"/>
          </a:xfrm>
          <a:prstGeom prst="rect">
            <a:avLst/>
          </a:prstGeom>
        </p:spPr>
        <p:txBody>
          <a:bodyPr/>
          <a:lstStyle/>
          <a:p>
            <a:fld id="{D3BFFDD7-3368-4312-80A3-7267A773345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3357554" y="6262688"/>
            <a:ext cx="2133600" cy="595312"/>
          </a:xfrm>
          <a:prstGeom prst="rect">
            <a:avLst/>
          </a:prstGeom>
        </p:spPr>
        <p:txBody>
          <a:bodyPr/>
          <a:lstStyle/>
          <a:p>
            <a:fld id="{D3BFFDD7-3368-4312-80A3-7267A773345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pic>
        <p:nvPicPr>
          <p:cNvPr id="9" name="Picture 8"/>
          <p:cNvPicPr>
            <a:picLocks noChangeAspect="1" noChangeArrowheads="1"/>
          </p:cNvPicPr>
          <p:nvPr userDrawn="1"/>
        </p:nvPicPr>
        <p:blipFill>
          <a:blip r:embed="rId13" cstate="print"/>
          <a:srcRect/>
          <a:stretch>
            <a:fillRect/>
          </a:stretch>
        </p:blipFill>
        <p:spPr bwMode="auto">
          <a:xfrm>
            <a:off x="0" y="6019801"/>
            <a:ext cx="990600" cy="838200"/>
          </a:xfrm>
          <a:prstGeom prst="rect">
            <a:avLst/>
          </a:prstGeom>
          <a:noFill/>
          <a:ln w="9525">
            <a:noFill/>
            <a:miter lim="800000"/>
            <a:headEnd/>
            <a:tailEnd/>
          </a:ln>
          <a:effectLst/>
        </p:spPr>
      </p:pic>
      <p:pic>
        <p:nvPicPr>
          <p:cNvPr id="10" name="Picture 2" descr="D:\unnamed.png"/>
          <p:cNvPicPr>
            <a:picLocks noChangeAspect="1" noChangeArrowheads="1"/>
          </p:cNvPicPr>
          <p:nvPr userDrawn="1"/>
        </p:nvPicPr>
        <p:blipFill>
          <a:blip r:embed="rId14" cstate="print"/>
          <a:srcRect/>
          <a:stretch>
            <a:fillRect/>
          </a:stretch>
        </p:blipFill>
        <p:spPr bwMode="auto">
          <a:xfrm>
            <a:off x="6715140" y="6143620"/>
            <a:ext cx="2071702" cy="714380"/>
          </a:xfrm>
          <a:prstGeom prst="rect">
            <a:avLst/>
          </a:prstGeom>
          <a:noFill/>
        </p:spPr>
      </p:pic>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dt="0"/>
  <p:txStyles>
    <p:titleStyle>
      <a:lvl1pPr algn="ctr" defTabSz="914400" rtl="0" eaLnBrk="1" latinLnBrk="0" hangingPunct="1">
        <a:spcBef>
          <a:spcPct val="0"/>
        </a:spcBef>
        <a:buNone/>
        <a:defRPr sz="4400" kern="1200">
          <a:solidFill>
            <a:schemeClr val="tx1">
              <a:lumMod val="65000"/>
              <a:lumOff val="35000"/>
            </a:schemeClr>
          </a:solidFill>
          <a:latin typeface="Times New Roman" pitchFamily="18" charset="0"/>
          <a:ea typeface="+mj-ea"/>
          <a:cs typeface="Times New Roman" pitchFamily="18" charset="0"/>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Times New Roman" pitchFamily="18" charset="0"/>
          <a:ea typeface="+mn-ea"/>
          <a:cs typeface="Times New Roman" pitchFamily="18"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Times New Roman" pitchFamily="18" charset="0"/>
          <a:ea typeface="+mn-ea"/>
          <a:cs typeface="Times New Roman" pitchFamily="18" charset="0"/>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Times New Roman" pitchFamily="18" charset="0"/>
          <a:ea typeface="+mn-ea"/>
          <a:cs typeface="Times New Roman" pitchFamily="18" charset="0"/>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Times New Roman" pitchFamily="18" charset="0"/>
          <a:ea typeface="+mn-ea"/>
          <a:cs typeface="Times New Roman" pitchFamily="18" charset="0"/>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Times New Roman" pitchFamily="18" charset="0"/>
          <a:ea typeface="+mn-ea"/>
          <a:cs typeface="Times New Roman" pitchFamily="18"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96DFF08F-DC6B-4601-B491-B0F83F6DD2DA}" type="datetimeFigureOut">
              <a:rPr lang="en-US" dirty="0"/>
              <a:pPr/>
              <a:t>11/4/23</a:t>
            </a:fld>
            <a:endParaRPr lang="en-US" dirty="0"/>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6496940" y="6446837"/>
            <a:ext cx="984019"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dirty="0"/>
              <a:pPr/>
              <a:t>‹#›</a:t>
            </a:fld>
            <a:endParaRPr lang="en-US" dirty="0"/>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noChangeArrowheads="1"/>
          </p:cNvPicPr>
          <p:nvPr userDrawn="1"/>
        </p:nvPicPr>
        <p:blipFill>
          <a:blip r:embed="rId13" cstate="print"/>
          <a:srcRect/>
          <a:stretch>
            <a:fillRect/>
          </a:stretch>
        </p:blipFill>
        <p:spPr bwMode="auto">
          <a:xfrm>
            <a:off x="0" y="6334315"/>
            <a:ext cx="618902" cy="523686"/>
          </a:xfrm>
          <a:prstGeom prst="rect">
            <a:avLst/>
          </a:prstGeom>
          <a:noFill/>
          <a:ln w="9525">
            <a:noFill/>
            <a:miter lim="800000"/>
            <a:headEnd/>
            <a:tailEnd/>
          </a:ln>
          <a:effectLst/>
        </p:spPr>
      </p:pic>
      <p:pic>
        <p:nvPicPr>
          <p:cNvPr id="12" name="Picture 2" descr="D:\unnamed.png"/>
          <p:cNvPicPr>
            <a:picLocks noChangeAspect="1" noChangeArrowheads="1"/>
          </p:cNvPicPr>
          <p:nvPr userDrawn="1"/>
        </p:nvPicPr>
        <p:blipFill>
          <a:blip r:embed="rId14" cstate="print"/>
          <a:srcRect/>
          <a:stretch>
            <a:fillRect/>
          </a:stretch>
        </p:blipFill>
        <p:spPr bwMode="auto">
          <a:xfrm>
            <a:off x="7596158" y="6324600"/>
            <a:ext cx="1547842" cy="533739"/>
          </a:xfrm>
          <a:prstGeom prst="rect">
            <a:avLst/>
          </a:prstGeom>
          <a:noFill/>
        </p:spPr>
      </p:pic>
    </p:spTree>
    <p:extLst>
      <p:ext uri="{BB962C8B-B14F-4D97-AF65-F5344CB8AC3E}">
        <p14:creationId xmlns:p14="http://schemas.microsoft.com/office/powerpoint/2010/main" val="366935278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dt="0"/>
  <p:txStyles>
    <p:titleStyle>
      <a:lvl1pPr algn="l" defTabSz="914400" rtl="0" eaLnBrk="1" latinLnBrk="0" hangingPunct="1">
        <a:lnSpc>
          <a:spcPct val="85000"/>
        </a:lnSpc>
        <a:spcBef>
          <a:spcPct val="0"/>
        </a:spcBef>
        <a:buNone/>
        <a:defRPr sz="3600" kern="1200" spc="-50" baseline="0">
          <a:solidFill>
            <a:schemeClr val="tx1">
              <a:lumMod val="75000"/>
              <a:lumOff val="25000"/>
            </a:schemeClr>
          </a:solidFill>
          <a:latin typeface="Cambria" panose="02040503050406030204" pitchFamily="18" charset="0"/>
          <a:ea typeface="Cambria" panose="02040503050406030204" pitchFamily="18" charset="0"/>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1400" kern="1200">
          <a:solidFill>
            <a:schemeClr val="tx1">
              <a:lumMod val="75000"/>
              <a:lumOff val="25000"/>
            </a:schemeClr>
          </a:solidFill>
          <a:latin typeface="Times New Roman" panose="02020603050405020304" pitchFamily="18" charset="0"/>
          <a:ea typeface="+mn-ea"/>
          <a:cs typeface="Times New Roman" panose="02020603050405020304" pitchFamily="18"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Times New Roman" panose="02020603050405020304" pitchFamily="18" charset="0"/>
          <a:ea typeface="+mn-ea"/>
          <a:cs typeface="Times New Roman" panose="02020603050405020304" pitchFamily="18"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Times New Roman" panose="02020603050405020304" pitchFamily="18" charset="0"/>
          <a:ea typeface="+mn-ea"/>
          <a:cs typeface="Times New Roman" panose="02020603050405020304" pitchFamily="18"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Times New Roman" panose="02020603050405020304" pitchFamily="18" charset="0"/>
          <a:ea typeface="+mn-ea"/>
          <a:cs typeface="Times New Roman" panose="02020603050405020304" pitchFamily="18"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Times New Roman" panose="02020603050405020304" pitchFamily="18" charset="0"/>
          <a:ea typeface="+mn-ea"/>
          <a:cs typeface="Times New Roman" panose="02020603050405020304" pitchFamily="18" charset="0"/>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hyperlink" Target="http://www.gstlawindia.com/" TargetMode="Externa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822960" y="758952"/>
            <a:ext cx="7543800" cy="3889248"/>
          </a:xfrm>
        </p:spPr>
        <p:txBody>
          <a:bodyPr>
            <a:noAutofit/>
          </a:bodyPr>
          <a:lstStyle/>
          <a:p>
            <a:pPr algn="ctr"/>
            <a:r>
              <a:rPr lang="en-US" altLang="en-US" sz="3600" b="1" dirty="0"/>
              <a:t>Gurugram Branch of ICAI</a:t>
            </a:r>
            <a:br>
              <a:rPr lang="en-US" altLang="en-US" sz="3600" b="1" dirty="0"/>
            </a:br>
            <a:br>
              <a:rPr lang="en-US" altLang="en-US" sz="3600" b="1" dirty="0"/>
            </a:br>
            <a:br>
              <a:rPr lang="en-US" altLang="en-US" sz="3600" b="1" dirty="0">
                <a:solidFill>
                  <a:schemeClr val="accent2">
                    <a:lumMod val="75000"/>
                  </a:schemeClr>
                </a:solidFill>
              </a:rPr>
            </a:br>
            <a:r>
              <a:rPr lang="en-US" altLang="en-US" sz="2800" b="1" i="1" dirty="0">
                <a:solidFill>
                  <a:schemeClr val="accent2">
                    <a:lumMod val="75000"/>
                  </a:schemeClr>
                </a:solidFill>
              </a:rPr>
              <a:t>Handling GST Notices </a:t>
            </a:r>
            <a:br>
              <a:rPr lang="en-US" altLang="en-US" sz="2800" b="1" i="1" dirty="0">
                <a:solidFill>
                  <a:schemeClr val="accent2">
                    <a:lumMod val="75000"/>
                  </a:schemeClr>
                </a:solidFill>
              </a:rPr>
            </a:br>
            <a:r>
              <a:rPr lang="en-US" altLang="en-US" sz="2800" b="1" i="1" dirty="0">
                <a:solidFill>
                  <a:schemeClr val="accent2">
                    <a:lumMod val="75000"/>
                  </a:schemeClr>
                </a:solidFill>
              </a:rPr>
              <a:t>&amp; </a:t>
            </a:r>
            <a:br>
              <a:rPr lang="en-US" altLang="en-US" sz="2800" b="1" i="1" dirty="0">
                <a:solidFill>
                  <a:schemeClr val="accent2">
                    <a:lumMod val="75000"/>
                  </a:schemeClr>
                </a:solidFill>
              </a:rPr>
            </a:br>
            <a:r>
              <a:rPr lang="en-US" altLang="en-US" sz="2800" b="1" i="1" dirty="0">
                <a:solidFill>
                  <a:schemeClr val="accent2">
                    <a:lumMod val="75000"/>
                  </a:schemeClr>
                </a:solidFill>
              </a:rPr>
              <a:t>writs before HC</a:t>
            </a:r>
            <a:br>
              <a:rPr lang="en-US" altLang="en-US" sz="2800" b="1" i="1" dirty="0">
                <a:solidFill>
                  <a:schemeClr val="accent2">
                    <a:lumMod val="75000"/>
                  </a:schemeClr>
                </a:solidFill>
              </a:rPr>
            </a:br>
            <a:br>
              <a:rPr lang="en-US" altLang="en-US" sz="2400" i="1" dirty="0">
                <a:solidFill>
                  <a:schemeClr val="accent2">
                    <a:lumMod val="75000"/>
                  </a:schemeClr>
                </a:solidFill>
              </a:rPr>
            </a:br>
            <a:br>
              <a:rPr lang="en-US" altLang="en-US" sz="2400" i="1" dirty="0"/>
            </a:br>
            <a:r>
              <a:rPr lang="en-US" altLang="en-US" sz="2400" i="1" dirty="0"/>
              <a:t>04</a:t>
            </a:r>
            <a:r>
              <a:rPr lang="en-US" altLang="en-US" sz="2400" i="1" baseline="30000" dirty="0"/>
              <a:t>th</a:t>
            </a:r>
            <a:r>
              <a:rPr lang="en-US" altLang="en-US" sz="2400" i="1" dirty="0"/>
              <a:t> November, 2023 </a:t>
            </a:r>
            <a:br>
              <a:rPr lang="en-US" altLang="en-US" sz="2400" dirty="0"/>
            </a:br>
            <a:r>
              <a:rPr lang="en-US" altLang="en-US" sz="2400" dirty="0"/>
              <a:t>at </a:t>
            </a:r>
            <a:br>
              <a:rPr lang="en-US" altLang="en-US" sz="2400" dirty="0"/>
            </a:br>
            <a:r>
              <a:rPr lang="en-US" altLang="en-US" sz="2400" dirty="0"/>
              <a:t>Hotel Radisson Gurugram, Sec 49</a:t>
            </a:r>
            <a:endParaRPr lang="en-US" sz="3200" dirty="0"/>
          </a:p>
        </p:txBody>
      </p:sp>
      <p:sp>
        <p:nvSpPr>
          <p:cNvPr id="3" name="Subtitle 2"/>
          <p:cNvSpPr>
            <a:spLocks noGrp="1"/>
          </p:cNvSpPr>
          <p:nvPr>
            <p:ph type="subTitle" idx="1"/>
          </p:nvPr>
        </p:nvSpPr>
        <p:spPr>
          <a:xfrm>
            <a:off x="833846" y="4800600"/>
            <a:ext cx="7543800" cy="1143000"/>
          </a:xfrm>
        </p:spPr>
        <p:txBody>
          <a:bodyPr>
            <a:normAutofit/>
          </a:bodyPr>
          <a:lstStyle/>
          <a:p>
            <a:pPr lvl="0" algn="r"/>
            <a:r>
              <a:rPr lang="en-US" sz="2000" dirty="0">
                <a:solidFill>
                  <a:schemeClr val="accent1">
                    <a:lumMod val="75000"/>
                  </a:schemeClr>
                </a:solidFill>
              </a:rPr>
              <a:t>Adv. Puneet Agrawal</a:t>
            </a:r>
            <a:br>
              <a:rPr lang="en-US" sz="2000" dirty="0">
                <a:solidFill>
                  <a:schemeClr val="accent1">
                    <a:lumMod val="75000"/>
                  </a:schemeClr>
                </a:solidFill>
              </a:rPr>
            </a:br>
            <a:r>
              <a:rPr lang="en-US" sz="2000" dirty="0">
                <a:solidFill>
                  <a:schemeClr val="accent1">
                    <a:lumMod val="75000"/>
                  </a:schemeClr>
                </a:solidFill>
              </a:rPr>
              <a:t>ALA Legal</a:t>
            </a:r>
            <a:endParaRPr lang="en-IN" dirty="0"/>
          </a:p>
          <a:p>
            <a:pPr lvl="0"/>
            <a:endParaRPr lang="en-IN" dirty="0"/>
          </a:p>
          <a:p>
            <a:pPr lvl="0"/>
            <a:endParaRPr lang="en-US" dirty="0"/>
          </a:p>
        </p:txBody>
      </p:sp>
      <p:sp>
        <p:nvSpPr>
          <p:cNvPr id="8" name="Subtitle 2"/>
          <p:cNvSpPr txBox="1">
            <a:spLocks/>
          </p:cNvSpPr>
          <p:nvPr/>
        </p:nvSpPr>
        <p:spPr>
          <a:xfrm>
            <a:off x="1371600" y="2266071"/>
            <a:ext cx="6400800" cy="1924929"/>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2800" kern="1200">
                <a:solidFill>
                  <a:schemeClr val="tx1">
                    <a:tint val="75000"/>
                  </a:schemeClr>
                </a:solidFill>
                <a:latin typeface="Times New Roman" pitchFamily="18" charset="0"/>
                <a:ea typeface="+mn-ea"/>
                <a:cs typeface="Times New Roman" pitchFamily="18" charset="0"/>
              </a:defRPr>
            </a:lvl1pPr>
            <a:lvl2pPr marL="457200" indent="0" algn="ctr" defTabSz="914400" rtl="0" eaLnBrk="1" latinLnBrk="0" hangingPunct="1">
              <a:spcBef>
                <a:spcPct val="20000"/>
              </a:spcBef>
              <a:buFont typeface="Arial" pitchFamily="34" charset="0"/>
              <a:buNone/>
              <a:defRPr sz="2400" kern="1200">
                <a:solidFill>
                  <a:schemeClr val="tx1">
                    <a:tint val="75000"/>
                  </a:schemeClr>
                </a:solidFill>
                <a:latin typeface="Times New Roman" pitchFamily="18" charset="0"/>
                <a:ea typeface="+mn-ea"/>
                <a:cs typeface="Times New Roman" pitchFamily="18" charset="0"/>
              </a:defRPr>
            </a:lvl2pPr>
            <a:lvl3pPr marL="914400" indent="0" algn="ctr" defTabSz="914400" rtl="0" eaLnBrk="1" latinLnBrk="0" hangingPunct="1">
              <a:spcBef>
                <a:spcPct val="20000"/>
              </a:spcBef>
              <a:buFont typeface="Arial" pitchFamily="34" charset="0"/>
              <a:buNone/>
              <a:defRPr sz="2000" kern="1200">
                <a:solidFill>
                  <a:schemeClr val="tx1">
                    <a:tint val="75000"/>
                  </a:schemeClr>
                </a:solidFill>
                <a:latin typeface="Times New Roman" pitchFamily="18" charset="0"/>
                <a:ea typeface="+mn-ea"/>
                <a:cs typeface="Times New Roman" pitchFamily="18" charset="0"/>
              </a:defRPr>
            </a:lvl3pPr>
            <a:lvl4pPr marL="1371600" indent="0" algn="ctr" defTabSz="914400" rtl="0" eaLnBrk="1" latinLnBrk="0" hangingPunct="1">
              <a:spcBef>
                <a:spcPct val="20000"/>
              </a:spcBef>
              <a:buFont typeface="Arial" pitchFamily="34" charset="0"/>
              <a:buNone/>
              <a:defRPr sz="1800" kern="1200">
                <a:solidFill>
                  <a:schemeClr val="tx1">
                    <a:tint val="75000"/>
                  </a:schemeClr>
                </a:solidFill>
                <a:latin typeface="Times New Roman" pitchFamily="18" charset="0"/>
                <a:ea typeface="+mn-ea"/>
                <a:cs typeface="Times New Roman" pitchFamily="18" charset="0"/>
              </a:defRPr>
            </a:lvl4pPr>
            <a:lvl5pPr marL="1828800" indent="0" algn="ctr" defTabSz="914400" rtl="0" eaLnBrk="1" latinLnBrk="0" hangingPunct="1">
              <a:spcBef>
                <a:spcPct val="20000"/>
              </a:spcBef>
              <a:buFont typeface="Arial" pitchFamily="34" charset="0"/>
              <a:buNone/>
              <a:defRPr sz="1800" kern="1200">
                <a:solidFill>
                  <a:schemeClr val="tx1">
                    <a:tint val="75000"/>
                  </a:schemeClr>
                </a:solidFill>
                <a:latin typeface="Times New Roman" pitchFamily="18" charset="0"/>
                <a:ea typeface="+mn-ea"/>
                <a:cs typeface="Times New Roman" pitchFamily="18"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spcBef>
                <a:spcPts val="600"/>
              </a:spcBef>
            </a:pP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B97507-2928-46F2-BE94-EA5E7D3B486C}"/>
              </a:ext>
            </a:extLst>
          </p:cNvPr>
          <p:cNvSpPr>
            <a:spLocks noGrp="1"/>
          </p:cNvSpPr>
          <p:nvPr>
            <p:ph type="title"/>
          </p:nvPr>
        </p:nvSpPr>
        <p:spPr/>
        <p:txBody>
          <a:bodyPr>
            <a:normAutofit/>
          </a:bodyPr>
          <a:lstStyle/>
          <a:p>
            <a:r>
              <a:rPr lang="en-US" dirty="0"/>
              <a:t>Key considerations while replying to SCN (Contd.)</a:t>
            </a:r>
          </a:p>
        </p:txBody>
      </p:sp>
      <p:sp>
        <p:nvSpPr>
          <p:cNvPr id="3" name="Content Placeholder 2">
            <a:extLst>
              <a:ext uri="{FF2B5EF4-FFF2-40B4-BE49-F238E27FC236}">
                <a16:creationId xmlns:a16="http://schemas.microsoft.com/office/drawing/2014/main" id="{0720A63E-B7D3-4501-9C7F-4D854DA6D556}"/>
              </a:ext>
            </a:extLst>
          </p:cNvPr>
          <p:cNvSpPr>
            <a:spLocks noGrp="1"/>
          </p:cNvSpPr>
          <p:nvPr>
            <p:ph idx="1"/>
          </p:nvPr>
        </p:nvSpPr>
        <p:spPr/>
        <p:txBody>
          <a:bodyPr>
            <a:normAutofit/>
          </a:bodyPr>
          <a:lstStyle/>
          <a:p>
            <a:pPr lvl="2">
              <a:buFont typeface="Arial" panose="020B0604020202020204" pitchFamily="34" charset="0"/>
              <a:buChar char="•"/>
            </a:pPr>
            <a:r>
              <a:rPr lang="en-US" sz="1800" dirty="0"/>
              <a:t>It is very important to deny the factual allegations. SIMPLE DENIAL is a must.</a:t>
            </a:r>
          </a:p>
          <a:p>
            <a:pPr lvl="2">
              <a:buFont typeface="Arial" panose="020B0604020202020204" pitchFamily="34" charset="0"/>
              <a:buChar char="•"/>
            </a:pPr>
            <a:r>
              <a:rPr lang="en-US" sz="1800" dirty="0"/>
              <a:t>Even if some part is accepted, avoid putting that in writing, unless you are opting for closing the Show Cause Notice in accordance with provisions of law that require accepting and paying.</a:t>
            </a:r>
          </a:p>
          <a:p>
            <a:pPr lvl="2">
              <a:buFont typeface="Arial" panose="020B0604020202020204" pitchFamily="34" charset="0"/>
              <a:buChar char="•"/>
            </a:pPr>
            <a:r>
              <a:rPr lang="en-US" sz="1800" dirty="0"/>
              <a:t>Jurisdictional Grounds should be specifically pleaded</a:t>
            </a:r>
          </a:p>
          <a:p>
            <a:pPr lvl="2">
              <a:buFont typeface="Arial" panose="020B0604020202020204" pitchFamily="34" charset="0"/>
              <a:buChar char="•"/>
            </a:pPr>
            <a:r>
              <a:rPr lang="en-US" sz="1800" dirty="0"/>
              <a:t>At the stage of Reply to SCN, not necessary to put case laws/ Detailed arguments</a:t>
            </a:r>
          </a:p>
          <a:p>
            <a:pPr lvl="2">
              <a:buFont typeface="Arial" panose="020B0604020202020204" pitchFamily="34" charset="0"/>
              <a:buChar char="•"/>
            </a:pPr>
            <a:r>
              <a:rPr lang="en-US" sz="1800" dirty="0"/>
              <a:t>Very important to put the Prayer especially to allow opportunity of being heard before taking adverse </a:t>
            </a:r>
            <a:r>
              <a:rPr lang="en-US" sz="1800"/>
              <a:t>action </a:t>
            </a:r>
          </a:p>
          <a:p>
            <a:pPr lvl="2">
              <a:buFont typeface="Arial" panose="020B0604020202020204" pitchFamily="34" charset="0"/>
              <a:buChar char="•"/>
            </a:pPr>
            <a:r>
              <a:rPr lang="en-US" sz="1800"/>
              <a:t>In </a:t>
            </a:r>
            <a:r>
              <a:rPr lang="en-US" sz="1800" dirty="0"/>
              <a:t>cases where it is felt that Authority lacks jurisdictions, preliminary reply may be filed requesting to decide jurisdictional grounds</a:t>
            </a:r>
            <a:endParaRPr lang="en-IN" sz="1800" dirty="0"/>
          </a:p>
        </p:txBody>
      </p:sp>
      <p:sp>
        <p:nvSpPr>
          <p:cNvPr id="4" name="Footer Placeholder 3">
            <a:extLst>
              <a:ext uri="{FF2B5EF4-FFF2-40B4-BE49-F238E27FC236}">
                <a16:creationId xmlns:a16="http://schemas.microsoft.com/office/drawing/2014/main" id="{872079A2-F1C5-4355-A465-BDA2D8E0936D}"/>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6103364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B0F246-9052-46DB-A360-843EA0260313}"/>
              </a:ext>
            </a:extLst>
          </p:cNvPr>
          <p:cNvSpPr>
            <a:spLocks noGrp="1"/>
          </p:cNvSpPr>
          <p:nvPr>
            <p:ph type="title"/>
          </p:nvPr>
        </p:nvSpPr>
        <p:spPr/>
        <p:txBody>
          <a:bodyPr/>
          <a:lstStyle/>
          <a:p>
            <a:r>
              <a:rPr lang="en-US" dirty="0"/>
              <a:t>Power to Summon</a:t>
            </a:r>
            <a:endParaRPr lang="en-IN" dirty="0"/>
          </a:p>
        </p:txBody>
      </p:sp>
      <p:sp>
        <p:nvSpPr>
          <p:cNvPr id="3" name="Content Placeholder 2">
            <a:extLst>
              <a:ext uri="{FF2B5EF4-FFF2-40B4-BE49-F238E27FC236}">
                <a16:creationId xmlns:a16="http://schemas.microsoft.com/office/drawing/2014/main" id="{226E034E-FD5F-459D-A365-05F49389F646}"/>
              </a:ext>
            </a:extLst>
          </p:cNvPr>
          <p:cNvSpPr>
            <a:spLocks noGrp="1"/>
          </p:cNvSpPr>
          <p:nvPr>
            <p:ph idx="1"/>
          </p:nvPr>
        </p:nvSpPr>
        <p:spPr/>
        <p:txBody>
          <a:bodyPr>
            <a:normAutofit/>
          </a:bodyPr>
          <a:lstStyle/>
          <a:p>
            <a:r>
              <a:rPr lang="en-US" sz="1800" dirty="0"/>
              <a:t>70. Power to summon persons to give evidence and produce documents.</a:t>
            </a:r>
          </a:p>
          <a:p>
            <a:pPr lvl="1">
              <a:buFont typeface="Courier New" panose="02070309020205020404" pitchFamily="49" charset="0"/>
              <a:buChar char="o"/>
            </a:pPr>
            <a:r>
              <a:rPr lang="en-US" sz="1800" dirty="0"/>
              <a:t>The proper officer under this Act </a:t>
            </a:r>
          </a:p>
          <a:p>
            <a:pPr lvl="2">
              <a:buFont typeface="Arial" panose="020B0604020202020204" pitchFamily="34" charset="0"/>
              <a:buChar char="•"/>
            </a:pPr>
            <a:r>
              <a:rPr lang="en-US" sz="1800" dirty="0"/>
              <a:t>Superintendent defined to be proper officer under Circular 3/3/2017)</a:t>
            </a:r>
          </a:p>
          <a:p>
            <a:pPr lvl="2">
              <a:buFont typeface="Arial" panose="020B0604020202020204" pitchFamily="34" charset="0"/>
              <a:buChar char="•"/>
            </a:pPr>
            <a:r>
              <a:rPr lang="en-US" sz="1800" dirty="0"/>
              <a:t>Any superior officer can also exercise power under Section 5(2)</a:t>
            </a:r>
          </a:p>
          <a:p>
            <a:pPr lvl="1">
              <a:buFont typeface="Courier New" panose="02070309020205020404" pitchFamily="49" charset="0"/>
              <a:buChar char="o"/>
            </a:pPr>
            <a:r>
              <a:rPr lang="en-US" sz="1800" dirty="0"/>
              <a:t>shall have power to summon </a:t>
            </a:r>
          </a:p>
          <a:p>
            <a:pPr lvl="1">
              <a:buFont typeface="Courier New" panose="02070309020205020404" pitchFamily="49" charset="0"/>
              <a:buChar char="o"/>
            </a:pPr>
            <a:r>
              <a:rPr lang="en-US" sz="1800" dirty="0"/>
              <a:t>any person </a:t>
            </a:r>
            <a:r>
              <a:rPr lang="en-US" sz="1800" u="sng" dirty="0"/>
              <a:t>whose attendance he considers necessary </a:t>
            </a:r>
          </a:p>
          <a:p>
            <a:pPr lvl="2">
              <a:buFont typeface="Arial" panose="020B0604020202020204" pitchFamily="34" charset="0"/>
              <a:buChar char="•"/>
            </a:pPr>
            <a:r>
              <a:rPr lang="en-US" sz="1800" dirty="0"/>
              <a:t>Many times Senior Executives/ Directors are summoned</a:t>
            </a:r>
          </a:p>
          <a:p>
            <a:pPr lvl="2">
              <a:buFont typeface="Arial" panose="020B0604020202020204" pitchFamily="34" charset="0"/>
              <a:buChar char="•"/>
            </a:pPr>
            <a:r>
              <a:rPr lang="en-US" sz="1800" dirty="0"/>
              <a:t>The power is wide</a:t>
            </a:r>
          </a:p>
          <a:p>
            <a:pPr lvl="2">
              <a:buFont typeface="Arial" panose="020B0604020202020204" pitchFamily="34" charset="0"/>
              <a:buChar char="•"/>
            </a:pPr>
            <a:r>
              <a:rPr lang="en-US" sz="1800" dirty="0"/>
              <a:t>But is not uncanalised</a:t>
            </a:r>
          </a:p>
          <a:p>
            <a:pPr lvl="2">
              <a:buFont typeface="Arial" panose="020B0604020202020204" pitchFamily="34" charset="0"/>
              <a:buChar char="•"/>
            </a:pPr>
            <a:r>
              <a:rPr lang="en-US" sz="1800" dirty="0"/>
              <a:t>Circumscribed by the condition that the PO considers it necessary</a:t>
            </a:r>
          </a:p>
        </p:txBody>
      </p:sp>
      <p:sp>
        <p:nvSpPr>
          <p:cNvPr id="4" name="Footer Placeholder 3">
            <a:extLst>
              <a:ext uri="{FF2B5EF4-FFF2-40B4-BE49-F238E27FC236}">
                <a16:creationId xmlns:a16="http://schemas.microsoft.com/office/drawing/2014/main" id="{41749323-8841-4C27-B740-49F948ADEC26}"/>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7527643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E5463B-7442-4F76-87C0-076B5F1633CF}"/>
              </a:ext>
            </a:extLst>
          </p:cNvPr>
          <p:cNvSpPr>
            <a:spLocks noGrp="1"/>
          </p:cNvSpPr>
          <p:nvPr>
            <p:ph type="title"/>
          </p:nvPr>
        </p:nvSpPr>
        <p:spPr/>
        <p:txBody>
          <a:bodyPr>
            <a:normAutofit/>
          </a:bodyPr>
          <a:lstStyle/>
          <a:p>
            <a:r>
              <a:rPr lang="en-US" dirty="0"/>
              <a:t>Power to summon (Contd.)</a:t>
            </a:r>
            <a:endParaRPr lang="en-IN" dirty="0"/>
          </a:p>
        </p:txBody>
      </p:sp>
      <p:sp>
        <p:nvSpPr>
          <p:cNvPr id="3" name="Content Placeholder 2">
            <a:extLst>
              <a:ext uri="{FF2B5EF4-FFF2-40B4-BE49-F238E27FC236}">
                <a16:creationId xmlns:a16="http://schemas.microsoft.com/office/drawing/2014/main" id="{EF2F3C6E-5C76-4541-8682-C7F41B339A7C}"/>
              </a:ext>
            </a:extLst>
          </p:cNvPr>
          <p:cNvSpPr>
            <a:spLocks noGrp="1"/>
          </p:cNvSpPr>
          <p:nvPr>
            <p:ph idx="1"/>
          </p:nvPr>
        </p:nvSpPr>
        <p:spPr/>
        <p:txBody>
          <a:bodyPr>
            <a:normAutofit/>
          </a:bodyPr>
          <a:lstStyle/>
          <a:p>
            <a:pPr lvl="2">
              <a:buFont typeface="Arial" panose="020B0604020202020204" pitchFamily="34" charset="0"/>
              <a:buChar char="•"/>
            </a:pPr>
            <a:r>
              <a:rPr lang="en-US" sz="1800" dirty="0"/>
              <a:t>The Information which is sought for if maintained/ under custody of some other officer who deals with that information, clear written communication in this respect should be sent</a:t>
            </a:r>
          </a:p>
          <a:p>
            <a:pPr lvl="2">
              <a:buFont typeface="Arial" panose="020B0604020202020204" pitchFamily="34" charset="0"/>
              <a:buChar char="•"/>
            </a:pPr>
            <a:r>
              <a:rPr lang="en-US" sz="1800" dirty="0"/>
              <a:t>Though officer thus named should be present on behalf of the Company and should make available the information</a:t>
            </a:r>
          </a:p>
          <a:p>
            <a:pPr lvl="2">
              <a:buFont typeface="Arial" panose="020B0604020202020204" pitchFamily="34" charset="0"/>
              <a:buChar char="•"/>
            </a:pPr>
            <a:r>
              <a:rPr lang="en-US" sz="1800" dirty="0"/>
              <a:t>If the PO still insists on attendance of the senior Executive/ Director, then it would be on him to explain why he wants only their attendance</a:t>
            </a:r>
          </a:p>
          <a:p>
            <a:pPr lvl="2">
              <a:buFont typeface="Arial" panose="020B0604020202020204" pitchFamily="34" charset="0"/>
              <a:buChar char="•"/>
            </a:pPr>
            <a:r>
              <a:rPr lang="en-US" sz="1800" dirty="0"/>
              <a:t>To a limited extent, the Writ Court can go into the question</a:t>
            </a:r>
          </a:p>
          <a:p>
            <a:pPr lvl="2">
              <a:buFont typeface="Arial" panose="020B0604020202020204" pitchFamily="34" charset="0"/>
              <a:buChar char="•"/>
            </a:pPr>
            <a:r>
              <a:rPr lang="en-US" sz="1800" dirty="0"/>
              <a:t>For this initial pleadings are very important</a:t>
            </a:r>
          </a:p>
          <a:p>
            <a:pPr lvl="2">
              <a:buFont typeface="Arial" panose="020B0604020202020204" pitchFamily="34" charset="0"/>
              <a:buChar char="•"/>
            </a:pPr>
            <a:r>
              <a:rPr lang="en-US" sz="1800" dirty="0"/>
              <a:t>Assessee also needs to demonstrate his full cooperation</a:t>
            </a:r>
          </a:p>
          <a:p>
            <a:endParaRPr lang="en-IN" sz="1800" dirty="0"/>
          </a:p>
        </p:txBody>
      </p:sp>
      <p:sp>
        <p:nvSpPr>
          <p:cNvPr id="4" name="Footer Placeholder 3">
            <a:extLst>
              <a:ext uri="{FF2B5EF4-FFF2-40B4-BE49-F238E27FC236}">
                <a16:creationId xmlns:a16="http://schemas.microsoft.com/office/drawing/2014/main" id="{140B6319-FA36-45B7-A52B-FC7DF725C242}"/>
              </a:ext>
            </a:extLst>
          </p:cNvPr>
          <p:cNvSpPr>
            <a:spLocks noGrp="1"/>
          </p:cNvSpPr>
          <p:nvPr>
            <p:ph type="ftr" sz="quarter" idx="11"/>
          </p:nvPr>
        </p:nvSpPr>
        <p:spPr/>
        <p:txBody>
          <a:bodyPr/>
          <a:lstStyle/>
          <a:p>
            <a:endParaRPr lang="en-US" sz="1000" dirty="0"/>
          </a:p>
        </p:txBody>
      </p:sp>
    </p:spTree>
    <p:extLst>
      <p:ext uri="{BB962C8B-B14F-4D97-AF65-F5344CB8AC3E}">
        <p14:creationId xmlns:p14="http://schemas.microsoft.com/office/powerpoint/2010/main" val="33707990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E5463B-7442-4F76-87C0-076B5F1633CF}"/>
              </a:ext>
            </a:extLst>
          </p:cNvPr>
          <p:cNvSpPr>
            <a:spLocks noGrp="1"/>
          </p:cNvSpPr>
          <p:nvPr>
            <p:ph type="title"/>
          </p:nvPr>
        </p:nvSpPr>
        <p:spPr/>
        <p:txBody>
          <a:bodyPr/>
          <a:lstStyle/>
          <a:p>
            <a:r>
              <a:rPr lang="en-US" dirty="0"/>
              <a:t>Power to summon (Contd.)</a:t>
            </a:r>
            <a:endParaRPr lang="en-IN" dirty="0"/>
          </a:p>
        </p:txBody>
      </p:sp>
      <p:sp>
        <p:nvSpPr>
          <p:cNvPr id="3" name="Content Placeholder 2">
            <a:extLst>
              <a:ext uri="{FF2B5EF4-FFF2-40B4-BE49-F238E27FC236}">
                <a16:creationId xmlns:a16="http://schemas.microsoft.com/office/drawing/2014/main" id="{EF2F3C6E-5C76-4541-8682-C7F41B339A7C}"/>
              </a:ext>
            </a:extLst>
          </p:cNvPr>
          <p:cNvSpPr>
            <a:spLocks noGrp="1"/>
          </p:cNvSpPr>
          <p:nvPr>
            <p:ph idx="1"/>
          </p:nvPr>
        </p:nvSpPr>
        <p:spPr/>
        <p:txBody>
          <a:bodyPr>
            <a:normAutofit lnSpcReduction="10000"/>
          </a:bodyPr>
          <a:lstStyle/>
          <a:p>
            <a:pPr lvl="1">
              <a:buFont typeface="Courier New" panose="02070309020205020404" pitchFamily="49" charset="0"/>
              <a:buChar char="o"/>
            </a:pPr>
            <a:r>
              <a:rPr lang="en-US" sz="1800" dirty="0"/>
              <a:t>either to give evidence or to produce a document or any other thing in any inquiry in the same manner, as provided in the case of a civil court under the provisions of the Code of Civil Procedure, 1908 (5 of 1908).</a:t>
            </a:r>
          </a:p>
          <a:p>
            <a:pPr lvl="2">
              <a:buFont typeface="Courier New" panose="02070309020205020404" pitchFamily="49" charset="0"/>
              <a:buChar char="o"/>
            </a:pPr>
            <a:r>
              <a:rPr lang="en-US" sz="1800" dirty="0"/>
              <a:t>A person to whom summons is issued, is required to be notified whether he is required to give evidence or document.</a:t>
            </a:r>
          </a:p>
          <a:p>
            <a:pPr lvl="2">
              <a:buFont typeface="Courier New" panose="02070309020205020404" pitchFamily="49" charset="0"/>
              <a:buChar char="o"/>
            </a:pPr>
            <a:r>
              <a:rPr lang="en-US" sz="1800" dirty="0"/>
              <a:t>Particular document which the person is asked to produce shall be described in the summons with reasonable accuracy.</a:t>
            </a:r>
          </a:p>
          <a:p>
            <a:pPr lvl="2">
              <a:buFont typeface="Courier New" panose="02070309020205020404" pitchFamily="49" charset="0"/>
              <a:buChar char="o"/>
            </a:pPr>
            <a:r>
              <a:rPr lang="en-US" sz="1800" dirty="0"/>
              <a:t>If a person asked to produce a document, causes such document to be produced instead of attending personally to produce the same shall be deemed to have complied with the summons</a:t>
            </a:r>
          </a:p>
          <a:p>
            <a:r>
              <a:rPr lang="en-US" sz="1800" dirty="0"/>
              <a:t>(2) Every such inquiry referred to in sub-section (1) shall be deemed to be a "judicial proceedings" within the meaning of section 193 and section 228 of the Indian Penal Code (45 of 1860.).</a:t>
            </a:r>
          </a:p>
          <a:p>
            <a:endParaRPr lang="en-IN" sz="1800" dirty="0"/>
          </a:p>
        </p:txBody>
      </p:sp>
      <p:sp>
        <p:nvSpPr>
          <p:cNvPr id="4" name="Footer Placeholder 3">
            <a:extLst>
              <a:ext uri="{FF2B5EF4-FFF2-40B4-BE49-F238E27FC236}">
                <a16:creationId xmlns:a16="http://schemas.microsoft.com/office/drawing/2014/main" id="{140B6319-FA36-45B7-A52B-FC7DF725C242}"/>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5174289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pPr algn="ctr"/>
            <a:r>
              <a:rPr lang="en-US" dirty="0"/>
              <a:t>CONTACT US</a:t>
            </a:r>
            <a:endParaRPr lang="en-IN" dirty="0"/>
          </a:p>
        </p:txBody>
      </p:sp>
      <p:sp>
        <p:nvSpPr>
          <p:cNvPr id="14" name="Content Placeholder 13"/>
          <p:cNvSpPr>
            <a:spLocks noGrp="1"/>
          </p:cNvSpPr>
          <p:nvPr>
            <p:ph idx="1"/>
          </p:nvPr>
        </p:nvSpPr>
        <p:spPr/>
        <p:txBody>
          <a:bodyPr/>
          <a:lstStyle/>
          <a:p>
            <a:pPr algn="ctr">
              <a:spcBef>
                <a:spcPts val="0"/>
              </a:spcBef>
              <a:spcAft>
                <a:spcPts val="600"/>
              </a:spcAft>
            </a:pPr>
            <a:r>
              <a:rPr lang="en-US" sz="1800" b="1" dirty="0"/>
              <a:t>ALA LEGAL</a:t>
            </a:r>
          </a:p>
          <a:p>
            <a:pPr algn="ctr">
              <a:spcBef>
                <a:spcPts val="0"/>
              </a:spcBef>
              <a:spcAft>
                <a:spcPts val="600"/>
              </a:spcAft>
            </a:pPr>
            <a:r>
              <a:rPr lang="en-US" sz="1800" dirty="0"/>
              <a:t>5, Babar Lane, Bengali Market, New Delhi 110001</a:t>
            </a:r>
          </a:p>
          <a:p>
            <a:pPr algn="ctr">
              <a:spcBef>
                <a:spcPts val="0"/>
              </a:spcBef>
              <a:spcAft>
                <a:spcPts val="600"/>
              </a:spcAft>
            </a:pPr>
            <a:endParaRPr lang="en-US" sz="1800" dirty="0"/>
          </a:p>
          <a:p>
            <a:pPr algn="ctr">
              <a:spcBef>
                <a:spcPts val="0"/>
              </a:spcBef>
              <a:spcAft>
                <a:spcPts val="600"/>
              </a:spcAft>
            </a:pPr>
            <a:r>
              <a:rPr lang="en-US" sz="1800" dirty="0"/>
              <a:t>PUNEET AGRAWAL, PARTNER </a:t>
            </a:r>
          </a:p>
          <a:p>
            <a:pPr algn="ctr">
              <a:spcBef>
                <a:spcPts val="0"/>
              </a:spcBef>
              <a:spcAft>
                <a:spcPts val="600"/>
              </a:spcAft>
            </a:pPr>
            <a:r>
              <a:rPr lang="en-US" sz="1800" dirty="0"/>
              <a:t>+91 9891 89 8911</a:t>
            </a:r>
          </a:p>
          <a:p>
            <a:pPr algn="ctr">
              <a:spcBef>
                <a:spcPts val="0"/>
              </a:spcBef>
              <a:spcAft>
                <a:spcPts val="600"/>
              </a:spcAft>
            </a:pPr>
            <a:r>
              <a:rPr lang="en-US" sz="1800" dirty="0"/>
              <a:t>puneet@alalegal.in </a:t>
            </a:r>
          </a:p>
          <a:p>
            <a:pPr algn="ctr">
              <a:spcBef>
                <a:spcPts val="0"/>
              </a:spcBef>
              <a:spcAft>
                <a:spcPts val="600"/>
              </a:spcAft>
            </a:pPr>
            <a:endParaRPr lang="en-US" sz="1800" dirty="0"/>
          </a:p>
          <a:p>
            <a:pPr algn="ctr">
              <a:spcBef>
                <a:spcPts val="0"/>
              </a:spcBef>
              <a:spcAft>
                <a:spcPts val="600"/>
              </a:spcAft>
            </a:pPr>
            <a:r>
              <a:rPr lang="en-US" sz="1800" b="1" dirty="0"/>
              <a:t>For interesting articles and analysis </a:t>
            </a:r>
          </a:p>
          <a:p>
            <a:pPr algn="ctr">
              <a:spcBef>
                <a:spcPts val="0"/>
              </a:spcBef>
              <a:spcAft>
                <a:spcPts val="600"/>
              </a:spcAft>
            </a:pPr>
            <a:r>
              <a:rPr lang="en-US" sz="1800" dirty="0"/>
              <a:t>Visit our blog: </a:t>
            </a:r>
          </a:p>
          <a:p>
            <a:pPr algn="ctr">
              <a:spcBef>
                <a:spcPts val="0"/>
              </a:spcBef>
              <a:spcAft>
                <a:spcPts val="600"/>
              </a:spcAft>
            </a:pPr>
            <a:r>
              <a:rPr lang="en-US" sz="3600" dirty="0">
                <a:hlinkClick r:id="rId2"/>
              </a:rPr>
              <a:t>www.gstlawindia.in</a:t>
            </a:r>
          </a:p>
          <a:p>
            <a:pPr>
              <a:spcBef>
                <a:spcPts val="0"/>
              </a:spcBef>
              <a:spcAft>
                <a:spcPts val="600"/>
              </a:spcAft>
            </a:pPr>
            <a:endParaRPr lang="en-US" dirty="0"/>
          </a:p>
          <a:p>
            <a:pPr>
              <a:spcBef>
                <a:spcPts val="0"/>
              </a:spcBef>
              <a:spcAft>
                <a:spcPts val="600"/>
              </a:spcAft>
            </a:pPr>
            <a:endParaRPr lang="en-US" dirty="0"/>
          </a:p>
          <a:p>
            <a:pPr>
              <a:spcBef>
                <a:spcPts val="0"/>
              </a:spcBef>
              <a:spcAft>
                <a:spcPts val="600"/>
              </a:spcAft>
            </a:pPr>
            <a:endParaRPr lang="en-US" dirty="0"/>
          </a:p>
          <a:p>
            <a:pPr>
              <a:spcBef>
                <a:spcPts val="0"/>
              </a:spcBef>
              <a:spcAft>
                <a:spcPts val="600"/>
              </a:spcAft>
            </a:pPr>
            <a:endParaRPr lang="en-US" dirty="0"/>
          </a:p>
        </p:txBody>
      </p:sp>
    </p:spTree>
    <p:extLst>
      <p:ext uri="{BB962C8B-B14F-4D97-AF65-F5344CB8AC3E}">
        <p14:creationId xmlns:p14="http://schemas.microsoft.com/office/powerpoint/2010/main" val="34416451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D3CC54-38F2-4D8C-9BAF-FF4A88B6EFC2}"/>
              </a:ext>
            </a:extLst>
          </p:cNvPr>
          <p:cNvSpPr>
            <a:spLocks noGrp="1"/>
          </p:cNvSpPr>
          <p:nvPr>
            <p:ph type="title"/>
          </p:nvPr>
        </p:nvSpPr>
        <p:spPr/>
        <p:txBody>
          <a:bodyPr/>
          <a:lstStyle/>
          <a:p>
            <a:r>
              <a:rPr lang="en-US" dirty="0"/>
              <a:t>Basic things to be seen in any Notice</a:t>
            </a:r>
            <a:endParaRPr lang="en-IN" dirty="0"/>
          </a:p>
        </p:txBody>
      </p:sp>
      <p:sp>
        <p:nvSpPr>
          <p:cNvPr id="3" name="Content Placeholder 2">
            <a:extLst>
              <a:ext uri="{FF2B5EF4-FFF2-40B4-BE49-F238E27FC236}">
                <a16:creationId xmlns:a16="http://schemas.microsoft.com/office/drawing/2014/main" id="{C8C51C80-0522-4F6B-8374-7C3291A40FA1}"/>
              </a:ext>
            </a:extLst>
          </p:cNvPr>
          <p:cNvSpPr>
            <a:spLocks noGrp="1"/>
          </p:cNvSpPr>
          <p:nvPr>
            <p:ph idx="1"/>
          </p:nvPr>
        </p:nvSpPr>
        <p:spPr/>
        <p:txBody>
          <a:bodyPr>
            <a:normAutofit/>
          </a:bodyPr>
          <a:lstStyle/>
          <a:p>
            <a:pPr lvl="1">
              <a:buFont typeface="Courier New" panose="02070309020205020404" pitchFamily="49" charset="0"/>
              <a:buChar char="o"/>
            </a:pPr>
            <a:r>
              <a:rPr lang="en-US" sz="1800" dirty="0"/>
              <a:t>Study the Allegations</a:t>
            </a:r>
          </a:p>
          <a:p>
            <a:pPr lvl="1">
              <a:buFont typeface="Courier New" panose="02070309020205020404" pitchFamily="49" charset="0"/>
              <a:buChar char="o"/>
            </a:pPr>
            <a:r>
              <a:rPr lang="en-US" sz="1800" dirty="0"/>
              <a:t>Basic facts referred to in the Notice which forms the foundation for issuance of Notice</a:t>
            </a:r>
          </a:p>
          <a:p>
            <a:pPr lvl="1">
              <a:buFont typeface="Courier New" panose="02070309020205020404" pitchFamily="49" charset="0"/>
              <a:buChar char="o"/>
            </a:pPr>
            <a:r>
              <a:rPr lang="en-US" sz="1800" dirty="0"/>
              <a:t>What is the proposal in the Show cause Notice, i.e. what is the action contemplated</a:t>
            </a:r>
          </a:p>
          <a:p>
            <a:pPr lvl="1">
              <a:buFont typeface="Courier New" panose="02070309020205020404" pitchFamily="49" charset="0"/>
              <a:buChar char="o"/>
            </a:pPr>
            <a:r>
              <a:rPr lang="en-US" sz="1800" dirty="0"/>
              <a:t>Check the legal provisions, i.e. Act/ Rules/ Notifications/ Orders</a:t>
            </a:r>
          </a:p>
          <a:p>
            <a:pPr lvl="1">
              <a:buFont typeface="Courier New" panose="02070309020205020404" pitchFamily="49" charset="0"/>
              <a:buChar char="o"/>
            </a:pPr>
            <a:r>
              <a:rPr lang="en-US" sz="1800" dirty="0"/>
              <a:t>Check Circulars, Issues, Clarifications/ FAQs issued by the CBIC</a:t>
            </a:r>
          </a:p>
          <a:p>
            <a:pPr lvl="1">
              <a:buFont typeface="Courier New" panose="02070309020205020404" pitchFamily="49" charset="0"/>
              <a:buChar char="o"/>
            </a:pPr>
            <a:r>
              <a:rPr lang="en-US" sz="1800" dirty="0"/>
              <a:t>Check the procedure available on the GSTN Portal</a:t>
            </a:r>
          </a:p>
          <a:p>
            <a:pPr lvl="1">
              <a:buFont typeface="Courier New" panose="02070309020205020404" pitchFamily="49" charset="0"/>
              <a:buChar char="o"/>
            </a:pPr>
            <a:r>
              <a:rPr lang="en-US" sz="1800" dirty="0"/>
              <a:t>In case of any Deficiency/ Procedure not being available on the GSTN portal, take proper screenshots</a:t>
            </a:r>
          </a:p>
        </p:txBody>
      </p:sp>
      <p:sp>
        <p:nvSpPr>
          <p:cNvPr id="4" name="Footer Placeholder 3">
            <a:extLst>
              <a:ext uri="{FF2B5EF4-FFF2-40B4-BE49-F238E27FC236}">
                <a16:creationId xmlns:a16="http://schemas.microsoft.com/office/drawing/2014/main" id="{BBD2E7A8-E6BC-4DD4-9A70-82D4DE958845}"/>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2461354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B97507-2928-46F2-BE94-EA5E7D3B486C}"/>
              </a:ext>
            </a:extLst>
          </p:cNvPr>
          <p:cNvSpPr>
            <a:spLocks noGrp="1"/>
          </p:cNvSpPr>
          <p:nvPr>
            <p:ph type="title"/>
          </p:nvPr>
        </p:nvSpPr>
        <p:spPr/>
        <p:txBody>
          <a:bodyPr>
            <a:normAutofit/>
          </a:bodyPr>
          <a:lstStyle/>
          <a:p>
            <a:r>
              <a:rPr lang="en-US" dirty="0"/>
              <a:t>Basic things to be seen in any Notice (Contd.)</a:t>
            </a:r>
            <a:endParaRPr lang="en-IN" dirty="0"/>
          </a:p>
        </p:txBody>
      </p:sp>
      <p:sp>
        <p:nvSpPr>
          <p:cNvPr id="3" name="Content Placeholder 2">
            <a:extLst>
              <a:ext uri="{FF2B5EF4-FFF2-40B4-BE49-F238E27FC236}">
                <a16:creationId xmlns:a16="http://schemas.microsoft.com/office/drawing/2014/main" id="{0720A63E-B7D3-4501-9C7F-4D854DA6D556}"/>
              </a:ext>
            </a:extLst>
          </p:cNvPr>
          <p:cNvSpPr>
            <a:spLocks noGrp="1"/>
          </p:cNvSpPr>
          <p:nvPr>
            <p:ph idx="1"/>
          </p:nvPr>
        </p:nvSpPr>
        <p:spPr/>
        <p:txBody>
          <a:bodyPr>
            <a:normAutofit/>
          </a:bodyPr>
          <a:lstStyle/>
          <a:p>
            <a:pPr lvl="1">
              <a:buFont typeface="Courier New" panose="02070309020205020404" pitchFamily="49" charset="0"/>
              <a:buChar char="o"/>
            </a:pPr>
            <a:r>
              <a:rPr lang="en-IN" sz="1800" dirty="0"/>
              <a:t>Assess if there is any need for filing of Representation with the GST Network/ GST Council/ CBIC</a:t>
            </a:r>
          </a:p>
          <a:p>
            <a:pPr lvl="1">
              <a:buFont typeface="Courier New" panose="02070309020205020404" pitchFamily="49" charset="0"/>
              <a:buChar char="o"/>
            </a:pPr>
            <a:r>
              <a:rPr lang="en-IN" sz="1800" dirty="0"/>
              <a:t>Identify the facts after detailed discussion with the Client and after seeing the Documents yourself</a:t>
            </a:r>
          </a:p>
          <a:p>
            <a:pPr lvl="1">
              <a:buFont typeface="Courier New" panose="02070309020205020404" pitchFamily="49" charset="0"/>
              <a:buChar char="o"/>
            </a:pPr>
            <a:r>
              <a:rPr lang="en-IN" sz="1800" dirty="0"/>
              <a:t>Many times the Clients are biased in their providing of Information</a:t>
            </a:r>
          </a:p>
          <a:p>
            <a:pPr lvl="1">
              <a:buFont typeface="Courier New" panose="02070309020205020404" pitchFamily="49" charset="0"/>
              <a:buChar char="o"/>
            </a:pPr>
            <a:r>
              <a:rPr lang="en-IN" sz="1800" dirty="0"/>
              <a:t>In issues concerning data, consider obtaining certificates from Chartered Accountant- they carry lot of value</a:t>
            </a:r>
          </a:p>
          <a:p>
            <a:pPr lvl="1">
              <a:buFont typeface="Courier New" panose="02070309020205020404" pitchFamily="49" charset="0"/>
              <a:buChar char="o"/>
            </a:pPr>
            <a:r>
              <a:rPr lang="en-IN" sz="1800" dirty="0"/>
              <a:t>In issues concerning technical/ architectural/ building/ scientific information- consider obtaining Certificates/ Opinions from Experts</a:t>
            </a:r>
          </a:p>
          <a:p>
            <a:pPr lvl="1">
              <a:buFont typeface="Courier New" panose="02070309020205020404" pitchFamily="49" charset="0"/>
              <a:buChar char="o"/>
            </a:pPr>
            <a:r>
              <a:rPr lang="en-IN" sz="1800" dirty="0"/>
              <a:t>Discuss with the Technical Experts within the Client Organization apart from Financial Experts</a:t>
            </a:r>
          </a:p>
          <a:p>
            <a:pPr lvl="1">
              <a:buFont typeface="Courier New" panose="02070309020205020404" pitchFamily="49" charset="0"/>
              <a:buChar char="o"/>
            </a:pPr>
            <a:r>
              <a:rPr lang="en-IN" sz="1800" dirty="0"/>
              <a:t>Research the Case laws on the subject to identify the Legal position</a:t>
            </a:r>
          </a:p>
          <a:p>
            <a:pPr lvl="1"/>
            <a:endParaRPr lang="en-IN" sz="1800" dirty="0"/>
          </a:p>
          <a:p>
            <a:pPr lvl="1"/>
            <a:endParaRPr lang="en-IN" sz="1800" dirty="0"/>
          </a:p>
        </p:txBody>
      </p:sp>
      <p:sp>
        <p:nvSpPr>
          <p:cNvPr id="4" name="Footer Placeholder 3">
            <a:extLst>
              <a:ext uri="{FF2B5EF4-FFF2-40B4-BE49-F238E27FC236}">
                <a16:creationId xmlns:a16="http://schemas.microsoft.com/office/drawing/2014/main" id="{872079A2-F1C5-4355-A465-BDA2D8E0936D}"/>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2640696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B97507-2928-46F2-BE94-EA5E7D3B486C}"/>
              </a:ext>
            </a:extLst>
          </p:cNvPr>
          <p:cNvSpPr>
            <a:spLocks noGrp="1"/>
          </p:cNvSpPr>
          <p:nvPr>
            <p:ph type="title"/>
          </p:nvPr>
        </p:nvSpPr>
        <p:spPr/>
        <p:txBody>
          <a:bodyPr>
            <a:normAutofit/>
          </a:bodyPr>
          <a:lstStyle/>
          <a:p>
            <a:r>
              <a:rPr lang="en-US" dirty="0"/>
              <a:t>Where writ lies</a:t>
            </a:r>
            <a:endParaRPr lang="en-IN" dirty="0"/>
          </a:p>
        </p:txBody>
      </p:sp>
      <p:sp>
        <p:nvSpPr>
          <p:cNvPr id="3" name="Content Placeholder 2">
            <a:extLst>
              <a:ext uri="{FF2B5EF4-FFF2-40B4-BE49-F238E27FC236}">
                <a16:creationId xmlns:a16="http://schemas.microsoft.com/office/drawing/2014/main" id="{0720A63E-B7D3-4501-9C7F-4D854DA6D556}"/>
              </a:ext>
            </a:extLst>
          </p:cNvPr>
          <p:cNvSpPr>
            <a:spLocks noGrp="1"/>
          </p:cNvSpPr>
          <p:nvPr>
            <p:ph idx="1"/>
          </p:nvPr>
        </p:nvSpPr>
        <p:spPr/>
        <p:txBody>
          <a:bodyPr>
            <a:normAutofit fontScale="92500" lnSpcReduction="20000"/>
          </a:bodyPr>
          <a:lstStyle/>
          <a:p>
            <a:pPr lvl="1">
              <a:buFont typeface="Courier New" panose="02070309020205020404" pitchFamily="49" charset="0"/>
              <a:buChar char="o"/>
            </a:pPr>
            <a:r>
              <a:rPr lang="en-IN" sz="1800" dirty="0"/>
              <a:t>Identify if:</a:t>
            </a:r>
          </a:p>
          <a:p>
            <a:pPr lvl="2">
              <a:buFont typeface="Courier New" panose="02070309020205020404" pitchFamily="49" charset="0"/>
              <a:buChar char="o"/>
            </a:pPr>
            <a:r>
              <a:rPr lang="en-IN" sz="1800" b="1" dirty="0"/>
              <a:t>GSTN functioning beyond the law</a:t>
            </a:r>
          </a:p>
          <a:p>
            <a:pPr lvl="3">
              <a:buFont typeface="Courier New" panose="02070309020205020404" pitchFamily="49" charset="0"/>
              <a:buChar char="o"/>
            </a:pPr>
            <a:r>
              <a:rPr lang="en-IN" sz="1800" dirty="0"/>
              <a:t>Not allowing to file refund claim spanning two financial years – </a:t>
            </a:r>
            <a:r>
              <a:rPr lang="en-IN" sz="1800" b="1" dirty="0" err="1"/>
              <a:t>Pitambara</a:t>
            </a:r>
            <a:r>
              <a:rPr lang="en-IN" sz="1800" b="1" dirty="0"/>
              <a:t> Del HC</a:t>
            </a:r>
          </a:p>
          <a:p>
            <a:pPr lvl="3">
              <a:buFont typeface="Courier New" panose="02070309020205020404" pitchFamily="49" charset="0"/>
              <a:buChar char="o"/>
            </a:pPr>
            <a:r>
              <a:rPr lang="en-IN" sz="1800" dirty="0"/>
              <a:t>Not allowing to file second refund application for same period </a:t>
            </a:r>
          </a:p>
          <a:p>
            <a:pPr lvl="2">
              <a:buFont typeface="Courier New" panose="02070309020205020404" pitchFamily="49" charset="0"/>
              <a:buChar char="o"/>
            </a:pPr>
            <a:r>
              <a:rPr lang="en-IN" sz="1800" b="1" dirty="0"/>
              <a:t>CBIC Instruction oppressive to the Assessee is beyond the law</a:t>
            </a:r>
          </a:p>
          <a:p>
            <a:pPr lvl="3">
              <a:buFont typeface="Courier New" panose="02070309020205020404" pitchFamily="49" charset="0"/>
              <a:buChar char="o"/>
            </a:pPr>
            <a:r>
              <a:rPr lang="en-IN" sz="1800" dirty="0"/>
              <a:t>Circular provided for above two restrictions regarding filing of refund claim </a:t>
            </a:r>
          </a:p>
          <a:p>
            <a:pPr lvl="3">
              <a:buFont typeface="Courier New" panose="02070309020205020404" pitchFamily="49" charset="0"/>
              <a:buChar char="o"/>
            </a:pPr>
            <a:r>
              <a:rPr lang="en-IN" sz="1800" dirty="0"/>
              <a:t>Circular mandating to file refund application electronically</a:t>
            </a:r>
          </a:p>
          <a:p>
            <a:pPr lvl="3">
              <a:buFont typeface="Courier New" panose="02070309020205020404" pitchFamily="49" charset="0"/>
              <a:buChar char="o"/>
            </a:pPr>
            <a:r>
              <a:rPr lang="en-IN" sz="1800" dirty="0"/>
              <a:t>Orissa Commissioner clarified that no refund of ITC when export duty is NIL since NIL is also considered leviable – </a:t>
            </a:r>
            <a:r>
              <a:rPr lang="en-IN" sz="1800" b="1" dirty="0"/>
              <a:t>B.S. Minerals Orissa HC</a:t>
            </a:r>
          </a:p>
          <a:p>
            <a:pPr lvl="2">
              <a:buFont typeface="Courier New" panose="02070309020205020404" pitchFamily="49" charset="0"/>
              <a:buChar char="o"/>
            </a:pPr>
            <a:r>
              <a:rPr lang="en-IN" sz="1800" b="1" dirty="0"/>
              <a:t>Any rule/ form beyond the Act</a:t>
            </a:r>
          </a:p>
          <a:p>
            <a:pPr lvl="3">
              <a:buFont typeface="Courier New" panose="02070309020205020404" pitchFamily="49" charset="0"/>
              <a:buChar char="o"/>
            </a:pPr>
            <a:r>
              <a:rPr lang="en-IN" sz="1800" dirty="0"/>
              <a:t>Form GSTR 9 &amp; 9C saying additional tax payable by GST DRC 03 only in </a:t>
            </a:r>
            <a:r>
              <a:rPr lang="en-IN" sz="1800" b="1" u="sng" dirty="0"/>
              <a:t>cash</a:t>
            </a:r>
          </a:p>
          <a:p>
            <a:pPr lvl="3">
              <a:buFont typeface="Courier New" panose="02070309020205020404" pitchFamily="49" charset="0"/>
              <a:buChar char="o"/>
            </a:pPr>
            <a:r>
              <a:rPr lang="en-IN" sz="1800" dirty="0"/>
              <a:t>ITC on Capital goods not allowed as refund </a:t>
            </a:r>
          </a:p>
          <a:p>
            <a:pPr lvl="1"/>
            <a:endParaRPr lang="en-IN" sz="1800" dirty="0"/>
          </a:p>
          <a:p>
            <a:pPr lvl="1"/>
            <a:endParaRPr lang="en-IN" sz="1800" dirty="0"/>
          </a:p>
        </p:txBody>
      </p:sp>
      <p:sp>
        <p:nvSpPr>
          <p:cNvPr id="4" name="Footer Placeholder 3">
            <a:extLst>
              <a:ext uri="{FF2B5EF4-FFF2-40B4-BE49-F238E27FC236}">
                <a16:creationId xmlns:a16="http://schemas.microsoft.com/office/drawing/2014/main" id="{872079A2-F1C5-4355-A465-BDA2D8E0936D}"/>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7076785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B97507-2928-46F2-BE94-EA5E7D3B486C}"/>
              </a:ext>
            </a:extLst>
          </p:cNvPr>
          <p:cNvSpPr>
            <a:spLocks noGrp="1"/>
          </p:cNvSpPr>
          <p:nvPr>
            <p:ph type="title"/>
          </p:nvPr>
        </p:nvSpPr>
        <p:spPr/>
        <p:txBody>
          <a:bodyPr>
            <a:normAutofit/>
          </a:bodyPr>
          <a:lstStyle/>
          <a:p>
            <a:r>
              <a:rPr lang="en-US" dirty="0"/>
              <a:t>Where writ lies (Contd.)</a:t>
            </a:r>
            <a:endParaRPr lang="en-IN" dirty="0"/>
          </a:p>
        </p:txBody>
      </p:sp>
      <p:sp>
        <p:nvSpPr>
          <p:cNvPr id="3" name="Content Placeholder 2">
            <a:extLst>
              <a:ext uri="{FF2B5EF4-FFF2-40B4-BE49-F238E27FC236}">
                <a16:creationId xmlns:a16="http://schemas.microsoft.com/office/drawing/2014/main" id="{0720A63E-B7D3-4501-9C7F-4D854DA6D556}"/>
              </a:ext>
            </a:extLst>
          </p:cNvPr>
          <p:cNvSpPr>
            <a:spLocks noGrp="1"/>
          </p:cNvSpPr>
          <p:nvPr>
            <p:ph idx="1"/>
          </p:nvPr>
        </p:nvSpPr>
        <p:spPr>
          <a:xfrm>
            <a:off x="609601" y="1737361"/>
            <a:ext cx="7757160" cy="4282439"/>
          </a:xfrm>
        </p:spPr>
        <p:txBody>
          <a:bodyPr>
            <a:normAutofit fontScale="85000" lnSpcReduction="20000"/>
          </a:bodyPr>
          <a:lstStyle/>
          <a:p>
            <a:pPr lvl="1">
              <a:buFont typeface="Courier New" panose="02070309020205020404" pitchFamily="49" charset="0"/>
              <a:buChar char="o"/>
            </a:pPr>
            <a:r>
              <a:rPr lang="en-IN" sz="1800" dirty="0"/>
              <a:t>Identify if (</a:t>
            </a:r>
            <a:r>
              <a:rPr lang="en-IN" sz="1800" dirty="0" err="1"/>
              <a:t>Contd</a:t>
            </a:r>
            <a:r>
              <a:rPr lang="en-IN" sz="1800" dirty="0"/>
              <a:t>…):</a:t>
            </a:r>
          </a:p>
          <a:p>
            <a:pPr lvl="2">
              <a:buFont typeface="Courier New" panose="02070309020205020404" pitchFamily="49" charset="0"/>
              <a:buChar char="o"/>
            </a:pPr>
            <a:r>
              <a:rPr lang="en-IN" sz="1800" dirty="0"/>
              <a:t>Any Rule/ Section violating the Constitutional provisions</a:t>
            </a:r>
          </a:p>
          <a:p>
            <a:pPr lvl="3">
              <a:buFont typeface="Courier New" panose="02070309020205020404" pitchFamily="49" charset="0"/>
              <a:buChar char="o"/>
            </a:pPr>
            <a:r>
              <a:rPr lang="en-IN" sz="1800" dirty="0"/>
              <a:t>Section 16(2)(c) requiring suppliers to pay the tax as a pre-condition for the buyer claiming ITC [cases pending in </a:t>
            </a:r>
            <a:r>
              <a:rPr lang="en-IN" sz="1800" dirty="0" err="1"/>
              <a:t>everal</a:t>
            </a:r>
            <a:r>
              <a:rPr lang="en-IN" sz="1800" dirty="0"/>
              <a:t> HCs]</a:t>
            </a:r>
          </a:p>
          <a:p>
            <a:pPr lvl="3">
              <a:buFont typeface="Courier New" panose="02070309020205020404" pitchFamily="49" charset="0"/>
              <a:buChar char="o"/>
            </a:pPr>
            <a:r>
              <a:rPr lang="en-IN" sz="1800" dirty="0"/>
              <a:t>Under Delhi VAT – </a:t>
            </a:r>
            <a:r>
              <a:rPr lang="en-IN" sz="1800" b="1" dirty="0"/>
              <a:t>On Quest Diagnostics Del HC</a:t>
            </a:r>
          </a:p>
          <a:p>
            <a:pPr lvl="3">
              <a:buFont typeface="Courier New" panose="02070309020205020404" pitchFamily="49" charset="0"/>
              <a:buChar char="o"/>
            </a:pPr>
            <a:r>
              <a:rPr lang="en-IN" sz="1800" dirty="0"/>
              <a:t>Under Haryana VAT – </a:t>
            </a:r>
            <a:r>
              <a:rPr lang="en-IN" sz="1800" b="1" dirty="0" err="1"/>
              <a:t>Gheru</a:t>
            </a:r>
            <a:r>
              <a:rPr lang="en-IN" sz="1800" b="1" dirty="0"/>
              <a:t> Lal Bal Chand P&amp;H HC</a:t>
            </a:r>
          </a:p>
          <a:p>
            <a:pPr lvl="3">
              <a:buFont typeface="Courier New" panose="02070309020205020404" pitchFamily="49" charset="0"/>
              <a:buChar char="o"/>
            </a:pPr>
            <a:r>
              <a:rPr lang="en-IN" sz="1800" dirty="0"/>
              <a:t>Machinery for computation absent – </a:t>
            </a:r>
            <a:r>
              <a:rPr lang="en-IN" sz="1800" b="1" dirty="0"/>
              <a:t>Dhingra Jardine P&amp;H HC, Suresh Kumar Bansal Del HC</a:t>
            </a:r>
          </a:p>
          <a:p>
            <a:pPr lvl="2">
              <a:buFont typeface="Courier New" panose="02070309020205020404" pitchFamily="49" charset="0"/>
              <a:buChar char="o"/>
            </a:pPr>
            <a:r>
              <a:rPr lang="en-IN" sz="1800" dirty="0"/>
              <a:t>If there is gross violation of Jurisdiction or Principles of Natural Justice </a:t>
            </a:r>
          </a:p>
          <a:p>
            <a:pPr lvl="3">
              <a:buFont typeface="Arial" panose="020B0604020202020204" pitchFamily="34" charset="0"/>
              <a:buChar char="•"/>
            </a:pPr>
            <a:r>
              <a:rPr lang="en-IN" sz="1800" dirty="0"/>
              <a:t>Jurisdiction can be territorial as also Statutory</a:t>
            </a:r>
          </a:p>
          <a:p>
            <a:pPr lvl="3">
              <a:buFont typeface="Arial" panose="020B0604020202020204" pitchFamily="34" charset="0"/>
              <a:buChar char="•"/>
            </a:pPr>
            <a:r>
              <a:rPr lang="en-IN" sz="1800" dirty="0"/>
              <a:t>For Ex: if Assessments sought to be made after Statutory period, the same is also issue of Jurisdiction (Calcutta Discount Company)</a:t>
            </a:r>
          </a:p>
          <a:p>
            <a:pPr lvl="3">
              <a:buFont typeface="Arial" panose="020B0604020202020204" pitchFamily="34" charset="0"/>
              <a:buChar char="•"/>
            </a:pPr>
            <a:r>
              <a:rPr lang="en-IN" sz="1800" dirty="0"/>
              <a:t>For Ex: if say, pre-consultation is not followed - </a:t>
            </a:r>
            <a:r>
              <a:rPr lang="en-IN" sz="1800" b="1" dirty="0" err="1"/>
              <a:t>Omaxe</a:t>
            </a:r>
            <a:r>
              <a:rPr lang="en-IN" sz="1800" b="1" dirty="0"/>
              <a:t> Ltd. Del HC</a:t>
            </a:r>
          </a:p>
          <a:p>
            <a:pPr lvl="3">
              <a:buFont typeface="Arial" panose="020B0604020202020204" pitchFamily="34" charset="0"/>
              <a:buChar char="•"/>
            </a:pPr>
            <a:r>
              <a:rPr lang="en-IN" sz="1800" dirty="0"/>
              <a:t>Notice for cancellation of registration without any reasoning </a:t>
            </a:r>
          </a:p>
          <a:p>
            <a:pPr lvl="1">
              <a:buFont typeface="Courier New" panose="02070309020205020404" pitchFamily="49" charset="0"/>
              <a:buChar char="o"/>
            </a:pPr>
            <a:r>
              <a:rPr lang="en-IN" sz="1800" dirty="0"/>
              <a:t>Case of gross delay and laches by the adjudicating authority – </a:t>
            </a:r>
            <a:r>
              <a:rPr lang="en-IN" sz="1800" b="1" dirty="0"/>
              <a:t>DDCA Case Del HC</a:t>
            </a:r>
          </a:p>
          <a:p>
            <a:pPr lvl="1">
              <a:buFont typeface="Courier New" panose="02070309020205020404" pitchFamily="49" charset="0"/>
              <a:buChar char="o"/>
            </a:pPr>
            <a:r>
              <a:rPr lang="en-IN" sz="1800" b="1" dirty="0">
                <a:highlight>
                  <a:srgbClr val="00FFFF"/>
                </a:highlight>
              </a:rPr>
              <a:t>After analysis of all the above factors, examine whether writ petition can be a proper option.</a:t>
            </a:r>
          </a:p>
          <a:p>
            <a:pPr lvl="1"/>
            <a:endParaRPr lang="en-IN" sz="1800" dirty="0"/>
          </a:p>
        </p:txBody>
      </p:sp>
      <p:sp>
        <p:nvSpPr>
          <p:cNvPr id="4" name="Footer Placeholder 3">
            <a:extLst>
              <a:ext uri="{FF2B5EF4-FFF2-40B4-BE49-F238E27FC236}">
                <a16:creationId xmlns:a16="http://schemas.microsoft.com/office/drawing/2014/main" id="{872079A2-F1C5-4355-A465-BDA2D8E0936D}"/>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1166452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B97507-2928-46F2-BE94-EA5E7D3B486C}"/>
              </a:ext>
            </a:extLst>
          </p:cNvPr>
          <p:cNvSpPr>
            <a:spLocks noGrp="1"/>
          </p:cNvSpPr>
          <p:nvPr>
            <p:ph type="title"/>
          </p:nvPr>
        </p:nvSpPr>
        <p:spPr/>
        <p:txBody>
          <a:bodyPr>
            <a:normAutofit/>
          </a:bodyPr>
          <a:lstStyle/>
          <a:p>
            <a:r>
              <a:rPr lang="en-US" dirty="0"/>
              <a:t>Where writ lies (Contd.)</a:t>
            </a:r>
            <a:endParaRPr lang="en-IN" dirty="0"/>
          </a:p>
        </p:txBody>
      </p:sp>
      <p:sp>
        <p:nvSpPr>
          <p:cNvPr id="3" name="Content Placeholder 2">
            <a:extLst>
              <a:ext uri="{FF2B5EF4-FFF2-40B4-BE49-F238E27FC236}">
                <a16:creationId xmlns:a16="http://schemas.microsoft.com/office/drawing/2014/main" id="{0720A63E-B7D3-4501-9C7F-4D854DA6D556}"/>
              </a:ext>
            </a:extLst>
          </p:cNvPr>
          <p:cNvSpPr>
            <a:spLocks noGrp="1"/>
          </p:cNvSpPr>
          <p:nvPr>
            <p:ph idx="1"/>
          </p:nvPr>
        </p:nvSpPr>
        <p:spPr/>
        <p:txBody>
          <a:bodyPr>
            <a:normAutofit fontScale="85000" lnSpcReduction="10000"/>
          </a:bodyPr>
          <a:lstStyle/>
          <a:p>
            <a:pPr lvl="1">
              <a:buFont typeface="Courier New" panose="02070309020205020404" pitchFamily="49" charset="0"/>
              <a:buChar char="o"/>
            </a:pPr>
            <a:r>
              <a:rPr lang="en-IN" sz="1800" dirty="0"/>
              <a:t>Before preferring writ petition, if need be, representations to the Authority/ CBIC/ GSTN/ GST Council may be required in some cases.</a:t>
            </a:r>
          </a:p>
          <a:p>
            <a:pPr lvl="1">
              <a:buFont typeface="Courier New" panose="02070309020205020404" pitchFamily="49" charset="0"/>
              <a:buChar char="o"/>
            </a:pPr>
            <a:r>
              <a:rPr lang="en-IN" sz="1800" dirty="0"/>
              <a:t>Writ Petition at the Notice stage involves determination of pure questions of law/ Constitutional provisions</a:t>
            </a:r>
          </a:p>
          <a:p>
            <a:pPr lvl="1">
              <a:buFont typeface="Courier New" panose="02070309020205020404" pitchFamily="49" charset="0"/>
              <a:buChar char="o"/>
            </a:pPr>
            <a:r>
              <a:rPr lang="en-IN" sz="1800" dirty="0"/>
              <a:t>Cases involving factual disputes are ordinarily not entertained. In other words, one has to proceed as if considering the allegations to be true, whether the notice could stand. </a:t>
            </a:r>
          </a:p>
          <a:p>
            <a:pPr lvl="1">
              <a:buFont typeface="Courier New" panose="02070309020205020404" pitchFamily="49" charset="0"/>
              <a:buChar char="o"/>
            </a:pPr>
            <a:r>
              <a:rPr lang="en-IN" sz="1800" dirty="0"/>
              <a:t>High Courts do not entertain writ petitions where alternative remedy is available. The exceptions may be: </a:t>
            </a:r>
          </a:p>
          <a:p>
            <a:pPr lvl="2">
              <a:buFont typeface="Arial" panose="020B0604020202020204" pitchFamily="34" charset="0"/>
              <a:buChar char="•"/>
            </a:pPr>
            <a:r>
              <a:rPr lang="en-IN" sz="1800" dirty="0"/>
              <a:t>violation of fundamental rights</a:t>
            </a:r>
          </a:p>
          <a:p>
            <a:pPr lvl="2">
              <a:buFont typeface="Arial" panose="020B0604020202020204" pitchFamily="34" charset="0"/>
              <a:buChar char="•"/>
            </a:pPr>
            <a:r>
              <a:rPr lang="en-IN" sz="1800" dirty="0"/>
              <a:t>Challenge to vires of Act/ Rules</a:t>
            </a:r>
          </a:p>
          <a:p>
            <a:pPr lvl="2">
              <a:buFont typeface="Arial" panose="020B0604020202020204" pitchFamily="34" charset="0"/>
              <a:buChar char="•"/>
            </a:pPr>
            <a:r>
              <a:rPr lang="en-IN" sz="1800" dirty="0"/>
              <a:t>Challenge to Circular issued by Board</a:t>
            </a:r>
          </a:p>
          <a:p>
            <a:pPr lvl="2">
              <a:buFont typeface="Arial" panose="020B0604020202020204" pitchFamily="34" charset="0"/>
              <a:buChar char="•"/>
            </a:pPr>
            <a:r>
              <a:rPr lang="en-IN" sz="1800" dirty="0"/>
              <a:t>Unavailability of system on the GSTN Portal</a:t>
            </a:r>
          </a:p>
          <a:p>
            <a:pPr lvl="2">
              <a:buFont typeface="Arial" panose="020B0604020202020204" pitchFamily="34" charset="0"/>
              <a:buChar char="•"/>
            </a:pPr>
            <a:r>
              <a:rPr lang="en-IN" sz="1800" dirty="0"/>
              <a:t>Patent lack of Jurisdiction</a:t>
            </a:r>
          </a:p>
          <a:p>
            <a:pPr lvl="2">
              <a:buFont typeface="Arial" panose="020B0604020202020204" pitchFamily="34" charset="0"/>
              <a:buChar char="•"/>
            </a:pPr>
            <a:r>
              <a:rPr lang="en-IN" sz="1800" dirty="0"/>
              <a:t>Patent violation of Principles of Justice</a:t>
            </a:r>
          </a:p>
          <a:p>
            <a:pPr lvl="2">
              <a:buFont typeface="Arial" panose="020B0604020202020204" pitchFamily="34" charset="0"/>
              <a:buChar char="•"/>
            </a:pPr>
            <a:r>
              <a:rPr lang="en-IN" sz="1800" dirty="0"/>
              <a:t>Gross abuse of Rule of law etc</a:t>
            </a:r>
          </a:p>
          <a:p>
            <a:pPr lvl="1"/>
            <a:endParaRPr lang="en-IN" sz="1800" dirty="0"/>
          </a:p>
          <a:p>
            <a:pPr lvl="1"/>
            <a:endParaRPr lang="en-IN" sz="1800" dirty="0"/>
          </a:p>
        </p:txBody>
      </p:sp>
      <p:sp>
        <p:nvSpPr>
          <p:cNvPr id="4" name="Footer Placeholder 3">
            <a:extLst>
              <a:ext uri="{FF2B5EF4-FFF2-40B4-BE49-F238E27FC236}">
                <a16:creationId xmlns:a16="http://schemas.microsoft.com/office/drawing/2014/main" id="{872079A2-F1C5-4355-A465-BDA2D8E0936D}"/>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8334379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29EC46-9CCF-43B8-9A11-36A95BAB285B}"/>
              </a:ext>
            </a:extLst>
          </p:cNvPr>
          <p:cNvSpPr>
            <a:spLocks noGrp="1"/>
          </p:cNvSpPr>
          <p:nvPr>
            <p:ph type="title"/>
          </p:nvPr>
        </p:nvSpPr>
        <p:spPr/>
        <p:txBody>
          <a:bodyPr/>
          <a:lstStyle/>
          <a:p>
            <a:r>
              <a:rPr lang="en-US" dirty="0"/>
              <a:t>Quasi Judicial Authorities</a:t>
            </a:r>
            <a:endParaRPr lang="en-IN" dirty="0"/>
          </a:p>
        </p:txBody>
      </p:sp>
      <p:sp>
        <p:nvSpPr>
          <p:cNvPr id="3" name="Content Placeholder 2">
            <a:extLst>
              <a:ext uri="{FF2B5EF4-FFF2-40B4-BE49-F238E27FC236}">
                <a16:creationId xmlns:a16="http://schemas.microsoft.com/office/drawing/2014/main" id="{544A7417-F725-4BEC-A4BE-76DF35C2608F}"/>
              </a:ext>
            </a:extLst>
          </p:cNvPr>
          <p:cNvSpPr>
            <a:spLocks noGrp="1"/>
          </p:cNvSpPr>
          <p:nvPr>
            <p:ph idx="1"/>
          </p:nvPr>
        </p:nvSpPr>
        <p:spPr/>
        <p:txBody>
          <a:bodyPr/>
          <a:lstStyle/>
          <a:p>
            <a:pPr lvl="1">
              <a:buFont typeface="Courier New" panose="02070309020205020404" pitchFamily="49" charset="0"/>
              <a:buChar char="o"/>
            </a:pPr>
            <a:r>
              <a:rPr lang="en-US" sz="1800" dirty="0">
                <a:effectLst/>
                <a:ea typeface="Times New Roman" panose="02020603050405020304" pitchFamily="18" charset="0"/>
              </a:rPr>
              <a:t>That it is settled principle of law that quasi-judicial authorities must be left absolutely free to deal with the matter according to their best judgment. The said Authority must be absolutely unfettered by any extraneous guidance by the executive or administrative wing of the State. In exercise of the power, the Authority must bring to bear an unbiased mind, consider impartially the objections raised by the aggrieved party and decide the dispute according to procedure consistent with the principles of natural justice: he cannot permit his judgment to be influenced by dictation of another authority. </a:t>
            </a:r>
            <a:endParaRPr lang="en-US" sz="1800" b="1" i="1" dirty="0">
              <a:effectLst/>
              <a:ea typeface="Times New Roman" panose="02020603050405020304" pitchFamily="18" charset="0"/>
            </a:endParaRPr>
          </a:p>
          <a:p>
            <a:pPr lvl="2">
              <a:buFont typeface="Courier New" panose="02070309020205020404" pitchFamily="49" charset="0"/>
              <a:buChar char="o"/>
            </a:pPr>
            <a:r>
              <a:rPr lang="en-US" sz="1800" b="1" i="1" dirty="0">
                <a:effectLst/>
                <a:ea typeface="Times New Roman" panose="02020603050405020304" pitchFamily="18" charset="0"/>
              </a:rPr>
              <a:t>Sirpur Paper Mills Ltd. v. The Commissioner of Wealth Tax 1970 (1) SCC 795</a:t>
            </a:r>
          </a:p>
          <a:p>
            <a:pPr lvl="2">
              <a:buFont typeface="Courier New" panose="02070309020205020404" pitchFamily="49" charset="0"/>
              <a:buChar char="o"/>
            </a:pPr>
            <a:r>
              <a:rPr lang="en-US" sz="1800" b="1" i="1" dirty="0">
                <a:effectLst/>
                <a:ea typeface="Times New Roman" panose="02020603050405020304" pitchFamily="18" charset="0"/>
              </a:rPr>
              <a:t>B. Rajagopala Naidu v. State Transport Appellate Tribunal</a:t>
            </a:r>
          </a:p>
          <a:p>
            <a:pPr lvl="1">
              <a:buFont typeface="Courier New" panose="02070309020205020404" pitchFamily="49" charset="0"/>
              <a:buChar char="o"/>
            </a:pPr>
            <a:r>
              <a:rPr lang="en-IN" dirty="0"/>
              <a:t>Circulars fixing classification fall </a:t>
            </a:r>
            <a:r>
              <a:rPr lang="en-IN" dirty="0" err="1"/>
              <a:t>uin</a:t>
            </a:r>
            <a:r>
              <a:rPr lang="en-IN" dirty="0"/>
              <a:t> these category and ideally board has no such power </a:t>
            </a:r>
          </a:p>
          <a:p>
            <a:pPr lvl="1">
              <a:buFont typeface="Courier New" panose="02070309020205020404" pitchFamily="49" charset="0"/>
              <a:buChar char="o"/>
            </a:pPr>
            <a:r>
              <a:rPr lang="en-IN" dirty="0"/>
              <a:t>Board circulars fixing rate in DDGS arising from distillery operations – used as cattle feed </a:t>
            </a:r>
          </a:p>
        </p:txBody>
      </p:sp>
      <p:sp>
        <p:nvSpPr>
          <p:cNvPr id="4" name="Footer Placeholder 3">
            <a:extLst>
              <a:ext uri="{FF2B5EF4-FFF2-40B4-BE49-F238E27FC236}">
                <a16:creationId xmlns:a16="http://schemas.microsoft.com/office/drawing/2014/main" id="{18FC1E11-B833-442F-B0F9-42BCEEEFA723}"/>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3956174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A19A72-BD98-4EB7-AFB5-5D62CFEA062A}"/>
              </a:ext>
            </a:extLst>
          </p:cNvPr>
          <p:cNvSpPr>
            <a:spLocks noGrp="1"/>
          </p:cNvSpPr>
          <p:nvPr>
            <p:ph type="title"/>
          </p:nvPr>
        </p:nvSpPr>
        <p:spPr/>
        <p:txBody>
          <a:bodyPr/>
          <a:lstStyle/>
          <a:p>
            <a:r>
              <a:rPr lang="en-US" dirty="0"/>
              <a:t>Quasi Judicial Authorities (Contd.)</a:t>
            </a:r>
            <a:endParaRPr lang="en-IN" dirty="0"/>
          </a:p>
        </p:txBody>
      </p:sp>
      <p:sp>
        <p:nvSpPr>
          <p:cNvPr id="3" name="Content Placeholder 2">
            <a:extLst>
              <a:ext uri="{FF2B5EF4-FFF2-40B4-BE49-F238E27FC236}">
                <a16:creationId xmlns:a16="http://schemas.microsoft.com/office/drawing/2014/main" id="{3993F44D-E747-4BCC-A0F5-997654E11A67}"/>
              </a:ext>
            </a:extLst>
          </p:cNvPr>
          <p:cNvSpPr>
            <a:spLocks noGrp="1"/>
          </p:cNvSpPr>
          <p:nvPr>
            <p:ph idx="1"/>
          </p:nvPr>
        </p:nvSpPr>
        <p:spPr/>
        <p:txBody>
          <a:bodyPr>
            <a:normAutofit/>
          </a:bodyPr>
          <a:lstStyle/>
          <a:p>
            <a:pPr lvl="1">
              <a:buFont typeface="Courier New" panose="02070309020205020404" pitchFamily="49" charset="0"/>
              <a:buChar char="o"/>
            </a:pPr>
            <a:r>
              <a:rPr lang="en-US" sz="2000" dirty="0"/>
              <a:t>Circulars cannot be contrary to Supreme Court Judgment </a:t>
            </a:r>
          </a:p>
          <a:p>
            <a:pPr marL="384048" lvl="2" indent="0">
              <a:buNone/>
            </a:pPr>
            <a:r>
              <a:rPr lang="en-US" sz="2000" b="1" i="1" dirty="0"/>
              <a:t>Ratan Melting, SC</a:t>
            </a:r>
          </a:p>
          <a:p>
            <a:pPr lvl="1">
              <a:buFont typeface="Courier New" panose="02070309020205020404" pitchFamily="49" charset="0"/>
              <a:buChar char="o"/>
            </a:pPr>
            <a:r>
              <a:rPr lang="en-US" sz="2000" dirty="0"/>
              <a:t>Oppressive Circulars are prospective and Benevolent Circulars are prospective </a:t>
            </a:r>
          </a:p>
          <a:p>
            <a:pPr marL="384048" lvl="2" indent="0">
              <a:buNone/>
            </a:pPr>
            <a:r>
              <a:rPr lang="en-US" sz="2000" b="1" i="1" dirty="0"/>
              <a:t>Suchitra Components, SC</a:t>
            </a:r>
            <a:endParaRPr lang="en-IN" sz="2000" b="1" i="1" dirty="0"/>
          </a:p>
        </p:txBody>
      </p:sp>
      <p:sp>
        <p:nvSpPr>
          <p:cNvPr id="4" name="Footer Placeholder 3">
            <a:extLst>
              <a:ext uri="{FF2B5EF4-FFF2-40B4-BE49-F238E27FC236}">
                <a16:creationId xmlns:a16="http://schemas.microsoft.com/office/drawing/2014/main" id="{AF86F7B1-244A-4C5F-92D1-F8AE17031473}"/>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8654609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B97507-2928-46F2-BE94-EA5E7D3B486C}"/>
              </a:ext>
            </a:extLst>
          </p:cNvPr>
          <p:cNvSpPr>
            <a:spLocks noGrp="1"/>
          </p:cNvSpPr>
          <p:nvPr>
            <p:ph type="title"/>
          </p:nvPr>
        </p:nvSpPr>
        <p:spPr/>
        <p:txBody>
          <a:bodyPr>
            <a:normAutofit/>
          </a:bodyPr>
          <a:lstStyle/>
          <a:p>
            <a:r>
              <a:rPr lang="en-US" dirty="0"/>
              <a:t>Key considerations while replying to SCN</a:t>
            </a:r>
          </a:p>
        </p:txBody>
      </p:sp>
      <p:sp>
        <p:nvSpPr>
          <p:cNvPr id="3" name="Content Placeholder 2">
            <a:extLst>
              <a:ext uri="{FF2B5EF4-FFF2-40B4-BE49-F238E27FC236}">
                <a16:creationId xmlns:a16="http://schemas.microsoft.com/office/drawing/2014/main" id="{0720A63E-B7D3-4501-9C7F-4D854DA6D556}"/>
              </a:ext>
            </a:extLst>
          </p:cNvPr>
          <p:cNvSpPr>
            <a:spLocks noGrp="1"/>
          </p:cNvSpPr>
          <p:nvPr>
            <p:ph idx="1"/>
          </p:nvPr>
        </p:nvSpPr>
        <p:spPr/>
        <p:txBody>
          <a:bodyPr>
            <a:normAutofit/>
          </a:bodyPr>
          <a:lstStyle/>
          <a:p>
            <a:pPr lvl="1"/>
            <a:r>
              <a:rPr lang="en-US" sz="1800" dirty="0"/>
              <a:t>The allegations must be rebutted</a:t>
            </a:r>
          </a:p>
          <a:p>
            <a:pPr lvl="1"/>
            <a:r>
              <a:rPr lang="en-US" sz="1800" dirty="0"/>
              <a:t>The facts supporting the case of the Noticee should be duly elaborated with Documents/ Evidences/ CA Certificate/ Audited Books/ Manufacturing process/ Expert Certificate</a:t>
            </a:r>
          </a:p>
          <a:p>
            <a:pPr lvl="1"/>
            <a:r>
              <a:rPr lang="en-US" sz="1800" dirty="0"/>
              <a:t>The Action proposed in the Show Cause Notice should be directly answered as to why it is not maintainable</a:t>
            </a:r>
          </a:p>
          <a:p>
            <a:pPr lvl="1"/>
            <a:r>
              <a:rPr lang="en-US" sz="1800" dirty="0"/>
              <a:t>It is very important to aver all the grounds. </a:t>
            </a:r>
          </a:p>
          <a:p>
            <a:pPr lvl="2">
              <a:buFont typeface="Arial" panose="020B0604020202020204" pitchFamily="34" charset="0"/>
              <a:buChar char="•"/>
            </a:pPr>
            <a:r>
              <a:rPr lang="en-US" sz="1800" dirty="0"/>
              <a:t>They must be restricted to the Action proposed and why it is unsustainable in law</a:t>
            </a:r>
          </a:p>
          <a:p>
            <a:pPr lvl="2">
              <a:buFont typeface="Arial" panose="020B0604020202020204" pitchFamily="34" charset="0"/>
              <a:buChar char="•"/>
            </a:pPr>
            <a:r>
              <a:rPr lang="en-US" sz="1800" dirty="0"/>
              <a:t>In case there is violation of PNJ, the same must be detailed.</a:t>
            </a:r>
          </a:p>
          <a:p>
            <a:pPr lvl="2">
              <a:buFont typeface="Arial" panose="020B0604020202020204" pitchFamily="34" charset="0"/>
              <a:buChar char="•"/>
            </a:pPr>
            <a:r>
              <a:rPr lang="en-US" sz="1800" dirty="0"/>
              <a:t>In case the Notice is not clear or the allegations are not supported by facts, this must be clearly stated in the Reply</a:t>
            </a:r>
          </a:p>
        </p:txBody>
      </p:sp>
      <p:sp>
        <p:nvSpPr>
          <p:cNvPr id="4" name="Footer Placeholder 3">
            <a:extLst>
              <a:ext uri="{FF2B5EF4-FFF2-40B4-BE49-F238E27FC236}">
                <a16:creationId xmlns:a16="http://schemas.microsoft.com/office/drawing/2014/main" id="{872079A2-F1C5-4355-A465-BDA2D8E0936D}"/>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131430708"/>
      </p:ext>
    </p:extLst>
  </p:cSld>
  <p:clrMapOvr>
    <a:masterClrMapping/>
  </p:clrMapOvr>
</p:sld>
</file>

<file path=ppt/theme/theme1.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11898</TotalTime>
  <Words>1534</Words>
  <Application>Microsoft Macintosh PowerPoint</Application>
  <PresentationFormat>On-screen Show (4:3)</PresentationFormat>
  <Paragraphs>119</Paragraphs>
  <Slides>14</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14</vt:i4>
      </vt:variant>
    </vt:vector>
  </HeadingPairs>
  <TitlesOfParts>
    <vt:vector size="21" baseType="lpstr">
      <vt:lpstr>Arial</vt:lpstr>
      <vt:lpstr>Calibri</vt:lpstr>
      <vt:lpstr>Cambria</vt:lpstr>
      <vt:lpstr>Courier New</vt:lpstr>
      <vt:lpstr>Times New Roman</vt:lpstr>
      <vt:lpstr>2_Office Theme</vt:lpstr>
      <vt:lpstr>Retrospect</vt:lpstr>
      <vt:lpstr>Gurugram Branch of ICAI   Handling GST Notices  &amp;  writs before HC   04th November, 2023  at  Hotel Radisson Gurugram, Sec 49</vt:lpstr>
      <vt:lpstr>Basic things to be seen in any Notice</vt:lpstr>
      <vt:lpstr>Basic things to be seen in any Notice (Contd.)</vt:lpstr>
      <vt:lpstr>Where writ lies</vt:lpstr>
      <vt:lpstr>Where writ lies (Contd.)</vt:lpstr>
      <vt:lpstr>Where writ lies (Contd.)</vt:lpstr>
      <vt:lpstr>Quasi Judicial Authorities</vt:lpstr>
      <vt:lpstr>Quasi Judicial Authorities (Contd.)</vt:lpstr>
      <vt:lpstr>Key considerations while replying to SCN</vt:lpstr>
      <vt:lpstr>Key considerations while replying to SCN (Contd.)</vt:lpstr>
      <vt:lpstr>Power to Summon</vt:lpstr>
      <vt:lpstr>Power to summon (Contd.)</vt:lpstr>
      <vt:lpstr>Power to summon (Contd.)</vt:lpstr>
      <vt:lpstr>CONTACT US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REPORT ON JOINT COMITEE ON BUISINESS PROCESS FOR GST ON REFUND PROCESS</dc:title>
  <dc:creator>i3</dc:creator>
  <cp:keywords>Internal Use</cp:keywords>
  <cp:lastModifiedBy>Puneet</cp:lastModifiedBy>
  <cp:revision>918</cp:revision>
  <dcterms:created xsi:type="dcterms:W3CDTF">2015-10-13T06:41:44Z</dcterms:created>
  <dcterms:modified xsi:type="dcterms:W3CDTF">2023-11-04T08:07:19Z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114208ac-5336-4d7b-835b-a0c5823168e1</vt:lpwstr>
  </property>
  <property fmtid="{D5CDD505-2E9C-101B-9397-08002B2CF9AE}" pid="3" name="DocumentMarkings">
    <vt:lpwstr>&lt;SPAN style="FONT-FAMILY: museo sans for dell; COLOR: rgb(170,170,170); FONT-SIZE: 8.5pt"&gt; &lt;P align=left&gt;Dell - Internal Use - Confidential  &lt;/P&gt;&lt;/SPAN&gt;</vt:lpwstr>
  </property>
  <property fmtid="{D5CDD505-2E9C-101B-9397-08002B2CF9AE}" pid="4" name="titusconfig">
    <vt:lpwstr>0.6CorpGlobal</vt:lpwstr>
  </property>
  <property fmtid="{D5CDD505-2E9C-101B-9397-08002B2CF9AE}" pid="5" name="Document Editor">
    <vt:lpwstr>Mrinal_Patra</vt:lpwstr>
  </property>
  <property fmtid="{D5CDD505-2E9C-101B-9397-08002B2CF9AE}" pid="6" name="DellClassification">
    <vt:lpwstr>Internal Use</vt:lpwstr>
  </property>
  <property fmtid="{D5CDD505-2E9C-101B-9397-08002B2CF9AE}" pid="7" name="DellSublabels">
    <vt:lpwstr/>
  </property>
  <property fmtid="{D5CDD505-2E9C-101B-9397-08002B2CF9AE}" pid="8" name="DellVisualMarkingsPPT">
    <vt:lpwstr>Classification Footer</vt:lpwstr>
  </property>
</Properties>
</file>