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" panose="020B0606030504020204" pitchFamily="34" charset="0"/>
      <p:regular r:id="rId16"/>
      <p:bold r:id="rId17"/>
      <p:italic r:id="rId18"/>
      <p:boldItalic r:id="rId19"/>
    </p:embeddedFont>
    <p:embeddedFont>
      <p:font typeface="Source Sans Pro" panose="020B0503030403020204" pitchFamily="34" charset="0"/>
      <p:regular r:id="rId20"/>
      <p:bold r:id="rId21"/>
      <p:italic r:id="rId22"/>
      <p:boldItalic r:id="rId23"/>
    </p:embeddedFont>
    <p:embeddedFont>
      <p:font typeface="Source Sans Pro Bold" panose="020B0703030403020204" charset="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826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6.jpe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6.jpe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6.jpe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6.jpe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18" Type="http://schemas.openxmlformats.org/officeDocument/2006/relationships/image" Target="../media/image37.sv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17" Type="http://schemas.openxmlformats.org/officeDocument/2006/relationships/image" Target="../media/image36.png"/><Relationship Id="rId2" Type="http://schemas.openxmlformats.org/officeDocument/2006/relationships/image" Target="../media/image6.jpeg"/><Relationship Id="rId16" Type="http://schemas.openxmlformats.org/officeDocument/2006/relationships/image" Target="../media/image35.svg"/><Relationship Id="rId20" Type="http://schemas.openxmlformats.org/officeDocument/2006/relationships/image" Target="../media/image3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19" Type="http://schemas.openxmlformats.org/officeDocument/2006/relationships/image" Target="../media/image38.png"/><Relationship Id="rId4" Type="http://schemas.openxmlformats.org/officeDocument/2006/relationships/image" Target="../media/image2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1992516" y="-785821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1"/>
                </a:lnTo>
                <a:lnTo>
                  <a:pt x="0" y="143283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374891" y="3720538"/>
            <a:ext cx="11943045" cy="8750995"/>
          </a:xfrm>
          <a:custGeom>
            <a:avLst/>
            <a:gdLst/>
            <a:ahLst/>
            <a:cxnLst/>
            <a:rect l="l" t="t" r="r" b="b"/>
            <a:pathLst>
              <a:path w="11943045" h="8750995">
                <a:moveTo>
                  <a:pt x="0" y="0"/>
                </a:moveTo>
                <a:lnTo>
                  <a:pt x="11943045" y="0"/>
                </a:lnTo>
                <a:lnTo>
                  <a:pt x="11943045" y="8750995"/>
                </a:lnTo>
                <a:lnTo>
                  <a:pt x="0" y="87509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316255" y="8568750"/>
            <a:ext cx="11943045" cy="8750995"/>
          </a:xfrm>
          <a:custGeom>
            <a:avLst/>
            <a:gdLst/>
            <a:ahLst/>
            <a:cxnLst/>
            <a:rect l="l" t="t" r="r" b="b"/>
            <a:pathLst>
              <a:path w="11943045" h="8750995">
                <a:moveTo>
                  <a:pt x="0" y="0"/>
                </a:moveTo>
                <a:lnTo>
                  <a:pt x="11943045" y="0"/>
                </a:lnTo>
                <a:lnTo>
                  <a:pt x="11943045" y="8750995"/>
                </a:lnTo>
                <a:lnTo>
                  <a:pt x="0" y="87509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28700" y="-4614743"/>
            <a:ext cx="9185840" cy="6730716"/>
          </a:xfrm>
          <a:custGeom>
            <a:avLst/>
            <a:gdLst/>
            <a:ahLst/>
            <a:cxnLst/>
            <a:rect l="l" t="t" r="r" b="b"/>
            <a:pathLst>
              <a:path w="9185840" h="6730716">
                <a:moveTo>
                  <a:pt x="0" y="0"/>
                </a:moveTo>
                <a:lnTo>
                  <a:pt x="9185840" y="0"/>
                </a:lnTo>
                <a:lnTo>
                  <a:pt x="9185840" y="6730715"/>
                </a:lnTo>
                <a:lnTo>
                  <a:pt x="0" y="67307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7071926" y="6811785"/>
            <a:ext cx="9185840" cy="6730716"/>
          </a:xfrm>
          <a:custGeom>
            <a:avLst/>
            <a:gdLst/>
            <a:ahLst/>
            <a:cxnLst/>
            <a:rect l="l" t="t" r="r" b="b"/>
            <a:pathLst>
              <a:path w="9185840" h="6730716">
                <a:moveTo>
                  <a:pt x="0" y="0"/>
                </a:moveTo>
                <a:lnTo>
                  <a:pt x="9185840" y="0"/>
                </a:lnTo>
                <a:lnTo>
                  <a:pt x="9185840" y="6730715"/>
                </a:lnTo>
                <a:lnTo>
                  <a:pt x="0" y="67307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249260" y="299837"/>
            <a:ext cx="13284527" cy="9877305"/>
          </a:xfrm>
          <a:custGeom>
            <a:avLst/>
            <a:gdLst/>
            <a:ahLst/>
            <a:cxnLst/>
            <a:rect l="l" t="t" r="r" b="b"/>
            <a:pathLst>
              <a:path w="13284527" h="9877305">
                <a:moveTo>
                  <a:pt x="0" y="0"/>
                </a:moveTo>
                <a:lnTo>
                  <a:pt x="13284527" y="0"/>
                </a:lnTo>
                <a:lnTo>
                  <a:pt x="13284527" y="9877305"/>
                </a:lnTo>
                <a:lnTo>
                  <a:pt x="0" y="9877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10098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882070" y="895350"/>
            <a:ext cx="9705406" cy="1141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520"/>
              </a:lnSpc>
            </a:pPr>
            <a:r>
              <a:rPr lang="en-US" sz="6800" dirty="0">
                <a:solidFill>
                  <a:srgbClr val="FFFFFF"/>
                </a:solidFill>
                <a:latin typeface="Source Sans Pro Bold"/>
              </a:rPr>
              <a:t>HOW</a:t>
            </a:r>
            <a:r>
              <a:rPr lang="en-US" sz="6800" dirty="0">
                <a:solidFill>
                  <a:srgbClr val="256BEF"/>
                </a:solidFill>
                <a:latin typeface="Source Sans Pro Bold"/>
              </a:rPr>
              <a:t> </a:t>
            </a:r>
            <a:r>
              <a:rPr lang="en-US" sz="6800" dirty="0">
                <a:solidFill>
                  <a:schemeClr val="bg1"/>
                </a:solidFill>
                <a:latin typeface="Source Sans Pro Bold"/>
              </a:rPr>
              <a:t>INDIAN</a:t>
            </a:r>
            <a:r>
              <a:rPr lang="en-US" sz="6800" dirty="0">
                <a:solidFill>
                  <a:srgbClr val="256BEF"/>
                </a:solidFill>
                <a:latin typeface="Source Sans Pro Bold"/>
              </a:rPr>
              <a:t> CA SET-UP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061155" y="2623270"/>
            <a:ext cx="9718601" cy="1908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01"/>
              </a:lnSpc>
            </a:pPr>
            <a:r>
              <a:rPr lang="en-US" sz="5500">
                <a:solidFill>
                  <a:srgbClr val="FFFFFF"/>
                </a:solidFill>
                <a:latin typeface="Source Sans Pro Bold"/>
              </a:rPr>
              <a:t>ACCOUN</a:t>
            </a:r>
            <a:r>
              <a:rPr lang="en-US" sz="5500">
                <a:solidFill>
                  <a:srgbClr val="256BEF"/>
                </a:solidFill>
                <a:latin typeface="Source Sans Pro Bold"/>
              </a:rPr>
              <a:t>TING AND TAX </a:t>
            </a:r>
            <a:r>
              <a:rPr lang="en-US" sz="5500">
                <a:solidFill>
                  <a:srgbClr val="FFFFFF"/>
                </a:solidFill>
                <a:latin typeface="Source Sans Pro Bold"/>
              </a:rPr>
              <a:t>CONSULTANC</a:t>
            </a:r>
            <a:r>
              <a:rPr lang="en-US" sz="5500">
                <a:solidFill>
                  <a:srgbClr val="256BEF"/>
                </a:solidFill>
                <a:latin typeface="Source Sans Pro Bold"/>
              </a:rPr>
              <a:t>Y PRACTICE IN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294538" y="5054104"/>
            <a:ext cx="8478498" cy="17576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419"/>
              </a:lnSpc>
            </a:pPr>
            <a:r>
              <a:rPr lang="en-US" sz="10299" dirty="0">
                <a:solidFill>
                  <a:srgbClr val="CB45CA"/>
                </a:solidFill>
                <a:latin typeface="Source Sans Pro Bold"/>
              </a:rPr>
              <a:t>UAE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301957-0CFA-43E9-BDF7-23525B2C492A}"/>
              </a:ext>
            </a:extLst>
          </p:cNvPr>
          <p:cNvSpPr txBox="1"/>
          <p:nvPr/>
        </p:nvSpPr>
        <p:spPr>
          <a:xfrm>
            <a:off x="9328740" y="6700271"/>
            <a:ext cx="8959260" cy="3352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14419"/>
              </a:lnSpc>
            </a:pP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Source Sans Pro Bold"/>
              </a:rPr>
              <a:t>From : CA (Adv.) Kapil Goel</a:t>
            </a:r>
          </a:p>
          <a:p>
            <a:pPr algn="ctr">
              <a:lnSpc>
                <a:spcPts val="14419"/>
              </a:lnSpc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Source Sans Pro Bold"/>
              </a:rPr>
              <a:t>                               +91-9818686123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4504229" y="-650782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891896" y="-478856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1"/>
                </a:lnTo>
                <a:lnTo>
                  <a:pt x="0" y="143283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609857" y="5593424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1"/>
                </a:lnTo>
                <a:lnTo>
                  <a:pt x="0" y="143283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-2672448" y="-5668531"/>
            <a:ext cx="9307695" cy="6820002"/>
          </a:xfrm>
          <a:custGeom>
            <a:avLst/>
            <a:gdLst/>
            <a:ahLst/>
            <a:cxnLst/>
            <a:rect l="l" t="t" r="r" b="b"/>
            <a:pathLst>
              <a:path w="9307695" h="6820002">
                <a:moveTo>
                  <a:pt x="0" y="0"/>
                </a:moveTo>
                <a:lnTo>
                  <a:pt x="9307694" y="0"/>
                </a:lnTo>
                <a:lnTo>
                  <a:pt x="9307694" y="6820002"/>
                </a:lnTo>
                <a:lnTo>
                  <a:pt x="0" y="682000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6014358" y="639692"/>
            <a:ext cx="11816442" cy="1325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0196"/>
              </a:lnSpc>
            </a:pPr>
            <a:r>
              <a:rPr lang="en-US" sz="10299" dirty="0">
                <a:solidFill>
                  <a:srgbClr val="256BEF"/>
                </a:solidFill>
                <a:latin typeface="Source Sans Pro Bold"/>
              </a:rPr>
              <a:t>THANK YOU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DD7D6F24-B318-436A-B5B2-A88D4621CDAE}"/>
              </a:ext>
            </a:extLst>
          </p:cNvPr>
          <p:cNvSpPr txBox="1"/>
          <p:nvPr/>
        </p:nvSpPr>
        <p:spPr>
          <a:xfrm>
            <a:off x="-3505200" y="3360035"/>
            <a:ext cx="9519558" cy="33252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14419"/>
              </a:lnSpc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Source Sans Pro Bold"/>
              </a:rPr>
              <a:t>For any query, please contact:</a:t>
            </a:r>
          </a:p>
          <a:p>
            <a:pPr algn="r">
              <a:lnSpc>
                <a:spcPts val="14419"/>
              </a:lnSpc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Source Sans Pro Bold"/>
              </a:rPr>
              <a:t>CA (Adv.) Kapil Goel: +91-9818686123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2723141" y="-2020661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2"/>
                </a:lnTo>
                <a:lnTo>
                  <a:pt x="0" y="1432832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5178041" y="-9531486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2"/>
                </a:lnTo>
                <a:lnTo>
                  <a:pt x="0" y="1432832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212301" y="9258300"/>
            <a:ext cx="6093997" cy="4465238"/>
          </a:xfrm>
          <a:custGeom>
            <a:avLst/>
            <a:gdLst/>
            <a:ahLst/>
            <a:cxnLst/>
            <a:rect l="l" t="t" r="r" b="b"/>
            <a:pathLst>
              <a:path w="6093997" h="4465238">
                <a:moveTo>
                  <a:pt x="0" y="0"/>
                </a:moveTo>
                <a:lnTo>
                  <a:pt x="6093998" y="0"/>
                </a:lnTo>
                <a:lnTo>
                  <a:pt x="6093998" y="4465238"/>
                </a:lnTo>
                <a:lnTo>
                  <a:pt x="0" y="44652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4016640" y="-3816463"/>
            <a:ext cx="6093997" cy="4465238"/>
          </a:xfrm>
          <a:custGeom>
            <a:avLst/>
            <a:gdLst/>
            <a:ahLst/>
            <a:cxnLst/>
            <a:rect l="l" t="t" r="r" b="b"/>
            <a:pathLst>
              <a:path w="6093997" h="4465238">
                <a:moveTo>
                  <a:pt x="0" y="0"/>
                </a:moveTo>
                <a:lnTo>
                  <a:pt x="6093997" y="0"/>
                </a:lnTo>
                <a:lnTo>
                  <a:pt x="6093997" y="4465238"/>
                </a:lnTo>
                <a:lnTo>
                  <a:pt x="0" y="44652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5178041" y="5723964"/>
            <a:ext cx="19554781" cy="14328321"/>
          </a:xfrm>
          <a:custGeom>
            <a:avLst/>
            <a:gdLst/>
            <a:ahLst/>
            <a:cxnLst/>
            <a:rect l="l" t="t" r="r" b="b"/>
            <a:pathLst>
              <a:path w="19554781" h="14328321">
                <a:moveTo>
                  <a:pt x="0" y="0"/>
                </a:moveTo>
                <a:lnTo>
                  <a:pt x="19554781" y="0"/>
                </a:lnTo>
                <a:lnTo>
                  <a:pt x="19554781" y="14328322"/>
                </a:lnTo>
                <a:lnTo>
                  <a:pt x="0" y="1432832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2018297" y="1866901"/>
            <a:ext cx="11162298" cy="8163456"/>
          </a:xfrm>
          <a:custGeom>
            <a:avLst/>
            <a:gdLst/>
            <a:ahLst/>
            <a:cxnLst/>
            <a:rect l="l" t="t" r="r" b="b"/>
            <a:pathLst>
              <a:path w="8987633" h="6993297">
                <a:moveTo>
                  <a:pt x="0" y="0"/>
                </a:moveTo>
                <a:lnTo>
                  <a:pt x="8987633" y="0"/>
                </a:lnTo>
                <a:lnTo>
                  <a:pt x="8987633" y="6993296"/>
                </a:lnTo>
                <a:lnTo>
                  <a:pt x="0" y="69932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8585140" y="1368885"/>
            <a:ext cx="8478498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ABOUT UAE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585140" y="2725274"/>
            <a:ext cx="8478498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839"/>
              </a:lnSpc>
            </a:pPr>
            <a:r>
              <a:rPr lang="en-US" sz="3999">
                <a:solidFill>
                  <a:srgbClr val="001F59"/>
                </a:solidFill>
                <a:latin typeface="Source Sans Pro Bold"/>
              </a:rPr>
              <a:t>BUSINESS DYNAMICS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462875" y="3592049"/>
            <a:ext cx="8478498" cy="183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001F59"/>
                </a:solidFill>
                <a:latin typeface="Source Sans Pro Bold"/>
              </a:rPr>
              <a:t>Ranked 16th</a:t>
            </a:r>
            <a:r>
              <a:rPr lang="en-US" sz="3999">
                <a:solidFill>
                  <a:srgbClr val="001F59"/>
                </a:solidFill>
                <a:latin typeface="Source Sans Pro"/>
              </a:rPr>
              <a:t> Globally in World Bank’s Ease of Doing Business,2020</a:t>
            </a:r>
          </a:p>
          <a:p>
            <a:pPr algn="just">
              <a:lnSpc>
                <a:spcPts val="4839"/>
              </a:lnSpc>
            </a:pPr>
            <a:endParaRPr lang="en-US" sz="3999">
              <a:solidFill>
                <a:srgbClr val="001F59"/>
              </a:solidFill>
              <a:latin typeface="Source Sans Pro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9462875" y="6831659"/>
            <a:ext cx="8478498" cy="1223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001F59"/>
                </a:solidFill>
                <a:latin typeface="Source Sans Pro Bold"/>
              </a:rPr>
              <a:t>Huge Set-ups</a:t>
            </a:r>
            <a:r>
              <a:rPr lang="en-US" sz="3999">
                <a:solidFill>
                  <a:srgbClr val="001F59"/>
                </a:solidFill>
                <a:latin typeface="Source Sans Pro"/>
              </a:rPr>
              <a:t> of several Industries and Pool of Skilled Resource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462875" y="5007939"/>
            <a:ext cx="8478498" cy="183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001F59"/>
                </a:solidFill>
                <a:latin typeface="Source Sans Pro Bold"/>
              </a:rPr>
              <a:t>Open Economy </a:t>
            </a:r>
            <a:r>
              <a:rPr lang="en-US" sz="3999">
                <a:solidFill>
                  <a:srgbClr val="001F59"/>
                </a:solidFill>
                <a:latin typeface="Source Sans Pro"/>
              </a:rPr>
              <a:t>with Comprehensive Economic Partnership Agreement with India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462875" y="8045779"/>
            <a:ext cx="8478498" cy="183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001F59"/>
                </a:solidFill>
                <a:latin typeface="Source Sans Pro Bold"/>
              </a:rPr>
              <a:t>Investment Incentives </a:t>
            </a:r>
            <a:r>
              <a:rPr lang="en-US" sz="3999">
                <a:solidFill>
                  <a:srgbClr val="001F59"/>
                </a:solidFill>
                <a:latin typeface="Source Sans Pro"/>
              </a:rPr>
              <a:t>ranging from 100% ownership to 100% Profit Repatriation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353981" y="4831087"/>
            <a:ext cx="3963788" cy="2904375"/>
          </a:xfrm>
          <a:custGeom>
            <a:avLst/>
            <a:gdLst/>
            <a:ahLst/>
            <a:cxnLst/>
            <a:rect l="l" t="t" r="r" b="b"/>
            <a:pathLst>
              <a:path w="3963788" h="2904375">
                <a:moveTo>
                  <a:pt x="0" y="0"/>
                </a:moveTo>
                <a:lnTo>
                  <a:pt x="3963788" y="0"/>
                </a:lnTo>
                <a:lnTo>
                  <a:pt x="3963788" y="2904376"/>
                </a:lnTo>
                <a:lnTo>
                  <a:pt x="0" y="29043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990250" y="4831087"/>
            <a:ext cx="3963788" cy="2904375"/>
          </a:xfrm>
          <a:custGeom>
            <a:avLst/>
            <a:gdLst/>
            <a:ahLst/>
            <a:cxnLst/>
            <a:rect l="l" t="t" r="r" b="b"/>
            <a:pathLst>
              <a:path w="3963788" h="2904375">
                <a:moveTo>
                  <a:pt x="0" y="0"/>
                </a:moveTo>
                <a:lnTo>
                  <a:pt x="3963788" y="0"/>
                </a:lnTo>
                <a:lnTo>
                  <a:pt x="3963788" y="2904376"/>
                </a:lnTo>
                <a:lnTo>
                  <a:pt x="0" y="2904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162106" y="2493087"/>
            <a:ext cx="3963788" cy="2904375"/>
          </a:xfrm>
          <a:custGeom>
            <a:avLst/>
            <a:gdLst/>
            <a:ahLst/>
            <a:cxnLst/>
            <a:rect l="l" t="t" r="r" b="b"/>
            <a:pathLst>
              <a:path w="3963788" h="2904375">
                <a:moveTo>
                  <a:pt x="0" y="0"/>
                </a:moveTo>
                <a:lnTo>
                  <a:pt x="3963788" y="0"/>
                </a:lnTo>
                <a:lnTo>
                  <a:pt x="3963788" y="2904376"/>
                </a:lnTo>
                <a:lnTo>
                  <a:pt x="0" y="290437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182913" y="3346308"/>
            <a:ext cx="4965001" cy="1174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Expanding Practice for assisting Indian Clients for expansion and Growth in UAE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24645" y="7223663"/>
            <a:ext cx="4965001" cy="1174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Low Taxes with close Proximity with India and presence of Indians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717819" y="7410988"/>
            <a:ext cx="3941531" cy="784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Centrally located for Europe, Africa and Asia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15482" y="1194525"/>
            <a:ext cx="6111273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WHY UAE ?</a:t>
            </a:r>
          </a:p>
        </p:txBody>
      </p:sp>
      <p:sp>
        <p:nvSpPr>
          <p:cNvPr id="10" name="AutoShape 10"/>
          <p:cNvSpPr/>
          <p:nvPr/>
        </p:nvSpPr>
        <p:spPr>
          <a:xfrm>
            <a:off x="2742785" y="6235650"/>
            <a:ext cx="1928722" cy="0"/>
          </a:xfrm>
          <a:prstGeom prst="line">
            <a:avLst/>
          </a:prstGeom>
          <a:ln w="47625" cap="flat">
            <a:solidFill>
              <a:srgbClr val="9536CD"/>
            </a:solidFill>
            <a:prstDash val="solid"/>
            <a:headEnd type="none" w="sm" len="sm"/>
            <a:tailEnd type="diamond" w="lg" len="lg"/>
          </a:ln>
        </p:spPr>
      </p:sp>
      <p:sp>
        <p:nvSpPr>
          <p:cNvPr id="11" name="AutoShape 11"/>
          <p:cNvSpPr/>
          <p:nvPr/>
        </p:nvSpPr>
        <p:spPr>
          <a:xfrm>
            <a:off x="13553648" y="6235650"/>
            <a:ext cx="1135578" cy="0"/>
          </a:xfrm>
          <a:prstGeom prst="line">
            <a:avLst/>
          </a:prstGeom>
          <a:ln w="47625" cap="flat">
            <a:solidFill>
              <a:srgbClr val="9536CD"/>
            </a:solidFill>
            <a:prstDash val="solid"/>
            <a:headEnd type="diamond" w="lg" len="lg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11125894" y="2944349"/>
            <a:ext cx="1707295" cy="0"/>
          </a:xfrm>
          <a:prstGeom prst="line">
            <a:avLst/>
          </a:prstGeom>
          <a:ln w="47625" cap="flat">
            <a:solidFill>
              <a:srgbClr val="9536CD"/>
            </a:solidFill>
            <a:prstDash val="solid"/>
            <a:headEnd type="diamond" w="lg" len="lg"/>
            <a:tailEnd type="diamond" w="lg" len="lg"/>
          </a:ln>
        </p:spPr>
      </p:sp>
      <p:sp>
        <p:nvSpPr>
          <p:cNvPr id="13" name="AutoShape 13"/>
          <p:cNvSpPr/>
          <p:nvPr/>
        </p:nvSpPr>
        <p:spPr>
          <a:xfrm rot="5400000">
            <a:off x="2391872" y="6610375"/>
            <a:ext cx="749451" cy="0"/>
          </a:xfrm>
          <a:prstGeom prst="line">
            <a:avLst/>
          </a:prstGeom>
          <a:ln w="47625" cap="flat">
            <a:solidFill>
              <a:srgbClr val="9536CD"/>
            </a:solidFill>
            <a:prstDash val="solid"/>
            <a:headEnd type="none" w="sm" len="sm"/>
            <a:tailEnd type="diamond" w="lg" len="lg"/>
          </a:ln>
        </p:spPr>
      </p:sp>
      <p:sp>
        <p:nvSpPr>
          <p:cNvPr id="14" name="AutoShape 14"/>
          <p:cNvSpPr/>
          <p:nvPr/>
        </p:nvSpPr>
        <p:spPr>
          <a:xfrm rot="5400000">
            <a:off x="14290688" y="6610375"/>
            <a:ext cx="749451" cy="0"/>
          </a:xfrm>
          <a:prstGeom prst="line">
            <a:avLst/>
          </a:prstGeom>
          <a:ln w="47625" cap="flat">
            <a:solidFill>
              <a:srgbClr val="9536CD"/>
            </a:solidFill>
            <a:prstDash val="solid"/>
            <a:headEnd type="none" w="sm" len="sm"/>
            <a:tailEnd type="diamond" w="lg" len="lg"/>
          </a:ln>
        </p:spPr>
      </p:sp>
      <p:sp>
        <p:nvSpPr>
          <p:cNvPr id="15" name="Freeform 15"/>
          <p:cNvSpPr/>
          <p:nvPr/>
        </p:nvSpPr>
        <p:spPr>
          <a:xfrm>
            <a:off x="16812986" y="-3365358"/>
            <a:ext cx="9185840" cy="6730716"/>
          </a:xfrm>
          <a:custGeom>
            <a:avLst/>
            <a:gdLst/>
            <a:ahLst/>
            <a:cxnLst/>
            <a:rect l="l" t="t" r="r" b="b"/>
            <a:pathLst>
              <a:path w="9185840" h="6730716">
                <a:moveTo>
                  <a:pt x="0" y="0"/>
                </a:moveTo>
                <a:lnTo>
                  <a:pt x="9185840" y="0"/>
                </a:lnTo>
                <a:lnTo>
                  <a:pt x="9185840" y="6730716"/>
                </a:lnTo>
                <a:lnTo>
                  <a:pt x="0" y="67307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259300" y="81763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662968" y="5755117"/>
            <a:ext cx="4758718" cy="7006367"/>
          </a:xfrm>
          <a:custGeom>
            <a:avLst/>
            <a:gdLst/>
            <a:ahLst/>
            <a:cxnLst/>
            <a:rect l="l" t="t" r="r" b="b"/>
            <a:pathLst>
              <a:path w="4758718" h="7006367">
                <a:moveTo>
                  <a:pt x="0" y="0"/>
                </a:moveTo>
                <a:lnTo>
                  <a:pt x="4758718" y="0"/>
                </a:lnTo>
                <a:lnTo>
                  <a:pt x="4758718" y="7006366"/>
                </a:lnTo>
                <a:lnTo>
                  <a:pt x="0" y="70063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r="-100937"/>
            </a:stretch>
          </a:blipFill>
        </p:spPr>
      </p:sp>
      <p:sp>
        <p:nvSpPr>
          <p:cNvPr id="5" name="Freeform 5"/>
          <p:cNvSpPr/>
          <p:nvPr/>
        </p:nvSpPr>
        <p:spPr>
          <a:xfrm flipH="1" flipV="1">
            <a:off x="17259300" y="-2491681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6349566" y="4652500"/>
                </a:moveTo>
                <a:lnTo>
                  <a:pt x="0" y="4652500"/>
                </a:lnTo>
                <a:lnTo>
                  <a:pt x="0" y="0"/>
                </a:lnTo>
                <a:lnTo>
                  <a:pt x="6349566" y="0"/>
                </a:lnTo>
                <a:lnTo>
                  <a:pt x="6349566" y="465250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4774095" y="5306327"/>
            <a:ext cx="6062633" cy="3789146"/>
          </a:xfrm>
          <a:custGeom>
            <a:avLst/>
            <a:gdLst/>
            <a:ahLst/>
            <a:cxnLst/>
            <a:rect l="l" t="t" r="r" b="b"/>
            <a:pathLst>
              <a:path w="6062633" h="3789146">
                <a:moveTo>
                  <a:pt x="0" y="0"/>
                </a:moveTo>
                <a:lnTo>
                  <a:pt x="6062634" y="0"/>
                </a:lnTo>
                <a:lnTo>
                  <a:pt x="6062634" y="3789146"/>
                </a:lnTo>
                <a:lnTo>
                  <a:pt x="0" y="37891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774095" y="1191527"/>
            <a:ext cx="6062633" cy="3789146"/>
          </a:xfrm>
          <a:custGeom>
            <a:avLst/>
            <a:gdLst/>
            <a:ahLst/>
            <a:cxnLst/>
            <a:rect l="l" t="t" r="r" b="b"/>
            <a:pathLst>
              <a:path w="6062633" h="3789146">
                <a:moveTo>
                  <a:pt x="0" y="0"/>
                </a:moveTo>
                <a:lnTo>
                  <a:pt x="6062634" y="0"/>
                </a:lnTo>
                <a:lnTo>
                  <a:pt x="6062634" y="3789146"/>
                </a:lnTo>
                <a:lnTo>
                  <a:pt x="0" y="37891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1196667" y="1191527"/>
            <a:ext cx="6062633" cy="3789146"/>
          </a:xfrm>
          <a:custGeom>
            <a:avLst/>
            <a:gdLst/>
            <a:ahLst/>
            <a:cxnLst/>
            <a:rect l="l" t="t" r="r" b="b"/>
            <a:pathLst>
              <a:path w="6062633" h="3789146">
                <a:moveTo>
                  <a:pt x="0" y="0"/>
                </a:moveTo>
                <a:lnTo>
                  <a:pt x="6062633" y="0"/>
                </a:lnTo>
                <a:lnTo>
                  <a:pt x="6062633" y="3789146"/>
                </a:lnTo>
                <a:lnTo>
                  <a:pt x="0" y="37891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196667" y="5306327"/>
            <a:ext cx="6062633" cy="3789146"/>
          </a:xfrm>
          <a:custGeom>
            <a:avLst/>
            <a:gdLst/>
            <a:ahLst/>
            <a:cxnLst/>
            <a:rect l="l" t="t" r="r" b="b"/>
            <a:pathLst>
              <a:path w="6062633" h="3789146">
                <a:moveTo>
                  <a:pt x="0" y="0"/>
                </a:moveTo>
                <a:lnTo>
                  <a:pt x="6062633" y="0"/>
                </a:lnTo>
                <a:lnTo>
                  <a:pt x="6062633" y="3789146"/>
                </a:lnTo>
                <a:lnTo>
                  <a:pt x="0" y="37891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815788" y="4271277"/>
            <a:ext cx="2380757" cy="1744446"/>
          </a:xfrm>
          <a:custGeom>
            <a:avLst/>
            <a:gdLst/>
            <a:ahLst/>
            <a:cxnLst/>
            <a:rect l="l" t="t" r="r" b="b"/>
            <a:pathLst>
              <a:path w="2380757" h="1744446">
                <a:moveTo>
                  <a:pt x="0" y="0"/>
                </a:moveTo>
                <a:lnTo>
                  <a:pt x="2380757" y="0"/>
                </a:lnTo>
                <a:lnTo>
                  <a:pt x="2380757" y="1744446"/>
                </a:lnTo>
                <a:lnTo>
                  <a:pt x="0" y="17444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525184" y="1326655"/>
            <a:ext cx="3745395" cy="3925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STEP-BY STEP </a:t>
            </a:r>
          </a:p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SET UP GUIDE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563765" y="1472832"/>
            <a:ext cx="2656824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7D00C6"/>
                </a:solidFill>
                <a:latin typeface="Source Sans Pro Bold"/>
              </a:rPr>
              <a:t>STEP 1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98605" y="5703938"/>
            <a:ext cx="3745395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7D00C6"/>
                </a:solidFill>
                <a:latin typeface="Source Sans Pro Bold"/>
              </a:rPr>
              <a:t>Step 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843302" y="1472832"/>
            <a:ext cx="2656824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7D00C6"/>
                </a:solidFill>
                <a:latin typeface="Source Sans Pro Bold"/>
              </a:rPr>
              <a:t>Step 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843302" y="5745592"/>
            <a:ext cx="2656824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839"/>
              </a:lnSpc>
            </a:pPr>
            <a:r>
              <a:rPr lang="en-US" sz="3999">
                <a:solidFill>
                  <a:srgbClr val="7D00C6"/>
                </a:solidFill>
                <a:latin typeface="Source Sans Pro Bold"/>
              </a:rPr>
              <a:t>Step 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072033" y="2124977"/>
            <a:ext cx="5020700" cy="3517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Understanding UAE Laws and Regulations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Selection of Business Entity and Location 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Selection of Business Activity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Selection of Company Name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Selection of Commercial Space</a:t>
            </a:r>
          </a:p>
          <a:p>
            <a:pPr>
              <a:lnSpc>
                <a:spcPts val="3124"/>
              </a:lnSpc>
            </a:pPr>
            <a:endParaRPr lang="en-US" sz="2499">
              <a:solidFill>
                <a:srgbClr val="001F59"/>
              </a:solidFill>
              <a:latin typeface="Open San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72033" y="6550137"/>
            <a:ext cx="4430840" cy="1565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Getting ODI Approval from RBI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Repatriation of Funds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Reporting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603462" y="2124977"/>
            <a:ext cx="4430840" cy="273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Applying for Professional Trade License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Getting Establishment, Labour Card 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Applying for Visa (Medical and Bio-metric)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Open Bank Account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603462" y="6550137"/>
            <a:ext cx="4430840" cy="1565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Renewal of Trade License</a:t>
            </a:r>
          </a:p>
          <a:p>
            <a:pPr marL="539749" lvl="1" indent="-269875">
              <a:lnSpc>
                <a:spcPts val="3124"/>
              </a:lnSpc>
              <a:buFont typeface="Arial"/>
              <a:buChar char="•"/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Renewal of VISA, Labour Cards</a:t>
            </a:r>
          </a:p>
          <a:p>
            <a:pPr>
              <a:lnSpc>
                <a:spcPts val="3124"/>
              </a:lnSpc>
            </a:pPr>
            <a:endParaRPr lang="en-US" sz="2499">
              <a:solidFill>
                <a:srgbClr val="001F59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708539" y="1416581"/>
            <a:ext cx="7508888" cy="7453838"/>
          </a:xfrm>
          <a:custGeom>
            <a:avLst/>
            <a:gdLst/>
            <a:ahLst/>
            <a:cxnLst/>
            <a:rect l="l" t="t" r="r" b="b"/>
            <a:pathLst>
              <a:path w="7508888" h="7453838">
                <a:moveTo>
                  <a:pt x="0" y="0"/>
                </a:moveTo>
                <a:lnTo>
                  <a:pt x="7508889" y="0"/>
                </a:lnTo>
                <a:lnTo>
                  <a:pt x="7508889" y="7453838"/>
                </a:lnTo>
                <a:lnTo>
                  <a:pt x="0" y="74538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10156229" y="2393592"/>
            <a:ext cx="1093586" cy="1079916"/>
          </a:xfrm>
          <a:custGeom>
            <a:avLst/>
            <a:gdLst/>
            <a:ahLst/>
            <a:cxnLst/>
            <a:rect l="l" t="t" r="r" b="b"/>
            <a:pathLst>
              <a:path w="1093586" h="1079916">
                <a:moveTo>
                  <a:pt x="1093586" y="0"/>
                </a:moveTo>
                <a:lnTo>
                  <a:pt x="0" y="0"/>
                </a:lnTo>
                <a:lnTo>
                  <a:pt x="0" y="1079916"/>
                </a:lnTo>
                <a:lnTo>
                  <a:pt x="1093586" y="1079916"/>
                </a:lnTo>
                <a:lnTo>
                  <a:pt x="109358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239633" y="3080603"/>
            <a:ext cx="1134744" cy="785811"/>
          </a:xfrm>
          <a:custGeom>
            <a:avLst/>
            <a:gdLst/>
            <a:ahLst/>
            <a:cxnLst/>
            <a:rect l="l" t="t" r="r" b="b"/>
            <a:pathLst>
              <a:path w="1134744" h="785811">
                <a:moveTo>
                  <a:pt x="0" y="0"/>
                </a:moveTo>
                <a:lnTo>
                  <a:pt x="1134744" y="0"/>
                </a:lnTo>
                <a:lnTo>
                  <a:pt x="1134744" y="785811"/>
                </a:lnTo>
                <a:lnTo>
                  <a:pt x="0" y="7858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508547" y="6631758"/>
            <a:ext cx="1462171" cy="1462171"/>
          </a:xfrm>
          <a:custGeom>
            <a:avLst/>
            <a:gdLst/>
            <a:ahLst/>
            <a:cxnLst/>
            <a:rect l="l" t="t" r="r" b="b"/>
            <a:pathLst>
              <a:path w="1462171" h="1462171">
                <a:moveTo>
                  <a:pt x="0" y="0"/>
                </a:moveTo>
                <a:lnTo>
                  <a:pt x="1462171" y="0"/>
                </a:lnTo>
                <a:lnTo>
                  <a:pt x="1462171" y="1462171"/>
                </a:lnTo>
                <a:lnTo>
                  <a:pt x="0" y="14621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534647" y="6205147"/>
            <a:ext cx="1243163" cy="1157696"/>
          </a:xfrm>
          <a:custGeom>
            <a:avLst/>
            <a:gdLst/>
            <a:ahLst/>
            <a:cxnLst/>
            <a:rect l="l" t="t" r="r" b="b"/>
            <a:pathLst>
              <a:path w="1243163" h="1157696">
                <a:moveTo>
                  <a:pt x="0" y="0"/>
                </a:moveTo>
                <a:lnTo>
                  <a:pt x="1243164" y="0"/>
                </a:lnTo>
                <a:lnTo>
                  <a:pt x="1243164" y="1157696"/>
                </a:lnTo>
                <a:lnTo>
                  <a:pt x="0" y="1157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534723" y="1019175"/>
            <a:ext cx="4732697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STEP 1</a:t>
            </a:r>
          </a:p>
        </p:txBody>
      </p:sp>
      <p:sp>
        <p:nvSpPr>
          <p:cNvPr id="9" name="Freeform 9"/>
          <p:cNvSpPr/>
          <p:nvPr/>
        </p:nvSpPr>
        <p:spPr>
          <a:xfrm>
            <a:off x="1028688" y="3250266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28700" y="5408225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28688" y="756920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5"/>
                </a:lnTo>
                <a:lnTo>
                  <a:pt x="0" y="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88239" y="887041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837122" y="3161606"/>
            <a:ext cx="6509479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Understanding UAE Laws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845490" y="5270941"/>
            <a:ext cx="6676227" cy="910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Selection of Business Location and Structure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37122" y="7377403"/>
            <a:ext cx="5376949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Selection of Business Activity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845490" y="8716987"/>
            <a:ext cx="8019174" cy="910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Selection of Company Name &amp; Commercial Space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845490" y="3705666"/>
            <a:ext cx="6676227" cy="1565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Companies Act, CBUAE, DFSA, Employment Laws, VAT, Corporate Tax, IFRS, TP, Anti Money Laundering, Free Zone laws, DTAA etc.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45490" y="7811743"/>
            <a:ext cx="6039179" cy="784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Group and Sub-group of Business Activity with varied costs and conditions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45490" y="9757464"/>
            <a:ext cx="6039179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Uniqueness, Activity based</a:t>
            </a:r>
          </a:p>
        </p:txBody>
      </p:sp>
      <p:sp>
        <p:nvSpPr>
          <p:cNvPr id="20" name="Freeform 20"/>
          <p:cNvSpPr/>
          <p:nvPr/>
        </p:nvSpPr>
        <p:spPr>
          <a:xfrm>
            <a:off x="13508547" y="-32359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3508547" y="88704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-5320866" y="-1178992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845490" y="6162481"/>
            <a:ext cx="6863049" cy="1174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Mainland, Free-Zones, Individual Consultants, (Independent set-up, Branch office/ Wholly-owned Subsidiary)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708539" y="1416581"/>
            <a:ext cx="7508888" cy="7453838"/>
          </a:xfrm>
          <a:custGeom>
            <a:avLst/>
            <a:gdLst/>
            <a:ahLst/>
            <a:cxnLst/>
            <a:rect l="l" t="t" r="r" b="b"/>
            <a:pathLst>
              <a:path w="7508888" h="7453838">
                <a:moveTo>
                  <a:pt x="0" y="0"/>
                </a:moveTo>
                <a:lnTo>
                  <a:pt x="7508889" y="0"/>
                </a:lnTo>
                <a:lnTo>
                  <a:pt x="7508889" y="7453838"/>
                </a:lnTo>
                <a:lnTo>
                  <a:pt x="0" y="74538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10156229" y="2393592"/>
            <a:ext cx="1093586" cy="1079916"/>
          </a:xfrm>
          <a:custGeom>
            <a:avLst/>
            <a:gdLst/>
            <a:ahLst/>
            <a:cxnLst/>
            <a:rect l="l" t="t" r="r" b="b"/>
            <a:pathLst>
              <a:path w="1093586" h="1079916">
                <a:moveTo>
                  <a:pt x="1093586" y="0"/>
                </a:moveTo>
                <a:lnTo>
                  <a:pt x="0" y="0"/>
                </a:lnTo>
                <a:lnTo>
                  <a:pt x="0" y="1079916"/>
                </a:lnTo>
                <a:lnTo>
                  <a:pt x="1093586" y="1079916"/>
                </a:lnTo>
                <a:lnTo>
                  <a:pt x="109358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239633" y="3080603"/>
            <a:ext cx="1134744" cy="785811"/>
          </a:xfrm>
          <a:custGeom>
            <a:avLst/>
            <a:gdLst/>
            <a:ahLst/>
            <a:cxnLst/>
            <a:rect l="l" t="t" r="r" b="b"/>
            <a:pathLst>
              <a:path w="1134744" h="785811">
                <a:moveTo>
                  <a:pt x="0" y="0"/>
                </a:moveTo>
                <a:lnTo>
                  <a:pt x="1134744" y="0"/>
                </a:lnTo>
                <a:lnTo>
                  <a:pt x="1134744" y="785811"/>
                </a:lnTo>
                <a:lnTo>
                  <a:pt x="0" y="7858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508547" y="6631758"/>
            <a:ext cx="1462171" cy="1462171"/>
          </a:xfrm>
          <a:custGeom>
            <a:avLst/>
            <a:gdLst/>
            <a:ahLst/>
            <a:cxnLst/>
            <a:rect l="l" t="t" r="r" b="b"/>
            <a:pathLst>
              <a:path w="1462171" h="1462171">
                <a:moveTo>
                  <a:pt x="0" y="0"/>
                </a:moveTo>
                <a:lnTo>
                  <a:pt x="1462171" y="0"/>
                </a:lnTo>
                <a:lnTo>
                  <a:pt x="1462171" y="1462171"/>
                </a:lnTo>
                <a:lnTo>
                  <a:pt x="0" y="14621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534647" y="6205147"/>
            <a:ext cx="1243163" cy="1157696"/>
          </a:xfrm>
          <a:custGeom>
            <a:avLst/>
            <a:gdLst/>
            <a:ahLst/>
            <a:cxnLst/>
            <a:rect l="l" t="t" r="r" b="b"/>
            <a:pathLst>
              <a:path w="1243163" h="1157696">
                <a:moveTo>
                  <a:pt x="0" y="0"/>
                </a:moveTo>
                <a:lnTo>
                  <a:pt x="1243164" y="0"/>
                </a:lnTo>
                <a:lnTo>
                  <a:pt x="1243164" y="1157696"/>
                </a:lnTo>
                <a:lnTo>
                  <a:pt x="0" y="1157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534723" y="1019175"/>
            <a:ext cx="4732697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STEP 2</a:t>
            </a:r>
          </a:p>
        </p:txBody>
      </p:sp>
      <p:sp>
        <p:nvSpPr>
          <p:cNvPr id="9" name="Freeform 9"/>
          <p:cNvSpPr/>
          <p:nvPr/>
        </p:nvSpPr>
        <p:spPr>
          <a:xfrm>
            <a:off x="1028688" y="2487066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28700" y="5758663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88239" y="7647444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5"/>
                </a:lnTo>
                <a:lnTo>
                  <a:pt x="0" y="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88239" y="887041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845490" y="2407887"/>
            <a:ext cx="7306878" cy="910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Initial Approval and Application for Professional Trade License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845490" y="7584147"/>
            <a:ext cx="667622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Application for VISA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45490" y="5758663"/>
            <a:ext cx="6863049" cy="910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Getting Establishment and Employment Card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845490" y="8783662"/>
            <a:ext cx="8019174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Open Bank Account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845490" y="3454458"/>
            <a:ext cx="6863049" cy="195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with Department of Economic Development, documents (Passport, MoA, Apostilled Educational documents, Visit Visa, Tenancy Agreement, NOC(if required)) - https://eservices.dubaided.gov.ae/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45490" y="6703914"/>
            <a:ext cx="6039179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Authorised to operate in UAE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45490" y="9361909"/>
            <a:ext cx="6039179" cy="784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Several Banks operate including Bank of Baroda, HSBC, Local Banks</a:t>
            </a:r>
          </a:p>
        </p:txBody>
      </p:sp>
      <p:sp>
        <p:nvSpPr>
          <p:cNvPr id="20" name="Freeform 20"/>
          <p:cNvSpPr/>
          <p:nvPr/>
        </p:nvSpPr>
        <p:spPr>
          <a:xfrm>
            <a:off x="13508547" y="-32359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3508547" y="88704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-5320866" y="-1178992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845490" y="8170887"/>
            <a:ext cx="6676227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Manager, Partner, Employment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708539" y="1416581"/>
            <a:ext cx="7508888" cy="7453838"/>
          </a:xfrm>
          <a:custGeom>
            <a:avLst/>
            <a:gdLst/>
            <a:ahLst/>
            <a:cxnLst/>
            <a:rect l="l" t="t" r="r" b="b"/>
            <a:pathLst>
              <a:path w="7508888" h="7453838">
                <a:moveTo>
                  <a:pt x="0" y="0"/>
                </a:moveTo>
                <a:lnTo>
                  <a:pt x="7508889" y="0"/>
                </a:lnTo>
                <a:lnTo>
                  <a:pt x="7508889" y="7453838"/>
                </a:lnTo>
                <a:lnTo>
                  <a:pt x="0" y="74538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10156229" y="2393592"/>
            <a:ext cx="1093586" cy="1079916"/>
          </a:xfrm>
          <a:custGeom>
            <a:avLst/>
            <a:gdLst/>
            <a:ahLst/>
            <a:cxnLst/>
            <a:rect l="l" t="t" r="r" b="b"/>
            <a:pathLst>
              <a:path w="1093586" h="1079916">
                <a:moveTo>
                  <a:pt x="1093586" y="0"/>
                </a:moveTo>
                <a:lnTo>
                  <a:pt x="0" y="0"/>
                </a:lnTo>
                <a:lnTo>
                  <a:pt x="0" y="1079916"/>
                </a:lnTo>
                <a:lnTo>
                  <a:pt x="1093586" y="1079916"/>
                </a:lnTo>
                <a:lnTo>
                  <a:pt x="109358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239633" y="3080603"/>
            <a:ext cx="1134744" cy="785811"/>
          </a:xfrm>
          <a:custGeom>
            <a:avLst/>
            <a:gdLst/>
            <a:ahLst/>
            <a:cxnLst/>
            <a:rect l="l" t="t" r="r" b="b"/>
            <a:pathLst>
              <a:path w="1134744" h="785811">
                <a:moveTo>
                  <a:pt x="0" y="0"/>
                </a:moveTo>
                <a:lnTo>
                  <a:pt x="1134744" y="0"/>
                </a:lnTo>
                <a:lnTo>
                  <a:pt x="1134744" y="785811"/>
                </a:lnTo>
                <a:lnTo>
                  <a:pt x="0" y="7858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508547" y="6631758"/>
            <a:ext cx="1462171" cy="1462171"/>
          </a:xfrm>
          <a:custGeom>
            <a:avLst/>
            <a:gdLst/>
            <a:ahLst/>
            <a:cxnLst/>
            <a:rect l="l" t="t" r="r" b="b"/>
            <a:pathLst>
              <a:path w="1462171" h="1462171">
                <a:moveTo>
                  <a:pt x="0" y="0"/>
                </a:moveTo>
                <a:lnTo>
                  <a:pt x="1462171" y="0"/>
                </a:lnTo>
                <a:lnTo>
                  <a:pt x="1462171" y="1462171"/>
                </a:lnTo>
                <a:lnTo>
                  <a:pt x="0" y="14621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534647" y="6205147"/>
            <a:ext cx="1243163" cy="1157696"/>
          </a:xfrm>
          <a:custGeom>
            <a:avLst/>
            <a:gdLst/>
            <a:ahLst/>
            <a:cxnLst/>
            <a:rect l="l" t="t" r="r" b="b"/>
            <a:pathLst>
              <a:path w="1243163" h="1157696">
                <a:moveTo>
                  <a:pt x="0" y="0"/>
                </a:moveTo>
                <a:lnTo>
                  <a:pt x="1243164" y="0"/>
                </a:lnTo>
                <a:lnTo>
                  <a:pt x="1243164" y="1157696"/>
                </a:lnTo>
                <a:lnTo>
                  <a:pt x="0" y="1157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534723" y="1019175"/>
            <a:ext cx="4732697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STEP 3</a:t>
            </a:r>
          </a:p>
        </p:txBody>
      </p:sp>
      <p:sp>
        <p:nvSpPr>
          <p:cNvPr id="9" name="Freeform 9"/>
          <p:cNvSpPr/>
          <p:nvPr/>
        </p:nvSpPr>
        <p:spPr>
          <a:xfrm>
            <a:off x="1028688" y="2487066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28700" y="447815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5"/>
                </a:lnTo>
                <a:lnTo>
                  <a:pt x="0" y="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028688" y="6330605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5"/>
                </a:lnTo>
                <a:lnTo>
                  <a:pt x="0" y="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88239" y="809392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845490" y="2407887"/>
            <a:ext cx="7306878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Getting ODI approval from RBI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845490" y="6330605"/>
            <a:ext cx="667622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Reporting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45490" y="4469349"/>
            <a:ext cx="6863049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Repatriation of Funds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845490" y="8042238"/>
            <a:ext cx="8019174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Income Tax Considerations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845490" y="3251802"/>
            <a:ext cx="6863049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Application, Approval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45490" y="5313264"/>
            <a:ext cx="6039179" cy="784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Transfer of Funds from Banking channels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45490" y="8752803"/>
            <a:ext cx="6039179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Tax residency and Clubbing of Income</a:t>
            </a:r>
          </a:p>
        </p:txBody>
      </p:sp>
      <p:sp>
        <p:nvSpPr>
          <p:cNvPr id="20" name="Freeform 20"/>
          <p:cNvSpPr/>
          <p:nvPr/>
        </p:nvSpPr>
        <p:spPr>
          <a:xfrm>
            <a:off x="13508547" y="-32359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3508547" y="88704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-5320866" y="-1178992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1845490" y="7038938"/>
            <a:ext cx="6676227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Manager, Partner, Employment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708539" y="1416581"/>
            <a:ext cx="7508888" cy="7453838"/>
          </a:xfrm>
          <a:custGeom>
            <a:avLst/>
            <a:gdLst/>
            <a:ahLst/>
            <a:cxnLst/>
            <a:rect l="l" t="t" r="r" b="b"/>
            <a:pathLst>
              <a:path w="7508888" h="7453838">
                <a:moveTo>
                  <a:pt x="0" y="0"/>
                </a:moveTo>
                <a:lnTo>
                  <a:pt x="7508889" y="0"/>
                </a:lnTo>
                <a:lnTo>
                  <a:pt x="7508889" y="7453838"/>
                </a:lnTo>
                <a:lnTo>
                  <a:pt x="0" y="74538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10156229" y="2393592"/>
            <a:ext cx="1093586" cy="1079916"/>
          </a:xfrm>
          <a:custGeom>
            <a:avLst/>
            <a:gdLst/>
            <a:ahLst/>
            <a:cxnLst/>
            <a:rect l="l" t="t" r="r" b="b"/>
            <a:pathLst>
              <a:path w="1093586" h="1079916">
                <a:moveTo>
                  <a:pt x="1093586" y="0"/>
                </a:moveTo>
                <a:lnTo>
                  <a:pt x="0" y="0"/>
                </a:lnTo>
                <a:lnTo>
                  <a:pt x="0" y="1079916"/>
                </a:lnTo>
                <a:lnTo>
                  <a:pt x="1093586" y="1079916"/>
                </a:lnTo>
                <a:lnTo>
                  <a:pt x="109358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239633" y="3080603"/>
            <a:ext cx="1134744" cy="785811"/>
          </a:xfrm>
          <a:custGeom>
            <a:avLst/>
            <a:gdLst/>
            <a:ahLst/>
            <a:cxnLst/>
            <a:rect l="l" t="t" r="r" b="b"/>
            <a:pathLst>
              <a:path w="1134744" h="785811">
                <a:moveTo>
                  <a:pt x="0" y="0"/>
                </a:moveTo>
                <a:lnTo>
                  <a:pt x="1134744" y="0"/>
                </a:lnTo>
                <a:lnTo>
                  <a:pt x="1134744" y="785811"/>
                </a:lnTo>
                <a:lnTo>
                  <a:pt x="0" y="7858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508547" y="6631758"/>
            <a:ext cx="1462171" cy="1462171"/>
          </a:xfrm>
          <a:custGeom>
            <a:avLst/>
            <a:gdLst/>
            <a:ahLst/>
            <a:cxnLst/>
            <a:rect l="l" t="t" r="r" b="b"/>
            <a:pathLst>
              <a:path w="1462171" h="1462171">
                <a:moveTo>
                  <a:pt x="0" y="0"/>
                </a:moveTo>
                <a:lnTo>
                  <a:pt x="1462171" y="0"/>
                </a:lnTo>
                <a:lnTo>
                  <a:pt x="1462171" y="1462171"/>
                </a:lnTo>
                <a:lnTo>
                  <a:pt x="0" y="14621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534647" y="6205147"/>
            <a:ext cx="1243163" cy="1157696"/>
          </a:xfrm>
          <a:custGeom>
            <a:avLst/>
            <a:gdLst/>
            <a:ahLst/>
            <a:cxnLst/>
            <a:rect l="l" t="t" r="r" b="b"/>
            <a:pathLst>
              <a:path w="1243163" h="1157696">
                <a:moveTo>
                  <a:pt x="0" y="0"/>
                </a:moveTo>
                <a:lnTo>
                  <a:pt x="1243164" y="0"/>
                </a:lnTo>
                <a:lnTo>
                  <a:pt x="1243164" y="1157696"/>
                </a:lnTo>
                <a:lnTo>
                  <a:pt x="0" y="115769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534723" y="1019175"/>
            <a:ext cx="4732697" cy="98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>
                <a:solidFill>
                  <a:srgbClr val="256BEF"/>
                </a:solidFill>
                <a:latin typeface="Source Sans Pro Bold"/>
              </a:rPr>
              <a:t>STEP 4</a:t>
            </a:r>
          </a:p>
        </p:txBody>
      </p:sp>
      <p:sp>
        <p:nvSpPr>
          <p:cNvPr id="9" name="Freeform 9"/>
          <p:cNvSpPr/>
          <p:nvPr/>
        </p:nvSpPr>
        <p:spPr>
          <a:xfrm>
            <a:off x="1028688" y="2487066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4"/>
                </a:lnTo>
                <a:lnTo>
                  <a:pt x="0" y="44648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28700" y="4478159"/>
            <a:ext cx="446484" cy="446484"/>
          </a:xfrm>
          <a:custGeom>
            <a:avLst/>
            <a:gdLst/>
            <a:ahLst/>
            <a:cxnLst/>
            <a:rect l="l" t="t" r="r" b="b"/>
            <a:pathLst>
              <a:path w="446484" h="446484">
                <a:moveTo>
                  <a:pt x="0" y="0"/>
                </a:moveTo>
                <a:lnTo>
                  <a:pt x="446484" y="0"/>
                </a:lnTo>
                <a:lnTo>
                  <a:pt x="446484" y="446485"/>
                </a:lnTo>
                <a:lnTo>
                  <a:pt x="0" y="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845490" y="2407887"/>
            <a:ext cx="7306878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Renewal of Trade License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45490" y="4469349"/>
            <a:ext cx="6863049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29"/>
              </a:lnSpc>
            </a:pPr>
            <a:r>
              <a:rPr lang="en-US" sz="3000">
                <a:solidFill>
                  <a:srgbClr val="7D00C6"/>
                </a:solidFill>
                <a:latin typeface="Source Sans Pro Bold"/>
              </a:rPr>
              <a:t>Other Periodicals Renewals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845490" y="3251802"/>
            <a:ext cx="6863049" cy="784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Require to be done every year. Relatively Easy process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845490" y="5313264"/>
            <a:ext cx="6039179" cy="39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Visa, Tenancy Agreements, Labour card</a:t>
            </a:r>
          </a:p>
        </p:txBody>
      </p:sp>
      <p:sp>
        <p:nvSpPr>
          <p:cNvPr id="15" name="Freeform 15"/>
          <p:cNvSpPr/>
          <p:nvPr/>
        </p:nvSpPr>
        <p:spPr>
          <a:xfrm>
            <a:off x="13508547" y="-32359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3508547" y="8870419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-5320866" y="-1178992"/>
            <a:ext cx="6349566" cy="4652500"/>
          </a:xfrm>
          <a:custGeom>
            <a:avLst/>
            <a:gdLst/>
            <a:ahLst/>
            <a:cxnLst/>
            <a:rect l="l" t="t" r="r" b="b"/>
            <a:pathLst>
              <a:path w="6349566" h="4652500">
                <a:moveTo>
                  <a:pt x="0" y="0"/>
                </a:moveTo>
                <a:lnTo>
                  <a:pt x="6349566" y="0"/>
                </a:lnTo>
                <a:lnTo>
                  <a:pt x="6349566" y="4652500"/>
                </a:lnTo>
                <a:lnTo>
                  <a:pt x="0" y="4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5000"/>
            </a:blip>
            <a:stretch>
              <a:fillRect t="-9222" b="-92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2675835" y="3837147"/>
            <a:ext cx="16490824" cy="12083277"/>
          </a:xfrm>
          <a:custGeom>
            <a:avLst/>
            <a:gdLst/>
            <a:ahLst/>
            <a:cxnLst/>
            <a:rect l="l" t="t" r="r" b="b"/>
            <a:pathLst>
              <a:path w="16490824" h="12083277">
                <a:moveTo>
                  <a:pt x="0" y="0"/>
                </a:moveTo>
                <a:lnTo>
                  <a:pt x="16490824" y="0"/>
                </a:lnTo>
                <a:lnTo>
                  <a:pt x="16490824" y="12083277"/>
                </a:lnTo>
                <a:lnTo>
                  <a:pt x="0" y="120832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472557" y="3837147"/>
            <a:ext cx="16490824" cy="12083277"/>
          </a:xfrm>
          <a:custGeom>
            <a:avLst/>
            <a:gdLst/>
            <a:ahLst/>
            <a:cxnLst/>
            <a:rect l="l" t="t" r="r" b="b"/>
            <a:pathLst>
              <a:path w="16490824" h="12083277">
                <a:moveTo>
                  <a:pt x="0" y="0"/>
                </a:moveTo>
                <a:lnTo>
                  <a:pt x="16490825" y="0"/>
                </a:lnTo>
                <a:lnTo>
                  <a:pt x="16490825" y="12083277"/>
                </a:lnTo>
                <a:lnTo>
                  <a:pt x="0" y="120832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028700" y="4620986"/>
            <a:ext cx="3956957" cy="4637314"/>
            <a:chOff x="0" y="0"/>
            <a:chExt cx="1042162" cy="12213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42162" cy="1221350"/>
            </a:xfrm>
            <a:custGeom>
              <a:avLst/>
              <a:gdLst/>
              <a:ahLst/>
              <a:cxnLst/>
              <a:rect l="l" t="t" r="r" b="b"/>
              <a:pathLst>
                <a:path w="1042162" h="1221350">
                  <a:moveTo>
                    <a:pt x="0" y="0"/>
                  </a:moveTo>
                  <a:lnTo>
                    <a:pt x="1042162" y="0"/>
                  </a:lnTo>
                  <a:lnTo>
                    <a:pt x="1042162" y="1221350"/>
                  </a:lnTo>
                  <a:lnTo>
                    <a:pt x="0" y="1221350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24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119914" y="4620986"/>
            <a:ext cx="3956957" cy="4637314"/>
            <a:chOff x="0" y="0"/>
            <a:chExt cx="1042162" cy="12213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42162" cy="1221350"/>
            </a:xfrm>
            <a:custGeom>
              <a:avLst/>
              <a:gdLst/>
              <a:ahLst/>
              <a:cxnLst/>
              <a:rect l="l" t="t" r="r" b="b"/>
              <a:pathLst>
                <a:path w="1042162" h="1221350">
                  <a:moveTo>
                    <a:pt x="0" y="0"/>
                  </a:moveTo>
                  <a:lnTo>
                    <a:pt x="1042162" y="0"/>
                  </a:lnTo>
                  <a:lnTo>
                    <a:pt x="1042162" y="1221350"/>
                  </a:lnTo>
                  <a:lnTo>
                    <a:pt x="0" y="1221350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24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211129" y="4620986"/>
            <a:ext cx="3956957" cy="4637314"/>
            <a:chOff x="0" y="0"/>
            <a:chExt cx="1042162" cy="122135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042162" cy="1221350"/>
            </a:xfrm>
            <a:custGeom>
              <a:avLst/>
              <a:gdLst/>
              <a:ahLst/>
              <a:cxnLst/>
              <a:rect l="l" t="t" r="r" b="b"/>
              <a:pathLst>
                <a:path w="1042162" h="1221350">
                  <a:moveTo>
                    <a:pt x="0" y="0"/>
                  </a:moveTo>
                  <a:lnTo>
                    <a:pt x="1042162" y="0"/>
                  </a:lnTo>
                  <a:lnTo>
                    <a:pt x="1042162" y="1221350"/>
                  </a:lnTo>
                  <a:lnTo>
                    <a:pt x="0" y="1221350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24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302343" y="4620986"/>
            <a:ext cx="3956957" cy="4637314"/>
            <a:chOff x="0" y="0"/>
            <a:chExt cx="1042162" cy="122135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042162" cy="1221350"/>
            </a:xfrm>
            <a:custGeom>
              <a:avLst/>
              <a:gdLst/>
              <a:ahLst/>
              <a:cxnLst/>
              <a:rect l="l" t="t" r="r" b="b"/>
              <a:pathLst>
                <a:path w="1042162" h="1221350">
                  <a:moveTo>
                    <a:pt x="0" y="0"/>
                  </a:moveTo>
                  <a:lnTo>
                    <a:pt x="1042162" y="0"/>
                  </a:lnTo>
                  <a:lnTo>
                    <a:pt x="1042162" y="1221350"/>
                  </a:lnTo>
                  <a:lnTo>
                    <a:pt x="0" y="1221350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24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922689" y="3536496"/>
            <a:ext cx="2168979" cy="2168979"/>
          </a:xfrm>
          <a:custGeom>
            <a:avLst/>
            <a:gdLst/>
            <a:ahLst/>
            <a:cxnLst/>
            <a:rect l="l" t="t" r="r" b="b"/>
            <a:pathLst>
              <a:path w="2168979" h="2168979">
                <a:moveTo>
                  <a:pt x="0" y="0"/>
                </a:moveTo>
                <a:lnTo>
                  <a:pt x="2168979" y="0"/>
                </a:lnTo>
                <a:lnTo>
                  <a:pt x="2168979" y="2168979"/>
                </a:lnTo>
                <a:lnTo>
                  <a:pt x="0" y="21689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6013904" y="3536496"/>
            <a:ext cx="2168979" cy="2168979"/>
          </a:xfrm>
          <a:custGeom>
            <a:avLst/>
            <a:gdLst/>
            <a:ahLst/>
            <a:cxnLst/>
            <a:rect l="l" t="t" r="r" b="b"/>
            <a:pathLst>
              <a:path w="2168979" h="2168979">
                <a:moveTo>
                  <a:pt x="0" y="0"/>
                </a:moveTo>
                <a:lnTo>
                  <a:pt x="2168978" y="0"/>
                </a:lnTo>
                <a:lnTo>
                  <a:pt x="2168978" y="2168979"/>
                </a:lnTo>
                <a:lnTo>
                  <a:pt x="0" y="216897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0105118" y="3536496"/>
            <a:ext cx="2168979" cy="2168979"/>
          </a:xfrm>
          <a:custGeom>
            <a:avLst/>
            <a:gdLst/>
            <a:ahLst/>
            <a:cxnLst/>
            <a:rect l="l" t="t" r="r" b="b"/>
            <a:pathLst>
              <a:path w="2168979" h="2168979">
                <a:moveTo>
                  <a:pt x="0" y="0"/>
                </a:moveTo>
                <a:lnTo>
                  <a:pt x="2168978" y="0"/>
                </a:lnTo>
                <a:lnTo>
                  <a:pt x="2168978" y="2168979"/>
                </a:lnTo>
                <a:lnTo>
                  <a:pt x="0" y="21689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196332" y="3536496"/>
            <a:ext cx="2168979" cy="2168979"/>
          </a:xfrm>
          <a:custGeom>
            <a:avLst/>
            <a:gdLst/>
            <a:ahLst/>
            <a:cxnLst/>
            <a:rect l="l" t="t" r="r" b="b"/>
            <a:pathLst>
              <a:path w="2168979" h="2168979">
                <a:moveTo>
                  <a:pt x="0" y="0"/>
                </a:moveTo>
                <a:lnTo>
                  <a:pt x="2168979" y="0"/>
                </a:lnTo>
                <a:lnTo>
                  <a:pt x="2168979" y="2168979"/>
                </a:lnTo>
                <a:lnTo>
                  <a:pt x="0" y="216897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2515128" y="4128935"/>
            <a:ext cx="984102" cy="984102"/>
          </a:xfrm>
          <a:custGeom>
            <a:avLst/>
            <a:gdLst/>
            <a:ahLst/>
            <a:cxnLst/>
            <a:rect l="l" t="t" r="r" b="b"/>
            <a:pathLst>
              <a:path w="984102" h="984102">
                <a:moveTo>
                  <a:pt x="0" y="0"/>
                </a:moveTo>
                <a:lnTo>
                  <a:pt x="984102" y="0"/>
                </a:lnTo>
                <a:lnTo>
                  <a:pt x="984102" y="984102"/>
                </a:lnTo>
                <a:lnTo>
                  <a:pt x="0" y="98410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6661207" y="4128935"/>
            <a:ext cx="874371" cy="1014565"/>
          </a:xfrm>
          <a:custGeom>
            <a:avLst/>
            <a:gdLst/>
            <a:ahLst/>
            <a:cxnLst/>
            <a:rect l="l" t="t" r="r" b="b"/>
            <a:pathLst>
              <a:path w="874371" h="1014565">
                <a:moveTo>
                  <a:pt x="0" y="0"/>
                </a:moveTo>
                <a:lnTo>
                  <a:pt x="874371" y="0"/>
                </a:lnTo>
                <a:lnTo>
                  <a:pt x="874371" y="1014565"/>
                </a:lnTo>
                <a:lnTo>
                  <a:pt x="0" y="1014565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0697556" y="4128935"/>
            <a:ext cx="984102" cy="984102"/>
          </a:xfrm>
          <a:custGeom>
            <a:avLst/>
            <a:gdLst/>
            <a:ahLst/>
            <a:cxnLst/>
            <a:rect l="l" t="t" r="r" b="b"/>
            <a:pathLst>
              <a:path w="984102" h="984102">
                <a:moveTo>
                  <a:pt x="0" y="0"/>
                </a:moveTo>
                <a:lnTo>
                  <a:pt x="984102" y="0"/>
                </a:lnTo>
                <a:lnTo>
                  <a:pt x="984102" y="984102"/>
                </a:lnTo>
                <a:lnTo>
                  <a:pt x="0" y="984102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4773539" y="4128935"/>
            <a:ext cx="1014565" cy="1014565"/>
          </a:xfrm>
          <a:custGeom>
            <a:avLst/>
            <a:gdLst/>
            <a:ahLst/>
            <a:cxnLst/>
            <a:rect l="l" t="t" r="r" b="b"/>
            <a:pathLst>
              <a:path w="1014565" h="1014565">
                <a:moveTo>
                  <a:pt x="0" y="0"/>
                </a:moveTo>
                <a:lnTo>
                  <a:pt x="1014565" y="0"/>
                </a:lnTo>
                <a:lnTo>
                  <a:pt x="1014565" y="1014565"/>
                </a:lnTo>
                <a:lnTo>
                  <a:pt x="0" y="101456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4800501" y="877624"/>
            <a:ext cx="10591899" cy="19419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7743"/>
              </a:lnSpc>
            </a:pPr>
            <a:r>
              <a:rPr lang="en-US" sz="6399" dirty="0">
                <a:solidFill>
                  <a:srgbClr val="256BEF"/>
                </a:solidFill>
                <a:latin typeface="Source Sans Pro Bold"/>
              </a:rPr>
              <a:t>Recent Changes in UAE Laws to attract Professionals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28700" y="5830661"/>
            <a:ext cx="3957864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9"/>
              </a:lnSpc>
            </a:pPr>
            <a:r>
              <a:rPr lang="en-US" sz="3999">
                <a:solidFill>
                  <a:srgbClr val="7D00C6"/>
                </a:solidFill>
                <a:latin typeface="Source Sans Pro Bold"/>
              </a:rPr>
              <a:t>100% Ownership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769981" y="5832021"/>
            <a:ext cx="2656824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9"/>
              </a:lnSpc>
            </a:pPr>
            <a:r>
              <a:rPr lang="en-US" sz="3999">
                <a:solidFill>
                  <a:srgbClr val="9536CD"/>
                </a:solidFill>
                <a:latin typeface="Source Sans Pro Bold"/>
              </a:rPr>
              <a:t>Golden Visa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498417" y="5832021"/>
            <a:ext cx="3436967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9"/>
              </a:lnSpc>
            </a:pPr>
            <a:r>
              <a:rPr lang="en-US" sz="3999">
                <a:solidFill>
                  <a:srgbClr val="CD2FCC"/>
                </a:solidFill>
                <a:latin typeface="Source Sans Pro Bold"/>
              </a:rPr>
              <a:t>Corporate Tax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3731421" y="5832021"/>
            <a:ext cx="3092252" cy="614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39"/>
              </a:lnSpc>
            </a:pPr>
            <a:r>
              <a:rPr lang="en-US" sz="3999">
                <a:solidFill>
                  <a:srgbClr val="E735C3"/>
                </a:solidFill>
                <a:latin typeface="Source Sans Pro Bold"/>
              </a:rPr>
              <a:t>Residency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27793" y="6560366"/>
            <a:ext cx="3958771" cy="195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In 2020, UAE allowed 100% ownership of Foreign Investors in over 1000 + Businesses in UAE Mainland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118100" y="6560366"/>
            <a:ext cx="3958771" cy="195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Introduced to attract Foreign Talent to live, work or study in UAE. Valid for 5 - 10 years and entail number of benefits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211129" y="6560366"/>
            <a:ext cx="3958771" cy="195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With CT there lies immense opportunities for Professionals to set up and grow CA practice in UAE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3298162" y="6560366"/>
            <a:ext cx="3958771" cy="1565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4"/>
              </a:lnSpc>
            </a:pPr>
            <a:r>
              <a:rPr lang="en-US" sz="2499">
                <a:solidFill>
                  <a:srgbClr val="001F59"/>
                </a:solidFill>
                <a:latin typeface="Open Sans"/>
              </a:rPr>
              <a:t>Individual residing in UAE for 183 days or more to be treated as UAE Resident for DTAA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516</Words>
  <Application>Microsoft Office PowerPoint</Application>
  <PresentationFormat>Custom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Source Sans Pro Bold</vt:lpstr>
      <vt:lpstr>Source Sans Pro</vt:lpstr>
      <vt:lpstr>Open Sans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set-up</dc:title>
  <cp:lastModifiedBy>AYUSHMAAN GOEL (II A)</cp:lastModifiedBy>
  <cp:revision>4</cp:revision>
  <dcterms:created xsi:type="dcterms:W3CDTF">2006-08-16T00:00:00Z</dcterms:created>
  <dcterms:modified xsi:type="dcterms:W3CDTF">2023-08-31T07:40:32Z</dcterms:modified>
  <dc:identifier>DAFswlpjNlA</dc:identifier>
</cp:coreProperties>
</file>