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2" d="100"/>
          <a:sy n="92" d="100"/>
        </p:scale>
        <p:origin x="5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19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48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86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42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25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44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1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9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452063" y="2440186"/>
            <a:ext cx="8517276" cy="166639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6561"/>
              </a:lnSpc>
              <a:buNone/>
            </a:pPr>
            <a:r>
              <a:rPr lang="en-US" sz="5249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CA Practice and Industry perspective in Australia</a:t>
            </a:r>
            <a:endParaRPr lang="en-US" sz="5249" dirty="0"/>
          </a:p>
        </p:txBody>
      </p:sp>
      <p:sp>
        <p:nvSpPr>
          <p:cNvPr id="6" name="Shape 3"/>
          <p:cNvSpPr/>
          <p:nvPr/>
        </p:nvSpPr>
        <p:spPr>
          <a:xfrm>
            <a:off x="637992" y="5417225"/>
            <a:ext cx="355402" cy="355402"/>
          </a:xfrm>
          <a:prstGeom prst="roundRect">
            <a:avLst>
              <a:gd name="adj" fmla="val 25726039"/>
            </a:avLst>
          </a:prstGeom>
          <a:solidFill>
            <a:srgbClr val="3B9762"/>
          </a:solidFill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7" name="Text 4"/>
          <p:cNvSpPr/>
          <p:nvPr/>
        </p:nvSpPr>
        <p:spPr>
          <a:xfrm>
            <a:off x="714035" y="5341655"/>
            <a:ext cx="236220" cy="3657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880"/>
              </a:lnSpc>
              <a:buNone/>
            </a:pPr>
            <a:r>
              <a:rPr lang="en-US" sz="1152" dirty="0">
                <a:solidFill>
                  <a:srgbClr val="FFFFFF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MG</a:t>
            </a:r>
            <a:endParaRPr lang="en-US" sz="1152" dirty="0"/>
          </a:p>
        </p:txBody>
      </p:sp>
      <p:sp>
        <p:nvSpPr>
          <p:cNvPr id="8" name="Text 5"/>
          <p:cNvSpPr/>
          <p:nvPr/>
        </p:nvSpPr>
        <p:spPr>
          <a:xfrm>
            <a:off x="1104479" y="5400556"/>
            <a:ext cx="218694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r>
              <a:rPr lang="en-US" sz="2187" b="1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by Madan Gopal Jangra</a:t>
            </a:r>
          </a:p>
          <a:p>
            <a:pPr marL="0" indent="0" algn="l">
              <a:lnSpc>
                <a:spcPts val="3062"/>
              </a:lnSpc>
              <a:buNone/>
            </a:pPr>
            <a:r>
              <a:rPr lang="en-US" sz="1200" b="1" dirty="0">
                <a:solidFill>
                  <a:srgbClr val="454240"/>
                </a:solidFill>
                <a:latin typeface="DM Sans" pitchFamily="34" charset="0"/>
              </a:rPr>
              <a:t>Past Chairman, Sydney (Australia) Chapter of ICAI</a:t>
            </a:r>
            <a:endParaRPr lang="en-US" sz="2187" dirty="0"/>
          </a:p>
        </p:txBody>
      </p:sp>
      <p:pic>
        <p:nvPicPr>
          <p:cNvPr id="9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-298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856466" y="338180"/>
            <a:ext cx="49377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CA India and CPA and CAANZ</a:t>
            </a:r>
            <a:endParaRPr lang="en-US" sz="437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898B8-4A5E-19C7-0154-48B72833E747}"/>
              </a:ext>
            </a:extLst>
          </p:cNvPr>
          <p:cNvSpPr txBox="1"/>
          <p:nvPr/>
        </p:nvSpPr>
        <p:spPr>
          <a:xfrm>
            <a:off x="784547" y="1582221"/>
            <a:ext cx="493776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Auditing and Assurance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Must be registered as Auditor with ASIC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Have relevant experience of 3000 hours of </a:t>
            </a:r>
            <a:r>
              <a:rPr lang="en-AU" sz="2400" b="0" i="0" dirty="0">
                <a:solidFill>
                  <a:srgbClr val="202124"/>
                </a:solidFill>
                <a:effectLst/>
                <a:latin typeface="Google Sans"/>
              </a:rPr>
              <a:t>work in auditing under the direction of a registered company auditor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>
              <a:solidFill>
                <a:srgbClr val="202124"/>
              </a:solidFill>
              <a:latin typeface="Google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b="0" i="0" dirty="0">
                <a:solidFill>
                  <a:srgbClr val="202124"/>
                </a:solidFill>
                <a:effectLst/>
                <a:latin typeface="Google Sans"/>
              </a:rPr>
              <a:t>including at least 750 hours spent supervising audits of companies</a:t>
            </a:r>
            <a:endParaRPr lang="en-AU" sz="2400" dirty="0"/>
          </a:p>
          <a:p>
            <a:pPr lvl="1"/>
            <a:endParaRPr lang="en-AU" sz="2000" dirty="0"/>
          </a:p>
          <a:p>
            <a:r>
              <a:rPr lang="en-AU" sz="20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3BA71D-FCB6-9E4D-B6C9-B122B9606A3A}"/>
              </a:ext>
            </a:extLst>
          </p:cNvPr>
          <p:cNvSpPr txBox="1"/>
          <p:nvPr/>
        </p:nvSpPr>
        <p:spPr>
          <a:xfrm>
            <a:off x="7705362" y="1582221"/>
            <a:ext cx="493776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To deliver taxation services, one must be registered as tax agent with Tax Practitioners Board.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Must have completed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343A40"/>
                </a:solidFill>
                <a:latin typeface="Roboto Condensed" panose="02000000000000000000" pitchFamily="2" charset="0"/>
              </a:rPr>
              <a:t>B</a:t>
            </a:r>
            <a:r>
              <a:rPr lang="en-AU" b="0" i="0" dirty="0">
                <a:solidFill>
                  <a:srgbClr val="343A40"/>
                </a:solidFill>
                <a:effectLst/>
                <a:latin typeface="Roboto Condensed" panose="02000000000000000000" pitchFamily="2" charset="0"/>
              </a:rPr>
              <a:t>asic accounting principles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b="0" i="0" dirty="0">
                <a:solidFill>
                  <a:srgbClr val="343A40"/>
                </a:solidFill>
                <a:effectLst/>
                <a:latin typeface="Roboto Condensed" panose="02000000000000000000" pitchFamily="2" charset="0"/>
              </a:rPr>
              <a:t>Australian taxation law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343A40"/>
                </a:solidFill>
                <a:latin typeface="Roboto Condensed" panose="02000000000000000000" pitchFamily="2" charset="0"/>
              </a:rPr>
              <a:t>C</a:t>
            </a:r>
            <a:r>
              <a:rPr lang="en-AU" b="0" i="0" dirty="0">
                <a:solidFill>
                  <a:srgbClr val="343A40"/>
                </a:solidFill>
                <a:effectLst/>
                <a:latin typeface="Roboto Condensed" panose="02000000000000000000" pitchFamily="2" charset="0"/>
              </a:rPr>
              <a:t>ommercial law</a:t>
            </a:r>
            <a:endParaRPr lang="en-AU" sz="2400" b="0" i="0" dirty="0">
              <a:solidFill>
                <a:srgbClr val="343A40"/>
              </a:solidFill>
              <a:effectLst/>
              <a:latin typeface="Roboto Condensed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Have relevant experience of working under Tax agent</a:t>
            </a:r>
          </a:p>
          <a:p>
            <a:pPr lvl="1"/>
            <a:endParaRPr lang="en-AU" sz="2000" dirty="0"/>
          </a:p>
          <a:p>
            <a:r>
              <a:rPr lang="en-AU" sz="20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416814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-298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856466" y="338180"/>
            <a:ext cx="49377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CA India and CPA and CAANZ</a:t>
            </a:r>
            <a:endParaRPr lang="en-US" sz="437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898B8-4A5E-19C7-0154-48B72833E747}"/>
              </a:ext>
            </a:extLst>
          </p:cNvPr>
          <p:cNvSpPr txBox="1"/>
          <p:nvPr/>
        </p:nvSpPr>
        <p:spPr>
          <a:xfrm>
            <a:off x="805095" y="1582221"/>
            <a:ext cx="493776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/>
              <a:t>SMSF auditors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Must be registered as Auditor with ASIC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Have relevant experience of </a:t>
            </a:r>
            <a:r>
              <a:rPr lang="en-AU" sz="2400" dirty="0" err="1"/>
              <a:t>atleast</a:t>
            </a:r>
            <a:r>
              <a:rPr lang="en-AU" sz="2400" dirty="0"/>
              <a:t> 300 hours of </a:t>
            </a:r>
            <a:r>
              <a:rPr lang="en-AU" sz="2400" b="0" i="0" dirty="0">
                <a:solidFill>
                  <a:srgbClr val="202124"/>
                </a:solidFill>
                <a:effectLst/>
                <a:latin typeface="Google Sans"/>
              </a:rPr>
              <a:t>work in SMSF auditing under the direction of a registered SMSF auditor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>
              <a:solidFill>
                <a:srgbClr val="202124"/>
              </a:solidFill>
              <a:latin typeface="Google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has passed a competency exam conducted by or on behalf of ASIC within a 12 month period prior to the date of application</a:t>
            </a:r>
            <a:endParaRPr lang="en-AU" sz="2000" dirty="0"/>
          </a:p>
          <a:p>
            <a:r>
              <a:rPr lang="en-AU" sz="20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3BA71D-FCB6-9E4D-B6C9-B122B9606A3A}"/>
              </a:ext>
            </a:extLst>
          </p:cNvPr>
          <p:cNvSpPr txBox="1"/>
          <p:nvPr/>
        </p:nvSpPr>
        <p:spPr>
          <a:xfrm>
            <a:off x="7705362" y="1582221"/>
            <a:ext cx="493776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/>
              <a:t>Consumer and Commercial Credit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Complete Certificate IV in Finance and Mortgage Broking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Apply for Australian Credit Licence through ASIC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Join a professional association such as the Finance Brokers Association of Australia (FBAA) or Mortgage and Finance Association of Australia (MFAA).</a:t>
            </a:r>
          </a:p>
          <a:p>
            <a:r>
              <a:rPr lang="en-AU" sz="20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796574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-13371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856465" y="338180"/>
            <a:ext cx="13306343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Main differences between CA India and </a:t>
            </a:r>
          </a:p>
          <a:p>
            <a:pPr marL="0" indent="0" algn="ctr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CPA and CAANZ</a:t>
            </a:r>
            <a:endParaRPr lang="en-US" sz="437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898B8-4A5E-19C7-0154-48B72833E747}"/>
              </a:ext>
            </a:extLst>
          </p:cNvPr>
          <p:cNvSpPr txBox="1"/>
          <p:nvPr/>
        </p:nvSpPr>
        <p:spPr>
          <a:xfrm>
            <a:off x="812988" y="1956294"/>
            <a:ext cx="1300442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No ATO </a:t>
            </a:r>
            <a:r>
              <a:rPr lang="en-AU" sz="2400" dirty="0" err="1"/>
              <a:t>liasioning</a:t>
            </a:r>
            <a:endParaRPr lang="en-A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Audit is not mandatory for small organisations which meets 2 of the below 3 </a:t>
            </a:r>
            <a:r>
              <a:rPr lang="en-AU" sz="2400" dirty="0" err="1"/>
              <a:t>criterias</a:t>
            </a:r>
            <a:r>
              <a:rPr lang="en-AU" sz="2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/>
              <a:t>Turnover is less than AUD 50M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/>
              <a:t>Assets are less than AUD 25M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/>
              <a:t>Employees are less than 100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Mandatory audit for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/>
              <a:t>Listed companies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/>
              <a:t>Large Entities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/>
              <a:t>Have AFSL licence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/>
              <a:t>Separate licencing and regulatory body </a:t>
            </a:r>
          </a:p>
          <a:p>
            <a:r>
              <a:rPr lang="en-AU" sz="20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832155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856465" y="338180"/>
            <a:ext cx="13306343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Attachments:</a:t>
            </a:r>
          </a:p>
          <a:p>
            <a:pPr marL="0" indent="0">
              <a:lnSpc>
                <a:spcPts val="5468"/>
              </a:lnSpc>
              <a:buNone/>
            </a:pPr>
            <a:endParaRPr lang="en-US" sz="4374" dirty="0">
              <a:solidFill>
                <a:srgbClr val="5C4E3D"/>
              </a:solidFill>
              <a:latin typeface="Libre Baskerville" pitchFamily="34" charset="0"/>
            </a:endParaRPr>
          </a:p>
          <a:p>
            <a:pPr marL="0" indent="0">
              <a:lnSpc>
                <a:spcPts val="5468"/>
              </a:lnSpc>
              <a:buNone/>
            </a:pPr>
            <a:endParaRPr lang="en-US" sz="4374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B010F90-8E2F-961E-F0E5-0F2D3BC95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638473"/>
              </p:ext>
            </p:extLst>
          </p:nvPr>
        </p:nvGraphicFramePr>
        <p:xfrm>
          <a:off x="981157" y="1560339"/>
          <a:ext cx="9753600" cy="3115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543">
                  <a:extLst>
                    <a:ext uri="{9D8B030D-6E8A-4147-A177-3AD203B41FA5}">
                      <a16:colId xmlns:a16="http://schemas.microsoft.com/office/drawing/2014/main" val="2978633415"/>
                    </a:ext>
                  </a:extLst>
                </a:gridCol>
                <a:gridCol w="2848057">
                  <a:extLst>
                    <a:ext uri="{9D8B030D-6E8A-4147-A177-3AD203B41FA5}">
                      <a16:colId xmlns:a16="http://schemas.microsoft.com/office/drawing/2014/main" val="731190866"/>
                    </a:ext>
                  </a:extLst>
                </a:gridCol>
              </a:tblGrid>
              <a:tr h="1038523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303487"/>
                  </a:ext>
                </a:extLst>
              </a:tr>
              <a:tr h="1038523">
                <a:tc>
                  <a:txBody>
                    <a:bodyPr/>
                    <a:lstStyle/>
                    <a:p>
                      <a:r>
                        <a:rPr lang="en-AU" dirty="0"/>
                        <a:t>LICENCES AND REGISTRATIONS FOR PUBLIC PRACTITIONERS IN AUSTRALIA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272544"/>
                  </a:ext>
                </a:extLst>
              </a:tr>
              <a:tr h="1038523">
                <a:tc>
                  <a:txBody>
                    <a:bodyPr/>
                    <a:lstStyle/>
                    <a:p>
                      <a:r>
                        <a:rPr lang="en-AU" dirty="0"/>
                        <a:t>Summary of the regulation of public accounting services in 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156224"/>
                  </a:ext>
                </a:extLst>
              </a:tr>
            </a:tbl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1B56FF6-22AB-26A2-CA69-E243593607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448466"/>
              </p:ext>
            </p:extLst>
          </p:nvPr>
        </p:nvGraphicFramePr>
        <p:xfrm>
          <a:off x="9185563" y="280509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4" imgW="914400" imgH="771480" progId="Acrobat.Document.DC">
                  <p:embed/>
                </p:oleObj>
              </mc:Choice>
              <mc:Fallback>
                <p:oleObj name="Acrobat Document" showAsIcon="1" r:id="rId4" imgW="914400" imgH="77148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85563" y="280509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15BD96F-8EE7-E92F-91B1-5138F107E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017594"/>
              </p:ext>
            </p:extLst>
          </p:nvPr>
        </p:nvGraphicFramePr>
        <p:xfrm>
          <a:off x="9185563" y="374050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6" imgW="914400" imgH="771480" progId="Acrobat.Document.DC">
                  <p:embed/>
                </p:oleObj>
              </mc:Choice>
              <mc:Fallback>
                <p:oleObj name="Acrobat Document" showAsIcon="1" r:id="rId6" imgW="914400" imgH="77148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85563" y="374050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737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410218"/>
          </a:xfrm>
          <a:prstGeom prst="rect">
            <a:avLst/>
          </a:prstGeom>
          <a:solidFill>
            <a:srgbClr val="FFFDFA"/>
          </a:solidFill>
          <a:ln w="9644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3621167" y="427673"/>
            <a:ext cx="5417820" cy="48601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827"/>
              </a:lnSpc>
              <a:buNone/>
            </a:pPr>
            <a:r>
              <a:rPr lang="en-US" sz="3062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Geography and Landmarks</a:t>
            </a:r>
            <a:endParaRPr lang="en-US" sz="3062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167" y="1224677"/>
            <a:ext cx="2307193" cy="1425893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3621167" y="2844879"/>
            <a:ext cx="1555313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Uluru</a:t>
            </a:r>
            <a:endParaRPr lang="en-US" sz="1531" dirty="0"/>
          </a:p>
        </p:txBody>
      </p:sp>
      <p:sp>
        <p:nvSpPr>
          <p:cNvPr id="7" name="Text 3"/>
          <p:cNvSpPr/>
          <p:nvPr/>
        </p:nvSpPr>
        <p:spPr>
          <a:xfrm>
            <a:off x="3621167" y="3243382"/>
            <a:ext cx="2307193" cy="9948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Also known as Ayers Rock, this iconic landmark is a massive sandstone monolith in the heart of Australia.</a:t>
            </a:r>
            <a:endParaRPr lang="en-US" sz="1225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1603" y="1224677"/>
            <a:ext cx="2307193" cy="1425893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6161603" y="2844879"/>
            <a:ext cx="1851660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Great Ocean Road</a:t>
            </a:r>
            <a:endParaRPr lang="en-US" sz="1531" dirty="0"/>
          </a:p>
        </p:txBody>
      </p:sp>
      <p:sp>
        <p:nvSpPr>
          <p:cNvPr id="10" name="Text 5"/>
          <p:cNvSpPr/>
          <p:nvPr/>
        </p:nvSpPr>
        <p:spPr>
          <a:xfrm>
            <a:off x="6161603" y="3243382"/>
            <a:ext cx="2307193" cy="12436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This scenic coastal drive stretches along the southeastern coast of Australia and features stunning views of cliffs and beaches.</a:t>
            </a:r>
            <a:endParaRPr lang="en-US" sz="1225" dirty="0"/>
          </a:p>
        </p:txBody>
      </p:sp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040" y="1224677"/>
            <a:ext cx="2307193" cy="1425893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8702040" y="2844879"/>
            <a:ext cx="1592580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Blue Mountains</a:t>
            </a:r>
            <a:endParaRPr lang="en-US" sz="1531" dirty="0"/>
          </a:p>
        </p:txBody>
      </p:sp>
      <p:sp>
        <p:nvSpPr>
          <p:cNvPr id="13" name="Text 7"/>
          <p:cNvSpPr/>
          <p:nvPr/>
        </p:nvSpPr>
        <p:spPr>
          <a:xfrm>
            <a:off x="8702040" y="3243382"/>
            <a:ext cx="2307193" cy="12436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 popular hiking and sightseeing destination near Sydney with breathtaking views of forests, waterfalls, and rocky cliffs.</a:t>
            </a:r>
            <a:endParaRPr lang="en-US" sz="1225" dirty="0"/>
          </a:p>
        </p:txBody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1167" y="4720233"/>
            <a:ext cx="2307193" cy="1425893"/>
          </a:xfrm>
          <a:prstGeom prst="rect">
            <a:avLst/>
          </a:prstGeom>
        </p:spPr>
      </p:pic>
      <p:sp>
        <p:nvSpPr>
          <p:cNvPr id="15" name="Text 8"/>
          <p:cNvSpPr/>
          <p:nvPr/>
        </p:nvSpPr>
        <p:spPr>
          <a:xfrm>
            <a:off x="3621167" y="6340435"/>
            <a:ext cx="1844040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Great Barrier Reef</a:t>
            </a:r>
            <a:endParaRPr lang="en-US" sz="1531" dirty="0"/>
          </a:p>
        </p:txBody>
      </p:sp>
      <p:sp>
        <p:nvSpPr>
          <p:cNvPr id="16" name="Text 9"/>
          <p:cNvSpPr/>
          <p:nvPr/>
        </p:nvSpPr>
        <p:spPr>
          <a:xfrm>
            <a:off x="3621167" y="6738938"/>
            <a:ext cx="2307193" cy="12436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The world's largest coral reef system and home to thousands of species of marine life, including colorful fish, sea turtles, and whales.</a:t>
            </a:r>
            <a:endParaRPr lang="en-US" sz="122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2037993" y="909995"/>
            <a:ext cx="667512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Population and Culture</a:t>
            </a:r>
            <a:endParaRPr lang="en-US" sz="4374" dirty="0"/>
          </a:p>
        </p:txBody>
      </p:sp>
      <p:sp>
        <p:nvSpPr>
          <p:cNvPr id="5" name="Shape 2"/>
          <p:cNvSpPr/>
          <p:nvPr/>
        </p:nvSpPr>
        <p:spPr>
          <a:xfrm>
            <a:off x="2037993" y="4684157"/>
            <a:ext cx="10554414" cy="44410"/>
          </a:xfrm>
          <a:prstGeom prst="rect">
            <a:avLst/>
          </a:prstGeom>
          <a:solidFill>
            <a:srgbClr val="EFDBA9"/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6" name="Shape 3"/>
          <p:cNvSpPr/>
          <p:nvPr/>
        </p:nvSpPr>
        <p:spPr>
          <a:xfrm>
            <a:off x="4598849" y="4684157"/>
            <a:ext cx="44410" cy="777597"/>
          </a:xfrm>
          <a:prstGeom prst="rect">
            <a:avLst/>
          </a:prstGeom>
          <a:solidFill>
            <a:srgbClr val="EFDBA9"/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7" name="Shape 4"/>
          <p:cNvSpPr/>
          <p:nvPr/>
        </p:nvSpPr>
        <p:spPr>
          <a:xfrm>
            <a:off x="4371142" y="4434245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F7EDD4"/>
          </a:solidFill>
          <a:ln w="13811">
            <a:solidFill>
              <a:srgbClr val="EFDBA9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8" name="Text 5"/>
          <p:cNvSpPr/>
          <p:nvPr/>
        </p:nvSpPr>
        <p:spPr>
          <a:xfrm>
            <a:off x="4544854" y="4475917"/>
            <a:ext cx="1524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454240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1</a:t>
            </a:r>
            <a:endParaRPr lang="en-US" sz="2624" dirty="0"/>
          </a:p>
        </p:txBody>
      </p:sp>
      <p:sp>
        <p:nvSpPr>
          <p:cNvPr id="9" name="Text 6"/>
          <p:cNvSpPr/>
          <p:nvPr/>
        </p:nvSpPr>
        <p:spPr>
          <a:xfrm>
            <a:off x="3510082" y="5684044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en-US" sz="2187" dirty="0">
                <a:solidFill>
                  <a:srgbClr val="454240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1788</a:t>
            </a:r>
            <a:endParaRPr lang="en-US" sz="2187" dirty="0"/>
          </a:p>
        </p:txBody>
      </p:sp>
      <p:sp>
        <p:nvSpPr>
          <p:cNvPr id="10" name="Text 7"/>
          <p:cNvSpPr/>
          <p:nvPr/>
        </p:nvSpPr>
        <p:spPr>
          <a:xfrm>
            <a:off x="2260163" y="6253401"/>
            <a:ext cx="472178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British Empire establishes a penal colony in New South Wales, Australia's first European settlement.</a:t>
            </a:r>
            <a:endParaRPr lang="en-US" sz="1750" dirty="0"/>
          </a:p>
        </p:txBody>
      </p:sp>
      <p:sp>
        <p:nvSpPr>
          <p:cNvPr id="11" name="Shape 8"/>
          <p:cNvSpPr/>
          <p:nvPr/>
        </p:nvSpPr>
        <p:spPr>
          <a:xfrm>
            <a:off x="7292995" y="3906560"/>
            <a:ext cx="44410" cy="777597"/>
          </a:xfrm>
          <a:prstGeom prst="rect">
            <a:avLst/>
          </a:prstGeom>
          <a:solidFill>
            <a:srgbClr val="EFDBA9"/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12" name="Shape 9"/>
          <p:cNvSpPr/>
          <p:nvPr/>
        </p:nvSpPr>
        <p:spPr>
          <a:xfrm>
            <a:off x="7065288" y="4434245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F7EDD4"/>
          </a:solidFill>
          <a:ln w="13811">
            <a:solidFill>
              <a:srgbClr val="EFDBA9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13" name="Text 10"/>
          <p:cNvSpPr/>
          <p:nvPr/>
        </p:nvSpPr>
        <p:spPr>
          <a:xfrm>
            <a:off x="7212330" y="4475917"/>
            <a:ext cx="2057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454240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2</a:t>
            </a:r>
            <a:endParaRPr lang="en-US" sz="2624" dirty="0"/>
          </a:p>
        </p:txBody>
      </p:sp>
      <p:sp>
        <p:nvSpPr>
          <p:cNvPr id="14" name="Text 11"/>
          <p:cNvSpPr/>
          <p:nvPr/>
        </p:nvSpPr>
        <p:spPr>
          <a:xfrm>
            <a:off x="6204228" y="2048708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en-US" sz="2187" dirty="0">
                <a:solidFill>
                  <a:srgbClr val="454240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1901</a:t>
            </a:r>
            <a:endParaRPr lang="en-US" sz="2187" dirty="0"/>
          </a:p>
        </p:txBody>
      </p:sp>
      <p:sp>
        <p:nvSpPr>
          <p:cNvPr id="15" name="Text 12"/>
          <p:cNvSpPr/>
          <p:nvPr/>
        </p:nvSpPr>
        <p:spPr>
          <a:xfrm>
            <a:off x="4954310" y="2618065"/>
            <a:ext cx="472178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 becomes an independent nation with the federation of six British colonies into the Commonwealth of Australia.</a:t>
            </a:r>
            <a:endParaRPr lang="en-US" sz="1750" dirty="0"/>
          </a:p>
        </p:txBody>
      </p:sp>
      <p:sp>
        <p:nvSpPr>
          <p:cNvPr id="16" name="Shape 13"/>
          <p:cNvSpPr/>
          <p:nvPr/>
        </p:nvSpPr>
        <p:spPr>
          <a:xfrm>
            <a:off x="9987141" y="4684157"/>
            <a:ext cx="44410" cy="777597"/>
          </a:xfrm>
          <a:prstGeom prst="rect">
            <a:avLst/>
          </a:prstGeom>
          <a:solidFill>
            <a:srgbClr val="EFDBA9"/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17" name="Shape 14"/>
          <p:cNvSpPr/>
          <p:nvPr/>
        </p:nvSpPr>
        <p:spPr>
          <a:xfrm>
            <a:off x="9759434" y="4434245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F7EDD4"/>
          </a:solidFill>
          <a:ln w="13811">
            <a:solidFill>
              <a:srgbClr val="EFDBA9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18" name="Text 15"/>
          <p:cNvSpPr/>
          <p:nvPr/>
        </p:nvSpPr>
        <p:spPr>
          <a:xfrm>
            <a:off x="9906476" y="4475917"/>
            <a:ext cx="2057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454240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3</a:t>
            </a:r>
            <a:endParaRPr lang="en-US" sz="2624" dirty="0"/>
          </a:p>
        </p:txBody>
      </p:sp>
      <p:sp>
        <p:nvSpPr>
          <p:cNvPr id="19" name="Text 16"/>
          <p:cNvSpPr/>
          <p:nvPr/>
        </p:nvSpPr>
        <p:spPr>
          <a:xfrm>
            <a:off x="8898374" y="5684044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en-US" sz="2187" dirty="0">
                <a:solidFill>
                  <a:srgbClr val="454240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1962</a:t>
            </a:r>
            <a:endParaRPr lang="en-US" sz="2187" dirty="0"/>
          </a:p>
        </p:txBody>
      </p:sp>
      <p:sp>
        <p:nvSpPr>
          <p:cNvPr id="20" name="Text 17"/>
          <p:cNvSpPr/>
          <p:nvPr/>
        </p:nvSpPr>
        <p:spPr>
          <a:xfrm>
            <a:off x="7648456" y="6253401"/>
            <a:ext cx="4721781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The first Indigenous Australian to receive a knighthood is Charles Perkins.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20548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2037993" y="1777008"/>
            <a:ext cx="51282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Political Structure</a:t>
            </a:r>
            <a:endParaRPr lang="en-US" sz="4374" dirty="0"/>
          </a:p>
        </p:txBody>
      </p:sp>
      <p:sp>
        <p:nvSpPr>
          <p:cNvPr id="5" name="Text 2"/>
          <p:cNvSpPr/>
          <p:nvPr/>
        </p:nvSpPr>
        <p:spPr>
          <a:xfrm>
            <a:off x="2037993" y="2915722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 is a federal parliamentary democracy with a constitutional monarch. The monarch is represented by the Governor-General, and the Prime Minister is the head of government.</a:t>
            </a:r>
            <a:endParaRPr lang="en-US" sz="1750" dirty="0"/>
          </a:p>
        </p:txBody>
      </p:sp>
      <p:sp>
        <p:nvSpPr>
          <p:cNvPr id="6" name="Shape 3"/>
          <p:cNvSpPr/>
          <p:nvPr/>
        </p:nvSpPr>
        <p:spPr>
          <a:xfrm>
            <a:off x="2037993" y="3876437"/>
            <a:ext cx="10554414" cy="2576036"/>
          </a:xfrm>
          <a:prstGeom prst="roundRect">
            <a:avLst>
              <a:gd name="adj" fmla="val 3882"/>
            </a:avLst>
          </a:prstGeom>
          <a:noFill/>
          <a:ln w="13811">
            <a:solidFill>
              <a:srgbClr val="000000">
                <a:alpha val="8000"/>
              </a:srgbClr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7" name="Shape 4"/>
          <p:cNvSpPr/>
          <p:nvPr/>
        </p:nvSpPr>
        <p:spPr>
          <a:xfrm>
            <a:off x="2051804" y="3890248"/>
            <a:ext cx="10526792" cy="637103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8" name="Text 5"/>
          <p:cNvSpPr/>
          <p:nvPr/>
        </p:nvSpPr>
        <p:spPr>
          <a:xfrm>
            <a:off x="2273975" y="4031099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Prime Minister</a:t>
            </a:r>
            <a:endParaRPr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7541181" y="4031099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Anthony Albanese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2051804" y="4527352"/>
            <a:ext cx="10526792" cy="637103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11" name="Text 8"/>
          <p:cNvSpPr/>
          <p:nvPr/>
        </p:nvSpPr>
        <p:spPr>
          <a:xfrm>
            <a:off x="2273975" y="4668203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Population</a:t>
            </a:r>
            <a:endParaRPr lang="en-US" sz="1750" dirty="0"/>
          </a:p>
        </p:txBody>
      </p:sp>
      <p:sp>
        <p:nvSpPr>
          <p:cNvPr id="12" name="Text 9"/>
          <p:cNvSpPr/>
          <p:nvPr/>
        </p:nvSpPr>
        <p:spPr>
          <a:xfrm>
            <a:off x="7541181" y="4668203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26 million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2051804" y="5164455"/>
            <a:ext cx="10526792" cy="637103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14" name="Text 11"/>
          <p:cNvSpPr/>
          <p:nvPr/>
        </p:nvSpPr>
        <p:spPr>
          <a:xfrm>
            <a:off x="2273975" y="5305306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Capital</a:t>
            </a:r>
            <a:endParaRPr lang="en-US" sz="1750" dirty="0"/>
          </a:p>
        </p:txBody>
      </p:sp>
      <p:sp>
        <p:nvSpPr>
          <p:cNvPr id="15" name="Text 12"/>
          <p:cNvSpPr/>
          <p:nvPr/>
        </p:nvSpPr>
        <p:spPr>
          <a:xfrm>
            <a:off x="7541181" y="5305306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Canberra</a:t>
            </a:r>
            <a:endParaRPr lang="en-US" sz="1750" dirty="0"/>
          </a:p>
        </p:txBody>
      </p:sp>
      <p:sp>
        <p:nvSpPr>
          <p:cNvPr id="16" name="Shape 13"/>
          <p:cNvSpPr/>
          <p:nvPr/>
        </p:nvSpPr>
        <p:spPr>
          <a:xfrm>
            <a:off x="2051804" y="5801558"/>
            <a:ext cx="10526792" cy="637103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  <p:txBody>
          <a:bodyPr/>
          <a:lstStyle/>
          <a:p>
            <a:endParaRPr lang="en-AU"/>
          </a:p>
        </p:txBody>
      </p:sp>
      <p:sp>
        <p:nvSpPr>
          <p:cNvPr id="17" name="Text 14"/>
          <p:cNvSpPr/>
          <p:nvPr/>
        </p:nvSpPr>
        <p:spPr>
          <a:xfrm>
            <a:off x="2273975" y="5942409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Currency</a:t>
            </a:r>
            <a:endParaRPr lang="en-US" sz="1750" dirty="0"/>
          </a:p>
        </p:txBody>
      </p:sp>
      <p:sp>
        <p:nvSpPr>
          <p:cNvPr id="18" name="Text 15"/>
          <p:cNvSpPr/>
          <p:nvPr/>
        </p:nvSpPr>
        <p:spPr>
          <a:xfrm>
            <a:off x="7541181" y="5942409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Australian dollar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2037993" y="1392555"/>
            <a:ext cx="633984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Economy and Exports</a:t>
            </a:r>
            <a:endParaRPr lang="en-US" sz="4374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993" y="2531269"/>
            <a:ext cx="3295888" cy="2036921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4845844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Iron Ore</a:t>
            </a:r>
            <a:endParaRPr lang="en-US" sz="2187" dirty="0"/>
          </a:p>
        </p:txBody>
      </p:sp>
      <p:sp>
        <p:nvSpPr>
          <p:cNvPr id="7" name="Text 3"/>
          <p:cNvSpPr/>
          <p:nvPr/>
        </p:nvSpPr>
        <p:spPr>
          <a:xfrm>
            <a:off x="2037993" y="5415201"/>
            <a:ext cx="3295888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 is the largest exporter of iron ore in the world, with the majority being shipped to China.</a:t>
            </a:r>
            <a:endParaRPr lang="en-US" sz="1750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7137" y="2531269"/>
            <a:ext cx="3296007" cy="2037040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5667137" y="4845963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Wine</a:t>
            </a:r>
            <a:endParaRPr lang="en-US" sz="2187" dirty="0"/>
          </a:p>
        </p:txBody>
      </p:sp>
      <p:sp>
        <p:nvSpPr>
          <p:cNvPr id="10" name="Text 5"/>
          <p:cNvSpPr/>
          <p:nvPr/>
        </p:nvSpPr>
        <p:spPr>
          <a:xfrm>
            <a:off x="5667137" y="5415320"/>
            <a:ext cx="3296007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 is known for its high-quality wines, with Shiraz and Chardonnay being two of the most popular varieties.</a:t>
            </a:r>
            <a:endParaRPr lang="en-US" sz="1750" dirty="0"/>
          </a:p>
        </p:txBody>
      </p:sp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6400" y="2531269"/>
            <a:ext cx="3296007" cy="2037040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9296400" y="4845963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Beef</a:t>
            </a:r>
            <a:endParaRPr lang="en-US" sz="2187" dirty="0"/>
          </a:p>
        </p:txBody>
      </p:sp>
      <p:sp>
        <p:nvSpPr>
          <p:cNvPr id="13" name="Text 7"/>
          <p:cNvSpPr/>
          <p:nvPr/>
        </p:nvSpPr>
        <p:spPr>
          <a:xfrm>
            <a:off x="9296400" y="5415320"/>
            <a:ext cx="3296007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 is the world's third-largest exporter of beef, with much of it going to Asia.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2037993" y="2182058"/>
            <a:ext cx="49377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Interesting Trivia</a:t>
            </a:r>
            <a:endParaRPr lang="en-US" sz="4374" dirty="0"/>
          </a:p>
        </p:txBody>
      </p:sp>
      <p:sp>
        <p:nvSpPr>
          <p:cNvPr id="5" name="Text 2"/>
          <p:cNvSpPr/>
          <p:nvPr/>
        </p:nvSpPr>
        <p:spPr>
          <a:xfrm>
            <a:off x="2037993" y="3431857"/>
            <a:ext cx="26974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281"/>
              </a:lnSpc>
              <a:buNone/>
            </a:pPr>
            <a:r>
              <a:rPr lang="en-US" sz="262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Deadly Animals</a:t>
            </a:r>
            <a:endParaRPr lang="en-US" sz="2624" dirty="0"/>
          </a:p>
        </p:txBody>
      </p:sp>
      <p:sp>
        <p:nvSpPr>
          <p:cNvPr id="6" name="Text 3"/>
          <p:cNvSpPr/>
          <p:nvPr/>
        </p:nvSpPr>
        <p:spPr>
          <a:xfrm>
            <a:off x="2393394" y="4098250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Box jellyfish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2393394" y="4542473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Saltwater crocodile</a:t>
            </a:r>
            <a:endParaRPr lang="en-US" sz="1750" dirty="0"/>
          </a:p>
        </p:txBody>
      </p:sp>
      <p:sp>
        <p:nvSpPr>
          <p:cNvPr id="8" name="Text 5"/>
          <p:cNvSpPr/>
          <p:nvPr/>
        </p:nvSpPr>
        <p:spPr>
          <a:xfrm>
            <a:off x="2393394" y="4986695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Eastern brown snake</a:t>
            </a:r>
            <a:endParaRPr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2393394" y="5430917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Sydney funnel-web spider</a:t>
            </a:r>
            <a:endParaRPr lang="en-US" sz="1750" dirty="0"/>
          </a:p>
        </p:txBody>
      </p:sp>
      <p:sp>
        <p:nvSpPr>
          <p:cNvPr id="10" name="Text 7"/>
          <p:cNvSpPr/>
          <p:nvPr/>
        </p:nvSpPr>
        <p:spPr>
          <a:xfrm>
            <a:off x="5743932" y="3431857"/>
            <a:ext cx="2666286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281"/>
              </a:lnSpc>
              <a:buNone/>
            </a:pPr>
            <a:r>
              <a:rPr lang="en-US" sz="262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Big Things</a:t>
            </a:r>
            <a:endParaRPr lang="en-US" sz="2624" dirty="0"/>
          </a:p>
        </p:txBody>
      </p:sp>
      <p:sp>
        <p:nvSpPr>
          <p:cNvPr id="11" name="Text 8"/>
          <p:cNvSpPr/>
          <p:nvPr/>
        </p:nvSpPr>
        <p:spPr>
          <a:xfrm>
            <a:off x="6099334" y="4098250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The Big Banana</a:t>
            </a:r>
            <a:endParaRPr lang="en-US" sz="1750" dirty="0"/>
          </a:p>
        </p:txBody>
      </p:sp>
      <p:sp>
        <p:nvSpPr>
          <p:cNvPr id="12" name="Text 9"/>
          <p:cNvSpPr/>
          <p:nvPr/>
        </p:nvSpPr>
        <p:spPr>
          <a:xfrm>
            <a:off x="6099334" y="4542473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The Big Merino</a:t>
            </a:r>
            <a:endParaRPr lang="en-US" sz="1750" dirty="0"/>
          </a:p>
        </p:txBody>
      </p:sp>
      <p:sp>
        <p:nvSpPr>
          <p:cNvPr id="13" name="Text 10"/>
          <p:cNvSpPr/>
          <p:nvPr/>
        </p:nvSpPr>
        <p:spPr>
          <a:xfrm>
            <a:off x="6099334" y="4986695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The Big Pineapple</a:t>
            </a:r>
            <a:endParaRPr lang="en-US" sz="1750" dirty="0"/>
          </a:p>
        </p:txBody>
      </p:sp>
      <p:sp>
        <p:nvSpPr>
          <p:cNvPr id="14" name="Text 11"/>
          <p:cNvSpPr/>
          <p:nvPr/>
        </p:nvSpPr>
        <p:spPr>
          <a:xfrm>
            <a:off x="6099334" y="5430917"/>
            <a:ext cx="28009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99"/>
              </a:lnSpc>
              <a:buSzPct val="100000"/>
              <a:buChar char="•"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The Big Prawn</a:t>
            </a:r>
            <a:endParaRPr lang="en-US" sz="1750" dirty="0"/>
          </a:p>
        </p:txBody>
      </p:sp>
      <p:sp>
        <p:nvSpPr>
          <p:cNvPr id="15" name="Text 12"/>
          <p:cNvSpPr/>
          <p:nvPr/>
        </p:nvSpPr>
        <p:spPr>
          <a:xfrm>
            <a:off x="9449872" y="3431857"/>
            <a:ext cx="2666286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281"/>
              </a:lnSpc>
              <a:buNone/>
            </a:pPr>
            <a:r>
              <a:rPr lang="en-US" sz="262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Language</a:t>
            </a:r>
            <a:endParaRPr lang="en-US" sz="2624" dirty="0"/>
          </a:p>
        </p:txBody>
      </p:sp>
      <p:sp>
        <p:nvSpPr>
          <p:cNvPr id="16" name="Text 13"/>
          <p:cNvSpPr/>
          <p:nvPr/>
        </p:nvSpPr>
        <p:spPr>
          <a:xfrm>
            <a:off x="9449872" y="4070509"/>
            <a:ext cx="3156347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54240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Australians are known for their colorful slang, including words like "arvo" (afternoon), "brekkie" (breakfast), and "fair dinkum" (genuine).</a:t>
            </a:r>
            <a:endParaRPr lang="en-US" sz="17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969481" y="548921"/>
            <a:ext cx="49377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CA India and MRA with CPA and CAANZ</a:t>
            </a:r>
            <a:endParaRPr lang="en-US" sz="437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898B8-4A5E-19C7-0154-48B72833E747}"/>
              </a:ext>
            </a:extLst>
          </p:cNvPr>
          <p:cNvSpPr txBox="1"/>
          <p:nvPr/>
        </p:nvSpPr>
        <p:spPr>
          <a:xfrm>
            <a:off x="969481" y="2065106"/>
            <a:ext cx="1163691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Since 2009, CA India has active Mutual Recognition Agreements with both CPA and CAANZ.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Under MRA with CPA, ICAI candidates have to clear below subjects to be eligible for admission as CPA member.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Global Strategy and Leadership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Better Practice in Governance and Accountability (online)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Under MoU with CAANZ, ICAI candidates have to participate in online activities, workshop participation and presentations, and a written examination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C1D6E29F-21D4-EC1D-3D58-8BF8A0E0B1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563553"/>
              </p:ext>
            </p:extLst>
          </p:nvPr>
        </p:nvGraphicFramePr>
        <p:xfrm>
          <a:off x="1832225" y="5795195"/>
          <a:ext cx="9753600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76800">
                  <a:extLst>
                    <a:ext uri="{9D8B030D-6E8A-4147-A177-3AD203B41FA5}">
                      <a16:colId xmlns:a16="http://schemas.microsoft.com/office/drawing/2014/main" val="841926104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1396922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Competencies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Assessment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607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Oral Business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Individual workshop presentation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4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Written business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Written Exam (open book)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367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Business problem solving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Written Exam (open book)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442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172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-298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856466" y="338180"/>
            <a:ext cx="49377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CA India and CPA and CAANZ</a:t>
            </a:r>
            <a:endParaRPr lang="en-US" sz="437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898B8-4A5E-19C7-0154-48B72833E747}"/>
              </a:ext>
            </a:extLst>
          </p:cNvPr>
          <p:cNvSpPr txBox="1"/>
          <p:nvPr/>
        </p:nvSpPr>
        <p:spPr>
          <a:xfrm>
            <a:off x="969481" y="2065106"/>
            <a:ext cx="1163691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Once qualifies as either CPA or CAANZ member, members are free to join jobs in industry.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Most jobs will have “</a:t>
            </a:r>
            <a:r>
              <a:rPr lang="en-AU" sz="2000" b="0" i="0" dirty="0">
                <a:solidFill>
                  <a:srgbClr val="2D2D2D"/>
                </a:solidFill>
                <a:effectLst/>
                <a:latin typeface="Noto Sans" panose="020B0502040204020203" pitchFamily="34" charset="0"/>
              </a:rPr>
              <a:t>Charted Accountant or CPA certifications highly regarded” as a requirement.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>
              <a:solidFill>
                <a:srgbClr val="2D2D2D"/>
              </a:solidFill>
              <a:latin typeface="Noto Sans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rgbClr val="2D2D2D"/>
                </a:solidFill>
                <a:latin typeface="Noto Sans" panose="020B0502040204020203" pitchFamily="34" charset="0"/>
              </a:rPr>
              <a:t>With relevant experience, CA/CPA’s works in all industries and at all management levels.</a:t>
            </a: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652803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-2980"/>
            <a:ext cx="14630400" cy="8229600"/>
          </a:xfrm>
          <a:prstGeom prst="rect">
            <a:avLst/>
          </a:prstGeom>
          <a:solidFill>
            <a:srgbClr val="FFFDFA"/>
          </a:solidFill>
          <a:ln w="13811">
            <a:solidFill>
              <a:srgbClr val="E5E0DF"/>
            </a:solidFill>
            <a:prstDash val="solid"/>
          </a:ln>
        </p:spPr>
        <p:txBody>
          <a:bodyPr/>
          <a:lstStyle/>
          <a:p>
            <a:endParaRPr lang="en-AU"/>
          </a:p>
        </p:txBody>
      </p:sp>
      <p:sp>
        <p:nvSpPr>
          <p:cNvPr id="4" name="Text 1"/>
          <p:cNvSpPr/>
          <p:nvPr/>
        </p:nvSpPr>
        <p:spPr>
          <a:xfrm>
            <a:off x="856466" y="338180"/>
            <a:ext cx="49377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5C4E3D"/>
                </a:solidFill>
                <a:latin typeface="Libre Baskerville" pitchFamily="34" charset="0"/>
                <a:ea typeface="Libre Baskerville" pitchFamily="34" charset="-122"/>
                <a:cs typeface="Libre Baskerville" pitchFamily="34" charset="-120"/>
              </a:rPr>
              <a:t>CA India and CPA and CAANZ</a:t>
            </a:r>
            <a:endParaRPr lang="en-US" sz="4374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898B8-4A5E-19C7-0154-48B72833E747}"/>
              </a:ext>
            </a:extLst>
          </p:cNvPr>
          <p:cNvSpPr txBox="1"/>
          <p:nvPr/>
        </p:nvSpPr>
        <p:spPr>
          <a:xfrm>
            <a:off x="784547" y="1582221"/>
            <a:ext cx="1163691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In order to practice as CA/CPA, one must also complete Public Practice program offered b by the respective institutes.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Once you attain Public practice certificate, CA/CPA’s normally provide following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Audit and Assurance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Bookkeeping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Consumer and Commercial credit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Financial Planning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Forensic Accounting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Management Consultancy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Taxation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Transactional Accounting including M&amp;A’s, Due diligence, etc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000" dirty="0"/>
              <a:t>Valuation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Most of the above services requires a separate licence from regulatory authorities.</a:t>
            </a:r>
          </a:p>
          <a:p>
            <a:pPr lvl="1"/>
            <a:endParaRPr lang="en-AU" sz="2000" dirty="0"/>
          </a:p>
          <a:p>
            <a:r>
              <a:rPr lang="en-AU" sz="2000" dirty="0"/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402971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877</Words>
  <Application>Microsoft Office PowerPoint</Application>
  <PresentationFormat>Custom</PresentationFormat>
  <Paragraphs>167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DM Sans</vt:lpstr>
      <vt:lpstr>Google Sans</vt:lpstr>
      <vt:lpstr>Libre Baskerville</vt:lpstr>
      <vt:lpstr>Noto Sans</vt:lpstr>
      <vt:lpstr>Roboto Condensed</vt:lpstr>
      <vt:lpstr>Office Theme</vt:lpstr>
      <vt:lpstr>Adobe 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Madan Jangra</cp:lastModifiedBy>
  <cp:revision>3</cp:revision>
  <dcterms:created xsi:type="dcterms:W3CDTF">2023-09-01T17:04:07Z</dcterms:created>
  <dcterms:modified xsi:type="dcterms:W3CDTF">2023-09-01T18:15:12Z</dcterms:modified>
</cp:coreProperties>
</file>