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Lst>
  <p:notesMasterIdLst>
    <p:notesMasterId r:id="rId50"/>
  </p:notesMasterIdLst>
  <p:sldIdLst>
    <p:sldId id="256" r:id="rId2"/>
    <p:sldId id="259" r:id="rId3"/>
    <p:sldId id="261" r:id="rId4"/>
    <p:sldId id="262" r:id="rId5"/>
    <p:sldId id="263" r:id="rId6"/>
    <p:sldId id="258" r:id="rId7"/>
    <p:sldId id="257" r:id="rId8"/>
    <p:sldId id="265" r:id="rId9"/>
    <p:sldId id="281" r:id="rId10"/>
    <p:sldId id="282" r:id="rId11"/>
    <p:sldId id="283" r:id="rId12"/>
    <p:sldId id="295" r:id="rId13"/>
    <p:sldId id="275" r:id="rId14"/>
    <p:sldId id="284" r:id="rId15"/>
    <p:sldId id="320" r:id="rId16"/>
    <p:sldId id="321" r:id="rId17"/>
    <p:sldId id="287" r:id="rId18"/>
    <p:sldId id="288" r:id="rId19"/>
    <p:sldId id="289" r:id="rId20"/>
    <p:sldId id="322" r:id="rId21"/>
    <p:sldId id="292" r:id="rId22"/>
    <p:sldId id="307" r:id="rId23"/>
    <p:sldId id="306" r:id="rId24"/>
    <p:sldId id="308" r:id="rId25"/>
    <p:sldId id="305" r:id="rId26"/>
    <p:sldId id="309" r:id="rId27"/>
    <p:sldId id="310" r:id="rId28"/>
    <p:sldId id="311" r:id="rId29"/>
    <p:sldId id="293" r:id="rId30"/>
    <p:sldId id="317" r:id="rId31"/>
    <p:sldId id="312" r:id="rId32"/>
    <p:sldId id="313" r:id="rId33"/>
    <p:sldId id="314" r:id="rId34"/>
    <p:sldId id="315" r:id="rId35"/>
    <p:sldId id="276" r:id="rId36"/>
    <p:sldId id="296" r:id="rId37"/>
    <p:sldId id="297" r:id="rId38"/>
    <p:sldId id="298" r:id="rId39"/>
    <p:sldId id="299" r:id="rId40"/>
    <p:sldId id="300" r:id="rId41"/>
    <p:sldId id="301" r:id="rId42"/>
    <p:sldId id="302" r:id="rId43"/>
    <p:sldId id="318" r:id="rId44"/>
    <p:sldId id="303" r:id="rId45"/>
    <p:sldId id="319" r:id="rId46"/>
    <p:sldId id="323" r:id="rId47"/>
    <p:sldId id="324" r:id="rId48"/>
    <p:sldId id="316" r:id="rId49"/>
  </p:sldIdLst>
  <p:sldSz cx="12192000" cy="6858000"/>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9" autoAdjust="0"/>
    <p:restoredTop sz="94075" autoAdjust="0"/>
  </p:normalViewPr>
  <p:slideViewPr>
    <p:cSldViewPr snapToGrid="0">
      <p:cViewPr varScale="1">
        <p:scale>
          <a:sx n="66" d="100"/>
          <a:sy n="66" d="100"/>
        </p:scale>
        <p:origin x="82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0D230B06-8F62-47DA-B8C8-0B8B97CEFC79}" type="datetimeFigureOut">
              <a:rPr lang="en-US" smtClean="0"/>
              <a:t>5/25/2023</a:t>
            </a:fld>
            <a:endParaRPr lang="en-US"/>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E2E8F959-C5DA-4C5B-A32B-AA9064D5CFC8}" type="slidenum">
              <a:rPr lang="en-US" smtClean="0"/>
              <a:t>‹#›</a:t>
            </a:fld>
            <a:endParaRPr lang="en-US"/>
          </a:p>
        </p:txBody>
      </p:sp>
    </p:spTree>
    <p:extLst>
      <p:ext uri="{BB962C8B-B14F-4D97-AF65-F5344CB8AC3E}">
        <p14:creationId xmlns:p14="http://schemas.microsoft.com/office/powerpoint/2010/main" val="648854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8F959-C5DA-4C5B-A32B-AA9064D5CFC8}" type="slidenum">
              <a:rPr lang="en-US" smtClean="0"/>
              <a:t>1</a:t>
            </a:fld>
            <a:endParaRPr lang="en-US"/>
          </a:p>
        </p:txBody>
      </p:sp>
    </p:spTree>
    <p:extLst>
      <p:ext uri="{BB962C8B-B14F-4D97-AF65-F5344CB8AC3E}">
        <p14:creationId xmlns:p14="http://schemas.microsoft.com/office/powerpoint/2010/main" val="1921317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E8F959-C5DA-4C5B-A32B-AA9064D5CFC8}" type="slidenum">
              <a:rPr lang="en-US" smtClean="0"/>
              <a:t>2</a:t>
            </a:fld>
            <a:endParaRPr lang="en-US"/>
          </a:p>
        </p:txBody>
      </p:sp>
    </p:spTree>
    <p:extLst>
      <p:ext uri="{BB962C8B-B14F-4D97-AF65-F5344CB8AC3E}">
        <p14:creationId xmlns:p14="http://schemas.microsoft.com/office/powerpoint/2010/main" val="2242639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8F959-C5DA-4C5B-A32B-AA9064D5CFC8}" type="slidenum">
              <a:rPr lang="en-US" smtClean="0"/>
              <a:t>5</a:t>
            </a:fld>
            <a:endParaRPr lang="en-US"/>
          </a:p>
        </p:txBody>
      </p:sp>
    </p:spTree>
    <p:extLst>
      <p:ext uri="{BB962C8B-B14F-4D97-AF65-F5344CB8AC3E}">
        <p14:creationId xmlns:p14="http://schemas.microsoft.com/office/powerpoint/2010/main" val="1123140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E8F959-C5DA-4C5B-A32B-AA9064D5CFC8}" type="slidenum">
              <a:rPr lang="en-US" smtClean="0"/>
              <a:t>39</a:t>
            </a:fld>
            <a:endParaRPr lang="en-US"/>
          </a:p>
        </p:txBody>
      </p:sp>
    </p:spTree>
    <p:extLst>
      <p:ext uri="{BB962C8B-B14F-4D97-AF65-F5344CB8AC3E}">
        <p14:creationId xmlns:p14="http://schemas.microsoft.com/office/powerpoint/2010/main" val="2645650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6667FF-75AB-4A61-9011-3AFF4B5B96D0}"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4113010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4C25-C3D9-49EF-94C2-56C48AE360FE}"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130954577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4C25-C3D9-49EF-94C2-56C48AE360FE}"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633450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4C25-C3D9-49EF-94C2-56C48AE360FE}"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47299217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4C25-C3D9-49EF-94C2-56C48AE360FE}"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3626225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C4C25-C3D9-49EF-94C2-56C48AE360FE}"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29227726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776B09-F17A-4656-A10A-3D71654ADC4D}"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1568879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02120-4303-4D80-852B-FEE2D226A455}"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261768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92F1EF-B0D1-4CC4-9C2A-8CE42188A133}"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574743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334376-6DFC-4ECA-BF64-4AE52EF773D0}" type="datetime1">
              <a:rPr lang="en-US" smtClean="0"/>
              <a:t>5/25/2023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50718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8F8099-D919-440C-AB6D-85617159D9E6}" type="datetime1">
              <a:rPr lang="en-US" smtClean="0"/>
              <a:t>5/25/2023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932802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D912B9-96A2-415D-9D23-315C86A19416}" type="datetime1">
              <a:rPr lang="en-US" smtClean="0"/>
              <a:t>5/25/2023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3854114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48F1A6C-7C00-428A-89E8-4ACFD0081961}" type="datetime1">
              <a:rPr lang="en-US" smtClean="0"/>
              <a:t>5/25/2023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948229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2FDE1-395C-4C10-B7BB-39AC27AE740C}" type="datetime1">
              <a:rPr lang="en-US" smtClean="0"/>
              <a:t>5/25/2023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84081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A850CD-D44E-44AD-A198-24FD6B23068A}" type="datetime1">
              <a:rPr lang="en-US" smtClean="0"/>
              <a:t>5/25/2023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144297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57758F-B2AC-4436-9BDC-9145163A4F4D}" type="datetime1">
              <a:rPr lang="en-US" smtClean="0"/>
              <a:t>5/25/2023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B02029-972E-4112-9521-3842F2D923EA}" type="slidenum">
              <a:rPr lang="en-US" smtClean="0"/>
              <a:t>‹#›</a:t>
            </a:fld>
            <a:endParaRPr lang="en-US"/>
          </a:p>
        </p:txBody>
      </p:sp>
    </p:spTree>
    <p:extLst>
      <p:ext uri="{BB962C8B-B14F-4D97-AF65-F5344CB8AC3E}">
        <p14:creationId xmlns:p14="http://schemas.microsoft.com/office/powerpoint/2010/main" val="272538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A0C4C25-C3D9-49EF-94C2-56C48AE360FE}" type="datetime1">
              <a:rPr lang="en-US" smtClean="0"/>
              <a:t>5/25/2023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B02029-972E-4112-9521-3842F2D923EA}" type="slidenum">
              <a:rPr lang="en-US" smtClean="0"/>
              <a:t>‹#›</a:t>
            </a:fld>
            <a:endParaRPr lang="en-US"/>
          </a:p>
        </p:txBody>
      </p:sp>
    </p:spTree>
    <p:extLst>
      <p:ext uri="{BB962C8B-B14F-4D97-AF65-F5344CB8AC3E}">
        <p14:creationId xmlns:p14="http://schemas.microsoft.com/office/powerpoint/2010/main" val="2926865351"/>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 id="2147483823" r:id="rId14"/>
    <p:sldLayoutId id="2147483824" r:id="rId15"/>
    <p:sldLayoutId id="2147483825"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1935163"/>
          </a:xfrm>
        </p:spPr>
        <p:txBody>
          <a:bodyPr>
            <a:noAutofit/>
          </a:bodyPr>
          <a:lstStyle/>
          <a:p>
            <a:pPr algn="ctr"/>
            <a:r>
              <a:rPr lang="en-US" sz="4200" b="1" dirty="0" smtClean="0">
                <a:solidFill>
                  <a:schemeClr val="accent2">
                    <a:lumMod val="50000"/>
                  </a:schemeClr>
                </a:solidFill>
                <a:latin typeface="Cambria" panose="02040503050406030204" pitchFamily="18" charset="0"/>
                <a:ea typeface="Cambria" panose="02040503050406030204" pitchFamily="18" charset="0"/>
              </a:rPr>
              <a:t>Reopening /reassessment proceedings under section 148/148A/149-Myriad legal issues and the way forward</a:t>
            </a:r>
            <a:endParaRPr lang="en-US" sz="42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838200" y="2457449"/>
            <a:ext cx="10515600" cy="3914775"/>
          </a:xfrm>
        </p:spPr>
        <p:txBody>
          <a:bodyPr>
            <a:normAutofit lnSpcReduction="10000"/>
          </a:bodyPr>
          <a:lstStyle/>
          <a:p>
            <a:pPr marL="0" indent="0">
              <a:buNone/>
            </a:pPr>
            <a:endParaRPr lang="en-US" dirty="0" smtClean="0"/>
          </a:p>
          <a:p>
            <a:pPr marL="0" indent="0">
              <a:buNone/>
            </a:pPr>
            <a:endParaRPr lang="en-US" dirty="0">
              <a:solidFill>
                <a:schemeClr val="accent2">
                  <a:lumMod val="50000"/>
                </a:schemeClr>
              </a:solidFill>
            </a:endParaRPr>
          </a:p>
          <a:p>
            <a:pPr>
              <a:buNone/>
            </a:pPr>
            <a:r>
              <a:rPr lang="en-US" b="1" dirty="0" smtClean="0">
                <a:solidFill>
                  <a:schemeClr val="accent2">
                    <a:lumMod val="50000"/>
                  </a:schemeClr>
                </a:solidFill>
                <a:latin typeface="Cambria" pitchFamily="18" charset="0"/>
              </a:rPr>
              <a:t>BY:</a:t>
            </a:r>
          </a:p>
          <a:p>
            <a:pPr>
              <a:buNone/>
            </a:pPr>
            <a:r>
              <a:rPr lang="en-US" b="1" dirty="0" smtClean="0">
                <a:solidFill>
                  <a:schemeClr val="accent2">
                    <a:lumMod val="50000"/>
                  </a:schemeClr>
                </a:solidFill>
                <a:latin typeface="Cambria" pitchFamily="18" charset="0"/>
              </a:rPr>
              <a:t>CA (Adv.) AJAY WADHWA</a:t>
            </a:r>
          </a:p>
          <a:p>
            <a:pPr>
              <a:buNone/>
            </a:pPr>
            <a:r>
              <a:rPr lang="en-US" b="1" dirty="0" smtClean="0">
                <a:solidFill>
                  <a:schemeClr val="accent2">
                    <a:lumMod val="50000"/>
                  </a:schemeClr>
                </a:solidFill>
                <a:latin typeface="Cambria" pitchFamily="18" charset="0"/>
              </a:rPr>
              <a:t>W- 107, GREATER KAILASH – 1,</a:t>
            </a:r>
          </a:p>
          <a:p>
            <a:pPr>
              <a:buNone/>
            </a:pPr>
            <a:r>
              <a:rPr lang="en-US" b="1" dirty="0" smtClean="0">
                <a:solidFill>
                  <a:schemeClr val="accent2">
                    <a:lumMod val="50000"/>
                  </a:schemeClr>
                </a:solidFill>
                <a:latin typeface="Cambria" pitchFamily="18" charset="0"/>
              </a:rPr>
              <a:t>GROUND FLOOR,</a:t>
            </a:r>
          </a:p>
          <a:p>
            <a:pPr>
              <a:buNone/>
            </a:pPr>
            <a:r>
              <a:rPr lang="en-US" b="1" dirty="0" smtClean="0">
                <a:solidFill>
                  <a:schemeClr val="accent2">
                    <a:lumMod val="50000"/>
                  </a:schemeClr>
                </a:solidFill>
                <a:latin typeface="Cambria" pitchFamily="18" charset="0"/>
              </a:rPr>
              <a:t>NEW DELHI-110048</a:t>
            </a:r>
          </a:p>
          <a:p>
            <a:pPr>
              <a:buNone/>
            </a:pPr>
            <a:r>
              <a:rPr lang="en-US" b="1" dirty="0" smtClean="0">
                <a:solidFill>
                  <a:schemeClr val="accent2">
                    <a:lumMod val="50000"/>
                  </a:schemeClr>
                </a:solidFill>
                <a:latin typeface="Cambria" pitchFamily="18" charset="0"/>
              </a:rPr>
              <a:t>Contact No. 9818653331</a:t>
            </a:r>
          </a:p>
          <a:p>
            <a:pPr>
              <a:buNone/>
            </a:pPr>
            <a:r>
              <a:rPr lang="en-US" b="1" dirty="0" smtClean="0">
                <a:solidFill>
                  <a:schemeClr val="accent2">
                    <a:lumMod val="50000"/>
                  </a:schemeClr>
                </a:solidFill>
                <a:latin typeface="Cambria" pitchFamily="18" charset="0"/>
              </a:rPr>
              <a:t>Email:  ajaywadhwatax@gmail.com</a:t>
            </a:r>
          </a:p>
          <a:p>
            <a:pPr>
              <a:buNone/>
            </a:pPr>
            <a:r>
              <a:rPr lang="en-US" b="1" dirty="0" smtClean="0">
                <a:solidFill>
                  <a:schemeClr val="accent2">
                    <a:lumMod val="50000"/>
                  </a:schemeClr>
                </a:solidFill>
                <a:latin typeface="Cambria" pitchFamily="18" charset="0"/>
              </a:rPr>
              <a:t>Website: wadhwataxconsultant.com </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4232988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0738"/>
          </a:xfrm>
        </p:spPr>
        <p:txBody>
          <a:bodyPr>
            <a:noAutofit/>
          </a:bodyPr>
          <a:lstStyle/>
          <a:p>
            <a:pPr algn="ctr"/>
            <a:r>
              <a:rPr lang="en-US" sz="2800" b="1" dirty="0" smtClean="0">
                <a:solidFill>
                  <a:schemeClr val="accent2">
                    <a:lumMod val="50000"/>
                  </a:schemeClr>
                </a:solidFill>
                <a:latin typeface="Cambria" panose="02040503050406030204" pitchFamily="18" charset="0"/>
              </a:rPr>
              <a:t>Key aspects and salient features –Reassessment scheme </a:t>
            </a:r>
            <a:r>
              <a:rPr lang="en-US" sz="2800" b="1" dirty="0" err="1" smtClean="0">
                <a:solidFill>
                  <a:schemeClr val="accent2">
                    <a:lumMod val="50000"/>
                  </a:schemeClr>
                </a:solidFill>
                <a:latin typeface="Cambria" panose="02040503050406030204" pitchFamily="18" charset="0"/>
              </a:rPr>
              <a:t>w.ef</a:t>
            </a:r>
            <a:r>
              <a:rPr lang="en-US" sz="2800" b="1" dirty="0" smtClean="0">
                <a:solidFill>
                  <a:schemeClr val="accent2">
                    <a:lumMod val="50000"/>
                  </a:schemeClr>
                </a:solidFill>
                <a:latin typeface="Cambria" panose="02040503050406030204" pitchFamily="18" charset="0"/>
              </a:rPr>
              <a:t>. 01.04.2021</a:t>
            </a:r>
            <a:endParaRPr lang="en-US" sz="2800" b="1" dirty="0">
              <a:solidFill>
                <a:schemeClr val="accent2">
                  <a:lumMod val="50000"/>
                </a:schemeClr>
              </a:solidFill>
              <a:latin typeface="Cambria" panose="02040503050406030204" pitchFamily="18" charset="0"/>
            </a:endParaRPr>
          </a:p>
        </p:txBody>
      </p:sp>
      <p:sp>
        <p:nvSpPr>
          <p:cNvPr id="3" name="Content Placeholder 2"/>
          <p:cNvSpPr>
            <a:spLocks noGrp="1"/>
          </p:cNvSpPr>
          <p:nvPr>
            <p:ph idx="1"/>
          </p:nvPr>
        </p:nvSpPr>
        <p:spPr>
          <a:xfrm>
            <a:off x="571499" y="1357313"/>
            <a:ext cx="11170558" cy="5364162"/>
          </a:xfrm>
        </p:spPr>
        <p:txBody>
          <a:bodyPr>
            <a:normAutofit fontScale="92500" lnSpcReduction="20000"/>
          </a:bodyPr>
          <a:lstStyle/>
          <a:p>
            <a:pPr marL="465138" indent="-465138" algn="just">
              <a:lnSpc>
                <a:spcPct val="120000"/>
              </a:lnSpc>
              <a:spcBef>
                <a:spcPts val="0"/>
              </a:spcBef>
              <a:buAutoNum type="arabicParenR"/>
            </a:pPr>
            <a:r>
              <a:rPr lang="en-US" sz="2000" dirty="0" smtClean="0">
                <a:solidFill>
                  <a:schemeClr val="tx1"/>
                </a:solidFill>
                <a:latin typeface="Cambria" panose="02040503050406030204" pitchFamily="18" charset="0"/>
              </a:rPr>
              <a:t>Prior to 01.04.2021, the requirement to reopen the case u/s 147 was “reasons to believe” which has now been substituted with the requirement of </a:t>
            </a:r>
            <a:r>
              <a:rPr lang="en-US" sz="2000" i="1" dirty="0">
                <a:solidFill>
                  <a:schemeClr val="tx1"/>
                </a:solidFill>
                <a:latin typeface="Cambria" panose="02040503050406030204" pitchFamily="18" charset="0"/>
              </a:rPr>
              <a:t>“information which suggests that income chargeable to tax has escaped assessment </a:t>
            </a:r>
            <a:r>
              <a:rPr lang="en-US" sz="2000" dirty="0" smtClean="0">
                <a:solidFill>
                  <a:schemeClr val="tx1"/>
                </a:solidFill>
                <a:latin typeface="Cambria" panose="02040503050406030204" pitchFamily="18" charset="0"/>
              </a:rPr>
              <a:t>” under amended section 148 of the Act.</a:t>
            </a:r>
            <a:endParaRPr lang="en-US" sz="2000" b="1" dirty="0">
              <a:solidFill>
                <a:schemeClr val="tx1"/>
              </a:solidFill>
              <a:latin typeface="Cambria" panose="02040503050406030204" pitchFamily="18" charset="0"/>
            </a:endParaRPr>
          </a:p>
          <a:p>
            <a:pPr marL="465138" indent="-465138" algn="just">
              <a:lnSpc>
                <a:spcPct val="120000"/>
              </a:lnSpc>
              <a:spcBef>
                <a:spcPts val="0"/>
              </a:spcBef>
              <a:buAutoNum type="arabicParenR"/>
            </a:pPr>
            <a:endParaRPr lang="en-US" sz="2000" b="1" dirty="0" smtClean="0">
              <a:solidFill>
                <a:schemeClr val="tx1"/>
              </a:solidFill>
              <a:latin typeface="Cambria" panose="02040503050406030204" pitchFamily="18" charset="0"/>
            </a:endParaRPr>
          </a:p>
          <a:p>
            <a:pPr marL="465138" indent="-465138" algn="just">
              <a:lnSpc>
                <a:spcPct val="120000"/>
              </a:lnSpc>
              <a:spcBef>
                <a:spcPts val="0"/>
              </a:spcBef>
              <a:buAutoNum type="arabicParenR"/>
            </a:pPr>
            <a:r>
              <a:rPr lang="en-US" sz="2000" b="1" dirty="0" smtClean="0">
                <a:solidFill>
                  <a:schemeClr val="tx1"/>
                </a:solidFill>
                <a:latin typeface="Cambria" panose="02040503050406030204" pitchFamily="18" charset="0"/>
              </a:rPr>
              <a:t>Section 148 </a:t>
            </a:r>
            <a:r>
              <a:rPr lang="en-US" sz="2000" dirty="0" smtClean="0">
                <a:solidFill>
                  <a:schemeClr val="tx1"/>
                </a:solidFill>
                <a:latin typeface="Cambria" panose="02040503050406030204" pitchFamily="18" charset="0"/>
              </a:rPr>
              <a:t>has been completely substituted  and it provides that the notice u/s 148 shall be served on the </a:t>
            </a:r>
            <a:r>
              <a:rPr lang="en-US" sz="2000" dirty="0" err="1" smtClean="0">
                <a:solidFill>
                  <a:schemeClr val="tx1"/>
                </a:solidFill>
                <a:latin typeface="Cambria" panose="02040503050406030204" pitchFamily="18" charset="0"/>
              </a:rPr>
              <a:t>assessee</a:t>
            </a:r>
            <a:r>
              <a:rPr lang="en-US" sz="2000" dirty="0" smtClean="0">
                <a:solidFill>
                  <a:schemeClr val="tx1"/>
                </a:solidFill>
                <a:latin typeface="Cambria" panose="02040503050406030204" pitchFamily="18" charset="0"/>
              </a:rPr>
              <a:t> along the order passed u/s 148A(d), if required. </a:t>
            </a:r>
            <a:r>
              <a:rPr lang="en-US" sz="2000" b="1" dirty="0" smtClean="0">
                <a:solidFill>
                  <a:schemeClr val="tx1"/>
                </a:solidFill>
                <a:latin typeface="Cambria" panose="02040503050406030204" pitchFamily="18" charset="0"/>
              </a:rPr>
              <a:t>However, i</a:t>
            </a:r>
            <a:r>
              <a:rPr lang="en-US" sz="2000" b="1" dirty="0" smtClean="0">
                <a:solidFill>
                  <a:schemeClr val="tx1"/>
                </a:solidFill>
                <a:latin typeface="Cambria" panose="02040503050406030204" pitchFamily="18" charset="0"/>
                <a:ea typeface="Cambria" panose="02040503050406030204" pitchFamily="18" charset="0"/>
              </a:rPr>
              <a:t>n many cases, AOs are passing the orders u/s 148A(d) before the date of issuance of notice u/s 148-Is this action valid? Can 148A(d) order be passed and served to the </a:t>
            </a:r>
            <a:r>
              <a:rPr lang="en-US" sz="2000" b="1" dirty="0" err="1" smtClean="0">
                <a:solidFill>
                  <a:schemeClr val="tx1"/>
                </a:solidFill>
                <a:latin typeface="Cambria" panose="02040503050406030204" pitchFamily="18" charset="0"/>
                <a:ea typeface="Cambria" panose="02040503050406030204" pitchFamily="18" charset="0"/>
              </a:rPr>
              <a:t>asessee</a:t>
            </a:r>
            <a:r>
              <a:rPr lang="en-US" sz="2000" b="1" dirty="0" smtClean="0">
                <a:solidFill>
                  <a:schemeClr val="tx1"/>
                </a:solidFill>
                <a:latin typeface="Cambria" panose="02040503050406030204" pitchFamily="18" charset="0"/>
                <a:ea typeface="Cambria" panose="02040503050406030204" pitchFamily="18" charset="0"/>
              </a:rPr>
              <a:t> before issuance of notice u/s 148?</a:t>
            </a:r>
          </a:p>
          <a:p>
            <a:pPr marL="465138" indent="-465138" algn="just">
              <a:lnSpc>
                <a:spcPct val="120000"/>
              </a:lnSpc>
              <a:spcBef>
                <a:spcPts val="0"/>
              </a:spcBef>
              <a:buAutoNum type="arabicParenR"/>
            </a:pPr>
            <a:endParaRPr lang="en-US" sz="2000" b="1" dirty="0">
              <a:solidFill>
                <a:schemeClr val="tx1"/>
              </a:solidFill>
              <a:latin typeface="Cambria" panose="02040503050406030204" pitchFamily="18" charset="0"/>
            </a:endParaRPr>
          </a:p>
          <a:p>
            <a:pPr marL="465138" indent="-465138" algn="just">
              <a:lnSpc>
                <a:spcPct val="120000"/>
              </a:lnSpc>
              <a:spcBef>
                <a:spcPts val="0"/>
              </a:spcBef>
              <a:buAutoNum type="arabicParenR"/>
            </a:pPr>
            <a:r>
              <a:rPr lang="en-US" sz="2000" b="1" dirty="0" smtClean="0">
                <a:solidFill>
                  <a:schemeClr val="tx1"/>
                </a:solidFill>
                <a:latin typeface="Cambria" panose="02040503050406030204" pitchFamily="18" charset="0"/>
              </a:rPr>
              <a:t>First </a:t>
            </a:r>
            <a:r>
              <a:rPr lang="en-US" sz="2000" b="1" dirty="0">
                <a:solidFill>
                  <a:schemeClr val="tx1"/>
                </a:solidFill>
                <a:latin typeface="Cambria" panose="02040503050406030204" pitchFamily="18" charset="0"/>
              </a:rPr>
              <a:t>Proviso to section 148 </a:t>
            </a:r>
            <a:r>
              <a:rPr lang="en-US" sz="2000" dirty="0">
                <a:solidFill>
                  <a:schemeClr val="tx1"/>
                </a:solidFill>
                <a:latin typeface="Cambria" panose="02040503050406030204" pitchFamily="18" charset="0"/>
              </a:rPr>
              <a:t>provides that no notice u/s 148 shall be issued </a:t>
            </a:r>
            <a:r>
              <a:rPr lang="en-US" sz="2000" b="1" dirty="0">
                <a:solidFill>
                  <a:schemeClr val="tx1"/>
                </a:solidFill>
                <a:latin typeface="Cambria" panose="02040503050406030204" pitchFamily="18" charset="0"/>
              </a:rPr>
              <a:t>unless</a:t>
            </a:r>
            <a:r>
              <a:rPr lang="en-US" sz="2000" dirty="0" smtClean="0">
                <a:solidFill>
                  <a:schemeClr val="tx1"/>
                </a:solidFill>
                <a:latin typeface="Cambria" panose="02040503050406030204" pitchFamily="18" charset="0"/>
              </a:rPr>
              <a:t>:</a:t>
            </a:r>
          </a:p>
          <a:p>
            <a:pPr marL="0" indent="0" algn="just">
              <a:lnSpc>
                <a:spcPct val="120000"/>
              </a:lnSpc>
              <a:spcBef>
                <a:spcPts val="0"/>
              </a:spcBef>
              <a:buNone/>
            </a:pPr>
            <a:endParaRPr lang="en-US" sz="2000" dirty="0">
              <a:solidFill>
                <a:schemeClr val="tx1"/>
              </a:solidFill>
              <a:latin typeface="Cambria" panose="02040503050406030204" pitchFamily="18" charset="0"/>
            </a:endParaRPr>
          </a:p>
          <a:p>
            <a:pPr marL="914400" indent="-457200" algn="just">
              <a:lnSpc>
                <a:spcPct val="120000"/>
              </a:lnSpc>
              <a:spcBef>
                <a:spcPts val="0"/>
              </a:spcBef>
              <a:buAutoNum type="alphaLcParenR"/>
            </a:pPr>
            <a:r>
              <a:rPr lang="en-US" sz="2000" dirty="0">
                <a:solidFill>
                  <a:schemeClr val="tx1"/>
                </a:solidFill>
                <a:latin typeface="Cambria" panose="02040503050406030204" pitchFamily="18" charset="0"/>
              </a:rPr>
              <a:t>there is</a:t>
            </a:r>
            <a:r>
              <a:rPr lang="en-US" sz="2000" b="1" dirty="0">
                <a:solidFill>
                  <a:schemeClr val="tx1"/>
                </a:solidFill>
                <a:latin typeface="Cambria" panose="02040503050406030204" pitchFamily="18" charset="0"/>
              </a:rPr>
              <a:t> </a:t>
            </a:r>
            <a:r>
              <a:rPr lang="en-US" sz="2000" dirty="0">
                <a:solidFill>
                  <a:schemeClr val="tx1"/>
                </a:solidFill>
                <a:latin typeface="Cambria" panose="02040503050406030204" pitchFamily="18" charset="0"/>
              </a:rPr>
              <a:t>“</a:t>
            </a:r>
            <a:r>
              <a:rPr lang="en-US" sz="2000" i="1" dirty="0">
                <a:solidFill>
                  <a:schemeClr val="tx1"/>
                </a:solidFill>
                <a:latin typeface="Cambria" panose="02040503050406030204" pitchFamily="18" charset="0"/>
              </a:rPr>
              <a:t>information which suggests that income chargeable to tax has escaped assessment”</a:t>
            </a:r>
            <a:r>
              <a:rPr lang="en-US" sz="2000" dirty="0">
                <a:solidFill>
                  <a:schemeClr val="tx1"/>
                </a:solidFill>
                <a:latin typeface="Cambria" panose="02040503050406030204" pitchFamily="18" charset="0"/>
              </a:rPr>
              <a:t>; </a:t>
            </a:r>
            <a:r>
              <a:rPr lang="en-US" sz="2000" b="1" dirty="0">
                <a:solidFill>
                  <a:schemeClr val="tx1"/>
                </a:solidFill>
                <a:latin typeface="Cambria" panose="02040503050406030204" pitchFamily="18" charset="0"/>
              </a:rPr>
              <a:t>and</a:t>
            </a:r>
          </a:p>
          <a:p>
            <a:pPr marL="914400" indent="-457200" algn="just">
              <a:lnSpc>
                <a:spcPct val="120000"/>
              </a:lnSpc>
              <a:spcBef>
                <a:spcPts val="0"/>
              </a:spcBef>
              <a:buAutoNum type="alphaLcParenR"/>
            </a:pPr>
            <a:r>
              <a:rPr lang="en-US" sz="2000" dirty="0">
                <a:solidFill>
                  <a:schemeClr val="tx1"/>
                </a:solidFill>
                <a:latin typeface="Cambria" panose="02040503050406030204" pitchFamily="18" charset="0"/>
              </a:rPr>
              <a:t>Prior approval of the specified authority under section </a:t>
            </a:r>
            <a:r>
              <a:rPr lang="en-US" sz="2000" dirty="0" smtClean="0">
                <a:solidFill>
                  <a:schemeClr val="tx1"/>
                </a:solidFill>
                <a:latin typeface="Cambria" panose="02040503050406030204" pitchFamily="18" charset="0"/>
              </a:rPr>
              <a:t>151</a:t>
            </a:r>
            <a:endParaRPr lang="en-US" sz="2000" dirty="0">
              <a:solidFill>
                <a:schemeClr val="tx1"/>
              </a:solidFill>
              <a:latin typeface="Cambria" panose="02040503050406030204" pitchFamily="18" charset="0"/>
            </a:endParaRPr>
          </a:p>
          <a:p>
            <a:pPr marL="457200" indent="0" algn="just">
              <a:lnSpc>
                <a:spcPct val="120000"/>
              </a:lnSpc>
              <a:spcBef>
                <a:spcPts val="0"/>
              </a:spcBef>
              <a:buNone/>
            </a:pPr>
            <a:endParaRPr lang="en-US" sz="2000" dirty="0" smtClean="0">
              <a:solidFill>
                <a:schemeClr val="tx1"/>
              </a:solidFill>
              <a:latin typeface="Cambria" panose="02040503050406030204" pitchFamily="18" charset="0"/>
            </a:endParaRPr>
          </a:p>
          <a:p>
            <a:pPr marL="457200" indent="0" algn="just">
              <a:lnSpc>
                <a:spcPct val="120000"/>
              </a:lnSpc>
              <a:spcBef>
                <a:spcPts val="0"/>
              </a:spcBef>
              <a:buNone/>
            </a:pPr>
            <a:r>
              <a:rPr lang="en-US" sz="2000" dirty="0" smtClean="0">
                <a:solidFill>
                  <a:schemeClr val="tx1"/>
                </a:solidFill>
                <a:latin typeface="Cambria" panose="02040503050406030204" pitchFamily="18" charset="0"/>
              </a:rPr>
              <a:t>No </a:t>
            </a:r>
            <a:r>
              <a:rPr lang="en-US" sz="2000" dirty="0">
                <a:solidFill>
                  <a:schemeClr val="tx1"/>
                </a:solidFill>
                <a:latin typeface="Cambria" panose="02040503050406030204" pitchFamily="18" charset="0"/>
              </a:rPr>
              <a:t>approval to issue notice u/s 148 is required when the order u/s 148A(d) is passed with the </a:t>
            </a:r>
            <a:r>
              <a:rPr lang="en-US" sz="2000" dirty="0" smtClean="0">
                <a:solidFill>
                  <a:schemeClr val="tx1"/>
                </a:solidFill>
                <a:latin typeface="Cambria" panose="02040503050406030204" pitchFamily="18" charset="0"/>
              </a:rPr>
              <a:t>prior </a:t>
            </a:r>
            <a:r>
              <a:rPr lang="en-US" sz="2000" dirty="0">
                <a:solidFill>
                  <a:schemeClr val="tx1"/>
                </a:solidFill>
                <a:latin typeface="Cambria" panose="02040503050406030204" pitchFamily="18" charset="0"/>
              </a:rPr>
              <a:t>approval of the specified authority </a:t>
            </a:r>
            <a:r>
              <a:rPr lang="en-US" sz="2000" b="1" dirty="0">
                <a:solidFill>
                  <a:schemeClr val="tx1"/>
                </a:solidFill>
                <a:latin typeface="Cambria" panose="02040503050406030204" pitchFamily="18" charset="0"/>
              </a:rPr>
              <a:t>(Second Proviso to Section 148)</a:t>
            </a:r>
          </a:p>
          <a:p>
            <a:pPr marL="0" indent="0" algn="just">
              <a:lnSpc>
                <a:spcPct val="100000"/>
              </a:lnSpc>
              <a:spcBef>
                <a:spcPts val="0"/>
              </a:spcBef>
              <a:buNone/>
            </a:pPr>
            <a:endParaRPr lang="en-US" sz="2000" b="1" dirty="0" smtClean="0">
              <a:latin typeface="Cambria" panose="02040503050406030204" pitchFamily="18" charset="0"/>
              <a:ea typeface="Cambria" panose="02040503050406030204" pitchFamily="18" charset="0"/>
            </a:endParaRPr>
          </a:p>
          <a:p>
            <a:pPr marL="0" indent="0" algn="just">
              <a:lnSpc>
                <a:spcPct val="100000"/>
              </a:lnSpc>
              <a:spcBef>
                <a:spcPts val="0"/>
              </a:spcBef>
              <a:buNone/>
            </a:pPr>
            <a:endParaRPr lang="en-US" sz="1800" b="1" u="sng" dirty="0">
              <a:latin typeface="Cambria" panose="02040503050406030204" pitchFamily="18" charset="0"/>
            </a:endParaRPr>
          </a:p>
          <a:p>
            <a:pPr marL="0" indent="0" algn="just">
              <a:lnSpc>
                <a:spcPct val="100000"/>
              </a:lnSpc>
              <a:spcBef>
                <a:spcPts val="0"/>
              </a:spcBef>
              <a:buNone/>
            </a:pPr>
            <a:endParaRPr lang="en-US" sz="1800" b="1" dirty="0">
              <a:latin typeface="Cambria" panose="02040503050406030204" pitchFamily="18" charset="0"/>
            </a:endParaRPr>
          </a:p>
        </p:txBody>
      </p:sp>
      <p:sp>
        <p:nvSpPr>
          <p:cNvPr id="4" name="Slide Number Placeholder 3"/>
          <p:cNvSpPr>
            <a:spLocks noGrp="1"/>
          </p:cNvSpPr>
          <p:nvPr>
            <p:ph type="sldNum" sz="quarter" idx="12"/>
          </p:nvPr>
        </p:nvSpPr>
        <p:spPr>
          <a:xfrm>
            <a:off x="8752114" y="6183086"/>
            <a:ext cx="798286" cy="435428"/>
          </a:xfrm>
        </p:spPr>
        <p:txBody>
          <a:bodyPr/>
          <a:lstStyle/>
          <a:p>
            <a:fld id="{8CB02029-972E-4112-9521-3842F2D923EA}" type="slidenum">
              <a:rPr lang="en-US" sz="1800" smtClean="0">
                <a:solidFill>
                  <a:schemeClr val="accent2">
                    <a:lumMod val="50000"/>
                  </a:schemeClr>
                </a:solidFill>
                <a:latin typeface="Cambria "/>
              </a:rPr>
              <a:t>10</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716110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5763" y="285750"/>
            <a:ext cx="11372850" cy="6286500"/>
          </a:xfrm>
        </p:spPr>
        <p:txBody>
          <a:bodyPr>
            <a:normAutofit lnSpcReduction="10000"/>
          </a:bodyPr>
          <a:lstStyle/>
          <a:p>
            <a:pPr marL="457200" indent="0" algn="just">
              <a:lnSpc>
                <a:spcPct val="100000"/>
              </a:lnSpc>
              <a:spcBef>
                <a:spcPts val="0"/>
              </a:spcBef>
              <a:buNone/>
            </a:pPr>
            <a:endParaRPr lang="en-US" sz="2000" b="1" dirty="0">
              <a:latin typeface="Cambria" panose="02040503050406030204" pitchFamily="18" charset="0"/>
            </a:endParaRPr>
          </a:p>
          <a:p>
            <a:pPr marL="457200" indent="-457200" algn="just">
              <a:lnSpc>
                <a:spcPct val="100000"/>
              </a:lnSpc>
              <a:buNone/>
            </a:pPr>
            <a:r>
              <a:rPr lang="en-US" b="1" dirty="0" smtClean="0">
                <a:solidFill>
                  <a:schemeClr val="accent1"/>
                </a:solidFill>
                <a:latin typeface="Cambria" panose="02040503050406030204" pitchFamily="18" charset="0"/>
              </a:rPr>
              <a:t>4) </a:t>
            </a:r>
            <a:r>
              <a:rPr lang="en-US" sz="2000" dirty="0" smtClean="0">
                <a:latin typeface="Cambria" panose="02040503050406030204" pitchFamily="18" charset="0"/>
              </a:rPr>
              <a:t>“</a:t>
            </a:r>
            <a:r>
              <a:rPr lang="en-US" sz="2000" b="1" i="1" dirty="0" smtClean="0">
                <a:latin typeface="Cambria" panose="02040503050406030204" pitchFamily="18" charset="0"/>
              </a:rPr>
              <a:t>Information </a:t>
            </a:r>
            <a:r>
              <a:rPr lang="en-US" sz="2000" b="1" i="1" dirty="0">
                <a:latin typeface="Cambria" panose="02040503050406030204" pitchFamily="18" charset="0"/>
              </a:rPr>
              <a:t>which suggests that income chargeable to tax has escaped </a:t>
            </a:r>
            <a:r>
              <a:rPr lang="en-US" sz="2000" b="1" i="1" dirty="0" smtClean="0">
                <a:latin typeface="Cambria" panose="02040503050406030204" pitchFamily="18" charset="0"/>
              </a:rPr>
              <a:t>assessment</a:t>
            </a:r>
            <a:r>
              <a:rPr lang="en-US" sz="2000" i="1" dirty="0" smtClean="0">
                <a:latin typeface="Cambria" panose="02040503050406030204" pitchFamily="18" charset="0"/>
              </a:rPr>
              <a:t>” </a:t>
            </a:r>
            <a:r>
              <a:rPr lang="en-US" sz="2000" dirty="0" smtClean="0">
                <a:latin typeface="Cambria" panose="02040503050406030204" pitchFamily="18" charset="0"/>
              </a:rPr>
              <a:t>for the purpose of section 148 and 148A has been specifically defined </a:t>
            </a:r>
            <a:r>
              <a:rPr lang="en-US" sz="2000" b="1" dirty="0" smtClean="0">
                <a:latin typeface="Cambria" panose="02040503050406030204" pitchFamily="18" charset="0"/>
              </a:rPr>
              <a:t>in the Explanation 1 of Section 148:</a:t>
            </a:r>
          </a:p>
          <a:p>
            <a:pPr marL="0" indent="0">
              <a:lnSpc>
                <a:spcPct val="100000"/>
              </a:lnSpc>
              <a:buNone/>
            </a:pPr>
            <a:endParaRPr lang="en-US" sz="1900" b="1" dirty="0" smtClean="0">
              <a:latin typeface="Cambria" panose="02040503050406030204" pitchFamily="18" charset="0"/>
            </a:endParaRPr>
          </a:p>
          <a:p>
            <a:pPr marL="914400" indent="-457200" algn="just">
              <a:lnSpc>
                <a:spcPct val="100000"/>
              </a:lnSpc>
              <a:spcBef>
                <a:spcPts val="0"/>
              </a:spcBef>
              <a:buAutoNum type="romanLcParenBoth"/>
            </a:pPr>
            <a:r>
              <a:rPr lang="en-US" sz="1900" dirty="0" smtClean="0">
                <a:latin typeface="Cambria" panose="02040503050406030204" pitchFamily="18" charset="0"/>
              </a:rPr>
              <a:t>any </a:t>
            </a:r>
            <a:r>
              <a:rPr lang="en-US" sz="1900" dirty="0">
                <a:latin typeface="Cambria" panose="02040503050406030204" pitchFamily="18" charset="0"/>
              </a:rPr>
              <a:t>information in accordance with </a:t>
            </a:r>
            <a:r>
              <a:rPr lang="en-US" sz="1900" b="1" dirty="0">
                <a:latin typeface="Cambria" panose="02040503050406030204" pitchFamily="18" charset="0"/>
              </a:rPr>
              <a:t>risk management strategy </a:t>
            </a:r>
            <a:r>
              <a:rPr lang="en-US" sz="1900" b="1" dirty="0" smtClean="0">
                <a:latin typeface="Cambria" panose="02040503050406030204" pitchFamily="18" charset="0"/>
              </a:rPr>
              <a:t>formulated by </a:t>
            </a:r>
            <a:r>
              <a:rPr lang="en-US" sz="1900" b="1" dirty="0">
                <a:latin typeface="Cambria" panose="02040503050406030204" pitchFamily="18" charset="0"/>
              </a:rPr>
              <a:t>the </a:t>
            </a:r>
            <a:r>
              <a:rPr lang="en-US" sz="1900" b="1" dirty="0" smtClean="0">
                <a:latin typeface="Cambria" panose="02040503050406030204" pitchFamily="18" charset="0"/>
              </a:rPr>
              <a:t>Board;(See next slide)</a:t>
            </a:r>
          </a:p>
          <a:p>
            <a:pPr marL="914400" indent="0" algn="just">
              <a:lnSpc>
                <a:spcPct val="100000"/>
              </a:lnSpc>
              <a:spcBef>
                <a:spcPts val="0"/>
              </a:spcBef>
              <a:buNone/>
            </a:pPr>
            <a:endParaRPr lang="en-US" sz="1900" dirty="0" smtClean="0">
              <a:latin typeface="Cambria" panose="02040503050406030204" pitchFamily="18" charset="0"/>
            </a:endParaRPr>
          </a:p>
          <a:p>
            <a:pPr marL="971550" indent="-514350" algn="just">
              <a:lnSpc>
                <a:spcPct val="100000"/>
              </a:lnSpc>
              <a:spcBef>
                <a:spcPts val="0"/>
              </a:spcBef>
              <a:buAutoNum type="romanLcParenBoth" startAt="2"/>
            </a:pPr>
            <a:r>
              <a:rPr lang="en-US" sz="1900" dirty="0" smtClean="0">
                <a:latin typeface="Cambria" panose="02040503050406030204" pitchFamily="18" charset="0"/>
              </a:rPr>
              <a:t>any </a:t>
            </a:r>
            <a:r>
              <a:rPr lang="en-US" sz="1900" dirty="0">
                <a:latin typeface="Cambria" panose="02040503050406030204" pitchFamily="18" charset="0"/>
              </a:rPr>
              <a:t>audit objection that assessment has not been made in accordance with the provisions of the </a:t>
            </a:r>
            <a:r>
              <a:rPr lang="en-US" sz="1900" dirty="0" smtClean="0">
                <a:latin typeface="Cambria" panose="02040503050406030204" pitchFamily="18" charset="0"/>
              </a:rPr>
              <a:t>Act;</a:t>
            </a:r>
          </a:p>
          <a:p>
            <a:pPr marL="457200" indent="0" algn="just">
              <a:lnSpc>
                <a:spcPct val="100000"/>
              </a:lnSpc>
              <a:spcBef>
                <a:spcPts val="0"/>
              </a:spcBef>
              <a:buNone/>
            </a:pPr>
            <a:r>
              <a:rPr lang="en-US" sz="1900" b="1" dirty="0" smtClean="0">
                <a:latin typeface="Cambria" panose="02040503050406030204" pitchFamily="18" charset="0"/>
                <a:ea typeface="Cambria" panose="02040503050406030204" pitchFamily="18" charset="0"/>
              </a:rPr>
              <a:t>Note</a:t>
            </a:r>
            <a:r>
              <a:rPr lang="en-US" sz="1900" b="1" dirty="0">
                <a:latin typeface="Cambria" panose="02040503050406030204" pitchFamily="18" charset="0"/>
                <a:ea typeface="Cambria" panose="02040503050406030204" pitchFamily="18" charset="0"/>
              </a:rPr>
              <a:t>: (This clause require prior assessment- Auditor would form Opinion that the assessment has not been made in accordance with the provisions of this Act –Audit objection and Change of opinion </a:t>
            </a:r>
            <a:r>
              <a:rPr lang="en-US" sz="1900" b="1" dirty="0" smtClean="0">
                <a:latin typeface="Cambria" panose="02040503050406030204" pitchFamily="18" charset="0"/>
                <a:ea typeface="Cambria" panose="02040503050406030204" pitchFamily="18" charset="0"/>
              </a:rPr>
              <a:t>Argument applicable </a:t>
            </a:r>
            <a:r>
              <a:rPr lang="en-US" sz="1900" b="1" dirty="0">
                <a:latin typeface="Cambria" panose="02040503050406030204" pitchFamily="18" charset="0"/>
                <a:ea typeface="Cambria" panose="02040503050406030204" pitchFamily="18" charset="0"/>
              </a:rPr>
              <a:t>or not ? </a:t>
            </a:r>
            <a:r>
              <a:rPr lang="en-US" sz="1900" b="1" dirty="0" smtClean="0">
                <a:latin typeface="Cambria" panose="02040503050406030204" pitchFamily="18" charset="0"/>
                <a:ea typeface="Cambria" panose="02040503050406030204" pitchFamily="18" charset="0"/>
              </a:rPr>
              <a:t>)</a:t>
            </a:r>
          </a:p>
          <a:p>
            <a:pPr marL="457200" indent="0" algn="just">
              <a:lnSpc>
                <a:spcPct val="100000"/>
              </a:lnSpc>
              <a:spcBef>
                <a:spcPts val="0"/>
              </a:spcBef>
              <a:buNone/>
            </a:pPr>
            <a:endParaRPr lang="en-US" sz="1900" b="1" dirty="0" smtClean="0">
              <a:latin typeface="Cambria" panose="02040503050406030204" pitchFamily="18" charset="0"/>
              <a:ea typeface="Cambria" panose="02040503050406030204" pitchFamily="18" charset="0"/>
            </a:endParaRPr>
          </a:p>
          <a:p>
            <a:pPr marL="914400" indent="-457200" algn="just">
              <a:lnSpc>
                <a:spcPct val="100000"/>
              </a:lnSpc>
              <a:spcBef>
                <a:spcPts val="0"/>
              </a:spcBef>
              <a:buAutoNum type="romanLcParenBoth" startAt="3"/>
            </a:pPr>
            <a:r>
              <a:rPr lang="en-US" sz="1900" dirty="0">
                <a:latin typeface="Cambria" panose="02040503050406030204" pitchFamily="18" charset="0"/>
              </a:rPr>
              <a:t>any information received under DTAA ( Section 90 or 90A</a:t>
            </a:r>
            <a:r>
              <a:rPr lang="en-US" sz="1900" dirty="0" smtClean="0">
                <a:latin typeface="Cambria" panose="02040503050406030204" pitchFamily="18" charset="0"/>
              </a:rPr>
              <a:t>);</a:t>
            </a:r>
          </a:p>
          <a:p>
            <a:pPr marL="457200" indent="0" algn="just">
              <a:lnSpc>
                <a:spcPct val="100000"/>
              </a:lnSpc>
              <a:spcBef>
                <a:spcPts val="0"/>
              </a:spcBef>
              <a:buNone/>
            </a:pPr>
            <a:endParaRPr lang="en-US" sz="1900" dirty="0">
              <a:latin typeface="Cambria" panose="02040503050406030204" pitchFamily="18" charset="0"/>
            </a:endParaRPr>
          </a:p>
          <a:p>
            <a:pPr marL="971550" indent="-514350" algn="just">
              <a:lnSpc>
                <a:spcPct val="100000"/>
              </a:lnSpc>
              <a:spcBef>
                <a:spcPts val="0"/>
              </a:spcBef>
              <a:buAutoNum type="romanLcParenBoth" startAt="4"/>
            </a:pPr>
            <a:r>
              <a:rPr lang="en-US" sz="1900" dirty="0" smtClean="0">
                <a:latin typeface="Cambria" panose="02040503050406030204" pitchFamily="18" charset="0"/>
              </a:rPr>
              <a:t>any </a:t>
            </a:r>
            <a:r>
              <a:rPr lang="en-US" sz="1900" dirty="0">
                <a:latin typeface="Cambria" panose="02040503050406030204" pitchFamily="18" charset="0"/>
              </a:rPr>
              <a:t>information made available to the Assessing Officer under the scheme notified under section 135A;-</a:t>
            </a:r>
            <a:r>
              <a:rPr lang="en-US" sz="1900" b="1" dirty="0">
                <a:latin typeface="Cambria" panose="02040503050406030204" pitchFamily="18" charset="0"/>
              </a:rPr>
              <a:t>Information collection in faceless </a:t>
            </a:r>
            <a:r>
              <a:rPr lang="en-US" sz="1900" b="1" dirty="0" smtClean="0">
                <a:latin typeface="Cambria" panose="02040503050406030204" pitchFamily="18" charset="0"/>
              </a:rPr>
              <a:t>manner</a:t>
            </a:r>
          </a:p>
          <a:p>
            <a:pPr marL="971550" indent="-514350" algn="just">
              <a:lnSpc>
                <a:spcPct val="100000"/>
              </a:lnSpc>
              <a:spcBef>
                <a:spcPts val="0"/>
              </a:spcBef>
              <a:buAutoNum type="romanLcParenBoth" startAt="4"/>
            </a:pPr>
            <a:endParaRPr lang="en-US" sz="1900" b="1" dirty="0" smtClean="0">
              <a:latin typeface="Cambria" panose="02040503050406030204" pitchFamily="18" charset="0"/>
            </a:endParaRPr>
          </a:p>
          <a:p>
            <a:pPr marL="971550" indent="-514350" algn="just">
              <a:lnSpc>
                <a:spcPct val="100000"/>
              </a:lnSpc>
              <a:spcBef>
                <a:spcPts val="0"/>
              </a:spcBef>
              <a:buAutoNum type="romanLcParenBoth" startAt="4"/>
            </a:pPr>
            <a:r>
              <a:rPr lang="en-US" sz="1900" dirty="0" smtClean="0">
                <a:latin typeface="Cambria" panose="02040503050406030204" pitchFamily="18" charset="0"/>
              </a:rPr>
              <a:t>any </a:t>
            </a:r>
            <a:r>
              <a:rPr lang="en-US" sz="1900" dirty="0">
                <a:latin typeface="Cambria" panose="02040503050406030204" pitchFamily="18" charset="0"/>
              </a:rPr>
              <a:t>information which requires action in consequence of the order of a Tribunal or a Court- Clause </a:t>
            </a:r>
            <a:r>
              <a:rPr lang="en-US" sz="1900" b="1" dirty="0">
                <a:latin typeface="Cambria" panose="02040503050406030204" pitchFamily="18" charset="0"/>
              </a:rPr>
              <a:t>Not clear-to give effect section 150</a:t>
            </a:r>
          </a:p>
          <a:p>
            <a:pPr marL="457200" indent="-457200" algn="just">
              <a:lnSpc>
                <a:spcPct val="100000"/>
              </a:lnSpc>
              <a:buNone/>
            </a:pPr>
            <a:r>
              <a:rPr lang="en-US" sz="1900" b="1" dirty="0">
                <a:latin typeface="Cambria" panose="02040503050406030204" pitchFamily="18" charset="0"/>
              </a:rPr>
              <a:t> 	</a:t>
            </a:r>
          </a:p>
          <a:p>
            <a:pPr marL="971550" indent="-514350" algn="just">
              <a:lnSpc>
                <a:spcPct val="100000"/>
              </a:lnSpc>
              <a:spcBef>
                <a:spcPts val="0"/>
              </a:spcBef>
              <a:buAutoNum type="romanLcParenBoth" startAt="4"/>
            </a:pPr>
            <a:endParaRPr lang="en-US" sz="1900" b="1" dirty="0">
              <a:latin typeface="Cambria" panose="02040503050406030204" pitchFamily="18" charset="0"/>
            </a:endParaRPr>
          </a:p>
          <a:p>
            <a:pPr marL="457200" indent="0" algn="just">
              <a:lnSpc>
                <a:spcPct val="110000"/>
              </a:lnSpc>
              <a:spcBef>
                <a:spcPts val="0"/>
              </a:spcBef>
              <a:buNone/>
            </a:pPr>
            <a:endParaRPr lang="en-US" sz="1900" dirty="0" smtClean="0">
              <a:latin typeface="Cambria" panose="02040503050406030204" pitchFamily="18" charset="0"/>
            </a:endParaRPr>
          </a:p>
          <a:p>
            <a:pPr marL="971550" indent="-514350" algn="just">
              <a:lnSpc>
                <a:spcPct val="110000"/>
              </a:lnSpc>
              <a:spcBef>
                <a:spcPts val="0"/>
              </a:spcBef>
              <a:buAutoNum type="romanLcParenBoth"/>
            </a:pPr>
            <a:endParaRPr lang="en-US" sz="2000" dirty="0">
              <a:latin typeface="Cambria" panose="02040503050406030204" pitchFamily="18" charset="0"/>
            </a:endParaRPr>
          </a:p>
          <a:p>
            <a:pPr marL="0" indent="0">
              <a:buNone/>
            </a:pPr>
            <a:endParaRPr lang="en-US" sz="2000"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11</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470518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9313"/>
          </a:xfrm>
        </p:spPr>
        <p:txBody>
          <a:bodyPr>
            <a:normAutofit/>
          </a:bodyPr>
          <a:lstStyle/>
          <a:p>
            <a:pPr algn="ctr"/>
            <a:r>
              <a:rPr lang="en-US" sz="3500" b="1" dirty="0" smtClean="0">
                <a:solidFill>
                  <a:schemeClr val="accent2">
                    <a:lumMod val="50000"/>
                  </a:schemeClr>
                </a:solidFill>
                <a:latin typeface="Cambria" panose="02040503050406030204" pitchFamily="18" charset="0"/>
              </a:rPr>
              <a:t>Risk Management Strategy </a:t>
            </a:r>
            <a:endParaRPr lang="en-US" sz="3500" b="1" dirty="0">
              <a:solidFill>
                <a:schemeClr val="accent2">
                  <a:lumMod val="50000"/>
                </a:schemeClr>
              </a:solidFill>
              <a:latin typeface="Cambria" panose="02040503050406030204" pitchFamily="18" charset="0"/>
            </a:endParaRPr>
          </a:p>
        </p:txBody>
      </p:sp>
      <p:sp>
        <p:nvSpPr>
          <p:cNvPr id="3" name="Content Placeholder 2"/>
          <p:cNvSpPr>
            <a:spLocks noGrp="1"/>
          </p:cNvSpPr>
          <p:nvPr>
            <p:ph idx="1"/>
          </p:nvPr>
        </p:nvSpPr>
        <p:spPr>
          <a:xfrm>
            <a:off x="838200" y="1100138"/>
            <a:ext cx="10515600" cy="5472112"/>
          </a:xfrm>
        </p:spPr>
        <p:txBody>
          <a:bodyPr>
            <a:normAutofit fontScale="92500"/>
          </a:bodyPr>
          <a:lstStyle/>
          <a:p>
            <a:pPr lvl="0" algn="just">
              <a:buFont typeface="Wingdings" panose="05000000000000000000" pitchFamily="2" charset="2"/>
              <a:buChar char="v"/>
            </a:pPr>
            <a:endParaRPr lang="en-US" b="1" dirty="0" smtClean="0">
              <a:latin typeface="Cambria" panose="02040503050406030204" pitchFamily="18" charset="0"/>
              <a:ea typeface="Cambria" panose="02040503050406030204" pitchFamily="18" charset="0"/>
            </a:endParaRPr>
          </a:p>
          <a:p>
            <a:pPr marL="457200" lvl="0" indent="-457200" algn="just">
              <a:lnSpc>
                <a:spcPct val="120000"/>
              </a:lnSpc>
              <a:spcBef>
                <a:spcPts val="0"/>
              </a:spcBef>
              <a:buFont typeface="Wingdings" panose="05000000000000000000" pitchFamily="2" charset="2"/>
              <a:buChar char="v"/>
            </a:pPr>
            <a:r>
              <a:rPr lang="en-US" b="1" dirty="0" smtClean="0">
                <a:latin typeface="Cambria" panose="02040503050406030204" pitchFamily="18" charset="0"/>
                <a:ea typeface="Cambria" panose="02040503050406030204" pitchFamily="18" charset="0"/>
              </a:rPr>
              <a:t>Risk </a:t>
            </a:r>
            <a:r>
              <a:rPr lang="en-US" b="1" dirty="0">
                <a:latin typeface="Cambria" panose="02040503050406030204" pitchFamily="18" charset="0"/>
                <a:ea typeface="Cambria" panose="02040503050406030204" pitchFamily="18" charset="0"/>
              </a:rPr>
              <a:t>Management Strategy is neither defined in the section 148  </a:t>
            </a:r>
            <a:r>
              <a:rPr lang="en-US" b="1" dirty="0" smtClean="0">
                <a:latin typeface="Cambria" panose="02040503050406030204" pitchFamily="18" charset="0"/>
                <a:ea typeface="Cambria" panose="02040503050406030204" pitchFamily="18" charset="0"/>
              </a:rPr>
              <a:t>nor  </a:t>
            </a:r>
            <a:r>
              <a:rPr lang="en-US" b="1" dirty="0">
                <a:latin typeface="Cambria" panose="02040503050406030204" pitchFamily="18" charset="0"/>
                <a:ea typeface="Cambria" panose="02040503050406030204" pitchFamily="18" charset="0"/>
              </a:rPr>
              <a:t>notified by the CBDT  Except CBDT  INSTRUCTION F. NO. 225/135/2021/ITA-II, DATED </a:t>
            </a:r>
            <a:r>
              <a:rPr lang="en-US" b="1" dirty="0" smtClean="0">
                <a:latin typeface="Cambria" panose="02040503050406030204" pitchFamily="18" charset="0"/>
                <a:ea typeface="Cambria" panose="02040503050406030204" pitchFamily="18" charset="0"/>
              </a:rPr>
              <a:t>10-12-2021</a:t>
            </a:r>
          </a:p>
          <a:p>
            <a:pPr marL="457200" lvl="0" indent="-457200" algn="just">
              <a:lnSpc>
                <a:spcPct val="120000"/>
              </a:lnSpc>
              <a:spcBef>
                <a:spcPts val="0"/>
              </a:spcBef>
              <a:buFont typeface="Wingdings" panose="05000000000000000000" pitchFamily="2" charset="2"/>
              <a:buChar char="v"/>
            </a:pPr>
            <a:endParaRPr lang="en-US" b="1" dirty="0">
              <a:latin typeface="Cambria" panose="02040503050406030204" pitchFamily="18" charset="0"/>
              <a:ea typeface="Cambria" panose="02040503050406030204" pitchFamily="18" charset="0"/>
            </a:endParaRPr>
          </a:p>
          <a:p>
            <a:pPr marL="457200" lvl="0" indent="-457200" algn="just">
              <a:lnSpc>
                <a:spcPct val="120000"/>
              </a:lnSpc>
              <a:spcBef>
                <a:spcPts val="0"/>
              </a:spcBef>
              <a:buFont typeface="Wingdings" panose="05000000000000000000" pitchFamily="2" charset="2"/>
              <a:buChar char="v"/>
            </a:pPr>
            <a:r>
              <a:rPr lang="en-US" b="1" dirty="0" smtClean="0">
                <a:latin typeface="Cambria" panose="02040503050406030204" pitchFamily="18" charset="0"/>
                <a:ea typeface="Cambria" panose="02040503050406030204" pitchFamily="18" charset="0"/>
              </a:rPr>
              <a:t>In the above CBDT Instruction,</a:t>
            </a:r>
            <a:r>
              <a:rPr lang="en-US" dirty="0" smtClean="0">
                <a:latin typeface="Cambria" panose="02040503050406030204" pitchFamily="18" charset="0"/>
                <a:ea typeface="Cambria" panose="02040503050406030204" pitchFamily="18" charset="0"/>
              </a:rPr>
              <a:t> </a:t>
            </a:r>
            <a:r>
              <a:rPr lang="en-US" dirty="0">
                <a:latin typeface="Cambria" panose="02040503050406030204" pitchFamily="18" charset="0"/>
                <a:ea typeface="Cambria" panose="02040503050406030204" pitchFamily="18" charset="0"/>
              </a:rPr>
              <a:t>the criteria for implementation of Risk Management Strategy has been defined for AYs 2015-16 and 2018-19 and  the Assessing Officers were directed to identify  the following categories of information pertaining to Assessment Year 2015-16 and Assessment Year 2018-19, which may require action under section 148 of the Act, for uploading on the Verification Report Upload (VRU) functionality on Insight portal:</a:t>
            </a:r>
          </a:p>
          <a:p>
            <a:pPr marL="0" indent="0" algn="just">
              <a:lnSpc>
                <a:spcPct val="120000"/>
              </a:lnSpc>
              <a:spcBef>
                <a:spcPts val="0"/>
              </a:spcBef>
              <a:buNone/>
            </a:pPr>
            <a:endParaRPr lang="en-US" dirty="0">
              <a:latin typeface="Cambria" panose="02040503050406030204" pitchFamily="18" charset="0"/>
              <a:ea typeface="Cambria" panose="02040503050406030204" pitchFamily="18" charset="0"/>
            </a:endParaRPr>
          </a:p>
          <a:p>
            <a:pPr marL="914400" lvl="0" indent="-457200" algn="just">
              <a:lnSpc>
                <a:spcPct val="120000"/>
              </a:lnSpc>
              <a:spcBef>
                <a:spcPts val="0"/>
              </a:spcBef>
              <a:buFont typeface="+mj-lt"/>
              <a:buAutoNum type="romanLcPeriod"/>
            </a:pPr>
            <a:r>
              <a:rPr lang="en-US" dirty="0">
                <a:latin typeface="Cambria" panose="02040503050406030204" pitchFamily="18" charset="0"/>
                <a:ea typeface="Cambria" panose="02040503050406030204" pitchFamily="18" charset="0"/>
              </a:rPr>
              <a:t> Information from any other Government Agency/Law Enforcement </a:t>
            </a:r>
            <a:r>
              <a:rPr lang="en-US" dirty="0" err="1">
                <a:latin typeface="Cambria" panose="02040503050406030204" pitchFamily="18" charset="0"/>
                <a:ea typeface="Cambria" panose="02040503050406030204" pitchFamily="18" charset="0"/>
              </a:rPr>
              <a:t>AgencyInformation</a:t>
            </a:r>
            <a:r>
              <a:rPr lang="en-US" dirty="0">
                <a:latin typeface="Cambria" panose="02040503050406030204" pitchFamily="18" charset="0"/>
                <a:ea typeface="Cambria" panose="02040503050406030204" pitchFamily="18" charset="0"/>
              </a:rPr>
              <a:t> arising out of Internal Audit objection, which requires action u/s 148 of the Act</a:t>
            </a:r>
          </a:p>
          <a:p>
            <a:pPr marL="914400" lvl="0" indent="-457200" algn="just">
              <a:lnSpc>
                <a:spcPct val="120000"/>
              </a:lnSpc>
              <a:spcBef>
                <a:spcPts val="0"/>
              </a:spcBef>
              <a:buFont typeface="+mj-lt"/>
              <a:buAutoNum type="romanLcPeriod"/>
            </a:pPr>
            <a:r>
              <a:rPr lang="en-US" dirty="0">
                <a:latin typeface="Cambria" panose="02040503050406030204" pitchFamily="18" charset="0"/>
                <a:ea typeface="Cambria" panose="02040503050406030204" pitchFamily="18" charset="0"/>
              </a:rPr>
              <a:t>Information received from any Income-tax Authority including the assessing officer himself or herself</a:t>
            </a:r>
          </a:p>
          <a:p>
            <a:pPr marL="914400" lvl="0" indent="-457200" algn="just">
              <a:lnSpc>
                <a:spcPct val="120000"/>
              </a:lnSpc>
              <a:spcBef>
                <a:spcPts val="0"/>
              </a:spcBef>
              <a:buFont typeface="+mj-lt"/>
              <a:buAutoNum type="romanLcPeriod"/>
            </a:pPr>
            <a:r>
              <a:rPr lang="en-US" dirty="0">
                <a:latin typeface="Cambria" panose="02040503050406030204" pitchFamily="18" charset="0"/>
                <a:ea typeface="Cambria" panose="02040503050406030204" pitchFamily="18" charset="0"/>
              </a:rPr>
              <a:t>Information arising out of search or survey action</a:t>
            </a:r>
          </a:p>
          <a:p>
            <a:pPr marL="914400" lvl="0" indent="-457200" algn="just">
              <a:lnSpc>
                <a:spcPct val="120000"/>
              </a:lnSpc>
              <a:spcBef>
                <a:spcPts val="0"/>
              </a:spcBef>
              <a:buFont typeface="+mj-lt"/>
              <a:buAutoNum type="romanLcPeriod"/>
            </a:pPr>
            <a:r>
              <a:rPr lang="en-US" dirty="0">
                <a:latin typeface="Cambria" panose="02040503050406030204" pitchFamily="18" charset="0"/>
                <a:ea typeface="Cambria" panose="02040503050406030204" pitchFamily="18" charset="0"/>
              </a:rPr>
              <a:t>Information arising out of FT&amp;TR references</a:t>
            </a:r>
          </a:p>
          <a:p>
            <a:pPr marL="914400" lvl="0" indent="-457200" algn="just">
              <a:lnSpc>
                <a:spcPct val="120000"/>
              </a:lnSpc>
              <a:spcBef>
                <a:spcPts val="0"/>
              </a:spcBef>
              <a:buFont typeface="+mj-lt"/>
              <a:buAutoNum type="romanLcPeriod"/>
            </a:pPr>
            <a:r>
              <a:rPr lang="en-US" dirty="0">
                <a:latin typeface="Cambria" panose="02040503050406030204" pitchFamily="18" charset="0"/>
                <a:ea typeface="Cambria" panose="02040503050406030204" pitchFamily="18" charset="0"/>
              </a:rPr>
              <a:t>Information arising out of any order of court, appellate order, order of NCLT and/or order u/s 263/264 of the Act, having impact on income in the </a:t>
            </a:r>
            <a:r>
              <a:rPr lang="en-US" dirty="0" err="1">
                <a:latin typeface="Cambria" panose="02040503050406030204" pitchFamily="18" charset="0"/>
                <a:ea typeface="Cambria" panose="02040503050406030204" pitchFamily="18" charset="0"/>
              </a:rPr>
              <a:t>assessee's</a:t>
            </a:r>
            <a:r>
              <a:rPr lang="en-US" dirty="0">
                <a:latin typeface="Cambria" panose="02040503050406030204" pitchFamily="18" charset="0"/>
                <a:ea typeface="Cambria" panose="02040503050406030204" pitchFamily="18" charset="0"/>
              </a:rPr>
              <a:t> case or in the case of any other </a:t>
            </a:r>
            <a:r>
              <a:rPr lang="en-US" dirty="0" err="1">
                <a:latin typeface="Cambria" panose="02040503050406030204" pitchFamily="18" charset="0"/>
                <a:ea typeface="Cambria" panose="02040503050406030204" pitchFamily="18" charset="0"/>
              </a:rPr>
              <a:t>assessee</a:t>
            </a:r>
            <a:endParaRPr lang="en-US" dirty="0">
              <a:latin typeface="Cambria" panose="02040503050406030204" pitchFamily="18" charset="0"/>
              <a:ea typeface="Cambria" panose="02040503050406030204" pitchFamily="18" charset="0"/>
            </a:endParaRPr>
          </a:p>
          <a:p>
            <a:pPr marL="0" indent="0" algn="just">
              <a:buNone/>
            </a:pPr>
            <a:endParaRPr lang="en-US" dirty="0"/>
          </a:p>
        </p:txBody>
      </p:sp>
      <p:sp>
        <p:nvSpPr>
          <p:cNvPr id="4" name="Slide Number Placeholder 3"/>
          <p:cNvSpPr>
            <a:spLocks noGrp="1"/>
          </p:cNvSpPr>
          <p:nvPr>
            <p:ph type="sldNum" sz="quarter" idx="12"/>
          </p:nvPr>
        </p:nvSpPr>
        <p:spPr>
          <a:xfrm>
            <a:off x="8590663" y="6342742"/>
            <a:ext cx="683339" cy="229507"/>
          </a:xfrm>
        </p:spPr>
        <p:txBody>
          <a:bodyPr/>
          <a:lstStyle/>
          <a:p>
            <a:fld id="{8CB02029-972E-4112-9521-3842F2D923EA}" type="slidenum">
              <a:rPr lang="en-US" sz="1800" smtClean="0">
                <a:solidFill>
                  <a:schemeClr val="accent2">
                    <a:lumMod val="50000"/>
                  </a:schemeClr>
                </a:solidFill>
                <a:latin typeface="Cambria "/>
              </a:rPr>
              <a:t>12</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37349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613" y="214313"/>
            <a:ext cx="11025187" cy="6272213"/>
          </a:xfrm>
        </p:spPr>
        <p:txBody>
          <a:bodyPr>
            <a:normAutofit/>
          </a:bodyPr>
          <a:lstStyle/>
          <a:p>
            <a:pPr marL="457200" lvl="0" indent="0" algn="just">
              <a:lnSpc>
                <a:spcPct val="100000"/>
              </a:lnSpc>
              <a:spcBef>
                <a:spcPts val="0"/>
              </a:spcBef>
              <a:buNone/>
            </a:pPr>
            <a:r>
              <a:rPr lang="en-US" sz="1800" dirty="0" smtClean="0">
                <a:solidFill>
                  <a:schemeClr val="accent1"/>
                </a:solidFill>
                <a:latin typeface="Cambria" panose="02040503050406030204" pitchFamily="18" charset="0"/>
                <a:ea typeface="Cambria" panose="02040503050406030204" pitchFamily="18" charset="0"/>
              </a:rPr>
              <a:t>vi.</a:t>
            </a:r>
            <a:r>
              <a:rPr lang="en-US" sz="1800" dirty="0" smtClean="0">
                <a:latin typeface="Cambria" panose="02040503050406030204" pitchFamily="18" charset="0"/>
                <a:ea typeface="Cambria" panose="02040503050406030204" pitchFamily="18" charset="0"/>
              </a:rPr>
              <a:t>	Cases </a:t>
            </a:r>
            <a:r>
              <a:rPr lang="en-US" sz="1800" dirty="0">
                <a:latin typeface="Cambria" panose="02040503050406030204" pitchFamily="18" charset="0"/>
                <a:ea typeface="Cambria" panose="02040503050406030204" pitchFamily="18" charset="0"/>
              </a:rPr>
              <a:t>involving addition in any assessment year on a recurring issue of law or fact:</a:t>
            </a:r>
          </a:p>
          <a:p>
            <a:pPr marL="1371600" lvl="0" indent="-457200" algn="just">
              <a:lnSpc>
                <a:spcPct val="100000"/>
              </a:lnSpc>
              <a:spcBef>
                <a:spcPts val="0"/>
              </a:spcBef>
              <a:buFont typeface="+mj-lt"/>
              <a:buAutoNum type="alphaLcParenR"/>
            </a:pPr>
            <a:r>
              <a:rPr lang="en-US" sz="1800" dirty="0">
                <a:latin typeface="Cambria" panose="02040503050406030204" pitchFamily="18" charset="0"/>
                <a:ea typeface="Cambria" panose="02040503050406030204" pitchFamily="18" charset="0"/>
              </a:rPr>
              <a:t>exceeding </a:t>
            </a:r>
            <a:r>
              <a:rPr lang="en-US" sz="1800" dirty="0" err="1">
                <a:latin typeface="Cambria" panose="02040503050406030204" pitchFamily="18" charset="0"/>
                <a:ea typeface="Cambria" panose="02040503050406030204" pitchFamily="18" charset="0"/>
              </a:rPr>
              <a:t>Rs</a:t>
            </a:r>
            <a:r>
              <a:rPr lang="en-US" sz="1800" dirty="0">
                <a:latin typeface="Cambria" panose="02040503050406030204" pitchFamily="18" charset="0"/>
                <a:ea typeface="Cambria" panose="02040503050406030204" pitchFamily="18" charset="0"/>
              </a:rPr>
              <a:t>. 25 lakhs in eight metro charges at Ahmedabad, Bengaluru, Chennai, Delhi, Hyderabad, Kolkata, Mumbai and Pune while at other charges, quantum of addition should exceed </a:t>
            </a:r>
            <a:r>
              <a:rPr lang="en-US" sz="1800" dirty="0" err="1">
                <a:latin typeface="Cambria" panose="02040503050406030204" pitchFamily="18" charset="0"/>
                <a:ea typeface="Cambria" panose="02040503050406030204" pitchFamily="18" charset="0"/>
              </a:rPr>
              <a:t>Rs</a:t>
            </a:r>
            <a:r>
              <a:rPr lang="en-US" sz="1800" dirty="0">
                <a:latin typeface="Cambria" panose="02040503050406030204" pitchFamily="18" charset="0"/>
                <a:ea typeface="Cambria" panose="02040503050406030204" pitchFamily="18" charset="0"/>
              </a:rPr>
              <a:t>. 10 lakhs;</a:t>
            </a:r>
          </a:p>
          <a:p>
            <a:pPr marL="1371600" lvl="0" indent="-457200" algn="just">
              <a:lnSpc>
                <a:spcPct val="100000"/>
              </a:lnSpc>
              <a:spcBef>
                <a:spcPts val="0"/>
              </a:spcBef>
              <a:buFont typeface="+mj-lt"/>
              <a:buAutoNum type="alphaLcParenR"/>
            </a:pPr>
            <a:r>
              <a:rPr lang="en-US" sz="1800" dirty="0">
                <a:latin typeface="Cambria" panose="02040503050406030204" pitchFamily="18" charset="0"/>
                <a:ea typeface="Cambria" panose="02040503050406030204" pitchFamily="18" charset="0"/>
              </a:rPr>
              <a:t>exceeding </a:t>
            </a:r>
            <a:r>
              <a:rPr lang="en-US" sz="1800" dirty="0" err="1">
                <a:latin typeface="Cambria" panose="02040503050406030204" pitchFamily="18" charset="0"/>
                <a:ea typeface="Cambria" panose="02040503050406030204" pitchFamily="18" charset="0"/>
              </a:rPr>
              <a:t>Rs</a:t>
            </a:r>
            <a:r>
              <a:rPr lang="en-US" sz="1800" dirty="0">
                <a:latin typeface="Cambria" panose="02040503050406030204" pitchFamily="18" charset="0"/>
                <a:ea typeface="Cambria" panose="02040503050406030204" pitchFamily="18" charset="0"/>
              </a:rPr>
              <a:t>. 10 </a:t>
            </a:r>
            <a:r>
              <a:rPr lang="en-US" sz="1800" dirty="0" err="1">
                <a:latin typeface="Cambria" panose="02040503050406030204" pitchFamily="18" charset="0"/>
                <a:ea typeface="Cambria" panose="02040503050406030204" pitchFamily="18" charset="0"/>
              </a:rPr>
              <a:t>crore</a:t>
            </a:r>
            <a:r>
              <a:rPr lang="en-US" sz="1800" dirty="0">
                <a:latin typeface="Cambria" panose="02040503050406030204" pitchFamily="18" charset="0"/>
                <a:ea typeface="Cambria" panose="02040503050406030204" pitchFamily="18" charset="0"/>
              </a:rPr>
              <a:t> in transfer pricing cases.</a:t>
            </a:r>
          </a:p>
          <a:p>
            <a:pPr marL="457200" lvl="0" indent="0" algn="just">
              <a:lnSpc>
                <a:spcPct val="100000"/>
              </a:lnSpc>
              <a:spcBef>
                <a:spcPts val="0"/>
              </a:spcBef>
              <a:buNone/>
            </a:pPr>
            <a:r>
              <a:rPr lang="en-US" sz="1800" dirty="0">
                <a:latin typeface="Cambria" panose="02040503050406030204" pitchFamily="18" charset="0"/>
                <a:ea typeface="Cambria" panose="02040503050406030204" pitchFamily="18" charset="0"/>
              </a:rPr>
              <a:t>and where such an addition:</a:t>
            </a:r>
          </a:p>
          <a:p>
            <a:pPr marL="1371600" lvl="0" indent="-457200" algn="just">
              <a:lnSpc>
                <a:spcPct val="100000"/>
              </a:lnSpc>
              <a:spcBef>
                <a:spcPts val="0"/>
              </a:spcBef>
              <a:buFont typeface="+mj-lt"/>
              <a:buAutoNum type="arabicPeriod"/>
            </a:pPr>
            <a:r>
              <a:rPr lang="en-US" sz="1800" dirty="0">
                <a:latin typeface="Cambria" panose="02040503050406030204" pitchFamily="18" charset="0"/>
                <a:ea typeface="Cambria" panose="02040503050406030204" pitchFamily="18" charset="0"/>
              </a:rPr>
              <a:t> has become final as no further appeal has been filed against the assessment order; or</a:t>
            </a:r>
          </a:p>
          <a:p>
            <a:pPr marL="1371600" lvl="0" indent="-457200" algn="just">
              <a:lnSpc>
                <a:spcPct val="100000"/>
              </a:lnSpc>
              <a:spcBef>
                <a:spcPts val="0"/>
              </a:spcBef>
              <a:buFont typeface="+mj-lt"/>
              <a:buAutoNum type="arabicPeriod"/>
            </a:pPr>
            <a:r>
              <a:rPr lang="en-US" sz="1800" dirty="0">
                <a:latin typeface="Cambria" panose="02040503050406030204" pitchFamily="18" charset="0"/>
                <a:ea typeface="Cambria" panose="02040503050406030204" pitchFamily="18" charset="0"/>
              </a:rPr>
              <a:t>has been confirmed at any stage of appellate process in favor of revenue and </a:t>
            </a:r>
            <a:r>
              <a:rPr lang="en-US" sz="1800" dirty="0" err="1">
                <a:latin typeface="Cambria" panose="02040503050406030204" pitchFamily="18" charset="0"/>
                <a:ea typeface="Cambria" panose="02040503050406030204" pitchFamily="18" charset="0"/>
              </a:rPr>
              <a:t>assessee</a:t>
            </a:r>
            <a:r>
              <a:rPr lang="en-US" sz="1800" dirty="0">
                <a:latin typeface="Cambria" panose="02040503050406030204" pitchFamily="18" charset="0"/>
                <a:ea typeface="Cambria" panose="02040503050406030204" pitchFamily="18" charset="0"/>
              </a:rPr>
              <a:t> has not filed further appeal; or</a:t>
            </a:r>
          </a:p>
          <a:p>
            <a:pPr marL="1371600" lvl="0" indent="-457200" algn="just">
              <a:lnSpc>
                <a:spcPct val="100000"/>
              </a:lnSpc>
              <a:spcBef>
                <a:spcPts val="0"/>
              </a:spcBef>
              <a:buFont typeface="+mj-lt"/>
              <a:buAutoNum type="arabicPeriod"/>
            </a:pPr>
            <a:r>
              <a:rPr lang="en-US" sz="1800" dirty="0">
                <a:latin typeface="Cambria" panose="02040503050406030204" pitchFamily="18" charset="0"/>
                <a:ea typeface="Cambria" panose="02040503050406030204" pitchFamily="18" charset="0"/>
              </a:rPr>
              <a:t>has been confirmed at the 1st stage of appeal in favor of revenue or subsequently; even if further appeal of </a:t>
            </a:r>
            <a:r>
              <a:rPr lang="en-US" sz="1800" dirty="0" err="1">
                <a:latin typeface="Cambria" panose="02040503050406030204" pitchFamily="18" charset="0"/>
                <a:ea typeface="Cambria" panose="02040503050406030204" pitchFamily="18" charset="0"/>
              </a:rPr>
              <a:t>assessee</a:t>
            </a:r>
            <a:r>
              <a:rPr lang="en-US" sz="1800" dirty="0">
                <a:latin typeface="Cambria" panose="02040503050406030204" pitchFamily="18" charset="0"/>
                <a:ea typeface="Cambria" panose="02040503050406030204" pitchFamily="18" charset="0"/>
              </a:rPr>
              <a:t> is pending, against such order</a:t>
            </a:r>
            <a:r>
              <a:rPr lang="en-US" sz="1800" dirty="0" smtClean="0">
                <a:latin typeface="Cambria" panose="02040503050406030204" pitchFamily="18" charset="0"/>
                <a:ea typeface="Cambria" panose="02040503050406030204" pitchFamily="18" charset="0"/>
              </a:rPr>
              <a:t>.</a:t>
            </a:r>
          </a:p>
          <a:p>
            <a:pPr marL="914400" lvl="0" indent="0" algn="just">
              <a:lnSpc>
                <a:spcPct val="100000"/>
              </a:lnSpc>
              <a:spcBef>
                <a:spcPts val="0"/>
              </a:spcBef>
              <a:buNone/>
            </a:pPr>
            <a:endParaRPr lang="en-US" sz="1800" dirty="0">
              <a:latin typeface="Cambria" panose="02040503050406030204" pitchFamily="18" charset="0"/>
              <a:ea typeface="Cambria" panose="02040503050406030204" pitchFamily="18" charset="0"/>
            </a:endParaRPr>
          </a:p>
          <a:p>
            <a:pPr marL="457200" indent="-457200" algn="just">
              <a:lnSpc>
                <a:spcPct val="100000"/>
              </a:lnSpc>
              <a:spcBef>
                <a:spcPts val="0"/>
              </a:spcBef>
              <a:buFont typeface="Wingdings" panose="05000000000000000000" pitchFamily="2" charset="2"/>
              <a:buChar char="v"/>
            </a:pPr>
            <a:r>
              <a:rPr lang="en-US" sz="1800" dirty="0" smtClean="0">
                <a:latin typeface="Cambria" panose="02040503050406030204" pitchFamily="18" charset="0"/>
                <a:ea typeface="Cambria" panose="02040503050406030204" pitchFamily="18" charset="0"/>
              </a:rPr>
              <a:t>No further CBDT Circular has been issued explaining the criteria for implementation of Risk Management Strategy for reopening other AYs. </a:t>
            </a:r>
            <a:endParaRPr lang="en-US" sz="1800" dirty="0">
              <a:latin typeface="Cambria" panose="02040503050406030204" pitchFamily="18" charset="0"/>
              <a:ea typeface="Cambria" panose="02040503050406030204" pitchFamily="18" charset="0"/>
            </a:endParaRPr>
          </a:p>
          <a:p>
            <a:pPr marL="457200" indent="-457200" algn="just">
              <a:lnSpc>
                <a:spcPct val="100000"/>
              </a:lnSpc>
              <a:spcBef>
                <a:spcPts val="0"/>
              </a:spcBef>
              <a:buFont typeface="Wingdings" panose="05000000000000000000" pitchFamily="2" charset="2"/>
              <a:buChar char="v"/>
            </a:pPr>
            <a:endParaRPr lang="en-US" sz="1800" b="1" dirty="0" smtClean="0">
              <a:latin typeface="Cambria" panose="02040503050406030204" pitchFamily="18" charset="0"/>
              <a:ea typeface="Cambria" panose="02040503050406030204" pitchFamily="18" charset="0"/>
            </a:endParaRPr>
          </a:p>
          <a:p>
            <a:pPr marL="457200" indent="-457200" algn="just">
              <a:lnSpc>
                <a:spcPct val="100000"/>
              </a:lnSpc>
              <a:spcBef>
                <a:spcPts val="0"/>
              </a:spcBef>
              <a:buFont typeface="Wingdings" panose="05000000000000000000" pitchFamily="2" charset="2"/>
              <a:buChar char="v"/>
            </a:pPr>
            <a:r>
              <a:rPr lang="en-US" sz="1800" b="1" dirty="0" smtClean="0">
                <a:latin typeface="Cambria" panose="02040503050406030204" pitchFamily="18" charset="0"/>
                <a:ea typeface="Cambria" panose="02040503050406030204" pitchFamily="18" charset="0"/>
              </a:rPr>
              <a:t>Whether same criteria of Risk Management Strategy shall be applied for other AYs in absence of any clarification?</a:t>
            </a: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13</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42565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14338"/>
            <a:ext cx="10515600" cy="6115050"/>
          </a:xfrm>
        </p:spPr>
        <p:txBody>
          <a:bodyPr>
            <a:normAutofit/>
          </a:bodyPr>
          <a:lstStyle/>
          <a:p>
            <a:pPr marL="457200" indent="0" algn="just">
              <a:lnSpc>
                <a:spcPct val="100000"/>
              </a:lnSpc>
              <a:spcBef>
                <a:spcPts val="0"/>
              </a:spcBef>
              <a:buNone/>
            </a:pPr>
            <a:endParaRPr lang="en-US" sz="1900" b="1" dirty="0" smtClean="0">
              <a:latin typeface="Cambria" panose="02040503050406030204" pitchFamily="18" charset="0"/>
            </a:endParaRPr>
          </a:p>
          <a:p>
            <a:pPr marL="465138" indent="-465138" algn="just">
              <a:lnSpc>
                <a:spcPct val="100000"/>
              </a:lnSpc>
              <a:buNone/>
            </a:pPr>
            <a:r>
              <a:rPr lang="en-US" b="1" dirty="0" smtClean="0">
                <a:solidFill>
                  <a:schemeClr val="accent1"/>
                </a:solidFill>
                <a:latin typeface="Cambria" panose="02040503050406030204" pitchFamily="18" charset="0"/>
              </a:rPr>
              <a:t>5)</a:t>
            </a:r>
            <a:r>
              <a:rPr lang="en-US" sz="1900" b="1" dirty="0" smtClean="0">
                <a:latin typeface="Cambria" panose="02040503050406030204" pitchFamily="18" charset="0"/>
              </a:rPr>
              <a:t>	</a:t>
            </a:r>
            <a:r>
              <a:rPr lang="en-US" sz="1900" b="1" dirty="0" smtClean="0">
                <a:solidFill>
                  <a:schemeClr val="tx1"/>
                </a:solidFill>
                <a:latin typeface="Cambria" panose="02040503050406030204" pitchFamily="18" charset="0"/>
              </a:rPr>
              <a:t>Deemed Information – Explanation 2 to Section 148- </a:t>
            </a:r>
            <a:r>
              <a:rPr lang="en-US" sz="1900" dirty="0" smtClean="0">
                <a:solidFill>
                  <a:schemeClr val="tx1"/>
                </a:solidFill>
                <a:latin typeface="Cambria" panose="02040503050406030204" pitchFamily="18" charset="0"/>
              </a:rPr>
              <a:t>In </a:t>
            </a:r>
            <a:r>
              <a:rPr lang="en-US" sz="1900" dirty="0">
                <a:solidFill>
                  <a:schemeClr val="tx1"/>
                </a:solidFill>
                <a:latin typeface="Cambria" panose="02040503050406030204" pitchFamily="18" charset="0"/>
              </a:rPr>
              <a:t>the cases of search u/s 132 or  requisition u/s 132A or </a:t>
            </a:r>
            <a:r>
              <a:rPr lang="en-US" sz="1900" dirty="0" smtClean="0">
                <a:solidFill>
                  <a:schemeClr val="tx1"/>
                </a:solidFill>
                <a:latin typeface="Cambria" panose="02040503050406030204" pitchFamily="18" charset="0"/>
              </a:rPr>
              <a:t>Survey u/s 133A </a:t>
            </a:r>
            <a:r>
              <a:rPr lang="en-US" sz="1900" dirty="0" smtClean="0">
                <a:solidFill>
                  <a:schemeClr val="tx1"/>
                </a:solidFill>
                <a:latin typeface="Cambria" panose="02040503050406030204" pitchFamily="18" charset="0"/>
                <a:ea typeface="Cambria" panose="02040503050406030204" pitchFamily="18" charset="0"/>
              </a:rPr>
              <a:t>(except </a:t>
            </a:r>
            <a:r>
              <a:rPr lang="en-US" sz="1900" dirty="0">
                <a:solidFill>
                  <a:schemeClr val="tx1"/>
                </a:solidFill>
                <a:latin typeface="Cambria" panose="02040503050406030204" pitchFamily="18" charset="0"/>
                <a:ea typeface="Cambria" panose="02040503050406030204" pitchFamily="18" charset="0"/>
              </a:rPr>
              <a:t>TDS survey u/s 133A(2A) and Other than searched person </a:t>
            </a:r>
            <a:r>
              <a:rPr lang="en-US" sz="1900" dirty="0" smtClean="0">
                <a:solidFill>
                  <a:schemeClr val="tx1"/>
                </a:solidFill>
                <a:latin typeface="Cambria" panose="02040503050406030204" pitchFamily="18" charset="0"/>
                <a:ea typeface="Cambria" panose="02040503050406030204" pitchFamily="18" charset="0"/>
              </a:rPr>
              <a:t>cases (</a:t>
            </a:r>
            <a:r>
              <a:rPr lang="en-US" sz="1900" dirty="0">
                <a:solidFill>
                  <a:schemeClr val="tx1"/>
                </a:solidFill>
                <a:latin typeface="Cambria" panose="02040503050406030204" pitchFamily="18" charset="0"/>
                <a:ea typeface="Cambria" panose="02040503050406030204" pitchFamily="18" charset="0"/>
              </a:rPr>
              <a:t>153C)- </a:t>
            </a:r>
            <a:r>
              <a:rPr lang="en-US" sz="1900" dirty="0" smtClean="0">
                <a:solidFill>
                  <a:schemeClr val="tx1"/>
                </a:solidFill>
                <a:latin typeface="Cambria" panose="02040503050406030204" pitchFamily="18" charset="0"/>
              </a:rPr>
              <a:t>-</a:t>
            </a:r>
            <a:r>
              <a:rPr lang="en-US" sz="1900" b="1" i="1" dirty="0" smtClean="0">
                <a:solidFill>
                  <a:schemeClr val="tx1"/>
                </a:solidFill>
                <a:latin typeface="Cambria" panose="02040503050406030204" pitchFamily="18" charset="0"/>
              </a:rPr>
              <a:t>AO shall be deemed to have information which suggests that the income chargeable to tax has escaped assessment   </a:t>
            </a:r>
          </a:p>
          <a:p>
            <a:pPr marL="0" indent="0" algn="just">
              <a:lnSpc>
                <a:spcPct val="100000"/>
              </a:lnSpc>
              <a:buNone/>
            </a:pPr>
            <a:endParaRPr lang="en-US" sz="1900" b="1" i="1" dirty="0">
              <a:solidFill>
                <a:schemeClr val="tx1"/>
              </a:solidFill>
              <a:latin typeface="Cambria" panose="02040503050406030204" pitchFamily="18" charset="0"/>
            </a:endParaRPr>
          </a:p>
          <a:p>
            <a:pPr marL="914400" indent="-457200"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Deemed </a:t>
            </a:r>
            <a:r>
              <a:rPr lang="en-US" sz="1900" dirty="0">
                <a:solidFill>
                  <a:schemeClr val="tx1"/>
                </a:solidFill>
                <a:latin typeface="Cambria" panose="02040503050406030204" pitchFamily="18" charset="0"/>
                <a:ea typeface="Cambria" panose="02040503050406030204" pitchFamily="18" charset="0"/>
              </a:rPr>
              <a:t>Information for how many years- - the deeming fiction was only restricted to 3 years and not 6 or 10 years – but now amended by the Finance Act 2022 and kept open ended. How many years can be </a:t>
            </a:r>
            <a:r>
              <a:rPr lang="en-US" sz="1900" dirty="0" smtClean="0">
                <a:solidFill>
                  <a:schemeClr val="tx1"/>
                </a:solidFill>
                <a:latin typeface="Cambria" panose="02040503050406030204" pitchFamily="18" charset="0"/>
                <a:ea typeface="Cambria" panose="02040503050406030204" pitchFamily="18" charset="0"/>
              </a:rPr>
              <a:t>reopened?</a:t>
            </a:r>
          </a:p>
          <a:p>
            <a:pPr marL="914400" indent="-457200"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Whether </a:t>
            </a:r>
            <a:r>
              <a:rPr lang="en-US" sz="1900" dirty="0">
                <a:solidFill>
                  <a:schemeClr val="tx1"/>
                </a:solidFill>
                <a:latin typeface="Cambria" panose="02040503050406030204" pitchFamily="18" charset="0"/>
                <a:ea typeface="Cambria" panose="02040503050406030204" pitchFamily="18" charset="0"/>
              </a:rPr>
              <a:t>established jurisprudence of completed or pending assessment will apply under new regime? Or Only criteria will be escapement of income.</a:t>
            </a:r>
          </a:p>
          <a:p>
            <a:pPr marL="0" indent="0">
              <a:buNone/>
            </a:pPr>
            <a:endParaRPr lang="en-US" sz="1900" b="1" dirty="0">
              <a:latin typeface="Cambria" panose="02040503050406030204" pitchFamily="18" charset="0"/>
            </a:endParaRPr>
          </a:p>
          <a:p>
            <a:pPr marL="457200" lvl="1" indent="0" algn="just">
              <a:buNone/>
            </a:pPr>
            <a:endParaRPr lang="en-US" sz="1900" b="1" dirty="0">
              <a:latin typeface="Cambria" panose="02040503050406030204" pitchFamily="18" charset="0"/>
            </a:endParaRPr>
          </a:p>
        </p:txBody>
      </p:sp>
      <p:sp>
        <p:nvSpPr>
          <p:cNvPr id="4" name="Slide Number Placeholder 3"/>
          <p:cNvSpPr>
            <a:spLocks noGrp="1"/>
          </p:cNvSpPr>
          <p:nvPr>
            <p:ph type="sldNum" sz="quarter" idx="12"/>
          </p:nvPr>
        </p:nvSpPr>
        <p:spPr>
          <a:xfrm>
            <a:off x="8416491" y="6041362"/>
            <a:ext cx="872652" cy="365125"/>
          </a:xfrm>
        </p:spPr>
        <p:txBody>
          <a:bodyPr/>
          <a:lstStyle/>
          <a:p>
            <a:fld id="{8CB02029-972E-4112-9521-3842F2D923EA}" type="slidenum">
              <a:rPr lang="en-US" sz="1800" smtClean="0">
                <a:solidFill>
                  <a:schemeClr val="accent2">
                    <a:lumMod val="50000"/>
                  </a:schemeClr>
                </a:solidFill>
                <a:latin typeface="Cambria "/>
              </a:rPr>
              <a:t>14</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439207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961" y="449943"/>
            <a:ext cx="10745409" cy="1059543"/>
          </a:xfrm>
        </p:spPr>
        <p:txBody>
          <a:bodyPr>
            <a:noAutofit/>
          </a:bodyPr>
          <a:lstStyle/>
          <a:p>
            <a:pPr algn="ctr"/>
            <a:r>
              <a:rPr lang="en-US" sz="3500" b="1" dirty="0">
                <a:solidFill>
                  <a:schemeClr val="accent2">
                    <a:lumMod val="50000"/>
                  </a:schemeClr>
                </a:solidFill>
                <a:latin typeface="Cambria" panose="02040503050406030204" pitchFamily="18" charset="0"/>
              </a:rPr>
              <a:t>Procedure u/s 148A to be followed before issuance of notice u/s </a:t>
            </a:r>
            <a:r>
              <a:rPr lang="en-US" sz="3500" b="1" dirty="0" smtClean="0">
                <a:solidFill>
                  <a:schemeClr val="accent2">
                    <a:lumMod val="50000"/>
                  </a:schemeClr>
                </a:solidFill>
                <a:latin typeface="Cambria" panose="02040503050406030204" pitchFamily="18" charset="0"/>
              </a:rPr>
              <a:t>148</a:t>
            </a:r>
            <a:endParaRPr lang="en-US" sz="3500" dirty="0">
              <a:solidFill>
                <a:schemeClr val="accent2">
                  <a:lumMod val="50000"/>
                </a:schemeClr>
              </a:solidFill>
            </a:endParaRPr>
          </a:p>
        </p:txBody>
      </p:sp>
      <p:sp>
        <p:nvSpPr>
          <p:cNvPr id="3" name="Content Placeholder 2"/>
          <p:cNvSpPr>
            <a:spLocks noGrp="1"/>
          </p:cNvSpPr>
          <p:nvPr>
            <p:ph idx="1"/>
          </p:nvPr>
        </p:nvSpPr>
        <p:spPr>
          <a:xfrm>
            <a:off x="677333" y="1698171"/>
            <a:ext cx="10876037" cy="4708316"/>
          </a:xfrm>
        </p:spPr>
        <p:txBody>
          <a:bodyPr>
            <a:normAutofit lnSpcReduction="10000"/>
          </a:bodyPr>
          <a:lstStyle/>
          <a:p>
            <a:pPr marL="457200" indent="-457200" algn="just">
              <a:lnSpc>
                <a:spcPct val="110000"/>
              </a:lnSpc>
              <a:spcBef>
                <a:spcPts val="0"/>
              </a:spcBef>
              <a:buAutoNum type="arabicParenR" startAt="6"/>
            </a:pPr>
            <a:r>
              <a:rPr lang="en-US" dirty="0" smtClean="0">
                <a:latin typeface="Cambria" panose="02040503050406030204" pitchFamily="18" charset="0"/>
              </a:rPr>
              <a:t>Prior </a:t>
            </a:r>
            <a:r>
              <a:rPr lang="en-US" dirty="0">
                <a:latin typeface="Cambria" panose="02040503050406030204" pitchFamily="18" charset="0"/>
              </a:rPr>
              <a:t>to issuance of notice under section 148, AO is required to follow the procedure prescribed under clauses (a) to (d) of the Section 148A and pass an order under section 148A(d). </a:t>
            </a:r>
          </a:p>
          <a:p>
            <a:pPr marL="914400" indent="-457200" algn="just">
              <a:lnSpc>
                <a:spcPct val="110000"/>
              </a:lnSpc>
              <a:spcBef>
                <a:spcPts val="0"/>
              </a:spcBef>
              <a:buFont typeface="Wingdings" panose="05000000000000000000" pitchFamily="2" charset="2"/>
              <a:buChar char="v"/>
            </a:pPr>
            <a:r>
              <a:rPr lang="en-US" dirty="0">
                <a:latin typeface="Cambria" panose="02040503050406030204" pitchFamily="18" charset="0"/>
              </a:rPr>
              <a:t>The AO, under section 148A, is obliged to:</a:t>
            </a:r>
          </a:p>
          <a:p>
            <a:pPr marL="914400" indent="-457200" algn="just">
              <a:lnSpc>
                <a:spcPct val="110000"/>
              </a:lnSpc>
              <a:spcBef>
                <a:spcPts val="0"/>
              </a:spcBef>
              <a:buFont typeface="+mj-lt"/>
              <a:buAutoNum type="alphaLcParenR"/>
            </a:pPr>
            <a:r>
              <a:rPr lang="en-US" b="1" dirty="0">
                <a:latin typeface="Cambria" panose="02040503050406030204" pitchFamily="18" charset="0"/>
              </a:rPr>
              <a:t>Conduct enquiry</a:t>
            </a:r>
            <a:r>
              <a:rPr lang="en-US" dirty="0">
                <a:latin typeface="Cambria" panose="02040503050406030204" pitchFamily="18" charset="0"/>
              </a:rPr>
              <a:t>, with the prior approval of the specified authority, with respect to information which suggests that income of the </a:t>
            </a:r>
            <a:r>
              <a:rPr lang="en-US" dirty="0" err="1">
                <a:latin typeface="Cambria" panose="02040503050406030204" pitchFamily="18" charset="0"/>
              </a:rPr>
              <a:t>assessee</a:t>
            </a:r>
            <a:r>
              <a:rPr lang="en-US" dirty="0">
                <a:latin typeface="Cambria" panose="02040503050406030204" pitchFamily="18" charset="0"/>
              </a:rPr>
              <a:t> has escaped assessment </a:t>
            </a:r>
            <a:r>
              <a:rPr lang="en-US" b="1" dirty="0">
                <a:latin typeface="Cambria" panose="02040503050406030204" pitchFamily="18" charset="0"/>
              </a:rPr>
              <a:t>[section 148A(a)];</a:t>
            </a:r>
          </a:p>
          <a:p>
            <a:pPr marL="914400" indent="-457200" algn="just">
              <a:lnSpc>
                <a:spcPct val="110000"/>
              </a:lnSpc>
              <a:spcBef>
                <a:spcPts val="0"/>
              </a:spcBef>
              <a:buFont typeface="+mj-lt"/>
              <a:buAutoNum type="alphaLcParenR"/>
            </a:pPr>
            <a:r>
              <a:rPr lang="en-US" b="1" dirty="0">
                <a:latin typeface="Cambria" panose="02040503050406030204" pitchFamily="18" charset="0"/>
              </a:rPr>
              <a:t>Issue a notice upon the </a:t>
            </a:r>
            <a:r>
              <a:rPr lang="en-US" b="1" dirty="0" err="1">
                <a:latin typeface="Cambria" panose="02040503050406030204" pitchFamily="18" charset="0"/>
              </a:rPr>
              <a:t>assessee</a:t>
            </a:r>
            <a:r>
              <a:rPr lang="en-US" b="1" dirty="0">
                <a:latin typeface="Cambria" panose="02040503050406030204" pitchFamily="18" charset="0"/>
              </a:rPr>
              <a:t> to show-cause </a:t>
            </a:r>
            <a:r>
              <a:rPr lang="en-US" dirty="0">
                <a:latin typeface="Cambria" panose="02040503050406030204" pitchFamily="18" charset="0"/>
              </a:rPr>
              <a:t>why notice under section 148 should not be issued and provide an opportunity of being heard to the </a:t>
            </a:r>
            <a:r>
              <a:rPr lang="en-US" dirty="0" err="1">
                <a:latin typeface="Cambria" panose="02040503050406030204" pitchFamily="18" charset="0"/>
              </a:rPr>
              <a:t>assessee</a:t>
            </a:r>
            <a:r>
              <a:rPr lang="en-US" dirty="0">
                <a:latin typeface="Cambria" panose="02040503050406030204" pitchFamily="18" charset="0"/>
              </a:rPr>
              <a:t> </a:t>
            </a:r>
            <a:r>
              <a:rPr lang="en-US" b="1" dirty="0">
                <a:latin typeface="Cambria" panose="02040503050406030204" pitchFamily="18" charset="0"/>
              </a:rPr>
              <a:t>[section 148A(b)]. </a:t>
            </a:r>
            <a:r>
              <a:rPr lang="en-US" dirty="0">
                <a:latin typeface="Cambria" panose="02040503050406030204" pitchFamily="18" charset="0"/>
              </a:rPr>
              <a:t>Time period of at least 7 days but not exceeding 30 days to be provided to respond to show cause notice. Extended time may be allowed on application in this behalf.</a:t>
            </a:r>
          </a:p>
          <a:p>
            <a:pPr marL="914400" indent="-457200" algn="just">
              <a:lnSpc>
                <a:spcPct val="110000"/>
              </a:lnSpc>
              <a:spcBef>
                <a:spcPts val="0"/>
              </a:spcBef>
              <a:buFont typeface="+mj-lt"/>
              <a:buAutoNum type="alphaLcParenR"/>
            </a:pPr>
            <a:r>
              <a:rPr lang="en-US" b="1" dirty="0">
                <a:latin typeface="Cambria" panose="02040503050406030204" pitchFamily="18" charset="0"/>
              </a:rPr>
              <a:t>Consider the reply </a:t>
            </a:r>
            <a:r>
              <a:rPr lang="en-US" dirty="0">
                <a:latin typeface="Cambria" panose="02040503050406030204" pitchFamily="18" charset="0"/>
              </a:rPr>
              <a:t>of the </a:t>
            </a:r>
            <a:r>
              <a:rPr lang="en-US" dirty="0" err="1">
                <a:latin typeface="Cambria" panose="02040503050406030204" pitchFamily="18" charset="0"/>
              </a:rPr>
              <a:t>assessee</a:t>
            </a:r>
            <a:r>
              <a:rPr lang="en-US" dirty="0">
                <a:latin typeface="Cambria" panose="02040503050406030204" pitchFamily="18" charset="0"/>
              </a:rPr>
              <a:t> </a:t>
            </a:r>
            <a:r>
              <a:rPr lang="en-US" b="1" dirty="0">
                <a:latin typeface="Cambria" panose="02040503050406030204" pitchFamily="18" charset="0"/>
              </a:rPr>
              <a:t>[section 148A(c)];</a:t>
            </a:r>
          </a:p>
          <a:p>
            <a:pPr marL="914400" indent="-457200" algn="just">
              <a:lnSpc>
                <a:spcPct val="110000"/>
              </a:lnSpc>
              <a:spcBef>
                <a:spcPts val="0"/>
              </a:spcBef>
              <a:buFont typeface="+mj-lt"/>
              <a:buAutoNum type="alphaLcParenR"/>
            </a:pPr>
            <a:r>
              <a:rPr lang="en-US" b="1" dirty="0">
                <a:latin typeface="Cambria" panose="02040503050406030204" pitchFamily="18" charset="0"/>
              </a:rPr>
              <a:t>“Decide” on the basis of material available on record </a:t>
            </a:r>
            <a:r>
              <a:rPr lang="en-US" dirty="0">
                <a:latin typeface="Cambria" panose="02040503050406030204" pitchFamily="18" charset="0"/>
              </a:rPr>
              <a:t>and the reply furnished by the </a:t>
            </a:r>
            <a:r>
              <a:rPr lang="en-US" dirty="0" err="1">
                <a:latin typeface="Cambria" panose="02040503050406030204" pitchFamily="18" charset="0"/>
              </a:rPr>
              <a:t>assessee</a:t>
            </a:r>
            <a:r>
              <a:rPr lang="en-US" dirty="0">
                <a:latin typeface="Cambria" panose="02040503050406030204" pitchFamily="18" charset="0"/>
              </a:rPr>
              <a:t>, </a:t>
            </a:r>
            <a:r>
              <a:rPr lang="en-US" b="1" dirty="0">
                <a:latin typeface="Cambria" panose="02040503050406030204" pitchFamily="18" charset="0"/>
              </a:rPr>
              <a:t>by passing “an order” </a:t>
            </a:r>
            <a:r>
              <a:rPr lang="en-US" dirty="0">
                <a:latin typeface="Cambria" panose="02040503050406030204" pitchFamily="18" charset="0"/>
              </a:rPr>
              <a:t>within one month of receipt of </a:t>
            </a:r>
            <a:r>
              <a:rPr lang="en-US" dirty="0" err="1">
                <a:latin typeface="Cambria" panose="02040503050406030204" pitchFamily="18" charset="0"/>
              </a:rPr>
              <a:t>assessee's</a:t>
            </a:r>
            <a:r>
              <a:rPr lang="en-US" dirty="0">
                <a:latin typeface="Cambria" panose="02040503050406030204" pitchFamily="18" charset="0"/>
              </a:rPr>
              <a:t> reply whether or not it is a fit case for issuance of notice under section 148, with prior approval of specified authority </a:t>
            </a:r>
            <a:r>
              <a:rPr lang="en-US" b="1" dirty="0">
                <a:latin typeface="Cambria" panose="02040503050406030204" pitchFamily="18" charset="0"/>
              </a:rPr>
              <a:t>[section 148A(d)].</a:t>
            </a:r>
          </a:p>
          <a:p>
            <a:pPr marL="457200" indent="0" algn="just">
              <a:lnSpc>
                <a:spcPct val="110000"/>
              </a:lnSpc>
              <a:spcBef>
                <a:spcPts val="0"/>
              </a:spcBef>
              <a:buNone/>
            </a:pPr>
            <a:endParaRPr lang="en-US" b="1" dirty="0">
              <a:latin typeface="Cambria" panose="02040503050406030204" pitchFamily="18" charset="0"/>
            </a:endParaRPr>
          </a:p>
          <a:p>
            <a:pPr marL="914400" indent="-457200" algn="just">
              <a:lnSpc>
                <a:spcPct val="110000"/>
              </a:lnSpc>
              <a:spcBef>
                <a:spcPts val="0"/>
              </a:spcBef>
              <a:buFont typeface="Wingdings" panose="05000000000000000000" pitchFamily="2" charset="2"/>
              <a:buChar char="v"/>
            </a:pPr>
            <a:r>
              <a:rPr lang="en-US" dirty="0">
                <a:latin typeface="Cambria" panose="02040503050406030204" pitchFamily="18" charset="0"/>
              </a:rPr>
              <a:t>Procedure provided in section 148A is </a:t>
            </a:r>
            <a:r>
              <a:rPr lang="en-US" b="1" dirty="0">
                <a:latin typeface="Cambria" panose="02040503050406030204" pitchFamily="18" charset="0"/>
              </a:rPr>
              <a:t>not applicable </a:t>
            </a:r>
            <a:r>
              <a:rPr lang="en-US" dirty="0">
                <a:latin typeface="Cambria" panose="02040503050406030204" pitchFamily="18" charset="0"/>
              </a:rPr>
              <a:t>in cases of search, survey or requisition initiated or made on or after 01.04.2021 </a:t>
            </a:r>
            <a:r>
              <a:rPr lang="en-US" b="1" dirty="0">
                <a:latin typeface="Cambria" panose="02040503050406030204" pitchFamily="18" charset="0"/>
              </a:rPr>
              <a:t>[First Proviso to Section 148A]</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rPr>
              <a:t>15</a:t>
            </a:fld>
            <a:endParaRPr lang="en-US" sz="1800" dirty="0">
              <a:solidFill>
                <a:schemeClr val="accent2">
                  <a:lumMod val="50000"/>
                </a:schemeClr>
              </a:solidFill>
            </a:endParaRPr>
          </a:p>
        </p:txBody>
      </p:sp>
    </p:spTree>
    <p:extLst>
      <p:ext uri="{BB962C8B-B14F-4D97-AF65-F5344CB8AC3E}">
        <p14:creationId xmlns:p14="http://schemas.microsoft.com/office/powerpoint/2010/main" val="2700024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716381" cy="856343"/>
          </a:xfrm>
        </p:spPr>
        <p:txBody>
          <a:bodyPr>
            <a:normAutofit fontScale="90000"/>
          </a:bodyPr>
          <a:lstStyle/>
          <a:p>
            <a:pPr algn="ctr"/>
            <a:r>
              <a:rPr lang="en-US" sz="3500" b="1" dirty="0" smtClean="0">
                <a:solidFill>
                  <a:schemeClr val="accent2">
                    <a:lumMod val="50000"/>
                  </a:schemeClr>
                </a:solidFill>
                <a:latin typeface="Cambria "/>
              </a:rPr>
              <a:t>Section 149-Time Limits for issuance of notice u/s 148 </a:t>
            </a:r>
            <a:endParaRPr lang="en-US" sz="3500" b="1" dirty="0">
              <a:solidFill>
                <a:schemeClr val="accent2">
                  <a:lumMod val="50000"/>
                </a:schemeClr>
              </a:solidFill>
              <a:latin typeface="Cambria "/>
            </a:endParaRPr>
          </a:p>
        </p:txBody>
      </p:sp>
      <p:sp>
        <p:nvSpPr>
          <p:cNvPr id="3" name="Content Placeholder 2"/>
          <p:cNvSpPr>
            <a:spLocks noGrp="1"/>
          </p:cNvSpPr>
          <p:nvPr>
            <p:ph idx="1"/>
          </p:nvPr>
        </p:nvSpPr>
        <p:spPr>
          <a:xfrm>
            <a:off x="677332" y="1640113"/>
            <a:ext cx="10716381" cy="4766373"/>
          </a:xfrm>
        </p:spPr>
        <p:txBody>
          <a:bodyPr>
            <a:normAutofit fontScale="92500" lnSpcReduction="10000"/>
          </a:bodyPr>
          <a:lstStyle/>
          <a:p>
            <a:pPr marL="457200" indent="-457200" algn="just">
              <a:lnSpc>
                <a:spcPct val="110000"/>
              </a:lnSpc>
              <a:spcBef>
                <a:spcPts val="0"/>
              </a:spcBef>
              <a:buNone/>
            </a:pPr>
            <a:r>
              <a:rPr lang="en-US" b="1" dirty="0" smtClean="0">
                <a:solidFill>
                  <a:schemeClr val="accent1"/>
                </a:solidFill>
                <a:latin typeface="Cambria" panose="02040503050406030204" pitchFamily="18" charset="0"/>
              </a:rPr>
              <a:t>7) </a:t>
            </a:r>
            <a:r>
              <a:rPr lang="en-US" b="1" dirty="0" smtClean="0">
                <a:latin typeface="Cambria" panose="02040503050406030204" pitchFamily="18" charset="0"/>
              </a:rPr>
              <a:t>	</a:t>
            </a:r>
            <a:r>
              <a:rPr lang="en-US" dirty="0" smtClean="0">
                <a:latin typeface="Cambria" panose="02040503050406030204" pitchFamily="18" charset="0"/>
              </a:rPr>
              <a:t>In </a:t>
            </a:r>
            <a:r>
              <a:rPr lang="en-US" dirty="0">
                <a:latin typeface="Cambria" panose="02040503050406030204" pitchFamily="18" charset="0"/>
              </a:rPr>
              <a:t>terms of </a:t>
            </a:r>
            <a:r>
              <a:rPr lang="en-US" dirty="0" smtClean="0">
                <a:latin typeface="Cambria" panose="02040503050406030204" pitchFamily="18" charset="0"/>
              </a:rPr>
              <a:t>the amended section 149(1), </a:t>
            </a:r>
            <a:r>
              <a:rPr lang="en-US" dirty="0">
                <a:latin typeface="Cambria" panose="02040503050406030204" pitchFamily="18" charset="0"/>
              </a:rPr>
              <a:t>notice under section 148 can be issued:</a:t>
            </a:r>
          </a:p>
          <a:p>
            <a:pPr marL="1371600" indent="-457200" algn="just">
              <a:lnSpc>
                <a:spcPct val="110000"/>
              </a:lnSpc>
              <a:spcBef>
                <a:spcPts val="0"/>
              </a:spcBef>
              <a:buFont typeface="+mj-lt"/>
              <a:buAutoNum type="alphaLcParenR"/>
            </a:pPr>
            <a:r>
              <a:rPr lang="en-US" dirty="0">
                <a:latin typeface="Cambria" panose="02040503050406030204" pitchFamily="18" charset="0"/>
              </a:rPr>
              <a:t>within 3 years from the end of the relevant assessment year, unless the case falls under clause b);</a:t>
            </a:r>
          </a:p>
          <a:p>
            <a:pPr marL="1371600" indent="-457200" algn="just">
              <a:lnSpc>
                <a:spcPct val="110000"/>
              </a:lnSpc>
              <a:spcBef>
                <a:spcPts val="0"/>
              </a:spcBef>
              <a:buFont typeface="+mj-lt"/>
              <a:buAutoNum type="alphaLcParenR"/>
            </a:pPr>
            <a:r>
              <a:rPr lang="en-US" dirty="0">
                <a:latin typeface="Cambria" panose="02040503050406030204" pitchFamily="18" charset="0"/>
              </a:rPr>
              <a:t>within 10 years from the end of the relevant assessment year, where, the </a:t>
            </a:r>
            <a:r>
              <a:rPr lang="en-US" b="1" dirty="0">
                <a:latin typeface="Cambria" panose="02040503050406030204" pitchFamily="18" charset="0"/>
              </a:rPr>
              <a:t>AO has in his possession ‘books of accounts’ or ‘other documents’ or ‘evidence’ </a:t>
            </a:r>
            <a:r>
              <a:rPr lang="en-US" dirty="0">
                <a:latin typeface="Cambria" panose="02040503050406030204" pitchFamily="18" charset="0"/>
              </a:rPr>
              <a:t>which reveal that income chargeable to tax, which has escaped assessment amounts to or is likely to amount to Rs.50 lakhs or more for the said year, and is represented in the form of:</a:t>
            </a:r>
          </a:p>
          <a:p>
            <a:pPr marL="1828800" indent="-457200" algn="just">
              <a:lnSpc>
                <a:spcPct val="110000"/>
              </a:lnSpc>
              <a:spcBef>
                <a:spcPts val="0"/>
              </a:spcBef>
              <a:buFont typeface="+mj-lt"/>
              <a:buAutoNum type="romanLcPeriod"/>
            </a:pPr>
            <a:r>
              <a:rPr lang="en-US" dirty="0">
                <a:latin typeface="Cambria" panose="02040503050406030204" pitchFamily="18" charset="0"/>
              </a:rPr>
              <a:t> an asset; </a:t>
            </a:r>
          </a:p>
          <a:p>
            <a:pPr marL="1828800" indent="-457200" algn="just">
              <a:lnSpc>
                <a:spcPct val="110000"/>
              </a:lnSpc>
              <a:spcBef>
                <a:spcPts val="0"/>
              </a:spcBef>
              <a:buFont typeface="+mj-lt"/>
              <a:buAutoNum type="romanLcPeriod"/>
            </a:pPr>
            <a:r>
              <a:rPr lang="en-US" dirty="0">
                <a:latin typeface="Cambria" panose="02040503050406030204" pitchFamily="18" charset="0"/>
              </a:rPr>
              <a:t>expenditure in respect of a transaction or in relation to an event or occasion; or</a:t>
            </a:r>
          </a:p>
          <a:p>
            <a:pPr marL="1828800" indent="-457200" algn="just">
              <a:lnSpc>
                <a:spcPct val="110000"/>
              </a:lnSpc>
              <a:spcBef>
                <a:spcPts val="0"/>
              </a:spcBef>
              <a:buFont typeface="+mj-lt"/>
              <a:buAutoNum type="romanLcPeriod"/>
            </a:pPr>
            <a:r>
              <a:rPr lang="en-US" dirty="0">
                <a:latin typeface="Cambria" panose="02040503050406030204" pitchFamily="18" charset="0"/>
              </a:rPr>
              <a:t> an entry or entries in the books of account.</a:t>
            </a:r>
          </a:p>
          <a:p>
            <a:pPr marL="457200" indent="0" algn="just">
              <a:lnSpc>
                <a:spcPct val="110000"/>
              </a:lnSpc>
              <a:spcBef>
                <a:spcPts val="0"/>
              </a:spcBef>
              <a:buNone/>
            </a:pPr>
            <a:r>
              <a:rPr lang="en-US" b="1" dirty="0" smtClean="0">
                <a:latin typeface="Cambria" panose="02040503050406030204" pitchFamily="18" charset="0"/>
              </a:rPr>
              <a:t>For </a:t>
            </a:r>
            <a:r>
              <a:rPr lang="en-US" b="1" dirty="0">
                <a:latin typeface="Cambria" panose="02040503050406030204" pitchFamily="18" charset="0"/>
              </a:rPr>
              <a:t>the purpose of clause (b</a:t>
            </a:r>
            <a:r>
              <a:rPr lang="en-US" dirty="0">
                <a:latin typeface="Cambria" panose="02040503050406030204" pitchFamily="18" charset="0"/>
              </a:rPr>
              <a:t>), </a:t>
            </a:r>
            <a:r>
              <a:rPr lang="en-US" b="1" dirty="0">
                <a:latin typeface="Cambria" panose="02040503050406030204" pitchFamily="18" charset="0"/>
              </a:rPr>
              <a:t>“Asset" </a:t>
            </a:r>
            <a:r>
              <a:rPr lang="en-US" dirty="0">
                <a:latin typeface="Cambria" panose="02040503050406030204" pitchFamily="18" charset="0"/>
              </a:rPr>
              <a:t>shall include immovable property, being land </a:t>
            </a:r>
            <a:r>
              <a:rPr lang="en-US" dirty="0" smtClean="0">
                <a:latin typeface="Cambria" panose="02040503050406030204" pitchFamily="18" charset="0"/>
              </a:rPr>
              <a:t>or </a:t>
            </a:r>
            <a:r>
              <a:rPr lang="en-US" dirty="0">
                <a:latin typeface="Cambria" panose="02040503050406030204" pitchFamily="18" charset="0"/>
              </a:rPr>
              <a:t>building or both, shares and securities, loans and advances, deposits in bank 	account</a:t>
            </a:r>
            <a:r>
              <a:rPr lang="en-US" dirty="0" smtClean="0">
                <a:latin typeface="Cambria" panose="02040503050406030204" pitchFamily="18" charset="0"/>
              </a:rPr>
              <a:t>.</a:t>
            </a:r>
          </a:p>
          <a:p>
            <a:pPr marL="457200" indent="0" algn="just">
              <a:lnSpc>
                <a:spcPct val="110000"/>
              </a:lnSpc>
              <a:spcBef>
                <a:spcPts val="0"/>
              </a:spcBef>
              <a:buNone/>
            </a:pPr>
            <a:endParaRPr lang="en-US" b="1" dirty="0">
              <a:latin typeface="Cambria" panose="02040503050406030204" pitchFamily="18" charset="0"/>
            </a:endParaRPr>
          </a:p>
          <a:p>
            <a:pPr marL="457200" indent="-457200" algn="just">
              <a:lnSpc>
                <a:spcPct val="110000"/>
              </a:lnSpc>
              <a:spcBef>
                <a:spcPts val="0"/>
              </a:spcBef>
              <a:buNone/>
            </a:pPr>
            <a:r>
              <a:rPr lang="en-US" b="1" dirty="0">
                <a:solidFill>
                  <a:schemeClr val="accent1"/>
                </a:solidFill>
                <a:latin typeface="Cambria" panose="02040503050406030204" pitchFamily="18" charset="0"/>
              </a:rPr>
              <a:t>8) </a:t>
            </a:r>
            <a:r>
              <a:rPr lang="en-US" b="1" dirty="0">
                <a:latin typeface="Cambria" panose="02040503050406030204" pitchFamily="18" charset="0"/>
              </a:rPr>
              <a:t>	Section 149 (1A) </a:t>
            </a:r>
            <a:r>
              <a:rPr lang="en-US" dirty="0">
                <a:latin typeface="Cambria" panose="02040503050406030204" pitchFamily="18" charset="0"/>
              </a:rPr>
              <a:t>provides that, if income escaping assessment in the form of an asset or expenditure in relation to an event or occasion of Rs.50 lakhs or more is in relation to more than one assessment year within the extended period of 10 years, then, notice under section 148 can be issued for every such assessment year-</a:t>
            </a:r>
            <a:r>
              <a:rPr lang="en-US" b="1" dirty="0">
                <a:latin typeface="Cambria" panose="02040503050406030204" pitchFamily="18" charset="0"/>
              </a:rPr>
              <a:t>If asset or expenditure is more than </a:t>
            </a:r>
            <a:r>
              <a:rPr lang="en-US" b="1" dirty="0" err="1">
                <a:latin typeface="Cambria" panose="02040503050406030204" pitchFamily="18" charset="0"/>
              </a:rPr>
              <a:t>Rs</a:t>
            </a:r>
            <a:r>
              <a:rPr lang="en-US" b="1" dirty="0">
                <a:latin typeface="Cambria" panose="02040503050406030204" pitchFamily="18" charset="0"/>
              </a:rPr>
              <a:t>. 50 lakh but spread over 2 or more years – can reopen all the years</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16</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56014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199"/>
            <a:ext cx="10834688" cy="6029325"/>
          </a:xfrm>
        </p:spPr>
        <p:txBody>
          <a:bodyPr>
            <a:normAutofit/>
          </a:bodyPr>
          <a:lstStyle/>
          <a:p>
            <a:pPr marL="457200" indent="-457200" algn="just">
              <a:buAutoNum type="arabicParenR" startAt="9"/>
            </a:pPr>
            <a:r>
              <a:rPr lang="en-US" sz="1900" b="1" dirty="0" smtClean="0">
                <a:latin typeface="Cambria" panose="02040503050406030204" pitchFamily="18" charset="0"/>
              </a:rPr>
              <a:t>First Proviso to Section 149(1) containing grandfathering clause: </a:t>
            </a:r>
            <a:r>
              <a:rPr lang="en-US" sz="1900" dirty="0" smtClean="0">
                <a:latin typeface="Cambria" panose="02040503050406030204" pitchFamily="18" charset="0"/>
              </a:rPr>
              <a:t>As </a:t>
            </a:r>
            <a:r>
              <a:rPr lang="en-US" sz="1900" dirty="0">
                <a:latin typeface="Cambria" panose="02040503050406030204" pitchFamily="18" charset="0"/>
              </a:rPr>
              <a:t>per the first proviso to section 149(1) of the Act, applicable </a:t>
            </a:r>
            <a:r>
              <a:rPr lang="en-US" sz="1900" dirty="0" err="1">
                <a:latin typeface="Cambria" panose="02040503050406030204" pitchFamily="18" charset="0"/>
              </a:rPr>
              <a:t>w.e.f</a:t>
            </a:r>
            <a:r>
              <a:rPr lang="en-US" sz="1900" dirty="0">
                <a:latin typeface="Cambria" panose="02040503050406030204" pitchFamily="18" charset="0"/>
              </a:rPr>
              <a:t>. 1.4.2021, no notice under section 148 of the Act can be issued at any time in a case </a:t>
            </a:r>
            <a:r>
              <a:rPr lang="en-US" sz="1900" b="1" u="sng" dirty="0">
                <a:latin typeface="Cambria" panose="02040503050406030204" pitchFamily="18" charset="0"/>
              </a:rPr>
              <a:t>for the relevant assessment year beginning on or before 01.04.2021</a:t>
            </a:r>
            <a:r>
              <a:rPr lang="en-US" sz="1900" dirty="0">
                <a:latin typeface="Cambria" panose="02040503050406030204" pitchFamily="18" charset="0"/>
              </a:rPr>
              <a:t>, if the time limit for issuing notice u/s 148 or section 153A, or section 153C as specified under clause (b) of the un-amended section 149(1) or section </a:t>
            </a:r>
            <a:r>
              <a:rPr lang="en-US" sz="1900" dirty="0" smtClean="0">
                <a:latin typeface="Cambria" panose="02040503050406030204" pitchFamily="18" charset="0"/>
              </a:rPr>
              <a:t>153A </a:t>
            </a:r>
            <a:r>
              <a:rPr lang="en-US" sz="1900" dirty="0">
                <a:latin typeface="Cambria" panose="02040503050406030204" pitchFamily="18" charset="0"/>
              </a:rPr>
              <a:t>or 153C Act, as the case may be, had expired at that time</a:t>
            </a:r>
            <a:r>
              <a:rPr lang="en-US" sz="1900" dirty="0" smtClean="0">
                <a:latin typeface="Cambria" panose="02040503050406030204" pitchFamily="18" charset="0"/>
              </a:rPr>
              <a:t>. </a:t>
            </a:r>
            <a:r>
              <a:rPr lang="en-US" sz="1900" b="1" dirty="0" smtClean="0">
                <a:latin typeface="Cambria" panose="02040503050406030204" pitchFamily="18" charset="0"/>
              </a:rPr>
              <a:t>[Refer the table attached below for more understanding] </a:t>
            </a:r>
          </a:p>
          <a:p>
            <a:pPr marL="0" indent="0" algn="just">
              <a:buNone/>
            </a:pPr>
            <a:endParaRPr lang="en-US" sz="2000" dirty="0" smtClean="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17</a:t>
            </a:fld>
            <a:endParaRPr lang="en-US" sz="1800" dirty="0">
              <a:solidFill>
                <a:schemeClr val="accent2">
                  <a:lumMod val="50000"/>
                </a:schemeClr>
              </a:solidFill>
              <a:latin typeface="Cambria "/>
            </a:endParaRPr>
          </a:p>
        </p:txBody>
      </p:sp>
      <p:graphicFrame>
        <p:nvGraphicFramePr>
          <p:cNvPr id="5" name="Table 4"/>
          <p:cNvGraphicFramePr>
            <a:graphicFrameLocks noGrp="1"/>
          </p:cNvGraphicFramePr>
          <p:nvPr>
            <p:extLst>
              <p:ext uri="{D42A27DB-BD31-4B8C-83A1-F6EECF244321}">
                <p14:modId xmlns:p14="http://schemas.microsoft.com/office/powerpoint/2010/main" val="1353039173"/>
              </p:ext>
            </p:extLst>
          </p:nvPr>
        </p:nvGraphicFramePr>
        <p:xfrm>
          <a:off x="1300159" y="2457453"/>
          <a:ext cx="10053639" cy="3457568"/>
        </p:xfrm>
        <a:graphic>
          <a:graphicData uri="http://schemas.openxmlformats.org/drawingml/2006/table">
            <a:tbl>
              <a:tblPr firstRow="1" firstCol="1" bandRow="1">
                <a:tableStyleId>{5C22544A-7EE6-4342-B048-85BDC9FD1C3A}</a:tableStyleId>
              </a:tblPr>
              <a:tblGrid>
                <a:gridCol w="1542993"/>
                <a:gridCol w="778485"/>
                <a:gridCol w="859129"/>
                <a:gridCol w="859129"/>
                <a:gridCol w="859129"/>
                <a:gridCol w="859129"/>
                <a:gridCol w="859129"/>
                <a:gridCol w="859129"/>
                <a:gridCol w="859129"/>
                <a:gridCol w="859129"/>
                <a:gridCol w="859129"/>
              </a:tblGrid>
              <a:tr h="628650">
                <a:tc>
                  <a:txBody>
                    <a:bodyPr/>
                    <a:lstStyle/>
                    <a:p>
                      <a:pPr marL="0" marR="0" algn="just">
                        <a:lnSpc>
                          <a:spcPct val="115000"/>
                        </a:lnSpc>
                        <a:spcBef>
                          <a:spcPts val="0"/>
                        </a:spcBef>
                        <a:spcAft>
                          <a:spcPts val="0"/>
                        </a:spcAft>
                      </a:pPr>
                      <a:r>
                        <a:rPr lang="en-US" sz="1200" dirty="0">
                          <a:effectLst/>
                        </a:rPr>
                        <a:t>A.Y.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2021-22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2019-20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2018-19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2017-18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2016-17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2015-16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2014-15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2013-14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2012-13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28650">
                <a:tc>
                  <a:txBody>
                    <a:bodyPr/>
                    <a:lstStyle/>
                    <a:p>
                      <a:pPr marL="0" marR="0" algn="just">
                        <a:lnSpc>
                          <a:spcPct val="115000"/>
                        </a:lnSpc>
                        <a:spcBef>
                          <a:spcPts val="0"/>
                        </a:spcBef>
                        <a:spcAft>
                          <a:spcPts val="0"/>
                        </a:spcAft>
                      </a:pPr>
                      <a:r>
                        <a:rPr lang="en-US" sz="1200">
                          <a:effectLst/>
                        </a:rPr>
                        <a:t>Issue of Notice by: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14324">
                <a:tc>
                  <a:txBody>
                    <a:bodyPr/>
                    <a:lstStyle/>
                    <a:p>
                      <a:pPr marL="0" marR="0" algn="just">
                        <a:lnSpc>
                          <a:spcPct val="115000"/>
                        </a:lnSpc>
                        <a:spcBef>
                          <a:spcPts val="0"/>
                        </a:spcBef>
                        <a:spcAft>
                          <a:spcPts val="0"/>
                        </a:spcAft>
                      </a:pPr>
                      <a:r>
                        <a:rPr lang="en-US" sz="1200">
                          <a:effectLst/>
                        </a:rPr>
                        <a:t>31.03.208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801615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8225" y="398463"/>
            <a:ext cx="10515600" cy="6116637"/>
          </a:xfrm>
        </p:spPr>
        <p:txBody>
          <a:bodyPr>
            <a:normAutofit/>
          </a:bodyPr>
          <a:lstStyle/>
          <a:p>
            <a:pPr algn="just">
              <a:buFont typeface="Wingdings" panose="05000000000000000000" pitchFamily="2" charset="2"/>
              <a:buChar char="v"/>
            </a:pPr>
            <a:endParaRPr lang="en-US" sz="1800" dirty="0" smtClean="0">
              <a:latin typeface="Cambria" panose="02040503050406030204" pitchFamily="18" charset="0"/>
            </a:endParaRPr>
          </a:p>
          <a:p>
            <a:pPr marL="457200" indent="0" algn="just">
              <a:lnSpc>
                <a:spcPct val="110000"/>
              </a:lnSpc>
              <a:spcBef>
                <a:spcPts val="0"/>
              </a:spcBef>
              <a:buNone/>
            </a:pPr>
            <a:r>
              <a:rPr lang="en-US" sz="2000" b="1" dirty="0" smtClean="0">
                <a:latin typeface="Cambria" panose="02040503050406030204" pitchFamily="18" charset="0"/>
              </a:rPr>
              <a:t>Note</a:t>
            </a:r>
            <a:r>
              <a:rPr lang="en-US" sz="2000" b="1" dirty="0">
                <a:latin typeface="Cambria" panose="02040503050406030204" pitchFamily="18" charset="0"/>
              </a:rPr>
              <a:t>: </a:t>
            </a:r>
            <a:r>
              <a:rPr lang="en-US" sz="2000" dirty="0">
                <a:latin typeface="Cambria" panose="02040503050406030204" pitchFamily="18" charset="0"/>
              </a:rPr>
              <a:t>The </a:t>
            </a:r>
            <a:r>
              <a:rPr lang="en-US" sz="2000" dirty="0" smtClean="0">
                <a:latin typeface="Cambria" panose="02040503050406030204" pitchFamily="18" charset="0"/>
              </a:rPr>
              <a:t>table is </a:t>
            </a:r>
            <a:r>
              <a:rPr lang="en-US" sz="2000" dirty="0">
                <a:latin typeface="Cambria" panose="02040503050406030204" pitchFamily="18" charset="0"/>
              </a:rPr>
              <a:t>not factoring possibility of notices which could have been issued u/s. 153A or 153C as per law prior to Finance Act, 2021. It may be noted that as per the provisions of section 153A or 153C which stood prior to Finance Act, 2021, 10 years could have been reopened subject to the condition that there is some evidence which reveal that income represented in the form of asset has escaped </a:t>
            </a:r>
            <a:r>
              <a:rPr lang="en-US" sz="2000" dirty="0" smtClean="0">
                <a:latin typeface="Cambria" panose="02040503050406030204" pitchFamily="18" charset="0"/>
              </a:rPr>
              <a:t>assessment.</a:t>
            </a:r>
          </a:p>
          <a:p>
            <a:pPr marL="457200" indent="0" algn="just">
              <a:lnSpc>
                <a:spcPct val="110000"/>
              </a:lnSpc>
              <a:spcBef>
                <a:spcPts val="0"/>
              </a:spcBef>
              <a:buNone/>
            </a:pPr>
            <a:endParaRPr lang="en-US" sz="2000" dirty="0">
              <a:latin typeface="Cambria" panose="02040503050406030204" pitchFamily="18" charset="0"/>
            </a:endParaRPr>
          </a:p>
          <a:p>
            <a:pPr marL="457200" indent="-457200" algn="just">
              <a:lnSpc>
                <a:spcPct val="110000"/>
              </a:lnSpc>
              <a:spcBef>
                <a:spcPts val="0"/>
              </a:spcBef>
              <a:buFont typeface="Wingdings" panose="05000000000000000000" pitchFamily="2" charset="2"/>
              <a:buChar char="v"/>
            </a:pPr>
            <a:r>
              <a:rPr lang="en-US" sz="2000" b="1" dirty="0" smtClean="0">
                <a:latin typeface="Cambria" panose="02040503050406030204" pitchFamily="18" charset="0"/>
              </a:rPr>
              <a:t>Another View on the interpretation of the First Proviso to Section 149(1): </a:t>
            </a:r>
            <a:r>
              <a:rPr lang="en-US" sz="2000" dirty="0" smtClean="0">
                <a:latin typeface="Cambria" panose="02040503050406030204" pitchFamily="18" charset="0"/>
              </a:rPr>
              <a:t>Assessment for assessment </a:t>
            </a:r>
            <a:r>
              <a:rPr lang="en-US" sz="2000" dirty="0">
                <a:latin typeface="Cambria" panose="02040503050406030204" pitchFamily="18" charset="0"/>
              </a:rPr>
              <a:t>year 2021-22 and years prior thereto can, even under the </a:t>
            </a:r>
            <a:r>
              <a:rPr lang="en-US" sz="2000" dirty="0" smtClean="0">
                <a:latin typeface="Cambria" panose="02040503050406030204" pitchFamily="18" charset="0"/>
              </a:rPr>
              <a:t>new regime</a:t>
            </a:r>
            <a:r>
              <a:rPr lang="en-US" sz="2000" dirty="0">
                <a:latin typeface="Cambria" panose="02040503050406030204" pitchFamily="18" charset="0"/>
              </a:rPr>
              <a:t>, be reopened only up to 6 years (and not 10 years). If time-limit </a:t>
            </a:r>
            <a:r>
              <a:rPr lang="en-US" sz="2000" dirty="0" smtClean="0">
                <a:latin typeface="Cambria" panose="02040503050406030204" pitchFamily="18" charset="0"/>
              </a:rPr>
              <a:t>for issuance </a:t>
            </a:r>
            <a:r>
              <a:rPr lang="en-US" sz="2000" dirty="0">
                <a:latin typeface="Cambria" panose="02040503050406030204" pitchFamily="18" charset="0"/>
              </a:rPr>
              <a:t>of notice under section 148 has expired on 31.03.2021, in terms </a:t>
            </a:r>
            <a:r>
              <a:rPr lang="en-US" sz="2000" dirty="0" smtClean="0">
                <a:latin typeface="Cambria" panose="02040503050406030204" pitchFamily="18" charset="0"/>
              </a:rPr>
              <a:t>of the </a:t>
            </a:r>
            <a:r>
              <a:rPr lang="en-US" sz="2000" dirty="0">
                <a:latin typeface="Cambria" panose="02040503050406030204" pitchFamily="18" charset="0"/>
              </a:rPr>
              <a:t>pre-amended provisions, then notice cannot be issued under the new </a:t>
            </a:r>
            <a:r>
              <a:rPr lang="en-US" sz="2000" dirty="0" smtClean="0">
                <a:latin typeface="Cambria" panose="02040503050406030204" pitchFamily="18" charset="0"/>
              </a:rPr>
              <a:t>reassessment scheme.</a:t>
            </a:r>
          </a:p>
          <a:p>
            <a:pPr marL="457200" indent="-457200" algn="just">
              <a:lnSpc>
                <a:spcPct val="110000"/>
              </a:lnSpc>
              <a:spcBef>
                <a:spcPts val="0"/>
              </a:spcBef>
              <a:buNone/>
            </a:pPr>
            <a:r>
              <a:rPr lang="en-US" sz="2000" dirty="0">
                <a:latin typeface="Cambria" panose="02040503050406030204" pitchFamily="18" charset="0"/>
              </a:rPr>
              <a:t>	</a:t>
            </a:r>
            <a:r>
              <a:rPr lang="en-US" sz="2000" dirty="0" smtClean="0">
                <a:latin typeface="Cambria" panose="02040503050406030204" pitchFamily="18" charset="0"/>
              </a:rPr>
              <a:t>As per this Interpretation, Only AYs 2013-14 and 2014-15 could not be reopened after 31.03.2021 since limitation was expiring on 310.3.2021 only for these 2 AYs under clause (b) of un-amended section 149(1) </a:t>
            </a:r>
            <a:endParaRPr lang="en-US" sz="2000" b="1" dirty="0">
              <a:latin typeface="Cambria" panose="02040503050406030204" pitchFamily="18" charset="0"/>
            </a:endParaRPr>
          </a:p>
          <a:p>
            <a:pPr marL="0" indent="0" algn="just">
              <a:buNone/>
            </a:pPr>
            <a:endParaRPr lang="en-US" sz="18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18</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121017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0063"/>
            <a:ext cx="10515600" cy="5676900"/>
          </a:xfrm>
        </p:spPr>
        <p:txBody>
          <a:bodyPr/>
          <a:lstStyle/>
          <a:p>
            <a:pPr marL="457200" indent="-457200" algn="just">
              <a:buNone/>
            </a:pPr>
            <a:r>
              <a:rPr lang="en-US" sz="2000" b="1" dirty="0" smtClean="0">
                <a:solidFill>
                  <a:schemeClr val="accent1"/>
                </a:solidFill>
                <a:latin typeface="Cambria" panose="02040503050406030204" pitchFamily="18" charset="0"/>
              </a:rPr>
              <a:t>10) </a:t>
            </a:r>
            <a:r>
              <a:rPr lang="en-US" sz="2000" b="1" dirty="0" smtClean="0">
                <a:latin typeface="Cambria" panose="02040503050406030204" pitchFamily="18" charset="0"/>
              </a:rPr>
              <a:t>Case cannot be reopened under new reassessment scheme if search u/s 132 or requisition u/s 132A  </a:t>
            </a:r>
            <a:r>
              <a:rPr lang="en-US" sz="2000" b="1" dirty="0">
                <a:latin typeface="Cambria" panose="02040503050406030204" pitchFamily="18" charset="0"/>
              </a:rPr>
              <a:t>is prior to </a:t>
            </a:r>
            <a:r>
              <a:rPr lang="en-US" sz="2000" b="1" dirty="0" smtClean="0">
                <a:latin typeface="Cambria" panose="02040503050406030204" pitchFamily="18" charset="0"/>
              </a:rPr>
              <a:t>1.4.2021-</a:t>
            </a:r>
            <a:r>
              <a:rPr lang="en-US" sz="2000" dirty="0" smtClean="0">
                <a:latin typeface="Cambria" panose="02040503050406030204" pitchFamily="18" charset="0"/>
              </a:rPr>
              <a:t>Assessment</a:t>
            </a:r>
            <a:r>
              <a:rPr lang="en-US" sz="2000" b="1" dirty="0" smtClean="0">
                <a:latin typeface="Cambria" panose="02040503050406030204" pitchFamily="18" charset="0"/>
              </a:rPr>
              <a:t> </a:t>
            </a:r>
            <a:r>
              <a:rPr lang="en-US" sz="2000" dirty="0" smtClean="0">
                <a:latin typeface="Cambria" panose="02040503050406030204" pitchFamily="18" charset="0"/>
              </a:rPr>
              <a:t>shall be made u/s 153A or 153C in cases of search or requisition prior to 01.04.2021-</a:t>
            </a:r>
            <a:r>
              <a:rPr lang="en-US" sz="2000" b="1" dirty="0" smtClean="0">
                <a:latin typeface="Cambria" panose="02040503050406030204" pitchFamily="18" charset="0"/>
              </a:rPr>
              <a:t>2</a:t>
            </a:r>
            <a:r>
              <a:rPr lang="en-US" sz="2000" b="1" baseline="30000" dirty="0" smtClean="0">
                <a:latin typeface="Cambria" panose="02040503050406030204" pitchFamily="18" charset="0"/>
              </a:rPr>
              <a:t>nd</a:t>
            </a:r>
            <a:r>
              <a:rPr lang="en-US" sz="2000" b="1" dirty="0" smtClean="0">
                <a:latin typeface="Cambria" panose="02040503050406030204" pitchFamily="18" charset="0"/>
              </a:rPr>
              <a:t> Proviso to Section 149</a:t>
            </a:r>
          </a:p>
          <a:p>
            <a:pPr marL="457200" indent="-457200" algn="just">
              <a:buNone/>
            </a:pPr>
            <a:endParaRPr lang="en-US" sz="2000" b="1" dirty="0" smtClean="0">
              <a:latin typeface="Cambria" panose="02040503050406030204" pitchFamily="18" charset="0"/>
            </a:endParaRPr>
          </a:p>
          <a:p>
            <a:pPr marL="0" indent="0">
              <a:buNone/>
            </a:pPr>
            <a:r>
              <a:rPr lang="en-US" sz="2000" b="1" dirty="0" smtClean="0">
                <a:solidFill>
                  <a:schemeClr val="accent1"/>
                </a:solidFill>
                <a:latin typeface="Cambria" panose="02040503050406030204" pitchFamily="18" charset="0"/>
              </a:rPr>
              <a:t>11) </a:t>
            </a:r>
            <a:r>
              <a:rPr lang="en-US" sz="2000" b="1" dirty="0">
                <a:latin typeface="Cambria" panose="02040503050406030204" pitchFamily="18" charset="0"/>
              </a:rPr>
              <a:t>Time limit prescribed under section 149 of the Act shall exclude:</a:t>
            </a:r>
          </a:p>
          <a:p>
            <a:pPr marL="914400" indent="-457200">
              <a:buFont typeface="+mj-lt"/>
              <a:buAutoNum type="alphaLcParenR"/>
            </a:pPr>
            <a:r>
              <a:rPr lang="en-US" sz="2000" dirty="0" smtClean="0">
                <a:latin typeface="Cambria" panose="02040503050406030204" pitchFamily="18" charset="0"/>
              </a:rPr>
              <a:t>the </a:t>
            </a:r>
            <a:r>
              <a:rPr lang="en-US" sz="2000" dirty="0">
                <a:latin typeface="Cambria" panose="02040503050406030204" pitchFamily="18" charset="0"/>
              </a:rPr>
              <a:t>time or extended time allowed to the </a:t>
            </a:r>
            <a:r>
              <a:rPr lang="en-US" sz="2000" dirty="0" err="1">
                <a:latin typeface="Cambria" panose="02040503050406030204" pitchFamily="18" charset="0"/>
              </a:rPr>
              <a:t>assessee</a:t>
            </a:r>
            <a:r>
              <a:rPr lang="en-US" sz="2000" dirty="0">
                <a:latin typeface="Cambria" panose="02040503050406030204" pitchFamily="18" charset="0"/>
              </a:rPr>
              <a:t> to respond to </a:t>
            </a:r>
            <a:r>
              <a:rPr lang="en-US" sz="2000" dirty="0" smtClean="0">
                <a:latin typeface="Cambria" panose="02040503050406030204" pitchFamily="18" charset="0"/>
              </a:rPr>
              <a:t>show cause </a:t>
            </a:r>
            <a:r>
              <a:rPr lang="en-US" sz="2000" dirty="0">
                <a:latin typeface="Cambria" panose="02040503050406030204" pitchFamily="18" charset="0"/>
              </a:rPr>
              <a:t>notice under section 148A(b); </a:t>
            </a:r>
            <a:r>
              <a:rPr lang="en-US" sz="2000" dirty="0" smtClean="0">
                <a:latin typeface="Cambria" panose="02040503050406030204" pitchFamily="18" charset="0"/>
              </a:rPr>
              <a:t>or</a:t>
            </a:r>
            <a:endParaRPr lang="en-US" sz="2000" dirty="0">
              <a:latin typeface="Cambria" panose="02040503050406030204" pitchFamily="18" charset="0"/>
            </a:endParaRPr>
          </a:p>
          <a:p>
            <a:pPr marL="914400" indent="-457200">
              <a:buFont typeface="+mj-lt"/>
              <a:buAutoNum type="alphaLcParenR"/>
            </a:pPr>
            <a:r>
              <a:rPr lang="en-US" sz="2000" dirty="0" smtClean="0">
                <a:latin typeface="Cambria" panose="02040503050406030204" pitchFamily="18" charset="0"/>
              </a:rPr>
              <a:t>any </a:t>
            </a:r>
            <a:r>
              <a:rPr lang="en-US" sz="2000" dirty="0">
                <a:latin typeface="Cambria" panose="02040503050406030204" pitchFamily="18" charset="0"/>
              </a:rPr>
              <a:t>period during which the proceedings under section 148A are </a:t>
            </a:r>
            <a:r>
              <a:rPr lang="en-US" sz="2000" dirty="0" smtClean="0">
                <a:latin typeface="Cambria" panose="02040503050406030204" pitchFamily="18" charset="0"/>
              </a:rPr>
              <a:t>stayed by </a:t>
            </a:r>
            <a:r>
              <a:rPr lang="en-US" sz="2000" dirty="0">
                <a:latin typeface="Cambria" panose="02040503050406030204" pitchFamily="18" charset="0"/>
              </a:rPr>
              <a:t>an order of any Court.</a:t>
            </a:r>
          </a:p>
          <a:p>
            <a:pPr marL="0" indent="0">
              <a:buNone/>
            </a:pPr>
            <a:r>
              <a:rPr lang="en-US" sz="2000" dirty="0" smtClean="0">
                <a:latin typeface="Cambria" panose="02040503050406030204" pitchFamily="18" charset="0"/>
              </a:rPr>
              <a:t>If </a:t>
            </a:r>
            <a:r>
              <a:rPr lang="en-US" sz="2000" dirty="0">
                <a:latin typeface="Cambria" panose="02040503050406030204" pitchFamily="18" charset="0"/>
              </a:rPr>
              <a:t>after excluding the aforesaid period, time available for passing order </a:t>
            </a:r>
            <a:r>
              <a:rPr lang="en-US" sz="2000" dirty="0" smtClean="0">
                <a:latin typeface="Cambria" panose="02040503050406030204" pitchFamily="18" charset="0"/>
              </a:rPr>
              <a:t>under section </a:t>
            </a:r>
            <a:r>
              <a:rPr lang="en-US" sz="2000" dirty="0">
                <a:latin typeface="Cambria" panose="02040503050406030204" pitchFamily="18" charset="0"/>
              </a:rPr>
              <a:t>148A(d) </a:t>
            </a:r>
            <a:r>
              <a:rPr lang="en-US" sz="2000" dirty="0" smtClean="0">
                <a:latin typeface="Cambria" panose="02040503050406030204" pitchFamily="18" charset="0"/>
              </a:rPr>
              <a:t>does not exceed 7 </a:t>
            </a:r>
            <a:r>
              <a:rPr lang="en-US" sz="2000" dirty="0">
                <a:latin typeface="Cambria" panose="02040503050406030204" pitchFamily="18" charset="0"/>
              </a:rPr>
              <a:t>days, the remaining time shall be deemed to </a:t>
            </a:r>
            <a:r>
              <a:rPr lang="en-US" sz="2000" dirty="0" smtClean="0">
                <a:latin typeface="Cambria" panose="02040503050406030204" pitchFamily="18" charset="0"/>
              </a:rPr>
              <a:t>be extended </a:t>
            </a:r>
            <a:r>
              <a:rPr lang="en-US" sz="2000" dirty="0">
                <a:latin typeface="Cambria" panose="02040503050406030204" pitchFamily="18" charset="0"/>
              </a:rPr>
              <a:t>to 7 </a:t>
            </a:r>
            <a:r>
              <a:rPr lang="en-US" sz="2000" dirty="0" smtClean="0">
                <a:latin typeface="Cambria" panose="02040503050406030204" pitchFamily="18" charset="0"/>
              </a:rPr>
              <a:t>days and the period of limitation under section 149(1) shall be deemed to extended accordingly.  </a:t>
            </a:r>
            <a:r>
              <a:rPr lang="en-US" sz="2000" b="1" dirty="0" smtClean="0">
                <a:latin typeface="Cambria" panose="02040503050406030204" pitchFamily="18" charset="0"/>
              </a:rPr>
              <a:t>[5</a:t>
            </a:r>
            <a:r>
              <a:rPr lang="en-US" sz="2000" b="1" baseline="30000" dirty="0" smtClean="0">
                <a:latin typeface="Cambria" panose="02040503050406030204" pitchFamily="18" charset="0"/>
              </a:rPr>
              <a:t>th</a:t>
            </a:r>
            <a:r>
              <a:rPr lang="en-US" sz="2000" b="1" dirty="0" smtClean="0">
                <a:latin typeface="Cambria" panose="02040503050406030204" pitchFamily="18" charset="0"/>
              </a:rPr>
              <a:t> and 6</a:t>
            </a:r>
            <a:r>
              <a:rPr lang="en-US" sz="2000" b="1" baseline="30000" dirty="0" smtClean="0">
                <a:latin typeface="Cambria" panose="02040503050406030204" pitchFamily="18" charset="0"/>
              </a:rPr>
              <a:t>th</a:t>
            </a:r>
            <a:r>
              <a:rPr lang="en-US" sz="2000" b="1" dirty="0" smtClean="0">
                <a:latin typeface="Cambria" panose="02040503050406030204" pitchFamily="18" charset="0"/>
              </a:rPr>
              <a:t> Proviso to Section 149(1)-These were 3</a:t>
            </a:r>
            <a:r>
              <a:rPr lang="en-US" sz="2000" b="1" baseline="30000" dirty="0" smtClean="0">
                <a:latin typeface="Cambria" panose="02040503050406030204" pitchFamily="18" charset="0"/>
              </a:rPr>
              <a:t>rd</a:t>
            </a:r>
            <a:r>
              <a:rPr lang="en-US" sz="2000" b="1" dirty="0" smtClean="0">
                <a:latin typeface="Cambria" panose="02040503050406030204" pitchFamily="18" charset="0"/>
              </a:rPr>
              <a:t> and 4</a:t>
            </a:r>
            <a:r>
              <a:rPr lang="en-US" sz="2000" b="1" baseline="30000" dirty="0" smtClean="0">
                <a:latin typeface="Cambria" panose="02040503050406030204" pitchFamily="18" charset="0"/>
              </a:rPr>
              <a:t>th</a:t>
            </a:r>
            <a:r>
              <a:rPr lang="en-US" sz="2000" b="1" dirty="0" smtClean="0">
                <a:latin typeface="Cambria" panose="02040503050406030204" pitchFamily="18" charset="0"/>
              </a:rPr>
              <a:t> Proviso before the F.A 2023 ]</a:t>
            </a:r>
          </a:p>
          <a:p>
            <a:pPr marL="0" indent="0">
              <a:buNone/>
            </a:pPr>
            <a:endParaRPr lang="en-US" sz="20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2000" smtClean="0">
                <a:solidFill>
                  <a:schemeClr val="accent2">
                    <a:lumMod val="50000"/>
                  </a:schemeClr>
                </a:solidFill>
                <a:latin typeface="Cambria "/>
              </a:rPr>
              <a:t>19</a:t>
            </a:fld>
            <a:endParaRPr lang="en-US" sz="2000" dirty="0">
              <a:solidFill>
                <a:schemeClr val="accent2">
                  <a:lumMod val="50000"/>
                </a:schemeClr>
              </a:solidFill>
              <a:latin typeface="Cambria "/>
            </a:endParaRPr>
          </a:p>
        </p:txBody>
      </p:sp>
    </p:spTree>
    <p:extLst>
      <p:ext uri="{BB962C8B-B14F-4D97-AF65-F5344CB8AC3E}">
        <p14:creationId xmlns:p14="http://schemas.microsoft.com/office/powerpoint/2010/main" val="3260056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543" y="348343"/>
            <a:ext cx="10294257" cy="1176582"/>
          </a:xfrm>
        </p:spPr>
        <p:txBody>
          <a:bodyPr>
            <a:normAutofit/>
          </a:bodyPr>
          <a:lstStyle/>
          <a:p>
            <a:pPr algn="ctr"/>
            <a:r>
              <a:rPr lang="en-US" sz="3500" b="1" dirty="0" smtClean="0">
                <a:solidFill>
                  <a:schemeClr val="accent2">
                    <a:lumMod val="50000"/>
                  </a:schemeClr>
                </a:solidFill>
                <a:latin typeface="Cambria" panose="02040503050406030204" pitchFamily="18" charset="0"/>
                <a:ea typeface="Cambria" panose="02040503050406030204" pitchFamily="18" charset="0"/>
              </a:rPr>
              <a:t>Salient features of Re-assessment scheme prior to 01.04.2021</a:t>
            </a:r>
            <a:endParaRPr lang="en-US" sz="35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838200" y="1690688"/>
            <a:ext cx="10515600" cy="4881562"/>
          </a:xfrm>
        </p:spPr>
        <p:txBody>
          <a:bodyPr>
            <a:normAutofit fontScale="92500" lnSpcReduction="10000"/>
          </a:bodyPr>
          <a:lstStyle/>
          <a:p>
            <a:pPr algn="just">
              <a:lnSpc>
                <a:spcPct val="11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Reasons to believe- </a:t>
            </a:r>
            <a:r>
              <a:rPr lang="en-US" sz="1900" dirty="0" smtClean="0">
                <a:latin typeface="Cambria" panose="02040503050406030204" pitchFamily="18" charset="0"/>
                <a:ea typeface="Cambria" panose="02040503050406030204" pitchFamily="18" charset="0"/>
              </a:rPr>
              <a:t>A case could be reopened u/s 147 only when AO had reasons to believe </a:t>
            </a:r>
            <a:r>
              <a:rPr lang="en-US" sz="1900" b="0" i="0" dirty="0" smtClean="0">
                <a:solidFill>
                  <a:srgbClr val="212529"/>
                </a:solidFill>
                <a:effectLst/>
                <a:latin typeface="Cambria" panose="02040503050406030204" pitchFamily="18" charset="0"/>
                <a:ea typeface="Cambria" panose="02040503050406030204" pitchFamily="18" charset="0"/>
              </a:rPr>
              <a:t>that any </a:t>
            </a:r>
            <a:r>
              <a:rPr lang="en-US" sz="1900" b="0" i="0" dirty="0" smtClean="0">
                <a:effectLst/>
                <a:latin typeface="Cambria" panose="02040503050406030204" pitchFamily="18" charset="0"/>
                <a:ea typeface="Cambria" panose="02040503050406030204" pitchFamily="18" charset="0"/>
              </a:rPr>
              <a:t>income chargeable to tax has escaped assessment for any assessment year. </a:t>
            </a:r>
            <a:r>
              <a:rPr lang="en-US" sz="1900" dirty="0" smtClean="0">
                <a:latin typeface="Cambria" panose="02040503050406030204" pitchFamily="18" charset="0"/>
                <a:ea typeface="Cambria" panose="02040503050406030204" pitchFamily="18" charset="0"/>
              </a:rPr>
              <a:t>Sec. 148(2) required the AO to record ‘reasons to believe’.</a:t>
            </a:r>
          </a:p>
          <a:p>
            <a:pPr marL="0" indent="0" algn="just">
              <a:lnSpc>
                <a:spcPct val="110000"/>
              </a:lnSpc>
              <a:spcBef>
                <a:spcPts val="0"/>
              </a:spcBef>
              <a:buNone/>
            </a:pPr>
            <a:endParaRPr lang="en-US" sz="1900" dirty="0" smtClean="0">
              <a:latin typeface="Cambria" panose="02040503050406030204" pitchFamily="18" charset="0"/>
              <a:ea typeface="Cambria" panose="02040503050406030204" pitchFamily="18" charset="0"/>
            </a:endParaRPr>
          </a:p>
          <a:p>
            <a:pPr algn="just">
              <a:lnSpc>
                <a:spcPct val="11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First proviso to section 147-</a:t>
            </a:r>
            <a:r>
              <a:rPr lang="en-US" sz="1900" dirty="0" smtClean="0">
                <a:latin typeface="Cambria" panose="02040503050406030204" pitchFamily="18" charset="0"/>
                <a:ea typeface="Cambria" panose="02040503050406030204" pitchFamily="18" charset="0"/>
              </a:rPr>
              <a:t>In</a:t>
            </a:r>
            <a:r>
              <a:rPr lang="en-US" sz="1900" b="1" dirty="0" smtClean="0">
                <a:latin typeface="Cambria" panose="02040503050406030204" pitchFamily="18" charset="0"/>
                <a:ea typeface="Cambria" panose="02040503050406030204" pitchFamily="18" charset="0"/>
              </a:rPr>
              <a:t> </a:t>
            </a:r>
            <a:r>
              <a:rPr lang="en-US" sz="1900" dirty="0" smtClean="0">
                <a:latin typeface="Cambria" panose="02040503050406030204" pitchFamily="18" charset="0"/>
                <a:ea typeface="Cambria" panose="02040503050406030204" pitchFamily="18" charset="0"/>
              </a:rPr>
              <a:t>case of assessment already made u/s 143(3) or 147, assessment beyond 4 years could reopened by reason of failure on part of the </a:t>
            </a:r>
            <a:r>
              <a:rPr lang="en-US" sz="1900" dirty="0" err="1" smtClean="0">
                <a:latin typeface="Cambria" panose="02040503050406030204" pitchFamily="18" charset="0"/>
                <a:ea typeface="Cambria" panose="02040503050406030204" pitchFamily="18" charset="0"/>
              </a:rPr>
              <a:t>assessee</a:t>
            </a:r>
            <a:r>
              <a:rPr lang="en-US" sz="1900" dirty="0" smtClean="0">
                <a:latin typeface="Cambria" panose="02040503050406030204" pitchFamily="18" charset="0"/>
                <a:ea typeface="Cambria" panose="02040503050406030204" pitchFamily="18" charset="0"/>
              </a:rPr>
              <a:t> to file ROI, reply to notice u/s 142(1) or failure to disclose fully and truly material facts.</a:t>
            </a:r>
          </a:p>
          <a:p>
            <a:pPr marL="0" indent="0" algn="just">
              <a:lnSpc>
                <a:spcPct val="110000"/>
              </a:lnSpc>
              <a:spcBef>
                <a:spcPts val="0"/>
              </a:spcBef>
              <a:buNone/>
            </a:pPr>
            <a:endParaRPr lang="en-US" sz="1900" dirty="0" smtClean="0">
              <a:latin typeface="Cambria" panose="02040503050406030204" pitchFamily="18" charset="0"/>
              <a:ea typeface="Cambria" panose="02040503050406030204" pitchFamily="18" charset="0"/>
            </a:endParaRPr>
          </a:p>
          <a:p>
            <a:pPr algn="just">
              <a:lnSpc>
                <a:spcPct val="11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Valid Sanction of Higher Authority u/s 151- </a:t>
            </a:r>
            <a:r>
              <a:rPr lang="en-US" sz="1900" dirty="0" smtClean="0">
                <a:latin typeface="Cambria" panose="02040503050406030204" pitchFamily="18" charset="0"/>
                <a:ea typeface="Cambria" panose="02040503050406030204" pitchFamily="18" charset="0"/>
              </a:rPr>
              <a:t>Joint or Additional Commissioner for 4 years and PCCIT/CCIT/PCIT/CIT for more than 4 years</a:t>
            </a:r>
          </a:p>
          <a:p>
            <a:pPr marL="0" indent="0" algn="just">
              <a:lnSpc>
                <a:spcPct val="110000"/>
              </a:lnSpc>
              <a:spcBef>
                <a:spcPts val="0"/>
              </a:spcBef>
              <a:buNone/>
            </a:pPr>
            <a:endParaRPr lang="en-US" sz="1900" dirty="0" smtClean="0">
              <a:latin typeface="Cambria" panose="02040503050406030204" pitchFamily="18" charset="0"/>
              <a:ea typeface="Cambria" panose="02040503050406030204" pitchFamily="18" charset="0"/>
            </a:endParaRPr>
          </a:p>
          <a:p>
            <a:pPr algn="just">
              <a:lnSpc>
                <a:spcPct val="110000"/>
              </a:lnSpc>
              <a:spcBef>
                <a:spcPts val="0"/>
              </a:spcBef>
              <a:buFont typeface="Wingdings" panose="05000000000000000000" pitchFamily="2" charset="2"/>
              <a:buChar char="v"/>
            </a:pPr>
            <a:r>
              <a:rPr lang="en-US" sz="1900" dirty="0">
                <a:latin typeface="Cambria" panose="02040503050406030204" pitchFamily="18" charset="0"/>
                <a:ea typeface="Cambria" panose="02040503050406030204" pitchFamily="18" charset="0"/>
              </a:rPr>
              <a:t> </a:t>
            </a:r>
            <a:r>
              <a:rPr lang="en-US" sz="1900" b="1" dirty="0" smtClean="0">
                <a:latin typeface="Cambria" panose="02040503050406030204" pitchFamily="18" charset="0"/>
                <a:ea typeface="Cambria" panose="02040503050406030204" pitchFamily="18" charset="0"/>
              </a:rPr>
              <a:t>Time limit for issuance of notice u/s 148: Sec. 149 provided the time limits </a:t>
            </a:r>
            <a:r>
              <a:rPr lang="en-US" sz="1900" dirty="0" smtClean="0">
                <a:latin typeface="Cambria" panose="02040503050406030204" pitchFamily="18" charset="0"/>
                <a:ea typeface="Cambria" panose="02040503050406030204" pitchFamily="18" charset="0"/>
              </a:rPr>
              <a:t>-4 years for income escaping assessment is less than </a:t>
            </a:r>
            <a:r>
              <a:rPr lang="en-US" sz="1900" dirty="0" err="1" smtClean="0">
                <a:latin typeface="Cambria" panose="02040503050406030204" pitchFamily="18" charset="0"/>
                <a:ea typeface="Cambria" panose="02040503050406030204" pitchFamily="18" charset="0"/>
              </a:rPr>
              <a:t>Rs</a:t>
            </a:r>
            <a:r>
              <a:rPr lang="en-US" sz="1900" dirty="0" smtClean="0">
                <a:latin typeface="Cambria" panose="02040503050406030204" pitchFamily="18" charset="0"/>
                <a:ea typeface="Cambria" panose="02040503050406030204" pitchFamily="18" charset="0"/>
              </a:rPr>
              <a:t>. 1 lakh and 6 years for </a:t>
            </a:r>
            <a:r>
              <a:rPr lang="en-US" sz="1900" dirty="0" err="1" smtClean="0">
                <a:latin typeface="Cambria" panose="02040503050406030204" pitchFamily="18" charset="0"/>
                <a:ea typeface="Cambria" panose="02040503050406030204" pitchFamily="18" charset="0"/>
              </a:rPr>
              <a:t>Rs</a:t>
            </a:r>
            <a:r>
              <a:rPr lang="en-US" sz="1900" dirty="0" smtClean="0">
                <a:latin typeface="Cambria" panose="02040503050406030204" pitchFamily="18" charset="0"/>
                <a:ea typeface="Cambria" panose="02040503050406030204" pitchFamily="18" charset="0"/>
              </a:rPr>
              <a:t>. 1 lakh &amp; more. 16 years for foreign asset.</a:t>
            </a:r>
          </a:p>
          <a:p>
            <a:pPr marL="0" indent="0" algn="just">
              <a:lnSpc>
                <a:spcPct val="110000"/>
              </a:lnSpc>
              <a:spcBef>
                <a:spcPts val="0"/>
              </a:spcBef>
              <a:buNone/>
            </a:pPr>
            <a:endParaRPr lang="en-US" sz="1900" dirty="0" smtClean="0">
              <a:latin typeface="Cambria" panose="02040503050406030204" pitchFamily="18" charset="0"/>
              <a:ea typeface="Cambria" panose="02040503050406030204" pitchFamily="18" charset="0"/>
            </a:endParaRPr>
          </a:p>
          <a:p>
            <a:pPr algn="just">
              <a:lnSpc>
                <a:spcPct val="11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Issuance of Jurisdictional notice u/s 148 </a:t>
            </a:r>
            <a:r>
              <a:rPr lang="en-US" sz="1900" dirty="0" smtClean="0">
                <a:latin typeface="Cambria" panose="02040503050406030204" pitchFamily="18" charset="0"/>
                <a:ea typeface="Cambria" panose="02040503050406030204" pitchFamily="18" charset="0"/>
              </a:rPr>
              <a:t>for filing ROI and initiating reassessment proceedings</a:t>
            </a:r>
          </a:p>
          <a:p>
            <a:pPr marL="0" indent="0" algn="just">
              <a:buNone/>
            </a:pPr>
            <a:endParaRPr lang="en-US" sz="1900" dirty="0">
              <a:solidFill>
                <a:schemeClr val="accent2">
                  <a:lumMod val="50000"/>
                </a:schemeClr>
              </a:solidFill>
              <a:latin typeface="Cambria "/>
            </a:endParaRPr>
          </a:p>
          <a:p>
            <a:pPr algn="just">
              <a:buFont typeface="Wingdings" panose="05000000000000000000" pitchFamily="2" charset="2"/>
              <a:buChar char="v"/>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0991716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730895" cy="1117600"/>
          </a:xfrm>
        </p:spPr>
        <p:txBody>
          <a:bodyPr>
            <a:normAutofit/>
          </a:bodyPr>
          <a:lstStyle/>
          <a:p>
            <a:pPr algn="ctr"/>
            <a:r>
              <a:rPr lang="en-US" sz="3000" b="1" dirty="0" smtClean="0">
                <a:solidFill>
                  <a:schemeClr val="accent2">
                    <a:lumMod val="50000"/>
                  </a:schemeClr>
                </a:solidFill>
                <a:latin typeface="Cambria "/>
              </a:rPr>
              <a:t>Approvals for reopening  –specified authority u/s 151, u/s 148B and in other cases</a:t>
            </a:r>
            <a:endParaRPr lang="en-US" sz="3000" b="1" dirty="0">
              <a:solidFill>
                <a:schemeClr val="accent2">
                  <a:lumMod val="50000"/>
                </a:schemeClr>
              </a:solidFill>
              <a:latin typeface="Cambria "/>
            </a:endParaRPr>
          </a:p>
        </p:txBody>
      </p:sp>
      <p:sp>
        <p:nvSpPr>
          <p:cNvPr id="3" name="Content Placeholder 2"/>
          <p:cNvSpPr>
            <a:spLocks noGrp="1"/>
          </p:cNvSpPr>
          <p:nvPr>
            <p:ph idx="1"/>
          </p:nvPr>
        </p:nvSpPr>
        <p:spPr>
          <a:xfrm>
            <a:off x="677334" y="1959429"/>
            <a:ext cx="10730894" cy="4252685"/>
          </a:xfrm>
        </p:spPr>
        <p:txBody>
          <a:bodyPr>
            <a:normAutofit fontScale="92500" lnSpcReduction="10000"/>
          </a:bodyPr>
          <a:lstStyle/>
          <a:p>
            <a:pPr marL="457200" indent="-457200" algn="just">
              <a:lnSpc>
                <a:spcPct val="100000"/>
              </a:lnSpc>
              <a:spcBef>
                <a:spcPts val="0"/>
              </a:spcBef>
              <a:buNone/>
            </a:pPr>
            <a:r>
              <a:rPr lang="en-US" b="1" dirty="0">
                <a:solidFill>
                  <a:schemeClr val="accent1"/>
                </a:solidFill>
                <a:latin typeface="Cambria" panose="02040503050406030204" pitchFamily="18" charset="0"/>
              </a:rPr>
              <a:t>12) </a:t>
            </a:r>
            <a:r>
              <a:rPr lang="en-US" b="1" dirty="0">
                <a:latin typeface="Cambria" panose="02040503050406030204" pitchFamily="18" charset="0"/>
              </a:rPr>
              <a:t>Approval of Specified Authority [section 151]: For the purposes of section 148 and 148A</a:t>
            </a:r>
            <a:r>
              <a:rPr lang="en-US" dirty="0">
                <a:latin typeface="Cambria" panose="02040503050406030204" pitchFamily="18" charset="0"/>
              </a:rPr>
              <a:t>, “</a:t>
            </a:r>
            <a:r>
              <a:rPr lang="en-US" b="1" dirty="0">
                <a:latin typeface="Cambria" panose="02040503050406030204" pitchFamily="18" charset="0"/>
              </a:rPr>
              <a:t>specified authority</a:t>
            </a:r>
            <a:r>
              <a:rPr lang="en-US" dirty="0">
                <a:latin typeface="Cambria" panose="02040503050406030204" pitchFamily="18" charset="0"/>
              </a:rPr>
              <a:t>” shall be:</a:t>
            </a:r>
          </a:p>
          <a:p>
            <a:pPr marL="914400" indent="-457200" algn="just">
              <a:lnSpc>
                <a:spcPct val="100000"/>
              </a:lnSpc>
              <a:spcBef>
                <a:spcPts val="0"/>
              </a:spcBef>
              <a:buFont typeface="+mj-lt"/>
              <a:buAutoNum type="alphaLcParenR"/>
            </a:pPr>
            <a:r>
              <a:rPr lang="en-US" dirty="0">
                <a:latin typeface="Cambria" panose="02040503050406030204" pitchFamily="18" charset="0"/>
              </a:rPr>
              <a:t>Where 3 years or less have elapsed from the end of the relevant </a:t>
            </a:r>
            <a:r>
              <a:rPr lang="fr-FR" dirty="0" err="1">
                <a:latin typeface="Cambria" panose="02040503050406030204" pitchFamily="18" charset="0"/>
              </a:rPr>
              <a:t>assessment</a:t>
            </a:r>
            <a:r>
              <a:rPr lang="fr-FR" dirty="0">
                <a:latin typeface="Cambria" panose="02040503050406030204" pitchFamily="18" charset="0"/>
              </a:rPr>
              <a:t> </a:t>
            </a:r>
            <a:r>
              <a:rPr lang="fr-FR" dirty="0" err="1">
                <a:latin typeface="Cambria" panose="02040503050406030204" pitchFamily="18" charset="0"/>
              </a:rPr>
              <a:t>year</a:t>
            </a:r>
            <a:r>
              <a:rPr lang="fr-FR" dirty="0">
                <a:latin typeface="Cambria" panose="02040503050406030204" pitchFamily="18" charset="0"/>
              </a:rPr>
              <a:t>, Pr. CIT, Pr. DIT, CIT or DIT;</a:t>
            </a:r>
          </a:p>
          <a:p>
            <a:pPr marL="914400" indent="-457200" algn="just">
              <a:lnSpc>
                <a:spcPct val="100000"/>
              </a:lnSpc>
              <a:spcBef>
                <a:spcPts val="0"/>
              </a:spcBef>
              <a:buFont typeface="+mj-lt"/>
              <a:buAutoNum type="alphaLcParenR"/>
            </a:pPr>
            <a:r>
              <a:rPr lang="en-US" dirty="0">
                <a:latin typeface="Cambria" panose="02040503050406030204" pitchFamily="18" charset="0"/>
              </a:rPr>
              <a:t>Where more than 3 years have elapsed from the end of the relevant assessment year, Pr. CCIT, Pr. DGIT, CCIT or DGIT, as applicable.</a:t>
            </a:r>
          </a:p>
          <a:p>
            <a:pPr marL="0" indent="0">
              <a:lnSpc>
                <a:spcPct val="100000"/>
              </a:lnSpc>
              <a:spcBef>
                <a:spcPts val="0"/>
              </a:spcBef>
              <a:buNone/>
            </a:pPr>
            <a:endParaRPr lang="en-US" dirty="0"/>
          </a:p>
          <a:p>
            <a:pPr marL="457200" indent="-457200" algn="just">
              <a:lnSpc>
                <a:spcPct val="100000"/>
              </a:lnSpc>
              <a:spcBef>
                <a:spcPts val="0"/>
              </a:spcBef>
              <a:buNone/>
            </a:pPr>
            <a:r>
              <a:rPr lang="en-US" b="1" dirty="0">
                <a:solidFill>
                  <a:schemeClr val="accent1"/>
                </a:solidFill>
                <a:latin typeface="Cambria" panose="02040503050406030204" pitchFamily="18" charset="0"/>
              </a:rPr>
              <a:t>13) </a:t>
            </a:r>
            <a:r>
              <a:rPr lang="en-US" dirty="0">
                <a:latin typeface="Cambria" panose="02040503050406030204" pitchFamily="18" charset="0"/>
              </a:rPr>
              <a:t>In cases where re-assessment is initiated on the basis of ‘</a:t>
            </a:r>
            <a:r>
              <a:rPr lang="en-US" b="1" dirty="0">
                <a:latin typeface="Cambria" panose="02040503050406030204" pitchFamily="18" charset="0"/>
              </a:rPr>
              <a:t>deemed information</a:t>
            </a:r>
            <a:r>
              <a:rPr lang="en-US" dirty="0">
                <a:latin typeface="Cambria" panose="02040503050406030204" pitchFamily="18" charset="0"/>
              </a:rPr>
              <a:t>’ (i.e., search, requisition and survey cases), no reassessment order shall be passed by an AO below the rank of Jt. CIT except with prior approval of the Addl. CIT/ Addl. DIT or Jt. CIT/ DIT. </a:t>
            </a:r>
            <a:r>
              <a:rPr lang="en-US" b="1" dirty="0">
                <a:latin typeface="Cambria" panose="02040503050406030204" pitchFamily="18" charset="0"/>
              </a:rPr>
              <a:t>[Section 148B]</a:t>
            </a:r>
          </a:p>
          <a:p>
            <a:pPr marL="457200" indent="-457200" algn="just">
              <a:lnSpc>
                <a:spcPct val="100000"/>
              </a:lnSpc>
              <a:spcBef>
                <a:spcPts val="0"/>
              </a:spcBef>
              <a:buNone/>
            </a:pPr>
            <a:endParaRPr lang="en-US" b="1" dirty="0">
              <a:latin typeface="Cambria" panose="02040503050406030204" pitchFamily="18" charset="0"/>
            </a:endParaRPr>
          </a:p>
          <a:p>
            <a:pPr marL="400050" indent="-400050" algn="just">
              <a:lnSpc>
                <a:spcPct val="100000"/>
              </a:lnSpc>
              <a:spcBef>
                <a:spcPts val="0"/>
              </a:spcBef>
              <a:buNone/>
            </a:pPr>
            <a:r>
              <a:rPr lang="en-US" b="1" dirty="0">
                <a:solidFill>
                  <a:schemeClr val="accent1"/>
                </a:solidFill>
                <a:latin typeface="Cambria" panose="02040503050406030204" pitchFamily="18" charset="0"/>
              </a:rPr>
              <a:t>14) </a:t>
            </a:r>
            <a:r>
              <a:rPr lang="en-US" b="1" dirty="0">
                <a:latin typeface="Cambria" panose="02040503050406030204" pitchFamily="18" charset="0"/>
                <a:ea typeface="Cambria" panose="02040503050406030204" pitchFamily="18" charset="0"/>
              </a:rPr>
              <a:t>Reassessment based on search in case of other person(153C-for understanding)-</a:t>
            </a:r>
          </a:p>
          <a:p>
            <a:pPr marL="914400" indent="-457200" algn="just">
              <a:lnSpc>
                <a:spcPct val="100000"/>
              </a:lnSpc>
              <a:spcBef>
                <a:spcPts val="0"/>
              </a:spcBef>
              <a:buFont typeface="Wingdings" panose="05000000000000000000" pitchFamily="2" charset="2"/>
              <a:buChar char="v"/>
            </a:pPr>
            <a:r>
              <a:rPr lang="en-US" dirty="0">
                <a:latin typeface="Cambria" panose="02040503050406030204" pitchFamily="18" charset="0"/>
                <a:ea typeface="Cambria" panose="02040503050406030204" pitchFamily="18" charset="0"/>
              </a:rPr>
              <a:t>AO of the other person shall have to record satisfaction with prior approval of Principal Commissioner or Commissioner;</a:t>
            </a:r>
          </a:p>
          <a:p>
            <a:pPr marL="914400" indent="-457200" algn="just">
              <a:lnSpc>
                <a:spcPct val="100000"/>
              </a:lnSpc>
              <a:spcBef>
                <a:spcPts val="0"/>
              </a:spcBef>
              <a:buFont typeface="Wingdings" panose="05000000000000000000" pitchFamily="2" charset="2"/>
              <a:buChar char="v"/>
            </a:pPr>
            <a:r>
              <a:rPr lang="en-US" dirty="0">
                <a:latin typeface="Cambria" panose="02040503050406030204" pitchFamily="18" charset="0"/>
                <a:ea typeface="Cambria" panose="02040503050406030204" pitchFamily="18" charset="0"/>
              </a:rPr>
              <a:t>Then approval has to be obtained from specified authority u/s 151 to issue notice u/s 148 as per the first proviso. Thus, 2 approvals are to be taken in 153C cases.</a:t>
            </a:r>
          </a:p>
          <a:p>
            <a:pPr marL="914400" indent="-457200" algn="just">
              <a:lnSpc>
                <a:spcPct val="100000"/>
              </a:lnSpc>
              <a:spcBef>
                <a:spcPts val="0"/>
              </a:spcBef>
              <a:buFont typeface="Wingdings" panose="05000000000000000000" pitchFamily="2" charset="2"/>
              <a:buChar char="v"/>
            </a:pPr>
            <a:r>
              <a:rPr lang="en-US" dirty="0">
                <a:latin typeface="Cambria" panose="02040503050406030204" pitchFamily="18" charset="0"/>
                <a:ea typeface="Cambria" panose="02040503050406030204" pitchFamily="18" charset="0"/>
              </a:rPr>
              <a:t>No need of procedure u/s 148A.</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20</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472061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594304"/>
          </a:xfrm>
        </p:spPr>
        <p:txBody>
          <a:bodyPr>
            <a:normAutofit/>
          </a:bodyPr>
          <a:lstStyle/>
          <a:p>
            <a:pPr algn="ctr"/>
            <a:r>
              <a:rPr lang="en-US" sz="3000" b="1" i="1" dirty="0" smtClean="0">
                <a:solidFill>
                  <a:schemeClr val="accent2">
                    <a:lumMod val="50000"/>
                  </a:schemeClr>
                </a:solidFill>
                <a:latin typeface="Cambria" panose="02040503050406030204" pitchFamily="18" charset="0"/>
              </a:rPr>
              <a:t>  “Information which suggests that income chargeable to tax has escaped assessment”-</a:t>
            </a:r>
            <a:r>
              <a:rPr lang="en-US" sz="3000" b="1" dirty="0" smtClean="0">
                <a:solidFill>
                  <a:schemeClr val="accent2">
                    <a:lumMod val="50000"/>
                  </a:schemeClr>
                </a:solidFill>
                <a:latin typeface="Cambria" panose="02040503050406030204" pitchFamily="18" charset="0"/>
              </a:rPr>
              <a:t>Applicability of Jurisprudence established under old reassessment scheme </a:t>
            </a:r>
            <a:endParaRPr lang="en-US" sz="3000" b="1" dirty="0">
              <a:solidFill>
                <a:schemeClr val="accent2">
                  <a:lumMod val="50000"/>
                </a:schemeClr>
              </a:solidFill>
            </a:endParaRPr>
          </a:p>
        </p:txBody>
      </p:sp>
      <p:sp>
        <p:nvSpPr>
          <p:cNvPr id="3" name="Content Placeholder 2"/>
          <p:cNvSpPr>
            <a:spLocks noGrp="1"/>
          </p:cNvSpPr>
          <p:nvPr>
            <p:ph idx="1"/>
          </p:nvPr>
        </p:nvSpPr>
        <p:spPr>
          <a:xfrm>
            <a:off x="838200" y="1959429"/>
            <a:ext cx="10845800" cy="4396922"/>
          </a:xfrm>
        </p:spPr>
        <p:txBody>
          <a:bodyPr>
            <a:normAutofit/>
          </a:bodyPr>
          <a:lstStyle/>
          <a:p>
            <a:pPr marL="0" indent="0" algn="just">
              <a:buNone/>
            </a:pPr>
            <a:endParaRPr lang="en-US" sz="1800" dirty="0" smtClean="0">
              <a:latin typeface="Cambria" panose="02040503050406030204" pitchFamily="18" charset="0"/>
              <a:ea typeface="Cambria" panose="02040503050406030204" pitchFamily="18" charset="0"/>
            </a:endParaRPr>
          </a:p>
          <a:p>
            <a:pPr marL="465138" indent="-465138" algn="just">
              <a:buAutoNum type="arabicParenR"/>
            </a:pPr>
            <a:r>
              <a:rPr lang="en-US" sz="2000" dirty="0" smtClean="0">
                <a:solidFill>
                  <a:schemeClr val="tx1"/>
                </a:solidFill>
                <a:latin typeface="Cambria" panose="02040503050406030204" pitchFamily="18" charset="0"/>
                <a:ea typeface="Cambria" panose="02040503050406030204" pitchFamily="18" charset="0"/>
              </a:rPr>
              <a:t>Amended </a:t>
            </a:r>
            <a:r>
              <a:rPr lang="en-US" sz="2000" dirty="0">
                <a:solidFill>
                  <a:schemeClr val="tx1"/>
                </a:solidFill>
                <a:latin typeface="Cambria" panose="02040503050406030204" pitchFamily="18" charset="0"/>
                <a:ea typeface="Cambria" panose="02040503050406030204" pitchFamily="18" charset="0"/>
              </a:rPr>
              <a:t>section 148 provides that no notice can be issued unless there is information which suggests that </a:t>
            </a:r>
            <a:r>
              <a:rPr lang="en-US" sz="2000" dirty="0" smtClean="0">
                <a:solidFill>
                  <a:schemeClr val="tx1"/>
                </a:solidFill>
                <a:latin typeface="Cambria" panose="02040503050406030204" pitchFamily="18" charset="0"/>
                <a:ea typeface="Cambria" panose="02040503050406030204" pitchFamily="18" charset="0"/>
              </a:rPr>
              <a:t>income chargeable to tax  </a:t>
            </a:r>
            <a:r>
              <a:rPr lang="en-US" sz="2000" dirty="0">
                <a:solidFill>
                  <a:schemeClr val="tx1"/>
                </a:solidFill>
                <a:latin typeface="Cambria" panose="02040503050406030204" pitchFamily="18" charset="0"/>
                <a:ea typeface="Cambria" panose="02040503050406030204" pitchFamily="18" charset="0"/>
              </a:rPr>
              <a:t>has escaped assessment. In the erstwhile section 148, AO was only required to record the reasons for reopening before issuance of notice. </a:t>
            </a:r>
          </a:p>
          <a:p>
            <a:pPr marL="465138" indent="-465138" algn="just">
              <a:buAutoNum type="arabicParenR"/>
            </a:pPr>
            <a:endParaRPr lang="en-US" sz="2000" dirty="0" smtClean="0">
              <a:solidFill>
                <a:schemeClr val="tx1"/>
              </a:solidFill>
              <a:latin typeface="Cambria" panose="02040503050406030204" pitchFamily="18" charset="0"/>
              <a:ea typeface="Cambria" panose="02040503050406030204" pitchFamily="18" charset="0"/>
            </a:endParaRPr>
          </a:p>
          <a:p>
            <a:pPr marL="465138" indent="-465138" algn="just">
              <a:buAutoNum type="arabicParenR"/>
            </a:pPr>
            <a:r>
              <a:rPr lang="en-US" sz="2000" dirty="0" smtClean="0">
                <a:solidFill>
                  <a:schemeClr val="tx1"/>
                </a:solidFill>
                <a:latin typeface="Cambria" panose="02040503050406030204" pitchFamily="18" charset="0"/>
                <a:ea typeface="Cambria" panose="02040503050406030204" pitchFamily="18" charset="0"/>
              </a:rPr>
              <a:t>Courts </a:t>
            </a:r>
            <a:r>
              <a:rPr lang="en-US" sz="2000" dirty="0">
                <a:solidFill>
                  <a:schemeClr val="tx1"/>
                </a:solidFill>
                <a:latin typeface="Cambria" panose="02040503050406030204" pitchFamily="18" charset="0"/>
                <a:ea typeface="Cambria" panose="02040503050406030204" pitchFamily="18" charset="0"/>
              </a:rPr>
              <a:t>have interpreted the phrase ‘reason to believe’, to lay down several judicial principles to prevent abuse of powers by the AO. </a:t>
            </a:r>
            <a:r>
              <a:rPr lang="en-US" sz="2000" b="1" dirty="0">
                <a:solidFill>
                  <a:schemeClr val="tx1"/>
                </a:solidFill>
                <a:latin typeface="Cambria" panose="02040503050406030204" pitchFamily="18" charset="0"/>
                <a:ea typeface="Cambria" panose="02040503050406030204" pitchFamily="18" charset="0"/>
              </a:rPr>
              <a:t>[Ref: Kelvinator India (Supra</a:t>
            </a:r>
            <a:r>
              <a:rPr lang="en-US" sz="2000" b="1" dirty="0" smtClean="0">
                <a:solidFill>
                  <a:schemeClr val="tx1"/>
                </a:solidFill>
                <a:latin typeface="Cambria" panose="02040503050406030204" pitchFamily="18" charset="0"/>
                <a:ea typeface="Cambria" panose="02040503050406030204" pitchFamily="18" charset="0"/>
              </a:rPr>
              <a:t>)]</a:t>
            </a:r>
          </a:p>
          <a:p>
            <a:pPr marL="465138" indent="-465138" algn="just">
              <a:buAutoNum type="arabicParenR"/>
            </a:pPr>
            <a:endParaRPr lang="en-US" sz="2000" b="1" dirty="0">
              <a:solidFill>
                <a:schemeClr val="tx1"/>
              </a:solidFill>
              <a:latin typeface="Cambria" panose="02040503050406030204" pitchFamily="18" charset="0"/>
              <a:ea typeface="Cambria" panose="02040503050406030204" pitchFamily="18" charset="0"/>
            </a:endParaRPr>
          </a:p>
          <a:p>
            <a:pPr marL="465138" indent="-465138" algn="just">
              <a:buAutoNum type="arabicParenR"/>
            </a:pPr>
            <a:r>
              <a:rPr lang="en-US" sz="2000" dirty="0" smtClean="0">
                <a:solidFill>
                  <a:schemeClr val="tx1"/>
                </a:solidFill>
                <a:latin typeface="Cambria" panose="02040503050406030204" pitchFamily="18" charset="0"/>
                <a:ea typeface="Cambria" panose="02040503050406030204" pitchFamily="18" charset="0"/>
              </a:rPr>
              <a:t> </a:t>
            </a:r>
            <a:r>
              <a:rPr lang="en-US" sz="2000" dirty="0">
                <a:solidFill>
                  <a:schemeClr val="tx1"/>
                </a:solidFill>
                <a:latin typeface="Cambria" panose="02040503050406030204" pitchFamily="18" charset="0"/>
                <a:ea typeface="Cambria" panose="02040503050406030204" pitchFamily="18" charset="0"/>
              </a:rPr>
              <a:t>In absence of the phrase ‘reason to believe’ under the new scheme, whether the jurisprudence developed under the </a:t>
            </a:r>
            <a:r>
              <a:rPr lang="en-US" sz="2000" dirty="0" smtClean="0">
                <a:solidFill>
                  <a:schemeClr val="tx1"/>
                </a:solidFill>
                <a:latin typeface="Cambria" panose="02040503050406030204" pitchFamily="18" charset="0"/>
                <a:ea typeface="Cambria" panose="02040503050406030204" pitchFamily="18" charset="0"/>
              </a:rPr>
              <a:t>old  </a:t>
            </a:r>
            <a:r>
              <a:rPr lang="en-US" sz="2000" dirty="0">
                <a:solidFill>
                  <a:schemeClr val="tx1"/>
                </a:solidFill>
                <a:latin typeface="Cambria" panose="02040503050406030204" pitchFamily="18" charset="0"/>
                <a:ea typeface="Cambria" panose="02040503050406030204" pitchFamily="18" charset="0"/>
              </a:rPr>
              <a:t>regime will still be applicable</a:t>
            </a:r>
            <a:r>
              <a:rPr lang="en-US" sz="2000" dirty="0" smtClean="0">
                <a:solidFill>
                  <a:schemeClr val="tx1"/>
                </a:solidFill>
                <a:latin typeface="Cambria" panose="02040503050406030204" pitchFamily="18" charset="0"/>
                <a:ea typeface="Cambria" panose="02040503050406030204" pitchFamily="18" charset="0"/>
              </a:rPr>
              <a:t>?</a:t>
            </a:r>
          </a:p>
          <a:p>
            <a:pPr marL="0" indent="0" algn="just">
              <a:buNone/>
            </a:pPr>
            <a:endParaRPr lang="en-US" sz="2000" i="1" dirty="0" smtClean="0">
              <a:latin typeface="Cambria" panose="02040503050406030204" pitchFamily="18" charset="0"/>
              <a:ea typeface="Cambria" panose="02040503050406030204" pitchFamily="18" charset="0"/>
            </a:endParaRPr>
          </a:p>
          <a:p>
            <a:pPr marL="514350" indent="-514350" algn="just">
              <a:buFont typeface="+mj-lt"/>
              <a:buAutoNum type="alphaLcParenR"/>
            </a:pPr>
            <a:endParaRPr lang="en-US" sz="2200" dirty="0" smtClean="0">
              <a:latin typeface="Cambria" panose="02040503050406030204" pitchFamily="18" charset="0"/>
              <a:ea typeface="Cambria" panose="02040503050406030204" pitchFamily="18" charset="0"/>
            </a:endParaRPr>
          </a:p>
          <a:p>
            <a:pPr marL="514350" indent="-514350" algn="just">
              <a:buFont typeface="+mj-lt"/>
              <a:buAutoNum type="alphaLcParenR"/>
            </a:pPr>
            <a:endParaRPr lang="en-US" b="1" dirty="0" smtClean="0">
              <a:latin typeface="Cambria" panose="02040503050406030204" pitchFamily="18" charset="0"/>
              <a:ea typeface="Cambria" panose="02040503050406030204" pitchFamily="18" charset="0"/>
            </a:endParaRPr>
          </a:p>
          <a:p>
            <a:pPr marL="0" indent="0" algn="just">
              <a:buNone/>
            </a:pPr>
            <a:endParaRPr lang="en-US" b="1" dirty="0">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21</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115147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63" y="500063"/>
            <a:ext cx="11129962" cy="5676900"/>
          </a:xfrm>
        </p:spPr>
        <p:txBody>
          <a:bodyPr/>
          <a:lstStyle/>
          <a:p>
            <a:pPr marL="457200" indent="-457200" algn="just">
              <a:buNone/>
            </a:pPr>
            <a:r>
              <a:rPr lang="en-US" b="1" dirty="0" smtClean="0">
                <a:solidFill>
                  <a:schemeClr val="accent1"/>
                </a:solidFill>
                <a:latin typeface="Cambria" panose="02040503050406030204" pitchFamily="18" charset="0"/>
                <a:ea typeface="Cambria" panose="02040503050406030204" pitchFamily="18" charset="0"/>
              </a:rPr>
              <a:t>5) </a:t>
            </a:r>
            <a:r>
              <a:rPr lang="en-US" sz="2000" b="1" dirty="0" smtClean="0">
                <a:latin typeface="Cambria" panose="02040503050406030204" pitchFamily="18" charset="0"/>
                <a:ea typeface="Cambria" panose="02040503050406030204" pitchFamily="18" charset="0"/>
              </a:rPr>
              <a:t>Whether </a:t>
            </a:r>
            <a:r>
              <a:rPr lang="en-US" sz="2000" b="1" dirty="0">
                <a:latin typeface="Cambria" panose="02040503050406030204" pitchFamily="18" charset="0"/>
                <a:ea typeface="Cambria" panose="02040503050406030204" pitchFamily="18" charset="0"/>
              </a:rPr>
              <a:t>the following legal parameters/tests which were used to determine the valid reasons to believe under old law will still be </a:t>
            </a:r>
            <a:r>
              <a:rPr lang="en-US" sz="2000" b="1" dirty="0" smtClean="0">
                <a:latin typeface="Cambria" panose="02040503050406030204" pitchFamily="18" charset="0"/>
                <a:ea typeface="Cambria" panose="02040503050406030204" pitchFamily="18" charset="0"/>
              </a:rPr>
              <a:t>applicable under new reassessment scheme:</a:t>
            </a:r>
            <a:endParaRPr lang="en-US" sz="2000" b="1" dirty="0">
              <a:latin typeface="Cambria" panose="02040503050406030204" pitchFamily="18" charset="0"/>
              <a:ea typeface="Cambria" panose="02040503050406030204" pitchFamily="18" charset="0"/>
            </a:endParaRPr>
          </a:p>
          <a:p>
            <a:pPr marL="914400" indent="-457200" algn="just">
              <a:buFont typeface="+mj-lt"/>
              <a:buAutoNum type="alphaLcParenR"/>
            </a:pPr>
            <a:r>
              <a:rPr lang="en-US" sz="2000" dirty="0">
                <a:latin typeface="Cambria" panose="02040503050406030204" pitchFamily="18" charset="0"/>
                <a:ea typeface="Cambria" panose="02040503050406030204" pitchFamily="18" charset="0"/>
              </a:rPr>
              <a:t>Tangible Material and Information showing live link with the allegation of escapement of </a:t>
            </a:r>
            <a:r>
              <a:rPr lang="en-US" sz="2000" dirty="0" smtClean="0">
                <a:latin typeface="Cambria" panose="02040503050406030204" pitchFamily="18" charset="0"/>
                <a:ea typeface="Cambria" panose="02040503050406030204" pitchFamily="18" charset="0"/>
              </a:rPr>
              <a:t>income;</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Whether </a:t>
            </a:r>
            <a:r>
              <a:rPr lang="en-US" sz="2000" dirty="0">
                <a:latin typeface="Cambria" panose="02040503050406030204" pitchFamily="18" charset="0"/>
                <a:ea typeface="Cambria" panose="02040503050406030204" pitchFamily="18" charset="0"/>
              </a:rPr>
              <a:t>external source or reconsideration of material on </a:t>
            </a:r>
            <a:r>
              <a:rPr lang="en-US" sz="2000" dirty="0" smtClean="0">
                <a:latin typeface="Cambria" panose="02040503050406030204" pitchFamily="18" charset="0"/>
                <a:ea typeface="Cambria" panose="02040503050406030204" pitchFamily="18" charset="0"/>
              </a:rPr>
              <a:t>record;</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Whether </a:t>
            </a:r>
            <a:r>
              <a:rPr lang="en-US" sz="2000" dirty="0">
                <a:latin typeface="Cambria" panose="02040503050406030204" pitchFamily="18" charset="0"/>
                <a:ea typeface="Cambria" panose="02040503050406030204" pitchFamily="18" charset="0"/>
              </a:rPr>
              <a:t>the judicial concept of ‘change of opinion’ developed under the erstwhile re-assessment law is still applicable to the new re-assessment scheme</a:t>
            </a:r>
            <a:r>
              <a:rPr lang="en-US" sz="2000" dirty="0" smtClean="0">
                <a:latin typeface="Cambria" panose="02040503050406030204" pitchFamily="18" charset="0"/>
                <a:ea typeface="Cambria" panose="02040503050406030204" pitchFamily="18" charset="0"/>
              </a:rPr>
              <a:t>?</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Non-Existing Transactions or Defective and Incorrect Information and facts showing lack of application of mind;</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Whether allegation mentioned in the show cause notice u/s 148A(b) be subsequently modified/changed in the order passed u/s 148A(d)</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 Show cause Notice u/s 148A(b) in the form of questionnaire seeking details/Roving and Fishing Enquiry</a:t>
            </a:r>
          </a:p>
          <a:p>
            <a:pPr marL="914400" indent="-457200" algn="just">
              <a:buFont typeface="+mj-lt"/>
              <a:buAutoNum type="alphaLcParenR"/>
            </a:pPr>
            <a:r>
              <a:rPr lang="en-US" sz="2000" dirty="0" smtClean="0">
                <a:latin typeface="Cambria" panose="02040503050406030204" pitchFamily="18" charset="0"/>
                <a:ea typeface="Cambria" panose="02040503050406030204" pitchFamily="18" charset="0"/>
              </a:rPr>
              <a:t>Whether Information and material can be furnished after passing of order u/s 148A(d)</a:t>
            </a:r>
            <a:endParaRPr lang="en-US" dirty="0">
              <a:latin typeface="Cambria" panose="02040503050406030204" pitchFamily="18" charset="0"/>
              <a:ea typeface="Cambria" panose="02040503050406030204" pitchFamily="18" charset="0"/>
            </a:endParaRPr>
          </a:p>
          <a:p>
            <a:pPr marL="0" indent="0">
              <a:buNone/>
            </a:pPr>
            <a:endParaRPr lang="en-US" dirty="0" smtClean="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22</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345944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691813" cy="970189"/>
          </a:xfrm>
        </p:spPr>
        <p:txBody>
          <a:bodyPr>
            <a:noAutofit/>
          </a:bodyPr>
          <a:lstStyle/>
          <a:p>
            <a:pPr algn="ctr"/>
            <a:r>
              <a:rPr lang="en-US" sz="2800" b="1" dirty="0" smtClean="0">
                <a:solidFill>
                  <a:schemeClr val="accent2">
                    <a:lumMod val="50000"/>
                  </a:schemeClr>
                </a:solidFill>
                <a:latin typeface="Cambria" panose="02040503050406030204" pitchFamily="18" charset="0"/>
                <a:ea typeface="Cambria" panose="02040503050406030204" pitchFamily="18" charset="0"/>
              </a:rPr>
              <a:t>Recent Case laws-Interpreting the term “Information which suggests escapement of income” on various legal parameters </a:t>
            </a:r>
            <a:endParaRPr lang="en-US" sz="28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685800" y="1683657"/>
            <a:ext cx="10668000" cy="4672692"/>
          </a:xfrm>
        </p:spPr>
        <p:txBody>
          <a:bodyPr>
            <a:normAutofit lnSpcReduction="10000"/>
          </a:bodyPr>
          <a:lstStyle/>
          <a:p>
            <a:pPr marL="0" indent="0" algn="just">
              <a:buNone/>
            </a:pPr>
            <a:r>
              <a:rPr lang="en-US" sz="1900" b="1" dirty="0" smtClean="0">
                <a:solidFill>
                  <a:schemeClr val="accent1"/>
                </a:solidFill>
                <a:latin typeface="Cambria" panose="02040503050406030204" pitchFamily="18" charset="0"/>
                <a:ea typeface="Cambria" panose="02040503050406030204" pitchFamily="18" charset="0"/>
              </a:rPr>
              <a:t>a) </a:t>
            </a:r>
            <a:r>
              <a:rPr lang="en-US" sz="1900" b="1" dirty="0" smtClean="0">
                <a:latin typeface="Cambria" panose="02040503050406030204" pitchFamily="18" charset="0"/>
                <a:ea typeface="Cambria" panose="02040503050406030204" pitchFamily="18" charset="0"/>
              </a:rPr>
              <a:t>Delhi </a:t>
            </a:r>
            <a:r>
              <a:rPr lang="en-US" sz="1900" b="1" dirty="0">
                <a:latin typeface="Cambria" panose="02040503050406030204" pitchFamily="18" charset="0"/>
                <a:ea typeface="Cambria" panose="02040503050406030204" pitchFamily="18" charset="0"/>
              </a:rPr>
              <a:t>High Court in </a:t>
            </a:r>
            <a:r>
              <a:rPr lang="en-US" sz="1900" b="1" dirty="0" err="1">
                <a:latin typeface="Cambria" panose="02040503050406030204" pitchFamily="18" charset="0"/>
                <a:ea typeface="Cambria" panose="02040503050406030204" pitchFamily="18" charset="0"/>
              </a:rPr>
              <a:t>Divya</a:t>
            </a:r>
            <a:r>
              <a:rPr lang="en-US" sz="1900" b="1" dirty="0">
                <a:latin typeface="Cambria" panose="02040503050406030204" pitchFamily="18" charset="0"/>
                <a:ea typeface="Cambria" panose="02040503050406030204" pitchFamily="18" charset="0"/>
              </a:rPr>
              <a:t> Capital One (P.) Ltd. [2022] 445 ITR 436 </a:t>
            </a:r>
            <a:r>
              <a:rPr lang="en-US" sz="1900" b="1" dirty="0" smtClean="0">
                <a:latin typeface="Cambria" panose="02040503050406030204" pitchFamily="18" charset="0"/>
                <a:ea typeface="Cambria" panose="02040503050406030204" pitchFamily="18" charset="0"/>
              </a:rPr>
              <a:t>: Reopening on TDS and GST Returns and NSE /BSE Data already disclosed by </a:t>
            </a:r>
            <a:r>
              <a:rPr lang="en-US" sz="1900" b="1" dirty="0" err="1" smtClean="0">
                <a:latin typeface="Cambria" panose="02040503050406030204" pitchFamily="18" charset="0"/>
                <a:ea typeface="Cambria" panose="02040503050406030204" pitchFamily="18" charset="0"/>
              </a:rPr>
              <a:t>Assessee</a:t>
            </a:r>
            <a:r>
              <a:rPr lang="en-US" sz="1900" b="1" dirty="0" smtClean="0">
                <a:latin typeface="Cambria" panose="02040503050406030204" pitchFamily="18" charset="0"/>
                <a:ea typeface="Cambria" panose="02040503050406030204" pitchFamily="18" charset="0"/>
              </a:rPr>
              <a:t>-Facts already on record -Nothing wrong pointed by Dept.</a:t>
            </a:r>
            <a:endParaRPr lang="en-US" sz="1900" dirty="0">
              <a:latin typeface="Cambria" panose="02040503050406030204" pitchFamily="18" charset="0"/>
              <a:ea typeface="Cambria" panose="02040503050406030204" pitchFamily="18" charset="0"/>
            </a:endParaRPr>
          </a:p>
          <a:p>
            <a:pPr marL="0" indent="0" algn="just">
              <a:buNone/>
            </a:pPr>
            <a:r>
              <a:rPr lang="en-US" sz="1900" b="1" i="1" dirty="0">
                <a:solidFill>
                  <a:srgbClr val="212529"/>
                </a:solidFill>
                <a:latin typeface="Cambria" panose="02040503050406030204" pitchFamily="18" charset="0"/>
                <a:ea typeface="Cambria" panose="02040503050406030204" pitchFamily="18" charset="0"/>
              </a:rPr>
              <a:t>“8.</a:t>
            </a:r>
            <a:r>
              <a:rPr lang="en-US" sz="1900" i="1" dirty="0">
                <a:solidFill>
                  <a:srgbClr val="212529"/>
                </a:solidFill>
                <a:latin typeface="Cambria" panose="02040503050406030204" pitchFamily="18" charset="0"/>
                <a:ea typeface="Cambria" panose="02040503050406030204" pitchFamily="18" charset="0"/>
              </a:rPr>
              <a:t> This Court is further of the view that under the amended provisions, the term "information" in Explanation 1 to section 148 cannot be lightly resorted to so as to re-open assessment. This information cannot be a ground to give unbridled powers to the Revenue. Whether it is "information to suggest" under amended law or "reason to believe" under erstwhile law the benchmark of "escapement of income chargeable to tax" still remains the primary condition to be satisfied before invoking powers under section 147 of the Act. Merely because the Revenue-respondent classifies a fact already on record as "information" may vest it with the power to issue a notice of re-assessment under section 148A(b) but would certainly not vest it with the power to issue a re-assessment notice under section 148 post an order under section 148A(d</a:t>
            </a:r>
            <a:r>
              <a:rPr lang="en-US" sz="1900" i="1" dirty="0" smtClean="0">
                <a:solidFill>
                  <a:srgbClr val="212529"/>
                </a:solidFill>
                <a:latin typeface="Cambria" panose="02040503050406030204" pitchFamily="18" charset="0"/>
                <a:ea typeface="Cambria" panose="02040503050406030204" pitchFamily="18" charset="0"/>
              </a:rPr>
              <a:t>)”</a:t>
            </a:r>
          </a:p>
          <a:p>
            <a:pPr marL="0" indent="0" algn="just">
              <a:buNone/>
            </a:pPr>
            <a:endParaRPr lang="en-US" sz="1900" i="1" dirty="0">
              <a:solidFill>
                <a:srgbClr val="212529"/>
              </a:solidFill>
              <a:latin typeface="Cambria" panose="02040503050406030204" pitchFamily="18" charset="0"/>
              <a:ea typeface="Cambria" panose="02040503050406030204" pitchFamily="18" charset="0"/>
            </a:endParaRPr>
          </a:p>
          <a:p>
            <a:pPr marL="0" indent="0" algn="just">
              <a:buNone/>
            </a:pPr>
            <a:r>
              <a:rPr lang="en-US" sz="1900" b="1" dirty="0" smtClean="0">
                <a:solidFill>
                  <a:schemeClr val="accent1"/>
                </a:solidFill>
                <a:latin typeface="Cambria" panose="02040503050406030204" pitchFamily="18" charset="0"/>
                <a:ea typeface="Cambria" panose="02040503050406030204" pitchFamily="18" charset="0"/>
              </a:rPr>
              <a:t>b) </a:t>
            </a:r>
            <a:r>
              <a:rPr lang="en-US" sz="1900" b="1" dirty="0">
                <a:latin typeface="Cambria" panose="02040503050406030204" pitchFamily="18" charset="0"/>
                <a:ea typeface="Cambria" panose="02040503050406030204" pitchFamily="18" charset="0"/>
              </a:rPr>
              <a:t>(2023) 7 NYPCTR 110 (Del) BLACKSTONE CAPITALPARTNERS(SINGAPORE)VI FDI THREE PTE. LTD. vs. ACIT-</a:t>
            </a:r>
            <a:r>
              <a:rPr lang="en-US" sz="1900" dirty="0">
                <a:latin typeface="Cambria" panose="02040503050406030204" pitchFamily="18" charset="0"/>
                <a:ea typeface="Cambria" panose="02040503050406030204" pitchFamily="18" charset="0"/>
              </a:rPr>
              <a:t>Capital Account transaction-No income accrue or arise in </a:t>
            </a:r>
            <a:r>
              <a:rPr lang="en-US" sz="1900" dirty="0" smtClean="0">
                <a:latin typeface="Cambria" panose="02040503050406030204" pitchFamily="18" charset="0"/>
                <a:ea typeface="Cambria" panose="02040503050406030204" pitchFamily="18" charset="0"/>
              </a:rPr>
              <a:t>India-No income escaped assessment.</a:t>
            </a:r>
            <a:endParaRPr lang="en-US" sz="1900" dirty="0">
              <a:latin typeface="Cambria" panose="02040503050406030204" pitchFamily="18" charset="0"/>
              <a:ea typeface="Cambria" panose="02040503050406030204" pitchFamily="18" charset="0"/>
            </a:endParaRPr>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23</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158979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4350" y="485775"/>
            <a:ext cx="10839450" cy="5662613"/>
          </a:xfrm>
        </p:spPr>
        <p:txBody>
          <a:bodyPr>
            <a:normAutofit fontScale="92500" lnSpcReduction="10000"/>
          </a:bodyPr>
          <a:lstStyle/>
          <a:p>
            <a:pPr marL="457200" indent="-457200" algn="just">
              <a:lnSpc>
                <a:spcPct val="110000"/>
              </a:lnSpc>
              <a:buNone/>
              <a:tabLst>
                <a:tab pos="457200" algn="l"/>
              </a:tabLst>
            </a:pPr>
            <a:r>
              <a:rPr lang="en-US" sz="2000" b="1" dirty="0">
                <a:solidFill>
                  <a:schemeClr val="accent1"/>
                </a:solidFill>
                <a:latin typeface="Cambria" panose="02040503050406030204" pitchFamily="18" charset="0"/>
                <a:ea typeface="Cambria" panose="02040503050406030204" pitchFamily="18" charset="0"/>
              </a:rPr>
              <a:t>c</a:t>
            </a:r>
            <a:r>
              <a:rPr lang="en-US" sz="2000" b="1" dirty="0" smtClean="0">
                <a:solidFill>
                  <a:schemeClr val="accent1"/>
                </a:solidFill>
                <a:latin typeface="Cambria" panose="02040503050406030204" pitchFamily="18" charset="0"/>
                <a:ea typeface="Cambria" panose="02040503050406030204" pitchFamily="18" charset="0"/>
              </a:rPr>
              <a:t>) </a:t>
            </a:r>
            <a:r>
              <a:rPr lang="en-US" sz="2000" b="1" dirty="0" smtClean="0">
                <a:latin typeface="Cambria" panose="02040503050406030204" pitchFamily="18" charset="0"/>
                <a:ea typeface="Cambria" panose="02040503050406030204" pitchFamily="18" charset="0"/>
              </a:rPr>
              <a:t>(2022</a:t>
            </a:r>
            <a:r>
              <a:rPr lang="en-US" sz="2000" b="1" dirty="0">
                <a:latin typeface="Cambria" panose="02040503050406030204" pitchFamily="18" charset="0"/>
                <a:ea typeface="Cambria" panose="02040503050406030204" pitchFamily="18" charset="0"/>
              </a:rPr>
              <a:t>) 328 CTR (Cal) 710 EXCEL COMMODITY &amp; DERIVATIVE (P) LTD. vs. UOI </a:t>
            </a:r>
          </a:p>
          <a:p>
            <a:pPr marL="0" indent="0" algn="just">
              <a:lnSpc>
                <a:spcPct val="110000"/>
              </a:lnSpc>
              <a:buNone/>
            </a:pPr>
            <a:r>
              <a:rPr lang="en-US" sz="2000" i="1" dirty="0" smtClean="0">
                <a:latin typeface="Cambria" panose="02040503050406030204" pitchFamily="18" charset="0"/>
                <a:ea typeface="Cambria" panose="02040503050406030204" pitchFamily="18" charset="0"/>
              </a:rPr>
              <a:t> </a:t>
            </a:r>
            <a:r>
              <a:rPr lang="en-US" sz="2000" i="1" dirty="0">
                <a:latin typeface="Cambria" panose="02040503050406030204" pitchFamily="18" charset="0"/>
                <a:ea typeface="Cambria" panose="02040503050406030204" pitchFamily="18" charset="0"/>
              </a:rPr>
              <a:t>As pointed out in the aforesaid mentioned decision, the term </a:t>
            </a:r>
            <a:r>
              <a:rPr lang="en-US" sz="2000" i="1" dirty="0" smtClean="0">
                <a:latin typeface="Cambria" panose="02040503050406030204" pitchFamily="18" charset="0"/>
                <a:ea typeface="Cambria" panose="02040503050406030204" pitchFamily="18" charset="0"/>
              </a:rPr>
              <a:t>"</a:t>
            </a:r>
            <a:r>
              <a:rPr lang="en-US" sz="2000" i="1" dirty="0">
                <a:latin typeface="Cambria" panose="02040503050406030204" pitchFamily="18" charset="0"/>
                <a:ea typeface="Cambria" panose="02040503050406030204" pitchFamily="18" charset="0"/>
              </a:rPr>
              <a:t>information" in </a:t>
            </a:r>
            <a:r>
              <a:rPr lang="en-US" sz="2000" i="1" dirty="0" err="1">
                <a:latin typeface="Cambria" panose="02040503050406030204" pitchFamily="18" charset="0"/>
                <a:ea typeface="Cambria" panose="02040503050406030204" pitchFamily="18" charset="0"/>
              </a:rPr>
              <a:t>Expln</a:t>
            </a:r>
            <a:r>
              <a:rPr lang="en-US" sz="2000" i="1" dirty="0">
                <a:latin typeface="Cambria" panose="02040503050406030204" pitchFamily="18" charset="0"/>
                <a:ea typeface="Cambria" panose="02040503050406030204" pitchFamily="18" charset="0"/>
              </a:rPr>
              <a:t>. 1 under s. 148 cannot be lightly resorted to so as to reopen assessment and this information cannot be a ground to give unbridled power to the Revenue. In fact, in the case on hand, the information has been lightly used which resulted in issuance of notice. As pointed out earlier, the </a:t>
            </a:r>
            <a:r>
              <a:rPr lang="en-US" sz="2000" i="1" dirty="0" err="1">
                <a:latin typeface="Cambria" panose="02040503050406030204" pitchFamily="18" charset="0"/>
                <a:ea typeface="Cambria" panose="02040503050406030204" pitchFamily="18" charset="0"/>
              </a:rPr>
              <a:t>assessee</a:t>
            </a:r>
            <a:r>
              <a:rPr lang="en-US" sz="2000" i="1" dirty="0">
                <a:latin typeface="Cambria" panose="02040503050406030204" pitchFamily="18" charset="0"/>
                <a:ea typeface="Cambria" panose="02040503050406030204" pitchFamily="18" charset="0"/>
              </a:rPr>
              <a:t> had submitted the explanation to the notice along with documents in support of their claim</a:t>
            </a:r>
            <a:r>
              <a:rPr lang="en-US" sz="2000" i="1" dirty="0" smtClean="0">
                <a:latin typeface="Cambria" panose="02040503050406030204" pitchFamily="18" charset="0"/>
                <a:ea typeface="Cambria" panose="02040503050406030204" pitchFamily="18" charset="0"/>
              </a:rPr>
              <a:t>.</a:t>
            </a:r>
          </a:p>
          <a:p>
            <a:pPr marL="0" indent="0" algn="just">
              <a:lnSpc>
                <a:spcPct val="110000"/>
              </a:lnSpc>
              <a:buNone/>
            </a:pPr>
            <a:endParaRPr lang="en-US" sz="2000" i="1" dirty="0">
              <a:latin typeface="Cambria" panose="02040503050406030204" pitchFamily="18" charset="0"/>
              <a:ea typeface="Cambria" panose="02040503050406030204" pitchFamily="18" charset="0"/>
            </a:endParaRPr>
          </a:p>
          <a:p>
            <a:pPr marL="0" indent="0" algn="just">
              <a:lnSpc>
                <a:spcPct val="110000"/>
              </a:lnSpc>
              <a:buNone/>
            </a:pPr>
            <a:r>
              <a:rPr lang="en-US" sz="2000" b="1" i="1" dirty="0">
                <a:solidFill>
                  <a:schemeClr val="accent1"/>
                </a:solidFill>
                <a:latin typeface="Cambria" panose="02040503050406030204" pitchFamily="18" charset="0"/>
                <a:ea typeface="Cambria" panose="02040503050406030204" pitchFamily="18" charset="0"/>
              </a:rPr>
              <a:t>d</a:t>
            </a:r>
            <a:r>
              <a:rPr lang="en-US" sz="2000" b="1" i="1" dirty="0" smtClean="0">
                <a:solidFill>
                  <a:schemeClr val="accent1"/>
                </a:solidFill>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(2022) 329 CTR (Mad) 809 DR. MATHEW CHERIAN &amp; ORS. vs. ACIT </a:t>
            </a:r>
            <a:r>
              <a:rPr lang="en-US" sz="2000" b="1" dirty="0" smtClean="0">
                <a:latin typeface="Cambria" panose="02040503050406030204" pitchFamily="18" charset="0"/>
                <a:ea typeface="Cambria" panose="02040503050406030204" pitchFamily="18" charset="0"/>
              </a:rPr>
              <a:t>: Information showing  live link with escapement of income.</a:t>
            </a:r>
          </a:p>
          <a:p>
            <a:pPr marL="0" indent="0" algn="just">
              <a:lnSpc>
                <a:spcPct val="110000"/>
              </a:lnSpc>
              <a:buNone/>
            </a:pPr>
            <a:r>
              <a:rPr lang="en-US" sz="2000" dirty="0" smtClean="0">
                <a:latin typeface="Cambria" panose="02040503050406030204" pitchFamily="18" charset="0"/>
                <a:ea typeface="Cambria" panose="02040503050406030204" pitchFamily="18" charset="0"/>
              </a:rPr>
              <a:t>• </a:t>
            </a:r>
            <a:r>
              <a:rPr lang="en-US" sz="2000" b="1" u="sng" dirty="0">
                <a:latin typeface="Cambria" panose="02040503050406030204" pitchFamily="18" charset="0"/>
                <a:ea typeface="Cambria" panose="02040503050406030204" pitchFamily="18" charset="0"/>
              </a:rPr>
              <a:t>AO must be able to establish proper nexus of information in his possession, with probable escapement from tax. No doubt the term used is ‘suggests’. That is not to say that any information, however tenuous, would suffice in this regard and it is necessary that the information has a live and robust link with the alleged escapement. </a:t>
            </a:r>
            <a:r>
              <a:rPr lang="en-US" sz="2000" dirty="0">
                <a:latin typeface="Cambria" panose="02040503050406030204" pitchFamily="18" charset="0"/>
                <a:ea typeface="Cambria" panose="02040503050406030204" pitchFamily="18" charset="0"/>
              </a:rPr>
              <a:t>This is where settled propositions assume relevance and importance. </a:t>
            </a:r>
            <a:endParaRPr lang="en-US" sz="2000" dirty="0" smtClean="0">
              <a:latin typeface="Cambria" panose="02040503050406030204" pitchFamily="18" charset="0"/>
              <a:ea typeface="Cambria" panose="02040503050406030204" pitchFamily="18" charset="0"/>
            </a:endParaRPr>
          </a:p>
          <a:p>
            <a:pPr marL="0" indent="0" algn="just">
              <a:lnSpc>
                <a:spcPct val="110000"/>
              </a:lnSpc>
              <a:buNone/>
            </a:pPr>
            <a:r>
              <a:rPr lang="en-US" sz="2000" dirty="0" smtClean="0">
                <a:latin typeface="Cambria" panose="02040503050406030204" pitchFamily="18" charset="0"/>
                <a:ea typeface="Cambria" panose="02040503050406030204" pitchFamily="18" charset="0"/>
              </a:rPr>
              <a:t>• </a:t>
            </a:r>
            <a:r>
              <a:rPr lang="en-US" sz="2000" b="1" u="sng" dirty="0">
                <a:latin typeface="Cambria" panose="02040503050406030204" pitchFamily="18" charset="0"/>
                <a:ea typeface="Cambria" panose="02040503050406030204" pitchFamily="18" charset="0"/>
              </a:rPr>
              <a:t>Whether under the old or new regimes of reassessment, it is a settled position that issues decided categorically by judicial precedent should not be revisited in the guise of reassessment</a:t>
            </a:r>
            <a:endParaRPr lang="en-US" sz="2000" b="1" i="1" u="sng" dirty="0">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24</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778407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49" y="685800"/>
            <a:ext cx="11244263" cy="5491163"/>
          </a:xfrm>
        </p:spPr>
        <p:txBody>
          <a:bodyPr>
            <a:normAutofit lnSpcReduction="10000"/>
          </a:bodyPr>
          <a:lstStyle/>
          <a:p>
            <a:pPr marL="0" indent="0" algn="just">
              <a:buNone/>
            </a:pPr>
            <a:r>
              <a:rPr lang="en-US" sz="2000" b="1" dirty="0">
                <a:solidFill>
                  <a:schemeClr val="accent1"/>
                </a:solidFill>
                <a:latin typeface="Cambria" panose="02040503050406030204" pitchFamily="18" charset="0"/>
                <a:ea typeface="Cambria" panose="02040503050406030204" pitchFamily="18" charset="0"/>
              </a:rPr>
              <a:t>e</a:t>
            </a:r>
            <a:r>
              <a:rPr lang="en-US" sz="2000" b="1" dirty="0" smtClean="0">
                <a:solidFill>
                  <a:schemeClr val="accent1"/>
                </a:solidFill>
                <a:latin typeface="Cambria" panose="02040503050406030204" pitchFamily="18" charset="0"/>
                <a:ea typeface="Cambria" panose="02040503050406030204" pitchFamily="18" charset="0"/>
              </a:rPr>
              <a:t>) </a:t>
            </a:r>
            <a:r>
              <a:rPr lang="en-US" sz="2000" b="1" dirty="0" smtClean="0">
                <a:latin typeface="Cambria" panose="02040503050406030204" pitchFamily="18" charset="0"/>
                <a:ea typeface="Cambria" panose="02040503050406030204" pitchFamily="18" charset="0"/>
              </a:rPr>
              <a:t>GIRDHAR </a:t>
            </a:r>
            <a:r>
              <a:rPr lang="en-US" sz="2000" b="1" dirty="0">
                <a:latin typeface="Cambria" panose="02040503050406030204" pitchFamily="18" charset="0"/>
                <a:ea typeface="Cambria" panose="02040503050406030204" pitchFamily="18" charset="0"/>
              </a:rPr>
              <a:t>GOPAL DALMIA vs. UNION OF INDIA &amp; ORS</a:t>
            </a:r>
            <a:r>
              <a:rPr lang="en-US" sz="2000" b="1" dirty="0" smtClean="0">
                <a:latin typeface="Cambria" panose="02040503050406030204" pitchFamily="18" charset="0"/>
                <a:ea typeface="Cambria" panose="02040503050406030204" pitchFamily="18" charset="0"/>
              </a:rPr>
              <a:t>.</a:t>
            </a:r>
            <a:r>
              <a:rPr lang="it-IT" sz="2000" b="1" dirty="0">
                <a:latin typeface="Cambria" panose="02040503050406030204" pitchFamily="18" charset="0"/>
                <a:ea typeface="Cambria" panose="02040503050406030204" pitchFamily="18" charset="0"/>
              </a:rPr>
              <a:t> [2023] 451 ITR 320 (Calcutta)[24-11-2022</a:t>
            </a:r>
            <a:r>
              <a:rPr lang="it-IT" sz="2000" b="1" dirty="0" smtClean="0">
                <a:latin typeface="Cambria" panose="02040503050406030204" pitchFamily="18" charset="0"/>
                <a:ea typeface="Cambria" panose="02040503050406030204" pitchFamily="18" charset="0"/>
              </a:rPr>
              <a:t>]:</a:t>
            </a:r>
          </a:p>
          <a:p>
            <a:pPr algn="just"/>
            <a:r>
              <a:rPr lang="en-US" sz="2000" dirty="0">
                <a:latin typeface="Cambria" panose="02040503050406030204" pitchFamily="18" charset="0"/>
                <a:ea typeface="Cambria" panose="02040503050406030204" pitchFamily="18" charset="0"/>
              </a:rPr>
              <a:t>From the above information, it is not clear as to how reopening of the assessment could have been resorted to. </a:t>
            </a:r>
            <a:r>
              <a:rPr lang="en-US" sz="2000" b="1" u="sng" dirty="0">
                <a:latin typeface="Cambria" panose="02040503050406030204" pitchFamily="18" charset="0"/>
                <a:ea typeface="Cambria" panose="02040503050406030204" pitchFamily="18" charset="0"/>
              </a:rPr>
              <a:t>The report is as vague as possible as it states that possible financial transactions could be deduced and decoded from hard copies obtained from Dy. Director of IT (Inv.). </a:t>
            </a:r>
            <a:r>
              <a:rPr lang="en-US" sz="2000" dirty="0">
                <a:latin typeface="Cambria" panose="02040503050406030204" pitchFamily="18" charset="0"/>
                <a:ea typeface="Cambria" panose="02040503050406030204" pitchFamily="18" charset="0"/>
              </a:rPr>
              <a:t>Further, it says there is potential cash borrowed from various lenders and the probable names of the group have been mentioned and set out without any </a:t>
            </a:r>
            <a:r>
              <a:rPr lang="en-US" sz="2000" dirty="0" smtClean="0">
                <a:latin typeface="Cambria" panose="02040503050406030204" pitchFamily="18" charset="0"/>
                <a:ea typeface="Cambria" panose="02040503050406030204" pitchFamily="18" charset="0"/>
              </a:rPr>
              <a:t>particulars.;</a:t>
            </a:r>
          </a:p>
          <a:p>
            <a:pPr algn="just"/>
            <a:r>
              <a:rPr lang="en-US" sz="2000" dirty="0" smtClean="0">
                <a:latin typeface="Cambria" panose="02040503050406030204" pitchFamily="18" charset="0"/>
                <a:ea typeface="Cambria" panose="02040503050406030204" pitchFamily="18" charset="0"/>
              </a:rPr>
              <a:t>As </a:t>
            </a:r>
            <a:r>
              <a:rPr lang="en-US" sz="2000" dirty="0">
                <a:latin typeface="Cambria" panose="02040503050406030204" pitchFamily="18" charset="0"/>
                <a:ea typeface="Cambria" panose="02040503050406030204" pitchFamily="18" charset="0"/>
              </a:rPr>
              <a:t>could be seen from the communication </a:t>
            </a:r>
            <a:r>
              <a:rPr lang="en-US" sz="2000" dirty="0" err="1">
                <a:latin typeface="Cambria" panose="02040503050406030204" pitchFamily="18" charset="0"/>
                <a:ea typeface="Cambria" panose="02040503050406030204" pitchFamily="18" charset="0"/>
              </a:rPr>
              <a:t>dt.</a:t>
            </a:r>
            <a:r>
              <a:rPr lang="en-US" sz="2000" dirty="0">
                <a:latin typeface="Cambria" panose="02040503050406030204" pitchFamily="18" charset="0"/>
                <a:ea typeface="Cambria" panose="02040503050406030204" pitchFamily="18" charset="0"/>
              </a:rPr>
              <a:t> 21st Jan., 2022 referred above, in more than one place the authority has used the word "potential" and also the word "probable". </a:t>
            </a:r>
          </a:p>
          <a:p>
            <a:pPr algn="just"/>
            <a:r>
              <a:rPr lang="en-US" sz="2000" dirty="0" smtClean="0">
                <a:latin typeface="Cambria" panose="02040503050406030204" pitchFamily="18" charset="0"/>
                <a:ea typeface="Cambria" panose="02040503050406030204" pitchFamily="18" charset="0"/>
              </a:rPr>
              <a:t> </a:t>
            </a:r>
            <a:r>
              <a:rPr lang="en-US" sz="2000" b="1" u="sng" dirty="0">
                <a:latin typeface="Cambria" panose="02040503050406030204" pitchFamily="18" charset="0"/>
                <a:ea typeface="Cambria" panose="02040503050406030204" pitchFamily="18" charset="0"/>
              </a:rPr>
              <a:t>reopening of the assessment was bad as it was based on certain alleged "potential" cash borrowings and certain alleged "possible" financial </a:t>
            </a:r>
            <a:r>
              <a:rPr lang="en-US" sz="2000" b="1" u="sng" dirty="0" smtClean="0">
                <a:latin typeface="Cambria" panose="02040503050406030204" pitchFamily="18" charset="0"/>
                <a:ea typeface="Cambria" panose="02040503050406030204" pitchFamily="18" charset="0"/>
              </a:rPr>
              <a:t>transactions;</a:t>
            </a:r>
          </a:p>
          <a:p>
            <a:pPr algn="just"/>
            <a:r>
              <a:rPr lang="en-US" sz="2000" b="1" dirty="0" smtClean="0">
                <a:latin typeface="Cambria" panose="02040503050406030204" pitchFamily="18" charset="0"/>
                <a:ea typeface="Cambria" panose="02040503050406030204" pitchFamily="18" charset="0"/>
              </a:rPr>
              <a:t>That </a:t>
            </a:r>
            <a:r>
              <a:rPr lang="en-US" sz="2000" b="1" dirty="0">
                <a:latin typeface="Cambria" panose="02040503050406030204" pitchFamily="18" charset="0"/>
                <a:ea typeface="Cambria" panose="02040503050406030204" pitchFamily="18" charset="0"/>
              </a:rPr>
              <a:t>apart, the AO did not independently apply its mind to the information furnished by the Dy. Director of IT (Inv.) which he is required to do while exercising the power to reopen an assessment. </a:t>
            </a:r>
          </a:p>
          <a:p>
            <a:pPr algn="just"/>
            <a:r>
              <a:rPr lang="en-US" sz="2000" b="1" u="sng" dirty="0" smtClean="0">
                <a:latin typeface="Cambria" panose="02040503050406030204" pitchFamily="18" charset="0"/>
                <a:ea typeface="Cambria" panose="02040503050406030204" pitchFamily="18" charset="0"/>
              </a:rPr>
              <a:t>Therefore</a:t>
            </a:r>
            <a:r>
              <a:rPr lang="en-US" sz="2000" b="1" u="sng" dirty="0">
                <a:latin typeface="Cambria" panose="02040503050406030204" pitchFamily="18" charset="0"/>
                <a:ea typeface="Cambria" panose="02040503050406030204" pitchFamily="18" charset="0"/>
              </a:rPr>
              <a:t>, the reopening proceedings could not have been done based on assumptions and presumptions as could be seen from the above material.</a:t>
            </a: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25</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4067993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2925" y="314325"/>
            <a:ext cx="11101388" cy="6042025"/>
          </a:xfrm>
        </p:spPr>
        <p:txBody>
          <a:bodyPr>
            <a:normAutofit fontScale="25000" lnSpcReduction="20000"/>
          </a:bodyPr>
          <a:lstStyle/>
          <a:p>
            <a:pPr marL="400050" indent="-400050" algn="just">
              <a:lnSpc>
                <a:spcPct val="120000"/>
              </a:lnSpc>
              <a:spcBef>
                <a:spcPts val="0"/>
              </a:spcBef>
              <a:buNone/>
              <a:tabLst>
                <a:tab pos="4114800" algn="l"/>
              </a:tabLst>
            </a:pPr>
            <a:r>
              <a:rPr lang="en-US" sz="6800" b="1" dirty="0">
                <a:solidFill>
                  <a:schemeClr val="accent1"/>
                </a:solidFill>
                <a:latin typeface="Cambria" panose="02040503050406030204" pitchFamily="18" charset="0"/>
                <a:ea typeface="Cambria" panose="02040503050406030204" pitchFamily="18" charset="0"/>
              </a:rPr>
              <a:t>f</a:t>
            </a:r>
            <a:r>
              <a:rPr lang="en-US" sz="6800" b="1" dirty="0" smtClean="0">
                <a:solidFill>
                  <a:schemeClr val="accent1"/>
                </a:solidFill>
                <a:latin typeface="Cambria" panose="02040503050406030204" pitchFamily="18" charset="0"/>
                <a:ea typeface="Cambria" panose="02040503050406030204" pitchFamily="18" charset="0"/>
              </a:rPr>
              <a:t>) </a:t>
            </a:r>
            <a:r>
              <a:rPr lang="en-US" sz="6800" b="1" dirty="0" smtClean="0">
                <a:latin typeface="Cambria" panose="02040503050406030204" pitchFamily="18" charset="0"/>
                <a:ea typeface="Cambria" panose="02040503050406030204" pitchFamily="18" charset="0"/>
              </a:rPr>
              <a:t>Abdul </a:t>
            </a:r>
            <a:r>
              <a:rPr lang="en-US" sz="6800" b="1" dirty="0" err="1">
                <a:latin typeface="Cambria" panose="02040503050406030204" pitchFamily="18" charset="0"/>
                <a:ea typeface="Cambria" panose="02040503050406030204" pitchFamily="18" charset="0"/>
              </a:rPr>
              <a:t>Majeed</a:t>
            </a:r>
            <a:r>
              <a:rPr lang="en-US" sz="6800" b="1" dirty="0">
                <a:latin typeface="Cambria" panose="02040503050406030204" pitchFamily="18" charset="0"/>
                <a:ea typeface="Cambria" panose="02040503050406030204" pitchFamily="18" charset="0"/>
              </a:rPr>
              <a:t> vs. </a:t>
            </a:r>
            <a:r>
              <a:rPr lang="en-US" sz="6800" b="1" dirty="0" smtClean="0">
                <a:latin typeface="Cambria" panose="02040503050406030204" pitchFamily="18" charset="0"/>
                <a:ea typeface="Cambria" panose="02040503050406030204" pitchFamily="18" charset="0"/>
              </a:rPr>
              <a:t>ITO </a:t>
            </a:r>
            <a:r>
              <a:rPr lang="pl-PL" sz="6800" b="1" dirty="0">
                <a:latin typeface="Cambria" panose="02040503050406030204" pitchFamily="18" charset="0"/>
                <a:ea typeface="Cambria" panose="02040503050406030204" pitchFamily="18" charset="0"/>
              </a:rPr>
              <a:t>(2022) 447 ITR 698 (</a:t>
            </a:r>
            <a:r>
              <a:rPr lang="pl-PL" sz="6800" b="1" dirty="0" smtClean="0">
                <a:latin typeface="Cambria" panose="02040503050406030204" pitchFamily="18" charset="0"/>
                <a:ea typeface="Cambria" panose="02040503050406030204" pitchFamily="18" charset="0"/>
              </a:rPr>
              <a:t>Raj</a:t>
            </a:r>
            <a:r>
              <a:rPr lang="en-US" sz="6800" b="1" dirty="0" smtClean="0">
                <a:latin typeface="Cambria" panose="02040503050406030204" pitchFamily="18" charset="0"/>
                <a:ea typeface="Cambria" panose="02040503050406030204" pitchFamily="18" charset="0"/>
              </a:rPr>
              <a:t> HC</a:t>
            </a:r>
            <a:r>
              <a:rPr lang="pl-PL" sz="6800" b="1" dirty="0" smtClean="0">
                <a:latin typeface="Cambria" panose="02040503050406030204" pitchFamily="18" charset="0"/>
                <a:ea typeface="Cambria" panose="02040503050406030204" pitchFamily="18" charset="0"/>
              </a:rPr>
              <a:t>)</a:t>
            </a:r>
            <a:r>
              <a:rPr lang="en-US" sz="6800" b="1" dirty="0" smtClean="0">
                <a:latin typeface="Cambria" panose="02040503050406030204" pitchFamily="18" charset="0"/>
                <a:ea typeface="Cambria" panose="02040503050406030204" pitchFamily="18" charset="0"/>
              </a:rPr>
              <a:t>: </a:t>
            </a:r>
            <a:r>
              <a:rPr lang="en-US" sz="6800" b="1" dirty="0" smtClean="0">
                <a:latin typeface="Cambria "/>
                <a:ea typeface="Cambria" panose="02040503050406030204" pitchFamily="18" charset="0"/>
              </a:rPr>
              <a:t>No reopening on presumption and surmise and </a:t>
            </a:r>
            <a:r>
              <a:rPr lang="en-US" sz="6800" b="1" dirty="0">
                <a:latin typeface="Cambria "/>
              </a:rPr>
              <a:t>Order to be passed on “material on record” and not on suspicion</a:t>
            </a:r>
            <a:r>
              <a:rPr lang="en-US" sz="6800" b="1" dirty="0" smtClean="0">
                <a:latin typeface="Cambria "/>
                <a:ea typeface="Cambria" panose="02040503050406030204" pitchFamily="18" charset="0"/>
              </a:rPr>
              <a:t>: </a:t>
            </a:r>
            <a:r>
              <a:rPr lang="en-US" sz="6800" dirty="0" smtClean="0">
                <a:latin typeface="Cambria" panose="02040503050406030204" pitchFamily="18" charset="0"/>
                <a:ea typeface="Cambria" panose="02040503050406030204" pitchFamily="18" charset="0"/>
              </a:rPr>
              <a:t>Where </a:t>
            </a:r>
            <a:r>
              <a:rPr lang="en-US" sz="6800" dirty="0">
                <a:latin typeface="Cambria" panose="02040503050406030204" pitchFamily="18" charset="0"/>
                <a:ea typeface="Cambria" panose="02040503050406030204" pitchFamily="18" charset="0"/>
              </a:rPr>
              <a:t>AO issued reopening notice by passing order under section 148A(d) after expiry of three years from end of relevant assessment year on ground that </a:t>
            </a:r>
            <a:r>
              <a:rPr lang="en-US" sz="6800" dirty="0" err="1">
                <a:latin typeface="Cambria" panose="02040503050406030204" pitchFamily="18" charset="0"/>
                <a:ea typeface="Cambria" panose="02040503050406030204" pitchFamily="18" charset="0"/>
              </a:rPr>
              <a:t>assessee</a:t>
            </a:r>
            <a:r>
              <a:rPr lang="en-US" sz="6800" dirty="0">
                <a:latin typeface="Cambria" panose="02040503050406030204" pitchFamily="18" charset="0"/>
                <a:ea typeface="Cambria" panose="02040503050406030204" pitchFamily="18" charset="0"/>
              </a:rPr>
              <a:t> made undisclosed cash deposits amounting to </a:t>
            </a:r>
            <a:r>
              <a:rPr lang="en-US" sz="6800" dirty="0" err="1">
                <a:latin typeface="Cambria" panose="02040503050406030204" pitchFamily="18" charset="0"/>
                <a:ea typeface="Cambria" panose="02040503050406030204" pitchFamily="18" charset="0"/>
              </a:rPr>
              <a:t>Rs</a:t>
            </a:r>
            <a:r>
              <a:rPr lang="en-US" sz="6800" dirty="0">
                <a:latin typeface="Cambria" panose="02040503050406030204" pitchFamily="18" charset="0"/>
                <a:ea typeface="Cambria" panose="02040503050406030204" pitchFamily="18" charset="0"/>
              </a:rPr>
              <a:t>. 52 lakhs in his bank account, however no material was available to show that cash deposits of more than </a:t>
            </a:r>
            <a:r>
              <a:rPr lang="en-US" sz="6800" dirty="0" err="1">
                <a:latin typeface="Cambria" panose="02040503050406030204" pitchFamily="18" charset="0"/>
                <a:ea typeface="Cambria" panose="02040503050406030204" pitchFamily="18" charset="0"/>
              </a:rPr>
              <a:t>Rs</a:t>
            </a:r>
            <a:r>
              <a:rPr lang="en-US" sz="6800" dirty="0">
                <a:latin typeface="Cambria" panose="02040503050406030204" pitchFamily="18" charset="0"/>
                <a:ea typeface="Cambria" panose="02040503050406030204" pitchFamily="18" charset="0"/>
              </a:rPr>
              <a:t>. 19.39 lakhs were made, AO was not justified to presume </a:t>
            </a:r>
            <a:r>
              <a:rPr lang="en-US" sz="6800" b="1" u="sng" dirty="0">
                <a:latin typeface="Cambria" panose="02040503050406030204" pitchFamily="18" charset="0"/>
                <a:ea typeface="Cambria" panose="02040503050406030204" pitchFamily="18" charset="0"/>
              </a:rPr>
              <a:t>that </a:t>
            </a:r>
            <a:r>
              <a:rPr lang="en-US" sz="6800" b="1" u="sng" dirty="0" err="1">
                <a:latin typeface="Cambria" panose="02040503050406030204" pitchFamily="18" charset="0"/>
                <a:ea typeface="Cambria" panose="02040503050406030204" pitchFamily="18" charset="0"/>
              </a:rPr>
              <a:t>assessee</a:t>
            </a:r>
            <a:r>
              <a:rPr lang="en-US" sz="6800" b="1" u="sng" dirty="0">
                <a:latin typeface="Cambria" panose="02040503050406030204" pitchFamily="18" charset="0"/>
                <a:ea typeface="Cambria" panose="02040503050406030204" pitchFamily="18" charset="0"/>
              </a:rPr>
              <a:t> might have more bank accounts merely on basis that cash deposits of </a:t>
            </a:r>
            <a:r>
              <a:rPr lang="en-US" sz="6800" b="1" u="sng" dirty="0" err="1">
                <a:latin typeface="Cambria" panose="02040503050406030204" pitchFamily="18" charset="0"/>
                <a:ea typeface="Cambria" panose="02040503050406030204" pitchFamily="18" charset="0"/>
              </a:rPr>
              <a:t>Rs</a:t>
            </a:r>
            <a:r>
              <a:rPr lang="en-US" sz="6800" b="1" u="sng" dirty="0">
                <a:latin typeface="Cambria" panose="02040503050406030204" pitchFamily="18" charset="0"/>
                <a:ea typeface="Cambria" panose="02040503050406030204" pitchFamily="18" charset="0"/>
              </a:rPr>
              <a:t>. 19.39 lakhs had escaped assessment and, thus, impugned order and notices were to be set </a:t>
            </a:r>
            <a:r>
              <a:rPr lang="en-US" sz="6800" b="1" u="sng" dirty="0" smtClean="0">
                <a:latin typeface="Cambria" panose="02040503050406030204" pitchFamily="18" charset="0"/>
                <a:ea typeface="Cambria" panose="02040503050406030204" pitchFamily="18" charset="0"/>
              </a:rPr>
              <a:t>aside.</a:t>
            </a:r>
          </a:p>
          <a:p>
            <a:pPr marL="0" indent="0" algn="just">
              <a:lnSpc>
                <a:spcPct val="120000"/>
              </a:lnSpc>
              <a:spcBef>
                <a:spcPts val="0"/>
              </a:spcBef>
              <a:buNone/>
              <a:tabLst>
                <a:tab pos="4114800" algn="l"/>
              </a:tabLst>
            </a:pPr>
            <a:endParaRPr lang="en-US" sz="6800" b="1" u="sng" dirty="0" smtClean="0">
              <a:latin typeface="Cambria" panose="02040503050406030204" pitchFamily="18" charset="0"/>
              <a:ea typeface="Cambria" panose="02040503050406030204" pitchFamily="18" charset="0"/>
            </a:endParaRPr>
          </a:p>
          <a:p>
            <a:pPr marL="0" indent="0" algn="just">
              <a:lnSpc>
                <a:spcPct val="120000"/>
              </a:lnSpc>
              <a:spcBef>
                <a:spcPts val="0"/>
              </a:spcBef>
              <a:buNone/>
              <a:tabLst>
                <a:tab pos="4114800" algn="l"/>
              </a:tabLst>
            </a:pPr>
            <a:endParaRPr lang="en-US" sz="6800" b="1" u="sng" dirty="0">
              <a:latin typeface="Cambria" panose="02040503050406030204" pitchFamily="18" charset="0"/>
              <a:ea typeface="Cambria" panose="02040503050406030204" pitchFamily="18" charset="0"/>
            </a:endParaRPr>
          </a:p>
          <a:p>
            <a:pPr marL="457200" lvl="0" indent="-457200" algn="just">
              <a:lnSpc>
                <a:spcPct val="120000"/>
              </a:lnSpc>
              <a:spcBef>
                <a:spcPts val="0"/>
              </a:spcBef>
              <a:buNone/>
              <a:tabLst>
                <a:tab pos="4114800" algn="l"/>
              </a:tabLst>
            </a:pPr>
            <a:r>
              <a:rPr lang="en-US" sz="6800" b="1" dirty="0">
                <a:solidFill>
                  <a:schemeClr val="accent1"/>
                </a:solidFill>
                <a:latin typeface="Cambria" panose="02040503050406030204" pitchFamily="18" charset="0"/>
                <a:ea typeface="Cambria" panose="02040503050406030204" pitchFamily="18" charset="0"/>
              </a:rPr>
              <a:t>g</a:t>
            </a:r>
            <a:r>
              <a:rPr lang="en-US" sz="6800" b="1" dirty="0" smtClean="0">
                <a:solidFill>
                  <a:schemeClr val="accent1"/>
                </a:solidFill>
                <a:latin typeface="Cambria" panose="02040503050406030204" pitchFamily="18" charset="0"/>
                <a:ea typeface="Cambria" panose="02040503050406030204" pitchFamily="18" charset="0"/>
              </a:rPr>
              <a:t>) </a:t>
            </a:r>
            <a:r>
              <a:rPr lang="en-US" sz="6800" b="1" dirty="0">
                <a:latin typeface="Cambria" panose="02040503050406030204" pitchFamily="18" charset="0"/>
                <a:ea typeface="Cambria" panose="02040503050406030204" pitchFamily="18" charset="0"/>
              </a:rPr>
              <a:t>The </a:t>
            </a:r>
            <a:r>
              <a:rPr lang="en-US" sz="6800" b="1" dirty="0" err="1">
                <a:latin typeface="Cambria" panose="02040503050406030204" pitchFamily="18" charset="0"/>
                <a:ea typeface="Cambria" panose="02040503050406030204" pitchFamily="18" charset="0"/>
              </a:rPr>
              <a:t>Hon’ble</a:t>
            </a:r>
            <a:r>
              <a:rPr lang="en-US" sz="6800" b="1" dirty="0">
                <a:latin typeface="Cambria" panose="02040503050406030204" pitchFamily="18" charset="0"/>
                <a:ea typeface="Cambria" panose="02040503050406030204" pitchFamily="18" charset="0"/>
              </a:rPr>
              <a:t> Delhi High Court in the case of GDR FINANCE AND LEASING PRIVATE LIMITED v INCOME TAX OFFICER, WARD 10(1), NEW DELHI [</a:t>
            </a:r>
            <a:r>
              <a:rPr lang="en-US" sz="6800" b="1" dirty="0" smtClean="0">
                <a:latin typeface="Cambria" panose="02040503050406030204" pitchFamily="18" charset="0"/>
                <a:ea typeface="Cambria" panose="02040503050406030204" pitchFamily="18" charset="0"/>
              </a:rPr>
              <a:t>Neutral </a:t>
            </a:r>
            <a:r>
              <a:rPr lang="en-US" sz="6800" b="1" dirty="0">
                <a:latin typeface="Cambria" panose="02040503050406030204" pitchFamily="18" charset="0"/>
                <a:ea typeface="Cambria" panose="02040503050406030204" pitchFamily="18" charset="0"/>
              </a:rPr>
              <a:t>Citation Number: 2023/DHC/000010] ; order dated 21.12.2022: </a:t>
            </a:r>
            <a:r>
              <a:rPr lang="en-US" sz="6800" dirty="0" smtClean="0">
                <a:latin typeface="Cambria" panose="02040503050406030204" pitchFamily="18" charset="0"/>
                <a:ea typeface="Cambria" panose="02040503050406030204" pitchFamily="18" charset="0"/>
              </a:rPr>
              <a:t> </a:t>
            </a:r>
            <a:r>
              <a:rPr lang="en-US" sz="6800" b="1" dirty="0" smtClean="0">
                <a:latin typeface="Cambria" panose="02040503050406030204" pitchFamily="18" charset="0"/>
                <a:ea typeface="Cambria" panose="02040503050406030204" pitchFamily="18" charset="0"/>
              </a:rPr>
              <a:t>Incorrect Information- Notice u/s 148 and order u/s 148A(d) quashed </a:t>
            </a:r>
          </a:p>
          <a:p>
            <a:r>
              <a:rPr lang="en-US" sz="6800" i="1" u="sng" dirty="0" smtClean="0">
                <a:latin typeface="Cambria" panose="02040503050406030204" pitchFamily="18" charset="0"/>
                <a:ea typeface="Cambria" panose="02040503050406030204" pitchFamily="18" charset="0"/>
              </a:rPr>
              <a:t>“10</a:t>
            </a:r>
            <a:r>
              <a:rPr lang="en-US" sz="6800" i="1" u="sng" dirty="0">
                <a:latin typeface="Cambria" panose="02040503050406030204" pitchFamily="18" charset="0"/>
                <a:ea typeface="Cambria" panose="02040503050406030204" pitchFamily="18" charset="0"/>
              </a:rPr>
              <a:t>. Clearly, a perusal of the instruction would show that PAN - AAACK4O32H concerns an entity going by the name K.G. </a:t>
            </a:r>
            <a:r>
              <a:rPr lang="en-US" sz="6800" i="1" u="sng" dirty="0" err="1">
                <a:latin typeface="Cambria" panose="02040503050406030204" pitchFamily="18" charset="0"/>
                <a:ea typeface="Cambria" panose="02040503050406030204" pitchFamily="18" charset="0"/>
              </a:rPr>
              <a:t>Finvest</a:t>
            </a:r>
            <a:r>
              <a:rPr lang="en-US" sz="6800" i="1" u="sng" dirty="0">
                <a:latin typeface="Cambria" panose="02040503050406030204" pitchFamily="18" charset="0"/>
                <a:ea typeface="Cambria" panose="02040503050406030204" pitchFamily="18" charset="0"/>
              </a:rPr>
              <a:t> Pvt. Ltd. </a:t>
            </a:r>
            <a:endParaRPr lang="en-US" sz="6800" dirty="0">
              <a:latin typeface="Cambria" panose="02040503050406030204" pitchFamily="18" charset="0"/>
              <a:ea typeface="Cambria" panose="02040503050406030204" pitchFamily="18" charset="0"/>
            </a:endParaRPr>
          </a:p>
          <a:p>
            <a:r>
              <a:rPr lang="en-US" sz="6800" i="1" dirty="0">
                <a:latin typeface="Cambria" panose="02040503050406030204" pitchFamily="18" charset="0"/>
                <a:ea typeface="Cambria" panose="02040503050406030204" pitchFamily="18" charset="0"/>
              </a:rPr>
              <a:t>10.1 This PAN does not concern M/s </a:t>
            </a:r>
            <a:r>
              <a:rPr lang="en-US" sz="6800" i="1" dirty="0" err="1">
                <a:latin typeface="Cambria" panose="02040503050406030204" pitchFamily="18" charset="0"/>
                <a:ea typeface="Cambria" panose="02040503050406030204" pitchFamily="18" charset="0"/>
              </a:rPr>
              <a:t>Kanhaiya</a:t>
            </a:r>
            <a:r>
              <a:rPr lang="en-US" sz="6800" i="1" dirty="0">
                <a:latin typeface="Cambria" panose="02040503050406030204" pitchFamily="18" charset="0"/>
                <a:ea typeface="Cambria" panose="02040503050406030204" pitchFamily="18" charset="0"/>
              </a:rPr>
              <a:t> </a:t>
            </a:r>
            <a:r>
              <a:rPr lang="en-US" sz="6800" i="1" dirty="0" err="1">
                <a:latin typeface="Cambria" panose="02040503050406030204" pitchFamily="18" charset="0"/>
                <a:ea typeface="Cambria" panose="02040503050406030204" pitchFamily="18" charset="0"/>
              </a:rPr>
              <a:t>Impex</a:t>
            </a:r>
            <a:r>
              <a:rPr lang="en-US" sz="6800" i="1" dirty="0">
                <a:latin typeface="Cambria" panose="02040503050406030204" pitchFamily="18" charset="0"/>
                <a:ea typeface="Cambria" panose="02040503050406030204" pitchFamily="18" charset="0"/>
              </a:rPr>
              <a:t> Pvt. Ltd. </a:t>
            </a:r>
            <a:endParaRPr lang="en-US" sz="6800" dirty="0">
              <a:latin typeface="Cambria" panose="02040503050406030204" pitchFamily="18" charset="0"/>
              <a:ea typeface="Cambria" panose="02040503050406030204" pitchFamily="18" charset="0"/>
            </a:endParaRPr>
          </a:p>
          <a:p>
            <a:r>
              <a:rPr lang="en-US" sz="6800" i="1" dirty="0">
                <a:latin typeface="Cambria" panose="02040503050406030204" pitchFamily="18" charset="0"/>
                <a:ea typeface="Cambria" panose="02040503050406030204" pitchFamily="18" charset="0"/>
              </a:rPr>
              <a:t>11. The petitioner’s stand that it had not entered into any transaction with M/s </a:t>
            </a:r>
            <a:r>
              <a:rPr lang="en-US" sz="6800" i="1" dirty="0" err="1">
                <a:latin typeface="Cambria" panose="02040503050406030204" pitchFamily="18" charset="0"/>
                <a:ea typeface="Cambria" panose="02040503050406030204" pitchFamily="18" charset="0"/>
              </a:rPr>
              <a:t>Kanhaiya</a:t>
            </a:r>
            <a:r>
              <a:rPr lang="en-US" sz="6800" i="1" dirty="0">
                <a:latin typeface="Cambria" panose="02040503050406030204" pitchFamily="18" charset="0"/>
                <a:ea typeface="Cambria" panose="02040503050406030204" pitchFamily="18" charset="0"/>
              </a:rPr>
              <a:t> </a:t>
            </a:r>
            <a:r>
              <a:rPr lang="en-US" sz="6800" i="1" dirty="0" err="1">
                <a:latin typeface="Cambria" panose="02040503050406030204" pitchFamily="18" charset="0"/>
                <a:ea typeface="Cambria" panose="02040503050406030204" pitchFamily="18" charset="0"/>
              </a:rPr>
              <a:t>Impex</a:t>
            </a:r>
            <a:r>
              <a:rPr lang="en-US" sz="6800" i="1" dirty="0">
                <a:latin typeface="Cambria" panose="02040503050406030204" pitchFamily="18" charset="0"/>
                <a:ea typeface="Cambria" panose="02040503050406030204" pitchFamily="18" charset="0"/>
              </a:rPr>
              <a:t> Pvt. Ltd. is correct. </a:t>
            </a:r>
            <a:endParaRPr lang="en-US" sz="6800" dirty="0">
              <a:latin typeface="Cambria" panose="02040503050406030204" pitchFamily="18" charset="0"/>
              <a:ea typeface="Cambria" panose="02040503050406030204" pitchFamily="18" charset="0"/>
            </a:endParaRPr>
          </a:p>
          <a:p>
            <a:r>
              <a:rPr lang="en-US" sz="6800" i="1" u="sng" dirty="0">
                <a:latin typeface="Cambria" panose="02040503050406030204" pitchFamily="18" charset="0"/>
                <a:ea typeface="Cambria" panose="02040503050406030204" pitchFamily="18" charset="0"/>
              </a:rPr>
              <a:t>11.1 Given this position, in our view</a:t>
            </a:r>
            <a:r>
              <a:rPr lang="en-US" sz="6800" i="1" u="sng" dirty="0" smtClean="0">
                <a:latin typeface="Cambria" panose="02040503050406030204" pitchFamily="18" charset="0"/>
                <a:ea typeface="Cambria" panose="02040503050406030204" pitchFamily="18" charset="0"/>
              </a:rPr>
              <a:t>, both the notice which is issued under Section 148 A (b) of the Act and the order that was passed under Section 148 A (d) of the Act suffer from obvious errors. </a:t>
            </a:r>
            <a:r>
              <a:rPr lang="en-US" sz="7600" i="1" u="sng" dirty="0" smtClean="0">
                <a:latin typeface="Cambria" panose="02040503050406030204" pitchFamily="18" charset="0"/>
                <a:ea typeface="Cambria" panose="02040503050406030204" pitchFamily="18" charset="0"/>
              </a:rPr>
              <a:t>“</a:t>
            </a:r>
            <a:endParaRPr lang="en-US" sz="7600" dirty="0">
              <a:latin typeface="Cambria" panose="02040503050406030204" pitchFamily="18" charset="0"/>
              <a:ea typeface="Cambria" panose="02040503050406030204" pitchFamily="18" charset="0"/>
            </a:endParaRPr>
          </a:p>
          <a:p>
            <a:pPr marL="0" lvl="0" indent="0" algn="just">
              <a:lnSpc>
                <a:spcPct val="120000"/>
              </a:lnSpc>
              <a:spcBef>
                <a:spcPts val="0"/>
              </a:spcBef>
              <a:buNone/>
              <a:tabLst>
                <a:tab pos="4114800" algn="l"/>
              </a:tabLst>
            </a:pPr>
            <a:endParaRPr lang="en-US" sz="4900" b="1" u="sng" dirty="0" smtClean="0">
              <a:latin typeface="Cambria" panose="02040503050406030204" pitchFamily="18" charset="0"/>
              <a:ea typeface="Cambria" panose="02040503050406030204" pitchFamily="18" charset="0"/>
            </a:endParaRPr>
          </a:p>
          <a:p>
            <a:pPr marL="0" indent="0" algn="just">
              <a:lnSpc>
                <a:spcPct val="120000"/>
              </a:lnSpc>
              <a:spcBef>
                <a:spcPts val="0"/>
              </a:spcBef>
              <a:buNone/>
              <a:tabLst>
                <a:tab pos="4114800" algn="l"/>
              </a:tabLst>
            </a:pPr>
            <a:endParaRPr lang="en-US" sz="3600" dirty="0" smtClean="0">
              <a:latin typeface="Cambria" panose="02040503050406030204" pitchFamily="18" charset="0"/>
              <a:ea typeface="Cambria" panose="02040503050406030204" pitchFamily="18" charset="0"/>
            </a:endParaRPr>
          </a:p>
          <a:p>
            <a:pPr marL="0" indent="0" algn="just">
              <a:lnSpc>
                <a:spcPct val="120000"/>
              </a:lnSpc>
              <a:spcBef>
                <a:spcPts val="0"/>
              </a:spcBef>
              <a:buNone/>
              <a:tabLst>
                <a:tab pos="4114800" algn="l"/>
              </a:tabLst>
            </a:pPr>
            <a:endParaRPr lang="en-US" sz="3600" dirty="0" smtClean="0">
              <a:latin typeface="Cambria" panose="02040503050406030204" pitchFamily="18" charset="0"/>
              <a:ea typeface="Cambria" panose="02040503050406030204" pitchFamily="18" charset="0"/>
            </a:endParaRPr>
          </a:p>
          <a:p>
            <a:pPr marL="0" indent="0" algn="just">
              <a:lnSpc>
                <a:spcPct val="120000"/>
              </a:lnSpc>
              <a:spcBef>
                <a:spcPts val="0"/>
              </a:spcBef>
              <a:buNone/>
              <a:tabLst>
                <a:tab pos="4114800" algn="l"/>
              </a:tabLst>
            </a:pPr>
            <a:endParaRPr lang="en-US" sz="3600" dirty="0" smtClean="0">
              <a:latin typeface="Cambria" panose="02040503050406030204" pitchFamily="18" charset="0"/>
              <a:ea typeface="Cambria" panose="02040503050406030204" pitchFamily="18" charset="0"/>
            </a:endParaRPr>
          </a:p>
          <a:p>
            <a:pPr marL="0" indent="0">
              <a:buNone/>
            </a:pP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26</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586290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542925"/>
            <a:ext cx="10868025" cy="5634038"/>
          </a:xfrm>
        </p:spPr>
        <p:txBody>
          <a:bodyPr>
            <a:normAutofit fontScale="62500" lnSpcReduction="20000"/>
          </a:bodyPr>
          <a:lstStyle/>
          <a:p>
            <a:pPr marL="0" indent="0" algn="just">
              <a:lnSpc>
                <a:spcPct val="120000"/>
              </a:lnSpc>
              <a:spcBef>
                <a:spcPts val="0"/>
              </a:spcBef>
              <a:buNone/>
              <a:tabLst>
                <a:tab pos="4114800" algn="l"/>
              </a:tabLst>
            </a:pPr>
            <a:r>
              <a:rPr lang="en-US" sz="3000" b="1" dirty="0" smtClean="0">
                <a:solidFill>
                  <a:schemeClr val="accent1"/>
                </a:solidFill>
                <a:latin typeface="Cambria" panose="02040503050406030204" pitchFamily="18" charset="0"/>
                <a:ea typeface="Cambria" panose="02040503050406030204" pitchFamily="18" charset="0"/>
              </a:rPr>
              <a:t>h) </a:t>
            </a:r>
            <a:r>
              <a:rPr lang="en-US" sz="3000" b="1" dirty="0">
                <a:latin typeface="Cambria" panose="02040503050406030204" pitchFamily="18" charset="0"/>
                <a:ea typeface="Cambria" panose="02040503050406030204" pitchFamily="18" charset="0"/>
              </a:rPr>
              <a:t>AZIM PREMJI TRUSTEE COMPANY (P) LTD. vs. DCIT (2023) 331 CTR (</a:t>
            </a:r>
            <a:r>
              <a:rPr lang="en-US" sz="3000" b="1" dirty="0" err="1">
                <a:latin typeface="Cambria" panose="02040503050406030204" pitchFamily="18" charset="0"/>
                <a:ea typeface="Cambria" panose="02040503050406030204" pitchFamily="18" charset="0"/>
              </a:rPr>
              <a:t>Kar</a:t>
            </a:r>
            <a:r>
              <a:rPr lang="en-US" sz="3000" b="1" dirty="0">
                <a:latin typeface="Cambria" panose="02040503050406030204" pitchFamily="18" charset="0"/>
                <a:ea typeface="Cambria" panose="02040503050406030204" pitchFamily="18" charset="0"/>
              </a:rPr>
              <a:t>) 173 : No reopening on change of Opinion</a:t>
            </a:r>
          </a:p>
          <a:p>
            <a:pPr marL="0" indent="0" algn="just">
              <a:lnSpc>
                <a:spcPct val="120000"/>
              </a:lnSpc>
              <a:spcBef>
                <a:spcPts val="0"/>
              </a:spcBef>
              <a:buNone/>
              <a:tabLst>
                <a:tab pos="4114800" algn="l"/>
              </a:tabLst>
            </a:pPr>
            <a:endParaRPr lang="en-US" sz="3000" b="1" dirty="0">
              <a:latin typeface="Cambria" panose="02040503050406030204" pitchFamily="18" charset="0"/>
              <a:ea typeface="Cambria" panose="02040503050406030204" pitchFamily="18" charset="0"/>
            </a:endParaRPr>
          </a:p>
          <a:p>
            <a:pPr algn="just">
              <a:lnSpc>
                <a:spcPct val="120000"/>
              </a:lnSpc>
              <a:spcBef>
                <a:spcPts val="0"/>
              </a:spcBef>
              <a:buFont typeface="Wingdings" panose="05000000000000000000" pitchFamily="2" charset="2"/>
              <a:buChar char="§"/>
              <a:tabLst>
                <a:tab pos="4114800" algn="l"/>
              </a:tabLst>
            </a:pPr>
            <a:r>
              <a:rPr lang="en-US" sz="3000" dirty="0" smtClean="0">
                <a:latin typeface="Cambria" panose="02040503050406030204" pitchFamily="18" charset="0"/>
                <a:ea typeface="Cambria" panose="02040503050406030204" pitchFamily="18" charset="0"/>
              </a:rPr>
              <a:t>In </a:t>
            </a:r>
            <a:r>
              <a:rPr lang="en-US" sz="3000" dirty="0">
                <a:latin typeface="Cambria" panose="02040503050406030204" pitchFamily="18" charset="0"/>
                <a:ea typeface="Cambria" panose="02040503050406030204" pitchFamily="18" charset="0"/>
              </a:rPr>
              <a:t>the instant case, a perusal of the notices, show-cause notices and the impugned order clearly establish that s. 149(1)(b) does not apply, because the allegation of escapement of income is not based on books of account or other documents or evidence in the possession of the AO; on the contrary, the allegation of escapement of income is based only on the disclosure expressly made by the petitioner-</a:t>
            </a:r>
            <a:r>
              <a:rPr lang="en-US" sz="3000" dirty="0" err="1">
                <a:latin typeface="Cambria" panose="02040503050406030204" pitchFamily="18" charset="0"/>
                <a:ea typeface="Cambria" panose="02040503050406030204" pitchFamily="18" charset="0"/>
              </a:rPr>
              <a:t>assessee</a:t>
            </a:r>
            <a:r>
              <a:rPr lang="en-US" sz="3000" dirty="0">
                <a:latin typeface="Cambria" panose="02040503050406030204" pitchFamily="18" charset="0"/>
                <a:ea typeface="Cambria" panose="02040503050406030204" pitchFamily="18" charset="0"/>
              </a:rPr>
              <a:t> itself of the gift of Wipro shares received by </a:t>
            </a:r>
            <a:r>
              <a:rPr lang="en-US" sz="3000" b="1" u="sng" dirty="0">
                <a:latin typeface="Cambria" panose="02040503050406030204" pitchFamily="18" charset="0"/>
                <a:ea typeface="Cambria" panose="02040503050406030204" pitchFamily="18" charset="0"/>
              </a:rPr>
              <a:t>it and the very same information was readily available with the AO when the original assessment order </a:t>
            </a:r>
            <a:r>
              <a:rPr lang="en-US" sz="3000" b="1" u="sng" dirty="0" err="1">
                <a:latin typeface="Cambria" panose="02040503050406030204" pitchFamily="18" charset="0"/>
                <a:ea typeface="Cambria" panose="02040503050406030204" pitchFamily="18" charset="0"/>
              </a:rPr>
              <a:t>dt.</a:t>
            </a:r>
            <a:r>
              <a:rPr lang="en-US" sz="3000" b="1" u="sng" dirty="0">
                <a:latin typeface="Cambria" panose="02040503050406030204" pitchFamily="18" charset="0"/>
                <a:ea typeface="Cambria" panose="02040503050406030204" pitchFamily="18" charset="0"/>
              </a:rPr>
              <a:t> 28th June, 2016 was passed by </a:t>
            </a:r>
            <a:r>
              <a:rPr lang="en-US" sz="3000" b="1" u="sng" dirty="0" smtClean="0">
                <a:latin typeface="Cambria" panose="02040503050406030204" pitchFamily="18" charset="0"/>
                <a:ea typeface="Cambria" panose="02040503050406030204" pitchFamily="18" charset="0"/>
              </a:rPr>
              <a:t>him.</a:t>
            </a:r>
          </a:p>
          <a:p>
            <a:pPr algn="just">
              <a:lnSpc>
                <a:spcPct val="120000"/>
              </a:lnSpc>
              <a:spcBef>
                <a:spcPts val="0"/>
              </a:spcBef>
              <a:buFont typeface="Wingdings" panose="05000000000000000000" pitchFamily="2" charset="2"/>
              <a:buChar char="§"/>
              <a:tabLst>
                <a:tab pos="4114800" algn="l"/>
              </a:tabLst>
            </a:pPr>
            <a:endParaRPr lang="en-US" sz="3000" b="1" u="sng" dirty="0">
              <a:latin typeface="Cambria" panose="02040503050406030204" pitchFamily="18" charset="0"/>
              <a:ea typeface="Cambria" panose="02040503050406030204" pitchFamily="18" charset="0"/>
            </a:endParaRPr>
          </a:p>
          <a:p>
            <a:pPr algn="just">
              <a:lnSpc>
                <a:spcPct val="120000"/>
              </a:lnSpc>
              <a:spcBef>
                <a:spcPts val="0"/>
              </a:spcBef>
              <a:buFont typeface="Wingdings" panose="05000000000000000000" pitchFamily="2" charset="2"/>
              <a:buChar char="§"/>
              <a:tabLst>
                <a:tab pos="4114800" algn="l"/>
              </a:tabLst>
            </a:pPr>
            <a:r>
              <a:rPr lang="en-US" sz="3000" dirty="0" smtClean="0">
                <a:latin typeface="Cambria" panose="02040503050406030204" pitchFamily="18" charset="0"/>
                <a:ea typeface="Cambria" panose="02040503050406030204" pitchFamily="18" charset="0"/>
              </a:rPr>
              <a:t>It </a:t>
            </a:r>
            <a:r>
              <a:rPr lang="en-US" sz="3000" dirty="0">
                <a:latin typeface="Cambria" panose="02040503050406030204" pitchFamily="18" charset="0"/>
                <a:ea typeface="Cambria" panose="02040503050406030204" pitchFamily="18" charset="0"/>
              </a:rPr>
              <a:t>is significant to note that at the time of passing the said order </a:t>
            </a:r>
            <a:r>
              <a:rPr lang="en-US" sz="3000" dirty="0" err="1">
                <a:latin typeface="Cambria" panose="02040503050406030204" pitchFamily="18" charset="0"/>
                <a:ea typeface="Cambria" panose="02040503050406030204" pitchFamily="18" charset="0"/>
              </a:rPr>
              <a:t>dt.</a:t>
            </a:r>
            <a:r>
              <a:rPr lang="en-US" sz="3000" dirty="0">
                <a:latin typeface="Cambria" panose="02040503050406030204" pitchFamily="18" charset="0"/>
                <a:ea typeface="Cambria" panose="02040503050406030204" pitchFamily="18" charset="0"/>
              </a:rPr>
              <a:t> 28th June, 2016, the AO came to the definite conclusion that s. 56(2)(vii)(c) did not apply insofar as the petitioner was concerned despite having all details, information and material in this regard that was required at that time and based on the very same material, </a:t>
            </a:r>
            <a:r>
              <a:rPr lang="en-US" sz="3000" b="1" dirty="0">
                <a:latin typeface="Cambria" panose="02040503050406030204" pitchFamily="18" charset="0"/>
                <a:ea typeface="Cambria" panose="02040503050406030204" pitchFamily="18" charset="0"/>
              </a:rPr>
              <a:t>it was impermissible for the AO to simply/merely change his mind and initiate reassessment proceedings by issuing a notice </a:t>
            </a:r>
            <a:r>
              <a:rPr lang="en-US" sz="3000" b="1" dirty="0" err="1">
                <a:latin typeface="Cambria" panose="02040503050406030204" pitchFamily="18" charset="0"/>
                <a:ea typeface="Cambria" panose="02040503050406030204" pitchFamily="18" charset="0"/>
              </a:rPr>
              <a:t>dt.</a:t>
            </a:r>
            <a:r>
              <a:rPr lang="en-US" sz="3000" b="1" dirty="0">
                <a:latin typeface="Cambria" panose="02040503050406030204" pitchFamily="18" charset="0"/>
                <a:ea typeface="Cambria" panose="02040503050406030204" pitchFamily="18" charset="0"/>
              </a:rPr>
              <a:t> 30th June, 2021 it is therefore clear that in the facts of the instant case, s. 149(1)(b) was not applicable and it was only s. 149(1)(a) of the IT Act that was applicable and consequently, the impugned proceedings pursuant to the notice </a:t>
            </a:r>
            <a:r>
              <a:rPr lang="en-US" sz="3000" b="1" dirty="0" err="1">
                <a:latin typeface="Cambria" panose="02040503050406030204" pitchFamily="18" charset="0"/>
                <a:ea typeface="Cambria" panose="02040503050406030204" pitchFamily="18" charset="0"/>
              </a:rPr>
              <a:t>dt.</a:t>
            </a:r>
            <a:r>
              <a:rPr lang="en-US" sz="3000" b="1" dirty="0">
                <a:latin typeface="Cambria" panose="02040503050406030204" pitchFamily="18" charset="0"/>
                <a:ea typeface="Cambria" panose="02040503050406030204" pitchFamily="18" charset="0"/>
              </a:rPr>
              <a:t> 30th June, 2021 issued beyond he period of limitation</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27</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4665739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363" y="200024"/>
            <a:ext cx="11029950" cy="6156325"/>
          </a:xfrm>
        </p:spPr>
        <p:txBody>
          <a:bodyPr>
            <a:normAutofit/>
          </a:bodyPr>
          <a:lstStyle/>
          <a:p>
            <a:pPr marL="465138" indent="-465138" algn="just">
              <a:buNone/>
            </a:pPr>
            <a:r>
              <a:rPr lang="en-US" sz="1900" b="1" dirty="0" err="1" smtClean="0">
                <a:solidFill>
                  <a:schemeClr val="accent1"/>
                </a:solidFill>
                <a:latin typeface="Cambria" panose="02040503050406030204" pitchFamily="18" charset="0"/>
                <a:ea typeface="Cambria" panose="02040503050406030204" pitchFamily="18" charset="0"/>
              </a:rPr>
              <a:t>i</a:t>
            </a:r>
            <a:r>
              <a:rPr lang="en-US" sz="1900" b="1" dirty="0" smtClean="0">
                <a:solidFill>
                  <a:schemeClr val="accent1"/>
                </a:solidFill>
                <a:latin typeface="Cambria" panose="02040503050406030204" pitchFamily="18" charset="0"/>
                <a:ea typeface="Cambria" panose="02040503050406030204" pitchFamily="18" charset="0"/>
              </a:rPr>
              <a:t>) 	</a:t>
            </a:r>
            <a:r>
              <a:rPr lang="en-US" b="1" dirty="0" smtClean="0">
                <a:latin typeface="Cambria" panose="02040503050406030204" pitchFamily="18" charset="0"/>
                <a:ea typeface="Cambria" panose="02040503050406030204" pitchFamily="18" charset="0"/>
              </a:rPr>
              <a:t>Catchy Prop-Build </a:t>
            </a:r>
            <a:r>
              <a:rPr lang="en-US" b="1" dirty="0">
                <a:latin typeface="Cambria" panose="02040503050406030204" pitchFamily="18" charset="0"/>
                <a:ea typeface="Cambria" panose="02040503050406030204" pitchFamily="18" charset="0"/>
              </a:rPr>
              <a:t>(P.) Ltd</a:t>
            </a:r>
            <a:r>
              <a:rPr lang="en-US" b="1" dirty="0" smtClean="0">
                <a:latin typeface="Cambria" panose="02040503050406030204" pitchFamily="18" charset="0"/>
                <a:ea typeface="Cambria" panose="02040503050406030204" pitchFamily="18" charset="0"/>
              </a:rPr>
              <a:t>.</a:t>
            </a:r>
            <a:r>
              <a:rPr lang="en-US" b="1" dirty="0">
                <a:latin typeface="Cambria" panose="02040503050406030204" pitchFamily="18" charset="0"/>
                <a:ea typeface="Cambria" panose="02040503050406030204" pitchFamily="18" charset="0"/>
              </a:rPr>
              <a:t> </a:t>
            </a:r>
            <a:r>
              <a:rPr lang="en-US" b="1" dirty="0" smtClean="0">
                <a:latin typeface="Cambria" panose="02040503050406030204" pitchFamily="18" charset="0"/>
                <a:ea typeface="Cambria" panose="02040503050406030204" pitchFamily="18" charset="0"/>
              </a:rPr>
              <a:t>: [</a:t>
            </a:r>
            <a:r>
              <a:rPr lang="en-US" b="1" dirty="0">
                <a:latin typeface="Cambria" panose="02040503050406030204" pitchFamily="18" charset="0"/>
                <a:ea typeface="Cambria" panose="02040503050406030204" pitchFamily="18" charset="0"/>
              </a:rPr>
              <a:t>2022] 448 ITR 671 (</a:t>
            </a:r>
            <a:r>
              <a:rPr lang="en-US" b="1" dirty="0" smtClean="0">
                <a:latin typeface="Cambria" panose="02040503050406030204" pitchFamily="18" charset="0"/>
                <a:ea typeface="Cambria" panose="02040503050406030204" pitchFamily="18" charset="0"/>
              </a:rPr>
              <a:t>Delhi HC)[</a:t>
            </a:r>
            <a:r>
              <a:rPr lang="en-US" b="1" dirty="0">
                <a:latin typeface="Cambria" panose="02040503050406030204" pitchFamily="18" charset="0"/>
                <a:ea typeface="Cambria" panose="02040503050406030204" pitchFamily="18" charset="0"/>
              </a:rPr>
              <a:t>17-10-2022</a:t>
            </a:r>
            <a:r>
              <a:rPr lang="en-US" b="1" dirty="0" smtClean="0">
                <a:latin typeface="Cambria" panose="02040503050406030204" pitchFamily="18" charset="0"/>
                <a:ea typeface="Cambria" panose="02040503050406030204" pitchFamily="18" charset="0"/>
              </a:rPr>
              <a:t>]: Information base and reason for reopening changed in the order u/s 148A(d)-Different allegation in the SCN 148A(b)-Cannot travel beyond Show Cause Notice u/s 148A(b)</a:t>
            </a:r>
          </a:p>
          <a:p>
            <a:pPr algn="just"/>
            <a:r>
              <a:rPr lang="en-US" dirty="0" smtClean="0">
                <a:latin typeface="Cambria" panose="02040503050406030204" pitchFamily="18" charset="0"/>
                <a:ea typeface="Cambria" panose="02040503050406030204" pitchFamily="18" charset="0"/>
              </a:rPr>
              <a:t>Where </a:t>
            </a:r>
            <a:r>
              <a:rPr lang="en-US" dirty="0">
                <a:latin typeface="Cambria" panose="02040503050406030204" pitchFamily="18" charset="0"/>
                <a:ea typeface="Cambria" panose="02040503050406030204" pitchFamily="18" charset="0"/>
              </a:rPr>
              <a:t>Assessing Officer issued on </a:t>
            </a:r>
            <a:r>
              <a:rPr lang="en-US" dirty="0" err="1">
                <a:latin typeface="Cambria" panose="02040503050406030204" pitchFamily="18" charset="0"/>
                <a:ea typeface="Cambria" panose="02040503050406030204" pitchFamily="18" charset="0"/>
              </a:rPr>
              <a:t>assessee</a:t>
            </a:r>
            <a:r>
              <a:rPr lang="en-US" dirty="0">
                <a:latin typeface="Cambria" panose="02040503050406030204" pitchFamily="18" charset="0"/>
                <a:ea typeface="Cambria" panose="02040503050406030204" pitchFamily="18" charset="0"/>
              </a:rPr>
              <a:t> notice under section 148A(b) seeking to initiate reassessment proceedings on account of some transactions of purchase and sale of shares undertaken by it and thereafter passed order under section 148A(d) holding that company 'M' was not sound so as to make an investment of </a:t>
            </a:r>
            <a:r>
              <a:rPr lang="en-US" dirty="0" err="1">
                <a:latin typeface="Cambria" panose="02040503050406030204" pitchFamily="18" charset="0"/>
                <a:ea typeface="Cambria" panose="02040503050406030204" pitchFamily="18" charset="0"/>
              </a:rPr>
              <a:t>Rs</a:t>
            </a:r>
            <a:r>
              <a:rPr lang="en-US" dirty="0">
                <a:latin typeface="Cambria" panose="02040503050406030204" pitchFamily="18" charset="0"/>
                <a:ea typeface="Cambria" panose="02040503050406030204" pitchFamily="18" charset="0"/>
              </a:rPr>
              <a:t>. 3 </a:t>
            </a:r>
            <a:r>
              <a:rPr lang="en-US" dirty="0" err="1">
                <a:latin typeface="Cambria" panose="02040503050406030204" pitchFamily="18" charset="0"/>
                <a:ea typeface="Cambria" panose="02040503050406030204" pitchFamily="18" charset="0"/>
              </a:rPr>
              <a:t>crores</a:t>
            </a:r>
            <a:r>
              <a:rPr lang="en-US" dirty="0">
                <a:latin typeface="Cambria" panose="02040503050406030204" pitchFamily="18" charset="0"/>
                <a:ea typeface="Cambria" panose="02040503050406030204" pitchFamily="18" charset="0"/>
              </a:rPr>
              <a:t> to purchase shares of company 'B' and so source of investment remained unexplained, as in notice under section 148A(b) </a:t>
            </a:r>
            <a:r>
              <a:rPr lang="en-US" dirty="0" err="1">
                <a:latin typeface="Cambria" panose="02040503050406030204" pitchFamily="18" charset="0"/>
                <a:ea typeface="Cambria" panose="02040503050406030204" pitchFamily="18" charset="0"/>
              </a:rPr>
              <a:t>assessee</a:t>
            </a:r>
            <a:r>
              <a:rPr lang="en-US" dirty="0">
                <a:latin typeface="Cambria" panose="02040503050406030204" pitchFamily="18" charset="0"/>
                <a:ea typeface="Cambria" panose="02040503050406030204" pitchFamily="18" charset="0"/>
              </a:rPr>
              <a:t> was never asked to explain source of funds that were used by 'M' to purchase shares of 'B', impugned notice as well as order were to be </a:t>
            </a:r>
            <a:r>
              <a:rPr lang="en-US" dirty="0" smtClean="0">
                <a:latin typeface="Cambria" panose="02040503050406030204" pitchFamily="18" charset="0"/>
                <a:ea typeface="Cambria" panose="02040503050406030204" pitchFamily="18" charset="0"/>
              </a:rPr>
              <a:t>quashed.</a:t>
            </a:r>
          </a:p>
          <a:p>
            <a:pPr algn="just"/>
            <a:r>
              <a:rPr lang="en-US" dirty="0">
                <a:latin typeface="Cambria" panose="02040503050406030204" pitchFamily="18" charset="0"/>
                <a:ea typeface="Cambria" panose="02040503050406030204" pitchFamily="18" charset="0"/>
              </a:rPr>
              <a:t> </a:t>
            </a:r>
            <a:r>
              <a:rPr lang="en-US" b="1" dirty="0">
                <a:latin typeface="Cambria" panose="02040503050406030204" pitchFamily="18" charset="0"/>
                <a:ea typeface="Cambria" panose="02040503050406030204" pitchFamily="18" charset="0"/>
              </a:rPr>
              <a:t>This Court is further of the opinion that </a:t>
            </a:r>
            <a:r>
              <a:rPr lang="en-US" b="1" i="1" u="sng" dirty="0">
                <a:latin typeface="Cambria" panose="02040503050406030204" pitchFamily="18" charset="0"/>
                <a:ea typeface="Cambria" panose="02040503050406030204" pitchFamily="18" charset="0"/>
              </a:rPr>
              <a:t>if the foundational allegation is missing in the notice issued under section 148A(b) of the Act, the same cannot be incorporated by issuing a supplementary notice</a:t>
            </a:r>
            <a:r>
              <a:rPr lang="en-US" b="1" i="1" u="sng" dirty="0" smtClean="0">
                <a:latin typeface="Cambria" panose="02040503050406030204" pitchFamily="18" charset="0"/>
                <a:ea typeface="Cambria" panose="02040503050406030204" pitchFamily="18" charset="0"/>
              </a:rPr>
              <a:t>.</a:t>
            </a:r>
          </a:p>
          <a:p>
            <a:pPr marL="0" indent="0" algn="just">
              <a:buNone/>
            </a:pPr>
            <a:endParaRPr lang="en-US" b="1" u="sng" dirty="0" smtClean="0">
              <a:latin typeface="Cambria" panose="02040503050406030204" pitchFamily="18" charset="0"/>
              <a:ea typeface="Cambria" panose="02040503050406030204" pitchFamily="18" charset="0"/>
            </a:endParaRPr>
          </a:p>
          <a:p>
            <a:pPr marL="457200" indent="-457200" algn="just">
              <a:buNone/>
            </a:pPr>
            <a:r>
              <a:rPr lang="en-US" b="1" dirty="0" smtClean="0">
                <a:solidFill>
                  <a:schemeClr val="accent1"/>
                </a:solidFill>
                <a:latin typeface="Cambria" panose="02040503050406030204" pitchFamily="18" charset="0"/>
                <a:ea typeface="Cambria" panose="02040503050406030204" pitchFamily="18" charset="0"/>
              </a:rPr>
              <a:t>j)</a:t>
            </a:r>
            <a:r>
              <a:rPr lang="en-US" b="1" dirty="0">
                <a:solidFill>
                  <a:schemeClr val="accent1"/>
                </a:solidFill>
                <a:latin typeface="Cambria" panose="02040503050406030204" pitchFamily="18" charset="0"/>
                <a:ea typeface="Cambria" panose="02040503050406030204" pitchFamily="18" charset="0"/>
              </a:rPr>
              <a:t> </a:t>
            </a:r>
            <a:r>
              <a:rPr lang="en-US" b="1" dirty="0">
                <a:latin typeface="Cambria" panose="02040503050406030204" pitchFamily="18" charset="0"/>
                <a:ea typeface="Cambria" panose="02040503050406030204" pitchFamily="18" charset="0"/>
              </a:rPr>
              <a:t>	</a:t>
            </a:r>
            <a:r>
              <a:rPr lang="en-US" b="1" dirty="0" err="1" smtClean="0">
                <a:latin typeface="Cambria" panose="02040503050406030204" pitchFamily="18" charset="0"/>
                <a:ea typeface="Cambria" panose="02040503050406030204" pitchFamily="18" charset="0"/>
              </a:rPr>
              <a:t>Usha</a:t>
            </a:r>
            <a:r>
              <a:rPr lang="en-US" b="1" dirty="0" smtClean="0">
                <a:latin typeface="Cambria" panose="02040503050406030204" pitchFamily="18" charset="0"/>
                <a:ea typeface="Cambria" panose="02040503050406030204" pitchFamily="18" charset="0"/>
              </a:rPr>
              <a:t> </a:t>
            </a:r>
            <a:r>
              <a:rPr lang="en-US" b="1" dirty="0">
                <a:latin typeface="Cambria" panose="02040503050406030204" pitchFamily="18" charset="0"/>
                <a:ea typeface="Cambria" panose="02040503050406030204" pitchFamily="18" charset="0"/>
              </a:rPr>
              <a:t>Rani </a:t>
            </a:r>
            <a:r>
              <a:rPr lang="en-US" b="1" dirty="0" err="1">
                <a:latin typeface="Cambria" panose="02040503050406030204" pitchFamily="18" charset="0"/>
                <a:ea typeface="Cambria" panose="02040503050406030204" pitchFamily="18" charset="0"/>
              </a:rPr>
              <a:t>Girdhar</a:t>
            </a:r>
            <a:r>
              <a:rPr lang="en-US" b="1" dirty="0">
                <a:latin typeface="Cambria" panose="02040503050406030204" pitchFamily="18" charset="0"/>
                <a:ea typeface="Cambria" panose="02040503050406030204" pitchFamily="18" charset="0"/>
              </a:rPr>
              <a:t> v. ITO </a:t>
            </a:r>
            <a:r>
              <a:rPr lang="pt-BR" b="1" dirty="0">
                <a:latin typeface="Cambria" panose="02040503050406030204" pitchFamily="18" charset="0"/>
                <a:ea typeface="Cambria" panose="02040503050406030204" pitchFamily="18" charset="0"/>
              </a:rPr>
              <a:t>[2023] 146 taxmann.com 547 (Delhi)[25-11-2022</a:t>
            </a:r>
            <a:r>
              <a:rPr lang="pt-BR" b="1" dirty="0" smtClean="0">
                <a:latin typeface="Cambria" panose="02040503050406030204" pitchFamily="18" charset="0"/>
                <a:ea typeface="Cambria" panose="02040503050406030204" pitchFamily="18" charset="0"/>
              </a:rPr>
              <a:t>]:</a:t>
            </a:r>
          </a:p>
          <a:p>
            <a:pPr marL="0" indent="0" algn="just">
              <a:buNone/>
            </a:pPr>
            <a:r>
              <a:rPr lang="en-US" dirty="0" smtClean="0">
                <a:latin typeface="Cambria" panose="02040503050406030204" pitchFamily="18" charset="0"/>
                <a:ea typeface="Cambria" panose="02040503050406030204" pitchFamily="18" charset="0"/>
              </a:rPr>
              <a:t>	Where </a:t>
            </a:r>
            <a:r>
              <a:rPr lang="en-US" dirty="0">
                <a:latin typeface="Cambria" panose="02040503050406030204" pitchFamily="18" charset="0"/>
                <a:ea typeface="Cambria" panose="02040503050406030204" pitchFamily="18" charset="0"/>
              </a:rPr>
              <a:t>AO issued show cause notice under section 148A(b) on ground that </a:t>
            </a:r>
            <a:r>
              <a:rPr lang="en-US" dirty="0" err="1">
                <a:latin typeface="Cambria" panose="02040503050406030204" pitchFamily="18" charset="0"/>
                <a:ea typeface="Cambria" panose="02040503050406030204" pitchFamily="18" charset="0"/>
              </a:rPr>
              <a:t>assessee</a:t>
            </a:r>
            <a:r>
              <a:rPr lang="en-US" dirty="0">
                <a:latin typeface="Cambria" panose="02040503050406030204" pitchFamily="18" charset="0"/>
                <a:ea typeface="Cambria" panose="02040503050406030204" pitchFamily="18" charset="0"/>
              </a:rPr>
              <a:t> sold property in </a:t>
            </a:r>
            <a:r>
              <a:rPr lang="en-US" dirty="0" smtClean="0">
                <a:latin typeface="Cambria" panose="02040503050406030204" pitchFamily="18" charset="0"/>
                <a:ea typeface="Cambria" panose="02040503050406030204" pitchFamily="18" charset="0"/>
              </a:rPr>
              <a:t>	relevant </a:t>
            </a:r>
            <a:r>
              <a:rPr lang="en-US" dirty="0">
                <a:latin typeface="Cambria" panose="02040503050406030204" pitchFamily="18" charset="0"/>
                <a:ea typeface="Cambria" panose="02040503050406030204" pitchFamily="18" charset="0"/>
              </a:rPr>
              <a:t>assessment year and did not declare any capital gain from such sale in his return, however, </a:t>
            </a:r>
            <a:r>
              <a:rPr lang="en-US" dirty="0" smtClean="0">
                <a:latin typeface="Cambria" panose="02040503050406030204" pitchFamily="18" charset="0"/>
                <a:ea typeface="Cambria" panose="02040503050406030204" pitchFamily="18" charset="0"/>
              </a:rPr>
              <a:t>	description </a:t>
            </a:r>
            <a:r>
              <a:rPr lang="en-US" dirty="0">
                <a:latin typeface="Cambria" panose="02040503050406030204" pitchFamily="18" charset="0"/>
                <a:ea typeface="Cambria" panose="02040503050406030204" pitchFamily="18" charset="0"/>
              </a:rPr>
              <a:t>of property was different in order passed under section 148A(d) from description in notice </a:t>
            </a:r>
            <a:r>
              <a:rPr lang="en-US" dirty="0" smtClean="0">
                <a:latin typeface="Cambria" panose="02040503050406030204" pitchFamily="18" charset="0"/>
                <a:ea typeface="Cambria" panose="02040503050406030204" pitchFamily="18" charset="0"/>
              </a:rPr>
              <a:t>	under </a:t>
            </a:r>
            <a:r>
              <a:rPr lang="en-US" dirty="0">
                <a:latin typeface="Cambria" panose="02040503050406030204" pitchFamily="18" charset="0"/>
                <a:ea typeface="Cambria" panose="02040503050406030204" pitchFamily="18" charset="0"/>
              </a:rPr>
              <a:t>section 148A(b) and furthermore, sale consideration and circle rate in both documents were also </a:t>
            </a:r>
            <a:r>
              <a:rPr lang="en-US" dirty="0" smtClean="0">
                <a:latin typeface="Cambria" panose="02040503050406030204" pitchFamily="18" charset="0"/>
                <a:ea typeface="Cambria" panose="02040503050406030204" pitchFamily="18" charset="0"/>
              </a:rPr>
              <a:t>	different</a:t>
            </a:r>
            <a:r>
              <a:rPr lang="en-US" dirty="0">
                <a:latin typeface="Cambria" panose="02040503050406030204" pitchFamily="18" charset="0"/>
                <a:ea typeface="Cambria" panose="02040503050406030204" pitchFamily="18" charset="0"/>
              </a:rPr>
              <a:t>, since AO was negligent and even failed to admit his mistake of incorporating incorrect </a:t>
            </a:r>
            <a:r>
              <a:rPr lang="en-US" dirty="0" smtClean="0">
                <a:latin typeface="Cambria" panose="02040503050406030204" pitchFamily="18" charset="0"/>
                <a:ea typeface="Cambria" panose="02040503050406030204" pitchFamily="18" charset="0"/>
              </a:rPr>
              <a:t>	information </a:t>
            </a:r>
            <a:r>
              <a:rPr lang="en-US" dirty="0">
                <a:latin typeface="Cambria" panose="02040503050406030204" pitchFamily="18" charset="0"/>
                <a:ea typeface="Cambria" panose="02040503050406030204" pitchFamily="18" charset="0"/>
              </a:rPr>
              <a:t>while passing order under section 148A(d), impugned notice and order were to be set </a:t>
            </a:r>
            <a:r>
              <a:rPr lang="en-US" dirty="0" smtClean="0">
                <a:latin typeface="Cambria" panose="02040503050406030204" pitchFamily="18" charset="0"/>
                <a:ea typeface="Cambria" panose="02040503050406030204" pitchFamily="18" charset="0"/>
              </a:rPr>
              <a:t>aside.</a:t>
            </a:r>
          </a:p>
          <a:p>
            <a:pPr algn="just">
              <a:buFont typeface="Wingdings" panose="05000000000000000000" pitchFamily="2" charset="2"/>
              <a:buChar char="Ø"/>
            </a:pPr>
            <a:endParaRPr lang="en-US" dirty="0" smtClean="0">
              <a:latin typeface="Cambria" panose="02040503050406030204" pitchFamily="18" charset="0"/>
              <a:ea typeface="Cambria" panose="02040503050406030204" pitchFamily="18" charset="0"/>
            </a:endParaRPr>
          </a:p>
          <a:p>
            <a:pPr marL="0" indent="0" algn="just">
              <a:buNone/>
            </a:pPr>
            <a:endParaRPr lang="en-US" sz="1900" dirty="0" smtClean="0">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28</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625229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5788" y="357188"/>
            <a:ext cx="10996612" cy="6049299"/>
          </a:xfrm>
        </p:spPr>
        <p:txBody>
          <a:bodyPr>
            <a:normAutofit fontScale="55000" lnSpcReduction="20000"/>
          </a:bodyPr>
          <a:lstStyle/>
          <a:p>
            <a:pPr marL="0" indent="0" algn="just">
              <a:lnSpc>
                <a:spcPct val="110000"/>
              </a:lnSpc>
              <a:buNone/>
            </a:pPr>
            <a:endParaRPr lang="en-US" sz="2000" b="1" dirty="0">
              <a:solidFill>
                <a:schemeClr val="accent1"/>
              </a:solidFill>
              <a:latin typeface="Cambria" panose="02040503050406030204" pitchFamily="18" charset="0"/>
              <a:ea typeface="Cambria" panose="02040503050406030204" pitchFamily="18" charset="0"/>
            </a:endParaRPr>
          </a:p>
          <a:p>
            <a:pPr marL="0" indent="0" algn="just">
              <a:lnSpc>
                <a:spcPct val="110000"/>
              </a:lnSpc>
              <a:buNone/>
            </a:pPr>
            <a:r>
              <a:rPr lang="en-US" sz="3300" b="1" dirty="0">
                <a:solidFill>
                  <a:schemeClr val="accent1"/>
                </a:solidFill>
                <a:latin typeface="Cambria "/>
                <a:ea typeface="Cambria" panose="02040503050406030204" pitchFamily="18" charset="0"/>
              </a:rPr>
              <a:t>k</a:t>
            </a:r>
            <a:r>
              <a:rPr lang="en-US" sz="3300" b="1" dirty="0" smtClean="0">
                <a:solidFill>
                  <a:schemeClr val="accent1"/>
                </a:solidFill>
                <a:latin typeface="Cambria "/>
                <a:ea typeface="Cambria" panose="02040503050406030204" pitchFamily="18" charset="0"/>
              </a:rPr>
              <a:t>) </a:t>
            </a:r>
            <a:r>
              <a:rPr lang="en-US" sz="3300" b="1" dirty="0">
                <a:solidFill>
                  <a:schemeClr val="tx1"/>
                </a:solidFill>
                <a:latin typeface="Cambria "/>
              </a:rPr>
              <a:t>U.S. </a:t>
            </a:r>
            <a:r>
              <a:rPr lang="en-US" sz="3300" b="1" dirty="0" smtClean="0">
                <a:solidFill>
                  <a:schemeClr val="tx1"/>
                </a:solidFill>
                <a:latin typeface="Cambria "/>
              </a:rPr>
              <a:t>Associates </a:t>
            </a:r>
            <a:r>
              <a:rPr lang="de-DE" sz="3300" b="1" dirty="0">
                <a:solidFill>
                  <a:schemeClr val="tx1"/>
                </a:solidFill>
                <a:latin typeface="Cambria "/>
              </a:rPr>
              <a:t>[2023] 451 ITR 424 (Chhattisgarh)[01-12-2022</a:t>
            </a:r>
            <a:r>
              <a:rPr lang="de-DE" sz="3300" b="1" dirty="0" smtClean="0">
                <a:solidFill>
                  <a:schemeClr val="tx1"/>
                </a:solidFill>
                <a:latin typeface="Cambria "/>
              </a:rPr>
              <a:t>]: </a:t>
            </a:r>
          </a:p>
          <a:p>
            <a:pPr marL="0" indent="0" algn="just">
              <a:lnSpc>
                <a:spcPct val="110000"/>
              </a:lnSpc>
              <a:buNone/>
            </a:pPr>
            <a:r>
              <a:rPr lang="en-US" sz="3300" dirty="0">
                <a:solidFill>
                  <a:schemeClr val="tx1"/>
                </a:solidFill>
                <a:latin typeface="Cambria "/>
              </a:rPr>
              <a:t>Assessing Officer initially issued on </a:t>
            </a:r>
            <a:r>
              <a:rPr lang="en-US" sz="3300" dirty="0" err="1">
                <a:solidFill>
                  <a:schemeClr val="tx1"/>
                </a:solidFill>
                <a:latin typeface="Cambria "/>
              </a:rPr>
              <a:t>assessee</a:t>
            </a:r>
            <a:r>
              <a:rPr lang="en-US" sz="3300" dirty="0">
                <a:solidFill>
                  <a:schemeClr val="tx1"/>
                </a:solidFill>
                <a:latin typeface="Cambria "/>
              </a:rPr>
              <a:t> notice under section 148 and subsequently under section 148A(b) - Thereafter Assessing Officer passed order under section 148A(d) holding that </a:t>
            </a:r>
            <a:r>
              <a:rPr lang="en-US" sz="3300" dirty="0" err="1">
                <a:solidFill>
                  <a:schemeClr val="tx1"/>
                </a:solidFill>
                <a:latin typeface="Cambria "/>
              </a:rPr>
              <a:t>assessee</a:t>
            </a:r>
            <a:r>
              <a:rPr lang="en-US" sz="3300" dirty="0">
                <a:solidFill>
                  <a:schemeClr val="tx1"/>
                </a:solidFill>
                <a:latin typeface="Cambria "/>
              </a:rPr>
              <a:t> had suppressed a transaction of </a:t>
            </a:r>
            <a:r>
              <a:rPr lang="en-US" sz="3300" dirty="0" err="1">
                <a:solidFill>
                  <a:schemeClr val="tx1"/>
                </a:solidFill>
                <a:latin typeface="Cambria "/>
              </a:rPr>
              <a:t>Rs</a:t>
            </a:r>
            <a:r>
              <a:rPr lang="en-US" sz="3300" dirty="0">
                <a:solidFill>
                  <a:schemeClr val="tx1"/>
                </a:solidFill>
                <a:latin typeface="Cambria "/>
              </a:rPr>
              <a:t>. 14 </a:t>
            </a:r>
            <a:r>
              <a:rPr lang="en-US" sz="3300" dirty="0" err="1">
                <a:solidFill>
                  <a:schemeClr val="tx1"/>
                </a:solidFill>
                <a:latin typeface="Cambria "/>
              </a:rPr>
              <a:t>lacs</a:t>
            </a:r>
            <a:r>
              <a:rPr lang="en-US" sz="3300" dirty="0">
                <a:solidFill>
                  <a:schemeClr val="tx1"/>
                </a:solidFill>
                <a:latin typeface="Cambria "/>
              </a:rPr>
              <a:t> and this had also escaped assessment - Further Assessing Officer issued on </a:t>
            </a:r>
            <a:r>
              <a:rPr lang="en-US" sz="3300" dirty="0" err="1">
                <a:solidFill>
                  <a:schemeClr val="tx1"/>
                </a:solidFill>
                <a:latin typeface="Cambria "/>
              </a:rPr>
              <a:t>assessee</a:t>
            </a:r>
            <a:r>
              <a:rPr lang="en-US" sz="3300" dirty="0">
                <a:solidFill>
                  <a:schemeClr val="tx1"/>
                </a:solidFill>
                <a:latin typeface="Cambria "/>
              </a:rPr>
              <a:t> a notice under section 148 - Whether since in notices issued initially Assessing Officer had not disclosed fact of </a:t>
            </a:r>
            <a:r>
              <a:rPr lang="en-US" sz="3300" dirty="0" err="1">
                <a:solidFill>
                  <a:schemeClr val="tx1"/>
                </a:solidFill>
                <a:latin typeface="Cambria "/>
              </a:rPr>
              <a:t>assessee</a:t>
            </a:r>
            <a:r>
              <a:rPr lang="en-US" sz="3300" dirty="0">
                <a:solidFill>
                  <a:schemeClr val="tx1"/>
                </a:solidFill>
                <a:latin typeface="Cambria "/>
              </a:rPr>
              <a:t> having suppressed transaction of </a:t>
            </a:r>
            <a:r>
              <a:rPr lang="en-US" sz="3300" dirty="0" err="1">
                <a:solidFill>
                  <a:schemeClr val="tx1"/>
                </a:solidFill>
                <a:latin typeface="Cambria "/>
              </a:rPr>
              <a:t>Rs</a:t>
            </a:r>
            <a:r>
              <a:rPr lang="en-US" sz="3300" dirty="0">
                <a:solidFill>
                  <a:schemeClr val="tx1"/>
                </a:solidFill>
                <a:latin typeface="Cambria "/>
              </a:rPr>
              <a:t>. 14 </a:t>
            </a:r>
            <a:r>
              <a:rPr lang="en-US" sz="3300" dirty="0" err="1">
                <a:solidFill>
                  <a:schemeClr val="tx1"/>
                </a:solidFill>
                <a:latin typeface="Cambria "/>
              </a:rPr>
              <a:t>lacs</a:t>
            </a:r>
            <a:r>
              <a:rPr lang="en-US" sz="3300" dirty="0">
                <a:solidFill>
                  <a:schemeClr val="tx1"/>
                </a:solidFill>
                <a:latin typeface="Cambria "/>
              </a:rPr>
              <a:t> and this had also escaped assessment, assessment yet being made of amount of </a:t>
            </a:r>
            <a:r>
              <a:rPr lang="en-US" sz="3300" dirty="0" err="1">
                <a:solidFill>
                  <a:schemeClr val="tx1"/>
                </a:solidFill>
                <a:latin typeface="Cambria "/>
              </a:rPr>
              <a:t>Rs</a:t>
            </a:r>
            <a:r>
              <a:rPr lang="en-US" sz="3300" dirty="0">
                <a:solidFill>
                  <a:schemeClr val="tx1"/>
                </a:solidFill>
                <a:latin typeface="Cambria "/>
              </a:rPr>
              <a:t>. 14 </a:t>
            </a:r>
            <a:r>
              <a:rPr lang="en-US" sz="3300" dirty="0" err="1">
                <a:solidFill>
                  <a:schemeClr val="tx1"/>
                </a:solidFill>
                <a:latin typeface="Cambria "/>
              </a:rPr>
              <a:t>lacs</a:t>
            </a:r>
            <a:r>
              <a:rPr lang="en-US" sz="3300" dirty="0">
                <a:solidFill>
                  <a:schemeClr val="tx1"/>
                </a:solidFill>
                <a:latin typeface="Cambria "/>
              </a:rPr>
              <a:t> was prima facie bad - Held, yes - Whether order passed under section 148A(d) and notice issued under section 148 deserved to be set aside - Held, </a:t>
            </a:r>
            <a:r>
              <a:rPr lang="en-US" sz="3300" dirty="0" smtClean="0">
                <a:solidFill>
                  <a:schemeClr val="tx1"/>
                </a:solidFill>
                <a:latin typeface="Cambria "/>
              </a:rPr>
              <a:t>yes</a:t>
            </a:r>
          </a:p>
          <a:p>
            <a:pPr marL="0" indent="0" algn="just">
              <a:lnSpc>
                <a:spcPct val="110000"/>
              </a:lnSpc>
              <a:buNone/>
            </a:pPr>
            <a:r>
              <a:rPr lang="en-US" sz="3300" dirty="0" smtClean="0">
                <a:solidFill>
                  <a:schemeClr val="tx1"/>
                </a:solidFill>
                <a:latin typeface="Cambria "/>
              </a:rPr>
              <a:t>Decision of Supreme </a:t>
            </a:r>
            <a:r>
              <a:rPr lang="en-US" sz="3300" dirty="0">
                <a:solidFill>
                  <a:schemeClr val="tx1"/>
                </a:solidFill>
                <a:latin typeface="Cambria "/>
              </a:rPr>
              <a:t>Court in case of </a:t>
            </a:r>
            <a:r>
              <a:rPr lang="en-US" sz="3300" b="1" i="1" dirty="0">
                <a:solidFill>
                  <a:schemeClr val="tx1"/>
                </a:solidFill>
                <a:latin typeface="Cambria "/>
              </a:rPr>
              <a:t>Commissioner of Customs</a:t>
            </a:r>
            <a:r>
              <a:rPr lang="en-US" sz="3300" b="1" dirty="0">
                <a:solidFill>
                  <a:schemeClr val="tx1"/>
                </a:solidFill>
                <a:latin typeface="Cambria "/>
              </a:rPr>
              <a:t> v. </a:t>
            </a:r>
            <a:r>
              <a:rPr lang="en-US" sz="3300" b="1" i="1" dirty="0">
                <a:solidFill>
                  <a:schemeClr val="tx1"/>
                </a:solidFill>
                <a:latin typeface="Cambria "/>
              </a:rPr>
              <a:t>Toyo Engineering India Ltd. </a:t>
            </a:r>
            <a:r>
              <a:rPr lang="en-US" sz="3300" b="1" u="sng" dirty="0">
                <a:solidFill>
                  <a:schemeClr val="tx1"/>
                </a:solidFill>
                <a:latin typeface="Cambria "/>
              </a:rPr>
              <a:t>2006 taxmann.com 1488 (SC)/7 SCC </a:t>
            </a:r>
            <a:r>
              <a:rPr lang="en-US" sz="3300" b="1" u="sng" dirty="0" smtClean="0">
                <a:solidFill>
                  <a:schemeClr val="tx1"/>
                </a:solidFill>
                <a:latin typeface="Cambria "/>
              </a:rPr>
              <a:t>592 was followed </a:t>
            </a:r>
            <a:r>
              <a:rPr lang="en-US" sz="3300" dirty="0" smtClean="0">
                <a:solidFill>
                  <a:schemeClr val="tx1"/>
                </a:solidFill>
                <a:latin typeface="Cambria "/>
              </a:rPr>
              <a:t>wherein </a:t>
            </a:r>
            <a:r>
              <a:rPr lang="en-US" sz="3300" dirty="0">
                <a:solidFill>
                  <a:schemeClr val="tx1"/>
                </a:solidFill>
                <a:latin typeface="Cambria "/>
              </a:rPr>
              <a:t>in paragraph 16 the Supreme Court has emphatically held that the Department cannot travel beyond the show cause notice.</a:t>
            </a:r>
            <a:endParaRPr lang="en-US" sz="3300" b="1" dirty="0">
              <a:solidFill>
                <a:schemeClr val="tx1"/>
              </a:solidFill>
              <a:latin typeface="Cambria "/>
              <a:ea typeface="Cambria" panose="02040503050406030204" pitchFamily="18" charset="0"/>
            </a:endParaRPr>
          </a:p>
          <a:p>
            <a:pPr marL="0" indent="0" algn="just">
              <a:lnSpc>
                <a:spcPct val="110000"/>
              </a:lnSpc>
              <a:buNone/>
            </a:pPr>
            <a:endParaRPr lang="en-US" sz="3300" b="1" dirty="0" smtClean="0">
              <a:solidFill>
                <a:schemeClr val="accent1"/>
              </a:solidFill>
              <a:latin typeface="Cambria "/>
              <a:ea typeface="Cambria" panose="02040503050406030204" pitchFamily="18" charset="0"/>
            </a:endParaRPr>
          </a:p>
          <a:p>
            <a:pPr marL="0" indent="0" algn="just">
              <a:lnSpc>
                <a:spcPct val="110000"/>
              </a:lnSpc>
              <a:buNone/>
            </a:pPr>
            <a:r>
              <a:rPr lang="en-US" sz="3300" b="1" dirty="0" smtClean="0">
                <a:solidFill>
                  <a:schemeClr val="accent1"/>
                </a:solidFill>
                <a:latin typeface="Cambria "/>
                <a:ea typeface="Cambria" panose="02040503050406030204" pitchFamily="18" charset="0"/>
              </a:rPr>
              <a:t>l)  </a:t>
            </a:r>
            <a:r>
              <a:rPr lang="en-US" sz="3300" b="1" dirty="0" smtClean="0">
                <a:latin typeface="Cambria "/>
                <a:ea typeface="Cambria" panose="02040503050406030204" pitchFamily="18" charset="0"/>
              </a:rPr>
              <a:t>Information also include the material </a:t>
            </a:r>
            <a:r>
              <a:rPr lang="en-US" sz="3300" dirty="0" smtClean="0">
                <a:latin typeface="Cambria "/>
                <a:ea typeface="Cambria" panose="02040503050406030204" pitchFamily="18" charset="0"/>
              </a:rPr>
              <a:t>i.e. the source of the information suggesting escapement of income-Investigation Wing Report, Insight Portal information etc. </a:t>
            </a:r>
            <a:r>
              <a:rPr lang="en-US" sz="3300" b="1" dirty="0" smtClean="0">
                <a:latin typeface="Cambria "/>
                <a:ea typeface="Cambria" panose="02040503050406030204" pitchFamily="18" charset="0"/>
              </a:rPr>
              <a:t>Ashish </a:t>
            </a:r>
            <a:r>
              <a:rPr lang="en-US" sz="3300" b="1" dirty="0">
                <a:latin typeface="Cambria "/>
                <a:ea typeface="Cambria" panose="02040503050406030204" pitchFamily="18" charset="0"/>
              </a:rPr>
              <a:t>Agarwal (2022 SCC Online SC 543) dated 04.05.2022(SC</a:t>
            </a:r>
            <a:r>
              <a:rPr lang="en-US" sz="3300" b="1" dirty="0" smtClean="0">
                <a:latin typeface="Cambria "/>
                <a:ea typeface="Cambria" panose="02040503050406030204" pitchFamily="18" charset="0"/>
              </a:rPr>
              <a:t>).</a:t>
            </a:r>
          </a:p>
          <a:p>
            <a:pPr marL="0" indent="0" algn="just">
              <a:lnSpc>
                <a:spcPct val="110000"/>
              </a:lnSpc>
              <a:buNone/>
            </a:pPr>
            <a:endParaRPr lang="en-US" sz="3300" b="1" dirty="0" smtClean="0">
              <a:latin typeface="Cambria "/>
              <a:ea typeface="Cambria" panose="02040503050406030204" pitchFamily="18" charset="0"/>
            </a:endParaRPr>
          </a:p>
          <a:p>
            <a:pPr marL="0" indent="0" algn="just">
              <a:lnSpc>
                <a:spcPct val="110000"/>
              </a:lnSpc>
              <a:buNone/>
            </a:pPr>
            <a:endParaRPr lang="en-US" sz="2000" b="1" dirty="0">
              <a:latin typeface="Cambria" panose="02040503050406030204" pitchFamily="18" charset="0"/>
              <a:ea typeface="Cambria" panose="02040503050406030204" pitchFamily="18" charset="0"/>
            </a:endParaRPr>
          </a:p>
          <a:p>
            <a:pPr marL="0" indent="0" algn="just">
              <a:lnSpc>
                <a:spcPct val="110000"/>
              </a:lnSpc>
              <a:buNone/>
            </a:pPr>
            <a:endParaRPr lang="en-US" sz="2000" b="1" dirty="0">
              <a:latin typeface="Cambria" panose="02040503050406030204" pitchFamily="18" charset="0"/>
              <a:ea typeface="Cambria" panose="02040503050406030204" pitchFamily="18" charset="0"/>
            </a:endParaRPr>
          </a:p>
          <a:p>
            <a:pPr marL="0" indent="0" algn="just">
              <a:lnSpc>
                <a:spcPct val="110000"/>
              </a:lnSpc>
              <a:buNone/>
            </a:pPr>
            <a:r>
              <a:rPr lang="en-US" dirty="0">
                <a:latin typeface="Cambria" panose="02040503050406030204" pitchFamily="18" charset="0"/>
                <a:ea typeface="Cambria" panose="02040503050406030204" pitchFamily="18" charset="0"/>
              </a:rPr>
              <a:t> </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29</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552637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0038"/>
            <a:ext cx="10515600" cy="5876925"/>
          </a:xfrm>
        </p:spPr>
        <p:txBody>
          <a:bodyPr/>
          <a:lstStyle/>
          <a:p>
            <a:pPr>
              <a:lnSpc>
                <a:spcPct val="100000"/>
              </a:lnSpc>
              <a:spcBef>
                <a:spcPts val="0"/>
              </a:spcBef>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Filing of Return of Income u/s 148 and seeking reasons to believe and Approval u/s 151 from the AO</a:t>
            </a:r>
          </a:p>
          <a:p>
            <a:pPr marL="0" indent="0">
              <a:lnSpc>
                <a:spcPct val="100000"/>
              </a:lnSpc>
              <a:spcBef>
                <a:spcPts val="0"/>
              </a:spcBef>
              <a:buNone/>
            </a:pPr>
            <a:endParaRPr lang="en-US" sz="1900" dirty="0" smtClean="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Furnishing reasons recorded along with other documents like 151 approval and documents/ information/ evidence relied upon in the reason to believe.</a:t>
            </a:r>
          </a:p>
          <a:p>
            <a:pPr marL="0" indent="0">
              <a:lnSpc>
                <a:spcPct val="100000"/>
              </a:lnSpc>
              <a:spcBef>
                <a:spcPts val="0"/>
              </a:spcBef>
              <a:buNone/>
            </a:pPr>
            <a:endParaRPr lang="en-US" sz="1900" dirty="0" smtClean="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Filing of preliminary legal objections </a:t>
            </a:r>
            <a:r>
              <a:rPr lang="en-US" sz="1900" dirty="0" smtClean="0">
                <a:latin typeface="Cambria" panose="02040503050406030204" pitchFamily="18" charset="0"/>
                <a:ea typeface="Cambria" panose="02040503050406030204" pitchFamily="18" charset="0"/>
              </a:rPr>
              <a:t>against reasons to believe &amp; reopening proceedings.</a:t>
            </a:r>
          </a:p>
          <a:p>
            <a:pPr marL="0" indent="0">
              <a:lnSpc>
                <a:spcPct val="100000"/>
              </a:lnSpc>
              <a:spcBef>
                <a:spcPts val="0"/>
              </a:spcBef>
              <a:buNone/>
            </a:pPr>
            <a:endParaRPr lang="en-US" sz="1900" dirty="0" smtClean="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Order disposing-off legal objections: </a:t>
            </a:r>
            <a:r>
              <a:rPr lang="en-US" sz="1900" dirty="0" smtClean="0">
                <a:latin typeface="Cambria" panose="02040503050406030204" pitchFamily="18" charset="0"/>
                <a:ea typeface="Cambria" panose="02040503050406030204" pitchFamily="18" charset="0"/>
              </a:rPr>
              <a:t>AO had to pass speaking order disposing off the legal objections before proceeding further.</a:t>
            </a:r>
          </a:p>
          <a:p>
            <a:pPr marL="0" indent="0">
              <a:lnSpc>
                <a:spcPct val="100000"/>
              </a:lnSpc>
              <a:spcBef>
                <a:spcPts val="0"/>
              </a:spcBef>
              <a:buNone/>
            </a:pPr>
            <a:endParaRPr lang="en-US" sz="1900" dirty="0" smtClean="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Completion of re-assessment proceedings and passing the assessment order.</a:t>
            </a:r>
          </a:p>
          <a:p>
            <a:pPr marL="0" indent="0">
              <a:lnSpc>
                <a:spcPct val="100000"/>
              </a:lnSpc>
              <a:spcBef>
                <a:spcPts val="0"/>
              </a:spcBef>
              <a:buNone/>
            </a:pPr>
            <a:endParaRPr lang="en-US" sz="1900" dirty="0" smtClean="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The aforesaid procedure has been explained by the Supreme Court in the landmark case of </a:t>
            </a:r>
            <a:r>
              <a:rPr lang="en-US" sz="1900" b="1" dirty="0" smtClean="0">
                <a:latin typeface="Cambria" panose="02040503050406030204" pitchFamily="18" charset="0"/>
                <a:ea typeface="Cambria" panose="02040503050406030204" pitchFamily="18" charset="0"/>
              </a:rPr>
              <a:t>GKN Drive shafts (India) Ltd. vs. ITO 259 ITR 19</a:t>
            </a:r>
          </a:p>
          <a:p>
            <a:pPr marL="0" indent="0">
              <a:buNone/>
            </a:pPr>
            <a:endParaRPr lang="en-US" dirty="0" smtClean="0">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a:t>
            </a:fld>
            <a:endParaRPr lang="en-US" sz="1800">
              <a:solidFill>
                <a:schemeClr val="accent2">
                  <a:lumMod val="50000"/>
                </a:schemeClr>
              </a:solidFill>
              <a:latin typeface="Cambria "/>
            </a:endParaRPr>
          </a:p>
        </p:txBody>
      </p:sp>
    </p:spTree>
    <p:extLst>
      <p:ext uri="{BB962C8B-B14F-4D97-AF65-F5344CB8AC3E}">
        <p14:creationId xmlns:p14="http://schemas.microsoft.com/office/powerpoint/2010/main" val="34505583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93046"/>
            <a:ext cx="11021180" cy="6083525"/>
          </a:xfrm>
        </p:spPr>
        <p:txBody>
          <a:bodyPr>
            <a:normAutofit/>
          </a:bodyPr>
          <a:lstStyle/>
          <a:p>
            <a:pPr marL="0" indent="0">
              <a:buNone/>
            </a:pPr>
            <a:endParaRPr lang="en-US" b="1" dirty="0" smtClean="0">
              <a:solidFill>
                <a:schemeClr val="tx1"/>
              </a:solidFill>
              <a:latin typeface="Cambria "/>
            </a:endParaRPr>
          </a:p>
          <a:p>
            <a:pPr marL="465138" indent="-465138" algn="just">
              <a:lnSpc>
                <a:spcPct val="120000"/>
              </a:lnSpc>
              <a:spcBef>
                <a:spcPts val="0"/>
              </a:spcBef>
              <a:buNone/>
            </a:pPr>
            <a:r>
              <a:rPr lang="en-US" sz="2100" b="1" dirty="0">
                <a:solidFill>
                  <a:schemeClr val="accent1"/>
                </a:solidFill>
                <a:latin typeface="Cambria "/>
              </a:rPr>
              <a:t>m</a:t>
            </a:r>
            <a:r>
              <a:rPr lang="en-US" sz="2100" b="1" dirty="0" smtClean="0">
                <a:solidFill>
                  <a:schemeClr val="accent1"/>
                </a:solidFill>
                <a:latin typeface="Cambria "/>
              </a:rPr>
              <a:t>) </a:t>
            </a:r>
            <a:r>
              <a:rPr lang="en-US" sz="2100" b="1" dirty="0" smtClean="0">
                <a:solidFill>
                  <a:schemeClr val="tx1"/>
                </a:solidFill>
                <a:latin typeface="Cambria "/>
              </a:rPr>
              <a:t>	Excel Commodity  &amp; Derivative (P) LTD. vs. UOI </a:t>
            </a:r>
            <a:r>
              <a:rPr lang="en-US" sz="2100" b="1" dirty="0">
                <a:solidFill>
                  <a:schemeClr val="tx1"/>
                </a:solidFill>
                <a:latin typeface="Cambria "/>
              </a:rPr>
              <a:t>(2022) 328 CTR (Cal) 710 </a:t>
            </a:r>
            <a:r>
              <a:rPr lang="en-US" sz="2100" b="1" dirty="0" smtClean="0">
                <a:solidFill>
                  <a:schemeClr val="tx1"/>
                </a:solidFill>
                <a:latin typeface="Cambria "/>
              </a:rPr>
              <a:t>- Specific question - Whether the matter should be remanded or quashed?</a:t>
            </a:r>
          </a:p>
          <a:p>
            <a:pPr marL="465138" indent="-465138" algn="just">
              <a:lnSpc>
                <a:spcPct val="120000"/>
              </a:lnSpc>
              <a:spcBef>
                <a:spcPts val="0"/>
              </a:spcBef>
              <a:buNone/>
            </a:pPr>
            <a:r>
              <a:rPr lang="en-US" sz="2100" b="1" dirty="0">
                <a:solidFill>
                  <a:schemeClr val="tx1"/>
                </a:solidFill>
                <a:latin typeface="Cambria "/>
              </a:rPr>
              <a:t>	</a:t>
            </a:r>
            <a:r>
              <a:rPr lang="en-US" sz="1900" b="1" dirty="0" smtClean="0">
                <a:solidFill>
                  <a:schemeClr val="tx1"/>
                </a:solidFill>
                <a:latin typeface="Cambria "/>
              </a:rPr>
              <a:t>Decision </a:t>
            </a:r>
            <a:r>
              <a:rPr lang="en-US" sz="1900" b="1" dirty="0">
                <a:solidFill>
                  <a:schemeClr val="tx1"/>
                </a:solidFill>
                <a:latin typeface="Cambria "/>
              </a:rPr>
              <a:t>of </a:t>
            </a:r>
            <a:r>
              <a:rPr lang="en-US" sz="1900" b="1" dirty="0" err="1">
                <a:solidFill>
                  <a:schemeClr val="tx1"/>
                </a:solidFill>
                <a:latin typeface="Cambria "/>
              </a:rPr>
              <a:t>Hon’ble</a:t>
            </a:r>
            <a:r>
              <a:rPr lang="en-US" sz="1900" b="1" dirty="0">
                <a:solidFill>
                  <a:schemeClr val="tx1"/>
                </a:solidFill>
                <a:latin typeface="Cambria "/>
              </a:rPr>
              <a:t> Delhi HC in </a:t>
            </a:r>
            <a:r>
              <a:rPr lang="en-US" sz="1900" b="1" dirty="0" err="1">
                <a:solidFill>
                  <a:schemeClr val="tx1"/>
                </a:solidFill>
                <a:latin typeface="Cambria "/>
              </a:rPr>
              <a:t>Divya</a:t>
            </a:r>
            <a:r>
              <a:rPr lang="en-US" sz="1900" b="1" dirty="0">
                <a:solidFill>
                  <a:schemeClr val="tx1"/>
                </a:solidFill>
                <a:latin typeface="Cambria "/>
              </a:rPr>
              <a:t> Capital (supra) was followed and it was held that </a:t>
            </a:r>
            <a:endParaRPr lang="en-US" sz="1900" dirty="0">
              <a:solidFill>
                <a:schemeClr val="tx1"/>
              </a:solidFill>
              <a:latin typeface="Cambria "/>
            </a:endParaRPr>
          </a:p>
          <a:p>
            <a:pPr marL="465138" indent="-465138" algn="just">
              <a:lnSpc>
                <a:spcPct val="120000"/>
              </a:lnSpc>
              <a:spcBef>
                <a:spcPts val="0"/>
              </a:spcBef>
              <a:buNone/>
            </a:pPr>
            <a:r>
              <a:rPr lang="en-US" sz="1900" i="1" dirty="0" smtClean="0">
                <a:solidFill>
                  <a:schemeClr val="tx1"/>
                </a:solidFill>
                <a:latin typeface="Cambria "/>
              </a:rPr>
              <a:t>	“</a:t>
            </a:r>
            <a:r>
              <a:rPr lang="en-US" sz="1900" i="1" dirty="0">
                <a:solidFill>
                  <a:schemeClr val="tx1"/>
                </a:solidFill>
                <a:latin typeface="Cambria "/>
              </a:rPr>
              <a:t>As pointed out in the aforesaid mentioned decision, the term “information” in Explanation-1 under Section 148 </a:t>
            </a:r>
            <a:r>
              <a:rPr lang="en-US" sz="1900" i="1" dirty="0" smtClean="0">
                <a:solidFill>
                  <a:schemeClr val="tx1"/>
                </a:solidFill>
                <a:latin typeface="Cambria "/>
              </a:rPr>
              <a:t>	cannot be </a:t>
            </a:r>
            <a:r>
              <a:rPr lang="en-US" sz="1900" i="1" dirty="0">
                <a:solidFill>
                  <a:schemeClr val="tx1"/>
                </a:solidFill>
                <a:latin typeface="Cambria "/>
              </a:rPr>
              <a:t>lightly resorted to so as to reopen assessment and this information cannot be a ground to give </a:t>
            </a:r>
            <a:r>
              <a:rPr lang="en-US" sz="1900" i="1" dirty="0" smtClean="0">
                <a:solidFill>
                  <a:schemeClr val="tx1"/>
                </a:solidFill>
                <a:latin typeface="Cambria "/>
              </a:rPr>
              <a:t> unbridled 	power </a:t>
            </a:r>
            <a:r>
              <a:rPr lang="en-US" sz="1900" i="1" dirty="0">
                <a:solidFill>
                  <a:schemeClr val="tx1"/>
                </a:solidFill>
                <a:latin typeface="Cambria "/>
              </a:rPr>
              <a:t>to </a:t>
            </a:r>
            <a:r>
              <a:rPr lang="en-US" sz="1900" i="1" dirty="0" smtClean="0">
                <a:solidFill>
                  <a:schemeClr val="tx1"/>
                </a:solidFill>
                <a:latin typeface="Cambria "/>
              </a:rPr>
              <a:t>the </a:t>
            </a:r>
            <a:r>
              <a:rPr lang="en-US" sz="1900" i="1" dirty="0">
                <a:solidFill>
                  <a:schemeClr val="tx1"/>
                </a:solidFill>
                <a:latin typeface="Cambria "/>
              </a:rPr>
              <a:t>revenue. In fact, in the case on hand, the information has been lightly used which resulted </a:t>
            </a:r>
            <a:r>
              <a:rPr lang="en-US" sz="1900" i="1" dirty="0" smtClean="0">
                <a:solidFill>
                  <a:schemeClr val="tx1"/>
                </a:solidFill>
                <a:latin typeface="Cambria "/>
              </a:rPr>
              <a:t>in </a:t>
            </a:r>
            <a:r>
              <a:rPr lang="en-US" sz="1900" i="1" dirty="0">
                <a:solidFill>
                  <a:schemeClr val="tx1"/>
                </a:solidFill>
                <a:latin typeface="Cambria "/>
              </a:rPr>
              <a:t>issuance </a:t>
            </a:r>
            <a:r>
              <a:rPr lang="en-US" sz="1900" i="1" dirty="0" smtClean="0">
                <a:solidFill>
                  <a:schemeClr val="tx1"/>
                </a:solidFill>
                <a:latin typeface="Cambria "/>
              </a:rPr>
              <a:t>of notice. </a:t>
            </a:r>
            <a:r>
              <a:rPr lang="en-US" sz="1900" i="1" dirty="0">
                <a:solidFill>
                  <a:schemeClr val="tx1"/>
                </a:solidFill>
                <a:latin typeface="Cambria "/>
              </a:rPr>
              <a:t>As </a:t>
            </a:r>
            <a:r>
              <a:rPr lang="en-US" sz="1900" i="1" dirty="0" smtClean="0">
                <a:solidFill>
                  <a:schemeClr val="tx1"/>
                </a:solidFill>
                <a:latin typeface="Cambria "/>
              </a:rPr>
              <a:t>pointed </a:t>
            </a:r>
            <a:r>
              <a:rPr lang="en-US" sz="1900" i="1" dirty="0">
                <a:solidFill>
                  <a:schemeClr val="tx1"/>
                </a:solidFill>
                <a:latin typeface="Cambria "/>
              </a:rPr>
              <a:t>out earlier, the </a:t>
            </a:r>
            <a:r>
              <a:rPr lang="en-US" sz="1900" i="1" dirty="0" err="1">
                <a:solidFill>
                  <a:schemeClr val="tx1"/>
                </a:solidFill>
                <a:latin typeface="Cambria "/>
              </a:rPr>
              <a:t>assessee</a:t>
            </a:r>
            <a:r>
              <a:rPr lang="en-US" sz="1900" i="1" dirty="0">
                <a:solidFill>
                  <a:schemeClr val="tx1"/>
                </a:solidFill>
                <a:latin typeface="Cambria "/>
              </a:rPr>
              <a:t> had submitted the explanation to the notice along with </a:t>
            </a:r>
            <a:r>
              <a:rPr lang="en-US" sz="1900" i="1" dirty="0" smtClean="0">
                <a:solidFill>
                  <a:schemeClr val="tx1"/>
                </a:solidFill>
                <a:latin typeface="Cambria "/>
              </a:rPr>
              <a:t>	documents in </a:t>
            </a:r>
            <a:r>
              <a:rPr lang="en-US" sz="1900" i="1" dirty="0">
                <a:solidFill>
                  <a:schemeClr val="tx1"/>
                </a:solidFill>
                <a:latin typeface="Cambria "/>
              </a:rPr>
              <a:t>support of their </a:t>
            </a:r>
            <a:r>
              <a:rPr lang="en-US" sz="1900" i="1" dirty="0" smtClean="0">
                <a:solidFill>
                  <a:schemeClr val="tx1"/>
                </a:solidFill>
                <a:latin typeface="Cambria "/>
              </a:rPr>
              <a:t>	claim</a:t>
            </a:r>
            <a:r>
              <a:rPr lang="en-US" sz="1900" i="1" dirty="0">
                <a:solidFill>
                  <a:schemeClr val="tx1"/>
                </a:solidFill>
                <a:latin typeface="Cambria "/>
              </a:rPr>
              <a:t>. </a:t>
            </a:r>
            <a:r>
              <a:rPr lang="en-US" sz="1900" b="1" i="1" dirty="0" smtClean="0">
                <a:solidFill>
                  <a:schemeClr val="tx1"/>
                </a:solidFill>
                <a:latin typeface="Cambria "/>
              </a:rPr>
              <a:t>The </a:t>
            </a:r>
            <a:r>
              <a:rPr lang="en-US" sz="1900" b="1" i="1" dirty="0">
                <a:solidFill>
                  <a:schemeClr val="tx1"/>
                </a:solidFill>
                <a:latin typeface="Cambria "/>
              </a:rPr>
              <a:t>assessing officer has given up the said allegation which formed  </a:t>
            </a:r>
            <a:r>
              <a:rPr lang="en-US" sz="1900" b="1" i="1" dirty="0" smtClean="0">
                <a:solidFill>
                  <a:schemeClr val="tx1"/>
                </a:solidFill>
                <a:latin typeface="Cambria "/>
              </a:rPr>
              <a:t>the basis </a:t>
            </a:r>
            <a:r>
              <a:rPr lang="en-US" sz="1900" b="1" i="1" dirty="0">
                <a:solidFill>
                  <a:schemeClr val="tx1"/>
                </a:solidFill>
                <a:latin typeface="Cambria "/>
              </a:rPr>
              <a:t>of the </a:t>
            </a:r>
            <a:r>
              <a:rPr lang="en-US" sz="1900" b="1" i="1" dirty="0" smtClean="0">
                <a:solidFill>
                  <a:schemeClr val="tx1"/>
                </a:solidFill>
                <a:latin typeface="Cambria "/>
              </a:rPr>
              <a:t>notice </a:t>
            </a:r>
            <a:r>
              <a:rPr lang="en-US" sz="1900" b="1" i="1" dirty="0">
                <a:solidFill>
                  <a:schemeClr val="tx1"/>
                </a:solidFill>
                <a:latin typeface="Cambria "/>
              </a:rPr>
              <a:t>and </a:t>
            </a:r>
            <a:r>
              <a:rPr lang="en-US" sz="1900" b="1" i="1" dirty="0" smtClean="0">
                <a:solidFill>
                  <a:schemeClr val="tx1"/>
                </a:solidFill>
                <a:latin typeface="Cambria "/>
              </a:rPr>
              <a:t>proceeded </a:t>
            </a:r>
            <a:r>
              <a:rPr lang="en-US" sz="1900" b="1" i="1" dirty="0">
                <a:solidFill>
                  <a:schemeClr val="tx1"/>
                </a:solidFill>
                <a:latin typeface="Cambria "/>
              </a:rPr>
              <a:t>on a fresh ground for alleging that the transaction with some </a:t>
            </a:r>
            <a:r>
              <a:rPr lang="en-US" sz="1900" b="1" i="1" dirty="0" smtClean="0">
                <a:solidFill>
                  <a:schemeClr val="tx1"/>
                </a:solidFill>
                <a:latin typeface="Cambria "/>
              </a:rPr>
              <a:t>other company </a:t>
            </a:r>
            <a:r>
              <a:rPr lang="en-US" sz="1900" b="1" i="1" dirty="0">
                <a:solidFill>
                  <a:schemeClr val="tx1"/>
                </a:solidFill>
                <a:latin typeface="Cambria "/>
              </a:rPr>
              <a:t>was an </a:t>
            </a:r>
            <a:r>
              <a:rPr lang="en-US" sz="1900" b="1" i="1" dirty="0" smtClean="0">
                <a:solidFill>
                  <a:schemeClr val="tx1"/>
                </a:solidFill>
                <a:latin typeface="Cambria "/>
              </a:rPr>
              <a:t>	accommodation </a:t>
            </a:r>
            <a:r>
              <a:rPr lang="en-US" sz="1900" b="1" i="1" dirty="0">
                <a:solidFill>
                  <a:schemeClr val="tx1"/>
                </a:solidFill>
                <a:latin typeface="Cambria "/>
              </a:rPr>
              <a:t>entry. Therefore, on that score also the order dated 7th April, </a:t>
            </a:r>
            <a:r>
              <a:rPr lang="en-US" sz="1900" b="1" i="1" dirty="0" smtClean="0">
                <a:solidFill>
                  <a:schemeClr val="tx1"/>
                </a:solidFill>
                <a:latin typeface="Cambria "/>
              </a:rPr>
              <a:t>2022 </a:t>
            </a:r>
            <a:r>
              <a:rPr lang="en-US" sz="1900" b="1" i="1" dirty="0">
                <a:solidFill>
                  <a:schemeClr val="tx1"/>
                </a:solidFill>
                <a:latin typeface="Cambria "/>
              </a:rPr>
              <a:t>is </a:t>
            </a:r>
            <a:r>
              <a:rPr lang="en-US" sz="1900" b="1" i="1" dirty="0" smtClean="0">
                <a:solidFill>
                  <a:schemeClr val="tx1"/>
                </a:solidFill>
                <a:latin typeface="Cambria "/>
              </a:rPr>
              <a:t>liable </a:t>
            </a:r>
            <a:r>
              <a:rPr lang="en-US" sz="1900" b="1" i="1" dirty="0">
                <a:solidFill>
                  <a:schemeClr val="tx1"/>
                </a:solidFill>
                <a:latin typeface="Cambria "/>
              </a:rPr>
              <a:t>to be set aside in </a:t>
            </a:r>
            <a:r>
              <a:rPr lang="en-US" sz="1900" b="1" i="1" dirty="0" smtClean="0">
                <a:solidFill>
                  <a:schemeClr val="tx1"/>
                </a:solidFill>
                <a:latin typeface="Cambria "/>
              </a:rPr>
              <a:t>its entirety </a:t>
            </a:r>
            <a:r>
              <a:rPr lang="en-US" sz="1900" b="1" i="1" dirty="0">
                <a:solidFill>
                  <a:schemeClr val="tx1"/>
                </a:solidFill>
                <a:latin typeface="Cambria "/>
              </a:rPr>
              <a:t>without giving any opportunity to reopen the matter on </a:t>
            </a:r>
            <a:r>
              <a:rPr lang="en-US" sz="1900" b="1" i="1" dirty="0" smtClean="0">
                <a:solidFill>
                  <a:schemeClr val="tx1"/>
                </a:solidFill>
                <a:latin typeface="Cambria "/>
              </a:rPr>
              <a:t>a different issue</a:t>
            </a:r>
            <a:r>
              <a:rPr lang="en-US" sz="1900" b="1" i="1" dirty="0">
                <a:solidFill>
                  <a:schemeClr val="tx1"/>
                </a:solidFill>
                <a:latin typeface="Cambria "/>
              </a:rPr>
              <a:t>.”</a:t>
            </a:r>
            <a:endParaRPr lang="en-US" sz="1900" dirty="0">
              <a:solidFill>
                <a:schemeClr val="tx1"/>
              </a:solidFill>
              <a:latin typeface="Cambria "/>
            </a:endParaRPr>
          </a:p>
          <a:p>
            <a:pPr marL="0" indent="0">
              <a:lnSpc>
                <a:spcPct val="120000"/>
              </a:lnSpc>
              <a:spcBef>
                <a:spcPts val="0"/>
              </a:spcBef>
              <a:buNone/>
            </a:pPr>
            <a:endParaRPr lang="en-US" b="1" dirty="0" smtClean="0">
              <a:solidFill>
                <a:schemeClr val="tx1"/>
              </a:solidFill>
              <a:latin typeface="Cambria "/>
            </a:endParaRPr>
          </a:p>
          <a:p>
            <a:pPr marL="0" indent="0" algn="just">
              <a:buNone/>
            </a:pPr>
            <a:endParaRPr lang="en-US" sz="1900" b="1" i="1" dirty="0">
              <a:latin typeface="Cambria "/>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30</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51394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5813"/>
          </a:xfrm>
        </p:spPr>
        <p:txBody>
          <a:bodyPr>
            <a:normAutofit/>
          </a:bodyPr>
          <a:lstStyle/>
          <a:p>
            <a:pPr algn="ctr"/>
            <a:r>
              <a:rPr lang="en-US" sz="3500" b="1" dirty="0" smtClean="0">
                <a:solidFill>
                  <a:schemeClr val="accent2">
                    <a:lumMod val="50000"/>
                  </a:schemeClr>
                </a:solidFill>
                <a:latin typeface="Cambria" panose="02040503050406030204" pitchFamily="18" charset="0"/>
                <a:ea typeface="Cambria" panose="02040503050406030204" pitchFamily="18" charset="0"/>
              </a:rPr>
              <a:t>Recent Case laws on Procedure u/s 148A</a:t>
            </a:r>
            <a:endParaRPr lang="en-US" sz="35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395287" y="1150939"/>
            <a:ext cx="11263313" cy="5421311"/>
          </a:xfrm>
        </p:spPr>
        <p:txBody>
          <a:bodyPr>
            <a:normAutofit fontScale="32500" lnSpcReduction="20000"/>
          </a:bodyPr>
          <a:lstStyle/>
          <a:p>
            <a:pPr marL="0" lvl="0" indent="0" algn="just">
              <a:buNone/>
            </a:pPr>
            <a:endParaRPr lang="en-US" sz="8000" b="1" u="sng" dirty="0" smtClean="0">
              <a:latin typeface="Cambria" panose="02040503050406030204" pitchFamily="18" charset="0"/>
              <a:ea typeface="Cambria" panose="02040503050406030204" pitchFamily="18" charset="0"/>
            </a:endParaRPr>
          </a:p>
          <a:p>
            <a:pPr marL="465138" lvl="0" indent="-465138" algn="just">
              <a:lnSpc>
                <a:spcPct val="120000"/>
              </a:lnSpc>
              <a:spcBef>
                <a:spcPts val="0"/>
              </a:spcBef>
              <a:buFont typeface="+mj-lt"/>
              <a:buAutoNum type="romanUcPeriod"/>
            </a:pPr>
            <a:r>
              <a:rPr lang="en-US" sz="6200" b="1" u="sng" dirty="0" smtClean="0">
                <a:solidFill>
                  <a:schemeClr val="accent2">
                    <a:lumMod val="50000"/>
                  </a:schemeClr>
                </a:solidFill>
                <a:latin typeface="Cambria" panose="02040503050406030204" pitchFamily="18" charset="0"/>
                <a:ea typeface="Cambria" panose="02040503050406030204" pitchFamily="18" charset="0"/>
              </a:rPr>
              <a:t>SECTION 148A(a) - NO INDEPENDENT ENQUIRY OR EXAMINATION CONDUCTED BY THE LD. AO AS MANDATORILY REQUIRED U/S 148A(a) OF THE ACT</a:t>
            </a:r>
            <a:endParaRPr lang="en-US" sz="6200" b="1" dirty="0">
              <a:solidFill>
                <a:schemeClr val="accent2">
                  <a:lumMod val="50000"/>
                </a:schemeClr>
              </a:solidFill>
              <a:latin typeface="Cambria" panose="02040503050406030204" pitchFamily="18" charset="0"/>
              <a:ea typeface="Cambria" panose="02040503050406030204" pitchFamily="18" charset="0"/>
            </a:endParaRPr>
          </a:p>
          <a:p>
            <a:pPr marL="0" lvl="0" indent="0" algn="just">
              <a:lnSpc>
                <a:spcPct val="120000"/>
              </a:lnSpc>
              <a:spcBef>
                <a:spcPts val="0"/>
              </a:spcBef>
              <a:buNone/>
            </a:pPr>
            <a:endParaRPr lang="en-US" sz="8000" dirty="0" smtClean="0">
              <a:latin typeface="Cambria" panose="02040503050406030204" pitchFamily="18" charset="0"/>
              <a:ea typeface="Cambria" panose="02040503050406030204" pitchFamily="18" charset="0"/>
            </a:endParaRPr>
          </a:p>
          <a:p>
            <a:pPr marL="457200" lvl="0" indent="-457200" algn="just">
              <a:lnSpc>
                <a:spcPct val="120000"/>
              </a:lnSpc>
              <a:spcBef>
                <a:spcPts val="0"/>
              </a:spcBef>
              <a:buNone/>
            </a:pPr>
            <a:r>
              <a:rPr lang="en-US" sz="6400" b="1" dirty="0" smtClean="0">
                <a:solidFill>
                  <a:schemeClr val="accent1"/>
                </a:solidFill>
                <a:latin typeface="Cambria" panose="02040503050406030204" pitchFamily="18" charset="0"/>
                <a:ea typeface="Cambria" panose="02040503050406030204" pitchFamily="18" charset="0"/>
              </a:rPr>
              <a:t>a) </a:t>
            </a:r>
            <a:r>
              <a:rPr lang="en-US" sz="6400" b="1" dirty="0" smtClean="0">
                <a:solidFill>
                  <a:schemeClr val="tx1"/>
                </a:solidFill>
                <a:latin typeface="Cambria" panose="02040503050406030204" pitchFamily="18" charset="0"/>
                <a:ea typeface="Cambria" panose="02040503050406030204" pitchFamily="18" charset="0"/>
              </a:rPr>
              <a:t>	First Solar Power India (P.) Ltd. V. ACIT [2022] 447 ITR 337 (Delhi)</a:t>
            </a:r>
            <a:endParaRPr lang="en-US" sz="6400" dirty="0" smtClean="0">
              <a:solidFill>
                <a:schemeClr val="tx1"/>
              </a:solidFill>
              <a:latin typeface="Cambria" panose="02040503050406030204" pitchFamily="18" charset="0"/>
              <a:ea typeface="Cambria" panose="02040503050406030204" pitchFamily="18" charset="0"/>
            </a:endParaRPr>
          </a:p>
          <a:p>
            <a:pPr marL="0" indent="0" algn="just">
              <a:lnSpc>
                <a:spcPct val="120000"/>
              </a:lnSpc>
              <a:spcBef>
                <a:spcPts val="0"/>
              </a:spcBef>
              <a:buNone/>
            </a:pPr>
            <a:r>
              <a:rPr lang="en-US" sz="6400" i="1" dirty="0" smtClean="0">
                <a:solidFill>
                  <a:schemeClr val="tx1"/>
                </a:solidFill>
                <a:latin typeface="Cambria" panose="02040503050406030204" pitchFamily="18" charset="0"/>
                <a:ea typeface="Cambria" panose="02040503050406030204" pitchFamily="18" charset="0"/>
              </a:rPr>
              <a:t>	“ In fact, perusal of the impugned notice dated 17-3-2022 suggests that reassessment in the 	present case was sought to be initiated merely for verification. It is viewed that even if the 	reassessment was being done for verification in accordance with Explanation 1 to section 148, 	nothing prevented the Assessing Officer from conducting an enquiry with respect to the said 	information in accordance with section 148A(a). In any event, it was all the more necessary in 	the present case for the Assessing Officer to thoroughly </a:t>
            </a:r>
            <a:r>
              <a:rPr lang="en-US" sz="6400" i="1" dirty="0" err="1" smtClean="0">
                <a:solidFill>
                  <a:schemeClr val="tx1"/>
                </a:solidFill>
                <a:latin typeface="Cambria" panose="02040503050406030204" pitchFamily="18" charset="0"/>
                <a:ea typeface="Cambria" panose="02040503050406030204" pitchFamily="18" charset="0"/>
              </a:rPr>
              <a:t>scrutinise</a:t>
            </a:r>
            <a:r>
              <a:rPr lang="en-US" sz="6400" i="1" dirty="0" smtClean="0">
                <a:solidFill>
                  <a:schemeClr val="tx1"/>
                </a:solidFill>
                <a:latin typeface="Cambria" panose="02040503050406030204" pitchFamily="18" charset="0"/>
                <a:ea typeface="Cambria" panose="02040503050406030204" pitchFamily="18" charset="0"/>
              </a:rPr>
              <a:t> the contentions and 	submissions advanced by the petitioner-</a:t>
            </a:r>
            <a:r>
              <a:rPr lang="en-US" sz="6400" i="1" dirty="0" err="1" smtClean="0">
                <a:solidFill>
                  <a:schemeClr val="tx1"/>
                </a:solidFill>
                <a:latin typeface="Cambria" panose="02040503050406030204" pitchFamily="18" charset="0"/>
                <a:ea typeface="Cambria" panose="02040503050406030204" pitchFamily="18" charset="0"/>
              </a:rPr>
              <a:t>assessee</a:t>
            </a:r>
            <a:r>
              <a:rPr lang="en-US" sz="6400" i="1" dirty="0" smtClean="0">
                <a:solidFill>
                  <a:schemeClr val="tx1"/>
                </a:solidFill>
                <a:latin typeface="Cambria" panose="02040503050406030204" pitchFamily="18" charset="0"/>
                <a:ea typeface="Cambria" panose="02040503050406030204" pitchFamily="18" charset="0"/>
              </a:rPr>
              <a:t> before passing an order under section 148A(d). 	[Para 8]”</a:t>
            </a:r>
            <a:endParaRPr lang="en-US" sz="6400" dirty="0" smtClean="0">
              <a:solidFill>
                <a:schemeClr val="tx1"/>
              </a:solidFill>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31</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012515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5" y="642938"/>
            <a:ext cx="11372850" cy="5763549"/>
          </a:xfrm>
        </p:spPr>
        <p:txBody>
          <a:bodyPr>
            <a:normAutofit/>
          </a:bodyPr>
          <a:lstStyle/>
          <a:p>
            <a:pPr marL="0" indent="0" algn="just">
              <a:lnSpc>
                <a:spcPct val="120000"/>
              </a:lnSpc>
              <a:spcBef>
                <a:spcPts val="0"/>
              </a:spcBef>
              <a:buNone/>
            </a:pPr>
            <a:r>
              <a:rPr lang="en-US" sz="2000" dirty="0">
                <a:latin typeface="Cambria" panose="02040503050406030204" pitchFamily="18" charset="0"/>
                <a:ea typeface="Cambria" panose="02040503050406030204" pitchFamily="18" charset="0"/>
              </a:rPr>
              <a:t> </a:t>
            </a:r>
          </a:p>
          <a:p>
            <a:pPr marL="465138" lvl="0" indent="-465138" algn="just">
              <a:lnSpc>
                <a:spcPct val="120000"/>
              </a:lnSpc>
              <a:spcBef>
                <a:spcPts val="0"/>
              </a:spcBef>
              <a:buNone/>
            </a:pPr>
            <a:r>
              <a:rPr lang="en-US" sz="2000" b="1" dirty="0">
                <a:solidFill>
                  <a:schemeClr val="accent1"/>
                </a:solidFill>
                <a:latin typeface="Cambria" panose="02040503050406030204" pitchFamily="18" charset="0"/>
                <a:ea typeface="Cambria" panose="02040503050406030204" pitchFamily="18" charset="0"/>
              </a:rPr>
              <a:t>b) </a:t>
            </a:r>
            <a:r>
              <a:rPr lang="en-US" sz="2000" b="1" dirty="0" smtClean="0">
                <a:solidFill>
                  <a:schemeClr val="accent1"/>
                </a:solidFill>
                <a:latin typeface="Cambria" panose="02040503050406030204" pitchFamily="18" charset="0"/>
                <a:ea typeface="Cambria" panose="02040503050406030204" pitchFamily="18" charset="0"/>
              </a:rPr>
              <a:t>	</a:t>
            </a:r>
            <a:r>
              <a:rPr lang="en-US" sz="2000" b="1" dirty="0" err="1" smtClean="0">
                <a:latin typeface="Cambria" panose="02040503050406030204" pitchFamily="18" charset="0"/>
                <a:ea typeface="Cambria" panose="02040503050406030204" pitchFamily="18" charset="0"/>
              </a:rPr>
              <a:t>Aten</a:t>
            </a:r>
            <a:r>
              <a:rPr lang="en-US" sz="2000"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Capital (P.) Ltd. v. ACIT [2022] 447 ITR 346 (Delhi)[18-05-2022] </a:t>
            </a:r>
            <a:endParaRPr lang="en-US" sz="2000" dirty="0">
              <a:latin typeface="Cambria" panose="02040503050406030204" pitchFamily="18" charset="0"/>
              <a:ea typeface="Cambria" panose="02040503050406030204" pitchFamily="18" charset="0"/>
            </a:endParaRPr>
          </a:p>
          <a:p>
            <a:pPr marL="0" indent="0" algn="just">
              <a:lnSpc>
                <a:spcPct val="120000"/>
              </a:lnSpc>
              <a:spcBef>
                <a:spcPts val="0"/>
              </a:spcBef>
              <a:buNone/>
            </a:pPr>
            <a:r>
              <a:rPr lang="en-US" sz="2000" i="1" dirty="0" smtClean="0">
                <a:latin typeface="Cambria" panose="02040503050406030204" pitchFamily="18" charset="0"/>
                <a:ea typeface="Cambria" panose="02040503050406030204" pitchFamily="18" charset="0"/>
              </a:rPr>
              <a:t>	“</a:t>
            </a:r>
            <a:r>
              <a:rPr lang="en-US" sz="2000" i="1" dirty="0">
                <a:latin typeface="Cambria" panose="02040503050406030204" pitchFamily="18" charset="0"/>
                <a:ea typeface="Cambria" panose="02040503050406030204" pitchFamily="18" charset="0"/>
              </a:rPr>
              <a:t>5. He further submits that section 148A advisedly uses the expression 'enquiry'. Consequently, </a:t>
            </a:r>
            <a:r>
              <a:rPr lang="en-US" sz="2000" i="1" dirty="0" smtClean="0">
                <a:latin typeface="Cambria" panose="02040503050406030204" pitchFamily="18" charset="0"/>
                <a:ea typeface="Cambria" panose="02040503050406030204" pitchFamily="18" charset="0"/>
              </a:rPr>
              <a:t>	according </a:t>
            </a:r>
            <a:r>
              <a:rPr lang="en-US" sz="2000" i="1" dirty="0">
                <a:latin typeface="Cambria" panose="02040503050406030204" pitchFamily="18" charset="0"/>
                <a:ea typeface="Cambria" panose="02040503050406030204" pitchFamily="18" charset="0"/>
              </a:rPr>
              <a:t>to him, it is open to the Assessing Officer to issue a notice for the purpose for verification of </a:t>
            </a:r>
            <a:r>
              <a:rPr lang="en-US" sz="2000" i="1" dirty="0" smtClean="0">
                <a:latin typeface="Cambria" panose="02040503050406030204" pitchFamily="18" charset="0"/>
                <a:ea typeface="Cambria" panose="02040503050406030204" pitchFamily="18" charset="0"/>
              </a:rPr>
              <a:t>	transaction </a:t>
            </a:r>
            <a:r>
              <a:rPr lang="en-US" sz="2000" i="1" dirty="0">
                <a:latin typeface="Cambria" panose="02040503050406030204" pitchFamily="18" charset="0"/>
                <a:ea typeface="Cambria" panose="02040503050406030204" pitchFamily="18" charset="0"/>
              </a:rPr>
              <a:t>to examine as to whether income has escaped assessment. </a:t>
            </a:r>
            <a:endParaRPr lang="en-US" sz="2000" dirty="0">
              <a:latin typeface="Cambria" panose="02040503050406030204" pitchFamily="18" charset="0"/>
              <a:ea typeface="Cambria" panose="02040503050406030204" pitchFamily="18" charset="0"/>
            </a:endParaRPr>
          </a:p>
          <a:p>
            <a:pPr marL="0" indent="0" algn="just">
              <a:lnSpc>
                <a:spcPct val="120000"/>
              </a:lnSpc>
              <a:spcBef>
                <a:spcPts val="0"/>
              </a:spcBef>
              <a:buNone/>
            </a:pPr>
            <a:r>
              <a:rPr lang="en-US" sz="2000" i="1" dirty="0" smtClean="0">
                <a:latin typeface="Cambria" panose="02040503050406030204" pitchFamily="18" charset="0"/>
                <a:ea typeface="Cambria" panose="02040503050406030204" pitchFamily="18" charset="0"/>
              </a:rPr>
              <a:t>	6</a:t>
            </a:r>
            <a:r>
              <a:rPr lang="en-US" sz="2000" i="1" dirty="0">
                <a:latin typeface="Cambria" panose="02040503050406030204" pitchFamily="18" charset="0"/>
                <a:ea typeface="Cambria" panose="02040503050406030204" pitchFamily="18" charset="0"/>
              </a:rPr>
              <a:t>. This Court is of the view that even if the re-assessment was being done for verification in accordance </a:t>
            </a:r>
            <a:r>
              <a:rPr lang="en-US" sz="2000" i="1" dirty="0" smtClean="0">
                <a:latin typeface="Cambria" panose="02040503050406030204" pitchFamily="18" charset="0"/>
                <a:ea typeface="Cambria" panose="02040503050406030204" pitchFamily="18" charset="0"/>
              </a:rPr>
              <a:t>	with </a:t>
            </a:r>
            <a:r>
              <a:rPr lang="en-US" sz="2000" i="1" dirty="0">
                <a:latin typeface="Cambria" panose="02040503050406030204" pitchFamily="18" charset="0"/>
                <a:ea typeface="Cambria" panose="02040503050406030204" pitchFamily="18" charset="0"/>
              </a:rPr>
              <a:t>Explanation 1 to section 148, nothing prevented the Assessing Officer from conducting an </a:t>
            </a:r>
            <a:r>
              <a:rPr lang="en-US" sz="2000" i="1" dirty="0" smtClean="0">
                <a:latin typeface="Cambria" panose="02040503050406030204" pitchFamily="18" charset="0"/>
                <a:ea typeface="Cambria" panose="02040503050406030204" pitchFamily="18" charset="0"/>
              </a:rPr>
              <a:t>	enquiry </a:t>
            </a:r>
            <a:r>
              <a:rPr lang="en-US" sz="2000" i="1" dirty="0">
                <a:latin typeface="Cambria" panose="02040503050406030204" pitchFamily="18" charset="0"/>
                <a:ea typeface="Cambria" panose="02040503050406030204" pitchFamily="18" charset="0"/>
              </a:rPr>
              <a:t>with respect to the said information in accordance with section 148A(a) of the Act. In any </a:t>
            </a:r>
            <a:r>
              <a:rPr lang="en-US" sz="2000" i="1" dirty="0" smtClean="0">
                <a:latin typeface="Cambria" panose="02040503050406030204" pitchFamily="18" charset="0"/>
                <a:ea typeface="Cambria" panose="02040503050406030204" pitchFamily="18" charset="0"/>
              </a:rPr>
              <a:t>	event</a:t>
            </a:r>
            <a:r>
              <a:rPr lang="en-US" sz="2000" i="1" dirty="0">
                <a:latin typeface="Cambria" panose="02040503050406030204" pitchFamily="18" charset="0"/>
                <a:ea typeface="Cambria" panose="02040503050406030204" pitchFamily="18" charset="0"/>
              </a:rPr>
              <a:t>, it was all the more necessary in the present case for the Assessing Officer to thoroughly </a:t>
            </a:r>
            <a:r>
              <a:rPr lang="en-US" sz="2000" i="1" dirty="0" smtClean="0">
                <a:latin typeface="Cambria" panose="02040503050406030204" pitchFamily="18" charset="0"/>
                <a:ea typeface="Cambria" panose="02040503050406030204" pitchFamily="18" charset="0"/>
              </a:rPr>
              <a:t>	</a:t>
            </a:r>
            <a:r>
              <a:rPr lang="en-US" sz="2000" i="1" dirty="0" err="1" smtClean="0">
                <a:latin typeface="Cambria" panose="02040503050406030204" pitchFamily="18" charset="0"/>
                <a:ea typeface="Cambria" panose="02040503050406030204" pitchFamily="18" charset="0"/>
              </a:rPr>
              <a:t>scrutinise</a:t>
            </a:r>
            <a:r>
              <a:rPr lang="en-US" sz="2000" i="1" dirty="0" smtClean="0">
                <a:latin typeface="Cambria" panose="02040503050406030204" pitchFamily="18" charset="0"/>
                <a:ea typeface="Cambria" panose="02040503050406030204" pitchFamily="18" charset="0"/>
              </a:rPr>
              <a:t> </a:t>
            </a:r>
            <a:r>
              <a:rPr lang="en-US" sz="2000" i="1" dirty="0">
                <a:latin typeface="Cambria" panose="02040503050406030204" pitchFamily="18" charset="0"/>
                <a:ea typeface="Cambria" panose="02040503050406030204" pitchFamily="18" charset="0"/>
              </a:rPr>
              <a:t>the contentions and submissions advanced by the petitioner-</a:t>
            </a:r>
            <a:r>
              <a:rPr lang="en-US" sz="2000" i="1" dirty="0" err="1">
                <a:latin typeface="Cambria" panose="02040503050406030204" pitchFamily="18" charset="0"/>
                <a:ea typeface="Cambria" panose="02040503050406030204" pitchFamily="18" charset="0"/>
              </a:rPr>
              <a:t>assessee</a:t>
            </a:r>
            <a:r>
              <a:rPr lang="en-US" sz="2000" i="1" dirty="0">
                <a:latin typeface="Cambria" panose="02040503050406030204" pitchFamily="18" charset="0"/>
                <a:ea typeface="Cambria" panose="02040503050406030204" pitchFamily="18" charset="0"/>
              </a:rPr>
              <a:t> before passing an </a:t>
            </a:r>
            <a:r>
              <a:rPr lang="en-US" sz="2000" i="1" dirty="0" smtClean="0">
                <a:latin typeface="Cambria" panose="02040503050406030204" pitchFamily="18" charset="0"/>
                <a:ea typeface="Cambria" panose="02040503050406030204" pitchFamily="18" charset="0"/>
              </a:rPr>
              <a:t>	order </a:t>
            </a:r>
            <a:r>
              <a:rPr lang="en-US" sz="2000" i="1" dirty="0">
                <a:latin typeface="Cambria" panose="02040503050406030204" pitchFamily="18" charset="0"/>
                <a:ea typeface="Cambria" panose="02040503050406030204" pitchFamily="18" charset="0"/>
              </a:rPr>
              <a:t>under section 148A(d) of the Act.” </a:t>
            </a:r>
            <a:endParaRPr lang="en-US" sz="2000" b="1" dirty="0" smtClean="0">
              <a:latin typeface="Cambria" panose="02040503050406030204" pitchFamily="18" charset="0"/>
              <a:ea typeface="Cambria" panose="02040503050406030204" pitchFamily="18" charset="0"/>
            </a:endParaRPr>
          </a:p>
          <a:p>
            <a:pPr marL="465138" lvl="0" indent="-465138">
              <a:buNone/>
            </a:pPr>
            <a:r>
              <a:rPr lang="en-US" sz="2000" b="1" dirty="0" smtClean="0">
                <a:solidFill>
                  <a:schemeClr val="accent1"/>
                </a:solidFill>
                <a:latin typeface="Cambria" panose="02040503050406030204" pitchFamily="18" charset="0"/>
                <a:ea typeface="Cambria" panose="02040503050406030204" pitchFamily="18" charset="0"/>
              </a:rPr>
              <a:t>c) 	</a:t>
            </a:r>
            <a:r>
              <a:rPr lang="en-US" sz="2000" b="1" dirty="0" err="1" smtClean="0">
                <a:latin typeface="Cambria" panose="02040503050406030204" pitchFamily="18" charset="0"/>
                <a:ea typeface="Cambria" panose="02040503050406030204" pitchFamily="18" charset="0"/>
              </a:rPr>
              <a:t>Sylvesa</a:t>
            </a:r>
            <a:r>
              <a:rPr lang="en-US" sz="2000" b="1" dirty="0" smtClean="0">
                <a:latin typeface="Cambria" panose="02040503050406030204" pitchFamily="18" charset="0"/>
                <a:ea typeface="Cambria" panose="02040503050406030204" pitchFamily="18" charset="0"/>
              </a:rPr>
              <a:t> </a:t>
            </a:r>
            <a:r>
              <a:rPr lang="en-US" sz="2000" b="1" dirty="0" err="1">
                <a:latin typeface="Cambria" panose="02040503050406030204" pitchFamily="18" charset="0"/>
                <a:ea typeface="Cambria" panose="02040503050406030204" pitchFamily="18" charset="0"/>
              </a:rPr>
              <a:t>Infotech</a:t>
            </a:r>
            <a:r>
              <a:rPr lang="en-US" sz="2000" b="1" dirty="0">
                <a:latin typeface="Cambria" panose="02040503050406030204" pitchFamily="18" charset="0"/>
                <a:ea typeface="Cambria" panose="02040503050406030204" pitchFamily="18" charset="0"/>
              </a:rPr>
              <a:t> (P.) Ltd. v. Additional Commissioner of Income-tax [2023] 146 taxmann.com 94 (</a:t>
            </a:r>
            <a:r>
              <a:rPr lang="en-US" sz="2000" b="1" dirty="0" smtClean="0">
                <a:latin typeface="Cambria" panose="02040503050406030204" pitchFamily="18" charset="0"/>
                <a:ea typeface="Cambria" panose="02040503050406030204" pitchFamily="18" charset="0"/>
              </a:rPr>
              <a:t>Orissa</a:t>
            </a:r>
            <a:r>
              <a:rPr lang="en-US" sz="2000" b="1" dirty="0">
                <a:latin typeface="Cambria" panose="02040503050406030204" pitchFamily="18" charset="0"/>
                <a:ea typeface="Cambria" panose="02040503050406030204" pitchFamily="18" charset="0"/>
              </a:rPr>
              <a:t> </a:t>
            </a:r>
            <a:r>
              <a:rPr lang="en-US" sz="2000" b="1" dirty="0" smtClean="0">
                <a:latin typeface="Cambria" panose="02040503050406030204" pitchFamily="18" charset="0"/>
                <a:ea typeface="Cambria" panose="02040503050406030204" pitchFamily="18" charset="0"/>
              </a:rPr>
              <a:t>HC);</a:t>
            </a:r>
          </a:p>
          <a:p>
            <a:pPr marL="465138" lvl="0" indent="-465138">
              <a:buNone/>
            </a:pPr>
            <a:r>
              <a:rPr lang="en-US" sz="2000" b="1" dirty="0" smtClean="0">
                <a:solidFill>
                  <a:schemeClr val="accent1"/>
                </a:solidFill>
                <a:latin typeface="Cambria" panose="02040503050406030204" pitchFamily="18" charset="0"/>
                <a:ea typeface="Cambria" panose="02040503050406030204" pitchFamily="18" charset="0"/>
              </a:rPr>
              <a:t>d) 	</a:t>
            </a:r>
            <a:r>
              <a:rPr lang="en-US" sz="2000" b="1" dirty="0" err="1" smtClean="0">
                <a:latin typeface="Cambria" panose="02040503050406030204" pitchFamily="18" charset="0"/>
                <a:ea typeface="Cambria" panose="02040503050406030204" pitchFamily="18" charset="0"/>
              </a:rPr>
              <a:t>Stalco</a:t>
            </a:r>
            <a:r>
              <a:rPr lang="en-US" sz="2000"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Consultancy &amp; Systems (P.) Ltd. v. PCIT [2023] 146 taxmann.com 101 (</a:t>
            </a:r>
            <a:r>
              <a:rPr lang="en-US" sz="2000" b="1" dirty="0" smtClean="0">
                <a:latin typeface="Cambria" panose="02040503050406030204" pitchFamily="18" charset="0"/>
                <a:ea typeface="Cambria" panose="02040503050406030204" pitchFamily="18" charset="0"/>
              </a:rPr>
              <a:t>Orissa</a:t>
            </a:r>
            <a:r>
              <a:rPr lang="en-US" sz="2000" b="1" dirty="0">
                <a:latin typeface="Cambria" panose="02040503050406030204" pitchFamily="18" charset="0"/>
                <a:ea typeface="Cambria" panose="02040503050406030204" pitchFamily="18" charset="0"/>
              </a:rPr>
              <a:t> </a:t>
            </a:r>
            <a:r>
              <a:rPr lang="en-US" sz="2000" b="1" dirty="0" smtClean="0">
                <a:latin typeface="Cambria" panose="02040503050406030204" pitchFamily="18" charset="0"/>
                <a:ea typeface="Cambria" panose="02040503050406030204" pitchFamily="18" charset="0"/>
              </a:rPr>
              <a:t>HC)</a:t>
            </a:r>
            <a:endParaRPr lang="en-US" sz="2000" dirty="0">
              <a:latin typeface="Cambria" panose="02040503050406030204" pitchFamily="18" charset="0"/>
              <a:ea typeface="Cambria" panose="02040503050406030204" pitchFamily="18" charset="0"/>
            </a:endParaRPr>
          </a:p>
          <a:p>
            <a:pPr marL="0" lvl="0" indent="0">
              <a:buNone/>
            </a:pPr>
            <a:endParaRPr lang="en-US" b="1" dirty="0">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pPr/>
              <a:t>32</a:t>
            </a:fld>
            <a:endParaRPr lang="en-US" sz="1800" dirty="0">
              <a:solidFill>
                <a:schemeClr val="accent2">
                  <a:lumMod val="50000"/>
                </a:schemeClr>
              </a:solidFill>
              <a:latin typeface="Cambria "/>
            </a:endParaRPr>
          </a:p>
          <a:p>
            <a:endParaRPr lang="en-US" dirty="0"/>
          </a:p>
        </p:txBody>
      </p:sp>
    </p:spTree>
    <p:extLst>
      <p:ext uri="{BB962C8B-B14F-4D97-AF65-F5344CB8AC3E}">
        <p14:creationId xmlns:p14="http://schemas.microsoft.com/office/powerpoint/2010/main" val="32437542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8638" y="485775"/>
            <a:ext cx="11029950" cy="5691188"/>
          </a:xfrm>
        </p:spPr>
        <p:txBody>
          <a:bodyPr/>
          <a:lstStyle/>
          <a:p>
            <a:pPr marL="465138" indent="-465138" algn="just">
              <a:lnSpc>
                <a:spcPct val="100000"/>
              </a:lnSpc>
              <a:spcBef>
                <a:spcPts val="0"/>
              </a:spcBef>
              <a:buNone/>
            </a:pPr>
            <a:r>
              <a:rPr lang="en-US" sz="2000" b="1" dirty="0" smtClean="0">
                <a:solidFill>
                  <a:schemeClr val="accent1"/>
                </a:solidFill>
                <a:latin typeface="Cambria" panose="02040503050406030204" pitchFamily="18" charset="0"/>
                <a:ea typeface="Cambria" panose="02040503050406030204" pitchFamily="18" charset="0"/>
              </a:rPr>
              <a:t>II.</a:t>
            </a:r>
            <a:r>
              <a:rPr lang="en-US" sz="2000" b="1" dirty="0" smtClean="0">
                <a:solidFill>
                  <a:schemeClr val="accent2">
                    <a:lumMod val="50000"/>
                  </a:schemeClr>
                </a:solidFill>
                <a:latin typeface="Cambria" panose="02040503050406030204" pitchFamily="18" charset="0"/>
                <a:ea typeface="Cambria" panose="02040503050406030204" pitchFamily="18" charset="0"/>
              </a:rPr>
              <a:t>	</a:t>
            </a:r>
            <a:r>
              <a:rPr lang="en-US" sz="2000" b="1" u="sng" dirty="0" smtClean="0">
                <a:solidFill>
                  <a:schemeClr val="accent2">
                    <a:lumMod val="50000"/>
                  </a:schemeClr>
                </a:solidFill>
                <a:latin typeface="Cambria" panose="02040503050406030204" pitchFamily="18" charset="0"/>
                <a:ea typeface="Cambria" panose="02040503050406030204" pitchFamily="18" charset="0"/>
              </a:rPr>
              <a:t>THE ORDER PASSED U/S 148A(d) IS SET -ASIDE ON ACCOUNT OF NON-FURNISHING OF INFORMATION AND MATERIAL SUGGESTING ESCAPEMENT OF INCOME AS RELIED UPON IN THE SHOW CAUSE NOTICE U/S 148A(b), TO THE ASSESSEE WITH THE DIRECTION TO SUPPLY ALL THE INFORMATION AND MATERIAL AND PASS FRESH ORDER U/S 148A(d) OF THE ACT.</a:t>
            </a:r>
          </a:p>
          <a:p>
            <a:pPr marL="0" indent="0" algn="just">
              <a:lnSpc>
                <a:spcPct val="100000"/>
              </a:lnSpc>
              <a:spcBef>
                <a:spcPts val="0"/>
              </a:spcBef>
              <a:buNone/>
            </a:pPr>
            <a:endParaRPr lang="en-US" sz="2000" b="1" u="sng" dirty="0">
              <a:latin typeface="Cambria" panose="02040503050406030204" pitchFamily="18" charset="0"/>
              <a:ea typeface="Cambria" panose="02040503050406030204" pitchFamily="18" charset="0"/>
            </a:endParaRPr>
          </a:p>
          <a:p>
            <a:pPr marL="465138" indent="-465138" algn="just">
              <a:lnSpc>
                <a:spcPct val="100000"/>
              </a:lnSpc>
              <a:spcBef>
                <a:spcPts val="0"/>
              </a:spcBef>
              <a:buNone/>
            </a:pPr>
            <a:r>
              <a:rPr lang="en-US" sz="2000" b="1" dirty="0" smtClean="0">
                <a:solidFill>
                  <a:schemeClr val="accent1"/>
                </a:solidFill>
                <a:latin typeface="Cambria" panose="02040503050406030204" pitchFamily="18" charset="0"/>
                <a:ea typeface="Cambria" panose="02040503050406030204" pitchFamily="18" charset="0"/>
              </a:rPr>
              <a:t>a) 	</a:t>
            </a:r>
            <a:r>
              <a:rPr lang="en-US" sz="2000" b="1" dirty="0" err="1" smtClean="0">
                <a:latin typeface="Cambria" panose="02040503050406030204" pitchFamily="18" charset="0"/>
                <a:ea typeface="Cambria" panose="02040503050406030204" pitchFamily="18" charset="0"/>
              </a:rPr>
              <a:t>Divya</a:t>
            </a:r>
            <a:r>
              <a:rPr lang="en-US" sz="2000"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Capital One Private Limited (earlier known as </a:t>
            </a:r>
            <a:r>
              <a:rPr lang="en-US" sz="2000" b="1" dirty="0" err="1">
                <a:latin typeface="Cambria" panose="02040503050406030204" pitchFamily="18" charset="0"/>
                <a:ea typeface="Cambria" panose="02040503050406030204" pitchFamily="18" charset="0"/>
              </a:rPr>
              <a:t>Divya</a:t>
            </a:r>
            <a:r>
              <a:rPr lang="en-US" sz="2000" b="1" dirty="0">
                <a:latin typeface="Cambria" panose="02040503050406030204" pitchFamily="18" charset="0"/>
                <a:ea typeface="Cambria" panose="02040503050406030204" pitchFamily="18" charset="0"/>
              </a:rPr>
              <a:t> Portfolio Private Limited) vide W.P.(C) 7406/2022 order dated </a:t>
            </a:r>
            <a:r>
              <a:rPr lang="en-US" sz="2000" b="1" dirty="0" smtClean="0">
                <a:latin typeface="Cambria" panose="02040503050406030204" pitchFamily="18" charset="0"/>
                <a:ea typeface="Cambria" panose="02040503050406030204" pitchFamily="18" charset="0"/>
              </a:rPr>
              <a:t>12.05.2022:</a:t>
            </a:r>
          </a:p>
          <a:p>
            <a:pPr marL="0" indent="0" algn="just">
              <a:lnSpc>
                <a:spcPct val="100000"/>
              </a:lnSpc>
              <a:spcBef>
                <a:spcPts val="0"/>
              </a:spcBef>
              <a:buNone/>
            </a:pPr>
            <a:r>
              <a:rPr lang="en-US" sz="2000" i="1" dirty="0" smtClean="0">
                <a:latin typeface="Cambria" panose="02040503050406030204" pitchFamily="18" charset="0"/>
                <a:ea typeface="Cambria" panose="02040503050406030204" pitchFamily="18" charset="0"/>
              </a:rPr>
              <a:t>	“11</a:t>
            </a:r>
            <a:r>
              <a:rPr lang="en-US" sz="2000" i="1" dirty="0">
                <a:latin typeface="Cambria" panose="02040503050406030204" pitchFamily="18" charset="0"/>
                <a:ea typeface="Cambria" panose="02040503050406030204" pitchFamily="18" charset="0"/>
              </a:rPr>
              <a:t>. This Court further finds that the information/material stated in the impugned show cause </a:t>
            </a:r>
            <a:r>
              <a:rPr lang="en-US" sz="2000" i="1" dirty="0" smtClean="0">
                <a:latin typeface="Cambria" panose="02040503050406030204" pitchFamily="18" charset="0"/>
                <a:ea typeface="Cambria" panose="02040503050406030204" pitchFamily="18" charset="0"/>
              </a:rPr>
              <a:t>	notice </a:t>
            </a:r>
            <a:r>
              <a:rPr lang="en-US" sz="2000" i="1" dirty="0">
                <a:latin typeface="Cambria" panose="02040503050406030204" pitchFamily="18" charset="0"/>
                <a:ea typeface="Cambria" panose="02040503050406030204" pitchFamily="18" charset="0"/>
              </a:rPr>
              <a:t>dated 17th March, 2022 issued under section 148A(b) of the Act have not been shared with </a:t>
            </a:r>
            <a:r>
              <a:rPr lang="en-US" sz="2000" i="1" dirty="0" smtClean="0">
                <a:latin typeface="Cambria" panose="02040503050406030204" pitchFamily="18" charset="0"/>
                <a:ea typeface="Cambria" panose="02040503050406030204" pitchFamily="18" charset="0"/>
              </a:rPr>
              <a:t>	the </a:t>
            </a:r>
            <a:r>
              <a:rPr lang="en-US" sz="2000" i="1" dirty="0">
                <a:latin typeface="Cambria" panose="02040503050406030204" pitchFamily="18" charset="0"/>
                <a:ea typeface="Cambria" panose="02040503050406030204" pitchFamily="18" charset="0"/>
              </a:rPr>
              <a:t>Petitioner, despite specific request made by the Petitioner vide letter dated 24th March, 2022, </a:t>
            </a:r>
            <a:r>
              <a:rPr lang="en-US" sz="2000" i="1" dirty="0" smtClean="0">
                <a:latin typeface="Cambria" panose="02040503050406030204" pitchFamily="18" charset="0"/>
                <a:ea typeface="Cambria" panose="02040503050406030204" pitchFamily="18" charset="0"/>
              </a:rPr>
              <a:t>	thereby </a:t>
            </a:r>
            <a:r>
              <a:rPr lang="en-US" sz="2000" i="1" dirty="0">
                <a:latin typeface="Cambria" panose="02040503050406030204" pitchFamily="18" charset="0"/>
                <a:ea typeface="Cambria" panose="02040503050406030204" pitchFamily="18" charset="0"/>
              </a:rPr>
              <a:t>denying the Petitioner an effective opportunity to file a response/reply. The non-sharing of </a:t>
            </a:r>
            <a:r>
              <a:rPr lang="en-US" sz="2000" i="1" dirty="0" smtClean="0">
                <a:latin typeface="Cambria" panose="02040503050406030204" pitchFamily="18" charset="0"/>
                <a:ea typeface="Cambria" panose="02040503050406030204" pitchFamily="18" charset="0"/>
              </a:rPr>
              <a:t>	the </a:t>
            </a:r>
            <a:r>
              <a:rPr lang="en-US" sz="2000" i="1" dirty="0">
                <a:latin typeface="Cambria" panose="02040503050406030204" pitchFamily="18" charset="0"/>
                <a:ea typeface="Cambria" panose="02040503050406030204" pitchFamily="18" charset="0"/>
              </a:rPr>
              <a:t>information is </a:t>
            </a:r>
            <a:r>
              <a:rPr lang="en-US" sz="2000" i="1" dirty="0" err="1">
                <a:latin typeface="Cambria" panose="02040503050406030204" pitchFamily="18" charset="0"/>
                <a:ea typeface="Cambria" panose="02040503050406030204" pitchFamily="18" charset="0"/>
              </a:rPr>
              <a:t>violative</a:t>
            </a:r>
            <a:r>
              <a:rPr lang="en-US" sz="2000" i="1" dirty="0">
                <a:latin typeface="Cambria" panose="02040503050406030204" pitchFamily="18" charset="0"/>
                <a:ea typeface="Cambria" panose="02040503050406030204" pitchFamily="18" charset="0"/>
              </a:rPr>
              <a:t> of the rationale behind the judgment of this Court in </a:t>
            </a:r>
            <a:r>
              <a:rPr lang="en-US" sz="2000" b="1" i="1" dirty="0">
                <a:latin typeface="Cambria" panose="02040503050406030204" pitchFamily="18" charset="0"/>
                <a:ea typeface="Cambria" panose="02040503050406030204" pitchFamily="18" charset="0"/>
              </a:rPr>
              <a:t>SABH </a:t>
            </a:r>
            <a:r>
              <a:rPr lang="en-US" sz="2000" b="1" i="1" dirty="0" smtClean="0">
                <a:latin typeface="Cambria" panose="02040503050406030204" pitchFamily="18" charset="0"/>
                <a:ea typeface="Cambria" panose="02040503050406030204" pitchFamily="18" charset="0"/>
              </a:rPr>
              <a:t>	Infrastructure </a:t>
            </a:r>
            <a:r>
              <a:rPr lang="en-US" sz="2000" b="1" i="1" dirty="0">
                <a:latin typeface="Cambria" panose="02040503050406030204" pitchFamily="18" charset="0"/>
                <a:ea typeface="Cambria" panose="02040503050406030204" pitchFamily="18" charset="0"/>
              </a:rPr>
              <a:t>Ltd. v. </a:t>
            </a:r>
            <a:r>
              <a:rPr lang="en-US" sz="2000" b="1" i="1" dirty="0" err="1">
                <a:latin typeface="Cambria" panose="02040503050406030204" pitchFamily="18" charset="0"/>
                <a:ea typeface="Cambria" panose="02040503050406030204" pitchFamily="18" charset="0"/>
              </a:rPr>
              <a:t>Asstt</a:t>
            </a:r>
            <a:r>
              <a:rPr lang="en-US" sz="2000" b="1" i="1" dirty="0">
                <a:latin typeface="Cambria" panose="02040503050406030204" pitchFamily="18" charset="0"/>
                <a:ea typeface="Cambria" panose="02040503050406030204" pitchFamily="18" charset="0"/>
              </a:rPr>
              <a:t>. CIT [2018] 99 taxmann.com 409/[2017] 398 ITR 198.”</a:t>
            </a:r>
            <a:endParaRPr lang="en-US" sz="2000" dirty="0">
              <a:latin typeface="Cambria" panose="02040503050406030204" pitchFamily="18" charset="0"/>
              <a:ea typeface="Cambria" panose="02040503050406030204" pitchFamily="18" charset="0"/>
            </a:endParaRPr>
          </a:p>
          <a:p>
            <a:pPr marL="0" indent="0" algn="just">
              <a:lnSpc>
                <a:spcPct val="100000"/>
              </a:lnSpc>
              <a:spcBef>
                <a:spcPts val="0"/>
              </a:spcBef>
              <a:buNone/>
            </a:pPr>
            <a:endParaRPr lang="en-US" sz="2000" b="1" u="sng" dirty="0" smtClean="0">
              <a:latin typeface="Cambria" panose="02040503050406030204" pitchFamily="18" charset="0"/>
              <a:ea typeface="Cambria" panose="02040503050406030204" pitchFamily="18" charset="0"/>
            </a:endParaRPr>
          </a:p>
          <a:p>
            <a:pPr marL="465138" indent="-465138" algn="just">
              <a:lnSpc>
                <a:spcPct val="100000"/>
              </a:lnSpc>
              <a:spcBef>
                <a:spcPts val="0"/>
              </a:spcBef>
              <a:buNone/>
            </a:pPr>
            <a:r>
              <a:rPr lang="en-US" sz="2000" b="1" dirty="0" smtClean="0">
                <a:solidFill>
                  <a:schemeClr val="accent1"/>
                </a:solidFill>
                <a:latin typeface="Cambria" panose="02040503050406030204" pitchFamily="18" charset="0"/>
                <a:ea typeface="Cambria" panose="02040503050406030204" pitchFamily="18" charset="0"/>
              </a:rPr>
              <a:t>b) 	</a:t>
            </a:r>
            <a:r>
              <a:rPr lang="en-US" sz="2000" b="1" dirty="0" err="1" smtClean="0">
                <a:latin typeface="Cambria" panose="02040503050406030204" pitchFamily="18" charset="0"/>
                <a:ea typeface="Cambria" panose="02040503050406030204" pitchFamily="18" charset="0"/>
              </a:rPr>
              <a:t>Hon’ble</a:t>
            </a:r>
            <a:r>
              <a:rPr lang="en-US" sz="2000"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Delhi High Court in case of </a:t>
            </a:r>
            <a:r>
              <a:rPr lang="en-US" sz="2000" b="1" dirty="0" err="1">
                <a:latin typeface="Cambria" panose="02040503050406030204" pitchFamily="18" charset="0"/>
                <a:ea typeface="Cambria" panose="02040503050406030204" pitchFamily="18" charset="0"/>
              </a:rPr>
              <a:t>Charu</a:t>
            </a:r>
            <a:r>
              <a:rPr lang="en-US" sz="2000" b="1" dirty="0">
                <a:latin typeface="Cambria" panose="02040503050406030204" pitchFamily="18" charset="0"/>
                <a:ea typeface="Cambria" panose="02040503050406030204" pitchFamily="18" charset="0"/>
              </a:rPr>
              <a:t> Chains and Jewels Pvt. Ltd v. ACIT W.P.(C) 17577/2022</a:t>
            </a:r>
            <a:endParaRPr lang="en-US" sz="2000" b="1" u="sng" dirty="0">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33</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296012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0075" y="714374"/>
            <a:ext cx="11001375" cy="5641975"/>
          </a:xfrm>
        </p:spPr>
        <p:txBody>
          <a:bodyPr>
            <a:normAutofit fontScale="85000" lnSpcReduction="20000"/>
          </a:bodyPr>
          <a:lstStyle/>
          <a:p>
            <a:pPr marL="465138" lvl="0" indent="-465138" algn="just">
              <a:buNone/>
            </a:pPr>
            <a:r>
              <a:rPr lang="en-US" sz="2000" b="1" dirty="0" smtClean="0">
                <a:solidFill>
                  <a:schemeClr val="accent1"/>
                </a:solidFill>
                <a:latin typeface="Cambria" panose="02040503050406030204" pitchFamily="18" charset="0"/>
                <a:ea typeface="Cambria" panose="02040503050406030204" pitchFamily="18" charset="0"/>
              </a:rPr>
              <a:t>c) 	</a:t>
            </a:r>
            <a:r>
              <a:rPr lang="en-US" sz="2000" b="1" dirty="0" smtClean="0">
                <a:latin typeface="Cambria" panose="02040503050406030204" pitchFamily="18" charset="0"/>
                <a:ea typeface="Cambria" panose="02040503050406030204" pitchFamily="18" charset="0"/>
              </a:rPr>
              <a:t>MAHASHIAN </a:t>
            </a:r>
            <a:r>
              <a:rPr lang="en-US" sz="2000" b="1" dirty="0">
                <a:latin typeface="Cambria" panose="02040503050406030204" pitchFamily="18" charset="0"/>
                <a:ea typeface="Cambria" panose="02040503050406030204" pitchFamily="18" charset="0"/>
              </a:rPr>
              <a:t>DI HATTI PVT. LIMITED v. DCIT vide W.P(C) No. 12505/2022; order dated 01.09.2022(Delhi HC);</a:t>
            </a:r>
            <a:endParaRPr lang="en-US" sz="2000" dirty="0">
              <a:latin typeface="Cambria" panose="02040503050406030204" pitchFamily="18" charset="0"/>
              <a:ea typeface="Cambria" panose="02040503050406030204" pitchFamily="18" charset="0"/>
            </a:endParaRPr>
          </a:p>
          <a:p>
            <a:pPr marL="465138" lvl="0" indent="-465138" algn="just">
              <a:buNone/>
            </a:pPr>
            <a:r>
              <a:rPr lang="en-US" sz="2000" b="1" dirty="0" smtClean="0">
                <a:solidFill>
                  <a:schemeClr val="accent1"/>
                </a:solidFill>
                <a:latin typeface="Cambria" panose="02040503050406030204" pitchFamily="18" charset="0"/>
                <a:ea typeface="Cambria" panose="02040503050406030204" pitchFamily="18" charset="0"/>
              </a:rPr>
              <a:t>d)</a:t>
            </a:r>
            <a:r>
              <a:rPr lang="en-US" sz="2000" b="1" dirty="0" smtClean="0">
                <a:latin typeface="Cambria" panose="02040503050406030204" pitchFamily="18" charset="0"/>
                <a:ea typeface="Cambria" panose="02040503050406030204" pitchFamily="18" charset="0"/>
              </a:rPr>
              <a:t>	 Best </a:t>
            </a:r>
            <a:r>
              <a:rPr lang="en-US" sz="2000" b="1" dirty="0" err="1">
                <a:latin typeface="Cambria" panose="02040503050406030204" pitchFamily="18" charset="0"/>
                <a:ea typeface="Cambria" panose="02040503050406030204" pitchFamily="18" charset="0"/>
              </a:rPr>
              <a:t>Buildwell</a:t>
            </a:r>
            <a:r>
              <a:rPr lang="en-US" sz="2000" b="1" dirty="0">
                <a:latin typeface="Cambria" panose="02040503050406030204" pitchFamily="18" charset="0"/>
                <a:ea typeface="Cambria" panose="02040503050406030204" pitchFamily="18" charset="0"/>
              </a:rPr>
              <a:t> (P.) Ltd. v. ITO Delhi)/[2022] 447 ITR26 (Delhi HC)[01-08-2022];</a:t>
            </a:r>
            <a:endParaRPr lang="en-US" sz="2000" dirty="0">
              <a:latin typeface="Cambria" panose="02040503050406030204" pitchFamily="18" charset="0"/>
              <a:ea typeface="Cambria" panose="02040503050406030204" pitchFamily="18" charset="0"/>
            </a:endParaRPr>
          </a:p>
          <a:p>
            <a:pPr marL="465138" lvl="0" indent="-465138" algn="just">
              <a:buNone/>
            </a:pPr>
            <a:r>
              <a:rPr lang="en-US" sz="2000" b="1" dirty="0" smtClean="0">
                <a:solidFill>
                  <a:schemeClr val="accent1"/>
                </a:solidFill>
                <a:latin typeface="Cambria" panose="02040503050406030204" pitchFamily="18" charset="0"/>
                <a:ea typeface="Cambria" panose="02040503050406030204" pitchFamily="18" charset="0"/>
              </a:rPr>
              <a:t>e) 	</a:t>
            </a:r>
            <a:r>
              <a:rPr lang="en-US" sz="2000" b="1" dirty="0" err="1" smtClean="0">
                <a:latin typeface="Cambria" panose="02040503050406030204" pitchFamily="18" charset="0"/>
                <a:ea typeface="Cambria" panose="02040503050406030204" pitchFamily="18" charset="0"/>
              </a:rPr>
              <a:t>Alaknarayan</a:t>
            </a:r>
            <a:r>
              <a:rPr lang="en-US" sz="2000" b="1" dirty="0" smtClean="0">
                <a:latin typeface="Cambria" panose="02040503050406030204" pitchFamily="18" charset="0"/>
                <a:ea typeface="Cambria" panose="02040503050406030204" pitchFamily="18" charset="0"/>
              </a:rPr>
              <a:t> </a:t>
            </a:r>
            <a:r>
              <a:rPr lang="en-US" sz="2000" b="1" dirty="0" err="1">
                <a:latin typeface="Cambria" panose="02040503050406030204" pitchFamily="18" charset="0"/>
                <a:ea typeface="Cambria" panose="02040503050406030204" pitchFamily="18" charset="0"/>
              </a:rPr>
              <a:t>Poosapati</a:t>
            </a:r>
            <a:r>
              <a:rPr lang="en-US" sz="2000" b="1" dirty="0">
                <a:latin typeface="Cambria" panose="02040503050406030204" pitchFamily="18" charset="0"/>
                <a:ea typeface="Cambria" panose="02040503050406030204" pitchFamily="18" charset="0"/>
              </a:rPr>
              <a:t> </a:t>
            </a:r>
            <a:r>
              <a:rPr lang="en-US" sz="2000" b="1" dirty="0" err="1">
                <a:latin typeface="Cambria" panose="02040503050406030204" pitchFamily="18" charset="0"/>
                <a:ea typeface="Cambria" panose="02040503050406030204" pitchFamily="18" charset="0"/>
              </a:rPr>
              <a:t>Gajapati</a:t>
            </a:r>
            <a:r>
              <a:rPr lang="en-US" sz="2000" b="1" dirty="0">
                <a:latin typeface="Cambria" panose="02040503050406030204" pitchFamily="18" charset="0"/>
                <a:ea typeface="Cambria" panose="02040503050406030204" pitchFamily="18" charset="0"/>
              </a:rPr>
              <a:t> </a:t>
            </a:r>
            <a:r>
              <a:rPr lang="en-US" sz="2000" b="1" dirty="0" err="1">
                <a:latin typeface="Cambria" panose="02040503050406030204" pitchFamily="18" charset="0"/>
                <a:ea typeface="Cambria" panose="02040503050406030204" pitchFamily="18" charset="0"/>
              </a:rPr>
              <a:t>Raju</a:t>
            </a:r>
            <a:r>
              <a:rPr lang="en-US" sz="2000" b="1" dirty="0">
                <a:latin typeface="Cambria" panose="02040503050406030204" pitchFamily="18" charset="0"/>
                <a:ea typeface="Cambria" panose="02040503050406030204" pitchFamily="18" charset="0"/>
              </a:rPr>
              <a:t> v. Union of India [2023] 450 ITR 297 (Delhi HC)[31-10-2022</a:t>
            </a:r>
            <a:r>
              <a:rPr lang="en-US" sz="2000" b="1" dirty="0" smtClean="0">
                <a:latin typeface="Cambria" panose="02040503050406030204" pitchFamily="18" charset="0"/>
                <a:ea typeface="Cambria" panose="02040503050406030204" pitchFamily="18" charset="0"/>
              </a:rPr>
              <a:t>];</a:t>
            </a:r>
            <a:endParaRPr lang="en-US" sz="2000" dirty="0">
              <a:latin typeface="Cambria" panose="02040503050406030204" pitchFamily="18" charset="0"/>
              <a:ea typeface="Cambria" panose="02040503050406030204" pitchFamily="18" charset="0"/>
            </a:endParaRPr>
          </a:p>
          <a:p>
            <a:pPr marL="465138" lvl="0" indent="-465138" algn="just">
              <a:buNone/>
            </a:pPr>
            <a:r>
              <a:rPr lang="en-US" sz="2000" b="1" dirty="0" smtClean="0">
                <a:solidFill>
                  <a:schemeClr val="accent1"/>
                </a:solidFill>
                <a:latin typeface="Cambria" panose="02040503050406030204" pitchFamily="18" charset="0"/>
                <a:ea typeface="Cambria" panose="02040503050406030204" pitchFamily="18" charset="0"/>
              </a:rPr>
              <a:t>f) 	</a:t>
            </a:r>
            <a:r>
              <a:rPr lang="en-US" sz="2000" b="1" dirty="0" smtClean="0">
                <a:latin typeface="Cambria" panose="02040503050406030204" pitchFamily="18" charset="0"/>
                <a:ea typeface="Cambria" panose="02040503050406030204" pitchFamily="18" charset="0"/>
              </a:rPr>
              <a:t>Boutique </a:t>
            </a:r>
            <a:r>
              <a:rPr lang="en-US" sz="2000" b="1" dirty="0">
                <a:latin typeface="Cambria" panose="02040503050406030204" pitchFamily="18" charset="0"/>
                <a:ea typeface="Cambria" panose="02040503050406030204" pitchFamily="18" charset="0"/>
              </a:rPr>
              <a:t>International (P.) Ltd. v. DCIT vide W.P.(C) NO. 13616 OF 2022; order dated 07.10.2022(Delhi HC); </a:t>
            </a:r>
            <a:endParaRPr lang="en-US" sz="2000" dirty="0">
              <a:latin typeface="Cambria" panose="02040503050406030204" pitchFamily="18" charset="0"/>
              <a:ea typeface="Cambria" panose="02040503050406030204" pitchFamily="18" charset="0"/>
            </a:endParaRPr>
          </a:p>
          <a:p>
            <a:pPr marL="465138" lvl="0" indent="-465138" algn="just">
              <a:buNone/>
            </a:pPr>
            <a:r>
              <a:rPr lang="en-US" sz="2000" b="1" dirty="0" smtClean="0">
                <a:solidFill>
                  <a:schemeClr val="accent1"/>
                </a:solidFill>
                <a:latin typeface="Cambria" panose="02040503050406030204" pitchFamily="18" charset="0"/>
                <a:ea typeface="Cambria" panose="02040503050406030204" pitchFamily="18" charset="0"/>
              </a:rPr>
              <a:t>g) 	</a:t>
            </a:r>
            <a:r>
              <a:rPr lang="en-US" sz="2000" b="1" dirty="0" smtClean="0">
                <a:latin typeface="Cambria" panose="02040503050406030204" pitchFamily="18" charset="0"/>
                <a:ea typeface="Cambria" panose="02040503050406030204" pitchFamily="18" charset="0"/>
              </a:rPr>
              <a:t>Concept </a:t>
            </a:r>
            <a:r>
              <a:rPr lang="en-US" sz="2000" b="1" dirty="0">
                <a:latin typeface="Cambria" panose="02040503050406030204" pitchFamily="18" charset="0"/>
                <a:ea typeface="Cambria" panose="02040503050406030204" pitchFamily="18" charset="0"/>
              </a:rPr>
              <a:t>Studio (India) (P.) Ltd. v. Income tax Department [2023] 146 taxmann.com 516 (Delhi HC)[20-10-2022</a:t>
            </a:r>
            <a:r>
              <a:rPr lang="en-US" sz="2000" b="1" dirty="0" smtClean="0">
                <a:latin typeface="Cambria" panose="02040503050406030204" pitchFamily="18" charset="0"/>
                <a:ea typeface="Cambria" panose="02040503050406030204" pitchFamily="18" charset="0"/>
              </a:rPr>
              <a:t>];</a:t>
            </a:r>
            <a:endParaRPr lang="en-US" sz="2000" dirty="0">
              <a:latin typeface="Cambria" panose="02040503050406030204" pitchFamily="18" charset="0"/>
              <a:ea typeface="Cambria" panose="02040503050406030204" pitchFamily="18" charset="0"/>
            </a:endParaRPr>
          </a:p>
          <a:p>
            <a:pPr marL="465138" lvl="0" indent="-465138" algn="just">
              <a:buAutoNum type="alphaLcParenR" startAt="8"/>
            </a:pPr>
            <a:r>
              <a:rPr lang="en-US" sz="2000" b="1" dirty="0" err="1" smtClean="0">
                <a:latin typeface="Cambria" panose="02040503050406030204" pitchFamily="18" charset="0"/>
                <a:ea typeface="Cambria" panose="02040503050406030204" pitchFamily="18" charset="0"/>
              </a:rPr>
              <a:t>Kusum</a:t>
            </a:r>
            <a:r>
              <a:rPr lang="en-US" sz="2000"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Gupta v. ITO [2023] 451 ITR142 (Delhi HC)[28-09-2022</a:t>
            </a:r>
            <a:r>
              <a:rPr lang="en-US" sz="2000" b="1" dirty="0" smtClean="0">
                <a:latin typeface="Cambria" panose="02040503050406030204" pitchFamily="18" charset="0"/>
                <a:ea typeface="Cambria" panose="02040503050406030204" pitchFamily="18" charset="0"/>
              </a:rPr>
              <a:t>]</a:t>
            </a:r>
          </a:p>
          <a:p>
            <a:pPr marL="465138" lvl="0" indent="-465138" algn="just">
              <a:buAutoNum type="alphaLcParenR" startAt="8"/>
            </a:pPr>
            <a:r>
              <a:rPr lang="en-US" sz="2000" b="1" dirty="0">
                <a:latin typeface="Cambria "/>
              </a:rPr>
              <a:t>CBDT Circular dated 01.08.2022 F. No. 299/10/2022-Dir(Inv. III)/611</a:t>
            </a:r>
            <a:r>
              <a:rPr lang="en-US" sz="2000" dirty="0">
                <a:latin typeface="Cambria "/>
              </a:rPr>
              <a:t> </a:t>
            </a:r>
            <a:endParaRPr lang="en-US" sz="2000" b="1" dirty="0" smtClean="0">
              <a:latin typeface="Cambria "/>
              <a:ea typeface="Cambria" panose="02040503050406030204" pitchFamily="18" charset="0"/>
            </a:endParaRPr>
          </a:p>
          <a:p>
            <a:pPr marL="0" lvl="0" indent="0" algn="just">
              <a:buNone/>
            </a:pPr>
            <a:endParaRPr lang="en-US" sz="2000" dirty="0">
              <a:latin typeface="Cambria" panose="02040503050406030204" pitchFamily="18" charset="0"/>
              <a:ea typeface="Cambria" panose="02040503050406030204" pitchFamily="18" charset="0"/>
            </a:endParaRPr>
          </a:p>
          <a:p>
            <a:pPr marL="457200" lvl="0" indent="-457200">
              <a:buNone/>
            </a:pPr>
            <a:r>
              <a:rPr lang="en-US" sz="2200" b="1" dirty="0" smtClean="0">
                <a:solidFill>
                  <a:schemeClr val="accent1"/>
                </a:solidFill>
                <a:latin typeface="Cambria" panose="02040503050406030204" pitchFamily="18" charset="0"/>
                <a:ea typeface="Cambria" panose="02040503050406030204" pitchFamily="18" charset="0"/>
              </a:rPr>
              <a:t>III.	</a:t>
            </a:r>
            <a:r>
              <a:rPr lang="en-US" sz="2200" b="1" u="sng" dirty="0" smtClean="0">
                <a:solidFill>
                  <a:schemeClr val="accent2">
                    <a:lumMod val="50000"/>
                  </a:schemeClr>
                </a:solidFill>
                <a:latin typeface="Cambria" panose="02040503050406030204" pitchFamily="18" charset="0"/>
                <a:ea typeface="Cambria" panose="02040503050406030204" pitchFamily="18" charset="0"/>
              </a:rPr>
              <a:t>SECTION 148A(d)- OBJECTIONS NOT DISPOSED OFF</a:t>
            </a:r>
            <a:endParaRPr lang="en-US" sz="2200" dirty="0" smtClean="0">
              <a:solidFill>
                <a:schemeClr val="accent2">
                  <a:lumMod val="50000"/>
                </a:schemeClr>
              </a:solidFill>
              <a:latin typeface="Cambria" panose="02040503050406030204" pitchFamily="18" charset="0"/>
              <a:ea typeface="Cambria" panose="02040503050406030204" pitchFamily="18" charset="0"/>
            </a:endParaRPr>
          </a:p>
          <a:p>
            <a:pPr marL="514350" lvl="0" indent="-514350">
              <a:buAutoNum type="alphaLcParenR"/>
            </a:pPr>
            <a:r>
              <a:rPr lang="en-US" sz="2000" b="1" dirty="0" err="1" smtClean="0">
                <a:latin typeface="Cambria" panose="02040503050406030204" pitchFamily="18" charset="0"/>
                <a:ea typeface="Cambria" panose="02040503050406030204" pitchFamily="18" charset="0"/>
              </a:rPr>
              <a:t>Hardev</a:t>
            </a:r>
            <a:r>
              <a:rPr lang="en-US" sz="2000" b="1" dirty="0" smtClean="0">
                <a:latin typeface="Cambria" panose="02040503050406030204" pitchFamily="18" charset="0"/>
                <a:ea typeface="Cambria" panose="02040503050406030204" pitchFamily="18" charset="0"/>
              </a:rPr>
              <a:t> Singh v. ITO [2022] 140 taxmann.com 67 (Delhi) </a:t>
            </a:r>
          </a:p>
          <a:p>
            <a:pPr marL="514350" lvl="0" indent="-514350">
              <a:buAutoNum type="alphaLcParenR"/>
            </a:pPr>
            <a:r>
              <a:rPr lang="en-US" sz="2000" b="1" dirty="0" err="1" smtClean="0">
                <a:latin typeface="Cambria" panose="02040503050406030204" pitchFamily="18" charset="0"/>
                <a:ea typeface="Cambria" panose="02040503050406030204" pitchFamily="18" charset="0"/>
              </a:rPr>
              <a:t>NidhiBindal</a:t>
            </a:r>
            <a:r>
              <a:rPr lang="en-US" sz="2000" b="1" dirty="0" smtClean="0">
                <a:latin typeface="Cambria" panose="02040503050406030204" pitchFamily="18" charset="0"/>
                <a:ea typeface="Cambria" panose="02040503050406030204" pitchFamily="18" charset="0"/>
              </a:rPr>
              <a:t> v. ITO [2022] 144 taxmann.com 122 (Delhi) </a:t>
            </a:r>
          </a:p>
          <a:p>
            <a:pPr marL="514350" lvl="0" indent="-514350">
              <a:buAutoNum type="alphaLcParenR"/>
            </a:pPr>
            <a:r>
              <a:rPr lang="en-US" sz="2000" b="1" dirty="0" err="1" smtClean="0">
                <a:latin typeface="Cambria" panose="02040503050406030204" pitchFamily="18" charset="0"/>
                <a:ea typeface="Cambria" panose="02040503050406030204" pitchFamily="18" charset="0"/>
              </a:rPr>
              <a:t>MeenuChaufla</a:t>
            </a:r>
            <a:r>
              <a:rPr lang="en-US" sz="2000" b="1" dirty="0" smtClean="0">
                <a:latin typeface="Cambria" panose="02040503050406030204" pitchFamily="18" charset="0"/>
                <a:ea typeface="Cambria" panose="02040503050406030204" pitchFamily="18" charset="0"/>
              </a:rPr>
              <a:t> v. ITO [2022] 445 ITR 1 (Delhi) </a:t>
            </a:r>
          </a:p>
          <a:p>
            <a:pPr marL="514350" lvl="0" indent="-514350">
              <a:buAutoNum type="alphaLcParenR"/>
            </a:pPr>
            <a:r>
              <a:rPr lang="en-US" sz="2000" b="1" dirty="0" smtClean="0">
                <a:latin typeface="Cambria" panose="02040503050406030204" pitchFamily="18" charset="0"/>
                <a:ea typeface="Cambria" panose="02040503050406030204" pitchFamily="18" charset="0"/>
              </a:rPr>
              <a:t>First Solar Power India (P.) Ltd. v. ACIT [2022] 140 taxmann.com 626 (Delhi) </a:t>
            </a:r>
          </a:p>
          <a:p>
            <a:pPr marL="514350" lvl="0" indent="-514350">
              <a:buAutoNum type="alphaLcParenR"/>
            </a:pPr>
            <a:r>
              <a:rPr lang="en-US" sz="2000" b="1" dirty="0" err="1" smtClean="0">
                <a:latin typeface="Cambria" panose="02040503050406030204" pitchFamily="18" charset="0"/>
                <a:ea typeface="Cambria" panose="02040503050406030204" pitchFamily="18" charset="0"/>
              </a:rPr>
              <a:t>Aten</a:t>
            </a:r>
            <a:r>
              <a:rPr lang="en-US" sz="2000" b="1" dirty="0" smtClean="0">
                <a:latin typeface="Cambria" panose="02040503050406030204" pitchFamily="18" charset="0"/>
                <a:ea typeface="Cambria" panose="02040503050406030204" pitchFamily="18" charset="0"/>
              </a:rPr>
              <a:t> Capital (P.) Ltd. v. ACIT [2022] 447 ITR 346 (Delhi)</a:t>
            </a:r>
          </a:p>
          <a:p>
            <a:pPr marL="0" indent="0">
              <a:buNone/>
            </a:pPr>
            <a:endParaRPr lang="en-US" dirty="0" smtClean="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34</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631989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28625"/>
            <a:ext cx="10515600" cy="6186488"/>
          </a:xfrm>
        </p:spPr>
        <p:txBody>
          <a:bodyPr>
            <a:normAutofit/>
          </a:bodyPr>
          <a:lstStyle/>
          <a:p>
            <a:pPr marL="0" indent="0" algn="ctr">
              <a:buNone/>
            </a:pPr>
            <a:endParaRPr lang="en-US" sz="4200" b="1" dirty="0" smtClean="0">
              <a:solidFill>
                <a:srgbClr val="212529"/>
              </a:solidFill>
              <a:latin typeface="Times New Roman" panose="02020603050405020304" pitchFamily="18" charset="0"/>
            </a:endParaRPr>
          </a:p>
          <a:p>
            <a:pPr marL="0" indent="0" algn="ctr">
              <a:buNone/>
            </a:pPr>
            <a:endParaRPr lang="en-US" sz="4200" b="1" dirty="0" smtClean="0">
              <a:solidFill>
                <a:srgbClr val="212529"/>
              </a:solidFill>
              <a:latin typeface="Times New Roman" panose="02020603050405020304" pitchFamily="18" charset="0"/>
            </a:endParaRPr>
          </a:p>
          <a:p>
            <a:pPr marL="0" indent="0" algn="ctr">
              <a:buNone/>
            </a:pPr>
            <a:r>
              <a:rPr lang="en-US" sz="4200" b="1" dirty="0" smtClean="0">
                <a:solidFill>
                  <a:schemeClr val="accent2">
                    <a:lumMod val="50000"/>
                  </a:schemeClr>
                </a:solidFill>
                <a:latin typeface="Times New Roman" panose="02020603050405020304" pitchFamily="18" charset="0"/>
              </a:rPr>
              <a:t>Recent Controversies/Litigations on the amended provisions of section 148 and 149 and 151 </a:t>
            </a: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35</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4502689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388" y="323850"/>
            <a:ext cx="10787062" cy="1320800"/>
          </a:xfrm>
        </p:spPr>
        <p:txBody>
          <a:bodyPr>
            <a:noAutofit/>
          </a:bodyPr>
          <a:lstStyle/>
          <a:p>
            <a:pPr algn="ctr"/>
            <a:r>
              <a:rPr lang="en-US" sz="2700" b="1" dirty="0">
                <a:solidFill>
                  <a:schemeClr val="accent2">
                    <a:lumMod val="50000"/>
                  </a:schemeClr>
                </a:solidFill>
                <a:latin typeface="Cambria" panose="02040503050406030204" pitchFamily="18" charset="0"/>
                <a:ea typeface="Cambria" panose="02040503050406030204" pitchFamily="18" charset="0"/>
              </a:rPr>
              <a:t>Conflict regarding applicability of old </a:t>
            </a:r>
            <a:r>
              <a:rPr lang="en-US" sz="2700" b="1" dirty="0" smtClean="0">
                <a:solidFill>
                  <a:schemeClr val="accent2">
                    <a:lumMod val="50000"/>
                  </a:schemeClr>
                </a:solidFill>
                <a:latin typeface="Cambria" panose="02040503050406030204" pitchFamily="18" charset="0"/>
                <a:ea typeface="Cambria" panose="02040503050406030204" pitchFamily="18" charset="0"/>
              </a:rPr>
              <a:t>provisions </a:t>
            </a:r>
            <a:r>
              <a:rPr lang="en-US" sz="2700" b="1" dirty="0" err="1">
                <a:solidFill>
                  <a:schemeClr val="accent2">
                    <a:lumMod val="50000"/>
                  </a:schemeClr>
                </a:solidFill>
                <a:latin typeface="Cambria" panose="02040503050406030204" pitchFamily="18" charset="0"/>
                <a:ea typeface="Cambria" panose="02040503050406030204" pitchFamily="18" charset="0"/>
              </a:rPr>
              <a:t>vis</a:t>
            </a:r>
            <a:r>
              <a:rPr lang="en-US" sz="2700" b="1" dirty="0">
                <a:solidFill>
                  <a:schemeClr val="accent2">
                    <a:lumMod val="50000"/>
                  </a:schemeClr>
                </a:solidFill>
                <a:latin typeface="Cambria" panose="02040503050406030204" pitchFamily="18" charset="0"/>
                <a:ea typeface="Cambria" panose="02040503050406030204" pitchFamily="18" charset="0"/>
              </a:rPr>
              <a:t>-a-</a:t>
            </a:r>
            <a:r>
              <a:rPr lang="en-US" sz="2700" b="1" dirty="0" err="1">
                <a:solidFill>
                  <a:schemeClr val="accent2">
                    <a:lumMod val="50000"/>
                  </a:schemeClr>
                </a:solidFill>
                <a:latin typeface="Cambria" panose="02040503050406030204" pitchFamily="18" charset="0"/>
                <a:ea typeface="Cambria" panose="02040503050406030204" pitchFamily="18" charset="0"/>
              </a:rPr>
              <a:t>vis</a:t>
            </a:r>
            <a:r>
              <a:rPr lang="en-US" sz="2700" b="1" dirty="0">
                <a:solidFill>
                  <a:schemeClr val="accent2">
                    <a:lumMod val="50000"/>
                  </a:schemeClr>
                </a:solidFill>
                <a:latin typeface="Cambria" panose="02040503050406030204" pitchFamily="18" charset="0"/>
                <a:ea typeface="Cambria" panose="02040503050406030204" pitchFamily="18" charset="0"/>
              </a:rPr>
              <a:t> new re-assessment provisions for </a:t>
            </a:r>
            <a:r>
              <a:rPr lang="en-US" sz="2700" b="1" dirty="0" smtClean="0">
                <a:solidFill>
                  <a:schemeClr val="accent2">
                    <a:lumMod val="50000"/>
                  </a:schemeClr>
                </a:solidFill>
                <a:latin typeface="Cambria" panose="02040503050406030204" pitchFamily="18" charset="0"/>
                <a:ea typeface="Cambria" panose="02040503050406030204" pitchFamily="18" charset="0"/>
              </a:rPr>
              <a:t>the notices issued between the </a:t>
            </a:r>
            <a:r>
              <a:rPr lang="en-US" sz="2700" b="1" dirty="0">
                <a:solidFill>
                  <a:schemeClr val="accent2">
                    <a:lumMod val="50000"/>
                  </a:schemeClr>
                </a:solidFill>
                <a:latin typeface="Cambria" panose="02040503050406030204" pitchFamily="18" charset="0"/>
                <a:ea typeface="Cambria" panose="02040503050406030204" pitchFamily="18" charset="0"/>
              </a:rPr>
              <a:t>period 01.04.2021 to 30.06.2021</a:t>
            </a:r>
          </a:p>
        </p:txBody>
      </p:sp>
      <p:sp>
        <p:nvSpPr>
          <p:cNvPr id="3" name="Content Placeholder 2"/>
          <p:cNvSpPr>
            <a:spLocks noGrp="1"/>
          </p:cNvSpPr>
          <p:nvPr>
            <p:ph idx="1"/>
          </p:nvPr>
        </p:nvSpPr>
        <p:spPr>
          <a:xfrm>
            <a:off x="528638" y="1825625"/>
            <a:ext cx="11072812" cy="4660900"/>
          </a:xfrm>
        </p:spPr>
        <p:txBody>
          <a:bodyPr>
            <a:normAutofit fontScale="92500" lnSpcReduction="10000"/>
          </a:bodyPr>
          <a:lstStyle/>
          <a:p>
            <a:pPr indent="0" algn="just">
              <a:lnSpc>
                <a:spcPct val="120000"/>
              </a:lnSpc>
              <a:spcBef>
                <a:spcPts val="0"/>
              </a:spcBef>
              <a:buFont typeface="Wingdings" panose="05000000000000000000" pitchFamily="2" charset="2"/>
              <a:buChar char="v"/>
            </a:pPr>
            <a:r>
              <a:rPr lang="en-US" dirty="0">
                <a:solidFill>
                  <a:schemeClr val="tx1"/>
                </a:solidFill>
                <a:latin typeface="Cambria" panose="02040503050406030204" pitchFamily="18" charset="0"/>
                <a:ea typeface="Cambria" panose="02040503050406030204" pitchFamily="18" charset="0"/>
              </a:rPr>
              <a:t>CBDT issued </a:t>
            </a:r>
            <a:r>
              <a:rPr lang="en-US" dirty="0" smtClean="0">
                <a:solidFill>
                  <a:schemeClr val="tx1"/>
                </a:solidFill>
                <a:latin typeface="Cambria" panose="02040503050406030204" pitchFamily="18" charset="0"/>
                <a:ea typeface="Cambria" panose="02040503050406030204" pitchFamily="18" charset="0"/>
              </a:rPr>
              <a:t>several notifications including Notification </a:t>
            </a:r>
            <a:r>
              <a:rPr lang="en-US" dirty="0">
                <a:solidFill>
                  <a:schemeClr val="tx1"/>
                </a:solidFill>
                <a:latin typeface="Cambria" panose="02040503050406030204" pitchFamily="18" charset="0"/>
                <a:ea typeface="Cambria" panose="02040503050406030204" pitchFamily="18" charset="0"/>
              </a:rPr>
              <a:t>No. 20/2021, dated </a:t>
            </a:r>
            <a:r>
              <a:rPr lang="en-US" dirty="0" smtClean="0">
                <a:solidFill>
                  <a:schemeClr val="tx1"/>
                </a:solidFill>
                <a:latin typeface="Cambria" panose="02040503050406030204" pitchFamily="18" charset="0"/>
                <a:ea typeface="Cambria" panose="02040503050406030204" pitchFamily="18" charset="0"/>
              </a:rPr>
              <a:t>31-3-2021 and </a:t>
            </a:r>
            <a:r>
              <a:rPr lang="en-US" dirty="0">
                <a:solidFill>
                  <a:schemeClr val="tx1"/>
                </a:solidFill>
                <a:latin typeface="Cambria" panose="02040503050406030204" pitchFamily="18" charset="0"/>
                <a:ea typeface="Cambria" panose="02040503050406030204" pitchFamily="18" charset="0"/>
              </a:rPr>
              <a:t>Notification No. 38/2021, dated 27-4-2021 </a:t>
            </a:r>
            <a:r>
              <a:rPr lang="en-US" dirty="0" smtClean="0">
                <a:solidFill>
                  <a:schemeClr val="tx1"/>
                </a:solidFill>
                <a:latin typeface="Cambria" panose="02040503050406030204" pitchFamily="18" charset="0"/>
                <a:ea typeface="Cambria" panose="02040503050406030204" pitchFamily="18" charset="0"/>
              </a:rPr>
              <a:t>by </a:t>
            </a:r>
            <a:r>
              <a:rPr lang="en-US" dirty="0">
                <a:solidFill>
                  <a:schemeClr val="tx1"/>
                </a:solidFill>
                <a:latin typeface="Cambria" panose="02040503050406030204" pitchFamily="18" charset="0"/>
                <a:ea typeface="Cambria" panose="02040503050406030204" pitchFamily="18" charset="0"/>
              </a:rPr>
              <a:t>virtue of  TOLA Act, 2020 </a:t>
            </a:r>
            <a:r>
              <a:rPr lang="en-US" dirty="0" smtClean="0">
                <a:solidFill>
                  <a:schemeClr val="tx1"/>
                </a:solidFill>
                <a:latin typeface="Cambria" panose="02040503050406030204" pitchFamily="18" charset="0"/>
                <a:ea typeface="Cambria" panose="02040503050406030204" pitchFamily="18" charset="0"/>
              </a:rPr>
              <a:t>extending </a:t>
            </a:r>
            <a:r>
              <a:rPr lang="en-US" dirty="0">
                <a:solidFill>
                  <a:schemeClr val="tx1"/>
                </a:solidFill>
                <a:latin typeface="Cambria" panose="02040503050406030204" pitchFamily="18" charset="0"/>
                <a:ea typeface="Cambria" panose="02040503050406030204" pitchFamily="18" charset="0"/>
              </a:rPr>
              <a:t>the applicability of old </a:t>
            </a:r>
            <a:r>
              <a:rPr lang="en-US" dirty="0" smtClean="0">
                <a:solidFill>
                  <a:schemeClr val="tx1"/>
                </a:solidFill>
                <a:latin typeface="Cambria" panose="02040503050406030204" pitchFamily="18" charset="0"/>
                <a:ea typeface="Cambria" panose="02040503050406030204" pitchFamily="18" charset="0"/>
              </a:rPr>
              <a:t>re-assessment </a:t>
            </a:r>
            <a:r>
              <a:rPr lang="en-US" dirty="0">
                <a:solidFill>
                  <a:schemeClr val="tx1"/>
                </a:solidFill>
                <a:latin typeface="Cambria" panose="02040503050406030204" pitchFamily="18" charset="0"/>
                <a:ea typeface="Cambria" panose="02040503050406030204" pitchFamily="18" charset="0"/>
              </a:rPr>
              <a:t>provisions from </a:t>
            </a:r>
            <a:r>
              <a:rPr lang="en-US" dirty="0" smtClean="0">
                <a:solidFill>
                  <a:schemeClr val="tx1"/>
                </a:solidFill>
                <a:latin typeface="Cambria" panose="02040503050406030204" pitchFamily="18" charset="0"/>
                <a:ea typeface="Cambria" panose="02040503050406030204" pitchFamily="18" charset="0"/>
              </a:rPr>
              <a:t>31.03.2020 to 30.06.2021.</a:t>
            </a:r>
          </a:p>
          <a:p>
            <a:pPr indent="0" algn="just">
              <a:lnSpc>
                <a:spcPct val="120000"/>
              </a:lnSpc>
              <a:spcBef>
                <a:spcPts val="0"/>
              </a:spcBef>
              <a:buNone/>
            </a:pPr>
            <a:endParaRPr lang="en-US" dirty="0" smtClean="0">
              <a:solidFill>
                <a:schemeClr val="tx1"/>
              </a:solidFill>
              <a:latin typeface="Cambria" panose="02040503050406030204" pitchFamily="18" charset="0"/>
              <a:ea typeface="Cambria" panose="02040503050406030204" pitchFamily="18" charset="0"/>
            </a:endParaRPr>
          </a:p>
          <a:p>
            <a:pPr indent="0" algn="just">
              <a:lnSpc>
                <a:spcPct val="120000"/>
              </a:lnSpc>
              <a:spcBef>
                <a:spcPts val="0"/>
              </a:spcBef>
              <a:buFont typeface="Wingdings" panose="05000000000000000000" pitchFamily="2" charset="2"/>
              <a:buChar char="v"/>
            </a:pPr>
            <a:r>
              <a:rPr lang="en-US" dirty="0">
                <a:solidFill>
                  <a:schemeClr val="tx1"/>
                </a:solidFill>
                <a:latin typeface="Cambria" panose="02040503050406030204" pitchFamily="18" charset="0"/>
                <a:ea typeface="Cambria" panose="02040503050406030204" pitchFamily="18" charset="0"/>
              </a:rPr>
              <a:t>Finance Act 2021 provided that the new re-assessment scheme shall be effective from 01.04.2021</a:t>
            </a:r>
            <a:r>
              <a:rPr lang="en-US" dirty="0" smtClean="0">
                <a:solidFill>
                  <a:schemeClr val="tx1"/>
                </a:solidFill>
                <a:latin typeface="Cambria" panose="02040503050406030204" pitchFamily="18" charset="0"/>
                <a:ea typeface="Cambria" panose="02040503050406030204" pitchFamily="18" charset="0"/>
              </a:rPr>
              <a:t>.</a:t>
            </a:r>
          </a:p>
          <a:p>
            <a:pPr indent="0" algn="just">
              <a:lnSpc>
                <a:spcPct val="120000"/>
              </a:lnSpc>
              <a:spcBef>
                <a:spcPts val="0"/>
              </a:spcBef>
              <a:buNone/>
            </a:pPr>
            <a:endParaRPr lang="en-US" dirty="0" smtClean="0">
              <a:solidFill>
                <a:schemeClr val="tx1"/>
              </a:solidFill>
              <a:latin typeface="Cambria" panose="02040503050406030204" pitchFamily="18" charset="0"/>
              <a:ea typeface="Cambria" panose="02040503050406030204" pitchFamily="18" charset="0"/>
            </a:endParaRPr>
          </a:p>
          <a:p>
            <a:pPr indent="0" algn="just">
              <a:lnSpc>
                <a:spcPct val="120000"/>
              </a:lnSpc>
              <a:spcBef>
                <a:spcPts val="0"/>
              </a:spcBef>
              <a:buFont typeface="Wingdings" panose="05000000000000000000" pitchFamily="2" charset="2"/>
              <a:buChar char="v"/>
            </a:pPr>
            <a:r>
              <a:rPr lang="en-US" dirty="0">
                <a:solidFill>
                  <a:schemeClr val="tx1"/>
                </a:solidFill>
                <a:latin typeface="Cambria" panose="02040503050406030204" pitchFamily="18" charset="0"/>
                <a:ea typeface="Cambria" panose="02040503050406030204" pitchFamily="18" charset="0"/>
              </a:rPr>
              <a:t>Notices </a:t>
            </a:r>
            <a:r>
              <a:rPr lang="en-US" dirty="0" smtClean="0">
                <a:solidFill>
                  <a:schemeClr val="tx1"/>
                </a:solidFill>
                <a:latin typeface="Cambria" panose="02040503050406030204" pitchFamily="18" charset="0"/>
                <a:ea typeface="Cambria" panose="02040503050406030204" pitchFamily="18" charset="0"/>
              </a:rPr>
              <a:t>u/s 148 under </a:t>
            </a:r>
            <a:r>
              <a:rPr lang="en-US" dirty="0">
                <a:solidFill>
                  <a:schemeClr val="tx1"/>
                </a:solidFill>
                <a:latin typeface="Cambria" panose="02040503050406030204" pitchFamily="18" charset="0"/>
                <a:ea typeface="Cambria" panose="02040503050406030204" pitchFamily="18" charset="0"/>
              </a:rPr>
              <a:t>erstwhile re-assessment scheme </a:t>
            </a:r>
            <a:r>
              <a:rPr lang="en-US" dirty="0" smtClean="0">
                <a:solidFill>
                  <a:schemeClr val="tx1"/>
                </a:solidFill>
                <a:latin typeface="Cambria" panose="02040503050406030204" pitchFamily="18" charset="0"/>
                <a:ea typeface="Cambria" panose="02040503050406030204" pitchFamily="18" charset="0"/>
              </a:rPr>
              <a:t>were </a:t>
            </a:r>
            <a:r>
              <a:rPr lang="en-US" dirty="0">
                <a:solidFill>
                  <a:schemeClr val="tx1"/>
                </a:solidFill>
                <a:latin typeface="Cambria" panose="02040503050406030204" pitchFamily="18" charset="0"/>
                <a:ea typeface="Cambria" panose="02040503050406030204" pitchFamily="18" charset="0"/>
              </a:rPr>
              <a:t>issued to various </a:t>
            </a:r>
            <a:r>
              <a:rPr lang="en-US" dirty="0" err="1" smtClean="0">
                <a:solidFill>
                  <a:schemeClr val="tx1"/>
                </a:solidFill>
                <a:latin typeface="Cambria" panose="02040503050406030204" pitchFamily="18" charset="0"/>
                <a:ea typeface="Cambria" panose="02040503050406030204" pitchFamily="18" charset="0"/>
              </a:rPr>
              <a:t>assessees’</a:t>
            </a:r>
            <a:r>
              <a:rPr lang="en-US" dirty="0" smtClean="0">
                <a:solidFill>
                  <a:schemeClr val="tx1"/>
                </a:solidFill>
                <a:latin typeface="Cambria" panose="02040503050406030204" pitchFamily="18" charset="0"/>
                <a:ea typeface="Cambria" panose="02040503050406030204" pitchFamily="18" charset="0"/>
              </a:rPr>
              <a:t> </a:t>
            </a:r>
            <a:r>
              <a:rPr lang="en-US" dirty="0">
                <a:solidFill>
                  <a:schemeClr val="tx1"/>
                </a:solidFill>
                <a:latin typeface="Cambria" panose="02040503050406030204" pitchFamily="18" charset="0"/>
                <a:ea typeface="Cambria" panose="02040503050406030204" pitchFamily="18" charset="0"/>
              </a:rPr>
              <a:t>after </a:t>
            </a:r>
            <a:r>
              <a:rPr lang="en-US" dirty="0" smtClean="0">
                <a:solidFill>
                  <a:schemeClr val="tx1"/>
                </a:solidFill>
                <a:latin typeface="Cambria" panose="02040503050406030204" pitchFamily="18" charset="0"/>
                <a:ea typeface="Cambria" panose="02040503050406030204" pitchFamily="18" charset="0"/>
              </a:rPr>
              <a:t>01.04.2021 till 30.06.2021.</a:t>
            </a:r>
          </a:p>
          <a:p>
            <a:pPr indent="0" algn="just">
              <a:lnSpc>
                <a:spcPct val="120000"/>
              </a:lnSpc>
              <a:spcBef>
                <a:spcPts val="0"/>
              </a:spcBef>
              <a:buFont typeface="Wingdings" panose="05000000000000000000" pitchFamily="2" charset="2"/>
              <a:buChar char="v"/>
            </a:pPr>
            <a:endParaRPr lang="en-US" dirty="0" smtClean="0">
              <a:solidFill>
                <a:schemeClr val="tx1"/>
              </a:solidFill>
              <a:latin typeface="Cambria" panose="02040503050406030204" pitchFamily="18" charset="0"/>
              <a:ea typeface="Cambria" panose="02040503050406030204" pitchFamily="18" charset="0"/>
            </a:endParaRPr>
          </a:p>
          <a:p>
            <a:pPr indent="0" algn="just">
              <a:lnSpc>
                <a:spcPct val="120000"/>
              </a:lnSpc>
              <a:spcBef>
                <a:spcPts val="0"/>
              </a:spcBef>
              <a:buFont typeface="Wingdings" panose="05000000000000000000" pitchFamily="2" charset="2"/>
              <a:buChar char="v"/>
            </a:pPr>
            <a:r>
              <a:rPr lang="en-US" dirty="0" smtClean="0">
                <a:solidFill>
                  <a:schemeClr val="tx1"/>
                </a:solidFill>
                <a:latin typeface="Cambria" panose="02040503050406030204" pitchFamily="18" charset="0"/>
                <a:ea typeface="Cambria" panose="02040503050406030204" pitchFamily="18" charset="0"/>
              </a:rPr>
              <a:t>Due </a:t>
            </a:r>
            <a:r>
              <a:rPr lang="en-US" dirty="0">
                <a:solidFill>
                  <a:schemeClr val="tx1"/>
                </a:solidFill>
                <a:latin typeface="Cambria" panose="02040503050406030204" pitchFamily="18" charset="0"/>
                <a:ea typeface="Cambria" panose="02040503050406030204" pitchFamily="18" charset="0"/>
              </a:rPr>
              <a:t>to the conflict </a:t>
            </a:r>
            <a:r>
              <a:rPr lang="en-US" dirty="0" smtClean="0">
                <a:solidFill>
                  <a:schemeClr val="tx1"/>
                </a:solidFill>
                <a:latin typeface="Cambria" panose="02040503050406030204" pitchFamily="18" charset="0"/>
                <a:ea typeface="Cambria" panose="02040503050406030204" pitchFamily="18" charset="0"/>
              </a:rPr>
              <a:t>in </a:t>
            </a:r>
            <a:r>
              <a:rPr lang="en-US" dirty="0">
                <a:solidFill>
                  <a:schemeClr val="tx1"/>
                </a:solidFill>
                <a:latin typeface="Cambria" panose="02040503050406030204" pitchFamily="18" charset="0"/>
                <a:ea typeface="Cambria" panose="02040503050406030204" pitchFamily="18" charset="0"/>
              </a:rPr>
              <a:t>two different re-assessment schemes, notices issued </a:t>
            </a:r>
            <a:r>
              <a:rPr lang="en-US" dirty="0" smtClean="0">
                <a:solidFill>
                  <a:schemeClr val="tx1"/>
                </a:solidFill>
                <a:latin typeface="Cambria" panose="02040503050406030204" pitchFamily="18" charset="0"/>
                <a:ea typeface="Cambria" panose="02040503050406030204" pitchFamily="18" charset="0"/>
              </a:rPr>
              <a:t>u/s </a:t>
            </a:r>
            <a:r>
              <a:rPr lang="en-US" dirty="0">
                <a:solidFill>
                  <a:schemeClr val="tx1"/>
                </a:solidFill>
                <a:latin typeface="Cambria" panose="02040503050406030204" pitchFamily="18" charset="0"/>
                <a:ea typeface="Cambria" panose="02040503050406030204" pitchFamily="18" charset="0"/>
              </a:rPr>
              <a:t>148 </a:t>
            </a:r>
            <a:r>
              <a:rPr lang="en-US" dirty="0" smtClean="0">
                <a:solidFill>
                  <a:schemeClr val="tx1"/>
                </a:solidFill>
                <a:latin typeface="Cambria" panose="02040503050406030204" pitchFamily="18" charset="0"/>
                <a:ea typeface="Cambria" panose="02040503050406030204" pitchFamily="18" charset="0"/>
              </a:rPr>
              <a:t>under old law between 01.04.2021 to 30.06.2021 were </a:t>
            </a:r>
            <a:r>
              <a:rPr lang="en-US" dirty="0">
                <a:solidFill>
                  <a:schemeClr val="tx1"/>
                </a:solidFill>
                <a:latin typeface="Cambria" panose="02040503050406030204" pitchFamily="18" charset="0"/>
                <a:ea typeface="Cambria" panose="02040503050406030204" pitchFamily="18" charset="0"/>
              </a:rPr>
              <a:t>challenged before High </a:t>
            </a:r>
            <a:r>
              <a:rPr lang="en-US" dirty="0" smtClean="0">
                <a:solidFill>
                  <a:schemeClr val="tx1"/>
                </a:solidFill>
                <a:latin typeface="Cambria" panose="02040503050406030204" pitchFamily="18" charset="0"/>
                <a:ea typeface="Cambria" panose="02040503050406030204" pitchFamily="18" charset="0"/>
              </a:rPr>
              <a:t>Courts.</a:t>
            </a:r>
          </a:p>
          <a:p>
            <a:pPr indent="0" algn="just">
              <a:lnSpc>
                <a:spcPct val="120000"/>
              </a:lnSpc>
              <a:spcBef>
                <a:spcPts val="0"/>
              </a:spcBef>
              <a:buNone/>
            </a:pPr>
            <a:endParaRPr lang="en-US" dirty="0" smtClean="0">
              <a:solidFill>
                <a:schemeClr val="tx1"/>
              </a:solidFill>
              <a:latin typeface="Cambria" panose="02040503050406030204" pitchFamily="18" charset="0"/>
              <a:ea typeface="Cambria" panose="02040503050406030204" pitchFamily="18" charset="0"/>
            </a:endParaRPr>
          </a:p>
          <a:p>
            <a:pPr indent="0" algn="just">
              <a:lnSpc>
                <a:spcPct val="120000"/>
              </a:lnSpc>
              <a:spcBef>
                <a:spcPts val="0"/>
              </a:spcBef>
              <a:buFont typeface="Wingdings" panose="05000000000000000000" pitchFamily="2" charset="2"/>
              <a:buChar char="v"/>
            </a:pPr>
            <a:r>
              <a:rPr lang="en-US" b="1" dirty="0" err="1">
                <a:solidFill>
                  <a:schemeClr val="tx1"/>
                </a:solidFill>
                <a:latin typeface="Cambria" panose="02040503050406030204" pitchFamily="18" charset="0"/>
                <a:ea typeface="Cambria" panose="02040503050406030204" pitchFamily="18" charset="0"/>
              </a:rPr>
              <a:t>Hon’ble</a:t>
            </a:r>
            <a:r>
              <a:rPr lang="en-US" b="1" dirty="0">
                <a:solidFill>
                  <a:schemeClr val="tx1"/>
                </a:solidFill>
                <a:latin typeface="Cambria" panose="02040503050406030204" pitchFamily="18" charset="0"/>
                <a:ea typeface="Cambria" panose="02040503050406030204" pitchFamily="18" charset="0"/>
              </a:rPr>
              <a:t> Delhi High Court </a:t>
            </a:r>
            <a:r>
              <a:rPr lang="en-US" dirty="0">
                <a:solidFill>
                  <a:schemeClr val="tx1"/>
                </a:solidFill>
                <a:latin typeface="Cambria" panose="02040503050406030204" pitchFamily="18" charset="0"/>
                <a:ea typeface="Cambria" panose="02040503050406030204" pitchFamily="18" charset="0"/>
              </a:rPr>
              <a:t>decided the issue in </a:t>
            </a:r>
            <a:r>
              <a:rPr lang="en-US" dirty="0" err="1">
                <a:solidFill>
                  <a:schemeClr val="tx1"/>
                </a:solidFill>
                <a:latin typeface="Cambria" panose="02040503050406030204" pitchFamily="18" charset="0"/>
                <a:ea typeface="Cambria" panose="02040503050406030204" pitchFamily="18" charset="0"/>
              </a:rPr>
              <a:t>favour</a:t>
            </a:r>
            <a:r>
              <a:rPr lang="en-US" dirty="0">
                <a:solidFill>
                  <a:schemeClr val="tx1"/>
                </a:solidFill>
                <a:latin typeface="Cambria" panose="02040503050406030204" pitchFamily="18" charset="0"/>
                <a:ea typeface="Cambria" panose="02040503050406030204" pitchFamily="18" charset="0"/>
              </a:rPr>
              <a:t> of </a:t>
            </a:r>
            <a:r>
              <a:rPr lang="en-US" dirty="0" smtClean="0">
                <a:solidFill>
                  <a:schemeClr val="tx1"/>
                </a:solidFill>
                <a:latin typeface="Cambria" panose="02040503050406030204" pitchFamily="18" charset="0"/>
                <a:ea typeface="Cambria" panose="02040503050406030204" pitchFamily="18" charset="0"/>
              </a:rPr>
              <a:t>the </a:t>
            </a:r>
            <a:r>
              <a:rPr lang="en-US" dirty="0" err="1" smtClean="0">
                <a:solidFill>
                  <a:schemeClr val="tx1"/>
                </a:solidFill>
                <a:latin typeface="Cambria" panose="02040503050406030204" pitchFamily="18" charset="0"/>
                <a:ea typeface="Cambria" panose="02040503050406030204" pitchFamily="18" charset="0"/>
              </a:rPr>
              <a:t>assessee</a:t>
            </a:r>
            <a:r>
              <a:rPr lang="en-US" dirty="0" smtClean="0">
                <a:solidFill>
                  <a:schemeClr val="tx1"/>
                </a:solidFill>
                <a:latin typeface="Cambria" panose="02040503050406030204" pitchFamily="18" charset="0"/>
                <a:ea typeface="Cambria" panose="02040503050406030204" pitchFamily="18" charset="0"/>
              </a:rPr>
              <a:t> </a:t>
            </a:r>
            <a:r>
              <a:rPr lang="en-US" dirty="0">
                <a:solidFill>
                  <a:schemeClr val="tx1"/>
                </a:solidFill>
                <a:latin typeface="Cambria" panose="02040503050406030204" pitchFamily="18" charset="0"/>
                <a:ea typeface="Cambria" panose="02040503050406030204" pitchFamily="18" charset="0"/>
              </a:rPr>
              <a:t>in the case of </a:t>
            </a:r>
            <a:r>
              <a:rPr lang="en-US" b="1" i="1" dirty="0">
                <a:solidFill>
                  <a:schemeClr val="tx1"/>
                </a:solidFill>
                <a:latin typeface="Cambria" panose="02040503050406030204" pitchFamily="18" charset="0"/>
                <a:ea typeface="Cambria" panose="02040503050406030204" pitchFamily="18" charset="0"/>
              </a:rPr>
              <a:t>Mon Mohan </a:t>
            </a:r>
            <a:r>
              <a:rPr lang="en-US" b="1" i="1" dirty="0" err="1" smtClean="0">
                <a:solidFill>
                  <a:schemeClr val="tx1"/>
                </a:solidFill>
                <a:latin typeface="Cambria" panose="02040503050406030204" pitchFamily="18" charset="0"/>
                <a:ea typeface="Cambria" panose="02040503050406030204" pitchFamily="18" charset="0"/>
              </a:rPr>
              <a:t>Kohli</a:t>
            </a:r>
            <a:r>
              <a:rPr lang="en-US" b="1" i="1" dirty="0" smtClean="0">
                <a:solidFill>
                  <a:schemeClr val="tx1"/>
                </a:solidFill>
                <a:latin typeface="Cambria" panose="02040503050406030204" pitchFamily="18" charset="0"/>
                <a:ea typeface="Cambria" panose="02040503050406030204" pitchFamily="18" charset="0"/>
              </a:rPr>
              <a:t> </a:t>
            </a:r>
            <a:r>
              <a:rPr lang="en-US" b="1" i="1" dirty="0">
                <a:solidFill>
                  <a:schemeClr val="tx1"/>
                </a:solidFill>
                <a:latin typeface="Cambria" panose="02040503050406030204" pitchFamily="18" charset="0"/>
                <a:ea typeface="Cambria" panose="02040503050406030204" pitchFamily="18" charset="0"/>
              </a:rPr>
              <a:t>[2022] 441 ITR </a:t>
            </a:r>
            <a:r>
              <a:rPr lang="en-US" b="1" i="1" dirty="0" smtClean="0">
                <a:solidFill>
                  <a:schemeClr val="tx1"/>
                </a:solidFill>
                <a:latin typeface="Cambria" panose="02040503050406030204" pitchFamily="18" charset="0"/>
                <a:ea typeface="Cambria" panose="02040503050406030204" pitchFamily="18" charset="0"/>
              </a:rPr>
              <a:t>207 dated </a:t>
            </a:r>
            <a:r>
              <a:rPr lang="en-US" b="1" i="1" dirty="0">
                <a:solidFill>
                  <a:schemeClr val="tx1"/>
                </a:solidFill>
                <a:latin typeface="Cambria" panose="02040503050406030204" pitchFamily="18" charset="0"/>
                <a:ea typeface="Cambria" panose="02040503050406030204" pitchFamily="18" charset="0"/>
              </a:rPr>
              <a:t>15.12.2021</a:t>
            </a:r>
            <a:r>
              <a:rPr lang="en-US" dirty="0" smtClean="0">
                <a:solidFill>
                  <a:schemeClr val="tx1"/>
                </a:solidFill>
                <a:latin typeface="Cambria" panose="02040503050406030204" pitchFamily="18" charset="0"/>
                <a:ea typeface="Cambria" panose="02040503050406030204" pitchFamily="18" charset="0"/>
              </a:rPr>
              <a:t>, </a:t>
            </a:r>
            <a:r>
              <a:rPr lang="en-US" dirty="0">
                <a:solidFill>
                  <a:schemeClr val="tx1"/>
                </a:solidFill>
                <a:latin typeface="Cambria" panose="02040503050406030204" pitchFamily="18" charset="0"/>
                <a:ea typeface="Cambria" panose="02040503050406030204" pitchFamily="18" charset="0"/>
              </a:rPr>
              <a:t>holding inter alia that notice under section 148 issued after 01.04.2021 without following the provisions of new re-assessment provisions, is </a:t>
            </a:r>
            <a:r>
              <a:rPr lang="en-US" dirty="0" smtClean="0">
                <a:solidFill>
                  <a:schemeClr val="tx1"/>
                </a:solidFill>
                <a:latin typeface="Cambria" panose="02040503050406030204" pitchFamily="18" charset="0"/>
                <a:ea typeface="Cambria" panose="02040503050406030204" pitchFamily="18" charset="0"/>
              </a:rPr>
              <a:t>invalid. This judgment was later followed by various High Courts.</a:t>
            </a:r>
          </a:p>
          <a:p>
            <a:pPr marL="0" indent="0" algn="just">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36</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913655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2150"/>
          </a:xfrm>
        </p:spPr>
        <p:txBody>
          <a:bodyPr>
            <a:normAutofit/>
          </a:bodyPr>
          <a:lstStyle/>
          <a:p>
            <a:pPr algn="ctr"/>
            <a:r>
              <a:rPr lang="en-US" sz="3000" b="1" dirty="0">
                <a:solidFill>
                  <a:schemeClr val="accent2">
                    <a:lumMod val="50000"/>
                  </a:schemeClr>
                </a:solidFill>
                <a:latin typeface="Cambria" panose="02040503050406030204" pitchFamily="18" charset="0"/>
                <a:ea typeface="Cambria" panose="02040503050406030204" pitchFamily="18" charset="0"/>
              </a:rPr>
              <a:t>Ashish </a:t>
            </a:r>
            <a:r>
              <a:rPr lang="en-US" sz="3000" b="1" dirty="0" smtClean="0">
                <a:solidFill>
                  <a:schemeClr val="accent2">
                    <a:lumMod val="50000"/>
                  </a:schemeClr>
                </a:solidFill>
                <a:latin typeface="Cambria" panose="02040503050406030204" pitchFamily="18" charset="0"/>
                <a:ea typeface="Cambria" panose="02040503050406030204" pitchFamily="18" charset="0"/>
              </a:rPr>
              <a:t>Agarwal </a:t>
            </a:r>
            <a:r>
              <a:rPr lang="en-US" sz="3000" b="1" dirty="0">
                <a:solidFill>
                  <a:schemeClr val="accent2">
                    <a:lumMod val="50000"/>
                  </a:schemeClr>
                </a:solidFill>
                <a:latin typeface="Cambria" panose="02040503050406030204" pitchFamily="18" charset="0"/>
                <a:ea typeface="Cambria" panose="02040503050406030204" pitchFamily="18" charset="0"/>
              </a:rPr>
              <a:t>[2022] 444 ITR 1] (</a:t>
            </a:r>
            <a:r>
              <a:rPr lang="en-US" sz="3000" b="1" dirty="0" smtClean="0">
                <a:solidFill>
                  <a:schemeClr val="accent2">
                    <a:lumMod val="50000"/>
                  </a:schemeClr>
                </a:solidFill>
                <a:latin typeface="Cambria" panose="02040503050406030204" pitchFamily="18" charset="0"/>
                <a:ea typeface="Cambria" panose="02040503050406030204" pitchFamily="18" charset="0"/>
              </a:rPr>
              <a:t>Supreme Court) </a:t>
            </a:r>
            <a:endParaRPr lang="en-US" sz="30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457200" y="1057276"/>
            <a:ext cx="11201400" cy="5299074"/>
          </a:xfrm>
        </p:spPr>
        <p:txBody>
          <a:bodyPr>
            <a:noAutofit/>
          </a:bodyPr>
          <a:lstStyle/>
          <a:p>
            <a:pPr marL="0" indent="0" algn="just">
              <a:lnSpc>
                <a:spcPct val="100000"/>
              </a:lnSpc>
              <a:spcBef>
                <a:spcPts val="0"/>
              </a:spcBef>
              <a:buNone/>
            </a:pPr>
            <a:r>
              <a:rPr lang="en-US" sz="2000" dirty="0" smtClean="0">
                <a:solidFill>
                  <a:schemeClr val="tx1"/>
                </a:solidFill>
                <a:latin typeface="Cambria" panose="02040503050406030204" pitchFamily="18" charset="0"/>
                <a:ea typeface="Cambria" panose="02040503050406030204" pitchFamily="18" charset="0"/>
              </a:rPr>
              <a:t>The </a:t>
            </a:r>
            <a:r>
              <a:rPr lang="en-US" sz="2000" dirty="0" err="1" smtClean="0">
                <a:solidFill>
                  <a:schemeClr val="tx1"/>
                </a:solidFill>
                <a:latin typeface="Cambria" panose="02040503050406030204" pitchFamily="18" charset="0"/>
                <a:ea typeface="Cambria" panose="02040503050406030204" pitchFamily="18" charset="0"/>
              </a:rPr>
              <a:t>Hon’ble</a:t>
            </a:r>
            <a:r>
              <a:rPr lang="en-US" sz="2000" dirty="0" smtClean="0">
                <a:solidFill>
                  <a:schemeClr val="tx1"/>
                </a:solidFill>
                <a:latin typeface="Cambria" panose="02040503050406030204" pitchFamily="18" charset="0"/>
                <a:ea typeface="Cambria" panose="02040503050406030204" pitchFamily="18" charset="0"/>
              </a:rPr>
              <a:t> </a:t>
            </a:r>
            <a:r>
              <a:rPr lang="en-US" sz="2000" dirty="0">
                <a:solidFill>
                  <a:schemeClr val="tx1"/>
                </a:solidFill>
                <a:latin typeface="Cambria" panose="02040503050406030204" pitchFamily="18" charset="0"/>
                <a:ea typeface="Cambria" panose="02040503050406030204" pitchFamily="18" charset="0"/>
              </a:rPr>
              <a:t>Apex </a:t>
            </a:r>
            <a:r>
              <a:rPr lang="en-US" sz="2000" dirty="0" smtClean="0">
                <a:solidFill>
                  <a:schemeClr val="tx1"/>
                </a:solidFill>
                <a:latin typeface="Cambria" panose="02040503050406030204" pitchFamily="18" charset="0"/>
                <a:ea typeface="Cambria" panose="02040503050406030204" pitchFamily="18" charset="0"/>
              </a:rPr>
              <a:t>Court vide </a:t>
            </a:r>
            <a:r>
              <a:rPr lang="en-US" sz="2000" dirty="0">
                <a:solidFill>
                  <a:schemeClr val="tx1"/>
                </a:solidFill>
                <a:latin typeface="Cambria" panose="02040503050406030204" pitchFamily="18" charset="0"/>
                <a:ea typeface="Cambria" panose="02040503050406030204" pitchFamily="18" charset="0"/>
              </a:rPr>
              <a:t>their </a:t>
            </a:r>
            <a:r>
              <a:rPr lang="en-US" sz="2000" dirty="0" err="1">
                <a:solidFill>
                  <a:schemeClr val="tx1"/>
                </a:solidFill>
                <a:latin typeface="Cambria" panose="02040503050406030204" pitchFamily="18" charset="0"/>
                <a:ea typeface="Cambria" panose="02040503050406030204" pitchFamily="18" charset="0"/>
              </a:rPr>
              <a:t>judgement</a:t>
            </a:r>
            <a:r>
              <a:rPr lang="en-US" sz="2000" dirty="0">
                <a:solidFill>
                  <a:schemeClr val="tx1"/>
                </a:solidFill>
                <a:latin typeface="Cambria" panose="02040503050406030204" pitchFamily="18" charset="0"/>
                <a:ea typeface="Cambria" panose="02040503050406030204" pitchFamily="18" charset="0"/>
              </a:rPr>
              <a:t> dated 04.05.2022 in the case of </a:t>
            </a:r>
            <a:r>
              <a:rPr lang="en-US" sz="2000" b="1" i="1" dirty="0">
                <a:solidFill>
                  <a:schemeClr val="tx1"/>
                </a:solidFill>
                <a:latin typeface="Cambria" panose="02040503050406030204" pitchFamily="18" charset="0"/>
                <a:ea typeface="Cambria" panose="02040503050406030204" pitchFamily="18" charset="0"/>
              </a:rPr>
              <a:t>Ashish Agarwal (supra) </a:t>
            </a:r>
            <a:r>
              <a:rPr lang="en-US" sz="2000" dirty="0">
                <a:solidFill>
                  <a:schemeClr val="tx1"/>
                </a:solidFill>
                <a:latin typeface="Cambria" panose="02040503050406030204" pitchFamily="18" charset="0"/>
                <a:ea typeface="Cambria" panose="02040503050406030204" pitchFamily="18" charset="0"/>
              </a:rPr>
              <a:t>adjudicated the issue as to the validity of </a:t>
            </a:r>
            <a:r>
              <a:rPr lang="en-US" sz="2000" dirty="0" smtClean="0">
                <a:solidFill>
                  <a:schemeClr val="tx1"/>
                </a:solidFill>
                <a:latin typeface="Cambria" panose="02040503050406030204" pitchFamily="18" charset="0"/>
                <a:ea typeface="Cambria" panose="02040503050406030204" pitchFamily="18" charset="0"/>
              </a:rPr>
              <a:t>the reopening </a:t>
            </a:r>
            <a:r>
              <a:rPr lang="en-US" sz="2000" dirty="0">
                <a:solidFill>
                  <a:schemeClr val="tx1"/>
                </a:solidFill>
                <a:latin typeface="Cambria" panose="02040503050406030204" pitchFamily="18" charset="0"/>
                <a:ea typeface="Cambria" panose="02040503050406030204" pitchFamily="18" charset="0"/>
              </a:rPr>
              <a:t>notices </a:t>
            </a:r>
            <a:r>
              <a:rPr lang="en-US" sz="2000" dirty="0" smtClean="0">
                <a:solidFill>
                  <a:schemeClr val="tx1"/>
                </a:solidFill>
                <a:latin typeface="Cambria" panose="02040503050406030204" pitchFamily="18" charset="0"/>
                <a:ea typeface="Cambria" panose="02040503050406030204" pitchFamily="18" charset="0"/>
              </a:rPr>
              <a:t>issued after 01.04.2021 under old reassessment scheme across </a:t>
            </a:r>
            <a:r>
              <a:rPr lang="en-US" sz="2000" dirty="0">
                <a:solidFill>
                  <a:schemeClr val="tx1"/>
                </a:solidFill>
                <a:latin typeface="Cambria" panose="02040503050406030204" pitchFamily="18" charset="0"/>
                <a:ea typeface="Cambria" panose="02040503050406030204" pitchFamily="18" charset="0"/>
              </a:rPr>
              <a:t>the Nation </a:t>
            </a:r>
            <a:r>
              <a:rPr lang="en-US" sz="2000" dirty="0" smtClean="0">
                <a:solidFill>
                  <a:schemeClr val="tx1"/>
                </a:solidFill>
                <a:latin typeface="Cambria" panose="02040503050406030204" pitchFamily="18" charset="0"/>
                <a:ea typeface="Cambria" panose="02040503050406030204" pitchFamily="18" charset="0"/>
              </a:rPr>
              <a:t>and gave certain directions to the department by</a:t>
            </a:r>
            <a:r>
              <a:rPr lang="en-US" sz="2000" i="1" dirty="0" smtClean="0">
                <a:solidFill>
                  <a:schemeClr val="tx1"/>
                </a:solidFill>
                <a:latin typeface="Cambria" panose="02040503050406030204" pitchFamily="18" charset="0"/>
                <a:ea typeface="Cambria" panose="02040503050406030204" pitchFamily="18" charset="0"/>
              </a:rPr>
              <a:t> inter-alia </a:t>
            </a:r>
            <a:r>
              <a:rPr lang="en-US" sz="2000" dirty="0" smtClean="0">
                <a:solidFill>
                  <a:schemeClr val="tx1"/>
                </a:solidFill>
                <a:latin typeface="Cambria" panose="02040503050406030204" pitchFamily="18" charset="0"/>
                <a:ea typeface="Cambria" panose="02040503050406030204" pitchFamily="18" charset="0"/>
              </a:rPr>
              <a:t>holding as under: </a:t>
            </a:r>
          </a:p>
          <a:p>
            <a:pPr marL="0" indent="0" algn="just">
              <a:lnSpc>
                <a:spcPct val="100000"/>
              </a:lnSpc>
              <a:spcBef>
                <a:spcPts val="0"/>
              </a:spcBef>
              <a:buNone/>
            </a:pPr>
            <a:endParaRPr lang="en-US" sz="18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a:solidFill>
                  <a:schemeClr val="tx1"/>
                </a:solidFill>
                <a:latin typeface="Cambria" panose="02040503050406030204" pitchFamily="18" charset="0"/>
                <a:ea typeface="Cambria" panose="02040503050406030204" pitchFamily="18" charset="0"/>
              </a:rPr>
              <a:t>R</a:t>
            </a:r>
            <a:r>
              <a:rPr lang="en-US" sz="1900" dirty="0" smtClean="0">
                <a:solidFill>
                  <a:schemeClr val="tx1"/>
                </a:solidFill>
                <a:latin typeface="Cambria" panose="02040503050406030204" pitchFamily="18" charset="0"/>
                <a:ea typeface="Cambria" panose="02040503050406030204" pitchFamily="18" charset="0"/>
              </a:rPr>
              <a:t>espective </a:t>
            </a:r>
            <a:r>
              <a:rPr lang="en-US" sz="1900" dirty="0">
                <a:solidFill>
                  <a:schemeClr val="tx1"/>
                </a:solidFill>
                <a:latin typeface="Cambria" panose="02040503050406030204" pitchFamily="18" charset="0"/>
                <a:ea typeface="Cambria" panose="02040503050406030204" pitchFamily="18" charset="0"/>
              </a:rPr>
              <a:t>High Courts have rightly held that the benefit of new provisions shall be made available even in respect of the proceedings relating to the past assessment year provided under section 148 of the Act notice has been issued on or after </a:t>
            </a:r>
            <a:r>
              <a:rPr lang="en-US" sz="1900" dirty="0" smtClean="0">
                <a:solidFill>
                  <a:schemeClr val="tx1"/>
                </a:solidFill>
                <a:latin typeface="Cambria" panose="02040503050406030204" pitchFamily="18" charset="0"/>
                <a:ea typeface="Cambria" panose="02040503050406030204" pitchFamily="18" charset="0"/>
              </a:rPr>
              <a:t>01.04.2021;</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a:solidFill>
                  <a:schemeClr val="tx1"/>
                </a:solidFill>
                <a:latin typeface="Cambria" panose="02040503050406030204" pitchFamily="18" charset="0"/>
                <a:ea typeface="Cambria" panose="02040503050406030204" pitchFamily="18" charset="0"/>
              </a:rPr>
              <a:t>At the same time, being concerned about the revenue being remediless as </a:t>
            </a:r>
            <a:r>
              <a:rPr lang="en-US" sz="1900" dirty="0" smtClean="0">
                <a:solidFill>
                  <a:schemeClr val="tx1"/>
                </a:solidFill>
                <a:latin typeface="Cambria" panose="02040503050406030204" pitchFamily="18" charset="0"/>
                <a:ea typeface="Cambria" panose="02040503050406030204" pitchFamily="18" charset="0"/>
              </a:rPr>
              <a:t>judgments of several High Courts would </a:t>
            </a:r>
            <a:r>
              <a:rPr lang="en-US" sz="1900" dirty="0">
                <a:solidFill>
                  <a:schemeClr val="tx1"/>
                </a:solidFill>
                <a:latin typeface="Cambria" panose="02040503050406030204" pitchFamily="18" charset="0"/>
                <a:ea typeface="Cambria" panose="02040503050406030204" pitchFamily="18" charset="0"/>
              </a:rPr>
              <a:t>result into absence of reassessment </a:t>
            </a:r>
            <a:r>
              <a:rPr lang="en-US" sz="1900" dirty="0" smtClean="0">
                <a:solidFill>
                  <a:schemeClr val="tx1"/>
                </a:solidFill>
                <a:latin typeface="Cambria" panose="02040503050406030204" pitchFamily="18" charset="0"/>
                <a:ea typeface="Cambria" panose="02040503050406030204" pitchFamily="18" charset="0"/>
              </a:rPr>
              <a:t>proceedings, the </a:t>
            </a:r>
            <a:r>
              <a:rPr lang="en-US" sz="1900" dirty="0">
                <a:solidFill>
                  <a:schemeClr val="tx1"/>
                </a:solidFill>
                <a:latin typeface="Cambria" panose="02040503050406030204" pitchFamily="18" charset="0"/>
                <a:ea typeface="Cambria" panose="02040503050406030204" pitchFamily="18" charset="0"/>
              </a:rPr>
              <a:t>Apex Court permitted the </a:t>
            </a:r>
            <a:r>
              <a:rPr lang="en-US" sz="1900" dirty="0" smtClean="0">
                <a:solidFill>
                  <a:schemeClr val="tx1"/>
                </a:solidFill>
                <a:latin typeface="Cambria" panose="02040503050406030204" pitchFamily="18" charset="0"/>
                <a:ea typeface="Cambria" panose="02040503050406030204" pitchFamily="18" charset="0"/>
              </a:rPr>
              <a:t>notices issued under erstwhile Section 148 </a:t>
            </a:r>
            <a:r>
              <a:rPr lang="en-US" sz="1900" dirty="0">
                <a:solidFill>
                  <a:schemeClr val="tx1"/>
                </a:solidFill>
                <a:latin typeface="Cambria" panose="02040503050406030204" pitchFamily="18" charset="0"/>
                <a:ea typeface="Cambria" panose="02040503050406030204" pitchFamily="18" charset="0"/>
              </a:rPr>
              <a:t>of the </a:t>
            </a:r>
            <a:r>
              <a:rPr lang="en-US" sz="1900" dirty="0" smtClean="0">
                <a:solidFill>
                  <a:schemeClr val="tx1"/>
                </a:solidFill>
                <a:latin typeface="Cambria" panose="02040503050406030204" pitchFamily="18" charset="0"/>
                <a:ea typeface="Cambria" panose="02040503050406030204" pitchFamily="18" charset="0"/>
              </a:rPr>
              <a:t>Act after 01.04.2021 to </a:t>
            </a:r>
            <a:r>
              <a:rPr lang="en-US" sz="1900" dirty="0">
                <a:solidFill>
                  <a:schemeClr val="tx1"/>
                </a:solidFill>
                <a:latin typeface="Cambria" panose="02040503050406030204" pitchFamily="18" charset="0"/>
                <a:ea typeface="Cambria" panose="02040503050406030204" pitchFamily="18" charset="0"/>
              </a:rPr>
              <a:t>be deemed to have been issued under </a:t>
            </a:r>
            <a:r>
              <a:rPr lang="en-US" sz="1900" dirty="0" smtClean="0">
                <a:solidFill>
                  <a:schemeClr val="tx1"/>
                </a:solidFill>
                <a:latin typeface="Cambria" panose="02040503050406030204" pitchFamily="18" charset="0"/>
                <a:ea typeface="Cambria" panose="02040503050406030204" pitchFamily="18" charset="0"/>
              </a:rPr>
              <a:t>newly inserted Section 148 </a:t>
            </a:r>
            <a:r>
              <a:rPr lang="en-US" sz="1900" dirty="0">
                <a:solidFill>
                  <a:schemeClr val="tx1"/>
                </a:solidFill>
                <a:latin typeface="Cambria" panose="02040503050406030204" pitchFamily="18" charset="0"/>
                <a:ea typeface="Cambria" panose="02040503050406030204" pitchFamily="18" charset="0"/>
              </a:rPr>
              <a:t>A </a:t>
            </a:r>
            <a:r>
              <a:rPr lang="en-US" sz="1900" dirty="0" smtClean="0">
                <a:solidFill>
                  <a:schemeClr val="tx1"/>
                </a:solidFill>
                <a:latin typeface="Cambria" panose="02040503050406030204" pitchFamily="18" charset="0"/>
                <a:ea typeface="Cambria" panose="02040503050406030204" pitchFamily="18" charset="0"/>
              </a:rPr>
              <a:t>of the Act by </a:t>
            </a:r>
            <a:r>
              <a:rPr lang="en-US" sz="1900" dirty="0">
                <a:solidFill>
                  <a:schemeClr val="tx1"/>
                </a:solidFill>
                <a:latin typeface="Cambria" panose="02040503050406030204" pitchFamily="18" charset="0"/>
                <a:ea typeface="Cambria" panose="02040503050406030204" pitchFamily="18" charset="0"/>
              </a:rPr>
              <a:t>the Finance Act, 2021 and to be treated as the show cause notice in terms of section 148 A (b) of the Act</a:t>
            </a:r>
            <a:r>
              <a:rPr lang="en-US" sz="1900" dirty="0" smtClean="0">
                <a:solidFill>
                  <a:schemeClr val="tx1"/>
                </a:solidFill>
                <a:latin typeface="Cambria" panose="02040503050406030204" pitchFamily="18" charset="0"/>
                <a:ea typeface="Cambria" panose="02040503050406030204" pitchFamily="18" charset="0"/>
              </a:rPr>
              <a:t>;</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a:solidFill>
                  <a:schemeClr val="tx1"/>
                </a:solidFill>
                <a:latin typeface="Cambria" panose="02040503050406030204" pitchFamily="18" charset="0"/>
                <a:ea typeface="Cambria" panose="02040503050406030204" pitchFamily="18" charset="0"/>
              </a:rPr>
              <a:t>AO shall, within thirty days from 04.05.2022 provide to the respective </a:t>
            </a:r>
            <a:r>
              <a:rPr lang="en-US" sz="1900" dirty="0" err="1">
                <a:solidFill>
                  <a:schemeClr val="tx1"/>
                </a:solidFill>
                <a:latin typeface="Cambria" panose="02040503050406030204" pitchFamily="18" charset="0"/>
                <a:ea typeface="Cambria" panose="02040503050406030204" pitchFamily="18" charset="0"/>
              </a:rPr>
              <a:t>assessees</a:t>
            </a:r>
            <a:r>
              <a:rPr lang="en-US" sz="1900" dirty="0">
                <a:solidFill>
                  <a:schemeClr val="tx1"/>
                </a:solidFill>
                <a:latin typeface="Cambria" panose="02040503050406030204" pitchFamily="18" charset="0"/>
                <a:ea typeface="Cambria" panose="02040503050406030204" pitchFamily="18" charset="0"/>
              </a:rPr>
              <a:t> information and material relied upon by him</a:t>
            </a:r>
            <a:r>
              <a:rPr lang="en-US" sz="1900" dirty="0" smtClean="0">
                <a:solidFill>
                  <a:schemeClr val="tx1"/>
                </a:solidFill>
                <a:latin typeface="Cambria" panose="02040503050406030204" pitchFamily="18" charset="0"/>
                <a:ea typeface="Cambria" panose="02040503050406030204" pitchFamily="18" charset="0"/>
              </a:rPr>
              <a:t>;</a:t>
            </a:r>
          </a:p>
          <a:p>
            <a:pPr marL="0" indent="0" algn="just">
              <a:buNone/>
            </a:pPr>
            <a:endParaRPr lang="en-US" sz="1800" dirty="0">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37</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6359832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4350" y="285750"/>
            <a:ext cx="11158538" cy="6070600"/>
          </a:xfrm>
        </p:spPr>
        <p:txBody>
          <a:bodyPr>
            <a:normAutofit/>
          </a:bodyPr>
          <a:lstStyle/>
          <a:p>
            <a:pPr algn="just">
              <a:lnSpc>
                <a:spcPct val="100000"/>
              </a:lnSpc>
              <a:spcBef>
                <a:spcPts val="0"/>
              </a:spcBef>
              <a:buFont typeface="Wingdings" panose="05000000000000000000" pitchFamily="2" charset="2"/>
              <a:buChar char="v"/>
            </a:pPr>
            <a:r>
              <a:rPr lang="en-US" sz="1900" dirty="0" err="1">
                <a:solidFill>
                  <a:schemeClr val="tx1"/>
                </a:solidFill>
                <a:latin typeface="Cambria" panose="02040503050406030204" pitchFamily="18" charset="0"/>
                <a:ea typeface="Cambria" panose="02040503050406030204" pitchFamily="18" charset="0"/>
              </a:rPr>
              <a:t>Assessees</a:t>
            </a:r>
            <a:r>
              <a:rPr lang="en-US" sz="1900" dirty="0">
                <a:solidFill>
                  <a:schemeClr val="tx1"/>
                </a:solidFill>
                <a:latin typeface="Cambria" panose="02040503050406030204" pitchFamily="18" charset="0"/>
                <a:ea typeface="Cambria" panose="02040503050406030204" pitchFamily="18" charset="0"/>
              </a:rPr>
              <a:t> can reply to the show cause notices within two weeks thereafter</a:t>
            </a:r>
            <a:r>
              <a:rPr lang="en-US" sz="1900" dirty="0" smtClean="0">
                <a:solidFill>
                  <a:schemeClr val="tx1"/>
                </a:solidFill>
                <a:latin typeface="Cambria" panose="02040503050406030204" pitchFamily="18" charset="0"/>
                <a:ea typeface="Cambria" panose="02040503050406030204" pitchFamily="18" charset="0"/>
              </a:rPr>
              <a:t>;</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Requirement </a:t>
            </a:r>
            <a:r>
              <a:rPr lang="en-US" sz="1900" dirty="0">
                <a:solidFill>
                  <a:schemeClr val="tx1"/>
                </a:solidFill>
                <a:latin typeface="Cambria" panose="02040503050406030204" pitchFamily="18" charset="0"/>
                <a:ea typeface="Cambria" panose="02040503050406030204" pitchFamily="18" charset="0"/>
              </a:rPr>
              <a:t>of conducting any enquiry under section 148A(a) is hereby dispensed with as a onetime measure</a:t>
            </a:r>
            <a:r>
              <a:rPr lang="en-US" sz="1900" dirty="0" smtClean="0">
                <a:solidFill>
                  <a:schemeClr val="tx1"/>
                </a:solidFill>
                <a:latin typeface="Cambria" panose="02040503050406030204" pitchFamily="18" charset="0"/>
                <a:ea typeface="Cambria" panose="02040503050406030204" pitchFamily="18" charset="0"/>
              </a:rPr>
              <a:t>;</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AO </a:t>
            </a:r>
            <a:r>
              <a:rPr lang="en-US" sz="1900" dirty="0">
                <a:solidFill>
                  <a:schemeClr val="tx1"/>
                </a:solidFill>
                <a:latin typeface="Cambria" panose="02040503050406030204" pitchFamily="18" charset="0"/>
                <a:ea typeface="Cambria" panose="02040503050406030204" pitchFamily="18" charset="0"/>
              </a:rPr>
              <a:t>shall pass orders in terms of section 148A(d), and after following the procedure as required under section 148A may issue notice under new section 148</a:t>
            </a:r>
            <a:r>
              <a:rPr lang="en-US" sz="1900" dirty="0" smtClean="0">
                <a:solidFill>
                  <a:schemeClr val="tx1"/>
                </a:solidFill>
                <a:latin typeface="Cambria" panose="02040503050406030204" pitchFamily="18" charset="0"/>
                <a:ea typeface="Cambria" panose="02040503050406030204" pitchFamily="18" charset="0"/>
              </a:rPr>
              <a:t>;</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Defenses </a:t>
            </a:r>
            <a:r>
              <a:rPr lang="en-US" sz="1900" dirty="0">
                <a:solidFill>
                  <a:schemeClr val="tx1"/>
                </a:solidFill>
                <a:latin typeface="Cambria" panose="02040503050406030204" pitchFamily="18" charset="0"/>
                <a:ea typeface="Cambria" panose="02040503050406030204" pitchFamily="18" charset="0"/>
              </a:rPr>
              <a:t>which may be available to the </a:t>
            </a:r>
            <a:r>
              <a:rPr lang="en-US" sz="1900" dirty="0" err="1">
                <a:solidFill>
                  <a:schemeClr val="tx1"/>
                </a:solidFill>
                <a:latin typeface="Cambria" panose="02040503050406030204" pitchFamily="18" charset="0"/>
                <a:ea typeface="Cambria" panose="02040503050406030204" pitchFamily="18" charset="0"/>
              </a:rPr>
              <a:t>assessees</a:t>
            </a:r>
            <a:r>
              <a:rPr lang="en-US" sz="1900" dirty="0">
                <a:solidFill>
                  <a:schemeClr val="tx1"/>
                </a:solidFill>
                <a:latin typeface="Cambria" panose="02040503050406030204" pitchFamily="18" charset="0"/>
                <a:ea typeface="Cambria" panose="02040503050406030204" pitchFamily="18" charset="0"/>
              </a:rPr>
              <a:t> including those available under new section 149 and all rights and contentions which may be available to the </a:t>
            </a:r>
            <a:r>
              <a:rPr lang="en-US" sz="1900" dirty="0" err="1">
                <a:solidFill>
                  <a:schemeClr val="tx1"/>
                </a:solidFill>
                <a:latin typeface="Cambria" panose="02040503050406030204" pitchFamily="18" charset="0"/>
                <a:ea typeface="Cambria" panose="02040503050406030204" pitchFamily="18" charset="0"/>
              </a:rPr>
              <a:t>assessees</a:t>
            </a:r>
            <a:r>
              <a:rPr lang="en-US" sz="1900" dirty="0">
                <a:solidFill>
                  <a:schemeClr val="tx1"/>
                </a:solidFill>
                <a:latin typeface="Cambria" panose="02040503050406030204" pitchFamily="18" charset="0"/>
                <a:ea typeface="Cambria" panose="02040503050406030204" pitchFamily="18" charset="0"/>
              </a:rPr>
              <a:t> </a:t>
            </a:r>
            <a:r>
              <a:rPr lang="en-US" sz="1900" dirty="0" smtClean="0">
                <a:solidFill>
                  <a:schemeClr val="tx1"/>
                </a:solidFill>
                <a:latin typeface="Cambria" panose="02040503050406030204" pitchFamily="18" charset="0"/>
                <a:ea typeface="Cambria" panose="02040503050406030204" pitchFamily="18" charset="0"/>
              </a:rPr>
              <a:t>and Revenue under the Finance Act, 2021 and in law shall </a:t>
            </a:r>
            <a:r>
              <a:rPr lang="en-US" sz="1900" dirty="0">
                <a:solidFill>
                  <a:schemeClr val="tx1"/>
                </a:solidFill>
                <a:latin typeface="Cambria" panose="02040503050406030204" pitchFamily="18" charset="0"/>
                <a:ea typeface="Cambria" panose="02040503050406030204" pitchFamily="18" charset="0"/>
              </a:rPr>
              <a:t>continue to be </a:t>
            </a:r>
            <a:r>
              <a:rPr lang="en-US" sz="1900" dirty="0" smtClean="0">
                <a:solidFill>
                  <a:schemeClr val="tx1"/>
                </a:solidFill>
                <a:latin typeface="Cambria" panose="02040503050406030204" pitchFamily="18" charset="0"/>
                <a:ea typeface="Cambria" panose="02040503050406030204" pitchFamily="18" charset="0"/>
              </a:rPr>
              <a:t>available.</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a:solidFill>
                  <a:schemeClr val="tx1"/>
                </a:solidFill>
                <a:latin typeface="Cambria" panose="02040503050406030204" pitchFamily="18" charset="0"/>
                <a:ea typeface="Cambria" panose="02040503050406030204" pitchFamily="18" charset="0"/>
              </a:rPr>
              <a:t>The present order shall be applicable PAN </a:t>
            </a:r>
            <a:r>
              <a:rPr lang="en-US" sz="1900" dirty="0" smtClean="0">
                <a:solidFill>
                  <a:schemeClr val="tx1"/>
                </a:solidFill>
                <a:latin typeface="Cambria" panose="02040503050406030204" pitchFamily="18" charset="0"/>
                <a:ea typeface="Cambria" panose="02040503050406030204" pitchFamily="18" charset="0"/>
              </a:rPr>
              <a:t>INDIA.</a:t>
            </a:r>
          </a:p>
          <a:p>
            <a:pPr marL="0" indent="0" algn="just">
              <a:lnSpc>
                <a:spcPct val="100000"/>
              </a:lnSpc>
              <a:spcBef>
                <a:spcPts val="0"/>
              </a:spcBef>
              <a:buNone/>
            </a:pPr>
            <a:endParaRPr lang="en-US" sz="1900" dirty="0" smtClean="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900" dirty="0" smtClean="0">
                <a:solidFill>
                  <a:schemeClr val="tx1"/>
                </a:solidFill>
                <a:latin typeface="Cambria" panose="02040503050406030204" pitchFamily="18" charset="0"/>
                <a:ea typeface="Cambria" panose="02040503050406030204" pitchFamily="18" charset="0"/>
              </a:rPr>
              <a:t>The </a:t>
            </a:r>
            <a:r>
              <a:rPr lang="en-US" sz="1900" dirty="0">
                <a:solidFill>
                  <a:schemeClr val="tx1"/>
                </a:solidFill>
                <a:latin typeface="Cambria" panose="02040503050406030204" pitchFamily="18" charset="0"/>
                <a:ea typeface="Cambria" panose="02040503050406030204" pitchFamily="18" charset="0"/>
              </a:rPr>
              <a:t>present order is passed in exercise of powers under Article 142 of the Constitution of India so as to avoid any further appeals by the Revenue on the very issue by challenging similar judgments and orders, with a view not to burden this Court with approximately 9000 appeals</a:t>
            </a:r>
            <a:r>
              <a:rPr lang="en-US" sz="1900" dirty="0">
                <a:latin typeface="Cambria" panose="02040503050406030204" pitchFamily="18" charset="0"/>
                <a:ea typeface="Cambria" panose="02040503050406030204" pitchFamily="18" charset="0"/>
              </a:rPr>
              <a:t>. </a:t>
            </a:r>
            <a:endParaRPr lang="en-US" sz="1900" dirty="0" smtClean="0">
              <a:latin typeface="Cambria" panose="02040503050406030204" pitchFamily="18" charset="0"/>
              <a:ea typeface="Cambria" panose="02040503050406030204" pitchFamily="18" charset="0"/>
            </a:endParaRPr>
          </a:p>
          <a:p>
            <a:pPr algn="just">
              <a:buFont typeface="Wingdings" panose="05000000000000000000" pitchFamily="2" charset="2"/>
              <a:buChar char="v"/>
            </a:pPr>
            <a:endParaRPr lang="en-US" dirty="0">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38</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19368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9350"/>
          </a:xfrm>
        </p:spPr>
        <p:txBody>
          <a:bodyPr>
            <a:noAutofit/>
          </a:bodyPr>
          <a:lstStyle/>
          <a:p>
            <a:pPr algn="ctr"/>
            <a:r>
              <a:rPr lang="en-US" sz="2500" b="1" dirty="0">
                <a:solidFill>
                  <a:schemeClr val="accent2">
                    <a:lumMod val="50000"/>
                  </a:schemeClr>
                </a:solidFill>
                <a:latin typeface="Cambria" panose="02040503050406030204" pitchFamily="18" charset="0"/>
                <a:ea typeface="Cambria" panose="02040503050406030204" pitchFamily="18" charset="0"/>
              </a:rPr>
              <a:t>CBDT </a:t>
            </a:r>
            <a:r>
              <a:rPr lang="en-US" sz="2500" b="1" dirty="0" smtClean="0">
                <a:solidFill>
                  <a:schemeClr val="accent2">
                    <a:lumMod val="50000"/>
                  </a:schemeClr>
                </a:solidFill>
                <a:latin typeface="Cambria" panose="02040503050406030204" pitchFamily="18" charset="0"/>
                <a:ea typeface="Cambria" panose="02040503050406030204" pitchFamily="18" charset="0"/>
              </a:rPr>
              <a:t>instructions </a:t>
            </a:r>
            <a:r>
              <a:rPr lang="en-US" sz="2500" b="1" dirty="0">
                <a:solidFill>
                  <a:schemeClr val="accent2">
                    <a:lumMod val="50000"/>
                  </a:schemeClr>
                </a:solidFill>
                <a:latin typeface="Cambria" panose="02040503050406030204" pitchFamily="18" charset="0"/>
                <a:ea typeface="Cambria" panose="02040503050406030204" pitchFamily="18" charset="0"/>
              </a:rPr>
              <a:t>No.1/2022 </a:t>
            </a:r>
            <a:r>
              <a:rPr lang="en-US" sz="2500" b="1" dirty="0" smtClean="0">
                <a:solidFill>
                  <a:schemeClr val="accent2">
                    <a:lumMod val="50000"/>
                  </a:schemeClr>
                </a:solidFill>
                <a:latin typeface="Cambria" panose="02040503050406030204" pitchFamily="18" charset="0"/>
                <a:ea typeface="Cambria" panose="02040503050406030204" pitchFamily="18" charset="0"/>
              </a:rPr>
              <a:t>DATED 11.5.2022 for Implementation of Apex Court Decision in Ashish Agarwal</a:t>
            </a:r>
            <a:br>
              <a:rPr lang="en-US" sz="2500" b="1" dirty="0" smtClean="0">
                <a:solidFill>
                  <a:schemeClr val="accent2">
                    <a:lumMod val="50000"/>
                  </a:schemeClr>
                </a:solidFill>
                <a:latin typeface="Cambria" panose="02040503050406030204" pitchFamily="18" charset="0"/>
                <a:ea typeface="Cambria" panose="02040503050406030204" pitchFamily="18" charset="0"/>
              </a:rPr>
            </a:br>
            <a:r>
              <a:rPr lang="en-US" sz="2500" b="1" dirty="0" smtClean="0">
                <a:solidFill>
                  <a:schemeClr val="accent2">
                    <a:lumMod val="50000"/>
                  </a:schemeClr>
                </a:solidFill>
                <a:latin typeface="Cambria" panose="02040503050406030204" pitchFamily="18" charset="0"/>
                <a:ea typeface="Cambria" panose="02040503050406030204" pitchFamily="18" charset="0"/>
              </a:rPr>
              <a:t>[Conflicting Paras creating controversy]</a:t>
            </a:r>
            <a:endParaRPr lang="en-US" sz="25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838200" y="1814513"/>
            <a:ext cx="10515600" cy="4786312"/>
          </a:xfrm>
        </p:spPr>
        <p:txBody>
          <a:bodyPr>
            <a:normAutofit/>
          </a:bodyPr>
          <a:lstStyle/>
          <a:p>
            <a:pPr marL="465138" indent="-465138" algn="just">
              <a:lnSpc>
                <a:spcPct val="100000"/>
              </a:lnSpc>
              <a:spcBef>
                <a:spcPts val="0"/>
              </a:spcBef>
              <a:buNone/>
            </a:pPr>
            <a:r>
              <a:rPr lang="en-US" sz="1800" b="1" dirty="0" smtClean="0">
                <a:solidFill>
                  <a:schemeClr val="accent1"/>
                </a:solidFill>
                <a:latin typeface="Cambria" panose="02040503050406030204" pitchFamily="18" charset="0"/>
                <a:ea typeface="Cambria" panose="02040503050406030204" pitchFamily="18" charset="0"/>
              </a:rPr>
              <a:t>1)</a:t>
            </a:r>
            <a:r>
              <a:rPr lang="en-US" sz="1800" b="1" dirty="0" smtClean="0">
                <a:solidFill>
                  <a:schemeClr val="tx1"/>
                </a:solidFill>
                <a:latin typeface="Cambria" panose="02040503050406030204" pitchFamily="18" charset="0"/>
                <a:ea typeface="Cambria" panose="02040503050406030204" pitchFamily="18" charset="0"/>
              </a:rPr>
              <a:t>	At </a:t>
            </a:r>
            <a:r>
              <a:rPr lang="en-US" sz="1800" b="1" dirty="0">
                <a:solidFill>
                  <a:schemeClr val="tx1"/>
                </a:solidFill>
                <a:latin typeface="Cambria" panose="02040503050406030204" pitchFamily="18" charset="0"/>
                <a:ea typeface="Cambria" panose="02040503050406030204" pitchFamily="18" charset="0"/>
              </a:rPr>
              <a:t>clause 6.1, in third bullet </a:t>
            </a:r>
            <a:r>
              <a:rPr lang="en-US" sz="1800" b="1" dirty="0" smtClean="0">
                <a:solidFill>
                  <a:schemeClr val="tx1"/>
                </a:solidFill>
                <a:latin typeface="Cambria" panose="02040503050406030204" pitchFamily="18" charset="0"/>
                <a:ea typeface="Cambria" panose="02040503050406030204" pitchFamily="18" charset="0"/>
              </a:rPr>
              <a:t>point</a:t>
            </a:r>
            <a:r>
              <a:rPr lang="en-US" sz="1800" dirty="0" smtClean="0">
                <a:solidFill>
                  <a:schemeClr val="tx1"/>
                </a:solidFill>
                <a:latin typeface="Cambria" panose="02040503050406030204" pitchFamily="18" charset="0"/>
                <a:ea typeface="Cambria" panose="02040503050406030204" pitchFamily="18" charset="0"/>
              </a:rPr>
              <a:t>- </a:t>
            </a:r>
            <a:r>
              <a:rPr lang="en-US" sz="1800" u="sng" dirty="0" smtClean="0">
                <a:solidFill>
                  <a:schemeClr val="tx1"/>
                </a:solidFill>
                <a:latin typeface="Cambria" panose="02040503050406030204" pitchFamily="18" charset="0"/>
                <a:ea typeface="Cambria" panose="02040503050406030204" pitchFamily="18" charset="0"/>
              </a:rPr>
              <a:t>“</a:t>
            </a:r>
            <a:r>
              <a:rPr lang="en-US" sz="1800" i="1" u="sng" dirty="0" smtClean="0">
                <a:solidFill>
                  <a:schemeClr val="tx1"/>
                </a:solidFill>
                <a:latin typeface="Cambria" panose="02040503050406030204" pitchFamily="18" charset="0"/>
                <a:ea typeface="Cambria" panose="02040503050406030204" pitchFamily="18" charset="0"/>
              </a:rPr>
              <a:t>Decision </a:t>
            </a:r>
            <a:r>
              <a:rPr lang="en-US" sz="1800" i="1" u="sng" dirty="0">
                <a:solidFill>
                  <a:schemeClr val="tx1"/>
                </a:solidFill>
                <a:latin typeface="Cambria" panose="02040503050406030204" pitchFamily="18" charset="0"/>
                <a:ea typeface="Cambria" panose="02040503050406030204" pitchFamily="18" charset="0"/>
              </a:rPr>
              <a:t>of </a:t>
            </a:r>
            <a:r>
              <a:rPr lang="en-US" sz="1800" i="1" u="sng" dirty="0" err="1">
                <a:solidFill>
                  <a:schemeClr val="tx1"/>
                </a:solidFill>
                <a:latin typeface="Cambria" panose="02040503050406030204" pitchFamily="18" charset="0"/>
                <a:ea typeface="Cambria" panose="02040503050406030204" pitchFamily="18" charset="0"/>
              </a:rPr>
              <a:t>Hon'ble</a:t>
            </a:r>
            <a:r>
              <a:rPr lang="en-US" sz="1800" i="1" u="sng" dirty="0">
                <a:solidFill>
                  <a:schemeClr val="tx1"/>
                </a:solidFill>
                <a:latin typeface="Cambria" panose="02040503050406030204" pitchFamily="18" charset="0"/>
                <a:ea typeface="Cambria" panose="02040503050406030204" pitchFamily="18" charset="0"/>
              </a:rPr>
              <a:t> Supreme Court read with the time extension provided by TOLA will allow extended reassessment notices to travel back in time to their original date when such notices were to be issued and then new section 149 of the Act is to be applied at that </a:t>
            </a:r>
            <a:r>
              <a:rPr lang="en-US" sz="1800" i="1" u="sng" dirty="0" smtClean="0">
                <a:solidFill>
                  <a:schemeClr val="tx1"/>
                </a:solidFill>
                <a:latin typeface="Cambria" panose="02040503050406030204" pitchFamily="18" charset="0"/>
                <a:ea typeface="Cambria" panose="02040503050406030204" pitchFamily="18" charset="0"/>
              </a:rPr>
              <a:t>point”</a:t>
            </a:r>
          </a:p>
          <a:p>
            <a:pPr marL="0" indent="0" algn="just">
              <a:lnSpc>
                <a:spcPct val="100000"/>
              </a:lnSpc>
              <a:spcBef>
                <a:spcPts val="0"/>
              </a:spcBef>
              <a:buNone/>
            </a:pPr>
            <a:endParaRPr lang="en-US" sz="1800" u="sng" dirty="0">
              <a:solidFill>
                <a:schemeClr val="tx1"/>
              </a:solidFill>
              <a:latin typeface="Cambria" panose="02040503050406030204" pitchFamily="18" charset="0"/>
              <a:ea typeface="Cambria" panose="02040503050406030204" pitchFamily="18" charset="0"/>
            </a:endParaRPr>
          </a:p>
          <a:p>
            <a:pPr marL="457200" indent="-457200" algn="just">
              <a:lnSpc>
                <a:spcPct val="100000"/>
              </a:lnSpc>
              <a:spcBef>
                <a:spcPts val="0"/>
              </a:spcBef>
              <a:buNone/>
            </a:pPr>
            <a:r>
              <a:rPr lang="en-US" sz="1800" b="1" dirty="0" smtClean="0">
                <a:solidFill>
                  <a:schemeClr val="accent1"/>
                </a:solidFill>
                <a:latin typeface="Cambria" panose="02040503050406030204" pitchFamily="18" charset="0"/>
                <a:ea typeface="Cambria" panose="02040503050406030204" pitchFamily="18" charset="0"/>
              </a:rPr>
              <a:t>2)	</a:t>
            </a:r>
            <a:r>
              <a:rPr lang="en-US" sz="1800" b="1" dirty="0" smtClean="0">
                <a:solidFill>
                  <a:schemeClr val="tx1"/>
                </a:solidFill>
                <a:latin typeface="Cambria" panose="02040503050406030204" pitchFamily="18" charset="0"/>
                <a:ea typeface="Cambria" panose="02040503050406030204" pitchFamily="18" charset="0"/>
              </a:rPr>
              <a:t>Para </a:t>
            </a:r>
            <a:r>
              <a:rPr lang="en-US" sz="1800" b="1" dirty="0">
                <a:solidFill>
                  <a:schemeClr val="tx1"/>
                </a:solidFill>
                <a:latin typeface="Cambria" panose="02040503050406030204" pitchFamily="18" charset="0"/>
                <a:ea typeface="Cambria" panose="02040503050406030204" pitchFamily="18" charset="0"/>
              </a:rPr>
              <a:t>6.2 – </a:t>
            </a:r>
            <a:endParaRPr lang="en-US" sz="1800" b="1" dirty="0" smtClean="0">
              <a:solidFill>
                <a:schemeClr val="tx1"/>
              </a:solidFill>
              <a:latin typeface="Cambria" panose="02040503050406030204" pitchFamily="18" charset="0"/>
              <a:ea typeface="Cambria" panose="02040503050406030204" pitchFamily="18" charset="0"/>
            </a:endParaRPr>
          </a:p>
          <a:p>
            <a:pPr marL="1028700" indent="-571500" algn="just">
              <a:lnSpc>
                <a:spcPct val="100000"/>
              </a:lnSpc>
              <a:spcBef>
                <a:spcPts val="0"/>
              </a:spcBef>
              <a:buAutoNum type="romanLcParenBoth"/>
            </a:pPr>
            <a:r>
              <a:rPr lang="en-US" sz="1800" dirty="0" smtClean="0">
                <a:solidFill>
                  <a:schemeClr val="tx1"/>
                </a:solidFill>
                <a:latin typeface="Cambria" panose="02040503050406030204" pitchFamily="18" charset="0"/>
                <a:ea typeface="Cambria" panose="02040503050406030204" pitchFamily="18" charset="0"/>
              </a:rPr>
              <a:t>AY </a:t>
            </a:r>
            <a:r>
              <a:rPr lang="en-US" sz="1800" dirty="0">
                <a:solidFill>
                  <a:schemeClr val="tx1"/>
                </a:solidFill>
                <a:latin typeface="Cambria" panose="02040503050406030204" pitchFamily="18" charset="0"/>
                <a:ea typeface="Cambria" panose="02040503050406030204" pitchFamily="18" charset="0"/>
              </a:rPr>
              <a:t>2013-14, 2014-15 and 2015-16 – can be reopened – beyond three years– therefore,149(1)(b) and 151(ii) applicable </a:t>
            </a:r>
          </a:p>
          <a:p>
            <a:pPr marL="1028700" indent="-571500" algn="just">
              <a:lnSpc>
                <a:spcPct val="100000"/>
              </a:lnSpc>
              <a:spcBef>
                <a:spcPts val="0"/>
              </a:spcBef>
              <a:buAutoNum type="romanLcParenBoth"/>
            </a:pPr>
            <a:r>
              <a:rPr lang="en-US" sz="1800" dirty="0" smtClean="0">
                <a:solidFill>
                  <a:schemeClr val="tx1"/>
                </a:solidFill>
                <a:latin typeface="Cambria" panose="02040503050406030204" pitchFamily="18" charset="0"/>
                <a:ea typeface="Cambria" panose="02040503050406030204" pitchFamily="18" charset="0"/>
              </a:rPr>
              <a:t>AY </a:t>
            </a:r>
            <a:r>
              <a:rPr lang="en-US" sz="1800" dirty="0">
                <a:solidFill>
                  <a:schemeClr val="tx1"/>
                </a:solidFill>
                <a:latin typeface="Cambria" panose="02040503050406030204" pitchFamily="18" charset="0"/>
                <a:ea typeface="Cambria" panose="02040503050406030204" pitchFamily="18" charset="0"/>
              </a:rPr>
              <a:t>2016-17 and 2017-18 – within three years- therefore, 149(1)(a) and 151(</a:t>
            </a:r>
            <a:r>
              <a:rPr lang="en-US" sz="1800" dirty="0" err="1">
                <a:solidFill>
                  <a:schemeClr val="tx1"/>
                </a:solidFill>
                <a:latin typeface="Cambria" panose="02040503050406030204" pitchFamily="18" charset="0"/>
                <a:ea typeface="Cambria" panose="02040503050406030204" pitchFamily="18" charset="0"/>
              </a:rPr>
              <a:t>i</a:t>
            </a:r>
            <a:r>
              <a:rPr lang="en-US" sz="1800" dirty="0">
                <a:solidFill>
                  <a:schemeClr val="tx1"/>
                </a:solidFill>
                <a:latin typeface="Cambria" panose="02040503050406030204" pitchFamily="18" charset="0"/>
                <a:ea typeface="Cambria" panose="02040503050406030204" pitchFamily="18" charset="0"/>
              </a:rPr>
              <a:t>) </a:t>
            </a:r>
            <a:r>
              <a:rPr lang="en-US" sz="1800" dirty="0" smtClean="0">
                <a:solidFill>
                  <a:schemeClr val="tx1"/>
                </a:solidFill>
                <a:latin typeface="Cambria" panose="02040503050406030204" pitchFamily="18" charset="0"/>
                <a:ea typeface="Cambria" panose="02040503050406030204" pitchFamily="18" charset="0"/>
              </a:rPr>
              <a:t>applicable</a:t>
            </a:r>
          </a:p>
          <a:p>
            <a:pPr marL="457200" indent="0" algn="just">
              <a:lnSpc>
                <a:spcPct val="100000"/>
              </a:lnSpc>
              <a:spcBef>
                <a:spcPts val="0"/>
              </a:spcBef>
              <a:buNone/>
            </a:pPr>
            <a:endParaRPr lang="en-US" sz="1800" dirty="0" smtClean="0">
              <a:solidFill>
                <a:schemeClr val="tx1"/>
              </a:solidFill>
              <a:latin typeface="Cambria" panose="02040503050406030204" pitchFamily="18" charset="0"/>
              <a:ea typeface="Cambria" panose="02040503050406030204" pitchFamily="18" charset="0"/>
            </a:endParaRPr>
          </a:p>
          <a:p>
            <a:pPr marL="0" indent="0" algn="just">
              <a:lnSpc>
                <a:spcPct val="100000"/>
              </a:lnSpc>
              <a:spcBef>
                <a:spcPts val="0"/>
              </a:spcBef>
              <a:buNone/>
            </a:pPr>
            <a:r>
              <a:rPr lang="en-US" sz="1800" b="1" dirty="0" smtClean="0">
                <a:solidFill>
                  <a:schemeClr val="accent1"/>
                </a:solidFill>
                <a:latin typeface="Cambria" panose="02040503050406030204" pitchFamily="18" charset="0"/>
                <a:ea typeface="Cambria" panose="02040503050406030204" pitchFamily="18" charset="0"/>
              </a:rPr>
              <a:t>3)</a:t>
            </a:r>
            <a:r>
              <a:rPr lang="en-US" sz="1800" dirty="0" smtClean="0">
                <a:solidFill>
                  <a:schemeClr val="tx1"/>
                </a:solidFill>
                <a:latin typeface="Cambria" panose="02040503050406030204" pitchFamily="18" charset="0"/>
                <a:ea typeface="Cambria" panose="02040503050406030204" pitchFamily="18" charset="0"/>
              </a:rPr>
              <a:t>	The above paras are </a:t>
            </a:r>
            <a:r>
              <a:rPr lang="en-US" sz="1800" dirty="0">
                <a:solidFill>
                  <a:schemeClr val="tx1"/>
                </a:solidFill>
                <a:latin typeface="Cambria" panose="02040503050406030204" pitchFamily="18" charset="0"/>
                <a:ea typeface="Cambria" panose="02040503050406030204" pitchFamily="18" charset="0"/>
              </a:rPr>
              <a:t>in direct conflict/contravention of the findings and directions issued by the Apex </a:t>
            </a:r>
            <a:r>
              <a:rPr lang="en-US" sz="1800" dirty="0" smtClean="0">
                <a:solidFill>
                  <a:schemeClr val="tx1"/>
                </a:solidFill>
                <a:latin typeface="Cambria" panose="02040503050406030204" pitchFamily="18" charset="0"/>
                <a:ea typeface="Cambria" panose="02040503050406030204" pitchFamily="18" charset="0"/>
              </a:rPr>
              <a:t>	Court </a:t>
            </a:r>
            <a:r>
              <a:rPr lang="en-US" sz="1800" dirty="0">
                <a:solidFill>
                  <a:schemeClr val="tx1"/>
                </a:solidFill>
                <a:latin typeface="Cambria" panose="02040503050406030204" pitchFamily="18" charset="0"/>
                <a:ea typeface="Cambria" panose="02040503050406030204" pitchFamily="18" charset="0"/>
              </a:rPr>
              <a:t>and also to the first proviso of the amended section 149(1) of the </a:t>
            </a:r>
            <a:r>
              <a:rPr lang="en-US" sz="1800" dirty="0" smtClean="0">
                <a:solidFill>
                  <a:schemeClr val="tx1"/>
                </a:solidFill>
                <a:latin typeface="Cambria" panose="02040503050406030204" pitchFamily="18" charset="0"/>
                <a:ea typeface="Cambria" panose="02040503050406030204" pitchFamily="18" charset="0"/>
              </a:rPr>
              <a:t>Act.</a:t>
            </a:r>
          </a:p>
          <a:p>
            <a:pPr marL="457200" indent="-457200" algn="just">
              <a:lnSpc>
                <a:spcPct val="100000"/>
              </a:lnSpc>
              <a:spcBef>
                <a:spcPts val="0"/>
              </a:spcBef>
              <a:buAutoNum type="arabicParenR" startAt="3"/>
            </a:pPr>
            <a:endParaRPr lang="en-US" sz="1800" dirty="0">
              <a:solidFill>
                <a:schemeClr val="tx1"/>
              </a:solidFill>
              <a:latin typeface="Cambria" panose="02040503050406030204" pitchFamily="18" charset="0"/>
              <a:ea typeface="Cambria" panose="02040503050406030204" pitchFamily="18" charset="0"/>
            </a:endParaRPr>
          </a:p>
          <a:p>
            <a:pPr marL="0" indent="0" algn="just">
              <a:lnSpc>
                <a:spcPct val="100000"/>
              </a:lnSpc>
              <a:spcBef>
                <a:spcPts val="0"/>
              </a:spcBef>
              <a:buNone/>
            </a:pPr>
            <a:r>
              <a:rPr lang="en-US" sz="1800" b="1" dirty="0" smtClean="0">
                <a:solidFill>
                  <a:schemeClr val="accent1"/>
                </a:solidFill>
                <a:latin typeface="Cambria" panose="02040503050406030204" pitchFamily="18" charset="0"/>
                <a:ea typeface="Cambria" panose="02040503050406030204" pitchFamily="18" charset="0"/>
              </a:rPr>
              <a:t>4)	</a:t>
            </a:r>
            <a:r>
              <a:rPr lang="en-US" sz="1800" dirty="0" smtClean="0">
                <a:solidFill>
                  <a:schemeClr val="tx1"/>
                </a:solidFill>
                <a:latin typeface="Cambria" panose="02040503050406030204" pitchFamily="18" charset="0"/>
                <a:ea typeface="Cambria" panose="02040503050406030204" pitchFamily="18" charset="0"/>
              </a:rPr>
              <a:t>The validity of the above CBDT Instruction has been challenged before various High Courts across the 	Country through the Writ Petitions filed on time barring issue for the AYs 2013-14 and 2014-15; AY 	2016-17 and AY 2017-18 on reopening under the incorrect clause of section 149(1) and the approval 	obtained from incompetent authority and other jurisdictional issues.  </a:t>
            </a: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39</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469174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657114" cy="1143664"/>
          </a:xfrm>
        </p:spPr>
        <p:txBody>
          <a:bodyPr>
            <a:normAutofit/>
          </a:bodyPr>
          <a:lstStyle/>
          <a:p>
            <a:pPr algn="ctr"/>
            <a:r>
              <a:rPr lang="en-US" sz="2800" b="1" dirty="0" smtClean="0">
                <a:solidFill>
                  <a:schemeClr val="accent2">
                    <a:lumMod val="50000"/>
                  </a:schemeClr>
                </a:solidFill>
                <a:latin typeface="Cambria" panose="02040503050406030204" pitchFamily="18" charset="0"/>
                <a:ea typeface="Cambria" panose="02040503050406030204" pitchFamily="18" charset="0"/>
              </a:rPr>
              <a:t>Important litigious issues/ principles laid down by Courts w.r.t. erstwhile Re-assessment scheme</a:t>
            </a:r>
            <a:endParaRPr lang="en-US" sz="28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537029" y="1700213"/>
            <a:ext cx="10958285" cy="4706274"/>
          </a:xfrm>
        </p:spPr>
        <p:txBody>
          <a:bodyPr>
            <a:normAutofit lnSpcReduction="10000"/>
          </a:bodyPr>
          <a:lstStyle/>
          <a:p>
            <a:pPr algn="just">
              <a:lnSpc>
                <a:spcPct val="100000"/>
              </a:lnSpc>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The </a:t>
            </a:r>
            <a:r>
              <a:rPr lang="en-US" sz="1900" dirty="0">
                <a:latin typeface="Cambria" panose="02040503050406030204" pitchFamily="18" charset="0"/>
                <a:ea typeface="Cambria" panose="02040503050406030204" pitchFamily="18" charset="0"/>
              </a:rPr>
              <a:t>phrase </a:t>
            </a:r>
            <a:r>
              <a:rPr lang="en-US" sz="1900" b="1" dirty="0">
                <a:latin typeface="Cambria" panose="02040503050406030204" pitchFamily="18" charset="0"/>
                <a:ea typeface="Cambria" panose="02040503050406030204" pitchFamily="18" charset="0"/>
              </a:rPr>
              <a:t>‘Reason to Believe’ </a:t>
            </a:r>
            <a:r>
              <a:rPr lang="en-US" sz="1900" dirty="0">
                <a:latin typeface="Cambria" panose="02040503050406030204" pitchFamily="18" charset="0"/>
                <a:ea typeface="Cambria" panose="02040503050406030204" pitchFamily="18" charset="0"/>
              </a:rPr>
              <a:t>was a subject of humungous litigation and varied interpretations </a:t>
            </a:r>
            <a:r>
              <a:rPr lang="en-US" sz="1900" dirty="0" smtClean="0">
                <a:latin typeface="Cambria" panose="02040503050406030204" pitchFamily="18" charset="0"/>
                <a:ea typeface="Cambria" panose="02040503050406030204" pitchFamily="18" charset="0"/>
              </a:rPr>
              <a:t>by different Courts across the Country. The principles laid down by the Courts for this phrase: </a:t>
            </a:r>
          </a:p>
          <a:p>
            <a:pPr marL="0" indent="0" algn="just">
              <a:lnSpc>
                <a:spcPct val="100000"/>
              </a:lnSpc>
              <a:buNone/>
            </a:pPr>
            <a:endParaRPr lang="en-US" sz="1900" dirty="0" smtClean="0">
              <a:latin typeface="Cambria" panose="02040503050406030204" pitchFamily="18" charset="0"/>
              <a:ea typeface="Cambria" panose="02040503050406030204" pitchFamily="18" charset="0"/>
            </a:endParaRP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There must be fresh and tangible material showing live/direct nexus with the formation of belief by the AO regarding escapement of income;</a:t>
            </a: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 Reasons to suspect can’t be reasons to believe;</a:t>
            </a: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Reasons must be clear, specific to the </a:t>
            </a:r>
            <a:r>
              <a:rPr lang="en-US" sz="1900" dirty="0" err="1" smtClean="0">
                <a:latin typeface="Cambria" panose="02040503050406030204" pitchFamily="18" charset="0"/>
                <a:ea typeface="Cambria" panose="02040503050406030204" pitchFamily="18" charset="0"/>
              </a:rPr>
              <a:t>assessee</a:t>
            </a:r>
            <a:r>
              <a:rPr lang="en-US" sz="1900" dirty="0" smtClean="0">
                <a:latin typeface="Cambria" panose="02040503050406030204" pitchFamily="18" charset="0"/>
                <a:ea typeface="Cambria" panose="02040503050406030204" pitchFamily="18" charset="0"/>
              </a:rPr>
              <a:t>, factually correct and should not be vague. Must contain allegation regarding escapement of income</a:t>
            </a: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Reasons to believe must show independent application of mind by the AO. “Borrowed Satisfaction” or conclusions drawn by another authority  are not reasons to believe;</a:t>
            </a: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There must be preliminary enquiry and examination by the AO before recording reasons to believe;</a:t>
            </a:r>
          </a:p>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Reasons to believe  can’t be modified and supplemented later etc.</a:t>
            </a: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4</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4189049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33830"/>
            <a:ext cx="10774437" cy="1491796"/>
          </a:xfrm>
        </p:spPr>
        <p:txBody>
          <a:bodyPr>
            <a:normAutofit/>
          </a:bodyPr>
          <a:lstStyle/>
          <a:p>
            <a:pPr algn="ctr"/>
            <a:r>
              <a:rPr lang="en-US" sz="2500" b="1" dirty="0" smtClean="0">
                <a:solidFill>
                  <a:schemeClr val="accent2">
                    <a:lumMod val="50000"/>
                  </a:schemeClr>
                </a:solidFill>
                <a:latin typeface="Cambria" panose="02040503050406030204" pitchFamily="18" charset="0"/>
                <a:ea typeface="Cambria" panose="02040503050406030204" pitchFamily="18" charset="0"/>
              </a:rPr>
              <a:t>Controversy regarding AYs 2013-14 and 2014-15 being barred by limitation as per the first proviso to section 149(1) and recent developments </a:t>
            </a:r>
            <a:endParaRPr lang="en-US" sz="25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677333" y="1825625"/>
            <a:ext cx="10995555" cy="4789488"/>
          </a:xfrm>
        </p:spPr>
        <p:txBody>
          <a:bodyPr>
            <a:normAutofit/>
          </a:bodyPr>
          <a:lstStyle/>
          <a:p>
            <a:pPr marL="465138" indent="-465138" algn="just">
              <a:buNone/>
            </a:pPr>
            <a:r>
              <a:rPr lang="en-US" sz="1800" b="1" dirty="0" smtClean="0">
                <a:solidFill>
                  <a:schemeClr val="accent1"/>
                </a:solidFill>
                <a:latin typeface="Cambria" panose="02040503050406030204" pitchFamily="18" charset="0"/>
                <a:ea typeface="Cambria" panose="02040503050406030204" pitchFamily="18" charset="0"/>
              </a:rPr>
              <a:t>1) </a:t>
            </a:r>
            <a:r>
              <a:rPr lang="en-US" sz="1800" b="1" dirty="0" smtClean="0">
                <a:solidFill>
                  <a:schemeClr val="tx1"/>
                </a:solidFill>
                <a:latin typeface="Cambria" panose="02040503050406030204" pitchFamily="18" charset="0"/>
                <a:ea typeface="Cambria" panose="02040503050406030204" pitchFamily="18" charset="0"/>
              </a:rPr>
              <a:t>	</a:t>
            </a:r>
            <a:r>
              <a:rPr lang="en-US" sz="1800" b="1" dirty="0" err="1" smtClean="0">
                <a:solidFill>
                  <a:schemeClr val="tx1"/>
                </a:solidFill>
                <a:latin typeface="Cambria" panose="02040503050406030204" pitchFamily="18" charset="0"/>
                <a:ea typeface="Cambria" panose="02040503050406030204" pitchFamily="18" charset="0"/>
              </a:rPr>
              <a:t>Hon’ble</a:t>
            </a:r>
            <a:r>
              <a:rPr lang="en-US" sz="1800" b="1" dirty="0" smtClean="0">
                <a:solidFill>
                  <a:schemeClr val="tx1"/>
                </a:solidFill>
                <a:latin typeface="Cambria" panose="02040503050406030204" pitchFamily="18" charset="0"/>
                <a:ea typeface="Cambria" panose="02040503050406030204" pitchFamily="18" charset="0"/>
              </a:rPr>
              <a:t> Delhi HC in </a:t>
            </a:r>
            <a:r>
              <a:rPr lang="en-US" sz="1800" b="1" dirty="0">
                <a:solidFill>
                  <a:schemeClr val="tx1"/>
                </a:solidFill>
                <a:latin typeface="Cambria" panose="02040503050406030204" pitchFamily="18" charset="0"/>
                <a:ea typeface="Cambria" panose="02040503050406030204" pitchFamily="18" charset="0"/>
              </a:rPr>
              <a:t>the case of </a:t>
            </a:r>
            <a:r>
              <a:rPr lang="en-US" sz="1800" b="1" i="1" dirty="0">
                <a:solidFill>
                  <a:schemeClr val="tx1"/>
                </a:solidFill>
                <a:latin typeface="Cambria" panose="02040503050406030204" pitchFamily="18" charset="0"/>
                <a:ea typeface="Cambria" panose="02040503050406030204" pitchFamily="18" charset="0"/>
              </a:rPr>
              <a:t>Touchstone Holdings Pvt. Ltd. </a:t>
            </a:r>
            <a:r>
              <a:rPr lang="en-US" sz="1800" b="1" i="1" dirty="0" smtClean="0">
                <a:solidFill>
                  <a:schemeClr val="tx1"/>
                </a:solidFill>
                <a:latin typeface="Cambria" panose="02040503050406030204" pitchFamily="18" charset="0"/>
                <a:ea typeface="Cambria" panose="02040503050406030204" pitchFamily="18" charset="0"/>
              </a:rPr>
              <a:t>[</a:t>
            </a:r>
            <a:r>
              <a:rPr lang="en-US" sz="1800" b="1" i="1" dirty="0">
                <a:solidFill>
                  <a:schemeClr val="tx1"/>
                </a:solidFill>
                <a:latin typeface="Cambria" panose="02040503050406030204" pitchFamily="18" charset="0"/>
                <a:ea typeface="Cambria" panose="02040503050406030204" pitchFamily="18" charset="0"/>
              </a:rPr>
              <a:t>2023] 491 ITR 196 </a:t>
            </a:r>
            <a:r>
              <a:rPr lang="en-US" sz="1800" b="1" i="1" dirty="0" smtClean="0">
                <a:solidFill>
                  <a:schemeClr val="tx1"/>
                </a:solidFill>
                <a:latin typeface="Cambria" panose="02040503050406030204" pitchFamily="18" charset="0"/>
                <a:ea typeface="Cambria" panose="02040503050406030204" pitchFamily="18" charset="0"/>
              </a:rPr>
              <a:t>; order dated </a:t>
            </a:r>
            <a:r>
              <a:rPr lang="en-US" sz="1800" b="1" dirty="0" smtClean="0">
                <a:solidFill>
                  <a:schemeClr val="tx1"/>
                </a:solidFill>
                <a:latin typeface="Cambria" panose="02040503050406030204" pitchFamily="18" charset="0"/>
                <a:ea typeface="Cambria" panose="02040503050406030204" pitchFamily="18" charset="0"/>
              </a:rPr>
              <a:t> 09.09.2022 </a:t>
            </a:r>
            <a:r>
              <a:rPr lang="en-US" sz="1800" dirty="0" smtClean="0">
                <a:solidFill>
                  <a:schemeClr val="tx1"/>
                </a:solidFill>
                <a:latin typeface="Cambria" panose="02040503050406030204" pitchFamily="18" charset="0"/>
                <a:ea typeface="Cambria" panose="02040503050406030204" pitchFamily="18" charset="0"/>
              </a:rPr>
              <a:t>held </a:t>
            </a:r>
            <a:r>
              <a:rPr lang="en-US" sz="1800" dirty="0">
                <a:solidFill>
                  <a:schemeClr val="tx1"/>
                </a:solidFill>
                <a:latin typeface="Cambria" panose="02040503050406030204" pitchFamily="18" charset="0"/>
                <a:ea typeface="Cambria" panose="02040503050406030204" pitchFamily="18" charset="0"/>
              </a:rPr>
              <a:t>the reassessment notice originally issued u/s 148 of the Act </a:t>
            </a:r>
            <a:r>
              <a:rPr lang="en-US" sz="1800" dirty="0" smtClean="0">
                <a:solidFill>
                  <a:schemeClr val="tx1"/>
                </a:solidFill>
                <a:latin typeface="Cambria" panose="02040503050406030204" pitchFamily="18" charset="0"/>
                <a:ea typeface="Cambria" panose="02040503050406030204" pitchFamily="18" charset="0"/>
              </a:rPr>
              <a:t>under old law has </a:t>
            </a:r>
            <a:r>
              <a:rPr lang="en-US" sz="1800" dirty="0">
                <a:solidFill>
                  <a:schemeClr val="tx1"/>
                </a:solidFill>
                <a:latin typeface="Cambria" panose="02040503050406030204" pitchFamily="18" charset="0"/>
                <a:ea typeface="Cambria" panose="02040503050406030204" pitchFamily="18" charset="0"/>
              </a:rPr>
              <a:t>been issued within the extended period of limitation by TOLA, 2020 and the notifications issued thereunder and therefore is not time barred. </a:t>
            </a:r>
            <a:r>
              <a:rPr lang="en-US" sz="1800" dirty="0" smtClean="0">
                <a:solidFill>
                  <a:schemeClr val="tx1"/>
                </a:solidFill>
                <a:latin typeface="Cambria" panose="02040503050406030204" pitchFamily="18" charset="0"/>
                <a:ea typeface="Cambria" panose="02040503050406030204" pitchFamily="18" charset="0"/>
              </a:rPr>
              <a:t>The Court also held </a:t>
            </a:r>
            <a:r>
              <a:rPr lang="en-US" sz="1800" dirty="0">
                <a:solidFill>
                  <a:schemeClr val="tx1"/>
                </a:solidFill>
                <a:latin typeface="Cambria" panose="02040503050406030204" pitchFamily="18" charset="0"/>
                <a:ea typeface="Cambria" panose="02040503050406030204" pitchFamily="18" charset="0"/>
              </a:rPr>
              <a:t>that the first proviso to amended section 149 is not attracted for the assessment year </a:t>
            </a:r>
            <a:r>
              <a:rPr lang="en-US" sz="1800" dirty="0" smtClean="0">
                <a:solidFill>
                  <a:schemeClr val="tx1"/>
                </a:solidFill>
                <a:latin typeface="Cambria" panose="02040503050406030204" pitchFamily="18" charset="0"/>
                <a:ea typeface="Cambria" panose="02040503050406030204" pitchFamily="18" charset="0"/>
              </a:rPr>
              <a:t>2013-14- </a:t>
            </a:r>
          </a:p>
          <a:p>
            <a:pPr marL="0" indent="0" algn="just">
              <a:buNone/>
            </a:pPr>
            <a:r>
              <a:rPr lang="en-US" sz="1800" b="1" dirty="0" smtClean="0">
                <a:solidFill>
                  <a:schemeClr val="tx1"/>
                </a:solidFill>
                <a:latin typeface="Cambria" panose="02040503050406030204" pitchFamily="18" charset="0"/>
                <a:ea typeface="Cambria" panose="02040503050406030204" pitchFamily="18" charset="0"/>
              </a:rPr>
              <a:t>	View : </a:t>
            </a:r>
            <a:r>
              <a:rPr lang="en-US" sz="1800" dirty="0" smtClean="0">
                <a:solidFill>
                  <a:schemeClr val="tx1"/>
                </a:solidFill>
                <a:latin typeface="Cambria" panose="02040503050406030204" pitchFamily="18" charset="0"/>
                <a:ea typeface="Cambria" panose="02040503050406030204" pitchFamily="18" charset="0"/>
              </a:rPr>
              <a:t>	Contrary to the decision of Apex Court in Ashish Agarwal; first Proviso to amended section 	149(1) -ignored and TOLA and its notifications were applicable </a:t>
            </a:r>
            <a:r>
              <a:rPr lang="en-US" sz="1800" i="1" dirty="0" err="1">
                <a:solidFill>
                  <a:schemeClr val="tx1"/>
                </a:solidFill>
                <a:latin typeface="Cambria" panose="02040503050406030204" pitchFamily="18" charset="0"/>
                <a:ea typeface="Cambria" panose="02040503050406030204" pitchFamily="18" charset="0"/>
              </a:rPr>
              <a:t>vis</a:t>
            </a:r>
            <a:r>
              <a:rPr lang="en-US" sz="1800" i="1" dirty="0">
                <a:solidFill>
                  <a:schemeClr val="tx1"/>
                </a:solidFill>
                <a:latin typeface="Cambria" panose="02040503050406030204" pitchFamily="18" charset="0"/>
                <a:ea typeface="Cambria" panose="02040503050406030204" pitchFamily="18" charset="0"/>
              </a:rPr>
              <a:t>-a’-</a:t>
            </a:r>
            <a:r>
              <a:rPr lang="en-US" sz="1800" i="1" dirty="0" err="1">
                <a:solidFill>
                  <a:schemeClr val="tx1"/>
                </a:solidFill>
                <a:latin typeface="Cambria" panose="02040503050406030204" pitchFamily="18" charset="0"/>
                <a:ea typeface="Cambria" panose="02040503050406030204" pitchFamily="18" charset="0"/>
              </a:rPr>
              <a:t>vis</a:t>
            </a:r>
            <a:r>
              <a:rPr lang="en-US" sz="1800" dirty="0">
                <a:solidFill>
                  <a:schemeClr val="tx1"/>
                </a:solidFill>
                <a:latin typeface="Cambria" panose="02040503050406030204" pitchFamily="18" charset="0"/>
                <a:ea typeface="Cambria" panose="02040503050406030204" pitchFamily="18" charset="0"/>
              </a:rPr>
              <a:t> </a:t>
            </a:r>
            <a:r>
              <a:rPr lang="en-US" sz="1800" dirty="0" smtClean="0">
                <a:solidFill>
                  <a:schemeClr val="tx1"/>
                </a:solidFill>
                <a:latin typeface="Cambria" panose="02040503050406030204" pitchFamily="18" charset="0"/>
                <a:ea typeface="Cambria" panose="02040503050406030204" pitchFamily="18" charset="0"/>
              </a:rPr>
              <a:t>un-amended </a:t>
            </a:r>
            <a:r>
              <a:rPr lang="en-US" sz="1800" dirty="0">
                <a:solidFill>
                  <a:schemeClr val="tx1"/>
                </a:solidFill>
                <a:latin typeface="Cambria" panose="02040503050406030204" pitchFamily="18" charset="0"/>
                <a:ea typeface="Cambria" panose="02040503050406030204" pitchFamily="18" charset="0"/>
              </a:rPr>
              <a:t>provisions </a:t>
            </a:r>
            <a:r>
              <a:rPr lang="en-US" sz="1800" dirty="0" smtClean="0">
                <a:solidFill>
                  <a:schemeClr val="tx1"/>
                </a:solidFill>
                <a:latin typeface="Cambria" panose="02040503050406030204" pitchFamily="18" charset="0"/>
                <a:ea typeface="Cambria" panose="02040503050406030204" pitchFamily="18" charset="0"/>
              </a:rPr>
              <a:t>	only –	not considered.</a:t>
            </a:r>
          </a:p>
          <a:p>
            <a:pPr marL="0" indent="0" algn="just">
              <a:buNone/>
            </a:pPr>
            <a:endParaRPr lang="en-US" sz="1800" dirty="0" smtClean="0">
              <a:solidFill>
                <a:schemeClr val="tx1"/>
              </a:solidFill>
              <a:latin typeface="Cambria" panose="02040503050406030204" pitchFamily="18" charset="0"/>
              <a:ea typeface="Cambria" panose="02040503050406030204" pitchFamily="18" charset="0"/>
            </a:endParaRPr>
          </a:p>
          <a:p>
            <a:pPr marL="457200" indent="-457200" algn="just">
              <a:buNone/>
            </a:pPr>
            <a:r>
              <a:rPr lang="en-US" b="1" dirty="0" smtClean="0">
                <a:solidFill>
                  <a:schemeClr val="accent1"/>
                </a:solidFill>
                <a:latin typeface="Cambria" panose="02040503050406030204" pitchFamily="18" charset="0"/>
                <a:ea typeface="Cambria" panose="02040503050406030204" pitchFamily="18" charset="0"/>
              </a:rPr>
              <a:t>2) </a:t>
            </a:r>
            <a:r>
              <a:rPr lang="en-US" b="1" dirty="0" smtClean="0">
                <a:solidFill>
                  <a:schemeClr val="tx1"/>
                </a:solidFill>
                <a:latin typeface="Cambria" panose="02040503050406030204" pitchFamily="18" charset="0"/>
                <a:ea typeface="Cambria" panose="02040503050406030204" pitchFamily="18" charset="0"/>
              </a:rPr>
              <a:t>	</a:t>
            </a:r>
            <a:r>
              <a:rPr lang="en-US" sz="1800" dirty="0" smtClean="0">
                <a:solidFill>
                  <a:schemeClr val="tx1"/>
                </a:solidFill>
                <a:latin typeface="Cambria" panose="02040503050406030204" pitchFamily="18" charset="0"/>
                <a:ea typeface="Cambria" panose="02040503050406030204" pitchFamily="18" charset="0"/>
              </a:rPr>
              <a:t>Same reasoning was given by the Delhi HC in </a:t>
            </a:r>
            <a:r>
              <a:rPr lang="en-US" sz="1800" b="1" dirty="0" err="1">
                <a:solidFill>
                  <a:schemeClr val="tx1"/>
                </a:solidFill>
                <a:latin typeface="Cambria" panose="02040503050406030204" pitchFamily="18" charset="0"/>
                <a:ea typeface="Cambria" panose="02040503050406030204" pitchFamily="18" charset="0"/>
              </a:rPr>
              <a:t>Salil</a:t>
            </a:r>
            <a:r>
              <a:rPr lang="en-US" sz="1800" b="1" dirty="0">
                <a:solidFill>
                  <a:schemeClr val="tx1"/>
                </a:solidFill>
                <a:latin typeface="Cambria" panose="02040503050406030204" pitchFamily="18" charset="0"/>
                <a:ea typeface="Cambria" panose="02040503050406030204" pitchFamily="18" charset="0"/>
              </a:rPr>
              <a:t> </a:t>
            </a:r>
            <a:r>
              <a:rPr lang="en-US" sz="1800" b="1" dirty="0" smtClean="0">
                <a:solidFill>
                  <a:schemeClr val="tx1"/>
                </a:solidFill>
                <a:latin typeface="Cambria" panose="02040503050406030204" pitchFamily="18" charset="0"/>
                <a:ea typeface="Cambria" panose="02040503050406030204" pitchFamily="18" charset="0"/>
              </a:rPr>
              <a:t>Gulati </a:t>
            </a:r>
            <a:r>
              <a:rPr lang="pt-BR" sz="1800" b="1" dirty="0">
                <a:solidFill>
                  <a:schemeClr val="tx1"/>
                </a:solidFill>
                <a:latin typeface="Cambria" panose="02040503050406030204" pitchFamily="18" charset="0"/>
                <a:ea typeface="Cambria" panose="02040503050406030204" pitchFamily="18" charset="0"/>
              </a:rPr>
              <a:t>[2023] 150 taxmann.com 49 (Delhi)[31-08-2022</a:t>
            </a:r>
            <a:r>
              <a:rPr lang="pt-BR" sz="1800" b="1" dirty="0" smtClean="0">
                <a:solidFill>
                  <a:schemeClr val="tx1"/>
                </a:solidFill>
                <a:latin typeface="Cambria" panose="02040503050406030204" pitchFamily="18" charset="0"/>
                <a:ea typeface="Cambria" panose="02040503050406030204" pitchFamily="18" charset="0"/>
              </a:rPr>
              <a:t>] </a:t>
            </a:r>
            <a:r>
              <a:rPr lang="pt-BR" sz="1800" dirty="0" smtClean="0">
                <a:solidFill>
                  <a:schemeClr val="tx1"/>
                </a:solidFill>
                <a:latin typeface="Cambria" panose="02040503050406030204" pitchFamily="18" charset="0"/>
                <a:ea typeface="Cambria" panose="02040503050406030204" pitchFamily="18" charset="0"/>
              </a:rPr>
              <a:t>wherein  the notice issued under un-amended section 148 for reopening the AY 2013-14 was held valid. </a:t>
            </a:r>
            <a:r>
              <a:rPr lang="en-US" sz="1800" dirty="0" smtClean="0">
                <a:solidFill>
                  <a:schemeClr val="tx1"/>
                </a:solidFill>
                <a:latin typeface="Cambria" panose="02040503050406030204" pitchFamily="18" charset="0"/>
                <a:ea typeface="Cambria" panose="02040503050406030204" pitchFamily="18" charset="0"/>
              </a:rPr>
              <a:t>- </a:t>
            </a:r>
            <a:r>
              <a:rPr lang="en-US" sz="1800" b="1" dirty="0" smtClean="0">
                <a:solidFill>
                  <a:schemeClr val="tx1"/>
                </a:solidFill>
                <a:latin typeface="Cambria" panose="02040503050406030204" pitchFamily="18" charset="0"/>
                <a:ea typeface="Cambria" panose="02040503050406030204" pitchFamily="18" charset="0"/>
              </a:rPr>
              <a:t>SLP filed by the </a:t>
            </a:r>
            <a:r>
              <a:rPr lang="en-US" sz="1800" b="1" dirty="0" err="1" smtClean="0">
                <a:solidFill>
                  <a:schemeClr val="tx1"/>
                </a:solidFill>
                <a:latin typeface="Cambria" panose="02040503050406030204" pitchFamily="18" charset="0"/>
                <a:ea typeface="Cambria" panose="02040503050406030204" pitchFamily="18" charset="0"/>
              </a:rPr>
              <a:t>assesee</a:t>
            </a:r>
            <a:r>
              <a:rPr lang="en-US" sz="1800" b="1" dirty="0" smtClean="0">
                <a:solidFill>
                  <a:schemeClr val="tx1"/>
                </a:solidFill>
                <a:latin typeface="Cambria" panose="02040503050406030204" pitchFamily="18" charset="0"/>
                <a:ea typeface="Cambria" panose="02040503050406030204" pitchFamily="18" charset="0"/>
              </a:rPr>
              <a:t> in this case has been dismissed by the Supreme Court – Refer decision [2023</a:t>
            </a:r>
            <a:r>
              <a:rPr lang="en-US" sz="1800" b="1" dirty="0">
                <a:solidFill>
                  <a:schemeClr val="tx1"/>
                </a:solidFill>
                <a:latin typeface="Cambria" panose="02040503050406030204" pitchFamily="18" charset="0"/>
                <a:ea typeface="Cambria" panose="02040503050406030204" pitchFamily="18" charset="0"/>
              </a:rPr>
              <a:t>] 150 taxmann.com 50 (SC)[</a:t>
            </a:r>
            <a:r>
              <a:rPr lang="en-US" sz="1800" b="1" dirty="0" smtClean="0">
                <a:solidFill>
                  <a:schemeClr val="tx1"/>
                </a:solidFill>
                <a:latin typeface="Cambria" panose="02040503050406030204" pitchFamily="18" charset="0"/>
                <a:ea typeface="Cambria" panose="02040503050406030204" pitchFamily="18" charset="0"/>
              </a:rPr>
              <a:t>11-04-2023]</a:t>
            </a:r>
          </a:p>
          <a:p>
            <a:pPr marL="457200" indent="0" algn="just">
              <a:buNone/>
            </a:pPr>
            <a:r>
              <a:rPr lang="en-US" sz="1800" b="1" dirty="0" smtClean="0">
                <a:solidFill>
                  <a:schemeClr val="tx1"/>
                </a:solidFill>
                <a:latin typeface="Cambria" panose="02040503050406030204" pitchFamily="18" charset="0"/>
                <a:ea typeface="Cambria" panose="02040503050406030204" pitchFamily="18" charset="0"/>
              </a:rPr>
              <a:t>Imp: REFUSAL OF SLP BY NON-SPEAKING OR SPEAKING ORDER DOES NOT ATTRACT DOCTRINE OF MERGER [</a:t>
            </a:r>
            <a:r>
              <a:rPr lang="en-US" sz="1800" b="1" dirty="0" err="1">
                <a:solidFill>
                  <a:schemeClr val="tx1"/>
                </a:solidFill>
                <a:latin typeface="Cambria" panose="02040503050406030204" pitchFamily="18" charset="0"/>
                <a:ea typeface="Cambria" panose="02040503050406030204" pitchFamily="18" charset="0"/>
              </a:rPr>
              <a:t>Kunhayammed</a:t>
            </a:r>
            <a:r>
              <a:rPr lang="en-US" sz="1800" b="1" dirty="0">
                <a:solidFill>
                  <a:schemeClr val="tx1"/>
                </a:solidFill>
                <a:latin typeface="Cambria" panose="02040503050406030204" pitchFamily="18" charset="0"/>
                <a:ea typeface="Cambria" panose="02040503050406030204" pitchFamily="18" charset="0"/>
              </a:rPr>
              <a:t> &amp; </a:t>
            </a:r>
            <a:r>
              <a:rPr lang="en-US" sz="1800" b="1" dirty="0" err="1">
                <a:solidFill>
                  <a:schemeClr val="tx1"/>
                </a:solidFill>
                <a:latin typeface="Cambria" panose="02040503050406030204" pitchFamily="18" charset="0"/>
                <a:ea typeface="Cambria" panose="02040503050406030204" pitchFamily="18" charset="0"/>
              </a:rPr>
              <a:t>Ors</a:t>
            </a:r>
            <a:r>
              <a:rPr lang="en-US" sz="1800" b="1" dirty="0">
                <a:solidFill>
                  <a:schemeClr val="tx1"/>
                </a:solidFill>
                <a:latin typeface="Cambria" panose="02040503050406030204" pitchFamily="18" charset="0"/>
                <a:ea typeface="Cambria" panose="02040503050406030204" pitchFamily="18" charset="0"/>
              </a:rPr>
              <a:t> </a:t>
            </a:r>
            <a:r>
              <a:rPr lang="en-US" sz="1800" b="1" dirty="0" err="1">
                <a:solidFill>
                  <a:schemeClr val="tx1"/>
                </a:solidFill>
                <a:latin typeface="Cambria" panose="02040503050406030204" pitchFamily="18" charset="0"/>
                <a:ea typeface="Cambria" panose="02040503050406030204" pitchFamily="18" charset="0"/>
              </a:rPr>
              <a:t>vs</a:t>
            </a:r>
            <a:r>
              <a:rPr lang="en-US" sz="1800" b="1" dirty="0">
                <a:solidFill>
                  <a:schemeClr val="tx1"/>
                </a:solidFill>
                <a:latin typeface="Cambria" panose="02040503050406030204" pitchFamily="18" charset="0"/>
                <a:ea typeface="Cambria" panose="02040503050406030204" pitchFamily="18" charset="0"/>
              </a:rPr>
              <a:t> State Of Kerala &amp; </a:t>
            </a:r>
            <a:r>
              <a:rPr lang="en-US" sz="1800" b="1" dirty="0" err="1" smtClean="0">
                <a:solidFill>
                  <a:schemeClr val="tx1"/>
                </a:solidFill>
                <a:latin typeface="Cambria" panose="02040503050406030204" pitchFamily="18" charset="0"/>
                <a:ea typeface="Cambria" panose="02040503050406030204" pitchFamily="18" charset="0"/>
              </a:rPr>
              <a:t>Anr</a:t>
            </a:r>
            <a:r>
              <a:rPr lang="en-US" sz="1800" b="1" dirty="0" smtClean="0">
                <a:solidFill>
                  <a:schemeClr val="tx1"/>
                </a:solidFill>
                <a:latin typeface="Cambria" panose="02040503050406030204" pitchFamily="18" charset="0"/>
                <a:ea typeface="Cambria" panose="02040503050406030204" pitchFamily="18" charset="0"/>
              </a:rPr>
              <a:t>[2000] 245 ITR 360]</a:t>
            </a:r>
            <a:endParaRPr lang="en-US" sz="1800" dirty="0">
              <a:solidFill>
                <a:schemeClr val="tx1"/>
              </a:solidFill>
              <a:latin typeface="Cambria" panose="02040503050406030204" pitchFamily="18" charset="0"/>
              <a:ea typeface="Cambria" panose="02040503050406030204" pitchFamily="18" charset="0"/>
            </a:endParaRPr>
          </a:p>
          <a:p>
            <a:pPr marL="457200" indent="0" algn="just">
              <a:buNone/>
            </a:pPr>
            <a:endParaRPr lang="en-US" sz="1800" b="1" dirty="0" smtClean="0">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a:xfrm>
            <a:off x="8955314" y="6139543"/>
            <a:ext cx="595086" cy="475570"/>
          </a:xfrm>
        </p:spPr>
        <p:txBody>
          <a:bodyPr/>
          <a:lstStyle/>
          <a:p>
            <a:fld id="{8CB02029-972E-4112-9521-3842F2D923EA}" type="slidenum">
              <a:rPr lang="en-US" sz="1800" smtClean="0">
                <a:solidFill>
                  <a:schemeClr val="accent2">
                    <a:lumMod val="50000"/>
                  </a:schemeClr>
                </a:solidFill>
                <a:latin typeface="Cambria "/>
              </a:rPr>
              <a:t>40</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9750217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5763"/>
            <a:ext cx="11087100" cy="5970588"/>
          </a:xfrm>
        </p:spPr>
        <p:txBody>
          <a:bodyPr>
            <a:normAutofit lnSpcReduction="10000"/>
          </a:bodyPr>
          <a:lstStyle/>
          <a:p>
            <a:pPr marL="465138" indent="-465138" algn="just">
              <a:lnSpc>
                <a:spcPct val="100000"/>
              </a:lnSpc>
              <a:spcBef>
                <a:spcPts val="0"/>
              </a:spcBef>
              <a:buAutoNum type="arabicParenR" startAt="3"/>
            </a:pPr>
            <a:r>
              <a:rPr lang="en-US" sz="2000" b="1" dirty="0" smtClean="0">
                <a:solidFill>
                  <a:schemeClr val="tx1"/>
                </a:solidFill>
                <a:latin typeface="Cambria" panose="02040503050406030204" pitchFamily="18" charset="0"/>
                <a:ea typeface="Cambria" panose="02040503050406030204" pitchFamily="18" charset="0"/>
              </a:rPr>
              <a:t>In </a:t>
            </a:r>
            <a:r>
              <a:rPr lang="en-US" sz="2000" b="1" dirty="0">
                <a:solidFill>
                  <a:schemeClr val="tx1"/>
                </a:solidFill>
                <a:latin typeface="Cambria" panose="02040503050406030204" pitchFamily="18" charset="0"/>
                <a:ea typeface="Cambria" panose="02040503050406030204" pitchFamily="18" charset="0"/>
              </a:rPr>
              <a:t>another case of </a:t>
            </a:r>
            <a:r>
              <a:rPr lang="en-US" sz="2000" b="1" dirty="0" err="1">
                <a:solidFill>
                  <a:schemeClr val="tx1"/>
                </a:solidFill>
                <a:latin typeface="Cambria" panose="02040503050406030204" pitchFamily="18" charset="0"/>
                <a:ea typeface="Cambria" panose="02040503050406030204" pitchFamily="18" charset="0"/>
              </a:rPr>
              <a:t>Yogita</a:t>
            </a:r>
            <a:r>
              <a:rPr lang="en-US" sz="2000" b="1" dirty="0">
                <a:solidFill>
                  <a:schemeClr val="tx1"/>
                </a:solidFill>
                <a:latin typeface="Cambria" panose="02040503050406030204" pitchFamily="18" charset="0"/>
                <a:ea typeface="Cambria" panose="02040503050406030204" pitchFamily="18" charset="0"/>
              </a:rPr>
              <a:t> Mohan (W.P.(C) 15676/2022; order dated 15.11.2022</a:t>
            </a:r>
            <a:r>
              <a:rPr lang="en-US" sz="2000" dirty="0">
                <a:solidFill>
                  <a:schemeClr val="tx1"/>
                </a:solidFill>
                <a:latin typeface="Cambria" panose="02040503050406030204" pitchFamily="18" charset="0"/>
                <a:ea typeface="Cambria" panose="02040503050406030204" pitchFamily="18" charset="0"/>
              </a:rPr>
              <a:t>-Delhi HC held the reassessment proceedings for the AY 2013-14, valid by relying on its earlier decision in the case of Touchstone Holdings(supra)</a:t>
            </a:r>
            <a:r>
              <a:rPr lang="en-US" sz="2000" b="1" dirty="0">
                <a:solidFill>
                  <a:schemeClr val="tx1"/>
                </a:solidFill>
                <a:latin typeface="Cambria" panose="02040503050406030204" pitchFamily="18" charset="0"/>
                <a:ea typeface="Cambria" panose="02040503050406030204" pitchFamily="18" charset="0"/>
              </a:rPr>
              <a:t>-SLP was filed in Supreme Court in this case which has issued notice to the Respondents. </a:t>
            </a:r>
            <a:endParaRPr lang="pt-BR" sz="2000" b="1" dirty="0">
              <a:solidFill>
                <a:schemeClr val="tx1"/>
              </a:solidFill>
              <a:latin typeface="Cambria" panose="02040503050406030204" pitchFamily="18" charset="0"/>
              <a:ea typeface="Cambria" panose="02040503050406030204" pitchFamily="18" charset="0"/>
            </a:endParaRPr>
          </a:p>
          <a:p>
            <a:pPr marL="465138" indent="-465138" algn="just">
              <a:lnSpc>
                <a:spcPct val="100000"/>
              </a:lnSpc>
              <a:spcBef>
                <a:spcPts val="0"/>
              </a:spcBef>
              <a:buAutoNum type="arabicParenR" startAt="3"/>
            </a:pPr>
            <a:endParaRPr lang="pt-BR" sz="2000" b="1" i="1" dirty="0" smtClean="0">
              <a:solidFill>
                <a:schemeClr val="tx1"/>
              </a:solidFill>
              <a:latin typeface="Cambria" panose="02040503050406030204" pitchFamily="18" charset="0"/>
              <a:ea typeface="Cambria" panose="02040503050406030204" pitchFamily="18" charset="0"/>
            </a:endParaRPr>
          </a:p>
          <a:p>
            <a:pPr marL="465138" indent="-465138" algn="just">
              <a:lnSpc>
                <a:spcPct val="100000"/>
              </a:lnSpc>
              <a:spcBef>
                <a:spcPts val="0"/>
              </a:spcBef>
              <a:buAutoNum type="arabicParenR" startAt="3"/>
            </a:pPr>
            <a:r>
              <a:rPr lang="en-US" sz="2000" b="1" i="1" dirty="0" smtClean="0">
                <a:solidFill>
                  <a:schemeClr val="tx1"/>
                </a:solidFill>
                <a:latin typeface="Cambria" panose="02040503050406030204" pitchFamily="18" charset="0"/>
                <a:ea typeface="Cambria" panose="02040503050406030204" pitchFamily="18" charset="0"/>
              </a:rPr>
              <a:t>Rajeev </a:t>
            </a:r>
            <a:r>
              <a:rPr lang="en-US" sz="2000" b="1" i="1" dirty="0">
                <a:solidFill>
                  <a:schemeClr val="tx1"/>
                </a:solidFill>
                <a:latin typeface="Cambria" panose="02040503050406030204" pitchFamily="18" charset="0"/>
                <a:ea typeface="Cambria" panose="02040503050406030204" pitchFamily="18" charset="0"/>
              </a:rPr>
              <a:t>Bansal</a:t>
            </a:r>
            <a:r>
              <a:rPr lang="en-US" sz="2000" b="1" dirty="0">
                <a:solidFill>
                  <a:schemeClr val="tx1"/>
                </a:solidFill>
                <a:latin typeface="Cambria" panose="02040503050406030204" pitchFamily="18" charset="0"/>
                <a:ea typeface="Cambria" panose="02040503050406030204" pitchFamily="18" charset="0"/>
              </a:rPr>
              <a:t> v. </a:t>
            </a:r>
            <a:r>
              <a:rPr lang="en-US" sz="2000" b="1" i="1" dirty="0">
                <a:solidFill>
                  <a:schemeClr val="tx1"/>
                </a:solidFill>
                <a:latin typeface="Cambria" panose="02040503050406030204" pitchFamily="18" charset="0"/>
                <a:ea typeface="Cambria" panose="02040503050406030204" pitchFamily="18" charset="0"/>
              </a:rPr>
              <a:t>UOI</a:t>
            </a:r>
            <a:r>
              <a:rPr lang="en-US" sz="2000" b="1" dirty="0">
                <a:solidFill>
                  <a:schemeClr val="tx1"/>
                </a:solidFill>
                <a:latin typeface="Cambria" panose="02040503050406030204" pitchFamily="18" charset="0"/>
                <a:ea typeface="Cambria" panose="02040503050406030204" pitchFamily="18" charset="0"/>
              </a:rPr>
              <a:t> </a:t>
            </a:r>
            <a:r>
              <a:rPr lang="sv-SE" sz="2000" b="1" dirty="0">
                <a:solidFill>
                  <a:schemeClr val="tx1"/>
                </a:solidFill>
                <a:latin typeface="Cambria" panose="02040503050406030204" pitchFamily="18" charset="0"/>
                <a:ea typeface="Cambria" panose="02040503050406030204" pitchFamily="18" charset="0"/>
              </a:rPr>
              <a:t>[2023] 453 ITR 153 (</a:t>
            </a:r>
            <a:r>
              <a:rPr lang="sv-SE" sz="2000" b="1" dirty="0" smtClean="0">
                <a:solidFill>
                  <a:schemeClr val="tx1"/>
                </a:solidFill>
                <a:latin typeface="Cambria" panose="02040503050406030204" pitchFamily="18" charset="0"/>
                <a:ea typeface="Cambria" panose="02040503050406030204" pitchFamily="18" charset="0"/>
              </a:rPr>
              <a:t>Allahabad HC)[</a:t>
            </a:r>
            <a:r>
              <a:rPr lang="sv-SE" sz="2000" b="1" dirty="0">
                <a:solidFill>
                  <a:schemeClr val="tx1"/>
                </a:solidFill>
                <a:latin typeface="Cambria" panose="02040503050406030204" pitchFamily="18" charset="0"/>
                <a:ea typeface="Cambria" panose="02040503050406030204" pitchFamily="18" charset="0"/>
              </a:rPr>
              <a:t>22-02-2023</a:t>
            </a:r>
            <a:r>
              <a:rPr lang="sv-SE" sz="2000" b="1" dirty="0" smtClean="0">
                <a:solidFill>
                  <a:schemeClr val="tx1"/>
                </a:solidFill>
                <a:latin typeface="Cambria" panose="02040503050406030204" pitchFamily="18" charset="0"/>
                <a:ea typeface="Cambria" panose="02040503050406030204" pitchFamily="18" charset="0"/>
              </a:rPr>
              <a:t>]</a:t>
            </a:r>
            <a:r>
              <a:rPr lang="en-US" sz="2000" b="1" dirty="0" smtClean="0">
                <a:solidFill>
                  <a:schemeClr val="tx1"/>
                </a:solidFill>
                <a:latin typeface="Cambria" panose="02040503050406030204" pitchFamily="18" charset="0"/>
                <a:ea typeface="Cambria" panose="02040503050406030204" pitchFamily="18" charset="0"/>
              </a:rPr>
              <a:t>:</a:t>
            </a:r>
            <a:r>
              <a:rPr lang="en-US" sz="2000" dirty="0" smtClean="0">
                <a:solidFill>
                  <a:schemeClr val="tx1"/>
                </a:solidFill>
                <a:latin typeface="Cambria" panose="02040503050406030204" pitchFamily="18" charset="0"/>
                <a:ea typeface="Cambria" panose="02040503050406030204" pitchFamily="18" charset="0"/>
              </a:rPr>
              <a:t> Quashed the notices u/s 148 issued for the </a:t>
            </a:r>
            <a:r>
              <a:rPr lang="en-US" sz="2000" dirty="0" err="1" smtClean="0">
                <a:solidFill>
                  <a:schemeClr val="tx1"/>
                </a:solidFill>
                <a:latin typeface="Cambria" panose="02040503050406030204" pitchFamily="18" charset="0"/>
                <a:ea typeface="Cambria" panose="02040503050406030204" pitchFamily="18" charset="0"/>
              </a:rPr>
              <a:t>Ays</a:t>
            </a:r>
            <a:r>
              <a:rPr lang="en-US" sz="2000" dirty="0" smtClean="0">
                <a:solidFill>
                  <a:schemeClr val="tx1"/>
                </a:solidFill>
                <a:latin typeface="Cambria" panose="02040503050406030204" pitchFamily="18" charset="0"/>
                <a:ea typeface="Cambria" panose="02040503050406030204" pitchFamily="18" charset="0"/>
              </a:rPr>
              <a:t> 2013-14 and 2014-15 under old law after 01.04.2021 terming the same as barred by limitation. Also held that law laid down by the Delhi HC in </a:t>
            </a:r>
            <a:r>
              <a:rPr lang="en-US" sz="2000" b="1" i="1" dirty="0" smtClean="0">
                <a:solidFill>
                  <a:schemeClr val="tx1"/>
                </a:solidFill>
                <a:latin typeface="Cambria" panose="02040503050406030204" pitchFamily="18" charset="0"/>
                <a:ea typeface="Cambria" panose="02040503050406030204" pitchFamily="18" charset="0"/>
              </a:rPr>
              <a:t>Touchstone </a:t>
            </a:r>
            <a:r>
              <a:rPr lang="en-US" sz="2000" b="1" i="1" dirty="0">
                <a:solidFill>
                  <a:schemeClr val="tx1"/>
                </a:solidFill>
                <a:latin typeface="Cambria" panose="02040503050406030204" pitchFamily="18" charset="0"/>
                <a:ea typeface="Cambria" panose="02040503050406030204" pitchFamily="18" charset="0"/>
              </a:rPr>
              <a:t>Holdings Pvt. Ltd. (supra)</a:t>
            </a:r>
            <a:r>
              <a:rPr lang="en-US" sz="2000" i="1" dirty="0">
                <a:solidFill>
                  <a:schemeClr val="tx1"/>
                </a:solidFill>
                <a:latin typeface="Cambria" panose="02040503050406030204" pitchFamily="18" charset="0"/>
                <a:ea typeface="Cambria" panose="02040503050406030204" pitchFamily="18" charset="0"/>
              </a:rPr>
              <a:t> </a:t>
            </a:r>
            <a:r>
              <a:rPr lang="en-US" sz="2000" i="1" dirty="0" smtClean="0">
                <a:solidFill>
                  <a:schemeClr val="tx1"/>
                </a:solidFill>
                <a:latin typeface="Cambria" panose="02040503050406030204" pitchFamily="18" charset="0"/>
                <a:ea typeface="Cambria" panose="02040503050406030204" pitchFamily="18" charset="0"/>
              </a:rPr>
              <a:t>is </a:t>
            </a:r>
            <a:r>
              <a:rPr lang="en-US" sz="2000" dirty="0" smtClean="0">
                <a:solidFill>
                  <a:schemeClr val="tx1"/>
                </a:solidFill>
                <a:latin typeface="Cambria" panose="02040503050406030204" pitchFamily="18" charset="0"/>
                <a:ea typeface="Cambria" panose="02040503050406030204" pitchFamily="18" charset="0"/>
              </a:rPr>
              <a:t>not the  </a:t>
            </a:r>
            <a:r>
              <a:rPr lang="en-US" sz="2000" dirty="0">
                <a:solidFill>
                  <a:schemeClr val="tx1"/>
                </a:solidFill>
                <a:latin typeface="Cambria" panose="02040503050406030204" pitchFamily="18" charset="0"/>
                <a:ea typeface="Cambria" panose="02040503050406030204" pitchFamily="18" charset="0"/>
              </a:rPr>
              <a:t>correct </a:t>
            </a:r>
            <a:r>
              <a:rPr lang="en-US" sz="2000" dirty="0" smtClean="0">
                <a:solidFill>
                  <a:schemeClr val="tx1"/>
                </a:solidFill>
                <a:latin typeface="Cambria" panose="02040503050406030204" pitchFamily="18" charset="0"/>
                <a:ea typeface="Cambria" panose="02040503050406030204" pitchFamily="18" charset="0"/>
              </a:rPr>
              <a:t>law and said decision is contrary to Apex Court in Ashish Agarwal and Finance Act, 2021. </a:t>
            </a:r>
          </a:p>
          <a:p>
            <a:pPr marL="457200" indent="-457200" algn="just">
              <a:lnSpc>
                <a:spcPct val="100000"/>
              </a:lnSpc>
              <a:spcBef>
                <a:spcPts val="0"/>
              </a:spcBef>
              <a:buNone/>
            </a:pPr>
            <a:r>
              <a:rPr lang="en-US" sz="2000" dirty="0">
                <a:solidFill>
                  <a:schemeClr val="tx1"/>
                </a:solidFill>
                <a:latin typeface="Cambria" panose="02040503050406030204" pitchFamily="18" charset="0"/>
                <a:ea typeface="Cambria" panose="02040503050406030204" pitchFamily="18" charset="0"/>
              </a:rPr>
              <a:t>	</a:t>
            </a:r>
            <a:r>
              <a:rPr lang="en-US" sz="2000" b="1" dirty="0" smtClean="0">
                <a:solidFill>
                  <a:schemeClr val="tx1"/>
                </a:solidFill>
                <a:latin typeface="Cambria" panose="02040503050406030204" pitchFamily="18" charset="0"/>
                <a:ea typeface="Cambria" panose="02040503050406030204" pitchFamily="18" charset="0"/>
              </a:rPr>
              <a:t>Imp: </a:t>
            </a:r>
            <a:r>
              <a:rPr lang="en-US" sz="2000" dirty="0" smtClean="0">
                <a:solidFill>
                  <a:schemeClr val="tx1"/>
                </a:solidFill>
                <a:latin typeface="Cambria" panose="02040503050406030204" pitchFamily="18" charset="0"/>
                <a:ea typeface="Cambria" panose="02040503050406030204" pitchFamily="18" charset="0"/>
              </a:rPr>
              <a:t>Stay has been granted by the Supreme Court in this case on the SLP filed by the Revenue. Matter is to be listed on 10.07.2023-Refer </a:t>
            </a:r>
            <a:r>
              <a:rPr lang="en-US" sz="2000" b="1" dirty="0">
                <a:solidFill>
                  <a:schemeClr val="tx1"/>
                </a:solidFill>
                <a:latin typeface="Cambria" panose="02040503050406030204" pitchFamily="18" charset="0"/>
                <a:ea typeface="Cambria" panose="02040503050406030204" pitchFamily="18" charset="0"/>
              </a:rPr>
              <a:t>[2023] 150 taxmann.com 206 (SC)[</a:t>
            </a:r>
            <a:r>
              <a:rPr lang="en-US" sz="2000" b="1" dirty="0" smtClean="0">
                <a:solidFill>
                  <a:schemeClr val="tx1"/>
                </a:solidFill>
                <a:latin typeface="Cambria" panose="02040503050406030204" pitchFamily="18" charset="0"/>
                <a:ea typeface="Cambria" panose="02040503050406030204" pitchFamily="18" charset="0"/>
              </a:rPr>
              <a:t>13-04-2023]</a:t>
            </a:r>
          </a:p>
          <a:p>
            <a:pPr marL="457200" indent="-457200" algn="just">
              <a:lnSpc>
                <a:spcPct val="100000"/>
              </a:lnSpc>
              <a:spcBef>
                <a:spcPts val="0"/>
              </a:spcBef>
              <a:buNone/>
            </a:pPr>
            <a:endParaRPr lang="en-US" sz="2000" b="1" dirty="0">
              <a:solidFill>
                <a:schemeClr val="tx1"/>
              </a:solidFill>
              <a:latin typeface="Cambria" panose="02040503050406030204" pitchFamily="18" charset="0"/>
              <a:ea typeface="Cambria" panose="02040503050406030204" pitchFamily="18" charset="0"/>
            </a:endParaRPr>
          </a:p>
          <a:p>
            <a:pPr marL="457200" indent="-457200" algn="just">
              <a:lnSpc>
                <a:spcPct val="100000"/>
              </a:lnSpc>
              <a:spcBef>
                <a:spcPts val="0"/>
              </a:spcBef>
              <a:buNone/>
            </a:pPr>
            <a:r>
              <a:rPr lang="en-US" b="1" dirty="0" smtClean="0">
                <a:solidFill>
                  <a:schemeClr val="accent1"/>
                </a:solidFill>
                <a:latin typeface="Cambria" panose="02040503050406030204" pitchFamily="18" charset="0"/>
                <a:ea typeface="Cambria" panose="02040503050406030204" pitchFamily="18" charset="0"/>
              </a:rPr>
              <a:t>5)</a:t>
            </a:r>
            <a:r>
              <a:rPr lang="en-US" sz="2000" b="1" dirty="0" smtClean="0">
                <a:solidFill>
                  <a:schemeClr val="tx1"/>
                </a:solidFill>
                <a:latin typeface="Cambria" panose="02040503050406030204" pitchFamily="18" charset="0"/>
                <a:ea typeface="Cambria" panose="02040503050406030204" pitchFamily="18" charset="0"/>
              </a:rPr>
              <a:t>	Gujarat HC in the case of </a:t>
            </a:r>
            <a:r>
              <a:rPr lang="en-US" sz="2000" b="1" dirty="0" err="1">
                <a:solidFill>
                  <a:schemeClr val="tx1"/>
                </a:solidFill>
                <a:latin typeface="Cambria" panose="02040503050406030204" pitchFamily="18" charset="0"/>
                <a:ea typeface="Cambria" panose="02040503050406030204" pitchFamily="18" charset="0"/>
              </a:rPr>
              <a:t>Keenara</a:t>
            </a:r>
            <a:r>
              <a:rPr lang="en-US" sz="2000" b="1" dirty="0">
                <a:solidFill>
                  <a:schemeClr val="tx1"/>
                </a:solidFill>
                <a:latin typeface="Cambria" panose="02040503050406030204" pitchFamily="18" charset="0"/>
                <a:ea typeface="Cambria" panose="02040503050406030204" pitchFamily="18" charset="0"/>
              </a:rPr>
              <a:t> Industries (P.) Ltd</a:t>
            </a:r>
            <a:r>
              <a:rPr lang="en-US" sz="2000" b="1" dirty="0" smtClean="0">
                <a:solidFill>
                  <a:schemeClr val="tx1"/>
                </a:solidFill>
                <a:latin typeface="Cambria" panose="02040503050406030204" pitchFamily="18" charset="0"/>
                <a:ea typeface="Cambria" panose="02040503050406030204" pitchFamily="18" charset="0"/>
              </a:rPr>
              <a:t>. </a:t>
            </a:r>
            <a:r>
              <a:rPr lang="nn-NO" sz="2000" b="1" dirty="0">
                <a:solidFill>
                  <a:schemeClr val="tx1"/>
                </a:solidFill>
                <a:latin typeface="Cambria" panose="02040503050406030204" pitchFamily="18" charset="0"/>
                <a:ea typeface="Cambria" panose="02040503050406030204" pitchFamily="18" charset="0"/>
              </a:rPr>
              <a:t>[2023] 453 ITR </a:t>
            </a:r>
            <a:r>
              <a:rPr lang="nn-NO" sz="2000" b="1" dirty="0" smtClean="0">
                <a:solidFill>
                  <a:schemeClr val="tx1"/>
                </a:solidFill>
                <a:latin typeface="Cambria" panose="02040503050406030204" pitchFamily="18" charset="0"/>
                <a:ea typeface="Cambria" panose="02040503050406030204" pitchFamily="18" charset="0"/>
              </a:rPr>
              <a:t>51 [07-02-2023]</a:t>
            </a:r>
            <a:r>
              <a:rPr lang="nn-NO" sz="2000" dirty="0" smtClean="0">
                <a:solidFill>
                  <a:schemeClr val="tx1"/>
                </a:solidFill>
                <a:latin typeface="Cambria" panose="02040503050406030204" pitchFamily="18" charset="0"/>
                <a:ea typeface="Cambria" panose="02040503050406030204" pitchFamily="18" charset="0"/>
              </a:rPr>
              <a:t> and also in its  various subsequent decisions have decided the issue in favour of the assessee and quashed the reassessment notices issued under un-amended section 148 for the AYs 2013-14 and 2014-15 on account of being barred by limitation under the first proviso to amended section 149(1). It also state that</a:t>
            </a:r>
            <a:r>
              <a:rPr lang="nn-NO" sz="2000" i="1" dirty="0" smtClean="0">
                <a:solidFill>
                  <a:schemeClr val="tx1"/>
                </a:solidFill>
                <a:latin typeface="Cambria" panose="02040503050406030204" pitchFamily="18" charset="0"/>
                <a:ea typeface="Cambria" panose="02040503050406030204" pitchFamily="18" charset="0"/>
              </a:rPr>
              <a:t> «</a:t>
            </a:r>
            <a:r>
              <a:rPr lang="en-US" sz="2000" b="1" i="1" u="sng" dirty="0" smtClean="0">
                <a:solidFill>
                  <a:schemeClr val="tx1"/>
                </a:solidFill>
                <a:latin typeface="Cambria" panose="02040503050406030204" pitchFamily="18" charset="0"/>
                <a:ea typeface="Cambria" panose="02040503050406030204" pitchFamily="18" charset="0"/>
              </a:rPr>
              <a:t>we </a:t>
            </a:r>
            <a:r>
              <a:rPr lang="en-US" sz="2000" b="1" i="1" u="sng" dirty="0">
                <a:solidFill>
                  <a:schemeClr val="tx1"/>
                </a:solidFill>
                <a:latin typeface="Cambria" panose="02040503050406030204" pitchFamily="18" charset="0"/>
                <a:ea typeface="Cambria" panose="02040503050406030204" pitchFamily="18" charset="0"/>
              </a:rPr>
              <a:t>respectfully do not endorse to the view of the Delhi High </a:t>
            </a:r>
            <a:r>
              <a:rPr lang="en-US" sz="2000" b="1" i="1" u="sng" dirty="0" smtClean="0">
                <a:solidFill>
                  <a:schemeClr val="tx1"/>
                </a:solidFill>
                <a:latin typeface="Cambria" panose="02040503050406030204" pitchFamily="18" charset="0"/>
                <a:ea typeface="Cambria" panose="02040503050406030204" pitchFamily="18" charset="0"/>
              </a:rPr>
              <a:t>Court in Touchstone Holdings (supra), </a:t>
            </a:r>
            <a:r>
              <a:rPr lang="en-US" sz="2000" b="1" i="1" u="sng" dirty="0">
                <a:solidFill>
                  <a:schemeClr val="tx1"/>
                </a:solidFill>
                <a:latin typeface="Cambria" panose="02040503050406030204" pitchFamily="18" charset="0"/>
                <a:ea typeface="Cambria" panose="02040503050406030204" pitchFamily="18" charset="0"/>
              </a:rPr>
              <a:t>which goes on a premise that earlier notice was legal, valid and within time </a:t>
            </a:r>
            <a:r>
              <a:rPr lang="en-US" sz="2000" b="1" i="1" u="sng" dirty="0" smtClean="0">
                <a:solidFill>
                  <a:schemeClr val="tx1"/>
                </a:solidFill>
                <a:latin typeface="Cambria" panose="02040503050406030204" pitchFamily="18" charset="0"/>
                <a:ea typeface="Cambria" panose="02040503050406030204" pitchFamily="18" charset="0"/>
              </a:rPr>
              <a:t>frame”</a:t>
            </a:r>
            <a:endParaRPr lang="en-US" sz="2000" i="1" dirty="0">
              <a:solidFill>
                <a:schemeClr val="tx1"/>
              </a:solidFill>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41</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064658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1488" y="400050"/>
            <a:ext cx="10882312" cy="5956300"/>
          </a:xfrm>
        </p:spPr>
        <p:txBody>
          <a:bodyPr>
            <a:normAutofit/>
          </a:bodyPr>
          <a:lstStyle/>
          <a:p>
            <a:pPr marL="457200" lvl="0" indent="-457200" algn="just">
              <a:buNone/>
            </a:pPr>
            <a:r>
              <a:rPr lang="en-US" sz="2000" b="1" dirty="0" smtClean="0">
                <a:solidFill>
                  <a:schemeClr val="accent1"/>
                </a:solidFill>
                <a:latin typeface="Cambria" panose="02040503050406030204" pitchFamily="18" charset="0"/>
                <a:ea typeface="Cambria" panose="02040503050406030204" pitchFamily="18" charset="0"/>
              </a:rPr>
              <a:t>6) </a:t>
            </a:r>
            <a:r>
              <a:rPr lang="en-US" sz="2000" dirty="0" smtClean="0">
                <a:solidFill>
                  <a:schemeClr val="tx1"/>
                </a:solidFill>
                <a:latin typeface="Cambria" panose="02040503050406030204" pitchFamily="18" charset="0"/>
                <a:ea typeface="Cambria" panose="02040503050406030204" pitchFamily="18" charset="0"/>
              </a:rPr>
              <a:t>The Division Bench of the </a:t>
            </a:r>
            <a:r>
              <a:rPr lang="en-US" sz="2000" b="1" dirty="0" err="1" smtClean="0">
                <a:solidFill>
                  <a:schemeClr val="tx1"/>
                </a:solidFill>
                <a:latin typeface="Cambria" panose="02040503050406030204" pitchFamily="18" charset="0"/>
                <a:ea typeface="Cambria" panose="02040503050406030204" pitchFamily="18" charset="0"/>
              </a:rPr>
              <a:t>Hon’ble</a:t>
            </a:r>
            <a:r>
              <a:rPr lang="en-US" sz="2000" b="1" dirty="0" smtClean="0">
                <a:solidFill>
                  <a:schemeClr val="tx1"/>
                </a:solidFill>
                <a:latin typeface="Cambria" panose="02040503050406030204" pitchFamily="18" charset="0"/>
                <a:ea typeface="Cambria" panose="02040503050406030204" pitchFamily="18" charset="0"/>
              </a:rPr>
              <a:t> Delhi High Court </a:t>
            </a:r>
            <a:r>
              <a:rPr lang="en-US" sz="2000" dirty="0">
                <a:solidFill>
                  <a:schemeClr val="tx1"/>
                </a:solidFill>
                <a:latin typeface="Cambria" panose="02040503050406030204" pitchFamily="18" charset="0"/>
                <a:ea typeface="Cambria" panose="02040503050406030204" pitchFamily="18" charset="0"/>
              </a:rPr>
              <a:t>have also, in their </a:t>
            </a:r>
            <a:r>
              <a:rPr lang="en-US" sz="2000" dirty="0" smtClean="0">
                <a:solidFill>
                  <a:schemeClr val="tx1"/>
                </a:solidFill>
                <a:latin typeface="Cambria" panose="02040503050406030204" pitchFamily="18" charset="0"/>
                <a:ea typeface="Cambria" panose="02040503050406030204" pitchFamily="18" charset="0"/>
              </a:rPr>
              <a:t>recent  </a:t>
            </a:r>
            <a:r>
              <a:rPr lang="en-US" sz="2000" dirty="0">
                <a:solidFill>
                  <a:schemeClr val="tx1"/>
                </a:solidFill>
                <a:latin typeface="Cambria" panose="02040503050406030204" pitchFamily="18" charset="0"/>
                <a:ea typeface="Cambria" panose="02040503050406030204" pitchFamily="18" charset="0"/>
              </a:rPr>
              <a:t>matters/Writ Petitions, passed an interim order and agreed to hear the Petitioners’ submissions that reassessment proceedings for the AY 2013-14 </a:t>
            </a:r>
            <a:r>
              <a:rPr lang="en-US" sz="2000" dirty="0" smtClean="0">
                <a:solidFill>
                  <a:schemeClr val="tx1"/>
                </a:solidFill>
                <a:latin typeface="Cambria" panose="02040503050406030204" pitchFamily="18" charset="0"/>
                <a:ea typeface="Cambria" panose="02040503050406030204" pitchFamily="18" charset="0"/>
              </a:rPr>
              <a:t>and Ay 2014-15 are </a:t>
            </a:r>
            <a:r>
              <a:rPr lang="en-US" sz="2000" dirty="0">
                <a:solidFill>
                  <a:schemeClr val="tx1"/>
                </a:solidFill>
                <a:latin typeface="Cambria" panose="02040503050406030204" pitchFamily="18" charset="0"/>
                <a:ea typeface="Cambria" panose="02040503050406030204" pitchFamily="18" charset="0"/>
              </a:rPr>
              <a:t>time-barred instead of quashing the same on the basis of earlier decision in the case of </a:t>
            </a:r>
            <a:r>
              <a:rPr lang="en-US" sz="2000" b="1" i="1" dirty="0">
                <a:solidFill>
                  <a:schemeClr val="tx1"/>
                </a:solidFill>
                <a:latin typeface="Cambria" panose="02040503050406030204" pitchFamily="18" charset="0"/>
                <a:ea typeface="Cambria" panose="02040503050406030204" pitchFamily="18" charset="0"/>
              </a:rPr>
              <a:t>Touchstone Holdings Pvt. Ltd. (supra</a:t>
            </a:r>
            <a:r>
              <a:rPr lang="en-US" sz="2000" b="1" i="1" dirty="0" smtClean="0">
                <a:solidFill>
                  <a:schemeClr val="tx1"/>
                </a:solidFill>
                <a:latin typeface="Cambria" panose="02040503050406030204" pitchFamily="18" charset="0"/>
                <a:ea typeface="Cambria" panose="02040503050406030204" pitchFamily="18" charset="0"/>
              </a:rPr>
              <a:t>)</a:t>
            </a:r>
            <a:r>
              <a:rPr lang="en-US" sz="2000" dirty="0" smtClean="0">
                <a:solidFill>
                  <a:schemeClr val="tx1"/>
                </a:solidFill>
                <a:latin typeface="Cambria" panose="02040503050406030204" pitchFamily="18" charset="0"/>
                <a:ea typeface="Cambria" panose="02040503050406030204" pitchFamily="18" charset="0"/>
              </a:rPr>
              <a:t>. </a:t>
            </a:r>
          </a:p>
          <a:p>
            <a:pPr marL="514350" lvl="0" indent="-514350" algn="just">
              <a:buNone/>
              <a:tabLst>
                <a:tab pos="457200" algn="l"/>
              </a:tabLst>
            </a:pPr>
            <a:r>
              <a:rPr lang="en-US" sz="2000" b="1" dirty="0" smtClean="0">
                <a:solidFill>
                  <a:schemeClr val="tx1"/>
                </a:solidFill>
                <a:latin typeface="Cambria" panose="02040503050406030204" pitchFamily="18" charset="0"/>
                <a:ea typeface="Cambria" panose="02040503050406030204" pitchFamily="18" charset="0"/>
              </a:rPr>
              <a:t>	Note: The </a:t>
            </a:r>
            <a:r>
              <a:rPr lang="en-US" sz="2000" b="1" dirty="0" err="1" smtClean="0">
                <a:solidFill>
                  <a:schemeClr val="tx1"/>
                </a:solidFill>
                <a:latin typeface="Cambria" panose="02040503050406030204" pitchFamily="18" charset="0"/>
                <a:ea typeface="Cambria" panose="02040503050406030204" pitchFamily="18" charset="0"/>
              </a:rPr>
              <a:t>Hon’ble</a:t>
            </a:r>
            <a:r>
              <a:rPr lang="en-US" sz="2000" b="1" dirty="0" smtClean="0">
                <a:solidFill>
                  <a:schemeClr val="tx1"/>
                </a:solidFill>
                <a:latin typeface="Cambria" panose="02040503050406030204" pitchFamily="18" charset="0"/>
                <a:ea typeface="Cambria" panose="02040503050406030204" pitchFamily="18" charset="0"/>
              </a:rPr>
              <a:t> Delhi Court have tagged all the Writs Petitions for the AYs 2013-14 and 2014-15 on time barring issue with the lead case of AADHAR </a:t>
            </a:r>
            <a:r>
              <a:rPr lang="en-US" sz="2000" b="1" dirty="0">
                <a:solidFill>
                  <a:schemeClr val="tx1"/>
                </a:solidFill>
                <a:latin typeface="Cambria" panose="02040503050406030204" pitchFamily="18" charset="0"/>
                <a:ea typeface="Cambria" panose="02040503050406030204" pitchFamily="18" charset="0"/>
              </a:rPr>
              <a:t>TOURS AND TRAVELS PVT LTD vide W.P.(C) </a:t>
            </a:r>
            <a:r>
              <a:rPr lang="en-US" sz="2000" b="1" dirty="0" smtClean="0">
                <a:solidFill>
                  <a:schemeClr val="tx1"/>
                </a:solidFill>
                <a:latin typeface="Cambria" panose="02040503050406030204" pitchFamily="18" charset="0"/>
                <a:ea typeface="Cambria" panose="02040503050406030204" pitchFamily="18" charset="0"/>
              </a:rPr>
              <a:t>262/2023; </a:t>
            </a:r>
            <a:r>
              <a:rPr lang="en-US" sz="2000" b="1" dirty="0">
                <a:solidFill>
                  <a:schemeClr val="tx1"/>
                </a:solidFill>
                <a:latin typeface="Cambria" panose="02040503050406030204" pitchFamily="18" charset="0"/>
                <a:ea typeface="Cambria" panose="02040503050406030204" pitchFamily="18" charset="0"/>
              </a:rPr>
              <a:t>order dated </a:t>
            </a:r>
            <a:r>
              <a:rPr lang="en-US" sz="2000" b="1" dirty="0" smtClean="0">
                <a:solidFill>
                  <a:schemeClr val="tx1"/>
                </a:solidFill>
                <a:latin typeface="Cambria" panose="02040503050406030204" pitchFamily="18" charset="0"/>
                <a:ea typeface="Cambria" panose="02040503050406030204" pitchFamily="18" charset="0"/>
              </a:rPr>
              <a:t>10.01.2023 and fixed the hearing for 02.08.2023</a:t>
            </a:r>
            <a:endParaRPr lang="en-US" sz="2000" dirty="0">
              <a:solidFill>
                <a:schemeClr val="tx1"/>
              </a:solidFill>
              <a:latin typeface="Cambria" panose="02040503050406030204" pitchFamily="18" charset="0"/>
              <a:ea typeface="Cambria" panose="020405030504060302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42</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9019139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464457"/>
            <a:ext cx="10542209" cy="1331007"/>
          </a:xfrm>
        </p:spPr>
        <p:txBody>
          <a:bodyPr>
            <a:normAutofit/>
          </a:bodyPr>
          <a:lstStyle/>
          <a:p>
            <a:pPr algn="ctr"/>
            <a:r>
              <a:rPr lang="en-US" sz="2500" b="1" dirty="0">
                <a:solidFill>
                  <a:schemeClr val="accent2">
                    <a:lumMod val="50000"/>
                  </a:schemeClr>
                </a:solidFill>
                <a:latin typeface="Cambria "/>
                <a:ea typeface="Cambria" panose="02040503050406030204" pitchFamily="18" charset="0"/>
              </a:rPr>
              <a:t>AYs 2016-17 &amp; </a:t>
            </a:r>
            <a:r>
              <a:rPr lang="en-US" sz="2500" b="1" dirty="0" smtClean="0">
                <a:solidFill>
                  <a:schemeClr val="accent2">
                    <a:lumMod val="50000"/>
                  </a:schemeClr>
                </a:solidFill>
                <a:latin typeface="Cambria "/>
                <a:ea typeface="Cambria" panose="02040503050406030204" pitchFamily="18" charset="0"/>
              </a:rPr>
              <a:t>2017-18-Reopening </a:t>
            </a:r>
            <a:r>
              <a:rPr lang="en-US" sz="2500" b="1" dirty="0">
                <a:solidFill>
                  <a:schemeClr val="accent2">
                    <a:lumMod val="50000"/>
                  </a:schemeClr>
                </a:solidFill>
                <a:latin typeface="Cambria "/>
                <a:ea typeface="Cambria" panose="02040503050406030204" pitchFamily="18" charset="0"/>
              </a:rPr>
              <a:t>consequent to Ashish </a:t>
            </a:r>
            <a:r>
              <a:rPr lang="en-US" sz="2500" b="1" dirty="0" smtClean="0">
                <a:solidFill>
                  <a:schemeClr val="accent2">
                    <a:lumMod val="50000"/>
                  </a:schemeClr>
                </a:solidFill>
                <a:latin typeface="Cambria "/>
                <a:ea typeface="Cambria" panose="02040503050406030204" pitchFamily="18" charset="0"/>
              </a:rPr>
              <a:t>Agarwal-Alleged escaped income is below </a:t>
            </a:r>
            <a:r>
              <a:rPr lang="en-US" sz="2500" b="1" dirty="0" err="1" smtClean="0">
                <a:solidFill>
                  <a:schemeClr val="accent2">
                    <a:lumMod val="50000"/>
                  </a:schemeClr>
                </a:solidFill>
                <a:latin typeface="Cambria "/>
                <a:ea typeface="Cambria" panose="02040503050406030204" pitchFamily="18" charset="0"/>
              </a:rPr>
              <a:t>Rs</a:t>
            </a:r>
            <a:r>
              <a:rPr lang="en-US" sz="2500" b="1" dirty="0" smtClean="0">
                <a:solidFill>
                  <a:schemeClr val="accent2">
                    <a:lumMod val="50000"/>
                  </a:schemeClr>
                </a:solidFill>
                <a:latin typeface="Cambria "/>
                <a:ea typeface="Cambria" panose="02040503050406030204" pitchFamily="18" charset="0"/>
              </a:rPr>
              <a:t>.</a:t>
            </a:r>
            <a:r>
              <a:rPr lang="en-US" sz="2500" b="1" dirty="0" smtClean="0">
                <a:solidFill>
                  <a:schemeClr val="accent2">
                    <a:lumMod val="50000"/>
                  </a:schemeClr>
                </a:solidFill>
                <a:latin typeface="Cambria "/>
              </a:rPr>
              <a:t> </a:t>
            </a:r>
            <a:r>
              <a:rPr lang="en-US" sz="2500" b="1" dirty="0">
                <a:solidFill>
                  <a:schemeClr val="accent2">
                    <a:lumMod val="50000"/>
                  </a:schemeClr>
                </a:solidFill>
                <a:latin typeface="Cambria "/>
              </a:rPr>
              <a:t>50 Lakhs </a:t>
            </a:r>
            <a:r>
              <a:rPr lang="en-US" sz="2500" b="1" dirty="0" smtClean="0">
                <a:solidFill>
                  <a:schemeClr val="accent2">
                    <a:lumMod val="50000"/>
                  </a:schemeClr>
                </a:solidFill>
                <a:latin typeface="Cambria "/>
              </a:rPr>
              <a:t>–Reassessment Proceedings valid or not?</a:t>
            </a:r>
            <a:endParaRPr lang="en-US" sz="2500" b="1" dirty="0">
              <a:solidFill>
                <a:schemeClr val="accent2">
                  <a:lumMod val="50000"/>
                </a:schemeClr>
              </a:solidFill>
              <a:latin typeface="Cambria "/>
            </a:endParaRPr>
          </a:p>
        </p:txBody>
      </p:sp>
      <p:sp>
        <p:nvSpPr>
          <p:cNvPr id="3" name="Content Placeholder 2"/>
          <p:cNvSpPr>
            <a:spLocks noGrp="1"/>
          </p:cNvSpPr>
          <p:nvPr>
            <p:ph idx="1"/>
          </p:nvPr>
        </p:nvSpPr>
        <p:spPr>
          <a:xfrm>
            <a:off x="677334" y="1795465"/>
            <a:ext cx="10890552" cy="4852078"/>
          </a:xfrm>
        </p:spPr>
        <p:txBody>
          <a:bodyPr>
            <a:normAutofit fontScale="85000" lnSpcReduction="20000"/>
          </a:bodyPr>
          <a:lstStyle/>
          <a:p>
            <a:pPr algn="just">
              <a:buFont typeface="+mj-lt"/>
              <a:buAutoNum type="alphaLcParenR"/>
            </a:pPr>
            <a:endParaRPr lang="en-US" dirty="0" smtClean="0">
              <a:latin typeface="Cambria "/>
            </a:endParaRPr>
          </a:p>
          <a:p>
            <a:pPr algn="just">
              <a:lnSpc>
                <a:spcPct val="120000"/>
              </a:lnSpc>
              <a:spcBef>
                <a:spcPts val="0"/>
              </a:spcBef>
              <a:buFont typeface="Wingdings" panose="05000000000000000000" pitchFamily="2" charset="2"/>
              <a:buChar char="v"/>
            </a:pPr>
            <a:r>
              <a:rPr lang="en-US" sz="2000" b="1" dirty="0">
                <a:solidFill>
                  <a:schemeClr val="tx1"/>
                </a:solidFill>
                <a:latin typeface="Cambria "/>
                <a:ea typeface="Cambria" panose="02040503050406030204" pitchFamily="18" charset="0"/>
              </a:rPr>
              <a:t>Controversy :</a:t>
            </a:r>
            <a:r>
              <a:rPr lang="en-US" sz="1900" b="1" dirty="0">
                <a:solidFill>
                  <a:schemeClr val="tx1"/>
                </a:solidFill>
                <a:latin typeface="Cambria "/>
                <a:ea typeface="Cambria" panose="02040503050406030204" pitchFamily="18" charset="0"/>
              </a:rPr>
              <a:t> </a:t>
            </a:r>
            <a:r>
              <a:rPr lang="en-US" sz="1900" dirty="0">
                <a:solidFill>
                  <a:schemeClr val="tx1"/>
                </a:solidFill>
                <a:latin typeface="Cambria "/>
                <a:ea typeface="Cambria" panose="02040503050406030204" pitchFamily="18" charset="0"/>
              </a:rPr>
              <a:t>Initial notice u/s 148 was issued under old law after 01.04.2021 which was converted as show cause notice u/s 148A(b) by the Apex Court in Ashish Agarwal. Department relying at para 6.2 [(ii) clause] of the CBDT Instruction No. 01/2022 dated 11.05.2022 reopened </a:t>
            </a:r>
            <a:r>
              <a:rPr lang="en-US" sz="1900" dirty="0" smtClean="0">
                <a:solidFill>
                  <a:schemeClr val="tx1"/>
                </a:solidFill>
                <a:latin typeface="Cambria "/>
                <a:ea typeface="Cambria" panose="02040503050406030204" pitchFamily="18" charset="0"/>
              </a:rPr>
              <a:t>AYs 2016-17 and 2017-18  </a:t>
            </a:r>
            <a:r>
              <a:rPr lang="en-US" sz="1900" dirty="0">
                <a:solidFill>
                  <a:schemeClr val="tx1"/>
                </a:solidFill>
                <a:latin typeface="Cambria "/>
                <a:ea typeface="Cambria" panose="02040503050406030204" pitchFamily="18" charset="0"/>
              </a:rPr>
              <a:t>within 3 years by applying the clause (a) of section 149(1) </a:t>
            </a:r>
            <a:r>
              <a:rPr lang="en-US" sz="1900" dirty="0" smtClean="0">
                <a:solidFill>
                  <a:schemeClr val="tx1"/>
                </a:solidFill>
                <a:latin typeface="Cambria "/>
                <a:ea typeface="Cambria" panose="02040503050406030204" pitchFamily="18" charset="0"/>
              </a:rPr>
              <a:t>where income escaped was less than </a:t>
            </a:r>
            <a:r>
              <a:rPr lang="en-US" sz="1900" dirty="0" err="1" smtClean="0">
                <a:solidFill>
                  <a:schemeClr val="tx1"/>
                </a:solidFill>
                <a:latin typeface="Cambria "/>
                <a:ea typeface="Cambria" panose="02040503050406030204" pitchFamily="18" charset="0"/>
              </a:rPr>
              <a:t>Rs</a:t>
            </a:r>
            <a:r>
              <a:rPr lang="en-US" sz="1900" dirty="0" smtClean="0">
                <a:solidFill>
                  <a:schemeClr val="tx1"/>
                </a:solidFill>
                <a:latin typeface="Cambria "/>
                <a:ea typeface="Cambria" panose="02040503050406030204" pitchFamily="18" charset="0"/>
              </a:rPr>
              <a:t>. 50 lakhs. </a:t>
            </a:r>
          </a:p>
          <a:p>
            <a:pPr marL="0" indent="0" algn="just">
              <a:lnSpc>
                <a:spcPct val="120000"/>
              </a:lnSpc>
              <a:spcBef>
                <a:spcPts val="0"/>
              </a:spcBef>
              <a:buNone/>
            </a:pPr>
            <a:r>
              <a:rPr lang="en-US" dirty="0" smtClean="0">
                <a:solidFill>
                  <a:schemeClr val="tx1"/>
                </a:solidFill>
                <a:latin typeface="Cambria "/>
                <a:ea typeface="Cambria" panose="02040503050406030204" pitchFamily="18" charset="0"/>
              </a:rPr>
              <a:t>	</a:t>
            </a:r>
          </a:p>
          <a:p>
            <a:pPr marL="0" indent="0" algn="just">
              <a:lnSpc>
                <a:spcPct val="120000"/>
              </a:lnSpc>
              <a:spcBef>
                <a:spcPts val="0"/>
              </a:spcBef>
              <a:buNone/>
            </a:pPr>
            <a:r>
              <a:rPr lang="en-US" sz="1900" b="1" dirty="0" smtClean="0">
                <a:solidFill>
                  <a:schemeClr val="tx1"/>
                </a:solidFill>
                <a:latin typeface="Cambria "/>
                <a:ea typeface="Cambria" panose="02040503050406030204" pitchFamily="18" charset="0"/>
              </a:rPr>
              <a:t>	Note: </a:t>
            </a:r>
            <a:r>
              <a:rPr lang="en-US" sz="1900" dirty="0" smtClean="0">
                <a:solidFill>
                  <a:schemeClr val="tx1"/>
                </a:solidFill>
                <a:latin typeface="Cambria "/>
                <a:ea typeface="Cambria" panose="02040503050406030204" pitchFamily="18" charset="0"/>
              </a:rPr>
              <a:t>AYs 2016-17 and 2017-18 could be reopened only under clause (b) of Section 149(1) of the Act for which 	Income escaped must be </a:t>
            </a:r>
            <a:r>
              <a:rPr lang="en-US" sz="1900" dirty="0" err="1" smtClean="0">
                <a:solidFill>
                  <a:schemeClr val="tx1"/>
                </a:solidFill>
                <a:latin typeface="Cambria "/>
                <a:ea typeface="Cambria" panose="02040503050406030204" pitchFamily="18" charset="0"/>
              </a:rPr>
              <a:t>Rs</a:t>
            </a:r>
            <a:r>
              <a:rPr lang="en-US" sz="1900" dirty="0" smtClean="0">
                <a:solidFill>
                  <a:schemeClr val="tx1"/>
                </a:solidFill>
                <a:latin typeface="Cambria "/>
                <a:ea typeface="Cambria" panose="02040503050406030204" pitchFamily="18" charset="0"/>
              </a:rPr>
              <a:t>. 50 lakhs or more. CBDT Instruction is contrary to the decision of the Apex Court in 	the case of Ashish Agarwal and also to section 149(1) of the Act. </a:t>
            </a:r>
          </a:p>
          <a:p>
            <a:pPr marL="0" indent="0" algn="just">
              <a:lnSpc>
                <a:spcPct val="120000"/>
              </a:lnSpc>
              <a:spcBef>
                <a:spcPts val="0"/>
              </a:spcBef>
              <a:buNone/>
            </a:pPr>
            <a:endParaRPr lang="en-US" dirty="0" smtClean="0">
              <a:solidFill>
                <a:schemeClr val="tx1"/>
              </a:solidFill>
              <a:latin typeface="Cambria "/>
            </a:endParaRPr>
          </a:p>
          <a:p>
            <a:pPr algn="just">
              <a:lnSpc>
                <a:spcPct val="120000"/>
              </a:lnSpc>
              <a:spcBef>
                <a:spcPts val="0"/>
              </a:spcBef>
              <a:buFont typeface="Wingdings" panose="05000000000000000000" pitchFamily="2" charset="2"/>
              <a:buChar char="v"/>
            </a:pPr>
            <a:r>
              <a:rPr lang="en-US" sz="1900" dirty="0" smtClean="0">
                <a:solidFill>
                  <a:schemeClr val="tx1"/>
                </a:solidFill>
                <a:latin typeface="Cambria "/>
              </a:rPr>
              <a:t>The </a:t>
            </a:r>
            <a:r>
              <a:rPr lang="en-US" sz="1900" b="1" dirty="0" err="1" smtClean="0">
                <a:solidFill>
                  <a:schemeClr val="tx1"/>
                </a:solidFill>
                <a:latin typeface="Cambria "/>
              </a:rPr>
              <a:t>Hon’ble</a:t>
            </a:r>
            <a:r>
              <a:rPr lang="en-US" sz="1900" b="1" dirty="0" smtClean="0">
                <a:solidFill>
                  <a:schemeClr val="tx1"/>
                </a:solidFill>
                <a:latin typeface="Cambria "/>
              </a:rPr>
              <a:t> Calcutta High Court</a:t>
            </a:r>
            <a:r>
              <a:rPr lang="en-US" sz="1900" dirty="0" smtClean="0">
                <a:solidFill>
                  <a:schemeClr val="tx1"/>
                </a:solidFill>
                <a:latin typeface="Cambria "/>
              </a:rPr>
              <a:t> in the case of </a:t>
            </a:r>
            <a:r>
              <a:rPr lang="en-US" sz="1900" b="1" i="1" dirty="0" err="1" smtClean="0">
                <a:solidFill>
                  <a:schemeClr val="tx1"/>
                </a:solidFill>
                <a:latin typeface="Cambria "/>
              </a:rPr>
              <a:t>Dayal</a:t>
            </a:r>
            <a:r>
              <a:rPr lang="en-US" sz="1900" b="1" i="1" dirty="0" smtClean="0">
                <a:solidFill>
                  <a:schemeClr val="tx1"/>
                </a:solidFill>
                <a:latin typeface="Cambria "/>
              </a:rPr>
              <a:t> Medical Hall v. Union of India &amp; </a:t>
            </a:r>
            <a:r>
              <a:rPr lang="en-US" sz="1900" b="1" i="1" dirty="0" err="1" smtClean="0">
                <a:solidFill>
                  <a:schemeClr val="tx1"/>
                </a:solidFill>
                <a:latin typeface="Cambria "/>
              </a:rPr>
              <a:t>Ors</a:t>
            </a:r>
            <a:r>
              <a:rPr lang="en-US" sz="1900" b="1" i="1" dirty="0" smtClean="0">
                <a:solidFill>
                  <a:schemeClr val="tx1"/>
                </a:solidFill>
                <a:latin typeface="Cambria "/>
              </a:rPr>
              <a:t>. WPA 21159/2022; </a:t>
            </a:r>
            <a:r>
              <a:rPr lang="en-US" sz="1900" b="1" i="1" dirty="0" err="1" smtClean="0">
                <a:solidFill>
                  <a:schemeClr val="tx1"/>
                </a:solidFill>
                <a:latin typeface="Cambria "/>
              </a:rPr>
              <a:t>Rajnigandha</a:t>
            </a:r>
            <a:r>
              <a:rPr lang="en-US" sz="1900" b="1" i="1" dirty="0" smtClean="0">
                <a:solidFill>
                  <a:schemeClr val="tx1"/>
                </a:solidFill>
                <a:latin typeface="Cambria "/>
              </a:rPr>
              <a:t> Properties Limited v. Income Tax Officer Ward 4/1 &amp; </a:t>
            </a:r>
            <a:r>
              <a:rPr lang="en-US" sz="1900" b="1" i="1" dirty="0" err="1" smtClean="0">
                <a:solidFill>
                  <a:schemeClr val="tx1"/>
                </a:solidFill>
                <a:latin typeface="Cambria "/>
              </a:rPr>
              <a:t>Ors</a:t>
            </a:r>
            <a:r>
              <a:rPr lang="en-US" sz="1900" b="1" i="1" dirty="0" smtClean="0">
                <a:solidFill>
                  <a:schemeClr val="tx1"/>
                </a:solidFill>
                <a:latin typeface="Cambria "/>
              </a:rPr>
              <a:t>, WPO 2906/2022</a:t>
            </a:r>
            <a:r>
              <a:rPr lang="en-US" sz="1900" dirty="0" smtClean="0">
                <a:solidFill>
                  <a:schemeClr val="tx1"/>
                </a:solidFill>
                <a:latin typeface="Cambria "/>
              </a:rPr>
              <a:t>; has quashed the reassessment proceedings pertaining to assessment year 2017-18, being time barred where the alleged escapement of income is below </a:t>
            </a:r>
            <a:r>
              <a:rPr lang="en-US" sz="1900" dirty="0" err="1" smtClean="0">
                <a:solidFill>
                  <a:schemeClr val="tx1"/>
                </a:solidFill>
                <a:latin typeface="Cambria "/>
              </a:rPr>
              <a:t>Rs</a:t>
            </a:r>
            <a:r>
              <a:rPr lang="en-US" sz="1900" dirty="0" smtClean="0">
                <a:solidFill>
                  <a:schemeClr val="tx1"/>
                </a:solidFill>
                <a:latin typeface="Cambria "/>
              </a:rPr>
              <a:t>. 50 lakhs. </a:t>
            </a:r>
          </a:p>
          <a:p>
            <a:pPr lvl="0" algn="just">
              <a:lnSpc>
                <a:spcPct val="120000"/>
              </a:lnSpc>
              <a:spcBef>
                <a:spcPts val="0"/>
              </a:spcBef>
              <a:buFont typeface="+mj-lt"/>
              <a:buAutoNum type="alphaLcParenR"/>
            </a:pPr>
            <a:endParaRPr lang="en-US" sz="1900" dirty="0" smtClean="0">
              <a:solidFill>
                <a:schemeClr val="tx1"/>
              </a:solidFill>
              <a:latin typeface="Cambria "/>
            </a:endParaRPr>
          </a:p>
          <a:p>
            <a:pPr lvl="0" algn="just">
              <a:lnSpc>
                <a:spcPct val="120000"/>
              </a:lnSpc>
              <a:spcBef>
                <a:spcPts val="0"/>
              </a:spcBef>
              <a:buFont typeface="Wingdings" panose="05000000000000000000" pitchFamily="2" charset="2"/>
              <a:buChar char="v"/>
            </a:pPr>
            <a:r>
              <a:rPr lang="en-US" sz="1900" dirty="0" smtClean="0">
                <a:solidFill>
                  <a:schemeClr val="tx1"/>
                </a:solidFill>
                <a:latin typeface="Cambria "/>
              </a:rPr>
              <a:t>In </a:t>
            </a:r>
            <a:r>
              <a:rPr lang="en-US" sz="1900" dirty="0">
                <a:solidFill>
                  <a:schemeClr val="tx1"/>
                </a:solidFill>
                <a:latin typeface="Cambria "/>
              </a:rPr>
              <a:t>cases </a:t>
            </a:r>
            <a:r>
              <a:rPr lang="en-US" sz="1900" b="1" i="1" dirty="0">
                <a:solidFill>
                  <a:schemeClr val="tx1"/>
                </a:solidFill>
                <a:latin typeface="Cambria "/>
              </a:rPr>
              <a:t>Ganesh </a:t>
            </a:r>
            <a:r>
              <a:rPr lang="en-US" sz="1900" b="1" i="1" dirty="0" err="1">
                <a:solidFill>
                  <a:schemeClr val="tx1"/>
                </a:solidFill>
                <a:latin typeface="Cambria "/>
              </a:rPr>
              <a:t>Dass</a:t>
            </a:r>
            <a:r>
              <a:rPr lang="en-US" sz="1900" b="1" i="1" dirty="0">
                <a:solidFill>
                  <a:schemeClr val="tx1"/>
                </a:solidFill>
                <a:latin typeface="Cambria "/>
              </a:rPr>
              <a:t> Khanna W.P.(C) 11527/2022</a:t>
            </a:r>
            <a:r>
              <a:rPr lang="en-US" sz="1900" dirty="0">
                <a:solidFill>
                  <a:schemeClr val="tx1"/>
                </a:solidFill>
                <a:latin typeface="Cambria "/>
              </a:rPr>
              <a:t>; </a:t>
            </a:r>
            <a:r>
              <a:rPr lang="en-US" sz="1900" b="1" i="1" dirty="0" err="1">
                <a:solidFill>
                  <a:schemeClr val="tx1"/>
                </a:solidFill>
                <a:latin typeface="Cambria "/>
              </a:rPr>
              <a:t>Kuldeep</a:t>
            </a:r>
            <a:r>
              <a:rPr lang="en-US" sz="1900" b="1" i="1" dirty="0">
                <a:solidFill>
                  <a:schemeClr val="tx1"/>
                </a:solidFill>
                <a:latin typeface="Cambria "/>
              </a:rPr>
              <a:t> Singh W.P.(C) 14018/2022; </a:t>
            </a:r>
            <a:r>
              <a:rPr lang="en-US" sz="1900" b="1" i="1" dirty="0" err="1">
                <a:solidFill>
                  <a:schemeClr val="tx1"/>
                </a:solidFill>
                <a:latin typeface="Cambria "/>
              </a:rPr>
              <a:t>Devendra</a:t>
            </a:r>
            <a:r>
              <a:rPr lang="en-US" sz="1900" b="1" i="1" dirty="0">
                <a:solidFill>
                  <a:schemeClr val="tx1"/>
                </a:solidFill>
                <a:latin typeface="Cambria "/>
              </a:rPr>
              <a:t> Kumar Saini W.P.(C) 3799/2023 and many other cases </a:t>
            </a:r>
            <a:r>
              <a:rPr lang="en-US" sz="1900" dirty="0">
                <a:solidFill>
                  <a:schemeClr val="tx1"/>
                </a:solidFill>
                <a:latin typeface="Cambria "/>
              </a:rPr>
              <a:t>pertaining to AY 2016-17 and AY 2017-18 wherein initial notice was issued between 01.04.2021 to 30.06.2021, the writs have been admitted by </a:t>
            </a:r>
            <a:r>
              <a:rPr lang="en-US" sz="1900" dirty="0" smtClean="0">
                <a:solidFill>
                  <a:schemeClr val="tx1"/>
                </a:solidFill>
                <a:latin typeface="Cambria "/>
              </a:rPr>
              <a:t>the </a:t>
            </a:r>
            <a:r>
              <a:rPr lang="en-US" sz="1900" dirty="0" err="1">
                <a:solidFill>
                  <a:schemeClr val="tx1"/>
                </a:solidFill>
                <a:latin typeface="Cambria "/>
              </a:rPr>
              <a:t>Hon’ble</a:t>
            </a:r>
            <a:r>
              <a:rPr lang="en-US" sz="1900" dirty="0">
                <a:solidFill>
                  <a:schemeClr val="tx1"/>
                </a:solidFill>
                <a:latin typeface="Cambria "/>
              </a:rPr>
              <a:t> </a:t>
            </a:r>
            <a:r>
              <a:rPr lang="en-US" sz="1900" dirty="0" smtClean="0">
                <a:solidFill>
                  <a:schemeClr val="tx1"/>
                </a:solidFill>
                <a:latin typeface="Cambria "/>
              </a:rPr>
              <a:t>Delhi High Court </a:t>
            </a:r>
            <a:r>
              <a:rPr lang="en-US" sz="1900" dirty="0">
                <a:solidFill>
                  <a:schemeClr val="tx1"/>
                </a:solidFill>
                <a:latin typeface="Cambria "/>
              </a:rPr>
              <a:t>and proceedings have been stayed.</a:t>
            </a:r>
          </a:p>
          <a:p>
            <a:pPr>
              <a:buFont typeface="+mj-lt"/>
              <a:buAutoNum type="alphaLcParenR"/>
            </a:pPr>
            <a:endParaRPr lang="en-US" dirty="0"/>
          </a:p>
        </p:txBody>
      </p:sp>
      <p:sp>
        <p:nvSpPr>
          <p:cNvPr id="4" name="Slide Number Placeholder 3"/>
          <p:cNvSpPr>
            <a:spLocks noGrp="1"/>
          </p:cNvSpPr>
          <p:nvPr>
            <p:ph type="sldNum" sz="quarter" idx="12"/>
          </p:nvPr>
        </p:nvSpPr>
        <p:spPr>
          <a:xfrm>
            <a:off x="8590663" y="6041361"/>
            <a:ext cx="683339" cy="606181"/>
          </a:xfrm>
        </p:spPr>
        <p:txBody>
          <a:bodyPr/>
          <a:lstStyle/>
          <a:p>
            <a:fld id="{8CB02029-972E-4112-9521-3842F2D923EA}" type="slidenum">
              <a:rPr lang="en-US" sz="1800" smtClean="0">
                <a:solidFill>
                  <a:schemeClr val="accent2">
                    <a:lumMod val="50000"/>
                  </a:schemeClr>
                </a:solidFill>
                <a:latin typeface="Cambria" panose="02040503050406030204" pitchFamily="18" charset="0"/>
              </a:rPr>
              <a:t>43</a:t>
            </a:fld>
            <a:endParaRPr lang="en-US" sz="1800" dirty="0">
              <a:solidFill>
                <a:schemeClr val="accent2">
                  <a:lumMod val="50000"/>
                </a:schemeClr>
              </a:solidFill>
              <a:latin typeface="Cambria" panose="02040503050406030204" pitchFamily="18" charset="0"/>
            </a:endParaRPr>
          </a:p>
        </p:txBody>
      </p:sp>
    </p:spTree>
    <p:extLst>
      <p:ext uri="{BB962C8B-B14F-4D97-AF65-F5344CB8AC3E}">
        <p14:creationId xmlns:p14="http://schemas.microsoft.com/office/powerpoint/2010/main" val="18323873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365125"/>
            <a:ext cx="11215688" cy="1325563"/>
          </a:xfrm>
        </p:spPr>
        <p:txBody>
          <a:bodyPr>
            <a:normAutofit fontScale="90000"/>
          </a:bodyPr>
          <a:lstStyle/>
          <a:p>
            <a:pPr algn="ctr"/>
            <a:r>
              <a:rPr lang="en-US" sz="2800" b="1" dirty="0" smtClean="0">
                <a:solidFill>
                  <a:schemeClr val="accent2">
                    <a:lumMod val="50000"/>
                  </a:schemeClr>
                </a:solidFill>
                <a:latin typeface="Cambria" panose="02040503050406030204" pitchFamily="18" charset="0"/>
                <a:ea typeface="Cambria" panose="02040503050406030204" pitchFamily="18" charset="0"/>
              </a:rPr>
              <a:t>AYs 2016-17 &amp; 2017-18-Reopening consequent to Ashish Agarwal-Approval not obtained from competent authority under amended section 151(ii)-Reassessment Proceedings valid or not?</a:t>
            </a:r>
            <a:endParaRPr lang="en-US" sz="28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428625" y="1825624"/>
            <a:ext cx="11215688" cy="4689476"/>
          </a:xfrm>
        </p:spPr>
        <p:txBody>
          <a:bodyPr>
            <a:normAutofit/>
          </a:bodyPr>
          <a:lstStyle/>
          <a:p>
            <a:pPr algn="just">
              <a:lnSpc>
                <a:spcPct val="100000"/>
              </a:lnSpc>
              <a:spcBef>
                <a:spcPts val="0"/>
              </a:spcBef>
              <a:buFont typeface="Wingdings" panose="05000000000000000000" pitchFamily="2" charset="2"/>
              <a:buChar char="v"/>
            </a:pPr>
            <a:r>
              <a:rPr lang="en-US" sz="2000" b="1" dirty="0" smtClean="0">
                <a:solidFill>
                  <a:schemeClr val="tx1"/>
                </a:solidFill>
                <a:latin typeface="Cambria" panose="02040503050406030204" pitchFamily="18" charset="0"/>
                <a:ea typeface="Cambria" panose="02040503050406030204" pitchFamily="18" charset="0"/>
              </a:rPr>
              <a:t>Controversy : </a:t>
            </a:r>
            <a:r>
              <a:rPr lang="en-US" sz="1800" dirty="0" smtClean="0">
                <a:solidFill>
                  <a:schemeClr val="tx1"/>
                </a:solidFill>
                <a:latin typeface="Cambria" panose="02040503050406030204" pitchFamily="18" charset="0"/>
                <a:ea typeface="Cambria" panose="02040503050406030204" pitchFamily="18" charset="0"/>
              </a:rPr>
              <a:t>Initial notice u/s 148 was issued under old law after 01.04.2021 which was converted as show cause notice u/s 148A(b) by the Apex Court in Ashish Agarwal. Department relying at para 6.2 [(ii) clause] of the CBDT Instruction No. 01/2022 dated 11.05.2022 reopened these years within 3 years by applying the clause (a) of section 149(1) and accordingly obtained approval from the PCIT/CIT under amended section 151(</a:t>
            </a:r>
            <a:r>
              <a:rPr lang="en-US" sz="1800" dirty="0" err="1" smtClean="0">
                <a:solidFill>
                  <a:schemeClr val="tx1"/>
                </a:solidFill>
                <a:latin typeface="Cambria" panose="02040503050406030204" pitchFamily="18" charset="0"/>
                <a:ea typeface="Cambria" panose="02040503050406030204" pitchFamily="18" charset="0"/>
              </a:rPr>
              <a:t>i</a:t>
            </a:r>
            <a:r>
              <a:rPr lang="en-US" sz="1800" dirty="0" smtClean="0">
                <a:solidFill>
                  <a:schemeClr val="tx1"/>
                </a:solidFill>
                <a:latin typeface="Cambria" panose="02040503050406030204" pitchFamily="18" charset="0"/>
                <a:ea typeface="Cambria" panose="02040503050406030204" pitchFamily="18" charset="0"/>
              </a:rPr>
              <a:t>) instead of the approval from PCCIT/CCIT under section 151(ii)  since the AYs 2016-17 and 2017-18 fall beyond 3 years and could be reopened under clause (b) of section 149(1) only.</a:t>
            </a:r>
          </a:p>
          <a:p>
            <a:pPr marL="0" indent="0" algn="just">
              <a:lnSpc>
                <a:spcPct val="100000"/>
              </a:lnSpc>
              <a:spcBef>
                <a:spcPts val="0"/>
              </a:spcBef>
              <a:buNone/>
            </a:pPr>
            <a:endParaRPr lang="en-US" sz="1800" dirty="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800" dirty="0">
                <a:solidFill>
                  <a:schemeClr val="tx1"/>
                </a:solidFill>
                <a:latin typeface="Cambria" panose="02040503050406030204" pitchFamily="18" charset="0"/>
                <a:ea typeface="Cambria" panose="02040503050406030204" pitchFamily="18" charset="0"/>
              </a:rPr>
              <a:t>In cases </a:t>
            </a:r>
            <a:r>
              <a:rPr lang="en-US" sz="1800" b="1" i="1" dirty="0" err="1">
                <a:solidFill>
                  <a:schemeClr val="tx1"/>
                </a:solidFill>
                <a:latin typeface="Cambria" panose="02040503050406030204" pitchFamily="18" charset="0"/>
                <a:ea typeface="Cambria" panose="02040503050406030204" pitchFamily="18" charset="0"/>
              </a:rPr>
              <a:t>Twylight</a:t>
            </a:r>
            <a:r>
              <a:rPr lang="en-US" sz="1800" b="1" i="1" dirty="0">
                <a:solidFill>
                  <a:schemeClr val="tx1"/>
                </a:solidFill>
                <a:latin typeface="Cambria" panose="02040503050406030204" pitchFamily="18" charset="0"/>
                <a:ea typeface="Cambria" panose="02040503050406030204" pitchFamily="18" charset="0"/>
              </a:rPr>
              <a:t> Infrastructure </a:t>
            </a:r>
            <a:r>
              <a:rPr lang="en-US" sz="1800" b="1" i="1" dirty="0" err="1">
                <a:solidFill>
                  <a:schemeClr val="tx1"/>
                </a:solidFill>
                <a:latin typeface="Cambria" panose="02040503050406030204" pitchFamily="18" charset="0"/>
                <a:ea typeface="Cambria" panose="02040503050406030204" pitchFamily="18" charset="0"/>
              </a:rPr>
              <a:t>Pvt</a:t>
            </a:r>
            <a:r>
              <a:rPr lang="en-US" sz="1800" b="1" i="1" dirty="0">
                <a:solidFill>
                  <a:schemeClr val="tx1"/>
                </a:solidFill>
                <a:latin typeface="Cambria" panose="02040503050406030204" pitchFamily="18" charset="0"/>
                <a:ea typeface="Cambria" panose="02040503050406030204" pitchFamily="18" charset="0"/>
              </a:rPr>
              <a:t> Ltd v. ITO and </a:t>
            </a:r>
            <a:r>
              <a:rPr lang="en-US" sz="1800" b="1" i="1" dirty="0" err="1">
                <a:solidFill>
                  <a:schemeClr val="tx1"/>
                </a:solidFill>
                <a:latin typeface="Cambria" panose="02040503050406030204" pitchFamily="18" charset="0"/>
                <a:ea typeface="Cambria" panose="02040503050406030204" pitchFamily="18" charset="0"/>
              </a:rPr>
              <a:t>Ors</a:t>
            </a:r>
            <a:r>
              <a:rPr lang="en-US" sz="1800" b="1" i="1" dirty="0">
                <a:solidFill>
                  <a:schemeClr val="tx1"/>
                </a:solidFill>
                <a:latin typeface="Cambria" panose="02040503050406030204" pitchFamily="18" charset="0"/>
                <a:ea typeface="Cambria" panose="02040503050406030204" pitchFamily="18" charset="0"/>
              </a:rPr>
              <a:t> W.P.(C) 16524/2022; </a:t>
            </a:r>
            <a:r>
              <a:rPr lang="en-US" sz="1800" b="1" i="1" dirty="0" err="1">
                <a:solidFill>
                  <a:schemeClr val="tx1"/>
                </a:solidFill>
                <a:latin typeface="Cambria" panose="02040503050406030204" pitchFamily="18" charset="0"/>
                <a:ea typeface="Cambria" panose="02040503050406030204" pitchFamily="18" charset="0"/>
              </a:rPr>
              <a:t>Rakesh</a:t>
            </a:r>
            <a:r>
              <a:rPr lang="en-US" sz="1800" b="1" i="1" dirty="0">
                <a:solidFill>
                  <a:schemeClr val="tx1"/>
                </a:solidFill>
                <a:latin typeface="Cambria" panose="02040503050406030204" pitchFamily="18" charset="0"/>
                <a:ea typeface="Cambria" panose="02040503050406030204" pitchFamily="18" charset="0"/>
              </a:rPr>
              <a:t> Kumar </a:t>
            </a:r>
            <a:r>
              <a:rPr lang="en-US" sz="1800" b="1" i="1" dirty="0" err="1">
                <a:solidFill>
                  <a:schemeClr val="tx1"/>
                </a:solidFill>
                <a:latin typeface="Cambria" panose="02040503050406030204" pitchFamily="18" charset="0"/>
                <a:ea typeface="Cambria" panose="02040503050406030204" pitchFamily="18" charset="0"/>
              </a:rPr>
              <a:t>Verma</a:t>
            </a:r>
            <a:r>
              <a:rPr lang="en-US" sz="1800" b="1" i="1" dirty="0">
                <a:solidFill>
                  <a:schemeClr val="tx1"/>
                </a:solidFill>
                <a:latin typeface="Cambria" panose="02040503050406030204" pitchFamily="18" charset="0"/>
                <a:ea typeface="Cambria" panose="02040503050406030204" pitchFamily="18" charset="0"/>
              </a:rPr>
              <a:t> v. DCIT W.P.(C) 4001/2023; </a:t>
            </a:r>
            <a:r>
              <a:rPr lang="en-US" sz="1800" b="1" i="1" dirty="0" err="1">
                <a:solidFill>
                  <a:schemeClr val="tx1"/>
                </a:solidFill>
                <a:latin typeface="Cambria" panose="02040503050406030204" pitchFamily="18" charset="0"/>
                <a:ea typeface="Cambria" panose="02040503050406030204" pitchFamily="18" charset="0"/>
              </a:rPr>
              <a:t>Nitin</a:t>
            </a:r>
            <a:r>
              <a:rPr lang="en-US" sz="1800" b="1" i="1" dirty="0">
                <a:solidFill>
                  <a:schemeClr val="tx1"/>
                </a:solidFill>
                <a:latin typeface="Cambria" panose="02040503050406030204" pitchFamily="18" charset="0"/>
                <a:ea typeface="Cambria" panose="02040503050406030204" pitchFamily="18" charset="0"/>
              </a:rPr>
              <a:t> </a:t>
            </a:r>
            <a:r>
              <a:rPr lang="en-US" sz="1800" b="1" i="1" dirty="0" err="1">
                <a:solidFill>
                  <a:schemeClr val="tx1"/>
                </a:solidFill>
                <a:latin typeface="Cambria" panose="02040503050406030204" pitchFamily="18" charset="0"/>
                <a:ea typeface="Cambria" panose="02040503050406030204" pitchFamily="18" charset="0"/>
              </a:rPr>
              <a:t>Saxena</a:t>
            </a:r>
            <a:r>
              <a:rPr lang="en-US" sz="1800" b="1" i="1" dirty="0">
                <a:solidFill>
                  <a:schemeClr val="tx1"/>
                </a:solidFill>
                <a:latin typeface="Cambria" panose="02040503050406030204" pitchFamily="18" charset="0"/>
                <a:ea typeface="Cambria" panose="02040503050406030204" pitchFamily="18" charset="0"/>
              </a:rPr>
              <a:t> v. ITO W.P.(C) 3893/2023; Chelsea Blocks and Pipes Private Limited v. DCIT W.P.(C) 5263/2023; </a:t>
            </a:r>
            <a:r>
              <a:rPr lang="en-US" sz="1800" b="1" i="1" dirty="0" err="1">
                <a:solidFill>
                  <a:schemeClr val="tx1"/>
                </a:solidFill>
                <a:latin typeface="Cambria" panose="02040503050406030204" pitchFamily="18" charset="0"/>
                <a:ea typeface="Cambria" panose="02040503050406030204" pitchFamily="18" charset="0"/>
              </a:rPr>
              <a:t>Rishabh</a:t>
            </a:r>
            <a:r>
              <a:rPr lang="en-US" sz="1800" b="1" i="1" dirty="0">
                <a:solidFill>
                  <a:schemeClr val="tx1"/>
                </a:solidFill>
                <a:latin typeface="Cambria" panose="02040503050406030204" pitchFamily="18" charset="0"/>
                <a:ea typeface="Cambria" panose="02040503050406030204" pitchFamily="18" charset="0"/>
              </a:rPr>
              <a:t> Jain v. DCIT W.P.(C) 5314/2023 and many other cases </a:t>
            </a:r>
            <a:r>
              <a:rPr lang="en-US" sz="1800" dirty="0">
                <a:solidFill>
                  <a:schemeClr val="tx1"/>
                </a:solidFill>
                <a:latin typeface="Cambria" panose="02040503050406030204" pitchFamily="18" charset="0"/>
                <a:ea typeface="Cambria" panose="02040503050406030204" pitchFamily="18" charset="0"/>
              </a:rPr>
              <a:t>pertaining to AY 2016-17 wherein the notice u/s 148 was issued and the order u/s 148A(d) was passed without approval of the specified authority, the writs have been admitted </a:t>
            </a:r>
            <a:r>
              <a:rPr lang="en-US" sz="1800" dirty="0" smtClean="0">
                <a:solidFill>
                  <a:schemeClr val="tx1"/>
                </a:solidFill>
                <a:latin typeface="Cambria" panose="02040503050406030204" pitchFamily="18" charset="0"/>
                <a:ea typeface="Cambria" panose="02040503050406030204" pitchFamily="18" charset="0"/>
              </a:rPr>
              <a:t>by the </a:t>
            </a:r>
            <a:r>
              <a:rPr lang="en-US" sz="1800" dirty="0" err="1" smtClean="0">
                <a:solidFill>
                  <a:schemeClr val="tx1"/>
                </a:solidFill>
                <a:latin typeface="Cambria" panose="02040503050406030204" pitchFamily="18" charset="0"/>
                <a:ea typeface="Cambria" panose="02040503050406030204" pitchFamily="18" charset="0"/>
              </a:rPr>
              <a:t>Hon’ble</a:t>
            </a:r>
            <a:r>
              <a:rPr lang="en-US" sz="1800" dirty="0" smtClean="0">
                <a:solidFill>
                  <a:schemeClr val="tx1"/>
                </a:solidFill>
                <a:latin typeface="Cambria" panose="02040503050406030204" pitchFamily="18" charset="0"/>
                <a:ea typeface="Cambria" panose="02040503050406030204" pitchFamily="18" charset="0"/>
              </a:rPr>
              <a:t> Delhi High Court </a:t>
            </a:r>
            <a:r>
              <a:rPr lang="en-US" sz="1800" dirty="0">
                <a:solidFill>
                  <a:schemeClr val="tx1"/>
                </a:solidFill>
                <a:latin typeface="Cambria" panose="02040503050406030204" pitchFamily="18" charset="0"/>
                <a:ea typeface="Cambria" panose="02040503050406030204" pitchFamily="18" charset="0"/>
              </a:rPr>
              <a:t>and reassessment proceedings have been </a:t>
            </a:r>
            <a:r>
              <a:rPr lang="en-US" sz="1800" dirty="0" smtClean="0">
                <a:solidFill>
                  <a:schemeClr val="tx1"/>
                </a:solidFill>
                <a:latin typeface="Cambria" panose="02040503050406030204" pitchFamily="18" charset="0"/>
                <a:ea typeface="Cambria" panose="02040503050406030204" pitchFamily="18" charset="0"/>
              </a:rPr>
              <a:t>stayed. </a:t>
            </a:r>
          </a:p>
          <a:p>
            <a:pPr marL="0" indent="0" algn="just">
              <a:lnSpc>
                <a:spcPct val="100000"/>
              </a:lnSpc>
              <a:spcBef>
                <a:spcPts val="0"/>
              </a:spcBef>
              <a:buNone/>
            </a:pPr>
            <a:endParaRPr lang="en-US" sz="1800" dirty="0">
              <a:solidFill>
                <a:schemeClr val="tx1"/>
              </a:solidFill>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1800" dirty="0" smtClean="0">
                <a:solidFill>
                  <a:schemeClr val="tx1"/>
                </a:solidFill>
                <a:latin typeface="Cambria" panose="02040503050406030204" pitchFamily="18" charset="0"/>
                <a:ea typeface="Cambria" panose="02040503050406030204" pitchFamily="18" charset="0"/>
              </a:rPr>
              <a:t>Lead matter is </a:t>
            </a:r>
            <a:r>
              <a:rPr lang="en-US" sz="1800" b="1" i="1" dirty="0" err="1">
                <a:solidFill>
                  <a:schemeClr val="tx1"/>
                </a:solidFill>
                <a:latin typeface="Cambria" panose="02040503050406030204" pitchFamily="18" charset="0"/>
                <a:ea typeface="Cambria" panose="02040503050406030204" pitchFamily="18" charset="0"/>
              </a:rPr>
              <a:t>Twylight</a:t>
            </a:r>
            <a:r>
              <a:rPr lang="en-US" sz="1800" b="1" i="1" dirty="0">
                <a:solidFill>
                  <a:schemeClr val="tx1"/>
                </a:solidFill>
                <a:latin typeface="Cambria" panose="02040503050406030204" pitchFamily="18" charset="0"/>
                <a:ea typeface="Cambria" panose="02040503050406030204" pitchFamily="18" charset="0"/>
              </a:rPr>
              <a:t> Infrastructure </a:t>
            </a:r>
            <a:r>
              <a:rPr lang="en-US" sz="1800" b="1" i="1" dirty="0" err="1">
                <a:solidFill>
                  <a:schemeClr val="tx1"/>
                </a:solidFill>
                <a:latin typeface="Cambria" panose="02040503050406030204" pitchFamily="18" charset="0"/>
                <a:ea typeface="Cambria" panose="02040503050406030204" pitchFamily="18" charset="0"/>
              </a:rPr>
              <a:t>Pvt</a:t>
            </a:r>
            <a:r>
              <a:rPr lang="en-US" sz="1800" b="1" i="1" dirty="0">
                <a:solidFill>
                  <a:schemeClr val="tx1"/>
                </a:solidFill>
                <a:latin typeface="Cambria" panose="02040503050406030204" pitchFamily="18" charset="0"/>
                <a:ea typeface="Cambria" panose="02040503050406030204" pitchFamily="18" charset="0"/>
              </a:rPr>
              <a:t> Ltd v. ITO and </a:t>
            </a:r>
            <a:r>
              <a:rPr lang="en-US" sz="1800" b="1" i="1" dirty="0" err="1">
                <a:solidFill>
                  <a:schemeClr val="tx1"/>
                </a:solidFill>
                <a:latin typeface="Cambria" panose="02040503050406030204" pitchFamily="18" charset="0"/>
                <a:ea typeface="Cambria" panose="02040503050406030204" pitchFamily="18" charset="0"/>
              </a:rPr>
              <a:t>Ors</a:t>
            </a:r>
            <a:r>
              <a:rPr lang="en-US" sz="1800" b="1" i="1" dirty="0">
                <a:solidFill>
                  <a:schemeClr val="tx1"/>
                </a:solidFill>
                <a:latin typeface="Cambria" panose="02040503050406030204" pitchFamily="18" charset="0"/>
                <a:ea typeface="Cambria" panose="02040503050406030204" pitchFamily="18" charset="0"/>
              </a:rPr>
              <a:t> W.P.(C) </a:t>
            </a:r>
            <a:r>
              <a:rPr lang="en-US" sz="1800" b="1" i="1" dirty="0" smtClean="0">
                <a:solidFill>
                  <a:schemeClr val="tx1"/>
                </a:solidFill>
                <a:latin typeface="Cambria" panose="02040503050406030204" pitchFamily="18" charset="0"/>
                <a:ea typeface="Cambria" panose="02040503050406030204" pitchFamily="18" charset="0"/>
              </a:rPr>
              <a:t>16524/2022 with which many others Writs on this issue have been tagged,   is listed for hearing on 11.07.2023</a:t>
            </a:r>
            <a:endParaRPr lang="en-US" sz="1800" dirty="0">
              <a:solidFill>
                <a:schemeClr val="tx1"/>
              </a:solidFill>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12"/>
          </p:nvPr>
        </p:nvSpPr>
        <p:spPr>
          <a:xfrm>
            <a:off x="9260113" y="6041362"/>
            <a:ext cx="769257" cy="365125"/>
          </a:xfrm>
        </p:spPr>
        <p:txBody>
          <a:bodyPr/>
          <a:lstStyle/>
          <a:p>
            <a:fld id="{8CB02029-972E-4112-9521-3842F2D923EA}" type="slidenum">
              <a:rPr lang="en-US" sz="1800" smtClean="0">
                <a:solidFill>
                  <a:schemeClr val="accent2">
                    <a:lumMod val="50000"/>
                  </a:schemeClr>
                </a:solidFill>
                <a:latin typeface="Cambria "/>
              </a:rPr>
              <a:t>44</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7437591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35430"/>
            <a:ext cx="10803466" cy="1509484"/>
          </a:xfrm>
        </p:spPr>
        <p:txBody>
          <a:bodyPr>
            <a:normAutofit fontScale="90000"/>
          </a:bodyPr>
          <a:lstStyle/>
          <a:p>
            <a:pPr algn="ctr"/>
            <a:r>
              <a:rPr lang="en-US" b="1" dirty="0" smtClean="0">
                <a:solidFill>
                  <a:schemeClr val="accent2">
                    <a:lumMod val="50000"/>
                  </a:schemeClr>
                </a:solidFill>
                <a:latin typeface="Cambria "/>
              </a:rPr>
              <a:t>Unsigned Notice u/s 148/Date of Dispatch-</a:t>
            </a:r>
            <a:br>
              <a:rPr lang="en-US" b="1" dirty="0" smtClean="0">
                <a:solidFill>
                  <a:schemeClr val="accent2">
                    <a:lumMod val="50000"/>
                  </a:schemeClr>
                </a:solidFill>
                <a:latin typeface="Cambria "/>
              </a:rPr>
            </a:br>
            <a:r>
              <a:rPr lang="en-US" b="1" dirty="0" err="1">
                <a:solidFill>
                  <a:schemeClr val="accent2">
                    <a:lumMod val="50000"/>
                  </a:schemeClr>
                </a:solidFill>
                <a:latin typeface="Cambria "/>
              </a:rPr>
              <a:t>Suman</a:t>
            </a:r>
            <a:r>
              <a:rPr lang="en-US" b="1" dirty="0">
                <a:solidFill>
                  <a:schemeClr val="accent2">
                    <a:lumMod val="50000"/>
                  </a:schemeClr>
                </a:solidFill>
                <a:latin typeface="Cambria "/>
              </a:rPr>
              <a:t> </a:t>
            </a:r>
            <a:r>
              <a:rPr lang="en-US" b="1" dirty="0" err="1">
                <a:solidFill>
                  <a:schemeClr val="accent2">
                    <a:lumMod val="50000"/>
                  </a:schemeClr>
                </a:solidFill>
                <a:latin typeface="Cambria "/>
              </a:rPr>
              <a:t>Jeet</a:t>
            </a:r>
            <a:r>
              <a:rPr lang="en-US" b="1" dirty="0">
                <a:solidFill>
                  <a:schemeClr val="accent2">
                    <a:lumMod val="50000"/>
                  </a:schemeClr>
                </a:solidFill>
                <a:latin typeface="Cambria "/>
              </a:rPr>
              <a:t> Agarwal vs. </a:t>
            </a:r>
            <a:r>
              <a:rPr lang="en-US" b="1" dirty="0" smtClean="0">
                <a:solidFill>
                  <a:schemeClr val="accent2">
                    <a:lumMod val="50000"/>
                  </a:schemeClr>
                </a:solidFill>
                <a:latin typeface="Cambria "/>
              </a:rPr>
              <a:t>ITO</a:t>
            </a:r>
            <a:r>
              <a:rPr lang="en-US" b="1" dirty="0">
                <a:solidFill>
                  <a:schemeClr val="accent2">
                    <a:lumMod val="50000"/>
                  </a:schemeClr>
                </a:solidFill>
                <a:latin typeface="Cambria "/>
              </a:rPr>
              <a:t> [2022] 449 ITR 517 (</a:t>
            </a:r>
            <a:r>
              <a:rPr lang="en-US" b="1" dirty="0" smtClean="0">
                <a:solidFill>
                  <a:schemeClr val="accent2">
                    <a:lumMod val="50000"/>
                  </a:schemeClr>
                </a:solidFill>
                <a:latin typeface="Cambria "/>
              </a:rPr>
              <a:t>Delhi HC) </a:t>
            </a:r>
            <a:endParaRPr lang="en-US" b="1" dirty="0">
              <a:solidFill>
                <a:schemeClr val="accent2">
                  <a:lumMod val="50000"/>
                </a:schemeClr>
              </a:solidFill>
              <a:latin typeface="Cambria "/>
            </a:endParaRPr>
          </a:p>
        </p:txBody>
      </p:sp>
      <p:sp>
        <p:nvSpPr>
          <p:cNvPr id="3" name="Content Placeholder 2"/>
          <p:cNvSpPr>
            <a:spLocks noGrp="1"/>
          </p:cNvSpPr>
          <p:nvPr>
            <p:ph idx="1"/>
          </p:nvPr>
        </p:nvSpPr>
        <p:spPr>
          <a:xfrm>
            <a:off x="742648" y="1944915"/>
            <a:ext cx="10672837" cy="4702628"/>
          </a:xfrm>
        </p:spPr>
        <p:txBody>
          <a:bodyPr>
            <a:normAutofit lnSpcReduction="10000"/>
          </a:bodyPr>
          <a:lstStyle/>
          <a:p>
            <a:pPr>
              <a:buFont typeface="Wingdings" panose="05000000000000000000" pitchFamily="2" charset="2"/>
              <a:buChar char="v"/>
            </a:pPr>
            <a:r>
              <a:rPr lang="en-US" dirty="0" smtClean="0">
                <a:solidFill>
                  <a:schemeClr val="tx1"/>
                </a:solidFill>
                <a:latin typeface="Cambria "/>
              </a:rPr>
              <a:t>Mere </a:t>
            </a:r>
            <a:r>
              <a:rPr lang="en-US" dirty="0">
                <a:solidFill>
                  <a:schemeClr val="tx1"/>
                </a:solidFill>
                <a:latin typeface="Cambria "/>
              </a:rPr>
              <a:t>generation of notice under section 148 on ITBA software cannot in fact or in law constitute issue of notice, it is only upon due </a:t>
            </a:r>
            <a:r>
              <a:rPr lang="en-US" dirty="0" err="1">
                <a:solidFill>
                  <a:schemeClr val="tx1"/>
                </a:solidFill>
                <a:latin typeface="Cambria "/>
              </a:rPr>
              <a:t>despatch</a:t>
            </a:r>
            <a:r>
              <a:rPr lang="en-US" dirty="0">
                <a:solidFill>
                  <a:schemeClr val="tx1"/>
                </a:solidFill>
                <a:latin typeface="Cambria "/>
              </a:rPr>
              <a:t>, that notice can be said to have been 'issued'</a:t>
            </a:r>
          </a:p>
          <a:p>
            <a:pPr>
              <a:buFont typeface="Wingdings" panose="05000000000000000000" pitchFamily="2" charset="2"/>
              <a:buChar char="v"/>
            </a:pPr>
            <a:r>
              <a:rPr lang="en-US" dirty="0" smtClean="0">
                <a:solidFill>
                  <a:schemeClr val="tx1"/>
                </a:solidFill>
                <a:latin typeface="Cambria "/>
              </a:rPr>
              <a:t>Date </a:t>
            </a:r>
            <a:r>
              <a:rPr lang="en-US" dirty="0">
                <a:solidFill>
                  <a:schemeClr val="tx1"/>
                </a:solidFill>
                <a:latin typeface="Cambria "/>
              </a:rPr>
              <a:t>of issue of notice is not important, it is date of signing notice which is important, hence, where notice was dated 31-3-2021 but had been digitally signed on 1-4-2021, date of notice will be 1-4-2021</a:t>
            </a:r>
          </a:p>
          <a:p>
            <a:pPr>
              <a:buFont typeface="Wingdings" panose="05000000000000000000" pitchFamily="2" charset="2"/>
              <a:buChar char="v"/>
            </a:pPr>
            <a:r>
              <a:rPr lang="en-US" dirty="0" smtClean="0">
                <a:solidFill>
                  <a:schemeClr val="tx1"/>
                </a:solidFill>
                <a:latin typeface="Cambria "/>
              </a:rPr>
              <a:t>Where </a:t>
            </a:r>
            <a:r>
              <a:rPr lang="en-US" dirty="0">
                <a:solidFill>
                  <a:schemeClr val="tx1"/>
                </a:solidFill>
                <a:latin typeface="Cambria "/>
              </a:rPr>
              <a:t>notices were sent through registered e-mail ID of respective Assessing Officers, though not digitally signed, it will be held to be valid service of notice and date and time of dispatch as recorded in ITBA portal will be taken as date of issuance of notice in this regard</a:t>
            </a:r>
          </a:p>
          <a:p>
            <a:pPr>
              <a:buFont typeface="Wingdings" panose="05000000000000000000" pitchFamily="2" charset="2"/>
              <a:buChar char="v"/>
            </a:pPr>
            <a:r>
              <a:rPr lang="en-US" dirty="0" smtClean="0">
                <a:solidFill>
                  <a:schemeClr val="tx1"/>
                </a:solidFill>
                <a:latin typeface="Cambria "/>
              </a:rPr>
              <a:t>Where </a:t>
            </a:r>
            <a:r>
              <a:rPr lang="en-US" dirty="0">
                <a:solidFill>
                  <a:schemeClr val="tx1"/>
                </a:solidFill>
                <a:latin typeface="Cambria "/>
              </a:rPr>
              <a:t>notices were only uploaded in E-filing portal of </a:t>
            </a:r>
            <a:r>
              <a:rPr lang="en-US" dirty="0" err="1">
                <a:solidFill>
                  <a:schemeClr val="tx1"/>
                </a:solidFill>
                <a:latin typeface="Cambria "/>
              </a:rPr>
              <a:t>assessees</a:t>
            </a:r>
            <a:r>
              <a:rPr lang="en-US" dirty="0">
                <a:solidFill>
                  <a:schemeClr val="tx1"/>
                </a:solidFill>
                <a:latin typeface="Cambria "/>
              </a:rPr>
              <a:t> without any real time alert, date and time when </a:t>
            </a:r>
            <a:r>
              <a:rPr lang="en-US" dirty="0" err="1">
                <a:solidFill>
                  <a:schemeClr val="tx1"/>
                </a:solidFill>
                <a:latin typeface="Cambria "/>
              </a:rPr>
              <a:t>assessees</a:t>
            </a:r>
            <a:r>
              <a:rPr lang="en-US" dirty="0">
                <a:solidFill>
                  <a:schemeClr val="tx1"/>
                </a:solidFill>
                <a:latin typeface="Cambria "/>
              </a:rPr>
              <a:t> viewed notices in E-filing portal, as recorded in ITBA portal will be construed as date of service of notice</a:t>
            </a:r>
          </a:p>
          <a:p>
            <a:pPr>
              <a:buFont typeface="Wingdings" panose="05000000000000000000" pitchFamily="2" charset="2"/>
              <a:buChar char="v"/>
            </a:pPr>
            <a:r>
              <a:rPr lang="en-US" dirty="0" smtClean="0">
                <a:solidFill>
                  <a:schemeClr val="tx1"/>
                </a:solidFill>
                <a:latin typeface="Cambria "/>
              </a:rPr>
              <a:t> </a:t>
            </a:r>
            <a:r>
              <a:rPr lang="en-US" dirty="0">
                <a:solidFill>
                  <a:schemeClr val="tx1"/>
                </a:solidFill>
                <a:latin typeface="Cambria "/>
              </a:rPr>
              <a:t>Where notices were manually </a:t>
            </a:r>
            <a:r>
              <a:rPr lang="en-US" dirty="0" err="1">
                <a:solidFill>
                  <a:schemeClr val="tx1"/>
                </a:solidFill>
                <a:latin typeface="Cambria "/>
              </a:rPr>
              <a:t>despatched</a:t>
            </a:r>
            <a:r>
              <a:rPr lang="en-US" dirty="0">
                <a:solidFill>
                  <a:schemeClr val="tx1"/>
                </a:solidFill>
                <a:latin typeface="Cambria "/>
              </a:rPr>
              <a:t>, date and time when notices were delivered to post office for dispatch was to be construed as date of issuance of notice</a:t>
            </a:r>
          </a:p>
          <a:p>
            <a:pPr>
              <a:buFont typeface="Wingdings" panose="05000000000000000000" pitchFamily="2" charset="2"/>
              <a:buChar char="v"/>
            </a:pPr>
            <a:r>
              <a:rPr lang="en-US" dirty="0" smtClean="0">
                <a:solidFill>
                  <a:schemeClr val="tx1"/>
                </a:solidFill>
                <a:latin typeface="Cambria "/>
              </a:rPr>
              <a:t> </a:t>
            </a:r>
            <a:r>
              <a:rPr lang="en-US" dirty="0">
                <a:solidFill>
                  <a:schemeClr val="tx1"/>
                </a:solidFill>
                <a:latin typeface="Cambria "/>
              </a:rPr>
              <a:t>Where notices were sent to unrelated e-mail addresses, date on which notice was first viewed by </a:t>
            </a:r>
            <a:r>
              <a:rPr lang="en-US" dirty="0" err="1">
                <a:solidFill>
                  <a:schemeClr val="tx1"/>
                </a:solidFill>
                <a:latin typeface="Cambria "/>
              </a:rPr>
              <a:t>assessee</a:t>
            </a:r>
            <a:r>
              <a:rPr lang="en-US" dirty="0">
                <a:solidFill>
                  <a:schemeClr val="tx1"/>
                </a:solidFill>
                <a:latin typeface="Cambria "/>
              </a:rPr>
              <a:t> on E-filing portal was to be construed as date of issuance of notice</a:t>
            </a:r>
          </a:p>
          <a:p>
            <a:pPr marL="0" indent="0">
              <a:buNone/>
            </a:pPr>
            <a:endParaRPr lang="en-US" dirty="0"/>
          </a:p>
        </p:txBody>
      </p:sp>
      <p:sp>
        <p:nvSpPr>
          <p:cNvPr id="4" name="Slide Number Placeholder 3"/>
          <p:cNvSpPr>
            <a:spLocks noGrp="1"/>
          </p:cNvSpPr>
          <p:nvPr>
            <p:ph type="sldNum" sz="quarter" idx="12"/>
          </p:nvPr>
        </p:nvSpPr>
        <p:spPr>
          <a:xfrm>
            <a:off x="8795657" y="6226629"/>
            <a:ext cx="740229" cy="420914"/>
          </a:xfrm>
        </p:spPr>
        <p:txBody>
          <a:bodyPr/>
          <a:lstStyle/>
          <a:p>
            <a:fld id="{8CB02029-972E-4112-9521-3842F2D923EA}" type="slidenum">
              <a:rPr lang="en-US" sz="1800" smtClean="0">
                <a:solidFill>
                  <a:schemeClr val="accent2">
                    <a:lumMod val="50000"/>
                  </a:schemeClr>
                </a:solidFill>
                <a:latin typeface="Cambria" panose="02040503050406030204" pitchFamily="18" charset="0"/>
              </a:rPr>
              <a:t>45</a:t>
            </a:fld>
            <a:endParaRPr lang="en-US" sz="1800" dirty="0">
              <a:solidFill>
                <a:schemeClr val="accent2">
                  <a:lumMod val="50000"/>
                </a:schemeClr>
              </a:solidFill>
              <a:latin typeface="Cambria" panose="02040503050406030204" pitchFamily="18" charset="0"/>
            </a:endParaRPr>
          </a:p>
        </p:txBody>
      </p:sp>
    </p:spTree>
    <p:extLst>
      <p:ext uri="{BB962C8B-B14F-4D97-AF65-F5344CB8AC3E}">
        <p14:creationId xmlns:p14="http://schemas.microsoft.com/office/powerpoint/2010/main" val="24347630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33830"/>
            <a:ext cx="10730895" cy="827314"/>
          </a:xfrm>
        </p:spPr>
        <p:txBody>
          <a:bodyPr>
            <a:normAutofit/>
          </a:bodyPr>
          <a:lstStyle/>
          <a:p>
            <a:pPr algn="ctr"/>
            <a:r>
              <a:rPr lang="en-US" sz="2500" b="1" dirty="0" smtClean="0">
                <a:solidFill>
                  <a:schemeClr val="accent2">
                    <a:lumMod val="50000"/>
                  </a:schemeClr>
                </a:solidFill>
                <a:latin typeface="Cambria "/>
              </a:rPr>
              <a:t>Amendments made by the Finance Act, 2023 </a:t>
            </a:r>
            <a:endParaRPr lang="en-US" sz="2500" b="1" dirty="0">
              <a:solidFill>
                <a:schemeClr val="accent2">
                  <a:lumMod val="50000"/>
                </a:schemeClr>
              </a:solidFill>
              <a:latin typeface="Cambria "/>
            </a:endParaRPr>
          </a:p>
        </p:txBody>
      </p:sp>
      <p:sp>
        <p:nvSpPr>
          <p:cNvPr id="3" name="Content Placeholder 2"/>
          <p:cNvSpPr>
            <a:spLocks noGrp="1"/>
          </p:cNvSpPr>
          <p:nvPr>
            <p:ph idx="1"/>
          </p:nvPr>
        </p:nvSpPr>
        <p:spPr>
          <a:xfrm>
            <a:off x="677333" y="1016000"/>
            <a:ext cx="10934095" cy="5646057"/>
          </a:xfrm>
        </p:spPr>
        <p:txBody>
          <a:bodyPr>
            <a:normAutofit fontScale="55000" lnSpcReduction="20000"/>
          </a:bodyPr>
          <a:lstStyle/>
          <a:p>
            <a:pPr marL="0" indent="0">
              <a:buNone/>
            </a:pPr>
            <a:endParaRPr lang="en-US" sz="3300" dirty="0" smtClean="0"/>
          </a:p>
          <a:p>
            <a:pPr marL="0" indent="0">
              <a:lnSpc>
                <a:spcPct val="120000"/>
              </a:lnSpc>
              <a:spcBef>
                <a:spcPts val="0"/>
              </a:spcBef>
              <a:buNone/>
            </a:pPr>
            <a:r>
              <a:rPr lang="en-US" sz="3300" b="1" dirty="0" smtClean="0">
                <a:solidFill>
                  <a:schemeClr val="accent1"/>
                </a:solidFill>
                <a:latin typeface="Cambria "/>
              </a:rPr>
              <a:t>1)</a:t>
            </a:r>
            <a:r>
              <a:rPr lang="en-US" sz="3300" b="1" dirty="0" smtClean="0">
                <a:solidFill>
                  <a:schemeClr val="tx1"/>
                </a:solidFill>
                <a:latin typeface="Cambria "/>
              </a:rPr>
              <a:t>	In </a:t>
            </a:r>
            <a:r>
              <a:rPr lang="en-US" sz="3300" b="1" dirty="0">
                <a:solidFill>
                  <a:schemeClr val="tx1"/>
                </a:solidFill>
                <a:latin typeface="Cambria "/>
              </a:rPr>
              <a:t>section 149 of the Income-tax Act, in sub-section (1), after the second proviso, the following </a:t>
            </a:r>
            <a:r>
              <a:rPr lang="en-US" sz="3300" b="1" dirty="0" smtClean="0">
                <a:solidFill>
                  <a:schemeClr val="tx1"/>
                </a:solidFill>
                <a:latin typeface="Cambria "/>
              </a:rPr>
              <a:t>	provisos </a:t>
            </a:r>
            <a:r>
              <a:rPr lang="en-US" sz="3300" b="1" dirty="0">
                <a:solidFill>
                  <a:schemeClr val="tx1"/>
                </a:solidFill>
                <a:latin typeface="Cambria "/>
              </a:rPr>
              <a:t>shall be inserted, namely:—</a:t>
            </a:r>
            <a:endParaRPr lang="en-US" sz="3300" dirty="0">
              <a:solidFill>
                <a:schemeClr val="tx1"/>
              </a:solidFill>
              <a:latin typeface="Cambria "/>
            </a:endParaRPr>
          </a:p>
          <a:p>
            <a:pPr marL="0" indent="0">
              <a:lnSpc>
                <a:spcPct val="120000"/>
              </a:lnSpc>
              <a:spcBef>
                <a:spcPts val="0"/>
              </a:spcBef>
              <a:buNone/>
            </a:pPr>
            <a:endParaRPr lang="en-US" i="1"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Provided </a:t>
            </a:r>
            <a:r>
              <a:rPr lang="en-US" sz="2700" i="1" dirty="0">
                <a:solidFill>
                  <a:schemeClr val="tx1"/>
                </a:solidFill>
                <a:latin typeface="Cambria "/>
              </a:rPr>
              <a:t>also that for cases referred to in clauses (</a:t>
            </a:r>
            <a:r>
              <a:rPr lang="en-US" sz="2700" i="1" dirty="0" err="1">
                <a:solidFill>
                  <a:schemeClr val="tx1"/>
                </a:solidFill>
                <a:latin typeface="Cambria "/>
              </a:rPr>
              <a:t>i</a:t>
            </a:r>
            <a:r>
              <a:rPr lang="en-US" sz="2700" i="1" dirty="0">
                <a:solidFill>
                  <a:schemeClr val="tx1"/>
                </a:solidFill>
                <a:latin typeface="Cambria "/>
              </a:rPr>
              <a:t>), (iii) and (iv) of Explanation 2 to section 148, where,—</a:t>
            </a:r>
            <a:endParaRPr lang="en-US" sz="2700" dirty="0">
              <a:solidFill>
                <a:schemeClr val="tx1"/>
              </a:solidFill>
              <a:latin typeface="Cambria "/>
            </a:endParaRPr>
          </a:p>
          <a:p>
            <a:pPr marL="0" indent="0">
              <a:lnSpc>
                <a:spcPct val="120000"/>
              </a:lnSpc>
              <a:spcBef>
                <a:spcPts val="0"/>
              </a:spcBef>
              <a:buNone/>
            </a:pPr>
            <a:r>
              <a:rPr lang="en-US" sz="2700" i="1" dirty="0">
                <a:solidFill>
                  <a:schemeClr val="tx1"/>
                </a:solidFill>
                <a:latin typeface="Cambria "/>
              </a:rPr>
              <a:t>	</a:t>
            </a:r>
            <a:r>
              <a:rPr lang="en-US" sz="2700" i="1" dirty="0" smtClean="0">
                <a:solidFill>
                  <a:schemeClr val="tx1"/>
                </a:solidFill>
                <a:latin typeface="Cambria "/>
              </a:rPr>
              <a:t>a</a:t>
            </a:r>
            <a:r>
              <a:rPr lang="en-US" sz="2700" i="1" dirty="0">
                <a:solidFill>
                  <a:schemeClr val="tx1"/>
                </a:solidFill>
                <a:latin typeface="Cambria "/>
              </a:rPr>
              <a:t>) 	a search is initiated under section 132; or</a:t>
            </a:r>
            <a:endParaRPr lang="en-US" sz="2700"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	(</a:t>
            </a:r>
            <a:r>
              <a:rPr lang="en-US" sz="2700" i="1" dirty="0">
                <a:solidFill>
                  <a:schemeClr val="tx1"/>
                </a:solidFill>
                <a:latin typeface="Cambria "/>
              </a:rPr>
              <a:t>b)	 a search under section 132 for which the last of </a:t>
            </a:r>
            <a:r>
              <a:rPr lang="en-US" sz="2700" i="1" dirty="0" err="1">
                <a:solidFill>
                  <a:schemeClr val="tx1"/>
                </a:solidFill>
                <a:latin typeface="Cambria "/>
              </a:rPr>
              <a:t>authorisations</a:t>
            </a:r>
            <a:r>
              <a:rPr lang="en-US" sz="2700" i="1" dirty="0">
                <a:solidFill>
                  <a:schemeClr val="tx1"/>
                </a:solidFill>
                <a:latin typeface="Cambria "/>
              </a:rPr>
              <a:t> is executed; or</a:t>
            </a:r>
            <a:endParaRPr lang="en-US" sz="2700"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	(</a:t>
            </a:r>
            <a:r>
              <a:rPr lang="en-US" sz="2700" i="1" dirty="0">
                <a:solidFill>
                  <a:schemeClr val="tx1"/>
                </a:solidFill>
                <a:latin typeface="Cambria "/>
              </a:rPr>
              <a:t>c)	 requisition is made under section 132A,</a:t>
            </a:r>
            <a:endParaRPr lang="en-US" sz="2700"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after </a:t>
            </a:r>
            <a:r>
              <a:rPr lang="en-US" sz="2700" i="1" dirty="0">
                <a:solidFill>
                  <a:schemeClr val="tx1"/>
                </a:solidFill>
                <a:latin typeface="Cambria "/>
              </a:rPr>
              <a:t>the 15th day of March of any financial year and the period for issue of notice under section 148 expires on the 31st </a:t>
            </a:r>
            <a:r>
              <a:rPr lang="en-US" sz="2700" i="1" dirty="0" smtClean="0">
                <a:solidFill>
                  <a:schemeClr val="tx1"/>
                </a:solidFill>
                <a:latin typeface="Cambria "/>
              </a:rPr>
              <a:t>day </a:t>
            </a:r>
            <a:r>
              <a:rPr lang="en-US" sz="2700" i="1" dirty="0">
                <a:solidFill>
                  <a:schemeClr val="tx1"/>
                </a:solidFill>
                <a:latin typeface="Cambria "/>
              </a:rPr>
              <a:t>of March of such financial year, a period of fifteen days shall be excluded for the purpose of computing the period of </a:t>
            </a:r>
            <a:r>
              <a:rPr lang="en-US" sz="2700" i="1" dirty="0" smtClean="0">
                <a:solidFill>
                  <a:schemeClr val="tx1"/>
                </a:solidFill>
                <a:latin typeface="Cambria "/>
              </a:rPr>
              <a:t>	limitation </a:t>
            </a:r>
            <a:r>
              <a:rPr lang="en-US" sz="2700" i="1" dirty="0">
                <a:solidFill>
                  <a:schemeClr val="tx1"/>
                </a:solidFill>
                <a:latin typeface="Cambria "/>
              </a:rPr>
              <a:t>as per this section and the notice issued under section 148 in such case shall be deemed to have been issued on </a:t>
            </a:r>
            <a:r>
              <a:rPr lang="en-US" sz="2700" i="1" dirty="0" smtClean="0">
                <a:solidFill>
                  <a:schemeClr val="tx1"/>
                </a:solidFill>
                <a:latin typeface="Cambria "/>
              </a:rPr>
              <a:t>the </a:t>
            </a:r>
            <a:r>
              <a:rPr lang="en-US" sz="2700" i="1" dirty="0">
                <a:solidFill>
                  <a:schemeClr val="tx1"/>
                </a:solidFill>
                <a:latin typeface="Cambria "/>
              </a:rPr>
              <a:t>31st day of March of such financial year</a:t>
            </a:r>
            <a:r>
              <a:rPr lang="en-US" sz="2700" i="1" dirty="0" smtClean="0">
                <a:solidFill>
                  <a:schemeClr val="tx1"/>
                </a:solidFill>
                <a:latin typeface="Cambria "/>
              </a:rPr>
              <a:t>:</a:t>
            </a:r>
            <a:endParaRPr lang="en-US" sz="2400" i="1" dirty="0" smtClean="0">
              <a:solidFill>
                <a:schemeClr val="tx1"/>
              </a:solidFill>
              <a:latin typeface="Cambria "/>
            </a:endParaRPr>
          </a:p>
          <a:p>
            <a:pPr marL="0" indent="0">
              <a:lnSpc>
                <a:spcPct val="120000"/>
              </a:lnSpc>
              <a:spcBef>
                <a:spcPts val="0"/>
              </a:spcBef>
              <a:buNone/>
            </a:pPr>
            <a:endParaRPr lang="en-US" sz="2700" i="1" dirty="0" smtClean="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Provided </a:t>
            </a:r>
            <a:r>
              <a:rPr lang="en-US" sz="2700" i="1" dirty="0">
                <a:solidFill>
                  <a:schemeClr val="tx1"/>
                </a:solidFill>
                <a:latin typeface="Cambria "/>
              </a:rPr>
              <a:t>also that where the information as referred to in Explanation 1 to section 148 emanates from a statement </a:t>
            </a:r>
            <a:r>
              <a:rPr lang="en-US" sz="2700" i="1" dirty="0" smtClean="0">
                <a:solidFill>
                  <a:schemeClr val="tx1"/>
                </a:solidFill>
                <a:latin typeface="Cambria "/>
              </a:rPr>
              <a:t>recorded </a:t>
            </a:r>
            <a:r>
              <a:rPr lang="en-US" sz="2700" i="1" dirty="0">
                <a:solidFill>
                  <a:schemeClr val="tx1"/>
                </a:solidFill>
                <a:latin typeface="Cambria "/>
              </a:rPr>
              <a:t>or documents impounded under section 131 or section 133A, as the case may be, on or before the 31st day of </a:t>
            </a:r>
            <a:r>
              <a:rPr lang="en-US" sz="2700" i="1" dirty="0" smtClean="0">
                <a:solidFill>
                  <a:schemeClr val="tx1"/>
                </a:solidFill>
                <a:latin typeface="Cambria "/>
              </a:rPr>
              <a:t>	March </a:t>
            </a:r>
            <a:r>
              <a:rPr lang="en-US" sz="2700" i="1" dirty="0">
                <a:solidFill>
                  <a:schemeClr val="tx1"/>
                </a:solidFill>
                <a:latin typeface="Cambria "/>
              </a:rPr>
              <a:t>of </a:t>
            </a:r>
            <a:r>
              <a:rPr lang="en-US" sz="2700" i="1" dirty="0" smtClean="0">
                <a:solidFill>
                  <a:schemeClr val="tx1"/>
                </a:solidFill>
                <a:latin typeface="Cambria "/>
              </a:rPr>
              <a:t>a financial </a:t>
            </a:r>
            <a:r>
              <a:rPr lang="en-US" sz="2700" i="1" dirty="0">
                <a:solidFill>
                  <a:schemeClr val="tx1"/>
                </a:solidFill>
                <a:latin typeface="Cambria "/>
              </a:rPr>
              <a:t>year, in consequence of,—</a:t>
            </a:r>
            <a:endParaRPr lang="en-US" sz="2700"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	(</a:t>
            </a:r>
            <a:r>
              <a:rPr lang="en-US" sz="2700" i="1" dirty="0">
                <a:solidFill>
                  <a:schemeClr val="tx1"/>
                </a:solidFill>
                <a:latin typeface="Cambria "/>
              </a:rPr>
              <a:t>a)	 a search under section 132 which is initiated; or</a:t>
            </a:r>
            <a:endParaRPr lang="en-US" sz="2700" dirty="0">
              <a:solidFill>
                <a:schemeClr val="tx1"/>
              </a:solidFill>
              <a:latin typeface="Cambria "/>
            </a:endParaRPr>
          </a:p>
          <a:p>
            <a:pPr marL="0" indent="0">
              <a:lnSpc>
                <a:spcPct val="120000"/>
              </a:lnSpc>
              <a:spcBef>
                <a:spcPts val="0"/>
              </a:spcBef>
              <a:buNone/>
            </a:pPr>
            <a:r>
              <a:rPr lang="en-US" sz="2700" i="1" dirty="0" smtClean="0">
                <a:solidFill>
                  <a:schemeClr val="tx1"/>
                </a:solidFill>
                <a:latin typeface="Cambria "/>
              </a:rPr>
              <a:t>	(</a:t>
            </a:r>
            <a:r>
              <a:rPr lang="en-US" sz="2700" i="1" dirty="0">
                <a:solidFill>
                  <a:schemeClr val="tx1"/>
                </a:solidFill>
                <a:latin typeface="Cambria "/>
              </a:rPr>
              <a:t>b)	 a search under section 132 for which the last of </a:t>
            </a:r>
            <a:r>
              <a:rPr lang="en-US" sz="2700" i="1" dirty="0" err="1">
                <a:solidFill>
                  <a:schemeClr val="tx1"/>
                </a:solidFill>
                <a:latin typeface="Cambria "/>
              </a:rPr>
              <a:t>authorisations</a:t>
            </a:r>
            <a:r>
              <a:rPr lang="en-US" sz="2700" i="1" dirty="0">
                <a:solidFill>
                  <a:schemeClr val="tx1"/>
                </a:solidFill>
                <a:latin typeface="Cambria "/>
              </a:rPr>
              <a:t> is executed; or</a:t>
            </a:r>
            <a:endParaRPr lang="en-US" sz="2700" dirty="0">
              <a:solidFill>
                <a:schemeClr val="tx1"/>
              </a:solidFill>
              <a:latin typeface="Cambria "/>
            </a:endParaRPr>
          </a:p>
          <a:p>
            <a:pPr marL="457200" lvl="1" indent="0">
              <a:lnSpc>
                <a:spcPct val="120000"/>
              </a:lnSpc>
              <a:spcBef>
                <a:spcPts val="0"/>
              </a:spcBef>
              <a:buNone/>
            </a:pPr>
            <a:r>
              <a:rPr lang="en-US" sz="2700" i="1" dirty="0">
                <a:solidFill>
                  <a:schemeClr val="tx1"/>
                </a:solidFill>
                <a:latin typeface="Cambria "/>
              </a:rPr>
              <a:t>(</a:t>
            </a:r>
            <a:r>
              <a:rPr lang="en-US" sz="2700" i="1" dirty="0" smtClean="0">
                <a:solidFill>
                  <a:schemeClr val="tx1"/>
                </a:solidFill>
                <a:latin typeface="Cambria "/>
              </a:rPr>
              <a:t>c</a:t>
            </a:r>
            <a:r>
              <a:rPr lang="en-US" sz="2700" i="1" dirty="0">
                <a:solidFill>
                  <a:schemeClr val="tx1"/>
                </a:solidFill>
                <a:latin typeface="Cambria "/>
              </a:rPr>
              <a:t>)	 a requisition made under section 132A,</a:t>
            </a:r>
            <a:endParaRPr lang="en-US" sz="2700" dirty="0">
              <a:solidFill>
                <a:schemeClr val="tx1"/>
              </a:solidFill>
              <a:latin typeface="Cambria "/>
            </a:endParaRPr>
          </a:p>
          <a:p>
            <a:pPr marL="0" indent="0">
              <a:lnSpc>
                <a:spcPct val="120000"/>
              </a:lnSpc>
              <a:spcBef>
                <a:spcPts val="0"/>
              </a:spcBef>
              <a:buNone/>
            </a:pPr>
            <a:r>
              <a:rPr lang="en-US" sz="2700" i="1" dirty="0">
                <a:solidFill>
                  <a:schemeClr val="tx1"/>
                </a:solidFill>
                <a:latin typeface="Cambria "/>
              </a:rPr>
              <a:t> after the 15th day of March of such financial year, a period of fifteen days shall be excluded for the purpose of computing the period of limitation as per this section and the notice issued under clause (b) of section 148A in such case shall be deemed to have been issued on the 31st day of March of such financial year:";</a:t>
            </a:r>
            <a:endParaRPr lang="en-US" sz="2700" dirty="0">
              <a:solidFill>
                <a:schemeClr val="tx1"/>
              </a:solidFill>
              <a:latin typeface="Cambria "/>
            </a:endParaRPr>
          </a:p>
          <a:p>
            <a:pPr marL="0" indent="0">
              <a:buNone/>
            </a:pPr>
            <a:endParaRPr lang="en-US" sz="2100" dirty="0"/>
          </a:p>
        </p:txBody>
      </p:sp>
      <p:sp>
        <p:nvSpPr>
          <p:cNvPr id="4" name="Slide Number Placeholder 3"/>
          <p:cNvSpPr>
            <a:spLocks noGrp="1"/>
          </p:cNvSpPr>
          <p:nvPr>
            <p:ph type="sldNum" sz="quarter" idx="12"/>
          </p:nvPr>
        </p:nvSpPr>
        <p:spPr>
          <a:xfrm>
            <a:off x="8590663" y="6299200"/>
            <a:ext cx="683339" cy="362857"/>
          </a:xfrm>
        </p:spPr>
        <p:txBody>
          <a:bodyPr/>
          <a:lstStyle/>
          <a:p>
            <a:fld id="{8CB02029-972E-4112-9521-3842F2D923EA}" type="slidenum">
              <a:rPr lang="en-US" sz="1800" smtClean="0">
                <a:solidFill>
                  <a:schemeClr val="accent2">
                    <a:lumMod val="50000"/>
                  </a:schemeClr>
                </a:solidFill>
                <a:latin typeface="Cambria "/>
              </a:rPr>
              <a:t>46</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4130135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6057" y="595087"/>
            <a:ext cx="11030857" cy="5811400"/>
          </a:xfrm>
        </p:spPr>
        <p:txBody>
          <a:bodyPr/>
          <a:lstStyle/>
          <a:p>
            <a:pPr marL="465138" indent="-465138" algn="just">
              <a:spcBef>
                <a:spcPts val="0"/>
              </a:spcBef>
              <a:buAutoNum type="arabicParenR" startAt="2"/>
            </a:pPr>
            <a:r>
              <a:rPr lang="en-US" dirty="0" smtClean="0">
                <a:latin typeface="Cambria "/>
              </a:rPr>
              <a:t>in </a:t>
            </a:r>
            <a:r>
              <a:rPr lang="en-US" dirty="0">
                <a:latin typeface="Cambria "/>
              </a:rPr>
              <a:t>the sixth </a:t>
            </a:r>
            <a:r>
              <a:rPr lang="en-US" dirty="0" smtClean="0">
                <a:latin typeface="Cambria "/>
              </a:rPr>
              <a:t>proviso to section 149(1), </a:t>
            </a:r>
            <a:r>
              <a:rPr lang="en-US" dirty="0">
                <a:latin typeface="Cambria "/>
              </a:rPr>
              <a:t>for the words "less than seven days", the words </a:t>
            </a:r>
            <a:r>
              <a:rPr lang="en-US" b="1" dirty="0">
                <a:latin typeface="Cambria "/>
              </a:rPr>
              <a:t>"does not exceed seven days" </a:t>
            </a:r>
            <a:r>
              <a:rPr lang="en-US" dirty="0">
                <a:latin typeface="Cambria "/>
              </a:rPr>
              <a:t>shall be </a:t>
            </a:r>
            <a:r>
              <a:rPr lang="en-US" dirty="0" smtClean="0">
                <a:latin typeface="Cambria "/>
              </a:rPr>
              <a:t>substituted.</a:t>
            </a:r>
          </a:p>
          <a:p>
            <a:pPr marL="465138" indent="-465138" algn="just">
              <a:spcBef>
                <a:spcPts val="0"/>
              </a:spcBef>
              <a:buAutoNum type="arabicParenR" startAt="2"/>
            </a:pPr>
            <a:endParaRPr lang="en-US" b="1" dirty="0">
              <a:latin typeface="Cambria "/>
            </a:endParaRPr>
          </a:p>
          <a:p>
            <a:pPr marL="465138" indent="-465138" algn="just">
              <a:spcBef>
                <a:spcPts val="0"/>
              </a:spcBef>
              <a:buAutoNum type="arabicParenR" startAt="2"/>
            </a:pPr>
            <a:r>
              <a:rPr lang="en-US" b="1" dirty="0" smtClean="0">
                <a:latin typeface="Cambria "/>
              </a:rPr>
              <a:t>Time </a:t>
            </a:r>
            <a:r>
              <a:rPr lang="en-US" b="1" dirty="0">
                <a:latin typeface="Cambria "/>
              </a:rPr>
              <a:t>limit to file return u/s 148 :  3 months</a:t>
            </a:r>
            <a:r>
              <a:rPr lang="en-US" dirty="0">
                <a:latin typeface="Cambria "/>
              </a:rPr>
              <a:t> from the end of the month in which notice u/s 148 is issued or </a:t>
            </a:r>
            <a:r>
              <a:rPr lang="en-US" b="1" dirty="0">
                <a:latin typeface="Cambria "/>
              </a:rPr>
              <a:t>extended time allowed </a:t>
            </a:r>
            <a:r>
              <a:rPr lang="en-US" dirty="0">
                <a:latin typeface="Cambria "/>
              </a:rPr>
              <a:t>by the AO on application by the </a:t>
            </a:r>
            <a:r>
              <a:rPr lang="en-US" dirty="0" err="1">
                <a:latin typeface="Cambria "/>
              </a:rPr>
              <a:t>assessee</a:t>
            </a:r>
            <a:r>
              <a:rPr lang="en-US" dirty="0">
                <a:latin typeface="Cambria "/>
              </a:rPr>
              <a:t>-Return filed beyond period shall not be deemed to be return u/s 139-</a:t>
            </a:r>
            <a:r>
              <a:rPr lang="en-US" b="1" dirty="0">
                <a:latin typeface="Cambria "/>
              </a:rPr>
              <a:t>(3</a:t>
            </a:r>
            <a:r>
              <a:rPr lang="en-US" b="1" baseline="30000" dirty="0">
                <a:latin typeface="Cambria "/>
              </a:rPr>
              <a:t>rd</a:t>
            </a:r>
            <a:r>
              <a:rPr lang="en-US" b="1" dirty="0">
                <a:latin typeface="Cambria "/>
              </a:rPr>
              <a:t> Proviso)-[Amendment </a:t>
            </a:r>
            <a:r>
              <a:rPr lang="en-US" b="1" dirty="0" err="1">
                <a:latin typeface="Cambria "/>
              </a:rPr>
              <a:t>w.e.f</a:t>
            </a:r>
            <a:r>
              <a:rPr lang="en-US" b="1" dirty="0">
                <a:latin typeface="Cambria "/>
              </a:rPr>
              <a:t> 01.04.2023]</a:t>
            </a:r>
          </a:p>
          <a:p>
            <a:pPr marL="0" indent="0" algn="just">
              <a:spcBef>
                <a:spcPts val="0"/>
              </a:spcBef>
              <a:buNone/>
            </a:pPr>
            <a:r>
              <a:rPr lang="en-US" b="1" dirty="0">
                <a:latin typeface="Cambria "/>
              </a:rPr>
              <a:t>Note: No mention of word “Invalid return”  and also discretion of the AO to allow extended time</a:t>
            </a:r>
          </a:p>
          <a:p>
            <a:pPr marL="0" indent="0">
              <a:buNone/>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47</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0646203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595087"/>
            <a:ext cx="10861523" cy="5936342"/>
          </a:xfrm>
        </p:spPr>
        <p:txBody>
          <a:bodyPr/>
          <a:lstStyle/>
          <a:p>
            <a:pPr algn="ctr">
              <a:buNone/>
            </a:pPr>
            <a:endParaRPr lang="en-US" sz="3600" b="1" dirty="0">
              <a:latin typeface="Cambria" pitchFamily="18" charset="0"/>
            </a:endParaRPr>
          </a:p>
          <a:p>
            <a:pPr algn="ctr">
              <a:buNone/>
            </a:pPr>
            <a:endParaRPr lang="en-US" sz="3600" b="1" dirty="0" smtClean="0">
              <a:solidFill>
                <a:srgbClr val="C00000"/>
              </a:solidFill>
              <a:latin typeface="Cambria" pitchFamily="18" charset="0"/>
            </a:endParaRPr>
          </a:p>
          <a:p>
            <a:pPr algn="ctr">
              <a:buNone/>
            </a:pPr>
            <a:endParaRPr lang="en-US" sz="3600" b="1" dirty="0">
              <a:solidFill>
                <a:srgbClr val="C00000"/>
              </a:solidFill>
              <a:latin typeface="Cambria" pitchFamily="18" charset="0"/>
            </a:endParaRPr>
          </a:p>
          <a:p>
            <a:pPr algn="ctr">
              <a:buNone/>
            </a:pPr>
            <a:r>
              <a:rPr lang="en-US" sz="3600" b="1" dirty="0" smtClean="0">
                <a:solidFill>
                  <a:schemeClr val="accent2">
                    <a:lumMod val="50000"/>
                  </a:schemeClr>
                </a:solidFill>
                <a:latin typeface="Cambria" pitchFamily="18" charset="0"/>
              </a:rPr>
              <a:t>THANK </a:t>
            </a:r>
            <a:r>
              <a:rPr lang="en-US" sz="3600" b="1" dirty="0">
                <a:solidFill>
                  <a:schemeClr val="accent2">
                    <a:lumMod val="50000"/>
                  </a:schemeClr>
                </a:solidFill>
                <a:latin typeface="Cambria" pitchFamily="18" charset="0"/>
              </a:rPr>
              <a:t>YOU</a:t>
            </a:r>
          </a:p>
          <a:p>
            <a:pPr>
              <a:buNone/>
            </a:pPr>
            <a:endParaRPr lang="en-US" b="1" dirty="0">
              <a:solidFill>
                <a:schemeClr val="accent2">
                  <a:lumMod val="50000"/>
                </a:schemeClr>
              </a:solidFill>
              <a:latin typeface="Cambria" pitchFamily="18" charset="0"/>
              <a:ea typeface="Cambria" pitchFamily="18" charset="0"/>
            </a:endParaRPr>
          </a:p>
          <a:p>
            <a:pPr>
              <a:buNone/>
            </a:pPr>
            <a:r>
              <a:rPr lang="en-US" sz="2000" b="1" dirty="0">
                <a:solidFill>
                  <a:schemeClr val="accent2">
                    <a:lumMod val="50000"/>
                  </a:schemeClr>
                </a:solidFill>
                <a:latin typeface="Cambria" pitchFamily="18" charset="0"/>
                <a:ea typeface="Cambria" pitchFamily="18" charset="0"/>
              </a:rPr>
              <a:t>Prepared by :-</a:t>
            </a:r>
          </a:p>
          <a:p>
            <a:pPr>
              <a:buNone/>
            </a:pPr>
            <a:r>
              <a:rPr lang="en-US" sz="2000" b="1" dirty="0" smtClean="0">
                <a:solidFill>
                  <a:schemeClr val="accent2">
                    <a:lumMod val="50000"/>
                  </a:schemeClr>
                </a:solidFill>
                <a:latin typeface="Cambria" pitchFamily="18" charset="0"/>
                <a:ea typeface="Cambria" pitchFamily="18" charset="0"/>
              </a:rPr>
              <a:t>CA (Adv.) </a:t>
            </a:r>
            <a:r>
              <a:rPr lang="en-US" sz="2000" b="1" dirty="0">
                <a:solidFill>
                  <a:schemeClr val="accent2">
                    <a:lumMod val="50000"/>
                  </a:schemeClr>
                </a:solidFill>
                <a:latin typeface="Cambria" pitchFamily="18" charset="0"/>
                <a:ea typeface="Cambria" pitchFamily="18" charset="0"/>
              </a:rPr>
              <a:t>Bharti Sharma</a:t>
            </a:r>
            <a:endParaRPr lang="en-US" sz="2000" dirty="0">
              <a:solidFill>
                <a:schemeClr val="accent2">
                  <a:lumMod val="50000"/>
                </a:schemeClr>
              </a:solidFill>
              <a:latin typeface="Cambria" pitchFamily="18" charset="0"/>
              <a:ea typeface="Cambria" pitchFamily="18" charset="0"/>
            </a:endParaRPr>
          </a:p>
          <a:p>
            <a:pPr>
              <a:buNone/>
            </a:pPr>
            <a:r>
              <a:rPr lang="en-US" sz="2000" b="1" dirty="0">
                <a:solidFill>
                  <a:schemeClr val="accent2">
                    <a:lumMod val="50000"/>
                  </a:schemeClr>
                </a:solidFill>
                <a:latin typeface="Cambria" pitchFamily="18" charset="0"/>
                <a:ea typeface="Cambria" pitchFamily="18" charset="0"/>
              </a:rPr>
              <a:t>9717262738</a:t>
            </a:r>
            <a:endParaRPr lang="en-US" sz="2000" dirty="0">
              <a:solidFill>
                <a:schemeClr val="accent2">
                  <a:lumMod val="50000"/>
                </a:schemeClr>
              </a:solidFill>
              <a:latin typeface="Cambria" pitchFamily="18" charset="0"/>
              <a:ea typeface="Cambria" pitchFamily="18" charset="0"/>
            </a:endParaRPr>
          </a:p>
          <a:p>
            <a:pPr>
              <a:buNone/>
            </a:pPr>
            <a:r>
              <a:rPr lang="en-US" sz="2000" b="1" dirty="0">
                <a:solidFill>
                  <a:schemeClr val="accent2">
                    <a:lumMod val="50000"/>
                  </a:schemeClr>
                </a:solidFill>
                <a:latin typeface="Cambria" pitchFamily="18" charset="0"/>
                <a:ea typeface="Cambria" pitchFamily="18" charset="0"/>
              </a:rPr>
              <a:t>C/o Mr. Ajay </a:t>
            </a:r>
            <a:r>
              <a:rPr lang="en-US" sz="2000" b="1" dirty="0" err="1">
                <a:solidFill>
                  <a:schemeClr val="accent2">
                    <a:lumMod val="50000"/>
                  </a:schemeClr>
                </a:solidFill>
                <a:latin typeface="Cambria" pitchFamily="18" charset="0"/>
                <a:ea typeface="Cambria" pitchFamily="18" charset="0"/>
              </a:rPr>
              <a:t>Wadhwa</a:t>
            </a:r>
            <a:r>
              <a:rPr lang="en-US" sz="2000" b="1" dirty="0">
                <a:solidFill>
                  <a:schemeClr val="accent2">
                    <a:lumMod val="50000"/>
                  </a:schemeClr>
                </a:solidFill>
                <a:latin typeface="Cambria" pitchFamily="18" charset="0"/>
                <a:ea typeface="Cambria" pitchFamily="18" charset="0"/>
              </a:rPr>
              <a:t>, Advocate</a:t>
            </a:r>
            <a:endParaRPr lang="en-US" sz="2000" dirty="0">
              <a:solidFill>
                <a:schemeClr val="accent2">
                  <a:lumMod val="50000"/>
                </a:schemeClr>
              </a:solidFill>
              <a:latin typeface="Cambria" pitchFamily="18" charset="0"/>
              <a:ea typeface="Cambria" pitchFamily="18" charset="0"/>
            </a:endParaRPr>
          </a:p>
          <a:p>
            <a:pPr>
              <a:buNone/>
            </a:pPr>
            <a:r>
              <a:rPr lang="en-US" sz="2000" b="1" dirty="0">
                <a:solidFill>
                  <a:schemeClr val="accent2">
                    <a:lumMod val="50000"/>
                  </a:schemeClr>
                </a:solidFill>
                <a:latin typeface="Cambria" pitchFamily="18" charset="0"/>
                <a:ea typeface="Cambria" pitchFamily="18" charset="0"/>
              </a:rPr>
              <a:t>W-107, Greater Kailash-1</a:t>
            </a:r>
            <a:endParaRPr lang="en-US" sz="2000" dirty="0">
              <a:solidFill>
                <a:schemeClr val="accent2">
                  <a:lumMod val="50000"/>
                </a:schemeClr>
              </a:solidFill>
              <a:latin typeface="Cambria" pitchFamily="18" charset="0"/>
              <a:ea typeface="Cambria" pitchFamily="18" charset="0"/>
            </a:endParaRPr>
          </a:p>
          <a:p>
            <a:pPr>
              <a:buNone/>
            </a:pPr>
            <a:r>
              <a:rPr lang="en-US" sz="2000" b="1" dirty="0">
                <a:solidFill>
                  <a:schemeClr val="accent2">
                    <a:lumMod val="50000"/>
                  </a:schemeClr>
                </a:solidFill>
                <a:latin typeface="Cambria" pitchFamily="18" charset="0"/>
                <a:ea typeface="Cambria" pitchFamily="18" charset="0"/>
              </a:rPr>
              <a:t>Delhi-110048</a:t>
            </a:r>
            <a:endParaRPr lang="en-US" sz="2000" dirty="0">
              <a:solidFill>
                <a:schemeClr val="accent2">
                  <a:lumMod val="50000"/>
                </a:schemeClr>
              </a:solidFill>
              <a:latin typeface="Cambria" pitchFamily="18" charset="0"/>
              <a:ea typeface="Cambria" pitchFamily="18" charset="0"/>
            </a:endParaRPr>
          </a:p>
        </p:txBody>
      </p:sp>
      <p:sp>
        <p:nvSpPr>
          <p:cNvPr id="4" name="Slide Number Placeholder 3"/>
          <p:cNvSpPr>
            <a:spLocks noGrp="1"/>
          </p:cNvSpPr>
          <p:nvPr>
            <p:ph type="sldNum" sz="quarter" idx="12"/>
          </p:nvPr>
        </p:nvSpPr>
        <p:spPr/>
        <p:txBody>
          <a:bodyPr/>
          <a:lstStyle/>
          <a:p>
            <a:endParaRPr lang="en-US" dirty="0"/>
          </a:p>
          <a:p>
            <a:fld id="{8CB02029-972E-4112-9521-3842F2D923EA}" type="slidenum">
              <a:rPr lang="en-US" sz="1800" smtClean="0">
                <a:solidFill>
                  <a:schemeClr val="accent2">
                    <a:lumMod val="50000"/>
                  </a:schemeClr>
                </a:solidFill>
                <a:latin typeface="Cambria "/>
              </a:rPr>
              <a:t>48</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1657364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213" y="514350"/>
            <a:ext cx="11025187" cy="6000750"/>
          </a:xfrm>
        </p:spPr>
        <p:txBody>
          <a:bodyPr>
            <a:normAutofit/>
          </a:bodyPr>
          <a:lstStyle/>
          <a:p>
            <a:pPr lvl="1" algn="just">
              <a:lnSpc>
                <a:spcPct val="100000"/>
              </a:lnSpc>
              <a:buFont typeface="Wingdings" panose="05000000000000000000" pitchFamily="2" charset="2"/>
              <a:buChar char="Ø"/>
            </a:pPr>
            <a:r>
              <a:rPr lang="en-US" sz="1900" dirty="0" smtClean="0">
                <a:latin typeface="Cambria" panose="02040503050406030204" pitchFamily="18" charset="0"/>
                <a:ea typeface="Cambria" panose="02040503050406030204" pitchFamily="18" charset="0"/>
              </a:rPr>
              <a:t>Must indicate failure on the part of the </a:t>
            </a:r>
            <a:r>
              <a:rPr lang="en-US" sz="1900" dirty="0" err="1" smtClean="0">
                <a:latin typeface="Cambria" panose="02040503050406030204" pitchFamily="18" charset="0"/>
                <a:ea typeface="Cambria" panose="02040503050406030204" pitchFamily="18" charset="0"/>
              </a:rPr>
              <a:t>assessee</a:t>
            </a:r>
            <a:r>
              <a:rPr lang="en-US" sz="1900" dirty="0" smtClean="0">
                <a:latin typeface="Cambria" panose="02040503050406030204" pitchFamily="18" charset="0"/>
                <a:ea typeface="Cambria" panose="02040503050406030204" pitchFamily="18" charset="0"/>
              </a:rPr>
              <a:t> to disclose fully and truly all material facts necessary for assessment,</a:t>
            </a:r>
          </a:p>
          <a:p>
            <a:pPr marL="0" indent="0" algn="just">
              <a:lnSpc>
                <a:spcPct val="100000"/>
              </a:lnSpc>
              <a:buNone/>
            </a:pPr>
            <a:r>
              <a:rPr lang="en-US" sz="1900" dirty="0" smtClean="0">
                <a:latin typeface="Cambria" panose="02040503050406030204" pitchFamily="18" charset="0"/>
                <a:ea typeface="Cambria" panose="02040503050406030204" pitchFamily="18" charset="0"/>
              </a:rPr>
              <a:t> </a:t>
            </a:r>
            <a:r>
              <a:rPr lang="en-US" sz="1900" b="1" dirty="0" smtClean="0">
                <a:latin typeface="Cambria" panose="02040503050406030204" pitchFamily="18" charset="0"/>
                <a:ea typeface="Cambria" panose="02040503050406030204" pitchFamily="18" charset="0"/>
              </a:rPr>
              <a:t>Kelvinator of India Ltd. [2010] 320 ITR 561 (SC) ; </a:t>
            </a:r>
            <a:r>
              <a:rPr lang="en-US" sz="1900" b="1" dirty="0" err="1" smtClean="0">
                <a:latin typeface="Cambria" panose="02040503050406030204" pitchFamily="18" charset="0"/>
                <a:ea typeface="Cambria" panose="02040503050406030204" pitchFamily="18" charset="0"/>
              </a:rPr>
              <a:t>Sheo</a:t>
            </a:r>
            <a:r>
              <a:rPr lang="en-US" sz="1900" b="1" dirty="0" smtClean="0">
                <a:latin typeface="Cambria" panose="02040503050406030204" pitchFamily="18" charset="0"/>
                <a:ea typeface="Cambria" panose="02040503050406030204" pitchFamily="18" charset="0"/>
              </a:rPr>
              <a:t> </a:t>
            </a:r>
            <a:r>
              <a:rPr lang="en-US" sz="1900" b="1" dirty="0" err="1" smtClean="0">
                <a:latin typeface="Cambria" panose="02040503050406030204" pitchFamily="18" charset="0"/>
                <a:ea typeface="Cambria" panose="02040503050406030204" pitchFamily="18" charset="0"/>
              </a:rPr>
              <a:t>Nath</a:t>
            </a:r>
            <a:r>
              <a:rPr lang="en-US" sz="1900" b="1" dirty="0" smtClean="0">
                <a:latin typeface="Cambria" panose="02040503050406030204" pitchFamily="18" charset="0"/>
                <a:ea typeface="Cambria" panose="02040503050406030204" pitchFamily="18" charset="0"/>
              </a:rPr>
              <a:t> Singh [1971] 82 ITR 147 (SC); SABH Infrastructure Ltd. [2017] 398 ITR 198 (Delhi) ; </a:t>
            </a:r>
            <a:r>
              <a:rPr lang="en-US" sz="1900" b="1" dirty="0" err="1" smtClean="0">
                <a:latin typeface="Cambria" panose="02040503050406030204" pitchFamily="18" charset="0"/>
                <a:ea typeface="Cambria" panose="02040503050406030204" pitchFamily="18" charset="0"/>
              </a:rPr>
              <a:t>Meenakshi</a:t>
            </a:r>
            <a:r>
              <a:rPr lang="en-US" sz="1900" b="1" dirty="0" smtClean="0">
                <a:latin typeface="Cambria" panose="02040503050406030204" pitchFamily="18" charset="0"/>
                <a:ea typeface="Cambria" panose="02040503050406030204" pitchFamily="18" charset="0"/>
              </a:rPr>
              <a:t> Overseas (P.) Ltd. [2017] 395 ITR 677; </a:t>
            </a:r>
            <a:r>
              <a:rPr lang="en-US" sz="1900" b="1" dirty="0" err="1" smtClean="0">
                <a:latin typeface="Cambria" panose="02040503050406030204" pitchFamily="18" charset="0"/>
                <a:ea typeface="Cambria" panose="02040503050406030204" pitchFamily="18" charset="0"/>
              </a:rPr>
              <a:t>Ashian</a:t>
            </a:r>
            <a:r>
              <a:rPr lang="en-US" sz="1900" b="1" dirty="0" smtClean="0">
                <a:latin typeface="Cambria" panose="02040503050406030204" pitchFamily="18" charset="0"/>
                <a:ea typeface="Cambria" panose="02040503050406030204" pitchFamily="18" charset="0"/>
              </a:rPr>
              <a:t> Needles (P.) Ltd. [2016]384 ITR144(Delhi HC) ; </a:t>
            </a:r>
            <a:r>
              <a:rPr lang="en-US" sz="1900" b="1" dirty="0" err="1" smtClean="0">
                <a:latin typeface="Cambria" panose="02040503050406030204" pitchFamily="18" charset="0"/>
                <a:ea typeface="Cambria" panose="02040503050406030204" pitchFamily="18" charset="0"/>
              </a:rPr>
              <a:t>Ajit</a:t>
            </a:r>
            <a:r>
              <a:rPr lang="en-US" sz="1900" b="1" dirty="0" smtClean="0">
                <a:latin typeface="Cambria" panose="02040503050406030204" pitchFamily="18" charset="0"/>
                <a:ea typeface="Cambria" panose="02040503050406030204" pitchFamily="18" charset="0"/>
              </a:rPr>
              <a:t> Gupta [2016] 383 ITR 361 (Delhi HC); Signature Hotels (P.) Ltd.[2011] 338 ITR 51 (Delhi-HC); </a:t>
            </a:r>
            <a:r>
              <a:rPr lang="en-US" sz="1900" b="1" dirty="0" err="1" smtClean="0">
                <a:latin typeface="Cambria" panose="02040503050406030204" pitchFamily="18" charset="0"/>
                <a:ea typeface="Cambria" panose="02040503050406030204" pitchFamily="18" charset="0"/>
              </a:rPr>
              <a:t>Lakshya</a:t>
            </a:r>
            <a:r>
              <a:rPr lang="en-US" sz="1900" b="1" dirty="0" smtClean="0">
                <a:latin typeface="Cambria" panose="02040503050406030204" pitchFamily="18" charset="0"/>
                <a:ea typeface="Cambria" panose="02040503050406030204" pitchFamily="18" charset="0"/>
              </a:rPr>
              <a:t> Exim (P.) Ltd. [2011] 12 ITR(T) 303 (Delhi HC); Northern Exim (P.) Ltd. [2013] 357 ITR 586 (Delhi HC)</a:t>
            </a:r>
          </a:p>
          <a:p>
            <a:pPr marL="0" indent="0" algn="just">
              <a:lnSpc>
                <a:spcPct val="100000"/>
              </a:lnSpc>
              <a:buNone/>
            </a:pPr>
            <a:endParaRPr lang="en-US" sz="1900" dirty="0" smtClean="0">
              <a:latin typeface="Cambria" panose="02040503050406030204" pitchFamily="18" charset="0"/>
              <a:ea typeface="Cambria" panose="02040503050406030204" pitchFamily="18" charset="0"/>
            </a:endParaRPr>
          </a:p>
          <a:p>
            <a:pPr algn="just">
              <a:lnSpc>
                <a:spcPct val="100000"/>
              </a:lnSpc>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Re-assessment proceedings could not be a means to carry out fishing and roving enquiries or verification exercise </a:t>
            </a:r>
            <a:r>
              <a:rPr lang="en-US" sz="1900" b="1" dirty="0" smtClean="0">
                <a:latin typeface="Cambria" panose="02040503050406030204" pitchFamily="18" charset="0"/>
                <a:ea typeface="Cambria" panose="02040503050406030204" pitchFamily="18" charset="0"/>
              </a:rPr>
              <a:t>[</a:t>
            </a:r>
            <a:r>
              <a:rPr lang="en-US" sz="1900" b="1" dirty="0" err="1" smtClean="0">
                <a:latin typeface="Cambria" panose="02040503050406030204" pitchFamily="18" charset="0"/>
                <a:ea typeface="Cambria" panose="02040503050406030204" pitchFamily="18" charset="0"/>
              </a:rPr>
              <a:t>Chhugamal</a:t>
            </a:r>
            <a:r>
              <a:rPr lang="en-US" sz="1900" b="1" dirty="0" smtClean="0">
                <a:latin typeface="Cambria" panose="02040503050406030204" pitchFamily="18" charset="0"/>
                <a:ea typeface="Cambria" panose="02040503050406030204" pitchFamily="18" charset="0"/>
              </a:rPr>
              <a:t> </a:t>
            </a:r>
            <a:r>
              <a:rPr lang="en-US" sz="1900" b="1" dirty="0" err="1" smtClean="0">
                <a:latin typeface="Cambria" panose="02040503050406030204" pitchFamily="18" charset="0"/>
                <a:ea typeface="Cambria" panose="02040503050406030204" pitchFamily="18" charset="0"/>
              </a:rPr>
              <a:t>Rajpal</a:t>
            </a:r>
            <a:r>
              <a:rPr lang="en-US" sz="1900" b="1" dirty="0" smtClean="0">
                <a:latin typeface="Cambria" panose="02040503050406030204" pitchFamily="18" charset="0"/>
                <a:ea typeface="Cambria" panose="02040503050406030204" pitchFamily="18" charset="0"/>
              </a:rPr>
              <a:t> vs. S.P. </a:t>
            </a:r>
            <a:r>
              <a:rPr lang="en-US" sz="1900" b="1" dirty="0" err="1" smtClean="0">
                <a:latin typeface="Cambria" panose="02040503050406030204" pitchFamily="18" charset="0"/>
                <a:ea typeface="Cambria" panose="02040503050406030204" pitchFamily="18" charset="0"/>
              </a:rPr>
              <a:t>Chaliha</a:t>
            </a:r>
            <a:r>
              <a:rPr lang="en-US" sz="1900" b="1" dirty="0" smtClean="0">
                <a:latin typeface="Cambria" panose="02040503050406030204" pitchFamily="18" charset="0"/>
                <a:ea typeface="Cambria" panose="02040503050406030204" pitchFamily="18" charset="0"/>
              </a:rPr>
              <a:t> 79 ITR 603 (SC); CIT vs. </a:t>
            </a:r>
            <a:r>
              <a:rPr lang="en-US" sz="1900" b="1" dirty="0" err="1" smtClean="0">
                <a:latin typeface="Cambria" panose="02040503050406030204" pitchFamily="18" charset="0"/>
                <a:ea typeface="Cambria" panose="02040503050406030204" pitchFamily="18" charset="0"/>
              </a:rPr>
              <a:t>Batra</a:t>
            </a:r>
            <a:r>
              <a:rPr lang="en-US" sz="1900" b="1" dirty="0" smtClean="0">
                <a:latin typeface="Cambria" panose="02040503050406030204" pitchFamily="18" charset="0"/>
                <a:ea typeface="Cambria" panose="02040503050406030204" pitchFamily="18" charset="0"/>
              </a:rPr>
              <a:t> </a:t>
            </a:r>
            <a:r>
              <a:rPr lang="en-US" sz="1900" b="1" dirty="0" err="1" smtClean="0">
                <a:latin typeface="Cambria" panose="02040503050406030204" pitchFamily="18" charset="0"/>
                <a:ea typeface="Cambria" panose="02040503050406030204" pitchFamily="18" charset="0"/>
              </a:rPr>
              <a:t>Bhatta</a:t>
            </a:r>
            <a:r>
              <a:rPr lang="en-US" sz="1900" b="1" dirty="0" smtClean="0">
                <a:latin typeface="Cambria" panose="02040503050406030204" pitchFamily="18" charset="0"/>
                <a:ea typeface="Cambria" panose="02040503050406030204" pitchFamily="18" charset="0"/>
              </a:rPr>
              <a:t> Co. 321 ITR 526 (Del)</a:t>
            </a:r>
            <a:r>
              <a:rPr lang="en-US" sz="1900" dirty="0" smtClean="0">
                <a:latin typeface="Cambria" panose="02040503050406030204" pitchFamily="18" charset="0"/>
                <a:ea typeface="Cambria" panose="02040503050406030204" pitchFamily="18" charset="0"/>
              </a:rPr>
              <a:t>]</a:t>
            </a:r>
          </a:p>
          <a:p>
            <a:pPr algn="just">
              <a:lnSpc>
                <a:spcPct val="100000"/>
              </a:lnSpc>
              <a:buFont typeface="Wingdings" panose="05000000000000000000" pitchFamily="2" charset="2"/>
              <a:buChar char="v"/>
            </a:pPr>
            <a:r>
              <a:rPr lang="en-US" sz="1900" dirty="0" smtClean="0">
                <a:latin typeface="Cambria" panose="02040503050406030204" pitchFamily="18" charset="0"/>
                <a:ea typeface="Cambria" panose="02040503050406030204" pitchFamily="18" charset="0"/>
              </a:rPr>
              <a:t>Review of an assessment in the guise of re-assessment proceedings was barred. Change of Opinion could not be reason for reopening. </a:t>
            </a:r>
            <a:r>
              <a:rPr lang="en-US" sz="1900" b="1" dirty="0" err="1">
                <a:latin typeface="Cambria" panose="02040503050406030204" pitchFamily="18" charset="0"/>
                <a:ea typeface="Cambria" panose="02040503050406030204" pitchFamily="18" charset="0"/>
              </a:rPr>
              <a:t>Usha</a:t>
            </a:r>
            <a:r>
              <a:rPr lang="en-US" sz="1900" b="1" dirty="0">
                <a:latin typeface="Cambria" panose="02040503050406030204" pitchFamily="18" charset="0"/>
                <a:ea typeface="Cambria" panose="02040503050406030204" pitchFamily="18" charset="0"/>
              </a:rPr>
              <a:t> International Ltd. [2012] 348 ITR 485 (</a:t>
            </a:r>
            <a:r>
              <a:rPr lang="en-US" sz="1900" b="1" dirty="0" smtClean="0">
                <a:latin typeface="Cambria" panose="02040503050406030204" pitchFamily="18" charset="0"/>
                <a:ea typeface="Cambria" panose="02040503050406030204" pitchFamily="18" charset="0"/>
              </a:rPr>
              <a:t>Delhi HC);</a:t>
            </a:r>
            <a:r>
              <a:rPr lang="en-US" sz="1900" b="1" dirty="0">
                <a:latin typeface="Cambria" panose="02040503050406030204" pitchFamily="18" charset="0"/>
                <a:ea typeface="Cambria" panose="02040503050406030204" pitchFamily="18" charset="0"/>
              </a:rPr>
              <a:t> Kelvinator of India Ltd. [2010] 320 ITR 561 (SC</a:t>
            </a:r>
            <a:r>
              <a:rPr lang="en-US" sz="1900" b="1" dirty="0" smtClean="0">
                <a:latin typeface="Cambria" panose="02040503050406030204" pitchFamily="18" charset="0"/>
                <a:ea typeface="Cambria" panose="02040503050406030204" pitchFamily="18" charset="0"/>
              </a:rPr>
              <a:t>)</a:t>
            </a:r>
          </a:p>
          <a:p>
            <a:pPr lvl="0" algn="just">
              <a:lnSpc>
                <a:spcPct val="100000"/>
              </a:lnSpc>
              <a:buFont typeface="Wingdings" panose="05000000000000000000" pitchFamily="2" charset="2"/>
              <a:buChar char="v"/>
            </a:pPr>
            <a:r>
              <a:rPr lang="en-US" sz="1900" b="1" dirty="0" smtClean="0">
                <a:latin typeface="Cambria" panose="02040503050406030204" pitchFamily="18" charset="0"/>
                <a:ea typeface="Cambria" panose="02040503050406030204" pitchFamily="18" charset="0"/>
              </a:rPr>
              <a:t>Valid sanction under section 151 </a:t>
            </a:r>
            <a:r>
              <a:rPr lang="en-US" sz="1900" dirty="0" smtClean="0">
                <a:latin typeface="Cambria" panose="02040503050406030204" pitchFamily="18" charset="0"/>
                <a:ea typeface="Cambria" panose="02040503050406030204" pitchFamily="18" charset="0"/>
              </a:rPr>
              <a:t>–From Competent Authority, must be proper and not mechanical in nature. It cannot be reduced to mere formality-</a:t>
            </a:r>
            <a:r>
              <a:rPr lang="en-US" sz="1900" b="1" dirty="0" err="1">
                <a:latin typeface="Cambria" panose="02040503050406030204" pitchFamily="18" charset="0"/>
                <a:ea typeface="Cambria" panose="02040503050406030204" pitchFamily="18" charset="0"/>
              </a:rPr>
              <a:t>Chhugamal</a:t>
            </a:r>
            <a:r>
              <a:rPr lang="en-US" sz="1900" b="1" dirty="0">
                <a:latin typeface="Cambria" panose="02040503050406030204" pitchFamily="18" charset="0"/>
                <a:ea typeface="Cambria" panose="02040503050406030204" pitchFamily="18" charset="0"/>
              </a:rPr>
              <a:t> </a:t>
            </a:r>
            <a:r>
              <a:rPr lang="en-US" sz="1900" b="1" dirty="0" err="1">
                <a:latin typeface="Cambria" panose="02040503050406030204" pitchFamily="18" charset="0"/>
                <a:ea typeface="Cambria" panose="02040503050406030204" pitchFamily="18" charset="0"/>
              </a:rPr>
              <a:t>Rajpal</a:t>
            </a:r>
            <a:r>
              <a:rPr lang="en-US" sz="1900" b="1" dirty="0">
                <a:latin typeface="Cambria" panose="02040503050406030204" pitchFamily="18" charset="0"/>
                <a:ea typeface="Cambria" panose="02040503050406030204" pitchFamily="18" charset="0"/>
              </a:rPr>
              <a:t> </a:t>
            </a:r>
            <a:r>
              <a:rPr lang="en-US" sz="1900" b="1" dirty="0" smtClean="0">
                <a:latin typeface="Cambria" panose="02040503050406030204" pitchFamily="18" charset="0"/>
                <a:ea typeface="Cambria" panose="02040503050406030204" pitchFamily="18" charset="0"/>
              </a:rPr>
              <a:t>[1971</a:t>
            </a:r>
            <a:r>
              <a:rPr lang="en-US" sz="1900" b="1" dirty="0">
                <a:latin typeface="Cambria" panose="02040503050406030204" pitchFamily="18" charset="0"/>
                <a:ea typeface="Cambria" panose="02040503050406030204" pitchFamily="18" charset="0"/>
              </a:rPr>
              <a:t>] 79 ITR </a:t>
            </a:r>
            <a:r>
              <a:rPr lang="en-US" sz="1900" b="1" dirty="0" smtClean="0">
                <a:latin typeface="Cambria" panose="02040503050406030204" pitchFamily="18" charset="0"/>
                <a:ea typeface="Cambria" panose="02040503050406030204" pitchFamily="18" charset="0"/>
              </a:rPr>
              <a:t>603 (SC);</a:t>
            </a:r>
            <a:r>
              <a:rPr lang="en-US" sz="1900" b="1" dirty="0">
                <a:latin typeface="Cambria" panose="02040503050406030204" pitchFamily="18" charset="0"/>
                <a:ea typeface="Cambria" panose="02040503050406030204" pitchFamily="18" charset="0"/>
              </a:rPr>
              <a:t> Soyuz Industrial Resources Ltd. [2015] 58 taxmann.com </a:t>
            </a:r>
            <a:r>
              <a:rPr lang="en-US" sz="1900" b="1" dirty="0" smtClean="0">
                <a:latin typeface="Cambria" panose="02040503050406030204" pitchFamily="18" charset="0"/>
                <a:ea typeface="Cambria" panose="02040503050406030204" pitchFamily="18" charset="0"/>
              </a:rPr>
              <a:t>336(Delhi HC); </a:t>
            </a:r>
            <a:r>
              <a:rPr lang="en-US" sz="1900" b="1" dirty="0">
                <a:latin typeface="Cambria" panose="02040503050406030204" pitchFamily="18" charset="0"/>
                <a:ea typeface="Cambria" panose="02040503050406030204" pitchFamily="18" charset="0"/>
              </a:rPr>
              <a:t>Yum Restaurants Asia </a:t>
            </a:r>
            <a:r>
              <a:rPr lang="en-US" sz="1900" b="1" dirty="0" err="1">
                <a:latin typeface="Cambria" panose="02040503050406030204" pitchFamily="18" charset="0"/>
                <a:ea typeface="Cambria" panose="02040503050406030204" pitchFamily="18" charset="0"/>
              </a:rPr>
              <a:t>Pte</a:t>
            </a:r>
            <a:r>
              <a:rPr lang="en-US" sz="1900" b="1" dirty="0">
                <a:latin typeface="Cambria" panose="02040503050406030204" pitchFamily="18" charset="0"/>
                <a:ea typeface="Cambria" panose="02040503050406030204" pitchFamily="18" charset="0"/>
              </a:rPr>
              <a:t> </a:t>
            </a:r>
            <a:r>
              <a:rPr lang="en-US" sz="1900" b="1" dirty="0" smtClean="0">
                <a:latin typeface="Cambria" panose="02040503050406030204" pitchFamily="18" charset="0"/>
                <a:ea typeface="Cambria" panose="02040503050406030204" pitchFamily="18" charset="0"/>
              </a:rPr>
              <a:t>Ltd </a:t>
            </a:r>
            <a:r>
              <a:rPr lang="en-US" sz="1900" b="1" dirty="0">
                <a:latin typeface="Cambria" panose="02040503050406030204" pitchFamily="18" charset="0"/>
                <a:ea typeface="Cambria" panose="02040503050406030204" pitchFamily="18" charset="0"/>
              </a:rPr>
              <a:t>[2017] 397 ITR 639 (Delhi)</a:t>
            </a:r>
            <a:endParaRPr lang="en-US" sz="1900" dirty="0">
              <a:latin typeface="Cambria" panose="02040503050406030204" pitchFamily="18" charset="0"/>
              <a:ea typeface="Cambria" panose="02040503050406030204" pitchFamily="18" charset="0"/>
            </a:endParaRPr>
          </a:p>
          <a:p>
            <a:pPr>
              <a:buFont typeface="Wingdings" panose="05000000000000000000" pitchFamily="2" charset="2"/>
              <a:buChar char="v"/>
            </a:pPr>
            <a:endParaRPr lang="en-US" dirty="0"/>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5</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364527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571" y="428624"/>
            <a:ext cx="11059885" cy="5870575"/>
          </a:xfrm>
        </p:spPr>
        <p:txBody>
          <a:bodyPr/>
          <a:lstStyle/>
          <a:p>
            <a:pPr marL="0" indent="0" algn="ctr">
              <a:buNone/>
            </a:pPr>
            <a:endParaRPr lang="en-US" b="1" dirty="0" smtClean="0">
              <a:latin typeface="Cambria" panose="02040503050406030204" pitchFamily="18" charset="0"/>
              <a:ea typeface="Cambria" panose="02040503050406030204" pitchFamily="18" charset="0"/>
            </a:endParaRPr>
          </a:p>
          <a:p>
            <a:pPr marL="0" indent="0" algn="ctr">
              <a:buNone/>
            </a:pPr>
            <a:endParaRPr lang="en-US" b="1" dirty="0">
              <a:latin typeface="Cambria" panose="02040503050406030204" pitchFamily="18" charset="0"/>
              <a:ea typeface="Cambria" panose="02040503050406030204" pitchFamily="18" charset="0"/>
            </a:endParaRPr>
          </a:p>
          <a:p>
            <a:pPr marL="0" indent="0" algn="ctr">
              <a:buNone/>
            </a:pPr>
            <a:endParaRPr lang="en-US" b="1" dirty="0" smtClean="0">
              <a:latin typeface="Cambria" panose="02040503050406030204" pitchFamily="18" charset="0"/>
              <a:ea typeface="Cambria" panose="02040503050406030204" pitchFamily="18" charset="0"/>
            </a:endParaRPr>
          </a:p>
          <a:p>
            <a:pPr marL="0" indent="0" algn="ctr">
              <a:buNone/>
            </a:pPr>
            <a:r>
              <a:rPr lang="en-US" sz="4200" b="1" dirty="0" smtClean="0">
                <a:solidFill>
                  <a:schemeClr val="accent2">
                    <a:lumMod val="50000"/>
                  </a:schemeClr>
                </a:solidFill>
                <a:latin typeface="Cambria" panose="02040503050406030204" pitchFamily="18" charset="0"/>
                <a:ea typeface="Cambria" panose="02040503050406030204" pitchFamily="18" charset="0"/>
              </a:rPr>
              <a:t>New Reassessment Scheme introduced by the Finance Act, 2021 </a:t>
            </a:r>
            <a:r>
              <a:rPr lang="en-US" sz="4200" b="1" dirty="0" err="1" smtClean="0">
                <a:solidFill>
                  <a:schemeClr val="accent2">
                    <a:lumMod val="50000"/>
                  </a:schemeClr>
                </a:solidFill>
                <a:latin typeface="Cambria" panose="02040503050406030204" pitchFamily="18" charset="0"/>
                <a:ea typeface="Cambria" panose="02040503050406030204" pitchFamily="18" charset="0"/>
              </a:rPr>
              <a:t>w.e.f</a:t>
            </a:r>
            <a:r>
              <a:rPr lang="en-US" sz="4200" b="1" dirty="0" smtClean="0">
                <a:solidFill>
                  <a:schemeClr val="accent2">
                    <a:lumMod val="50000"/>
                  </a:schemeClr>
                </a:solidFill>
                <a:latin typeface="Cambria" panose="02040503050406030204" pitchFamily="18" charset="0"/>
                <a:ea typeface="Cambria" panose="02040503050406030204" pitchFamily="18" charset="0"/>
              </a:rPr>
              <a:t> 01.04.2021 and amended by the Finance Act 2022 and 2023</a:t>
            </a:r>
            <a:endParaRPr lang="en-US" sz="4200" dirty="0">
              <a:solidFill>
                <a:schemeClr val="accent2">
                  <a:lumMod val="50000"/>
                </a:schemeClr>
              </a:solidFill>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6</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344362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43014"/>
          </a:xfrm>
        </p:spPr>
        <p:txBody>
          <a:bodyPr>
            <a:noAutofit/>
          </a:bodyPr>
          <a:lstStyle/>
          <a:p>
            <a:pPr algn="ctr"/>
            <a:r>
              <a:rPr lang="en-US" sz="3000" b="1" dirty="0" smtClean="0">
                <a:solidFill>
                  <a:schemeClr val="accent2">
                    <a:lumMod val="50000"/>
                  </a:schemeClr>
                </a:solidFill>
                <a:latin typeface="Cambria" panose="02040503050406030204" pitchFamily="18" charset="0"/>
                <a:ea typeface="Cambria" panose="02040503050406030204" pitchFamily="18" charset="0"/>
              </a:rPr>
              <a:t>Intention and purpose of substituting the erstwhile reassessment provisions with the new provisions</a:t>
            </a:r>
            <a:endParaRPr lang="en-US" sz="3000" b="1" dirty="0">
              <a:solidFill>
                <a:schemeClr val="accent2">
                  <a:lumMod val="50000"/>
                </a:schemeClr>
              </a:solidFill>
              <a:latin typeface="Cambria" panose="02040503050406030204" pitchFamily="18" charset="0"/>
              <a:ea typeface="Cambria" panose="02040503050406030204" pitchFamily="18" charset="0"/>
            </a:endParaRPr>
          </a:p>
        </p:txBody>
      </p:sp>
      <p:sp>
        <p:nvSpPr>
          <p:cNvPr id="3" name="Content Placeholder 2"/>
          <p:cNvSpPr>
            <a:spLocks noGrp="1"/>
          </p:cNvSpPr>
          <p:nvPr>
            <p:ph idx="1"/>
          </p:nvPr>
        </p:nvSpPr>
        <p:spPr>
          <a:xfrm>
            <a:off x="838199" y="1743075"/>
            <a:ext cx="10700657" cy="4843463"/>
          </a:xfrm>
        </p:spPr>
        <p:txBody>
          <a:bodyPr>
            <a:normAutofit/>
          </a:bodyPr>
          <a:lstStyle/>
          <a:p>
            <a:pPr algn="just">
              <a:lnSpc>
                <a:spcPct val="100000"/>
              </a:lnSpc>
              <a:spcBef>
                <a:spcPts val="0"/>
              </a:spcBef>
              <a:buFont typeface="Wingdings" panose="05000000000000000000" pitchFamily="2" charset="2"/>
              <a:buChar char="v"/>
            </a:pPr>
            <a:r>
              <a:rPr lang="en-US" sz="2300" b="1" dirty="0" smtClean="0">
                <a:latin typeface="Cambria" panose="02040503050406030204" pitchFamily="18" charset="0"/>
                <a:ea typeface="Cambria" panose="02040503050406030204" pitchFamily="18" charset="0"/>
              </a:rPr>
              <a:t>Intention and purpose of </a:t>
            </a:r>
            <a:r>
              <a:rPr lang="en-US" sz="2300" b="1" dirty="0">
                <a:latin typeface="Cambria" panose="02040503050406030204" pitchFamily="18" charset="0"/>
                <a:ea typeface="Cambria" panose="02040503050406030204" pitchFamily="18" charset="0"/>
              </a:rPr>
              <a:t>the </a:t>
            </a:r>
            <a:r>
              <a:rPr lang="en-US" sz="2300" b="1" dirty="0" smtClean="0">
                <a:latin typeface="Cambria" panose="02040503050406030204" pitchFamily="18" charset="0"/>
                <a:ea typeface="Cambria" panose="02040503050406030204" pitchFamily="18" charset="0"/>
              </a:rPr>
              <a:t>Enactment  </a:t>
            </a:r>
            <a:r>
              <a:rPr lang="en-US" sz="2300" dirty="0" smtClean="0">
                <a:latin typeface="Cambria" panose="02040503050406030204" pitchFamily="18" charset="0"/>
                <a:ea typeface="Cambria" panose="02040503050406030204" pitchFamily="18" charset="0"/>
              </a:rPr>
              <a:t>is clear from the </a:t>
            </a:r>
            <a:r>
              <a:rPr lang="en-US" sz="2300" b="1" dirty="0" smtClean="0">
                <a:latin typeface="Cambria" panose="02040503050406030204" pitchFamily="18" charset="0"/>
                <a:ea typeface="Cambria" panose="02040503050406030204" pitchFamily="18" charset="0"/>
              </a:rPr>
              <a:t>paras </a:t>
            </a:r>
            <a:r>
              <a:rPr lang="en-US" sz="2300" b="1" dirty="0">
                <a:latin typeface="Cambria" panose="02040503050406030204" pitchFamily="18" charset="0"/>
                <a:ea typeface="Cambria" panose="02040503050406030204" pitchFamily="18" charset="0"/>
              </a:rPr>
              <a:t>153 and 154 of the Budget Speech </a:t>
            </a:r>
            <a:r>
              <a:rPr lang="en-US" sz="2300" dirty="0">
                <a:latin typeface="Cambria" panose="02040503050406030204" pitchFamily="18" charset="0"/>
                <a:ea typeface="Cambria" panose="02040503050406030204" pitchFamily="18" charset="0"/>
              </a:rPr>
              <a:t>of the </a:t>
            </a:r>
            <a:r>
              <a:rPr lang="en-US" sz="2300" dirty="0" err="1">
                <a:latin typeface="Cambria" panose="02040503050406030204" pitchFamily="18" charset="0"/>
                <a:ea typeface="Cambria" panose="02040503050406030204" pitchFamily="18" charset="0"/>
              </a:rPr>
              <a:t>Hon’ble</a:t>
            </a:r>
            <a:r>
              <a:rPr lang="en-US" sz="2300" dirty="0">
                <a:latin typeface="Cambria" panose="02040503050406030204" pitchFamily="18" charset="0"/>
                <a:ea typeface="Cambria" panose="02040503050406030204" pitchFamily="18" charset="0"/>
              </a:rPr>
              <a:t> Finance Minister for the year 2021-22. </a:t>
            </a:r>
            <a:endParaRPr lang="en-US" sz="2300" dirty="0" smtClean="0">
              <a:latin typeface="Cambria" panose="02040503050406030204" pitchFamily="18" charset="0"/>
              <a:ea typeface="Cambria" panose="02040503050406030204" pitchFamily="18" charset="0"/>
            </a:endParaRPr>
          </a:p>
          <a:p>
            <a:pPr marL="0" indent="0" algn="ctr">
              <a:lnSpc>
                <a:spcPct val="100000"/>
              </a:lnSpc>
              <a:spcBef>
                <a:spcPts val="0"/>
              </a:spcBef>
              <a:buNone/>
            </a:pPr>
            <a:r>
              <a:rPr lang="en-US" sz="1800" b="1" i="1" dirty="0" smtClean="0">
                <a:effectLst/>
                <a:latin typeface="Cambria" panose="02040503050406030204" pitchFamily="18" charset="0"/>
                <a:ea typeface="Cambria" panose="02040503050406030204" pitchFamily="18" charset="0"/>
              </a:rPr>
              <a:t>“Reduction in Time for Income Tax Proceedings</a:t>
            </a:r>
          </a:p>
          <a:p>
            <a:pPr marL="0" indent="0" algn="just">
              <a:lnSpc>
                <a:spcPct val="100000"/>
              </a:lnSpc>
              <a:spcBef>
                <a:spcPts val="0"/>
              </a:spcBef>
              <a:buNone/>
            </a:pPr>
            <a:r>
              <a:rPr lang="en-US" sz="1800" b="1" i="1" dirty="0" smtClean="0">
                <a:effectLst/>
                <a:latin typeface="Cambria" panose="02040503050406030204" pitchFamily="18" charset="0"/>
                <a:ea typeface="Cambria" panose="02040503050406030204" pitchFamily="18" charset="0"/>
              </a:rPr>
              <a:t>153. </a:t>
            </a:r>
            <a:r>
              <a:rPr lang="en-US" sz="1800" b="0" i="1" dirty="0" err="1" smtClean="0">
                <a:effectLst/>
                <a:latin typeface="Cambria" panose="02040503050406030204" pitchFamily="18" charset="0"/>
                <a:ea typeface="Cambria" panose="02040503050406030204" pitchFamily="18" charset="0"/>
              </a:rPr>
              <a:t>Honourable</a:t>
            </a:r>
            <a:r>
              <a:rPr lang="en-US" sz="1800" b="0" i="1" dirty="0" smtClean="0">
                <a:effectLst/>
                <a:latin typeface="Cambria" panose="02040503050406030204" pitchFamily="18" charset="0"/>
                <a:ea typeface="Cambria" panose="02040503050406030204" pitchFamily="18" charset="0"/>
              </a:rPr>
              <a:t> Speaker, presently, an assessment can be re-opened up to 6 years and in serious tax fraud cases for up to 10 years. </a:t>
            </a:r>
            <a:r>
              <a:rPr lang="en-US" sz="1800" b="1" i="1" u="sng" dirty="0" smtClean="0">
                <a:effectLst/>
                <a:latin typeface="Cambria" panose="02040503050406030204" pitchFamily="18" charset="0"/>
                <a:ea typeface="Cambria" panose="02040503050406030204" pitchFamily="18" charset="0"/>
              </a:rPr>
              <a:t>As a result, taxpayers have to remain under uncertainty for a long time. </a:t>
            </a:r>
          </a:p>
          <a:p>
            <a:pPr marL="0" indent="0" algn="just">
              <a:lnSpc>
                <a:spcPct val="100000"/>
              </a:lnSpc>
              <a:spcBef>
                <a:spcPts val="0"/>
              </a:spcBef>
              <a:buNone/>
            </a:pPr>
            <a:r>
              <a:rPr lang="en-US" sz="1800" b="1" i="1" dirty="0" smtClean="0">
                <a:effectLst/>
                <a:latin typeface="Cambria" panose="02040503050406030204" pitchFamily="18" charset="0"/>
                <a:ea typeface="Cambria" panose="02040503050406030204" pitchFamily="18" charset="0"/>
              </a:rPr>
              <a:t>154. </a:t>
            </a:r>
            <a:r>
              <a:rPr lang="en-US" sz="1800" b="0" i="1" dirty="0" smtClean="0">
                <a:effectLst/>
                <a:latin typeface="Cambria" panose="02040503050406030204" pitchFamily="18" charset="0"/>
                <a:ea typeface="Cambria" panose="02040503050406030204" pitchFamily="18" charset="0"/>
              </a:rPr>
              <a:t>I therefore propose to </a:t>
            </a:r>
            <a:r>
              <a:rPr lang="en-US" sz="1800" b="1" i="1" u="sng" dirty="0" smtClean="0">
                <a:effectLst/>
                <a:latin typeface="Cambria" panose="02040503050406030204" pitchFamily="18" charset="0"/>
                <a:ea typeface="Cambria" panose="02040503050406030204" pitchFamily="18" charset="0"/>
              </a:rPr>
              <a:t>reduce this time-limit for re-opening of assessment to 3 years from the present 6 years. In serious tax evasion cases too, only where there is evidence of concealment of income of `50 lakh or more in a year, can the assessment be re-opened up to 10 years. </a:t>
            </a:r>
            <a:r>
              <a:rPr lang="en-US" sz="1800" b="0" i="1" dirty="0" smtClean="0">
                <a:effectLst/>
                <a:latin typeface="Cambria" panose="02040503050406030204" pitchFamily="18" charset="0"/>
                <a:ea typeface="Cambria" panose="02040503050406030204" pitchFamily="18" charset="0"/>
              </a:rPr>
              <a:t>Even this reopening can be done only after the approval of the Principal Chief Commissioner, the highest level of the Income Tax Department.”</a:t>
            </a:r>
          </a:p>
          <a:p>
            <a:pPr marL="0" indent="0" algn="just">
              <a:lnSpc>
                <a:spcPct val="100000"/>
              </a:lnSpc>
              <a:spcBef>
                <a:spcPts val="0"/>
              </a:spcBef>
              <a:buNone/>
            </a:pPr>
            <a:endParaRPr lang="en-US" sz="1600" i="1" dirty="0">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v"/>
            </a:pPr>
            <a:r>
              <a:rPr lang="en-US" sz="2300" dirty="0" smtClean="0">
                <a:latin typeface="Cambria" panose="02040503050406030204" pitchFamily="18" charset="0"/>
                <a:ea typeface="Cambria" panose="02040503050406030204" pitchFamily="18" charset="0"/>
                <a:cs typeface="Times New Roman" panose="02020603050405020304" pitchFamily="18" charset="0"/>
              </a:rPr>
              <a:t>Also </a:t>
            </a:r>
            <a:r>
              <a:rPr lang="en-US" sz="2300" dirty="0">
                <a:latin typeface="Cambria" panose="02040503050406030204" pitchFamily="18" charset="0"/>
                <a:ea typeface="Cambria" panose="02040503050406030204" pitchFamily="18" charset="0"/>
                <a:cs typeface="Times New Roman" panose="02020603050405020304" pitchFamily="18" charset="0"/>
              </a:rPr>
              <a:t>M</a:t>
            </a:r>
            <a:r>
              <a:rPr lang="en-US" sz="2300" dirty="0" smtClean="0">
                <a:effectLst/>
                <a:latin typeface="Cambria" panose="02040503050406030204" pitchFamily="18" charset="0"/>
                <a:ea typeface="Cambria" panose="02040503050406030204" pitchFamily="18" charset="0"/>
                <a:cs typeface="Times New Roman" panose="02020603050405020304" pitchFamily="18" charset="0"/>
              </a:rPr>
              <a:t>emorandum explaining the provisions of Finance Bill 2021 proposes that the new system would result in less litigation and  would  provide  ease  of  doing  business  to  the taxpayers as </a:t>
            </a:r>
            <a:r>
              <a:rPr lang="en-US" sz="2300" b="0" i="0" dirty="0" smtClean="0">
                <a:effectLst/>
                <a:latin typeface="Cambria" panose="02040503050406030204" pitchFamily="18" charset="0"/>
                <a:ea typeface="Cambria" panose="02040503050406030204" pitchFamily="18" charset="0"/>
              </a:rPr>
              <a:t>there is a reduction in time limit by which a notice for assessment or reassessment or re-computation can be issued.</a:t>
            </a:r>
            <a:endParaRPr lang="en-US" sz="2300" i="1" dirty="0">
              <a:latin typeface="Cambria" panose="02040503050406030204" pitchFamily="18" charset="0"/>
              <a:ea typeface="Cambria" panose="02040503050406030204" pitchFamily="18" charset="0"/>
            </a:endParaRPr>
          </a:p>
        </p:txBody>
      </p:sp>
      <p:sp>
        <p:nvSpPr>
          <p:cNvPr id="6" name="Slide Number Placeholder 5"/>
          <p:cNvSpPr>
            <a:spLocks noGrp="1"/>
          </p:cNvSpPr>
          <p:nvPr>
            <p:ph type="sldNum" sz="quarter" idx="12"/>
          </p:nvPr>
        </p:nvSpPr>
        <p:spPr>
          <a:xfrm flipH="1">
            <a:off x="9535886" y="6041362"/>
            <a:ext cx="914400" cy="365125"/>
          </a:xfrm>
        </p:spPr>
        <p:txBody>
          <a:bodyPr/>
          <a:lstStyle/>
          <a:p>
            <a:fld id="{8CB02029-972E-4112-9521-3842F2D923EA}" type="slidenum">
              <a:rPr lang="en-US" sz="1800" smtClean="0">
                <a:solidFill>
                  <a:schemeClr val="accent2">
                    <a:lumMod val="50000"/>
                  </a:schemeClr>
                </a:solidFill>
                <a:latin typeface="Cambria "/>
              </a:rPr>
              <a:t>7</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3909785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3104"/>
          </a:xfrm>
        </p:spPr>
        <p:txBody>
          <a:bodyPr>
            <a:noAutofit/>
          </a:bodyPr>
          <a:lstStyle/>
          <a:p>
            <a:pPr algn="ctr"/>
            <a:r>
              <a:rPr lang="en-US" sz="3000" b="1" dirty="0" smtClean="0">
                <a:solidFill>
                  <a:schemeClr val="accent2">
                    <a:lumMod val="50000"/>
                  </a:schemeClr>
                </a:solidFill>
                <a:latin typeface="Cambria" panose="02040503050406030204" pitchFamily="18" charset="0"/>
              </a:rPr>
              <a:t>Introduction </a:t>
            </a:r>
            <a:r>
              <a:rPr lang="en-US" sz="3000" b="1" dirty="0">
                <a:solidFill>
                  <a:schemeClr val="accent2">
                    <a:lumMod val="50000"/>
                  </a:schemeClr>
                </a:solidFill>
                <a:latin typeface="Cambria" panose="02040503050406030204" pitchFamily="18" charset="0"/>
              </a:rPr>
              <a:t>of new </a:t>
            </a:r>
            <a:r>
              <a:rPr lang="en-US" sz="3000" b="1" dirty="0" smtClean="0">
                <a:solidFill>
                  <a:schemeClr val="accent2">
                    <a:lumMod val="50000"/>
                  </a:schemeClr>
                </a:solidFill>
                <a:latin typeface="Cambria" panose="02040503050406030204" pitchFamily="18" charset="0"/>
              </a:rPr>
              <a:t>R-assessment scheme </a:t>
            </a:r>
            <a:endParaRPr lang="en-US" sz="3000" b="1" dirty="0">
              <a:solidFill>
                <a:schemeClr val="accent2">
                  <a:lumMod val="50000"/>
                </a:schemeClr>
              </a:solidFill>
              <a:latin typeface="Cambria" panose="02040503050406030204" pitchFamily="18" charset="0"/>
            </a:endParaRPr>
          </a:p>
        </p:txBody>
      </p:sp>
      <p:sp>
        <p:nvSpPr>
          <p:cNvPr id="3" name="Content Placeholder 2"/>
          <p:cNvSpPr>
            <a:spLocks noGrp="1"/>
          </p:cNvSpPr>
          <p:nvPr>
            <p:ph idx="1"/>
          </p:nvPr>
        </p:nvSpPr>
        <p:spPr>
          <a:xfrm>
            <a:off x="667657" y="1385888"/>
            <a:ext cx="10686143" cy="5233276"/>
          </a:xfrm>
        </p:spPr>
        <p:txBody>
          <a:bodyPr>
            <a:noAutofit/>
          </a:bodyPr>
          <a:lstStyle/>
          <a:p>
            <a:pPr algn="just">
              <a:lnSpc>
                <a:spcPct val="100000"/>
              </a:lnSpc>
              <a:spcBef>
                <a:spcPts val="0"/>
              </a:spcBef>
              <a:buFont typeface="Wingdings" panose="05000000000000000000" pitchFamily="2" charset="2"/>
              <a:buChar char="v"/>
            </a:pPr>
            <a:r>
              <a:rPr lang="en-US" sz="2000" dirty="0">
                <a:solidFill>
                  <a:schemeClr val="tx1"/>
                </a:solidFill>
                <a:latin typeface="Cambria" panose="02040503050406030204" pitchFamily="18" charset="0"/>
              </a:rPr>
              <a:t>New re-assessment scheme came into effect from </a:t>
            </a:r>
            <a:r>
              <a:rPr lang="en-US" sz="2000" dirty="0" smtClean="0">
                <a:solidFill>
                  <a:schemeClr val="tx1"/>
                </a:solidFill>
                <a:latin typeface="Cambria" panose="02040503050406030204" pitchFamily="18" charset="0"/>
              </a:rPr>
              <a:t>01.04.2021.</a:t>
            </a:r>
          </a:p>
          <a:p>
            <a:pPr marL="0" indent="0" algn="just">
              <a:lnSpc>
                <a:spcPct val="100000"/>
              </a:lnSpc>
              <a:spcBef>
                <a:spcPts val="0"/>
              </a:spcBef>
              <a:buNone/>
            </a:pPr>
            <a:endParaRPr lang="en-US" sz="2000" dirty="0" smtClean="0">
              <a:solidFill>
                <a:schemeClr val="tx1"/>
              </a:solidFill>
              <a:latin typeface="Cambria" panose="02040503050406030204" pitchFamily="18" charset="0"/>
            </a:endParaRPr>
          </a:p>
          <a:p>
            <a:pPr algn="just">
              <a:lnSpc>
                <a:spcPct val="100000"/>
              </a:lnSpc>
              <a:spcBef>
                <a:spcPts val="0"/>
              </a:spcBef>
              <a:buFont typeface="Wingdings" panose="05000000000000000000" pitchFamily="2" charset="2"/>
              <a:buChar char="v"/>
            </a:pPr>
            <a:r>
              <a:rPr lang="en-US" sz="2000" dirty="0" smtClean="0">
                <a:solidFill>
                  <a:schemeClr val="tx1"/>
                </a:solidFill>
                <a:latin typeface="Cambria" panose="02040503050406030204" pitchFamily="18" charset="0"/>
              </a:rPr>
              <a:t>The </a:t>
            </a:r>
            <a:r>
              <a:rPr lang="en-US" sz="2000" dirty="0">
                <a:solidFill>
                  <a:schemeClr val="tx1"/>
                </a:solidFill>
                <a:latin typeface="Cambria" panose="02040503050406030204" pitchFamily="18" charset="0"/>
              </a:rPr>
              <a:t>legislature vide the Finance Act, 2021 completely revamped </a:t>
            </a:r>
            <a:r>
              <a:rPr lang="en-US" sz="2000" dirty="0" smtClean="0">
                <a:solidFill>
                  <a:schemeClr val="tx1"/>
                </a:solidFill>
                <a:latin typeface="Cambria" panose="02040503050406030204" pitchFamily="18" charset="0"/>
              </a:rPr>
              <a:t>the scheme </a:t>
            </a:r>
            <a:r>
              <a:rPr lang="en-US" sz="2000" dirty="0">
                <a:solidFill>
                  <a:schemeClr val="tx1"/>
                </a:solidFill>
                <a:latin typeface="Cambria" panose="02040503050406030204" pitchFamily="18" charset="0"/>
              </a:rPr>
              <a:t>of reassessment by substituting the provisions of sections 147, </a:t>
            </a:r>
            <a:r>
              <a:rPr lang="en-US" sz="2000" dirty="0" smtClean="0">
                <a:solidFill>
                  <a:schemeClr val="tx1"/>
                </a:solidFill>
                <a:latin typeface="Cambria" panose="02040503050406030204" pitchFamily="18" charset="0"/>
              </a:rPr>
              <a:t>148,149 </a:t>
            </a:r>
            <a:r>
              <a:rPr lang="en-US" sz="2000" dirty="0">
                <a:solidFill>
                  <a:schemeClr val="tx1"/>
                </a:solidFill>
                <a:latin typeface="Cambria" panose="02040503050406030204" pitchFamily="18" charset="0"/>
              </a:rPr>
              <a:t>&amp; 151 and brought in safeguards in </a:t>
            </a:r>
            <a:r>
              <a:rPr lang="en-US" sz="2000" dirty="0" smtClean="0">
                <a:solidFill>
                  <a:schemeClr val="tx1"/>
                </a:solidFill>
                <a:latin typeface="Cambria" panose="02040503050406030204" pitchFamily="18" charset="0"/>
              </a:rPr>
              <a:t>new scheme in </a:t>
            </a:r>
            <a:r>
              <a:rPr lang="en-US" sz="2000" dirty="0">
                <a:solidFill>
                  <a:schemeClr val="tx1"/>
                </a:solidFill>
                <a:latin typeface="Cambria" panose="02040503050406030204" pitchFamily="18" charset="0"/>
              </a:rPr>
              <a:t>accordance with the judgment of the </a:t>
            </a:r>
            <a:r>
              <a:rPr lang="en-US" sz="2000" b="1" dirty="0" err="1">
                <a:solidFill>
                  <a:schemeClr val="tx1"/>
                </a:solidFill>
                <a:latin typeface="Cambria" panose="02040503050406030204" pitchFamily="18" charset="0"/>
              </a:rPr>
              <a:t>Hon’ble</a:t>
            </a:r>
            <a:r>
              <a:rPr lang="en-US" sz="2000" b="1" dirty="0">
                <a:solidFill>
                  <a:schemeClr val="tx1"/>
                </a:solidFill>
                <a:latin typeface="Cambria" panose="02040503050406030204" pitchFamily="18" charset="0"/>
              </a:rPr>
              <a:t> Supreme Court in GKN </a:t>
            </a:r>
            <a:r>
              <a:rPr lang="en-US" sz="2000" b="1" dirty="0" err="1">
                <a:solidFill>
                  <a:schemeClr val="tx1"/>
                </a:solidFill>
                <a:latin typeface="Cambria" panose="02040503050406030204" pitchFamily="18" charset="0"/>
              </a:rPr>
              <a:t>Driveshafts</a:t>
            </a:r>
            <a:r>
              <a:rPr lang="en-US" sz="2000" b="1" dirty="0">
                <a:solidFill>
                  <a:schemeClr val="tx1"/>
                </a:solidFill>
                <a:latin typeface="Cambria" panose="02040503050406030204" pitchFamily="18" charset="0"/>
              </a:rPr>
              <a:t> (India) Ltd. </a:t>
            </a:r>
            <a:r>
              <a:rPr lang="en-US" sz="2000" b="1" dirty="0" smtClean="0">
                <a:solidFill>
                  <a:schemeClr val="tx1"/>
                </a:solidFill>
                <a:latin typeface="Cambria" panose="02040503050406030204" pitchFamily="18" charset="0"/>
              </a:rPr>
              <a:t>[2003</a:t>
            </a:r>
            <a:r>
              <a:rPr lang="en-US" sz="2000" b="1" dirty="0">
                <a:solidFill>
                  <a:schemeClr val="tx1"/>
                </a:solidFill>
                <a:latin typeface="Cambria" panose="02040503050406030204" pitchFamily="18" charset="0"/>
              </a:rPr>
              <a:t>] 259 ITR 19</a:t>
            </a:r>
            <a:r>
              <a:rPr lang="en-US" sz="2000" dirty="0">
                <a:solidFill>
                  <a:schemeClr val="tx1"/>
                </a:solidFill>
                <a:latin typeface="Cambria" panose="02040503050406030204" pitchFamily="18" charset="0"/>
              </a:rPr>
              <a:t> by inserting section </a:t>
            </a:r>
            <a:r>
              <a:rPr lang="en-US" sz="2000" dirty="0" smtClean="0">
                <a:solidFill>
                  <a:schemeClr val="tx1"/>
                </a:solidFill>
                <a:latin typeface="Cambria" panose="02040503050406030204" pitchFamily="18" charset="0"/>
              </a:rPr>
              <a:t>148A.</a:t>
            </a:r>
          </a:p>
          <a:p>
            <a:pPr marL="0" indent="0" algn="just">
              <a:lnSpc>
                <a:spcPct val="100000"/>
              </a:lnSpc>
              <a:spcBef>
                <a:spcPts val="0"/>
              </a:spcBef>
              <a:buNone/>
            </a:pPr>
            <a:endParaRPr lang="en-US" sz="2000" dirty="0" smtClean="0">
              <a:solidFill>
                <a:schemeClr val="tx1"/>
              </a:solidFill>
              <a:latin typeface="Cambria" panose="02040503050406030204" pitchFamily="18" charset="0"/>
            </a:endParaRPr>
          </a:p>
          <a:p>
            <a:pPr algn="just">
              <a:lnSpc>
                <a:spcPct val="100000"/>
              </a:lnSpc>
              <a:spcBef>
                <a:spcPts val="0"/>
              </a:spcBef>
              <a:buFont typeface="Wingdings" panose="05000000000000000000" pitchFamily="2" charset="2"/>
              <a:buChar char="v"/>
            </a:pPr>
            <a:r>
              <a:rPr lang="en-US" sz="2000" dirty="0" smtClean="0">
                <a:solidFill>
                  <a:schemeClr val="tx1"/>
                </a:solidFill>
                <a:latin typeface="Cambria" panose="02040503050406030204" pitchFamily="18" charset="0"/>
              </a:rPr>
              <a:t>Sunset </a:t>
            </a:r>
            <a:r>
              <a:rPr lang="en-US" sz="2000" dirty="0">
                <a:solidFill>
                  <a:schemeClr val="tx1"/>
                </a:solidFill>
                <a:latin typeface="Cambria" panose="02040503050406030204" pitchFamily="18" charset="0"/>
              </a:rPr>
              <a:t>clauses were inserted in sections 153A &amp; 153C in respect </a:t>
            </a:r>
            <a:r>
              <a:rPr lang="en-US" sz="2000" dirty="0" smtClean="0">
                <a:solidFill>
                  <a:schemeClr val="tx1"/>
                </a:solidFill>
                <a:latin typeface="Cambria" panose="02040503050406030204" pitchFamily="18" charset="0"/>
              </a:rPr>
              <a:t>of assessments </a:t>
            </a:r>
            <a:r>
              <a:rPr lang="en-US" sz="2000" dirty="0">
                <a:solidFill>
                  <a:schemeClr val="tx1"/>
                </a:solidFill>
                <a:latin typeface="Cambria" panose="02040503050406030204" pitchFamily="18" charset="0"/>
              </a:rPr>
              <a:t>to be completed pursuant to search initiated under section </a:t>
            </a:r>
            <a:r>
              <a:rPr lang="en-US" sz="2000" dirty="0" smtClean="0">
                <a:solidFill>
                  <a:schemeClr val="tx1"/>
                </a:solidFill>
                <a:latin typeface="Cambria" panose="02040503050406030204" pitchFamily="18" charset="0"/>
              </a:rPr>
              <a:t>132 &amp; </a:t>
            </a:r>
            <a:r>
              <a:rPr lang="en-US" sz="2000" dirty="0">
                <a:solidFill>
                  <a:schemeClr val="tx1"/>
                </a:solidFill>
                <a:latin typeface="Cambria" panose="02040503050406030204" pitchFamily="18" charset="0"/>
              </a:rPr>
              <a:t>requisition under section 132A on or after 01.04.2021</a:t>
            </a:r>
            <a:r>
              <a:rPr lang="en-US" sz="2000" dirty="0" smtClean="0">
                <a:solidFill>
                  <a:schemeClr val="tx1"/>
                </a:solidFill>
                <a:latin typeface="Cambria" panose="02040503050406030204" pitchFamily="18" charset="0"/>
              </a:rPr>
              <a:t>.</a:t>
            </a:r>
          </a:p>
          <a:p>
            <a:pPr marL="0" indent="0" algn="just">
              <a:lnSpc>
                <a:spcPct val="100000"/>
              </a:lnSpc>
              <a:spcBef>
                <a:spcPts val="0"/>
              </a:spcBef>
              <a:buNone/>
            </a:pPr>
            <a:endParaRPr lang="en-US" sz="2000" dirty="0" smtClean="0">
              <a:solidFill>
                <a:schemeClr val="tx1"/>
              </a:solidFill>
              <a:latin typeface="Cambria" panose="02040503050406030204" pitchFamily="18" charset="0"/>
            </a:endParaRPr>
          </a:p>
          <a:p>
            <a:pPr algn="just">
              <a:lnSpc>
                <a:spcPct val="100000"/>
              </a:lnSpc>
              <a:spcBef>
                <a:spcPts val="0"/>
              </a:spcBef>
              <a:buFont typeface="Wingdings" panose="05000000000000000000" pitchFamily="2" charset="2"/>
              <a:buChar char="v"/>
            </a:pPr>
            <a:r>
              <a:rPr lang="en-US" sz="2000" dirty="0" smtClean="0">
                <a:solidFill>
                  <a:schemeClr val="tx1"/>
                </a:solidFill>
                <a:latin typeface="Cambria" panose="02040503050406030204" pitchFamily="18" charset="0"/>
              </a:rPr>
              <a:t>The term or phrase </a:t>
            </a:r>
            <a:r>
              <a:rPr lang="en-US" sz="2000" i="1" dirty="0" smtClean="0">
                <a:solidFill>
                  <a:schemeClr val="tx1"/>
                </a:solidFill>
                <a:latin typeface="Cambria" panose="02040503050406030204" pitchFamily="18" charset="0"/>
              </a:rPr>
              <a:t>“reasons to believe</a:t>
            </a:r>
            <a:r>
              <a:rPr lang="en-US" sz="2000" dirty="0" smtClean="0">
                <a:solidFill>
                  <a:schemeClr val="tx1"/>
                </a:solidFill>
                <a:latin typeface="Cambria" panose="02040503050406030204" pitchFamily="18" charset="0"/>
              </a:rPr>
              <a:t>” has been substituted with the term </a:t>
            </a:r>
            <a:r>
              <a:rPr lang="en-US" sz="2000" i="1" dirty="0" smtClean="0">
                <a:solidFill>
                  <a:schemeClr val="tx1"/>
                </a:solidFill>
                <a:latin typeface="Cambria" panose="02040503050406030204" pitchFamily="18" charset="0"/>
              </a:rPr>
              <a:t>“information which suggests that income chargeable to tax has escaped assessment </a:t>
            </a:r>
            <a:r>
              <a:rPr lang="en-US" sz="2000" dirty="0" smtClean="0">
                <a:solidFill>
                  <a:schemeClr val="tx1"/>
                </a:solidFill>
                <a:latin typeface="Cambria" panose="02040503050406030204" pitchFamily="18" charset="0"/>
              </a:rPr>
              <a:t>”.</a:t>
            </a:r>
          </a:p>
          <a:p>
            <a:pPr algn="just">
              <a:lnSpc>
                <a:spcPct val="100000"/>
              </a:lnSpc>
              <a:spcBef>
                <a:spcPts val="0"/>
              </a:spcBef>
              <a:buFont typeface="Wingdings" panose="05000000000000000000" pitchFamily="2" charset="2"/>
              <a:buChar char="v"/>
            </a:pPr>
            <a:endParaRPr lang="en-US" sz="2000" dirty="0">
              <a:solidFill>
                <a:schemeClr val="tx1"/>
              </a:solidFill>
              <a:latin typeface="Cambria" panose="02040503050406030204" pitchFamily="18" charset="0"/>
            </a:endParaRPr>
          </a:p>
          <a:p>
            <a:pPr algn="just">
              <a:lnSpc>
                <a:spcPct val="100000"/>
              </a:lnSpc>
              <a:spcBef>
                <a:spcPts val="0"/>
              </a:spcBef>
              <a:buFont typeface="Wingdings" panose="05000000000000000000" pitchFamily="2" charset="2"/>
              <a:buChar char="v"/>
            </a:pPr>
            <a:r>
              <a:rPr lang="en-US" sz="2000" dirty="0" smtClean="0">
                <a:solidFill>
                  <a:schemeClr val="tx1"/>
                </a:solidFill>
                <a:latin typeface="Cambria" panose="02040503050406030204" pitchFamily="18" charset="0"/>
              </a:rPr>
              <a:t>No separate provision or time limit for reassessment in case of undisclosed foreign asset(including financial interest in any entity) and foreign income. </a:t>
            </a:r>
            <a:endParaRPr lang="en-US" sz="2000" dirty="0">
              <a:solidFill>
                <a:schemeClr val="tx1"/>
              </a:solidFill>
              <a:latin typeface="Cambria" panose="02040503050406030204" pitchFamily="18" charset="0"/>
            </a:endParaRPr>
          </a:p>
        </p:txBody>
      </p:sp>
      <p:sp>
        <p:nvSpPr>
          <p:cNvPr id="4" name="Slide Number Placeholder 3"/>
          <p:cNvSpPr>
            <a:spLocks noGrp="1"/>
          </p:cNvSpPr>
          <p:nvPr>
            <p:ph type="sldNum" sz="quarter" idx="12"/>
          </p:nvPr>
        </p:nvSpPr>
        <p:spPr>
          <a:xfrm>
            <a:off x="8590663" y="6041362"/>
            <a:ext cx="930708" cy="365125"/>
          </a:xfrm>
        </p:spPr>
        <p:txBody>
          <a:bodyPr/>
          <a:lstStyle/>
          <a:p>
            <a:fld id="{8CB02029-972E-4112-9521-3842F2D923EA}" type="slidenum">
              <a:rPr lang="en-US" sz="1800" smtClean="0">
                <a:solidFill>
                  <a:schemeClr val="accent2">
                    <a:lumMod val="50000"/>
                  </a:schemeClr>
                </a:solidFill>
                <a:latin typeface="Cambria "/>
              </a:rPr>
              <a:t>8</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801143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7657" y="457200"/>
            <a:ext cx="10686143" cy="5949287"/>
          </a:xfrm>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en-US" sz="4200" b="1" dirty="0" smtClean="0">
                <a:solidFill>
                  <a:schemeClr val="accent2">
                    <a:lumMod val="50000"/>
                  </a:schemeClr>
                </a:solidFill>
                <a:latin typeface="Cambria" panose="02040503050406030204" pitchFamily="18" charset="0"/>
              </a:rPr>
              <a:t>Key aspects , salient features and recent controversies in the amended Sections 148, 148A, 149 and 151 </a:t>
            </a:r>
            <a:endParaRPr lang="en-US" sz="4200" b="1" dirty="0">
              <a:solidFill>
                <a:schemeClr val="accent2">
                  <a:lumMod val="50000"/>
                </a:schemeClr>
              </a:solidFill>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CB02029-972E-4112-9521-3842F2D923EA}" type="slidenum">
              <a:rPr lang="en-US" sz="1800" smtClean="0">
                <a:solidFill>
                  <a:schemeClr val="accent2">
                    <a:lumMod val="50000"/>
                  </a:schemeClr>
                </a:solidFill>
                <a:latin typeface="Cambria "/>
              </a:rPr>
              <a:t>9</a:t>
            </a:fld>
            <a:endParaRPr lang="en-US" sz="1800" dirty="0">
              <a:solidFill>
                <a:schemeClr val="accent2">
                  <a:lumMod val="50000"/>
                </a:schemeClr>
              </a:solidFill>
              <a:latin typeface="Cambria "/>
            </a:endParaRPr>
          </a:p>
        </p:txBody>
      </p:sp>
    </p:spTree>
    <p:extLst>
      <p:ext uri="{BB962C8B-B14F-4D97-AF65-F5344CB8AC3E}">
        <p14:creationId xmlns:p14="http://schemas.microsoft.com/office/powerpoint/2010/main" val="223647990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1717</TotalTime>
  <Words>5691</Words>
  <Application>Microsoft Office PowerPoint</Application>
  <PresentationFormat>Widescreen</PresentationFormat>
  <Paragraphs>534</Paragraphs>
  <Slides>48</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Arial</vt:lpstr>
      <vt:lpstr>Calibri</vt:lpstr>
      <vt:lpstr>Cambria</vt:lpstr>
      <vt:lpstr>Cambria </vt:lpstr>
      <vt:lpstr>Times New Roman</vt:lpstr>
      <vt:lpstr>Trebuchet MS</vt:lpstr>
      <vt:lpstr>Wingdings</vt:lpstr>
      <vt:lpstr>Wingdings 3</vt:lpstr>
      <vt:lpstr>Facet</vt:lpstr>
      <vt:lpstr>Reopening /reassessment proceedings under section 148/148A/149-Myriad legal issues and the way forward</vt:lpstr>
      <vt:lpstr>Salient features of Re-assessment scheme prior to 01.04.2021</vt:lpstr>
      <vt:lpstr>PowerPoint Presentation</vt:lpstr>
      <vt:lpstr>Important litigious issues/ principles laid down by Courts w.r.t. erstwhile Re-assessment scheme</vt:lpstr>
      <vt:lpstr>PowerPoint Presentation</vt:lpstr>
      <vt:lpstr>PowerPoint Presentation</vt:lpstr>
      <vt:lpstr>Intention and purpose of substituting the erstwhile reassessment provisions with the new provisions</vt:lpstr>
      <vt:lpstr>Introduction of new R-assessment scheme </vt:lpstr>
      <vt:lpstr>PowerPoint Presentation</vt:lpstr>
      <vt:lpstr>Key aspects and salient features –Reassessment scheme w.ef. 01.04.2021</vt:lpstr>
      <vt:lpstr>PowerPoint Presentation</vt:lpstr>
      <vt:lpstr>Risk Management Strategy </vt:lpstr>
      <vt:lpstr>PowerPoint Presentation</vt:lpstr>
      <vt:lpstr>PowerPoint Presentation</vt:lpstr>
      <vt:lpstr>Procedure u/s 148A to be followed before issuance of notice u/s 148</vt:lpstr>
      <vt:lpstr>Section 149-Time Limits for issuance of notice u/s 148 </vt:lpstr>
      <vt:lpstr>PowerPoint Presentation</vt:lpstr>
      <vt:lpstr>PowerPoint Presentation</vt:lpstr>
      <vt:lpstr>PowerPoint Presentation</vt:lpstr>
      <vt:lpstr>Approvals for reopening  –specified authority u/s 151, u/s 148B and in other cases</vt:lpstr>
      <vt:lpstr>  “Information which suggests that income chargeable to tax has escaped assessment”-Applicability of Jurisprudence established under old reassessment scheme </vt:lpstr>
      <vt:lpstr>PowerPoint Presentation</vt:lpstr>
      <vt:lpstr>Recent Case laws-Interpreting the term “Information which suggests escapement of income” on various legal parameters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Recent Case laws on Procedure u/s 148A</vt:lpstr>
      <vt:lpstr>PowerPoint Presentation</vt:lpstr>
      <vt:lpstr>PowerPoint Presentation</vt:lpstr>
      <vt:lpstr>PowerPoint Presentation</vt:lpstr>
      <vt:lpstr>PowerPoint Presentation</vt:lpstr>
      <vt:lpstr>Conflict regarding applicability of old provisions vis-a-vis new re-assessment provisions for the notices issued between the period 01.04.2021 to 30.06.2021</vt:lpstr>
      <vt:lpstr>Ashish Agarwal [2022] 444 ITR 1] (Supreme Court) </vt:lpstr>
      <vt:lpstr>PowerPoint Presentation</vt:lpstr>
      <vt:lpstr>CBDT instructions No.1/2022 DATED 11.5.2022 for Implementation of Apex Court Decision in Ashish Agarwal [Conflicting Paras creating controversy]</vt:lpstr>
      <vt:lpstr>Controversy regarding AYs 2013-14 and 2014-15 being barred by limitation as per the first proviso to section 149(1) and recent developments </vt:lpstr>
      <vt:lpstr>PowerPoint Presentation</vt:lpstr>
      <vt:lpstr>PowerPoint Presentation</vt:lpstr>
      <vt:lpstr>AYs 2016-17 &amp; 2017-18-Reopening consequent to Ashish Agarwal-Alleged escaped income is below Rs. 50 Lakhs –Reassessment Proceedings valid or not?</vt:lpstr>
      <vt:lpstr>AYs 2016-17 &amp; 2017-18-Reopening consequent to Ashish Agarwal-Approval not obtained from competent authority under amended section 151(ii)-Reassessment Proceedings valid or not?</vt:lpstr>
      <vt:lpstr>Unsigned Notice u/s 148/Date of Dispatch- Suman Jeet Agarwal vs. ITO [2022] 449 ITR 517 (Delhi HC) </vt:lpstr>
      <vt:lpstr>Amendments made by the Finance Act, 2023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Reopening /reassessment proceedings under section 148/148A/149-Myriad legal issues and the way forward</dc:title>
  <dc:creator>Microsoft account</dc:creator>
  <cp:lastModifiedBy>Admin</cp:lastModifiedBy>
  <cp:revision>289</cp:revision>
  <cp:lastPrinted>2023-05-25T07:14:04Z</cp:lastPrinted>
  <dcterms:created xsi:type="dcterms:W3CDTF">2023-05-22T17:17:24Z</dcterms:created>
  <dcterms:modified xsi:type="dcterms:W3CDTF">2023-05-25T14:03:41Z</dcterms:modified>
</cp:coreProperties>
</file>