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53" r:id="rId1"/>
  </p:sldMasterIdLst>
  <p:notesMasterIdLst>
    <p:notesMasterId r:id="rId122"/>
  </p:notesMasterIdLst>
  <p:handoutMasterIdLst>
    <p:handoutMasterId r:id="rId123"/>
  </p:handoutMasterIdLst>
  <p:sldIdLst>
    <p:sldId id="374" r:id="rId2"/>
    <p:sldId id="432" r:id="rId3"/>
    <p:sldId id="433" r:id="rId4"/>
    <p:sldId id="434" r:id="rId5"/>
    <p:sldId id="516" r:id="rId6"/>
    <p:sldId id="435" r:id="rId7"/>
    <p:sldId id="436" r:id="rId8"/>
    <p:sldId id="437" r:id="rId9"/>
    <p:sldId id="438" r:id="rId10"/>
    <p:sldId id="439" r:id="rId11"/>
    <p:sldId id="440" r:id="rId12"/>
    <p:sldId id="442" r:id="rId13"/>
    <p:sldId id="444" r:id="rId14"/>
    <p:sldId id="501" r:id="rId15"/>
    <p:sldId id="445" r:id="rId16"/>
    <p:sldId id="447" r:id="rId17"/>
    <p:sldId id="446" r:id="rId18"/>
    <p:sldId id="600" r:id="rId19"/>
    <p:sldId id="451" r:id="rId20"/>
    <p:sldId id="558" r:id="rId21"/>
    <p:sldId id="555" r:id="rId22"/>
    <p:sldId id="569" r:id="rId23"/>
    <p:sldId id="570" r:id="rId24"/>
    <p:sldId id="465" r:id="rId25"/>
    <p:sldId id="452" r:id="rId26"/>
    <p:sldId id="554" r:id="rId27"/>
    <p:sldId id="571" r:id="rId28"/>
    <p:sldId id="544" r:id="rId29"/>
    <p:sldId id="599" r:id="rId30"/>
    <p:sldId id="462" r:id="rId31"/>
    <p:sldId id="463" r:id="rId32"/>
    <p:sldId id="527" r:id="rId33"/>
    <p:sldId id="528" r:id="rId34"/>
    <p:sldId id="529" r:id="rId35"/>
    <p:sldId id="468" r:id="rId36"/>
    <p:sldId id="500" r:id="rId37"/>
    <p:sldId id="532" r:id="rId38"/>
    <p:sldId id="574" r:id="rId39"/>
    <p:sldId id="603" r:id="rId40"/>
    <p:sldId id="573" r:id="rId41"/>
    <p:sldId id="572" r:id="rId42"/>
    <p:sldId id="575" r:id="rId43"/>
    <p:sldId id="567" r:id="rId44"/>
    <p:sldId id="568" r:id="rId45"/>
    <p:sldId id="470" r:id="rId46"/>
    <p:sldId id="576" r:id="rId47"/>
    <p:sldId id="577" r:id="rId48"/>
    <p:sldId id="578" r:id="rId49"/>
    <p:sldId id="579" r:id="rId50"/>
    <p:sldId id="580" r:id="rId51"/>
    <p:sldId id="581" r:id="rId52"/>
    <p:sldId id="582" r:id="rId53"/>
    <p:sldId id="583" r:id="rId54"/>
    <p:sldId id="584" r:id="rId55"/>
    <p:sldId id="477" r:id="rId56"/>
    <p:sldId id="585" r:id="rId57"/>
    <p:sldId id="601" r:id="rId58"/>
    <p:sldId id="602" r:id="rId59"/>
    <p:sldId id="586" r:id="rId60"/>
    <p:sldId id="478" r:id="rId61"/>
    <p:sldId id="587" r:id="rId62"/>
    <p:sldId id="588" r:id="rId63"/>
    <p:sldId id="589" r:id="rId64"/>
    <p:sldId id="590" r:id="rId65"/>
    <p:sldId id="591" r:id="rId66"/>
    <p:sldId id="479" r:id="rId67"/>
    <p:sldId id="592" r:id="rId68"/>
    <p:sldId id="536" r:id="rId69"/>
    <p:sldId id="480" r:id="rId70"/>
    <p:sldId id="533" r:id="rId71"/>
    <p:sldId id="481" r:id="rId72"/>
    <p:sldId id="482" r:id="rId73"/>
    <p:sldId id="483" r:id="rId74"/>
    <p:sldId id="537" r:id="rId75"/>
    <p:sldId id="539" r:id="rId76"/>
    <p:sldId id="595" r:id="rId77"/>
    <p:sldId id="596" r:id="rId78"/>
    <p:sldId id="597" r:id="rId79"/>
    <p:sldId id="492" r:id="rId80"/>
    <p:sldId id="538" r:id="rId81"/>
    <p:sldId id="493" r:id="rId82"/>
    <p:sldId id="414" r:id="rId83"/>
    <p:sldId id="502" r:id="rId84"/>
    <p:sldId id="503" r:id="rId85"/>
    <p:sldId id="416" r:id="rId86"/>
    <p:sldId id="504" r:id="rId87"/>
    <p:sldId id="523" r:id="rId88"/>
    <p:sldId id="593" r:id="rId89"/>
    <p:sldId id="505" r:id="rId90"/>
    <p:sldId id="608" r:id="rId91"/>
    <p:sldId id="615" r:id="rId92"/>
    <p:sldId id="609" r:id="rId93"/>
    <p:sldId id="522" r:id="rId94"/>
    <p:sldId id="594" r:id="rId95"/>
    <p:sldId id="506" r:id="rId96"/>
    <p:sldId id="559" r:id="rId97"/>
    <p:sldId id="560" r:id="rId98"/>
    <p:sldId id="561" r:id="rId99"/>
    <p:sldId id="562" r:id="rId100"/>
    <p:sldId id="556" r:id="rId101"/>
    <p:sldId id="517" r:id="rId102"/>
    <p:sldId id="518" r:id="rId103"/>
    <p:sldId id="542" r:id="rId104"/>
    <p:sldId id="511" r:id="rId105"/>
    <p:sldId id="512" r:id="rId106"/>
    <p:sldId id="563" r:id="rId107"/>
    <p:sldId id="564" r:id="rId108"/>
    <p:sldId id="565" r:id="rId109"/>
    <p:sldId id="566" r:id="rId110"/>
    <p:sldId id="513" r:id="rId111"/>
    <p:sldId id="611" r:id="rId112"/>
    <p:sldId id="612" r:id="rId113"/>
    <p:sldId id="613" r:id="rId114"/>
    <p:sldId id="614" r:id="rId115"/>
    <p:sldId id="521" r:id="rId116"/>
    <p:sldId id="604" r:id="rId117"/>
    <p:sldId id="606" r:id="rId118"/>
    <p:sldId id="607" r:id="rId119"/>
    <p:sldId id="526" r:id="rId120"/>
    <p:sldId id="598" r:id="rId121"/>
  </p:sldIdLst>
  <p:sldSz cx="12192000" cy="6858000"/>
  <p:notesSz cx="6858000" cy="9144000"/>
  <p:embeddedFontLst>
    <p:embeddedFont>
      <p:font typeface="Book Antiqua" panose="02040602050305030304" pitchFamily="18" charset="0"/>
      <p:regular r:id="rId124"/>
      <p:bold r:id="rId125"/>
      <p:italic r:id="rId126"/>
      <p:boldItalic r:id="rId127"/>
    </p:embeddedFont>
    <p:embeddedFont>
      <p:font typeface="Calibri" panose="020F0502020204030204" pitchFamily="34" charset="0"/>
      <p:regular r:id="rId128"/>
      <p:bold r:id="rId129"/>
      <p:italic r:id="rId130"/>
      <p:boldItalic r:id="rId131"/>
    </p:embeddedFont>
    <p:embeddedFont>
      <p:font typeface="Century Schoolbook Bold" panose="02040804060505020304" pitchFamily="18" charset="0"/>
      <p:bold r:id="rId132"/>
    </p:embeddedFont>
    <p:embeddedFont>
      <p:font typeface="Trebuchet MS" panose="020B0603020202020204" pitchFamily="34" charset="0"/>
      <p:regular r:id="rId133"/>
      <p:bold r:id="rId134"/>
      <p:italic r:id="rId135"/>
      <p:boldItalic r:id="rId136"/>
    </p:embeddedFont>
    <p:embeddedFont>
      <p:font typeface="Wingdings 3" panose="05040102010807070707" pitchFamily="18" charset="2"/>
      <p:regular r:id="rId1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35" autoAdjust="0"/>
    <p:restoredTop sz="93922" autoAdjust="0"/>
  </p:normalViewPr>
  <p:slideViewPr>
    <p:cSldViewPr snapToGrid="0">
      <p:cViewPr varScale="1">
        <p:scale>
          <a:sx n="59" d="100"/>
          <a:sy n="59" d="100"/>
        </p:scale>
        <p:origin x="936" y="52"/>
      </p:cViewPr>
      <p:guideLst/>
    </p:cSldViewPr>
  </p:slideViewPr>
  <p:notesTextViewPr>
    <p:cViewPr>
      <p:scale>
        <a:sx n="1" d="1"/>
        <a:sy n="1" d="1"/>
      </p:scale>
      <p:origin x="0" y="0"/>
    </p:cViewPr>
  </p:notesTextViewPr>
  <p:notesViewPr>
    <p:cSldViewPr snapToGrid="0">
      <p:cViewPr varScale="1">
        <p:scale>
          <a:sx n="55" d="100"/>
          <a:sy n="55" d="100"/>
        </p:scale>
        <p:origin x="2604" y="40"/>
      </p:cViewPr>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presProps" Target="presProp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handoutMaster" Target="handoutMasters/handoutMaster1.xml"/><Relationship Id="rId128" Type="http://schemas.openxmlformats.org/officeDocument/2006/relationships/font" Target="fonts/font5.fntdata"/><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font" Target="fonts/font11.fntdata"/><Relationship Id="rId139" Type="http://schemas.openxmlformats.org/officeDocument/2006/relationships/viewProps" Target="view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font" Target="fonts/font1.fntdata"/><Relationship Id="rId129" Type="http://schemas.openxmlformats.org/officeDocument/2006/relationships/font" Target="fonts/font6.fntdata"/><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font" Target="fonts/font7.fntdata"/><Relationship Id="rId135" Type="http://schemas.openxmlformats.org/officeDocument/2006/relationships/font" Target="fonts/font12.fntdata"/><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font" Target="fonts/font2.fntdata"/><Relationship Id="rId141"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font" Target="fonts/font8.fntdata"/><Relationship Id="rId136" Type="http://schemas.openxmlformats.org/officeDocument/2006/relationships/font" Target="fonts/font13.fntdata"/><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font" Target="fonts/font3.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font" Target="fonts/font14.fntdata"/><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font" Target="fonts/font9.fntdata"/><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font" Target="fonts/font4.fntdata"/><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font" Target="fonts/font10.fntdata"/><Relationship Id="rId16" Type="http://schemas.openxmlformats.org/officeDocument/2006/relationships/slide" Target="slides/slide1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7E7081-7CA1-4608-95CB-D80A6CFF15C3}"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0CB2220A-6E73-4106-8E8D-2CDFDB18294D}">
      <dgm:prSet phldrT="[Text]" custT="1"/>
      <dgm:spPr/>
      <dgm:t>
        <a:bodyPr/>
        <a:lstStyle/>
        <a:p>
          <a:r>
            <a:rPr lang="en-US" sz="2000" b="1" dirty="0">
              <a:latin typeface="Times New Roman" panose="02020603050405020304" pitchFamily="18" charset="0"/>
              <a:cs typeface="Times New Roman" panose="02020603050405020304" pitchFamily="18" charset="0"/>
            </a:rPr>
            <a:t>Deductee has Furnished his return of income u/s 139</a:t>
          </a:r>
        </a:p>
      </dgm:t>
    </dgm:pt>
    <dgm:pt modelId="{F434C59E-0609-4DB7-9AE7-15DED00AD9E8}" type="parTrans" cxnId="{0773CEAE-47AD-4EF4-ADCC-4F1DA64FC158}">
      <dgm:prSet/>
      <dgm:spPr/>
      <dgm:t>
        <a:bodyPr/>
        <a:lstStyle/>
        <a:p>
          <a:endParaRPr lang="en-US" sz="2000">
            <a:latin typeface="Times New Roman" panose="02020603050405020304" pitchFamily="18" charset="0"/>
            <a:cs typeface="Times New Roman" panose="02020603050405020304" pitchFamily="18" charset="0"/>
          </a:endParaRPr>
        </a:p>
      </dgm:t>
    </dgm:pt>
    <dgm:pt modelId="{9FFC813A-6FD4-4045-AD8C-68AA574835CD}" type="sibTrans" cxnId="{0773CEAE-47AD-4EF4-ADCC-4F1DA64FC158}">
      <dgm:prSet/>
      <dgm:spPr/>
      <dgm:t>
        <a:bodyPr/>
        <a:lstStyle/>
        <a:p>
          <a:endParaRPr lang="en-US" sz="2000">
            <a:latin typeface="Times New Roman" panose="02020603050405020304" pitchFamily="18" charset="0"/>
            <a:cs typeface="Times New Roman" panose="02020603050405020304" pitchFamily="18" charset="0"/>
          </a:endParaRPr>
        </a:p>
      </dgm:t>
    </dgm:pt>
    <dgm:pt modelId="{F98D4DE1-4C04-4F3C-85B8-5ADE4A1A97A3}">
      <dgm:prSet phldrT="[Text]" custT="1"/>
      <dgm:spPr/>
      <dgm:t>
        <a:bodyPr/>
        <a:lstStyle/>
        <a:p>
          <a:r>
            <a:rPr lang="en-US" sz="2000" b="1" dirty="0">
              <a:latin typeface="Times New Roman" panose="02020603050405020304" pitchFamily="18" charset="0"/>
              <a:cs typeface="Times New Roman" panose="02020603050405020304" pitchFamily="18" charset="0"/>
            </a:rPr>
            <a:t>Taken into account such sum/ income  in such return</a:t>
          </a:r>
        </a:p>
      </dgm:t>
    </dgm:pt>
    <dgm:pt modelId="{D72DE0A7-4E97-4803-AA11-93BE5B5469D9}" type="parTrans" cxnId="{4F48EA43-F54E-4F08-BB69-8B97C1AE7731}">
      <dgm:prSet/>
      <dgm:spPr/>
      <dgm:t>
        <a:bodyPr/>
        <a:lstStyle/>
        <a:p>
          <a:endParaRPr lang="en-US" sz="2000">
            <a:latin typeface="Times New Roman" panose="02020603050405020304" pitchFamily="18" charset="0"/>
            <a:cs typeface="Times New Roman" panose="02020603050405020304" pitchFamily="18" charset="0"/>
          </a:endParaRPr>
        </a:p>
      </dgm:t>
    </dgm:pt>
    <dgm:pt modelId="{21C0E27F-57D1-4E41-96A5-CCD6A78FD37F}" type="sibTrans" cxnId="{4F48EA43-F54E-4F08-BB69-8B97C1AE7731}">
      <dgm:prSet/>
      <dgm:spPr/>
      <dgm:t>
        <a:bodyPr/>
        <a:lstStyle/>
        <a:p>
          <a:endParaRPr lang="en-US" sz="2000">
            <a:latin typeface="Times New Roman" panose="02020603050405020304" pitchFamily="18" charset="0"/>
            <a:cs typeface="Times New Roman" panose="02020603050405020304" pitchFamily="18" charset="0"/>
          </a:endParaRPr>
        </a:p>
      </dgm:t>
    </dgm:pt>
    <dgm:pt modelId="{53D11B59-C734-4B2E-AB9F-EC04C8EA50B1}">
      <dgm:prSet phldrT="[Text]" custT="1"/>
      <dgm:spPr/>
      <dgm:t>
        <a:bodyPr/>
        <a:lstStyle/>
        <a:p>
          <a:r>
            <a:rPr lang="en-US" sz="2000" b="1" dirty="0">
              <a:latin typeface="Times New Roman" panose="02020603050405020304" pitchFamily="18" charset="0"/>
              <a:cs typeface="Times New Roman" panose="02020603050405020304" pitchFamily="18" charset="0"/>
            </a:rPr>
            <a:t>Paid the tax due on income declared by him in such return of income</a:t>
          </a:r>
        </a:p>
      </dgm:t>
    </dgm:pt>
    <dgm:pt modelId="{E5F55CDA-5A5E-47C3-83B6-E40537AD46D5}" type="parTrans" cxnId="{3B1D1383-3541-41CE-8FEF-84D4AA2A7F37}">
      <dgm:prSet/>
      <dgm:spPr/>
      <dgm:t>
        <a:bodyPr/>
        <a:lstStyle/>
        <a:p>
          <a:endParaRPr lang="en-US" sz="2000">
            <a:latin typeface="Times New Roman" panose="02020603050405020304" pitchFamily="18" charset="0"/>
            <a:cs typeface="Times New Roman" panose="02020603050405020304" pitchFamily="18" charset="0"/>
          </a:endParaRPr>
        </a:p>
      </dgm:t>
    </dgm:pt>
    <dgm:pt modelId="{7590D4DC-7537-4D9D-9392-8281412748E2}" type="sibTrans" cxnId="{3B1D1383-3541-41CE-8FEF-84D4AA2A7F37}">
      <dgm:prSet/>
      <dgm:spPr/>
      <dgm:t>
        <a:bodyPr/>
        <a:lstStyle/>
        <a:p>
          <a:endParaRPr lang="en-US" sz="2000">
            <a:latin typeface="Times New Roman" panose="02020603050405020304" pitchFamily="18" charset="0"/>
            <a:cs typeface="Times New Roman" panose="02020603050405020304" pitchFamily="18" charset="0"/>
          </a:endParaRPr>
        </a:p>
      </dgm:t>
    </dgm:pt>
    <dgm:pt modelId="{67DE6C8B-150B-45F0-B46D-07B0EA6F6FE4}">
      <dgm:prSet phldrT="[Text]" custT="1"/>
      <dgm:spPr/>
      <dgm:t>
        <a:bodyPr/>
        <a:lstStyle/>
        <a:p>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Furnishes a certificate to this effect from an accountant in  FORM 26A</a:t>
          </a:r>
        </a:p>
      </dgm:t>
    </dgm:pt>
    <dgm:pt modelId="{F0F29410-64AE-40A5-9E84-C2B7EB019FDD}" type="parTrans" cxnId="{808347AF-472C-4629-8A35-8FE711F45344}">
      <dgm:prSet/>
      <dgm:spPr/>
      <dgm:t>
        <a:bodyPr/>
        <a:lstStyle/>
        <a:p>
          <a:endParaRPr lang="en-US" sz="2000">
            <a:latin typeface="Times New Roman" panose="02020603050405020304" pitchFamily="18" charset="0"/>
            <a:cs typeface="Times New Roman" panose="02020603050405020304" pitchFamily="18" charset="0"/>
          </a:endParaRPr>
        </a:p>
      </dgm:t>
    </dgm:pt>
    <dgm:pt modelId="{28D49290-FDC8-4701-95D2-4E7E806B726A}" type="sibTrans" cxnId="{808347AF-472C-4629-8A35-8FE711F45344}">
      <dgm:prSet/>
      <dgm:spPr/>
      <dgm:t>
        <a:bodyPr/>
        <a:lstStyle/>
        <a:p>
          <a:endParaRPr lang="en-US" sz="2000">
            <a:latin typeface="Times New Roman" panose="02020603050405020304" pitchFamily="18" charset="0"/>
            <a:cs typeface="Times New Roman" panose="02020603050405020304" pitchFamily="18" charset="0"/>
          </a:endParaRPr>
        </a:p>
      </dgm:t>
    </dgm:pt>
    <dgm:pt modelId="{B010C8CE-52AC-415E-8D04-CEBA99B91067}">
      <dgm:prSet phldrT="[Text]" custT="1"/>
      <dgm:spPr/>
      <dgm:t>
        <a:bodyPr/>
        <a:lstStyle/>
        <a:p>
          <a:r>
            <a:rPr lang="en-US" sz="2400" b="1" u="none" dirty="0">
              <a:solidFill>
                <a:schemeClr val="tx1"/>
              </a:solidFill>
              <a:latin typeface="Times New Roman" panose="02020603050405020304" pitchFamily="18" charset="0"/>
              <a:cs typeface="Times New Roman" panose="02020603050405020304" pitchFamily="18" charset="0"/>
            </a:rPr>
            <a:t>Not be deemed to be an assessee in default</a:t>
          </a:r>
        </a:p>
      </dgm:t>
    </dgm:pt>
    <dgm:pt modelId="{BF002B5F-C141-41CE-95F7-5345FD8CDE91}" type="parTrans" cxnId="{8BC91912-C048-4070-BC0A-9DCE3DABB78B}">
      <dgm:prSet/>
      <dgm:spPr/>
      <dgm:t>
        <a:bodyPr/>
        <a:lstStyle/>
        <a:p>
          <a:endParaRPr lang="en-US" sz="2000">
            <a:latin typeface="Times New Roman" panose="02020603050405020304" pitchFamily="18" charset="0"/>
            <a:cs typeface="Times New Roman" panose="02020603050405020304" pitchFamily="18" charset="0"/>
          </a:endParaRPr>
        </a:p>
      </dgm:t>
    </dgm:pt>
    <dgm:pt modelId="{BF9BF721-C982-4328-A958-5D75E2125094}" type="sibTrans" cxnId="{8BC91912-C048-4070-BC0A-9DCE3DABB78B}">
      <dgm:prSet/>
      <dgm:spPr/>
      <dgm:t>
        <a:bodyPr/>
        <a:lstStyle/>
        <a:p>
          <a:endParaRPr lang="en-US" sz="2000">
            <a:latin typeface="Times New Roman" panose="02020603050405020304" pitchFamily="18" charset="0"/>
            <a:cs typeface="Times New Roman" panose="02020603050405020304" pitchFamily="18" charset="0"/>
          </a:endParaRPr>
        </a:p>
      </dgm:t>
    </dgm:pt>
    <dgm:pt modelId="{A68B37A0-1753-458B-8C2F-C5B7B105EC45}" type="pres">
      <dgm:prSet presAssocID="{347E7081-7CA1-4608-95CB-D80A6CFF15C3}" presName="hierChild1" presStyleCnt="0">
        <dgm:presLayoutVars>
          <dgm:chPref val="1"/>
          <dgm:dir/>
          <dgm:animOne val="branch"/>
          <dgm:animLvl val="lvl"/>
          <dgm:resizeHandles/>
        </dgm:presLayoutVars>
      </dgm:prSet>
      <dgm:spPr/>
    </dgm:pt>
    <dgm:pt modelId="{181D9EFE-717D-48AA-9C89-9349DCA9C177}" type="pres">
      <dgm:prSet presAssocID="{B010C8CE-52AC-415E-8D04-CEBA99B91067}" presName="hierRoot1" presStyleCnt="0"/>
      <dgm:spPr/>
    </dgm:pt>
    <dgm:pt modelId="{7D3B7FFB-2A94-4930-AE7B-8D0076F406B6}" type="pres">
      <dgm:prSet presAssocID="{B010C8CE-52AC-415E-8D04-CEBA99B91067}" presName="composite" presStyleCnt="0"/>
      <dgm:spPr/>
    </dgm:pt>
    <dgm:pt modelId="{6953694C-BC40-4EFD-993A-883EF3625267}" type="pres">
      <dgm:prSet presAssocID="{B010C8CE-52AC-415E-8D04-CEBA99B91067}" presName="background" presStyleLbl="node0" presStyleIdx="0" presStyleCnt="1"/>
      <dgm:spPr/>
    </dgm:pt>
    <dgm:pt modelId="{76038F91-E742-4423-904E-9BE2A7225C73}" type="pres">
      <dgm:prSet presAssocID="{B010C8CE-52AC-415E-8D04-CEBA99B91067}" presName="text" presStyleLbl="fgAcc0" presStyleIdx="0" presStyleCnt="1" custScaleX="161968" custScaleY="129293" custLinFactNeighborX="-5981" custLinFactNeighborY="-19883">
        <dgm:presLayoutVars>
          <dgm:chPref val="3"/>
        </dgm:presLayoutVars>
      </dgm:prSet>
      <dgm:spPr/>
    </dgm:pt>
    <dgm:pt modelId="{B387E020-B320-4002-8A42-8AB5C64244A7}" type="pres">
      <dgm:prSet presAssocID="{B010C8CE-52AC-415E-8D04-CEBA99B91067}" presName="hierChild2" presStyleCnt="0"/>
      <dgm:spPr/>
    </dgm:pt>
    <dgm:pt modelId="{73D36A9D-9BCE-4FB1-BF84-2537817D5AF9}" type="pres">
      <dgm:prSet presAssocID="{F434C59E-0609-4DB7-9AE7-15DED00AD9E8}" presName="Name10" presStyleLbl="parChTrans1D2" presStyleIdx="0" presStyleCnt="4"/>
      <dgm:spPr/>
    </dgm:pt>
    <dgm:pt modelId="{FC08D784-B557-426E-B0C2-5132F5DCE009}" type="pres">
      <dgm:prSet presAssocID="{0CB2220A-6E73-4106-8E8D-2CDFDB18294D}" presName="hierRoot2" presStyleCnt="0"/>
      <dgm:spPr/>
    </dgm:pt>
    <dgm:pt modelId="{F7483960-319F-48CC-9AF7-5C2E195B71FB}" type="pres">
      <dgm:prSet presAssocID="{0CB2220A-6E73-4106-8E8D-2CDFDB18294D}" presName="composite2" presStyleCnt="0"/>
      <dgm:spPr/>
    </dgm:pt>
    <dgm:pt modelId="{412BC950-3022-4B42-94C7-97639F19CA3E}" type="pres">
      <dgm:prSet presAssocID="{0CB2220A-6E73-4106-8E8D-2CDFDB18294D}" presName="background2" presStyleLbl="node2" presStyleIdx="0" presStyleCnt="4"/>
      <dgm:spPr/>
    </dgm:pt>
    <dgm:pt modelId="{FD20C922-9B8D-4326-88F2-262CB2AED19C}" type="pres">
      <dgm:prSet presAssocID="{0CB2220A-6E73-4106-8E8D-2CDFDB18294D}" presName="text2" presStyleLbl="fgAcc2" presStyleIdx="0" presStyleCnt="4">
        <dgm:presLayoutVars>
          <dgm:chPref val="3"/>
        </dgm:presLayoutVars>
      </dgm:prSet>
      <dgm:spPr/>
    </dgm:pt>
    <dgm:pt modelId="{CD6F5ED4-501D-4995-BDC3-D10BA17163C9}" type="pres">
      <dgm:prSet presAssocID="{0CB2220A-6E73-4106-8E8D-2CDFDB18294D}" presName="hierChild3" presStyleCnt="0"/>
      <dgm:spPr/>
    </dgm:pt>
    <dgm:pt modelId="{F096E475-BC4E-44A1-AB44-BCD9CD857343}" type="pres">
      <dgm:prSet presAssocID="{D72DE0A7-4E97-4803-AA11-93BE5B5469D9}" presName="Name10" presStyleLbl="parChTrans1D2" presStyleIdx="1" presStyleCnt="4"/>
      <dgm:spPr/>
    </dgm:pt>
    <dgm:pt modelId="{D9C4E4EE-7D81-4A95-9E5D-870AAC0C5550}" type="pres">
      <dgm:prSet presAssocID="{F98D4DE1-4C04-4F3C-85B8-5ADE4A1A97A3}" presName="hierRoot2" presStyleCnt="0"/>
      <dgm:spPr/>
    </dgm:pt>
    <dgm:pt modelId="{17F21230-32EB-4ECC-8755-E0E510DB1AB7}" type="pres">
      <dgm:prSet presAssocID="{F98D4DE1-4C04-4F3C-85B8-5ADE4A1A97A3}" presName="composite2" presStyleCnt="0"/>
      <dgm:spPr/>
    </dgm:pt>
    <dgm:pt modelId="{F2556FC4-0347-43F5-A457-787BF9D89F78}" type="pres">
      <dgm:prSet presAssocID="{F98D4DE1-4C04-4F3C-85B8-5ADE4A1A97A3}" presName="background2" presStyleLbl="node2" presStyleIdx="1" presStyleCnt="4"/>
      <dgm:spPr/>
    </dgm:pt>
    <dgm:pt modelId="{56A97EBA-FA82-432D-87E5-A97F0786191D}" type="pres">
      <dgm:prSet presAssocID="{F98D4DE1-4C04-4F3C-85B8-5ADE4A1A97A3}" presName="text2" presStyleLbl="fgAcc2" presStyleIdx="1" presStyleCnt="4">
        <dgm:presLayoutVars>
          <dgm:chPref val="3"/>
        </dgm:presLayoutVars>
      </dgm:prSet>
      <dgm:spPr/>
    </dgm:pt>
    <dgm:pt modelId="{137CF520-DFA2-41F1-B3EF-A69A45F0FF44}" type="pres">
      <dgm:prSet presAssocID="{F98D4DE1-4C04-4F3C-85B8-5ADE4A1A97A3}" presName="hierChild3" presStyleCnt="0"/>
      <dgm:spPr/>
    </dgm:pt>
    <dgm:pt modelId="{AB8F575E-C6E7-43F9-97DD-58328996D790}" type="pres">
      <dgm:prSet presAssocID="{E5F55CDA-5A5E-47C3-83B6-E40537AD46D5}" presName="Name10" presStyleLbl="parChTrans1D2" presStyleIdx="2" presStyleCnt="4"/>
      <dgm:spPr/>
    </dgm:pt>
    <dgm:pt modelId="{EF62BEBC-6337-4CC8-BA74-8C22B97C59BA}" type="pres">
      <dgm:prSet presAssocID="{53D11B59-C734-4B2E-AB9F-EC04C8EA50B1}" presName="hierRoot2" presStyleCnt="0"/>
      <dgm:spPr/>
    </dgm:pt>
    <dgm:pt modelId="{384AC4AE-93E7-4AE6-95F1-35C63BA72E4B}" type="pres">
      <dgm:prSet presAssocID="{53D11B59-C734-4B2E-AB9F-EC04C8EA50B1}" presName="composite2" presStyleCnt="0"/>
      <dgm:spPr/>
    </dgm:pt>
    <dgm:pt modelId="{335E75E0-9DF6-420C-A715-3668B61D70D7}" type="pres">
      <dgm:prSet presAssocID="{53D11B59-C734-4B2E-AB9F-EC04C8EA50B1}" presName="background2" presStyleLbl="node2" presStyleIdx="2" presStyleCnt="4"/>
      <dgm:spPr/>
    </dgm:pt>
    <dgm:pt modelId="{45E7F51E-3938-4E0B-9191-181ED56DE627}" type="pres">
      <dgm:prSet presAssocID="{53D11B59-C734-4B2E-AB9F-EC04C8EA50B1}" presName="text2" presStyleLbl="fgAcc2" presStyleIdx="2" presStyleCnt="4">
        <dgm:presLayoutVars>
          <dgm:chPref val="3"/>
        </dgm:presLayoutVars>
      </dgm:prSet>
      <dgm:spPr/>
    </dgm:pt>
    <dgm:pt modelId="{8F38D9A5-DA8C-4884-8E90-7AF405C91666}" type="pres">
      <dgm:prSet presAssocID="{53D11B59-C734-4B2E-AB9F-EC04C8EA50B1}" presName="hierChild3" presStyleCnt="0"/>
      <dgm:spPr/>
    </dgm:pt>
    <dgm:pt modelId="{170B845B-C489-46E4-B249-76EDB7AC1BB3}" type="pres">
      <dgm:prSet presAssocID="{F0F29410-64AE-40A5-9E84-C2B7EB019FDD}" presName="Name10" presStyleLbl="parChTrans1D2" presStyleIdx="3" presStyleCnt="4"/>
      <dgm:spPr/>
    </dgm:pt>
    <dgm:pt modelId="{9BF62887-8FBF-49B4-B4A3-36497514D9A8}" type="pres">
      <dgm:prSet presAssocID="{67DE6C8B-150B-45F0-B46D-07B0EA6F6FE4}" presName="hierRoot2" presStyleCnt="0"/>
      <dgm:spPr/>
    </dgm:pt>
    <dgm:pt modelId="{2AD2FB2E-344C-481A-86FB-335C29A381D0}" type="pres">
      <dgm:prSet presAssocID="{67DE6C8B-150B-45F0-B46D-07B0EA6F6FE4}" presName="composite2" presStyleCnt="0"/>
      <dgm:spPr/>
    </dgm:pt>
    <dgm:pt modelId="{282F7CBE-7062-4CCB-BA7C-10BBF4A1A102}" type="pres">
      <dgm:prSet presAssocID="{67DE6C8B-150B-45F0-B46D-07B0EA6F6FE4}" presName="background2" presStyleLbl="node2" presStyleIdx="3" presStyleCnt="4"/>
      <dgm:spPr/>
    </dgm:pt>
    <dgm:pt modelId="{0FC094C6-0D6C-45A8-B065-B14D7384DE79}" type="pres">
      <dgm:prSet presAssocID="{67DE6C8B-150B-45F0-B46D-07B0EA6F6FE4}" presName="text2" presStyleLbl="fgAcc2" presStyleIdx="3" presStyleCnt="4">
        <dgm:presLayoutVars>
          <dgm:chPref val="3"/>
        </dgm:presLayoutVars>
      </dgm:prSet>
      <dgm:spPr/>
    </dgm:pt>
    <dgm:pt modelId="{34BA1588-E544-4247-8A0A-FC9A08E6FE34}" type="pres">
      <dgm:prSet presAssocID="{67DE6C8B-150B-45F0-B46D-07B0EA6F6FE4}" presName="hierChild3" presStyleCnt="0"/>
      <dgm:spPr/>
    </dgm:pt>
  </dgm:ptLst>
  <dgm:cxnLst>
    <dgm:cxn modelId="{7CC9E10E-20AC-48CD-8FD8-9F4EFF23E4CF}" type="presOf" srcId="{0CB2220A-6E73-4106-8E8D-2CDFDB18294D}" destId="{FD20C922-9B8D-4326-88F2-262CB2AED19C}" srcOrd="0" destOrd="0" presId="urn:microsoft.com/office/officeart/2005/8/layout/hierarchy1"/>
    <dgm:cxn modelId="{8BC91912-C048-4070-BC0A-9DCE3DABB78B}" srcId="{347E7081-7CA1-4608-95CB-D80A6CFF15C3}" destId="{B010C8CE-52AC-415E-8D04-CEBA99B91067}" srcOrd="0" destOrd="0" parTransId="{BF002B5F-C141-41CE-95F7-5345FD8CDE91}" sibTransId="{BF9BF721-C982-4328-A958-5D75E2125094}"/>
    <dgm:cxn modelId="{5A546D17-77AA-4BD8-93A4-F96625F0D962}" type="presOf" srcId="{B010C8CE-52AC-415E-8D04-CEBA99B91067}" destId="{76038F91-E742-4423-904E-9BE2A7225C73}" srcOrd="0" destOrd="0" presId="urn:microsoft.com/office/officeart/2005/8/layout/hierarchy1"/>
    <dgm:cxn modelId="{2692572D-BA16-4C35-8D99-FAE723D5A5B5}" type="presOf" srcId="{E5F55CDA-5A5E-47C3-83B6-E40537AD46D5}" destId="{AB8F575E-C6E7-43F9-97DD-58328996D790}" srcOrd="0" destOrd="0" presId="urn:microsoft.com/office/officeart/2005/8/layout/hierarchy1"/>
    <dgm:cxn modelId="{E9F89D63-3F99-4AB0-AA39-D95D26CEF48C}" type="presOf" srcId="{D72DE0A7-4E97-4803-AA11-93BE5B5469D9}" destId="{F096E475-BC4E-44A1-AB44-BCD9CD857343}" srcOrd="0" destOrd="0" presId="urn:microsoft.com/office/officeart/2005/8/layout/hierarchy1"/>
    <dgm:cxn modelId="{4F48EA43-F54E-4F08-BB69-8B97C1AE7731}" srcId="{B010C8CE-52AC-415E-8D04-CEBA99B91067}" destId="{F98D4DE1-4C04-4F3C-85B8-5ADE4A1A97A3}" srcOrd="1" destOrd="0" parTransId="{D72DE0A7-4E97-4803-AA11-93BE5B5469D9}" sibTransId="{21C0E27F-57D1-4E41-96A5-CCD6A78FD37F}"/>
    <dgm:cxn modelId="{DB537073-A390-4941-9397-E7732DAECF23}" type="presOf" srcId="{F98D4DE1-4C04-4F3C-85B8-5ADE4A1A97A3}" destId="{56A97EBA-FA82-432D-87E5-A97F0786191D}" srcOrd="0" destOrd="0" presId="urn:microsoft.com/office/officeart/2005/8/layout/hierarchy1"/>
    <dgm:cxn modelId="{78A92E57-A3DB-4DD5-8059-BEAE732F2E48}" type="presOf" srcId="{347E7081-7CA1-4608-95CB-D80A6CFF15C3}" destId="{A68B37A0-1753-458B-8C2F-C5B7B105EC45}" srcOrd="0" destOrd="0" presId="urn:microsoft.com/office/officeart/2005/8/layout/hierarchy1"/>
    <dgm:cxn modelId="{3B1D1383-3541-41CE-8FEF-84D4AA2A7F37}" srcId="{B010C8CE-52AC-415E-8D04-CEBA99B91067}" destId="{53D11B59-C734-4B2E-AB9F-EC04C8EA50B1}" srcOrd="2" destOrd="0" parTransId="{E5F55CDA-5A5E-47C3-83B6-E40537AD46D5}" sibTransId="{7590D4DC-7537-4D9D-9392-8281412748E2}"/>
    <dgm:cxn modelId="{4D1A50A4-69EA-47EF-87A1-967CE64F1D50}" type="presOf" srcId="{F0F29410-64AE-40A5-9E84-C2B7EB019FDD}" destId="{170B845B-C489-46E4-B249-76EDB7AC1BB3}" srcOrd="0" destOrd="0" presId="urn:microsoft.com/office/officeart/2005/8/layout/hierarchy1"/>
    <dgm:cxn modelId="{0773CEAE-47AD-4EF4-ADCC-4F1DA64FC158}" srcId="{B010C8CE-52AC-415E-8D04-CEBA99B91067}" destId="{0CB2220A-6E73-4106-8E8D-2CDFDB18294D}" srcOrd="0" destOrd="0" parTransId="{F434C59E-0609-4DB7-9AE7-15DED00AD9E8}" sibTransId="{9FFC813A-6FD4-4045-AD8C-68AA574835CD}"/>
    <dgm:cxn modelId="{808347AF-472C-4629-8A35-8FE711F45344}" srcId="{B010C8CE-52AC-415E-8D04-CEBA99B91067}" destId="{67DE6C8B-150B-45F0-B46D-07B0EA6F6FE4}" srcOrd="3" destOrd="0" parTransId="{F0F29410-64AE-40A5-9E84-C2B7EB019FDD}" sibTransId="{28D49290-FDC8-4701-95D2-4E7E806B726A}"/>
    <dgm:cxn modelId="{C89468C2-F48E-44B9-9A77-3F635D336385}" type="presOf" srcId="{67DE6C8B-150B-45F0-B46D-07B0EA6F6FE4}" destId="{0FC094C6-0D6C-45A8-B065-B14D7384DE79}" srcOrd="0" destOrd="0" presId="urn:microsoft.com/office/officeart/2005/8/layout/hierarchy1"/>
    <dgm:cxn modelId="{8789B0D8-E609-48E0-B4C5-372B53CBFB58}" type="presOf" srcId="{53D11B59-C734-4B2E-AB9F-EC04C8EA50B1}" destId="{45E7F51E-3938-4E0B-9191-181ED56DE627}" srcOrd="0" destOrd="0" presId="urn:microsoft.com/office/officeart/2005/8/layout/hierarchy1"/>
    <dgm:cxn modelId="{7F51E3D8-A46F-498D-8A63-F51D4BB533C1}" type="presOf" srcId="{F434C59E-0609-4DB7-9AE7-15DED00AD9E8}" destId="{73D36A9D-9BCE-4FB1-BF84-2537817D5AF9}" srcOrd="0" destOrd="0" presId="urn:microsoft.com/office/officeart/2005/8/layout/hierarchy1"/>
    <dgm:cxn modelId="{50F91369-2712-424F-8144-C85707ADBE8C}" type="presParOf" srcId="{A68B37A0-1753-458B-8C2F-C5B7B105EC45}" destId="{181D9EFE-717D-48AA-9C89-9349DCA9C177}" srcOrd="0" destOrd="0" presId="urn:microsoft.com/office/officeart/2005/8/layout/hierarchy1"/>
    <dgm:cxn modelId="{25AA6B11-3407-4514-9468-0C48F88AA2D6}" type="presParOf" srcId="{181D9EFE-717D-48AA-9C89-9349DCA9C177}" destId="{7D3B7FFB-2A94-4930-AE7B-8D0076F406B6}" srcOrd="0" destOrd="0" presId="urn:microsoft.com/office/officeart/2005/8/layout/hierarchy1"/>
    <dgm:cxn modelId="{FE904396-6EF7-4126-B5AB-39DE41DE092B}" type="presParOf" srcId="{7D3B7FFB-2A94-4930-AE7B-8D0076F406B6}" destId="{6953694C-BC40-4EFD-993A-883EF3625267}" srcOrd="0" destOrd="0" presId="urn:microsoft.com/office/officeart/2005/8/layout/hierarchy1"/>
    <dgm:cxn modelId="{5789CC93-4052-4EB5-B36D-3AC6C67B2641}" type="presParOf" srcId="{7D3B7FFB-2A94-4930-AE7B-8D0076F406B6}" destId="{76038F91-E742-4423-904E-9BE2A7225C73}" srcOrd="1" destOrd="0" presId="urn:microsoft.com/office/officeart/2005/8/layout/hierarchy1"/>
    <dgm:cxn modelId="{4B6BB905-2612-4F17-94DE-CECEA43B1BD0}" type="presParOf" srcId="{181D9EFE-717D-48AA-9C89-9349DCA9C177}" destId="{B387E020-B320-4002-8A42-8AB5C64244A7}" srcOrd="1" destOrd="0" presId="urn:microsoft.com/office/officeart/2005/8/layout/hierarchy1"/>
    <dgm:cxn modelId="{E6FE6399-E42F-4AA2-AEC4-BFD1C620B90C}" type="presParOf" srcId="{B387E020-B320-4002-8A42-8AB5C64244A7}" destId="{73D36A9D-9BCE-4FB1-BF84-2537817D5AF9}" srcOrd="0" destOrd="0" presId="urn:microsoft.com/office/officeart/2005/8/layout/hierarchy1"/>
    <dgm:cxn modelId="{9845FD85-50C4-4D11-8755-732874D14F43}" type="presParOf" srcId="{B387E020-B320-4002-8A42-8AB5C64244A7}" destId="{FC08D784-B557-426E-B0C2-5132F5DCE009}" srcOrd="1" destOrd="0" presId="urn:microsoft.com/office/officeart/2005/8/layout/hierarchy1"/>
    <dgm:cxn modelId="{014F7245-CD0D-43D0-BCB2-EF522FD3CF93}" type="presParOf" srcId="{FC08D784-B557-426E-B0C2-5132F5DCE009}" destId="{F7483960-319F-48CC-9AF7-5C2E195B71FB}" srcOrd="0" destOrd="0" presId="urn:microsoft.com/office/officeart/2005/8/layout/hierarchy1"/>
    <dgm:cxn modelId="{E8E9DF5F-0510-490C-9897-62AB4CF8AF6B}" type="presParOf" srcId="{F7483960-319F-48CC-9AF7-5C2E195B71FB}" destId="{412BC950-3022-4B42-94C7-97639F19CA3E}" srcOrd="0" destOrd="0" presId="urn:microsoft.com/office/officeart/2005/8/layout/hierarchy1"/>
    <dgm:cxn modelId="{10281EB7-1C3E-48C7-BF71-A78207851287}" type="presParOf" srcId="{F7483960-319F-48CC-9AF7-5C2E195B71FB}" destId="{FD20C922-9B8D-4326-88F2-262CB2AED19C}" srcOrd="1" destOrd="0" presId="urn:microsoft.com/office/officeart/2005/8/layout/hierarchy1"/>
    <dgm:cxn modelId="{E4B0A7AA-DCDD-4846-9C3A-D413531E69BF}" type="presParOf" srcId="{FC08D784-B557-426E-B0C2-5132F5DCE009}" destId="{CD6F5ED4-501D-4995-BDC3-D10BA17163C9}" srcOrd="1" destOrd="0" presId="urn:microsoft.com/office/officeart/2005/8/layout/hierarchy1"/>
    <dgm:cxn modelId="{E655C3AC-A433-44C4-AA5F-4CF865A7BC2D}" type="presParOf" srcId="{B387E020-B320-4002-8A42-8AB5C64244A7}" destId="{F096E475-BC4E-44A1-AB44-BCD9CD857343}" srcOrd="2" destOrd="0" presId="urn:microsoft.com/office/officeart/2005/8/layout/hierarchy1"/>
    <dgm:cxn modelId="{37522787-DDB7-472A-9D28-7BFEFB3F5709}" type="presParOf" srcId="{B387E020-B320-4002-8A42-8AB5C64244A7}" destId="{D9C4E4EE-7D81-4A95-9E5D-870AAC0C5550}" srcOrd="3" destOrd="0" presId="urn:microsoft.com/office/officeart/2005/8/layout/hierarchy1"/>
    <dgm:cxn modelId="{4EB5B2C0-B19E-461C-A676-A33E848CB21F}" type="presParOf" srcId="{D9C4E4EE-7D81-4A95-9E5D-870AAC0C5550}" destId="{17F21230-32EB-4ECC-8755-E0E510DB1AB7}" srcOrd="0" destOrd="0" presId="urn:microsoft.com/office/officeart/2005/8/layout/hierarchy1"/>
    <dgm:cxn modelId="{81D89E6F-6E50-40ED-B820-95A913F7C7AD}" type="presParOf" srcId="{17F21230-32EB-4ECC-8755-E0E510DB1AB7}" destId="{F2556FC4-0347-43F5-A457-787BF9D89F78}" srcOrd="0" destOrd="0" presId="urn:microsoft.com/office/officeart/2005/8/layout/hierarchy1"/>
    <dgm:cxn modelId="{D8F57CB6-B6A7-4E80-9330-996F64F87224}" type="presParOf" srcId="{17F21230-32EB-4ECC-8755-E0E510DB1AB7}" destId="{56A97EBA-FA82-432D-87E5-A97F0786191D}" srcOrd="1" destOrd="0" presId="urn:microsoft.com/office/officeart/2005/8/layout/hierarchy1"/>
    <dgm:cxn modelId="{8384BE73-B068-4693-AE88-F73ED2CF3684}" type="presParOf" srcId="{D9C4E4EE-7D81-4A95-9E5D-870AAC0C5550}" destId="{137CF520-DFA2-41F1-B3EF-A69A45F0FF44}" srcOrd="1" destOrd="0" presId="urn:microsoft.com/office/officeart/2005/8/layout/hierarchy1"/>
    <dgm:cxn modelId="{62FA5596-9C76-4DF2-8B76-B955900BD361}" type="presParOf" srcId="{B387E020-B320-4002-8A42-8AB5C64244A7}" destId="{AB8F575E-C6E7-43F9-97DD-58328996D790}" srcOrd="4" destOrd="0" presId="urn:microsoft.com/office/officeart/2005/8/layout/hierarchy1"/>
    <dgm:cxn modelId="{589105F0-B071-413E-AE26-7B9C08327F77}" type="presParOf" srcId="{B387E020-B320-4002-8A42-8AB5C64244A7}" destId="{EF62BEBC-6337-4CC8-BA74-8C22B97C59BA}" srcOrd="5" destOrd="0" presId="urn:microsoft.com/office/officeart/2005/8/layout/hierarchy1"/>
    <dgm:cxn modelId="{0876E4D1-0399-45AF-A428-317A4BCDF67C}" type="presParOf" srcId="{EF62BEBC-6337-4CC8-BA74-8C22B97C59BA}" destId="{384AC4AE-93E7-4AE6-95F1-35C63BA72E4B}" srcOrd="0" destOrd="0" presId="urn:microsoft.com/office/officeart/2005/8/layout/hierarchy1"/>
    <dgm:cxn modelId="{F6DA4C58-A96A-4C6D-8612-419A8CABA4F3}" type="presParOf" srcId="{384AC4AE-93E7-4AE6-95F1-35C63BA72E4B}" destId="{335E75E0-9DF6-420C-A715-3668B61D70D7}" srcOrd="0" destOrd="0" presId="urn:microsoft.com/office/officeart/2005/8/layout/hierarchy1"/>
    <dgm:cxn modelId="{8A65B231-D44A-4BD3-A84E-C3B7638EE164}" type="presParOf" srcId="{384AC4AE-93E7-4AE6-95F1-35C63BA72E4B}" destId="{45E7F51E-3938-4E0B-9191-181ED56DE627}" srcOrd="1" destOrd="0" presId="urn:microsoft.com/office/officeart/2005/8/layout/hierarchy1"/>
    <dgm:cxn modelId="{96E0C5EF-AA19-4FE0-A267-2D09AE30536C}" type="presParOf" srcId="{EF62BEBC-6337-4CC8-BA74-8C22B97C59BA}" destId="{8F38D9A5-DA8C-4884-8E90-7AF405C91666}" srcOrd="1" destOrd="0" presId="urn:microsoft.com/office/officeart/2005/8/layout/hierarchy1"/>
    <dgm:cxn modelId="{252AE890-4B99-421B-B109-5D41502E1D97}" type="presParOf" srcId="{B387E020-B320-4002-8A42-8AB5C64244A7}" destId="{170B845B-C489-46E4-B249-76EDB7AC1BB3}" srcOrd="6" destOrd="0" presId="urn:microsoft.com/office/officeart/2005/8/layout/hierarchy1"/>
    <dgm:cxn modelId="{B76D9DB6-1092-4BED-9CCD-E9E2A0A0245B}" type="presParOf" srcId="{B387E020-B320-4002-8A42-8AB5C64244A7}" destId="{9BF62887-8FBF-49B4-B4A3-36497514D9A8}" srcOrd="7" destOrd="0" presId="urn:microsoft.com/office/officeart/2005/8/layout/hierarchy1"/>
    <dgm:cxn modelId="{677699E6-8380-4FAB-9B6D-E41C5D39A928}" type="presParOf" srcId="{9BF62887-8FBF-49B4-B4A3-36497514D9A8}" destId="{2AD2FB2E-344C-481A-86FB-335C29A381D0}" srcOrd="0" destOrd="0" presId="urn:microsoft.com/office/officeart/2005/8/layout/hierarchy1"/>
    <dgm:cxn modelId="{B02E04B3-86E4-4F01-83B2-0A07D53BF2E6}" type="presParOf" srcId="{2AD2FB2E-344C-481A-86FB-335C29A381D0}" destId="{282F7CBE-7062-4CCB-BA7C-10BBF4A1A102}" srcOrd="0" destOrd="0" presId="urn:microsoft.com/office/officeart/2005/8/layout/hierarchy1"/>
    <dgm:cxn modelId="{BBA0C58B-6ED4-4A05-8BB1-48D1F8D638C4}" type="presParOf" srcId="{2AD2FB2E-344C-481A-86FB-335C29A381D0}" destId="{0FC094C6-0D6C-45A8-B065-B14D7384DE79}" srcOrd="1" destOrd="0" presId="urn:microsoft.com/office/officeart/2005/8/layout/hierarchy1"/>
    <dgm:cxn modelId="{E913C21C-0EBE-4D1A-9A0A-2049744B3A35}" type="presParOf" srcId="{9BF62887-8FBF-49B4-B4A3-36497514D9A8}" destId="{34BA1588-E544-4247-8A0A-FC9A08E6FE3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a:solidFill>
          <a:srgbClr val="90C226">
            <a:hueOff val="0"/>
            <a:satOff val="0"/>
            <a:lumOff val="0"/>
            <a:alphaOff val="0"/>
          </a:srgbClr>
        </a:solidFill>
        <a:ln w="19050" cap="rnd" cmpd="sng" algn="ctr">
          <a:solidFill>
            <a:srgbClr val="90C226">
              <a:hueOff val="0"/>
              <a:satOff val="0"/>
              <a:lumOff val="0"/>
              <a:alphaOff val="0"/>
            </a:srgbClr>
          </a:solidFill>
          <a:prstDash val="solid"/>
        </a:ln>
        <a:effectLst/>
      </dgm:spPr>
      <dgm:t>
        <a:bodyPr spcFirstLastPara="0" vert="horz" wrap="square" lIns="38100" tIns="38100" rIns="38100" bIns="38100" numCol="1" spcCol="1270" anchor="ctr" anchorCtr="0"/>
        <a:lstStyle/>
        <a:p>
          <a:pPr marL="0" lvl="0" indent="0" algn="ctr" defTabSz="8890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Payer</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pPr marL="0" lvl="0" indent="0" algn="ctr" defTabSz="8890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US" sz="2000" b="1" dirty="0">
              <a:latin typeface="Times New Roman" panose="02020603050405020304" pitchFamily="18" charset="0"/>
              <a:cs typeface="Times New Roman" panose="02020603050405020304" pitchFamily="18" charset="0"/>
            </a:rPr>
            <a:t>Any Resident</a:t>
          </a:r>
          <a:endParaRPr lang="en-IN" sz="2000" b="1" dirty="0">
            <a:latin typeface="Times New Roman" panose="02020603050405020304" pitchFamily="18" charset="0"/>
            <a:cs typeface="Times New Roman" panose="02020603050405020304" pitchFamily="18" charset="0"/>
          </a:endParaRP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pPr marL="0" lvl="0" indent="0" algn="ctr" defTabSz="8890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pPr marL="0" lvl="0" indent="0" algn="ctr" defTabSz="8890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D9B30CE6-F646-4C85-AA60-9BB0FEF9A80A}">
      <dgm:prSet phldrT="[Text]" custT="1"/>
      <dgm:spPr/>
      <dgm:t>
        <a:bodyPr/>
        <a:lstStyle/>
        <a:p>
          <a:r>
            <a:rPr lang="en-IN" sz="2000" b="1" dirty="0">
              <a:latin typeface="Times New Roman" panose="02020603050405020304" pitchFamily="18" charset="0"/>
              <a:cs typeface="Times New Roman" panose="02020603050405020304" pitchFamily="18" charset="0"/>
            </a:rPr>
            <a:t>More than Rs.15,000 during a FY</a:t>
          </a:r>
        </a:p>
      </dgm:t>
    </dgm:pt>
    <dgm:pt modelId="{457F67B6-C0A6-4619-956D-F05957C93D7D}" type="sib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8D260762-03F6-4B1B-9ACA-4AA1511F90FB}" type="par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2EF59B79-E9B1-497D-93BC-A5273E15CED4}">
      <dgm:prSet phldrT="[Text]" custT="1"/>
      <dgm:spPr/>
      <dgm:t>
        <a:bodyPr/>
        <a:lstStyle/>
        <a:p>
          <a:r>
            <a:rPr lang="en-US" sz="2000" b="1" dirty="0">
              <a:latin typeface="Times New Roman" panose="02020603050405020304" pitchFamily="18" charset="0"/>
              <a:cs typeface="Times New Roman" panose="02020603050405020304" pitchFamily="18" charset="0"/>
            </a:rPr>
            <a:t>Any person (Other than Individual &amp; HUF) </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E2A03F5C-043A-4C73-9DE7-DBAB20B051A6}" type="parTrans" cxnId="{E050AE33-1842-40DF-836E-65570FC05518}">
      <dgm:prSet/>
      <dgm:spPr/>
      <dgm:t>
        <a:bodyPr/>
        <a:lstStyle/>
        <a:p>
          <a:endParaRPr lang="en-US" sz="2000" b="1">
            <a:latin typeface="Times New Roman" panose="02020603050405020304" pitchFamily="18" charset="0"/>
            <a:cs typeface="Times New Roman" panose="02020603050405020304" pitchFamily="18" charset="0"/>
          </a:endParaRPr>
        </a:p>
      </dgm:t>
    </dgm:pt>
    <dgm:pt modelId="{ED21323C-A2D5-40D3-8578-41351371FDF0}" type="sibTrans" cxnId="{E050AE33-1842-40DF-836E-65570FC05518}">
      <dgm:prSet/>
      <dgm:spPr/>
      <dgm:t>
        <a:bodyPr/>
        <a:lstStyle/>
        <a:p>
          <a:endParaRPr lang="en-US" sz="2000" b="1">
            <a:latin typeface="Times New Roman" panose="02020603050405020304" pitchFamily="18" charset="0"/>
            <a:cs typeface="Times New Roman" panose="02020603050405020304" pitchFamily="18" charset="0"/>
          </a:endParaRPr>
        </a:p>
      </dgm:t>
    </dgm:pt>
    <dgm:pt modelId="{51F1D0BE-3705-45A8-8A28-0BAA0FB50B56}">
      <dgm:prSet phldrT="[Text]" custT="1"/>
      <dgm:spPr/>
      <dgm:t>
        <a:bodyPr/>
        <a:lstStyle/>
        <a:p>
          <a:pPr>
            <a:buSzPts val="1050"/>
            <a:buFont typeface="Calibri" panose="020F0502020204030204" pitchFamily="34" charset="0"/>
            <a:buAutoNum type="arabicPeriod"/>
          </a:pPr>
          <a:r>
            <a:rPr lang="en-US" sz="2000" b="1" dirty="0">
              <a:latin typeface="Times New Roman" panose="02020603050405020304" pitchFamily="18" charset="0"/>
              <a:cs typeface="Times New Roman" panose="02020603050405020304" pitchFamily="18" charset="0"/>
            </a:rPr>
            <a:t>At the time of credit of such income to the account of the payee or at the time of payment, whichever is earlier.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D298D153-F952-40FE-AB1A-26E553B1F2BD}" type="parTrans" cxnId="{B7C028D8-E4D6-4119-A983-F3D04EDE475D}">
      <dgm:prSet/>
      <dgm:spPr/>
      <dgm:t>
        <a:bodyPr/>
        <a:lstStyle/>
        <a:p>
          <a:endParaRPr lang="en-US" sz="2000" b="1">
            <a:latin typeface="Times New Roman" panose="02020603050405020304" pitchFamily="18" charset="0"/>
            <a:cs typeface="Times New Roman" panose="02020603050405020304" pitchFamily="18" charset="0"/>
          </a:endParaRPr>
        </a:p>
      </dgm:t>
    </dgm:pt>
    <dgm:pt modelId="{0C78E2CD-3276-4C16-8C9A-59D8CC300507}" type="sibTrans" cxnId="{B7C028D8-E4D6-4119-A983-F3D04EDE475D}">
      <dgm:prSet/>
      <dgm:spPr/>
      <dgm:t>
        <a:bodyPr/>
        <a:lstStyle/>
        <a:p>
          <a:endParaRPr lang="en-US" sz="2000" b="1">
            <a:latin typeface="Times New Roman" panose="02020603050405020304" pitchFamily="18" charset="0"/>
            <a:cs typeface="Times New Roman" panose="02020603050405020304" pitchFamily="18" charset="0"/>
          </a:endParaRPr>
        </a:p>
      </dgm:t>
    </dgm:pt>
    <dgm:pt modelId="{287D167A-5D03-40C6-A2CF-96BF44721DF0}">
      <dgm:prSet phldrT="[Text]" custT="1"/>
      <dgm:spPr/>
      <dgm:t>
        <a:bodyPr/>
        <a:lstStyle/>
        <a:p>
          <a:pPr marL="0" lvl="0" indent="0" algn="ctr" defTabSz="8890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gm:t>
    </dgm:pt>
    <dgm:pt modelId="{73A0A7CC-8B47-4427-9A4E-1CF23202FAD3}" type="parTrans" cxnId="{F879F0DB-24CA-4179-901D-F805D9B5E713}">
      <dgm:prSet/>
      <dgm:spPr/>
      <dgm:t>
        <a:bodyPr/>
        <a:lstStyle/>
        <a:p>
          <a:endParaRPr lang="en-US" sz="2000" b="1">
            <a:latin typeface="Times New Roman" panose="02020603050405020304" pitchFamily="18" charset="0"/>
            <a:cs typeface="Times New Roman" panose="02020603050405020304" pitchFamily="18" charset="0"/>
          </a:endParaRPr>
        </a:p>
      </dgm:t>
    </dgm:pt>
    <dgm:pt modelId="{9C02728C-DFAE-4D16-AE9A-8668FBD42865}" type="sibTrans" cxnId="{F879F0DB-24CA-4179-901D-F805D9B5E713}">
      <dgm:prSet/>
      <dgm:spPr/>
      <dgm:t>
        <a:bodyPr/>
        <a:lstStyle/>
        <a:p>
          <a:endParaRPr lang="en-US" sz="2000" b="1">
            <a:latin typeface="Times New Roman" panose="02020603050405020304" pitchFamily="18" charset="0"/>
            <a:cs typeface="Times New Roman" panose="02020603050405020304" pitchFamily="18" charset="0"/>
          </a:endParaRPr>
        </a:p>
      </dgm:t>
    </dgm:pt>
    <dgm:pt modelId="{E58BDE76-6372-4752-9A4D-521F70376CF4}">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5%</a:t>
          </a:r>
        </a:p>
      </dgm:t>
    </dgm:pt>
    <dgm:pt modelId="{370F7C54-7919-491F-8AF7-DD4A21C2F7C2}" type="parTrans" cxnId="{3A858EE4-BA88-4888-AC7D-3011D9E766EF}">
      <dgm:prSet/>
      <dgm:spPr/>
      <dgm:t>
        <a:bodyPr/>
        <a:lstStyle/>
        <a:p>
          <a:endParaRPr lang="en-US" sz="2000" b="1">
            <a:latin typeface="Times New Roman" panose="02020603050405020304" pitchFamily="18" charset="0"/>
            <a:cs typeface="Times New Roman" panose="02020603050405020304" pitchFamily="18" charset="0"/>
          </a:endParaRPr>
        </a:p>
      </dgm:t>
    </dgm:pt>
    <dgm:pt modelId="{7228DA90-23AF-484B-BE8C-14CF8E20BE0C}" type="sibTrans" cxnId="{3A858EE4-BA88-4888-AC7D-3011D9E766EF}">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5">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5" custLinFactNeighborX="0">
        <dgm:presLayoutVars>
          <dgm:chMax val="3"/>
          <dgm:chPref val="3"/>
          <dgm:bulletEnabled val="1"/>
        </dgm:presLayoutVars>
      </dgm:prSet>
      <dgm:spPr>
        <a:xfrm>
          <a:off x="0" y="2875"/>
          <a:ext cx="2366347" cy="787833"/>
        </a:xfrm>
        <a:prstGeom prst="round2SameRect">
          <a:avLst>
            <a:gd name="adj1" fmla="val 16670"/>
            <a:gd name="adj2" fmla="val 0"/>
          </a:avLst>
        </a:prstGeom>
      </dgm:spPr>
    </dgm:pt>
    <dgm:pt modelId="{2BC44889-8302-459E-8C0F-413858FC70C6}" type="pres">
      <dgm:prSet presAssocID="{1EB1372A-EBA6-4D5E-9BCC-A9BDA8A823BE}" presName="Accent" presStyleLbl="parChTrans1D1" presStyleIdx="0" presStyleCnt="5"/>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5">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5">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5"/>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5">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5">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5"/>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5">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5">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5"/>
      <dgm:spPr/>
    </dgm:pt>
    <dgm:pt modelId="{3E9D3BAA-2798-45D7-A785-CC042CF7AA02}" type="pres">
      <dgm:prSet presAssocID="{62D5A5D8-9DBB-49D9-945A-C7186132A9C7}" presName="sibTrans" presStyleCnt="0"/>
      <dgm:spPr/>
    </dgm:pt>
    <dgm:pt modelId="{23BBBD97-AC1F-4035-A49D-7B82E25A3B89}" type="pres">
      <dgm:prSet presAssocID="{287D167A-5D03-40C6-A2CF-96BF44721DF0}" presName="composite" presStyleCnt="0"/>
      <dgm:spPr/>
    </dgm:pt>
    <dgm:pt modelId="{90BF0544-6481-4C73-959C-F187371CE472}" type="pres">
      <dgm:prSet presAssocID="{287D167A-5D03-40C6-A2CF-96BF44721DF0}" presName="FirstChild" presStyleLbl="revTx" presStyleIdx="4" presStyleCnt="5">
        <dgm:presLayoutVars>
          <dgm:chMax val="0"/>
          <dgm:chPref val="0"/>
          <dgm:bulletEnabled val="1"/>
        </dgm:presLayoutVars>
      </dgm:prSet>
      <dgm:spPr/>
    </dgm:pt>
    <dgm:pt modelId="{FB87A1C5-4A2B-4778-AA81-FFDF538D457E}" type="pres">
      <dgm:prSet presAssocID="{287D167A-5D03-40C6-A2CF-96BF44721DF0}" presName="Parent" presStyleLbl="alignNode1" presStyleIdx="4" presStyleCnt="5">
        <dgm:presLayoutVars>
          <dgm:chMax val="3"/>
          <dgm:chPref val="3"/>
          <dgm:bulletEnabled val="1"/>
        </dgm:presLayoutVars>
      </dgm:prSet>
      <dgm:spPr/>
    </dgm:pt>
    <dgm:pt modelId="{2834DA4D-C471-43D1-91F6-0581AAA2A9B8}" type="pres">
      <dgm:prSet presAssocID="{287D167A-5D03-40C6-A2CF-96BF44721DF0}" presName="Accent" presStyleLbl="parChTrans1D1" presStyleIdx="4" presStyleCnt="5"/>
      <dgm:spPr/>
    </dgm:pt>
  </dgm:ptLst>
  <dgm:cxnLst>
    <dgm:cxn modelId="{F6B6862B-8C7B-45EA-A5DC-0381665EB623}" srcId="{FD524C82-5474-429C-9ADF-BE2520CAAA9D}" destId="{9A6AC3EA-D96D-4C70-A98E-4AF95F9CC252}" srcOrd="1" destOrd="0" parTransId="{2CD6F2BD-74AB-41F1-A5CC-49EAA2B9847B}" sibTransId="{9D563B72-0729-4650-85A6-83C086EA9463}"/>
    <dgm:cxn modelId="{E050AE33-1842-40DF-836E-65570FC05518}" srcId="{1EB1372A-EBA6-4D5E-9BCC-A9BDA8A823BE}" destId="{2EF59B79-E9B1-497D-93BC-A5273E15CED4}" srcOrd="0" destOrd="0" parTransId="{E2A03F5C-043A-4C73-9DE7-DBAB20B051A6}" sibTransId="{ED21323C-A2D5-40D3-8578-41351371FDF0}"/>
    <dgm:cxn modelId="{630F4C35-0D89-46F7-9713-DC6ECBD4C486}" srcId="{287D167A-5D03-40C6-A2CF-96BF44721DF0}" destId="{D9B30CE6-F646-4C85-AA60-9BB0FEF9A80A}" srcOrd="0" destOrd="0" parTransId="{8D260762-03F6-4B1B-9ACA-4AA1511F90FB}" sibTransId="{457F67B6-C0A6-4619-956D-F05957C93D7D}"/>
    <dgm:cxn modelId="{0DC7CD40-1032-464A-8268-3C3A255EF7CD}" srcId="{FD524C82-5474-429C-9ADF-BE2520CAAA9D}" destId="{1EB1372A-EBA6-4D5E-9BCC-A9BDA8A823BE}" srcOrd="0" destOrd="0" parTransId="{A803464B-AA4D-465E-BE01-CD0CDB047037}" sibTransId="{E34955CB-0087-4DEC-B6A0-DEE8E1693281}"/>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F76EC36A-56AC-444C-8A27-B5AC9FA1ED0A}" type="presOf" srcId="{287D167A-5D03-40C6-A2CF-96BF44721DF0}" destId="{FB87A1C5-4A2B-4778-AA81-FFDF538D457E}"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1D4D766C-6CDF-4A7E-86EB-06B4D0FBCE1C}" type="presOf" srcId="{51F1D0BE-3705-45A8-8A28-0BAA0FB50B56}" destId="{B3135368-3210-442E-9746-00FC9009FE7F}"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E7A171AE-6C49-42A0-9B8E-4DEC3C98BD99}" type="presOf" srcId="{E58BDE76-6372-4752-9A4D-521F70376CF4}" destId="{7217F4FD-7A9F-450E-805D-2CD77815DFA6}"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F45449C6-9AAF-4B16-BDAD-705F52326448}" type="presOf" srcId="{2EF59B79-E9B1-497D-93BC-A5273E15CED4}" destId="{C442166D-9F45-409B-BFC5-A23C51222085}" srcOrd="0" destOrd="0" presId="urn:microsoft.com/office/officeart/2011/layout/TabList"/>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B7C028D8-E4D6-4119-A983-F3D04EDE475D}" srcId="{B7C4A690-9CB0-4FA8-8815-D6C95A1650EC}" destId="{51F1D0BE-3705-45A8-8A28-0BAA0FB50B56}" srcOrd="0" destOrd="0" parTransId="{D298D153-F952-40FE-AB1A-26E553B1F2BD}" sibTransId="{0C78E2CD-3276-4C16-8C9A-59D8CC300507}"/>
    <dgm:cxn modelId="{F879F0DB-24CA-4179-901D-F805D9B5E713}" srcId="{FD524C82-5474-429C-9ADF-BE2520CAAA9D}" destId="{287D167A-5D03-40C6-A2CF-96BF44721DF0}" srcOrd="4" destOrd="0" parTransId="{73A0A7CC-8B47-4427-9A4E-1CF23202FAD3}" sibTransId="{9C02728C-DFAE-4D16-AE9A-8668FBD42865}"/>
    <dgm:cxn modelId="{3A858EE4-BA88-4888-AC7D-3011D9E766EF}" srcId="{7C793B89-1E4D-4688-AE59-095F2427175E}" destId="{E58BDE76-6372-4752-9A4D-521F70376CF4}" srcOrd="0" destOrd="0" parTransId="{370F7C54-7919-491F-8AF7-DD4A21C2F7C2}" sibTransId="{7228DA90-23AF-484B-BE8C-14CF8E20BE0C}"/>
    <dgm:cxn modelId="{EBD276F3-A7D7-4446-867D-26876DBF0364}" type="presOf" srcId="{D9B30CE6-F646-4C85-AA60-9BB0FEF9A80A}" destId="{90BF0544-6481-4C73-959C-F187371CE472}" srcOrd="0" destOrd="0" presId="urn:microsoft.com/office/officeart/2011/layout/TabList"/>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 modelId="{AAC50F05-947B-41E5-BD0A-966071185075}" type="presParOf" srcId="{B201A340-30C1-47B3-BF25-41A4ABF93C3E}" destId="{3E9D3BAA-2798-45D7-A785-CC042CF7AA02}" srcOrd="7" destOrd="0" presId="urn:microsoft.com/office/officeart/2011/layout/TabList"/>
    <dgm:cxn modelId="{75B9C224-5D4A-41DD-9412-C060A92EF380}" type="presParOf" srcId="{B201A340-30C1-47B3-BF25-41A4ABF93C3E}" destId="{23BBBD97-AC1F-4035-A49D-7B82E25A3B89}" srcOrd="8" destOrd="0" presId="urn:microsoft.com/office/officeart/2011/layout/TabList"/>
    <dgm:cxn modelId="{019342FB-C73A-44AE-8479-134DA8073E28}" type="presParOf" srcId="{23BBBD97-AC1F-4035-A49D-7B82E25A3B89}" destId="{90BF0544-6481-4C73-959C-F187371CE472}" srcOrd="0" destOrd="0" presId="urn:microsoft.com/office/officeart/2011/layout/TabList"/>
    <dgm:cxn modelId="{D360E827-69E0-4441-AF9D-630C2DB1D146}" type="presParOf" srcId="{23BBBD97-AC1F-4035-A49D-7B82E25A3B89}" destId="{FB87A1C5-4A2B-4778-AA81-FFDF538D457E}" srcOrd="1" destOrd="0" presId="urn:microsoft.com/office/officeart/2011/layout/TabList"/>
    <dgm:cxn modelId="{85B02A31-4B55-4A47-A003-926CD736184D}" type="presParOf" srcId="{23BBBD97-AC1F-4035-A49D-7B82E25A3B89}" destId="{2834DA4D-C471-43D1-91F6-0581AAA2A9B8}"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400" b="1" kern="1200" dirty="0">
              <a:solidFill>
                <a:prstClr val="black"/>
              </a:solidFill>
              <a:latin typeface="Times New Roman" panose="02020603050405020304" pitchFamily="18" charset="0"/>
              <a:ea typeface="+mn-ea"/>
              <a:cs typeface="Times New Roman" panose="02020603050405020304" pitchFamily="18" charset="0"/>
            </a:rPr>
            <a:t>Payer</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US" sz="2000" b="1" dirty="0">
              <a:latin typeface="Times New Roman" panose="02020603050405020304" pitchFamily="18" charset="0"/>
              <a:cs typeface="Times New Roman" panose="02020603050405020304" pitchFamily="18" charset="0"/>
            </a:rPr>
            <a:t>Any Resident</a:t>
          </a:r>
          <a:endParaRPr lang="en-IN" sz="2000" b="1" dirty="0">
            <a:latin typeface="Times New Roman" panose="02020603050405020304" pitchFamily="18" charset="0"/>
            <a:cs typeface="Times New Roman" panose="02020603050405020304" pitchFamily="18" charset="0"/>
          </a:endParaRP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D9B30CE6-F646-4C85-AA60-9BB0FEF9A80A}">
      <dgm:prSet phldrT="[Text]" custT="1"/>
      <dgm:spPr/>
      <dgm:t>
        <a:bodyPr/>
        <a:lstStyle/>
        <a:p>
          <a:r>
            <a:rPr lang="en-IN" sz="2000" b="1" dirty="0">
              <a:latin typeface="Times New Roman" panose="02020603050405020304" pitchFamily="18" charset="0"/>
              <a:cs typeface="Times New Roman" panose="02020603050405020304" pitchFamily="18" charset="0"/>
            </a:rPr>
            <a:t>More than Rs.2,40,000 during a FY</a:t>
          </a:r>
        </a:p>
      </dgm:t>
    </dgm:pt>
    <dgm:pt modelId="{457F67B6-C0A6-4619-956D-F05957C93D7D}" type="sib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8D260762-03F6-4B1B-9ACA-4AA1511F90FB}" type="par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2EF59B79-E9B1-497D-93BC-A5273E15CED4}">
      <dgm:prSet phldrT="[Text]" custT="1"/>
      <dgm:spPr/>
      <dgm:t>
        <a:bodyPr/>
        <a:lstStyle/>
        <a:p>
          <a:r>
            <a:rPr lang="en-US" sz="2000" b="1" dirty="0">
              <a:latin typeface="Times New Roman" panose="02020603050405020304" pitchFamily="18" charset="0"/>
              <a:cs typeface="Times New Roman" panose="02020603050405020304" pitchFamily="18" charset="0"/>
            </a:rPr>
            <a:t>Any person (Other than Individual &amp; HUF) </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E2A03F5C-043A-4C73-9DE7-DBAB20B051A6}" type="parTrans" cxnId="{E050AE33-1842-40DF-836E-65570FC05518}">
      <dgm:prSet/>
      <dgm:spPr/>
      <dgm:t>
        <a:bodyPr/>
        <a:lstStyle/>
        <a:p>
          <a:endParaRPr lang="en-US" sz="2000" b="1">
            <a:latin typeface="Times New Roman" panose="02020603050405020304" pitchFamily="18" charset="0"/>
            <a:cs typeface="Times New Roman" panose="02020603050405020304" pitchFamily="18" charset="0"/>
          </a:endParaRPr>
        </a:p>
      </dgm:t>
    </dgm:pt>
    <dgm:pt modelId="{ED21323C-A2D5-40D3-8578-41351371FDF0}" type="sibTrans" cxnId="{E050AE33-1842-40DF-836E-65570FC05518}">
      <dgm:prSet/>
      <dgm:spPr/>
      <dgm:t>
        <a:bodyPr/>
        <a:lstStyle/>
        <a:p>
          <a:endParaRPr lang="en-US" sz="2000" b="1">
            <a:latin typeface="Times New Roman" panose="02020603050405020304" pitchFamily="18" charset="0"/>
            <a:cs typeface="Times New Roman" panose="02020603050405020304" pitchFamily="18" charset="0"/>
          </a:endParaRPr>
        </a:p>
      </dgm:t>
    </dgm:pt>
    <dgm:pt modelId="{51F1D0BE-3705-45A8-8A28-0BAA0FB50B56}">
      <dgm:prSet phldrT="[Text]" custT="1"/>
      <dgm:spPr/>
      <dgm:t>
        <a:bodyPr/>
        <a:lstStyle/>
        <a:p>
          <a:pPr>
            <a:buSzPts val="1050"/>
            <a:buFont typeface="Calibri" panose="020F0502020204030204" pitchFamily="34" charset="0"/>
            <a:buAutoNum type="arabicPeriod"/>
          </a:pPr>
          <a:r>
            <a:rPr lang="en-US" sz="2000" b="1" dirty="0">
              <a:latin typeface="Times New Roman" panose="02020603050405020304" pitchFamily="18" charset="0"/>
              <a:cs typeface="Times New Roman" panose="02020603050405020304" pitchFamily="18" charset="0"/>
            </a:rPr>
            <a:t>At the time of credit of such income to the account of the payee or at the time of payment, whichever is earlier.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D298D153-F952-40FE-AB1A-26E553B1F2BD}" type="parTrans" cxnId="{B7C028D8-E4D6-4119-A983-F3D04EDE475D}">
      <dgm:prSet/>
      <dgm:spPr/>
      <dgm:t>
        <a:bodyPr/>
        <a:lstStyle/>
        <a:p>
          <a:endParaRPr lang="en-US" sz="2000" b="1">
            <a:latin typeface="Times New Roman" panose="02020603050405020304" pitchFamily="18" charset="0"/>
            <a:cs typeface="Times New Roman" panose="02020603050405020304" pitchFamily="18" charset="0"/>
          </a:endParaRPr>
        </a:p>
      </dgm:t>
    </dgm:pt>
    <dgm:pt modelId="{0C78E2CD-3276-4C16-8C9A-59D8CC300507}" type="sibTrans" cxnId="{B7C028D8-E4D6-4119-A983-F3D04EDE475D}">
      <dgm:prSet/>
      <dgm:spPr/>
      <dgm:t>
        <a:bodyPr/>
        <a:lstStyle/>
        <a:p>
          <a:endParaRPr lang="en-US" sz="2000" b="1">
            <a:latin typeface="Times New Roman" panose="02020603050405020304" pitchFamily="18" charset="0"/>
            <a:cs typeface="Times New Roman" panose="02020603050405020304" pitchFamily="18" charset="0"/>
          </a:endParaRPr>
        </a:p>
      </dgm:t>
    </dgm:pt>
    <dgm:pt modelId="{287D167A-5D03-40C6-A2CF-96BF44721DF0}">
      <dgm:prSet phldrT="[Text]" custT="1"/>
      <dgm:spPr/>
      <dgm: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gm:t>
    </dgm:pt>
    <dgm:pt modelId="{73A0A7CC-8B47-4427-9A4E-1CF23202FAD3}" type="parTrans" cxnId="{F879F0DB-24CA-4179-901D-F805D9B5E713}">
      <dgm:prSet/>
      <dgm:spPr/>
      <dgm:t>
        <a:bodyPr/>
        <a:lstStyle/>
        <a:p>
          <a:endParaRPr lang="en-US" sz="2000" b="1">
            <a:latin typeface="Times New Roman" panose="02020603050405020304" pitchFamily="18" charset="0"/>
            <a:cs typeface="Times New Roman" panose="02020603050405020304" pitchFamily="18" charset="0"/>
          </a:endParaRPr>
        </a:p>
      </dgm:t>
    </dgm:pt>
    <dgm:pt modelId="{9C02728C-DFAE-4D16-AE9A-8668FBD42865}" type="sibTrans" cxnId="{F879F0DB-24CA-4179-901D-F805D9B5E713}">
      <dgm:prSet/>
      <dgm:spPr/>
      <dgm:t>
        <a:bodyPr/>
        <a:lstStyle/>
        <a:p>
          <a:endParaRPr lang="en-US" sz="2000" b="1">
            <a:latin typeface="Times New Roman" panose="02020603050405020304" pitchFamily="18" charset="0"/>
            <a:cs typeface="Times New Roman" panose="02020603050405020304" pitchFamily="18" charset="0"/>
          </a:endParaRPr>
        </a:p>
      </dgm:t>
    </dgm:pt>
    <dgm:pt modelId="{E58BDE76-6372-4752-9A4D-521F70376CF4}">
      <dgm:prSet phldrT="[Text]" custT="1"/>
      <dgm:spPr/>
      <dgm:t>
        <a:bodyPr/>
        <a:lstStyle/>
        <a:p>
          <a:r>
            <a:rPr lang="en-US" sz="2000" b="1" dirty="0">
              <a:latin typeface="Times New Roman" panose="02020603050405020304" pitchFamily="18" charset="0"/>
              <a:cs typeface="Times New Roman" panose="02020603050405020304" pitchFamily="18" charset="0"/>
            </a:rPr>
            <a:t>Plant and Machinery or Equipment: 2%</a:t>
          </a:r>
        </a:p>
        <a:p>
          <a:pPr>
            <a:buSzPts val="1050"/>
            <a:buFont typeface="Calibri" panose="020F0502020204030204" pitchFamily="34" charset="0"/>
            <a:buAutoNum type="alphaLcPeriod"/>
          </a:pPr>
          <a:r>
            <a:rPr lang="en-US" sz="2000" b="1" dirty="0">
              <a:latin typeface="Times New Roman" panose="02020603050405020304" pitchFamily="18" charset="0"/>
              <a:cs typeface="Times New Roman" panose="02020603050405020304" pitchFamily="18" charset="0"/>
            </a:rPr>
            <a:t>Land, Building, or Furniture and Fittings: 10</a:t>
          </a:r>
          <a:r>
            <a:rPr lang="en-IN" sz="2000" b="1" dirty="0">
              <a:solidFill>
                <a:schemeClr val="tx1"/>
              </a:solidFill>
              <a:latin typeface="Times New Roman" panose="02020603050405020304" pitchFamily="18" charset="0"/>
              <a:cs typeface="Times New Roman" panose="02020603050405020304" pitchFamily="18" charset="0"/>
            </a:rPr>
            <a:t>%</a:t>
          </a:r>
        </a:p>
      </dgm:t>
    </dgm:pt>
    <dgm:pt modelId="{370F7C54-7919-491F-8AF7-DD4A21C2F7C2}" type="parTrans" cxnId="{3A858EE4-BA88-4888-AC7D-3011D9E766EF}">
      <dgm:prSet/>
      <dgm:spPr/>
      <dgm:t>
        <a:bodyPr/>
        <a:lstStyle/>
        <a:p>
          <a:endParaRPr lang="en-US" sz="2000" b="1">
            <a:latin typeface="Times New Roman" panose="02020603050405020304" pitchFamily="18" charset="0"/>
            <a:cs typeface="Times New Roman" panose="02020603050405020304" pitchFamily="18" charset="0"/>
          </a:endParaRPr>
        </a:p>
      </dgm:t>
    </dgm:pt>
    <dgm:pt modelId="{7228DA90-23AF-484B-BE8C-14CF8E20BE0C}" type="sibTrans" cxnId="{3A858EE4-BA88-4888-AC7D-3011D9E766EF}">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5">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5"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5"/>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5">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5">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5"/>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5">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5">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5"/>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5">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5">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5"/>
      <dgm:spPr/>
    </dgm:pt>
    <dgm:pt modelId="{3E9D3BAA-2798-45D7-A785-CC042CF7AA02}" type="pres">
      <dgm:prSet presAssocID="{62D5A5D8-9DBB-49D9-945A-C7186132A9C7}" presName="sibTrans" presStyleCnt="0"/>
      <dgm:spPr/>
    </dgm:pt>
    <dgm:pt modelId="{23BBBD97-AC1F-4035-A49D-7B82E25A3B89}" type="pres">
      <dgm:prSet presAssocID="{287D167A-5D03-40C6-A2CF-96BF44721DF0}" presName="composite" presStyleCnt="0"/>
      <dgm:spPr/>
    </dgm:pt>
    <dgm:pt modelId="{90BF0544-6481-4C73-959C-F187371CE472}" type="pres">
      <dgm:prSet presAssocID="{287D167A-5D03-40C6-A2CF-96BF44721DF0}" presName="FirstChild" presStyleLbl="revTx" presStyleIdx="4" presStyleCnt="5">
        <dgm:presLayoutVars>
          <dgm:chMax val="0"/>
          <dgm:chPref val="0"/>
          <dgm:bulletEnabled val="1"/>
        </dgm:presLayoutVars>
      </dgm:prSet>
      <dgm:spPr/>
    </dgm:pt>
    <dgm:pt modelId="{FB87A1C5-4A2B-4778-AA81-FFDF538D457E}" type="pres">
      <dgm:prSet presAssocID="{287D167A-5D03-40C6-A2CF-96BF44721DF0}" presName="Parent" presStyleLbl="alignNode1" presStyleIdx="4" presStyleCnt="5">
        <dgm:presLayoutVars>
          <dgm:chMax val="3"/>
          <dgm:chPref val="3"/>
          <dgm:bulletEnabled val="1"/>
        </dgm:presLayoutVars>
      </dgm:prSet>
      <dgm:spPr/>
    </dgm:pt>
    <dgm:pt modelId="{2834DA4D-C471-43D1-91F6-0581AAA2A9B8}" type="pres">
      <dgm:prSet presAssocID="{287D167A-5D03-40C6-A2CF-96BF44721DF0}" presName="Accent" presStyleLbl="parChTrans1D1" presStyleIdx="4" presStyleCnt="5"/>
      <dgm:spPr/>
    </dgm:pt>
  </dgm:ptLst>
  <dgm:cxnLst>
    <dgm:cxn modelId="{F6B6862B-8C7B-45EA-A5DC-0381665EB623}" srcId="{FD524C82-5474-429C-9ADF-BE2520CAAA9D}" destId="{9A6AC3EA-D96D-4C70-A98E-4AF95F9CC252}" srcOrd="1" destOrd="0" parTransId="{2CD6F2BD-74AB-41F1-A5CC-49EAA2B9847B}" sibTransId="{9D563B72-0729-4650-85A6-83C086EA9463}"/>
    <dgm:cxn modelId="{E050AE33-1842-40DF-836E-65570FC05518}" srcId="{1EB1372A-EBA6-4D5E-9BCC-A9BDA8A823BE}" destId="{2EF59B79-E9B1-497D-93BC-A5273E15CED4}" srcOrd="0" destOrd="0" parTransId="{E2A03F5C-043A-4C73-9DE7-DBAB20B051A6}" sibTransId="{ED21323C-A2D5-40D3-8578-41351371FDF0}"/>
    <dgm:cxn modelId="{630F4C35-0D89-46F7-9713-DC6ECBD4C486}" srcId="{287D167A-5D03-40C6-A2CF-96BF44721DF0}" destId="{D9B30CE6-F646-4C85-AA60-9BB0FEF9A80A}" srcOrd="0" destOrd="0" parTransId="{8D260762-03F6-4B1B-9ACA-4AA1511F90FB}" sibTransId="{457F67B6-C0A6-4619-956D-F05957C93D7D}"/>
    <dgm:cxn modelId="{0DC7CD40-1032-464A-8268-3C3A255EF7CD}" srcId="{FD524C82-5474-429C-9ADF-BE2520CAAA9D}" destId="{1EB1372A-EBA6-4D5E-9BCC-A9BDA8A823BE}" srcOrd="0" destOrd="0" parTransId="{A803464B-AA4D-465E-BE01-CD0CDB047037}" sibTransId="{E34955CB-0087-4DEC-B6A0-DEE8E1693281}"/>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F76EC36A-56AC-444C-8A27-B5AC9FA1ED0A}" type="presOf" srcId="{287D167A-5D03-40C6-A2CF-96BF44721DF0}" destId="{FB87A1C5-4A2B-4778-AA81-FFDF538D457E}"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1D4D766C-6CDF-4A7E-86EB-06B4D0FBCE1C}" type="presOf" srcId="{51F1D0BE-3705-45A8-8A28-0BAA0FB50B56}" destId="{B3135368-3210-442E-9746-00FC9009FE7F}"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E7A171AE-6C49-42A0-9B8E-4DEC3C98BD99}" type="presOf" srcId="{E58BDE76-6372-4752-9A4D-521F70376CF4}" destId="{7217F4FD-7A9F-450E-805D-2CD77815DFA6}"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F45449C6-9AAF-4B16-BDAD-705F52326448}" type="presOf" srcId="{2EF59B79-E9B1-497D-93BC-A5273E15CED4}" destId="{C442166D-9F45-409B-BFC5-A23C51222085}" srcOrd="0" destOrd="0" presId="urn:microsoft.com/office/officeart/2011/layout/TabList"/>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B7C028D8-E4D6-4119-A983-F3D04EDE475D}" srcId="{B7C4A690-9CB0-4FA8-8815-D6C95A1650EC}" destId="{51F1D0BE-3705-45A8-8A28-0BAA0FB50B56}" srcOrd="0" destOrd="0" parTransId="{D298D153-F952-40FE-AB1A-26E553B1F2BD}" sibTransId="{0C78E2CD-3276-4C16-8C9A-59D8CC300507}"/>
    <dgm:cxn modelId="{F879F0DB-24CA-4179-901D-F805D9B5E713}" srcId="{FD524C82-5474-429C-9ADF-BE2520CAAA9D}" destId="{287D167A-5D03-40C6-A2CF-96BF44721DF0}" srcOrd="4" destOrd="0" parTransId="{73A0A7CC-8B47-4427-9A4E-1CF23202FAD3}" sibTransId="{9C02728C-DFAE-4D16-AE9A-8668FBD42865}"/>
    <dgm:cxn modelId="{3A858EE4-BA88-4888-AC7D-3011D9E766EF}" srcId="{7C793B89-1E4D-4688-AE59-095F2427175E}" destId="{E58BDE76-6372-4752-9A4D-521F70376CF4}" srcOrd="0" destOrd="0" parTransId="{370F7C54-7919-491F-8AF7-DD4A21C2F7C2}" sibTransId="{7228DA90-23AF-484B-BE8C-14CF8E20BE0C}"/>
    <dgm:cxn modelId="{EBD276F3-A7D7-4446-867D-26876DBF0364}" type="presOf" srcId="{D9B30CE6-F646-4C85-AA60-9BB0FEF9A80A}" destId="{90BF0544-6481-4C73-959C-F187371CE472}" srcOrd="0" destOrd="0" presId="urn:microsoft.com/office/officeart/2011/layout/TabList"/>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 modelId="{AAC50F05-947B-41E5-BD0A-966071185075}" type="presParOf" srcId="{B201A340-30C1-47B3-BF25-41A4ABF93C3E}" destId="{3E9D3BAA-2798-45D7-A785-CC042CF7AA02}" srcOrd="7" destOrd="0" presId="urn:microsoft.com/office/officeart/2011/layout/TabList"/>
    <dgm:cxn modelId="{75B9C224-5D4A-41DD-9412-C060A92EF380}" type="presParOf" srcId="{B201A340-30C1-47B3-BF25-41A4ABF93C3E}" destId="{23BBBD97-AC1F-4035-A49D-7B82E25A3B89}" srcOrd="8" destOrd="0" presId="urn:microsoft.com/office/officeart/2011/layout/TabList"/>
    <dgm:cxn modelId="{019342FB-C73A-44AE-8479-134DA8073E28}" type="presParOf" srcId="{23BBBD97-AC1F-4035-A49D-7B82E25A3B89}" destId="{90BF0544-6481-4C73-959C-F187371CE472}" srcOrd="0" destOrd="0" presId="urn:microsoft.com/office/officeart/2011/layout/TabList"/>
    <dgm:cxn modelId="{D360E827-69E0-4441-AF9D-630C2DB1D146}" type="presParOf" srcId="{23BBBD97-AC1F-4035-A49D-7B82E25A3B89}" destId="{FB87A1C5-4A2B-4778-AA81-FFDF538D457E}" srcOrd="1" destOrd="0" presId="urn:microsoft.com/office/officeart/2011/layout/TabList"/>
    <dgm:cxn modelId="{85B02A31-4B55-4A47-A003-926CD736184D}" type="presParOf" srcId="{23BBBD97-AC1F-4035-A49D-7B82E25A3B89}" destId="{2834DA4D-C471-43D1-91F6-0581AAA2A9B8}"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400" b="1" kern="1200" dirty="0">
              <a:solidFill>
                <a:prstClr val="black"/>
              </a:solidFill>
              <a:latin typeface="Times New Roman" panose="02020603050405020304" pitchFamily="18" charset="0"/>
              <a:ea typeface="+mn-ea"/>
              <a:cs typeface="Times New Roman" panose="02020603050405020304" pitchFamily="18" charset="0"/>
            </a:rPr>
            <a:t>Payer</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US" sz="2000" b="1" dirty="0">
              <a:latin typeface="Times New Roman" panose="02020603050405020304" pitchFamily="18" charset="0"/>
              <a:cs typeface="Times New Roman" panose="02020603050405020304" pitchFamily="18" charset="0"/>
            </a:rPr>
            <a:t>Any Resident (other than a person referred to in section 194LA)</a:t>
          </a:r>
          <a:endParaRPr lang="en-IN" sz="2000" b="1" dirty="0">
            <a:latin typeface="Times New Roman" panose="02020603050405020304" pitchFamily="18" charset="0"/>
            <a:cs typeface="Times New Roman" panose="02020603050405020304" pitchFamily="18" charset="0"/>
          </a:endParaRP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D9B30CE6-F646-4C85-AA60-9BB0FEF9A80A}">
      <dgm:prSet phldrT="[Text]" custT="1"/>
      <dgm:spPr/>
      <dgm:t>
        <a:bodyPr/>
        <a:lstStyle/>
        <a:p>
          <a:r>
            <a:rPr lang="en-IN" sz="2000" b="1" dirty="0">
              <a:latin typeface="Times New Roman" panose="02020603050405020304" pitchFamily="18" charset="0"/>
              <a:cs typeface="Times New Roman" panose="02020603050405020304" pitchFamily="18" charset="0"/>
            </a:rPr>
            <a:t>Rs.50 lakh or More during a FY</a:t>
          </a:r>
        </a:p>
      </dgm:t>
    </dgm:pt>
    <dgm:pt modelId="{457F67B6-C0A6-4619-956D-F05957C93D7D}" type="sib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8D260762-03F6-4B1B-9ACA-4AA1511F90FB}" type="par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2EF59B79-E9B1-497D-93BC-A5273E15CED4}">
      <dgm:prSet phldrT="[Text]" custT="1"/>
      <dgm:spPr/>
      <dgm:t>
        <a:bodyPr/>
        <a:lstStyle/>
        <a:p>
          <a:r>
            <a:rPr lang="en-US" sz="2000" b="1" dirty="0">
              <a:latin typeface="Times New Roman" panose="02020603050405020304" pitchFamily="18" charset="0"/>
              <a:cs typeface="Times New Roman" panose="02020603050405020304" pitchFamily="18" charset="0"/>
            </a:rPr>
            <a:t>Any person (Other than Individual &amp; HUF) </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E2A03F5C-043A-4C73-9DE7-DBAB20B051A6}" type="parTrans" cxnId="{E050AE33-1842-40DF-836E-65570FC05518}">
      <dgm:prSet/>
      <dgm:spPr/>
      <dgm:t>
        <a:bodyPr/>
        <a:lstStyle/>
        <a:p>
          <a:endParaRPr lang="en-US" sz="2000" b="1">
            <a:latin typeface="Times New Roman" panose="02020603050405020304" pitchFamily="18" charset="0"/>
            <a:cs typeface="Times New Roman" panose="02020603050405020304" pitchFamily="18" charset="0"/>
          </a:endParaRPr>
        </a:p>
      </dgm:t>
    </dgm:pt>
    <dgm:pt modelId="{ED21323C-A2D5-40D3-8578-41351371FDF0}" type="sibTrans" cxnId="{E050AE33-1842-40DF-836E-65570FC05518}">
      <dgm:prSet/>
      <dgm:spPr/>
      <dgm:t>
        <a:bodyPr/>
        <a:lstStyle/>
        <a:p>
          <a:endParaRPr lang="en-US" sz="2000" b="1">
            <a:latin typeface="Times New Roman" panose="02020603050405020304" pitchFamily="18" charset="0"/>
            <a:cs typeface="Times New Roman" panose="02020603050405020304" pitchFamily="18" charset="0"/>
          </a:endParaRPr>
        </a:p>
      </dgm:t>
    </dgm:pt>
    <dgm:pt modelId="{51F1D0BE-3705-45A8-8A28-0BAA0FB50B56}">
      <dgm:prSet phldrT="[Text]" custT="1"/>
      <dgm:spPr/>
      <dgm:t>
        <a:bodyPr/>
        <a:lstStyle/>
        <a:p>
          <a:pPr>
            <a:buSzPts val="1050"/>
            <a:buFont typeface="Calibri" panose="020F0502020204030204" pitchFamily="34" charset="0"/>
            <a:buAutoNum type="arabicPeriod"/>
          </a:pPr>
          <a:r>
            <a:rPr lang="en-US" sz="2000" b="1" dirty="0">
              <a:latin typeface="Times New Roman" panose="02020603050405020304" pitchFamily="18" charset="0"/>
              <a:cs typeface="Times New Roman" panose="02020603050405020304" pitchFamily="18" charset="0"/>
            </a:rPr>
            <a:t>At the time of credit of such income to the account of the payee or at the time of payment, whichever is earlier.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D298D153-F952-40FE-AB1A-26E553B1F2BD}" type="parTrans" cxnId="{B7C028D8-E4D6-4119-A983-F3D04EDE475D}">
      <dgm:prSet/>
      <dgm:spPr/>
      <dgm:t>
        <a:bodyPr/>
        <a:lstStyle/>
        <a:p>
          <a:endParaRPr lang="en-US" sz="2000" b="1">
            <a:latin typeface="Times New Roman" panose="02020603050405020304" pitchFamily="18" charset="0"/>
            <a:cs typeface="Times New Roman" panose="02020603050405020304" pitchFamily="18" charset="0"/>
          </a:endParaRPr>
        </a:p>
      </dgm:t>
    </dgm:pt>
    <dgm:pt modelId="{0C78E2CD-3276-4C16-8C9A-59D8CC300507}" type="sibTrans" cxnId="{B7C028D8-E4D6-4119-A983-F3D04EDE475D}">
      <dgm:prSet/>
      <dgm:spPr/>
      <dgm:t>
        <a:bodyPr/>
        <a:lstStyle/>
        <a:p>
          <a:endParaRPr lang="en-US" sz="2000" b="1">
            <a:latin typeface="Times New Roman" panose="02020603050405020304" pitchFamily="18" charset="0"/>
            <a:cs typeface="Times New Roman" panose="02020603050405020304" pitchFamily="18" charset="0"/>
          </a:endParaRPr>
        </a:p>
      </dgm:t>
    </dgm:pt>
    <dgm:pt modelId="{287D167A-5D03-40C6-A2CF-96BF44721DF0}">
      <dgm:prSet phldrT="[Text]" custT="1"/>
      <dgm:spPr/>
      <dgm: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gm:t>
    </dgm:pt>
    <dgm:pt modelId="{73A0A7CC-8B47-4427-9A4E-1CF23202FAD3}" type="parTrans" cxnId="{F879F0DB-24CA-4179-901D-F805D9B5E713}">
      <dgm:prSet/>
      <dgm:spPr/>
      <dgm:t>
        <a:bodyPr/>
        <a:lstStyle/>
        <a:p>
          <a:endParaRPr lang="en-US" sz="2000" b="1">
            <a:latin typeface="Times New Roman" panose="02020603050405020304" pitchFamily="18" charset="0"/>
            <a:cs typeface="Times New Roman" panose="02020603050405020304" pitchFamily="18" charset="0"/>
          </a:endParaRPr>
        </a:p>
      </dgm:t>
    </dgm:pt>
    <dgm:pt modelId="{9C02728C-DFAE-4D16-AE9A-8668FBD42865}" type="sibTrans" cxnId="{F879F0DB-24CA-4179-901D-F805D9B5E713}">
      <dgm:prSet/>
      <dgm:spPr/>
      <dgm:t>
        <a:bodyPr/>
        <a:lstStyle/>
        <a:p>
          <a:endParaRPr lang="en-US" sz="2000" b="1">
            <a:latin typeface="Times New Roman" panose="02020603050405020304" pitchFamily="18" charset="0"/>
            <a:cs typeface="Times New Roman" panose="02020603050405020304" pitchFamily="18" charset="0"/>
          </a:endParaRPr>
        </a:p>
      </dgm:t>
    </dgm:pt>
    <dgm:pt modelId="{E58BDE76-6372-4752-9A4D-521F70376CF4}">
      <dgm:prSet phldrT="[Text]" custT="1"/>
      <dgm:spPr/>
      <dgm:t>
        <a:bodyPr/>
        <a:lstStyle/>
        <a:p>
          <a:r>
            <a:rPr lang="en-US" sz="2000" b="1" dirty="0">
              <a:latin typeface="Times New Roman" panose="02020603050405020304" pitchFamily="18" charset="0"/>
              <a:cs typeface="Times New Roman" panose="02020603050405020304" pitchFamily="18" charset="0"/>
            </a:rPr>
            <a:t>1% of consideration for transfer or stamp duty value, whichever is higher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370F7C54-7919-491F-8AF7-DD4A21C2F7C2}" type="parTrans" cxnId="{3A858EE4-BA88-4888-AC7D-3011D9E766EF}">
      <dgm:prSet/>
      <dgm:spPr/>
      <dgm:t>
        <a:bodyPr/>
        <a:lstStyle/>
        <a:p>
          <a:endParaRPr lang="en-US" sz="2000" b="1">
            <a:latin typeface="Times New Roman" panose="02020603050405020304" pitchFamily="18" charset="0"/>
            <a:cs typeface="Times New Roman" panose="02020603050405020304" pitchFamily="18" charset="0"/>
          </a:endParaRPr>
        </a:p>
      </dgm:t>
    </dgm:pt>
    <dgm:pt modelId="{7228DA90-23AF-484B-BE8C-14CF8E20BE0C}" type="sibTrans" cxnId="{3A858EE4-BA88-4888-AC7D-3011D9E766EF}">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5">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5"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5"/>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5">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5">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5"/>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5">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5">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5"/>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5">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5">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5"/>
      <dgm:spPr/>
    </dgm:pt>
    <dgm:pt modelId="{3E9D3BAA-2798-45D7-A785-CC042CF7AA02}" type="pres">
      <dgm:prSet presAssocID="{62D5A5D8-9DBB-49D9-945A-C7186132A9C7}" presName="sibTrans" presStyleCnt="0"/>
      <dgm:spPr/>
    </dgm:pt>
    <dgm:pt modelId="{23BBBD97-AC1F-4035-A49D-7B82E25A3B89}" type="pres">
      <dgm:prSet presAssocID="{287D167A-5D03-40C6-A2CF-96BF44721DF0}" presName="composite" presStyleCnt="0"/>
      <dgm:spPr/>
    </dgm:pt>
    <dgm:pt modelId="{90BF0544-6481-4C73-959C-F187371CE472}" type="pres">
      <dgm:prSet presAssocID="{287D167A-5D03-40C6-A2CF-96BF44721DF0}" presName="FirstChild" presStyleLbl="revTx" presStyleIdx="4" presStyleCnt="5">
        <dgm:presLayoutVars>
          <dgm:chMax val="0"/>
          <dgm:chPref val="0"/>
          <dgm:bulletEnabled val="1"/>
        </dgm:presLayoutVars>
      </dgm:prSet>
      <dgm:spPr/>
    </dgm:pt>
    <dgm:pt modelId="{FB87A1C5-4A2B-4778-AA81-FFDF538D457E}" type="pres">
      <dgm:prSet presAssocID="{287D167A-5D03-40C6-A2CF-96BF44721DF0}" presName="Parent" presStyleLbl="alignNode1" presStyleIdx="4" presStyleCnt="5">
        <dgm:presLayoutVars>
          <dgm:chMax val="3"/>
          <dgm:chPref val="3"/>
          <dgm:bulletEnabled val="1"/>
        </dgm:presLayoutVars>
      </dgm:prSet>
      <dgm:spPr/>
    </dgm:pt>
    <dgm:pt modelId="{2834DA4D-C471-43D1-91F6-0581AAA2A9B8}" type="pres">
      <dgm:prSet presAssocID="{287D167A-5D03-40C6-A2CF-96BF44721DF0}" presName="Accent" presStyleLbl="parChTrans1D1" presStyleIdx="4" presStyleCnt="5"/>
      <dgm:spPr/>
    </dgm:pt>
  </dgm:ptLst>
  <dgm:cxnLst>
    <dgm:cxn modelId="{F6B6862B-8C7B-45EA-A5DC-0381665EB623}" srcId="{FD524C82-5474-429C-9ADF-BE2520CAAA9D}" destId="{9A6AC3EA-D96D-4C70-A98E-4AF95F9CC252}" srcOrd="1" destOrd="0" parTransId="{2CD6F2BD-74AB-41F1-A5CC-49EAA2B9847B}" sibTransId="{9D563B72-0729-4650-85A6-83C086EA9463}"/>
    <dgm:cxn modelId="{E050AE33-1842-40DF-836E-65570FC05518}" srcId="{1EB1372A-EBA6-4D5E-9BCC-A9BDA8A823BE}" destId="{2EF59B79-E9B1-497D-93BC-A5273E15CED4}" srcOrd="0" destOrd="0" parTransId="{E2A03F5C-043A-4C73-9DE7-DBAB20B051A6}" sibTransId="{ED21323C-A2D5-40D3-8578-41351371FDF0}"/>
    <dgm:cxn modelId="{630F4C35-0D89-46F7-9713-DC6ECBD4C486}" srcId="{287D167A-5D03-40C6-A2CF-96BF44721DF0}" destId="{D9B30CE6-F646-4C85-AA60-9BB0FEF9A80A}" srcOrd="0" destOrd="0" parTransId="{8D260762-03F6-4B1B-9ACA-4AA1511F90FB}" sibTransId="{457F67B6-C0A6-4619-956D-F05957C93D7D}"/>
    <dgm:cxn modelId="{0DC7CD40-1032-464A-8268-3C3A255EF7CD}" srcId="{FD524C82-5474-429C-9ADF-BE2520CAAA9D}" destId="{1EB1372A-EBA6-4D5E-9BCC-A9BDA8A823BE}" srcOrd="0" destOrd="0" parTransId="{A803464B-AA4D-465E-BE01-CD0CDB047037}" sibTransId="{E34955CB-0087-4DEC-B6A0-DEE8E1693281}"/>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F76EC36A-56AC-444C-8A27-B5AC9FA1ED0A}" type="presOf" srcId="{287D167A-5D03-40C6-A2CF-96BF44721DF0}" destId="{FB87A1C5-4A2B-4778-AA81-FFDF538D457E}"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1D4D766C-6CDF-4A7E-86EB-06B4D0FBCE1C}" type="presOf" srcId="{51F1D0BE-3705-45A8-8A28-0BAA0FB50B56}" destId="{B3135368-3210-442E-9746-00FC9009FE7F}"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E7A171AE-6C49-42A0-9B8E-4DEC3C98BD99}" type="presOf" srcId="{E58BDE76-6372-4752-9A4D-521F70376CF4}" destId="{7217F4FD-7A9F-450E-805D-2CD77815DFA6}"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F45449C6-9AAF-4B16-BDAD-705F52326448}" type="presOf" srcId="{2EF59B79-E9B1-497D-93BC-A5273E15CED4}" destId="{C442166D-9F45-409B-BFC5-A23C51222085}" srcOrd="0" destOrd="0" presId="urn:microsoft.com/office/officeart/2011/layout/TabList"/>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B7C028D8-E4D6-4119-A983-F3D04EDE475D}" srcId="{B7C4A690-9CB0-4FA8-8815-D6C95A1650EC}" destId="{51F1D0BE-3705-45A8-8A28-0BAA0FB50B56}" srcOrd="0" destOrd="0" parTransId="{D298D153-F952-40FE-AB1A-26E553B1F2BD}" sibTransId="{0C78E2CD-3276-4C16-8C9A-59D8CC300507}"/>
    <dgm:cxn modelId="{F879F0DB-24CA-4179-901D-F805D9B5E713}" srcId="{FD524C82-5474-429C-9ADF-BE2520CAAA9D}" destId="{287D167A-5D03-40C6-A2CF-96BF44721DF0}" srcOrd="4" destOrd="0" parTransId="{73A0A7CC-8B47-4427-9A4E-1CF23202FAD3}" sibTransId="{9C02728C-DFAE-4D16-AE9A-8668FBD42865}"/>
    <dgm:cxn modelId="{3A858EE4-BA88-4888-AC7D-3011D9E766EF}" srcId="{7C793B89-1E4D-4688-AE59-095F2427175E}" destId="{E58BDE76-6372-4752-9A4D-521F70376CF4}" srcOrd="0" destOrd="0" parTransId="{370F7C54-7919-491F-8AF7-DD4A21C2F7C2}" sibTransId="{7228DA90-23AF-484B-BE8C-14CF8E20BE0C}"/>
    <dgm:cxn modelId="{EBD276F3-A7D7-4446-867D-26876DBF0364}" type="presOf" srcId="{D9B30CE6-F646-4C85-AA60-9BB0FEF9A80A}" destId="{90BF0544-6481-4C73-959C-F187371CE472}" srcOrd="0" destOrd="0" presId="urn:microsoft.com/office/officeart/2011/layout/TabList"/>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 modelId="{AAC50F05-947B-41E5-BD0A-966071185075}" type="presParOf" srcId="{B201A340-30C1-47B3-BF25-41A4ABF93C3E}" destId="{3E9D3BAA-2798-45D7-A785-CC042CF7AA02}" srcOrd="7" destOrd="0" presId="urn:microsoft.com/office/officeart/2011/layout/TabList"/>
    <dgm:cxn modelId="{75B9C224-5D4A-41DD-9412-C060A92EF380}" type="presParOf" srcId="{B201A340-30C1-47B3-BF25-41A4ABF93C3E}" destId="{23BBBD97-AC1F-4035-A49D-7B82E25A3B89}" srcOrd="8" destOrd="0" presId="urn:microsoft.com/office/officeart/2011/layout/TabList"/>
    <dgm:cxn modelId="{019342FB-C73A-44AE-8479-134DA8073E28}" type="presParOf" srcId="{23BBBD97-AC1F-4035-A49D-7B82E25A3B89}" destId="{90BF0544-6481-4C73-959C-F187371CE472}" srcOrd="0" destOrd="0" presId="urn:microsoft.com/office/officeart/2011/layout/TabList"/>
    <dgm:cxn modelId="{D360E827-69E0-4441-AF9D-630C2DB1D146}" type="presParOf" srcId="{23BBBD97-AC1F-4035-A49D-7B82E25A3B89}" destId="{FB87A1C5-4A2B-4778-AA81-FFDF538D457E}" srcOrd="1" destOrd="0" presId="urn:microsoft.com/office/officeart/2011/layout/TabList"/>
    <dgm:cxn modelId="{85B02A31-4B55-4A47-A003-926CD736184D}" type="presParOf" srcId="{23BBBD97-AC1F-4035-A49D-7B82E25A3B89}" destId="{2834DA4D-C471-43D1-91F6-0581AAA2A9B8}"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Payer</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E34955CB-0087-4DEC-B6A0-DEE8E1693281}" type="sibTrans" cxnId="{0DC7CD40-1032-464A-8268-3C3A255EF7CD}">
      <dgm:prSet/>
      <dgm:spPr/>
      <dgm:t>
        <a:bodyPr/>
        <a:lstStyle/>
        <a:p>
          <a:endParaRPr lang="en-IN" sz="18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18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9D563B72-0729-4650-85A6-83C086EA9463}" type="sibTrans" cxnId="{F6B6862B-8C7B-45EA-A5DC-0381665EB623}">
      <dgm:prSet/>
      <dgm:spPr/>
      <dgm:t>
        <a:bodyPr/>
        <a:lstStyle/>
        <a:p>
          <a:endParaRPr lang="en-IN" sz="18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18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Any Resident</a:t>
          </a:r>
          <a:endParaRPr lang="en-IN"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dgm:t>
    </dgm:pt>
    <dgm:pt modelId="{B9D98FFD-6967-4852-8DA4-113E52499B3F}" type="sibTrans" cxnId="{3B1920D2-28BC-4AAF-8129-4EDBC82E52F7}">
      <dgm:prSet/>
      <dgm:spPr/>
      <dgm:t>
        <a:bodyPr/>
        <a:lstStyle/>
        <a:p>
          <a:endParaRPr lang="en-IN" sz="18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18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D6BDA6A8-FB52-4383-AFB9-FE519F7F3AD5}" type="sibTrans" cxnId="{CC2C5DC7-633B-485C-9737-B47854439B84}">
      <dgm:prSet/>
      <dgm:spPr/>
      <dgm:t>
        <a:bodyPr/>
        <a:lstStyle/>
        <a:p>
          <a:endParaRPr lang="en-IN" sz="18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18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62D5A5D8-9DBB-49D9-945A-C7186132A9C7}" type="sibTrans" cxnId="{4784ED6E-164D-489E-A4A6-E52D04E02C7D}">
      <dgm:prSet/>
      <dgm:spPr/>
      <dgm:t>
        <a:bodyPr/>
        <a:lstStyle/>
        <a:p>
          <a:endParaRPr lang="en-IN" sz="18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1800" b="1">
            <a:latin typeface="Times New Roman" panose="02020603050405020304" pitchFamily="18" charset="0"/>
            <a:cs typeface="Times New Roman" panose="02020603050405020304" pitchFamily="18" charset="0"/>
          </a:endParaRPr>
        </a:p>
      </dgm:t>
    </dgm:pt>
    <dgm:pt modelId="{2EF59B79-E9B1-497D-93BC-A5273E15CED4}">
      <dgm:prSet phldrT="[Text]" custT="1"/>
      <dgm:spPr/>
      <dgm:t>
        <a:bodyPr/>
        <a:lstStyle/>
        <a:p>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Individual &amp; HUF (</a:t>
          </a:r>
          <a:r>
            <a:rPr lang="en-US" sz="2000" b="1" u="sng"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other than </a:t>
          </a:r>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whose Turnover or gross receipts from Business or profession exceeds Rs. 1Crore or Rs.50 lakhs during the immediately preceding F.Y. )</a:t>
          </a:r>
          <a:endParaRPr lang="en-IN"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dgm:t>
    </dgm:pt>
    <dgm:pt modelId="{E2A03F5C-043A-4C73-9DE7-DBAB20B051A6}" type="parTrans" cxnId="{E050AE33-1842-40DF-836E-65570FC05518}">
      <dgm:prSet/>
      <dgm:spPr/>
      <dgm:t>
        <a:bodyPr/>
        <a:lstStyle/>
        <a:p>
          <a:endParaRPr lang="en-US" sz="1800" b="1">
            <a:latin typeface="Times New Roman" panose="02020603050405020304" pitchFamily="18" charset="0"/>
            <a:cs typeface="Times New Roman" panose="02020603050405020304" pitchFamily="18" charset="0"/>
          </a:endParaRPr>
        </a:p>
      </dgm:t>
    </dgm:pt>
    <dgm:pt modelId="{ED21323C-A2D5-40D3-8578-41351371FDF0}" type="sibTrans" cxnId="{E050AE33-1842-40DF-836E-65570FC05518}">
      <dgm:prSet/>
      <dgm:spPr/>
      <dgm:t>
        <a:bodyPr/>
        <a:lstStyle/>
        <a:p>
          <a:endParaRPr lang="en-US" sz="1800" b="1">
            <a:latin typeface="Times New Roman" panose="02020603050405020304" pitchFamily="18" charset="0"/>
            <a:cs typeface="Times New Roman" panose="02020603050405020304" pitchFamily="18" charset="0"/>
          </a:endParaRPr>
        </a:p>
      </dgm:t>
    </dgm:pt>
    <dgm:pt modelId="{51F1D0BE-3705-45A8-8A28-0BAA0FB50B56}">
      <dgm:prSet phldrT="[Text]" custT="1"/>
      <dgm:spPr/>
      <dgm: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If Tenancy subsist till last month of F.Y.-&gt; At the time of payment or credit of rent for </a:t>
          </a:r>
          <a:r>
            <a:rPr lang="en-US" sz="2000" b="1" u="sng"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last month of F.Y</a:t>
          </a:r>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whichever is earlier.</a:t>
          </a:r>
        </a:p>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If Property is vacated during the F.Y.-&gt; At the time of payment or credit of rent for </a:t>
          </a:r>
          <a:r>
            <a:rPr lang="en-US" sz="2000" b="1" u="sng"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last month of Tenancy</a:t>
          </a:r>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whichever is earlier.</a:t>
          </a:r>
          <a:endParaRPr lang="en-IN"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dgm:t>
    </dgm:pt>
    <dgm:pt modelId="{D298D153-F952-40FE-AB1A-26E553B1F2BD}" type="parTrans" cxnId="{B7C028D8-E4D6-4119-A983-F3D04EDE475D}">
      <dgm:prSet/>
      <dgm:spPr/>
      <dgm:t>
        <a:bodyPr/>
        <a:lstStyle/>
        <a:p>
          <a:endParaRPr lang="en-US" sz="1800" b="1">
            <a:latin typeface="Times New Roman" panose="02020603050405020304" pitchFamily="18" charset="0"/>
            <a:cs typeface="Times New Roman" panose="02020603050405020304" pitchFamily="18" charset="0"/>
          </a:endParaRPr>
        </a:p>
      </dgm:t>
    </dgm:pt>
    <dgm:pt modelId="{0C78E2CD-3276-4C16-8C9A-59D8CC300507}" type="sibTrans" cxnId="{B7C028D8-E4D6-4119-A983-F3D04EDE475D}">
      <dgm:prSet/>
      <dgm:spPr/>
      <dgm:t>
        <a:bodyPr/>
        <a:lstStyle/>
        <a:p>
          <a:endParaRPr lang="en-US" sz="1800" b="1">
            <a:latin typeface="Times New Roman" panose="02020603050405020304" pitchFamily="18" charset="0"/>
            <a:cs typeface="Times New Roman" panose="02020603050405020304" pitchFamily="18" charset="0"/>
          </a:endParaRPr>
        </a:p>
      </dgm:t>
    </dgm:pt>
    <dgm:pt modelId="{E58BDE76-6372-4752-9A4D-521F70376CF4}">
      <dgm:prSet phldrT="[Text]" custT="1"/>
      <dgm:spPr/>
      <dgm:t>
        <a:bodyPr/>
        <a:lstStyle/>
        <a:p>
          <a:r>
            <a:rPr lang="en-US" sz="1800" b="1" kern="1200" dirty="0">
              <a:latin typeface="Times New Roman" panose="02020603050405020304" pitchFamily="18" charset="0"/>
              <a:cs typeface="Times New Roman" panose="02020603050405020304" pitchFamily="18" charset="0"/>
            </a:rPr>
            <a:t>5</a:t>
          </a:r>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a:t>
          </a:r>
          <a:endParaRPr lang="en-IN"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dgm:t>
    </dgm:pt>
    <dgm:pt modelId="{370F7C54-7919-491F-8AF7-DD4A21C2F7C2}" type="parTrans" cxnId="{3A858EE4-BA88-4888-AC7D-3011D9E766EF}">
      <dgm:prSet/>
      <dgm:spPr/>
      <dgm:t>
        <a:bodyPr/>
        <a:lstStyle/>
        <a:p>
          <a:endParaRPr lang="en-US" sz="1800" b="1">
            <a:latin typeface="Times New Roman" panose="02020603050405020304" pitchFamily="18" charset="0"/>
            <a:cs typeface="Times New Roman" panose="02020603050405020304" pitchFamily="18" charset="0"/>
          </a:endParaRPr>
        </a:p>
      </dgm:t>
    </dgm:pt>
    <dgm:pt modelId="{7228DA90-23AF-484B-BE8C-14CF8E20BE0C}" type="sibTrans" cxnId="{3A858EE4-BA88-4888-AC7D-3011D9E766EF}">
      <dgm:prSet/>
      <dgm:spPr/>
      <dgm:t>
        <a:bodyPr/>
        <a:lstStyle/>
        <a:p>
          <a:endParaRPr lang="en-US" sz="18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4">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4"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4"/>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4">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4">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4"/>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4">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4">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4"/>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4">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4">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4"/>
      <dgm:spPr/>
    </dgm:pt>
  </dgm:ptLst>
  <dgm:cxnLst>
    <dgm:cxn modelId="{F6B6862B-8C7B-45EA-A5DC-0381665EB623}" srcId="{FD524C82-5474-429C-9ADF-BE2520CAAA9D}" destId="{9A6AC3EA-D96D-4C70-A98E-4AF95F9CC252}" srcOrd="1" destOrd="0" parTransId="{2CD6F2BD-74AB-41F1-A5CC-49EAA2B9847B}" sibTransId="{9D563B72-0729-4650-85A6-83C086EA9463}"/>
    <dgm:cxn modelId="{E050AE33-1842-40DF-836E-65570FC05518}" srcId="{1EB1372A-EBA6-4D5E-9BCC-A9BDA8A823BE}" destId="{2EF59B79-E9B1-497D-93BC-A5273E15CED4}" srcOrd="0" destOrd="0" parTransId="{E2A03F5C-043A-4C73-9DE7-DBAB20B051A6}" sibTransId="{ED21323C-A2D5-40D3-8578-41351371FDF0}"/>
    <dgm:cxn modelId="{0DC7CD40-1032-464A-8268-3C3A255EF7CD}" srcId="{FD524C82-5474-429C-9ADF-BE2520CAAA9D}" destId="{1EB1372A-EBA6-4D5E-9BCC-A9BDA8A823BE}" srcOrd="0" destOrd="0" parTransId="{A803464B-AA4D-465E-BE01-CD0CDB047037}" sibTransId="{E34955CB-0087-4DEC-B6A0-DEE8E1693281}"/>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1D4D766C-6CDF-4A7E-86EB-06B4D0FBCE1C}" type="presOf" srcId="{51F1D0BE-3705-45A8-8A28-0BAA0FB50B56}" destId="{B3135368-3210-442E-9746-00FC9009FE7F}"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E7A171AE-6C49-42A0-9B8E-4DEC3C98BD99}" type="presOf" srcId="{E58BDE76-6372-4752-9A4D-521F70376CF4}" destId="{7217F4FD-7A9F-450E-805D-2CD77815DFA6}"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F45449C6-9AAF-4B16-BDAD-705F52326448}" type="presOf" srcId="{2EF59B79-E9B1-497D-93BC-A5273E15CED4}" destId="{C442166D-9F45-409B-BFC5-A23C51222085}" srcOrd="0" destOrd="0" presId="urn:microsoft.com/office/officeart/2011/layout/TabList"/>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B7C028D8-E4D6-4119-A983-F3D04EDE475D}" srcId="{B7C4A690-9CB0-4FA8-8815-D6C95A1650EC}" destId="{51F1D0BE-3705-45A8-8A28-0BAA0FB50B56}" srcOrd="0" destOrd="0" parTransId="{D298D153-F952-40FE-AB1A-26E553B1F2BD}" sibTransId="{0C78E2CD-3276-4C16-8C9A-59D8CC300507}"/>
    <dgm:cxn modelId="{3A858EE4-BA88-4888-AC7D-3011D9E766EF}" srcId="{7C793B89-1E4D-4688-AE59-095F2427175E}" destId="{E58BDE76-6372-4752-9A4D-521F70376CF4}" srcOrd="0" destOrd="0" parTransId="{370F7C54-7919-491F-8AF7-DD4A21C2F7C2}" sibTransId="{7228DA90-23AF-484B-BE8C-14CF8E20BE0C}"/>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Time Limit for Deposit</a:t>
          </a:r>
        </a:p>
      </dgm:t>
    </dgm:pt>
    <dgm:pt modelId="{E34955CB-0087-4DEC-B6A0-DEE8E1693281}" type="sibTrans" cxnId="{0DC7CD40-1032-464A-8268-3C3A255EF7CD}">
      <dgm:prSet/>
      <dgm:spPr/>
      <dgm:t>
        <a:bodyPr/>
        <a:lstStyle/>
        <a:p>
          <a:endParaRPr lang="en-IN" sz="18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1800" b="1">
            <a:latin typeface="Times New Roman" panose="02020603050405020304" pitchFamily="18" charset="0"/>
            <a:cs typeface="Times New Roman" panose="02020603050405020304" pitchFamily="18" charset="0"/>
          </a:endParaRPr>
        </a:p>
      </dgm:t>
    </dgm:pt>
    <dgm:pt modelId="{09F105FB-B928-482E-B9EA-788F056C4A36}">
      <dgm:prSet phldrT="[Text]" custT="1"/>
      <dgm:spPr/>
      <dgm:t>
        <a:bodyPr/>
        <a:lstStyle/>
        <a:p>
          <a:pPr>
            <a:buSzPts val="1050"/>
            <a:buFont typeface="Calibri" panose="020F0502020204030204" pitchFamily="34" charset="0"/>
            <a:buAutoNum type="arabicPeriod"/>
          </a:pPr>
          <a:r>
            <a:rPr lang="en-IN" sz="2000" b="1" dirty="0">
              <a:solidFill>
                <a:schemeClr val="tx1"/>
              </a:solidFill>
              <a:latin typeface="Times New Roman" panose="02020603050405020304" pitchFamily="18" charset="0"/>
              <a:cs typeface="Times New Roman" panose="02020603050405020304" pitchFamily="18" charset="0"/>
            </a:rPr>
            <a:t>Within 30 Days from the end of the month in which the deduction is made(Electronically into RBI/SBI/any other authorized Bank).</a:t>
          </a:r>
        </a:p>
      </dgm:t>
    </dgm:pt>
    <dgm:pt modelId="{E4A8E6C1-AF31-46FB-A75B-528CD1C2A90A}" type="parTrans" cxnId="{38A8F286-8FDB-403B-922A-E3455D99EBFC}">
      <dgm:prSet/>
      <dgm:spPr/>
      <dgm:t>
        <a:bodyPr/>
        <a:lstStyle/>
        <a:p>
          <a:endParaRPr lang="en-US" sz="1800" b="1">
            <a:latin typeface="Times New Roman" panose="02020603050405020304" pitchFamily="18" charset="0"/>
            <a:cs typeface="Times New Roman" panose="02020603050405020304" pitchFamily="18" charset="0"/>
          </a:endParaRPr>
        </a:p>
      </dgm:t>
    </dgm:pt>
    <dgm:pt modelId="{CA535266-2F54-4104-B7B4-380C3645D539}" type="sibTrans" cxnId="{38A8F286-8FDB-403B-922A-E3455D99EBFC}">
      <dgm:prSet/>
      <dgm:spPr/>
      <dgm:t>
        <a:bodyPr/>
        <a:lstStyle/>
        <a:p>
          <a:endParaRPr lang="en-US" sz="1800" b="1">
            <a:latin typeface="Times New Roman" panose="02020603050405020304" pitchFamily="18" charset="0"/>
            <a:cs typeface="Times New Roman" panose="02020603050405020304" pitchFamily="18" charset="0"/>
          </a:endParaRPr>
        </a:p>
      </dgm:t>
    </dgm:pt>
    <dgm:pt modelId="{D174B206-7C1F-4D3C-90AE-556046511239}">
      <dgm:prSet phldrT="[Text]" custT="1"/>
      <dgm:spPr/>
      <dgm:t>
        <a:bodyPr/>
        <a:lstStyle/>
        <a:p>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gm:t>
    </dgm:pt>
    <dgm:pt modelId="{0E6C41D5-4FCA-4987-967D-A24FE5142B55}" type="parTrans" cxnId="{7EFE6F5E-4A4A-4F6A-98DD-673BB7096C88}">
      <dgm:prSet/>
      <dgm:spPr/>
      <dgm:t>
        <a:bodyPr/>
        <a:lstStyle/>
        <a:p>
          <a:endParaRPr lang="en-US" b="1">
            <a:latin typeface="Times New Roman" panose="02020603050405020304" pitchFamily="18" charset="0"/>
            <a:cs typeface="Times New Roman" panose="02020603050405020304" pitchFamily="18" charset="0"/>
          </a:endParaRPr>
        </a:p>
      </dgm:t>
    </dgm:pt>
    <dgm:pt modelId="{ED3BC464-50DE-4FBD-B2A4-A9DC27F3F673}" type="sibTrans" cxnId="{7EFE6F5E-4A4A-4F6A-98DD-673BB7096C88}">
      <dgm:prSet/>
      <dgm:spPr/>
      <dgm:t>
        <a:bodyPr/>
        <a:lstStyle/>
        <a:p>
          <a:endParaRPr lang="en-US" b="1">
            <a:latin typeface="Times New Roman" panose="02020603050405020304" pitchFamily="18" charset="0"/>
            <a:cs typeface="Times New Roman" panose="02020603050405020304" pitchFamily="18" charset="0"/>
          </a:endParaRPr>
        </a:p>
      </dgm:t>
    </dgm:pt>
    <dgm:pt modelId="{33ED716B-F1A8-4AE8-9B02-0631A7FC1BD0}">
      <dgm:prSet phldrT="[Text]" custT="1"/>
      <dgm:spPr/>
      <dgm:t>
        <a:bodyPr/>
        <a:lstStyle/>
        <a:p>
          <a:r>
            <a:rPr lang="en-IN" sz="2000" b="1" dirty="0">
              <a:latin typeface="Times New Roman" panose="02020603050405020304" pitchFamily="18" charset="0"/>
              <a:cs typeface="Times New Roman" panose="02020603050405020304" pitchFamily="18" charset="0"/>
            </a:rPr>
            <a:t>More than Rs.50,000 for a month or part of a month.</a:t>
          </a:r>
        </a:p>
      </dgm:t>
    </dgm:pt>
    <dgm:pt modelId="{0B4C2DD7-BCEE-4BA2-AAFC-3C683CAC4B40}" type="parTrans" cxnId="{9B15EAD7-99BC-4492-9FA8-BD6EDCE48AE4}">
      <dgm:prSet/>
      <dgm:spPr/>
      <dgm:t>
        <a:bodyPr/>
        <a:lstStyle/>
        <a:p>
          <a:endParaRPr lang="en-US" b="1">
            <a:latin typeface="Times New Roman" panose="02020603050405020304" pitchFamily="18" charset="0"/>
            <a:cs typeface="Times New Roman" panose="02020603050405020304" pitchFamily="18" charset="0"/>
          </a:endParaRPr>
        </a:p>
      </dgm:t>
    </dgm:pt>
    <dgm:pt modelId="{219B7AFD-BC47-4399-A21E-87D814690AAF}" type="sibTrans" cxnId="{9B15EAD7-99BC-4492-9FA8-BD6EDCE48AE4}">
      <dgm:prSet/>
      <dgm:spPr/>
      <dgm:t>
        <a:bodyPr/>
        <a:lstStyle/>
        <a:p>
          <a:endParaRPr lang="en-US"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2">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2" custScaleY="159709" custLinFactNeighborX="-542" custLinFactNeighborY="-49226">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2"/>
      <dgm:spPr/>
    </dgm:pt>
    <dgm:pt modelId="{7330F020-63D7-4FAC-B4C9-2356780367E4}" type="pres">
      <dgm:prSet presAssocID="{E34955CB-0087-4DEC-B6A0-DEE8E1693281}" presName="sibTrans" presStyleCnt="0"/>
      <dgm:spPr/>
    </dgm:pt>
    <dgm:pt modelId="{344A96A3-5AD8-4AE4-8320-3F8119ADAE66}" type="pres">
      <dgm:prSet presAssocID="{D174B206-7C1F-4D3C-90AE-556046511239}" presName="composite" presStyleCnt="0"/>
      <dgm:spPr/>
    </dgm:pt>
    <dgm:pt modelId="{B6E02DD5-78D9-4E23-BA08-832BF6271021}" type="pres">
      <dgm:prSet presAssocID="{D174B206-7C1F-4D3C-90AE-556046511239}" presName="FirstChild" presStyleLbl="revTx" presStyleIdx="1" presStyleCnt="2">
        <dgm:presLayoutVars>
          <dgm:chMax val="0"/>
          <dgm:chPref val="0"/>
          <dgm:bulletEnabled val="1"/>
        </dgm:presLayoutVars>
      </dgm:prSet>
      <dgm:spPr/>
    </dgm:pt>
    <dgm:pt modelId="{79AEA518-EC5B-4F04-A862-0E819BC5818C}" type="pres">
      <dgm:prSet presAssocID="{D174B206-7C1F-4D3C-90AE-556046511239}" presName="Parent" presStyleLbl="alignNode1" presStyleIdx="1" presStyleCnt="2" custScaleY="123613">
        <dgm:presLayoutVars>
          <dgm:chMax val="3"/>
          <dgm:chPref val="3"/>
          <dgm:bulletEnabled val="1"/>
        </dgm:presLayoutVars>
      </dgm:prSet>
      <dgm:spPr/>
    </dgm:pt>
    <dgm:pt modelId="{1411EEEA-9B32-497D-AC76-5E07B715DA83}" type="pres">
      <dgm:prSet presAssocID="{D174B206-7C1F-4D3C-90AE-556046511239}" presName="Accent" presStyleLbl="parChTrans1D1" presStyleIdx="1" presStyleCnt="2"/>
      <dgm:spPr/>
    </dgm:pt>
  </dgm:ptLst>
  <dgm:cxnLst>
    <dgm:cxn modelId="{64E87F26-72C0-40E4-88E1-E6357C1FC35A}" type="presOf" srcId="{D174B206-7C1F-4D3C-90AE-556046511239}" destId="{79AEA518-EC5B-4F04-A862-0E819BC5818C}" srcOrd="0" destOrd="0" presId="urn:microsoft.com/office/officeart/2011/layout/TabList"/>
    <dgm:cxn modelId="{0DC7CD40-1032-464A-8268-3C3A255EF7CD}" srcId="{FD524C82-5474-429C-9ADF-BE2520CAAA9D}" destId="{1EB1372A-EBA6-4D5E-9BCC-A9BDA8A823BE}" srcOrd="0" destOrd="0" parTransId="{A803464B-AA4D-465E-BE01-CD0CDB047037}" sibTransId="{E34955CB-0087-4DEC-B6A0-DEE8E1693281}"/>
    <dgm:cxn modelId="{7EFE6F5E-4A4A-4F6A-98DD-673BB7096C88}" srcId="{FD524C82-5474-429C-9ADF-BE2520CAAA9D}" destId="{D174B206-7C1F-4D3C-90AE-556046511239}" srcOrd="1" destOrd="0" parTransId="{0E6C41D5-4FCA-4987-967D-A24FE5142B55}" sibTransId="{ED3BC464-50DE-4FBD-B2A4-A9DC27F3F673}"/>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38A8F286-8FDB-403B-922A-E3455D99EBFC}" srcId="{1EB1372A-EBA6-4D5E-9BCC-A9BDA8A823BE}" destId="{09F105FB-B928-482E-B9EA-788F056C4A36}" srcOrd="0" destOrd="0" parTransId="{E4A8E6C1-AF31-46FB-A75B-528CD1C2A90A}" sibTransId="{CA535266-2F54-4104-B7B4-380C3645D539}"/>
    <dgm:cxn modelId="{BC429C88-5C68-4027-A97D-0F251EBC61CC}" type="presOf" srcId="{33ED716B-F1A8-4AE8-9B02-0631A7FC1BD0}" destId="{B6E02DD5-78D9-4E23-BA08-832BF6271021}" srcOrd="0" destOrd="0" presId="urn:microsoft.com/office/officeart/2011/layout/TabList"/>
    <dgm:cxn modelId="{9B15EAD7-99BC-4492-9FA8-BD6EDCE48AE4}" srcId="{D174B206-7C1F-4D3C-90AE-556046511239}" destId="{33ED716B-F1A8-4AE8-9B02-0631A7FC1BD0}" srcOrd="0" destOrd="0" parTransId="{0B4C2DD7-BCEE-4BA2-AAFC-3C683CAC4B40}" sibTransId="{219B7AFD-BC47-4399-A21E-87D814690AAF}"/>
    <dgm:cxn modelId="{56E7B9DC-A77F-4D7C-8727-0A94AF46CEAF}" type="presOf" srcId="{09F105FB-B928-482E-B9EA-788F056C4A36}" destId="{C442166D-9F45-409B-BFC5-A23C51222085}"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C78057BD-71FA-452B-BA20-21939E691BDC}" type="presParOf" srcId="{B201A340-30C1-47B3-BF25-41A4ABF93C3E}" destId="{7330F020-63D7-4FAC-B4C9-2356780367E4}" srcOrd="1" destOrd="0" presId="urn:microsoft.com/office/officeart/2011/layout/TabList"/>
    <dgm:cxn modelId="{0959CE25-CA76-45BF-9140-CEA0F6079591}" type="presParOf" srcId="{B201A340-30C1-47B3-BF25-41A4ABF93C3E}" destId="{344A96A3-5AD8-4AE4-8320-3F8119ADAE66}" srcOrd="2" destOrd="0" presId="urn:microsoft.com/office/officeart/2011/layout/TabList"/>
    <dgm:cxn modelId="{79A05B3A-DA89-4A4B-8671-71C9CD8B92EB}" type="presParOf" srcId="{344A96A3-5AD8-4AE4-8320-3F8119ADAE66}" destId="{B6E02DD5-78D9-4E23-BA08-832BF6271021}" srcOrd="0" destOrd="0" presId="urn:microsoft.com/office/officeart/2011/layout/TabList"/>
    <dgm:cxn modelId="{43176C8D-44F7-48A5-A60C-D0018AB448B4}" type="presParOf" srcId="{344A96A3-5AD8-4AE4-8320-3F8119ADAE66}" destId="{79AEA518-EC5B-4F04-A862-0E819BC5818C}" srcOrd="1" destOrd="0" presId="urn:microsoft.com/office/officeart/2011/layout/TabList"/>
    <dgm:cxn modelId="{F2D501FD-62D1-46F8-8D55-64A88245051D}" type="presParOf" srcId="{344A96A3-5AD8-4AE4-8320-3F8119ADAE66}" destId="{1411EEEA-9B32-497D-AC76-5E07B715DA83}"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Payer</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pPr>
            <a:buSzPts val="1050"/>
            <a:buFont typeface="Calibri" panose="020F0502020204030204" pitchFamily="34" charset="0"/>
            <a:buAutoNum type="arabicPeriod"/>
          </a:pPr>
          <a:r>
            <a:rPr lang="en-US" sz="2000" b="1" dirty="0">
              <a:latin typeface="Times New Roman" panose="02020603050405020304" pitchFamily="18" charset="0"/>
              <a:cs typeface="Times New Roman" panose="02020603050405020304" pitchFamily="18" charset="0"/>
            </a:rPr>
            <a:t>Any Resident</a:t>
          </a:r>
          <a:endParaRPr lang="en-IN" sz="2000" b="1" dirty="0">
            <a:latin typeface="Times New Roman" panose="02020603050405020304" pitchFamily="18" charset="0"/>
            <a:cs typeface="Times New Roman" panose="02020603050405020304" pitchFamily="18" charset="0"/>
          </a:endParaRP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D9B30CE6-F646-4C85-AA60-9BB0FEF9A80A}">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Threshold Limit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457F67B6-C0A6-4619-956D-F05957C93D7D}" type="sib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8D260762-03F6-4B1B-9ACA-4AA1511F90FB}" type="par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15FDACAA-A774-4D94-A558-767035A9968A}">
      <dgm:prSet phldrT="[Text]" custT="1"/>
      <dgm:spPr/>
      <dgm:t>
        <a:bodyPr/>
        <a:lstStyle/>
        <a:p>
          <a:r>
            <a:rPr lang="en-US" sz="2000" b="1" dirty="0">
              <a:latin typeface="Times New Roman" panose="02020603050405020304" pitchFamily="18" charset="0"/>
              <a:cs typeface="Times New Roman" panose="02020603050405020304" pitchFamily="18" charset="0"/>
            </a:rPr>
            <a:t>Any person responsible for paying any sum by way of consideration, not being consideration in kind, under a registered agreement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F3E44937-A6A3-469A-90A3-6821AB3B1D29}" type="parTrans" cxnId="{212B120F-25C7-465C-84EF-0D7CBE44AD5A}">
      <dgm:prSet/>
      <dgm:spPr/>
      <dgm:t>
        <a:bodyPr/>
        <a:lstStyle/>
        <a:p>
          <a:endParaRPr lang="en-US" sz="2000" b="1">
            <a:latin typeface="Times New Roman" panose="02020603050405020304" pitchFamily="18" charset="0"/>
            <a:cs typeface="Times New Roman" panose="02020603050405020304" pitchFamily="18" charset="0"/>
          </a:endParaRPr>
        </a:p>
      </dgm:t>
    </dgm:pt>
    <dgm:pt modelId="{3D631EA0-BBBF-407E-AB1B-69232FA51F06}" type="sibTrans" cxnId="{212B120F-25C7-465C-84EF-0D7CBE44AD5A}">
      <dgm:prSet/>
      <dgm:spPr/>
      <dgm:t>
        <a:bodyPr/>
        <a:lstStyle/>
        <a:p>
          <a:endParaRPr lang="en-US" sz="2000" b="1">
            <a:latin typeface="Times New Roman" panose="02020603050405020304" pitchFamily="18" charset="0"/>
            <a:cs typeface="Times New Roman" panose="02020603050405020304" pitchFamily="18" charset="0"/>
          </a:endParaRPr>
        </a:p>
      </dgm:t>
    </dgm:pt>
    <dgm:pt modelId="{FC9EEFA6-0D05-4F1E-BDDC-2EEC6D522F0A}">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10%</a:t>
          </a:r>
        </a:p>
      </dgm:t>
    </dgm:pt>
    <dgm:pt modelId="{6E743E5D-97D5-42B4-AC91-6CEF71EDF965}" type="parTrans" cxnId="{F9537BB3-6D21-4D4B-AA14-068E744F00FF}">
      <dgm:prSet/>
      <dgm:spPr/>
      <dgm:t>
        <a:bodyPr/>
        <a:lstStyle/>
        <a:p>
          <a:endParaRPr lang="en-US" sz="2000" b="1">
            <a:latin typeface="Times New Roman" panose="02020603050405020304" pitchFamily="18" charset="0"/>
            <a:cs typeface="Times New Roman" panose="02020603050405020304" pitchFamily="18" charset="0"/>
          </a:endParaRPr>
        </a:p>
      </dgm:t>
    </dgm:pt>
    <dgm:pt modelId="{DB72D318-7290-4CBB-93DA-04227F4E9375}" type="sibTrans" cxnId="{F9537BB3-6D21-4D4B-AA14-068E744F00FF}">
      <dgm:prSet/>
      <dgm:spPr/>
      <dgm:t>
        <a:bodyPr/>
        <a:lstStyle/>
        <a:p>
          <a:endParaRPr lang="en-US" sz="2000" b="1">
            <a:latin typeface="Times New Roman" panose="02020603050405020304" pitchFamily="18" charset="0"/>
            <a:cs typeface="Times New Roman" panose="02020603050405020304" pitchFamily="18" charset="0"/>
          </a:endParaRPr>
        </a:p>
      </dgm:t>
    </dgm:pt>
    <dgm:pt modelId="{703A816D-830F-4165-A545-A538B802EF01}">
      <dgm:prSet phldrT="[Text]" custT="1"/>
      <dgm:spPr/>
      <dgm:t>
        <a:bodyPr/>
        <a:lstStyle/>
        <a:p>
          <a:pPr>
            <a:buSzPts val="1050"/>
            <a:buFont typeface="Calibri" panose="020F0502020204030204" pitchFamily="34" charset="0"/>
            <a:buAutoNum type="arabicPeriod"/>
          </a:pPr>
          <a:r>
            <a:rPr lang="en-US" sz="2000" b="1" dirty="0">
              <a:latin typeface="Times New Roman" panose="02020603050405020304" pitchFamily="18" charset="0"/>
              <a:cs typeface="Times New Roman" panose="02020603050405020304" pitchFamily="18" charset="0"/>
            </a:rPr>
            <a:t>At the time of credit of such income to the account of the payee or at the time of payment, whichever is earlier.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7BD8FDAA-B53F-4108-BE2B-ABDFD73D0817}" type="parTrans" cxnId="{BE94C982-EA19-4DD4-801F-AB2A58AFA52B}">
      <dgm:prSet/>
      <dgm:spPr/>
      <dgm:t>
        <a:bodyPr/>
        <a:lstStyle/>
        <a:p>
          <a:endParaRPr lang="en-US" sz="2000" b="1">
            <a:latin typeface="Times New Roman" panose="02020603050405020304" pitchFamily="18" charset="0"/>
            <a:cs typeface="Times New Roman" panose="02020603050405020304" pitchFamily="18" charset="0"/>
          </a:endParaRPr>
        </a:p>
      </dgm:t>
    </dgm:pt>
    <dgm:pt modelId="{46C0F942-4B79-4911-A9CD-292EC769C690}" type="sibTrans" cxnId="{BE94C982-EA19-4DD4-801F-AB2A58AFA52B}">
      <dgm:prSet/>
      <dgm:spPr/>
      <dgm:t>
        <a:bodyPr/>
        <a:lstStyle/>
        <a:p>
          <a:endParaRPr lang="en-US" sz="2000" b="1">
            <a:latin typeface="Times New Roman" panose="02020603050405020304" pitchFamily="18" charset="0"/>
            <a:cs typeface="Times New Roman" panose="02020603050405020304" pitchFamily="18" charset="0"/>
          </a:endParaRPr>
        </a:p>
      </dgm:t>
    </dgm:pt>
    <dgm:pt modelId="{F0A7EFCD-D334-4641-9AA7-372B8B40B1DE}">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No Limit</a:t>
          </a:r>
        </a:p>
      </dgm:t>
    </dgm:pt>
    <dgm:pt modelId="{692AF0FA-A654-4721-96A5-31C54BCCDE01}" type="parTrans" cxnId="{A7C4C068-3696-4C5E-8EFA-FBFD8E82C95B}">
      <dgm:prSet/>
      <dgm:spPr/>
      <dgm:t>
        <a:bodyPr/>
        <a:lstStyle/>
        <a:p>
          <a:endParaRPr lang="en-US" sz="2000" b="1">
            <a:latin typeface="Times New Roman" panose="02020603050405020304" pitchFamily="18" charset="0"/>
            <a:cs typeface="Times New Roman" panose="02020603050405020304" pitchFamily="18" charset="0"/>
          </a:endParaRPr>
        </a:p>
      </dgm:t>
    </dgm:pt>
    <dgm:pt modelId="{66A334B2-A38D-4295-A99D-47B93CAC4625}" type="sibTrans" cxnId="{A7C4C068-3696-4C5E-8EFA-FBFD8E82C95B}">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5">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5"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5"/>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5">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5">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5"/>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5">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5">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5"/>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5">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5">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5"/>
      <dgm:spPr/>
    </dgm:pt>
    <dgm:pt modelId="{379B208F-615B-4385-AE6B-DDD1029FF4AC}" type="pres">
      <dgm:prSet presAssocID="{62D5A5D8-9DBB-49D9-945A-C7186132A9C7}" presName="sibTrans" presStyleCnt="0"/>
      <dgm:spPr/>
    </dgm:pt>
    <dgm:pt modelId="{7A22B4EB-FE97-4208-B0AA-9C3CF24E692E}" type="pres">
      <dgm:prSet presAssocID="{D9B30CE6-F646-4C85-AA60-9BB0FEF9A80A}" presName="composite" presStyleCnt="0"/>
      <dgm:spPr/>
    </dgm:pt>
    <dgm:pt modelId="{29996EC7-D112-4B68-A553-1316AB18D473}" type="pres">
      <dgm:prSet presAssocID="{D9B30CE6-F646-4C85-AA60-9BB0FEF9A80A}" presName="FirstChild" presStyleLbl="revTx" presStyleIdx="4" presStyleCnt="5">
        <dgm:presLayoutVars>
          <dgm:chMax val="0"/>
          <dgm:chPref val="0"/>
          <dgm:bulletEnabled val="1"/>
        </dgm:presLayoutVars>
      </dgm:prSet>
      <dgm:spPr/>
    </dgm:pt>
    <dgm:pt modelId="{162C26D1-037E-4CBB-BD66-BB9FA1DD9226}" type="pres">
      <dgm:prSet presAssocID="{D9B30CE6-F646-4C85-AA60-9BB0FEF9A80A}" presName="Parent" presStyleLbl="alignNode1" presStyleIdx="4" presStyleCnt="5">
        <dgm:presLayoutVars>
          <dgm:chMax val="3"/>
          <dgm:chPref val="3"/>
          <dgm:bulletEnabled val="1"/>
        </dgm:presLayoutVars>
      </dgm:prSet>
      <dgm:spPr/>
    </dgm:pt>
    <dgm:pt modelId="{BDE263C4-3345-4890-9F28-4CEFAADC62A9}" type="pres">
      <dgm:prSet presAssocID="{D9B30CE6-F646-4C85-AA60-9BB0FEF9A80A}" presName="Accent" presStyleLbl="parChTrans1D1" presStyleIdx="4" presStyleCnt="5"/>
      <dgm:spPr/>
    </dgm:pt>
  </dgm:ptLst>
  <dgm:cxnLst>
    <dgm:cxn modelId="{212B120F-25C7-465C-84EF-0D7CBE44AD5A}" srcId="{1EB1372A-EBA6-4D5E-9BCC-A9BDA8A823BE}" destId="{15FDACAA-A774-4D94-A558-767035A9968A}" srcOrd="0" destOrd="0" parTransId="{F3E44937-A6A3-469A-90A3-6821AB3B1D29}" sibTransId="{3D631EA0-BBBF-407E-AB1B-69232FA51F06}"/>
    <dgm:cxn modelId="{F6B6862B-8C7B-45EA-A5DC-0381665EB623}" srcId="{FD524C82-5474-429C-9ADF-BE2520CAAA9D}" destId="{9A6AC3EA-D96D-4C70-A98E-4AF95F9CC252}" srcOrd="1" destOrd="0" parTransId="{2CD6F2BD-74AB-41F1-A5CC-49EAA2B9847B}" sibTransId="{9D563B72-0729-4650-85A6-83C086EA9463}"/>
    <dgm:cxn modelId="{8F863C2F-46C2-41FE-9E15-DAF27A052C6B}" type="presOf" srcId="{703A816D-830F-4165-A545-A538B802EF01}" destId="{B3135368-3210-442E-9746-00FC9009FE7F}" srcOrd="0" destOrd="0" presId="urn:microsoft.com/office/officeart/2011/layout/TabList"/>
    <dgm:cxn modelId="{630F4C35-0D89-46F7-9713-DC6ECBD4C486}" srcId="{FD524C82-5474-429C-9ADF-BE2520CAAA9D}" destId="{D9B30CE6-F646-4C85-AA60-9BB0FEF9A80A}" srcOrd="4" destOrd="0" parTransId="{8D260762-03F6-4B1B-9ACA-4AA1511F90FB}" sibTransId="{457F67B6-C0A6-4619-956D-F05957C93D7D}"/>
    <dgm:cxn modelId="{0DC7CD40-1032-464A-8268-3C3A255EF7CD}" srcId="{FD524C82-5474-429C-9ADF-BE2520CAAA9D}" destId="{1EB1372A-EBA6-4D5E-9BCC-A9BDA8A823BE}" srcOrd="0" destOrd="0" parTransId="{A803464B-AA4D-465E-BE01-CD0CDB047037}" sibTransId="{E34955CB-0087-4DEC-B6A0-DEE8E1693281}"/>
    <dgm:cxn modelId="{0325CC5B-5F7F-4E2D-99BA-9A45E298B046}" type="presOf" srcId="{D9B30CE6-F646-4C85-AA60-9BB0FEF9A80A}" destId="{162C26D1-037E-4CBB-BD66-BB9FA1DD9226}" srcOrd="0" destOrd="0" presId="urn:microsoft.com/office/officeart/2011/layout/TabList"/>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A7C4C068-3696-4C5E-8EFA-FBFD8E82C95B}" srcId="{D9B30CE6-F646-4C85-AA60-9BB0FEF9A80A}" destId="{F0A7EFCD-D334-4641-9AA7-372B8B40B1DE}" srcOrd="0" destOrd="0" parTransId="{692AF0FA-A654-4721-96A5-31C54BCCDE01}" sibTransId="{66A334B2-A38D-4295-A99D-47B93CAC4625}"/>
    <dgm:cxn modelId="{0A48316B-7264-4737-B8D1-05F1B1E5B419}" type="presOf" srcId="{FD524C82-5474-429C-9ADF-BE2520CAAA9D}" destId="{B201A340-30C1-47B3-BF25-41A4ABF93C3E}"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BE94C982-EA19-4DD4-801F-AB2A58AFA52B}" srcId="{B7C4A690-9CB0-4FA8-8815-D6C95A1650EC}" destId="{703A816D-830F-4165-A545-A538B802EF01}" srcOrd="0" destOrd="0" parTransId="{7BD8FDAA-B53F-4108-BE2B-ABDFD73D0817}" sibTransId="{46C0F942-4B79-4911-A9CD-292EC769C690}"/>
    <dgm:cxn modelId="{56A75294-1401-4C0D-AEF5-41062BBE1F9C}" type="presOf" srcId="{FC9EEFA6-0D05-4F1E-BDDC-2EEC6D522F0A}" destId="{7217F4FD-7A9F-450E-805D-2CD77815DFA6}" srcOrd="0" destOrd="0" presId="urn:microsoft.com/office/officeart/2011/layout/TabList"/>
    <dgm:cxn modelId="{69D05695-7081-4DAB-8ECF-B91992DB0DBF}" type="presOf" srcId="{F0A7EFCD-D334-4641-9AA7-372B8B40B1DE}" destId="{29996EC7-D112-4B68-A553-1316AB18D473}" srcOrd="0" destOrd="0" presId="urn:microsoft.com/office/officeart/2011/layout/TabList"/>
    <dgm:cxn modelId="{B809DDA3-B6A9-4454-9631-D30AB72B4BF3}" type="presOf" srcId="{15FDACAA-A774-4D94-A558-767035A9968A}" destId="{C442166D-9F45-409B-BFC5-A23C51222085}" srcOrd="0" destOrd="0" presId="urn:microsoft.com/office/officeart/2011/layout/TabList"/>
    <dgm:cxn modelId="{F9537BB3-6D21-4D4B-AA14-068E744F00FF}" srcId="{7C793B89-1E4D-4688-AE59-095F2427175E}" destId="{FC9EEFA6-0D05-4F1E-BDDC-2EEC6D522F0A}" srcOrd="0" destOrd="0" parTransId="{6E743E5D-97D5-42B4-AC91-6CEF71EDF965}" sibTransId="{DB72D318-7290-4CBB-93DA-04227F4E9375}"/>
    <dgm:cxn modelId="{89D18BBE-B809-4644-AFA2-C9977BF73A92}" type="presOf" srcId="{B7C4A690-9CB0-4FA8-8815-D6C95A1650EC}" destId="{8282315E-9882-49E3-B3B3-9B3C2DFED536}" srcOrd="0" destOrd="0" presId="urn:microsoft.com/office/officeart/2011/layout/TabList"/>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 modelId="{7A96DE8C-32F4-42CB-A768-E68297557B32}" type="presParOf" srcId="{B201A340-30C1-47B3-BF25-41A4ABF93C3E}" destId="{379B208F-615B-4385-AE6B-DDD1029FF4AC}" srcOrd="7" destOrd="0" presId="urn:microsoft.com/office/officeart/2011/layout/TabList"/>
    <dgm:cxn modelId="{97DC57BC-16FE-4B81-8A63-012F776F3D9B}" type="presParOf" srcId="{B201A340-30C1-47B3-BF25-41A4ABF93C3E}" destId="{7A22B4EB-FE97-4208-B0AA-9C3CF24E692E}" srcOrd="8" destOrd="0" presId="urn:microsoft.com/office/officeart/2011/layout/TabList"/>
    <dgm:cxn modelId="{B763A493-6653-4576-80A0-7FFE6A3EFF94}" type="presParOf" srcId="{7A22B4EB-FE97-4208-B0AA-9C3CF24E692E}" destId="{29996EC7-D112-4B68-A553-1316AB18D473}" srcOrd="0" destOrd="0" presId="urn:microsoft.com/office/officeart/2011/layout/TabList"/>
    <dgm:cxn modelId="{DD694E16-D3C4-4D4B-A9A7-9BF612D8672A}" type="presParOf" srcId="{7A22B4EB-FE97-4208-B0AA-9C3CF24E692E}" destId="{162C26D1-037E-4CBB-BD66-BB9FA1DD9226}" srcOrd="1" destOrd="0" presId="urn:microsoft.com/office/officeart/2011/layout/TabList"/>
    <dgm:cxn modelId="{C7F163BA-9C3F-4DB1-8D12-764FA1A3DE78}" type="presParOf" srcId="{7A22B4EB-FE97-4208-B0AA-9C3CF24E692E}" destId="{BDE263C4-3345-4890-9F28-4CEFAADC62A9}"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Payer</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US" sz="2000" b="1" dirty="0">
              <a:latin typeface="Times New Roman" panose="02020603050405020304" pitchFamily="18" charset="0"/>
              <a:cs typeface="Times New Roman" panose="02020603050405020304" pitchFamily="18" charset="0"/>
            </a:rPr>
            <a:t>Any Resident</a:t>
          </a:r>
          <a:endParaRPr lang="en-IN" sz="2000" b="1" dirty="0">
            <a:latin typeface="Times New Roman" panose="02020603050405020304" pitchFamily="18" charset="0"/>
            <a:cs typeface="Times New Roman" panose="02020603050405020304" pitchFamily="18" charset="0"/>
          </a:endParaRP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EF59B79-E9B1-497D-93BC-A5273E15CED4}">
      <dgm:prSet phldrT="[Text]" custT="1"/>
      <dgm:spPr/>
      <dgm:t>
        <a:bodyPr/>
        <a:lstStyle/>
        <a:p>
          <a:r>
            <a:rPr lang="en-US" sz="2000" b="1" dirty="0">
              <a:latin typeface="Times New Roman" panose="02020603050405020304" pitchFamily="18" charset="0"/>
              <a:cs typeface="Times New Roman" panose="02020603050405020304" pitchFamily="18" charset="0"/>
            </a:rPr>
            <a:t>Any person (Other than Individual &amp; HUF) </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E2A03F5C-043A-4C73-9DE7-DBAB20B051A6}" type="parTrans" cxnId="{E050AE33-1842-40DF-836E-65570FC05518}">
      <dgm:prSet/>
      <dgm:spPr/>
      <dgm:t>
        <a:bodyPr/>
        <a:lstStyle/>
        <a:p>
          <a:endParaRPr lang="en-US" sz="2000" b="1">
            <a:latin typeface="Times New Roman" panose="02020603050405020304" pitchFamily="18" charset="0"/>
            <a:cs typeface="Times New Roman" panose="02020603050405020304" pitchFamily="18" charset="0"/>
          </a:endParaRPr>
        </a:p>
      </dgm:t>
    </dgm:pt>
    <dgm:pt modelId="{ED21323C-A2D5-40D3-8578-41351371FDF0}" type="sibTrans" cxnId="{E050AE33-1842-40DF-836E-65570FC05518}">
      <dgm:prSet/>
      <dgm:spPr/>
      <dgm:t>
        <a:bodyPr/>
        <a:lstStyle/>
        <a:p>
          <a:endParaRPr lang="en-US" sz="2000" b="1">
            <a:latin typeface="Times New Roman" panose="02020603050405020304" pitchFamily="18" charset="0"/>
            <a:cs typeface="Times New Roman" panose="02020603050405020304" pitchFamily="18" charset="0"/>
          </a:endParaRPr>
        </a:p>
      </dgm:t>
    </dgm:pt>
    <dgm:pt modelId="{51F1D0BE-3705-45A8-8A28-0BAA0FB50B56}">
      <dgm:prSet phldrT="[Text]" custT="1"/>
      <dgm:spPr/>
      <dgm:t>
        <a:bodyPr/>
        <a:lstStyle/>
        <a:p>
          <a:pPr>
            <a:buSzPts val="1050"/>
            <a:buFont typeface="Calibri" panose="020F0502020204030204" pitchFamily="34" charset="0"/>
            <a:buAutoNum type="arabicPeriod"/>
          </a:pPr>
          <a:r>
            <a:rPr lang="en-US" sz="2000" b="1" dirty="0">
              <a:latin typeface="Times New Roman" panose="02020603050405020304" pitchFamily="18" charset="0"/>
              <a:cs typeface="Times New Roman" panose="02020603050405020304" pitchFamily="18" charset="0"/>
            </a:rPr>
            <a:t>At the time of credit of such income to the account of the payee or at the time of payment, whichever is earlier.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D298D153-F952-40FE-AB1A-26E553B1F2BD}" type="parTrans" cxnId="{B7C028D8-E4D6-4119-A983-F3D04EDE475D}">
      <dgm:prSet/>
      <dgm:spPr/>
      <dgm:t>
        <a:bodyPr/>
        <a:lstStyle/>
        <a:p>
          <a:endParaRPr lang="en-US" sz="2000" b="1">
            <a:latin typeface="Times New Roman" panose="02020603050405020304" pitchFamily="18" charset="0"/>
            <a:cs typeface="Times New Roman" panose="02020603050405020304" pitchFamily="18" charset="0"/>
          </a:endParaRPr>
        </a:p>
      </dgm:t>
    </dgm:pt>
    <dgm:pt modelId="{0C78E2CD-3276-4C16-8C9A-59D8CC300507}" type="sibTrans" cxnId="{B7C028D8-E4D6-4119-A983-F3D04EDE475D}">
      <dgm:prSet/>
      <dgm:spPr/>
      <dgm:t>
        <a:bodyPr/>
        <a:lstStyle/>
        <a:p>
          <a:endParaRPr lang="en-US" sz="2000" b="1">
            <a:latin typeface="Times New Roman" panose="02020603050405020304" pitchFamily="18" charset="0"/>
            <a:cs typeface="Times New Roman" panose="02020603050405020304" pitchFamily="18" charset="0"/>
          </a:endParaRPr>
        </a:p>
      </dgm:t>
    </dgm:pt>
    <dgm:pt modelId="{7464FD55-D45C-4AD1-9359-6AB83CD25581}">
      <dgm:prSet phldrT="[Text]" custT="1"/>
      <dgm:spPr/>
      <dgm:t>
        <a:bodyPr/>
        <a:lstStyle/>
        <a:p>
          <a:pPr marL="0" lvl="0" indent="0" algn="ctr" defTabSz="1066800">
            <a:lnSpc>
              <a:spcPct val="90000"/>
            </a:lnSpc>
            <a:spcBef>
              <a:spcPct val="0"/>
            </a:spcBef>
            <a:spcAft>
              <a:spcPct val="35000"/>
            </a:spcAft>
            <a:buSzPts val="1050"/>
            <a:buFont typeface="Calibri" panose="020F0502020204030204" pitchFamily="34" charset="0"/>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gm:t>
    </dgm:pt>
    <dgm:pt modelId="{3FD2A88B-B16E-4E3B-A2D9-9A5EBD61AABF}" type="parTrans" cxnId="{1F3615F9-AC4C-4E65-9536-92767DF46DA3}">
      <dgm:prSet/>
      <dgm:spPr/>
      <dgm:t>
        <a:bodyPr/>
        <a:lstStyle/>
        <a:p>
          <a:endParaRPr lang="en-US" sz="2000" b="1">
            <a:latin typeface="Times New Roman" panose="02020603050405020304" pitchFamily="18" charset="0"/>
            <a:cs typeface="Times New Roman" panose="02020603050405020304" pitchFamily="18" charset="0"/>
          </a:endParaRPr>
        </a:p>
      </dgm:t>
    </dgm:pt>
    <dgm:pt modelId="{F4E4707E-BABB-4C0A-B7D6-3AB333AC6781}" type="sibTrans" cxnId="{1F3615F9-AC4C-4E65-9536-92767DF46DA3}">
      <dgm:prSet/>
      <dgm:spPr/>
      <dgm:t>
        <a:bodyPr/>
        <a:lstStyle/>
        <a:p>
          <a:endParaRPr lang="en-US" sz="2000" b="1">
            <a:latin typeface="Times New Roman" panose="02020603050405020304" pitchFamily="18" charset="0"/>
            <a:cs typeface="Times New Roman" panose="02020603050405020304" pitchFamily="18" charset="0"/>
          </a:endParaRPr>
        </a:p>
      </dgm:t>
    </dgm:pt>
    <dgm:pt modelId="{CF4C31DF-A5BA-4255-9870-5C9DB14463CC}">
      <dgm:prSet phldrT="[Text]" custT="1"/>
      <dgm:spPr/>
      <dgm:t>
        <a:bodyPr/>
        <a:lstStyle/>
        <a:p>
          <a:pPr>
            <a:buSzPts val="1050"/>
            <a:buFont typeface="Calibri" panose="020F0502020204030204" pitchFamily="34" charset="0"/>
            <a:buAutoNum type="arabicPeriod"/>
          </a:pPr>
          <a:r>
            <a:rPr lang="en-IN" sz="2000" b="1" dirty="0">
              <a:solidFill>
                <a:schemeClr val="tx1"/>
              </a:solidFill>
              <a:latin typeface="Times New Roman" panose="02020603050405020304" pitchFamily="18" charset="0"/>
              <a:cs typeface="Times New Roman" panose="02020603050405020304" pitchFamily="18" charset="0"/>
            </a:rPr>
            <a:t>More than Rs.30,000 </a:t>
          </a:r>
          <a:r>
            <a:rPr lang="en-US" sz="2000" b="1" i="0" dirty="0">
              <a:latin typeface="Times New Roman" panose="02020603050405020304" pitchFamily="18" charset="0"/>
              <a:cs typeface="Times New Roman" panose="02020603050405020304" pitchFamily="18" charset="0"/>
            </a:rPr>
            <a:t>credited or paid or likely to be credited or paid  for each service during the FY</a:t>
          </a:r>
        </a:p>
        <a:p>
          <a:pPr>
            <a:buSzPts val="1050"/>
            <a:buFont typeface="Calibri" panose="020F0502020204030204" pitchFamily="34" charset="0"/>
            <a:buAutoNum type="arabicPeriod"/>
          </a:pPr>
          <a:r>
            <a:rPr lang="en-US" sz="2000" b="1" i="0" dirty="0">
              <a:solidFill>
                <a:schemeClr val="tx1"/>
              </a:solidFill>
              <a:latin typeface="Times New Roman" panose="02020603050405020304" pitchFamily="18" charset="0"/>
              <a:cs typeface="Times New Roman" panose="02020603050405020304" pitchFamily="18" charset="0"/>
            </a:rPr>
            <a:t>( No threshold limit in case of director)</a:t>
          </a:r>
          <a:r>
            <a:rPr lang="en-IN" sz="2000" b="1" dirty="0">
              <a:solidFill>
                <a:schemeClr val="tx1"/>
              </a:solidFill>
              <a:latin typeface="Times New Roman" panose="02020603050405020304" pitchFamily="18" charset="0"/>
              <a:cs typeface="Times New Roman" panose="02020603050405020304" pitchFamily="18" charset="0"/>
            </a:rPr>
            <a:t> </a:t>
          </a:r>
        </a:p>
      </dgm:t>
    </dgm:pt>
    <dgm:pt modelId="{5B054D2B-8F26-4E36-BFDC-64D4EFA43EB3}" type="parTrans" cxnId="{8E2056C3-145B-40D2-A118-E73BE0E9FECA}">
      <dgm:prSet/>
      <dgm:spPr/>
      <dgm:t>
        <a:bodyPr/>
        <a:lstStyle/>
        <a:p>
          <a:endParaRPr lang="en-US" sz="2000" b="1">
            <a:latin typeface="Times New Roman" panose="02020603050405020304" pitchFamily="18" charset="0"/>
            <a:cs typeface="Times New Roman" panose="02020603050405020304" pitchFamily="18" charset="0"/>
          </a:endParaRPr>
        </a:p>
      </dgm:t>
    </dgm:pt>
    <dgm:pt modelId="{0837FBBE-A35F-4AE8-9D2F-BAC0AAA43E6C}" type="sibTrans" cxnId="{8E2056C3-145B-40D2-A118-E73BE0E9FECA}">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4">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4"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4"/>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4">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4">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4"/>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4">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4">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4"/>
      <dgm:spPr/>
    </dgm:pt>
    <dgm:pt modelId="{C46ECC19-44EE-4E57-B4A2-03582C129159}" type="pres">
      <dgm:prSet presAssocID="{D6BDA6A8-FB52-4383-AFB9-FE519F7F3AD5}" presName="sibTrans" presStyleCnt="0"/>
      <dgm:spPr/>
    </dgm:pt>
    <dgm:pt modelId="{B10BA243-5D71-4FDC-8E88-73AF0661197B}" type="pres">
      <dgm:prSet presAssocID="{7464FD55-D45C-4AD1-9359-6AB83CD25581}" presName="composite" presStyleCnt="0"/>
      <dgm:spPr/>
    </dgm:pt>
    <dgm:pt modelId="{8E454E86-FAB5-4356-A3E3-1AFCFD133BAB}" type="pres">
      <dgm:prSet presAssocID="{7464FD55-D45C-4AD1-9359-6AB83CD25581}" presName="FirstChild" presStyleLbl="revTx" presStyleIdx="3" presStyleCnt="4">
        <dgm:presLayoutVars>
          <dgm:chMax val="0"/>
          <dgm:chPref val="0"/>
          <dgm:bulletEnabled val="1"/>
        </dgm:presLayoutVars>
      </dgm:prSet>
      <dgm:spPr/>
    </dgm:pt>
    <dgm:pt modelId="{83306348-6600-45B8-9F88-8729DAE42E4B}" type="pres">
      <dgm:prSet presAssocID="{7464FD55-D45C-4AD1-9359-6AB83CD25581}" presName="Parent" presStyleLbl="alignNode1" presStyleIdx="3" presStyleCnt="4">
        <dgm:presLayoutVars>
          <dgm:chMax val="3"/>
          <dgm:chPref val="3"/>
          <dgm:bulletEnabled val="1"/>
        </dgm:presLayoutVars>
      </dgm:prSet>
      <dgm:spPr/>
    </dgm:pt>
    <dgm:pt modelId="{99E52A37-1801-40E0-A6EB-B89B84385C9E}" type="pres">
      <dgm:prSet presAssocID="{7464FD55-D45C-4AD1-9359-6AB83CD25581}" presName="Accent" presStyleLbl="parChTrans1D1" presStyleIdx="3" presStyleCnt="4"/>
      <dgm:spPr/>
    </dgm:pt>
  </dgm:ptLst>
  <dgm:cxnLst>
    <dgm:cxn modelId="{F6B6862B-8C7B-45EA-A5DC-0381665EB623}" srcId="{FD524C82-5474-429C-9ADF-BE2520CAAA9D}" destId="{9A6AC3EA-D96D-4C70-A98E-4AF95F9CC252}" srcOrd="1" destOrd="0" parTransId="{2CD6F2BD-74AB-41F1-A5CC-49EAA2B9847B}" sibTransId="{9D563B72-0729-4650-85A6-83C086EA9463}"/>
    <dgm:cxn modelId="{E050AE33-1842-40DF-836E-65570FC05518}" srcId="{1EB1372A-EBA6-4D5E-9BCC-A9BDA8A823BE}" destId="{2EF59B79-E9B1-497D-93BC-A5273E15CED4}" srcOrd="0" destOrd="0" parTransId="{E2A03F5C-043A-4C73-9DE7-DBAB20B051A6}" sibTransId="{ED21323C-A2D5-40D3-8578-41351371FDF0}"/>
    <dgm:cxn modelId="{0DC7CD40-1032-464A-8268-3C3A255EF7CD}" srcId="{FD524C82-5474-429C-9ADF-BE2520CAAA9D}" destId="{1EB1372A-EBA6-4D5E-9BCC-A9BDA8A823BE}" srcOrd="0" destOrd="0" parTransId="{A803464B-AA4D-465E-BE01-CD0CDB047037}" sibTransId="{E34955CB-0087-4DEC-B6A0-DEE8E1693281}"/>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1D4D766C-6CDF-4A7E-86EB-06B4D0FBCE1C}" type="presOf" srcId="{51F1D0BE-3705-45A8-8A28-0BAA0FB50B56}" destId="{B3135368-3210-442E-9746-00FC9009FE7F}" srcOrd="0" destOrd="0" presId="urn:microsoft.com/office/officeart/2011/layout/TabList"/>
    <dgm:cxn modelId="{C6F5F471-0A35-49CB-B7BD-08380C967A6B}" type="presOf" srcId="{4D9A6CC3-1995-4DB1-B65B-BD442990DA71}" destId="{08712882-0F48-4ACA-B0D3-B97625B92990}" srcOrd="0" destOrd="0" presId="urn:microsoft.com/office/officeart/2011/layout/TabList"/>
    <dgm:cxn modelId="{7C115559-98B2-4133-9CBE-78236C953D0C}" type="presOf" srcId="{7464FD55-D45C-4AD1-9359-6AB83CD25581}" destId="{83306348-6600-45B8-9F88-8729DAE42E4B}" srcOrd="0" destOrd="0" presId="urn:microsoft.com/office/officeart/2011/layout/TabList"/>
    <dgm:cxn modelId="{868EF8A2-6A97-45D0-9C35-14BE31F0A5D8}" type="presOf" srcId="{CF4C31DF-A5BA-4255-9870-5C9DB14463CC}" destId="{8E454E86-FAB5-4356-A3E3-1AFCFD133BAB}"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8E2056C3-145B-40D2-A118-E73BE0E9FECA}" srcId="{7464FD55-D45C-4AD1-9359-6AB83CD25581}" destId="{CF4C31DF-A5BA-4255-9870-5C9DB14463CC}" srcOrd="0" destOrd="0" parTransId="{5B054D2B-8F26-4E36-BFDC-64D4EFA43EB3}" sibTransId="{0837FBBE-A35F-4AE8-9D2F-BAC0AAA43E6C}"/>
    <dgm:cxn modelId="{F45449C6-9AAF-4B16-BDAD-705F52326448}" type="presOf" srcId="{2EF59B79-E9B1-497D-93BC-A5273E15CED4}" destId="{C442166D-9F45-409B-BFC5-A23C51222085}" srcOrd="0" destOrd="0" presId="urn:microsoft.com/office/officeart/2011/layout/TabList"/>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B7C028D8-E4D6-4119-A983-F3D04EDE475D}" srcId="{B7C4A690-9CB0-4FA8-8815-D6C95A1650EC}" destId="{51F1D0BE-3705-45A8-8A28-0BAA0FB50B56}" srcOrd="0" destOrd="0" parTransId="{D298D153-F952-40FE-AB1A-26E553B1F2BD}" sibTransId="{0C78E2CD-3276-4C16-8C9A-59D8CC300507}"/>
    <dgm:cxn modelId="{1F3615F9-AC4C-4E65-9536-92767DF46DA3}" srcId="{FD524C82-5474-429C-9ADF-BE2520CAAA9D}" destId="{7464FD55-D45C-4AD1-9359-6AB83CD25581}" srcOrd="3" destOrd="0" parTransId="{3FD2A88B-B16E-4E3B-A2D9-9A5EBD61AABF}" sibTransId="{F4E4707E-BABB-4C0A-B7D6-3AB333AC6781}"/>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B1AAA779-35DB-436C-995F-544C26B8E24E}" type="presParOf" srcId="{B201A340-30C1-47B3-BF25-41A4ABF93C3E}" destId="{C46ECC19-44EE-4E57-B4A2-03582C129159}" srcOrd="5" destOrd="0" presId="urn:microsoft.com/office/officeart/2011/layout/TabList"/>
    <dgm:cxn modelId="{0B9E8FFD-6AB6-44EC-83A2-04C8F06551C9}" type="presParOf" srcId="{B201A340-30C1-47B3-BF25-41A4ABF93C3E}" destId="{B10BA243-5D71-4FDC-8E88-73AF0661197B}" srcOrd="6" destOrd="0" presId="urn:microsoft.com/office/officeart/2011/layout/TabList"/>
    <dgm:cxn modelId="{B464B907-17F7-49DB-9914-D868B2EE72AB}" type="presParOf" srcId="{B10BA243-5D71-4FDC-8E88-73AF0661197B}" destId="{8E454E86-FAB5-4356-A3E3-1AFCFD133BAB}" srcOrd="0" destOrd="0" presId="urn:microsoft.com/office/officeart/2011/layout/TabList"/>
    <dgm:cxn modelId="{53DF4E64-FECB-48F4-B9E7-0F9530683580}" type="presParOf" srcId="{B10BA243-5D71-4FDC-8E88-73AF0661197B}" destId="{83306348-6600-45B8-9F88-8729DAE42E4B}" srcOrd="1" destOrd="0" presId="urn:microsoft.com/office/officeart/2011/layout/TabList"/>
    <dgm:cxn modelId="{962C3503-AD31-4471-84B2-B2CC8BA4C4FE}" type="presParOf" srcId="{B10BA243-5D71-4FDC-8E88-73AF0661197B}" destId="{99E52A37-1801-40E0-A6EB-B89B84385C9E}"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Payer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Recipient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IN" sz="2000" b="1" dirty="0">
              <a:latin typeface="Times New Roman" panose="02020603050405020304" pitchFamily="18" charset="0"/>
              <a:cs typeface="Times New Roman" panose="02020603050405020304" pitchFamily="18" charset="0"/>
            </a:rPr>
            <a:t>Any Resident</a:t>
          </a: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Time of Deduction</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Rate of TDS</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D9B30CE6-F646-4C85-AA60-9BB0FEF9A80A}">
      <dgm:prSet phldrT="[Text]" custT="1"/>
      <dgm:spPr/>
      <dgm:t>
        <a:bodyPr/>
        <a:lstStyle/>
        <a:p>
          <a:r>
            <a:rPr lang="en-IN" sz="2000" b="1" dirty="0">
              <a:latin typeface="Times New Roman" panose="02020603050405020304" pitchFamily="18" charset="0"/>
              <a:cs typeface="Times New Roman" panose="02020603050405020304" pitchFamily="18" charset="0"/>
            </a:rPr>
            <a:t>5% </a:t>
          </a:r>
        </a:p>
      </dgm:t>
    </dgm:pt>
    <dgm:pt modelId="{457F67B6-C0A6-4619-956D-F05957C93D7D}" type="sib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8D260762-03F6-4B1B-9ACA-4AA1511F90FB}" type="par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69D08513-1B83-4332-87B8-568A2071F5B4}">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Individual or HUF (</a:t>
          </a:r>
          <a:r>
            <a:rPr lang="en-US" sz="2000" b="1" dirty="0">
              <a:latin typeface="Times New Roman" panose="02020603050405020304" pitchFamily="18" charset="0"/>
              <a:cs typeface="Times New Roman" panose="02020603050405020304" pitchFamily="18" charset="0"/>
            </a:rPr>
            <a:t>other than those who are required to deduct tax at source under section 194C or 194H or 194J)</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1638B5AE-D4FE-4DFF-A302-96761BF67DC3}" type="par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8DA8A23D-A4ED-43A8-AE55-7F001067F148}" type="sib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A0D5F74A-3CC4-4602-856F-0D9C186F7DB5}">
      <dgm:prSet phldrT="[Text]" custT="1"/>
      <dgm:spPr/>
      <dgm:t>
        <a:bodyPr/>
        <a:lstStyle/>
        <a:p>
          <a:pPr>
            <a:buSzPts val="1050"/>
            <a:buFont typeface="Calibri" panose="020F0502020204030204" pitchFamily="34" charset="0"/>
            <a:buAutoNum type="alphaLcPeriod"/>
          </a:pPr>
          <a:r>
            <a:rPr lang="en-US" sz="2000" b="1" dirty="0">
              <a:latin typeface="Times New Roman" panose="02020603050405020304" pitchFamily="18" charset="0"/>
              <a:cs typeface="Times New Roman" panose="02020603050405020304" pitchFamily="18" charset="0"/>
            </a:rPr>
            <a:t>At the time of credit of such sum or at the time of payment, whichever is earlier.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A397BB8A-FE1D-4C8D-A4A1-984CB00AEBF7}" type="par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D37D7CDB-DC56-4D3D-9B4A-099B0FF6234D}" type="sib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61EFD071-3869-4C1B-BA22-2078DB2DE8F7}">
      <dgm:prSet phldrT="[Text]" custT="1"/>
      <dgm:spPr/>
      <dgm:t>
        <a:bodyPr/>
        <a:lstStyle/>
        <a:p>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gm:t>
    </dgm:pt>
    <dgm:pt modelId="{33A133FE-DEA0-4542-BEE8-EB633B7C36C0}" type="parTrans" cxnId="{9F84D82D-64E6-446A-B57B-3E93088E03A4}">
      <dgm:prSet/>
      <dgm:spPr/>
      <dgm:t>
        <a:bodyPr/>
        <a:lstStyle/>
        <a:p>
          <a:endParaRPr lang="en-US" sz="2000" b="1">
            <a:latin typeface="Times New Roman" panose="02020603050405020304" pitchFamily="18" charset="0"/>
            <a:cs typeface="Times New Roman" panose="02020603050405020304" pitchFamily="18" charset="0"/>
          </a:endParaRPr>
        </a:p>
      </dgm:t>
    </dgm:pt>
    <dgm:pt modelId="{2038CCAC-B867-4D07-B8CB-A0A736BA5289}" type="sibTrans" cxnId="{9F84D82D-64E6-446A-B57B-3E93088E03A4}">
      <dgm:prSet/>
      <dgm:spPr/>
      <dgm:t>
        <a:bodyPr/>
        <a:lstStyle/>
        <a:p>
          <a:endParaRPr lang="en-US" sz="2000" b="1">
            <a:latin typeface="Times New Roman" panose="02020603050405020304" pitchFamily="18" charset="0"/>
            <a:cs typeface="Times New Roman" panose="02020603050405020304" pitchFamily="18" charset="0"/>
          </a:endParaRPr>
        </a:p>
      </dgm:t>
    </dgm:pt>
    <dgm:pt modelId="{C153D13D-D2A1-47CB-9984-91C7218ABCCF}">
      <dgm:prSet phldrT="[Text]" custT="1"/>
      <dgm:spPr/>
      <dgm:t>
        <a:bodyPr/>
        <a:lstStyle/>
        <a:p>
          <a:r>
            <a:rPr lang="en-IN" sz="2000" b="1" kern="1200" dirty="0">
              <a:solidFill>
                <a:prstClr val="black"/>
              </a:solidFill>
              <a:latin typeface="Times New Roman" panose="02020603050405020304" pitchFamily="18" charset="0"/>
              <a:ea typeface="+mn-ea"/>
              <a:cs typeface="Times New Roman" panose="02020603050405020304" pitchFamily="18" charset="0"/>
            </a:rPr>
            <a:t>More than Rs.50,00,000 during a FY</a:t>
          </a:r>
        </a:p>
      </dgm:t>
    </dgm:pt>
    <dgm:pt modelId="{E9E3972B-9707-4210-991D-6037BE6AAD32}" type="parTrans" cxnId="{9F4ED6C1-735A-4769-9270-FCD18E48F0AD}">
      <dgm:prSet/>
      <dgm:spPr/>
      <dgm:t>
        <a:bodyPr/>
        <a:lstStyle/>
        <a:p>
          <a:endParaRPr lang="en-US" sz="2000" b="1">
            <a:latin typeface="Times New Roman" panose="02020603050405020304" pitchFamily="18" charset="0"/>
            <a:cs typeface="Times New Roman" panose="02020603050405020304" pitchFamily="18" charset="0"/>
          </a:endParaRPr>
        </a:p>
      </dgm:t>
    </dgm:pt>
    <dgm:pt modelId="{B24D8E8F-F038-43B9-BCA2-07A0D69DE916}" type="sibTrans" cxnId="{9F4ED6C1-735A-4769-9270-FCD18E48F0AD}">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5">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5"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5"/>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5">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5">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5"/>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5">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5">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5"/>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5">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5">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5"/>
      <dgm:spPr/>
    </dgm:pt>
    <dgm:pt modelId="{F3A384DE-E4AA-497D-8FAC-13539E2D0245}" type="pres">
      <dgm:prSet presAssocID="{62D5A5D8-9DBB-49D9-945A-C7186132A9C7}" presName="sibTrans" presStyleCnt="0"/>
      <dgm:spPr/>
    </dgm:pt>
    <dgm:pt modelId="{331608E9-39FB-4036-BEB4-36948AA623B9}" type="pres">
      <dgm:prSet presAssocID="{61EFD071-3869-4C1B-BA22-2078DB2DE8F7}" presName="composite" presStyleCnt="0"/>
      <dgm:spPr/>
    </dgm:pt>
    <dgm:pt modelId="{D68D5FA8-9574-4855-87AE-BEDF6439A008}" type="pres">
      <dgm:prSet presAssocID="{61EFD071-3869-4C1B-BA22-2078DB2DE8F7}" presName="FirstChild" presStyleLbl="revTx" presStyleIdx="4" presStyleCnt="5">
        <dgm:presLayoutVars>
          <dgm:chMax val="0"/>
          <dgm:chPref val="0"/>
          <dgm:bulletEnabled val="1"/>
        </dgm:presLayoutVars>
      </dgm:prSet>
      <dgm:spPr/>
    </dgm:pt>
    <dgm:pt modelId="{8C7684F7-EA5D-4C5A-B7F7-2BCB8A1A5D9D}" type="pres">
      <dgm:prSet presAssocID="{61EFD071-3869-4C1B-BA22-2078DB2DE8F7}" presName="Parent" presStyleLbl="alignNode1" presStyleIdx="4" presStyleCnt="5">
        <dgm:presLayoutVars>
          <dgm:chMax val="3"/>
          <dgm:chPref val="3"/>
          <dgm:bulletEnabled val="1"/>
        </dgm:presLayoutVars>
      </dgm:prSet>
      <dgm:spPr/>
    </dgm:pt>
    <dgm:pt modelId="{8139E2DC-462D-46BA-B4A5-101EA05C146D}" type="pres">
      <dgm:prSet presAssocID="{61EFD071-3869-4C1B-BA22-2078DB2DE8F7}" presName="Accent" presStyleLbl="parChTrans1D1" presStyleIdx="4" presStyleCnt="5"/>
      <dgm:spPr/>
    </dgm:pt>
  </dgm:ptLst>
  <dgm:cxnLst>
    <dgm:cxn modelId="{E283CA22-060C-4C03-B072-EC6E4041E4C7}" srcId="{B7C4A690-9CB0-4FA8-8815-D6C95A1650EC}" destId="{A0D5F74A-3CC4-4602-856F-0D9C186F7DB5}" srcOrd="0" destOrd="0" parTransId="{A397BB8A-FE1D-4C8D-A4A1-984CB00AEBF7}" sibTransId="{D37D7CDB-DC56-4D3D-9B4A-099B0FF6234D}"/>
    <dgm:cxn modelId="{2811C024-C0E1-46C8-B3AD-1740719D87D5}" srcId="{1EB1372A-EBA6-4D5E-9BCC-A9BDA8A823BE}" destId="{69D08513-1B83-4332-87B8-568A2071F5B4}" srcOrd="0" destOrd="0" parTransId="{1638B5AE-D4FE-4DFF-A302-96761BF67DC3}" sibTransId="{8DA8A23D-A4ED-43A8-AE55-7F001067F148}"/>
    <dgm:cxn modelId="{F6B6862B-8C7B-45EA-A5DC-0381665EB623}" srcId="{FD524C82-5474-429C-9ADF-BE2520CAAA9D}" destId="{9A6AC3EA-D96D-4C70-A98E-4AF95F9CC252}" srcOrd="1" destOrd="0" parTransId="{2CD6F2BD-74AB-41F1-A5CC-49EAA2B9847B}" sibTransId="{9D563B72-0729-4650-85A6-83C086EA9463}"/>
    <dgm:cxn modelId="{9F84D82D-64E6-446A-B57B-3E93088E03A4}" srcId="{FD524C82-5474-429C-9ADF-BE2520CAAA9D}" destId="{61EFD071-3869-4C1B-BA22-2078DB2DE8F7}" srcOrd="4" destOrd="0" parTransId="{33A133FE-DEA0-4542-BEE8-EB633B7C36C0}" sibTransId="{2038CCAC-B867-4D07-B8CB-A0A736BA5289}"/>
    <dgm:cxn modelId="{630F4C35-0D89-46F7-9713-DC6ECBD4C486}" srcId="{7C793B89-1E4D-4688-AE59-095F2427175E}" destId="{D9B30CE6-F646-4C85-AA60-9BB0FEF9A80A}" srcOrd="0" destOrd="0" parTransId="{8D260762-03F6-4B1B-9ACA-4AA1511F90FB}" sibTransId="{457F67B6-C0A6-4619-956D-F05957C93D7D}"/>
    <dgm:cxn modelId="{0DC7CD40-1032-464A-8268-3C3A255EF7CD}" srcId="{FD524C82-5474-429C-9ADF-BE2520CAAA9D}" destId="{1EB1372A-EBA6-4D5E-9BCC-A9BDA8A823BE}" srcOrd="0" destOrd="0" parTransId="{A803464B-AA4D-465E-BE01-CD0CDB047037}" sibTransId="{E34955CB-0087-4DEC-B6A0-DEE8E1693281}"/>
    <dgm:cxn modelId="{221AD243-BADD-4DB0-9632-55F2F3F252E1}" type="presOf" srcId="{61EFD071-3869-4C1B-BA22-2078DB2DE8F7}" destId="{8C7684F7-EA5D-4C5A-B7F7-2BCB8A1A5D9D}" srcOrd="0" destOrd="0" presId="urn:microsoft.com/office/officeart/2011/layout/TabList"/>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DDCE4190-C43C-4EAA-9453-9D7F4517B03D}" type="presOf" srcId="{A0D5F74A-3CC4-4602-856F-0D9C186F7DB5}" destId="{B3135368-3210-442E-9746-00FC9009FE7F}" srcOrd="0" destOrd="0" presId="urn:microsoft.com/office/officeart/2011/layout/TabList"/>
    <dgm:cxn modelId="{7943A396-5285-4305-9457-ABCF2EBA5008}" type="presOf" srcId="{C153D13D-D2A1-47CB-9984-91C7218ABCCF}" destId="{D68D5FA8-9574-4855-87AE-BEDF6439A008}" srcOrd="0" destOrd="0" presId="urn:microsoft.com/office/officeart/2011/layout/TabList"/>
    <dgm:cxn modelId="{DF20589B-924E-4BA6-8EE3-78AC49EFB43D}" type="presOf" srcId="{69D08513-1B83-4332-87B8-568A2071F5B4}" destId="{C442166D-9F45-409B-BFC5-A23C51222085}" srcOrd="0" destOrd="0" presId="urn:microsoft.com/office/officeart/2011/layout/TabList"/>
    <dgm:cxn modelId="{8A1545A9-4F91-4173-8F31-9A42F8E970BA}" type="presOf" srcId="{D9B30CE6-F646-4C85-AA60-9BB0FEF9A80A}" destId="{7217F4FD-7A9F-450E-805D-2CD77815DFA6}"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9F4ED6C1-735A-4769-9270-FCD18E48F0AD}" srcId="{61EFD071-3869-4C1B-BA22-2078DB2DE8F7}" destId="{C153D13D-D2A1-47CB-9984-91C7218ABCCF}" srcOrd="0" destOrd="0" parTransId="{E9E3972B-9707-4210-991D-6037BE6AAD32}" sibTransId="{B24D8E8F-F038-43B9-BCA2-07A0D69DE916}"/>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 modelId="{616ABE93-727A-4169-8084-768463FC4C39}" type="presParOf" srcId="{B201A340-30C1-47B3-BF25-41A4ABF93C3E}" destId="{F3A384DE-E4AA-497D-8FAC-13539E2D0245}" srcOrd="7" destOrd="0" presId="urn:microsoft.com/office/officeart/2011/layout/TabList"/>
    <dgm:cxn modelId="{CF1A443E-D87C-453D-8B70-C7963194BB0B}" type="presParOf" srcId="{B201A340-30C1-47B3-BF25-41A4ABF93C3E}" destId="{331608E9-39FB-4036-BEB4-36948AA623B9}" srcOrd="8" destOrd="0" presId="urn:microsoft.com/office/officeart/2011/layout/TabList"/>
    <dgm:cxn modelId="{9410DF88-0F3F-436E-A4E5-BF0D5B6E1DC2}" type="presParOf" srcId="{331608E9-39FB-4036-BEB4-36948AA623B9}" destId="{D68D5FA8-9574-4855-87AE-BEDF6439A008}" srcOrd="0" destOrd="0" presId="urn:microsoft.com/office/officeart/2011/layout/TabList"/>
    <dgm:cxn modelId="{E4B74C10-7A06-4796-B9A8-F8C75B5CC363}" type="presParOf" srcId="{331608E9-39FB-4036-BEB4-36948AA623B9}" destId="{8C7684F7-EA5D-4C5A-B7F7-2BCB8A1A5D9D}" srcOrd="1" destOrd="0" presId="urn:microsoft.com/office/officeart/2011/layout/TabList"/>
    <dgm:cxn modelId="{147DE5E9-DDD4-44F4-BAE0-E370ADEE2D69}" type="presParOf" srcId="{331608E9-39FB-4036-BEB4-36948AA623B9}" destId="{8139E2DC-462D-46BA-B4A5-101EA05C146D}"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Time Limit for Deposit</a:t>
          </a: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Nature of Payment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pPr>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 Payment of carrying out work in Pursuance of Contract.</a:t>
          </a:r>
        </a:p>
        <a:p>
          <a:pPr>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 Payment by way of commission or Brokerage.</a:t>
          </a:r>
        </a:p>
        <a:p>
          <a:pPr>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 Payment by way of fees for Professional Service.</a:t>
          </a:r>
          <a:endParaRPr lang="en-IN" sz="2000" b="1" dirty="0">
            <a:latin typeface="Times New Roman" panose="02020603050405020304" pitchFamily="18" charset="0"/>
            <a:cs typeface="Times New Roman" panose="02020603050405020304" pitchFamily="18" charset="0"/>
          </a:endParaRP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9D08513-1B83-4332-87B8-568A2071F5B4}">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Within 30 Days from the end of the month in which the deduction is made(Electronically into RBI/SBI/any other authorized Bank).</a:t>
          </a:r>
        </a:p>
      </dgm:t>
    </dgm:pt>
    <dgm:pt modelId="{1638B5AE-D4FE-4DFF-A302-96761BF67DC3}" type="par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8DA8A23D-A4ED-43A8-AE55-7F001067F148}" type="sib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2">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2"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2"/>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2">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2">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2"/>
      <dgm:spPr/>
    </dgm:pt>
  </dgm:ptLst>
  <dgm:cxnLst>
    <dgm:cxn modelId="{2811C024-C0E1-46C8-B3AD-1740719D87D5}" srcId="{1EB1372A-EBA6-4D5E-9BCC-A9BDA8A823BE}" destId="{69D08513-1B83-4332-87B8-568A2071F5B4}" srcOrd="0" destOrd="0" parTransId="{1638B5AE-D4FE-4DFF-A302-96761BF67DC3}" sibTransId="{8DA8A23D-A4ED-43A8-AE55-7F001067F148}"/>
    <dgm:cxn modelId="{F6B6862B-8C7B-45EA-A5DC-0381665EB623}" srcId="{FD524C82-5474-429C-9ADF-BE2520CAAA9D}" destId="{9A6AC3EA-D96D-4C70-A98E-4AF95F9CC252}" srcOrd="1" destOrd="0" parTransId="{2CD6F2BD-74AB-41F1-A5CC-49EAA2B9847B}" sibTransId="{9D563B72-0729-4650-85A6-83C086EA9463}"/>
    <dgm:cxn modelId="{0DC7CD40-1032-464A-8268-3C3A255EF7CD}" srcId="{FD524C82-5474-429C-9ADF-BE2520CAAA9D}" destId="{1EB1372A-EBA6-4D5E-9BCC-A9BDA8A823BE}" srcOrd="0" destOrd="0" parTransId="{A803464B-AA4D-465E-BE01-CD0CDB047037}" sibTransId="{E34955CB-0087-4DEC-B6A0-DEE8E1693281}"/>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C6F5F471-0A35-49CB-B7BD-08380C967A6B}" type="presOf" srcId="{4D9A6CC3-1995-4DB1-B65B-BD442990DA71}" destId="{08712882-0F48-4ACA-B0D3-B97625B92990}" srcOrd="0" destOrd="0" presId="urn:microsoft.com/office/officeart/2011/layout/TabList"/>
    <dgm:cxn modelId="{DF20589B-924E-4BA6-8EE3-78AC49EFB43D}" type="presOf" srcId="{69D08513-1B83-4332-87B8-568A2071F5B4}" destId="{C442166D-9F45-409B-BFC5-A23C51222085}" srcOrd="0" destOrd="0" presId="urn:microsoft.com/office/officeart/2011/layout/TabList"/>
    <dgm:cxn modelId="{3B1920D2-28BC-4AAF-8129-4EDBC82E52F7}" srcId="{9A6AC3EA-D96D-4C70-A98E-4AF95F9CC252}" destId="{4D9A6CC3-1995-4DB1-B65B-BD442990DA71}" srcOrd="0" destOrd="0" parTransId="{6A50596A-BD26-4733-9B31-00B8FA6D7A34}" sibTransId="{B9D98FFD-6967-4852-8DA4-113E52499B3F}"/>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Payer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Recipient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IN" sz="2000" b="1" dirty="0">
              <a:latin typeface="Times New Roman" panose="02020603050405020304" pitchFamily="18" charset="0"/>
              <a:cs typeface="Times New Roman" panose="02020603050405020304" pitchFamily="18" charset="0"/>
            </a:rPr>
            <a:t>Any person</a:t>
          </a: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Time of Deduction</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E0B53049-20B8-41A7-B0D5-0C00910DBAE6}">
      <dgm:prSet phldrT="[Text]" custT="1"/>
      <dgm:spPr/>
      <dgm:t>
        <a:bodyPr/>
        <a:lstStyle/>
        <a:p>
          <a:pPr>
            <a:buSzPts val="1050"/>
            <a:buFont typeface="Calibri" panose="020F0502020204030204" pitchFamily="34" charset="0"/>
            <a:buAutoNum type="alphaLcPeriod"/>
          </a:pPr>
          <a:r>
            <a:rPr lang="en-US" sz="2000" b="1" dirty="0">
              <a:latin typeface="Times New Roman" panose="02020603050405020304" pitchFamily="18" charset="0"/>
              <a:cs typeface="Times New Roman" panose="02020603050405020304" pitchFamily="18" charset="0"/>
            </a:rPr>
            <a:t>a banking company; a co-operative society ; a post office</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94AEE102-F12C-44A8-A3FA-24594FDD1A92}" type="parTrans" cxnId="{07CAF1D5-F1A2-4823-8C22-61175F54C220}">
      <dgm:prSet/>
      <dgm:spPr/>
      <dgm:t>
        <a:bodyPr/>
        <a:lstStyle/>
        <a:p>
          <a:endParaRPr lang="en-US" sz="2000" b="1">
            <a:latin typeface="Times New Roman" panose="02020603050405020304" pitchFamily="18" charset="0"/>
            <a:cs typeface="Times New Roman" panose="02020603050405020304" pitchFamily="18" charset="0"/>
          </a:endParaRPr>
        </a:p>
      </dgm:t>
    </dgm:pt>
    <dgm:pt modelId="{17BC9DDA-4FA2-41E0-9FFD-031FD645FEF0}" type="sibTrans" cxnId="{07CAF1D5-F1A2-4823-8C22-61175F54C220}">
      <dgm:prSet/>
      <dgm:spPr/>
      <dgm:t>
        <a:bodyPr/>
        <a:lstStyle/>
        <a:p>
          <a:endParaRPr lang="en-US" sz="2000" b="1">
            <a:latin typeface="Times New Roman" panose="02020603050405020304" pitchFamily="18" charset="0"/>
            <a:cs typeface="Times New Roman" panose="02020603050405020304" pitchFamily="18" charset="0"/>
          </a:endParaRPr>
        </a:p>
      </dgm:t>
    </dgm:pt>
    <dgm:pt modelId="{BA8930A9-B2F3-44F7-8935-A93AB0BC48FF}">
      <dgm:prSet phldrT="[Text]" custT="1"/>
      <dgm:spPr/>
      <dgm:t>
        <a:bodyPr/>
        <a:lstStyle/>
        <a:p>
          <a:r>
            <a:rPr lang="en-US" sz="2000" b="1">
              <a:latin typeface="Times New Roman" panose="02020603050405020304" pitchFamily="18" charset="0"/>
              <a:cs typeface="Times New Roman" panose="02020603050405020304" pitchFamily="18" charset="0"/>
            </a:rPr>
            <a:t>At the time of payment of such sum</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40C01D6C-C364-4978-B8F5-2126CE55C02C}" type="parTrans" cxnId="{40F6CBD2-9717-41E4-A66A-D6BE1FAB81A5}">
      <dgm:prSet/>
      <dgm:spPr/>
      <dgm:t>
        <a:bodyPr/>
        <a:lstStyle/>
        <a:p>
          <a:endParaRPr lang="en-US" sz="2000" b="1">
            <a:latin typeface="Times New Roman" panose="02020603050405020304" pitchFamily="18" charset="0"/>
            <a:cs typeface="Times New Roman" panose="02020603050405020304" pitchFamily="18" charset="0"/>
          </a:endParaRPr>
        </a:p>
      </dgm:t>
    </dgm:pt>
    <dgm:pt modelId="{49E43125-793B-4630-BBD3-2407F738F761}" type="sibTrans" cxnId="{40F6CBD2-9717-41E4-A66A-D6BE1FAB81A5}">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3">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3"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3"/>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3">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3">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3"/>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3">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3">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3"/>
      <dgm:spPr/>
    </dgm:pt>
  </dgm:ptLst>
  <dgm:cxnLst>
    <dgm:cxn modelId="{5E3B4001-E1CB-43B7-9C09-DB259213BA2F}" type="presOf" srcId="{E0B53049-20B8-41A7-B0D5-0C00910DBAE6}" destId="{C442166D-9F45-409B-BFC5-A23C51222085}" srcOrd="0" destOrd="0" presId="urn:microsoft.com/office/officeart/2011/layout/TabList"/>
    <dgm:cxn modelId="{F6B6862B-8C7B-45EA-A5DC-0381665EB623}" srcId="{FD524C82-5474-429C-9ADF-BE2520CAAA9D}" destId="{9A6AC3EA-D96D-4C70-A98E-4AF95F9CC252}" srcOrd="1" destOrd="0" parTransId="{2CD6F2BD-74AB-41F1-A5CC-49EAA2B9847B}" sibTransId="{9D563B72-0729-4650-85A6-83C086EA9463}"/>
    <dgm:cxn modelId="{0DC7CD40-1032-464A-8268-3C3A255EF7CD}" srcId="{FD524C82-5474-429C-9ADF-BE2520CAAA9D}" destId="{1EB1372A-EBA6-4D5E-9BCC-A9BDA8A823BE}" srcOrd="0" destOrd="0" parTransId="{A803464B-AA4D-465E-BE01-CD0CDB047037}" sibTransId="{E34955CB-0087-4DEC-B6A0-DEE8E1693281}"/>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C6F5F471-0A35-49CB-B7BD-08380C967A6B}" type="presOf" srcId="{4D9A6CC3-1995-4DB1-B65B-BD442990DA71}" destId="{08712882-0F48-4ACA-B0D3-B97625B92990}"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818D17C1-201E-4B05-9BFD-C4D78FA66EF4}" type="presOf" srcId="{BA8930A9-B2F3-44F7-8935-A93AB0BC48FF}" destId="{B3135368-3210-442E-9746-00FC9009FE7F}" srcOrd="0" destOrd="0" presId="urn:microsoft.com/office/officeart/2011/layout/TabList"/>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40F6CBD2-9717-41E4-A66A-D6BE1FAB81A5}" srcId="{B7C4A690-9CB0-4FA8-8815-D6C95A1650EC}" destId="{BA8930A9-B2F3-44F7-8935-A93AB0BC48FF}" srcOrd="0" destOrd="0" parTransId="{40C01D6C-C364-4978-B8F5-2126CE55C02C}" sibTransId="{49E43125-793B-4630-BBD3-2407F738F761}"/>
    <dgm:cxn modelId="{07CAF1D5-F1A2-4823-8C22-61175F54C220}" srcId="{1EB1372A-EBA6-4D5E-9BCC-A9BDA8A823BE}" destId="{E0B53049-20B8-41A7-B0D5-0C00910DBAE6}" srcOrd="0" destOrd="0" parTransId="{94AEE102-F12C-44A8-A3FA-24594FDD1A92}" sibTransId="{17BC9DDA-4FA2-41E0-9FFD-031FD645FEF0}"/>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DFD7E7-4B3F-4D2B-B9C5-EFF7280AC5A7}" type="doc">
      <dgm:prSet loTypeId="urn:microsoft.com/office/officeart/2011/layout/TabList" loCatId="officeonline" qsTypeId="urn:microsoft.com/office/officeart/2005/8/quickstyle/simple1" qsCatId="simple" csTypeId="urn:microsoft.com/office/officeart/2005/8/colors/accent1_2" csCatId="accent1" phldr="1"/>
      <dgm:spPr/>
      <dgm:t>
        <a:bodyPr/>
        <a:lstStyle/>
        <a:p>
          <a:endParaRPr lang="en-IN"/>
        </a:p>
      </dgm:t>
    </dgm:pt>
    <dgm:pt modelId="{117D375F-8F94-48B3-B592-67A2B3DBFAA7}">
      <dgm:prSet phldrT="[Text]" custT="1"/>
      <dgm:spPr/>
      <dgm:t>
        <a:bodyPr/>
        <a:lstStyle/>
        <a:p>
          <a:pPr algn="ctr">
            <a:lnSpc>
              <a:spcPct val="150000"/>
            </a:lnSpc>
          </a:pPr>
          <a:r>
            <a:rPr lang="en-US" sz="2400" b="1" dirty="0">
              <a:solidFill>
                <a:schemeClr val="tx1"/>
              </a:solidFill>
              <a:latin typeface="Times New Roman" panose="02020603050405020304" pitchFamily="18" charset="0"/>
              <a:cs typeface="Times New Roman" panose="02020603050405020304" pitchFamily="18" charset="0"/>
            </a:rPr>
            <a:t>Payer</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83F879B6-0F50-4976-85F4-C612A40F8E32}" type="parTrans" cxnId="{894B623C-A07C-4462-984D-6110FD78D517}">
      <dgm:prSet/>
      <dgm:spPr/>
      <dgm:t>
        <a:bodyPr/>
        <a:lstStyle/>
        <a:p>
          <a:pPr algn="l">
            <a:lnSpc>
              <a:spcPct val="150000"/>
            </a:lnSpc>
          </a:pPr>
          <a:endParaRPr lang="en-IN" sz="2000" b="1">
            <a:latin typeface="Times New Roman" panose="02020603050405020304" pitchFamily="18" charset="0"/>
            <a:cs typeface="Times New Roman" panose="02020603050405020304" pitchFamily="18" charset="0"/>
          </a:endParaRPr>
        </a:p>
      </dgm:t>
    </dgm:pt>
    <dgm:pt modelId="{9418C428-26AF-463A-83F4-A7519058AAA9}" type="sibTrans" cxnId="{894B623C-A07C-4462-984D-6110FD78D517}">
      <dgm:prSet/>
      <dgm:spPr/>
      <dgm:t>
        <a:bodyPr/>
        <a:lstStyle/>
        <a:p>
          <a:pPr algn="l">
            <a:lnSpc>
              <a:spcPct val="150000"/>
            </a:lnSpc>
          </a:pPr>
          <a:endParaRPr lang="en-IN" sz="2000" b="1">
            <a:latin typeface="Times New Roman" panose="02020603050405020304" pitchFamily="18" charset="0"/>
            <a:cs typeface="Times New Roman" panose="02020603050405020304" pitchFamily="18" charset="0"/>
          </a:endParaRPr>
        </a:p>
      </dgm:t>
    </dgm:pt>
    <dgm:pt modelId="{FDA757D2-37E6-449E-B4DF-578E5F03C4FA}">
      <dgm:prSet phldrT="[Text]" custT="1"/>
      <dgm:spPr/>
      <dgm:t>
        <a:bodyPr/>
        <a:lstStyle/>
        <a:p>
          <a:pPr algn="l">
            <a:lnSpc>
              <a:spcPct val="150000"/>
            </a:lnSpc>
            <a:buSzPts val="1050"/>
            <a:buFont typeface="Calibri" panose="020F0502020204030204" pitchFamily="34" charset="0"/>
            <a:buAutoNum type="arabicPeriod"/>
          </a:pPr>
          <a:r>
            <a:rPr lang="en-US" sz="2000" b="1" dirty="0">
              <a:latin typeface="Times New Roman" panose="02020603050405020304" pitchFamily="18" charset="0"/>
              <a:cs typeface="Times New Roman" panose="02020603050405020304" pitchFamily="18" charset="0"/>
            </a:rPr>
            <a:t>Any person responsible for paying any income chargeable under the head “Salaries”</a:t>
          </a:r>
          <a:endParaRPr lang="en-IN" sz="2000" b="1" dirty="0">
            <a:latin typeface="Times New Roman" panose="02020603050405020304" pitchFamily="18" charset="0"/>
            <a:cs typeface="Times New Roman" panose="02020603050405020304" pitchFamily="18" charset="0"/>
          </a:endParaRPr>
        </a:p>
      </dgm:t>
    </dgm:pt>
    <dgm:pt modelId="{E5ABBADC-2AB6-461A-9E3D-3B48BAA987B1}" type="sibTrans" cxnId="{4A3F7133-7524-47B1-AE30-92E6BD7CB749}">
      <dgm:prSet/>
      <dgm:spPr/>
      <dgm:t>
        <a:bodyPr/>
        <a:lstStyle/>
        <a:p>
          <a:pPr algn="l">
            <a:lnSpc>
              <a:spcPct val="150000"/>
            </a:lnSpc>
          </a:pPr>
          <a:endParaRPr lang="en-IN" sz="2000" b="1">
            <a:latin typeface="Times New Roman" panose="02020603050405020304" pitchFamily="18" charset="0"/>
            <a:cs typeface="Times New Roman" panose="02020603050405020304" pitchFamily="18" charset="0"/>
          </a:endParaRPr>
        </a:p>
      </dgm:t>
    </dgm:pt>
    <dgm:pt modelId="{F3A3E79B-0C86-4607-8F3A-E81A7822D1A4}" type="parTrans" cxnId="{4A3F7133-7524-47B1-AE30-92E6BD7CB749}">
      <dgm:prSet/>
      <dgm:spPr/>
      <dgm:t>
        <a:bodyPr/>
        <a:lstStyle/>
        <a:p>
          <a:pPr algn="l">
            <a:lnSpc>
              <a:spcPct val="150000"/>
            </a:lnSpc>
          </a:pPr>
          <a:endParaRPr lang="en-IN" sz="2000" b="1">
            <a:latin typeface="Times New Roman" panose="02020603050405020304" pitchFamily="18" charset="0"/>
            <a:cs typeface="Times New Roman" panose="02020603050405020304" pitchFamily="18" charset="0"/>
          </a:endParaRPr>
        </a:p>
      </dgm:t>
    </dgm:pt>
    <dgm:pt modelId="{ED3FEB3F-B859-42DE-92E5-FBE284EDC09D}">
      <dgm:prSet phldrT="[Text]" custT="1"/>
      <dgm:spPr/>
      <dgm:t>
        <a:bodyPr/>
        <a:lstStyle/>
        <a:p>
          <a:pPr algn="l">
            <a:lnSpc>
              <a:spcPct val="150000"/>
            </a:lnSpc>
            <a:buSzPts val="1050"/>
            <a:buFont typeface="Calibri" panose="020F0502020204030204" pitchFamily="34" charset="0"/>
            <a:buNone/>
          </a:pPr>
          <a:r>
            <a:rPr lang="en-US" sz="2000" b="1" dirty="0">
              <a:latin typeface="Times New Roman" panose="02020603050405020304" pitchFamily="18" charset="0"/>
              <a:cs typeface="Times New Roman" panose="02020603050405020304" pitchFamily="18" charset="0"/>
            </a:rPr>
            <a:t>Average rate of income-tax computed on the basis of the rates in force.</a:t>
          </a:r>
          <a:endParaRPr lang="en-IN" sz="2000" b="1" dirty="0">
            <a:latin typeface="Times New Roman" panose="02020603050405020304" pitchFamily="18" charset="0"/>
            <a:cs typeface="Times New Roman" panose="02020603050405020304" pitchFamily="18" charset="0"/>
          </a:endParaRPr>
        </a:p>
      </dgm:t>
    </dgm:pt>
    <dgm:pt modelId="{DCA8CE5A-9A4C-4BD2-9CE5-C5AC97FEF376}" type="sibTrans" cxnId="{14DD3C09-8525-4920-ABB3-DE8D5A280C9F}">
      <dgm:prSet/>
      <dgm:spPr/>
      <dgm:t>
        <a:bodyPr/>
        <a:lstStyle/>
        <a:p>
          <a:pPr algn="l">
            <a:lnSpc>
              <a:spcPct val="150000"/>
            </a:lnSpc>
          </a:pPr>
          <a:endParaRPr lang="en-IN" sz="2000" b="1">
            <a:latin typeface="Times New Roman" panose="02020603050405020304" pitchFamily="18" charset="0"/>
            <a:cs typeface="Times New Roman" panose="02020603050405020304" pitchFamily="18" charset="0"/>
          </a:endParaRPr>
        </a:p>
      </dgm:t>
    </dgm:pt>
    <dgm:pt modelId="{6F0ACA55-358F-40E9-9F93-1C99831E275D}" type="parTrans" cxnId="{14DD3C09-8525-4920-ABB3-DE8D5A280C9F}">
      <dgm:prSet/>
      <dgm:spPr/>
      <dgm:t>
        <a:bodyPr/>
        <a:lstStyle/>
        <a:p>
          <a:pPr algn="l">
            <a:lnSpc>
              <a:spcPct val="150000"/>
            </a:lnSpc>
          </a:pPr>
          <a:endParaRPr lang="en-IN" sz="2000" b="1">
            <a:latin typeface="Times New Roman" panose="02020603050405020304" pitchFamily="18" charset="0"/>
            <a:cs typeface="Times New Roman" panose="02020603050405020304" pitchFamily="18" charset="0"/>
          </a:endParaRPr>
        </a:p>
      </dgm:t>
    </dgm:pt>
    <dgm:pt modelId="{89307526-09AA-469E-8AE9-DA1E49B3BD40}">
      <dgm:prSet phldrT="[Text]" custT="1"/>
      <dgm:spPr>
        <a:solidFill>
          <a:srgbClr val="90C226">
            <a:hueOff val="0"/>
            <a:satOff val="0"/>
            <a:lumOff val="0"/>
            <a:alphaOff val="0"/>
          </a:srgbClr>
        </a:solidFill>
        <a:ln w="19050" cap="rnd" cmpd="sng" algn="ctr">
          <a:solidFill>
            <a:srgbClr val="90C226">
              <a:hueOff val="0"/>
              <a:satOff val="0"/>
              <a:lumOff val="0"/>
              <a:alphaOff val="0"/>
            </a:srgbClr>
          </a:solidFill>
          <a:prstDash val="solid"/>
        </a:ln>
        <a:effectLst/>
      </dgm:spPr>
      <dgm:t>
        <a:bodyPr spcFirstLastPara="0" vert="horz" wrap="square" lIns="45720" tIns="45720" rIns="45720" bIns="45720" numCol="1" spcCol="1270" anchor="ctr" anchorCtr="0"/>
        <a:lstStyle/>
        <a:p>
          <a:pPr marL="0" lvl="0" indent="0" algn="ctr" defTabSz="1066800">
            <a:lnSpc>
              <a:spcPct val="15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1471C95C-D7B4-4203-9953-FBBF4AECA100}" type="sibTrans" cxnId="{712E8D44-4A9C-48AB-B64E-C0D5FC63BA8D}">
      <dgm:prSet/>
      <dgm:spPr/>
      <dgm:t>
        <a:bodyPr/>
        <a:lstStyle/>
        <a:p>
          <a:pPr algn="l">
            <a:lnSpc>
              <a:spcPct val="150000"/>
            </a:lnSpc>
          </a:pPr>
          <a:endParaRPr lang="en-IN" sz="2000" b="1">
            <a:latin typeface="Times New Roman" panose="02020603050405020304" pitchFamily="18" charset="0"/>
            <a:cs typeface="Times New Roman" panose="02020603050405020304" pitchFamily="18" charset="0"/>
          </a:endParaRPr>
        </a:p>
      </dgm:t>
    </dgm:pt>
    <dgm:pt modelId="{D4C929C8-2076-4CB5-87FE-55AB6A146F87}" type="parTrans" cxnId="{712E8D44-4A9C-48AB-B64E-C0D5FC63BA8D}">
      <dgm:prSet/>
      <dgm:spPr/>
      <dgm:t>
        <a:bodyPr/>
        <a:lstStyle/>
        <a:p>
          <a:pPr algn="l">
            <a:lnSpc>
              <a:spcPct val="150000"/>
            </a:lnSpc>
          </a:pPr>
          <a:endParaRPr lang="en-IN" sz="2000" b="1">
            <a:latin typeface="Times New Roman" panose="02020603050405020304" pitchFamily="18" charset="0"/>
            <a:cs typeface="Times New Roman" panose="02020603050405020304" pitchFamily="18" charset="0"/>
          </a:endParaRPr>
        </a:p>
      </dgm:t>
    </dgm:pt>
    <dgm:pt modelId="{47DEEAEB-25B2-44B4-9493-6D3D2E2EB28C}">
      <dgm:prSet phldrT="[Text]" custT="1"/>
      <dgm:spPr/>
      <dgm:t>
        <a:bodyPr/>
        <a:lstStyle/>
        <a:p>
          <a:pPr algn="l">
            <a:lnSpc>
              <a:spcPct val="150000"/>
            </a:lnSpc>
            <a:buSzPts val="1050"/>
            <a:buFont typeface="Calibri" panose="020F0502020204030204" pitchFamily="34" charset="0"/>
            <a:buAutoNum type="arabicPeriod"/>
          </a:pPr>
          <a:r>
            <a:rPr lang="en-US" sz="2000" b="1" dirty="0">
              <a:latin typeface="Times New Roman" panose="02020603050405020304" pitchFamily="18" charset="0"/>
              <a:cs typeface="Times New Roman" panose="02020603050405020304" pitchFamily="18" charset="0"/>
            </a:rPr>
            <a:t>At the time of payment (except in case of TDS on perquisite of ESOP provided by eligible start-up)</a:t>
          </a:r>
          <a:endParaRPr lang="en-IN" sz="2000" b="1" dirty="0">
            <a:latin typeface="Times New Roman" panose="02020603050405020304" pitchFamily="18" charset="0"/>
            <a:cs typeface="Times New Roman" panose="02020603050405020304" pitchFamily="18" charset="0"/>
          </a:endParaRPr>
        </a:p>
      </dgm:t>
    </dgm:pt>
    <dgm:pt modelId="{CE4A0A3F-5EEA-4BA8-B60D-9279B8A2357D}" type="sibTrans" cxnId="{4A98A546-62F3-42BF-9002-AB4A64F9BF1E}">
      <dgm:prSet/>
      <dgm:spPr/>
      <dgm:t>
        <a:bodyPr/>
        <a:lstStyle/>
        <a:p>
          <a:pPr algn="l">
            <a:lnSpc>
              <a:spcPct val="150000"/>
            </a:lnSpc>
          </a:pPr>
          <a:endParaRPr lang="en-IN" sz="2000" b="1">
            <a:latin typeface="Times New Roman" panose="02020603050405020304" pitchFamily="18" charset="0"/>
            <a:cs typeface="Times New Roman" panose="02020603050405020304" pitchFamily="18" charset="0"/>
          </a:endParaRPr>
        </a:p>
      </dgm:t>
    </dgm:pt>
    <dgm:pt modelId="{881C563C-D8CD-4836-A244-0EDA3DC741CC}" type="parTrans" cxnId="{4A98A546-62F3-42BF-9002-AB4A64F9BF1E}">
      <dgm:prSet/>
      <dgm:spPr/>
      <dgm:t>
        <a:bodyPr/>
        <a:lstStyle/>
        <a:p>
          <a:pPr algn="l">
            <a:lnSpc>
              <a:spcPct val="150000"/>
            </a:lnSpc>
          </a:pPr>
          <a:endParaRPr lang="en-IN" sz="2000" b="1">
            <a:latin typeface="Times New Roman" panose="02020603050405020304" pitchFamily="18" charset="0"/>
            <a:cs typeface="Times New Roman" panose="02020603050405020304" pitchFamily="18" charset="0"/>
          </a:endParaRPr>
        </a:p>
      </dgm:t>
    </dgm:pt>
    <dgm:pt modelId="{78A55C48-73DD-4AEE-A965-33CB360A82BD}">
      <dgm:prSet phldrT="[Text]" custT="1"/>
      <dgm:spPr>
        <a:solidFill>
          <a:srgbClr val="90C226">
            <a:hueOff val="0"/>
            <a:satOff val="0"/>
            <a:lumOff val="0"/>
            <a:alphaOff val="0"/>
          </a:srgbClr>
        </a:solidFill>
        <a:ln w="19050" cap="rnd" cmpd="sng" algn="ctr">
          <a:solidFill>
            <a:srgbClr val="90C226">
              <a:hueOff val="0"/>
              <a:satOff val="0"/>
              <a:lumOff val="0"/>
              <a:alphaOff val="0"/>
            </a:srgbClr>
          </a:solidFill>
          <a:prstDash val="solid"/>
        </a:ln>
        <a:effectLst/>
      </dgm:spPr>
      <dgm:t>
        <a:bodyPr spcFirstLastPara="0" vert="horz" wrap="square" lIns="45720" tIns="45720" rIns="45720" bIns="45720" numCol="1" spcCol="1270" anchor="ctr" anchorCtr="0"/>
        <a:lstStyle/>
        <a:p>
          <a:pPr marL="0" lvl="0" indent="0" algn="l" defTabSz="1066800">
            <a:lnSpc>
              <a:spcPct val="15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1BC87CB4-E54A-4D49-A10E-75AA4B089FC3}" type="sibTrans" cxnId="{7B21F903-F994-4EFC-A1D5-B8C2208E465F}">
      <dgm:prSet/>
      <dgm:spPr/>
      <dgm:t>
        <a:bodyPr/>
        <a:lstStyle/>
        <a:p>
          <a:pPr algn="l">
            <a:lnSpc>
              <a:spcPct val="150000"/>
            </a:lnSpc>
          </a:pPr>
          <a:endParaRPr lang="en-IN" sz="2000" b="1">
            <a:latin typeface="Times New Roman" panose="02020603050405020304" pitchFamily="18" charset="0"/>
            <a:cs typeface="Times New Roman" panose="02020603050405020304" pitchFamily="18" charset="0"/>
          </a:endParaRPr>
        </a:p>
      </dgm:t>
    </dgm:pt>
    <dgm:pt modelId="{D81A83D1-CC07-4E7E-972A-9F2B80172D34}" type="parTrans" cxnId="{7B21F903-F994-4EFC-A1D5-B8C2208E465F}">
      <dgm:prSet/>
      <dgm:spPr/>
      <dgm:t>
        <a:bodyPr/>
        <a:lstStyle/>
        <a:p>
          <a:pPr algn="l">
            <a:lnSpc>
              <a:spcPct val="150000"/>
            </a:lnSpc>
          </a:pPr>
          <a:endParaRPr lang="en-IN" sz="2000" b="1">
            <a:latin typeface="Times New Roman" panose="02020603050405020304" pitchFamily="18" charset="0"/>
            <a:cs typeface="Times New Roman" panose="02020603050405020304" pitchFamily="18" charset="0"/>
          </a:endParaRPr>
        </a:p>
      </dgm:t>
    </dgm:pt>
    <dgm:pt modelId="{640D87B2-C60B-4480-B7A3-E7EB782C26E6}">
      <dgm:prSet phldrT="[Text]" custT="1"/>
      <dgm:spPr>
        <a:solidFill>
          <a:srgbClr val="90C226">
            <a:hueOff val="0"/>
            <a:satOff val="0"/>
            <a:lumOff val="0"/>
            <a:alphaOff val="0"/>
          </a:srgbClr>
        </a:solidFill>
        <a:ln w="19050" cap="rnd" cmpd="sng" algn="ctr">
          <a:solidFill>
            <a:srgbClr val="90C226">
              <a:hueOff val="0"/>
              <a:satOff val="0"/>
              <a:lumOff val="0"/>
              <a:alphaOff val="0"/>
            </a:srgbClr>
          </a:solidFill>
          <a:prstDash val="solid"/>
        </a:ln>
        <a:effectLst/>
      </dgm:spPr>
      <dgm:t>
        <a:bodyPr spcFirstLastPara="0" vert="horz" wrap="square" lIns="45720" tIns="45720" rIns="45720" bIns="45720" numCol="1" spcCol="1270" anchor="ctr" anchorCtr="0"/>
        <a:lstStyle/>
        <a:p>
          <a:pPr marL="0" lvl="0" indent="0" algn="ctr" defTabSz="1066800">
            <a:lnSpc>
              <a:spcPct val="15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0CA1DE70-A7BD-4B02-9A16-47414F8D5751}" type="sibTrans" cxnId="{61B30A5D-C02B-411F-8A5B-B34877614B1D}">
      <dgm:prSet/>
      <dgm:spPr/>
      <dgm:t>
        <a:bodyPr/>
        <a:lstStyle/>
        <a:p>
          <a:pPr algn="l">
            <a:lnSpc>
              <a:spcPct val="150000"/>
            </a:lnSpc>
          </a:pPr>
          <a:endParaRPr lang="en-IN" sz="2000" b="1">
            <a:latin typeface="Times New Roman" panose="02020603050405020304" pitchFamily="18" charset="0"/>
            <a:cs typeface="Times New Roman" panose="02020603050405020304" pitchFamily="18" charset="0"/>
          </a:endParaRPr>
        </a:p>
      </dgm:t>
    </dgm:pt>
    <dgm:pt modelId="{52077CFD-C499-4C74-98C1-9E3A94247544}" type="parTrans" cxnId="{61B30A5D-C02B-411F-8A5B-B34877614B1D}">
      <dgm:prSet/>
      <dgm:spPr/>
      <dgm:t>
        <a:bodyPr/>
        <a:lstStyle/>
        <a:p>
          <a:pPr algn="l">
            <a:lnSpc>
              <a:spcPct val="150000"/>
            </a:lnSpc>
          </a:pPr>
          <a:endParaRPr lang="en-IN" sz="2000" b="1">
            <a:latin typeface="Times New Roman" panose="02020603050405020304" pitchFamily="18" charset="0"/>
            <a:cs typeface="Times New Roman" panose="02020603050405020304" pitchFamily="18" charset="0"/>
          </a:endParaRPr>
        </a:p>
      </dgm:t>
    </dgm:pt>
    <dgm:pt modelId="{4ABD1595-859F-4664-BCF5-69676488B428}">
      <dgm:prSet phldrT="[Text]" custT="1"/>
      <dgm:spPr/>
      <dgm:t>
        <a:bodyPr/>
        <a:lstStyle/>
        <a:p>
          <a:pPr algn="l">
            <a:lnSpc>
              <a:spcPct val="150000"/>
            </a:lnSpc>
            <a:buSzPts val="1050"/>
            <a:buFont typeface="Calibri" panose="020F0502020204030204" pitchFamily="34" charset="0"/>
            <a:buNone/>
          </a:pPr>
          <a:r>
            <a:rPr lang="en-US" sz="2000" b="1" dirty="0">
              <a:latin typeface="Times New Roman" panose="02020603050405020304" pitchFamily="18" charset="0"/>
              <a:cs typeface="Times New Roman" panose="02020603050405020304" pitchFamily="18" charset="0"/>
            </a:rPr>
            <a:t>Individual (Employee)</a:t>
          </a:r>
          <a:endParaRPr lang="en-IN" sz="2000" b="1" dirty="0">
            <a:latin typeface="Times New Roman" panose="02020603050405020304" pitchFamily="18" charset="0"/>
            <a:cs typeface="Times New Roman" panose="02020603050405020304" pitchFamily="18" charset="0"/>
          </a:endParaRPr>
        </a:p>
      </dgm:t>
    </dgm:pt>
    <dgm:pt modelId="{F9EBE3D2-87A6-419D-9D8E-29576A6D8669}" type="parTrans" cxnId="{70A4F205-C149-48C6-BBFF-A48BB8E7CEA4}">
      <dgm:prSet/>
      <dgm:spPr/>
      <dgm:t>
        <a:bodyPr/>
        <a:lstStyle/>
        <a:p>
          <a:pPr algn="l">
            <a:lnSpc>
              <a:spcPct val="150000"/>
            </a:lnSpc>
          </a:pPr>
          <a:endParaRPr lang="en-IN" sz="2000" b="1">
            <a:latin typeface="Times New Roman" panose="02020603050405020304" pitchFamily="18" charset="0"/>
            <a:cs typeface="Times New Roman" panose="02020603050405020304" pitchFamily="18" charset="0"/>
          </a:endParaRPr>
        </a:p>
      </dgm:t>
    </dgm:pt>
    <dgm:pt modelId="{CFF50094-B211-45AE-BE0D-9D58C645D0D5}" type="sibTrans" cxnId="{70A4F205-C149-48C6-BBFF-A48BB8E7CEA4}">
      <dgm:prSet/>
      <dgm:spPr/>
      <dgm:t>
        <a:bodyPr/>
        <a:lstStyle/>
        <a:p>
          <a:pPr algn="l">
            <a:lnSpc>
              <a:spcPct val="150000"/>
            </a:lnSpc>
          </a:pPr>
          <a:endParaRPr lang="en-IN" sz="2000" b="1">
            <a:latin typeface="Times New Roman" panose="02020603050405020304" pitchFamily="18" charset="0"/>
            <a:cs typeface="Times New Roman" panose="02020603050405020304" pitchFamily="18" charset="0"/>
          </a:endParaRPr>
        </a:p>
      </dgm:t>
    </dgm:pt>
    <dgm:pt modelId="{C2C93812-F029-4239-BDE0-AB020C5D0486}" type="pres">
      <dgm:prSet presAssocID="{50DFD7E7-4B3F-4D2B-B9C5-EFF7280AC5A7}" presName="Name0" presStyleCnt="0">
        <dgm:presLayoutVars>
          <dgm:chMax/>
          <dgm:chPref val="3"/>
          <dgm:dir/>
          <dgm:animOne val="branch"/>
          <dgm:animLvl val="lvl"/>
        </dgm:presLayoutVars>
      </dgm:prSet>
      <dgm:spPr/>
    </dgm:pt>
    <dgm:pt modelId="{0343446D-BF44-4042-B049-4C4500B37B69}" type="pres">
      <dgm:prSet presAssocID="{117D375F-8F94-48B3-B592-67A2B3DBFAA7}" presName="composite" presStyleCnt="0"/>
      <dgm:spPr/>
    </dgm:pt>
    <dgm:pt modelId="{40FD4E3E-5E9B-4364-99BE-FDC21E0CEA5B}" type="pres">
      <dgm:prSet presAssocID="{117D375F-8F94-48B3-B592-67A2B3DBFAA7}" presName="FirstChild" presStyleLbl="revTx" presStyleIdx="0" presStyleCnt="4">
        <dgm:presLayoutVars>
          <dgm:chMax val="0"/>
          <dgm:chPref val="0"/>
          <dgm:bulletEnabled val="1"/>
        </dgm:presLayoutVars>
      </dgm:prSet>
      <dgm:spPr/>
    </dgm:pt>
    <dgm:pt modelId="{2EAF799E-732C-44A6-AE85-8D51482066CB}" type="pres">
      <dgm:prSet presAssocID="{117D375F-8F94-48B3-B592-67A2B3DBFAA7}" presName="Parent" presStyleLbl="alignNode1" presStyleIdx="0" presStyleCnt="4">
        <dgm:presLayoutVars>
          <dgm:chMax val="3"/>
          <dgm:chPref val="3"/>
          <dgm:bulletEnabled val="1"/>
        </dgm:presLayoutVars>
      </dgm:prSet>
      <dgm:spPr/>
    </dgm:pt>
    <dgm:pt modelId="{3589776D-B83F-4785-8D02-A827867BC09E}" type="pres">
      <dgm:prSet presAssocID="{117D375F-8F94-48B3-B592-67A2B3DBFAA7}" presName="Accent" presStyleLbl="parChTrans1D1" presStyleIdx="0" presStyleCnt="4"/>
      <dgm:spPr/>
    </dgm:pt>
    <dgm:pt modelId="{C43D8BF1-FA8F-4509-B0A1-C1D7B7DF8F69}" type="pres">
      <dgm:prSet presAssocID="{9418C428-26AF-463A-83F4-A7519058AAA9}" presName="sibTrans" presStyleCnt="0"/>
      <dgm:spPr/>
    </dgm:pt>
    <dgm:pt modelId="{5894F849-CEF7-4648-B845-5382AE5AF592}" type="pres">
      <dgm:prSet presAssocID="{640D87B2-C60B-4480-B7A3-E7EB782C26E6}" presName="composite" presStyleCnt="0"/>
      <dgm:spPr/>
    </dgm:pt>
    <dgm:pt modelId="{B0FE9066-3B2E-482F-B2B9-C2E010A220A3}" type="pres">
      <dgm:prSet presAssocID="{640D87B2-C60B-4480-B7A3-E7EB782C26E6}" presName="FirstChild" presStyleLbl="revTx" presStyleIdx="1" presStyleCnt="4">
        <dgm:presLayoutVars>
          <dgm:chMax val="0"/>
          <dgm:chPref val="0"/>
          <dgm:bulletEnabled val="1"/>
        </dgm:presLayoutVars>
      </dgm:prSet>
      <dgm:spPr/>
    </dgm:pt>
    <dgm:pt modelId="{BCEFFF92-38B7-43A9-943A-F8FE4CD78726}" type="pres">
      <dgm:prSet presAssocID="{640D87B2-C60B-4480-B7A3-E7EB782C26E6}" presName="Parent" presStyleLbl="alignNode1" presStyleIdx="1" presStyleCnt="4">
        <dgm:presLayoutVars>
          <dgm:chMax val="3"/>
          <dgm:chPref val="3"/>
          <dgm:bulletEnabled val="1"/>
        </dgm:presLayoutVars>
      </dgm:prSet>
      <dgm:spPr>
        <a:xfrm>
          <a:off x="0" y="1023327"/>
          <a:ext cx="2852927" cy="973778"/>
        </a:xfrm>
        <a:prstGeom prst="round2SameRect">
          <a:avLst>
            <a:gd name="adj1" fmla="val 16670"/>
            <a:gd name="adj2" fmla="val 0"/>
          </a:avLst>
        </a:prstGeom>
      </dgm:spPr>
    </dgm:pt>
    <dgm:pt modelId="{645F470B-4670-4AC3-8573-8113EDBDF6B4}" type="pres">
      <dgm:prSet presAssocID="{640D87B2-C60B-4480-B7A3-E7EB782C26E6}" presName="Accent" presStyleLbl="parChTrans1D1" presStyleIdx="1" presStyleCnt="4"/>
      <dgm:spPr/>
    </dgm:pt>
    <dgm:pt modelId="{5936A4C2-E738-44F7-97D6-AB3FF429B678}" type="pres">
      <dgm:prSet presAssocID="{0CA1DE70-A7BD-4B02-9A16-47414F8D5751}" presName="sibTrans" presStyleCnt="0"/>
      <dgm:spPr/>
    </dgm:pt>
    <dgm:pt modelId="{C86570F8-5115-4E3D-AEC6-F834219E7F87}" type="pres">
      <dgm:prSet presAssocID="{78A55C48-73DD-4AEE-A965-33CB360A82BD}" presName="composite" presStyleCnt="0"/>
      <dgm:spPr/>
    </dgm:pt>
    <dgm:pt modelId="{8B72441A-4FF4-49D2-8B62-63EF0811A5F8}" type="pres">
      <dgm:prSet presAssocID="{78A55C48-73DD-4AEE-A965-33CB360A82BD}" presName="FirstChild" presStyleLbl="revTx" presStyleIdx="2" presStyleCnt="4">
        <dgm:presLayoutVars>
          <dgm:chMax val="0"/>
          <dgm:chPref val="0"/>
          <dgm:bulletEnabled val="1"/>
        </dgm:presLayoutVars>
      </dgm:prSet>
      <dgm:spPr/>
    </dgm:pt>
    <dgm:pt modelId="{EC446195-96B7-408E-BA27-84AE15743D8F}" type="pres">
      <dgm:prSet presAssocID="{78A55C48-73DD-4AEE-A965-33CB360A82BD}" presName="Parent" presStyleLbl="alignNode1" presStyleIdx="2" presStyleCnt="4" custAng="0">
        <dgm:presLayoutVars>
          <dgm:chMax val="3"/>
          <dgm:chPref val="3"/>
          <dgm:bulletEnabled val="1"/>
        </dgm:presLayoutVars>
      </dgm:prSet>
      <dgm:spPr>
        <a:xfrm>
          <a:off x="0" y="2045794"/>
          <a:ext cx="2852927" cy="973778"/>
        </a:xfrm>
        <a:prstGeom prst="round2SameRect">
          <a:avLst>
            <a:gd name="adj1" fmla="val 16670"/>
            <a:gd name="adj2" fmla="val 0"/>
          </a:avLst>
        </a:prstGeom>
      </dgm:spPr>
    </dgm:pt>
    <dgm:pt modelId="{70970E37-749C-40F0-9197-2F217A9B4E5B}" type="pres">
      <dgm:prSet presAssocID="{78A55C48-73DD-4AEE-A965-33CB360A82BD}" presName="Accent" presStyleLbl="parChTrans1D1" presStyleIdx="2" presStyleCnt="4"/>
      <dgm:spPr/>
    </dgm:pt>
    <dgm:pt modelId="{B9864B44-0F0F-4DFF-8B4E-504CB52B1641}" type="pres">
      <dgm:prSet presAssocID="{1BC87CB4-E54A-4D49-A10E-75AA4B089FC3}" presName="sibTrans" presStyleCnt="0"/>
      <dgm:spPr/>
    </dgm:pt>
    <dgm:pt modelId="{CAE48924-E833-416D-A7CA-77D423A2E91F}" type="pres">
      <dgm:prSet presAssocID="{89307526-09AA-469E-8AE9-DA1E49B3BD40}" presName="composite" presStyleCnt="0"/>
      <dgm:spPr/>
    </dgm:pt>
    <dgm:pt modelId="{CD2E81A2-7AE5-4BCA-B693-239445541273}" type="pres">
      <dgm:prSet presAssocID="{89307526-09AA-469E-8AE9-DA1E49B3BD40}" presName="FirstChild" presStyleLbl="revTx" presStyleIdx="3" presStyleCnt="4">
        <dgm:presLayoutVars>
          <dgm:chMax val="0"/>
          <dgm:chPref val="0"/>
          <dgm:bulletEnabled val="1"/>
        </dgm:presLayoutVars>
      </dgm:prSet>
      <dgm:spPr/>
    </dgm:pt>
    <dgm:pt modelId="{10326516-3993-4C34-928B-F07A5B9A6895}" type="pres">
      <dgm:prSet presAssocID="{89307526-09AA-469E-8AE9-DA1E49B3BD40}" presName="Parent" presStyleLbl="alignNode1" presStyleIdx="3" presStyleCnt="4">
        <dgm:presLayoutVars>
          <dgm:chMax val="3"/>
          <dgm:chPref val="3"/>
          <dgm:bulletEnabled val="1"/>
        </dgm:presLayoutVars>
      </dgm:prSet>
      <dgm:spPr>
        <a:xfrm>
          <a:off x="0" y="3068261"/>
          <a:ext cx="2852927" cy="973778"/>
        </a:xfrm>
        <a:prstGeom prst="round2SameRect">
          <a:avLst>
            <a:gd name="adj1" fmla="val 16670"/>
            <a:gd name="adj2" fmla="val 0"/>
          </a:avLst>
        </a:prstGeom>
      </dgm:spPr>
    </dgm:pt>
    <dgm:pt modelId="{31E78F49-C6C4-466D-B686-6859860087BA}" type="pres">
      <dgm:prSet presAssocID="{89307526-09AA-469E-8AE9-DA1E49B3BD40}" presName="Accent" presStyleLbl="parChTrans1D1" presStyleIdx="3" presStyleCnt="4"/>
      <dgm:spPr/>
    </dgm:pt>
  </dgm:ptLst>
  <dgm:cxnLst>
    <dgm:cxn modelId="{7B21F903-F994-4EFC-A1D5-B8C2208E465F}" srcId="{50DFD7E7-4B3F-4D2B-B9C5-EFF7280AC5A7}" destId="{78A55C48-73DD-4AEE-A965-33CB360A82BD}" srcOrd="2" destOrd="0" parTransId="{D81A83D1-CC07-4E7E-972A-9F2B80172D34}" sibTransId="{1BC87CB4-E54A-4D49-A10E-75AA4B089FC3}"/>
    <dgm:cxn modelId="{70A4F205-C149-48C6-BBFF-A48BB8E7CEA4}" srcId="{640D87B2-C60B-4480-B7A3-E7EB782C26E6}" destId="{4ABD1595-859F-4664-BCF5-69676488B428}" srcOrd="0" destOrd="0" parTransId="{F9EBE3D2-87A6-419D-9D8E-29576A6D8669}" sibTransId="{CFF50094-B211-45AE-BE0D-9D58C645D0D5}"/>
    <dgm:cxn modelId="{14DD3C09-8525-4920-ABB3-DE8D5A280C9F}" srcId="{89307526-09AA-469E-8AE9-DA1E49B3BD40}" destId="{ED3FEB3F-B859-42DE-92E5-FBE284EDC09D}" srcOrd="0" destOrd="0" parTransId="{6F0ACA55-358F-40E9-9F93-1C99831E275D}" sibTransId="{DCA8CE5A-9A4C-4BD2-9CE5-C5AC97FEF376}"/>
    <dgm:cxn modelId="{6F61192A-6A27-42BC-AF46-77650E050366}" type="presOf" srcId="{640D87B2-C60B-4480-B7A3-E7EB782C26E6}" destId="{BCEFFF92-38B7-43A9-943A-F8FE4CD78726}" srcOrd="0" destOrd="0" presId="urn:microsoft.com/office/officeart/2011/layout/TabList"/>
    <dgm:cxn modelId="{4A3F7133-7524-47B1-AE30-92E6BD7CB749}" srcId="{117D375F-8F94-48B3-B592-67A2B3DBFAA7}" destId="{FDA757D2-37E6-449E-B4DF-578E5F03C4FA}" srcOrd="0" destOrd="0" parTransId="{F3A3E79B-0C86-4607-8F3A-E81A7822D1A4}" sibTransId="{E5ABBADC-2AB6-461A-9E3D-3B48BAA987B1}"/>
    <dgm:cxn modelId="{29B7DA34-8258-40CE-AAEA-4FEA24AEDE74}" type="presOf" srcId="{50DFD7E7-4B3F-4D2B-B9C5-EFF7280AC5A7}" destId="{C2C93812-F029-4239-BDE0-AB020C5D0486}" srcOrd="0" destOrd="0" presId="urn:microsoft.com/office/officeart/2011/layout/TabList"/>
    <dgm:cxn modelId="{894B623C-A07C-4462-984D-6110FD78D517}" srcId="{50DFD7E7-4B3F-4D2B-B9C5-EFF7280AC5A7}" destId="{117D375F-8F94-48B3-B592-67A2B3DBFAA7}" srcOrd="0" destOrd="0" parTransId="{83F879B6-0F50-4976-85F4-C612A40F8E32}" sibTransId="{9418C428-26AF-463A-83F4-A7519058AAA9}"/>
    <dgm:cxn modelId="{3F67385C-F913-4695-9CDE-A5FFEF637F1C}" type="presOf" srcId="{FDA757D2-37E6-449E-B4DF-578E5F03C4FA}" destId="{40FD4E3E-5E9B-4364-99BE-FDC21E0CEA5B}" srcOrd="0" destOrd="0" presId="urn:microsoft.com/office/officeart/2011/layout/TabList"/>
    <dgm:cxn modelId="{61B30A5D-C02B-411F-8A5B-B34877614B1D}" srcId="{50DFD7E7-4B3F-4D2B-B9C5-EFF7280AC5A7}" destId="{640D87B2-C60B-4480-B7A3-E7EB782C26E6}" srcOrd="1" destOrd="0" parTransId="{52077CFD-C499-4C74-98C1-9E3A94247544}" sibTransId="{0CA1DE70-A7BD-4B02-9A16-47414F8D5751}"/>
    <dgm:cxn modelId="{712E8D44-4A9C-48AB-B64E-C0D5FC63BA8D}" srcId="{50DFD7E7-4B3F-4D2B-B9C5-EFF7280AC5A7}" destId="{89307526-09AA-469E-8AE9-DA1E49B3BD40}" srcOrd="3" destOrd="0" parTransId="{D4C929C8-2076-4CB5-87FE-55AB6A146F87}" sibTransId="{1471C95C-D7B4-4203-9953-FBBF4AECA100}"/>
    <dgm:cxn modelId="{4A98A546-62F3-42BF-9002-AB4A64F9BF1E}" srcId="{78A55C48-73DD-4AEE-A965-33CB360A82BD}" destId="{47DEEAEB-25B2-44B4-9493-6D3D2E2EB28C}" srcOrd="0" destOrd="0" parTransId="{881C563C-D8CD-4836-A244-0EDA3DC741CC}" sibTransId="{CE4A0A3F-5EEA-4BA8-B60D-9279B8A2357D}"/>
    <dgm:cxn modelId="{8BB4966A-404D-4C35-A6A1-396FAF0705B9}" type="presOf" srcId="{47DEEAEB-25B2-44B4-9493-6D3D2E2EB28C}" destId="{8B72441A-4FF4-49D2-8B62-63EF0811A5F8}" srcOrd="0" destOrd="0" presId="urn:microsoft.com/office/officeart/2011/layout/TabList"/>
    <dgm:cxn modelId="{58067D99-7F47-437B-9C19-EA86EDB1F1B7}" type="presOf" srcId="{ED3FEB3F-B859-42DE-92E5-FBE284EDC09D}" destId="{CD2E81A2-7AE5-4BCA-B693-239445541273}" srcOrd="0" destOrd="0" presId="urn:microsoft.com/office/officeart/2011/layout/TabList"/>
    <dgm:cxn modelId="{9E5FD89B-09B7-4B80-AB3B-9B5AC910C142}" type="presOf" srcId="{89307526-09AA-469E-8AE9-DA1E49B3BD40}" destId="{10326516-3993-4C34-928B-F07A5B9A6895}" srcOrd="0" destOrd="0" presId="urn:microsoft.com/office/officeart/2011/layout/TabList"/>
    <dgm:cxn modelId="{0155F1AD-B2B5-415A-AFDD-9C8B9BB9BF51}" type="presOf" srcId="{117D375F-8F94-48B3-B592-67A2B3DBFAA7}" destId="{2EAF799E-732C-44A6-AE85-8D51482066CB}" srcOrd="0" destOrd="0" presId="urn:microsoft.com/office/officeart/2011/layout/TabList"/>
    <dgm:cxn modelId="{D0A226D8-53AC-47F3-9609-D91169FA54C5}" type="presOf" srcId="{4ABD1595-859F-4664-BCF5-69676488B428}" destId="{B0FE9066-3B2E-482F-B2B9-C2E010A220A3}" srcOrd="0" destOrd="0" presId="urn:microsoft.com/office/officeart/2011/layout/TabList"/>
    <dgm:cxn modelId="{725EDFF4-CD62-468E-BA51-FAC313207DD6}" type="presOf" srcId="{78A55C48-73DD-4AEE-A965-33CB360A82BD}" destId="{EC446195-96B7-408E-BA27-84AE15743D8F}" srcOrd="0" destOrd="0" presId="urn:microsoft.com/office/officeart/2011/layout/TabList"/>
    <dgm:cxn modelId="{87ACFF1E-192D-45EE-AD77-952EC38686B5}" type="presParOf" srcId="{C2C93812-F029-4239-BDE0-AB020C5D0486}" destId="{0343446D-BF44-4042-B049-4C4500B37B69}" srcOrd="0" destOrd="0" presId="urn:microsoft.com/office/officeart/2011/layout/TabList"/>
    <dgm:cxn modelId="{E3D3B3D6-527E-43C4-902A-01C696FF0989}" type="presParOf" srcId="{0343446D-BF44-4042-B049-4C4500B37B69}" destId="{40FD4E3E-5E9B-4364-99BE-FDC21E0CEA5B}" srcOrd="0" destOrd="0" presId="urn:microsoft.com/office/officeart/2011/layout/TabList"/>
    <dgm:cxn modelId="{E935D7FA-7E0D-4584-A8BE-AB33004AF602}" type="presParOf" srcId="{0343446D-BF44-4042-B049-4C4500B37B69}" destId="{2EAF799E-732C-44A6-AE85-8D51482066CB}" srcOrd="1" destOrd="0" presId="urn:microsoft.com/office/officeart/2011/layout/TabList"/>
    <dgm:cxn modelId="{908DC44B-5308-4B45-8CA5-17F7AB62700F}" type="presParOf" srcId="{0343446D-BF44-4042-B049-4C4500B37B69}" destId="{3589776D-B83F-4785-8D02-A827867BC09E}" srcOrd="2" destOrd="0" presId="urn:microsoft.com/office/officeart/2011/layout/TabList"/>
    <dgm:cxn modelId="{385F4917-5AEB-40F2-BFE1-92571A913325}" type="presParOf" srcId="{C2C93812-F029-4239-BDE0-AB020C5D0486}" destId="{C43D8BF1-FA8F-4509-B0A1-C1D7B7DF8F69}" srcOrd="1" destOrd="0" presId="urn:microsoft.com/office/officeart/2011/layout/TabList"/>
    <dgm:cxn modelId="{4441B665-EC30-4F9D-A715-FDCB3CD92B2B}" type="presParOf" srcId="{C2C93812-F029-4239-BDE0-AB020C5D0486}" destId="{5894F849-CEF7-4648-B845-5382AE5AF592}" srcOrd="2" destOrd="0" presId="urn:microsoft.com/office/officeart/2011/layout/TabList"/>
    <dgm:cxn modelId="{CABCE56F-FA0A-4626-8C70-22D30BC949B0}" type="presParOf" srcId="{5894F849-CEF7-4648-B845-5382AE5AF592}" destId="{B0FE9066-3B2E-482F-B2B9-C2E010A220A3}" srcOrd="0" destOrd="0" presId="urn:microsoft.com/office/officeart/2011/layout/TabList"/>
    <dgm:cxn modelId="{1BC217B0-AA40-4673-A420-BCD6C987DE33}" type="presParOf" srcId="{5894F849-CEF7-4648-B845-5382AE5AF592}" destId="{BCEFFF92-38B7-43A9-943A-F8FE4CD78726}" srcOrd="1" destOrd="0" presId="urn:microsoft.com/office/officeart/2011/layout/TabList"/>
    <dgm:cxn modelId="{4585456A-7E2E-49DF-B377-4355C59A6520}" type="presParOf" srcId="{5894F849-CEF7-4648-B845-5382AE5AF592}" destId="{645F470B-4670-4AC3-8573-8113EDBDF6B4}" srcOrd="2" destOrd="0" presId="urn:microsoft.com/office/officeart/2011/layout/TabList"/>
    <dgm:cxn modelId="{1B21E0D3-9153-447B-8A90-15FA7B841BF0}" type="presParOf" srcId="{C2C93812-F029-4239-BDE0-AB020C5D0486}" destId="{5936A4C2-E738-44F7-97D6-AB3FF429B678}" srcOrd="3" destOrd="0" presId="urn:microsoft.com/office/officeart/2011/layout/TabList"/>
    <dgm:cxn modelId="{6798630F-6B0B-4250-A250-42FB361DAC10}" type="presParOf" srcId="{C2C93812-F029-4239-BDE0-AB020C5D0486}" destId="{C86570F8-5115-4E3D-AEC6-F834219E7F87}" srcOrd="4" destOrd="0" presId="urn:microsoft.com/office/officeart/2011/layout/TabList"/>
    <dgm:cxn modelId="{EF27DB7F-25A1-4EAA-B8F4-410488D23700}" type="presParOf" srcId="{C86570F8-5115-4E3D-AEC6-F834219E7F87}" destId="{8B72441A-4FF4-49D2-8B62-63EF0811A5F8}" srcOrd="0" destOrd="0" presId="urn:microsoft.com/office/officeart/2011/layout/TabList"/>
    <dgm:cxn modelId="{BFC405CE-681F-4BE4-87D8-4606D6E61575}" type="presParOf" srcId="{C86570F8-5115-4E3D-AEC6-F834219E7F87}" destId="{EC446195-96B7-408E-BA27-84AE15743D8F}" srcOrd="1" destOrd="0" presId="urn:microsoft.com/office/officeart/2011/layout/TabList"/>
    <dgm:cxn modelId="{1A53E045-0A76-4F57-A1EC-6A619BD6EFAD}" type="presParOf" srcId="{C86570F8-5115-4E3D-AEC6-F834219E7F87}" destId="{70970E37-749C-40F0-9197-2F217A9B4E5B}" srcOrd="2" destOrd="0" presId="urn:microsoft.com/office/officeart/2011/layout/TabList"/>
    <dgm:cxn modelId="{D0247AF1-038D-4D43-B630-DD4A87F64341}" type="presParOf" srcId="{C2C93812-F029-4239-BDE0-AB020C5D0486}" destId="{B9864B44-0F0F-4DFF-8B4E-504CB52B1641}" srcOrd="5" destOrd="0" presId="urn:microsoft.com/office/officeart/2011/layout/TabList"/>
    <dgm:cxn modelId="{8F4D6D0E-7792-4EB4-AC85-9D31760E7B0A}" type="presParOf" srcId="{C2C93812-F029-4239-BDE0-AB020C5D0486}" destId="{CAE48924-E833-416D-A7CA-77D423A2E91F}" srcOrd="6" destOrd="0" presId="urn:microsoft.com/office/officeart/2011/layout/TabList"/>
    <dgm:cxn modelId="{1F3E4B15-8F9F-483E-BFD7-00C8489E7353}" type="presParOf" srcId="{CAE48924-E833-416D-A7CA-77D423A2E91F}" destId="{CD2E81A2-7AE5-4BCA-B693-239445541273}" srcOrd="0" destOrd="0" presId="urn:microsoft.com/office/officeart/2011/layout/TabList"/>
    <dgm:cxn modelId="{24C4637C-FD00-4564-9A12-24082BEADE98}" type="presParOf" srcId="{CAE48924-E833-416D-A7CA-77D423A2E91F}" destId="{10326516-3993-4C34-928B-F07A5B9A6895}" srcOrd="1" destOrd="0" presId="urn:microsoft.com/office/officeart/2011/layout/TabList"/>
    <dgm:cxn modelId="{82369FC3-A3C0-4B53-AEAB-77E11D1F273E}" type="presParOf" srcId="{CAE48924-E833-416D-A7CA-77D423A2E91F}" destId="{31E78F49-C6C4-466D-B686-6859860087BA}"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C5D01ED-AB6E-491D-B3BF-21AB30120ED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IN"/>
        </a:p>
      </dgm:t>
    </dgm:pt>
    <dgm:pt modelId="{2ACF5263-E5F4-4F93-8193-B3B862959A33}">
      <dgm:prSet phldrT="[Text]" custT="1"/>
      <dgm:spPr/>
      <dgm:t>
        <a:bodyPr/>
        <a:lstStyle/>
        <a:p>
          <a:r>
            <a:rPr lang="en-US" sz="2000" b="1" dirty="0">
              <a:solidFill>
                <a:schemeClr val="tx1"/>
              </a:solidFill>
              <a:latin typeface="Times New Roman" panose="02020603050405020304" pitchFamily="18" charset="0"/>
              <a:cs typeface="Times New Roman" panose="02020603050405020304" pitchFamily="18" charset="0"/>
            </a:rPr>
            <a:t>Threshold Limit &amp; Rate for TDS</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5998BC83-EF29-4210-95F9-F76212769980}" type="parTrans" cxnId="{BD08D60F-C3D2-46D9-A10A-B3637B5EC8DB}">
      <dgm:prSet/>
      <dgm:spPr/>
      <dgm:t>
        <a:bodyPr/>
        <a:lstStyle/>
        <a:p>
          <a:endParaRPr lang="en-IN" sz="2000">
            <a:latin typeface="Times New Roman" panose="02020603050405020304" pitchFamily="18" charset="0"/>
            <a:cs typeface="Times New Roman" panose="02020603050405020304" pitchFamily="18" charset="0"/>
          </a:endParaRPr>
        </a:p>
      </dgm:t>
    </dgm:pt>
    <dgm:pt modelId="{55C7B2ED-04C7-4F3A-ACF6-FCCC9CE543D6}" type="sibTrans" cxnId="{BD08D60F-C3D2-46D9-A10A-B3637B5EC8DB}">
      <dgm:prSet/>
      <dgm:spPr/>
      <dgm:t>
        <a:bodyPr/>
        <a:lstStyle/>
        <a:p>
          <a:endParaRPr lang="en-IN" sz="2000">
            <a:latin typeface="Times New Roman" panose="02020603050405020304" pitchFamily="18" charset="0"/>
            <a:cs typeface="Times New Roman" panose="02020603050405020304" pitchFamily="18" charset="0"/>
          </a:endParaRPr>
        </a:p>
      </dgm:t>
    </dgm:pt>
    <dgm:pt modelId="{0A7B7770-76D8-4296-9265-3CA84F44228D}">
      <dgm:prSet phldrT="[Text]" custT="1"/>
      <dgm:spPr/>
      <dgm:t>
        <a:bodyPr/>
        <a:lstStyle/>
        <a:p>
          <a:r>
            <a:rPr lang="en-US" sz="2000" b="1" dirty="0">
              <a:solidFill>
                <a:schemeClr val="tx1"/>
              </a:solidFill>
              <a:latin typeface="Times New Roman" panose="02020603050405020304" pitchFamily="18" charset="0"/>
              <a:cs typeface="Times New Roman" panose="02020603050405020304" pitchFamily="18" charset="0"/>
            </a:rPr>
            <a:t>If paid to others</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D6E74989-A238-4EA8-B3ED-44F901D41A27}" type="parTrans" cxnId="{8C604DAC-6A21-4229-A385-F1EC7D53C45F}">
      <dgm:prSet/>
      <dgm:spPr/>
      <dgm:t>
        <a:bodyPr/>
        <a:lstStyle/>
        <a:p>
          <a:endParaRPr lang="en-IN" sz="2000">
            <a:latin typeface="Times New Roman" panose="02020603050405020304" pitchFamily="18" charset="0"/>
            <a:cs typeface="Times New Roman" panose="02020603050405020304" pitchFamily="18" charset="0"/>
          </a:endParaRPr>
        </a:p>
      </dgm:t>
    </dgm:pt>
    <dgm:pt modelId="{494AA46A-6F37-40FE-8AB8-B89B593013BF}" type="sibTrans" cxnId="{8C604DAC-6A21-4229-A385-F1EC7D53C45F}">
      <dgm:prSet/>
      <dgm:spPr/>
      <dgm:t>
        <a:bodyPr/>
        <a:lstStyle/>
        <a:p>
          <a:endParaRPr lang="en-IN" sz="2000">
            <a:latin typeface="Times New Roman" panose="02020603050405020304" pitchFamily="18" charset="0"/>
            <a:cs typeface="Times New Roman" panose="02020603050405020304" pitchFamily="18" charset="0"/>
          </a:endParaRPr>
        </a:p>
      </dgm:t>
    </dgm:pt>
    <dgm:pt modelId="{DCA7C17F-BAF3-48A7-9BB0-FD9386869311}">
      <dgm:prSet phldrT="[Text]" custT="1"/>
      <dgm:spPr/>
      <dgm:t>
        <a:bodyPr/>
        <a:lstStyle/>
        <a:p>
          <a:r>
            <a:rPr lang="en-US" sz="2000" b="1" dirty="0">
              <a:solidFill>
                <a:schemeClr val="tx1"/>
              </a:solidFill>
              <a:latin typeface="Times New Roman" panose="02020603050405020304" pitchFamily="18" charset="0"/>
              <a:cs typeface="Times New Roman" panose="02020603050405020304" pitchFamily="18" charset="0"/>
            </a:rPr>
            <a:t>If paid to Co-operative Society</a:t>
          </a:r>
        </a:p>
        <a:p>
          <a:r>
            <a:rPr lang="en-US" sz="2000" b="1" dirty="0">
              <a:solidFill>
                <a:schemeClr val="tx1"/>
              </a:solidFill>
              <a:latin typeface="Times New Roman" panose="02020603050405020304" pitchFamily="18" charset="0"/>
              <a:cs typeface="Times New Roman" panose="02020603050405020304" pitchFamily="18" charset="0"/>
            </a:rPr>
            <a:t>(Not engaged in banking)</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63093035-E29D-421F-9683-CC33BDA858CD}" type="parTrans" cxnId="{15C204D7-9C94-4F76-951B-47F3E7AD961B}">
      <dgm:prSet/>
      <dgm:spPr/>
      <dgm:t>
        <a:bodyPr/>
        <a:lstStyle/>
        <a:p>
          <a:endParaRPr lang="en-IN" sz="2000">
            <a:latin typeface="Times New Roman" panose="02020603050405020304" pitchFamily="18" charset="0"/>
            <a:cs typeface="Times New Roman" panose="02020603050405020304" pitchFamily="18" charset="0"/>
          </a:endParaRPr>
        </a:p>
      </dgm:t>
    </dgm:pt>
    <dgm:pt modelId="{A86E37C9-1C1D-44ED-9F91-6E5C6A5A8D04}" type="sibTrans" cxnId="{15C204D7-9C94-4F76-951B-47F3E7AD961B}">
      <dgm:prSet/>
      <dgm:spPr/>
      <dgm:t>
        <a:bodyPr/>
        <a:lstStyle/>
        <a:p>
          <a:endParaRPr lang="en-IN" sz="2000">
            <a:latin typeface="Times New Roman" panose="02020603050405020304" pitchFamily="18" charset="0"/>
            <a:cs typeface="Times New Roman" panose="02020603050405020304" pitchFamily="18" charset="0"/>
          </a:endParaRPr>
        </a:p>
      </dgm:t>
    </dgm:pt>
    <dgm:pt modelId="{5439CA56-DBFC-49D2-9454-B138E7529083}">
      <dgm:prSet phldrT="[Text]" custT="1"/>
      <dgm:spPr/>
      <dgm:t>
        <a:bodyPr/>
        <a:lstStyle/>
        <a:p>
          <a:r>
            <a:rPr lang="en-US" sz="2000" dirty="0">
              <a:latin typeface="Times New Roman" panose="02020603050405020304" pitchFamily="18" charset="0"/>
              <a:cs typeface="Times New Roman" panose="02020603050405020304" pitchFamily="18" charset="0"/>
            </a:rPr>
            <a:t>More than Rs.3 crore during a FY</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1465C534-A01E-430B-B8A1-1D8608842188}" type="parTrans" cxnId="{601885C4-E874-484A-ABC6-63580DD406E0}">
      <dgm:prSet/>
      <dgm:spPr/>
      <dgm:t>
        <a:bodyPr/>
        <a:lstStyle/>
        <a:p>
          <a:endParaRPr lang="en-IN" sz="2000">
            <a:latin typeface="Times New Roman" panose="02020603050405020304" pitchFamily="18" charset="0"/>
            <a:cs typeface="Times New Roman" panose="02020603050405020304" pitchFamily="18" charset="0"/>
          </a:endParaRPr>
        </a:p>
      </dgm:t>
    </dgm:pt>
    <dgm:pt modelId="{56A67265-3BE5-487F-9225-FC693705956A}" type="sibTrans" cxnId="{601885C4-E874-484A-ABC6-63580DD406E0}">
      <dgm:prSet/>
      <dgm:spPr/>
      <dgm:t>
        <a:bodyPr/>
        <a:lstStyle/>
        <a:p>
          <a:endParaRPr lang="en-IN" sz="2000">
            <a:latin typeface="Times New Roman" panose="02020603050405020304" pitchFamily="18" charset="0"/>
            <a:cs typeface="Times New Roman" panose="02020603050405020304" pitchFamily="18" charset="0"/>
          </a:endParaRPr>
        </a:p>
      </dgm:t>
    </dgm:pt>
    <dgm:pt modelId="{8F806F9C-7B28-4A8C-B07C-681BAB35336D}">
      <dgm:prSet phldrT="[Text]" custT="1"/>
      <dgm:spPr/>
      <dgm:t>
        <a:bodyPr/>
        <a:lstStyle/>
        <a:p>
          <a:r>
            <a:rPr lang="en-US" sz="2000" dirty="0">
              <a:latin typeface="Times New Roman" panose="02020603050405020304" pitchFamily="18" charset="0"/>
              <a:cs typeface="Times New Roman" panose="02020603050405020304" pitchFamily="18" charset="0"/>
            </a:rPr>
            <a:t>Who has not filed ITR for previous all 3 AY</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1E053604-D65C-49B4-BB3C-FCC8C9150957}" type="parTrans" cxnId="{A9B7BA39-CC4C-42AD-9E01-5CECD463F80B}">
      <dgm:prSet/>
      <dgm:spPr/>
      <dgm:t>
        <a:bodyPr/>
        <a:lstStyle/>
        <a:p>
          <a:endParaRPr lang="en-IN" sz="2000">
            <a:latin typeface="Times New Roman" panose="02020603050405020304" pitchFamily="18" charset="0"/>
            <a:cs typeface="Times New Roman" panose="02020603050405020304" pitchFamily="18" charset="0"/>
          </a:endParaRPr>
        </a:p>
      </dgm:t>
    </dgm:pt>
    <dgm:pt modelId="{CFE0EBA1-2B47-428E-8A87-DF10040FED28}" type="sibTrans" cxnId="{A9B7BA39-CC4C-42AD-9E01-5CECD463F80B}">
      <dgm:prSet/>
      <dgm:spPr/>
      <dgm:t>
        <a:bodyPr/>
        <a:lstStyle/>
        <a:p>
          <a:endParaRPr lang="en-IN" sz="2000">
            <a:latin typeface="Times New Roman" panose="02020603050405020304" pitchFamily="18" charset="0"/>
            <a:cs typeface="Times New Roman" panose="02020603050405020304" pitchFamily="18" charset="0"/>
          </a:endParaRPr>
        </a:p>
      </dgm:t>
    </dgm:pt>
    <dgm:pt modelId="{8608B43C-26B6-4E9A-B628-663129509677}">
      <dgm:prSet phldrT="[Text]" custT="1"/>
      <dgm:spPr/>
      <dgm:t>
        <a:bodyPr/>
        <a:lstStyle/>
        <a:p>
          <a:r>
            <a:rPr lang="en-US" sz="2000" dirty="0">
              <a:latin typeface="Times New Roman" panose="02020603050405020304" pitchFamily="18" charset="0"/>
              <a:cs typeface="Times New Roman" panose="02020603050405020304" pitchFamily="18" charset="0"/>
            </a:rPr>
            <a:t>Who has filed ITR for previous all 3 AY</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C2451855-F780-4C69-B68E-46E62E0FED60}" type="parTrans" cxnId="{2731F4B0-A26F-453D-9BA0-5766FBD192D7}">
      <dgm:prSet/>
      <dgm:spPr/>
      <dgm:t>
        <a:bodyPr/>
        <a:lstStyle/>
        <a:p>
          <a:endParaRPr lang="en-IN" sz="2000">
            <a:latin typeface="Times New Roman" panose="02020603050405020304" pitchFamily="18" charset="0"/>
            <a:cs typeface="Times New Roman" panose="02020603050405020304" pitchFamily="18" charset="0"/>
          </a:endParaRPr>
        </a:p>
      </dgm:t>
    </dgm:pt>
    <dgm:pt modelId="{6FB14487-0EAC-4DC4-9441-A2679746C6F2}" type="sibTrans" cxnId="{2731F4B0-A26F-453D-9BA0-5766FBD192D7}">
      <dgm:prSet/>
      <dgm:spPr/>
      <dgm:t>
        <a:bodyPr/>
        <a:lstStyle/>
        <a:p>
          <a:endParaRPr lang="en-IN" sz="2000">
            <a:latin typeface="Times New Roman" panose="02020603050405020304" pitchFamily="18" charset="0"/>
            <a:cs typeface="Times New Roman" panose="02020603050405020304" pitchFamily="18" charset="0"/>
          </a:endParaRPr>
        </a:p>
      </dgm:t>
    </dgm:pt>
    <dgm:pt modelId="{C29D99BD-A852-48D5-B7CA-C02A366F5AE4}">
      <dgm:prSet phldrT="[Text]" custT="1"/>
      <dgm:spPr/>
      <dgm:t>
        <a:bodyPr/>
        <a:lstStyle/>
        <a:p>
          <a:r>
            <a:rPr lang="en-US" sz="2000" b="1" dirty="0">
              <a:solidFill>
                <a:schemeClr val="tx1"/>
              </a:solidFill>
              <a:latin typeface="Times New Roman" panose="02020603050405020304" pitchFamily="18" charset="0"/>
              <a:cs typeface="Times New Roman" panose="02020603050405020304" pitchFamily="18" charset="0"/>
            </a:rPr>
            <a:t>TDS Rate-2%</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31881593-CE68-433C-9CC6-A780AA360126}" type="parTrans" cxnId="{9FE66023-3EAD-460C-B79E-6B9F51B63865}">
      <dgm:prSet/>
      <dgm:spPr/>
      <dgm:t>
        <a:bodyPr/>
        <a:lstStyle/>
        <a:p>
          <a:endParaRPr lang="en-IN" sz="2000">
            <a:latin typeface="Times New Roman" panose="02020603050405020304" pitchFamily="18" charset="0"/>
            <a:cs typeface="Times New Roman" panose="02020603050405020304" pitchFamily="18" charset="0"/>
          </a:endParaRPr>
        </a:p>
      </dgm:t>
    </dgm:pt>
    <dgm:pt modelId="{BA9B4623-1CD0-4689-B81A-9644927A3F77}" type="sibTrans" cxnId="{9FE66023-3EAD-460C-B79E-6B9F51B63865}">
      <dgm:prSet/>
      <dgm:spPr/>
      <dgm:t>
        <a:bodyPr/>
        <a:lstStyle/>
        <a:p>
          <a:endParaRPr lang="en-IN" sz="2000">
            <a:latin typeface="Times New Roman" panose="02020603050405020304" pitchFamily="18" charset="0"/>
            <a:cs typeface="Times New Roman" panose="02020603050405020304" pitchFamily="18" charset="0"/>
          </a:endParaRPr>
        </a:p>
      </dgm:t>
    </dgm:pt>
    <dgm:pt modelId="{2E3C1080-B17A-4FB9-B4CD-F689004FDEE0}">
      <dgm:prSet phldrT="[Text]" custT="1"/>
      <dgm:spPr/>
      <dgm:t>
        <a:bodyPr/>
        <a:lstStyle/>
        <a:p>
          <a:r>
            <a:rPr lang="en-US" sz="2000" dirty="0">
              <a:latin typeface="Times New Roman" panose="02020603050405020304" pitchFamily="18" charset="0"/>
              <a:cs typeface="Times New Roman" panose="02020603050405020304" pitchFamily="18" charset="0"/>
            </a:rPr>
            <a:t>Paid more than Rs.1 crore during a FY</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D4A925E2-E33F-4E37-9FCF-78197EC89652}" type="parTrans" cxnId="{97E8BF99-0B02-41F7-87D4-9CC2D23ABBDC}">
      <dgm:prSet/>
      <dgm:spPr/>
      <dgm:t>
        <a:bodyPr/>
        <a:lstStyle/>
        <a:p>
          <a:endParaRPr lang="en-IN" sz="2000">
            <a:latin typeface="Times New Roman" panose="02020603050405020304" pitchFamily="18" charset="0"/>
            <a:cs typeface="Times New Roman" panose="02020603050405020304" pitchFamily="18" charset="0"/>
          </a:endParaRPr>
        </a:p>
      </dgm:t>
    </dgm:pt>
    <dgm:pt modelId="{D561A544-807E-4A80-A806-5FF8F9CD87FE}" type="sibTrans" cxnId="{97E8BF99-0B02-41F7-87D4-9CC2D23ABBDC}">
      <dgm:prSet/>
      <dgm:spPr/>
      <dgm:t>
        <a:bodyPr/>
        <a:lstStyle/>
        <a:p>
          <a:endParaRPr lang="en-IN" sz="2000">
            <a:latin typeface="Times New Roman" panose="02020603050405020304" pitchFamily="18" charset="0"/>
            <a:cs typeface="Times New Roman" panose="02020603050405020304" pitchFamily="18" charset="0"/>
          </a:endParaRPr>
        </a:p>
      </dgm:t>
    </dgm:pt>
    <dgm:pt modelId="{97A089D9-62BA-48C0-B471-4353074A307E}">
      <dgm:prSet phldrT="[Text]" custT="1"/>
      <dgm:spPr/>
      <dgm:t>
        <a:bodyPr/>
        <a:lstStyle/>
        <a:p>
          <a:r>
            <a:rPr lang="en-US" sz="2000" dirty="0">
              <a:latin typeface="Times New Roman" panose="02020603050405020304" pitchFamily="18" charset="0"/>
              <a:cs typeface="Times New Roman" panose="02020603050405020304" pitchFamily="18" charset="0"/>
            </a:rPr>
            <a:t>Pay between Rs.20 lakh to Rs.1 crore during a FY</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104042A8-3DB1-479D-9392-1E64BC297CA3}" type="parTrans" cxnId="{EAD52211-6D0A-4E42-A21B-C3C4C6BF89DF}">
      <dgm:prSet/>
      <dgm:spPr/>
      <dgm:t>
        <a:bodyPr/>
        <a:lstStyle/>
        <a:p>
          <a:endParaRPr lang="en-IN" sz="2000">
            <a:latin typeface="Times New Roman" panose="02020603050405020304" pitchFamily="18" charset="0"/>
            <a:cs typeface="Times New Roman" panose="02020603050405020304" pitchFamily="18" charset="0"/>
          </a:endParaRPr>
        </a:p>
      </dgm:t>
    </dgm:pt>
    <dgm:pt modelId="{8DC0FC54-B449-4321-BE8B-FBC6821D4A41}" type="sibTrans" cxnId="{EAD52211-6D0A-4E42-A21B-C3C4C6BF89DF}">
      <dgm:prSet/>
      <dgm:spPr/>
      <dgm:t>
        <a:bodyPr/>
        <a:lstStyle/>
        <a:p>
          <a:endParaRPr lang="en-IN" sz="2000">
            <a:latin typeface="Times New Roman" panose="02020603050405020304" pitchFamily="18" charset="0"/>
            <a:cs typeface="Times New Roman" panose="02020603050405020304" pitchFamily="18" charset="0"/>
          </a:endParaRPr>
        </a:p>
      </dgm:t>
    </dgm:pt>
    <dgm:pt modelId="{40C27FA7-68F6-425A-BBDE-364275A55FDF}">
      <dgm:prSet phldrT="[Text]" custT="1"/>
      <dgm:spPr/>
      <dgm:t>
        <a:bodyPr/>
        <a:lstStyle/>
        <a:p>
          <a:r>
            <a:rPr lang="en-US" sz="2000" dirty="0">
              <a:latin typeface="Times New Roman" panose="02020603050405020304" pitchFamily="18" charset="0"/>
              <a:cs typeface="Times New Roman" panose="02020603050405020304" pitchFamily="18" charset="0"/>
            </a:rPr>
            <a:t>Pay more than Rs.1 crore during a FY</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B3C83F7A-2447-4E9F-8B8A-6065CC57D2C1}" type="parTrans" cxnId="{48BC3786-24A7-44D7-992E-C727693E6D57}">
      <dgm:prSet/>
      <dgm:spPr/>
      <dgm:t>
        <a:bodyPr/>
        <a:lstStyle/>
        <a:p>
          <a:endParaRPr lang="en-IN" sz="2000">
            <a:latin typeface="Times New Roman" panose="02020603050405020304" pitchFamily="18" charset="0"/>
            <a:cs typeface="Times New Roman" panose="02020603050405020304" pitchFamily="18" charset="0"/>
          </a:endParaRPr>
        </a:p>
      </dgm:t>
    </dgm:pt>
    <dgm:pt modelId="{7FBC3A55-ED4F-4754-81B7-9CD345868495}" type="sibTrans" cxnId="{48BC3786-24A7-44D7-992E-C727693E6D57}">
      <dgm:prSet/>
      <dgm:spPr/>
      <dgm:t>
        <a:bodyPr/>
        <a:lstStyle/>
        <a:p>
          <a:endParaRPr lang="en-IN" sz="2000">
            <a:latin typeface="Times New Roman" panose="02020603050405020304" pitchFamily="18" charset="0"/>
            <a:cs typeface="Times New Roman" panose="02020603050405020304" pitchFamily="18" charset="0"/>
          </a:endParaRPr>
        </a:p>
      </dgm:t>
    </dgm:pt>
    <dgm:pt modelId="{ADF167E8-DAB4-4024-880E-2BD26447BEF1}">
      <dgm:prSet phldrT="[Text]" custT="1"/>
      <dgm:spPr/>
      <dgm:t>
        <a:bodyPr/>
        <a:lstStyle/>
        <a:p>
          <a:r>
            <a:rPr lang="en-US" sz="2000" b="1" dirty="0">
              <a:solidFill>
                <a:schemeClr val="tx1"/>
              </a:solidFill>
              <a:latin typeface="Times New Roman" panose="02020603050405020304" pitchFamily="18" charset="0"/>
              <a:cs typeface="Times New Roman" panose="02020603050405020304" pitchFamily="18" charset="0"/>
            </a:rPr>
            <a:t>TDS Rate-2%</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649E5C8C-23BE-47A4-B0D5-23308F9B798D}" type="parTrans" cxnId="{D76F0B42-4009-423D-A972-A448E497558D}">
      <dgm:prSet/>
      <dgm:spPr/>
      <dgm:t>
        <a:bodyPr/>
        <a:lstStyle/>
        <a:p>
          <a:endParaRPr lang="en-IN" sz="2000">
            <a:latin typeface="Times New Roman" panose="02020603050405020304" pitchFamily="18" charset="0"/>
            <a:cs typeface="Times New Roman" panose="02020603050405020304" pitchFamily="18" charset="0"/>
          </a:endParaRPr>
        </a:p>
      </dgm:t>
    </dgm:pt>
    <dgm:pt modelId="{8223D846-B319-4FF0-9A85-A9D3CE0FD590}" type="sibTrans" cxnId="{D76F0B42-4009-423D-A972-A448E497558D}">
      <dgm:prSet/>
      <dgm:spPr/>
      <dgm:t>
        <a:bodyPr/>
        <a:lstStyle/>
        <a:p>
          <a:endParaRPr lang="en-IN" sz="2000">
            <a:latin typeface="Times New Roman" panose="02020603050405020304" pitchFamily="18" charset="0"/>
            <a:cs typeface="Times New Roman" panose="02020603050405020304" pitchFamily="18" charset="0"/>
          </a:endParaRPr>
        </a:p>
      </dgm:t>
    </dgm:pt>
    <dgm:pt modelId="{A4AEE179-E149-46FC-B9DC-5E35C72AF1F0}">
      <dgm:prSet phldrT="[Text]" custT="1"/>
      <dgm:spPr/>
      <dgm:t>
        <a:bodyPr/>
        <a:lstStyle/>
        <a:p>
          <a:r>
            <a:rPr lang="en-US" sz="2000" b="1" dirty="0">
              <a:solidFill>
                <a:schemeClr val="tx1"/>
              </a:solidFill>
              <a:latin typeface="Times New Roman" panose="02020603050405020304" pitchFamily="18" charset="0"/>
              <a:cs typeface="Times New Roman" panose="02020603050405020304" pitchFamily="18" charset="0"/>
            </a:rPr>
            <a:t>TDS Rate-2%</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3709FDF1-797E-4D0F-B1AB-514DDCBD1D5B}" type="parTrans" cxnId="{012767DC-9676-4DDF-BBAD-1F25309C0882}">
      <dgm:prSet/>
      <dgm:spPr/>
      <dgm:t>
        <a:bodyPr/>
        <a:lstStyle/>
        <a:p>
          <a:endParaRPr lang="en-IN" sz="2000">
            <a:latin typeface="Times New Roman" panose="02020603050405020304" pitchFamily="18" charset="0"/>
            <a:cs typeface="Times New Roman" panose="02020603050405020304" pitchFamily="18" charset="0"/>
          </a:endParaRPr>
        </a:p>
      </dgm:t>
    </dgm:pt>
    <dgm:pt modelId="{B368ED9B-EE5A-46F9-ABDD-FB9E6BD4E839}" type="sibTrans" cxnId="{012767DC-9676-4DDF-BBAD-1F25309C0882}">
      <dgm:prSet/>
      <dgm:spPr/>
      <dgm:t>
        <a:bodyPr/>
        <a:lstStyle/>
        <a:p>
          <a:endParaRPr lang="en-IN" sz="2000">
            <a:latin typeface="Times New Roman" panose="02020603050405020304" pitchFamily="18" charset="0"/>
            <a:cs typeface="Times New Roman" panose="02020603050405020304" pitchFamily="18" charset="0"/>
          </a:endParaRPr>
        </a:p>
      </dgm:t>
    </dgm:pt>
    <dgm:pt modelId="{AB8C32C2-0AAA-48E5-86EB-B144C2110FD8}">
      <dgm:prSet phldrT="[Text]" custT="1"/>
      <dgm:spPr/>
      <dgm:t>
        <a:bodyPr/>
        <a:lstStyle/>
        <a:p>
          <a:r>
            <a:rPr lang="en-US" sz="2000" b="1" dirty="0">
              <a:solidFill>
                <a:schemeClr val="tx1"/>
              </a:solidFill>
              <a:latin typeface="Times New Roman" panose="02020603050405020304" pitchFamily="18" charset="0"/>
              <a:cs typeface="Times New Roman" panose="02020603050405020304" pitchFamily="18" charset="0"/>
            </a:rPr>
            <a:t>TDS Rate-5%</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49E56448-F7C0-4E27-84F7-60BF4F8AE6DD}" type="parTrans" cxnId="{59841498-A709-4FB2-91D0-B36AE78FAF33}">
      <dgm:prSet/>
      <dgm:spPr/>
      <dgm:t>
        <a:bodyPr/>
        <a:lstStyle/>
        <a:p>
          <a:endParaRPr lang="en-IN" sz="2000">
            <a:latin typeface="Times New Roman" panose="02020603050405020304" pitchFamily="18" charset="0"/>
            <a:cs typeface="Times New Roman" panose="02020603050405020304" pitchFamily="18" charset="0"/>
          </a:endParaRPr>
        </a:p>
      </dgm:t>
    </dgm:pt>
    <dgm:pt modelId="{4719B61D-A23B-4533-9D09-B72A11D60996}" type="sibTrans" cxnId="{59841498-A709-4FB2-91D0-B36AE78FAF33}">
      <dgm:prSet/>
      <dgm:spPr/>
      <dgm:t>
        <a:bodyPr/>
        <a:lstStyle/>
        <a:p>
          <a:endParaRPr lang="en-IN" sz="2000">
            <a:latin typeface="Times New Roman" panose="02020603050405020304" pitchFamily="18" charset="0"/>
            <a:cs typeface="Times New Roman" panose="02020603050405020304" pitchFamily="18" charset="0"/>
          </a:endParaRPr>
        </a:p>
      </dgm:t>
    </dgm:pt>
    <dgm:pt modelId="{43BD69F8-AED0-466D-A42D-FE4957B93A6D}" type="pres">
      <dgm:prSet presAssocID="{7C5D01ED-AB6E-491D-B3BF-21AB30120ED9}" presName="hierChild1" presStyleCnt="0">
        <dgm:presLayoutVars>
          <dgm:chPref val="1"/>
          <dgm:dir/>
          <dgm:animOne val="branch"/>
          <dgm:animLvl val="lvl"/>
          <dgm:resizeHandles/>
        </dgm:presLayoutVars>
      </dgm:prSet>
      <dgm:spPr/>
    </dgm:pt>
    <dgm:pt modelId="{F84C3063-ECD1-4ADD-8663-05733CC73E1E}" type="pres">
      <dgm:prSet presAssocID="{2ACF5263-E5F4-4F93-8193-B3B862959A33}" presName="hierRoot1" presStyleCnt="0"/>
      <dgm:spPr/>
    </dgm:pt>
    <dgm:pt modelId="{08A5D21B-0017-4492-B2D9-4B0368630AFC}" type="pres">
      <dgm:prSet presAssocID="{2ACF5263-E5F4-4F93-8193-B3B862959A33}" presName="composite" presStyleCnt="0"/>
      <dgm:spPr/>
    </dgm:pt>
    <dgm:pt modelId="{17E723F6-F839-4C46-9A22-9215D8E6E70D}" type="pres">
      <dgm:prSet presAssocID="{2ACF5263-E5F4-4F93-8193-B3B862959A33}" presName="background" presStyleLbl="node0" presStyleIdx="0" presStyleCnt="1"/>
      <dgm:spPr/>
    </dgm:pt>
    <dgm:pt modelId="{E980ED7A-97EF-4EFF-B1C6-1870F254E8BC}" type="pres">
      <dgm:prSet presAssocID="{2ACF5263-E5F4-4F93-8193-B3B862959A33}" presName="text" presStyleLbl="fgAcc0" presStyleIdx="0" presStyleCnt="1" custScaleX="280569" custScaleY="104266">
        <dgm:presLayoutVars>
          <dgm:chPref val="3"/>
        </dgm:presLayoutVars>
      </dgm:prSet>
      <dgm:spPr/>
    </dgm:pt>
    <dgm:pt modelId="{13E7CF82-383A-4281-9237-1B98A33991A3}" type="pres">
      <dgm:prSet presAssocID="{2ACF5263-E5F4-4F93-8193-B3B862959A33}" presName="hierChild2" presStyleCnt="0"/>
      <dgm:spPr/>
    </dgm:pt>
    <dgm:pt modelId="{437FC8EA-A3D8-47CE-9AE3-3035440A0A42}" type="pres">
      <dgm:prSet presAssocID="{63093035-E29D-421F-9683-CC33BDA858CD}" presName="Name10" presStyleLbl="parChTrans1D2" presStyleIdx="0" presStyleCnt="2"/>
      <dgm:spPr/>
    </dgm:pt>
    <dgm:pt modelId="{B8402B00-B4F5-4F96-9DA8-2885FAC381D0}" type="pres">
      <dgm:prSet presAssocID="{DCA7C17F-BAF3-48A7-9BB0-FD9386869311}" presName="hierRoot2" presStyleCnt="0"/>
      <dgm:spPr/>
    </dgm:pt>
    <dgm:pt modelId="{86259BC9-D8E6-450A-BF8B-5EB5FE77B34F}" type="pres">
      <dgm:prSet presAssocID="{DCA7C17F-BAF3-48A7-9BB0-FD9386869311}" presName="composite2" presStyleCnt="0"/>
      <dgm:spPr/>
    </dgm:pt>
    <dgm:pt modelId="{D3F4AC3B-E88B-4E35-9FC7-C7C594BFB85D}" type="pres">
      <dgm:prSet presAssocID="{DCA7C17F-BAF3-48A7-9BB0-FD9386869311}" presName="background2" presStyleLbl="node2" presStyleIdx="0" presStyleCnt="2"/>
      <dgm:spPr/>
    </dgm:pt>
    <dgm:pt modelId="{7A580B06-3341-4AFC-AD38-448A5979F3E3}" type="pres">
      <dgm:prSet presAssocID="{DCA7C17F-BAF3-48A7-9BB0-FD9386869311}" presName="text2" presStyleLbl="fgAcc2" presStyleIdx="0" presStyleCnt="2" custScaleX="212223" custScaleY="186706" custLinFactNeighborX="-11861" custLinFactNeighborY="551">
        <dgm:presLayoutVars>
          <dgm:chPref val="3"/>
        </dgm:presLayoutVars>
      </dgm:prSet>
      <dgm:spPr/>
    </dgm:pt>
    <dgm:pt modelId="{9D7CE7CB-0260-44F0-A7A0-BE14BE5A002A}" type="pres">
      <dgm:prSet presAssocID="{DCA7C17F-BAF3-48A7-9BB0-FD9386869311}" presName="hierChild3" presStyleCnt="0"/>
      <dgm:spPr/>
    </dgm:pt>
    <dgm:pt modelId="{4E0A9565-A9D4-4BB1-803A-77D01B378BEB}" type="pres">
      <dgm:prSet presAssocID="{1465C534-A01E-430B-B8A1-1D8608842188}" presName="Name17" presStyleLbl="parChTrans1D3" presStyleIdx="0" presStyleCnt="3"/>
      <dgm:spPr/>
    </dgm:pt>
    <dgm:pt modelId="{2EFFE173-2A06-4135-8DF2-28B1FC1C1033}" type="pres">
      <dgm:prSet presAssocID="{5439CA56-DBFC-49D2-9454-B138E7529083}" presName="hierRoot3" presStyleCnt="0"/>
      <dgm:spPr/>
    </dgm:pt>
    <dgm:pt modelId="{31741123-E8B4-48C3-8FEB-05D3113CA6E6}" type="pres">
      <dgm:prSet presAssocID="{5439CA56-DBFC-49D2-9454-B138E7529083}" presName="composite3" presStyleCnt="0"/>
      <dgm:spPr/>
    </dgm:pt>
    <dgm:pt modelId="{A97CAF61-D84C-470F-ADA2-A097DABF6DCB}" type="pres">
      <dgm:prSet presAssocID="{5439CA56-DBFC-49D2-9454-B138E7529083}" presName="background3" presStyleLbl="node3" presStyleIdx="0" presStyleCnt="3"/>
      <dgm:spPr/>
    </dgm:pt>
    <dgm:pt modelId="{8B1C97F0-ECEB-4393-B86C-DA426390EB1C}" type="pres">
      <dgm:prSet presAssocID="{5439CA56-DBFC-49D2-9454-B138E7529083}" presName="text3" presStyleLbl="fgAcc3" presStyleIdx="0" presStyleCnt="3" custScaleX="163571" custLinFactNeighborX="-52148" custLinFactNeighborY="-3042">
        <dgm:presLayoutVars>
          <dgm:chPref val="3"/>
        </dgm:presLayoutVars>
      </dgm:prSet>
      <dgm:spPr/>
    </dgm:pt>
    <dgm:pt modelId="{C5BC53B6-D277-4551-B418-9B5E050FCA5E}" type="pres">
      <dgm:prSet presAssocID="{5439CA56-DBFC-49D2-9454-B138E7529083}" presName="hierChild4" presStyleCnt="0"/>
      <dgm:spPr/>
    </dgm:pt>
    <dgm:pt modelId="{5354486C-D322-461F-A1CD-C007CF7CAF3B}" type="pres">
      <dgm:prSet presAssocID="{31881593-CE68-433C-9CC6-A780AA360126}" presName="Name23" presStyleLbl="parChTrans1D4" presStyleIdx="0" presStyleCnt="7"/>
      <dgm:spPr/>
    </dgm:pt>
    <dgm:pt modelId="{4076A043-8BDC-420F-8568-DD221576770F}" type="pres">
      <dgm:prSet presAssocID="{C29D99BD-A852-48D5-B7CA-C02A366F5AE4}" presName="hierRoot4" presStyleCnt="0"/>
      <dgm:spPr/>
    </dgm:pt>
    <dgm:pt modelId="{6BC11575-A9F2-435E-9175-ED15FDC52E21}" type="pres">
      <dgm:prSet presAssocID="{C29D99BD-A852-48D5-B7CA-C02A366F5AE4}" presName="composite4" presStyleCnt="0"/>
      <dgm:spPr/>
    </dgm:pt>
    <dgm:pt modelId="{394C0D7D-EEBC-412C-A995-49D7DC433F29}" type="pres">
      <dgm:prSet presAssocID="{C29D99BD-A852-48D5-B7CA-C02A366F5AE4}" presName="background4" presStyleLbl="node4" presStyleIdx="0" presStyleCnt="7"/>
      <dgm:spPr/>
    </dgm:pt>
    <dgm:pt modelId="{7803DE41-CA12-421B-8003-D7B7C1A6BBF1}" type="pres">
      <dgm:prSet presAssocID="{C29D99BD-A852-48D5-B7CA-C02A366F5AE4}" presName="text4" presStyleLbl="fgAcc4" presStyleIdx="0" presStyleCnt="7">
        <dgm:presLayoutVars>
          <dgm:chPref val="3"/>
        </dgm:presLayoutVars>
      </dgm:prSet>
      <dgm:spPr/>
    </dgm:pt>
    <dgm:pt modelId="{830FB6FB-9DBE-4C13-97D4-B0D581A3D46D}" type="pres">
      <dgm:prSet presAssocID="{C29D99BD-A852-48D5-B7CA-C02A366F5AE4}" presName="hierChild5" presStyleCnt="0"/>
      <dgm:spPr/>
    </dgm:pt>
    <dgm:pt modelId="{9F2746D4-0C56-4A6E-8D49-DA80922A6B28}" type="pres">
      <dgm:prSet presAssocID="{D6E74989-A238-4EA8-B3ED-44F901D41A27}" presName="Name10" presStyleLbl="parChTrans1D2" presStyleIdx="1" presStyleCnt="2"/>
      <dgm:spPr/>
    </dgm:pt>
    <dgm:pt modelId="{E6D17177-729B-41A2-B743-85FB89770D88}" type="pres">
      <dgm:prSet presAssocID="{0A7B7770-76D8-4296-9265-3CA84F44228D}" presName="hierRoot2" presStyleCnt="0"/>
      <dgm:spPr/>
    </dgm:pt>
    <dgm:pt modelId="{72A2CB59-8DAE-4814-95DF-20A6A1587E09}" type="pres">
      <dgm:prSet presAssocID="{0A7B7770-76D8-4296-9265-3CA84F44228D}" presName="composite2" presStyleCnt="0"/>
      <dgm:spPr/>
    </dgm:pt>
    <dgm:pt modelId="{1E478D26-50C0-4DA2-8206-A01CDBD787A5}" type="pres">
      <dgm:prSet presAssocID="{0A7B7770-76D8-4296-9265-3CA84F44228D}" presName="background2" presStyleLbl="node2" presStyleIdx="1" presStyleCnt="2"/>
      <dgm:spPr/>
    </dgm:pt>
    <dgm:pt modelId="{72F9E05A-70AD-42E7-88ED-8592C35C5A10}" type="pres">
      <dgm:prSet presAssocID="{0A7B7770-76D8-4296-9265-3CA84F44228D}" presName="text2" presStyleLbl="fgAcc2" presStyleIdx="1" presStyleCnt="2" custScaleX="259403" custScaleY="66284">
        <dgm:presLayoutVars>
          <dgm:chPref val="3"/>
        </dgm:presLayoutVars>
      </dgm:prSet>
      <dgm:spPr/>
    </dgm:pt>
    <dgm:pt modelId="{CB3F2A47-66FF-401A-B133-C6B02352E82E}" type="pres">
      <dgm:prSet presAssocID="{0A7B7770-76D8-4296-9265-3CA84F44228D}" presName="hierChild3" presStyleCnt="0"/>
      <dgm:spPr/>
    </dgm:pt>
    <dgm:pt modelId="{EF46A5AF-4BA0-4ABE-B063-6F66252727B1}" type="pres">
      <dgm:prSet presAssocID="{C2451855-F780-4C69-B68E-46E62E0FED60}" presName="Name17" presStyleLbl="parChTrans1D3" presStyleIdx="1" presStyleCnt="3"/>
      <dgm:spPr/>
    </dgm:pt>
    <dgm:pt modelId="{FE094D02-793E-48BF-942E-8F12EF34D025}" type="pres">
      <dgm:prSet presAssocID="{8608B43C-26B6-4E9A-B628-663129509677}" presName="hierRoot3" presStyleCnt="0"/>
      <dgm:spPr/>
    </dgm:pt>
    <dgm:pt modelId="{A430BA97-87D3-43C3-B721-05C1068CFAAA}" type="pres">
      <dgm:prSet presAssocID="{8608B43C-26B6-4E9A-B628-663129509677}" presName="composite3" presStyleCnt="0"/>
      <dgm:spPr/>
    </dgm:pt>
    <dgm:pt modelId="{F74BC591-955E-44F8-91FD-700EE6707B58}" type="pres">
      <dgm:prSet presAssocID="{8608B43C-26B6-4E9A-B628-663129509677}" presName="background3" presStyleLbl="node3" presStyleIdx="1" presStyleCnt="3"/>
      <dgm:spPr/>
    </dgm:pt>
    <dgm:pt modelId="{7AD96FC3-7E8A-4462-81D1-309BBC24E0F9}" type="pres">
      <dgm:prSet presAssocID="{8608B43C-26B6-4E9A-B628-663129509677}" presName="text3" presStyleLbl="fgAcc3" presStyleIdx="1" presStyleCnt="3" custScaleX="249871">
        <dgm:presLayoutVars>
          <dgm:chPref val="3"/>
        </dgm:presLayoutVars>
      </dgm:prSet>
      <dgm:spPr/>
    </dgm:pt>
    <dgm:pt modelId="{7F25A0BF-7490-47CB-8433-FEC3AAECB596}" type="pres">
      <dgm:prSet presAssocID="{8608B43C-26B6-4E9A-B628-663129509677}" presName="hierChild4" presStyleCnt="0"/>
      <dgm:spPr/>
    </dgm:pt>
    <dgm:pt modelId="{7C1FF238-AE3E-4C82-B0A0-3AB3CDC57008}" type="pres">
      <dgm:prSet presAssocID="{D4A925E2-E33F-4E37-9FCF-78197EC89652}" presName="Name23" presStyleLbl="parChTrans1D4" presStyleIdx="1" presStyleCnt="7"/>
      <dgm:spPr/>
    </dgm:pt>
    <dgm:pt modelId="{0932C752-558C-4708-8F16-C8E62D101B85}" type="pres">
      <dgm:prSet presAssocID="{2E3C1080-B17A-4FB9-B4CD-F689004FDEE0}" presName="hierRoot4" presStyleCnt="0"/>
      <dgm:spPr/>
    </dgm:pt>
    <dgm:pt modelId="{05B4EBE5-5725-4C19-915C-CD34D01BA74B}" type="pres">
      <dgm:prSet presAssocID="{2E3C1080-B17A-4FB9-B4CD-F689004FDEE0}" presName="composite4" presStyleCnt="0"/>
      <dgm:spPr/>
    </dgm:pt>
    <dgm:pt modelId="{42213355-8152-4952-9A4D-D7B162A18B56}" type="pres">
      <dgm:prSet presAssocID="{2E3C1080-B17A-4FB9-B4CD-F689004FDEE0}" presName="background4" presStyleLbl="node4" presStyleIdx="1" presStyleCnt="7"/>
      <dgm:spPr/>
    </dgm:pt>
    <dgm:pt modelId="{A8E8D68B-2EC3-4BF0-BD57-A028FC10EC42}" type="pres">
      <dgm:prSet presAssocID="{2E3C1080-B17A-4FB9-B4CD-F689004FDEE0}" presName="text4" presStyleLbl="fgAcc4" presStyleIdx="1" presStyleCnt="7" custScaleX="200630" custLinFactNeighborX="-31610">
        <dgm:presLayoutVars>
          <dgm:chPref val="3"/>
        </dgm:presLayoutVars>
      </dgm:prSet>
      <dgm:spPr/>
    </dgm:pt>
    <dgm:pt modelId="{1523F550-05D6-4B0B-B3CA-E8B51467C982}" type="pres">
      <dgm:prSet presAssocID="{2E3C1080-B17A-4FB9-B4CD-F689004FDEE0}" presName="hierChild5" presStyleCnt="0"/>
      <dgm:spPr/>
    </dgm:pt>
    <dgm:pt modelId="{5C8A920E-05B4-44C9-BA3A-34085B2E44E3}" type="pres">
      <dgm:prSet presAssocID="{649E5C8C-23BE-47A4-B0D5-23308F9B798D}" presName="Name23" presStyleLbl="parChTrans1D4" presStyleIdx="2" presStyleCnt="7"/>
      <dgm:spPr/>
    </dgm:pt>
    <dgm:pt modelId="{D23721B7-D7E8-43DC-A53F-8D5B6BD3BC2D}" type="pres">
      <dgm:prSet presAssocID="{ADF167E8-DAB4-4024-880E-2BD26447BEF1}" presName="hierRoot4" presStyleCnt="0"/>
      <dgm:spPr/>
    </dgm:pt>
    <dgm:pt modelId="{A0D8DF36-A25A-408D-87BF-FB280D4A7476}" type="pres">
      <dgm:prSet presAssocID="{ADF167E8-DAB4-4024-880E-2BD26447BEF1}" presName="composite4" presStyleCnt="0"/>
      <dgm:spPr/>
    </dgm:pt>
    <dgm:pt modelId="{85274A05-3CD9-4421-AC17-08959CDAE44B}" type="pres">
      <dgm:prSet presAssocID="{ADF167E8-DAB4-4024-880E-2BD26447BEF1}" presName="background4" presStyleLbl="node4" presStyleIdx="2" presStyleCnt="7"/>
      <dgm:spPr/>
    </dgm:pt>
    <dgm:pt modelId="{4D751756-C99F-4F37-912C-B27B4C18F143}" type="pres">
      <dgm:prSet presAssocID="{ADF167E8-DAB4-4024-880E-2BD26447BEF1}" presName="text4" presStyleLbl="fgAcc4" presStyleIdx="2" presStyleCnt="7">
        <dgm:presLayoutVars>
          <dgm:chPref val="3"/>
        </dgm:presLayoutVars>
      </dgm:prSet>
      <dgm:spPr/>
    </dgm:pt>
    <dgm:pt modelId="{D7006E77-83C3-417A-943E-E5F7943C998B}" type="pres">
      <dgm:prSet presAssocID="{ADF167E8-DAB4-4024-880E-2BD26447BEF1}" presName="hierChild5" presStyleCnt="0"/>
      <dgm:spPr/>
    </dgm:pt>
    <dgm:pt modelId="{04383F93-3BBF-48B6-AC94-2F68D80DFC99}" type="pres">
      <dgm:prSet presAssocID="{1E053604-D65C-49B4-BB3C-FCC8C9150957}" presName="Name17" presStyleLbl="parChTrans1D3" presStyleIdx="2" presStyleCnt="3"/>
      <dgm:spPr/>
    </dgm:pt>
    <dgm:pt modelId="{064EC34E-5B8B-425A-A193-7954719E9971}" type="pres">
      <dgm:prSet presAssocID="{8F806F9C-7B28-4A8C-B07C-681BAB35336D}" presName="hierRoot3" presStyleCnt="0"/>
      <dgm:spPr/>
    </dgm:pt>
    <dgm:pt modelId="{F68ADAD9-0022-47E0-BC15-8E12F7FE0D27}" type="pres">
      <dgm:prSet presAssocID="{8F806F9C-7B28-4A8C-B07C-681BAB35336D}" presName="composite3" presStyleCnt="0"/>
      <dgm:spPr/>
    </dgm:pt>
    <dgm:pt modelId="{FCD79F46-A708-4EA9-A8D0-BE2B4DCF5E24}" type="pres">
      <dgm:prSet presAssocID="{8F806F9C-7B28-4A8C-B07C-681BAB35336D}" presName="background3" presStyleLbl="node3" presStyleIdx="2" presStyleCnt="3"/>
      <dgm:spPr/>
    </dgm:pt>
    <dgm:pt modelId="{F1F2906D-D817-44AE-BE89-09566827C955}" type="pres">
      <dgm:prSet presAssocID="{8F806F9C-7B28-4A8C-B07C-681BAB35336D}" presName="text3" presStyleLbl="fgAcc3" presStyleIdx="2" presStyleCnt="3" custScaleX="270556">
        <dgm:presLayoutVars>
          <dgm:chPref val="3"/>
        </dgm:presLayoutVars>
      </dgm:prSet>
      <dgm:spPr/>
    </dgm:pt>
    <dgm:pt modelId="{64A0CE90-9669-4953-B506-133E20E30499}" type="pres">
      <dgm:prSet presAssocID="{8F806F9C-7B28-4A8C-B07C-681BAB35336D}" presName="hierChild4" presStyleCnt="0"/>
      <dgm:spPr/>
    </dgm:pt>
    <dgm:pt modelId="{5F99AEDA-4989-4E6F-B57C-6A4DFBFC839B}" type="pres">
      <dgm:prSet presAssocID="{104042A8-3DB1-479D-9392-1E64BC297CA3}" presName="Name23" presStyleLbl="parChTrans1D4" presStyleIdx="3" presStyleCnt="7"/>
      <dgm:spPr/>
    </dgm:pt>
    <dgm:pt modelId="{1AA2C185-442A-4316-AD44-F52A44B7DB9F}" type="pres">
      <dgm:prSet presAssocID="{97A089D9-62BA-48C0-B471-4353074A307E}" presName="hierRoot4" presStyleCnt="0"/>
      <dgm:spPr/>
    </dgm:pt>
    <dgm:pt modelId="{B1B37931-6647-4BA9-81FF-7BA82AB14FC0}" type="pres">
      <dgm:prSet presAssocID="{97A089D9-62BA-48C0-B471-4353074A307E}" presName="composite4" presStyleCnt="0"/>
      <dgm:spPr/>
    </dgm:pt>
    <dgm:pt modelId="{04FAE5D8-1A8F-44CE-AC9E-4869646D538F}" type="pres">
      <dgm:prSet presAssocID="{97A089D9-62BA-48C0-B471-4353074A307E}" presName="background4" presStyleLbl="node4" presStyleIdx="3" presStyleCnt="7"/>
      <dgm:spPr/>
    </dgm:pt>
    <dgm:pt modelId="{512CF96E-C775-4AFB-B815-75578A2CDCA0}" type="pres">
      <dgm:prSet presAssocID="{97A089D9-62BA-48C0-B471-4353074A307E}" presName="text4" presStyleLbl="fgAcc4" presStyleIdx="3" presStyleCnt="7" custScaleX="198206" custLinFactNeighborX="-24836" custLinFactNeighborY="-1778">
        <dgm:presLayoutVars>
          <dgm:chPref val="3"/>
        </dgm:presLayoutVars>
      </dgm:prSet>
      <dgm:spPr/>
    </dgm:pt>
    <dgm:pt modelId="{2D140B0C-99E0-43B3-861E-4924F47A0F09}" type="pres">
      <dgm:prSet presAssocID="{97A089D9-62BA-48C0-B471-4353074A307E}" presName="hierChild5" presStyleCnt="0"/>
      <dgm:spPr/>
    </dgm:pt>
    <dgm:pt modelId="{193833E4-CBD3-4ADB-9158-E21AEDDEE1FF}" type="pres">
      <dgm:prSet presAssocID="{3709FDF1-797E-4D0F-B1AB-514DDCBD1D5B}" presName="Name23" presStyleLbl="parChTrans1D4" presStyleIdx="4" presStyleCnt="7"/>
      <dgm:spPr/>
    </dgm:pt>
    <dgm:pt modelId="{90415051-FECD-4299-98D2-C6B3B8D78C33}" type="pres">
      <dgm:prSet presAssocID="{A4AEE179-E149-46FC-B9DC-5E35C72AF1F0}" presName="hierRoot4" presStyleCnt="0"/>
      <dgm:spPr/>
    </dgm:pt>
    <dgm:pt modelId="{4398F7F9-6C39-4789-B172-3549BB642BE3}" type="pres">
      <dgm:prSet presAssocID="{A4AEE179-E149-46FC-B9DC-5E35C72AF1F0}" presName="composite4" presStyleCnt="0"/>
      <dgm:spPr/>
    </dgm:pt>
    <dgm:pt modelId="{0A4AC2DD-B56E-405E-A9BD-35BAFD5BA9E0}" type="pres">
      <dgm:prSet presAssocID="{A4AEE179-E149-46FC-B9DC-5E35C72AF1F0}" presName="background4" presStyleLbl="node4" presStyleIdx="4" presStyleCnt="7"/>
      <dgm:spPr/>
    </dgm:pt>
    <dgm:pt modelId="{5964F26B-9F02-451C-886A-9279C728E439}" type="pres">
      <dgm:prSet presAssocID="{A4AEE179-E149-46FC-B9DC-5E35C72AF1F0}" presName="text4" presStyleLbl="fgAcc4" presStyleIdx="4" presStyleCnt="7">
        <dgm:presLayoutVars>
          <dgm:chPref val="3"/>
        </dgm:presLayoutVars>
      </dgm:prSet>
      <dgm:spPr/>
    </dgm:pt>
    <dgm:pt modelId="{C89066F0-9710-48FB-86B2-ED5562B8F6A9}" type="pres">
      <dgm:prSet presAssocID="{A4AEE179-E149-46FC-B9DC-5E35C72AF1F0}" presName="hierChild5" presStyleCnt="0"/>
      <dgm:spPr/>
    </dgm:pt>
    <dgm:pt modelId="{49502E32-08E2-4951-AB10-C3F79FD16B5A}" type="pres">
      <dgm:prSet presAssocID="{B3C83F7A-2447-4E9F-8B8A-6065CC57D2C1}" presName="Name23" presStyleLbl="parChTrans1D4" presStyleIdx="5" presStyleCnt="7"/>
      <dgm:spPr/>
    </dgm:pt>
    <dgm:pt modelId="{64A7D8FA-BCF9-4050-968F-CF8CB511148C}" type="pres">
      <dgm:prSet presAssocID="{40C27FA7-68F6-425A-BBDE-364275A55FDF}" presName="hierRoot4" presStyleCnt="0"/>
      <dgm:spPr/>
    </dgm:pt>
    <dgm:pt modelId="{5EE894B2-BF2E-4CB6-B81A-7ED17FE6784E}" type="pres">
      <dgm:prSet presAssocID="{40C27FA7-68F6-425A-BBDE-364275A55FDF}" presName="composite4" presStyleCnt="0"/>
      <dgm:spPr/>
    </dgm:pt>
    <dgm:pt modelId="{35CC4476-5DE3-42E9-B83F-6B13864F38DD}" type="pres">
      <dgm:prSet presAssocID="{40C27FA7-68F6-425A-BBDE-364275A55FDF}" presName="background4" presStyleLbl="node4" presStyleIdx="5" presStyleCnt="7"/>
      <dgm:spPr/>
    </dgm:pt>
    <dgm:pt modelId="{27E7F1FB-019D-4E4C-BA16-C5721C0FE449}" type="pres">
      <dgm:prSet presAssocID="{40C27FA7-68F6-425A-BBDE-364275A55FDF}" presName="text4" presStyleLbl="fgAcc4" presStyleIdx="5" presStyleCnt="7" custScaleX="160485">
        <dgm:presLayoutVars>
          <dgm:chPref val="3"/>
        </dgm:presLayoutVars>
      </dgm:prSet>
      <dgm:spPr/>
    </dgm:pt>
    <dgm:pt modelId="{AF9F3C47-8A2C-47F3-88EA-99EC74A17C44}" type="pres">
      <dgm:prSet presAssocID="{40C27FA7-68F6-425A-BBDE-364275A55FDF}" presName="hierChild5" presStyleCnt="0"/>
      <dgm:spPr/>
    </dgm:pt>
    <dgm:pt modelId="{658FC1A1-DF3F-4612-B31A-8C2B79ED7806}" type="pres">
      <dgm:prSet presAssocID="{49E56448-F7C0-4E27-84F7-60BF4F8AE6DD}" presName="Name23" presStyleLbl="parChTrans1D4" presStyleIdx="6" presStyleCnt="7"/>
      <dgm:spPr/>
    </dgm:pt>
    <dgm:pt modelId="{CE74D307-6332-4BED-B990-DE26D991955B}" type="pres">
      <dgm:prSet presAssocID="{AB8C32C2-0AAA-48E5-86EB-B144C2110FD8}" presName="hierRoot4" presStyleCnt="0"/>
      <dgm:spPr/>
    </dgm:pt>
    <dgm:pt modelId="{8F9AC478-44F0-42AD-89C9-59BD695069BD}" type="pres">
      <dgm:prSet presAssocID="{AB8C32C2-0AAA-48E5-86EB-B144C2110FD8}" presName="composite4" presStyleCnt="0"/>
      <dgm:spPr/>
    </dgm:pt>
    <dgm:pt modelId="{32D4C3C2-D7BA-4C43-AB43-B9165CD8FDC8}" type="pres">
      <dgm:prSet presAssocID="{AB8C32C2-0AAA-48E5-86EB-B144C2110FD8}" presName="background4" presStyleLbl="node4" presStyleIdx="6" presStyleCnt="7"/>
      <dgm:spPr/>
    </dgm:pt>
    <dgm:pt modelId="{8C26DD0D-BE93-4BBC-94CE-5EE491BB4402}" type="pres">
      <dgm:prSet presAssocID="{AB8C32C2-0AAA-48E5-86EB-B144C2110FD8}" presName="text4" presStyleLbl="fgAcc4" presStyleIdx="6" presStyleCnt="7">
        <dgm:presLayoutVars>
          <dgm:chPref val="3"/>
        </dgm:presLayoutVars>
      </dgm:prSet>
      <dgm:spPr/>
    </dgm:pt>
    <dgm:pt modelId="{09C82AC8-DABA-4EDC-B68E-03B40CCB2BDC}" type="pres">
      <dgm:prSet presAssocID="{AB8C32C2-0AAA-48E5-86EB-B144C2110FD8}" presName="hierChild5" presStyleCnt="0"/>
      <dgm:spPr/>
    </dgm:pt>
  </dgm:ptLst>
  <dgm:cxnLst>
    <dgm:cxn modelId="{BD08D60F-C3D2-46D9-A10A-B3637B5EC8DB}" srcId="{7C5D01ED-AB6E-491D-B3BF-21AB30120ED9}" destId="{2ACF5263-E5F4-4F93-8193-B3B862959A33}" srcOrd="0" destOrd="0" parTransId="{5998BC83-EF29-4210-95F9-F76212769980}" sibTransId="{55C7B2ED-04C7-4F3A-ACF6-FCCC9CE543D6}"/>
    <dgm:cxn modelId="{EAD52211-6D0A-4E42-A21B-C3C4C6BF89DF}" srcId="{8F806F9C-7B28-4A8C-B07C-681BAB35336D}" destId="{97A089D9-62BA-48C0-B471-4353074A307E}" srcOrd="0" destOrd="0" parTransId="{104042A8-3DB1-479D-9392-1E64BC297CA3}" sibTransId="{8DC0FC54-B449-4321-BE8B-FBC6821D4A41}"/>
    <dgm:cxn modelId="{2846F311-BA4D-4694-A4D8-55DF6556B0F9}" type="presOf" srcId="{C29D99BD-A852-48D5-B7CA-C02A366F5AE4}" destId="{7803DE41-CA12-421B-8003-D7B7C1A6BBF1}" srcOrd="0" destOrd="0" presId="urn:microsoft.com/office/officeart/2005/8/layout/hierarchy1"/>
    <dgm:cxn modelId="{3FCDEB14-E5D5-481F-A649-C45C970BD0C1}" type="presOf" srcId="{DCA7C17F-BAF3-48A7-9BB0-FD9386869311}" destId="{7A580B06-3341-4AFC-AD38-448A5979F3E3}" srcOrd="0" destOrd="0" presId="urn:microsoft.com/office/officeart/2005/8/layout/hierarchy1"/>
    <dgm:cxn modelId="{AB02DE1D-C776-4668-AA50-66C57D553AC8}" type="presOf" srcId="{8608B43C-26B6-4E9A-B628-663129509677}" destId="{7AD96FC3-7E8A-4462-81D1-309BBC24E0F9}" srcOrd="0" destOrd="0" presId="urn:microsoft.com/office/officeart/2005/8/layout/hierarchy1"/>
    <dgm:cxn modelId="{9FE66023-3EAD-460C-B79E-6B9F51B63865}" srcId="{5439CA56-DBFC-49D2-9454-B138E7529083}" destId="{C29D99BD-A852-48D5-B7CA-C02A366F5AE4}" srcOrd="0" destOrd="0" parTransId="{31881593-CE68-433C-9CC6-A780AA360126}" sibTransId="{BA9B4623-1CD0-4689-B81A-9644927A3F77}"/>
    <dgm:cxn modelId="{21AF6523-14F7-4392-92B1-16A56CEF12FB}" type="presOf" srcId="{104042A8-3DB1-479D-9392-1E64BC297CA3}" destId="{5F99AEDA-4989-4E6F-B57C-6A4DFBFC839B}" srcOrd="0" destOrd="0" presId="urn:microsoft.com/office/officeart/2005/8/layout/hierarchy1"/>
    <dgm:cxn modelId="{023E482D-559C-44E3-8DCB-3FDD677E5A58}" type="presOf" srcId="{2E3C1080-B17A-4FB9-B4CD-F689004FDEE0}" destId="{A8E8D68B-2EC3-4BF0-BD57-A028FC10EC42}" srcOrd="0" destOrd="0" presId="urn:microsoft.com/office/officeart/2005/8/layout/hierarchy1"/>
    <dgm:cxn modelId="{79274634-8E50-4689-86B8-BC9A1E90FA74}" type="presOf" srcId="{0A7B7770-76D8-4296-9265-3CA84F44228D}" destId="{72F9E05A-70AD-42E7-88ED-8592C35C5A10}" srcOrd="0" destOrd="0" presId="urn:microsoft.com/office/officeart/2005/8/layout/hierarchy1"/>
    <dgm:cxn modelId="{A9B7BA39-CC4C-42AD-9E01-5CECD463F80B}" srcId="{0A7B7770-76D8-4296-9265-3CA84F44228D}" destId="{8F806F9C-7B28-4A8C-B07C-681BAB35336D}" srcOrd="1" destOrd="0" parTransId="{1E053604-D65C-49B4-BB3C-FCC8C9150957}" sibTransId="{CFE0EBA1-2B47-428E-8A87-DF10040FED28}"/>
    <dgm:cxn modelId="{AF2C0062-0D0D-4704-8421-45A52CE058A0}" type="presOf" srcId="{63093035-E29D-421F-9683-CC33BDA858CD}" destId="{437FC8EA-A3D8-47CE-9AE3-3035440A0A42}" srcOrd="0" destOrd="0" presId="urn:microsoft.com/office/officeart/2005/8/layout/hierarchy1"/>
    <dgm:cxn modelId="{D76F0B42-4009-423D-A972-A448E497558D}" srcId="{2E3C1080-B17A-4FB9-B4CD-F689004FDEE0}" destId="{ADF167E8-DAB4-4024-880E-2BD26447BEF1}" srcOrd="0" destOrd="0" parTransId="{649E5C8C-23BE-47A4-B0D5-23308F9B798D}" sibTransId="{8223D846-B319-4FF0-9A85-A9D3CE0FD590}"/>
    <dgm:cxn modelId="{724FBD62-A198-4CEE-942C-22BDD0991E58}" type="presOf" srcId="{AB8C32C2-0AAA-48E5-86EB-B144C2110FD8}" destId="{8C26DD0D-BE93-4BBC-94CE-5EE491BB4402}" srcOrd="0" destOrd="0" presId="urn:microsoft.com/office/officeart/2005/8/layout/hierarchy1"/>
    <dgm:cxn modelId="{1D1DB76A-5A9E-45B4-87A8-0EE49AB91E21}" type="presOf" srcId="{97A089D9-62BA-48C0-B471-4353074A307E}" destId="{512CF96E-C775-4AFB-B815-75578A2CDCA0}" srcOrd="0" destOrd="0" presId="urn:microsoft.com/office/officeart/2005/8/layout/hierarchy1"/>
    <dgm:cxn modelId="{B8F4F06E-F677-454C-B748-5A53AE25DE30}" type="presOf" srcId="{1E053604-D65C-49B4-BB3C-FCC8C9150957}" destId="{04383F93-3BBF-48B6-AC94-2F68D80DFC99}" srcOrd="0" destOrd="0" presId="urn:microsoft.com/office/officeart/2005/8/layout/hierarchy1"/>
    <dgm:cxn modelId="{B42F2674-1E3D-4556-986D-9A9D5D1C0A8D}" type="presOf" srcId="{1465C534-A01E-430B-B8A1-1D8608842188}" destId="{4E0A9565-A9D4-4BB1-803A-77D01B378BEB}" srcOrd="0" destOrd="0" presId="urn:microsoft.com/office/officeart/2005/8/layout/hierarchy1"/>
    <dgm:cxn modelId="{D036E083-C42A-4758-9059-C110958B0837}" type="presOf" srcId="{8F806F9C-7B28-4A8C-B07C-681BAB35336D}" destId="{F1F2906D-D817-44AE-BE89-09566827C955}" srcOrd="0" destOrd="0" presId="urn:microsoft.com/office/officeart/2005/8/layout/hierarchy1"/>
    <dgm:cxn modelId="{48BC3786-24A7-44D7-992E-C727693E6D57}" srcId="{8F806F9C-7B28-4A8C-B07C-681BAB35336D}" destId="{40C27FA7-68F6-425A-BBDE-364275A55FDF}" srcOrd="1" destOrd="0" parTransId="{B3C83F7A-2447-4E9F-8B8A-6065CC57D2C1}" sibTransId="{7FBC3A55-ED4F-4754-81B7-9CD345868495}"/>
    <dgm:cxn modelId="{59841498-A709-4FB2-91D0-B36AE78FAF33}" srcId="{40C27FA7-68F6-425A-BBDE-364275A55FDF}" destId="{AB8C32C2-0AAA-48E5-86EB-B144C2110FD8}" srcOrd="0" destOrd="0" parTransId="{49E56448-F7C0-4E27-84F7-60BF4F8AE6DD}" sibTransId="{4719B61D-A23B-4533-9D09-B72A11D60996}"/>
    <dgm:cxn modelId="{97E8BF99-0B02-41F7-87D4-9CC2D23ABBDC}" srcId="{8608B43C-26B6-4E9A-B628-663129509677}" destId="{2E3C1080-B17A-4FB9-B4CD-F689004FDEE0}" srcOrd="0" destOrd="0" parTransId="{D4A925E2-E33F-4E37-9FCF-78197EC89652}" sibTransId="{D561A544-807E-4A80-A806-5FF8F9CD87FE}"/>
    <dgm:cxn modelId="{E266399C-85B1-4CBC-9581-0AF1BCE86F50}" type="presOf" srcId="{31881593-CE68-433C-9CC6-A780AA360126}" destId="{5354486C-D322-461F-A1CD-C007CF7CAF3B}" srcOrd="0" destOrd="0" presId="urn:microsoft.com/office/officeart/2005/8/layout/hierarchy1"/>
    <dgm:cxn modelId="{9AD845A5-8963-4DFE-B5B7-9A520AFE671B}" type="presOf" srcId="{40C27FA7-68F6-425A-BBDE-364275A55FDF}" destId="{27E7F1FB-019D-4E4C-BA16-C5721C0FE449}" srcOrd="0" destOrd="0" presId="urn:microsoft.com/office/officeart/2005/8/layout/hierarchy1"/>
    <dgm:cxn modelId="{F71EB5AA-290A-42EF-B8B6-4A7E8E68A255}" type="presOf" srcId="{49E56448-F7C0-4E27-84F7-60BF4F8AE6DD}" destId="{658FC1A1-DF3F-4612-B31A-8C2B79ED7806}" srcOrd="0" destOrd="0" presId="urn:microsoft.com/office/officeart/2005/8/layout/hierarchy1"/>
    <dgm:cxn modelId="{696807AC-1E5E-4F46-9ED4-0F5B4A54D8D9}" type="presOf" srcId="{A4AEE179-E149-46FC-B9DC-5E35C72AF1F0}" destId="{5964F26B-9F02-451C-886A-9279C728E439}" srcOrd="0" destOrd="0" presId="urn:microsoft.com/office/officeart/2005/8/layout/hierarchy1"/>
    <dgm:cxn modelId="{8C604DAC-6A21-4229-A385-F1EC7D53C45F}" srcId="{2ACF5263-E5F4-4F93-8193-B3B862959A33}" destId="{0A7B7770-76D8-4296-9265-3CA84F44228D}" srcOrd="1" destOrd="0" parTransId="{D6E74989-A238-4EA8-B3ED-44F901D41A27}" sibTransId="{494AA46A-6F37-40FE-8AB8-B89B593013BF}"/>
    <dgm:cxn modelId="{B3D30BB0-5F39-4E7E-B9CD-5D15B5B0653C}" type="presOf" srcId="{ADF167E8-DAB4-4024-880E-2BD26447BEF1}" destId="{4D751756-C99F-4F37-912C-B27B4C18F143}" srcOrd="0" destOrd="0" presId="urn:microsoft.com/office/officeart/2005/8/layout/hierarchy1"/>
    <dgm:cxn modelId="{2731F4B0-A26F-453D-9BA0-5766FBD192D7}" srcId="{0A7B7770-76D8-4296-9265-3CA84F44228D}" destId="{8608B43C-26B6-4E9A-B628-663129509677}" srcOrd="0" destOrd="0" parTransId="{C2451855-F780-4C69-B68E-46E62E0FED60}" sibTransId="{6FB14487-0EAC-4DC4-9441-A2679746C6F2}"/>
    <dgm:cxn modelId="{DE93C9B6-3AD5-4265-A5DE-7FC38398ED39}" type="presOf" srcId="{D6E74989-A238-4EA8-B3ED-44F901D41A27}" destId="{9F2746D4-0C56-4A6E-8D49-DA80922A6B28}" srcOrd="0" destOrd="0" presId="urn:microsoft.com/office/officeart/2005/8/layout/hierarchy1"/>
    <dgm:cxn modelId="{CFBAC0BA-502B-4A5B-9447-AA99D89251AA}" type="presOf" srcId="{5439CA56-DBFC-49D2-9454-B138E7529083}" destId="{8B1C97F0-ECEB-4393-B86C-DA426390EB1C}" srcOrd="0" destOrd="0" presId="urn:microsoft.com/office/officeart/2005/8/layout/hierarchy1"/>
    <dgm:cxn modelId="{51FC22C1-0BAA-4725-BB20-E752611A9C39}" type="presOf" srcId="{649E5C8C-23BE-47A4-B0D5-23308F9B798D}" destId="{5C8A920E-05B4-44C9-BA3A-34085B2E44E3}" srcOrd="0" destOrd="0" presId="urn:microsoft.com/office/officeart/2005/8/layout/hierarchy1"/>
    <dgm:cxn modelId="{BA6C57C3-C644-44E1-98D0-6C9483B018CE}" type="presOf" srcId="{D4A925E2-E33F-4E37-9FCF-78197EC89652}" destId="{7C1FF238-AE3E-4C82-B0A0-3AB3CDC57008}" srcOrd="0" destOrd="0" presId="urn:microsoft.com/office/officeart/2005/8/layout/hierarchy1"/>
    <dgm:cxn modelId="{601885C4-E874-484A-ABC6-63580DD406E0}" srcId="{DCA7C17F-BAF3-48A7-9BB0-FD9386869311}" destId="{5439CA56-DBFC-49D2-9454-B138E7529083}" srcOrd="0" destOrd="0" parTransId="{1465C534-A01E-430B-B8A1-1D8608842188}" sibTransId="{56A67265-3BE5-487F-9225-FC693705956A}"/>
    <dgm:cxn modelId="{AB058FC9-D51B-46FA-B0F8-3C765E7523F3}" type="presOf" srcId="{2ACF5263-E5F4-4F93-8193-B3B862959A33}" destId="{E980ED7A-97EF-4EFF-B1C6-1870F254E8BC}" srcOrd="0" destOrd="0" presId="urn:microsoft.com/office/officeart/2005/8/layout/hierarchy1"/>
    <dgm:cxn modelId="{C352EFCF-85FE-46F7-BCB9-7DD2923E979C}" type="presOf" srcId="{C2451855-F780-4C69-B68E-46E62E0FED60}" destId="{EF46A5AF-4BA0-4ABE-B063-6F66252727B1}" srcOrd="0" destOrd="0" presId="urn:microsoft.com/office/officeart/2005/8/layout/hierarchy1"/>
    <dgm:cxn modelId="{15C204D7-9C94-4F76-951B-47F3E7AD961B}" srcId="{2ACF5263-E5F4-4F93-8193-B3B862959A33}" destId="{DCA7C17F-BAF3-48A7-9BB0-FD9386869311}" srcOrd="0" destOrd="0" parTransId="{63093035-E29D-421F-9683-CC33BDA858CD}" sibTransId="{A86E37C9-1C1D-44ED-9F91-6E5C6A5A8D04}"/>
    <dgm:cxn modelId="{012767DC-9676-4DDF-BBAD-1F25309C0882}" srcId="{97A089D9-62BA-48C0-B471-4353074A307E}" destId="{A4AEE179-E149-46FC-B9DC-5E35C72AF1F0}" srcOrd="0" destOrd="0" parTransId="{3709FDF1-797E-4D0F-B1AB-514DDCBD1D5B}" sibTransId="{B368ED9B-EE5A-46F9-ABDD-FB9E6BD4E839}"/>
    <dgm:cxn modelId="{5BCE6AEC-4382-4B08-BFF4-5BEFF9ACABFA}" type="presOf" srcId="{3709FDF1-797E-4D0F-B1AB-514DDCBD1D5B}" destId="{193833E4-CBD3-4ADB-9158-E21AEDDEE1FF}" srcOrd="0" destOrd="0" presId="urn:microsoft.com/office/officeart/2005/8/layout/hierarchy1"/>
    <dgm:cxn modelId="{3D56F2F4-06B0-4062-AC0B-92B7BA6A14A5}" type="presOf" srcId="{B3C83F7A-2447-4E9F-8B8A-6065CC57D2C1}" destId="{49502E32-08E2-4951-AB10-C3F79FD16B5A}" srcOrd="0" destOrd="0" presId="urn:microsoft.com/office/officeart/2005/8/layout/hierarchy1"/>
    <dgm:cxn modelId="{2A0D0AF8-5EE3-417B-941B-0F8FE9313741}" type="presOf" srcId="{7C5D01ED-AB6E-491D-B3BF-21AB30120ED9}" destId="{43BD69F8-AED0-466D-A42D-FE4957B93A6D}" srcOrd="0" destOrd="0" presId="urn:microsoft.com/office/officeart/2005/8/layout/hierarchy1"/>
    <dgm:cxn modelId="{8C504BC4-B8B0-495B-A175-034F51ED9678}" type="presParOf" srcId="{43BD69F8-AED0-466D-A42D-FE4957B93A6D}" destId="{F84C3063-ECD1-4ADD-8663-05733CC73E1E}" srcOrd="0" destOrd="0" presId="urn:microsoft.com/office/officeart/2005/8/layout/hierarchy1"/>
    <dgm:cxn modelId="{42B3C839-AC34-4FC5-A829-B43B13F31946}" type="presParOf" srcId="{F84C3063-ECD1-4ADD-8663-05733CC73E1E}" destId="{08A5D21B-0017-4492-B2D9-4B0368630AFC}" srcOrd="0" destOrd="0" presId="urn:microsoft.com/office/officeart/2005/8/layout/hierarchy1"/>
    <dgm:cxn modelId="{A0F0BC2A-2595-444F-BB5A-757B7EA77313}" type="presParOf" srcId="{08A5D21B-0017-4492-B2D9-4B0368630AFC}" destId="{17E723F6-F839-4C46-9A22-9215D8E6E70D}" srcOrd="0" destOrd="0" presId="urn:microsoft.com/office/officeart/2005/8/layout/hierarchy1"/>
    <dgm:cxn modelId="{11C8DC48-68D0-43C6-BD6F-3C15A8CA096C}" type="presParOf" srcId="{08A5D21B-0017-4492-B2D9-4B0368630AFC}" destId="{E980ED7A-97EF-4EFF-B1C6-1870F254E8BC}" srcOrd="1" destOrd="0" presId="urn:microsoft.com/office/officeart/2005/8/layout/hierarchy1"/>
    <dgm:cxn modelId="{009F4FF1-0FBD-47AF-970A-31F919B7481D}" type="presParOf" srcId="{F84C3063-ECD1-4ADD-8663-05733CC73E1E}" destId="{13E7CF82-383A-4281-9237-1B98A33991A3}" srcOrd="1" destOrd="0" presId="urn:microsoft.com/office/officeart/2005/8/layout/hierarchy1"/>
    <dgm:cxn modelId="{943C2D0B-92B9-437F-B7A8-655F6C1D206F}" type="presParOf" srcId="{13E7CF82-383A-4281-9237-1B98A33991A3}" destId="{437FC8EA-A3D8-47CE-9AE3-3035440A0A42}" srcOrd="0" destOrd="0" presId="urn:microsoft.com/office/officeart/2005/8/layout/hierarchy1"/>
    <dgm:cxn modelId="{8DAEF8F0-DBB2-4E9F-8B20-0D3CA92494BB}" type="presParOf" srcId="{13E7CF82-383A-4281-9237-1B98A33991A3}" destId="{B8402B00-B4F5-4F96-9DA8-2885FAC381D0}" srcOrd="1" destOrd="0" presId="urn:microsoft.com/office/officeart/2005/8/layout/hierarchy1"/>
    <dgm:cxn modelId="{9429D6AC-4FC3-4699-8138-C1F99D3D8F26}" type="presParOf" srcId="{B8402B00-B4F5-4F96-9DA8-2885FAC381D0}" destId="{86259BC9-D8E6-450A-BF8B-5EB5FE77B34F}" srcOrd="0" destOrd="0" presId="urn:microsoft.com/office/officeart/2005/8/layout/hierarchy1"/>
    <dgm:cxn modelId="{6EC44074-73E5-490D-A99F-7414124C1BBF}" type="presParOf" srcId="{86259BC9-D8E6-450A-BF8B-5EB5FE77B34F}" destId="{D3F4AC3B-E88B-4E35-9FC7-C7C594BFB85D}" srcOrd="0" destOrd="0" presId="urn:microsoft.com/office/officeart/2005/8/layout/hierarchy1"/>
    <dgm:cxn modelId="{B7A37B9B-3B98-4D17-9498-5AD4F1DD0F00}" type="presParOf" srcId="{86259BC9-D8E6-450A-BF8B-5EB5FE77B34F}" destId="{7A580B06-3341-4AFC-AD38-448A5979F3E3}" srcOrd="1" destOrd="0" presId="urn:microsoft.com/office/officeart/2005/8/layout/hierarchy1"/>
    <dgm:cxn modelId="{963F3085-E42A-4D82-8DDE-B2AFD25BC44F}" type="presParOf" srcId="{B8402B00-B4F5-4F96-9DA8-2885FAC381D0}" destId="{9D7CE7CB-0260-44F0-A7A0-BE14BE5A002A}" srcOrd="1" destOrd="0" presId="urn:microsoft.com/office/officeart/2005/8/layout/hierarchy1"/>
    <dgm:cxn modelId="{BA9C197F-45AD-41A7-B7E2-0FE2094E6DF5}" type="presParOf" srcId="{9D7CE7CB-0260-44F0-A7A0-BE14BE5A002A}" destId="{4E0A9565-A9D4-4BB1-803A-77D01B378BEB}" srcOrd="0" destOrd="0" presId="urn:microsoft.com/office/officeart/2005/8/layout/hierarchy1"/>
    <dgm:cxn modelId="{34BF784C-2D08-4811-BBF5-483A660CA7EB}" type="presParOf" srcId="{9D7CE7CB-0260-44F0-A7A0-BE14BE5A002A}" destId="{2EFFE173-2A06-4135-8DF2-28B1FC1C1033}" srcOrd="1" destOrd="0" presId="urn:microsoft.com/office/officeart/2005/8/layout/hierarchy1"/>
    <dgm:cxn modelId="{7788E3A3-F81B-4B02-9CEF-8E8D50B2FCA8}" type="presParOf" srcId="{2EFFE173-2A06-4135-8DF2-28B1FC1C1033}" destId="{31741123-E8B4-48C3-8FEB-05D3113CA6E6}" srcOrd="0" destOrd="0" presId="urn:microsoft.com/office/officeart/2005/8/layout/hierarchy1"/>
    <dgm:cxn modelId="{32B004BB-137A-4C8D-A78F-538EF44D2E08}" type="presParOf" srcId="{31741123-E8B4-48C3-8FEB-05D3113CA6E6}" destId="{A97CAF61-D84C-470F-ADA2-A097DABF6DCB}" srcOrd="0" destOrd="0" presId="urn:microsoft.com/office/officeart/2005/8/layout/hierarchy1"/>
    <dgm:cxn modelId="{D68C84E9-CCBF-4EE3-A94A-4908DF787ED8}" type="presParOf" srcId="{31741123-E8B4-48C3-8FEB-05D3113CA6E6}" destId="{8B1C97F0-ECEB-4393-B86C-DA426390EB1C}" srcOrd="1" destOrd="0" presId="urn:microsoft.com/office/officeart/2005/8/layout/hierarchy1"/>
    <dgm:cxn modelId="{C6D446C8-D894-4250-9036-3CE70DAC4440}" type="presParOf" srcId="{2EFFE173-2A06-4135-8DF2-28B1FC1C1033}" destId="{C5BC53B6-D277-4551-B418-9B5E050FCA5E}" srcOrd="1" destOrd="0" presId="urn:microsoft.com/office/officeart/2005/8/layout/hierarchy1"/>
    <dgm:cxn modelId="{988F4637-E917-4E34-8F45-E42FEA0E2A67}" type="presParOf" srcId="{C5BC53B6-D277-4551-B418-9B5E050FCA5E}" destId="{5354486C-D322-461F-A1CD-C007CF7CAF3B}" srcOrd="0" destOrd="0" presId="urn:microsoft.com/office/officeart/2005/8/layout/hierarchy1"/>
    <dgm:cxn modelId="{29D5DE2F-F704-4A87-8AEA-005AB12E3274}" type="presParOf" srcId="{C5BC53B6-D277-4551-B418-9B5E050FCA5E}" destId="{4076A043-8BDC-420F-8568-DD221576770F}" srcOrd="1" destOrd="0" presId="urn:microsoft.com/office/officeart/2005/8/layout/hierarchy1"/>
    <dgm:cxn modelId="{6690AF6E-E1EF-4B4A-A211-5C2FED2CBC6D}" type="presParOf" srcId="{4076A043-8BDC-420F-8568-DD221576770F}" destId="{6BC11575-A9F2-435E-9175-ED15FDC52E21}" srcOrd="0" destOrd="0" presId="urn:microsoft.com/office/officeart/2005/8/layout/hierarchy1"/>
    <dgm:cxn modelId="{CAA4BAC2-7EA0-4C10-8D6D-6763B1CF59AE}" type="presParOf" srcId="{6BC11575-A9F2-435E-9175-ED15FDC52E21}" destId="{394C0D7D-EEBC-412C-A995-49D7DC433F29}" srcOrd="0" destOrd="0" presId="urn:microsoft.com/office/officeart/2005/8/layout/hierarchy1"/>
    <dgm:cxn modelId="{C84B4659-B024-4A87-8D98-187E7BE6EF7F}" type="presParOf" srcId="{6BC11575-A9F2-435E-9175-ED15FDC52E21}" destId="{7803DE41-CA12-421B-8003-D7B7C1A6BBF1}" srcOrd="1" destOrd="0" presId="urn:microsoft.com/office/officeart/2005/8/layout/hierarchy1"/>
    <dgm:cxn modelId="{2BA26988-775B-4451-BE4D-5D92238A732D}" type="presParOf" srcId="{4076A043-8BDC-420F-8568-DD221576770F}" destId="{830FB6FB-9DBE-4C13-97D4-B0D581A3D46D}" srcOrd="1" destOrd="0" presId="urn:microsoft.com/office/officeart/2005/8/layout/hierarchy1"/>
    <dgm:cxn modelId="{890AB837-B04F-41C2-B6CB-B5C4B2DFEF97}" type="presParOf" srcId="{13E7CF82-383A-4281-9237-1B98A33991A3}" destId="{9F2746D4-0C56-4A6E-8D49-DA80922A6B28}" srcOrd="2" destOrd="0" presId="urn:microsoft.com/office/officeart/2005/8/layout/hierarchy1"/>
    <dgm:cxn modelId="{ABA009A9-1908-4654-B30C-4CDB78FAE325}" type="presParOf" srcId="{13E7CF82-383A-4281-9237-1B98A33991A3}" destId="{E6D17177-729B-41A2-B743-85FB89770D88}" srcOrd="3" destOrd="0" presId="urn:microsoft.com/office/officeart/2005/8/layout/hierarchy1"/>
    <dgm:cxn modelId="{4AE6048E-0C46-461E-B9C9-2D97CBF897E5}" type="presParOf" srcId="{E6D17177-729B-41A2-B743-85FB89770D88}" destId="{72A2CB59-8DAE-4814-95DF-20A6A1587E09}" srcOrd="0" destOrd="0" presId="urn:microsoft.com/office/officeart/2005/8/layout/hierarchy1"/>
    <dgm:cxn modelId="{DC727BBD-0F58-4A56-B508-CB9CA8A8377C}" type="presParOf" srcId="{72A2CB59-8DAE-4814-95DF-20A6A1587E09}" destId="{1E478D26-50C0-4DA2-8206-A01CDBD787A5}" srcOrd="0" destOrd="0" presId="urn:microsoft.com/office/officeart/2005/8/layout/hierarchy1"/>
    <dgm:cxn modelId="{7548E038-367C-435B-BAFA-31E68B69DE66}" type="presParOf" srcId="{72A2CB59-8DAE-4814-95DF-20A6A1587E09}" destId="{72F9E05A-70AD-42E7-88ED-8592C35C5A10}" srcOrd="1" destOrd="0" presId="urn:microsoft.com/office/officeart/2005/8/layout/hierarchy1"/>
    <dgm:cxn modelId="{F68922DB-F98B-4B23-89DB-34D925D3AFDF}" type="presParOf" srcId="{E6D17177-729B-41A2-B743-85FB89770D88}" destId="{CB3F2A47-66FF-401A-B133-C6B02352E82E}" srcOrd="1" destOrd="0" presId="urn:microsoft.com/office/officeart/2005/8/layout/hierarchy1"/>
    <dgm:cxn modelId="{72910F33-1EBE-4289-A235-BDAB7C5F261B}" type="presParOf" srcId="{CB3F2A47-66FF-401A-B133-C6B02352E82E}" destId="{EF46A5AF-4BA0-4ABE-B063-6F66252727B1}" srcOrd="0" destOrd="0" presId="urn:microsoft.com/office/officeart/2005/8/layout/hierarchy1"/>
    <dgm:cxn modelId="{9888B419-123C-4DBC-B2FC-B8B9D550C48F}" type="presParOf" srcId="{CB3F2A47-66FF-401A-B133-C6B02352E82E}" destId="{FE094D02-793E-48BF-942E-8F12EF34D025}" srcOrd="1" destOrd="0" presId="urn:microsoft.com/office/officeart/2005/8/layout/hierarchy1"/>
    <dgm:cxn modelId="{7F131928-9718-4435-9FA3-3E9EC6C41645}" type="presParOf" srcId="{FE094D02-793E-48BF-942E-8F12EF34D025}" destId="{A430BA97-87D3-43C3-B721-05C1068CFAAA}" srcOrd="0" destOrd="0" presId="urn:microsoft.com/office/officeart/2005/8/layout/hierarchy1"/>
    <dgm:cxn modelId="{488924AF-0B89-4532-A038-6237A0DBB266}" type="presParOf" srcId="{A430BA97-87D3-43C3-B721-05C1068CFAAA}" destId="{F74BC591-955E-44F8-91FD-700EE6707B58}" srcOrd="0" destOrd="0" presId="urn:microsoft.com/office/officeart/2005/8/layout/hierarchy1"/>
    <dgm:cxn modelId="{79DFE11E-CB3A-429D-8F59-656CD670865B}" type="presParOf" srcId="{A430BA97-87D3-43C3-B721-05C1068CFAAA}" destId="{7AD96FC3-7E8A-4462-81D1-309BBC24E0F9}" srcOrd="1" destOrd="0" presId="urn:microsoft.com/office/officeart/2005/8/layout/hierarchy1"/>
    <dgm:cxn modelId="{992F47F0-903E-49ED-A76F-A56267EA4E08}" type="presParOf" srcId="{FE094D02-793E-48BF-942E-8F12EF34D025}" destId="{7F25A0BF-7490-47CB-8433-FEC3AAECB596}" srcOrd="1" destOrd="0" presId="urn:microsoft.com/office/officeart/2005/8/layout/hierarchy1"/>
    <dgm:cxn modelId="{3F63072F-2C6A-42EB-8A8B-7EAA4F0AA80C}" type="presParOf" srcId="{7F25A0BF-7490-47CB-8433-FEC3AAECB596}" destId="{7C1FF238-AE3E-4C82-B0A0-3AB3CDC57008}" srcOrd="0" destOrd="0" presId="urn:microsoft.com/office/officeart/2005/8/layout/hierarchy1"/>
    <dgm:cxn modelId="{0E2DF463-3216-4B49-9C80-C5ACB1058E5A}" type="presParOf" srcId="{7F25A0BF-7490-47CB-8433-FEC3AAECB596}" destId="{0932C752-558C-4708-8F16-C8E62D101B85}" srcOrd="1" destOrd="0" presId="urn:microsoft.com/office/officeart/2005/8/layout/hierarchy1"/>
    <dgm:cxn modelId="{57C0FE49-2F4A-411B-9AF3-FBBCBD0B1396}" type="presParOf" srcId="{0932C752-558C-4708-8F16-C8E62D101B85}" destId="{05B4EBE5-5725-4C19-915C-CD34D01BA74B}" srcOrd="0" destOrd="0" presId="urn:microsoft.com/office/officeart/2005/8/layout/hierarchy1"/>
    <dgm:cxn modelId="{F545AB63-E26D-464D-8C8C-468535375CB7}" type="presParOf" srcId="{05B4EBE5-5725-4C19-915C-CD34D01BA74B}" destId="{42213355-8152-4952-9A4D-D7B162A18B56}" srcOrd="0" destOrd="0" presId="urn:microsoft.com/office/officeart/2005/8/layout/hierarchy1"/>
    <dgm:cxn modelId="{5FBA860C-C42A-44D9-B56A-354ABF8B19C2}" type="presParOf" srcId="{05B4EBE5-5725-4C19-915C-CD34D01BA74B}" destId="{A8E8D68B-2EC3-4BF0-BD57-A028FC10EC42}" srcOrd="1" destOrd="0" presId="urn:microsoft.com/office/officeart/2005/8/layout/hierarchy1"/>
    <dgm:cxn modelId="{9CA73A78-6CED-46BE-B401-3DDBBB3246D5}" type="presParOf" srcId="{0932C752-558C-4708-8F16-C8E62D101B85}" destId="{1523F550-05D6-4B0B-B3CA-E8B51467C982}" srcOrd="1" destOrd="0" presId="urn:microsoft.com/office/officeart/2005/8/layout/hierarchy1"/>
    <dgm:cxn modelId="{A8DE2997-8D8B-4593-87B3-A4E22B2B23F2}" type="presParOf" srcId="{1523F550-05D6-4B0B-B3CA-E8B51467C982}" destId="{5C8A920E-05B4-44C9-BA3A-34085B2E44E3}" srcOrd="0" destOrd="0" presId="urn:microsoft.com/office/officeart/2005/8/layout/hierarchy1"/>
    <dgm:cxn modelId="{2DCA2F73-BB51-4262-B574-D47092454852}" type="presParOf" srcId="{1523F550-05D6-4B0B-B3CA-E8B51467C982}" destId="{D23721B7-D7E8-43DC-A53F-8D5B6BD3BC2D}" srcOrd="1" destOrd="0" presId="urn:microsoft.com/office/officeart/2005/8/layout/hierarchy1"/>
    <dgm:cxn modelId="{C4AED034-E68E-4384-8F71-C08BB6E5CFFE}" type="presParOf" srcId="{D23721B7-D7E8-43DC-A53F-8D5B6BD3BC2D}" destId="{A0D8DF36-A25A-408D-87BF-FB280D4A7476}" srcOrd="0" destOrd="0" presId="urn:microsoft.com/office/officeart/2005/8/layout/hierarchy1"/>
    <dgm:cxn modelId="{C6DB2971-8FF8-4DA9-AAE4-CF6A24EE28D2}" type="presParOf" srcId="{A0D8DF36-A25A-408D-87BF-FB280D4A7476}" destId="{85274A05-3CD9-4421-AC17-08959CDAE44B}" srcOrd="0" destOrd="0" presId="urn:microsoft.com/office/officeart/2005/8/layout/hierarchy1"/>
    <dgm:cxn modelId="{26C0C715-D781-46CE-B94C-1083864A0590}" type="presParOf" srcId="{A0D8DF36-A25A-408D-87BF-FB280D4A7476}" destId="{4D751756-C99F-4F37-912C-B27B4C18F143}" srcOrd="1" destOrd="0" presId="urn:microsoft.com/office/officeart/2005/8/layout/hierarchy1"/>
    <dgm:cxn modelId="{64D4D155-1AFC-4612-A49E-04960F65D5AC}" type="presParOf" srcId="{D23721B7-D7E8-43DC-A53F-8D5B6BD3BC2D}" destId="{D7006E77-83C3-417A-943E-E5F7943C998B}" srcOrd="1" destOrd="0" presId="urn:microsoft.com/office/officeart/2005/8/layout/hierarchy1"/>
    <dgm:cxn modelId="{08516279-133F-4BFB-9FD7-BB32F33638F1}" type="presParOf" srcId="{CB3F2A47-66FF-401A-B133-C6B02352E82E}" destId="{04383F93-3BBF-48B6-AC94-2F68D80DFC99}" srcOrd="2" destOrd="0" presId="urn:microsoft.com/office/officeart/2005/8/layout/hierarchy1"/>
    <dgm:cxn modelId="{19EA2955-3765-4AF4-BC56-7241EBE6EFF6}" type="presParOf" srcId="{CB3F2A47-66FF-401A-B133-C6B02352E82E}" destId="{064EC34E-5B8B-425A-A193-7954719E9971}" srcOrd="3" destOrd="0" presId="urn:microsoft.com/office/officeart/2005/8/layout/hierarchy1"/>
    <dgm:cxn modelId="{2213B771-549E-4E7D-8371-D7321AB36693}" type="presParOf" srcId="{064EC34E-5B8B-425A-A193-7954719E9971}" destId="{F68ADAD9-0022-47E0-BC15-8E12F7FE0D27}" srcOrd="0" destOrd="0" presId="urn:microsoft.com/office/officeart/2005/8/layout/hierarchy1"/>
    <dgm:cxn modelId="{A23EDB6E-5384-4093-8ECF-A41A0016A26B}" type="presParOf" srcId="{F68ADAD9-0022-47E0-BC15-8E12F7FE0D27}" destId="{FCD79F46-A708-4EA9-A8D0-BE2B4DCF5E24}" srcOrd="0" destOrd="0" presId="urn:microsoft.com/office/officeart/2005/8/layout/hierarchy1"/>
    <dgm:cxn modelId="{C166BEB6-DDE2-4E93-8D3F-C20F006F645D}" type="presParOf" srcId="{F68ADAD9-0022-47E0-BC15-8E12F7FE0D27}" destId="{F1F2906D-D817-44AE-BE89-09566827C955}" srcOrd="1" destOrd="0" presId="urn:microsoft.com/office/officeart/2005/8/layout/hierarchy1"/>
    <dgm:cxn modelId="{A3AEF5AF-DB47-4896-A3E7-C7FABB8362E0}" type="presParOf" srcId="{064EC34E-5B8B-425A-A193-7954719E9971}" destId="{64A0CE90-9669-4953-B506-133E20E30499}" srcOrd="1" destOrd="0" presId="urn:microsoft.com/office/officeart/2005/8/layout/hierarchy1"/>
    <dgm:cxn modelId="{CCB745FD-1871-4EE5-856E-226DC27AE263}" type="presParOf" srcId="{64A0CE90-9669-4953-B506-133E20E30499}" destId="{5F99AEDA-4989-4E6F-B57C-6A4DFBFC839B}" srcOrd="0" destOrd="0" presId="urn:microsoft.com/office/officeart/2005/8/layout/hierarchy1"/>
    <dgm:cxn modelId="{E185B184-7CAB-4020-9A1D-1DECF065483D}" type="presParOf" srcId="{64A0CE90-9669-4953-B506-133E20E30499}" destId="{1AA2C185-442A-4316-AD44-F52A44B7DB9F}" srcOrd="1" destOrd="0" presId="urn:microsoft.com/office/officeart/2005/8/layout/hierarchy1"/>
    <dgm:cxn modelId="{56041538-D0BD-42B6-B838-874BA4E94AD9}" type="presParOf" srcId="{1AA2C185-442A-4316-AD44-F52A44B7DB9F}" destId="{B1B37931-6647-4BA9-81FF-7BA82AB14FC0}" srcOrd="0" destOrd="0" presId="urn:microsoft.com/office/officeart/2005/8/layout/hierarchy1"/>
    <dgm:cxn modelId="{138852CE-9D25-4FE4-8200-55F3CAA7B07E}" type="presParOf" srcId="{B1B37931-6647-4BA9-81FF-7BA82AB14FC0}" destId="{04FAE5D8-1A8F-44CE-AC9E-4869646D538F}" srcOrd="0" destOrd="0" presId="urn:microsoft.com/office/officeart/2005/8/layout/hierarchy1"/>
    <dgm:cxn modelId="{49AE7065-09BF-4A53-ACE4-82859CE55A3F}" type="presParOf" srcId="{B1B37931-6647-4BA9-81FF-7BA82AB14FC0}" destId="{512CF96E-C775-4AFB-B815-75578A2CDCA0}" srcOrd="1" destOrd="0" presId="urn:microsoft.com/office/officeart/2005/8/layout/hierarchy1"/>
    <dgm:cxn modelId="{05678E87-DE55-4836-B0DE-1FA381750609}" type="presParOf" srcId="{1AA2C185-442A-4316-AD44-F52A44B7DB9F}" destId="{2D140B0C-99E0-43B3-861E-4924F47A0F09}" srcOrd="1" destOrd="0" presId="urn:microsoft.com/office/officeart/2005/8/layout/hierarchy1"/>
    <dgm:cxn modelId="{FBEFDE6E-7BE8-4FA2-9E07-6967DF42179A}" type="presParOf" srcId="{2D140B0C-99E0-43B3-861E-4924F47A0F09}" destId="{193833E4-CBD3-4ADB-9158-E21AEDDEE1FF}" srcOrd="0" destOrd="0" presId="urn:microsoft.com/office/officeart/2005/8/layout/hierarchy1"/>
    <dgm:cxn modelId="{FFEB3653-6E20-4BF3-B1FD-F021382F8274}" type="presParOf" srcId="{2D140B0C-99E0-43B3-861E-4924F47A0F09}" destId="{90415051-FECD-4299-98D2-C6B3B8D78C33}" srcOrd="1" destOrd="0" presId="urn:microsoft.com/office/officeart/2005/8/layout/hierarchy1"/>
    <dgm:cxn modelId="{0F157AF2-D1AD-43F4-8F18-789BB18378EB}" type="presParOf" srcId="{90415051-FECD-4299-98D2-C6B3B8D78C33}" destId="{4398F7F9-6C39-4789-B172-3549BB642BE3}" srcOrd="0" destOrd="0" presId="urn:microsoft.com/office/officeart/2005/8/layout/hierarchy1"/>
    <dgm:cxn modelId="{2557470D-E09B-400D-846E-5FB83F4ABDE5}" type="presParOf" srcId="{4398F7F9-6C39-4789-B172-3549BB642BE3}" destId="{0A4AC2DD-B56E-405E-A9BD-35BAFD5BA9E0}" srcOrd="0" destOrd="0" presId="urn:microsoft.com/office/officeart/2005/8/layout/hierarchy1"/>
    <dgm:cxn modelId="{6E4D44F8-1157-49F9-BE67-161D89AA5BAE}" type="presParOf" srcId="{4398F7F9-6C39-4789-B172-3549BB642BE3}" destId="{5964F26B-9F02-451C-886A-9279C728E439}" srcOrd="1" destOrd="0" presId="urn:microsoft.com/office/officeart/2005/8/layout/hierarchy1"/>
    <dgm:cxn modelId="{39E16ECE-910C-40A9-B454-9820022A0BA6}" type="presParOf" srcId="{90415051-FECD-4299-98D2-C6B3B8D78C33}" destId="{C89066F0-9710-48FB-86B2-ED5562B8F6A9}" srcOrd="1" destOrd="0" presId="urn:microsoft.com/office/officeart/2005/8/layout/hierarchy1"/>
    <dgm:cxn modelId="{7A857D4B-D06C-432A-A97E-14EDF613B17D}" type="presParOf" srcId="{64A0CE90-9669-4953-B506-133E20E30499}" destId="{49502E32-08E2-4951-AB10-C3F79FD16B5A}" srcOrd="2" destOrd="0" presId="urn:microsoft.com/office/officeart/2005/8/layout/hierarchy1"/>
    <dgm:cxn modelId="{7120D2F2-4F17-4337-B003-611D16AD7345}" type="presParOf" srcId="{64A0CE90-9669-4953-B506-133E20E30499}" destId="{64A7D8FA-BCF9-4050-968F-CF8CB511148C}" srcOrd="3" destOrd="0" presId="urn:microsoft.com/office/officeart/2005/8/layout/hierarchy1"/>
    <dgm:cxn modelId="{FE0CE3B4-CA15-48F7-A720-0038DE1DBD7B}" type="presParOf" srcId="{64A7D8FA-BCF9-4050-968F-CF8CB511148C}" destId="{5EE894B2-BF2E-4CB6-B81A-7ED17FE6784E}" srcOrd="0" destOrd="0" presId="urn:microsoft.com/office/officeart/2005/8/layout/hierarchy1"/>
    <dgm:cxn modelId="{542E9C1F-F178-4D90-9027-AA3690A3C76D}" type="presParOf" srcId="{5EE894B2-BF2E-4CB6-B81A-7ED17FE6784E}" destId="{35CC4476-5DE3-42E9-B83F-6B13864F38DD}" srcOrd="0" destOrd="0" presId="urn:microsoft.com/office/officeart/2005/8/layout/hierarchy1"/>
    <dgm:cxn modelId="{681A7545-58EB-4DD5-AE9C-A83BB33D2D5D}" type="presParOf" srcId="{5EE894B2-BF2E-4CB6-B81A-7ED17FE6784E}" destId="{27E7F1FB-019D-4E4C-BA16-C5721C0FE449}" srcOrd="1" destOrd="0" presId="urn:microsoft.com/office/officeart/2005/8/layout/hierarchy1"/>
    <dgm:cxn modelId="{680B465B-4659-4B0B-B704-281FF4A92FC2}" type="presParOf" srcId="{64A7D8FA-BCF9-4050-968F-CF8CB511148C}" destId="{AF9F3C47-8A2C-47F3-88EA-99EC74A17C44}" srcOrd="1" destOrd="0" presId="urn:microsoft.com/office/officeart/2005/8/layout/hierarchy1"/>
    <dgm:cxn modelId="{50C0D293-6C6B-4AA2-A17D-FCF6110155DF}" type="presParOf" srcId="{AF9F3C47-8A2C-47F3-88EA-99EC74A17C44}" destId="{658FC1A1-DF3F-4612-B31A-8C2B79ED7806}" srcOrd="0" destOrd="0" presId="urn:microsoft.com/office/officeart/2005/8/layout/hierarchy1"/>
    <dgm:cxn modelId="{61D8C3B1-B7DD-4B84-9D2D-71F9E8897ACF}" type="presParOf" srcId="{AF9F3C47-8A2C-47F3-88EA-99EC74A17C44}" destId="{CE74D307-6332-4BED-B990-DE26D991955B}" srcOrd="1" destOrd="0" presId="urn:microsoft.com/office/officeart/2005/8/layout/hierarchy1"/>
    <dgm:cxn modelId="{E1CCFD3E-18D0-4ECD-9650-F215180539AB}" type="presParOf" srcId="{CE74D307-6332-4BED-B990-DE26D991955B}" destId="{8F9AC478-44F0-42AD-89C9-59BD695069BD}" srcOrd="0" destOrd="0" presId="urn:microsoft.com/office/officeart/2005/8/layout/hierarchy1"/>
    <dgm:cxn modelId="{BC3B127B-2B74-4AAE-87C9-490A4C597565}" type="presParOf" srcId="{8F9AC478-44F0-42AD-89C9-59BD695069BD}" destId="{32D4C3C2-D7BA-4C43-AB43-B9165CD8FDC8}" srcOrd="0" destOrd="0" presId="urn:microsoft.com/office/officeart/2005/8/layout/hierarchy1"/>
    <dgm:cxn modelId="{4D632EA6-D4C4-40C0-B8F8-C71444BD7CA2}" type="presParOf" srcId="{8F9AC478-44F0-42AD-89C9-59BD695069BD}" destId="{8C26DD0D-BE93-4BBC-94CE-5EE491BB4402}" srcOrd="1" destOrd="0" presId="urn:microsoft.com/office/officeart/2005/8/layout/hierarchy1"/>
    <dgm:cxn modelId="{8C18F15B-C2F2-48D0-8BAD-0E41494D0FB5}" type="presParOf" srcId="{CE74D307-6332-4BED-B990-DE26D991955B}" destId="{09C82AC8-DABA-4EDC-B68E-03B40CCB2BD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Payer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Recipient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IN" sz="2000" b="1" dirty="0">
              <a:latin typeface="Times New Roman" panose="02020603050405020304" pitchFamily="18" charset="0"/>
              <a:cs typeface="Times New Roman" panose="02020603050405020304" pitchFamily="18" charset="0"/>
            </a:rPr>
            <a:t>E-Commerce Participant</a:t>
          </a: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Time of Deduction</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Rate of TDS</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D9B30CE6-F646-4C85-AA60-9BB0FEF9A80A}">
      <dgm:prSet phldrT="[Text]" custT="1"/>
      <dgm:spPr/>
      <dgm:t>
        <a:bodyPr/>
        <a:lstStyle/>
        <a:p>
          <a:r>
            <a:rPr lang="en-IN" sz="2000" b="1" dirty="0">
              <a:latin typeface="Times New Roman" panose="02020603050405020304" pitchFamily="18" charset="0"/>
              <a:cs typeface="Times New Roman" panose="02020603050405020304" pitchFamily="18" charset="0"/>
            </a:rPr>
            <a:t>1% </a:t>
          </a:r>
        </a:p>
      </dgm:t>
    </dgm:pt>
    <dgm:pt modelId="{457F67B6-C0A6-4619-956D-F05957C93D7D}" type="sib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8D260762-03F6-4B1B-9ACA-4AA1511F90FB}" type="par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69D08513-1B83-4332-87B8-568A2071F5B4}">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E-Commerce Operator</a:t>
          </a:r>
        </a:p>
      </dgm:t>
    </dgm:pt>
    <dgm:pt modelId="{1638B5AE-D4FE-4DFF-A302-96761BF67DC3}" type="par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8DA8A23D-A4ED-43A8-AE55-7F001067F148}" type="sib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A0D5F74A-3CC4-4602-856F-0D9C186F7DB5}">
      <dgm:prSet phldrT="[Text]" custT="1"/>
      <dgm:spPr/>
      <dgm:t>
        <a:bodyPr/>
        <a:lstStyle/>
        <a:p>
          <a:pPr>
            <a:buSzPts val="1050"/>
            <a:buFont typeface="Calibri" panose="020F0502020204030204" pitchFamily="34" charset="0"/>
            <a:buAutoNum type="alphaLcPeriod"/>
          </a:pPr>
          <a:r>
            <a:rPr lang="en-US" sz="2000" b="1" dirty="0">
              <a:latin typeface="Times New Roman" panose="02020603050405020304" pitchFamily="18" charset="0"/>
              <a:cs typeface="Times New Roman" panose="02020603050405020304" pitchFamily="18" charset="0"/>
            </a:rPr>
            <a:t> At the time of credit of amount of sale or services or both to the account of an e-commerce participant or at the time of payment thereof to such e-commerce participant by any mode, whichever is earlier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A397BB8A-FE1D-4C8D-A4A1-984CB00AEBF7}" type="par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D37D7CDB-DC56-4D3D-9B4A-099B0FF6234D}" type="sib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61EFD071-3869-4C1B-BA22-2078DB2DE8F7}">
      <dgm:prSet phldrT="[Text]" custT="1"/>
      <dgm:spPr/>
      <dgm:t>
        <a:bodyPr/>
        <a:lstStyle/>
        <a:p>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gm:t>
    </dgm:pt>
    <dgm:pt modelId="{33A133FE-DEA0-4542-BEE8-EB633B7C36C0}" type="parTrans" cxnId="{9F84D82D-64E6-446A-B57B-3E93088E03A4}">
      <dgm:prSet/>
      <dgm:spPr/>
      <dgm:t>
        <a:bodyPr/>
        <a:lstStyle/>
        <a:p>
          <a:endParaRPr lang="en-US" sz="2000" b="1">
            <a:latin typeface="Times New Roman" panose="02020603050405020304" pitchFamily="18" charset="0"/>
            <a:cs typeface="Times New Roman" panose="02020603050405020304" pitchFamily="18" charset="0"/>
          </a:endParaRPr>
        </a:p>
      </dgm:t>
    </dgm:pt>
    <dgm:pt modelId="{2038CCAC-B867-4D07-B8CB-A0A736BA5289}" type="sibTrans" cxnId="{9F84D82D-64E6-446A-B57B-3E93088E03A4}">
      <dgm:prSet/>
      <dgm:spPr/>
      <dgm:t>
        <a:bodyPr/>
        <a:lstStyle/>
        <a:p>
          <a:endParaRPr lang="en-US" sz="2000" b="1">
            <a:latin typeface="Times New Roman" panose="02020603050405020304" pitchFamily="18" charset="0"/>
            <a:cs typeface="Times New Roman" panose="02020603050405020304" pitchFamily="18" charset="0"/>
          </a:endParaRPr>
        </a:p>
      </dgm:t>
    </dgm:pt>
    <dgm:pt modelId="{C153D13D-D2A1-47CB-9984-91C7218ABCCF}">
      <dgm:prSet phldrT="[Text]" custT="1"/>
      <dgm:spPr/>
      <dgm:t>
        <a:bodyPr/>
        <a:lstStyle/>
        <a:p>
          <a:r>
            <a:rPr lang="en-IN" sz="2000" b="1" kern="1200" dirty="0">
              <a:solidFill>
                <a:prstClr val="black"/>
              </a:solidFill>
              <a:latin typeface="Times New Roman" panose="02020603050405020304" pitchFamily="18" charset="0"/>
              <a:ea typeface="+mn-ea"/>
              <a:cs typeface="Times New Roman" panose="02020603050405020304" pitchFamily="18" charset="0"/>
            </a:rPr>
            <a:t>No Limit</a:t>
          </a:r>
        </a:p>
      </dgm:t>
    </dgm:pt>
    <dgm:pt modelId="{E9E3972B-9707-4210-991D-6037BE6AAD32}" type="parTrans" cxnId="{9F4ED6C1-735A-4769-9270-FCD18E48F0AD}">
      <dgm:prSet/>
      <dgm:spPr/>
      <dgm:t>
        <a:bodyPr/>
        <a:lstStyle/>
        <a:p>
          <a:endParaRPr lang="en-US" sz="2000" b="1">
            <a:latin typeface="Times New Roman" panose="02020603050405020304" pitchFamily="18" charset="0"/>
            <a:cs typeface="Times New Roman" panose="02020603050405020304" pitchFamily="18" charset="0"/>
          </a:endParaRPr>
        </a:p>
      </dgm:t>
    </dgm:pt>
    <dgm:pt modelId="{B24D8E8F-F038-43B9-BCA2-07A0D69DE916}" type="sibTrans" cxnId="{9F4ED6C1-735A-4769-9270-FCD18E48F0AD}">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5">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5"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5"/>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5">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5">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5"/>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5">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5">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5"/>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5">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5">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5"/>
      <dgm:spPr/>
    </dgm:pt>
    <dgm:pt modelId="{F3A384DE-E4AA-497D-8FAC-13539E2D0245}" type="pres">
      <dgm:prSet presAssocID="{62D5A5D8-9DBB-49D9-945A-C7186132A9C7}" presName="sibTrans" presStyleCnt="0"/>
      <dgm:spPr/>
    </dgm:pt>
    <dgm:pt modelId="{331608E9-39FB-4036-BEB4-36948AA623B9}" type="pres">
      <dgm:prSet presAssocID="{61EFD071-3869-4C1B-BA22-2078DB2DE8F7}" presName="composite" presStyleCnt="0"/>
      <dgm:spPr/>
    </dgm:pt>
    <dgm:pt modelId="{D68D5FA8-9574-4855-87AE-BEDF6439A008}" type="pres">
      <dgm:prSet presAssocID="{61EFD071-3869-4C1B-BA22-2078DB2DE8F7}" presName="FirstChild" presStyleLbl="revTx" presStyleIdx="4" presStyleCnt="5">
        <dgm:presLayoutVars>
          <dgm:chMax val="0"/>
          <dgm:chPref val="0"/>
          <dgm:bulletEnabled val="1"/>
        </dgm:presLayoutVars>
      </dgm:prSet>
      <dgm:spPr/>
    </dgm:pt>
    <dgm:pt modelId="{8C7684F7-EA5D-4C5A-B7F7-2BCB8A1A5D9D}" type="pres">
      <dgm:prSet presAssocID="{61EFD071-3869-4C1B-BA22-2078DB2DE8F7}" presName="Parent" presStyleLbl="alignNode1" presStyleIdx="4" presStyleCnt="5">
        <dgm:presLayoutVars>
          <dgm:chMax val="3"/>
          <dgm:chPref val="3"/>
          <dgm:bulletEnabled val="1"/>
        </dgm:presLayoutVars>
      </dgm:prSet>
      <dgm:spPr/>
    </dgm:pt>
    <dgm:pt modelId="{8139E2DC-462D-46BA-B4A5-101EA05C146D}" type="pres">
      <dgm:prSet presAssocID="{61EFD071-3869-4C1B-BA22-2078DB2DE8F7}" presName="Accent" presStyleLbl="parChTrans1D1" presStyleIdx="4" presStyleCnt="5"/>
      <dgm:spPr/>
    </dgm:pt>
  </dgm:ptLst>
  <dgm:cxnLst>
    <dgm:cxn modelId="{E283CA22-060C-4C03-B072-EC6E4041E4C7}" srcId="{B7C4A690-9CB0-4FA8-8815-D6C95A1650EC}" destId="{A0D5F74A-3CC4-4602-856F-0D9C186F7DB5}" srcOrd="0" destOrd="0" parTransId="{A397BB8A-FE1D-4C8D-A4A1-984CB00AEBF7}" sibTransId="{D37D7CDB-DC56-4D3D-9B4A-099B0FF6234D}"/>
    <dgm:cxn modelId="{2811C024-C0E1-46C8-B3AD-1740719D87D5}" srcId="{1EB1372A-EBA6-4D5E-9BCC-A9BDA8A823BE}" destId="{69D08513-1B83-4332-87B8-568A2071F5B4}" srcOrd="0" destOrd="0" parTransId="{1638B5AE-D4FE-4DFF-A302-96761BF67DC3}" sibTransId="{8DA8A23D-A4ED-43A8-AE55-7F001067F148}"/>
    <dgm:cxn modelId="{F6B6862B-8C7B-45EA-A5DC-0381665EB623}" srcId="{FD524C82-5474-429C-9ADF-BE2520CAAA9D}" destId="{9A6AC3EA-D96D-4C70-A98E-4AF95F9CC252}" srcOrd="1" destOrd="0" parTransId="{2CD6F2BD-74AB-41F1-A5CC-49EAA2B9847B}" sibTransId="{9D563B72-0729-4650-85A6-83C086EA9463}"/>
    <dgm:cxn modelId="{9F84D82D-64E6-446A-B57B-3E93088E03A4}" srcId="{FD524C82-5474-429C-9ADF-BE2520CAAA9D}" destId="{61EFD071-3869-4C1B-BA22-2078DB2DE8F7}" srcOrd="4" destOrd="0" parTransId="{33A133FE-DEA0-4542-BEE8-EB633B7C36C0}" sibTransId="{2038CCAC-B867-4D07-B8CB-A0A736BA5289}"/>
    <dgm:cxn modelId="{630F4C35-0D89-46F7-9713-DC6ECBD4C486}" srcId="{7C793B89-1E4D-4688-AE59-095F2427175E}" destId="{D9B30CE6-F646-4C85-AA60-9BB0FEF9A80A}" srcOrd="0" destOrd="0" parTransId="{8D260762-03F6-4B1B-9ACA-4AA1511F90FB}" sibTransId="{457F67B6-C0A6-4619-956D-F05957C93D7D}"/>
    <dgm:cxn modelId="{0DC7CD40-1032-464A-8268-3C3A255EF7CD}" srcId="{FD524C82-5474-429C-9ADF-BE2520CAAA9D}" destId="{1EB1372A-EBA6-4D5E-9BCC-A9BDA8A823BE}" srcOrd="0" destOrd="0" parTransId="{A803464B-AA4D-465E-BE01-CD0CDB047037}" sibTransId="{E34955CB-0087-4DEC-B6A0-DEE8E1693281}"/>
    <dgm:cxn modelId="{221AD243-BADD-4DB0-9632-55F2F3F252E1}" type="presOf" srcId="{61EFD071-3869-4C1B-BA22-2078DB2DE8F7}" destId="{8C7684F7-EA5D-4C5A-B7F7-2BCB8A1A5D9D}" srcOrd="0" destOrd="0" presId="urn:microsoft.com/office/officeart/2011/layout/TabList"/>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DDCE4190-C43C-4EAA-9453-9D7F4517B03D}" type="presOf" srcId="{A0D5F74A-3CC4-4602-856F-0D9C186F7DB5}" destId="{B3135368-3210-442E-9746-00FC9009FE7F}" srcOrd="0" destOrd="0" presId="urn:microsoft.com/office/officeart/2011/layout/TabList"/>
    <dgm:cxn modelId="{7943A396-5285-4305-9457-ABCF2EBA5008}" type="presOf" srcId="{C153D13D-D2A1-47CB-9984-91C7218ABCCF}" destId="{D68D5FA8-9574-4855-87AE-BEDF6439A008}" srcOrd="0" destOrd="0" presId="urn:microsoft.com/office/officeart/2011/layout/TabList"/>
    <dgm:cxn modelId="{DF20589B-924E-4BA6-8EE3-78AC49EFB43D}" type="presOf" srcId="{69D08513-1B83-4332-87B8-568A2071F5B4}" destId="{C442166D-9F45-409B-BFC5-A23C51222085}" srcOrd="0" destOrd="0" presId="urn:microsoft.com/office/officeart/2011/layout/TabList"/>
    <dgm:cxn modelId="{8A1545A9-4F91-4173-8F31-9A42F8E970BA}" type="presOf" srcId="{D9B30CE6-F646-4C85-AA60-9BB0FEF9A80A}" destId="{7217F4FD-7A9F-450E-805D-2CD77815DFA6}"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9F4ED6C1-735A-4769-9270-FCD18E48F0AD}" srcId="{61EFD071-3869-4C1B-BA22-2078DB2DE8F7}" destId="{C153D13D-D2A1-47CB-9984-91C7218ABCCF}" srcOrd="0" destOrd="0" parTransId="{E9E3972B-9707-4210-991D-6037BE6AAD32}" sibTransId="{B24D8E8F-F038-43B9-BCA2-07A0D69DE916}"/>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 modelId="{616ABE93-727A-4169-8084-768463FC4C39}" type="presParOf" srcId="{B201A340-30C1-47B3-BF25-41A4ABF93C3E}" destId="{F3A384DE-E4AA-497D-8FAC-13539E2D0245}" srcOrd="7" destOrd="0" presId="urn:microsoft.com/office/officeart/2011/layout/TabList"/>
    <dgm:cxn modelId="{CF1A443E-D87C-453D-8B70-C7963194BB0B}" type="presParOf" srcId="{B201A340-30C1-47B3-BF25-41A4ABF93C3E}" destId="{331608E9-39FB-4036-BEB4-36948AA623B9}" srcOrd="8" destOrd="0" presId="urn:microsoft.com/office/officeart/2011/layout/TabList"/>
    <dgm:cxn modelId="{9410DF88-0F3F-436E-A4E5-BF0D5B6E1DC2}" type="presParOf" srcId="{331608E9-39FB-4036-BEB4-36948AA623B9}" destId="{D68D5FA8-9574-4855-87AE-BEDF6439A008}" srcOrd="0" destOrd="0" presId="urn:microsoft.com/office/officeart/2011/layout/TabList"/>
    <dgm:cxn modelId="{E4B74C10-7A06-4796-B9A8-F8C75B5CC363}" type="presParOf" srcId="{331608E9-39FB-4036-BEB4-36948AA623B9}" destId="{8C7684F7-EA5D-4C5A-B7F7-2BCB8A1A5D9D}" srcOrd="1" destOrd="0" presId="urn:microsoft.com/office/officeart/2011/layout/TabList"/>
    <dgm:cxn modelId="{147DE5E9-DDD4-44F4-BAE0-E370ADEE2D69}" type="presParOf" srcId="{331608E9-39FB-4036-BEB4-36948AA623B9}" destId="{8139E2DC-462D-46BA-B4A5-101EA05C146D}" srcOrd="2" destOrd="0" presId="urn:microsoft.com/office/officeart/2011/layout/Tab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000" b="1" dirty="0">
              <a:solidFill>
                <a:schemeClr val="tx1"/>
              </a:solidFill>
              <a:latin typeface="Times New Roman" panose="02020603050405020304" pitchFamily="18" charset="0"/>
              <a:cs typeface="Times New Roman" panose="02020603050405020304" pitchFamily="18" charset="0"/>
            </a:rPr>
            <a:t>Payer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r>
            <a:rPr lang="en-US" sz="2000" b="1" dirty="0">
              <a:solidFill>
                <a:schemeClr val="tx1"/>
              </a:solidFill>
              <a:latin typeface="Times New Roman" panose="02020603050405020304" pitchFamily="18" charset="0"/>
              <a:cs typeface="Times New Roman" panose="02020603050405020304" pitchFamily="18" charset="0"/>
            </a:rPr>
            <a:t>Recipient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US" sz="2000" b="1" i="0" dirty="0">
              <a:latin typeface="Times New Roman" panose="02020603050405020304" pitchFamily="18" charset="0"/>
              <a:cs typeface="Times New Roman" panose="02020603050405020304" pitchFamily="18" charset="0"/>
            </a:rPr>
            <a:t>Resident Specified Senior Citizen,(Age of 75 years or more at any time during the PY) </a:t>
          </a:r>
          <a:endParaRPr lang="en-IN" sz="2000" b="1" dirty="0">
            <a:latin typeface="Times New Roman" panose="02020603050405020304" pitchFamily="18" charset="0"/>
            <a:cs typeface="Times New Roman" panose="02020603050405020304" pitchFamily="18" charset="0"/>
          </a:endParaRP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r>
            <a:rPr lang="en-US" sz="2000" b="1" dirty="0">
              <a:solidFill>
                <a:schemeClr val="tx1"/>
              </a:solidFill>
              <a:latin typeface="Times New Roman" panose="02020603050405020304" pitchFamily="18" charset="0"/>
              <a:cs typeface="Times New Roman" panose="02020603050405020304" pitchFamily="18" charset="0"/>
            </a:rPr>
            <a:t>Time of Deduction</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r>
            <a:rPr lang="en-US" sz="2000" b="1" dirty="0">
              <a:solidFill>
                <a:schemeClr val="tx1"/>
              </a:solidFill>
              <a:latin typeface="Times New Roman" panose="02020603050405020304" pitchFamily="18" charset="0"/>
              <a:cs typeface="Times New Roman" panose="02020603050405020304" pitchFamily="18" charset="0"/>
            </a:rPr>
            <a:t>Rate of TDS</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D9B30CE6-F646-4C85-AA60-9BB0FEF9A80A}">
      <dgm:prSet phldrT="[Text]" custT="1"/>
      <dgm:spPr/>
      <dgm:t>
        <a:bodyPr/>
        <a:lstStyle/>
        <a:p>
          <a:r>
            <a:rPr lang="en-US" sz="2000" b="1" i="0" dirty="0">
              <a:latin typeface="Times New Roman" panose="02020603050405020304" pitchFamily="18" charset="0"/>
              <a:cs typeface="Times New Roman" panose="02020603050405020304" pitchFamily="18" charset="0"/>
            </a:rPr>
            <a:t>Income-tax on computed total income on the basis of the rates in force</a:t>
          </a:r>
          <a:endParaRPr lang="en-IN" sz="2000" b="1" dirty="0">
            <a:latin typeface="Times New Roman" panose="02020603050405020304" pitchFamily="18" charset="0"/>
            <a:cs typeface="Times New Roman" panose="02020603050405020304" pitchFamily="18" charset="0"/>
          </a:endParaRPr>
        </a:p>
      </dgm:t>
    </dgm:pt>
    <dgm:pt modelId="{457F67B6-C0A6-4619-956D-F05957C93D7D}" type="sib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8D260762-03F6-4B1B-9ACA-4AA1511F90FB}" type="par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69D08513-1B83-4332-87B8-568A2071F5B4}">
      <dgm:prSet phldrT="[Text]" custT="1"/>
      <dgm:spPr/>
      <dgm:t>
        <a:bodyPr/>
        <a:lstStyle/>
        <a:p>
          <a:r>
            <a:rPr lang="en-US" sz="2000" b="1" i="0" dirty="0">
              <a:latin typeface="Times New Roman" panose="02020603050405020304" pitchFamily="18" charset="0"/>
              <a:cs typeface="Times New Roman" panose="02020603050405020304" pitchFamily="18" charset="0"/>
            </a:rPr>
            <a:t>Specified Bank</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1638B5AE-D4FE-4DFF-A302-96761BF67DC3}" type="par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8DA8A23D-A4ED-43A8-AE55-7F001067F148}" type="sib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A0D5F74A-3CC4-4602-856F-0D9C186F7DB5}">
      <dgm:prSet phldrT="[Text]" custT="1"/>
      <dgm:spPr/>
      <dgm:t>
        <a:bodyPr/>
        <a:lstStyle/>
        <a:p>
          <a:pPr>
            <a:buSzPts val="1050"/>
            <a:buFont typeface="Calibri" panose="020F0502020204030204" pitchFamily="34" charset="0"/>
            <a:buAutoNum type="alphaLcPeriod"/>
          </a:pPr>
          <a:r>
            <a:rPr lang="en-US" sz="2000" b="1" i="0" dirty="0">
              <a:latin typeface="Times New Roman" panose="02020603050405020304" pitchFamily="18" charset="0"/>
              <a:cs typeface="Times New Roman" panose="02020603050405020304" pitchFamily="18" charset="0"/>
            </a:rPr>
            <a:t>After giving effect to the deduction allowable under Chapter VI-A and rebate allowable under </a:t>
          </a:r>
          <a:r>
            <a:rPr lang="en-US" sz="2000" b="1" i="0" u="none" dirty="0">
              <a:latin typeface="Times New Roman" panose="02020603050405020304" pitchFamily="18" charset="0"/>
              <a:cs typeface="Times New Roman" panose="02020603050405020304" pitchFamily="18" charset="0"/>
            </a:rPr>
            <a:t>section 87A</a:t>
          </a:r>
          <a:r>
            <a:rPr lang="en-US" sz="2000" b="1" i="0" dirty="0">
              <a:latin typeface="Times New Roman" panose="02020603050405020304" pitchFamily="18" charset="0"/>
              <a:cs typeface="Times New Roman" panose="02020603050405020304" pitchFamily="18" charset="0"/>
            </a:rPr>
            <a: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A397BB8A-FE1D-4C8D-A4A1-984CB00AEBF7}" type="par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D37D7CDB-DC56-4D3D-9B4A-099B0FF6234D}" type="sib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61EFD071-3869-4C1B-BA22-2078DB2DE8F7}">
      <dgm:prSet phldrT="[Text]" custT="1"/>
      <dgm:spPr/>
      <dgm:t>
        <a:bodyPr/>
        <a:lstStyle/>
        <a:p>
          <a:r>
            <a:rPr lang="en-IN" sz="2400" b="1" kern="1200" dirty="0">
              <a:solidFill>
                <a:prstClr val="black"/>
              </a:solidFill>
              <a:latin typeface="Times New Roman" panose="02020603050405020304" pitchFamily="18" charset="0"/>
              <a:ea typeface="+mn-ea"/>
              <a:cs typeface="Times New Roman" panose="02020603050405020304" pitchFamily="18" charset="0"/>
            </a:rPr>
            <a:t>Condition</a:t>
          </a:r>
          <a:endParaRPr lang="en-IN" sz="2000" b="1" kern="1200" dirty="0">
            <a:solidFill>
              <a:prstClr val="black"/>
            </a:solidFill>
            <a:latin typeface="Times New Roman" panose="02020603050405020304" pitchFamily="18" charset="0"/>
            <a:ea typeface="+mn-ea"/>
            <a:cs typeface="Times New Roman" panose="02020603050405020304" pitchFamily="18" charset="0"/>
          </a:endParaRPr>
        </a:p>
      </dgm:t>
    </dgm:pt>
    <dgm:pt modelId="{33A133FE-DEA0-4542-BEE8-EB633B7C36C0}" type="parTrans" cxnId="{9F84D82D-64E6-446A-B57B-3E93088E03A4}">
      <dgm:prSet/>
      <dgm:spPr/>
      <dgm:t>
        <a:bodyPr/>
        <a:lstStyle/>
        <a:p>
          <a:endParaRPr lang="en-US" sz="2000" b="1">
            <a:latin typeface="Times New Roman" panose="02020603050405020304" pitchFamily="18" charset="0"/>
            <a:cs typeface="Times New Roman" panose="02020603050405020304" pitchFamily="18" charset="0"/>
          </a:endParaRPr>
        </a:p>
      </dgm:t>
    </dgm:pt>
    <dgm:pt modelId="{2038CCAC-B867-4D07-B8CB-A0A736BA5289}" type="sibTrans" cxnId="{9F84D82D-64E6-446A-B57B-3E93088E03A4}">
      <dgm:prSet/>
      <dgm:spPr/>
      <dgm:t>
        <a:bodyPr/>
        <a:lstStyle/>
        <a:p>
          <a:endParaRPr lang="en-US" sz="2000" b="1">
            <a:latin typeface="Times New Roman" panose="02020603050405020304" pitchFamily="18" charset="0"/>
            <a:cs typeface="Times New Roman" panose="02020603050405020304" pitchFamily="18" charset="0"/>
          </a:endParaRPr>
        </a:p>
      </dgm:t>
    </dgm:pt>
    <dgm:pt modelId="{C153D13D-D2A1-47CB-9984-91C7218ABCCF}">
      <dgm:prSet phldrT="[Text]" custT="1"/>
      <dgm:spPr/>
      <dgm:t>
        <a:bodyPr/>
        <a:lstStyle/>
        <a:p>
          <a:pPr>
            <a:lnSpc>
              <a:spcPct val="100000"/>
            </a:lnSpc>
          </a:pPr>
          <a:r>
            <a:rPr lang="en-US" sz="2000" b="1" i="0" kern="1200" dirty="0">
              <a:latin typeface="Times New Roman" panose="02020603050405020304" pitchFamily="18" charset="0"/>
              <a:cs typeface="Times New Roman" panose="02020603050405020304" pitchFamily="18" charset="0"/>
            </a:rPr>
            <a:t>1. Payee is having income of pension </a:t>
          </a:r>
        </a:p>
        <a:p>
          <a:pPr>
            <a:lnSpc>
              <a:spcPct val="100000"/>
            </a:lnSpc>
          </a:pPr>
          <a:r>
            <a:rPr lang="en-US" sz="2000" b="1" i="0" kern="1200" dirty="0">
              <a:latin typeface="Times New Roman" panose="02020603050405020304" pitchFamily="18" charset="0"/>
              <a:cs typeface="Times New Roman" panose="02020603050405020304" pitchFamily="18" charset="0"/>
            </a:rPr>
            <a:t>2. No other income except the income of interest on such bank account</a:t>
          </a:r>
        </a:p>
        <a:p>
          <a:pPr>
            <a:lnSpc>
              <a:spcPct val="90000"/>
            </a:lnSpc>
          </a:pPr>
          <a:r>
            <a:rPr lang="en-US" sz="2000" b="1" i="0" kern="1200" dirty="0">
              <a:solidFill>
                <a:prstClr val="black"/>
              </a:solidFill>
              <a:latin typeface="Times New Roman" panose="02020603050405020304" pitchFamily="18" charset="0"/>
              <a:ea typeface="+mn-ea"/>
              <a:cs typeface="Times New Roman" panose="02020603050405020304" pitchFamily="18" charset="0"/>
            </a:rPr>
            <a:t>3. He h</a:t>
          </a:r>
          <a:r>
            <a:rPr lang="en-US" sz="2000" b="1" i="0" kern="1200" dirty="0">
              <a:latin typeface="Times New Roman" panose="02020603050405020304" pitchFamily="18" charset="0"/>
              <a:cs typeface="Times New Roman" panose="02020603050405020304" pitchFamily="18" charset="0"/>
            </a:rPr>
            <a:t>as furnished a declaration to the specified bank </a:t>
          </a:r>
        </a:p>
        <a:p>
          <a:pPr>
            <a:lnSpc>
              <a:spcPct val="90000"/>
            </a:lnSpc>
          </a:pPr>
          <a:endParaRPr lang="en-US" sz="2000" b="1" i="0" kern="1200" dirty="0">
            <a:solidFill>
              <a:prstClr val="black"/>
            </a:solidFill>
            <a:latin typeface="Times New Roman" panose="02020603050405020304" pitchFamily="18" charset="0"/>
            <a:ea typeface="+mn-ea"/>
            <a:cs typeface="Times New Roman" panose="02020603050405020304" pitchFamily="18" charset="0"/>
          </a:endParaRPr>
        </a:p>
      </dgm:t>
    </dgm:pt>
    <dgm:pt modelId="{E9E3972B-9707-4210-991D-6037BE6AAD32}" type="parTrans" cxnId="{9F4ED6C1-735A-4769-9270-FCD18E48F0AD}">
      <dgm:prSet/>
      <dgm:spPr/>
      <dgm:t>
        <a:bodyPr/>
        <a:lstStyle/>
        <a:p>
          <a:endParaRPr lang="en-US" sz="2000" b="1">
            <a:latin typeface="Times New Roman" panose="02020603050405020304" pitchFamily="18" charset="0"/>
            <a:cs typeface="Times New Roman" panose="02020603050405020304" pitchFamily="18" charset="0"/>
          </a:endParaRPr>
        </a:p>
      </dgm:t>
    </dgm:pt>
    <dgm:pt modelId="{B24D8E8F-F038-43B9-BCA2-07A0D69DE916}" type="sibTrans" cxnId="{9F4ED6C1-735A-4769-9270-FCD18E48F0AD}">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5">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5"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5"/>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5">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5">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5"/>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5">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5">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5"/>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5">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5">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5"/>
      <dgm:spPr/>
    </dgm:pt>
    <dgm:pt modelId="{F3A384DE-E4AA-497D-8FAC-13539E2D0245}" type="pres">
      <dgm:prSet presAssocID="{62D5A5D8-9DBB-49D9-945A-C7186132A9C7}" presName="sibTrans" presStyleCnt="0"/>
      <dgm:spPr/>
    </dgm:pt>
    <dgm:pt modelId="{331608E9-39FB-4036-BEB4-36948AA623B9}" type="pres">
      <dgm:prSet presAssocID="{61EFD071-3869-4C1B-BA22-2078DB2DE8F7}" presName="composite" presStyleCnt="0"/>
      <dgm:spPr/>
    </dgm:pt>
    <dgm:pt modelId="{D68D5FA8-9574-4855-87AE-BEDF6439A008}" type="pres">
      <dgm:prSet presAssocID="{61EFD071-3869-4C1B-BA22-2078DB2DE8F7}" presName="FirstChild" presStyleLbl="revTx" presStyleIdx="4" presStyleCnt="5" custScaleY="267135">
        <dgm:presLayoutVars>
          <dgm:chMax val="0"/>
          <dgm:chPref val="0"/>
          <dgm:bulletEnabled val="1"/>
        </dgm:presLayoutVars>
      </dgm:prSet>
      <dgm:spPr/>
    </dgm:pt>
    <dgm:pt modelId="{8C7684F7-EA5D-4C5A-B7F7-2BCB8A1A5D9D}" type="pres">
      <dgm:prSet presAssocID="{61EFD071-3869-4C1B-BA22-2078DB2DE8F7}" presName="Parent" presStyleLbl="alignNode1" presStyleIdx="4" presStyleCnt="5" custScaleY="185405" custLinFactNeighborX="550" custLinFactNeighborY="-36670">
        <dgm:presLayoutVars>
          <dgm:chMax val="3"/>
          <dgm:chPref val="3"/>
          <dgm:bulletEnabled val="1"/>
        </dgm:presLayoutVars>
      </dgm:prSet>
      <dgm:spPr/>
    </dgm:pt>
    <dgm:pt modelId="{8139E2DC-462D-46BA-B4A5-101EA05C146D}" type="pres">
      <dgm:prSet presAssocID="{61EFD071-3869-4C1B-BA22-2078DB2DE8F7}" presName="Accent" presStyleLbl="parChTrans1D1" presStyleIdx="4" presStyleCnt="5"/>
      <dgm:spPr/>
    </dgm:pt>
  </dgm:ptLst>
  <dgm:cxnLst>
    <dgm:cxn modelId="{E283CA22-060C-4C03-B072-EC6E4041E4C7}" srcId="{B7C4A690-9CB0-4FA8-8815-D6C95A1650EC}" destId="{A0D5F74A-3CC4-4602-856F-0D9C186F7DB5}" srcOrd="0" destOrd="0" parTransId="{A397BB8A-FE1D-4C8D-A4A1-984CB00AEBF7}" sibTransId="{D37D7CDB-DC56-4D3D-9B4A-099B0FF6234D}"/>
    <dgm:cxn modelId="{2811C024-C0E1-46C8-B3AD-1740719D87D5}" srcId="{1EB1372A-EBA6-4D5E-9BCC-A9BDA8A823BE}" destId="{69D08513-1B83-4332-87B8-568A2071F5B4}" srcOrd="0" destOrd="0" parTransId="{1638B5AE-D4FE-4DFF-A302-96761BF67DC3}" sibTransId="{8DA8A23D-A4ED-43A8-AE55-7F001067F148}"/>
    <dgm:cxn modelId="{F6B6862B-8C7B-45EA-A5DC-0381665EB623}" srcId="{FD524C82-5474-429C-9ADF-BE2520CAAA9D}" destId="{9A6AC3EA-D96D-4C70-A98E-4AF95F9CC252}" srcOrd="1" destOrd="0" parTransId="{2CD6F2BD-74AB-41F1-A5CC-49EAA2B9847B}" sibTransId="{9D563B72-0729-4650-85A6-83C086EA9463}"/>
    <dgm:cxn modelId="{9F84D82D-64E6-446A-B57B-3E93088E03A4}" srcId="{FD524C82-5474-429C-9ADF-BE2520CAAA9D}" destId="{61EFD071-3869-4C1B-BA22-2078DB2DE8F7}" srcOrd="4" destOrd="0" parTransId="{33A133FE-DEA0-4542-BEE8-EB633B7C36C0}" sibTransId="{2038CCAC-B867-4D07-B8CB-A0A736BA5289}"/>
    <dgm:cxn modelId="{630F4C35-0D89-46F7-9713-DC6ECBD4C486}" srcId="{7C793B89-1E4D-4688-AE59-095F2427175E}" destId="{D9B30CE6-F646-4C85-AA60-9BB0FEF9A80A}" srcOrd="0" destOrd="0" parTransId="{8D260762-03F6-4B1B-9ACA-4AA1511F90FB}" sibTransId="{457F67B6-C0A6-4619-956D-F05957C93D7D}"/>
    <dgm:cxn modelId="{0DC7CD40-1032-464A-8268-3C3A255EF7CD}" srcId="{FD524C82-5474-429C-9ADF-BE2520CAAA9D}" destId="{1EB1372A-EBA6-4D5E-9BCC-A9BDA8A823BE}" srcOrd="0" destOrd="0" parTransId="{A803464B-AA4D-465E-BE01-CD0CDB047037}" sibTransId="{E34955CB-0087-4DEC-B6A0-DEE8E1693281}"/>
    <dgm:cxn modelId="{221AD243-BADD-4DB0-9632-55F2F3F252E1}" type="presOf" srcId="{61EFD071-3869-4C1B-BA22-2078DB2DE8F7}" destId="{8C7684F7-EA5D-4C5A-B7F7-2BCB8A1A5D9D}" srcOrd="0" destOrd="0" presId="urn:microsoft.com/office/officeart/2011/layout/TabList"/>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DDCE4190-C43C-4EAA-9453-9D7F4517B03D}" type="presOf" srcId="{A0D5F74A-3CC4-4602-856F-0D9C186F7DB5}" destId="{B3135368-3210-442E-9746-00FC9009FE7F}" srcOrd="0" destOrd="0" presId="urn:microsoft.com/office/officeart/2011/layout/TabList"/>
    <dgm:cxn modelId="{7943A396-5285-4305-9457-ABCF2EBA5008}" type="presOf" srcId="{C153D13D-D2A1-47CB-9984-91C7218ABCCF}" destId="{D68D5FA8-9574-4855-87AE-BEDF6439A008}" srcOrd="0" destOrd="0" presId="urn:microsoft.com/office/officeart/2011/layout/TabList"/>
    <dgm:cxn modelId="{DF20589B-924E-4BA6-8EE3-78AC49EFB43D}" type="presOf" srcId="{69D08513-1B83-4332-87B8-568A2071F5B4}" destId="{C442166D-9F45-409B-BFC5-A23C51222085}" srcOrd="0" destOrd="0" presId="urn:microsoft.com/office/officeart/2011/layout/TabList"/>
    <dgm:cxn modelId="{8A1545A9-4F91-4173-8F31-9A42F8E970BA}" type="presOf" srcId="{D9B30CE6-F646-4C85-AA60-9BB0FEF9A80A}" destId="{7217F4FD-7A9F-450E-805D-2CD77815DFA6}"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9F4ED6C1-735A-4769-9270-FCD18E48F0AD}" srcId="{61EFD071-3869-4C1B-BA22-2078DB2DE8F7}" destId="{C153D13D-D2A1-47CB-9984-91C7218ABCCF}" srcOrd="0" destOrd="0" parTransId="{E9E3972B-9707-4210-991D-6037BE6AAD32}" sibTransId="{B24D8E8F-F038-43B9-BCA2-07A0D69DE916}"/>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 modelId="{616ABE93-727A-4169-8084-768463FC4C39}" type="presParOf" srcId="{B201A340-30C1-47B3-BF25-41A4ABF93C3E}" destId="{F3A384DE-E4AA-497D-8FAC-13539E2D0245}" srcOrd="7" destOrd="0" presId="urn:microsoft.com/office/officeart/2011/layout/TabList"/>
    <dgm:cxn modelId="{CF1A443E-D87C-453D-8B70-C7963194BB0B}" type="presParOf" srcId="{B201A340-30C1-47B3-BF25-41A4ABF93C3E}" destId="{331608E9-39FB-4036-BEB4-36948AA623B9}" srcOrd="8" destOrd="0" presId="urn:microsoft.com/office/officeart/2011/layout/TabList"/>
    <dgm:cxn modelId="{9410DF88-0F3F-436E-A4E5-BF0D5B6E1DC2}" type="presParOf" srcId="{331608E9-39FB-4036-BEB4-36948AA623B9}" destId="{D68D5FA8-9574-4855-87AE-BEDF6439A008}" srcOrd="0" destOrd="0" presId="urn:microsoft.com/office/officeart/2011/layout/TabList"/>
    <dgm:cxn modelId="{E4B74C10-7A06-4796-B9A8-F8C75B5CC363}" type="presParOf" srcId="{331608E9-39FB-4036-BEB4-36948AA623B9}" destId="{8C7684F7-EA5D-4C5A-B7F7-2BCB8A1A5D9D}" srcOrd="1" destOrd="0" presId="urn:microsoft.com/office/officeart/2011/layout/TabList"/>
    <dgm:cxn modelId="{147DE5E9-DDD4-44F4-BAE0-E370ADEE2D69}" type="presParOf" srcId="{331608E9-39FB-4036-BEB4-36948AA623B9}" destId="{8139E2DC-462D-46BA-B4A5-101EA05C146D}"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Payer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Recipient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IN" sz="2000" b="1" dirty="0">
              <a:latin typeface="Times New Roman" panose="02020603050405020304" pitchFamily="18" charset="0"/>
              <a:cs typeface="Times New Roman" panose="02020603050405020304" pitchFamily="18" charset="0"/>
            </a:rPr>
            <a:t>Any Resident</a:t>
          </a: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Time of Deduction</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Rate of TDS</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D9B30CE6-F646-4C85-AA60-9BB0FEF9A80A}">
      <dgm:prSet phldrT="[Text]" custT="1"/>
      <dgm:spPr/>
      <dgm:t>
        <a:bodyPr/>
        <a:lstStyle/>
        <a:p>
          <a:r>
            <a:rPr lang="en-IN" sz="2000" b="1" dirty="0">
              <a:latin typeface="Times New Roman" panose="02020603050405020304" pitchFamily="18" charset="0"/>
              <a:cs typeface="Times New Roman" panose="02020603050405020304" pitchFamily="18" charset="0"/>
            </a:rPr>
            <a:t>0.1% on Excess amount </a:t>
          </a:r>
        </a:p>
      </dgm:t>
    </dgm:pt>
    <dgm:pt modelId="{457F67B6-C0A6-4619-956D-F05957C93D7D}" type="sib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8D260762-03F6-4B1B-9ACA-4AA1511F90FB}" type="par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69D08513-1B83-4332-87B8-568A2071F5B4}">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Any person </a:t>
          </a:r>
          <a:r>
            <a:rPr lang="en-US" sz="2000" b="1" i="0" dirty="0">
              <a:latin typeface="Times New Roman" panose="02020603050405020304" pitchFamily="18" charset="0"/>
              <a:cs typeface="Times New Roman" panose="02020603050405020304" pitchFamily="18" charset="0"/>
            </a:rPr>
            <a:t>(whose total sales, gross receipts or turnover from the business carried on by him exceed ten crore rupees during the financial year immediately preceding the financial year)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1638B5AE-D4FE-4DFF-A302-96761BF67DC3}" type="par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8DA8A23D-A4ED-43A8-AE55-7F001067F148}" type="sib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A0D5F74A-3CC4-4602-856F-0D9C186F7DB5}">
      <dgm:prSet phldrT="[Text]" custT="1"/>
      <dgm:spPr/>
      <dgm:t>
        <a:bodyPr/>
        <a:lstStyle/>
        <a:p>
          <a:pPr>
            <a:buSzPts val="1050"/>
            <a:buFont typeface="Calibri" panose="020F0502020204030204" pitchFamily="34" charset="0"/>
            <a:buAutoNum type="alphaLcPeriod"/>
          </a:pPr>
          <a:r>
            <a:rPr lang="en-US" sz="2000" b="1" dirty="0">
              <a:latin typeface="Times New Roman" panose="02020603050405020304" pitchFamily="18" charset="0"/>
              <a:cs typeface="Times New Roman" panose="02020603050405020304" pitchFamily="18" charset="0"/>
            </a:rPr>
            <a:t>At the time of credit of such sum to the account of the payee or at the time of payment, whichever is earlier.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A397BB8A-FE1D-4C8D-A4A1-984CB00AEBF7}" type="par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D37D7CDB-DC56-4D3D-9B4A-099B0FF6234D}" type="sib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61EFD071-3869-4C1B-BA22-2078DB2DE8F7}">
      <dgm:prSet phldrT="[Text]" custT="1"/>
      <dgm:spPr/>
      <dgm:t>
        <a:bodyPr/>
        <a:lstStyle/>
        <a:p>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gm:t>
    </dgm:pt>
    <dgm:pt modelId="{33A133FE-DEA0-4542-BEE8-EB633B7C36C0}" type="parTrans" cxnId="{9F84D82D-64E6-446A-B57B-3E93088E03A4}">
      <dgm:prSet/>
      <dgm:spPr/>
      <dgm:t>
        <a:bodyPr/>
        <a:lstStyle/>
        <a:p>
          <a:endParaRPr lang="en-US" sz="2000" b="1">
            <a:latin typeface="Times New Roman" panose="02020603050405020304" pitchFamily="18" charset="0"/>
            <a:cs typeface="Times New Roman" panose="02020603050405020304" pitchFamily="18" charset="0"/>
          </a:endParaRPr>
        </a:p>
      </dgm:t>
    </dgm:pt>
    <dgm:pt modelId="{2038CCAC-B867-4D07-B8CB-A0A736BA5289}" type="sibTrans" cxnId="{9F84D82D-64E6-446A-B57B-3E93088E03A4}">
      <dgm:prSet/>
      <dgm:spPr/>
      <dgm:t>
        <a:bodyPr/>
        <a:lstStyle/>
        <a:p>
          <a:endParaRPr lang="en-US" sz="2000" b="1">
            <a:latin typeface="Times New Roman" panose="02020603050405020304" pitchFamily="18" charset="0"/>
            <a:cs typeface="Times New Roman" panose="02020603050405020304" pitchFamily="18" charset="0"/>
          </a:endParaRPr>
        </a:p>
      </dgm:t>
    </dgm:pt>
    <dgm:pt modelId="{C153D13D-D2A1-47CB-9984-91C7218ABCCF}">
      <dgm:prSet phldrT="[Text]" custT="1"/>
      <dgm:spPr/>
      <dgm:t>
        <a:bodyPr/>
        <a:lstStyle/>
        <a:p>
          <a:r>
            <a:rPr lang="en-IN" sz="2000" b="1" kern="1200" dirty="0">
              <a:solidFill>
                <a:prstClr val="black"/>
              </a:solidFill>
              <a:latin typeface="Times New Roman" panose="02020603050405020304" pitchFamily="18" charset="0"/>
              <a:ea typeface="+mn-ea"/>
              <a:cs typeface="Times New Roman" panose="02020603050405020304" pitchFamily="18" charset="0"/>
            </a:rPr>
            <a:t>More than Rs.50 Lakh during a FY</a:t>
          </a:r>
        </a:p>
      </dgm:t>
    </dgm:pt>
    <dgm:pt modelId="{E9E3972B-9707-4210-991D-6037BE6AAD32}" type="parTrans" cxnId="{9F4ED6C1-735A-4769-9270-FCD18E48F0AD}">
      <dgm:prSet/>
      <dgm:spPr/>
      <dgm:t>
        <a:bodyPr/>
        <a:lstStyle/>
        <a:p>
          <a:endParaRPr lang="en-US" sz="2000" b="1">
            <a:latin typeface="Times New Roman" panose="02020603050405020304" pitchFamily="18" charset="0"/>
            <a:cs typeface="Times New Roman" panose="02020603050405020304" pitchFamily="18" charset="0"/>
          </a:endParaRPr>
        </a:p>
      </dgm:t>
    </dgm:pt>
    <dgm:pt modelId="{B24D8E8F-F038-43B9-BCA2-07A0D69DE916}" type="sibTrans" cxnId="{9F4ED6C1-735A-4769-9270-FCD18E48F0AD}">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5">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5"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5"/>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5">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5">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5"/>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5">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5">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5"/>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5">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5">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5"/>
      <dgm:spPr/>
    </dgm:pt>
    <dgm:pt modelId="{F3A384DE-E4AA-497D-8FAC-13539E2D0245}" type="pres">
      <dgm:prSet presAssocID="{62D5A5D8-9DBB-49D9-945A-C7186132A9C7}" presName="sibTrans" presStyleCnt="0"/>
      <dgm:spPr/>
    </dgm:pt>
    <dgm:pt modelId="{331608E9-39FB-4036-BEB4-36948AA623B9}" type="pres">
      <dgm:prSet presAssocID="{61EFD071-3869-4C1B-BA22-2078DB2DE8F7}" presName="composite" presStyleCnt="0"/>
      <dgm:spPr/>
    </dgm:pt>
    <dgm:pt modelId="{D68D5FA8-9574-4855-87AE-BEDF6439A008}" type="pres">
      <dgm:prSet presAssocID="{61EFD071-3869-4C1B-BA22-2078DB2DE8F7}" presName="FirstChild" presStyleLbl="revTx" presStyleIdx="4" presStyleCnt="5">
        <dgm:presLayoutVars>
          <dgm:chMax val="0"/>
          <dgm:chPref val="0"/>
          <dgm:bulletEnabled val="1"/>
        </dgm:presLayoutVars>
      </dgm:prSet>
      <dgm:spPr/>
    </dgm:pt>
    <dgm:pt modelId="{8C7684F7-EA5D-4C5A-B7F7-2BCB8A1A5D9D}" type="pres">
      <dgm:prSet presAssocID="{61EFD071-3869-4C1B-BA22-2078DB2DE8F7}" presName="Parent" presStyleLbl="alignNode1" presStyleIdx="4" presStyleCnt="5">
        <dgm:presLayoutVars>
          <dgm:chMax val="3"/>
          <dgm:chPref val="3"/>
          <dgm:bulletEnabled val="1"/>
        </dgm:presLayoutVars>
      </dgm:prSet>
      <dgm:spPr/>
    </dgm:pt>
    <dgm:pt modelId="{8139E2DC-462D-46BA-B4A5-101EA05C146D}" type="pres">
      <dgm:prSet presAssocID="{61EFD071-3869-4C1B-BA22-2078DB2DE8F7}" presName="Accent" presStyleLbl="parChTrans1D1" presStyleIdx="4" presStyleCnt="5"/>
      <dgm:spPr/>
    </dgm:pt>
  </dgm:ptLst>
  <dgm:cxnLst>
    <dgm:cxn modelId="{E283CA22-060C-4C03-B072-EC6E4041E4C7}" srcId="{B7C4A690-9CB0-4FA8-8815-D6C95A1650EC}" destId="{A0D5F74A-3CC4-4602-856F-0D9C186F7DB5}" srcOrd="0" destOrd="0" parTransId="{A397BB8A-FE1D-4C8D-A4A1-984CB00AEBF7}" sibTransId="{D37D7CDB-DC56-4D3D-9B4A-099B0FF6234D}"/>
    <dgm:cxn modelId="{2811C024-C0E1-46C8-B3AD-1740719D87D5}" srcId="{1EB1372A-EBA6-4D5E-9BCC-A9BDA8A823BE}" destId="{69D08513-1B83-4332-87B8-568A2071F5B4}" srcOrd="0" destOrd="0" parTransId="{1638B5AE-D4FE-4DFF-A302-96761BF67DC3}" sibTransId="{8DA8A23D-A4ED-43A8-AE55-7F001067F148}"/>
    <dgm:cxn modelId="{F6B6862B-8C7B-45EA-A5DC-0381665EB623}" srcId="{FD524C82-5474-429C-9ADF-BE2520CAAA9D}" destId="{9A6AC3EA-D96D-4C70-A98E-4AF95F9CC252}" srcOrd="1" destOrd="0" parTransId="{2CD6F2BD-74AB-41F1-A5CC-49EAA2B9847B}" sibTransId="{9D563B72-0729-4650-85A6-83C086EA9463}"/>
    <dgm:cxn modelId="{9F84D82D-64E6-446A-B57B-3E93088E03A4}" srcId="{FD524C82-5474-429C-9ADF-BE2520CAAA9D}" destId="{61EFD071-3869-4C1B-BA22-2078DB2DE8F7}" srcOrd="4" destOrd="0" parTransId="{33A133FE-DEA0-4542-BEE8-EB633B7C36C0}" sibTransId="{2038CCAC-B867-4D07-B8CB-A0A736BA5289}"/>
    <dgm:cxn modelId="{630F4C35-0D89-46F7-9713-DC6ECBD4C486}" srcId="{7C793B89-1E4D-4688-AE59-095F2427175E}" destId="{D9B30CE6-F646-4C85-AA60-9BB0FEF9A80A}" srcOrd="0" destOrd="0" parTransId="{8D260762-03F6-4B1B-9ACA-4AA1511F90FB}" sibTransId="{457F67B6-C0A6-4619-956D-F05957C93D7D}"/>
    <dgm:cxn modelId="{0DC7CD40-1032-464A-8268-3C3A255EF7CD}" srcId="{FD524C82-5474-429C-9ADF-BE2520CAAA9D}" destId="{1EB1372A-EBA6-4D5E-9BCC-A9BDA8A823BE}" srcOrd="0" destOrd="0" parTransId="{A803464B-AA4D-465E-BE01-CD0CDB047037}" sibTransId="{E34955CB-0087-4DEC-B6A0-DEE8E1693281}"/>
    <dgm:cxn modelId="{221AD243-BADD-4DB0-9632-55F2F3F252E1}" type="presOf" srcId="{61EFD071-3869-4C1B-BA22-2078DB2DE8F7}" destId="{8C7684F7-EA5D-4C5A-B7F7-2BCB8A1A5D9D}" srcOrd="0" destOrd="0" presId="urn:microsoft.com/office/officeart/2011/layout/TabList"/>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DDCE4190-C43C-4EAA-9453-9D7F4517B03D}" type="presOf" srcId="{A0D5F74A-3CC4-4602-856F-0D9C186F7DB5}" destId="{B3135368-3210-442E-9746-00FC9009FE7F}" srcOrd="0" destOrd="0" presId="urn:microsoft.com/office/officeart/2011/layout/TabList"/>
    <dgm:cxn modelId="{7943A396-5285-4305-9457-ABCF2EBA5008}" type="presOf" srcId="{C153D13D-D2A1-47CB-9984-91C7218ABCCF}" destId="{D68D5FA8-9574-4855-87AE-BEDF6439A008}" srcOrd="0" destOrd="0" presId="urn:microsoft.com/office/officeart/2011/layout/TabList"/>
    <dgm:cxn modelId="{DF20589B-924E-4BA6-8EE3-78AC49EFB43D}" type="presOf" srcId="{69D08513-1B83-4332-87B8-568A2071F5B4}" destId="{C442166D-9F45-409B-BFC5-A23C51222085}" srcOrd="0" destOrd="0" presId="urn:microsoft.com/office/officeart/2011/layout/TabList"/>
    <dgm:cxn modelId="{8A1545A9-4F91-4173-8F31-9A42F8E970BA}" type="presOf" srcId="{D9B30CE6-F646-4C85-AA60-9BB0FEF9A80A}" destId="{7217F4FD-7A9F-450E-805D-2CD77815DFA6}"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9F4ED6C1-735A-4769-9270-FCD18E48F0AD}" srcId="{61EFD071-3869-4C1B-BA22-2078DB2DE8F7}" destId="{C153D13D-D2A1-47CB-9984-91C7218ABCCF}" srcOrd="0" destOrd="0" parTransId="{E9E3972B-9707-4210-991D-6037BE6AAD32}" sibTransId="{B24D8E8F-F038-43B9-BCA2-07A0D69DE916}"/>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 modelId="{616ABE93-727A-4169-8084-768463FC4C39}" type="presParOf" srcId="{B201A340-30C1-47B3-BF25-41A4ABF93C3E}" destId="{F3A384DE-E4AA-497D-8FAC-13539E2D0245}" srcOrd="7" destOrd="0" presId="urn:microsoft.com/office/officeart/2011/layout/TabList"/>
    <dgm:cxn modelId="{CF1A443E-D87C-453D-8B70-C7963194BB0B}" type="presParOf" srcId="{B201A340-30C1-47B3-BF25-41A4ABF93C3E}" destId="{331608E9-39FB-4036-BEB4-36948AA623B9}" srcOrd="8" destOrd="0" presId="urn:microsoft.com/office/officeart/2011/layout/TabList"/>
    <dgm:cxn modelId="{9410DF88-0F3F-436E-A4E5-BF0D5B6E1DC2}" type="presParOf" srcId="{331608E9-39FB-4036-BEB4-36948AA623B9}" destId="{D68D5FA8-9574-4855-87AE-BEDF6439A008}" srcOrd="0" destOrd="0" presId="urn:microsoft.com/office/officeart/2011/layout/TabList"/>
    <dgm:cxn modelId="{E4B74C10-7A06-4796-B9A8-F8C75B5CC363}" type="presParOf" srcId="{331608E9-39FB-4036-BEB4-36948AA623B9}" destId="{8C7684F7-EA5D-4C5A-B7F7-2BCB8A1A5D9D}" srcOrd="1" destOrd="0" presId="urn:microsoft.com/office/officeart/2011/layout/TabList"/>
    <dgm:cxn modelId="{147DE5E9-DDD4-44F4-BAE0-E370ADEE2D69}" type="presParOf" srcId="{331608E9-39FB-4036-BEB4-36948AA623B9}" destId="{8139E2DC-462D-46BA-B4A5-101EA05C146D}"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Payer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Recipient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IN" sz="2000" b="1" dirty="0">
              <a:latin typeface="Times New Roman" panose="02020603050405020304" pitchFamily="18" charset="0"/>
              <a:cs typeface="Times New Roman" panose="02020603050405020304" pitchFamily="18" charset="0"/>
            </a:rPr>
            <a:t>Any Resident</a:t>
          </a: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Time of Deduction</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Rate of TDS</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D9B30CE6-F646-4C85-AA60-9BB0FEF9A80A}">
      <dgm:prSet phldrT="[Text]" custT="1"/>
      <dgm:spPr/>
      <dgm:t>
        <a:bodyPr/>
        <a:lstStyle/>
        <a:p>
          <a:r>
            <a:rPr lang="en-IN" sz="2000" b="1" dirty="0">
              <a:latin typeface="Times New Roman" panose="02020603050405020304" pitchFamily="18" charset="0"/>
              <a:cs typeface="Times New Roman" panose="02020603050405020304" pitchFamily="18" charset="0"/>
            </a:rPr>
            <a:t>10% </a:t>
          </a:r>
        </a:p>
      </dgm:t>
    </dgm:pt>
    <dgm:pt modelId="{457F67B6-C0A6-4619-956D-F05957C93D7D}" type="sib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8D260762-03F6-4B1B-9ACA-4AA1511F90FB}" type="par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69D08513-1B83-4332-87B8-568A2071F5B4}">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Any person</a:t>
          </a:r>
        </a:p>
      </dgm:t>
    </dgm:pt>
    <dgm:pt modelId="{1638B5AE-D4FE-4DFF-A302-96761BF67DC3}" type="par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8DA8A23D-A4ED-43A8-AE55-7F001067F148}" type="sib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A0D5F74A-3CC4-4602-856F-0D9C186F7DB5}">
      <dgm:prSet phldrT="[Text]" custT="1"/>
      <dgm:spPr/>
      <dgm:t>
        <a:bodyPr/>
        <a:lstStyle/>
        <a:p>
          <a:pPr>
            <a:buSzPts val="1050"/>
            <a:buFont typeface="Calibri" panose="020F0502020204030204" pitchFamily="34" charset="0"/>
            <a:buAutoNum type="alphaLcPeriod"/>
          </a:pPr>
          <a:r>
            <a:rPr lang="en-US" sz="2000" b="1" i="0" dirty="0">
              <a:latin typeface="Times New Roman" panose="02020603050405020304" pitchFamily="18" charset="0"/>
              <a:cs typeface="Times New Roman" panose="02020603050405020304" pitchFamily="18" charset="0"/>
            </a:rPr>
            <a:t>before providing such benefit or perquisite tax has been deducted</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A397BB8A-FE1D-4C8D-A4A1-984CB00AEBF7}" type="par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D37D7CDB-DC56-4D3D-9B4A-099B0FF6234D}" type="sib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61EFD071-3869-4C1B-BA22-2078DB2DE8F7}">
      <dgm:prSet phldrT="[Text]" custT="1"/>
      <dgm:spPr/>
      <dgm:t>
        <a:bodyPr/>
        <a:lstStyle/>
        <a:p>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gm:t>
    </dgm:pt>
    <dgm:pt modelId="{33A133FE-DEA0-4542-BEE8-EB633B7C36C0}" type="parTrans" cxnId="{9F84D82D-64E6-446A-B57B-3E93088E03A4}">
      <dgm:prSet/>
      <dgm:spPr/>
      <dgm:t>
        <a:bodyPr/>
        <a:lstStyle/>
        <a:p>
          <a:endParaRPr lang="en-US" sz="2000" b="1">
            <a:latin typeface="Times New Roman" panose="02020603050405020304" pitchFamily="18" charset="0"/>
            <a:cs typeface="Times New Roman" panose="02020603050405020304" pitchFamily="18" charset="0"/>
          </a:endParaRPr>
        </a:p>
      </dgm:t>
    </dgm:pt>
    <dgm:pt modelId="{2038CCAC-B867-4D07-B8CB-A0A736BA5289}" type="sibTrans" cxnId="{9F84D82D-64E6-446A-B57B-3E93088E03A4}">
      <dgm:prSet/>
      <dgm:spPr/>
      <dgm:t>
        <a:bodyPr/>
        <a:lstStyle/>
        <a:p>
          <a:endParaRPr lang="en-US" sz="2000" b="1">
            <a:latin typeface="Times New Roman" panose="02020603050405020304" pitchFamily="18" charset="0"/>
            <a:cs typeface="Times New Roman" panose="02020603050405020304" pitchFamily="18" charset="0"/>
          </a:endParaRPr>
        </a:p>
      </dgm:t>
    </dgm:pt>
    <dgm:pt modelId="{C153D13D-D2A1-47CB-9984-91C7218ABCCF}">
      <dgm:prSet phldrT="[Text]" custT="1"/>
      <dgm:spPr/>
      <dgm:t>
        <a:bodyPr/>
        <a:lstStyle/>
        <a:p>
          <a:r>
            <a:rPr lang="en-IN" sz="2000" b="1" kern="1200" dirty="0">
              <a:solidFill>
                <a:prstClr val="black"/>
              </a:solidFill>
              <a:latin typeface="Times New Roman" panose="02020603050405020304" pitchFamily="18" charset="0"/>
              <a:ea typeface="+mn-ea"/>
              <a:cs typeface="Times New Roman" panose="02020603050405020304" pitchFamily="18" charset="0"/>
            </a:rPr>
            <a:t>More than Rs.20,000 During a FY</a:t>
          </a:r>
        </a:p>
      </dgm:t>
    </dgm:pt>
    <dgm:pt modelId="{E9E3972B-9707-4210-991D-6037BE6AAD32}" type="parTrans" cxnId="{9F4ED6C1-735A-4769-9270-FCD18E48F0AD}">
      <dgm:prSet/>
      <dgm:spPr/>
      <dgm:t>
        <a:bodyPr/>
        <a:lstStyle/>
        <a:p>
          <a:endParaRPr lang="en-US" sz="2000" b="1">
            <a:latin typeface="Times New Roman" panose="02020603050405020304" pitchFamily="18" charset="0"/>
            <a:cs typeface="Times New Roman" panose="02020603050405020304" pitchFamily="18" charset="0"/>
          </a:endParaRPr>
        </a:p>
      </dgm:t>
    </dgm:pt>
    <dgm:pt modelId="{B24D8E8F-F038-43B9-BCA2-07A0D69DE916}" type="sibTrans" cxnId="{9F4ED6C1-735A-4769-9270-FCD18E48F0AD}">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5">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5"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5"/>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5">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5">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5"/>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5">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5">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5"/>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5">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5">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5"/>
      <dgm:spPr/>
    </dgm:pt>
    <dgm:pt modelId="{F3A384DE-E4AA-497D-8FAC-13539E2D0245}" type="pres">
      <dgm:prSet presAssocID="{62D5A5D8-9DBB-49D9-945A-C7186132A9C7}" presName="sibTrans" presStyleCnt="0"/>
      <dgm:spPr/>
    </dgm:pt>
    <dgm:pt modelId="{331608E9-39FB-4036-BEB4-36948AA623B9}" type="pres">
      <dgm:prSet presAssocID="{61EFD071-3869-4C1B-BA22-2078DB2DE8F7}" presName="composite" presStyleCnt="0"/>
      <dgm:spPr/>
    </dgm:pt>
    <dgm:pt modelId="{D68D5FA8-9574-4855-87AE-BEDF6439A008}" type="pres">
      <dgm:prSet presAssocID="{61EFD071-3869-4C1B-BA22-2078DB2DE8F7}" presName="FirstChild" presStyleLbl="revTx" presStyleIdx="4" presStyleCnt="5">
        <dgm:presLayoutVars>
          <dgm:chMax val="0"/>
          <dgm:chPref val="0"/>
          <dgm:bulletEnabled val="1"/>
        </dgm:presLayoutVars>
      </dgm:prSet>
      <dgm:spPr/>
    </dgm:pt>
    <dgm:pt modelId="{8C7684F7-EA5D-4C5A-B7F7-2BCB8A1A5D9D}" type="pres">
      <dgm:prSet presAssocID="{61EFD071-3869-4C1B-BA22-2078DB2DE8F7}" presName="Parent" presStyleLbl="alignNode1" presStyleIdx="4" presStyleCnt="5">
        <dgm:presLayoutVars>
          <dgm:chMax val="3"/>
          <dgm:chPref val="3"/>
          <dgm:bulletEnabled val="1"/>
        </dgm:presLayoutVars>
      </dgm:prSet>
      <dgm:spPr/>
    </dgm:pt>
    <dgm:pt modelId="{8139E2DC-462D-46BA-B4A5-101EA05C146D}" type="pres">
      <dgm:prSet presAssocID="{61EFD071-3869-4C1B-BA22-2078DB2DE8F7}" presName="Accent" presStyleLbl="parChTrans1D1" presStyleIdx="4" presStyleCnt="5"/>
      <dgm:spPr/>
    </dgm:pt>
  </dgm:ptLst>
  <dgm:cxnLst>
    <dgm:cxn modelId="{E283CA22-060C-4C03-B072-EC6E4041E4C7}" srcId="{B7C4A690-9CB0-4FA8-8815-D6C95A1650EC}" destId="{A0D5F74A-3CC4-4602-856F-0D9C186F7DB5}" srcOrd="0" destOrd="0" parTransId="{A397BB8A-FE1D-4C8D-A4A1-984CB00AEBF7}" sibTransId="{D37D7CDB-DC56-4D3D-9B4A-099B0FF6234D}"/>
    <dgm:cxn modelId="{2811C024-C0E1-46C8-B3AD-1740719D87D5}" srcId="{1EB1372A-EBA6-4D5E-9BCC-A9BDA8A823BE}" destId="{69D08513-1B83-4332-87B8-568A2071F5B4}" srcOrd="0" destOrd="0" parTransId="{1638B5AE-D4FE-4DFF-A302-96761BF67DC3}" sibTransId="{8DA8A23D-A4ED-43A8-AE55-7F001067F148}"/>
    <dgm:cxn modelId="{F6B6862B-8C7B-45EA-A5DC-0381665EB623}" srcId="{FD524C82-5474-429C-9ADF-BE2520CAAA9D}" destId="{9A6AC3EA-D96D-4C70-A98E-4AF95F9CC252}" srcOrd="1" destOrd="0" parTransId="{2CD6F2BD-74AB-41F1-A5CC-49EAA2B9847B}" sibTransId="{9D563B72-0729-4650-85A6-83C086EA9463}"/>
    <dgm:cxn modelId="{9F84D82D-64E6-446A-B57B-3E93088E03A4}" srcId="{FD524C82-5474-429C-9ADF-BE2520CAAA9D}" destId="{61EFD071-3869-4C1B-BA22-2078DB2DE8F7}" srcOrd="4" destOrd="0" parTransId="{33A133FE-DEA0-4542-BEE8-EB633B7C36C0}" sibTransId="{2038CCAC-B867-4D07-B8CB-A0A736BA5289}"/>
    <dgm:cxn modelId="{630F4C35-0D89-46F7-9713-DC6ECBD4C486}" srcId="{7C793B89-1E4D-4688-AE59-095F2427175E}" destId="{D9B30CE6-F646-4C85-AA60-9BB0FEF9A80A}" srcOrd="0" destOrd="0" parTransId="{8D260762-03F6-4B1B-9ACA-4AA1511F90FB}" sibTransId="{457F67B6-C0A6-4619-956D-F05957C93D7D}"/>
    <dgm:cxn modelId="{0DC7CD40-1032-464A-8268-3C3A255EF7CD}" srcId="{FD524C82-5474-429C-9ADF-BE2520CAAA9D}" destId="{1EB1372A-EBA6-4D5E-9BCC-A9BDA8A823BE}" srcOrd="0" destOrd="0" parTransId="{A803464B-AA4D-465E-BE01-CD0CDB047037}" sibTransId="{E34955CB-0087-4DEC-B6A0-DEE8E1693281}"/>
    <dgm:cxn modelId="{221AD243-BADD-4DB0-9632-55F2F3F252E1}" type="presOf" srcId="{61EFD071-3869-4C1B-BA22-2078DB2DE8F7}" destId="{8C7684F7-EA5D-4C5A-B7F7-2BCB8A1A5D9D}" srcOrd="0" destOrd="0" presId="urn:microsoft.com/office/officeart/2011/layout/TabList"/>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DDCE4190-C43C-4EAA-9453-9D7F4517B03D}" type="presOf" srcId="{A0D5F74A-3CC4-4602-856F-0D9C186F7DB5}" destId="{B3135368-3210-442E-9746-00FC9009FE7F}" srcOrd="0" destOrd="0" presId="urn:microsoft.com/office/officeart/2011/layout/TabList"/>
    <dgm:cxn modelId="{7943A396-5285-4305-9457-ABCF2EBA5008}" type="presOf" srcId="{C153D13D-D2A1-47CB-9984-91C7218ABCCF}" destId="{D68D5FA8-9574-4855-87AE-BEDF6439A008}" srcOrd="0" destOrd="0" presId="urn:microsoft.com/office/officeart/2011/layout/TabList"/>
    <dgm:cxn modelId="{DF20589B-924E-4BA6-8EE3-78AC49EFB43D}" type="presOf" srcId="{69D08513-1B83-4332-87B8-568A2071F5B4}" destId="{C442166D-9F45-409B-BFC5-A23C51222085}" srcOrd="0" destOrd="0" presId="urn:microsoft.com/office/officeart/2011/layout/TabList"/>
    <dgm:cxn modelId="{8A1545A9-4F91-4173-8F31-9A42F8E970BA}" type="presOf" srcId="{D9B30CE6-F646-4C85-AA60-9BB0FEF9A80A}" destId="{7217F4FD-7A9F-450E-805D-2CD77815DFA6}"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9F4ED6C1-735A-4769-9270-FCD18E48F0AD}" srcId="{61EFD071-3869-4C1B-BA22-2078DB2DE8F7}" destId="{C153D13D-D2A1-47CB-9984-91C7218ABCCF}" srcOrd="0" destOrd="0" parTransId="{E9E3972B-9707-4210-991D-6037BE6AAD32}" sibTransId="{B24D8E8F-F038-43B9-BCA2-07A0D69DE916}"/>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 modelId="{616ABE93-727A-4169-8084-768463FC4C39}" type="presParOf" srcId="{B201A340-30C1-47B3-BF25-41A4ABF93C3E}" destId="{F3A384DE-E4AA-497D-8FAC-13539E2D0245}" srcOrd="7" destOrd="0" presId="urn:microsoft.com/office/officeart/2011/layout/TabList"/>
    <dgm:cxn modelId="{CF1A443E-D87C-453D-8B70-C7963194BB0B}" type="presParOf" srcId="{B201A340-30C1-47B3-BF25-41A4ABF93C3E}" destId="{331608E9-39FB-4036-BEB4-36948AA623B9}" srcOrd="8" destOrd="0" presId="urn:microsoft.com/office/officeart/2011/layout/TabList"/>
    <dgm:cxn modelId="{9410DF88-0F3F-436E-A4E5-BF0D5B6E1DC2}" type="presParOf" srcId="{331608E9-39FB-4036-BEB4-36948AA623B9}" destId="{D68D5FA8-9574-4855-87AE-BEDF6439A008}" srcOrd="0" destOrd="0" presId="urn:microsoft.com/office/officeart/2011/layout/TabList"/>
    <dgm:cxn modelId="{E4B74C10-7A06-4796-B9A8-F8C75B5CC363}" type="presParOf" srcId="{331608E9-39FB-4036-BEB4-36948AA623B9}" destId="{8C7684F7-EA5D-4C5A-B7F7-2BCB8A1A5D9D}" srcOrd="1" destOrd="0" presId="urn:microsoft.com/office/officeart/2011/layout/TabList"/>
    <dgm:cxn modelId="{147DE5E9-DDD4-44F4-BAE0-E370ADEE2D69}" type="presParOf" srcId="{331608E9-39FB-4036-BEB4-36948AA623B9}" destId="{8139E2DC-462D-46BA-B4A5-101EA05C146D}"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Payer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Recipient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IN" sz="2000" b="1" dirty="0">
              <a:latin typeface="Times New Roman" panose="02020603050405020304" pitchFamily="18" charset="0"/>
              <a:cs typeface="Times New Roman" panose="02020603050405020304" pitchFamily="18" charset="0"/>
            </a:rPr>
            <a:t>Any Resident</a:t>
          </a: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Time of Deduction</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Rate of TDS</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D9B30CE6-F646-4C85-AA60-9BB0FEF9A80A}">
      <dgm:prSet phldrT="[Text]" custT="1"/>
      <dgm:spPr/>
      <dgm:t>
        <a:bodyPr/>
        <a:lstStyle/>
        <a:p>
          <a:r>
            <a:rPr lang="en-IN" sz="2000" b="1" dirty="0">
              <a:latin typeface="Times New Roman" panose="02020603050405020304" pitchFamily="18" charset="0"/>
              <a:cs typeface="Times New Roman" panose="02020603050405020304" pitchFamily="18" charset="0"/>
            </a:rPr>
            <a:t>1% </a:t>
          </a:r>
        </a:p>
      </dgm:t>
    </dgm:pt>
    <dgm:pt modelId="{457F67B6-C0A6-4619-956D-F05957C93D7D}" type="sib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8D260762-03F6-4B1B-9ACA-4AA1511F90FB}" type="par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69D08513-1B83-4332-87B8-568A2071F5B4}">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Any person</a:t>
          </a:r>
        </a:p>
      </dgm:t>
    </dgm:pt>
    <dgm:pt modelId="{1638B5AE-D4FE-4DFF-A302-96761BF67DC3}" type="par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8DA8A23D-A4ED-43A8-AE55-7F001067F148}" type="sib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A0D5F74A-3CC4-4602-856F-0D9C186F7DB5}">
      <dgm:prSet phldrT="[Text]" custT="1"/>
      <dgm:spPr/>
      <dgm:t>
        <a:bodyPr/>
        <a:lstStyle/>
        <a:p>
          <a:pPr>
            <a:buSzPts val="1050"/>
            <a:buFont typeface="Calibri" panose="020F0502020204030204" pitchFamily="34" charset="0"/>
            <a:buAutoNum type="alphaLcPeriod"/>
          </a:pPr>
          <a:r>
            <a:rPr lang="en-US" sz="2000" b="1" dirty="0">
              <a:latin typeface="Times New Roman" panose="02020603050405020304" pitchFamily="18" charset="0"/>
              <a:cs typeface="Times New Roman" panose="02020603050405020304" pitchFamily="18" charset="0"/>
            </a:rPr>
            <a:t>At the time of credit of such sum to the account of the payee or at the time of payment, whichever is earlier.</a:t>
          </a:r>
        </a:p>
      </dgm:t>
    </dgm:pt>
    <dgm:pt modelId="{A397BB8A-FE1D-4C8D-A4A1-984CB00AEBF7}" type="par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D37D7CDB-DC56-4D3D-9B4A-099B0FF6234D}" type="sib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61EFD071-3869-4C1B-BA22-2078DB2DE8F7}">
      <dgm:prSet phldrT="[Text]" custT="1"/>
      <dgm:spPr/>
      <dgm:t>
        <a:bodyPr/>
        <a:lstStyle/>
        <a:p>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gm:t>
    </dgm:pt>
    <dgm:pt modelId="{33A133FE-DEA0-4542-BEE8-EB633B7C36C0}" type="parTrans" cxnId="{9F84D82D-64E6-446A-B57B-3E93088E03A4}">
      <dgm:prSet/>
      <dgm:spPr/>
      <dgm:t>
        <a:bodyPr/>
        <a:lstStyle/>
        <a:p>
          <a:endParaRPr lang="en-US" sz="2000" b="1">
            <a:latin typeface="Times New Roman" panose="02020603050405020304" pitchFamily="18" charset="0"/>
            <a:cs typeface="Times New Roman" panose="02020603050405020304" pitchFamily="18" charset="0"/>
          </a:endParaRPr>
        </a:p>
      </dgm:t>
    </dgm:pt>
    <dgm:pt modelId="{2038CCAC-B867-4D07-B8CB-A0A736BA5289}" type="sibTrans" cxnId="{9F84D82D-64E6-446A-B57B-3E93088E03A4}">
      <dgm:prSet/>
      <dgm:spPr/>
      <dgm:t>
        <a:bodyPr/>
        <a:lstStyle/>
        <a:p>
          <a:endParaRPr lang="en-US" sz="2000" b="1">
            <a:latin typeface="Times New Roman" panose="02020603050405020304" pitchFamily="18" charset="0"/>
            <a:cs typeface="Times New Roman" panose="02020603050405020304" pitchFamily="18" charset="0"/>
          </a:endParaRPr>
        </a:p>
      </dgm:t>
    </dgm:pt>
    <dgm:pt modelId="{C153D13D-D2A1-47CB-9984-91C7218ABCCF}">
      <dgm:prSet phldrT="[Text]" custT="1"/>
      <dgm:spPr/>
      <dgm:t>
        <a:bodyPr/>
        <a:lstStyle/>
        <a:p>
          <a:r>
            <a:rPr lang="en-US" sz="2000" b="1" i="0" kern="1200" dirty="0">
              <a:latin typeface="Times New Roman" panose="02020603050405020304" pitchFamily="18" charset="0"/>
              <a:cs typeface="Times New Roman" panose="02020603050405020304" pitchFamily="18" charset="0"/>
            </a:rPr>
            <a:t>If Buyer is Specified person- more than Rs.30,000 in FY</a:t>
          </a:r>
        </a:p>
        <a:p>
          <a:r>
            <a:rPr lang="en-US" sz="2000" b="1" i="0" kern="1200" dirty="0">
              <a:latin typeface="Times New Roman" panose="02020603050405020304" pitchFamily="18" charset="0"/>
              <a:cs typeface="Times New Roman" panose="02020603050405020304" pitchFamily="18" charset="0"/>
            </a:rPr>
            <a:t>If Buyer is any other person- more than Rs.10,000 in FY</a:t>
          </a:r>
          <a:endParaRPr lang="en-IN" sz="2000" b="1" kern="1200" dirty="0">
            <a:solidFill>
              <a:prstClr val="black"/>
            </a:solidFill>
            <a:latin typeface="Times New Roman" panose="02020603050405020304" pitchFamily="18" charset="0"/>
            <a:ea typeface="+mn-ea"/>
            <a:cs typeface="Times New Roman" panose="02020603050405020304" pitchFamily="18" charset="0"/>
          </a:endParaRPr>
        </a:p>
      </dgm:t>
    </dgm:pt>
    <dgm:pt modelId="{E9E3972B-9707-4210-991D-6037BE6AAD32}" type="parTrans" cxnId="{9F4ED6C1-735A-4769-9270-FCD18E48F0AD}">
      <dgm:prSet/>
      <dgm:spPr/>
      <dgm:t>
        <a:bodyPr/>
        <a:lstStyle/>
        <a:p>
          <a:endParaRPr lang="en-US" sz="2000" b="1">
            <a:latin typeface="Times New Roman" panose="02020603050405020304" pitchFamily="18" charset="0"/>
            <a:cs typeface="Times New Roman" panose="02020603050405020304" pitchFamily="18" charset="0"/>
          </a:endParaRPr>
        </a:p>
      </dgm:t>
    </dgm:pt>
    <dgm:pt modelId="{B24D8E8F-F038-43B9-BCA2-07A0D69DE916}" type="sibTrans" cxnId="{9F4ED6C1-735A-4769-9270-FCD18E48F0AD}">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5">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5"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5"/>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5">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5">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5"/>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5">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5">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5"/>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5">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5">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5"/>
      <dgm:spPr/>
    </dgm:pt>
    <dgm:pt modelId="{F3A384DE-E4AA-497D-8FAC-13539E2D0245}" type="pres">
      <dgm:prSet presAssocID="{62D5A5D8-9DBB-49D9-945A-C7186132A9C7}" presName="sibTrans" presStyleCnt="0"/>
      <dgm:spPr/>
    </dgm:pt>
    <dgm:pt modelId="{331608E9-39FB-4036-BEB4-36948AA623B9}" type="pres">
      <dgm:prSet presAssocID="{61EFD071-3869-4C1B-BA22-2078DB2DE8F7}" presName="composite" presStyleCnt="0"/>
      <dgm:spPr/>
    </dgm:pt>
    <dgm:pt modelId="{D68D5FA8-9574-4855-87AE-BEDF6439A008}" type="pres">
      <dgm:prSet presAssocID="{61EFD071-3869-4C1B-BA22-2078DB2DE8F7}" presName="FirstChild" presStyleLbl="revTx" presStyleIdx="4" presStyleCnt="5">
        <dgm:presLayoutVars>
          <dgm:chMax val="0"/>
          <dgm:chPref val="0"/>
          <dgm:bulletEnabled val="1"/>
        </dgm:presLayoutVars>
      </dgm:prSet>
      <dgm:spPr/>
    </dgm:pt>
    <dgm:pt modelId="{8C7684F7-EA5D-4C5A-B7F7-2BCB8A1A5D9D}" type="pres">
      <dgm:prSet presAssocID="{61EFD071-3869-4C1B-BA22-2078DB2DE8F7}" presName="Parent" presStyleLbl="alignNode1" presStyleIdx="4" presStyleCnt="5">
        <dgm:presLayoutVars>
          <dgm:chMax val="3"/>
          <dgm:chPref val="3"/>
          <dgm:bulletEnabled val="1"/>
        </dgm:presLayoutVars>
      </dgm:prSet>
      <dgm:spPr/>
    </dgm:pt>
    <dgm:pt modelId="{8139E2DC-462D-46BA-B4A5-101EA05C146D}" type="pres">
      <dgm:prSet presAssocID="{61EFD071-3869-4C1B-BA22-2078DB2DE8F7}" presName="Accent" presStyleLbl="parChTrans1D1" presStyleIdx="4" presStyleCnt="5"/>
      <dgm:spPr/>
    </dgm:pt>
  </dgm:ptLst>
  <dgm:cxnLst>
    <dgm:cxn modelId="{E283CA22-060C-4C03-B072-EC6E4041E4C7}" srcId="{B7C4A690-9CB0-4FA8-8815-D6C95A1650EC}" destId="{A0D5F74A-3CC4-4602-856F-0D9C186F7DB5}" srcOrd="0" destOrd="0" parTransId="{A397BB8A-FE1D-4C8D-A4A1-984CB00AEBF7}" sibTransId="{D37D7CDB-DC56-4D3D-9B4A-099B0FF6234D}"/>
    <dgm:cxn modelId="{2811C024-C0E1-46C8-B3AD-1740719D87D5}" srcId="{1EB1372A-EBA6-4D5E-9BCC-A9BDA8A823BE}" destId="{69D08513-1B83-4332-87B8-568A2071F5B4}" srcOrd="0" destOrd="0" parTransId="{1638B5AE-D4FE-4DFF-A302-96761BF67DC3}" sibTransId="{8DA8A23D-A4ED-43A8-AE55-7F001067F148}"/>
    <dgm:cxn modelId="{F6B6862B-8C7B-45EA-A5DC-0381665EB623}" srcId="{FD524C82-5474-429C-9ADF-BE2520CAAA9D}" destId="{9A6AC3EA-D96D-4C70-A98E-4AF95F9CC252}" srcOrd="1" destOrd="0" parTransId="{2CD6F2BD-74AB-41F1-A5CC-49EAA2B9847B}" sibTransId="{9D563B72-0729-4650-85A6-83C086EA9463}"/>
    <dgm:cxn modelId="{9F84D82D-64E6-446A-B57B-3E93088E03A4}" srcId="{FD524C82-5474-429C-9ADF-BE2520CAAA9D}" destId="{61EFD071-3869-4C1B-BA22-2078DB2DE8F7}" srcOrd="4" destOrd="0" parTransId="{33A133FE-DEA0-4542-BEE8-EB633B7C36C0}" sibTransId="{2038CCAC-B867-4D07-B8CB-A0A736BA5289}"/>
    <dgm:cxn modelId="{630F4C35-0D89-46F7-9713-DC6ECBD4C486}" srcId="{7C793B89-1E4D-4688-AE59-095F2427175E}" destId="{D9B30CE6-F646-4C85-AA60-9BB0FEF9A80A}" srcOrd="0" destOrd="0" parTransId="{8D260762-03F6-4B1B-9ACA-4AA1511F90FB}" sibTransId="{457F67B6-C0A6-4619-956D-F05957C93D7D}"/>
    <dgm:cxn modelId="{0DC7CD40-1032-464A-8268-3C3A255EF7CD}" srcId="{FD524C82-5474-429C-9ADF-BE2520CAAA9D}" destId="{1EB1372A-EBA6-4D5E-9BCC-A9BDA8A823BE}" srcOrd="0" destOrd="0" parTransId="{A803464B-AA4D-465E-BE01-CD0CDB047037}" sibTransId="{E34955CB-0087-4DEC-B6A0-DEE8E1693281}"/>
    <dgm:cxn modelId="{221AD243-BADD-4DB0-9632-55F2F3F252E1}" type="presOf" srcId="{61EFD071-3869-4C1B-BA22-2078DB2DE8F7}" destId="{8C7684F7-EA5D-4C5A-B7F7-2BCB8A1A5D9D}" srcOrd="0" destOrd="0" presId="urn:microsoft.com/office/officeart/2011/layout/TabList"/>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DDCE4190-C43C-4EAA-9453-9D7F4517B03D}" type="presOf" srcId="{A0D5F74A-3CC4-4602-856F-0D9C186F7DB5}" destId="{B3135368-3210-442E-9746-00FC9009FE7F}" srcOrd="0" destOrd="0" presId="urn:microsoft.com/office/officeart/2011/layout/TabList"/>
    <dgm:cxn modelId="{7943A396-5285-4305-9457-ABCF2EBA5008}" type="presOf" srcId="{C153D13D-D2A1-47CB-9984-91C7218ABCCF}" destId="{D68D5FA8-9574-4855-87AE-BEDF6439A008}" srcOrd="0" destOrd="0" presId="urn:microsoft.com/office/officeart/2011/layout/TabList"/>
    <dgm:cxn modelId="{DF20589B-924E-4BA6-8EE3-78AC49EFB43D}" type="presOf" srcId="{69D08513-1B83-4332-87B8-568A2071F5B4}" destId="{C442166D-9F45-409B-BFC5-A23C51222085}" srcOrd="0" destOrd="0" presId="urn:microsoft.com/office/officeart/2011/layout/TabList"/>
    <dgm:cxn modelId="{8A1545A9-4F91-4173-8F31-9A42F8E970BA}" type="presOf" srcId="{D9B30CE6-F646-4C85-AA60-9BB0FEF9A80A}" destId="{7217F4FD-7A9F-450E-805D-2CD77815DFA6}"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9F4ED6C1-735A-4769-9270-FCD18E48F0AD}" srcId="{61EFD071-3869-4C1B-BA22-2078DB2DE8F7}" destId="{C153D13D-D2A1-47CB-9984-91C7218ABCCF}" srcOrd="0" destOrd="0" parTransId="{E9E3972B-9707-4210-991D-6037BE6AAD32}" sibTransId="{B24D8E8F-F038-43B9-BCA2-07A0D69DE916}"/>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 modelId="{616ABE93-727A-4169-8084-768463FC4C39}" type="presParOf" srcId="{B201A340-30C1-47B3-BF25-41A4ABF93C3E}" destId="{F3A384DE-E4AA-497D-8FAC-13539E2D0245}" srcOrd="7" destOrd="0" presId="urn:microsoft.com/office/officeart/2011/layout/TabList"/>
    <dgm:cxn modelId="{CF1A443E-D87C-453D-8B70-C7963194BB0B}" type="presParOf" srcId="{B201A340-30C1-47B3-BF25-41A4ABF93C3E}" destId="{331608E9-39FB-4036-BEB4-36948AA623B9}" srcOrd="8" destOrd="0" presId="urn:microsoft.com/office/officeart/2011/layout/TabList"/>
    <dgm:cxn modelId="{9410DF88-0F3F-436E-A4E5-BF0D5B6E1DC2}" type="presParOf" srcId="{331608E9-39FB-4036-BEB4-36948AA623B9}" destId="{D68D5FA8-9574-4855-87AE-BEDF6439A008}" srcOrd="0" destOrd="0" presId="urn:microsoft.com/office/officeart/2011/layout/TabList"/>
    <dgm:cxn modelId="{E4B74C10-7A06-4796-B9A8-F8C75B5CC363}" type="presParOf" srcId="{331608E9-39FB-4036-BEB4-36948AA623B9}" destId="{8C7684F7-EA5D-4C5A-B7F7-2BCB8A1A5D9D}" srcOrd="1" destOrd="0" presId="urn:microsoft.com/office/officeart/2011/layout/TabList"/>
    <dgm:cxn modelId="{147DE5E9-DDD4-44F4-BAE0-E370ADEE2D69}" type="presParOf" srcId="{331608E9-39FB-4036-BEB4-36948AA623B9}" destId="{8139E2DC-462D-46BA-B4A5-101EA05C146D}"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Payer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Recipient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IN" sz="2000" b="1" dirty="0">
              <a:latin typeface="Times New Roman" panose="02020603050405020304" pitchFamily="18" charset="0"/>
              <a:cs typeface="Times New Roman" panose="02020603050405020304" pitchFamily="18" charset="0"/>
            </a:rPr>
            <a:t>Any Person</a:t>
          </a: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Time of Collection</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69D08513-1B83-4332-87B8-568A2071F5B4}">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Any person</a:t>
          </a:r>
        </a:p>
      </dgm:t>
    </dgm:pt>
    <dgm:pt modelId="{1638B5AE-D4FE-4DFF-A302-96761BF67DC3}" type="par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8DA8A23D-A4ED-43A8-AE55-7F001067F148}" type="sib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A0D5F74A-3CC4-4602-856F-0D9C186F7DB5}">
      <dgm:prSet phldrT="[Text]" custT="1"/>
      <dgm:spPr/>
      <dgm:t>
        <a:bodyPr/>
        <a:lstStyle/>
        <a:p>
          <a:pPr>
            <a:buSzPts val="1050"/>
            <a:buFont typeface="Calibri" panose="020F0502020204030204" pitchFamily="34" charset="0"/>
            <a:buAutoNum type="alphaLcPeriod"/>
          </a:pPr>
          <a:r>
            <a:rPr lang="en-US" sz="2000" b="1" i="0" dirty="0">
              <a:latin typeface="Times New Roman" panose="02020603050405020304" pitchFamily="18" charset="0"/>
              <a:cs typeface="Times New Roman" panose="02020603050405020304" pitchFamily="18" charset="0"/>
            </a:rPr>
            <a:t>at the time of debiting of the amount payable by the buyer to the account of the buyer or at the time of receipt of such amount from the said buyer in cash or by the issue of a cheque or draft or by any other mode, whichever is earlier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A397BB8A-FE1D-4C8D-A4A1-984CB00AEBF7}" type="par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D37D7CDB-DC56-4D3D-9B4A-099B0FF6234D}" type="sib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3">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3"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3"/>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3">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3" custLinFactNeighborY="118">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3"/>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3">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3">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3"/>
      <dgm:spPr/>
    </dgm:pt>
  </dgm:ptLst>
  <dgm:cxnLst>
    <dgm:cxn modelId="{E283CA22-060C-4C03-B072-EC6E4041E4C7}" srcId="{B7C4A690-9CB0-4FA8-8815-D6C95A1650EC}" destId="{A0D5F74A-3CC4-4602-856F-0D9C186F7DB5}" srcOrd="0" destOrd="0" parTransId="{A397BB8A-FE1D-4C8D-A4A1-984CB00AEBF7}" sibTransId="{D37D7CDB-DC56-4D3D-9B4A-099B0FF6234D}"/>
    <dgm:cxn modelId="{2811C024-C0E1-46C8-B3AD-1740719D87D5}" srcId="{1EB1372A-EBA6-4D5E-9BCC-A9BDA8A823BE}" destId="{69D08513-1B83-4332-87B8-568A2071F5B4}" srcOrd="0" destOrd="0" parTransId="{1638B5AE-D4FE-4DFF-A302-96761BF67DC3}" sibTransId="{8DA8A23D-A4ED-43A8-AE55-7F001067F148}"/>
    <dgm:cxn modelId="{F6B6862B-8C7B-45EA-A5DC-0381665EB623}" srcId="{FD524C82-5474-429C-9ADF-BE2520CAAA9D}" destId="{9A6AC3EA-D96D-4C70-A98E-4AF95F9CC252}" srcOrd="1" destOrd="0" parTransId="{2CD6F2BD-74AB-41F1-A5CC-49EAA2B9847B}" sibTransId="{9D563B72-0729-4650-85A6-83C086EA9463}"/>
    <dgm:cxn modelId="{0DC7CD40-1032-464A-8268-3C3A255EF7CD}" srcId="{FD524C82-5474-429C-9ADF-BE2520CAAA9D}" destId="{1EB1372A-EBA6-4D5E-9BCC-A9BDA8A823BE}" srcOrd="0" destOrd="0" parTransId="{A803464B-AA4D-465E-BE01-CD0CDB047037}" sibTransId="{E34955CB-0087-4DEC-B6A0-DEE8E1693281}"/>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C6F5F471-0A35-49CB-B7BD-08380C967A6B}" type="presOf" srcId="{4D9A6CC3-1995-4DB1-B65B-BD442990DA71}" destId="{08712882-0F48-4ACA-B0D3-B97625B92990}" srcOrd="0" destOrd="0" presId="urn:microsoft.com/office/officeart/2011/layout/TabList"/>
    <dgm:cxn modelId="{DDCE4190-C43C-4EAA-9453-9D7F4517B03D}" type="presOf" srcId="{A0D5F74A-3CC4-4602-856F-0D9C186F7DB5}" destId="{B3135368-3210-442E-9746-00FC9009FE7F}" srcOrd="0" destOrd="0" presId="urn:microsoft.com/office/officeart/2011/layout/TabList"/>
    <dgm:cxn modelId="{DF20589B-924E-4BA6-8EE3-78AC49EFB43D}" type="presOf" srcId="{69D08513-1B83-4332-87B8-568A2071F5B4}" destId="{C442166D-9F45-409B-BFC5-A23C51222085}"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Payer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Recipient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IN" sz="2000" b="1" dirty="0">
              <a:latin typeface="Times New Roman" panose="02020603050405020304" pitchFamily="18" charset="0"/>
              <a:cs typeface="Times New Roman" panose="02020603050405020304" pitchFamily="18" charset="0"/>
            </a:rPr>
            <a:t>Any Person</a:t>
          </a: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Time of Collection</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r>
            <a:rPr lang="en-IN" sz="2400" b="1" dirty="0">
              <a:solidFill>
                <a:schemeClr val="tx1"/>
              </a:solidFill>
              <a:latin typeface="Times New Roman" panose="02020603050405020304" pitchFamily="18" charset="0"/>
              <a:cs typeface="Times New Roman" panose="02020603050405020304" pitchFamily="18" charset="0"/>
            </a:rPr>
            <a:t>TCS Rate</a:t>
          </a: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D9B30CE6-F646-4C85-AA60-9BB0FEF9A80A}">
      <dgm:prSet phldrT="[Text]" custT="1"/>
      <dgm:spPr/>
      <dgm:t>
        <a:bodyPr/>
        <a:lstStyle/>
        <a:p>
          <a:r>
            <a:rPr lang="en-US" sz="2000" b="1" i="0" kern="1200" dirty="0">
              <a:latin typeface="Times New Roman" panose="02020603050405020304" pitchFamily="18" charset="0"/>
              <a:cs typeface="Times New Roman" panose="02020603050405020304" pitchFamily="18" charset="0"/>
            </a:rPr>
            <a:t>2%</a:t>
          </a:r>
          <a:endParaRPr lang="en-IN" sz="2000" b="1" kern="1200" dirty="0">
            <a:latin typeface="Times New Roman" panose="02020603050405020304" pitchFamily="18" charset="0"/>
            <a:cs typeface="Times New Roman" panose="02020603050405020304" pitchFamily="18" charset="0"/>
          </a:endParaRPr>
        </a:p>
      </dgm:t>
    </dgm:pt>
    <dgm:pt modelId="{457F67B6-C0A6-4619-956D-F05957C93D7D}" type="sib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8D260762-03F6-4B1B-9ACA-4AA1511F90FB}" type="par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69D08513-1B83-4332-87B8-568A2071F5B4}">
      <dgm:prSet phldrT="[Text]" custT="1"/>
      <dgm:spPr/>
      <dgm:t>
        <a:bodyPr/>
        <a:lstStyle/>
        <a:p>
          <a:r>
            <a:rPr lang="en-US" sz="2000" b="1" dirty="0">
              <a:solidFill>
                <a:schemeClr val="tx1"/>
              </a:solidFill>
              <a:latin typeface="Times New Roman" panose="02020603050405020304" pitchFamily="18" charset="0"/>
              <a:cs typeface="Times New Roman" panose="02020603050405020304" pitchFamily="18" charset="0"/>
            </a:rPr>
            <a:t>Any person (Other than PSU)</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1638B5AE-D4FE-4DFF-A302-96761BF67DC3}" type="par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8DA8A23D-A4ED-43A8-AE55-7F001067F148}" type="sib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A0D5F74A-3CC4-4602-856F-0D9C186F7DB5}">
      <dgm:prSet phldrT="[Text]" custT="1"/>
      <dgm:spPr/>
      <dgm:t>
        <a:bodyPr/>
        <a:lstStyle/>
        <a:p>
          <a:r>
            <a:rPr lang="en-US" sz="1900" b="1" i="0" dirty="0">
              <a:latin typeface="Times New Roman" panose="02020603050405020304" pitchFamily="18" charset="0"/>
              <a:cs typeface="Times New Roman" panose="02020603050405020304" pitchFamily="18" charset="0"/>
            </a:rPr>
            <a:t>at the time of debiting of the amount payable by the licensee or lessee to the account of the licensee or lessee or at the time of receipt of such amount from the licensee or lessee in cash or by the issue of a cheque or draft or by any other mode, whichever is earlier</a:t>
          </a:r>
          <a:endParaRPr lang="en-IN" sz="1900" b="1" i="0" dirty="0">
            <a:latin typeface="Times New Roman" panose="02020603050405020304" pitchFamily="18" charset="0"/>
            <a:cs typeface="Times New Roman" panose="02020603050405020304" pitchFamily="18" charset="0"/>
          </a:endParaRPr>
        </a:p>
      </dgm:t>
    </dgm:pt>
    <dgm:pt modelId="{A397BB8A-FE1D-4C8D-A4A1-984CB00AEBF7}" type="par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D37D7CDB-DC56-4D3D-9B4A-099B0FF6234D}" type="sib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4">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4"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4"/>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4">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4">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4"/>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4">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4">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4"/>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4">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4">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4"/>
      <dgm:spPr/>
    </dgm:pt>
  </dgm:ptLst>
  <dgm:cxnLst>
    <dgm:cxn modelId="{E283CA22-060C-4C03-B072-EC6E4041E4C7}" srcId="{B7C4A690-9CB0-4FA8-8815-D6C95A1650EC}" destId="{A0D5F74A-3CC4-4602-856F-0D9C186F7DB5}" srcOrd="0" destOrd="0" parTransId="{A397BB8A-FE1D-4C8D-A4A1-984CB00AEBF7}" sibTransId="{D37D7CDB-DC56-4D3D-9B4A-099B0FF6234D}"/>
    <dgm:cxn modelId="{2811C024-C0E1-46C8-B3AD-1740719D87D5}" srcId="{1EB1372A-EBA6-4D5E-9BCC-A9BDA8A823BE}" destId="{69D08513-1B83-4332-87B8-568A2071F5B4}" srcOrd="0" destOrd="0" parTransId="{1638B5AE-D4FE-4DFF-A302-96761BF67DC3}" sibTransId="{8DA8A23D-A4ED-43A8-AE55-7F001067F148}"/>
    <dgm:cxn modelId="{F6B6862B-8C7B-45EA-A5DC-0381665EB623}" srcId="{FD524C82-5474-429C-9ADF-BE2520CAAA9D}" destId="{9A6AC3EA-D96D-4C70-A98E-4AF95F9CC252}" srcOrd="1" destOrd="0" parTransId="{2CD6F2BD-74AB-41F1-A5CC-49EAA2B9847B}" sibTransId="{9D563B72-0729-4650-85A6-83C086EA9463}"/>
    <dgm:cxn modelId="{630F4C35-0D89-46F7-9713-DC6ECBD4C486}" srcId="{7C793B89-1E4D-4688-AE59-095F2427175E}" destId="{D9B30CE6-F646-4C85-AA60-9BB0FEF9A80A}" srcOrd="0" destOrd="0" parTransId="{8D260762-03F6-4B1B-9ACA-4AA1511F90FB}" sibTransId="{457F67B6-C0A6-4619-956D-F05957C93D7D}"/>
    <dgm:cxn modelId="{0DC7CD40-1032-464A-8268-3C3A255EF7CD}" srcId="{FD524C82-5474-429C-9ADF-BE2520CAAA9D}" destId="{1EB1372A-EBA6-4D5E-9BCC-A9BDA8A823BE}" srcOrd="0" destOrd="0" parTransId="{A803464B-AA4D-465E-BE01-CD0CDB047037}" sibTransId="{E34955CB-0087-4DEC-B6A0-DEE8E1693281}"/>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DDCE4190-C43C-4EAA-9453-9D7F4517B03D}" type="presOf" srcId="{A0D5F74A-3CC4-4602-856F-0D9C186F7DB5}" destId="{B3135368-3210-442E-9746-00FC9009FE7F}" srcOrd="0" destOrd="0" presId="urn:microsoft.com/office/officeart/2011/layout/TabList"/>
    <dgm:cxn modelId="{DF20589B-924E-4BA6-8EE3-78AC49EFB43D}" type="presOf" srcId="{69D08513-1B83-4332-87B8-568A2071F5B4}" destId="{C442166D-9F45-409B-BFC5-A23C51222085}" srcOrd="0" destOrd="0" presId="urn:microsoft.com/office/officeart/2011/layout/TabList"/>
    <dgm:cxn modelId="{8A1545A9-4F91-4173-8F31-9A42F8E970BA}" type="presOf" srcId="{D9B30CE6-F646-4C85-AA60-9BB0FEF9A80A}" destId="{7217F4FD-7A9F-450E-805D-2CD77815DFA6}"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Payer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Recipient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IN" sz="2000" b="1" dirty="0">
              <a:latin typeface="Times New Roman" panose="02020603050405020304" pitchFamily="18" charset="0"/>
              <a:cs typeface="Times New Roman" panose="02020603050405020304" pitchFamily="18" charset="0"/>
            </a:rPr>
            <a:t>Any Person</a:t>
          </a: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Time of Collection</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69D08513-1B83-4332-87B8-568A2071F5B4}">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Any person</a:t>
          </a:r>
        </a:p>
      </dgm:t>
    </dgm:pt>
    <dgm:pt modelId="{1638B5AE-D4FE-4DFF-A302-96761BF67DC3}" type="par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8DA8A23D-A4ED-43A8-AE55-7F001067F148}" type="sib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A0D5F74A-3CC4-4602-856F-0D9C186F7DB5}">
      <dgm:prSet phldrT="[Text]" custT="1"/>
      <dgm:spPr/>
      <dgm:t>
        <a:bodyPr/>
        <a:lstStyle/>
        <a:p>
          <a:pPr>
            <a:buSzPts val="1050"/>
            <a:buFont typeface="Calibri" panose="020F0502020204030204" pitchFamily="34" charset="0"/>
            <a:buAutoNum type="alphaLcPeriod"/>
          </a:pPr>
          <a:r>
            <a:rPr lang="en-US" sz="2000" b="1" i="0" dirty="0">
              <a:latin typeface="Times New Roman" panose="02020603050405020304" pitchFamily="18" charset="0"/>
              <a:cs typeface="Times New Roman" panose="02020603050405020304" pitchFamily="18" charset="0"/>
            </a:rPr>
            <a:t>at the time of receipt of such amount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A397BB8A-FE1D-4C8D-A4A1-984CB00AEBF7}" type="par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D37D7CDB-DC56-4D3D-9B4A-099B0FF6234D}" type="sib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41D00483-DCCC-4EA4-A9B9-FC6726144613}">
      <dgm:prSet phldrT="[Text]" custT="1"/>
      <dgm:spPr/>
      <dgm:t>
        <a:bodyPr/>
        <a:lstStyle/>
        <a:p>
          <a:r>
            <a:rPr lang="en-IN" sz="2400" b="1" dirty="0">
              <a:solidFill>
                <a:prstClr val="black"/>
              </a:solidFill>
              <a:latin typeface="Times New Roman" panose="02020603050405020304" pitchFamily="18" charset="0"/>
              <a:ea typeface="+mn-ea"/>
              <a:cs typeface="Times New Roman" panose="02020603050405020304" pitchFamily="18" charset="0"/>
            </a:rPr>
            <a:t>Threshold Limit</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355E1B6B-5C84-4B35-AEB1-3F5E23442750}" type="parTrans" cxnId="{4223FBB5-4E1E-492A-AF20-E20C3D8AE792}">
      <dgm:prSet/>
      <dgm:spPr/>
      <dgm:t>
        <a:bodyPr/>
        <a:lstStyle/>
        <a:p>
          <a:endParaRPr lang="en-IN" sz="2000" b="1">
            <a:latin typeface="Times New Roman" panose="02020603050405020304" pitchFamily="18" charset="0"/>
            <a:cs typeface="Times New Roman" panose="02020603050405020304" pitchFamily="18" charset="0"/>
          </a:endParaRPr>
        </a:p>
      </dgm:t>
    </dgm:pt>
    <dgm:pt modelId="{2A27E41F-18AA-486F-A32B-536C0FAB8661}" type="sibTrans" cxnId="{4223FBB5-4E1E-492A-AF20-E20C3D8AE792}">
      <dgm:prSet/>
      <dgm:spPr/>
      <dgm:t>
        <a:bodyPr/>
        <a:lstStyle/>
        <a:p>
          <a:endParaRPr lang="en-IN" sz="2000" b="1">
            <a:latin typeface="Times New Roman" panose="02020603050405020304" pitchFamily="18" charset="0"/>
            <a:cs typeface="Times New Roman" panose="02020603050405020304" pitchFamily="18" charset="0"/>
          </a:endParaRPr>
        </a:p>
      </dgm:t>
    </dgm:pt>
    <dgm:pt modelId="{0CF4497C-1E7F-4438-AC69-A060C1AA0D0D}">
      <dgm:prSet phldrT="[Text]" custT="1"/>
      <dgm:spPr/>
      <dgm:t>
        <a:bodyPr/>
        <a:lstStyle/>
        <a:p>
          <a:r>
            <a:rPr lang="en-US" sz="2000" b="1" i="0" dirty="0">
              <a:latin typeface="Times New Roman" panose="02020603050405020304" pitchFamily="18" charset="0"/>
              <a:cs typeface="Times New Roman" panose="02020603050405020304" pitchFamily="18" charset="0"/>
            </a:rPr>
            <a:t>More than Rs.10 Lakhs</a:t>
          </a:r>
        </a:p>
      </dgm:t>
    </dgm:pt>
    <dgm:pt modelId="{BEEEB60E-3B9D-4C54-995F-F88C3E40B077}" type="parTrans" cxnId="{0E7AB7FF-D59C-4C4D-8523-C352D068F51D}">
      <dgm:prSet/>
      <dgm:spPr/>
      <dgm:t>
        <a:bodyPr/>
        <a:lstStyle/>
        <a:p>
          <a:endParaRPr lang="en-US" sz="2000" b="1">
            <a:latin typeface="Times New Roman" panose="02020603050405020304" pitchFamily="18" charset="0"/>
            <a:cs typeface="Times New Roman" panose="02020603050405020304" pitchFamily="18" charset="0"/>
          </a:endParaRPr>
        </a:p>
      </dgm:t>
    </dgm:pt>
    <dgm:pt modelId="{F3AD2FBC-DE0E-4254-A693-2ED520574DEA}" type="sibTrans" cxnId="{0E7AB7FF-D59C-4C4D-8523-C352D068F51D}">
      <dgm:prSet/>
      <dgm:spPr/>
      <dgm:t>
        <a:bodyPr/>
        <a:lstStyle/>
        <a:p>
          <a:endParaRPr lang="en-US" sz="2000" b="1">
            <a:latin typeface="Times New Roman" panose="02020603050405020304" pitchFamily="18" charset="0"/>
            <a:cs typeface="Times New Roman" panose="02020603050405020304" pitchFamily="18" charset="0"/>
          </a:endParaRPr>
        </a:p>
      </dgm:t>
    </dgm:pt>
    <dgm:pt modelId="{EEFB8660-EA71-48AC-9E66-1B0FFE6DC831}">
      <dgm:prSet phldrT="[Text]" custT="1"/>
      <dgm:spPr/>
      <dgm:t>
        <a:bodyPr/>
        <a:lstStyle/>
        <a:p>
          <a:r>
            <a:rPr lang="en-IN" sz="2000" b="1" dirty="0">
              <a:latin typeface="Times New Roman" panose="02020603050405020304" pitchFamily="18" charset="0"/>
              <a:cs typeface="Times New Roman" panose="02020603050405020304" pitchFamily="18" charset="0"/>
            </a:rPr>
            <a:t>1%</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B8EEF50C-806B-4458-9784-891EEB6EFB52}" type="parTrans" cxnId="{16EA0330-263D-4571-9C74-3803CF9C9DFB}">
      <dgm:prSet/>
      <dgm:spPr/>
      <dgm:t>
        <a:bodyPr/>
        <a:lstStyle/>
        <a:p>
          <a:endParaRPr lang="en-IN"/>
        </a:p>
      </dgm:t>
    </dgm:pt>
    <dgm:pt modelId="{FFE3BA57-E41F-4815-8E59-73C7C17C2FD0}" type="sibTrans" cxnId="{16EA0330-263D-4571-9C74-3803CF9C9DFB}">
      <dgm:prSet/>
      <dgm:spPr/>
      <dgm:t>
        <a:bodyPr/>
        <a:lstStyle/>
        <a:p>
          <a:endParaRPr lang="en-IN"/>
        </a:p>
      </dgm:t>
    </dgm:pt>
    <dgm:pt modelId="{4C358B56-A292-4FF8-86C4-031B633535FA}">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Rate of TCS</a:t>
          </a:r>
        </a:p>
      </dgm:t>
    </dgm:pt>
    <dgm:pt modelId="{BFC7240A-0C6E-46A6-8022-37D315F6B7D5}" type="parTrans" cxnId="{599345A7-DBAA-43ED-B860-0960061BDC77}">
      <dgm:prSet/>
      <dgm:spPr/>
      <dgm:t>
        <a:bodyPr/>
        <a:lstStyle/>
        <a:p>
          <a:endParaRPr lang="en-IN"/>
        </a:p>
      </dgm:t>
    </dgm:pt>
    <dgm:pt modelId="{6D66FDB4-2ECA-45E4-924D-411F41DDD116}" type="sibTrans" cxnId="{599345A7-DBAA-43ED-B860-0960061BDC77}">
      <dgm:prSet/>
      <dgm:spPr/>
      <dgm:t>
        <a:bodyPr/>
        <a:lstStyle/>
        <a:p>
          <a:endParaRPr lang="en-IN"/>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5">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5"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5"/>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5">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5" custLinFactNeighborY="-1018">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5"/>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5">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5" custScaleX="100000" custScaleY="105972" custLinFactNeighborX="-1780" custLinFactNeighborY="6307">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5"/>
      <dgm:spPr/>
    </dgm:pt>
    <dgm:pt modelId="{9410D8DB-7DD8-4C03-9F45-1DA106C112B2}" type="pres">
      <dgm:prSet presAssocID="{D6BDA6A8-FB52-4383-AFB9-FE519F7F3AD5}" presName="sibTrans" presStyleCnt="0"/>
      <dgm:spPr/>
    </dgm:pt>
    <dgm:pt modelId="{CE9E4947-0FC7-4382-8F47-CEDC52D97B3C}" type="pres">
      <dgm:prSet presAssocID="{4C358B56-A292-4FF8-86C4-031B633535FA}" presName="composite" presStyleCnt="0"/>
      <dgm:spPr/>
    </dgm:pt>
    <dgm:pt modelId="{ADC46E54-7540-4A44-9B7F-B4DD04E46D71}" type="pres">
      <dgm:prSet presAssocID="{4C358B56-A292-4FF8-86C4-031B633535FA}" presName="FirstChild" presStyleLbl="revTx" presStyleIdx="3" presStyleCnt="5">
        <dgm:presLayoutVars>
          <dgm:chMax val="0"/>
          <dgm:chPref val="0"/>
          <dgm:bulletEnabled val="1"/>
        </dgm:presLayoutVars>
      </dgm:prSet>
      <dgm:spPr/>
    </dgm:pt>
    <dgm:pt modelId="{4E89E592-58B1-4E21-833E-DD193B844002}" type="pres">
      <dgm:prSet presAssocID="{4C358B56-A292-4FF8-86C4-031B633535FA}" presName="Parent" presStyleLbl="alignNode1" presStyleIdx="3" presStyleCnt="5" custScaleX="98348" custScaleY="87338" custLinFactNeighborY="6094">
        <dgm:presLayoutVars>
          <dgm:chMax val="3"/>
          <dgm:chPref val="3"/>
          <dgm:bulletEnabled val="1"/>
        </dgm:presLayoutVars>
      </dgm:prSet>
      <dgm:spPr/>
    </dgm:pt>
    <dgm:pt modelId="{C780BF83-9184-4D7F-919A-481E003621C6}" type="pres">
      <dgm:prSet presAssocID="{4C358B56-A292-4FF8-86C4-031B633535FA}" presName="Accent" presStyleLbl="parChTrans1D1" presStyleIdx="3" presStyleCnt="5"/>
      <dgm:spPr/>
    </dgm:pt>
    <dgm:pt modelId="{8757B348-178E-47B2-9057-60B3BDEAA9D8}" type="pres">
      <dgm:prSet presAssocID="{6D66FDB4-2ECA-45E4-924D-411F41DDD116}" presName="sibTrans" presStyleCnt="0"/>
      <dgm:spPr/>
    </dgm:pt>
    <dgm:pt modelId="{BC0503E9-C71B-4EDA-A5A7-4E555362F64C}" type="pres">
      <dgm:prSet presAssocID="{41D00483-DCCC-4EA4-A9B9-FC6726144613}" presName="composite" presStyleCnt="0"/>
      <dgm:spPr/>
    </dgm:pt>
    <dgm:pt modelId="{20701053-0DB6-4DA4-9407-0B2553AB9DF8}" type="pres">
      <dgm:prSet presAssocID="{41D00483-DCCC-4EA4-A9B9-FC6726144613}" presName="FirstChild" presStyleLbl="revTx" presStyleIdx="4" presStyleCnt="5">
        <dgm:presLayoutVars>
          <dgm:chMax val="0"/>
          <dgm:chPref val="0"/>
          <dgm:bulletEnabled val="1"/>
        </dgm:presLayoutVars>
      </dgm:prSet>
      <dgm:spPr/>
    </dgm:pt>
    <dgm:pt modelId="{CBF71E18-D7FC-40DC-9FC7-A24171245C36}" type="pres">
      <dgm:prSet presAssocID="{41D00483-DCCC-4EA4-A9B9-FC6726144613}" presName="Parent" presStyleLbl="alignNode1" presStyleIdx="4" presStyleCnt="5">
        <dgm:presLayoutVars>
          <dgm:chMax val="3"/>
          <dgm:chPref val="3"/>
          <dgm:bulletEnabled val="1"/>
        </dgm:presLayoutVars>
      </dgm:prSet>
      <dgm:spPr/>
    </dgm:pt>
    <dgm:pt modelId="{562A6738-D73D-45A3-A1BF-46ACA1375D56}" type="pres">
      <dgm:prSet presAssocID="{41D00483-DCCC-4EA4-A9B9-FC6726144613}" presName="Accent" presStyleLbl="parChTrans1D1" presStyleIdx="4" presStyleCnt="5"/>
      <dgm:spPr/>
    </dgm:pt>
  </dgm:ptLst>
  <dgm:cxnLst>
    <dgm:cxn modelId="{BBEAD61B-E34E-49F9-84DE-74BA1032AEF0}" type="presOf" srcId="{EEFB8660-EA71-48AC-9E66-1B0FFE6DC831}" destId="{ADC46E54-7540-4A44-9B7F-B4DD04E46D71}" srcOrd="0" destOrd="0" presId="urn:microsoft.com/office/officeart/2011/layout/TabList"/>
    <dgm:cxn modelId="{00DAC621-95C2-4370-8961-0F6C4BC88FEF}" type="presOf" srcId="{0CF4497C-1E7F-4438-AC69-A060C1AA0D0D}" destId="{20701053-0DB6-4DA4-9407-0B2553AB9DF8}" srcOrd="0" destOrd="0" presId="urn:microsoft.com/office/officeart/2011/layout/TabList"/>
    <dgm:cxn modelId="{E283CA22-060C-4C03-B072-EC6E4041E4C7}" srcId="{B7C4A690-9CB0-4FA8-8815-D6C95A1650EC}" destId="{A0D5F74A-3CC4-4602-856F-0D9C186F7DB5}" srcOrd="0" destOrd="0" parTransId="{A397BB8A-FE1D-4C8D-A4A1-984CB00AEBF7}" sibTransId="{D37D7CDB-DC56-4D3D-9B4A-099B0FF6234D}"/>
    <dgm:cxn modelId="{2811C024-C0E1-46C8-B3AD-1740719D87D5}" srcId="{1EB1372A-EBA6-4D5E-9BCC-A9BDA8A823BE}" destId="{69D08513-1B83-4332-87B8-568A2071F5B4}" srcOrd="0" destOrd="0" parTransId="{1638B5AE-D4FE-4DFF-A302-96761BF67DC3}" sibTransId="{8DA8A23D-A4ED-43A8-AE55-7F001067F148}"/>
    <dgm:cxn modelId="{F6B6862B-8C7B-45EA-A5DC-0381665EB623}" srcId="{FD524C82-5474-429C-9ADF-BE2520CAAA9D}" destId="{9A6AC3EA-D96D-4C70-A98E-4AF95F9CC252}" srcOrd="1" destOrd="0" parTransId="{2CD6F2BD-74AB-41F1-A5CC-49EAA2B9847B}" sibTransId="{9D563B72-0729-4650-85A6-83C086EA9463}"/>
    <dgm:cxn modelId="{16EA0330-263D-4571-9C74-3803CF9C9DFB}" srcId="{4C358B56-A292-4FF8-86C4-031B633535FA}" destId="{EEFB8660-EA71-48AC-9E66-1B0FFE6DC831}" srcOrd="0" destOrd="0" parTransId="{B8EEF50C-806B-4458-9784-891EEB6EFB52}" sibTransId="{FFE3BA57-E41F-4815-8E59-73C7C17C2FD0}"/>
    <dgm:cxn modelId="{0DC7CD40-1032-464A-8268-3C3A255EF7CD}" srcId="{FD524C82-5474-429C-9ADF-BE2520CAAA9D}" destId="{1EB1372A-EBA6-4D5E-9BCC-A9BDA8A823BE}" srcOrd="0" destOrd="0" parTransId="{A803464B-AA4D-465E-BE01-CD0CDB047037}" sibTransId="{E34955CB-0087-4DEC-B6A0-DEE8E1693281}"/>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BC76724C-FB2D-4FA0-9524-0C47C83274E5}" type="presOf" srcId="{4C358B56-A292-4FF8-86C4-031B633535FA}" destId="{4E89E592-58B1-4E21-833E-DD193B844002}" srcOrd="0" destOrd="0" presId="urn:microsoft.com/office/officeart/2011/layout/TabList"/>
    <dgm:cxn modelId="{C6F5F471-0A35-49CB-B7BD-08380C967A6B}" type="presOf" srcId="{4D9A6CC3-1995-4DB1-B65B-BD442990DA71}" destId="{08712882-0F48-4ACA-B0D3-B97625B92990}" srcOrd="0" destOrd="0" presId="urn:microsoft.com/office/officeart/2011/layout/TabList"/>
    <dgm:cxn modelId="{DDCE4190-C43C-4EAA-9453-9D7F4517B03D}" type="presOf" srcId="{A0D5F74A-3CC4-4602-856F-0D9C186F7DB5}" destId="{B3135368-3210-442E-9746-00FC9009FE7F}" srcOrd="0" destOrd="0" presId="urn:microsoft.com/office/officeart/2011/layout/TabList"/>
    <dgm:cxn modelId="{DF20589B-924E-4BA6-8EE3-78AC49EFB43D}" type="presOf" srcId="{69D08513-1B83-4332-87B8-568A2071F5B4}" destId="{C442166D-9F45-409B-BFC5-A23C51222085}" srcOrd="0" destOrd="0" presId="urn:microsoft.com/office/officeart/2011/layout/TabList"/>
    <dgm:cxn modelId="{599345A7-DBAA-43ED-B860-0960061BDC77}" srcId="{FD524C82-5474-429C-9ADF-BE2520CAAA9D}" destId="{4C358B56-A292-4FF8-86C4-031B633535FA}" srcOrd="3" destOrd="0" parTransId="{BFC7240A-0C6E-46A6-8022-37D315F6B7D5}" sibTransId="{6D66FDB4-2ECA-45E4-924D-411F41DDD116}"/>
    <dgm:cxn modelId="{4223FBB5-4E1E-492A-AF20-E20C3D8AE792}" srcId="{FD524C82-5474-429C-9ADF-BE2520CAAA9D}" destId="{41D00483-DCCC-4EA4-A9B9-FC6726144613}" srcOrd="4" destOrd="0" parTransId="{355E1B6B-5C84-4B35-AEB1-3F5E23442750}" sibTransId="{2A27E41F-18AA-486F-A32B-536C0FAB8661}"/>
    <dgm:cxn modelId="{89D18BBE-B809-4644-AFA2-C9977BF73A92}" type="presOf" srcId="{B7C4A690-9CB0-4FA8-8815-D6C95A1650EC}" destId="{8282315E-9882-49E3-B3B3-9B3C2DFED536}" srcOrd="0" destOrd="0" presId="urn:microsoft.com/office/officeart/2011/layout/TabList"/>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723E6CE2-C7A0-45DB-995E-5BF8011EB544}" type="presOf" srcId="{41D00483-DCCC-4EA4-A9B9-FC6726144613}" destId="{CBF71E18-D7FC-40DC-9FC7-A24171245C36}" srcOrd="0" destOrd="0" presId="urn:microsoft.com/office/officeart/2011/layout/TabList"/>
    <dgm:cxn modelId="{0E7AB7FF-D59C-4C4D-8523-C352D068F51D}" srcId="{41D00483-DCCC-4EA4-A9B9-FC6726144613}" destId="{0CF4497C-1E7F-4438-AC69-A060C1AA0D0D}" srcOrd="0" destOrd="0" parTransId="{BEEEB60E-3B9D-4C54-995F-F88C3E40B077}" sibTransId="{F3AD2FBC-DE0E-4254-A693-2ED520574DEA}"/>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128349E1-16DD-4D5A-A99E-38AD66F1E080}" type="presParOf" srcId="{B201A340-30C1-47B3-BF25-41A4ABF93C3E}" destId="{9410D8DB-7DD8-4C03-9F45-1DA106C112B2}" srcOrd="5" destOrd="0" presId="urn:microsoft.com/office/officeart/2011/layout/TabList"/>
    <dgm:cxn modelId="{701DD3E9-2D82-4FAD-9CB0-289C75D87D0E}" type="presParOf" srcId="{B201A340-30C1-47B3-BF25-41A4ABF93C3E}" destId="{CE9E4947-0FC7-4382-8F47-CEDC52D97B3C}" srcOrd="6" destOrd="0" presId="urn:microsoft.com/office/officeart/2011/layout/TabList"/>
    <dgm:cxn modelId="{ABADA81E-07B8-4CAE-AF51-B24C77B6C3DF}" type="presParOf" srcId="{CE9E4947-0FC7-4382-8F47-CEDC52D97B3C}" destId="{ADC46E54-7540-4A44-9B7F-B4DD04E46D71}" srcOrd="0" destOrd="0" presId="urn:microsoft.com/office/officeart/2011/layout/TabList"/>
    <dgm:cxn modelId="{0D60377B-3182-415D-89D7-343BA6F3A313}" type="presParOf" srcId="{CE9E4947-0FC7-4382-8F47-CEDC52D97B3C}" destId="{4E89E592-58B1-4E21-833E-DD193B844002}" srcOrd="1" destOrd="0" presId="urn:microsoft.com/office/officeart/2011/layout/TabList"/>
    <dgm:cxn modelId="{8CDC8DB9-5079-4911-B1AC-602CA844D45D}" type="presParOf" srcId="{CE9E4947-0FC7-4382-8F47-CEDC52D97B3C}" destId="{C780BF83-9184-4D7F-919A-481E003621C6}" srcOrd="2" destOrd="0" presId="urn:microsoft.com/office/officeart/2011/layout/TabList"/>
    <dgm:cxn modelId="{FF857684-19EC-4B9F-8AEB-859203F25BCE}" type="presParOf" srcId="{B201A340-30C1-47B3-BF25-41A4ABF93C3E}" destId="{8757B348-178E-47B2-9057-60B3BDEAA9D8}" srcOrd="7" destOrd="0" presId="urn:microsoft.com/office/officeart/2011/layout/TabList"/>
    <dgm:cxn modelId="{BB1DD5A5-CE41-4696-AC2F-9C7071AB2253}" type="presParOf" srcId="{B201A340-30C1-47B3-BF25-41A4ABF93C3E}" destId="{BC0503E9-C71B-4EDA-A5A7-4E555362F64C}" srcOrd="8" destOrd="0" presId="urn:microsoft.com/office/officeart/2011/layout/TabList"/>
    <dgm:cxn modelId="{FE64F3AF-9192-4185-96D2-77E1AAB8520B}" type="presParOf" srcId="{BC0503E9-C71B-4EDA-A5A7-4E555362F64C}" destId="{20701053-0DB6-4DA4-9407-0B2553AB9DF8}" srcOrd="0" destOrd="0" presId="urn:microsoft.com/office/officeart/2011/layout/TabList"/>
    <dgm:cxn modelId="{5DB61D14-B562-43C7-84A6-CA99B8444C42}" type="presParOf" srcId="{BC0503E9-C71B-4EDA-A5A7-4E555362F64C}" destId="{CBF71E18-D7FC-40DC-9FC7-A24171245C36}" srcOrd="1" destOrd="0" presId="urn:microsoft.com/office/officeart/2011/layout/TabList"/>
    <dgm:cxn modelId="{75927111-83BB-4C2D-B7D1-1B5DE64B6B91}" type="presParOf" srcId="{BC0503E9-C71B-4EDA-A5A7-4E555362F64C}" destId="{562A6738-D73D-45A3-A1BF-46ACA1375D56}"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Payer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Recipient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IN" sz="2000" b="1" dirty="0">
              <a:latin typeface="Times New Roman" panose="02020603050405020304" pitchFamily="18" charset="0"/>
              <a:cs typeface="Times New Roman" panose="02020603050405020304" pitchFamily="18" charset="0"/>
            </a:rPr>
            <a:t>Authorised Dealer</a:t>
          </a: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Time of Collection</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r>
            <a:rPr lang="en-IN" sz="2400" b="1" dirty="0">
              <a:solidFill>
                <a:schemeClr val="tx1"/>
              </a:solidFill>
              <a:latin typeface="Times New Roman" panose="02020603050405020304" pitchFamily="18" charset="0"/>
              <a:cs typeface="Times New Roman" panose="02020603050405020304" pitchFamily="18" charset="0"/>
            </a:rPr>
            <a:t>Nature of payment</a:t>
          </a: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D9B30CE6-F646-4C85-AA60-9BB0FEF9A80A}">
      <dgm:prSet phldrT="[Text]" custT="1"/>
      <dgm:spPr/>
      <dgm:t>
        <a:bodyPr/>
        <a:lstStyle/>
        <a:p>
          <a:r>
            <a:rPr lang="en-US" sz="2000" b="1" i="0" kern="1200" dirty="0">
              <a:latin typeface="Times New Roman" panose="02020603050405020304" pitchFamily="18" charset="0"/>
              <a:cs typeface="Times New Roman" panose="02020603050405020304" pitchFamily="18" charset="0"/>
            </a:rPr>
            <a:t>1.Remittance </a:t>
          </a:r>
          <a:r>
            <a:rPr lang="en-US" sz="2000" b="1" i="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to abroad under </a:t>
          </a:r>
          <a:r>
            <a:rPr lang="en-US" sz="2000" b="1" i="0" kern="1200" dirty="0">
              <a:latin typeface="Times New Roman" panose="02020603050405020304" pitchFamily="18" charset="0"/>
              <a:cs typeface="Times New Roman" panose="02020603050405020304" pitchFamily="18" charset="0"/>
            </a:rPr>
            <a:t>the Liberalized  Remittance Scheme </a:t>
          </a:r>
        </a:p>
        <a:p>
          <a:r>
            <a:rPr lang="en-US" sz="2000" b="1" i="0" kern="1200" dirty="0">
              <a:latin typeface="Times New Roman" panose="02020603050405020304" pitchFamily="18" charset="0"/>
              <a:cs typeface="Times New Roman" panose="02020603050405020304" pitchFamily="18" charset="0"/>
            </a:rPr>
            <a:t>2.Selling of an overseas tour program package</a:t>
          </a:r>
          <a:endParaRPr lang="en-IN" sz="2000" b="1" kern="1200" dirty="0">
            <a:latin typeface="Times New Roman" panose="02020603050405020304" pitchFamily="18" charset="0"/>
            <a:cs typeface="Times New Roman" panose="02020603050405020304" pitchFamily="18" charset="0"/>
          </a:endParaRPr>
        </a:p>
      </dgm:t>
    </dgm:pt>
    <dgm:pt modelId="{457F67B6-C0A6-4619-956D-F05957C93D7D}" type="sib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8D260762-03F6-4B1B-9ACA-4AA1511F90FB}" type="par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69D08513-1B83-4332-87B8-568A2071F5B4}">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Any person</a:t>
          </a:r>
        </a:p>
      </dgm:t>
    </dgm:pt>
    <dgm:pt modelId="{1638B5AE-D4FE-4DFF-A302-96761BF67DC3}" type="par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8DA8A23D-A4ED-43A8-AE55-7F001067F148}" type="sib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A0D5F74A-3CC4-4602-856F-0D9C186F7DB5}">
      <dgm:prSet phldrT="[Text]" custT="1"/>
      <dgm:spPr/>
      <dgm:t>
        <a:bodyPr/>
        <a:lstStyle/>
        <a:p>
          <a:r>
            <a:rPr lang="en-US" sz="2000" b="1" i="0" dirty="0">
              <a:latin typeface="Times New Roman" panose="02020603050405020304" pitchFamily="18" charset="0"/>
              <a:cs typeface="Times New Roman" panose="02020603050405020304" pitchFamily="18" charset="0"/>
            </a:rPr>
            <a:t>at the time of debiting the amount payable by the buyer or at the time of receipt of such amount from the said buyer, by any mode, whichever is earlier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A397BB8A-FE1D-4C8D-A4A1-984CB00AEBF7}" type="par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D37D7CDB-DC56-4D3D-9B4A-099B0FF6234D}" type="sib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4">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4"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4"/>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4">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4">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4"/>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4">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4">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4"/>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4">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4">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4"/>
      <dgm:spPr/>
    </dgm:pt>
  </dgm:ptLst>
  <dgm:cxnLst>
    <dgm:cxn modelId="{E283CA22-060C-4C03-B072-EC6E4041E4C7}" srcId="{B7C4A690-9CB0-4FA8-8815-D6C95A1650EC}" destId="{A0D5F74A-3CC4-4602-856F-0D9C186F7DB5}" srcOrd="0" destOrd="0" parTransId="{A397BB8A-FE1D-4C8D-A4A1-984CB00AEBF7}" sibTransId="{D37D7CDB-DC56-4D3D-9B4A-099B0FF6234D}"/>
    <dgm:cxn modelId="{2811C024-C0E1-46C8-B3AD-1740719D87D5}" srcId="{1EB1372A-EBA6-4D5E-9BCC-A9BDA8A823BE}" destId="{69D08513-1B83-4332-87B8-568A2071F5B4}" srcOrd="0" destOrd="0" parTransId="{1638B5AE-D4FE-4DFF-A302-96761BF67DC3}" sibTransId="{8DA8A23D-A4ED-43A8-AE55-7F001067F148}"/>
    <dgm:cxn modelId="{F6B6862B-8C7B-45EA-A5DC-0381665EB623}" srcId="{FD524C82-5474-429C-9ADF-BE2520CAAA9D}" destId="{9A6AC3EA-D96D-4C70-A98E-4AF95F9CC252}" srcOrd="1" destOrd="0" parTransId="{2CD6F2BD-74AB-41F1-A5CC-49EAA2B9847B}" sibTransId="{9D563B72-0729-4650-85A6-83C086EA9463}"/>
    <dgm:cxn modelId="{630F4C35-0D89-46F7-9713-DC6ECBD4C486}" srcId="{7C793B89-1E4D-4688-AE59-095F2427175E}" destId="{D9B30CE6-F646-4C85-AA60-9BB0FEF9A80A}" srcOrd="0" destOrd="0" parTransId="{8D260762-03F6-4B1B-9ACA-4AA1511F90FB}" sibTransId="{457F67B6-C0A6-4619-956D-F05957C93D7D}"/>
    <dgm:cxn modelId="{0DC7CD40-1032-464A-8268-3C3A255EF7CD}" srcId="{FD524C82-5474-429C-9ADF-BE2520CAAA9D}" destId="{1EB1372A-EBA6-4D5E-9BCC-A9BDA8A823BE}" srcOrd="0" destOrd="0" parTransId="{A803464B-AA4D-465E-BE01-CD0CDB047037}" sibTransId="{E34955CB-0087-4DEC-B6A0-DEE8E1693281}"/>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DDCE4190-C43C-4EAA-9453-9D7F4517B03D}" type="presOf" srcId="{A0D5F74A-3CC4-4602-856F-0D9C186F7DB5}" destId="{B3135368-3210-442E-9746-00FC9009FE7F}" srcOrd="0" destOrd="0" presId="urn:microsoft.com/office/officeart/2011/layout/TabList"/>
    <dgm:cxn modelId="{DF20589B-924E-4BA6-8EE3-78AC49EFB43D}" type="presOf" srcId="{69D08513-1B83-4332-87B8-568A2071F5B4}" destId="{C442166D-9F45-409B-BFC5-A23C51222085}" srcOrd="0" destOrd="0" presId="urn:microsoft.com/office/officeart/2011/layout/TabList"/>
    <dgm:cxn modelId="{8A1545A9-4F91-4173-8F31-9A42F8E970BA}" type="presOf" srcId="{D9B30CE6-F646-4C85-AA60-9BB0FEF9A80A}" destId="{7217F4FD-7A9F-450E-805D-2CD77815DFA6}"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Payer</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0108F373-832E-4AF0-BC2A-705586062751}">
      <dgm:prSet phldrT="[Text]" custT="1"/>
      <dgm:spPr/>
      <dgm:t>
        <a:bodyPr/>
        <a:lstStyle/>
        <a:p>
          <a:r>
            <a:rPr lang="en-US" sz="2000" b="1" dirty="0">
              <a:solidFill>
                <a:schemeClr val="tx1"/>
              </a:solidFill>
              <a:latin typeface="Times New Roman" panose="02020603050405020304" pitchFamily="18" charset="0"/>
              <a:cs typeface="Times New Roman" panose="02020603050405020304" pitchFamily="18" charset="0"/>
            </a:rPr>
            <a:t>The Principal Officer of a domestic company</a:t>
          </a:r>
          <a:endParaRPr lang="en-IN" sz="2000" b="1" dirty="0">
            <a:latin typeface="Times New Roman" panose="02020603050405020304" pitchFamily="18" charset="0"/>
            <a:cs typeface="Times New Roman" panose="02020603050405020304" pitchFamily="18" charset="0"/>
          </a:endParaRPr>
        </a:p>
      </dgm:t>
    </dgm:pt>
    <dgm:pt modelId="{37988EAD-E5BA-4383-973A-0F16075BA496}" type="parTrans" cxnId="{4F5E4678-7CC7-4B46-B276-6AB328CB7238}">
      <dgm:prSet/>
      <dgm:spPr/>
      <dgm:t>
        <a:bodyPr/>
        <a:lstStyle/>
        <a:p>
          <a:endParaRPr lang="en-IN" sz="2000" b="1">
            <a:latin typeface="Times New Roman" panose="02020603050405020304" pitchFamily="18" charset="0"/>
            <a:cs typeface="Times New Roman" panose="02020603050405020304" pitchFamily="18" charset="0"/>
          </a:endParaRPr>
        </a:p>
      </dgm:t>
    </dgm:pt>
    <dgm:pt modelId="{B22BFCED-EFB7-45C9-B1B5-DA8E119835D2}" type="sibTrans" cxnId="{4F5E4678-7CC7-4B46-B276-6AB328CB7238}">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US" sz="2000" b="1" dirty="0">
              <a:solidFill>
                <a:schemeClr val="tx1"/>
              </a:solidFill>
              <a:latin typeface="Times New Roman" panose="02020603050405020304" pitchFamily="18" charset="0"/>
              <a:cs typeface="Times New Roman" panose="02020603050405020304" pitchFamily="18" charset="0"/>
            </a:rPr>
            <a:t>Resident shareholder</a:t>
          </a:r>
          <a:endParaRPr lang="en-IN" sz="2000" b="1" dirty="0">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D9B30CE6-F646-4C85-AA60-9BB0FEF9A80A}">
      <dgm:prSet phldrT="[Text]" custT="1"/>
      <dgm:spPr/>
      <dgm:t>
        <a:bodyPr/>
        <a:lstStyle/>
        <a:p>
          <a:r>
            <a:rPr lang="en-IN" sz="2000" b="1" dirty="0">
              <a:latin typeface="Times New Roman" panose="02020603050405020304" pitchFamily="18" charset="0"/>
              <a:cs typeface="Times New Roman" panose="02020603050405020304" pitchFamily="18" charset="0"/>
            </a:rPr>
            <a:t>10%</a:t>
          </a:r>
        </a:p>
      </dgm:t>
    </dgm:pt>
    <dgm:pt modelId="{8D260762-03F6-4B1B-9ACA-4AA1511F90FB}" type="par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457F67B6-C0A6-4619-956D-F05957C93D7D}" type="sib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2F3AAF85-850B-461E-9E3D-2BDF3BBB4838}">
      <dgm:prSet phldrT="[Text]" custT="1"/>
      <dgm:spPr/>
      <dgm:t>
        <a:bodyPr/>
        <a:lstStyle/>
        <a:p>
          <a:r>
            <a:rPr lang="en-US" sz="2000" b="1" dirty="0">
              <a:solidFill>
                <a:schemeClr val="tx1"/>
              </a:solidFill>
              <a:latin typeface="Times New Roman" panose="02020603050405020304" pitchFamily="18" charset="0"/>
              <a:cs typeface="Times New Roman" panose="02020603050405020304" pitchFamily="18" charset="0"/>
            </a:rPr>
            <a:t>Before making any payment by any mode in respect of any dividend or before making any distribution or payment of dividend</a:t>
          </a:r>
          <a:endParaRPr lang="en-IN" sz="2000" b="1" dirty="0">
            <a:latin typeface="Times New Roman" panose="02020603050405020304" pitchFamily="18" charset="0"/>
            <a:cs typeface="Times New Roman" panose="02020603050405020304" pitchFamily="18" charset="0"/>
          </a:endParaRPr>
        </a:p>
      </dgm:t>
    </dgm:pt>
    <dgm:pt modelId="{B4E73CD9-A566-450B-A87E-7837D973F9F8}" type="parTrans" cxnId="{BAC968D0-7D9D-4531-9C25-FCED317DDAB7}">
      <dgm:prSet/>
      <dgm:spPr/>
      <dgm:t>
        <a:bodyPr/>
        <a:lstStyle/>
        <a:p>
          <a:endParaRPr lang="en-IN" sz="2000" b="1">
            <a:latin typeface="Times New Roman" panose="02020603050405020304" pitchFamily="18" charset="0"/>
            <a:cs typeface="Times New Roman" panose="02020603050405020304" pitchFamily="18" charset="0"/>
          </a:endParaRPr>
        </a:p>
      </dgm:t>
    </dgm:pt>
    <dgm:pt modelId="{739DA5E2-9AE6-464C-8115-BDF271544B3D}" type="sibTrans" cxnId="{BAC968D0-7D9D-4531-9C25-FCED317DDAB7}">
      <dgm:prSet/>
      <dgm:spPr/>
      <dgm:t>
        <a:bodyPr/>
        <a:lstStyle/>
        <a:p>
          <a:endParaRPr lang="en-IN"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4">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4"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4"/>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4">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4">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4"/>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4">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4">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4"/>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4">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4">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4"/>
      <dgm:spPr/>
    </dgm:pt>
  </dgm:ptLst>
  <dgm:cxnLst>
    <dgm:cxn modelId="{F6B6862B-8C7B-45EA-A5DC-0381665EB623}" srcId="{FD524C82-5474-429C-9ADF-BE2520CAAA9D}" destId="{9A6AC3EA-D96D-4C70-A98E-4AF95F9CC252}" srcOrd="1" destOrd="0" parTransId="{2CD6F2BD-74AB-41F1-A5CC-49EAA2B9847B}" sibTransId="{9D563B72-0729-4650-85A6-83C086EA9463}"/>
    <dgm:cxn modelId="{630F4C35-0D89-46F7-9713-DC6ECBD4C486}" srcId="{7C793B89-1E4D-4688-AE59-095F2427175E}" destId="{D9B30CE6-F646-4C85-AA60-9BB0FEF9A80A}" srcOrd="0" destOrd="0" parTransId="{8D260762-03F6-4B1B-9ACA-4AA1511F90FB}" sibTransId="{457F67B6-C0A6-4619-956D-F05957C93D7D}"/>
    <dgm:cxn modelId="{0DC7CD40-1032-464A-8268-3C3A255EF7CD}" srcId="{FD524C82-5474-429C-9ADF-BE2520CAAA9D}" destId="{1EB1372A-EBA6-4D5E-9BCC-A9BDA8A823BE}" srcOrd="0" destOrd="0" parTransId="{A803464B-AA4D-465E-BE01-CD0CDB047037}" sibTransId="{E34955CB-0087-4DEC-B6A0-DEE8E1693281}"/>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4F5E4678-7CC7-4B46-B276-6AB328CB7238}" srcId="{1EB1372A-EBA6-4D5E-9BCC-A9BDA8A823BE}" destId="{0108F373-832E-4AF0-BC2A-705586062751}" srcOrd="0" destOrd="0" parTransId="{37988EAD-E5BA-4383-973A-0F16075BA496}" sibTransId="{B22BFCED-EFB7-45C9-B1B5-DA8E119835D2}"/>
    <dgm:cxn modelId="{745E6E7C-4A5D-4863-9CEC-0284A58A117F}" type="presOf" srcId="{0108F373-832E-4AF0-BC2A-705586062751}" destId="{C442166D-9F45-409B-BFC5-A23C51222085}" srcOrd="0" destOrd="0" presId="urn:microsoft.com/office/officeart/2011/layout/TabList"/>
    <dgm:cxn modelId="{8A1545A9-4F91-4173-8F31-9A42F8E970BA}" type="presOf" srcId="{D9B30CE6-F646-4C85-AA60-9BB0FEF9A80A}" destId="{7217F4FD-7A9F-450E-805D-2CD77815DFA6}"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CC2C5DC7-633B-485C-9737-B47854439B84}" srcId="{FD524C82-5474-429C-9ADF-BE2520CAAA9D}" destId="{B7C4A690-9CB0-4FA8-8815-D6C95A1650EC}" srcOrd="2" destOrd="0" parTransId="{2C7723C4-C5DF-4A2B-ABD8-10B814B69E9B}" sibTransId="{D6BDA6A8-FB52-4383-AFB9-FE519F7F3AD5}"/>
    <dgm:cxn modelId="{BAC968D0-7D9D-4531-9C25-FCED317DDAB7}" srcId="{B7C4A690-9CB0-4FA8-8815-D6C95A1650EC}" destId="{2F3AAF85-850B-461E-9E3D-2BDF3BBB4838}" srcOrd="0" destOrd="0" parTransId="{B4E73CD9-A566-450B-A87E-7837D973F9F8}" sibTransId="{739DA5E2-9AE6-464C-8115-BDF271544B3D}"/>
    <dgm:cxn modelId="{3B1920D2-28BC-4AAF-8129-4EDBC82E52F7}" srcId="{9A6AC3EA-D96D-4C70-A98E-4AF95F9CC252}" destId="{4D9A6CC3-1995-4DB1-B65B-BD442990DA71}" srcOrd="0" destOrd="0" parTransId="{6A50596A-BD26-4733-9B31-00B8FA6D7A34}" sibTransId="{B9D98FFD-6967-4852-8DA4-113E52499B3F}"/>
    <dgm:cxn modelId="{3A89EBF9-D488-40B8-9298-A7073B96D2B1}" type="presOf" srcId="{7C793B89-1E4D-4688-AE59-095F2427175E}" destId="{82C2ABD2-C80E-4247-BF2D-1D55B8688FD0}" srcOrd="0" destOrd="0" presId="urn:microsoft.com/office/officeart/2011/layout/TabList"/>
    <dgm:cxn modelId="{533112FE-AD2F-4F3C-97CC-740BBE93A728}" type="presOf" srcId="{2F3AAF85-850B-461E-9E3D-2BDF3BBB4838}" destId="{B3135368-3210-442E-9746-00FC9009FE7F}"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Payer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Recipient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Any person </a:t>
          </a:r>
          <a:r>
            <a:rPr lang="en-US" sz="2000" b="1" i="0" dirty="0">
              <a:latin typeface="Times New Roman" panose="02020603050405020304" pitchFamily="18" charset="0"/>
              <a:cs typeface="Times New Roman" panose="02020603050405020304" pitchFamily="18" charset="0"/>
            </a:rPr>
            <a:t>(whose total sales, gross receipts or turnover from the business carried on by him exceed ten crore rupees during the financial year immediately preceding the financial year)</a:t>
          </a:r>
          <a:endParaRPr lang="en-IN" sz="2000" b="1" dirty="0">
            <a:latin typeface="Times New Roman" panose="02020603050405020304" pitchFamily="18" charset="0"/>
            <a:cs typeface="Times New Roman" panose="02020603050405020304" pitchFamily="18" charset="0"/>
          </a:endParaRP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Time of Deduction</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r>
            <a:rPr lang="en-US" sz="2400" b="1" dirty="0">
              <a:solidFill>
                <a:schemeClr val="tx1"/>
              </a:solidFill>
              <a:latin typeface="Times New Roman" panose="02020603050405020304" pitchFamily="18" charset="0"/>
              <a:cs typeface="Times New Roman" panose="02020603050405020304" pitchFamily="18" charset="0"/>
            </a:rPr>
            <a:t>Rate of TCS</a:t>
          </a:r>
          <a:endParaRPr lang="en-IN" sz="2400" b="1" dirty="0">
            <a:solidFill>
              <a:schemeClr val="tx1"/>
            </a:solidFill>
            <a:latin typeface="Times New Roman" panose="02020603050405020304" pitchFamily="18" charset="0"/>
            <a:cs typeface="Times New Roman" panose="02020603050405020304" pitchFamily="18" charset="0"/>
          </a:endParaRP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D9B30CE6-F646-4C85-AA60-9BB0FEF9A80A}">
      <dgm:prSet phldrT="[Text]" custT="1"/>
      <dgm:spPr/>
      <dgm:t>
        <a:bodyPr/>
        <a:lstStyle/>
        <a:p>
          <a:r>
            <a:rPr lang="en-IN" sz="2000" b="1" dirty="0">
              <a:latin typeface="Times New Roman" panose="02020603050405020304" pitchFamily="18" charset="0"/>
              <a:cs typeface="Times New Roman" panose="02020603050405020304" pitchFamily="18" charset="0"/>
            </a:rPr>
            <a:t>1% ( If PAN not furnished then 5%) </a:t>
          </a:r>
        </a:p>
      </dgm:t>
    </dgm:pt>
    <dgm:pt modelId="{457F67B6-C0A6-4619-956D-F05957C93D7D}" type="sib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8D260762-03F6-4B1B-9ACA-4AA1511F90FB}" type="par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69D08513-1B83-4332-87B8-568A2071F5B4}">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Any person</a:t>
          </a:r>
        </a:p>
      </dgm:t>
    </dgm:pt>
    <dgm:pt modelId="{1638B5AE-D4FE-4DFF-A302-96761BF67DC3}" type="par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8DA8A23D-A4ED-43A8-AE55-7F001067F148}" type="sib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A0D5F74A-3CC4-4602-856F-0D9C186F7DB5}">
      <dgm:prSet phldrT="[Text]" custT="1"/>
      <dgm:spPr/>
      <dgm:t>
        <a:bodyPr/>
        <a:lstStyle/>
        <a:p>
          <a:pPr>
            <a:buSzPts val="1050"/>
            <a:buFont typeface="Calibri" panose="020F0502020204030204" pitchFamily="34" charset="0"/>
            <a:buAutoNum type="alphaLcPeriod"/>
          </a:pPr>
          <a:r>
            <a:rPr lang="en-US" sz="2000" b="1" i="0" dirty="0">
              <a:latin typeface="Times New Roman" panose="02020603050405020304" pitchFamily="18" charset="0"/>
              <a:cs typeface="Times New Roman" panose="02020603050405020304" pitchFamily="18" charset="0"/>
            </a:rPr>
            <a:t>at the time of receipt of such amount</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A397BB8A-FE1D-4C8D-A4A1-984CB00AEBF7}" type="par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D37D7CDB-DC56-4D3D-9B4A-099B0FF6234D}" type="sib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61EFD071-3869-4C1B-BA22-2078DB2DE8F7}">
      <dgm:prSet phldrT="[Text]" custT="1"/>
      <dgm:spPr/>
      <dgm:t>
        <a:bodyPr/>
        <a:lstStyle/>
        <a:p>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gm:t>
    </dgm:pt>
    <dgm:pt modelId="{33A133FE-DEA0-4542-BEE8-EB633B7C36C0}" type="parTrans" cxnId="{9F84D82D-64E6-446A-B57B-3E93088E03A4}">
      <dgm:prSet/>
      <dgm:spPr/>
      <dgm:t>
        <a:bodyPr/>
        <a:lstStyle/>
        <a:p>
          <a:endParaRPr lang="en-US" sz="2000" b="1">
            <a:latin typeface="Times New Roman" panose="02020603050405020304" pitchFamily="18" charset="0"/>
            <a:cs typeface="Times New Roman" panose="02020603050405020304" pitchFamily="18" charset="0"/>
          </a:endParaRPr>
        </a:p>
      </dgm:t>
    </dgm:pt>
    <dgm:pt modelId="{2038CCAC-B867-4D07-B8CB-A0A736BA5289}" type="sibTrans" cxnId="{9F84D82D-64E6-446A-B57B-3E93088E03A4}">
      <dgm:prSet/>
      <dgm:spPr/>
      <dgm:t>
        <a:bodyPr/>
        <a:lstStyle/>
        <a:p>
          <a:endParaRPr lang="en-US" sz="2000" b="1">
            <a:latin typeface="Times New Roman" panose="02020603050405020304" pitchFamily="18" charset="0"/>
            <a:cs typeface="Times New Roman" panose="02020603050405020304" pitchFamily="18" charset="0"/>
          </a:endParaRPr>
        </a:p>
      </dgm:t>
    </dgm:pt>
    <dgm:pt modelId="{C153D13D-D2A1-47CB-9984-91C7218ABCCF}">
      <dgm:prSet phldrT="[Text]" custT="1"/>
      <dgm:spPr/>
      <dgm:t>
        <a:bodyPr/>
        <a:lstStyle/>
        <a:p>
          <a:r>
            <a:rPr lang="en-IN" sz="2000" b="1" kern="1200" dirty="0">
              <a:solidFill>
                <a:prstClr val="black"/>
              </a:solidFill>
              <a:latin typeface="Times New Roman" panose="02020603050405020304" pitchFamily="18" charset="0"/>
              <a:ea typeface="+mn-ea"/>
              <a:cs typeface="Times New Roman" panose="02020603050405020304" pitchFamily="18" charset="0"/>
            </a:rPr>
            <a:t>More than Rs.50 Lakhs during a FY</a:t>
          </a:r>
        </a:p>
      </dgm:t>
    </dgm:pt>
    <dgm:pt modelId="{E9E3972B-9707-4210-991D-6037BE6AAD32}" type="parTrans" cxnId="{9F4ED6C1-735A-4769-9270-FCD18E48F0AD}">
      <dgm:prSet/>
      <dgm:spPr/>
      <dgm:t>
        <a:bodyPr/>
        <a:lstStyle/>
        <a:p>
          <a:endParaRPr lang="en-US" sz="2000" b="1">
            <a:latin typeface="Times New Roman" panose="02020603050405020304" pitchFamily="18" charset="0"/>
            <a:cs typeface="Times New Roman" panose="02020603050405020304" pitchFamily="18" charset="0"/>
          </a:endParaRPr>
        </a:p>
      </dgm:t>
    </dgm:pt>
    <dgm:pt modelId="{B24D8E8F-F038-43B9-BCA2-07A0D69DE916}" type="sibTrans" cxnId="{9F4ED6C1-735A-4769-9270-FCD18E48F0AD}">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5">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5"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5"/>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5">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5">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5"/>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5">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5">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5"/>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5">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5">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5"/>
      <dgm:spPr/>
    </dgm:pt>
    <dgm:pt modelId="{F3A384DE-E4AA-497D-8FAC-13539E2D0245}" type="pres">
      <dgm:prSet presAssocID="{62D5A5D8-9DBB-49D9-945A-C7186132A9C7}" presName="sibTrans" presStyleCnt="0"/>
      <dgm:spPr/>
    </dgm:pt>
    <dgm:pt modelId="{331608E9-39FB-4036-BEB4-36948AA623B9}" type="pres">
      <dgm:prSet presAssocID="{61EFD071-3869-4C1B-BA22-2078DB2DE8F7}" presName="composite" presStyleCnt="0"/>
      <dgm:spPr/>
    </dgm:pt>
    <dgm:pt modelId="{D68D5FA8-9574-4855-87AE-BEDF6439A008}" type="pres">
      <dgm:prSet presAssocID="{61EFD071-3869-4C1B-BA22-2078DB2DE8F7}" presName="FirstChild" presStyleLbl="revTx" presStyleIdx="4" presStyleCnt="5">
        <dgm:presLayoutVars>
          <dgm:chMax val="0"/>
          <dgm:chPref val="0"/>
          <dgm:bulletEnabled val="1"/>
        </dgm:presLayoutVars>
      </dgm:prSet>
      <dgm:spPr/>
    </dgm:pt>
    <dgm:pt modelId="{8C7684F7-EA5D-4C5A-B7F7-2BCB8A1A5D9D}" type="pres">
      <dgm:prSet presAssocID="{61EFD071-3869-4C1B-BA22-2078DB2DE8F7}" presName="Parent" presStyleLbl="alignNode1" presStyleIdx="4" presStyleCnt="5">
        <dgm:presLayoutVars>
          <dgm:chMax val="3"/>
          <dgm:chPref val="3"/>
          <dgm:bulletEnabled val="1"/>
        </dgm:presLayoutVars>
      </dgm:prSet>
      <dgm:spPr/>
    </dgm:pt>
    <dgm:pt modelId="{8139E2DC-462D-46BA-B4A5-101EA05C146D}" type="pres">
      <dgm:prSet presAssocID="{61EFD071-3869-4C1B-BA22-2078DB2DE8F7}" presName="Accent" presStyleLbl="parChTrans1D1" presStyleIdx="4" presStyleCnt="5"/>
      <dgm:spPr/>
    </dgm:pt>
  </dgm:ptLst>
  <dgm:cxnLst>
    <dgm:cxn modelId="{E283CA22-060C-4C03-B072-EC6E4041E4C7}" srcId="{B7C4A690-9CB0-4FA8-8815-D6C95A1650EC}" destId="{A0D5F74A-3CC4-4602-856F-0D9C186F7DB5}" srcOrd="0" destOrd="0" parTransId="{A397BB8A-FE1D-4C8D-A4A1-984CB00AEBF7}" sibTransId="{D37D7CDB-DC56-4D3D-9B4A-099B0FF6234D}"/>
    <dgm:cxn modelId="{2811C024-C0E1-46C8-B3AD-1740719D87D5}" srcId="{1EB1372A-EBA6-4D5E-9BCC-A9BDA8A823BE}" destId="{69D08513-1B83-4332-87B8-568A2071F5B4}" srcOrd="0" destOrd="0" parTransId="{1638B5AE-D4FE-4DFF-A302-96761BF67DC3}" sibTransId="{8DA8A23D-A4ED-43A8-AE55-7F001067F148}"/>
    <dgm:cxn modelId="{F6B6862B-8C7B-45EA-A5DC-0381665EB623}" srcId="{FD524C82-5474-429C-9ADF-BE2520CAAA9D}" destId="{9A6AC3EA-D96D-4C70-A98E-4AF95F9CC252}" srcOrd="1" destOrd="0" parTransId="{2CD6F2BD-74AB-41F1-A5CC-49EAA2B9847B}" sibTransId="{9D563B72-0729-4650-85A6-83C086EA9463}"/>
    <dgm:cxn modelId="{9F84D82D-64E6-446A-B57B-3E93088E03A4}" srcId="{FD524C82-5474-429C-9ADF-BE2520CAAA9D}" destId="{61EFD071-3869-4C1B-BA22-2078DB2DE8F7}" srcOrd="4" destOrd="0" parTransId="{33A133FE-DEA0-4542-BEE8-EB633B7C36C0}" sibTransId="{2038CCAC-B867-4D07-B8CB-A0A736BA5289}"/>
    <dgm:cxn modelId="{630F4C35-0D89-46F7-9713-DC6ECBD4C486}" srcId="{7C793B89-1E4D-4688-AE59-095F2427175E}" destId="{D9B30CE6-F646-4C85-AA60-9BB0FEF9A80A}" srcOrd="0" destOrd="0" parTransId="{8D260762-03F6-4B1B-9ACA-4AA1511F90FB}" sibTransId="{457F67B6-C0A6-4619-956D-F05957C93D7D}"/>
    <dgm:cxn modelId="{0DC7CD40-1032-464A-8268-3C3A255EF7CD}" srcId="{FD524C82-5474-429C-9ADF-BE2520CAAA9D}" destId="{1EB1372A-EBA6-4D5E-9BCC-A9BDA8A823BE}" srcOrd="0" destOrd="0" parTransId="{A803464B-AA4D-465E-BE01-CD0CDB047037}" sibTransId="{E34955CB-0087-4DEC-B6A0-DEE8E1693281}"/>
    <dgm:cxn modelId="{221AD243-BADD-4DB0-9632-55F2F3F252E1}" type="presOf" srcId="{61EFD071-3869-4C1B-BA22-2078DB2DE8F7}" destId="{8C7684F7-EA5D-4C5A-B7F7-2BCB8A1A5D9D}" srcOrd="0" destOrd="0" presId="urn:microsoft.com/office/officeart/2011/layout/TabList"/>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DDCE4190-C43C-4EAA-9453-9D7F4517B03D}" type="presOf" srcId="{A0D5F74A-3CC4-4602-856F-0D9C186F7DB5}" destId="{B3135368-3210-442E-9746-00FC9009FE7F}" srcOrd="0" destOrd="0" presId="urn:microsoft.com/office/officeart/2011/layout/TabList"/>
    <dgm:cxn modelId="{7943A396-5285-4305-9457-ABCF2EBA5008}" type="presOf" srcId="{C153D13D-D2A1-47CB-9984-91C7218ABCCF}" destId="{D68D5FA8-9574-4855-87AE-BEDF6439A008}" srcOrd="0" destOrd="0" presId="urn:microsoft.com/office/officeart/2011/layout/TabList"/>
    <dgm:cxn modelId="{DF20589B-924E-4BA6-8EE3-78AC49EFB43D}" type="presOf" srcId="{69D08513-1B83-4332-87B8-568A2071F5B4}" destId="{C442166D-9F45-409B-BFC5-A23C51222085}" srcOrd="0" destOrd="0" presId="urn:microsoft.com/office/officeart/2011/layout/TabList"/>
    <dgm:cxn modelId="{8A1545A9-4F91-4173-8F31-9A42F8E970BA}" type="presOf" srcId="{D9B30CE6-F646-4C85-AA60-9BB0FEF9A80A}" destId="{7217F4FD-7A9F-450E-805D-2CD77815DFA6}"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9F4ED6C1-735A-4769-9270-FCD18E48F0AD}" srcId="{61EFD071-3869-4C1B-BA22-2078DB2DE8F7}" destId="{C153D13D-D2A1-47CB-9984-91C7218ABCCF}" srcOrd="0" destOrd="0" parTransId="{E9E3972B-9707-4210-991D-6037BE6AAD32}" sibTransId="{B24D8E8F-F038-43B9-BCA2-07A0D69DE916}"/>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 modelId="{616ABE93-727A-4169-8084-768463FC4C39}" type="presParOf" srcId="{B201A340-30C1-47B3-BF25-41A4ABF93C3E}" destId="{F3A384DE-E4AA-497D-8FAC-13539E2D0245}" srcOrd="7" destOrd="0" presId="urn:microsoft.com/office/officeart/2011/layout/TabList"/>
    <dgm:cxn modelId="{CF1A443E-D87C-453D-8B70-C7963194BB0B}" type="presParOf" srcId="{B201A340-30C1-47B3-BF25-41A4ABF93C3E}" destId="{331608E9-39FB-4036-BEB4-36948AA623B9}" srcOrd="8" destOrd="0" presId="urn:microsoft.com/office/officeart/2011/layout/TabList"/>
    <dgm:cxn modelId="{9410DF88-0F3F-436E-A4E5-BF0D5B6E1DC2}" type="presParOf" srcId="{331608E9-39FB-4036-BEB4-36948AA623B9}" destId="{D68D5FA8-9574-4855-87AE-BEDF6439A008}" srcOrd="0" destOrd="0" presId="urn:microsoft.com/office/officeart/2011/layout/TabList"/>
    <dgm:cxn modelId="{E4B74C10-7A06-4796-B9A8-F8C75B5CC363}" type="presParOf" srcId="{331608E9-39FB-4036-BEB4-36948AA623B9}" destId="{8C7684F7-EA5D-4C5A-B7F7-2BCB8A1A5D9D}" srcOrd="1" destOrd="0" presId="urn:microsoft.com/office/officeart/2011/layout/TabList"/>
    <dgm:cxn modelId="{147DE5E9-DDD4-44F4-BAE0-E370ADEE2D69}" type="presParOf" srcId="{331608E9-39FB-4036-BEB4-36948AA623B9}" destId="{8139E2DC-462D-46BA-B4A5-101EA05C146D}"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C5D01ED-AB6E-491D-B3BF-21AB30120ED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IN"/>
        </a:p>
      </dgm:t>
    </dgm:pt>
    <dgm:pt modelId="{2ACF5263-E5F4-4F93-8193-B3B862959A33}">
      <dgm:prSet phldrT="[Text]" custT="1"/>
      <dgm:spPr/>
      <dgm:t>
        <a:bodyPr/>
        <a:lstStyle/>
        <a:p>
          <a:r>
            <a:rPr lang="en-US" sz="1800" b="1" dirty="0">
              <a:solidFill>
                <a:schemeClr val="tx1"/>
              </a:solidFill>
              <a:latin typeface="Times New Roman" panose="02020603050405020304" pitchFamily="18" charset="0"/>
              <a:cs typeface="Times New Roman" panose="02020603050405020304" pitchFamily="18" charset="0"/>
            </a:rPr>
            <a:t>Threshold Limit</a:t>
          </a:r>
          <a:endParaRPr lang="en-IN" sz="1800" b="1" dirty="0">
            <a:solidFill>
              <a:schemeClr val="tx1"/>
            </a:solidFill>
            <a:latin typeface="Times New Roman" panose="02020603050405020304" pitchFamily="18" charset="0"/>
            <a:cs typeface="Times New Roman" panose="02020603050405020304" pitchFamily="18" charset="0"/>
          </a:endParaRPr>
        </a:p>
      </dgm:t>
    </dgm:pt>
    <dgm:pt modelId="{5998BC83-EF29-4210-95F9-F76212769980}" type="parTrans" cxnId="{BD08D60F-C3D2-46D9-A10A-B3637B5EC8DB}">
      <dgm:prSet/>
      <dgm:spPr/>
      <dgm:t>
        <a:bodyPr/>
        <a:lstStyle/>
        <a:p>
          <a:endParaRPr lang="en-IN" b="1">
            <a:latin typeface="Times New Roman" panose="02020603050405020304" pitchFamily="18" charset="0"/>
            <a:cs typeface="Times New Roman" panose="02020603050405020304" pitchFamily="18" charset="0"/>
          </a:endParaRPr>
        </a:p>
      </dgm:t>
    </dgm:pt>
    <dgm:pt modelId="{55C7B2ED-04C7-4F3A-ACF6-FCCC9CE543D6}" type="sibTrans" cxnId="{BD08D60F-C3D2-46D9-A10A-B3637B5EC8DB}">
      <dgm:prSet/>
      <dgm:spPr/>
      <dgm:t>
        <a:bodyPr/>
        <a:lstStyle/>
        <a:p>
          <a:endParaRPr lang="en-IN" b="1">
            <a:latin typeface="Times New Roman" panose="02020603050405020304" pitchFamily="18" charset="0"/>
            <a:cs typeface="Times New Roman" panose="02020603050405020304" pitchFamily="18" charset="0"/>
          </a:endParaRPr>
        </a:p>
      </dgm:t>
    </dgm:pt>
    <dgm:pt modelId="{2B4F34D7-87C4-4AAC-8BBC-6CEE3E49ED59}">
      <dgm:prSet phldrT="[Text]" custT="1"/>
      <dgm:spPr/>
      <dgm:t>
        <a:bodyPr/>
        <a:lstStyle/>
        <a:p>
          <a:pPr>
            <a:buSzPts val="1050"/>
            <a:buFont typeface="Calibri" panose="020F0502020204030204" pitchFamily="34" charset="0"/>
            <a:buAutoNum type="alphaLcPeriod"/>
          </a:pPr>
          <a:r>
            <a:rPr lang="en-US" sz="1800" b="1" dirty="0">
              <a:solidFill>
                <a:schemeClr val="tx1"/>
              </a:solidFill>
              <a:latin typeface="Times New Roman" panose="02020603050405020304" pitchFamily="18" charset="0"/>
              <a:cs typeface="Times New Roman" panose="02020603050405020304" pitchFamily="18" charset="0"/>
            </a:rPr>
            <a:t>In other cases</a:t>
          </a:r>
          <a:endParaRPr lang="en-IN" sz="1800" b="1" dirty="0">
            <a:solidFill>
              <a:schemeClr val="tx1"/>
            </a:solidFill>
            <a:latin typeface="Times New Roman" panose="02020603050405020304" pitchFamily="18" charset="0"/>
            <a:cs typeface="Times New Roman" panose="02020603050405020304" pitchFamily="18" charset="0"/>
          </a:endParaRPr>
        </a:p>
      </dgm:t>
    </dgm:pt>
    <dgm:pt modelId="{2AA58C75-F0CE-457B-826D-4A1EEF7A21EC}" type="parTrans" cxnId="{79E39E21-E5EE-4595-A01C-07D80B6FE7AB}">
      <dgm:prSet/>
      <dgm:spPr/>
      <dgm:t>
        <a:bodyPr/>
        <a:lstStyle/>
        <a:p>
          <a:endParaRPr lang="en-IN" b="1">
            <a:latin typeface="Times New Roman" panose="02020603050405020304" pitchFamily="18" charset="0"/>
            <a:cs typeface="Times New Roman" panose="02020603050405020304" pitchFamily="18" charset="0"/>
          </a:endParaRPr>
        </a:p>
      </dgm:t>
    </dgm:pt>
    <dgm:pt modelId="{846737EA-5698-44A8-AE66-6FB8326FCF32}" type="sibTrans" cxnId="{79E39E21-E5EE-4595-A01C-07D80B6FE7AB}">
      <dgm:prSet/>
      <dgm:spPr/>
      <dgm:t>
        <a:bodyPr/>
        <a:lstStyle/>
        <a:p>
          <a:endParaRPr lang="en-IN" b="1">
            <a:latin typeface="Times New Roman" panose="02020603050405020304" pitchFamily="18" charset="0"/>
            <a:cs typeface="Times New Roman" panose="02020603050405020304" pitchFamily="18" charset="0"/>
          </a:endParaRPr>
        </a:p>
      </dgm:t>
    </dgm:pt>
    <dgm:pt modelId="{9C48F4B5-5429-4E94-A094-54FD2325001E}">
      <dgm:prSet phldrT="[Text]" custT="1"/>
      <dgm:spPr/>
      <dgm:t>
        <a:bodyPr/>
        <a:lstStyle/>
        <a:p>
          <a:pPr>
            <a:buSzPts val="1050"/>
            <a:buFont typeface="Calibri" panose="020F0502020204030204" pitchFamily="34" charset="0"/>
            <a:buAutoNum type="alphaLcPeriod"/>
          </a:pPr>
          <a:r>
            <a:rPr lang="en-US" sz="1800" b="1" dirty="0">
              <a:solidFill>
                <a:schemeClr val="tx1"/>
              </a:solidFill>
              <a:latin typeface="Times New Roman" panose="02020603050405020304" pitchFamily="18" charset="0"/>
              <a:cs typeface="Times New Roman" panose="02020603050405020304" pitchFamily="18" charset="0"/>
            </a:rPr>
            <a:t>In case of dividend paid or credited to an individual shareholder by any mode other than cash</a:t>
          </a:r>
          <a:endParaRPr lang="en-IN" sz="1800" b="1" dirty="0">
            <a:solidFill>
              <a:schemeClr val="tx1"/>
            </a:solidFill>
            <a:latin typeface="Times New Roman" panose="02020603050405020304" pitchFamily="18" charset="0"/>
            <a:cs typeface="Times New Roman" panose="02020603050405020304" pitchFamily="18" charset="0"/>
          </a:endParaRPr>
        </a:p>
      </dgm:t>
    </dgm:pt>
    <dgm:pt modelId="{B043A179-CDD4-482C-B126-91ECC087320A}" type="parTrans" cxnId="{F1868250-2A08-475F-9930-1199DAD6D01D}">
      <dgm:prSet/>
      <dgm:spPr/>
      <dgm:t>
        <a:bodyPr/>
        <a:lstStyle/>
        <a:p>
          <a:endParaRPr lang="en-IN" b="1">
            <a:latin typeface="Times New Roman" panose="02020603050405020304" pitchFamily="18" charset="0"/>
            <a:cs typeface="Times New Roman" panose="02020603050405020304" pitchFamily="18" charset="0"/>
          </a:endParaRPr>
        </a:p>
      </dgm:t>
    </dgm:pt>
    <dgm:pt modelId="{FAE8AD84-5B83-43D6-BAE4-A9A50CF8BDF7}" type="sibTrans" cxnId="{F1868250-2A08-475F-9930-1199DAD6D01D}">
      <dgm:prSet/>
      <dgm:spPr/>
      <dgm:t>
        <a:bodyPr/>
        <a:lstStyle/>
        <a:p>
          <a:endParaRPr lang="en-IN" b="1">
            <a:latin typeface="Times New Roman" panose="02020603050405020304" pitchFamily="18" charset="0"/>
            <a:cs typeface="Times New Roman" panose="02020603050405020304" pitchFamily="18" charset="0"/>
          </a:endParaRPr>
        </a:p>
      </dgm:t>
    </dgm:pt>
    <dgm:pt modelId="{43BD69F8-AED0-466D-A42D-FE4957B93A6D}" type="pres">
      <dgm:prSet presAssocID="{7C5D01ED-AB6E-491D-B3BF-21AB30120ED9}" presName="hierChild1" presStyleCnt="0">
        <dgm:presLayoutVars>
          <dgm:chPref val="1"/>
          <dgm:dir/>
          <dgm:animOne val="branch"/>
          <dgm:animLvl val="lvl"/>
          <dgm:resizeHandles/>
        </dgm:presLayoutVars>
      </dgm:prSet>
      <dgm:spPr/>
    </dgm:pt>
    <dgm:pt modelId="{F84C3063-ECD1-4ADD-8663-05733CC73E1E}" type="pres">
      <dgm:prSet presAssocID="{2ACF5263-E5F4-4F93-8193-B3B862959A33}" presName="hierRoot1" presStyleCnt="0"/>
      <dgm:spPr/>
    </dgm:pt>
    <dgm:pt modelId="{08A5D21B-0017-4492-B2D9-4B0368630AFC}" type="pres">
      <dgm:prSet presAssocID="{2ACF5263-E5F4-4F93-8193-B3B862959A33}" presName="composite" presStyleCnt="0"/>
      <dgm:spPr/>
    </dgm:pt>
    <dgm:pt modelId="{17E723F6-F839-4C46-9A22-9215D8E6E70D}" type="pres">
      <dgm:prSet presAssocID="{2ACF5263-E5F4-4F93-8193-B3B862959A33}" presName="background" presStyleLbl="node0" presStyleIdx="0" presStyleCnt="1"/>
      <dgm:spPr/>
    </dgm:pt>
    <dgm:pt modelId="{E980ED7A-97EF-4EFF-B1C6-1870F254E8BC}" type="pres">
      <dgm:prSet presAssocID="{2ACF5263-E5F4-4F93-8193-B3B862959A33}" presName="text" presStyleLbl="fgAcc0" presStyleIdx="0" presStyleCnt="1" custScaleX="101851" custScaleY="58122">
        <dgm:presLayoutVars>
          <dgm:chPref val="3"/>
        </dgm:presLayoutVars>
      </dgm:prSet>
      <dgm:spPr/>
    </dgm:pt>
    <dgm:pt modelId="{13E7CF82-383A-4281-9237-1B98A33991A3}" type="pres">
      <dgm:prSet presAssocID="{2ACF5263-E5F4-4F93-8193-B3B862959A33}" presName="hierChild2" presStyleCnt="0"/>
      <dgm:spPr/>
    </dgm:pt>
    <dgm:pt modelId="{8CE5BF3E-F4CD-45A2-B610-CBEC46887D17}" type="pres">
      <dgm:prSet presAssocID="{B043A179-CDD4-482C-B126-91ECC087320A}" presName="Name10" presStyleLbl="parChTrans1D2" presStyleIdx="0" presStyleCnt="2"/>
      <dgm:spPr/>
    </dgm:pt>
    <dgm:pt modelId="{615198E3-024A-441C-B813-DD897E66684F}" type="pres">
      <dgm:prSet presAssocID="{9C48F4B5-5429-4E94-A094-54FD2325001E}" presName="hierRoot2" presStyleCnt="0"/>
      <dgm:spPr/>
    </dgm:pt>
    <dgm:pt modelId="{994177FC-416D-44A5-88EB-30A17148E790}" type="pres">
      <dgm:prSet presAssocID="{9C48F4B5-5429-4E94-A094-54FD2325001E}" presName="composite2" presStyleCnt="0"/>
      <dgm:spPr/>
    </dgm:pt>
    <dgm:pt modelId="{6907CFE5-4A40-4DDC-B6F3-1B023A295E01}" type="pres">
      <dgm:prSet presAssocID="{9C48F4B5-5429-4E94-A094-54FD2325001E}" presName="background2" presStyleLbl="node2" presStyleIdx="0" presStyleCnt="2"/>
      <dgm:spPr/>
    </dgm:pt>
    <dgm:pt modelId="{3E8552CC-2ED0-461A-AE55-375BA45B1FEA}" type="pres">
      <dgm:prSet presAssocID="{9C48F4B5-5429-4E94-A094-54FD2325001E}" presName="text2" presStyleLbl="fgAcc2" presStyleIdx="0" presStyleCnt="2" custScaleX="127213" custScaleY="71177">
        <dgm:presLayoutVars>
          <dgm:chPref val="3"/>
        </dgm:presLayoutVars>
      </dgm:prSet>
      <dgm:spPr/>
    </dgm:pt>
    <dgm:pt modelId="{6E9DEC04-8D60-456C-95D3-DFFA3DA4DE7F}" type="pres">
      <dgm:prSet presAssocID="{9C48F4B5-5429-4E94-A094-54FD2325001E}" presName="hierChild3" presStyleCnt="0"/>
      <dgm:spPr/>
    </dgm:pt>
    <dgm:pt modelId="{7B4D819F-E7F7-43E9-9F14-1382C8CA5BE1}" type="pres">
      <dgm:prSet presAssocID="{2AA58C75-F0CE-457B-826D-4A1EEF7A21EC}" presName="Name10" presStyleLbl="parChTrans1D2" presStyleIdx="1" presStyleCnt="2"/>
      <dgm:spPr/>
    </dgm:pt>
    <dgm:pt modelId="{AAD8C3E3-0896-4B84-88A1-6C80885264C2}" type="pres">
      <dgm:prSet presAssocID="{2B4F34D7-87C4-4AAC-8BBC-6CEE3E49ED59}" presName="hierRoot2" presStyleCnt="0"/>
      <dgm:spPr/>
    </dgm:pt>
    <dgm:pt modelId="{8CB89EBF-283B-445F-A34E-E25E0CB2B24E}" type="pres">
      <dgm:prSet presAssocID="{2B4F34D7-87C4-4AAC-8BBC-6CEE3E49ED59}" presName="composite2" presStyleCnt="0"/>
      <dgm:spPr/>
    </dgm:pt>
    <dgm:pt modelId="{B128BE1E-F78E-441A-A473-616CEEA80312}" type="pres">
      <dgm:prSet presAssocID="{2B4F34D7-87C4-4AAC-8BBC-6CEE3E49ED59}" presName="background2" presStyleLbl="node2" presStyleIdx="1" presStyleCnt="2"/>
      <dgm:spPr/>
    </dgm:pt>
    <dgm:pt modelId="{0645FCEE-8BFD-4EC0-A204-DFC0F89F199F}" type="pres">
      <dgm:prSet presAssocID="{2B4F34D7-87C4-4AAC-8BBC-6CEE3E49ED59}" presName="text2" presStyleLbl="fgAcc2" presStyleIdx="1" presStyleCnt="2" custScaleY="66625">
        <dgm:presLayoutVars>
          <dgm:chPref val="3"/>
        </dgm:presLayoutVars>
      </dgm:prSet>
      <dgm:spPr/>
    </dgm:pt>
    <dgm:pt modelId="{C93FC034-EE0D-4DE6-875B-D5616A61040E}" type="pres">
      <dgm:prSet presAssocID="{2B4F34D7-87C4-4AAC-8BBC-6CEE3E49ED59}" presName="hierChild3" presStyleCnt="0"/>
      <dgm:spPr/>
    </dgm:pt>
  </dgm:ptLst>
  <dgm:cxnLst>
    <dgm:cxn modelId="{BD08D60F-C3D2-46D9-A10A-B3637B5EC8DB}" srcId="{7C5D01ED-AB6E-491D-B3BF-21AB30120ED9}" destId="{2ACF5263-E5F4-4F93-8193-B3B862959A33}" srcOrd="0" destOrd="0" parTransId="{5998BC83-EF29-4210-95F9-F76212769980}" sibTransId="{55C7B2ED-04C7-4F3A-ACF6-FCCC9CE543D6}"/>
    <dgm:cxn modelId="{79E39E21-E5EE-4595-A01C-07D80B6FE7AB}" srcId="{2ACF5263-E5F4-4F93-8193-B3B862959A33}" destId="{2B4F34D7-87C4-4AAC-8BBC-6CEE3E49ED59}" srcOrd="1" destOrd="0" parTransId="{2AA58C75-F0CE-457B-826D-4A1EEF7A21EC}" sibTransId="{846737EA-5698-44A8-AE66-6FB8326FCF32}"/>
    <dgm:cxn modelId="{A5CD4F34-491B-4709-9C4C-7FC2C39E1227}" type="presOf" srcId="{2B4F34D7-87C4-4AAC-8BBC-6CEE3E49ED59}" destId="{0645FCEE-8BFD-4EC0-A204-DFC0F89F199F}" srcOrd="0" destOrd="0" presId="urn:microsoft.com/office/officeart/2005/8/layout/hierarchy1"/>
    <dgm:cxn modelId="{2110B55B-BFC3-4877-AB2A-B230C9B097C1}" type="presOf" srcId="{9C48F4B5-5429-4E94-A094-54FD2325001E}" destId="{3E8552CC-2ED0-461A-AE55-375BA45B1FEA}" srcOrd="0" destOrd="0" presId="urn:microsoft.com/office/officeart/2005/8/layout/hierarchy1"/>
    <dgm:cxn modelId="{5B1AC465-45CC-4EAA-92D7-2658D73DE9CE}" type="presOf" srcId="{B043A179-CDD4-482C-B126-91ECC087320A}" destId="{8CE5BF3E-F4CD-45A2-B610-CBEC46887D17}" srcOrd="0" destOrd="0" presId="urn:microsoft.com/office/officeart/2005/8/layout/hierarchy1"/>
    <dgm:cxn modelId="{F1868250-2A08-475F-9930-1199DAD6D01D}" srcId="{2ACF5263-E5F4-4F93-8193-B3B862959A33}" destId="{9C48F4B5-5429-4E94-A094-54FD2325001E}" srcOrd="0" destOrd="0" parTransId="{B043A179-CDD4-482C-B126-91ECC087320A}" sibTransId="{FAE8AD84-5B83-43D6-BAE4-A9A50CF8BDF7}"/>
    <dgm:cxn modelId="{AB058FC9-D51B-46FA-B0F8-3C765E7523F3}" type="presOf" srcId="{2ACF5263-E5F4-4F93-8193-B3B862959A33}" destId="{E980ED7A-97EF-4EFF-B1C6-1870F254E8BC}" srcOrd="0" destOrd="0" presId="urn:microsoft.com/office/officeart/2005/8/layout/hierarchy1"/>
    <dgm:cxn modelId="{CAA4F5CD-69BA-4007-ABA3-89E7399F7B95}" type="presOf" srcId="{2AA58C75-F0CE-457B-826D-4A1EEF7A21EC}" destId="{7B4D819F-E7F7-43E9-9F14-1382C8CA5BE1}" srcOrd="0" destOrd="0" presId="urn:microsoft.com/office/officeart/2005/8/layout/hierarchy1"/>
    <dgm:cxn modelId="{2A0D0AF8-5EE3-417B-941B-0F8FE9313741}" type="presOf" srcId="{7C5D01ED-AB6E-491D-B3BF-21AB30120ED9}" destId="{43BD69F8-AED0-466D-A42D-FE4957B93A6D}" srcOrd="0" destOrd="0" presId="urn:microsoft.com/office/officeart/2005/8/layout/hierarchy1"/>
    <dgm:cxn modelId="{8C504BC4-B8B0-495B-A175-034F51ED9678}" type="presParOf" srcId="{43BD69F8-AED0-466D-A42D-FE4957B93A6D}" destId="{F84C3063-ECD1-4ADD-8663-05733CC73E1E}" srcOrd="0" destOrd="0" presId="urn:microsoft.com/office/officeart/2005/8/layout/hierarchy1"/>
    <dgm:cxn modelId="{42B3C839-AC34-4FC5-A829-B43B13F31946}" type="presParOf" srcId="{F84C3063-ECD1-4ADD-8663-05733CC73E1E}" destId="{08A5D21B-0017-4492-B2D9-4B0368630AFC}" srcOrd="0" destOrd="0" presId="urn:microsoft.com/office/officeart/2005/8/layout/hierarchy1"/>
    <dgm:cxn modelId="{A0F0BC2A-2595-444F-BB5A-757B7EA77313}" type="presParOf" srcId="{08A5D21B-0017-4492-B2D9-4B0368630AFC}" destId="{17E723F6-F839-4C46-9A22-9215D8E6E70D}" srcOrd="0" destOrd="0" presId="urn:microsoft.com/office/officeart/2005/8/layout/hierarchy1"/>
    <dgm:cxn modelId="{11C8DC48-68D0-43C6-BD6F-3C15A8CA096C}" type="presParOf" srcId="{08A5D21B-0017-4492-B2D9-4B0368630AFC}" destId="{E980ED7A-97EF-4EFF-B1C6-1870F254E8BC}" srcOrd="1" destOrd="0" presId="urn:microsoft.com/office/officeart/2005/8/layout/hierarchy1"/>
    <dgm:cxn modelId="{009F4FF1-0FBD-47AF-970A-31F919B7481D}" type="presParOf" srcId="{F84C3063-ECD1-4ADD-8663-05733CC73E1E}" destId="{13E7CF82-383A-4281-9237-1B98A33991A3}" srcOrd="1" destOrd="0" presId="urn:microsoft.com/office/officeart/2005/8/layout/hierarchy1"/>
    <dgm:cxn modelId="{30632669-07AE-4DDD-8DD2-BC8614F0844D}" type="presParOf" srcId="{13E7CF82-383A-4281-9237-1B98A33991A3}" destId="{8CE5BF3E-F4CD-45A2-B610-CBEC46887D17}" srcOrd="0" destOrd="0" presId="urn:microsoft.com/office/officeart/2005/8/layout/hierarchy1"/>
    <dgm:cxn modelId="{B40E4B3E-81FE-431C-85C7-0CA6D3F22C90}" type="presParOf" srcId="{13E7CF82-383A-4281-9237-1B98A33991A3}" destId="{615198E3-024A-441C-B813-DD897E66684F}" srcOrd="1" destOrd="0" presId="urn:microsoft.com/office/officeart/2005/8/layout/hierarchy1"/>
    <dgm:cxn modelId="{B8BD8BCE-F2FC-429C-BBD2-4CE37C5BD412}" type="presParOf" srcId="{615198E3-024A-441C-B813-DD897E66684F}" destId="{994177FC-416D-44A5-88EB-30A17148E790}" srcOrd="0" destOrd="0" presId="urn:microsoft.com/office/officeart/2005/8/layout/hierarchy1"/>
    <dgm:cxn modelId="{34FDD721-E5B3-47E2-B64B-D58DD76FD297}" type="presParOf" srcId="{994177FC-416D-44A5-88EB-30A17148E790}" destId="{6907CFE5-4A40-4DDC-B6F3-1B023A295E01}" srcOrd="0" destOrd="0" presId="urn:microsoft.com/office/officeart/2005/8/layout/hierarchy1"/>
    <dgm:cxn modelId="{D8285D6E-438F-4A83-BDA2-90A215688897}" type="presParOf" srcId="{994177FC-416D-44A5-88EB-30A17148E790}" destId="{3E8552CC-2ED0-461A-AE55-375BA45B1FEA}" srcOrd="1" destOrd="0" presId="urn:microsoft.com/office/officeart/2005/8/layout/hierarchy1"/>
    <dgm:cxn modelId="{4FB29FF0-8FA2-4E99-9795-7A7DD50A298E}" type="presParOf" srcId="{615198E3-024A-441C-B813-DD897E66684F}" destId="{6E9DEC04-8D60-456C-95D3-DFFA3DA4DE7F}" srcOrd="1" destOrd="0" presId="urn:microsoft.com/office/officeart/2005/8/layout/hierarchy1"/>
    <dgm:cxn modelId="{58BAB3B4-7B8F-44EC-9B4B-12B86774379F}" type="presParOf" srcId="{13E7CF82-383A-4281-9237-1B98A33991A3}" destId="{7B4D819F-E7F7-43E9-9F14-1382C8CA5BE1}" srcOrd="2" destOrd="0" presId="urn:microsoft.com/office/officeart/2005/8/layout/hierarchy1"/>
    <dgm:cxn modelId="{0615B4A5-AFFF-4E71-84D4-C6ED5ED31848}" type="presParOf" srcId="{13E7CF82-383A-4281-9237-1B98A33991A3}" destId="{AAD8C3E3-0896-4B84-88A1-6C80885264C2}" srcOrd="3" destOrd="0" presId="urn:microsoft.com/office/officeart/2005/8/layout/hierarchy1"/>
    <dgm:cxn modelId="{2121832E-06D0-4885-88A4-6FFAB877B146}" type="presParOf" srcId="{AAD8C3E3-0896-4B84-88A1-6C80885264C2}" destId="{8CB89EBF-283B-445F-A34E-E25E0CB2B24E}" srcOrd="0" destOrd="0" presId="urn:microsoft.com/office/officeart/2005/8/layout/hierarchy1"/>
    <dgm:cxn modelId="{7FFCA82C-3E23-4850-BE24-919EA1B913CE}" type="presParOf" srcId="{8CB89EBF-283B-445F-A34E-E25E0CB2B24E}" destId="{B128BE1E-F78E-441A-A473-616CEEA80312}" srcOrd="0" destOrd="0" presId="urn:microsoft.com/office/officeart/2005/8/layout/hierarchy1"/>
    <dgm:cxn modelId="{C0F365BE-4190-4572-B7FA-654D7BA1F2C7}" type="presParOf" srcId="{8CB89EBF-283B-445F-A34E-E25E0CB2B24E}" destId="{0645FCEE-8BFD-4EC0-A204-DFC0F89F199F}" srcOrd="1" destOrd="0" presId="urn:microsoft.com/office/officeart/2005/8/layout/hierarchy1"/>
    <dgm:cxn modelId="{3FEBA481-838C-46A5-8923-7A8A257DF4CE}" type="presParOf" srcId="{AAD8C3E3-0896-4B84-88A1-6C80885264C2}" destId="{C93FC034-EE0D-4DE6-875B-D5616A61040E}"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C5D01ED-AB6E-491D-B3BF-21AB30120ED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IN"/>
        </a:p>
      </dgm:t>
    </dgm:pt>
    <dgm:pt modelId="{2ACF5263-E5F4-4F93-8193-B3B862959A33}">
      <dgm:prSet phldrT="[Text]" custT="1"/>
      <dgm:spPr/>
      <dgm:t>
        <a:bodyPr/>
        <a:lstStyle/>
        <a:p>
          <a:r>
            <a:rPr lang="en-US" sz="1800" b="1" dirty="0">
              <a:solidFill>
                <a:schemeClr val="tx1"/>
              </a:solidFill>
              <a:latin typeface="Times New Roman" panose="02020603050405020304" pitchFamily="18" charset="0"/>
              <a:cs typeface="Times New Roman" panose="02020603050405020304" pitchFamily="18" charset="0"/>
            </a:rPr>
            <a:t>Domestic Company</a:t>
          </a:r>
          <a:endParaRPr lang="en-IN" sz="1800" b="1" dirty="0">
            <a:solidFill>
              <a:schemeClr val="tx1"/>
            </a:solidFill>
            <a:latin typeface="Times New Roman" panose="02020603050405020304" pitchFamily="18" charset="0"/>
            <a:cs typeface="Times New Roman" panose="02020603050405020304" pitchFamily="18" charset="0"/>
          </a:endParaRPr>
        </a:p>
      </dgm:t>
    </dgm:pt>
    <dgm:pt modelId="{5998BC83-EF29-4210-95F9-F76212769980}" type="parTrans" cxnId="{BD08D60F-C3D2-46D9-A10A-B3637B5EC8DB}">
      <dgm:prSet/>
      <dgm:spPr/>
      <dgm:t>
        <a:bodyPr/>
        <a:lstStyle/>
        <a:p>
          <a:endParaRPr lang="en-IN">
            <a:latin typeface="Times New Roman" panose="02020603050405020304" pitchFamily="18" charset="0"/>
            <a:cs typeface="Times New Roman" panose="02020603050405020304" pitchFamily="18" charset="0"/>
          </a:endParaRPr>
        </a:p>
      </dgm:t>
    </dgm:pt>
    <dgm:pt modelId="{55C7B2ED-04C7-4F3A-ACF6-FCCC9CE543D6}" type="sibTrans" cxnId="{BD08D60F-C3D2-46D9-A10A-B3637B5EC8DB}">
      <dgm:prSet/>
      <dgm:spPr/>
      <dgm:t>
        <a:bodyPr/>
        <a:lstStyle/>
        <a:p>
          <a:endParaRPr lang="en-IN">
            <a:latin typeface="Times New Roman" panose="02020603050405020304" pitchFamily="18" charset="0"/>
            <a:cs typeface="Times New Roman" panose="02020603050405020304" pitchFamily="18" charset="0"/>
          </a:endParaRPr>
        </a:p>
      </dgm:t>
    </dgm:pt>
    <dgm:pt modelId="{0A7B7770-76D8-4296-9265-3CA84F44228D}">
      <dgm:prSet phldrT="[Text]" custT="1"/>
      <dgm:spPr/>
      <dgm:t>
        <a:bodyPr/>
        <a:lstStyle/>
        <a:p>
          <a:r>
            <a:rPr lang="en-US" sz="1800" b="1" dirty="0">
              <a:solidFill>
                <a:schemeClr val="tx1"/>
              </a:solidFill>
              <a:latin typeface="Times New Roman" panose="02020603050405020304" pitchFamily="18" charset="0"/>
              <a:cs typeface="Times New Roman" panose="02020603050405020304" pitchFamily="18" charset="0"/>
            </a:rPr>
            <a:t>Non-Resident Shareholder</a:t>
          </a:r>
          <a:endParaRPr lang="en-IN" sz="1800" b="1" dirty="0">
            <a:solidFill>
              <a:schemeClr val="tx1"/>
            </a:solidFill>
            <a:latin typeface="Times New Roman" panose="02020603050405020304" pitchFamily="18" charset="0"/>
            <a:cs typeface="Times New Roman" panose="02020603050405020304" pitchFamily="18" charset="0"/>
          </a:endParaRPr>
        </a:p>
      </dgm:t>
    </dgm:pt>
    <dgm:pt modelId="{D6E74989-A238-4EA8-B3ED-44F901D41A27}" type="parTrans" cxnId="{8C604DAC-6A21-4229-A385-F1EC7D53C45F}">
      <dgm:prSet/>
      <dgm:spPr/>
      <dgm:t>
        <a:bodyPr/>
        <a:lstStyle/>
        <a:p>
          <a:endParaRPr lang="en-IN">
            <a:latin typeface="Times New Roman" panose="02020603050405020304" pitchFamily="18" charset="0"/>
            <a:cs typeface="Times New Roman" panose="02020603050405020304" pitchFamily="18" charset="0"/>
          </a:endParaRPr>
        </a:p>
      </dgm:t>
    </dgm:pt>
    <dgm:pt modelId="{494AA46A-6F37-40FE-8AB8-B89B593013BF}" type="sibTrans" cxnId="{8C604DAC-6A21-4229-A385-F1EC7D53C45F}">
      <dgm:prSet/>
      <dgm:spPr/>
      <dgm:t>
        <a:bodyPr/>
        <a:lstStyle/>
        <a:p>
          <a:endParaRPr lang="en-IN">
            <a:latin typeface="Times New Roman" panose="02020603050405020304" pitchFamily="18" charset="0"/>
            <a:cs typeface="Times New Roman" panose="02020603050405020304" pitchFamily="18" charset="0"/>
          </a:endParaRPr>
        </a:p>
      </dgm:t>
    </dgm:pt>
    <dgm:pt modelId="{DCA7C17F-BAF3-48A7-9BB0-FD9386869311}">
      <dgm:prSet phldrT="[Text]" custT="1"/>
      <dgm:spPr/>
      <dgm:t>
        <a:bodyPr/>
        <a:lstStyle/>
        <a:p>
          <a:r>
            <a:rPr lang="en-US" sz="1800" b="1" dirty="0">
              <a:solidFill>
                <a:schemeClr val="tx1"/>
              </a:solidFill>
              <a:latin typeface="Times New Roman" panose="02020603050405020304" pitchFamily="18" charset="0"/>
              <a:cs typeface="Times New Roman" panose="02020603050405020304" pitchFamily="18" charset="0"/>
            </a:rPr>
            <a:t>Resident Shareholder</a:t>
          </a:r>
          <a:endParaRPr lang="en-IN" sz="1800" b="1" dirty="0">
            <a:solidFill>
              <a:schemeClr val="tx1"/>
            </a:solidFill>
            <a:latin typeface="Times New Roman" panose="02020603050405020304" pitchFamily="18" charset="0"/>
            <a:cs typeface="Times New Roman" panose="02020603050405020304" pitchFamily="18" charset="0"/>
          </a:endParaRPr>
        </a:p>
      </dgm:t>
    </dgm:pt>
    <dgm:pt modelId="{63093035-E29D-421F-9683-CC33BDA858CD}" type="parTrans" cxnId="{15C204D7-9C94-4F76-951B-47F3E7AD961B}">
      <dgm:prSet/>
      <dgm:spPr/>
      <dgm:t>
        <a:bodyPr/>
        <a:lstStyle/>
        <a:p>
          <a:endParaRPr lang="en-IN">
            <a:latin typeface="Times New Roman" panose="02020603050405020304" pitchFamily="18" charset="0"/>
            <a:cs typeface="Times New Roman" panose="02020603050405020304" pitchFamily="18" charset="0"/>
          </a:endParaRPr>
        </a:p>
      </dgm:t>
    </dgm:pt>
    <dgm:pt modelId="{A86E37C9-1C1D-44ED-9F91-6E5C6A5A8D04}" type="sibTrans" cxnId="{15C204D7-9C94-4F76-951B-47F3E7AD961B}">
      <dgm:prSet/>
      <dgm:spPr/>
      <dgm:t>
        <a:bodyPr/>
        <a:lstStyle/>
        <a:p>
          <a:endParaRPr lang="en-IN">
            <a:latin typeface="Times New Roman" panose="02020603050405020304" pitchFamily="18" charset="0"/>
            <a:cs typeface="Times New Roman" panose="02020603050405020304" pitchFamily="18" charset="0"/>
          </a:endParaRPr>
        </a:p>
      </dgm:t>
    </dgm:pt>
    <dgm:pt modelId="{07CEDB13-64AA-459A-B430-23EE3247BEFA}">
      <dgm:prSet phldrT="[Text]" custT="1"/>
      <dgm:spPr/>
      <dgm:t>
        <a:bodyPr/>
        <a:lstStyle/>
        <a:p>
          <a:r>
            <a:rPr lang="en-US" sz="1800" b="1" dirty="0">
              <a:solidFill>
                <a:schemeClr val="tx1"/>
              </a:solidFill>
              <a:latin typeface="Times New Roman" panose="02020603050405020304" pitchFamily="18" charset="0"/>
              <a:cs typeface="Times New Roman" panose="02020603050405020304" pitchFamily="18" charset="0"/>
            </a:rPr>
            <a:t>Other than Individual</a:t>
          </a:r>
          <a:endParaRPr lang="en-IN" sz="1800" b="1" dirty="0">
            <a:solidFill>
              <a:schemeClr val="tx1"/>
            </a:solidFill>
            <a:latin typeface="Times New Roman" panose="02020603050405020304" pitchFamily="18" charset="0"/>
            <a:cs typeface="Times New Roman" panose="02020603050405020304" pitchFamily="18" charset="0"/>
          </a:endParaRPr>
        </a:p>
      </dgm:t>
    </dgm:pt>
    <dgm:pt modelId="{5CF01A07-D41F-457C-8889-BEE9F19D2EF7}" type="parTrans" cxnId="{0B19A90A-13EE-439A-816B-B242321F05C9}">
      <dgm:prSet/>
      <dgm:spPr/>
      <dgm:t>
        <a:bodyPr/>
        <a:lstStyle/>
        <a:p>
          <a:endParaRPr lang="en-IN">
            <a:latin typeface="Times New Roman" panose="02020603050405020304" pitchFamily="18" charset="0"/>
            <a:cs typeface="Times New Roman" panose="02020603050405020304" pitchFamily="18" charset="0"/>
          </a:endParaRPr>
        </a:p>
      </dgm:t>
    </dgm:pt>
    <dgm:pt modelId="{E6ED7683-77C8-457E-98A5-CCB538ECABAC}" type="sibTrans" cxnId="{0B19A90A-13EE-439A-816B-B242321F05C9}">
      <dgm:prSet/>
      <dgm:spPr/>
      <dgm:t>
        <a:bodyPr/>
        <a:lstStyle/>
        <a:p>
          <a:endParaRPr lang="en-IN">
            <a:latin typeface="Times New Roman" panose="02020603050405020304" pitchFamily="18" charset="0"/>
            <a:cs typeface="Times New Roman" panose="02020603050405020304" pitchFamily="18" charset="0"/>
          </a:endParaRPr>
        </a:p>
      </dgm:t>
    </dgm:pt>
    <dgm:pt modelId="{5439CA56-DBFC-49D2-9454-B138E7529083}">
      <dgm:prSet phldrT="[Text]" custT="1"/>
      <dgm:spPr/>
      <dgm:t>
        <a:bodyPr/>
        <a:lstStyle/>
        <a:p>
          <a:r>
            <a:rPr lang="en-US" sz="1800" b="1" dirty="0">
              <a:solidFill>
                <a:schemeClr val="tx1"/>
              </a:solidFill>
              <a:latin typeface="Times New Roman" panose="02020603050405020304" pitchFamily="18" charset="0"/>
              <a:cs typeface="Times New Roman" panose="02020603050405020304" pitchFamily="18" charset="0"/>
            </a:rPr>
            <a:t>Individual</a:t>
          </a:r>
          <a:endParaRPr lang="en-IN" sz="1800" b="1" dirty="0">
            <a:solidFill>
              <a:schemeClr val="tx1"/>
            </a:solidFill>
            <a:latin typeface="Times New Roman" panose="02020603050405020304" pitchFamily="18" charset="0"/>
            <a:cs typeface="Times New Roman" panose="02020603050405020304" pitchFamily="18" charset="0"/>
          </a:endParaRPr>
        </a:p>
      </dgm:t>
    </dgm:pt>
    <dgm:pt modelId="{1465C534-A01E-430B-B8A1-1D8608842188}" type="parTrans" cxnId="{601885C4-E874-484A-ABC6-63580DD406E0}">
      <dgm:prSet/>
      <dgm:spPr/>
      <dgm:t>
        <a:bodyPr/>
        <a:lstStyle/>
        <a:p>
          <a:endParaRPr lang="en-IN">
            <a:latin typeface="Times New Roman" panose="02020603050405020304" pitchFamily="18" charset="0"/>
            <a:cs typeface="Times New Roman" panose="02020603050405020304" pitchFamily="18" charset="0"/>
          </a:endParaRPr>
        </a:p>
      </dgm:t>
    </dgm:pt>
    <dgm:pt modelId="{56A67265-3BE5-487F-9225-FC693705956A}" type="sibTrans" cxnId="{601885C4-E874-484A-ABC6-63580DD406E0}">
      <dgm:prSet/>
      <dgm:spPr/>
      <dgm:t>
        <a:bodyPr/>
        <a:lstStyle/>
        <a:p>
          <a:endParaRPr lang="en-IN">
            <a:latin typeface="Times New Roman" panose="02020603050405020304" pitchFamily="18" charset="0"/>
            <a:cs typeface="Times New Roman" panose="02020603050405020304" pitchFamily="18" charset="0"/>
          </a:endParaRPr>
        </a:p>
      </dgm:t>
    </dgm:pt>
    <dgm:pt modelId="{8F806F9C-7B28-4A8C-B07C-681BAB35336D}">
      <dgm:prSet phldrT="[Text]" custT="1"/>
      <dgm:spPr/>
      <dgm:t>
        <a:bodyPr/>
        <a:lstStyle/>
        <a:p>
          <a:r>
            <a:rPr lang="en-US" sz="1800" b="1" dirty="0">
              <a:solidFill>
                <a:schemeClr val="tx1"/>
              </a:solidFill>
              <a:latin typeface="Times New Roman" panose="02020603050405020304" pitchFamily="18" charset="0"/>
              <a:cs typeface="Times New Roman" panose="02020603050405020304" pitchFamily="18" charset="0"/>
            </a:rPr>
            <a:t>TDS as per DTAA on submission of the required document</a:t>
          </a:r>
          <a:endParaRPr lang="en-IN" sz="1800" b="1" dirty="0">
            <a:solidFill>
              <a:schemeClr val="tx1"/>
            </a:solidFill>
            <a:latin typeface="Times New Roman" panose="02020603050405020304" pitchFamily="18" charset="0"/>
            <a:cs typeface="Times New Roman" panose="02020603050405020304" pitchFamily="18" charset="0"/>
          </a:endParaRPr>
        </a:p>
      </dgm:t>
    </dgm:pt>
    <dgm:pt modelId="{1E053604-D65C-49B4-BB3C-FCC8C9150957}" type="parTrans" cxnId="{A9B7BA39-CC4C-42AD-9E01-5CECD463F80B}">
      <dgm:prSet/>
      <dgm:spPr/>
      <dgm:t>
        <a:bodyPr/>
        <a:lstStyle/>
        <a:p>
          <a:endParaRPr lang="en-IN">
            <a:latin typeface="Times New Roman" panose="02020603050405020304" pitchFamily="18" charset="0"/>
            <a:cs typeface="Times New Roman" panose="02020603050405020304" pitchFamily="18" charset="0"/>
          </a:endParaRPr>
        </a:p>
      </dgm:t>
    </dgm:pt>
    <dgm:pt modelId="{CFE0EBA1-2B47-428E-8A87-DF10040FED28}" type="sibTrans" cxnId="{A9B7BA39-CC4C-42AD-9E01-5CECD463F80B}">
      <dgm:prSet/>
      <dgm:spPr/>
      <dgm:t>
        <a:bodyPr/>
        <a:lstStyle/>
        <a:p>
          <a:endParaRPr lang="en-IN">
            <a:latin typeface="Times New Roman" panose="02020603050405020304" pitchFamily="18" charset="0"/>
            <a:cs typeface="Times New Roman" panose="02020603050405020304" pitchFamily="18" charset="0"/>
          </a:endParaRPr>
        </a:p>
      </dgm:t>
    </dgm:pt>
    <dgm:pt modelId="{8608B43C-26B6-4E9A-B628-663129509677}">
      <dgm:prSet phldrT="[Text]" custT="1"/>
      <dgm:spPr/>
      <dgm:t>
        <a:bodyPr/>
        <a:lstStyle/>
        <a:p>
          <a:r>
            <a:rPr lang="en-US" sz="1800" b="1" dirty="0">
              <a:solidFill>
                <a:schemeClr val="tx1"/>
              </a:solidFill>
              <a:latin typeface="Times New Roman" panose="02020603050405020304" pitchFamily="18" charset="0"/>
              <a:cs typeface="Times New Roman" panose="02020603050405020304" pitchFamily="18" charset="0"/>
            </a:rPr>
            <a:t>TDS @ 20% excluding surcharge and </a:t>
          </a:r>
          <a:r>
            <a:rPr lang="en-US" sz="1800" b="1" dirty="0" err="1">
              <a:solidFill>
                <a:schemeClr val="tx1"/>
              </a:solidFill>
              <a:latin typeface="Times New Roman" panose="02020603050405020304" pitchFamily="18" charset="0"/>
              <a:cs typeface="Times New Roman" panose="02020603050405020304" pitchFamily="18" charset="0"/>
            </a:rPr>
            <a:t>cess</a:t>
          </a:r>
          <a:r>
            <a:rPr lang="en-US" sz="1800" b="1" dirty="0">
              <a:solidFill>
                <a:schemeClr val="tx1"/>
              </a:solidFill>
              <a:latin typeface="Times New Roman" panose="02020603050405020304" pitchFamily="18" charset="0"/>
              <a:cs typeface="Times New Roman" panose="02020603050405020304" pitchFamily="18" charset="0"/>
            </a:rPr>
            <a:t> under section Income Tax Act</a:t>
          </a:r>
          <a:endParaRPr lang="en-IN" sz="1800" b="1" dirty="0">
            <a:solidFill>
              <a:schemeClr val="tx1"/>
            </a:solidFill>
            <a:latin typeface="Times New Roman" panose="02020603050405020304" pitchFamily="18" charset="0"/>
            <a:cs typeface="Times New Roman" panose="02020603050405020304" pitchFamily="18" charset="0"/>
          </a:endParaRPr>
        </a:p>
      </dgm:t>
    </dgm:pt>
    <dgm:pt modelId="{C2451855-F780-4C69-B68E-46E62E0FED60}" type="parTrans" cxnId="{2731F4B0-A26F-453D-9BA0-5766FBD192D7}">
      <dgm:prSet/>
      <dgm:spPr/>
      <dgm:t>
        <a:bodyPr/>
        <a:lstStyle/>
        <a:p>
          <a:endParaRPr lang="en-IN">
            <a:latin typeface="Times New Roman" panose="02020603050405020304" pitchFamily="18" charset="0"/>
            <a:cs typeface="Times New Roman" panose="02020603050405020304" pitchFamily="18" charset="0"/>
          </a:endParaRPr>
        </a:p>
      </dgm:t>
    </dgm:pt>
    <dgm:pt modelId="{6FB14487-0EAC-4DC4-9441-A2679746C6F2}" type="sibTrans" cxnId="{2731F4B0-A26F-453D-9BA0-5766FBD192D7}">
      <dgm:prSet/>
      <dgm:spPr/>
      <dgm:t>
        <a:bodyPr/>
        <a:lstStyle/>
        <a:p>
          <a:endParaRPr lang="en-IN">
            <a:latin typeface="Times New Roman" panose="02020603050405020304" pitchFamily="18" charset="0"/>
            <a:cs typeface="Times New Roman" panose="02020603050405020304" pitchFamily="18" charset="0"/>
          </a:endParaRPr>
        </a:p>
      </dgm:t>
    </dgm:pt>
    <dgm:pt modelId="{6FEAD51C-7F08-4C52-83B3-336198C1EAA3}">
      <dgm:prSet phldrT="[Text]" custT="1"/>
      <dgm:spPr/>
      <dgm:t>
        <a:bodyPr/>
        <a:lstStyle/>
        <a:p>
          <a:r>
            <a:rPr lang="en-US" sz="1800" b="1" dirty="0">
              <a:solidFill>
                <a:schemeClr val="tx1"/>
              </a:solidFill>
              <a:latin typeface="Times New Roman" panose="02020603050405020304" pitchFamily="18" charset="0"/>
              <a:cs typeface="Times New Roman" panose="02020603050405020304" pitchFamily="18" charset="0"/>
            </a:rPr>
            <a:t>Dividend &gt; Rs. 5000</a:t>
          </a:r>
          <a:endParaRPr lang="en-IN" sz="1800" b="1" dirty="0">
            <a:solidFill>
              <a:schemeClr val="tx1"/>
            </a:solidFill>
            <a:latin typeface="Times New Roman" panose="02020603050405020304" pitchFamily="18" charset="0"/>
            <a:cs typeface="Times New Roman" panose="02020603050405020304" pitchFamily="18" charset="0"/>
          </a:endParaRPr>
        </a:p>
      </dgm:t>
    </dgm:pt>
    <dgm:pt modelId="{92D44F12-F8EB-49DC-93AF-F4B88470BD75}" type="parTrans" cxnId="{74D48C4E-B14A-4FC0-A810-383D465616A4}">
      <dgm:prSet/>
      <dgm:spPr/>
      <dgm:t>
        <a:bodyPr/>
        <a:lstStyle/>
        <a:p>
          <a:endParaRPr lang="en-IN">
            <a:latin typeface="Times New Roman" panose="02020603050405020304" pitchFamily="18" charset="0"/>
            <a:cs typeface="Times New Roman" panose="02020603050405020304" pitchFamily="18" charset="0"/>
          </a:endParaRPr>
        </a:p>
      </dgm:t>
    </dgm:pt>
    <dgm:pt modelId="{BCCD0ADC-5082-4F9A-A487-46F030CD9558}" type="sibTrans" cxnId="{74D48C4E-B14A-4FC0-A810-383D465616A4}">
      <dgm:prSet/>
      <dgm:spPr/>
      <dgm:t>
        <a:bodyPr/>
        <a:lstStyle/>
        <a:p>
          <a:endParaRPr lang="en-IN">
            <a:latin typeface="Times New Roman" panose="02020603050405020304" pitchFamily="18" charset="0"/>
            <a:cs typeface="Times New Roman" panose="02020603050405020304" pitchFamily="18" charset="0"/>
          </a:endParaRPr>
        </a:p>
      </dgm:t>
    </dgm:pt>
    <dgm:pt modelId="{FE9AA188-5337-4F3A-99C2-779813DBB93C}">
      <dgm:prSet phldrT="[Text]" custT="1"/>
      <dgm:spPr/>
      <dgm:t>
        <a:bodyPr/>
        <a:lstStyle/>
        <a:p>
          <a:r>
            <a:rPr lang="en-US" sz="1800" b="1" dirty="0">
              <a:solidFill>
                <a:schemeClr val="tx1"/>
              </a:solidFill>
              <a:latin typeface="Times New Roman" panose="02020603050405020304" pitchFamily="18" charset="0"/>
              <a:cs typeface="Times New Roman" panose="02020603050405020304" pitchFamily="18" charset="0"/>
            </a:rPr>
            <a:t>Dividend &lt; Rs. 5000</a:t>
          </a:r>
          <a:endParaRPr lang="en-IN" sz="1800" b="1" dirty="0">
            <a:solidFill>
              <a:schemeClr val="tx1"/>
            </a:solidFill>
            <a:latin typeface="Times New Roman" panose="02020603050405020304" pitchFamily="18" charset="0"/>
            <a:cs typeface="Times New Roman" panose="02020603050405020304" pitchFamily="18" charset="0"/>
          </a:endParaRPr>
        </a:p>
      </dgm:t>
    </dgm:pt>
    <dgm:pt modelId="{8C8093C7-336F-4C6B-B65A-0D3874C9A27A}" type="parTrans" cxnId="{2BD1C6B0-F92B-4CB1-B4D1-1FA988623451}">
      <dgm:prSet/>
      <dgm:spPr/>
      <dgm:t>
        <a:bodyPr/>
        <a:lstStyle/>
        <a:p>
          <a:endParaRPr lang="en-IN">
            <a:latin typeface="Times New Roman" panose="02020603050405020304" pitchFamily="18" charset="0"/>
            <a:cs typeface="Times New Roman" panose="02020603050405020304" pitchFamily="18" charset="0"/>
          </a:endParaRPr>
        </a:p>
      </dgm:t>
    </dgm:pt>
    <dgm:pt modelId="{D0805AA3-9179-45A4-9E74-29E7B01B327C}" type="sibTrans" cxnId="{2BD1C6B0-F92B-4CB1-B4D1-1FA988623451}">
      <dgm:prSet/>
      <dgm:spPr/>
      <dgm:t>
        <a:bodyPr/>
        <a:lstStyle/>
        <a:p>
          <a:endParaRPr lang="en-IN">
            <a:latin typeface="Times New Roman" panose="02020603050405020304" pitchFamily="18" charset="0"/>
            <a:cs typeface="Times New Roman" panose="02020603050405020304" pitchFamily="18" charset="0"/>
          </a:endParaRPr>
        </a:p>
      </dgm:t>
    </dgm:pt>
    <dgm:pt modelId="{52B625E2-1234-4ACB-9169-B7ECEDDA63E9}">
      <dgm:prSet phldrT="[Text]" custT="1"/>
      <dgm:spPr/>
      <dgm:t>
        <a:bodyPr/>
        <a:lstStyle/>
        <a:p>
          <a:r>
            <a:rPr lang="en-US" sz="1800" b="1" dirty="0">
              <a:solidFill>
                <a:schemeClr val="tx1"/>
              </a:solidFill>
              <a:latin typeface="Times New Roman" panose="02020603050405020304" pitchFamily="18" charset="0"/>
              <a:cs typeface="Times New Roman" panose="02020603050405020304" pitchFamily="18" charset="0"/>
            </a:rPr>
            <a:t>If the Shareholder not submitted PAN TDS @ 20%</a:t>
          </a:r>
          <a:endParaRPr lang="en-IN" sz="1800" b="1" dirty="0">
            <a:solidFill>
              <a:schemeClr val="tx1"/>
            </a:solidFill>
            <a:latin typeface="Times New Roman" panose="02020603050405020304" pitchFamily="18" charset="0"/>
            <a:cs typeface="Times New Roman" panose="02020603050405020304" pitchFamily="18" charset="0"/>
          </a:endParaRPr>
        </a:p>
      </dgm:t>
    </dgm:pt>
    <dgm:pt modelId="{9CAC9015-2198-46AD-B10E-6E439A03E1D5}" type="parTrans" cxnId="{C2828605-92EA-4C28-AC5D-7DA0C85104F1}">
      <dgm:prSet/>
      <dgm:spPr/>
      <dgm:t>
        <a:bodyPr/>
        <a:lstStyle/>
        <a:p>
          <a:endParaRPr lang="en-IN">
            <a:latin typeface="Times New Roman" panose="02020603050405020304" pitchFamily="18" charset="0"/>
            <a:cs typeface="Times New Roman" panose="02020603050405020304" pitchFamily="18" charset="0"/>
          </a:endParaRPr>
        </a:p>
      </dgm:t>
    </dgm:pt>
    <dgm:pt modelId="{6324E90F-9C62-460A-8CA1-03AAF366F698}" type="sibTrans" cxnId="{C2828605-92EA-4C28-AC5D-7DA0C85104F1}">
      <dgm:prSet/>
      <dgm:spPr/>
      <dgm:t>
        <a:bodyPr/>
        <a:lstStyle/>
        <a:p>
          <a:endParaRPr lang="en-IN">
            <a:latin typeface="Times New Roman" panose="02020603050405020304" pitchFamily="18" charset="0"/>
            <a:cs typeface="Times New Roman" panose="02020603050405020304" pitchFamily="18" charset="0"/>
          </a:endParaRPr>
        </a:p>
      </dgm:t>
    </dgm:pt>
    <dgm:pt modelId="{CD31C502-6B56-4388-AA2B-EDF776D64D37}">
      <dgm:prSet phldrT="[Text]" custT="1"/>
      <dgm:spPr/>
      <dgm:t>
        <a:bodyPr/>
        <a:lstStyle/>
        <a:p>
          <a:r>
            <a:rPr lang="en-US" sz="1800" b="1" dirty="0">
              <a:solidFill>
                <a:schemeClr val="tx1"/>
              </a:solidFill>
              <a:latin typeface="Times New Roman" panose="02020603050405020304" pitchFamily="18" charset="0"/>
              <a:cs typeface="Times New Roman" panose="02020603050405020304" pitchFamily="18" charset="0"/>
            </a:rPr>
            <a:t>If the shareholder submitted PAN TDS @ 10%</a:t>
          </a:r>
          <a:endParaRPr lang="en-IN" sz="1800" b="1" dirty="0">
            <a:solidFill>
              <a:schemeClr val="tx1"/>
            </a:solidFill>
            <a:latin typeface="Times New Roman" panose="02020603050405020304" pitchFamily="18" charset="0"/>
            <a:cs typeface="Times New Roman" panose="02020603050405020304" pitchFamily="18" charset="0"/>
          </a:endParaRPr>
        </a:p>
      </dgm:t>
    </dgm:pt>
    <dgm:pt modelId="{1A5861AE-CBBF-400B-8B43-4221BA5C5A73}" type="parTrans" cxnId="{99C31EDB-737C-47C4-BFFC-CA963D649982}">
      <dgm:prSet/>
      <dgm:spPr/>
      <dgm:t>
        <a:bodyPr/>
        <a:lstStyle/>
        <a:p>
          <a:endParaRPr lang="en-IN">
            <a:latin typeface="Times New Roman" panose="02020603050405020304" pitchFamily="18" charset="0"/>
            <a:cs typeface="Times New Roman" panose="02020603050405020304" pitchFamily="18" charset="0"/>
          </a:endParaRPr>
        </a:p>
      </dgm:t>
    </dgm:pt>
    <dgm:pt modelId="{1DC72371-FAB9-4585-A229-7D0A228CFD6E}" type="sibTrans" cxnId="{99C31EDB-737C-47C4-BFFC-CA963D649982}">
      <dgm:prSet/>
      <dgm:spPr/>
      <dgm:t>
        <a:bodyPr/>
        <a:lstStyle/>
        <a:p>
          <a:endParaRPr lang="en-IN">
            <a:latin typeface="Times New Roman" panose="02020603050405020304" pitchFamily="18" charset="0"/>
            <a:cs typeface="Times New Roman" panose="02020603050405020304" pitchFamily="18" charset="0"/>
          </a:endParaRPr>
        </a:p>
      </dgm:t>
    </dgm:pt>
    <dgm:pt modelId="{41C2D501-17BD-4381-AE57-A17AA3906CF5}">
      <dgm:prSet phldrT="[Text]" custT="1"/>
      <dgm:spPr/>
      <dgm:t>
        <a:bodyPr/>
        <a:lstStyle/>
        <a:p>
          <a:r>
            <a:rPr lang="en-US" sz="1800" b="1" dirty="0">
              <a:solidFill>
                <a:schemeClr val="tx1"/>
              </a:solidFill>
              <a:latin typeface="Times New Roman" panose="02020603050405020304" pitchFamily="18" charset="0"/>
              <a:cs typeface="Times New Roman" panose="02020603050405020304" pitchFamily="18" charset="0"/>
            </a:rPr>
            <a:t>No TDS</a:t>
          </a:r>
          <a:endParaRPr lang="en-IN" sz="1800" b="1" dirty="0">
            <a:solidFill>
              <a:schemeClr val="tx1"/>
            </a:solidFill>
            <a:latin typeface="Times New Roman" panose="02020603050405020304" pitchFamily="18" charset="0"/>
            <a:cs typeface="Times New Roman" panose="02020603050405020304" pitchFamily="18" charset="0"/>
          </a:endParaRPr>
        </a:p>
      </dgm:t>
    </dgm:pt>
    <dgm:pt modelId="{70C6B665-1A6F-4127-BBA2-4B00B3E658FC}" type="parTrans" cxnId="{1686E9A7-AD72-45C3-BC6F-05B8722D0520}">
      <dgm:prSet/>
      <dgm:spPr/>
      <dgm:t>
        <a:bodyPr/>
        <a:lstStyle/>
        <a:p>
          <a:endParaRPr lang="en-IN">
            <a:latin typeface="Times New Roman" panose="02020603050405020304" pitchFamily="18" charset="0"/>
            <a:cs typeface="Times New Roman" panose="02020603050405020304" pitchFamily="18" charset="0"/>
          </a:endParaRPr>
        </a:p>
      </dgm:t>
    </dgm:pt>
    <dgm:pt modelId="{AC2245EC-3DF3-4AB3-8472-94AD970C73AF}" type="sibTrans" cxnId="{1686E9A7-AD72-45C3-BC6F-05B8722D0520}">
      <dgm:prSet/>
      <dgm:spPr/>
      <dgm:t>
        <a:bodyPr/>
        <a:lstStyle/>
        <a:p>
          <a:endParaRPr lang="en-IN">
            <a:latin typeface="Times New Roman" panose="02020603050405020304" pitchFamily="18" charset="0"/>
            <a:cs typeface="Times New Roman" panose="02020603050405020304" pitchFamily="18" charset="0"/>
          </a:endParaRPr>
        </a:p>
      </dgm:t>
    </dgm:pt>
    <dgm:pt modelId="{43BD69F8-AED0-466D-A42D-FE4957B93A6D}" type="pres">
      <dgm:prSet presAssocID="{7C5D01ED-AB6E-491D-B3BF-21AB30120ED9}" presName="hierChild1" presStyleCnt="0">
        <dgm:presLayoutVars>
          <dgm:chPref val="1"/>
          <dgm:dir/>
          <dgm:animOne val="branch"/>
          <dgm:animLvl val="lvl"/>
          <dgm:resizeHandles/>
        </dgm:presLayoutVars>
      </dgm:prSet>
      <dgm:spPr/>
    </dgm:pt>
    <dgm:pt modelId="{F84C3063-ECD1-4ADD-8663-05733CC73E1E}" type="pres">
      <dgm:prSet presAssocID="{2ACF5263-E5F4-4F93-8193-B3B862959A33}" presName="hierRoot1" presStyleCnt="0"/>
      <dgm:spPr/>
    </dgm:pt>
    <dgm:pt modelId="{08A5D21B-0017-4492-B2D9-4B0368630AFC}" type="pres">
      <dgm:prSet presAssocID="{2ACF5263-E5F4-4F93-8193-B3B862959A33}" presName="composite" presStyleCnt="0"/>
      <dgm:spPr/>
    </dgm:pt>
    <dgm:pt modelId="{17E723F6-F839-4C46-9A22-9215D8E6E70D}" type="pres">
      <dgm:prSet presAssocID="{2ACF5263-E5F4-4F93-8193-B3B862959A33}" presName="background" presStyleLbl="node0" presStyleIdx="0" presStyleCnt="1"/>
      <dgm:spPr/>
    </dgm:pt>
    <dgm:pt modelId="{E980ED7A-97EF-4EFF-B1C6-1870F254E8BC}" type="pres">
      <dgm:prSet presAssocID="{2ACF5263-E5F4-4F93-8193-B3B862959A33}" presName="text" presStyleLbl="fgAcc0" presStyleIdx="0" presStyleCnt="1" custScaleX="171897" custScaleY="104266">
        <dgm:presLayoutVars>
          <dgm:chPref val="3"/>
        </dgm:presLayoutVars>
      </dgm:prSet>
      <dgm:spPr/>
    </dgm:pt>
    <dgm:pt modelId="{13E7CF82-383A-4281-9237-1B98A33991A3}" type="pres">
      <dgm:prSet presAssocID="{2ACF5263-E5F4-4F93-8193-B3B862959A33}" presName="hierChild2" presStyleCnt="0"/>
      <dgm:spPr/>
    </dgm:pt>
    <dgm:pt modelId="{437FC8EA-A3D8-47CE-9AE3-3035440A0A42}" type="pres">
      <dgm:prSet presAssocID="{63093035-E29D-421F-9683-CC33BDA858CD}" presName="Name10" presStyleLbl="parChTrans1D2" presStyleIdx="0" presStyleCnt="2"/>
      <dgm:spPr/>
    </dgm:pt>
    <dgm:pt modelId="{B8402B00-B4F5-4F96-9DA8-2885FAC381D0}" type="pres">
      <dgm:prSet presAssocID="{DCA7C17F-BAF3-48A7-9BB0-FD9386869311}" presName="hierRoot2" presStyleCnt="0"/>
      <dgm:spPr/>
    </dgm:pt>
    <dgm:pt modelId="{86259BC9-D8E6-450A-BF8B-5EB5FE77B34F}" type="pres">
      <dgm:prSet presAssocID="{DCA7C17F-BAF3-48A7-9BB0-FD9386869311}" presName="composite2" presStyleCnt="0"/>
      <dgm:spPr/>
    </dgm:pt>
    <dgm:pt modelId="{D3F4AC3B-E88B-4E35-9FC7-C7C594BFB85D}" type="pres">
      <dgm:prSet presAssocID="{DCA7C17F-BAF3-48A7-9BB0-FD9386869311}" presName="background2" presStyleLbl="node2" presStyleIdx="0" presStyleCnt="2"/>
      <dgm:spPr/>
    </dgm:pt>
    <dgm:pt modelId="{7A580B06-3341-4AFC-AD38-448A5979F3E3}" type="pres">
      <dgm:prSet presAssocID="{DCA7C17F-BAF3-48A7-9BB0-FD9386869311}" presName="text2" presStyleLbl="fgAcc2" presStyleIdx="0" presStyleCnt="2" custScaleX="164708" custLinFactNeighborX="-25408" custLinFactNeighborY="112">
        <dgm:presLayoutVars>
          <dgm:chPref val="3"/>
        </dgm:presLayoutVars>
      </dgm:prSet>
      <dgm:spPr/>
    </dgm:pt>
    <dgm:pt modelId="{9D7CE7CB-0260-44F0-A7A0-BE14BE5A002A}" type="pres">
      <dgm:prSet presAssocID="{DCA7C17F-BAF3-48A7-9BB0-FD9386869311}" presName="hierChild3" presStyleCnt="0"/>
      <dgm:spPr/>
    </dgm:pt>
    <dgm:pt modelId="{4E0A9565-A9D4-4BB1-803A-77D01B378BEB}" type="pres">
      <dgm:prSet presAssocID="{1465C534-A01E-430B-B8A1-1D8608842188}" presName="Name17" presStyleLbl="parChTrans1D3" presStyleIdx="0" presStyleCnt="4"/>
      <dgm:spPr/>
    </dgm:pt>
    <dgm:pt modelId="{2EFFE173-2A06-4135-8DF2-28B1FC1C1033}" type="pres">
      <dgm:prSet presAssocID="{5439CA56-DBFC-49D2-9454-B138E7529083}" presName="hierRoot3" presStyleCnt="0"/>
      <dgm:spPr/>
    </dgm:pt>
    <dgm:pt modelId="{31741123-E8B4-48C3-8FEB-05D3113CA6E6}" type="pres">
      <dgm:prSet presAssocID="{5439CA56-DBFC-49D2-9454-B138E7529083}" presName="composite3" presStyleCnt="0"/>
      <dgm:spPr/>
    </dgm:pt>
    <dgm:pt modelId="{A97CAF61-D84C-470F-ADA2-A097DABF6DCB}" type="pres">
      <dgm:prSet presAssocID="{5439CA56-DBFC-49D2-9454-B138E7529083}" presName="background3" presStyleLbl="node3" presStyleIdx="0" presStyleCnt="4"/>
      <dgm:spPr/>
    </dgm:pt>
    <dgm:pt modelId="{8B1C97F0-ECEB-4393-B86C-DA426390EB1C}" type="pres">
      <dgm:prSet presAssocID="{5439CA56-DBFC-49D2-9454-B138E7529083}" presName="text3" presStyleLbl="fgAcc3" presStyleIdx="0" presStyleCnt="4" custScaleX="172727" custLinFactX="-24221" custLinFactNeighborX="-100000" custLinFactNeighborY="5847">
        <dgm:presLayoutVars>
          <dgm:chPref val="3"/>
        </dgm:presLayoutVars>
      </dgm:prSet>
      <dgm:spPr/>
    </dgm:pt>
    <dgm:pt modelId="{C5BC53B6-D277-4551-B418-9B5E050FCA5E}" type="pres">
      <dgm:prSet presAssocID="{5439CA56-DBFC-49D2-9454-B138E7529083}" presName="hierChild4" presStyleCnt="0"/>
      <dgm:spPr/>
    </dgm:pt>
    <dgm:pt modelId="{540F7DEB-C735-43EB-84F7-A2D2BE012A8B}" type="pres">
      <dgm:prSet presAssocID="{8C8093C7-336F-4C6B-B65A-0D3874C9A27A}" presName="Name23" presStyleLbl="parChTrans1D4" presStyleIdx="0" presStyleCnt="5"/>
      <dgm:spPr/>
    </dgm:pt>
    <dgm:pt modelId="{39F95CB5-7817-4874-9463-56E45806647C}" type="pres">
      <dgm:prSet presAssocID="{FE9AA188-5337-4F3A-99C2-779813DBB93C}" presName="hierRoot4" presStyleCnt="0"/>
      <dgm:spPr/>
    </dgm:pt>
    <dgm:pt modelId="{B986C603-3343-42F8-9128-8465AF0279AA}" type="pres">
      <dgm:prSet presAssocID="{FE9AA188-5337-4F3A-99C2-779813DBB93C}" presName="composite4" presStyleCnt="0"/>
      <dgm:spPr/>
    </dgm:pt>
    <dgm:pt modelId="{9C2AF1B6-3E76-4C77-AC82-56620C0CCBD5}" type="pres">
      <dgm:prSet presAssocID="{FE9AA188-5337-4F3A-99C2-779813DBB93C}" presName="background4" presStyleLbl="node4" presStyleIdx="0" presStyleCnt="5"/>
      <dgm:spPr/>
    </dgm:pt>
    <dgm:pt modelId="{28BEA85D-E0A3-4540-AFD7-27B42EEBC550}" type="pres">
      <dgm:prSet presAssocID="{FE9AA188-5337-4F3A-99C2-779813DBB93C}" presName="text4" presStyleLbl="fgAcc4" presStyleIdx="0" presStyleCnt="5" custScaleX="150429" custLinFactX="-82622" custLinFactNeighborX="-100000" custLinFactNeighborY="-2765">
        <dgm:presLayoutVars>
          <dgm:chPref val="3"/>
        </dgm:presLayoutVars>
      </dgm:prSet>
      <dgm:spPr/>
    </dgm:pt>
    <dgm:pt modelId="{713F03C0-A0E5-4DF0-8960-A2B573747EEA}" type="pres">
      <dgm:prSet presAssocID="{FE9AA188-5337-4F3A-99C2-779813DBB93C}" presName="hierChild5" presStyleCnt="0"/>
      <dgm:spPr/>
    </dgm:pt>
    <dgm:pt modelId="{854BBF63-01E2-4E8E-BF10-C2D195EEB0FD}" type="pres">
      <dgm:prSet presAssocID="{70C6B665-1A6F-4127-BBA2-4B00B3E658FC}" presName="Name23" presStyleLbl="parChTrans1D4" presStyleIdx="1" presStyleCnt="5"/>
      <dgm:spPr/>
    </dgm:pt>
    <dgm:pt modelId="{4B9A2570-50ED-43DD-9816-6AC9C9F27F0F}" type="pres">
      <dgm:prSet presAssocID="{41C2D501-17BD-4381-AE57-A17AA3906CF5}" presName="hierRoot4" presStyleCnt="0"/>
      <dgm:spPr/>
    </dgm:pt>
    <dgm:pt modelId="{9F83FD84-E26C-4607-A94B-792FAA8DEB74}" type="pres">
      <dgm:prSet presAssocID="{41C2D501-17BD-4381-AE57-A17AA3906CF5}" presName="composite4" presStyleCnt="0"/>
      <dgm:spPr/>
    </dgm:pt>
    <dgm:pt modelId="{A514E8B2-EFC7-4AE1-B458-C752FF53ABD7}" type="pres">
      <dgm:prSet presAssocID="{41C2D501-17BD-4381-AE57-A17AA3906CF5}" presName="background4" presStyleLbl="node4" presStyleIdx="1" presStyleCnt="5"/>
      <dgm:spPr/>
    </dgm:pt>
    <dgm:pt modelId="{6B55E697-127E-426D-BCC7-B6D7692CB079}" type="pres">
      <dgm:prSet presAssocID="{41C2D501-17BD-4381-AE57-A17AA3906CF5}" presName="text4" presStyleLbl="fgAcc4" presStyleIdx="1" presStyleCnt="5" custLinFactNeighborX="-30519">
        <dgm:presLayoutVars>
          <dgm:chPref val="3"/>
        </dgm:presLayoutVars>
      </dgm:prSet>
      <dgm:spPr/>
    </dgm:pt>
    <dgm:pt modelId="{A875CF22-6DF6-4991-8C2E-032B08B95098}" type="pres">
      <dgm:prSet presAssocID="{41C2D501-17BD-4381-AE57-A17AA3906CF5}" presName="hierChild5" presStyleCnt="0"/>
      <dgm:spPr/>
    </dgm:pt>
    <dgm:pt modelId="{09988969-C5E4-4F37-8C46-C18A80DCBBB7}" type="pres">
      <dgm:prSet presAssocID="{92D44F12-F8EB-49DC-93AF-F4B88470BD75}" presName="Name23" presStyleLbl="parChTrans1D4" presStyleIdx="2" presStyleCnt="5"/>
      <dgm:spPr/>
    </dgm:pt>
    <dgm:pt modelId="{EA3A3A34-1BF0-433A-9D1F-97F2CC04841D}" type="pres">
      <dgm:prSet presAssocID="{6FEAD51C-7F08-4C52-83B3-336198C1EAA3}" presName="hierRoot4" presStyleCnt="0"/>
      <dgm:spPr/>
    </dgm:pt>
    <dgm:pt modelId="{549CDD63-428E-4517-AF90-061BAE3C484A}" type="pres">
      <dgm:prSet presAssocID="{6FEAD51C-7F08-4C52-83B3-336198C1EAA3}" presName="composite4" presStyleCnt="0"/>
      <dgm:spPr/>
    </dgm:pt>
    <dgm:pt modelId="{A140FADF-AC33-4FCB-AB6F-4286F7993411}" type="pres">
      <dgm:prSet presAssocID="{6FEAD51C-7F08-4C52-83B3-336198C1EAA3}" presName="background4" presStyleLbl="node4" presStyleIdx="2" presStyleCnt="5"/>
      <dgm:spPr/>
    </dgm:pt>
    <dgm:pt modelId="{233C5CD9-2D83-49A8-96EB-3C4A1B9B2EFD}" type="pres">
      <dgm:prSet presAssocID="{6FEAD51C-7F08-4C52-83B3-336198C1EAA3}" presName="text4" presStyleLbl="fgAcc4" presStyleIdx="2" presStyleCnt="5" custScaleX="215325" custLinFactNeighborX="-60558" custLinFactNeighborY="-675">
        <dgm:presLayoutVars>
          <dgm:chPref val="3"/>
        </dgm:presLayoutVars>
      </dgm:prSet>
      <dgm:spPr/>
    </dgm:pt>
    <dgm:pt modelId="{BECBC0F1-7883-40BA-82F5-4997FAA2AC9D}" type="pres">
      <dgm:prSet presAssocID="{6FEAD51C-7F08-4C52-83B3-336198C1EAA3}" presName="hierChild5" presStyleCnt="0"/>
      <dgm:spPr/>
    </dgm:pt>
    <dgm:pt modelId="{6BC6BB5B-13CC-46D2-97D3-5EFB5B0A71C7}" type="pres">
      <dgm:prSet presAssocID="{1A5861AE-CBBF-400B-8B43-4221BA5C5A73}" presName="Name23" presStyleLbl="parChTrans1D4" presStyleIdx="3" presStyleCnt="5"/>
      <dgm:spPr/>
    </dgm:pt>
    <dgm:pt modelId="{6D5EF77D-2CFD-453B-BE79-D7ABEF9B8D65}" type="pres">
      <dgm:prSet presAssocID="{CD31C502-6B56-4388-AA2B-EDF776D64D37}" presName="hierRoot4" presStyleCnt="0"/>
      <dgm:spPr/>
    </dgm:pt>
    <dgm:pt modelId="{8AF5CA21-7CA8-4BFA-81C3-14D3B6BC6FEC}" type="pres">
      <dgm:prSet presAssocID="{CD31C502-6B56-4388-AA2B-EDF776D64D37}" presName="composite4" presStyleCnt="0"/>
      <dgm:spPr/>
    </dgm:pt>
    <dgm:pt modelId="{38712A40-04AC-40EE-AE75-B50B98D6854D}" type="pres">
      <dgm:prSet presAssocID="{CD31C502-6B56-4388-AA2B-EDF776D64D37}" presName="background4" presStyleLbl="node4" presStyleIdx="3" presStyleCnt="5"/>
      <dgm:spPr/>
    </dgm:pt>
    <dgm:pt modelId="{432857B7-6AA7-4811-A5F9-5343DE56EAF3}" type="pres">
      <dgm:prSet presAssocID="{CD31C502-6B56-4388-AA2B-EDF776D64D37}" presName="text4" presStyleLbl="fgAcc4" presStyleIdx="3" presStyleCnt="5" custScaleX="217927" custLinFactNeighborX="-25601" custLinFactNeighborY="13875">
        <dgm:presLayoutVars>
          <dgm:chPref val="3"/>
        </dgm:presLayoutVars>
      </dgm:prSet>
      <dgm:spPr/>
    </dgm:pt>
    <dgm:pt modelId="{A23D222B-D45E-4710-9B9F-8FEFE0002A76}" type="pres">
      <dgm:prSet presAssocID="{CD31C502-6B56-4388-AA2B-EDF776D64D37}" presName="hierChild5" presStyleCnt="0"/>
      <dgm:spPr/>
    </dgm:pt>
    <dgm:pt modelId="{565F52A8-7998-459D-8E17-A27B7E118FB9}" type="pres">
      <dgm:prSet presAssocID="{9CAC9015-2198-46AD-B10E-6E439A03E1D5}" presName="Name23" presStyleLbl="parChTrans1D4" presStyleIdx="4" presStyleCnt="5"/>
      <dgm:spPr/>
    </dgm:pt>
    <dgm:pt modelId="{A2AB3C1A-F016-434F-81EF-8E5AF531099A}" type="pres">
      <dgm:prSet presAssocID="{52B625E2-1234-4ACB-9169-B7ECEDDA63E9}" presName="hierRoot4" presStyleCnt="0"/>
      <dgm:spPr/>
    </dgm:pt>
    <dgm:pt modelId="{304C000A-8AA2-4475-9D06-00F224D67B35}" type="pres">
      <dgm:prSet presAssocID="{52B625E2-1234-4ACB-9169-B7ECEDDA63E9}" presName="composite4" presStyleCnt="0"/>
      <dgm:spPr/>
    </dgm:pt>
    <dgm:pt modelId="{E35ED047-526E-4930-BC28-9A767E44521B}" type="pres">
      <dgm:prSet presAssocID="{52B625E2-1234-4ACB-9169-B7ECEDDA63E9}" presName="background4" presStyleLbl="node4" presStyleIdx="4" presStyleCnt="5"/>
      <dgm:spPr/>
    </dgm:pt>
    <dgm:pt modelId="{B823AC45-F571-4875-A54C-54E5B50BDC3B}" type="pres">
      <dgm:prSet presAssocID="{52B625E2-1234-4ACB-9169-B7ECEDDA63E9}" presName="text4" presStyleLbl="fgAcc4" presStyleIdx="4" presStyleCnt="5" custScaleX="203388" custLinFactNeighborX="-16797" custLinFactNeighborY="2317">
        <dgm:presLayoutVars>
          <dgm:chPref val="3"/>
        </dgm:presLayoutVars>
      </dgm:prSet>
      <dgm:spPr/>
    </dgm:pt>
    <dgm:pt modelId="{63632E72-1FA9-47BC-B139-F8DE3C6A6328}" type="pres">
      <dgm:prSet presAssocID="{52B625E2-1234-4ACB-9169-B7ECEDDA63E9}" presName="hierChild5" presStyleCnt="0"/>
      <dgm:spPr/>
    </dgm:pt>
    <dgm:pt modelId="{2D4CCFF0-9BDB-43D7-B02C-105AC0367B91}" type="pres">
      <dgm:prSet presAssocID="{5CF01A07-D41F-457C-8889-BEE9F19D2EF7}" presName="Name17" presStyleLbl="parChTrans1D3" presStyleIdx="1" presStyleCnt="4"/>
      <dgm:spPr/>
    </dgm:pt>
    <dgm:pt modelId="{47212782-E969-42D9-829C-27B147BFEB43}" type="pres">
      <dgm:prSet presAssocID="{07CEDB13-64AA-459A-B430-23EE3247BEFA}" presName="hierRoot3" presStyleCnt="0"/>
      <dgm:spPr/>
    </dgm:pt>
    <dgm:pt modelId="{B7121AE8-6997-459F-B602-A3665D20BE10}" type="pres">
      <dgm:prSet presAssocID="{07CEDB13-64AA-459A-B430-23EE3247BEFA}" presName="composite3" presStyleCnt="0"/>
      <dgm:spPr/>
    </dgm:pt>
    <dgm:pt modelId="{F51E98B5-D9E0-4DBD-AC7D-63F0B130F6C9}" type="pres">
      <dgm:prSet presAssocID="{07CEDB13-64AA-459A-B430-23EE3247BEFA}" presName="background3" presStyleLbl="node3" presStyleIdx="1" presStyleCnt="4"/>
      <dgm:spPr/>
    </dgm:pt>
    <dgm:pt modelId="{0EAA4CC9-D794-4F75-BE21-E9D8A9E37259}" type="pres">
      <dgm:prSet presAssocID="{07CEDB13-64AA-459A-B430-23EE3247BEFA}" presName="text3" presStyleLbl="fgAcc3" presStyleIdx="1" presStyleCnt="4" custScaleX="164738" custLinFactNeighborX="16612" custLinFactNeighborY="6267">
        <dgm:presLayoutVars>
          <dgm:chPref val="3"/>
        </dgm:presLayoutVars>
      </dgm:prSet>
      <dgm:spPr/>
    </dgm:pt>
    <dgm:pt modelId="{E651024C-5CAF-457D-8F53-834954D5D850}" type="pres">
      <dgm:prSet presAssocID="{07CEDB13-64AA-459A-B430-23EE3247BEFA}" presName="hierChild4" presStyleCnt="0"/>
      <dgm:spPr/>
    </dgm:pt>
    <dgm:pt modelId="{40EDFCEA-6850-4977-A0ED-4D74A00F2B4F}" type="pres">
      <dgm:prSet presAssocID="{D6E74989-A238-4EA8-B3ED-44F901D41A27}" presName="Name10" presStyleLbl="parChTrans1D2" presStyleIdx="1" presStyleCnt="2"/>
      <dgm:spPr/>
    </dgm:pt>
    <dgm:pt modelId="{19309525-27CB-4FE4-A271-20E0A4C763A6}" type="pres">
      <dgm:prSet presAssocID="{0A7B7770-76D8-4296-9265-3CA84F44228D}" presName="hierRoot2" presStyleCnt="0"/>
      <dgm:spPr/>
    </dgm:pt>
    <dgm:pt modelId="{3A1A785B-3058-4CD6-9B6E-257E06A7B37D}" type="pres">
      <dgm:prSet presAssocID="{0A7B7770-76D8-4296-9265-3CA84F44228D}" presName="composite2" presStyleCnt="0"/>
      <dgm:spPr/>
    </dgm:pt>
    <dgm:pt modelId="{FA34682D-4DDD-456F-A37C-13EA4024FC7C}" type="pres">
      <dgm:prSet presAssocID="{0A7B7770-76D8-4296-9265-3CA84F44228D}" presName="background2" presStyleLbl="node2" presStyleIdx="1" presStyleCnt="2"/>
      <dgm:spPr/>
    </dgm:pt>
    <dgm:pt modelId="{C1DADAC0-24DC-473F-B924-C4AD11C208DD}" type="pres">
      <dgm:prSet presAssocID="{0A7B7770-76D8-4296-9265-3CA84F44228D}" presName="text2" presStyleLbl="fgAcc2" presStyleIdx="1" presStyleCnt="2" custScaleX="212953" custScaleY="87466" custLinFactNeighborX="29226" custLinFactNeighborY="112">
        <dgm:presLayoutVars>
          <dgm:chPref val="3"/>
        </dgm:presLayoutVars>
      </dgm:prSet>
      <dgm:spPr/>
    </dgm:pt>
    <dgm:pt modelId="{01C97E0C-97E7-4421-9FD1-7983DCFB518D}" type="pres">
      <dgm:prSet presAssocID="{0A7B7770-76D8-4296-9265-3CA84F44228D}" presName="hierChild3" presStyleCnt="0"/>
      <dgm:spPr/>
    </dgm:pt>
    <dgm:pt modelId="{3AF21871-2C22-4094-866D-B397FF12EC11}" type="pres">
      <dgm:prSet presAssocID="{C2451855-F780-4C69-B68E-46E62E0FED60}" presName="Name17" presStyleLbl="parChTrans1D3" presStyleIdx="2" presStyleCnt="4"/>
      <dgm:spPr/>
    </dgm:pt>
    <dgm:pt modelId="{52494060-0669-4AD8-BD1F-1512C2DC7D94}" type="pres">
      <dgm:prSet presAssocID="{8608B43C-26B6-4E9A-B628-663129509677}" presName="hierRoot3" presStyleCnt="0"/>
      <dgm:spPr/>
    </dgm:pt>
    <dgm:pt modelId="{6E37C379-5A10-4FEB-87DE-D5F16AE0D342}" type="pres">
      <dgm:prSet presAssocID="{8608B43C-26B6-4E9A-B628-663129509677}" presName="composite3" presStyleCnt="0"/>
      <dgm:spPr/>
    </dgm:pt>
    <dgm:pt modelId="{388067C3-350F-4FD2-9CB9-BE6D86E17442}" type="pres">
      <dgm:prSet presAssocID="{8608B43C-26B6-4E9A-B628-663129509677}" presName="background3" presStyleLbl="node3" presStyleIdx="2" presStyleCnt="4"/>
      <dgm:spPr/>
    </dgm:pt>
    <dgm:pt modelId="{9983F804-D65B-4051-93A5-E94B7DA2F8CF}" type="pres">
      <dgm:prSet presAssocID="{8608B43C-26B6-4E9A-B628-663129509677}" presName="text3" presStyleLbl="fgAcc3" presStyleIdx="2" presStyleCnt="4" custScaleX="158150" custScaleY="272810" custLinFactNeighborX="42292" custLinFactNeighborY="15795">
        <dgm:presLayoutVars>
          <dgm:chPref val="3"/>
        </dgm:presLayoutVars>
      </dgm:prSet>
      <dgm:spPr/>
    </dgm:pt>
    <dgm:pt modelId="{857B5763-4C33-4302-8911-B0C8FA7C428D}" type="pres">
      <dgm:prSet presAssocID="{8608B43C-26B6-4E9A-B628-663129509677}" presName="hierChild4" presStyleCnt="0"/>
      <dgm:spPr/>
    </dgm:pt>
    <dgm:pt modelId="{13C75680-0989-49DD-8927-A0CEEBB3073B}" type="pres">
      <dgm:prSet presAssocID="{1E053604-D65C-49B4-BB3C-FCC8C9150957}" presName="Name17" presStyleLbl="parChTrans1D3" presStyleIdx="3" presStyleCnt="4"/>
      <dgm:spPr/>
    </dgm:pt>
    <dgm:pt modelId="{96CBB0E4-DEFF-461E-B5D7-CDA7CB7D503E}" type="pres">
      <dgm:prSet presAssocID="{8F806F9C-7B28-4A8C-B07C-681BAB35336D}" presName="hierRoot3" presStyleCnt="0"/>
      <dgm:spPr/>
    </dgm:pt>
    <dgm:pt modelId="{502CAE92-0395-4547-AA12-A5C5CE109F5F}" type="pres">
      <dgm:prSet presAssocID="{8F806F9C-7B28-4A8C-B07C-681BAB35336D}" presName="composite3" presStyleCnt="0"/>
      <dgm:spPr/>
    </dgm:pt>
    <dgm:pt modelId="{40BAEC98-3D43-479A-BF16-E6F34F7A8254}" type="pres">
      <dgm:prSet presAssocID="{8F806F9C-7B28-4A8C-B07C-681BAB35336D}" presName="background3" presStyleLbl="node3" presStyleIdx="3" presStyleCnt="4"/>
      <dgm:spPr/>
    </dgm:pt>
    <dgm:pt modelId="{B7C9AAF4-E8AD-4F1D-8731-2CC891A51DBB}" type="pres">
      <dgm:prSet presAssocID="{8F806F9C-7B28-4A8C-B07C-681BAB35336D}" presName="text3" presStyleLbl="fgAcc3" presStyleIdx="3" presStyleCnt="4" custScaleX="157886" custScaleY="240403" custLinFactNeighborX="40437" custLinFactNeighborY="13602">
        <dgm:presLayoutVars>
          <dgm:chPref val="3"/>
        </dgm:presLayoutVars>
      </dgm:prSet>
      <dgm:spPr/>
    </dgm:pt>
    <dgm:pt modelId="{56337C62-C53B-4E39-8474-979340624E58}" type="pres">
      <dgm:prSet presAssocID="{8F806F9C-7B28-4A8C-B07C-681BAB35336D}" presName="hierChild4" presStyleCnt="0"/>
      <dgm:spPr/>
    </dgm:pt>
  </dgm:ptLst>
  <dgm:cxnLst>
    <dgm:cxn modelId="{C2828605-92EA-4C28-AC5D-7DA0C85104F1}" srcId="{6FEAD51C-7F08-4C52-83B3-336198C1EAA3}" destId="{52B625E2-1234-4ACB-9169-B7ECEDDA63E9}" srcOrd="1" destOrd="0" parTransId="{9CAC9015-2198-46AD-B10E-6E439A03E1D5}" sibTransId="{6324E90F-9C62-460A-8CA1-03AAF366F698}"/>
    <dgm:cxn modelId="{0B19A90A-13EE-439A-816B-B242321F05C9}" srcId="{DCA7C17F-BAF3-48A7-9BB0-FD9386869311}" destId="{07CEDB13-64AA-459A-B430-23EE3247BEFA}" srcOrd="1" destOrd="0" parTransId="{5CF01A07-D41F-457C-8889-BEE9F19D2EF7}" sibTransId="{E6ED7683-77C8-457E-98A5-CCB538ECABAC}"/>
    <dgm:cxn modelId="{BD08D60F-C3D2-46D9-A10A-B3637B5EC8DB}" srcId="{7C5D01ED-AB6E-491D-B3BF-21AB30120ED9}" destId="{2ACF5263-E5F4-4F93-8193-B3B862959A33}" srcOrd="0" destOrd="0" parTransId="{5998BC83-EF29-4210-95F9-F76212769980}" sibTransId="{55C7B2ED-04C7-4F3A-ACF6-FCCC9CE543D6}"/>
    <dgm:cxn modelId="{3FCDEB14-E5D5-481F-A649-C45C970BD0C1}" type="presOf" srcId="{DCA7C17F-BAF3-48A7-9BB0-FD9386869311}" destId="{7A580B06-3341-4AFC-AD38-448A5979F3E3}" srcOrd="0" destOrd="0" presId="urn:microsoft.com/office/officeart/2005/8/layout/hierarchy1"/>
    <dgm:cxn modelId="{564F0816-55B6-40CE-A6ED-D5E97258827E}" type="presOf" srcId="{C2451855-F780-4C69-B68E-46E62E0FED60}" destId="{3AF21871-2C22-4094-866D-B397FF12EC11}" srcOrd="0" destOrd="0" presId="urn:microsoft.com/office/officeart/2005/8/layout/hierarchy1"/>
    <dgm:cxn modelId="{8429D02A-7866-451C-8760-6DD68B029900}" type="presOf" srcId="{07CEDB13-64AA-459A-B430-23EE3247BEFA}" destId="{0EAA4CC9-D794-4F75-BE21-E9D8A9E37259}" srcOrd="0" destOrd="0" presId="urn:microsoft.com/office/officeart/2005/8/layout/hierarchy1"/>
    <dgm:cxn modelId="{A3070335-7E94-4FDB-BFF8-3AF5E4E4DB39}" type="presOf" srcId="{6FEAD51C-7F08-4C52-83B3-336198C1EAA3}" destId="{233C5CD9-2D83-49A8-96EB-3C4A1B9B2EFD}" srcOrd="0" destOrd="0" presId="urn:microsoft.com/office/officeart/2005/8/layout/hierarchy1"/>
    <dgm:cxn modelId="{A9B7BA39-CC4C-42AD-9E01-5CECD463F80B}" srcId="{0A7B7770-76D8-4296-9265-3CA84F44228D}" destId="{8F806F9C-7B28-4A8C-B07C-681BAB35336D}" srcOrd="1" destOrd="0" parTransId="{1E053604-D65C-49B4-BB3C-FCC8C9150957}" sibTransId="{CFE0EBA1-2B47-428E-8A87-DF10040FED28}"/>
    <dgm:cxn modelId="{8834965C-ADE0-44F6-9976-E2962F016C92}" type="presOf" srcId="{1A5861AE-CBBF-400B-8B43-4221BA5C5A73}" destId="{6BC6BB5B-13CC-46D2-97D3-5EFB5B0A71C7}" srcOrd="0" destOrd="0" presId="urn:microsoft.com/office/officeart/2005/8/layout/hierarchy1"/>
    <dgm:cxn modelId="{8F93405D-002F-4CC1-85A2-7B959EF6E6FC}" type="presOf" srcId="{FE9AA188-5337-4F3A-99C2-779813DBB93C}" destId="{28BEA85D-E0A3-4540-AFD7-27B42EEBC550}" srcOrd="0" destOrd="0" presId="urn:microsoft.com/office/officeart/2005/8/layout/hierarchy1"/>
    <dgm:cxn modelId="{AF2C0062-0D0D-4704-8421-45A52CE058A0}" type="presOf" srcId="{63093035-E29D-421F-9683-CC33BDA858CD}" destId="{437FC8EA-A3D8-47CE-9AE3-3035440A0A42}" srcOrd="0" destOrd="0" presId="urn:microsoft.com/office/officeart/2005/8/layout/hierarchy1"/>
    <dgm:cxn modelId="{B7544C48-0D02-4524-B717-2A4604B64581}" type="presOf" srcId="{1E053604-D65C-49B4-BB3C-FCC8C9150957}" destId="{13C75680-0989-49DD-8927-A0CEEBB3073B}" srcOrd="0" destOrd="0" presId="urn:microsoft.com/office/officeart/2005/8/layout/hierarchy1"/>
    <dgm:cxn modelId="{B728B149-076C-4A19-AB7B-7A56E0FF6A88}" type="presOf" srcId="{8C8093C7-336F-4C6B-B65A-0D3874C9A27A}" destId="{540F7DEB-C735-43EB-84F7-A2D2BE012A8B}" srcOrd="0" destOrd="0" presId="urn:microsoft.com/office/officeart/2005/8/layout/hierarchy1"/>
    <dgm:cxn modelId="{74D48C4E-B14A-4FC0-A810-383D465616A4}" srcId="{5439CA56-DBFC-49D2-9454-B138E7529083}" destId="{6FEAD51C-7F08-4C52-83B3-336198C1EAA3}" srcOrd="1" destOrd="0" parTransId="{92D44F12-F8EB-49DC-93AF-F4B88470BD75}" sibTransId="{BCCD0ADC-5082-4F9A-A487-46F030CD9558}"/>
    <dgm:cxn modelId="{2419914F-A3B1-4D06-BFFF-E32272047905}" type="presOf" srcId="{9CAC9015-2198-46AD-B10E-6E439A03E1D5}" destId="{565F52A8-7998-459D-8E17-A27B7E118FB9}" srcOrd="0" destOrd="0" presId="urn:microsoft.com/office/officeart/2005/8/layout/hierarchy1"/>
    <dgm:cxn modelId="{B42F2674-1E3D-4556-986D-9A9D5D1C0A8D}" type="presOf" srcId="{1465C534-A01E-430B-B8A1-1D8608842188}" destId="{4E0A9565-A9D4-4BB1-803A-77D01B378BEB}" srcOrd="0" destOrd="0" presId="urn:microsoft.com/office/officeart/2005/8/layout/hierarchy1"/>
    <dgm:cxn modelId="{05C10E55-4AD9-4687-A5C3-98CF9A115988}" type="presOf" srcId="{8F806F9C-7B28-4A8C-B07C-681BAB35336D}" destId="{B7C9AAF4-E8AD-4F1D-8731-2CC891A51DBB}" srcOrd="0" destOrd="0" presId="urn:microsoft.com/office/officeart/2005/8/layout/hierarchy1"/>
    <dgm:cxn modelId="{49277E75-6013-4535-9D86-3B83D054DED8}" type="presOf" srcId="{D6E74989-A238-4EA8-B3ED-44F901D41A27}" destId="{40EDFCEA-6850-4977-A0ED-4D74A00F2B4F}" srcOrd="0" destOrd="0" presId="urn:microsoft.com/office/officeart/2005/8/layout/hierarchy1"/>
    <dgm:cxn modelId="{0E954876-434E-4BAE-9DBB-961F58E82E60}" type="presOf" srcId="{52B625E2-1234-4ACB-9169-B7ECEDDA63E9}" destId="{B823AC45-F571-4875-A54C-54E5B50BDC3B}" srcOrd="0" destOrd="0" presId="urn:microsoft.com/office/officeart/2005/8/layout/hierarchy1"/>
    <dgm:cxn modelId="{70E4AC86-E5DE-49EC-BC2A-1CB8F4BADEB9}" type="presOf" srcId="{70C6B665-1A6F-4127-BBA2-4B00B3E658FC}" destId="{854BBF63-01E2-4E8E-BF10-C2D195EEB0FD}" srcOrd="0" destOrd="0" presId="urn:microsoft.com/office/officeart/2005/8/layout/hierarchy1"/>
    <dgm:cxn modelId="{1AA95797-4C22-4B9D-899C-140607DA63D9}" type="presOf" srcId="{92D44F12-F8EB-49DC-93AF-F4B88470BD75}" destId="{09988969-C5E4-4F37-8C46-C18A80DCBBB7}" srcOrd="0" destOrd="0" presId="urn:microsoft.com/office/officeart/2005/8/layout/hierarchy1"/>
    <dgm:cxn modelId="{1686E9A7-AD72-45C3-BC6F-05B8722D0520}" srcId="{FE9AA188-5337-4F3A-99C2-779813DBB93C}" destId="{41C2D501-17BD-4381-AE57-A17AA3906CF5}" srcOrd="0" destOrd="0" parTransId="{70C6B665-1A6F-4127-BBA2-4B00B3E658FC}" sibTransId="{AC2245EC-3DF3-4AB3-8472-94AD970C73AF}"/>
    <dgm:cxn modelId="{4B04E4A8-E87E-47EB-9464-EB22E1F0DEFD}" type="presOf" srcId="{8608B43C-26B6-4E9A-B628-663129509677}" destId="{9983F804-D65B-4051-93A5-E94B7DA2F8CF}" srcOrd="0" destOrd="0" presId="urn:microsoft.com/office/officeart/2005/8/layout/hierarchy1"/>
    <dgm:cxn modelId="{8C604DAC-6A21-4229-A385-F1EC7D53C45F}" srcId="{2ACF5263-E5F4-4F93-8193-B3B862959A33}" destId="{0A7B7770-76D8-4296-9265-3CA84F44228D}" srcOrd="1" destOrd="0" parTransId="{D6E74989-A238-4EA8-B3ED-44F901D41A27}" sibTransId="{494AA46A-6F37-40FE-8AB8-B89B593013BF}"/>
    <dgm:cxn modelId="{2BD1C6B0-F92B-4CB1-B4D1-1FA988623451}" srcId="{5439CA56-DBFC-49D2-9454-B138E7529083}" destId="{FE9AA188-5337-4F3A-99C2-779813DBB93C}" srcOrd="0" destOrd="0" parTransId="{8C8093C7-336F-4C6B-B65A-0D3874C9A27A}" sibTransId="{D0805AA3-9179-45A4-9E74-29E7B01B327C}"/>
    <dgm:cxn modelId="{2731F4B0-A26F-453D-9BA0-5766FBD192D7}" srcId="{0A7B7770-76D8-4296-9265-3CA84F44228D}" destId="{8608B43C-26B6-4E9A-B628-663129509677}" srcOrd="0" destOrd="0" parTransId="{C2451855-F780-4C69-B68E-46E62E0FED60}" sibTransId="{6FB14487-0EAC-4DC4-9441-A2679746C6F2}"/>
    <dgm:cxn modelId="{168C1BB1-BE50-44FD-BBAE-355DB7483A5C}" type="presOf" srcId="{0A7B7770-76D8-4296-9265-3CA84F44228D}" destId="{C1DADAC0-24DC-473F-B924-C4AD11C208DD}" srcOrd="0" destOrd="0" presId="urn:microsoft.com/office/officeart/2005/8/layout/hierarchy1"/>
    <dgm:cxn modelId="{8800B5B7-CFCC-4176-9A99-0B13504A89BD}" type="presOf" srcId="{CD31C502-6B56-4388-AA2B-EDF776D64D37}" destId="{432857B7-6AA7-4811-A5F9-5343DE56EAF3}" srcOrd="0" destOrd="0" presId="urn:microsoft.com/office/officeart/2005/8/layout/hierarchy1"/>
    <dgm:cxn modelId="{CFBAC0BA-502B-4A5B-9447-AA99D89251AA}" type="presOf" srcId="{5439CA56-DBFC-49D2-9454-B138E7529083}" destId="{8B1C97F0-ECEB-4393-B86C-DA426390EB1C}" srcOrd="0" destOrd="0" presId="urn:microsoft.com/office/officeart/2005/8/layout/hierarchy1"/>
    <dgm:cxn modelId="{601885C4-E874-484A-ABC6-63580DD406E0}" srcId="{DCA7C17F-BAF3-48A7-9BB0-FD9386869311}" destId="{5439CA56-DBFC-49D2-9454-B138E7529083}" srcOrd="0" destOrd="0" parTransId="{1465C534-A01E-430B-B8A1-1D8608842188}" sibTransId="{56A67265-3BE5-487F-9225-FC693705956A}"/>
    <dgm:cxn modelId="{AB058FC9-D51B-46FA-B0F8-3C765E7523F3}" type="presOf" srcId="{2ACF5263-E5F4-4F93-8193-B3B862959A33}" destId="{E980ED7A-97EF-4EFF-B1C6-1870F254E8BC}" srcOrd="0" destOrd="0" presId="urn:microsoft.com/office/officeart/2005/8/layout/hierarchy1"/>
    <dgm:cxn modelId="{15C204D7-9C94-4F76-951B-47F3E7AD961B}" srcId="{2ACF5263-E5F4-4F93-8193-B3B862959A33}" destId="{DCA7C17F-BAF3-48A7-9BB0-FD9386869311}" srcOrd="0" destOrd="0" parTransId="{63093035-E29D-421F-9683-CC33BDA858CD}" sibTransId="{A86E37C9-1C1D-44ED-9F91-6E5C6A5A8D04}"/>
    <dgm:cxn modelId="{99C31EDB-737C-47C4-BFFC-CA963D649982}" srcId="{6FEAD51C-7F08-4C52-83B3-336198C1EAA3}" destId="{CD31C502-6B56-4388-AA2B-EDF776D64D37}" srcOrd="0" destOrd="0" parTransId="{1A5861AE-CBBF-400B-8B43-4221BA5C5A73}" sibTransId="{1DC72371-FAB9-4585-A229-7D0A228CFD6E}"/>
    <dgm:cxn modelId="{164AD5DF-C9AA-4F2D-B9EA-757C41A529E3}" type="presOf" srcId="{5CF01A07-D41F-457C-8889-BEE9F19D2EF7}" destId="{2D4CCFF0-9BDB-43D7-B02C-105AC0367B91}" srcOrd="0" destOrd="0" presId="urn:microsoft.com/office/officeart/2005/8/layout/hierarchy1"/>
    <dgm:cxn modelId="{2A0D0AF8-5EE3-417B-941B-0F8FE9313741}" type="presOf" srcId="{7C5D01ED-AB6E-491D-B3BF-21AB30120ED9}" destId="{43BD69F8-AED0-466D-A42D-FE4957B93A6D}" srcOrd="0" destOrd="0" presId="urn:microsoft.com/office/officeart/2005/8/layout/hierarchy1"/>
    <dgm:cxn modelId="{6B638FF8-7D94-42D0-9679-C1D63EC8553B}" type="presOf" srcId="{41C2D501-17BD-4381-AE57-A17AA3906CF5}" destId="{6B55E697-127E-426D-BCC7-B6D7692CB079}" srcOrd="0" destOrd="0" presId="urn:microsoft.com/office/officeart/2005/8/layout/hierarchy1"/>
    <dgm:cxn modelId="{8C504BC4-B8B0-495B-A175-034F51ED9678}" type="presParOf" srcId="{43BD69F8-AED0-466D-A42D-FE4957B93A6D}" destId="{F84C3063-ECD1-4ADD-8663-05733CC73E1E}" srcOrd="0" destOrd="0" presId="urn:microsoft.com/office/officeart/2005/8/layout/hierarchy1"/>
    <dgm:cxn modelId="{42B3C839-AC34-4FC5-A829-B43B13F31946}" type="presParOf" srcId="{F84C3063-ECD1-4ADD-8663-05733CC73E1E}" destId="{08A5D21B-0017-4492-B2D9-4B0368630AFC}" srcOrd="0" destOrd="0" presId="urn:microsoft.com/office/officeart/2005/8/layout/hierarchy1"/>
    <dgm:cxn modelId="{A0F0BC2A-2595-444F-BB5A-757B7EA77313}" type="presParOf" srcId="{08A5D21B-0017-4492-B2D9-4B0368630AFC}" destId="{17E723F6-F839-4C46-9A22-9215D8E6E70D}" srcOrd="0" destOrd="0" presId="urn:microsoft.com/office/officeart/2005/8/layout/hierarchy1"/>
    <dgm:cxn modelId="{11C8DC48-68D0-43C6-BD6F-3C15A8CA096C}" type="presParOf" srcId="{08A5D21B-0017-4492-B2D9-4B0368630AFC}" destId="{E980ED7A-97EF-4EFF-B1C6-1870F254E8BC}" srcOrd="1" destOrd="0" presId="urn:microsoft.com/office/officeart/2005/8/layout/hierarchy1"/>
    <dgm:cxn modelId="{009F4FF1-0FBD-47AF-970A-31F919B7481D}" type="presParOf" srcId="{F84C3063-ECD1-4ADD-8663-05733CC73E1E}" destId="{13E7CF82-383A-4281-9237-1B98A33991A3}" srcOrd="1" destOrd="0" presId="urn:microsoft.com/office/officeart/2005/8/layout/hierarchy1"/>
    <dgm:cxn modelId="{943C2D0B-92B9-437F-B7A8-655F6C1D206F}" type="presParOf" srcId="{13E7CF82-383A-4281-9237-1B98A33991A3}" destId="{437FC8EA-A3D8-47CE-9AE3-3035440A0A42}" srcOrd="0" destOrd="0" presId="urn:microsoft.com/office/officeart/2005/8/layout/hierarchy1"/>
    <dgm:cxn modelId="{8DAEF8F0-DBB2-4E9F-8B20-0D3CA92494BB}" type="presParOf" srcId="{13E7CF82-383A-4281-9237-1B98A33991A3}" destId="{B8402B00-B4F5-4F96-9DA8-2885FAC381D0}" srcOrd="1" destOrd="0" presId="urn:microsoft.com/office/officeart/2005/8/layout/hierarchy1"/>
    <dgm:cxn modelId="{9429D6AC-4FC3-4699-8138-C1F99D3D8F26}" type="presParOf" srcId="{B8402B00-B4F5-4F96-9DA8-2885FAC381D0}" destId="{86259BC9-D8E6-450A-BF8B-5EB5FE77B34F}" srcOrd="0" destOrd="0" presId="urn:microsoft.com/office/officeart/2005/8/layout/hierarchy1"/>
    <dgm:cxn modelId="{6EC44074-73E5-490D-A99F-7414124C1BBF}" type="presParOf" srcId="{86259BC9-D8E6-450A-BF8B-5EB5FE77B34F}" destId="{D3F4AC3B-E88B-4E35-9FC7-C7C594BFB85D}" srcOrd="0" destOrd="0" presId="urn:microsoft.com/office/officeart/2005/8/layout/hierarchy1"/>
    <dgm:cxn modelId="{B7A37B9B-3B98-4D17-9498-5AD4F1DD0F00}" type="presParOf" srcId="{86259BC9-D8E6-450A-BF8B-5EB5FE77B34F}" destId="{7A580B06-3341-4AFC-AD38-448A5979F3E3}" srcOrd="1" destOrd="0" presId="urn:microsoft.com/office/officeart/2005/8/layout/hierarchy1"/>
    <dgm:cxn modelId="{963F3085-E42A-4D82-8DDE-B2AFD25BC44F}" type="presParOf" srcId="{B8402B00-B4F5-4F96-9DA8-2885FAC381D0}" destId="{9D7CE7CB-0260-44F0-A7A0-BE14BE5A002A}" srcOrd="1" destOrd="0" presId="urn:microsoft.com/office/officeart/2005/8/layout/hierarchy1"/>
    <dgm:cxn modelId="{BA9C197F-45AD-41A7-B7E2-0FE2094E6DF5}" type="presParOf" srcId="{9D7CE7CB-0260-44F0-A7A0-BE14BE5A002A}" destId="{4E0A9565-A9D4-4BB1-803A-77D01B378BEB}" srcOrd="0" destOrd="0" presId="urn:microsoft.com/office/officeart/2005/8/layout/hierarchy1"/>
    <dgm:cxn modelId="{34BF784C-2D08-4811-BBF5-483A660CA7EB}" type="presParOf" srcId="{9D7CE7CB-0260-44F0-A7A0-BE14BE5A002A}" destId="{2EFFE173-2A06-4135-8DF2-28B1FC1C1033}" srcOrd="1" destOrd="0" presId="urn:microsoft.com/office/officeart/2005/8/layout/hierarchy1"/>
    <dgm:cxn modelId="{7788E3A3-F81B-4B02-9CEF-8E8D50B2FCA8}" type="presParOf" srcId="{2EFFE173-2A06-4135-8DF2-28B1FC1C1033}" destId="{31741123-E8B4-48C3-8FEB-05D3113CA6E6}" srcOrd="0" destOrd="0" presId="urn:microsoft.com/office/officeart/2005/8/layout/hierarchy1"/>
    <dgm:cxn modelId="{32B004BB-137A-4C8D-A78F-538EF44D2E08}" type="presParOf" srcId="{31741123-E8B4-48C3-8FEB-05D3113CA6E6}" destId="{A97CAF61-D84C-470F-ADA2-A097DABF6DCB}" srcOrd="0" destOrd="0" presId="urn:microsoft.com/office/officeart/2005/8/layout/hierarchy1"/>
    <dgm:cxn modelId="{D68C84E9-CCBF-4EE3-A94A-4908DF787ED8}" type="presParOf" srcId="{31741123-E8B4-48C3-8FEB-05D3113CA6E6}" destId="{8B1C97F0-ECEB-4393-B86C-DA426390EB1C}" srcOrd="1" destOrd="0" presId="urn:microsoft.com/office/officeart/2005/8/layout/hierarchy1"/>
    <dgm:cxn modelId="{C6D446C8-D894-4250-9036-3CE70DAC4440}" type="presParOf" srcId="{2EFFE173-2A06-4135-8DF2-28B1FC1C1033}" destId="{C5BC53B6-D277-4551-B418-9B5E050FCA5E}" srcOrd="1" destOrd="0" presId="urn:microsoft.com/office/officeart/2005/8/layout/hierarchy1"/>
    <dgm:cxn modelId="{E160947E-9610-48F1-8D13-91009FA96354}" type="presParOf" srcId="{C5BC53B6-D277-4551-B418-9B5E050FCA5E}" destId="{540F7DEB-C735-43EB-84F7-A2D2BE012A8B}" srcOrd="0" destOrd="0" presId="urn:microsoft.com/office/officeart/2005/8/layout/hierarchy1"/>
    <dgm:cxn modelId="{350B4519-6294-4360-8761-735D1E74BF7C}" type="presParOf" srcId="{C5BC53B6-D277-4551-B418-9B5E050FCA5E}" destId="{39F95CB5-7817-4874-9463-56E45806647C}" srcOrd="1" destOrd="0" presId="urn:microsoft.com/office/officeart/2005/8/layout/hierarchy1"/>
    <dgm:cxn modelId="{1EFC6A37-025C-4F09-A8D1-2DFA72CEF779}" type="presParOf" srcId="{39F95CB5-7817-4874-9463-56E45806647C}" destId="{B986C603-3343-42F8-9128-8465AF0279AA}" srcOrd="0" destOrd="0" presId="urn:microsoft.com/office/officeart/2005/8/layout/hierarchy1"/>
    <dgm:cxn modelId="{2B7E448F-8D3E-4EBB-87BC-37D3B55E127A}" type="presParOf" srcId="{B986C603-3343-42F8-9128-8465AF0279AA}" destId="{9C2AF1B6-3E76-4C77-AC82-56620C0CCBD5}" srcOrd="0" destOrd="0" presId="urn:microsoft.com/office/officeart/2005/8/layout/hierarchy1"/>
    <dgm:cxn modelId="{386DF731-F20B-48A9-95AC-96C967600D95}" type="presParOf" srcId="{B986C603-3343-42F8-9128-8465AF0279AA}" destId="{28BEA85D-E0A3-4540-AFD7-27B42EEBC550}" srcOrd="1" destOrd="0" presId="urn:microsoft.com/office/officeart/2005/8/layout/hierarchy1"/>
    <dgm:cxn modelId="{4AC98EAA-4DD8-4A5F-A7C0-058F183F1D24}" type="presParOf" srcId="{39F95CB5-7817-4874-9463-56E45806647C}" destId="{713F03C0-A0E5-4DF0-8960-A2B573747EEA}" srcOrd="1" destOrd="0" presId="urn:microsoft.com/office/officeart/2005/8/layout/hierarchy1"/>
    <dgm:cxn modelId="{0AD479D9-6ABF-4F23-8D53-CA5D0CD85559}" type="presParOf" srcId="{713F03C0-A0E5-4DF0-8960-A2B573747EEA}" destId="{854BBF63-01E2-4E8E-BF10-C2D195EEB0FD}" srcOrd="0" destOrd="0" presId="urn:microsoft.com/office/officeart/2005/8/layout/hierarchy1"/>
    <dgm:cxn modelId="{0847196B-8544-4443-ABD1-05CD9157ABC3}" type="presParOf" srcId="{713F03C0-A0E5-4DF0-8960-A2B573747EEA}" destId="{4B9A2570-50ED-43DD-9816-6AC9C9F27F0F}" srcOrd="1" destOrd="0" presId="urn:microsoft.com/office/officeart/2005/8/layout/hierarchy1"/>
    <dgm:cxn modelId="{8579DB64-84EC-4349-B26F-0F2A8B58427B}" type="presParOf" srcId="{4B9A2570-50ED-43DD-9816-6AC9C9F27F0F}" destId="{9F83FD84-E26C-4607-A94B-792FAA8DEB74}" srcOrd="0" destOrd="0" presId="urn:microsoft.com/office/officeart/2005/8/layout/hierarchy1"/>
    <dgm:cxn modelId="{1ADAD70D-D798-4B7E-A6CB-88650088476F}" type="presParOf" srcId="{9F83FD84-E26C-4607-A94B-792FAA8DEB74}" destId="{A514E8B2-EFC7-4AE1-B458-C752FF53ABD7}" srcOrd="0" destOrd="0" presId="urn:microsoft.com/office/officeart/2005/8/layout/hierarchy1"/>
    <dgm:cxn modelId="{62550FEB-1463-4600-800D-AEEF3AB1A371}" type="presParOf" srcId="{9F83FD84-E26C-4607-A94B-792FAA8DEB74}" destId="{6B55E697-127E-426D-BCC7-B6D7692CB079}" srcOrd="1" destOrd="0" presId="urn:microsoft.com/office/officeart/2005/8/layout/hierarchy1"/>
    <dgm:cxn modelId="{38A5485C-012B-42C9-A36E-60AB299D59EA}" type="presParOf" srcId="{4B9A2570-50ED-43DD-9816-6AC9C9F27F0F}" destId="{A875CF22-6DF6-4991-8C2E-032B08B95098}" srcOrd="1" destOrd="0" presId="urn:microsoft.com/office/officeart/2005/8/layout/hierarchy1"/>
    <dgm:cxn modelId="{40F1EA01-F5B8-4F5C-9227-5543D67ABDAC}" type="presParOf" srcId="{C5BC53B6-D277-4551-B418-9B5E050FCA5E}" destId="{09988969-C5E4-4F37-8C46-C18A80DCBBB7}" srcOrd="2" destOrd="0" presId="urn:microsoft.com/office/officeart/2005/8/layout/hierarchy1"/>
    <dgm:cxn modelId="{8270C6FB-FBA0-4AAF-921C-F7ABB00A7708}" type="presParOf" srcId="{C5BC53B6-D277-4551-B418-9B5E050FCA5E}" destId="{EA3A3A34-1BF0-433A-9D1F-97F2CC04841D}" srcOrd="3" destOrd="0" presId="urn:microsoft.com/office/officeart/2005/8/layout/hierarchy1"/>
    <dgm:cxn modelId="{F4A71A8D-45DB-4A92-93DD-3E5DCC7FC212}" type="presParOf" srcId="{EA3A3A34-1BF0-433A-9D1F-97F2CC04841D}" destId="{549CDD63-428E-4517-AF90-061BAE3C484A}" srcOrd="0" destOrd="0" presId="urn:microsoft.com/office/officeart/2005/8/layout/hierarchy1"/>
    <dgm:cxn modelId="{BD16AF21-79CF-4905-97E8-D1DEF7E857E3}" type="presParOf" srcId="{549CDD63-428E-4517-AF90-061BAE3C484A}" destId="{A140FADF-AC33-4FCB-AB6F-4286F7993411}" srcOrd="0" destOrd="0" presId="urn:microsoft.com/office/officeart/2005/8/layout/hierarchy1"/>
    <dgm:cxn modelId="{A7FC3A91-1194-4D21-B479-35B372C3B366}" type="presParOf" srcId="{549CDD63-428E-4517-AF90-061BAE3C484A}" destId="{233C5CD9-2D83-49A8-96EB-3C4A1B9B2EFD}" srcOrd="1" destOrd="0" presId="urn:microsoft.com/office/officeart/2005/8/layout/hierarchy1"/>
    <dgm:cxn modelId="{E90F1C5E-5B82-4CE0-8D38-47180983A396}" type="presParOf" srcId="{EA3A3A34-1BF0-433A-9D1F-97F2CC04841D}" destId="{BECBC0F1-7883-40BA-82F5-4997FAA2AC9D}" srcOrd="1" destOrd="0" presId="urn:microsoft.com/office/officeart/2005/8/layout/hierarchy1"/>
    <dgm:cxn modelId="{990F0A13-3470-48AA-9D20-D34B5C97D65D}" type="presParOf" srcId="{BECBC0F1-7883-40BA-82F5-4997FAA2AC9D}" destId="{6BC6BB5B-13CC-46D2-97D3-5EFB5B0A71C7}" srcOrd="0" destOrd="0" presId="urn:microsoft.com/office/officeart/2005/8/layout/hierarchy1"/>
    <dgm:cxn modelId="{BE70923E-E51D-43FB-9142-61E2C1D8F7FF}" type="presParOf" srcId="{BECBC0F1-7883-40BA-82F5-4997FAA2AC9D}" destId="{6D5EF77D-2CFD-453B-BE79-D7ABEF9B8D65}" srcOrd="1" destOrd="0" presId="urn:microsoft.com/office/officeart/2005/8/layout/hierarchy1"/>
    <dgm:cxn modelId="{EA7BD875-3A7C-4D41-A5FF-B4F8B567E783}" type="presParOf" srcId="{6D5EF77D-2CFD-453B-BE79-D7ABEF9B8D65}" destId="{8AF5CA21-7CA8-4BFA-81C3-14D3B6BC6FEC}" srcOrd="0" destOrd="0" presId="urn:microsoft.com/office/officeart/2005/8/layout/hierarchy1"/>
    <dgm:cxn modelId="{E3DDB9B1-C290-456A-BA2B-A3E8531B7578}" type="presParOf" srcId="{8AF5CA21-7CA8-4BFA-81C3-14D3B6BC6FEC}" destId="{38712A40-04AC-40EE-AE75-B50B98D6854D}" srcOrd="0" destOrd="0" presId="urn:microsoft.com/office/officeart/2005/8/layout/hierarchy1"/>
    <dgm:cxn modelId="{62B069CB-4DDB-4531-A5BA-B2B5CC8F5752}" type="presParOf" srcId="{8AF5CA21-7CA8-4BFA-81C3-14D3B6BC6FEC}" destId="{432857B7-6AA7-4811-A5F9-5343DE56EAF3}" srcOrd="1" destOrd="0" presId="urn:microsoft.com/office/officeart/2005/8/layout/hierarchy1"/>
    <dgm:cxn modelId="{B3461FF7-84ED-499C-9FD5-E7C6FEB0E673}" type="presParOf" srcId="{6D5EF77D-2CFD-453B-BE79-D7ABEF9B8D65}" destId="{A23D222B-D45E-4710-9B9F-8FEFE0002A76}" srcOrd="1" destOrd="0" presId="urn:microsoft.com/office/officeart/2005/8/layout/hierarchy1"/>
    <dgm:cxn modelId="{8526C097-B54B-4712-AB46-61E034F9410D}" type="presParOf" srcId="{BECBC0F1-7883-40BA-82F5-4997FAA2AC9D}" destId="{565F52A8-7998-459D-8E17-A27B7E118FB9}" srcOrd="2" destOrd="0" presId="urn:microsoft.com/office/officeart/2005/8/layout/hierarchy1"/>
    <dgm:cxn modelId="{274F05F1-489E-40DE-9C0E-EBC013B3D590}" type="presParOf" srcId="{BECBC0F1-7883-40BA-82F5-4997FAA2AC9D}" destId="{A2AB3C1A-F016-434F-81EF-8E5AF531099A}" srcOrd="3" destOrd="0" presId="urn:microsoft.com/office/officeart/2005/8/layout/hierarchy1"/>
    <dgm:cxn modelId="{0A0DE11A-9E1A-47A7-8358-C159FD5ED872}" type="presParOf" srcId="{A2AB3C1A-F016-434F-81EF-8E5AF531099A}" destId="{304C000A-8AA2-4475-9D06-00F224D67B35}" srcOrd="0" destOrd="0" presId="urn:microsoft.com/office/officeart/2005/8/layout/hierarchy1"/>
    <dgm:cxn modelId="{5A0D6508-0FE4-439A-AC6D-3EBAF9310D83}" type="presParOf" srcId="{304C000A-8AA2-4475-9D06-00F224D67B35}" destId="{E35ED047-526E-4930-BC28-9A767E44521B}" srcOrd="0" destOrd="0" presId="urn:microsoft.com/office/officeart/2005/8/layout/hierarchy1"/>
    <dgm:cxn modelId="{8279FF2D-7372-42DB-B3B6-BFB13D36E46C}" type="presParOf" srcId="{304C000A-8AA2-4475-9D06-00F224D67B35}" destId="{B823AC45-F571-4875-A54C-54E5B50BDC3B}" srcOrd="1" destOrd="0" presId="urn:microsoft.com/office/officeart/2005/8/layout/hierarchy1"/>
    <dgm:cxn modelId="{11F3B769-5B59-41A2-BF43-6A239EC7DB88}" type="presParOf" srcId="{A2AB3C1A-F016-434F-81EF-8E5AF531099A}" destId="{63632E72-1FA9-47BC-B139-F8DE3C6A6328}" srcOrd="1" destOrd="0" presId="urn:microsoft.com/office/officeart/2005/8/layout/hierarchy1"/>
    <dgm:cxn modelId="{CC0BA17B-19A3-47C7-82D2-C94F646B7DE6}" type="presParOf" srcId="{9D7CE7CB-0260-44F0-A7A0-BE14BE5A002A}" destId="{2D4CCFF0-9BDB-43D7-B02C-105AC0367B91}" srcOrd="2" destOrd="0" presId="urn:microsoft.com/office/officeart/2005/8/layout/hierarchy1"/>
    <dgm:cxn modelId="{ABB016D4-FDCD-4DEE-9061-042C19EC0C45}" type="presParOf" srcId="{9D7CE7CB-0260-44F0-A7A0-BE14BE5A002A}" destId="{47212782-E969-42D9-829C-27B147BFEB43}" srcOrd="3" destOrd="0" presId="urn:microsoft.com/office/officeart/2005/8/layout/hierarchy1"/>
    <dgm:cxn modelId="{C8207385-2EBF-43C7-8DAA-EEBBC6366666}" type="presParOf" srcId="{47212782-E969-42D9-829C-27B147BFEB43}" destId="{B7121AE8-6997-459F-B602-A3665D20BE10}" srcOrd="0" destOrd="0" presId="urn:microsoft.com/office/officeart/2005/8/layout/hierarchy1"/>
    <dgm:cxn modelId="{20E451CA-5640-4F08-BA9D-5A3AD8663532}" type="presParOf" srcId="{B7121AE8-6997-459F-B602-A3665D20BE10}" destId="{F51E98B5-D9E0-4DBD-AC7D-63F0B130F6C9}" srcOrd="0" destOrd="0" presId="urn:microsoft.com/office/officeart/2005/8/layout/hierarchy1"/>
    <dgm:cxn modelId="{9F0A81F1-C38A-4717-B573-E54C6001ABF1}" type="presParOf" srcId="{B7121AE8-6997-459F-B602-A3665D20BE10}" destId="{0EAA4CC9-D794-4F75-BE21-E9D8A9E37259}" srcOrd="1" destOrd="0" presId="urn:microsoft.com/office/officeart/2005/8/layout/hierarchy1"/>
    <dgm:cxn modelId="{D0FE7007-E60C-40E8-98A1-DF2242AFF434}" type="presParOf" srcId="{47212782-E969-42D9-829C-27B147BFEB43}" destId="{E651024C-5CAF-457D-8F53-834954D5D850}" srcOrd="1" destOrd="0" presId="urn:microsoft.com/office/officeart/2005/8/layout/hierarchy1"/>
    <dgm:cxn modelId="{E498382F-0254-4C78-8DA5-F77F78128A61}" type="presParOf" srcId="{13E7CF82-383A-4281-9237-1B98A33991A3}" destId="{40EDFCEA-6850-4977-A0ED-4D74A00F2B4F}" srcOrd="2" destOrd="0" presId="urn:microsoft.com/office/officeart/2005/8/layout/hierarchy1"/>
    <dgm:cxn modelId="{49AB260D-2C7B-43EF-876F-143D59936F0C}" type="presParOf" srcId="{13E7CF82-383A-4281-9237-1B98A33991A3}" destId="{19309525-27CB-4FE4-A271-20E0A4C763A6}" srcOrd="3" destOrd="0" presId="urn:microsoft.com/office/officeart/2005/8/layout/hierarchy1"/>
    <dgm:cxn modelId="{DB6EC968-1C9F-4DC4-927A-279AAE208E01}" type="presParOf" srcId="{19309525-27CB-4FE4-A271-20E0A4C763A6}" destId="{3A1A785B-3058-4CD6-9B6E-257E06A7B37D}" srcOrd="0" destOrd="0" presId="urn:microsoft.com/office/officeart/2005/8/layout/hierarchy1"/>
    <dgm:cxn modelId="{EAB9B2C5-D260-4B82-8514-76C7115532EE}" type="presParOf" srcId="{3A1A785B-3058-4CD6-9B6E-257E06A7B37D}" destId="{FA34682D-4DDD-456F-A37C-13EA4024FC7C}" srcOrd="0" destOrd="0" presId="urn:microsoft.com/office/officeart/2005/8/layout/hierarchy1"/>
    <dgm:cxn modelId="{1DE21347-43DB-4C71-BB5B-3E6C4E90A72A}" type="presParOf" srcId="{3A1A785B-3058-4CD6-9B6E-257E06A7B37D}" destId="{C1DADAC0-24DC-473F-B924-C4AD11C208DD}" srcOrd="1" destOrd="0" presId="urn:microsoft.com/office/officeart/2005/8/layout/hierarchy1"/>
    <dgm:cxn modelId="{6660ABC0-21A0-4054-9310-3DB15EEA280A}" type="presParOf" srcId="{19309525-27CB-4FE4-A271-20E0A4C763A6}" destId="{01C97E0C-97E7-4421-9FD1-7983DCFB518D}" srcOrd="1" destOrd="0" presId="urn:microsoft.com/office/officeart/2005/8/layout/hierarchy1"/>
    <dgm:cxn modelId="{2F580586-5C18-4937-8B5A-A10ECB211D4B}" type="presParOf" srcId="{01C97E0C-97E7-4421-9FD1-7983DCFB518D}" destId="{3AF21871-2C22-4094-866D-B397FF12EC11}" srcOrd="0" destOrd="0" presId="urn:microsoft.com/office/officeart/2005/8/layout/hierarchy1"/>
    <dgm:cxn modelId="{FC69C8B6-12D1-401E-9F80-8DC13CA54915}" type="presParOf" srcId="{01C97E0C-97E7-4421-9FD1-7983DCFB518D}" destId="{52494060-0669-4AD8-BD1F-1512C2DC7D94}" srcOrd="1" destOrd="0" presId="urn:microsoft.com/office/officeart/2005/8/layout/hierarchy1"/>
    <dgm:cxn modelId="{BB26BD02-2507-4589-AD99-02C62723F80D}" type="presParOf" srcId="{52494060-0669-4AD8-BD1F-1512C2DC7D94}" destId="{6E37C379-5A10-4FEB-87DE-D5F16AE0D342}" srcOrd="0" destOrd="0" presId="urn:microsoft.com/office/officeart/2005/8/layout/hierarchy1"/>
    <dgm:cxn modelId="{154C67D0-DEE1-4990-AA9A-882871AA55C7}" type="presParOf" srcId="{6E37C379-5A10-4FEB-87DE-D5F16AE0D342}" destId="{388067C3-350F-4FD2-9CB9-BE6D86E17442}" srcOrd="0" destOrd="0" presId="urn:microsoft.com/office/officeart/2005/8/layout/hierarchy1"/>
    <dgm:cxn modelId="{BE68EA38-3EC1-4577-9EA6-99E5F2684135}" type="presParOf" srcId="{6E37C379-5A10-4FEB-87DE-D5F16AE0D342}" destId="{9983F804-D65B-4051-93A5-E94B7DA2F8CF}" srcOrd="1" destOrd="0" presId="urn:microsoft.com/office/officeart/2005/8/layout/hierarchy1"/>
    <dgm:cxn modelId="{C0CD472D-42D0-407D-98B3-B3FD36D2D324}" type="presParOf" srcId="{52494060-0669-4AD8-BD1F-1512C2DC7D94}" destId="{857B5763-4C33-4302-8911-B0C8FA7C428D}" srcOrd="1" destOrd="0" presId="urn:microsoft.com/office/officeart/2005/8/layout/hierarchy1"/>
    <dgm:cxn modelId="{BAEE0180-E431-4746-9655-C0919F97E21A}" type="presParOf" srcId="{01C97E0C-97E7-4421-9FD1-7983DCFB518D}" destId="{13C75680-0989-49DD-8927-A0CEEBB3073B}" srcOrd="2" destOrd="0" presId="urn:microsoft.com/office/officeart/2005/8/layout/hierarchy1"/>
    <dgm:cxn modelId="{E2F155CC-2237-406C-8D7A-3673743E0927}" type="presParOf" srcId="{01C97E0C-97E7-4421-9FD1-7983DCFB518D}" destId="{96CBB0E4-DEFF-461E-B5D7-CDA7CB7D503E}" srcOrd="3" destOrd="0" presId="urn:microsoft.com/office/officeart/2005/8/layout/hierarchy1"/>
    <dgm:cxn modelId="{D86AC369-B0B2-4C61-9575-E62912008763}" type="presParOf" srcId="{96CBB0E4-DEFF-461E-B5D7-CDA7CB7D503E}" destId="{502CAE92-0395-4547-AA12-A5C5CE109F5F}" srcOrd="0" destOrd="0" presId="urn:microsoft.com/office/officeart/2005/8/layout/hierarchy1"/>
    <dgm:cxn modelId="{4CA33C3F-BEF9-49C6-AC4A-55A250F0E33E}" type="presParOf" srcId="{502CAE92-0395-4547-AA12-A5C5CE109F5F}" destId="{40BAEC98-3D43-479A-BF16-E6F34F7A8254}" srcOrd="0" destOrd="0" presId="urn:microsoft.com/office/officeart/2005/8/layout/hierarchy1"/>
    <dgm:cxn modelId="{580FFE99-30A3-47B1-9AA4-F71AC1DF8D9E}" type="presParOf" srcId="{502CAE92-0395-4547-AA12-A5C5CE109F5F}" destId="{B7C9AAF4-E8AD-4F1D-8731-2CC891A51DBB}" srcOrd="1" destOrd="0" presId="urn:microsoft.com/office/officeart/2005/8/layout/hierarchy1"/>
    <dgm:cxn modelId="{87675759-6F63-4E11-A576-C8E6EA784764}" type="presParOf" srcId="{96CBB0E4-DEFF-461E-B5D7-CDA7CB7D503E}" destId="{56337C62-C53B-4E39-8474-979340624E5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r>
            <a:rPr lang="en-US" sz="2400" b="1" kern="1200" dirty="0">
              <a:solidFill>
                <a:prstClr val="black"/>
              </a:solidFill>
              <a:latin typeface="Times New Roman" panose="02020603050405020304" pitchFamily="18" charset="0"/>
              <a:ea typeface="+mn-ea"/>
              <a:cs typeface="Times New Roman" panose="02020603050405020304" pitchFamily="18" charset="0"/>
            </a:rPr>
            <a:t>Payer</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US" sz="2000" b="1" dirty="0">
              <a:latin typeface="Times New Roman" panose="02020603050405020304" pitchFamily="18" charset="0"/>
              <a:cs typeface="Times New Roman" panose="02020603050405020304" pitchFamily="18" charset="0"/>
            </a:rPr>
            <a:t>Any resident</a:t>
          </a:r>
          <a:endParaRPr lang="en-IN" sz="2000" b="1" dirty="0">
            <a:latin typeface="Times New Roman" panose="02020603050405020304" pitchFamily="18" charset="0"/>
            <a:cs typeface="Times New Roman" panose="02020603050405020304" pitchFamily="18" charset="0"/>
          </a:endParaRP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D9B30CE6-F646-4C85-AA60-9BB0FEF9A80A}">
      <dgm:prSet phldrT="[Text]" custT="1"/>
      <dgm:spPr/>
      <dgm:t>
        <a:bodyPr/>
        <a:lstStyle/>
        <a:p>
          <a:r>
            <a:rPr lang="en-IN" sz="2000" b="1" dirty="0">
              <a:latin typeface="Times New Roman" panose="02020603050405020304" pitchFamily="18" charset="0"/>
              <a:cs typeface="Times New Roman" panose="02020603050405020304" pitchFamily="18" charset="0"/>
            </a:rPr>
            <a:t>10%</a:t>
          </a:r>
        </a:p>
      </dgm:t>
    </dgm:pt>
    <dgm:pt modelId="{457F67B6-C0A6-4619-956D-F05957C93D7D}" type="sib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8D260762-03F6-4B1B-9ACA-4AA1511F90FB}" type="par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24A2FF10-E3AF-4FBA-9B72-D855D68BAC9E}">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Any person other than Individual or HUF</a:t>
          </a:r>
        </a:p>
      </dgm:t>
    </dgm:pt>
    <dgm:pt modelId="{5E8992AA-49CD-43A1-BDC5-65BA9D90B8BF}" type="parTrans" cxnId="{A7715158-16CD-4CC4-8959-3680EEC04F28}">
      <dgm:prSet/>
      <dgm:spPr/>
      <dgm:t>
        <a:bodyPr/>
        <a:lstStyle/>
        <a:p>
          <a:endParaRPr lang="en-US" sz="2000" b="1">
            <a:latin typeface="Times New Roman" panose="02020603050405020304" pitchFamily="18" charset="0"/>
            <a:cs typeface="Times New Roman" panose="02020603050405020304" pitchFamily="18" charset="0"/>
          </a:endParaRPr>
        </a:p>
      </dgm:t>
    </dgm:pt>
    <dgm:pt modelId="{22487CAB-E35B-41EE-9443-1D2339C89238}" type="sibTrans" cxnId="{A7715158-16CD-4CC4-8959-3680EEC04F28}">
      <dgm:prSet/>
      <dgm:spPr/>
      <dgm:t>
        <a:bodyPr/>
        <a:lstStyle/>
        <a:p>
          <a:endParaRPr lang="en-US" sz="2000" b="1">
            <a:latin typeface="Times New Roman" panose="02020603050405020304" pitchFamily="18" charset="0"/>
            <a:cs typeface="Times New Roman" panose="02020603050405020304" pitchFamily="18" charset="0"/>
          </a:endParaRPr>
        </a:p>
      </dgm:t>
    </dgm:pt>
    <dgm:pt modelId="{74362EA1-E3D7-43C9-822A-6BD804C8D241}">
      <dgm:prSet phldrT="[Text]" custT="1"/>
      <dgm:spPr/>
      <dgm:t>
        <a:bodyPr/>
        <a:lstStyle/>
        <a:p>
          <a:r>
            <a:rPr lang="en-US" sz="2000" b="1" dirty="0">
              <a:latin typeface="Times New Roman" panose="02020603050405020304" pitchFamily="18" charset="0"/>
              <a:cs typeface="Times New Roman" panose="02020603050405020304" pitchFamily="18" charset="0"/>
            </a:rPr>
            <a:t>At the time of credit of such income to the account of the payee or at the time of payment, whichever is earlier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FB16EF1F-37FD-4AA3-85AC-701C5F83ABC8}" type="parTrans" cxnId="{36583CBE-68A0-4BD4-B2AB-BA5F8A20DAC9}">
      <dgm:prSet/>
      <dgm:spPr/>
      <dgm:t>
        <a:bodyPr/>
        <a:lstStyle/>
        <a:p>
          <a:endParaRPr lang="en-US" sz="2000" b="1">
            <a:latin typeface="Times New Roman" panose="02020603050405020304" pitchFamily="18" charset="0"/>
            <a:cs typeface="Times New Roman" panose="02020603050405020304" pitchFamily="18" charset="0"/>
          </a:endParaRPr>
        </a:p>
      </dgm:t>
    </dgm:pt>
    <dgm:pt modelId="{58BD4EFC-F3C8-48D1-AF91-E59743F9167E}" type="sibTrans" cxnId="{36583CBE-68A0-4BD4-B2AB-BA5F8A20DAC9}">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4">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4"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4"/>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4">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4">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4"/>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4">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4">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4"/>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4">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4">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4"/>
      <dgm:spPr/>
    </dgm:pt>
  </dgm:ptLst>
  <dgm:cxnLst>
    <dgm:cxn modelId="{F6B6862B-8C7B-45EA-A5DC-0381665EB623}" srcId="{FD524C82-5474-429C-9ADF-BE2520CAAA9D}" destId="{9A6AC3EA-D96D-4C70-A98E-4AF95F9CC252}" srcOrd="1" destOrd="0" parTransId="{2CD6F2BD-74AB-41F1-A5CC-49EAA2B9847B}" sibTransId="{9D563B72-0729-4650-85A6-83C086EA9463}"/>
    <dgm:cxn modelId="{630F4C35-0D89-46F7-9713-DC6ECBD4C486}" srcId="{7C793B89-1E4D-4688-AE59-095F2427175E}" destId="{D9B30CE6-F646-4C85-AA60-9BB0FEF9A80A}" srcOrd="0" destOrd="0" parTransId="{8D260762-03F6-4B1B-9ACA-4AA1511F90FB}" sibTransId="{457F67B6-C0A6-4619-956D-F05957C93D7D}"/>
    <dgm:cxn modelId="{0DC7CD40-1032-464A-8268-3C3A255EF7CD}" srcId="{FD524C82-5474-429C-9ADF-BE2520CAAA9D}" destId="{1EB1372A-EBA6-4D5E-9BCC-A9BDA8A823BE}" srcOrd="0" destOrd="0" parTransId="{A803464B-AA4D-465E-BE01-CD0CDB047037}" sibTransId="{E34955CB-0087-4DEC-B6A0-DEE8E1693281}"/>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64796C58-0D60-48EA-A2FE-1E1494AFE571}" type="presOf" srcId="{74362EA1-E3D7-43C9-822A-6BD804C8D241}" destId="{B3135368-3210-442E-9746-00FC9009FE7F}" srcOrd="0" destOrd="0" presId="urn:microsoft.com/office/officeart/2011/layout/TabList"/>
    <dgm:cxn modelId="{A7715158-16CD-4CC4-8959-3680EEC04F28}" srcId="{1EB1372A-EBA6-4D5E-9BCC-A9BDA8A823BE}" destId="{24A2FF10-E3AF-4FBA-9B72-D855D68BAC9E}" srcOrd="0" destOrd="0" parTransId="{5E8992AA-49CD-43A1-BDC5-65BA9D90B8BF}" sibTransId="{22487CAB-E35B-41EE-9443-1D2339C89238}"/>
    <dgm:cxn modelId="{8A1545A9-4F91-4173-8F31-9A42F8E970BA}" type="presOf" srcId="{D9B30CE6-F646-4C85-AA60-9BB0FEF9A80A}" destId="{7217F4FD-7A9F-450E-805D-2CD77815DFA6}" srcOrd="0" destOrd="0" presId="urn:microsoft.com/office/officeart/2011/layout/TabList"/>
    <dgm:cxn modelId="{36583CBE-68A0-4BD4-B2AB-BA5F8A20DAC9}" srcId="{B7C4A690-9CB0-4FA8-8815-D6C95A1650EC}" destId="{74362EA1-E3D7-43C9-822A-6BD804C8D241}" srcOrd="0" destOrd="0" parTransId="{FB16EF1F-37FD-4AA3-85AC-701C5F83ABC8}" sibTransId="{58BD4EFC-F3C8-48D1-AF91-E59743F9167E}"/>
    <dgm:cxn modelId="{89D18BBE-B809-4644-AFA2-C9977BF73A92}" type="presOf" srcId="{B7C4A690-9CB0-4FA8-8815-D6C95A1650EC}" destId="{8282315E-9882-49E3-B3B3-9B3C2DFED536}" srcOrd="0" destOrd="0" presId="urn:microsoft.com/office/officeart/2011/layout/TabList"/>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9D4DDBE2-A890-46D6-B24B-818BCDC80E42}" type="presOf" srcId="{24A2FF10-E3AF-4FBA-9B72-D855D68BAC9E}" destId="{C442166D-9F45-409B-BFC5-A23C51222085}" srcOrd="0" destOrd="0" presId="urn:microsoft.com/office/officeart/2011/layout/TabList"/>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C5D01ED-AB6E-491D-B3BF-21AB30120ED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IN"/>
        </a:p>
      </dgm:t>
    </dgm:pt>
    <dgm:pt modelId="{2ACF5263-E5F4-4F93-8193-B3B862959A33}">
      <dgm:prSet phldrT="[Text]" custT="1"/>
      <dgm:spPr/>
      <dgm:t>
        <a:bodyPr/>
        <a:lstStyle/>
        <a:p>
          <a:r>
            <a:rPr lang="en-US" sz="1800" b="1" dirty="0">
              <a:solidFill>
                <a:schemeClr val="tx1"/>
              </a:solidFill>
              <a:latin typeface="Century Schoolbook Bold" panose="02040804060505020304" pitchFamily="18" charset="0"/>
            </a:rPr>
            <a:t>Threshold Limit</a:t>
          </a:r>
          <a:endParaRPr lang="en-IN" sz="1800" b="1" dirty="0">
            <a:solidFill>
              <a:schemeClr val="tx1"/>
            </a:solidFill>
            <a:latin typeface="Century Schoolbook Bold" panose="02040804060505020304" pitchFamily="18" charset="0"/>
          </a:endParaRPr>
        </a:p>
      </dgm:t>
    </dgm:pt>
    <dgm:pt modelId="{5998BC83-EF29-4210-95F9-F76212769980}" type="parTrans" cxnId="{BD08D60F-C3D2-46D9-A10A-B3637B5EC8DB}">
      <dgm:prSet/>
      <dgm:spPr/>
      <dgm:t>
        <a:bodyPr/>
        <a:lstStyle/>
        <a:p>
          <a:endParaRPr lang="en-IN"/>
        </a:p>
      </dgm:t>
    </dgm:pt>
    <dgm:pt modelId="{55C7B2ED-04C7-4F3A-ACF6-FCCC9CE543D6}" type="sibTrans" cxnId="{BD08D60F-C3D2-46D9-A10A-B3637B5EC8DB}">
      <dgm:prSet/>
      <dgm:spPr/>
      <dgm:t>
        <a:bodyPr/>
        <a:lstStyle/>
        <a:p>
          <a:endParaRPr lang="en-IN"/>
        </a:p>
      </dgm:t>
    </dgm:pt>
    <dgm:pt modelId="{9C48F4B5-5429-4E94-A094-54FD2325001E}">
      <dgm:prSet phldrT="[Text]" custT="1"/>
      <dgm:spPr/>
      <dgm:t>
        <a:bodyPr/>
        <a:lstStyle/>
        <a:p>
          <a:pPr>
            <a:buSzPts val="1050"/>
            <a:buFont typeface="Calibri" panose="020F0502020204030204" pitchFamily="34" charset="0"/>
            <a:buAutoNum type="alphaLcPeriod"/>
          </a:pPr>
          <a:r>
            <a:rPr lang="en-US" sz="1800" b="1" dirty="0">
              <a:solidFill>
                <a:schemeClr val="tx1"/>
              </a:solidFill>
              <a:latin typeface="Century Schoolbook Bold" panose="02040804060505020304" pitchFamily="18" charset="0"/>
            </a:rPr>
            <a:t>Paid by :</a:t>
          </a:r>
        </a:p>
        <a:p>
          <a:pPr>
            <a:buSzPts val="1050"/>
            <a:buFont typeface="Calibri" panose="020F0502020204030204" pitchFamily="34" charset="0"/>
            <a:buAutoNum type="alphaLcPeriod"/>
          </a:pPr>
          <a:r>
            <a:rPr lang="en-US" sz="1800" dirty="0"/>
            <a:t>banking company; post office,  co-operative society (having gross receipts exceeding Rs. 50 Cr);</a:t>
          </a:r>
          <a:endParaRPr lang="en-IN" sz="1800" b="1" dirty="0">
            <a:solidFill>
              <a:schemeClr val="tx1"/>
            </a:solidFill>
            <a:latin typeface="Century Schoolbook Bold" panose="02040804060505020304" pitchFamily="18" charset="0"/>
          </a:endParaRPr>
        </a:p>
      </dgm:t>
    </dgm:pt>
    <dgm:pt modelId="{B043A179-CDD4-482C-B126-91ECC087320A}" type="parTrans" cxnId="{F1868250-2A08-475F-9930-1199DAD6D01D}">
      <dgm:prSet/>
      <dgm:spPr/>
      <dgm:t>
        <a:bodyPr/>
        <a:lstStyle/>
        <a:p>
          <a:endParaRPr lang="en-IN"/>
        </a:p>
      </dgm:t>
    </dgm:pt>
    <dgm:pt modelId="{FAE8AD84-5B83-43D6-BAE4-A9A50CF8BDF7}" type="sibTrans" cxnId="{F1868250-2A08-475F-9930-1199DAD6D01D}">
      <dgm:prSet/>
      <dgm:spPr/>
      <dgm:t>
        <a:bodyPr/>
        <a:lstStyle/>
        <a:p>
          <a:endParaRPr lang="en-IN"/>
        </a:p>
      </dgm:t>
    </dgm:pt>
    <dgm:pt modelId="{22F4D35F-5377-4F41-8958-11E8B718EC18}">
      <dgm:prSet phldrT="[Text]" custT="1"/>
      <dgm:spPr/>
      <dgm:t>
        <a:bodyPr/>
        <a:lstStyle/>
        <a:p>
          <a:pPr>
            <a:buSzPts val="1050"/>
            <a:buFont typeface="Calibri" panose="020F0502020204030204" pitchFamily="34" charset="0"/>
            <a:buAutoNum type="alphaLcPeriod"/>
          </a:pPr>
          <a:r>
            <a:rPr lang="en-IN" sz="1800" dirty="0">
              <a:solidFill>
                <a:schemeClr val="tx1"/>
              </a:solidFill>
              <a:latin typeface="Century Schoolbook Bold" panose="02040804060505020304" pitchFamily="18" charset="0"/>
            </a:rPr>
            <a:t>Paid by: other than specified</a:t>
          </a:r>
        </a:p>
      </dgm:t>
    </dgm:pt>
    <dgm:pt modelId="{F9A797ED-5BD4-475C-95BD-810CBA638F47}" type="parTrans" cxnId="{F53024A6-6FAC-47AB-80FF-B31553CFB27D}">
      <dgm:prSet/>
      <dgm:spPr/>
      <dgm:t>
        <a:bodyPr/>
        <a:lstStyle/>
        <a:p>
          <a:endParaRPr lang="en-US"/>
        </a:p>
      </dgm:t>
    </dgm:pt>
    <dgm:pt modelId="{66D87BCA-7248-4A54-9B6E-4FEA8907B0A7}" type="sibTrans" cxnId="{F53024A6-6FAC-47AB-80FF-B31553CFB27D}">
      <dgm:prSet/>
      <dgm:spPr/>
      <dgm:t>
        <a:bodyPr/>
        <a:lstStyle/>
        <a:p>
          <a:endParaRPr lang="en-US"/>
        </a:p>
      </dgm:t>
    </dgm:pt>
    <dgm:pt modelId="{757B8798-4145-4C1F-B036-4E02F6000707}">
      <dgm:prSet phldrT="[Text]" custT="1"/>
      <dgm:spPr/>
      <dgm:t>
        <a:bodyPr/>
        <a:lstStyle/>
        <a:p>
          <a:pPr>
            <a:buSzPts val="1050"/>
            <a:buFont typeface="Calibri" panose="020F0502020204030204" pitchFamily="34" charset="0"/>
            <a:buAutoNum type="alphaLcPeriod"/>
          </a:pPr>
          <a:r>
            <a:rPr lang="en-IN" sz="1800" b="1" dirty="0">
              <a:solidFill>
                <a:schemeClr val="tx1"/>
              </a:solidFill>
              <a:latin typeface="Century Schoolbook Bold" panose="02040804060505020304" pitchFamily="18" charset="0"/>
            </a:rPr>
            <a:t>To resident Senior Citizen</a:t>
          </a:r>
        </a:p>
      </dgm:t>
    </dgm:pt>
    <dgm:pt modelId="{6E43ECA0-08D5-4E79-9E9C-DE77BB906093}" type="parTrans" cxnId="{D3CD97BA-F663-4949-BEDB-BB3F478DF509}">
      <dgm:prSet/>
      <dgm:spPr/>
      <dgm:t>
        <a:bodyPr/>
        <a:lstStyle/>
        <a:p>
          <a:endParaRPr lang="en-US"/>
        </a:p>
      </dgm:t>
    </dgm:pt>
    <dgm:pt modelId="{E8B333A2-0588-45BE-BA61-B2481C51736F}" type="sibTrans" cxnId="{D3CD97BA-F663-4949-BEDB-BB3F478DF509}">
      <dgm:prSet/>
      <dgm:spPr/>
      <dgm:t>
        <a:bodyPr/>
        <a:lstStyle/>
        <a:p>
          <a:endParaRPr lang="en-US"/>
        </a:p>
      </dgm:t>
    </dgm:pt>
    <dgm:pt modelId="{74A315A6-6902-42DD-88E9-B88ACD302A0D}">
      <dgm:prSet phldrT="[Text]" custT="1"/>
      <dgm:spPr/>
      <dgm:t>
        <a:bodyPr/>
        <a:lstStyle/>
        <a:p>
          <a:pPr>
            <a:buSzPts val="1050"/>
            <a:buFont typeface="Calibri" panose="020F0502020204030204" pitchFamily="34" charset="0"/>
            <a:buAutoNum type="alphaLcPeriod"/>
          </a:pPr>
          <a:r>
            <a:rPr lang="en-IN" sz="1800" b="1" dirty="0">
              <a:solidFill>
                <a:schemeClr val="tx1"/>
              </a:solidFill>
              <a:latin typeface="Century Schoolbook Bold" panose="02040804060505020304" pitchFamily="18" charset="0"/>
            </a:rPr>
            <a:t>To other than Resident senior citizen</a:t>
          </a:r>
        </a:p>
      </dgm:t>
    </dgm:pt>
    <dgm:pt modelId="{DCACAD4F-E034-4131-AC27-559051E2844E}" type="parTrans" cxnId="{F81436F3-4771-4C33-AD5B-CF2D8F26CB9E}">
      <dgm:prSet/>
      <dgm:spPr/>
      <dgm:t>
        <a:bodyPr/>
        <a:lstStyle/>
        <a:p>
          <a:endParaRPr lang="en-US"/>
        </a:p>
      </dgm:t>
    </dgm:pt>
    <dgm:pt modelId="{56CE0D62-2AC4-4C7F-AF28-2180AF3F8967}" type="sibTrans" cxnId="{F81436F3-4771-4C33-AD5B-CF2D8F26CB9E}">
      <dgm:prSet/>
      <dgm:spPr/>
      <dgm:t>
        <a:bodyPr/>
        <a:lstStyle/>
        <a:p>
          <a:endParaRPr lang="en-US"/>
        </a:p>
      </dgm:t>
    </dgm:pt>
    <dgm:pt modelId="{43BD69F8-AED0-466D-A42D-FE4957B93A6D}" type="pres">
      <dgm:prSet presAssocID="{7C5D01ED-AB6E-491D-B3BF-21AB30120ED9}" presName="hierChild1" presStyleCnt="0">
        <dgm:presLayoutVars>
          <dgm:chPref val="1"/>
          <dgm:dir/>
          <dgm:animOne val="branch"/>
          <dgm:animLvl val="lvl"/>
          <dgm:resizeHandles/>
        </dgm:presLayoutVars>
      </dgm:prSet>
      <dgm:spPr/>
    </dgm:pt>
    <dgm:pt modelId="{F84C3063-ECD1-4ADD-8663-05733CC73E1E}" type="pres">
      <dgm:prSet presAssocID="{2ACF5263-E5F4-4F93-8193-B3B862959A33}" presName="hierRoot1" presStyleCnt="0"/>
      <dgm:spPr/>
    </dgm:pt>
    <dgm:pt modelId="{08A5D21B-0017-4492-B2D9-4B0368630AFC}" type="pres">
      <dgm:prSet presAssocID="{2ACF5263-E5F4-4F93-8193-B3B862959A33}" presName="composite" presStyleCnt="0"/>
      <dgm:spPr/>
    </dgm:pt>
    <dgm:pt modelId="{17E723F6-F839-4C46-9A22-9215D8E6E70D}" type="pres">
      <dgm:prSet presAssocID="{2ACF5263-E5F4-4F93-8193-B3B862959A33}" presName="background" presStyleLbl="node0" presStyleIdx="0" presStyleCnt="1"/>
      <dgm:spPr/>
    </dgm:pt>
    <dgm:pt modelId="{E980ED7A-97EF-4EFF-B1C6-1870F254E8BC}" type="pres">
      <dgm:prSet presAssocID="{2ACF5263-E5F4-4F93-8193-B3B862959A33}" presName="text" presStyleLbl="fgAcc0" presStyleIdx="0" presStyleCnt="1" custScaleX="101851" custScaleY="58122">
        <dgm:presLayoutVars>
          <dgm:chPref val="3"/>
        </dgm:presLayoutVars>
      </dgm:prSet>
      <dgm:spPr/>
    </dgm:pt>
    <dgm:pt modelId="{13E7CF82-383A-4281-9237-1B98A33991A3}" type="pres">
      <dgm:prSet presAssocID="{2ACF5263-E5F4-4F93-8193-B3B862959A33}" presName="hierChild2" presStyleCnt="0"/>
      <dgm:spPr/>
    </dgm:pt>
    <dgm:pt modelId="{8CE5BF3E-F4CD-45A2-B610-CBEC46887D17}" type="pres">
      <dgm:prSet presAssocID="{B043A179-CDD4-482C-B126-91ECC087320A}" presName="Name10" presStyleLbl="parChTrans1D2" presStyleIdx="0" presStyleCnt="2"/>
      <dgm:spPr/>
    </dgm:pt>
    <dgm:pt modelId="{615198E3-024A-441C-B813-DD897E66684F}" type="pres">
      <dgm:prSet presAssocID="{9C48F4B5-5429-4E94-A094-54FD2325001E}" presName="hierRoot2" presStyleCnt="0"/>
      <dgm:spPr/>
    </dgm:pt>
    <dgm:pt modelId="{994177FC-416D-44A5-88EB-30A17148E790}" type="pres">
      <dgm:prSet presAssocID="{9C48F4B5-5429-4E94-A094-54FD2325001E}" presName="composite2" presStyleCnt="0"/>
      <dgm:spPr/>
    </dgm:pt>
    <dgm:pt modelId="{6907CFE5-4A40-4DDC-B6F3-1B023A295E01}" type="pres">
      <dgm:prSet presAssocID="{9C48F4B5-5429-4E94-A094-54FD2325001E}" presName="background2" presStyleLbl="node2" presStyleIdx="0" presStyleCnt="2"/>
      <dgm:spPr/>
    </dgm:pt>
    <dgm:pt modelId="{3E8552CC-2ED0-461A-AE55-375BA45B1FEA}" type="pres">
      <dgm:prSet presAssocID="{9C48F4B5-5429-4E94-A094-54FD2325001E}" presName="text2" presStyleLbl="fgAcc2" presStyleIdx="0" presStyleCnt="2" custScaleX="236071" custScaleY="159509" custLinFactNeighborX="-37636" custLinFactNeighborY="9">
        <dgm:presLayoutVars>
          <dgm:chPref val="3"/>
        </dgm:presLayoutVars>
      </dgm:prSet>
      <dgm:spPr/>
    </dgm:pt>
    <dgm:pt modelId="{6E9DEC04-8D60-456C-95D3-DFFA3DA4DE7F}" type="pres">
      <dgm:prSet presAssocID="{9C48F4B5-5429-4E94-A094-54FD2325001E}" presName="hierChild3" presStyleCnt="0"/>
      <dgm:spPr/>
    </dgm:pt>
    <dgm:pt modelId="{DFA66E0D-D042-482A-BB35-388B5FE6E563}" type="pres">
      <dgm:prSet presAssocID="{6E43ECA0-08D5-4E79-9E9C-DE77BB906093}" presName="Name17" presStyleLbl="parChTrans1D3" presStyleIdx="0" presStyleCnt="2"/>
      <dgm:spPr/>
    </dgm:pt>
    <dgm:pt modelId="{5F5AF0E2-513C-4C87-8BBD-54D3B8ADECAD}" type="pres">
      <dgm:prSet presAssocID="{757B8798-4145-4C1F-B036-4E02F6000707}" presName="hierRoot3" presStyleCnt="0"/>
      <dgm:spPr/>
    </dgm:pt>
    <dgm:pt modelId="{9E2A3E83-9AF6-45D3-8121-E6E1F30A4B66}" type="pres">
      <dgm:prSet presAssocID="{757B8798-4145-4C1F-B036-4E02F6000707}" presName="composite3" presStyleCnt="0"/>
      <dgm:spPr/>
    </dgm:pt>
    <dgm:pt modelId="{40822880-61AF-441B-A288-E084AF622B2B}" type="pres">
      <dgm:prSet presAssocID="{757B8798-4145-4C1F-B036-4E02F6000707}" presName="background3" presStyleLbl="node3" presStyleIdx="0" presStyleCnt="2"/>
      <dgm:spPr/>
    </dgm:pt>
    <dgm:pt modelId="{EFD292F5-CD8B-4715-A03F-CCEA720C8BB4}" type="pres">
      <dgm:prSet presAssocID="{757B8798-4145-4C1F-B036-4E02F6000707}" presName="text3" presStyleLbl="fgAcc3" presStyleIdx="0" presStyleCnt="2" custScaleX="138983">
        <dgm:presLayoutVars>
          <dgm:chPref val="3"/>
        </dgm:presLayoutVars>
      </dgm:prSet>
      <dgm:spPr/>
    </dgm:pt>
    <dgm:pt modelId="{CC6B57BB-D65F-4DB4-AB5E-51BBDF417834}" type="pres">
      <dgm:prSet presAssocID="{757B8798-4145-4C1F-B036-4E02F6000707}" presName="hierChild4" presStyleCnt="0"/>
      <dgm:spPr/>
    </dgm:pt>
    <dgm:pt modelId="{54CE845F-C019-4D2C-BC80-AB98C2133684}" type="pres">
      <dgm:prSet presAssocID="{DCACAD4F-E034-4131-AC27-559051E2844E}" presName="Name17" presStyleLbl="parChTrans1D3" presStyleIdx="1" presStyleCnt="2"/>
      <dgm:spPr/>
    </dgm:pt>
    <dgm:pt modelId="{BCDD6A1D-B6FF-400C-B6B8-0801C2A31951}" type="pres">
      <dgm:prSet presAssocID="{74A315A6-6902-42DD-88E9-B88ACD302A0D}" presName="hierRoot3" presStyleCnt="0"/>
      <dgm:spPr/>
    </dgm:pt>
    <dgm:pt modelId="{EF79410E-029E-4935-ACF8-0284B6B70B21}" type="pres">
      <dgm:prSet presAssocID="{74A315A6-6902-42DD-88E9-B88ACD302A0D}" presName="composite3" presStyleCnt="0"/>
      <dgm:spPr/>
    </dgm:pt>
    <dgm:pt modelId="{7A47CF68-5B56-4E3A-8822-32346955A645}" type="pres">
      <dgm:prSet presAssocID="{74A315A6-6902-42DD-88E9-B88ACD302A0D}" presName="background3" presStyleLbl="node3" presStyleIdx="1" presStyleCnt="2"/>
      <dgm:spPr/>
    </dgm:pt>
    <dgm:pt modelId="{73959284-05BD-49DF-83C4-6D0914CB6905}" type="pres">
      <dgm:prSet presAssocID="{74A315A6-6902-42DD-88E9-B88ACD302A0D}" presName="text3" presStyleLbl="fgAcc3" presStyleIdx="1" presStyleCnt="2" custScaleX="137662">
        <dgm:presLayoutVars>
          <dgm:chPref val="3"/>
        </dgm:presLayoutVars>
      </dgm:prSet>
      <dgm:spPr/>
    </dgm:pt>
    <dgm:pt modelId="{980A259A-F491-4ACB-82E1-F100EA35AACF}" type="pres">
      <dgm:prSet presAssocID="{74A315A6-6902-42DD-88E9-B88ACD302A0D}" presName="hierChild4" presStyleCnt="0"/>
      <dgm:spPr/>
    </dgm:pt>
    <dgm:pt modelId="{72499AF7-1563-4D85-84CB-A6BAAD359F22}" type="pres">
      <dgm:prSet presAssocID="{F9A797ED-5BD4-475C-95BD-810CBA638F47}" presName="Name10" presStyleLbl="parChTrans1D2" presStyleIdx="1" presStyleCnt="2"/>
      <dgm:spPr/>
    </dgm:pt>
    <dgm:pt modelId="{B773F1F0-0730-4982-B50E-67FCBACB5170}" type="pres">
      <dgm:prSet presAssocID="{22F4D35F-5377-4F41-8958-11E8B718EC18}" presName="hierRoot2" presStyleCnt="0"/>
      <dgm:spPr/>
    </dgm:pt>
    <dgm:pt modelId="{8700CF9F-2844-420D-9C15-7AB40A0A03F8}" type="pres">
      <dgm:prSet presAssocID="{22F4D35F-5377-4F41-8958-11E8B718EC18}" presName="composite2" presStyleCnt="0"/>
      <dgm:spPr/>
    </dgm:pt>
    <dgm:pt modelId="{DA8A397E-AC77-4035-82A8-439C836FF1A4}" type="pres">
      <dgm:prSet presAssocID="{22F4D35F-5377-4F41-8958-11E8B718EC18}" presName="background2" presStyleLbl="node2" presStyleIdx="1" presStyleCnt="2"/>
      <dgm:spPr/>
    </dgm:pt>
    <dgm:pt modelId="{5A146BED-E610-4C5A-8FA7-76772420AA48}" type="pres">
      <dgm:prSet presAssocID="{22F4D35F-5377-4F41-8958-11E8B718EC18}" presName="text2" presStyleLbl="fgAcc2" presStyleIdx="1" presStyleCnt="2" custScaleX="263202" custScaleY="159462">
        <dgm:presLayoutVars>
          <dgm:chPref val="3"/>
        </dgm:presLayoutVars>
      </dgm:prSet>
      <dgm:spPr/>
    </dgm:pt>
    <dgm:pt modelId="{444FBC79-A45B-4F6B-B723-411430FF4F0F}" type="pres">
      <dgm:prSet presAssocID="{22F4D35F-5377-4F41-8958-11E8B718EC18}" presName="hierChild3" presStyleCnt="0"/>
      <dgm:spPr/>
    </dgm:pt>
  </dgm:ptLst>
  <dgm:cxnLst>
    <dgm:cxn modelId="{BD08D60F-C3D2-46D9-A10A-B3637B5EC8DB}" srcId="{7C5D01ED-AB6E-491D-B3BF-21AB30120ED9}" destId="{2ACF5263-E5F4-4F93-8193-B3B862959A33}" srcOrd="0" destOrd="0" parTransId="{5998BC83-EF29-4210-95F9-F76212769980}" sibTransId="{55C7B2ED-04C7-4F3A-ACF6-FCCC9CE543D6}"/>
    <dgm:cxn modelId="{9D6A4E2F-C35C-4C12-B528-6488E7153DDD}" type="presOf" srcId="{6E43ECA0-08D5-4E79-9E9C-DE77BB906093}" destId="{DFA66E0D-D042-482A-BB35-388B5FE6E563}" srcOrd="0" destOrd="0" presId="urn:microsoft.com/office/officeart/2005/8/layout/hierarchy1"/>
    <dgm:cxn modelId="{47DDFD30-DC92-4700-B5CC-98F1D50B25B2}" type="presOf" srcId="{DCACAD4F-E034-4131-AC27-559051E2844E}" destId="{54CE845F-C019-4D2C-BC80-AB98C2133684}" srcOrd="0" destOrd="0" presId="urn:microsoft.com/office/officeart/2005/8/layout/hierarchy1"/>
    <dgm:cxn modelId="{2110B55B-BFC3-4877-AB2A-B230C9B097C1}" type="presOf" srcId="{9C48F4B5-5429-4E94-A094-54FD2325001E}" destId="{3E8552CC-2ED0-461A-AE55-375BA45B1FEA}" srcOrd="0" destOrd="0" presId="urn:microsoft.com/office/officeart/2005/8/layout/hierarchy1"/>
    <dgm:cxn modelId="{5B1AC465-45CC-4EAA-92D7-2658D73DE9CE}" type="presOf" srcId="{B043A179-CDD4-482C-B126-91ECC087320A}" destId="{8CE5BF3E-F4CD-45A2-B610-CBEC46887D17}" srcOrd="0" destOrd="0" presId="urn:microsoft.com/office/officeart/2005/8/layout/hierarchy1"/>
    <dgm:cxn modelId="{F1868250-2A08-475F-9930-1199DAD6D01D}" srcId="{2ACF5263-E5F4-4F93-8193-B3B862959A33}" destId="{9C48F4B5-5429-4E94-A094-54FD2325001E}" srcOrd="0" destOrd="0" parTransId="{B043A179-CDD4-482C-B126-91ECC087320A}" sibTransId="{FAE8AD84-5B83-43D6-BAE4-A9A50CF8BDF7}"/>
    <dgm:cxn modelId="{DA508D71-D842-483E-A66D-13FB4AD56D37}" type="presOf" srcId="{757B8798-4145-4C1F-B036-4E02F6000707}" destId="{EFD292F5-CD8B-4715-A03F-CCEA720C8BB4}" srcOrd="0" destOrd="0" presId="urn:microsoft.com/office/officeart/2005/8/layout/hierarchy1"/>
    <dgm:cxn modelId="{C9ED6889-306F-4777-A4B1-C751A1920CB7}" type="presOf" srcId="{74A315A6-6902-42DD-88E9-B88ACD302A0D}" destId="{73959284-05BD-49DF-83C4-6D0914CB6905}" srcOrd="0" destOrd="0" presId="urn:microsoft.com/office/officeart/2005/8/layout/hierarchy1"/>
    <dgm:cxn modelId="{F53024A6-6FAC-47AB-80FF-B31553CFB27D}" srcId="{2ACF5263-E5F4-4F93-8193-B3B862959A33}" destId="{22F4D35F-5377-4F41-8958-11E8B718EC18}" srcOrd="1" destOrd="0" parTransId="{F9A797ED-5BD4-475C-95BD-810CBA638F47}" sibTransId="{66D87BCA-7248-4A54-9B6E-4FEA8907B0A7}"/>
    <dgm:cxn modelId="{D336EEB1-C985-42A7-AE12-56976DF5707A}" type="presOf" srcId="{22F4D35F-5377-4F41-8958-11E8B718EC18}" destId="{5A146BED-E610-4C5A-8FA7-76772420AA48}" srcOrd="0" destOrd="0" presId="urn:microsoft.com/office/officeart/2005/8/layout/hierarchy1"/>
    <dgm:cxn modelId="{D3CD97BA-F663-4949-BEDB-BB3F478DF509}" srcId="{9C48F4B5-5429-4E94-A094-54FD2325001E}" destId="{757B8798-4145-4C1F-B036-4E02F6000707}" srcOrd="0" destOrd="0" parTransId="{6E43ECA0-08D5-4E79-9E9C-DE77BB906093}" sibTransId="{E8B333A2-0588-45BE-BA61-B2481C51736F}"/>
    <dgm:cxn modelId="{4ED676C8-A762-47C4-B032-4F39D48F260B}" type="presOf" srcId="{F9A797ED-5BD4-475C-95BD-810CBA638F47}" destId="{72499AF7-1563-4D85-84CB-A6BAAD359F22}" srcOrd="0" destOrd="0" presId="urn:microsoft.com/office/officeart/2005/8/layout/hierarchy1"/>
    <dgm:cxn modelId="{AB058FC9-D51B-46FA-B0F8-3C765E7523F3}" type="presOf" srcId="{2ACF5263-E5F4-4F93-8193-B3B862959A33}" destId="{E980ED7A-97EF-4EFF-B1C6-1870F254E8BC}" srcOrd="0" destOrd="0" presId="urn:microsoft.com/office/officeart/2005/8/layout/hierarchy1"/>
    <dgm:cxn modelId="{F81436F3-4771-4C33-AD5B-CF2D8F26CB9E}" srcId="{9C48F4B5-5429-4E94-A094-54FD2325001E}" destId="{74A315A6-6902-42DD-88E9-B88ACD302A0D}" srcOrd="1" destOrd="0" parTransId="{DCACAD4F-E034-4131-AC27-559051E2844E}" sibTransId="{56CE0D62-2AC4-4C7F-AF28-2180AF3F8967}"/>
    <dgm:cxn modelId="{2A0D0AF8-5EE3-417B-941B-0F8FE9313741}" type="presOf" srcId="{7C5D01ED-AB6E-491D-B3BF-21AB30120ED9}" destId="{43BD69F8-AED0-466D-A42D-FE4957B93A6D}" srcOrd="0" destOrd="0" presId="urn:microsoft.com/office/officeart/2005/8/layout/hierarchy1"/>
    <dgm:cxn modelId="{8C504BC4-B8B0-495B-A175-034F51ED9678}" type="presParOf" srcId="{43BD69F8-AED0-466D-A42D-FE4957B93A6D}" destId="{F84C3063-ECD1-4ADD-8663-05733CC73E1E}" srcOrd="0" destOrd="0" presId="urn:microsoft.com/office/officeart/2005/8/layout/hierarchy1"/>
    <dgm:cxn modelId="{42B3C839-AC34-4FC5-A829-B43B13F31946}" type="presParOf" srcId="{F84C3063-ECD1-4ADD-8663-05733CC73E1E}" destId="{08A5D21B-0017-4492-B2D9-4B0368630AFC}" srcOrd="0" destOrd="0" presId="urn:microsoft.com/office/officeart/2005/8/layout/hierarchy1"/>
    <dgm:cxn modelId="{A0F0BC2A-2595-444F-BB5A-757B7EA77313}" type="presParOf" srcId="{08A5D21B-0017-4492-B2D9-4B0368630AFC}" destId="{17E723F6-F839-4C46-9A22-9215D8E6E70D}" srcOrd="0" destOrd="0" presId="urn:microsoft.com/office/officeart/2005/8/layout/hierarchy1"/>
    <dgm:cxn modelId="{11C8DC48-68D0-43C6-BD6F-3C15A8CA096C}" type="presParOf" srcId="{08A5D21B-0017-4492-B2D9-4B0368630AFC}" destId="{E980ED7A-97EF-4EFF-B1C6-1870F254E8BC}" srcOrd="1" destOrd="0" presId="urn:microsoft.com/office/officeart/2005/8/layout/hierarchy1"/>
    <dgm:cxn modelId="{009F4FF1-0FBD-47AF-970A-31F919B7481D}" type="presParOf" srcId="{F84C3063-ECD1-4ADD-8663-05733CC73E1E}" destId="{13E7CF82-383A-4281-9237-1B98A33991A3}" srcOrd="1" destOrd="0" presId="urn:microsoft.com/office/officeart/2005/8/layout/hierarchy1"/>
    <dgm:cxn modelId="{30632669-07AE-4DDD-8DD2-BC8614F0844D}" type="presParOf" srcId="{13E7CF82-383A-4281-9237-1B98A33991A3}" destId="{8CE5BF3E-F4CD-45A2-B610-CBEC46887D17}" srcOrd="0" destOrd="0" presId="urn:microsoft.com/office/officeart/2005/8/layout/hierarchy1"/>
    <dgm:cxn modelId="{B40E4B3E-81FE-431C-85C7-0CA6D3F22C90}" type="presParOf" srcId="{13E7CF82-383A-4281-9237-1B98A33991A3}" destId="{615198E3-024A-441C-B813-DD897E66684F}" srcOrd="1" destOrd="0" presId="urn:microsoft.com/office/officeart/2005/8/layout/hierarchy1"/>
    <dgm:cxn modelId="{B8BD8BCE-F2FC-429C-BBD2-4CE37C5BD412}" type="presParOf" srcId="{615198E3-024A-441C-B813-DD897E66684F}" destId="{994177FC-416D-44A5-88EB-30A17148E790}" srcOrd="0" destOrd="0" presId="urn:microsoft.com/office/officeart/2005/8/layout/hierarchy1"/>
    <dgm:cxn modelId="{34FDD721-E5B3-47E2-B64B-D58DD76FD297}" type="presParOf" srcId="{994177FC-416D-44A5-88EB-30A17148E790}" destId="{6907CFE5-4A40-4DDC-B6F3-1B023A295E01}" srcOrd="0" destOrd="0" presId="urn:microsoft.com/office/officeart/2005/8/layout/hierarchy1"/>
    <dgm:cxn modelId="{D8285D6E-438F-4A83-BDA2-90A215688897}" type="presParOf" srcId="{994177FC-416D-44A5-88EB-30A17148E790}" destId="{3E8552CC-2ED0-461A-AE55-375BA45B1FEA}" srcOrd="1" destOrd="0" presId="urn:microsoft.com/office/officeart/2005/8/layout/hierarchy1"/>
    <dgm:cxn modelId="{4FB29FF0-8FA2-4E99-9795-7A7DD50A298E}" type="presParOf" srcId="{615198E3-024A-441C-B813-DD897E66684F}" destId="{6E9DEC04-8D60-456C-95D3-DFFA3DA4DE7F}" srcOrd="1" destOrd="0" presId="urn:microsoft.com/office/officeart/2005/8/layout/hierarchy1"/>
    <dgm:cxn modelId="{0C06AA67-788B-4792-AA2E-4F24CD8C0F64}" type="presParOf" srcId="{6E9DEC04-8D60-456C-95D3-DFFA3DA4DE7F}" destId="{DFA66E0D-D042-482A-BB35-388B5FE6E563}" srcOrd="0" destOrd="0" presId="urn:microsoft.com/office/officeart/2005/8/layout/hierarchy1"/>
    <dgm:cxn modelId="{18B2007E-0DC9-4ADE-AE87-87CCE8F328E7}" type="presParOf" srcId="{6E9DEC04-8D60-456C-95D3-DFFA3DA4DE7F}" destId="{5F5AF0E2-513C-4C87-8BBD-54D3B8ADECAD}" srcOrd="1" destOrd="0" presId="urn:microsoft.com/office/officeart/2005/8/layout/hierarchy1"/>
    <dgm:cxn modelId="{05D482F7-9ACE-415C-AA98-09C157679DB5}" type="presParOf" srcId="{5F5AF0E2-513C-4C87-8BBD-54D3B8ADECAD}" destId="{9E2A3E83-9AF6-45D3-8121-E6E1F30A4B66}" srcOrd="0" destOrd="0" presId="urn:microsoft.com/office/officeart/2005/8/layout/hierarchy1"/>
    <dgm:cxn modelId="{5936040D-64DD-4604-A467-D5AE2FAAFEF1}" type="presParOf" srcId="{9E2A3E83-9AF6-45D3-8121-E6E1F30A4B66}" destId="{40822880-61AF-441B-A288-E084AF622B2B}" srcOrd="0" destOrd="0" presId="urn:microsoft.com/office/officeart/2005/8/layout/hierarchy1"/>
    <dgm:cxn modelId="{4E94053D-5C92-498C-AE80-73C2547407C9}" type="presParOf" srcId="{9E2A3E83-9AF6-45D3-8121-E6E1F30A4B66}" destId="{EFD292F5-CD8B-4715-A03F-CCEA720C8BB4}" srcOrd="1" destOrd="0" presId="urn:microsoft.com/office/officeart/2005/8/layout/hierarchy1"/>
    <dgm:cxn modelId="{F240E820-A436-4BA2-8C1A-5814B8FF5148}" type="presParOf" srcId="{5F5AF0E2-513C-4C87-8BBD-54D3B8ADECAD}" destId="{CC6B57BB-D65F-4DB4-AB5E-51BBDF417834}" srcOrd="1" destOrd="0" presId="urn:microsoft.com/office/officeart/2005/8/layout/hierarchy1"/>
    <dgm:cxn modelId="{D6B9EF4E-ABFB-40FD-B971-8E8EA00731EF}" type="presParOf" srcId="{6E9DEC04-8D60-456C-95D3-DFFA3DA4DE7F}" destId="{54CE845F-C019-4D2C-BC80-AB98C2133684}" srcOrd="2" destOrd="0" presId="urn:microsoft.com/office/officeart/2005/8/layout/hierarchy1"/>
    <dgm:cxn modelId="{18554213-92A9-433D-9A3F-F067D9E0B5C4}" type="presParOf" srcId="{6E9DEC04-8D60-456C-95D3-DFFA3DA4DE7F}" destId="{BCDD6A1D-B6FF-400C-B6B8-0801C2A31951}" srcOrd="3" destOrd="0" presId="urn:microsoft.com/office/officeart/2005/8/layout/hierarchy1"/>
    <dgm:cxn modelId="{FFA625D8-702E-443C-AE8B-FD43FCC87030}" type="presParOf" srcId="{BCDD6A1D-B6FF-400C-B6B8-0801C2A31951}" destId="{EF79410E-029E-4935-ACF8-0284B6B70B21}" srcOrd="0" destOrd="0" presId="urn:microsoft.com/office/officeart/2005/8/layout/hierarchy1"/>
    <dgm:cxn modelId="{47E230F8-E8F1-4175-9176-2E2AAC7395AD}" type="presParOf" srcId="{EF79410E-029E-4935-ACF8-0284B6B70B21}" destId="{7A47CF68-5B56-4E3A-8822-32346955A645}" srcOrd="0" destOrd="0" presId="urn:microsoft.com/office/officeart/2005/8/layout/hierarchy1"/>
    <dgm:cxn modelId="{AE2D1326-50D7-4E09-BCC5-2485B15EDA0B}" type="presParOf" srcId="{EF79410E-029E-4935-ACF8-0284B6B70B21}" destId="{73959284-05BD-49DF-83C4-6D0914CB6905}" srcOrd="1" destOrd="0" presId="urn:microsoft.com/office/officeart/2005/8/layout/hierarchy1"/>
    <dgm:cxn modelId="{FAEC6D76-481C-4B5E-A9B5-4700CC350A85}" type="presParOf" srcId="{BCDD6A1D-B6FF-400C-B6B8-0801C2A31951}" destId="{980A259A-F491-4ACB-82E1-F100EA35AACF}" srcOrd="1" destOrd="0" presId="urn:microsoft.com/office/officeart/2005/8/layout/hierarchy1"/>
    <dgm:cxn modelId="{A3DF3179-1A48-4786-B9DA-4D9CC5D4CB2F}" type="presParOf" srcId="{13E7CF82-383A-4281-9237-1B98A33991A3}" destId="{72499AF7-1563-4D85-84CB-A6BAAD359F22}" srcOrd="2" destOrd="0" presId="urn:microsoft.com/office/officeart/2005/8/layout/hierarchy1"/>
    <dgm:cxn modelId="{492787BF-8AE5-4564-B4A0-8A8EF547436B}" type="presParOf" srcId="{13E7CF82-383A-4281-9237-1B98A33991A3}" destId="{B773F1F0-0730-4982-B50E-67FCBACB5170}" srcOrd="3" destOrd="0" presId="urn:microsoft.com/office/officeart/2005/8/layout/hierarchy1"/>
    <dgm:cxn modelId="{03F9830C-90EE-4FFD-8289-7F4384BBA713}" type="presParOf" srcId="{B773F1F0-0730-4982-B50E-67FCBACB5170}" destId="{8700CF9F-2844-420D-9C15-7AB40A0A03F8}" srcOrd="0" destOrd="0" presId="urn:microsoft.com/office/officeart/2005/8/layout/hierarchy1"/>
    <dgm:cxn modelId="{8739723E-FB57-4B81-90EC-34955951652F}" type="presParOf" srcId="{8700CF9F-2844-420D-9C15-7AB40A0A03F8}" destId="{DA8A397E-AC77-4035-82A8-439C836FF1A4}" srcOrd="0" destOrd="0" presId="urn:microsoft.com/office/officeart/2005/8/layout/hierarchy1"/>
    <dgm:cxn modelId="{82BF7F24-B8FA-4DB3-B368-676B8458279F}" type="presParOf" srcId="{8700CF9F-2844-420D-9C15-7AB40A0A03F8}" destId="{5A146BED-E610-4C5A-8FA7-76772420AA48}" srcOrd="1" destOrd="0" presId="urn:microsoft.com/office/officeart/2005/8/layout/hierarchy1"/>
    <dgm:cxn modelId="{27BA1FDE-D3C2-4D1A-A88F-FCDADF87486C}" type="presParOf" srcId="{B773F1F0-0730-4982-B50E-67FCBACB5170}" destId="{444FBC79-A45B-4F6B-B723-411430FF4F0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Payer</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r>
            <a:rPr lang="en-IN" sz="2000" b="1" dirty="0">
              <a:latin typeface="Times New Roman" panose="02020603050405020304" pitchFamily="18" charset="0"/>
              <a:cs typeface="Times New Roman" panose="02020603050405020304" pitchFamily="18" charset="0"/>
            </a:rPr>
            <a:t>Any person</a:t>
          </a: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D9B30CE6-F646-4C85-AA60-9BB0FEF9A80A}">
      <dgm:prSet phldrT="[Text]" custT="1"/>
      <dgm:spPr/>
      <dgm:t>
        <a:bodyPr/>
        <a:lstStyle/>
        <a:p>
          <a:r>
            <a:rPr lang="en-IN" sz="2000" b="1" dirty="0">
              <a:latin typeface="Times New Roman" panose="02020603050405020304" pitchFamily="18" charset="0"/>
              <a:cs typeface="Times New Roman" panose="02020603050405020304" pitchFamily="18" charset="0"/>
            </a:rPr>
            <a:t>30% </a:t>
          </a:r>
        </a:p>
      </dgm:t>
    </dgm:pt>
    <dgm:pt modelId="{457F67B6-C0A6-4619-956D-F05957C93D7D}" type="sib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8D260762-03F6-4B1B-9ACA-4AA1511F90FB}" type="parTrans" cxnId="{630F4C35-0D89-46F7-9713-DC6ECBD4C486}">
      <dgm:prSet/>
      <dgm:spPr/>
      <dgm:t>
        <a:bodyPr/>
        <a:lstStyle/>
        <a:p>
          <a:endParaRPr lang="en-IN" sz="2000" b="1">
            <a:latin typeface="Times New Roman" panose="02020603050405020304" pitchFamily="18" charset="0"/>
            <a:cs typeface="Times New Roman" panose="02020603050405020304" pitchFamily="18" charset="0"/>
          </a:endParaRPr>
        </a:p>
      </dgm:t>
    </dgm:pt>
    <dgm:pt modelId="{69D08513-1B83-4332-87B8-568A2071F5B4}">
      <dgm:prSet phldrT="[Text]" custT="1"/>
      <dgm:spPr/>
      <dgm:t>
        <a:bodyPr/>
        <a:lstStyle/>
        <a:p>
          <a:r>
            <a:rPr lang="en-IN" sz="2000" b="1" dirty="0">
              <a:solidFill>
                <a:schemeClr val="tx1"/>
              </a:solidFill>
              <a:latin typeface="Times New Roman" panose="02020603050405020304" pitchFamily="18" charset="0"/>
              <a:cs typeface="Times New Roman" panose="02020603050405020304" pitchFamily="18" charset="0"/>
            </a:rPr>
            <a:t>Any person</a:t>
          </a:r>
        </a:p>
      </dgm:t>
    </dgm:pt>
    <dgm:pt modelId="{1638B5AE-D4FE-4DFF-A302-96761BF67DC3}" type="par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8DA8A23D-A4ED-43A8-AE55-7F001067F148}" type="sibTrans" cxnId="{2811C024-C0E1-46C8-B3AD-1740719D87D5}">
      <dgm:prSet/>
      <dgm:spPr/>
      <dgm:t>
        <a:bodyPr/>
        <a:lstStyle/>
        <a:p>
          <a:endParaRPr lang="en-US" sz="2000" b="1">
            <a:latin typeface="Times New Roman" panose="02020603050405020304" pitchFamily="18" charset="0"/>
            <a:cs typeface="Times New Roman" panose="02020603050405020304" pitchFamily="18" charset="0"/>
          </a:endParaRPr>
        </a:p>
      </dgm:t>
    </dgm:pt>
    <dgm:pt modelId="{A0D5F74A-3CC4-4602-856F-0D9C186F7DB5}">
      <dgm:prSet phldrT="[Text]" custT="1"/>
      <dgm:spPr/>
      <dgm:t>
        <a:bodyPr/>
        <a:lstStyle/>
        <a:p>
          <a:pPr>
            <a:buSzPts val="1050"/>
            <a:buFont typeface="Calibri" panose="020F0502020204030204" pitchFamily="34" charset="0"/>
            <a:buAutoNum type="alphaLcPeriod"/>
          </a:pPr>
          <a:r>
            <a:rPr lang="en-US" sz="2000" b="1" dirty="0">
              <a:latin typeface="Times New Roman" panose="02020603050405020304" pitchFamily="18" charset="0"/>
              <a:cs typeface="Times New Roman" panose="02020603050405020304" pitchFamily="18" charset="0"/>
            </a:rPr>
            <a:t>at the time of withdrawal as well as at the end of the financial year</a:t>
          </a:r>
          <a:endParaRPr lang="en-IN" sz="2000" b="1" dirty="0">
            <a:solidFill>
              <a:schemeClr val="tx1"/>
            </a:solidFill>
            <a:latin typeface="Times New Roman" panose="02020603050405020304" pitchFamily="18" charset="0"/>
            <a:cs typeface="Times New Roman" panose="02020603050405020304" pitchFamily="18" charset="0"/>
          </a:endParaRPr>
        </a:p>
      </dgm:t>
    </dgm:pt>
    <dgm:pt modelId="{A397BB8A-FE1D-4C8D-A4A1-984CB00AEBF7}" type="par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D37D7CDB-DC56-4D3D-9B4A-099B0FF6234D}" type="sibTrans" cxnId="{E283CA22-060C-4C03-B072-EC6E4041E4C7}">
      <dgm:prSet/>
      <dgm:spPr/>
      <dgm:t>
        <a:bodyPr/>
        <a:lstStyle/>
        <a:p>
          <a:endParaRPr lang="en-US" sz="2000" b="1">
            <a:latin typeface="Times New Roman" panose="02020603050405020304" pitchFamily="18" charset="0"/>
            <a:cs typeface="Times New Roman" panose="02020603050405020304" pitchFamily="18" charset="0"/>
          </a:endParaRPr>
        </a:p>
      </dgm:t>
    </dgm:pt>
    <dgm:pt modelId="{61EFD071-3869-4C1B-BA22-2078DB2DE8F7}">
      <dgm:prSet phldrT="[Text]" custT="1"/>
      <dgm:spPr/>
      <dgm: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gm:t>
    </dgm:pt>
    <dgm:pt modelId="{33A133FE-DEA0-4542-BEE8-EB633B7C36C0}" type="parTrans" cxnId="{9F84D82D-64E6-446A-B57B-3E93088E03A4}">
      <dgm:prSet/>
      <dgm:spPr/>
      <dgm:t>
        <a:bodyPr/>
        <a:lstStyle/>
        <a:p>
          <a:endParaRPr lang="en-US" sz="2000" b="1">
            <a:latin typeface="Times New Roman" panose="02020603050405020304" pitchFamily="18" charset="0"/>
            <a:cs typeface="Times New Roman" panose="02020603050405020304" pitchFamily="18" charset="0"/>
          </a:endParaRPr>
        </a:p>
      </dgm:t>
    </dgm:pt>
    <dgm:pt modelId="{2038CCAC-B867-4D07-B8CB-A0A736BA5289}" type="sibTrans" cxnId="{9F84D82D-64E6-446A-B57B-3E93088E03A4}">
      <dgm:prSet/>
      <dgm:spPr/>
      <dgm:t>
        <a:bodyPr/>
        <a:lstStyle/>
        <a:p>
          <a:endParaRPr lang="en-US" sz="2000" b="1">
            <a:latin typeface="Times New Roman" panose="02020603050405020304" pitchFamily="18" charset="0"/>
            <a:cs typeface="Times New Roman" panose="02020603050405020304" pitchFamily="18" charset="0"/>
          </a:endParaRPr>
        </a:p>
      </dgm:t>
    </dgm:pt>
    <dgm:pt modelId="{C153D13D-D2A1-47CB-9984-91C7218ABCCF}">
      <dgm:prSet phldrT="[Text]" custT="1"/>
      <dgm:spPr/>
      <dgm:t>
        <a:bodyPr/>
        <a:lstStyle/>
        <a:p>
          <a:r>
            <a:rPr lang="en-IN" sz="2000" b="1" kern="1200" dirty="0">
              <a:solidFill>
                <a:prstClr val="black"/>
              </a:solidFill>
              <a:latin typeface="Times New Roman" panose="02020603050405020304" pitchFamily="18" charset="0"/>
              <a:ea typeface="+mn-ea"/>
              <a:cs typeface="Times New Roman" panose="02020603050405020304" pitchFamily="18" charset="0"/>
            </a:rPr>
            <a:t>More than Rs.30,000</a:t>
          </a:r>
        </a:p>
      </dgm:t>
    </dgm:pt>
    <dgm:pt modelId="{E9E3972B-9707-4210-991D-6037BE6AAD32}" type="parTrans" cxnId="{9F4ED6C1-735A-4769-9270-FCD18E48F0AD}">
      <dgm:prSet/>
      <dgm:spPr/>
      <dgm:t>
        <a:bodyPr/>
        <a:lstStyle/>
        <a:p>
          <a:endParaRPr lang="en-US" sz="2000" b="1">
            <a:latin typeface="Times New Roman" panose="02020603050405020304" pitchFamily="18" charset="0"/>
            <a:cs typeface="Times New Roman" panose="02020603050405020304" pitchFamily="18" charset="0"/>
          </a:endParaRPr>
        </a:p>
      </dgm:t>
    </dgm:pt>
    <dgm:pt modelId="{B24D8E8F-F038-43B9-BCA2-07A0D69DE916}" type="sibTrans" cxnId="{9F4ED6C1-735A-4769-9270-FCD18E48F0AD}">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5">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5"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5"/>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5">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5">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5"/>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5">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5">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5"/>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5">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5">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5"/>
      <dgm:spPr/>
    </dgm:pt>
    <dgm:pt modelId="{F3A384DE-E4AA-497D-8FAC-13539E2D0245}" type="pres">
      <dgm:prSet presAssocID="{62D5A5D8-9DBB-49D9-945A-C7186132A9C7}" presName="sibTrans" presStyleCnt="0"/>
      <dgm:spPr/>
    </dgm:pt>
    <dgm:pt modelId="{331608E9-39FB-4036-BEB4-36948AA623B9}" type="pres">
      <dgm:prSet presAssocID="{61EFD071-3869-4C1B-BA22-2078DB2DE8F7}" presName="composite" presStyleCnt="0"/>
      <dgm:spPr/>
    </dgm:pt>
    <dgm:pt modelId="{D68D5FA8-9574-4855-87AE-BEDF6439A008}" type="pres">
      <dgm:prSet presAssocID="{61EFD071-3869-4C1B-BA22-2078DB2DE8F7}" presName="FirstChild" presStyleLbl="revTx" presStyleIdx="4" presStyleCnt="5">
        <dgm:presLayoutVars>
          <dgm:chMax val="0"/>
          <dgm:chPref val="0"/>
          <dgm:bulletEnabled val="1"/>
        </dgm:presLayoutVars>
      </dgm:prSet>
      <dgm:spPr/>
    </dgm:pt>
    <dgm:pt modelId="{8C7684F7-EA5D-4C5A-B7F7-2BCB8A1A5D9D}" type="pres">
      <dgm:prSet presAssocID="{61EFD071-3869-4C1B-BA22-2078DB2DE8F7}" presName="Parent" presStyleLbl="alignNode1" presStyleIdx="4" presStyleCnt="5">
        <dgm:presLayoutVars>
          <dgm:chMax val="3"/>
          <dgm:chPref val="3"/>
          <dgm:bulletEnabled val="1"/>
        </dgm:presLayoutVars>
      </dgm:prSet>
      <dgm:spPr/>
    </dgm:pt>
    <dgm:pt modelId="{8139E2DC-462D-46BA-B4A5-101EA05C146D}" type="pres">
      <dgm:prSet presAssocID="{61EFD071-3869-4C1B-BA22-2078DB2DE8F7}" presName="Accent" presStyleLbl="parChTrans1D1" presStyleIdx="4" presStyleCnt="5"/>
      <dgm:spPr/>
    </dgm:pt>
  </dgm:ptLst>
  <dgm:cxnLst>
    <dgm:cxn modelId="{E283CA22-060C-4C03-B072-EC6E4041E4C7}" srcId="{B7C4A690-9CB0-4FA8-8815-D6C95A1650EC}" destId="{A0D5F74A-3CC4-4602-856F-0D9C186F7DB5}" srcOrd="0" destOrd="0" parTransId="{A397BB8A-FE1D-4C8D-A4A1-984CB00AEBF7}" sibTransId="{D37D7CDB-DC56-4D3D-9B4A-099B0FF6234D}"/>
    <dgm:cxn modelId="{2811C024-C0E1-46C8-B3AD-1740719D87D5}" srcId="{1EB1372A-EBA6-4D5E-9BCC-A9BDA8A823BE}" destId="{69D08513-1B83-4332-87B8-568A2071F5B4}" srcOrd="0" destOrd="0" parTransId="{1638B5AE-D4FE-4DFF-A302-96761BF67DC3}" sibTransId="{8DA8A23D-A4ED-43A8-AE55-7F001067F148}"/>
    <dgm:cxn modelId="{F6B6862B-8C7B-45EA-A5DC-0381665EB623}" srcId="{FD524C82-5474-429C-9ADF-BE2520CAAA9D}" destId="{9A6AC3EA-D96D-4C70-A98E-4AF95F9CC252}" srcOrd="1" destOrd="0" parTransId="{2CD6F2BD-74AB-41F1-A5CC-49EAA2B9847B}" sibTransId="{9D563B72-0729-4650-85A6-83C086EA9463}"/>
    <dgm:cxn modelId="{9F84D82D-64E6-446A-B57B-3E93088E03A4}" srcId="{FD524C82-5474-429C-9ADF-BE2520CAAA9D}" destId="{61EFD071-3869-4C1B-BA22-2078DB2DE8F7}" srcOrd="4" destOrd="0" parTransId="{33A133FE-DEA0-4542-BEE8-EB633B7C36C0}" sibTransId="{2038CCAC-B867-4D07-B8CB-A0A736BA5289}"/>
    <dgm:cxn modelId="{630F4C35-0D89-46F7-9713-DC6ECBD4C486}" srcId="{7C793B89-1E4D-4688-AE59-095F2427175E}" destId="{D9B30CE6-F646-4C85-AA60-9BB0FEF9A80A}" srcOrd="0" destOrd="0" parTransId="{8D260762-03F6-4B1B-9ACA-4AA1511F90FB}" sibTransId="{457F67B6-C0A6-4619-956D-F05957C93D7D}"/>
    <dgm:cxn modelId="{0DC7CD40-1032-464A-8268-3C3A255EF7CD}" srcId="{FD524C82-5474-429C-9ADF-BE2520CAAA9D}" destId="{1EB1372A-EBA6-4D5E-9BCC-A9BDA8A823BE}" srcOrd="0" destOrd="0" parTransId="{A803464B-AA4D-465E-BE01-CD0CDB047037}" sibTransId="{E34955CB-0087-4DEC-B6A0-DEE8E1693281}"/>
    <dgm:cxn modelId="{221AD243-BADD-4DB0-9632-55F2F3F252E1}" type="presOf" srcId="{61EFD071-3869-4C1B-BA22-2078DB2DE8F7}" destId="{8C7684F7-EA5D-4C5A-B7F7-2BCB8A1A5D9D}" srcOrd="0" destOrd="0" presId="urn:microsoft.com/office/officeart/2011/layout/TabList"/>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C6F5F471-0A35-49CB-B7BD-08380C967A6B}" type="presOf" srcId="{4D9A6CC3-1995-4DB1-B65B-BD442990DA71}" destId="{08712882-0F48-4ACA-B0D3-B97625B92990}" srcOrd="0" destOrd="0" presId="urn:microsoft.com/office/officeart/2011/layout/TabList"/>
    <dgm:cxn modelId="{DDCE4190-C43C-4EAA-9453-9D7F4517B03D}" type="presOf" srcId="{A0D5F74A-3CC4-4602-856F-0D9C186F7DB5}" destId="{B3135368-3210-442E-9746-00FC9009FE7F}" srcOrd="0" destOrd="0" presId="urn:microsoft.com/office/officeart/2011/layout/TabList"/>
    <dgm:cxn modelId="{7943A396-5285-4305-9457-ABCF2EBA5008}" type="presOf" srcId="{C153D13D-D2A1-47CB-9984-91C7218ABCCF}" destId="{D68D5FA8-9574-4855-87AE-BEDF6439A008}" srcOrd="0" destOrd="0" presId="urn:microsoft.com/office/officeart/2011/layout/TabList"/>
    <dgm:cxn modelId="{DF20589B-924E-4BA6-8EE3-78AC49EFB43D}" type="presOf" srcId="{69D08513-1B83-4332-87B8-568A2071F5B4}" destId="{C442166D-9F45-409B-BFC5-A23C51222085}" srcOrd="0" destOrd="0" presId="urn:microsoft.com/office/officeart/2011/layout/TabList"/>
    <dgm:cxn modelId="{8A1545A9-4F91-4173-8F31-9A42F8E970BA}" type="presOf" srcId="{D9B30CE6-F646-4C85-AA60-9BB0FEF9A80A}" destId="{7217F4FD-7A9F-450E-805D-2CD77815DFA6}" srcOrd="0" destOrd="0" presId="urn:microsoft.com/office/officeart/2011/layout/TabList"/>
    <dgm:cxn modelId="{89D18BBE-B809-4644-AFA2-C9977BF73A92}" type="presOf" srcId="{B7C4A690-9CB0-4FA8-8815-D6C95A1650EC}" destId="{8282315E-9882-49E3-B3B3-9B3C2DFED536}" srcOrd="0" destOrd="0" presId="urn:microsoft.com/office/officeart/2011/layout/TabList"/>
    <dgm:cxn modelId="{9F4ED6C1-735A-4769-9270-FCD18E48F0AD}" srcId="{61EFD071-3869-4C1B-BA22-2078DB2DE8F7}" destId="{C153D13D-D2A1-47CB-9984-91C7218ABCCF}" srcOrd="0" destOrd="0" parTransId="{E9E3972B-9707-4210-991D-6037BE6AAD32}" sibTransId="{B24D8E8F-F038-43B9-BCA2-07A0D69DE916}"/>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 modelId="{616ABE93-727A-4169-8084-768463FC4C39}" type="presParOf" srcId="{B201A340-30C1-47B3-BF25-41A4ABF93C3E}" destId="{F3A384DE-E4AA-497D-8FAC-13539E2D0245}" srcOrd="7" destOrd="0" presId="urn:microsoft.com/office/officeart/2011/layout/TabList"/>
    <dgm:cxn modelId="{CF1A443E-D87C-453D-8B70-C7963194BB0B}" type="presParOf" srcId="{B201A340-30C1-47B3-BF25-41A4ABF93C3E}" destId="{331608E9-39FB-4036-BEB4-36948AA623B9}" srcOrd="8" destOrd="0" presId="urn:microsoft.com/office/officeart/2011/layout/TabList"/>
    <dgm:cxn modelId="{9410DF88-0F3F-436E-A4E5-BF0D5B6E1DC2}" type="presParOf" srcId="{331608E9-39FB-4036-BEB4-36948AA623B9}" destId="{D68D5FA8-9574-4855-87AE-BEDF6439A008}" srcOrd="0" destOrd="0" presId="urn:microsoft.com/office/officeart/2011/layout/TabList"/>
    <dgm:cxn modelId="{E4B74C10-7A06-4796-B9A8-F8C75B5CC363}" type="presParOf" srcId="{331608E9-39FB-4036-BEB4-36948AA623B9}" destId="{8C7684F7-EA5D-4C5A-B7F7-2BCB8A1A5D9D}" srcOrd="1" destOrd="0" presId="urn:microsoft.com/office/officeart/2011/layout/TabList"/>
    <dgm:cxn modelId="{147DE5E9-DDD4-44F4-BAE0-E370ADEE2D69}" type="presParOf" srcId="{331608E9-39FB-4036-BEB4-36948AA623B9}" destId="{8139E2DC-462D-46BA-B4A5-101EA05C146D}"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D524C82-5474-429C-9ADF-BE2520CAAA9D}"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IN"/>
        </a:p>
      </dgm:t>
    </dgm:pt>
    <dgm:pt modelId="{1EB1372A-EBA6-4D5E-9BCC-A9BDA8A823BE}">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Payer</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E34955CB-0087-4DEC-B6A0-DEE8E1693281}" type="sib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A803464B-AA4D-465E-BE01-CD0CDB047037}" type="parTrans" cxnId="{0DC7CD40-1032-464A-8268-3C3A255EF7CD}">
      <dgm:prSet/>
      <dgm:spPr/>
      <dgm:t>
        <a:bodyPr/>
        <a:lstStyle/>
        <a:p>
          <a:endParaRPr lang="en-IN" sz="2000" b="1">
            <a:latin typeface="Times New Roman" panose="02020603050405020304" pitchFamily="18" charset="0"/>
            <a:cs typeface="Times New Roman" panose="02020603050405020304" pitchFamily="18" charset="0"/>
          </a:endParaRPr>
        </a:p>
      </dgm:t>
    </dgm:pt>
    <dgm:pt modelId="{9A6AC3EA-D96D-4C70-A98E-4AF95F9CC252}">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 (Payee)</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9D563B72-0729-4650-85A6-83C086EA9463}" type="sib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2CD6F2BD-74AB-41F1-A5CC-49EAA2B9847B}" type="parTrans" cxnId="{F6B6862B-8C7B-45EA-A5DC-0381665EB623}">
      <dgm:prSet/>
      <dgm:spPr/>
      <dgm:t>
        <a:bodyPr/>
        <a:lstStyle/>
        <a:p>
          <a:endParaRPr lang="en-IN" sz="2000" b="1">
            <a:latin typeface="Times New Roman" panose="02020603050405020304" pitchFamily="18" charset="0"/>
            <a:cs typeface="Times New Roman" panose="02020603050405020304" pitchFamily="18" charset="0"/>
          </a:endParaRPr>
        </a:p>
      </dgm:t>
    </dgm:pt>
    <dgm:pt modelId="{4D9A6CC3-1995-4DB1-B65B-BD442990DA71}">
      <dgm:prSet phldrT="[Text]" custT="1"/>
      <dgm:spPr/>
      <dgm:t>
        <a:bodyPr/>
        <a:lstStyle/>
        <a:p>
          <a:pPr marL="0" lvl="0" indent="0" algn="l" defTabSz="755650">
            <a:lnSpc>
              <a:spcPct val="90000"/>
            </a:lnSpc>
            <a:spcBef>
              <a:spcPct val="0"/>
            </a:spcBef>
            <a:spcAft>
              <a:spcPct val="35000"/>
            </a:spcAft>
            <a:buNone/>
          </a:pPr>
          <a:r>
            <a:rPr lang="en-US" sz="2000" b="1" kern="1200" dirty="0">
              <a:solidFill>
                <a:prstClr val="black"/>
              </a:solidFill>
              <a:latin typeface="Times New Roman" panose="02020603050405020304" pitchFamily="18" charset="0"/>
              <a:ea typeface="+mn-ea"/>
              <a:cs typeface="Times New Roman" panose="02020603050405020304" pitchFamily="18" charset="0"/>
            </a:rPr>
            <a:t>Any Resident contractor </a:t>
          </a:r>
          <a:endParaRPr lang="en-IN" sz="2000" b="1" kern="1200" dirty="0">
            <a:solidFill>
              <a:prstClr val="black"/>
            </a:solidFill>
            <a:latin typeface="Times New Roman" panose="02020603050405020304" pitchFamily="18" charset="0"/>
            <a:ea typeface="+mn-ea"/>
            <a:cs typeface="Times New Roman" panose="02020603050405020304" pitchFamily="18" charset="0"/>
          </a:endParaRPr>
        </a:p>
      </dgm:t>
    </dgm:pt>
    <dgm:pt modelId="{B9D98FFD-6967-4852-8DA4-113E52499B3F}" type="sib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6A50596A-BD26-4733-9B31-00B8FA6D7A34}" type="parTrans" cxnId="{3B1920D2-28BC-4AAF-8129-4EDBC82E52F7}">
      <dgm:prSet/>
      <dgm:spPr/>
      <dgm:t>
        <a:bodyPr/>
        <a:lstStyle/>
        <a:p>
          <a:endParaRPr lang="en-IN" sz="2000" b="1">
            <a:latin typeface="Times New Roman" panose="02020603050405020304" pitchFamily="18" charset="0"/>
            <a:cs typeface="Times New Roman" panose="02020603050405020304" pitchFamily="18" charset="0"/>
          </a:endParaRPr>
        </a:p>
      </dgm:t>
    </dgm:pt>
    <dgm:pt modelId="{B7C4A690-9CB0-4FA8-8815-D6C95A1650EC}">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D6BDA6A8-FB52-4383-AFB9-FE519F7F3AD5}" type="sib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2C7723C4-C5DF-4A2B-ABD8-10B814B69E9B}" type="parTrans" cxnId="{CC2C5DC7-633B-485C-9737-B47854439B84}">
      <dgm:prSet/>
      <dgm:spPr/>
      <dgm:t>
        <a:bodyPr/>
        <a:lstStyle/>
        <a:p>
          <a:endParaRPr lang="en-IN" sz="2000" b="1">
            <a:latin typeface="Times New Roman" panose="02020603050405020304" pitchFamily="18" charset="0"/>
            <a:cs typeface="Times New Roman" panose="02020603050405020304" pitchFamily="18" charset="0"/>
          </a:endParaRPr>
        </a:p>
      </dgm:t>
    </dgm:pt>
    <dgm:pt modelId="{7C793B89-1E4D-4688-AE59-095F2427175E}">
      <dgm:prSet phldrT="[Text]" custT="1"/>
      <dgm:spPr/>
      <dgm: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Threshold Limit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gm:t>
    </dgm:pt>
    <dgm:pt modelId="{62D5A5D8-9DBB-49D9-945A-C7186132A9C7}" type="sib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6AED7439-56D7-4216-ABD3-144BBBABA046}" type="parTrans" cxnId="{4784ED6E-164D-489E-A4A6-E52D04E02C7D}">
      <dgm:prSet/>
      <dgm:spPr/>
      <dgm:t>
        <a:bodyPr/>
        <a:lstStyle/>
        <a:p>
          <a:endParaRPr lang="en-IN" sz="2000" b="1">
            <a:latin typeface="Times New Roman" panose="02020603050405020304" pitchFamily="18" charset="0"/>
            <a:cs typeface="Times New Roman" panose="02020603050405020304" pitchFamily="18" charset="0"/>
          </a:endParaRPr>
        </a:p>
      </dgm:t>
    </dgm:pt>
    <dgm:pt modelId="{773F34A0-C405-40A9-B27F-D23CD9E38889}">
      <dgm:prSet phldrT="[Text]" custT="1"/>
      <dgm:spPr/>
      <dgm:t>
        <a:bodyPr/>
        <a:lstStyle/>
        <a:p>
          <a:r>
            <a:rPr lang="en-US" sz="2000" b="1" kern="1200" dirty="0">
              <a:solidFill>
                <a:prstClr val="black"/>
              </a:solidFill>
              <a:latin typeface="Times New Roman" panose="02020603050405020304" pitchFamily="18" charset="0"/>
              <a:ea typeface="+mn-ea"/>
              <a:cs typeface="Times New Roman" panose="02020603050405020304" pitchFamily="18" charset="0"/>
            </a:rPr>
            <a:t>Central/State Govt; Local authority; Company; Firm; Trust; Registered society, co-operative society, university, Govt. of Foreign State</a:t>
          </a:r>
          <a:endParaRPr lang="en-IN" sz="2000" b="1" kern="1200" dirty="0">
            <a:solidFill>
              <a:prstClr val="black"/>
            </a:solidFill>
            <a:latin typeface="Times New Roman" panose="02020603050405020304" pitchFamily="18" charset="0"/>
            <a:ea typeface="+mn-ea"/>
            <a:cs typeface="Times New Roman" panose="02020603050405020304" pitchFamily="18" charset="0"/>
          </a:endParaRPr>
        </a:p>
      </dgm:t>
    </dgm:pt>
    <dgm:pt modelId="{300620F3-1C14-4244-9C99-08432D31C426}" type="parTrans" cxnId="{2B57568F-7BD6-4148-B714-02B4314BDF44}">
      <dgm:prSet/>
      <dgm:spPr/>
      <dgm:t>
        <a:bodyPr/>
        <a:lstStyle/>
        <a:p>
          <a:endParaRPr lang="en-US" sz="2000" b="1">
            <a:latin typeface="Times New Roman" panose="02020603050405020304" pitchFamily="18" charset="0"/>
            <a:cs typeface="Times New Roman" panose="02020603050405020304" pitchFamily="18" charset="0"/>
          </a:endParaRPr>
        </a:p>
      </dgm:t>
    </dgm:pt>
    <dgm:pt modelId="{E95C06E0-68D6-4CD2-8F56-1AAE8B38C69D}" type="sibTrans" cxnId="{2B57568F-7BD6-4148-B714-02B4314BDF44}">
      <dgm:prSet/>
      <dgm:spPr/>
      <dgm:t>
        <a:bodyPr/>
        <a:lstStyle/>
        <a:p>
          <a:endParaRPr lang="en-US" sz="2000" b="1">
            <a:latin typeface="Times New Roman" panose="02020603050405020304" pitchFamily="18" charset="0"/>
            <a:cs typeface="Times New Roman" panose="02020603050405020304" pitchFamily="18" charset="0"/>
          </a:endParaRPr>
        </a:p>
      </dgm:t>
    </dgm:pt>
    <dgm:pt modelId="{7C5CDF96-2CDF-488B-9415-4FE33FF33091}">
      <dgm:prSet phldrT="[Text]" custT="1"/>
      <dgm:spPr/>
      <dgm:t>
        <a:bodyPr/>
        <a:lstStyle/>
        <a:p>
          <a:r>
            <a:rPr lang="en-US" sz="2000" b="1" kern="1200" dirty="0">
              <a:solidFill>
                <a:prstClr val="black"/>
              </a:solidFill>
              <a:latin typeface="Times New Roman" panose="02020603050405020304" pitchFamily="18" charset="0"/>
              <a:ea typeface="+mn-ea"/>
              <a:cs typeface="Times New Roman" panose="02020603050405020304" pitchFamily="18" charset="0"/>
            </a:rPr>
            <a:t>At the time of credit of such sum to the account of the contractor or at the time of payment, whichever is earlier</a:t>
          </a:r>
          <a:endParaRPr lang="en-IN" sz="2000" b="1" kern="1200" dirty="0">
            <a:solidFill>
              <a:prstClr val="black"/>
            </a:solidFill>
            <a:latin typeface="Times New Roman" panose="02020603050405020304" pitchFamily="18" charset="0"/>
            <a:ea typeface="+mn-ea"/>
            <a:cs typeface="Times New Roman" panose="02020603050405020304" pitchFamily="18" charset="0"/>
          </a:endParaRPr>
        </a:p>
      </dgm:t>
    </dgm:pt>
    <dgm:pt modelId="{83AA4C4B-804B-4806-8762-F58CE5C8BCDD}" type="parTrans" cxnId="{EE49F224-8DDA-459C-8870-EC4B2084D52B}">
      <dgm:prSet/>
      <dgm:spPr/>
      <dgm:t>
        <a:bodyPr/>
        <a:lstStyle/>
        <a:p>
          <a:endParaRPr lang="en-US" sz="2000" b="1">
            <a:latin typeface="Times New Roman" panose="02020603050405020304" pitchFamily="18" charset="0"/>
            <a:cs typeface="Times New Roman" panose="02020603050405020304" pitchFamily="18" charset="0"/>
          </a:endParaRPr>
        </a:p>
      </dgm:t>
    </dgm:pt>
    <dgm:pt modelId="{2E51AD27-499E-4820-BFE9-86A6971086B4}" type="sibTrans" cxnId="{EE49F224-8DDA-459C-8870-EC4B2084D52B}">
      <dgm:prSet/>
      <dgm:spPr/>
      <dgm:t>
        <a:bodyPr/>
        <a:lstStyle/>
        <a:p>
          <a:endParaRPr lang="en-US" sz="2000" b="1">
            <a:latin typeface="Times New Roman" panose="02020603050405020304" pitchFamily="18" charset="0"/>
            <a:cs typeface="Times New Roman" panose="02020603050405020304" pitchFamily="18" charset="0"/>
          </a:endParaRPr>
        </a:p>
      </dgm:t>
    </dgm:pt>
    <dgm:pt modelId="{817B1D56-B527-4C02-9E8F-78726345871A}">
      <dgm:prSet phldrT="[Text]" custT="1"/>
      <dgm:spPr/>
      <dgm:t>
        <a:bodyPr/>
        <a:lstStyle/>
        <a:p>
          <a:r>
            <a:rPr lang="en-IN" sz="2000" b="1" kern="1200" dirty="0">
              <a:solidFill>
                <a:prstClr val="black"/>
              </a:solidFill>
              <a:latin typeface="Times New Roman" panose="02020603050405020304" pitchFamily="18" charset="0"/>
              <a:ea typeface="+mn-ea"/>
              <a:cs typeface="Times New Roman" panose="02020603050405020304" pitchFamily="18" charset="0"/>
            </a:rPr>
            <a:t>Single sum credited &gt; 30,000, or</a:t>
          </a:r>
        </a:p>
        <a:p>
          <a:r>
            <a:rPr lang="en-IN" sz="2000" b="1" kern="1200" dirty="0">
              <a:solidFill>
                <a:prstClr val="black"/>
              </a:solidFill>
              <a:latin typeface="Times New Roman" panose="02020603050405020304" pitchFamily="18" charset="0"/>
              <a:ea typeface="+mn-ea"/>
              <a:cs typeface="Times New Roman" panose="02020603050405020304" pitchFamily="18" charset="0"/>
            </a:rPr>
            <a:t>Aggregate sum during FY &gt; Rs.1 lakhs</a:t>
          </a:r>
        </a:p>
      </dgm:t>
    </dgm:pt>
    <dgm:pt modelId="{529F764A-371F-443E-B23F-3315B77AA133}" type="parTrans" cxnId="{4A92595A-E3A1-4777-ABF2-8B61F0AE7DBC}">
      <dgm:prSet/>
      <dgm:spPr/>
      <dgm:t>
        <a:bodyPr/>
        <a:lstStyle/>
        <a:p>
          <a:endParaRPr lang="en-US" sz="2000" b="1">
            <a:latin typeface="Times New Roman" panose="02020603050405020304" pitchFamily="18" charset="0"/>
            <a:cs typeface="Times New Roman" panose="02020603050405020304" pitchFamily="18" charset="0"/>
          </a:endParaRPr>
        </a:p>
      </dgm:t>
    </dgm:pt>
    <dgm:pt modelId="{7F705EC0-01E6-44A7-BED9-75E9D952EBA5}" type="sibTrans" cxnId="{4A92595A-E3A1-4777-ABF2-8B61F0AE7DBC}">
      <dgm:prSet/>
      <dgm:spPr/>
      <dgm:t>
        <a:bodyPr/>
        <a:lstStyle/>
        <a:p>
          <a:endParaRPr lang="en-US" sz="2000" b="1">
            <a:latin typeface="Times New Roman" panose="02020603050405020304" pitchFamily="18" charset="0"/>
            <a:cs typeface="Times New Roman" panose="02020603050405020304" pitchFamily="18" charset="0"/>
          </a:endParaRPr>
        </a:p>
      </dgm:t>
    </dgm:pt>
    <dgm:pt modelId="{75BA2D81-E8B7-4A97-99EB-3F066B093BD8}">
      <dgm:prSet phldrT="[Text]" custT="1"/>
      <dgm:spPr/>
      <dgm: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Rate of TDS</a:t>
          </a:r>
        </a:p>
      </dgm:t>
    </dgm:pt>
    <dgm:pt modelId="{325CBA4E-EBC9-4504-BAF1-7364A3B067AB}" type="parTrans" cxnId="{0DC7FC6E-3AB1-4515-BD66-7BC199108421}">
      <dgm:prSet/>
      <dgm:spPr/>
      <dgm:t>
        <a:bodyPr/>
        <a:lstStyle/>
        <a:p>
          <a:endParaRPr lang="en-US" sz="2000" b="1">
            <a:latin typeface="Times New Roman" panose="02020603050405020304" pitchFamily="18" charset="0"/>
            <a:cs typeface="Times New Roman" panose="02020603050405020304" pitchFamily="18" charset="0"/>
          </a:endParaRPr>
        </a:p>
      </dgm:t>
    </dgm:pt>
    <dgm:pt modelId="{89422E58-922F-4231-8441-1365BB277978}" type="sibTrans" cxnId="{0DC7FC6E-3AB1-4515-BD66-7BC199108421}">
      <dgm:prSet/>
      <dgm:spPr/>
      <dgm:t>
        <a:bodyPr/>
        <a:lstStyle/>
        <a:p>
          <a:endParaRPr lang="en-US" sz="2000" b="1">
            <a:latin typeface="Times New Roman" panose="02020603050405020304" pitchFamily="18" charset="0"/>
            <a:cs typeface="Times New Roman" panose="02020603050405020304" pitchFamily="18" charset="0"/>
          </a:endParaRPr>
        </a:p>
      </dgm:t>
    </dgm:pt>
    <dgm:pt modelId="{9E9DDFD6-711E-4376-8C19-F5A65B57220F}">
      <dgm:prSet phldrT="[Text]" custT="1"/>
      <dgm:spPr/>
      <dgm:t>
        <a:bodyPr/>
        <a:lstStyle/>
        <a:p>
          <a:r>
            <a:rPr lang="en-IN" sz="2000" b="1" kern="1200" dirty="0">
              <a:solidFill>
                <a:prstClr val="black"/>
              </a:solidFill>
              <a:latin typeface="Times New Roman" panose="02020603050405020304" pitchFamily="18" charset="0"/>
              <a:ea typeface="+mn-ea"/>
              <a:cs typeface="Times New Roman" panose="02020603050405020304" pitchFamily="18" charset="0"/>
            </a:rPr>
            <a:t>If</a:t>
          </a:r>
          <a:r>
            <a:rPr lang="en-IN" sz="2000" b="1" kern="1200" dirty="0">
              <a:solidFill>
                <a:schemeClr val="tx1"/>
              </a:solidFill>
              <a:latin typeface="Times New Roman" panose="02020603050405020304" pitchFamily="18" charset="0"/>
              <a:cs typeface="Times New Roman" panose="02020603050405020304" pitchFamily="18" charset="0"/>
            </a:rPr>
            <a:t> the payee is individual or HUF- 1%</a:t>
          </a:r>
        </a:p>
        <a:p>
          <a:r>
            <a:rPr lang="en-IN" sz="2000" b="1" kern="1200" dirty="0">
              <a:solidFill>
                <a:schemeClr val="tx1"/>
              </a:solidFill>
              <a:latin typeface="Times New Roman" panose="02020603050405020304" pitchFamily="18" charset="0"/>
              <a:cs typeface="Times New Roman" panose="02020603050405020304" pitchFamily="18" charset="0"/>
            </a:rPr>
            <a:t>If the payee is other- 2%</a:t>
          </a:r>
        </a:p>
      </dgm:t>
    </dgm:pt>
    <dgm:pt modelId="{02FF5240-E392-4513-A764-235D22D27670}" type="parTrans" cxnId="{0F9D0039-AA58-4B4F-BE0A-7B854A3B65CE}">
      <dgm:prSet/>
      <dgm:spPr/>
      <dgm:t>
        <a:bodyPr/>
        <a:lstStyle/>
        <a:p>
          <a:endParaRPr lang="en-US" sz="2000" b="1">
            <a:latin typeface="Times New Roman" panose="02020603050405020304" pitchFamily="18" charset="0"/>
            <a:cs typeface="Times New Roman" panose="02020603050405020304" pitchFamily="18" charset="0"/>
          </a:endParaRPr>
        </a:p>
      </dgm:t>
    </dgm:pt>
    <dgm:pt modelId="{7D9AAFA4-E5D5-4358-B54C-896C5CD29CAE}" type="sibTrans" cxnId="{0F9D0039-AA58-4B4F-BE0A-7B854A3B65CE}">
      <dgm:prSet/>
      <dgm:spPr/>
      <dgm:t>
        <a:bodyPr/>
        <a:lstStyle/>
        <a:p>
          <a:endParaRPr lang="en-US" sz="2000" b="1">
            <a:latin typeface="Times New Roman" panose="02020603050405020304" pitchFamily="18" charset="0"/>
            <a:cs typeface="Times New Roman" panose="02020603050405020304" pitchFamily="18" charset="0"/>
          </a:endParaRPr>
        </a:p>
      </dgm:t>
    </dgm:pt>
    <dgm:pt modelId="{B201A340-30C1-47B3-BF25-41A4ABF93C3E}" type="pres">
      <dgm:prSet presAssocID="{FD524C82-5474-429C-9ADF-BE2520CAAA9D}" presName="Name0" presStyleCnt="0">
        <dgm:presLayoutVars>
          <dgm:chMax/>
          <dgm:chPref val="3"/>
          <dgm:dir/>
          <dgm:animOne val="branch"/>
          <dgm:animLvl val="lvl"/>
        </dgm:presLayoutVars>
      </dgm:prSet>
      <dgm:spPr/>
    </dgm:pt>
    <dgm:pt modelId="{C8CD4B89-6174-4DE2-B017-12E01416ABE5}" type="pres">
      <dgm:prSet presAssocID="{1EB1372A-EBA6-4D5E-9BCC-A9BDA8A823BE}" presName="composite" presStyleCnt="0"/>
      <dgm:spPr/>
    </dgm:pt>
    <dgm:pt modelId="{C442166D-9F45-409B-BFC5-A23C51222085}" type="pres">
      <dgm:prSet presAssocID="{1EB1372A-EBA6-4D5E-9BCC-A9BDA8A823BE}" presName="FirstChild" presStyleLbl="revTx" presStyleIdx="0" presStyleCnt="5" custScaleY="118790">
        <dgm:presLayoutVars>
          <dgm:chMax val="0"/>
          <dgm:chPref val="0"/>
          <dgm:bulletEnabled val="1"/>
        </dgm:presLayoutVars>
      </dgm:prSet>
      <dgm:spPr/>
    </dgm:pt>
    <dgm:pt modelId="{37F34AC9-71BD-4EB5-B881-246C744095D1}" type="pres">
      <dgm:prSet presAssocID="{1EB1372A-EBA6-4D5E-9BCC-A9BDA8A823BE}" presName="Parent" presStyleLbl="alignNode1" presStyleIdx="0" presStyleCnt="5" custScaleY="136139" custLinFactNeighborX="0">
        <dgm:presLayoutVars>
          <dgm:chMax val="3"/>
          <dgm:chPref val="3"/>
          <dgm:bulletEnabled val="1"/>
        </dgm:presLayoutVars>
      </dgm:prSet>
      <dgm:spPr/>
    </dgm:pt>
    <dgm:pt modelId="{2BC44889-8302-459E-8C0F-413858FC70C6}" type="pres">
      <dgm:prSet presAssocID="{1EB1372A-EBA6-4D5E-9BCC-A9BDA8A823BE}" presName="Accent" presStyleLbl="parChTrans1D1" presStyleIdx="0" presStyleCnt="5"/>
      <dgm:spPr/>
    </dgm:pt>
    <dgm:pt modelId="{EEFF69C4-24FB-4356-B73E-4EBB0C1C725B}" type="pres">
      <dgm:prSet presAssocID="{E34955CB-0087-4DEC-B6A0-DEE8E1693281}" presName="sibTrans" presStyleCnt="0"/>
      <dgm:spPr/>
    </dgm:pt>
    <dgm:pt modelId="{F68CB5F6-F852-4D9D-A592-6C8E65BC3119}" type="pres">
      <dgm:prSet presAssocID="{9A6AC3EA-D96D-4C70-A98E-4AF95F9CC252}" presName="composite" presStyleCnt="0"/>
      <dgm:spPr/>
    </dgm:pt>
    <dgm:pt modelId="{08712882-0F48-4ACA-B0D3-B97625B92990}" type="pres">
      <dgm:prSet presAssocID="{9A6AC3EA-D96D-4C70-A98E-4AF95F9CC252}" presName="FirstChild" presStyleLbl="revTx" presStyleIdx="1" presStyleCnt="5" custLinFactNeighborX="920" custLinFactNeighborY="2609">
        <dgm:presLayoutVars>
          <dgm:chMax val="0"/>
          <dgm:chPref val="0"/>
          <dgm:bulletEnabled val="1"/>
        </dgm:presLayoutVars>
      </dgm:prSet>
      <dgm:spPr/>
    </dgm:pt>
    <dgm:pt modelId="{96FCAEAB-F2FF-4E62-A10F-92CA0B83D663}" type="pres">
      <dgm:prSet presAssocID="{9A6AC3EA-D96D-4C70-A98E-4AF95F9CC252}" presName="Parent" presStyleLbl="alignNode1" presStyleIdx="1" presStyleCnt="5">
        <dgm:presLayoutVars>
          <dgm:chMax val="3"/>
          <dgm:chPref val="3"/>
          <dgm:bulletEnabled val="1"/>
        </dgm:presLayoutVars>
      </dgm:prSet>
      <dgm:spPr/>
    </dgm:pt>
    <dgm:pt modelId="{1D6C6186-8405-4BF9-9B18-BE8FAFC366E9}" type="pres">
      <dgm:prSet presAssocID="{9A6AC3EA-D96D-4C70-A98E-4AF95F9CC252}" presName="Accent" presStyleLbl="parChTrans1D1" presStyleIdx="1" presStyleCnt="5"/>
      <dgm:spPr/>
    </dgm:pt>
    <dgm:pt modelId="{33A767BB-D63D-49C2-9800-CD26C21E4F27}" type="pres">
      <dgm:prSet presAssocID="{9D563B72-0729-4650-85A6-83C086EA9463}" presName="sibTrans" presStyleCnt="0"/>
      <dgm:spPr/>
    </dgm:pt>
    <dgm:pt modelId="{795A8423-D82C-40AC-8BB4-466287622052}" type="pres">
      <dgm:prSet presAssocID="{B7C4A690-9CB0-4FA8-8815-D6C95A1650EC}" presName="composite" presStyleCnt="0"/>
      <dgm:spPr/>
    </dgm:pt>
    <dgm:pt modelId="{B3135368-3210-442E-9746-00FC9009FE7F}" type="pres">
      <dgm:prSet presAssocID="{B7C4A690-9CB0-4FA8-8815-D6C95A1650EC}" presName="FirstChild" presStyleLbl="revTx" presStyleIdx="2" presStyleCnt="5" custLinFactNeighborX="532" custLinFactNeighborY="-762">
        <dgm:presLayoutVars>
          <dgm:chMax val="0"/>
          <dgm:chPref val="0"/>
          <dgm:bulletEnabled val="1"/>
        </dgm:presLayoutVars>
      </dgm:prSet>
      <dgm:spPr/>
    </dgm:pt>
    <dgm:pt modelId="{8282315E-9882-49E3-B3B3-9B3C2DFED536}" type="pres">
      <dgm:prSet presAssocID="{B7C4A690-9CB0-4FA8-8815-D6C95A1650EC}" presName="Parent" presStyleLbl="alignNode1" presStyleIdx="2" presStyleCnt="5">
        <dgm:presLayoutVars>
          <dgm:chMax val="3"/>
          <dgm:chPref val="3"/>
          <dgm:bulletEnabled val="1"/>
        </dgm:presLayoutVars>
      </dgm:prSet>
      <dgm:spPr/>
    </dgm:pt>
    <dgm:pt modelId="{22157C81-826B-4422-8DB6-5E6835026C19}" type="pres">
      <dgm:prSet presAssocID="{B7C4A690-9CB0-4FA8-8815-D6C95A1650EC}" presName="Accent" presStyleLbl="parChTrans1D1" presStyleIdx="2" presStyleCnt="5"/>
      <dgm:spPr/>
    </dgm:pt>
    <dgm:pt modelId="{E639B06F-695A-48C4-8D32-159CC80EC5B9}" type="pres">
      <dgm:prSet presAssocID="{D6BDA6A8-FB52-4383-AFB9-FE519F7F3AD5}" presName="sibTrans" presStyleCnt="0"/>
      <dgm:spPr/>
    </dgm:pt>
    <dgm:pt modelId="{8FD83A6B-4F5D-45E1-BCDB-C55B07B37155}" type="pres">
      <dgm:prSet presAssocID="{7C793B89-1E4D-4688-AE59-095F2427175E}" presName="composite" presStyleCnt="0"/>
      <dgm:spPr/>
    </dgm:pt>
    <dgm:pt modelId="{7217F4FD-7A9F-450E-805D-2CD77815DFA6}" type="pres">
      <dgm:prSet presAssocID="{7C793B89-1E4D-4688-AE59-095F2427175E}" presName="FirstChild" presStyleLbl="revTx" presStyleIdx="3" presStyleCnt="5">
        <dgm:presLayoutVars>
          <dgm:chMax val="0"/>
          <dgm:chPref val="0"/>
          <dgm:bulletEnabled val="1"/>
        </dgm:presLayoutVars>
      </dgm:prSet>
      <dgm:spPr/>
    </dgm:pt>
    <dgm:pt modelId="{82C2ABD2-C80E-4247-BF2D-1D55B8688FD0}" type="pres">
      <dgm:prSet presAssocID="{7C793B89-1E4D-4688-AE59-095F2427175E}" presName="Parent" presStyleLbl="alignNode1" presStyleIdx="3" presStyleCnt="5">
        <dgm:presLayoutVars>
          <dgm:chMax val="3"/>
          <dgm:chPref val="3"/>
          <dgm:bulletEnabled val="1"/>
        </dgm:presLayoutVars>
      </dgm:prSet>
      <dgm:spPr/>
    </dgm:pt>
    <dgm:pt modelId="{796FB001-472A-4864-86C8-34E5B4893C69}" type="pres">
      <dgm:prSet presAssocID="{7C793B89-1E4D-4688-AE59-095F2427175E}" presName="Accent" presStyleLbl="parChTrans1D1" presStyleIdx="3" presStyleCnt="5"/>
      <dgm:spPr/>
    </dgm:pt>
    <dgm:pt modelId="{EBFFADB5-D24A-49CA-8878-C56A9AA1CBD7}" type="pres">
      <dgm:prSet presAssocID="{62D5A5D8-9DBB-49D9-945A-C7186132A9C7}" presName="sibTrans" presStyleCnt="0"/>
      <dgm:spPr/>
    </dgm:pt>
    <dgm:pt modelId="{AAB2E674-3CB9-45A1-BC25-68BA69552F0D}" type="pres">
      <dgm:prSet presAssocID="{75BA2D81-E8B7-4A97-99EB-3F066B093BD8}" presName="composite" presStyleCnt="0"/>
      <dgm:spPr/>
    </dgm:pt>
    <dgm:pt modelId="{A0F06CFD-375F-455B-911B-431684BF239C}" type="pres">
      <dgm:prSet presAssocID="{75BA2D81-E8B7-4A97-99EB-3F066B093BD8}" presName="FirstChild" presStyleLbl="revTx" presStyleIdx="4" presStyleCnt="5">
        <dgm:presLayoutVars>
          <dgm:chMax val="0"/>
          <dgm:chPref val="0"/>
          <dgm:bulletEnabled val="1"/>
        </dgm:presLayoutVars>
      </dgm:prSet>
      <dgm:spPr/>
    </dgm:pt>
    <dgm:pt modelId="{8FAA8D8D-8F85-494C-96A2-FB6F87719643}" type="pres">
      <dgm:prSet presAssocID="{75BA2D81-E8B7-4A97-99EB-3F066B093BD8}" presName="Parent" presStyleLbl="alignNode1" presStyleIdx="4" presStyleCnt="5">
        <dgm:presLayoutVars>
          <dgm:chMax val="3"/>
          <dgm:chPref val="3"/>
          <dgm:bulletEnabled val="1"/>
        </dgm:presLayoutVars>
      </dgm:prSet>
      <dgm:spPr/>
    </dgm:pt>
    <dgm:pt modelId="{1A99D8EA-FB6C-433C-B78F-2AD21CB58BC7}" type="pres">
      <dgm:prSet presAssocID="{75BA2D81-E8B7-4A97-99EB-3F066B093BD8}" presName="Accent" presStyleLbl="parChTrans1D1" presStyleIdx="4" presStyleCnt="5"/>
      <dgm:spPr/>
    </dgm:pt>
  </dgm:ptLst>
  <dgm:cxnLst>
    <dgm:cxn modelId="{19DD4023-7A75-49E2-9DBD-006614F0510D}" type="presOf" srcId="{7C5CDF96-2CDF-488B-9415-4FE33FF33091}" destId="{B3135368-3210-442E-9746-00FC9009FE7F}" srcOrd="0" destOrd="0" presId="urn:microsoft.com/office/officeart/2011/layout/TabList"/>
    <dgm:cxn modelId="{EE49F224-8DDA-459C-8870-EC4B2084D52B}" srcId="{B7C4A690-9CB0-4FA8-8815-D6C95A1650EC}" destId="{7C5CDF96-2CDF-488B-9415-4FE33FF33091}" srcOrd="0" destOrd="0" parTransId="{83AA4C4B-804B-4806-8762-F58CE5C8BCDD}" sibTransId="{2E51AD27-499E-4820-BFE9-86A6971086B4}"/>
    <dgm:cxn modelId="{F6B6862B-8C7B-45EA-A5DC-0381665EB623}" srcId="{FD524C82-5474-429C-9ADF-BE2520CAAA9D}" destId="{9A6AC3EA-D96D-4C70-A98E-4AF95F9CC252}" srcOrd="1" destOrd="0" parTransId="{2CD6F2BD-74AB-41F1-A5CC-49EAA2B9847B}" sibTransId="{9D563B72-0729-4650-85A6-83C086EA9463}"/>
    <dgm:cxn modelId="{5E72DE30-FB00-4D25-A456-17142497C066}" type="presOf" srcId="{817B1D56-B527-4C02-9E8F-78726345871A}" destId="{7217F4FD-7A9F-450E-805D-2CD77815DFA6}" srcOrd="0" destOrd="0" presId="urn:microsoft.com/office/officeart/2011/layout/TabList"/>
    <dgm:cxn modelId="{0F9D0039-AA58-4B4F-BE0A-7B854A3B65CE}" srcId="{75BA2D81-E8B7-4A97-99EB-3F066B093BD8}" destId="{9E9DDFD6-711E-4376-8C19-F5A65B57220F}" srcOrd="0" destOrd="0" parTransId="{02FF5240-E392-4513-A764-235D22D27670}" sibTransId="{7D9AAFA4-E5D5-4358-B54C-896C5CD29CAE}"/>
    <dgm:cxn modelId="{0DC7CD40-1032-464A-8268-3C3A255EF7CD}" srcId="{FD524C82-5474-429C-9ADF-BE2520CAAA9D}" destId="{1EB1372A-EBA6-4D5E-9BCC-A9BDA8A823BE}" srcOrd="0" destOrd="0" parTransId="{A803464B-AA4D-465E-BE01-CD0CDB047037}" sibTransId="{E34955CB-0087-4DEC-B6A0-DEE8E1693281}"/>
    <dgm:cxn modelId="{1DE7A744-ADF9-4D19-908B-37E54104CC7D}" type="presOf" srcId="{9A6AC3EA-D96D-4C70-A98E-4AF95F9CC252}" destId="{96FCAEAB-F2FF-4E62-A10F-92CA0B83D663}" srcOrd="0" destOrd="0" presId="urn:microsoft.com/office/officeart/2011/layout/TabList"/>
    <dgm:cxn modelId="{33C21348-F4BE-4FF6-915F-5614A198CA88}" type="presOf" srcId="{1EB1372A-EBA6-4D5E-9BCC-A9BDA8A823BE}" destId="{37F34AC9-71BD-4EB5-B881-246C744095D1}" srcOrd="0" destOrd="0" presId="urn:microsoft.com/office/officeart/2011/layout/TabList"/>
    <dgm:cxn modelId="{0A48316B-7264-4737-B8D1-05F1B1E5B419}" type="presOf" srcId="{FD524C82-5474-429C-9ADF-BE2520CAAA9D}" destId="{B201A340-30C1-47B3-BF25-41A4ABF93C3E}" srcOrd="0" destOrd="0" presId="urn:microsoft.com/office/officeart/2011/layout/TabList"/>
    <dgm:cxn modelId="{4784ED6E-164D-489E-A4A6-E52D04E02C7D}" srcId="{FD524C82-5474-429C-9ADF-BE2520CAAA9D}" destId="{7C793B89-1E4D-4688-AE59-095F2427175E}" srcOrd="3" destOrd="0" parTransId="{6AED7439-56D7-4216-ABD3-144BBBABA046}" sibTransId="{62D5A5D8-9DBB-49D9-945A-C7186132A9C7}"/>
    <dgm:cxn modelId="{0DC7FC6E-3AB1-4515-BD66-7BC199108421}" srcId="{FD524C82-5474-429C-9ADF-BE2520CAAA9D}" destId="{75BA2D81-E8B7-4A97-99EB-3F066B093BD8}" srcOrd="4" destOrd="0" parTransId="{325CBA4E-EBC9-4504-BAF1-7364A3B067AB}" sibTransId="{89422E58-922F-4231-8441-1365BB277978}"/>
    <dgm:cxn modelId="{A7A23070-939E-4FB1-A2C0-92F4298CF96E}" type="presOf" srcId="{9E9DDFD6-711E-4376-8C19-F5A65B57220F}" destId="{A0F06CFD-375F-455B-911B-431684BF239C}" srcOrd="0" destOrd="0" presId="urn:microsoft.com/office/officeart/2011/layout/TabList"/>
    <dgm:cxn modelId="{C6F5F471-0A35-49CB-B7BD-08380C967A6B}" type="presOf" srcId="{4D9A6CC3-1995-4DB1-B65B-BD442990DA71}" destId="{08712882-0F48-4ACA-B0D3-B97625B92990}" srcOrd="0" destOrd="0" presId="urn:microsoft.com/office/officeart/2011/layout/TabList"/>
    <dgm:cxn modelId="{4A92595A-E3A1-4777-ABF2-8B61F0AE7DBC}" srcId="{7C793B89-1E4D-4688-AE59-095F2427175E}" destId="{817B1D56-B527-4C02-9E8F-78726345871A}" srcOrd="0" destOrd="0" parTransId="{529F764A-371F-443E-B23F-3315B77AA133}" sibTransId="{7F705EC0-01E6-44A7-BED9-75E9D952EBA5}"/>
    <dgm:cxn modelId="{9E31B47B-FDD2-4F9B-97A9-481B123F2EC5}" type="presOf" srcId="{75BA2D81-E8B7-4A97-99EB-3F066B093BD8}" destId="{8FAA8D8D-8F85-494C-96A2-FB6F87719643}" srcOrd="0" destOrd="0" presId="urn:microsoft.com/office/officeart/2011/layout/TabList"/>
    <dgm:cxn modelId="{2B57568F-7BD6-4148-B714-02B4314BDF44}" srcId="{1EB1372A-EBA6-4D5E-9BCC-A9BDA8A823BE}" destId="{773F34A0-C405-40A9-B27F-D23CD9E38889}" srcOrd="0" destOrd="0" parTransId="{300620F3-1C14-4244-9C99-08432D31C426}" sibTransId="{E95C06E0-68D6-4CD2-8F56-1AAE8B38C69D}"/>
    <dgm:cxn modelId="{89D18BBE-B809-4644-AFA2-C9977BF73A92}" type="presOf" srcId="{B7C4A690-9CB0-4FA8-8815-D6C95A1650EC}" destId="{8282315E-9882-49E3-B3B3-9B3C2DFED536}" srcOrd="0" destOrd="0" presId="urn:microsoft.com/office/officeart/2011/layout/TabList"/>
    <dgm:cxn modelId="{675B65C4-D113-4734-B7C8-16C180507BA1}" type="presOf" srcId="{773F34A0-C405-40A9-B27F-D23CD9E38889}" destId="{C442166D-9F45-409B-BFC5-A23C51222085}" srcOrd="0" destOrd="0" presId="urn:microsoft.com/office/officeart/2011/layout/TabList"/>
    <dgm:cxn modelId="{CC2C5DC7-633B-485C-9737-B47854439B84}" srcId="{FD524C82-5474-429C-9ADF-BE2520CAAA9D}" destId="{B7C4A690-9CB0-4FA8-8815-D6C95A1650EC}" srcOrd="2" destOrd="0" parTransId="{2C7723C4-C5DF-4A2B-ABD8-10B814B69E9B}" sibTransId="{D6BDA6A8-FB52-4383-AFB9-FE519F7F3AD5}"/>
    <dgm:cxn modelId="{3B1920D2-28BC-4AAF-8129-4EDBC82E52F7}" srcId="{9A6AC3EA-D96D-4C70-A98E-4AF95F9CC252}" destId="{4D9A6CC3-1995-4DB1-B65B-BD442990DA71}" srcOrd="0" destOrd="0" parTransId="{6A50596A-BD26-4733-9B31-00B8FA6D7A34}" sibTransId="{B9D98FFD-6967-4852-8DA4-113E52499B3F}"/>
    <dgm:cxn modelId="{3A89EBF9-D488-40B8-9298-A7073B96D2B1}" type="presOf" srcId="{7C793B89-1E4D-4688-AE59-095F2427175E}" destId="{82C2ABD2-C80E-4247-BF2D-1D55B8688FD0}" srcOrd="0" destOrd="0" presId="urn:microsoft.com/office/officeart/2011/layout/TabList"/>
    <dgm:cxn modelId="{A8CA56CD-1CD2-4047-938F-ABFB59936BD6}" type="presParOf" srcId="{B201A340-30C1-47B3-BF25-41A4ABF93C3E}" destId="{C8CD4B89-6174-4DE2-B017-12E01416ABE5}" srcOrd="0" destOrd="0" presId="urn:microsoft.com/office/officeart/2011/layout/TabList"/>
    <dgm:cxn modelId="{E792FEFF-D1EE-4357-8538-059860657403}" type="presParOf" srcId="{C8CD4B89-6174-4DE2-B017-12E01416ABE5}" destId="{C442166D-9F45-409B-BFC5-A23C51222085}" srcOrd="0" destOrd="0" presId="urn:microsoft.com/office/officeart/2011/layout/TabList"/>
    <dgm:cxn modelId="{CD590B85-D208-4D95-A043-84A406009792}" type="presParOf" srcId="{C8CD4B89-6174-4DE2-B017-12E01416ABE5}" destId="{37F34AC9-71BD-4EB5-B881-246C744095D1}" srcOrd="1" destOrd="0" presId="urn:microsoft.com/office/officeart/2011/layout/TabList"/>
    <dgm:cxn modelId="{229EEC9F-A96F-41A8-A3A9-71AAC22ABE0C}" type="presParOf" srcId="{C8CD4B89-6174-4DE2-B017-12E01416ABE5}" destId="{2BC44889-8302-459E-8C0F-413858FC70C6}" srcOrd="2" destOrd="0" presId="urn:microsoft.com/office/officeart/2011/layout/TabList"/>
    <dgm:cxn modelId="{DD12154B-ADEC-4DCC-A4E1-E7B0E195566D}" type="presParOf" srcId="{B201A340-30C1-47B3-BF25-41A4ABF93C3E}" destId="{EEFF69C4-24FB-4356-B73E-4EBB0C1C725B}" srcOrd="1" destOrd="0" presId="urn:microsoft.com/office/officeart/2011/layout/TabList"/>
    <dgm:cxn modelId="{7A05CD73-49EC-485F-B338-D07180B3EF65}" type="presParOf" srcId="{B201A340-30C1-47B3-BF25-41A4ABF93C3E}" destId="{F68CB5F6-F852-4D9D-A592-6C8E65BC3119}" srcOrd="2" destOrd="0" presId="urn:microsoft.com/office/officeart/2011/layout/TabList"/>
    <dgm:cxn modelId="{DFD0C554-0504-4520-9A08-E330F30C2538}" type="presParOf" srcId="{F68CB5F6-F852-4D9D-A592-6C8E65BC3119}" destId="{08712882-0F48-4ACA-B0D3-B97625B92990}" srcOrd="0" destOrd="0" presId="urn:microsoft.com/office/officeart/2011/layout/TabList"/>
    <dgm:cxn modelId="{A4594B77-D56E-4BDD-B407-A781C8BCF1A8}" type="presParOf" srcId="{F68CB5F6-F852-4D9D-A592-6C8E65BC3119}" destId="{96FCAEAB-F2FF-4E62-A10F-92CA0B83D663}" srcOrd="1" destOrd="0" presId="urn:microsoft.com/office/officeart/2011/layout/TabList"/>
    <dgm:cxn modelId="{E0659889-B674-4E08-9EAB-218A8C16A526}" type="presParOf" srcId="{F68CB5F6-F852-4D9D-A592-6C8E65BC3119}" destId="{1D6C6186-8405-4BF9-9B18-BE8FAFC366E9}" srcOrd="2" destOrd="0" presId="urn:microsoft.com/office/officeart/2011/layout/TabList"/>
    <dgm:cxn modelId="{E402A15C-1D27-4A3A-9383-164CAF229F1F}" type="presParOf" srcId="{B201A340-30C1-47B3-BF25-41A4ABF93C3E}" destId="{33A767BB-D63D-49C2-9800-CD26C21E4F27}" srcOrd="3" destOrd="0" presId="urn:microsoft.com/office/officeart/2011/layout/TabList"/>
    <dgm:cxn modelId="{E8AB5932-4F92-4A66-BDE4-319AF331931C}" type="presParOf" srcId="{B201A340-30C1-47B3-BF25-41A4ABF93C3E}" destId="{795A8423-D82C-40AC-8BB4-466287622052}" srcOrd="4" destOrd="0" presId="urn:microsoft.com/office/officeart/2011/layout/TabList"/>
    <dgm:cxn modelId="{FEBB088D-6A49-4496-B076-8E5269F162F8}" type="presParOf" srcId="{795A8423-D82C-40AC-8BB4-466287622052}" destId="{B3135368-3210-442E-9746-00FC9009FE7F}" srcOrd="0" destOrd="0" presId="urn:microsoft.com/office/officeart/2011/layout/TabList"/>
    <dgm:cxn modelId="{BA98095F-EDD9-4797-899A-FBDEDBC64956}" type="presParOf" srcId="{795A8423-D82C-40AC-8BB4-466287622052}" destId="{8282315E-9882-49E3-B3B3-9B3C2DFED536}" srcOrd="1" destOrd="0" presId="urn:microsoft.com/office/officeart/2011/layout/TabList"/>
    <dgm:cxn modelId="{DDA9E612-E510-45AC-8AC5-A02BC4E5C955}" type="presParOf" srcId="{795A8423-D82C-40AC-8BB4-466287622052}" destId="{22157C81-826B-4422-8DB6-5E6835026C19}" srcOrd="2" destOrd="0" presId="urn:microsoft.com/office/officeart/2011/layout/TabList"/>
    <dgm:cxn modelId="{68F13617-AB3C-4C51-B3F6-B9AB4DF35566}" type="presParOf" srcId="{B201A340-30C1-47B3-BF25-41A4ABF93C3E}" destId="{E639B06F-695A-48C4-8D32-159CC80EC5B9}" srcOrd="5" destOrd="0" presId="urn:microsoft.com/office/officeart/2011/layout/TabList"/>
    <dgm:cxn modelId="{59C15335-E4DD-45CE-B523-9E0AAB9DD251}" type="presParOf" srcId="{B201A340-30C1-47B3-BF25-41A4ABF93C3E}" destId="{8FD83A6B-4F5D-45E1-BCDB-C55B07B37155}" srcOrd="6" destOrd="0" presId="urn:microsoft.com/office/officeart/2011/layout/TabList"/>
    <dgm:cxn modelId="{7F0E05E9-5167-4BBA-934D-4851D9AD6E7D}" type="presParOf" srcId="{8FD83A6B-4F5D-45E1-BCDB-C55B07B37155}" destId="{7217F4FD-7A9F-450E-805D-2CD77815DFA6}" srcOrd="0" destOrd="0" presId="urn:microsoft.com/office/officeart/2011/layout/TabList"/>
    <dgm:cxn modelId="{5B7C52C8-A596-4AC6-B463-5D1E54ACBF75}" type="presParOf" srcId="{8FD83A6B-4F5D-45E1-BCDB-C55B07B37155}" destId="{82C2ABD2-C80E-4247-BF2D-1D55B8688FD0}" srcOrd="1" destOrd="0" presId="urn:microsoft.com/office/officeart/2011/layout/TabList"/>
    <dgm:cxn modelId="{3065AAA6-5BC0-423C-953C-6529882C34F4}" type="presParOf" srcId="{8FD83A6B-4F5D-45E1-BCDB-C55B07B37155}" destId="{796FB001-472A-4864-86C8-34E5B4893C69}" srcOrd="2" destOrd="0" presId="urn:microsoft.com/office/officeart/2011/layout/TabList"/>
    <dgm:cxn modelId="{B40B7E37-2B65-45B6-BE31-C5519BBD3EFE}" type="presParOf" srcId="{B201A340-30C1-47B3-BF25-41A4ABF93C3E}" destId="{EBFFADB5-D24A-49CA-8878-C56A9AA1CBD7}" srcOrd="7" destOrd="0" presId="urn:microsoft.com/office/officeart/2011/layout/TabList"/>
    <dgm:cxn modelId="{9B6DFB5D-CEED-484E-9E95-337E50D80AB2}" type="presParOf" srcId="{B201A340-30C1-47B3-BF25-41A4ABF93C3E}" destId="{AAB2E674-3CB9-45A1-BC25-68BA69552F0D}" srcOrd="8" destOrd="0" presId="urn:microsoft.com/office/officeart/2011/layout/TabList"/>
    <dgm:cxn modelId="{CF9F4447-EB5D-4270-9A1D-32A7D41ADD35}" type="presParOf" srcId="{AAB2E674-3CB9-45A1-BC25-68BA69552F0D}" destId="{A0F06CFD-375F-455B-911B-431684BF239C}" srcOrd="0" destOrd="0" presId="urn:microsoft.com/office/officeart/2011/layout/TabList"/>
    <dgm:cxn modelId="{69490B18-9028-42AD-B415-4B9035C8463B}" type="presParOf" srcId="{AAB2E674-3CB9-45A1-BC25-68BA69552F0D}" destId="{8FAA8D8D-8F85-494C-96A2-FB6F87719643}" srcOrd="1" destOrd="0" presId="urn:microsoft.com/office/officeart/2011/layout/TabList"/>
    <dgm:cxn modelId="{0A9D21C1-C09A-4F82-81DF-557309CFE205}" type="presParOf" srcId="{AAB2E674-3CB9-45A1-BC25-68BA69552F0D}" destId="{1A99D8EA-FB6C-433C-B78F-2AD21CB58BC7}"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0B845B-C489-46E4-B249-76EDB7AC1BB3}">
      <dsp:nvSpPr>
        <dsp:cNvPr id="0" name=""/>
        <dsp:cNvSpPr/>
      </dsp:nvSpPr>
      <dsp:spPr>
        <a:xfrm>
          <a:off x="4962264" y="1797149"/>
          <a:ext cx="4129491" cy="909794"/>
        </a:xfrm>
        <a:custGeom>
          <a:avLst/>
          <a:gdLst/>
          <a:ahLst/>
          <a:cxnLst/>
          <a:rect l="0" t="0" r="0" b="0"/>
          <a:pathLst>
            <a:path>
              <a:moveTo>
                <a:pt x="0" y="0"/>
              </a:moveTo>
              <a:lnTo>
                <a:pt x="0" y="707722"/>
              </a:lnTo>
              <a:lnTo>
                <a:pt x="4129491" y="707722"/>
              </a:lnTo>
              <a:lnTo>
                <a:pt x="4129491" y="909794"/>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8F575E-C6E7-43F9-97DD-58328996D790}">
      <dsp:nvSpPr>
        <dsp:cNvPr id="0" name=""/>
        <dsp:cNvSpPr/>
      </dsp:nvSpPr>
      <dsp:spPr>
        <a:xfrm>
          <a:off x="4962264" y="1797149"/>
          <a:ext cx="1463472" cy="909794"/>
        </a:xfrm>
        <a:custGeom>
          <a:avLst/>
          <a:gdLst/>
          <a:ahLst/>
          <a:cxnLst/>
          <a:rect l="0" t="0" r="0" b="0"/>
          <a:pathLst>
            <a:path>
              <a:moveTo>
                <a:pt x="0" y="0"/>
              </a:moveTo>
              <a:lnTo>
                <a:pt x="0" y="707722"/>
              </a:lnTo>
              <a:lnTo>
                <a:pt x="1463472" y="707722"/>
              </a:lnTo>
              <a:lnTo>
                <a:pt x="1463472" y="909794"/>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96E475-BC4E-44A1-AB44-BCD9CD857343}">
      <dsp:nvSpPr>
        <dsp:cNvPr id="0" name=""/>
        <dsp:cNvSpPr/>
      </dsp:nvSpPr>
      <dsp:spPr>
        <a:xfrm>
          <a:off x="3759717" y="1797149"/>
          <a:ext cx="1202546" cy="909794"/>
        </a:xfrm>
        <a:custGeom>
          <a:avLst/>
          <a:gdLst/>
          <a:ahLst/>
          <a:cxnLst/>
          <a:rect l="0" t="0" r="0" b="0"/>
          <a:pathLst>
            <a:path>
              <a:moveTo>
                <a:pt x="1202546" y="0"/>
              </a:moveTo>
              <a:lnTo>
                <a:pt x="1202546" y="707722"/>
              </a:lnTo>
              <a:lnTo>
                <a:pt x="0" y="707722"/>
              </a:lnTo>
              <a:lnTo>
                <a:pt x="0" y="909794"/>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D36A9D-9BCE-4FB1-BF84-2537817D5AF9}">
      <dsp:nvSpPr>
        <dsp:cNvPr id="0" name=""/>
        <dsp:cNvSpPr/>
      </dsp:nvSpPr>
      <dsp:spPr>
        <a:xfrm>
          <a:off x="1093699" y="1797149"/>
          <a:ext cx="3868565" cy="909794"/>
        </a:xfrm>
        <a:custGeom>
          <a:avLst/>
          <a:gdLst/>
          <a:ahLst/>
          <a:cxnLst/>
          <a:rect l="0" t="0" r="0" b="0"/>
          <a:pathLst>
            <a:path>
              <a:moveTo>
                <a:pt x="3868565" y="0"/>
              </a:moveTo>
              <a:lnTo>
                <a:pt x="3868565" y="707722"/>
              </a:lnTo>
              <a:lnTo>
                <a:pt x="0" y="707722"/>
              </a:lnTo>
              <a:lnTo>
                <a:pt x="0" y="909794"/>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53694C-BC40-4EFD-993A-883EF3625267}">
      <dsp:nvSpPr>
        <dsp:cNvPr id="0" name=""/>
        <dsp:cNvSpPr/>
      </dsp:nvSpPr>
      <dsp:spPr>
        <a:xfrm>
          <a:off x="3195770" y="6289"/>
          <a:ext cx="3532988" cy="179086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038F91-E742-4423-904E-9BE2A7225C73}">
      <dsp:nvSpPr>
        <dsp:cNvPr id="0" name=""/>
        <dsp:cNvSpPr/>
      </dsp:nvSpPr>
      <dsp:spPr>
        <a:xfrm>
          <a:off x="3438135" y="236536"/>
          <a:ext cx="3532988" cy="1790860"/>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u="none" kern="1200" dirty="0">
              <a:solidFill>
                <a:schemeClr val="tx1"/>
              </a:solidFill>
              <a:latin typeface="Times New Roman" panose="02020603050405020304" pitchFamily="18" charset="0"/>
              <a:cs typeface="Times New Roman" panose="02020603050405020304" pitchFamily="18" charset="0"/>
            </a:rPr>
            <a:t>Not be deemed to be an assessee in default</a:t>
          </a:r>
        </a:p>
      </dsp:txBody>
      <dsp:txXfrm>
        <a:off x="3490587" y="288988"/>
        <a:ext cx="3428084" cy="1685956"/>
      </dsp:txXfrm>
    </dsp:sp>
    <dsp:sp modelId="{412BC950-3022-4B42-94C7-97639F19CA3E}">
      <dsp:nvSpPr>
        <dsp:cNvPr id="0" name=""/>
        <dsp:cNvSpPr/>
      </dsp:nvSpPr>
      <dsp:spPr>
        <a:xfrm>
          <a:off x="3055" y="2706943"/>
          <a:ext cx="2181288" cy="1385117"/>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20C922-9B8D-4326-88F2-262CB2AED19C}">
      <dsp:nvSpPr>
        <dsp:cNvPr id="0" name=""/>
        <dsp:cNvSpPr/>
      </dsp:nvSpPr>
      <dsp:spPr>
        <a:xfrm>
          <a:off x="245420" y="2937190"/>
          <a:ext cx="2181288" cy="1385117"/>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Deductee has Furnished his return of income u/s 139</a:t>
          </a:r>
        </a:p>
      </dsp:txBody>
      <dsp:txXfrm>
        <a:off x="285989" y="2977759"/>
        <a:ext cx="2100150" cy="1303979"/>
      </dsp:txXfrm>
    </dsp:sp>
    <dsp:sp modelId="{F2556FC4-0347-43F5-A457-787BF9D89F78}">
      <dsp:nvSpPr>
        <dsp:cNvPr id="0" name=""/>
        <dsp:cNvSpPr/>
      </dsp:nvSpPr>
      <dsp:spPr>
        <a:xfrm>
          <a:off x="2669073" y="2706943"/>
          <a:ext cx="2181288" cy="1385117"/>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A97EBA-FA82-432D-87E5-A97F0786191D}">
      <dsp:nvSpPr>
        <dsp:cNvPr id="0" name=""/>
        <dsp:cNvSpPr/>
      </dsp:nvSpPr>
      <dsp:spPr>
        <a:xfrm>
          <a:off x="2911439" y="2937190"/>
          <a:ext cx="2181288" cy="1385117"/>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Taken into account such sum/ income  in such return</a:t>
          </a:r>
        </a:p>
      </dsp:txBody>
      <dsp:txXfrm>
        <a:off x="2952008" y="2977759"/>
        <a:ext cx="2100150" cy="1303979"/>
      </dsp:txXfrm>
    </dsp:sp>
    <dsp:sp modelId="{335E75E0-9DF6-420C-A715-3668B61D70D7}">
      <dsp:nvSpPr>
        <dsp:cNvPr id="0" name=""/>
        <dsp:cNvSpPr/>
      </dsp:nvSpPr>
      <dsp:spPr>
        <a:xfrm>
          <a:off x="5335092" y="2706943"/>
          <a:ext cx="2181288" cy="1385117"/>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E7F51E-3938-4E0B-9191-181ED56DE627}">
      <dsp:nvSpPr>
        <dsp:cNvPr id="0" name=""/>
        <dsp:cNvSpPr/>
      </dsp:nvSpPr>
      <dsp:spPr>
        <a:xfrm>
          <a:off x="5577458" y="2937190"/>
          <a:ext cx="2181288" cy="1385117"/>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Paid the tax due on income declared by him in such return of income</a:t>
          </a:r>
        </a:p>
      </dsp:txBody>
      <dsp:txXfrm>
        <a:off x="5618027" y="2977759"/>
        <a:ext cx="2100150" cy="1303979"/>
      </dsp:txXfrm>
    </dsp:sp>
    <dsp:sp modelId="{282F7CBE-7062-4CCB-BA7C-10BBF4A1A102}">
      <dsp:nvSpPr>
        <dsp:cNvPr id="0" name=""/>
        <dsp:cNvSpPr/>
      </dsp:nvSpPr>
      <dsp:spPr>
        <a:xfrm>
          <a:off x="8001111" y="2706943"/>
          <a:ext cx="2181288" cy="1385117"/>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C094C6-0D6C-45A8-B065-B14D7384DE79}">
      <dsp:nvSpPr>
        <dsp:cNvPr id="0" name=""/>
        <dsp:cNvSpPr/>
      </dsp:nvSpPr>
      <dsp:spPr>
        <a:xfrm>
          <a:off x="8243476" y="2937190"/>
          <a:ext cx="2181288" cy="1385117"/>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Furnishes a certificate to this effect from an accountant in  FORM 26A</a:t>
          </a:r>
        </a:p>
      </dsp:txBody>
      <dsp:txXfrm>
        <a:off x="8284045" y="2977759"/>
        <a:ext cx="2100150" cy="130397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4DA4D-C471-43D1-91F6-0581AAA2A9B8}">
      <dsp:nvSpPr>
        <dsp:cNvPr id="0" name=""/>
        <dsp:cNvSpPr/>
      </dsp:nvSpPr>
      <dsp:spPr>
        <a:xfrm>
          <a:off x="0" y="409960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6FB001-472A-4864-86C8-34E5B4893C69}">
      <dsp:nvSpPr>
        <dsp:cNvPr id="0" name=""/>
        <dsp:cNvSpPr/>
      </dsp:nvSpPr>
      <dsp:spPr>
        <a:xfrm>
          <a:off x="0" y="3272383"/>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244515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1617933"/>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79070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366347" y="287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Any person (Other than Individual &amp; HUF) </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366347" y="2875"/>
        <a:ext cx="6734988" cy="787833"/>
      </dsp:txXfrm>
    </dsp:sp>
    <dsp:sp modelId="{37F34AC9-71BD-4EB5-B881-246C744095D1}">
      <dsp:nvSpPr>
        <dsp:cNvPr id="0" name=""/>
        <dsp:cNvSpPr/>
      </dsp:nvSpPr>
      <dsp:spPr>
        <a:xfrm>
          <a:off x="0" y="2875"/>
          <a:ext cx="2366347" cy="787833"/>
        </a:xfrm>
        <a:prstGeom prst="round2SameRect">
          <a:avLst>
            <a:gd name="adj1" fmla="val 16670"/>
            <a:gd name="adj2" fmla="val 0"/>
          </a:avLst>
        </a:prstGeom>
        <a:solidFill>
          <a:srgbClr val="90C226">
            <a:hueOff val="0"/>
            <a:satOff val="0"/>
            <a:lumOff val="0"/>
            <a:alphaOff val="0"/>
          </a:srgbClr>
        </a:solidFill>
        <a:ln w="19050" cap="rnd" cmpd="sng" algn="ctr">
          <a:solidFill>
            <a:srgbClr val="90C226">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Payer</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8466" y="41341"/>
        <a:ext cx="2289415" cy="749367"/>
      </dsp:txXfrm>
    </dsp:sp>
    <dsp:sp modelId="{08712882-0F48-4ACA-B0D3-B97625B92990}">
      <dsp:nvSpPr>
        <dsp:cNvPr id="0" name=""/>
        <dsp:cNvSpPr/>
      </dsp:nvSpPr>
      <dsp:spPr>
        <a:xfrm>
          <a:off x="2366347" y="830100"/>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Any Resident</a:t>
          </a:r>
          <a:endParaRPr lang="en-IN" sz="2000" b="1" kern="1200" dirty="0">
            <a:latin typeface="Times New Roman" panose="02020603050405020304" pitchFamily="18" charset="0"/>
            <a:cs typeface="Times New Roman" panose="02020603050405020304" pitchFamily="18" charset="0"/>
          </a:endParaRPr>
        </a:p>
      </dsp:txBody>
      <dsp:txXfrm>
        <a:off x="2366347" y="830100"/>
        <a:ext cx="6734988" cy="787833"/>
      </dsp:txXfrm>
    </dsp:sp>
    <dsp:sp modelId="{96FCAEAB-F2FF-4E62-A10F-92CA0B83D663}">
      <dsp:nvSpPr>
        <dsp:cNvPr id="0" name=""/>
        <dsp:cNvSpPr/>
      </dsp:nvSpPr>
      <dsp:spPr>
        <a:xfrm>
          <a:off x="0" y="830100"/>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890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8466" y="868566"/>
        <a:ext cx="2289415" cy="749367"/>
      </dsp:txXfrm>
    </dsp:sp>
    <dsp:sp modelId="{B3135368-3210-442E-9746-00FC9009FE7F}">
      <dsp:nvSpPr>
        <dsp:cNvPr id="0" name=""/>
        <dsp:cNvSpPr/>
      </dsp:nvSpPr>
      <dsp:spPr>
        <a:xfrm>
          <a:off x="2366347" y="165732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At the time of credit of such income to the account of the payee or at the time of payment, whichever is earlier.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366347" y="1657325"/>
        <a:ext cx="6734988" cy="787833"/>
      </dsp:txXfrm>
    </dsp:sp>
    <dsp:sp modelId="{8282315E-9882-49E3-B3B3-9B3C2DFED536}">
      <dsp:nvSpPr>
        <dsp:cNvPr id="0" name=""/>
        <dsp:cNvSpPr/>
      </dsp:nvSpPr>
      <dsp:spPr>
        <a:xfrm>
          <a:off x="0" y="165732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890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8466" y="1695791"/>
        <a:ext cx="2289415" cy="749367"/>
      </dsp:txXfrm>
    </dsp:sp>
    <dsp:sp modelId="{7217F4FD-7A9F-450E-805D-2CD77815DFA6}">
      <dsp:nvSpPr>
        <dsp:cNvPr id="0" name=""/>
        <dsp:cNvSpPr/>
      </dsp:nvSpPr>
      <dsp:spPr>
        <a:xfrm>
          <a:off x="2366347" y="2484550"/>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5%</a:t>
          </a:r>
        </a:p>
      </dsp:txBody>
      <dsp:txXfrm>
        <a:off x="2366347" y="2484550"/>
        <a:ext cx="6734988" cy="787833"/>
      </dsp:txXfrm>
    </dsp:sp>
    <dsp:sp modelId="{82C2ABD2-C80E-4247-BF2D-1D55B8688FD0}">
      <dsp:nvSpPr>
        <dsp:cNvPr id="0" name=""/>
        <dsp:cNvSpPr/>
      </dsp:nvSpPr>
      <dsp:spPr>
        <a:xfrm>
          <a:off x="0" y="2484550"/>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890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8466" y="2523016"/>
        <a:ext cx="2289415" cy="749367"/>
      </dsp:txXfrm>
    </dsp:sp>
    <dsp:sp modelId="{90BF0544-6481-4C73-959C-F187371CE472}">
      <dsp:nvSpPr>
        <dsp:cNvPr id="0" name=""/>
        <dsp:cNvSpPr/>
      </dsp:nvSpPr>
      <dsp:spPr>
        <a:xfrm>
          <a:off x="2366347" y="331177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More than Rs.15,000 during a FY</a:t>
          </a:r>
        </a:p>
      </dsp:txBody>
      <dsp:txXfrm>
        <a:off x="2366347" y="3311775"/>
        <a:ext cx="6734988" cy="787833"/>
      </dsp:txXfrm>
    </dsp:sp>
    <dsp:sp modelId="{FB87A1C5-4A2B-4778-AA81-FFDF538D457E}">
      <dsp:nvSpPr>
        <dsp:cNvPr id="0" name=""/>
        <dsp:cNvSpPr/>
      </dsp:nvSpPr>
      <dsp:spPr>
        <a:xfrm>
          <a:off x="0" y="331177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890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sp:txBody>
      <dsp:txXfrm>
        <a:off x="38466" y="3350241"/>
        <a:ext cx="2289415" cy="74936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4DA4D-C471-43D1-91F6-0581AAA2A9B8}">
      <dsp:nvSpPr>
        <dsp:cNvPr id="0" name=""/>
        <dsp:cNvSpPr/>
      </dsp:nvSpPr>
      <dsp:spPr>
        <a:xfrm>
          <a:off x="0" y="409960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6FB001-472A-4864-86C8-34E5B4893C69}">
      <dsp:nvSpPr>
        <dsp:cNvPr id="0" name=""/>
        <dsp:cNvSpPr/>
      </dsp:nvSpPr>
      <dsp:spPr>
        <a:xfrm>
          <a:off x="0" y="3272383"/>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244515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1617933"/>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79070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366347" y="287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Any person (Other than Individual &amp; HUF) </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366347" y="2875"/>
        <a:ext cx="6734988" cy="787833"/>
      </dsp:txXfrm>
    </dsp:sp>
    <dsp:sp modelId="{37F34AC9-71BD-4EB5-B881-246C744095D1}">
      <dsp:nvSpPr>
        <dsp:cNvPr id="0" name=""/>
        <dsp:cNvSpPr/>
      </dsp:nvSpPr>
      <dsp:spPr>
        <a:xfrm>
          <a:off x="0" y="287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Payer</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8466" y="41341"/>
        <a:ext cx="2289415" cy="749367"/>
      </dsp:txXfrm>
    </dsp:sp>
    <dsp:sp modelId="{08712882-0F48-4ACA-B0D3-B97625B92990}">
      <dsp:nvSpPr>
        <dsp:cNvPr id="0" name=""/>
        <dsp:cNvSpPr/>
      </dsp:nvSpPr>
      <dsp:spPr>
        <a:xfrm>
          <a:off x="2366347" y="830100"/>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Any Resident</a:t>
          </a:r>
          <a:endParaRPr lang="en-IN" sz="2000" b="1" kern="1200" dirty="0">
            <a:latin typeface="Times New Roman" panose="02020603050405020304" pitchFamily="18" charset="0"/>
            <a:cs typeface="Times New Roman" panose="02020603050405020304" pitchFamily="18" charset="0"/>
          </a:endParaRPr>
        </a:p>
      </dsp:txBody>
      <dsp:txXfrm>
        <a:off x="2366347" y="830100"/>
        <a:ext cx="6734988" cy="787833"/>
      </dsp:txXfrm>
    </dsp:sp>
    <dsp:sp modelId="{96FCAEAB-F2FF-4E62-A10F-92CA0B83D663}">
      <dsp:nvSpPr>
        <dsp:cNvPr id="0" name=""/>
        <dsp:cNvSpPr/>
      </dsp:nvSpPr>
      <dsp:spPr>
        <a:xfrm>
          <a:off x="0" y="830100"/>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8466" y="868566"/>
        <a:ext cx="2289415" cy="749367"/>
      </dsp:txXfrm>
    </dsp:sp>
    <dsp:sp modelId="{B3135368-3210-442E-9746-00FC9009FE7F}">
      <dsp:nvSpPr>
        <dsp:cNvPr id="0" name=""/>
        <dsp:cNvSpPr/>
      </dsp:nvSpPr>
      <dsp:spPr>
        <a:xfrm>
          <a:off x="2366347" y="165732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At the time of credit of such income to the account of the payee or at the time of payment, whichever is earlier.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366347" y="1657325"/>
        <a:ext cx="6734988" cy="787833"/>
      </dsp:txXfrm>
    </dsp:sp>
    <dsp:sp modelId="{8282315E-9882-49E3-B3B3-9B3C2DFED536}">
      <dsp:nvSpPr>
        <dsp:cNvPr id="0" name=""/>
        <dsp:cNvSpPr/>
      </dsp:nvSpPr>
      <dsp:spPr>
        <a:xfrm>
          <a:off x="0" y="165732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8466" y="1695791"/>
        <a:ext cx="2289415" cy="749367"/>
      </dsp:txXfrm>
    </dsp:sp>
    <dsp:sp modelId="{7217F4FD-7A9F-450E-805D-2CD77815DFA6}">
      <dsp:nvSpPr>
        <dsp:cNvPr id="0" name=""/>
        <dsp:cNvSpPr/>
      </dsp:nvSpPr>
      <dsp:spPr>
        <a:xfrm>
          <a:off x="2366347" y="2484550"/>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Plant and Machinery or Equipment: 2%</a:t>
          </a:r>
        </a:p>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Land, Building, or Furniture and Fittings: 10</a:t>
          </a:r>
          <a:r>
            <a:rPr lang="en-IN" sz="2000" b="1" kern="1200" dirty="0">
              <a:solidFill>
                <a:schemeClr val="tx1"/>
              </a:solidFill>
              <a:latin typeface="Times New Roman" panose="02020603050405020304" pitchFamily="18" charset="0"/>
              <a:cs typeface="Times New Roman" panose="02020603050405020304" pitchFamily="18" charset="0"/>
            </a:rPr>
            <a:t>%</a:t>
          </a:r>
        </a:p>
      </dsp:txBody>
      <dsp:txXfrm>
        <a:off x="2366347" y="2484550"/>
        <a:ext cx="6734988" cy="787833"/>
      </dsp:txXfrm>
    </dsp:sp>
    <dsp:sp modelId="{82C2ABD2-C80E-4247-BF2D-1D55B8688FD0}">
      <dsp:nvSpPr>
        <dsp:cNvPr id="0" name=""/>
        <dsp:cNvSpPr/>
      </dsp:nvSpPr>
      <dsp:spPr>
        <a:xfrm>
          <a:off x="0" y="2484550"/>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8466" y="2523016"/>
        <a:ext cx="2289415" cy="749367"/>
      </dsp:txXfrm>
    </dsp:sp>
    <dsp:sp modelId="{90BF0544-6481-4C73-959C-F187371CE472}">
      <dsp:nvSpPr>
        <dsp:cNvPr id="0" name=""/>
        <dsp:cNvSpPr/>
      </dsp:nvSpPr>
      <dsp:spPr>
        <a:xfrm>
          <a:off x="2366347" y="331177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More than Rs.2,40,000 during a FY</a:t>
          </a:r>
        </a:p>
      </dsp:txBody>
      <dsp:txXfrm>
        <a:off x="2366347" y="3311775"/>
        <a:ext cx="6734988" cy="787833"/>
      </dsp:txXfrm>
    </dsp:sp>
    <dsp:sp modelId="{FB87A1C5-4A2B-4778-AA81-FFDF538D457E}">
      <dsp:nvSpPr>
        <dsp:cNvPr id="0" name=""/>
        <dsp:cNvSpPr/>
      </dsp:nvSpPr>
      <dsp:spPr>
        <a:xfrm>
          <a:off x="0" y="331177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sp:txBody>
      <dsp:txXfrm>
        <a:off x="38466" y="3350241"/>
        <a:ext cx="2289415" cy="74936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4DA4D-C471-43D1-91F6-0581AAA2A9B8}">
      <dsp:nvSpPr>
        <dsp:cNvPr id="0" name=""/>
        <dsp:cNvSpPr/>
      </dsp:nvSpPr>
      <dsp:spPr>
        <a:xfrm>
          <a:off x="0" y="409960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6FB001-472A-4864-86C8-34E5B4893C69}">
      <dsp:nvSpPr>
        <dsp:cNvPr id="0" name=""/>
        <dsp:cNvSpPr/>
      </dsp:nvSpPr>
      <dsp:spPr>
        <a:xfrm>
          <a:off x="0" y="3272383"/>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244515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1617933"/>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79070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366347" y="287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Any person (Other than Individual &amp; HUF) </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366347" y="2875"/>
        <a:ext cx="6734988" cy="787833"/>
      </dsp:txXfrm>
    </dsp:sp>
    <dsp:sp modelId="{37F34AC9-71BD-4EB5-B881-246C744095D1}">
      <dsp:nvSpPr>
        <dsp:cNvPr id="0" name=""/>
        <dsp:cNvSpPr/>
      </dsp:nvSpPr>
      <dsp:spPr>
        <a:xfrm>
          <a:off x="0" y="287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Payer</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8466" y="41341"/>
        <a:ext cx="2289415" cy="749367"/>
      </dsp:txXfrm>
    </dsp:sp>
    <dsp:sp modelId="{08712882-0F48-4ACA-B0D3-B97625B92990}">
      <dsp:nvSpPr>
        <dsp:cNvPr id="0" name=""/>
        <dsp:cNvSpPr/>
      </dsp:nvSpPr>
      <dsp:spPr>
        <a:xfrm>
          <a:off x="2366347" y="830100"/>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Any Resident (other than a person referred to in section 194LA)</a:t>
          </a:r>
          <a:endParaRPr lang="en-IN" sz="2000" b="1" kern="1200" dirty="0">
            <a:latin typeface="Times New Roman" panose="02020603050405020304" pitchFamily="18" charset="0"/>
            <a:cs typeface="Times New Roman" panose="02020603050405020304" pitchFamily="18" charset="0"/>
          </a:endParaRPr>
        </a:p>
      </dsp:txBody>
      <dsp:txXfrm>
        <a:off x="2366347" y="830100"/>
        <a:ext cx="6734988" cy="787833"/>
      </dsp:txXfrm>
    </dsp:sp>
    <dsp:sp modelId="{96FCAEAB-F2FF-4E62-A10F-92CA0B83D663}">
      <dsp:nvSpPr>
        <dsp:cNvPr id="0" name=""/>
        <dsp:cNvSpPr/>
      </dsp:nvSpPr>
      <dsp:spPr>
        <a:xfrm>
          <a:off x="0" y="830100"/>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8466" y="868566"/>
        <a:ext cx="2289415" cy="749367"/>
      </dsp:txXfrm>
    </dsp:sp>
    <dsp:sp modelId="{B3135368-3210-442E-9746-00FC9009FE7F}">
      <dsp:nvSpPr>
        <dsp:cNvPr id="0" name=""/>
        <dsp:cNvSpPr/>
      </dsp:nvSpPr>
      <dsp:spPr>
        <a:xfrm>
          <a:off x="2366347" y="165732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At the time of credit of such income to the account of the payee or at the time of payment, whichever is earlier.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366347" y="1657325"/>
        <a:ext cx="6734988" cy="787833"/>
      </dsp:txXfrm>
    </dsp:sp>
    <dsp:sp modelId="{8282315E-9882-49E3-B3B3-9B3C2DFED536}">
      <dsp:nvSpPr>
        <dsp:cNvPr id="0" name=""/>
        <dsp:cNvSpPr/>
      </dsp:nvSpPr>
      <dsp:spPr>
        <a:xfrm>
          <a:off x="0" y="165732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8466" y="1695791"/>
        <a:ext cx="2289415" cy="749367"/>
      </dsp:txXfrm>
    </dsp:sp>
    <dsp:sp modelId="{7217F4FD-7A9F-450E-805D-2CD77815DFA6}">
      <dsp:nvSpPr>
        <dsp:cNvPr id="0" name=""/>
        <dsp:cNvSpPr/>
      </dsp:nvSpPr>
      <dsp:spPr>
        <a:xfrm>
          <a:off x="2366347" y="2484550"/>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1% of consideration for transfer or stamp duty value, whichever is higher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366347" y="2484550"/>
        <a:ext cx="6734988" cy="787833"/>
      </dsp:txXfrm>
    </dsp:sp>
    <dsp:sp modelId="{82C2ABD2-C80E-4247-BF2D-1D55B8688FD0}">
      <dsp:nvSpPr>
        <dsp:cNvPr id="0" name=""/>
        <dsp:cNvSpPr/>
      </dsp:nvSpPr>
      <dsp:spPr>
        <a:xfrm>
          <a:off x="0" y="2484550"/>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8466" y="2523016"/>
        <a:ext cx="2289415" cy="749367"/>
      </dsp:txXfrm>
    </dsp:sp>
    <dsp:sp modelId="{90BF0544-6481-4C73-959C-F187371CE472}">
      <dsp:nvSpPr>
        <dsp:cNvPr id="0" name=""/>
        <dsp:cNvSpPr/>
      </dsp:nvSpPr>
      <dsp:spPr>
        <a:xfrm>
          <a:off x="2366347" y="331177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Rs.50 lakh or More during a FY</a:t>
          </a:r>
        </a:p>
      </dsp:txBody>
      <dsp:txXfrm>
        <a:off x="2366347" y="3311775"/>
        <a:ext cx="6734988" cy="787833"/>
      </dsp:txXfrm>
    </dsp:sp>
    <dsp:sp modelId="{FB87A1C5-4A2B-4778-AA81-FFDF538D457E}">
      <dsp:nvSpPr>
        <dsp:cNvPr id="0" name=""/>
        <dsp:cNvSpPr/>
      </dsp:nvSpPr>
      <dsp:spPr>
        <a:xfrm>
          <a:off x="0" y="331177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sp:txBody>
      <dsp:txXfrm>
        <a:off x="38466" y="3350241"/>
        <a:ext cx="2289415" cy="74936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6FB001-472A-4864-86C8-34E5B4893C69}">
      <dsp:nvSpPr>
        <dsp:cNvPr id="0" name=""/>
        <dsp:cNvSpPr/>
      </dsp:nvSpPr>
      <dsp:spPr>
        <a:xfrm>
          <a:off x="0" y="4892865"/>
          <a:ext cx="10610894"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3655175"/>
          <a:ext cx="10610894"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2417484"/>
          <a:ext cx="10610894"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1179794"/>
          <a:ext cx="10610894"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758832" y="1041"/>
          <a:ext cx="7852061" cy="11787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Individual &amp; HUF (</a:t>
          </a:r>
          <a:r>
            <a:rPr lang="en-US" sz="2000" b="1" u="sng"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other than </a:t>
          </a:r>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whose Turnover or gross receipts from Business or profession exceeds Rs. 1Crore or Rs.50 lakhs during the immediately preceding F.Y. )</a:t>
          </a:r>
          <a:endParaRPr lang="en-IN"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dsp:txBody>
      <dsp:txXfrm>
        <a:off x="2758832" y="1041"/>
        <a:ext cx="7852061" cy="1178752"/>
      </dsp:txXfrm>
    </dsp:sp>
    <dsp:sp modelId="{37F34AC9-71BD-4EB5-B881-246C744095D1}">
      <dsp:nvSpPr>
        <dsp:cNvPr id="0" name=""/>
        <dsp:cNvSpPr/>
      </dsp:nvSpPr>
      <dsp:spPr>
        <a:xfrm>
          <a:off x="0" y="1041"/>
          <a:ext cx="2758832" cy="1178752"/>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Payer</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57552" y="58593"/>
        <a:ext cx="2643728" cy="1121200"/>
      </dsp:txXfrm>
    </dsp:sp>
    <dsp:sp modelId="{08712882-0F48-4ACA-B0D3-B97625B92990}">
      <dsp:nvSpPr>
        <dsp:cNvPr id="0" name=""/>
        <dsp:cNvSpPr/>
      </dsp:nvSpPr>
      <dsp:spPr>
        <a:xfrm>
          <a:off x="2758832" y="1238731"/>
          <a:ext cx="7852061" cy="11787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Any Resident</a:t>
          </a:r>
          <a:endParaRPr lang="en-IN"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dsp:txBody>
      <dsp:txXfrm>
        <a:off x="2758832" y="1238731"/>
        <a:ext cx="7852061" cy="1178752"/>
      </dsp:txXfrm>
    </dsp:sp>
    <dsp:sp modelId="{96FCAEAB-F2FF-4E62-A10F-92CA0B83D663}">
      <dsp:nvSpPr>
        <dsp:cNvPr id="0" name=""/>
        <dsp:cNvSpPr/>
      </dsp:nvSpPr>
      <dsp:spPr>
        <a:xfrm>
          <a:off x="0" y="1238731"/>
          <a:ext cx="2758832" cy="1178752"/>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57552" y="1296283"/>
        <a:ext cx="2643728" cy="1121200"/>
      </dsp:txXfrm>
    </dsp:sp>
    <dsp:sp modelId="{B3135368-3210-442E-9746-00FC9009FE7F}">
      <dsp:nvSpPr>
        <dsp:cNvPr id="0" name=""/>
        <dsp:cNvSpPr/>
      </dsp:nvSpPr>
      <dsp:spPr>
        <a:xfrm>
          <a:off x="2758832" y="2476422"/>
          <a:ext cx="7852061" cy="11787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If Tenancy subsist till last month of F.Y.-&gt; At the time of payment or credit of rent for </a:t>
          </a:r>
          <a:r>
            <a:rPr lang="en-US" sz="2000" b="1" u="sng"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last month of F.Y</a:t>
          </a:r>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whichever is earlier.</a:t>
          </a:r>
        </a:p>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If Property is vacated during the F.Y.-&gt; At the time of payment or credit of rent for </a:t>
          </a:r>
          <a:r>
            <a:rPr lang="en-US" sz="2000" b="1" u="sng"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last month of Tenancy</a:t>
          </a:r>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whichever is earlier.</a:t>
          </a:r>
          <a:endParaRPr lang="en-IN"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dsp:txBody>
      <dsp:txXfrm>
        <a:off x="2758832" y="2476422"/>
        <a:ext cx="7852061" cy="1178752"/>
      </dsp:txXfrm>
    </dsp:sp>
    <dsp:sp modelId="{8282315E-9882-49E3-B3B3-9B3C2DFED536}">
      <dsp:nvSpPr>
        <dsp:cNvPr id="0" name=""/>
        <dsp:cNvSpPr/>
      </dsp:nvSpPr>
      <dsp:spPr>
        <a:xfrm>
          <a:off x="0" y="2476422"/>
          <a:ext cx="2758832" cy="1178752"/>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57552" y="2533974"/>
        <a:ext cx="2643728" cy="1121200"/>
      </dsp:txXfrm>
    </dsp:sp>
    <dsp:sp modelId="{7217F4FD-7A9F-450E-805D-2CD77815DFA6}">
      <dsp:nvSpPr>
        <dsp:cNvPr id="0" name=""/>
        <dsp:cNvSpPr/>
      </dsp:nvSpPr>
      <dsp:spPr>
        <a:xfrm>
          <a:off x="2758832" y="3714112"/>
          <a:ext cx="7852061" cy="11787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marL="0" lvl="0" indent="0" algn="l" defTabSz="800100">
            <a:lnSpc>
              <a:spcPct val="90000"/>
            </a:lnSpc>
            <a:spcBef>
              <a:spcPct val="0"/>
            </a:spcBef>
            <a:spcAft>
              <a:spcPct val="35000"/>
            </a:spcAft>
            <a:buNone/>
          </a:pPr>
          <a:r>
            <a:rPr lang="en-US" sz="1800" b="1" kern="1200" dirty="0">
              <a:latin typeface="Times New Roman" panose="02020603050405020304" pitchFamily="18" charset="0"/>
              <a:cs typeface="Times New Roman" panose="02020603050405020304" pitchFamily="18" charset="0"/>
            </a:rPr>
            <a:t>5</a:t>
          </a:r>
          <a:r>
            <a:rPr lang="en-US"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a:t>
          </a:r>
          <a:endParaRPr lang="en-IN" sz="20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dsp:txBody>
      <dsp:txXfrm>
        <a:off x="2758832" y="3714112"/>
        <a:ext cx="7852061" cy="1178752"/>
      </dsp:txXfrm>
    </dsp:sp>
    <dsp:sp modelId="{82C2ABD2-C80E-4247-BF2D-1D55B8688FD0}">
      <dsp:nvSpPr>
        <dsp:cNvPr id="0" name=""/>
        <dsp:cNvSpPr/>
      </dsp:nvSpPr>
      <dsp:spPr>
        <a:xfrm>
          <a:off x="0" y="3714112"/>
          <a:ext cx="2758832" cy="1178752"/>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57552" y="3771664"/>
        <a:ext cx="2643728" cy="112120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11EEEA-9B32-497D-AC76-5E07B715DA83}">
      <dsp:nvSpPr>
        <dsp:cNvPr id="0" name=""/>
        <dsp:cNvSpPr/>
      </dsp:nvSpPr>
      <dsp:spPr>
        <a:xfrm>
          <a:off x="0" y="1432942"/>
          <a:ext cx="10290919"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689067"/>
          <a:ext cx="10290919"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675638" y="181859"/>
          <a:ext cx="7615280" cy="5072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IN" sz="2000" b="1" kern="1200" dirty="0">
              <a:solidFill>
                <a:schemeClr val="tx1"/>
              </a:solidFill>
              <a:latin typeface="Times New Roman" panose="02020603050405020304" pitchFamily="18" charset="0"/>
              <a:cs typeface="Times New Roman" panose="02020603050405020304" pitchFamily="18" charset="0"/>
            </a:rPr>
            <a:t>Within 30 Days from the end of the month in which the deduction is made(Electronically into RBI/SBI/any other authorized Bank).</a:t>
          </a:r>
        </a:p>
      </dsp:txBody>
      <dsp:txXfrm>
        <a:off x="2675638" y="181859"/>
        <a:ext cx="7615280" cy="507207"/>
      </dsp:txXfrm>
    </dsp:sp>
    <dsp:sp modelId="{37F34AC9-71BD-4EB5-B881-246C744095D1}">
      <dsp:nvSpPr>
        <dsp:cNvPr id="0" name=""/>
        <dsp:cNvSpPr/>
      </dsp:nvSpPr>
      <dsp:spPr>
        <a:xfrm>
          <a:off x="0" y="0"/>
          <a:ext cx="2675638" cy="810055"/>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Time Limit for Deposit</a:t>
          </a:r>
        </a:p>
      </dsp:txBody>
      <dsp:txXfrm>
        <a:off x="39551" y="39551"/>
        <a:ext cx="2596536" cy="770504"/>
      </dsp:txXfrm>
    </dsp:sp>
    <dsp:sp modelId="{B6E02DD5-78D9-4E23-BA08-832BF6271021}">
      <dsp:nvSpPr>
        <dsp:cNvPr id="0" name=""/>
        <dsp:cNvSpPr/>
      </dsp:nvSpPr>
      <dsp:spPr>
        <a:xfrm>
          <a:off x="2675638" y="925735"/>
          <a:ext cx="7615280" cy="5072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More than Rs.50,000 for a month or part of a month.</a:t>
          </a:r>
        </a:p>
      </dsp:txBody>
      <dsp:txXfrm>
        <a:off x="2675638" y="925735"/>
        <a:ext cx="7615280" cy="507207"/>
      </dsp:txXfrm>
    </dsp:sp>
    <dsp:sp modelId="{79AEA518-EC5B-4F04-A862-0E819BC5818C}">
      <dsp:nvSpPr>
        <dsp:cNvPr id="0" name=""/>
        <dsp:cNvSpPr/>
      </dsp:nvSpPr>
      <dsp:spPr>
        <a:xfrm>
          <a:off x="0" y="865851"/>
          <a:ext cx="2675638" cy="626974"/>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sp:txBody>
      <dsp:txXfrm>
        <a:off x="30612" y="896463"/>
        <a:ext cx="2614414" cy="59636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E263C4-3345-4890-9F28-4CEFAADC62A9}">
      <dsp:nvSpPr>
        <dsp:cNvPr id="0" name=""/>
        <dsp:cNvSpPr/>
      </dsp:nvSpPr>
      <dsp:spPr>
        <a:xfrm>
          <a:off x="0" y="4254481"/>
          <a:ext cx="9423014"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6FB001-472A-4864-86C8-34E5B4893C69}">
      <dsp:nvSpPr>
        <dsp:cNvPr id="0" name=""/>
        <dsp:cNvSpPr/>
      </dsp:nvSpPr>
      <dsp:spPr>
        <a:xfrm>
          <a:off x="0" y="3396006"/>
          <a:ext cx="9423014"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2537530"/>
          <a:ext cx="9423014"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1679055"/>
          <a:ext cx="9423014"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820580"/>
          <a:ext cx="9423014"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449983" y="2984"/>
          <a:ext cx="6973030" cy="8175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Any person responsible for paying any sum by way of consideration, not being consideration in kind, under a registered agreement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449983" y="2984"/>
        <a:ext cx="6973030" cy="817595"/>
      </dsp:txXfrm>
    </dsp:sp>
    <dsp:sp modelId="{37F34AC9-71BD-4EB5-B881-246C744095D1}">
      <dsp:nvSpPr>
        <dsp:cNvPr id="0" name=""/>
        <dsp:cNvSpPr/>
      </dsp:nvSpPr>
      <dsp:spPr>
        <a:xfrm>
          <a:off x="0" y="2984"/>
          <a:ext cx="2449983" cy="817595"/>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Payer</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39919" y="42903"/>
        <a:ext cx="2370145" cy="777676"/>
      </dsp:txXfrm>
    </dsp:sp>
    <dsp:sp modelId="{08712882-0F48-4ACA-B0D3-B97625B92990}">
      <dsp:nvSpPr>
        <dsp:cNvPr id="0" name=""/>
        <dsp:cNvSpPr/>
      </dsp:nvSpPr>
      <dsp:spPr>
        <a:xfrm>
          <a:off x="2449983" y="861459"/>
          <a:ext cx="6973030" cy="8175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Any Resident</a:t>
          </a:r>
          <a:endParaRPr lang="en-IN" sz="2000" b="1" kern="1200" dirty="0">
            <a:latin typeface="Times New Roman" panose="02020603050405020304" pitchFamily="18" charset="0"/>
            <a:cs typeface="Times New Roman" panose="02020603050405020304" pitchFamily="18" charset="0"/>
          </a:endParaRPr>
        </a:p>
      </dsp:txBody>
      <dsp:txXfrm>
        <a:off x="2449983" y="861459"/>
        <a:ext cx="6973030" cy="817595"/>
      </dsp:txXfrm>
    </dsp:sp>
    <dsp:sp modelId="{96FCAEAB-F2FF-4E62-A10F-92CA0B83D663}">
      <dsp:nvSpPr>
        <dsp:cNvPr id="0" name=""/>
        <dsp:cNvSpPr/>
      </dsp:nvSpPr>
      <dsp:spPr>
        <a:xfrm>
          <a:off x="0" y="861459"/>
          <a:ext cx="2449983" cy="817595"/>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9919" y="901378"/>
        <a:ext cx="2370145" cy="777676"/>
      </dsp:txXfrm>
    </dsp:sp>
    <dsp:sp modelId="{B3135368-3210-442E-9746-00FC9009FE7F}">
      <dsp:nvSpPr>
        <dsp:cNvPr id="0" name=""/>
        <dsp:cNvSpPr/>
      </dsp:nvSpPr>
      <dsp:spPr>
        <a:xfrm>
          <a:off x="2449983" y="1719935"/>
          <a:ext cx="6973030" cy="8175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At the time of credit of such income to the account of the payee or at the time of payment, whichever is earlier.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449983" y="1719935"/>
        <a:ext cx="6973030" cy="817595"/>
      </dsp:txXfrm>
    </dsp:sp>
    <dsp:sp modelId="{8282315E-9882-49E3-B3B3-9B3C2DFED536}">
      <dsp:nvSpPr>
        <dsp:cNvPr id="0" name=""/>
        <dsp:cNvSpPr/>
      </dsp:nvSpPr>
      <dsp:spPr>
        <a:xfrm>
          <a:off x="0" y="1719935"/>
          <a:ext cx="2449983" cy="817595"/>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9919" y="1759854"/>
        <a:ext cx="2370145" cy="777676"/>
      </dsp:txXfrm>
    </dsp:sp>
    <dsp:sp modelId="{7217F4FD-7A9F-450E-805D-2CD77815DFA6}">
      <dsp:nvSpPr>
        <dsp:cNvPr id="0" name=""/>
        <dsp:cNvSpPr/>
      </dsp:nvSpPr>
      <dsp:spPr>
        <a:xfrm>
          <a:off x="2449983" y="2578410"/>
          <a:ext cx="6973030" cy="8175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10%</a:t>
          </a:r>
        </a:p>
      </dsp:txBody>
      <dsp:txXfrm>
        <a:off x="2449983" y="2578410"/>
        <a:ext cx="6973030" cy="817595"/>
      </dsp:txXfrm>
    </dsp:sp>
    <dsp:sp modelId="{82C2ABD2-C80E-4247-BF2D-1D55B8688FD0}">
      <dsp:nvSpPr>
        <dsp:cNvPr id="0" name=""/>
        <dsp:cNvSpPr/>
      </dsp:nvSpPr>
      <dsp:spPr>
        <a:xfrm>
          <a:off x="0" y="2578410"/>
          <a:ext cx="2449983" cy="817595"/>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9919" y="2618329"/>
        <a:ext cx="2370145" cy="777676"/>
      </dsp:txXfrm>
    </dsp:sp>
    <dsp:sp modelId="{29996EC7-D112-4B68-A553-1316AB18D473}">
      <dsp:nvSpPr>
        <dsp:cNvPr id="0" name=""/>
        <dsp:cNvSpPr/>
      </dsp:nvSpPr>
      <dsp:spPr>
        <a:xfrm>
          <a:off x="2449983" y="3436885"/>
          <a:ext cx="6973030" cy="8175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No Limit</a:t>
          </a:r>
        </a:p>
      </dsp:txBody>
      <dsp:txXfrm>
        <a:off x="2449983" y="3436885"/>
        <a:ext cx="6973030" cy="817595"/>
      </dsp:txXfrm>
    </dsp:sp>
    <dsp:sp modelId="{162C26D1-037E-4CBB-BD66-BB9FA1DD9226}">
      <dsp:nvSpPr>
        <dsp:cNvPr id="0" name=""/>
        <dsp:cNvSpPr/>
      </dsp:nvSpPr>
      <dsp:spPr>
        <a:xfrm>
          <a:off x="0" y="3436885"/>
          <a:ext cx="2449983" cy="817595"/>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Threshold Limit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9919" y="3476804"/>
        <a:ext cx="2370145" cy="77767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E52A37-1801-40E0-A6EB-B89B84385C9E}">
      <dsp:nvSpPr>
        <dsp:cNvPr id="0" name=""/>
        <dsp:cNvSpPr/>
      </dsp:nvSpPr>
      <dsp:spPr>
        <a:xfrm>
          <a:off x="0" y="4101611"/>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3064074"/>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202653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989002"/>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366347" y="872"/>
          <a:ext cx="6734988" cy="988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Any person (Other than Individual &amp; HUF) </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366347" y="872"/>
        <a:ext cx="6734988" cy="988129"/>
      </dsp:txXfrm>
    </dsp:sp>
    <dsp:sp modelId="{37F34AC9-71BD-4EB5-B881-246C744095D1}">
      <dsp:nvSpPr>
        <dsp:cNvPr id="0" name=""/>
        <dsp:cNvSpPr/>
      </dsp:nvSpPr>
      <dsp:spPr>
        <a:xfrm>
          <a:off x="0" y="872"/>
          <a:ext cx="2366347" cy="98812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Payer</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8245" y="49117"/>
        <a:ext cx="2269857" cy="939884"/>
      </dsp:txXfrm>
    </dsp:sp>
    <dsp:sp modelId="{08712882-0F48-4ACA-B0D3-B97625B92990}">
      <dsp:nvSpPr>
        <dsp:cNvPr id="0" name=""/>
        <dsp:cNvSpPr/>
      </dsp:nvSpPr>
      <dsp:spPr>
        <a:xfrm>
          <a:off x="2366347" y="1038409"/>
          <a:ext cx="6734988" cy="988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Any Resident</a:t>
          </a:r>
          <a:endParaRPr lang="en-IN" sz="2000" b="1" kern="1200" dirty="0">
            <a:latin typeface="Times New Roman" panose="02020603050405020304" pitchFamily="18" charset="0"/>
            <a:cs typeface="Times New Roman" panose="02020603050405020304" pitchFamily="18" charset="0"/>
          </a:endParaRPr>
        </a:p>
      </dsp:txBody>
      <dsp:txXfrm>
        <a:off x="2366347" y="1038409"/>
        <a:ext cx="6734988" cy="988129"/>
      </dsp:txXfrm>
    </dsp:sp>
    <dsp:sp modelId="{96FCAEAB-F2FF-4E62-A10F-92CA0B83D663}">
      <dsp:nvSpPr>
        <dsp:cNvPr id="0" name=""/>
        <dsp:cNvSpPr/>
      </dsp:nvSpPr>
      <dsp:spPr>
        <a:xfrm>
          <a:off x="0" y="1038409"/>
          <a:ext cx="2366347" cy="98812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8245" y="1086654"/>
        <a:ext cx="2269857" cy="939884"/>
      </dsp:txXfrm>
    </dsp:sp>
    <dsp:sp modelId="{B3135368-3210-442E-9746-00FC9009FE7F}">
      <dsp:nvSpPr>
        <dsp:cNvPr id="0" name=""/>
        <dsp:cNvSpPr/>
      </dsp:nvSpPr>
      <dsp:spPr>
        <a:xfrm>
          <a:off x="2366347" y="2075945"/>
          <a:ext cx="6734988" cy="988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At the time of credit of such income to the account of the payee or at the time of payment, whichever is earlier.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366347" y="2075945"/>
        <a:ext cx="6734988" cy="988129"/>
      </dsp:txXfrm>
    </dsp:sp>
    <dsp:sp modelId="{8282315E-9882-49E3-B3B3-9B3C2DFED536}">
      <dsp:nvSpPr>
        <dsp:cNvPr id="0" name=""/>
        <dsp:cNvSpPr/>
      </dsp:nvSpPr>
      <dsp:spPr>
        <a:xfrm>
          <a:off x="0" y="2075945"/>
          <a:ext cx="2366347" cy="98812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8245" y="2124190"/>
        <a:ext cx="2269857" cy="939884"/>
      </dsp:txXfrm>
    </dsp:sp>
    <dsp:sp modelId="{8E454E86-FAB5-4356-A3E3-1AFCFD133BAB}">
      <dsp:nvSpPr>
        <dsp:cNvPr id="0" name=""/>
        <dsp:cNvSpPr/>
      </dsp:nvSpPr>
      <dsp:spPr>
        <a:xfrm>
          <a:off x="2366347" y="3113481"/>
          <a:ext cx="6734988" cy="988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IN" sz="2000" b="1" kern="1200" dirty="0">
              <a:solidFill>
                <a:schemeClr val="tx1"/>
              </a:solidFill>
              <a:latin typeface="Times New Roman" panose="02020603050405020304" pitchFamily="18" charset="0"/>
              <a:cs typeface="Times New Roman" panose="02020603050405020304" pitchFamily="18" charset="0"/>
            </a:rPr>
            <a:t>More than Rs.30,000 </a:t>
          </a:r>
          <a:r>
            <a:rPr lang="en-US" sz="2000" b="1" i="0" kern="1200" dirty="0">
              <a:latin typeface="Times New Roman" panose="02020603050405020304" pitchFamily="18" charset="0"/>
              <a:cs typeface="Times New Roman" panose="02020603050405020304" pitchFamily="18" charset="0"/>
            </a:rPr>
            <a:t>credited or paid or likely to be credited or paid  for each service during the FY</a:t>
          </a:r>
        </a:p>
        <a:p>
          <a:pPr marL="0" lvl="0" indent="0" algn="l" defTabSz="889000">
            <a:lnSpc>
              <a:spcPct val="90000"/>
            </a:lnSpc>
            <a:spcBef>
              <a:spcPct val="0"/>
            </a:spcBef>
            <a:spcAft>
              <a:spcPct val="35000"/>
            </a:spcAft>
            <a:buSzPts val="1050"/>
            <a:buFont typeface="Calibri" panose="020F0502020204030204" pitchFamily="34" charset="0"/>
            <a:buNone/>
          </a:pPr>
          <a:r>
            <a:rPr lang="en-US" sz="2000" b="1" i="0" kern="1200" dirty="0">
              <a:solidFill>
                <a:schemeClr val="tx1"/>
              </a:solidFill>
              <a:latin typeface="Times New Roman" panose="02020603050405020304" pitchFamily="18" charset="0"/>
              <a:cs typeface="Times New Roman" panose="02020603050405020304" pitchFamily="18" charset="0"/>
            </a:rPr>
            <a:t>( No threshold limit in case of director)</a:t>
          </a:r>
          <a:r>
            <a:rPr lang="en-IN" sz="2000" b="1" kern="1200" dirty="0">
              <a:solidFill>
                <a:schemeClr val="tx1"/>
              </a:solidFill>
              <a:latin typeface="Times New Roman" panose="02020603050405020304" pitchFamily="18" charset="0"/>
              <a:cs typeface="Times New Roman" panose="02020603050405020304" pitchFamily="18" charset="0"/>
            </a:rPr>
            <a:t> </a:t>
          </a:r>
        </a:p>
      </dsp:txBody>
      <dsp:txXfrm>
        <a:off x="2366347" y="3113481"/>
        <a:ext cx="6734988" cy="988129"/>
      </dsp:txXfrm>
    </dsp:sp>
    <dsp:sp modelId="{83306348-6600-45B8-9F88-8729DAE42E4B}">
      <dsp:nvSpPr>
        <dsp:cNvPr id="0" name=""/>
        <dsp:cNvSpPr/>
      </dsp:nvSpPr>
      <dsp:spPr>
        <a:xfrm>
          <a:off x="0" y="3113481"/>
          <a:ext cx="2366347" cy="98812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SzPts val="1050"/>
            <a:buFont typeface="Calibri" panose="020F0502020204030204" pitchFamily="34" charset="0"/>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sp:txBody>
      <dsp:txXfrm>
        <a:off x="48245" y="3161726"/>
        <a:ext cx="2269857" cy="93988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9E2DC-462D-46BA-B4A5-101EA05C146D}">
      <dsp:nvSpPr>
        <dsp:cNvPr id="0" name=""/>
        <dsp:cNvSpPr/>
      </dsp:nvSpPr>
      <dsp:spPr>
        <a:xfrm>
          <a:off x="0" y="409960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6FB001-472A-4864-86C8-34E5B4893C69}">
      <dsp:nvSpPr>
        <dsp:cNvPr id="0" name=""/>
        <dsp:cNvSpPr/>
      </dsp:nvSpPr>
      <dsp:spPr>
        <a:xfrm>
          <a:off x="0" y="3272383"/>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244515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1617933"/>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79070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366347" y="287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Individual or HUF (</a:t>
          </a:r>
          <a:r>
            <a:rPr lang="en-US" sz="2000" b="1" kern="1200" dirty="0">
              <a:latin typeface="Times New Roman" panose="02020603050405020304" pitchFamily="18" charset="0"/>
              <a:cs typeface="Times New Roman" panose="02020603050405020304" pitchFamily="18" charset="0"/>
            </a:rPr>
            <a:t>other than those who are required to deduct tax at source under section 194C or 194H or 194J)</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366347" y="2875"/>
        <a:ext cx="6734988" cy="787833"/>
      </dsp:txXfrm>
    </dsp:sp>
    <dsp:sp modelId="{37F34AC9-71BD-4EB5-B881-246C744095D1}">
      <dsp:nvSpPr>
        <dsp:cNvPr id="0" name=""/>
        <dsp:cNvSpPr/>
      </dsp:nvSpPr>
      <dsp:spPr>
        <a:xfrm>
          <a:off x="0" y="287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Payer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38466" y="41341"/>
        <a:ext cx="2289415" cy="749367"/>
      </dsp:txXfrm>
    </dsp:sp>
    <dsp:sp modelId="{08712882-0F48-4ACA-B0D3-B97625B92990}">
      <dsp:nvSpPr>
        <dsp:cNvPr id="0" name=""/>
        <dsp:cNvSpPr/>
      </dsp:nvSpPr>
      <dsp:spPr>
        <a:xfrm>
          <a:off x="2366347" y="830100"/>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Any Resident</a:t>
          </a:r>
        </a:p>
      </dsp:txBody>
      <dsp:txXfrm>
        <a:off x="2366347" y="830100"/>
        <a:ext cx="6734988" cy="787833"/>
      </dsp:txXfrm>
    </dsp:sp>
    <dsp:sp modelId="{96FCAEAB-F2FF-4E62-A10F-92CA0B83D663}">
      <dsp:nvSpPr>
        <dsp:cNvPr id="0" name=""/>
        <dsp:cNvSpPr/>
      </dsp:nvSpPr>
      <dsp:spPr>
        <a:xfrm>
          <a:off x="0" y="830100"/>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Recipient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38466" y="868566"/>
        <a:ext cx="2289415" cy="749367"/>
      </dsp:txXfrm>
    </dsp:sp>
    <dsp:sp modelId="{B3135368-3210-442E-9746-00FC9009FE7F}">
      <dsp:nvSpPr>
        <dsp:cNvPr id="0" name=""/>
        <dsp:cNvSpPr/>
      </dsp:nvSpPr>
      <dsp:spPr>
        <a:xfrm>
          <a:off x="2366347" y="165732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At the time of credit of such sum or at the time of payment, whichever is earlier.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366347" y="1657325"/>
        <a:ext cx="6734988" cy="787833"/>
      </dsp:txXfrm>
    </dsp:sp>
    <dsp:sp modelId="{8282315E-9882-49E3-B3B3-9B3C2DFED536}">
      <dsp:nvSpPr>
        <dsp:cNvPr id="0" name=""/>
        <dsp:cNvSpPr/>
      </dsp:nvSpPr>
      <dsp:spPr>
        <a:xfrm>
          <a:off x="0" y="165732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Time of Deduction</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38466" y="1695791"/>
        <a:ext cx="2289415" cy="749367"/>
      </dsp:txXfrm>
    </dsp:sp>
    <dsp:sp modelId="{7217F4FD-7A9F-450E-805D-2CD77815DFA6}">
      <dsp:nvSpPr>
        <dsp:cNvPr id="0" name=""/>
        <dsp:cNvSpPr/>
      </dsp:nvSpPr>
      <dsp:spPr>
        <a:xfrm>
          <a:off x="2366347" y="2484550"/>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5% </a:t>
          </a:r>
        </a:p>
      </dsp:txBody>
      <dsp:txXfrm>
        <a:off x="2366347" y="2484550"/>
        <a:ext cx="6734988" cy="787833"/>
      </dsp:txXfrm>
    </dsp:sp>
    <dsp:sp modelId="{82C2ABD2-C80E-4247-BF2D-1D55B8688FD0}">
      <dsp:nvSpPr>
        <dsp:cNvPr id="0" name=""/>
        <dsp:cNvSpPr/>
      </dsp:nvSpPr>
      <dsp:spPr>
        <a:xfrm>
          <a:off x="0" y="2484550"/>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Rate of TDS</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38466" y="2523016"/>
        <a:ext cx="2289415" cy="749367"/>
      </dsp:txXfrm>
    </dsp:sp>
    <dsp:sp modelId="{D68D5FA8-9574-4855-87AE-BEDF6439A008}">
      <dsp:nvSpPr>
        <dsp:cNvPr id="0" name=""/>
        <dsp:cNvSpPr/>
      </dsp:nvSpPr>
      <dsp:spPr>
        <a:xfrm>
          <a:off x="2366347" y="331177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prstClr val="black"/>
              </a:solidFill>
              <a:latin typeface="Times New Roman" panose="02020603050405020304" pitchFamily="18" charset="0"/>
              <a:ea typeface="+mn-ea"/>
              <a:cs typeface="Times New Roman" panose="02020603050405020304" pitchFamily="18" charset="0"/>
            </a:rPr>
            <a:t>More than Rs.50,00,000 during a FY</a:t>
          </a:r>
        </a:p>
      </dsp:txBody>
      <dsp:txXfrm>
        <a:off x="2366347" y="3311775"/>
        <a:ext cx="6734988" cy="787833"/>
      </dsp:txXfrm>
    </dsp:sp>
    <dsp:sp modelId="{8C7684F7-EA5D-4C5A-B7F7-2BCB8A1A5D9D}">
      <dsp:nvSpPr>
        <dsp:cNvPr id="0" name=""/>
        <dsp:cNvSpPr/>
      </dsp:nvSpPr>
      <dsp:spPr>
        <a:xfrm>
          <a:off x="0" y="331177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sp:txBody>
      <dsp:txXfrm>
        <a:off x="38466" y="3350241"/>
        <a:ext cx="2289415" cy="74936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6C6186-8405-4BF9-9B18-BE8FAFC366E9}">
      <dsp:nvSpPr>
        <dsp:cNvPr id="0" name=""/>
        <dsp:cNvSpPr/>
      </dsp:nvSpPr>
      <dsp:spPr>
        <a:xfrm>
          <a:off x="0" y="3452783"/>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201705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366347" y="649700"/>
          <a:ext cx="6734988" cy="13673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Within 30 Days from the end of the month in which the deduction is made(Electronically into RBI/SBI/any other authorized Bank).</a:t>
          </a:r>
        </a:p>
      </dsp:txBody>
      <dsp:txXfrm>
        <a:off x="2366347" y="649700"/>
        <a:ext cx="6734988" cy="1367357"/>
      </dsp:txXfrm>
    </dsp:sp>
    <dsp:sp modelId="{37F34AC9-71BD-4EB5-B881-246C744095D1}">
      <dsp:nvSpPr>
        <dsp:cNvPr id="0" name=""/>
        <dsp:cNvSpPr/>
      </dsp:nvSpPr>
      <dsp:spPr>
        <a:xfrm>
          <a:off x="0" y="649700"/>
          <a:ext cx="2366347" cy="1367357"/>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Time Limit for Deposit</a:t>
          </a:r>
        </a:p>
      </dsp:txBody>
      <dsp:txXfrm>
        <a:off x="66761" y="716461"/>
        <a:ext cx="2232825" cy="1300596"/>
      </dsp:txXfrm>
    </dsp:sp>
    <dsp:sp modelId="{08712882-0F48-4ACA-B0D3-B97625B92990}">
      <dsp:nvSpPr>
        <dsp:cNvPr id="0" name=""/>
        <dsp:cNvSpPr/>
      </dsp:nvSpPr>
      <dsp:spPr>
        <a:xfrm>
          <a:off x="2366347" y="2085425"/>
          <a:ext cx="6734988" cy="13673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Font typeface="Wingdings" panose="05000000000000000000" pitchFamily="2" charset="2"/>
            <a:buNone/>
          </a:pPr>
          <a:r>
            <a:rPr lang="en-US" sz="2000" b="1" kern="1200" dirty="0">
              <a:latin typeface="Times New Roman" panose="02020603050405020304" pitchFamily="18" charset="0"/>
              <a:cs typeface="Times New Roman" panose="02020603050405020304" pitchFamily="18" charset="0"/>
            </a:rPr>
            <a:t>- Payment of carrying out work in Pursuance of Contract.</a:t>
          </a:r>
        </a:p>
        <a:p>
          <a:pPr marL="0" lvl="0" indent="0" algn="l" defTabSz="889000">
            <a:lnSpc>
              <a:spcPct val="90000"/>
            </a:lnSpc>
            <a:spcBef>
              <a:spcPct val="0"/>
            </a:spcBef>
            <a:spcAft>
              <a:spcPct val="35000"/>
            </a:spcAft>
            <a:buFont typeface="Wingdings" panose="05000000000000000000" pitchFamily="2" charset="2"/>
            <a:buNone/>
          </a:pPr>
          <a:r>
            <a:rPr lang="en-US" sz="2000" b="1" kern="1200" dirty="0">
              <a:latin typeface="Times New Roman" panose="02020603050405020304" pitchFamily="18" charset="0"/>
              <a:cs typeface="Times New Roman" panose="02020603050405020304" pitchFamily="18" charset="0"/>
            </a:rPr>
            <a:t>- Payment by way of commission or Brokerage.</a:t>
          </a:r>
        </a:p>
        <a:p>
          <a:pPr marL="0" lvl="0" indent="0" algn="l" defTabSz="889000">
            <a:lnSpc>
              <a:spcPct val="90000"/>
            </a:lnSpc>
            <a:spcBef>
              <a:spcPct val="0"/>
            </a:spcBef>
            <a:spcAft>
              <a:spcPct val="35000"/>
            </a:spcAft>
            <a:buFont typeface="Wingdings" panose="05000000000000000000" pitchFamily="2" charset="2"/>
            <a:buNone/>
          </a:pPr>
          <a:r>
            <a:rPr lang="en-US" sz="2000" b="1" kern="1200" dirty="0">
              <a:latin typeface="Times New Roman" panose="02020603050405020304" pitchFamily="18" charset="0"/>
              <a:cs typeface="Times New Roman" panose="02020603050405020304" pitchFamily="18" charset="0"/>
            </a:rPr>
            <a:t>- Payment by way of fees for Professional Service.</a:t>
          </a:r>
          <a:endParaRPr lang="en-IN" sz="2000" b="1" kern="1200" dirty="0">
            <a:latin typeface="Times New Roman" panose="02020603050405020304" pitchFamily="18" charset="0"/>
            <a:cs typeface="Times New Roman" panose="02020603050405020304" pitchFamily="18" charset="0"/>
          </a:endParaRPr>
        </a:p>
      </dsp:txBody>
      <dsp:txXfrm>
        <a:off x="2366347" y="2085425"/>
        <a:ext cx="6734988" cy="1367357"/>
      </dsp:txXfrm>
    </dsp:sp>
    <dsp:sp modelId="{96FCAEAB-F2FF-4E62-A10F-92CA0B83D663}">
      <dsp:nvSpPr>
        <dsp:cNvPr id="0" name=""/>
        <dsp:cNvSpPr/>
      </dsp:nvSpPr>
      <dsp:spPr>
        <a:xfrm>
          <a:off x="0" y="2085425"/>
          <a:ext cx="2366347" cy="1367357"/>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Nature of Payment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66761" y="2152186"/>
        <a:ext cx="2232825" cy="130059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157C81-826B-4422-8DB6-5E6835026C19}">
      <dsp:nvSpPr>
        <dsp:cNvPr id="0" name=""/>
        <dsp:cNvSpPr/>
      </dsp:nvSpPr>
      <dsp:spPr>
        <a:xfrm>
          <a:off x="0" y="2743108"/>
          <a:ext cx="9144044"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1814022"/>
          <a:ext cx="9144044"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884936"/>
          <a:ext cx="9144044"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377451" y="92"/>
          <a:ext cx="6766592" cy="884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a banking company; a co-operative society ; a post office</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377451" y="92"/>
        <a:ext cx="6766592" cy="884843"/>
      </dsp:txXfrm>
    </dsp:sp>
    <dsp:sp modelId="{37F34AC9-71BD-4EB5-B881-246C744095D1}">
      <dsp:nvSpPr>
        <dsp:cNvPr id="0" name=""/>
        <dsp:cNvSpPr/>
      </dsp:nvSpPr>
      <dsp:spPr>
        <a:xfrm>
          <a:off x="0" y="92"/>
          <a:ext cx="2377451" cy="88484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Payer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43202" y="43294"/>
        <a:ext cx="2291047" cy="841641"/>
      </dsp:txXfrm>
    </dsp:sp>
    <dsp:sp modelId="{08712882-0F48-4ACA-B0D3-B97625B92990}">
      <dsp:nvSpPr>
        <dsp:cNvPr id="0" name=""/>
        <dsp:cNvSpPr/>
      </dsp:nvSpPr>
      <dsp:spPr>
        <a:xfrm>
          <a:off x="2377451" y="929178"/>
          <a:ext cx="6766592" cy="884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Any person</a:t>
          </a:r>
        </a:p>
      </dsp:txBody>
      <dsp:txXfrm>
        <a:off x="2377451" y="929178"/>
        <a:ext cx="6766592" cy="884843"/>
      </dsp:txXfrm>
    </dsp:sp>
    <dsp:sp modelId="{96FCAEAB-F2FF-4E62-A10F-92CA0B83D663}">
      <dsp:nvSpPr>
        <dsp:cNvPr id="0" name=""/>
        <dsp:cNvSpPr/>
      </dsp:nvSpPr>
      <dsp:spPr>
        <a:xfrm>
          <a:off x="0" y="929178"/>
          <a:ext cx="2377451" cy="88484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Recipient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43202" y="972380"/>
        <a:ext cx="2291047" cy="841641"/>
      </dsp:txXfrm>
    </dsp:sp>
    <dsp:sp modelId="{B3135368-3210-442E-9746-00FC9009FE7F}">
      <dsp:nvSpPr>
        <dsp:cNvPr id="0" name=""/>
        <dsp:cNvSpPr/>
      </dsp:nvSpPr>
      <dsp:spPr>
        <a:xfrm>
          <a:off x="2377451" y="1858264"/>
          <a:ext cx="6766592" cy="884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a:latin typeface="Times New Roman" panose="02020603050405020304" pitchFamily="18" charset="0"/>
              <a:cs typeface="Times New Roman" panose="02020603050405020304" pitchFamily="18" charset="0"/>
            </a:rPr>
            <a:t>At the time of payment of such sum</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377451" y="1858264"/>
        <a:ext cx="6766592" cy="884843"/>
      </dsp:txXfrm>
    </dsp:sp>
    <dsp:sp modelId="{8282315E-9882-49E3-B3B3-9B3C2DFED536}">
      <dsp:nvSpPr>
        <dsp:cNvPr id="0" name=""/>
        <dsp:cNvSpPr/>
      </dsp:nvSpPr>
      <dsp:spPr>
        <a:xfrm>
          <a:off x="0" y="1858264"/>
          <a:ext cx="2377451" cy="88484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Time of Deduction</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43202" y="1901466"/>
        <a:ext cx="2291047" cy="8416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E78F49-C6C4-466D-B686-6859860087BA}">
      <dsp:nvSpPr>
        <dsp:cNvPr id="0" name=""/>
        <dsp:cNvSpPr/>
      </dsp:nvSpPr>
      <dsp:spPr>
        <a:xfrm>
          <a:off x="0" y="4042039"/>
          <a:ext cx="10972799"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970E37-749C-40F0-9197-2F217A9B4E5B}">
      <dsp:nvSpPr>
        <dsp:cNvPr id="0" name=""/>
        <dsp:cNvSpPr/>
      </dsp:nvSpPr>
      <dsp:spPr>
        <a:xfrm>
          <a:off x="0" y="3019572"/>
          <a:ext cx="10972799"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5F470B-4670-4AC3-8573-8113EDBDF6B4}">
      <dsp:nvSpPr>
        <dsp:cNvPr id="0" name=""/>
        <dsp:cNvSpPr/>
      </dsp:nvSpPr>
      <dsp:spPr>
        <a:xfrm>
          <a:off x="0" y="1997105"/>
          <a:ext cx="10972799"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89776D-B83F-4785-8D02-A827867BC09E}">
      <dsp:nvSpPr>
        <dsp:cNvPr id="0" name=""/>
        <dsp:cNvSpPr/>
      </dsp:nvSpPr>
      <dsp:spPr>
        <a:xfrm>
          <a:off x="0" y="974638"/>
          <a:ext cx="10972799"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FD4E3E-5E9B-4364-99BE-FDC21E0CEA5B}">
      <dsp:nvSpPr>
        <dsp:cNvPr id="0" name=""/>
        <dsp:cNvSpPr/>
      </dsp:nvSpPr>
      <dsp:spPr>
        <a:xfrm>
          <a:off x="2852927" y="860"/>
          <a:ext cx="8119871" cy="9737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15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Any person responsible for paying any income chargeable under the head “Salaries”</a:t>
          </a:r>
          <a:endParaRPr lang="en-IN" sz="2000" b="1" kern="1200" dirty="0">
            <a:latin typeface="Times New Roman" panose="02020603050405020304" pitchFamily="18" charset="0"/>
            <a:cs typeface="Times New Roman" panose="02020603050405020304" pitchFamily="18" charset="0"/>
          </a:endParaRPr>
        </a:p>
      </dsp:txBody>
      <dsp:txXfrm>
        <a:off x="2852927" y="860"/>
        <a:ext cx="8119871" cy="973778"/>
      </dsp:txXfrm>
    </dsp:sp>
    <dsp:sp modelId="{2EAF799E-732C-44A6-AE85-8D51482066CB}">
      <dsp:nvSpPr>
        <dsp:cNvPr id="0" name=""/>
        <dsp:cNvSpPr/>
      </dsp:nvSpPr>
      <dsp:spPr>
        <a:xfrm>
          <a:off x="0" y="860"/>
          <a:ext cx="2852927" cy="973778"/>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15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Payer</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47544" y="48404"/>
        <a:ext cx="2757839" cy="926234"/>
      </dsp:txXfrm>
    </dsp:sp>
    <dsp:sp modelId="{B0FE9066-3B2E-482F-B2B9-C2E010A220A3}">
      <dsp:nvSpPr>
        <dsp:cNvPr id="0" name=""/>
        <dsp:cNvSpPr/>
      </dsp:nvSpPr>
      <dsp:spPr>
        <a:xfrm>
          <a:off x="2852927" y="1023327"/>
          <a:ext cx="8119871" cy="9737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15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Individual (Employee)</a:t>
          </a:r>
          <a:endParaRPr lang="en-IN" sz="2000" b="1" kern="1200" dirty="0">
            <a:latin typeface="Times New Roman" panose="02020603050405020304" pitchFamily="18" charset="0"/>
            <a:cs typeface="Times New Roman" panose="02020603050405020304" pitchFamily="18" charset="0"/>
          </a:endParaRPr>
        </a:p>
      </dsp:txBody>
      <dsp:txXfrm>
        <a:off x="2852927" y="1023327"/>
        <a:ext cx="8119871" cy="973778"/>
      </dsp:txXfrm>
    </dsp:sp>
    <dsp:sp modelId="{BCEFFF92-38B7-43A9-943A-F8FE4CD78726}">
      <dsp:nvSpPr>
        <dsp:cNvPr id="0" name=""/>
        <dsp:cNvSpPr/>
      </dsp:nvSpPr>
      <dsp:spPr>
        <a:xfrm>
          <a:off x="0" y="1023327"/>
          <a:ext cx="2852927" cy="973778"/>
        </a:xfrm>
        <a:prstGeom prst="round2SameRect">
          <a:avLst>
            <a:gd name="adj1" fmla="val 16670"/>
            <a:gd name="adj2" fmla="val 0"/>
          </a:avLst>
        </a:prstGeom>
        <a:solidFill>
          <a:srgbClr val="90C226">
            <a:hueOff val="0"/>
            <a:satOff val="0"/>
            <a:lumOff val="0"/>
            <a:alphaOff val="0"/>
          </a:srgbClr>
        </a:solidFill>
        <a:ln w="19050" cap="rnd" cmpd="sng" algn="ctr">
          <a:solidFill>
            <a:srgbClr val="90C226">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15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7544" y="1070871"/>
        <a:ext cx="2757839" cy="926234"/>
      </dsp:txXfrm>
    </dsp:sp>
    <dsp:sp modelId="{8B72441A-4FF4-49D2-8B62-63EF0811A5F8}">
      <dsp:nvSpPr>
        <dsp:cNvPr id="0" name=""/>
        <dsp:cNvSpPr/>
      </dsp:nvSpPr>
      <dsp:spPr>
        <a:xfrm>
          <a:off x="2852927" y="2045794"/>
          <a:ext cx="8119871" cy="9737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15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At the time of payment (except in case of TDS on perquisite of ESOP provided by eligible start-up)</a:t>
          </a:r>
          <a:endParaRPr lang="en-IN" sz="2000" b="1" kern="1200" dirty="0">
            <a:latin typeface="Times New Roman" panose="02020603050405020304" pitchFamily="18" charset="0"/>
            <a:cs typeface="Times New Roman" panose="02020603050405020304" pitchFamily="18" charset="0"/>
          </a:endParaRPr>
        </a:p>
      </dsp:txBody>
      <dsp:txXfrm>
        <a:off x="2852927" y="2045794"/>
        <a:ext cx="8119871" cy="973778"/>
      </dsp:txXfrm>
    </dsp:sp>
    <dsp:sp modelId="{EC446195-96B7-408E-BA27-84AE15743D8F}">
      <dsp:nvSpPr>
        <dsp:cNvPr id="0" name=""/>
        <dsp:cNvSpPr/>
      </dsp:nvSpPr>
      <dsp:spPr>
        <a:xfrm>
          <a:off x="0" y="2045794"/>
          <a:ext cx="2852927" cy="973778"/>
        </a:xfrm>
        <a:prstGeom prst="round2SameRect">
          <a:avLst>
            <a:gd name="adj1" fmla="val 16670"/>
            <a:gd name="adj2" fmla="val 0"/>
          </a:avLst>
        </a:prstGeom>
        <a:solidFill>
          <a:srgbClr val="90C226">
            <a:hueOff val="0"/>
            <a:satOff val="0"/>
            <a:lumOff val="0"/>
            <a:alphaOff val="0"/>
          </a:srgbClr>
        </a:solidFill>
        <a:ln w="19050" cap="rnd" cmpd="sng" algn="ctr">
          <a:solidFill>
            <a:srgbClr val="90C226">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1066800">
            <a:lnSpc>
              <a:spcPct val="15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7544" y="2093338"/>
        <a:ext cx="2757839" cy="926234"/>
      </dsp:txXfrm>
    </dsp:sp>
    <dsp:sp modelId="{CD2E81A2-7AE5-4BCA-B693-239445541273}">
      <dsp:nvSpPr>
        <dsp:cNvPr id="0" name=""/>
        <dsp:cNvSpPr/>
      </dsp:nvSpPr>
      <dsp:spPr>
        <a:xfrm>
          <a:off x="2852927" y="3068261"/>
          <a:ext cx="8119871" cy="9737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15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Average rate of income-tax computed on the basis of the rates in force.</a:t>
          </a:r>
          <a:endParaRPr lang="en-IN" sz="2000" b="1" kern="1200" dirty="0">
            <a:latin typeface="Times New Roman" panose="02020603050405020304" pitchFamily="18" charset="0"/>
            <a:cs typeface="Times New Roman" panose="02020603050405020304" pitchFamily="18" charset="0"/>
          </a:endParaRPr>
        </a:p>
      </dsp:txBody>
      <dsp:txXfrm>
        <a:off x="2852927" y="3068261"/>
        <a:ext cx="8119871" cy="973778"/>
      </dsp:txXfrm>
    </dsp:sp>
    <dsp:sp modelId="{10326516-3993-4C34-928B-F07A5B9A6895}">
      <dsp:nvSpPr>
        <dsp:cNvPr id="0" name=""/>
        <dsp:cNvSpPr/>
      </dsp:nvSpPr>
      <dsp:spPr>
        <a:xfrm>
          <a:off x="0" y="3068261"/>
          <a:ext cx="2852927" cy="973778"/>
        </a:xfrm>
        <a:prstGeom prst="round2SameRect">
          <a:avLst>
            <a:gd name="adj1" fmla="val 16670"/>
            <a:gd name="adj2" fmla="val 0"/>
          </a:avLst>
        </a:prstGeom>
        <a:solidFill>
          <a:srgbClr val="90C226">
            <a:hueOff val="0"/>
            <a:satOff val="0"/>
            <a:lumOff val="0"/>
            <a:alphaOff val="0"/>
          </a:srgbClr>
        </a:solidFill>
        <a:ln w="19050" cap="rnd" cmpd="sng" algn="ctr">
          <a:solidFill>
            <a:srgbClr val="90C226">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15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7544" y="3115805"/>
        <a:ext cx="2757839" cy="92623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8FC1A1-DF3F-4612-B31A-8C2B79ED7806}">
      <dsp:nvSpPr>
        <dsp:cNvPr id="0" name=""/>
        <dsp:cNvSpPr/>
      </dsp:nvSpPr>
      <dsp:spPr>
        <a:xfrm>
          <a:off x="9930188" y="3959111"/>
          <a:ext cx="91440" cy="356920"/>
        </a:xfrm>
        <a:custGeom>
          <a:avLst/>
          <a:gdLst/>
          <a:ahLst/>
          <a:cxnLst/>
          <a:rect l="0" t="0" r="0" b="0"/>
          <a:pathLst>
            <a:path>
              <a:moveTo>
                <a:pt x="45720" y="0"/>
              </a:moveTo>
              <a:lnTo>
                <a:pt x="45720" y="356920"/>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502E32-08E2-4951-AB10-C3F79FD16B5A}">
      <dsp:nvSpPr>
        <dsp:cNvPr id="0" name=""/>
        <dsp:cNvSpPr/>
      </dsp:nvSpPr>
      <dsp:spPr>
        <a:xfrm>
          <a:off x="8623323" y="2822897"/>
          <a:ext cx="1352585" cy="356920"/>
        </a:xfrm>
        <a:custGeom>
          <a:avLst/>
          <a:gdLst/>
          <a:ahLst/>
          <a:cxnLst/>
          <a:rect l="0" t="0" r="0" b="0"/>
          <a:pathLst>
            <a:path>
              <a:moveTo>
                <a:pt x="0" y="0"/>
              </a:moveTo>
              <a:lnTo>
                <a:pt x="0" y="243230"/>
              </a:lnTo>
              <a:lnTo>
                <a:pt x="1352585" y="243230"/>
              </a:lnTo>
              <a:lnTo>
                <a:pt x="1352585" y="356920"/>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3833E4-CBD3-4ADB-9158-E21AEDDEE1FF}">
      <dsp:nvSpPr>
        <dsp:cNvPr id="0" name=""/>
        <dsp:cNvSpPr/>
      </dsp:nvSpPr>
      <dsp:spPr>
        <a:xfrm>
          <a:off x="7197404" y="3945255"/>
          <a:ext cx="304795" cy="370776"/>
        </a:xfrm>
        <a:custGeom>
          <a:avLst/>
          <a:gdLst/>
          <a:ahLst/>
          <a:cxnLst/>
          <a:rect l="0" t="0" r="0" b="0"/>
          <a:pathLst>
            <a:path>
              <a:moveTo>
                <a:pt x="0" y="0"/>
              </a:moveTo>
              <a:lnTo>
                <a:pt x="0" y="257086"/>
              </a:lnTo>
              <a:lnTo>
                <a:pt x="304795" y="257086"/>
              </a:lnTo>
              <a:lnTo>
                <a:pt x="304795" y="370776"/>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99AEDA-4989-4E6F-B57C-6A4DFBFC839B}">
      <dsp:nvSpPr>
        <dsp:cNvPr id="0" name=""/>
        <dsp:cNvSpPr/>
      </dsp:nvSpPr>
      <dsp:spPr>
        <a:xfrm>
          <a:off x="7197404" y="2822897"/>
          <a:ext cx="1425918" cy="343064"/>
        </a:xfrm>
        <a:custGeom>
          <a:avLst/>
          <a:gdLst/>
          <a:ahLst/>
          <a:cxnLst/>
          <a:rect l="0" t="0" r="0" b="0"/>
          <a:pathLst>
            <a:path>
              <a:moveTo>
                <a:pt x="1425918" y="0"/>
              </a:moveTo>
              <a:lnTo>
                <a:pt x="1425918" y="229375"/>
              </a:lnTo>
              <a:lnTo>
                <a:pt x="0" y="229375"/>
              </a:lnTo>
              <a:lnTo>
                <a:pt x="0" y="343064"/>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383F93-3BBF-48B6-AC94-2F68D80DFC99}">
      <dsp:nvSpPr>
        <dsp:cNvPr id="0" name=""/>
        <dsp:cNvSpPr/>
      </dsp:nvSpPr>
      <dsp:spPr>
        <a:xfrm>
          <a:off x="6766203" y="1686682"/>
          <a:ext cx="1857120" cy="356920"/>
        </a:xfrm>
        <a:custGeom>
          <a:avLst/>
          <a:gdLst/>
          <a:ahLst/>
          <a:cxnLst/>
          <a:rect l="0" t="0" r="0" b="0"/>
          <a:pathLst>
            <a:path>
              <a:moveTo>
                <a:pt x="0" y="0"/>
              </a:moveTo>
              <a:lnTo>
                <a:pt x="0" y="243230"/>
              </a:lnTo>
              <a:lnTo>
                <a:pt x="1857120" y="243230"/>
              </a:lnTo>
              <a:lnTo>
                <a:pt x="1857120" y="356920"/>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8A920E-05B4-44C9-BA3A-34085B2E44E3}">
      <dsp:nvSpPr>
        <dsp:cNvPr id="0" name=""/>
        <dsp:cNvSpPr/>
      </dsp:nvSpPr>
      <dsp:spPr>
        <a:xfrm>
          <a:off x="4394227" y="3959111"/>
          <a:ext cx="387928" cy="356920"/>
        </a:xfrm>
        <a:custGeom>
          <a:avLst/>
          <a:gdLst/>
          <a:ahLst/>
          <a:cxnLst/>
          <a:rect l="0" t="0" r="0" b="0"/>
          <a:pathLst>
            <a:path>
              <a:moveTo>
                <a:pt x="0" y="0"/>
              </a:moveTo>
              <a:lnTo>
                <a:pt x="0" y="243230"/>
              </a:lnTo>
              <a:lnTo>
                <a:pt x="387928" y="243230"/>
              </a:lnTo>
              <a:lnTo>
                <a:pt x="387928" y="356920"/>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1FF238-AE3E-4C82-B0A0-3AB3CDC57008}">
      <dsp:nvSpPr>
        <dsp:cNvPr id="0" name=""/>
        <dsp:cNvSpPr/>
      </dsp:nvSpPr>
      <dsp:spPr>
        <a:xfrm>
          <a:off x="4394227" y="2822897"/>
          <a:ext cx="387928" cy="356920"/>
        </a:xfrm>
        <a:custGeom>
          <a:avLst/>
          <a:gdLst/>
          <a:ahLst/>
          <a:cxnLst/>
          <a:rect l="0" t="0" r="0" b="0"/>
          <a:pathLst>
            <a:path>
              <a:moveTo>
                <a:pt x="387928" y="0"/>
              </a:moveTo>
              <a:lnTo>
                <a:pt x="387928" y="243230"/>
              </a:lnTo>
              <a:lnTo>
                <a:pt x="0" y="243230"/>
              </a:lnTo>
              <a:lnTo>
                <a:pt x="0" y="356920"/>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46A5AF-4BA0-4ABE-B063-6F66252727B1}">
      <dsp:nvSpPr>
        <dsp:cNvPr id="0" name=""/>
        <dsp:cNvSpPr/>
      </dsp:nvSpPr>
      <dsp:spPr>
        <a:xfrm>
          <a:off x="4782156" y="1686682"/>
          <a:ext cx="1984046" cy="356920"/>
        </a:xfrm>
        <a:custGeom>
          <a:avLst/>
          <a:gdLst/>
          <a:ahLst/>
          <a:cxnLst/>
          <a:rect l="0" t="0" r="0" b="0"/>
          <a:pathLst>
            <a:path>
              <a:moveTo>
                <a:pt x="1984046" y="0"/>
              </a:moveTo>
              <a:lnTo>
                <a:pt x="1984046" y="243230"/>
              </a:lnTo>
              <a:lnTo>
                <a:pt x="0" y="243230"/>
              </a:lnTo>
              <a:lnTo>
                <a:pt x="0" y="356920"/>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2746D4-0C56-4A6E-8D49-DA80922A6B28}">
      <dsp:nvSpPr>
        <dsp:cNvPr id="0" name=""/>
        <dsp:cNvSpPr/>
      </dsp:nvSpPr>
      <dsp:spPr>
        <a:xfrm>
          <a:off x="4364828" y="813215"/>
          <a:ext cx="2401374" cy="356920"/>
        </a:xfrm>
        <a:custGeom>
          <a:avLst/>
          <a:gdLst/>
          <a:ahLst/>
          <a:cxnLst/>
          <a:rect l="0" t="0" r="0" b="0"/>
          <a:pathLst>
            <a:path>
              <a:moveTo>
                <a:pt x="0" y="0"/>
              </a:moveTo>
              <a:lnTo>
                <a:pt x="0" y="243230"/>
              </a:lnTo>
              <a:lnTo>
                <a:pt x="2401374" y="243230"/>
              </a:lnTo>
              <a:lnTo>
                <a:pt x="2401374" y="35692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54486C-D322-461F-A1CD-C007CF7CAF3B}">
      <dsp:nvSpPr>
        <dsp:cNvPr id="0" name=""/>
        <dsp:cNvSpPr/>
      </dsp:nvSpPr>
      <dsp:spPr>
        <a:xfrm>
          <a:off x="1033972" y="3737632"/>
          <a:ext cx="639978" cy="380626"/>
        </a:xfrm>
        <a:custGeom>
          <a:avLst/>
          <a:gdLst/>
          <a:ahLst/>
          <a:cxnLst/>
          <a:rect l="0" t="0" r="0" b="0"/>
          <a:pathLst>
            <a:path>
              <a:moveTo>
                <a:pt x="0" y="0"/>
              </a:moveTo>
              <a:lnTo>
                <a:pt x="0" y="266937"/>
              </a:lnTo>
              <a:lnTo>
                <a:pt x="639978" y="266937"/>
              </a:lnTo>
              <a:lnTo>
                <a:pt x="639978" y="380626"/>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0A9565-A9D4-4BB1-803A-77D01B378BEB}">
      <dsp:nvSpPr>
        <dsp:cNvPr id="0" name=""/>
        <dsp:cNvSpPr/>
      </dsp:nvSpPr>
      <dsp:spPr>
        <a:xfrm>
          <a:off x="1033972" y="2629417"/>
          <a:ext cx="494415" cy="328920"/>
        </a:xfrm>
        <a:custGeom>
          <a:avLst/>
          <a:gdLst/>
          <a:ahLst/>
          <a:cxnLst/>
          <a:rect l="0" t="0" r="0" b="0"/>
          <a:pathLst>
            <a:path>
              <a:moveTo>
                <a:pt x="494415" y="0"/>
              </a:moveTo>
              <a:lnTo>
                <a:pt x="494415" y="215230"/>
              </a:lnTo>
              <a:lnTo>
                <a:pt x="0" y="215230"/>
              </a:lnTo>
              <a:lnTo>
                <a:pt x="0" y="328920"/>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7FC8EA-A3D8-47CE-9AE3-3035440A0A42}">
      <dsp:nvSpPr>
        <dsp:cNvPr id="0" name=""/>
        <dsp:cNvSpPr/>
      </dsp:nvSpPr>
      <dsp:spPr>
        <a:xfrm>
          <a:off x="1528387" y="813215"/>
          <a:ext cx="2836441" cy="361214"/>
        </a:xfrm>
        <a:custGeom>
          <a:avLst/>
          <a:gdLst/>
          <a:ahLst/>
          <a:cxnLst/>
          <a:rect l="0" t="0" r="0" b="0"/>
          <a:pathLst>
            <a:path>
              <a:moveTo>
                <a:pt x="2836441" y="0"/>
              </a:moveTo>
              <a:lnTo>
                <a:pt x="2836441" y="247524"/>
              </a:lnTo>
              <a:lnTo>
                <a:pt x="0" y="247524"/>
              </a:lnTo>
              <a:lnTo>
                <a:pt x="0" y="361214"/>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E723F6-F839-4C46-9A22-9215D8E6E70D}">
      <dsp:nvSpPr>
        <dsp:cNvPr id="0" name=""/>
        <dsp:cNvSpPr/>
      </dsp:nvSpPr>
      <dsp:spPr>
        <a:xfrm>
          <a:off x="2643209" y="676"/>
          <a:ext cx="3443238" cy="81253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80ED7A-97EF-4EFF-B1C6-1870F254E8BC}">
      <dsp:nvSpPr>
        <dsp:cNvPr id="0" name=""/>
        <dsp:cNvSpPr/>
      </dsp:nvSpPr>
      <dsp:spPr>
        <a:xfrm>
          <a:off x="2779569" y="130218"/>
          <a:ext cx="3443238" cy="812538"/>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latin typeface="Times New Roman" panose="02020603050405020304" pitchFamily="18" charset="0"/>
              <a:cs typeface="Times New Roman" panose="02020603050405020304" pitchFamily="18" charset="0"/>
            </a:rPr>
            <a:t>Threshold Limit &amp; Rate for TDS</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803367" y="154016"/>
        <a:ext cx="3395642" cy="764942"/>
      </dsp:txXfrm>
    </dsp:sp>
    <dsp:sp modelId="{D3F4AC3B-E88B-4E35-9FC7-C7C594BFB85D}">
      <dsp:nvSpPr>
        <dsp:cNvPr id="0" name=""/>
        <dsp:cNvSpPr/>
      </dsp:nvSpPr>
      <dsp:spPr>
        <a:xfrm>
          <a:off x="226151" y="1174429"/>
          <a:ext cx="2604473" cy="145498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580B06-3341-4AFC-AD38-448A5979F3E3}">
      <dsp:nvSpPr>
        <dsp:cNvPr id="0" name=""/>
        <dsp:cNvSpPr/>
      </dsp:nvSpPr>
      <dsp:spPr>
        <a:xfrm>
          <a:off x="362510" y="1303971"/>
          <a:ext cx="2604473" cy="1454988"/>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latin typeface="Times New Roman" panose="02020603050405020304" pitchFamily="18" charset="0"/>
              <a:cs typeface="Times New Roman" panose="02020603050405020304" pitchFamily="18" charset="0"/>
            </a:rPr>
            <a:t>If paid to Co-operative Society</a:t>
          </a:r>
        </a:p>
        <a:p>
          <a:pPr marL="0" lvl="0" indent="0" algn="ctr" defTabSz="889000">
            <a:lnSpc>
              <a:spcPct val="90000"/>
            </a:lnSpc>
            <a:spcBef>
              <a:spcPct val="0"/>
            </a:spcBef>
            <a:spcAft>
              <a:spcPct val="35000"/>
            </a:spcAft>
            <a:buNone/>
          </a:pPr>
          <a:r>
            <a:rPr lang="en-US" sz="2000" b="1" kern="1200" dirty="0">
              <a:solidFill>
                <a:schemeClr val="tx1"/>
              </a:solidFill>
              <a:latin typeface="Times New Roman" panose="02020603050405020304" pitchFamily="18" charset="0"/>
              <a:cs typeface="Times New Roman" panose="02020603050405020304" pitchFamily="18" charset="0"/>
            </a:rPr>
            <a:t>(Not engaged in banking)</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405125" y="1346586"/>
        <a:ext cx="2519243" cy="1369758"/>
      </dsp:txXfrm>
    </dsp:sp>
    <dsp:sp modelId="{A97CAF61-D84C-470F-ADA2-A097DABF6DCB}">
      <dsp:nvSpPr>
        <dsp:cNvPr id="0" name=""/>
        <dsp:cNvSpPr/>
      </dsp:nvSpPr>
      <dsp:spPr>
        <a:xfrm>
          <a:off x="30272" y="2958338"/>
          <a:ext cx="2007399" cy="77929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1C97F0-ECEB-4393-B86C-DA426390EB1C}">
      <dsp:nvSpPr>
        <dsp:cNvPr id="0" name=""/>
        <dsp:cNvSpPr/>
      </dsp:nvSpPr>
      <dsp:spPr>
        <a:xfrm>
          <a:off x="166631" y="3087879"/>
          <a:ext cx="2007399" cy="779293"/>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More than Rs.3 crore during a FY</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189456" y="3110704"/>
        <a:ext cx="1961749" cy="733643"/>
      </dsp:txXfrm>
    </dsp:sp>
    <dsp:sp modelId="{394C0D7D-EEBC-412C-A995-49D7DC433F29}">
      <dsp:nvSpPr>
        <dsp:cNvPr id="0" name=""/>
        <dsp:cNvSpPr/>
      </dsp:nvSpPr>
      <dsp:spPr>
        <a:xfrm>
          <a:off x="1060333" y="4118258"/>
          <a:ext cx="1227234" cy="77929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03DE41-CA12-421B-8003-D7B7C1A6BBF1}">
      <dsp:nvSpPr>
        <dsp:cNvPr id="0" name=""/>
        <dsp:cNvSpPr/>
      </dsp:nvSpPr>
      <dsp:spPr>
        <a:xfrm>
          <a:off x="1196692" y="4247800"/>
          <a:ext cx="1227234" cy="779293"/>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latin typeface="Times New Roman" panose="02020603050405020304" pitchFamily="18" charset="0"/>
              <a:cs typeface="Times New Roman" panose="02020603050405020304" pitchFamily="18" charset="0"/>
            </a:rPr>
            <a:t>TDS Rate-2%</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1219517" y="4270625"/>
        <a:ext cx="1181584" cy="733643"/>
      </dsp:txXfrm>
    </dsp:sp>
    <dsp:sp modelId="{1E478D26-50C0-4DA2-8206-A01CDBD787A5}">
      <dsp:nvSpPr>
        <dsp:cNvPr id="0" name=""/>
        <dsp:cNvSpPr/>
      </dsp:nvSpPr>
      <dsp:spPr>
        <a:xfrm>
          <a:off x="5174462" y="1170135"/>
          <a:ext cx="3183482" cy="516547"/>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F9E05A-70AD-42E7-88ED-8592C35C5A10}">
      <dsp:nvSpPr>
        <dsp:cNvPr id="0" name=""/>
        <dsp:cNvSpPr/>
      </dsp:nvSpPr>
      <dsp:spPr>
        <a:xfrm>
          <a:off x="5310821" y="1299677"/>
          <a:ext cx="3183482" cy="516547"/>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latin typeface="Times New Roman" panose="02020603050405020304" pitchFamily="18" charset="0"/>
              <a:cs typeface="Times New Roman" panose="02020603050405020304" pitchFamily="18" charset="0"/>
            </a:rPr>
            <a:t>If paid to others</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5325950" y="1314806"/>
        <a:ext cx="3153224" cy="486289"/>
      </dsp:txXfrm>
    </dsp:sp>
    <dsp:sp modelId="{F74BC591-955E-44F8-91FD-700EE6707B58}">
      <dsp:nvSpPr>
        <dsp:cNvPr id="0" name=""/>
        <dsp:cNvSpPr/>
      </dsp:nvSpPr>
      <dsp:spPr>
        <a:xfrm>
          <a:off x="3248905" y="2043603"/>
          <a:ext cx="3066502" cy="77929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D96FC3-7E8A-4462-81D1-309BBC24E0F9}">
      <dsp:nvSpPr>
        <dsp:cNvPr id="0" name=""/>
        <dsp:cNvSpPr/>
      </dsp:nvSpPr>
      <dsp:spPr>
        <a:xfrm>
          <a:off x="3385264" y="2173144"/>
          <a:ext cx="3066502" cy="779293"/>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Who has filed ITR for previous all 3 AY</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3408089" y="2195969"/>
        <a:ext cx="3020852" cy="733643"/>
      </dsp:txXfrm>
    </dsp:sp>
    <dsp:sp modelId="{42213355-8152-4952-9A4D-D7B162A18B56}">
      <dsp:nvSpPr>
        <dsp:cNvPr id="0" name=""/>
        <dsp:cNvSpPr/>
      </dsp:nvSpPr>
      <dsp:spPr>
        <a:xfrm>
          <a:off x="3163127" y="3179817"/>
          <a:ext cx="2462199" cy="77929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E8D68B-2EC3-4BF0-BD57-A028FC10EC42}">
      <dsp:nvSpPr>
        <dsp:cNvPr id="0" name=""/>
        <dsp:cNvSpPr/>
      </dsp:nvSpPr>
      <dsp:spPr>
        <a:xfrm>
          <a:off x="3299487" y="3309359"/>
          <a:ext cx="2462199" cy="779293"/>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Paid more than Rs.1 crore during a FY</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3322312" y="3332184"/>
        <a:ext cx="2416549" cy="733643"/>
      </dsp:txXfrm>
    </dsp:sp>
    <dsp:sp modelId="{85274A05-3CD9-4421-AC17-08959CDAE44B}">
      <dsp:nvSpPr>
        <dsp:cNvPr id="0" name=""/>
        <dsp:cNvSpPr/>
      </dsp:nvSpPr>
      <dsp:spPr>
        <a:xfrm>
          <a:off x="4168539" y="4316031"/>
          <a:ext cx="1227234" cy="77929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751756-C99F-4F37-912C-B27B4C18F143}">
      <dsp:nvSpPr>
        <dsp:cNvPr id="0" name=""/>
        <dsp:cNvSpPr/>
      </dsp:nvSpPr>
      <dsp:spPr>
        <a:xfrm>
          <a:off x="4304898" y="4445573"/>
          <a:ext cx="1227234" cy="779293"/>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latin typeface="Times New Roman" panose="02020603050405020304" pitchFamily="18" charset="0"/>
              <a:cs typeface="Times New Roman" panose="02020603050405020304" pitchFamily="18" charset="0"/>
            </a:rPr>
            <a:t>TDS Rate-2%</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4327723" y="4468398"/>
        <a:ext cx="1181584" cy="733643"/>
      </dsp:txXfrm>
    </dsp:sp>
    <dsp:sp modelId="{FCD79F46-A708-4EA9-A8D0-BE2B4DCF5E24}">
      <dsp:nvSpPr>
        <dsp:cNvPr id="0" name=""/>
        <dsp:cNvSpPr/>
      </dsp:nvSpPr>
      <dsp:spPr>
        <a:xfrm>
          <a:off x="6963145" y="2043603"/>
          <a:ext cx="3320355" cy="77929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F2906D-D817-44AE-BE89-09566827C955}">
      <dsp:nvSpPr>
        <dsp:cNvPr id="0" name=""/>
        <dsp:cNvSpPr/>
      </dsp:nvSpPr>
      <dsp:spPr>
        <a:xfrm>
          <a:off x="7099505" y="2173144"/>
          <a:ext cx="3320355" cy="779293"/>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Who has not filed ITR for previous all 3 AY</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7122330" y="2195969"/>
        <a:ext cx="3274705" cy="733643"/>
      </dsp:txXfrm>
    </dsp:sp>
    <dsp:sp modelId="{04FAE5D8-1A8F-44CE-AC9E-4869646D538F}">
      <dsp:nvSpPr>
        <dsp:cNvPr id="0" name=""/>
        <dsp:cNvSpPr/>
      </dsp:nvSpPr>
      <dsp:spPr>
        <a:xfrm>
          <a:off x="5981179" y="3165961"/>
          <a:ext cx="2432451" cy="77929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2CF96E-C775-4AFB-B815-75578A2CDCA0}">
      <dsp:nvSpPr>
        <dsp:cNvPr id="0" name=""/>
        <dsp:cNvSpPr/>
      </dsp:nvSpPr>
      <dsp:spPr>
        <a:xfrm>
          <a:off x="6117538" y="3295503"/>
          <a:ext cx="2432451" cy="779293"/>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Pay between Rs.20 lakh to Rs.1 crore during a FY</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6140363" y="3318328"/>
        <a:ext cx="2386801" cy="733643"/>
      </dsp:txXfrm>
    </dsp:sp>
    <dsp:sp modelId="{0A4AC2DD-B56E-405E-A9BD-35BAFD5BA9E0}">
      <dsp:nvSpPr>
        <dsp:cNvPr id="0" name=""/>
        <dsp:cNvSpPr/>
      </dsp:nvSpPr>
      <dsp:spPr>
        <a:xfrm>
          <a:off x="6888583" y="4316031"/>
          <a:ext cx="1227234" cy="77929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64F26B-9F02-451C-886A-9279C728E439}">
      <dsp:nvSpPr>
        <dsp:cNvPr id="0" name=""/>
        <dsp:cNvSpPr/>
      </dsp:nvSpPr>
      <dsp:spPr>
        <a:xfrm>
          <a:off x="7024943" y="4445573"/>
          <a:ext cx="1227234" cy="779293"/>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latin typeface="Times New Roman" panose="02020603050405020304" pitchFamily="18" charset="0"/>
              <a:cs typeface="Times New Roman" panose="02020603050405020304" pitchFamily="18" charset="0"/>
            </a:rPr>
            <a:t>TDS Rate-2%</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7047768" y="4468398"/>
        <a:ext cx="1181584" cy="733643"/>
      </dsp:txXfrm>
    </dsp:sp>
    <dsp:sp modelId="{35CC4476-5DE3-42E9-B83F-6B13864F38DD}">
      <dsp:nvSpPr>
        <dsp:cNvPr id="0" name=""/>
        <dsp:cNvSpPr/>
      </dsp:nvSpPr>
      <dsp:spPr>
        <a:xfrm>
          <a:off x="8991145" y="3179817"/>
          <a:ext cx="1969526" cy="77929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E7F1FB-019D-4E4C-BA16-C5721C0FE449}">
      <dsp:nvSpPr>
        <dsp:cNvPr id="0" name=""/>
        <dsp:cNvSpPr/>
      </dsp:nvSpPr>
      <dsp:spPr>
        <a:xfrm>
          <a:off x="9127504" y="3309359"/>
          <a:ext cx="1969526" cy="779293"/>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Pay more than Rs.1 crore during a FY</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9150329" y="3332184"/>
        <a:ext cx="1923876" cy="733643"/>
      </dsp:txXfrm>
    </dsp:sp>
    <dsp:sp modelId="{32D4C3C2-D7BA-4C43-AB43-B9165CD8FDC8}">
      <dsp:nvSpPr>
        <dsp:cNvPr id="0" name=""/>
        <dsp:cNvSpPr/>
      </dsp:nvSpPr>
      <dsp:spPr>
        <a:xfrm>
          <a:off x="9362291" y="4316031"/>
          <a:ext cx="1227234" cy="77929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26DD0D-BE93-4BBC-94CE-5EE491BB4402}">
      <dsp:nvSpPr>
        <dsp:cNvPr id="0" name=""/>
        <dsp:cNvSpPr/>
      </dsp:nvSpPr>
      <dsp:spPr>
        <a:xfrm>
          <a:off x="9498650" y="4445573"/>
          <a:ext cx="1227234" cy="779293"/>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latin typeface="Times New Roman" panose="02020603050405020304" pitchFamily="18" charset="0"/>
              <a:cs typeface="Times New Roman" panose="02020603050405020304" pitchFamily="18" charset="0"/>
            </a:rPr>
            <a:t>TDS Rate-5%</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9521475" y="4468398"/>
        <a:ext cx="1181584" cy="73364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9E2DC-462D-46BA-B4A5-101EA05C146D}">
      <dsp:nvSpPr>
        <dsp:cNvPr id="0" name=""/>
        <dsp:cNvSpPr/>
      </dsp:nvSpPr>
      <dsp:spPr>
        <a:xfrm>
          <a:off x="0" y="4359273"/>
          <a:ext cx="10732240"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6FB001-472A-4864-86C8-34E5B4893C69}">
      <dsp:nvSpPr>
        <dsp:cNvPr id="0" name=""/>
        <dsp:cNvSpPr/>
      </dsp:nvSpPr>
      <dsp:spPr>
        <a:xfrm>
          <a:off x="0" y="3479652"/>
          <a:ext cx="10732240"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2600032"/>
          <a:ext cx="10732240"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1720411"/>
          <a:ext cx="10732240"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840791"/>
          <a:ext cx="10732240"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790382" y="3057"/>
          <a:ext cx="7941857" cy="8377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E-Commerce Operator</a:t>
          </a:r>
        </a:p>
      </dsp:txBody>
      <dsp:txXfrm>
        <a:off x="2790382" y="3057"/>
        <a:ext cx="7941857" cy="837733"/>
      </dsp:txXfrm>
    </dsp:sp>
    <dsp:sp modelId="{37F34AC9-71BD-4EB5-B881-246C744095D1}">
      <dsp:nvSpPr>
        <dsp:cNvPr id="0" name=""/>
        <dsp:cNvSpPr/>
      </dsp:nvSpPr>
      <dsp:spPr>
        <a:xfrm>
          <a:off x="0" y="3057"/>
          <a:ext cx="2790382" cy="8377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Payer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40902" y="43959"/>
        <a:ext cx="2708578" cy="796831"/>
      </dsp:txXfrm>
    </dsp:sp>
    <dsp:sp modelId="{08712882-0F48-4ACA-B0D3-B97625B92990}">
      <dsp:nvSpPr>
        <dsp:cNvPr id="0" name=""/>
        <dsp:cNvSpPr/>
      </dsp:nvSpPr>
      <dsp:spPr>
        <a:xfrm>
          <a:off x="2790382" y="882678"/>
          <a:ext cx="7941857" cy="8377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E-Commerce Participant</a:t>
          </a:r>
        </a:p>
      </dsp:txBody>
      <dsp:txXfrm>
        <a:off x="2790382" y="882678"/>
        <a:ext cx="7941857" cy="837733"/>
      </dsp:txXfrm>
    </dsp:sp>
    <dsp:sp modelId="{96FCAEAB-F2FF-4E62-A10F-92CA0B83D663}">
      <dsp:nvSpPr>
        <dsp:cNvPr id="0" name=""/>
        <dsp:cNvSpPr/>
      </dsp:nvSpPr>
      <dsp:spPr>
        <a:xfrm>
          <a:off x="0" y="882678"/>
          <a:ext cx="2790382" cy="8377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Recipient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40902" y="923580"/>
        <a:ext cx="2708578" cy="796831"/>
      </dsp:txXfrm>
    </dsp:sp>
    <dsp:sp modelId="{B3135368-3210-442E-9746-00FC9009FE7F}">
      <dsp:nvSpPr>
        <dsp:cNvPr id="0" name=""/>
        <dsp:cNvSpPr/>
      </dsp:nvSpPr>
      <dsp:spPr>
        <a:xfrm>
          <a:off x="2790382" y="1762298"/>
          <a:ext cx="7941857" cy="8377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 At the time of credit of amount of sale or services or both to the account of an e-commerce participant or at the time of payment thereof to such e-commerce participant by any mode, whichever is earlier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790382" y="1762298"/>
        <a:ext cx="7941857" cy="837733"/>
      </dsp:txXfrm>
    </dsp:sp>
    <dsp:sp modelId="{8282315E-9882-49E3-B3B3-9B3C2DFED536}">
      <dsp:nvSpPr>
        <dsp:cNvPr id="0" name=""/>
        <dsp:cNvSpPr/>
      </dsp:nvSpPr>
      <dsp:spPr>
        <a:xfrm>
          <a:off x="0" y="1762298"/>
          <a:ext cx="2790382" cy="8377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Time of Deduction</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40902" y="1803200"/>
        <a:ext cx="2708578" cy="796831"/>
      </dsp:txXfrm>
    </dsp:sp>
    <dsp:sp modelId="{7217F4FD-7A9F-450E-805D-2CD77815DFA6}">
      <dsp:nvSpPr>
        <dsp:cNvPr id="0" name=""/>
        <dsp:cNvSpPr/>
      </dsp:nvSpPr>
      <dsp:spPr>
        <a:xfrm>
          <a:off x="2790382" y="2641919"/>
          <a:ext cx="7941857" cy="8377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1% </a:t>
          </a:r>
        </a:p>
      </dsp:txBody>
      <dsp:txXfrm>
        <a:off x="2790382" y="2641919"/>
        <a:ext cx="7941857" cy="837733"/>
      </dsp:txXfrm>
    </dsp:sp>
    <dsp:sp modelId="{82C2ABD2-C80E-4247-BF2D-1D55B8688FD0}">
      <dsp:nvSpPr>
        <dsp:cNvPr id="0" name=""/>
        <dsp:cNvSpPr/>
      </dsp:nvSpPr>
      <dsp:spPr>
        <a:xfrm>
          <a:off x="0" y="2641919"/>
          <a:ext cx="2790382" cy="8377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Rate of TDS</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40902" y="2682821"/>
        <a:ext cx="2708578" cy="796831"/>
      </dsp:txXfrm>
    </dsp:sp>
    <dsp:sp modelId="{D68D5FA8-9574-4855-87AE-BEDF6439A008}">
      <dsp:nvSpPr>
        <dsp:cNvPr id="0" name=""/>
        <dsp:cNvSpPr/>
      </dsp:nvSpPr>
      <dsp:spPr>
        <a:xfrm>
          <a:off x="2790382" y="3521539"/>
          <a:ext cx="7941857" cy="8377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prstClr val="black"/>
              </a:solidFill>
              <a:latin typeface="Times New Roman" panose="02020603050405020304" pitchFamily="18" charset="0"/>
              <a:ea typeface="+mn-ea"/>
              <a:cs typeface="Times New Roman" panose="02020603050405020304" pitchFamily="18" charset="0"/>
            </a:rPr>
            <a:t>No Limit</a:t>
          </a:r>
        </a:p>
      </dsp:txBody>
      <dsp:txXfrm>
        <a:off x="2790382" y="3521539"/>
        <a:ext cx="7941857" cy="837733"/>
      </dsp:txXfrm>
    </dsp:sp>
    <dsp:sp modelId="{8C7684F7-EA5D-4C5A-B7F7-2BCB8A1A5D9D}">
      <dsp:nvSpPr>
        <dsp:cNvPr id="0" name=""/>
        <dsp:cNvSpPr/>
      </dsp:nvSpPr>
      <dsp:spPr>
        <a:xfrm>
          <a:off x="0" y="3521539"/>
          <a:ext cx="2790382" cy="8377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sp:txBody>
      <dsp:txXfrm>
        <a:off x="40902" y="3562441"/>
        <a:ext cx="2708578" cy="796831"/>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9E2DC-462D-46BA-B4A5-101EA05C146D}">
      <dsp:nvSpPr>
        <dsp:cNvPr id="0" name=""/>
        <dsp:cNvSpPr/>
      </dsp:nvSpPr>
      <dsp:spPr>
        <a:xfrm>
          <a:off x="0" y="3451395"/>
          <a:ext cx="1049311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6FB001-472A-4864-86C8-34E5B4893C69}">
      <dsp:nvSpPr>
        <dsp:cNvPr id="0" name=""/>
        <dsp:cNvSpPr/>
      </dsp:nvSpPr>
      <dsp:spPr>
        <a:xfrm>
          <a:off x="0" y="2373267"/>
          <a:ext cx="1049311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1772934"/>
          <a:ext cx="1049311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1172600"/>
          <a:ext cx="1049311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572266"/>
          <a:ext cx="1049311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728210" y="520"/>
          <a:ext cx="7764905" cy="571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i="0" kern="1200" dirty="0">
              <a:latin typeface="Times New Roman" panose="02020603050405020304" pitchFamily="18" charset="0"/>
              <a:cs typeface="Times New Roman" panose="02020603050405020304" pitchFamily="18" charset="0"/>
            </a:rPr>
            <a:t>Specified Bank</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728210" y="520"/>
        <a:ext cx="7764905" cy="571746"/>
      </dsp:txXfrm>
    </dsp:sp>
    <dsp:sp modelId="{37F34AC9-71BD-4EB5-B881-246C744095D1}">
      <dsp:nvSpPr>
        <dsp:cNvPr id="0" name=""/>
        <dsp:cNvSpPr/>
      </dsp:nvSpPr>
      <dsp:spPr>
        <a:xfrm>
          <a:off x="0" y="520"/>
          <a:ext cx="2728210" cy="571746"/>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latin typeface="Times New Roman" panose="02020603050405020304" pitchFamily="18" charset="0"/>
              <a:cs typeface="Times New Roman" panose="02020603050405020304" pitchFamily="18" charset="0"/>
            </a:rPr>
            <a:t>Payer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7915" y="28435"/>
        <a:ext cx="2672380" cy="543831"/>
      </dsp:txXfrm>
    </dsp:sp>
    <dsp:sp modelId="{08712882-0F48-4ACA-B0D3-B97625B92990}">
      <dsp:nvSpPr>
        <dsp:cNvPr id="0" name=""/>
        <dsp:cNvSpPr/>
      </dsp:nvSpPr>
      <dsp:spPr>
        <a:xfrm>
          <a:off x="2728210" y="600854"/>
          <a:ext cx="7764905" cy="571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i="0" kern="1200" dirty="0">
              <a:latin typeface="Times New Roman" panose="02020603050405020304" pitchFamily="18" charset="0"/>
              <a:cs typeface="Times New Roman" panose="02020603050405020304" pitchFamily="18" charset="0"/>
            </a:rPr>
            <a:t>Resident Specified Senior Citizen,(Age of 75 years or more at any time during the PY) </a:t>
          </a:r>
          <a:endParaRPr lang="en-IN" sz="2000" b="1" kern="1200" dirty="0">
            <a:latin typeface="Times New Roman" panose="02020603050405020304" pitchFamily="18" charset="0"/>
            <a:cs typeface="Times New Roman" panose="02020603050405020304" pitchFamily="18" charset="0"/>
          </a:endParaRPr>
        </a:p>
      </dsp:txBody>
      <dsp:txXfrm>
        <a:off x="2728210" y="600854"/>
        <a:ext cx="7764905" cy="571746"/>
      </dsp:txXfrm>
    </dsp:sp>
    <dsp:sp modelId="{96FCAEAB-F2FF-4E62-A10F-92CA0B83D663}">
      <dsp:nvSpPr>
        <dsp:cNvPr id="0" name=""/>
        <dsp:cNvSpPr/>
      </dsp:nvSpPr>
      <dsp:spPr>
        <a:xfrm>
          <a:off x="0" y="600854"/>
          <a:ext cx="2728210" cy="571746"/>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latin typeface="Times New Roman" panose="02020603050405020304" pitchFamily="18" charset="0"/>
              <a:cs typeface="Times New Roman" panose="02020603050405020304" pitchFamily="18" charset="0"/>
            </a:rPr>
            <a:t>Recipient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7915" y="628769"/>
        <a:ext cx="2672380" cy="543831"/>
      </dsp:txXfrm>
    </dsp:sp>
    <dsp:sp modelId="{B3135368-3210-442E-9746-00FC9009FE7F}">
      <dsp:nvSpPr>
        <dsp:cNvPr id="0" name=""/>
        <dsp:cNvSpPr/>
      </dsp:nvSpPr>
      <dsp:spPr>
        <a:xfrm>
          <a:off x="2728210" y="1201187"/>
          <a:ext cx="7764905" cy="571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i="0" kern="1200" dirty="0">
              <a:latin typeface="Times New Roman" panose="02020603050405020304" pitchFamily="18" charset="0"/>
              <a:cs typeface="Times New Roman" panose="02020603050405020304" pitchFamily="18" charset="0"/>
            </a:rPr>
            <a:t>After giving effect to the deduction allowable under Chapter VI-A and rebate allowable under </a:t>
          </a:r>
          <a:r>
            <a:rPr lang="en-US" sz="2000" b="1" i="0" u="none" kern="1200" dirty="0">
              <a:latin typeface="Times New Roman" panose="02020603050405020304" pitchFamily="18" charset="0"/>
              <a:cs typeface="Times New Roman" panose="02020603050405020304" pitchFamily="18" charset="0"/>
            </a:rPr>
            <a:t>section 87A</a:t>
          </a:r>
          <a:r>
            <a:rPr lang="en-US" sz="2000" b="1" i="0" kern="1200" dirty="0">
              <a:latin typeface="Times New Roman" panose="02020603050405020304" pitchFamily="18" charset="0"/>
              <a:cs typeface="Times New Roman" panose="02020603050405020304" pitchFamily="18" charset="0"/>
            </a:rPr>
            <a: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728210" y="1201187"/>
        <a:ext cx="7764905" cy="571746"/>
      </dsp:txXfrm>
    </dsp:sp>
    <dsp:sp modelId="{8282315E-9882-49E3-B3B3-9B3C2DFED536}">
      <dsp:nvSpPr>
        <dsp:cNvPr id="0" name=""/>
        <dsp:cNvSpPr/>
      </dsp:nvSpPr>
      <dsp:spPr>
        <a:xfrm>
          <a:off x="0" y="1201187"/>
          <a:ext cx="2728210" cy="571746"/>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latin typeface="Times New Roman" panose="02020603050405020304" pitchFamily="18" charset="0"/>
              <a:cs typeface="Times New Roman" panose="02020603050405020304" pitchFamily="18" charset="0"/>
            </a:rPr>
            <a:t>Time of Deduction</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7915" y="1229102"/>
        <a:ext cx="2672380" cy="543831"/>
      </dsp:txXfrm>
    </dsp:sp>
    <dsp:sp modelId="{7217F4FD-7A9F-450E-805D-2CD77815DFA6}">
      <dsp:nvSpPr>
        <dsp:cNvPr id="0" name=""/>
        <dsp:cNvSpPr/>
      </dsp:nvSpPr>
      <dsp:spPr>
        <a:xfrm>
          <a:off x="2728210" y="1801521"/>
          <a:ext cx="7764905" cy="571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i="0" kern="1200" dirty="0">
              <a:latin typeface="Times New Roman" panose="02020603050405020304" pitchFamily="18" charset="0"/>
              <a:cs typeface="Times New Roman" panose="02020603050405020304" pitchFamily="18" charset="0"/>
            </a:rPr>
            <a:t>Income-tax on computed total income on the basis of the rates in force</a:t>
          </a:r>
          <a:endParaRPr lang="en-IN" sz="2000" b="1" kern="1200" dirty="0">
            <a:latin typeface="Times New Roman" panose="02020603050405020304" pitchFamily="18" charset="0"/>
            <a:cs typeface="Times New Roman" panose="02020603050405020304" pitchFamily="18" charset="0"/>
          </a:endParaRPr>
        </a:p>
      </dsp:txBody>
      <dsp:txXfrm>
        <a:off x="2728210" y="1801521"/>
        <a:ext cx="7764905" cy="571746"/>
      </dsp:txXfrm>
    </dsp:sp>
    <dsp:sp modelId="{82C2ABD2-C80E-4247-BF2D-1D55B8688FD0}">
      <dsp:nvSpPr>
        <dsp:cNvPr id="0" name=""/>
        <dsp:cNvSpPr/>
      </dsp:nvSpPr>
      <dsp:spPr>
        <a:xfrm>
          <a:off x="0" y="1801521"/>
          <a:ext cx="2728210" cy="571746"/>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latin typeface="Times New Roman" panose="02020603050405020304" pitchFamily="18" charset="0"/>
              <a:cs typeface="Times New Roman" panose="02020603050405020304" pitchFamily="18" charset="0"/>
            </a:rPr>
            <a:t>Rate of TDS</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7915" y="1829436"/>
        <a:ext cx="2672380" cy="543831"/>
      </dsp:txXfrm>
    </dsp:sp>
    <dsp:sp modelId="{D68D5FA8-9574-4855-87AE-BEDF6439A008}">
      <dsp:nvSpPr>
        <dsp:cNvPr id="0" name=""/>
        <dsp:cNvSpPr/>
      </dsp:nvSpPr>
      <dsp:spPr>
        <a:xfrm>
          <a:off x="2728210" y="2401855"/>
          <a:ext cx="7764905" cy="15273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100000"/>
            </a:lnSpc>
            <a:spcBef>
              <a:spcPct val="0"/>
            </a:spcBef>
            <a:spcAft>
              <a:spcPct val="35000"/>
            </a:spcAft>
            <a:buNone/>
          </a:pPr>
          <a:r>
            <a:rPr lang="en-US" sz="2000" b="1" i="0" kern="1200" dirty="0">
              <a:latin typeface="Times New Roman" panose="02020603050405020304" pitchFamily="18" charset="0"/>
              <a:cs typeface="Times New Roman" panose="02020603050405020304" pitchFamily="18" charset="0"/>
            </a:rPr>
            <a:t>1. Payee is having income of pension </a:t>
          </a:r>
        </a:p>
        <a:p>
          <a:pPr marL="0" lvl="0" indent="0" algn="l" defTabSz="889000">
            <a:lnSpc>
              <a:spcPct val="100000"/>
            </a:lnSpc>
            <a:spcBef>
              <a:spcPct val="0"/>
            </a:spcBef>
            <a:spcAft>
              <a:spcPct val="35000"/>
            </a:spcAft>
            <a:buNone/>
          </a:pPr>
          <a:r>
            <a:rPr lang="en-US" sz="2000" b="1" i="0" kern="1200" dirty="0">
              <a:latin typeface="Times New Roman" panose="02020603050405020304" pitchFamily="18" charset="0"/>
              <a:cs typeface="Times New Roman" panose="02020603050405020304" pitchFamily="18" charset="0"/>
            </a:rPr>
            <a:t>2. No other income except the income of interest on such bank account</a:t>
          </a:r>
        </a:p>
        <a:p>
          <a:pPr marL="0" lvl="0" indent="0" algn="l" defTabSz="889000">
            <a:lnSpc>
              <a:spcPct val="90000"/>
            </a:lnSpc>
            <a:spcBef>
              <a:spcPct val="0"/>
            </a:spcBef>
            <a:spcAft>
              <a:spcPct val="35000"/>
            </a:spcAft>
            <a:buNone/>
          </a:pPr>
          <a:r>
            <a:rPr lang="en-US" sz="2000" b="1" i="0" kern="1200" dirty="0">
              <a:solidFill>
                <a:prstClr val="black"/>
              </a:solidFill>
              <a:latin typeface="Times New Roman" panose="02020603050405020304" pitchFamily="18" charset="0"/>
              <a:ea typeface="+mn-ea"/>
              <a:cs typeface="Times New Roman" panose="02020603050405020304" pitchFamily="18" charset="0"/>
            </a:rPr>
            <a:t>3. He h</a:t>
          </a:r>
          <a:r>
            <a:rPr lang="en-US" sz="2000" b="1" i="0" kern="1200" dirty="0">
              <a:latin typeface="Times New Roman" panose="02020603050405020304" pitchFamily="18" charset="0"/>
              <a:cs typeface="Times New Roman" panose="02020603050405020304" pitchFamily="18" charset="0"/>
            </a:rPr>
            <a:t>as furnished a declaration to the specified bank </a:t>
          </a:r>
        </a:p>
        <a:p>
          <a:pPr marL="0" lvl="0" indent="0" algn="l" defTabSz="889000">
            <a:lnSpc>
              <a:spcPct val="90000"/>
            </a:lnSpc>
            <a:spcBef>
              <a:spcPct val="0"/>
            </a:spcBef>
            <a:spcAft>
              <a:spcPct val="35000"/>
            </a:spcAft>
            <a:buNone/>
          </a:pPr>
          <a:endParaRPr lang="en-US" sz="2000" b="1" i="0" kern="1200" dirty="0">
            <a:solidFill>
              <a:prstClr val="black"/>
            </a:solidFill>
            <a:latin typeface="Times New Roman" panose="02020603050405020304" pitchFamily="18" charset="0"/>
            <a:ea typeface="+mn-ea"/>
            <a:cs typeface="Times New Roman" panose="02020603050405020304" pitchFamily="18" charset="0"/>
          </a:endParaRPr>
        </a:p>
      </dsp:txBody>
      <dsp:txXfrm>
        <a:off x="2728210" y="2401855"/>
        <a:ext cx="7764905" cy="1527334"/>
      </dsp:txXfrm>
    </dsp:sp>
    <dsp:sp modelId="{8C7684F7-EA5D-4C5A-B7F7-2BCB8A1A5D9D}">
      <dsp:nvSpPr>
        <dsp:cNvPr id="0" name=""/>
        <dsp:cNvSpPr/>
      </dsp:nvSpPr>
      <dsp:spPr>
        <a:xfrm>
          <a:off x="15005" y="2425839"/>
          <a:ext cx="2728210" cy="1060046"/>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Condition</a:t>
          </a:r>
          <a:endParaRPr lang="en-IN" sz="2000" b="1" kern="1200" dirty="0">
            <a:solidFill>
              <a:prstClr val="black"/>
            </a:solidFill>
            <a:latin typeface="Times New Roman" panose="02020603050405020304" pitchFamily="18" charset="0"/>
            <a:ea typeface="+mn-ea"/>
            <a:cs typeface="Times New Roman" panose="02020603050405020304" pitchFamily="18" charset="0"/>
          </a:endParaRPr>
        </a:p>
      </dsp:txBody>
      <dsp:txXfrm>
        <a:off x="66761" y="2477595"/>
        <a:ext cx="2624698" cy="100829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9E2DC-462D-46BA-B4A5-101EA05C146D}">
      <dsp:nvSpPr>
        <dsp:cNvPr id="0" name=""/>
        <dsp:cNvSpPr/>
      </dsp:nvSpPr>
      <dsp:spPr>
        <a:xfrm>
          <a:off x="0" y="4561691"/>
          <a:ext cx="9697408"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6FB001-472A-4864-86C8-34E5B4893C69}">
      <dsp:nvSpPr>
        <dsp:cNvPr id="0" name=""/>
        <dsp:cNvSpPr/>
      </dsp:nvSpPr>
      <dsp:spPr>
        <a:xfrm>
          <a:off x="0" y="3641226"/>
          <a:ext cx="9697408"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2720761"/>
          <a:ext cx="9697408"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1800297"/>
          <a:ext cx="9697408"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879832"/>
          <a:ext cx="9697408"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521326" y="3199"/>
          <a:ext cx="7176082" cy="876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Any person </a:t>
          </a:r>
          <a:r>
            <a:rPr lang="en-US" sz="2000" b="1" i="0" kern="1200" dirty="0">
              <a:latin typeface="Times New Roman" panose="02020603050405020304" pitchFamily="18" charset="0"/>
              <a:cs typeface="Times New Roman" panose="02020603050405020304" pitchFamily="18" charset="0"/>
            </a:rPr>
            <a:t>(whose total sales, gross receipts or turnover from the business carried on by him exceed ten crore rupees during the financial year immediately preceding the financial year)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521326" y="3199"/>
        <a:ext cx="7176082" cy="876632"/>
      </dsp:txXfrm>
    </dsp:sp>
    <dsp:sp modelId="{37F34AC9-71BD-4EB5-B881-246C744095D1}">
      <dsp:nvSpPr>
        <dsp:cNvPr id="0" name=""/>
        <dsp:cNvSpPr/>
      </dsp:nvSpPr>
      <dsp:spPr>
        <a:xfrm>
          <a:off x="0" y="3199"/>
          <a:ext cx="2521326" cy="876632"/>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Payer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42801" y="46000"/>
        <a:ext cx="2435724" cy="833831"/>
      </dsp:txXfrm>
    </dsp:sp>
    <dsp:sp modelId="{08712882-0F48-4ACA-B0D3-B97625B92990}">
      <dsp:nvSpPr>
        <dsp:cNvPr id="0" name=""/>
        <dsp:cNvSpPr/>
      </dsp:nvSpPr>
      <dsp:spPr>
        <a:xfrm>
          <a:off x="2521326" y="923664"/>
          <a:ext cx="7176082" cy="876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Any Resident</a:t>
          </a:r>
        </a:p>
      </dsp:txBody>
      <dsp:txXfrm>
        <a:off x="2521326" y="923664"/>
        <a:ext cx="7176082" cy="876632"/>
      </dsp:txXfrm>
    </dsp:sp>
    <dsp:sp modelId="{96FCAEAB-F2FF-4E62-A10F-92CA0B83D663}">
      <dsp:nvSpPr>
        <dsp:cNvPr id="0" name=""/>
        <dsp:cNvSpPr/>
      </dsp:nvSpPr>
      <dsp:spPr>
        <a:xfrm>
          <a:off x="0" y="923664"/>
          <a:ext cx="2521326" cy="876632"/>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Recipient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42801" y="966465"/>
        <a:ext cx="2435724" cy="833831"/>
      </dsp:txXfrm>
    </dsp:sp>
    <dsp:sp modelId="{B3135368-3210-442E-9746-00FC9009FE7F}">
      <dsp:nvSpPr>
        <dsp:cNvPr id="0" name=""/>
        <dsp:cNvSpPr/>
      </dsp:nvSpPr>
      <dsp:spPr>
        <a:xfrm>
          <a:off x="2521326" y="1844129"/>
          <a:ext cx="7176082" cy="876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At the time of credit of such sum to the account of the payee or at the time of payment, whichever is earlier.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521326" y="1844129"/>
        <a:ext cx="7176082" cy="876632"/>
      </dsp:txXfrm>
    </dsp:sp>
    <dsp:sp modelId="{8282315E-9882-49E3-B3B3-9B3C2DFED536}">
      <dsp:nvSpPr>
        <dsp:cNvPr id="0" name=""/>
        <dsp:cNvSpPr/>
      </dsp:nvSpPr>
      <dsp:spPr>
        <a:xfrm>
          <a:off x="0" y="1844129"/>
          <a:ext cx="2521326" cy="876632"/>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Time of Deduction</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42801" y="1886930"/>
        <a:ext cx="2435724" cy="833831"/>
      </dsp:txXfrm>
    </dsp:sp>
    <dsp:sp modelId="{7217F4FD-7A9F-450E-805D-2CD77815DFA6}">
      <dsp:nvSpPr>
        <dsp:cNvPr id="0" name=""/>
        <dsp:cNvSpPr/>
      </dsp:nvSpPr>
      <dsp:spPr>
        <a:xfrm>
          <a:off x="2521326" y="2764593"/>
          <a:ext cx="7176082" cy="876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0.1% on Excess amount </a:t>
          </a:r>
        </a:p>
      </dsp:txBody>
      <dsp:txXfrm>
        <a:off x="2521326" y="2764593"/>
        <a:ext cx="7176082" cy="876632"/>
      </dsp:txXfrm>
    </dsp:sp>
    <dsp:sp modelId="{82C2ABD2-C80E-4247-BF2D-1D55B8688FD0}">
      <dsp:nvSpPr>
        <dsp:cNvPr id="0" name=""/>
        <dsp:cNvSpPr/>
      </dsp:nvSpPr>
      <dsp:spPr>
        <a:xfrm>
          <a:off x="0" y="2764593"/>
          <a:ext cx="2521326" cy="876632"/>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Rate of TDS</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42801" y="2807394"/>
        <a:ext cx="2435724" cy="833831"/>
      </dsp:txXfrm>
    </dsp:sp>
    <dsp:sp modelId="{D68D5FA8-9574-4855-87AE-BEDF6439A008}">
      <dsp:nvSpPr>
        <dsp:cNvPr id="0" name=""/>
        <dsp:cNvSpPr/>
      </dsp:nvSpPr>
      <dsp:spPr>
        <a:xfrm>
          <a:off x="2521326" y="3685058"/>
          <a:ext cx="7176082" cy="876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prstClr val="black"/>
              </a:solidFill>
              <a:latin typeface="Times New Roman" panose="02020603050405020304" pitchFamily="18" charset="0"/>
              <a:ea typeface="+mn-ea"/>
              <a:cs typeface="Times New Roman" panose="02020603050405020304" pitchFamily="18" charset="0"/>
            </a:rPr>
            <a:t>More than Rs.50 Lakh during a FY</a:t>
          </a:r>
        </a:p>
      </dsp:txBody>
      <dsp:txXfrm>
        <a:off x="2521326" y="3685058"/>
        <a:ext cx="7176082" cy="876632"/>
      </dsp:txXfrm>
    </dsp:sp>
    <dsp:sp modelId="{8C7684F7-EA5D-4C5A-B7F7-2BCB8A1A5D9D}">
      <dsp:nvSpPr>
        <dsp:cNvPr id="0" name=""/>
        <dsp:cNvSpPr/>
      </dsp:nvSpPr>
      <dsp:spPr>
        <a:xfrm>
          <a:off x="0" y="3685058"/>
          <a:ext cx="2521326" cy="876632"/>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sp:txBody>
      <dsp:txXfrm>
        <a:off x="42801" y="3727859"/>
        <a:ext cx="2435724" cy="833831"/>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9E2DC-462D-46BA-B4A5-101EA05C146D}">
      <dsp:nvSpPr>
        <dsp:cNvPr id="0" name=""/>
        <dsp:cNvSpPr/>
      </dsp:nvSpPr>
      <dsp:spPr>
        <a:xfrm>
          <a:off x="0" y="409960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6FB001-472A-4864-86C8-34E5B4893C69}">
      <dsp:nvSpPr>
        <dsp:cNvPr id="0" name=""/>
        <dsp:cNvSpPr/>
      </dsp:nvSpPr>
      <dsp:spPr>
        <a:xfrm>
          <a:off x="0" y="3272383"/>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244515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1617933"/>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79070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366347" y="287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Any person</a:t>
          </a:r>
        </a:p>
      </dsp:txBody>
      <dsp:txXfrm>
        <a:off x="2366347" y="2875"/>
        <a:ext cx="6734988" cy="787833"/>
      </dsp:txXfrm>
    </dsp:sp>
    <dsp:sp modelId="{37F34AC9-71BD-4EB5-B881-246C744095D1}">
      <dsp:nvSpPr>
        <dsp:cNvPr id="0" name=""/>
        <dsp:cNvSpPr/>
      </dsp:nvSpPr>
      <dsp:spPr>
        <a:xfrm>
          <a:off x="0" y="287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Payer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38466" y="41341"/>
        <a:ext cx="2289415" cy="749367"/>
      </dsp:txXfrm>
    </dsp:sp>
    <dsp:sp modelId="{08712882-0F48-4ACA-B0D3-B97625B92990}">
      <dsp:nvSpPr>
        <dsp:cNvPr id="0" name=""/>
        <dsp:cNvSpPr/>
      </dsp:nvSpPr>
      <dsp:spPr>
        <a:xfrm>
          <a:off x="2366347" y="830100"/>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Any Resident</a:t>
          </a:r>
        </a:p>
      </dsp:txBody>
      <dsp:txXfrm>
        <a:off x="2366347" y="830100"/>
        <a:ext cx="6734988" cy="787833"/>
      </dsp:txXfrm>
    </dsp:sp>
    <dsp:sp modelId="{96FCAEAB-F2FF-4E62-A10F-92CA0B83D663}">
      <dsp:nvSpPr>
        <dsp:cNvPr id="0" name=""/>
        <dsp:cNvSpPr/>
      </dsp:nvSpPr>
      <dsp:spPr>
        <a:xfrm>
          <a:off x="0" y="830100"/>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Recipient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38466" y="868566"/>
        <a:ext cx="2289415" cy="749367"/>
      </dsp:txXfrm>
    </dsp:sp>
    <dsp:sp modelId="{B3135368-3210-442E-9746-00FC9009FE7F}">
      <dsp:nvSpPr>
        <dsp:cNvPr id="0" name=""/>
        <dsp:cNvSpPr/>
      </dsp:nvSpPr>
      <dsp:spPr>
        <a:xfrm>
          <a:off x="2366347" y="165732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i="0" kern="1200" dirty="0">
              <a:latin typeface="Times New Roman" panose="02020603050405020304" pitchFamily="18" charset="0"/>
              <a:cs typeface="Times New Roman" panose="02020603050405020304" pitchFamily="18" charset="0"/>
            </a:rPr>
            <a:t>before providing such benefit or perquisite tax has been deducted</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366347" y="1657325"/>
        <a:ext cx="6734988" cy="787833"/>
      </dsp:txXfrm>
    </dsp:sp>
    <dsp:sp modelId="{8282315E-9882-49E3-B3B3-9B3C2DFED536}">
      <dsp:nvSpPr>
        <dsp:cNvPr id="0" name=""/>
        <dsp:cNvSpPr/>
      </dsp:nvSpPr>
      <dsp:spPr>
        <a:xfrm>
          <a:off x="0" y="165732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Time of Deduction</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38466" y="1695791"/>
        <a:ext cx="2289415" cy="749367"/>
      </dsp:txXfrm>
    </dsp:sp>
    <dsp:sp modelId="{7217F4FD-7A9F-450E-805D-2CD77815DFA6}">
      <dsp:nvSpPr>
        <dsp:cNvPr id="0" name=""/>
        <dsp:cNvSpPr/>
      </dsp:nvSpPr>
      <dsp:spPr>
        <a:xfrm>
          <a:off x="2366347" y="2484550"/>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10% </a:t>
          </a:r>
        </a:p>
      </dsp:txBody>
      <dsp:txXfrm>
        <a:off x="2366347" y="2484550"/>
        <a:ext cx="6734988" cy="787833"/>
      </dsp:txXfrm>
    </dsp:sp>
    <dsp:sp modelId="{82C2ABD2-C80E-4247-BF2D-1D55B8688FD0}">
      <dsp:nvSpPr>
        <dsp:cNvPr id="0" name=""/>
        <dsp:cNvSpPr/>
      </dsp:nvSpPr>
      <dsp:spPr>
        <a:xfrm>
          <a:off x="0" y="2484550"/>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Rate of TDS</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38466" y="2523016"/>
        <a:ext cx="2289415" cy="749367"/>
      </dsp:txXfrm>
    </dsp:sp>
    <dsp:sp modelId="{D68D5FA8-9574-4855-87AE-BEDF6439A008}">
      <dsp:nvSpPr>
        <dsp:cNvPr id="0" name=""/>
        <dsp:cNvSpPr/>
      </dsp:nvSpPr>
      <dsp:spPr>
        <a:xfrm>
          <a:off x="2366347" y="331177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prstClr val="black"/>
              </a:solidFill>
              <a:latin typeface="Times New Roman" panose="02020603050405020304" pitchFamily="18" charset="0"/>
              <a:ea typeface="+mn-ea"/>
              <a:cs typeface="Times New Roman" panose="02020603050405020304" pitchFamily="18" charset="0"/>
            </a:rPr>
            <a:t>More than Rs.20,000 During a FY</a:t>
          </a:r>
        </a:p>
      </dsp:txBody>
      <dsp:txXfrm>
        <a:off x="2366347" y="3311775"/>
        <a:ext cx="6734988" cy="787833"/>
      </dsp:txXfrm>
    </dsp:sp>
    <dsp:sp modelId="{8C7684F7-EA5D-4C5A-B7F7-2BCB8A1A5D9D}">
      <dsp:nvSpPr>
        <dsp:cNvPr id="0" name=""/>
        <dsp:cNvSpPr/>
      </dsp:nvSpPr>
      <dsp:spPr>
        <a:xfrm>
          <a:off x="0" y="331177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sp:txBody>
      <dsp:txXfrm>
        <a:off x="38466" y="3350241"/>
        <a:ext cx="2289415" cy="749367"/>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9E2DC-462D-46BA-B4A5-101EA05C146D}">
      <dsp:nvSpPr>
        <dsp:cNvPr id="0" name=""/>
        <dsp:cNvSpPr/>
      </dsp:nvSpPr>
      <dsp:spPr>
        <a:xfrm>
          <a:off x="0" y="409960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6FB001-472A-4864-86C8-34E5B4893C69}">
      <dsp:nvSpPr>
        <dsp:cNvPr id="0" name=""/>
        <dsp:cNvSpPr/>
      </dsp:nvSpPr>
      <dsp:spPr>
        <a:xfrm>
          <a:off x="0" y="3272383"/>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244515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1617933"/>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79070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366347" y="287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Any person</a:t>
          </a:r>
        </a:p>
      </dsp:txBody>
      <dsp:txXfrm>
        <a:off x="2366347" y="2875"/>
        <a:ext cx="6734988" cy="787833"/>
      </dsp:txXfrm>
    </dsp:sp>
    <dsp:sp modelId="{37F34AC9-71BD-4EB5-B881-246C744095D1}">
      <dsp:nvSpPr>
        <dsp:cNvPr id="0" name=""/>
        <dsp:cNvSpPr/>
      </dsp:nvSpPr>
      <dsp:spPr>
        <a:xfrm>
          <a:off x="0" y="287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Payer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38466" y="41341"/>
        <a:ext cx="2289415" cy="749367"/>
      </dsp:txXfrm>
    </dsp:sp>
    <dsp:sp modelId="{08712882-0F48-4ACA-B0D3-B97625B92990}">
      <dsp:nvSpPr>
        <dsp:cNvPr id="0" name=""/>
        <dsp:cNvSpPr/>
      </dsp:nvSpPr>
      <dsp:spPr>
        <a:xfrm>
          <a:off x="2366347" y="830100"/>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Any Resident</a:t>
          </a:r>
        </a:p>
      </dsp:txBody>
      <dsp:txXfrm>
        <a:off x="2366347" y="830100"/>
        <a:ext cx="6734988" cy="787833"/>
      </dsp:txXfrm>
    </dsp:sp>
    <dsp:sp modelId="{96FCAEAB-F2FF-4E62-A10F-92CA0B83D663}">
      <dsp:nvSpPr>
        <dsp:cNvPr id="0" name=""/>
        <dsp:cNvSpPr/>
      </dsp:nvSpPr>
      <dsp:spPr>
        <a:xfrm>
          <a:off x="0" y="830100"/>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Recipient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38466" y="868566"/>
        <a:ext cx="2289415" cy="749367"/>
      </dsp:txXfrm>
    </dsp:sp>
    <dsp:sp modelId="{B3135368-3210-442E-9746-00FC9009FE7F}">
      <dsp:nvSpPr>
        <dsp:cNvPr id="0" name=""/>
        <dsp:cNvSpPr/>
      </dsp:nvSpPr>
      <dsp:spPr>
        <a:xfrm>
          <a:off x="2366347" y="165732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At the time of credit of such sum to the account of the payee or at the time of payment, whichever is earlier.</a:t>
          </a:r>
        </a:p>
      </dsp:txBody>
      <dsp:txXfrm>
        <a:off x="2366347" y="1657325"/>
        <a:ext cx="6734988" cy="787833"/>
      </dsp:txXfrm>
    </dsp:sp>
    <dsp:sp modelId="{8282315E-9882-49E3-B3B3-9B3C2DFED536}">
      <dsp:nvSpPr>
        <dsp:cNvPr id="0" name=""/>
        <dsp:cNvSpPr/>
      </dsp:nvSpPr>
      <dsp:spPr>
        <a:xfrm>
          <a:off x="0" y="165732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Time of Deduction</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38466" y="1695791"/>
        <a:ext cx="2289415" cy="749367"/>
      </dsp:txXfrm>
    </dsp:sp>
    <dsp:sp modelId="{7217F4FD-7A9F-450E-805D-2CD77815DFA6}">
      <dsp:nvSpPr>
        <dsp:cNvPr id="0" name=""/>
        <dsp:cNvSpPr/>
      </dsp:nvSpPr>
      <dsp:spPr>
        <a:xfrm>
          <a:off x="2366347" y="2484550"/>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1% </a:t>
          </a:r>
        </a:p>
      </dsp:txBody>
      <dsp:txXfrm>
        <a:off x="2366347" y="2484550"/>
        <a:ext cx="6734988" cy="787833"/>
      </dsp:txXfrm>
    </dsp:sp>
    <dsp:sp modelId="{82C2ABD2-C80E-4247-BF2D-1D55B8688FD0}">
      <dsp:nvSpPr>
        <dsp:cNvPr id="0" name=""/>
        <dsp:cNvSpPr/>
      </dsp:nvSpPr>
      <dsp:spPr>
        <a:xfrm>
          <a:off x="0" y="2484550"/>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Rate of TDS</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38466" y="2523016"/>
        <a:ext cx="2289415" cy="749367"/>
      </dsp:txXfrm>
    </dsp:sp>
    <dsp:sp modelId="{D68D5FA8-9574-4855-87AE-BEDF6439A008}">
      <dsp:nvSpPr>
        <dsp:cNvPr id="0" name=""/>
        <dsp:cNvSpPr/>
      </dsp:nvSpPr>
      <dsp:spPr>
        <a:xfrm>
          <a:off x="2366347" y="3311775"/>
          <a:ext cx="6734988" cy="787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i="0" kern="1200" dirty="0">
              <a:latin typeface="Times New Roman" panose="02020603050405020304" pitchFamily="18" charset="0"/>
              <a:cs typeface="Times New Roman" panose="02020603050405020304" pitchFamily="18" charset="0"/>
            </a:rPr>
            <a:t>If Buyer is Specified person- more than Rs.30,000 in FY</a:t>
          </a:r>
        </a:p>
        <a:p>
          <a:pPr marL="0" lvl="0" indent="0" algn="l" defTabSz="889000">
            <a:lnSpc>
              <a:spcPct val="90000"/>
            </a:lnSpc>
            <a:spcBef>
              <a:spcPct val="0"/>
            </a:spcBef>
            <a:spcAft>
              <a:spcPct val="35000"/>
            </a:spcAft>
            <a:buNone/>
          </a:pPr>
          <a:r>
            <a:rPr lang="en-US" sz="2000" b="1" i="0" kern="1200" dirty="0">
              <a:latin typeface="Times New Roman" panose="02020603050405020304" pitchFamily="18" charset="0"/>
              <a:cs typeface="Times New Roman" panose="02020603050405020304" pitchFamily="18" charset="0"/>
            </a:rPr>
            <a:t>If Buyer is any other person- more than Rs.10,000 in FY</a:t>
          </a:r>
          <a:endParaRPr lang="en-IN" sz="2000" b="1" kern="1200" dirty="0">
            <a:solidFill>
              <a:prstClr val="black"/>
            </a:solidFill>
            <a:latin typeface="Times New Roman" panose="02020603050405020304" pitchFamily="18" charset="0"/>
            <a:ea typeface="+mn-ea"/>
            <a:cs typeface="Times New Roman" panose="02020603050405020304" pitchFamily="18" charset="0"/>
          </a:endParaRPr>
        </a:p>
      </dsp:txBody>
      <dsp:txXfrm>
        <a:off x="2366347" y="3311775"/>
        <a:ext cx="6734988" cy="787833"/>
      </dsp:txXfrm>
    </dsp:sp>
    <dsp:sp modelId="{8C7684F7-EA5D-4C5A-B7F7-2BCB8A1A5D9D}">
      <dsp:nvSpPr>
        <dsp:cNvPr id="0" name=""/>
        <dsp:cNvSpPr/>
      </dsp:nvSpPr>
      <dsp:spPr>
        <a:xfrm>
          <a:off x="0" y="3311775"/>
          <a:ext cx="2366347" cy="78783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sp:txBody>
      <dsp:txXfrm>
        <a:off x="38466" y="3350241"/>
        <a:ext cx="2289415" cy="749367"/>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157C81-826B-4422-8DB6-5E6835026C19}">
      <dsp:nvSpPr>
        <dsp:cNvPr id="0" name=""/>
        <dsp:cNvSpPr/>
      </dsp:nvSpPr>
      <dsp:spPr>
        <a:xfrm>
          <a:off x="0" y="3266585"/>
          <a:ext cx="9353652"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2160198"/>
          <a:ext cx="9353652"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1053811"/>
          <a:ext cx="9353652"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431949" y="110"/>
          <a:ext cx="6921702" cy="1053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Any person</a:t>
          </a:r>
        </a:p>
      </dsp:txBody>
      <dsp:txXfrm>
        <a:off x="2431949" y="110"/>
        <a:ext cx="6921702" cy="1053701"/>
      </dsp:txXfrm>
    </dsp:sp>
    <dsp:sp modelId="{37F34AC9-71BD-4EB5-B881-246C744095D1}">
      <dsp:nvSpPr>
        <dsp:cNvPr id="0" name=""/>
        <dsp:cNvSpPr/>
      </dsp:nvSpPr>
      <dsp:spPr>
        <a:xfrm>
          <a:off x="0" y="110"/>
          <a:ext cx="2431949" cy="1053701"/>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Payer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51447" y="51557"/>
        <a:ext cx="2329055" cy="1002254"/>
      </dsp:txXfrm>
    </dsp:sp>
    <dsp:sp modelId="{08712882-0F48-4ACA-B0D3-B97625B92990}">
      <dsp:nvSpPr>
        <dsp:cNvPr id="0" name=""/>
        <dsp:cNvSpPr/>
      </dsp:nvSpPr>
      <dsp:spPr>
        <a:xfrm>
          <a:off x="2431949" y="1106497"/>
          <a:ext cx="6921702" cy="1053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Any Person</a:t>
          </a:r>
        </a:p>
      </dsp:txBody>
      <dsp:txXfrm>
        <a:off x="2431949" y="1106497"/>
        <a:ext cx="6921702" cy="1053701"/>
      </dsp:txXfrm>
    </dsp:sp>
    <dsp:sp modelId="{96FCAEAB-F2FF-4E62-A10F-92CA0B83D663}">
      <dsp:nvSpPr>
        <dsp:cNvPr id="0" name=""/>
        <dsp:cNvSpPr/>
      </dsp:nvSpPr>
      <dsp:spPr>
        <a:xfrm>
          <a:off x="0" y="1107740"/>
          <a:ext cx="2431949" cy="1053701"/>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Recipient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51447" y="1159187"/>
        <a:ext cx="2329055" cy="1002254"/>
      </dsp:txXfrm>
    </dsp:sp>
    <dsp:sp modelId="{B3135368-3210-442E-9746-00FC9009FE7F}">
      <dsp:nvSpPr>
        <dsp:cNvPr id="0" name=""/>
        <dsp:cNvSpPr/>
      </dsp:nvSpPr>
      <dsp:spPr>
        <a:xfrm>
          <a:off x="2431949" y="2212884"/>
          <a:ext cx="6921702" cy="1053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i="0" kern="1200" dirty="0">
              <a:latin typeface="Times New Roman" panose="02020603050405020304" pitchFamily="18" charset="0"/>
              <a:cs typeface="Times New Roman" panose="02020603050405020304" pitchFamily="18" charset="0"/>
            </a:rPr>
            <a:t>at the time of debiting of the amount payable by the buyer to the account of the buyer or at the time of receipt of such amount from the said buyer in cash or by the issue of a cheque or draft or by any other mode, whichever is earlier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431949" y="2212884"/>
        <a:ext cx="6921702" cy="1053701"/>
      </dsp:txXfrm>
    </dsp:sp>
    <dsp:sp modelId="{8282315E-9882-49E3-B3B3-9B3C2DFED536}">
      <dsp:nvSpPr>
        <dsp:cNvPr id="0" name=""/>
        <dsp:cNvSpPr/>
      </dsp:nvSpPr>
      <dsp:spPr>
        <a:xfrm>
          <a:off x="0" y="2212884"/>
          <a:ext cx="2431949" cy="1053701"/>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Time of Collection</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51447" y="2264331"/>
        <a:ext cx="2329055" cy="1002254"/>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6FB001-472A-4864-86C8-34E5B4893C69}">
      <dsp:nvSpPr>
        <dsp:cNvPr id="0" name=""/>
        <dsp:cNvSpPr/>
      </dsp:nvSpPr>
      <dsp:spPr>
        <a:xfrm>
          <a:off x="0" y="4720895"/>
          <a:ext cx="9697408"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3526706"/>
          <a:ext cx="9697408"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2332516"/>
          <a:ext cx="9697408"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1138327"/>
          <a:ext cx="9697408"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521326" y="1004"/>
          <a:ext cx="7176082" cy="11373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solidFill>
                <a:schemeClr val="tx1"/>
              </a:solidFill>
              <a:latin typeface="Times New Roman" panose="02020603050405020304" pitchFamily="18" charset="0"/>
              <a:cs typeface="Times New Roman" panose="02020603050405020304" pitchFamily="18" charset="0"/>
            </a:rPr>
            <a:t>Any person (Other than PSU)</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521326" y="1004"/>
        <a:ext cx="7176082" cy="1137323"/>
      </dsp:txXfrm>
    </dsp:sp>
    <dsp:sp modelId="{37F34AC9-71BD-4EB5-B881-246C744095D1}">
      <dsp:nvSpPr>
        <dsp:cNvPr id="0" name=""/>
        <dsp:cNvSpPr/>
      </dsp:nvSpPr>
      <dsp:spPr>
        <a:xfrm>
          <a:off x="0" y="1004"/>
          <a:ext cx="2521326" cy="113732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Payer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55530" y="56534"/>
        <a:ext cx="2410266" cy="1081793"/>
      </dsp:txXfrm>
    </dsp:sp>
    <dsp:sp modelId="{08712882-0F48-4ACA-B0D3-B97625B92990}">
      <dsp:nvSpPr>
        <dsp:cNvPr id="0" name=""/>
        <dsp:cNvSpPr/>
      </dsp:nvSpPr>
      <dsp:spPr>
        <a:xfrm>
          <a:off x="2521326" y="1195193"/>
          <a:ext cx="7176082" cy="11373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Any Person</a:t>
          </a:r>
        </a:p>
      </dsp:txBody>
      <dsp:txXfrm>
        <a:off x="2521326" y="1195193"/>
        <a:ext cx="7176082" cy="1137323"/>
      </dsp:txXfrm>
    </dsp:sp>
    <dsp:sp modelId="{96FCAEAB-F2FF-4E62-A10F-92CA0B83D663}">
      <dsp:nvSpPr>
        <dsp:cNvPr id="0" name=""/>
        <dsp:cNvSpPr/>
      </dsp:nvSpPr>
      <dsp:spPr>
        <a:xfrm>
          <a:off x="0" y="1195193"/>
          <a:ext cx="2521326" cy="113732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Recipient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55530" y="1250723"/>
        <a:ext cx="2410266" cy="1081793"/>
      </dsp:txXfrm>
    </dsp:sp>
    <dsp:sp modelId="{B3135368-3210-442E-9746-00FC9009FE7F}">
      <dsp:nvSpPr>
        <dsp:cNvPr id="0" name=""/>
        <dsp:cNvSpPr/>
      </dsp:nvSpPr>
      <dsp:spPr>
        <a:xfrm>
          <a:off x="2521326" y="2389383"/>
          <a:ext cx="7176082" cy="11373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95" tIns="36195" rIns="36195" bIns="36195" numCol="1" spcCol="1270" anchor="b" anchorCtr="0">
          <a:noAutofit/>
        </a:bodyPr>
        <a:lstStyle/>
        <a:p>
          <a:pPr marL="0" lvl="0" indent="0" algn="l" defTabSz="844550">
            <a:lnSpc>
              <a:spcPct val="90000"/>
            </a:lnSpc>
            <a:spcBef>
              <a:spcPct val="0"/>
            </a:spcBef>
            <a:spcAft>
              <a:spcPct val="35000"/>
            </a:spcAft>
            <a:buNone/>
          </a:pPr>
          <a:r>
            <a:rPr lang="en-US" sz="1900" b="1" i="0" kern="1200" dirty="0">
              <a:latin typeface="Times New Roman" panose="02020603050405020304" pitchFamily="18" charset="0"/>
              <a:cs typeface="Times New Roman" panose="02020603050405020304" pitchFamily="18" charset="0"/>
            </a:rPr>
            <a:t>at the time of debiting of the amount payable by the licensee or lessee to the account of the licensee or lessee or at the time of receipt of such amount from the licensee or lessee in cash or by the issue of a cheque or draft or by any other mode, whichever is earlier</a:t>
          </a:r>
          <a:endParaRPr lang="en-IN" sz="1900" b="1" i="0" kern="1200" dirty="0">
            <a:latin typeface="Times New Roman" panose="02020603050405020304" pitchFamily="18" charset="0"/>
            <a:cs typeface="Times New Roman" panose="02020603050405020304" pitchFamily="18" charset="0"/>
          </a:endParaRPr>
        </a:p>
      </dsp:txBody>
      <dsp:txXfrm>
        <a:off x="2521326" y="2389383"/>
        <a:ext cx="7176082" cy="1137323"/>
      </dsp:txXfrm>
    </dsp:sp>
    <dsp:sp modelId="{8282315E-9882-49E3-B3B3-9B3C2DFED536}">
      <dsp:nvSpPr>
        <dsp:cNvPr id="0" name=""/>
        <dsp:cNvSpPr/>
      </dsp:nvSpPr>
      <dsp:spPr>
        <a:xfrm>
          <a:off x="0" y="2389383"/>
          <a:ext cx="2521326" cy="113732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Time of Collection</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55530" y="2444913"/>
        <a:ext cx="2410266" cy="1081793"/>
      </dsp:txXfrm>
    </dsp:sp>
    <dsp:sp modelId="{7217F4FD-7A9F-450E-805D-2CD77815DFA6}">
      <dsp:nvSpPr>
        <dsp:cNvPr id="0" name=""/>
        <dsp:cNvSpPr/>
      </dsp:nvSpPr>
      <dsp:spPr>
        <a:xfrm>
          <a:off x="2521326" y="3583572"/>
          <a:ext cx="7176082" cy="11373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i="0" kern="1200" dirty="0">
              <a:latin typeface="Times New Roman" panose="02020603050405020304" pitchFamily="18" charset="0"/>
              <a:cs typeface="Times New Roman" panose="02020603050405020304" pitchFamily="18" charset="0"/>
            </a:rPr>
            <a:t>2%</a:t>
          </a:r>
          <a:endParaRPr lang="en-IN" sz="2000" b="1" kern="1200" dirty="0">
            <a:latin typeface="Times New Roman" panose="02020603050405020304" pitchFamily="18" charset="0"/>
            <a:cs typeface="Times New Roman" panose="02020603050405020304" pitchFamily="18" charset="0"/>
          </a:endParaRPr>
        </a:p>
      </dsp:txBody>
      <dsp:txXfrm>
        <a:off x="2521326" y="3583572"/>
        <a:ext cx="7176082" cy="1137323"/>
      </dsp:txXfrm>
    </dsp:sp>
    <dsp:sp modelId="{82C2ABD2-C80E-4247-BF2D-1D55B8688FD0}">
      <dsp:nvSpPr>
        <dsp:cNvPr id="0" name=""/>
        <dsp:cNvSpPr/>
      </dsp:nvSpPr>
      <dsp:spPr>
        <a:xfrm>
          <a:off x="0" y="3583572"/>
          <a:ext cx="2521326" cy="113732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solidFill>
                <a:schemeClr val="tx1"/>
              </a:solidFill>
              <a:latin typeface="Times New Roman" panose="02020603050405020304" pitchFamily="18" charset="0"/>
              <a:cs typeface="Times New Roman" panose="02020603050405020304" pitchFamily="18" charset="0"/>
            </a:rPr>
            <a:t>TCS Rate</a:t>
          </a:r>
        </a:p>
      </dsp:txBody>
      <dsp:txXfrm>
        <a:off x="55530" y="3639102"/>
        <a:ext cx="2410266" cy="1081793"/>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2A6738-D73D-45A3-A1BF-46ACA1375D56}">
      <dsp:nvSpPr>
        <dsp:cNvPr id="0" name=""/>
        <dsp:cNvSpPr/>
      </dsp:nvSpPr>
      <dsp:spPr>
        <a:xfrm>
          <a:off x="0" y="3762144"/>
          <a:ext cx="9715405"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80BF83-9184-4D7F-919A-481E003621C6}">
      <dsp:nvSpPr>
        <dsp:cNvPr id="0" name=""/>
        <dsp:cNvSpPr/>
      </dsp:nvSpPr>
      <dsp:spPr>
        <a:xfrm>
          <a:off x="0" y="3011183"/>
          <a:ext cx="9715405"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2238866"/>
          <a:ext cx="9715405"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1466548"/>
          <a:ext cx="9715405"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715587"/>
          <a:ext cx="9715405"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526005" y="386"/>
          <a:ext cx="7189399" cy="7152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Any person</a:t>
          </a:r>
        </a:p>
      </dsp:txBody>
      <dsp:txXfrm>
        <a:off x="2526005" y="386"/>
        <a:ext cx="7189399" cy="715201"/>
      </dsp:txXfrm>
    </dsp:sp>
    <dsp:sp modelId="{37F34AC9-71BD-4EB5-B881-246C744095D1}">
      <dsp:nvSpPr>
        <dsp:cNvPr id="0" name=""/>
        <dsp:cNvSpPr/>
      </dsp:nvSpPr>
      <dsp:spPr>
        <a:xfrm>
          <a:off x="0" y="386"/>
          <a:ext cx="2526005" cy="715201"/>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Payer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34920" y="35306"/>
        <a:ext cx="2456165" cy="680281"/>
      </dsp:txXfrm>
    </dsp:sp>
    <dsp:sp modelId="{08712882-0F48-4ACA-B0D3-B97625B92990}">
      <dsp:nvSpPr>
        <dsp:cNvPr id="0" name=""/>
        <dsp:cNvSpPr/>
      </dsp:nvSpPr>
      <dsp:spPr>
        <a:xfrm>
          <a:off x="2526005" y="751347"/>
          <a:ext cx="7189399" cy="7152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Any Person</a:t>
          </a:r>
        </a:p>
      </dsp:txBody>
      <dsp:txXfrm>
        <a:off x="2526005" y="751347"/>
        <a:ext cx="7189399" cy="715201"/>
      </dsp:txXfrm>
    </dsp:sp>
    <dsp:sp modelId="{96FCAEAB-F2FF-4E62-A10F-92CA0B83D663}">
      <dsp:nvSpPr>
        <dsp:cNvPr id="0" name=""/>
        <dsp:cNvSpPr/>
      </dsp:nvSpPr>
      <dsp:spPr>
        <a:xfrm>
          <a:off x="0" y="744066"/>
          <a:ext cx="2526005" cy="715201"/>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Recipient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34920" y="778986"/>
        <a:ext cx="2456165" cy="680281"/>
      </dsp:txXfrm>
    </dsp:sp>
    <dsp:sp modelId="{B3135368-3210-442E-9746-00FC9009FE7F}">
      <dsp:nvSpPr>
        <dsp:cNvPr id="0" name=""/>
        <dsp:cNvSpPr/>
      </dsp:nvSpPr>
      <dsp:spPr>
        <a:xfrm>
          <a:off x="2526005" y="1523664"/>
          <a:ext cx="7189399" cy="7152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i="0" kern="1200" dirty="0">
              <a:latin typeface="Times New Roman" panose="02020603050405020304" pitchFamily="18" charset="0"/>
              <a:cs typeface="Times New Roman" panose="02020603050405020304" pitchFamily="18" charset="0"/>
            </a:rPr>
            <a:t>at the time of receipt of such amount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526005" y="1523664"/>
        <a:ext cx="7189399" cy="715201"/>
      </dsp:txXfrm>
    </dsp:sp>
    <dsp:sp modelId="{8282315E-9882-49E3-B3B3-9B3C2DFED536}">
      <dsp:nvSpPr>
        <dsp:cNvPr id="0" name=""/>
        <dsp:cNvSpPr/>
      </dsp:nvSpPr>
      <dsp:spPr>
        <a:xfrm>
          <a:off x="0" y="1547416"/>
          <a:ext cx="2526005" cy="757913"/>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Time of Collection</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37005" y="1584421"/>
        <a:ext cx="2451995" cy="720908"/>
      </dsp:txXfrm>
    </dsp:sp>
    <dsp:sp modelId="{ADC46E54-7540-4A44-9B7F-B4DD04E46D71}">
      <dsp:nvSpPr>
        <dsp:cNvPr id="0" name=""/>
        <dsp:cNvSpPr/>
      </dsp:nvSpPr>
      <dsp:spPr>
        <a:xfrm>
          <a:off x="2526005" y="2295982"/>
          <a:ext cx="7189399" cy="7152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1%</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526005" y="2295982"/>
        <a:ext cx="7189399" cy="715201"/>
      </dsp:txXfrm>
    </dsp:sp>
    <dsp:sp modelId="{4E89E592-58B1-4E21-833E-DD193B844002}">
      <dsp:nvSpPr>
        <dsp:cNvPr id="0" name=""/>
        <dsp:cNvSpPr/>
      </dsp:nvSpPr>
      <dsp:spPr>
        <a:xfrm>
          <a:off x="20864" y="2384845"/>
          <a:ext cx="2484275" cy="624642"/>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Rate of TCS</a:t>
          </a:r>
        </a:p>
      </dsp:txBody>
      <dsp:txXfrm>
        <a:off x="51362" y="2415343"/>
        <a:ext cx="2423279" cy="594144"/>
      </dsp:txXfrm>
    </dsp:sp>
    <dsp:sp modelId="{20701053-0DB6-4DA4-9407-0B2553AB9DF8}">
      <dsp:nvSpPr>
        <dsp:cNvPr id="0" name=""/>
        <dsp:cNvSpPr/>
      </dsp:nvSpPr>
      <dsp:spPr>
        <a:xfrm>
          <a:off x="2526005" y="3046943"/>
          <a:ext cx="7189399" cy="7152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i="0" kern="1200" dirty="0">
              <a:latin typeface="Times New Roman" panose="02020603050405020304" pitchFamily="18" charset="0"/>
              <a:cs typeface="Times New Roman" panose="02020603050405020304" pitchFamily="18" charset="0"/>
            </a:rPr>
            <a:t>More than Rs.10 Lakhs</a:t>
          </a:r>
        </a:p>
      </dsp:txBody>
      <dsp:txXfrm>
        <a:off x="2526005" y="3046943"/>
        <a:ext cx="7189399" cy="715201"/>
      </dsp:txXfrm>
    </dsp:sp>
    <dsp:sp modelId="{CBF71E18-D7FC-40DC-9FC7-A24171245C36}">
      <dsp:nvSpPr>
        <dsp:cNvPr id="0" name=""/>
        <dsp:cNvSpPr/>
      </dsp:nvSpPr>
      <dsp:spPr>
        <a:xfrm>
          <a:off x="0" y="3046943"/>
          <a:ext cx="2526005" cy="715201"/>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34920" y="3081863"/>
        <a:ext cx="2456165" cy="680281"/>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6FB001-472A-4864-86C8-34E5B4893C69}">
      <dsp:nvSpPr>
        <dsp:cNvPr id="0" name=""/>
        <dsp:cNvSpPr/>
      </dsp:nvSpPr>
      <dsp:spPr>
        <a:xfrm>
          <a:off x="0" y="4101611"/>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3064074"/>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202653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989002"/>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366347" y="872"/>
          <a:ext cx="6734988" cy="988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Any person</a:t>
          </a:r>
        </a:p>
      </dsp:txBody>
      <dsp:txXfrm>
        <a:off x="2366347" y="872"/>
        <a:ext cx="6734988" cy="988129"/>
      </dsp:txXfrm>
    </dsp:sp>
    <dsp:sp modelId="{37F34AC9-71BD-4EB5-B881-246C744095D1}">
      <dsp:nvSpPr>
        <dsp:cNvPr id="0" name=""/>
        <dsp:cNvSpPr/>
      </dsp:nvSpPr>
      <dsp:spPr>
        <a:xfrm>
          <a:off x="0" y="872"/>
          <a:ext cx="2366347" cy="98812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Payer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48245" y="49117"/>
        <a:ext cx="2269857" cy="939884"/>
      </dsp:txXfrm>
    </dsp:sp>
    <dsp:sp modelId="{08712882-0F48-4ACA-B0D3-B97625B92990}">
      <dsp:nvSpPr>
        <dsp:cNvPr id="0" name=""/>
        <dsp:cNvSpPr/>
      </dsp:nvSpPr>
      <dsp:spPr>
        <a:xfrm>
          <a:off x="2366347" y="1038409"/>
          <a:ext cx="6734988" cy="988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Authorised Dealer</a:t>
          </a:r>
        </a:p>
      </dsp:txBody>
      <dsp:txXfrm>
        <a:off x="2366347" y="1038409"/>
        <a:ext cx="6734988" cy="988129"/>
      </dsp:txXfrm>
    </dsp:sp>
    <dsp:sp modelId="{96FCAEAB-F2FF-4E62-A10F-92CA0B83D663}">
      <dsp:nvSpPr>
        <dsp:cNvPr id="0" name=""/>
        <dsp:cNvSpPr/>
      </dsp:nvSpPr>
      <dsp:spPr>
        <a:xfrm>
          <a:off x="0" y="1038409"/>
          <a:ext cx="2366347" cy="98812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Recipient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48245" y="1086654"/>
        <a:ext cx="2269857" cy="939884"/>
      </dsp:txXfrm>
    </dsp:sp>
    <dsp:sp modelId="{B3135368-3210-442E-9746-00FC9009FE7F}">
      <dsp:nvSpPr>
        <dsp:cNvPr id="0" name=""/>
        <dsp:cNvSpPr/>
      </dsp:nvSpPr>
      <dsp:spPr>
        <a:xfrm>
          <a:off x="2366347" y="2075945"/>
          <a:ext cx="6734988" cy="988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i="0" kern="1200" dirty="0">
              <a:latin typeface="Times New Roman" panose="02020603050405020304" pitchFamily="18" charset="0"/>
              <a:cs typeface="Times New Roman" panose="02020603050405020304" pitchFamily="18" charset="0"/>
            </a:rPr>
            <a:t>at the time of debiting the amount payable by the buyer or at the time of receipt of such amount from the said buyer, by any mode, whichever is earlier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366347" y="2075945"/>
        <a:ext cx="6734988" cy="988129"/>
      </dsp:txXfrm>
    </dsp:sp>
    <dsp:sp modelId="{8282315E-9882-49E3-B3B3-9B3C2DFED536}">
      <dsp:nvSpPr>
        <dsp:cNvPr id="0" name=""/>
        <dsp:cNvSpPr/>
      </dsp:nvSpPr>
      <dsp:spPr>
        <a:xfrm>
          <a:off x="0" y="2075945"/>
          <a:ext cx="2366347" cy="98812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Time of Collection</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48245" y="2124190"/>
        <a:ext cx="2269857" cy="939884"/>
      </dsp:txXfrm>
    </dsp:sp>
    <dsp:sp modelId="{7217F4FD-7A9F-450E-805D-2CD77815DFA6}">
      <dsp:nvSpPr>
        <dsp:cNvPr id="0" name=""/>
        <dsp:cNvSpPr/>
      </dsp:nvSpPr>
      <dsp:spPr>
        <a:xfrm>
          <a:off x="2366347" y="3113481"/>
          <a:ext cx="6734988" cy="988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i="0" kern="1200" dirty="0">
              <a:latin typeface="Times New Roman" panose="02020603050405020304" pitchFamily="18" charset="0"/>
              <a:cs typeface="Times New Roman" panose="02020603050405020304" pitchFamily="18" charset="0"/>
            </a:rPr>
            <a:t>1.Remittance </a:t>
          </a:r>
          <a:r>
            <a:rPr lang="en-US" sz="2000" b="1" i="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to abroad under </a:t>
          </a:r>
          <a:r>
            <a:rPr lang="en-US" sz="2000" b="1" i="0" kern="1200" dirty="0">
              <a:latin typeface="Times New Roman" panose="02020603050405020304" pitchFamily="18" charset="0"/>
              <a:cs typeface="Times New Roman" panose="02020603050405020304" pitchFamily="18" charset="0"/>
            </a:rPr>
            <a:t>the Liberalized  Remittance Scheme </a:t>
          </a:r>
        </a:p>
        <a:p>
          <a:pPr marL="0" lvl="0" indent="0" algn="l" defTabSz="889000">
            <a:lnSpc>
              <a:spcPct val="90000"/>
            </a:lnSpc>
            <a:spcBef>
              <a:spcPct val="0"/>
            </a:spcBef>
            <a:spcAft>
              <a:spcPct val="35000"/>
            </a:spcAft>
            <a:buNone/>
          </a:pPr>
          <a:r>
            <a:rPr lang="en-US" sz="2000" b="1" i="0" kern="1200" dirty="0">
              <a:latin typeface="Times New Roman" panose="02020603050405020304" pitchFamily="18" charset="0"/>
              <a:cs typeface="Times New Roman" panose="02020603050405020304" pitchFamily="18" charset="0"/>
            </a:rPr>
            <a:t>2.Selling of an overseas tour program package</a:t>
          </a:r>
          <a:endParaRPr lang="en-IN" sz="2000" b="1" kern="1200" dirty="0">
            <a:latin typeface="Times New Roman" panose="02020603050405020304" pitchFamily="18" charset="0"/>
            <a:cs typeface="Times New Roman" panose="02020603050405020304" pitchFamily="18" charset="0"/>
          </a:endParaRPr>
        </a:p>
      </dsp:txBody>
      <dsp:txXfrm>
        <a:off x="2366347" y="3113481"/>
        <a:ext cx="6734988" cy="988129"/>
      </dsp:txXfrm>
    </dsp:sp>
    <dsp:sp modelId="{82C2ABD2-C80E-4247-BF2D-1D55B8688FD0}">
      <dsp:nvSpPr>
        <dsp:cNvPr id="0" name=""/>
        <dsp:cNvSpPr/>
      </dsp:nvSpPr>
      <dsp:spPr>
        <a:xfrm>
          <a:off x="0" y="3113481"/>
          <a:ext cx="2366347" cy="98812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solidFill>
                <a:schemeClr val="tx1"/>
              </a:solidFill>
              <a:latin typeface="Times New Roman" panose="02020603050405020304" pitchFamily="18" charset="0"/>
              <a:cs typeface="Times New Roman" panose="02020603050405020304" pitchFamily="18" charset="0"/>
            </a:rPr>
            <a:t>Nature of payment</a:t>
          </a:r>
        </a:p>
      </dsp:txBody>
      <dsp:txXfrm>
        <a:off x="48245" y="3161726"/>
        <a:ext cx="2269857" cy="9398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6FB001-472A-4864-86C8-34E5B4893C69}">
      <dsp:nvSpPr>
        <dsp:cNvPr id="0" name=""/>
        <dsp:cNvSpPr/>
      </dsp:nvSpPr>
      <dsp:spPr>
        <a:xfrm>
          <a:off x="0" y="4101611"/>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3064074"/>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202653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989002"/>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366347" y="872"/>
          <a:ext cx="6734988" cy="988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solidFill>
                <a:schemeClr val="tx1"/>
              </a:solidFill>
              <a:latin typeface="Times New Roman" panose="02020603050405020304" pitchFamily="18" charset="0"/>
              <a:cs typeface="Times New Roman" panose="02020603050405020304" pitchFamily="18" charset="0"/>
            </a:rPr>
            <a:t>The Principal Officer of a domestic company</a:t>
          </a:r>
          <a:endParaRPr lang="en-IN" sz="2000" b="1" kern="1200" dirty="0">
            <a:latin typeface="Times New Roman" panose="02020603050405020304" pitchFamily="18" charset="0"/>
            <a:cs typeface="Times New Roman" panose="02020603050405020304" pitchFamily="18" charset="0"/>
          </a:endParaRPr>
        </a:p>
      </dsp:txBody>
      <dsp:txXfrm>
        <a:off x="2366347" y="872"/>
        <a:ext cx="6734988" cy="988129"/>
      </dsp:txXfrm>
    </dsp:sp>
    <dsp:sp modelId="{37F34AC9-71BD-4EB5-B881-246C744095D1}">
      <dsp:nvSpPr>
        <dsp:cNvPr id="0" name=""/>
        <dsp:cNvSpPr/>
      </dsp:nvSpPr>
      <dsp:spPr>
        <a:xfrm>
          <a:off x="0" y="872"/>
          <a:ext cx="2366347" cy="98812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Payer</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8245" y="49117"/>
        <a:ext cx="2269857" cy="939884"/>
      </dsp:txXfrm>
    </dsp:sp>
    <dsp:sp modelId="{08712882-0F48-4ACA-B0D3-B97625B92990}">
      <dsp:nvSpPr>
        <dsp:cNvPr id="0" name=""/>
        <dsp:cNvSpPr/>
      </dsp:nvSpPr>
      <dsp:spPr>
        <a:xfrm>
          <a:off x="2366347" y="1038409"/>
          <a:ext cx="6734988" cy="988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solidFill>
                <a:schemeClr val="tx1"/>
              </a:solidFill>
              <a:latin typeface="Times New Roman" panose="02020603050405020304" pitchFamily="18" charset="0"/>
              <a:cs typeface="Times New Roman" panose="02020603050405020304" pitchFamily="18" charset="0"/>
            </a:rPr>
            <a:t>Resident shareholder</a:t>
          </a:r>
          <a:endParaRPr lang="en-IN" sz="2000" b="1" kern="1200" dirty="0">
            <a:latin typeface="Times New Roman" panose="02020603050405020304" pitchFamily="18" charset="0"/>
            <a:cs typeface="Times New Roman" panose="02020603050405020304" pitchFamily="18" charset="0"/>
          </a:endParaRPr>
        </a:p>
      </dsp:txBody>
      <dsp:txXfrm>
        <a:off x="2366347" y="1038409"/>
        <a:ext cx="6734988" cy="988129"/>
      </dsp:txXfrm>
    </dsp:sp>
    <dsp:sp modelId="{96FCAEAB-F2FF-4E62-A10F-92CA0B83D663}">
      <dsp:nvSpPr>
        <dsp:cNvPr id="0" name=""/>
        <dsp:cNvSpPr/>
      </dsp:nvSpPr>
      <dsp:spPr>
        <a:xfrm>
          <a:off x="0" y="1038409"/>
          <a:ext cx="2366347" cy="98812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8245" y="1086654"/>
        <a:ext cx="2269857" cy="939884"/>
      </dsp:txXfrm>
    </dsp:sp>
    <dsp:sp modelId="{B3135368-3210-442E-9746-00FC9009FE7F}">
      <dsp:nvSpPr>
        <dsp:cNvPr id="0" name=""/>
        <dsp:cNvSpPr/>
      </dsp:nvSpPr>
      <dsp:spPr>
        <a:xfrm>
          <a:off x="2366347" y="2075945"/>
          <a:ext cx="6734988" cy="988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solidFill>
                <a:schemeClr val="tx1"/>
              </a:solidFill>
              <a:latin typeface="Times New Roman" panose="02020603050405020304" pitchFamily="18" charset="0"/>
              <a:cs typeface="Times New Roman" panose="02020603050405020304" pitchFamily="18" charset="0"/>
            </a:rPr>
            <a:t>Before making any payment by any mode in respect of any dividend or before making any distribution or payment of dividend</a:t>
          </a:r>
          <a:endParaRPr lang="en-IN" sz="2000" b="1" kern="1200" dirty="0">
            <a:latin typeface="Times New Roman" panose="02020603050405020304" pitchFamily="18" charset="0"/>
            <a:cs typeface="Times New Roman" panose="02020603050405020304" pitchFamily="18" charset="0"/>
          </a:endParaRPr>
        </a:p>
      </dsp:txBody>
      <dsp:txXfrm>
        <a:off x="2366347" y="2075945"/>
        <a:ext cx="6734988" cy="988129"/>
      </dsp:txXfrm>
    </dsp:sp>
    <dsp:sp modelId="{8282315E-9882-49E3-B3B3-9B3C2DFED536}">
      <dsp:nvSpPr>
        <dsp:cNvPr id="0" name=""/>
        <dsp:cNvSpPr/>
      </dsp:nvSpPr>
      <dsp:spPr>
        <a:xfrm>
          <a:off x="0" y="2075945"/>
          <a:ext cx="2366347" cy="98812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8245" y="2124190"/>
        <a:ext cx="2269857" cy="939884"/>
      </dsp:txXfrm>
    </dsp:sp>
    <dsp:sp modelId="{7217F4FD-7A9F-450E-805D-2CD77815DFA6}">
      <dsp:nvSpPr>
        <dsp:cNvPr id="0" name=""/>
        <dsp:cNvSpPr/>
      </dsp:nvSpPr>
      <dsp:spPr>
        <a:xfrm>
          <a:off x="2366347" y="3113481"/>
          <a:ext cx="6734988" cy="988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10%</a:t>
          </a:r>
        </a:p>
      </dsp:txBody>
      <dsp:txXfrm>
        <a:off x="2366347" y="3113481"/>
        <a:ext cx="6734988" cy="988129"/>
      </dsp:txXfrm>
    </dsp:sp>
    <dsp:sp modelId="{82C2ABD2-C80E-4247-BF2D-1D55B8688FD0}">
      <dsp:nvSpPr>
        <dsp:cNvPr id="0" name=""/>
        <dsp:cNvSpPr/>
      </dsp:nvSpPr>
      <dsp:spPr>
        <a:xfrm>
          <a:off x="0" y="3113481"/>
          <a:ext cx="2366347" cy="98812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8245" y="3161726"/>
        <a:ext cx="2269857" cy="939884"/>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9E2DC-462D-46BA-B4A5-101EA05C146D}">
      <dsp:nvSpPr>
        <dsp:cNvPr id="0" name=""/>
        <dsp:cNvSpPr/>
      </dsp:nvSpPr>
      <dsp:spPr>
        <a:xfrm>
          <a:off x="0" y="4262098"/>
          <a:ext cx="1028202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6FB001-472A-4864-86C8-34E5B4893C69}">
      <dsp:nvSpPr>
        <dsp:cNvPr id="0" name=""/>
        <dsp:cNvSpPr/>
      </dsp:nvSpPr>
      <dsp:spPr>
        <a:xfrm>
          <a:off x="0" y="3402085"/>
          <a:ext cx="1028202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2542073"/>
          <a:ext cx="1028202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1682061"/>
          <a:ext cx="1028202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822049"/>
          <a:ext cx="1028202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673326" y="2989"/>
          <a:ext cx="7608699" cy="819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Any person</a:t>
          </a:r>
        </a:p>
      </dsp:txBody>
      <dsp:txXfrm>
        <a:off x="2673326" y="2989"/>
        <a:ext cx="7608699" cy="819059"/>
      </dsp:txXfrm>
    </dsp:sp>
    <dsp:sp modelId="{37F34AC9-71BD-4EB5-B881-246C744095D1}">
      <dsp:nvSpPr>
        <dsp:cNvPr id="0" name=""/>
        <dsp:cNvSpPr/>
      </dsp:nvSpPr>
      <dsp:spPr>
        <a:xfrm>
          <a:off x="0" y="2989"/>
          <a:ext cx="2673326" cy="81905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Payer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39990" y="42979"/>
        <a:ext cx="2593346" cy="779069"/>
      </dsp:txXfrm>
    </dsp:sp>
    <dsp:sp modelId="{08712882-0F48-4ACA-B0D3-B97625B92990}">
      <dsp:nvSpPr>
        <dsp:cNvPr id="0" name=""/>
        <dsp:cNvSpPr/>
      </dsp:nvSpPr>
      <dsp:spPr>
        <a:xfrm>
          <a:off x="2673326" y="863002"/>
          <a:ext cx="7608699" cy="819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Any person </a:t>
          </a:r>
          <a:r>
            <a:rPr lang="en-US" sz="2000" b="1" i="0" kern="1200" dirty="0">
              <a:latin typeface="Times New Roman" panose="02020603050405020304" pitchFamily="18" charset="0"/>
              <a:cs typeface="Times New Roman" panose="02020603050405020304" pitchFamily="18" charset="0"/>
            </a:rPr>
            <a:t>(whose total sales, gross receipts or turnover from the business carried on by him exceed ten crore rupees during the financial year immediately preceding the financial year)</a:t>
          </a:r>
          <a:endParaRPr lang="en-IN" sz="2000" b="1" kern="1200" dirty="0">
            <a:latin typeface="Times New Roman" panose="02020603050405020304" pitchFamily="18" charset="0"/>
            <a:cs typeface="Times New Roman" panose="02020603050405020304" pitchFamily="18" charset="0"/>
          </a:endParaRPr>
        </a:p>
      </dsp:txBody>
      <dsp:txXfrm>
        <a:off x="2673326" y="863002"/>
        <a:ext cx="7608699" cy="819059"/>
      </dsp:txXfrm>
    </dsp:sp>
    <dsp:sp modelId="{96FCAEAB-F2FF-4E62-A10F-92CA0B83D663}">
      <dsp:nvSpPr>
        <dsp:cNvPr id="0" name=""/>
        <dsp:cNvSpPr/>
      </dsp:nvSpPr>
      <dsp:spPr>
        <a:xfrm>
          <a:off x="0" y="863002"/>
          <a:ext cx="2673326" cy="81905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Recipient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39990" y="902992"/>
        <a:ext cx="2593346" cy="779069"/>
      </dsp:txXfrm>
    </dsp:sp>
    <dsp:sp modelId="{B3135368-3210-442E-9746-00FC9009FE7F}">
      <dsp:nvSpPr>
        <dsp:cNvPr id="0" name=""/>
        <dsp:cNvSpPr/>
      </dsp:nvSpPr>
      <dsp:spPr>
        <a:xfrm>
          <a:off x="2673326" y="1723014"/>
          <a:ext cx="7608699" cy="819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i="0" kern="1200" dirty="0">
              <a:latin typeface="Times New Roman" panose="02020603050405020304" pitchFamily="18" charset="0"/>
              <a:cs typeface="Times New Roman" panose="02020603050405020304" pitchFamily="18" charset="0"/>
            </a:rPr>
            <a:t>at the time of receipt of such amount</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673326" y="1723014"/>
        <a:ext cx="7608699" cy="819059"/>
      </dsp:txXfrm>
    </dsp:sp>
    <dsp:sp modelId="{8282315E-9882-49E3-B3B3-9B3C2DFED536}">
      <dsp:nvSpPr>
        <dsp:cNvPr id="0" name=""/>
        <dsp:cNvSpPr/>
      </dsp:nvSpPr>
      <dsp:spPr>
        <a:xfrm>
          <a:off x="0" y="1723014"/>
          <a:ext cx="2673326" cy="81905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Time of Deduction</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39990" y="1763004"/>
        <a:ext cx="2593346" cy="779069"/>
      </dsp:txXfrm>
    </dsp:sp>
    <dsp:sp modelId="{7217F4FD-7A9F-450E-805D-2CD77815DFA6}">
      <dsp:nvSpPr>
        <dsp:cNvPr id="0" name=""/>
        <dsp:cNvSpPr/>
      </dsp:nvSpPr>
      <dsp:spPr>
        <a:xfrm>
          <a:off x="2673326" y="2583026"/>
          <a:ext cx="7608699" cy="819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1% ( If PAN not furnished then 5%) </a:t>
          </a:r>
        </a:p>
      </dsp:txBody>
      <dsp:txXfrm>
        <a:off x="2673326" y="2583026"/>
        <a:ext cx="7608699" cy="819059"/>
      </dsp:txXfrm>
    </dsp:sp>
    <dsp:sp modelId="{82C2ABD2-C80E-4247-BF2D-1D55B8688FD0}">
      <dsp:nvSpPr>
        <dsp:cNvPr id="0" name=""/>
        <dsp:cNvSpPr/>
      </dsp:nvSpPr>
      <dsp:spPr>
        <a:xfrm>
          <a:off x="0" y="2583026"/>
          <a:ext cx="2673326" cy="81905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Times New Roman" panose="02020603050405020304" pitchFamily="18" charset="0"/>
              <a:cs typeface="Times New Roman" panose="02020603050405020304" pitchFamily="18" charset="0"/>
            </a:rPr>
            <a:t>Rate of TCS</a:t>
          </a:r>
          <a:endParaRPr lang="en-IN" sz="2400" b="1" kern="1200" dirty="0">
            <a:solidFill>
              <a:schemeClr val="tx1"/>
            </a:solidFill>
            <a:latin typeface="Times New Roman" panose="02020603050405020304" pitchFamily="18" charset="0"/>
            <a:cs typeface="Times New Roman" panose="02020603050405020304" pitchFamily="18" charset="0"/>
          </a:endParaRPr>
        </a:p>
      </dsp:txBody>
      <dsp:txXfrm>
        <a:off x="39990" y="2623016"/>
        <a:ext cx="2593346" cy="779069"/>
      </dsp:txXfrm>
    </dsp:sp>
    <dsp:sp modelId="{D68D5FA8-9574-4855-87AE-BEDF6439A008}">
      <dsp:nvSpPr>
        <dsp:cNvPr id="0" name=""/>
        <dsp:cNvSpPr/>
      </dsp:nvSpPr>
      <dsp:spPr>
        <a:xfrm>
          <a:off x="2673326" y="3443038"/>
          <a:ext cx="7608699" cy="819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prstClr val="black"/>
              </a:solidFill>
              <a:latin typeface="Times New Roman" panose="02020603050405020304" pitchFamily="18" charset="0"/>
              <a:ea typeface="+mn-ea"/>
              <a:cs typeface="Times New Roman" panose="02020603050405020304" pitchFamily="18" charset="0"/>
            </a:rPr>
            <a:t>More than Rs.50 Lakhs during a FY</a:t>
          </a:r>
        </a:p>
      </dsp:txBody>
      <dsp:txXfrm>
        <a:off x="2673326" y="3443038"/>
        <a:ext cx="7608699" cy="819059"/>
      </dsp:txXfrm>
    </dsp:sp>
    <dsp:sp modelId="{8C7684F7-EA5D-4C5A-B7F7-2BCB8A1A5D9D}">
      <dsp:nvSpPr>
        <dsp:cNvPr id="0" name=""/>
        <dsp:cNvSpPr/>
      </dsp:nvSpPr>
      <dsp:spPr>
        <a:xfrm>
          <a:off x="0" y="3443038"/>
          <a:ext cx="2673326" cy="81905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sp:txBody>
      <dsp:txXfrm>
        <a:off x="39990" y="3483028"/>
        <a:ext cx="2593346" cy="7790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4D819F-E7F7-43E9-9F14-1382C8CA5BE1}">
      <dsp:nvSpPr>
        <dsp:cNvPr id="0" name=""/>
        <dsp:cNvSpPr/>
      </dsp:nvSpPr>
      <dsp:spPr>
        <a:xfrm>
          <a:off x="4155891" y="1066108"/>
          <a:ext cx="2157046" cy="839615"/>
        </a:xfrm>
        <a:custGeom>
          <a:avLst/>
          <a:gdLst/>
          <a:ahLst/>
          <a:cxnLst/>
          <a:rect l="0" t="0" r="0" b="0"/>
          <a:pathLst>
            <a:path>
              <a:moveTo>
                <a:pt x="0" y="0"/>
              </a:moveTo>
              <a:lnTo>
                <a:pt x="0" y="572173"/>
              </a:lnTo>
              <a:lnTo>
                <a:pt x="2157046" y="572173"/>
              </a:lnTo>
              <a:lnTo>
                <a:pt x="2157046" y="83961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E5BF3E-F4CD-45A2-B610-CBEC46887D17}">
      <dsp:nvSpPr>
        <dsp:cNvPr id="0" name=""/>
        <dsp:cNvSpPr/>
      </dsp:nvSpPr>
      <dsp:spPr>
        <a:xfrm>
          <a:off x="2391655" y="1066108"/>
          <a:ext cx="1764236" cy="839615"/>
        </a:xfrm>
        <a:custGeom>
          <a:avLst/>
          <a:gdLst/>
          <a:ahLst/>
          <a:cxnLst/>
          <a:rect l="0" t="0" r="0" b="0"/>
          <a:pathLst>
            <a:path>
              <a:moveTo>
                <a:pt x="1764236" y="0"/>
              </a:moveTo>
              <a:lnTo>
                <a:pt x="1764236" y="572173"/>
              </a:lnTo>
              <a:lnTo>
                <a:pt x="0" y="572173"/>
              </a:lnTo>
              <a:lnTo>
                <a:pt x="0" y="83961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E723F6-F839-4C46-9A22-9215D8E6E70D}">
      <dsp:nvSpPr>
        <dsp:cNvPr id="0" name=""/>
        <dsp:cNvSpPr/>
      </dsp:nvSpPr>
      <dsp:spPr>
        <a:xfrm>
          <a:off x="2685707" y="615"/>
          <a:ext cx="2940368" cy="106549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80ED7A-97EF-4EFF-B1C6-1870F254E8BC}">
      <dsp:nvSpPr>
        <dsp:cNvPr id="0" name=""/>
        <dsp:cNvSpPr/>
      </dsp:nvSpPr>
      <dsp:spPr>
        <a:xfrm>
          <a:off x="3006477" y="305347"/>
          <a:ext cx="2940368" cy="1065493"/>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latin typeface="Times New Roman" panose="02020603050405020304" pitchFamily="18" charset="0"/>
              <a:cs typeface="Times New Roman" panose="02020603050405020304" pitchFamily="18" charset="0"/>
            </a:rPr>
            <a:t>Threshold Limit</a:t>
          </a:r>
          <a:endParaRPr lang="en-IN" sz="1800" b="1" kern="1200" dirty="0">
            <a:solidFill>
              <a:schemeClr val="tx1"/>
            </a:solidFill>
            <a:latin typeface="Times New Roman" panose="02020603050405020304" pitchFamily="18" charset="0"/>
            <a:cs typeface="Times New Roman" panose="02020603050405020304" pitchFamily="18" charset="0"/>
          </a:endParaRPr>
        </a:p>
      </dsp:txBody>
      <dsp:txXfrm>
        <a:off x="3037684" y="336554"/>
        <a:ext cx="2877954" cy="1003079"/>
      </dsp:txXfrm>
    </dsp:sp>
    <dsp:sp modelId="{6907CFE5-4A40-4DDC-B6F3-1B023A295E01}">
      <dsp:nvSpPr>
        <dsp:cNvPr id="0" name=""/>
        <dsp:cNvSpPr/>
      </dsp:nvSpPr>
      <dsp:spPr>
        <a:xfrm>
          <a:off x="555379" y="1905724"/>
          <a:ext cx="3672552" cy="1304817"/>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8552CC-2ED0-461A-AE55-375BA45B1FEA}">
      <dsp:nvSpPr>
        <dsp:cNvPr id="0" name=""/>
        <dsp:cNvSpPr/>
      </dsp:nvSpPr>
      <dsp:spPr>
        <a:xfrm>
          <a:off x="876149" y="2210456"/>
          <a:ext cx="3672552" cy="1304817"/>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SzPts val="1050"/>
            <a:buFont typeface="Calibri" panose="020F0502020204030204" pitchFamily="34" charset="0"/>
            <a:buNone/>
          </a:pPr>
          <a:r>
            <a:rPr lang="en-US" sz="1800" b="1" kern="1200" dirty="0">
              <a:solidFill>
                <a:schemeClr val="tx1"/>
              </a:solidFill>
              <a:latin typeface="Times New Roman" panose="02020603050405020304" pitchFamily="18" charset="0"/>
              <a:cs typeface="Times New Roman" panose="02020603050405020304" pitchFamily="18" charset="0"/>
            </a:rPr>
            <a:t>In case of dividend paid or credited to an individual shareholder by any mode other than cash</a:t>
          </a:r>
          <a:endParaRPr lang="en-IN" sz="1800" b="1" kern="1200" dirty="0">
            <a:solidFill>
              <a:schemeClr val="tx1"/>
            </a:solidFill>
            <a:latin typeface="Times New Roman" panose="02020603050405020304" pitchFamily="18" charset="0"/>
            <a:cs typeface="Times New Roman" panose="02020603050405020304" pitchFamily="18" charset="0"/>
          </a:endParaRPr>
        </a:p>
      </dsp:txBody>
      <dsp:txXfrm>
        <a:off x="914366" y="2248673"/>
        <a:ext cx="3596118" cy="1228383"/>
      </dsp:txXfrm>
    </dsp:sp>
    <dsp:sp modelId="{B128BE1E-F78E-441A-A473-616CEEA80312}">
      <dsp:nvSpPr>
        <dsp:cNvPr id="0" name=""/>
        <dsp:cNvSpPr/>
      </dsp:nvSpPr>
      <dsp:spPr>
        <a:xfrm>
          <a:off x="4869472" y="1905724"/>
          <a:ext cx="2886931" cy="122137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45FCEE-8BFD-4EC0-A204-DFC0F89F199F}">
      <dsp:nvSpPr>
        <dsp:cNvPr id="0" name=""/>
        <dsp:cNvSpPr/>
      </dsp:nvSpPr>
      <dsp:spPr>
        <a:xfrm>
          <a:off x="5190242" y="2210456"/>
          <a:ext cx="2886931" cy="1221370"/>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SzPts val="1050"/>
            <a:buFont typeface="Calibri" panose="020F0502020204030204" pitchFamily="34" charset="0"/>
            <a:buNone/>
          </a:pPr>
          <a:r>
            <a:rPr lang="en-US" sz="1800" b="1" kern="1200" dirty="0">
              <a:solidFill>
                <a:schemeClr val="tx1"/>
              </a:solidFill>
              <a:latin typeface="Times New Roman" panose="02020603050405020304" pitchFamily="18" charset="0"/>
              <a:cs typeface="Times New Roman" panose="02020603050405020304" pitchFamily="18" charset="0"/>
            </a:rPr>
            <a:t>In other cases</a:t>
          </a:r>
          <a:endParaRPr lang="en-IN" sz="1800" b="1" kern="1200" dirty="0">
            <a:solidFill>
              <a:schemeClr val="tx1"/>
            </a:solidFill>
            <a:latin typeface="Times New Roman" panose="02020603050405020304" pitchFamily="18" charset="0"/>
            <a:cs typeface="Times New Roman" panose="02020603050405020304" pitchFamily="18" charset="0"/>
          </a:endParaRPr>
        </a:p>
      </dsp:txBody>
      <dsp:txXfrm>
        <a:off x="5226015" y="2246229"/>
        <a:ext cx="2815385" cy="114982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C75680-0989-49DD-8927-A0CEEBB3073B}">
      <dsp:nvSpPr>
        <dsp:cNvPr id="0" name=""/>
        <dsp:cNvSpPr/>
      </dsp:nvSpPr>
      <dsp:spPr>
        <a:xfrm>
          <a:off x="9129327" y="1764272"/>
          <a:ext cx="1184332" cy="439751"/>
        </a:xfrm>
        <a:custGeom>
          <a:avLst/>
          <a:gdLst/>
          <a:ahLst/>
          <a:cxnLst/>
          <a:rect l="0" t="0" r="0" b="0"/>
          <a:pathLst>
            <a:path>
              <a:moveTo>
                <a:pt x="0" y="0"/>
              </a:moveTo>
              <a:lnTo>
                <a:pt x="0" y="331547"/>
              </a:lnTo>
              <a:lnTo>
                <a:pt x="1184332" y="331547"/>
              </a:lnTo>
              <a:lnTo>
                <a:pt x="1184332" y="439751"/>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F21871-2C22-4094-866D-B397FF12EC11}">
      <dsp:nvSpPr>
        <dsp:cNvPr id="0" name=""/>
        <dsp:cNvSpPr/>
      </dsp:nvSpPr>
      <dsp:spPr>
        <a:xfrm>
          <a:off x="8230095" y="1764272"/>
          <a:ext cx="899232" cy="456016"/>
        </a:xfrm>
        <a:custGeom>
          <a:avLst/>
          <a:gdLst/>
          <a:ahLst/>
          <a:cxnLst/>
          <a:rect l="0" t="0" r="0" b="0"/>
          <a:pathLst>
            <a:path>
              <a:moveTo>
                <a:pt x="899232" y="0"/>
              </a:moveTo>
              <a:lnTo>
                <a:pt x="899232" y="347813"/>
              </a:lnTo>
              <a:lnTo>
                <a:pt x="0" y="347813"/>
              </a:lnTo>
              <a:lnTo>
                <a:pt x="0" y="456016"/>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EDFCEA-6850-4977-A0ED-4D74A00F2B4F}">
      <dsp:nvSpPr>
        <dsp:cNvPr id="0" name=""/>
        <dsp:cNvSpPr/>
      </dsp:nvSpPr>
      <dsp:spPr>
        <a:xfrm>
          <a:off x="6761035" y="775018"/>
          <a:ext cx="2368291" cy="340528"/>
        </a:xfrm>
        <a:custGeom>
          <a:avLst/>
          <a:gdLst/>
          <a:ahLst/>
          <a:cxnLst/>
          <a:rect l="0" t="0" r="0" b="0"/>
          <a:pathLst>
            <a:path>
              <a:moveTo>
                <a:pt x="0" y="0"/>
              </a:moveTo>
              <a:lnTo>
                <a:pt x="0" y="232324"/>
              </a:lnTo>
              <a:lnTo>
                <a:pt x="2368291" y="232324"/>
              </a:lnTo>
              <a:lnTo>
                <a:pt x="2368291" y="34052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4CCFF0-9BDB-43D7-B02C-105AC0367B91}">
      <dsp:nvSpPr>
        <dsp:cNvPr id="0" name=""/>
        <dsp:cNvSpPr/>
      </dsp:nvSpPr>
      <dsp:spPr>
        <a:xfrm>
          <a:off x="4155584" y="1857235"/>
          <a:ext cx="1629317" cy="385348"/>
        </a:xfrm>
        <a:custGeom>
          <a:avLst/>
          <a:gdLst/>
          <a:ahLst/>
          <a:cxnLst/>
          <a:rect l="0" t="0" r="0" b="0"/>
          <a:pathLst>
            <a:path>
              <a:moveTo>
                <a:pt x="0" y="0"/>
              </a:moveTo>
              <a:lnTo>
                <a:pt x="0" y="277144"/>
              </a:lnTo>
              <a:lnTo>
                <a:pt x="1629317" y="277144"/>
              </a:lnTo>
              <a:lnTo>
                <a:pt x="1629317" y="385348"/>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5F52A8-7998-459D-8E17-A27B7E118FB9}">
      <dsp:nvSpPr>
        <dsp:cNvPr id="0" name=""/>
        <dsp:cNvSpPr/>
      </dsp:nvSpPr>
      <dsp:spPr>
        <a:xfrm>
          <a:off x="4180594" y="4014171"/>
          <a:ext cx="1913623" cy="346392"/>
        </a:xfrm>
        <a:custGeom>
          <a:avLst/>
          <a:gdLst/>
          <a:ahLst/>
          <a:cxnLst/>
          <a:rect l="0" t="0" r="0" b="0"/>
          <a:pathLst>
            <a:path>
              <a:moveTo>
                <a:pt x="0" y="0"/>
              </a:moveTo>
              <a:lnTo>
                <a:pt x="0" y="238189"/>
              </a:lnTo>
              <a:lnTo>
                <a:pt x="1913623" y="238189"/>
              </a:lnTo>
              <a:lnTo>
                <a:pt x="1913623" y="346392"/>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C6BB5B-13CC-46D2-97D3-5EFB5B0A71C7}">
      <dsp:nvSpPr>
        <dsp:cNvPr id="0" name=""/>
        <dsp:cNvSpPr/>
      </dsp:nvSpPr>
      <dsp:spPr>
        <a:xfrm>
          <a:off x="3271317" y="4014171"/>
          <a:ext cx="909277" cy="346392"/>
        </a:xfrm>
        <a:custGeom>
          <a:avLst/>
          <a:gdLst/>
          <a:ahLst/>
          <a:cxnLst/>
          <a:rect l="0" t="0" r="0" b="0"/>
          <a:pathLst>
            <a:path>
              <a:moveTo>
                <a:pt x="909277" y="0"/>
              </a:moveTo>
              <a:lnTo>
                <a:pt x="909277" y="238189"/>
              </a:lnTo>
              <a:lnTo>
                <a:pt x="0" y="238189"/>
              </a:lnTo>
              <a:lnTo>
                <a:pt x="0" y="346392"/>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988969-C5E4-4F37-8C46-C18A80DCBBB7}">
      <dsp:nvSpPr>
        <dsp:cNvPr id="0" name=""/>
        <dsp:cNvSpPr/>
      </dsp:nvSpPr>
      <dsp:spPr>
        <a:xfrm>
          <a:off x="1909572" y="2981158"/>
          <a:ext cx="2271021" cy="291324"/>
        </a:xfrm>
        <a:custGeom>
          <a:avLst/>
          <a:gdLst/>
          <a:ahLst/>
          <a:cxnLst/>
          <a:rect l="0" t="0" r="0" b="0"/>
          <a:pathLst>
            <a:path>
              <a:moveTo>
                <a:pt x="0" y="0"/>
              </a:moveTo>
              <a:lnTo>
                <a:pt x="0" y="183120"/>
              </a:lnTo>
              <a:lnTo>
                <a:pt x="2271021" y="183120"/>
              </a:lnTo>
              <a:lnTo>
                <a:pt x="2271021" y="291324"/>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54BBF63-01E2-4E8E-BF10-C2D195EEB0FD}">
      <dsp:nvSpPr>
        <dsp:cNvPr id="0" name=""/>
        <dsp:cNvSpPr/>
      </dsp:nvSpPr>
      <dsp:spPr>
        <a:xfrm>
          <a:off x="748736" y="3998670"/>
          <a:ext cx="348862" cy="360205"/>
        </a:xfrm>
        <a:custGeom>
          <a:avLst/>
          <a:gdLst/>
          <a:ahLst/>
          <a:cxnLst/>
          <a:rect l="0" t="0" r="0" b="0"/>
          <a:pathLst>
            <a:path>
              <a:moveTo>
                <a:pt x="0" y="0"/>
              </a:moveTo>
              <a:lnTo>
                <a:pt x="0" y="252001"/>
              </a:lnTo>
              <a:lnTo>
                <a:pt x="348862" y="252001"/>
              </a:lnTo>
              <a:lnTo>
                <a:pt x="348862" y="360205"/>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0F7DEB-C735-43EB-84F7-A2D2BE012A8B}">
      <dsp:nvSpPr>
        <dsp:cNvPr id="0" name=""/>
        <dsp:cNvSpPr/>
      </dsp:nvSpPr>
      <dsp:spPr>
        <a:xfrm>
          <a:off x="748736" y="2981158"/>
          <a:ext cx="1160836" cy="275823"/>
        </a:xfrm>
        <a:custGeom>
          <a:avLst/>
          <a:gdLst/>
          <a:ahLst/>
          <a:cxnLst/>
          <a:rect l="0" t="0" r="0" b="0"/>
          <a:pathLst>
            <a:path>
              <a:moveTo>
                <a:pt x="1160836" y="0"/>
              </a:moveTo>
              <a:lnTo>
                <a:pt x="1160836" y="167619"/>
              </a:lnTo>
              <a:lnTo>
                <a:pt x="0" y="167619"/>
              </a:lnTo>
              <a:lnTo>
                <a:pt x="0" y="275823"/>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0A9565-A9D4-4BB1-803A-77D01B378BEB}">
      <dsp:nvSpPr>
        <dsp:cNvPr id="0" name=""/>
        <dsp:cNvSpPr/>
      </dsp:nvSpPr>
      <dsp:spPr>
        <a:xfrm>
          <a:off x="1909572" y="1857235"/>
          <a:ext cx="2246011" cy="382233"/>
        </a:xfrm>
        <a:custGeom>
          <a:avLst/>
          <a:gdLst/>
          <a:ahLst/>
          <a:cxnLst/>
          <a:rect l="0" t="0" r="0" b="0"/>
          <a:pathLst>
            <a:path>
              <a:moveTo>
                <a:pt x="2246011" y="0"/>
              </a:moveTo>
              <a:lnTo>
                <a:pt x="2246011" y="274029"/>
              </a:lnTo>
              <a:lnTo>
                <a:pt x="0" y="274029"/>
              </a:lnTo>
              <a:lnTo>
                <a:pt x="0" y="382233"/>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7FC8EA-A3D8-47CE-9AE3-3035440A0A42}">
      <dsp:nvSpPr>
        <dsp:cNvPr id="0" name=""/>
        <dsp:cNvSpPr/>
      </dsp:nvSpPr>
      <dsp:spPr>
        <a:xfrm>
          <a:off x="4155584" y="775018"/>
          <a:ext cx="2605451" cy="340528"/>
        </a:xfrm>
        <a:custGeom>
          <a:avLst/>
          <a:gdLst/>
          <a:ahLst/>
          <a:cxnLst/>
          <a:rect l="0" t="0" r="0" b="0"/>
          <a:pathLst>
            <a:path>
              <a:moveTo>
                <a:pt x="2605451" y="0"/>
              </a:moveTo>
              <a:lnTo>
                <a:pt x="2605451" y="232324"/>
              </a:lnTo>
              <a:lnTo>
                <a:pt x="0" y="232324"/>
              </a:lnTo>
              <a:lnTo>
                <a:pt x="0" y="34052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E723F6-F839-4C46-9A22-9215D8E6E70D}">
      <dsp:nvSpPr>
        <dsp:cNvPr id="0" name=""/>
        <dsp:cNvSpPr/>
      </dsp:nvSpPr>
      <dsp:spPr>
        <a:xfrm>
          <a:off x="5757144" y="1688"/>
          <a:ext cx="2007781" cy="77332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80ED7A-97EF-4EFF-B1C6-1870F254E8BC}">
      <dsp:nvSpPr>
        <dsp:cNvPr id="0" name=""/>
        <dsp:cNvSpPr/>
      </dsp:nvSpPr>
      <dsp:spPr>
        <a:xfrm>
          <a:off x="5886924" y="124979"/>
          <a:ext cx="2007781" cy="773329"/>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latin typeface="Times New Roman" panose="02020603050405020304" pitchFamily="18" charset="0"/>
              <a:cs typeface="Times New Roman" panose="02020603050405020304" pitchFamily="18" charset="0"/>
            </a:rPr>
            <a:t>Domestic Company</a:t>
          </a:r>
          <a:endParaRPr lang="en-IN" sz="1800" b="1" kern="1200" dirty="0">
            <a:solidFill>
              <a:schemeClr val="tx1"/>
            </a:solidFill>
            <a:latin typeface="Times New Roman" panose="02020603050405020304" pitchFamily="18" charset="0"/>
            <a:cs typeface="Times New Roman" panose="02020603050405020304" pitchFamily="18" charset="0"/>
          </a:endParaRPr>
        </a:p>
      </dsp:txBody>
      <dsp:txXfrm>
        <a:off x="5909574" y="147629"/>
        <a:ext cx="1962481" cy="728029"/>
      </dsp:txXfrm>
    </dsp:sp>
    <dsp:sp modelId="{D3F4AC3B-E88B-4E35-9FC7-C7C594BFB85D}">
      <dsp:nvSpPr>
        <dsp:cNvPr id="0" name=""/>
        <dsp:cNvSpPr/>
      </dsp:nvSpPr>
      <dsp:spPr>
        <a:xfrm>
          <a:off x="3193677" y="1115546"/>
          <a:ext cx="1923813" cy="74168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580B06-3341-4AFC-AD38-448A5979F3E3}">
      <dsp:nvSpPr>
        <dsp:cNvPr id="0" name=""/>
        <dsp:cNvSpPr/>
      </dsp:nvSpPr>
      <dsp:spPr>
        <a:xfrm>
          <a:off x="3323456" y="1238836"/>
          <a:ext cx="1923813" cy="741689"/>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latin typeface="Times New Roman" panose="02020603050405020304" pitchFamily="18" charset="0"/>
              <a:cs typeface="Times New Roman" panose="02020603050405020304" pitchFamily="18" charset="0"/>
            </a:rPr>
            <a:t>Resident Shareholder</a:t>
          </a:r>
          <a:endParaRPr lang="en-IN" sz="1800" b="1" kern="1200" dirty="0">
            <a:solidFill>
              <a:schemeClr val="tx1"/>
            </a:solidFill>
            <a:latin typeface="Times New Roman" panose="02020603050405020304" pitchFamily="18" charset="0"/>
            <a:cs typeface="Times New Roman" panose="02020603050405020304" pitchFamily="18" charset="0"/>
          </a:endParaRPr>
        </a:p>
      </dsp:txBody>
      <dsp:txXfrm>
        <a:off x="3345179" y="1260559"/>
        <a:ext cx="1880367" cy="698243"/>
      </dsp:txXfrm>
    </dsp:sp>
    <dsp:sp modelId="{A97CAF61-D84C-470F-ADA2-A097DABF6DCB}">
      <dsp:nvSpPr>
        <dsp:cNvPr id="0" name=""/>
        <dsp:cNvSpPr/>
      </dsp:nvSpPr>
      <dsp:spPr>
        <a:xfrm>
          <a:off x="900834" y="2239469"/>
          <a:ext cx="2017476" cy="74168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1C97F0-ECEB-4393-B86C-DA426390EB1C}">
      <dsp:nvSpPr>
        <dsp:cNvPr id="0" name=""/>
        <dsp:cNvSpPr/>
      </dsp:nvSpPr>
      <dsp:spPr>
        <a:xfrm>
          <a:off x="1030614" y="2362759"/>
          <a:ext cx="2017476" cy="741689"/>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latin typeface="Times New Roman" panose="02020603050405020304" pitchFamily="18" charset="0"/>
              <a:cs typeface="Times New Roman" panose="02020603050405020304" pitchFamily="18" charset="0"/>
            </a:rPr>
            <a:t>Individual</a:t>
          </a:r>
          <a:endParaRPr lang="en-IN" sz="1800" b="1" kern="1200" dirty="0">
            <a:solidFill>
              <a:schemeClr val="tx1"/>
            </a:solidFill>
            <a:latin typeface="Times New Roman" panose="02020603050405020304" pitchFamily="18" charset="0"/>
            <a:cs typeface="Times New Roman" panose="02020603050405020304" pitchFamily="18" charset="0"/>
          </a:endParaRPr>
        </a:p>
      </dsp:txBody>
      <dsp:txXfrm>
        <a:off x="1052337" y="2384482"/>
        <a:ext cx="1974030" cy="698243"/>
      </dsp:txXfrm>
    </dsp:sp>
    <dsp:sp modelId="{9C2AF1B6-3E76-4C77-AC82-56620C0CCBD5}">
      <dsp:nvSpPr>
        <dsp:cNvPr id="0" name=""/>
        <dsp:cNvSpPr/>
      </dsp:nvSpPr>
      <dsp:spPr>
        <a:xfrm>
          <a:off x="-129779" y="3256981"/>
          <a:ext cx="1757032" cy="74168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BEA85D-E0A3-4540-AFD7-27B42EEBC550}">
      <dsp:nvSpPr>
        <dsp:cNvPr id="0" name=""/>
        <dsp:cNvSpPr/>
      </dsp:nvSpPr>
      <dsp:spPr>
        <a:xfrm>
          <a:off x="0" y="3380271"/>
          <a:ext cx="1757032" cy="741689"/>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latin typeface="Times New Roman" panose="02020603050405020304" pitchFamily="18" charset="0"/>
              <a:cs typeface="Times New Roman" panose="02020603050405020304" pitchFamily="18" charset="0"/>
            </a:rPr>
            <a:t>Dividend &lt; Rs. 5000</a:t>
          </a:r>
          <a:endParaRPr lang="en-IN" sz="1800" b="1" kern="1200" dirty="0">
            <a:solidFill>
              <a:schemeClr val="tx1"/>
            </a:solidFill>
            <a:latin typeface="Times New Roman" panose="02020603050405020304" pitchFamily="18" charset="0"/>
            <a:cs typeface="Times New Roman" panose="02020603050405020304" pitchFamily="18" charset="0"/>
          </a:endParaRPr>
        </a:p>
      </dsp:txBody>
      <dsp:txXfrm>
        <a:off x="21723" y="3401994"/>
        <a:ext cx="1713586" cy="698243"/>
      </dsp:txXfrm>
    </dsp:sp>
    <dsp:sp modelId="{A514E8B2-EFC7-4AE1-B458-C752FF53ABD7}">
      <dsp:nvSpPr>
        <dsp:cNvPr id="0" name=""/>
        <dsp:cNvSpPr/>
      </dsp:nvSpPr>
      <dsp:spPr>
        <a:xfrm>
          <a:off x="513592" y="4358875"/>
          <a:ext cx="1168014" cy="74168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55E697-127E-426D-BCC7-B6D7692CB079}">
      <dsp:nvSpPr>
        <dsp:cNvPr id="0" name=""/>
        <dsp:cNvSpPr/>
      </dsp:nvSpPr>
      <dsp:spPr>
        <a:xfrm>
          <a:off x="643371" y="4482166"/>
          <a:ext cx="1168014" cy="741689"/>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latin typeface="Times New Roman" panose="02020603050405020304" pitchFamily="18" charset="0"/>
              <a:cs typeface="Times New Roman" panose="02020603050405020304" pitchFamily="18" charset="0"/>
            </a:rPr>
            <a:t>No TDS</a:t>
          </a:r>
          <a:endParaRPr lang="en-IN" sz="1800" b="1" kern="1200" dirty="0">
            <a:solidFill>
              <a:schemeClr val="tx1"/>
            </a:solidFill>
            <a:latin typeface="Times New Roman" panose="02020603050405020304" pitchFamily="18" charset="0"/>
            <a:cs typeface="Times New Roman" panose="02020603050405020304" pitchFamily="18" charset="0"/>
          </a:endParaRPr>
        </a:p>
      </dsp:txBody>
      <dsp:txXfrm>
        <a:off x="665094" y="4503889"/>
        <a:ext cx="1124568" cy="698243"/>
      </dsp:txXfrm>
    </dsp:sp>
    <dsp:sp modelId="{A140FADF-AC33-4FCB-AB6F-4286F7993411}">
      <dsp:nvSpPr>
        <dsp:cNvPr id="0" name=""/>
        <dsp:cNvSpPr/>
      </dsp:nvSpPr>
      <dsp:spPr>
        <a:xfrm>
          <a:off x="2923081" y="3272482"/>
          <a:ext cx="2515027" cy="74168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3C5CD9-2D83-49A8-96EB-3C4A1B9B2EFD}">
      <dsp:nvSpPr>
        <dsp:cNvPr id="0" name=""/>
        <dsp:cNvSpPr/>
      </dsp:nvSpPr>
      <dsp:spPr>
        <a:xfrm>
          <a:off x="3052860" y="3395773"/>
          <a:ext cx="2515027" cy="741689"/>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latin typeface="Times New Roman" panose="02020603050405020304" pitchFamily="18" charset="0"/>
              <a:cs typeface="Times New Roman" panose="02020603050405020304" pitchFamily="18" charset="0"/>
            </a:rPr>
            <a:t>Dividend &gt; Rs. 5000</a:t>
          </a:r>
          <a:endParaRPr lang="en-IN" sz="1800" b="1" kern="1200" dirty="0">
            <a:solidFill>
              <a:schemeClr val="tx1"/>
            </a:solidFill>
            <a:latin typeface="Times New Roman" panose="02020603050405020304" pitchFamily="18" charset="0"/>
            <a:cs typeface="Times New Roman" panose="02020603050405020304" pitchFamily="18" charset="0"/>
          </a:endParaRPr>
        </a:p>
      </dsp:txBody>
      <dsp:txXfrm>
        <a:off x="3074583" y="3417496"/>
        <a:ext cx="2471581" cy="698243"/>
      </dsp:txXfrm>
    </dsp:sp>
    <dsp:sp modelId="{38712A40-04AC-40EE-AE75-B50B98D6854D}">
      <dsp:nvSpPr>
        <dsp:cNvPr id="0" name=""/>
        <dsp:cNvSpPr/>
      </dsp:nvSpPr>
      <dsp:spPr>
        <a:xfrm>
          <a:off x="1998608" y="4360564"/>
          <a:ext cx="2545418" cy="74168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2857B7-6AA7-4811-A5F9-5343DE56EAF3}">
      <dsp:nvSpPr>
        <dsp:cNvPr id="0" name=""/>
        <dsp:cNvSpPr/>
      </dsp:nvSpPr>
      <dsp:spPr>
        <a:xfrm>
          <a:off x="2128387" y="4483854"/>
          <a:ext cx="2545418" cy="741689"/>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latin typeface="Times New Roman" panose="02020603050405020304" pitchFamily="18" charset="0"/>
              <a:cs typeface="Times New Roman" panose="02020603050405020304" pitchFamily="18" charset="0"/>
            </a:rPr>
            <a:t>If the shareholder submitted PAN TDS @ 10%</a:t>
          </a:r>
          <a:endParaRPr lang="en-IN" sz="1800" b="1" kern="1200" dirty="0">
            <a:solidFill>
              <a:schemeClr val="tx1"/>
            </a:solidFill>
            <a:latin typeface="Times New Roman" panose="02020603050405020304" pitchFamily="18" charset="0"/>
            <a:cs typeface="Times New Roman" panose="02020603050405020304" pitchFamily="18" charset="0"/>
          </a:endParaRPr>
        </a:p>
      </dsp:txBody>
      <dsp:txXfrm>
        <a:off x="2150110" y="4505577"/>
        <a:ext cx="2501972" cy="698243"/>
      </dsp:txXfrm>
    </dsp:sp>
    <dsp:sp modelId="{E35ED047-526E-4930-BC28-9A767E44521B}">
      <dsp:nvSpPr>
        <dsp:cNvPr id="0" name=""/>
        <dsp:cNvSpPr/>
      </dsp:nvSpPr>
      <dsp:spPr>
        <a:xfrm>
          <a:off x="4906417" y="4360564"/>
          <a:ext cx="2375601" cy="74168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23AC45-F571-4875-A54C-54E5B50BDC3B}">
      <dsp:nvSpPr>
        <dsp:cNvPr id="0" name=""/>
        <dsp:cNvSpPr/>
      </dsp:nvSpPr>
      <dsp:spPr>
        <a:xfrm>
          <a:off x="5036197" y="4483854"/>
          <a:ext cx="2375601" cy="741689"/>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latin typeface="Times New Roman" panose="02020603050405020304" pitchFamily="18" charset="0"/>
              <a:cs typeface="Times New Roman" panose="02020603050405020304" pitchFamily="18" charset="0"/>
            </a:rPr>
            <a:t>If the Shareholder not submitted PAN TDS @ 20%</a:t>
          </a:r>
          <a:endParaRPr lang="en-IN" sz="1800" b="1" kern="1200" dirty="0">
            <a:solidFill>
              <a:schemeClr val="tx1"/>
            </a:solidFill>
            <a:latin typeface="Times New Roman" panose="02020603050405020304" pitchFamily="18" charset="0"/>
            <a:cs typeface="Times New Roman" panose="02020603050405020304" pitchFamily="18" charset="0"/>
          </a:endParaRPr>
        </a:p>
      </dsp:txBody>
      <dsp:txXfrm>
        <a:off x="5057920" y="4505577"/>
        <a:ext cx="2332155" cy="698243"/>
      </dsp:txXfrm>
    </dsp:sp>
    <dsp:sp modelId="{F51E98B5-D9E0-4DBD-AC7D-63F0B130F6C9}">
      <dsp:nvSpPr>
        <dsp:cNvPr id="0" name=""/>
        <dsp:cNvSpPr/>
      </dsp:nvSpPr>
      <dsp:spPr>
        <a:xfrm>
          <a:off x="4822819" y="2242584"/>
          <a:ext cx="1924163" cy="74168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AA4CC9-D794-4F75-BE21-E9D8A9E37259}">
      <dsp:nvSpPr>
        <dsp:cNvPr id="0" name=""/>
        <dsp:cNvSpPr/>
      </dsp:nvSpPr>
      <dsp:spPr>
        <a:xfrm>
          <a:off x="4952598" y="2365874"/>
          <a:ext cx="1924163" cy="741689"/>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latin typeface="Times New Roman" panose="02020603050405020304" pitchFamily="18" charset="0"/>
              <a:cs typeface="Times New Roman" panose="02020603050405020304" pitchFamily="18" charset="0"/>
            </a:rPr>
            <a:t>Other than Individual</a:t>
          </a:r>
          <a:endParaRPr lang="en-IN" sz="1800" b="1" kern="1200" dirty="0">
            <a:solidFill>
              <a:schemeClr val="tx1"/>
            </a:solidFill>
            <a:latin typeface="Times New Roman" panose="02020603050405020304" pitchFamily="18" charset="0"/>
            <a:cs typeface="Times New Roman" panose="02020603050405020304" pitchFamily="18" charset="0"/>
          </a:endParaRPr>
        </a:p>
      </dsp:txBody>
      <dsp:txXfrm>
        <a:off x="4974321" y="2387597"/>
        <a:ext cx="1880717" cy="698243"/>
      </dsp:txXfrm>
    </dsp:sp>
    <dsp:sp modelId="{FA34682D-4DDD-456F-A37C-13EA4024FC7C}">
      <dsp:nvSpPr>
        <dsp:cNvPr id="0" name=""/>
        <dsp:cNvSpPr/>
      </dsp:nvSpPr>
      <dsp:spPr>
        <a:xfrm>
          <a:off x="7885666" y="1115546"/>
          <a:ext cx="2487321" cy="64872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DADAC0-24DC-473F-B924-C4AD11C208DD}">
      <dsp:nvSpPr>
        <dsp:cNvPr id="0" name=""/>
        <dsp:cNvSpPr/>
      </dsp:nvSpPr>
      <dsp:spPr>
        <a:xfrm>
          <a:off x="8015446" y="1238836"/>
          <a:ext cx="2487321" cy="648725"/>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latin typeface="Times New Roman" panose="02020603050405020304" pitchFamily="18" charset="0"/>
              <a:cs typeface="Times New Roman" panose="02020603050405020304" pitchFamily="18" charset="0"/>
            </a:rPr>
            <a:t>Non-Resident Shareholder</a:t>
          </a:r>
          <a:endParaRPr lang="en-IN" sz="1800" b="1" kern="1200" dirty="0">
            <a:solidFill>
              <a:schemeClr val="tx1"/>
            </a:solidFill>
            <a:latin typeface="Times New Roman" panose="02020603050405020304" pitchFamily="18" charset="0"/>
            <a:cs typeface="Times New Roman" panose="02020603050405020304" pitchFamily="18" charset="0"/>
          </a:endParaRPr>
        </a:p>
      </dsp:txBody>
      <dsp:txXfrm>
        <a:off x="8034447" y="1257837"/>
        <a:ext cx="2449319" cy="610723"/>
      </dsp:txXfrm>
    </dsp:sp>
    <dsp:sp modelId="{388067C3-350F-4FD2-9CB9-BE6D86E17442}">
      <dsp:nvSpPr>
        <dsp:cNvPr id="0" name=""/>
        <dsp:cNvSpPr/>
      </dsp:nvSpPr>
      <dsp:spPr>
        <a:xfrm>
          <a:off x="7306487" y="2220288"/>
          <a:ext cx="1847214" cy="202340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83F804-D65B-4051-93A5-E94B7DA2F8CF}">
      <dsp:nvSpPr>
        <dsp:cNvPr id="0" name=""/>
        <dsp:cNvSpPr/>
      </dsp:nvSpPr>
      <dsp:spPr>
        <a:xfrm>
          <a:off x="7436267" y="2343579"/>
          <a:ext cx="1847214" cy="2023402"/>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latin typeface="Times New Roman" panose="02020603050405020304" pitchFamily="18" charset="0"/>
              <a:cs typeface="Times New Roman" panose="02020603050405020304" pitchFamily="18" charset="0"/>
            </a:rPr>
            <a:t>TDS @ 20% excluding surcharge and </a:t>
          </a:r>
          <a:r>
            <a:rPr lang="en-US" sz="1800" b="1" kern="1200" dirty="0" err="1">
              <a:solidFill>
                <a:schemeClr val="tx1"/>
              </a:solidFill>
              <a:latin typeface="Times New Roman" panose="02020603050405020304" pitchFamily="18" charset="0"/>
              <a:cs typeface="Times New Roman" panose="02020603050405020304" pitchFamily="18" charset="0"/>
            </a:rPr>
            <a:t>cess</a:t>
          </a:r>
          <a:r>
            <a:rPr lang="en-US" sz="1800" b="1" kern="1200" dirty="0">
              <a:solidFill>
                <a:schemeClr val="tx1"/>
              </a:solidFill>
              <a:latin typeface="Times New Roman" panose="02020603050405020304" pitchFamily="18" charset="0"/>
              <a:cs typeface="Times New Roman" panose="02020603050405020304" pitchFamily="18" charset="0"/>
            </a:rPr>
            <a:t> under section Income Tax Act</a:t>
          </a:r>
          <a:endParaRPr lang="en-IN" sz="1800" b="1" kern="1200" dirty="0">
            <a:solidFill>
              <a:schemeClr val="tx1"/>
            </a:solidFill>
            <a:latin typeface="Times New Roman" panose="02020603050405020304" pitchFamily="18" charset="0"/>
            <a:cs typeface="Times New Roman" panose="02020603050405020304" pitchFamily="18" charset="0"/>
          </a:endParaRPr>
        </a:p>
      </dsp:txBody>
      <dsp:txXfrm>
        <a:off x="7490370" y="2397682"/>
        <a:ext cx="1739008" cy="1915196"/>
      </dsp:txXfrm>
    </dsp:sp>
    <dsp:sp modelId="{40BAEC98-3D43-479A-BF16-E6F34F7A8254}">
      <dsp:nvSpPr>
        <dsp:cNvPr id="0" name=""/>
        <dsp:cNvSpPr/>
      </dsp:nvSpPr>
      <dsp:spPr>
        <a:xfrm>
          <a:off x="9391594" y="2204023"/>
          <a:ext cx="1844131" cy="178304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C9AAF4-E8AD-4F1D-8731-2CC891A51DBB}">
      <dsp:nvSpPr>
        <dsp:cNvPr id="0" name=""/>
        <dsp:cNvSpPr/>
      </dsp:nvSpPr>
      <dsp:spPr>
        <a:xfrm>
          <a:off x="9521374" y="2327314"/>
          <a:ext cx="1844131" cy="1783042"/>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latin typeface="Times New Roman" panose="02020603050405020304" pitchFamily="18" charset="0"/>
              <a:cs typeface="Times New Roman" panose="02020603050405020304" pitchFamily="18" charset="0"/>
            </a:rPr>
            <a:t>TDS as per DTAA on submission of the required document</a:t>
          </a:r>
          <a:endParaRPr lang="en-IN" sz="1800" b="1" kern="1200" dirty="0">
            <a:solidFill>
              <a:schemeClr val="tx1"/>
            </a:solidFill>
            <a:latin typeface="Times New Roman" panose="02020603050405020304" pitchFamily="18" charset="0"/>
            <a:cs typeface="Times New Roman" panose="02020603050405020304" pitchFamily="18" charset="0"/>
          </a:endParaRPr>
        </a:p>
      </dsp:txBody>
      <dsp:txXfrm>
        <a:off x="9573598" y="2379538"/>
        <a:ext cx="1739683" cy="16785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6FB001-472A-4864-86C8-34E5B4893C69}">
      <dsp:nvSpPr>
        <dsp:cNvPr id="0" name=""/>
        <dsp:cNvSpPr/>
      </dsp:nvSpPr>
      <dsp:spPr>
        <a:xfrm>
          <a:off x="0" y="4101611"/>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3064074"/>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202653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989002"/>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366347" y="872"/>
          <a:ext cx="6734988" cy="988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Any person other than Individual or HUF</a:t>
          </a:r>
        </a:p>
      </dsp:txBody>
      <dsp:txXfrm>
        <a:off x="2366347" y="872"/>
        <a:ext cx="6734988" cy="988129"/>
      </dsp:txXfrm>
    </dsp:sp>
    <dsp:sp modelId="{37F34AC9-71BD-4EB5-B881-246C744095D1}">
      <dsp:nvSpPr>
        <dsp:cNvPr id="0" name=""/>
        <dsp:cNvSpPr/>
      </dsp:nvSpPr>
      <dsp:spPr>
        <a:xfrm>
          <a:off x="0" y="872"/>
          <a:ext cx="2366347" cy="98812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Payer</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8245" y="49117"/>
        <a:ext cx="2269857" cy="939884"/>
      </dsp:txXfrm>
    </dsp:sp>
    <dsp:sp modelId="{08712882-0F48-4ACA-B0D3-B97625B92990}">
      <dsp:nvSpPr>
        <dsp:cNvPr id="0" name=""/>
        <dsp:cNvSpPr/>
      </dsp:nvSpPr>
      <dsp:spPr>
        <a:xfrm>
          <a:off x="2366347" y="1038409"/>
          <a:ext cx="6734988" cy="988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Any resident</a:t>
          </a:r>
          <a:endParaRPr lang="en-IN" sz="2000" b="1" kern="1200" dirty="0">
            <a:latin typeface="Times New Roman" panose="02020603050405020304" pitchFamily="18" charset="0"/>
            <a:cs typeface="Times New Roman" panose="02020603050405020304" pitchFamily="18" charset="0"/>
          </a:endParaRPr>
        </a:p>
      </dsp:txBody>
      <dsp:txXfrm>
        <a:off x="2366347" y="1038409"/>
        <a:ext cx="6734988" cy="988129"/>
      </dsp:txXfrm>
    </dsp:sp>
    <dsp:sp modelId="{96FCAEAB-F2FF-4E62-A10F-92CA0B83D663}">
      <dsp:nvSpPr>
        <dsp:cNvPr id="0" name=""/>
        <dsp:cNvSpPr/>
      </dsp:nvSpPr>
      <dsp:spPr>
        <a:xfrm>
          <a:off x="0" y="1038409"/>
          <a:ext cx="2366347" cy="98812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8245" y="1086654"/>
        <a:ext cx="2269857" cy="939884"/>
      </dsp:txXfrm>
    </dsp:sp>
    <dsp:sp modelId="{B3135368-3210-442E-9746-00FC9009FE7F}">
      <dsp:nvSpPr>
        <dsp:cNvPr id="0" name=""/>
        <dsp:cNvSpPr/>
      </dsp:nvSpPr>
      <dsp:spPr>
        <a:xfrm>
          <a:off x="2366347" y="2075945"/>
          <a:ext cx="6734988" cy="988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At the time of credit of such income to the account of the payee or at the time of payment, whichever is earlier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366347" y="2075945"/>
        <a:ext cx="6734988" cy="988129"/>
      </dsp:txXfrm>
    </dsp:sp>
    <dsp:sp modelId="{8282315E-9882-49E3-B3B3-9B3C2DFED536}">
      <dsp:nvSpPr>
        <dsp:cNvPr id="0" name=""/>
        <dsp:cNvSpPr/>
      </dsp:nvSpPr>
      <dsp:spPr>
        <a:xfrm>
          <a:off x="0" y="2075945"/>
          <a:ext cx="2366347" cy="98812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8245" y="2124190"/>
        <a:ext cx="2269857" cy="939884"/>
      </dsp:txXfrm>
    </dsp:sp>
    <dsp:sp modelId="{7217F4FD-7A9F-450E-805D-2CD77815DFA6}">
      <dsp:nvSpPr>
        <dsp:cNvPr id="0" name=""/>
        <dsp:cNvSpPr/>
      </dsp:nvSpPr>
      <dsp:spPr>
        <a:xfrm>
          <a:off x="2366347" y="3113481"/>
          <a:ext cx="6734988" cy="9881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10%</a:t>
          </a:r>
        </a:p>
      </dsp:txBody>
      <dsp:txXfrm>
        <a:off x="2366347" y="3113481"/>
        <a:ext cx="6734988" cy="988129"/>
      </dsp:txXfrm>
    </dsp:sp>
    <dsp:sp modelId="{82C2ABD2-C80E-4247-BF2D-1D55B8688FD0}">
      <dsp:nvSpPr>
        <dsp:cNvPr id="0" name=""/>
        <dsp:cNvSpPr/>
      </dsp:nvSpPr>
      <dsp:spPr>
        <a:xfrm>
          <a:off x="0" y="3113481"/>
          <a:ext cx="2366347" cy="988129"/>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8245" y="3161726"/>
        <a:ext cx="2269857" cy="93988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499AF7-1563-4D85-84CB-A6BAAD359F22}">
      <dsp:nvSpPr>
        <dsp:cNvPr id="0" name=""/>
        <dsp:cNvSpPr/>
      </dsp:nvSpPr>
      <dsp:spPr>
        <a:xfrm>
          <a:off x="4505085" y="546892"/>
          <a:ext cx="1910581" cy="430255"/>
        </a:xfrm>
        <a:custGeom>
          <a:avLst/>
          <a:gdLst/>
          <a:ahLst/>
          <a:cxnLst/>
          <a:rect l="0" t="0" r="0" b="0"/>
          <a:pathLst>
            <a:path>
              <a:moveTo>
                <a:pt x="0" y="0"/>
              </a:moveTo>
              <a:lnTo>
                <a:pt x="0" y="293206"/>
              </a:lnTo>
              <a:lnTo>
                <a:pt x="1910581" y="293206"/>
              </a:lnTo>
              <a:lnTo>
                <a:pt x="1910581" y="43025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CE845F-C019-4D2C-BC80-AB98C2133684}">
      <dsp:nvSpPr>
        <dsp:cNvPr id="0" name=""/>
        <dsp:cNvSpPr/>
      </dsp:nvSpPr>
      <dsp:spPr>
        <a:xfrm>
          <a:off x="1837034" y="2475680"/>
          <a:ext cx="1749209" cy="430171"/>
        </a:xfrm>
        <a:custGeom>
          <a:avLst/>
          <a:gdLst/>
          <a:ahLst/>
          <a:cxnLst/>
          <a:rect l="0" t="0" r="0" b="0"/>
          <a:pathLst>
            <a:path>
              <a:moveTo>
                <a:pt x="0" y="0"/>
              </a:moveTo>
              <a:lnTo>
                <a:pt x="0" y="293122"/>
              </a:lnTo>
              <a:lnTo>
                <a:pt x="1749209" y="293122"/>
              </a:lnTo>
              <a:lnTo>
                <a:pt x="1749209" y="430171"/>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A66E0D-D042-482A-BB35-388B5FE6E563}">
      <dsp:nvSpPr>
        <dsp:cNvPr id="0" name=""/>
        <dsp:cNvSpPr/>
      </dsp:nvSpPr>
      <dsp:spPr>
        <a:xfrm>
          <a:off x="1211162" y="2475680"/>
          <a:ext cx="625872" cy="430171"/>
        </a:xfrm>
        <a:custGeom>
          <a:avLst/>
          <a:gdLst/>
          <a:ahLst/>
          <a:cxnLst/>
          <a:rect l="0" t="0" r="0" b="0"/>
          <a:pathLst>
            <a:path>
              <a:moveTo>
                <a:pt x="625872" y="0"/>
              </a:moveTo>
              <a:lnTo>
                <a:pt x="625872" y="293122"/>
              </a:lnTo>
              <a:lnTo>
                <a:pt x="0" y="293122"/>
              </a:lnTo>
              <a:lnTo>
                <a:pt x="0" y="430171"/>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E5BF3E-F4CD-45A2-B610-CBEC46887D17}">
      <dsp:nvSpPr>
        <dsp:cNvPr id="0" name=""/>
        <dsp:cNvSpPr/>
      </dsp:nvSpPr>
      <dsp:spPr>
        <a:xfrm>
          <a:off x="1837034" y="546892"/>
          <a:ext cx="2668051" cy="430340"/>
        </a:xfrm>
        <a:custGeom>
          <a:avLst/>
          <a:gdLst/>
          <a:ahLst/>
          <a:cxnLst/>
          <a:rect l="0" t="0" r="0" b="0"/>
          <a:pathLst>
            <a:path>
              <a:moveTo>
                <a:pt x="2668051" y="0"/>
              </a:moveTo>
              <a:lnTo>
                <a:pt x="2668051" y="293291"/>
              </a:lnTo>
              <a:lnTo>
                <a:pt x="0" y="293291"/>
              </a:lnTo>
              <a:lnTo>
                <a:pt x="0" y="43034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E723F6-F839-4C46-9A22-9215D8E6E70D}">
      <dsp:nvSpPr>
        <dsp:cNvPr id="0" name=""/>
        <dsp:cNvSpPr/>
      </dsp:nvSpPr>
      <dsp:spPr>
        <a:xfrm>
          <a:off x="3751698" y="887"/>
          <a:ext cx="1506773" cy="54600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80ED7A-97EF-4EFF-B1C6-1870F254E8BC}">
      <dsp:nvSpPr>
        <dsp:cNvPr id="0" name=""/>
        <dsp:cNvSpPr/>
      </dsp:nvSpPr>
      <dsp:spPr>
        <a:xfrm>
          <a:off x="3916075" y="157045"/>
          <a:ext cx="1506773" cy="546005"/>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latin typeface="Century Schoolbook Bold" panose="02040804060505020304" pitchFamily="18" charset="0"/>
            </a:rPr>
            <a:t>Threshold Limit</a:t>
          </a:r>
          <a:endParaRPr lang="en-IN" sz="1800" b="1" kern="1200" dirty="0">
            <a:solidFill>
              <a:schemeClr val="tx1"/>
            </a:solidFill>
            <a:latin typeface="Century Schoolbook Bold" panose="02040804060505020304" pitchFamily="18" charset="0"/>
          </a:endParaRPr>
        </a:p>
      </dsp:txBody>
      <dsp:txXfrm>
        <a:off x="3932067" y="173037"/>
        <a:ext cx="1474789" cy="514021"/>
      </dsp:txXfrm>
    </dsp:sp>
    <dsp:sp modelId="{6907CFE5-4A40-4DDC-B6F3-1B023A295E01}">
      <dsp:nvSpPr>
        <dsp:cNvPr id="0" name=""/>
        <dsp:cNvSpPr/>
      </dsp:nvSpPr>
      <dsp:spPr>
        <a:xfrm>
          <a:off x="90829" y="977232"/>
          <a:ext cx="3492409" cy="1498447"/>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8552CC-2ED0-461A-AE55-375BA45B1FEA}">
      <dsp:nvSpPr>
        <dsp:cNvPr id="0" name=""/>
        <dsp:cNvSpPr/>
      </dsp:nvSpPr>
      <dsp:spPr>
        <a:xfrm>
          <a:off x="255205" y="1133390"/>
          <a:ext cx="3492409" cy="1498447"/>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SzPts val="1050"/>
            <a:buFont typeface="Calibri" panose="020F0502020204030204" pitchFamily="34" charset="0"/>
            <a:buNone/>
          </a:pPr>
          <a:r>
            <a:rPr lang="en-US" sz="1800" b="1" kern="1200" dirty="0">
              <a:solidFill>
                <a:schemeClr val="tx1"/>
              </a:solidFill>
              <a:latin typeface="Century Schoolbook Bold" panose="02040804060505020304" pitchFamily="18" charset="0"/>
            </a:rPr>
            <a:t>Paid by :</a:t>
          </a:r>
        </a:p>
        <a:p>
          <a:pPr marL="0" lvl="0" indent="0" algn="ctr" defTabSz="800100">
            <a:lnSpc>
              <a:spcPct val="90000"/>
            </a:lnSpc>
            <a:spcBef>
              <a:spcPct val="0"/>
            </a:spcBef>
            <a:spcAft>
              <a:spcPct val="35000"/>
            </a:spcAft>
            <a:buSzPts val="1050"/>
            <a:buFont typeface="Calibri" panose="020F0502020204030204" pitchFamily="34" charset="0"/>
            <a:buNone/>
          </a:pPr>
          <a:r>
            <a:rPr lang="en-US" sz="1800" kern="1200" dirty="0"/>
            <a:t>banking company; post office,  co-operative society (having gross receipts exceeding Rs. 50 Cr);</a:t>
          </a:r>
          <a:endParaRPr lang="en-IN" sz="1800" b="1" kern="1200" dirty="0">
            <a:solidFill>
              <a:schemeClr val="tx1"/>
            </a:solidFill>
            <a:latin typeface="Century Schoolbook Bold" panose="02040804060505020304" pitchFamily="18" charset="0"/>
          </a:endParaRPr>
        </a:p>
      </dsp:txBody>
      <dsp:txXfrm>
        <a:off x="299093" y="1177278"/>
        <a:ext cx="3404633" cy="1410671"/>
      </dsp:txXfrm>
    </dsp:sp>
    <dsp:sp modelId="{40822880-61AF-441B-A288-E084AF622B2B}">
      <dsp:nvSpPr>
        <dsp:cNvPr id="0" name=""/>
        <dsp:cNvSpPr/>
      </dsp:nvSpPr>
      <dsp:spPr>
        <a:xfrm>
          <a:off x="183112" y="2905851"/>
          <a:ext cx="2056100" cy="93941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D292F5-CD8B-4715-A03F-CCEA720C8BB4}">
      <dsp:nvSpPr>
        <dsp:cNvPr id="0" name=""/>
        <dsp:cNvSpPr/>
      </dsp:nvSpPr>
      <dsp:spPr>
        <a:xfrm>
          <a:off x="347488" y="3062009"/>
          <a:ext cx="2056100" cy="939412"/>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SzPts val="1050"/>
            <a:buFont typeface="Calibri" panose="020F0502020204030204" pitchFamily="34" charset="0"/>
            <a:buNone/>
          </a:pPr>
          <a:r>
            <a:rPr lang="en-IN" sz="1800" b="1" kern="1200" dirty="0">
              <a:solidFill>
                <a:schemeClr val="tx1"/>
              </a:solidFill>
              <a:latin typeface="Century Schoolbook Bold" panose="02040804060505020304" pitchFamily="18" charset="0"/>
            </a:rPr>
            <a:t>To resident Senior Citizen</a:t>
          </a:r>
        </a:p>
      </dsp:txBody>
      <dsp:txXfrm>
        <a:off x="375002" y="3089523"/>
        <a:ext cx="2001072" cy="884384"/>
      </dsp:txXfrm>
    </dsp:sp>
    <dsp:sp modelId="{7A47CF68-5B56-4E3A-8822-32346955A645}">
      <dsp:nvSpPr>
        <dsp:cNvPr id="0" name=""/>
        <dsp:cNvSpPr/>
      </dsp:nvSpPr>
      <dsp:spPr>
        <a:xfrm>
          <a:off x="2567965" y="2905851"/>
          <a:ext cx="2036557" cy="93941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959284-05BD-49DF-83C4-6D0914CB6905}">
      <dsp:nvSpPr>
        <dsp:cNvPr id="0" name=""/>
        <dsp:cNvSpPr/>
      </dsp:nvSpPr>
      <dsp:spPr>
        <a:xfrm>
          <a:off x="2732341" y="3062009"/>
          <a:ext cx="2036557" cy="939412"/>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SzPts val="1050"/>
            <a:buFont typeface="Calibri" panose="020F0502020204030204" pitchFamily="34" charset="0"/>
            <a:buNone/>
          </a:pPr>
          <a:r>
            <a:rPr lang="en-IN" sz="1800" b="1" kern="1200" dirty="0">
              <a:solidFill>
                <a:schemeClr val="tx1"/>
              </a:solidFill>
              <a:latin typeface="Century Schoolbook Bold" panose="02040804060505020304" pitchFamily="18" charset="0"/>
            </a:rPr>
            <a:t>To other than Resident senior citizen</a:t>
          </a:r>
        </a:p>
      </dsp:txBody>
      <dsp:txXfrm>
        <a:off x="2759855" y="3089523"/>
        <a:ext cx="1981529" cy="884384"/>
      </dsp:txXfrm>
    </dsp:sp>
    <dsp:sp modelId="{DA8A397E-AC77-4035-82A8-439C836FF1A4}">
      <dsp:nvSpPr>
        <dsp:cNvPr id="0" name=""/>
        <dsp:cNvSpPr/>
      </dsp:nvSpPr>
      <dsp:spPr>
        <a:xfrm>
          <a:off x="4468775" y="977148"/>
          <a:ext cx="3893782" cy="149800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146BED-E610-4C5A-8FA7-76772420AA48}">
      <dsp:nvSpPr>
        <dsp:cNvPr id="0" name=""/>
        <dsp:cNvSpPr/>
      </dsp:nvSpPr>
      <dsp:spPr>
        <a:xfrm>
          <a:off x="4633152" y="1133306"/>
          <a:ext cx="3893782" cy="1498005"/>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SzPts val="1050"/>
            <a:buFont typeface="Calibri" panose="020F0502020204030204" pitchFamily="34" charset="0"/>
            <a:buNone/>
          </a:pPr>
          <a:r>
            <a:rPr lang="en-IN" sz="1800" kern="1200" dirty="0">
              <a:solidFill>
                <a:schemeClr val="tx1"/>
              </a:solidFill>
              <a:latin typeface="Century Schoolbook Bold" panose="02040804060505020304" pitchFamily="18" charset="0"/>
            </a:rPr>
            <a:t>Paid by: other than specified</a:t>
          </a:r>
        </a:p>
      </dsp:txBody>
      <dsp:txXfrm>
        <a:off x="4677027" y="1177181"/>
        <a:ext cx="3806032" cy="141025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9E2DC-462D-46BA-B4A5-101EA05C146D}">
      <dsp:nvSpPr>
        <dsp:cNvPr id="0" name=""/>
        <dsp:cNvSpPr/>
      </dsp:nvSpPr>
      <dsp:spPr>
        <a:xfrm>
          <a:off x="0" y="4316428"/>
          <a:ext cx="9997213"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6FB001-472A-4864-86C8-34E5B4893C69}">
      <dsp:nvSpPr>
        <dsp:cNvPr id="0" name=""/>
        <dsp:cNvSpPr/>
      </dsp:nvSpPr>
      <dsp:spPr>
        <a:xfrm>
          <a:off x="0" y="3445453"/>
          <a:ext cx="9997213"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2574478"/>
          <a:ext cx="9997213"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1703502"/>
          <a:ext cx="9997213"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832527"/>
          <a:ext cx="9997213"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599275" y="3027"/>
          <a:ext cx="7397937" cy="829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Any person</a:t>
          </a:r>
        </a:p>
      </dsp:txBody>
      <dsp:txXfrm>
        <a:off x="2599275" y="3027"/>
        <a:ext cx="7397937" cy="829500"/>
      </dsp:txXfrm>
    </dsp:sp>
    <dsp:sp modelId="{37F34AC9-71BD-4EB5-B881-246C744095D1}">
      <dsp:nvSpPr>
        <dsp:cNvPr id="0" name=""/>
        <dsp:cNvSpPr/>
      </dsp:nvSpPr>
      <dsp:spPr>
        <a:xfrm>
          <a:off x="0" y="3027"/>
          <a:ext cx="2599275" cy="829500"/>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Payer</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0500" y="43527"/>
        <a:ext cx="2518275" cy="789000"/>
      </dsp:txXfrm>
    </dsp:sp>
    <dsp:sp modelId="{08712882-0F48-4ACA-B0D3-B97625B92990}">
      <dsp:nvSpPr>
        <dsp:cNvPr id="0" name=""/>
        <dsp:cNvSpPr/>
      </dsp:nvSpPr>
      <dsp:spPr>
        <a:xfrm>
          <a:off x="2599275" y="874002"/>
          <a:ext cx="7397937" cy="829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Any person</a:t>
          </a:r>
        </a:p>
      </dsp:txBody>
      <dsp:txXfrm>
        <a:off x="2599275" y="874002"/>
        <a:ext cx="7397937" cy="829500"/>
      </dsp:txXfrm>
    </dsp:sp>
    <dsp:sp modelId="{96FCAEAB-F2FF-4E62-A10F-92CA0B83D663}">
      <dsp:nvSpPr>
        <dsp:cNvPr id="0" name=""/>
        <dsp:cNvSpPr/>
      </dsp:nvSpPr>
      <dsp:spPr>
        <a:xfrm>
          <a:off x="0" y="874002"/>
          <a:ext cx="2599275" cy="829500"/>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0500" y="914502"/>
        <a:ext cx="2518275" cy="789000"/>
      </dsp:txXfrm>
    </dsp:sp>
    <dsp:sp modelId="{B3135368-3210-442E-9746-00FC9009FE7F}">
      <dsp:nvSpPr>
        <dsp:cNvPr id="0" name=""/>
        <dsp:cNvSpPr/>
      </dsp:nvSpPr>
      <dsp:spPr>
        <a:xfrm>
          <a:off x="2599275" y="1744977"/>
          <a:ext cx="7397937" cy="829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SzPts val="1050"/>
            <a:buFont typeface="Calibri" panose="020F0502020204030204" pitchFamily="34" charset="0"/>
            <a:buNone/>
          </a:pPr>
          <a:r>
            <a:rPr lang="en-US" sz="2000" b="1" kern="1200" dirty="0">
              <a:latin typeface="Times New Roman" panose="02020603050405020304" pitchFamily="18" charset="0"/>
              <a:cs typeface="Times New Roman" panose="02020603050405020304" pitchFamily="18" charset="0"/>
            </a:rPr>
            <a:t>at the time of withdrawal as well as at the end of the financial year</a:t>
          </a:r>
          <a:endParaRPr lang="en-IN" sz="2000" b="1" kern="1200" dirty="0">
            <a:solidFill>
              <a:schemeClr val="tx1"/>
            </a:solidFill>
            <a:latin typeface="Times New Roman" panose="02020603050405020304" pitchFamily="18" charset="0"/>
            <a:cs typeface="Times New Roman" panose="02020603050405020304" pitchFamily="18" charset="0"/>
          </a:endParaRPr>
        </a:p>
      </dsp:txBody>
      <dsp:txXfrm>
        <a:off x="2599275" y="1744977"/>
        <a:ext cx="7397937" cy="829500"/>
      </dsp:txXfrm>
    </dsp:sp>
    <dsp:sp modelId="{8282315E-9882-49E3-B3B3-9B3C2DFED536}">
      <dsp:nvSpPr>
        <dsp:cNvPr id="0" name=""/>
        <dsp:cNvSpPr/>
      </dsp:nvSpPr>
      <dsp:spPr>
        <a:xfrm>
          <a:off x="0" y="1744977"/>
          <a:ext cx="2599275" cy="829500"/>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0500" y="1785477"/>
        <a:ext cx="2518275" cy="789000"/>
      </dsp:txXfrm>
    </dsp:sp>
    <dsp:sp modelId="{7217F4FD-7A9F-450E-805D-2CD77815DFA6}">
      <dsp:nvSpPr>
        <dsp:cNvPr id="0" name=""/>
        <dsp:cNvSpPr/>
      </dsp:nvSpPr>
      <dsp:spPr>
        <a:xfrm>
          <a:off x="2599275" y="2615953"/>
          <a:ext cx="7397937" cy="829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latin typeface="Times New Roman" panose="02020603050405020304" pitchFamily="18" charset="0"/>
              <a:cs typeface="Times New Roman" panose="02020603050405020304" pitchFamily="18" charset="0"/>
            </a:rPr>
            <a:t>30% </a:t>
          </a:r>
        </a:p>
      </dsp:txBody>
      <dsp:txXfrm>
        <a:off x="2599275" y="2615953"/>
        <a:ext cx="7397937" cy="829500"/>
      </dsp:txXfrm>
    </dsp:sp>
    <dsp:sp modelId="{82C2ABD2-C80E-4247-BF2D-1D55B8688FD0}">
      <dsp:nvSpPr>
        <dsp:cNvPr id="0" name=""/>
        <dsp:cNvSpPr/>
      </dsp:nvSpPr>
      <dsp:spPr>
        <a:xfrm>
          <a:off x="0" y="2615953"/>
          <a:ext cx="2599275" cy="829500"/>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Rate of TDS</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0500" y="2656453"/>
        <a:ext cx="2518275" cy="789000"/>
      </dsp:txXfrm>
    </dsp:sp>
    <dsp:sp modelId="{D68D5FA8-9574-4855-87AE-BEDF6439A008}">
      <dsp:nvSpPr>
        <dsp:cNvPr id="0" name=""/>
        <dsp:cNvSpPr/>
      </dsp:nvSpPr>
      <dsp:spPr>
        <a:xfrm>
          <a:off x="2599275" y="3486928"/>
          <a:ext cx="7397937" cy="829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prstClr val="black"/>
              </a:solidFill>
              <a:latin typeface="Times New Roman" panose="02020603050405020304" pitchFamily="18" charset="0"/>
              <a:ea typeface="+mn-ea"/>
              <a:cs typeface="Times New Roman" panose="02020603050405020304" pitchFamily="18" charset="0"/>
            </a:rPr>
            <a:t>More than Rs.30,000</a:t>
          </a:r>
        </a:p>
      </dsp:txBody>
      <dsp:txXfrm>
        <a:off x="2599275" y="3486928"/>
        <a:ext cx="7397937" cy="829500"/>
      </dsp:txXfrm>
    </dsp:sp>
    <dsp:sp modelId="{8C7684F7-EA5D-4C5A-B7F7-2BCB8A1A5D9D}">
      <dsp:nvSpPr>
        <dsp:cNvPr id="0" name=""/>
        <dsp:cNvSpPr/>
      </dsp:nvSpPr>
      <dsp:spPr>
        <a:xfrm>
          <a:off x="0" y="3486928"/>
          <a:ext cx="2599275" cy="829500"/>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Threshold Limit</a:t>
          </a:r>
        </a:p>
      </dsp:txBody>
      <dsp:txXfrm>
        <a:off x="40500" y="3527428"/>
        <a:ext cx="2518275" cy="7890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99D8EA-FB6C-433C-B78F-2AD21CB58BC7}">
      <dsp:nvSpPr>
        <dsp:cNvPr id="0" name=""/>
        <dsp:cNvSpPr/>
      </dsp:nvSpPr>
      <dsp:spPr>
        <a:xfrm>
          <a:off x="0" y="4100868"/>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6FB001-472A-4864-86C8-34E5B4893C69}">
      <dsp:nvSpPr>
        <dsp:cNvPr id="0" name=""/>
        <dsp:cNvSpPr/>
      </dsp:nvSpPr>
      <dsp:spPr>
        <a:xfrm>
          <a:off x="0" y="3326922"/>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57C81-826B-4422-8DB6-5E6835026C19}">
      <dsp:nvSpPr>
        <dsp:cNvPr id="0" name=""/>
        <dsp:cNvSpPr/>
      </dsp:nvSpPr>
      <dsp:spPr>
        <a:xfrm>
          <a:off x="0" y="2552976"/>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6C6186-8405-4BF9-9B18-BE8FAFC366E9}">
      <dsp:nvSpPr>
        <dsp:cNvPr id="0" name=""/>
        <dsp:cNvSpPr/>
      </dsp:nvSpPr>
      <dsp:spPr>
        <a:xfrm>
          <a:off x="0" y="1779030"/>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44889-8302-459E-8C0F-413858FC70C6}">
      <dsp:nvSpPr>
        <dsp:cNvPr id="0" name=""/>
        <dsp:cNvSpPr/>
      </dsp:nvSpPr>
      <dsp:spPr>
        <a:xfrm>
          <a:off x="0" y="871895"/>
          <a:ext cx="91013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2166D-9F45-409B-BFC5-A23C51222085}">
      <dsp:nvSpPr>
        <dsp:cNvPr id="0" name=""/>
        <dsp:cNvSpPr/>
      </dsp:nvSpPr>
      <dsp:spPr>
        <a:xfrm>
          <a:off x="2366347" y="65554"/>
          <a:ext cx="6734988" cy="8755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solidFill>
                <a:prstClr val="black"/>
              </a:solidFill>
              <a:latin typeface="Times New Roman" panose="02020603050405020304" pitchFamily="18" charset="0"/>
              <a:ea typeface="+mn-ea"/>
              <a:cs typeface="Times New Roman" panose="02020603050405020304" pitchFamily="18" charset="0"/>
            </a:rPr>
            <a:t>Central/State Govt; Local authority; Company; Firm; Trust; Registered society, co-operative society, university, Govt. of Foreign State</a:t>
          </a:r>
          <a:endParaRPr lang="en-IN" sz="2000" b="1" kern="1200" dirty="0">
            <a:solidFill>
              <a:prstClr val="black"/>
            </a:solidFill>
            <a:latin typeface="Times New Roman" panose="02020603050405020304" pitchFamily="18" charset="0"/>
            <a:ea typeface="+mn-ea"/>
            <a:cs typeface="Times New Roman" panose="02020603050405020304" pitchFamily="18" charset="0"/>
          </a:endParaRPr>
        </a:p>
      </dsp:txBody>
      <dsp:txXfrm>
        <a:off x="2366347" y="65554"/>
        <a:ext cx="6734988" cy="875590"/>
      </dsp:txXfrm>
    </dsp:sp>
    <dsp:sp modelId="{37F34AC9-71BD-4EB5-B881-246C744095D1}">
      <dsp:nvSpPr>
        <dsp:cNvPr id="0" name=""/>
        <dsp:cNvSpPr/>
      </dsp:nvSpPr>
      <dsp:spPr>
        <a:xfrm>
          <a:off x="0" y="1615"/>
          <a:ext cx="2366347" cy="1003468"/>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Payer</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48994" y="50609"/>
        <a:ext cx="2268359" cy="954474"/>
      </dsp:txXfrm>
    </dsp:sp>
    <dsp:sp modelId="{08712882-0F48-4ACA-B0D3-B97625B92990}">
      <dsp:nvSpPr>
        <dsp:cNvPr id="0" name=""/>
        <dsp:cNvSpPr/>
      </dsp:nvSpPr>
      <dsp:spPr>
        <a:xfrm>
          <a:off x="2366347" y="1061169"/>
          <a:ext cx="6734988" cy="7370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755650">
            <a:lnSpc>
              <a:spcPct val="90000"/>
            </a:lnSpc>
            <a:spcBef>
              <a:spcPct val="0"/>
            </a:spcBef>
            <a:spcAft>
              <a:spcPct val="35000"/>
            </a:spcAft>
            <a:buNone/>
          </a:pPr>
          <a:r>
            <a:rPr lang="en-US" sz="2000" b="1" kern="1200" dirty="0">
              <a:solidFill>
                <a:prstClr val="black"/>
              </a:solidFill>
              <a:latin typeface="Times New Roman" panose="02020603050405020304" pitchFamily="18" charset="0"/>
              <a:ea typeface="+mn-ea"/>
              <a:cs typeface="Times New Roman" panose="02020603050405020304" pitchFamily="18" charset="0"/>
            </a:rPr>
            <a:t>Any Resident contractor </a:t>
          </a:r>
          <a:endParaRPr lang="en-IN" sz="2000" b="1" kern="1200" dirty="0">
            <a:solidFill>
              <a:prstClr val="black"/>
            </a:solidFill>
            <a:latin typeface="Times New Roman" panose="02020603050405020304" pitchFamily="18" charset="0"/>
            <a:ea typeface="+mn-ea"/>
            <a:cs typeface="Times New Roman" panose="02020603050405020304" pitchFamily="18" charset="0"/>
          </a:endParaRPr>
        </a:p>
      </dsp:txBody>
      <dsp:txXfrm>
        <a:off x="2366347" y="1061169"/>
        <a:ext cx="6734988" cy="737091"/>
      </dsp:txXfrm>
    </dsp:sp>
    <dsp:sp modelId="{96FCAEAB-F2FF-4E62-A10F-92CA0B83D663}">
      <dsp:nvSpPr>
        <dsp:cNvPr id="0" name=""/>
        <dsp:cNvSpPr/>
      </dsp:nvSpPr>
      <dsp:spPr>
        <a:xfrm>
          <a:off x="0" y="1041939"/>
          <a:ext cx="2366347" cy="737091"/>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Recipient (Payee)</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5988" y="1077927"/>
        <a:ext cx="2294371" cy="701103"/>
      </dsp:txXfrm>
    </dsp:sp>
    <dsp:sp modelId="{B3135368-3210-442E-9746-00FC9009FE7F}">
      <dsp:nvSpPr>
        <dsp:cNvPr id="0" name=""/>
        <dsp:cNvSpPr/>
      </dsp:nvSpPr>
      <dsp:spPr>
        <a:xfrm>
          <a:off x="2366347" y="1810268"/>
          <a:ext cx="6734988" cy="7370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US" sz="2000" b="1" kern="1200" dirty="0">
              <a:solidFill>
                <a:prstClr val="black"/>
              </a:solidFill>
              <a:latin typeface="Times New Roman" panose="02020603050405020304" pitchFamily="18" charset="0"/>
              <a:ea typeface="+mn-ea"/>
              <a:cs typeface="Times New Roman" panose="02020603050405020304" pitchFamily="18" charset="0"/>
            </a:rPr>
            <a:t>At the time of credit of such sum to the account of the contractor or at the time of payment, whichever is earlier</a:t>
          </a:r>
          <a:endParaRPr lang="en-IN" sz="2000" b="1" kern="1200" dirty="0">
            <a:solidFill>
              <a:prstClr val="black"/>
            </a:solidFill>
            <a:latin typeface="Times New Roman" panose="02020603050405020304" pitchFamily="18" charset="0"/>
            <a:ea typeface="+mn-ea"/>
            <a:cs typeface="Times New Roman" panose="02020603050405020304" pitchFamily="18" charset="0"/>
          </a:endParaRPr>
        </a:p>
      </dsp:txBody>
      <dsp:txXfrm>
        <a:off x="2366347" y="1810268"/>
        <a:ext cx="6734988" cy="737091"/>
      </dsp:txXfrm>
    </dsp:sp>
    <dsp:sp modelId="{8282315E-9882-49E3-B3B3-9B3C2DFED536}">
      <dsp:nvSpPr>
        <dsp:cNvPr id="0" name=""/>
        <dsp:cNvSpPr/>
      </dsp:nvSpPr>
      <dsp:spPr>
        <a:xfrm>
          <a:off x="0" y="1815885"/>
          <a:ext cx="2366347" cy="737091"/>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Time of Deduction</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5988" y="1851873"/>
        <a:ext cx="2294371" cy="701103"/>
      </dsp:txXfrm>
    </dsp:sp>
    <dsp:sp modelId="{7217F4FD-7A9F-450E-805D-2CD77815DFA6}">
      <dsp:nvSpPr>
        <dsp:cNvPr id="0" name=""/>
        <dsp:cNvSpPr/>
      </dsp:nvSpPr>
      <dsp:spPr>
        <a:xfrm>
          <a:off x="2366347" y="2589830"/>
          <a:ext cx="6734988" cy="7370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prstClr val="black"/>
              </a:solidFill>
              <a:latin typeface="Times New Roman" panose="02020603050405020304" pitchFamily="18" charset="0"/>
              <a:ea typeface="+mn-ea"/>
              <a:cs typeface="Times New Roman" panose="02020603050405020304" pitchFamily="18" charset="0"/>
            </a:rPr>
            <a:t>Single sum credited &gt; 30,000, or</a:t>
          </a:r>
        </a:p>
        <a:p>
          <a:pPr marL="0" lvl="0" indent="0" algn="l" defTabSz="889000">
            <a:lnSpc>
              <a:spcPct val="90000"/>
            </a:lnSpc>
            <a:spcBef>
              <a:spcPct val="0"/>
            </a:spcBef>
            <a:spcAft>
              <a:spcPct val="35000"/>
            </a:spcAft>
            <a:buNone/>
          </a:pPr>
          <a:r>
            <a:rPr lang="en-IN" sz="2000" b="1" kern="1200" dirty="0">
              <a:solidFill>
                <a:prstClr val="black"/>
              </a:solidFill>
              <a:latin typeface="Times New Roman" panose="02020603050405020304" pitchFamily="18" charset="0"/>
              <a:ea typeface="+mn-ea"/>
              <a:cs typeface="Times New Roman" panose="02020603050405020304" pitchFamily="18" charset="0"/>
            </a:rPr>
            <a:t>Aggregate sum during FY &gt; Rs.1 lakhs</a:t>
          </a:r>
        </a:p>
      </dsp:txBody>
      <dsp:txXfrm>
        <a:off x="2366347" y="2589830"/>
        <a:ext cx="6734988" cy="737091"/>
      </dsp:txXfrm>
    </dsp:sp>
    <dsp:sp modelId="{82C2ABD2-C80E-4247-BF2D-1D55B8688FD0}">
      <dsp:nvSpPr>
        <dsp:cNvPr id="0" name=""/>
        <dsp:cNvSpPr/>
      </dsp:nvSpPr>
      <dsp:spPr>
        <a:xfrm>
          <a:off x="0" y="2589830"/>
          <a:ext cx="2366347" cy="737091"/>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Threshold Limit</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dsp:txBody>
      <dsp:txXfrm>
        <a:off x="35988" y="2625818"/>
        <a:ext cx="2294371" cy="701103"/>
      </dsp:txXfrm>
    </dsp:sp>
    <dsp:sp modelId="{A0F06CFD-375F-455B-911B-431684BF239C}">
      <dsp:nvSpPr>
        <dsp:cNvPr id="0" name=""/>
        <dsp:cNvSpPr/>
      </dsp:nvSpPr>
      <dsp:spPr>
        <a:xfrm>
          <a:off x="2366347" y="3363776"/>
          <a:ext cx="6734988" cy="7370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889000">
            <a:lnSpc>
              <a:spcPct val="90000"/>
            </a:lnSpc>
            <a:spcBef>
              <a:spcPct val="0"/>
            </a:spcBef>
            <a:spcAft>
              <a:spcPct val="35000"/>
            </a:spcAft>
            <a:buNone/>
          </a:pPr>
          <a:r>
            <a:rPr lang="en-IN" sz="2000" b="1" kern="1200" dirty="0">
              <a:solidFill>
                <a:prstClr val="black"/>
              </a:solidFill>
              <a:latin typeface="Times New Roman" panose="02020603050405020304" pitchFamily="18" charset="0"/>
              <a:ea typeface="+mn-ea"/>
              <a:cs typeface="Times New Roman" panose="02020603050405020304" pitchFamily="18" charset="0"/>
            </a:rPr>
            <a:t>If</a:t>
          </a:r>
          <a:r>
            <a:rPr lang="en-IN" sz="2000" b="1" kern="1200" dirty="0">
              <a:solidFill>
                <a:schemeClr val="tx1"/>
              </a:solidFill>
              <a:latin typeface="Times New Roman" panose="02020603050405020304" pitchFamily="18" charset="0"/>
              <a:cs typeface="Times New Roman" panose="02020603050405020304" pitchFamily="18" charset="0"/>
            </a:rPr>
            <a:t> the payee is individual or HUF- 1%</a:t>
          </a:r>
        </a:p>
        <a:p>
          <a:pPr marL="0" lvl="0" indent="0" algn="l" defTabSz="889000">
            <a:lnSpc>
              <a:spcPct val="90000"/>
            </a:lnSpc>
            <a:spcBef>
              <a:spcPct val="0"/>
            </a:spcBef>
            <a:spcAft>
              <a:spcPct val="35000"/>
            </a:spcAft>
            <a:buNone/>
          </a:pPr>
          <a:r>
            <a:rPr lang="en-IN" sz="2000" b="1" kern="1200" dirty="0">
              <a:solidFill>
                <a:schemeClr val="tx1"/>
              </a:solidFill>
              <a:latin typeface="Times New Roman" panose="02020603050405020304" pitchFamily="18" charset="0"/>
              <a:cs typeface="Times New Roman" panose="02020603050405020304" pitchFamily="18" charset="0"/>
            </a:rPr>
            <a:t>If the payee is other- 2%</a:t>
          </a:r>
        </a:p>
      </dsp:txBody>
      <dsp:txXfrm>
        <a:off x="2366347" y="3363776"/>
        <a:ext cx="6734988" cy="737091"/>
      </dsp:txXfrm>
    </dsp:sp>
    <dsp:sp modelId="{8FAA8D8D-8F85-494C-96A2-FB6F87719643}">
      <dsp:nvSpPr>
        <dsp:cNvPr id="0" name=""/>
        <dsp:cNvSpPr/>
      </dsp:nvSpPr>
      <dsp:spPr>
        <a:xfrm>
          <a:off x="0" y="3363776"/>
          <a:ext cx="2366347" cy="737091"/>
        </a:xfrm>
        <a:prstGeom prst="round2SameRect">
          <a:avLst>
            <a:gd name="adj1" fmla="val 16670"/>
            <a:gd name="adj2" fmla="val 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solidFill>
                <a:prstClr val="black"/>
              </a:solidFill>
              <a:latin typeface="Times New Roman" panose="02020603050405020304" pitchFamily="18" charset="0"/>
              <a:ea typeface="+mn-ea"/>
              <a:cs typeface="Times New Roman" panose="02020603050405020304" pitchFamily="18" charset="0"/>
            </a:rPr>
            <a:t>Rate of TDS</a:t>
          </a:r>
        </a:p>
      </dsp:txBody>
      <dsp:txXfrm>
        <a:off x="35988" y="3399764"/>
        <a:ext cx="2294371" cy="70110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89C01AD-7E50-4102-B7E7-5E8081733A3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a:extLst>
              <a:ext uri="{FF2B5EF4-FFF2-40B4-BE49-F238E27FC236}">
                <a16:creationId xmlns:a16="http://schemas.microsoft.com/office/drawing/2014/main" id="{DD59B604-6803-4644-A687-19B743E6766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5010F7D-F3CD-45AE-95AF-5CEF51D6A648}" type="datetimeFigureOut">
              <a:rPr lang="en-IN" smtClean="0"/>
              <a:t>27/05/2023</a:t>
            </a:fld>
            <a:endParaRPr lang="en-IN"/>
          </a:p>
        </p:txBody>
      </p:sp>
      <p:sp>
        <p:nvSpPr>
          <p:cNvPr id="4" name="Footer Placeholder 3">
            <a:extLst>
              <a:ext uri="{FF2B5EF4-FFF2-40B4-BE49-F238E27FC236}">
                <a16:creationId xmlns:a16="http://schemas.microsoft.com/office/drawing/2014/main" id="{F8972C38-CD5D-47F9-897D-F7423C1DDA4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a:extLst>
              <a:ext uri="{FF2B5EF4-FFF2-40B4-BE49-F238E27FC236}">
                <a16:creationId xmlns:a16="http://schemas.microsoft.com/office/drawing/2014/main" id="{1A4F9C0C-40B3-4103-9436-69BE7BA34FA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A3CECB0-A0A1-4303-BF31-E44DFC3566E3}" type="slidenum">
              <a:rPr lang="en-IN" smtClean="0"/>
              <a:t>‹#›</a:t>
            </a:fld>
            <a:endParaRPr lang="en-IN"/>
          </a:p>
        </p:txBody>
      </p:sp>
    </p:spTree>
    <p:extLst>
      <p:ext uri="{BB962C8B-B14F-4D97-AF65-F5344CB8AC3E}">
        <p14:creationId xmlns:p14="http://schemas.microsoft.com/office/powerpoint/2010/main" val="39762740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0340360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59556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44883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55600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89242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836153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19971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97975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29969491"/>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5681997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964350058"/>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354876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023600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747352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67659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t>5/27/2023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t>‹#›</a:t>
            </a:fld>
            <a:endParaRPr lang="en-US" dirty="0"/>
          </a:p>
        </p:txBody>
      </p:sp>
    </p:spTree>
    <p:extLst>
      <p:ext uri="{BB962C8B-B14F-4D97-AF65-F5344CB8AC3E}">
        <p14:creationId xmlns:p14="http://schemas.microsoft.com/office/powerpoint/2010/main" val="352586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41522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5/27/2023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1477999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3001436263"/>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5/27/2023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33006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5/27/2023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98641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5/27/2023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33353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5/27/2023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01798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IN"/>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2445098978"/>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 id="2147483768" r:id="rId15"/>
    <p:sldLayoutId id="2147483769"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6.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6.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104.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6.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105.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6.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6.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6.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6.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6.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6.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6.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6.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6.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6.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7.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83.xml.rels><?xml version="1.0" encoding="UTF-8" standalone="yes"?>
<Relationships xmlns="http://schemas.openxmlformats.org/package/2006/relationships"><Relationship Id="rId8" Type="http://schemas.microsoft.com/office/2007/relationships/diagramDrawing" Target="../diagrams/drawing21.xml"/><Relationship Id="rId3" Type="http://schemas.openxmlformats.org/officeDocument/2006/relationships/image" Target="../media/image3.png"/><Relationship Id="rId7" Type="http://schemas.openxmlformats.org/officeDocument/2006/relationships/diagramColors" Target="../diagrams/colors21.xml"/><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diagramQuickStyle" Target="../diagrams/quickStyle21.xml"/><Relationship Id="rId5" Type="http://schemas.openxmlformats.org/officeDocument/2006/relationships/diagramLayout" Target="../diagrams/layout21.xml"/><Relationship Id="rId4" Type="http://schemas.openxmlformats.org/officeDocument/2006/relationships/diagramData" Target="../diagrams/data21.xml"/></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6.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8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6.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6.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6.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59863-3091-D564-DFD3-B78E4EF1D4D8}"/>
              </a:ext>
            </a:extLst>
          </p:cNvPr>
          <p:cNvSpPr>
            <a:spLocks noGrp="1"/>
          </p:cNvSpPr>
          <p:nvPr>
            <p:ph type="ctrTitle"/>
          </p:nvPr>
        </p:nvSpPr>
        <p:spPr>
          <a:xfrm>
            <a:off x="1109270" y="3963723"/>
            <a:ext cx="9953469" cy="1264762"/>
          </a:xfrm>
        </p:spPr>
        <p:txBody>
          <a:bodyPr>
            <a:normAutofit fontScale="90000"/>
          </a:bodyPr>
          <a:lstStyle/>
          <a:p>
            <a:pPr algn="ctr"/>
            <a:r>
              <a:rPr lang="en-US" sz="4000" b="1" u="sng" dirty="0">
                <a:latin typeface="Times New Roman" panose="02020603050405020304" pitchFamily="18" charset="0"/>
                <a:ea typeface="Calibri" panose="020F0502020204030204" pitchFamily="34" charset="0"/>
                <a:cs typeface="Times New Roman" panose="02020603050405020304" pitchFamily="18" charset="0"/>
              </a:rPr>
              <a:t>Gurugram Branch of NIRC</a:t>
            </a:r>
            <a:br>
              <a:rPr lang="en-US" sz="4000" b="1" u="sng" dirty="0">
                <a:latin typeface="Times New Roman" panose="02020603050405020304" pitchFamily="18" charset="0"/>
                <a:ea typeface="Calibri" panose="020F0502020204030204" pitchFamily="34" charset="0"/>
                <a:cs typeface="Times New Roman" panose="02020603050405020304" pitchFamily="18" charset="0"/>
              </a:rPr>
            </a:br>
            <a:r>
              <a:rPr lang="en-US" sz="4000" b="1" u="sng" dirty="0">
                <a:latin typeface="Times New Roman" panose="02020603050405020304" pitchFamily="18" charset="0"/>
                <a:ea typeface="Calibri" panose="020F0502020204030204" pitchFamily="34" charset="0"/>
                <a:cs typeface="Times New Roman" panose="02020603050405020304" pitchFamily="18" charset="0"/>
              </a:rPr>
              <a:t>Two Days conference on Direct Tax</a:t>
            </a:r>
            <a:br>
              <a:rPr lang="en-US" sz="2400" b="1" u="sng" dirty="0">
                <a:latin typeface="Times New Roman" panose="02020603050405020304" pitchFamily="18" charset="0"/>
                <a:ea typeface="Calibri" panose="020F0502020204030204" pitchFamily="34" charset="0"/>
                <a:cs typeface="Times New Roman" panose="02020603050405020304" pitchFamily="18" charset="0"/>
              </a:rPr>
            </a:br>
            <a:r>
              <a:rPr lang="en-US" sz="2700" b="1" u="sng"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 </a:t>
            </a:r>
            <a:r>
              <a:rPr lang="en-US" sz="4000" b="1" u="sng" dirty="0">
                <a:solidFill>
                  <a:schemeClr val="accent2">
                    <a:lumMod val="75000"/>
                  </a:schemeClr>
                </a:solidFill>
                <a:latin typeface="Times New Roman" panose="02020603050405020304" pitchFamily="18" charset="0"/>
                <a:ea typeface="Calibri" panose="020F0502020204030204" pitchFamily="34" charset="0"/>
                <a:cs typeface="Times New Roman" panose="02020603050405020304" pitchFamily="18" charset="0"/>
              </a:rPr>
              <a:t>Practical Issues on TDS/TCS Compliances</a:t>
            </a:r>
            <a:endParaRPr lang="en-IN" sz="4000" b="1" u="sng" dirty="0">
              <a:solidFill>
                <a:schemeClr val="accent2">
                  <a:lumMod val="75000"/>
                </a:schemeClr>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Subtitle 2">
            <a:extLst>
              <a:ext uri="{FF2B5EF4-FFF2-40B4-BE49-F238E27FC236}">
                <a16:creationId xmlns:a16="http://schemas.microsoft.com/office/drawing/2014/main" id="{3C1B6DBC-83BE-D32D-7D3D-24D9A05D1D07}"/>
              </a:ext>
            </a:extLst>
          </p:cNvPr>
          <p:cNvSpPr>
            <a:spLocks noGrp="1"/>
          </p:cNvSpPr>
          <p:nvPr>
            <p:ph type="subTitle" idx="1"/>
          </p:nvPr>
        </p:nvSpPr>
        <p:spPr>
          <a:xfrm>
            <a:off x="1109271" y="5688535"/>
            <a:ext cx="9953469" cy="967098"/>
          </a:xfrm>
        </p:spPr>
        <p:txBody>
          <a:bodyPr>
            <a:noAutofit/>
          </a:bodyPr>
          <a:lstStyle/>
          <a:p>
            <a:pPr algn="l"/>
            <a:r>
              <a:rPr lang="en-US" sz="2200" i="1"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Speaker:                                                                          Date: 27</a:t>
            </a:r>
            <a:r>
              <a:rPr lang="en-US" sz="2200" i="1" baseline="30000"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a:t>
            </a:r>
            <a:r>
              <a:rPr lang="en-US" sz="2200" i="1"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May 2023</a:t>
            </a:r>
          </a:p>
          <a:p>
            <a:pPr algn="l"/>
            <a:r>
              <a:rPr lang="en-US" sz="2200" i="1"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CA Ram Avtar Sharma (FCA,LLB,DISA)</a:t>
            </a:r>
            <a:endParaRPr lang="en-IN" sz="2200" i="1"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5" name="Picture 4" descr="A picture containing clipart, emblem, circle, graphics&#10;&#10;Description automatically generated">
            <a:extLst>
              <a:ext uri="{FF2B5EF4-FFF2-40B4-BE49-F238E27FC236}">
                <a16:creationId xmlns:a16="http://schemas.microsoft.com/office/drawing/2014/main" id="{93769509-368A-E4DA-983C-2860A9EBDFCC}"/>
              </a:ext>
            </a:extLst>
          </p:cNvPr>
          <p:cNvPicPr>
            <a:picLocks noChangeAspect="1"/>
          </p:cNvPicPr>
          <p:nvPr/>
        </p:nvPicPr>
        <p:blipFill>
          <a:blip r:embed="rId2"/>
          <a:stretch>
            <a:fillRect/>
          </a:stretch>
        </p:blipFill>
        <p:spPr>
          <a:xfrm>
            <a:off x="4049911" y="202367"/>
            <a:ext cx="3286634" cy="3301307"/>
          </a:xfrm>
          <a:prstGeom prst="rect">
            <a:avLst/>
          </a:prstGeom>
        </p:spPr>
      </p:pic>
    </p:spTree>
    <p:extLst>
      <p:ext uri="{BB962C8B-B14F-4D97-AF65-F5344CB8AC3E}">
        <p14:creationId xmlns:p14="http://schemas.microsoft.com/office/powerpoint/2010/main" val="42864770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4800" b="1" u="sng" dirty="0">
                <a:solidFill>
                  <a:schemeClr val="tx1"/>
                </a:solidFill>
                <a:latin typeface="Times New Roman" panose="02020603050405020304" pitchFamily="18" charset="0"/>
                <a:cs typeface="Times New Roman" panose="02020603050405020304" pitchFamily="18" charset="0"/>
              </a:rPr>
              <a:t>Chart of TDS/TCS Provisions</a:t>
            </a:r>
            <a:endParaRPr lang="en-US" sz="4800" u="sng" dirty="0">
              <a:solidFill>
                <a:schemeClr val="tx1"/>
              </a:solidFill>
            </a:endParaRPr>
          </a:p>
        </p:txBody>
      </p:sp>
      <p:graphicFrame>
        <p:nvGraphicFramePr>
          <p:cNvPr id="4" name="Table 3">
            <a:extLst>
              <a:ext uri="{FF2B5EF4-FFF2-40B4-BE49-F238E27FC236}">
                <a16:creationId xmlns:a16="http://schemas.microsoft.com/office/drawing/2014/main" id="{41D46F9A-0652-4294-B051-40174C7E8B84}"/>
              </a:ext>
            </a:extLst>
          </p:cNvPr>
          <p:cNvGraphicFramePr>
            <a:graphicFrameLocks noGrp="1"/>
          </p:cNvGraphicFramePr>
          <p:nvPr>
            <p:extLst>
              <p:ext uri="{D42A27DB-BD31-4B8C-83A1-F6EECF244321}">
                <p14:modId xmlns:p14="http://schemas.microsoft.com/office/powerpoint/2010/main" val="2045963467"/>
              </p:ext>
            </p:extLst>
          </p:nvPr>
        </p:nvGraphicFramePr>
        <p:xfrm>
          <a:off x="701724" y="1933427"/>
          <a:ext cx="9646961" cy="3935354"/>
        </p:xfrm>
        <a:graphic>
          <a:graphicData uri="http://schemas.openxmlformats.org/drawingml/2006/table">
            <a:tbl>
              <a:tblPr firstRow="1" bandRow="1">
                <a:tableStyleId>{5C22544A-7EE6-4342-B048-85BDC9FD1C3A}</a:tableStyleId>
              </a:tblPr>
              <a:tblGrid>
                <a:gridCol w="1818323">
                  <a:extLst>
                    <a:ext uri="{9D8B030D-6E8A-4147-A177-3AD203B41FA5}">
                      <a16:colId xmlns:a16="http://schemas.microsoft.com/office/drawing/2014/main" val="3675088961"/>
                    </a:ext>
                  </a:extLst>
                </a:gridCol>
                <a:gridCol w="7828638">
                  <a:extLst>
                    <a:ext uri="{9D8B030D-6E8A-4147-A177-3AD203B41FA5}">
                      <a16:colId xmlns:a16="http://schemas.microsoft.com/office/drawing/2014/main" val="1888859704"/>
                    </a:ext>
                  </a:extLst>
                </a:gridCol>
              </a:tblGrid>
              <a:tr h="424042">
                <a:tc>
                  <a:txBody>
                    <a:bodyPr/>
                    <a:lstStyle/>
                    <a:p>
                      <a:pPr algn="ctr"/>
                      <a:r>
                        <a:rPr lang="en-US" sz="2000" b="1" dirty="0">
                          <a:latin typeface="Times New Roman" panose="02020603050405020304" pitchFamily="18" charset="0"/>
                          <a:cs typeface="Times New Roman" panose="02020603050405020304" pitchFamily="18" charset="0"/>
                        </a:rPr>
                        <a:t>Section No.</a:t>
                      </a:r>
                    </a:p>
                  </a:txBody>
                  <a:tcPr/>
                </a:tc>
                <a:tc>
                  <a:txBody>
                    <a:bodyPr/>
                    <a:lstStyle/>
                    <a:p>
                      <a:pPr algn="ctr"/>
                      <a:r>
                        <a:rPr lang="en-US" sz="2000" b="1" dirty="0">
                          <a:latin typeface="Times New Roman" panose="02020603050405020304" pitchFamily="18" charset="0"/>
                          <a:cs typeface="Times New Roman" panose="02020603050405020304" pitchFamily="18" charset="0"/>
                        </a:rPr>
                        <a:t>Nature of Receipts</a:t>
                      </a:r>
                    </a:p>
                  </a:txBody>
                  <a:tcPr/>
                </a:tc>
                <a:extLst>
                  <a:ext uri="{0D108BD9-81ED-4DB2-BD59-A6C34878D82A}">
                    <a16:rowId xmlns:a16="http://schemas.microsoft.com/office/drawing/2014/main" val="2809122479"/>
                  </a:ext>
                </a:extLst>
              </a:tr>
              <a:tr h="403760">
                <a:tc>
                  <a:txBody>
                    <a:bodyPr/>
                    <a:lstStyle/>
                    <a:p>
                      <a:pPr algn="ctr"/>
                      <a:r>
                        <a:rPr lang="en-US" b="0" dirty="0">
                          <a:latin typeface="Times New Roman" panose="02020603050405020304" pitchFamily="18" charset="0"/>
                          <a:cs typeface="Times New Roman" panose="02020603050405020304" pitchFamily="18" charset="0"/>
                        </a:rPr>
                        <a:t>206C(1)(</a:t>
                      </a:r>
                      <a:r>
                        <a:rPr lang="en-US" b="0" dirty="0" err="1">
                          <a:latin typeface="Times New Roman" panose="02020603050405020304" pitchFamily="18" charset="0"/>
                          <a:cs typeface="Times New Roman" panose="02020603050405020304" pitchFamily="18" charset="0"/>
                        </a:rPr>
                        <a:t>i</a:t>
                      </a:r>
                      <a:r>
                        <a:rPr lang="en-US" b="0" dirty="0">
                          <a:latin typeface="Times New Roman" panose="02020603050405020304" pitchFamily="18" charset="0"/>
                          <a:cs typeface="Times New Roman" panose="02020603050405020304" pitchFamily="18" charset="0"/>
                        </a:rPr>
                        <a:t>)</a:t>
                      </a:r>
                    </a:p>
                  </a:txBody>
                  <a:tcPr/>
                </a:tc>
                <a:tc>
                  <a:txBody>
                    <a:bodyPr/>
                    <a:lstStyle/>
                    <a:p>
                      <a:pPr algn="ctr"/>
                      <a:r>
                        <a:rPr lang="en-US" b="0" dirty="0">
                          <a:latin typeface="Times New Roman" panose="02020603050405020304" pitchFamily="18" charset="0"/>
                          <a:cs typeface="Times New Roman" panose="02020603050405020304" pitchFamily="18" charset="0"/>
                        </a:rPr>
                        <a:t>Collection from Alcoholic Liquor for human</a:t>
                      </a:r>
                    </a:p>
                  </a:txBody>
                  <a:tcPr/>
                </a:tc>
                <a:extLst>
                  <a:ext uri="{0D108BD9-81ED-4DB2-BD59-A6C34878D82A}">
                    <a16:rowId xmlns:a16="http://schemas.microsoft.com/office/drawing/2014/main" val="1244154251"/>
                  </a:ext>
                </a:extLst>
              </a:tr>
              <a:tr h="403760">
                <a:tc>
                  <a:txBody>
                    <a:bodyPr/>
                    <a:lstStyle/>
                    <a:p>
                      <a:pPr algn="ct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206C(1)(ii)</a:t>
                      </a:r>
                      <a:endParaRPr lang="en-US" b="0" dirty="0">
                        <a:latin typeface="Times New Roman" panose="02020603050405020304" pitchFamily="18" charset="0"/>
                        <a:cs typeface="Times New Roman" panose="02020603050405020304" pitchFamily="18" charset="0"/>
                      </a:endParaRPr>
                    </a:p>
                  </a:txBody>
                  <a:tcPr/>
                </a:tc>
                <a:tc>
                  <a:txBody>
                    <a:bodyPr/>
                    <a:lstStyle/>
                    <a:p>
                      <a:pPr algn="ctr"/>
                      <a:r>
                        <a:rPr lang="en-US" b="0" dirty="0">
                          <a:latin typeface="Times New Roman" panose="02020603050405020304" pitchFamily="18" charset="0"/>
                          <a:cs typeface="Times New Roman" panose="02020603050405020304" pitchFamily="18" charset="0"/>
                        </a:rPr>
                        <a:t>Collection from tendu Leaves</a:t>
                      </a:r>
                    </a:p>
                  </a:txBody>
                  <a:tcPr/>
                </a:tc>
                <a:extLst>
                  <a:ext uri="{0D108BD9-81ED-4DB2-BD59-A6C34878D82A}">
                    <a16:rowId xmlns:a16="http://schemas.microsoft.com/office/drawing/2014/main" val="3661882311"/>
                  </a:ext>
                </a:extLst>
              </a:tr>
              <a:tr h="403760">
                <a:tc>
                  <a:txBody>
                    <a:bodyPr/>
                    <a:lstStyle/>
                    <a:p>
                      <a:pPr algn="ctr"/>
                      <a:r>
                        <a:rPr lang="en-US" b="0" dirty="0">
                          <a:latin typeface="Times New Roman" panose="02020603050405020304" pitchFamily="18" charset="0"/>
                          <a:cs typeface="Times New Roman" panose="02020603050405020304" pitchFamily="18" charset="0"/>
                        </a:rPr>
                        <a:t>206C(1)(iii)</a:t>
                      </a:r>
                    </a:p>
                  </a:txBody>
                  <a:tcPr/>
                </a:tc>
                <a:tc>
                  <a:txBody>
                    <a:bodyPr/>
                    <a:lstStyle/>
                    <a:p>
                      <a:pPr algn="ctr"/>
                      <a:r>
                        <a:rPr lang="en-US" b="0" dirty="0">
                          <a:latin typeface="Times New Roman" panose="02020603050405020304" pitchFamily="18" charset="0"/>
                          <a:cs typeface="Times New Roman" panose="02020603050405020304" pitchFamily="18" charset="0"/>
                        </a:rPr>
                        <a:t>Collection from Timber obtained under Forest Lease</a:t>
                      </a:r>
                    </a:p>
                  </a:txBody>
                  <a:tcPr/>
                </a:tc>
                <a:extLst>
                  <a:ext uri="{0D108BD9-81ED-4DB2-BD59-A6C34878D82A}">
                    <a16:rowId xmlns:a16="http://schemas.microsoft.com/office/drawing/2014/main" val="2746627936"/>
                  </a:ext>
                </a:extLst>
              </a:tr>
              <a:tr h="684992">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206C(1)(iv)</a:t>
                      </a:r>
                    </a:p>
                    <a:p>
                      <a:pPr algn="ctr"/>
                      <a:endParaRPr lang="en-US" b="0" dirty="0">
                        <a:latin typeface="Times New Roman" panose="02020603050405020304" pitchFamily="18" charset="0"/>
                        <a:cs typeface="Times New Roman" panose="02020603050405020304" pitchFamily="18" charset="0"/>
                      </a:endParaRPr>
                    </a:p>
                  </a:txBody>
                  <a:tcPr/>
                </a:tc>
                <a:tc>
                  <a:txBody>
                    <a:bodyPr/>
                    <a:lstStyle/>
                    <a:p>
                      <a:pPr algn="ctr"/>
                      <a:r>
                        <a:rPr lang="en-US" b="0" dirty="0">
                          <a:latin typeface="Times New Roman" panose="02020603050405020304" pitchFamily="18" charset="0"/>
                          <a:cs typeface="Times New Roman" panose="02020603050405020304" pitchFamily="18" charset="0"/>
                        </a:rPr>
                        <a:t>Collection from Timber obtained by any mode other than a Forest Lease</a:t>
                      </a:r>
                    </a:p>
                  </a:txBody>
                  <a:tcPr/>
                </a:tc>
                <a:extLst>
                  <a:ext uri="{0D108BD9-81ED-4DB2-BD59-A6C34878D82A}">
                    <a16:rowId xmlns:a16="http://schemas.microsoft.com/office/drawing/2014/main" val="1512189815"/>
                  </a:ext>
                </a:extLst>
              </a:tr>
              <a:tr h="40376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206C(1)(v)</a:t>
                      </a:r>
                    </a:p>
                  </a:txBody>
                  <a:tcPr/>
                </a:tc>
                <a:tc>
                  <a:txBody>
                    <a:bodyPr/>
                    <a:lstStyle/>
                    <a:p>
                      <a:pPr algn="ctr"/>
                      <a:r>
                        <a:rPr lang="en-US" b="0" dirty="0">
                          <a:latin typeface="Times New Roman" panose="02020603050405020304" pitchFamily="18" charset="0"/>
                          <a:cs typeface="Times New Roman" panose="02020603050405020304" pitchFamily="18" charset="0"/>
                        </a:rPr>
                        <a:t>Collection from any other Forest Produce (not being Tendu Leaves)</a:t>
                      </a:r>
                    </a:p>
                  </a:txBody>
                  <a:tcPr/>
                </a:tc>
                <a:extLst>
                  <a:ext uri="{0D108BD9-81ED-4DB2-BD59-A6C34878D82A}">
                    <a16:rowId xmlns:a16="http://schemas.microsoft.com/office/drawing/2014/main" val="823253925"/>
                  </a:ext>
                </a:extLst>
              </a:tr>
              <a:tr h="40376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1" dirty="0">
                          <a:latin typeface="Times New Roman" panose="02020603050405020304" pitchFamily="18" charset="0"/>
                          <a:cs typeface="Times New Roman" panose="02020603050405020304" pitchFamily="18" charset="0"/>
                        </a:rPr>
                        <a:t>206C(1)(vi)</a:t>
                      </a:r>
                    </a:p>
                  </a:txBody>
                  <a:tcPr/>
                </a:tc>
                <a:tc>
                  <a:txBody>
                    <a:bodyPr/>
                    <a:lstStyle/>
                    <a:p>
                      <a:pPr algn="ctr"/>
                      <a:r>
                        <a:rPr lang="en-US" b="1" dirty="0">
                          <a:latin typeface="Times New Roman" panose="02020603050405020304" pitchFamily="18" charset="0"/>
                          <a:cs typeface="Times New Roman" panose="02020603050405020304" pitchFamily="18" charset="0"/>
                        </a:rPr>
                        <a:t>Collection from any Scrap</a:t>
                      </a:r>
                    </a:p>
                  </a:txBody>
                  <a:tcPr/>
                </a:tc>
                <a:extLst>
                  <a:ext uri="{0D108BD9-81ED-4DB2-BD59-A6C34878D82A}">
                    <a16:rowId xmlns:a16="http://schemas.microsoft.com/office/drawing/2014/main" val="583917131"/>
                  </a:ext>
                </a:extLst>
              </a:tr>
              <a:tr h="403760">
                <a:tc>
                  <a:txBody>
                    <a:bodyPr/>
                    <a:lstStyle/>
                    <a:p>
                      <a:pPr algn="ctr"/>
                      <a:r>
                        <a:rPr lang="en-US" b="0" dirty="0">
                          <a:latin typeface="Times New Roman" panose="02020603050405020304" pitchFamily="18" charset="0"/>
                          <a:cs typeface="Times New Roman" panose="02020603050405020304" pitchFamily="18" charset="0"/>
                        </a:rPr>
                        <a:t>206C(1C)(</a:t>
                      </a:r>
                      <a:r>
                        <a:rPr lang="en-US" b="0" dirty="0" err="1">
                          <a:latin typeface="Times New Roman" panose="02020603050405020304" pitchFamily="18" charset="0"/>
                          <a:cs typeface="Times New Roman" panose="02020603050405020304" pitchFamily="18" charset="0"/>
                        </a:rPr>
                        <a:t>i</a:t>
                      </a:r>
                      <a:r>
                        <a:rPr lang="en-US" b="0" dirty="0">
                          <a:latin typeface="Times New Roman" panose="02020603050405020304" pitchFamily="18" charset="0"/>
                          <a:cs typeface="Times New Roman" panose="02020603050405020304" pitchFamily="18" charset="0"/>
                        </a:rPr>
                        <a:t>)</a:t>
                      </a:r>
                    </a:p>
                  </a:txBody>
                  <a:tcPr/>
                </a:tc>
                <a:tc>
                  <a:txBody>
                    <a:bodyPr/>
                    <a:lstStyle/>
                    <a:p>
                      <a:pPr algn="ctr"/>
                      <a:r>
                        <a:rPr lang="en-US" b="0" dirty="0">
                          <a:latin typeface="Times New Roman" panose="02020603050405020304" pitchFamily="18" charset="0"/>
                          <a:cs typeface="Times New Roman" panose="02020603050405020304" pitchFamily="18" charset="0"/>
                        </a:rPr>
                        <a:t>Collection from Contractors / Licensee/ Lease relating to Parking lots</a:t>
                      </a:r>
                    </a:p>
                  </a:txBody>
                  <a:tcPr/>
                </a:tc>
                <a:extLst>
                  <a:ext uri="{0D108BD9-81ED-4DB2-BD59-A6C34878D82A}">
                    <a16:rowId xmlns:a16="http://schemas.microsoft.com/office/drawing/2014/main" val="3849197795"/>
                  </a:ext>
                </a:extLst>
              </a:tr>
              <a:tr h="403760">
                <a:tc>
                  <a:txBody>
                    <a:bodyPr/>
                    <a:lstStyle/>
                    <a:p>
                      <a:pPr algn="ctr"/>
                      <a:r>
                        <a:rPr lang="en-US" b="0" dirty="0">
                          <a:latin typeface="Times New Roman" panose="02020603050405020304" pitchFamily="18" charset="0"/>
                          <a:cs typeface="Times New Roman" panose="02020603050405020304" pitchFamily="18" charset="0"/>
                        </a:rPr>
                        <a:t>206C(1C)(ii)</a:t>
                      </a:r>
                    </a:p>
                  </a:txBody>
                  <a:tcPr/>
                </a:tc>
                <a:tc>
                  <a:txBody>
                    <a:bodyPr/>
                    <a:lstStyle/>
                    <a:p>
                      <a:pPr algn="ctr"/>
                      <a:r>
                        <a:rPr lang="en-US" b="0" dirty="0">
                          <a:latin typeface="Times New Roman" panose="02020603050405020304" pitchFamily="18" charset="0"/>
                          <a:cs typeface="Times New Roman" panose="02020603050405020304" pitchFamily="18" charset="0"/>
                        </a:rPr>
                        <a:t>Collection from Contractors / Licensee/ Lease relating to Toll Plaza</a:t>
                      </a:r>
                    </a:p>
                  </a:txBody>
                  <a:tcPr/>
                </a:tc>
                <a:extLst>
                  <a:ext uri="{0D108BD9-81ED-4DB2-BD59-A6C34878D82A}">
                    <a16:rowId xmlns:a16="http://schemas.microsoft.com/office/drawing/2014/main" val="24320852"/>
                  </a:ext>
                </a:extLst>
              </a:tr>
            </a:tbl>
          </a:graphicData>
        </a:graphic>
      </p:graphicFrame>
    </p:spTree>
    <p:extLst>
      <p:ext uri="{BB962C8B-B14F-4D97-AF65-F5344CB8AC3E}">
        <p14:creationId xmlns:p14="http://schemas.microsoft.com/office/powerpoint/2010/main" val="203915597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Transaction when TDS is not required to be deducted</a:t>
            </a:r>
          </a:p>
        </p:txBody>
      </p:sp>
      <p:sp>
        <p:nvSpPr>
          <p:cNvPr id="23" name="Scroll: Vertical 22">
            <a:extLst>
              <a:ext uri="{FF2B5EF4-FFF2-40B4-BE49-F238E27FC236}">
                <a16:creationId xmlns:a16="http://schemas.microsoft.com/office/drawing/2014/main" id="{3CB7E5E9-9FC9-0EAD-85F2-3013D5666939}"/>
              </a:ext>
            </a:extLst>
          </p:cNvPr>
          <p:cNvSpPr/>
          <p:nvPr/>
        </p:nvSpPr>
        <p:spPr>
          <a:xfrm>
            <a:off x="151448" y="1598217"/>
            <a:ext cx="11840684" cy="5102386"/>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endParaRPr lang="en-US" sz="1800" b="1" dirty="0">
              <a:latin typeface="Times New Roman" panose="02020603050405020304" pitchFamily="18" charset="0"/>
              <a:cs typeface="Times New Roman" panose="02020603050405020304" pitchFamily="18" charset="0"/>
            </a:endParaRPr>
          </a:p>
          <a:p>
            <a:pPr algn="just"/>
            <a:endParaRPr lang="en-US" sz="1800" b="1" dirty="0">
              <a:latin typeface="Times New Roman" panose="02020603050405020304" pitchFamily="18" charset="0"/>
              <a:cs typeface="Times New Roman" panose="02020603050405020304" pitchFamily="18" charset="0"/>
            </a:endParaRPr>
          </a:p>
          <a:p>
            <a:pPr algn="just"/>
            <a:endParaRPr lang="en-US" sz="1800" b="1" dirty="0">
              <a:latin typeface="Times New Roman" panose="02020603050405020304" pitchFamily="18" charset="0"/>
              <a:cs typeface="Times New Roman" panose="02020603050405020304" pitchFamily="18" charset="0"/>
            </a:endParaRPr>
          </a:p>
          <a:p>
            <a:pPr algn="just"/>
            <a:endParaRPr lang="en-US" sz="1800" b="1" dirty="0">
              <a:latin typeface="Times New Roman" panose="02020603050405020304" pitchFamily="18" charset="0"/>
              <a:cs typeface="Times New Roman" panose="02020603050405020304" pitchFamily="18" charset="0"/>
            </a:endParaRPr>
          </a:p>
          <a:p>
            <a:pPr algn="just"/>
            <a:r>
              <a:rPr lang="en-US" sz="1800" b="1" dirty="0">
                <a:latin typeface="Times New Roman" panose="02020603050405020304" pitchFamily="18" charset="0"/>
                <a:cs typeface="Times New Roman" panose="02020603050405020304" pitchFamily="18" charset="0"/>
              </a:rPr>
              <a:t>No TDS deductible from certain payments made to prescribed Indian bank or to any Payment System Company authorized by RBI. [Vide Notification No. SO 2143(E), dated 17-6-2016]</a:t>
            </a:r>
          </a:p>
          <a:p>
            <a:pPr algn="just"/>
            <a:r>
              <a:rPr lang="en-US" sz="1800" dirty="0">
                <a:latin typeface="Times New Roman" panose="02020603050405020304" pitchFamily="18" charset="0"/>
                <a:cs typeface="Times New Roman" panose="02020603050405020304" pitchFamily="18" charset="0"/>
              </a:rPr>
              <a:t>No deduction of tax under Chapter XVII of the Act shall be made on the payments of the nature specified below is made by a person to a bank listed in a second schedule to the Reserve Bank of India Act, 1934, excluding a foreign bank or to any payment systems company authorized by the Reserve Bank of India under sub-section (2) of  Section 4 of the Payment and Settlement System Act 2007 namely :-</a:t>
            </a:r>
          </a:p>
          <a:p>
            <a:pPr marL="342900" indent="-342900" algn="just">
              <a:buAutoNum type="arabicParenBoth"/>
            </a:pPr>
            <a:r>
              <a:rPr lang="en-US" sz="1800" dirty="0">
                <a:latin typeface="Times New Roman" panose="02020603050405020304" pitchFamily="18" charset="0"/>
                <a:cs typeface="Times New Roman" panose="02020603050405020304" pitchFamily="18" charset="0"/>
              </a:rPr>
              <a:t>Bank Guarantee Commission </a:t>
            </a:r>
          </a:p>
          <a:p>
            <a:pPr marL="342900" indent="-342900" algn="just">
              <a:buAutoNum type="arabicParenBoth"/>
            </a:pPr>
            <a:r>
              <a:rPr lang="en-US" sz="1800" dirty="0">
                <a:latin typeface="Times New Roman" panose="02020603050405020304" pitchFamily="18" charset="0"/>
                <a:cs typeface="Times New Roman" panose="02020603050405020304" pitchFamily="18" charset="0"/>
              </a:rPr>
              <a:t>Cash management service charges</a:t>
            </a:r>
          </a:p>
          <a:p>
            <a:pPr marL="342900" indent="-342900" algn="just">
              <a:buAutoNum type="arabicParenBoth"/>
            </a:pPr>
            <a:r>
              <a:rPr lang="en-US" sz="1800" dirty="0">
                <a:latin typeface="Times New Roman" panose="02020603050405020304" pitchFamily="18" charset="0"/>
                <a:cs typeface="Times New Roman" panose="02020603050405020304" pitchFamily="18" charset="0"/>
              </a:rPr>
              <a:t>Depositary charges on maintenance of DEMAT accounts</a:t>
            </a:r>
          </a:p>
          <a:p>
            <a:pPr marL="342900" indent="-342900" algn="just">
              <a:buAutoNum type="arabicParenBoth"/>
            </a:pPr>
            <a:r>
              <a:rPr lang="en-US" sz="1800" dirty="0">
                <a:latin typeface="Times New Roman" panose="02020603050405020304" pitchFamily="18" charset="0"/>
                <a:cs typeface="Times New Roman" panose="02020603050405020304" pitchFamily="18" charset="0"/>
              </a:rPr>
              <a:t>Charges for warehousing services for commodities</a:t>
            </a:r>
          </a:p>
          <a:p>
            <a:pPr marL="342900" indent="-342900" algn="just">
              <a:buAutoNum type="arabicParenBoth"/>
            </a:pPr>
            <a:r>
              <a:rPr lang="en-US" sz="1800" dirty="0">
                <a:latin typeface="Times New Roman" panose="02020603050405020304" pitchFamily="18" charset="0"/>
                <a:cs typeface="Times New Roman" panose="02020603050405020304" pitchFamily="18" charset="0"/>
              </a:rPr>
              <a:t>Underwriting service charges</a:t>
            </a:r>
          </a:p>
          <a:p>
            <a:pPr marL="342900" indent="-342900" algn="just">
              <a:buAutoNum type="arabicParenBoth"/>
            </a:pPr>
            <a:r>
              <a:rPr lang="en-US" sz="1800" dirty="0">
                <a:latin typeface="Times New Roman" panose="02020603050405020304" pitchFamily="18" charset="0"/>
                <a:cs typeface="Times New Roman" panose="02020603050405020304" pitchFamily="18" charset="0"/>
              </a:rPr>
              <a:t>Clearing charges(MICR Charges) including interchange fee or any other similar charges by whatever name called charges at the time of settlement or for clearing activities under the Payment and Settlement Act 2007</a:t>
            </a:r>
          </a:p>
          <a:p>
            <a:pPr marL="342900" indent="-342900" algn="just">
              <a:buAutoNum type="arabicParenBoth"/>
            </a:pPr>
            <a:r>
              <a:rPr lang="en-US" sz="1800" dirty="0">
                <a:latin typeface="Times New Roman" panose="02020603050405020304" pitchFamily="18" charset="0"/>
                <a:cs typeface="Times New Roman" panose="02020603050405020304" pitchFamily="18" charset="0"/>
              </a:rPr>
              <a:t>Credit card or debit card commission for transaction between merchant establishment and acquire bank</a:t>
            </a:r>
          </a:p>
          <a:p>
            <a:pPr algn="just"/>
            <a:endParaRPr lang="en-US" sz="1800" b="1" dirty="0">
              <a:latin typeface="Times New Roman" panose="02020603050405020304" pitchFamily="18" charset="0"/>
              <a:cs typeface="Times New Roman" panose="02020603050405020304" pitchFamily="18" charset="0"/>
            </a:endParaRPr>
          </a:p>
          <a:p>
            <a:pPr algn="just"/>
            <a:endParaRPr lang="en-US" sz="1800" b="1" dirty="0">
              <a:latin typeface="Times New Roman" panose="02020603050405020304" pitchFamily="18" charset="0"/>
              <a:cs typeface="Times New Roman" panose="02020603050405020304" pitchFamily="18" charset="0"/>
            </a:endParaRPr>
          </a:p>
          <a:p>
            <a:pPr algn="just"/>
            <a:endParaRPr lang="en-US" sz="1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19645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5499" y="0"/>
            <a:ext cx="12192001" cy="1379349"/>
          </a:xfrm>
          <a:solidFill>
            <a:srgbClr val="92D050"/>
          </a:solidFill>
          <a:ln>
            <a:solidFill>
              <a:schemeClr val="accent1">
                <a:lumMod val="60000"/>
                <a:lumOff val="40000"/>
              </a:schemeClr>
            </a:solidFill>
          </a:ln>
        </p:spPr>
        <p:txBody>
          <a:bodyPr>
            <a:noAutofit/>
          </a:bodyPr>
          <a:lstStyle/>
          <a:p>
            <a:pPr algn="ctr"/>
            <a:r>
              <a:rPr lang="en-US" sz="3800" b="1" u="sng" dirty="0">
                <a:solidFill>
                  <a:schemeClr val="tx1"/>
                </a:solidFill>
                <a:latin typeface="Times New Roman" panose="02020603050405020304" pitchFamily="18" charset="0"/>
                <a:cs typeface="Times New Roman" panose="02020603050405020304" pitchFamily="18" charset="0"/>
              </a:rPr>
              <a:t>Section 206C(1)</a:t>
            </a:r>
            <a:br>
              <a:rPr lang="en-US" sz="3800" b="1" u="sng" dirty="0">
                <a:solidFill>
                  <a:schemeClr val="tx1"/>
                </a:solidFill>
                <a:latin typeface="Times New Roman" panose="02020603050405020304" pitchFamily="18" charset="0"/>
                <a:cs typeface="Times New Roman" panose="02020603050405020304" pitchFamily="18" charset="0"/>
              </a:rPr>
            </a:br>
            <a:r>
              <a:rPr lang="en-US" sz="3800" b="1" u="sng" dirty="0">
                <a:solidFill>
                  <a:schemeClr val="tx1"/>
                </a:solidFill>
                <a:latin typeface="Times New Roman" panose="02020603050405020304" pitchFamily="18" charset="0"/>
                <a:cs typeface="Times New Roman" panose="02020603050405020304" pitchFamily="18" charset="0"/>
              </a:rPr>
              <a:t>Profit &amp; Gain from Business of Trading of Specific Goods</a:t>
            </a:r>
            <a:br>
              <a:rPr lang="en-US" sz="3800" b="1" u="sng" dirty="0">
                <a:solidFill>
                  <a:schemeClr val="tx1"/>
                </a:solidFill>
                <a:latin typeface="Times New Roman" panose="02020603050405020304" pitchFamily="18" charset="0"/>
                <a:cs typeface="Times New Roman" panose="02020603050405020304" pitchFamily="18" charset="0"/>
              </a:rPr>
            </a:br>
            <a:br>
              <a:rPr lang="en-US" sz="3800" b="1" u="sng" dirty="0">
                <a:solidFill>
                  <a:schemeClr val="tx1"/>
                </a:solidFill>
                <a:latin typeface="Times New Roman" panose="02020603050405020304" pitchFamily="18" charset="0"/>
                <a:cs typeface="Times New Roman" panose="02020603050405020304" pitchFamily="18" charset="0"/>
              </a:rPr>
            </a:br>
            <a:endParaRPr lang="en-US" sz="3800" b="1" u="sng"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Diagram 3">
            <a:extLst>
              <a:ext uri="{FF2B5EF4-FFF2-40B4-BE49-F238E27FC236}">
                <a16:creationId xmlns:a16="http://schemas.microsoft.com/office/drawing/2014/main" id="{F37FADCC-70DA-EC3C-5AFC-0D4ACCFA5D2A}"/>
              </a:ext>
            </a:extLst>
          </p:cNvPr>
          <p:cNvGraphicFramePr/>
          <p:nvPr/>
        </p:nvGraphicFramePr>
        <p:xfrm>
          <a:off x="869640" y="2234694"/>
          <a:ext cx="9353652" cy="3266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781424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5499" y="0"/>
            <a:ext cx="12192001" cy="1379349"/>
          </a:xfrm>
          <a:solidFill>
            <a:srgbClr val="92D050"/>
          </a:solidFill>
          <a:ln>
            <a:solidFill>
              <a:schemeClr val="accent1">
                <a:lumMod val="60000"/>
                <a:lumOff val="40000"/>
              </a:schemeClr>
            </a:solidFill>
          </a:ln>
        </p:spPr>
        <p:txBody>
          <a:bodyPr>
            <a:noAutofit/>
          </a:bodyPr>
          <a:lstStyle/>
          <a:p>
            <a:pPr algn="ctr"/>
            <a:r>
              <a:rPr lang="en-US" sz="3800" b="1" u="sng" dirty="0">
                <a:solidFill>
                  <a:schemeClr val="tx1"/>
                </a:solidFill>
                <a:latin typeface="Times New Roman" panose="02020603050405020304" pitchFamily="18" charset="0"/>
                <a:cs typeface="Times New Roman" panose="02020603050405020304" pitchFamily="18" charset="0"/>
              </a:rPr>
              <a:t>Section 206C(1)</a:t>
            </a:r>
            <a:br>
              <a:rPr lang="en-US" sz="3800" b="1" u="sng" dirty="0">
                <a:solidFill>
                  <a:schemeClr val="tx1"/>
                </a:solidFill>
                <a:latin typeface="Times New Roman" panose="02020603050405020304" pitchFamily="18" charset="0"/>
                <a:cs typeface="Times New Roman" panose="02020603050405020304" pitchFamily="18" charset="0"/>
              </a:rPr>
            </a:br>
            <a:r>
              <a:rPr lang="en-US" sz="3800" b="1" u="sng" dirty="0">
                <a:solidFill>
                  <a:schemeClr val="tx1"/>
                </a:solidFill>
                <a:latin typeface="Times New Roman" panose="02020603050405020304" pitchFamily="18" charset="0"/>
                <a:cs typeface="Times New Roman" panose="02020603050405020304" pitchFamily="18" charset="0"/>
              </a:rPr>
              <a:t>Profit &amp; Gain from Business of Trading of Specific Goods</a:t>
            </a:r>
            <a:br>
              <a:rPr lang="en-US" sz="3800" b="1" u="sng" dirty="0">
                <a:solidFill>
                  <a:schemeClr val="tx1"/>
                </a:solidFill>
                <a:latin typeface="Times New Roman" panose="02020603050405020304" pitchFamily="18" charset="0"/>
                <a:cs typeface="Times New Roman" panose="02020603050405020304" pitchFamily="18" charset="0"/>
              </a:rPr>
            </a:br>
            <a:br>
              <a:rPr lang="en-US" sz="3800" b="1" u="sng" dirty="0">
                <a:solidFill>
                  <a:schemeClr val="tx1"/>
                </a:solidFill>
                <a:latin typeface="Times New Roman" panose="02020603050405020304" pitchFamily="18" charset="0"/>
                <a:cs typeface="Times New Roman" panose="02020603050405020304" pitchFamily="18" charset="0"/>
              </a:rPr>
            </a:br>
            <a:endParaRPr lang="en-US" sz="4000" b="1" u="sng" dirty="0">
              <a:solidFill>
                <a:srgbClr val="0070C0"/>
              </a:solidFill>
              <a:latin typeface="Century Schoolbook Bold" panose="02040804060505020304" pitchFamily="18" charset="0"/>
            </a:endParaRPr>
          </a:p>
        </p:txBody>
      </p:sp>
      <p:graphicFrame>
        <p:nvGraphicFramePr>
          <p:cNvPr id="3" name="Table 22">
            <a:extLst>
              <a:ext uri="{FF2B5EF4-FFF2-40B4-BE49-F238E27FC236}">
                <a16:creationId xmlns:a16="http://schemas.microsoft.com/office/drawing/2014/main" id="{66979E98-F763-D73D-D2AF-AA60280FC1E3}"/>
              </a:ext>
            </a:extLst>
          </p:cNvPr>
          <p:cNvGraphicFramePr>
            <a:graphicFrameLocks noGrp="1"/>
          </p:cNvGraphicFramePr>
          <p:nvPr/>
        </p:nvGraphicFramePr>
        <p:xfrm>
          <a:off x="604391" y="2134073"/>
          <a:ext cx="9573930" cy="3801776"/>
        </p:xfrm>
        <a:graphic>
          <a:graphicData uri="http://schemas.openxmlformats.org/drawingml/2006/table">
            <a:tbl>
              <a:tblPr firstRow="1" bandRow="1">
                <a:tableStyleId>{5C22544A-7EE6-4342-B048-85BDC9FD1C3A}</a:tableStyleId>
              </a:tblPr>
              <a:tblGrid>
                <a:gridCol w="1013932">
                  <a:extLst>
                    <a:ext uri="{9D8B030D-6E8A-4147-A177-3AD203B41FA5}">
                      <a16:colId xmlns:a16="http://schemas.microsoft.com/office/drawing/2014/main" val="2293451231"/>
                    </a:ext>
                  </a:extLst>
                </a:gridCol>
                <a:gridCol w="6536326">
                  <a:extLst>
                    <a:ext uri="{9D8B030D-6E8A-4147-A177-3AD203B41FA5}">
                      <a16:colId xmlns:a16="http://schemas.microsoft.com/office/drawing/2014/main" val="2094075172"/>
                    </a:ext>
                  </a:extLst>
                </a:gridCol>
                <a:gridCol w="2023672">
                  <a:extLst>
                    <a:ext uri="{9D8B030D-6E8A-4147-A177-3AD203B41FA5}">
                      <a16:colId xmlns:a16="http://schemas.microsoft.com/office/drawing/2014/main" val="3378598293"/>
                    </a:ext>
                  </a:extLst>
                </a:gridCol>
              </a:tblGrid>
              <a:tr h="475222">
                <a:tc>
                  <a:txBody>
                    <a:bodyPr/>
                    <a:lstStyle/>
                    <a:p>
                      <a:r>
                        <a:rPr lang="en-US" sz="2400" b="1" dirty="0">
                          <a:latin typeface="Times New Roman" panose="02020603050405020304" pitchFamily="18" charset="0"/>
                          <a:cs typeface="Times New Roman" panose="02020603050405020304" pitchFamily="18" charset="0"/>
                        </a:rPr>
                        <a:t>S. No.</a:t>
                      </a:r>
                    </a:p>
                  </a:txBody>
                  <a:tcPr/>
                </a:tc>
                <a:tc>
                  <a:txBody>
                    <a:bodyPr/>
                    <a:lstStyle/>
                    <a:p>
                      <a:r>
                        <a:rPr lang="en-US" sz="2400" b="1" dirty="0">
                          <a:latin typeface="Times New Roman" panose="02020603050405020304" pitchFamily="18" charset="0"/>
                          <a:cs typeface="Times New Roman" panose="02020603050405020304" pitchFamily="18" charset="0"/>
                        </a:rPr>
                        <a:t>Nature of specified goods</a:t>
                      </a:r>
                    </a:p>
                  </a:txBody>
                  <a:tcPr/>
                </a:tc>
                <a:tc>
                  <a:txBody>
                    <a:bodyPr/>
                    <a:lstStyle/>
                    <a:p>
                      <a:r>
                        <a:rPr lang="en-US" sz="2400" b="1" dirty="0">
                          <a:latin typeface="Times New Roman" panose="02020603050405020304" pitchFamily="18" charset="0"/>
                          <a:cs typeface="Times New Roman" panose="02020603050405020304" pitchFamily="18" charset="0"/>
                        </a:rPr>
                        <a:t>Rate of TCS</a:t>
                      </a:r>
                    </a:p>
                  </a:txBody>
                  <a:tcPr/>
                </a:tc>
                <a:extLst>
                  <a:ext uri="{0D108BD9-81ED-4DB2-BD59-A6C34878D82A}">
                    <a16:rowId xmlns:a16="http://schemas.microsoft.com/office/drawing/2014/main" val="731168493"/>
                  </a:ext>
                </a:extLst>
              </a:tr>
              <a:tr h="475222">
                <a:tc>
                  <a:txBody>
                    <a:bodyPr/>
                    <a:lstStyle/>
                    <a:p>
                      <a:r>
                        <a:rPr lang="en-US" sz="2000" b="1" dirty="0">
                          <a:latin typeface="Times New Roman" panose="02020603050405020304" pitchFamily="18" charset="0"/>
                          <a:cs typeface="Times New Roman" panose="02020603050405020304" pitchFamily="18" charset="0"/>
                        </a:rPr>
                        <a:t>1</a:t>
                      </a:r>
                    </a:p>
                  </a:txBody>
                  <a:tcPr/>
                </a:tc>
                <a:tc>
                  <a:txBody>
                    <a:bodyPr/>
                    <a:lstStyle/>
                    <a:p>
                      <a:r>
                        <a:rPr lang="en-US" sz="2000" b="1" dirty="0">
                          <a:latin typeface="Times New Roman" panose="02020603050405020304" pitchFamily="18" charset="0"/>
                          <a:cs typeface="Times New Roman" panose="02020603050405020304" pitchFamily="18" charset="0"/>
                        </a:rPr>
                        <a:t>Alcoholic liquor for human consumption</a:t>
                      </a:r>
                    </a:p>
                  </a:txBody>
                  <a:tcPr/>
                </a:tc>
                <a:tc>
                  <a:txBody>
                    <a:bodyPr/>
                    <a:lstStyle/>
                    <a:p>
                      <a:r>
                        <a:rPr lang="en-US" sz="2000" b="1" dirty="0">
                          <a:latin typeface="Times New Roman" panose="02020603050405020304" pitchFamily="18" charset="0"/>
                          <a:cs typeface="Times New Roman" panose="02020603050405020304" pitchFamily="18" charset="0"/>
                        </a:rPr>
                        <a:t>1%</a:t>
                      </a:r>
                    </a:p>
                  </a:txBody>
                  <a:tcPr/>
                </a:tc>
                <a:extLst>
                  <a:ext uri="{0D108BD9-81ED-4DB2-BD59-A6C34878D82A}">
                    <a16:rowId xmlns:a16="http://schemas.microsoft.com/office/drawing/2014/main" val="2227694981"/>
                  </a:ext>
                </a:extLst>
              </a:tr>
              <a:tr h="475222">
                <a:tc>
                  <a:txBody>
                    <a:bodyPr/>
                    <a:lstStyle/>
                    <a:p>
                      <a:r>
                        <a:rPr lang="en-US" sz="2000" b="1" dirty="0">
                          <a:latin typeface="Times New Roman" panose="02020603050405020304" pitchFamily="18" charset="0"/>
                          <a:cs typeface="Times New Roman" panose="02020603050405020304" pitchFamily="18" charset="0"/>
                        </a:rPr>
                        <a:t>2</a:t>
                      </a:r>
                    </a:p>
                  </a:txBody>
                  <a:tcPr/>
                </a:tc>
                <a:tc>
                  <a:txBody>
                    <a:bodyPr/>
                    <a:lstStyle/>
                    <a:p>
                      <a:r>
                        <a:rPr lang="en-US" sz="2000" b="1" dirty="0">
                          <a:latin typeface="Times New Roman" panose="02020603050405020304" pitchFamily="18" charset="0"/>
                          <a:cs typeface="Times New Roman" panose="02020603050405020304" pitchFamily="18" charset="0"/>
                        </a:rPr>
                        <a:t>Tendu leaves</a:t>
                      </a:r>
                    </a:p>
                  </a:txBody>
                  <a:tcPr/>
                </a:tc>
                <a:tc>
                  <a:txBody>
                    <a:bodyPr/>
                    <a:lstStyle/>
                    <a:p>
                      <a:r>
                        <a:rPr lang="en-US" sz="2000" b="1" dirty="0">
                          <a:latin typeface="Times New Roman" panose="02020603050405020304" pitchFamily="18" charset="0"/>
                          <a:cs typeface="Times New Roman" panose="02020603050405020304" pitchFamily="18" charset="0"/>
                        </a:rPr>
                        <a:t>5%</a:t>
                      </a:r>
                    </a:p>
                  </a:txBody>
                  <a:tcPr/>
                </a:tc>
                <a:extLst>
                  <a:ext uri="{0D108BD9-81ED-4DB2-BD59-A6C34878D82A}">
                    <a16:rowId xmlns:a16="http://schemas.microsoft.com/office/drawing/2014/main" val="3707389981"/>
                  </a:ext>
                </a:extLst>
              </a:tr>
              <a:tr h="475222">
                <a:tc>
                  <a:txBody>
                    <a:bodyPr/>
                    <a:lstStyle/>
                    <a:p>
                      <a:r>
                        <a:rPr lang="en-US" sz="2000" b="1" dirty="0">
                          <a:latin typeface="Times New Roman" panose="02020603050405020304" pitchFamily="18" charset="0"/>
                          <a:cs typeface="Times New Roman" panose="02020603050405020304" pitchFamily="18" charset="0"/>
                        </a:rPr>
                        <a:t>3</a:t>
                      </a:r>
                    </a:p>
                  </a:txBody>
                  <a:tcPr/>
                </a:tc>
                <a:tc>
                  <a:txBody>
                    <a:bodyPr/>
                    <a:lstStyle/>
                    <a:p>
                      <a:r>
                        <a:rPr lang="en-US" sz="2000" b="1" i="0" kern="1200" dirty="0">
                          <a:solidFill>
                            <a:schemeClr val="dk1"/>
                          </a:solidFill>
                          <a:effectLst/>
                          <a:latin typeface="Times New Roman" panose="02020603050405020304" pitchFamily="18" charset="0"/>
                          <a:ea typeface="+mn-ea"/>
                          <a:cs typeface="Times New Roman" panose="02020603050405020304" pitchFamily="18" charset="0"/>
                        </a:rPr>
                        <a:t>Timber purchased under forest lease</a:t>
                      </a:r>
                      <a:endParaRPr lang="en-US" sz="2000" b="1" dirty="0">
                        <a:latin typeface="Times New Roman" panose="02020603050405020304" pitchFamily="18" charset="0"/>
                        <a:cs typeface="Times New Roman" panose="02020603050405020304" pitchFamily="18" charset="0"/>
                      </a:endParaRPr>
                    </a:p>
                  </a:txBody>
                  <a:tcPr/>
                </a:tc>
                <a:tc>
                  <a:txBody>
                    <a:bodyPr/>
                    <a:lstStyle/>
                    <a:p>
                      <a:r>
                        <a:rPr lang="en-US" sz="2000" b="1" dirty="0">
                          <a:latin typeface="Times New Roman" panose="02020603050405020304" pitchFamily="18" charset="0"/>
                          <a:cs typeface="Times New Roman" panose="02020603050405020304" pitchFamily="18" charset="0"/>
                        </a:rPr>
                        <a:t>2.5%</a:t>
                      </a:r>
                    </a:p>
                  </a:txBody>
                  <a:tcPr/>
                </a:tc>
                <a:extLst>
                  <a:ext uri="{0D108BD9-81ED-4DB2-BD59-A6C34878D82A}">
                    <a16:rowId xmlns:a16="http://schemas.microsoft.com/office/drawing/2014/main" val="4155957568"/>
                  </a:ext>
                </a:extLst>
              </a:tr>
              <a:tr h="475222">
                <a:tc>
                  <a:txBody>
                    <a:bodyPr/>
                    <a:lstStyle/>
                    <a:p>
                      <a:r>
                        <a:rPr lang="en-US" sz="2000" b="1" dirty="0">
                          <a:latin typeface="Times New Roman" panose="02020603050405020304" pitchFamily="18" charset="0"/>
                          <a:cs typeface="Times New Roman" panose="02020603050405020304" pitchFamily="18" charset="0"/>
                        </a:rPr>
                        <a:t>4</a:t>
                      </a:r>
                    </a:p>
                  </a:txBody>
                  <a:tcPr/>
                </a:tc>
                <a:tc>
                  <a:txBody>
                    <a:bodyPr/>
                    <a:lstStyle/>
                    <a:p>
                      <a:r>
                        <a:rPr lang="en-US" sz="2000" b="1" i="0" kern="1200" dirty="0">
                          <a:solidFill>
                            <a:schemeClr val="dk1"/>
                          </a:solidFill>
                          <a:effectLst/>
                          <a:latin typeface="Times New Roman" panose="02020603050405020304" pitchFamily="18" charset="0"/>
                          <a:ea typeface="+mn-ea"/>
                          <a:cs typeface="Times New Roman" panose="02020603050405020304" pitchFamily="18" charset="0"/>
                        </a:rPr>
                        <a:t>Timber purchased under forest lease</a:t>
                      </a:r>
                      <a:endParaRPr lang="en-US" sz="2000" b="1" dirty="0">
                        <a:latin typeface="Times New Roman" panose="02020603050405020304" pitchFamily="18" charset="0"/>
                        <a:cs typeface="Times New Roman" panose="02020603050405020304" pitchFamily="18" charset="0"/>
                      </a:endParaRPr>
                    </a:p>
                  </a:txBody>
                  <a:tcPr/>
                </a:tc>
                <a:tc>
                  <a:txBody>
                    <a:bodyPr/>
                    <a:lstStyle/>
                    <a:p>
                      <a:r>
                        <a:rPr lang="en-US" sz="2000" b="1" dirty="0">
                          <a:latin typeface="Times New Roman" panose="02020603050405020304" pitchFamily="18" charset="0"/>
                          <a:cs typeface="Times New Roman" panose="02020603050405020304" pitchFamily="18" charset="0"/>
                        </a:rPr>
                        <a:t>2.5%</a:t>
                      </a:r>
                    </a:p>
                  </a:txBody>
                  <a:tcPr/>
                </a:tc>
                <a:extLst>
                  <a:ext uri="{0D108BD9-81ED-4DB2-BD59-A6C34878D82A}">
                    <a16:rowId xmlns:a16="http://schemas.microsoft.com/office/drawing/2014/main" val="57894882"/>
                  </a:ext>
                </a:extLst>
              </a:tr>
              <a:tr h="475222">
                <a:tc>
                  <a:txBody>
                    <a:bodyPr/>
                    <a:lstStyle/>
                    <a:p>
                      <a:r>
                        <a:rPr lang="en-US" sz="2000" b="1" dirty="0">
                          <a:latin typeface="Times New Roman" panose="02020603050405020304" pitchFamily="18" charset="0"/>
                          <a:cs typeface="Times New Roman" panose="02020603050405020304" pitchFamily="18" charset="0"/>
                        </a:rPr>
                        <a:t>5</a:t>
                      </a:r>
                    </a:p>
                  </a:txBody>
                  <a:tcPr/>
                </a:tc>
                <a:tc>
                  <a:txBody>
                    <a:bodyPr/>
                    <a:lstStyle/>
                    <a:p>
                      <a:r>
                        <a:rPr lang="en-US" sz="2000" b="1" i="0" kern="1200" dirty="0">
                          <a:solidFill>
                            <a:schemeClr val="dk1"/>
                          </a:solidFill>
                          <a:effectLst/>
                          <a:latin typeface="Times New Roman" panose="02020603050405020304" pitchFamily="18" charset="0"/>
                          <a:ea typeface="+mn-ea"/>
                          <a:cs typeface="Times New Roman" panose="02020603050405020304" pitchFamily="18" charset="0"/>
                        </a:rPr>
                        <a:t>Forest produce (excluding timber and Tendu leaves)</a:t>
                      </a:r>
                      <a:endParaRPr lang="en-US" sz="2000" b="1" dirty="0">
                        <a:latin typeface="Times New Roman" panose="02020603050405020304" pitchFamily="18" charset="0"/>
                        <a:cs typeface="Times New Roman" panose="02020603050405020304" pitchFamily="18" charset="0"/>
                      </a:endParaRPr>
                    </a:p>
                  </a:txBody>
                  <a:tcPr/>
                </a:tc>
                <a:tc>
                  <a:txBody>
                    <a:bodyPr/>
                    <a:lstStyle/>
                    <a:p>
                      <a:r>
                        <a:rPr lang="en-US" sz="2000" b="1" dirty="0">
                          <a:latin typeface="Times New Roman" panose="02020603050405020304" pitchFamily="18" charset="0"/>
                          <a:cs typeface="Times New Roman" panose="02020603050405020304" pitchFamily="18" charset="0"/>
                        </a:rPr>
                        <a:t>2.5%</a:t>
                      </a:r>
                    </a:p>
                  </a:txBody>
                  <a:tcPr/>
                </a:tc>
                <a:extLst>
                  <a:ext uri="{0D108BD9-81ED-4DB2-BD59-A6C34878D82A}">
                    <a16:rowId xmlns:a16="http://schemas.microsoft.com/office/drawing/2014/main" val="1133258035"/>
                  </a:ext>
                </a:extLst>
              </a:tr>
              <a:tr h="475222">
                <a:tc>
                  <a:txBody>
                    <a:bodyPr/>
                    <a:lstStyle/>
                    <a:p>
                      <a:r>
                        <a:rPr lang="en-US" sz="2000" b="1" dirty="0">
                          <a:latin typeface="Times New Roman" panose="02020603050405020304" pitchFamily="18" charset="0"/>
                          <a:cs typeface="Times New Roman" panose="02020603050405020304" pitchFamily="18" charset="0"/>
                        </a:rPr>
                        <a:t>6</a:t>
                      </a:r>
                    </a:p>
                  </a:txBody>
                  <a:tcPr/>
                </a:tc>
                <a:tc>
                  <a:txBody>
                    <a:bodyPr/>
                    <a:lstStyle/>
                    <a:p>
                      <a:r>
                        <a:rPr lang="en-US" sz="2000" b="1" dirty="0">
                          <a:latin typeface="Times New Roman" panose="02020603050405020304" pitchFamily="18" charset="0"/>
                          <a:cs typeface="Times New Roman" panose="02020603050405020304" pitchFamily="18" charset="0"/>
                        </a:rPr>
                        <a:t>Scrap</a:t>
                      </a:r>
                    </a:p>
                  </a:txBody>
                  <a:tcPr/>
                </a:tc>
                <a:tc>
                  <a:txBody>
                    <a:bodyPr/>
                    <a:lstStyle/>
                    <a:p>
                      <a:r>
                        <a:rPr lang="en-US" sz="2000" b="1" dirty="0">
                          <a:latin typeface="Times New Roman" panose="02020603050405020304" pitchFamily="18" charset="0"/>
                          <a:cs typeface="Times New Roman" panose="02020603050405020304" pitchFamily="18" charset="0"/>
                        </a:rPr>
                        <a:t>1%</a:t>
                      </a:r>
                    </a:p>
                  </a:txBody>
                  <a:tcPr/>
                </a:tc>
                <a:extLst>
                  <a:ext uri="{0D108BD9-81ED-4DB2-BD59-A6C34878D82A}">
                    <a16:rowId xmlns:a16="http://schemas.microsoft.com/office/drawing/2014/main" val="966932781"/>
                  </a:ext>
                </a:extLst>
              </a:tr>
              <a:tr h="475222">
                <a:tc>
                  <a:txBody>
                    <a:bodyPr/>
                    <a:lstStyle/>
                    <a:p>
                      <a:r>
                        <a:rPr lang="en-US" sz="2000" b="1" dirty="0">
                          <a:latin typeface="Times New Roman" panose="02020603050405020304" pitchFamily="18" charset="0"/>
                          <a:cs typeface="Times New Roman" panose="02020603050405020304" pitchFamily="18" charset="0"/>
                        </a:rPr>
                        <a:t>7</a:t>
                      </a:r>
                    </a:p>
                  </a:txBody>
                  <a:tcPr/>
                </a:tc>
                <a:tc>
                  <a:txBody>
                    <a:bodyPr/>
                    <a:lstStyle/>
                    <a:p>
                      <a:r>
                        <a:rPr lang="en-US" sz="2000" b="1" i="0" kern="1200" dirty="0">
                          <a:solidFill>
                            <a:schemeClr val="dk1"/>
                          </a:solidFill>
                          <a:effectLst/>
                          <a:latin typeface="Times New Roman" panose="02020603050405020304" pitchFamily="18" charset="0"/>
                          <a:ea typeface="+mn-ea"/>
                          <a:cs typeface="Times New Roman" panose="02020603050405020304" pitchFamily="18" charset="0"/>
                        </a:rPr>
                        <a:t>Minerals including lignite, iron ore and coal</a:t>
                      </a:r>
                      <a:endParaRPr lang="en-US" sz="2000" b="1" dirty="0">
                        <a:latin typeface="Times New Roman" panose="02020603050405020304" pitchFamily="18" charset="0"/>
                        <a:cs typeface="Times New Roman" panose="02020603050405020304" pitchFamily="18" charset="0"/>
                      </a:endParaRPr>
                    </a:p>
                  </a:txBody>
                  <a:tcPr/>
                </a:tc>
                <a:tc>
                  <a:txBody>
                    <a:bodyPr/>
                    <a:lstStyle/>
                    <a:p>
                      <a:r>
                        <a:rPr lang="en-US" sz="2000" b="1" dirty="0">
                          <a:latin typeface="Times New Roman" panose="02020603050405020304" pitchFamily="18" charset="0"/>
                          <a:cs typeface="Times New Roman" panose="02020603050405020304" pitchFamily="18" charset="0"/>
                        </a:rPr>
                        <a:t>1%</a:t>
                      </a:r>
                    </a:p>
                  </a:txBody>
                  <a:tcPr/>
                </a:tc>
                <a:extLst>
                  <a:ext uri="{0D108BD9-81ED-4DB2-BD59-A6C34878D82A}">
                    <a16:rowId xmlns:a16="http://schemas.microsoft.com/office/drawing/2014/main" val="520397298"/>
                  </a:ext>
                </a:extLst>
              </a:tr>
            </a:tbl>
          </a:graphicData>
        </a:graphic>
      </p:graphicFrame>
    </p:spTree>
    <p:extLst>
      <p:ext uri="{BB962C8B-B14F-4D97-AF65-F5344CB8AC3E}">
        <p14:creationId xmlns:p14="http://schemas.microsoft.com/office/powerpoint/2010/main" val="326728511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262743"/>
          </a:xfrm>
          <a:solidFill>
            <a:srgbClr val="92D050"/>
          </a:solidFill>
          <a:ln>
            <a:solidFill>
              <a:schemeClr val="accent1">
                <a:lumMod val="60000"/>
                <a:lumOff val="40000"/>
              </a:schemeClr>
            </a:solidFill>
          </a:ln>
        </p:spPr>
        <p:txBody>
          <a:bodyPr>
            <a:noAutofit/>
          </a:bodyPr>
          <a:lstStyle/>
          <a:p>
            <a:pPr algn="ctr"/>
            <a:r>
              <a:rPr lang="en-US" sz="4000" b="1" u="sng" dirty="0">
                <a:solidFill>
                  <a:schemeClr val="tx1"/>
                </a:solidFill>
                <a:latin typeface="Times New Roman" panose="02020603050405020304" pitchFamily="18" charset="0"/>
                <a:cs typeface="Times New Roman" panose="02020603050405020304" pitchFamily="18" charset="0"/>
              </a:rPr>
              <a:t>Section 206C(1C)</a:t>
            </a:r>
            <a:br>
              <a:rPr lang="en-US" sz="3400" b="1" u="sng" dirty="0">
                <a:solidFill>
                  <a:schemeClr val="tx1"/>
                </a:solidFill>
                <a:latin typeface="Times New Roman" panose="02020603050405020304" pitchFamily="18" charset="0"/>
                <a:cs typeface="Times New Roman" panose="02020603050405020304" pitchFamily="18" charset="0"/>
              </a:rPr>
            </a:br>
            <a:r>
              <a:rPr lang="en-US" sz="3200" b="1" u="sng" dirty="0">
                <a:solidFill>
                  <a:schemeClr val="tx1"/>
                </a:solidFill>
                <a:latin typeface="Times New Roman" panose="02020603050405020304" pitchFamily="18" charset="0"/>
                <a:cs typeface="Times New Roman" panose="02020603050405020304" pitchFamily="18" charset="0"/>
              </a:rPr>
              <a:t>Sale of Service to use Toll Plaza, Parking Lot, Mining &amp; Quarrying</a:t>
            </a:r>
            <a:br>
              <a:rPr lang="en-US" sz="3400" b="1" u="sng" dirty="0">
                <a:solidFill>
                  <a:schemeClr val="tx1"/>
                </a:solidFill>
                <a:latin typeface="Times New Roman" panose="02020603050405020304" pitchFamily="18" charset="0"/>
                <a:cs typeface="Times New Roman" panose="02020603050405020304" pitchFamily="18" charset="0"/>
              </a:rPr>
            </a:br>
            <a:br>
              <a:rPr lang="en-US" sz="3400" b="1" u="sng" dirty="0">
                <a:solidFill>
                  <a:schemeClr val="tx1"/>
                </a:solidFill>
                <a:latin typeface="Times New Roman" panose="02020603050405020304" pitchFamily="18" charset="0"/>
                <a:cs typeface="Times New Roman" panose="02020603050405020304" pitchFamily="18" charset="0"/>
              </a:rPr>
            </a:br>
            <a:endParaRPr lang="en-US" sz="3400" b="1" u="sng"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Diagram 3">
            <a:extLst>
              <a:ext uri="{FF2B5EF4-FFF2-40B4-BE49-F238E27FC236}">
                <a16:creationId xmlns:a16="http://schemas.microsoft.com/office/drawing/2014/main" id="{5E1643B0-DEE9-94BD-9F76-4CD7F55C436E}"/>
              </a:ext>
            </a:extLst>
          </p:cNvPr>
          <p:cNvGraphicFramePr/>
          <p:nvPr/>
        </p:nvGraphicFramePr>
        <p:xfrm>
          <a:off x="900636" y="1723870"/>
          <a:ext cx="9697409" cy="4721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9314491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206C(1F)</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Sale of Motor Vehicle</a:t>
            </a:r>
            <a:br>
              <a:rPr lang="en-US" sz="4400" b="1" u="sng" dirty="0">
                <a:solidFill>
                  <a:schemeClr val="tx1"/>
                </a:solidFill>
                <a:latin typeface="Times New Roman" panose="02020603050405020304" pitchFamily="18" charset="0"/>
                <a:cs typeface="Times New Roman" panose="02020603050405020304" pitchFamily="18" charset="0"/>
              </a:rPr>
            </a:br>
            <a:br>
              <a:rPr lang="en-US" sz="4400" b="1" u="sng" dirty="0">
                <a:solidFill>
                  <a:schemeClr val="tx1"/>
                </a:solidFill>
                <a:latin typeface="Times New Roman" panose="02020603050405020304" pitchFamily="18" charset="0"/>
                <a:cs typeface="Times New Roman" panose="020206030504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graphicFrame>
        <p:nvGraphicFramePr>
          <p:cNvPr id="7" name="Diagram 6">
            <a:extLst>
              <a:ext uri="{FF2B5EF4-FFF2-40B4-BE49-F238E27FC236}">
                <a16:creationId xmlns:a16="http://schemas.microsoft.com/office/drawing/2014/main" id="{45EBCA5C-A557-7DFC-5880-41E4321C5D4C}"/>
              </a:ext>
            </a:extLst>
          </p:cNvPr>
          <p:cNvGraphicFramePr/>
          <p:nvPr/>
        </p:nvGraphicFramePr>
        <p:xfrm>
          <a:off x="402956" y="2248525"/>
          <a:ext cx="9715405" cy="37625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350980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727200"/>
          </a:xfrm>
          <a:solidFill>
            <a:srgbClr val="92D050"/>
          </a:solidFill>
          <a:ln>
            <a:solidFill>
              <a:schemeClr val="accent1">
                <a:lumMod val="60000"/>
                <a:lumOff val="40000"/>
              </a:schemeClr>
            </a:solidFill>
          </a:ln>
        </p:spPr>
        <p:txBody>
          <a:bodyPr>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Section 206C(1G)</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Receive Amount for Remitting Abroad under LRS, or </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For Selling Travel Package </a:t>
            </a:r>
            <a:br>
              <a:rPr lang="en-US" b="1" u="sng" dirty="0">
                <a:solidFill>
                  <a:schemeClr val="tx1"/>
                </a:solidFill>
                <a:latin typeface="Times New Roman" panose="02020603050405020304" pitchFamily="18" charset="0"/>
                <a:cs typeface="Times New Roman" panose="02020603050405020304" pitchFamily="18" charset="0"/>
              </a:rPr>
            </a:br>
            <a:br>
              <a:rPr lang="en-US" b="1" u="sng" dirty="0">
                <a:solidFill>
                  <a:schemeClr val="tx1"/>
                </a:solidFill>
                <a:latin typeface="Times New Roman" panose="02020603050405020304" pitchFamily="18" charset="0"/>
                <a:cs typeface="Times New Roman" panose="02020603050405020304" pitchFamily="18" charset="0"/>
              </a:rPr>
            </a:br>
            <a:endParaRPr lang="en-US" b="1" u="sng"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Diagram 3">
            <a:extLst>
              <a:ext uri="{FF2B5EF4-FFF2-40B4-BE49-F238E27FC236}">
                <a16:creationId xmlns:a16="http://schemas.microsoft.com/office/drawing/2014/main" id="{F37FADCC-70DA-EC3C-5AFC-0D4ACCFA5D2A}"/>
              </a:ext>
            </a:extLst>
          </p:cNvPr>
          <p:cNvGraphicFramePr/>
          <p:nvPr/>
        </p:nvGraphicFramePr>
        <p:xfrm>
          <a:off x="495902" y="2216256"/>
          <a:ext cx="9101336" cy="4102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8986656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770743"/>
          </a:xfrm>
          <a:solidFill>
            <a:srgbClr val="92D050"/>
          </a:solidFill>
          <a:ln>
            <a:solidFill>
              <a:schemeClr val="accent1">
                <a:lumMod val="60000"/>
                <a:lumOff val="40000"/>
              </a:schemeClr>
            </a:solidFill>
          </a:ln>
        </p:spPr>
        <p:txBody>
          <a:bodyPr vert="horz" lIns="91440" tIns="45720" rIns="91440" bIns="45720" rtlCol="0" anchor="t">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Section 206C(1G)</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Receive Amount for Remitting Abroad under LRS, or </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For Selling Travel Package </a:t>
            </a:r>
            <a:br>
              <a:rPr lang="en-US" b="1" u="sng" dirty="0">
                <a:solidFill>
                  <a:schemeClr val="tx1"/>
                </a:solidFill>
                <a:latin typeface="Times New Roman" panose="02020603050405020304" pitchFamily="18" charset="0"/>
                <a:cs typeface="Times New Roman" panose="02020603050405020304" pitchFamily="18" charset="0"/>
              </a:rPr>
            </a:br>
            <a:br>
              <a:rPr lang="en-US" b="1" u="sng" dirty="0">
                <a:solidFill>
                  <a:schemeClr val="tx1"/>
                </a:solidFill>
                <a:latin typeface="Times New Roman" panose="02020603050405020304" pitchFamily="18" charset="0"/>
                <a:cs typeface="Times New Roman" panose="02020603050405020304" pitchFamily="18" charset="0"/>
              </a:rPr>
            </a:br>
            <a:endParaRPr lang="en-US" b="1" u="sng" dirty="0">
              <a:solidFill>
                <a:schemeClr val="tx1"/>
              </a:solidFill>
              <a:latin typeface="Times New Roman" panose="02020603050405020304" pitchFamily="18" charset="0"/>
              <a:cs typeface="Times New Roman" panose="02020603050405020304" pitchFamily="18" charset="0"/>
            </a:endParaRPr>
          </a:p>
        </p:txBody>
      </p:sp>
      <p:graphicFrame>
        <p:nvGraphicFramePr>
          <p:cNvPr id="3" name="Table 22">
            <a:extLst>
              <a:ext uri="{FF2B5EF4-FFF2-40B4-BE49-F238E27FC236}">
                <a16:creationId xmlns:a16="http://schemas.microsoft.com/office/drawing/2014/main" id="{F8347F62-DAEC-5175-1647-4909C686FB18}"/>
              </a:ext>
            </a:extLst>
          </p:cNvPr>
          <p:cNvGraphicFramePr>
            <a:graphicFrameLocks noGrp="1"/>
          </p:cNvGraphicFramePr>
          <p:nvPr>
            <p:extLst>
              <p:ext uri="{D42A27DB-BD31-4B8C-83A1-F6EECF244321}">
                <p14:modId xmlns:p14="http://schemas.microsoft.com/office/powerpoint/2010/main" val="4275622918"/>
              </p:ext>
            </p:extLst>
          </p:nvPr>
        </p:nvGraphicFramePr>
        <p:xfrm>
          <a:off x="412392" y="2158524"/>
          <a:ext cx="11367216" cy="4387790"/>
        </p:xfrm>
        <a:graphic>
          <a:graphicData uri="http://schemas.openxmlformats.org/drawingml/2006/table">
            <a:tbl>
              <a:tblPr firstRow="1" bandRow="1">
                <a:tableStyleId>{5C22544A-7EE6-4342-B048-85BDC9FD1C3A}</a:tableStyleId>
              </a:tblPr>
              <a:tblGrid>
                <a:gridCol w="689838">
                  <a:extLst>
                    <a:ext uri="{9D8B030D-6E8A-4147-A177-3AD203B41FA5}">
                      <a16:colId xmlns:a16="http://schemas.microsoft.com/office/drawing/2014/main" val="2293451231"/>
                    </a:ext>
                  </a:extLst>
                </a:gridCol>
                <a:gridCol w="7361428">
                  <a:extLst>
                    <a:ext uri="{9D8B030D-6E8A-4147-A177-3AD203B41FA5}">
                      <a16:colId xmlns:a16="http://schemas.microsoft.com/office/drawing/2014/main" val="2094075172"/>
                    </a:ext>
                  </a:extLst>
                </a:gridCol>
                <a:gridCol w="1657975">
                  <a:extLst>
                    <a:ext uri="{9D8B030D-6E8A-4147-A177-3AD203B41FA5}">
                      <a16:colId xmlns:a16="http://schemas.microsoft.com/office/drawing/2014/main" val="3378598293"/>
                    </a:ext>
                  </a:extLst>
                </a:gridCol>
                <a:gridCol w="1657975">
                  <a:extLst>
                    <a:ext uri="{9D8B030D-6E8A-4147-A177-3AD203B41FA5}">
                      <a16:colId xmlns:a16="http://schemas.microsoft.com/office/drawing/2014/main" val="3763713788"/>
                    </a:ext>
                  </a:extLst>
                </a:gridCol>
              </a:tblGrid>
              <a:tr h="475222">
                <a:tc>
                  <a:txBody>
                    <a:bodyPr/>
                    <a:lstStyle/>
                    <a:p>
                      <a:pPr algn="ctr"/>
                      <a:r>
                        <a:rPr lang="en-US" sz="2000" b="1" u="none" dirty="0">
                          <a:latin typeface="Times New Roman" panose="02020603050405020304" pitchFamily="18" charset="0"/>
                          <a:cs typeface="Times New Roman" panose="02020603050405020304" pitchFamily="18" charset="0"/>
                        </a:rPr>
                        <a:t>S. No.</a:t>
                      </a:r>
                    </a:p>
                  </a:txBody>
                  <a:tcPr/>
                </a:tc>
                <a:tc>
                  <a:txBody>
                    <a:bodyPr/>
                    <a:lstStyle/>
                    <a:p>
                      <a:pPr algn="ctr"/>
                      <a:r>
                        <a:rPr lang="en-US" sz="3200" b="1" u="none" dirty="0">
                          <a:latin typeface="Times New Roman" panose="02020603050405020304" pitchFamily="18" charset="0"/>
                          <a:cs typeface="Times New Roman" panose="02020603050405020304" pitchFamily="18" charset="0"/>
                        </a:rPr>
                        <a:t>Nature of specified goods</a:t>
                      </a:r>
                    </a:p>
                  </a:txBody>
                  <a:tcPr/>
                </a:tc>
                <a:tc>
                  <a:txBody>
                    <a:bodyPr/>
                    <a:lstStyle/>
                    <a:p>
                      <a:pPr algn="ctr"/>
                      <a:r>
                        <a:rPr lang="en-US" sz="2200" b="1" u="none" dirty="0">
                          <a:latin typeface="Times New Roman" panose="02020603050405020304" pitchFamily="18" charset="0"/>
                          <a:cs typeface="Times New Roman" panose="02020603050405020304" pitchFamily="18" charset="0"/>
                        </a:rPr>
                        <a:t>Current Rate of TCS</a:t>
                      </a:r>
                    </a:p>
                  </a:txBody>
                  <a:tcPr/>
                </a:tc>
                <a:tc>
                  <a:txBody>
                    <a:bodyPr/>
                    <a:lstStyle/>
                    <a:p>
                      <a:pPr algn="ctr"/>
                      <a:r>
                        <a:rPr lang="en-US" sz="2000" b="1" u="none" dirty="0">
                          <a:latin typeface="Times New Roman" panose="02020603050405020304" pitchFamily="18" charset="0"/>
                          <a:cs typeface="Times New Roman" panose="02020603050405020304" pitchFamily="18" charset="0"/>
                        </a:rPr>
                        <a:t>New Rate </a:t>
                      </a:r>
                    </a:p>
                    <a:p>
                      <a:pPr algn="ctr"/>
                      <a:r>
                        <a:rPr lang="en-US" sz="2000" b="1" u="none" dirty="0">
                          <a:latin typeface="Times New Roman" panose="02020603050405020304" pitchFamily="18" charset="0"/>
                          <a:cs typeface="Times New Roman" panose="02020603050405020304" pitchFamily="18" charset="0"/>
                        </a:rPr>
                        <a:t>(w.e.f. 01.07.2023)</a:t>
                      </a:r>
                    </a:p>
                  </a:txBody>
                  <a:tcPr/>
                </a:tc>
                <a:extLst>
                  <a:ext uri="{0D108BD9-81ED-4DB2-BD59-A6C34878D82A}">
                    <a16:rowId xmlns:a16="http://schemas.microsoft.com/office/drawing/2014/main" val="731168493"/>
                  </a:ext>
                </a:extLst>
              </a:tr>
              <a:tr h="475222">
                <a:tc>
                  <a:txBody>
                    <a:bodyPr/>
                    <a:lstStyle/>
                    <a:p>
                      <a:pPr algn="l"/>
                      <a:r>
                        <a:rPr lang="en-US" sz="2000" b="1" u="none" dirty="0">
                          <a:latin typeface="Times New Roman" panose="02020603050405020304" pitchFamily="18" charset="0"/>
                          <a:cs typeface="Times New Roman" panose="02020603050405020304" pitchFamily="18" charset="0"/>
                        </a:rPr>
                        <a:t>1</a:t>
                      </a:r>
                    </a:p>
                  </a:txBody>
                  <a:tcPr/>
                </a:tc>
                <a:tc>
                  <a:txBody>
                    <a:bodyPr/>
                    <a:lstStyle/>
                    <a:p>
                      <a:pPr algn="l"/>
                      <a:r>
                        <a:rPr lang="en-US" sz="2000" b="1" u="none" dirty="0">
                          <a:latin typeface="Times New Roman" panose="02020603050405020304" pitchFamily="18" charset="0"/>
                          <a:cs typeface="Times New Roman" panose="02020603050405020304" pitchFamily="18" charset="0"/>
                        </a:rPr>
                        <a:t>Remitting to abroad under LRS (Up to Rs. 7 lakh in FY)</a:t>
                      </a:r>
                    </a:p>
                  </a:txBody>
                  <a:tcPr/>
                </a:tc>
                <a:tc>
                  <a:txBody>
                    <a:bodyPr/>
                    <a:lstStyle/>
                    <a:p>
                      <a:pPr algn="l"/>
                      <a:r>
                        <a:rPr lang="en-US" sz="2000" b="1" u="none" dirty="0">
                          <a:latin typeface="Times New Roman" panose="02020603050405020304" pitchFamily="18" charset="0"/>
                          <a:cs typeface="Times New Roman" panose="02020603050405020304" pitchFamily="18" charset="0"/>
                        </a:rPr>
                        <a:t>NA</a:t>
                      </a:r>
                    </a:p>
                  </a:txBody>
                  <a:tcPr/>
                </a:tc>
                <a:tc>
                  <a:txBody>
                    <a:bodyPr/>
                    <a:lstStyle/>
                    <a:p>
                      <a:pPr algn="l"/>
                      <a:r>
                        <a:rPr lang="en-US" sz="2000" b="1" u="none" dirty="0">
                          <a:latin typeface="Times New Roman" panose="02020603050405020304" pitchFamily="18" charset="0"/>
                          <a:cs typeface="Times New Roman" panose="02020603050405020304" pitchFamily="18" charset="0"/>
                        </a:rPr>
                        <a:t>NA</a:t>
                      </a:r>
                    </a:p>
                  </a:txBody>
                  <a:tcPr/>
                </a:tc>
                <a:extLst>
                  <a:ext uri="{0D108BD9-81ED-4DB2-BD59-A6C34878D82A}">
                    <a16:rowId xmlns:a16="http://schemas.microsoft.com/office/drawing/2014/main" val="2227694981"/>
                  </a:ext>
                </a:extLst>
              </a:tr>
              <a:tr h="475222">
                <a:tc>
                  <a:txBody>
                    <a:bodyPr/>
                    <a:lstStyle/>
                    <a:p>
                      <a:pPr algn="l"/>
                      <a:r>
                        <a:rPr lang="en-US" sz="2000" b="1" u="none" dirty="0">
                          <a:latin typeface="Times New Roman" panose="02020603050405020304" pitchFamily="18" charset="0"/>
                          <a:cs typeface="Times New Roman" panose="02020603050405020304" pitchFamily="18" charset="0"/>
                        </a:rPr>
                        <a:t>2</a:t>
                      </a:r>
                    </a:p>
                  </a:txBody>
                  <a:tcPr/>
                </a:tc>
                <a:tc gridSpan="3">
                  <a:txBody>
                    <a:bodyPr/>
                    <a:lstStyle/>
                    <a:p>
                      <a:pPr algn="l"/>
                      <a:r>
                        <a:rPr lang="en-US" sz="2000" b="1" u="sng" dirty="0">
                          <a:latin typeface="Times New Roman" panose="02020603050405020304" pitchFamily="18" charset="0"/>
                          <a:cs typeface="Times New Roman" panose="02020603050405020304" pitchFamily="18" charset="0"/>
                        </a:rPr>
                        <a:t>Remitting to abroad under LRS (More than Rs.7 lakh in FY)</a:t>
                      </a:r>
                    </a:p>
                  </a:txBody>
                  <a:tcPr/>
                </a:tc>
                <a:tc hMerge="1">
                  <a:txBody>
                    <a:bodyPr/>
                    <a:lstStyle/>
                    <a:p>
                      <a:pPr algn="l"/>
                      <a:endParaRPr lang="en-US" sz="2000" b="1" u="none" dirty="0">
                        <a:latin typeface="Times New Roman" panose="02020603050405020304" pitchFamily="18" charset="0"/>
                        <a:cs typeface="Times New Roman" panose="02020603050405020304" pitchFamily="18" charset="0"/>
                      </a:endParaRPr>
                    </a:p>
                  </a:txBody>
                  <a:tcPr/>
                </a:tc>
                <a:tc hMerge="1">
                  <a:txBody>
                    <a:bodyPr/>
                    <a:lstStyle/>
                    <a:p>
                      <a:pPr algn="l"/>
                      <a:endParaRPr lang="en-US" sz="2000" b="1" u="none"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707389981"/>
                  </a:ext>
                </a:extLst>
              </a:tr>
              <a:tr h="475222">
                <a:tc>
                  <a:txBody>
                    <a:bodyPr/>
                    <a:lstStyle/>
                    <a:p>
                      <a:pPr algn="l"/>
                      <a:endParaRPr lang="en-US" sz="2000" b="1" u="none" dirty="0">
                        <a:latin typeface="Times New Roman" panose="02020603050405020304" pitchFamily="18" charset="0"/>
                        <a:cs typeface="Times New Roman" panose="02020603050405020304" pitchFamily="18" charset="0"/>
                      </a:endParaRPr>
                    </a:p>
                  </a:txBody>
                  <a:tcPr/>
                </a:tc>
                <a:tc>
                  <a:txBody>
                    <a:bodyPr/>
                    <a:lstStyle/>
                    <a:p>
                      <a:pPr algn="l"/>
                      <a:r>
                        <a:rPr lang="en-US" sz="2000" b="1" u="none" dirty="0">
                          <a:latin typeface="Times New Roman" panose="02020603050405020304" pitchFamily="18" charset="0"/>
                          <a:cs typeface="Times New Roman" panose="02020603050405020304" pitchFamily="18" charset="0"/>
                        </a:rPr>
                        <a:t>(a) </a:t>
                      </a:r>
                      <a:r>
                        <a:rPr lang="en-US" sz="2000" b="1" i="0" u="none" kern="1200" dirty="0">
                          <a:solidFill>
                            <a:schemeClr val="dk1"/>
                          </a:solidFill>
                          <a:effectLst/>
                          <a:latin typeface="Times New Roman" panose="02020603050405020304" pitchFamily="18" charset="0"/>
                          <a:ea typeface="+mn-ea"/>
                          <a:cs typeface="Times New Roman" panose="02020603050405020304" pitchFamily="18" charset="0"/>
                        </a:rPr>
                        <a:t>Remitted for the purposes of education or medical treatment</a:t>
                      </a:r>
                    </a:p>
                  </a:txBody>
                  <a:tcPr/>
                </a:tc>
                <a:tc>
                  <a:txBody>
                    <a:bodyPr/>
                    <a:lstStyle/>
                    <a:p>
                      <a:pPr algn="l"/>
                      <a:r>
                        <a:rPr lang="en-US" sz="2000" b="1" u="none" dirty="0">
                          <a:latin typeface="Times New Roman" panose="02020603050405020304" pitchFamily="18" charset="0"/>
                          <a:cs typeface="Times New Roman" panose="02020603050405020304" pitchFamily="18" charset="0"/>
                        </a:rPr>
                        <a:t>5%</a:t>
                      </a:r>
                    </a:p>
                  </a:txBody>
                  <a:tcPr/>
                </a:tc>
                <a:tc>
                  <a:txBody>
                    <a:bodyPr/>
                    <a:lstStyle/>
                    <a:p>
                      <a:pPr algn="l"/>
                      <a:r>
                        <a:rPr lang="en-US" sz="2000" b="1" u="none" dirty="0">
                          <a:latin typeface="Times New Roman" panose="02020603050405020304" pitchFamily="18" charset="0"/>
                          <a:cs typeface="Times New Roman" panose="02020603050405020304" pitchFamily="18" charset="0"/>
                        </a:rPr>
                        <a:t>5%</a:t>
                      </a:r>
                    </a:p>
                  </a:txBody>
                  <a:tcPr/>
                </a:tc>
                <a:extLst>
                  <a:ext uri="{0D108BD9-81ED-4DB2-BD59-A6C34878D82A}">
                    <a16:rowId xmlns:a16="http://schemas.microsoft.com/office/drawing/2014/main" val="4155957568"/>
                  </a:ext>
                </a:extLst>
              </a:tr>
              <a:tr h="475222">
                <a:tc>
                  <a:txBody>
                    <a:bodyPr/>
                    <a:lstStyle/>
                    <a:p>
                      <a:pPr algn="l"/>
                      <a:endParaRPr lang="en-US" sz="2000" b="1" u="none" dirty="0">
                        <a:latin typeface="Times New Roman" panose="02020603050405020304" pitchFamily="18" charset="0"/>
                        <a:cs typeface="Times New Roman" panose="02020603050405020304" pitchFamily="18" charset="0"/>
                      </a:endParaRPr>
                    </a:p>
                  </a:txBody>
                  <a:tcPr/>
                </a:tc>
                <a:tc>
                  <a:txBody>
                    <a:bodyPr/>
                    <a:lstStyle/>
                    <a:p>
                      <a:pPr algn="l"/>
                      <a:r>
                        <a:rPr lang="en-US" sz="2000" b="1" u="none" dirty="0">
                          <a:latin typeface="Times New Roman" panose="02020603050405020304" pitchFamily="18" charset="0"/>
                          <a:cs typeface="Times New Roman" panose="02020603050405020304" pitchFamily="18" charset="0"/>
                        </a:rPr>
                        <a:t>(b) </a:t>
                      </a:r>
                      <a:r>
                        <a:rPr lang="en-US" sz="2000" b="1" i="0" u="none" kern="1200" dirty="0">
                          <a:solidFill>
                            <a:schemeClr val="dk1"/>
                          </a:solidFill>
                          <a:effectLst/>
                          <a:latin typeface="Times New Roman" panose="02020603050405020304" pitchFamily="18" charset="0"/>
                          <a:ea typeface="+mn-ea"/>
                          <a:cs typeface="Times New Roman" panose="02020603050405020304" pitchFamily="18" charset="0"/>
                        </a:rPr>
                        <a:t>Remitted out is a loan obtained from any financial institution as defined in </a:t>
                      </a:r>
                      <a:r>
                        <a:rPr lang="en-US" sz="2000" b="1" i="0" u="none" strike="noStrike" kern="1200" dirty="0">
                          <a:solidFill>
                            <a:schemeClr val="dk1"/>
                          </a:solidFill>
                          <a:effectLst/>
                          <a:latin typeface="Times New Roman" panose="02020603050405020304" pitchFamily="18" charset="0"/>
                          <a:ea typeface="+mn-ea"/>
                          <a:cs typeface="Times New Roman" panose="02020603050405020304" pitchFamily="18" charset="0"/>
                        </a:rPr>
                        <a:t>section 80E</a:t>
                      </a:r>
                      <a:r>
                        <a:rPr lang="en-US" sz="2000" b="1" i="0" u="none" kern="1200" dirty="0">
                          <a:solidFill>
                            <a:schemeClr val="dk1"/>
                          </a:solidFill>
                          <a:effectLst/>
                          <a:latin typeface="Times New Roman" panose="02020603050405020304" pitchFamily="18" charset="0"/>
                          <a:ea typeface="+mn-ea"/>
                          <a:cs typeface="Times New Roman" panose="02020603050405020304" pitchFamily="18" charset="0"/>
                        </a:rPr>
                        <a:t>, for the purpose of pursuing any education</a:t>
                      </a:r>
                      <a:endParaRPr lang="en-US" sz="2000" b="1" u="none" dirty="0">
                        <a:latin typeface="Times New Roman" panose="02020603050405020304" pitchFamily="18" charset="0"/>
                        <a:cs typeface="Times New Roman" panose="02020603050405020304" pitchFamily="18" charset="0"/>
                      </a:endParaRPr>
                    </a:p>
                  </a:txBody>
                  <a:tcPr/>
                </a:tc>
                <a:tc>
                  <a:txBody>
                    <a:bodyPr/>
                    <a:lstStyle/>
                    <a:p>
                      <a:pPr algn="l"/>
                      <a:r>
                        <a:rPr lang="en-US" sz="2000" b="1" u="none" dirty="0">
                          <a:latin typeface="Times New Roman" panose="02020603050405020304" pitchFamily="18" charset="0"/>
                          <a:cs typeface="Times New Roman" panose="02020603050405020304" pitchFamily="18" charset="0"/>
                        </a:rPr>
                        <a:t>0.5%</a:t>
                      </a:r>
                    </a:p>
                  </a:txBody>
                  <a:tcPr/>
                </a:tc>
                <a:tc>
                  <a:txBody>
                    <a:bodyPr/>
                    <a:lstStyle/>
                    <a:p>
                      <a:pPr algn="l"/>
                      <a:r>
                        <a:rPr lang="en-US" sz="2000" b="1" u="none" dirty="0">
                          <a:latin typeface="Times New Roman" panose="02020603050405020304" pitchFamily="18" charset="0"/>
                          <a:cs typeface="Times New Roman" panose="02020603050405020304" pitchFamily="18" charset="0"/>
                        </a:rPr>
                        <a:t>0.5%</a:t>
                      </a:r>
                    </a:p>
                  </a:txBody>
                  <a:tcPr/>
                </a:tc>
                <a:extLst>
                  <a:ext uri="{0D108BD9-81ED-4DB2-BD59-A6C34878D82A}">
                    <a16:rowId xmlns:a16="http://schemas.microsoft.com/office/drawing/2014/main" val="57894882"/>
                  </a:ext>
                </a:extLst>
              </a:tr>
              <a:tr h="475222">
                <a:tc>
                  <a:txBody>
                    <a:bodyPr/>
                    <a:lstStyle/>
                    <a:p>
                      <a:pPr algn="l"/>
                      <a:endParaRPr lang="en-US" sz="2000" b="1" u="none" dirty="0">
                        <a:latin typeface="Times New Roman" panose="02020603050405020304" pitchFamily="18" charset="0"/>
                        <a:cs typeface="Times New Roman" panose="02020603050405020304" pitchFamily="18" charset="0"/>
                      </a:endParaRPr>
                    </a:p>
                  </a:txBody>
                  <a:tcPr/>
                </a:tc>
                <a:tc>
                  <a:txBody>
                    <a:bodyPr/>
                    <a:lstStyle/>
                    <a:p>
                      <a:pPr algn="l"/>
                      <a:r>
                        <a:rPr lang="en-US" sz="2000" b="1" u="none" dirty="0">
                          <a:latin typeface="Times New Roman" panose="02020603050405020304" pitchFamily="18" charset="0"/>
                          <a:cs typeface="Times New Roman" panose="02020603050405020304" pitchFamily="18" charset="0"/>
                        </a:rPr>
                        <a:t>(c ) </a:t>
                      </a:r>
                      <a:r>
                        <a:rPr lang="en-US" sz="2000" b="1" i="0" u="none" kern="1200" dirty="0">
                          <a:solidFill>
                            <a:schemeClr val="dk1"/>
                          </a:solidFill>
                          <a:effectLst/>
                          <a:latin typeface="Times New Roman" panose="02020603050405020304" pitchFamily="18" charset="0"/>
                          <a:ea typeface="+mn-ea"/>
                          <a:cs typeface="Times New Roman" panose="02020603050405020304" pitchFamily="18" charset="0"/>
                        </a:rPr>
                        <a:t>Remitted for other  purposes </a:t>
                      </a:r>
                    </a:p>
                  </a:txBody>
                  <a:tcPr/>
                </a:tc>
                <a:tc>
                  <a:txBody>
                    <a:bodyPr/>
                    <a:lstStyle/>
                    <a:p>
                      <a:pPr algn="l"/>
                      <a:r>
                        <a:rPr lang="en-US" sz="2000" b="1" u="none" dirty="0">
                          <a:latin typeface="Times New Roman" panose="02020603050405020304" pitchFamily="18" charset="0"/>
                          <a:cs typeface="Times New Roman" panose="02020603050405020304" pitchFamily="18" charset="0"/>
                        </a:rPr>
                        <a:t>5%</a:t>
                      </a:r>
                    </a:p>
                  </a:txBody>
                  <a:tcPr/>
                </a:tc>
                <a:tc>
                  <a:txBody>
                    <a:bodyPr/>
                    <a:lstStyle/>
                    <a:p>
                      <a:pPr algn="l"/>
                      <a:r>
                        <a:rPr lang="en-US" sz="2000" b="1" u="none" dirty="0">
                          <a:latin typeface="Times New Roman" panose="02020603050405020304" pitchFamily="18" charset="0"/>
                          <a:cs typeface="Times New Roman" panose="02020603050405020304" pitchFamily="18" charset="0"/>
                        </a:rPr>
                        <a:t>20%</a:t>
                      </a:r>
                    </a:p>
                  </a:txBody>
                  <a:tcPr/>
                </a:tc>
                <a:extLst>
                  <a:ext uri="{0D108BD9-81ED-4DB2-BD59-A6C34878D82A}">
                    <a16:rowId xmlns:a16="http://schemas.microsoft.com/office/drawing/2014/main" val="1133258035"/>
                  </a:ext>
                </a:extLst>
              </a:tr>
              <a:tr h="475222">
                <a:tc>
                  <a:txBody>
                    <a:bodyPr/>
                    <a:lstStyle/>
                    <a:p>
                      <a:pPr algn="l"/>
                      <a:r>
                        <a:rPr lang="en-US" sz="2000" b="1" u="none" dirty="0">
                          <a:latin typeface="Times New Roman" panose="02020603050405020304" pitchFamily="18" charset="0"/>
                          <a:cs typeface="Times New Roman" panose="02020603050405020304" pitchFamily="18" charset="0"/>
                        </a:rPr>
                        <a:t>3</a:t>
                      </a:r>
                    </a:p>
                  </a:txBody>
                  <a:tcPr/>
                </a:tc>
                <a:tc>
                  <a:txBody>
                    <a:bodyPr/>
                    <a:lstStyle/>
                    <a:p>
                      <a:pPr algn="l"/>
                      <a:r>
                        <a:rPr lang="en-US" sz="2000" b="1" u="none" dirty="0">
                          <a:latin typeface="Times New Roman" panose="02020603050405020304" pitchFamily="18" charset="0"/>
                          <a:cs typeface="Times New Roman" panose="02020603050405020304" pitchFamily="18" charset="0"/>
                        </a:rPr>
                        <a:t>Sale of overseas tour program package </a:t>
                      </a:r>
                    </a:p>
                  </a:txBody>
                  <a:tcPr/>
                </a:tc>
                <a:tc>
                  <a:txBody>
                    <a:bodyPr/>
                    <a:lstStyle/>
                    <a:p>
                      <a:pPr algn="l"/>
                      <a:r>
                        <a:rPr lang="en-US" sz="2000" b="1" u="none" dirty="0">
                          <a:latin typeface="Times New Roman" panose="02020603050405020304" pitchFamily="18" charset="0"/>
                          <a:cs typeface="Times New Roman" panose="02020603050405020304" pitchFamily="18" charset="0"/>
                        </a:rPr>
                        <a:t>5%</a:t>
                      </a:r>
                    </a:p>
                  </a:txBody>
                  <a:tcPr/>
                </a:tc>
                <a:tc>
                  <a:txBody>
                    <a:bodyPr/>
                    <a:lstStyle/>
                    <a:p>
                      <a:pPr algn="l"/>
                      <a:r>
                        <a:rPr lang="en-US" sz="2000" b="1" u="none" dirty="0">
                          <a:latin typeface="Times New Roman" panose="02020603050405020304" pitchFamily="18" charset="0"/>
                          <a:cs typeface="Times New Roman" panose="02020603050405020304" pitchFamily="18" charset="0"/>
                        </a:rPr>
                        <a:t>20%</a:t>
                      </a:r>
                    </a:p>
                  </a:txBody>
                  <a:tcPr/>
                </a:tc>
                <a:extLst>
                  <a:ext uri="{0D108BD9-81ED-4DB2-BD59-A6C34878D82A}">
                    <a16:rowId xmlns:a16="http://schemas.microsoft.com/office/drawing/2014/main" val="966932781"/>
                  </a:ext>
                </a:extLst>
              </a:tr>
            </a:tbl>
          </a:graphicData>
        </a:graphic>
      </p:graphicFrame>
    </p:spTree>
    <p:extLst>
      <p:ext uri="{BB962C8B-B14F-4D97-AF65-F5344CB8AC3E}">
        <p14:creationId xmlns:p14="http://schemas.microsoft.com/office/powerpoint/2010/main" val="50198852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4CB87929-7C0D-688D-EEDB-20CFC333338C}"/>
              </a:ext>
            </a:extLst>
          </p:cNvPr>
          <p:cNvSpPr/>
          <p:nvPr/>
        </p:nvSpPr>
        <p:spPr>
          <a:xfrm>
            <a:off x="191333" y="2145338"/>
            <a:ext cx="10317233" cy="90906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800" b="1" dirty="0">
                <a:latin typeface="Times New Roman" panose="02020603050405020304" pitchFamily="18" charset="0"/>
                <a:cs typeface="Times New Roman" panose="02020603050405020304" pitchFamily="18" charset="0"/>
              </a:rPr>
              <a:t>LIBERALIZED REMITTANCE SCHEME </a:t>
            </a:r>
            <a:r>
              <a:rPr lang="en-US" sz="1800" b="1" i="0" dirty="0">
                <a:solidFill>
                  <a:srgbClr val="333333"/>
                </a:solidFill>
                <a:effectLst/>
                <a:latin typeface="Times New Roman" panose="02020603050405020304" pitchFamily="18" charset="0"/>
                <a:cs typeface="Times New Roman" panose="02020603050405020304" pitchFamily="18" charset="0"/>
              </a:rPr>
              <a:t>was launched by the Reserve Bank of India in 2004. It enables resident individuals (including minors) to freely outward remittances of up to $2,50,000 in a financial year. </a:t>
            </a:r>
            <a:r>
              <a:rPr lang="en-US" sz="1800" b="1" dirty="0">
                <a:latin typeface="Times New Roman" panose="02020603050405020304" pitchFamily="18" charset="0"/>
                <a:cs typeface="Times New Roman" panose="02020603050405020304" pitchFamily="18" charset="0"/>
              </a:rPr>
              <a:t> </a:t>
            </a:r>
          </a:p>
        </p:txBody>
      </p:sp>
      <p:graphicFrame>
        <p:nvGraphicFramePr>
          <p:cNvPr id="5" name="Table 8">
            <a:extLst>
              <a:ext uri="{FF2B5EF4-FFF2-40B4-BE49-F238E27FC236}">
                <a16:creationId xmlns:a16="http://schemas.microsoft.com/office/drawing/2014/main" id="{D7B29524-C591-76E5-7E5D-49EA32B22248}"/>
              </a:ext>
            </a:extLst>
          </p:cNvPr>
          <p:cNvGraphicFramePr>
            <a:graphicFrameLocks noGrp="1"/>
          </p:cNvGraphicFramePr>
          <p:nvPr/>
        </p:nvGraphicFramePr>
        <p:xfrm>
          <a:off x="332012" y="3428999"/>
          <a:ext cx="9937404" cy="2773680"/>
        </p:xfrm>
        <a:graphic>
          <a:graphicData uri="http://schemas.openxmlformats.org/drawingml/2006/table">
            <a:tbl>
              <a:tblPr firstRow="1" bandRow="1">
                <a:tableStyleId>{5C22544A-7EE6-4342-B048-85BDC9FD1C3A}</a:tableStyleId>
              </a:tblPr>
              <a:tblGrid>
                <a:gridCol w="4968702">
                  <a:extLst>
                    <a:ext uri="{9D8B030D-6E8A-4147-A177-3AD203B41FA5}">
                      <a16:colId xmlns:a16="http://schemas.microsoft.com/office/drawing/2014/main" val="165822269"/>
                    </a:ext>
                  </a:extLst>
                </a:gridCol>
                <a:gridCol w="4968702">
                  <a:extLst>
                    <a:ext uri="{9D8B030D-6E8A-4147-A177-3AD203B41FA5}">
                      <a16:colId xmlns:a16="http://schemas.microsoft.com/office/drawing/2014/main" val="408792880"/>
                    </a:ext>
                  </a:extLst>
                </a:gridCol>
              </a:tblGrid>
              <a:tr h="352340">
                <a:tc gridSpan="2">
                  <a:txBody>
                    <a:bodyPr/>
                    <a:lstStyle/>
                    <a:p>
                      <a:pPr algn="ctr"/>
                      <a:r>
                        <a:rPr lang="en-US" sz="2000" u="sng" dirty="0">
                          <a:latin typeface="Times New Roman" panose="02020603050405020304" pitchFamily="18" charset="0"/>
                          <a:cs typeface="Times New Roman" panose="02020603050405020304" pitchFamily="18" charset="0"/>
                        </a:rPr>
                        <a:t>Transaction under LRS includes:</a:t>
                      </a:r>
                    </a:p>
                  </a:txBody>
                  <a:tcPr/>
                </a:tc>
                <a:tc hMerge="1">
                  <a:txBody>
                    <a:bodyPr/>
                    <a:lstStyle/>
                    <a:p>
                      <a:endParaRPr lang="en-US" dirty="0"/>
                    </a:p>
                  </a:txBody>
                  <a:tcPr/>
                </a:tc>
                <a:extLst>
                  <a:ext uri="{0D108BD9-81ED-4DB2-BD59-A6C34878D82A}">
                    <a16:rowId xmlns:a16="http://schemas.microsoft.com/office/drawing/2014/main" val="3707173518"/>
                  </a:ext>
                </a:extLst>
              </a:tr>
              <a:tr h="352340">
                <a:tc gridSpan="2">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000" b="1" u="sng" dirty="0">
                          <a:latin typeface="Times New Roman" panose="02020603050405020304" pitchFamily="18" charset="0"/>
                          <a:cs typeface="Times New Roman" panose="02020603050405020304" pitchFamily="18" charset="0"/>
                        </a:rPr>
                        <a:t>Current A/c transaction</a:t>
                      </a:r>
                    </a:p>
                  </a:txBody>
                  <a:tcPr/>
                </a:tc>
                <a:tc hMerge="1">
                  <a:txBody>
                    <a:bodyPr/>
                    <a:lstStyle/>
                    <a:p>
                      <a:r>
                        <a:rPr lang="en-US" sz="2000" b="1" dirty="0">
                          <a:latin typeface="Times New Roman" panose="02020603050405020304" pitchFamily="18" charset="0"/>
                          <a:cs typeface="Times New Roman" panose="02020603050405020304" pitchFamily="18" charset="0"/>
                        </a:rPr>
                        <a:t>Current A/c transaction</a:t>
                      </a:r>
                    </a:p>
                  </a:txBody>
                  <a:tcPr/>
                </a:tc>
                <a:extLst>
                  <a:ext uri="{0D108BD9-81ED-4DB2-BD59-A6C34878D82A}">
                    <a16:rowId xmlns:a16="http://schemas.microsoft.com/office/drawing/2014/main" val="3793551648"/>
                  </a:ext>
                </a:extLst>
              </a:tr>
              <a:tr h="352340">
                <a:tc>
                  <a:txBody>
                    <a:bodyPr/>
                    <a:lstStyle/>
                    <a:p>
                      <a:r>
                        <a:rPr lang="en-US" sz="2000" dirty="0">
                          <a:latin typeface="Times New Roman" panose="02020603050405020304" pitchFamily="18" charset="0"/>
                          <a:cs typeface="Times New Roman" panose="02020603050405020304" pitchFamily="18" charset="0"/>
                        </a:rPr>
                        <a:t>1. Business trip abroad</a:t>
                      </a:r>
                    </a:p>
                  </a:txBody>
                  <a:tcPr/>
                </a:tc>
                <a:tc>
                  <a:txBody>
                    <a:bodyPr/>
                    <a:lstStyle/>
                    <a:p>
                      <a:r>
                        <a:rPr lang="en-US" sz="2000" dirty="0">
                          <a:latin typeface="Times New Roman" panose="02020603050405020304" pitchFamily="18" charset="0"/>
                          <a:cs typeface="Times New Roman" panose="02020603050405020304" pitchFamily="18" charset="0"/>
                        </a:rPr>
                        <a:t>6. Pvt. Visits/ Business trips abroad</a:t>
                      </a:r>
                    </a:p>
                  </a:txBody>
                  <a:tcPr/>
                </a:tc>
                <a:extLst>
                  <a:ext uri="{0D108BD9-81ED-4DB2-BD59-A6C34878D82A}">
                    <a16:rowId xmlns:a16="http://schemas.microsoft.com/office/drawing/2014/main" val="1743870568"/>
                  </a:ext>
                </a:extLst>
              </a:tr>
              <a:tr h="352340">
                <a:tc>
                  <a:txBody>
                    <a:bodyPr/>
                    <a:lstStyle/>
                    <a:p>
                      <a:r>
                        <a:rPr lang="en-US" sz="2000" dirty="0">
                          <a:latin typeface="Times New Roman" panose="02020603050405020304" pitchFamily="18" charset="0"/>
                          <a:cs typeface="Times New Roman" panose="02020603050405020304" pitchFamily="18" charset="0"/>
                        </a:rPr>
                        <a:t>2. Medical treatment abroad</a:t>
                      </a:r>
                    </a:p>
                  </a:txBody>
                  <a:tcPr/>
                </a:tc>
                <a:tc>
                  <a:txBody>
                    <a:bodyPr/>
                    <a:lstStyle/>
                    <a:p>
                      <a:r>
                        <a:rPr lang="en-US" sz="2000" dirty="0">
                          <a:latin typeface="Times New Roman" panose="02020603050405020304" pitchFamily="18" charset="0"/>
                          <a:cs typeface="Times New Roman" panose="02020603050405020304" pitchFamily="18" charset="0"/>
                        </a:rPr>
                        <a:t>7. Tour related expenses outside India</a:t>
                      </a:r>
                    </a:p>
                  </a:txBody>
                  <a:tcPr/>
                </a:tc>
                <a:extLst>
                  <a:ext uri="{0D108BD9-81ED-4DB2-BD59-A6C34878D82A}">
                    <a16:rowId xmlns:a16="http://schemas.microsoft.com/office/drawing/2014/main" val="3659307213"/>
                  </a:ext>
                </a:extLst>
              </a:tr>
              <a:tr h="352340">
                <a:tc>
                  <a:txBody>
                    <a:bodyPr/>
                    <a:lstStyle/>
                    <a:p>
                      <a:r>
                        <a:rPr lang="en-US" sz="2000" dirty="0">
                          <a:latin typeface="Times New Roman" panose="02020603050405020304" pitchFamily="18" charset="0"/>
                          <a:cs typeface="Times New Roman" panose="02020603050405020304" pitchFamily="18" charset="0"/>
                        </a:rPr>
                        <a:t>3.Student pursuing studies abroad</a:t>
                      </a:r>
                    </a:p>
                  </a:txBody>
                  <a:tcPr/>
                </a:tc>
                <a:tc>
                  <a:txBody>
                    <a:bodyPr/>
                    <a:lstStyle/>
                    <a:p>
                      <a:r>
                        <a:rPr lang="en-US" sz="2000" dirty="0">
                          <a:latin typeface="Times New Roman" panose="02020603050405020304" pitchFamily="18" charset="0"/>
                          <a:cs typeface="Times New Roman" panose="02020603050405020304" pitchFamily="18" charset="0"/>
                        </a:rPr>
                        <a:t>8. Gift to resident outside India</a:t>
                      </a:r>
                    </a:p>
                  </a:txBody>
                  <a:tcPr/>
                </a:tc>
                <a:extLst>
                  <a:ext uri="{0D108BD9-81ED-4DB2-BD59-A6C34878D82A}">
                    <a16:rowId xmlns:a16="http://schemas.microsoft.com/office/drawing/2014/main" val="4060238257"/>
                  </a:ext>
                </a:extLst>
              </a:tr>
              <a:tr h="352340">
                <a:tc>
                  <a:txBody>
                    <a:bodyPr/>
                    <a:lstStyle/>
                    <a:p>
                      <a:r>
                        <a:rPr lang="en-US" sz="2000" dirty="0">
                          <a:latin typeface="Times New Roman" panose="02020603050405020304" pitchFamily="18" charset="0"/>
                          <a:cs typeface="Times New Roman" panose="02020603050405020304" pitchFamily="18" charset="0"/>
                        </a:rPr>
                        <a:t>4. Emigration abroad</a:t>
                      </a:r>
                    </a:p>
                  </a:txBody>
                  <a:tcPr/>
                </a:tc>
                <a:tc>
                  <a:txBody>
                    <a:bodyPr/>
                    <a:lstStyle/>
                    <a:p>
                      <a:r>
                        <a:rPr lang="en-US" sz="2000" dirty="0">
                          <a:latin typeface="Times New Roman" panose="02020603050405020304" pitchFamily="18" charset="0"/>
                          <a:cs typeface="Times New Roman" panose="02020603050405020304" pitchFamily="18" charset="0"/>
                        </a:rPr>
                        <a:t>9. Donation to org. outside India</a:t>
                      </a:r>
                    </a:p>
                  </a:txBody>
                  <a:tcPr/>
                </a:tc>
                <a:extLst>
                  <a:ext uri="{0D108BD9-81ED-4DB2-BD59-A6C34878D82A}">
                    <a16:rowId xmlns:a16="http://schemas.microsoft.com/office/drawing/2014/main" val="2584182965"/>
                  </a:ext>
                </a:extLst>
              </a:tr>
              <a:tr h="352340">
                <a:tc>
                  <a:txBody>
                    <a:bodyPr/>
                    <a:lstStyle/>
                    <a:p>
                      <a:r>
                        <a:rPr lang="en-US" sz="2000" dirty="0">
                          <a:latin typeface="Times New Roman" panose="02020603050405020304" pitchFamily="18" charset="0"/>
                          <a:cs typeface="Times New Roman" panose="02020603050405020304" pitchFamily="18" charset="0"/>
                        </a:rPr>
                        <a:t>5. maintenance of close relative abroad</a:t>
                      </a:r>
                    </a:p>
                  </a:txBody>
                  <a:tcPr/>
                </a:tc>
                <a:tc>
                  <a:txBody>
                    <a:bodyPr/>
                    <a:lstStyle/>
                    <a:p>
                      <a:r>
                        <a:rPr lang="en-US" sz="2000" dirty="0">
                          <a:latin typeface="Times New Roman" panose="02020603050405020304" pitchFamily="18" charset="0"/>
                          <a:cs typeface="Times New Roman" panose="02020603050405020304" pitchFamily="18" charset="0"/>
                        </a:rPr>
                        <a:t>10. Person going about for employment</a:t>
                      </a:r>
                    </a:p>
                  </a:txBody>
                  <a:tcPr/>
                </a:tc>
                <a:extLst>
                  <a:ext uri="{0D108BD9-81ED-4DB2-BD59-A6C34878D82A}">
                    <a16:rowId xmlns:a16="http://schemas.microsoft.com/office/drawing/2014/main" val="2129518070"/>
                  </a:ext>
                </a:extLst>
              </a:tr>
            </a:tbl>
          </a:graphicData>
        </a:graphic>
      </p:graphicFrame>
      <p:sp>
        <p:nvSpPr>
          <p:cNvPr id="7" name="Title 1">
            <a:extLst>
              <a:ext uri="{FF2B5EF4-FFF2-40B4-BE49-F238E27FC236}">
                <a16:creationId xmlns:a16="http://schemas.microsoft.com/office/drawing/2014/main" id="{C8A69558-B4A5-98C5-FAD7-E79DFB759B5F}"/>
              </a:ext>
            </a:extLst>
          </p:cNvPr>
          <p:cNvSpPr>
            <a:spLocks noGrp="1"/>
          </p:cNvSpPr>
          <p:nvPr>
            <p:ph type="title"/>
          </p:nvPr>
        </p:nvSpPr>
        <p:spPr>
          <a:xfrm>
            <a:off x="-1" y="0"/>
            <a:ext cx="12192001" cy="1770743"/>
          </a:xfrm>
          <a:solidFill>
            <a:srgbClr val="92D050"/>
          </a:solidFill>
          <a:ln>
            <a:solidFill>
              <a:schemeClr val="accent1">
                <a:lumMod val="60000"/>
                <a:lumOff val="40000"/>
              </a:schemeClr>
            </a:solidFill>
          </a:ln>
        </p:spPr>
        <p:txBody>
          <a:bodyPr vert="horz" lIns="91440" tIns="45720" rIns="91440" bIns="45720" rtlCol="0" anchor="t">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Section 206C(1G)</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Receive Amount for Remitting Abroad under LRS, or </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For Selling Travel Package </a:t>
            </a:r>
          </a:p>
        </p:txBody>
      </p:sp>
    </p:spTree>
    <p:extLst>
      <p:ext uri="{BB962C8B-B14F-4D97-AF65-F5344CB8AC3E}">
        <p14:creationId xmlns:p14="http://schemas.microsoft.com/office/powerpoint/2010/main" val="154873699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8">
            <a:extLst>
              <a:ext uri="{FF2B5EF4-FFF2-40B4-BE49-F238E27FC236}">
                <a16:creationId xmlns:a16="http://schemas.microsoft.com/office/drawing/2014/main" id="{D7B29524-C591-76E5-7E5D-49EA32B22248}"/>
              </a:ext>
            </a:extLst>
          </p:cNvPr>
          <p:cNvGraphicFramePr>
            <a:graphicFrameLocks noGrp="1"/>
          </p:cNvGraphicFramePr>
          <p:nvPr/>
        </p:nvGraphicFramePr>
        <p:xfrm>
          <a:off x="571162" y="2194561"/>
          <a:ext cx="9037072" cy="4065563"/>
        </p:xfrm>
        <a:graphic>
          <a:graphicData uri="http://schemas.openxmlformats.org/drawingml/2006/table">
            <a:tbl>
              <a:tblPr firstRow="1" bandRow="1">
                <a:tableStyleId>{5C22544A-7EE6-4342-B048-85BDC9FD1C3A}</a:tableStyleId>
              </a:tblPr>
              <a:tblGrid>
                <a:gridCol w="9037072">
                  <a:extLst>
                    <a:ext uri="{9D8B030D-6E8A-4147-A177-3AD203B41FA5}">
                      <a16:colId xmlns:a16="http://schemas.microsoft.com/office/drawing/2014/main" val="165822269"/>
                    </a:ext>
                  </a:extLst>
                </a:gridCol>
              </a:tblGrid>
              <a:tr h="592731">
                <a:tc>
                  <a:txBody>
                    <a:bodyPr/>
                    <a:lstStyle/>
                    <a:p>
                      <a:pPr algn="ctr"/>
                      <a:r>
                        <a:rPr lang="en-US" sz="2000" u="sng" dirty="0">
                          <a:latin typeface="Times New Roman" panose="02020603050405020304" pitchFamily="18" charset="0"/>
                          <a:cs typeface="Times New Roman" panose="02020603050405020304" pitchFamily="18" charset="0"/>
                        </a:rPr>
                        <a:t>Transaction under LRS includes:</a:t>
                      </a:r>
                    </a:p>
                  </a:txBody>
                  <a:tcPr/>
                </a:tc>
                <a:extLst>
                  <a:ext uri="{0D108BD9-81ED-4DB2-BD59-A6C34878D82A}">
                    <a16:rowId xmlns:a16="http://schemas.microsoft.com/office/drawing/2014/main" val="3707173518"/>
                  </a:ext>
                </a:extLst>
              </a:tr>
              <a:tr h="52491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000" b="1" u="sng" dirty="0">
                          <a:latin typeface="Times New Roman" panose="02020603050405020304" pitchFamily="18" charset="0"/>
                          <a:cs typeface="Times New Roman" panose="02020603050405020304" pitchFamily="18" charset="0"/>
                        </a:rPr>
                        <a:t>Capital A/c Transaction</a:t>
                      </a:r>
                    </a:p>
                  </a:txBody>
                  <a:tcPr/>
                </a:tc>
                <a:extLst>
                  <a:ext uri="{0D108BD9-81ED-4DB2-BD59-A6C34878D82A}">
                    <a16:rowId xmlns:a16="http://schemas.microsoft.com/office/drawing/2014/main" val="2129518070"/>
                  </a:ext>
                </a:extLst>
              </a:tr>
              <a:tr h="686580">
                <a:tc>
                  <a:txBody>
                    <a:bodyPr/>
                    <a:lstStyle/>
                    <a:p>
                      <a:r>
                        <a:rPr lang="en-US" sz="2000" dirty="0">
                          <a:latin typeface="Times New Roman" panose="02020603050405020304" pitchFamily="18" charset="0"/>
                          <a:cs typeface="Times New Roman" panose="02020603050405020304" pitchFamily="18" charset="0"/>
                        </a:rPr>
                        <a:t>1. Opening of Foreign currency bank A/c abroad</a:t>
                      </a:r>
                    </a:p>
                  </a:txBody>
                  <a:tcPr/>
                </a:tc>
                <a:extLst>
                  <a:ext uri="{0D108BD9-81ED-4DB2-BD59-A6C34878D82A}">
                    <a16:rowId xmlns:a16="http://schemas.microsoft.com/office/drawing/2014/main" val="476042934"/>
                  </a:ext>
                </a:extLst>
              </a:tr>
              <a:tr h="686580">
                <a:tc>
                  <a:txBody>
                    <a:bodyPr/>
                    <a:lstStyle/>
                    <a:p>
                      <a:r>
                        <a:rPr lang="en-US" sz="2000" dirty="0">
                          <a:latin typeface="Times New Roman" panose="02020603050405020304" pitchFamily="18" charset="0"/>
                          <a:cs typeface="Times New Roman" panose="02020603050405020304" pitchFamily="18" charset="0"/>
                        </a:rPr>
                        <a:t>2. Acquisition of Immovable property located abroad</a:t>
                      </a:r>
                    </a:p>
                  </a:txBody>
                  <a:tcPr/>
                </a:tc>
                <a:extLst>
                  <a:ext uri="{0D108BD9-81ED-4DB2-BD59-A6C34878D82A}">
                    <a16:rowId xmlns:a16="http://schemas.microsoft.com/office/drawing/2014/main" val="3920859053"/>
                  </a:ext>
                </a:extLst>
              </a:tr>
              <a:tr h="524918">
                <a:tc>
                  <a:txBody>
                    <a:bodyPr/>
                    <a:lstStyle/>
                    <a:p>
                      <a:r>
                        <a:rPr lang="en-US" sz="2000" dirty="0">
                          <a:latin typeface="Times New Roman" panose="02020603050405020304" pitchFamily="18" charset="0"/>
                          <a:cs typeface="Times New Roman" panose="02020603050405020304" pitchFamily="18" charset="0"/>
                        </a:rPr>
                        <a:t>3. Overseas direct Investment </a:t>
                      </a:r>
                    </a:p>
                  </a:txBody>
                  <a:tcPr/>
                </a:tc>
                <a:extLst>
                  <a:ext uri="{0D108BD9-81ED-4DB2-BD59-A6C34878D82A}">
                    <a16:rowId xmlns:a16="http://schemas.microsoft.com/office/drawing/2014/main" val="1427908181"/>
                  </a:ext>
                </a:extLst>
              </a:tr>
              <a:tr h="524918">
                <a:tc>
                  <a:txBody>
                    <a:bodyPr/>
                    <a:lstStyle/>
                    <a:p>
                      <a:r>
                        <a:rPr lang="en-US" sz="2000" dirty="0">
                          <a:latin typeface="Times New Roman" panose="02020603050405020304" pitchFamily="18" charset="0"/>
                          <a:cs typeface="Times New Roman" panose="02020603050405020304" pitchFamily="18" charset="0"/>
                        </a:rPr>
                        <a:t>4. Overseas Portfolio Investment </a:t>
                      </a:r>
                    </a:p>
                  </a:txBody>
                  <a:tcPr/>
                </a:tc>
                <a:extLst>
                  <a:ext uri="{0D108BD9-81ED-4DB2-BD59-A6C34878D82A}">
                    <a16:rowId xmlns:a16="http://schemas.microsoft.com/office/drawing/2014/main" val="817122552"/>
                  </a:ext>
                </a:extLst>
              </a:tr>
              <a:tr h="5249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Times New Roman" panose="02020603050405020304" pitchFamily="18" charset="0"/>
                          <a:cs typeface="Times New Roman" panose="02020603050405020304" pitchFamily="18" charset="0"/>
                        </a:rPr>
                        <a:t>5. Extending loans to NRIs, being a relative</a:t>
                      </a:r>
                    </a:p>
                  </a:txBody>
                  <a:tcPr/>
                </a:tc>
                <a:extLst>
                  <a:ext uri="{0D108BD9-81ED-4DB2-BD59-A6C34878D82A}">
                    <a16:rowId xmlns:a16="http://schemas.microsoft.com/office/drawing/2014/main" val="3650580828"/>
                  </a:ext>
                </a:extLst>
              </a:tr>
            </a:tbl>
          </a:graphicData>
        </a:graphic>
      </p:graphicFrame>
      <p:sp>
        <p:nvSpPr>
          <p:cNvPr id="7" name="Title 1">
            <a:extLst>
              <a:ext uri="{FF2B5EF4-FFF2-40B4-BE49-F238E27FC236}">
                <a16:creationId xmlns:a16="http://schemas.microsoft.com/office/drawing/2014/main" id="{C8A69558-B4A5-98C5-FAD7-E79DFB759B5F}"/>
              </a:ext>
            </a:extLst>
          </p:cNvPr>
          <p:cNvSpPr>
            <a:spLocks noGrp="1"/>
          </p:cNvSpPr>
          <p:nvPr>
            <p:ph type="title"/>
          </p:nvPr>
        </p:nvSpPr>
        <p:spPr>
          <a:xfrm>
            <a:off x="-1" y="0"/>
            <a:ext cx="12192001" cy="1770743"/>
          </a:xfrm>
          <a:solidFill>
            <a:srgbClr val="92D050"/>
          </a:solidFill>
          <a:ln>
            <a:solidFill>
              <a:schemeClr val="accent1">
                <a:lumMod val="60000"/>
                <a:lumOff val="40000"/>
              </a:schemeClr>
            </a:solidFill>
          </a:ln>
        </p:spPr>
        <p:txBody>
          <a:bodyPr vert="horz" lIns="91440" tIns="45720" rIns="91440" bIns="45720" rtlCol="0" anchor="t">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Section 206C(1G)</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Receive Amount for Remitting Abroad under LRS, or </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For Selling Travel Package </a:t>
            </a:r>
          </a:p>
        </p:txBody>
      </p:sp>
    </p:spTree>
    <p:extLst>
      <p:ext uri="{BB962C8B-B14F-4D97-AF65-F5344CB8AC3E}">
        <p14:creationId xmlns:p14="http://schemas.microsoft.com/office/powerpoint/2010/main" val="195281918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8A69558-B4A5-98C5-FAD7-E79DFB759B5F}"/>
              </a:ext>
            </a:extLst>
          </p:cNvPr>
          <p:cNvSpPr>
            <a:spLocks noGrp="1"/>
          </p:cNvSpPr>
          <p:nvPr>
            <p:ph type="title"/>
          </p:nvPr>
        </p:nvSpPr>
        <p:spPr>
          <a:xfrm>
            <a:off x="-1" y="0"/>
            <a:ext cx="12192001" cy="1770743"/>
          </a:xfrm>
          <a:solidFill>
            <a:srgbClr val="92D050"/>
          </a:solidFill>
          <a:ln>
            <a:solidFill>
              <a:schemeClr val="accent1">
                <a:lumMod val="60000"/>
                <a:lumOff val="40000"/>
              </a:schemeClr>
            </a:solidFill>
          </a:ln>
        </p:spPr>
        <p:txBody>
          <a:bodyPr vert="horz" lIns="91440" tIns="45720" rIns="91440" bIns="45720" rtlCol="0" anchor="t">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Section 206C(1G)</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Receive Amount for Remitting Abroad under LRS, or </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For Selling Travel Package </a:t>
            </a:r>
          </a:p>
        </p:txBody>
      </p:sp>
      <p:graphicFrame>
        <p:nvGraphicFramePr>
          <p:cNvPr id="2" name="Table 8">
            <a:extLst>
              <a:ext uri="{FF2B5EF4-FFF2-40B4-BE49-F238E27FC236}">
                <a16:creationId xmlns:a16="http://schemas.microsoft.com/office/drawing/2014/main" id="{EC062496-D3C0-4333-4DEF-A86DF13AFD94}"/>
              </a:ext>
            </a:extLst>
          </p:cNvPr>
          <p:cNvGraphicFramePr>
            <a:graphicFrameLocks noGrp="1"/>
          </p:cNvGraphicFramePr>
          <p:nvPr/>
        </p:nvGraphicFramePr>
        <p:xfrm>
          <a:off x="295422" y="1971959"/>
          <a:ext cx="10874325" cy="4768298"/>
        </p:xfrm>
        <a:graphic>
          <a:graphicData uri="http://schemas.openxmlformats.org/drawingml/2006/table">
            <a:tbl>
              <a:tblPr firstRow="1" bandRow="1">
                <a:tableStyleId>{5C22544A-7EE6-4342-B048-85BDC9FD1C3A}</a:tableStyleId>
              </a:tblPr>
              <a:tblGrid>
                <a:gridCol w="10874325">
                  <a:extLst>
                    <a:ext uri="{9D8B030D-6E8A-4147-A177-3AD203B41FA5}">
                      <a16:colId xmlns:a16="http://schemas.microsoft.com/office/drawing/2014/main" val="165822269"/>
                    </a:ext>
                  </a:extLst>
                </a:gridCol>
              </a:tblGrid>
              <a:tr h="374226">
                <a:tc>
                  <a:txBody>
                    <a:bodyPr/>
                    <a:lstStyle/>
                    <a:p>
                      <a:pPr algn="ctr"/>
                      <a:r>
                        <a:rPr lang="en-US" sz="2000" u="sng" dirty="0">
                          <a:latin typeface="Times New Roman" panose="02020603050405020304" pitchFamily="18" charset="0"/>
                          <a:cs typeface="Times New Roman" panose="02020603050405020304" pitchFamily="18" charset="0"/>
                        </a:rPr>
                        <a:t>Transaction Prohibited under LRS:</a:t>
                      </a:r>
                    </a:p>
                  </a:txBody>
                  <a:tcPr/>
                </a:tc>
                <a:extLst>
                  <a:ext uri="{0D108BD9-81ED-4DB2-BD59-A6C34878D82A}">
                    <a16:rowId xmlns:a16="http://schemas.microsoft.com/office/drawing/2014/main" val="3707173518"/>
                  </a:ext>
                </a:extLst>
              </a:tr>
              <a:tr h="374226">
                <a:tc>
                  <a:txBody>
                    <a:bodyPr/>
                    <a:lstStyle/>
                    <a:p>
                      <a:r>
                        <a:rPr lang="en-US" sz="2000" dirty="0">
                          <a:latin typeface="Times New Roman" panose="02020603050405020304" pitchFamily="18" charset="0"/>
                          <a:cs typeface="Times New Roman" panose="02020603050405020304" pitchFamily="18" charset="0"/>
                        </a:rPr>
                        <a:t>1.Remittance out of lottery winning</a:t>
                      </a:r>
                    </a:p>
                  </a:txBody>
                  <a:tcPr/>
                </a:tc>
                <a:extLst>
                  <a:ext uri="{0D108BD9-81ED-4DB2-BD59-A6C34878D82A}">
                    <a16:rowId xmlns:a16="http://schemas.microsoft.com/office/drawing/2014/main" val="476042934"/>
                  </a:ext>
                </a:extLst>
              </a:tr>
              <a:tr h="374226">
                <a:tc>
                  <a:txBody>
                    <a:bodyPr/>
                    <a:lstStyle/>
                    <a:p>
                      <a:r>
                        <a:rPr lang="en-US" sz="2000" dirty="0">
                          <a:latin typeface="Times New Roman" panose="02020603050405020304" pitchFamily="18" charset="0"/>
                          <a:cs typeface="Times New Roman" panose="02020603050405020304" pitchFamily="18" charset="0"/>
                        </a:rPr>
                        <a:t>2. Remittance of income from racing, riding, or any other hobby</a:t>
                      </a:r>
                    </a:p>
                  </a:txBody>
                  <a:tcPr/>
                </a:tc>
                <a:extLst>
                  <a:ext uri="{0D108BD9-81ED-4DB2-BD59-A6C34878D82A}">
                    <a16:rowId xmlns:a16="http://schemas.microsoft.com/office/drawing/2014/main" val="3920859053"/>
                  </a:ext>
                </a:extLst>
              </a:tr>
              <a:tr h="662092">
                <a:tc>
                  <a:txBody>
                    <a:bodyPr/>
                    <a:lstStyle/>
                    <a:p>
                      <a:r>
                        <a:rPr lang="en-US" sz="2000" dirty="0">
                          <a:latin typeface="Times New Roman" panose="02020603050405020304" pitchFamily="18" charset="0"/>
                          <a:cs typeface="Times New Roman" panose="02020603050405020304" pitchFamily="18" charset="0"/>
                        </a:rPr>
                        <a:t>3. Remittance for purchase of lottery tickets, banned/ prescribed magazines, football pools, sweepstakes etc.</a:t>
                      </a:r>
                    </a:p>
                  </a:txBody>
                  <a:tcPr/>
                </a:tc>
                <a:extLst>
                  <a:ext uri="{0D108BD9-81ED-4DB2-BD59-A6C34878D82A}">
                    <a16:rowId xmlns:a16="http://schemas.microsoft.com/office/drawing/2014/main" val="1427908181"/>
                  </a:ext>
                </a:extLst>
              </a:tr>
              <a:tr h="662092">
                <a:tc>
                  <a:txBody>
                    <a:bodyPr/>
                    <a:lstStyle/>
                    <a:p>
                      <a:r>
                        <a:rPr lang="en-US" sz="2000" dirty="0">
                          <a:latin typeface="Times New Roman" panose="02020603050405020304" pitchFamily="18" charset="0"/>
                          <a:cs typeface="Times New Roman" panose="02020603050405020304" pitchFamily="18" charset="0"/>
                        </a:rPr>
                        <a:t>4. Payment of Commission on export made towards equity investment in joint venture /wholly owned subsidiaries abroad of Indian companies </a:t>
                      </a:r>
                    </a:p>
                  </a:txBody>
                  <a:tcPr/>
                </a:tc>
                <a:extLst>
                  <a:ext uri="{0D108BD9-81ED-4DB2-BD59-A6C34878D82A}">
                    <a16:rowId xmlns:a16="http://schemas.microsoft.com/office/drawing/2014/main" val="817122552"/>
                  </a:ext>
                </a:extLst>
              </a:tr>
              <a:tr h="3742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Times New Roman" panose="02020603050405020304" pitchFamily="18" charset="0"/>
                          <a:cs typeface="Times New Roman" panose="02020603050405020304" pitchFamily="18" charset="0"/>
                        </a:rPr>
                        <a:t>5. Remittance of dividend by any company to which the requirement of dividend balancing is applicable</a:t>
                      </a:r>
                    </a:p>
                  </a:txBody>
                  <a:tcPr/>
                </a:tc>
                <a:extLst>
                  <a:ext uri="{0D108BD9-81ED-4DB2-BD59-A6C34878D82A}">
                    <a16:rowId xmlns:a16="http://schemas.microsoft.com/office/drawing/2014/main" val="3650580828"/>
                  </a:ext>
                </a:extLst>
              </a:tr>
              <a:tr h="6620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Times New Roman" panose="02020603050405020304" pitchFamily="18" charset="0"/>
                          <a:cs typeface="Times New Roman" panose="02020603050405020304" pitchFamily="18" charset="0"/>
                        </a:rPr>
                        <a:t>6. Payment of Commission on exports under rupees state credit route accept Commission up to 10% of invoice value of exports of tea and tobacco.</a:t>
                      </a:r>
                    </a:p>
                  </a:txBody>
                  <a:tcPr/>
                </a:tc>
                <a:extLst>
                  <a:ext uri="{0D108BD9-81ED-4DB2-BD59-A6C34878D82A}">
                    <a16:rowId xmlns:a16="http://schemas.microsoft.com/office/drawing/2014/main" val="1798386919"/>
                  </a:ext>
                </a:extLst>
              </a:tr>
              <a:tr h="3742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Times New Roman" panose="02020603050405020304" pitchFamily="18" charset="0"/>
                          <a:cs typeface="Times New Roman" panose="02020603050405020304" pitchFamily="18" charset="0"/>
                        </a:rPr>
                        <a:t>7. Payment related to callback service of telephone.</a:t>
                      </a:r>
                    </a:p>
                  </a:txBody>
                  <a:tcPr/>
                </a:tc>
                <a:extLst>
                  <a:ext uri="{0D108BD9-81ED-4DB2-BD59-A6C34878D82A}">
                    <a16:rowId xmlns:a16="http://schemas.microsoft.com/office/drawing/2014/main" val="3250147290"/>
                  </a:ext>
                </a:extLst>
              </a:tr>
              <a:tr h="6839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Times New Roman" panose="02020603050405020304" pitchFamily="18" charset="0"/>
                          <a:cs typeface="Times New Roman" panose="02020603050405020304" pitchFamily="18" charset="0"/>
                        </a:rPr>
                        <a:t>8. Remittance of interest income on funds held in non-resident special rupees scheme account.</a:t>
                      </a:r>
                    </a:p>
                  </a:txBody>
                  <a:tcPr/>
                </a:tc>
                <a:extLst>
                  <a:ext uri="{0D108BD9-81ED-4DB2-BD59-A6C34878D82A}">
                    <a16:rowId xmlns:a16="http://schemas.microsoft.com/office/drawing/2014/main" val="1698196548"/>
                  </a:ext>
                </a:extLst>
              </a:tr>
            </a:tbl>
          </a:graphicData>
        </a:graphic>
      </p:graphicFrame>
    </p:spTree>
    <p:extLst>
      <p:ext uri="{BB962C8B-B14F-4D97-AF65-F5344CB8AC3E}">
        <p14:creationId xmlns:p14="http://schemas.microsoft.com/office/powerpoint/2010/main" val="1061204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4800" b="1" u="sng" dirty="0">
                <a:solidFill>
                  <a:schemeClr val="tx1"/>
                </a:solidFill>
                <a:latin typeface="Times New Roman" panose="02020603050405020304" pitchFamily="18" charset="0"/>
                <a:cs typeface="Times New Roman" panose="02020603050405020304" pitchFamily="18" charset="0"/>
              </a:rPr>
              <a:t>Chart of TDS/TCS Provisions</a:t>
            </a:r>
            <a:endParaRPr lang="en-US" sz="4800" u="sng" dirty="0">
              <a:solidFill>
                <a:schemeClr val="tx1"/>
              </a:solidFill>
            </a:endParaRPr>
          </a:p>
        </p:txBody>
      </p:sp>
      <p:graphicFrame>
        <p:nvGraphicFramePr>
          <p:cNvPr id="4" name="Table 3">
            <a:extLst>
              <a:ext uri="{FF2B5EF4-FFF2-40B4-BE49-F238E27FC236}">
                <a16:creationId xmlns:a16="http://schemas.microsoft.com/office/drawing/2014/main" id="{EE94DFC1-FDF9-A8CE-F8A2-051DB8B6772B}"/>
              </a:ext>
            </a:extLst>
          </p:cNvPr>
          <p:cNvGraphicFramePr>
            <a:graphicFrameLocks noGrp="1"/>
          </p:cNvGraphicFramePr>
          <p:nvPr>
            <p:extLst>
              <p:ext uri="{D42A27DB-BD31-4B8C-83A1-F6EECF244321}">
                <p14:modId xmlns:p14="http://schemas.microsoft.com/office/powerpoint/2010/main" val="210898062"/>
              </p:ext>
            </p:extLst>
          </p:nvPr>
        </p:nvGraphicFramePr>
        <p:xfrm>
          <a:off x="484010" y="1875072"/>
          <a:ext cx="9345967" cy="3528706"/>
        </p:xfrm>
        <a:graphic>
          <a:graphicData uri="http://schemas.openxmlformats.org/drawingml/2006/table">
            <a:tbl>
              <a:tblPr firstRow="1" bandRow="1">
                <a:tableStyleId>{5C22544A-7EE6-4342-B048-85BDC9FD1C3A}</a:tableStyleId>
              </a:tblPr>
              <a:tblGrid>
                <a:gridCol w="1558234">
                  <a:extLst>
                    <a:ext uri="{9D8B030D-6E8A-4147-A177-3AD203B41FA5}">
                      <a16:colId xmlns:a16="http://schemas.microsoft.com/office/drawing/2014/main" val="3675088961"/>
                    </a:ext>
                  </a:extLst>
                </a:gridCol>
                <a:gridCol w="7787733">
                  <a:extLst>
                    <a:ext uri="{9D8B030D-6E8A-4147-A177-3AD203B41FA5}">
                      <a16:colId xmlns:a16="http://schemas.microsoft.com/office/drawing/2014/main" val="1888859704"/>
                    </a:ext>
                  </a:extLst>
                </a:gridCol>
              </a:tblGrid>
              <a:tr h="525652">
                <a:tc>
                  <a:txBody>
                    <a:bodyPr/>
                    <a:lstStyle/>
                    <a:p>
                      <a:pPr algn="ctr"/>
                      <a:r>
                        <a:rPr lang="en-US" sz="2000" b="1" dirty="0">
                          <a:latin typeface="Times New Roman" panose="02020603050405020304" pitchFamily="18" charset="0"/>
                          <a:cs typeface="Times New Roman" panose="02020603050405020304" pitchFamily="18" charset="0"/>
                        </a:rPr>
                        <a:t>Section No.</a:t>
                      </a:r>
                    </a:p>
                  </a:txBody>
                  <a:tcPr/>
                </a:tc>
                <a:tc>
                  <a:txBody>
                    <a:bodyPr/>
                    <a:lstStyle/>
                    <a:p>
                      <a:pPr algn="ctr"/>
                      <a:r>
                        <a:rPr lang="en-US" sz="2000" b="1" dirty="0">
                          <a:latin typeface="Times New Roman" panose="02020603050405020304" pitchFamily="18" charset="0"/>
                          <a:cs typeface="Times New Roman" panose="02020603050405020304" pitchFamily="18" charset="0"/>
                        </a:rPr>
                        <a:t>Nature of Receipts</a:t>
                      </a:r>
                    </a:p>
                  </a:txBody>
                  <a:tcPr/>
                </a:tc>
                <a:extLst>
                  <a:ext uri="{0D108BD9-81ED-4DB2-BD59-A6C34878D82A}">
                    <a16:rowId xmlns:a16="http://schemas.microsoft.com/office/drawing/2014/main" val="2809122479"/>
                  </a:ext>
                </a:extLst>
              </a:tr>
              <a:tr h="500509">
                <a:tc>
                  <a:txBody>
                    <a:bodyPr/>
                    <a:lstStyle/>
                    <a:p>
                      <a:pPr algn="ctr"/>
                      <a:r>
                        <a:rPr lang="en-US" b="0" dirty="0">
                          <a:latin typeface="Times New Roman" panose="02020603050405020304" pitchFamily="18" charset="0"/>
                          <a:cs typeface="Times New Roman" panose="02020603050405020304" pitchFamily="18" charset="0"/>
                        </a:rPr>
                        <a:t>206C(1C)(iii)</a:t>
                      </a:r>
                    </a:p>
                  </a:txBody>
                  <a:tcPr/>
                </a:tc>
                <a:tc>
                  <a:txBody>
                    <a:bodyPr/>
                    <a:lstStyle/>
                    <a:p>
                      <a:pPr algn="ctr"/>
                      <a:r>
                        <a:rPr lang="en-US" b="0" dirty="0">
                          <a:latin typeface="Times New Roman" panose="02020603050405020304" pitchFamily="18" charset="0"/>
                          <a:cs typeface="Times New Roman" panose="02020603050405020304" pitchFamily="18" charset="0"/>
                        </a:rPr>
                        <a:t>Collection from Contractors / Licensee/ Lease relating to Mine or Quarry</a:t>
                      </a:r>
                    </a:p>
                  </a:txBody>
                  <a:tcPr/>
                </a:tc>
                <a:extLst>
                  <a:ext uri="{0D108BD9-81ED-4DB2-BD59-A6C34878D82A}">
                    <a16:rowId xmlns:a16="http://schemas.microsoft.com/office/drawing/2014/main" val="1512189815"/>
                  </a:ext>
                </a:extLst>
              </a:tr>
              <a:tr h="500509">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206C(1)(vi)</a:t>
                      </a:r>
                    </a:p>
                  </a:txBody>
                  <a:tcPr/>
                </a:tc>
                <a:tc>
                  <a:txBody>
                    <a:bodyPr/>
                    <a:lstStyle/>
                    <a:p>
                      <a:pPr algn="ctr"/>
                      <a:r>
                        <a:rPr lang="en-US" sz="1800" b="0" dirty="0">
                          <a:latin typeface="Times New Roman" panose="02020603050405020304" pitchFamily="18" charset="0"/>
                          <a:cs typeface="Times New Roman" panose="02020603050405020304" pitchFamily="18" charset="0"/>
                        </a:rPr>
                        <a:t>Sale of certain Minerals</a:t>
                      </a:r>
                    </a:p>
                  </a:txBody>
                  <a:tcPr/>
                </a:tc>
                <a:extLst>
                  <a:ext uri="{0D108BD9-81ED-4DB2-BD59-A6C34878D82A}">
                    <a16:rowId xmlns:a16="http://schemas.microsoft.com/office/drawing/2014/main" val="823253925"/>
                  </a:ext>
                </a:extLst>
              </a:tr>
              <a:tr h="500509">
                <a:tc>
                  <a:txBody>
                    <a:bodyPr/>
                    <a:lstStyle/>
                    <a:p>
                      <a:pPr algn="ctr"/>
                      <a:r>
                        <a:rPr lang="en-US" sz="1800" b="1" dirty="0">
                          <a:latin typeface="Times New Roman" panose="02020603050405020304" pitchFamily="18" charset="0"/>
                          <a:cs typeface="Times New Roman" panose="02020603050405020304" pitchFamily="18" charset="0"/>
                        </a:rPr>
                        <a:t>206C(1F)</a:t>
                      </a:r>
                    </a:p>
                  </a:txBody>
                  <a:tcPr/>
                </a:tc>
                <a:tc>
                  <a:txBody>
                    <a:bodyPr/>
                    <a:lstStyle/>
                    <a:p>
                      <a:pPr algn="ctr"/>
                      <a:r>
                        <a:rPr lang="en-US" sz="1800" b="1" dirty="0">
                          <a:latin typeface="Times New Roman" panose="02020603050405020304" pitchFamily="18" charset="0"/>
                          <a:cs typeface="Times New Roman" panose="02020603050405020304" pitchFamily="18" charset="0"/>
                        </a:rPr>
                        <a:t>Sale of Motor Vehicle </a:t>
                      </a:r>
                    </a:p>
                  </a:txBody>
                  <a:tcPr/>
                </a:tc>
                <a:extLst>
                  <a:ext uri="{0D108BD9-81ED-4DB2-BD59-A6C34878D82A}">
                    <a16:rowId xmlns:a16="http://schemas.microsoft.com/office/drawing/2014/main" val="583917131"/>
                  </a:ext>
                </a:extLst>
              </a:tr>
              <a:tr h="500509">
                <a:tc>
                  <a:txBody>
                    <a:bodyPr/>
                    <a:lstStyle/>
                    <a:p>
                      <a:pPr algn="ctr"/>
                      <a:r>
                        <a:rPr lang="en-US" sz="1800" b="1" dirty="0">
                          <a:latin typeface="Times New Roman" panose="02020603050405020304" pitchFamily="18" charset="0"/>
                          <a:cs typeface="Times New Roman" panose="02020603050405020304" pitchFamily="18" charset="0"/>
                        </a:rPr>
                        <a:t>206C(1G)(a)</a:t>
                      </a:r>
                    </a:p>
                  </a:txBody>
                  <a:tcPr/>
                </a:tc>
                <a:tc>
                  <a:txBody>
                    <a:bodyPr/>
                    <a:lstStyle/>
                    <a:p>
                      <a:pPr algn="ctr"/>
                      <a:r>
                        <a:rPr lang="en-US" sz="1800" b="1" dirty="0">
                          <a:latin typeface="Times New Roman" panose="02020603050405020304" pitchFamily="18" charset="0"/>
                          <a:cs typeface="Times New Roman" panose="02020603050405020304" pitchFamily="18" charset="0"/>
                        </a:rPr>
                        <a:t>Remittance under LRS</a:t>
                      </a:r>
                    </a:p>
                  </a:txBody>
                  <a:tcPr/>
                </a:tc>
                <a:extLst>
                  <a:ext uri="{0D108BD9-81ED-4DB2-BD59-A6C34878D82A}">
                    <a16:rowId xmlns:a16="http://schemas.microsoft.com/office/drawing/2014/main" val="3849197795"/>
                  </a:ext>
                </a:extLst>
              </a:tr>
              <a:tr h="500509">
                <a:tc>
                  <a:txBody>
                    <a:bodyPr/>
                    <a:lstStyle/>
                    <a:p>
                      <a:pPr algn="ctr"/>
                      <a:r>
                        <a:rPr lang="en-US" sz="1800" b="1" dirty="0">
                          <a:latin typeface="Times New Roman" panose="02020603050405020304" pitchFamily="18" charset="0"/>
                          <a:cs typeface="Times New Roman" panose="02020603050405020304" pitchFamily="18" charset="0"/>
                        </a:rPr>
                        <a:t>206C(1G)(b)</a:t>
                      </a:r>
                    </a:p>
                  </a:txBody>
                  <a:tcPr/>
                </a:tc>
                <a:tc>
                  <a:txBody>
                    <a:bodyPr/>
                    <a:lstStyle/>
                    <a:p>
                      <a:pPr algn="ctr"/>
                      <a:r>
                        <a:rPr lang="en-US" sz="1800" b="1" dirty="0">
                          <a:latin typeface="Times New Roman" panose="02020603050405020304" pitchFamily="18" charset="0"/>
                          <a:cs typeface="Times New Roman" panose="02020603050405020304" pitchFamily="18" charset="0"/>
                        </a:rPr>
                        <a:t>Remittance under LRS for ‘Purchase of overseas tour program package’</a:t>
                      </a:r>
                    </a:p>
                  </a:txBody>
                  <a:tcPr/>
                </a:tc>
                <a:extLst>
                  <a:ext uri="{0D108BD9-81ED-4DB2-BD59-A6C34878D82A}">
                    <a16:rowId xmlns:a16="http://schemas.microsoft.com/office/drawing/2014/main" val="899010855"/>
                  </a:ext>
                </a:extLst>
              </a:tr>
              <a:tr h="500509">
                <a:tc>
                  <a:txBody>
                    <a:bodyPr/>
                    <a:lstStyle/>
                    <a:p>
                      <a:pPr algn="ctr"/>
                      <a:r>
                        <a:rPr lang="en-US" sz="1800" b="1" dirty="0">
                          <a:latin typeface="Times New Roman" panose="02020603050405020304" pitchFamily="18" charset="0"/>
                          <a:cs typeface="Times New Roman" panose="02020603050405020304" pitchFamily="18" charset="0"/>
                        </a:rPr>
                        <a:t>206C(1H)</a:t>
                      </a:r>
                    </a:p>
                  </a:txBody>
                  <a:tcPr/>
                </a:tc>
                <a:tc>
                  <a:txBody>
                    <a:bodyPr/>
                    <a:lstStyle/>
                    <a:p>
                      <a:pPr algn="ctr"/>
                      <a:r>
                        <a:rPr lang="en-US" sz="1800" b="1" dirty="0">
                          <a:latin typeface="Times New Roman" panose="02020603050405020304" pitchFamily="18" charset="0"/>
                          <a:cs typeface="Times New Roman" panose="02020603050405020304" pitchFamily="18" charset="0"/>
                        </a:rPr>
                        <a:t>Sale of Goods </a:t>
                      </a:r>
                    </a:p>
                  </a:txBody>
                  <a:tcPr/>
                </a:tc>
                <a:extLst>
                  <a:ext uri="{0D108BD9-81ED-4DB2-BD59-A6C34878D82A}">
                    <a16:rowId xmlns:a16="http://schemas.microsoft.com/office/drawing/2014/main" val="2610860682"/>
                  </a:ext>
                </a:extLst>
              </a:tr>
            </a:tbl>
          </a:graphicData>
        </a:graphic>
      </p:graphicFrame>
    </p:spTree>
    <p:extLst>
      <p:ext uri="{BB962C8B-B14F-4D97-AF65-F5344CB8AC3E}">
        <p14:creationId xmlns:p14="http://schemas.microsoft.com/office/powerpoint/2010/main" val="419343938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465943"/>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206C(1H)</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Sale of Goods </a:t>
            </a:r>
            <a:br>
              <a:rPr lang="en-US" sz="2800" b="1" u="sng" dirty="0">
                <a:solidFill>
                  <a:srgbClr val="0070C0"/>
                </a:solidFill>
                <a:latin typeface="Century Schoolbook Bold" panose="02040804060505020304" pitchFamily="18" charset="0"/>
              </a:rPr>
            </a:br>
            <a:br>
              <a:rPr lang="en-US" sz="2800" b="1" u="sng" dirty="0">
                <a:solidFill>
                  <a:srgbClr val="0070C0"/>
                </a:solidFill>
                <a:latin typeface="Century Schoolbook Bold" panose="02040804060505020304" pitchFamily="18" charset="0"/>
              </a:rPr>
            </a:br>
            <a:endParaRPr lang="en-US" sz="4000" b="1" u="sng" dirty="0">
              <a:solidFill>
                <a:srgbClr val="0070C0"/>
              </a:solidFill>
              <a:latin typeface="Century Schoolbook Bold" panose="02040804060505020304" pitchFamily="18" charset="0"/>
            </a:endParaRPr>
          </a:p>
        </p:txBody>
      </p:sp>
      <p:graphicFrame>
        <p:nvGraphicFramePr>
          <p:cNvPr id="4" name="Diagram 3">
            <a:extLst>
              <a:ext uri="{FF2B5EF4-FFF2-40B4-BE49-F238E27FC236}">
                <a16:creationId xmlns:a16="http://schemas.microsoft.com/office/drawing/2014/main" id="{F37FADCC-70DA-EC3C-5AFC-0D4ACCFA5D2A}"/>
              </a:ext>
            </a:extLst>
          </p:cNvPr>
          <p:cNvGraphicFramePr/>
          <p:nvPr/>
        </p:nvGraphicFramePr>
        <p:xfrm>
          <a:off x="495902" y="2053652"/>
          <a:ext cx="10282026" cy="4265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966981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693889"/>
          </a:xfrm>
          <a:solidFill>
            <a:srgbClr val="92D050"/>
          </a:solidFill>
          <a:ln>
            <a:solidFill>
              <a:schemeClr val="accent1">
                <a:lumMod val="60000"/>
                <a:lumOff val="40000"/>
              </a:schemeClr>
            </a:solidFill>
          </a:ln>
        </p:spPr>
        <p:txBody>
          <a:bodyPr>
            <a:normAutofit fontScale="90000"/>
          </a:bodyPr>
          <a:lstStyle/>
          <a:p>
            <a:pPr algn="ctr">
              <a:buClrTx/>
              <a:buFontTx/>
            </a:pPr>
            <a:r>
              <a:rPr lang="en-US" sz="4800" b="1" u="sng" dirty="0">
                <a:solidFill>
                  <a:schemeClr val="tx1"/>
                </a:solidFill>
                <a:latin typeface="Times New Roman" panose="02020603050405020304" pitchFamily="18" charset="0"/>
                <a:cs typeface="Times New Roman" panose="02020603050405020304" pitchFamily="18" charset="0"/>
              </a:rPr>
              <a:t>Sale/Purchase of Goods </a:t>
            </a:r>
            <a:br>
              <a:rPr lang="en-US" sz="4800" b="1" u="sng" dirty="0">
                <a:solidFill>
                  <a:schemeClr val="tx1"/>
                </a:solidFill>
                <a:latin typeface="Times New Roman" panose="02020603050405020304" pitchFamily="18" charset="0"/>
                <a:cs typeface="Times New Roman" panose="02020603050405020304" pitchFamily="18" charset="0"/>
              </a:rPr>
            </a:br>
            <a:r>
              <a:rPr lang="en-US" sz="4800" b="1" u="sng" dirty="0">
                <a:solidFill>
                  <a:schemeClr val="tx1"/>
                </a:solidFill>
                <a:latin typeface="Times New Roman" panose="02020603050405020304" pitchFamily="18" charset="0"/>
                <a:cs typeface="Times New Roman" panose="02020603050405020304" pitchFamily="18" charset="0"/>
              </a:rPr>
              <a:t>TDS  section 194Q </a:t>
            </a:r>
            <a:r>
              <a:rPr lang="en-US" sz="6000" b="1" u="sng" dirty="0">
                <a:solidFill>
                  <a:schemeClr val="tx1"/>
                </a:solidFill>
                <a:latin typeface="Times New Roman" panose="02020603050405020304" pitchFamily="18" charset="0"/>
                <a:cs typeface="Times New Roman" panose="02020603050405020304" pitchFamily="18" charset="0"/>
              </a:rPr>
              <a:t>V/s </a:t>
            </a:r>
            <a:r>
              <a:rPr lang="en-US" sz="4800" b="1" u="sng" dirty="0">
                <a:solidFill>
                  <a:schemeClr val="tx1"/>
                </a:solidFill>
                <a:latin typeface="Times New Roman" panose="02020603050405020304" pitchFamily="18" charset="0"/>
                <a:cs typeface="Times New Roman" panose="02020603050405020304" pitchFamily="18" charset="0"/>
              </a:rPr>
              <a:t>TCS 206C(1H)</a:t>
            </a:r>
            <a:endParaRPr lang="en-US" sz="4400" b="1" u="sng" dirty="0">
              <a:solidFill>
                <a:srgbClr val="0070C0"/>
              </a:solidFill>
              <a:latin typeface="Century Schoolbook Bold" panose="02040804060505020304" pitchFamily="18" charset="0"/>
            </a:endParaRPr>
          </a:p>
        </p:txBody>
      </p:sp>
      <p:sp>
        <p:nvSpPr>
          <p:cNvPr id="5" name="Rectangle 4">
            <a:extLst>
              <a:ext uri="{FF2B5EF4-FFF2-40B4-BE49-F238E27FC236}">
                <a16:creationId xmlns:a16="http://schemas.microsoft.com/office/drawing/2014/main" id="{AAB09A9A-2C53-4F52-2EE7-268DD5D6BEBD}"/>
              </a:ext>
            </a:extLst>
          </p:cNvPr>
          <p:cNvSpPr/>
          <p:nvPr/>
        </p:nvSpPr>
        <p:spPr>
          <a:xfrm>
            <a:off x="1704814" y="3766088"/>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6">
            <a:extLst>
              <a:ext uri="{FF2B5EF4-FFF2-40B4-BE49-F238E27FC236}">
                <a16:creationId xmlns:a16="http://schemas.microsoft.com/office/drawing/2014/main" id="{51CC85FF-48B3-A110-063D-A675330C470D}"/>
              </a:ext>
            </a:extLst>
          </p:cNvPr>
          <p:cNvGraphicFramePr>
            <a:graphicFrameLocks noGrp="1"/>
          </p:cNvGraphicFramePr>
          <p:nvPr>
            <p:extLst>
              <p:ext uri="{D42A27DB-BD31-4B8C-83A1-F6EECF244321}">
                <p14:modId xmlns:p14="http://schemas.microsoft.com/office/powerpoint/2010/main" val="47885148"/>
              </p:ext>
            </p:extLst>
          </p:nvPr>
        </p:nvGraphicFramePr>
        <p:xfrm>
          <a:off x="764497" y="2070553"/>
          <a:ext cx="9024080" cy="4225316"/>
        </p:xfrm>
        <a:graphic>
          <a:graphicData uri="http://schemas.openxmlformats.org/drawingml/2006/table">
            <a:tbl>
              <a:tblPr firstRow="1" bandRow="1">
                <a:tableStyleId>{5C22544A-7EE6-4342-B048-85BDC9FD1C3A}</a:tableStyleId>
              </a:tblPr>
              <a:tblGrid>
                <a:gridCol w="2196428">
                  <a:extLst>
                    <a:ext uri="{9D8B030D-6E8A-4147-A177-3AD203B41FA5}">
                      <a16:colId xmlns:a16="http://schemas.microsoft.com/office/drawing/2014/main" val="122820058"/>
                    </a:ext>
                  </a:extLst>
                </a:gridCol>
                <a:gridCol w="3088282">
                  <a:extLst>
                    <a:ext uri="{9D8B030D-6E8A-4147-A177-3AD203B41FA5}">
                      <a16:colId xmlns:a16="http://schemas.microsoft.com/office/drawing/2014/main" val="365617476"/>
                    </a:ext>
                  </a:extLst>
                </a:gridCol>
                <a:gridCol w="3739370">
                  <a:extLst>
                    <a:ext uri="{9D8B030D-6E8A-4147-A177-3AD203B41FA5}">
                      <a16:colId xmlns:a16="http://schemas.microsoft.com/office/drawing/2014/main" val="2408842764"/>
                    </a:ext>
                  </a:extLst>
                </a:gridCol>
              </a:tblGrid>
              <a:tr h="497982">
                <a:tc>
                  <a:txBody>
                    <a:bodyPr/>
                    <a:lstStyle/>
                    <a:p>
                      <a:pPr algn="ctr" rtl="0" fontAlgn="ctr"/>
                      <a:r>
                        <a:rPr lang="en-IN" sz="2000" b="1" i="0" u="none" strike="noStrike" dirty="0">
                          <a:solidFill>
                            <a:srgbClr val="FFFFFF"/>
                          </a:solidFill>
                          <a:effectLst/>
                          <a:latin typeface="Times New Roman" panose="02020603050405020304" pitchFamily="18" charset="0"/>
                        </a:rPr>
                        <a:t>Particulars</a:t>
                      </a:r>
                    </a:p>
                  </a:txBody>
                  <a:tcPr marL="9525" marR="9525" marT="9525" marB="0" anchor="ctr"/>
                </a:tc>
                <a:tc>
                  <a:txBody>
                    <a:bodyPr/>
                    <a:lstStyle/>
                    <a:p>
                      <a:pPr algn="ctr" rtl="0" fontAlgn="ctr"/>
                      <a:r>
                        <a:rPr lang="en-IN" sz="2000" b="1" i="0" u="none" strike="noStrike">
                          <a:solidFill>
                            <a:srgbClr val="FFFFFF"/>
                          </a:solidFill>
                          <a:effectLst/>
                          <a:latin typeface="Times New Roman" panose="02020603050405020304" pitchFamily="18" charset="0"/>
                        </a:rPr>
                        <a:t>Section 194Q</a:t>
                      </a:r>
                    </a:p>
                  </a:txBody>
                  <a:tcPr marL="9525" marR="9525" marT="9525" marB="0" anchor="ctr"/>
                </a:tc>
                <a:tc>
                  <a:txBody>
                    <a:bodyPr/>
                    <a:lstStyle/>
                    <a:p>
                      <a:pPr algn="ctr" rtl="0" fontAlgn="ctr"/>
                      <a:r>
                        <a:rPr lang="en-IN" sz="2000" b="1" i="0" u="none" strike="noStrike">
                          <a:solidFill>
                            <a:srgbClr val="FFFFFF"/>
                          </a:solidFill>
                          <a:effectLst/>
                          <a:latin typeface="Times New Roman" panose="02020603050405020304" pitchFamily="18" charset="0"/>
                        </a:rPr>
                        <a:t>Section 206C(1H)</a:t>
                      </a:r>
                    </a:p>
                  </a:txBody>
                  <a:tcPr marL="9525" marR="9525" marT="9525" marB="0" anchor="ctr"/>
                </a:tc>
                <a:extLst>
                  <a:ext uri="{0D108BD9-81ED-4DB2-BD59-A6C34878D82A}">
                    <a16:rowId xmlns:a16="http://schemas.microsoft.com/office/drawing/2014/main" val="149168272"/>
                  </a:ext>
                </a:extLst>
              </a:tr>
              <a:tr h="929176">
                <a:tc>
                  <a:txBody>
                    <a:bodyPr/>
                    <a:lstStyle/>
                    <a:p>
                      <a:pPr algn="ctr" rtl="0" fontAlgn="ctr"/>
                      <a:r>
                        <a:rPr lang="en-IN" sz="1800" b="1" i="0" u="none" strike="noStrike">
                          <a:solidFill>
                            <a:srgbClr val="000000"/>
                          </a:solidFill>
                          <a:effectLst/>
                          <a:latin typeface="Times New Roman" panose="02020603050405020304" pitchFamily="18" charset="0"/>
                        </a:rPr>
                        <a:t>Applicable</a:t>
                      </a:r>
                    </a:p>
                  </a:txBody>
                  <a:tcPr marL="9525" marR="9525" marT="9525" marB="0" anchor="ctr"/>
                </a:tc>
                <a:tc>
                  <a:txBody>
                    <a:bodyPr/>
                    <a:lstStyle/>
                    <a:p>
                      <a:pPr algn="ctr" rtl="0" fontAlgn="ctr"/>
                      <a:r>
                        <a:rPr lang="en-US" sz="1800" b="1" i="0" u="none" strike="noStrike">
                          <a:solidFill>
                            <a:srgbClr val="000000"/>
                          </a:solidFill>
                          <a:effectLst/>
                          <a:latin typeface="Times New Roman" panose="02020603050405020304" pitchFamily="18" charset="0"/>
                        </a:rPr>
                        <a:t>If the turnover of the Buyer is more than 10 Crore in Previous FY.</a:t>
                      </a:r>
                    </a:p>
                  </a:txBody>
                  <a:tcPr marL="9525" marR="9525" marT="9525" marB="0" anchor="ctr"/>
                </a:tc>
                <a:tc>
                  <a:txBody>
                    <a:bodyPr/>
                    <a:lstStyle/>
                    <a:p>
                      <a:pPr algn="ctr" rtl="0" fontAlgn="ctr"/>
                      <a:r>
                        <a:rPr lang="en-US" sz="1800" b="1" i="0" u="none" strike="noStrike">
                          <a:solidFill>
                            <a:srgbClr val="000000"/>
                          </a:solidFill>
                          <a:effectLst/>
                          <a:latin typeface="Times New Roman" panose="02020603050405020304" pitchFamily="18" charset="0"/>
                        </a:rPr>
                        <a:t>If the turnover of the Seller is more than 10 Crore in the Previous FY.</a:t>
                      </a:r>
                    </a:p>
                  </a:txBody>
                  <a:tcPr marL="9525" marR="9525" marT="9525" marB="0" anchor="ctr"/>
                </a:tc>
                <a:extLst>
                  <a:ext uri="{0D108BD9-81ED-4DB2-BD59-A6C34878D82A}">
                    <a16:rowId xmlns:a16="http://schemas.microsoft.com/office/drawing/2014/main" val="2845103124"/>
                  </a:ext>
                </a:extLst>
              </a:tr>
              <a:tr h="622994">
                <a:tc>
                  <a:txBody>
                    <a:bodyPr/>
                    <a:lstStyle/>
                    <a:p>
                      <a:pPr algn="ctr" rtl="0" fontAlgn="ctr"/>
                      <a:r>
                        <a:rPr lang="en-IN" sz="1800" b="1" i="0" u="none" strike="noStrike">
                          <a:solidFill>
                            <a:srgbClr val="000000"/>
                          </a:solidFill>
                          <a:effectLst/>
                          <a:latin typeface="Times New Roman" panose="02020603050405020304" pitchFamily="18" charset="0"/>
                        </a:rPr>
                        <a:t>Threshold for Sale/ Purchase</a:t>
                      </a:r>
                    </a:p>
                  </a:txBody>
                  <a:tcPr marL="9525" marR="9525" marT="9525" marB="0" anchor="ctr"/>
                </a:tc>
                <a:tc>
                  <a:txBody>
                    <a:bodyPr/>
                    <a:lstStyle/>
                    <a:p>
                      <a:pPr algn="ctr" rtl="0" fontAlgn="ctr"/>
                      <a:r>
                        <a:rPr lang="en-US" sz="1800" b="1" i="0" u="none" strike="noStrike">
                          <a:solidFill>
                            <a:srgbClr val="000000"/>
                          </a:solidFill>
                          <a:effectLst/>
                          <a:latin typeface="Times New Roman" panose="02020603050405020304" pitchFamily="18" charset="0"/>
                        </a:rPr>
                        <a:t>Purchases more than 50 Lakhs</a:t>
                      </a:r>
                    </a:p>
                  </a:txBody>
                  <a:tcPr marL="9525" marR="9525" marT="9525" marB="0" anchor="ctr"/>
                </a:tc>
                <a:tc>
                  <a:txBody>
                    <a:bodyPr/>
                    <a:lstStyle/>
                    <a:p>
                      <a:pPr algn="ctr" rtl="0" fontAlgn="ctr"/>
                      <a:r>
                        <a:rPr lang="en-US" sz="1800" b="1" i="0" u="none" strike="noStrike">
                          <a:solidFill>
                            <a:srgbClr val="000000"/>
                          </a:solidFill>
                          <a:effectLst/>
                          <a:latin typeface="Times New Roman" panose="02020603050405020304" pitchFamily="18" charset="0"/>
                        </a:rPr>
                        <a:t>Sales more than 50 Lakhs</a:t>
                      </a:r>
                    </a:p>
                  </a:txBody>
                  <a:tcPr marL="9525" marR="9525" marT="9525" marB="0" anchor="ctr"/>
                </a:tc>
                <a:extLst>
                  <a:ext uri="{0D108BD9-81ED-4DB2-BD59-A6C34878D82A}">
                    <a16:rowId xmlns:a16="http://schemas.microsoft.com/office/drawing/2014/main" val="1078738616"/>
                  </a:ext>
                </a:extLst>
              </a:tr>
              <a:tr h="622994">
                <a:tc>
                  <a:txBody>
                    <a:bodyPr/>
                    <a:lstStyle/>
                    <a:p>
                      <a:pPr algn="ctr" rtl="0" fontAlgn="ctr"/>
                      <a:r>
                        <a:rPr lang="en-IN" sz="1800" b="1" i="0" u="none" strike="noStrike">
                          <a:solidFill>
                            <a:srgbClr val="000000"/>
                          </a:solidFill>
                          <a:effectLst/>
                          <a:latin typeface="Times New Roman" panose="02020603050405020304" pitchFamily="18" charset="0"/>
                        </a:rPr>
                        <a:t>Time of Deduction/ Collection</a:t>
                      </a:r>
                    </a:p>
                  </a:txBody>
                  <a:tcPr marL="9525" marR="9525" marT="9525" marB="0" anchor="ctr"/>
                </a:tc>
                <a:tc>
                  <a:txBody>
                    <a:bodyPr/>
                    <a:lstStyle/>
                    <a:p>
                      <a:pPr algn="ctr" rtl="0" fontAlgn="ctr"/>
                      <a:r>
                        <a:rPr lang="en-US" sz="1800" b="1" i="0" u="none" strike="noStrike">
                          <a:solidFill>
                            <a:srgbClr val="000000"/>
                          </a:solidFill>
                          <a:effectLst/>
                          <a:latin typeface="Times New Roman" panose="02020603050405020304" pitchFamily="18" charset="0"/>
                        </a:rPr>
                        <a:t>At the time of payment or credit whichever is earlier</a:t>
                      </a:r>
                    </a:p>
                  </a:txBody>
                  <a:tcPr marL="9525" marR="9525" marT="9525" marB="0" anchor="ctr"/>
                </a:tc>
                <a:tc>
                  <a:txBody>
                    <a:bodyPr/>
                    <a:lstStyle/>
                    <a:p>
                      <a:pPr algn="ctr" rtl="0" fontAlgn="ctr"/>
                      <a:r>
                        <a:rPr lang="en-US" sz="1800" b="1" i="0" u="none" strike="noStrike">
                          <a:solidFill>
                            <a:srgbClr val="000000"/>
                          </a:solidFill>
                          <a:effectLst/>
                          <a:latin typeface="Times New Roman" panose="02020603050405020304" pitchFamily="18" charset="0"/>
                        </a:rPr>
                        <a:t>At the time of receipt</a:t>
                      </a:r>
                    </a:p>
                  </a:txBody>
                  <a:tcPr marL="9525" marR="9525" marT="9525" marB="0" anchor="ctr"/>
                </a:tc>
                <a:extLst>
                  <a:ext uri="{0D108BD9-81ED-4DB2-BD59-A6C34878D82A}">
                    <a16:rowId xmlns:a16="http://schemas.microsoft.com/office/drawing/2014/main" val="208163193"/>
                  </a:ext>
                </a:extLst>
              </a:tr>
              <a:tr h="929176">
                <a:tc>
                  <a:txBody>
                    <a:bodyPr/>
                    <a:lstStyle/>
                    <a:p>
                      <a:pPr algn="ctr" rtl="0" fontAlgn="ctr"/>
                      <a:r>
                        <a:rPr lang="en-IN" sz="1800" b="1" i="0" u="none" strike="noStrike">
                          <a:solidFill>
                            <a:srgbClr val="000000"/>
                          </a:solidFill>
                          <a:effectLst/>
                          <a:latin typeface="Times New Roman" panose="02020603050405020304" pitchFamily="18" charset="0"/>
                        </a:rPr>
                        <a:t>Rate</a:t>
                      </a:r>
                    </a:p>
                  </a:txBody>
                  <a:tcPr marL="9525" marR="9525" marT="9525" marB="0" anchor="ctr"/>
                </a:tc>
                <a:tc>
                  <a:txBody>
                    <a:bodyPr/>
                    <a:lstStyle/>
                    <a:p>
                      <a:pPr algn="ctr" rtl="0" fontAlgn="ctr"/>
                      <a:r>
                        <a:rPr lang="en-US" sz="1800" b="1" i="0" u="none" strike="noStrike">
                          <a:solidFill>
                            <a:srgbClr val="000000"/>
                          </a:solidFill>
                          <a:effectLst/>
                          <a:latin typeface="Times New Roman" panose="02020603050405020304" pitchFamily="18" charset="0"/>
                        </a:rPr>
                        <a:t>0.1%</a:t>
                      </a:r>
                      <a:br>
                        <a:rPr lang="en-US" sz="1800" b="1" i="0" u="none" strike="noStrike">
                          <a:solidFill>
                            <a:srgbClr val="000000"/>
                          </a:solidFill>
                          <a:effectLst/>
                          <a:latin typeface="Times New Roman" panose="02020603050405020304" pitchFamily="18" charset="0"/>
                        </a:rPr>
                      </a:br>
                      <a:r>
                        <a:rPr lang="en-US" sz="1800" b="1" i="0" u="none" strike="noStrike">
                          <a:solidFill>
                            <a:srgbClr val="000000"/>
                          </a:solidFill>
                          <a:effectLst/>
                          <a:latin typeface="Times New Roman" panose="02020603050405020304" pitchFamily="18" charset="0"/>
                        </a:rPr>
                        <a:t>5% (PAN Not Avbl)</a:t>
                      </a:r>
                      <a:br>
                        <a:rPr lang="en-US" sz="1800" b="1" i="0" u="none" strike="noStrike">
                          <a:solidFill>
                            <a:srgbClr val="000000"/>
                          </a:solidFill>
                          <a:effectLst/>
                          <a:latin typeface="Times New Roman" panose="02020603050405020304" pitchFamily="18" charset="0"/>
                        </a:rPr>
                      </a:br>
                      <a:r>
                        <a:rPr lang="en-US" sz="1800" b="1" i="0" u="none" strike="noStrike">
                          <a:solidFill>
                            <a:srgbClr val="000000"/>
                          </a:solidFill>
                          <a:effectLst/>
                          <a:latin typeface="Times New Roman" panose="02020603050405020304" pitchFamily="18" charset="0"/>
                        </a:rPr>
                        <a:t>5% (ITR not filed for PY)</a:t>
                      </a:r>
                    </a:p>
                  </a:txBody>
                  <a:tcPr marL="9525" marR="9525" marT="9525" marB="0" anchor="ctr"/>
                </a:tc>
                <a:tc>
                  <a:txBody>
                    <a:bodyPr/>
                    <a:lstStyle/>
                    <a:p>
                      <a:pPr algn="ctr" rtl="0" fontAlgn="ctr"/>
                      <a:r>
                        <a:rPr lang="en-US" sz="1800" b="1" i="0" u="none" strike="noStrike">
                          <a:solidFill>
                            <a:srgbClr val="000000"/>
                          </a:solidFill>
                          <a:effectLst/>
                          <a:latin typeface="Times New Roman" panose="02020603050405020304" pitchFamily="18" charset="0"/>
                        </a:rPr>
                        <a:t>0.1%</a:t>
                      </a:r>
                      <a:br>
                        <a:rPr lang="en-US" sz="1800" b="1" i="0" u="none" strike="noStrike">
                          <a:solidFill>
                            <a:srgbClr val="000000"/>
                          </a:solidFill>
                          <a:effectLst/>
                          <a:latin typeface="Times New Roman" panose="02020603050405020304" pitchFamily="18" charset="0"/>
                        </a:rPr>
                      </a:br>
                      <a:r>
                        <a:rPr lang="en-US" sz="1800" b="1" i="0" u="none" strike="noStrike">
                          <a:solidFill>
                            <a:srgbClr val="000000"/>
                          </a:solidFill>
                          <a:effectLst/>
                          <a:latin typeface="Times New Roman" panose="02020603050405020304" pitchFamily="18" charset="0"/>
                        </a:rPr>
                        <a:t>1% (PAN Not Avbl)</a:t>
                      </a:r>
                      <a:br>
                        <a:rPr lang="en-US" sz="1800" b="1" i="0" u="none" strike="noStrike">
                          <a:solidFill>
                            <a:srgbClr val="000000"/>
                          </a:solidFill>
                          <a:effectLst/>
                          <a:latin typeface="Times New Roman" panose="02020603050405020304" pitchFamily="18" charset="0"/>
                        </a:rPr>
                      </a:br>
                      <a:r>
                        <a:rPr lang="en-US" sz="1800" b="1" i="0" u="none" strike="noStrike">
                          <a:solidFill>
                            <a:srgbClr val="000000"/>
                          </a:solidFill>
                          <a:effectLst/>
                          <a:latin typeface="Times New Roman" panose="02020603050405020304" pitchFamily="18" charset="0"/>
                        </a:rPr>
                        <a:t>5% (ITR not filed for PY)</a:t>
                      </a:r>
                    </a:p>
                  </a:txBody>
                  <a:tcPr marL="9525" marR="9525" marT="9525" marB="0" anchor="ctr"/>
                </a:tc>
                <a:extLst>
                  <a:ext uri="{0D108BD9-81ED-4DB2-BD59-A6C34878D82A}">
                    <a16:rowId xmlns:a16="http://schemas.microsoft.com/office/drawing/2014/main" val="872967558"/>
                  </a:ext>
                </a:extLst>
              </a:tr>
              <a:tr h="622994">
                <a:tc>
                  <a:txBody>
                    <a:bodyPr/>
                    <a:lstStyle/>
                    <a:p>
                      <a:pPr algn="ctr" rtl="0" fontAlgn="ctr"/>
                      <a:r>
                        <a:rPr lang="en-IN" sz="1800" b="1" i="0" u="none" strike="noStrike">
                          <a:solidFill>
                            <a:srgbClr val="000000"/>
                          </a:solidFill>
                          <a:effectLst/>
                          <a:latin typeface="Times New Roman" panose="02020603050405020304" pitchFamily="18" charset="0"/>
                        </a:rPr>
                        <a:t>Liability of Deduction/ Collection</a:t>
                      </a:r>
                    </a:p>
                  </a:txBody>
                  <a:tcPr marL="9525" marR="9525" marT="9525" marB="0" anchor="ctr"/>
                </a:tc>
                <a:tc>
                  <a:txBody>
                    <a:bodyPr/>
                    <a:lstStyle/>
                    <a:p>
                      <a:pPr algn="ctr" rtl="0" fontAlgn="ctr"/>
                      <a:r>
                        <a:rPr lang="en-IN" sz="1800" b="1" i="0" u="none" strike="noStrike">
                          <a:solidFill>
                            <a:srgbClr val="000000"/>
                          </a:solidFill>
                          <a:effectLst/>
                          <a:latin typeface="Times New Roman" panose="02020603050405020304" pitchFamily="18" charset="0"/>
                        </a:rPr>
                        <a:t>Buyer is liable</a:t>
                      </a:r>
                    </a:p>
                  </a:txBody>
                  <a:tcPr marL="9525" marR="9525" marT="9525" marB="0" anchor="ctr"/>
                </a:tc>
                <a:tc>
                  <a:txBody>
                    <a:bodyPr/>
                    <a:lstStyle/>
                    <a:p>
                      <a:pPr algn="ctr" rtl="0" fontAlgn="ctr"/>
                      <a:r>
                        <a:rPr lang="en-IN" sz="1800" b="1" i="0" u="none" strike="noStrike" dirty="0">
                          <a:solidFill>
                            <a:srgbClr val="000000"/>
                          </a:solidFill>
                          <a:effectLst/>
                          <a:latin typeface="Times New Roman" panose="02020603050405020304" pitchFamily="18" charset="0"/>
                        </a:rPr>
                        <a:t>Seller is liable</a:t>
                      </a:r>
                    </a:p>
                  </a:txBody>
                  <a:tcPr marL="9525" marR="9525" marT="9525" marB="0" anchor="ctr"/>
                </a:tc>
                <a:extLst>
                  <a:ext uri="{0D108BD9-81ED-4DB2-BD59-A6C34878D82A}">
                    <a16:rowId xmlns:a16="http://schemas.microsoft.com/office/drawing/2014/main" val="2015622152"/>
                  </a:ext>
                </a:extLst>
              </a:tr>
            </a:tbl>
          </a:graphicData>
        </a:graphic>
      </p:graphicFrame>
    </p:spTree>
    <p:extLst>
      <p:ext uri="{BB962C8B-B14F-4D97-AF65-F5344CB8AC3E}">
        <p14:creationId xmlns:p14="http://schemas.microsoft.com/office/powerpoint/2010/main" val="271024022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693889"/>
          </a:xfrm>
          <a:solidFill>
            <a:srgbClr val="92D050"/>
          </a:solidFill>
          <a:ln>
            <a:solidFill>
              <a:schemeClr val="accent1">
                <a:lumMod val="60000"/>
                <a:lumOff val="40000"/>
              </a:schemeClr>
            </a:solidFill>
          </a:ln>
        </p:spPr>
        <p:txBody>
          <a:bodyPr>
            <a:normAutofit fontScale="90000"/>
          </a:bodyPr>
          <a:lstStyle/>
          <a:p>
            <a:pPr algn="ctr">
              <a:buClrTx/>
              <a:buFontTx/>
            </a:pPr>
            <a:r>
              <a:rPr lang="en-US" sz="4800" b="1" u="sng" dirty="0">
                <a:solidFill>
                  <a:schemeClr val="tx1"/>
                </a:solidFill>
                <a:latin typeface="Times New Roman" panose="02020603050405020304" pitchFamily="18" charset="0"/>
                <a:cs typeface="Times New Roman" panose="02020603050405020304" pitchFamily="18" charset="0"/>
              </a:rPr>
              <a:t>Sale/Purchase of Goods </a:t>
            </a:r>
            <a:br>
              <a:rPr lang="en-US" sz="4800" b="1" u="sng" dirty="0">
                <a:solidFill>
                  <a:schemeClr val="tx1"/>
                </a:solidFill>
                <a:latin typeface="Times New Roman" panose="02020603050405020304" pitchFamily="18" charset="0"/>
                <a:cs typeface="Times New Roman" panose="02020603050405020304" pitchFamily="18" charset="0"/>
              </a:rPr>
            </a:br>
            <a:r>
              <a:rPr lang="en-US" sz="4800" b="1" u="sng" dirty="0">
                <a:solidFill>
                  <a:schemeClr val="tx1"/>
                </a:solidFill>
                <a:latin typeface="Times New Roman" panose="02020603050405020304" pitchFamily="18" charset="0"/>
                <a:cs typeface="Times New Roman" panose="02020603050405020304" pitchFamily="18" charset="0"/>
              </a:rPr>
              <a:t>TDS  section 194Q </a:t>
            </a:r>
            <a:r>
              <a:rPr lang="en-US" sz="6000" b="1" u="sng" dirty="0">
                <a:solidFill>
                  <a:schemeClr val="tx1"/>
                </a:solidFill>
                <a:latin typeface="Times New Roman" panose="02020603050405020304" pitchFamily="18" charset="0"/>
                <a:cs typeface="Times New Roman" panose="02020603050405020304" pitchFamily="18" charset="0"/>
              </a:rPr>
              <a:t>V/s </a:t>
            </a:r>
            <a:r>
              <a:rPr lang="en-US" sz="4800" b="1" u="sng" dirty="0">
                <a:solidFill>
                  <a:schemeClr val="tx1"/>
                </a:solidFill>
                <a:latin typeface="Times New Roman" panose="02020603050405020304" pitchFamily="18" charset="0"/>
                <a:cs typeface="Times New Roman" panose="02020603050405020304" pitchFamily="18" charset="0"/>
              </a:rPr>
              <a:t>TCS 206C(1H)</a:t>
            </a:r>
            <a:endParaRPr lang="en-US" sz="4400" b="1" u="sng" dirty="0">
              <a:solidFill>
                <a:srgbClr val="0070C0"/>
              </a:solidFill>
              <a:latin typeface="Century Schoolbook Bold" panose="02040804060505020304" pitchFamily="18" charset="0"/>
            </a:endParaRPr>
          </a:p>
        </p:txBody>
      </p:sp>
      <p:sp>
        <p:nvSpPr>
          <p:cNvPr id="5" name="Rectangle 4">
            <a:extLst>
              <a:ext uri="{FF2B5EF4-FFF2-40B4-BE49-F238E27FC236}">
                <a16:creationId xmlns:a16="http://schemas.microsoft.com/office/drawing/2014/main" id="{AAB09A9A-2C53-4F52-2EE7-268DD5D6BEBD}"/>
              </a:ext>
            </a:extLst>
          </p:cNvPr>
          <p:cNvSpPr/>
          <p:nvPr/>
        </p:nvSpPr>
        <p:spPr>
          <a:xfrm>
            <a:off x="1704814" y="3766088"/>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BAEDAFD2-4D28-9B77-AEA2-D7CC0D85B181}"/>
              </a:ext>
            </a:extLst>
          </p:cNvPr>
          <p:cNvSpPr/>
          <p:nvPr/>
        </p:nvSpPr>
        <p:spPr>
          <a:xfrm>
            <a:off x="183693" y="1978701"/>
            <a:ext cx="9952199" cy="451712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1600" b="1" dirty="0">
                <a:latin typeface="Times New Roman" panose="02020603050405020304" pitchFamily="18" charset="0"/>
                <a:cs typeface="Times New Roman" panose="02020603050405020304" pitchFamily="18" charset="0"/>
              </a:rPr>
              <a:t>Circular No. 13/2021-</a:t>
            </a:r>
          </a:p>
          <a:p>
            <a:pPr algn="just"/>
            <a:endParaRPr lang="en-US" sz="1600" dirty="0">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06AB8392-8ED1-E413-14D5-F338B83B2ADC}"/>
              </a:ext>
            </a:extLst>
          </p:cNvPr>
          <p:cNvSpPr/>
          <p:nvPr/>
        </p:nvSpPr>
        <p:spPr>
          <a:xfrm>
            <a:off x="149902" y="2113613"/>
            <a:ext cx="9952199" cy="474438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285750" indent="-285750" algn="just">
              <a:buFont typeface="Wingdings" panose="05000000000000000000" pitchFamily="2" charset="2"/>
              <a:buChar char="v"/>
            </a:pPr>
            <a:r>
              <a:rPr lang="en-US" sz="3200" b="1" dirty="0">
                <a:latin typeface="Times New Roman" panose="02020603050405020304" pitchFamily="18" charset="0"/>
                <a:cs typeface="Times New Roman" panose="02020603050405020304" pitchFamily="18" charset="0"/>
              </a:rPr>
              <a:t>Circular No. 13/2021- Cross applicability of Sec 194Q and 206C(1H)</a:t>
            </a:r>
          </a:p>
          <a:p>
            <a:pPr algn="just"/>
            <a:endParaRPr lang="en-US" sz="3200" b="1" dirty="0">
              <a:latin typeface="Times New Roman" panose="02020603050405020304" pitchFamily="18" charset="0"/>
              <a:cs typeface="Times New Roman" panose="02020603050405020304" pitchFamily="18" charset="0"/>
            </a:endParaRPr>
          </a:p>
          <a:p>
            <a:pPr marL="342900" indent="-342900" algn="just">
              <a:buFontTx/>
              <a:buChar char="-"/>
            </a:pPr>
            <a:r>
              <a:rPr lang="en-US" sz="2400" dirty="0">
                <a:latin typeface="Times New Roman" panose="02020603050405020304" pitchFamily="18" charset="0"/>
                <a:cs typeface="Times New Roman" panose="02020603050405020304" pitchFamily="18" charset="0"/>
              </a:rPr>
              <a:t>Under 2</a:t>
            </a:r>
            <a:r>
              <a:rPr lang="en-US" sz="2400" baseline="30000" dirty="0">
                <a:latin typeface="Times New Roman" panose="02020603050405020304" pitchFamily="18" charset="0"/>
                <a:cs typeface="Times New Roman" panose="02020603050405020304" pitchFamily="18" charset="0"/>
              </a:rPr>
              <a:t>nd</a:t>
            </a:r>
            <a:r>
              <a:rPr lang="en-US" sz="2400" dirty="0">
                <a:latin typeface="Times New Roman" panose="02020603050405020304" pitchFamily="18" charset="0"/>
                <a:cs typeface="Times New Roman" panose="02020603050405020304" pitchFamily="18" charset="0"/>
              </a:rPr>
              <a:t> Proviso of 206C(1H), provision of this section 206C(1H) will not apply if buyer is liable to deduct TDS.</a:t>
            </a:r>
          </a:p>
          <a:p>
            <a:pPr marL="342900" indent="-342900" algn="just">
              <a:buFontTx/>
              <a:buChar char="-"/>
            </a:pPr>
            <a:r>
              <a:rPr lang="en-US" sz="2400" dirty="0">
                <a:latin typeface="Times New Roman" panose="02020603050405020304" pitchFamily="18" charset="0"/>
                <a:cs typeface="Times New Roman" panose="02020603050405020304" pitchFamily="18" charset="0"/>
              </a:rPr>
              <a:t>Under subsection 5 of Sec 194Q, provisions of this section 194Q will not apply if (</a:t>
            </a:r>
            <a:r>
              <a:rPr lang="en-US" sz="2400" dirty="0" err="1">
                <a:latin typeface="Times New Roman" panose="02020603050405020304" pitchFamily="18" charset="0"/>
                <a:cs typeface="Times New Roman" panose="02020603050405020304" pitchFamily="18" charset="0"/>
              </a:rPr>
              <a:t>i</a:t>
            </a:r>
            <a:r>
              <a:rPr lang="en-US" sz="2400" dirty="0">
                <a:latin typeface="Times New Roman" panose="02020603050405020304" pitchFamily="18" charset="0"/>
                <a:cs typeface="Times New Roman" panose="02020603050405020304" pitchFamily="18" charset="0"/>
              </a:rPr>
              <a:t>) tax is deductible under other section and (ii) tax is collectable under 206C </a:t>
            </a:r>
            <a:r>
              <a:rPr lang="en-US" sz="2400" b="1" u="sng" dirty="0">
                <a:latin typeface="Times New Roman" panose="02020603050405020304" pitchFamily="18" charset="0"/>
                <a:cs typeface="Times New Roman" panose="02020603050405020304" pitchFamily="18" charset="0"/>
              </a:rPr>
              <a:t>except 206C(1H)</a:t>
            </a:r>
            <a:r>
              <a:rPr lang="en-US" sz="2400" dirty="0">
                <a:latin typeface="Times New Roman" panose="02020603050405020304" pitchFamily="18" charset="0"/>
                <a:cs typeface="Times New Roman" panose="02020603050405020304" pitchFamily="18" charset="0"/>
              </a:rPr>
              <a:t>.</a:t>
            </a:r>
          </a:p>
          <a:p>
            <a:pPr marL="342900" indent="-342900" algn="just">
              <a:buFontTx/>
              <a:buChar char="-"/>
            </a:pPr>
            <a:r>
              <a:rPr lang="en-US" sz="2400" dirty="0">
                <a:latin typeface="Times New Roman" panose="02020603050405020304" pitchFamily="18" charset="0"/>
                <a:cs typeface="Times New Roman" panose="02020603050405020304" pitchFamily="18" charset="0"/>
              </a:rPr>
              <a:t>If for any reason tax has been collected by seller under 206C(1H) before buyer could deduct TDS u/s 194Q, such transaction would not subject to TDS again.</a:t>
            </a:r>
          </a:p>
        </p:txBody>
      </p:sp>
    </p:spTree>
    <p:extLst>
      <p:ext uri="{BB962C8B-B14F-4D97-AF65-F5344CB8AC3E}">
        <p14:creationId xmlns:p14="http://schemas.microsoft.com/office/powerpoint/2010/main" val="821598356"/>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1"/>
            <a:ext cx="12192001" cy="914400"/>
          </a:xfrm>
          <a:solidFill>
            <a:srgbClr val="92D050"/>
          </a:solidFill>
          <a:ln>
            <a:solidFill>
              <a:schemeClr val="accent1">
                <a:lumMod val="60000"/>
                <a:lumOff val="40000"/>
              </a:schemeClr>
            </a:solidFill>
          </a:ln>
        </p:spPr>
        <p:txBody>
          <a:bodyPr>
            <a:normAutofit/>
          </a:bodyPr>
          <a:lstStyle/>
          <a:p>
            <a:pPr algn="ctr">
              <a:buClrTx/>
              <a:buFontTx/>
            </a:pPr>
            <a:r>
              <a:rPr lang="en-US" sz="4600" b="1" u="sng" dirty="0">
                <a:solidFill>
                  <a:schemeClr val="tx1"/>
                </a:solidFill>
                <a:latin typeface="Times New Roman" panose="02020603050405020304" pitchFamily="18" charset="0"/>
                <a:cs typeface="Times New Roman" panose="02020603050405020304" pitchFamily="18" charset="0"/>
              </a:rPr>
              <a:t>TDS rate of PAN is not furnished (Sec 206AA)</a:t>
            </a:r>
            <a:endParaRPr lang="en-US" sz="4600" b="1" u="sng" dirty="0">
              <a:solidFill>
                <a:srgbClr val="0070C0"/>
              </a:solidFill>
              <a:latin typeface="Century Schoolbook Bold" panose="02040804060505020304" pitchFamily="18" charset="0"/>
            </a:endParaRPr>
          </a:p>
        </p:txBody>
      </p:sp>
      <p:sp>
        <p:nvSpPr>
          <p:cNvPr id="5" name="Rectangle 4">
            <a:extLst>
              <a:ext uri="{FF2B5EF4-FFF2-40B4-BE49-F238E27FC236}">
                <a16:creationId xmlns:a16="http://schemas.microsoft.com/office/drawing/2014/main" id="{AAB09A9A-2C53-4F52-2EE7-268DD5D6BEBD}"/>
              </a:ext>
            </a:extLst>
          </p:cNvPr>
          <p:cNvSpPr/>
          <p:nvPr/>
        </p:nvSpPr>
        <p:spPr>
          <a:xfrm>
            <a:off x="1704814" y="3766088"/>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06AB8392-8ED1-E413-14D5-F338B83B2ADC}"/>
              </a:ext>
            </a:extLst>
          </p:cNvPr>
          <p:cNvSpPr/>
          <p:nvPr/>
        </p:nvSpPr>
        <p:spPr>
          <a:xfrm>
            <a:off x="149902" y="1011837"/>
            <a:ext cx="9952199" cy="58086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285750" indent="-285750" algn="just">
              <a:buFont typeface="Wingdings" panose="05000000000000000000" pitchFamily="2" charset="2"/>
              <a:buChar char="v"/>
            </a:pPr>
            <a:r>
              <a:rPr lang="en-US" sz="3200" b="1" dirty="0">
                <a:latin typeface="Times New Roman" panose="02020603050405020304" pitchFamily="18" charset="0"/>
                <a:cs typeface="Times New Roman" panose="02020603050405020304" pitchFamily="18" charset="0"/>
              </a:rPr>
              <a:t>TDS shall be deducted at higher of the following</a:t>
            </a:r>
          </a:p>
          <a:p>
            <a:pPr algn="just"/>
            <a:endParaRPr lang="en-US" sz="3200" b="1" dirty="0">
              <a:latin typeface="Times New Roman" panose="02020603050405020304" pitchFamily="18" charset="0"/>
              <a:cs typeface="Times New Roman" panose="02020603050405020304" pitchFamily="18" charset="0"/>
            </a:endParaRPr>
          </a:p>
          <a:p>
            <a:pPr marL="342900" indent="-342900" algn="just">
              <a:buFontTx/>
              <a:buChar char="-"/>
            </a:pPr>
            <a:r>
              <a:rPr lang="en-US" sz="2400" dirty="0">
                <a:latin typeface="Times New Roman" panose="02020603050405020304" pitchFamily="18" charset="0"/>
                <a:cs typeface="Times New Roman" panose="02020603050405020304" pitchFamily="18" charset="0"/>
              </a:rPr>
              <a:t> at the rate specified in the relevant provision of this Act; or</a:t>
            </a:r>
          </a:p>
          <a:p>
            <a:pPr marL="342900" indent="-342900" algn="just">
              <a:buFontTx/>
              <a:buChar char="-"/>
            </a:pPr>
            <a:r>
              <a:rPr lang="en-US" sz="2400" dirty="0">
                <a:latin typeface="Times New Roman" panose="02020603050405020304" pitchFamily="18" charset="0"/>
                <a:cs typeface="Times New Roman" panose="02020603050405020304" pitchFamily="18" charset="0"/>
              </a:rPr>
              <a:t>at the rate or rates in force; or</a:t>
            </a:r>
          </a:p>
          <a:p>
            <a:pPr marL="342900" indent="-342900" algn="just">
              <a:buFontTx/>
              <a:buChar char="-"/>
            </a:pPr>
            <a:r>
              <a:rPr lang="en-US" sz="2400" dirty="0">
                <a:latin typeface="Times New Roman" panose="02020603050405020304" pitchFamily="18" charset="0"/>
                <a:cs typeface="Times New Roman" panose="02020603050405020304" pitchFamily="18" charset="0"/>
              </a:rPr>
              <a:t>at the rate of 20%*</a:t>
            </a:r>
          </a:p>
          <a:p>
            <a:pPr algn="just"/>
            <a:endParaRPr lang="en-US" sz="2400" dirty="0">
              <a:latin typeface="Times New Roman" panose="02020603050405020304" pitchFamily="18" charset="0"/>
              <a:cs typeface="Times New Roman" panose="02020603050405020304" pitchFamily="18" charset="0"/>
            </a:endParaRPr>
          </a:p>
          <a:p>
            <a:pPr algn="just"/>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 In case of 194O &amp; 194Q- 5% instead of 20%</a:t>
            </a:r>
          </a:p>
          <a:p>
            <a:pPr algn="just"/>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465593"/>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1"/>
            <a:ext cx="12192001" cy="914400"/>
          </a:xfrm>
          <a:solidFill>
            <a:srgbClr val="92D050"/>
          </a:solidFill>
          <a:ln>
            <a:solidFill>
              <a:schemeClr val="accent1">
                <a:lumMod val="60000"/>
                <a:lumOff val="40000"/>
              </a:schemeClr>
            </a:solidFill>
          </a:ln>
        </p:spPr>
        <p:txBody>
          <a:bodyPr>
            <a:normAutofit/>
          </a:bodyPr>
          <a:lstStyle/>
          <a:p>
            <a:pPr algn="ctr">
              <a:buClrTx/>
              <a:buFontTx/>
            </a:pPr>
            <a:r>
              <a:rPr lang="en-US" sz="4600" b="1" u="sng" dirty="0">
                <a:solidFill>
                  <a:schemeClr val="tx1"/>
                </a:solidFill>
                <a:latin typeface="Times New Roman" panose="02020603050405020304" pitchFamily="18" charset="0"/>
                <a:cs typeface="Times New Roman" panose="02020603050405020304" pitchFamily="18" charset="0"/>
              </a:rPr>
              <a:t>TDS rate for Non-Filers of ITR (Sec 206AB)</a:t>
            </a:r>
            <a:endParaRPr lang="en-US" sz="4600" b="1" u="sng" dirty="0">
              <a:solidFill>
                <a:srgbClr val="0070C0"/>
              </a:solidFill>
              <a:latin typeface="Century Schoolbook Bold" panose="02040804060505020304" pitchFamily="18" charset="0"/>
            </a:endParaRPr>
          </a:p>
        </p:txBody>
      </p:sp>
      <p:sp>
        <p:nvSpPr>
          <p:cNvPr id="5" name="Rectangle 4">
            <a:extLst>
              <a:ext uri="{FF2B5EF4-FFF2-40B4-BE49-F238E27FC236}">
                <a16:creationId xmlns:a16="http://schemas.microsoft.com/office/drawing/2014/main" id="{AAB09A9A-2C53-4F52-2EE7-268DD5D6BEBD}"/>
              </a:ext>
            </a:extLst>
          </p:cNvPr>
          <p:cNvSpPr/>
          <p:nvPr/>
        </p:nvSpPr>
        <p:spPr>
          <a:xfrm>
            <a:off x="1704814" y="3766088"/>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06AB8392-8ED1-E413-14D5-F338B83B2ADC}"/>
              </a:ext>
            </a:extLst>
          </p:cNvPr>
          <p:cNvSpPr/>
          <p:nvPr/>
        </p:nvSpPr>
        <p:spPr>
          <a:xfrm>
            <a:off x="149902" y="1011837"/>
            <a:ext cx="9952199" cy="58086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285750" indent="-285750" algn="just">
              <a:buFont typeface="Wingdings" panose="05000000000000000000" pitchFamily="2" charset="2"/>
              <a:buChar char="v"/>
            </a:pPr>
            <a:r>
              <a:rPr lang="en-US" sz="3200" b="1" dirty="0">
                <a:latin typeface="Times New Roman" panose="02020603050405020304" pitchFamily="18" charset="0"/>
                <a:cs typeface="Times New Roman" panose="02020603050405020304" pitchFamily="18" charset="0"/>
              </a:rPr>
              <a:t>TDS shall be deducted at higher of the following*</a:t>
            </a:r>
          </a:p>
          <a:p>
            <a:pPr algn="just"/>
            <a:endParaRPr lang="en-US" sz="3200" b="1" dirty="0">
              <a:latin typeface="Times New Roman" panose="02020603050405020304" pitchFamily="18" charset="0"/>
              <a:cs typeface="Times New Roman" panose="02020603050405020304" pitchFamily="18" charset="0"/>
            </a:endParaRPr>
          </a:p>
          <a:p>
            <a:pPr marL="342900" indent="-342900" algn="just">
              <a:buFontTx/>
              <a:buChar char="-"/>
            </a:pPr>
            <a:r>
              <a:rPr lang="en-US" sz="2400" dirty="0">
                <a:latin typeface="Times New Roman" panose="02020603050405020304" pitchFamily="18" charset="0"/>
                <a:cs typeface="Times New Roman" panose="02020603050405020304" pitchFamily="18" charset="0"/>
              </a:rPr>
              <a:t>at twice the rate specified in the relevant provision of the Act; or</a:t>
            </a:r>
          </a:p>
          <a:p>
            <a:pPr marL="342900" indent="-342900" algn="just">
              <a:buFontTx/>
              <a:buChar char="-"/>
            </a:pPr>
            <a:r>
              <a:rPr lang="en-US" sz="2400" dirty="0">
                <a:latin typeface="Times New Roman" panose="02020603050405020304" pitchFamily="18" charset="0"/>
                <a:cs typeface="Times New Roman" panose="02020603050405020304" pitchFamily="18" charset="0"/>
              </a:rPr>
              <a:t>at twice the rate or rates in force; or</a:t>
            </a:r>
          </a:p>
          <a:p>
            <a:pPr marL="342900" indent="-342900" algn="just">
              <a:buFontTx/>
              <a:buChar char="-"/>
            </a:pPr>
            <a:r>
              <a:rPr lang="en-US" sz="2400" dirty="0">
                <a:latin typeface="Times New Roman" panose="02020603050405020304" pitchFamily="18" charset="0"/>
                <a:cs typeface="Times New Roman" panose="02020603050405020304" pitchFamily="18" charset="0"/>
              </a:rPr>
              <a:t>at the rate of 5%</a:t>
            </a:r>
          </a:p>
          <a:p>
            <a:pPr algn="just"/>
            <a:endParaRPr lang="en-US" sz="2400" dirty="0">
              <a:latin typeface="Times New Roman" panose="02020603050405020304" pitchFamily="18" charset="0"/>
              <a:cs typeface="Times New Roman" panose="02020603050405020304" pitchFamily="18" charset="0"/>
            </a:endParaRPr>
          </a:p>
          <a:p>
            <a:pPr algn="just"/>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*Above provisions will not apply to section 192, 192A, 194B, 194BA, 194BB, 194-IA, 194-IB, 194LBC, 194M or 194N.</a:t>
            </a:r>
          </a:p>
          <a:p>
            <a:pPr marL="342900" indent="-342900" algn="just">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If  provisions of section 206AA is applicable to a specified person, in addition to the provision of this section, the tax shall be deducted at higher of the two rates provided in this section and in section 206AA.</a:t>
            </a:r>
          </a:p>
          <a:p>
            <a:pPr algn="just"/>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378862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C327FC3F-24E1-7165-A733-C0093788322F}"/>
              </a:ext>
            </a:extLst>
          </p:cNvPr>
          <p:cNvSpPr/>
          <p:nvPr/>
        </p:nvSpPr>
        <p:spPr>
          <a:xfrm>
            <a:off x="183693" y="1154243"/>
            <a:ext cx="9952199" cy="540154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400" b="1" dirty="0">
                <a:latin typeface="Times New Roman" panose="02020603050405020304" pitchFamily="18" charset="0"/>
                <a:cs typeface="Times New Roman" panose="02020603050405020304" pitchFamily="18" charset="0"/>
              </a:rPr>
              <a:t>Q. Whether Income Computation and disclosure Standards (ICDSs) requirements notified under section 145(2) are to be applied for computing sales/ turnover/ gross receipts of individual or HUF from business or profession, to determine whether the same exceed Rs.100 lakhs or Rs.50 lakhs in the immediately preceding financial year? </a:t>
            </a:r>
          </a:p>
          <a:p>
            <a:pPr algn="just"/>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Ans. ICDSs requirements are meant for only computation of income under the head “profit and gain of business or profession” and “income from other sources”, by assessing following mercantile basis of accounting. The ICDSs are not meant for any other purpose including TDS/TCS purpose.</a:t>
            </a:r>
          </a:p>
          <a:p>
            <a:pPr algn="just"/>
            <a:endParaRPr lang="en-US" sz="1600" b="1" dirty="0">
              <a:latin typeface="Times New Roman" panose="02020603050405020304" pitchFamily="18" charset="0"/>
              <a:cs typeface="Times New Roman" panose="02020603050405020304" pitchFamily="18" charset="0"/>
            </a:endParaRPr>
          </a:p>
          <a:p>
            <a:pPr algn="just"/>
            <a:endParaRPr lang="en-US" sz="1600" dirty="0">
              <a:latin typeface="Times New Roman" panose="02020603050405020304" pitchFamily="18" charset="0"/>
              <a:cs typeface="Times New Roman" panose="02020603050405020304" pitchFamily="18" charset="0"/>
            </a:endParaRPr>
          </a:p>
        </p:txBody>
      </p:sp>
      <p:sp>
        <p:nvSpPr>
          <p:cNvPr id="6" name="Title 1">
            <a:extLst>
              <a:ext uri="{FF2B5EF4-FFF2-40B4-BE49-F238E27FC236}">
                <a16:creationId xmlns:a16="http://schemas.microsoft.com/office/drawing/2014/main" id="{F0291F7B-2A7D-843F-DB30-6C1B25960640}"/>
              </a:ext>
            </a:extLst>
          </p:cNvPr>
          <p:cNvSpPr>
            <a:spLocks noGrp="1"/>
          </p:cNvSpPr>
          <p:nvPr>
            <p:ph type="title"/>
          </p:nvPr>
        </p:nvSpPr>
        <p:spPr>
          <a:xfrm>
            <a:off x="-1" y="0"/>
            <a:ext cx="12192001" cy="839449"/>
          </a:xfrm>
          <a:solidFill>
            <a:srgbClr val="92D050"/>
          </a:solidFill>
          <a:ln>
            <a:solidFill>
              <a:schemeClr val="accent1">
                <a:lumMod val="60000"/>
                <a:lumOff val="40000"/>
              </a:schemeClr>
            </a:solidFill>
          </a:ln>
        </p:spPr>
        <p:txBody>
          <a:bodyPr vert="horz" lIns="91440" tIns="45720" rIns="91440" bIns="45720" rtlCol="0" anchor="t">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Specified Individual/HUF for TDS Provisions</a:t>
            </a:r>
          </a:p>
        </p:txBody>
      </p:sp>
    </p:spTree>
    <p:extLst>
      <p:ext uri="{BB962C8B-B14F-4D97-AF65-F5344CB8AC3E}">
        <p14:creationId xmlns:p14="http://schemas.microsoft.com/office/powerpoint/2010/main" val="1771872503"/>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C327FC3F-24E1-7165-A733-C0093788322F}"/>
              </a:ext>
            </a:extLst>
          </p:cNvPr>
          <p:cNvSpPr/>
          <p:nvPr/>
        </p:nvSpPr>
        <p:spPr>
          <a:xfrm>
            <a:off x="149902" y="1531411"/>
            <a:ext cx="9952199" cy="53265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285750" indent="-285750" algn="just">
              <a:buFont typeface="Wingdings" panose="05000000000000000000" pitchFamily="2" charset="2"/>
              <a:buChar char="v"/>
            </a:pPr>
            <a:r>
              <a:rPr lang="en-US" sz="3200" b="1" dirty="0">
                <a:latin typeface="Times New Roman" panose="02020603050405020304" pitchFamily="18" charset="0"/>
                <a:cs typeface="Times New Roman" panose="02020603050405020304" pitchFamily="18" charset="0"/>
              </a:rPr>
              <a:t>Circular No. 23/2017- Treatment of GST Component for Deducting TDS</a:t>
            </a:r>
          </a:p>
          <a:p>
            <a:pPr algn="just"/>
            <a:endParaRPr lang="en-US" sz="3200" b="1"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When in terms of agreement or contract between payer and payee, the component of “GST on services” comprised in the amount payable to resident is indicated separately, tax shall be deducted at source under Chapter XVII-B on the amount paid or payable without including such “GST on services” component. </a:t>
            </a:r>
          </a:p>
        </p:txBody>
      </p:sp>
      <p:sp>
        <p:nvSpPr>
          <p:cNvPr id="6" name="Title 1">
            <a:extLst>
              <a:ext uri="{FF2B5EF4-FFF2-40B4-BE49-F238E27FC236}">
                <a16:creationId xmlns:a16="http://schemas.microsoft.com/office/drawing/2014/main" id="{F0291F7B-2A7D-843F-DB30-6C1B25960640}"/>
              </a:ext>
            </a:extLst>
          </p:cNvPr>
          <p:cNvSpPr>
            <a:spLocks noGrp="1"/>
          </p:cNvSpPr>
          <p:nvPr>
            <p:ph type="title"/>
          </p:nvPr>
        </p:nvSpPr>
        <p:spPr>
          <a:xfrm>
            <a:off x="-1" y="0"/>
            <a:ext cx="12192001" cy="1259174"/>
          </a:xfrm>
          <a:solidFill>
            <a:srgbClr val="92D050"/>
          </a:solidFill>
          <a:ln>
            <a:solidFill>
              <a:schemeClr val="accent1">
                <a:lumMod val="60000"/>
                <a:lumOff val="40000"/>
              </a:schemeClr>
            </a:solidFill>
          </a:ln>
        </p:spPr>
        <p:txBody>
          <a:bodyPr vert="horz" lIns="91440" tIns="45720" rIns="91440" bIns="45720" rtlCol="0" anchor="t">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Treatment of GST Component while deducting TDS/ Collecting TCS</a:t>
            </a:r>
          </a:p>
        </p:txBody>
      </p:sp>
    </p:spTree>
    <p:extLst>
      <p:ext uri="{BB962C8B-B14F-4D97-AF65-F5344CB8AC3E}">
        <p14:creationId xmlns:p14="http://schemas.microsoft.com/office/powerpoint/2010/main" val="196471489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C327FC3F-24E1-7165-A733-C0093788322F}"/>
              </a:ext>
            </a:extLst>
          </p:cNvPr>
          <p:cNvSpPr/>
          <p:nvPr/>
        </p:nvSpPr>
        <p:spPr>
          <a:xfrm>
            <a:off x="149902" y="1531411"/>
            <a:ext cx="9952199" cy="53265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285750" indent="-285750" algn="just">
              <a:buFont typeface="Wingdings" panose="05000000000000000000" pitchFamily="2" charset="2"/>
              <a:buChar char="v"/>
            </a:pPr>
            <a:r>
              <a:rPr lang="en-US" sz="3200" b="1" dirty="0">
                <a:latin typeface="Times New Roman" panose="02020603050405020304" pitchFamily="18" charset="0"/>
                <a:cs typeface="Times New Roman" panose="02020603050405020304" pitchFamily="18" charset="0"/>
              </a:rPr>
              <a:t>Circular No. 13/2021- Treatment of GST Component for Deducting TDS u/s 194Q</a:t>
            </a:r>
          </a:p>
          <a:p>
            <a:pPr algn="just"/>
            <a:endParaRPr lang="en-US" sz="3200" b="1" dirty="0">
              <a:latin typeface="Times New Roman" panose="02020603050405020304" pitchFamily="18" charset="0"/>
              <a:cs typeface="Times New Roman" panose="02020603050405020304" pitchFamily="18" charset="0"/>
            </a:endParaRPr>
          </a:p>
          <a:p>
            <a:pPr marL="342900" indent="-342900" algn="just">
              <a:buFontTx/>
              <a:buChar char="-"/>
            </a:pPr>
            <a:r>
              <a:rPr lang="en-US" sz="2400" dirty="0">
                <a:latin typeface="Times New Roman" panose="02020603050405020304" pitchFamily="18" charset="0"/>
                <a:cs typeface="Times New Roman" panose="02020603050405020304" pitchFamily="18" charset="0"/>
              </a:rPr>
              <a:t>When tax is </a:t>
            </a:r>
            <a:r>
              <a:rPr lang="en-US" sz="2400" u="sng" dirty="0">
                <a:latin typeface="Times New Roman" panose="02020603050405020304" pitchFamily="18" charset="0"/>
                <a:cs typeface="Times New Roman" panose="02020603050405020304" pitchFamily="18" charset="0"/>
              </a:rPr>
              <a:t>deducted at time of credit </a:t>
            </a:r>
            <a:r>
              <a:rPr lang="en-US" sz="2400" dirty="0">
                <a:latin typeface="Times New Roman" panose="02020603050405020304" pitchFamily="18" charset="0"/>
                <a:cs typeface="Times New Roman" panose="02020603050405020304" pitchFamily="18" charset="0"/>
              </a:rPr>
              <a:t>of amount in account of seller in terms of agreement or contract between the buyer and seller, the component of GST comprised in the amount payable to seller is indicated separately, tax shall be deducted u/s 194Q </a:t>
            </a:r>
            <a:r>
              <a:rPr lang="en-US" sz="2400" u="sng" dirty="0">
                <a:latin typeface="Times New Roman" panose="02020603050405020304" pitchFamily="18" charset="0"/>
                <a:cs typeface="Times New Roman" panose="02020603050405020304" pitchFamily="18" charset="0"/>
              </a:rPr>
              <a:t>without including GST.</a:t>
            </a:r>
          </a:p>
          <a:p>
            <a:pPr marL="342900" indent="-342900" algn="just">
              <a:buFontTx/>
              <a:buChar char="-"/>
            </a:pPr>
            <a:r>
              <a:rPr lang="en-US" sz="2400" dirty="0">
                <a:latin typeface="Times New Roman" panose="02020603050405020304" pitchFamily="18" charset="0"/>
                <a:cs typeface="Times New Roman" panose="02020603050405020304" pitchFamily="18" charset="0"/>
              </a:rPr>
              <a:t>However, if tax is </a:t>
            </a:r>
            <a:r>
              <a:rPr lang="en-US" sz="2400" u="sng" dirty="0">
                <a:latin typeface="Times New Roman" panose="02020603050405020304" pitchFamily="18" charset="0"/>
                <a:cs typeface="Times New Roman" panose="02020603050405020304" pitchFamily="18" charset="0"/>
              </a:rPr>
              <a:t>deducted on payment basis</a:t>
            </a:r>
            <a:r>
              <a:rPr lang="en-US" sz="2400" dirty="0">
                <a:latin typeface="Times New Roman" panose="02020603050405020304" pitchFamily="18" charset="0"/>
                <a:cs typeface="Times New Roman" panose="02020603050405020304" pitchFamily="18" charset="0"/>
              </a:rPr>
              <a:t> because payment is earlier than credit, the tax would be </a:t>
            </a:r>
            <a:r>
              <a:rPr lang="en-US" sz="2400" u="sng" dirty="0">
                <a:latin typeface="Times New Roman" panose="02020603050405020304" pitchFamily="18" charset="0"/>
                <a:cs typeface="Times New Roman" panose="02020603050405020304" pitchFamily="18" charset="0"/>
              </a:rPr>
              <a:t>deducted on whole amount </a:t>
            </a:r>
            <a:r>
              <a:rPr lang="en-US" sz="2400" dirty="0">
                <a:latin typeface="Times New Roman" panose="02020603050405020304" pitchFamily="18" charset="0"/>
                <a:cs typeface="Times New Roman" panose="02020603050405020304" pitchFamily="18" charset="0"/>
              </a:rPr>
              <a:t>as it is not possible to identify that payment with GST component of the amount to be invoiced in future.</a:t>
            </a:r>
          </a:p>
        </p:txBody>
      </p:sp>
      <p:sp>
        <p:nvSpPr>
          <p:cNvPr id="6" name="Title 1">
            <a:extLst>
              <a:ext uri="{FF2B5EF4-FFF2-40B4-BE49-F238E27FC236}">
                <a16:creationId xmlns:a16="http://schemas.microsoft.com/office/drawing/2014/main" id="{F0291F7B-2A7D-843F-DB30-6C1B25960640}"/>
              </a:ext>
            </a:extLst>
          </p:cNvPr>
          <p:cNvSpPr>
            <a:spLocks noGrp="1"/>
          </p:cNvSpPr>
          <p:nvPr>
            <p:ph type="title"/>
          </p:nvPr>
        </p:nvSpPr>
        <p:spPr>
          <a:xfrm>
            <a:off x="-1" y="0"/>
            <a:ext cx="12192001" cy="1259174"/>
          </a:xfrm>
          <a:solidFill>
            <a:srgbClr val="92D050"/>
          </a:solidFill>
          <a:ln>
            <a:solidFill>
              <a:schemeClr val="accent1">
                <a:lumMod val="60000"/>
                <a:lumOff val="40000"/>
              </a:schemeClr>
            </a:solidFill>
          </a:ln>
        </p:spPr>
        <p:txBody>
          <a:bodyPr vert="horz" lIns="91440" tIns="45720" rIns="91440" bIns="45720" rtlCol="0" anchor="t">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Treatment of GST Component while deducting TDS/ Collecting TCS</a:t>
            </a:r>
          </a:p>
        </p:txBody>
      </p:sp>
    </p:spTree>
    <p:extLst>
      <p:ext uri="{BB962C8B-B14F-4D97-AF65-F5344CB8AC3E}">
        <p14:creationId xmlns:p14="http://schemas.microsoft.com/office/powerpoint/2010/main" val="2331349453"/>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C327FC3F-24E1-7165-A733-C0093788322F}"/>
              </a:ext>
            </a:extLst>
          </p:cNvPr>
          <p:cNvSpPr/>
          <p:nvPr/>
        </p:nvSpPr>
        <p:spPr>
          <a:xfrm>
            <a:off x="149902" y="1531411"/>
            <a:ext cx="9952199" cy="53265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285750" indent="-285750" algn="just">
              <a:buFont typeface="Wingdings" panose="05000000000000000000" pitchFamily="2" charset="2"/>
              <a:buChar char="v"/>
            </a:pPr>
            <a:r>
              <a:rPr lang="en-US" sz="3200" b="1" dirty="0">
                <a:latin typeface="Times New Roman" panose="02020603050405020304" pitchFamily="18" charset="0"/>
                <a:cs typeface="Times New Roman" panose="02020603050405020304" pitchFamily="18" charset="0"/>
              </a:rPr>
              <a:t>Circular No. 17/2020- Treatment of GST Component for Collecting TCS u/s 206C(1H)</a:t>
            </a:r>
          </a:p>
          <a:p>
            <a:pPr algn="just"/>
            <a:endParaRPr lang="en-US" sz="3200" b="1" dirty="0">
              <a:latin typeface="Times New Roman" panose="02020603050405020304" pitchFamily="18" charset="0"/>
              <a:cs typeface="Times New Roman" panose="02020603050405020304" pitchFamily="18" charset="0"/>
            </a:endParaRPr>
          </a:p>
          <a:p>
            <a:pPr marL="342900" indent="-342900" algn="just">
              <a:buFontTx/>
              <a:buChar char="-"/>
            </a:pPr>
            <a:r>
              <a:rPr lang="en-US" sz="2400" dirty="0">
                <a:latin typeface="Times New Roman" panose="02020603050405020304" pitchFamily="18" charset="0"/>
                <a:cs typeface="Times New Roman" panose="02020603050405020304" pitchFamily="18" charset="0"/>
              </a:rPr>
              <a:t>Since the collection is made with reference to receipt of the amount of sales consideration, no adjustment on account of indirect taxes including GST is required to be made for the collection of tax. </a:t>
            </a:r>
            <a:r>
              <a:rPr lang="en-US" sz="2400" b="1" u="sng" dirty="0">
                <a:latin typeface="Times New Roman" panose="02020603050405020304" pitchFamily="18" charset="0"/>
                <a:cs typeface="Times New Roman" panose="02020603050405020304" pitchFamily="18" charset="0"/>
              </a:rPr>
              <a:t>Thus, TCS is required to be collected on the sales consideration inclusive of GST.</a:t>
            </a:r>
          </a:p>
        </p:txBody>
      </p:sp>
      <p:sp>
        <p:nvSpPr>
          <p:cNvPr id="6" name="Title 1">
            <a:extLst>
              <a:ext uri="{FF2B5EF4-FFF2-40B4-BE49-F238E27FC236}">
                <a16:creationId xmlns:a16="http://schemas.microsoft.com/office/drawing/2014/main" id="{F0291F7B-2A7D-843F-DB30-6C1B25960640}"/>
              </a:ext>
            </a:extLst>
          </p:cNvPr>
          <p:cNvSpPr>
            <a:spLocks noGrp="1"/>
          </p:cNvSpPr>
          <p:nvPr>
            <p:ph type="title"/>
          </p:nvPr>
        </p:nvSpPr>
        <p:spPr>
          <a:xfrm>
            <a:off x="-1" y="0"/>
            <a:ext cx="12192001" cy="1259174"/>
          </a:xfrm>
          <a:solidFill>
            <a:srgbClr val="92D050"/>
          </a:solidFill>
          <a:ln>
            <a:solidFill>
              <a:schemeClr val="accent1">
                <a:lumMod val="60000"/>
                <a:lumOff val="40000"/>
              </a:schemeClr>
            </a:solidFill>
          </a:ln>
        </p:spPr>
        <p:txBody>
          <a:bodyPr vert="horz" lIns="91440" tIns="45720" rIns="91440" bIns="45720" rtlCol="0" anchor="t">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Treatment of GST Component while deducting TDS/ Collecting TCS</a:t>
            </a:r>
          </a:p>
        </p:txBody>
      </p:sp>
    </p:spTree>
    <p:extLst>
      <p:ext uri="{BB962C8B-B14F-4D97-AF65-F5344CB8AC3E}">
        <p14:creationId xmlns:p14="http://schemas.microsoft.com/office/powerpoint/2010/main" val="3379664620"/>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5" descr="questions.jpg">
            <a:extLst>
              <a:ext uri="{FF2B5EF4-FFF2-40B4-BE49-F238E27FC236}">
                <a16:creationId xmlns:a16="http://schemas.microsoft.com/office/drawing/2014/main" id="{795F983B-9DD8-867D-5A7B-C32971D732E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734695" y="1081791"/>
            <a:ext cx="5994400" cy="4305300"/>
          </a:xfrm>
          <a:prstGeom prst="rect">
            <a:avLst/>
          </a:prstGeom>
        </p:spPr>
      </p:pic>
    </p:spTree>
    <p:extLst>
      <p:ext uri="{BB962C8B-B14F-4D97-AF65-F5344CB8AC3E}">
        <p14:creationId xmlns:p14="http://schemas.microsoft.com/office/powerpoint/2010/main" val="141240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61994"/>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4800" b="1" u="sng" dirty="0">
                <a:solidFill>
                  <a:schemeClr val="tx1"/>
                </a:solidFill>
                <a:latin typeface="Times New Roman" panose="02020603050405020304" pitchFamily="18" charset="0"/>
                <a:cs typeface="Times New Roman" panose="02020603050405020304" pitchFamily="18" charset="0"/>
              </a:rPr>
              <a:t>Compliances Required for TDS</a:t>
            </a:r>
          </a:p>
        </p:txBody>
      </p:sp>
      <p:grpSp>
        <p:nvGrpSpPr>
          <p:cNvPr id="3" name="Group 2">
            <a:extLst>
              <a:ext uri="{FF2B5EF4-FFF2-40B4-BE49-F238E27FC236}">
                <a16:creationId xmlns:a16="http://schemas.microsoft.com/office/drawing/2014/main" id="{804E4BE8-B297-17BB-AF79-3C3EE66A981C}"/>
              </a:ext>
            </a:extLst>
          </p:cNvPr>
          <p:cNvGrpSpPr/>
          <p:nvPr/>
        </p:nvGrpSpPr>
        <p:grpSpPr>
          <a:xfrm>
            <a:off x="681925" y="1914041"/>
            <a:ext cx="8121112" cy="4184542"/>
            <a:chOff x="635431" y="1480089"/>
            <a:chExt cx="8121112" cy="4184542"/>
          </a:xfrm>
        </p:grpSpPr>
        <p:sp>
          <p:nvSpPr>
            <p:cNvPr id="5" name="Rectangle 4">
              <a:extLst>
                <a:ext uri="{FF2B5EF4-FFF2-40B4-BE49-F238E27FC236}">
                  <a16:creationId xmlns:a16="http://schemas.microsoft.com/office/drawing/2014/main" id="{BD9C9319-7D84-EF36-C556-E04AF88BDF3D}"/>
                </a:ext>
              </a:extLst>
            </p:cNvPr>
            <p:cNvSpPr/>
            <p:nvPr/>
          </p:nvSpPr>
          <p:spPr>
            <a:xfrm>
              <a:off x="635431" y="1480089"/>
              <a:ext cx="8121112" cy="45719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ln w="0"/>
                  <a:solidFill>
                    <a:schemeClr val="tx1"/>
                  </a:solidFill>
                  <a:effectLst>
                    <a:glow rad="63500">
                      <a:schemeClr val="accent1">
                        <a:satMod val="175000"/>
                        <a:alpha val="40000"/>
                      </a:schemeClr>
                    </a:glow>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Apply for TAN( Tax Deduct Account Number) in Form No. 49B</a:t>
              </a:r>
            </a:p>
          </p:txBody>
        </p:sp>
        <p:sp>
          <p:nvSpPr>
            <p:cNvPr id="6" name="Rectangle 5">
              <a:extLst>
                <a:ext uri="{FF2B5EF4-FFF2-40B4-BE49-F238E27FC236}">
                  <a16:creationId xmlns:a16="http://schemas.microsoft.com/office/drawing/2014/main" id="{9A904B2D-8BE8-F1BE-AD0E-0DB27CE02EB6}"/>
                </a:ext>
              </a:extLst>
            </p:cNvPr>
            <p:cNvSpPr/>
            <p:nvPr/>
          </p:nvSpPr>
          <p:spPr>
            <a:xfrm>
              <a:off x="635431" y="2369289"/>
              <a:ext cx="8121112" cy="45719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ln w="0"/>
                  <a:solidFill>
                    <a:schemeClr val="tx1"/>
                  </a:solidFill>
                  <a:effectLst>
                    <a:glow rad="63500">
                      <a:schemeClr val="accent1">
                        <a:satMod val="175000"/>
                        <a:alpha val="40000"/>
                      </a:schemeClr>
                    </a:glow>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Deduct Tax from the Payment/ Credit  </a:t>
              </a:r>
            </a:p>
          </p:txBody>
        </p:sp>
        <p:sp>
          <p:nvSpPr>
            <p:cNvPr id="7" name="Rectangle 6">
              <a:extLst>
                <a:ext uri="{FF2B5EF4-FFF2-40B4-BE49-F238E27FC236}">
                  <a16:creationId xmlns:a16="http://schemas.microsoft.com/office/drawing/2014/main" id="{088EECC4-6B7B-6B1B-6810-5542840360A6}"/>
                </a:ext>
              </a:extLst>
            </p:cNvPr>
            <p:cNvSpPr/>
            <p:nvPr/>
          </p:nvSpPr>
          <p:spPr>
            <a:xfrm>
              <a:off x="635431" y="3258489"/>
              <a:ext cx="8121112" cy="45719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ln w="0"/>
                  <a:solidFill>
                    <a:schemeClr val="tx1"/>
                  </a:solidFill>
                  <a:effectLst>
                    <a:glow rad="63500">
                      <a:schemeClr val="accent1">
                        <a:satMod val="175000"/>
                        <a:alpha val="40000"/>
                      </a:schemeClr>
                    </a:glow>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Deposit the Deducted Amount within stipulated time to the Central Government</a:t>
              </a:r>
            </a:p>
          </p:txBody>
        </p:sp>
        <p:sp>
          <p:nvSpPr>
            <p:cNvPr id="8" name="Rectangle 7">
              <a:extLst>
                <a:ext uri="{FF2B5EF4-FFF2-40B4-BE49-F238E27FC236}">
                  <a16:creationId xmlns:a16="http://schemas.microsoft.com/office/drawing/2014/main" id="{0BB5F4D0-2DFB-4360-8256-131897BA25B7}"/>
                </a:ext>
              </a:extLst>
            </p:cNvPr>
            <p:cNvSpPr/>
            <p:nvPr/>
          </p:nvSpPr>
          <p:spPr>
            <a:xfrm>
              <a:off x="635431" y="4256229"/>
              <a:ext cx="8121112" cy="45719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ln w="0"/>
                  <a:solidFill>
                    <a:schemeClr val="tx1"/>
                  </a:solidFill>
                  <a:effectLst>
                    <a:glow rad="63500">
                      <a:schemeClr val="accent1">
                        <a:satMod val="175000"/>
                        <a:alpha val="40000"/>
                      </a:schemeClr>
                    </a:glow>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File TDS Return Statement within specified time</a:t>
              </a:r>
            </a:p>
          </p:txBody>
        </p:sp>
        <p:sp>
          <p:nvSpPr>
            <p:cNvPr id="9" name="Rectangle 8">
              <a:extLst>
                <a:ext uri="{FF2B5EF4-FFF2-40B4-BE49-F238E27FC236}">
                  <a16:creationId xmlns:a16="http://schemas.microsoft.com/office/drawing/2014/main" id="{45AAE016-84AB-F72D-44BF-9D4D85BF46A0}"/>
                </a:ext>
              </a:extLst>
            </p:cNvPr>
            <p:cNvSpPr/>
            <p:nvPr/>
          </p:nvSpPr>
          <p:spPr>
            <a:xfrm>
              <a:off x="635431" y="5207432"/>
              <a:ext cx="8121112" cy="45719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ln w="0"/>
                  <a:solidFill>
                    <a:schemeClr val="tx1"/>
                  </a:solidFill>
                  <a:effectLst>
                    <a:glow rad="63500">
                      <a:schemeClr val="accent1">
                        <a:satMod val="175000"/>
                        <a:alpha val="40000"/>
                      </a:schemeClr>
                    </a:glow>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Issue TDS Certificate within the specified time</a:t>
              </a:r>
            </a:p>
          </p:txBody>
        </p:sp>
        <p:sp>
          <p:nvSpPr>
            <p:cNvPr id="15" name="Arrow: Down 14">
              <a:extLst>
                <a:ext uri="{FF2B5EF4-FFF2-40B4-BE49-F238E27FC236}">
                  <a16:creationId xmlns:a16="http://schemas.microsoft.com/office/drawing/2014/main" id="{257903BA-7012-5C27-CB0D-4A5CD84BABA0}"/>
                </a:ext>
              </a:extLst>
            </p:cNvPr>
            <p:cNvSpPr/>
            <p:nvPr/>
          </p:nvSpPr>
          <p:spPr>
            <a:xfrm>
              <a:off x="4370522" y="2010899"/>
              <a:ext cx="216976" cy="244106"/>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glow rad="63500">
                    <a:schemeClr val="accent1">
                      <a:satMod val="175000"/>
                      <a:alpha val="40000"/>
                    </a:schemeClr>
                  </a:glow>
                  <a:outerShdw blurRad="38100" dist="19050" dir="2700000" algn="tl" rotWithShape="0">
                    <a:schemeClr val="dk1">
                      <a:alpha val="40000"/>
                    </a:schemeClr>
                  </a:outerShdw>
                </a:effectLst>
              </a:endParaRPr>
            </a:p>
          </p:txBody>
        </p:sp>
        <p:sp>
          <p:nvSpPr>
            <p:cNvPr id="16" name="Arrow: Down 15">
              <a:extLst>
                <a:ext uri="{FF2B5EF4-FFF2-40B4-BE49-F238E27FC236}">
                  <a16:creationId xmlns:a16="http://schemas.microsoft.com/office/drawing/2014/main" id="{1417830A-26BA-826D-E420-7078E67A8EB1}"/>
                </a:ext>
              </a:extLst>
            </p:cNvPr>
            <p:cNvSpPr/>
            <p:nvPr/>
          </p:nvSpPr>
          <p:spPr>
            <a:xfrm>
              <a:off x="4370522" y="2956300"/>
              <a:ext cx="216976" cy="244106"/>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glow rad="63500">
                    <a:schemeClr val="accent1">
                      <a:satMod val="175000"/>
                      <a:alpha val="40000"/>
                    </a:schemeClr>
                  </a:glow>
                  <a:outerShdw blurRad="38100" dist="19050" dir="2700000" algn="tl" rotWithShape="0">
                    <a:schemeClr val="dk1">
                      <a:alpha val="40000"/>
                    </a:schemeClr>
                  </a:outerShdw>
                </a:effectLst>
              </a:endParaRPr>
            </a:p>
          </p:txBody>
        </p:sp>
        <p:sp>
          <p:nvSpPr>
            <p:cNvPr id="17" name="Arrow: Down 16">
              <a:extLst>
                <a:ext uri="{FF2B5EF4-FFF2-40B4-BE49-F238E27FC236}">
                  <a16:creationId xmlns:a16="http://schemas.microsoft.com/office/drawing/2014/main" id="{46C4EFC0-94AC-FD57-A348-769F9CCF33F7}"/>
                </a:ext>
              </a:extLst>
            </p:cNvPr>
            <p:cNvSpPr/>
            <p:nvPr/>
          </p:nvSpPr>
          <p:spPr>
            <a:xfrm>
              <a:off x="4370522" y="3884237"/>
              <a:ext cx="216976" cy="244106"/>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glow rad="63500">
                    <a:schemeClr val="accent1">
                      <a:satMod val="175000"/>
                      <a:alpha val="40000"/>
                    </a:schemeClr>
                  </a:glow>
                  <a:outerShdw blurRad="38100" dist="19050" dir="2700000" algn="tl" rotWithShape="0">
                    <a:schemeClr val="dk1">
                      <a:alpha val="40000"/>
                    </a:schemeClr>
                  </a:outerShdw>
                </a:effectLst>
              </a:endParaRPr>
            </a:p>
          </p:txBody>
        </p:sp>
        <p:sp>
          <p:nvSpPr>
            <p:cNvPr id="18" name="Arrow: Down 17">
              <a:extLst>
                <a:ext uri="{FF2B5EF4-FFF2-40B4-BE49-F238E27FC236}">
                  <a16:creationId xmlns:a16="http://schemas.microsoft.com/office/drawing/2014/main" id="{F5C54883-0B3E-1629-4D52-BF06FF9962D4}"/>
                </a:ext>
              </a:extLst>
            </p:cNvPr>
            <p:cNvSpPr/>
            <p:nvPr/>
          </p:nvSpPr>
          <p:spPr>
            <a:xfrm>
              <a:off x="4370522" y="4804468"/>
              <a:ext cx="216976" cy="244106"/>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glow rad="63500">
                    <a:schemeClr val="accent1">
                      <a:satMod val="175000"/>
                      <a:alpha val="40000"/>
                    </a:schemeClr>
                  </a:glow>
                  <a:outerShdw blurRad="38100" dist="19050" dir="2700000" algn="tl" rotWithShape="0">
                    <a:schemeClr val="dk1">
                      <a:alpha val="40000"/>
                    </a:schemeClr>
                  </a:outerShdw>
                </a:effectLst>
              </a:endParaRPr>
            </a:p>
          </p:txBody>
        </p:sp>
      </p:grpSp>
    </p:spTree>
    <p:extLst>
      <p:ext uri="{BB962C8B-B14F-4D97-AF65-F5344CB8AC3E}">
        <p14:creationId xmlns:p14="http://schemas.microsoft.com/office/powerpoint/2010/main" val="1376936829"/>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419978" y="385107"/>
            <a:ext cx="8818535" cy="6087785"/>
          </a:xfrm>
          <a:solidFill>
            <a:srgbClr val="92D050"/>
          </a:solidFill>
          <a:ln>
            <a:solidFill>
              <a:schemeClr val="accent1">
                <a:lumMod val="60000"/>
                <a:lumOff val="40000"/>
              </a:schemeClr>
            </a:solidFill>
          </a:ln>
        </p:spPr>
        <p:txBody>
          <a:bodyPr>
            <a:noAutofit/>
          </a:bodyPr>
          <a:lstStyle/>
          <a:p>
            <a:pPr algn="ctr">
              <a:lnSpc>
                <a:spcPct val="150000"/>
              </a:lnSpc>
            </a:pPr>
            <a:r>
              <a:rPr lang="en-US" sz="11500" u="sng" dirty="0">
                <a:solidFill>
                  <a:schemeClr val="tx1"/>
                </a:solidFill>
                <a:latin typeface="Book Antiqua" panose="02040602050305030304" pitchFamily="18" charset="0"/>
                <a:cs typeface="Calibri" panose="020F0502020204030204" pitchFamily="34" charset="0"/>
              </a:rPr>
              <a:t>Thank You</a:t>
            </a:r>
            <a:br>
              <a:rPr lang="en-US" sz="11500" u="sng" dirty="0">
                <a:solidFill>
                  <a:schemeClr val="tx1"/>
                </a:solidFill>
                <a:latin typeface="Calibri" panose="020F0502020204030204" pitchFamily="34" charset="0"/>
                <a:cs typeface="Calibri" panose="020F0502020204030204" pitchFamily="34" charset="0"/>
              </a:rPr>
            </a:br>
            <a:endParaRPr lang="en-US" sz="11500" u="sng" dirty="0">
              <a:solidFill>
                <a:schemeClr val="tx1"/>
              </a:solidFill>
              <a:latin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26204FD5-7DA9-8C41-3903-7494EB7C3068}"/>
              </a:ext>
            </a:extLst>
          </p:cNvPr>
          <p:cNvSpPr txBox="1">
            <a:spLocks/>
          </p:cNvSpPr>
          <p:nvPr/>
        </p:nvSpPr>
        <p:spPr>
          <a:xfrm>
            <a:off x="209861" y="5088929"/>
            <a:ext cx="9953469" cy="967098"/>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en-IN" sz="2200" i="1" dirty="0">
              <a:ln w="0"/>
              <a:solidFill>
                <a:srgbClr val="00206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4" name="Subtitle 2">
            <a:extLst>
              <a:ext uri="{FF2B5EF4-FFF2-40B4-BE49-F238E27FC236}">
                <a16:creationId xmlns:a16="http://schemas.microsoft.com/office/drawing/2014/main" id="{C6C3131F-0D7C-FC71-7C12-638117A72848}"/>
              </a:ext>
            </a:extLst>
          </p:cNvPr>
          <p:cNvSpPr txBox="1">
            <a:spLocks/>
          </p:cNvSpPr>
          <p:nvPr/>
        </p:nvSpPr>
        <p:spPr>
          <a:xfrm>
            <a:off x="2028670" y="4609685"/>
            <a:ext cx="6555698" cy="1655762"/>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400" b="1" dirty="0">
                <a:solidFill>
                  <a:schemeClr val="tx1"/>
                </a:solidFill>
                <a:latin typeface="Calibri" panose="020F0502020204030204" pitchFamily="34" charset="0"/>
                <a:cs typeface="Calibri" panose="020F0502020204030204" pitchFamily="34" charset="0"/>
              </a:rPr>
              <a:t>	</a:t>
            </a:r>
            <a:r>
              <a:rPr lang="en-US" sz="2400" b="1" dirty="0">
                <a:solidFill>
                  <a:schemeClr val="tx1"/>
                </a:solidFill>
                <a:latin typeface="Book Antiqua" panose="02040602050305030304" pitchFamily="18" charset="0"/>
                <a:cs typeface="Calibri" panose="020F0502020204030204" pitchFamily="34" charset="0"/>
              </a:rPr>
              <a:t>CA Ram Avtar Sharma</a:t>
            </a:r>
            <a:br>
              <a:rPr lang="en-US" sz="2400" b="1" dirty="0">
                <a:solidFill>
                  <a:schemeClr val="tx1"/>
                </a:solidFill>
                <a:latin typeface="Book Antiqua" panose="02040602050305030304" pitchFamily="18" charset="0"/>
                <a:cs typeface="Calibri" panose="020F0502020204030204" pitchFamily="34" charset="0"/>
              </a:rPr>
            </a:br>
            <a:r>
              <a:rPr lang="en-US" sz="2400" b="1" dirty="0">
                <a:solidFill>
                  <a:schemeClr val="tx1"/>
                </a:solidFill>
                <a:latin typeface="Book Antiqua" panose="02040602050305030304" pitchFamily="18" charset="0"/>
                <a:cs typeface="Calibri" panose="020F0502020204030204" pitchFamily="34" charset="0"/>
              </a:rPr>
              <a:t>  Mo. No.	9312783072</a:t>
            </a:r>
          </a:p>
          <a:p>
            <a:r>
              <a:rPr lang="en-US" sz="2400" b="1" dirty="0">
                <a:solidFill>
                  <a:schemeClr val="tx1"/>
                </a:solidFill>
                <a:latin typeface="Book Antiqua" panose="02040602050305030304" pitchFamily="18" charset="0"/>
                <a:cs typeface="Calibri" panose="020F0502020204030204" pitchFamily="34" charset="0"/>
              </a:rPr>
              <a:t>Email Id: ramavtar.ucc@gmail.com</a:t>
            </a:r>
            <a:br>
              <a:rPr lang="en-US" sz="2400" b="1" dirty="0">
                <a:solidFill>
                  <a:schemeClr val="tx1"/>
                </a:solidFill>
                <a:latin typeface="Book Antiqua" panose="02040602050305030304" pitchFamily="18" charset="0"/>
                <a:cs typeface="Calibri" panose="020F0502020204030204" pitchFamily="34" charset="0"/>
              </a:rPr>
            </a:br>
            <a:endParaRPr lang="en-IN" b="1" dirty="0">
              <a:latin typeface="Book Antiqua" panose="02040602050305030304" pitchFamily="18" charset="0"/>
            </a:endParaRPr>
          </a:p>
        </p:txBody>
      </p:sp>
    </p:spTree>
    <p:extLst>
      <p:ext uri="{BB962C8B-B14F-4D97-AF65-F5344CB8AC3E}">
        <p14:creationId xmlns:p14="http://schemas.microsoft.com/office/powerpoint/2010/main" val="2311380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77493"/>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4800" b="1" u="sng" dirty="0">
                <a:solidFill>
                  <a:schemeClr val="tx1"/>
                </a:solidFill>
                <a:latin typeface="Times New Roman" panose="02020603050405020304" pitchFamily="18" charset="0"/>
                <a:cs typeface="Times New Roman" panose="02020603050405020304" pitchFamily="18" charset="0"/>
              </a:rPr>
              <a:t>Compliances Required for TDS</a:t>
            </a:r>
            <a:endParaRPr lang="en-US" sz="4800" u="sng" dirty="0">
              <a:solidFill>
                <a:schemeClr val="tx1"/>
              </a:solidFill>
            </a:endParaRPr>
          </a:p>
        </p:txBody>
      </p:sp>
      <p:sp>
        <p:nvSpPr>
          <p:cNvPr id="4" name="Rectangle: Rounded Corners 3">
            <a:extLst>
              <a:ext uri="{FF2B5EF4-FFF2-40B4-BE49-F238E27FC236}">
                <a16:creationId xmlns:a16="http://schemas.microsoft.com/office/drawing/2014/main" id="{D33162DA-6800-2C82-D01B-AEB1814526B2}"/>
              </a:ext>
            </a:extLst>
          </p:cNvPr>
          <p:cNvSpPr/>
          <p:nvPr/>
        </p:nvSpPr>
        <p:spPr>
          <a:xfrm>
            <a:off x="216976" y="2208385"/>
            <a:ext cx="9435023" cy="4502258"/>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R="378460" lvl="0" algn="just">
              <a:lnSpc>
                <a:spcPct val="107000"/>
              </a:lnSpc>
              <a:spcBef>
                <a:spcPts val="795"/>
              </a:spcBef>
              <a:spcAft>
                <a:spcPts val="0"/>
              </a:spcAft>
              <a:buSzPts val="1050"/>
              <a:tabLst>
                <a:tab pos="583565" algn="l"/>
              </a:tabLs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	Every person who is liable to deduct or collect tax shall 	apply for TAN within one month from the end of the month 	in which tax was deducted.</a:t>
            </a:r>
          </a:p>
          <a:p>
            <a:pPr marR="378460" lvl="0" algn="just">
              <a:lnSpc>
                <a:spcPct val="107000"/>
              </a:lnSpc>
              <a:spcBef>
                <a:spcPts val="795"/>
              </a:spcBef>
              <a:spcAft>
                <a:spcPts val="0"/>
              </a:spcAft>
              <a:buSzPts val="1050"/>
              <a:tabLst>
                <a:tab pos="583565" algn="l"/>
              </a:tabLst>
            </a:pPr>
            <a:endParaRPr lang="en-US" sz="2200" b="1" dirty="0">
              <a:effectLst/>
              <a:latin typeface="Calibri" panose="020F0502020204030204" pitchFamily="34" charset="0"/>
              <a:ea typeface="Calibri" panose="020F0502020204030204" pitchFamily="34" charset="0"/>
            </a:endParaRPr>
          </a:p>
          <a:p>
            <a:pPr marR="378460" lvl="0" algn="just">
              <a:lnSpc>
                <a:spcPct val="107000"/>
              </a:lnSpc>
              <a:spcBef>
                <a:spcPts val="795"/>
              </a:spcBef>
              <a:spcAft>
                <a:spcPts val="0"/>
              </a:spcAft>
              <a:buSzPts val="1050"/>
              <a:tabLst>
                <a:tab pos="583565" algn="l"/>
              </a:tabLst>
            </a:pPr>
            <a:endParaRPr lang="en-US" sz="2200" b="1" dirty="0">
              <a:latin typeface="Calibri" panose="020F0502020204030204" pitchFamily="34" charset="0"/>
              <a:ea typeface="Calibri" panose="020F0502020204030204" pitchFamily="34" charset="0"/>
            </a:endParaRPr>
          </a:p>
          <a:p>
            <a:pPr marR="378460" lvl="0" algn="just">
              <a:lnSpc>
                <a:spcPct val="107000"/>
              </a:lnSpc>
              <a:spcBef>
                <a:spcPts val="795"/>
              </a:spcBef>
              <a:spcAft>
                <a:spcPts val="0"/>
              </a:spcAft>
              <a:buSzPts val="1050"/>
              <a:tabLst>
                <a:tab pos="583565" algn="l"/>
              </a:tabLst>
            </a:pPr>
            <a:r>
              <a:rPr lang="en-US" sz="2000" b="1"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However, this provision is not applicable on section 194-IA, 	194-IB and 194M</a:t>
            </a:r>
            <a:r>
              <a:rPr lang="en-US" sz="2400" b="1" dirty="0">
                <a:latin typeface="Calibri" panose="020F0502020204030204" pitchFamily="34" charset="0"/>
                <a:ea typeface="Calibri" panose="020F0502020204030204" pitchFamily="34" charset="0"/>
              </a:rPr>
              <a:t>.</a:t>
            </a:r>
          </a:p>
          <a:p>
            <a:pPr marR="378460" lvl="0" algn="just">
              <a:lnSpc>
                <a:spcPct val="107000"/>
              </a:lnSpc>
              <a:spcBef>
                <a:spcPts val="795"/>
              </a:spcBef>
              <a:spcAft>
                <a:spcPts val="0"/>
              </a:spcAft>
              <a:buSzPts val="1050"/>
              <a:tabLst>
                <a:tab pos="583565" algn="l"/>
              </a:tabLst>
            </a:pPr>
            <a:endParaRPr lang="en-US" sz="2200" b="1" dirty="0">
              <a:effectLst/>
              <a:latin typeface="Calibri" panose="020F0502020204030204" pitchFamily="34" charset="0"/>
              <a:ea typeface="Calibri" panose="020F0502020204030204" pitchFamily="34" charset="0"/>
            </a:endParaRPr>
          </a:p>
          <a:p>
            <a:pPr marR="378460" lvl="0" algn="just">
              <a:lnSpc>
                <a:spcPct val="107000"/>
              </a:lnSpc>
              <a:spcBef>
                <a:spcPts val="795"/>
              </a:spcBef>
              <a:spcAft>
                <a:spcPts val="0"/>
              </a:spcAft>
              <a:buSzPts val="1050"/>
              <a:tabLst>
                <a:tab pos="583565" algn="l"/>
              </a:tabLst>
            </a:pPr>
            <a:endParaRPr lang="en-US" sz="2200" b="1" dirty="0">
              <a:effectLst/>
              <a:latin typeface="Calibri" panose="020F0502020204030204" pitchFamily="34" charset="0"/>
              <a:ea typeface="Calibri" panose="020F0502020204030204" pitchFamily="34" charset="0"/>
            </a:endParaRPr>
          </a:p>
        </p:txBody>
      </p:sp>
      <p:sp>
        <p:nvSpPr>
          <p:cNvPr id="6" name="Rectangle 5">
            <a:extLst>
              <a:ext uri="{FF2B5EF4-FFF2-40B4-BE49-F238E27FC236}">
                <a16:creationId xmlns:a16="http://schemas.microsoft.com/office/drawing/2014/main" id="{9A904B2D-8BE8-F1BE-AD0E-0DB27CE02EB6}"/>
              </a:ext>
            </a:extLst>
          </p:cNvPr>
          <p:cNvSpPr/>
          <p:nvPr/>
        </p:nvSpPr>
        <p:spPr>
          <a:xfrm>
            <a:off x="340963" y="1372925"/>
            <a:ext cx="9004516" cy="10450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u="sng" dirty="0">
                <a:ln w="0"/>
                <a:solidFill>
                  <a:schemeClr val="accent1">
                    <a:lumMod val="75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Section 203A – </a:t>
            </a:r>
          </a:p>
          <a:p>
            <a:pPr marL="342900" indent="-342900" algn="ctr">
              <a:buFont typeface="Wingdings" panose="05000000000000000000" pitchFamily="2" charset="2"/>
              <a:buChar char="v"/>
            </a:pPr>
            <a:r>
              <a:rPr lang="en-US" sz="2400" b="1" u="sng" dirty="0">
                <a:ln w="0"/>
                <a:solidFill>
                  <a:schemeClr val="accent1">
                    <a:lumMod val="75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Apply for TAN( Tax Deduct Account Number) in Form No. 49B</a:t>
            </a:r>
          </a:p>
        </p:txBody>
      </p:sp>
      <p:sp>
        <p:nvSpPr>
          <p:cNvPr id="3" name="Rectangle 2">
            <a:extLst>
              <a:ext uri="{FF2B5EF4-FFF2-40B4-BE49-F238E27FC236}">
                <a16:creationId xmlns:a16="http://schemas.microsoft.com/office/drawing/2014/main" id="{4BD48590-7864-EC68-01E4-0EE43E7650DD}"/>
              </a:ext>
            </a:extLst>
          </p:cNvPr>
          <p:cNvSpPr/>
          <p:nvPr/>
        </p:nvSpPr>
        <p:spPr>
          <a:xfrm>
            <a:off x="340963" y="4002315"/>
            <a:ext cx="8586062" cy="457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u="sng" dirty="0">
                <a:ln w="0"/>
                <a:solidFill>
                  <a:schemeClr val="accent1">
                    <a:lumMod val="75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Exception</a:t>
            </a:r>
          </a:p>
        </p:txBody>
      </p:sp>
    </p:spTree>
    <p:extLst>
      <p:ext uri="{BB962C8B-B14F-4D97-AF65-F5344CB8AC3E}">
        <p14:creationId xmlns:p14="http://schemas.microsoft.com/office/powerpoint/2010/main" val="2234105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77492"/>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4800" b="1" u="sng" dirty="0">
                <a:solidFill>
                  <a:schemeClr val="tx1"/>
                </a:solidFill>
                <a:latin typeface="Times New Roman" panose="02020603050405020304" pitchFamily="18" charset="0"/>
                <a:cs typeface="Times New Roman" panose="02020603050405020304" pitchFamily="18" charset="0"/>
              </a:rPr>
              <a:t>Compliances Required for TDS</a:t>
            </a:r>
            <a:endParaRPr lang="en-US" sz="4800" u="sng" dirty="0">
              <a:solidFill>
                <a:schemeClr val="tx1"/>
              </a:solidFill>
            </a:endParaRPr>
          </a:p>
        </p:txBody>
      </p:sp>
      <p:sp>
        <p:nvSpPr>
          <p:cNvPr id="6" name="Rectangle 5">
            <a:extLst>
              <a:ext uri="{FF2B5EF4-FFF2-40B4-BE49-F238E27FC236}">
                <a16:creationId xmlns:a16="http://schemas.microsoft.com/office/drawing/2014/main" id="{9A904B2D-8BE8-F1BE-AD0E-0DB27CE02EB6}"/>
              </a:ext>
            </a:extLst>
          </p:cNvPr>
          <p:cNvSpPr/>
          <p:nvPr/>
        </p:nvSpPr>
        <p:spPr>
          <a:xfrm>
            <a:off x="1224367" y="1253424"/>
            <a:ext cx="8121112" cy="457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ctr">
              <a:buFont typeface="Wingdings" panose="05000000000000000000" pitchFamily="2" charset="2"/>
              <a:buChar char="v"/>
            </a:pPr>
            <a:r>
              <a:rPr lang="en-US" sz="3200" b="1" u="sng" dirty="0">
                <a:ln w="0"/>
                <a:solidFill>
                  <a:schemeClr val="accent1">
                    <a:lumMod val="75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Deduction of TDS</a:t>
            </a:r>
            <a:r>
              <a:rPr lang="en-US" sz="2400" b="1" u="sng" dirty="0">
                <a:ln w="0"/>
                <a:solidFill>
                  <a:schemeClr val="accent1">
                    <a:lumMod val="75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p>
        </p:txBody>
      </p:sp>
      <p:graphicFrame>
        <p:nvGraphicFramePr>
          <p:cNvPr id="5" name="Table 4">
            <a:extLst>
              <a:ext uri="{FF2B5EF4-FFF2-40B4-BE49-F238E27FC236}">
                <a16:creationId xmlns:a16="http://schemas.microsoft.com/office/drawing/2014/main" id="{49A5177E-4C6A-D1F5-48E8-173445A0C942}"/>
              </a:ext>
            </a:extLst>
          </p:cNvPr>
          <p:cNvGraphicFramePr>
            <a:graphicFrameLocks noGrp="1"/>
          </p:cNvGraphicFramePr>
          <p:nvPr>
            <p:extLst>
              <p:ext uri="{D42A27DB-BD31-4B8C-83A1-F6EECF244321}">
                <p14:modId xmlns:p14="http://schemas.microsoft.com/office/powerpoint/2010/main" val="3701829788"/>
              </p:ext>
            </p:extLst>
          </p:nvPr>
        </p:nvGraphicFramePr>
        <p:xfrm>
          <a:off x="664030" y="1848170"/>
          <a:ext cx="9840684" cy="4324030"/>
        </p:xfrm>
        <a:graphic>
          <a:graphicData uri="http://schemas.openxmlformats.org/drawingml/2006/table">
            <a:tbl>
              <a:tblPr firstRow="1" bandRow="1">
                <a:tableStyleId>{5C22544A-7EE6-4342-B048-85BDC9FD1C3A}</a:tableStyleId>
              </a:tblPr>
              <a:tblGrid>
                <a:gridCol w="4550831">
                  <a:extLst>
                    <a:ext uri="{9D8B030D-6E8A-4147-A177-3AD203B41FA5}">
                      <a16:colId xmlns:a16="http://schemas.microsoft.com/office/drawing/2014/main" val="2097092819"/>
                    </a:ext>
                  </a:extLst>
                </a:gridCol>
                <a:gridCol w="5289853">
                  <a:extLst>
                    <a:ext uri="{9D8B030D-6E8A-4147-A177-3AD203B41FA5}">
                      <a16:colId xmlns:a16="http://schemas.microsoft.com/office/drawing/2014/main" val="554025154"/>
                    </a:ext>
                  </a:extLst>
                </a:gridCol>
              </a:tblGrid>
              <a:tr h="544965">
                <a:tc>
                  <a:txBody>
                    <a:bodyPr/>
                    <a:lstStyle/>
                    <a:p>
                      <a:pPr algn="ctr" rtl="0" fontAlgn="ctr"/>
                      <a:r>
                        <a:rPr lang="en-IN" sz="2800" u="none" strike="noStrike">
                          <a:effectLst/>
                          <a:latin typeface="Times New Roman" panose="02020603050405020304" pitchFamily="18" charset="0"/>
                          <a:cs typeface="Times New Roman" panose="02020603050405020304" pitchFamily="18" charset="0"/>
                        </a:rPr>
                        <a:t>Sections</a:t>
                      </a:r>
                      <a:endParaRPr lang="en-IN" sz="2800" b="1" i="0" u="none" strike="noStrike">
                        <a:solidFill>
                          <a:srgbClr val="FFFFFF"/>
                        </a:solidFill>
                        <a:effectLst/>
                        <a:latin typeface="Times New Roman" panose="02020603050405020304" pitchFamily="18" charset="0"/>
                        <a:cs typeface="Times New Roman" panose="02020603050405020304" pitchFamily="18" charset="0"/>
                      </a:endParaRPr>
                    </a:p>
                  </a:txBody>
                  <a:tcPr marL="5663" marR="5663" marT="5663" marB="0" anchor="ctr"/>
                </a:tc>
                <a:tc>
                  <a:txBody>
                    <a:bodyPr/>
                    <a:lstStyle/>
                    <a:p>
                      <a:pPr algn="ctr" rtl="0" fontAlgn="ctr"/>
                      <a:r>
                        <a:rPr lang="en-IN" sz="2800" u="none" strike="noStrike">
                          <a:effectLst/>
                          <a:latin typeface="Times New Roman" panose="02020603050405020304" pitchFamily="18" charset="0"/>
                          <a:cs typeface="Times New Roman" panose="02020603050405020304" pitchFamily="18" charset="0"/>
                        </a:rPr>
                        <a:t>Time of deduction</a:t>
                      </a:r>
                      <a:endParaRPr lang="en-IN" sz="2800" b="1" i="0" u="none" strike="noStrike">
                        <a:solidFill>
                          <a:srgbClr val="FFFFFF"/>
                        </a:solidFill>
                        <a:effectLst/>
                        <a:latin typeface="Times New Roman" panose="02020603050405020304" pitchFamily="18" charset="0"/>
                        <a:cs typeface="Times New Roman" panose="02020603050405020304" pitchFamily="18" charset="0"/>
                      </a:endParaRPr>
                    </a:p>
                  </a:txBody>
                  <a:tcPr marL="5663" marR="5663" marT="5663" marB="0" anchor="ctr"/>
                </a:tc>
                <a:extLst>
                  <a:ext uri="{0D108BD9-81ED-4DB2-BD59-A6C34878D82A}">
                    <a16:rowId xmlns:a16="http://schemas.microsoft.com/office/drawing/2014/main" val="3263331793"/>
                  </a:ext>
                </a:extLst>
              </a:tr>
              <a:tr h="1620619">
                <a:tc>
                  <a:txBody>
                    <a:bodyPr/>
                    <a:lstStyle/>
                    <a:p>
                      <a:pPr algn="ctr" rtl="0" fontAlgn="ctr"/>
                      <a:r>
                        <a:rPr lang="es-ES" sz="2800" u="none" strike="noStrike" dirty="0">
                          <a:effectLst/>
                          <a:latin typeface="Times New Roman" panose="02020603050405020304" pitchFamily="18" charset="0"/>
                          <a:cs typeface="Times New Roman" panose="02020603050405020304" pitchFamily="18" charset="0"/>
                        </a:rPr>
                        <a:t>192, 192A, 194, 194B, 194BB, 194DA, 194EE, 194F, 194LA, 194N.</a:t>
                      </a:r>
                      <a:endParaRPr lang="es-ES" sz="2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663" marR="5663" marT="5663" marB="0" anchor="ctr"/>
                </a:tc>
                <a:tc>
                  <a:txBody>
                    <a:bodyPr/>
                    <a:lstStyle/>
                    <a:p>
                      <a:pPr algn="ctr" rtl="0" fontAlgn="ctr"/>
                      <a:r>
                        <a:rPr lang="en-US" sz="2800" u="none" strike="noStrike">
                          <a:effectLst/>
                          <a:latin typeface="Times New Roman" panose="02020603050405020304" pitchFamily="18" charset="0"/>
                          <a:cs typeface="Times New Roman" panose="02020603050405020304" pitchFamily="18" charset="0"/>
                        </a:rPr>
                        <a:t>At the time of payment</a:t>
                      </a:r>
                      <a:endParaRPr lang="en-US" sz="2800" b="1" i="0" u="none" strike="noStrike">
                        <a:solidFill>
                          <a:srgbClr val="000000"/>
                        </a:solidFill>
                        <a:effectLst/>
                        <a:latin typeface="Times New Roman" panose="02020603050405020304" pitchFamily="18" charset="0"/>
                        <a:cs typeface="Times New Roman" panose="02020603050405020304" pitchFamily="18" charset="0"/>
                      </a:endParaRPr>
                    </a:p>
                  </a:txBody>
                  <a:tcPr marL="5663" marR="5663" marT="5663" marB="0" anchor="ctr"/>
                </a:tc>
                <a:extLst>
                  <a:ext uri="{0D108BD9-81ED-4DB2-BD59-A6C34878D82A}">
                    <a16:rowId xmlns:a16="http://schemas.microsoft.com/office/drawing/2014/main" val="4126520566"/>
                  </a:ext>
                </a:extLst>
              </a:tr>
              <a:tr h="2158446">
                <a:tc>
                  <a:txBody>
                    <a:bodyPr/>
                    <a:lstStyle/>
                    <a:p>
                      <a:pPr algn="ctr" rtl="0" fontAlgn="ctr"/>
                      <a:r>
                        <a:rPr lang="pt-BR" sz="2800" u="none" strike="noStrike" dirty="0">
                          <a:effectLst/>
                          <a:latin typeface="Times New Roman" panose="02020603050405020304" pitchFamily="18" charset="0"/>
                          <a:cs typeface="Times New Roman" panose="02020603050405020304" pitchFamily="18" charset="0"/>
                        </a:rPr>
                        <a:t>193, 194A, 194C, 194D, 194E,  194G, 194H, 194I, 194-IA, 194-IB, 194-IC, 194J, 194K, 194M, 194O.</a:t>
                      </a:r>
                      <a:endParaRPr lang="pt-BR" sz="2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663" marR="5663" marT="5663" marB="0" anchor="ctr"/>
                </a:tc>
                <a:tc>
                  <a:txBody>
                    <a:bodyPr/>
                    <a:lstStyle/>
                    <a:p>
                      <a:pPr algn="ctr" rtl="0" fontAlgn="ctr"/>
                      <a:r>
                        <a:rPr lang="en-US" sz="2800" u="none" strike="noStrike" dirty="0">
                          <a:effectLst/>
                          <a:latin typeface="Times New Roman" panose="02020603050405020304" pitchFamily="18" charset="0"/>
                          <a:cs typeface="Times New Roman" panose="02020603050405020304" pitchFamily="18" charset="0"/>
                        </a:rPr>
                        <a:t>At the time of credit of such income to the account of the payee, OR at the time of payment, whichever is earlier</a:t>
                      </a:r>
                      <a:endParaRPr lang="en-US" sz="2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663" marR="5663" marT="5663" marB="0" anchor="ctr"/>
                </a:tc>
                <a:extLst>
                  <a:ext uri="{0D108BD9-81ED-4DB2-BD59-A6C34878D82A}">
                    <a16:rowId xmlns:a16="http://schemas.microsoft.com/office/drawing/2014/main" val="1366017304"/>
                  </a:ext>
                </a:extLst>
              </a:tr>
            </a:tbl>
          </a:graphicData>
        </a:graphic>
      </p:graphicFrame>
    </p:spTree>
    <p:extLst>
      <p:ext uri="{BB962C8B-B14F-4D97-AF65-F5344CB8AC3E}">
        <p14:creationId xmlns:p14="http://schemas.microsoft.com/office/powerpoint/2010/main" val="22644437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61994"/>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4800" b="1" u="sng" dirty="0">
                <a:solidFill>
                  <a:schemeClr val="tx1"/>
                </a:solidFill>
                <a:latin typeface="Times New Roman" panose="02020603050405020304" pitchFamily="18" charset="0"/>
                <a:cs typeface="Times New Roman" panose="02020603050405020304" pitchFamily="18" charset="0"/>
              </a:rPr>
              <a:t>Compliances Required for TDS</a:t>
            </a:r>
            <a:endParaRPr lang="en-US" sz="4800" u="sng" dirty="0">
              <a:solidFill>
                <a:schemeClr val="tx1"/>
              </a:solidFill>
            </a:endParaRPr>
          </a:p>
        </p:txBody>
      </p:sp>
      <p:sp>
        <p:nvSpPr>
          <p:cNvPr id="6" name="Rectangle 5">
            <a:extLst>
              <a:ext uri="{FF2B5EF4-FFF2-40B4-BE49-F238E27FC236}">
                <a16:creationId xmlns:a16="http://schemas.microsoft.com/office/drawing/2014/main" id="{9A904B2D-8BE8-F1BE-AD0E-0DB27CE02EB6}"/>
              </a:ext>
            </a:extLst>
          </p:cNvPr>
          <p:cNvSpPr/>
          <p:nvPr/>
        </p:nvSpPr>
        <p:spPr>
          <a:xfrm>
            <a:off x="1224367" y="1390972"/>
            <a:ext cx="8121112" cy="457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ctr">
              <a:buFont typeface="Wingdings" panose="05000000000000000000" pitchFamily="2" charset="2"/>
              <a:buChar char="v"/>
            </a:pPr>
            <a:r>
              <a:rPr lang="en-US" sz="3200" b="1" u="sng" dirty="0">
                <a:ln w="0"/>
                <a:solidFill>
                  <a:schemeClr val="accent1">
                    <a:lumMod val="75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DEPOSIT OF TDS  </a:t>
            </a:r>
          </a:p>
        </p:txBody>
      </p:sp>
      <p:graphicFrame>
        <p:nvGraphicFramePr>
          <p:cNvPr id="3" name="Table 4">
            <a:extLst>
              <a:ext uri="{FF2B5EF4-FFF2-40B4-BE49-F238E27FC236}">
                <a16:creationId xmlns:a16="http://schemas.microsoft.com/office/drawing/2014/main" id="{2FC79B78-D40A-4745-B415-5C9B6FD8F30E}"/>
              </a:ext>
            </a:extLst>
          </p:cNvPr>
          <p:cNvGraphicFramePr>
            <a:graphicFrameLocks noGrp="1"/>
          </p:cNvGraphicFramePr>
          <p:nvPr>
            <p:extLst>
              <p:ext uri="{D42A27DB-BD31-4B8C-83A1-F6EECF244321}">
                <p14:modId xmlns:p14="http://schemas.microsoft.com/office/powerpoint/2010/main" val="1076577929"/>
              </p:ext>
            </p:extLst>
          </p:nvPr>
        </p:nvGraphicFramePr>
        <p:xfrm>
          <a:off x="627683" y="2107768"/>
          <a:ext cx="9648432" cy="4389120"/>
        </p:xfrm>
        <a:graphic>
          <a:graphicData uri="http://schemas.openxmlformats.org/drawingml/2006/table">
            <a:tbl>
              <a:tblPr firstRow="1" bandRow="1">
                <a:tableStyleId>{5C22544A-7EE6-4342-B048-85BDC9FD1C3A}</a:tableStyleId>
              </a:tblPr>
              <a:tblGrid>
                <a:gridCol w="3216144">
                  <a:extLst>
                    <a:ext uri="{9D8B030D-6E8A-4147-A177-3AD203B41FA5}">
                      <a16:colId xmlns:a16="http://schemas.microsoft.com/office/drawing/2014/main" val="1814478987"/>
                    </a:ext>
                  </a:extLst>
                </a:gridCol>
                <a:gridCol w="3216144">
                  <a:extLst>
                    <a:ext uri="{9D8B030D-6E8A-4147-A177-3AD203B41FA5}">
                      <a16:colId xmlns:a16="http://schemas.microsoft.com/office/drawing/2014/main" val="1039418176"/>
                    </a:ext>
                  </a:extLst>
                </a:gridCol>
                <a:gridCol w="3216144">
                  <a:extLst>
                    <a:ext uri="{9D8B030D-6E8A-4147-A177-3AD203B41FA5}">
                      <a16:colId xmlns:a16="http://schemas.microsoft.com/office/drawing/2014/main" val="483680579"/>
                    </a:ext>
                  </a:extLst>
                </a:gridCol>
              </a:tblGrid>
              <a:tr h="498445">
                <a:tc>
                  <a:txBody>
                    <a:bodyPr/>
                    <a:lstStyle/>
                    <a:p>
                      <a:pPr algn="ctr"/>
                      <a:r>
                        <a:rPr lang="en-US" sz="2800" b="1" dirty="0">
                          <a:latin typeface="Times New Roman" panose="02020603050405020304" pitchFamily="18" charset="0"/>
                          <a:cs typeface="Times New Roman" panose="02020603050405020304" pitchFamily="18" charset="0"/>
                        </a:rPr>
                        <a:t>Nature of </a:t>
                      </a:r>
                      <a:r>
                        <a:rPr lang="en-US" sz="2800" b="1" dirty="0" err="1">
                          <a:latin typeface="Times New Roman" panose="02020603050405020304" pitchFamily="18" charset="0"/>
                          <a:cs typeface="Times New Roman" panose="02020603050405020304" pitchFamily="18" charset="0"/>
                        </a:rPr>
                        <a:t>Deductor</a:t>
                      </a:r>
                      <a:endParaRPr lang="en-US" sz="2800" b="1" dirty="0">
                        <a:latin typeface="Times New Roman" panose="02020603050405020304" pitchFamily="18" charset="0"/>
                        <a:cs typeface="Times New Roman" panose="02020603050405020304" pitchFamily="18" charset="0"/>
                      </a:endParaRPr>
                    </a:p>
                  </a:txBody>
                  <a:tcPr/>
                </a:tc>
                <a:tc>
                  <a:txBody>
                    <a:bodyPr/>
                    <a:lstStyle/>
                    <a:p>
                      <a:pPr algn="ctr"/>
                      <a:r>
                        <a:rPr lang="en-US" sz="2800" b="1" dirty="0">
                          <a:latin typeface="Times New Roman" panose="02020603050405020304" pitchFamily="18" charset="0"/>
                          <a:cs typeface="Times New Roman" panose="02020603050405020304" pitchFamily="18" charset="0"/>
                        </a:rPr>
                        <a:t>TDS Deducted</a:t>
                      </a:r>
                    </a:p>
                  </a:txBody>
                  <a:tcPr/>
                </a:tc>
                <a:tc>
                  <a:txBody>
                    <a:bodyPr/>
                    <a:lstStyle/>
                    <a:p>
                      <a:pPr algn="ctr"/>
                      <a:r>
                        <a:rPr lang="en-US" sz="2800" b="1" dirty="0">
                          <a:latin typeface="Times New Roman" panose="02020603050405020304" pitchFamily="18" charset="0"/>
                          <a:cs typeface="Times New Roman" panose="02020603050405020304" pitchFamily="18" charset="0"/>
                        </a:rPr>
                        <a:t>Due Date of Deposit</a:t>
                      </a:r>
                    </a:p>
                  </a:txBody>
                  <a:tcPr/>
                </a:tc>
                <a:extLst>
                  <a:ext uri="{0D108BD9-81ED-4DB2-BD59-A6C34878D82A}">
                    <a16:rowId xmlns:a16="http://schemas.microsoft.com/office/drawing/2014/main" val="3639907139"/>
                  </a:ext>
                </a:extLst>
              </a:tr>
              <a:tr h="505367">
                <a:tc rowSpan="2">
                  <a:txBody>
                    <a:bodyPr/>
                    <a:lstStyle/>
                    <a:p>
                      <a:pPr algn="ctr"/>
                      <a:r>
                        <a:rPr lang="en-US" sz="2800" b="1" dirty="0">
                          <a:latin typeface="Times New Roman" panose="02020603050405020304" pitchFamily="18" charset="0"/>
                          <a:cs typeface="Times New Roman" panose="02020603050405020304" pitchFamily="18" charset="0"/>
                        </a:rPr>
                        <a:t>Government</a:t>
                      </a:r>
                    </a:p>
                  </a:txBody>
                  <a:tcPr/>
                </a:tc>
                <a:tc>
                  <a:txBody>
                    <a:bodyPr/>
                    <a:lstStyle/>
                    <a:p>
                      <a:pPr algn="ctr"/>
                      <a:r>
                        <a:rPr lang="en-US" sz="2800" b="1" dirty="0">
                          <a:latin typeface="Times New Roman" panose="02020603050405020304" pitchFamily="18" charset="0"/>
                          <a:cs typeface="Times New Roman" panose="02020603050405020304" pitchFamily="18" charset="0"/>
                        </a:rPr>
                        <a:t>Without Challan</a:t>
                      </a:r>
                    </a:p>
                  </a:txBody>
                  <a:tcPr/>
                </a:tc>
                <a:tc>
                  <a:txBody>
                    <a:bodyPr/>
                    <a:lstStyle/>
                    <a:p>
                      <a:pPr algn="ctr"/>
                      <a:r>
                        <a:rPr lang="en-US" sz="2800" b="1" dirty="0">
                          <a:latin typeface="Times New Roman" panose="02020603050405020304" pitchFamily="18" charset="0"/>
                          <a:cs typeface="Times New Roman" panose="02020603050405020304" pitchFamily="18" charset="0"/>
                        </a:rPr>
                        <a:t>Same Day</a:t>
                      </a:r>
                    </a:p>
                  </a:txBody>
                  <a:tcPr/>
                </a:tc>
                <a:extLst>
                  <a:ext uri="{0D108BD9-81ED-4DB2-BD59-A6C34878D82A}">
                    <a16:rowId xmlns:a16="http://schemas.microsoft.com/office/drawing/2014/main" val="1886243854"/>
                  </a:ext>
                </a:extLst>
              </a:tr>
              <a:tr h="505367">
                <a:tc vMerge="1">
                  <a:txBody>
                    <a:bodyPr/>
                    <a:lstStyle/>
                    <a:p>
                      <a:endParaRPr lang="en-US" dirty="0"/>
                    </a:p>
                  </a:txBody>
                  <a:tcPr/>
                </a:tc>
                <a:tc>
                  <a:txBody>
                    <a:bodyPr/>
                    <a:lstStyle/>
                    <a:p>
                      <a:pPr algn="ctr"/>
                      <a:r>
                        <a:rPr lang="en-US" sz="2800" b="1" dirty="0">
                          <a:latin typeface="Times New Roman" panose="02020603050405020304" pitchFamily="18" charset="0"/>
                          <a:cs typeface="Times New Roman" panose="02020603050405020304" pitchFamily="18" charset="0"/>
                        </a:rPr>
                        <a:t>With Challan</a:t>
                      </a:r>
                    </a:p>
                  </a:txBody>
                  <a:tcPr/>
                </a:tc>
                <a:tc>
                  <a:txBody>
                    <a:bodyPr/>
                    <a:lstStyle/>
                    <a:p>
                      <a:pPr algn="ctr"/>
                      <a:r>
                        <a:rPr lang="en-US" sz="2800" b="1" dirty="0">
                          <a:latin typeface="Times New Roman" panose="02020603050405020304" pitchFamily="18" charset="0"/>
                          <a:cs typeface="Times New Roman" panose="02020603050405020304" pitchFamily="18" charset="0"/>
                        </a:rPr>
                        <a:t>7</a:t>
                      </a:r>
                      <a:r>
                        <a:rPr lang="en-US" sz="2800" b="1" baseline="30000" dirty="0">
                          <a:latin typeface="Times New Roman" panose="02020603050405020304" pitchFamily="18" charset="0"/>
                          <a:cs typeface="Times New Roman" panose="02020603050405020304" pitchFamily="18" charset="0"/>
                        </a:rPr>
                        <a:t>th</a:t>
                      </a:r>
                      <a:r>
                        <a:rPr lang="en-US" sz="2800" b="1" dirty="0">
                          <a:latin typeface="Times New Roman" panose="02020603050405020304" pitchFamily="18" charset="0"/>
                          <a:cs typeface="Times New Roman" panose="02020603050405020304" pitchFamily="18" charset="0"/>
                        </a:rPr>
                        <a:t> of next month</a:t>
                      </a:r>
                    </a:p>
                  </a:txBody>
                  <a:tcPr/>
                </a:tc>
                <a:extLst>
                  <a:ext uri="{0D108BD9-81ED-4DB2-BD59-A6C34878D82A}">
                    <a16:rowId xmlns:a16="http://schemas.microsoft.com/office/drawing/2014/main" val="4135786712"/>
                  </a:ext>
                </a:extLst>
              </a:tr>
              <a:tr h="505367">
                <a:tc rowSpan="2">
                  <a:txBody>
                    <a:bodyPr/>
                    <a:lstStyle/>
                    <a:p>
                      <a:pPr algn="ctr"/>
                      <a:r>
                        <a:rPr lang="en-US" sz="2800" b="1" dirty="0">
                          <a:latin typeface="Times New Roman" panose="02020603050405020304" pitchFamily="18" charset="0"/>
                          <a:cs typeface="Times New Roman" panose="02020603050405020304" pitchFamily="18" charset="0"/>
                        </a:rPr>
                        <a:t>Others</a:t>
                      </a:r>
                    </a:p>
                  </a:txBody>
                  <a:tcPr/>
                </a:tc>
                <a:tc>
                  <a:txBody>
                    <a:bodyPr/>
                    <a:lstStyle/>
                    <a:p>
                      <a:pPr algn="ctr"/>
                      <a:r>
                        <a:rPr lang="en-US" sz="2800" b="1" dirty="0">
                          <a:latin typeface="Times New Roman" panose="02020603050405020304" pitchFamily="18" charset="0"/>
                          <a:cs typeface="Times New Roman" panose="02020603050405020304" pitchFamily="18" charset="0"/>
                        </a:rPr>
                        <a:t>In the month of March</a:t>
                      </a:r>
                    </a:p>
                  </a:txBody>
                  <a:tcPr/>
                </a:tc>
                <a:tc>
                  <a:txBody>
                    <a:bodyPr/>
                    <a:lstStyle/>
                    <a:p>
                      <a:pPr algn="ctr"/>
                      <a:r>
                        <a:rPr lang="en-US" sz="2800" b="1" dirty="0">
                          <a:latin typeface="Times New Roman" panose="02020603050405020304" pitchFamily="18" charset="0"/>
                          <a:cs typeface="Times New Roman" panose="02020603050405020304" pitchFamily="18" charset="0"/>
                        </a:rPr>
                        <a:t>30</a:t>
                      </a:r>
                      <a:r>
                        <a:rPr lang="en-US" sz="2800" b="1" baseline="30000" dirty="0">
                          <a:latin typeface="Times New Roman" panose="02020603050405020304" pitchFamily="18" charset="0"/>
                          <a:cs typeface="Times New Roman" panose="02020603050405020304" pitchFamily="18" charset="0"/>
                        </a:rPr>
                        <a:t>th</a:t>
                      </a:r>
                      <a:r>
                        <a:rPr lang="en-US" sz="2800" b="1" dirty="0">
                          <a:latin typeface="Times New Roman" panose="02020603050405020304" pitchFamily="18" charset="0"/>
                          <a:cs typeface="Times New Roman" panose="02020603050405020304" pitchFamily="18" charset="0"/>
                        </a:rPr>
                        <a:t> April </a:t>
                      </a:r>
                    </a:p>
                  </a:txBody>
                  <a:tcPr/>
                </a:tc>
                <a:extLst>
                  <a:ext uri="{0D108BD9-81ED-4DB2-BD59-A6C34878D82A}">
                    <a16:rowId xmlns:a16="http://schemas.microsoft.com/office/drawing/2014/main" val="3218518349"/>
                  </a:ext>
                </a:extLst>
              </a:tr>
              <a:tr h="505367">
                <a:tc vMerge="1">
                  <a:txBody>
                    <a:bodyPr/>
                    <a:lstStyle/>
                    <a:p>
                      <a:endParaRPr lang="en-US" dirty="0"/>
                    </a:p>
                  </a:txBody>
                  <a:tcPr/>
                </a:tc>
                <a:tc>
                  <a:txBody>
                    <a:bodyPr/>
                    <a:lstStyle/>
                    <a:p>
                      <a:pPr algn="ctr"/>
                      <a:r>
                        <a:rPr lang="en-US" sz="2800" b="1" dirty="0">
                          <a:latin typeface="Times New Roman" panose="02020603050405020304" pitchFamily="18" charset="0"/>
                          <a:cs typeface="Times New Roman" panose="02020603050405020304" pitchFamily="18" charset="0"/>
                        </a:rPr>
                        <a:t>In other month </a:t>
                      </a:r>
                    </a:p>
                  </a:txBody>
                  <a:tcPr/>
                </a:tc>
                <a:tc>
                  <a:txBody>
                    <a:bodyPr/>
                    <a:lstStyle/>
                    <a:p>
                      <a:pPr algn="ctr"/>
                      <a:r>
                        <a:rPr lang="en-US" sz="2800" b="1" dirty="0">
                          <a:latin typeface="Times New Roman" panose="02020603050405020304" pitchFamily="18" charset="0"/>
                          <a:cs typeface="Times New Roman" panose="02020603050405020304" pitchFamily="18" charset="0"/>
                        </a:rPr>
                        <a:t>7</a:t>
                      </a:r>
                      <a:r>
                        <a:rPr lang="en-US" sz="2800" b="1" baseline="30000" dirty="0">
                          <a:latin typeface="Times New Roman" panose="02020603050405020304" pitchFamily="18" charset="0"/>
                          <a:cs typeface="Times New Roman" panose="02020603050405020304" pitchFamily="18" charset="0"/>
                        </a:rPr>
                        <a:t>th</a:t>
                      </a:r>
                      <a:r>
                        <a:rPr lang="en-US" sz="2800" b="1" dirty="0">
                          <a:latin typeface="Times New Roman" panose="02020603050405020304" pitchFamily="18" charset="0"/>
                          <a:cs typeface="Times New Roman" panose="02020603050405020304" pitchFamily="18" charset="0"/>
                        </a:rPr>
                        <a:t> of next month </a:t>
                      </a:r>
                    </a:p>
                  </a:txBody>
                  <a:tcPr/>
                </a:tc>
                <a:extLst>
                  <a:ext uri="{0D108BD9-81ED-4DB2-BD59-A6C34878D82A}">
                    <a16:rowId xmlns:a16="http://schemas.microsoft.com/office/drawing/2014/main" val="1486525675"/>
                  </a:ext>
                </a:extLst>
              </a:tr>
              <a:tr h="872278">
                <a:tc>
                  <a:txBody>
                    <a:bodyPr/>
                    <a:lstStyle/>
                    <a:p>
                      <a:pPr algn="ctr"/>
                      <a:r>
                        <a:rPr lang="en-US" sz="2800" b="1" dirty="0">
                          <a:latin typeface="Times New Roman" panose="02020603050405020304" pitchFamily="18" charset="0"/>
                          <a:cs typeface="Times New Roman" panose="02020603050405020304" pitchFamily="18" charset="0"/>
                        </a:rPr>
                        <a:t>TDS u/s 194-IA,194-IB,194M</a:t>
                      </a:r>
                    </a:p>
                  </a:txBody>
                  <a:tcPr/>
                </a:tc>
                <a:tc>
                  <a:txBody>
                    <a:bodyPr/>
                    <a:lstStyle/>
                    <a:p>
                      <a:pPr algn="ctr"/>
                      <a:r>
                        <a:rPr lang="en-US" sz="2800" b="1" dirty="0">
                          <a:latin typeface="Times New Roman" panose="02020603050405020304" pitchFamily="18" charset="0"/>
                          <a:cs typeface="Times New Roman" panose="02020603050405020304" pitchFamily="18" charset="0"/>
                        </a:rPr>
                        <a:t>For all months</a:t>
                      </a:r>
                    </a:p>
                  </a:txBody>
                  <a:tcPr/>
                </a:tc>
                <a:tc>
                  <a:txBody>
                    <a:bodyPr/>
                    <a:lstStyle/>
                    <a:p>
                      <a:pPr algn="ctr"/>
                      <a:r>
                        <a:rPr lang="en-US" sz="2800" b="1" dirty="0">
                          <a:latin typeface="Times New Roman" panose="02020603050405020304" pitchFamily="18" charset="0"/>
                          <a:cs typeface="Times New Roman" panose="02020603050405020304" pitchFamily="18" charset="0"/>
                        </a:rPr>
                        <a:t>30</a:t>
                      </a:r>
                      <a:r>
                        <a:rPr lang="en-US" sz="2800" b="1" baseline="30000" dirty="0">
                          <a:latin typeface="Times New Roman" panose="02020603050405020304" pitchFamily="18" charset="0"/>
                          <a:cs typeface="Times New Roman" panose="02020603050405020304" pitchFamily="18" charset="0"/>
                        </a:rPr>
                        <a:t>th</a:t>
                      </a:r>
                      <a:r>
                        <a:rPr lang="en-US" sz="2800" b="1" dirty="0">
                          <a:latin typeface="Times New Roman" panose="02020603050405020304" pitchFamily="18" charset="0"/>
                          <a:cs typeface="Times New Roman" panose="02020603050405020304" pitchFamily="18" charset="0"/>
                        </a:rPr>
                        <a:t> of next month </a:t>
                      </a:r>
                    </a:p>
                  </a:txBody>
                  <a:tcPr/>
                </a:tc>
                <a:extLst>
                  <a:ext uri="{0D108BD9-81ED-4DB2-BD59-A6C34878D82A}">
                    <a16:rowId xmlns:a16="http://schemas.microsoft.com/office/drawing/2014/main" val="289118460"/>
                  </a:ext>
                </a:extLst>
              </a:tr>
            </a:tbl>
          </a:graphicData>
        </a:graphic>
      </p:graphicFrame>
    </p:spTree>
    <p:extLst>
      <p:ext uri="{BB962C8B-B14F-4D97-AF65-F5344CB8AC3E}">
        <p14:creationId xmlns:p14="http://schemas.microsoft.com/office/powerpoint/2010/main" val="14111126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61994"/>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4800" b="1" u="sng" dirty="0">
                <a:solidFill>
                  <a:schemeClr val="tx1"/>
                </a:solidFill>
                <a:latin typeface="Times New Roman" panose="02020603050405020304" pitchFamily="18" charset="0"/>
                <a:cs typeface="Times New Roman" panose="02020603050405020304" pitchFamily="18" charset="0"/>
              </a:rPr>
              <a:t>Compliances Required for TDS</a:t>
            </a:r>
            <a:endParaRPr lang="en-US" sz="4800" u="sng" dirty="0">
              <a:solidFill>
                <a:schemeClr val="tx1"/>
              </a:solidFill>
            </a:endParaRPr>
          </a:p>
        </p:txBody>
      </p:sp>
      <p:sp>
        <p:nvSpPr>
          <p:cNvPr id="6" name="Rectangle 5">
            <a:extLst>
              <a:ext uri="{FF2B5EF4-FFF2-40B4-BE49-F238E27FC236}">
                <a16:creationId xmlns:a16="http://schemas.microsoft.com/office/drawing/2014/main" id="{9A904B2D-8BE8-F1BE-AD0E-0DB27CE02EB6}"/>
              </a:ext>
            </a:extLst>
          </p:cNvPr>
          <p:cNvSpPr/>
          <p:nvPr/>
        </p:nvSpPr>
        <p:spPr>
          <a:xfrm>
            <a:off x="1897434" y="1188693"/>
            <a:ext cx="8121112" cy="457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u="sng" dirty="0">
                <a:ln w="0"/>
                <a:solidFill>
                  <a:schemeClr val="accent1">
                    <a:lumMod val="75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Filing TDS Returns &amp; issuing of Certificates (Section 203)</a:t>
            </a:r>
            <a:endParaRPr lang="en-US" sz="2400" u="sng" dirty="0">
              <a:ln w="0"/>
              <a:solidFill>
                <a:schemeClr val="accent1"/>
              </a:solidFill>
              <a:effectLst>
                <a:outerShdw blurRad="38100" dist="25400" dir="5400000" algn="ctr" rotWithShape="0">
                  <a:srgbClr val="6E747A">
                    <a:alpha val="43000"/>
                  </a:srgbClr>
                </a:outerShdw>
              </a:effectLst>
            </a:endParaRPr>
          </a:p>
        </p:txBody>
      </p:sp>
      <p:sp>
        <p:nvSpPr>
          <p:cNvPr id="5" name="Rectangle 4">
            <a:extLst>
              <a:ext uri="{FF2B5EF4-FFF2-40B4-BE49-F238E27FC236}">
                <a16:creationId xmlns:a16="http://schemas.microsoft.com/office/drawing/2014/main" id="{AAB09A9A-2C53-4F52-2EE7-268DD5D6BEBD}"/>
              </a:ext>
            </a:extLst>
          </p:cNvPr>
          <p:cNvSpPr/>
          <p:nvPr/>
        </p:nvSpPr>
        <p:spPr>
          <a:xfrm>
            <a:off x="1704814" y="3766088"/>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6">
            <a:extLst>
              <a:ext uri="{FF2B5EF4-FFF2-40B4-BE49-F238E27FC236}">
                <a16:creationId xmlns:a16="http://schemas.microsoft.com/office/drawing/2014/main" id="{51CC85FF-48B3-A110-063D-A675330C470D}"/>
              </a:ext>
            </a:extLst>
          </p:cNvPr>
          <p:cNvGraphicFramePr>
            <a:graphicFrameLocks noGrp="1"/>
          </p:cNvGraphicFramePr>
          <p:nvPr>
            <p:extLst>
              <p:ext uri="{D42A27DB-BD31-4B8C-83A1-F6EECF244321}">
                <p14:modId xmlns:p14="http://schemas.microsoft.com/office/powerpoint/2010/main" val="4045846277"/>
              </p:ext>
            </p:extLst>
          </p:nvPr>
        </p:nvGraphicFramePr>
        <p:xfrm>
          <a:off x="333580" y="1645892"/>
          <a:ext cx="11248820" cy="5052481"/>
        </p:xfrm>
        <a:graphic>
          <a:graphicData uri="http://schemas.openxmlformats.org/drawingml/2006/table">
            <a:tbl>
              <a:tblPr firstRow="1" bandRow="1">
                <a:tableStyleId>{5C22544A-7EE6-4342-B048-85BDC9FD1C3A}</a:tableStyleId>
              </a:tblPr>
              <a:tblGrid>
                <a:gridCol w="2737921">
                  <a:extLst>
                    <a:ext uri="{9D8B030D-6E8A-4147-A177-3AD203B41FA5}">
                      <a16:colId xmlns:a16="http://schemas.microsoft.com/office/drawing/2014/main" val="122820058"/>
                    </a:ext>
                  </a:extLst>
                </a:gridCol>
                <a:gridCol w="5827328">
                  <a:extLst>
                    <a:ext uri="{9D8B030D-6E8A-4147-A177-3AD203B41FA5}">
                      <a16:colId xmlns:a16="http://schemas.microsoft.com/office/drawing/2014/main" val="365617476"/>
                    </a:ext>
                  </a:extLst>
                </a:gridCol>
                <a:gridCol w="2683571">
                  <a:extLst>
                    <a:ext uri="{9D8B030D-6E8A-4147-A177-3AD203B41FA5}">
                      <a16:colId xmlns:a16="http://schemas.microsoft.com/office/drawing/2014/main" val="2408842764"/>
                    </a:ext>
                  </a:extLst>
                </a:gridCol>
              </a:tblGrid>
              <a:tr h="600369">
                <a:tc>
                  <a:txBody>
                    <a:bodyPr/>
                    <a:lstStyle/>
                    <a:p>
                      <a:pPr algn="ctr">
                        <a:lnSpc>
                          <a:spcPct val="150000"/>
                        </a:lnSpc>
                      </a:pPr>
                      <a:r>
                        <a:rPr lang="en-US" sz="2000" b="1" dirty="0">
                          <a:latin typeface="Times New Roman" panose="02020603050405020304" pitchFamily="18" charset="0"/>
                          <a:cs typeface="Times New Roman" panose="02020603050405020304" pitchFamily="18" charset="0"/>
                        </a:rPr>
                        <a:t>Form No. </a:t>
                      </a:r>
                    </a:p>
                  </a:txBody>
                  <a:tcPr/>
                </a:tc>
                <a:tc>
                  <a:txBody>
                    <a:bodyPr/>
                    <a:lstStyle/>
                    <a:p>
                      <a:pPr algn="ctr">
                        <a:lnSpc>
                          <a:spcPct val="150000"/>
                        </a:lnSpc>
                      </a:pPr>
                      <a:r>
                        <a:rPr lang="en-US" sz="2000" b="1" dirty="0">
                          <a:latin typeface="Times New Roman" panose="02020603050405020304" pitchFamily="18" charset="0"/>
                          <a:cs typeface="Times New Roman" panose="02020603050405020304" pitchFamily="18" charset="0"/>
                        </a:rPr>
                        <a:t>Nature of TDS Return </a:t>
                      </a:r>
                    </a:p>
                  </a:txBody>
                  <a:tcPr/>
                </a:tc>
                <a:tc>
                  <a:txBody>
                    <a:bodyPr/>
                    <a:lstStyle/>
                    <a:p>
                      <a:pPr algn="ctr">
                        <a:lnSpc>
                          <a:spcPct val="150000"/>
                        </a:lnSpc>
                      </a:pPr>
                      <a:r>
                        <a:rPr lang="en-US" sz="2000" b="1" dirty="0">
                          <a:latin typeface="Times New Roman" panose="02020603050405020304" pitchFamily="18" charset="0"/>
                          <a:cs typeface="Times New Roman" panose="02020603050405020304" pitchFamily="18" charset="0"/>
                        </a:rPr>
                        <a:t>Certificates</a:t>
                      </a:r>
                    </a:p>
                  </a:txBody>
                  <a:tcPr/>
                </a:tc>
                <a:extLst>
                  <a:ext uri="{0D108BD9-81ED-4DB2-BD59-A6C34878D82A}">
                    <a16:rowId xmlns:a16="http://schemas.microsoft.com/office/drawing/2014/main" val="149168272"/>
                  </a:ext>
                </a:extLst>
              </a:tr>
              <a:tr h="551947">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No. 24Q</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TDS on Salary</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16- Annually</a:t>
                      </a:r>
                    </a:p>
                  </a:txBody>
                  <a:tcPr/>
                </a:tc>
                <a:extLst>
                  <a:ext uri="{0D108BD9-81ED-4DB2-BD59-A6C34878D82A}">
                    <a16:rowId xmlns:a16="http://schemas.microsoft.com/office/drawing/2014/main" val="2845103124"/>
                  </a:ext>
                </a:extLst>
              </a:tr>
              <a:tr h="551947">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No. 26Q</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TDS on payment other than Salary to Resident </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16A- Quarterly</a:t>
                      </a:r>
                    </a:p>
                  </a:txBody>
                  <a:tcPr/>
                </a:tc>
                <a:extLst>
                  <a:ext uri="{0D108BD9-81ED-4DB2-BD59-A6C34878D82A}">
                    <a16:rowId xmlns:a16="http://schemas.microsoft.com/office/drawing/2014/main" val="1078738616"/>
                  </a:ext>
                </a:extLst>
              </a:tr>
              <a:tr h="551947">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No. 27Q</a:t>
                      </a:r>
                    </a:p>
                  </a:txBody>
                  <a:tcPr/>
                </a:tc>
                <a:tc>
                  <a:txBody>
                    <a:bodyPr/>
                    <a:lstStyle/>
                    <a:p>
                      <a:pPr marL="0" marR="0" lvl="0" indent="0" algn="ctr" defTabSz="457200" rtl="0" eaLnBrk="1" fontAlgn="auto" latinLnBrk="0" hangingPunct="1">
                        <a:lnSpc>
                          <a:spcPct val="200000"/>
                        </a:lnSpc>
                        <a:spcBef>
                          <a:spcPts val="0"/>
                        </a:spcBef>
                        <a:spcAft>
                          <a:spcPts val="0"/>
                        </a:spcAft>
                        <a:buClrTx/>
                        <a:buSzTx/>
                        <a:buFontTx/>
                        <a:buNone/>
                        <a:tabLst/>
                        <a:defRPr/>
                      </a:pPr>
                      <a:r>
                        <a:rPr lang="en-US" sz="1800" b="1" dirty="0">
                          <a:latin typeface="Times New Roman" panose="02020603050405020304" pitchFamily="18" charset="0"/>
                          <a:cs typeface="Times New Roman" panose="02020603050405020304" pitchFamily="18" charset="0"/>
                        </a:rPr>
                        <a:t>TDS on payment other than Salary to Non-Resident</a:t>
                      </a:r>
                    </a:p>
                  </a:txBody>
                  <a:tcPr/>
                </a:tc>
                <a:tc>
                  <a:txBody>
                    <a:bodyPr/>
                    <a:lstStyle/>
                    <a:p>
                      <a:pPr marL="0" marR="0" lvl="0" indent="0" algn="ctr" defTabSz="457200" rtl="0" eaLnBrk="1" fontAlgn="auto" latinLnBrk="0" hangingPunct="1">
                        <a:lnSpc>
                          <a:spcPct val="200000"/>
                        </a:lnSpc>
                        <a:spcBef>
                          <a:spcPts val="0"/>
                        </a:spcBef>
                        <a:spcAft>
                          <a:spcPts val="0"/>
                        </a:spcAft>
                        <a:buClrTx/>
                        <a:buSzTx/>
                        <a:buFontTx/>
                        <a:buNone/>
                        <a:tabLst/>
                        <a:defRPr/>
                      </a:pPr>
                      <a:r>
                        <a:rPr lang="en-US" sz="1800" b="1" dirty="0">
                          <a:latin typeface="Times New Roman" panose="02020603050405020304" pitchFamily="18" charset="0"/>
                          <a:cs typeface="Times New Roman" panose="02020603050405020304" pitchFamily="18" charset="0"/>
                        </a:rPr>
                        <a:t>Form 16A- Quarterly</a:t>
                      </a:r>
                    </a:p>
                  </a:txBody>
                  <a:tcPr/>
                </a:tc>
                <a:extLst>
                  <a:ext uri="{0D108BD9-81ED-4DB2-BD59-A6C34878D82A}">
                    <a16:rowId xmlns:a16="http://schemas.microsoft.com/office/drawing/2014/main" val="1283754725"/>
                  </a:ext>
                </a:extLst>
              </a:tr>
              <a:tr h="551947">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No. 27EQ</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Collection of TCS</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27D Quarterly</a:t>
                      </a:r>
                    </a:p>
                  </a:txBody>
                  <a:tcPr/>
                </a:tc>
                <a:extLst>
                  <a:ext uri="{0D108BD9-81ED-4DB2-BD59-A6C34878D82A}">
                    <a16:rowId xmlns:a16="http://schemas.microsoft.com/office/drawing/2014/main" val="208163193"/>
                  </a:ext>
                </a:extLst>
              </a:tr>
              <a:tr h="551947">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No. 26QB</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TDS on sale of Immovable Property </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16B </a:t>
                      </a:r>
                    </a:p>
                  </a:txBody>
                  <a:tcPr/>
                </a:tc>
                <a:extLst>
                  <a:ext uri="{0D108BD9-81ED-4DB2-BD59-A6C34878D82A}">
                    <a16:rowId xmlns:a16="http://schemas.microsoft.com/office/drawing/2014/main" val="872967558"/>
                  </a:ext>
                </a:extLst>
              </a:tr>
              <a:tr h="551947">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No. 26QC</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TDS on payment of Rent by certain individual/HUF</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16C</a:t>
                      </a:r>
                    </a:p>
                  </a:txBody>
                  <a:tcPr/>
                </a:tc>
                <a:extLst>
                  <a:ext uri="{0D108BD9-81ED-4DB2-BD59-A6C34878D82A}">
                    <a16:rowId xmlns:a16="http://schemas.microsoft.com/office/drawing/2014/main" val="2015622152"/>
                  </a:ext>
                </a:extLst>
              </a:tr>
              <a:tr h="551947">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No. 26QD</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TDS on Payment u/s 194M by certain individual or HUF</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16D</a:t>
                      </a:r>
                    </a:p>
                  </a:txBody>
                  <a:tcPr/>
                </a:tc>
                <a:extLst>
                  <a:ext uri="{0D108BD9-81ED-4DB2-BD59-A6C34878D82A}">
                    <a16:rowId xmlns:a16="http://schemas.microsoft.com/office/drawing/2014/main" val="2769969941"/>
                  </a:ext>
                </a:extLst>
              </a:tr>
              <a:tr h="551947">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No. 26QE</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TDS on Payment for transfer of VDS u/s 194S</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16E</a:t>
                      </a:r>
                    </a:p>
                  </a:txBody>
                  <a:tcPr/>
                </a:tc>
                <a:extLst>
                  <a:ext uri="{0D108BD9-81ED-4DB2-BD59-A6C34878D82A}">
                    <a16:rowId xmlns:a16="http://schemas.microsoft.com/office/drawing/2014/main" val="169091166"/>
                  </a:ext>
                </a:extLst>
              </a:tr>
            </a:tbl>
          </a:graphicData>
        </a:graphic>
      </p:graphicFrame>
    </p:spTree>
    <p:extLst>
      <p:ext uri="{BB962C8B-B14F-4D97-AF65-F5344CB8AC3E}">
        <p14:creationId xmlns:p14="http://schemas.microsoft.com/office/powerpoint/2010/main" val="34482102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61994"/>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4800" b="1" u="sng" dirty="0">
                <a:solidFill>
                  <a:schemeClr val="tx1"/>
                </a:solidFill>
                <a:latin typeface="Times New Roman" panose="02020603050405020304" pitchFamily="18" charset="0"/>
                <a:cs typeface="Times New Roman" panose="02020603050405020304" pitchFamily="18" charset="0"/>
              </a:rPr>
              <a:t>Compliances Required for TDS</a:t>
            </a:r>
            <a:endParaRPr lang="en-US" sz="4800" u="sng" dirty="0">
              <a:solidFill>
                <a:schemeClr val="tx1"/>
              </a:solidFill>
            </a:endParaRPr>
          </a:p>
        </p:txBody>
      </p:sp>
      <p:sp>
        <p:nvSpPr>
          <p:cNvPr id="6" name="Rectangle 5">
            <a:extLst>
              <a:ext uri="{FF2B5EF4-FFF2-40B4-BE49-F238E27FC236}">
                <a16:creationId xmlns:a16="http://schemas.microsoft.com/office/drawing/2014/main" id="{9A904B2D-8BE8-F1BE-AD0E-0DB27CE02EB6}"/>
              </a:ext>
            </a:extLst>
          </p:cNvPr>
          <p:cNvSpPr/>
          <p:nvPr/>
        </p:nvSpPr>
        <p:spPr>
          <a:xfrm>
            <a:off x="2137213" y="1477094"/>
            <a:ext cx="7543815" cy="457199"/>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342900" indent="-342900" algn="ctr">
              <a:buFont typeface="Wingdings" panose="05000000000000000000" pitchFamily="2" charset="2"/>
              <a:buChar char="v"/>
            </a:pPr>
            <a:r>
              <a:rPr lang="en-US" sz="2400" b="1" u="sng" dirty="0">
                <a:ln w="0"/>
                <a:solidFill>
                  <a:schemeClr val="accent1">
                    <a:lumMod val="75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Due date for Filing TDS Statements</a:t>
            </a:r>
          </a:p>
        </p:txBody>
      </p:sp>
      <p:sp>
        <p:nvSpPr>
          <p:cNvPr id="5" name="Rectangle 4">
            <a:extLst>
              <a:ext uri="{FF2B5EF4-FFF2-40B4-BE49-F238E27FC236}">
                <a16:creationId xmlns:a16="http://schemas.microsoft.com/office/drawing/2014/main" id="{AAB09A9A-2C53-4F52-2EE7-268DD5D6BEBD}"/>
              </a:ext>
            </a:extLst>
          </p:cNvPr>
          <p:cNvSpPr/>
          <p:nvPr/>
        </p:nvSpPr>
        <p:spPr>
          <a:xfrm>
            <a:off x="1704814" y="3766088"/>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6">
            <a:extLst>
              <a:ext uri="{FF2B5EF4-FFF2-40B4-BE49-F238E27FC236}">
                <a16:creationId xmlns:a16="http://schemas.microsoft.com/office/drawing/2014/main" id="{51CC85FF-48B3-A110-063D-A675330C470D}"/>
              </a:ext>
            </a:extLst>
          </p:cNvPr>
          <p:cNvGraphicFramePr>
            <a:graphicFrameLocks noGrp="1"/>
          </p:cNvGraphicFramePr>
          <p:nvPr>
            <p:extLst>
              <p:ext uri="{D42A27DB-BD31-4B8C-83A1-F6EECF244321}">
                <p14:modId xmlns:p14="http://schemas.microsoft.com/office/powerpoint/2010/main" val="463142454"/>
              </p:ext>
            </p:extLst>
          </p:nvPr>
        </p:nvGraphicFramePr>
        <p:xfrm>
          <a:off x="250356" y="2280012"/>
          <a:ext cx="11691285" cy="3545677"/>
        </p:xfrm>
        <a:graphic>
          <a:graphicData uri="http://schemas.openxmlformats.org/drawingml/2006/table">
            <a:tbl>
              <a:tblPr firstRow="1" bandRow="1">
                <a:tableStyleId>{5C22544A-7EE6-4342-B048-85BDC9FD1C3A}</a:tableStyleId>
              </a:tblPr>
              <a:tblGrid>
                <a:gridCol w="3457893">
                  <a:extLst>
                    <a:ext uri="{9D8B030D-6E8A-4147-A177-3AD203B41FA5}">
                      <a16:colId xmlns:a16="http://schemas.microsoft.com/office/drawing/2014/main" val="122820058"/>
                    </a:ext>
                  </a:extLst>
                </a:gridCol>
                <a:gridCol w="2271637">
                  <a:extLst>
                    <a:ext uri="{9D8B030D-6E8A-4147-A177-3AD203B41FA5}">
                      <a16:colId xmlns:a16="http://schemas.microsoft.com/office/drawing/2014/main" val="365617476"/>
                    </a:ext>
                  </a:extLst>
                </a:gridCol>
                <a:gridCol w="1959428">
                  <a:extLst>
                    <a:ext uri="{9D8B030D-6E8A-4147-A177-3AD203B41FA5}">
                      <a16:colId xmlns:a16="http://schemas.microsoft.com/office/drawing/2014/main" val="2408842764"/>
                    </a:ext>
                  </a:extLst>
                </a:gridCol>
                <a:gridCol w="1857999">
                  <a:extLst>
                    <a:ext uri="{9D8B030D-6E8A-4147-A177-3AD203B41FA5}">
                      <a16:colId xmlns:a16="http://schemas.microsoft.com/office/drawing/2014/main" val="1367035465"/>
                    </a:ext>
                  </a:extLst>
                </a:gridCol>
                <a:gridCol w="2144328">
                  <a:extLst>
                    <a:ext uri="{9D8B030D-6E8A-4147-A177-3AD203B41FA5}">
                      <a16:colId xmlns:a16="http://schemas.microsoft.com/office/drawing/2014/main" val="1055400358"/>
                    </a:ext>
                  </a:extLst>
                </a:gridCol>
              </a:tblGrid>
              <a:tr h="523661">
                <a:tc>
                  <a:txBody>
                    <a:bodyPr/>
                    <a:lstStyle/>
                    <a:p>
                      <a:pPr algn="ctr">
                        <a:lnSpc>
                          <a:spcPct val="200000"/>
                        </a:lnSpc>
                      </a:pPr>
                      <a:r>
                        <a:rPr lang="en-US" sz="2000" b="1" dirty="0">
                          <a:latin typeface="Times New Roman" panose="02020603050405020304" pitchFamily="18" charset="0"/>
                          <a:cs typeface="Times New Roman" panose="02020603050405020304" pitchFamily="18" charset="0"/>
                        </a:rPr>
                        <a:t>Type of Statement</a:t>
                      </a:r>
                    </a:p>
                  </a:txBody>
                  <a:tcPr/>
                </a:tc>
                <a:tc>
                  <a:txBody>
                    <a:bodyPr/>
                    <a:lstStyle/>
                    <a:p>
                      <a:pPr algn="ctr">
                        <a:lnSpc>
                          <a:spcPct val="200000"/>
                        </a:lnSpc>
                      </a:pPr>
                      <a:r>
                        <a:rPr lang="en-US" sz="2000" b="1" dirty="0">
                          <a:latin typeface="Times New Roman" panose="02020603050405020304" pitchFamily="18" charset="0"/>
                          <a:cs typeface="Times New Roman" panose="02020603050405020304" pitchFamily="18" charset="0"/>
                        </a:rPr>
                        <a:t>April-June (Q1)</a:t>
                      </a:r>
                    </a:p>
                  </a:txBody>
                  <a:tcPr/>
                </a:tc>
                <a:tc>
                  <a:txBody>
                    <a:bodyPr/>
                    <a:lstStyle/>
                    <a:p>
                      <a:pPr algn="ctr">
                        <a:lnSpc>
                          <a:spcPct val="200000"/>
                        </a:lnSpc>
                      </a:pPr>
                      <a:r>
                        <a:rPr lang="en-US" sz="2000" b="1" dirty="0">
                          <a:latin typeface="Times New Roman" panose="02020603050405020304" pitchFamily="18" charset="0"/>
                          <a:cs typeface="Times New Roman" panose="02020603050405020304" pitchFamily="18" charset="0"/>
                        </a:rPr>
                        <a:t>July-Sept (Q2)</a:t>
                      </a:r>
                    </a:p>
                  </a:txBody>
                  <a:tcPr/>
                </a:tc>
                <a:tc>
                  <a:txBody>
                    <a:bodyPr/>
                    <a:lstStyle/>
                    <a:p>
                      <a:pPr algn="ctr">
                        <a:lnSpc>
                          <a:spcPct val="200000"/>
                        </a:lnSpc>
                      </a:pPr>
                      <a:r>
                        <a:rPr lang="en-US" sz="2000" b="1" dirty="0">
                          <a:latin typeface="Times New Roman" panose="02020603050405020304" pitchFamily="18" charset="0"/>
                          <a:cs typeface="Times New Roman" panose="02020603050405020304" pitchFamily="18" charset="0"/>
                        </a:rPr>
                        <a:t>Oct-Dec (Q3)</a:t>
                      </a:r>
                    </a:p>
                  </a:txBody>
                  <a:tcPr/>
                </a:tc>
                <a:tc>
                  <a:txBody>
                    <a:bodyPr/>
                    <a:lstStyle/>
                    <a:p>
                      <a:pPr algn="ctr">
                        <a:lnSpc>
                          <a:spcPct val="200000"/>
                        </a:lnSpc>
                      </a:pPr>
                      <a:r>
                        <a:rPr lang="en-US" sz="2000" b="1" dirty="0">
                          <a:latin typeface="Times New Roman" panose="02020603050405020304" pitchFamily="18" charset="0"/>
                          <a:cs typeface="Times New Roman" panose="02020603050405020304" pitchFamily="18" charset="0"/>
                        </a:rPr>
                        <a:t>Jan-March (Q4)</a:t>
                      </a:r>
                    </a:p>
                  </a:txBody>
                  <a:tcPr/>
                </a:tc>
                <a:extLst>
                  <a:ext uri="{0D108BD9-81ED-4DB2-BD59-A6C34878D82A}">
                    <a16:rowId xmlns:a16="http://schemas.microsoft.com/office/drawing/2014/main" val="149168272"/>
                  </a:ext>
                </a:extLst>
              </a:tr>
              <a:tr h="523661">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TDS – 24Q, 26Q and 27Q</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31</a:t>
                      </a:r>
                      <a:r>
                        <a:rPr lang="en-US" sz="1800" b="1" baseline="30000" dirty="0">
                          <a:latin typeface="Times New Roman" panose="02020603050405020304" pitchFamily="18" charset="0"/>
                          <a:cs typeface="Times New Roman" panose="02020603050405020304" pitchFamily="18" charset="0"/>
                        </a:rPr>
                        <a:t>st</a:t>
                      </a:r>
                      <a:r>
                        <a:rPr lang="en-US" sz="1800" b="1" dirty="0">
                          <a:latin typeface="Times New Roman" panose="02020603050405020304" pitchFamily="18" charset="0"/>
                          <a:cs typeface="Times New Roman" panose="02020603050405020304" pitchFamily="18" charset="0"/>
                        </a:rPr>
                        <a:t> July</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31</a:t>
                      </a:r>
                      <a:r>
                        <a:rPr lang="en-US" sz="1800" b="1" baseline="30000" dirty="0">
                          <a:latin typeface="Times New Roman" panose="02020603050405020304" pitchFamily="18" charset="0"/>
                          <a:cs typeface="Times New Roman" panose="02020603050405020304" pitchFamily="18" charset="0"/>
                        </a:rPr>
                        <a:t>st</a:t>
                      </a:r>
                      <a:r>
                        <a:rPr lang="en-US" sz="1800" b="1" dirty="0">
                          <a:latin typeface="Times New Roman" panose="02020603050405020304" pitchFamily="18" charset="0"/>
                          <a:cs typeface="Times New Roman" panose="02020603050405020304" pitchFamily="18" charset="0"/>
                        </a:rPr>
                        <a:t> October </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31</a:t>
                      </a:r>
                      <a:r>
                        <a:rPr lang="en-US" sz="1800" b="1" baseline="30000" dirty="0">
                          <a:latin typeface="Times New Roman" panose="02020603050405020304" pitchFamily="18" charset="0"/>
                          <a:cs typeface="Times New Roman" panose="02020603050405020304" pitchFamily="18" charset="0"/>
                        </a:rPr>
                        <a:t>st</a:t>
                      </a:r>
                      <a:r>
                        <a:rPr lang="en-US" sz="1800" b="1" dirty="0">
                          <a:latin typeface="Times New Roman" panose="02020603050405020304" pitchFamily="18" charset="0"/>
                          <a:cs typeface="Times New Roman" panose="02020603050405020304" pitchFamily="18" charset="0"/>
                        </a:rPr>
                        <a:t> January</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31</a:t>
                      </a:r>
                      <a:r>
                        <a:rPr lang="en-US" sz="1800" b="1" baseline="30000" dirty="0">
                          <a:latin typeface="Times New Roman" panose="02020603050405020304" pitchFamily="18" charset="0"/>
                          <a:cs typeface="Times New Roman" panose="02020603050405020304" pitchFamily="18" charset="0"/>
                        </a:rPr>
                        <a:t>st</a:t>
                      </a:r>
                      <a:r>
                        <a:rPr lang="en-US" sz="1800" b="1" dirty="0">
                          <a:latin typeface="Times New Roman" panose="02020603050405020304" pitchFamily="18" charset="0"/>
                          <a:cs typeface="Times New Roman" panose="02020603050405020304" pitchFamily="18" charset="0"/>
                        </a:rPr>
                        <a:t> May</a:t>
                      </a:r>
                    </a:p>
                  </a:txBody>
                  <a:tcPr/>
                </a:tc>
                <a:extLst>
                  <a:ext uri="{0D108BD9-81ED-4DB2-BD59-A6C34878D82A}">
                    <a16:rowId xmlns:a16="http://schemas.microsoft.com/office/drawing/2014/main" val="2845103124"/>
                  </a:ext>
                </a:extLst>
              </a:tr>
              <a:tr h="624163">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TCS- 27EQ</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15</a:t>
                      </a:r>
                      <a:r>
                        <a:rPr lang="en-US" sz="1800" b="1" baseline="30000" dirty="0">
                          <a:latin typeface="Times New Roman" panose="02020603050405020304" pitchFamily="18" charset="0"/>
                          <a:cs typeface="Times New Roman" panose="02020603050405020304" pitchFamily="18" charset="0"/>
                        </a:rPr>
                        <a:t>th</a:t>
                      </a:r>
                      <a:r>
                        <a:rPr lang="en-US" sz="1800" b="1" dirty="0">
                          <a:latin typeface="Times New Roman" panose="02020603050405020304" pitchFamily="18" charset="0"/>
                          <a:cs typeface="Times New Roman" panose="02020603050405020304" pitchFamily="18" charset="0"/>
                        </a:rPr>
                        <a:t> July</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15</a:t>
                      </a:r>
                      <a:r>
                        <a:rPr lang="en-US" sz="1800" b="1" baseline="30000" dirty="0">
                          <a:latin typeface="Times New Roman" panose="02020603050405020304" pitchFamily="18" charset="0"/>
                          <a:cs typeface="Times New Roman" panose="02020603050405020304" pitchFamily="18" charset="0"/>
                        </a:rPr>
                        <a:t>th</a:t>
                      </a:r>
                      <a:r>
                        <a:rPr lang="en-US" sz="1800" b="1" dirty="0">
                          <a:latin typeface="Times New Roman" panose="02020603050405020304" pitchFamily="18" charset="0"/>
                          <a:cs typeface="Times New Roman" panose="02020603050405020304" pitchFamily="18" charset="0"/>
                        </a:rPr>
                        <a:t> October</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15</a:t>
                      </a:r>
                      <a:r>
                        <a:rPr lang="en-US" sz="1800" b="1" baseline="30000" dirty="0">
                          <a:latin typeface="Times New Roman" panose="02020603050405020304" pitchFamily="18" charset="0"/>
                          <a:cs typeface="Times New Roman" panose="02020603050405020304" pitchFamily="18" charset="0"/>
                        </a:rPr>
                        <a:t>th</a:t>
                      </a:r>
                      <a:r>
                        <a:rPr lang="en-US" sz="1800" b="1" dirty="0">
                          <a:latin typeface="Times New Roman" panose="02020603050405020304" pitchFamily="18" charset="0"/>
                          <a:cs typeface="Times New Roman" panose="02020603050405020304" pitchFamily="18" charset="0"/>
                        </a:rPr>
                        <a:t> January</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15</a:t>
                      </a:r>
                      <a:r>
                        <a:rPr lang="en-US" sz="1800" b="1" baseline="30000" dirty="0">
                          <a:latin typeface="Times New Roman" panose="02020603050405020304" pitchFamily="18" charset="0"/>
                          <a:cs typeface="Times New Roman" panose="02020603050405020304" pitchFamily="18" charset="0"/>
                        </a:rPr>
                        <a:t>th</a:t>
                      </a:r>
                      <a:r>
                        <a:rPr lang="en-US" sz="1800" b="1" dirty="0">
                          <a:latin typeface="Times New Roman" panose="02020603050405020304" pitchFamily="18" charset="0"/>
                          <a:cs typeface="Times New Roman" panose="02020603050405020304" pitchFamily="18" charset="0"/>
                        </a:rPr>
                        <a:t> May</a:t>
                      </a:r>
                    </a:p>
                  </a:txBody>
                  <a:tcPr/>
                </a:tc>
                <a:extLst>
                  <a:ext uri="{0D108BD9-81ED-4DB2-BD59-A6C34878D82A}">
                    <a16:rowId xmlns:a16="http://schemas.microsoft.com/office/drawing/2014/main" val="1078738616"/>
                  </a:ext>
                </a:extLst>
              </a:tr>
              <a:tr h="651706">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15G/H</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15</a:t>
                      </a:r>
                      <a:r>
                        <a:rPr lang="en-US" sz="1800" b="1" baseline="30000" dirty="0">
                          <a:latin typeface="Times New Roman" panose="02020603050405020304" pitchFamily="18" charset="0"/>
                          <a:cs typeface="Times New Roman" panose="02020603050405020304" pitchFamily="18" charset="0"/>
                        </a:rPr>
                        <a:t>th</a:t>
                      </a:r>
                      <a:r>
                        <a:rPr lang="en-US" sz="1800" b="1" dirty="0">
                          <a:latin typeface="Times New Roman" panose="02020603050405020304" pitchFamily="18" charset="0"/>
                          <a:cs typeface="Times New Roman" panose="02020603050405020304" pitchFamily="18" charset="0"/>
                        </a:rPr>
                        <a:t> July</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15</a:t>
                      </a:r>
                      <a:r>
                        <a:rPr lang="en-US" sz="1800" b="1" baseline="30000" dirty="0">
                          <a:latin typeface="Times New Roman" panose="02020603050405020304" pitchFamily="18" charset="0"/>
                          <a:cs typeface="Times New Roman" panose="02020603050405020304" pitchFamily="18" charset="0"/>
                        </a:rPr>
                        <a:t>th</a:t>
                      </a:r>
                      <a:r>
                        <a:rPr lang="en-US" sz="1800" b="1" dirty="0">
                          <a:latin typeface="Times New Roman" panose="02020603050405020304" pitchFamily="18" charset="0"/>
                          <a:cs typeface="Times New Roman" panose="02020603050405020304" pitchFamily="18" charset="0"/>
                        </a:rPr>
                        <a:t> October</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15</a:t>
                      </a:r>
                      <a:r>
                        <a:rPr lang="en-US" sz="1800" b="1" baseline="30000" dirty="0">
                          <a:latin typeface="Times New Roman" panose="02020603050405020304" pitchFamily="18" charset="0"/>
                          <a:cs typeface="Times New Roman" panose="02020603050405020304" pitchFamily="18" charset="0"/>
                        </a:rPr>
                        <a:t>th</a:t>
                      </a:r>
                      <a:r>
                        <a:rPr lang="en-US" sz="1800" b="1" dirty="0">
                          <a:latin typeface="Times New Roman" panose="02020603050405020304" pitchFamily="18" charset="0"/>
                          <a:cs typeface="Times New Roman" panose="02020603050405020304" pitchFamily="18" charset="0"/>
                        </a:rPr>
                        <a:t> January</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30</a:t>
                      </a:r>
                      <a:r>
                        <a:rPr lang="en-US" sz="1800" b="1" baseline="30000" dirty="0">
                          <a:latin typeface="Times New Roman" panose="02020603050405020304" pitchFamily="18" charset="0"/>
                          <a:cs typeface="Times New Roman" panose="02020603050405020304" pitchFamily="18" charset="0"/>
                        </a:rPr>
                        <a:t>th</a:t>
                      </a:r>
                      <a:r>
                        <a:rPr lang="en-US" sz="1800" b="1" dirty="0">
                          <a:latin typeface="Times New Roman" panose="02020603050405020304" pitchFamily="18" charset="0"/>
                          <a:cs typeface="Times New Roman" panose="02020603050405020304" pitchFamily="18" charset="0"/>
                        </a:rPr>
                        <a:t> April</a:t>
                      </a:r>
                    </a:p>
                  </a:txBody>
                  <a:tcPr/>
                </a:tc>
                <a:extLst>
                  <a:ext uri="{0D108BD9-81ED-4DB2-BD59-A6C34878D82A}">
                    <a16:rowId xmlns:a16="http://schemas.microsoft.com/office/drawing/2014/main" val="2784391951"/>
                  </a:ext>
                </a:extLst>
              </a:tr>
              <a:tr h="651706">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TDS- 26QB, 26QC, 26QD and 26QE</a:t>
                      </a:r>
                    </a:p>
                  </a:txBody>
                  <a:tcPr/>
                </a:tc>
                <a:tc gridSpan="4">
                  <a:txBody>
                    <a:bodyPr/>
                    <a:lstStyle/>
                    <a:p>
                      <a:pPr algn="l">
                        <a:lnSpc>
                          <a:spcPct val="200000"/>
                        </a:lnSpc>
                      </a:pPr>
                      <a:r>
                        <a:rPr lang="en-US" sz="1800" b="1" dirty="0">
                          <a:latin typeface="Times New Roman" panose="02020603050405020304" pitchFamily="18" charset="0"/>
                          <a:cs typeface="Times New Roman" panose="02020603050405020304" pitchFamily="18" charset="0"/>
                        </a:rPr>
                        <a:t>Within 30 days from the end of month in which deduction is made</a:t>
                      </a:r>
                    </a:p>
                  </a:txBody>
                  <a:tcPr/>
                </a:tc>
                <a:tc hMerge="1">
                  <a:txBody>
                    <a:bodyPr/>
                    <a:lstStyle/>
                    <a:p>
                      <a:pPr algn="ctr">
                        <a:lnSpc>
                          <a:spcPct val="200000"/>
                        </a:lnSpc>
                      </a:pPr>
                      <a:endParaRPr lang="en-US" sz="1800" b="1" dirty="0">
                        <a:latin typeface="Times New Roman" panose="02020603050405020304" pitchFamily="18" charset="0"/>
                        <a:cs typeface="Times New Roman" panose="02020603050405020304" pitchFamily="18" charset="0"/>
                      </a:endParaRPr>
                    </a:p>
                  </a:txBody>
                  <a:tcPr/>
                </a:tc>
                <a:tc hMerge="1">
                  <a:txBody>
                    <a:bodyPr/>
                    <a:lstStyle/>
                    <a:p>
                      <a:pPr algn="ctr">
                        <a:lnSpc>
                          <a:spcPct val="200000"/>
                        </a:lnSpc>
                      </a:pPr>
                      <a:endParaRPr lang="en-US" sz="1800" b="1" dirty="0">
                        <a:latin typeface="Times New Roman" panose="02020603050405020304" pitchFamily="18" charset="0"/>
                        <a:cs typeface="Times New Roman" panose="02020603050405020304" pitchFamily="18" charset="0"/>
                      </a:endParaRPr>
                    </a:p>
                  </a:txBody>
                  <a:tcPr/>
                </a:tc>
                <a:tc hMerge="1">
                  <a:txBody>
                    <a:bodyPr/>
                    <a:lstStyle/>
                    <a:p>
                      <a:pPr algn="ctr">
                        <a:lnSpc>
                          <a:spcPct val="200000"/>
                        </a:lnSpc>
                      </a:pPr>
                      <a:endParaRPr lang="en-US" sz="18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54828264"/>
                  </a:ext>
                </a:extLst>
              </a:tr>
            </a:tbl>
          </a:graphicData>
        </a:graphic>
      </p:graphicFrame>
    </p:spTree>
    <p:extLst>
      <p:ext uri="{BB962C8B-B14F-4D97-AF65-F5344CB8AC3E}">
        <p14:creationId xmlns:p14="http://schemas.microsoft.com/office/powerpoint/2010/main" val="2647879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61994"/>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4800" b="1" u="sng" dirty="0">
                <a:solidFill>
                  <a:schemeClr val="tx1"/>
                </a:solidFill>
                <a:latin typeface="Times New Roman" panose="02020603050405020304" pitchFamily="18" charset="0"/>
                <a:cs typeface="Times New Roman" panose="02020603050405020304" pitchFamily="18" charset="0"/>
              </a:rPr>
              <a:t>Compliances Required for TDS</a:t>
            </a:r>
            <a:endParaRPr lang="en-US" sz="4800" u="sng" dirty="0">
              <a:solidFill>
                <a:schemeClr val="tx1"/>
              </a:solidFill>
            </a:endParaRPr>
          </a:p>
        </p:txBody>
      </p:sp>
      <p:sp>
        <p:nvSpPr>
          <p:cNvPr id="6" name="Rectangle 5">
            <a:extLst>
              <a:ext uri="{FF2B5EF4-FFF2-40B4-BE49-F238E27FC236}">
                <a16:creationId xmlns:a16="http://schemas.microsoft.com/office/drawing/2014/main" id="{9A904B2D-8BE8-F1BE-AD0E-0DB27CE02EB6}"/>
              </a:ext>
            </a:extLst>
          </p:cNvPr>
          <p:cNvSpPr/>
          <p:nvPr/>
        </p:nvSpPr>
        <p:spPr>
          <a:xfrm>
            <a:off x="1897434" y="1188693"/>
            <a:ext cx="8121112" cy="457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u="sng" dirty="0">
                <a:ln w="0"/>
                <a:solidFill>
                  <a:schemeClr val="accent1">
                    <a:lumMod val="75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Filing TDS Returns &amp; issuing of Certificates (Section 203)</a:t>
            </a:r>
            <a:endParaRPr lang="en-US" sz="2400" u="sng" dirty="0">
              <a:ln w="0"/>
              <a:solidFill>
                <a:schemeClr val="accent1"/>
              </a:solidFill>
              <a:effectLst>
                <a:outerShdw blurRad="38100" dist="25400" dir="5400000" algn="ctr" rotWithShape="0">
                  <a:srgbClr val="6E747A">
                    <a:alpha val="43000"/>
                  </a:srgbClr>
                </a:outerShdw>
              </a:effectLst>
            </a:endParaRPr>
          </a:p>
        </p:txBody>
      </p:sp>
      <p:sp>
        <p:nvSpPr>
          <p:cNvPr id="5" name="Rectangle 4">
            <a:extLst>
              <a:ext uri="{FF2B5EF4-FFF2-40B4-BE49-F238E27FC236}">
                <a16:creationId xmlns:a16="http://schemas.microsoft.com/office/drawing/2014/main" id="{AAB09A9A-2C53-4F52-2EE7-268DD5D6BEBD}"/>
              </a:ext>
            </a:extLst>
          </p:cNvPr>
          <p:cNvSpPr/>
          <p:nvPr/>
        </p:nvSpPr>
        <p:spPr>
          <a:xfrm>
            <a:off x="1704814" y="3766088"/>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6">
            <a:extLst>
              <a:ext uri="{FF2B5EF4-FFF2-40B4-BE49-F238E27FC236}">
                <a16:creationId xmlns:a16="http://schemas.microsoft.com/office/drawing/2014/main" id="{51CC85FF-48B3-A110-063D-A675330C470D}"/>
              </a:ext>
            </a:extLst>
          </p:cNvPr>
          <p:cNvGraphicFramePr>
            <a:graphicFrameLocks noGrp="1"/>
          </p:cNvGraphicFramePr>
          <p:nvPr>
            <p:extLst>
              <p:ext uri="{D42A27DB-BD31-4B8C-83A1-F6EECF244321}">
                <p14:modId xmlns:p14="http://schemas.microsoft.com/office/powerpoint/2010/main" val="3904886361"/>
              </p:ext>
            </p:extLst>
          </p:nvPr>
        </p:nvGraphicFramePr>
        <p:xfrm>
          <a:off x="198669" y="1661350"/>
          <a:ext cx="11248820" cy="4723702"/>
        </p:xfrm>
        <a:graphic>
          <a:graphicData uri="http://schemas.openxmlformats.org/drawingml/2006/table">
            <a:tbl>
              <a:tblPr firstRow="1" bandRow="1">
                <a:tableStyleId>{5C22544A-7EE6-4342-B048-85BDC9FD1C3A}</a:tableStyleId>
              </a:tblPr>
              <a:tblGrid>
                <a:gridCol w="2737921">
                  <a:extLst>
                    <a:ext uri="{9D8B030D-6E8A-4147-A177-3AD203B41FA5}">
                      <a16:colId xmlns:a16="http://schemas.microsoft.com/office/drawing/2014/main" val="122820058"/>
                    </a:ext>
                  </a:extLst>
                </a:gridCol>
                <a:gridCol w="5827328">
                  <a:extLst>
                    <a:ext uri="{9D8B030D-6E8A-4147-A177-3AD203B41FA5}">
                      <a16:colId xmlns:a16="http://schemas.microsoft.com/office/drawing/2014/main" val="365617476"/>
                    </a:ext>
                  </a:extLst>
                </a:gridCol>
                <a:gridCol w="2683571">
                  <a:extLst>
                    <a:ext uri="{9D8B030D-6E8A-4147-A177-3AD203B41FA5}">
                      <a16:colId xmlns:a16="http://schemas.microsoft.com/office/drawing/2014/main" val="2408842764"/>
                    </a:ext>
                  </a:extLst>
                </a:gridCol>
              </a:tblGrid>
              <a:tr h="446162">
                <a:tc>
                  <a:txBody>
                    <a:bodyPr/>
                    <a:lstStyle/>
                    <a:p>
                      <a:pPr algn="ctr">
                        <a:lnSpc>
                          <a:spcPct val="150000"/>
                        </a:lnSpc>
                      </a:pPr>
                      <a:r>
                        <a:rPr lang="en-US" sz="2000" b="1" dirty="0">
                          <a:latin typeface="Times New Roman" panose="02020603050405020304" pitchFamily="18" charset="0"/>
                          <a:cs typeface="Times New Roman" panose="02020603050405020304" pitchFamily="18" charset="0"/>
                        </a:rPr>
                        <a:t>Certificates </a:t>
                      </a:r>
                    </a:p>
                  </a:txBody>
                  <a:tcPr/>
                </a:tc>
                <a:tc>
                  <a:txBody>
                    <a:bodyPr/>
                    <a:lstStyle/>
                    <a:p>
                      <a:pPr algn="ctr">
                        <a:lnSpc>
                          <a:spcPct val="150000"/>
                        </a:lnSpc>
                      </a:pPr>
                      <a:r>
                        <a:rPr lang="en-US" sz="2000" b="1" dirty="0">
                          <a:latin typeface="Times New Roman" panose="02020603050405020304" pitchFamily="18" charset="0"/>
                          <a:cs typeface="Times New Roman" panose="02020603050405020304" pitchFamily="18" charset="0"/>
                        </a:rPr>
                        <a:t>Nature of TDS Return </a:t>
                      </a:r>
                    </a:p>
                  </a:txBody>
                  <a:tcPr/>
                </a:tc>
                <a:tc>
                  <a:txBody>
                    <a:bodyPr/>
                    <a:lstStyle/>
                    <a:p>
                      <a:pPr algn="ctr">
                        <a:lnSpc>
                          <a:spcPct val="150000"/>
                        </a:lnSpc>
                      </a:pPr>
                      <a:r>
                        <a:rPr lang="en-US" sz="2000" b="1" dirty="0">
                          <a:latin typeface="Times New Roman" panose="02020603050405020304" pitchFamily="18" charset="0"/>
                          <a:cs typeface="Times New Roman" panose="02020603050405020304" pitchFamily="18" charset="0"/>
                        </a:rPr>
                        <a:t>Due date for issuance </a:t>
                      </a:r>
                    </a:p>
                  </a:txBody>
                  <a:tcPr/>
                </a:tc>
                <a:extLst>
                  <a:ext uri="{0D108BD9-81ED-4DB2-BD59-A6C34878D82A}">
                    <a16:rowId xmlns:a16="http://schemas.microsoft.com/office/drawing/2014/main" val="149168272"/>
                  </a:ext>
                </a:extLst>
              </a:tr>
              <a:tr h="278350">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16- Annually</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TDS on Salary</a:t>
                      </a:r>
                    </a:p>
                  </a:txBody>
                  <a:tcPr/>
                </a:tc>
                <a:tc>
                  <a:txBody>
                    <a:bodyPr/>
                    <a:lstStyle/>
                    <a:p>
                      <a:pPr algn="ctr">
                        <a:lnSpc>
                          <a:spcPct val="100000"/>
                        </a:lnSpc>
                      </a:pPr>
                      <a:r>
                        <a:rPr lang="en-US" sz="1800" b="1" dirty="0">
                          <a:latin typeface="Times New Roman" panose="02020603050405020304" pitchFamily="18" charset="0"/>
                          <a:cs typeface="Times New Roman" panose="02020603050405020304" pitchFamily="18" charset="0"/>
                        </a:rPr>
                        <a:t>On or before 15</a:t>
                      </a:r>
                      <a:r>
                        <a:rPr lang="en-US" sz="1800" b="1" baseline="30000" dirty="0">
                          <a:latin typeface="Times New Roman" panose="02020603050405020304" pitchFamily="18" charset="0"/>
                          <a:cs typeface="Times New Roman" panose="02020603050405020304" pitchFamily="18" charset="0"/>
                        </a:rPr>
                        <a:t>th</a:t>
                      </a:r>
                      <a:r>
                        <a:rPr lang="en-US" sz="1800" b="1" dirty="0">
                          <a:latin typeface="Times New Roman" panose="02020603050405020304" pitchFamily="18" charset="0"/>
                          <a:cs typeface="Times New Roman" panose="02020603050405020304" pitchFamily="18" charset="0"/>
                        </a:rPr>
                        <a:t> June</a:t>
                      </a:r>
                    </a:p>
                  </a:txBody>
                  <a:tcPr anchor="b"/>
                </a:tc>
                <a:extLst>
                  <a:ext uri="{0D108BD9-81ED-4DB2-BD59-A6C34878D82A}">
                    <a16:rowId xmlns:a16="http://schemas.microsoft.com/office/drawing/2014/main" val="2845103124"/>
                  </a:ext>
                </a:extLst>
              </a:tr>
              <a:tr h="278350">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16A- Quarterly</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TDS on payment other than Salary </a:t>
                      </a:r>
                    </a:p>
                  </a:txBody>
                  <a:tcPr/>
                </a:tc>
                <a:tc rowSpan="2">
                  <a:txBody>
                    <a:bodyPr/>
                    <a:lstStyle/>
                    <a:p>
                      <a:pPr algn="ctr">
                        <a:lnSpc>
                          <a:spcPct val="100000"/>
                        </a:lnSpc>
                      </a:pPr>
                      <a:r>
                        <a:rPr lang="en-US" sz="1800" b="1" dirty="0">
                          <a:latin typeface="Times New Roman" panose="02020603050405020304" pitchFamily="18" charset="0"/>
                          <a:cs typeface="Times New Roman" panose="02020603050405020304" pitchFamily="18" charset="0"/>
                        </a:rPr>
                        <a:t>On or before 15</a:t>
                      </a:r>
                      <a:r>
                        <a:rPr lang="en-US" sz="1800" b="1" baseline="30000" dirty="0">
                          <a:latin typeface="Times New Roman" panose="02020603050405020304" pitchFamily="18" charset="0"/>
                          <a:cs typeface="Times New Roman" panose="02020603050405020304" pitchFamily="18" charset="0"/>
                        </a:rPr>
                        <a:t>th</a:t>
                      </a:r>
                      <a:r>
                        <a:rPr lang="en-US" sz="1800" b="1" dirty="0">
                          <a:latin typeface="Times New Roman" panose="02020603050405020304" pitchFamily="18" charset="0"/>
                          <a:cs typeface="Times New Roman" panose="02020603050405020304" pitchFamily="18" charset="0"/>
                        </a:rPr>
                        <a:t> Aug, 15</a:t>
                      </a:r>
                      <a:r>
                        <a:rPr lang="en-US" sz="1800" b="1" baseline="30000" dirty="0">
                          <a:latin typeface="Times New Roman" panose="02020603050405020304" pitchFamily="18" charset="0"/>
                          <a:cs typeface="Times New Roman" panose="02020603050405020304" pitchFamily="18" charset="0"/>
                        </a:rPr>
                        <a:t>th</a:t>
                      </a:r>
                      <a:r>
                        <a:rPr lang="en-US" sz="1800" b="1" dirty="0">
                          <a:latin typeface="Times New Roman" panose="02020603050405020304" pitchFamily="18" charset="0"/>
                          <a:cs typeface="Times New Roman" panose="02020603050405020304" pitchFamily="18" charset="0"/>
                        </a:rPr>
                        <a:t> Nov, 15</a:t>
                      </a:r>
                      <a:r>
                        <a:rPr lang="en-US" sz="1800" b="1" baseline="30000" dirty="0">
                          <a:latin typeface="Times New Roman" panose="02020603050405020304" pitchFamily="18" charset="0"/>
                          <a:cs typeface="Times New Roman" panose="02020603050405020304" pitchFamily="18" charset="0"/>
                        </a:rPr>
                        <a:t>th</a:t>
                      </a:r>
                      <a:r>
                        <a:rPr lang="en-US" sz="1800" b="1" dirty="0">
                          <a:latin typeface="Times New Roman" panose="02020603050405020304" pitchFamily="18" charset="0"/>
                          <a:cs typeface="Times New Roman" panose="02020603050405020304" pitchFamily="18" charset="0"/>
                        </a:rPr>
                        <a:t> Feb and 15</a:t>
                      </a:r>
                      <a:r>
                        <a:rPr lang="en-US" sz="1800" b="1" baseline="30000" dirty="0">
                          <a:latin typeface="Times New Roman" panose="02020603050405020304" pitchFamily="18" charset="0"/>
                          <a:cs typeface="Times New Roman" panose="02020603050405020304" pitchFamily="18" charset="0"/>
                        </a:rPr>
                        <a:t>th</a:t>
                      </a:r>
                      <a:r>
                        <a:rPr lang="en-US" sz="1800" b="1" dirty="0">
                          <a:latin typeface="Times New Roman" panose="02020603050405020304" pitchFamily="18" charset="0"/>
                          <a:cs typeface="Times New Roman" panose="02020603050405020304" pitchFamily="18" charset="0"/>
                        </a:rPr>
                        <a:t> June</a:t>
                      </a:r>
                    </a:p>
                  </a:txBody>
                  <a:tcPr anchor="ctr"/>
                </a:tc>
                <a:extLst>
                  <a:ext uri="{0D108BD9-81ED-4DB2-BD59-A6C34878D82A}">
                    <a16:rowId xmlns:a16="http://schemas.microsoft.com/office/drawing/2014/main" val="1078738616"/>
                  </a:ext>
                </a:extLst>
              </a:tr>
              <a:tr h="278350">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27D Quarterly</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Collection of TCS</a:t>
                      </a:r>
                    </a:p>
                  </a:txBody>
                  <a:tcPr/>
                </a:tc>
                <a:tc vMerge="1">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27D Quarterly</a:t>
                      </a:r>
                    </a:p>
                  </a:txBody>
                  <a:tcPr/>
                </a:tc>
                <a:extLst>
                  <a:ext uri="{0D108BD9-81ED-4DB2-BD59-A6C34878D82A}">
                    <a16:rowId xmlns:a16="http://schemas.microsoft.com/office/drawing/2014/main" val="208163193"/>
                  </a:ext>
                </a:extLst>
              </a:tr>
              <a:tr h="320147">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16B </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TDS on sale of Immovable Property </a:t>
                      </a:r>
                    </a:p>
                  </a:txBody>
                  <a:tcPr/>
                </a:tc>
                <a:tc>
                  <a:txBody>
                    <a:bodyPr/>
                    <a:lstStyle/>
                    <a:p>
                      <a:pPr algn="ctr">
                        <a:lnSpc>
                          <a:spcPct val="100000"/>
                        </a:lnSpc>
                      </a:pPr>
                      <a:r>
                        <a:rPr lang="en-US" sz="1800" b="1" dirty="0">
                          <a:latin typeface="Times New Roman" panose="02020603050405020304" pitchFamily="18" charset="0"/>
                          <a:cs typeface="Times New Roman" panose="02020603050405020304" pitchFamily="18" charset="0"/>
                        </a:rPr>
                        <a:t>Within 15 days of due date of 26QB</a:t>
                      </a:r>
                    </a:p>
                  </a:txBody>
                  <a:tcPr/>
                </a:tc>
                <a:extLst>
                  <a:ext uri="{0D108BD9-81ED-4DB2-BD59-A6C34878D82A}">
                    <a16:rowId xmlns:a16="http://schemas.microsoft.com/office/drawing/2014/main" val="872967558"/>
                  </a:ext>
                </a:extLst>
              </a:tr>
              <a:tr h="320147">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16C</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TDS on payment of Rent by certain individual/HUF</a:t>
                      </a:r>
                    </a:p>
                  </a:txBody>
                  <a:tcPr/>
                </a:tc>
                <a:tc>
                  <a:txBody>
                    <a:bodyPr/>
                    <a:lstStyle/>
                    <a:p>
                      <a:pPr algn="ctr">
                        <a:lnSpc>
                          <a:spcPct val="100000"/>
                        </a:lnSpc>
                      </a:pPr>
                      <a:r>
                        <a:rPr lang="en-US" sz="1800" b="1" dirty="0">
                          <a:latin typeface="Times New Roman" panose="02020603050405020304" pitchFamily="18" charset="0"/>
                          <a:cs typeface="Times New Roman" panose="02020603050405020304" pitchFamily="18" charset="0"/>
                        </a:rPr>
                        <a:t>Within 15 days of due date of 26QC</a:t>
                      </a:r>
                    </a:p>
                  </a:txBody>
                  <a:tcPr/>
                </a:tc>
                <a:extLst>
                  <a:ext uri="{0D108BD9-81ED-4DB2-BD59-A6C34878D82A}">
                    <a16:rowId xmlns:a16="http://schemas.microsoft.com/office/drawing/2014/main" val="2015622152"/>
                  </a:ext>
                </a:extLst>
              </a:tr>
              <a:tr h="134064">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16D</a:t>
                      </a:r>
                    </a:p>
                  </a:txBody>
                  <a:tcPr/>
                </a:tc>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TDS on Payment u/s 194M by certain individual or HUF</a:t>
                      </a:r>
                    </a:p>
                  </a:txBody>
                  <a:tcPr/>
                </a:tc>
                <a:tc>
                  <a:txBody>
                    <a:bodyPr/>
                    <a:lstStyle/>
                    <a:p>
                      <a:pPr algn="ctr">
                        <a:lnSpc>
                          <a:spcPct val="100000"/>
                        </a:lnSpc>
                      </a:pPr>
                      <a:r>
                        <a:rPr lang="en-US" sz="1800" b="1" dirty="0">
                          <a:latin typeface="Times New Roman" panose="02020603050405020304" pitchFamily="18" charset="0"/>
                          <a:cs typeface="Times New Roman" panose="02020603050405020304" pitchFamily="18" charset="0"/>
                        </a:rPr>
                        <a:t>Within 15 days of due date of 26QD</a:t>
                      </a:r>
                    </a:p>
                  </a:txBody>
                  <a:tcPr/>
                </a:tc>
                <a:extLst>
                  <a:ext uri="{0D108BD9-81ED-4DB2-BD59-A6C34878D82A}">
                    <a16:rowId xmlns:a16="http://schemas.microsoft.com/office/drawing/2014/main" val="2769969941"/>
                  </a:ext>
                </a:extLst>
              </a:tr>
              <a:tr h="134064">
                <a:tc>
                  <a:txBody>
                    <a:bodyPr/>
                    <a:lstStyle/>
                    <a:p>
                      <a:pPr algn="ctr">
                        <a:lnSpc>
                          <a:spcPct val="200000"/>
                        </a:lnSpc>
                      </a:pPr>
                      <a:r>
                        <a:rPr lang="en-US" sz="1800" b="1" dirty="0">
                          <a:latin typeface="Times New Roman" panose="02020603050405020304" pitchFamily="18" charset="0"/>
                          <a:cs typeface="Times New Roman" panose="02020603050405020304" pitchFamily="18" charset="0"/>
                        </a:rPr>
                        <a:t>Form 16E</a:t>
                      </a:r>
                    </a:p>
                  </a:txBody>
                  <a:tcPr/>
                </a:tc>
                <a:tc>
                  <a:txBody>
                    <a:bodyPr/>
                    <a:lstStyle/>
                    <a:p>
                      <a:pPr marL="0" marR="0" lvl="0" indent="0" algn="ctr" defTabSz="457200" rtl="0" eaLnBrk="1" fontAlgn="auto" latinLnBrk="0" hangingPunct="1">
                        <a:lnSpc>
                          <a:spcPct val="200000"/>
                        </a:lnSpc>
                        <a:spcBef>
                          <a:spcPts val="0"/>
                        </a:spcBef>
                        <a:spcAft>
                          <a:spcPts val="0"/>
                        </a:spcAft>
                        <a:buClrTx/>
                        <a:buSzTx/>
                        <a:buFontTx/>
                        <a:buNone/>
                        <a:tabLst/>
                        <a:defRPr/>
                      </a:pPr>
                      <a:r>
                        <a:rPr lang="en-US" sz="1800" b="1" dirty="0">
                          <a:latin typeface="Times New Roman" panose="02020603050405020304" pitchFamily="18" charset="0"/>
                          <a:cs typeface="Times New Roman" panose="02020603050405020304" pitchFamily="18" charset="0"/>
                        </a:rPr>
                        <a:t>TDS on Payment for transfer of VDS u/s 194S</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1" dirty="0">
                          <a:latin typeface="Times New Roman" panose="02020603050405020304" pitchFamily="18" charset="0"/>
                          <a:cs typeface="Times New Roman" panose="02020603050405020304" pitchFamily="18" charset="0"/>
                        </a:rPr>
                        <a:t>Within 15 days of due date of 26QE</a:t>
                      </a:r>
                    </a:p>
                  </a:txBody>
                  <a:tcPr/>
                </a:tc>
                <a:extLst>
                  <a:ext uri="{0D108BD9-81ED-4DB2-BD59-A6C34878D82A}">
                    <a16:rowId xmlns:a16="http://schemas.microsoft.com/office/drawing/2014/main" val="3710740566"/>
                  </a:ext>
                </a:extLst>
              </a:tr>
            </a:tbl>
          </a:graphicData>
        </a:graphic>
      </p:graphicFrame>
    </p:spTree>
    <p:extLst>
      <p:ext uri="{BB962C8B-B14F-4D97-AF65-F5344CB8AC3E}">
        <p14:creationId xmlns:p14="http://schemas.microsoft.com/office/powerpoint/2010/main" val="16778007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193369"/>
          </a:xfrm>
          <a:solidFill>
            <a:srgbClr val="92D050"/>
          </a:solidFill>
          <a:ln>
            <a:solidFill>
              <a:schemeClr val="accent1">
                <a:lumMod val="60000"/>
                <a:lumOff val="40000"/>
              </a:schemeClr>
            </a:solidFill>
          </a:ln>
        </p:spPr>
        <p:txBody>
          <a:bodyPr>
            <a:normAutofit fontScale="90000"/>
          </a:bodyPr>
          <a:lstStyle/>
          <a:p>
            <a:pPr algn="ctr">
              <a:lnSpc>
                <a:spcPct val="150000"/>
              </a:lnSpc>
            </a:pPr>
            <a:r>
              <a:rPr lang="en-US" sz="4800" b="1" u="sng" dirty="0">
                <a:solidFill>
                  <a:schemeClr val="tx1"/>
                </a:solidFill>
                <a:latin typeface="Times New Roman" panose="02020603050405020304" pitchFamily="18" charset="0"/>
                <a:cs typeface="Times New Roman" panose="02020603050405020304" pitchFamily="18" charset="0"/>
              </a:rPr>
              <a:t>Consequences for default in TDS/TCS Provisions</a:t>
            </a:r>
          </a:p>
        </p:txBody>
      </p:sp>
      <p:sp>
        <p:nvSpPr>
          <p:cNvPr id="3" name="TextBox 6">
            <a:extLst>
              <a:ext uri="{FF2B5EF4-FFF2-40B4-BE49-F238E27FC236}">
                <a16:creationId xmlns:a16="http://schemas.microsoft.com/office/drawing/2014/main" id="{048091D7-8A62-8F34-BD61-9ED6604A3DF6}"/>
              </a:ext>
            </a:extLst>
          </p:cNvPr>
          <p:cNvSpPr txBox="1"/>
          <p:nvPr/>
        </p:nvSpPr>
        <p:spPr>
          <a:xfrm>
            <a:off x="635428" y="1782389"/>
            <a:ext cx="10135893" cy="4047262"/>
          </a:xfrm>
          <a:prstGeom prst="rect">
            <a:avLst/>
          </a:prstGeom>
          <a:noFill/>
        </p:spPr>
        <p:txBody>
          <a:bodyPr vert="horz" wrap="square" lIns="0" tIns="0" rIns="0" bIns="0" rtlCol="0">
            <a:spAutoFit/>
          </a:bodyPr>
          <a:lstStyle/>
          <a:p>
            <a:pPr marL="342900" indent="-342900" algn="just">
              <a:lnSpc>
                <a:spcPct val="200000"/>
              </a:lnSpc>
              <a:buFont typeface="Arial" panose="020B0604020202020204" pitchFamily="34" charset="0"/>
              <a:buChar char="•"/>
            </a:pPr>
            <a:r>
              <a:rPr lang="en-CA" sz="2600" b="1" dirty="0">
                <a:solidFill>
                  <a:schemeClr val="tx1"/>
                </a:solidFill>
                <a:latin typeface="Times New Roman" panose="02020603050405020304" pitchFamily="18" charset="0"/>
                <a:cs typeface="Times New Roman" panose="02020603050405020304" pitchFamily="18" charset="0"/>
              </a:rPr>
              <a:t>Assessee in Default </a:t>
            </a:r>
            <a:r>
              <a:rPr lang="en-CA" sz="2600" b="1" dirty="0">
                <a:solidFill>
                  <a:srgbClr val="0070C0"/>
                </a:solidFill>
                <a:latin typeface="Times New Roman" panose="02020603050405020304" pitchFamily="18" charset="0"/>
                <a:cs typeface="Times New Roman" panose="02020603050405020304" pitchFamily="18" charset="0"/>
              </a:rPr>
              <a:t>[Section 201(1)]</a:t>
            </a:r>
          </a:p>
          <a:p>
            <a:pPr marL="342900" indent="-342900" algn="just">
              <a:buFont typeface="Arial" panose="020B0604020202020204" pitchFamily="34" charset="0"/>
              <a:buChar char="•"/>
            </a:pPr>
            <a:r>
              <a:rPr lang="en-CA" sz="2600" b="1" dirty="0">
                <a:solidFill>
                  <a:schemeClr val="tx1"/>
                </a:solidFill>
                <a:latin typeface="Times New Roman" panose="02020603050405020304" pitchFamily="18" charset="0"/>
                <a:cs typeface="Times New Roman" panose="02020603050405020304" pitchFamily="18" charset="0"/>
              </a:rPr>
              <a:t>Interest Applicable</a:t>
            </a:r>
            <a:r>
              <a:rPr lang="en-CA" sz="2600" b="1" dirty="0">
                <a:solidFill>
                  <a:srgbClr val="0070C0"/>
                </a:solidFill>
                <a:latin typeface="Times New Roman" panose="02020603050405020304" pitchFamily="18" charset="0"/>
                <a:cs typeface="Times New Roman" panose="02020603050405020304" pitchFamily="18" charset="0"/>
              </a:rPr>
              <a:t> [Section 201(1A)]</a:t>
            </a:r>
            <a:endParaRPr lang="en-CA" sz="2600" b="1" dirty="0">
              <a:solidFill>
                <a:schemeClr val="tx1"/>
              </a:solidFill>
              <a:latin typeface="Times New Roman" panose="02020603050405020304" pitchFamily="18" charset="0"/>
              <a:cs typeface="Times New Roman" panose="02020603050405020304" pitchFamily="18" charset="0"/>
            </a:endParaRPr>
          </a:p>
          <a:p>
            <a:pPr marL="457200" lvl="6" indent="-457200" algn="just">
              <a:buFont typeface="Wingdings" panose="05000000000000000000" pitchFamily="2" charset="2"/>
              <a:buChar char="Ø"/>
            </a:pPr>
            <a:r>
              <a:rPr lang="en-CA" sz="2400" dirty="0">
                <a:solidFill>
                  <a:schemeClr val="tx1"/>
                </a:solidFill>
                <a:latin typeface="Times New Roman" panose="02020603050405020304" pitchFamily="18" charset="0"/>
                <a:cs typeface="Times New Roman" panose="02020603050405020304" pitchFamily="18" charset="0"/>
              </a:rPr>
              <a:t>In case of Non/Late/Partial Deduction- @ 1% per month</a:t>
            </a:r>
          </a:p>
          <a:p>
            <a:pPr marL="457200" lvl="4" indent="-457200" algn="just">
              <a:buFont typeface="Wingdings" panose="05000000000000000000" pitchFamily="2" charset="2"/>
              <a:buChar char="Ø"/>
            </a:pPr>
            <a:r>
              <a:rPr lang="en-CA" sz="2400" dirty="0">
                <a:solidFill>
                  <a:schemeClr val="tx1"/>
                </a:solidFill>
                <a:latin typeface="Times New Roman" panose="02020603050405020304" pitchFamily="18" charset="0"/>
                <a:cs typeface="Times New Roman" panose="02020603050405020304" pitchFamily="18" charset="0"/>
              </a:rPr>
              <a:t>In case of Non/Late/Partial Deposit- @ 1.5% per month</a:t>
            </a:r>
          </a:p>
          <a:p>
            <a:pPr lvl="4" algn="just"/>
            <a:endParaRPr lang="en-CA" sz="2600" dirty="0">
              <a:solidFill>
                <a:schemeClr val="tx1"/>
              </a:solidFill>
              <a:latin typeface="Times New Roman" panose="02020603050405020304" pitchFamily="18" charset="0"/>
              <a:cs typeface="Times New Roman" panose="02020603050405020304" pitchFamily="18" charset="0"/>
            </a:endParaRPr>
          </a:p>
          <a:p>
            <a:pPr marL="342900" indent="-342900" algn="just">
              <a:lnSpc>
                <a:spcPct val="150000"/>
              </a:lnSpc>
              <a:buFont typeface="Arial" panose="020B0604020202020204" pitchFamily="34" charset="0"/>
              <a:buChar char="•"/>
            </a:pPr>
            <a:r>
              <a:rPr lang="en-CA" sz="2600" b="1" dirty="0">
                <a:solidFill>
                  <a:schemeClr val="tx1"/>
                </a:solidFill>
                <a:latin typeface="Times New Roman" panose="02020603050405020304" pitchFamily="18" charset="0"/>
                <a:cs typeface="Times New Roman" panose="02020603050405020304" pitchFamily="18" charset="0"/>
              </a:rPr>
              <a:t>Disallowance of Expenditure u/s 40(a)(</a:t>
            </a:r>
            <a:r>
              <a:rPr lang="en-CA" sz="2600" b="1" dirty="0" err="1">
                <a:solidFill>
                  <a:schemeClr val="tx1"/>
                </a:solidFill>
                <a:latin typeface="Times New Roman" panose="02020603050405020304" pitchFamily="18" charset="0"/>
                <a:cs typeface="Times New Roman" panose="02020603050405020304" pitchFamily="18" charset="0"/>
              </a:rPr>
              <a:t>ia</a:t>
            </a:r>
            <a:r>
              <a:rPr lang="en-CA" sz="2600" b="1" dirty="0">
                <a:solidFill>
                  <a:schemeClr val="tx1"/>
                </a:solidFill>
                <a:latin typeface="Times New Roman" panose="02020603050405020304" pitchFamily="18" charset="0"/>
                <a:cs typeface="Times New Roman" panose="02020603050405020304" pitchFamily="18" charset="0"/>
              </a:rPr>
              <a:t>) and 40(a)(</a:t>
            </a:r>
            <a:r>
              <a:rPr lang="en-CA" sz="2600" b="1" dirty="0" err="1">
                <a:solidFill>
                  <a:schemeClr val="tx1"/>
                </a:solidFill>
                <a:latin typeface="Times New Roman" panose="02020603050405020304" pitchFamily="18" charset="0"/>
                <a:cs typeface="Times New Roman" panose="02020603050405020304" pitchFamily="18" charset="0"/>
              </a:rPr>
              <a:t>ib</a:t>
            </a:r>
            <a:r>
              <a:rPr lang="en-CA" sz="2600" b="1" dirty="0">
                <a:solidFill>
                  <a:schemeClr val="tx1"/>
                </a:solidFill>
                <a:latin typeface="Times New Roman" panose="02020603050405020304" pitchFamily="18" charset="0"/>
                <a:cs typeface="Times New Roman" panose="02020603050405020304" pitchFamily="18" charset="0"/>
              </a:rPr>
              <a:t>)</a:t>
            </a:r>
          </a:p>
          <a:p>
            <a:pPr marL="457200" lvl="6" indent="-457200" algn="just">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30 % of Expenditure in case of Resident Deductee</a:t>
            </a:r>
          </a:p>
          <a:p>
            <a:pPr marL="457200" lvl="6" indent="-457200" algn="just">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100 % of Expenditure in case of Non-Resident Deductee</a:t>
            </a:r>
          </a:p>
          <a:p>
            <a:pPr marL="457200" lvl="6" indent="-457200" algn="just">
              <a:buFont typeface="Wingdings" panose="05000000000000000000" pitchFamily="2" charset="2"/>
              <a:buChar char="Ø"/>
            </a:pP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88109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5400" b="1" u="sng" dirty="0">
                <a:solidFill>
                  <a:schemeClr val="tx1"/>
                </a:solidFill>
                <a:latin typeface="Times New Roman" panose="02020603050405020304" pitchFamily="18" charset="0"/>
                <a:cs typeface="Times New Roman" panose="02020603050405020304" pitchFamily="18" charset="0"/>
              </a:rPr>
              <a:t>CONTENTS</a:t>
            </a:r>
          </a:p>
        </p:txBody>
      </p:sp>
      <p:sp>
        <p:nvSpPr>
          <p:cNvPr id="3" name="TextBox 6">
            <a:extLst>
              <a:ext uri="{FF2B5EF4-FFF2-40B4-BE49-F238E27FC236}">
                <a16:creationId xmlns:a16="http://schemas.microsoft.com/office/drawing/2014/main" id="{048091D7-8A62-8F34-BD61-9ED6604A3DF6}"/>
              </a:ext>
            </a:extLst>
          </p:cNvPr>
          <p:cNvSpPr txBox="1"/>
          <p:nvPr/>
        </p:nvSpPr>
        <p:spPr>
          <a:xfrm>
            <a:off x="650928" y="1193369"/>
            <a:ext cx="10135892" cy="4689232"/>
          </a:xfrm>
          <a:prstGeom prst="rect">
            <a:avLst/>
          </a:prstGeom>
          <a:noFill/>
        </p:spPr>
        <p:txBody>
          <a:bodyPr vert="horz" wrap="square" lIns="0" tIns="0" rIns="0" bIns="0" rtlCol="0">
            <a:spAutoFit/>
          </a:bodyPr>
          <a:lstStyle/>
          <a:p>
            <a:pPr algn="just">
              <a:lnSpc>
                <a:spcPct val="200000"/>
              </a:lnSpc>
            </a:pPr>
            <a:endParaRPr lang="en-CA" sz="2600" b="1" dirty="0">
              <a:solidFill>
                <a:schemeClr val="tx1"/>
              </a:solidFill>
              <a:latin typeface="Times New Roman" panose="02020603050405020304" pitchFamily="18" charset="0"/>
              <a:cs typeface="Times New Roman" panose="02020603050405020304" pitchFamily="18" charset="0"/>
            </a:endParaRPr>
          </a:p>
          <a:p>
            <a:pPr marL="342900" indent="-342900" algn="just">
              <a:lnSpc>
                <a:spcPct val="200000"/>
              </a:lnSpc>
              <a:buFont typeface="Arial" panose="020B0604020202020204" pitchFamily="34" charset="0"/>
              <a:buChar char="•"/>
            </a:pPr>
            <a:r>
              <a:rPr lang="en-CA" sz="2600" b="1" dirty="0">
                <a:solidFill>
                  <a:schemeClr val="tx1"/>
                </a:solidFill>
                <a:latin typeface="Times New Roman" panose="02020603050405020304" pitchFamily="18" charset="0"/>
                <a:cs typeface="Times New Roman" panose="02020603050405020304" pitchFamily="18" charset="0"/>
              </a:rPr>
              <a:t>Background of TDS/TCS</a:t>
            </a:r>
          </a:p>
          <a:p>
            <a:pPr marL="342900" indent="-342900" algn="just">
              <a:lnSpc>
                <a:spcPct val="200000"/>
              </a:lnSpc>
              <a:buFont typeface="Arial" panose="020B0604020202020204" pitchFamily="34" charset="0"/>
              <a:buChar char="•"/>
            </a:pPr>
            <a:r>
              <a:rPr lang="en-CA" sz="2600" b="1" dirty="0">
                <a:solidFill>
                  <a:schemeClr val="tx1"/>
                </a:solidFill>
                <a:latin typeface="Times New Roman" panose="02020603050405020304" pitchFamily="18" charset="0"/>
                <a:cs typeface="Times New Roman" panose="02020603050405020304" pitchFamily="18" charset="0"/>
              </a:rPr>
              <a:t>Chart of TDS/ TCS Provisions</a:t>
            </a:r>
          </a:p>
          <a:p>
            <a:pPr marL="342900" indent="-342900" algn="just">
              <a:lnSpc>
                <a:spcPct val="200000"/>
              </a:lnSpc>
              <a:buFont typeface="Arial" panose="020B0604020202020204" pitchFamily="34" charset="0"/>
              <a:buChar char="•"/>
            </a:pPr>
            <a:r>
              <a:rPr lang="en-CA" sz="2600" b="1" dirty="0">
                <a:solidFill>
                  <a:schemeClr val="tx1"/>
                </a:solidFill>
                <a:latin typeface="Times New Roman" panose="02020603050405020304" pitchFamily="18" charset="0"/>
                <a:cs typeface="Times New Roman" panose="02020603050405020304" pitchFamily="18" charset="0"/>
              </a:rPr>
              <a:t>Compliances Required  </a:t>
            </a:r>
          </a:p>
          <a:p>
            <a:pPr marL="342900" indent="-342900" algn="just">
              <a:lnSpc>
                <a:spcPct val="200000"/>
              </a:lnSpc>
              <a:buFont typeface="Arial" panose="020B0604020202020204" pitchFamily="34" charset="0"/>
              <a:buChar char="•"/>
            </a:pPr>
            <a:r>
              <a:rPr lang="en-CA" sz="2600" b="1" dirty="0">
                <a:solidFill>
                  <a:schemeClr val="tx1"/>
                </a:solidFill>
                <a:latin typeface="Times New Roman" panose="02020603050405020304" pitchFamily="18" charset="0"/>
                <a:cs typeface="Times New Roman" panose="02020603050405020304" pitchFamily="18" charset="0"/>
              </a:rPr>
              <a:t>Consequences of Non-Compliances</a:t>
            </a:r>
          </a:p>
          <a:p>
            <a:pPr marL="342900" indent="-342900" algn="just">
              <a:lnSpc>
                <a:spcPct val="200000"/>
              </a:lnSpc>
              <a:buFont typeface="Arial" panose="020B0604020202020204" pitchFamily="34" charset="0"/>
              <a:buChar char="•"/>
            </a:pPr>
            <a:r>
              <a:rPr lang="en-CA" sz="2600" b="1" dirty="0">
                <a:solidFill>
                  <a:schemeClr val="tx1"/>
                </a:solidFill>
                <a:latin typeface="Times New Roman" panose="02020603050405020304" pitchFamily="18" charset="0"/>
                <a:cs typeface="Times New Roman" panose="02020603050405020304" pitchFamily="18" charset="0"/>
              </a:rPr>
              <a:t>TDS/TCS Provisions &amp; Practical issue (Section Wise)</a:t>
            </a:r>
          </a:p>
        </p:txBody>
      </p:sp>
    </p:spTree>
    <p:extLst>
      <p:ext uri="{BB962C8B-B14F-4D97-AF65-F5344CB8AC3E}">
        <p14:creationId xmlns:p14="http://schemas.microsoft.com/office/powerpoint/2010/main" val="21976586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193369"/>
          </a:xfrm>
          <a:solidFill>
            <a:srgbClr val="92D050"/>
          </a:solidFill>
          <a:ln>
            <a:solidFill>
              <a:schemeClr val="accent1">
                <a:lumMod val="60000"/>
                <a:lumOff val="40000"/>
              </a:schemeClr>
            </a:solidFill>
          </a:ln>
        </p:spPr>
        <p:txBody>
          <a:bodyPr>
            <a:normAutofit fontScale="90000"/>
          </a:bodyPr>
          <a:lstStyle/>
          <a:p>
            <a:pPr algn="ctr">
              <a:lnSpc>
                <a:spcPct val="150000"/>
              </a:lnSpc>
            </a:pPr>
            <a:r>
              <a:rPr lang="en-US" sz="4800" b="1" u="sng" dirty="0">
                <a:solidFill>
                  <a:schemeClr val="tx1"/>
                </a:solidFill>
                <a:latin typeface="Times New Roman" panose="02020603050405020304" pitchFamily="18" charset="0"/>
                <a:cs typeface="Times New Roman" panose="02020603050405020304" pitchFamily="18" charset="0"/>
              </a:rPr>
              <a:t>Consequences for default in TDS/TCS Provisions</a:t>
            </a:r>
          </a:p>
        </p:txBody>
      </p:sp>
      <p:sp>
        <p:nvSpPr>
          <p:cNvPr id="3" name="TextBox 6">
            <a:extLst>
              <a:ext uri="{FF2B5EF4-FFF2-40B4-BE49-F238E27FC236}">
                <a16:creationId xmlns:a16="http://schemas.microsoft.com/office/drawing/2014/main" id="{048091D7-8A62-8F34-BD61-9ED6604A3DF6}"/>
              </a:ext>
            </a:extLst>
          </p:cNvPr>
          <p:cNvSpPr txBox="1"/>
          <p:nvPr/>
        </p:nvSpPr>
        <p:spPr>
          <a:xfrm>
            <a:off x="635428" y="1782389"/>
            <a:ext cx="10135893" cy="5139356"/>
          </a:xfrm>
          <a:prstGeom prst="rect">
            <a:avLst/>
          </a:prstGeom>
          <a:noFill/>
        </p:spPr>
        <p:txBody>
          <a:bodyPr vert="horz" wrap="square" lIns="0" tIns="0" rIns="0" bIns="0" rtlCol="0">
            <a:spAutoFit/>
          </a:bodyPr>
          <a:lstStyle/>
          <a:p>
            <a:pPr marL="342900" lvl="2" indent="-342900" algn="just">
              <a:buFont typeface="Arial" panose="020B0604020202020204" pitchFamily="34" charset="0"/>
              <a:buChar char="•"/>
            </a:pPr>
            <a:r>
              <a:rPr lang="en-US" sz="2600" b="1" dirty="0">
                <a:solidFill>
                  <a:schemeClr val="tx1"/>
                </a:solidFill>
                <a:latin typeface="Times New Roman" panose="02020603050405020304" pitchFamily="18" charset="0"/>
                <a:cs typeface="Times New Roman" panose="02020603050405020304" pitchFamily="18" charset="0"/>
              </a:rPr>
              <a:t>Failure in furnish TDS/TCS return within stipulated time -&gt; Rs. 200 per day and shall not exceed the amount of tax deducted/collected</a:t>
            </a:r>
            <a:r>
              <a:rPr lang="en-CA" sz="2600" b="1" dirty="0">
                <a:solidFill>
                  <a:srgbClr val="0070C0"/>
                </a:solidFill>
                <a:latin typeface="Times New Roman" panose="02020603050405020304" pitchFamily="18" charset="0"/>
                <a:cs typeface="Times New Roman" panose="02020603050405020304" pitchFamily="18" charset="0"/>
              </a:rPr>
              <a:t> [Section 234E]</a:t>
            </a:r>
            <a:endParaRPr lang="en-US" sz="2600" b="1" dirty="0">
              <a:solidFill>
                <a:schemeClr val="tx1"/>
              </a:solidFill>
              <a:latin typeface="Times New Roman" panose="02020603050405020304" pitchFamily="18" charset="0"/>
              <a:cs typeface="Times New Roman" panose="02020603050405020304" pitchFamily="18" charset="0"/>
            </a:endParaRPr>
          </a:p>
          <a:p>
            <a:pPr marL="342900" lvl="2" indent="-342900" algn="just">
              <a:buFont typeface="Arial" panose="020B0604020202020204" pitchFamily="34" charset="0"/>
              <a:buChar char="•"/>
            </a:pPr>
            <a:endParaRPr lang="en-US" sz="2600" b="1" dirty="0">
              <a:solidFill>
                <a:schemeClr val="tx1"/>
              </a:solidFill>
              <a:latin typeface="Times New Roman" panose="02020603050405020304" pitchFamily="18" charset="0"/>
              <a:cs typeface="Times New Roman" panose="02020603050405020304" pitchFamily="18" charset="0"/>
            </a:endParaRPr>
          </a:p>
          <a:p>
            <a:pPr marL="342900" lvl="2" indent="-342900" algn="just">
              <a:buFont typeface="Arial" panose="020B0604020202020204" pitchFamily="34" charset="0"/>
              <a:buChar char="•"/>
            </a:pPr>
            <a:r>
              <a:rPr lang="en-US" sz="2600" b="1" dirty="0">
                <a:solidFill>
                  <a:schemeClr val="tx1"/>
                </a:solidFill>
                <a:latin typeface="Times New Roman" panose="02020603050405020304" pitchFamily="18" charset="0"/>
                <a:cs typeface="Times New Roman" panose="02020603050405020304" pitchFamily="18" charset="0"/>
              </a:rPr>
              <a:t>Penalty equal to sum of TDS for failure to deduct TDS </a:t>
            </a:r>
            <a:r>
              <a:rPr lang="en-CA" sz="2600" b="1" dirty="0">
                <a:solidFill>
                  <a:srgbClr val="0070C0"/>
                </a:solidFill>
                <a:latin typeface="Times New Roman" panose="02020603050405020304" pitchFamily="18" charset="0"/>
                <a:cs typeface="Times New Roman" panose="02020603050405020304" pitchFamily="18" charset="0"/>
              </a:rPr>
              <a:t>[Section 271C]</a:t>
            </a:r>
          </a:p>
          <a:p>
            <a:pPr marL="342900" lvl="2" indent="-342900" algn="just">
              <a:buFont typeface="Arial" panose="020B0604020202020204" pitchFamily="34" charset="0"/>
              <a:buChar char="•"/>
            </a:pPr>
            <a:endParaRPr lang="en-CA" sz="2600" b="1" dirty="0">
              <a:solidFill>
                <a:srgbClr val="0070C0"/>
              </a:solidFill>
              <a:latin typeface="Times New Roman" panose="02020603050405020304" pitchFamily="18" charset="0"/>
              <a:cs typeface="Times New Roman" panose="02020603050405020304" pitchFamily="18" charset="0"/>
            </a:endParaRPr>
          </a:p>
          <a:p>
            <a:pPr marL="342900" lvl="2" indent="-342900" algn="just">
              <a:buFont typeface="Arial" panose="020B0604020202020204" pitchFamily="34" charset="0"/>
              <a:buChar char="•"/>
            </a:pPr>
            <a:r>
              <a:rPr lang="en-US" sz="2600" b="1" dirty="0">
                <a:solidFill>
                  <a:schemeClr val="tx1"/>
                </a:solidFill>
                <a:latin typeface="Times New Roman" panose="02020603050405020304" pitchFamily="18" charset="0"/>
                <a:cs typeface="Times New Roman" panose="02020603050405020304" pitchFamily="18" charset="0"/>
              </a:rPr>
              <a:t>Penalty for failure to furnish quarterly TDS/TCS return -&gt; Rs. 10000/- to Rs. 100000/-</a:t>
            </a:r>
            <a:r>
              <a:rPr lang="en-CA" sz="2600" b="1" dirty="0">
                <a:solidFill>
                  <a:srgbClr val="0070C0"/>
                </a:solidFill>
                <a:latin typeface="Times New Roman" panose="02020603050405020304" pitchFamily="18" charset="0"/>
                <a:cs typeface="Times New Roman" panose="02020603050405020304" pitchFamily="18" charset="0"/>
              </a:rPr>
              <a:t>[Section 271H]</a:t>
            </a:r>
            <a:endParaRPr lang="en-US" sz="2600" b="1" dirty="0">
              <a:solidFill>
                <a:schemeClr val="tx1"/>
              </a:solidFill>
              <a:latin typeface="Times New Roman" panose="02020603050405020304" pitchFamily="18" charset="0"/>
              <a:cs typeface="Times New Roman" panose="02020603050405020304" pitchFamily="18" charset="0"/>
            </a:endParaRPr>
          </a:p>
          <a:p>
            <a:pPr marL="342900" lvl="2" indent="-342900" algn="just">
              <a:buFont typeface="Arial" panose="020B0604020202020204" pitchFamily="34" charset="0"/>
              <a:buChar char="•"/>
            </a:pPr>
            <a:endParaRPr lang="en-US" sz="2600" b="1" dirty="0">
              <a:solidFill>
                <a:srgbClr val="0070C0"/>
              </a:solidFill>
              <a:latin typeface="Times New Roman" panose="02020603050405020304" pitchFamily="18" charset="0"/>
              <a:cs typeface="Times New Roman" panose="02020603050405020304" pitchFamily="18" charset="0"/>
            </a:endParaRPr>
          </a:p>
          <a:p>
            <a:pPr marL="342900" indent="-342900" algn="just">
              <a:lnSpc>
                <a:spcPct val="150000"/>
              </a:lnSpc>
              <a:buFont typeface="Arial" panose="020B0604020202020204" pitchFamily="34" charset="0"/>
              <a:buChar char="•"/>
            </a:pPr>
            <a:r>
              <a:rPr lang="en-CA" sz="2600" b="1" dirty="0">
                <a:solidFill>
                  <a:schemeClr val="tx1"/>
                </a:solidFill>
                <a:latin typeface="Times New Roman" panose="02020603050405020304" pitchFamily="18" charset="0"/>
                <a:cs typeface="Times New Roman" panose="02020603050405020304" pitchFamily="18" charset="0"/>
              </a:rPr>
              <a:t>Imprisonment of 3month to 7 Years </a:t>
            </a:r>
            <a:r>
              <a:rPr lang="en-CA" sz="2600" b="1" dirty="0">
                <a:solidFill>
                  <a:srgbClr val="0070C0"/>
                </a:solidFill>
                <a:latin typeface="Times New Roman" panose="02020603050405020304" pitchFamily="18" charset="0"/>
                <a:cs typeface="Times New Roman" panose="02020603050405020304" pitchFamily="18" charset="0"/>
              </a:rPr>
              <a:t>[Section 276B]</a:t>
            </a:r>
          </a:p>
          <a:p>
            <a:pPr algn="just">
              <a:lnSpc>
                <a:spcPct val="150000"/>
              </a:lnSpc>
            </a:pPr>
            <a:endParaRPr lang="en-CA" sz="2600" b="1" dirty="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027889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60796"/>
          </a:xfrm>
          <a:solidFill>
            <a:srgbClr val="92D050"/>
          </a:solidFill>
          <a:ln>
            <a:solidFill>
              <a:schemeClr val="accent1">
                <a:lumMod val="60000"/>
                <a:lumOff val="40000"/>
              </a:schemeClr>
            </a:solidFill>
          </a:ln>
        </p:spPr>
        <p:txBody>
          <a:bodyPr>
            <a:normAutofit fontScale="90000"/>
          </a:bodyPr>
          <a:lstStyle/>
          <a:p>
            <a:pPr algn="ctr"/>
            <a:r>
              <a:rPr lang="en-US" sz="4400" b="1" u="sng" dirty="0">
                <a:solidFill>
                  <a:schemeClr val="tx1"/>
                </a:solidFill>
                <a:latin typeface="Times New Roman" panose="02020603050405020304" pitchFamily="18" charset="0"/>
                <a:cs typeface="Times New Roman" panose="02020603050405020304" pitchFamily="18" charset="0"/>
                <a:sym typeface="Arial"/>
              </a:rPr>
              <a:t>Remedy in case of </a:t>
            </a:r>
            <a:br>
              <a:rPr lang="en-US" sz="4400" b="1" u="sng" dirty="0">
                <a:solidFill>
                  <a:schemeClr val="tx1"/>
                </a:solidFill>
                <a:latin typeface="Times New Roman" panose="02020603050405020304" pitchFamily="18" charset="0"/>
                <a:cs typeface="Times New Roman" panose="02020603050405020304" pitchFamily="18" charset="0"/>
                <a:sym typeface="Arial"/>
              </a:rPr>
            </a:br>
            <a:r>
              <a:rPr lang="en-US" sz="4400" b="1" u="sng" dirty="0">
                <a:solidFill>
                  <a:schemeClr val="tx1"/>
                </a:solidFill>
                <a:latin typeface="Times New Roman" panose="02020603050405020304" pitchFamily="18" charset="0"/>
                <a:cs typeface="Times New Roman" panose="02020603050405020304" pitchFamily="18" charset="0"/>
                <a:sym typeface="Arial"/>
              </a:rPr>
              <a:t>Failure to deduct/deposit TDS</a:t>
            </a:r>
          </a:p>
        </p:txBody>
      </p:sp>
      <p:graphicFrame>
        <p:nvGraphicFramePr>
          <p:cNvPr id="7" name="Diagram 6">
            <a:extLst>
              <a:ext uri="{FF2B5EF4-FFF2-40B4-BE49-F238E27FC236}">
                <a16:creationId xmlns:a16="http://schemas.microsoft.com/office/drawing/2014/main" id="{78478456-DD5D-A601-978C-915D49A421B8}"/>
              </a:ext>
            </a:extLst>
          </p:cNvPr>
          <p:cNvGraphicFramePr/>
          <p:nvPr>
            <p:extLst>
              <p:ext uri="{D42A27DB-BD31-4B8C-83A1-F6EECF244321}">
                <p14:modId xmlns:p14="http://schemas.microsoft.com/office/powerpoint/2010/main" val="300629747"/>
              </p:ext>
            </p:extLst>
          </p:nvPr>
        </p:nvGraphicFramePr>
        <p:xfrm>
          <a:off x="532845" y="1583796"/>
          <a:ext cx="10427820" cy="46040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6">
            <a:extLst>
              <a:ext uri="{FF2B5EF4-FFF2-40B4-BE49-F238E27FC236}">
                <a16:creationId xmlns:a16="http://schemas.microsoft.com/office/drawing/2014/main" id="{6768E28B-471B-A2BE-8677-A4D394ECB5F2}"/>
              </a:ext>
            </a:extLst>
          </p:cNvPr>
          <p:cNvSpPr txBox="1"/>
          <p:nvPr/>
        </p:nvSpPr>
        <p:spPr>
          <a:xfrm>
            <a:off x="678808" y="6010687"/>
            <a:ext cx="10135893" cy="800219"/>
          </a:xfrm>
          <a:prstGeom prst="rect">
            <a:avLst/>
          </a:prstGeom>
          <a:noFill/>
        </p:spPr>
        <p:txBody>
          <a:bodyPr vert="horz" wrap="square" lIns="0" tIns="0" rIns="0" bIns="0" rtlCol="0">
            <a:spAutoFit/>
          </a:bodyPr>
          <a:lstStyle/>
          <a:p>
            <a:pPr marL="342900" lvl="2" indent="-342900" algn="just">
              <a:buFont typeface="Arial" panose="020B0604020202020204" pitchFamily="34" charset="0"/>
              <a:buChar char="•"/>
            </a:pPr>
            <a:r>
              <a:rPr lang="en-US" sz="2600" b="1" dirty="0">
                <a:solidFill>
                  <a:schemeClr val="tx1"/>
                </a:solidFill>
                <a:latin typeface="Times New Roman" panose="02020603050405020304" pitchFamily="18" charset="0"/>
                <a:cs typeface="Times New Roman" panose="02020603050405020304" pitchFamily="18" charset="0"/>
              </a:rPr>
              <a:t>However, Interest will be levied u/s 201(1A) till the date of payment of Income Tax by Deductee.</a:t>
            </a:r>
            <a:endParaRPr lang="en-CA" sz="2600" b="1" dirty="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197078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1"/>
            <a:ext cx="12192001" cy="1436914"/>
          </a:xfrm>
          <a:solidFill>
            <a:srgbClr val="92D050"/>
          </a:solidFill>
          <a:ln>
            <a:solidFill>
              <a:schemeClr val="accent1">
                <a:lumMod val="60000"/>
                <a:lumOff val="40000"/>
              </a:schemeClr>
            </a:solidFill>
          </a:ln>
        </p:spPr>
        <p:txBody>
          <a:bodyPr>
            <a:noAutofit/>
          </a:bodyPr>
          <a:lstStyle/>
          <a:p>
            <a:pPr algn="ctr"/>
            <a:r>
              <a:rPr lang="en-US" sz="4000" b="1" u="sng" dirty="0">
                <a:solidFill>
                  <a:schemeClr val="tx1"/>
                </a:solidFill>
                <a:latin typeface="Times New Roman" panose="02020603050405020304" pitchFamily="18" charset="0"/>
                <a:cs typeface="Times New Roman" panose="02020603050405020304" pitchFamily="18" charset="0"/>
              </a:rPr>
              <a:t>Facilitating TDS credit for income already disclosed in the return of income of past year </a:t>
            </a:r>
          </a:p>
        </p:txBody>
      </p:sp>
      <p:sp>
        <p:nvSpPr>
          <p:cNvPr id="3" name="TextBox 6">
            <a:extLst>
              <a:ext uri="{FF2B5EF4-FFF2-40B4-BE49-F238E27FC236}">
                <a16:creationId xmlns:a16="http://schemas.microsoft.com/office/drawing/2014/main" id="{048091D7-8A62-8F34-BD61-9ED6604A3DF6}"/>
              </a:ext>
            </a:extLst>
          </p:cNvPr>
          <p:cNvSpPr txBox="1"/>
          <p:nvPr/>
        </p:nvSpPr>
        <p:spPr>
          <a:xfrm>
            <a:off x="635428" y="1782389"/>
            <a:ext cx="10135893" cy="4801314"/>
          </a:xfrm>
          <a:prstGeom prst="rect">
            <a:avLst/>
          </a:prstGeom>
          <a:noFill/>
        </p:spPr>
        <p:txBody>
          <a:bodyPr vert="horz" wrap="square" lIns="0" tIns="0" rIns="0" bIns="0" rtlCol="0">
            <a:spAutoFit/>
          </a:bodyPr>
          <a:lstStyle/>
          <a:p>
            <a:pPr marL="342900" lvl="2" indent="-342900" algn="just">
              <a:buFont typeface="Arial" panose="020B0604020202020204" pitchFamily="34" charset="0"/>
              <a:buChar char="•"/>
            </a:pPr>
            <a:r>
              <a:rPr lang="en-IN" sz="2600" b="1" dirty="0">
                <a:solidFill>
                  <a:schemeClr val="tx1"/>
                </a:solidFill>
                <a:latin typeface="Times New Roman" panose="02020603050405020304" pitchFamily="18" charset="0"/>
                <a:cs typeface="Times New Roman" panose="02020603050405020304" pitchFamily="18" charset="0"/>
              </a:rPr>
              <a:t>Finance Act 2023 has inserted Section 155(20) which provides as under:</a:t>
            </a:r>
          </a:p>
          <a:p>
            <a:pPr marL="342900" lvl="2" indent="-342900" algn="just">
              <a:buFont typeface="Arial" panose="020B0604020202020204" pitchFamily="34" charset="0"/>
              <a:buChar char="•"/>
            </a:pPr>
            <a:endParaRPr lang="en-IN" sz="2600" b="1" dirty="0">
              <a:solidFill>
                <a:schemeClr val="tx1"/>
              </a:solidFill>
              <a:latin typeface="Times New Roman" panose="02020603050405020304" pitchFamily="18" charset="0"/>
              <a:cs typeface="Times New Roman" panose="02020603050405020304" pitchFamily="18" charset="0"/>
            </a:endParaRPr>
          </a:p>
          <a:p>
            <a:pPr marL="457200" lvl="2" indent="-457200" algn="just">
              <a:buFont typeface="Wingdings" panose="05000000000000000000" pitchFamily="2" charset="2"/>
              <a:buChar char="Ø"/>
            </a:pPr>
            <a:r>
              <a:rPr lang="en-US" sz="2600" b="1" dirty="0">
                <a:solidFill>
                  <a:schemeClr val="tx1"/>
                </a:solidFill>
                <a:latin typeface="Times New Roman" panose="02020603050405020304" pitchFamily="18" charset="0"/>
                <a:cs typeface="Times New Roman" panose="02020603050405020304" pitchFamily="18" charset="0"/>
              </a:rPr>
              <a:t>Where any income has been included in the return of income furnished by an assessee under section 139 for any assessment year.</a:t>
            </a:r>
          </a:p>
          <a:p>
            <a:pPr marL="457200" lvl="2" indent="-457200" algn="just">
              <a:buFont typeface="Wingdings" panose="05000000000000000000" pitchFamily="2" charset="2"/>
              <a:buChar char="Ø"/>
            </a:pPr>
            <a:endParaRPr lang="en-US" sz="2600" b="1" dirty="0">
              <a:solidFill>
                <a:schemeClr val="tx1"/>
              </a:solidFill>
              <a:latin typeface="Times New Roman" panose="02020603050405020304" pitchFamily="18" charset="0"/>
              <a:cs typeface="Times New Roman" panose="02020603050405020304" pitchFamily="18" charset="0"/>
            </a:endParaRPr>
          </a:p>
          <a:p>
            <a:pPr marL="457200" lvl="2" indent="-457200" algn="just">
              <a:buFont typeface="Wingdings" panose="05000000000000000000" pitchFamily="2" charset="2"/>
              <a:buChar char="Ø"/>
            </a:pPr>
            <a:r>
              <a:rPr lang="en-US" sz="2600" b="1" dirty="0">
                <a:solidFill>
                  <a:schemeClr val="tx1"/>
                </a:solidFill>
                <a:latin typeface="Times New Roman" panose="02020603050405020304" pitchFamily="18" charset="0"/>
                <a:cs typeface="Times New Roman" panose="02020603050405020304" pitchFamily="18" charset="0"/>
              </a:rPr>
              <a:t>Tax on such income has been deducted at source and paid to the credit of the Central Government </a:t>
            </a:r>
            <a:r>
              <a:rPr lang="en-US" sz="2600" b="1" u="sng" dirty="0">
                <a:solidFill>
                  <a:schemeClr val="tx1"/>
                </a:solidFill>
                <a:latin typeface="Times New Roman" panose="02020603050405020304" pitchFamily="18" charset="0"/>
                <a:cs typeface="Times New Roman" panose="02020603050405020304" pitchFamily="18" charset="0"/>
              </a:rPr>
              <a:t>in a subsequent financial year.</a:t>
            </a:r>
          </a:p>
          <a:p>
            <a:pPr marL="457200" lvl="2" indent="-457200" algn="just">
              <a:buFont typeface="Wingdings" panose="05000000000000000000" pitchFamily="2" charset="2"/>
              <a:buChar char="Ø"/>
            </a:pPr>
            <a:endParaRPr lang="en-US" sz="2600" b="1" u="sng" dirty="0">
              <a:solidFill>
                <a:schemeClr val="tx1"/>
              </a:solidFill>
              <a:latin typeface="Times New Roman" panose="02020603050405020304" pitchFamily="18" charset="0"/>
              <a:cs typeface="Times New Roman" panose="02020603050405020304" pitchFamily="18" charset="0"/>
            </a:endParaRPr>
          </a:p>
          <a:p>
            <a:pPr marL="457200" lvl="2" indent="-457200" algn="just">
              <a:buFont typeface="Wingdings" panose="05000000000000000000" pitchFamily="2" charset="2"/>
              <a:buChar char="Ø"/>
            </a:pPr>
            <a:r>
              <a:rPr lang="en-US" sz="2600" b="1" dirty="0">
                <a:solidFill>
                  <a:schemeClr val="tx1"/>
                </a:solidFill>
                <a:latin typeface="Times New Roman" panose="02020603050405020304" pitchFamily="18" charset="0"/>
                <a:cs typeface="Times New Roman" panose="02020603050405020304" pitchFamily="18" charset="0"/>
              </a:rPr>
              <a:t>The Assessing Officer shall, on an application made by the assessee, amend the order of assessment or any intimation allowing credit of such tax deducted at source in the relevant assessment year</a:t>
            </a:r>
          </a:p>
        </p:txBody>
      </p:sp>
    </p:spTree>
    <p:extLst>
      <p:ext uri="{BB962C8B-B14F-4D97-AF65-F5344CB8AC3E}">
        <p14:creationId xmlns:p14="http://schemas.microsoft.com/office/powerpoint/2010/main" val="22005731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1"/>
            <a:ext cx="12192001" cy="1436914"/>
          </a:xfrm>
          <a:solidFill>
            <a:srgbClr val="92D050"/>
          </a:solidFill>
          <a:ln>
            <a:solidFill>
              <a:schemeClr val="accent1">
                <a:lumMod val="60000"/>
                <a:lumOff val="40000"/>
              </a:schemeClr>
            </a:solidFill>
          </a:ln>
        </p:spPr>
        <p:txBody>
          <a:bodyPr>
            <a:noAutofit/>
          </a:bodyPr>
          <a:lstStyle/>
          <a:p>
            <a:pPr algn="ctr"/>
            <a:r>
              <a:rPr lang="en-US" sz="4000" b="1" u="sng" dirty="0">
                <a:solidFill>
                  <a:schemeClr val="tx1"/>
                </a:solidFill>
                <a:latin typeface="Times New Roman" panose="02020603050405020304" pitchFamily="18" charset="0"/>
                <a:cs typeface="Times New Roman" panose="02020603050405020304" pitchFamily="18" charset="0"/>
              </a:rPr>
              <a:t> Facilitating TDS credit for income already disclosed in the return of income of past year </a:t>
            </a:r>
          </a:p>
        </p:txBody>
      </p:sp>
      <p:sp>
        <p:nvSpPr>
          <p:cNvPr id="3" name="TextBox 6">
            <a:extLst>
              <a:ext uri="{FF2B5EF4-FFF2-40B4-BE49-F238E27FC236}">
                <a16:creationId xmlns:a16="http://schemas.microsoft.com/office/drawing/2014/main" id="{048091D7-8A62-8F34-BD61-9ED6604A3DF6}"/>
              </a:ext>
            </a:extLst>
          </p:cNvPr>
          <p:cNvSpPr txBox="1"/>
          <p:nvPr/>
        </p:nvSpPr>
        <p:spPr>
          <a:xfrm>
            <a:off x="635428" y="1782389"/>
            <a:ext cx="10135893" cy="4401205"/>
          </a:xfrm>
          <a:prstGeom prst="rect">
            <a:avLst/>
          </a:prstGeom>
          <a:noFill/>
        </p:spPr>
        <p:txBody>
          <a:bodyPr vert="horz" wrap="square" lIns="0" tIns="0" rIns="0" bIns="0" rtlCol="0">
            <a:spAutoFit/>
          </a:bodyPr>
          <a:lstStyle/>
          <a:p>
            <a:pPr marL="342900" lvl="2" indent="-342900" algn="just">
              <a:buFont typeface="Arial" panose="020B0604020202020204" pitchFamily="34" charset="0"/>
              <a:buChar char="•"/>
            </a:pPr>
            <a:r>
              <a:rPr lang="en-IN" sz="2600" b="1" dirty="0">
                <a:solidFill>
                  <a:schemeClr val="tx1"/>
                </a:solidFill>
                <a:latin typeface="Times New Roman" panose="02020603050405020304" pitchFamily="18" charset="0"/>
                <a:cs typeface="Times New Roman" panose="02020603050405020304" pitchFamily="18" charset="0"/>
              </a:rPr>
              <a:t>Finance Act 2023 has inserted Section 155(20) which provides as under:</a:t>
            </a:r>
          </a:p>
          <a:p>
            <a:pPr marL="342900" lvl="2" indent="-342900" algn="just">
              <a:buFont typeface="Arial" panose="020B0604020202020204" pitchFamily="34" charset="0"/>
              <a:buChar char="•"/>
            </a:pPr>
            <a:endParaRPr lang="en-IN" sz="2600" b="1" dirty="0">
              <a:solidFill>
                <a:schemeClr val="tx1"/>
              </a:solidFill>
              <a:latin typeface="Times New Roman" panose="02020603050405020304" pitchFamily="18" charset="0"/>
              <a:cs typeface="Times New Roman" panose="02020603050405020304" pitchFamily="18" charset="0"/>
            </a:endParaRPr>
          </a:p>
          <a:p>
            <a:pPr marL="457200" lvl="2" indent="-457200" algn="just">
              <a:buFont typeface="Wingdings" panose="05000000000000000000" pitchFamily="2" charset="2"/>
              <a:buChar char="Ø"/>
            </a:pPr>
            <a:r>
              <a:rPr lang="en-US" sz="2600" b="1" dirty="0">
                <a:solidFill>
                  <a:schemeClr val="tx1"/>
                </a:solidFill>
                <a:latin typeface="Calibri" panose="020F0502020204030204" pitchFamily="34" charset="0"/>
                <a:cs typeface="Calibri" panose="020F0502020204030204" pitchFamily="34" charset="0"/>
              </a:rPr>
              <a:t>The application shall be made within a period of two years from the end of the financial year in which such tax was deducted at source.</a:t>
            </a:r>
          </a:p>
          <a:p>
            <a:pPr marL="457200" lvl="2" indent="-457200" algn="just">
              <a:buFont typeface="Wingdings" panose="05000000000000000000" pitchFamily="2" charset="2"/>
              <a:buChar char="Ø"/>
            </a:pPr>
            <a:endParaRPr lang="en-US" sz="2600" b="1" dirty="0">
              <a:solidFill>
                <a:schemeClr val="tx1"/>
              </a:solidFill>
              <a:latin typeface="Calibri" panose="020F0502020204030204" pitchFamily="34" charset="0"/>
              <a:cs typeface="Calibri" panose="020F0502020204030204" pitchFamily="34" charset="0"/>
            </a:endParaRPr>
          </a:p>
          <a:p>
            <a:pPr marL="457200" lvl="2" indent="-457200" algn="just">
              <a:buFont typeface="Wingdings" panose="05000000000000000000" pitchFamily="2" charset="2"/>
              <a:buChar char="Ø"/>
            </a:pPr>
            <a:r>
              <a:rPr lang="en-US" sz="2600" b="1" dirty="0">
                <a:solidFill>
                  <a:schemeClr val="tx1"/>
                </a:solidFill>
                <a:latin typeface="Calibri" panose="020F0502020204030204" pitchFamily="34" charset="0"/>
                <a:cs typeface="Calibri" panose="020F0502020204030204" pitchFamily="34" charset="0"/>
              </a:rPr>
              <a:t>Provision of this subsection is applicable in case where the credit of such tax deducted at source shall not be allowed in any other assessment year.</a:t>
            </a:r>
          </a:p>
          <a:p>
            <a:pPr marL="457200" lvl="2" indent="-457200" algn="just">
              <a:buFont typeface="Wingdings" panose="05000000000000000000" pitchFamily="2" charset="2"/>
              <a:buChar char="Ø"/>
            </a:pPr>
            <a:endParaRPr lang="en-US" sz="2600" b="1" dirty="0">
              <a:solidFill>
                <a:schemeClr val="tx1"/>
              </a:solidFill>
              <a:latin typeface="Calibri" panose="020F0502020204030204" pitchFamily="34" charset="0"/>
              <a:cs typeface="Calibri" panose="020F0502020204030204" pitchFamily="34" charset="0"/>
            </a:endParaRPr>
          </a:p>
          <a:p>
            <a:pPr marL="457200" lvl="2" indent="-457200" algn="just">
              <a:buFont typeface="Wingdings" panose="05000000000000000000" pitchFamily="2" charset="2"/>
              <a:buChar char="Ø"/>
            </a:pPr>
            <a:r>
              <a:rPr lang="en-US" sz="2600" b="1" dirty="0">
                <a:solidFill>
                  <a:schemeClr val="tx1"/>
                </a:solidFill>
                <a:latin typeface="Calibri" panose="020F0502020204030204" pitchFamily="34" charset="0"/>
                <a:cs typeface="Calibri" panose="020F0502020204030204" pitchFamily="34" charset="0"/>
              </a:rPr>
              <a:t>Provision of above section is applicable w.e.f. 01-10-2023</a:t>
            </a:r>
          </a:p>
        </p:txBody>
      </p:sp>
    </p:spTree>
    <p:extLst>
      <p:ext uri="{BB962C8B-B14F-4D97-AF65-F5344CB8AC3E}">
        <p14:creationId xmlns:p14="http://schemas.microsoft.com/office/powerpoint/2010/main" val="38214827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464949" y="1317357"/>
            <a:ext cx="10203051" cy="4299672"/>
          </a:xfrm>
          <a:solidFill>
            <a:srgbClr val="92D050"/>
          </a:solidFill>
          <a:ln>
            <a:solidFill>
              <a:schemeClr val="accent1">
                <a:lumMod val="60000"/>
                <a:lumOff val="40000"/>
              </a:schemeClr>
            </a:solidFill>
          </a:ln>
        </p:spPr>
        <p:txBody>
          <a:bodyPr>
            <a:noAutofit/>
          </a:bodyPr>
          <a:lstStyle/>
          <a:p>
            <a:pPr algn="ctr">
              <a:lnSpc>
                <a:spcPct val="150000"/>
              </a:lnSpc>
            </a:pPr>
            <a:r>
              <a:rPr lang="en-US" sz="5400" b="1" u="sng" dirty="0">
                <a:solidFill>
                  <a:schemeClr val="tx1"/>
                </a:solidFill>
                <a:latin typeface="Times New Roman" panose="02020603050405020304" pitchFamily="18" charset="0"/>
                <a:cs typeface="Times New Roman" panose="02020603050405020304" pitchFamily="18" charset="0"/>
              </a:rPr>
              <a:t>TDS/TCS Provisions </a:t>
            </a:r>
            <a:br>
              <a:rPr lang="en-US" sz="5400" b="1" u="sng" dirty="0">
                <a:solidFill>
                  <a:schemeClr val="tx1"/>
                </a:solidFill>
                <a:latin typeface="Times New Roman" panose="02020603050405020304" pitchFamily="18" charset="0"/>
                <a:cs typeface="Times New Roman" panose="02020603050405020304" pitchFamily="18" charset="0"/>
              </a:rPr>
            </a:br>
            <a:r>
              <a:rPr lang="en-US" sz="5400" b="1" u="sng" dirty="0">
                <a:solidFill>
                  <a:schemeClr val="tx1"/>
                </a:solidFill>
                <a:latin typeface="Times New Roman" panose="02020603050405020304" pitchFamily="18" charset="0"/>
                <a:cs typeface="Times New Roman" panose="02020603050405020304" pitchFamily="18" charset="0"/>
              </a:rPr>
              <a:t>Along-with</a:t>
            </a:r>
            <a:br>
              <a:rPr lang="en-US" sz="5400" b="1" u="sng" dirty="0">
                <a:solidFill>
                  <a:schemeClr val="tx1"/>
                </a:solidFill>
                <a:latin typeface="Times New Roman" panose="02020603050405020304" pitchFamily="18" charset="0"/>
                <a:cs typeface="Times New Roman" panose="02020603050405020304" pitchFamily="18" charset="0"/>
              </a:rPr>
            </a:br>
            <a:r>
              <a:rPr lang="en-US" sz="5400" b="1" u="sng" dirty="0">
                <a:solidFill>
                  <a:schemeClr val="tx1"/>
                </a:solidFill>
                <a:latin typeface="Times New Roman" panose="02020603050405020304" pitchFamily="18" charset="0"/>
                <a:cs typeface="Times New Roman" panose="02020603050405020304" pitchFamily="18" charset="0"/>
              </a:rPr>
              <a:t> Practical issue (Section Wise)</a:t>
            </a:r>
          </a:p>
        </p:txBody>
      </p:sp>
    </p:spTree>
    <p:extLst>
      <p:ext uri="{BB962C8B-B14F-4D97-AF65-F5344CB8AC3E}">
        <p14:creationId xmlns:p14="http://schemas.microsoft.com/office/powerpoint/2010/main" val="12122299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441342"/>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192  </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Salary</a:t>
            </a:r>
            <a:endParaRPr lang="en-IN" sz="4400" b="1" u="sng"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Diagram 4">
            <a:extLst>
              <a:ext uri="{FF2B5EF4-FFF2-40B4-BE49-F238E27FC236}">
                <a16:creationId xmlns:a16="http://schemas.microsoft.com/office/drawing/2014/main" id="{D220B568-5C46-234F-FAC6-8E524F1C0919}"/>
              </a:ext>
            </a:extLst>
          </p:cNvPr>
          <p:cNvGraphicFramePr/>
          <p:nvPr>
            <p:extLst>
              <p:ext uri="{D42A27DB-BD31-4B8C-83A1-F6EECF244321}">
                <p14:modId xmlns:p14="http://schemas.microsoft.com/office/powerpoint/2010/main" val="2555147127"/>
              </p:ext>
            </p:extLst>
          </p:nvPr>
        </p:nvGraphicFramePr>
        <p:xfrm>
          <a:off x="522514" y="1616462"/>
          <a:ext cx="10972799" cy="4042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Group 2">
            <a:extLst>
              <a:ext uri="{FF2B5EF4-FFF2-40B4-BE49-F238E27FC236}">
                <a16:creationId xmlns:a16="http://schemas.microsoft.com/office/drawing/2014/main" id="{77ADC633-2A0E-E7D0-97E9-BCA479BB8BE9}"/>
              </a:ext>
            </a:extLst>
          </p:cNvPr>
          <p:cNvGrpSpPr/>
          <p:nvPr/>
        </p:nvGrpSpPr>
        <p:grpSpPr>
          <a:xfrm>
            <a:off x="522514" y="5767958"/>
            <a:ext cx="2852927" cy="960619"/>
            <a:chOff x="0" y="2070"/>
            <a:chExt cx="2852927" cy="960619"/>
          </a:xfrm>
        </p:grpSpPr>
        <p:sp>
          <p:nvSpPr>
            <p:cNvPr id="4" name="Rectangle: Top Corners Rounded 3">
              <a:extLst>
                <a:ext uri="{FF2B5EF4-FFF2-40B4-BE49-F238E27FC236}">
                  <a16:creationId xmlns:a16="http://schemas.microsoft.com/office/drawing/2014/main" id="{14AE4E36-80AA-24D9-F1B5-23156CEE3167}"/>
                </a:ext>
              </a:extLst>
            </p:cNvPr>
            <p:cNvSpPr/>
            <p:nvPr/>
          </p:nvSpPr>
          <p:spPr>
            <a:xfrm>
              <a:off x="0" y="2070"/>
              <a:ext cx="2852927" cy="960619"/>
            </a:xfrm>
            <a:prstGeom prst="round2SameRect">
              <a:avLst>
                <a:gd name="adj1" fmla="val 16670"/>
                <a:gd name="adj2" fmla="val 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Rectangle: Top Corners Rounded 4">
              <a:extLst>
                <a:ext uri="{FF2B5EF4-FFF2-40B4-BE49-F238E27FC236}">
                  <a16:creationId xmlns:a16="http://schemas.microsoft.com/office/drawing/2014/main" id="{20D1E473-919C-62F3-A253-481DCC6F4BD9}"/>
                </a:ext>
              </a:extLst>
            </p:cNvPr>
            <p:cNvSpPr txBox="1"/>
            <p:nvPr/>
          </p:nvSpPr>
          <p:spPr>
            <a:xfrm>
              <a:off x="46902" y="48972"/>
              <a:ext cx="2759123" cy="9137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marL="0" lvl="0" indent="0" algn="just" defTabSz="1066800">
                <a:lnSpc>
                  <a:spcPct val="90000"/>
                </a:lnSpc>
                <a:spcBef>
                  <a:spcPct val="0"/>
                </a:spcBef>
                <a:spcAft>
                  <a:spcPct val="35000"/>
                </a:spcAft>
                <a:buNone/>
              </a:pPr>
              <a:r>
                <a:rPr lang="en-US" sz="2400" b="1" kern="1200" dirty="0">
                  <a:solidFill>
                    <a:prstClr val="black"/>
                  </a:solidFill>
                  <a:latin typeface="Times New Roman" panose="02020603050405020304" pitchFamily="18" charset="0"/>
                  <a:ea typeface="+mn-ea"/>
                  <a:cs typeface="Times New Roman" panose="02020603050405020304" pitchFamily="18" charset="0"/>
                </a:rPr>
                <a:t>Threshold limit for Tax Rebate</a:t>
              </a:r>
              <a:endParaRPr lang="en-IN" sz="2400" b="1" kern="1200" dirty="0">
                <a:solidFill>
                  <a:prstClr val="black"/>
                </a:solidFill>
                <a:latin typeface="Times New Roman" panose="02020603050405020304" pitchFamily="18" charset="0"/>
                <a:ea typeface="+mn-ea"/>
                <a:cs typeface="Times New Roman" panose="02020603050405020304" pitchFamily="18" charset="0"/>
              </a:endParaRPr>
            </a:p>
          </p:txBody>
        </p:sp>
      </p:grpSp>
      <p:grpSp>
        <p:nvGrpSpPr>
          <p:cNvPr id="11" name="Group 10">
            <a:extLst>
              <a:ext uri="{FF2B5EF4-FFF2-40B4-BE49-F238E27FC236}">
                <a16:creationId xmlns:a16="http://schemas.microsoft.com/office/drawing/2014/main" id="{DDFBA106-1CDD-10EE-6DB6-97FA6C841067}"/>
              </a:ext>
            </a:extLst>
          </p:cNvPr>
          <p:cNvGrpSpPr/>
          <p:nvPr/>
        </p:nvGrpSpPr>
        <p:grpSpPr>
          <a:xfrm>
            <a:off x="3422342" y="5659362"/>
            <a:ext cx="8119872" cy="1069215"/>
            <a:chOff x="2852926" y="2972824"/>
            <a:chExt cx="8119872" cy="1069215"/>
          </a:xfrm>
        </p:grpSpPr>
        <p:sp>
          <p:nvSpPr>
            <p:cNvPr id="12" name="Rectangle 11">
              <a:extLst>
                <a:ext uri="{FF2B5EF4-FFF2-40B4-BE49-F238E27FC236}">
                  <a16:creationId xmlns:a16="http://schemas.microsoft.com/office/drawing/2014/main" id="{E03E2617-2475-6118-EEE4-455E5044F414}"/>
                </a:ext>
              </a:extLst>
            </p:cNvPr>
            <p:cNvSpPr/>
            <p:nvPr/>
          </p:nvSpPr>
          <p:spPr>
            <a:xfrm>
              <a:off x="2852927" y="3068261"/>
              <a:ext cx="8119871" cy="97377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3" name="TextBox 12">
              <a:extLst>
                <a:ext uri="{FF2B5EF4-FFF2-40B4-BE49-F238E27FC236}">
                  <a16:creationId xmlns:a16="http://schemas.microsoft.com/office/drawing/2014/main" id="{FEE0A2DC-6725-B39E-CE45-3A836F9E6A10}"/>
                </a:ext>
              </a:extLst>
            </p:cNvPr>
            <p:cNvSpPr txBox="1"/>
            <p:nvPr/>
          </p:nvSpPr>
          <p:spPr>
            <a:xfrm>
              <a:off x="2852926" y="2972824"/>
              <a:ext cx="8119871" cy="97377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38100" tIns="38100" rIns="38100" bIns="38100" numCol="1" spcCol="1270" anchor="b" anchorCtr="0">
              <a:noAutofit/>
            </a:bodyPr>
            <a:lstStyle/>
            <a:p>
              <a:pPr marL="342900" lvl="0" indent="-342900" algn="just">
                <a:buSzPts val="1050"/>
                <a:buFont typeface="Wingdings" panose="05000000000000000000" pitchFamily="2" charset="2"/>
                <a:buChar char="Ø"/>
              </a:pPr>
              <a:r>
                <a:rPr lang="en-US" sz="2000" b="1" kern="1200" dirty="0">
                  <a:solidFill>
                    <a:prstClr val="black">
                      <a:hueOff val="0"/>
                      <a:satOff val="0"/>
                      <a:lumOff val="0"/>
                      <a:alphaOff val="0"/>
                    </a:prstClr>
                  </a:solidFill>
                  <a:latin typeface="Times New Roman" panose="02020603050405020304" pitchFamily="18" charset="0"/>
                  <a:cs typeface="Times New Roman" panose="02020603050405020304" pitchFamily="18" charset="0"/>
                </a:rPr>
                <a:t>Under the Old Tax Regime- up to Rs.5 lakh </a:t>
              </a:r>
            </a:p>
            <a:p>
              <a:pPr marL="342900" lvl="0" indent="-342900" algn="just">
                <a:buSzPts val="1050"/>
                <a:buFont typeface="Wingdings" panose="05000000000000000000" pitchFamily="2" charset="2"/>
                <a:buChar char="Ø"/>
              </a:pPr>
              <a:r>
                <a:rPr lang="en-US" sz="2000" b="1" kern="1200" dirty="0">
                  <a:solidFill>
                    <a:prstClr val="black">
                      <a:hueOff val="0"/>
                      <a:satOff val="0"/>
                      <a:lumOff val="0"/>
                      <a:alphaOff val="0"/>
                    </a:prstClr>
                  </a:solidFill>
                  <a:latin typeface="Times New Roman" panose="02020603050405020304" pitchFamily="18" charset="0"/>
                  <a:cs typeface="Times New Roman" panose="02020603050405020304" pitchFamily="18" charset="0"/>
                </a:rPr>
                <a:t>Under the New Tax Regime- up to ₹7 lakhs .</a:t>
              </a:r>
              <a:endParaRPr lang="en-IN" sz="2000" b="1" kern="1200" dirty="0">
                <a:solidFill>
                  <a:prstClr val="black">
                    <a:hueOff val="0"/>
                    <a:satOff val="0"/>
                    <a:lumOff val="0"/>
                    <a:alphaOff val="0"/>
                  </a:prstClr>
                </a:solidFill>
                <a:latin typeface="Times New Roman" panose="02020603050405020304" pitchFamily="18" charset="0"/>
                <a:cs typeface="Times New Roman" panose="02020603050405020304" pitchFamily="18" charset="0"/>
              </a:endParaRPr>
            </a:p>
          </p:txBody>
        </p:sp>
      </p:grpSp>
      <p:sp>
        <p:nvSpPr>
          <p:cNvPr id="15" name="Rectangle 14">
            <a:extLst>
              <a:ext uri="{FF2B5EF4-FFF2-40B4-BE49-F238E27FC236}">
                <a16:creationId xmlns:a16="http://schemas.microsoft.com/office/drawing/2014/main" id="{0DDDB607-74B6-4916-0219-0FD1ED3228E3}"/>
              </a:ext>
            </a:extLst>
          </p:cNvPr>
          <p:cNvSpPr/>
          <p:nvPr/>
        </p:nvSpPr>
        <p:spPr>
          <a:xfrm>
            <a:off x="2188465" y="3094511"/>
            <a:ext cx="8119871" cy="97377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Tree>
    <p:extLst>
      <p:ext uri="{BB962C8B-B14F-4D97-AF65-F5344CB8AC3E}">
        <p14:creationId xmlns:p14="http://schemas.microsoft.com/office/powerpoint/2010/main" val="24236173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6234E85-C703-12A6-69FD-97BFDB21B81A}"/>
              </a:ext>
            </a:extLst>
          </p:cNvPr>
          <p:cNvSpPr>
            <a:spLocks noGrp="1"/>
          </p:cNvSpPr>
          <p:nvPr>
            <p:ph type="title"/>
          </p:nvPr>
        </p:nvSpPr>
        <p:spPr>
          <a:xfrm>
            <a:off x="-1" y="0"/>
            <a:ext cx="12192001" cy="1441342"/>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192  </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Salary</a:t>
            </a:r>
            <a:endParaRPr lang="en-IN" sz="4400" b="1" u="sng" dirty="0">
              <a:solidFill>
                <a:schemeClr val="tx1"/>
              </a:solidFill>
              <a:latin typeface="Times New Roman" panose="02020603050405020304" pitchFamily="18" charset="0"/>
              <a:cs typeface="Times New Roman" panose="02020603050405020304" pitchFamily="18" charset="0"/>
            </a:endParaRPr>
          </a:p>
        </p:txBody>
      </p:sp>
      <p:sp>
        <p:nvSpPr>
          <p:cNvPr id="2" name="Rectangle: Rounded Corners 1">
            <a:extLst>
              <a:ext uri="{FF2B5EF4-FFF2-40B4-BE49-F238E27FC236}">
                <a16:creationId xmlns:a16="http://schemas.microsoft.com/office/drawing/2014/main" id="{CCE181A6-7B11-CC8A-BBFE-DAA1B1DC50E1}"/>
              </a:ext>
            </a:extLst>
          </p:cNvPr>
          <p:cNvSpPr/>
          <p:nvPr/>
        </p:nvSpPr>
        <p:spPr>
          <a:xfrm>
            <a:off x="271651" y="1550199"/>
            <a:ext cx="11648696" cy="509041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lgn="just">
              <a:buFont typeface="Wingdings" panose="05000000000000000000" pitchFamily="2" charset="2"/>
              <a:buChar char="Ø"/>
            </a:pPr>
            <a:endParaRPr lang="en-US" sz="24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CBDT has issued Circular No. 04 of 2023 F.No.370142/06/2023-TPL on 05.04.2023, specifying how TDS u/s 192 is to be deducted on Salary.</a:t>
            </a:r>
          </a:p>
          <a:p>
            <a:pPr marL="285750" indent="-285750" algn="just">
              <a:buFont typeface="Wingdings" panose="05000000000000000000" pitchFamily="2" charset="2"/>
              <a:buChar char="Ø"/>
            </a:pPr>
            <a:endParaRPr lang="en-US" sz="2400" b="1"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Employer shall seek information from each employees regarding their intent for Tax Regime.</a:t>
            </a:r>
          </a:p>
          <a:p>
            <a:pPr marL="285750" indent="-285750" algn="just">
              <a:buFont typeface="Wingdings" panose="05000000000000000000" pitchFamily="2" charset="2"/>
              <a:buChar char="Ø"/>
            </a:pPr>
            <a:endParaRPr lang="en-US" sz="2400" b="1"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Each employee shall intimate to employer regarding the Tax Regime to be selected.</a:t>
            </a:r>
          </a:p>
          <a:p>
            <a:pPr marL="285750" indent="-285750" algn="just">
              <a:buFont typeface="Wingdings" panose="05000000000000000000" pitchFamily="2" charset="2"/>
              <a:buChar char="Ø"/>
            </a:pPr>
            <a:endParaRPr lang="en-US" sz="2400" b="1"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If intimation is not made by employee, New Regime shall be considered.</a:t>
            </a:r>
          </a:p>
          <a:p>
            <a:pPr marL="285750" indent="-285750" algn="just">
              <a:buFont typeface="Wingdings" panose="05000000000000000000" pitchFamily="2" charset="2"/>
              <a:buChar char="Ø"/>
            </a:pPr>
            <a:endParaRPr lang="en-US" sz="2400" b="1"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It has been clarified that Regime selected for TDS purpose would not affect selection of Regime in the ITR.</a:t>
            </a: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44454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6234E85-C703-12A6-69FD-97BFDB21B81A}"/>
              </a:ext>
            </a:extLst>
          </p:cNvPr>
          <p:cNvSpPr>
            <a:spLocks noGrp="1"/>
          </p:cNvSpPr>
          <p:nvPr>
            <p:ph type="title"/>
          </p:nvPr>
        </p:nvSpPr>
        <p:spPr>
          <a:xfrm>
            <a:off x="-1" y="0"/>
            <a:ext cx="12192001" cy="1441342"/>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192  </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Salary</a:t>
            </a:r>
            <a:endParaRPr lang="en-IN" sz="4400" b="1" u="sng" dirty="0">
              <a:solidFill>
                <a:schemeClr val="tx1"/>
              </a:solidFill>
              <a:latin typeface="Times New Roman" panose="02020603050405020304" pitchFamily="18" charset="0"/>
              <a:cs typeface="Times New Roman" panose="02020603050405020304" pitchFamily="18" charset="0"/>
            </a:endParaRPr>
          </a:p>
        </p:txBody>
      </p:sp>
      <p:sp>
        <p:nvSpPr>
          <p:cNvPr id="2" name="Rectangle: Rounded Corners 1">
            <a:extLst>
              <a:ext uri="{FF2B5EF4-FFF2-40B4-BE49-F238E27FC236}">
                <a16:creationId xmlns:a16="http://schemas.microsoft.com/office/drawing/2014/main" id="{CCE181A6-7B11-CC8A-BBFE-DAA1B1DC50E1}"/>
              </a:ext>
            </a:extLst>
          </p:cNvPr>
          <p:cNvSpPr/>
          <p:nvPr/>
        </p:nvSpPr>
        <p:spPr>
          <a:xfrm>
            <a:off x="911723" y="1573968"/>
            <a:ext cx="9690963" cy="519694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200" b="1" dirty="0">
                <a:latin typeface="Times New Roman" panose="02020603050405020304" pitchFamily="18" charset="0"/>
                <a:cs typeface="Times New Roman" panose="02020603050405020304" pitchFamily="18" charset="0"/>
              </a:rPr>
              <a:t>Illustrative list of Deductions allowed in New Regime:</a:t>
            </a:r>
          </a:p>
          <a:p>
            <a:pPr algn="just"/>
            <a:endParaRPr lang="en-US" sz="2200" b="1"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sz="2200" b="1" dirty="0">
                <a:latin typeface="Times New Roman" panose="02020603050405020304" pitchFamily="18" charset="0"/>
                <a:cs typeface="Times New Roman" panose="02020603050405020304" pitchFamily="18" charset="0"/>
              </a:rPr>
              <a:t>Standard Deduction u/s 16(</a:t>
            </a:r>
            <a:r>
              <a:rPr lang="en-US" sz="2200" b="1" dirty="0" err="1">
                <a:latin typeface="Times New Roman" panose="02020603050405020304" pitchFamily="18" charset="0"/>
                <a:cs typeface="Times New Roman" panose="02020603050405020304" pitchFamily="18" charset="0"/>
              </a:rPr>
              <a:t>ia</a:t>
            </a:r>
            <a:r>
              <a:rPr lang="en-US" sz="2200" b="1" dirty="0">
                <a:latin typeface="Times New Roman" panose="02020603050405020304" pitchFamily="18" charset="0"/>
                <a:cs typeface="Times New Roman" panose="02020603050405020304" pitchFamily="18" charset="0"/>
              </a:rPr>
              <a:t>)</a:t>
            </a:r>
          </a:p>
          <a:p>
            <a:pPr marL="285750" indent="-285750" algn="just">
              <a:buFont typeface="Arial" panose="020B0604020202020204" pitchFamily="34" charset="0"/>
              <a:buChar char="•"/>
            </a:pPr>
            <a:r>
              <a:rPr lang="en-US" sz="2200" b="1" dirty="0">
                <a:latin typeface="Times New Roman" panose="02020603050405020304" pitchFamily="18" charset="0"/>
                <a:cs typeface="Times New Roman" panose="02020603050405020304" pitchFamily="18" charset="0"/>
              </a:rPr>
              <a:t>Leave Encashment u/s 10(10AA)- Exemption limit Rs. 25,00,000/- as notified vide Notification No.  31/2023/F. No. 200/3/2023-ITA-I dated 24-05-2023</a:t>
            </a:r>
          </a:p>
          <a:p>
            <a:pPr marL="285750" indent="-285750" algn="just">
              <a:buFont typeface="Arial" panose="020B0604020202020204" pitchFamily="34" charset="0"/>
              <a:buChar char="•"/>
            </a:pPr>
            <a:r>
              <a:rPr lang="en-US" sz="2200" b="1" dirty="0">
                <a:latin typeface="Times New Roman" panose="02020603050405020304" pitchFamily="18" charset="0"/>
                <a:cs typeface="Times New Roman" panose="02020603050405020304" pitchFamily="18" charset="0"/>
              </a:rPr>
              <a:t>Gratuity u/s 10(10)</a:t>
            </a:r>
          </a:p>
          <a:p>
            <a:pPr marL="285750" indent="-285750" algn="just">
              <a:buFont typeface="Arial" panose="020B0604020202020204" pitchFamily="34" charset="0"/>
              <a:buChar char="•"/>
            </a:pPr>
            <a:r>
              <a:rPr lang="en-US" sz="2200" b="1" dirty="0">
                <a:latin typeface="Times New Roman" panose="02020603050405020304" pitchFamily="18" charset="0"/>
                <a:cs typeface="Times New Roman" panose="02020603050405020304" pitchFamily="18" charset="0"/>
              </a:rPr>
              <a:t>Pension u/s 10(10A)</a:t>
            </a:r>
          </a:p>
          <a:p>
            <a:pPr marL="285750" indent="-285750" algn="just">
              <a:buFont typeface="Arial" panose="020B0604020202020204" pitchFamily="34" charset="0"/>
              <a:buChar char="•"/>
            </a:pPr>
            <a:r>
              <a:rPr lang="en-US" sz="2200" b="1" dirty="0">
                <a:latin typeface="Times New Roman" panose="02020603050405020304" pitchFamily="18" charset="0"/>
                <a:cs typeface="Times New Roman" panose="02020603050405020304" pitchFamily="18" charset="0"/>
              </a:rPr>
              <a:t>Workmen Compensation 10(10B)</a:t>
            </a:r>
          </a:p>
          <a:p>
            <a:pPr marL="285750" indent="-285750" algn="just">
              <a:buFont typeface="Arial" panose="020B0604020202020204" pitchFamily="34" charset="0"/>
              <a:buChar char="•"/>
            </a:pPr>
            <a:r>
              <a:rPr lang="en-US" sz="2200" b="1" dirty="0">
                <a:latin typeface="Times New Roman" panose="02020603050405020304" pitchFamily="18" charset="0"/>
                <a:cs typeface="Times New Roman" panose="02020603050405020304" pitchFamily="18" charset="0"/>
              </a:rPr>
              <a:t>Voluntary Retirement Scheme u/s 10(10C)</a:t>
            </a:r>
          </a:p>
          <a:p>
            <a:pPr marL="285750" indent="-285750" algn="just">
              <a:buFont typeface="Arial" panose="020B0604020202020204" pitchFamily="34" charset="0"/>
              <a:buChar char="•"/>
            </a:pPr>
            <a:r>
              <a:rPr lang="en-US" sz="2200" b="1" dirty="0">
                <a:latin typeface="Times New Roman" panose="02020603050405020304" pitchFamily="18" charset="0"/>
                <a:cs typeface="Times New Roman" panose="02020603050405020304" pitchFamily="18" charset="0"/>
              </a:rPr>
              <a:t>Allowances for Official Purpose u/s 10(14)</a:t>
            </a:r>
          </a:p>
          <a:p>
            <a:pPr marL="285750" indent="-285750" algn="just">
              <a:buFont typeface="Arial" panose="020B0604020202020204" pitchFamily="34" charset="0"/>
              <a:buChar char="•"/>
            </a:pPr>
            <a:r>
              <a:rPr lang="en-US" sz="2200" b="1" dirty="0">
                <a:latin typeface="Times New Roman" panose="02020603050405020304" pitchFamily="18" charset="0"/>
                <a:cs typeface="Times New Roman" panose="02020603050405020304" pitchFamily="18" charset="0"/>
              </a:rPr>
              <a:t>Deduction u/s 80CCD(2)- Employer Cont. to NPS</a:t>
            </a:r>
            <a:endParaRPr lang="en-IN" sz="2200" b="1"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sz="2200" b="1" dirty="0">
                <a:latin typeface="Times New Roman" panose="02020603050405020304" pitchFamily="18" charset="0"/>
                <a:cs typeface="Times New Roman" panose="02020603050405020304" pitchFamily="18" charset="0"/>
              </a:rPr>
              <a:t>Deduction u/s 80CCH(2)- Contribution to </a:t>
            </a:r>
            <a:r>
              <a:rPr lang="en-US" sz="2200" b="1" dirty="0" err="1">
                <a:latin typeface="Times New Roman" panose="02020603050405020304" pitchFamily="18" charset="0"/>
                <a:cs typeface="Times New Roman" panose="02020603050405020304" pitchFamily="18" charset="0"/>
              </a:rPr>
              <a:t>Agniveer</a:t>
            </a:r>
            <a:r>
              <a:rPr lang="en-US" sz="2200" b="1" dirty="0">
                <a:latin typeface="Times New Roman" panose="02020603050405020304" pitchFamily="18" charset="0"/>
                <a:cs typeface="Times New Roman" panose="02020603050405020304" pitchFamily="18" charset="0"/>
              </a:rPr>
              <a:t> Scheme</a:t>
            </a:r>
          </a:p>
          <a:p>
            <a:pPr marL="285750" indent="-285750" algn="just">
              <a:buFont typeface="Arial" panose="020B0604020202020204" pitchFamily="34" charset="0"/>
              <a:buChar char="•"/>
            </a:pPr>
            <a:r>
              <a:rPr lang="en-US" sz="2200" b="1" dirty="0">
                <a:latin typeface="Times New Roman" panose="02020603050405020304" pitchFamily="18" charset="0"/>
                <a:cs typeface="Times New Roman" panose="02020603050405020304" pitchFamily="18" charset="0"/>
              </a:rPr>
              <a:t>Interest on Housing Loan for Let out Property u/s 24 </a:t>
            </a:r>
            <a:r>
              <a:rPr lang="en-US" sz="2200" b="1" dirty="0" err="1">
                <a:latin typeface="Times New Roman" panose="02020603050405020304" pitchFamily="18" charset="0"/>
                <a:cs typeface="Times New Roman" panose="02020603050405020304" pitchFamily="18" charset="0"/>
              </a:rPr>
              <a:t>upto</a:t>
            </a:r>
            <a:r>
              <a:rPr lang="en-US" sz="2200" b="1" dirty="0">
                <a:latin typeface="Times New Roman" panose="02020603050405020304" pitchFamily="18" charset="0"/>
                <a:cs typeface="Times New Roman" panose="02020603050405020304" pitchFamily="18" charset="0"/>
              </a:rPr>
              <a:t> Income from HP. (Loss not allowed)</a:t>
            </a:r>
          </a:p>
        </p:txBody>
      </p:sp>
    </p:spTree>
    <p:extLst>
      <p:ext uri="{BB962C8B-B14F-4D97-AF65-F5344CB8AC3E}">
        <p14:creationId xmlns:p14="http://schemas.microsoft.com/office/powerpoint/2010/main" val="38394867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6234E85-C703-12A6-69FD-97BFDB21B81A}"/>
              </a:ext>
            </a:extLst>
          </p:cNvPr>
          <p:cNvSpPr>
            <a:spLocks noGrp="1"/>
          </p:cNvSpPr>
          <p:nvPr>
            <p:ph type="title"/>
          </p:nvPr>
        </p:nvSpPr>
        <p:spPr>
          <a:xfrm>
            <a:off x="-1" y="0"/>
            <a:ext cx="12192001" cy="1441342"/>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192  </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Salary</a:t>
            </a:r>
            <a:endParaRPr lang="en-IN" sz="4400" b="1" u="sng" dirty="0">
              <a:solidFill>
                <a:schemeClr val="tx1"/>
              </a:solidFill>
              <a:latin typeface="Times New Roman" panose="02020603050405020304" pitchFamily="18" charset="0"/>
              <a:cs typeface="Times New Roman" panose="02020603050405020304" pitchFamily="18" charset="0"/>
            </a:endParaRPr>
          </a:p>
        </p:txBody>
      </p:sp>
      <p:sp>
        <p:nvSpPr>
          <p:cNvPr id="2" name="Rectangle: Rounded Corners 1">
            <a:extLst>
              <a:ext uri="{FF2B5EF4-FFF2-40B4-BE49-F238E27FC236}">
                <a16:creationId xmlns:a16="http://schemas.microsoft.com/office/drawing/2014/main" id="{CCE181A6-7B11-CC8A-BBFE-DAA1B1DC50E1}"/>
              </a:ext>
            </a:extLst>
          </p:cNvPr>
          <p:cNvSpPr/>
          <p:nvPr/>
        </p:nvSpPr>
        <p:spPr>
          <a:xfrm>
            <a:off x="879066" y="1595024"/>
            <a:ext cx="9690963" cy="517589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400" b="1" dirty="0">
                <a:latin typeface="Times New Roman" panose="02020603050405020304" pitchFamily="18" charset="0"/>
                <a:cs typeface="Times New Roman" panose="02020603050405020304" pitchFamily="18" charset="0"/>
              </a:rPr>
              <a:t>Q. Is tips collected from client and disbursed by employer to staff liable to deduct TDS or not?</a:t>
            </a:r>
          </a:p>
          <a:p>
            <a:pPr algn="just"/>
            <a:endParaRPr lang="en-US" sz="2400" dirty="0">
              <a:latin typeface="Times New Roman" panose="02020603050405020304" pitchFamily="18" charset="0"/>
              <a:cs typeface="Times New Roman" panose="02020603050405020304" pitchFamily="18" charset="0"/>
            </a:endParaRPr>
          </a:p>
          <a:p>
            <a:pPr algn="just"/>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Ans. No TDS is deductible under section 192 by hotel employer from tips collected from client and disbursed to staff. Since the contract of employment is not the proximate cause for the receipts of tips by the employee from a customer therefore even if it is collected in the fiduciary capacity by the employer, it would be outside the dragnet of section 15 &amp; 17 of the act and not liable to TDS u/s 192 </a:t>
            </a:r>
          </a:p>
          <a:p>
            <a:pPr algn="just"/>
            <a:endParaRPr lang="en-US" sz="2400"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[ITC Limited v CIT (2016)(SC)]</a:t>
            </a:r>
          </a:p>
          <a:p>
            <a:pPr marL="342900" indent="-342900" algn="just">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[EIH Ltd. v ITO (2017) Delhi Tribunal]</a:t>
            </a:r>
          </a:p>
          <a:p>
            <a:pPr algn="just"/>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56256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6234E85-C703-12A6-69FD-97BFDB21B81A}"/>
              </a:ext>
            </a:extLst>
          </p:cNvPr>
          <p:cNvSpPr>
            <a:spLocks noGrp="1"/>
          </p:cNvSpPr>
          <p:nvPr>
            <p:ph type="title"/>
          </p:nvPr>
        </p:nvSpPr>
        <p:spPr>
          <a:xfrm>
            <a:off x="-1" y="0"/>
            <a:ext cx="12192001" cy="1441342"/>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192  </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Salary</a:t>
            </a:r>
            <a:endParaRPr lang="en-IN" sz="4400" b="1" u="sng" dirty="0">
              <a:solidFill>
                <a:schemeClr val="tx1"/>
              </a:solidFill>
              <a:latin typeface="Times New Roman" panose="02020603050405020304" pitchFamily="18" charset="0"/>
              <a:cs typeface="Times New Roman" panose="02020603050405020304" pitchFamily="18" charset="0"/>
            </a:endParaRPr>
          </a:p>
        </p:txBody>
      </p:sp>
      <p:sp>
        <p:nvSpPr>
          <p:cNvPr id="2" name="Rectangle: Rounded Corners 1">
            <a:extLst>
              <a:ext uri="{FF2B5EF4-FFF2-40B4-BE49-F238E27FC236}">
                <a16:creationId xmlns:a16="http://schemas.microsoft.com/office/drawing/2014/main" id="{CCE181A6-7B11-CC8A-BBFE-DAA1B1DC50E1}"/>
              </a:ext>
            </a:extLst>
          </p:cNvPr>
          <p:cNvSpPr/>
          <p:nvPr/>
        </p:nvSpPr>
        <p:spPr>
          <a:xfrm>
            <a:off x="879066" y="1595024"/>
            <a:ext cx="9690963" cy="517589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400" b="1" dirty="0">
                <a:latin typeface="Times New Roman" panose="02020603050405020304" pitchFamily="18" charset="0"/>
                <a:cs typeface="Times New Roman" panose="02020603050405020304" pitchFamily="18" charset="0"/>
              </a:rPr>
              <a:t>Q. Whether TDS u/s 192 is to be deducted where employees are deputed on secondment.</a:t>
            </a:r>
          </a:p>
          <a:p>
            <a:pPr algn="just"/>
            <a:endParaRPr lang="en-US" sz="2400" dirty="0">
              <a:latin typeface="Times New Roman" panose="02020603050405020304" pitchFamily="18" charset="0"/>
              <a:cs typeface="Times New Roman" panose="02020603050405020304" pitchFamily="18" charset="0"/>
            </a:endParaRPr>
          </a:p>
          <a:p>
            <a:pPr algn="just"/>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Ans. Employees deputed pursuant to secondment agreement are not “employees” of the assessee and so the amount paid by way of reimbursement of their salary is not subject to TDS . </a:t>
            </a:r>
          </a:p>
          <a:p>
            <a:pPr algn="just"/>
            <a:endParaRPr lang="en-US" sz="2400"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[DCIT v </a:t>
            </a:r>
            <a:r>
              <a:rPr lang="en-US" sz="2400" b="1" dirty="0" err="1">
                <a:latin typeface="Times New Roman" panose="02020603050405020304" pitchFamily="18" charset="0"/>
                <a:cs typeface="Times New Roman" panose="02020603050405020304" pitchFamily="18" charset="0"/>
              </a:rPr>
              <a:t>Mahanagar</a:t>
            </a:r>
            <a:r>
              <a:rPr lang="en-US" sz="2400" b="1" dirty="0">
                <a:latin typeface="Times New Roman" panose="02020603050405020304" pitchFamily="18" charset="0"/>
                <a:cs typeface="Times New Roman" panose="02020603050405020304" pitchFamily="18" charset="0"/>
              </a:rPr>
              <a:t> Gas Ltd (2016) (ITAT Mumbai)]</a:t>
            </a:r>
          </a:p>
          <a:p>
            <a:pPr algn="just"/>
            <a:endParaRPr lang="en-US" sz="2400" b="1" dirty="0">
              <a:latin typeface="Times New Roman" panose="02020603050405020304" pitchFamily="18" charset="0"/>
              <a:cs typeface="Times New Roman" panose="02020603050405020304" pitchFamily="18" charset="0"/>
            </a:endParaRPr>
          </a:p>
          <a:p>
            <a:pPr algn="just"/>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608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61993"/>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5400" b="1" u="sng" dirty="0">
                <a:solidFill>
                  <a:schemeClr val="tx1"/>
                </a:solidFill>
                <a:latin typeface="Times New Roman" panose="02020603050405020304" pitchFamily="18" charset="0"/>
                <a:cs typeface="Times New Roman" panose="02020603050405020304" pitchFamily="18" charset="0"/>
              </a:rPr>
              <a:t>Background of TDS/TCS</a:t>
            </a:r>
          </a:p>
        </p:txBody>
      </p:sp>
      <p:sp>
        <p:nvSpPr>
          <p:cNvPr id="5" name="Rectangle: Rounded Corners 4">
            <a:extLst>
              <a:ext uri="{FF2B5EF4-FFF2-40B4-BE49-F238E27FC236}">
                <a16:creationId xmlns:a16="http://schemas.microsoft.com/office/drawing/2014/main" id="{778271AA-27B1-82C6-CE56-0D7E21BE0915}"/>
              </a:ext>
            </a:extLst>
          </p:cNvPr>
          <p:cNvSpPr/>
          <p:nvPr/>
        </p:nvSpPr>
        <p:spPr>
          <a:xfrm>
            <a:off x="0" y="2452222"/>
            <a:ext cx="10213383" cy="4159280"/>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just">
              <a:spcAft>
                <a:spcPts val="400"/>
              </a:spcAft>
            </a:pPr>
            <a:r>
              <a:rPr lang="en-US" sz="2500" b="1" dirty="0">
                <a:latin typeface="Times New Roman" panose="02020603050405020304" pitchFamily="18" charset="0"/>
                <a:cs typeface="Times New Roman" panose="02020603050405020304" pitchFamily="18" charset="0"/>
              </a:rPr>
              <a:t>The power to deduct tax at source is derived from the provisions of section 4(2) of Income Tax Act, 1961 (the Act). </a:t>
            </a:r>
          </a:p>
          <a:p>
            <a:pPr algn="just">
              <a:spcAft>
                <a:spcPts val="400"/>
              </a:spcAft>
            </a:pPr>
            <a:endParaRPr lang="en-US" sz="2200" b="1" dirty="0">
              <a:latin typeface="Times New Roman" panose="02020603050405020304" pitchFamily="18" charset="0"/>
              <a:cs typeface="Times New Roman" panose="02020603050405020304" pitchFamily="18" charset="0"/>
            </a:endParaRPr>
          </a:p>
          <a:p>
            <a:pPr marL="342900" indent="-342900" algn="just">
              <a:spcAft>
                <a:spcPts val="400"/>
              </a:spcAft>
              <a:buFont typeface="Wingdings" panose="05000000000000000000" pitchFamily="2" charset="2"/>
              <a:buChar char="Ø"/>
            </a:pPr>
            <a:endParaRPr lang="en-US" sz="2200" b="1" u="sng" dirty="0">
              <a:latin typeface="Times New Roman" panose="02020603050405020304" pitchFamily="18" charset="0"/>
              <a:cs typeface="Times New Roman" panose="02020603050405020304" pitchFamily="18" charset="0"/>
            </a:endParaRPr>
          </a:p>
          <a:p>
            <a:pPr lvl="4" algn="just">
              <a:spcAft>
                <a:spcPts val="400"/>
              </a:spcAft>
            </a:pPr>
            <a:r>
              <a:rPr lang="en-US" sz="2200" b="1" dirty="0">
                <a:latin typeface="Times New Roman" panose="02020603050405020304" pitchFamily="18" charset="0"/>
                <a:cs typeface="Times New Roman" panose="02020603050405020304" pitchFamily="18" charset="0"/>
              </a:rPr>
              <a:t>	In respect of income chargeable under sub-section (1), </a:t>
            </a:r>
            <a:r>
              <a:rPr lang="en-US" sz="2200" b="1" u="sng" dirty="0">
                <a:latin typeface="Times New Roman" panose="02020603050405020304" pitchFamily="18" charset="0"/>
                <a:cs typeface="Times New Roman" panose="02020603050405020304" pitchFamily="18" charset="0"/>
              </a:rPr>
              <a:t>income-tax shall </a:t>
            </a:r>
            <a:r>
              <a:rPr lang="en-US" sz="2200" b="1" dirty="0">
                <a:latin typeface="Times New Roman" panose="02020603050405020304" pitchFamily="18" charset="0"/>
                <a:cs typeface="Times New Roman" panose="02020603050405020304" pitchFamily="18" charset="0"/>
              </a:rPr>
              <a:t>	</a:t>
            </a:r>
            <a:r>
              <a:rPr lang="en-US" sz="2200" b="1" u="sng" dirty="0">
                <a:latin typeface="Times New Roman" panose="02020603050405020304" pitchFamily="18" charset="0"/>
                <a:cs typeface="Times New Roman" panose="02020603050405020304" pitchFamily="18" charset="0"/>
              </a:rPr>
              <a:t>be deducted at the source</a:t>
            </a:r>
            <a:r>
              <a:rPr lang="en-US" sz="2200" b="1" dirty="0">
                <a:latin typeface="Times New Roman" panose="02020603050405020304" pitchFamily="18" charset="0"/>
                <a:cs typeface="Times New Roman" panose="02020603050405020304" pitchFamily="18" charset="0"/>
              </a:rPr>
              <a:t> or paid in advance, where it is so deductible or 	payable under any provision of this Act.</a:t>
            </a:r>
          </a:p>
          <a:p>
            <a:pPr marL="342900" indent="-342900" algn="just">
              <a:spcAft>
                <a:spcPts val="400"/>
              </a:spcAft>
              <a:buFont typeface="Wingdings" panose="05000000000000000000" pitchFamily="2" charset="2"/>
              <a:buChar char="Ø"/>
            </a:pPr>
            <a:endParaRPr lang="en-US" sz="2200" b="1" u="sng" dirty="0">
              <a:latin typeface="Times New Roman" panose="02020603050405020304" pitchFamily="18" charset="0"/>
              <a:cs typeface="Times New Roman" panose="02020603050405020304" pitchFamily="18" charset="0"/>
            </a:endParaRPr>
          </a:p>
          <a:p>
            <a:pPr marL="342900" indent="-342900" algn="just">
              <a:spcAft>
                <a:spcPts val="400"/>
              </a:spcAft>
              <a:buFont typeface="Wingdings" panose="05000000000000000000" pitchFamily="2" charset="2"/>
              <a:buChar char="Ø"/>
            </a:pPr>
            <a:endParaRPr lang="en-US" sz="2200" b="1" u="sng" dirty="0">
              <a:latin typeface="Times New Roman" panose="02020603050405020304" pitchFamily="18" charset="0"/>
              <a:cs typeface="Times New Roman" panose="02020603050405020304" pitchFamily="18" charset="0"/>
            </a:endParaRPr>
          </a:p>
          <a:p>
            <a:pPr algn="just">
              <a:spcAft>
                <a:spcPts val="400"/>
              </a:spcAft>
            </a:pPr>
            <a:r>
              <a:rPr lang="en-US" sz="2200" b="1" dirty="0">
                <a:latin typeface="Times New Roman" panose="02020603050405020304" pitchFamily="18" charset="0"/>
                <a:cs typeface="Times New Roman" panose="02020603050405020304" pitchFamily="18" charset="0"/>
              </a:rPr>
              <a:t>	Where any Central Act enacts that income-tax shall be charged for any 	assessment year at any rate or rates, income-tax at that rate or those 	rates shall be charged for that year in accordance with, and subject to 	the provisions of, this Act in respect of the total income of the previous 	year of every person.</a:t>
            </a:r>
          </a:p>
          <a:p>
            <a:pPr algn="just">
              <a:spcAft>
                <a:spcPts val="400"/>
              </a:spcAft>
            </a:pPr>
            <a:endParaRPr lang="en-US" sz="2200" b="1" dirty="0">
              <a:latin typeface="Times New Roman" panose="02020603050405020304" pitchFamily="18" charset="0"/>
              <a:cs typeface="Times New Roman" panose="02020603050405020304" pitchFamily="18" charset="0"/>
            </a:endParaRPr>
          </a:p>
          <a:p>
            <a:pPr algn="just">
              <a:spcAft>
                <a:spcPts val="400"/>
              </a:spcAft>
            </a:pPr>
            <a:endParaRPr lang="en-US" sz="2200" b="1" dirty="0">
              <a:latin typeface="Times New Roman" panose="02020603050405020304" pitchFamily="18" charset="0"/>
              <a:cs typeface="Times New Roman" panose="02020603050405020304" pitchFamily="18" charset="0"/>
            </a:endParaRPr>
          </a:p>
          <a:p>
            <a:pPr algn="just">
              <a:spcAft>
                <a:spcPts val="400"/>
              </a:spcAft>
            </a:pPr>
            <a:endParaRPr lang="en-US" sz="2200" b="1" dirty="0">
              <a:solidFill>
                <a:srgbClr val="00B0F0"/>
              </a:solidFill>
              <a:latin typeface="Times New Roman" panose="02020603050405020304" pitchFamily="18" charset="0"/>
              <a:cs typeface="Times New Roman" panose="02020603050405020304" pitchFamily="18" charset="0"/>
            </a:endParaRPr>
          </a:p>
          <a:p>
            <a:pPr marR="378460" algn="just">
              <a:lnSpc>
                <a:spcPct val="107000"/>
              </a:lnSpc>
              <a:spcBef>
                <a:spcPts val="795"/>
              </a:spcBef>
              <a:buSzPts val="1050"/>
              <a:tabLst>
                <a:tab pos="583565" algn="l"/>
              </a:tabLst>
            </a:pP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C1348985-327B-0016-456B-448F00C8009A}"/>
              </a:ext>
            </a:extLst>
          </p:cNvPr>
          <p:cNvSpPr txBox="1"/>
          <p:nvPr/>
        </p:nvSpPr>
        <p:spPr>
          <a:xfrm>
            <a:off x="365314" y="2190612"/>
            <a:ext cx="9128502" cy="523220"/>
          </a:xfrm>
          <a:prstGeom prst="rect">
            <a:avLst/>
          </a:prstGeom>
          <a:solidFill>
            <a:schemeClr val="accent1">
              <a:lumMod val="60000"/>
              <a:lumOff val="40000"/>
            </a:schemeClr>
          </a:solidFill>
        </p:spPr>
        <p:txBody>
          <a:bodyPr wrap="square" rtlCol="0">
            <a:spAutoFit/>
          </a:bodyPr>
          <a:lstStyle/>
          <a:p>
            <a:pPr algn="ctr"/>
            <a:r>
              <a:rPr lang="en-US" sz="2800" b="1" i="0" u="sng" dirty="0">
                <a:solidFill>
                  <a:schemeClr val="tx1"/>
                </a:solidFill>
                <a:effectLst/>
                <a:latin typeface="Times New Roman" panose="02020603050405020304" pitchFamily="18" charset="0"/>
                <a:cs typeface="Times New Roman" panose="02020603050405020304" pitchFamily="18" charset="0"/>
              </a:rPr>
              <a:t>Section 4(2)</a:t>
            </a:r>
            <a:endParaRPr lang="en-US" sz="2800" u="sng" dirty="0">
              <a:solidFill>
                <a:schemeClr val="tx1"/>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49EDC7D0-2E7D-F63A-C756-4F1FF9BA5E96}"/>
              </a:ext>
            </a:extLst>
          </p:cNvPr>
          <p:cNvSpPr txBox="1"/>
          <p:nvPr/>
        </p:nvSpPr>
        <p:spPr>
          <a:xfrm>
            <a:off x="441514" y="3978568"/>
            <a:ext cx="9128502" cy="523220"/>
          </a:xfrm>
          <a:prstGeom prst="rect">
            <a:avLst/>
          </a:prstGeom>
          <a:solidFill>
            <a:schemeClr val="accent1">
              <a:lumMod val="60000"/>
              <a:lumOff val="40000"/>
            </a:schemeClr>
          </a:solidFill>
        </p:spPr>
        <p:txBody>
          <a:bodyPr wrap="square" rtlCol="0">
            <a:spAutoFit/>
          </a:bodyPr>
          <a:lstStyle/>
          <a:p>
            <a:pPr algn="ctr"/>
            <a:r>
              <a:rPr lang="en-US" sz="2800" b="1" i="0" u="sng" dirty="0">
                <a:solidFill>
                  <a:schemeClr val="tx1"/>
                </a:solidFill>
                <a:effectLst/>
                <a:latin typeface="Times New Roman" panose="02020603050405020304" pitchFamily="18" charset="0"/>
                <a:cs typeface="Times New Roman" panose="02020603050405020304" pitchFamily="18" charset="0"/>
              </a:rPr>
              <a:t>Section 4(1)</a:t>
            </a:r>
            <a:endParaRPr lang="en-US" sz="2800" u="sng"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80416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sym typeface="Arial"/>
              </a:rPr>
              <a:t>Section 194</a:t>
            </a:r>
            <a:br>
              <a:rPr lang="en-US" sz="4400" b="1" u="sng" dirty="0">
                <a:solidFill>
                  <a:schemeClr val="tx1"/>
                </a:solidFill>
                <a:latin typeface="Times New Roman" panose="02020603050405020304" pitchFamily="18" charset="0"/>
                <a:cs typeface="Times New Roman" panose="02020603050405020304" pitchFamily="18" charset="0"/>
                <a:sym typeface="Arial"/>
              </a:rPr>
            </a:br>
            <a:r>
              <a:rPr lang="en-US" sz="4400" b="1" u="sng" dirty="0">
                <a:solidFill>
                  <a:schemeClr val="tx1"/>
                </a:solidFill>
                <a:latin typeface="Times New Roman" panose="02020603050405020304" pitchFamily="18" charset="0"/>
                <a:cs typeface="Times New Roman" panose="02020603050405020304" pitchFamily="18" charset="0"/>
                <a:sym typeface="Arial"/>
              </a:rPr>
              <a:t>TDS on Dividends</a:t>
            </a:r>
          </a:p>
        </p:txBody>
      </p:sp>
      <p:graphicFrame>
        <p:nvGraphicFramePr>
          <p:cNvPr id="3" name="Diagram 2">
            <a:extLst>
              <a:ext uri="{FF2B5EF4-FFF2-40B4-BE49-F238E27FC236}">
                <a16:creationId xmlns:a16="http://schemas.microsoft.com/office/drawing/2014/main" id="{1EEF43B9-3AF3-F9B5-8A9D-8CA3F4F471CF}"/>
              </a:ext>
            </a:extLst>
          </p:cNvPr>
          <p:cNvGraphicFramePr/>
          <p:nvPr>
            <p:extLst>
              <p:ext uri="{D42A27DB-BD31-4B8C-83A1-F6EECF244321}">
                <p14:modId xmlns:p14="http://schemas.microsoft.com/office/powerpoint/2010/main" val="3017247672"/>
              </p:ext>
            </p:extLst>
          </p:nvPr>
        </p:nvGraphicFramePr>
        <p:xfrm>
          <a:off x="511400" y="1875294"/>
          <a:ext cx="9101336" cy="4102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58399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28E3E8C1-4A83-C89F-C4D6-887463A65CE7}"/>
              </a:ext>
            </a:extLst>
          </p:cNvPr>
          <p:cNvGraphicFramePr/>
          <p:nvPr>
            <p:extLst>
              <p:ext uri="{D42A27DB-BD31-4B8C-83A1-F6EECF244321}">
                <p14:modId xmlns:p14="http://schemas.microsoft.com/office/powerpoint/2010/main" val="3159211420"/>
              </p:ext>
            </p:extLst>
          </p:nvPr>
        </p:nvGraphicFramePr>
        <p:xfrm>
          <a:off x="1038388" y="1832156"/>
          <a:ext cx="8632554" cy="35158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id="{DB349790-2AF3-0179-EBA8-B8745C34DD1B}"/>
              </a:ext>
            </a:extLst>
          </p:cNvPr>
          <p:cNvSpPr txBox="1"/>
          <p:nvPr/>
        </p:nvSpPr>
        <p:spPr>
          <a:xfrm>
            <a:off x="2593015" y="6027636"/>
            <a:ext cx="2774240" cy="369332"/>
          </a:xfrm>
          <a:prstGeom prst="rect">
            <a:avLst/>
          </a:prstGeom>
          <a:noFill/>
        </p:spPr>
        <p:txBody>
          <a:bodyPr wrap="square" rtlCol="0">
            <a:spAutoFit/>
          </a:bodyPr>
          <a:lstStyle/>
          <a:p>
            <a:r>
              <a:rPr lang="en-US" sz="1800" b="1" dirty="0">
                <a:latin typeface="Times New Roman" panose="02020603050405020304" pitchFamily="18" charset="0"/>
                <a:cs typeface="Times New Roman" panose="02020603050405020304" pitchFamily="18" charset="0"/>
              </a:rPr>
              <a:t>More than Rs.5,000 in FY</a:t>
            </a:r>
          </a:p>
        </p:txBody>
      </p:sp>
      <p:sp>
        <p:nvSpPr>
          <p:cNvPr id="9" name="TextBox 8">
            <a:extLst>
              <a:ext uri="{FF2B5EF4-FFF2-40B4-BE49-F238E27FC236}">
                <a16:creationId xmlns:a16="http://schemas.microsoft.com/office/drawing/2014/main" id="{3E53DD90-7E7D-F9F0-2A1A-72E86121358A}"/>
              </a:ext>
            </a:extLst>
          </p:cNvPr>
          <p:cNvSpPr txBox="1"/>
          <p:nvPr/>
        </p:nvSpPr>
        <p:spPr>
          <a:xfrm>
            <a:off x="5822980" y="5931332"/>
            <a:ext cx="2774240" cy="338554"/>
          </a:xfrm>
          <a:prstGeom prst="rect">
            <a:avLst/>
          </a:prstGeom>
          <a:noFill/>
        </p:spPr>
        <p:txBody>
          <a:bodyPr wrap="square" rtlCol="0">
            <a:spAutoFit/>
          </a:bodyPr>
          <a:lstStyle/>
          <a:p>
            <a:pPr algn="ctr"/>
            <a:r>
              <a:rPr lang="en-US" sz="1600" b="1" dirty="0">
                <a:latin typeface="Times New Roman" panose="02020603050405020304" pitchFamily="18" charset="0"/>
                <a:cs typeface="Times New Roman" panose="02020603050405020304" pitchFamily="18" charset="0"/>
              </a:rPr>
              <a:t>Any amount</a:t>
            </a:r>
          </a:p>
        </p:txBody>
      </p:sp>
      <p:cxnSp>
        <p:nvCxnSpPr>
          <p:cNvPr id="10" name="Straight Arrow Connector 9">
            <a:extLst>
              <a:ext uri="{FF2B5EF4-FFF2-40B4-BE49-F238E27FC236}">
                <a16:creationId xmlns:a16="http://schemas.microsoft.com/office/drawing/2014/main" id="{49FC988C-6318-76E6-81A9-6C2BBF76EF1E}"/>
              </a:ext>
            </a:extLst>
          </p:cNvPr>
          <p:cNvCxnSpPr/>
          <p:nvPr/>
        </p:nvCxnSpPr>
        <p:spPr>
          <a:xfrm>
            <a:off x="7318588" y="5239717"/>
            <a:ext cx="0" cy="59474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51DD6E2D-0807-E6CD-0DE2-2565AF5D7F0A}"/>
              </a:ext>
            </a:extLst>
          </p:cNvPr>
          <p:cNvCxnSpPr/>
          <p:nvPr/>
        </p:nvCxnSpPr>
        <p:spPr>
          <a:xfrm>
            <a:off x="3937536" y="5336584"/>
            <a:ext cx="0" cy="59474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itle 1">
            <a:extLst>
              <a:ext uri="{FF2B5EF4-FFF2-40B4-BE49-F238E27FC236}">
                <a16:creationId xmlns:a16="http://schemas.microsoft.com/office/drawing/2014/main" id="{17CB0800-6AB8-2DFE-FBA5-F3F0EE06DDB0}"/>
              </a:ext>
            </a:extLst>
          </p:cNvPr>
          <p:cNvSpPr>
            <a:spLocks noGrp="1"/>
          </p:cNvSpPr>
          <p:nvPr>
            <p:ph type="title"/>
          </p:nvPr>
        </p:nvSpPr>
        <p:spPr>
          <a:xfrm>
            <a:off x="-1" y="0"/>
            <a:ext cx="12192001" cy="1345737"/>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Dividends</a:t>
            </a:r>
          </a:p>
        </p:txBody>
      </p:sp>
    </p:spTree>
    <p:extLst>
      <p:ext uri="{BB962C8B-B14F-4D97-AF65-F5344CB8AC3E}">
        <p14:creationId xmlns:p14="http://schemas.microsoft.com/office/powerpoint/2010/main" val="32296846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28E3E8C1-4A83-C89F-C4D6-887463A65CE7}"/>
              </a:ext>
            </a:extLst>
          </p:cNvPr>
          <p:cNvGraphicFramePr/>
          <p:nvPr>
            <p:extLst>
              <p:ext uri="{D42A27DB-BD31-4B8C-83A1-F6EECF244321}">
                <p14:modId xmlns:p14="http://schemas.microsoft.com/office/powerpoint/2010/main" val="1335593831"/>
              </p:ext>
            </p:extLst>
          </p:nvPr>
        </p:nvGraphicFramePr>
        <p:xfrm>
          <a:off x="371960" y="1345738"/>
          <a:ext cx="11468745" cy="5225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0" name="Straight Arrow Connector 9">
            <a:extLst>
              <a:ext uri="{FF2B5EF4-FFF2-40B4-BE49-F238E27FC236}">
                <a16:creationId xmlns:a16="http://schemas.microsoft.com/office/drawing/2014/main" id="{49FC988C-6318-76E6-81A9-6C2BBF76EF1E}"/>
              </a:ext>
            </a:extLst>
          </p:cNvPr>
          <p:cNvCxnSpPr>
            <a:cxnSpLocks/>
          </p:cNvCxnSpPr>
          <p:nvPr/>
        </p:nvCxnSpPr>
        <p:spPr>
          <a:xfrm>
            <a:off x="6466180" y="4502582"/>
            <a:ext cx="0" cy="8598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itle 1">
            <a:extLst>
              <a:ext uri="{FF2B5EF4-FFF2-40B4-BE49-F238E27FC236}">
                <a16:creationId xmlns:a16="http://schemas.microsoft.com/office/drawing/2014/main" id="{17CB0800-6AB8-2DFE-FBA5-F3F0EE06DDB0}"/>
              </a:ext>
            </a:extLst>
          </p:cNvPr>
          <p:cNvSpPr>
            <a:spLocks noGrp="1"/>
          </p:cNvSpPr>
          <p:nvPr>
            <p:ph type="title"/>
          </p:nvPr>
        </p:nvSpPr>
        <p:spPr>
          <a:xfrm>
            <a:off x="-1" y="0"/>
            <a:ext cx="12192001" cy="1345737"/>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Dividends</a:t>
            </a:r>
          </a:p>
        </p:txBody>
      </p:sp>
    </p:spTree>
    <p:extLst>
      <p:ext uri="{BB962C8B-B14F-4D97-AF65-F5344CB8AC3E}">
        <p14:creationId xmlns:p14="http://schemas.microsoft.com/office/powerpoint/2010/main" val="9201225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 </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Dividends </a:t>
            </a:r>
            <a:br>
              <a:rPr lang="en-US" sz="4000" b="1" u="sng" dirty="0">
                <a:solidFill>
                  <a:srgbClr val="0070C0"/>
                </a:solidFill>
                <a:latin typeface="Century Schoolbook Bold" panose="02040804060505020304" pitchFamily="18" charset="0"/>
              </a:rPr>
            </a:br>
            <a:endParaRPr lang="en-US" sz="4000" b="1" u="sng" dirty="0">
              <a:solidFill>
                <a:srgbClr val="0070C0"/>
              </a:solidFill>
              <a:latin typeface="Century Schoolbook Bold" panose="02040804060505020304" pitchFamily="18" charset="0"/>
            </a:endParaRPr>
          </a:p>
        </p:txBody>
      </p:sp>
      <p:cxnSp>
        <p:nvCxnSpPr>
          <p:cNvPr id="3" name="Straight Arrow Connector 2">
            <a:extLst>
              <a:ext uri="{FF2B5EF4-FFF2-40B4-BE49-F238E27FC236}">
                <a16:creationId xmlns:a16="http://schemas.microsoft.com/office/drawing/2014/main" id="{51DD6E2D-0807-E6CD-0DE2-2565AF5D7F0A}"/>
              </a:ext>
            </a:extLst>
          </p:cNvPr>
          <p:cNvCxnSpPr/>
          <p:nvPr/>
        </p:nvCxnSpPr>
        <p:spPr>
          <a:xfrm>
            <a:off x="10033536" y="8765584"/>
            <a:ext cx="0" cy="59474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6" name="Table 4">
            <a:extLst>
              <a:ext uri="{FF2B5EF4-FFF2-40B4-BE49-F238E27FC236}">
                <a16:creationId xmlns:a16="http://schemas.microsoft.com/office/drawing/2014/main" id="{DD63F7E5-45D4-3701-8550-D03EBCDA6067}"/>
              </a:ext>
            </a:extLst>
          </p:cNvPr>
          <p:cNvGraphicFramePr>
            <a:graphicFrameLocks noGrp="1"/>
          </p:cNvGraphicFramePr>
          <p:nvPr>
            <p:extLst>
              <p:ext uri="{D42A27DB-BD31-4B8C-83A1-F6EECF244321}">
                <p14:modId xmlns:p14="http://schemas.microsoft.com/office/powerpoint/2010/main" val="1254263142"/>
              </p:ext>
            </p:extLst>
          </p:nvPr>
        </p:nvGraphicFramePr>
        <p:xfrm>
          <a:off x="1084881" y="2670949"/>
          <a:ext cx="8078046" cy="1516101"/>
        </p:xfrm>
        <a:graphic>
          <a:graphicData uri="http://schemas.openxmlformats.org/drawingml/2006/table">
            <a:tbl>
              <a:tblPr firstRow="1" bandRow="1">
                <a:tableStyleId>{5C22544A-7EE6-4342-B048-85BDC9FD1C3A}</a:tableStyleId>
              </a:tblPr>
              <a:tblGrid>
                <a:gridCol w="2659380">
                  <a:extLst>
                    <a:ext uri="{9D8B030D-6E8A-4147-A177-3AD203B41FA5}">
                      <a16:colId xmlns:a16="http://schemas.microsoft.com/office/drawing/2014/main" val="1814478987"/>
                    </a:ext>
                  </a:extLst>
                </a:gridCol>
                <a:gridCol w="2709333">
                  <a:extLst>
                    <a:ext uri="{9D8B030D-6E8A-4147-A177-3AD203B41FA5}">
                      <a16:colId xmlns:a16="http://schemas.microsoft.com/office/drawing/2014/main" val="1039418176"/>
                    </a:ext>
                  </a:extLst>
                </a:gridCol>
                <a:gridCol w="2709333">
                  <a:extLst>
                    <a:ext uri="{9D8B030D-6E8A-4147-A177-3AD203B41FA5}">
                      <a16:colId xmlns:a16="http://schemas.microsoft.com/office/drawing/2014/main" val="483680579"/>
                    </a:ext>
                  </a:extLst>
                </a:gridCol>
              </a:tblGrid>
              <a:tr h="505367">
                <a:tc gridSpan="3">
                  <a:txBody>
                    <a:bodyPr/>
                    <a:lstStyle/>
                    <a:p>
                      <a:pPr algn="ctr"/>
                      <a:r>
                        <a:rPr lang="en-US" sz="1800" dirty="0">
                          <a:latin typeface="Times New Roman" panose="02020603050405020304" pitchFamily="18" charset="0"/>
                          <a:cs typeface="Times New Roman" panose="02020603050405020304" pitchFamily="18" charset="0"/>
                        </a:rPr>
                        <a:t>Non-Resident Non-Corporate</a:t>
                      </a:r>
                    </a:p>
                  </a:txBody>
                  <a:tcPr/>
                </a:tc>
                <a:tc hMerge="1">
                  <a:txBody>
                    <a:bodyPr/>
                    <a:lstStyle/>
                    <a:p>
                      <a:pPr algn="ctr"/>
                      <a:endParaRPr lang="en-US" dirty="0"/>
                    </a:p>
                  </a:txBody>
                  <a:tcPr/>
                </a:tc>
                <a:tc hMerge="1">
                  <a:txBody>
                    <a:bodyPr/>
                    <a:lstStyle/>
                    <a:p>
                      <a:pPr algn="ctr"/>
                      <a:endParaRPr lang="en-US" dirty="0"/>
                    </a:p>
                  </a:txBody>
                  <a:tcPr/>
                </a:tc>
                <a:extLst>
                  <a:ext uri="{0D108BD9-81ED-4DB2-BD59-A6C34878D82A}">
                    <a16:rowId xmlns:a16="http://schemas.microsoft.com/office/drawing/2014/main" val="1572182066"/>
                  </a:ext>
                </a:extLst>
              </a:tr>
              <a:tr h="505367">
                <a:tc>
                  <a:txBody>
                    <a:bodyPr/>
                    <a:lstStyle/>
                    <a:p>
                      <a:pPr algn="ctr"/>
                      <a:r>
                        <a:rPr lang="en-US" sz="1800" dirty="0">
                          <a:latin typeface="Times New Roman" panose="02020603050405020304" pitchFamily="18" charset="0"/>
                          <a:cs typeface="Times New Roman" panose="02020603050405020304" pitchFamily="18" charset="0"/>
                        </a:rPr>
                        <a:t>Less than Rs. 50 Lakhs</a:t>
                      </a:r>
                    </a:p>
                  </a:txBody>
                  <a:tcPr>
                    <a:solidFill>
                      <a:schemeClr val="accent1"/>
                    </a:solidFill>
                  </a:tcPr>
                </a:tc>
                <a:tc>
                  <a:txBody>
                    <a:bodyPr/>
                    <a:lstStyle/>
                    <a:p>
                      <a:pPr algn="ctr"/>
                      <a:r>
                        <a:rPr lang="en-US" sz="1800" dirty="0">
                          <a:latin typeface="Times New Roman" panose="02020603050405020304" pitchFamily="18" charset="0"/>
                          <a:cs typeface="Times New Roman" panose="02020603050405020304" pitchFamily="18" charset="0"/>
                        </a:rPr>
                        <a:t>Rs 50 Lakhs to 1Crore</a:t>
                      </a:r>
                    </a:p>
                  </a:txBody>
                  <a:tcPr>
                    <a:solidFill>
                      <a:schemeClr val="accent1"/>
                    </a:solidFill>
                  </a:tcPr>
                </a:tc>
                <a:tc>
                  <a:txBody>
                    <a:bodyPr/>
                    <a:lstStyle/>
                    <a:p>
                      <a:pPr algn="ctr"/>
                      <a:r>
                        <a:rPr lang="en-US" sz="1800" dirty="0">
                          <a:latin typeface="Times New Roman" panose="02020603050405020304" pitchFamily="18" charset="0"/>
                          <a:cs typeface="Times New Roman" panose="02020603050405020304" pitchFamily="18" charset="0"/>
                        </a:rPr>
                        <a:t>Exceeding Rs. 1 Crore</a:t>
                      </a:r>
                    </a:p>
                  </a:txBody>
                  <a:tcPr>
                    <a:solidFill>
                      <a:schemeClr val="accent1"/>
                    </a:solidFill>
                  </a:tcPr>
                </a:tc>
                <a:extLst>
                  <a:ext uri="{0D108BD9-81ED-4DB2-BD59-A6C34878D82A}">
                    <a16:rowId xmlns:a16="http://schemas.microsoft.com/office/drawing/2014/main" val="1886243854"/>
                  </a:ext>
                </a:extLst>
              </a:tr>
              <a:tr h="505367">
                <a:tc>
                  <a:txBody>
                    <a:bodyPr/>
                    <a:lstStyle/>
                    <a:p>
                      <a:pPr algn="ctr"/>
                      <a:r>
                        <a:rPr lang="en-US" sz="1800" dirty="0">
                          <a:latin typeface="Times New Roman" panose="02020603050405020304" pitchFamily="18" charset="0"/>
                          <a:cs typeface="Times New Roman" panose="02020603050405020304" pitchFamily="18" charset="0"/>
                        </a:rPr>
                        <a:t>NIL</a:t>
                      </a:r>
                    </a:p>
                  </a:txBody>
                  <a:tcPr/>
                </a:tc>
                <a:tc>
                  <a:txBody>
                    <a:bodyPr/>
                    <a:lstStyle/>
                    <a:p>
                      <a:pPr algn="ctr"/>
                      <a:r>
                        <a:rPr lang="en-US" sz="1800" dirty="0">
                          <a:latin typeface="Times New Roman" panose="02020603050405020304" pitchFamily="18" charset="0"/>
                          <a:cs typeface="Times New Roman" panose="02020603050405020304" pitchFamily="18" charset="0"/>
                        </a:rPr>
                        <a:t>10%</a:t>
                      </a:r>
                    </a:p>
                  </a:txBody>
                  <a:tcPr/>
                </a:tc>
                <a:tc>
                  <a:txBody>
                    <a:bodyPr/>
                    <a:lstStyle/>
                    <a:p>
                      <a:pPr algn="ctr"/>
                      <a:r>
                        <a:rPr lang="en-US" sz="1800" dirty="0">
                          <a:latin typeface="Times New Roman" panose="02020603050405020304" pitchFamily="18" charset="0"/>
                          <a:cs typeface="Times New Roman" panose="02020603050405020304" pitchFamily="18" charset="0"/>
                        </a:rPr>
                        <a:t>15%</a:t>
                      </a:r>
                    </a:p>
                  </a:txBody>
                  <a:tcPr/>
                </a:tc>
                <a:extLst>
                  <a:ext uri="{0D108BD9-81ED-4DB2-BD59-A6C34878D82A}">
                    <a16:rowId xmlns:a16="http://schemas.microsoft.com/office/drawing/2014/main" val="4135786712"/>
                  </a:ext>
                </a:extLst>
              </a:tr>
            </a:tbl>
          </a:graphicData>
        </a:graphic>
      </p:graphicFrame>
      <p:graphicFrame>
        <p:nvGraphicFramePr>
          <p:cNvPr id="8" name="Table 4">
            <a:extLst>
              <a:ext uri="{FF2B5EF4-FFF2-40B4-BE49-F238E27FC236}">
                <a16:creationId xmlns:a16="http://schemas.microsoft.com/office/drawing/2014/main" id="{7814B75A-2FE5-0524-30AF-F1934F08143C}"/>
              </a:ext>
            </a:extLst>
          </p:cNvPr>
          <p:cNvGraphicFramePr>
            <a:graphicFrameLocks noGrp="1"/>
          </p:cNvGraphicFramePr>
          <p:nvPr>
            <p:extLst>
              <p:ext uri="{D42A27DB-BD31-4B8C-83A1-F6EECF244321}">
                <p14:modId xmlns:p14="http://schemas.microsoft.com/office/powerpoint/2010/main" val="1037465003"/>
              </p:ext>
            </p:extLst>
          </p:nvPr>
        </p:nvGraphicFramePr>
        <p:xfrm>
          <a:off x="1084882" y="4693479"/>
          <a:ext cx="8078046" cy="1516101"/>
        </p:xfrm>
        <a:graphic>
          <a:graphicData uri="http://schemas.openxmlformats.org/drawingml/2006/table">
            <a:tbl>
              <a:tblPr firstRow="1" bandRow="1">
                <a:tableStyleId>{5C22544A-7EE6-4342-B048-85BDC9FD1C3A}</a:tableStyleId>
              </a:tblPr>
              <a:tblGrid>
                <a:gridCol w="2659380">
                  <a:extLst>
                    <a:ext uri="{9D8B030D-6E8A-4147-A177-3AD203B41FA5}">
                      <a16:colId xmlns:a16="http://schemas.microsoft.com/office/drawing/2014/main" val="1814478987"/>
                    </a:ext>
                  </a:extLst>
                </a:gridCol>
                <a:gridCol w="2709333">
                  <a:extLst>
                    <a:ext uri="{9D8B030D-6E8A-4147-A177-3AD203B41FA5}">
                      <a16:colId xmlns:a16="http://schemas.microsoft.com/office/drawing/2014/main" val="1039418176"/>
                    </a:ext>
                  </a:extLst>
                </a:gridCol>
                <a:gridCol w="2709333">
                  <a:extLst>
                    <a:ext uri="{9D8B030D-6E8A-4147-A177-3AD203B41FA5}">
                      <a16:colId xmlns:a16="http://schemas.microsoft.com/office/drawing/2014/main" val="483680579"/>
                    </a:ext>
                  </a:extLst>
                </a:gridCol>
              </a:tblGrid>
              <a:tr h="505367">
                <a:tc gridSpan="3">
                  <a:txBody>
                    <a:bodyPr/>
                    <a:lstStyle/>
                    <a:p>
                      <a:pPr algn="ctr"/>
                      <a:r>
                        <a:rPr lang="en-US" dirty="0">
                          <a:latin typeface="Times New Roman" panose="02020603050405020304" pitchFamily="18" charset="0"/>
                          <a:cs typeface="Times New Roman" panose="02020603050405020304" pitchFamily="18" charset="0"/>
                        </a:rPr>
                        <a:t>Foreign Company</a:t>
                      </a:r>
                    </a:p>
                  </a:txBody>
                  <a:tcPr/>
                </a:tc>
                <a:tc hMerge="1">
                  <a:txBody>
                    <a:bodyPr/>
                    <a:lstStyle/>
                    <a:p>
                      <a:pPr algn="ctr"/>
                      <a:endParaRPr lang="en-US" dirty="0"/>
                    </a:p>
                  </a:txBody>
                  <a:tcPr/>
                </a:tc>
                <a:tc hMerge="1">
                  <a:txBody>
                    <a:bodyPr/>
                    <a:lstStyle/>
                    <a:p>
                      <a:pPr algn="ctr"/>
                      <a:endParaRPr lang="en-US" dirty="0"/>
                    </a:p>
                  </a:txBody>
                  <a:tcPr/>
                </a:tc>
                <a:extLst>
                  <a:ext uri="{0D108BD9-81ED-4DB2-BD59-A6C34878D82A}">
                    <a16:rowId xmlns:a16="http://schemas.microsoft.com/office/drawing/2014/main" val="1572182066"/>
                  </a:ext>
                </a:extLst>
              </a:tr>
              <a:tr h="505367">
                <a:tc>
                  <a:txBody>
                    <a:bodyPr/>
                    <a:lstStyle/>
                    <a:p>
                      <a:pPr algn="ctr"/>
                      <a:r>
                        <a:rPr lang="en-US" dirty="0">
                          <a:latin typeface="Times New Roman" panose="02020603050405020304" pitchFamily="18" charset="0"/>
                          <a:cs typeface="Times New Roman" panose="02020603050405020304" pitchFamily="18" charset="0"/>
                        </a:rPr>
                        <a:t>Less than Rs. 1Crore</a:t>
                      </a:r>
                    </a:p>
                  </a:txBody>
                  <a:tcPr>
                    <a:solidFill>
                      <a:schemeClr val="accent1"/>
                    </a:solidFill>
                  </a:tcPr>
                </a:tc>
                <a:tc>
                  <a:txBody>
                    <a:bodyPr/>
                    <a:lstStyle/>
                    <a:p>
                      <a:pPr algn="ctr"/>
                      <a:r>
                        <a:rPr lang="en-US" dirty="0">
                          <a:latin typeface="Times New Roman" panose="02020603050405020304" pitchFamily="18" charset="0"/>
                          <a:cs typeface="Times New Roman" panose="02020603050405020304" pitchFamily="18" charset="0"/>
                        </a:rPr>
                        <a:t>Rs.1Crore to Rs.10Crore</a:t>
                      </a:r>
                    </a:p>
                  </a:txBody>
                  <a:tcPr>
                    <a:solidFill>
                      <a:schemeClr val="accent1"/>
                    </a:solidFill>
                  </a:tcPr>
                </a:tc>
                <a:tc>
                  <a:txBody>
                    <a:bodyPr/>
                    <a:lstStyle/>
                    <a:p>
                      <a:pPr algn="ctr"/>
                      <a:r>
                        <a:rPr lang="en-US" dirty="0">
                          <a:latin typeface="Times New Roman" panose="02020603050405020304" pitchFamily="18" charset="0"/>
                          <a:cs typeface="Times New Roman" panose="02020603050405020304" pitchFamily="18" charset="0"/>
                        </a:rPr>
                        <a:t>Exceeding Rs. 10 Crore</a:t>
                      </a:r>
                    </a:p>
                  </a:txBody>
                  <a:tcPr>
                    <a:solidFill>
                      <a:schemeClr val="accent1"/>
                    </a:solidFill>
                  </a:tcPr>
                </a:tc>
                <a:extLst>
                  <a:ext uri="{0D108BD9-81ED-4DB2-BD59-A6C34878D82A}">
                    <a16:rowId xmlns:a16="http://schemas.microsoft.com/office/drawing/2014/main" val="1886243854"/>
                  </a:ext>
                </a:extLst>
              </a:tr>
              <a:tr h="505367">
                <a:tc>
                  <a:txBody>
                    <a:bodyPr/>
                    <a:lstStyle/>
                    <a:p>
                      <a:pPr algn="ctr"/>
                      <a:r>
                        <a:rPr lang="en-US" dirty="0">
                          <a:latin typeface="Times New Roman" panose="02020603050405020304" pitchFamily="18" charset="0"/>
                          <a:cs typeface="Times New Roman" panose="02020603050405020304" pitchFamily="18" charset="0"/>
                        </a:rPr>
                        <a:t>NIL</a:t>
                      </a:r>
                    </a:p>
                  </a:txBody>
                  <a:tcPr/>
                </a:tc>
                <a:tc>
                  <a:txBody>
                    <a:bodyPr/>
                    <a:lstStyle/>
                    <a:p>
                      <a:pPr algn="ctr"/>
                      <a:r>
                        <a:rPr lang="en-US" dirty="0">
                          <a:latin typeface="Times New Roman" panose="02020603050405020304" pitchFamily="18" charset="0"/>
                          <a:cs typeface="Times New Roman" panose="02020603050405020304" pitchFamily="18" charset="0"/>
                        </a:rPr>
                        <a:t>2%</a:t>
                      </a:r>
                    </a:p>
                  </a:txBody>
                  <a:tcPr/>
                </a:tc>
                <a:tc>
                  <a:txBody>
                    <a:bodyPr/>
                    <a:lstStyle/>
                    <a:p>
                      <a:pPr algn="ctr"/>
                      <a:r>
                        <a:rPr lang="en-US" dirty="0">
                          <a:latin typeface="Times New Roman" panose="02020603050405020304" pitchFamily="18" charset="0"/>
                          <a:cs typeface="Times New Roman" panose="02020603050405020304" pitchFamily="18" charset="0"/>
                        </a:rPr>
                        <a:t>5%</a:t>
                      </a:r>
                    </a:p>
                  </a:txBody>
                  <a:tcPr/>
                </a:tc>
                <a:extLst>
                  <a:ext uri="{0D108BD9-81ED-4DB2-BD59-A6C34878D82A}">
                    <a16:rowId xmlns:a16="http://schemas.microsoft.com/office/drawing/2014/main" val="4135786712"/>
                  </a:ext>
                </a:extLst>
              </a:tr>
            </a:tbl>
          </a:graphicData>
        </a:graphic>
      </p:graphicFrame>
      <p:sp>
        <p:nvSpPr>
          <p:cNvPr id="11" name="Rectangle 10">
            <a:extLst>
              <a:ext uri="{FF2B5EF4-FFF2-40B4-BE49-F238E27FC236}">
                <a16:creationId xmlns:a16="http://schemas.microsoft.com/office/drawing/2014/main" id="{1C7B8570-923E-7612-218C-40DFA3588A03}"/>
              </a:ext>
            </a:extLst>
          </p:cNvPr>
          <p:cNvSpPr/>
          <p:nvPr/>
        </p:nvSpPr>
        <p:spPr>
          <a:xfrm>
            <a:off x="1084882" y="1832901"/>
            <a:ext cx="8078045" cy="457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u="sng" dirty="0">
                <a:ln w="0"/>
                <a:solidFill>
                  <a:schemeClr val="accent1">
                    <a:lumMod val="75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Surcharge Rate ( Non-Resident)</a:t>
            </a:r>
          </a:p>
        </p:txBody>
      </p:sp>
    </p:spTree>
    <p:extLst>
      <p:ext uri="{BB962C8B-B14F-4D97-AF65-F5344CB8AC3E}">
        <p14:creationId xmlns:p14="http://schemas.microsoft.com/office/powerpoint/2010/main" val="18920977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 </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Dividends</a:t>
            </a:r>
          </a:p>
        </p:txBody>
      </p:sp>
      <p:cxnSp>
        <p:nvCxnSpPr>
          <p:cNvPr id="3" name="Straight Arrow Connector 2">
            <a:extLst>
              <a:ext uri="{FF2B5EF4-FFF2-40B4-BE49-F238E27FC236}">
                <a16:creationId xmlns:a16="http://schemas.microsoft.com/office/drawing/2014/main" id="{51DD6E2D-0807-E6CD-0DE2-2565AF5D7F0A}"/>
              </a:ext>
            </a:extLst>
          </p:cNvPr>
          <p:cNvCxnSpPr/>
          <p:nvPr/>
        </p:nvCxnSpPr>
        <p:spPr>
          <a:xfrm>
            <a:off x="10033536" y="8765584"/>
            <a:ext cx="0" cy="59474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6" name="Table 4">
            <a:extLst>
              <a:ext uri="{FF2B5EF4-FFF2-40B4-BE49-F238E27FC236}">
                <a16:creationId xmlns:a16="http://schemas.microsoft.com/office/drawing/2014/main" id="{DD63F7E5-45D4-3701-8550-D03EBCDA6067}"/>
              </a:ext>
            </a:extLst>
          </p:cNvPr>
          <p:cNvGraphicFramePr>
            <a:graphicFrameLocks noGrp="1"/>
          </p:cNvGraphicFramePr>
          <p:nvPr>
            <p:extLst>
              <p:ext uri="{D42A27DB-BD31-4B8C-83A1-F6EECF244321}">
                <p14:modId xmlns:p14="http://schemas.microsoft.com/office/powerpoint/2010/main" val="459547107"/>
              </p:ext>
            </p:extLst>
          </p:nvPr>
        </p:nvGraphicFramePr>
        <p:xfrm>
          <a:off x="852406" y="2925880"/>
          <a:ext cx="9181116" cy="3125417"/>
        </p:xfrm>
        <a:graphic>
          <a:graphicData uri="http://schemas.openxmlformats.org/drawingml/2006/table">
            <a:tbl>
              <a:tblPr firstRow="1" bandRow="1">
                <a:tableStyleId>{5C22544A-7EE6-4342-B048-85BDC9FD1C3A}</a:tableStyleId>
              </a:tblPr>
              <a:tblGrid>
                <a:gridCol w="1809040">
                  <a:extLst>
                    <a:ext uri="{9D8B030D-6E8A-4147-A177-3AD203B41FA5}">
                      <a16:colId xmlns:a16="http://schemas.microsoft.com/office/drawing/2014/main" val="1814478987"/>
                    </a:ext>
                  </a:extLst>
                </a:gridCol>
                <a:gridCol w="1843019">
                  <a:extLst>
                    <a:ext uri="{9D8B030D-6E8A-4147-A177-3AD203B41FA5}">
                      <a16:colId xmlns:a16="http://schemas.microsoft.com/office/drawing/2014/main" val="1039418176"/>
                    </a:ext>
                  </a:extLst>
                </a:gridCol>
                <a:gridCol w="1843019">
                  <a:extLst>
                    <a:ext uri="{9D8B030D-6E8A-4147-A177-3AD203B41FA5}">
                      <a16:colId xmlns:a16="http://schemas.microsoft.com/office/drawing/2014/main" val="483680579"/>
                    </a:ext>
                  </a:extLst>
                </a:gridCol>
                <a:gridCol w="1843019">
                  <a:extLst>
                    <a:ext uri="{9D8B030D-6E8A-4147-A177-3AD203B41FA5}">
                      <a16:colId xmlns:a16="http://schemas.microsoft.com/office/drawing/2014/main" val="3728041400"/>
                    </a:ext>
                  </a:extLst>
                </a:gridCol>
                <a:gridCol w="1843019">
                  <a:extLst>
                    <a:ext uri="{9D8B030D-6E8A-4147-A177-3AD203B41FA5}">
                      <a16:colId xmlns:a16="http://schemas.microsoft.com/office/drawing/2014/main" val="3586682367"/>
                    </a:ext>
                  </a:extLst>
                </a:gridCol>
              </a:tblGrid>
              <a:tr h="585009">
                <a:tc gridSpan="5">
                  <a:txBody>
                    <a:bodyPr/>
                    <a:lstStyle/>
                    <a:p>
                      <a:pPr algn="ctr">
                        <a:lnSpc>
                          <a:spcPct val="150000"/>
                        </a:lnSpc>
                      </a:pPr>
                      <a:r>
                        <a:rPr lang="en-US" sz="2400" dirty="0">
                          <a:latin typeface="Times New Roman" panose="02020603050405020304" pitchFamily="18" charset="0"/>
                          <a:cs typeface="Times New Roman" panose="02020603050405020304" pitchFamily="18" charset="0"/>
                        </a:rPr>
                        <a:t>Effective TDS Rate for Non-Resident</a:t>
                      </a:r>
                    </a:p>
                  </a:txBody>
                  <a:tcPr/>
                </a:tc>
                <a:tc hMerge="1">
                  <a:txBody>
                    <a:bodyPr/>
                    <a:lstStyle/>
                    <a:p>
                      <a:pPr algn="ctr"/>
                      <a:endParaRPr lang="en-US" dirty="0"/>
                    </a:p>
                  </a:txBody>
                  <a:tcPr/>
                </a:tc>
                <a:tc hMerge="1">
                  <a:txBody>
                    <a:bodyPr/>
                    <a:lstStyle/>
                    <a:p>
                      <a:pPr algn="ctr"/>
                      <a:endParaRPr lang="en-US" dirty="0"/>
                    </a:p>
                  </a:txBody>
                  <a:tcPr/>
                </a:tc>
                <a:tc hMerge="1">
                  <a:txBody>
                    <a:bodyPr/>
                    <a:lstStyle/>
                    <a:p>
                      <a:pPr algn="ctr"/>
                      <a:endParaRPr lang="en-US" dirty="0"/>
                    </a:p>
                  </a:txBody>
                  <a:tcPr/>
                </a:tc>
                <a:tc hMerge="1">
                  <a:txBody>
                    <a:bodyPr/>
                    <a:lstStyle/>
                    <a:p>
                      <a:pPr algn="ctr"/>
                      <a:endParaRPr lang="en-US" dirty="0"/>
                    </a:p>
                  </a:txBody>
                  <a:tcPr/>
                </a:tc>
                <a:extLst>
                  <a:ext uri="{0D108BD9-81ED-4DB2-BD59-A6C34878D82A}">
                    <a16:rowId xmlns:a16="http://schemas.microsoft.com/office/drawing/2014/main" val="1572182066"/>
                  </a:ext>
                </a:extLst>
              </a:tr>
              <a:tr h="1058504">
                <a:tc>
                  <a:txBody>
                    <a:bodyPr/>
                    <a:lstStyle/>
                    <a:p>
                      <a:pPr algn="ctr"/>
                      <a:r>
                        <a:rPr lang="en-US" sz="1800" dirty="0">
                          <a:latin typeface="Times New Roman" panose="02020603050405020304" pitchFamily="18" charset="0"/>
                          <a:cs typeface="Times New Roman" panose="02020603050405020304" pitchFamily="18" charset="0"/>
                        </a:rPr>
                        <a:t>Category of Dividend Recipient</a:t>
                      </a:r>
                    </a:p>
                  </a:txBody>
                  <a:tcPr>
                    <a:solidFill>
                      <a:schemeClr val="accent1"/>
                    </a:solidFill>
                  </a:tcPr>
                </a:tc>
                <a:tc>
                  <a:txBody>
                    <a:bodyPr/>
                    <a:lstStyle/>
                    <a:p>
                      <a:pPr algn="ctr"/>
                      <a:r>
                        <a:rPr lang="en-US" sz="1800" dirty="0">
                          <a:latin typeface="Times New Roman" panose="02020603050405020304" pitchFamily="18" charset="0"/>
                          <a:cs typeface="Times New Roman" panose="02020603050405020304" pitchFamily="18" charset="0"/>
                        </a:rPr>
                        <a:t>Less than Rs. 50 Lakhs</a:t>
                      </a:r>
                    </a:p>
                  </a:txBody>
                  <a:tcPr>
                    <a:solidFill>
                      <a:schemeClr val="accent1"/>
                    </a:solidFill>
                  </a:tcPr>
                </a:tc>
                <a:tc>
                  <a:txBody>
                    <a:bodyPr/>
                    <a:lstStyle/>
                    <a:p>
                      <a:pPr algn="ctr"/>
                      <a:r>
                        <a:rPr lang="en-US" sz="1800" dirty="0">
                          <a:latin typeface="Times New Roman" panose="02020603050405020304" pitchFamily="18" charset="0"/>
                          <a:cs typeface="Times New Roman" panose="02020603050405020304" pitchFamily="18" charset="0"/>
                        </a:rPr>
                        <a:t>Rs. 50 Lakhs to Rs. 1 Crore</a:t>
                      </a:r>
                    </a:p>
                  </a:txBody>
                  <a:tcPr>
                    <a:solidFill>
                      <a:schemeClr val="accent1"/>
                    </a:solidFill>
                  </a:tcPr>
                </a:tc>
                <a:tc>
                  <a:txBody>
                    <a:bodyPr/>
                    <a:lstStyle/>
                    <a:p>
                      <a:pPr algn="ctr"/>
                      <a:r>
                        <a:rPr lang="en-US" sz="1800" dirty="0">
                          <a:latin typeface="Times New Roman" panose="02020603050405020304" pitchFamily="18" charset="0"/>
                          <a:cs typeface="Times New Roman" panose="02020603050405020304" pitchFamily="18" charset="0"/>
                        </a:rPr>
                        <a:t>Rs. 1 Crore to Rs. 10 Crore</a:t>
                      </a:r>
                    </a:p>
                  </a:txBody>
                  <a:tcPr>
                    <a:solidFill>
                      <a:schemeClr val="accent1"/>
                    </a:solidFill>
                  </a:tcPr>
                </a:tc>
                <a:tc>
                  <a:txBody>
                    <a:bodyPr/>
                    <a:lstStyle/>
                    <a:p>
                      <a:pPr algn="ctr"/>
                      <a:r>
                        <a:rPr lang="en-US" sz="1800" dirty="0">
                          <a:latin typeface="Times New Roman" panose="02020603050405020304" pitchFamily="18" charset="0"/>
                          <a:cs typeface="Times New Roman" panose="02020603050405020304" pitchFamily="18" charset="0"/>
                        </a:rPr>
                        <a:t>Exceeding Rs. 10 Crore</a:t>
                      </a:r>
                    </a:p>
                  </a:txBody>
                  <a:tcPr>
                    <a:solidFill>
                      <a:schemeClr val="accent1"/>
                    </a:solidFill>
                  </a:tcPr>
                </a:tc>
                <a:extLst>
                  <a:ext uri="{0D108BD9-81ED-4DB2-BD59-A6C34878D82A}">
                    <a16:rowId xmlns:a16="http://schemas.microsoft.com/office/drawing/2014/main" val="1886243854"/>
                  </a:ext>
                </a:extLst>
              </a:tr>
              <a:tr h="740952">
                <a:tc>
                  <a:txBody>
                    <a:bodyPr/>
                    <a:lstStyle/>
                    <a:p>
                      <a:pPr algn="ctr"/>
                      <a:r>
                        <a:rPr lang="en-US" sz="1800" dirty="0">
                          <a:latin typeface="Times New Roman" panose="02020603050405020304" pitchFamily="18" charset="0"/>
                          <a:cs typeface="Times New Roman" panose="02020603050405020304" pitchFamily="18" charset="0"/>
                        </a:rPr>
                        <a:t>Non-Resident Non-Corporate</a:t>
                      </a:r>
                    </a:p>
                  </a:txBody>
                  <a:tcPr/>
                </a:tc>
                <a:tc>
                  <a:txBody>
                    <a:bodyPr/>
                    <a:lstStyle/>
                    <a:p>
                      <a:pPr algn="ctr"/>
                      <a:r>
                        <a:rPr lang="en-US" sz="1800" dirty="0">
                          <a:latin typeface="Times New Roman" panose="02020603050405020304" pitchFamily="18" charset="0"/>
                          <a:cs typeface="Times New Roman" panose="02020603050405020304" pitchFamily="18" charset="0"/>
                        </a:rPr>
                        <a:t>20.80%</a:t>
                      </a:r>
                    </a:p>
                  </a:txBody>
                  <a:tcPr/>
                </a:tc>
                <a:tc>
                  <a:txBody>
                    <a:bodyPr/>
                    <a:lstStyle/>
                    <a:p>
                      <a:pPr algn="ctr"/>
                      <a:r>
                        <a:rPr lang="en-US" sz="1800" dirty="0">
                          <a:latin typeface="Times New Roman" panose="02020603050405020304" pitchFamily="18" charset="0"/>
                          <a:cs typeface="Times New Roman" panose="02020603050405020304" pitchFamily="18" charset="0"/>
                        </a:rPr>
                        <a:t>22.88%</a:t>
                      </a:r>
                    </a:p>
                  </a:txBody>
                  <a:tcPr/>
                </a:tc>
                <a:tc>
                  <a:txBody>
                    <a:bodyPr/>
                    <a:lstStyle/>
                    <a:p>
                      <a:pPr algn="ctr"/>
                      <a:r>
                        <a:rPr lang="en-US" sz="1800" dirty="0">
                          <a:latin typeface="Times New Roman" panose="02020603050405020304" pitchFamily="18" charset="0"/>
                          <a:cs typeface="Times New Roman" panose="02020603050405020304" pitchFamily="18" charset="0"/>
                        </a:rPr>
                        <a:t>23.92%</a:t>
                      </a:r>
                    </a:p>
                  </a:txBody>
                  <a:tcPr/>
                </a:tc>
                <a:tc>
                  <a:txBody>
                    <a:bodyPr/>
                    <a:lstStyle/>
                    <a:p>
                      <a:pPr algn="ctr"/>
                      <a:r>
                        <a:rPr lang="en-US" sz="1800" dirty="0">
                          <a:latin typeface="Times New Roman" panose="02020603050405020304" pitchFamily="18" charset="0"/>
                          <a:cs typeface="Times New Roman" panose="02020603050405020304" pitchFamily="18" charset="0"/>
                        </a:rPr>
                        <a:t>23.92%</a:t>
                      </a:r>
                    </a:p>
                  </a:txBody>
                  <a:tcPr/>
                </a:tc>
                <a:extLst>
                  <a:ext uri="{0D108BD9-81ED-4DB2-BD59-A6C34878D82A}">
                    <a16:rowId xmlns:a16="http://schemas.microsoft.com/office/drawing/2014/main" val="4135786712"/>
                  </a:ext>
                </a:extLst>
              </a:tr>
              <a:tr h="740952">
                <a:tc>
                  <a:txBody>
                    <a:bodyPr/>
                    <a:lstStyle/>
                    <a:p>
                      <a:pPr algn="ctr"/>
                      <a:r>
                        <a:rPr lang="en-US" sz="1800" dirty="0">
                          <a:latin typeface="Times New Roman" panose="02020603050405020304" pitchFamily="18" charset="0"/>
                          <a:cs typeface="Times New Roman" panose="02020603050405020304" pitchFamily="18" charset="0"/>
                        </a:rPr>
                        <a:t>Foreign Company</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20.80%</a:t>
                      </a:r>
                    </a:p>
                    <a:p>
                      <a:pPr algn="ctr"/>
                      <a:endParaRPr lang="en-US" sz="18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20.80%</a:t>
                      </a:r>
                    </a:p>
                    <a:p>
                      <a:pPr algn="ctr"/>
                      <a:endParaRPr lang="en-US" sz="1800" dirty="0">
                        <a:latin typeface="Times New Roman" panose="02020603050405020304" pitchFamily="18" charset="0"/>
                        <a:cs typeface="Times New Roman" panose="02020603050405020304" pitchFamily="18" charset="0"/>
                      </a:endParaRPr>
                    </a:p>
                  </a:txBody>
                  <a:tcPr/>
                </a:tc>
                <a:tc>
                  <a:txBody>
                    <a:bodyPr/>
                    <a:lstStyle/>
                    <a:p>
                      <a:pPr algn="ctr"/>
                      <a:r>
                        <a:rPr lang="en-US" sz="1800" dirty="0">
                          <a:latin typeface="Times New Roman" panose="02020603050405020304" pitchFamily="18" charset="0"/>
                          <a:cs typeface="Times New Roman" panose="02020603050405020304" pitchFamily="18" charset="0"/>
                        </a:rPr>
                        <a:t>21.216%</a:t>
                      </a:r>
                    </a:p>
                  </a:txBody>
                  <a:tcPr/>
                </a:tc>
                <a:tc>
                  <a:txBody>
                    <a:bodyPr/>
                    <a:lstStyle/>
                    <a:p>
                      <a:pPr algn="ctr"/>
                      <a:r>
                        <a:rPr lang="en-US" sz="1800" dirty="0">
                          <a:latin typeface="Times New Roman" panose="02020603050405020304" pitchFamily="18" charset="0"/>
                          <a:cs typeface="Times New Roman" panose="02020603050405020304" pitchFamily="18" charset="0"/>
                        </a:rPr>
                        <a:t>21.84%</a:t>
                      </a:r>
                    </a:p>
                  </a:txBody>
                  <a:tcPr/>
                </a:tc>
                <a:extLst>
                  <a:ext uri="{0D108BD9-81ED-4DB2-BD59-A6C34878D82A}">
                    <a16:rowId xmlns:a16="http://schemas.microsoft.com/office/drawing/2014/main" val="1310917852"/>
                  </a:ext>
                </a:extLst>
              </a:tr>
            </a:tbl>
          </a:graphicData>
        </a:graphic>
      </p:graphicFrame>
      <p:sp>
        <p:nvSpPr>
          <p:cNvPr id="7" name="Rectangle 6">
            <a:extLst>
              <a:ext uri="{FF2B5EF4-FFF2-40B4-BE49-F238E27FC236}">
                <a16:creationId xmlns:a16="http://schemas.microsoft.com/office/drawing/2014/main" id="{06BF1F0C-1152-7FC8-2374-7C1D39714218}"/>
              </a:ext>
            </a:extLst>
          </p:cNvPr>
          <p:cNvSpPr/>
          <p:nvPr/>
        </p:nvSpPr>
        <p:spPr>
          <a:xfrm>
            <a:off x="852406" y="2297875"/>
            <a:ext cx="9181116" cy="457199"/>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en-US" sz="24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Health and Education </a:t>
            </a:r>
            <a:r>
              <a:rPr lang="en-US" sz="2400" dirty="0" err="1">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Cess</a:t>
            </a:r>
            <a:r>
              <a:rPr lang="en-US" sz="24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is 4% </a:t>
            </a:r>
          </a:p>
        </p:txBody>
      </p:sp>
      <p:sp>
        <p:nvSpPr>
          <p:cNvPr id="4" name="Rectangle 3">
            <a:extLst>
              <a:ext uri="{FF2B5EF4-FFF2-40B4-BE49-F238E27FC236}">
                <a16:creationId xmlns:a16="http://schemas.microsoft.com/office/drawing/2014/main" id="{92786CB3-EA28-DE2D-538D-F7A08CB22348}"/>
              </a:ext>
            </a:extLst>
          </p:cNvPr>
          <p:cNvSpPr/>
          <p:nvPr/>
        </p:nvSpPr>
        <p:spPr>
          <a:xfrm>
            <a:off x="976394" y="1669871"/>
            <a:ext cx="9057128" cy="457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u="sng" dirty="0">
                <a:ln w="0"/>
                <a:solidFill>
                  <a:schemeClr val="accent1">
                    <a:lumMod val="75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Health &amp; Education </a:t>
            </a:r>
            <a:r>
              <a:rPr lang="en-US" sz="2400" b="1" u="sng" dirty="0" err="1">
                <a:ln w="0"/>
                <a:solidFill>
                  <a:schemeClr val="accent1">
                    <a:lumMod val="75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Cess</a:t>
            </a:r>
            <a:r>
              <a:rPr lang="en-US" sz="2400" b="1" u="sng" dirty="0">
                <a:ln w="0"/>
                <a:solidFill>
                  <a:schemeClr val="accent1">
                    <a:lumMod val="75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(Non-Resident)</a:t>
            </a:r>
          </a:p>
        </p:txBody>
      </p:sp>
    </p:spTree>
    <p:extLst>
      <p:ext uri="{BB962C8B-B14F-4D97-AF65-F5344CB8AC3E}">
        <p14:creationId xmlns:p14="http://schemas.microsoft.com/office/powerpoint/2010/main" val="42808384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194A</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Interest Other Than Interest on Securities</a:t>
            </a:r>
            <a:br>
              <a:rPr lang="en-IN" sz="4400" b="1" u="sng" dirty="0">
                <a:solidFill>
                  <a:schemeClr val="tx1"/>
                </a:solidFill>
                <a:latin typeface="Times New Roman" panose="02020603050405020304" pitchFamily="18" charset="0"/>
                <a:cs typeface="Times New Roman" panose="020206030504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graphicFrame>
        <p:nvGraphicFramePr>
          <p:cNvPr id="3" name="Diagram 2">
            <a:extLst>
              <a:ext uri="{FF2B5EF4-FFF2-40B4-BE49-F238E27FC236}">
                <a16:creationId xmlns:a16="http://schemas.microsoft.com/office/drawing/2014/main" id="{1EEF43B9-3AF3-F9B5-8A9D-8CA3F4F471CF}"/>
              </a:ext>
            </a:extLst>
          </p:cNvPr>
          <p:cNvGraphicFramePr/>
          <p:nvPr>
            <p:extLst>
              <p:ext uri="{D42A27DB-BD31-4B8C-83A1-F6EECF244321}">
                <p14:modId xmlns:p14="http://schemas.microsoft.com/office/powerpoint/2010/main" val="865874176"/>
              </p:ext>
            </p:extLst>
          </p:nvPr>
        </p:nvGraphicFramePr>
        <p:xfrm>
          <a:off x="480403" y="1813300"/>
          <a:ext cx="9101336" cy="4102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a:extLst>
              <a:ext uri="{FF2B5EF4-FFF2-40B4-BE49-F238E27FC236}">
                <a16:creationId xmlns:a16="http://schemas.microsoft.com/office/drawing/2014/main" id="{02A0573A-FDE1-39F8-B148-4EDD06063719}"/>
              </a:ext>
            </a:extLst>
          </p:cNvPr>
          <p:cNvSpPr/>
          <p:nvPr/>
        </p:nvSpPr>
        <p:spPr>
          <a:xfrm>
            <a:off x="480403" y="6140509"/>
            <a:ext cx="9856922" cy="7174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800" i="1" spc="-5" dirty="0">
                <a:latin typeface="Arial" panose="020B0604020202020204" pitchFamily="34" charset="0"/>
                <a:cs typeface="Arial" panose="020B0604020202020204" pitchFamily="34" charset="0"/>
              </a:rPr>
              <a:t>*This section applies to Individual &amp; HUF if their Turnover or gross receipts from Business or profession exceeds Rs. 1Crore or Rs.50 lakhs </a:t>
            </a:r>
            <a:r>
              <a:rPr lang="en-US" sz="1800" i="1" spc="-5" dirty="0">
                <a:effectLst/>
                <a:latin typeface="Arial" panose="020B0604020202020204" pitchFamily="34" charset="0"/>
                <a:ea typeface="Calibri" panose="020F0502020204030204" pitchFamily="34" charset="0"/>
                <a:cs typeface="Arial" panose="020B0604020202020204" pitchFamily="34" charset="0"/>
              </a:rPr>
              <a:t>during</a:t>
            </a:r>
            <a:r>
              <a:rPr lang="en-US" sz="1800" i="1" spc="-50"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the</a:t>
            </a:r>
            <a:r>
              <a:rPr lang="en-US" sz="1800" i="1" spc="-225"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immediately preceding</a:t>
            </a:r>
            <a:r>
              <a:rPr lang="en-US" sz="1800" i="1" spc="-10"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F.Y.</a:t>
            </a:r>
          </a:p>
          <a:p>
            <a:pPr algn="ctr"/>
            <a:endParaRPr lang="en-US" i="1" dirty="0"/>
          </a:p>
        </p:txBody>
      </p:sp>
    </p:spTree>
    <p:extLst>
      <p:ext uri="{BB962C8B-B14F-4D97-AF65-F5344CB8AC3E}">
        <p14:creationId xmlns:p14="http://schemas.microsoft.com/office/powerpoint/2010/main" val="20518488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0595339-4435-DA02-D73D-8D5D13F77E99}"/>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194A</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Interest Other Than Interest on Securities</a:t>
            </a:r>
            <a:br>
              <a:rPr lang="en-IN" sz="4400" b="1" u="sng" dirty="0">
                <a:solidFill>
                  <a:schemeClr val="tx1"/>
                </a:solidFill>
                <a:latin typeface="Times New Roman" panose="02020603050405020304" pitchFamily="18" charset="0"/>
                <a:cs typeface="Times New Roman" panose="020206030504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grpSp>
        <p:nvGrpSpPr>
          <p:cNvPr id="15" name="Group 14">
            <a:extLst>
              <a:ext uri="{FF2B5EF4-FFF2-40B4-BE49-F238E27FC236}">
                <a16:creationId xmlns:a16="http://schemas.microsoft.com/office/drawing/2014/main" id="{15E88371-CA2C-DE6D-36EC-B41E34A9EE88}"/>
              </a:ext>
            </a:extLst>
          </p:cNvPr>
          <p:cNvGrpSpPr/>
          <p:nvPr/>
        </p:nvGrpSpPr>
        <p:grpSpPr>
          <a:xfrm>
            <a:off x="1184816" y="1701705"/>
            <a:ext cx="8710047" cy="4971629"/>
            <a:chOff x="518389" y="1579227"/>
            <a:chExt cx="8710047" cy="4971629"/>
          </a:xfrm>
        </p:grpSpPr>
        <p:graphicFrame>
          <p:nvGraphicFramePr>
            <p:cNvPr id="4" name="Diagram 3">
              <a:extLst>
                <a:ext uri="{FF2B5EF4-FFF2-40B4-BE49-F238E27FC236}">
                  <a16:creationId xmlns:a16="http://schemas.microsoft.com/office/drawing/2014/main" id="{28E3E8C1-4A83-C89F-C4D6-887463A65CE7}"/>
                </a:ext>
              </a:extLst>
            </p:cNvPr>
            <p:cNvGraphicFramePr/>
            <p:nvPr>
              <p:extLst>
                <p:ext uri="{D42A27DB-BD31-4B8C-83A1-F6EECF244321}">
                  <p14:modId xmlns:p14="http://schemas.microsoft.com/office/powerpoint/2010/main" val="547385442"/>
                </p:ext>
              </p:extLst>
            </p:nvPr>
          </p:nvGraphicFramePr>
          <p:xfrm>
            <a:off x="518389" y="1579227"/>
            <a:ext cx="8710047" cy="40023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id="{DB349790-2AF3-0179-EBA8-B8745C34DD1B}"/>
                </a:ext>
              </a:extLst>
            </p:cNvPr>
            <p:cNvSpPr txBox="1"/>
            <p:nvPr/>
          </p:nvSpPr>
          <p:spPr>
            <a:xfrm>
              <a:off x="1399645" y="5834465"/>
              <a:ext cx="1762008" cy="646331"/>
            </a:xfrm>
            <a:prstGeom prst="rect">
              <a:avLst/>
            </a:prstGeom>
            <a:noFill/>
          </p:spPr>
          <p:txBody>
            <a:bodyPr wrap="square" rtlCol="0">
              <a:spAutoFit/>
            </a:bodyPr>
            <a:lstStyle/>
            <a:p>
              <a:r>
                <a:rPr lang="en-US" sz="1800" dirty="0">
                  <a:latin typeface="Times New Roman" panose="02020603050405020304" pitchFamily="18" charset="0"/>
                  <a:cs typeface="Times New Roman" panose="02020603050405020304" pitchFamily="18" charset="0"/>
                </a:rPr>
                <a:t>More than Rs.50,000 in FY</a:t>
              </a:r>
            </a:p>
          </p:txBody>
        </p:sp>
        <p:sp>
          <p:nvSpPr>
            <p:cNvPr id="9" name="TextBox 8">
              <a:extLst>
                <a:ext uri="{FF2B5EF4-FFF2-40B4-BE49-F238E27FC236}">
                  <a16:creationId xmlns:a16="http://schemas.microsoft.com/office/drawing/2014/main" id="{3E53DD90-7E7D-F9F0-2A1A-72E86121358A}"/>
                </a:ext>
              </a:extLst>
            </p:cNvPr>
            <p:cNvSpPr txBox="1"/>
            <p:nvPr/>
          </p:nvSpPr>
          <p:spPr>
            <a:xfrm>
              <a:off x="5931468" y="6027636"/>
              <a:ext cx="2774240" cy="369332"/>
            </a:xfrm>
            <a:prstGeom prst="rect">
              <a:avLst/>
            </a:prstGeom>
            <a:noFill/>
          </p:spPr>
          <p:txBody>
            <a:bodyPr wrap="square" rtlCol="0">
              <a:spAutoFit/>
            </a:bodyPr>
            <a:lstStyle/>
            <a:p>
              <a:r>
                <a:rPr lang="en-US" sz="1800" dirty="0">
                  <a:latin typeface="Times New Roman" panose="02020603050405020304" pitchFamily="18" charset="0"/>
                  <a:cs typeface="Times New Roman" panose="02020603050405020304" pitchFamily="18" charset="0"/>
                </a:rPr>
                <a:t>More than Rs.5000 in FY</a:t>
              </a:r>
            </a:p>
          </p:txBody>
        </p:sp>
        <p:cxnSp>
          <p:nvCxnSpPr>
            <p:cNvPr id="10" name="Straight Arrow Connector 9">
              <a:extLst>
                <a:ext uri="{FF2B5EF4-FFF2-40B4-BE49-F238E27FC236}">
                  <a16:creationId xmlns:a16="http://schemas.microsoft.com/office/drawing/2014/main" id="{49FC988C-6318-76E6-81A9-6C2BBF76EF1E}"/>
                </a:ext>
              </a:extLst>
            </p:cNvPr>
            <p:cNvCxnSpPr>
              <a:cxnSpLocks/>
            </p:cNvCxnSpPr>
            <p:nvPr/>
          </p:nvCxnSpPr>
          <p:spPr>
            <a:xfrm>
              <a:off x="7318588" y="4231037"/>
              <a:ext cx="0" cy="16034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51DD6E2D-0807-E6CD-0DE2-2565AF5D7F0A}"/>
                </a:ext>
              </a:extLst>
            </p:cNvPr>
            <p:cNvCxnSpPr>
              <a:cxnSpLocks/>
            </p:cNvCxnSpPr>
            <p:nvPr/>
          </p:nvCxnSpPr>
          <p:spPr>
            <a:xfrm>
              <a:off x="2105807" y="5550937"/>
              <a:ext cx="0" cy="2835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B304EB1D-CB51-6E5D-E535-05FAD75DC09E}"/>
                </a:ext>
              </a:extLst>
            </p:cNvPr>
            <p:cNvSpPr txBox="1"/>
            <p:nvPr/>
          </p:nvSpPr>
          <p:spPr>
            <a:xfrm>
              <a:off x="3665556" y="5904525"/>
              <a:ext cx="1762008" cy="646331"/>
            </a:xfrm>
            <a:prstGeom prst="rect">
              <a:avLst/>
            </a:prstGeom>
            <a:noFill/>
          </p:spPr>
          <p:txBody>
            <a:bodyPr wrap="square" rtlCol="0">
              <a:spAutoFit/>
            </a:bodyPr>
            <a:lstStyle/>
            <a:p>
              <a:r>
                <a:rPr lang="en-US" sz="1800" dirty="0">
                  <a:latin typeface="Times New Roman" panose="02020603050405020304" pitchFamily="18" charset="0"/>
                  <a:cs typeface="Times New Roman" panose="02020603050405020304" pitchFamily="18" charset="0"/>
                </a:rPr>
                <a:t>More than Rs.40,000 in FY</a:t>
              </a:r>
            </a:p>
          </p:txBody>
        </p:sp>
        <p:cxnSp>
          <p:nvCxnSpPr>
            <p:cNvPr id="12" name="Straight Arrow Connector 11">
              <a:extLst>
                <a:ext uri="{FF2B5EF4-FFF2-40B4-BE49-F238E27FC236}">
                  <a16:creationId xmlns:a16="http://schemas.microsoft.com/office/drawing/2014/main" id="{16932CE4-8981-A403-4C35-BE2C418A6C46}"/>
                </a:ext>
              </a:extLst>
            </p:cNvPr>
            <p:cNvCxnSpPr>
              <a:cxnSpLocks/>
            </p:cNvCxnSpPr>
            <p:nvPr/>
          </p:nvCxnSpPr>
          <p:spPr>
            <a:xfrm>
              <a:off x="4396973" y="5550937"/>
              <a:ext cx="0" cy="2835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6698283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194A</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Interest Other Than Interest on Securities</a:t>
            </a:r>
            <a:br>
              <a:rPr lang="en-IN" sz="4400" b="1" u="sng" dirty="0">
                <a:solidFill>
                  <a:schemeClr val="tx1"/>
                </a:solidFill>
                <a:latin typeface="Times New Roman" panose="02020603050405020304" pitchFamily="18" charset="0"/>
                <a:cs typeface="Times New Roman" panose="020206030504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387457" y="1890282"/>
            <a:ext cx="10315520" cy="454049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400" b="1" u="sng" dirty="0">
                <a:latin typeface="Times New Roman" panose="02020603050405020304" pitchFamily="18" charset="0"/>
                <a:cs typeface="Times New Roman" panose="02020603050405020304" pitchFamily="18" charset="0"/>
              </a:rPr>
              <a:t>Institutions Notified u/s 194A(3)(iii)(f) on which provisions of Sec 194A(1) will not apply.</a:t>
            </a:r>
          </a:p>
          <a:p>
            <a:pPr algn="just"/>
            <a:endParaRPr lang="en-US" sz="2400" b="1"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Any Corporation established by a Central, State or Provincial Act</a:t>
            </a:r>
          </a:p>
          <a:p>
            <a:pPr marL="457200" indent="-457200" algn="just">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Any company in which all the shares are held (whether singly or taken together) by the Government or Reserve Bank of India or corporation owned by the bank</a:t>
            </a:r>
          </a:p>
          <a:p>
            <a:pPr marL="457200" indent="-457200" algn="just">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Any Undertaking or body including a society registered under the Society Registration Act, 1860 financed wholly by the Government</a:t>
            </a:r>
          </a:p>
          <a:p>
            <a:pPr marL="457200" indent="-457200" algn="just">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Various other entities are also notified by various notifications.</a:t>
            </a:r>
          </a:p>
          <a:p>
            <a:pPr algn="just"/>
            <a:endParaRPr lang="en-US" sz="1600" dirty="0">
              <a:latin typeface="Times New Roman" panose="02020603050405020304" pitchFamily="18" charset="0"/>
              <a:cs typeface="Times New Roman" panose="02020603050405020304" pitchFamily="18" charset="0"/>
            </a:endParaRPr>
          </a:p>
          <a:p>
            <a:pPr algn="just"/>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951046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194A</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Interest Other Than Interest on Securities</a:t>
            </a:r>
            <a:br>
              <a:rPr lang="en-IN" sz="4400" b="1" u="sng" dirty="0">
                <a:solidFill>
                  <a:schemeClr val="tx1"/>
                </a:solidFill>
                <a:latin typeface="Times New Roman" panose="02020603050405020304" pitchFamily="18" charset="0"/>
                <a:cs typeface="Times New Roman" panose="020206030504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387456" y="1890281"/>
            <a:ext cx="10435441" cy="478034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457200" indent="-457200" algn="just">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Which interest incomes are not covered under Section 194A?</a:t>
            </a:r>
          </a:p>
          <a:p>
            <a:pPr algn="just"/>
            <a:endParaRPr lang="en-US" sz="2800" b="1" dirty="0">
              <a:latin typeface="Times New Roman" panose="02020603050405020304" pitchFamily="18" charset="0"/>
              <a:cs typeface="Times New Roman" panose="02020603050405020304" pitchFamily="18" charset="0"/>
            </a:endParaRPr>
          </a:p>
          <a:p>
            <a:pPr algn="just"/>
            <a:r>
              <a:rPr lang="en-US" sz="2800" dirty="0">
                <a:latin typeface="Times New Roman" panose="02020603050405020304" pitchFamily="18" charset="0"/>
                <a:cs typeface="Times New Roman" panose="02020603050405020304" pitchFamily="18" charset="0"/>
              </a:rPr>
              <a:t>There are exceptions to this rule of TDS which means in certain scenarios no TDS will be deducted from  the interest income:</a:t>
            </a:r>
          </a:p>
          <a:p>
            <a:pPr algn="just"/>
            <a:endParaRPr lang="en-US" sz="28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Interest earned on a saving bank account</a:t>
            </a:r>
          </a:p>
          <a:p>
            <a:pPr marL="457200" indent="-457200" algn="just">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Interest on income tax refund</a:t>
            </a:r>
          </a:p>
          <a:p>
            <a:pPr marL="457200" indent="-457200" algn="just">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Interest paid by partnership firm to partner is also not subject to TDS </a:t>
            </a:r>
          </a:p>
          <a:p>
            <a:pPr marL="457200" indent="-457200" algn="just">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Interest paid to any bank, LIC, UTI or any insurance company</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58725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194A</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Interest Other Than Interest on Securities</a:t>
            </a:r>
            <a:br>
              <a:rPr lang="en-IN" sz="4400" b="1" u="sng" dirty="0">
                <a:solidFill>
                  <a:schemeClr val="tx1"/>
                </a:solidFill>
                <a:latin typeface="Times New Roman" panose="02020603050405020304" pitchFamily="18" charset="0"/>
                <a:cs typeface="Times New Roman" panose="020206030504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387457" y="1890282"/>
            <a:ext cx="10315520" cy="454049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800" b="1" dirty="0">
                <a:latin typeface="Times New Roman" panose="02020603050405020304" pitchFamily="18" charset="0"/>
                <a:cs typeface="Times New Roman" panose="02020603050405020304" pitchFamily="18" charset="0"/>
              </a:rPr>
              <a:t>Q . Whether the TDS is to be deducted on interest on amount deposited on account of delayed allotment of flats </a:t>
            </a:r>
          </a:p>
          <a:p>
            <a:pPr algn="just"/>
            <a:r>
              <a:rPr lang="en-US" sz="2800" b="1" dirty="0">
                <a:latin typeface="Times New Roman" panose="02020603050405020304" pitchFamily="18" charset="0"/>
                <a:cs typeface="Times New Roman" panose="02020603050405020304" pitchFamily="18" charset="0"/>
              </a:rPr>
              <a:t>Ans</a:t>
            </a:r>
            <a:r>
              <a:rPr lang="en-US" sz="2800" dirty="0">
                <a:latin typeface="Times New Roman" panose="02020603050405020304" pitchFamily="18" charset="0"/>
                <a:cs typeface="Times New Roman" panose="02020603050405020304" pitchFamily="18" charset="0"/>
              </a:rPr>
              <a:t>. Interest on amount deposited on account of delayed allotment of flats does not fall u/s 2(28A), the amount being in nature of damages, the assessee is not liable to tax at source</a:t>
            </a:r>
          </a:p>
          <a:p>
            <a:pPr algn="just"/>
            <a:endParaRPr lang="en-US" sz="28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800" b="1" dirty="0">
                <a:latin typeface="Times New Roman" panose="02020603050405020304" pitchFamily="18" charset="0"/>
                <a:cs typeface="Times New Roman" panose="02020603050405020304" pitchFamily="18" charset="0"/>
              </a:rPr>
              <a:t>[CIT v HP Housing Board(2012) 340 ITR 388(HP)] </a:t>
            </a:r>
          </a:p>
          <a:p>
            <a:pPr algn="just"/>
            <a:endParaRPr lang="en-US" sz="1600" dirty="0">
              <a:latin typeface="Times New Roman" panose="02020603050405020304" pitchFamily="18" charset="0"/>
              <a:cs typeface="Times New Roman" panose="02020603050405020304" pitchFamily="18" charset="0"/>
            </a:endParaRPr>
          </a:p>
          <a:p>
            <a:pPr algn="just"/>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2955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5400" b="1" u="sng" dirty="0">
                <a:solidFill>
                  <a:schemeClr val="tx1"/>
                </a:solidFill>
                <a:latin typeface="Times New Roman" panose="02020603050405020304" pitchFamily="18" charset="0"/>
                <a:cs typeface="Times New Roman" panose="02020603050405020304" pitchFamily="18" charset="0"/>
              </a:rPr>
              <a:t>Background of TDS/TCS</a:t>
            </a:r>
          </a:p>
        </p:txBody>
      </p:sp>
      <p:sp>
        <p:nvSpPr>
          <p:cNvPr id="5" name="Rectangle: Rounded Corners 4">
            <a:extLst>
              <a:ext uri="{FF2B5EF4-FFF2-40B4-BE49-F238E27FC236}">
                <a16:creationId xmlns:a16="http://schemas.microsoft.com/office/drawing/2014/main" id="{778271AA-27B1-82C6-CE56-0D7E21BE0915}"/>
              </a:ext>
            </a:extLst>
          </p:cNvPr>
          <p:cNvSpPr/>
          <p:nvPr/>
        </p:nvSpPr>
        <p:spPr>
          <a:xfrm>
            <a:off x="508490" y="1284514"/>
            <a:ext cx="9407471" cy="2444304"/>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marL="342900" marR="378460" lvl="0" indent="-342900" algn="just">
              <a:lnSpc>
                <a:spcPct val="107000"/>
              </a:lnSpc>
              <a:spcBef>
                <a:spcPts val="795"/>
              </a:spcBef>
              <a:spcAft>
                <a:spcPts val="0"/>
              </a:spcAft>
              <a:buSzPts val="1050"/>
              <a:buFont typeface="Wingdings" panose="05000000000000000000" pitchFamily="2" charset="2"/>
              <a:buChar char="v"/>
              <a:tabLst>
                <a:tab pos="583565" algn="l"/>
              </a:tabLst>
            </a:pP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Chapter XVII of th</a:t>
            </a:r>
            <a:r>
              <a:rPr lang="en-US" sz="2800" b="1" dirty="0">
                <a:latin typeface="Times New Roman" panose="02020603050405020304" pitchFamily="18" charset="0"/>
                <a:ea typeface="Calibri" panose="020F0502020204030204" pitchFamily="34" charset="0"/>
                <a:cs typeface="Times New Roman" panose="02020603050405020304" pitchFamily="18" charset="0"/>
              </a:rPr>
              <a:t>e Income Tax Act, 1961 deals with the provisions of Tax Deduction at Source and Tax Collection at Sources</a:t>
            </a:r>
          </a:p>
          <a:p>
            <a:pPr marL="342900" marR="378460" lvl="0" indent="-342900" algn="just">
              <a:lnSpc>
                <a:spcPct val="107000"/>
              </a:lnSpc>
              <a:spcBef>
                <a:spcPts val="795"/>
              </a:spcBef>
              <a:spcAft>
                <a:spcPts val="0"/>
              </a:spcAft>
              <a:buSzPts val="1050"/>
              <a:buFont typeface="Wingdings" panose="05000000000000000000" pitchFamily="2" charset="2"/>
              <a:buChar char="v"/>
              <a:tabLst>
                <a:tab pos="583565" algn="l"/>
              </a:tabLst>
            </a:pPr>
            <a:endParaRPr lang="en-US" sz="2200" b="1" dirty="0">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044CC12D-A6FB-74B5-F3D1-8E7E1B6DF9C3}"/>
              </a:ext>
            </a:extLst>
          </p:cNvPr>
          <p:cNvGraphicFramePr>
            <a:graphicFrameLocks noGrp="1"/>
          </p:cNvGraphicFramePr>
          <p:nvPr>
            <p:extLst>
              <p:ext uri="{D42A27DB-BD31-4B8C-83A1-F6EECF244321}">
                <p14:modId xmlns:p14="http://schemas.microsoft.com/office/powerpoint/2010/main" val="1048936135"/>
              </p:ext>
            </p:extLst>
          </p:nvPr>
        </p:nvGraphicFramePr>
        <p:xfrm>
          <a:off x="1025752" y="3186339"/>
          <a:ext cx="8596312" cy="2582972"/>
        </p:xfrm>
        <a:graphic>
          <a:graphicData uri="http://schemas.openxmlformats.org/drawingml/2006/table">
            <a:tbl>
              <a:tblPr firstRow="1" bandRow="1">
                <a:tableStyleId>{5C22544A-7EE6-4342-B048-85BDC9FD1C3A}</a:tableStyleId>
              </a:tblPr>
              <a:tblGrid>
                <a:gridCol w="3975370">
                  <a:extLst>
                    <a:ext uri="{9D8B030D-6E8A-4147-A177-3AD203B41FA5}">
                      <a16:colId xmlns:a16="http://schemas.microsoft.com/office/drawing/2014/main" val="1284703666"/>
                    </a:ext>
                  </a:extLst>
                </a:gridCol>
                <a:gridCol w="4620942">
                  <a:extLst>
                    <a:ext uri="{9D8B030D-6E8A-4147-A177-3AD203B41FA5}">
                      <a16:colId xmlns:a16="http://schemas.microsoft.com/office/drawing/2014/main" val="1916575635"/>
                    </a:ext>
                  </a:extLst>
                </a:gridCol>
              </a:tblGrid>
              <a:tr h="288809">
                <a:tc>
                  <a:txBody>
                    <a:bodyPr/>
                    <a:lstStyle/>
                    <a:p>
                      <a:pPr algn="ctr" rtl="0" fontAlgn="ctr"/>
                      <a:r>
                        <a:rPr lang="en-IN" sz="2800" b="1" u="none" strike="noStrike" dirty="0">
                          <a:effectLst/>
                          <a:latin typeface="Times New Roman" panose="02020603050405020304" pitchFamily="18" charset="0"/>
                          <a:cs typeface="Times New Roman" panose="02020603050405020304" pitchFamily="18" charset="0"/>
                        </a:rPr>
                        <a:t>Chapter</a:t>
                      </a:r>
                      <a:endParaRPr lang="en-IN" sz="2800" b="1" i="0" u="none" strike="noStrike" dirty="0">
                        <a:solidFill>
                          <a:srgbClr val="FFFFFF"/>
                        </a:solidFill>
                        <a:effectLst/>
                        <a:latin typeface="Times New Roman" panose="02020603050405020304" pitchFamily="18" charset="0"/>
                        <a:cs typeface="Times New Roman" panose="02020603050405020304" pitchFamily="18" charset="0"/>
                      </a:endParaRPr>
                    </a:p>
                  </a:txBody>
                  <a:tcPr marL="5663" marR="5663" marT="5663" marB="0" anchor="ctr"/>
                </a:tc>
                <a:tc>
                  <a:txBody>
                    <a:bodyPr/>
                    <a:lstStyle/>
                    <a:p>
                      <a:pPr algn="ctr" rtl="0" fontAlgn="ctr"/>
                      <a:r>
                        <a:rPr lang="en-IN" sz="2800" b="1" u="none" strike="noStrike">
                          <a:effectLst/>
                          <a:latin typeface="Times New Roman" panose="02020603050405020304" pitchFamily="18" charset="0"/>
                          <a:cs typeface="Times New Roman" panose="02020603050405020304" pitchFamily="18" charset="0"/>
                        </a:rPr>
                        <a:t>Section</a:t>
                      </a:r>
                      <a:endParaRPr lang="en-IN" sz="2800" b="1" i="0" u="none" strike="noStrike">
                        <a:solidFill>
                          <a:srgbClr val="FFFFFF"/>
                        </a:solidFill>
                        <a:effectLst/>
                        <a:latin typeface="Times New Roman" panose="02020603050405020304" pitchFamily="18" charset="0"/>
                        <a:cs typeface="Times New Roman" panose="02020603050405020304" pitchFamily="18" charset="0"/>
                      </a:endParaRPr>
                    </a:p>
                  </a:txBody>
                  <a:tcPr marL="5663" marR="5663" marT="5663" marB="0" anchor="ctr"/>
                </a:tc>
                <a:extLst>
                  <a:ext uri="{0D108BD9-81ED-4DB2-BD59-A6C34878D82A}">
                    <a16:rowId xmlns:a16="http://schemas.microsoft.com/office/drawing/2014/main" val="555691497"/>
                  </a:ext>
                </a:extLst>
              </a:tr>
              <a:tr h="266157">
                <a:tc>
                  <a:txBody>
                    <a:bodyPr/>
                    <a:lstStyle/>
                    <a:p>
                      <a:pPr algn="ctr" rtl="0" fontAlgn="ctr"/>
                      <a:r>
                        <a:rPr lang="en-IN" sz="2800" b="1" u="none" strike="noStrike" dirty="0">
                          <a:effectLst/>
                          <a:latin typeface="Times New Roman" panose="02020603050405020304" pitchFamily="18" charset="0"/>
                          <a:cs typeface="Times New Roman" panose="02020603050405020304" pitchFamily="18" charset="0"/>
                        </a:rPr>
                        <a:t>XVII-A- General</a:t>
                      </a:r>
                      <a:endParaRPr lang="en-IN" sz="2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663" marR="5663" marT="5663" marB="0" anchor="ctr"/>
                </a:tc>
                <a:tc>
                  <a:txBody>
                    <a:bodyPr/>
                    <a:lstStyle/>
                    <a:p>
                      <a:pPr algn="ctr" rtl="0" fontAlgn="ctr"/>
                      <a:r>
                        <a:rPr lang="en-US" sz="2800" b="1" u="none" strike="noStrike">
                          <a:effectLst/>
                          <a:latin typeface="Times New Roman" panose="02020603050405020304" pitchFamily="18" charset="0"/>
                          <a:cs typeface="Times New Roman" panose="02020603050405020304" pitchFamily="18" charset="0"/>
                        </a:rPr>
                        <a:t>Section 190 to Section 191</a:t>
                      </a:r>
                      <a:endParaRPr lang="en-US" sz="2800" b="1" i="0" u="none" strike="noStrike">
                        <a:solidFill>
                          <a:srgbClr val="000000"/>
                        </a:solidFill>
                        <a:effectLst/>
                        <a:latin typeface="Times New Roman" panose="02020603050405020304" pitchFamily="18" charset="0"/>
                        <a:cs typeface="Times New Roman" panose="02020603050405020304" pitchFamily="18" charset="0"/>
                      </a:endParaRPr>
                    </a:p>
                  </a:txBody>
                  <a:tcPr marL="5663" marR="5663" marT="5663" marB="0" anchor="ctr"/>
                </a:tc>
                <a:extLst>
                  <a:ext uri="{0D108BD9-81ED-4DB2-BD59-A6C34878D82A}">
                    <a16:rowId xmlns:a16="http://schemas.microsoft.com/office/drawing/2014/main" val="2862533210"/>
                  </a:ext>
                </a:extLst>
              </a:tr>
              <a:tr h="260494">
                <a:tc>
                  <a:txBody>
                    <a:bodyPr/>
                    <a:lstStyle/>
                    <a:p>
                      <a:pPr algn="ctr" rtl="0" fontAlgn="ctr"/>
                      <a:r>
                        <a:rPr lang="en-IN" sz="2800" b="1" u="none" strike="noStrike" dirty="0">
                          <a:effectLst/>
                          <a:latin typeface="Times New Roman" panose="02020603050405020304" pitchFamily="18" charset="0"/>
                          <a:cs typeface="Times New Roman" panose="02020603050405020304" pitchFamily="18" charset="0"/>
                        </a:rPr>
                        <a:t>XVII-B- Deduction at Source</a:t>
                      </a:r>
                      <a:endParaRPr lang="en-IN" sz="2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663" marR="5663" marT="5663" marB="0" anchor="ctr"/>
                </a:tc>
                <a:tc>
                  <a:txBody>
                    <a:bodyPr/>
                    <a:lstStyle/>
                    <a:p>
                      <a:pPr algn="ctr" rtl="0" fontAlgn="ctr"/>
                      <a:r>
                        <a:rPr lang="en-IN" sz="2800" b="1" u="none" strike="noStrike">
                          <a:effectLst/>
                          <a:latin typeface="Times New Roman" panose="02020603050405020304" pitchFamily="18" charset="0"/>
                          <a:cs typeface="Times New Roman" panose="02020603050405020304" pitchFamily="18" charset="0"/>
                        </a:rPr>
                        <a:t>Section 192 to 206AB</a:t>
                      </a:r>
                      <a:endParaRPr lang="en-IN" sz="2800" b="1" i="0" u="none" strike="noStrike">
                        <a:solidFill>
                          <a:srgbClr val="000000"/>
                        </a:solidFill>
                        <a:effectLst/>
                        <a:latin typeface="Times New Roman" panose="02020603050405020304" pitchFamily="18" charset="0"/>
                        <a:cs typeface="Times New Roman" panose="02020603050405020304" pitchFamily="18" charset="0"/>
                      </a:endParaRPr>
                    </a:p>
                  </a:txBody>
                  <a:tcPr marL="5663" marR="5663" marT="5663" marB="0" anchor="ctr"/>
                </a:tc>
                <a:extLst>
                  <a:ext uri="{0D108BD9-81ED-4DB2-BD59-A6C34878D82A}">
                    <a16:rowId xmlns:a16="http://schemas.microsoft.com/office/drawing/2014/main" val="3807065466"/>
                  </a:ext>
                </a:extLst>
              </a:tr>
              <a:tr h="260494">
                <a:tc>
                  <a:txBody>
                    <a:bodyPr/>
                    <a:lstStyle/>
                    <a:p>
                      <a:pPr algn="ctr" rtl="0" fontAlgn="ctr"/>
                      <a:r>
                        <a:rPr lang="en-IN" sz="2800" b="1" u="none" strike="noStrike" dirty="0">
                          <a:effectLst/>
                          <a:latin typeface="Times New Roman" panose="02020603050405020304" pitchFamily="18" charset="0"/>
                          <a:cs typeface="Times New Roman" panose="02020603050405020304" pitchFamily="18" charset="0"/>
                        </a:rPr>
                        <a:t>XVII-BB- Collection at Source</a:t>
                      </a:r>
                      <a:endParaRPr lang="en-IN" sz="2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663" marR="5663" marT="5663" marB="0" anchor="ctr"/>
                </a:tc>
                <a:tc>
                  <a:txBody>
                    <a:bodyPr/>
                    <a:lstStyle/>
                    <a:p>
                      <a:pPr algn="ctr" rtl="0" fontAlgn="ctr"/>
                      <a:r>
                        <a:rPr lang="en-IN" sz="2800" b="1" u="none" strike="noStrike" dirty="0">
                          <a:effectLst/>
                          <a:latin typeface="Times New Roman" panose="02020603050405020304" pitchFamily="18" charset="0"/>
                          <a:cs typeface="Times New Roman" panose="02020603050405020304" pitchFamily="18" charset="0"/>
                        </a:rPr>
                        <a:t>Section 206C to 206CCA</a:t>
                      </a:r>
                      <a:endParaRPr lang="en-IN" sz="2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663" marR="5663" marT="5663" marB="0" anchor="ctr"/>
                </a:tc>
                <a:extLst>
                  <a:ext uri="{0D108BD9-81ED-4DB2-BD59-A6C34878D82A}">
                    <a16:rowId xmlns:a16="http://schemas.microsoft.com/office/drawing/2014/main" val="3741906561"/>
                  </a:ext>
                </a:extLst>
              </a:tr>
            </a:tbl>
          </a:graphicData>
        </a:graphic>
      </p:graphicFrame>
    </p:spTree>
    <p:extLst>
      <p:ext uri="{BB962C8B-B14F-4D97-AF65-F5344CB8AC3E}">
        <p14:creationId xmlns:p14="http://schemas.microsoft.com/office/powerpoint/2010/main" val="40940693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194A</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Interest Other Than Interest on Securities</a:t>
            </a:r>
            <a:br>
              <a:rPr lang="en-IN" sz="4400" b="1" u="sng" dirty="0">
                <a:solidFill>
                  <a:schemeClr val="tx1"/>
                </a:solidFill>
                <a:latin typeface="Times New Roman" panose="02020603050405020304" pitchFamily="18" charset="0"/>
                <a:cs typeface="Times New Roman" panose="020206030504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387457" y="1890282"/>
            <a:ext cx="10315520" cy="454049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800" b="1" dirty="0">
                <a:latin typeface="Times New Roman" panose="02020603050405020304" pitchFamily="18" charset="0"/>
                <a:cs typeface="Times New Roman" panose="02020603050405020304" pitchFamily="18" charset="0"/>
              </a:rPr>
              <a:t>Q . Whether the TDS is to be deducted on Interest paid to supplier on delayed payment for domestic purchase. </a:t>
            </a:r>
          </a:p>
          <a:p>
            <a:pPr algn="just"/>
            <a:r>
              <a:rPr lang="en-US" sz="2800" b="1" dirty="0">
                <a:latin typeface="Times New Roman" panose="02020603050405020304" pitchFamily="18" charset="0"/>
                <a:cs typeface="Times New Roman" panose="02020603050405020304" pitchFamily="18" charset="0"/>
              </a:rPr>
              <a:t>Ans</a:t>
            </a:r>
            <a:r>
              <a:rPr lang="en-US" sz="2800" dirty="0">
                <a:latin typeface="Times New Roman" panose="02020603050405020304" pitchFamily="18" charset="0"/>
                <a:cs typeface="Times New Roman" panose="02020603050405020304" pitchFamily="18" charset="0"/>
              </a:rPr>
              <a:t>. A payment which has direct link and immediate nexus with trading liability will not fall within category of interest; while paying interest on delayed payment of purchase bills, no TDS obligation arises.</a:t>
            </a:r>
          </a:p>
          <a:p>
            <a:pPr algn="just"/>
            <a:endParaRPr lang="en-US" sz="28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800" b="1" dirty="0">
                <a:latin typeface="Times New Roman" panose="02020603050405020304" pitchFamily="18" charset="0"/>
                <a:cs typeface="Times New Roman" panose="02020603050405020304" pitchFamily="18" charset="0"/>
              </a:rPr>
              <a:t>[Sri Venkatesh Paper Agencies (Hyd.) (P.) Ltd. V. DCIT (2013) 55 SOT 332 (</a:t>
            </a:r>
            <a:r>
              <a:rPr lang="en-US" sz="2800" b="1" dirty="0" err="1">
                <a:latin typeface="Times New Roman" panose="02020603050405020304" pitchFamily="18" charset="0"/>
                <a:cs typeface="Times New Roman" panose="02020603050405020304" pitchFamily="18" charset="0"/>
              </a:rPr>
              <a:t>Hyd</a:t>
            </a:r>
            <a:r>
              <a:rPr lang="en-US" sz="2800" b="1" dirty="0">
                <a:latin typeface="Times New Roman" panose="02020603050405020304" pitchFamily="18" charset="0"/>
                <a:cs typeface="Times New Roman" panose="02020603050405020304" pitchFamily="18" charset="0"/>
              </a:rPr>
              <a:t> ITAT)]</a:t>
            </a:r>
          </a:p>
          <a:p>
            <a:pPr algn="just"/>
            <a:endParaRPr lang="en-US" sz="1600" dirty="0">
              <a:latin typeface="Times New Roman" panose="02020603050405020304" pitchFamily="18" charset="0"/>
              <a:cs typeface="Times New Roman" panose="02020603050405020304" pitchFamily="18" charset="0"/>
            </a:endParaRPr>
          </a:p>
          <a:p>
            <a:pPr algn="just"/>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40317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194A</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Interest Other Than Interest on Securities</a:t>
            </a:r>
            <a:br>
              <a:rPr lang="en-IN" sz="4400" b="1" u="sng" dirty="0">
                <a:solidFill>
                  <a:schemeClr val="tx1"/>
                </a:solidFill>
                <a:latin typeface="Times New Roman" panose="02020603050405020304" pitchFamily="18" charset="0"/>
                <a:cs typeface="Times New Roman" panose="020206030504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17437"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the TDS is factoring/ discounting charges paid by Assessee</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Where an </a:t>
            </a:r>
            <a:r>
              <a:rPr lang="en-US" sz="2600" dirty="0" err="1">
                <a:latin typeface="Times New Roman" panose="02020603050405020304" pitchFamily="18" charset="0"/>
                <a:cs typeface="Times New Roman" panose="02020603050405020304" pitchFamily="18" charset="0"/>
              </a:rPr>
              <a:t>assesse</a:t>
            </a:r>
            <a:r>
              <a:rPr lang="en-US" sz="2600" dirty="0">
                <a:latin typeface="Times New Roman" panose="02020603050405020304" pitchFamily="18" charset="0"/>
                <a:cs typeface="Times New Roman" panose="02020603050405020304" pitchFamily="18" charset="0"/>
              </a:rPr>
              <a:t> availed  factoring services from another party and allowed the latter to deduct the factoring and discounting charges, it cannot be considered to be interest payment and hence there is no requirement for deducting TDS</a:t>
            </a:r>
          </a:p>
          <a:p>
            <a:pPr algn="just"/>
            <a:endParaRPr lang="en-US" sz="26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[Principal CIT v M sons Gems N </a:t>
            </a:r>
            <a:r>
              <a:rPr lang="en-US" sz="2600" b="1" dirty="0" err="1">
                <a:latin typeface="Times New Roman" panose="02020603050405020304" pitchFamily="18" charset="0"/>
                <a:cs typeface="Times New Roman" panose="02020603050405020304" pitchFamily="18" charset="0"/>
              </a:rPr>
              <a:t>Jewellery</a:t>
            </a:r>
            <a:r>
              <a:rPr lang="en-US" sz="2600" b="1" dirty="0">
                <a:latin typeface="Times New Roman" panose="02020603050405020304" pitchFamily="18" charset="0"/>
                <a:cs typeface="Times New Roman" panose="02020603050405020304" pitchFamily="18" charset="0"/>
              </a:rPr>
              <a:t> P. Ltd. (2016) 239 </a:t>
            </a:r>
            <a:r>
              <a:rPr lang="en-US" sz="2600" b="1" dirty="0" err="1">
                <a:latin typeface="Times New Roman" panose="02020603050405020304" pitchFamily="18" charset="0"/>
                <a:cs typeface="Times New Roman" panose="02020603050405020304" pitchFamily="18" charset="0"/>
              </a:rPr>
              <a:t>Taxmann</a:t>
            </a:r>
            <a:r>
              <a:rPr lang="en-US" sz="2600" b="1" dirty="0">
                <a:latin typeface="Times New Roman" panose="02020603050405020304" pitchFamily="18" charset="0"/>
                <a:cs typeface="Times New Roman" panose="02020603050405020304" pitchFamily="18" charset="0"/>
              </a:rPr>
              <a:t> 530 (del)]</a:t>
            </a: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[CIT v MKJ Enterprises Ltd. (2015) 228 </a:t>
            </a:r>
            <a:r>
              <a:rPr lang="en-US" sz="2600" b="1" dirty="0" err="1">
                <a:latin typeface="Times New Roman" panose="02020603050405020304" pitchFamily="18" charset="0"/>
                <a:cs typeface="Times New Roman" panose="02020603050405020304" pitchFamily="18" charset="0"/>
              </a:rPr>
              <a:t>Taxmann</a:t>
            </a:r>
            <a:r>
              <a:rPr lang="en-US" sz="2600" b="1" dirty="0">
                <a:latin typeface="Times New Roman" panose="02020603050405020304" pitchFamily="18" charset="0"/>
                <a:cs typeface="Times New Roman" panose="02020603050405020304" pitchFamily="18" charset="0"/>
              </a:rPr>
              <a:t> 61 (Mag) (Cal)]</a:t>
            </a:r>
            <a:endParaRPr lang="en-US" sz="2600" dirty="0">
              <a:latin typeface="Times New Roman" panose="02020603050405020304" pitchFamily="18" charset="0"/>
              <a:cs typeface="Times New Roman" panose="02020603050405020304" pitchFamily="18" charset="0"/>
            </a:endParaRPr>
          </a:p>
          <a:p>
            <a:pPr algn="just"/>
            <a:endParaRPr lang="en-US" sz="2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15193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194A</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TDS on Interest Other Than Interest on Securities</a:t>
            </a:r>
            <a:br>
              <a:rPr lang="en-IN" sz="4400" b="1" u="sng" dirty="0">
                <a:solidFill>
                  <a:schemeClr val="tx1"/>
                </a:solidFill>
                <a:latin typeface="Times New Roman" panose="02020603050405020304" pitchFamily="18" charset="0"/>
                <a:cs typeface="Times New Roman" panose="020206030504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17437"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is applicable on reimbursement of interest by subsidiary to parent company where there is no element of Income. </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When there is no element of income and there is only reimbursement of interest by subsidiary to parent company, no TDS liability would arise under section 194A on such reimbursement.</a:t>
            </a:r>
          </a:p>
          <a:p>
            <a:pPr algn="just"/>
            <a:endParaRPr lang="en-US" sz="26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[Onward e-services Ltd. v ACIT (2012) 52 SOT 66 (Mum) (URO)]</a:t>
            </a:r>
          </a:p>
          <a:p>
            <a:pPr algn="just"/>
            <a:endParaRPr lang="en-US" sz="2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84162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1"/>
            <a:ext cx="12192001" cy="1603949"/>
          </a:xfrm>
          <a:solidFill>
            <a:srgbClr val="92D050"/>
          </a:solidFill>
          <a:ln>
            <a:solidFill>
              <a:schemeClr val="accent1">
                <a:lumMod val="60000"/>
                <a:lumOff val="40000"/>
              </a:schemeClr>
            </a:solidFill>
          </a:ln>
        </p:spPr>
        <p:txBody>
          <a:bodyPr>
            <a:noAutofit/>
          </a:bodyPr>
          <a:lstStyle/>
          <a:p>
            <a:pPr algn="ctr"/>
            <a:r>
              <a:rPr lang="en-US" sz="4000" b="1" u="sng" dirty="0">
                <a:solidFill>
                  <a:schemeClr val="tx1"/>
                </a:solidFill>
                <a:latin typeface="Times New Roman" panose="02020603050405020304" pitchFamily="18" charset="0"/>
                <a:cs typeface="Times New Roman" panose="02020603050405020304" pitchFamily="18" charset="0"/>
              </a:rPr>
              <a:t>Section 194BA</a:t>
            </a:r>
            <a:br>
              <a:rPr lang="en-US" sz="4000" b="1" u="sng" dirty="0">
                <a:solidFill>
                  <a:schemeClr val="tx1"/>
                </a:solidFill>
                <a:latin typeface="Times New Roman" panose="02020603050405020304" pitchFamily="18" charset="0"/>
                <a:cs typeface="Times New Roman" panose="02020603050405020304" pitchFamily="18" charset="0"/>
              </a:rPr>
            </a:br>
            <a:r>
              <a:rPr lang="en-US" sz="4000" b="1" u="sng" dirty="0">
                <a:solidFill>
                  <a:schemeClr val="tx1"/>
                </a:solidFill>
                <a:latin typeface="Times New Roman" panose="02020603050405020304" pitchFamily="18" charset="0"/>
                <a:cs typeface="Times New Roman" panose="02020603050405020304" pitchFamily="18" charset="0"/>
              </a:rPr>
              <a:t> Winnings from Online games </a:t>
            </a:r>
            <a:endParaRPr lang="en-US" sz="4000" b="1" u="sng" dirty="0">
              <a:solidFill>
                <a:srgbClr val="0070C0"/>
              </a:solidFill>
              <a:latin typeface="Century Schoolbook Bold" panose="02040804060505020304" pitchFamily="18" charset="0"/>
            </a:endParaRPr>
          </a:p>
        </p:txBody>
      </p:sp>
      <p:graphicFrame>
        <p:nvGraphicFramePr>
          <p:cNvPr id="3" name="Diagram 2">
            <a:extLst>
              <a:ext uri="{FF2B5EF4-FFF2-40B4-BE49-F238E27FC236}">
                <a16:creationId xmlns:a16="http://schemas.microsoft.com/office/drawing/2014/main" id="{1EEF43B9-3AF3-F9B5-8A9D-8CA3F4F471CF}"/>
              </a:ext>
            </a:extLst>
          </p:cNvPr>
          <p:cNvGraphicFramePr/>
          <p:nvPr/>
        </p:nvGraphicFramePr>
        <p:xfrm>
          <a:off x="825685" y="2021383"/>
          <a:ext cx="9997213" cy="4319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720997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1"/>
            <a:ext cx="12192001" cy="1875295"/>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194BA</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 Winnings from Online games </a:t>
            </a:r>
            <a:endParaRPr lang="en-US" sz="4400" b="1" u="sng" dirty="0">
              <a:solidFill>
                <a:srgbClr val="0070C0"/>
              </a:solidFill>
              <a:latin typeface="Century Schoolbook Bold" panose="02040804060505020304" pitchFamily="18" charset="0"/>
            </a:endParaRPr>
          </a:p>
        </p:txBody>
      </p:sp>
      <p:sp>
        <p:nvSpPr>
          <p:cNvPr id="7" name="Scroll: Vertical 6">
            <a:extLst>
              <a:ext uri="{FF2B5EF4-FFF2-40B4-BE49-F238E27FC236}">
                <a16:creationId xmlns:a16="http://schemas.microsoft.com/office/drawing/2014/main" id="{2F274C46-7323-1B99-3AC4-D2C7307027B8}"/>
              </a:ext>
            </a:extLst>
          </p:cNvPr>
          <p:cNvSpPr/>
          <p:nvPr/>
        </p:nvSpPr>
        <p:spPr>
          <a:xfrm>
            <a:off x="689547" y="2383435"/>
            <a:ext cx="10538086" cy="4002375"/>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lgn="just">
              <a:buFont typeface="Wingdings" panose="05000000000000000000" pitchFamily="2" charset="2"/>
              <a:buChar char="Ø"/>
            </a:pPr>
            <a:r>
              <a:rPr lang="en-US" sz="1800" dirty="0"/>
              <a:t>As per section 194BA, a person who responsible for paying to any person </a:t>
            </a:r>
            <a:r>
              <a:rPr lang="en-US" sz="1800" b="1" dirty="0"/>
              <a:t>any income by way of winnings from any online game</a:t>
            </a:r>
            <a:r>
              <a:rPr lang="en-US" sz="1800" dirty="0"/>
              <a:t> during the financial year, shall be liable to deduct TDS on the </a:t>
            </a:r>
            <a:r>
              <a:rPr lang="en-US" sz="1800" b="1" dirty="0"/>
              <a:t>net winnings</a:t>
            </a:r>
            <a:r>
              <a:rPr lang="en-US" sz="1800" dirty="0"/>
              <a:t> in the person’s user account.</a:t>
            </a:r>
          </a:p>
          <a:p>
            <a:pPr marL="285750" indent="-285750" algn="just">
              <a:buFont typeface="Wingdings" panose="05000000000000000000" pitchFamily="2" charset="2"/>
              <a:buChar char="Ø"/>
            </a:pPr>
            <a:endParaRPr lang="en-US" sz="1800" dirty="0"/>
          </a:p>
          <a:p>
            <a:pPr marL="285750" indent="-285750" algn="just">
              <a:buFont typeface="Wingdings" panose="05000000000000000000" pitchFamily="2" charset="2"/>
              <a:buChar char="Ø"/>
            </a:pPr>
            <a:r>
              <a:rPr lang="en-US" sz="1800" dirty="0"/>
              <a:t>Tax to be deducted </a:t>
            </a:r>
            <a:r>
              <a:rPr lang="en-US" sz="1800" b="1" dirty="0"/>
              <a:t>at the time of withdrawal</a:t>
            </a:r>
            <a:r>
              <a:rPr lang="en-US" sz="1800" dirty="0"/>
              <a:t> as well as </a:t>
            </a:r>
            <a:r>
              <a:rPr lang="en-US" sz="1800" b="1" dirty="0"/>
              <a:t>at the end of the financial year.</a:t>
            </a:r>
          </a:p>
          <a:p>
            <a:pPr marL="285750" indent="-285750" algn="just">
              <a:buFont typeface="Wingdings" panose="05000000000000000000" pitchFamily="2" charset="2"/>
              <a:buChar char="Ø"/>
            </a:pPr>
            <a:endParaRPr lang="en-US" sz="1800" b="1" dirty="0"/>
          </a:p>
          <a:p>
            <a:pPr marL="285750" indent="-285750" algn="just">
              <a:buFont typeface="Wingdings" panose="05000000000000000000" pitchFamily="2" charset="2"/>
              <a:buChar char="Ø"/>
            </a:pPr>
            <a:r>
              <a:rPr lang="en-US" sz="1800" dirty="0"/>
              <a:t>The manner of computation of net winning has now been prescribed in Rule 133 of the Income Tax Rules 1962, vide Notification no. 28/2023 dated 22</a:t>
            </a:r>
            <a:r>
              <a:rPr lang="en-US" sz="1800" baseline="30000" dirty="0"/>
              <a:t>nd</a:t>
            </a:r>
            <a:r>
              <a:rPr lang="en-US" sz="1800" dirty="0"/>
              <a:t> May 2023.</a:t>
            </a:r>
          </a:p>
          <a:p>
            <a:pPr marL="285750" indent="-285750" algn="just">
              <a:buFont typeface="Wingdings" panose="05000000000000000000" pitchFamily="2" charset="2"/>
              <a:buChar char="Ø"/>
            </a:pPr>
            <a:endParaRPr lang="en-US" sz="1800" dirty="0"/>
          </a:p>
          <a:p>
            <a:pPr marL="285750" indent="-285750" algn="just">
              <a:buFont typeface="Wingdings" panose="05000000000000000000" pitchFamily="2" charset="2"/>
              <a:buChar char="Ø"/>
            </a:pPr>
            <a:r>
              <a:rPr lang="en-IN" sz="1800" dirty="0"/>
              <a:t>Further Circular No. 05/2023 has been issued by CBDT on </a:t>
            </a:r>
            <a:r>
              <a:rPr lang="en-US" sz="1800" dirty="0"/>
              <a:t>22</a:t>
            </a:r>
            <a:r>
              <a:rPr lang="en-US" sz="1800" baseline="30000" dirty="0"/>
              <a:t>nd</a:t>
            </a:r>
            <a:r>
              <a:rPr lang="en-US" sz="1800" dirty="0"/>
              <a:t> May 2023 for removal of difficulties.</a:t>
            </a:r>
            <a:endParaRPr lang="en-IN" sz="1800" dirty="0"/>
          </a:p>
        </p:txBody>
      </p:sp>
    </p:spTree>
    <p:extLst>
      <p:ext uri="{BB962C8B-B14F-4D97-AF65-F5344CB8AC3E}">
        <p14:creationId xmlns:p14="http://schemas.microsoft.com/office/powerpoint/2010/main" val="28308143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194C</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Payments to Contractors and Sub-Contractors</a:t>
            </a:r>
            <a:br>
              <a:rPr lang="en-IN" sz="4000" b="1" u="sng" dirty="0">
                <a:solidFill>
                  <a:srgbClr val="0070C0"/>
                </a:solidFill>
                <a:latin typeface="Century Schoolbook Bold" panose="02040804060505020304" pitchFamily="18" charset="0"/>
              </a:rPr>
            </a:br>
            <a:endParaRPr lang="en-US" sz="4000" b="1" u="sng" dirty="0">
              <a:solidFill>
                <a:srgbClr val="0070C0"/>
              </a:solidFill>
              <a:latin typeface="Century Schoolbook Bold" panose="02040804060505020304" pitchFamily="18" charset="0"/>
            </a:endParaRPr>
          </a:p>
        </p:txBody>
      </p:sp>
      <p:graphicFrame>
        <p:nvGraphicFramePr>
          <p:cNvPr id="3" name="Diagram 2">
            <a:extLst>
              <a:ext uri="{FF2B5EF4-FFF2-40B4-BE49-F238E27FC236}">
                <a16:creationId xmlns:a16="http://schemas.microsoft.com/office/drawing/2014/main" id="{1EEF43B9-3AF3-F9B5-8A9D-8CA3F4F471CF}"/>
              </a:ext>
            </a:extLst>
          </p:cNvPr>
          <p:cNvGraphicFramePr/>
          <p:nvPr>
            <p:extLst>
              <p:ext uri="{D42A27DB-BD31-4B8C-83A1-F6EECF244321}">
                <p14:modId xmlns:p14="http://schemas.microsoft.com/office/powerpoint/2010/main" val="2424425095"/>
              </p:ext>
            </p:extLst>
          </p:nvPr>
        </p:nvGraphicFramePr>
        <p:xfrm>
          <a:off x="464905" y="1999281"/>
          <a:ext cx="9101336" cy="4102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9612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194C</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Payments to Contractors and Sub-Contractors</a:t>
            </a:r>
            <a:br>
              <a:rPr lang="en-IN" sz="4000" b="1" u="sng" dirty="0">
                <a:solidFill>
                  <a:srgbClr val="0070C0"/>
                </a:solidFill>
                <a:latin typeface="Century Schoolbook Bold" panose="020408040605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17437"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is to be deducted on reimbursement of expenses to contractor? </a:t>
            </a: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TDS u/s 194C is not applicable to reimbursement of the expenses to the contractor if these are on the actual basis i.e., without adding any profit margin and bill separately by the contractor in addition to bill for contract work.</a:t>
            </a:r>
          </a:p>
          <a:p>
            <a:pPr algn="just"/>
            <a:endParaRPr lang="en-US" sz="26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[Zephyr </a:t>
            </a:r>
            <a:r>
              <a:rPr lang="en-US" sz="2600" b="1" dirty="0" err="1">
                <a:latin typeface="Times New Roman" panose="02020603050405020304" pitchFamily="18" charset="0"/>
                <a:cs typeface="Times New Roman" panose="02020603050405020304" pitchFamily="18" charset="0"/>
              </a:rPr>
              <a:t>Biamedicals</a:t>
            </a:r>
            <a:r>
              <a:rPr lang="en-US" sz="2600" b="1" dirty="0">
                <a:latin typeface="Times New Roman" panose="02020603050405020304" pitchFamily="18" charset="0"/>
                <a:cs typeface="Times New Roman" panose="02020603050405020304" pitchFamily="18" charset="0"/>
              </a:rPr>
              <a:t> v. Joint Commissioner of Income Tax [2020] 122 taxmann.com 124 (Bombay)]</a:t>
            </a:r>
          </a:p>
          <a:p>
            <a:pPr algn="just"/>
            <a:endParaRPr lang="en-US" sz="2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20075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194C</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Payments to Contractors and Sub-Contractors</a:t>
            </a:r>
            <a:br>
              <a:rPr lang="en-IN" sz="4000" b="1" u="sng" dirty="0">
                <a:solidFill>
                  <a:srgbClr val="0070C0"/>
                </a:solidFill>
                <a:latin typeface="Century Schoolbook Bold" panose="020408040605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17437"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is to be deducted on disputed amount which is received after tribunal order? </a:t>
            </a: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Any disputed amount for which tribunal has been passed the order shall be treated as arbitral award in pursuance of the judgement decree and not in pursuance of contract. Thus, Assessee is not liable to deduct TDS u/s 194C or 194A.</a:t>
            </a:r>
          </a:p>
          <a:p>
            <a:pPr algn="just"/>
            <a:endParaRPr lang="en-US" sz="26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[DLF Ltd. v. Addl. CIT [2019] 106 taxmann.com 294 (Delhi-Trib.)]</a:t>
            </a:r>
          </a:p>
          <a:p>
            <a:pPr algn="just"/>
            <a:endParaRPr lang="en-US" sz="2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44759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194C</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Payments to Contractors and Sub-Contractors</a:t>
            </a:r>
            <a:br>
              <a:rPr lang="en-IN" sz="4000" b="1" u="sng" dirty="0">
                <a:solidFill>
                  <a:srgbClr val="0070C0"/>
                </a:solidFill>
                <a:latin typeface="Century Schoolbook Bold" panose="020408040605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35747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194C is to be deducted in case of contract for the supply of any article as per prescribed specification?</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Section 194C will apply in respect of the contract for supply of any article/things as per prescribed specifications only if it is a contract for work and not a contract for sale.</a:t>
            </a:r>
          </a:p>
          <a:p>
            <a:pPr algn="just"/>
            <a:endParaRPr lang="en-US" sz="26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[State of Himachal Pradesh v. Associated Hotels of India Ltd. [1972] 29 STC 474 (SC)]</a:t>
            </a:r>
          </a:p>
          <a:p>
            <a:pPr algn="just"/>
            <a:endParaRPr lang="en-US" sz="2600" dirty="0">
              <a:latin typeface="Times New Roman" panose="02020603050405020304" pitchFamily="18" charset="0"/>
              <a:cs typeface="Times New Roman" panose="02020603050405020304" pitchFamily="18" charset="0"/>
            </a:endParaRPr>
          </a:p>
          <a:p>
            <a:pPr algn="just"/>
            <a:r>
              <a:rPr lang="en-US" sz="2600" dirty="0">
                <a:latin typeface="Times New Roman" panose="02020603050405020304" pitchFamily="18" charset="0"/>
                <a:cs typeface="Times New Roman" panose="02020603050405020304" pitchFamily="18" charset="0"/>
              </a:rPr>
              <a:t>* </a:t>
            </a:r>
            <a:r>
              <a:rPr lang="en-US" sz="2600" b="1" dirty="0">
                <a:latin typeface="Times New Roman" panose="02020603050405020304" pitchFamily="18" charset="0"/>
                <a:cs typeface="Times New Roman" panose="02020603050405020304" pitchFamily="18" charset="0"/>
              </a:rPr>
              <a:t>Contract for purchase/sale of goods may attract TDS u/s 194Q/ 194-O or TCS u/s 206C(1H)</a:t>
            </a:r>
          </a:p>
        </p:txBody>
      </p:sp>
    </p:spTree>
    <p:extLst>
      <p:ext uri="{BB962C8B-B14F-4D97-AF65-F5344CB8AC3E}">
        <p14:creationId xmlns:p14="http://schemas.microsoft.com/office/powerpoint/2010/main" val="66521651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194C</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Payments to Contractors and Sub-Contractors</a:t>
            </a:r>
            <a:br>
              <a:rPr lang="en-IN" sz="4000" b="1" u="sng" dirty="0">
                <a:solidFill>
                  <a:srgbClr val="0070C0"/>
                </a:solidFill>
                <a:latin typeface="Century Schoolbook Bold" panose="020408040605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35747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194C is to be deducted on Disbursement of fare by Cab aggregator to cab driver?</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Since Contract for transportation services was solely between driver &amp; Rider whereas Assessee (aggregator)  was merely act as intermediary through its OLA app. Thus, Section 194C would not be applicable on disbursement of fare by aggregator to driver.</a:t>
            </a:r>
          </a:p>
          <a:p>
            <a:pPr algn="just"/>
            <a:endParaRPr lang="en-US" sz="26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[ANI Technology P Ltd. V DCIT (2022) 142 taxmann.com 442 (Chandigarh- </a:t>
            </a:r>
            <a:r>
              <a:rPr lang="en-US" sz="2600" b="1" dirty="0" err="1">
                <a:latin typeface="Times New Roman" panose="02020603050405020304" pitchFamily="18" charset="0"/>
                <a:cs typeface="Times New Roman" panose="02020603050405020304" pitchFamily="18" charset="0"/>
              </a:rPr>
              <a:t>Trib</a:t>
            </a:r>
            <a:r>
              <a:rPr lang="en-US" sz="2600" b="1"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982283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61993"/>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5400" b="1" u="sng" dirty="0">
                <a:solidFill>
                  <a:schemeClr val="tx1"/>
                </a:solidFill>
                <a:latin typeface="Times New Roman" panose="02020603050405020304" pitchFamily="18" charset="0"/>
                <a:cs typeface="Times New Roman" panose="02020603050405020304" pitchFamily="18" charset="0"/>
              </a:rPr>
              <a:t>Background of TDS/TCS</a:t>
            </a:r>
          </a:p>
        </p:txBody>
      </p:sp>
      <p:sp>
        <p:nvSpPr>
          <p:cNvPr id="5" name="Rectangle: Rounded Corners 4">
            <a:extLst>
              <a:ext uri="{FF2B5EF4-FFF2-40B4-BE49-F238E27FC236}">
                <a16:creationId xmlns:a16="http://schemas.microsoft.com/office/drawing/2014/main" id="{778271AA-27B1-82C6-CE56-0D7E21BE0915}"/>
              </a:ext>
            </a:extLst>
          </p:cNvPr>
          <p:cNvSpPr/>
          <p:nvPr/>
        </p:nvSpPr>
        <p:spPr>
          <a:xfrm>
            <a:off x="20661" y="1728062"/>
            <a:ext cx="9469465" cy="5129938"/>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285750" marR="378460" lvl="0" indent="-285750" algn="just">
              <a:lnSpc>
                <a:spcPct val="107000"/>
              </a:lnSpc>
              <a:spcBef>
                <a:spcPts val="795"/>
              </a:spcBef>
              <a:spcAft>
                <a:spcPts val="0"/>
              </a:spcAft>
              <a:buSzPts val="1050"/>
              <a:buFont typeface="Wingdings" panose="05000000000000000000" pitchFamily="2" charset="2"/>
              <a:buChar char="v"/>
              <a:tabLst>
                <a:tab pos="583565" algn="l"/>
              </a:tabLst>
            </a:pP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As per section 190, any income to be made in later AY, the tax on such income shall be </a:t>
            </a:r>
          </a:p>
          <a:p>
            <a:pPr marL="285750" marR="378460" lvl="0" indent="-285750" algn="just">
              <a:lnSpc>
                <a:spcPct val="107000"/>
              </a:lnSpc>
              <a:spcBef>
                <a:spcPts val="795"/>
              </a:spcBef>
              <a:spcAft>
                <a:spcPts val="0"/>
              </a:spcAft>
              <a:buSzPts val="1050"/>
              <a:buFont typeface="Wingdings" panose="05000000000000000000" pitchFamily="2" charset="2"/>
              <a:buChar char="v"/>
              <a:tabLst>
                <a:tab pos="583565" algn="l"/>
              </a:tabLst>
            </a:pP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payable by deduction/ collection at source/ by advance payment.</a:t>
            </a:r>
          </a:p>
          <a:p>
            <a:pPr marL="285750" marR="378460" lvl="0" indent="-285750" algn="just">
              <a:lnSpc>
                <a:spcPct val="107000"/>
              </a:lnSpc>
              <a:spcBef>
                <a:spcPts val="795"/>
              </a:spcBef>
              <a:spcAft>
                <a:spcPts val="0"/>
              </a:spcAft>
              <a:buSzPts val="1050"/>
              <a:buFont typeface="Wingdings" panose="05000000000000000000" pitchFamily="2" charset="2"/>
              <a:buChar char="v"/>
              <a:tabLst>
                <a:tab pos="583565" algn="l"/>
              </a:tabLst>
            </a:pPr>
            <a:endParaRPr lang="en-US" sz="2200" b="1" dirty="0">
              <a:latin typeface="Times New Roman" panose="02020603050405020304" pitchFamily="18" charset="0"/>
              <a:ea typeface="Calibri" panose="020F0502020204030204" pitchFamily="34" charset="0"/>
              <a:cs typeface="Times New Roman" panose="02020603050405020304" pitchFamily="18" charset="0"/>
            </a:endParaRPr>
          </a:p>
          <a:p>
            <a:pPr marL="285750" marR="378460" lvl="0" indent="-285750" algn="just">
              <a:lnSpc>
                <a:spcPct val="107000"/>
              </a:lnSpc>
              <a:spcBef>
                <a:spcPts val="795"/>
              </a:spcBef>
              <a:spcAft>
                <a:spcPts val="0"/>
              </a:spcAft>
              <a:buSzPts val="1050"/>
              <a:buFont typeface="Wingdings" panose="05000000000000000000" pitchFamily="2" charset="2"/>
              <a:buChar char="v"/>
              <a:tabLst>
                <a:tab pos="583565" algn="l"/>
              </a:tabLst>
            </a:pPr>
            <a:endParaRPr lang="en-US" sz="2200" b="1" dirty="0">
              <a:effectLst/>
              <a:latin typeface="Times New Roman" panose="02020603050405020304" pitchFamily="18" charset="0"/>
              <a:ea typeface="Calibri" panose="020F0502020204030204" pitchFamily="34" charset="0"/>
              <a:cs typeface="Times New Roman" panose="02020603050405020304" pitchFamily="18" charset="0"/>
            </a:endParaRPr>
          </a:p>
          <a:p>
            <a:pPr marR="378460" lvl="0" algn="just">
              <a:lnSpc>
                <a:spcPct val="107000"/>
              </a:lnSpc>
              <a:spcBef>
                <a:spcPts val="795"/>
              </a:spcBef>
              <a:spcAft>
                <a:spcPts val="0"/>
              </a:spcAft>
              <a:buSzPts val="1050"/>
              <a:tabLst>
                <a:tab pos="583565" algn="l"/>
              </a:tabLst>
            </a:pPr>
            <a:endParaRPr lang="en-US" sz="22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marR="378460" lvl="0" indent="-285750" algn="just">
              <a:lnSpc>
                <a:spcPct val="107000"/>
              </a:lnSpc>
              <a:spcBef>
                <a:spcPts val="795"/>
              </a:spcBef>
              <a:spcAft>
                <a:spcPts val="0"/>
              </a:spcAft>
              <a:buSzPts val="1050"/>
              <a:buFont typeface="Wingdings" panose="05000000000000000000" pitchFamily="2" charset="2"/>
              <a:buChar char="v"/>
              <a:tabLst>
                <a:tab pos="583565" algn="l"/>
              </a:tabLst>
            </a:pP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According to section 191, in the case of income in respect of which provision is not made under TDS, income tax shall be payable by th</a:t>
            </a:r>
            <a:r>
              <a:rPr lang="en-US" sz="2200" b="1" dirty="0">
                <a:latin typeface="Times New Roman" panose="02020603050405020304" pitchFamily="18" charset="0"/>
                <a:ea typeface="Calibri" panose="020F0502020204030204" pitchFamily="34" charset="0"/>
                <a:cs typeface="Times New Roman" panose="02020603050405020304" pitchFamily="18" charset="0"/>
              </a:rPr>
              <a:t>e assesses directly.</a:t>
            </a:r>
            <a:endParaRPr lang="en-US" sz="22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marR="378460" lvl="0" indent="-285750" algn="just">
              <a:lnSpc>
                <a:spcPct val="107000"/>
              </a:lnSpc>
              <a:spcBef>
                <a:spcPts val="795"/>
              </a:spcBef>
              <a:spcAft>
                <a:spcPts val="0"/>
              </a:spcAft>
              <a:buSzPts val="1050"/>
              <a:buFont typeface="Wingdings" panose="05000000000000000000" pitchFamily="2" charset="2"/>
              <a:buChar char="v"/>
              <a:tabLst>
                <a:tab pos="583565" algn="l"/>
              </a:tabLst>
            </a:pPr>
            <a:endParaRPr lang="en-US" sz="2200" b="1"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962DD326-C409-AB90-8D4B-A3D7BEA7F239}"/>
              </a:ext>
            </a:extLst>
          </p:cNvPr>
          <p:cNvSpPr txBox="1"/>
          <p:nvPr/>
        </p:nvSpPr>
        <p:spPr>
          <a:xfrm>
            <a:off x="191142" y="1521475"/>
            <a:ext cx="9128502" cy="523220"/>
          </a:xfrm>
          <a:prstGeom prst="rect">
            <a:avLst/>
          </a:prstGeom>
          <a:solidFill>
            <a:schemeClr val="accent1">
              <a:lumMod val="60000"/>
              <a:lumOff val="40000"/>
            </a:schemeClr>
          </a:solidFill>
        </p:spPr>
        <p:txBody>
          <a:bodyPr wrap="square" rtlCol="0">
            <a:spAutoFit/>
          </a:bodyPr>
          <a:lstStyle/>
          <a:p>
            <a:r>
              <a:rPr lang="en-US" sz="2800" b="1" i="0" u="sng" dirty="0">
                <a:solidFill>
                  <a:schemeClr val="tx1"/>
                </a:solidFill>
                <a:effectLst/>
                <a:latin typeface="Times New Roman" panose="02020603050405020304" pitchFamily="18" charset="0"/>
                <a:cs typeface="Times New Roman" panose="02020603050405020304" pitchFamily="18" charset="0"/>
              </a:rPr>
              <a:t>Section 190 - Deduction at source and advance payment</a:t>
            </a:r>
            <a:endParaRPr lang="en-US" sz="2800" u="sng" dirty="0">
              <a:solidFill>
                <a:schemeClr val="tx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F94CE6E3-3D76-9789-8FEC-62EC17A1DC88}"/>
              </a:ext>
            </a:extLst>
          </p:cNvPr>
          <p:cNvSpPr txBox="1"/>
          <p:nvPr/>
        </p:nvSpPr>
        <p:spPr>
          <a:xfrm>
            <a:off x="191143" y="4031421"/>
            <a:ext cx="9128502" cy="523220"/>
          </a:xfrm>
          <a:prstGeom prst="rect">
            <a:avLst/>
          </a:prstGeom>
          <a:solidFill>
            <a:schemeClr val="accent1">
              <a:lumMod val="60000"/>
              <a:lumOff val="40000"/>
            </a:schemeClr>
          </a:solidFill>
        </p:spPr>
        <p:txBody>
          <a:bodyPr wrap="square" rtlCol="0">
            <a:spAutoFit/>
          </a:bodyPr>
          <a:lstStyle/>
          <a:p>
            <a:r>
              <a:rPr lang="en-US" sz="2800" b="1" i="0" u="sng" dirty="0">
                <a:solidFill>
                  <a:schemeClr val="tx1"/>
                </a:solidFill>
                <a:effectLst/>
                <a:latin typeface="Times New Roman" panose="02020603050405020304" pitchFamily="18" charset="0"/>
                <a:cs typeface="Times New Roman" panose="02020603050405020304" pitchFamily="18" charset="0"/>
              </a:rPr>
              <a:t>Section 191 - Direct payment of Tax</a:t>
            </a:r>
            <a:endParaRPr lang="en-US" sz="2800" u="sng"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3164951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194C</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Payments to Contractors and Sub-Contractors</a:t>
            </a:r>
            <a:br>
              <a:rPr lang="en-IN" sz="4000" b="1" u="sng" dirty="0">
                <a:solidFill>
                  <a:srgbClr val="0070C0"/>
                </a:solidFill>
                <a:latin typeface="Century Schoolbook Bold" panose="020408040605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35747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194C is to be deducted on Freight Charges paid by Seller?</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No TDS to be deducted by buyer if the seller has undertaken to pay freight charges and has deducted TDS therefrom.</a:t>
            </a:r>
          </a:p>
          <a:p>
            <a:pPr algn="just"/>
            <a:endParaRPr lang="en-US" sz="26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a:t>
            </a:r>
            <a:r>
              <a:rPr lang="en-US" sz="2600" b="1" dirty="0" err="1">
                <a:latin typeface="Times New Roman" panose="02020603050405020304" pitchFamily="18" charset="0"/>
                <a:cs typeface="Times New Roman" panose="02020603050405020304" pitchFamily="18" charset="0"/>
              </a:rPr>
              <a:t>Hightension</a:t>
            </a:r>
            <a:r>
              <a:rPr lang="en-US" sz="2600" b="1" dirty="0">
                <a:latin typeface="Times New Roman" panose="02020603050405020304" pitchFamily="18" charset="0"/>
                <a:cs typeface="Times New Roman" panose="02020603050405020304" pitchFamily="18" charset="0"/>
              </a:rPr>
              <a:t> Switchgears P. Ltd V CIT (2016) 385 ITR 575 (Cal)]</a:t>
            </a:r>
          </a:p>
        </p:txBody>
      </p:sp>
    </p:spTree>
    <p:extLst>
      <p:ext uri="{BB962C8B-B14F-4D97-AF65-F5344CB8AC3E}">
        <p14:creationId xmlns:p14="http://schemas.microsoft.com/office/powerpoint/2010/main" val="18490325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194C</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Payments to Contractors and Sub-Contractors</a:t>
            </a:r>
            <a:br>
              <a:rPr lang="en-IN" sz="4000" b="1" u="sng" dirty="0">
                <a:solidFill>
                  <a:srgbClr val="0070C0"/>
                </a:solidFill>
                <a:latin typeface="Century Schoolbook Bold" panose="020408040605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35747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194C is to be deducted at the time of provision of expenses if payee cannot be identified?</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No TDS is required to be deducted by the assessee if payee cannot be identified at the time of provision of expenses.</a:t>
            </a:r>
          </a:p>
          <a:p>
            <a:pPr algn="just"/>
            <a:endParaRPr lang="en-US" sz="26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a:t>
            </a:r>
            <a:r>
              <a:rPr lang="en-US" sz="2600" b="1" dirty="0" err="1">
                <a:latin typeface="Times New Roman" panose="02020603050405020304" pitchFamily="18" charset="0"/>
                <a:cs typeface="Times New Roman" panose="02020603050405020304" pitchFamily="18" charset="0"/>
              </a:rPr>
              <a:t>Dishnet</a:t>
            </a:r>
            <a:r>
              <a:rPr lang="en-US" sz="2600" b="1" dirty="0">
                <a:latin typeface="Times New Roman" panose="02020603050405020304" pitchFamily="18" charset="0"/>
                <a:cs typeface="Times New Roman" panose="02020603050405020304" pitchFamily="18" charset="0"/>
              </a:rPr>
              <a:t> Wireless Ltd. V Dy. CIT (2015) 154 ITD 827: 172 TTJ 394: (2016) 45 ITR 430 (Chennai) (</a:t>
            </a:r>
            <a:r>
              <a:rPr lang="en-US" sz="2600" b="1" dirty="0" err="1">
                <a:latin typeface="Times New Roman" panose="02020603050405020304" pitchFamily="18" charset="0"/>
                <a:cs typeface="Times New Roman" panose="02020603050405020304" pitchFamily="18" charset="0"/>
              </a:rPr>
              <a:t>Trib</a:t>
            </a:r>
            <a:r>
              <a:rPr lang="en-US" sz="2600" b="1"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4931503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194C</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Payments to Contractors and Sub-Contractors</a:t>
            </a:r>
            <a:br>
              <a:rPr lang="en-IN" sz="4000" b="1" u="sng" dirty="0">
                <a:solidFill>
                  <a:srgbClr val="0070C0"/>
                </a:solidFill>
                <a:latin typeface="Century Schoolbook Bold" panose="020408040605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35747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194C is to be deducted Payment by Sub-Contractor to Main Contractor on account of extra cost due to delay in completion of work?</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The amount paid is not in nature of payment under contract but it was on account of extra cost that Main Contractor had to incur due to delay in completion of work taken by sub-contractor. No TDS is required to be deducted in such case.</a:t>
            </a:r>
          </a:p>
          <a:p>
            <a:pPr algn="just"/>
            <a:endParaRPr lang="en-US" sz="26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[CIT v </a:t>
            </a:r>
            <a:r>
              <a:rPr lang="en-US" sz="2600" b="1" dirty="0" err="1">
                <a:latin typeface="Times New Roman" panose="02020603050405020304" pitchFamily="18" charset="0"/>
                <a:cs typeface="Times New Roman" panose="02020603050405020304" pitchFamily="18" charset="0"/>
              </a:rPr>
              <a:t>Karnavati</a:t>
            </a:r>
            <a:r>
              <a:rPr lang="en-US" sz="2600" b="1" dirty="0">
                <a:latin typeface="Times New Roman" panose="02020603050405020304" pitchFamily="18" charset="0"/>
                <a:cs typeface="Times New Roman" panose="02020603050405020304" pitchFamily="18" charset="0"/>
              </a:rPr>
              <a:t> Infrastructure (P) Ltd. (2015) 229 </a:t>
            </a:r>
            <a:r>
              <a:rPr lang="en-US" sz="2600" b="1" dirty="0" err="1">
                <a:latin typeface="Times New Roman" panose="02020603050405020304" pitchFamily="18" charset="0"/>
                <a:cs typeface="Times New Roman" panose="02020603050405020304" pitchFamily="18" charset="0"/>
              </a:rPr>
              <a:t>Taxmann</a:t>
            </a:r>
            <a:r>
              <a:rPr lang="en-US" sz="2600" b="1" dirty="0">
                <a:latin typeface="Times New Roman" panose="02020603050405020304" pitchFamily="18" charset="0"/>
                <a:cs typeface="Times New Roman" panose="02020603050405020304" pitchFamily="18" charset="0"/>
              </a:rPr>
              <a:t>. (Guj)]</a:t>
            </a:r>
          </a:p>
        </p:txBody>
      </p:sp>
    </p:spTree>
    <p:extLst>
      <p:ext uri="{BB962C8B-B14F-4D97-AF65-F5344CB8AC3E}">
        <p14:creationId xmlns:p14="http://schemas.microsoft.com/office/powerpoint/2010/main" val="41896415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194C</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Payments to Contractors and Sub-Contractors</a:t>
            </a:r>
            <a:br>
              <a:rPr lang="en-IN" sz="4000" b="1" u="sng" dirty="0">
                <a:solidFill>
                  <a:srgbClr val="0070C0"/>
                </a:solidFill>
                <a:latin typeface="Century Schoolbook Bold" panose="020408040605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35747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194C is to be deducted on sharing of fees.</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The provision of section 194C will not be applicable where the arrangement between assessee and its franchisee was more of a sharing of fee under contract.</a:t>
            </a:r>
          </a:p>
          <a:p>
            <a:pPr algn="just"/>
            <a:endParaRPr lang="en-US" sz="26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it-IT" sz="2600" b="1" dirty="0">
                <a:latin typeface="Times New Roman" panose="02020603050405020304" pitchFamily="18" charset="0"/>
                <a:cs typeface="Times New Roman" panose="02020603050405020304" pitchFamily="18" charset="0"/>
              </a:rPr>
              <a:t>[Career Launcher (India) Ltd. V ACIT (2011) 131 ITO 414 (Del).]</a:t>
            </a:r>
            <a:endParaRPr lang="en-US" sz="2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94046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194C</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Payments to Contractors and Sub-Contractors</a:t>
            </a:r>
            <a:br>
              <a:rPr lang="en-IN" sz="4000" b="1" u="sng" dirty="0">
                <a:solidFill>
                  <a:srgbClr val="0070C0"/>
                </a:solidFill>
                <a:latin typeface="Century Schoolbook Bold" panose="020408040605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35747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194C is to be deducted on Services like Beauty saloon rendered by hotel to its customers.</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Services Like Beauty saloon rendered by hotel to its customers does not fall under section 194C.</a:t>
            </a:r>
          </a:p>
          <a:p>
            <a:pPr algn="just"/>
            <a:endParaRPr lang="en-US" sz="26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it-IT" sz="2600" b="1" dirty="0">
                <a:latin typeface="Times New Roman" panose="02020603050405020304" pitchFamily="18" charset="0"/>
                <a:cs typeface="Times New Roman" panose="02020603050405020304" pitchFamily="18" charset="0"/>
              </a:rPr>
              <a:t>[East India Hotel Ltd. V CBDT (Bom) (2009) 179 Taxmann 17 (Bom)]</a:t>
            </a:r>
            <a:endParaRPr lang="en-US" sz="2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643755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194H</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Commission or Brokerage</a:t>
            </a:r>
            <a:br>
              <a:rPr lang="en-IN" sz="4400" b="1" u="sng" dirty="0">
                <a:solidFill>
                  <a:schemeClr val="tx1"/>
                </a:solidFill>
                <a:latin typeface="Times New Roman" panose="02020603050405020304" pitchFamily="18" charset="0"/>
                <a:cs typeface="Times New Roman" panose="020206030504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Diagram 3">
            <a:extLst>
              <a:ext uri="{FF2B5EF4-FFF2-40B4-BE49-F238E27FC236}">
                <a16:creationId xmlns:a16="http://schemas.microsoft.com/office/drawing/2014/main" id="{17DF1F70-F29A-46FE-58F5-1C473E78ADDD}"/>
              </a:ext>
            </a:extLst>
          </p:cNvPr>
          <p:cNvGraphicFramePr/>
          <p:nvPr>
            <p:extLst>
              <p:ext uri="{D42A27DB-BD31-4B8C-83A1-F6EECF244321}">
                <p14:modId xmlns:p14="http://schemas.microsoft.com/office/powerpoint/2010/main" val="1931098210"/>
              </p:ext>
            </p:extLst>
          </p:nvPr>
        </p:nvGraphicFramePr>
        <p:xfrm>
          <a:off x="480403" y="1875294"/>
          <a:ext cx="9101336" cy="4102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a:extLst>
              <a:ext uri="{FF2B5EF4-FFF2-40B4-BE49-F238E27FC236}">
                <a16:creationId xmlns:a16="http://schemas.microsoft.com/office/drawing/2014/main" id="{A00692F1-7795-5B4E-7E67-E37AA36D5DFE}"/>
              </a:ext>
            </a:extLst>
          </p:cNvPr>
          <p:cNvSpPr/>
          <p:nvPr/>
        </p:nvSpPr>
        <p:spPr>
          <a:xfrm>
            <a:off x="480403" y="6140509"/>
            <a:ext cx="9856922" cy="7174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800" i="1" spc="-5" dirty="0">
                <a:latin typeface="Arial" panose="020B0604020202020204" pitchFamily="34" charset="0"/>
                <a:cs typeface="Arial" panose="020B0604020202020204" pitchFamily="34" charset="0"/>
              </a:rPr>
              <a:t>*This section applies to Individual &amp; HUF if their Turnover or gross receipts from Business or profession exceeds Rs. 1Crore or Rs.50 lakhs </a:t>
            </a:r>
            <a:r>
              <a:rPr lang="en-US" sz="1800" i="1" spc="-5" dirty="0">
                <a:effectLst/>
                <a:latin typeface="Arial" panose="020B0604020202020204" pitchFamily="34" charset="0"/>
                <a:ea typeface="Calibri" panose="020F0502020204030204" pitchFamily="34" charset="0"/>
                <a:cs typeface="Arial" panose="020B0604020202020204" pitchFamily="34" charset="0"/>
              </a:rPr>
              <a:t>during</a:t>
            </a:r>
            <a:r>
              <a:rPr lang="en-US" sz="1800" i="1" spc="-50"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the</a:t>
            </a:r>
            <a:r>
              <a:rPr lang="en-US" sz="1800" i="1" spc="-225"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immediately preceding</a:t>
            </a:r>
            <a:r>
              <a:rPr lang="en-US" sz="1800" i="1" spc="-10"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F.Y.</a:t>
            </a:r>
          </a:p>
          <a:p>
            <a:pPr algn="ctr"/>
            <a:endParaRPr lang="en-US" i="1" dirty="0"/>
          </a:p>
        </p:txBody>
      </p:sp>
    </p:spTree>
    <p:extLst>
      <p:ext uri="{BB962C8B-B14F-4D97-AF65-F5344CB8AC3E}">
        <p14:creationId xmlns:p14="http://schemas.microsoft.com/office/powerpoint/2010/main" val="150571222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194H</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Commission or Brokerage</a:t>
            </a: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0244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194H is to be deducted on Fee paid to bank for providing payment gateway facility.</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Fee paid to bank for providing payment gateway facility not to be treated as commission/ brokerage. Hence not liable to tax under 194H.</a:t>
            </a:r>
          </a:p>
          <a:p>
            <a:pPr algn="just"/>
            <a:endParaRPr lang="en-US" sz="26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[PCIT v Make my trip India (P) Ltd. (2019) 104 taxmann.com 263 (Del)]</a:t>
            </a:r>
          </a:p>
        </p:txBody>
      </p:sp>
    </p:spTree>
    <p:extLst>
      <p:ext uri="{BB962C8B-B14F-4D97-AF65-F5344CB8AC3E}">
        <p14:creationId xmlns:p14="http://schemas.microsoft.com/office/powerpoint/2010/main" val="239986407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194H</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Commission or Brokerage</a:t>
            </a: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0244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194H is to be deducted on payment of Guarantee Commission to Bank	.</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Payment of Guarantee Commission is not covered under “commission or brokerage” as defined u/s 194H. Hence not liable to tax under 194H.</a:t>
            </a:r>
          </a:p>
          <a:p>
            <a:pPr algn="just"/>
            <a:endParaRPr lang="en-US" sz="26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[CIT v Nimbus Communication Ltd. [2019] 109 taxmann.com 498 (SC)/ [2019] 266 </a:t>
            </a:r>
            <a:r>
              <a:rPr lang="en-US" sz="2600" b="1" dirty="0" err="1">
                <a:latin typeface="Times New Roman" panose="02020603050405020304" pitchFamily="18" charset="0"/>
                <a:cs typeface="Times New Roman" panose="02020603050405020304" pitchFamily="18" charset="0"/>
              </a:rPr>
              <a:t>taxmann</a:t>
            </a:r>
            <a:r>
              <a:rPr lang="en-US" sz="2600" b="1" dirty="0">
                <a:latin typeface="Times New Roman" panose="02020603050405020304" pitchFamily="18" charset="0"/>
                <a:cs typeface="Times New Roman" panose="02020603050405020304" pitchFamily="18" charset="0"/>
              </a:rPr>
              <a:t> 375 (SC)]</a:t>
            </a:r>
          </a:p>
        </p:txBody>
      </p:sp>
    </p:spTree>
    <p:extLst>
      <p:ext uri="{BB962C8B-B14F-4D97-AF65-F5344CB8AC3E}">
        <p14:creationId xmlns:p14="http://schemas.microsoft.com/office/powerpoint/2010/main" val="326556950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194H</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Commission or Brokerage</a:t>
            </a: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0244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194H is to be deducted where transaction is on principal-to-principal basis.</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Where transaction between the assessee and concessionaries were on principal-to-principal basis it was held that payment to concessionaries for sale of milk products are not in nature of commission. Hence not liable to tax under 194H.</a:t>
            </a:r>
          </a:p>
          <a:p>
            <a:pPr algn="just"/>
            <a:endParaRPr lang="en-US" sz="26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[ITO v Mother Dairy Food Processing Ltd. (2011) 7 ITR 16 (</a:t>
            </a:r>
            <a:r>
              <a:rPr lang="en-US" sz="2600" b="1" dirty="0" err="1">
                <a:latin typeface="Times New Roman" panose="02020603050405020304" pitchFamily="18" charset="0"/>
                <a:cs typeface="Times New Roman" panose="02020603050405020304" pitchFamily="18" charset="0"/>
              </a:rPr>
              <a:t>Trib</a:t>
            </a:r>
            <a:r>
              <a:rPr lang="en-US" sz="2600" b="1" dirty="0">
                <a:latin typeface="Times New Roman" panose="02020603050405020304" pitchFamily="18" charset="0"/>
                <a:cs typeface="Times New Roman" panose="02020603050405020304" pitchFamily="18" charset="0"/>
              </a:rPr>
              <a:t>)(Del)]</a:t>
            </a:r>
          </a:p>
        </p:txBody>
      </p:sp>
    </p:spTree>
    <p:extLst>
      <p:ext uri="{BB962C8B-B14F-4D97-AF65-F5344CB8AC3E}">
        <p14:creationId xmlns:p14="http://schemas.microsoft.com/office/powerpoint/2010/main" val="40539548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194H</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Commission or Brokerage</a:t>
            </a: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0244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194H is to be deducted on Amount reduced from MRP on goods sold to distributors, where no commission has been paid to him.</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Amount reduced from MRP on goods sold to distributors, where no commission has been paid to him not to be treated as commission/ brokerage. Hence not liable to tax under 194H. </a:t>
            </a:r>
          </a:p>
          <a:p>
            <a:pPr algn="just"/>
            <a:endParaRPr lang="en-US" sz="2600" b="1"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[Hindustan Coca Cola Beverages (P) Ltd. V CIT-III, Jaipur (2017) 87 taxmann.com 295 (raj)]</a:t>
            </a:r>
          </a:p>
        </p:txBody>
      </p:sp>
    </p:spTree>
    <p:extLst>
      <p:ext uri="{BB962C8B-B14F-4D97-AF65-F5344CB8AC3E}">
        <p14:creationId xmlns:p14="http://schemas.microsoft.com/office/powerpoint/2010/main" val="584966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5400" b="1" u="sng" dirty="0">
                <a:solidFill>
                  <a:schemeClr val="tx1"/>
                </a:solidFill>
                <a:latin typeface="Times New Roman" panose="02020603050405020304" pitchFamily="18" charset="0"/>
                <a:cs typeface="Times New Roman" panose="02020603050405020304" pitchFamily="18" charset="0"/>
              </a:rPr>
              <a:t>Chart of TDS/TCS Provisions</a:t>
            </a:r>
          </a:p>
        </p:txBody>
      </p:sp>
      <p:sp>
        <p:nvSpPr>
          <p:cNvPr id="5" name="Rectangle: Rounded Corners 4">
            <a:extLst>
              <a:ext uri="{FF2B5EF4-FFF2-40B4-BE49-F238E27FC236}">
                <a16:creationId xmlns:a16="http://schemas.microsoft.com/office/drawing/2014/main" id="{778271AA-27B1-82C6-CE56-0D7E21BE0915}"/>
              </a:ext>
            </a:extLst>
          </p:cNvPr>
          <p:cNvSpPr/>
          <p:nvPr/>
        </p:nvSpPr>
        <p:spPr>
          <a:xfrm>
            <a:off x="216975" y="1328979"/>
            <a:ext cx="9407471" cy="557939"/>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marL="342900" marR="378460" lvl="0" indent="-342900" algn="just">
              <a:lnSpc>
                <a:spcPct val="107000"/>
              </a:lnSpc>
              <a:spcBef>
                <a:spcPts val="795"/>
              </a:spcBef>
              <a:spcAft>
                <a:spcPts val="0"/>
              </a:spcAft>
              <a:buSzPts val="1050"/>
              <a:buFont typeface="Wingdings" panose="05000000000000000000" pitchFamily="2" charset="2"/>
              <a:buChar char="v"/>
              <a:tabLst>
                <a:tab pos="583565" algn="l"/>
              </a:tabLst>
            </a:pPr>
            <a:r>
              <a:rPr lang="en-US" sz="2400" b="1" dirty="0">
                <a:latin typeface="Times New Roman" panose="02020603050405020304" pitchFamily="18" charset="0"/>
                <a:ea typeface="Calibri" panose="020F0502020204030204" pitchFamily="34" charset="0"/>
                <a:cs typeface="Times New Roman" panose="02020603050405020304" pitchFamily="18" charset="0"/>
              </a:rPr>
              <a:t>Sections in chapter XVII-B: TDS</a:t>
            </a:r>
          </a:p>
        </p:txBody>
      </p:sp>
      <p:graphicFrame>
        <p:nvGraphicFramePr>
          <p:cNvPr id="3" name="Table 3">
            <a:extLst>
              <a:ext uri="{FF2B5EF4-FFF2-40B4-BE49-F238E27FC236}">
                <a16:creationId xmlns:a16="http://schemas.microsoft.com/office/drawing/2014/main" id="{1C239872-8C61-8DA2-C7C1-E26B17C40F06}"/>
              </a:ext>
            </a:extLst>
          </p:cNvPr>
          <p:cNvGraphicFramePr>
            <a:graphicFrameLocks noGrp="1"/>
          </p:cNvGraphicFramePr>
          <p:nvPr>
            <p:extLst>
              <p:ext uri="{D42A27DB-BD31-4B8C-83A1-F6EECF244321}">
                <p14:modId xmlns:p14="http://schemas.microsoft.com/office/powerpoint/2010/main" val="2042287447"/>
              </p:ext>
            </p:extLst>
          </p:nvPr>
        </p:nvGraphicFramePr>
        <p:xfrm>
          <a:off x="717223" y="2139443"/>
          <a:ext cx="8705745" cy="4169110"/>
        </p:xfrm>
        <a:graphic>
          <a:graphicData uri="http://schemas.openxmlformats.org/drawingml/2006/table">
            <a:tbl>
              <a:tblPr firstRow="1" bandRow="1">
                <a:tableStyleId>{5C22544A-7EE6-4342-B048-85BDC9FD1C3A}</a:tableStyleId>
              </a:tblPr>
              <a:tblGrid>
                <a:gridCol w="1590548">
                  <a:extLst>
                    <a:ext uri="{9D8B030D-6E8A-4147-A177-3AD203B41FA5}">
                      <a16:colId xmlns:a16="http://schemas.microsoft.com/office/drawing/2014/main" val="3675088961"/>
                    </a:ext>
                  </a:extLst>
                </a:gridCol>
                <a:gridCol w="7115197">
                  <a:extLst>
                    <a:ext uri="{9D8B030D-6E8A-4147-A177-3AD203B41FA5}">
                      <a16:colId xmlns:a16="http://schemas.microsoft.com/office/drawing/2014/main" val="1888859704"/>
                    </a:ext>
                  </a:extLst>
                </a:gridCol>
              </a:tblGrid>
              <a:tr h="377287">
                <a:tc>
                  <a:txBody>
                    <a:bodyPr/>
                    <a:lstStyle/>
                    <a:p>
                      <a:pPr algn="ctr"/>
                      <a:r>
                        <a:rPr lang="en-US" sz="2000" b="1" dirty="0">
                          <a:latin typeface="Times New Roman" panose="02020603050405020304" pitchFamily="18" charset="0"/>
                          <a:cs typeface="Times New Roman" panose="02020603050405020304" pitchFamily="18" charset="0"/>
                        </a:rPr>
                        <a:t>Section No.</a:t>
                      </a:r>
                    </a:p>
                  </a:txBody>
                  <a:tcPr/>
                </a:tc>
                <a:tc>
                  <a:txBody>
                    <a:bodyPr/>
                    <a:lstStyle/>
                    <a:p>
                      <a:pPr algn="ctr"/>
                      <a:r>
                        <a:rPr lang="en-US" sz="2000" b="1" dirty="0">
                          <a:latin typeface="Times New Roman" panose="02020603050405020304" pitchFamily="18" charset="0"/>
                          <a:cs typeface="Times New Roman" panose="02020603050405020304" pitchFamily="18" charset="0"/>
                        </a:rPr>
                        <a:t>Nature of Payment</a:t>
                      </a:r>
                    </a:p>
                  </a:txBody>
                  <a:tcPr/>
                </a:tc>
                <a:extLst>
                  <a:ext uri="{0D108BD9-81ED-4DB2-BD59-A6C34878D82A}">
                    <a16:rowId xmlns:a16="http://schemas.microsoft.com/office/drawing/2014/main" val="2809122479"/>
                  </a:ext>
                </a:extLst>
              </a:tr>
              <a:tr h="377287">
                <a:tc>
                  <a:txBody>
                    <a:bodyPr/>
                    <a:lstStyle/>
                    <a:p>
                      <a:pPr algn="ctr"/>
                      <a:r>
                        <a:rPr lang="en-US" sz="1800" b="1" dirty="0">
                          <a:latin typeface="Times New Roman" panose="02020603050405020304" pitchFamily="18" charset="0"/>
                          <a:cs typeface="Times New Roman" panose="02020603050405020304" pitchFamily="18" charset="0"/>
                        </a:rPr>
                        <a:t>192</a:t>
                      </a:r>
                    </a:p>
                  </a:txBody>
                  <a:tcPr/>
                </a:tc>
                <a:tc>
                  <a:txBody>
                    <a:bodyPr/>
                    <a:lstStyle/>
                    <a:p>
                      <a:pPr algn="ctr"/>
                      <a:r>
                        <a:rPr lang="en-US" sz="1800" b="1" dirty="0">
                          <a:latin typeface="Times New Roman" panose="02020603050405020304" pitchFamily="18" charset="0"/>
                          <a:cs typeface="Times New Roman" panose="02020603050405020304" pitchFamily="18" charset="0"/>
                        </a:rPr>
                        <a:t>Salary</a:t>
                      </a:r>
                    </a:p>
                  </a:txBody>
                  <a:tcPr/>
                </a:tc>
                <a:extLst>
                  <a:ext uri="{0D108BD9-81ED-4DB2-BD59-A6C34878D82A}">
                    <a16:rowId xmlns:a16="http://schemas.microsoft.com/office/drawing/2014/main" val="610856596"/>
                  </a:ext>
                </a:extLst>
              </a:tr>
              <a:tr h="377287">
                <a:tc>
                  <a:txBody>
                    <a:bodyPr/>
                    <a:lstStyle/>
                    <a:p>
                      <a:pPr algn="ctr"/>
                      <a:r>
                        <a:rPr lang="en-US" sz="1800" b="0" dirty="0">
                          <a:latin typeface="Times New Roman" panose="02020603050405020304" pitchFamily="18" charset="0"/>
                          <a:cs typeface="Times New Roman" panose="02020603050405020304" pitchFamily="18" charset="0"/>
                        </a:rPr>
                        <a:t>192A</a:t>
                      </a:r>
                    </a:p>
                  </a:txBody>
                  <a:tcPr/>
                </a:tc>
                <a:tc>
                  <a:txBody>
                    <a:bodyPr/>
                    <a:lstStyle/>
                    <a:p>
                      <a:pPr algn="ctr"/>
                      <a:r>
                        <a:rPr lang="en-US" sz="1800" b="0" dirty="0">
                          <a:latin typeface="Times New Roman" panose="02020603050405020304" pitchFamily="18" charset="0"/>
                          <a:cs typeface="Times New Roman" panose="02020603050405020304" pitchFamily="18" charset="0"/>
                        </a:rPr>
                        <a:t>TDS on Pre-Mature Withdrawal of PF </a:t>
                      </a:r>
                    </a:p>
                  </a:txBody>
                  <a:tcPr/>
                </a:tc>
                <a:extLst>
                  <a:ext uri="{0D108BD9-81ED-4DB2-BD59-A6C34878D82A}">
                    <a16:rowId xmlns:a16="http://schemas.microsoft.com/office/drawing/2014/main" val="1809407047"/>
                  </a:ext>
                </a:extLst>
              </a:tr>
              <a:tr h="377287">
                <a:tc>
                  <a:txBody>
                    <a:bodyPr/>
                    <a:lstStyle/>
                    <a:p>
                      <a:pPr algn="ctr"/>
                      <a:r>
                        <a:rPr lang="en-US" sz="1800" b="0" dirty="0">
                          <a:latin typeface="Times New Roman" panose="02020603050405020304" pitchFamily="18" charset="0"/>
                          <a:cs typeface="Times New Roman" panose="02020603050405020304" pitchFamily="18" charset="0"/>
                        </a:rPr>
                        <a:t>193</a:t>
                      </a:r>
                    </a:p>
                  </a:txBody>
                  <a:tcPr/>
                </a:tc>
                <a:tc>
                  <a:txBody>
                    <a:bodyPr/>
                    <a:lstStyle/>
                    <a:p>
                      <a:pPr algn="ctr"/>
                      <a:r>
                        <a:rPr lang="en-US" sz="1800" b="0" dirty="0">
                          <a:latin typeface="Times New Roman" panose="02020603050405020304" pitchFamily="18" charset="0"/>
                          <a:cs typeface="Times New Roman" panose="02020603050405020304" pitchFamily="18" charset="0"/>
                        </a:rPr>
                        <a:t>Interest on Securities</a:t>
                      </a:r>
                    </a:p>
                  </a:txBody>
                  <a:tcPr/>
                </a:tc>
                <a:extLst>
                  <a:ext uri="{0D108BD9-81ED-4DB2-BD59-A6C34878D82A}">
                    <a16:rowId xmlns:a16="http://schemas.microsoft.com/office/drawing/2014/main" val="1244154251"/>
                  </a:ext>
                </a:extLst>
              </a:tr>
              <a:tr h="377287">
                <a:tc>
                  <a:txBody>
                    <a:bodyPr/>
                    <a:lstStyle/>
                    <a:p>
                      <a:pPr algn="ctr"/>
                      <a:r>
                        <a:rPr lang="en-US" sz="1800" b="1" dirty="0">
                          <a:latin typeface="Times New Roman" panose="02020603050405020304" pitchFamily="18" charset="0"/>
                          <a:cs typeface="Times New Roman" panose="02020603050405020304" pitchFamily="18" charset="0"/>
                        </a:rPr>
                        <a:t>194</a:t>
                      </a:r>
                    </a:p>
                  </a:txBody>
                  <a:tcPr/>
                </a:tc>
                <a:tc>
                  <a:txBody>
                    <a:bodyPr/>
                    <a:lstStyle/>
                    <a:p>
                      <a:pPr algn="ctr"/>
                      <a:r>
                        <a:rPr lang="en-US" sz="1800" b="1" dirty="0">
                          <a:latin typeface="Times New Roman" panose="02020603050405020304" pitchFamily="18" charset="0"/>
                          <a:cs typeface="Times New Roman" panose="02020603050405020304" pitchFamily="18" charset="0"/>
                        </a:rPr>
                        <a:t>Dividends</a:t>
                      </a:r>
                    </a:p>
                  </a:txBody>
                  <a:tcPr/>
                </a:tc>
                <a:extLst>
                  <a:ext uri="{0D108BD9-81ED-4DB2-BD59-A6C34878D82A}">
                    <a16:rowId xmlns:a16="http://schemas.microsoft.com/office/drawing/2014/main" val="2746627936"/>
                  </a:ext>
                </a:extLst>
              </a:tr>
              <a:tr h="377287">
                <a:tc>
                  <a:txBody>
                    <a:bodyPr/>
                    <a:lstStyle/>
                    <a:p>
                      <a:pPr algn="ctr"/>
                      <a:r>
                        <a:rPr lang="en-US" sz="1800" b="1" dirty="0">
                          <a:latin typeface="Times New Roman" panose="02020603050405020304" pitchFamily="18" charset="0"/>
                          <a:cs typeface="Times New Roman" panose="02020603050405020304" pitchFamily="18" charset="0"/>
                        </a:rPr>
                        <a:t>194A</a:t>
                      </a:r>
                    </a:p>
                  </a:txBody>
                  <a:tcPr/>
                </a:tc>
                <a:tc>
                  <a:txBody>
                    <a:bodyPr/>
                    <a:lstStyle/>
                    <a:p>
                      <a:pPr algn="ctr"/>
                      <a:r>
                        <a:rPr lang="en-US" sz="1800" b="1" dirty="0">
                          <a:latin typeface="Times New Roman" panose="02020603050405020304" pitchFamily="18" charset="0"/>
                          <a:cs typeface="Times New Roman" panose="02020603050405020304" pitchFamily="18" charset="0"/>
                        </a:rPr>
                        <a:t>Interest other than “Interest on Securities”</a:t>
                      </a:r>
                    </a:p>
                  </a:txBody>
                  <a:tcPr/>
                </a:tc>
                <a:extLst>
                  <a:ext uri="{0D108BD9-81ED-4DB2-BD59-A6C34878D82A}">
                    <a16:rowId xmlns:a16="http://schemas.microsoft.com/office/drawing/2014/main" val="1512189815"/>
                  </a:ext>
                </a:extLst>
              </a:tr>
              <a:tr h="377287">
                <a:tc>
                  <a:txBody>
                    <a:bodyPr/>
                    <a:lstStyle/>
                    <a:p>
                      <a:pPr algn="ctr"/>
                      <a:r>
                        <a:rPr lang="en-US" sz="1800" b="0" dirty="0">
                          <a:latin typeface="Times New Roman" panose="02020603050405020304" pitchFamily="18" charset="0"/>
                          <a:cs typeface="Times New Roman" panose="02020603050405020304" pitchFamily="18" charset="0"/>
                        </a:rPr>
                        <a:t>194B</a:t>
                      </a:r>
                    </a:p>
                  </a:txBody>
                  <a:tcPr/>
                </a:tc>
                <a:tc>
                  <a:txBody>
                    <a:bodyPr/>
                    <a:lstStyle/>
                    <a:p>
                      <a:pPr algn="ctr"/>
                      <a:r>
                        <a:rPr lang="en-US" sz="1800" b="0" dirty="0">
                          <a:latin typeface="Times New Roman" panose="02020603050405020304" pitchFamily="18" charset="0"/>
                          <a:cs typeface="Times New Roman" panose="02020603050405020304" pitchFamily="18" charset="0"/>
                        </a:rPr>
                        <a:t>Winning from Lottery or Crossword Puzzle</a:t>
                      </a:r>
                    </a:p>
                  </a:txBody>
                  <a:tcPr/>
                </a:tc>
                <a:extLst>
                  <a:ext uri="{0D108BD9-81ED-4DB2-BD59-A6C34878D82A}">
                    <a16:rowId xmlns:a16="http://schemas.microsoft.com/office/drawing/2014/main" val="583917131"/>
                  </a:ext>
                </a:extLst>
              </a:tr>
              <a:tr h="377287">
                <a:tc>
                  <a:txBody>
                    <a:bodyPr/>
                    <a:lstStyle/>
                    <a:p>
                      <a:pPr algn="ctr"/>
                      <a:r>
                        <a:rPr lang="en-US" sz="1800" b="1" dirty="0">
                          <a:latin typeface="Times New Roman" panose="02020603050405020304" pitchFamily="18" charset="0"/>
                          <a:cs typeface="Times New Roman" panose="02020603050405020304" pitchFamily="18" charset="0"/>
                        </a:rPr>
                        <a:t>194BA</a:t>
                      </a:r>
                    </a:p>
                  </a:txBody>
                  <a:tcPr/>
                </a:tc>
                <a:tc>
                  <a:txBody>
                    <a:bodyPr/>
                    <a:lstStyle/>
                    <a:p>
                      <a:pPr algn="ctr"/>
                      <a:r>
                        <a:rPr lang="en-US" sz="1800" b="1" dirty="0">
                          <a:latin typeface="Times New Roman" panose="02020603050405020304" pitchFamily="18" charset="0"/>
                          <a:cs typeface="Times New Roman" panose="02020603050405020304" pitchFamily="18" charset="0"/>
                        </a:rPr>
                        <a:t>Winning from Online Game</a:t>
                      </a:r>
                    </a:p>
                  </a:txBody>
                  <a:tcPr/>
                </a:tc>
                <a:extLst>
                  <a:ext uri="{0D108BD9-81ED-4DB2-BD59-A6C34878D82A}">
                    <a16:rowId xmlns:a16="http://schemas.microsoft.com/office/drawing/2014/main" val="3849197795"/>
                  </a:ext>
                </a:extLst>
              </a:tr>
              <a:tr h="377287">
                <a:tc>
                  <a:txBody>
                    <a:bodyPr/>
                    <a:lstStyle/>
                    <a:p>
                      <a:pPr algn="ctr"/>
                      <a:r>
                        <a:rPr lang="en-US" sz="1800" b="0" dirty="0">
                          <a:latin typeface="Times New Roman" panose="02020603050405020304" pitchFamily="18" charset="0"/>
                          <a:cs typeface="Times New Roman" panose="02020603050405020304" pitchFamily="18" charset="0"/>
                        </a:rPr>
                        <a:t>194BB</a:t>
                      </a:r>
                    </a:p>
                  </a:txBody>
                  <a:tcPr/>
                </a:tc>
                <a:tc>
                  <a:txBody>
                    <a:bodyPr/>
                    <a:lstStyle/>
                    <a:p>
                      <a:pPr algn="ctr"/>
                      <a:r>
                        <a:rPr lang="en-US" sz="1800" b="0" dirty="0">
                          <a:latin typeface="Times New Roman" panose="02020603050405020304" pitchFamily="18" charset="0"/>
                          <a:cs typeface="Times New Roman" panose="02020603050405020304" pitchFamily="18" charset="0"/>
                        </a:rPr>
                        <a:t>Winning from Horse Race</a:t>
                      </a:r>
                    </a:p>
                  </a:txBody>
                  <a:tcPr/>
                </a:tc>
                <a:extLst>
                  <a:ext uri="{0D108BD9-81ED-4DB2-BD59-A6C34878D82A}">
                    <a16:rowId xmlns:a16="http://schemas.microsoft.com/office/drawing/2014/main" val="899010855"/>
                  </a:ext>
                </a:extLst>
              </a:tr>
              <a:tr h="377287">
                <a:tc>
                  <a:txBody>
                    <a:bodyPr/>
                    <a:lstStyle/>
                    <a:p>
                      <a:pPr algn="ctr"/>
                      <a:r>
                        <a:rPr lang="en-US" sz="1800" b="1" dirty="0">
                          <a:latin typeface="Times New Roman" panose="02020603050405020304" pitchFamily="18" charset="0"/>
                          <a:cs typeface="Times New Roman" panose="02020603050405020304" pitchFamily="18" charset="0"/>
                        </a:rPr>
                        <a:t>194C</a:t>
                      </a:r>
                    </a:p>
                  </a:txBody>
                  <a:tcPr/>
                </a:tc>
                <a:tc>
                  <a:txBody>
                    <a:bodyPr/>
                    <a:lstStyle/>
                    <a:p>
                      <a:pPr algn="ctr"/>
                      <a:r>
                        <a:rPr lang="en-US" sz="1800" b="1" dirty="0">
                          <a:latin typeface="Times New Roman" panose="02020603050405020304" pitchFamily="18" charset="0"/>
                          <a:cs typeface="Times New Roman" panose="02020603050405020304" pitchFamily="18" charset="0"/>
                        </a:rPr>
                        <a:t>Payment to Contractor and Sub Contactor</a:t>
                      </a:r>
                    </a:p>
                  </a:txBody>
                  <a:tcPr/>
                </a:tc>
                <a:extLst>
                  <a:ext uri="{0D108BD9-81ED-4DB2-BD59-A6C34878D82A}">
                    <a16:rowId xmlns:a16="http://schemas.microsoft.com/office/drawing/2014/main" val="3276851328"/>
                  </a:ext>
                </a:extLst>
              </a:tr>
              <a:tr h="377287">
                <a:tc>
                  <a:txBody>
                    <a:bodyPr/>
                    <a:lstStyle/>
                    <a:p>
                      <a:pPr algn="ctr"/>
                      <a:r>
                        <a:rPr lang="en-US" sz="1800" b="0" dirty="0">
                          <a:latin typeface="Times New Roman" panose="02020603050405020304" pitchFamily="18" charset="0"/>
                          <a:cs typeface="Times New Roman" panose="02020603050405020304" pitchFamily="18" charset="0"/>
                        </a:rPr>
                        <a:t>194D</a:t>
                      </a:r>
                    </a:p>
                  </a:txBody>
                  <a:tcPr/>
                </a:tc>
                <a:tc>
                  <a:txBody>
                    <a:bodyPr/>
                    <a:lstStyle/>
                    <a:p>
                      <a:pPr algn="ctr"/>
                      <a:r>
                        <a:rPr lang="en-US" sz="1800" b="0" dirty="0">
                          <a:latin typeface="Times New Roman" panose="02020603050405020304" pitchFamily="18" charset="0"/>
                          <a:cs typeface="Times New Roman" panose="02020603050405020304" pitchFamily="18" charset="0"/>
                        </a:rPr>
                        <a:t>Insurance Commission</a:t>
                      </a:r>
                    </a:p>
                  </a:txBody>
                  <a:tcPr/>
                </a:tc>
                <a:extLst>
                  <a:ext uri="{0D108BD9-81ED-4DB2-BD59-A6C34878D82A}">
                    <a16:rowId xmlns:a16="http://schemas.microsoft.com/office/drawing/2014/main" val="254651369"/>
                  </a:ext>
                </a:extLst>
              </a:tr>
            </a:tbl>
          </a:graphicData>
        </a:graphic>
      </p:graphicFrame>
    </p:spTree>
    <p:extLst>
      <p:ext uri="{BB962C8B-B14F-4D97-AF65-F5344CB8AC3E}">
        <p14:creationId xmlns:p14="http://schemas.microsoft.com/office/powerpoint/2010/main" val="212251019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194I</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 of Rent</a:t>
            </a:r>
            <a:br>
              <a:rPr lang="en-IN" sz="4400" b="1" u="sng" dirty="0">
                <a:solidFill>
                  <a:schemeClr val="tx1"/>
                </a:solidFill>
                <a:latin typeface="Times New Roman" panose="02020603050405020304" pitchFamily="18" charset="0"/>
                <a:cs typeface="Times New Roman" panose="020206030504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Diagram 3">
            <a:extLst>
              <a:ext uri="{FF2B5EF4-FFF2-40B4-BE49-F238E27FC236}">
                <a16:creationId xmlns:a16="http://schemas.microsoft.com/office/drawing/2014/main" id="{397E2BFD-06FB-8C54-8856-332CD7DA6649}"/>
              </a:ext>
            </a:extLst>
          </p:cNvPr>
          <p:cNvGraphicFramePr/>
          <p:nvPr>
            <p:extLst>
              <p:ext uri="{D42A27DB-BD31-4B8C-83A1-F6EECF244321}">
                <p14:modId xmlns:p14="http://schemas.microsoft.com/office/powerpoint/2010/main" val="2472148662"/>
              </p:ext>
            </p:extLst>
          </p:nvPr>
        </p:nvGraphicFramePr>
        <p:xfrm>
          <a:off x="511400" y="1875294"/>
          <a:ext cx="9101336" cy="4102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a:extLst>
              <a:ext uri="{FF2B5EF4-FFF2-40B4-BE49-F238E27FC236}">
                <a16:creationId xmlns:a16="http://schemas.microsoft.com/office/drawing/2014/main" id="{C60CC4BA-2279-D6D0-0668-11045A1CB1FC}"/>
              </a:ext>
            </a:extLst>
          </p:cNvPr>
          <p:cNvSpPr/>
          <p:nvPr/>
        </p:nvSpPr>
        <p:spPr>
          <a:xfrm>
            <a:off x="480403" y="6140509"/>
            <a:ext cx="9856922" cy="7174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800" i="1" spc="-5" dirty="0">
                <a:latin typeface="Arial" panose="020B0604020202020204" pitchFamily="34" charset="0"/>
                <a:cs typeface="Arial" panose="020B0604020202020204" pitchFamily="34" charset="0"/>
              </a:rPr>
              <a:t>*This section applies to Individual &amp; HUF if their Turnover or gross receipts from Business or profession exceeds Rs. 1Crore or Rs.50 lakhs </a:t>
            </a:r>
            <a:r>
              <a:rPr lang="en-US" sz="1800" i="1" spc="-5" dirty="0">
                <a:effectLst/>
                <a:latin typeface="Arial" panose="020B0604020202020204" pitchFamily="34" charset="0"/>
                <a:ea typeface="Calibri" panose="020F0502020204030204" pitchFamily="34" charset="0"/>
                <a:cs typeface="Arial" panose="020B0604020202020204" pitchFamily="34" charset="0"/>
              </a:rPr>
              <a:t>during</a:t>
            </a:r>
            <a:r>
              <a:rPr lang="en-US" sz="1800" i="1" spc="-50"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the</a:t>
            </a:r>
            <a:r>
              <a:rPr lang="en-US" sz="1800" i="1" spc="-225"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immediately preceding</a:t>
            </a:r>
            <a:r>
              <a:rPr lang="en-US" sz="1800" i="1" spc="-10"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F.Y.</a:t>
            </a:r>
          </a:p>
          <a:p>
            <a:pPr algn="ctr"/>
            <a:endParaRPr lang="en-US" i="1" dirty="0"/>
          </a:p>
        </p:txBody>
      </p:sp>
    </p:spTree>
    <p:extLst>
      <p:ext uri="{BB962C8B-B14F-4D97-AF65-F5344CB8AC3E}">
        <p14:creationId xmlns:p14="http://schemas.microsoft.com/office/powerpoint/2010/main" val="380333417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194I</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 of Rent</a:t>
            </a: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0244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194I is to be deducted on Transmitting charges paid by electricity distribution company to power transmitting company.</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Wheeling or transmission charges paid to power transmitting company by electricity distribution company did not amount to rent or fee for technical services requiring deduction of TDS under section 194I or 194J. </a:t>
            </a:r>
          </a:p>
          <a:p>
            <a:pPr algn="just"/>
            <a:endParaRPr lang="en-US" sz="2600" b="1"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[CIT v Maharashtra State Electricity Distribution Company Ltd. (2016)]</a:t>
            </a:r>
          </a:p>
        </p:txBody>
      </p:sp>
    </p:spTree>
    <p:extLst>
      <p:ext uri="{BB962C8B-B14F-4D97-AF65-F5344CB8AC3E}">
        <p14:creationId xmlns:p14="http://schemas.microsoft.com/office/powerpoint/2010/main" val="380038828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194I</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 of Rent</a:t>
            </a: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0244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194I is to be deducted where contract has been entered between company and transporter for providing buses for giving pickup and drop off facility of its employees</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Transaction will not be covered under section 194I where is it is to be considered under section 194C, where transporters were contractually obliged to maintain bus in proper condition and drivers and conductors but also to be provided by the transporter. </a:t>
            </a:r>
          </a:p>
          <a:p>
            <a:pPr algn="just"/>
            <a:endParaRPr lang="en-US" sz="2600" b="1"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[CIT (TDS) v Bharat Electronic Ltd. (2015)]</a:t>
            </a:r>
          </a:p>
        </p:txBody>
      </p:sp>
    </p:spTree>
    <p:extLst>
      <p:ext uri="{BB962C8B-B14F-4D97-AF65-F5344CB8AC3E}">
        <p14:creationId xmlns:p14="http://schemas.microsoft.com/office/powerpoint/2010/main" val="365785033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194I</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 of Rent</a:t>
            </a: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0244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194I is to be deducted on Payment of upfront fees for taking a land on lease.</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Definition of Rent given under Explanation to Section 194I would squarely cover payment of </a:t>
            </a:r>
            <a:r>
              <a:rPr lang="en-US" sz="2600" dirty="0" err="1">
                <a:latin typeface="Times New Roman" panose="02020603050405020304" pitchFamily="18" charset="0"/>
                <a:cs typeface="Times New Roman" panose="02020603050405020304" pitchFamily="18" charset="0"/>
              </a:rPr>
              <a:t>upfron</a:t>
            </a:r>
            <a:r>
              <a:rPr lang="en-US" sz="2600" dirty="0">
                <a:latin typeface="Times New Roman" panose="02020603050405020304" pitchFamily="18" charset="0"/>
                <a:cs typeface="Times New Roman" panose="02020603050405020304" pitchFamily="18" charset="0"/>
              </a:rPr>
              <a:t> fee. Therefore, TDS is required to be deducted u/s 194I.</a:t>
            </a:r>
          </a:p>
          <a:p>
            <a:pPr algn="just"/>
            <a:endParaRPr lang="en-US" sz="2600" b="1"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[Foxconn India Developer (P.) Ltd. v ITO (TDS) (2012) 53 SOT 213 (Chennai)]</a:t>
            </a:r>
          </a:p>
        </p:txBody>
      </p:sp>
    </p:spTree>
    <p:extLst>
      <p:ext uri="{BB962C8B-B14F-4D97-AF65-F5344CB8AC3E}">
        <p14:creationId xmlns:p14="http://schemas.microsoft.com/office/powerpoint/2010/main" val="39773170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194I</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 of Rent</a:t>
            </a: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0244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194I is to be reimbursement of rent.</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Where assessee, a group company of “k”, reimbursed actual cost incurred by “k” on various services such as premises taken on rent, communication expenses, offices space charges </a:t>
            </a:r>
            <a:r>
              <a:rPr lang="en-US" sz="2600" dirty="0" err="1">
                <a:latin typeface="Times New Roman" panose="02020603050405020304" pitchFamily="18" charset="0"/>
                <a:cs typeface="Times New Roman" panose="02020603050405020304" pitchFamily="18" charset="0"/>
              </a:rPr>
              <a:t>etc</a:t>
            </a:r>
            <a:r>
              <a:rPr lang="en-US" sz="2600" dirty="0">
                <a:latin typeface="Times New Roman" panose="02020603050405020304" pitchFamily="18" charset="0"/>
                <a:cs typeface="Times New Roman" panose="02020603050405020304" pitchFamily="18" charset="0"/>
              </a:rPr>
              <a:t>, since there was no profit element involved in payment in question, assessee was not required to TDS on such payment.</a:t>
            </a:r>
          </a:p>
          <a:p>
            <a:pPr algn="just"/>
            <a:endParaRPr lang="en-US" sz="2600" b="1"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[DCIT Mumbai v KPMG Advisory Services (P.) Ltd. (2017) 87 taxmann.com 283 (Mum- Trib.)]</a:t>
            </a:r>
          </a:p>
          <a:p>
            <a:pPr marL="457200" indent="-457200" algn="just">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[CIT v Resultant Services (P.) Ltd. (2012) 52 SOT 598 (Del)]</a:t>
            </a:r>
          </a:p>
          <a:p>
            <a:pPr marL="457200" indent="-457200" algn="just">
              <a:buFont typeface="Wingdings" panose="05000000000000000000" pitchFamily="2" charset="2"/>
              <a:buChar char="Ø"/>
            </a:pPr>
            <a:endParaRPr lang="en-US" sz="2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141287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194I</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 of Rent</a:t>
            </a: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0244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194I is to be deducted on Payment by  Airline company for landing and parking charges.</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Payment of landing charges and parking charges to Airports Authority of India is in the nature of rent and deduction should have been made under section 194I instead of 194C.</a:t>
            </a:r>
          </a:p>
          <a:p>
            <a:pPr algn="just"/>
            <a:endParaRPr lang="en-US" sz="2600" b="1"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fi-FI" sz="2600" b="1" dirty="0">
                <a:latin typeface="Times New Roman" panose="02020603050405020304" pitchFamily="18" charset="0"/>
                <a:cs typeface="Times New Roman" panose="02020603050405020304" pitchFamily="18" charset="0"/>
              </a:rPr>
              <a:t>[CIT v Asiana Airlines (2008) 175 Taxman 177 (Del)]</a:t>
            </a:r>
            <a:endParaRPr lang="en-US" sz="2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495513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712563"/>
          </a:xfrm>
          <a:solidFill>
            <a:srgbClr val="92D050"/>
          </a:solidFill>
          <a:ln>
            <a:solidFill>
              <a:schemeClr val="accent1">
                <a:lumMod val="60000"/>
                <a:lumOff val="40000"/>
              </a:schemeClr>
            </a:solidFill>
          </a:ln>
        </p:spPr>
        <p:txBody>
          <a:bodyPr>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Section 194-IA</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Payment on Transfer of Certain Immovable Property </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(Other Than Agricultural Land)</a:t>
            </a:r>
            <a:br>
              <a:rPr lang="en-IN" b="1" u="sng" dirty="0">
                <a:solidFill>
                  <a:schemeClr val="tx1"/>
                </a:solidFill>
                <a:latin typeface="Times New Roman" panose="02020603050405020304" pitchFamily="18" charset="0"/>
                <a:cs typeface="Times New Roman" panose="02020603050405020304" pitchFamily="18" charset="0"/>
              </a:rPr>
            </a:br>
            <a:endParaRPr lang="en-US" b="1" u="sng"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Diagram 3">
            <a:extLst>
              <a:ext uri="{FF2B5EF4-FFF2-40B4-BE49-F238E27FC236}">
                <a16:creationId xmlns:a16="http://schemas.microsoft.com/office/drawing/2014/main" id="{47A3A26C-6FDB-551A-90EB-3D9E320BB52C}"/>
              </a:ext>
            </a:extLst>
          </p:cNvPr>
          <p:cNvGraphicFramePr/>
          <p:nvPr>
            <p:extLst>
              <p:ext uri="{D42A27DB-BD31-4B8C-83A1-F6EECF244321}">
                <p14:modId xmlns:p14="http://schemas.microsoft.com/office/powerpoint/2010/main" val="52093763"/>
              </p:ext>
            </p:extLst>
          </p:nvPr>
        </p:nvGraphicFramePr>
        <p:xfrm>
          <a:off x="480403" y="1875294"/>
          <a:ext cx="9101336" cy="4102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a:extLst>
              <a:ext uri="{FF2B5EF4-FFF2-40B4-BE49-F238E27FC236}">
                <a16:creationId xmlns:a16="http://schemas.microsoft.com/office/drawing/2014/main" id="{AC7AD3A3-6612-6E05-6E2C-B7280799EB2E}"/>
              </a:ext>
            </a:extLst>
          </p:cNvPr>
          <p:cNvSpPr/>
          <p:nvPr/>
        </p:nvSpPr>
        <p:spPr>
          <a:xfrm>
            <a:off x="480403" y="6140509"/>
            <a:ext cx="9856922" cy="7174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800" i="1" spc="-5" dirty="0">
                <a:latin typeface="Arial" panose="020B0604020202020204" pitchFamily="34" charset="0"/>
                <a:cs typeface="Arial" panose="020B0604020202020204" pitchFamily="34" charset="0"/>
              </a:rPr>
              <a:t>*This section applies to Individual &amp; HUF if their Turnover or gross receipts from Business or profession exceeds Rs. 1Crore or Rs.50 lakhs </a:t>
            </a:r>
            <a:r>
              <a:rPr lang="en-US" sz="1800" i="1" spc="-5" dirty="0">
                <a:effectLst/>
                <a:latin typeface="Arial" panose="020B0604020202020204" pitchFamily="34" charset="0"/>
                <a:ea typeface="Calibri" panose="020F0502020204030204" pitchFamily="34" charset="0"/>
                <a:cs typeface="Arial" panose="020B0604020202020204" pitchFamily="34" charset="0"/>
              </a:rPr>
              <a:t>during</a:t>
            </a:r>
            <a:r>
              <a:rPr lang="en-US" sz="1800" i="1" spc="-50"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the</a:t>
            </a:r>
            <a:r>
              <a:rPr lang="en-US" sz="1800" i="1" spc="-225"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immediately preceding</a:t>
            </a:r>
            <a:r>
              <a:rPr lang="en-US" sz="1800" i="1" spc="-10"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F.Y.</a:t>
            </a:r>
          </a:p>
          <a:p>
            <a:pPr algn="ctr"/>
            <a:endParaRPr lang="en-US" i="1" dirty="0"/>
          </a:p>
        </p:txBody>
      </p:sp>
    </p:spTree>
    <p:extLst>
      <p:ext uri="{BB962C8B-B14F-4D97-AF65-F5344CB8AC3E}">
        <p14:creationId xmlns:p14="http://schemas.microsoft.com/office/powerpoint/2010/main" val="149749320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948721"/>
          </a:xfrm>
          <a:solidFill>
            <a:srgbClr val="92D050"/>
          </a:solidFill>
          <a:ln>
            <a:solidFill>
              <a:schemeClr val="accent1">
                <a:lumMod val="60000"/>
                <a:lumOff val="40000"/>
              </a:schemeClr>
            </a:solidFill>
          </a:ln>
        </p:spPr>
        <p:txBody>
          <a:bodyPr>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Section 194-IA</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Payment on Transfer of Certain Immovable Property </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(Other Than Agricultural Land)</a:t>
            </a:r>
            <a:br>
              <a:rPr lang="en-IN" b="1" u="sng" dirty="0">
                <a:solidFill>
                  <a:schemeClr val="tx1"/>
                </a:solidFill>
                <a:latin typeface="Times New Roman" panose="02020603050405020304" pitchFamily="18" charset="0"/>
                <a:cs typeface="Times New Roman" panose="02020603050405020304" pitchFamily="18" charset="0"/>
              </a:rPr>
            </a:br>
            <a:endParaRPr lang="en-US" b="1" u="sng" dirty="0">
              <a:solidFill>
                <a:schemeClr val="tx1"/>
              </a:solidFill>
              <a:latin typeface="Times New Roman" panose="02020603050405020304" pitchFamily="18"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02446" y="1948720"/>
            <a:ext cx="10315520" cy="490927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194IA is to be deducted where property is purchased by multiple family members and aggregate value of property is more than 50 lacs but value of property per buyer is less than 50 lacs.</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Where assessee purchased property with 3 other family members for Rs. 1.50 crores, in view of fact that share of each co-owner come to Rs. 37.50 lacs which is below threshold limit of 194IA, assessee not required to deduct TDS u/s 194IA.</a:t>
            </a:r>
          </a:p>
          <a:p>
            <a:pPr algn="just"/>
            <a:endParaRPr lang="en-US" sz="2600" b="1"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fi-FI" sz="2600" b="1" dirty="0">
                <a:latin typeface="Times New Roman" panose="02020603050405020304" pitchFamily="18" charset="0"/>
                <a:cs typeface="Times New Roman" panose="02020603050405020304" pitchFamily="18" charset="0"/>
              </a:rPr>
              <a:t>[Vinod Soni v ITO (2019) 101 taxmann.com 190 (Del-Trib)]</a:t>
            </a:r>
            <a:endParaRPr lang="en-US" sz="2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14625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194-IB</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 of Rent by Certain Individuals/ HUF</a:t>
            </a:r>
          </a:p>
        </p:txBody>
      </p:sp>
      <p:graphicFrame>
        <p:nvGraphicFramePr>
          <p:cNvPr id="4" name="Diagram 3">
            <a:extLst>
              <a:ext uri="{FF2B5EF4-FFF2-40B4-BE49-F238E27FC236}">
                <a16:creationId xmlns:a16="http://schemas.microsoft.com/office/drawing/2014/main" id="{83C73FE6-DFA8-46D5-1633-5A00E8AA9609}"/>
              </a:ext>
            </a:extLst>
          </p:cNvPr>
          <p:cNvGraphicFramePr/>
          <p:nvPr>
            <p:extLst>
              <p:ext uri="{D42A27DB-BD31-4B8C-83A1-F6EECF244321}">
                <p14:modId xmlns:p14="http://schemas.microsoft.com/office/powerpoint/2010/main" val="863772398"/>
              </p:ext>
            </p:extLst>
          </p:nvPr>
        </p:nvGraphicFramePr>
        <p:xfrm>
          <a:off x="391886" y="1551863"/>
          <a:ext cx="10610894" cy="48939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532591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83C73FE6-DFA8-46D5-1633-5A00E8AA9609}"/>
              </a:ext>
            </a:extLst>
          </p:cNvPr>
          <p:cNvGraphicFramePr/>
          <p:nvPr>
            <p:extLst>
              <p:ext uri="{D42A27DB-BD31-4B8C-83A1-F6EECF244321}">
                <p14:modId xmlns:p14="http://schemas.microsoft.com/office/powerpoint/2010/main" val="2549522110"/>
              </p:ext>
            </p:extLst>
          </p:nvPr>
        </p:nvGraphicFramePr>
        <p:xfrm>
          <a:off x="465888" y="2235938"/>
          <a:ext cx="10290919" cy="15232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a:extLst>
              <a:ext uri="{FF2B5EF4-FFF2-40B4-BE49-F238E27FC236}">
                <a16:creationId xmlns:a16="http://schemas.microsoft.com/office/drawing/2014/main" id="{A11A9DE7-7C4C-9B5D-5592-6418C09FEE15}"/>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194-IB</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 of Rent by Certain Individuals/ HUF</a:t>
            </a:r>
          </a:p>
        </p:txBody>
      </p:sp>
    </p:spTree>
    <p:extLst>
      <p:ext uri="{BB962C8B-B14F-4D97-AF65-F5344CB8AC3E}">
        <p14:creationId xmlns:p14="http://schemas.microsoft.com/office/powerpoint/2010/main" val="3647744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4800" b="1" u="sng" dirty="0">
                <a:solidFill>
                  <a:schemeClr val="tx1"/>
                </a:solidFill>
                <a:latin typeface="Times New Roman" panose="02020603050405020304" pitchFamily="18" charset="0"/>
                <a:cs typeface="Times New Roman" panose="02020603050405020304" pitchFamily="18" charset="0"/>
              </a:rPr>
              <a:t>Chart of TDS/TCS Provisions</a:t>
            </a:r>
            <a:endParaRPr lang="en-US" sz="4800" u="sng" dirty="0">
              <a:solidFill>
                <a:schemeClr val="tx1"/>
              </a:solidFill>
            </a:endParaRPr>
          </a:p>
        </p:txBody>
      </p:sp>
      <p:graphicFrame>
        <p:nvGraphicFramePr>
          <p:cNvPr id="3" name="Table 3">
            <a:extLst>
              <a:ext uri="{FF2B5EF4-FFF2-40B4-BE49-F238E27FC236}">
                <a16:creationId xmlns:a16="http://schemas.microsoft.com/office/drawing/2014/main" id="{1C239872-8C61-8DA2-C7C1-E26B17C40F06}"/>
              </a:ext>
            </a:extLst>
          </p:cNvPr>
          <p:cNvGraphicFramePr>
            <a:graphicFrameLocks noGrp="1"/>
          </p:cNvGraphicFramePr>
          <p:nvPr>
            <p:extLst>
              <p:ext uri="{D42A27DB-BD31-4B8C-83A1-F6EECF244321}">
                <p14:modId xmlns:p14="http://schemas.microsoft.com/office/powerpoint/2010/main" val="2816368853"/>
              </p:ext>
            </p:extLst>
          </p:nvPr>
        </p:nvGraphicFramePr>
        <p:xfrm>
          <a:off x="759783" y="1748787"/>
          <a:ext cx="8659250" cy="4546397"/>
        </p:xfrm>
        <a:graphic>
          <a:graphicData uri="http://schemas.openxmlformats.org/drawingml/2006/table">
            <a:tbl>
              <a:tblPr firstRow="1" bandRow="1">
                <a:tableStyleId>{5C22544A-7EE6-4342-B048-85BDC9FD1C3A}</a:tableStyleId>
              </a:tblPr>
              <a:tblGrid>
                <a:gridCol w="1664103">
                  <a:extLst>
                    <a:ext uri="{9D8B030D-6E8A-4147-A177-3AD203B41FA5}">
                      <a16:colId xmlns:a16="http://schemas.microsoft.com/office/drawing/2014/main" val="3675088961"/>
                    </a:ext>
                  </a:extLst>
                </a:gridCol>
                <a:gridCol w="6995147">
                  <a:extLst>
                    <a:ext uri="{9D8B030D-6E8A-4147-A177-3AD203B41FA5}">
                      <a16:colId xmlns:a16="http://schemas.microsoft.com/office/drawing/2014/main" val="1888859704"/>
                    </a:ext>
                  </a:extLst>
                </a:gridCol>
              </a:tblGrid>
              <a:tr h="377287">
                <a:tc>
                  <a:txBody>
                    <a:bodyPr/>
                    <a:lstStyle/>
                    <a:p>
                      <a:pPr algn="ctr"/>
                      <a:r>
                        <a:rPr lang="en-US" sz="2000" b="1" dirty="0">
                          <a:latin typeface="Times New Roman" panose="02020603050405020304" pitchFamily="18" charset="0"/>
                          <a:cs typeface="Times New Roman" panose="02020603050405020304" pitchFamily="18" charset="0"/>
                        </a:rPr>
                        <a:t>Section No.</a:t>
                      </a:r>
                    </a:p>
                  </a:txBody>
                  <a:tcPr/>
                </a:tc>
                <a:tc>
                  <a:txBody>
                    <a:bodyPr/>
                    <a:lstStyle/>
                    <a:p>
                      <a:pPr algn="ctr"/>
                      <a:r>
                        <a:rPr lang="en-US" sz="2000" b="1" dirty="0">
                          <a:latin typeface="Times New Roman" panose="02020603050405020304" pitchFamily="18" charset="0"/>
                          <a:cs typeface="Times New Roman" panose="02020603050405020304" pitchFamily="18" charset="0"/>
                        </a:rPr>
                        <a:t>Nature of Payment</a:t>
                      </a:r>
                    </a:p>
                  </a:txBody>
                  <a:tcPr/>
                </a:tc>
                <a:extLst>
                  <a:ext uri="{0D108BD9-81ED-4DB2-BD59-A6C34878D82A}">
                    <a16:rowId xmlns:a16="http://schemas.microsoft.com/office/drawing/2014/main" val="2809122479"/>
                  </a:ext>
                </a:extLst>
              </a:tr>
              <a:tr h="377287">
                <a:tc>
                  <a:txBody>
                    <a:bodyPr/>
                    <a:lstStyle/>
                    <a:p>
                      <a:pPr algn="ctr"/>
                      <a:r>
                        <a:rPr lang="en-US" b="0" dirty="0">
                          <a:latin typeface="Times New Roman" panose="02020603050405020304" pitchFamily="18" charset="0"/>
                          <a:cs typeface="Times New Roman" panose="02020603050405020304" pitchFamily="18" charset="0"/>
                        </a:rPr>
                        <a:t>194DA</a:t>
                      </a:r>
                    </a:p>
                  </a:txBody>
                  <a:tcPr/>
                </a:tc>
                <a:tc>
                  <a:txBody>
                    <a:bodyPr/>
                    <a:lstStyle/>
                    <a:p>
                      <a:pPr algn="ctr"/>
                      <a:r>
                        <a:rPr lang="en-US" b="0" dirty="0">
                          <a:latin typeface="Times New Roman" panose="02020603050405020304" pitchFamily="18" charset="0"/>
                          <a:cs typeface="Times New Roman" panose="02020603050405020304" pitchFamily="18" charset="0"/>
                        </a:rPr>
                        <a:t>Payment in respect of Life Insurance Policy</a:t>
                      </a:r>
                    </a:p>
                  </a:txBody>
                  <a:tcPr/>
                </a:tc>
                <a:extLst>
                  <a:ext uri="{0D108BD9-81ED-4DB2-BD59-A6C34878D82A}">
                    <a16:rowId xmlns:a16="http://schemas.microsoft.com/office/drawing/2014/main" val="1244154251"/>
                  </a:ext>
                </a:extLst>
              </a:tr>
              <a:tr h="377287">
                <a:tc>
                  <a:txBody>
                    <a:bodyPr/>
                    <a:lstStyle/>
                    <a:p>
                      <a:pPr algn="ctr"/>
                      <a:r>
                        <a:rPr lang="en-US" b="0" dirty="0">
                          <a:latin typeface="Times New Roman" panose="02020603050405020304" pitchFamily="18" charset="0"/>
                          <a:cs typeface="Times New Roman" panose="02020603050405020304" pitchFamily="18" charset="0"/>
                        </a:rPr>
                        <a:t>194E</a:t>
                      </a:r>
                    </a:p>
                  </a:txBody>
                  <a:tcPr/>
                </a:tc>
                <a:tc>
                  <a:txBody>
                    <a:bodyPr/>
                    <a:lstStyle/>
                    <a:p>
                      <a:pPr algn="ctr"/>
                      <a:r>
                        <a:rPr lang="en-US" b="0" dirty="0">
                          <a:latin typeface="Times New Roman" panose="02020603050405020304" pitchFamily="18" charset="0"/>
                          <a:cs typeface="Times New Roman" panose="02020603050405020304" pitchFamily="18" charset="0"/>
                        </a:rPr>
                        <a:t>Payment to Non-Resident Sportsman or Sports Association</a:t>
                      </a:r>
                    </a:p>
                  </a:txBody>
                  <a:tcPr/>
                </a:tc>
                <a:extLst>
                  <a:ext uri="{0D108BD9-81ED-4DB2-BD59-A6C34878D82A}">
                    <a16:rowId xmlns:a16="http://schemas.microsoft.com/office/drawing/2014/main" val="2746627936"/>
                  </a:ext>
                </a:extLst>
              </a:tr>
              <a:tr h="377287">
                <a:tc>
                  <a:txBody>
                    <a:bodyPr/>
                    <a:lstStyle/>
                    <a:p>
                      <a:pPr algn="ctr"/>
                      <a:r>
                        <a:rPr lang="en-US" b="0" dirty="0">
                          <a:latin typeface="Times New Roman" panose="02020603050405020304" pitchFamily="18" charset="0"/>
                          <a:cs typeface="Times New Roman" panose="02020603050405020304" pitchFamily="18" charset="0"/>
                        </a:rPr>
                        <a:t>194EE</a:t>
                      </a:r>
                    </a:p>
                  </a:txBody>
                  <a:tcPr/>
                </a:tc>
                <a:tc>
                  <a:txBody>
                    <a:bodyPr/>
                    <a:lstStyle/>
                    <a:p>
                      <a:pPr algn="ctr"/>
                      <a:r>
                        <a:rPr lang="en-US" b="0" dirty="0">
                          <a:latin typeface="Times New Roman" panose="02020603050405020304" pitchFamily="18" charset="0"/>
                          <a:cs typeface="Times New Roman" panose="02020603050405020304" pitchFamily="18" charset="0"/>
                        </a:rPr>
                        <a:t>Payment in respect of Deposit under NSS</a:t>
                      </a:r>
                    </a:p>
                  </a:txBody>
                  <a:tcPr/>
                </a:tc>
                <a:extLst>
                  <a:ext uri="{0D108BD9-81ED-4DB2-BD59-A6C34878D82A}">
                    <a16:rowId xmlns:a16="http://schemas.microsoft.com/office/drawing/2014/main" val="1512189815"/>
                  </a:ext>
                </a:extLst>
              </a:tr>
              <a:tr h="377287">
                <a:tc>
                  <a:txBody>
                    <a:bodyPr/>
                    <a:lstStyle/>
                    <a:p>
                      <a:pPr algn="ctr"/>
                      <a:r>
                        <a:rPr lang="en-US" b="0" dirty="0">
                          <a:latin typeface="Times New Roman" panose="02020603050405020304" pitchFamily="18" charset="0"/>
                          <a:cs typeface="Times New Roman" panose="02020603050405020304" pitchFamily="18" charset="0"/>
                        </a:rPr>
                        <a:t>194F</a:t>
                      </a:r>
                    </a:p>
                  </a:txBody>
                  <a:tcPr/>
                </a:tc>
                <a:tc>
                  <a:txBody>
                    <a:bodyPr/>
                    <a:lstStyle/>
                    <a:p>
                      <a:pPr algn="ctr"/>
                      <a:r>
                        <a:rPr lang="en-US" b="0" dirty="0">
                          <a:latin typeface="Times New Roman" panose="02020603050405020304" pitchFamily="18" charset="0"/>
                          <a:cs typeface="Times New Roman" panose="02020603050405020304" pitchFamily="18" charset="0"/>
                        </a:rPr>
                        <a:t>Payment on account of Re-purchase of Unit by Mutual Fund or UTI</a:t>
                      </a:r>
                    </a:p>
                  </a:txBody>
                  <a:tcPr/>
                </a:tc>
                <a:extLst>
                  <a:ext uri="{0D108BD9-81ED-4DB2-BD59-A6C34878D82A}">
                    <a16:rowId xmlns:a16="http://schemas.microsoft.com/office/drawing/2014/main" val="823253925"/>
                  </a:ext>
                </a:extLst>
              </a:tr>
              <a:tr h="377287">
                <a:tc>
                  <a:txBody>
                    <a:bodyPr/>
                    <a:lstStyle/>
                    <a:p>
                      <a:pPr algn="ctr"/>
                      <a:r>
                        <a:rPr lang="en-US" b="0" dirty="0">
                          <a:latin typeface="Times New Roman" panose="02020603050405020304" pitchFamily="18" charset="0"/>
                          <a:cs typeface="Times New Roman" panose="02020603050405020304" pitchFamily="18" charset="0"/>
                        </a:rPr>
                        <a:t>194G</a:t>
                      </a:r>
                    </a:p>
                  </a:txBody>
                  <a:tcPr/>
                </a:tc>
                <a:tc>
                  <a:txBody>
                    <a:bodyPr/>
                    <a:lstStyle/>
                    <a:p>
                      <a:pPr algn="ctr"/>
                      <a:r>
                        <a:rPr lang="en-US" b="0" dirty="0">
                          <a:latin typeface="Times New Roman" panose="02020603050405020304" pitchFamily="18" charset="0"/>
                          <a:cs typeface="Times New Roman" panose="02020603050405020304" pitchFamily="18" charset="0"/>
                        </a:rPr>
                        <a:t>Commission on sale of Lottery Tickets </a:t>
                      </a:r>
                    </a:p>
                  </a:txBody>
                  <a:tcPr/>
                </a:tc>
                <a:extLst>
                  <a:ext uri="{0D108BD9-81ED-4DB2-BD59-A6C34878D82A}">
                    <a16:rowId xmlns:a16="http://schemas.microsoft.com/office/drawing/2014/main" val="583917131"/>
                  </a:ext>
                </a:extLst>
              </a:tr>
              <a:tr h="377287">
                <a:tc>
                  <a:txBody>
                    <a:bodyPr/>
                    <a:lstStyle/>
                    <a:p>
                      <a:pPr algn="ctr"/>
                      <a:r>
                        <a:rPr lang="en-US" b="1" dirty="0">
                          <a:latin typeface="Times New Roman" panose="02020603050405020304" pitchFamily="18" charset="0"/>
                          <a:cs typeface="Times New Roman" panose="02020603050405020304" pitchFamily="18" charset="0"/>
                        </a:rPr>
                        <a:t>194H</a:t>
                      </a:r>
                    </a:p>
                  </a:txBody>
                  <a:tcPr/>
                </a:tc>
                <a:tc>
                  <a:txBody>
                    <a:bodyPr/>
                    <a:lstStyle/>
                    <a:p>
                      <a:pPr algn="ctr"/>
                      <a:r>
                        <a:rPr lang="en-US" b="1" dirty="0">
                          <a:latin typeface="Times New Roman" panose="02020603050405020304" pitchFamily="18" charset="0"/>
                          <a:cs typeface="Times New Roman" panose="02020603050405020304" pitchFamily="18" charset="0"/>
                        </a:rPr>
                        <a:t>Commission or Brokerage</a:t>
                      </a:r>
                    </a:p>
                  </a:txBody>
                  <a:tcPr/>
                </a:tc>
                <a:extLst>
                  <a:ext uri="{0D108BD9-81ED-4DB2-BD59-A6C34878D82A}">
                    <a16:rowId xmlns:a16="http://schemas.microsoft.com/office/drawing/2014/main" val="3849197795"/>
                  </a:ext>
                </a:extLst>
              </a:tr>
              <a:tr h="377287">
                <a:tc>
                  <a:txBody>
                    <a:bodyPr/>
                    <a:lstStyle/>
                    <a:p>
                      <a:pPr algn="ctr"/>
                      <a:r>
                        <a:rPr lang="en-US" b="1" dirty="0">
                          <a:latin typeface="Times New Roman" panose="02020603050405020304" pitchFamily="18" charset="0"/>
                          <a:cs typeface="Times New Roman" panose="02020603050405020304" pitchFamily="18" charset="0"/>
                        </a:rPr>
                        <a:t>194I</a:t>
                      </a:r>
                    </a:p>
                  </a:txBody>
                  <a:tcPr/>
                </a:tc>
                <a:tc>
                  <a:txBody>
                    <a:bodyPr/>
                    <a:lstStyle/>
                    <a:p>
                      <a:pPr algn="ctr"/>
                      <a:r>
                        <a:rPr lang="en-US" b="1" dirty="0">
                          <a:latin typeface="Times New Roman" panose="02020603050405020304" pitchFamily="18" charset="0"/>
                          <a:cs typeface="Times New Roman" panose="02020603050405020304" pitchFamily="18" charset="0"/>
                        </a:rPr>
                        <a:t>Payment of Rent</a:t>
                      </a:r>
                    </a:p>
                  </a:txBody>
                  <a:tcPr/>
                </a:tc>
                <a:extLst>
                  <a:ext uri="{0D108BD9-81ED-4DB2-BD59-A6C34878D82A}">
                    <a16:rowId xmlns:a16="http://schemas.microsoft.com/office/drawing/2014/main" val="899010855"/>
                  </a:ext>
                </a:extLst>
              </a:tr>
              <a:tr h="377287">
                <a:tc>
                  <a:txBody>
                    <a:bodyPr/>
                    <a:lstStyle/>
                    <a:p>
                      <a:pPr algn="ctr"/>
                      <a:r>
                        <a:rPr lang="en-US" b="1" dirty="0">
                          <a:latin typeface="Times New Roman" panose="02020603050405020304" pitchFamily="18" charset="0"/>
                          <a:cs typeface="Times New Roman" panose="02020603050405020304" pitchFamily="18" charset="0"/>
                        </a:rPr>
                        <a:t>194-IA</a:t>
                      </a:r>
                    </a:p>
                  </a:txBody>
                  <a:tcPr/>
                </a:tc>
                <a:tc>
                  <a:txBody>
                    <a:bodyPr/>
                    <a:lstStyle/>
                    <a:p>
                      <a:pPr algn="ctr"/>
                      <a:r>
                        <a:rPr lang="en-US" b="1" dirty="0">
                          <a:latin typeface="Times New Roman" panose="02020603050405020304" pitchFamily="18" charset="0"/>
                          <a:cs typeface="Times New Roman" panose="02020603050405020304" pitchFamily="18" charset="0"/>
                        </a:rPr>
                        <a:t>Sale of Immovable Property</a:t>
                      </a:r>
                    </a:p>
                  </a:txBody>
                  <a:tcPr/>
                </a:tc>
                <a:extLst>
                  <a:ext uri="{0D108BD9-81ED-4DB2-BD59-A6C34878D82A}">
                    <a16:rowId xmlns:a16="http://schemas.microsoft.com/office/drawing/2014/main" val="2610860682"/>
                  </a:ext>
                </a:extLst>
              </a:tr>
              <a:tr h="377287">
                <a:tc>
                  <a:txBody>
                    <a:bodyPr/>
                    <a:lstStyle/>
                    <a:p>
                      <a:pPr algn="ctr"/>
                      <a:r>
                        <a:rPr lang="en-US" b="1" dirty="0">
                          <a:latin typeface="Times New Roman" panose="02020603050405020304" pitchFamily="18" charset="0"/>
                          <a:cs typeface="Times New Roman" panose="02020603050405020304" pitchFamily="18" charset="0"/>
                        </a:rPr>
                        <a:t>194-IB</a:t>
                      </a:r>
                    </a:p>
                  </a:txBody>
                  <a:tcPr/>
                </a:tc>
                <a:tc>
                  <a:txBody>
                    <a:bodyPr/>
                    <a:lstStyle/>
                    <a:p>
                      <a:pPr algn="ctr"/>
                      <a:r>
                        <a:rPr lang="en-US" b="1" dirty="0">
                          <a:latin typeface="Times New Roman" panose="02020603050405020304" pitchFamily="18" charset="0"/>
                          <a:cs typeface="Times New Roman" panose="02020603050405020304" pitchFamily="18" charset="0"/>
                        </a:rPr>
                        <a:t>Rent by Certain Individual or HUF</a:t>
                      </a:r>
                    </a:p>
                  </a:txBody>
                  <a:tcPr/>
                </a:tc>
                <a:extLst>
                  <a:ext uri="{0D108BD9-81ED-4DB2-BD59-A6C34878D82A}">
                    <a16:rowId xmlns:a16="http://schemas.microsoft.com/office/drawing/2014/main" val="380274160"/>
                  </a:ext>
                </a:extLst>
              </a:tr>
              <a:tr h="377287">
                <a:tc>
                  <a:txBody>
                    <a:bodyPr/>
                    <a:lstStyle/>
                    <a:p>
                      <a:pPr algn="ctr"/>
                      <a:r>
                        <a:rPr lang="en-US" b="0" dirty="0">
                          <a:latin typeface="Times New Roman" panose="02020603050405020304" pitchFamily="18" charset="0"/>
                          <a:cs typeface="Times New Roman" panose="02020603050405020304" pitchFamily="18" charset="0"/>
                        </a:rPr>
                        <a:t>194-IC</a:t>
                      </a:r>
                    </a:p>
                  </a:txBody>
                  <a:tcPr/>
                </a:tc>
                <a:tc>
                  <a:txBody>
                    <a:bodyPr/>
                    <a:lstStyle/>
                    <a:p>
                      <a:pPr algn="ctr"/>
                      <a:r>
                        <a:rPr lang="en-US" b="0" dirty="0">
                          <a:latin typeface="Times New Roman" panose="02020603050405020304" pitchFamily="18" charset="0"/>
                          <a:cs typeface="Times New Roman" panose="02020603050405020304" pitchFamily="18" charset="0"/>
                        </a:rPr>
                        <a:t>Payment under Specified Agreement</a:t>
                      </a:r>
                    </a:p>
                  </a:txBody>
                  <a:tcPr/>
                </a:tc>
                <a:extLst>
                  <a:ext uri="{0D108BD9-81ED-4DB2-BD59-A6C34878D82A}">
                    <a16:rowId xmlns:a16="http://schemas.microsoft.com/office/drawing/2014/main" val="3832725032"/>
                  </a:ext>
                </a:extLst>
              </a:tr>
              <a:tr h="377287">
                <a:tc>
                  <a:txBody>
                    <a:bodyPr/>
                    <a:lstStyle/>
                    <a:p>
                      <a:pPr algn="ctr"/>
                      <a:r>
                        <a:rPr lang="en-US" b="1" dirty="0">
                          <a:latin typeface="Times New Roman" panose="02020603050405020304" pitchFamily="18" charset="0"/>
                          <a:cs typeface="Times New Roman" panose="02020603050405020304" pitchFamily="18" charset="0"/>
                        </a:rPr>
                        <a:t>194J</a:t>
                      </a:r>
                    </a:p>
                  </a:txBody>
                  <a:tcPr/>
                </a:tc>
                <a:tc>
                  <a:txBody>
                    <a:bodyPr/>
                    <a:lstStyle/>
                    <a:p>
                      <a:pPr algn="ctr"/>
                      <a:r>
                        <a:rPr lang="en-US" b="1" dirty="0">
                          <a:latin typeface="Times New Roman" panose="02020603050405020304" pitchFamily="18" charset="0"/>
                          <a:cs typeface="Times New Roman" panose="02020603050405020304" pitchFamily="18" charset="0"/>
                        </a:rPr>
                        <a:t>Fee for Technical or Professional Services</a:t>
                      </a:r>
                    </a:p>
                  </a:txBody>
                  <a:tcPr/>
                </a:tc>
                <a:extLst>
                  <a:ext uri="{0D108BD9-81ED-4DB2-BD59-A6C34878D82A}">
                    <a16:rowId xmlns:a16="http://schemas.microsoft.com/office/drawing/2014/main" val="4212638210"/>
                  </a:ext>
                </a:extLst>
              </a:tr>
            </a:tbl>
          </a:graphicData>
        </a:graphic>
      </p:graphicFrame>
    </p:spTree>
    <p:extLst>
      <p:ext uri="{BB962C8B-B14F-4D97-AF65-F5344CB8AC3E}">
        <p14:creationId xmlns:p14="http://schemas.microsoft.com/office/powerpoint/2010/main" val="60445730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7381ADC9-C128-78D8-9715-BCC0AE50FD77}"/>
              </a:ext>
            </a:extLst>
          </p:cNvPr>
          <p:cNvSpPr/>
          <p:nvPr/>
        </p:nvSpPr>
        <p:spPr>
          <a:xfrm>
            <a:off x="929898" y="1921790"/>
            <a:ext cx="8756543" cy="432402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Whether limit 50,000 per month is applicable to each of the Co-owner separately in case rent is paid individually to Co-owners?</a:t>
            </a:r>
          </a:p>
          <a:p>
            <a:pPr algn="just"/>
            <a:endParaRPr lang="en-US" sz="2600" b="1" dirty="0">
              <a:latin typeface="Times New Roman" panose="02020603050405020304" pitchFamily="18" charset="0"/>
              <a:cs typeface="Times New Roman" panose="02020603050405020304" pitchFamily="18" charset="0"/>
            </a:endParaRPr>
          </a:p>
          <a:p>
            <a:pPr algn="just"/>
            <a:r>
              <a:rPr lang="en-US" sz="2600" dirty="0">
                <a:latin typeface="Times New Roman" panose="02020603050405020304" pitchFamily="18" charset="0"/>
                <a:cs typeface="Times New Roman" panose="02020603050405020304" pitchFamily="18" charset="0"/>
              </a:rPr>
              <a:t>Ans. As per section 194-IB, an individual or HUF whose books of accounts are not liable for audit u/s 44AB, paying rent to a resident exceeding 50,000 per month or part of the month for land or building, liable to deduct tax @ 5%, therefore limit of 50000 is applicable for each co-owner separately if rent is paid to co-owners of the property.</a:t>
            </a:r>
          </a:p>
        </p:txBody>
      </p:sp>
      <p:sp>
        <p:nvSpPr>
          <p:cNvPr id="6" name="Title 1">
            <a:extLst>
              <a:ext uri="{FF2B5EF4-FFF2-40B4-BE49-F238E27FC236}">
                <a16:creationId xmlns:a16="http://schemas.microsoft.com/office/drawing/2014/main" id="{2F0F3F92-7C73-F482-A16F-DC9C8D23F6D2}"/>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194-IB</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 of Rent by Certain Individuals/ HUF</a:t>
            </a:r>
          </a:p>
        </p:txBody>
      </p:sp>
    </p:spTree>
    <p:extLst>
      <p:ext uri="{BB962C8B-B14F-4D97-AF65-F5344CB8AC3E}">
        <p14:creationId xmlns:p14="http://schemas.microsoft.com/office/powerpoint/2010/main" val="98695108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194-IC</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Payment under Specified Agreement u/s 45(5A)</a:t>
            </a:r>
          </a:p>
        </p:txBody>
      </p:sp>
      <p:graphicFrame>
        <p:nvGraphicFramePr>
          <p:cNvPr id="3" name="Diagram 2">
            <a:extLst>
              <a:ext uri="{FF2B5EF4-FFF2-40B4-BE49-F238E27FC236}">
                <a16:creationId xmlns:a16="http://schemas.microsoft.com/office/drawing/2014/main" id="{1EEF43B9-3AF3-F9B5-8A9D-8CA3F4F471CF}"/>
              </a:ext>
            </a:extLst>
          </p:cNvPr>
          <p:cNvGraphicFramePr/>
          <p:nvPr>
            <p:extLst>
              <p:ext uri="{D42A27DB-BD31-4B8C-83A1-F6EECF244321}">
                <p14:modId xmlns:p14="http://schemas.microsoft.com/office/powerpoint/2010/main" val="1818332301"/>
              </p:ext>
            </p:extLst>
          </p:nvPr>
        </p:nvGraphicFramePr>
        <p:xfrm>
          <a:off x="511400" y="1720312"/>
          <a:ext cx="9423014" cy="42574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704750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194J</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Fee for Professional or Technical services </a:t>
            </a:r>
          </a:p>
        </p:txBody>
      </p:sp>
      <p:graphicFrame>
        <p:nvGraphicFramePr>
          <p:cNvPr id="4" name="Diagram 3">
            <a:extLst>
              <a:ext uri="{FF2B5EF4-FFF2-40B4-BE49-F238E27FC236}">
                <a16:creationId xmlns:a16="http://schemas.microsoft.com/office/drawing/2014/main" id="{ECF3B9BE-35F3-B67D-4182-099AA9993A20}"/>
              </a:ext>
            </a:extLst>
          </p:cNvPr>
          <p:cNvGraphicFramePr/>
          <p:nvPr>
            <p:extLst>
              <p:ext uri="{D42A27DB-BD31-4B8C-83A1-F6EECF244321}">
                <p14:modId xmlns:p14="http://schemas.microsoft.com/office/powerpoint/2010/main" val="3271694897"/>
              </p:ext>
            </p:extLst>
          </p:nvPr>
        </p:nvGraphicFramePr>
        <p:xfrm>
          <a:off x="480403" y="1708687"/>
          <a:ext cx="9101336" cy="4102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a:extLst>
              <a:ext uri="{FF2B5EF4-FFF2-40B4-BE49-F238E27FC236}">
                <a16:creationId xmlns:a16="http://schemas.microsoft.com/office/drawing/2014/main" id="{6978D481-7CAA-3F30-10E2-EDBC76E1C0A4}"/>
              </a:ext>
            </a:extLst>
          </p:cNvPr>
          <p:cNvSpPr/>
          <p:nvPr/>
        </p:nvSpPr>
        <p:spPr>
          <a:xfrm>
            <a:off x="480403" y="6140509"/>
            <a:ext cx="9856922" cy="7174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800" i="1" spc="-5" dirty="0">
                <a:latin typeface="Arial" panose="020B0604020202020204" pitchFamily="34" charset="0"/>
                <a:cs typeface="Arial" panose="020B0604020202020204" pitchFamily="34" charset="0"/>
              </a:rPr>
              <a:t>*This section applies to Individual &amp; HUF if their Turnover or gross receipts from Business or profession exceeds Rs. 1Crore or Rs.50 lakhs </a:t>
            </a:r>
            <a:r>
              <a:rPr lang="en-US" sz="1800" i="1" spc="-5" dirty="0">
                <a:effectLst/>
                <a:latin typeface="Arial" panose="020B0604020202020204" pitchFamily="34" charset="0"/>
                <a:ea typeface="Calibri" panose="020F0502020204030204" pitchFamily="34" charset="0"/>
                <a:cs typeface="Arial" panose="020B0604020202020204" pitchFamily="34" charset="0"/>
              </a:rPr>
              <a:t>during</a:t>
            </a:r>
            <a:r>
              <a:rPr lang="en-US" sz="1800" i="1" spc="-50"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the</a:t>
            </a:r>
            <a:r>
              <a:rPr lang="en-US" sz="1800" i="1" spc="-225"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immediately preceding</a:t>
            </a:r>
            <a:r>
              <a:rPr lang="en-US" sz="1800" i="1" spc="-10"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F.Y.</a:t>
            </a:r>
          </a:p>
          <a:p>
            <a:pPr algn="ctr"/>
            <a:endParaRPr lang="en-US" i="1" dirty="0"/>
          </a:p>
        </p:txBody>
      </p:sp>
    </p:spTree>
    <p:extLst>
      <p:ext uri="{BB962C8B-B14F-4D97-AF65-F5344CB8AC3E}">
        <p14:creationId xmlns:p14="http://schemas.microsoft.com/office/powerpoint/2010/main" val="167651326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194J</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Fee for Professional or Technical services </a:t>
            </a:r>
          </a:p>
        </p:txBody>
      </p:sp>
      <p:graphicFrame>
        <p:nvGraphicFramePr>
          <p:cNvPr id="3" name="Table 6">
            <a:extLst>
              <a:ext uri="{FF2B5EF4-FFF2-40B4-BE49-F238E27FC236}">
                <a16:creationId xmlns:a16="http://schemas.microsoft.com/office/drawing/2014/main" id="{EAD3F7C1-DF8A-FA7C-ED74-27CA2DF24FFF}"/>
              </a:ext>
            </a:extLst>
          </p:cNvPr>
          <p:cNvGraphicFramePr>
            <a:graphicFrameLocks noGrp="1"/>
          </p:cNvGraphicFramePr>
          <p:nvPr>
            <p:extLst>
              <p:ext uri="{D42A27DB-BD31-4B8C-83A1-F6EECF244321}">
                <p14:modId xmlns:p14="http://schemas.microsoft.com/office/powerpoint/2010/main" val="3024419741"/>
              </p:ext>
            </p:extLst>
          </p:nvPr>
        </p:nvGraphicFramePr>
        <p:xfrm>
          <a:off x="521775" y="1655270"/>
          <a:ext cx="10320396" cy="5092664"/>
        </p:xfrm>
        <a:graphic>
          <a:graphicData uri="http://schemas.openxmlformats.org/drawingml/2006/table">
            <a:tbl>
              <a:tblPr firstRow="1" bandRow="1">
                <a:tableStyleId>{5C22544A-7EE6-4342-B048-85BDC9FD1C3A}</a:tableStyleId>
              </a:tblPr>
              <a:tblGrid>
                <a:gridCol w="777919">
                  <a:extLst>
                    <a:ext uri="{9D8B030D-6E8A-4147-A177-3AD203B41FA5}">
                      <a16:colId xmlns:a16="http://schemas.microsoft.com/office/drawing/2014/main" val="2029695788"/>
                    </a:ext>
                  </a:extLst>
                </a:gridCol>
                <a:gridCol w="8104649">
                  <a:extLst>
                    <a:ext uri="{9D8B030D-6E8A-4147-A177-3AD203B41FA5}">
                      <a16:colId xmlns:a16="http://schemas.microsoft.com/office/drawing/2014/main" val="512098819"/>
                    </a:ext>
                  </a:extLst>
                </a:gridCol>
                <a:gridCol w="1437828">
                  <a:extLst>
                    <a:ext uri="{9D8B030D-6E8A-4147-A177-3AD203B41FA5}">
                      <a16:colId xmlns:a16="http://schemas.microsoft.com/office/drawing/2014/main" val="2408842764"/>
                    </a:ext>
                  </a:extLst>
                </a:gridCol>
              </a:tblGrid>
              <a:tr h="333754">
                <a:tc>
                  <a:txBody>
                    <a:bodyPr/>
                    <a:lstStyle/>
                    <a:p>
                      <a:pPr algn="ctr">
                        <a:lnSpc>
                          <a:spcPct val="100000"/>
                        </a:lnSpc>
                      </a:pPr>
                      <a:r>
                        <a:rPr lang="en-US" sz="1800" dirty="0">
                          <a:latin typeface="Times New Roman" panose="02020603050405020304" pitchFamily="18" charset="0"/>
                          <a:cs typeface="Times New Roman" panose="02020603050405020304" pitchFamily="18" charset="0"/>
                        </a:rPr>
                        <a:t>S. No.</a:t>
                      </a:r>
                    </a:p>
                  </a:txBody>
                  <a:tcPr/>
                </a:tc>
                <a:tc>
                  <a:txBody>
                    <a:bodyPr/>
                    <a:lstStyle/>
                    <a:p>
                      <a:pPr algn="ctr">
                        <a:lnSpc>
                          <a:spcPct val="100000"/>
                        </a:lnSpc>
                      </a:pPr>
                      <a:r>
                        <a:rPr lang="en-US" sz="1800" dirty="0">
                          <a:latin typeface="Times New Roman" panose="02020603050405020304" pitchFamily="18" charset="0"/>
                          <a:cs typeface="Times New Roman" panose="02020603050405020304" pitchFamily="18" charset="0"/>
                        </a:rPr>
                        <a:t>Nature of payment</a:t>
                      </a:r>
                    </a:p>
                  </a:txBody>
                  <a:tcPr/>
                </a:tc>
                <a:tc>
                  <a:txBody>
                    <a:bodyPr/>
                    <a:lstStyle/>
                    <a:p>
                      <a:pPr algn="ctr">
                        <a:lnSpc>
                          <a:spcPct val="100000"/>
                        </a:lnSpc>
                      </a:pPr>
                      <a:r>
                        <a:rPr lang="en-US" sz="1800" dirty="0">
                          <a:latin typeface="Times New Roman" panose="02020603050405020304" pitchFamily="18" charset="0"/>
                          <a:cs typeface="Times New Roman" panose="02020603050405020304" pitchFamily="18" charset="0"/>
                        </a:rPr>
                        <a:t>Rate of TDS</a:t>
                      </a:r>
                    </a:p>
                  </a:txBody>
                  <a:tcPr/>
                </a:tc>
                <a:extLst>
                  <a:ext uri="{0D108BD9-81ED-4DB2-BD59-A6C34878D82A}">
                    <a16:rowId xmlns:a16="http://schemas.microsoft.com/office/drawing/2014/main" val="149168272"/>
                  </a:ext>
                </a:extLst>
              </a:tr>
              <a:tr h="50792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1.</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Times New Roman" panose="02020603050405020304" pitchFamily="18" charset="0"/>
                          <a:cs typeface="Times New Roman" panose="02020603050405020304" pitchFamily="18" charset="0"/>
                        </a:rPr>
                        <a:t>Fees for Technical services</a:t>
                      </a:r>
                      <a:endParaRPr lang="en-IN" sz="1800" b="1"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2%</a:t>
                      </a:r>
                    </a:p>
                  </a:txBody>
                  <a:tcPr/>
                </a:tc>
                <a:extLst>
                  <a:ext uri="{0D108BD9-81ED-4DB2-BD59-A6C34878D82A}">
                    <a16:rowId xmlns:a16="http://schemas.microsoft.com/office/drawing/2014/main" val="2845103124"/>
                  </a:ext>
                </a:extLst>
              </a:tr>
              <a:tr h="76239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2.</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IN" sz="1800" dirty="0">
                          <a:solidFill>
                            <a:schemeClr val="tx1"/>
                          </a:solidFill>
                          <a:latin typeface="Times New Roman" panose="02020603050405020304" pitchFamily="18" charset="0"/>
                          <a:cs typeface="Times New Roman" panose="02020603050405020304" pitchFamily="18" charset="0"/>
                        </a:rPr>
                        <a:t>Royalty </a:t>
                      </a:r>
                    </a:p>
                    <a:p>
                      <a:pPr marL="0" marR="0" lvl="0" indent="0" algn="l" defTabSz="457200" rtl="0" eaLnBrk="1" fontAlgn="auto" latinLnBrk="0" hangingPunct="1">
                        <a:lnSpc>
                          <a:spcPct val="100000"/>
                        </a:lnSpc>
                        <a:spcBef>
                          <a:spcPts val="0"/>
                        </a:spcBef>
                        <a:spcAft>
                          <a:spcPts val="0"/>
                        </a:spcAft>
                        <a:buClrTx/>
                        <a:buSzTx/>
                        <a:buFontTx/>
                        <a:buNone/>
                        <a:tabLst/>
                        <a:defRPr/>
                      </a:pPr>
                      <a:r>
                        <a:rPr lang="en-IN" sz="1800" dirty="0">
                          <a:solidFill>
                            <a:schemeClr val="tx1"/>
                          </a:solidFill>
                          <a:latin typeface="Times New Roman" panose="02020603050405020304" pitchFamily="18" charset="0"/>
                          <a:cs typeface="Times New Roman" panose="02020603050405020304" pitchFamily="18" charset="0"/>
                        </a:rPr>
                        <a:t>(In nature of consideration for sale/ distribution/ exhibition of films)</a:t>
                      </a:r>
                    </a:p>
                    <a:p>
                      <a:pPr marL="0" marR="0" lvl="0" indent="0" algn="l" defTabSz="457200" rtl="0" eaLnBrk="1" fontAlgn="auto" latinLnBrk="0" hangingPunct="1">
                        <a:lnSpc>
                          <a:spcPct val="100000"/>
                        </a:lnSpc>
                        <a:spcBef>
                          <a:spcPts val="0"/>
                        </a:spcBef>
                        <a:spcAft>
                          <a:spcPts val="0"/>
                        </a:spcAft>
                        <a:buClrTx/>
                        <a:buSzTx/>
                        <a:buFontTx/>
                        <a:buNone/>
                        <a:tabLst/>
                        <a:defRPr/>
                      </a:pPr>
                      <a:r>
                        <a:rPr lang="en-IN" sz="1800" dirty="0">
                          <a:solidFill>
                            <a:schemeClr val="tx1"/>
                          </a:solidFill>
                          <a:latin typeface="Times New Roman" panose="02020603050405020304" pitchFamily="18" charset="0"/>
                          <a:cs typeface="Times New Roman" panose="02020603050405020304" pitchFamily="18" charset="0"/>
                        </a:rPr>
                        <a:t> </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2%</a:t>
                      </a:r>
                    </a:p>
                  </a:txBody>
                  <a:tcPr/>
                </a:tc>
                <a:extLst>
                  <a:ext uri="{0D108BD9-81ED-4DB2-BD59-A6C34878D82A}">
                    <a16:rowId xmlns:a16="http://schemas.microsoft.com/office/drawing/2014/main" val="1078738616"/>
                  </a:ext>
                </a:extLst>
              </a:tr>
              <a:tr h="490443">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3.</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IN" sz="1800" dirty="0">
                          <a:solidFill>
                            <a:schemeClr val="tx1"/>
                          </a:solidFill>
                          <a:latin typeface="Times New Roman" panose="02020603050405020304" pitchFamily="18" charset="0"/>
                          <a:cs typeface="Times New Roman" panose="02020603050405020304" pitchFamily="18" charset="0"/>
                        </a:rPr>
                        <a:t>Other royalty</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10%</a:t>
                      </a:r>
                    </a:p>
                  </a:txBody>
                  <a:tcPr/>
                </a:tc>
                <a:extLst>
                  <a:ext uri="{0D108BD9-81ED-4DB2-BD59-A6C34878D82A}">
                    <a16:rowId xmlns:a16="http://schemas.microsoft.com/office/drawing/2014/main" val="2884425831"/>
                  </a:ext>
                </a:extLst>
              </a:tr>
              <a:tr h="476469">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4.</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IN" sz="1800" dirty="0">
                          <a:solidFill>
                            <a:schemeClr val="tx1"/>
                          </a:solidFill>
                          <a:latin typeface="Times New Roman" panose="02020603050405020304" pitchFamily="18" charset="0"/>
                          <a:cs typeface="Times New Roman" panose="02020603050405020304" pitchFamily="18" charset="0"/>
                        </a:rPr>
                        <a:t>Fee </a:t>
                      </a:r>
                      <a:r>
                        <a:rPr lang="en-US" sz="1800" dirty="0">
                          <a:solidFill>
                            <a:schemeClr val="tx1"/>
                          </a:solidFill>
                          <a:latin typeface="Times New Roman" panose="02020603050405020304" pitchFamily="18" charset="0"/>
                          <a:cs typeface="Times New Roman" panose="02020603050405020304" pitchFamily="18" charset="0"/>
                        </a:rPr>
                        <a:t>for Professional services</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10%</a:t>
                      </a:r>
                    </a:p>
                  </a:txBody>
                  <a:tcPr/>
                </a:tc>
                <a:extLst>
                  <a:ext uri="{0D108BD9-81ED-4DB2-BD59-A6C34878D82A}">
                    <a16:rowId xmlns:a16="http://schemas.microsoft.com/office/drawing/2014/main" val="235664335"/>
                  </a:ext>
                </a:extLst>
              </a:tr>
              <a:tr h="527808">
                <a:tc>
                  <a:txBody>
                    <a:bodyPr/>
                    <a:lstStyle/>
                    <a:p>
                      <a:pPr algn="ctr">
                        <a:lnSpc>
                          <a:spcPct val="100000"/>
                        </a:lnSpc>
                      </a:pPr>
                      <a:r>
                        <a:rPr lang="en-US" sz="1800" dirty="0">
                          <a:latin typeface="Times New Roman" panose="02020603050405020304" pitchFamily="18" charset="0"/>
                          <a:cs typeface="Times New Roman" panose="02020603050405020304" pitchFamily="18" charset="0"/>
                        </a:rPr>
                        <a:t>5.</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IN" sz="1800" dirty="0">
                          <a:solidFill>
                            <a:schemeClr val="tx1"/>
                          </a:solidFill>
                          <a:latin typeface="Times New Roman" panose="02020603050405020304" pitchFamily="18" charset="0"/>
                          <a:cs typeface="Times New Roman" panose="02020603050405020304" pitchFamily="18" charset="0"/>
                        </a:rPr>
                        <a:t>Fee </a:t>
                      </a:r>
                      <a:r>
                        <a:rPr lang="en-US" sz="1800" dirty="0">
                          <a:solidFill>
                            <a:schemeClr val="tx1"/>
                          </a:solidFill>
                          <a:latin typeface="Times New Roman" panose="02020603050405020304" pitchFamily="18" charset="0"/>
                          <a:cs typeface="Times New Roman" panose="02020603050405020304" pitchFamily="18" charset="0"/>
                        </a:rPr>
                        <a:t>for Professional services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Times New Roman" panose="02020603050405020304" pitchFamily="18" charset="0"/>
                          <a:cs typeface="Times New Roman" panose="02020603050405020304" pitchFamily="18" charset="0"/>
                        </a:rPr>
                        <a:t>(Engaged only in business of Call Centre)</a:t>
                      </a:r>
                      <a:endParaRPr lang="en-IN" sz="18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lnSpc>
                          <a:spcPct val="100000"/>
                        </a:lnSpc>
                      </a:pPr>
                      <a:r>
                        <a:rPr lang="en-US" sz="1800" dirty="0">
                          <a:latin typeface="Times New Roman" panose="02020603050405020304" pitchFamily="18" charset="0"/>
                          <a:cs typeface="Times New Roman" panose="02020603050405020304" pitchFamily="18" charset="0"/>
                        </a:rPr>
                        <a:t>2%</a:t>
                      </a:r>
                    </a:p>
                  </a:txBody>
                  <a:tcPr/>
                </a:tc>
                <a:extLst>
                  <a:ext uri="{0D108BD9-81ED-4DB2-BD59-A6C34878D82A}">
                    <a16:rowId xmlns:a16="http://schemas.microsoft.com/office/drawing/2014/main" val="1283754725"/>
                  </a:ext>
                </a:extLst>
              </a:tr>
              <a:tr h="436710">
                <a:tc>
                  <a:txBody>
                    <a:bodyPr/>
                    <a:lstStyle/>
                    <a:p>
                      <a:pPr algn="ctr">
                        <a:lnSpc>
                          <a:spcPct val="100000"/>
                        </a:lnSpc>
                      </a:pPr>
                      <a:r>
                        <a:rPr lang="en-US" sz="1800" dirty="0">
                          <a:latin typeface="Times New Roman" panose="02020603050405020304" pitchFamily="18" charset="0"/>
                          <a:cs typeface="Times New Roman" panose="02020603050405020304" pitchFamily="18" charset="0"/>
                        </a:rPr>
                        <a:t>6.</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IN" sz="1800" dirty="0">
                          <a:solidFill>
                            <a:schemeClr val="tx1"/>
                          </a:solidFill>
                          <a:latin typeface="Times New Roman" panose="02020603050405020304" pitchFamily="18" charset="0"/>
                          <a:cs typeface="Times New Roman" panose="02020603050405020304" pitchFamily="18" charset="0"/>
                        </a:rPr>
                        <a:t>Director’s  Remuneration/ Commission/ Fee</a:t>
                      </a:r>
                    </a:p>
                  </a:txBody>
                  <a:tcPr/>
                </a:tc>
                <a:tc>
                  <a:txBody>
                    <a:bodyPr/>
                    <a:lstStyle/>
                    <a:p>
                      <a:pPr algn="ctr">
                        <a:lnSpc>
                          <a:spcPct val="100000"/>
                        </a:lnSpc>
                      </a:pPr>
                      <a:r>
                        <a:rPr lang="en-US" sz="1800" dirty="0">
                          <a:latin typeface="Times New Roman" panose="02020603050405020304" pitchFamily="18" charset="0"/>
                          <a:cs typeface="Times New Roman" panose="02020603050405020304" pitchFamily="18" charset="0"/>
                        </a:rPr>
                        <a:t>10%</a:t>
                      </a:r>
                    </a:p>
                  </a:txBody>
                  <a:tcPr/>
                </a:tc>
                <a:extLst>
                  <a:ext uri="{0D108BD9-81ED-4DB2-BD59-A6C34878D82A}">
                    <a16:rowId xmlns:a16="http://schemas.microsoft.com/office/drawing/2014/main" val="1500718939"/>
                  </a:ext>
                </a:extLst>
              </a:tr>
              <a:tr h="1260875">
                <a:tc>
                  <a:txBody>
                    <a:bodyPr/>
                    <a:lstStyle/>
                    <a:p>
                      <a:pPr algn="ctr">
                        <a:lnSpc>
                          <a:spcPct val="100000"/>
                        </a:lnSpc>
                      </a:pPr>
                      <a:r>
                        <a:rPr lang="en-US" sz="1800" dirty="0">
                          <a:latin typeface="Times New Roman" panose="02020603050405020304" pitchFamily="18" charset="0"/>
                          <a:cs typeface="Times New Roman" panose="02020603050405020304" pitchFamily="18" charset="0"/>
                        </a:rPr>
                        <a:t>7. </a:t>
                      </a:r>
                    </a:p>
                  </a:txBody>
                  <a:tcPr/>
                </a:tc>
                <a:tc>
                  <a:txBody>
                    <a:bodyPr/>
                    <a:lstStyle/>
                    <a:p>
                      <a:r>
                        <a:rPr lang="en-US" sz="1800" b="0" i="0" kern="1200" dirty="0">
                          <a:solidFill>
                            <a:schemeClr val="dk1"/>
                          </a:solidFill>
                          <a:effectLst/>
                          <a:latin typeface="Times New Roman" panose="02020603050405020304" pitchFamily="18" charset="0"/>
                          <a:ea typeface="+mn-ea"/>
                          <a:cs typeface="Times New Roman" panose="02020603050405020304" pitchFamily="18" charset="0"/>
                        </a:rPr>
                        <a:t> </a:t>
                      </a:r>
                      <a:r>
                        <a:rPr lang="en-US" sz="1800" kern="1200" dirty="0">
                          <a:solidFill>
                            <a:schemeClr val="tx1"/>
                          </a:solidFill>
                          <a:latin typeface="Times New Roman" panose="02020603050405020304" pitchFamily="18" charset="0"/>
                          <a:ea typeface="+mn-ea"/>
                          <a:cs typeface="Times New Roman" panose="02020603050405020304" pitchFamily="18" charset="0"/>
                        </a:rPr>
                        <a:t>Any sum under an agreement for—</a:t>
                      </a:r>
                    </a:p>
                    <a:p>
                      <a:r>
                        <a:rPr lang="en-US" sz="1800" kern="1200" dirty="0">
                          <a:solidFill>
                            <a:schemeClr val="tx1"/>
                          </a:solidFill>
                          <a:latin typeface="Times New Roman" panose="02020603050405020304" pitchFamily="18" charset="0"/>
                          <a:ea typeface="+mn-ea"/>
                          <a:cs typeface="Times New Roman" panose="02020603050405020304" pitchFamily="18" charset="0"/>
                        </a:rPr>
                        <a:t>  (a) not carrying out any activity in relation to any business or profession; or</a:t>
                      </a:r>
                    </a:p>
                    <a:p>
                      <a:r>
                        <a:rPr lang="en-US" sz="1800" kern="1200" dirty="0">
                          <a:solidFill>
                            <a:schemeClr val="tx1"/>
                          </a:solidFill>
                          <a:latin typeface="Times New Roman" panose="02020603050405020304" pitchFamily="18" charset="0"/>
                          <a:ea typeface="+mn-ea"/>
                          <a:cs typeface="Times New Roman" panose="02020603050405020304" pitchFamily="18" charset="0"/>
                        </a:rPr>
                        <a:t>  (b) not sharing any know-how, patent, copyright, trade-mark, license, franchise, </a:t>
                      </a:r>
                      <a:r>
                        <a:rPr lang="en-US" sz="1800" kern="1200" dirty="0" err="1">
                          <a:solidFill>
                            <a:schemeClr val="tx1"/>
                          </a:solidFill>
                          <a:latin typeface="Times New Roman" panose="02020603050405020304" pitchFamily="18" charset="0"/>
                          <a:ea typeface="+mn-ea"/>
                          <a:cs typeface="Times New Roman" panose="02020603050405020304" pitchFamily="18" charset="0"/>
                        </a:rPr>
                        <a:t>etc</a:t>
                      </a:r>
                      <a:endParaRPr lang="en-US" sz="1800" kern="1200" dirty="0">
                        <a:solidFill>
                          <a:schemeClr val="tx1"/>
                        </a:solidFill>
                        <a:latin typeface="Times New Roman" panose="02020603050405020304" pitchFamily="18" charset="0"/>
                        <a:ea typeface="+mn-ea"/>
                        <a:cs typeface="Times New Roman" panose="02020603050405020304" pitchFamily="18" charset="0"/>
                      </a:endParaRPr>
                    </a:p>
                  </a:txBody>
                  <a:tcPr/>
                </a:tc>
                <a:tc>
                  <a:txBody>
                    <a:bodyPr/>
                    <a:lstStyle/>
                    <a:p>
                      <a:pPr algn="ctr">
                        <a:lnSpc>
                          <a:spcPct val="100000"/>
                        </a:lnSpc>
                      </a:pPr>
                      <a:r>
                        <a:rPr lang="en-US" sz="1800" dirty="0">
                          <a:latin typeface="Times New Roman" panose="02020603050405020304" pitchFamily="18" charset="0"/>
                          <a:cs typeface="Times New Roman" panose="02020603050405020304" pitchFamily="18" charset="0"/>
                        </a:rPr>
                        <a:t>10%</a:t>
                      </a:r>
                    </a:p>
                  </a:txBody>
                  <a:tcPr/>
                </a:tc>
                <a:extLst>
                  <a:ext uri="{0D108BD9-81ED-4DB2-BD59-A6C34878D82A}">
                    <a16:rowId xmlns:a16="http://schemas.microsoft.com/office/drawing/2014/main" val="1968623041"/>
                  </a:ext>
                </a:extLst>
              </a:tr>
            </a:tbl>
          </a:graphicData>
        </a:graphic>
      </p:graphicFrame>
    </p:spTree>
    <p:extLst>
      <p:ext uri="{BB962C8B-B14F-4D97-AF65-F5344CB8AC3E}">
        <p14:creationId xmlns:p14="http://schemas.microsoft.com/office/powerpoint/2010/main" val="225069450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194J</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Fee for Professional or Technical services </a:t>
            </a:r>
          </a:p>
        </p:txBody>
      </p:sp>
      <p:sp>
        <p:nvSpPr>
          <p:cNvPr id="23" name="Scroll: Vertical 22">
            <a:extLst>
              <a:ext uri="{FF2B5EF4-FFF2-40B4-BE49-F238E27FC236}">
                <a16:creationId xmlns:a16="http://schemas.microsoft.com/office/drawing/2014/main" id="{3CB7E5E9-9FC9-0EAD-85F2-3013D5666939}"/>
              </a:ext>
            </a:extLst>
          </p:cNvPr>
          <p:cNvSpPr/>
          <p:nvPr/>
        </p:nvSpPr>
        <p:spPr>
          <a:xfrm>
            <a:off x="972458" y="1748118"/>
            <a:ext cx="8490856" cy="4725253"/>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800" b="1" i="0" kern="1200" dirty="0">
                <a:solidFill>
                  <a:schemeClr val="dk1"/>
                </a:solidFill>
                <a:effectLst/>
                <a:latin typeface="Times New Roman" panose="02020603050405020304" pitchFamily="18" charset="0"/>
                <a:cs typeface="Times New Roman" panose="02020603050405020304" pitchFamily="18" charset="0"/>
              </a:rPr>
              <a:t>Professional services implies</a:t>
            </a:r>
            <a:r>
              <a:rPr lang="en-US" sz="1800" b="1" kern="1200" dirty="0">
                <a:solidFill>
                  <a:schemeClr val="dk1"/>
                </a:solidFill>
                <a:latin typeface="Times New Roman" panose="02020603050405020304" pitchFamily="18" charset="0"/>
                <a:cs typeface="Times New Roman" panose="02020603050405020304" pitchFamily="18" charset="0"/>
              </a:rPr>
              <a:t>, </a:t>
            </a:r>
            <a:r>
              <a:rPr lang="en-US" sz="1800" b="0" i="0" kern="1200" dirty="0">
                <a:solidFill>
                  <a:schemeClr val="dk1"/>
                </a:solidFill>
                <a:effectLst/>
                <a:latin typeface="Times New Roman" panose="02020603050405020304" pitchFamily="18" charset="0"/>
                <a:cs typeface="Times New Roman" panose="02020603050405020304" pitchFamily="18" charset="0"/>
              </a:rPr>
              <a:t>rendered in course of</a:t>
            </a:r>
          </a:p>
          <a:p>
            <a:pPr marL="342900" indent="-342900">
              <a:buAutoNum type="arabicParenBoth"/>
            </a:pPr>
            <a:r>
              <a:rPr lang="en-US" sz="1800" b="0" i="0" kern="1200" dirty="0">
                <a:solidFill>
                  <a:schemeClr val="dk1"/>
                </a:solidFill>
                <a:effectLst/>
                <a:latin typeface="Times New Roman" panose="02020603050405020304" pitchFamily="18" charset="0"/>
                <a:cs typeface="Times New Roman" panose="02020603050405020304" pitchFamily="18" charset="0"/>
              </a:rPr>
              <a:t> </a:t>
            </a:r>
            <a:r>
              <a:rPr lang="en-US" sz="1800" kern="1200" dirty="0">
                <a:latin typeface="Times New Roman" panose="02020603050405020304" pitchFamily="18" charset="0"/>
                <a:cs typeface="Times New Roman" panose="02020603050405020304" pitchFamily="18" charset="0"/>
              </a:rPr>
              <a:t>L</a:t>
            </a:r>
            <a:r>
              <a:rPr lang="en-US" sz="1800" b="0" i="0" kern="1200" dirty="0">
                <a:solidFill>
                  <a:schemeClr val="dk1"/>
                </a:solidFill>
                <a:effectLst/>
                <a:latin typeface="Times New Roman" panose="02020603050405020304" pitchFamily="18" charset="0"/>
                <a:cs typeface="Times New Roman" panose="02020603050405020304" pitchFamily="18" charset="0"/>
              </a:rPr>
              <a:t>egal,</a:t>
            </a:r>
          </a:p>
          <a:p>
            <a:pPr marL="342900" indent="-342900">
              <a:buAutoNum type="arabicParenBoth"/>
            </a:pPr>
            <a:r>
              <a:rPr lang="en-US" sz="1800" b="0" i="0" kern="1200" dirty="0">
                <a:solidFill>
                  <a:schemeClr val="dk1"/>
                </a:solidFill>
                <a:effectLst/>
                <a:latin typeface="Times New Roman" panose="02020603050405020304" pitchFamily="18" charset="0"/>
                <a:cs typeface="Times New Roman" panose="02020603050405020304" pitchFamily="18" charset="0"/>
              </a:rPr>
              <a:t> </a:t>
            </a:r>
            <a:r>
              <a:rPr lang="en-US" sz="1800" kern="1200" dirty="0">
                <a:latin typeface="Times New Roman" panose="02020603050405020304" pitchFamily="18" charset="0"/>
                <a:cs typeface="Times New Roman" panose="02020603050405020304" pitchFamily="18" charset="0"/>
              </a:rPr>
              <a:t>M</a:t>
            </a:r>
            <a:r>
              <a:rPr lang="en-US" sz="1800" b="0" i="0" kern="1200" dirty="0">
                <a:solidFill>
                  <a:schemeClr val="dk1"/>
                </a:solidFill>
                <a:effectLst/>
                <a:latin typeface="Times New Roman" panose="02020603050405020304" pitchFamily="18" charset="0"/>
                <a:cs typeface="Times New Roman" panose="02020603050405020304" pitchFamily="18" charset="0"/>
              </a:rPr>
              <a:t>edical,</a:t>
            </a:r>
          </a:p>
          <a:p>
            <a:pPr marL="342900" indent="-342900">
              <a:buAutoNum type="arabicParenBoth"/>
            </a:pPr>
            <a:r>
              <a:rPr lang="en-US" sz="1800" b="0" i="0" kern="1200" dirty="0">
                <a:solidFill>
                  <a:schemeClr val="dk1"/>
                </a:solidFill>
                <a:effectLst/>
                <a:latin typeface="Times New Roman" panose="02020603050405020304" pitchFamily="18" charset="0"/>
                <a:cs typeface="Times New Roman" panose="02020603050405020304" pitchFamily="18" charset="0"/>
              </a:rPr>
              <a:t> </a:t>
            </a:r>
            <a:r>
              <a:rPr lang="en-US" sz="1800" kern="1200" dirty="0">
                <a:latin typeface="Times New Roman" panose="02020603050405020304" pitchFamily="18" charset="0"/>
                <a:cs typeface="Times New Roman" panose="02020603050405020304" pitchFamily="18" charset="0"/>
              </a:rPr>
              <a:t>E</a:t>
            </a:r>
            <a:r>
              <a:rPr lang="en-US" sz="1800" b="0" i="0" kern="1200" dirty="0">
                <a:solidFill>
                  <a:schemeClr val="dk1"/>
                </a:solidFill>
                <a:effectLst/>
                <a:latin typeface="Times New Roman" panose="02020603050405020304" pitchFamily="18" charset="0"/>
                <a:cs typeface="Times New Roman" panose="02020603050405020304" pitchFamily="18" charset="0"/>
              </a:rPr>
              <a:t>ngineering </a:t>
            </a:r>
            <a:endParaRPr lang="en-US" sz="1800" kern="1200" dirty="0">
              <a:latin typeface="Times New Roman" panose="02020603050405020304" pitchFamily="18" charset="0"/>
              <a:cs typeface="Times New Roman" panose="02020603050405020304" pitchFamily="18" charset="0"/>
            </a:endParaRPr>
          </a:p>
          <a:p>
            <a:pPr marL="342900" indent="-342900">
              <a:buAutoNum type="arabicParenBoth"/>
            </a:pPr>
            <a:r>
              <a:rPr lang="en-US" sz="1800" b="0" i="0" kern="1200" dirty="0">
                <a:solidFill>
                  <a:schemeClr val="dk1"/>
                </a:solidFill>
                <a:effectLst/>
                <a:latin typeface="Times New Roman" panose="02020603050405020304" pitchFamily="18" charset="0"/>
                <a:cs typeface="Times New Roman" panose="02020603050405020304" pitchFamily="18" charset="0"/>
              </a:rPr>
              <a:t> Architectural profession </a:t>
            </a:r>
          </a:p>
          <a:p>
            <a:pPr marL="342900" indent="-342900">
              <a:buAutoNum type="arabicParenBoth"/>
            </a:pPr>
            <a:r>
              <a:rPr lang="en-US" sz="1800" kern="1200" dirty="0">
                <a:latin typeface="Times New Roman" panose="02020603050405020304" pitchFamily="18" charset="0"/>
                <a:cs typeface="Times New Roman" panose="02020603050405020304" pitchFamily="18" charset="0"/>
              </a:rPr>
              <a:t>P</a:t>
            </a:r>
            <a:r>
              <a:rPr lang="en-US" sz="1800" b="0" i="0" kern="1200" dirty="0">
                <a:solidFill>
                  <a:schemeClr val="dk1"/>
                </a:solidFill>
                <a:effectLst/>
                <a:latin typeface="Times New Roman" panose="02020603050405020304" pitchFamily="18" charset="0"/>
                <a:cs typeface="Times New Roman" panose="02020603050405020304" pitchFamily="18" charset="0"/>
              </a:rPr>
              <a:t>rofession of accountancy</a:t>
            </a:r>
          </a:p>
          <a:p>
            <a:pPr marL="342900" indent="-342900">
              <a:buAutoNum type="arabicParenBoth"/>
            </a:pPr>
            <a:r>
              <a:rPr lang="en-US" sz="1800" kern="1200" dirty="0">
                <a:latin typeface="Times New Roman" panose="02020603050405020304" pitchFamily="18" charset="0"/>
                <a:cs typeface="Times New Roman" panose="02020603050405020304" pitchFamily="18" charset="0"/>
              </a:rPr>
              <a:t>Profession of </a:t>
            </a:r>
            <a:r>
              <a:rPr lang="en-US" sz="1800" b="0" i="0" kern="1200" dirty="0">
                <a:solidFill>
                  <a:schemeClr val="dk1"/>
                </a:solidFill>
                <a:effectLst/>
                <a:latin typeface="Times New Roman" panose="02020603050405020304" pitchFamily="18" charset="0"/>
                <a:cs typeface="Times New Roman" panose="02020603050405020304" pitchFamily="18" charset="0"/>
              </a:rPr>
              <a:t> technical consultancy</a:t>
            </a:r>
          </a:p>
          <a:p>
            <a:pPr marL="342900" indent="-342900">
              <a:buAutoNum type="arabicParenBoth"/>
            </a:pPr>
            <a:r>
              <a:rPr lang="en-US" sz="1800" kern="1200" dirty="0">
                <a:latin typeface="Times New Roman" panose="02020603050405020304" pitchFamily="18" charset="0"/>
                <a:cs typeface="Times New Roman" panose="02020603050405020304" pitchFamily="18" charset="0"/>
              </a:rPr>
              <a:t>Profession of</a:t>
            </a:r>
            <a:r>
              <a:rPr lang="en-US" sz="1800" b="0" i="0" kern="1200" dirty="0">
                <a:solidFill>
                  <a:schemeClr val="dk1"/>
                </a:solidFill>
                <a:effectLst/>
                <a:latin typeface="Times New Roman" panose="02020603050405020304" pitchFamily="18" charset="0"/>
                <a:cs typeface="Times New Roman" panose="02020603050405020304" pitchFamily="18" charset="0"/>
              </a:rPr>
              <a:t> interior decoration </a:t>
            </a:r>
            <a:endParaRPr lang="en-US" sz="1800" kern="1200" dirty="0">
              <a:latin typeface="Times New Roman" panose="02020603050405020304" pitchFamily="18" charset="0"/>
              <a:cs typeface="Times New Roman" panose="02020603050405020304" pitchFamily="18" charset="0"/>
            </a:endParaRPr>
          </a:p>
          <a:p>
            <a:pPr marL="342900" indent="-342900">
              <a:buAutoNum type="arabicParenBoth"/>
            </a:pPr>
            <a:r>
              <a:rPr lang="en-US" sz="1800" b="0" i="0" kern="1200" dirty="0">
                <a:solidFill>
                  <a:schemeClr val="dk1"/>
                </a:solidFill>
                <a:effectLst/>
                <a:latin typeface="Times New Roman" panose="02020603050405020304" pitchFamily="18" charset="0"/>
                <a:cs typeface="Times New Roman" panose="02020603050405020304" pitchFamily="18" charset="0"/>
              </a:rPr>
              <a:t>Profession of advertising </a:t>
            </a:r>
          </a:p>
          <a:p>
            <a:pPr marL="342900" indent="-342900">
              <a:buAutoNum type="arabicParenBoth"/>
            </a:pPr>
            <a:r>
              <a:rPr lang="en-US" sz="1800" b="0" i="0" kern="1200" dirty="0">
                <a:solidFill>
                  <a:schemeClr val="dk1"/>
                </a:solidFill>
                <a:effectLst/>
                <a:latin typeface="Times New Roman" panose="02020603050405020304" pitchFamily="18" charset="0"/>
                <a:cs typeface="Times New Roman" panose="02020603050405020304" pitchFamily="18" charset="0"/>
              </a:rPr>
              <a:t>Such other profession </a:t>
            </a:r>
          </a:p>
          <a:p>
            <a:r>
              <a:rPr lang="en-US" sz="1800" b="0" i="0" kern="1200" dirty="0">
                <a:solidFill>
                  <a:schemeClr val="dk1"/>
                </a:solidFill>
                <a:effectLst/>
                <a:latin typeface="Times New Roman" panose="02020603050405020304" pitchFamily="18" charset="0"/>
                <a:cs typeface="Times New Roman" panose="02020603050405020304" pitchFamily="18" charset="0"/>
              </a:rPr>
              <a:t>as is </a:t>
            </a:r>
            <a:r>
              <a:rPr lang="en-US" sz="1800" b="1" i="1" kern="1200" dirty="0">
                <a:solidFill>
                  <a:schemeClr val="dk1"/>
                </a:solidFill>
                <a:effectLst/>
                <a:latin typeface="Times New Roman" panose="02020603050405020304" pitchFamily="18" charset="0"/>
                <a:cs typeface="Times New Roman" panose="02020603050405020304" pitchFamily="18" charset="0"/>
              </a:rPr>
              <a:t>notified by the Board</a:t>
            </a:r>
            <a:r>
              <a:rPr lang="en-US" sz="1800" b="0" i="0" kern="1200" dirty="0">
                <a:solidFill>
                  <a:schemeClr val="dk1"/>
                </a:solidFill>
                <a:effectLst/>
                <a:latin typeface="Times New Roman" panose="02020603050405020304" pitchFamily="18" charset="0"/>
                <a:cs typeface="Times New Roman" panose="02020603050405020304" pitchFamily="18" charset="0"/>
              </a:rPr>
              <a:t> for the purposes of </a:t>
            </a:r>
            <a:r>
              <a:rPr lang="en-US" sz="1800" b="0" i="0" u="none" strike="noStrike" kern="1200" dirty="0">
                <a:solidFill>
                  <a:schemeClr val="dk1"/>
                </a:solidFill>
                <a:effectLst/>
                <a:latin typeface="Times New Roman" panose="02020603050405020304" pitchFamily="18" charset="0"/>
                <a:cs typeface="Times New Roman" panose="02020603050405020304" pitchFamily="18" charset="0"/>
              </a:rPr>
              <a:t>section 44AA</a:t>
            </a:r>
            <a:r>
              <a:rPr lang="en-US" sz="1800" b="0" i="0" kern="1200" dirty="0">
                <a:solidFill>
                  <a:schemeClr val="dk1"/>
                </a:solidFill>
                <a:effectLst/>
                <a:latin typeface="Times New Roman" panose="02020603050405020304" pitchFamily="18" charset="0"/>
                <a:cs typeface="Times New Roman" panose="02020603050405020304" pitchFamily="18" charset="0"/>
              </a:rPr>
              <a:t> </a:t>
            </a:r>
          </a:p>
          <a:p>
            <a:r>
              <a:rPr lang="en-US" sz="1800" b="0" i="0" kern="1200" dirty="0">
                <a:solidFill>
                  <a:schemeClr val="dk1"/>
                </a:solidFill>
                <a:effectLst/>
                <a:latin typeface="Times New Roman" panose="02020603050405020304" pitchFamily="18" charset="0"/>
                <a:cs typeface="Times New Roman" panose="02020603050405020304" pitchFamily="18" charset="0"/>
              </a:rPr>
              <a:t>or </a:t>
            </a:r>
            <a:r>
              <a:rPr lang="en-US" sz="1800" kern="1200" dirty="0">
                <a:latin typeface="Times New Roman" panose="02020603050405020304" pitchFamily="18" charset="0"/>
                <a:cs typeface="Times New Roman" panose="02020603050405020304" pitchFamily="18" charset="0"/>
              </a:rPr>
              <a:t>under this section by CBDT.</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073298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194J</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Fee for Professional or Technical services </a:t>
            </a:r>
          </a:p>
        </p:txBody>
      </p:sp>
      <p:sp>
        <p:nvSpPr>
          <p:cNvPr id="23" name="Scroll: Vertical 22">
            <a:extLst>
              <a:ext uri="{FF2B5EF4-FFF2-40B4-BE49-F238E27FC236}">
                <a16:creationId xmlns:a16="http://schemas.microsoft.com/office/drawing/2014/main" id="{3CB7E5E9-9FC9-0EAD-85F2-3013D5666939}"/>
              </a:ext>
            </a:extLst>
          </p:cNvPr>
          <p:cNvSpPr/>
          <p:nvPr/>
        </p:nvSpPr>
        <p:spPr>
          <a:xfrm>
            <a:off x="972458" y="1676401"/>
            <a:ext cx="8969828" cy="4782456"/>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endParaRPr lang="en-US" sz="1800" b="1" u="sng" dirty="0">
              <a:latin typeface="Times New Roman" panose="02020603050405020304" pitchFamily="18" charset="0"/>
              <a:cs typeface="Times New Roman" panose="02020603050405020304" pitchFamily="18" charset="0"/>
            </a:endParaRPr>
          </a:p>
          <a:p>
            <a:endParaRPr lang="en-US" sz="1800" b="1" u="sng" dirty="0">
              <a:latin typeface="Times New Roman" panose="02020603050405020304" pitchFamily="18" charset="0"/>
              <a:cs typeface="Times New Roman" panose="02020603050405020304" pitchFamily="18" charset="0"/>
            </a:endParaRPr>
          </a:p>
          <a:p>
            <a:r>
              <a:rPr lang="en-US" sz="1800" b="1" u="sng" dirty="0">
                <a:latin typeface="Times New Roman" panose="02020603050405020304" pitchFamily="18" charset="0"/>
                <a:cs typeface="Times New Roman" panose="02020603050405020304" pitchFamily="18" charset="0"/>
              </a:rPr>
              <a:t>Professions Notified under section 44AA</a:t>
            </a:r>
          </a:p>
          <a:p>
            <a:pPr marL="342900" indent="-342900">
              <a:buAutoNum type="arabicParenBoth"/>
            </a:pPr>
            <a:r>
              <a:rPr lang="en-US" sz="1800" dirty="0">
                <a:latin typeface="Times New Roman" panose="02020603050405020304" pitchFamily="18" charset="0"/>
                <a:cs typeface="Times New Roman" panose="02020603050405020304" pitchFamily="18" charset="0"/>
              </a:rPr>
              <a:t>Authorized Representative</a:t>
            </a:r>
          </a:p>
          <a:p>
            <a:pPr marL="342900" indent="-342900">
              <a:buAutoNum type="arabicParenBoth"/>
            </a:pPr>
            <a:r>
              <a:rPr lang="en-US" sz="1800" dirty="0">
                <a:latin typeface="Times New Roman" panose="02020603050405020304" pitchFamily="18" charset="0"/>
                <a:cs typeface="Times New Roman" panose="02020603050405020304" pitchFamily="18" charset="0"/>
              </a:rPr>
              <a:t>Film Artist</a:t>
            </a:r>
          </a:p>
          <a:p>
            <a:pPr marL="342900" indent="-342900">
              <a:buAutoNum type="arabicParenBoth"/>
            </a:pPr>
            <a:r>
              <a:rPr lang="en-US" sz="1800" dirty="0">
                <a:latin typeface="Times New Roman" panose="02020603050405020304" pitchFamily="18" charset="0"/>
                <a:cs typeface="Times New Roman" panose="02020603050405020304" pitchFamily="18" charset="0"/>
              </a:rPr>
              <a:t>Company Secretary </a:t>
            </a:r>
          </a:p>
          <a:p>
            <a:pPr marL="342900" indent="-342900">
              <a:buAutoNum type="arabicParenBoth"/>
            </a:pPr>
            <a:r>
              <a:rPr lang="en-US" sz="1800" dirty="0">
                <a:latin typeface="Times New Roman" panose="02020603050405020304" pitchFamily="18" charset="0"/>
                <a:cs typeface="Times New Roman" panose="02020603050405020304" pitchFamily="18" charset="0"/>
              </a:rPr>
              <a:t>Profession of Information Technology.</a:t>
            </a:r>
          </a:p>
          <a:p>
            <a:endParaRPr lang="en-US" sz="1800" dirty="0">
              <a:latin typeface="Times New Roman" panose="02020603050405020304" pitchFamily="18" charset="0"/>
              <a:cs typeface="Times New Roman" panose="02020603050405020304" pitchFamily="18" charset="0"/>
            </a:endParaRPr>
          </a:p>
          <a:p>
            <a:r>
              <a:rPr lang="en-US" sz="1800" b="1" u="sng" dirty="0">
                <a:latin typeface="Times New Roman" panose="02020603050405020304" pitchFamily="18" charset="0"/>
                <a:cs typeface="Times New Roman" panose="02020603050405020304" pitchFamily="18" charset="0"/>
              </a:rPr>
              <a:t>Profession notified under section 194J by CBDT vid notification no 88/2008</a:t>
            </a:r>
          </a:p>
          <a:p>
            <a:pPr marL="342900" indent="-342900">
              <a:buAutoNum type="arabicParenBoth"/>
            </a:pPr>
            <a:r>
              <a:rPr lang="en-US" sz="1800" dirty="0">
                <a:latin typeface="Times New Roman" panose="02020603050405020304" pitchFamily="18" charset="0"/>
                <a:cs typeface="Times New Roman" panose="02020603050405020304" pitchFamily="18" charset="0"/>
              </a:rPr>
              <a:t>Sports Person</a:t>
            </a:r>
          </a:p>
          <a:p>
            <a:pPr marL="342900" indent="-342900">
              <a:buAutoNum type="arabicParenBoth"/>
            </a:pPr>
            <a:r>
              <a:rPr lang="en-US" sz="1800" dirty="0">
                <a:latin typeface="Times New Roman" panose="02020603050405020304" pitchFamily="18" charset="0"/>
                <a:cs typeface="Times New Roman" panose="02020603050405020304" pitchFamily="18" charset="0"/>
              </a:rPr>
              <a:t>Umpire and Referees</a:t>
            </a:r>
          </a:p>
          <a:p>
            <a:pPr marL="342900" indent="-342900">
              <a:buAutoNum type="arabicParenBoth"/>
            </a:pPr>
            <a:r>
              <a:rPr lang="en-US" sz="1800" dirty="0">
                <a:latin typeface="Times New Roman" panose="02020603050405020304" pitchFamily="18" charset="0"/>
                <a:cs typeface="Times New Roman" panose="02020603050405020304" pitchFamily="18" charset="0"/>
              </a:rPr>
              <a:t>Coaches and Trainers</a:t>
            </a:r>
          </a:p>
          <a:p>
            <a:pPr marL="342900" indent="-342900">
              <a:buAutoNum type="arabicParenBoth"/>
            </a:pPr>
            <a:r>
              <a:rPr lang="en-US" sz="1800" dirty="0">
                <a:latin typeface="Times New Roman" panose="02020603050405020304" pitchFamily="18" charset="0"/>
                <a:cs typeface="Times New Roman" panose="02020603050405020304" pitchFamily="18" charset="0"/>
              </a:rPr>
              <a:t>Team Physicians &amp; Physiotherapist</a:t>
            </a:r>
          </a:p>
          <a:p>
            <a:pPr marL="342900" indent="-342900">
              <a:buAutoNum type="arabicParenBoth"/>
            </a:pPr>
            <a:r>
              <a:rPr lang="en-US" sz="1800" dirty="0">
                <a:latin typeface="Times New Roman" panose="02020603050405020304" pitchFamily="18" charset="0"/>
                <a:cs typeface="Times New Roman" panose="02020603050405020304" pitchFamily="18" charset="0"/>
              </a:rPr>
              <a:t>Event Manager</a:t>
            </a:r>
          </a:p>
          <a:p>
            <a:pPr marL="342900" indent="-342900">
              <a:buAutoNum type="arabicParenBoth"/>
            </a:pPr>
            <a:r>
              <a:rPr lang="en-US" sz="1800" dirty="0">
                <a:latin typeface="Times New Roman" panose="02020603050405020304" pitchFamily="18" charset="0"/>
                <a:cs typeface="Times New Roman" panose="02020603050405020304" pitchFamily="18" charset="0"/>
              </a:rPr>
              <a:t>Commentator</a:t>
            </a:r>
          </a:p>
          <a:p>
            <a:pPr marL="342900" indent="-342900">
              <a:buAutoNum type="arabicParenBoth"/>
            </a:pPr>
            <a:r>
              <a:rPr lang="en-US" sz="1800" dirty="0">
                <a:latin typeface="Times New Roman" panose="02020603050405020304" pitchFamily="18" charset="0"/>
                <a:cs typeface="Times New Roman" panose="02020603050405020304" pitchFamily="18" charset="0"/>
              </a:rPr>
              <a:t>Anchor</a:t>
            </a:r>
          </a:p>
          <a:p>
            <a:pPr marL="342900" indent="-342900">
              <a:buAutoNum type="arabicParenBoth"/>
            </a:pPr>
            <a:r>
              <a:rPr lang="en-US" sz="1800" dirty="0">
                <a:latin typeface="Times New Roman" panose="02020603050405020304" pitchFamily="18" charset="0"/>
                <a:cs typeface="Times New Roman" panose="02020603050405020304" pitchFamily="18" charset="0"/>
              </a:rPr>
              <a:t>Sports Columnist</a:t>
            </a:r>
          </a:p>
          <a:p>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451307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194J</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Fee for Professional or Technical services </a:t>
            </a: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0244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194J is to be deducted on Payment for access facility to use the gateway and network.</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Payment for access facility to use the gateway and network is not in the nature of technical services since the provider is not giving the assistance or aid and there is no human interface, Therefore it is not liable for TDS under 194J.</a:t>
            </a:r>
          </a:p>
          <a:p>
            <a:pPr algn="just"/>
            <a:endParaRPr lang="en-US" sz="2600" b="1"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it-IT" sz="2600" b="1" dirty="0">
                <a:latin typeface="Times New Roman" panose="02020603050405020304" pitchFamily="18" charset="0"/>
                <a:cs typeface="Times New Roman" panose="02020603050405020304" pitchFamily="18" charset="0"/>
              </a:rPr>
              <a:t>[CIT v Bharti Cellular Ltd. (2009) 319 itr 139 (Del)]</a:t>
            </a:r>
            <a:endParaRPr lang="en-US" sz="2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491129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194J</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Fee for Professional or Technical services </a:t>
            </a: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02446" y="149901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194J is to be deducted on Transaction charges paid by stockbroker to Stock Exchange.</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Transaction charges paid by stockbroker to Stock Exchange were not for the technical services provided by Stock Exchange thus no tax on such payment is required to be deducted at source under section 194J [DCIT v Vibrant Securities P. Ltd. (2017)]</a:t>
            </a:r>
          </a:p>
          <a:p>
            <a:pPr algn="just"/>
            <a:endParaRPr lang="en-US" sz="2600" dirty="0">
              <a:latin typeface="Times New Roman" panose="02020603050405020304" pitchFamily="18" charset="0"/>
              <a:cs typeface="Times New Roman" panose="02020603050405020304" pitchFamily="18" charset="0"/>
            </a:endParaRPr>
          </a:p>
          <a:p>
            <a:pPr algn="just"/>
            <a:endParaRPr lang="en-US" sz="2600" b="1"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fi-FI" sz="2600" b="1" dirty="0">
                <a:latin typeface="Times New Roman" panose="02020603050405020304" pitchFamily="18" charset="0"/>
                <a:cs typeface="Times New Roman" panose="02020603050405020304" pitchFamily="18" charset="0"/>
              </a:rPr>
              <a:t>[DCIT v Vibrant Securities P. Ltd. (2017) 87 taxmann.com 312 (Mum- Trib)]</a:t>
            </a:r>
          </a:p>
        </p:txBody>
      </p:sp>
    </p:spTree>
    <p:extLst>
      <p:ext uri="{BB962C8B-B14F-4D97-AF65-F5344CB8AC3E}">
        <p14:creationId xmlns:p14="http://schemas.microsoft.com/office/powerpoint/2010/main" val="321948376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194J</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Fee for Professional or Technical services </a:t>
            </a:r>
          </a:p>
        </p:txBody>
      </p:sp>
      <p:sp>
        <p:nvSpPr>
          <p:cNvPr id="6" name="Rectangle: Rounded Corners 5">
            <a:extLst>
              <a:ext uri="{FF2B5EF4-FFF2-40B4-BE49-F238E27FC236}">
                <a16:creationId xmlns:a16="http://schemas.microsoft.com/office/drawing/2014/main" id="{9383D40F-DF83-066D-5197-F6C266164F19}"/>
              </a:ext>
            </a:extLst>
          </p:cNvPr>
          <p:cNvSpPr/>
          <p:nvPr/>
        </p:nvSpPr>
        <p:spPr>
          <a:xfrm>
            <a:off x="402446" y="1514006"/>
            <a:ext cx="10315520" cy="53589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600" b="1" dirty="0">
                <a:latin typeface="Times New Roman" panose="02020603050405020304" pitchFamily="18" charset="0"/>
                <a:cs typeface="Times New Roman" panose="02020603050405020304" pitchFamily="18" charset="0"/>
              </a:rPr>
              <a:t>Q . Whether TDS u/s 194J is to be deducted on provision for expenditures in case identity of the payee is not known.</a:t>
            </a:r>
          </a:p>
          <a:p>
            <a:pPr algn="just"/>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Ans</a:t>
            </a:r>
            <a:r>
              <a:rPr lang="en-US" sz="2600" dirty="0">
                <a:latin typeface="Times New Roman" panose="02020603050405020304" pitchFamily="18" charset="0"/>
                <a:cs typeface="Times New Roman" panose="02020603050405020304" pitchFamily="18" charset="0"/>
              </a:rPr>
              <a:t>. Where assessee company made the provision for payment to artist but did not deduct the TDS, it was held that since the assessee could not identify the artist and also quantum of amount to be paid was not crystallized and was subject to negotiation, assess has not liability to deduct TDS.</a:t>
            </a:r>
          </a:p>
          <a:p>
            <a:pPr algn="just"/>
            <a:endParaRPr lang="en-US" sz="2600" b="1"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Ø"/>
            </a:pPr>
            <a:r>
              <a:rPr lang="fi-FI" sz="2600" b="1" dirty="0">
                <a:latin typeface="Times New Roman" panose="02020603050405020304" pitchFamily="18" charset="0"/>
                <a:cs typeface="Times New Roman" panose="02020603050405020304" pitchFamily="18" charset="0"/>
              </a:rPr>
              <a:t>[Alliance Media &amp; Entertainment Ltd. V ITO (2017) 79 taxmann.com 114 (Mum) (Trib)]</a:t>
            </a:r>
          </a:p>
        </p:txBody>
      </p:sp>
    </p:spTree>
    <p:extLst>
      <p:ext uri="{BB962C8B-B14F-4D97-AF65-F5344CB8AC3E}">
        <p14:creationId xmlns:p14="http://schemas.microsoft.com/office/powerpoint/2010/main" val="383216737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Section 194M</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Payment of Certain Sums by Certain Individuals / HUF</a:t>
            </a:r>
            <a:br>
              <a:rPr lang="en-US" b="1" u="sng" dirty="0">
                <a:solidFill>
                  <a:srgbClr val="0070C0"/>
                </a:solidFill>
                <a:latin typeface="Century Schoolbook Bold" panose="02040804060505020304" pitchFamily="18" charset="0"/>
              </a:rPr>
            </a:br>
            <a:br>
              <a:rPr lang="en-US" sz="2400" b="1" u="sng" dirty="0">
                <a:solidFill>
                  <a:srgbClr val="0070C0"/>
                </a:solidFill>
                <a:latin typeface="Century Schoolbook Bold" panose="02040804060505020304" pitchFamily="18" charset="0"/>
              </a:rPr>
            </a:br>
            <a:endParaRPr lang="en-US" b="1" u="sng" dirty="0">
              <a:solidFill>
                <a:srgbClr val="0070C0"/>
              </a:solidFill>
              <a:latin typeface="Century Schoolbook Bold" panose="02040804060505020304" pitchFamily="18" charset="0"/>
            </a:endParaRPr>
          </a:p>
        </p:txBody>
      </p:sp>
      <p:graphicFrame>
        <p:nvGraphicFramePr>
          <p:cNvPr id="4" name="Diagram 3">
            <a:extLst>
              <a:ext uri="{FF2B5EF4-FFF2-40B4-BE49-F238E27FC236}">
                <a16:creationId xmlns:a16="http://schemas.microsoft.com/office/drawing/2014/main" id="{DF6354CA-6EAB-B040-FFB5-E1CB85B95772}"/>
              </a:ext>
            </a:extLst>
          </p:cNvPr>
          <p:cNvGraphicFramePr/>
          <p:nvPr>
            <p:extLst>
              <p:ext uri="{D42A27DB-BD31-4B8C-83A1-F6EECF244321}">
                <p14:modId xmlns:p14="http://schemas.microsoft.com/office/powerpoint/2010/main" val="2723551068"/>
              </p:ext>
            </p:extLst>
          </p:nvPr>
        </p:nvGraphicFramePr>
        <p:xfrm>
          <a:off x="495902" y="2238027"/>
          <a:ext cx="9101336" cy="4102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4498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4800" b="1" u="sng" dirty="0">
                <a:solidFill>
                  <a:schemeClr val="tx1"/>
                </a:solidFill>
                <a:latin typeface="Times New Roman" panose="02020603050405020304" pitchFamily="18" charset="0"/>
                <a:cs typeface="Times New Roman" panose="02020603050405020304" pitchFamily="18" charset="0"/>
              </a:rPr>
              <a:t>Chart of TDS/TCS Provisions</a:t>
            </a:r>
            <a:endParaRPr lang="en-US" sz="4800" u="sng" dirty="0">
              <a:solidFill>
                <a:schemeClr val="tx1"/>
              </a:solidFill>
            </a:endParaRPr>
          </a:p>
        </p:txBody>
      </p:sp>
      <p:graphicFrame>
        <p:nvGraphicFramePr>
          <p:cNvPr id="3" name="Table 3">
            <a:extLst>
              <a:ext uri="{FF2B5EF4-FFF2-40B4-BE49-F238E27FC236}">
                <a16:creationId xmlns:a16="http://schemas.microsoft.com/office/drawing/2014/main" id="{1C239872-8C61-8DA2-C7C1-E26B17C40F06}"/>
              </a:ext>
            </a:extLst>
          </p:cNvPr>
          <p:cNvGraphicFramePr>
            <a:graphicFrameLocks noGrp="1"/>
          </p:cNvGraphicFramePr>
          <p:nvPr>
            <p:extLst>
              <p:ext uri="{D42A27DB-BD31-4B8C-83A1-F6EECF244321}">
                <p14:modId xmlns:p14="http://schemas.microsoft.com/office/powerpoint/2010/main" val="3912445524"/>
              </p:ext>
            </p:extLst>
          </p:nvPr>
        </p:nvGraphicFramePr>
        <p:xfrm>
          <a:off x="803326" y="1704261"/>
          <a:ext cx="8829732" cy="4546397"/>
        </p:xfrm>
        <a:graphic>
          <a:graphicData uri="http://schemas.openxmlformats.org/drawingml/2006/table">
            <a:tbl>
              <a:tblPr firstRow="1" bandRow="1">
                <a:tableStyleId>{5C22544A-7EE6-4342-B048-85BDC9FD1C3A}</a:tableStyleId>
              </a:tblPr>
              <a:tblGrid>
                <a:gridCol w="1426416">
                  <a:extLst>
                    <a:ext uri="{9D8B030D-6E8A-4147-A177-3AD203B41FA5}">
                      <a16:colId xmlns:a16="http://schemas.microsoft.com/office/drawing/2014/main" val="3675088961"/>
                    </a:ext>
                  </a:extLst>
                </a:gridCol>
                <a:gridCol w="7403316">
                  <a:extLst>
                    <a:ext uri="{9D8B030D-6E8A-4147-A177-3AD203B41FA5}">
                      <a16:colId xmlns:a16="http://schemas.microsoft.com/office/drawing/2014/main" val="1888859704"/>
                    </a:ext>
                  </a:extLst>
                </a:gridCol>
              </a:tblGrid>
              <a:tr h="377287">
                <a:tc>
                  <a:txBody>
                    <a:bodyPr/>
                    <a:lstStyle/>
                    <a:p>
                      <a:pPr algn="ctr"/>
                      <a:r>
                        <a:rPr lang="en-US" sz="2000" b="1" dirty="0">
                          <a:latin typeface="Times New Roman" panose="02020603050405020304" pitchFamily="18" charset="0"/>
                          <a:cs typeface="Times New Roman" panose="02020603050405020304" pitchFamily="18" charset="0"/>
                        </a:rPr>
                        <a:t>Section No.</a:t>
                      </a:r>
                    </a:p>
                  </a:txBody>
                  <a:tcPr/>
                </a:tc>
                <a:tc>
                  <a:txBody>
                    <a:bodyPr/>
                    <a:lstStyle/>
                    <a:p>
                      <a:pPr algn="ctr"/>
                      <a:r>
                        <a:rPr lang="en-US" sz="2000" b="1" dirty="0">
                          <a:latin typeface="Times New Roman" panose="02020603050405020304" pitchFamily="18" charset="0"/>
                          <a:cs typeface="Times New Roman" panose="02020603050405020304" pitchFamily="18" charset="0"/>
                        </a:rPr>
                        <a:t>Nature of Payment</a:t>
                      </a:r>
                    </a:p>
                  </a:txBody>
                  <a:tcPr/>
                </a:tc>
                <a:extLst>
                  <a:ext uri="{0D108BD9-81ED-4DB2-BD59-A6C34878D82A}">
                    <a16:rowId xmlns:a16="http://schemas.microsoft.com/office/drawing/2014/main" val="2809122479"/>
                  </a:ext>
                </a:extLst>
              </a:tr>
              <a:tr h="377287">
                <a:tc>
                  <a:txBody>
                    <a:bodyPr/>
                    <a:lstStyle/>
                    <a:p>
                      <a:pPr algn="ctr"/>
                      <a:r>
                        <a:rPr lang="en-US" sz="1800" b="0" dirty="0">
                          <a:latin typeface="Times New Roman" panose="02020603050405020304" pitchFamily="18" charset="0"/>
                          <a:cs typeface="Times New Roman" panose="02020603050405020304" pitchFamily="18" charset="0"/>
                        </a:rPr>
                        <a:t>194K</a:t>
                      </a:r>
                    </a:p>
                  </a:txBody>
                  <a:tcPr/>
                </a:tc>
                <a:tc>
                  <a:txBody>
                    <a:bodyPr/>
                    <a:lstStyle/>
                    <a:p>
                      <a:pPr algn="ctr"/>
                      <a:r>
                        <a:rPr lang="en-US" sz="1800" b="0" dirty="0">
                          <a:latin typeface="Times New Roman" panose="02020603050405020304" pitchFamily="18" charset="0"/>
                          <a:cs typeface="Times New Roman" panose="02020603050405020304" pitchFamily="18" charset="0"/>
                        </a:rPr>
                        <a:t>Income in respect of Units of Mutual Fund/UTI </a:t>
                      </a:r>
                    </a:p>
                  </a:txBody>
                  <a:tcPr/>
                </a:tc>
                <a:extLst>
                  <a:ext uri="{0D108BD9-81ED-4DB2-BD59-A6C34878D82A}">
                    <a16:rowId xmlns:a16="http://schemas.microsoft.com/office/drawing/2014/main" val="1244154251"/>
                  </a:ext>
                </a:extLst>
              </a:tr>
              <a:tr h="377287">
                <a:tc>
                  <a:txBody>
                    <a:bodyPr/>
                    <a:lstStyle/>
                    <a:p>
                      <a:pPr algn="ctr"/>
                      <a:r>
                        <a:rPr lang="en-US" sz="1800" b="0" dirty="0">
                          <a:latin typeface="Times New Roman" panose="02020603050405020304" pitchFamily="18" charset="0"/>
                          <a:cs typeface="Times New Roman" panose="02020603050405020304" pitchFamily="18" charset="0"/>
                        </a:rPr>
                        <a:t>194LA</a:t>
                      </a:r>
                    </a:p>
                  </a:txBody>
                  <a:tcPr/>
                </a:tc>
                <a:tc>
                  <a:txBody>
                    <a:bodyPr/>
                    <a:lstStyle/>
                    <a:p>
                      <a:pPr algn="ctr"/>
                      <a:r>
                        <a:rPr lang="en-US" sz="1800" b="0" dirty="0">
                          <a:latin typeface="Times New Roman" panose="02020603050405020304" pitchFamily="18" charset="0"/>
                          <a:cs typeface="Times New Roman" panose="02020603050405020304" pitchFamily="18" charset="0"/>
                        </a:rPr>
                        <a:t>Payment of Compensation on Acquisition of Certain Immovable Property</a:t>
                      </a:r>
                    </a:p>
                  </a:txBody>
                  <a:tcPr/>
                </a:tc>
                <a:extLst>
                  <a:ext uri="{0D108BD9-81ED-4DB2-BD59-A6C34878D82A}">
                    <a16:rowId xmlns:a16="http://schemas.microsoft.com/office/drawing/2014/main" val="2746627936"/>
                  </a:ext>
                </a:extLst>
              </a:tr>
              <a:tr h="377287">
                <a:tc>
                  <a:txBody>
                    <a:bodyPr/>
                    <a:lstStyle/>
                    <a:p>
                      <a:pPr algn="ctr"/>
                      <a:r>
                        <a:rPr lang="en-US" sz="1800" b="0" dirty="0">
                          <a:latin typeface="Times New Roman" panose="02020603050405020304" pitchFamily="18" charset="0"/>
                          <a:cs typeface="Times New Roman" panose="02020603050405020304" pitchFamily="18" charset="0"/>
                        </a:rPr>
                        <a:t>194LB</a:t>
                      </a:r>
                    </a:p>
                  </a:txBody>
                  <a:tcPr/>
                </a:tc>
                <a:tc>
                  <a:txBody>
                    <a:bodyPr/>
                    <a:lstStyle/>
                    <a:p>
                      <a:pPr algn="ctr"/>
                      <a:r>
                        <a:rPr lang="en-US" sz="1800" b="0" dirty="0">
                          <a:latin typeface="Times New Roman" panose="02020603050405020304" pitchFamily="18" charset="0"/>
                          <a:cs typeface="Times New Roman" panose="02020603050405020304" pitchFamily="18" charset="0"/>
                        </a:rPr>
                        <a:t>Interest from Infrastructure Debt Fund</a:t>
                      </a:r>
                    </a:p>
                  </a:txBody>
                  <a:tcPr/>
                </a:tc>
                <a:extLst>
                  <a:ext uri="{0D108BD9-81ED-4DB2-BD59-A6C34878D82A}">
                    <a16:rowId xmlns:a16="http://schemas.microsoft.com/office/drawing/2014/main" val="1512189815"/>
                  </a:ext>
                </a:extLst>
              </a:tr>
              <a:tr h="377287">
                <a:tc>
                  <a:txBody>
                    <a:bodyPr/>
                    <a:lstStyle/>
                    <a:p>
                      <a:pPr algn="ctr"/>
                      <a:r>
                        <a:rPr lang="en-US" sz="1800" b="0" dirty="0">
                          <a:latin typeface="Times New Roman" panose="02020603050405020304" pitchFamily="18" charset="0"/>
                          <a:cs typeface="Times New Roman" panose="02020603050405020304" pitchFamily="18" charset="0"/>
                        </a:rPr>
                        <a:t>194LBA</a:t>
                      </a:r>
                    </a:p>
                  </a:txBody>
                  <a:tcPr/>
                </a:tc>
                <a:tc>
                  <a:txBody>
                    <a:bodyPr/>
                    <a:lstStyle/>
                    <a:p>
                      <a:pPr algn="ctr"/>
                      <a:r>
                        <a:rPr lang="en-US" sz="1800" b="0" dirty="0">
                          <a:latin typeface="Times New Roman" panose="02020603050405020304" pitchFamily="18" charset="0"/>
                          <a:cs typeface="Times New Roman" panose="02020603050405020304" pitchFamily="18" charset="0"/>
                        </a:rPr>
                        <a:t>Income from Units of a Business Trust</a:t>
                      </a:r>
                    </a:p>
                  </a:txBody>
                  <a:tcPr/>
                </a:tc>
                <a:extLst>
                  <a:ext uri="{0D108BD9-81ED-4DB2-BD59-A6C34878D82A}">
                    <a16:rowId xmlns:a16="http://schemas.microsoft.com/office/drawing/2014/main" val="823253925"/>
                  </a:ext>
                </a:extLst>
              </a:tr>
              <a:tr h="377287">
                <a:tc>
                  <a:txBody>
                    <a:bodyPr/>
                    <a:lstStyle/>
                    <a:p>
                      <a:pPr algn="ctr"/>
                      <a:r>
                        <a:rPr lang="en-US" sz="1800" b="0" dirty="0">
                          <a:latin typeface="Times New Roman" panose="02020603050405020304" pitchFamily="18" charset="0"/>
                          <a:cs typeface="Times New Roman" panose="02020603050405020304" pitchFamily="18" charset="0"/>
                        </a:rPr>
                        <a:t>194LBB</a:t>
                      </a:r>
                    </a:p>
                  </a:txBody>
                  <a:tcPr/>
                </a:tc>
                <a:tc>
                  <a:txBody>
                    <a:bodyPr/>
                    <a:lstStyle/>
                    <a:p>
                      <a:pPr algn="ctr"/>
                      <a:r>
                        <a:rPr lang="en-US" sz="1800" b="0" dirty="0">
                          <a:latin typeface="Times New Roman" panose="02020603050405020304" pitchFamily="18" charset="0"/>
                          <a:cs typeface="Times New Roman" panose="02020603050405020304" pitchFamily="18" charset="0"/>
                        </a:rPr>
                        <a:t>Income in respect of Unit of Investment Fund</a:t>
                      </a:r>
                    </a:p>
                  </a:txBody>
                  <a:tcPr/>
                </a:tc>
                <a:extLst>
                  <a:ext uri="{0D108BD9-81ED-4DB2-BD59-A6C34878D82A}">
                    <a16:rowId xmlns:a16="http://schemas.microsoft.com/office/drawing/2014/main" val="583917131"/>
                  </a:ext>
                </a:extLst>
              </a:tr>
              <a:tr h="377287">
                <a:tc>
                  <a:txBody>
                    <a:bodyPr/>
                    <a:lstStyle/>
                    <a:p>
                      <a:pPr algn="ctr"/>
                      <a:r>
                        <a:rPr lang="en-US" sz="1800" b="0" dirty="0">
                          <a:latin typeface="Times New Roman" panose="02020603050405020304" pitchFamily="18" charset="0"/>
                          <a:cs typeface="Times New Roman" panose="02020603050405020304" pitchFamily="18" charset="0"/>
                        </a:rPr>
                        <a:t>194LBC</a:t>
                      </a:r>
                    </a:p>
                  </a:txBody>
                  <a:tcPr/>
                </a:tc>
                <a:tc>
                  <a:txBody>
                    <a:bodyPr/>
                    <a:lstStyle/>
                    <a:p>
                      <a:pPr algn="ctr"/>
                      <a:r>
                        <a:rPr lang="en-US" sz="1800" b="0" dirty="0">
                          <a:latin typeface="Times New Roman" panose="02020603050405020304" pitchFamily="18" charset="0"/>
                          <a:cs typeface="Times New Roman" panose="02020603050405020304" pitchFamily="18" charset="0"/>
                        </a:rPr>
                        <a:t>Income in respect of Investment in Securitization Trust</a:t>
                      </a:r>
                    </a:p>
                  </a:txBody>
                  <a:tcPr/>
                </a:tc>
                <a:extLst>
                  <a:ext uri="{0D108BD9-81ED-4DB2-BD59-A6C34878D82A}">
                    <a16:rowId xmlns:a16="http://schemas.microsoft.com/office/drawing/2014/main" val="3849197795"/>
                  </a:ext>
                </a:extLst>
              </a:tr>
              <a:tr h="377287">
                <a:tc>
                  <a:txBody>
                    <a:bodyPr/>
                    <a:lstStyle/>
                    <a:p>
                      <a:pPr algn="ctr"/>
                      <a:r>
                        <a:rPr lang="en-US" sz="1800" b="0" dirty="0">
                          <a:latin typeface="Times New Roman" panose="02020603050405020304" pitchFamily="18" charset="0"/>
                          <a:cs typeface="Times New Roman" panose="02020603050405020304" pitchFamily="18" charset="0"/>
                        </a:rPr>
                        <a:t>194LC</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0" dirty="0">
                          <a:latin typeface="Times New Roman" panose="02020603050405020304" pitchFamily="18" charset="0"/>
                          <a:cs typeface="Times New Roman" panose="02020603050405020304" pitchFamily="18" charset="0"/>
                        </a:rPr>
                        <a:t>Interest from specified Company to Non-Resident</a:t>
                      </a:r>
                    </a:p>
                  </a:txBody>
                  <a:tcPr/>
                </a:tc>
                <a:extLst>
                  <a:ext uri="{0D108BD9-81ED-4DB2-BD59-A6C34878D82A}">
                    <a16:rowId xmlns:a16="http://schemas.microsoft.com/office/drawing/2014/main" val="899010855"/>
                  </a:ext>
                </a:extLst>
              </a:tr>
              <a:tr h="377287">
                <a:tc>
                  <a:txBody>
                    <a:bodyPr/>
                    <a:lstStyle/>
                    <a:p>
                      <a:pPr algn="ctr"/>
                      <a:r>
                        <a:rPr lang="en-US" sz="1800" b="0" dirty="0">
                          <a:latin typeface="Times New Roman" panose="02020603050405020304" pitchFamily="18" charset="0"/>
                          <a:cs typeface="Times New Roman" panose="02020603050405020304" pitchFamily="18" charset="0"/>
                        </a:rPr>
                        <a:t>194LD</a:t>
                      </a:r>
                    </a:p>
                  </a:txBody>
                  <a:tcPr/>
                </a:tc>
                <a:tc>
                  <a:txBody>
                    <a:bodyPr/>
                    <a:lstStyle/>
                    <a:p>
                      <a:pPr algn="ctr"/>
                      <a:r>
                        <a:rPr lang="en-US" sz="1800" b="0" dirty="0">
                          <a:latin typeface="Times New Roman" panose="02020603050405020304" pitchFamily="18" charset="0"/>
                          <a:cs typeface="Times New Roman" panose="02020603050405020304" pitchFamily="18" charset="0"/>
                        </a:rPr>
                        <a:t>Interest on certain Bonds and Government Securities</a:t>
                      </a:r>
                    </a:p>
                  </a:txBody>
                  <a:tcPr/>
                </a:tc>
                <a:extLst>
                  <a:ext uri="{0D108BD9-81ED-4DB2-BD59-A6C34878D82A}">
                    <a16:rowId xmlns:a16="http://schemas.microsoft.com/office/drawing/2014/main" val="2610860682"/>
                  </a:ext>
                </a:extLst>
              </a:tr>
              <a:tr h="377287">
                <a:tc>
                  <a:txBody>
                    <a:bodyPr/>
                    <a:lstStyle/>
                    <a:p>
                      <a:pPr algn="ctr"/>
                      <a:r>
                        <a:rPr lang="en-US" sz="1800" b="1" dirty="0">
                          <a:latin typeface="Times New Roman" panose="02020603050405020304" pitchFamily="18" charset="0"/>
                          <a:cs typeface="Times New Roman" panose="02020603050405020304" pitchFamily="18" charset="0"/>
                        </a:rPr>
                        <a:t>194M</a:t>
                      </a:r>
                    </a:p>
                  </a:txBody>
                  <a:tcPr/>
                </a:tc>
                <a:tc>
                  <a:txBody>
                    <a:bodyPr/>
                    <a:lstStyle/>
                    <a:p>
                      <a:pPr algn="ctr"/>
                      <a:r>
                        <a:rPr lang="en-US" sz="1800" b="1" dirty="0">
                          <a:latin typeface="Times New Roman" panose="02020603050405020304" pitchFamily="18" charset="0"/>
                          <a:cs typeface="Times New Roman" panose="02020603050405020304" pitchFamily="18" charset="0"/>
                        </a:rPr>
                        <a:t>Payment of certain sum by certain Individual/HUF</a:t>
                      </a:r>
                    </a:p>
                  </a:txBody>
                  <a:tcPr/>
                </a:tc>
                <a:extLst>
                  <a:ext uri="{0D108BD9-81ED-4DB2-BD59-A6C34878D82A}">
                    <a16:rowId xmlns:a16="http://schemas.microsoft.com/office/drawing/2014/main" val="380274160"/>
                  </a:ext>
                </a:extLst>
              </a:tr>
              <a:tr h="377287">
                <a:tc>
                  <a:txBody>
                    <a:bodyPr/>
                    <a:lstStyle/>
                    <a:p>
                      <a:pPr algn="ctr"/>
                      <a:r>
                        <a:rPr lang="en-US" sz="1800" b="1" dirty="0">
                          <a:latin typeface="Times New Roman" panose="02020603050405020304" pitchFamily="18" charset="0"/>
                          <a:cs typeface="Times New Roman" panose="02020603050405020304" pitchFamily="18" charset="0"/>
                        </a:rPr>
                        <a:t>194N</a:t>
                      </a:r>
                    </a:p>
                  </a:txBody>
                  <a:tcPr/>
                </a:tc>
                <a:tc>
                  <a:txBody>
                    <a:bodyPr/>
                    <a:lstStyle/>
                    <a:p>
                      <a:pPr algn="ctr"/>
                      <a:r>
                        <a:rPr lang="en-US" sz="1800" b="1" dirty="0">
                          <a:latin typeface="Times New Roman" panose="02020603050405020304" pitchFamily="18" charset="0"/>
                          <a:cs typeface="Times New Roman" panose="02020603050405020304" pitchFamily="18" charset="0"/>
                        </a:rPr>
                        <a:t>Withdrawal of Cash</a:t>
                      </a:r>
                    </a:p>
                  </a:txBody>
                  <a:tcPr/>
                </a:tc>
                <a:extLst>
                  <a:ext uri="{0D108BD9-81ED-4DB2-BD59-A6C34878D82A}">
                    <a16:rowId xmlns:a16="http://schemas.microsoft.com/office/drawing/2014/main" val="822335630"/>
                  </a:ext>
                </a:extLst>
              </a:tr>
              <a:tr h="377287">
                <a:tc>
                  <a:txBody>
                    <a:bodyPr/>
                    <a:lstStyle/>
                    <a:p>
                      <a:pPr algn="ctr"/>
                      <a:r>
                        <a:rPr lang="en-US" sz="1800" b="1" dirty="0">
                          <a:latin typeface="Times New Roman" panose="02020603050405020304" pitchFamily="18" charset="0"/>
                          <a:cs typeface="Times New Roman" panose="02020603050405020304" pitchFamily="18" charset="0"/>
                        </a:rPr>
                        <a:t>194O</a:t>
                      </a:r>
                    </a:p>
                  </a:txBody>
                  <a:tcPr/>
                </a:tc>
                <a:tc>
                  <a:txBody>
                    <a:bodyPr/>
                    <a:lstStyle/>
                    <a:p>
                      <a:pPr algn="ctr"/>
                      <a:r>
                        <a:rPr lang="en-US" sz="1800" b="1" dirty="0">
                          <a:latin typeface="Times New Roman" panose="02020603050405020304" pitchFamily="18" charset="0"/>
                          <a:cs typeface="Times New Roman" panose="02020603050405020304" pitchFamily="18" charset="0"/>
                        </a:rPr>
                        <a:t>Payment by ECO to E-Commerce Participant</a:t>
                      </a:r>
                    </a:p>
                  </a:txBody>
                  <a:tcPr/>
                </a:tc>
                <a:extLst>
                  <a:ext uri="{0D108BD9-81ED-4DB2-BD59-A6C34878D82A}">
                    <a16:rowId xmlns:a16="http://schemas.microsoft.com/office/drawing/2014/main" val="849043899"/>
                  </a:ext>
                </a:extLst>
              </a:tr>
            </a:tbl>
          </a:graphicData>
        </a:graphic>
      </p:graphicFrame>
    </p:spTree>
    <p:extLst>
      <p:ext uri="{BB962C8B-B14F-4D97-AF65-F5344CB8AC3E}">
        <p14:creationId xmlns:p14="http://schemas.microsoft.com/office/powerpoint/2010/main" val="349072271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6998EC4-71EE-F1C2-A707-EF0C9C5A8B29}"/>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Section 194M</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Payment of Certain Sums by Certain Individuals / HUF</a:t>
            </a:r>
            <a:br>
              <a:rPr lang="en-US" b="1" u="sng" dirty="0">
                <a:solidFill>
                  <a:srgbClr val="0070C0"/>
                </a:solidFill>
                <a:latin typeface="Times New Roman" panose="02020603050405020304" pitchFamily="18" charset="0"/>
                <a:cs typeface="Times New Roman" panose="02020603050405020304" pitchFamily="18" charset="0"/>
              </a:rPr>
            </a:br>
            <a:br>
              <a:rPr lang="en-US" sz="2400" b="1" u="sng" dirty="0">
                <a:solidFill>
                  <a:srgbClr val="0070C0"/>
                </a:solidFill>
                <a:latin typeface="Times New Roman" panose="02020603050405020304" pitchFamily="18" charset="0"/>
                <a:cs typeface="Times New Roman" panose="02020603050405020304" pitchFamily="18" charset="0"/>
              </a:rPr>
            </a:br>
            <a:endParaRPr lang="en-US" b="1" u="sng" dirty="0">
              <a:solidFill>
                <a:srgbClr val="0070C0"/>
              </a:solidFill>
              <a:latin typeface="Times New Roman" panose="02020603050405020304" pitchFamily="18" charset="0"/>
              <a:cs typeface="Times New Roman" panose="02020603050405020304" pitchFamily="18" charset="0"/>
            </a:endParaRPr>
          </a:p>
        </p:txBody>
      </p:sp>
      <p:graphicFrame>
        <p:nvGraphicFramePr>
          <p:cNvPr id="2" name="Diagram 1">
            <a:extLst>
              <a:ext uri="{FF2B5EF4-FFF2-40B4-BE49-F238E27FC236}">
                <a16:creationId xmlns:a16="http://schemas.microsoft.com/office/drawing/2014/main" id="{6FA0F308-39F8-A4A4-6182-DEEE0F40E670}"/>
              </a:ext>
            </a:extLst>
          </p:cNvPr>
          <p:cNvGraphicFramePr/>
          <p:nvPr>
            <p:extLst>
              <p:ext uri="{D42A27DB-BD31-4B8C-83A1-F6EECF244321}">
                <p14:modId xmlns:p14="http://schemas.microsoft.com/office/powerpoint/2010/main" val="1823980768"/>
              </p:ext>
            </p:extLst>
          </p:nvPr>
        </p:nvGraphicFramePr>
        <p:xfrm>
          <a:off x="898673" y="1810657"/>
          <a:ext cx="9101336" cy="4102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213255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194N</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Cash Withdrawal</a:t>
            </a:r>
            <a:br>
              <a:rPr lang="en-US" sz="4400" b="1" u="sng" dirty="0">
                <a:solidFill>
                  <a:srgbClr val="0070C0"/>
                </a:solidFill>
                <a:latin typeface="Century Schoolbook Bold" panose="02040804060505020304" pitchFamily="18" charset="0"/>
              </a:rPr>
            </a:br>
            <a:br>
              <a:rPr lang="en-US" sz="4400" b="1" u="sng" dirty="0">
                <a:solidFill>
                  <a:srgbClr val="0070C0"/>
                </a:solidFill>
                <a:latin typeface="Century Schoolbook Bold" panose="02040804060505020304" pitchFamily="18" charset="0"/>
              </a:rPr>
            </a:br>
            <a:br>
              <a:rPr lang="en-US" sz="4400" b="1" u="sng" dirty="0">
                <a:solidFill>
                  <a:srgbClr val="0070C0"/>
                </a:solidFill>
                <a:latin typeface="Century Schoolbook Bold" panose="02040804060505020304" pitchFamily="18" charset="0"/>
              </a:rPr>
            </a:br>
            <a:endParaRPr lang="en-US" sz="4400" b="1" u="sng" dirty="0">
              <a:solidFill>
                <a:srgbClr val="0070C0"/>
              </a:solidFill>
              <a:latin typeface="Century Schoolbook Bold" panose="02040804060505020304" pitchFamily="18" charset="0"/>
            </a:endParaRPr>
          </a:p>
        </p:txBody>
      </p:sp>
      <p:graphicFrame>
        <p:nvGraphicFramePr>
          <p:cNvPr id="3" name="Diagram 2">
            <a:extLst>
              <a:ext uri="{FF2B5EF4-FFF2-40B4-BE49-F238E27FC236}">
                <a16:creationId xmlns:a16="http://schemas.microsoft.com/office/drawing/2014/main" id="{1EEF43B9-3AF3-F9B5-8A9D-8CA3F4F471CF}"/>
              </a:ext>
            </a:extLst>
          </p:cNvPr>
          <p:cNvGraphicFramePr/>
          <p:nvPr/>
        </p:nvGraphicFramePr>
        <p:xfrm>
          <a:off x="511400" y="1875294"/>
          <a:ext cx="9144044" cy="27432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343769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3FC19D8-1A50-4C01-546D-3D9B37E18CFC}"/>
              </a:ext>
            </a:extLst>
          </p:cNvPr>
          <p:cNvSpPr txBox="1">
            <a:spLocks/>
          </p:cNvSpPr>
          <p:nvPr/>
        </p:nvSpPr>
        <p:spPr>
          <a:xfrm>
            <a:off x="-1" y="0"/>
            <a:ext cx="12192001" cy="1379349"/>
          </a:xfrm>
          <a:prstGeom prst="rect">
            <a:avLst/>
          </a:prstGeom>
          <a:solidFill>
            <a:srgbClr val="92D050"/>
          </a:solidFill>
          <a:ln>
            <a:solidFill>
              <a:schemeClr val="accent1">
                <a:lumMod val="60000"/>
                <a:lumOff val="40000"/>
              </a:schemeClr>
            </a:solidFill>
          </a:ln>
        </p:spPr>
        <p:txBody>
          <a:bodyPr>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buClrTx/>
              <a:buFontTx/>
            </a:pPr>
            <a:r>
              <a:rPr lang="en-US" sz="4400" b="1" u="sng" dirty="0">
                <a:solidFill>
                  <a:schemeClr val="tx1"/>
                </a:solidFill>
                <a:latin typeface="Times New Roman" panose="02020603050405020304" pitchFamily="18" charset="0"/>
                <a:cs typeface="Times New Roman" panose="02020603050405020304" pitchFamily="18" charset="0"/>
              </a:rPr>
              <a:t>Section 194N</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Cash Withdrawal</a:t>
            </a:r>
            <a:br>
              <a:rPr lang="en-US" sz="4400" b="1" u="sng" dirty="0">
                <a:solidFill>
                  <a:schemeClr val="tx1"/>
                </a:solidFill>
                <a:latin typeface="Times New Roman" panose="02020603050405020304" pitchFamily="18" charset="0"/>
                <a:cs typeface="Times New Roman" panose="02020603050405020304" pitchFamily="18" charset="0"/>
              </a:rPr>
            </a:br>
            <a:br>
              <a:rPr lang="en-US" sz="4400" b="1" u="sng" dirty="0">
                <a:solidFill>
                  <a:schemeClr val="tx1"/>
                </a:solidFill>
                <a:latin typeface="Times New Roman" panose="02020603050405020304" pitchFamily="18" charset="0"/>
                <a:cs typeface="Times New Roman" panose="02020603050405020304" pitchFamily="18" charset="0"/>
              </a:rPr>
            </a:br>
            <a:br>
              <a:rPr lang="en-US" sz="4400" b="1" u="sng" dirty="0">
                <a:solidFill>
                  <a:schemeClr val="tx1"/>
                </a:solidFill>
                <a:latin typeface="Times New Roman" panose="02020603050405020304" pitchFamily="18" charset="0"/>
                <a:cs typeface="Times New Roman" panose="020206030504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graphicFrame>
        <p:nvGraphicFramePr>
          <p:cNvPr id="2" name="Diagram 1">
            <a:extLst>
              <a:ext uri="{FF2B5EF4-FFF2-40B4-BE49-F238E27FC236}">
                <a16:creationId xmlns:a16="http://schemas.microsoft.com/office/drawing/2014/main" id="{59F21B22-2DB5-A2D3-1F64-3873F23F0638}"/>
              </a:ext>
            </a:extLst>
          </p:cNvPr>
          <p:cNvGraphicFramePr/>
          <p:nvPr>
            <p:extLst>
              <p:ext uri="{D42A27DB-BD31-4B8C-83A1-F6EECF244321}">
                <p14:modId xmlns:p14="http://schemas.microsoft.com/office/powerpoint/2010/main" val="3070787795"/>
              </p:ext>
            </p:extLst>
          </p:nvPr>
        </p:nvGraphicFramePr>
        <p:xfrm>
          <a:off x="361626" y="1379841"/>
          <a:ext cx="11468745" cy="5225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191174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sym typeface="Arial"/>
              </a:rPr>
              <a:t>Section 194O</a:t>
            </a:r>
            <a:br>
              <a:rPr lang="en-US" sz="4400" b="1" u="sng" dirty="0">
                <a:solidFill>
                  <a:schemeClr val="tx1"/>
                </a:solidFill>
                <a:latin typeface="Times New Roman" panose="02020603050405020304" pitchFamily="18" charset="0"/>
                <a:cs typeface="Times New Roman" panose="02020603050405020304" pitchFamily="18" charset="0"/>
                <a:sym typeface="Arial"/>
              </a:rPr>
            </a:br>
            <a:r>
              <a:rPr lang="en-US" sz="4400" b="1" u="sng" dirty="0">
                <a:solidFill>
                  <a:schemeClr val="tx1"/>
                </a:solidFill>
                <a:latin typeface="Times New Roman" panose="02020603050405020304" pitchFamily="18" charset="0"/>
                <a:cs typeface="Times New Roman" panose="02020603050405020304" pitchFamily="18" charset="0"/>
                <a:sym typeface="Arial"/>
              </a:rPr>
              <a:t>Payment by ECO to E-Commerce Participant</a:t>
            </a:r>
            <a:br>
              <a:rPr lang="en-US" sz="2800" b="1" u="sng" dirty="0">
                <a:solidFill>
                  <a:srgbClr val="0070C0"/>
                </a:solidFill>
                <a:latin typeface="Century Schoolbook Bold" panose="02040804060505020304" pitchFamily="18" charset="0"/>
              </a:rPr>
            </a:br>
            <a:endParaRPr lang="en-US" sz="4000" b="1" u="sng" dirty="0">
              <a:solidFill>
                <a:srgbClr val="0070C0"/>
              </a:solidFill>
              <a:latin typeface="Century Schoolbook Bold" panose="02040804060505020304" pitchFamily="18" charset="0"/>
            </a:endParaRPr>
          </a:p>
        </p:txBody>
      </p:sp>
      <p:grpSp>
        <p:nvGrpSpPr>
          <p:cNvPr id="5" name="Group 4">
            <a:extLst>
              <a:ext uri="{FF2B5EF4-FFF2-40B4-BE49-F238E27FC236}">
                <a16:creationId xmlns:a16="http://schemas.microsoft.com/office/drawing/2014/main" id="{4EBEFE48-1CD5-2A48-53DD-0624DD9FFC9B}"/>
              </a:ext>
            </a:extLst>
          </p:cNvPr>
          <p:cNvGrpSpPr/>
          <p:nvPr/>
        </p:nvGrpSpPr>
        <p:grpSpPr>
          <a:xfrm>
            <a:off x="3255090" y="2699565"/>
            <a:ext cx="5681817" cy="2120727"/>
            <a:chOff x="4317167" y="2221413"/>
            <a:chExt cx="2444928" cy="829608"/>
          </a:xfrm>
        </p:grpSpPr>
        <p:pic>
          <p:nvPicPr>
            <p:cNvPr id="6" name="Picture 5" descr="Logo, company name">
              <a:extLst>
                <a:ext uri="{FF2B5EF4-FFF2-40B4-BE49-F238E27FC236}">
                  <a16:creationId xmlns:a16="http://schemas.microsoft.com/office/drawing/2014/main" id="{9EC55415-7491-8523-A497-A5AF7352CAF5}"/>
                </a:ext>
              </a:extLst>
            </p:cNvPr>
            <p:cNvPicPr>
              <a:picLocks noChangeAspect="1"/>
            </p:cNvPicPr>
            <p:nvPr/>
          </p:nvPicPr>
          <p:blipFill>
            <a:blip r:embed="rId2">
              <a:lum bright="70000" contrast="-70000"/>
            </a:blip>
            <a:stretch>
              <a:fillRect/>
            </a:stretch>
          </p:blipFill>
          <p:spPr>
            <a:xfrm>
              <a:off x="4317167" y="2221413"/>
              <a:ext cx="914400" cy="829608"/>
            </a:xfrm>
            <a:prstGeom prst="rect">
              <a:avLst/>
            </a:prstGeom>
          </p:spPr>
        </p:pic>
        <p:pic>
          <p:nvPicPr>
            <p:cNvPr id="7" name="Picture 6" descr="Logo&#10;&#10;Description automatically generated">
              <a:extLst>
                <a:ext uri="{FF2B5EF4-FFF2-40B4-BE49-F238E27FC236}">
                  <a16:creationId xmlns:a16="http://schemas.microsoft.com/office/drawing/2014/main" id="{0A74D0E3-E817-829B-E4D0-06DFBCB3D18D}"/>
                </a:ext>
              </a:extLst>
            </p:cNvPr>
            <p:cNvPicPr>
              <a:picLocks noChangeAspect="1"/>
            </p:cNvPicPr>
            <p:nvPr/>
          </p:nvPicPr>
          <p:blipFill>
            <a:blip r:embed="rId3">
              <a:lum bright="70000" contrast="-70000"/>
            </a:blip>
            <a:stretch>
              <a:fillRect/>
            </a:stretch>
          </p:blipFill>
          <p:spPr>
            <a:xfrm>
              <a:off x="5231567" y="2221413"/>
              <a:ext cx="1530528" cy="829608"/>
            </a:xfrm>
            <a:prstGeom prst="rect">
              <a:avLst/>
            </a:prstGeom>
          </p:spPr>
        </p:pic>
      </p:grpSp>
      <p:graphicFrame>
        <p:nvGraphicFramePr>
          <p:cNvPr id="4" name="Diagram 3">
            <a:extLst>
              <a:ext uri="{FF2B5EF4-FFF2-40B4-BE49-F238E27FC236}">
                <a16:creationId xmlns:a16="http://schemas.microsoft.com/office/drawing/2014/main" id="{F37FADCC-70DA-EC3C-5AFC-0D4ACCFA5D2A}"/>
              </a:ext>
            </a:extLst>
          </p:cNvPr>
          <p:cNvGraphicFramePr/>
          <p:nvPr/>
        </p:nvGraphicFramePr>
        <p:xfrm>
          <a:off x="480403" y="1618743"/>
          <a:ext cx="10732240" cy="43623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Rectangle 2">
            <a:extLst>
              <a:ext uri="{FF2B5EF4-FFF2-40B4-BE49-F238E27FC236}">
                <a16:creationId xmlns:a16="http://schemas.microsoft.com/office/drawing/2014/main" id="{D5A2B959-6D18-B408-7CBB-D882B7600457}"/>
              </a:ext>
            </a:extLst>
          </p:cNvPr>
          <p:cNvSpPr/>
          <p:nvPr/>
        </p:nvSpPr>
        <p:spPr>
          <a:xfrm>
            <a:off x="480403" y="6140509"/>
            <a:ext cx="9856922" cy="7174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800" i="1" spc="-5" dirty="0">
                <a:latin typeface="Arial" panose="020B0604020202020204" pitchFamily="34" charset="0"/>
                <a:cs typeface="Arial" panose="020B0604020202020204" pitchFamily="34" charset="0"/>
              </a:rPr>
              <a:t>*</a:t>
            </a:r>
            <a:r>
              <a:rPr lang="en-US" sz="2000" i="1" spc="-5" dirty="0">
                <a:latin typeface="Times New Roman" panose="02020603050405020304" pitchFamily="18" charset="0"/>
                <a:cs typeface="Times New Roman" panose="02020603050405020304" pitchFamily="18" charset="0"/>
              </a:rPr>
              <a:t>This section applies to Individual &amp; HUF if their Turnover or gross receipts from Business exceeds Rs.50 lakhs </a:t>
            </a:r>
            <a:r>
              <a:rPr lang="en-US" sz="2000" i="1" spc="-5" dirty="0">
                <a:effectLst/>
                <a:latin typeface="Times New Roman" panose="02020603050405020304" pitchFamily="18" charset="0"/>
                <a:ea typeface="Calibri" panose="020F0502020204030204" pitchFamily="34" charset="0"/>
                <a:cs typeface="Times New Roman" panose="02020603050405020304" pitchFamily="18" charset="0"/>
              </a:rPr>
              <a:t>during</a:t>
            </a:r>
            <a:r>
              <a:rPr lang="en-US" sz="2000" i="1" spc="-5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i="1" spc="-5" dirty="0">
                <a:effectLst/>
                <a:latin typeface="Times New Roman" panose="02020603050405020304" pitchFamily="18" charset="0"/>
                <a:ea typeface="Calibri" panose="020F0502020204030204" pitchFamily="34" charset="0"/>
                <a:cs typeface="Times New Roman" panose="02020603050405020304" pitchFamily="18" charset="0"/>
              </a:rPr>
              <a:t>the</a:t>
            </a:r>
            <a:r>
              <a:rPr lang="en-US" sz="2000" i="1" spc="-225"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i="1" spc="-5" dirty="0">
                <a:effectLst/>
                <a:latin typeface="Times New Roman" panose="02020603050405020304" pitchFamily="18" charset="0"/>
                <a:ea typeface="Calibri" panose="020F0502020204030204" pitchFamily="34" charset="0"/>
                <a:cs typeface="Times New Roman" panose="02020603050405020304" pitchFamily="18" charset="0"/>
              </a:rPr>
              <a:t>immediately preceding</a:t>
            </a:r>
            <a:r>
              <a:rPr lang="en-US" sz="2000" i="1" spc="-1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i="1" spc="-5" dirty="0">
                <a:effectLst/>
                <a:latin typeface="Times New Roman" panose="02020603050405020304" pitchFamily="18" charset="0"/>
                <a:ea typeface="Calibri" panose="020F0502020204030204" pitchFamily="34" charset="0"/>
                <a:cs typeface="Times New Roman" panose="02020603050405020304" pitchFamily="18" charset="0"/>
              </a:rPr>
              <a:t>F.Y.</a:t>
            </a:r>
          </a:p>
          <a:p>
            <a:pPr algn="ctr"/>
            <a:endParaRPr lang="en-US" i="1" dirty="0"/>
          </a:p>
        </p:txBody>
      </p:sp>
    </p:spTree>
    <p:extLst>
      <p:ext uri="{BB962C8B-B14F-4D97-AF65-F5344CB8AC3E}">
        <p14:creationId xmlns:p14="http://schemas.microsoft.com/office/powerpoint/2010/main" val="145832670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194P</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In Case of Specified Senior Citizen</a:t>
            </a:r>
            <a:br>
              <a:rPr lang="en-US" sz="2800" b="1" u="sng" dirty="0">
                <a:solidFill>
                  <a:srgbClr val="0070C0"/>
                </a:solidFill>
                <a:latin typeface="Century Schoolbook Bold" panose="02040804060505020304" pitchFamily="18" charset="0"/>
              </a:rPr>
            </a:br>
            <a:endParaRPr lang="en-US" sz="4000" b="1" u="sng" dirty="0">
              <a:solidFill>
                <a:srgbClr val="0070C0"/>
              </a:solidFill>
              <a:latin typeface="Century Schoolbook Bold" panose="02040804060505020304" pitchFamily="18" charset="0"/>
            </a:endParaRPr>
          </a:p>
        </p:txBody>
      </p:sp>
      <p:graphicFrame>
        <p:nvGraphicFramePr>
          <p:cNvPr id="4" name="Diagram 3">
            <a:extLst>
              <a:ext uri="{FF2B5EF4-FFF2-40B4-BE49-F238E27FC236}">
                <a16:creationId xmlns:a16="http://schemas.microsoft.com/office/drawing/2014/main" id="{F37FADCC-70DA-EC3C-5AFC-0D4ACCFA5D2A}"/>
              </a:ext>
            </a:extLst>
          </p:cNvPr>
          <p:cNvGraphicFramePr/>
          <p:nvPr/>
        </p:nvGraphicFramePr>
        <p:xfrm>
          <a:off x="509664" y="1916454"/>
          <a:ext cx="10493116" cy="3929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9037344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erson in a suit&#10;&#10;Description automatically generated with low confidence">
            <a:extLst>
              <a:ext uri="{FF2B5EF4-FFF2-40B4-BE49-F238E27FC236}">
                <a16:creationId xmlns:a16="http://schemas.microsoft.com/office/drawing/2014/main" id="{FD1DE988-0962-EBA1-C2BC-E6CEA836CD8C}"/>
              </a:ext>
            </a:extLst>
          </p:cNvPr>
          <p:cNvPicPr>
            <a:picLocks noChangeAspect="1"/>
          </p:cNvPicPr>
          <p:nvPr/>
        </p:nvPicPr>
        <p:blipFill rotWithShape="1">
          <a:blip r:embed="rId2"/>
          <a:srcRect l="25056" r="35285" b="7541"/>
          <a:stretch/>
        </p:blipFill>
        <p:spPr>
          <a:xfrm>
            <a:off x="0" y="1528997"/>
            <a:ext cx="1583961" cy="3732551"/>
          </a:xfrm>
          <a:prstGeom prst="rect">
            <a:avLst/>
          </a:prstGeom>
        </p:spPr>
      </p:pic>
      <p:graphicFrame>
        <p:nvGraphicFramePr>
          <p:cNvPr id="9" name="Table 9">
            <a:extLst>
              <a:ext uri="{FF2B5EF4-FFF2-40B4-BE49-F238E27FC236}">
                <a16:creationId xmlns:a16="http://schemas.microsoft.com/office/drawing/2014/main" id="{BB7D6349-57EF-F95F-CB13-29B5AB27AA46}"/>
              </a:ext>
            </a:extLst>
          </p:cNvPr>
          <p:cNvGraphicFramePr>
            <a:graphicFrameLocks noGrp="1"/>
          </p:cNvGraphicFramePr>
          <p:nvPr/>
        </p:nvGraphicFramePr>
        <p:xfrm>
          <a:off x="1777166" y="1528997"/>
          <a:ext cx="4758545" cy="4663440"/>
        </p:xfrm>
        <a:graphic>
          <a:graphicData uri="http://schemas.openxmlformats.org/drawingml/2006/table">
            <a:tbl>
              <a:tblPr firstRow="1" bandRow="1">
                <a:tableStyleId>{5C22544A-7EE6-4342-B048-85BDC9FD1C3A}</a:tableStyleId>
              </a:tblPr>
              <a:tblGrid>
                <a:gridCol w="3604302">
                  <a:extLst>
                    <a:ext uri="{9D8B030D-6E8A-4147-A177-3AD203B41FA5}">
                      <a16:colId xmlns:a16="http://schemas.microsoft.com/office/drawing/2014/main" val="2539287369"/>
                    </a:ext>
                  </a:extLst>
                </a:gridCol>
                <a:gridCol w="1154243">
                  <a:extLst>
                    <a:ext uri="{9D8B030D-6E8A-4147-A177-3AD203B41FA5}">
                      <a16:colId xmlns:a16="http://schemas.microsoft.com/office/drawing/2014/main" val="638281797"/>
                    </a:ext>
                  </a:extLst>
                </a:gridCol>
              </a:tblGrid>
              <a:tr h="292291">
                <a:tc>
                  <a:txBody>
                    <a:bodyPr/>
                    <a:lstStyle/>
                    <a:p>
                      <a:r>
                        <a:rPr lang="en-US" dirty="0"/>
                        <a:t>Particulars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a:t>Amount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17532003"/>
                  </a:ext>
                </a:extLst>
              </a:tr>
              <a:tr h="292291">
                <a:tc>
                  <a:txBody>
                    <a:bodyPr/>
                    <a:lstStyle/>
                    <a:p>
                      <a:r>
                        <a:rPr lang="en-US" b="0" dirty="0"/>
                        <a:t>Income in Nature of: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70268477"/>
                  </a:ext>
                </a:extLst>
              </a:tr>
              <a:tr h="292291">
                <a:tc>
                  <a:txBody>
                    <a:bodyPr/>
                    <a:lstStyle/>
                    <a:p>
                      <a:pPr marL="342900" indent="-342900">
                        <a:buAutoNum type="alphaLcParenR"/>
                      </a:pPr>
                      <a:r>
                        <a:rPr lang="en-US" b="0" dirty="0"/>
                        <a:t>Pension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6412197"/>
                  </a:ext>
                </a:extLst>
              </a:tr>
              <a:tr h="292291">
                <a:tc>
                  <a:txBody>
                    <a:bodyPr/>
                    <a:lstStyle/>
                    <a:p>
                      <a:r>
                        <a:rPr lang="en-US" b="0" dirty="0"/>
                        <a:t>b) Interest on Bank Deposit</a:t>
                      </a:r>
                    </a:p>
                    <a:p>
                      <a:r>
                        <a:rPr lang="en-US" b="0" dirty="0"/>
                        <a:t>(in which Pension is received)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77933580"/>
                  </a:ext>
                </a:extLst>
              </a:tr>
              <a:tr h="292291">
                <a:tc>
                  <a:txBody>
                    <a:bodyPr/>
                    <a:lstStyle/>
                    <a:p>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49020673"/>
                  </a:ext>
                </a:extLst>
              </a:tr>
              <a:tr h="292291">
                <a:tc>
                  <a:txBody>
                    <a:bodyPr/>
                    <a:lstStyle/>
                    <a:p>
                      <a:r>
                        <a:rPr lang="en-US" b="1" dirty="0"/>
                        <a:t>Gross Total Income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b="1" dirty="0"/>
                        <a:t>XXXX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71606536"/>
                  </a:ext>
                </a:extLst>
              </a:tr>
              <a:tr h="292291">
                <a:tc>
                  <a:txBody>
                    <a:bodyPr/>
                    <a:lstStyle/>
                    <a:p>
                      <a:r>
                        <a:rPr lang="en-US" dirty="0"/>
                        <a:t>Less: Deduction under VI-A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a:t>(XX)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29470654"/>
                  </a:ext>
                </a:extLst>
              </a:tr>
              <a:tr h="292291">
                <a:tc>
                  <a:txBody>
                    <a:bodyPr/>
                    <a:lstStyle/>
                    <a:p>
                      <a:r>
                        <a:rPr lang="en-US" dirty="0"/>
                        <a:t>Less: Rebate u/s 87A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a:t>(XX)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79063800"/>
                  </a:ext>
                </a:extLst>
              </a:tr>
              <a:tr h="292291">
                <a:tc>
                  <a:txBody>
                    <a:bodyPr/>
                    <a:lstStyle/>
                    <a:p>
                      <a:r>
                        <a:rPr lang="en-US" b="1" dirty="0"/>
                        <a:t>Total Income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b="1" dirty="0"/>
                        <a:t>XXXX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99363580"/>
                  </a:ext>
                </a:extLst>
              </a:tr>
              <a:tr h="292291">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61306595"/>
                  </a:ext>
                </a:extLst>
              </a:tr>
              <a:tr h="292291">
                <a:tc>
                  <a:txBody>
                    <a:bodyPr/>
                    <a:lstStyle/>
                    <a:p>
                      <a:r>
                        <a:rPr lang="en-US" dirty="0"/>
                        <a:t>Tax on Total Income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a:t>XX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37665207"/>
                  </a:ext>
                </a:extLst>
              </a:tr>
              <a:tr h="292291">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2846692"/>
                  </a:ext>
                </a:extLst>
              </a:tr>
            </a:tbl>
          </a:graphicData>
        </a:graphic>
      </p:graphicFrame>
      <p:sp>
        <p:nvSpPr>
          <p:cNvPr id="10" name="TextBox 9">
            <a:extLst>
              <a:ext uri="{FF2B5EF4-FFF2-40B4-BE49-F238E27FC236}">
                <a16:creationId xmlns:a16="http://schemas.microsoft.com/office/drawing/2014/main" id="{338845D4-50FB-F07B-9527-CECC8BE9A4BF}"/>
              </a:ext>
            </a:extLst>
          </p:cNvPr>
          <p:cNvSpPr txBox="1"/>
          <p:nvPr/>
        </p:nvSpPr>
        <p:spPr>
          <a:xfrm>
            <a:off x="0" y="5261548"/>
            <a:ext cx="1583961" cy="1600438"/>
          </a:xfrm>
          <a:prstGeom prst="rect">
            <a:avLst/>
          </a:prstGeom>
          <a:noFill/>
          <a:ln>
            <a:solidFill>
              <a:schemeClr val="tx1"/>
            </a:solidFill>
          </a:ln>
        </p:spPr>
        <p:txBody>
          <a:bodyPr wrap="square" rtlCol="0">
            <a:spAutoFit/>
          </a:bodyPr>
          <a:lstStyle/>
          <a:p>
            <a:pPr algn="ctr"/>
            <a:r>
              <a:rPr lang="en-US" dirty="0"/>
              <a:t>Resident of age 75 or more</a:t>
            </a:r>
          </a:p>
          <a:p>
            <a:pPr algn="ctr"/>
            <a:r>
              <a:rPr lang="en-US" dirty="0"/>
              <a:t>&amp;</a:t>
            </a:r>
          </a:p>
          <a:p>
            <a:pPr algn="ctr"/>
            <a:r>
              <a:rPr lang="en-US" dirty="0"/>
              <a:t>Furnished declaration to bank</a:t>
            </a:r>
          </a:p>
          <a:p>
            <a:pPr algn="ctr"/>
            <a:endParaRPr lang="en-US" dirty="0"/>
          </a:p>
        </p:txBody>
      </p:sp>
      <p:pic>
        <p:nvPicPr>
          <p:cNvPr id="13" name="Picture 12" descr="A picture containing building, colonnade">
            <a:extLst>
              <a:ext uri="{FF2B5EF4-FFF2-40B4-BE49-F238E27FC236}">
                <a16:creationId xmlns:a16="http://schemas.microsoft.com/office/drawing/2014/main" id="{83168071-DA25-FE10-82C0-407A7AB4F930}"/>
              </a:ext>
            </a:extLst>
          </p:cNvPr>
          <p:cNvPicPr>
            <a:picLocks noChangeAspect="1"/>
          </p:cNvPicPr>
          <p:nvPr/>
        </p:nvPicPr>
        <p:blipFill>
          <a:blip r:embed="rId3"/>
          <a:stretch>
            <a:fillRect/>
          </a:stretch>
        </p:blipFill>
        <p:spPr>
          <a:xfrm>
            <a:off x="10044347" y="1528205"/>
            <a:ext cx="2147653" cy="1718122"/>
          </a:xfrm>
          <a:prstGeom prst="rect">
            <a:avLst/>
          </a:prstGeom>
        </p:spPr>
      </p:pic>
      <p:cxnSp>
        <p:nvCxnSpPr>
          <p:cNvPr id="15" name="Straight Arrow Connector 14">
            <a:extLst>
              <a:ext uri="{FF2B5EF4-FFF2-40B4-BE49-F238E27FC236}">
                <a16:creationId xmlns:a16="http://schemas.microsoft.com/office/drawing/2014/main" id="{0CD8B6B4-F96D-19B3-6B87-F6D028C70017}"/>
              </a:ext>
            </a:extLst>
          </p:cNvPr>
          <p:cNvCxnSpPr>
            <a:cxnSpLocks/>
          </p:cNvCxnSpPr>
          <p:nvPr/>
        </p:nvCxnSpPr>
        <p:spPr>
          <a:xfrm flipH="1">
            <a:off x="6408295" y="3132944"/>
            <a:ext cx="3636052" cy="242840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C5741E89-FC74-B84E-051B-5E15E9F6704C}"/>
              </a:ext>
            </a:extLst>
          </p:cNvPr>
          <p:cNvSpPr txBox="1"/>
          <p:nvPr/>
        </p:nvSpPr>
        <p:spPr>
          <a:xfrm rot="19598567">
            <a:off x="6768457" y="3844841"/>
            <a:ext cx="3316161" cy="307777"/>
          </a:xfrm>
          <a:prstGeom prst="rect">
            <a:avLst/>
          </a:prstGeom>
          <a:noFill/>
        </p:spPr>
        <p:txBody>
          <a:bodyPr wrap="square" rtlCol="0">
            <a:spAutoFit/>
          </a:bodyPr>
          <a:lstStyle/>
          <a:p>
            <a:r>
              <a:rPr lang="en-US" dirty="0"/>
              <a:t>Calculate this and deduct this as TDS</a:t>
            </a:r>
          </a:p>
        </p:txBody>
      </p:sp>
      <p:sp>
        <p:nvSpPr>
          <p:cNvPr id="18" name="TextBox 17">
            <a:extLst>
              <a:ext uri="{FF2B5EF4-FFF2-40B4-BE49-F238E27FC236}">
                <a16:creationId xmlns:a16="http://schemas.microsoft.com/office/drawing/2014/main" id="{6CFFF915-1F48-29B6-3A87-D170EDCFB900}"/>
              </a:ext>
            </a:extLst>
          </p:cNvPr>
          <p:cNvSpPr txBox="1"/>
          <p:nvPr/>
        </p:nvSpPr>
        <p:spPr>
          <a:xfrm>
            <a:off x="10044346" y="1526611"/>
            <a:ext cx="2147653" cy="307777"/>
          </a:xfrm>
          <a:prstGeom prst="rect">
            <a:avLst/>
          </a:prstGeom>
          <a:noFill/>
        </p:spPr>
        <p:txBody>
          <a:bodyPr wrap="square" rtlCol="0">
            <a:spAutoFit/>
          </a:bodyPr>
          <a:lstStyle/>
          <a:p>
            <a:r>
              <a:rPr lang="en-US" dirty="0"/>
              <a:t>Specified 	        Bank</a:t>
            </a:r>
          </a:p>
        </p:txBody>
      </p:sp>
      <p:cxnSp>
        <p:nvCxnSpPr>
          <p:cNvPr id="20" name="Straight Arrow Connector 19">
            <a:extLst>
              <a:ext uri="{FF2B5EF4-FFF2-40B4-BE49-F238E27FC236}">
                <a16:creationId xmlns:a16="http://schemas.microsoft.com/office/drawing/2014/main" id="{B3868291-D842-BEAD-A4F3-E9F672CF703C}"/>
              </a:ext>
            </a:extLst>
          </p:cNvPr>
          <p:cNvCxnSpPr/>
          <p:nvPr/>
        </p:nvCxnSpPr>
        <p:spPr>
          <a:xfrm flipV="1">
            <a:off x="1583961" y="6430780"/>
            <a:ext cx="6842576" cy="10493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1" name="Rectangle: Rounded Corners 20">
            <a:extLst>
              <a:ext uri="{FF2B5EF4-FFF2-40B4-BE49-F238E27FC236}">
                <a16:creationId xmlns:a16="http://schemas.microsoft.com/office/drawing/2014/main" id="{47046624-46F7-C448-B51C-D1F4C05F7D94}"/>
              </a:ext>
            </a:extLst>
          </p:cNvPr>
          <p:cNvSpPr/>
          <p:nvPr/>
        </p:nvSpPr>
        <p:spPr>
          <a:xfrm>
            <a:off x="8426537" y="5524625"/>
            <a:ext cx="2740303" cy="1118296"/>
          </a:xfrm>
          <a:prstGeom prst="roundRect">
            <a:avLst/>
          </a:prstGeom>
          <a:solidFill>
            <a:schemeClr val="bg2">
              <a:lumMod val="9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No required to File ITR u/s 139</a:t>
            </a:r>
          </a:p>
        </p:txBody>
      </p:sp>
      <p:sp>
        <p:nvSpPr>
          <p:cNvPr id="3" name="Title 1">
            <a:extLst>
              <a:ext uri="{FF2B5EF4-FFF2-40B4-BE49-F238E27FC236}">
                <a16:creationId xmlns:a16="http://schemas.microsoft.com/office/drawing/2014/main" id="{D77CECB5-CC83-05ED-B047-807F6B0C6707}"/>
              </a:ext>
            </a:extLst>
          </p:cNvPr>
          <p:cNvSpPr txBox="1">
            <a:spLocks/>
          </p:cNvSpPr>
          <p:nvPr/>
        </p:nvSpPr>
        <p:spPr>
          <a:xfrm>
            <a:off x="-1" y="0"/>
            <a:ext cx="12192001" cy="1379349"/>
          </a:xfrm>
          <a:prstGeom prst="rect">
            <a:avLst/>
          </a:prstGeom>
          <a:solidFill>
            <a:srgbClr val="92D050"/>
          </a:solidFill>
          <a:ln>
            <a:solidFill>
              <a:schemeClr val="accent1">
                <a:lumMod val="60000"/>
                <a:lumOff val="40000"/>
              </a:schemeClr>
            </a:solidFill>
          </a:ln>
        </p:spPr>
        <p:txBody>
          <a:bodyPr>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buClrTx/>
              <a:buFontTx/>
            </a:pPr>
            <a:r>
              <a:rPr lang="en-US" sz="4400" b="1" u="sng" dirty="0">
                <a:solidFill>
                  <a:schemeClr val="tx1"/>
                </a:solidFill>
                <a:latin typeface="Times New Roman" panose="02020603050405020304" pitchFamily="18" charset="0"/>
                <a:cs typeface="Times New Roman" panose="02020603050405020304" pitchFamily="18" charset="0"/>
              </a:rPr>
              <a:t>Section 194P</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In Case of Specified Senior Citizen</a:t>
            </a:r>
            <a:br>
              <a:rPr lang="en-US" sz="4400" b="1" u="sng" dirty="0">
                <a:solidFill>
                  <a:schemeClr val="tx1"/>
                </a:solidFill>
                <a:latin typeface="Times New Roman" panose="02020603050405020304" pitchFamily="18" charset="0"/>
                <a:cs typeface="Times New Roman" panose="020206030504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089073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sym typeface="Arial"/>
              </a:rPr>
              <a:t>Section 194Q</a:t>
            </a:r>
            <a:br>
              <a:rPr lang="en-US" sz="4400" b="1" u="sng" dirty="0">
                <a:solidFill>
                  <a:schemeClr val="tx1"/>
                </a:solidFill>
                <a:latin typeface="Times New Roman" panose="02020603050405020304" pitchFamily="18" charset="0"/>
                <a:cs typeface="Times New Roman" panose="02020603050405020304" pitchFamily="18" charset="0"/>
                <a:sym typeface="Arial"/>
              </a:rPr>
            </a:br>
            <a:r>
              <a:rPr lang="en-US" sz="4400" b="1" u="sng" dirty="0">
                <a:solidFill>
                  <a:schemeClr val="tx1"/>
                </a:solidFill>
                <a:latin typeface="Times New Roman" panose="02020603050405020304" pitchFamily="18" charset="0"/>
                <a:cs typeface="Times New Roman" panose="02020603050405020304" pitchFamily="18" charset="0"/>
                <a:sym typeface="Arial"/>
              </a:rPr>
              <a:t>Purchase of Goods</a:t>
            </a:r>
            <a:br>
              <a:rPr lang="en-US" sz="2800" b="1" u="sng" dirty="0">
                <a:solidFill>
                  <a:srgbClr val="0070C0"/>
                </a:solidFill>
                <a:latin typeface="Century Schoolbook Bold" panose="02040804060505020304" pitchFamily="18" charset="0"/>
              </a:rPr>
            </a:br>
            <a:endParaRPr lang="en-US" sz="4000" b="1" u="sng" dirty="0">
              <a:solidFill>
                <a:srgbClr val="0070C0"/>
              </a:solidFill>
              <a:latin typeface="Century Schoolbook Bold" panose="02040804060505020304" pitchFamily="18" charset="0"/>
            </a:endParaRPr>
          </a:p>
        </p:txBody>
      </p:sp>
      <p:graphicFrame>
        <p:nvGraphicFramePr>
          <p:cNvPr id="4" name="Diagram 3">
            <a:extLst>
              <a:ext uri="{FF2B5EF4-FFF2-40B4-BE49-F238E27FC236}">
                <a16:creationId xmlns:a16="http://schemas.microsoft.com/office/drawing/2014/main" id="{F37FADCC-70DA-EC3C-5AFC-0D4ACCFA5D2A}"/>
              </a:ext>
            </a:extLst>
          </p:cNvPr>
          <p:cNvGraphicFramePr/>
          <p:nvPr/>
        </p:nvGraphicFramePr>
        <p:xfrm>
          <a:off x="495901" y="1753849"/>
          <a:ext cx="9697409" cy="45648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6158442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194Q</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Purchase of Goods</a:t>
            </a:r>
            <a:br>
              <a:rPr lang="en-US" sz="4400" b="1" u="sng" dirty="0">
                <a:solidFill>
                  <a:schemeClr val="tx1"/>
                </a:solidFill>
                <a:latin typeface="Times New Roman" panose="02020603050405020304" pitchFamily="18" charset="0"/>
                <a:cs typeface="Times New Roman" panose="020206030504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3" name="Rectangle: Rounded Corners 2">
            <a:extLst>
              <a:ext uri="{FF2B5EF4-FFF2-40B4-BE49-F238E27FC236}">
                <a16:creationId xmlns:a16="http://schemas.microsoft.com/office/drawing/2014/main" id="{90DAB680-A4E6-0570-0389-0F202601841C}"/>
              </a:ext>
            </a:extLst>
          </p:cNvPr>
          <p:cNvSpPr/>
          <p:nvPr/>
        </p:nvSpPr>
        <p:spPr>
          <a:xfrm>
            <a:off x="123987" y="1666954"/>
            <a:ext cx="10851523" cy="494370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200" b="1" dirty="0">
                <a:latin typeface="Times New Roman" panose="02020603050405020304" pitchFamily="18" charset="0"/>
                <a:cs typeface="Times New Roman" panose="02020603050405020304" pitchFamily="18" charset="0"/>
              </a:rPr>
              <a:t>Q. Whether provision of section 194Q shall apply to buyer in the year of incorporation?</a:t>
            </a:r>
          </a:p>
          <a:p>
            <a:pPr algn="just"/>
            <a:r>
              <a:rPr lang="en-US" sz="2200" dirty="0">
                <a:latin typeface="Times New Roman" panose="02020603050405020304" pitchFamily="18" charset="0"/>
                <a:cs typeface="Times New Roman" panose="02020603050405020304" pitchFamily="18" charset="0"/>
              </a:rPr>
              <a:t>Ans. It is clarified that under section 194Q a buyer is required to have total sales or gross receipts or turnover from business exceeding 10 crore rupees during the financial year immediately preceding the FY in which the purchase of goods is carried out. Since the condition would not be satisfied in the year of incorporation, section 194Q shall not apply in the year of incorporation.</a:t>
            </a:r>
          </a:p>
          <a:p>
            <a:pPr algn="just"/>
            <a:endParaRPr lang="en-US" sz="2200" dirty="0">
              <a:latin typeface="Times New Roman" panose="02020603050405020304" pitchFamily="18" charset="0"/>
              <a:cs typeface="Times New Roman" panose="02020603050405020304" pitchFamily="18" charset="0"/>
            </a:endParaRPr>
          </a:p>
          <a:p>
            <a:pPr algn="just"/>
            <a:r>
              <a:rPr lang="en-US" sz="2200" b="1" dirty="0">
                <a:latin typeface="Times New Roman" panose="02020603050405020304" pitchFamily="18" charset="0"/>
                <a:cs typeface="Times New Roman" panose="02020603050405020304" pitchFamily="18" charset="0"/>
              </a:rPr>
              <a:t>Q. Whether turnover from non-business activity to be included in turnover as per section 194Q.?</a:t>
            </a:r>
          </a:p>
          <a:p>
            <a:pPr algn="just"/>
            <a:r>
              <a:rPr lang="en-US" sz="2200" dirty="0">
                <a:latin typeface="Times New Roman" panose="02020603050405020304" pitchFamily="18" charset="0"/>
                <a:cs typeface="Times New Roman" panose="02020603050405020304" pitchFamily="18" charset="0"/>
              </a:rPr>
              <a:t>Ans. It is clarified that a buyer is required to have total sales or gross receipts or turnover from business exceeding 10 crore rupees during the financial year immediately preceding the FY in which the purchase of goods is carried out. his turnover from non-business activity shall not be included in turnover as per section 194Q.</a:t>
            </a:r>
          </a:p>
        </p:txBody>
      </p:sp>
    </p:spTree>
    <p:extLst>
      <p:ext uri="{BB962C8B-B14F-4D97-AF65-F5344CB8AC3E}">
        <p14:creationId xmlns:p14="http://schemas.microsoft.com/office/powerpoint/2010/main" val="5718193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194Q</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Purchase of Goods</a:t>
            </a:r>
            <a:br>
              <a:rPr lang="en-US" sz="4400" b="1" u="sng" dirty="0">
                <a:solidFill>
                  <a:schemeClr val="tx1"/>
                </a:solidFill>
                <a:latin typeface="Times New Roman" panose="02020603050405020304" pitchFamily="18" charset="0"/>
                <a:cs typeface="Times New Roman" panose="020206030504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sp>
        <p:nvSpPr>
          <p:cNvPr id="3" name="Rectangle: Rounded Corners 2">
            <a:extLst>
              <a:ext uri="{FF2B5EF4-FFF2-40B4-BE49-F238E27FC236}">
                <a16:creationId xmlns:a16="http://schemas.microsoft.com/office/drawing/2014/main" id="{90DAB680-A4E6-0570-0389-0F202601841C}"/>
              </a:ext>
            </a:extLst>
          </p:cNvPr>
          <p:cNvSpPr/>
          <p:nvPr/>
        </p:nvSpPr>
        <p:spPr>
          <a:xfrm>
            <a:off x="123987" y="1666954"/>
            <a:ext cx="10851523" cy="494370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800" b="1" dirty="0">
                <a:latin typeface="Times New Roman" panose="02020603050405020304" pitchFamily="18" charset="0"/>
                <a:cs typeface="Times New Roman" panose="02020603050405020304" pitchFamily="18" charset="0"/>
              </a:rPr>
              <a:t>Q. Whether TDS u/s 194Q is to be applicable even where payment is made in Kinds (shares)?</a:t>
            </a:r>
          </a:p>
          <a:p>
            <a:pPr algn="just"/>
            <a:r>
              <a:rPr lang="en-US" sz="2800" dirty="0">
                <a:latin typeface="Times New Roman" panose="02020603050405020304" pitchFamily="18" charset="0"/>
                <a:cs typeface="Times New Roman" panose="02020603050405020304" pitchFamily="18" charset="0"/>
              </a:rPr>
              <a:t>Ans. Section 194Q will apply even if purchase is made in kind as purchase is not defined in section 194Q of the act nor it is defined in the definitional clause of section 2</a:t>
            </a:r>
          </a:p>
          <a:p>
            <a:pPr algn="just"/>
            <a:endParaRPr lang="en-US" sz="2800" dirty="0">
              <a:latin typeface="Times New Roman" panose="02020603050405020304" pitchFamily="18" charset="0"/>
              <a:cs typeface="Times New Roman" panose="02020603050405020304" pitchFamily="18" charset="0"/>
            </a:endParaRPr>
          </a:p>
          <a:p>
            <a:pPr algn="just"/>
            <a:r>
              <a:rPr lang="en-US" sz="2800" b="1" dirty="0">
                <a:latin typeface="Times New Roman" panose="02020603050405020304" pitchFamily="18" charset="0"/>
                <a:cs typeface="Times New Roman" panose="02020603050405020304" pitchFamily="18" charset="0"/>
              </a:rPr>
              <a:t>Q. Whether Tax is to be deducted on advance payment?</a:t>
            </a:r>
          </a:p>
          <a:p>
            <a:pPr algn="just"/>
            <a:r>
              <a:rPr lang="en-US" sz="2800" dirty="0">
                <a:latin typeface="Times New Roman" panose="02020603050405020304" pitchFamily="18" charset="0"/>
                <a:cs typeface="Times New Roman" panose="02020603050405020304" pitchFamily="18" charset="0"/>
              </a:rPr>
              <a:t>Ans. It is clarified that since the provision apply on payment or credit whichever is earlier, the provision of section 194Q shall apply to advance payment made by the buyer to the seller. </a:t>
            </a:r>
          </a:p>
          <a:p>
            <a:pPr algn="just"/>
            <a:r>
              <a:rPr lang="en-US" sz="1600" dirty="0">
                <a:latin typeface="Times New Roman" panose="02020603050405020304" pitchFamily="18" charset="0"/>
                <a:cs typeface="Times New Roman" panose="02020603050405020304" pitchFamily="18" charset="0"/>
              </a:rPr>
              <a:t>  </a:t>
            </a:r>
            <a:endParaRPr lang="en-US" sz="1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095012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2014780"/>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194R</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Providing of Benefit / Perquisite in respect of Business or Profession</a:t>
            </a:r>
            <a:br>
              <a:rPr lang="en-US" sz="4400" b="1" u="sng" dirty="0">
                <a:solidFill>
                  <a:schemeClr val="tx1"/>
                </a:solidFill>
                <a:latin typeface="Times New Roman" panose="02020603050405020304" pitchFamily="18" charset="0"/>
                <a:cs typeface="Times New Roman" panose="02020603050405020304" pitchFamily="18" charset="0"/>
              </a:rPr>
            </a:br>
            <a:endParaRPr lang="en-US" sz="4400" b="1" u="sng"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Diagram 3">
            <a:extLst>
              <a:ext uri="{FF2B5EF4-FFF2-40B4-BE49-F238E27FC236}">
                <a16:creationId xmlns:a16="http://schemas.microsoft.com/office/drawing/2014/main" id="{F37FADCC-70DA-EC3C-5AFC-0D4ACCFA5D2A}"/>
              </a:ext>
            </a:extLst>
          </p:cNvPr>
          <p:cNvGraphicFramePr/>
          <p:nvPr>
            <p:extLst>
              <p:ext uri="{D42A27DB-BD31-4B8C-83A1-F6EECF244321}">
                <p14:modId xmlns:p14="http://schemas.microsoft.com/office/powerpoint/2010/main" val="2708958169"/>
              </p:ext>
            </p:extLst>
          </p:nvPr>
        </p:nvGraphicFramePr>
        <p:xfrm>
          <a:off x="495902" y="2216256"/>
          <a:ext cx="9101336" cy="4102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0648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193369"/>
          </a:xfrm>
          <a:solidFill>
            <a:srgbClr val="92D050"/>
          </a:solidFill>
          <a:ln>
            <a:solidFill>
              <a:schemeClr val="accent1">
                <a:lumMod val="60000"/>
                <a:lumOff val="40000"/>
              </a:schemeClr>
            </a:solidFill>
          </a:ln>
        </p:spPr>
        <p:txBody>
          <a:bodyPr>
            <a:normAutofit/>
          </a:bodyPr>
          <a:lstStyle/>
          <a:p>
            <a:pPr algn="ctr">
              <a:lnSpc>
                <a:spcPct val="150000"/>
              </a:lnSpc>
            </a:pPr>
            <a:r>
              <a:rPr lang="en-US" sz="4800" b="1" u="sng" dirty="0">
                <a:solidFill>
                  <a:schemeClr val="tx1"/>
                </a:solidFill>
                <a:latin typeface="Times New Roman" panose="02020603050405020304" pitchFamily="18" charset="0"/>
                <a:cs typeface="Times New Roman" panose="02020603050405020304" pitchFamily="18" charset="0"/>
              </a:rPr>
              <a:t>Chart of TDS/TCS Provisions</a:t>
            </a:r>
            <a:endParaRPr lang="en-US" sz="4800" u="sng" dirty="0">
              <a:solidFill>
                <a:schemeClr val="tx1"/>
              </a:solidFill>
            </a:endParaRPr>
          </a:p>
        </p:txBody>
      </p:sp>
      <p:graphicFrame>
        <p:nvGraphicFramePr>
          <p:cNvPr id="3" name="Table 3">
            <a:extLst>
              <a:ext uri="{FF2B5EF4-FFF2-40B4-BE49-F238E27FC236}">
                <a16:creationId xmlns:a16="http://schemas.microsoft.com/office/drawing/2014/main" id="{1C239872-8C61-8DA2-C7C1-E26B17C40F06}"/>
              </a:ext>
            </a:extLst>
          </p:cNvPr>
          <p:cNvGraphicFramePr>
            <a:graphicFrameLocks noGrp="1"/>
          </p:cNvGraphicFramePr>
          <p:nvPr>
            <p:extLst>
              <p:ext uri="{D42A27DB-BD31-4B8C-83A1-F6EECF244321}">
                <p14:modId xmlns:p14="http://schemas.microsoft.com/office/powerpoint/2010/main" val="3832331600"/>
              </p:ext>
            </p:extLst>
          </p:nvPr>
        </p:nvGraphicFramePr>
        <p:xfrm>
          <a:off x="774297" y="1835874"/>
          <a:ext cx="8848673" cy="4056930"/>
        </p:xfrm>
        <a:graphic>
          <a:graphicData uri="http://schemas.openxmlformats.org/drawingml/2006/table">
            <a:tbl>
              <a:tblPr firstRow="1" bandRow="1">
                <a:tableStyleId>{5C22544A-7EE6-4342-B048-85BDC9FD1C3A}</a:tableStyleId>
              </a:tblPr>
              <a:tblGrid>
                <a:gridCol w="1781039">
                  <a:extLst>
                    <a:ext uri="{9D8B030D-6E8A-4147-A177-3AD203B41FA5}">
                      <a16:colId xmlns:a16="http://schemas.microsoft.com/office/drawing/2014/main" val="3675088961"/>
                    </a:ext>
                  </a:extLst>
                </a:gridCol>
                <a:gridCol w="7067634">
                  <a:extLst>
                    <a:ext uri="{9D8B030D-6E8A-4147-A177-3AD203B41FA5}">
                      <a16:colId xmlns:a16="http://schemas.microsoft.com/office/drawing/2014/main" val="1888859704"/>
                    </a:ext>
                  </a:extLst>
                </a:gridCol>
              </a:tblGrid>
              <a:tr h="405693">
                <a:tc>
                  <a:txBody>
                    <a:bodyPr/>
                    <a:lstStyle/>
                    <a:p>
                      <a:pPr algn="ctr"/>
                      <a:r>
                        <a:rPr lang="en-US" sz="2000" b="1" dirty="0">
                          <a:latin typeface="Times New Roman" panose="02020603050405020304" pitchFamily="18" charset="0"/>
                          <a:cs typeface="Times New Roman" panose="02020603050405020304" pitchFamily="18" charset="0"/>
                        </a:rPr>
                        <a:t>Section No.</a:t>
                      </a:r>
                    </a:p>
                  </a:txBody>
                  <a:tcPr/>
                </a:tc>
                <a:tc>
                  <a:txBody>
                    <a:bodyPr/>
                    <a:lstStyle/>
                    <a:p>
                      <a:pPr algn="ctr"/>
                      <a:r>
                        <a:rPr lang="en-US" sz="2000" b="1" dirty="0">
                          <a:latin typeface="Times New Roman" panose="02020603050405020304" pitchFamily="18" charset="0"/>
                          <a:cs typeface="Times New Roman" panose="02020603050405020304" pitchFamily="18" charset="0"/>
                        </a:rPr>
                        <a:t>Nature of Payment</a:t>
                      </a:r>
                    </a:p>
                  </a:txBody>
                  <a:tcPr/>
                </a:tc>
                <a:extLst>
                  <a:ext uri="{0D108BD9-81ED-4DB2-BD59-A6C34878D82A}">
                    <a16:rowId xmlns:a16="http://schemas.microsoft.com/office/drawing/2014/main" val="2809122479"/>
                  </a:ext>
                </a:extLst>
              </a:tr>
              <a:tr h="405693">
                <a:tc>
                  <a:txBody>
                    <a:bodyPr/>
                    <a:lstStyle/>
                    <a:p>
                      <a:pPr algn="ctr"/>
                      <a:r>
                        <a:rPr lang="en-US" sz="1800" b="1" dirty="0">
                          <a:latin typeface="Times New Roman" panose="02020603050405020304" pitchFamily="18" charset="0"/>
                          <a:cs typeface="Times New Roman" panose="02020603050405020304" pitchFamily="18" charset="0"/>
                        </a:rPr>
                        <a:t>194P</a:t>
                      </a:r>
                    </a:p>
                  </a:txBody>
                  <a:tcPr/>
                </a:tc>
                <a:tc>
                  <a:txBody>
                    <a:bodyPr/>
                    <a:lstStyle/>
                    <a:p>
                      <a:pPr algn="ctr"/>
                      <a:r>
                        <a:rPr lang="en-US" sz="1800" b="1" dirty="0">
                          <a:latin typeface="Times New Roman" panose="02020603050405020304" pitchFamily="18" charset="0"/>
                          <a:cs typeface="Times New Roman" panose="02020603050405020304" pitchFamily="18" charset="0"/>
                        </a:rPr>
                        <a:t>Case of Specified Senior Citizen</a:t>
                      </a:r>
                    </a:p>
                  </a:txBody>
                  <a:tcPr/>
                </a:tc>
                <a:extLst>
                  <a:ext uri="{0D108BD9-81ED-4DB2-BD59-A6C34878D82A}">
                    <a16:rowId xmlns:a16="http://schemas.microsoft.com/office/drawing/2014/main" val="1244154251"/>
                  </a:ext>
                </a:extLst>
              </a:tr>
              <a:tr h="405693">
                <a:tc>
                  <a:txBody>
                    <a:bodyPr/>
                    <a:lstStyle/>
                    <a:p>
                      <a:pPr algn="ctr"/>
                      <a:r>
                        <a:rPr lang="en-US" sz="1800" b="1" dirty="0">
                          <a:latin typeface="Times New Roman" panose="02020603050405020304" pitchFamily="18" charset="0"/>
                          <a:cs typeface="Times New Roman" panose="02020603050405020304" pitchFamily="18" charset="0"/>
                        </a:rPr>
                        <a:t>194Q</a:t>
                      </a:r>
                    </a:p>
                  </a:txBody>
                  <a:tcPr/>
                </a:tc>
                <a:tc>
                  <a:txBody>
                    <a:bodyPr/>
                    <a:lstStyle/>
                    <a:p>
                      <a:pPr algn="ctr"/>
                      <a:r>
                        <a:rPr lang="en-US" sz="1800" b="1" dirty="0">
                          <a:latin typeface="Times New Roman" panose="02020603050405020304" pitchFamily="18" charset="0"/>
                          <a:cs typeface="Times New Roman" panose="02020603050405020304" pitchFamily="18" charset="0"/>
                        </a:rPr>
                        <a:t>Payment of Purchase of Goods</a:t>
                      </a:r>
                    </a:p>
                  </a:txBody>
                  <a:tcPr/>
                </a:tc>
                <a:extLst>
                  <a:ext uri="{0D108BD9-81ED-4DB2-BD59-A6C34878D82A}">
                    <a16:rowId xmlns:a16="http://schemas.microsoft.com/office/drawing/2014/main" val="2746627936"/>
                  </a:ext>
                </a:extLst>
              </a:tr>
              <a:tr h="405693">
                <a:tc>
                  <a:txBody>
                    <a:bodyPr/>
                    <a:lstStyle/>
                    <a:p>
                      <a:pPr algn="ctr"/>
                      <a:r>
                        <a:rPr lang="en-US" sz="1800" b="1" dirty="0">
                          <a:latin typeface="Times New Roman" panose="02020603050405020304" pitchFamily="18" charset="0"/>
                          <a:cs typeface="Times New Roman" panose="02020603050405020304" pitchFamily="18" charset="0"/>
                        </a:rPr>
                        <a:t>194R</a:t>
                      </a:r>
                    </a:p>
                  </a:txBody>
                  <a:tcPr/>
                </a:tc>
                <a:tc>
                  <a:txBody>
                    <a:bodyPr/>
                    <a:lstStyle/>
                    <a:p>
                      <a:pPr algn="ctr"/>
                      <a:r>
                        <a:rPr lang="en-US" sz="1800" b="1" dirty="0">
                          <a:latin typeface="Times New Roman" panose="02020603050405020304" pitchFamily="18" charset="0"/>
                          <a:cs typeface="Times New Roman" panose="02020603050405020304" pitchFamily="18" charset="0"/>
                        </a:rPr>
                        <a:t>Benefit or Perquisites in respect of Business and Profession</a:t>
                      </a:r>
                    </a:p>
                  </a:txBody>
                  <a:tcPr/>
                </a:tc>
                <a:extLst>
                  <a:ext uri="{0D108BD9-81ED-4DB2-BD59-A6C34878D82A}">
                    <a16:rowId xmlns:a16="http://schemas.microsoft.com/office/drawing/2014/main" val="1512189815"/>
                  </a:ext>
                </a:extLst>
              </a:tr>
              <a:tr h="405693">
                <a:tc>
                  <a:txBody>
                    <a:bodyPr/>
                    <a:lstStyle/>
                    <a:p>
                      <a:pPr algn="ctr"/>
                      <a:r>
                        <a:rPr lang="en-US" sz="1800" b="1" dirty="0">
                          <a:latin typeface="Times New Roman" panose="02020603050405020304" pitchFamily="18" charset="0"/>
                          <a:cs typeface="Times New Roman" panose="02020603050405020304" pitchFamily="18" charset="0"/>
                        </a:rPr>
                        <a:t>194S</a:t>
                      </a:r>
                    </a:p>
                  </a:txBody>
                  <a:tcPr/>
                </a:tc>
                <a:tc>
                  <a:txBody>
                    <a:bodyPr/>
                    <a:lstStyle/>
                    <a:p>
                      <a:pPr algn="ctr"/>
                      <a:r>
                        <a:rPr lang="en-US" sz="1800" b="1" dirty="0">
                          <a:latin typeface="Times New Roman" panose="02020603050405020304" pitchFamily="18" charset="0"/>
                          <a:cs typeface="Times New Roman" panose="02020603050405020304" pitchFamily="18" charset="0"/>
                        </a:rPr>
                        <a:t>Transfer of Virtual Digital Assets</a:t>
                      </a:r>
                    </a:p>
                  </a:txBody>
                  <a:tcPr/>
                </a:tc>
                <a:extLst>
                  <a:ext uri="{0D108BD9-81ED-4DB2-BD59-A6C34878D82A}">
                    <a16:rowId xmlns:a16="http://schemas.microsoft.com/office/drawing/2014/main" val="823253925"/>
                  </a:ext>
                </a:extLst>
              </a:tr>
              <a:tr h="405693">
                <a:tc>
                  <a:txBody>
                    <a:bodyPr/>
                    <a:lstStyle/>
                    <a:p>
                      <a:pPr algn="ctr"/>
                      <a:r>
                        <a:rPr lang="en-US" sz="1800" b="0" dirty="0">
                          <a:latin typeface="Times New Roman" panose="02020603050405020304" pitchFamily="18" charset="0"/>
                          <a:cs typeface="Times New Roman" panose="02020603050405020304" pitchFamily="18" charset="0"/>
                        </a:rPr>
                        <a:t>195</a:t>
                      </a:r>
                    </a:p>
                  </a:txBody>
                  <a:tcPr/>
                </a:tc>
                <a:tc>
                  <a:txBody>
                    <a:bodyPr/>
                    <a:lstStyle/>
                    <a:p>
                      <a:pPr algn="ctr"/>
                      <a:r>
                        <a:rPr lang="en-US" sz="1800" b="0" dirty="0">
                          <a:latin typeface="Times New Roman" panose="02020603050405020304" pitchFamily="18" charset="0"/>
                          <a:cs typeface="Times New Roman" panose="02020603050405020304" pitchFamily="18" charset="0"/>
                        </a:rPr>
                        <a:t> Sum payable to a Non-Resident</a:t>
                      </a:r>
                    </a:p>
                  </a:txBody>
                  <a:tcPr/>
                </a:tc>
                <a:extLst>
                  <a:ext uri="{0D108BD9-81ED-4DB2-BD59-A6C34878D82A}">
                    <a16:rowId xmlns:a16="http://schemas.microsoft.com/office/drawing/2014/main" val="583917131"/>
                  </a:ext>
                </a:extLst>
              </a:tr>
              <a:tr h="405693">
                <a:tc>
                  <a:txBody>
                    <a:bodyPr/>
                    <a:lstStyle/>
                    <a:p>
                      <a:pPr algn="ctr"/>
                      <a:r>
                        <a:rPr lang="en-US" sz="1800" b="0" dirty="0">
                          <a:latin typeface="Times New Roman" panose="02020603050405020304" pitchFamily="18" charset="0"/>
                          <a:cs typeface="Times New Roman" panose="02020603050405020304" pitchFamily="18" charset="0"/>
                        </a:rPr>
                        <a:t>196A</a:t>
                      </a:r>
                    </a:p>
                  </a:txBody>
                  <a:tcPr/>
                </a:tc>
                <a:tc>
                  <a:txBody>
                    <a:bodyPr/>
                    <a:lstStyle/>
                    <a:p>
                      <a:pPr algn="ctr"/>
                      <a:r>
                        <a:rPr lang="en-US" sz="1800" b="0" dirty="0">
                          <a:latin typeface="Times New Roman" panose="02020603050405020304" pitchFamily="18" charset="0"/>
                          <a:cs typeface="Times New Roman" panose="02020603050405020304" pitchFamily="18" charset="0"/>
                        </a:rPr>
                        <a:t>Income in respect of Unit of Non-Resident</a:t>
                      </a:r>
                    </a:p>
                  </a:txBody>
                  <a:tcPr/>
                </a:tc>
                <a:extLst>
                  <a:ext uri="{0D108BD9-81ED-4DB2-BD59-A6C34878D82A}">
                    <a16:rowId xmlns:a16="http://schemas.microsoft.com/office/drawing/2014/main" val="3849197795"/>
                  </a:ext>
                </a:extLst>
              </a:tr>
              <a:tr h="405693">
                <a:tc>
                  <a:txBody>
                    <a:bodyPr/>
                    <a:lstStyle/>
                    <a:p>
                      <a:pPr algn="ctr"/>
                      <a:r>
                        <a:rPr lang="en-US" sz="1800" b="0" dirty="0">
                          <a:latin typeface="Times New Roman" panose="02020603050405020304" pitchFamily="18" charset="0"/>
                          <a:cs typeface="Times New Roman" panose="02020603050405020304" pitchFamily="18" charset="0"/>
                        </a:rPr>
                        <a:t>196B</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0" dirty="0">
                          <a:latin typeface="Times New Roman" panose="02020603050405020304" pitchFamily="18" charset="0"/>
                          <a:cs typeface="Times New Roman" panose="02020603050405020304" pitchFamily="18" charset="0"/>
                        </a:rPr>
                        <a:t>Payment in respect of Unit to an Offshore Fund </a:t>
                      </a:r>
                    </a:p>
                  </a:txBody>
                  <a:tcPr/>
                </a:tc>
                <a:extLst>
                  <a:ext uri="{0D108BD9-81ED-4DB2-BD59-A6C34878D82A}">
                    <a16:rowId xmlns:a16="http://schemas.microsoft.com/office/drawing/2014/main" val="899010855"/>
                  </a:ext>
                </a:extLst>
              </a:tr>
              <a:tr h="405693">
                <a:tc>
                  <a:txBody>
                    <a:bodyPr/>
                    <a:lstStyle/>
                    <a:p>
                      <a:pPr algn="ctr"/>
                      <a:r>
                        <a:rPr lang="en-US" sz="1800" b="0" dirty="0">
                          <a:latin typeface="Times New Roman" panose="02020603050405020304" pitchFamily="18" charset="0"/>
                          <a:cs typeface="Times New Roman" panose="02020603050405020304" pitchFamily="18" charset="0"/>
                        </a:rPr>
                        <a:t>196C</a:t>
                      </a:r>
                    </a:p>
                  </a:txBody>
                  <a:tcPr/>
                </a:tc>
                <a:tc>
                  <a:txBody>
                    <a:bodyPr/>
                    <a:lstStyle/>
                    <a:p>
                      <a:pPr algn="ctr"/>
                      <a:r>
                        <a:rPr lang="en-US" sz="1800" b="0" dirty="0">
                          <a:latin typeface="Times New Roman" panose="02020603050405020304" pitchFamily="18" charset="0"/>
                          <a:cs typeface="Times New Roman" panose="02020603050405020304" pitchFamily="18" charset="0"/>
                        </a:rPr>
                        <a:t>Income from Foreign Currency Bond or Shares of Indian</a:t>
                      </a:r>
                    </a:p>
                  </a:txBody>
                  <a:tcPr/>
                </a:tc>
                <a:extLst>
                  <a:ext uri="{0D108BD9-81ED-4DB2-BD59-A6C34878D82A}">
                    <a16:rowId xmlns:a16="http://schemas.microsoft.com/office/drawing/2014/main" val="2610860682"/>
                  </a:ext>
                </a:extLst>
              </a:tr>
              <a:tr h="405693">
                <a:tc>
                  <a:txBody>
                    <a:bodyPr/>
                    <a:lstStyle/>
                    <a:p>
                      <a:pPr algn="ctr"/>
                      <a:r>
                        <a:rPr lang="en-US" sz="1800" b="0" dirty="0">
                          <a:latin typeface="Times New Roman" panose="02020603050405020304" pitchFamily="18" charset="0"/>
                          <a:cs typeface="Times New Roman" panose="02020603050405020304" pitchFamily="18" charset="0"/>
                        </a:rPr>
                        <a:t>196D</a:t>
                      </a:r>
                    </a:p>
                  </a:txBody>
                  <a:tcPr/>
                </a:tc>
                <a:tc>
                  <a:txBody>
                    <a:bodyPr/>
                    <a:lstStyle/>
                    <a:p>
                      <a:pPr algn="ctr"/>
                      <a:r>
                        <a:rPr lang="en-US" sz="1800" b="0" dirty="0">
                          <a:latin typeface="Times New Roman" panose="02020603050405020304" pitchFamily="18" charset="0"/>
                          <a:cs typeface="Times New Roman" panose="02020603050405020304" pitchFamily="18" charset="0"/>
                        </a:rPr>
                        <a:t>Income of Foreign Institutional Investor from Securities</a:t>
                      </a:r>
                    </a:p>
                  </a:txBody>
                  <a:tcPr/>
                </a:tc>
                <a:extLst>
                  <a:ext uri="{0D108BD9-81ED-4DB2-BD59-A6C34878D82A}">
                    <a16:rowId xmlns:a16="http://schemas.microsoft.com/office/drawing/2014/main" val="380274160"/>
                  </a:ext>
                </a:extLst>
              </a:tr>
            </a:tbl>
          </a:graphicData>
        </a:graphic>
      </p:graphicFrame>
    </p:spTree>
    <p:extLst>
      <p:ext uri="{BB962C8B-B14F-4D97-AF65-F5344CB8AC3E}">
        <p14:creationId xmlns:p14="http://schemas.microsoft.com/office/powerpoint/2010/main" val="242744080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1"/>
            <a:ext cx="12192001" cy="1783831"/>
          </a:xfrm>
          <a:solidFill>
            <a:srgbClr val="92D050"/>
          </a:solidFill>
          <a:ln>
            <a:solidFill>
              <a:schemeClr val="accent1">
                <a:lumMod val="60000"/>
                <a:lumOff val="40000"/>
              </a:schemeClr>
            </a:solidFill>
          </a:ln>
        </p:spPr>
        <p:txBody>
          <a:bodyPr>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Section 194R</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Providing of Benefit / Perquisite in respect of Business or Profession</a:t>
            </a:r>
            <a:endParaRPr lang="en-US" sz="3200" b="1" u="sng" dirty="0">
              <a:solidFill>
                <a:srgbClr val="0070C0"/>
              </a:solidFill>
              <a:latin typeface="Century Schoolbook Bold" panose="02040804060505020304" pitchFamily="18" charset="0"/>
            </a:endParaRPr>
          </a:p>
        </p:txBody>
      </p:sp>
      <p:sp>
        <p:nvSpPr>
          <p:cNvPr id="3" name="Rectangle: Rounded Corners 2">
            <a:extLst>
              <a:ext uri="{FF2B5EF4-FFF2-40B4-BE49-F238E27FC236}">
                <a16:creationId xmlns:a16="http://schemas.microsoft.com/office/drawing/2014/main" id="{14F40AAA-A659-7328-5B04-D76987A609D8}"/>
              </a:ext>
            </a:extLst>
          </p:cNvPr>
          <p:cNvSpPr/>
          <p:nvPr/>
        </p:nvSpPr>
        <p:spPr>
          <a:xfrm>
            <a:off x="209863" y="1903750"/>
            <a:ext cx="11542426" cy="4841823"/>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400" b="1" u="sng" dirty="0">
                <a:latin typeface="Times New Roman" panose="02020603050405020304" pitchFamily="18" charset="0"/>
                <a:cs typeface="Times New Roman" panose="02020603050405020304" pitchFamily="18" charset="0"/>
              </a:rPr>
              <a:t>Purpose of introducing Section 194R</a:t>
            </a:r>
          </a:p>
          <a:p>
            <a:pPr algn="just"/>
            <a:endParaRPr lang="en-US" sz="2200" b="1" u="sng"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As per clause (iv) of section 28 of the Act, the value of any benefit or perquisite, whether convertible into money or not, arising from business or exercise of profession is to be charged as business income in the hands of the recipient of such benefit or perquisite.</a:t>
            </a:r>
          </a:p>
          <a:p>
            <a:pPr algn="just"/>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However, in many cases, such recipient does not report the receipt of benefits in their return of income, leading to furnishing of incorrect particulars of income.</a:t>
            </a:r>
          </a:p>
        </p:txBody>
      </p:sp>
    </p:spTree>
    <p:extLst>
      <p:ext uri="{BB962C8B-B14F-4D97-AF65-F5344CB8AC3E}">
        <p14:creationId xmlns:p14="http://schemas.microsoft.com/office/powerpoint/2010/main" val="328684878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1"/>
            <a:ext cx="12192001" cy="1783831"/>
          </a:xfrm>
          <a:solidFill>
            <a:srgbClr val="92D050"/>
          </a:solidFill>
          <a:ln>
            <a:solidFill>
              <a:schemeClr val="accent1">
                <a:lumMod val="60000"/>
                <a:lumOff val="40000"/>
              </a:schemeClr>
            </a:solidFill>
          </a:ln>
        </p:spPr>
        <p:txBody>
          <a:bodyPr>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Section 194R</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Providing of Benefit / Perquisite in respect of Business or Profession</a:t>
            </a:r>
            <a:endParaRPr lang="en-US" sz="3200" b="1" u="sng" dirty="0">
              <a:solidFill>
                <a:srgbClr val="0070C0"/>
              </a:solidFill>
              <a:latin typeface="Century Schoolbook Bold" panose="02040804060505020304" pitchFamily="18" charset="0"/>
            </a:endParaRPr>
          </a:p>
        </p:txBody>
      </p:sp>
      <p:sp>
        <p:nvSpPr>
          <p:cNvPr id="3" name="Rectangle: Rounded Corners 2">
            <a:extLst>
              <a:ext uri="{FF2B5EF4-FFF2-40B4-BE49-F238E27FC236}">
                <a16:creationId xmlns:a16="http://schemas.microsoft.com/office/drawing/2014/main" id="{14F40AAA-A659-7328-5B04-D76987A609D8}"/>
              </a:ext>
            </a:extLst>
          </p:cNvPr>
          <p:cNvSpPr/>
          <p:nvPr/>
        </p:nvSpPr>
        <p:spPr>
          <a:xfrm>
            <a:off x="209863" y="1903750"/>
            <a:ext cx="11542426" cy="4841823"/>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200" b="1" dirty="0">
                <a:latin typeface="Times New Roman" panose="02020603050405020304" pitchFamily="18" charset="0"/>
                <a:cs typeface="Times New Roman" panose="02020603050405020304" pitchFamily="18" charset="0"/>
              </a:rPr>
              <a:t>Q. How can deductor satisfy himself that tax has been deposited in case benefit </a:t>
            </a:r>
          </a:p>
          <a:p>
            <a:pPr algn="just"/>
            <a:r>
              <a:rPr lang="en-US" sz="2200" b="1" dirty="0">
                <a:latin typeface="Times New Roman" panose="02020603050405020304" pitchFamily="18" charset="0"/>
                <a:cs typeface="Times New Roman" panose="02020603050405020304" pitchFamily="18" charset="0"/>
              </a:rPr>
              <a:t>or perquisite is provided wholly in kind or partly in cash and partly in kind and </a:t>
            </a:r>
          </a:p>
          <a:p>
            <a:pPr algn="just"/>
            <a:r>
              <a:rPr lang="en-US" sz="2200" b="1" dirty="0">
                <a:latin typeface="Times New Roman" panose="02020603050405020304" pitchFamily="18" charset="0"/>
                <a:cs typeface="Times New Roman" panose="02020603050405020304" pitchFamily="18" charset="0"/>
              </a:rPr>
              <a:t>cash portion is not sufficient to meet the TDS liability. </a:t>
            </a:r>
          </a:p>
          <a:p>
            <a:pPr algn="just"/>
            <a:endParaRPr lang="en-US" sz="2200" b="1" dirty="0">
              <a:latin typeface="Times New Roman" panose="02020603050405020304" pitchFamily="18" charset="0"/>
              <a:cs typeface="Times New Roman" panose="02020603050405020304" pitchFamily="18" charset="0"/>
            </a:endParaRPr>
          </a:p>
          <a:p>
            <a:pPr algn="just"/>
            <a:r>
              <a:rPr lang="en-US" sz="2200" b="1" dirty="0">
                <a:latin typeface="Times New Roman" panose="02020603050405020304" pitchFamily="18" charset="0"/>
                <a:cs typeface="Times New Roman" panose="02020603050405020304" pitchFamily="18" charset="0"/>
              </a:rPr>
              <a:t>Ans. I</a:t>
            </a:r>
            <a:r>
              <a:rPr lang="en-US" sz="2200" dirty="0">
                <a:latin typeface="Times New Roman" panose="02020603050405020304" pitchFamily="18" charset="0"/>
                <a:cs typeface="Times New Roman" panose="02020603050405020304" pitchFamily="18" charset="0"/>
              </a:rPr>
              <a:t>n case the benefit or perquisite is provided wholly in kind or partly in cash and partly in kind, still, the TDS shall be deducted on the entire value. If the cash portion is not sufficient to meet the TDS liability, then the person responsible for providing the benefit shall, before providing such benefit or perquisite, </a:t>
            </a:r>
            <a:r>
              <a:rPr lang="en-US" sz="2200" b="1" u="sng" dirty="0">
                <a:latin typeface="Times New Roman" panose="02020603050405020304" pitchFamily="18" charset="0"/>
                <a:cs typeface="Times New Roman" panose="02020603050405020304" pitchFamily="18" charset="0"/>
              </a:rPr>
              <a:t>ensure that the tax required to be deducted has been paid  in respect of such benefit or perquisite. Person receiving benefit or perquisite has an option pay differential tax amount in the form of advance tax</a:t>
            </a:r>
            <a:r>
              <a:rPr lang="en-US" sz="2200" dirty="0">
                <a:latin typeface="Times New Roman" panose="02020603050405020304" pitchFamily="18" charset="0"/>
                <a:cs typeface="Times New Roman" panose="02020603050405020304" pitchFamily="18" charset="0"/>
              </a:rPr>
              <a:t>. Deductor can rely on declaration provided by </a:t>
            </a:r>
            <a:r>
              <a:rPr lang="en-US" sz="2200" dirty="0" err="1">
                <a:latin typeface="Times New Roman" panose="02020603050405020304" pitchFamily="18" charset="0"/>
                <a:cs typeface="Times New Roman" panose="02020603050405020304" pitchFamily="18" charset="0"/>
              </a:rPr>
              <a:t>dectuctee</a:t>
            </a:r>
            <a:r>
              <a:rPr lang="en-US" sz="2200" dirty="0">
                <a:latin typeface="Times New Roman" panose="02020603050405020304" pitchFamily="18" charset="0"/>
                <a:cs typeface="Times New Roman" panose="02020603050405020304" pitchFamily="18" charset="0"/>
              </a:rPr>
              <a:t>. </a:t>
            </a:r>
            <a:r>
              <a:rPr lang="en-US" sz="2200" b="1" u="sng" dirty="0">
                <a:latin typeface="Times New Roman" panose="02020603050405020304" pitchFamily="18" charset="0"/>
                <a:cs typeface="Times New Roman" panose="02020603050405020304" pitchFamily="18" charset="0"/>
              </a:rPr>
              <a:t>Details of such advance tax are required to be reported in TDS Return with challan number.</a:t>
            </a:r>
          </a:p>
        </p:txBody>
      </p:sp>
    </p:spTree>
    <p:extLst>
      <p:ext uri="{BB962C8B-B14F-4D97-AF65-F5344CB8AC3E}">
        <p14:creationId xmlns:p14="http://schemas.microsoft.com/office/powerpoint/2010/main" val="413758668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1"/>
            <a:ext cx="12192001" cy="1783831"/>
          </a:xfrm>
          <a:solidFill>
            <a:srgbClr val="92D050"/>
          </a:solidFill>
          <a:ln>
            <a:solidFill>
              <a:schemeClr val="accent1">
                <a:lumMod val="60000"/>
                <a:lumOff val="40000"/>
              </a:schemeClr>
            </a:solidFill>
          </a:ln>
        </p:spPr>
        <p:txBody>
          <a:bodyPr>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Section 194R</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Providing of Benefit / Perquisite in respect of Business or Profession</a:t>
            </a:r>
            <a:endParaRPr lang="en-US" sz="3200" b="1" u="sng" dirty="0">
              <a:solidFill>
                <a:srgbClr val="0070C0"/>
              </a:solidFill>
              <a:latin typeface="Century Schoolbook Bold" panose="02040804060505020304" pitchFamily="18" charset="0"/>
            </a:endParaRPr>
          </a:p>
        </p:txBody>
      </p:sp>
      <p:sp>
        <p:nvSpPr>
          <p:cNvPr id="3" name="Rectangle: Rounded Corners 2">
            <a:extLst>
              <a:ext uri="{FF2B5EF4-FFF2-40B4-BE49-F238E27FC236}">
                <a16:creationId xmlns:a16="http://schemas.microsoft.com/office/drawing/2014/main" id="{14F40AAA-A659-7328-5B04-D76987A609D8}"/>
              </a:ext>
            </a:extLst>
          </p:cNvPr>
          <p:cNvSpPr/>
          <p:nvPr/>
        </p:nvSpPr>
        <p:spPr>
          <a:xfrm>
            <a:off x="209863" y="1903750"/>
            <a:ext cx="11542426" cy="4841823"/>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200" b="1" dirty="0">
                <a:latin typeface="Times New Roman" panose="02020603050405020304" pitchFamily="18" charset="0"/>
                <a:cs typeface="Times New Roman" panose="02020603050405020304" pitchFamily="18" charset="0"/>
              </a:rPr>
              <a:t>Q.  Whether TDS u/s 194R is applicable in case of Out of Pocket expense reimbursement. </a:t>
            </a:r>
          </a:p>
          <a:p>
            <a:pPr algn="just"/>
            <a:endParaRPr lang="en-US" sz="2200" b="1" dirty="0">
              <a:latin typeface="Times New Roman" panose="02020603050405020304" pitchFamily="18" charset="0"/>
              <a:cs typeface="Times New Roman" panose="02020603050405020304" pitchFamily="18" charset="0"/>
            </a:endParaRPr>
          </a:p>
          <a:p>
            <a:pPr algn="just"/>
            <a:r>
              <a:rPr lang="en-US" sz="2200" b="1" dirty="0">
                <a:latin typeface="Times New Roman" panose="02020603050405020304" pitchFamily="18" charset="0"/>
                <a:cs typeface="Times New Roman" panose="02020603050405020304" pitchFamily="18" charset="0"/>
              </a:rPr>
              <a:t>Ans. </a:t>
            </a:r>
            <a:r>
              <a:rPr lang="en-US" sz="2200" dirty="0">
                <a:latin typeface="Times New Roman" panose="02020603050405020304" pitchFamily="18" charset="0"/>
                <a:cs typeface="Times New Roman" panose="02020603050405020304" pitchFamily="18" charset="0"/>
              </a:rPr>
              <a:t>Any expenditure which is the liability of a person carrying out business or profession, if met by the other person is  in effect benefit/perquisite provided by the second person to the first person in the course of business/profession. Except, where the invoice is raised in the name of </a:t>
            </a:r>
          </a:p>
          <a:p>
            <a:pPr algn="just"/>
            <a:r>
              <a:rPr lang="en-US" sz="2200" dirty="0">
                <a:latin typeface="Times New Roman" panose="02020603050405020304" pitchFamily="18" charset="0"/>
                <a:cs typeface="Times New Roman" panose="02020603050405020304" pitchFamily="18" charset="0"/>
              </a:rPr>
              <a:t>service recipient. </a:t>
            </a:r>
          </a:p>
          <a:p>
            <a:pPr algn="just"/>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101026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1"/>
            <a:ext cx="12192001" cy="1783831"/>
          </a:xfrm>
          <a:solidFill>
            <a:srgbClr val="92D050"/>
          </a:solidFill>
          <a:ln>
            <a:solidFill>
              <a:schemeClr val="accent1">
                <a:lumMod val="60000"/>
                <a:lumOff val="40000"/>
              </a:schemeClr>
            </a:solidFill>
          </a:ln>
        </p:spPr>
        <p:txBody>
          <a:bodyPr>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Section 194R</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Providing of Benefit / Perquisite in respect of Business or Profession</a:t>
            </a:r>
            <a:endParaRPr lang="en-US" sz="3200" b="1" u="sng" dirty="0">
              <a:solidFill>
                <a:srgbClr val="0070C0"/>
              </a:solidFill>
              <a:latin typeface="Century Schoolbook Bold" panose="02040804060505020304" pitchFamily="18" charset="0"/>
            </a:endParaRPr>
          </a:p>
        </p:txBody>
      </p:sp>
      <p:sp>
        <p:nvSpPr>
          <p:cNvPr id="3" name="Rectangle: Rounded Corners 2">
            <a:extLst>
              <a:ext uri="{FF2B5EF4-FFF2-40B4-BE49-F238E27FC236}">
                <a16:creationId xmlns:a16="http://schemas.microsoft.com/office/drawing/2014/main" id="{14F40AAA-A659-7328-5B04-D76987A609D8}"/>
              </a:ext>
            </a:extLst>
          </p:cNvPr>
          <p:cNvSpPr/>
          <p:nvPr/>
        </p:nvSpPr>
        <p:spPr>
          <a:xfrm>
            <a:off x="209863" y="1903750"/>
            <a:ext cx="11542426" cy="4841823"/>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200" b="1" dirty="0">
                <a:latin typeface="Times New Roman" panose="02020603050405020304" pitchFamily="18" charset="0"/>
                <a:cs typeface="Times New Roman" panose="02020603050405020304" pitchFamily="18" charset="0"/>
              </a:rPr>
              <a:t>Q. Many a times, a social media influencer is given a product of a manufacturing company so that he can use that product and make audio/video to speak about that product in social media. Is this product given to such influencer a benefit or perquisite?</a:t>
            </a:r>
          </a:p>
          <a:p>
            <a:pPr algn="just"/>
            <a:endParaRPr lang="en-US" sz="2200" b="1" dirty="0">
              <a:latin typeface="Times New Roman" panose="02020603050405020304" pitchFamily="18" charset="0"/>
              <a:cs typeface="Times New Roman" panose="02020603050405020304" pitchFamily="18" charset="0"/>
            </a:endParaRPr>
          </a:p>
          <a:p>
            <a:pPr algn="just"/>
            <a:r>
              <a:rPr lang="en-US" sz="2200" b="1" dirty="0">
                <a:latin typeface="Times New Roman" panose="02020603050405020304" pitchFamily="18" charset="0"/>
                <a:cs typeface="Times New Roman" panose="02020603050405020304" pitchFamily="18" charset="0"/>
              </a:rPr>
              <a:t>Ans. </a:t>
            </a:r>
            <a:r>
              <a:rPr lang="en-US" sz="2200" dirty="0">
                <a:latin typeface="Times New Roman" panose="02020603050405020304" pitchFamily="18" charset="0"/>
                <a:cs typeface="Times New Roman" panose="02020603050405020304" pitchFamily="18" charset="0"/>
              </a:rPr>
              <a:t>Whether this is benefit or perquisite will depend upon the facts of the case. [in case of benefit or perquisite being a product like car, mobile, outfit, cosmetics </a:t>
            </a:r>
            <a:r>
              <a:rPr lang="en-US" sz="2200" dirty="0" err="1">
                <a:latin typeface="Times New Roman" panose="02020603050405020304" pitchFamily="18" charset="0"/>
                <a:cs typeface="Times New Roman" panose="02020603050405020304" pitchFamily="18" charset="0"/>
              </a:rPr>
              <a:t>etc</a:t>
            </a:r>
            <a:r>
              <a:rPr lang="en-US" sz="2200" dirty="0">
                <a:latin typeface="Times New Roman" panose="02020603050405020304" pitchFamily="18" charset="0"/>
                <a:cs typeface="Times New Roman" panose="02020603050405020304" pitchFamily="18" charset="0"/>
              </a:rPr>
              <a:t> and if the product is returned to the manufacturing company after using for the purpose of rendering service, then it will not be treated as a benefit/perquisite for the purposes of section 194R of the Act. However, if the product is retained then it will be in the nature of benefit/perquisite and tax is required to be deducted accordingly under section 194R of the Act.</a:t>
            </a:r>
          </a:p>
        </p:txBody>
      </p:sp>
    </p:spTree>
    <p:extLst>
      <p:ext uri="{BB962C8B-B14F-4D97-AF65-F5344CB8AC3E}">
        <p14:creationId xmlns:p14="http://schemas.microsoft.com/office/powerpoint/2010/main" val="327455986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1"/>
            <a:ext cx="12192001" cy="1783831"/>
          </a:xfrm>
          <a:solidFill>
            <a:srgbClr val="92D050"/>
          </a:solidFill>
          <a:ln>
            <a:solidFill>
              <a:schemeClr val="accent1">
                <a:lumMod val="60000"/>
                <a:lumOff val="40000"/>
              </a:schemeClr>
            </a:solidFill>
          </a:ln>
        </p:spPr>
        <p:txBody>
          <a:bodyPr>
            <a:noAutofit/>
          </a:bodyPr>
          <a:lstStyle/>
          <a:p>
            <a:pPr algn="ctr"/>
            <a:r>
              <a:rPr lang="en-US" b="1" u="sng" dirty="0">
                <a:solidFill>
                  <a:schemeClr val="tx1"/>
                </a:solidFill>
                <a:latin typeface="Times New Roman" panose="02020603050405020304" pitchFamily="18" charset="0"/>
                <a:cs typeface="Times New Roman" panose="02020603050405020304" pitchFamily="18" charset="0"/>
              </a:rPr>
              <a:t>Section 194R</a:t>
            </a:r>
            <a:br>
              <a:rPr lang="en-US" b="1" u="sng" dirty="0">
                <a:solidFill>
                  <a:schemeClr val="tx1"/>
                </a:solidFill>
                <a:latin typeface="Times New Roman" panose="02020603050405020304" pitchFamily="18" charset="0"/>
                <a:cs typeface="Times New Roman" panose="02020603050405020304" pitchFamily="18" charset="0"/>
              </a:rPr>
            </a:br>
            <a:r>
              <a:rPr lang="en-US" b="1" u="sng" dirty="0">
                <a:solidFill>
                  <a:schemeClr val="tx1"/>
                </a:solidFill>
                <a:latin typeface="Times New Roman" panose="02020603050405020304" pitchFamily="18" charset="0"/>
                <a:cs typeface="Times New Roman" panose="02020603050405020304" pitchFamily="18" charset="0"/>
              </a:rPr>
              <a:t>Providing of Benefit / Perquisite in respect of Business or Profession</a:t>
            </a:r>
            <a:endParaRPr lang="en-US" sz="3200" b="1" u="sng" dirty="0">
              <a:solidFill>
                <a:srgbClr val="0070C0"/>
              </a:solidFill>
              <a:latin typeface="Century Schoolbook Bold" panose="02040804060505020304" pitchFamily="18" charset="0"/>
            </a:endParaRPr>
          </a:p>
        </p:txBody>
      </p:sp>
      <p:sp>
        <p:nvSpPr>
          <p:cNvPr id="3" name="Rectangle: Rounded Corners 2">
            <a:extLst>
              <a:ext uri="{FF2B5EF4-FFF2-40B4-BE49-F238E27FC236}">
                <a16:creationId xmlns:a16="http://schemas.microsoft.com/office/drawing/2014/main" id="{14F40AAA-A659-7328-5B04-D76987A609D8}"/>
              </a:ext>
            </a:extLst>
          </p:cNvPr>
          <p:cNvSpPr/>
          <p:nvPr/>
        </p:nvSpPr>
        <p:spPr>
          <a:xfrm>
            <a:off x="209863" y="1903750"/>
            <a:ext cx="11542426" cy="4841823"/>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200" b="1" dirty="0">
                <a:latin typeface="Times New Roman" panose="02020603050405020304" pitchFamily="18" charset="0"/>
                <a:cs typeface="Times New Roman" panose="02020603050405020304" pitchFamily="18" charset="0"/>
              </a:rPr>
              <a:t>Q. Whether company is required to deduct TDS u/s 194R on payment made by it towards Donation or CSR Expenditure.</a:t>
            </a:r>
          </a:p>
          <a:p>
            <a:pPr algn="just"/>
            <a:r>
              <a:rPr lang="en-US" sz="2200" b="1" dirty="0">
                <a:latin typeface="Times New Roman" panose="02020603050405020304" pitchFamily="18" charset="0"/>
                <a:cs typeface="Times New Roman" panose="02020603050405020304" pitchFamily="18" charset="0"/>
              </a:rPr>
              <a:t>Ans</a:t>
            </a:r>
            <a:r>
              <a:rPr lang="en-US" sz="2200" dirty="0">
                <a:latin typeface="Times New Roman" panose="02020603050405020304" pitchFamily="18" charset="0"/>
                <a:cs typeface="Times New Roman" panose="02020603050405020304" pitchFamily="18" charset="0"/>
              </a:rPr>
              <a:t>.  For the implication of  section 194R following conditions are to be satisfied</a:t>
            </a:r>
          </a:p>
          <a:p>
            <a:pPr marL="342900" indent="-342900" algn="just">
              <a:buAutoNum type="arabicParenBoth"/>
            </a:pPr>
            <a:r>
              <a:rPr lang="en-US" sz="2200" dirty="0">
                <a:latin typeface="Times New Roman" panose="02020603050405020304" pitchFamily="18" charset="0"/>
                <a:cs typeface="Times New Roman" panose="02020603050405020304" pitchFamily="18" charset="0"/>
              </a:rPr>
              <a:t>The recipient and provider of benefit or perquisite is resident.</a:t>
            </a:r>
          </a:p>
          <a:p>
            <a:pPr marL="342900" indent="-342900" algn="just">
              <a:buAutoNum type="arabicParenBoth"/>
            </a:pPr>
            <a:r>
              <a:rPr lang="en-US" sz="2200" dirty="0">
                <a:latin typeface="Times New Roman" panose="02020603050405020304" pitchFamily="18" charset="0"/>
                <a:cs typeface="Times New Roman" panose="02020603050405020304" pitchFamily="18" charset="0"/>
              </a:rPr>
              <a:t> Recipient is carrying on business or profession.</a:t>
            </a:r>
          </a:p>
          <a:p>
            <a:pPr marL="342900" indent="-342900" algn="just">
              <a:buAutoNum type="arabicParenBoth"/>
            </a:pPr>
            <a:r>
              <a:rPr lang="en-US" sz="2200" dirty="0">
                <a:latin typeface="Times New Roman" panose="02020603050405020304" pitchFamily="18" charset="0"/>
                <a:cs typeface="Times New Roman" panose="02020603050405020304" pitchFamily="18" charset="0"/>
              </a:rPr>
              <a:t>The benefit or perquisite should arise either from carrying out business or from exercising a profession.</a:t>
            </a:r>
          </a:p>
          <a:p>
            <a:pPr marL="342900" indent="-342900" algn="just">
              <a:buAutoNum type="arabicParenBoth" startAt="4"/>
            </a:pPr>
            <a:r>
              <a:rPr lang="en-US" sz="2200" dirty="0">
                <a:latin typeface="Times New Roman" panose="02020603050405020304" pitchFamily="18" charset="0"/>
                <a:cs typeface="Times New Roman" panose="02020603050405020304" pitchFamily="18" charset="0"/>
              </a:rPr>
              <a:t>There will not be employer employee relationship.</a:t>
            </a:r>
          </a:p>
          <a:p>
            <a:pPr algn="just"/>
            <a:endParaRPr lang="en-US" sz="2200" dirty="0">
              <a:latin typeface="Times New Roman" panose="02020603050405020304" pitchFamily="18" charset="0"/>
              <a:cs typeface="Times New Roman" panose="02020603050405020304" pitchFamily="18" charset="0"/>
            </a:endParaRPr>
          </a:p>
          <a:p>
            <a:pPr algn="just"/>
            <a:r>
              <a:rPr lang="en-US" sz="2200" dirty="0">
                <a:latin typeface="Times New Roman" panose="02020603050405020304" pitchFamily="18" charset="0"/>
                <a:cs typeface="Times New Roman" panose="02020603050405020304" pitchFamily="18" charset="0"/>
              </a:rPr>
              <a:t>In case of payment made towards donations/ CSR Expenditure, recipient are not engaged in any business or profession thus 194R will not be applicable.</a:t>
            </a:r>
          </a:p>
          <a:p>
            <a:pPr algn="just"/>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423147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Section 194S</a:t>
            </a:r>
            <a:br>
              <a:rPr lang="en-US" sz="4400" b="1" u="sng" dirty="0">
                <a:solidFill>
                  <a:schemeClr val="tx1"/>
                </a:solidFill>
                <a:latin typeface="Times New Roman" panose="02020603050405020304" pitchFamily="18" charset="0"/>
                <a:cs typeface="Times New Roman" panose="02020603050405020304" pitchFamily="18" charset="0"/>
              </a:rPr>
            </a:br>
            <a:r>
              <a:rPr lang="en-US" sz="4400" b="1" u="sng" dirty="0">
                <a:solidFill>
                  <a:schemeClr val="tx1"/>
                </a:solidFill>
                <a:latin typeface="Times New Roman" panose="02020603050405020304" pitchFamily="18" charset="0"/>
                <a:cs typeface="Times New Roman" panose="02020603050405020304" pitchFamily="18" charset="0"/>
              </a:rPr>
              <a:t>Transfer of Virtual Digital Asset</a:t>
            </a:r>
            <a:br>
              <a:rPr lang="en-US" sz="2800" b="1" u="sng" dirty="0">
                <a:solidFill>
                  <a:srgbClr val="0070C0"/>
                </a:solidFill>
                <a:latin typeface="Century Schoolbook Bold" panose="02040804060505020304" pitchFamily="18" charset="0"/>
              </a:rPr>
            </a:br>
            <a:endParaRPr lang="en-US" sz="4000" b="1" u="sng" dirty="0">
              <a:solidFill>
                <a:srgbClr val="0070C0"/>
              </a:solidFill>
              <a:latin typeface="Century Schoolbook Bold" panose="02040804060505020304" pitchFamily="18" charset="0"/>
            </a:endParaRPr>
          </a:p>
        </p:txBody>
      </p:sp>
      <p:graphicFrame>
        <p:nvGraphicFramePr>
          <p:cNvPr id="4" name="Diagram 3">
            <a:extLst>
              <a:ext uri="{FF2B5EF4-FFF2-40B4-BE49-F238E27FC236}">
                <a16:creationId xmlns:a16="http://schemas.microsoft.com/office/drawing/2014/main" id="{F37FADCC-70DA-EC3C-5AFC-0D4ACCFA5D2A}"/>
              </a:ext>
            </a:extLst>
          </p:cNvPr>
          <p:cNvGraphicFramePr/>
          <p:nvPr/>
        </p:nvGraphicFramePr>
        <p:xfrm>
          <a:off x="495902" y="2216256"/>
          <a:ext cx="9101336" cy="4102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croll: Vertical 2">
            <a:extLst>
              <a:ext uri="{FF2B5EF4-FFF2-40B4-BE49-F238E27FC236}">
                <a16:creationId xmlns:a16="http://schemas.microsoft.com/office/drawing/2014/main" id="{431C6D3F-59CE-7B25-F344-F4CEF1307EC8}"/>
              </a:ext>
            </a:extLst>
          </p:cNvPr>
          <p:cNvSpPr/>
          <p:nvPr/>
        </p:nvSpPr>
        <p:spPr>
          <a:xfrm>
            <a:off x="9696772" y="1640570"/>
            <a:ext cx="2495228" cy="4837722"/>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800" b="1" i="0" dirty="0">
                <a:solidFill>
                  <a:srgbClr val="444444"/>
                </a:solidFill>
                <a:effectLst/>
                <a:latin typeface="Times New Roman" panose="02020603050405020304" pitchFamily="18" charset="0"/>
              </a:rPr>
              <a:t>Specified person</a:t>
            </a:r>
            <a:r>
              <a:rPr lang="en-US" sz="1800" b="0" i="0" dirty="0">
                <a:solidFill>
                  <a:srgbClr val="444444"/>
                </a:solidFill>
                <a:effectLst/>
                <a:latin typeface="Times New Roman" panose="02020603050405020304" pitchFamily="18" charset="0"/>
              </a:rPr>
              <a:t>“</a:t>
            </a:r>
          </a:p>
          <a:p>
            <a:pPr algn="ctr"/>
            <a:r>
              <a:rPr lang="en-US" sz="1800" b="0" i="0" dirty="0">
                <a:solidFill>
                  <a:srgbClr val="444444"/>
                </a:solidFill>
                <a:effectLst/>
                <a:latin typeface="Times New Roman" panose="02020603050405020304" pitchFamily="18" charset="0"/>
              </a:rPr>
              <a:t> means </a:t>
            </a:r>
            <a:r>
              <a:rPr lang="en-US" sz="1800" i="1" spc="-5" dirty="0">
                <a:latin typeface="Arial" panose="020B0604020202020204" pitchFamily="34" charset="0"/>
                <a:cs typeface="Arial" panose="020B0604020202020204" pitchFamily="34" charset="0"/>
              </a:rPr>
              <a:t>Individual &amp; HUF if their Turnover or gross receipts from Business or profession exceeds Rs. 1Crore or Rs.50 lakhs </a:t>
            </a:r>
            <a:r>
              <a:rPr lang="en-US" sz="1800" i="1" spc="-5" dirty="0">
                <a:effectLst/>
                <a:latin typeface="Arial" panose="020B0604020202020204" pitchFamily="34" charset="0"/>
                <a:ea typeface="Calibri" panose="020F0502020204030204" pitchFamily="34" charset="0"/>
                <a:cs typeface="Arial" panose="020B0604020202020204" pitchFamily="34" charset="0"/>
              </a:rPr>
              <a:t>during</a:t>
            </a:r>
            <a:r>
              <a:rPr lang="en-US" sz="1800" i="1" spc="-50"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the</a:t>
            </a:r>
            <a:r>
              <a:rPr lang="en-US" sz="1800" i="1" spc="-225"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effectLst/>
                <a:latin typeface="Arial" panose="020B0604020202020204" pitchFamily="34" charset="0"/>
                <a:ea typeface="Calibri" panose="020F0502020204030204" pitchFamily="34" charset="0"/>
                <a:cs typeface="Arial" panose="020B0604020202020204" pitchFamily="34" charset="0"/>
              </a:rPr>
              <a:t>immediately preceding</a:t>
            </a:r>
            <a:r>
              <a:rPr lang="en-US" sz="1800" i="1" spc="-10" dirty="0">
                <a:effectLst/>
                <a:latin typeface="Arial" panose="020B0604020202020204" pitchFamily="34" charset="0"/>
                <a:ea typeface="Calibri" panose="020F0502020204030204" pitchFamily="34" charset="0"/>
                <a:cs typeface="Arial" panose="020B0604020202020204" pitchFamily="34" charset="0"/>
              </a:rPr>
              <a:t> </a:t>
            </a:r>
            <a:r>
              <a:rPr lang="en-US" sz="1800" i="1" spc="-5" dirty="0">
                <a:latin typeface="Arial" panose="020B0604020202020204" pitchFamily="34" charset="0"/>
                <a:ea typeface="Calibri" panose="020F0502020204030204" pitchFamily="34" charset="0"/>
                <a:cs typeface="Arial" panose="020B0604020202020204" pitchFamily="34" charset="0"/>
              </a:rPr>
              <a:t>FY</a:t>
            </a:r>
            <a:endParaRPr lang="en-US" sz="1400" i="1" spc="-5"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6970971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Transaction when TDS is not required to be deducted</a:t>
            </a:r>
          </a:p>
        </p:txBody>
      </p:sp>
      <p:sp>
        <p:nvSpPr>
          <p:cNvPr id="23" name="Scroll: Vertical 22">
            <a:extLst>
              <a:ext uri="{FF2B5EF4-FFF2-40B4-BE49-F238E27FC236}">
                <a16:creationId xmlns:a16="http://schemas.microsoft.com/office/drawing/2014/main" id="{3CB7E5E9-9FC9-0EAD-85F2-3013D5666939}"/>
              </a:ext>
            </a:extLst>
          </p:cNvPr>
          <p:cNvSpPr/>
          <p:nvPr/>
        </p:nvSpPr>
        <p:spPr>
          <a:xfrm>
            <a:off x="432811" y="1703148"/>
            <a:ext cx="10480028" cy="4725253"/>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en-US" sz="1800" b="1" i="0" kern="1200" dirty="0">
                <a:solidFill>
                  <a:schemeClr val="dk1"/>
                </a:solidFill>
                <a:effectLst/>
                <a:latin typeface="Times New Roman" panose="02020603050405020304" pitchFamily="18" charset="0"/>
                <a:cs typeface="Times New Roman" panose="02020603050405020304" pitchFamily="18" charset="0"/>
              </a:rPr>
              <a:t>No TDS on Interest, Dividend or other sums payable to Govt./ RBI/ Certain Corporations/ Mutual Fund [</a:t>
            </a:r>
            <a:r>
              <a:rPr lang="en-US" sz="1800" b="1" kern="1200" dirty="0">
                <a:latin typeface="Times New Roman" panose="02020603050405020304" pitchFamily="18" charset="0"/>
                <a:cs typeface="Times New Roman" panose="02020603050405020304" pitchFamily="18" charset="0"/>
              </a:rPr>
              <a:t>Section 196]</a:t>
            </a:r>
          </a:p>
          <a:p>
            <a:pPr algn="just"/>
            <a:endParaRPr lang="en-US" sz="1800" b="1" kern="1200" dirty="0">
              <a:latin typeface="Times New Roman" panose="02020603050405020304" pitchFamily="18" charset="0"/>
              <a:cs typeface="Times New Roman" panose="02020603050405020304" pitchFamily="18" charset="0"/>
            </a:endParaRPr>
          </a:p>
          <a:p>
            <a:pPr algn="just"/>
            <a:r>
              <a:rPr lang="en-US" sz="1800" b="1" i="0" kern="1200" dirty="0">
                <a:solidFill>
                  <a:schemeClr val="dk1"/>
                </a:solidFill>
                <a:effectLst/>
                <a:latin typeface="Times New Roman" panose="02020603050405020304" pitchFamily="18" charset="0"/>
                <a:cs typeface="Times New Roman" panose="02020603050405020304" pitchFamily="18" charset="0"/>
              </a:rPr>
              <a:t>As per Section 196: </a:t>
            </a:r>
            <a:r>
              <a:rPr lang="en-US" sz="1800" i="0" kern="1200" dirty="0">
                <a:solidFill>
                  <a:schemeClr val="dk1"/>
                </a:solidFill>
                <a:effectLst/>
                <a:latin typeface="Times New Roman" panose="02020603050405020304" pitchFamily="18" charset="0"/>
                <a:cs typeface="Times New Roman" panose="02020603050405020304" pitchFamily="18" charset="0"/>
              </a:rPr>
              <a:t>Notwithstanding anything contained in the foregoing provisions of this Chapter, no deduction of tax shall be made by any person from any sums payable to—</a:t>
            </a:r>
          </a:p>
          <a:p>
            <a:pPr algn="just"/>
            <a:r>
              <a:rPr lang="en-US" sz="1800" i="0" kern="1200" dirty="0">
                <a:solidFill>
                  <a:schemeClr val="dk1"/>
                </a:solidFill>
                <a:effectLst/>
                <a:latin typeface="Times New Roman" panose="02020603050405020304" pitchFamily="18" charset="0"/>
                <a:cs typeface="Times New Roman" panose="02020603050405020304" pitchFamily="18" charset="0"/>
              </a:rPr>
              <a:t>(1) the Government, or</a:t>
            </a:r>
          </a:p>
          <a:p>
            <a:pPr algn="just"/>
            <a:r>
              <a:rPr lang="en-US" sz="1800" i="0" kern="1200" dirty="0">
                <a:solidFill>
                  <a:schemeClr val="dk1"/>
                </a:solidFill>
                <a:effectLst/>
                <a:latin typeface="Times New Roman" panose="02020603050405020304" pitchFamily="18" charset="0"/>
                <a:cs typeface="Times New Roman" panose="02020603050405020304" pitchFamily="18" charset="0"/>
              </a:rPr>
              <a:t>(2) the Reserve Bank of India, or</a:t>
            </a:r>
          </a:p>
          <a:p>
            <a:pPr algn="just"/>
            <a:r>
              <a:rPr lang="en-US" sz="1800" i="0" kern="1200" dirty="0">
                <a:solidFill>
                  <a:schemeClr val="dk1"/>
                </a:solidFill>
                <a:effectLst/>
                <a:latin typeface="Times New Roman" panose="02020603050405020304" pitchFamily="18" charset="0"/>
                <a:cs typeface="Times New Roman" panose="02020603050405020304" pitchFamily="18" charset="0"/>
              </a:rPr>
              <a:t>(3) a corporation established by or under a Central Act which is, under any law for the time being in force, exempt from income-tax on its income, or</a:t>
            </a:r>
          </a:p>
          <a:p>
            <a:pPr algn="just"/>
            <a:r>
              <a:rPr lang="en-US" sz="1800" i="0" kern="1200" dirty="0">
                <a:solidFill>
                  <a:schemeClr val="dk1"/>
                </a:solidFill>
                <a:effectLst/>
                <a:latin typeface="Times New Roman" panose="02020603050405020304" pitchFamily="18" charset="0"/>
                <a:cs typeface="Times New Roman" panose="02020603050405020304" pitchFamily="18" charset="0"/>
              </a:rPr>
              <a:t>(4) a Mutual Fund specified under clause (23D) of section 10,</a:t>
            </a:r>
          </a:p>
          <a:p>
            <a:pPr algn="just"/>
            <a:endParaRPr lang="en-US" sz="1800" i="0" kern="1200" dirty="0">
              <a:solidFill>
                <a:schemeClr val="dk1"/>
              </a:solidFill>
              <a:effectLst/>
              <a:latin typeface="Times New Roman" panose="02020603050405020304" pitchFamily="18" charset="0"/>
              <a:cs typeface="Times New Roman" panose="02020603050405020304" pitchFamily="18" charset="0"/>
            </a:endParaRPr>
          </a:p>
          <a:p>
            <a:pPr algn="just"/>
            <a:r>
              <a:rPr lang="en-US" sz="1800" i="0" kern="1200" dirty="0">
                <a:solidFill>
                  <a:schemeClr val="dk1"/>
                </a:solidFill>
                <a:effectLst/>
                <a:latin typeface="Times New Roman" panose="02020603050405020304" pitchFamily="18" charset="0"/>
                <a:cs typeface="Times New Roman" panose="02020603050405020304" pitchFamily="18" charset="0"/>
              </a:rPr>
              <a:t>where such sum is payable to it by way of interest or dividend in respect of any securities or shares owned by it or in which it has full beneficial interest, or any other income accruing or arising to it.</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150320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Transaction when TDS is not required to be deducted</a:t>
            </a:r>
          </a:p>
        </p:txBody>
      </p:sp>
      <p:sp>
        <p:nvSpPr>
          <p:cNvPr id="23" name="Scroll: Vertical 22">
            <a:extLst>
              <a:ext uri="{FF2B5EF4-FFF2-40B4-BE49-F238E27FC236}">
                <a16:creationId xmlns:a16="http://schemas.microsoft.com/office/drawing/2014/main" id="{3CB7E5E9-9FC9-0EAD-85F2-3013D5666939}"/>
              </a:ext>
            </a:extLst>
          </p:cNvPr>
          <p:cNvSpPr/>
          <p:nvPr/>
        </p:nvSpPr>
        <p:spPr>
          <a:xfrm>
            <a:off x="432811" y="1703148"/>
            <a:ext cx="10480028" cy="4725253"/>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endParaRPr lang="en-US" sz="1800" b="1" u="sng" dirty="0">
              <a:latin typeface="Times New Roman" panose="02020603050405020304" pitchFamily="18" charset="0"/>
              <a:cs typeface="Times New Roman" panose="02020603050405020304" pitchFamily="18" charset="0"/>
            </a:endParaRPr>
          </a:p>
          <a:p>
            <a:pPr algn="just"/>
            <a:endParaRPr lang="en-US" sz="1800" b="1" dirty="0">
              <a:latin typeface="Times New Roman" panose="02020603050405020304" pitchFamily="18" charset="0"/>
              <a:cs typeface="Times New Roman" panose="02020603050405020304" pitchFamily="18" charset="0"/>
            </a:endParaRPr>
          </a:p>
          <a:p>
            <a:pPr algn="just"/>
            <a:r>
              <a:rPr lang="en-US" sz="1800" b="1" dirty="0">
                <a:latin typeface="Times New Roman" panose="02020603050405020304" pitchFamily="18" charset="0"/>
                <a:cs typeface="Times New Roman" panose="02020603050405020304" pitchFamily="18" charset="0"/>
              </a:rPr>
              <a:t>Sums paid to entities whose income are unconditionally exempt and who are also not statutorily required to file ITR.</a:t>
            </a:r>
          </a:p>
          <a:p>
            <a:pPr algn="just"/>
            <a:endParaRPr lang="en-US" sz="1800" dirty="0">
              <a:latin typeface="Times New Roman" panose="02020603050405020304" pitchFamily="18" charset="0"/>
              <a:cs typeface="Times New Roman" panose="02020603050405020304" pitchFamily="18" charset="0"/>
            </a:endParaRPr>
          </a:p>
          <a:p>
            <a:pPr algn="just"/>
            <a:r>
              <a:rPr lang="en-US" sz="1800" dirty="0">
                <a:latin typeface="Times New Roman" panose="02020603050405020304" pitchFamily="18" charset="0"/>
                <a:cs typeface="Times New Roman" panose="02020603050405020304" pitchFamily="18" charset="0"/>
              </a:rPr>
              <a:t>Refer Circular No. 18/2017 dated 29th May 2017</a:t>
            </a:r>
          </a:p>
          <a:p>
            <a:pPr algn="just"/>
            <a:endParaRPr lang="en-US" sz="1800" dirty="0">
              <a:latin typeface="Times New Roman" panose="02020603050405020304" pitchFamily="18" charset="0"/>
              <a:cs typeface="Times New Roman" panose="02020603050405020304" pitchFamily="18" charset="0"/>
            </a:endParaRPr>
          </a:p>
          <a:p>
            <a:pPr algn="just"/>
            <a:r>
              <a:rPr lang="en-US" sz="1800" dirty="0">
                <a:latin typeface="Times New Roman" panose="02020603050405020304" pitchFamily="18" charset="0"/>
                <a:cs typeface="Times New Roman" panose="02020603050405020304" pitchFamily="18" charset="0"/>
              </a:rPr>
              <a:t>The Circular covers entities like-</a:t>
            </a:r>
          </a:p>
          <a:p>
            <a:pPr algn="just"/>
            <a:endParaRPr lang="en-US" sz="1800" b="1" u="sng"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New Pension System Trust</a:t>
            </a:r>
          </a:p>
          <a:p>
            <a:pPr marL="285750" indent="-285750" algn="just">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Welfare and Economic Upliftment Ex serviceman </a:t>
            </a:r>
          </a:p>
          <a:p>
            <a:pPr marL="285750" indent="-285750" algn="just">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Employee State Insurance Fund, Recognized Provident Funds, Approved Superannuation Funds &amp; Approved Gratuity Funds</a:t>
            </a:r>
            <a:endParaRPr lang="en-US" sz="1800" b="1" dirty="0">
              <a:latin typeface="Times New Roman" panose="02020603050405020304" pitchFamily="18" charset="0"/>
              <a:cs typeface="Times New Roman" panose="02020603050405020304" pitchFamily="18" charset="0"/>
            </a:endParaRPr>
          </a:p>
          <a:p>
            <a:pPr algn="just"/>
            <a:endParaRPr lang="en-US" sz="1800" b="1" dirty="0">
              <a:latin typeface="Times New Roman" panose="02020603050405020304" pitchFamily="18" charset="0"/>
              <a:cs typeface="Times New Roman" panose="02020603050405020304" pitchFamily="18" charset="0"/>
            </a:endParaRPr>
          </a:p>
          <a:p>
            <a:pPr algn="just"/>
            <a:endParaRPr lang="en-US" sz="1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878807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Transaction when TDS is not required to be deducted</a:t>
            </a:r>
          </a:p>
        </p:txBody>
      </p:sp>
      <p:sp>
        <p:nvSpPr>
          <p:cNvPr id="23" name="Scroll: Vertical 22">
            <a:extLst>
              <a:ext uri="{FF2B5EF4-FFF2-40B4-BE49-F238E27FC236}">
                <a16:creationId xmlns:a16="http://schemas.microsoft.com/office/drawing/2014/main" id="{3CB7E5E9-9FC9-0EAD-85F2-3013D5666939}"/>
              </a:ext>
            </a:extLst>
          </p:cNvPr>
          <p:cNvSpPr/>
          <p:nvPr/>
        </p:nvSpPr>
        <p:spPr>
          <a:xfrm>
            <a:off x="432811" y="1703148"/>
            <a:ext cx="10480028" cy="4725253"/>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en-US" sz="1800" b="1" u="sng" dirty="0">
                <a:latin typeface="Times New Roman" panose="02020603050405020304" pitchFamily="18" charset="0"/>
                <a:cs typeface="Times New Roman" panose="02020603050405020304" pitchFamily="18" charset="0"/>
              </a:rPr>
              <a:t>Sums paid to Regulatory and Statutory Bodies/Corporations/Funds mentioned below-</a:t>
            </a:r>
          </a:p>
          <a:p>
            <a:pPr algn="just"/>
            <a:endParaRPr lang="en-US" sz="1800" b="1" u="sng"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‘Local Authorities’</a:t>
            </a:r>
          </a:p>
          <a:p>
            <a:pPr marL="285750" indent="-285750" algn="just">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Authority (whether known as Khadi and Village Industry Board or by any other name) referred in clause 23BB</a:t>
            </a:r>
          </a:p>
          <a:p>
            <a:pPr marL="285750" indent="-285750" algn="just">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Body or Authorities referred in clause 23BBA</a:t>
            </a:r>
          </a:p>
          <a:p>
            <a:pPr marL="285750" indent="-285750" algn="just">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IRDA(Insurance Regulatory and Development Authority) </a:t>
            </a:r>
          </a:p>
          <a:p>
            <a:pPr marL="285750" indent="-285750" algn="just">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Central Electricity Regulatory Commission referred in clause 23BBG</a:t>
            </a:r>
          </a:p>
          <a:p>
            <a:pPr marL="285750" indent="-285750" algn="just">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Agricultural Produce Marketing Committee referred in clause 26AAB</a:t>
            </a:r>
          </a:p>
          <a:p>
            <a:pPr marL="285750" indent="-285750" algn="just">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Corporation/Body/Institution/Association for promoting interest of Scheduled Caste, Schedule Tribes or Backward Classes to referred in clause 26B</a:t>
            </a:r>
            <a:endParaRPr lang="en-US" sz="1800" b="1"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Corporation Established for promoting interest of Minority Community</a:t>
            </a:r>
          </a:p>
        </p:txBody>
      </p:sp>
    </p:spTree>
    <p:extLst>
      <p:ext uri="{BB962C8B-B14F-4D97-AF65-F5344CB8AC3E}">
        <p14:creationId xmlns:p14="http://schemas.microsoft.com/office/powerpoint/2010/main" val="23407504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6729-98AF-EE40-C9F5-46FB427E9CF0}"/>
              </a:ext>
            </a:extLst>
          </p:cNvPr>
          <p:cNvSpPr>
            <a:spLocks noGrp="1"/>
          </p:cNvSpPr>
          <p:nvPr>
            <p:ph type="title"/>
          </p:nvPr>
        </p:nvSpPr>
        <p:spPr>
          <a:xfrm>
            <a:off x="-1" y="0"/>
            <a:ext cx="12192001" cy="1379349"/>
          </a:xfrm>
          <a:solidFill>
            <a:srgbClr val="92D050"/>
          </a:solidFill>
          <a:ln>
            <a:solidFill>
              <a:schemeClr val="accent1">
                <a:lumMod val="60000"/>
                <a:lumOff val="40000"/>
              </a:schemeClr>
            </a:solidFill>
          </a:ln>
        </p:spPr>
        <p:txBody>
          <a:bodyPr>
            <a:noAutofit/>
          </a:bodyPr>
          <a:lstStyle/>
          <a:p>
            <a:pPr algn="ctr"/>
            <a:r>
              <a:rPr lang="en-US" sz="4400" b="1" u="sng" dirty="0">
                <a:solidFill>
                  <a:schemeClr val="tx1"/>
                </a:solidFill>
                <a:latin typeface="Times New Roman" panose="02020603050405020304" pitchFamily="18" charset="0"/>
                <a:cs typeface="Times New Roman" panose="02020603050405020304" pitchFamily="18" charset="0"/>
              </a:rPr>
              <a:t>Transaction when TDS is not required to be deducted</a:t>
            </a:r>
          </a:p>
        </p:txBody>
      </p:sp>
      <p:sp>
        <p:nvSpPr>
          <p:cNvPr id="23" name="Scroll: Vertical 22">
            <a:extLst>
              <a:ext uri="{FF2B5EF4-FFF2-40B4-BE49-F238E27FC236}">
                <a16:creationId xmlns:a16="http://schemas.microsoft.com/office/drawing/2014/main" id="{3CB7E5E9-9FC9-0EAD-85F2-3013D5666939}"/>
              </a:ext>
            </a:extLst>
          </p:cNvPr>
          <p:cNvSpPr/>
          <p:nvPr/>
        </p:nvSpPr>
        <p:spPr>
          <a:xfrm>
            <a:off x="207958" y="1733128"/>
            <a:ext cx="10480028" cy="4725253"/>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en-US" sz="1800" b="1" u="sng" dirty="0">
                <a:latin typeface="Times New Roman" panose="02020603050405020304" pitchFamily="18" charset="0"/>
                <a:cs typeface="Times New Roman" panose="02020603050405020304" pitchFamily="18" charset="0"/>
              </a:rPr>
              <a:t>Sum paid to specified Entities</a:t>
            </a:r>
          </a:p>
          <a:p>
            <a:pPr marL="285750" indent="-285750" algn="just">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Fund set up by LIC of India on or after 1</a:t>
            </a:r>
            <a:r>
              <a:rPr lang="en-US" sz="1800" baseline="30000" dirty="0">
                <a:latin typeface="Times New Roman" panose="02020603050405020304" pitchFamily="18" charset="0"/>
                <a:cs typeface="Times New Roman" panose="02020603050405020304" pitchFamily="18" charset="0"/>
              </a:rPr>
              <a:t>st</a:t>
            </a:r>
            <a:r>
              <a:rPr lang="en-US" sz="1800" dirty="0">
                <a:latin typeface="Times New Roman" panose="02020603050405020304" pitchFamily="18" charset="0"/>
                <a:cs typeface="Times New Roman" panose="02020603050405020304" pitchFamily="18" charset="0"/>
              </a:rPr>
              <a:t> August 1996 or any other insurer mentioned  referred in clause 23AAB</a:t>
            </a:r>
          </a:p>
          <a:p>
            <a:pPr marL="285750" indent="-285750" algn="just">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Regimental Fund or Non-Public Fund of the Armed Forces of the Union referred in clause 23AA</a:t>
            </a:r>
          </a:p>
          <a:p>
            <a:pPr marL="285750" indent="-285750" algn="just">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SAARC Fund for Regional Project set by Colombo declaration referred in clause 23BBC</a:t>
            </a:r>
          </a:p>
          <a:p>
            <a:pPr marL="285750" indent="-285750" algn="just">
              <a:buFont typeface="Wingdings" panose="05000000000000000000" pitchFamily="2" charset="2"/>
              <a:buChar char="Ø"/>
            </a:pPr>
            <a:r>
              <a:rPr lang="en-US" sz="1800" dirty="0" err="1">
                <a:latin typeface="Times New Roman" panose="02020603050405020304" pitchFamily="18" charset="0"/>
                <a:cs typeface="Times New Roman" panose="02020603050405020304" pitchFamily="18" charset="0"/>
              </a:rPr>
              <a:t>Prasar</a:t>
            </a:r>
            <a:r>
              <a:rPr lang="en-US" sz="1800" dirty="0">
                <a:latin typeface="Times New Roman" panose="02020603050405020304" pitchFamily="18" charset="0"/>
                <a:cs typeface="Times New Roman" panose="02020603050405020304" pitchFamily="18" charset="0"/>
              </a:rPr>
              <a:t> Bharti referred in clause 23BBH</a:t>
            </a:r>
          </a:p>
          <a:p>
            <a:pPr algn="just"/>
            <a:endParaRPr lang="en-US" sz="1800" dirty="0">
              <a:latin typeface="Times New Roman" panose="02020603050405020304" pitchFamily="18" charset="0"/>
              <a:cs typeface="Times New Roman" panose="02020603050405020304" pitchFamily="18" charset="0"/>
            </a:endParaRPr>
          </a:p>
          <a:p>
            <a:pPr algn="just"/>
            <a:endParaRPr lang="en-US" sz="1800" dirty="0">
              <a:latin typeface="Times New Roman" panose="02020603050405020304" pitchFamily="18" charset="0"/>
              <a:cs typeface="Times New Roman" panose="02020603050405020304" pitchFamily="18" charset="0"/>
            </a:endParaRPr>
          </a:p>
          <a:p>
            <a:pPr algn="just"/>
            <a:r>
              <a:rPr lang="en-US" sz="1800" b="1" dirty="0">
                <a:latin typeface="Times New Roman" panose="02020603050405020304" pitchFamily="18" charset="0"/>
                <a:cs typeface="Times New Roman" panose="02020603050405020304" pitchFamily="18" charset="0"/>
              </a:rPr>
              <a:t>Prime Minister’s Fund, National Relief Fund, Prime Minister’s Fund( Promotion of Folk Art), Prime Minister’s AIDS to Students Fund, National Foundation for Communal Harmony, Swachh Bharat </a:t>
            </a:r>
            <a:r>
              <a:rPr lang="en-US" sz="1800" b="1" dirty="0" err="1">
                <a:latin typeface="Times New Roman" panose="02020603050405020304" pitchFamily="18" charset="0"/>
                <a:cs typeface="Times New Roman" panose="02020603050405020304" pitchFamily="18" charset="0"/>
              </a:rPr>
              <a:t>Kosh</a:t>
            </a:r>
            <a:r>
              <a:rPr lang="en-US" sz="1800" b="1" dirty="0">
                <a:latin typeface="Times New Roman" panose="02020603050405020304" pitchFamily="18" charset="0"/>
                <a:cs typeface="Times New Roman" panose="02020603050405020304" pitchFamily="18" charset="0"/>
              </a:rPr>
              <a:t>, Clean Ganga Fund.</a:t>
            </a:r>
          </a:p>
          <a:p>
            <a:pPr algn="just"/>
            <a:endParaRPr lang="en-US" sz="1800" b="1" u="sng" dirty="0">
              <a:latin typeface="Times New Roman" panose="02020603050405020304" pitchFamily="18" charset="0"/>
              <a:cs typeface="Times New Roman" panose="02020603050405020304" pitchFamily="18" charset="0"/>
            </a:endParaRPr>
          </a:p>
          <a:p>
            <a:pPr algn="just"/>
            <a:endParaRPr lang="en-US" sz="1800" b="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118007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4259</TotalTime>
  <Words>11285</Words>
  <Application>Microsoft Office PowerPoint</Application>
  <PresentationFormat>Widescreen</PresentationFormat>
  <Paragraphs>1233</Paragraphs>
  <Slides>120</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120</vt:i4>
      </vt:variant>
    </vt:vector>
  </HeadingPairs>
  <TitlesOfParts>
    <vt:vector size="129" baseType="lpstr">
      <vt:lpstr>Wingdings</vt:lpstr>
      <vt:lpstr>Trebuchet MS</vt:lpstr>
      <vt:lpstr>Times New Roman</vt:lpstr>
      <vt:lpstr>Century Schoolbook Bold</vt:lpstr>
      <vt:lpstr>Wingdings 3</vt:lpstr>
      <vt:lpstr>Book Antiqua</vt:lpstr>
      <vt:lpstr>Arial</vt:lpstr>
      <vt:lpstr>Calibri</vt:lpstr>
      <vt:lpstr>Facet</vt:lpstr>
      <vt:lpstr>Gurugram Branch of NIRC Two Days conference on Direct Tax  Practical Issues on TDS/TCS Compliances</vt:lpstr>
      <vt:lpstr>CONTENTS</vt:lpstr>
      <vt:lpstr>Background of TDS/TCS</vt:lpstr>
      <vt:lpstr>Background of TDS/TCS</vt:lpstr>
      <vt:lpstr>Background of TDS/TCS</vt:lpstr>
      <vt:lpstr>Chart of TDS/TCS Provisions</vt:lpstr>
      <vt:lpstr>Chart of TDS/TCS Provisions</vt:lpstr>
      <vt:lpstr>Chart of TDS/TCS Provisions</vt:lpstr>
      <vt:lpstr>Chart of TDS/TCS Provisions</vt:lpstr>
      <vt:lpstr>Chart of TDS/TCS Provisions</vt:lpstr>
      <vt:lpstr>Chart of TDS/TCS Provisions</vt:lpstr>
      <vt:lpstr>Compliances Required for TDS</vt:lpstr>
      <vt:lpstr>Compliances Required for TDS</vt:lpstr>
      <vt:lpstr>Compliances Required for TDS</vt:lpstr>
      <vt:lpstr>Compliances Required for TDS</vt:lpstr>
      <vt:lpstr>Compliances Required for TDS</vt:lpstr>
      <vt:lpstr>Compliances Required for TDS</vt:lpstr>
      <vt:lpstr>Compliances Required for TDS</vt:lpstr>
      <vt:lpstr>Consequences for default in TDS/TCS Provisions</vt:lpstr>
      <vt:lpstr>Consequences for default in TDS/TCS Provisions</vt:lpstr>
      <vt:lpstr>Remedy in case of  Failure to deduct/deposit TDS</vt:lpstr>
      <vt:lpstr>Facilitating TDS credit for income already disclosed in the return of income of past year </vt:lpstr>
      <vt:lpstr> Facilitating TDS credit for income already disclosed in the return of income of past year </vt:lpstr>
      <vt:lpstr>TDS/TCS Provisions  Along-with  Practical issue (Section Wise)</vt:lpstr>
      <vt:lpstr>Section 192   TDS on Salary</vt:lpstr>
      <vt:lpstr>Section 192   TDS on Salary</vt:lpstr>
      <vt:lpstr>Section 192   TDS on Salary</vt:lpstr>
      <vt:lpstr>Section 192   TDS on Salary</vt:lpstr>
      <vt:lpstr>Section 192   TDS on Salary</vt:lpstr>
      <vt:lpstr>Section 194 TDS on Dividends</vt:lpstr>
      <vt:lpstr>Section 194 TDS on Dividends</vt:lpstr>
      <vt:lpstr>Section 194 TDS on Dividends</vt:lpstr>
      <vt:lpstr>Section 194  TDS on Dividends  </vt:lpstr>
      <vt:lpstr>Section 194  TDS on Dividends</vt:lpstr>
      <vt:lpstr>Section 194A TDS on Interest Other Than Interest on Securities </vt:lpstr>
      <vt:lpstr>Section 194A TDS on Interest Other Than Interest on Securities </vt:lpstr>
      <vt:lpstr>Section 194A TDS on Interest Other Than Interest on Securities </vt:lpstr>
      <vt:lpstr>Section 194A TDS on Interest Other Than Interest on Securities </vt:lpstr>
      <vt:lpstr>Section 194A TDS on Interest Other Than Interest on Securities </vt:lpstr>
      <vt:lpstr>Section 194A TDS on Interest Other Than Interest on Securities </vt:lpstr>
      <vt:lpstr>Section 194A TDS on Interest Other Than Interest on Securities </vt:lpstr>
      <vt:lpstr>Section 194A TDS on Interest Other Than Interest on Securities </vt:lpstr>
      <vt:lpstr>Section 194BA  Winnings from Online games </vt:lpstr>
      <vt:lpstr>Section 194BA  Winnings from Online games </vt:lpstr>
      <vt:lpstr>Section 194C Payments to Contractors and Sub-Contractors </vt:lpstr>
      <vt:lpstr>Section 194C Payments to Contractors and Sub-Contractors </vt:lpstr>
      <vt:lpstr>Section 194C Payments to Contractors and Sub-Contractors </vt:lpstr>
      <vt:lpstr>Section 194C Payments to Contractors and Sub-Contractors </vt:lpstr>
      <vt:lpstr>Section 194C Payments to Contractors and Sub-Contractors </vt:lpstr>
      <vt:lpstr>Section 194C Payments to Contractors and Sub-Contractors </vt:lpstr>
      <vt:lpstr>Section 194C Payments to Contractors and Sub-Contractors </vt:lpstr>
      <vt:lpstr>Section 194C Payments to Contractors and Sub-Contractors </vt:lpstr>
      <vt:lpstr>Section 194C Payments to Contractors and Sub-Contractors </vt:lpstr>
      <vt:lpstr>Section 194C Payments to Contractors and Sub-Contractors </vt:lpstr>
      <vt:lpstr>Section 194H Commission or Brokerage </vt:lpstr>
      <vt:lpstr>Section 194H Commission or Brokerage</vt:lpstr>
      <vt:lpstr>Section 194H Commission or Brokerage</vt:lpstr>
      <vt:lpstr>Section 194H Commission or Brokerage</vt:lpstr>
      <vt:lpstr>Section 194H Commission or Brokerage</vt:lpstr>
      <vt:lpstr>Section 194I Payment of Rent </vt:lpstr>
      <vt:lpstr>Section 194I Payment of Rent</vt:lpstr>
      <vt:lpstr>Section 194I Payment of Rent</vt:lpstr>
      <vt:lpstr>Section 194I Payment of Rent</vt:lpstr>
      <vt:lpstr>Section 194I Payment of Rent</vt:lpstr>
      <vt:lpstr>Section 194I Payment of Rent</vt:lpstr>
      <vt:lpstr>Section 194-IA Payment on Transfer of Certain Immovable Property  (Other Than Agricultural Land) </vt:lpstr>
      <vt:lpstr>Section 194-IA Payment on Transfer of Certain Immovable Property  (Other Than Agricultural Land) </vt:lpstr>
      <vt:lpstr>Section 194-IB Payment of Rent by Certain Individuals/ HUF</vt:lpstr>
      <vt:lpstr>Section 194-IB Payment of Rent by Certain Individuals/ HUF</vt:lpstr>
      <vt:lpstr>Section 194-IB Payment of Rent by Certain Individuals/ HUF</vt:lpstr>
      <vt:lpstr>Section 194-IC Payment under Specified Agreement u/s 45(5A)</vt:lpstr>
      <vt:lpstr>Section 194J Fee for Professional or Technical services </vt:lpstr>
      <vt:lpstr>Section 194J Fee for Professional or Technical services </vt:lpstr>
      <vt:lpstr>Section 194J Fee for Professional or Technical services </vt:lpstr>
      <vt:lpstr>Section 194J Fee for Professional or Technical services </vt:lpstr>
      <vt:lpstr>Section 194J Fee for Professional or Technical services </vt:lpstr>
      <vt:lpstr>Section 194J Fee for Professional or Technical services </vt:lpstr>
      <vt:lpstr>Section 194J Fee for Professional or Technical services </vt:lpstr>
      <vt:lpstr>Section 194M Payment of Certain Sums by Certain Individuals / HUF  </vt:lpstr>
      <vt:lpstr>Section 194M Payment of Certain Sums by Certain Individuals / HUF  </vt:lpstr>
      <vt:lpstr>Section 194N Cash Withdrawal   </vt:lpstr>
      <vt:lpstr>PowerPoint Presentation</vt:lpstr>
      <vt:lpstr>Section 194O Payment by ECO to E-Commerce Participant </vt:lpstr>
      <vt:lpstr>Section 194P In Case of Specified Senior Citizen </vt:lpstr>
      <vt:lpstr>PowerPoint Presentation</vt:lpstr>
      <vt:lpstr>Section 194Q Purchase of Goods </vt:lpstr>
      <vt:lpstr>Section 194Q Purchase of Goods </vt:lpstr>
      <vt:lpstr>Section 194Q Purchase of Goods </vt:lpstr>
      <vt:lpstr>Section 194R Providing of Benefit / Perquisite in respect of Business or Profession </vt:lpstr>
      <vt:lpstr>Section 194R Providing of Benefit / Perquisite in respect of Business or Profession</vt:lpstr>
      <vt:lpstr>Section 194R Providing of Benefit / Perquisite in respect of Business or Profession</vt:lpstr>
      <vt:lpstr>Section 194R Providing of Benefit / Perquisite in respect of Business or Profession</vt:lpstr>
      <vt:lpstr>Section 194R Providing of Benefit / Perquisite in respect of Business or Profession</vt:lpstr>
      <vt:lpstr>Section 194R Providing of Benefit / Perquisite in respect of Business or Profession</vt:lpstr>
      <vt:lpstr>Section 194S Transfer of Virtual Digital Asset </vt:lpstr>
      <vt:lpstr>Transaction when TDS is not required to be deducted</vt:lpstr>
      <vt:lpstr>Transaction when TDS is not required to be deducted</vt:lpstr>
      <vt:lpstr>Transaction when TDS is not required to be deducted</vt:lpstr>
      <vt:lpstr>Transaction when TDS is not required to be deducted</vt:lpstr>
      <vt:lpstr>Transaction when TDS is not required to be deducted</vt:lpstr>
      <vt:lpstr>Section 206C(1) Profit &amp; Gain from Business of Trading of Specific Goods  </vt:lpstr>
      <vt:lpstr>Section 206C(1) Profit &amp; Gain from Business of Trading of Specific Goods  </vt:lpstr>
      <vt:lpstr>Section 206C(1C) Sale of Service to use Toll Plaza, Parking Lot, Mining &amp; Quarrying  </vt:lpstr>
      <vt:lpstr>Section 206C(1F) Sale of Motor Vehicle  </vt:lpstr>
      <vt:lpstr>Section 206C(1G) Receive Amount for Remitting Abroad under LRS, or  For Selling Travel Package   </vt:lpstr>
      <vt:lpstr>Section 206C(1G) Receive Amount for Remitting Abroad under LRS, or  For Selling Travel Package   </vt:lpstr>
      <vt:lpstr>Section 206C(1G) Receive Amount for Remitting Abroad under LRS, or  For Selling Travel Package </vt:lpstr>
      <vt:lpstr>Section 206C(1G) Receive Amount for Remitting Abroad under LRS, or  For Selling Travel Package </vt:lpstr>
      <vt:lpstr>Section 206C(1G) Receive Amount for Remitting Abroad under LRS, or  For Selling Travel Package </vt:lpstr>
      <vt:lpstr>Section 206C(1H) Sale of Goods   </vt:lpstr>
      <vt:lpstr>Sale/Purchase of Goods  TDS  section 194Q V/s TCS 206C(1H)</vt:lpstr>
      <vt:lpstr>Sale/Purchase of Goods  TDS  section 194Q V/s TCS 206C(1H)</vt:lpstr>
      <vt:lpstr>TDS rate of PAN is not furnished (Sec 206AA)</vt:lpstr>
      <vt:lpstr>TDS rate for Non-Filers of ITR (Sec 206AB)</vt:lpstr>
      <vt:lpstr>Specified Individual/HUF for TDS Provisions</vt:lpstr>
      <vt:lpstr>Treatment of GST Component while deducting TDS/ Collecting TCS</vt:lpstr>
      <vt:lpstr>Treatment of GST Component while deducting TDS/ Collecting TCS</vt:lpstr>
      <vt:lpstr>Treatment of GST Component while deducting TDS/ Collecting TCS</vt:lpstr>
      <vt:lpstr>PowerPoint Presentation</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Jagrati Goyal</dc:creator>
  <cp:lastModifiedBy>Ram Avtar Sharma</cp:lastModifiedBy>
  <cp:revision>265</cp:revision>
  <dcterms:modified xsi:type="dcterms:W3CDTF">2023-05-27T06:25:14Z</dcterms:modified>
</cp:coreProperties>
</file>