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6" r:id="rId1"/>
    <p:sldMasterId id="2147483689" r:id="rId2"/>
    <p:sldMasterId id="2147483763" r:id="rId3"/>
  </p:sldMasterIdLst>
  <p:notesMasterIdLst>
    <p:notesMasterId r:id="rId58"/>
  </p:notesMasterIdLst>
  <p:sldIdLst>
    <p:sldId id="256" r:id="rId4"/>
    <p:sldId id="261" r:id="rId5"/>
    <p:sldId id="301" r:id="rId6"/>
    <p:sldId id="309" r:id="rId7"/>
    <p:sldId id="265" r:id="rId8"/>
    <p:sldId id="311" r:id="rId9"/>
    <p:sldId id="290" r:id="rId10"/>
    <p:sldId id="312" r:id="rId11"/>
    <p:sldId id="267" r:id="rId12"/>
    <p:sldId id="270" r:id="rId13"/>
    <p:sldId id="268" r:id="rId14"/>
    <p:sldId id="313" r:id="rId15"/>
    <p:sldId id="269" r:id="rId16"/>
    <p:sldId id="315" r:id="rId17"/>
    <p:sldId id="316" r:id="rId18"/>
    <p:sldId id="321" r:id="rId19"/>
    <p:sldId id="325" r:id="rId20"/>
    <p:sldId id="295" r:id="rId21"/>
    <p:sldId id="297" r:id="rId22"/>
    <p:sldId id="317" r:id="rId23"/>
    <p:sldId id="318" r:id="rId24"/>
    <p:sldId id="322" r:id="rId25"/>
    <p:sldId id="323" r:id="rId26"/>
    <p:sldId id="281" r:id="rId27"/>
    <p:sldId id="282" r:id="rId28"/>
    <p:sldId id="319" r:id="rId29"/>
    <p:sldId id="314" r:id="rId30"/>
    <p:sldId id="320" r:id="rId31"/>
    <p:sldId id="294" r:id="rId32"/>
    <p:sldId id="310" r:id="rId33"/>
    <p:sldId id="296" r:id="rId34"/>
    <p:sldId id="291" r:id="rId35"/>
    <p:sldId id="272" r:id="rId36"/>
    <p:sldId id="273" r:id="rId37"/>
    <p:sldId id="274" r:id="rId38"/>
    <p:sldId id="279" r:id="rId39"/>
    <p:sldId id="275" r:id="rId40"/>
    <p:sldId id="276" r:id="rId41"/>
    <p:sldId id="280" r:id="rId42"/>
    <p:sldId id="283" r:id="rId43"/>
    <p:sldId id="284" r:id="rId44"/>
    <p:sldId id="285" r:id="rId45"/>
    <p:sldId id="287" r:id="rId46"/>
    <p:sldId id="288" r:id="rId47"/>
    <p:sldId id="286" r:id="rId48"/>
    <p:sldId id="289" r:id="rId49"/>
    <p:sldId id="292" r:id="rId50"/>
    <p:sldId id="308" r:id="rId51"/>
    <p:sldId id="303" r:id="rId52"/>
    <p:sldId id="306" r:id="rId53"/>
    <p:sldId id="307" r:id="rId54"/>
    <p:sldId id="326" r:id="rId55"/>
    <p:sldId id="327" r:id="rId56"/>
    <p:sldId id="324" r:id="rId57"/>
  </p:sldIdLst>
  <p:sldSz cx="12599988" cy="9720263"/>
  <p:notesSz cx="6858000" cy="9144000"/>
  <p:defaultTextStyle>
    <a:defPPr>
      <a:defRPr lang="en-US"/>
    </a:defPPr>
    <a:lvl1pPr marL="0" algn="l" defTabSz="1373074" rtl="0" eaLnBrk="1" latinLnBrk="0" hangingPunct="1">
      <a:defRPr sz="2704" kern="1200">
        <a:solidFill>
          <a:schemeClr val="tx1"/>
        </a:solidFill>
        <a:latin typeface="+mn-lt"/>
        <a:ea typeface="+mn-ea"/>
        <a:cs typeface="+mn-cs"/>
      </a:defRPr>
    </a:lvl1pPr>
    <a:lvl2pPr marL="686536" algn="l" defTabSz="1373074" rtl="0" eaLnBrk="1" latinLnBrk="0" hangingPunct="1">
      <a:defRPr sz="2704" kern="1200">
        <a:solidFill>
          <a:schemeClr val="tx1"/>
        </a:solidFill>
        <a:latin typeface="+mn-lt"/>
        <a:ea typeface="+mn-ea"/>
        <a:cs typeface="+mn-cs"/>
      </a:defRPr>
    </a:lvl2pPr>
    <a:lvl3pPr marL="1373074" algn="l" defTabSz="1373074" rtl="0" eaLnBrk="1" latinLnBrk="0" hangingPunct="1">
      <a:defRPr sz="2704" kern="1200">
        <a:solidFill>
          <a:schemeClr val="tx1"/>
        </a:solidFill>
        <a:latin typeface="+mn-lt"/>
        <a:ea typeface="+mn-ea"/>
        <a:cs typeface="+mn-cs"/>
      </a:defRPr>
    </a:lvl3pPr>
    <a:lvl4pPr marL="2059611" algn="l" defTabSz="1373074" rtl="0" eaLnBrk="1" latinLnBrk="0" hangingPunct="1">
      <a:defRPr sz="2704" kern="1200">
        <a:solidFill>
          <a:schemeClr val="tx1"/>
        </a:solidFill>
        <a:latin typeface="+mn-lt"/>
        <a:ea typeface="+mn-ea"/>
        <a:cs typeface="+mn-cs"/>
      </a:defRPr>
    </a:lvl4pPr>
    <a:lvl5pPr marL="2746148" algn="l" defTabSz="1373074" rtl="0" eaLnBrk="1" latinLnBrk="0" hangingPunct="1">
      <a:defRPr sz="2704" kern="1200">
        <a:solidFill>
          <a:schemeClr val="tx1"/>
        </a:solidFill>
        <a:latin typeface="+mn-lt"/>
        <a:ea typeface="+mn-ea"/>
        <a:cs typeface="+mn-cs"/>
      </a:defRPr>
    </a:lvl5pPr>
    <a:lvl6pPr marL="3432686" algn="l" defTabSz="1373074" rtl="0" eaLnBrk="1" latinLnBrk="0" hangingPunct="1">
      <a:defRPr sz="2704" kern="1200">
        <a:solidFill>
          <a:schemeClr val="tx1"/>
        </a:solidFill>
        <a:latin typeface="+mn-lt"/>
        <a:ea typeface="+mn-ea"/>
        <a:cs typeface="+mn-cs"/>
      </a:defRPr>
    </a:lvl6pPr>
    <a:lvl7pPr marL="4119224" algn="l" defTabSz="1373074" rtl="0" eaLnBrk="1" latinLnBrk="0" hangingPunct="1">
      <a:defRPr sz="2704" kern="1200">
        <a:solidFill>
          <a:schemeClr val="tx1"/>
        </a:solidFill>
        <a:latin typeface="+mn-lt"/>
        <a:ea typeface="+mn-ea"/>
        <a:cs typeface="+mn-cs"/>
      </a:defRPr>
    </a:lvl7pPr>
    <a:lvl8pPr marL="4805762" algn="l" defTabSz="1373074" rtl="0" eaLnBrk="1" latinLnBrk="0" hangingPunct="1">
      <a:defRPr sz="2704" kern="1200">
        <a:solidFill>
          <a:schemeClr val="tx1"/>
        </a:solidFill>
        <a:latin typeface="+mn-lt"/>
        <a:ea typeface="+mn-ea"/>
        <a:cs typeface="+mn-cs"/>
      </a:defRPr>
    </a:lvl8pPr>
    <a:lvl9pPr marL="5492298" algn="l" defTabSz="1373074" rtl="0" eaLnBrk="1" latinLnBrk="0" hangingPunct="1">
      <a:defRPr sz="2704"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F47FCBA-78D6-45DA-B601-CEFFD065E9BC}">
          <p14:sldIdLst>
            <p14:sldId id="256"/>
          </p14:sldIdLst>
        </p14:section>
        <p14:section name="Untitled Section" id="{83C1FC0F-8C8A-4A99-B584-70172827E53C}">
          <p14:sldIdLst>
            <p14:sldId id="261"/>
            <p14:sldId id="301"/>
            <p14:sldId id="309"/>
          </p14:sldIdLst>
        </p14:section>
        <p14:section name="Untitled Section" id="{FD38ECDB-2786-4D7B-99AF-AA9F64C649C9}">
          <p14:sldIdLst>
            <p14:sldId id="265"/>
            <p14:sldId id="311"/>
            <p14:sldId id="290"/>
            <p14:sldId id="312"/>
            <p14:sldId id="267"/>
            <p14:sldId id="270"/>
            <p14:sldId id="268"/>
            <p14:sldId id="313"/>
            <p14:sldId id="269"/>
            <p14:sldId id="315"/>
            <p14:sldId id="316"/>
            <p14:sldId id="321"/>
            <p14:sldId id="325"/>
            <p14:sldId id="295"/>
            <p14:sldId id="297"/>
            <p14:sldId id="317"/>
            <p14:sldId id="318"/>
            <p14:sldId id="322"/>
            <p14:sldId id="323"/>
            <p14:sldId id="281"/>
            <p14:sldId id="282"/>
            <p14:sldId id="319"/>
            <p14:sldId id="314"/>
            <p14:sldId id="320"/>
            <p14:sldId id="294"/>
            <p14:sldId id="310"/>
            <p14:sldId id="296"/>
            <p14:sldId id="291"/>
            <p14:sldId id="272"/>
            <p14:sldId id="273"/>
            <p14:sldId id="274"/>
            <p14:sldId id="279"/>
            <p14:sldId id="275"/>
            <p14:sldId id="276"/>
            <p14:sldId id="280"/>
            <p14:sldId id="283"/>
            <p14:sldId id="284"/>
            <p14:sldId id="285"/>
            <p14:sldId id="287"/>
            <p14:sldId id="288"/>
            <p14:sldId id="286"/>
            <p14:sldId id="289"/>
            <p14:sldId id="292"/>
            <p14:sldId id="308"/>
            <p14:sldId id="303"/>
            <p14:sldId id="306"/>
            <p14:sldId id="307"/>
            <p14:sldId id="326"/>
            <p14:sldId id="327"/>
            <p14:sldId id="324"/>
          </p14:sldIdLst>
        </p14:section>
      </p14:sectionLst>
    </p:ext>
    <p:ext uri="{EFAFB233-063F-42B5-8137-9DF3F51BA10A}">
      <p15:sldGuideLst xmlns:p15="http://schemas.microsoft.com/office/powerpoint/2012/main">
        <p15:guide id="1" orient="horz" pos="3062" userDrawn="1">
          <p15:clr>
            <a:srgbClr val="A4A3A4"/>
          </p15:clr>
        </p15:guide>
        <p15:guide id="2" pos="397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901"/>
    <a:srgbClr val="FE9202"/>
    <a:srgbClr val="CC0099"/>
    <a:srgbClr val="EE2800"/>
    <a:srgbClr val="6C1A00"/>
    <a:srgbClr val="58004E"/>
    <a:srgbClr val="800080"/>
    <a:srgbClr val="1D3A00"/>
    <a:srgbClr val="5EEC3C"/>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82" autoAdjust="0"/>
    <p:restoredTop sz="94249" autoAdjust="0"/>
  </p:normalViewPr>
  <p:slideViewPr>
    <p:cSldViewPr>
      <p:cViewPr varScale="1">
        <p:scale>
          <a:sx n="51" d="100"/>
          <a:sy n="51" d="100"/>
        </p:scale>
        <p:origin x="1398" y="42"/>
      </p:cViewPr>
      <p:guideLst>
        <p:guide orient="horz" pos="3062"/>
        <p:guide pos="397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774"/>
    </p:cViewPr>
  </p:sorterViewPr>
  <p:notesViewPr>
    <p:cSldViewPr>
      <p:cViewPr varScale="1">
        <p:scale>
          <a:sx n="55" d="100"/>
          <a:sy n="55" d="100"/>
        </p:scale>
        <p:origin x="2880" y="78"/>
      </p:cViewPr>
      <p:guideLst/>
    </p:cSldViewPr>
  </p:notesViewPr>
  <p:gridSpacing cx="152705" cy="152705"/>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ACBE31-6D87-4F4C-8F6E-E1CDC9BF7847}"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IN"/>
        </a:p>
      </dgm:t>
    </dgm:pt>
    <dgm:pt modelId="{9A90AA7A-2DD7-41D5-805D-D15A3C7E01EB}">
      <dgm:prSet phldrT="[Text]" custT="1"/>
      <dgm:spPr/>
      <dgm:t>
        <a:bodyPr/>
        <a:lstStyle/>
        <a:p>
          <a:r>
            <a:rPr lang="en-IN" sz="3400" dirty="0"/>
            <a:t>Double Taxation Avoidance Agreements</a:t>
          </a:r>
        </a:p>
      </dgm:t>
    </dgm:pt>
    <dgm:pt modelId="{BEE91885-35E4-4F22-821D-2133CBE41F84}" type="parTrans" cxnId="{FFAAC7A8-F90F-4ABC-8574-EF216DE55ADC}">
      <dgm:prSet/>
      <dgm:spPr/>
      <dgm:t>
        <a:bodyPr/>
        <a:lstStyle/>
        <a:p>
          <a:endParaRPr lang="en-IN"/>
        </a:p>
      </dgm:t>
    </dgm:pt>
    <dgm:pt modelId="{DC5EEBD1-E059-4E8E-9A59-7D244E35B336}" type="sibTrans" cxnId="{FFAAC7A8-F90F-4ABC-8574-EF216DE55ADC}">
      <dgm:prSet/>
      <dgm:spPr/>
      <dgm:t>
        <a:bodyPr/>
        <a:lstStyle/>
        <a:p>
          <a:endParaRPr lang="en-IN"/>
        </a:p>
      </dgm:t>
    </dgm:pt>
    <dgm:pt modelId="{D3EB5856-85D4-44D8-B459-7AAB66E736FC}">
      <dgm:prSet phldrT="[Text]" custT="1"/>
      <dgm:spPr/>
      <dgm:t>
        <a:bodyPr/>
        <a:lstStyle/>
        <a:p>
          <a:r>
            <a:rPr lang="en-IN" sz="3400" dirty="0"/>
            <a:t>Advance Rulings</a:t>
          </a:r>
        </a:p>
      </dgm:t>
    </dgm:pt>
    <dgm:pt modelId="{1E696D15-7BC3-4AF7-9590-F60F619493EB}" type="parTrans" cxnId="{776660E2-E284-4620-9930-2AC35E5D4E84}">
      <dgm:prSet/>
      <dgm:spPr/>
      <dgm:t>
        <a:bodyPr/>
        <a:lstStyle/>
        <a:p>
          <a:endParaRPr lang="en-IN"/>
        </a:p>
      </dgm:t>
    </dgm:pt>
    <dgm:pt modelId="{F900DB4B-CD18-4ED9-A62E-BA47B981F958}" type="sibTrans" cxnId="{776660E2-E284-4620-9930-2AC35E5D4E84}">
      <dgm:prSet/>
      <dgm:spPr/>
      <dgm:t>
        <a:bodyPr/>
        <a:lstStyle/>
        <a:p>
          <a:endParaRPr lang="en-IN"/>
        </a:p>
      </dgm:t>
    </dgm:pt>
    <dgm:pt modelId="{D3F62319-3C9B-4E84-84B4-EBB12133D97A}">
      <dgm:prSet phldrT="[Text]" custT="1"/>
      <dgm:spPr/>
      <dgm:t>
        <a:bodyPr/>
        <a:lstStyle/>
        <a:p>
          <a:r>
            <a:rPr lang="en-IN" sz="3400" dirty="0"/>
            <a:t>Transfer Pricing</a:t>
          </a:r>
        </a:p>
      </dgm:t>
    </dgm:pt>
    <dgm:pt modelId="{B59978FD-DE58-4FB2-B0E1-50D697B1DF59}" type="parTrans" cxnId="{DDF17279-A85C-492E-8524-42E0720385C9}">
      <dgm:prSet/>
      <dgm:spPr/>
      <dgm:t>
        <a:bodyPr/>
        <a:lstStyle/>
        <a:p>
          <a:endParaRPr lang="en-IN"/>
        </a:p>
      </dgm:t>
    </dgm:pt>
    <dgm:pt modelId="{05C6884C-01D3-4F38-B33C-452368E50351}" type="sibTrans" cxnId="{DDF17279-A85C-492E-8524-42E0720385C9}">
      <dgm:prSet/>
      <dgm:spPr/>
      <dgm:t>
        <a:bodyPr/>
        <a:lstStyle/>
        <a:p>
          <a:endParaRPr lang="en-IN"/>
        </a:p>
      </dgm:t>
    </dgm:pt>
    <dgm:pt modelId="{D582D315-0FF6-4B81-9667-6E7D1429B650}">
      <dgm:prSet phldrT="[Text]" custT="1"/>
      <dgm:spPr/>
      <dgm:t>
        <a:bodyPr/>
        <a:lstStyle/>
        <a:p>
          <a:r>
            <a:rPr lang="en-IN" sz="3400" dirty="0"/>
            <a:t>Special Provisions</a:t>
          </a:r>
        </a:p>
      </dgm:t>
    </dgm:pt>
    <dgm:pt modelId="{ED7785DD-45F6-44FE-8A90-922E0C47FE18}" type="parTrans" cxnId="{E6090456-39CF-4C40-8940-B4A8D1E09368}">
      <dgm:prSet/>
      <dgm:spPr/>
      <dgm:t>
        <a:bodyPr/>
        <a:lstStyle/>
        <a:p>
          <a:endParaRPr lang="en-IN"/>
        </a:p>
      </dgm:t>
    </dgm:pt>
    <dgm:pt modelId="{081BEF6A-5425-42B6-B637-50D1A839DC25}" type="sibTrans" cxnId="{E6090456-39CF-4C40-8940-B4A8D1E09368}">
      <dgm:prSet/>
      <dgm:spPr/>
      <dgm:t>
        <a:bodyPr/>
        <a:lstStyle/>
        <a:p>
          <a:endParaRPr lang="en-IN"/>
        </a:p>
      </dgm:t>
    </dgm:pt>
    <dgm:pt modelId="{F3AF1BE0-F536-4308-BBF7-3165CBB9D429}">
      <dgm:prSet phldrT="[Text]" custT="1"/>
      <dgm:spPr/>
      <dgm:t>
        <a:bodyPr/>
        <a:lstStyle/>
        <a:p>
          <a:r>
            <a:rPr lang="en-IN" sz="3400" dirty="0"/>
            <a:t>Presumptive Taxations</a:t>
          </a:r>
        </a:p>
      </dgm:t>
    </dgm:pt>
    <dgm:pt modelId="{EDE3BF9E-C706-457A-9E62-C4244531BCE7}" type="parTrans" cxnId="{44F8505C-C019-4129-BCDB-FA97EA18AB64}">
      <dgm:prSet/>
      <dgm:spPr/>
      <dgm:t>
        <a:bodyPr/>
        <a:lstStyle/>
        <a:p>
          <a:endParaRPr lang="en-IN"/>
        </a:p>
      </dgm:t>
    </dgm:pt>
    <dgm:pt modelId="{F5E3E684-23F4-42B6-8D45-50478E2A16D3}" type="sibTrans" cxnId="{44F8505C-C019-4129-BCDB-FA97EA18AB64}">
      <dgm:prSet/>
      <dgm:spPr/>
      <dgm:t>
        <a:bodyPr/>
        <a:lstStyle/>
        <a:p>
          <a:endParaRPr lang="en-IN"/>
        </a:p>
      </dgm:t>
    </dgm:pt>
    <dgm:pt modelId="{22999476-132E-41A5-81A9-BFD897BDD636}" type="pres">
      <dgm:prSet presAssocID="{B7ACBE31-6D87-4F4C-8F6E-E1CDC9BF7847}" presName="composite" presStyleCnt="0">
        <dgm:presLayoutVars>
          <dgm:chMax val="1"/>
          <dgm:dir/>
          <dgm:resizeHandles val="exact"/>
        </dgm:presLayoutVars>
      </dgm:prSet>
      <dgm:spPr/>
    </dgm:pt>
    <dgm:pt modelId="{7D48353C-9E06-4C5B-9B53-2FA5A45C5949}" type="pres">
      <dgm:prSet presAssocID="{B7ACBE31-6D87-4F4C-8F6E-E1CDC9BF7847}" presName="radial" presStyleCnt="0">
        <dgm:presLayoutVars>
          <dgm:animLvl val="ctr"/>
        </dgm:presLayoutVars>
      </dgm:prSet>
      <dgm:spPr/>
    </dgm:pt>
    <dgm:pt modelId="{10BE7D00-27A7-48F4-A29B-452154CACFAC}" type="pres">
      <dgm:prSet presAssocID="{9A90AA7A-2DD7-41D5-805D-D15A3C7E01EB}" presName="centerShape" presStyleLbl="vennNode1" presStyleIdx="0" presStyleCnt="5"/>
      <dgm:spPr/>
    </dgm:pt>
    <dgm:pt modelId="{9FB548B6-9671-44D1-ADFC-45E8C767E44B}" type="pres">
      <dgm:prSet presAssocID="{D3EB5856-85D4-44D8-B459-7AAB66E736FC}" presName="node" presStyleLbl="vennNode1" presStyleIdx="1" presStyleCnt="5" custScaleX="190005">
        <dgm:presLayoutVars>
          <dgm:bulletEnabled val="1"/>
        </dgm:presLayoutVars>
      </dgm:prSet>
      <dgm:spPr/>
    </dgm:pt>
    <dgm:pt modelId="{4B1AED65-CB68-497F-9FDB-250DBBDF3987}" type="pres">
      <dgm:prSet presAssocID="{D3F62319-3C9B-4E84-84B4-EBB12133D97A}" presName="node" presStyleLbl="vennNode1" presStyleIdx="2" presStyleCnt="5" custScaleX="179718" custScaleY="157899" custRadScaleRad="113605" custRadScaleInc="-1289">
        <dgm:presLayoutVars>
          <dgm:bulletEnabled val="1"/>
        </dgm:presLayoutVars>
      </dgm:prSet>
      <dgm:spPr/>
    </dgm:pt>
    <dgm:pt modelId="{F403EB16-7D76-4C0F-983E-FF4E3231695E}" type="pres">
      <dgm:prSet presAssocID="{D582D315-0FF6-4B81-9667-6E7D1429B650}" presName="node" presStyleLbl="vennNode1" presStyleIdx="3" presStyleCnt="5" custScaleX="190005">
        <dgm:presLayoutVars>
          <dgm:bulletEnabled val="1"/>
        </dgm:presLayoutVars>
      </dgm:prSet>
      <dgm:spPr/>
    </dgm:pt>
    <dgm:pt modelId="{0F664624-B3B8-4A61-8243-B0CE624A6E86}" type="pres">
      <dgm:prSet presAssocID="{F3AF1BE0-F536-4308-BBF7-3165CBB9D429}" presName="node" presStyleLbl="vennNode1" presStyleIdx="4" presStyleCnt="5" custScaleX="201382" custScaleY="162155" custRadScaleRad="122269" custRadScaleInc="-2930">
        <dgm:presLayoutVars>
          <dgm:bulletEnabled val="1"/>
        </dgm:presLayoutVars>
      </dgm:prSet>
      <dgm:spPr/>
    </dgm:pt>
  </dgm:ptLst>
  <dgm:cxnLst>
    <dgm:cxn modelId="{4FF74A0C-3B0A-451F-B532-EB244B3D4BC5}" type="presOf" srcId="{B7ACBE31-6D87-4F4C-8F6E-E1CDC9BF7847}" destId="{22999476-132E-41A5-81A9-BFD897BDD636}" srcOrd="0" destOrd="0" presId="urn:microsoft.com/office/officeart/2005/8/layout/radial3"/>
    <dgm:cxn modelId="{F7EF1830-8EE7-4751-8FE8-8A4FC8FD0FC5}" type="presOf" srcId="{D3EB5856-85D4-44D8-B459-7AAB66E736FC}" destId="{9FB548B6-9671-44D1-ADFC-45E8C767E44B}" srcOrd="0" destOrd="0" presId="urn:microsoft.com/office/officeart/2005/8/layout/radial3"/>
    <dgm:cxn modelId="{44F8505C-C019-4129-BCDB-FA97EA18AB64}" srcId="{9A90AA7A-2DD7-41D5-805D-D15A3C7E01EB}" destId="{F3AF1BE0-F536-4308-BBF7-3165CBB9D429}" srcOrd="3" destOrd="0" parTransId="{EDE3BF9E-C706-457A-9E62-C4244531BCE7}" sibTransId="{F5E3E684-23F4-42B6-8D45-50478E2A16D3}"/>
    <dgm:cxn modelId="{5D05115F-0B3F-41D4-A0B8-356D8370CA54}" type="presOf" srcId="{D582D315-0FF6-4B81-9667-6E7D1429B650}" destId="{F403EB16-7D76-4C0F-983E-FF4E3231695E}" srcOrd="0" destOrd="0" presId="urn:microsoft.com/office/officeart/2005/8/layout/radial3"/>
    <dgm:cxn modelId="{F4D95A44-E407-42CF-9DAB-30E49293031C}" type="presOf" srcId="{9A90AA7A-2DD7-41D5-805D-D15A3C7E01EB}" destId="{10BE7D00-27A7-48F4-A29B-452154CACFAC}" srcOrd="0" destOrd="0" presId="urn:microsoft.com/office/officeart/2005/8/layout/radial3"/>
    <dgm:cxn modelId="{E6090456-39CF-4C40-8940-B4A8D1E09368}" srcId="{9A90AA7A-2DD7-41D5-805D-D15A3C7E01EB}" destId="{D582D315-0FF6-4B81-9667-6E7D1429B650}" srcOrd="2" destOrd="0" parTransId="{ED7785DD-45F6-44FE-8A90-922E0C47FE18}" sibTransId="{081BEF6A-5425-42B6-B637-50D1A839DC25}"/>
    <dgm:cxn modelId="{DDF17279-A85C-492E-8524-42E0720385C9}" srcId="{9A90AA7A-2DD7-41D5-805D-D15A3C7E01EB}" destId="{D3F62319-3C9B-4E84-84B4-EBB12133D97A}" srcOrd="1" destOrd="0" parTransId="{B59978FD-DE58-4FB2-B0E1-50D697B1DF59}" sibTransId="{05C6884C-01D3-4F38-B33C-452368E50351}"/>
    <dgm:cxn modelId="{26F9D97D-2962-4D6A-B206-4712CCC1BD5A}" type="presOf" srcId="{D3F62319-3C9B-4E84-84B4-EBB12133D97A}" destId="{4B1AED65-CB68-497F-9FDB-250DBBDF3987}" srcOrd="0" destOrd="0" presId="urn:microsoft.com/office/officeart/2005/8/layout/radial3"/>
    <dgm:cxn modelId="{FFAAC7A8-F90F-4ABC-8574-EF216DE55ADC}" srcId="{B7ACBE31-6D87-4F4C-8F6E-E1CDC9BF7847}" destId="{9A90AA7A-2DD7-41D5-805D-D15A3C7E01EB}" srcOrd="0" destOrd="0" parTransId="{BEE91885-35E4-4F22-821D-2133CBE41F84}" sibTransId="{DC5EEBD1-E059-4E8E-9A59-7D244E35B336}"/>
    <dgm:cxn modelId="{776660E2-E284-4620-9930-2AC35E5D4E84}" srcId="{9A90AA7A-2DD7-41D5-805D-D15A3C7E01EB}" destId="{D3EB5856-85D4-44D8-B459-7AAB66E736FC}" srcOrd="0" destOrd="0" parTransId="{1E696D15-7BC3-4AF7-9590-F60F619493EB}" sibTransId="{F900DB4B-CD18-4ED9-A62E-BA47B981F958}"/>
    <dgm:cxn modelId="{34B0E0FC-6B02-4F7C-9075-A8C185D17BA9}" type="presOf" srcId="{F3AF1BE0-F536-4308-BBF7-3165CBB9D429}" destId="{0F664624-B3B8-4A61-8243-B0CE624A6E86}" srcOrd="0" destOrd="0" presId="urn:microsoft.com/office/officeart/2005/8/layout/radial3"/>
    <dgm:cxn modelId="{C2345D06-5EF5-4073-ADA4-1201E2FBA0C5}" type="presParOf" srcId="{22999476-132E-41A5-81A9-BFD897BDD636}" destId="{7D48353C-9E06-4C5B-9B53-2FA5A45C5949}" srcOrd="0" destOrd="0" presId="urn:microsoft.com/office/officeart/2005/8/layout/radial3"/>
    <dgm:cxn modelId="{3419F98A-EF28-44AD-9AD5-F7A3F186E2D3}" type="presParOf" srcId="{7D48353C-9E06-4C5B-9B53-2FA5A45C5949}" destId="{10BE7D00-27A7-48F4-A29B-452154CACFAC}" srcOrd="0" destOrd="0" presId="urn:microsoft.com/office/officeart/2005/8/layout/radial3"/>
    <dgm:cxn modelId="{13D5DEA4-3549-4106-97F5-F5AFCC82BDF1}" type="presParOf" srcId="{7D48353C-9E06-4C5B-9B53-2FA5A45C5949}" destId="{9FB548B6-9671-44D1-ADFC-45E8C767E44B}" srcOrd="1" destOrd="0" presId="urn:microsoft.com/office/officeart/2005/8/layout/radial3"/>
    <dgm:cxn modelId="{42865E0B-0BE7-44DD-A8F9-10D3CAB795F4}" type="presParOf" srcId="{7D48353C-9E06-4C5B-9B53-2FA5A45C5949}" destId="{4B1AED65-CB68-497F-9FDB-250DBBDF3987}" srcOrd="2" destOrd="0" presId="urn:microsoft.com/office/officeart/2005/8/layout/radial3"/>
    <dgm:cxn modelId="{7E745A51-D664-4DB7-834A-3DEF5CF24C46}" type="presParOf" srcId="{7D48353C-9E06-4C5B-9B53-2FA5A45C5949}" destId="{F403EB16-7D76-4C0F-983E-FF4E3231695E}" srcOrd="3" destOrd="0" presId="urn:microsoft.com/office/officeart/2005/8/layout/radial3"/>
    <dgm:cxn modelId="{E8EEBE7C-3E07-402E-B458-2B8101313BDE}" type="presParOf" srcId="{7D48353C-9E06-4C5B-9B53-2FA5A45C5949}" destId="{0F664624-B3B8-4A61-8243-B0CE624A6E86}"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48A854-AA8B-45E1-B0F5-D0E9C42E30DD}" type="doc">
      <dgm:prSet loTypeId="urn:microsoft.com/office/officeart/2005/8/layout/vList5" loCatId="list" qsTypeId="urn:microsoft.com/office/officeart/2005/8/quickstyle/3d7" qsCatId="3D" csTypeId="urn:microsoft.com/office/officeart/2005/8/colors/colorful1" csCatId="colorful" phldr="1"/>
      <dgm:spPr/>
      <dgm:t>
        <a:bodyPr/>
        <a:lstStyle/>
        <a:p>
          <a:endParaRPr lang="en-IN"/>
        </a:p>
      </dgm:t>
    </dgm:pt>
    <dgm:pt modelId="{F254BA64-AC76-471A-91D1-CFAD728EF7E3}">
      <dgm:prSet phldrT="[Text]"/>
      <dgm:spPr/>
      <dgm:t>
        <a:bodyPr/>
        <a:lstStyle/>
        <a:p>
          <a:r>
            <a:rPr lang="en-US" dirty="0"/>
            <a:t>Any remuneration received by a foreign citizen as an employee of a foreign enterprise for services rendered by him in India is exempt, provided the following conditions are fulfilled:</a:t>
          </a:r>
          <a:endParaRPr lang="en-IN" dirty="0"/>
        </a:p>
      </dgm:t>
    </dgm:pt>
    <dgm:pt modelId="{9E08D5E0-37AB-4DE6-B727-DB515BBFF82B}" type="parTrans" cxnId="{45860252-4605-4CF8-98DB-13DDBAE040D2}">
      <dgm:prSet/>
      <dgm:spPr/>
      <dgm:t>
        <a:bodyPr/>
        <a:lstStyle/>
        <a:p>
          <a:endParaRPr lang="en-IN"/>
        </a:p>
      </dgm:t>
    </dgm:pt>
    <dgm:pt modelId="{579E1F13-71F0-4FC2-B9B0-27143A7746EF}" type="sibTrans" cxnId="{45860252-4605-4CF8-98DB-13DDBAE040D2}">
      <dgm:prSet/>
      <dgm:spPr/>
      <dgm:t>
        <a:bodyPr/>
        <a:lstStyle/>
        <a:p>
          <a:endParaRPr lang="en-IN"/>
        </a:p>
      </dgm:t>
    </dgm:pt>
    <dgm:pt modelId="{5B0FC40B-195D-4C79-8A0E-3523205A2E21}" type="pres">
      <dgm:prSet presAssocID="{AC48A854-AA8B-45E1-B0F5-D0E9C42E30DD}" presName="Name0" presStyleCnt="0">
        <dgm:presLayoutVars>
          <dgm:dir/>
          <dgm:animLvl val="lvl"/>
          <dgm:resizeHandles val="exact"/>
        </dgm:presLayoutVars>
      </dgm:prSet>
      <dgm:spPr/>
    </dgm:pt>
    <dgm:pt modelId="{F97B61B3-76FA-4EF5-88AB-2EAFBC217D9C}" type="pres">
      <dgm:prSet presAssocID="{F254BA64-AC76-471A-91D1-CFAD728EF7E3}" presName="linNode" presStyleCnt="0"/>
      <dgm:spPr/>
    </dgm:pt>
    <dgm:pt modelId="{CCA05AD1-13BF-4B3B-AE2C-A0551A4F97E0}" type="pres">
      <dgm:prSet presAssocID="{F254BA64-AC76-471A-91D1-CFAD728EF7E3}" presName="parentText" presStyleLbl="node1" presStyleIdx="0" presStyleCnt="1" custScaleX="277778" custLinFactNeighborX="-17712" custLinFactNeighborY="-7321">
        <dgm:presLayoutVars>
          <dgm:chMax val="1"/>
          <dgm:bulletEnabled val="1"/>
        </dgm:presLayoutVars>
      </dgm:prSet>
      <dgm:spPr/>
    </dgm:pt>
  </dgm:ptLst>
  <dgm:cxnLst>
    <dgm:cxn modelId="{B4C81464-6E15-4738-B483-2908A416B5A6}" type="presOf" srcId="{AC48A854-AA8B-45E1-B0F5-D0E9C42E30DD}" destId="{5B0FC40B-195D-4C79-8A0E-3523205A2E21}" srcOrd="0" destOrd="0" presId="urn:microsoft.com/office/officeart/2005/8/layout/vList5"/>
    <dgm:cxn modelId="{45860252-4605-4CF8-98DB-13DDBAE040D2}" srcId="{AC48A854-AA8B-45E1-B0F5-D0E9C42E30DD}" destId="{F254BA64-AC76-471A-91D1-CFAD728EF7E3}" srcOrd="0" destOrd="0" parTransId="{9E08D5E0-37AB-4DE6-B727-DB515BBFF82B}" sibTransId="{579E1F13-71F0-4FC2-B9B0-27143A7746EF}"/>
    <dgm:cxn modelId="{C72D2E98-89DC-455E-AD28-B9A3DCD256DC}" type="presOf" srcId="{F254BA64-AC76-471A-91D1-CFAD728EF7E3}" destId="{CCA05AD1-13BF-4B3B-AE2C-A0551A4F97E0}" srcOrd="0" destOrd="0" presId="urn:microsoft.com/office/officeart/2005/8/layout/vList5"/>
    <dgm:cxn modelId="{E0179DA3-E3F7-481C-945C-35689DCBBA99}" type="presParOf" srcId="{5B0FC40B-195D-4C79-8A0E-3523205A2E21}" destId="{F97B61B3-76FA-4EF5-88AB-2EAFBC217D9C}" srcOrd="0" destOrd="0" presId="urn:microsoft.com/office/officeart/2005/8/layout/vList5"/>
    <dgm:cxn modelId="{C8F3A2D1-E5D0-4DB1-8425-73F895A99595}" type="presParOf" srcId="{F97B61B3-76FA-4EF5-88AB-2EAFBC217D9C}" destId="{CCA05AD1-13BF-4B3B-AE2C-A0551A4F97E0}"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48A854-AA8B-45E1-B0F5-D0E9C42E30DD}" type="doc">
      <dgm:prSet loTypeId="urn:microsoft.com/office/officeart/2005/8/layout/vList5" loCatId="list" qsTypeId="urn:microsoft.com/office/officeart/2005/8/quickstyle/3d7" qsCatId="3D" csTypeId="urn:microsoft.com/office/officeart/2005/8/colors/colorful1" csCatId="colorful" phldr="1"/>
      <dgm:spPr/>
      <dgm:t>
        <a:bodyPr/>
        <a:lstStyle/>
        <a:p>
          <a:endParaRPr lang="en-IN"/>
        </a:p>
      </dgm:t>
    </dgm:pt>
    <dgm:pt modelId="{F254BA64-AC76-471A-91D1-CFAD728EF7E3}">
      <dgm:prSet phldrT="[Text]"/>
      <dgm:spPr/>
      <dgm:t>
        <a:bodyPr/>
        <a:lstStyle/>
        <a:p>
          <a:r>
            <a:rPr lang="en-US" dirty="0"/>
            <a:t>Any income chargeable under the head "Salaries" received by or due to any such individual being a non resident as remuneration for services rendered in connection with his employment on a foreign ship where his total stay in India does not exceed in the aggregate a period of ninety days in the previous year</a:t>
          </a:r>
          <a:endParaRPr lang="en-IN" dirty="0"/>
        </a:p>
      </dgm:t>
    </dgm:pt>
    <dgm:pt modelId="{579E1F13-71F0-4FC2-B9B0-27143A7746EF}" type="sibTrans" cxnId="{45860252-4605-4CF8-98DB-13DDBAE040D2}">
      <dgm:prSet/>
      <dgm:spPr/>
      <dgm:t>
        <a:bodyPr/>
        <a:lstStyle/>
        <a:p>
          <a:endParaRPr lang="en-IN"/>
        </a:p>
      </dgm:t>
    </dgm:pt>
    <dgm:pt modelId="{9E08D5E0-37AB-4DE6-B727-DB515BBFF82B}" type="parTrans" cxnId="{45860252-4605-4CF8-98DB-13DDBAE040D2}">
      <dgm:prSet/>
      <dgm:spPr/>
      <dgm:t>
        <a:bodyPr/>
        <a:lstStyle/>
        <a:p>
          <a:endParaRPr lang="en-IN"/>
        </a:p>
      </dgm:t>
    </dgm:pt>
    <dgm:pt modelId="{5B0FC40B-195D-4C79-8A0E-3523205A2E21}" type="pres">
      <dgm:prSet presAssocID="{AC48A854-AA8B-45E1-B0F5-D0E9C42E30DD}" presName="Name0" presStyleCnt="0">
        <dgm:presLayoutVars>
          <dgm:dir/>
          <dgm:animLvl val="lvl"/>
          <dgm:resizeHandles val="exact"/>
        </dgm:presLayoutVars>
      </dgm:prSet>
      <dgm:spPr/>
    </dgm:pt>
    <dgm:pt modelId="{F97B61B3-76FA-4EF5-88AB-2EAFBC217D9C}" type="pres">
      <dgm:prSet presAssocID="{F254BA64-AC76-471A-91D1-CFAD728EF7E3}" presName="linNode" presStyleCnt="0"/>
      <dgm:spPr/>
    </dgm:pt>
    <dgm:pt modelId="{CCA05AD1-13BF-4B3B-AE2C-A0551A4F97E0}" type="pres">
      <dgm:prSet presAssocID="{F254BA64-AC76-471A-91D1-CFAD728EF7E3}" presName="parentText" presStyleLbl="node1" presStyleIdx="0" presStyleCnt="1" custScaleX="277778" custLinFactNeighborX="14302" custLinFactNeighborY="-3771">
        <dgm:presLayoutVars>
          <dgm:chMax val="1"/>
          <dgm:bulletEnabled val="1"/>
        </dgm:presLayoutVars>
      </dgm:prSet>
      <dgm:spPr/>
    </dgm:pt>
  </dgm:ptLst>
  <dgm:cxnLst>
    <dgm:cxn modelId="{B4C81464-6E15-4738-B483-2908A416B5A6}" type="presOf" srcId="{AC48A854-AA8B-45E1-B0F5-D0E9C42E30DD}" destId="{5B0FC40B-195D-4C79-8A0E-3523205A2E21}" srcOrd="0" destOrd="0" presId="urn:microsoft.com/office/officeart/2005/8/layout/vList5"/>
    <dgm:cxn modelId="{45860252-4605-4CF8-98DB-13DDBAE040D2}" srcId="{AC48A854-AA8B-45E1-B0F5-D0E9C42E30DD}" destId="{F254BA64-AC76-471A-91D1-CFAD728EF7E3}" srcOrd="0" destOrd="0" parTransId="{9E08D5E0-37AB-4DE6-B727-DB515BBFF82B}" sibTransId="{579E1F13-71F0-4FC2-B9B0-27143A7746EF}"/>
    <dgm:cxn modelId="{C72D2E98-89DC-455E-AD28-B9A3DCD256DC}" type="presOf" srcId="{F254BA64-AC76-471A-91D1-CFAD728EF7E3}" destId="{CCA05AD1-13BF-4B3B-AE2C-A0551A4F97E0}" srcOrd="0" destOrd="0" presId="urn:microsoft.com/office/officeart/2005/8/layout/vList5"/>
    <dgm:cxn modelId="{E0179DA3-E3F7-481C-945C-35689DCBBA99}" type="presParOf" srcId="{5B0FC40B-195D-4C79-8A0E-3523205A2E21}" destId="{F97B61B3-76FA-4EF5-88AB-2EAFBC217D9C}" srcOrd="0" destOrd="0" presId="urn:microsoft.com/office/officeart/2005/8/layout/vList5"/>
    <dgm:cxn modelId="{C8F3A2D1-E5D0-4DB1-8425-73F895A99595}" type="presParOf" srcId="{F97B61B3-76FA-4EF5-88AB-2EAFBC217D9C}" destId="{CCA05AD1-13BF-4B3B-AE2C-A0551A4F97E0}"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99661CB-B3B4-4310-855E-039888022A1A}" type="doc">
      <dgm:prSet loTypeId="urn:microsoft.com/office/officeart/2005/8/layout/hProcess9" loCatId="process" qsTypeId="urn:microsoft.com/office/officeart/2005/8/quickstyle/3d7" qsCatId="3D" csTypeId="urn:microsoft.com/office/officeart/2005/8/colors/colorful2" csCatId="colorful" phldr="1"/>
      <dgm:spPr/>
    </dgm:pt>
    <dgm:pt modelId="{91C6253E-C20F-4C27-9842-112D20E68D57}">
      <dgm:prSet phldrT="[Text]" custT="1"/>
      <dgm:spPr/>
      <dgm:t>
        <a:bodyPr/>
        <a:lstStyle/>
        <a:p>
          <a:r>
            <a:rPr lang="en-IN" sz="2800" b="1" dirty="0">
              <a:solidFill>
                <a:srgbClr val="FF0000"/>
              </a:solidFill>
            </a:rPr>
            <a:t>Foreign company</a:t>
          </a:r>
          <a:r>
            <a:rPr lang="en-IN" sz="2800" b="1" dirty="0"/>
            <a:t> engaged in the business of</a:t>
          </a:r>
        </a:p>
      </dgm:t>
    </dgm:pt>
    <dgm:pt modelId="{A5BBB044-A222-4DDB-8889-9A09FC189A03}" type="parTrans" cxnId="{5838CD75-741F-4240-9BE8-F051D8692EAC}">
      <dgm:prSet/>
      <dgm:spPr/>
      <dgm:t>
        <a:bodyPr/>
        <a:lstStyle/>
        <a:p>
          <a:endParaRPr lang="en-IN"/>
        </a:p>
      </dgm:t>
    </dgm:pt>
    <dgm:pt modelId="{6E2B315F-9518-41D6-8D44-8CF80FF27754}" type="sibTrans" cxnId="{5838CD75-741F-4240-9BE8-F051D8692EAC}">
      <dgm:prSet/>
      <dgm:spPr/>
      <dgm:t>
        <a:bodyPr/>
        <a:lstStyle/>
        <a:p>
          <a:endParaRPr lang="en-IN"/>
        </a:p>
      </dgm:t>
    </dgm:pt>
    <dgm:pt modelId="{22B8E754-E8AD-478E-A594-F7DE2C7F0DC6}">
      <dgm:prSet phldrT="[Text]"/>
      <dgm:spPr/>
      <dgm:t>
        <a:bodyPr/>
        <a:lstStyle/>
        <a:p>
          <a:r>
            <a:rPr lang="en-IN" b="0" dirty="0"/>
            <a:t>civil construction or the business of erection of plant or machinery or testing or commissioning thereof, in connection with a turnkey power project approved by the central government</a:t>
          </a:r>
        </a:p>
      </dgm:t>
    </dgm:pt>
    <dgm:pt modelId="{98EF0FD5-68F1-4B1B-BEDE-73D8A9069552}" type="parTrans" cxnId="{A6596807-63A6-4401-8160-D88F96224621}">
      <dgm:prSet/>
      <dgm:spPr/>
      <dgm:t>
        <a:bodyPr/>
        <a:lstStyle/>
        <a:p>
          <a:endParaRPr lang="en-IN"/>
        </a:p>
      </dgm:t>
    </dgm:pt>
    <dgm:pt modelId="{C95E0149-192E-476A-BFC8-AEA57807FD0C}" type="sibTrans" cxnId="{A6596807-63A6-4401-8160-D88F96224621}">
      <dgm:prSet/>
      <dgm:spPr/>
      <dgm:t>
        <a:bodyPr/>
        <a:lstStyle/>
        <a:p>
          <a:endParaRPr lang="en-IN"/>
        </a:p>
      </dgm:t>
    </dgm:pt>
    <dgm:pt modelId="{1610C323-772D-40EC-A221-A15D9295A527}">
      <dgm:prSet phldrT="[Text]"/>
      <dgm:spPr/>
      <dgm:t>
        <a:bodyPr/>
        <a:lstStyle/>
        <a:p>
          <a:r>
            <a:rPr lang="en-IN" b="1" dirty="0"/>
            <a:t>Deemed income shall be 10% of amount paid or payable </a:t>
          </a:r>
          <a:r>
            <a:rPr lang="en-US" b="1" dirty="0"/>
            <a:t>(whether in or out of </a:t>
          </a:r>
          <a:r>
            <a:rPr lang="en-IN" b="1" dirty="0"/>
            <a:t>India) to the said assessee or to any person on his behalf on account of such activities</a:t>
          </a:r>
        </a:p>
      </dgm:t>
    </dgm:pt>
    <dgm:pt modelId="{DD564EB2-F623-417B-AE1E-B2CA49BB53A6}" type="parTrans" cxnId="{97267075-0985-4A04-B541-2AC32E298C9D}">
      <dgm:prSet/>
      <dgm:spPr/>
      <dgm:t>
        <a:bodyPr/>
        <a:lstStyle/>
        <a:p>
          <a:endParaRPr lang="en-IN"/>
        </a:p>
      </dgm:t>
    </dgm:pt>
    <dgm:pt modelId="{5D452546-8B90-44EF-8CF6-4E6A752EC03A}" type="sibTrans" cxnId="{97267075-0985-4A04-B541-2AC32E298C9D}">
      <dgm:prSet/>
      <dgm:spPr/>
      <dgm:t>
        <a:bodyPr/>
        <a:lstStyle/>
        <a:p>
          <a:endParaRPr lang="en-IN"/>
        </a:p>
      </dgm:t>
    </dgm:pt>
    <dgm:pt modelId="{B2F3CFC8-8888-42C4-BB8E-8CBAC3F3C4D4}" type="pres">
      <dgm:prSet presAssocID="{399661CB-B3B4-4310-855E-039888022A1A}" presName="CompostProcess" presStyleCnt="0">
        <dgm:presLayoutVars>
          <dgm:dir/>
          <dgm:resizeHandles val="exact"/>
        </dgm:presLayoutVars>
      </dgm:prSet>
      <dgm:spPr/>
    </dgm:pt>
    <dgm:pt modelId="{2C03F4AA-0518-448A-B6E4-0E3DC2BE294A}" type="pres">
      <dgm:prSet presAssocID="{399661CB-B3B4-4310-855E-039888022A1A}" presName="arrow" presStyleLbl="bgShp" presStyleIdx="0" presStyleCnt="1" custLinFactNeighborX="1654" custLinFactNeighborY="-3659"/>
      <dgm:spPr/>
    </dgm:pt>
    <dgm:pt modelId="{59739FAE-6B23-4F58-98BA-5ABB025A8678}" type="pres">
      <dgm:prSet presAssocID="{399661CB-B3B4-4310-855E-039888022A1A}" presName="linearProcess" presStyleCnt="0"/>
      <dgm:spPr/>
    </dgm:pt>
    <dgm:pt modelId="{9EF145DF-7004-4DE2-82A9-C5ADA10F1DAC}" type="pres">
      <dgm:prSet presAssocID="{91C6253E-C20F-4C27-9842-112D20E68D57}" presName="textNode" presStyleLbl="node1" presStyleIdx="0" presStyleCnt="3">
        <dgm:presLayoutVars>
          <dgm:bulletEnabled val="1"/>
        </dgm:presLayoutVars>
      </dgm:prSet>
      <dgm:spPr/>
    </dgm:pt>
    <dgm:pt modelId="{BF2943D8-3F3B-4BA6-95B9-38B2C0DAB699}" type="pres">
      <dgm:prSet presAssocID="{6E2B315F-9518-41D6-8D44-8CF80FF27754}" presName="sibTrans" presStyleCnt="0"/>
      <dgm:spPr/>
    </dgm:pt>
    <dgm:pt modelId="{02BEF7B4-71B6-40DF-AD72-DA79AC9581D6}" type="pres">
      <dgm:prSet presAssocID="{22B8E754-E8AD-478E-A594-F7DE2C7F0DC6}" presName="textNode" presStyleLbl="node1" presStyleIdx="1" presStyleCnt="3">
        <dgm:presLayoutVars>
          <dgm:bulletEnabled val="1"/>
        </dgm:presLayoutVars>
      </dgm:prSet>
      <dgm:spPr/>
    </dgm:pt>
    <dgm:pt modelId="{DC1A7DEB-50AD-4A2C-AFCD-269947640501}" type="pres">
      <dgm:prSet presAssocID="{C95E0149-192E-476A-BFC8-AEA57807FD0C}" presName="sibTrans" presStyleCnt="0"/>
      <dgm:spPr/>
    </dgm:pt>
    <dgm:pt modelId="{6B792C75-C20E-47D3-A564-97C756C04FEE}" type="pres">
      <dgm:prSet presAssocID="{1610C323-772D-40EC-A221-A15D9295A527}" presName="textNode" presStyleLbl="node1" presStyleIdx="2" presStyleCnt="3">
        <dgm:presLayoutVars>
          <dgm:bulletEnabled val="1"/>
        </dgm:presLayoutVars>
      </dgm:prSet>
      <dgm:spPr/>
    </dgm:pt>
  </dgm:ptLst>
  <dgm:cxnLst>
    <dgm:cxn modelId="{A6596807-63A6-4401-8160-D88F96224621}" srcId="{399661CB-B3B4-4310-855E-039888022A1A}" destId="{22B8E754-E8AD-478E-A594-F7DE2C7F0DC6}" srcOrd="1" destOrd="0" parTransId="{98EF0FD5-68F1-4B1B-BEDE-73D8A9069552}" sibTransId="{C95E0149-192E-476A-BFC8-AEA57807FD0C}"/>
    <dgm:cxn modelId="{E8FB9749-EE3E-469D-8A53-6C1CCA9B9F4F}" type="presOf" srcId="{22B8E754-E8AD-478E-A594-F7DE2C7F0DC6}" destId="{02BEF7B4-71B6-40DF-AD72-DA79AC9581D6}" srcOrd="0" destOrd="0" presId="urn:microsoft.com/office/officeart/2005/8/layout/hProcess9"/>
    <dgm:cxn modelId="{97267075-0985-4A04-B541-2AC32E298C9D}" srcId="{399661CB-B3B4-4310-855E-039888022A1A}" destId="{1610C323-772D-40EC-A221-A15D9295A527}" srcOrd="2" destOrd="0" parTransId="{DD564EB2-F623-417B-AE1E-B2CA49BB53A6}" sibTransId="{5D452546-8B90-44EF-8CF6-4E6A752EC03A}"/>
    <dgm:cxn modelId="{5838CD75-741F-4240-9BE8-F051D8692EAC}" srcId="{399661CB-B3B4-4310-855E-039888022A1A}" destId="{91C6253E-C20F-4C27-9842-112D20E68D57}" srcOrd="0" destOrd="0" parTransId="{A5BBB044-A222-4DDB-8889-9A09FC189A03}" sibTransId="{6E2B315F-9518-41D6-8D44-8CF80FF27754}"/>
    <dgm:cxn modelId="{789DB25A-8D73-46E9-9F34-AAFA504E1925}" type="presOf" srcId="{399661CB-B3B4-4310-855E-039888022A1A}" destId="{B2F3CFC8-8888-42C4-BB8E-8CBAC3F3C4D4}" srcOrd="0" destOrd="0" presId="urn:microsoft.com/office/officeart/2005/8/layout/hProcess9"/>
    <dgm:cxn modelId="{BBBDC1A1-B29D-4C4F-BAB0-AE85BB8F6C37}" type="presOf" srcId="{91C6253E-C20F-4C27-9842-112D20E68D57}" destId="{9EF145DF-7004-4DE2-82A9-C5ADA10F1DAC}" srcOrd="0" destOrd="0" presId="urn:microsoft.com/office/officeart/2005/8/layout/hProcess9"/>
    <dgm:cxn modelId="{735D1CF7-F07B-44BC-BBC7-756F85F3F2F3}" type="presOf" srcId="{1610C323-772D-40EC-A221-A15D9295A527}" destId="{6B792C75-C20E-47D3-A564-97C756C04FEE}" srcOrd="0" destOrd="0" presId="urn:microsoft.com/office/officeart/2005/8/layout/hProcess9"/>
    <dgm:cxn modelId="{C2D85D1C-7513-4CA5-9620-DA93FF63F984}" type="presParOf" srcId="{B2F3CFC8-8888-42C4-BB8E-8CBAC3F3C4D4}" destId="{2C03F4AA-0518-448A-B6E4-0E3DC2BE294A}" srcOrd="0" destOrd="0" presId="urn:microsoft.com/office/officeart/2005/8/layout/hProcess9"/>
    <dgm:cxn modelId="{B8304620-1A45-40BC-AD2E-5B8C0065DC00}" type="presParOf" srcId="{B2F3CFC8-8888-42C4-BB8E-8CBAC3F3C4D4}" destId="{59739FAE-6B23-4F58-98BA-5ABB025A8678}" srcOrd="1" destOrd="0" presId="urn:microsoft.com/office/officeart/2005/8/layout/hProcess9"/>
    <dgm:cxn modelId="{789E8410-FB3B-402D-8DC1-F096B83BA3EA}" type="presParOf" srcId="{59739FAE-6B23-4F58-98BA-5ABB025A8678}" destId="{9EF145DF-7004-4DE2-82A9-C5ADA10F1DAC}" srcOrd="0" destOrd="0" presId="urn:microsoft.com/office/officeart/2005/8/layout/hProcess9"/>
    <dgm:cxn modelId="{200EE864-011C-4F3B-9FFF-305C512491AF}" type="presParOf" srcId="{59739FAE-6B23-4F58-98BA-5ABB025A8678}" destId="{BF2943D8-3F3B-4BA6-95B9-38B2C0DAB699}" srcOrd="1" destOrd="0" presId="urn:microsoft.com/office/officeart/2005/8/layout/hProcess9"/>
    <dgm:cxn modelId="{A34C99C3-5369-4A1C-98E0-C6EC8536867E}" type="presParOf" srcId="{59739FAE-6B23-4F58-98BA-5ABB025A8678}" destId="{02BEF7B4-71B6-40DF-AD72-DA79AC9581D6}" srcOrd="2" destOrd="0" presId="urn:microsoft.com/office/officeart/2005/8/layout/hProcess9"/>
    <dgm:cxn modelId="{F7938E01-EC2F-4EEE-818F-7B91A403603E}" type="presParOf" srcId="{59739FAE-6B23-4F58-98BA-5ABB025A8678}" destId="{DC1A7DEB-50AD-4A2C-AFCD-269947640501}" srcOrd="3" destOrd="0" presId="urn:microsoft.com/office/officeart/2005/8/layout/hProcess9"/>
    <dgm:cxn modelId="{11D2F3B2-6ABB-4584-9402-A55E6999EFD2}" type="presParOf" srcId="{59739FAE-6B23-4F58-98BA-5ABB025A8678}" destId="{6B792C75-C20E-47D3-A564-97C756C04FEE}"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8EB4D4-F9FD-4ED4-A1BE-E6D3ABF0166E}" type="doc">
      <dgm:prSet loTypeId="urn:microsoft.com/office/officeart/2008/layout/VerticalCurvedList" loCatId="list" qsTypeId="urn:microsoft.com/office/officeart/2005/8/quickstyle/3d7" qsCatId="3D" csTypeId="urn:microsoft.com/office/officeart/2005/8/colors/colorful1" csCatId="colorful" phldr="1"/>
      <dgm:spPr/>
      <dgm:t>
        <a:bodyPr/>
        <a:lstStyle/>
        <a:p>
          <a:endParaRPr lang="en-IN"/>
        </a:p>
      </dgm:t>
    </dgm:pt>
    <dgm:pt modelId="{88D2642A-786B-48FF-8E48-713CD2279FE3}">
      <dgm:prSet phldrT="[Text]" custT="1"/>
      <dgm:spPr/>
      <dgm:t>
        <a:bodyPr/>
        <a:lstStyle/>
        <a:p>
          <a:r>
            <a:rPr lang="en-US" sz="2400" dirty="0"/>
            <a:t>The asset transferred must be a long </a:t>
          </a:r>
          <a:r>
            <a:rPr lang="en-IN" sz="2400" dirty="0"/>
            <a:t>term foreign exchange asset</a:t>
          </a:r>
        </a:p>
      </dgm:t>
    </dgm:pt>
    <dgm:pt modelId="{8E8ACFCB-5A22-4074-8F96-9A039A7CBBF5}" type="parTrans" cxnId="{B89A3DB4-92C1-405F-9096-2E3653ED90B7}">
      <dgm:prSet/>
      <dgm:spPr/>
      <dgm:t>
        <a:bodyPr/>
        <a:lstStyle/>
        <a:p>
          <a:endParaRPr lang="en-IN"/>
        </a:p>
      </dgm:t>
    </dgm:pt>
    <dgm:pt modelId="{F5E3A5C0-F8B7-4569-A2DC-CC3A3DFAF00E}" type="sibTrans" cxnId="{B89A3DB4-92C1-405F-9096-2E3653ED90B7}">
      <dgm:prSet/>
      <dgm:spPr/>
      <dgm:t>
        <a:bodyPr/>
        <a:lstStyle/>
        <a:p>
          <a:endParaRPr lang="en-IN"/>
        </a:p>
      </dgm:t>
    </dgm:pt>
    <dgm:pt modelId="{E39E7896-C35D-411F-A52B-6087D4EE69A4}">
      <dgm:prSet phldrT="[Text]" custT="1"/>
      <dgm:spPr/>
      <dgm:t>
        <a:bodyPr/>
        <a:lstStyle/>
        <a:p>
          <a:r>
            <a:rPr lang="en-US" sz="2400" dirty="0"/>
            <a:t>Net consideration must be invested in any specified assets</a:t>
          </a:r>
          <a:endParaRPr lang="en-IN" sz="2400" dirty="0"/>
        </a:p>
      </dgm:t>
    </dgm:pt>
    <dgm:pt modelId="{9E0A09B0-7AED-4467-BEB7-4930136E78E8}" type="parTrans" cxnId="{97870B0D-6E29-48F1-BDE6-9C3FA05DDB71}">
      <dgm:prSet/>
      <dgm:spPr/>
      <dgm:t>
        <a:bodyPr/>
        <a:lstStyle/>
        <a:p>
          <a:endParaRPr lang="en-IN"/>
        </a:p>
      </dgm:t>
    </dgm:pt>
    <dgm:pt modelId="{577A9702-AB22-4A91-B680-D0CDD542586F}" type="sibTrans" cxnId="{97870B0D-6E29-48F1-BDE6-9C3FA05DDB71}">
      <dgm:prSet/>
      <dgm:spPr/>
      <dgm:t>
        <a:bodyPr/>
        <a:lstStyle/>
        <a:p>
          <a:endParaRPr lang="en-IN"/>
        </a:p>
      </dgm:t>
    </dgm:pt>
    <dgm:pt modelId="{EF0B4A44-AF17-468B-94F1-444214F23B94}">
      <dgm:prSet phldrT="[Text]" custT="1"/>
      <dgm:spPr/>
      <dgm:t>
        <a:bodyPr/>
        <a:lstStyle/>
        <a:p>
          <a:r>
            <a:rPr lang="en-US" sz="2400" dirty="0"/>
            <a:t>Investment to be made within six months of transfer</a:t>
          </a:r>
          <a:endParaRPr lang="en-IN" sz="2400" dirty="0"/>
        </a:p>
      </dgm:t>
    </dgm:pt>
    <dgm:pt modelId="{59C1B097-DFE0-40B2-8930-49EEBF318FDF}" type="parTrans" cxnId="{EB068510-6898-4F8D-A729-A4F625471FC9}">
      <dgm:prSet/>
      <dgm:spPr/>
      <dgm:t>
        <a:bodyPr/>
        <a:lstStyle/>
        <a:p>
          <a:endParaRPr lang="en-IN"/>
        </a:p>
      </dgm:t>
    </dgm:pt>
    <dgm:pt modelId="{B23A4375-26DD-4682-9A01-217C16C6BFDE}" type="sibTrans" cxnId="{EB068510-6898-4F8D-A729-A4F625471FC9}">
      <dgm:prSet/>
      <dgm:spPr/>
      <dgm:t>
        <a:bodyPr/>
        <a:lstStyle/>
        <a:p>
          <a:endParaRPr lang="en-IN"/>
        </a:p>
      </dgm:t>
    </dgm:pt>
    <dgm:pt modelId="{4206C1AC-089B-4AA8-B507-2DE58365D983}">
      <dgm:prSet phldrT="[Text]"/>
      <dgm:spPr/>
      <dgm:t>
        <a:bodyPr/>
        <a:lstStyle/>
        <a:p>
          <a:r>
            <a:rPr lang="en-US" dirty="0"/>
            <a:t>New Asset should not be transferred within three years from its acquisition date. If transferred within three years, the capital gains not deemed as transfer earlier shall be chargeable to tax in the year of transfer of new asset.</a:t>
          </a:r>
          <a:endParaRPr lang="en-IN" dirty="0"/>
        </a:p>
      </dgm:t>
    </dgm:pt>
    <dgm:pt modelId="{A013B8DE-2F24-46FC-9407-97A3EB475F39}" type="parTrans" cxnId="{8790BE6E-39A1-4C0C-9ED7-0695512D27FD}">
      <dgm:prSet/>
      <dgm:spPr/>
      <dgm:t>
        <a:bodyPr/>
        <a:lstStyle/>
        <a:p>
          <a:endParaRPr lang="en-IN"/>
        </a:p>
      </dgm:t>
    </dgm:pt>
    <dgm:pt modelId="{B33524E9-6296-4C3D-9D8B-3C474B74B4F7}" type="sibTrans" cxnId="{8790BE6E-39A1-4C0C-9ED7-0695512D27FD}">
      <dgm:prSet/>
      <dgm:spPr/>
      <dgm:t>
        <a:bodyPr/>
        <a:lstStyle/>
        <a:p>
          <a:endParaRPr lang="en-IN"/>
        </a:p>
      </dgm:t>
    </dgm:pt>
    <dgm:pt modelId="{B9218872-EF74-417A-A680-85FA2DFC9F94}">
      <dgm:prSet phldrT="[Text]" custT="1"/>
      <dgm:spPr/>
      <dgm:t>
        <a:bodyPr/>
        <a:lstStyle/>
        <a:p>
          <a:r>
            <a:rPr lang="en-US" sz="2400" dirty="0"/>
            <a:t>If only a portion of the net consideration is reinvested, then</a:t>
          </a:r>
          <a:endParaRPr lang="en-IN" sz="2400" dirty="0"/>
        </a:p>
        <a:p>
          <a:r>
            <a:rPr lang="en-US" sz="2400" dirty="0"/>
            <a:t>proportionate amount shall not be chargeable to tax</a:t>
          </a:r>
          <a:endParaRPr lang="en-IN" sz="2400" dirty="0"/>
        </a:p>
      </dgm:t>
    </dgm:pt>
    <dgm:pt modelId="{16AE16DE-38DC-4022-9B60-11444C5A26C0}" type="parTrans" cxnId="{B0BA2153-104F-4D73-8BF0-1D40C362D523}">
      <dgm:prSet/>
      <dgm:spPr/>
      <dgm:t>
        <a:bodyPr/>
        <a:lstStyle/>
        <a:p>
          <a:endParaRPr lang="en-IN"/>
        </a:p>
      </dgm:t>
    </dgm:pt>
    <dgm:pt modelId="{A421AA6E-913D-44CE-9D4F-BAB7B225D9E8}" type="sibTrans" cxnId="{B0BA2153-104F-4D73-8BF0-1D40C362D523}">
      <dgm:prSet/>
      <dgm:spPr/>
      <dgm:t>
        <a:bodyPr/>
        <a:lstStyle/>
        <a:p>
          <a:endParaRPr lang="en-IN"/>
        </a:p>
      </dgm:t>
    </dgm:pt>
    <dgm:pt modelId="{21BFEDCA-6AB6-49B9-993B-CFBC2FDFD0D7}" type="pres">
      <dgm:prSet presAssocID="{8D8EB4D4-F9FD-4ED4-A1BE-E6D3ABF0166E}" presName="Name0" presStyleCnt="0">
        <dgm:presLayoutVars>
          <dgm:chMax val="7"/>
          <dgm:chPref val="7"/>
          <dgm:dir/>
        </dgm:presLayoutVars>
      </dgm:prSet>
      <dgm:spPr/>
    </dgm:pt>
    <dgm:pt modelId="{F26B5EF1-964D-4834-B59F-117E6BD3E108}" type="pres">
      <dgm:prSet presAssocID="{8D8EB4D4-F9FD-4ED4-A1BE-E6D3ABF0166E}" presName="Name1" presStyleCnt="0"/>
      <dgm:spPr/>
    </dgm:pt>
    <dgm:pt modelId="{B9E8ECAA-31EA-4E66-98D3-FA9E49E37242}" type="pres">
      <dgm:prSet presAssocID="{8D8EB4D4-F9FD-4ED4-A1BE-E6D3ABF0166E}" presName="cycle" presStyleCnt="0"/>
      <dgm:spPr/>
    </dgm:pt>
    <dgm:pt modelId="{C66B1829-8CD7-4336-A707-DD07A48A53A7}" type="pres">
      <dgm:prSet presAssocID="{8D8EB4D4-F9FD-4ED4-A1BE-E6D3ABF0166E}" presName="srcNode" presStyleLbl="node1" presStyleIdx="0" presStyleCnt="5"/>
      <dgm:spPr/>
    </dgm:pt>
    <dgm:pt modelId="{2C1AD0BA-DEC4-4761-9FB3-C3300C0F80DC}" type="pres">
      <dgm:prSet presAssocID="{8D8EB4D4-F9FD-4ED4-A1BE-E6D3ABF0166E}" presName="conn" presStyleLbl="parChTrans1D2" presStyleIdx="0" presStyleCnt="1"/>
      <dgm:spPr/>
    </dgm:pt>
    <dgm:pt modelId="{D8FD25D3-0257-4AE1-B16A-2063E8E855C2}" type="pres">
      <dgm:prSet presAssocID="{8D8EB4D4-F9FD-4ED4-A1BE-E6D3ABF0166E}" presName="extraNode" presStyleLbl="node1" presStyleIdx="0" presStyleCnt="5"/>
      <dgm:spPr/>
    </dgm:pt>
    <dgm:pt modelId="{D648A0DB-B88E-41D0-9DE8-5AC3EADA448E}" type="pres">
      <dgm:prSet presAssocID="{8D8EB4D4-F9FD-4ED4-A1BE-E6D3ABF0166E}" presName="dstNode" presStyleLbl="node1" presStyleIdx="0" presStyleCnt="5"/>
      <dgm:spPr/>
    </dgm:pt>
    <dgm:pt modelId="{F65B6495-BAD9-4577-994C-1FC23A8A0D59}" type="pres">
      <dgm:prSet presAssocID="{88D2642A-786B-48FF-8E48-713CD2279FE3}" presName="text_1" presStyleLbl="node1" presStyleIdx="0" presStyleCnt="5">
        <dgm:presLayoutVars>
          <dgm:bulletEnabled val="1"/>
        </dgm:presLayoutVars>
      </dgm:prSet>
      <dgm:spPr/>
    </dgm:pt>
    <dgm:pt modelId="{55011718-F9AD-417B-A06E-BD4672D72575}" type="pres">
      <dgm:prSet presAssocID="{88D2642A-786B-48FF-8E48-713CD2279FE3}" presName="accent_1" presStyleCnt="0"/>
      <dgm:spPr/>
    </dgm:pt>
    <dgm:pt modelId="{187A16DF-E143-4FA9-9EC7-5D95F0F449F4}" type="pres">
      <dgm:prSet presAssocID="{88D2642A-786B-48FF-8E48-713CD2279FE3}" presName="accentRepeatNode" presStyleLbl="solidFgAcc1" presStyleIdx="0" presStyleCnt="5"/>
      <dgm:spPr/>
    </dgm:pt>
    <dgm:pt modelId="{FB139B53-CD2B-4415-96C5-19F58C00537B}" type="pres">
      <dgm:prSet presAssocID="{E39E7896-C35D-411F-A52B-6087D4EE69A4}" presName="text_2" presStyleLbl="node1" presStyleIdx="1" presStyleCnt="5">
        <dgm:presLayoutVars>
          <dgm:bulletEnabled val="1"/>
        </dgm:presLayoutVars>
      </dgm:prSet>
      <dgm:spPr/>
    </dgm:pt>
    <dgm:pt modelId="{FCC23EEC-3F8F-4C6C-ABEA-DFDF6102FE87}" type="pres">
      <dgm:prSet presAssocID="{E39E7896-C35D-411F-A52B-6087D4EE69A4}" presName="accent_2" presStyleCnt="0"/>
      <dgm:spPr/>
    </dgm:pt>
    <dgm:pt modelId="{A4B2C65D-B203-49BD-8C41-B533888D0A0F}" type="pres">
      <dgm:prSet presAssocID="{E39E7896-C35D-411F-A52B-6087D4EE69A4}" presName="accentRepeatNode" presStyleLbl="solidFgAcc1" presStyleIdx="1" presStyleCnt="5"/>
      <dgm:spPr/>
    </dgm:pt>
    <dgm:pt modelId="{12FFF672-8FDF-424D-80EB-643177623498}" type="pres">
      <dgm:prSet presAssocID="{EF0B4A44-AF17-468B-94F1-444214F23B94}" presName="text_3" presStyleLbl="node1" presStyleIdx="2" presStyleCnt="5">
        <dgm:presLayoutVars>
          <dgm:bulletEnabled val="1"/>
        </dgm:presLayoutVars>
      </dgm:prSet>
      <dgm:spPr/>
    </dgm:pt>
    <dgm:pt modelId="{D9DB682F-12DC-456D-938F-62F6D4064F28}" type="pres">
      <dgm:prSet presAssocID="{EF0B4A44-AF17-468B-94F1-444214F23B94}" presName="accent_3" presStyleCnt="0"/>
      <dgm:spPr/>
    </dgm:pt>
    <dgm:pt modelId="{C18049B4-052B-46AA-9EE2-6C49A3FB1E9D}" type="pres">
      <dgm:prSet presAssocID="{EF0B4A44-AF17-468B-94F1-444214F23B94}" presName="accentRepeatNode" presStyleLbl="solidFgAcc1" presStyleIdx="2" presStyleCnt="5"/>
      <dgm:spPr/>
    </dgm:pt>
    <dgm:pt modelId="{5231105E-FBC6-48C4-AB28-0FDBE6D8DA2D}" type="pres">
      <dgm:prSet presAssocID="{B9218872-EF74-417A-A680-85FA2DFC9F94}" presName="text_4" presStyleLbl="node1" presStyleIdx="3" presStyleCnt="5">
        <dgm:presLayoutVars>
          <dgm:bulletEnabled val="1"/>
        </dgm:presLayoutVars>
      </dgm:prSet>
      <dgm:spPr/>
    </dgm:pt>
    <dgm:pt modelId="{1437560B-5C8D-40D2-A97A-8C95F1D31507}" type="pres">
      <dgm:prSet presAssocID="{B9218872-EF74-417A-A680-85FA2DFC9F94}" presName="accent_4" presStyleCnt="0"/>
      <dgm:spPr/>
    </dgm:pt>
    <dgm:pt modelId="{44923936-36E6-42C1-984E-CADD0321C886}" type="pres">
      <dgm:prSet presAssocID="{B9218872-EF74-417A-A680-85FA2DFC9F94}" presName="accentRepeatNode" presStyleLbl="solidFgAcc1" presStyleIdx="3" presStyleCnt="5"/>
      <dgm:spPr/>
    </dgm:pt>
    <dgm:pt modelId="{7BDF2587-A68C-47B2-B834-34E8855BE942}" type="pres">
      <dgm:prSet presAssocID="{4206C1AC-089B-4AA8-B507-2DE58365D983}" presName="text_5" presStyleLbl="node1" presStyleIdx="4" presStyleCnt="5" custScaleY="137211">
        <dgm:presLayoutVars>
          <dgm:bulletEnabled val="1"/>
        </dgm:presLayoutVars>
      </dgm:prSet>
      <dgm:spPr/>
    </dgm:pt>
    <dgm:pt modelId="{12B09843-3CB8-430A-B16C-DBDE1604BB9C}" type="pres">
      <dgm:prSet presAssocID="{4206C1AC-089B-4AA8-B507-2DE58365D983}" presName="accent_5" presStyleCnt="0"/>
      <dgm:spPr/>
    </dgm:pt>
    <dgm:pt modelId="{30EDA23C-1FDF-48B0-9FCA-FFB57C65877D}" type="pres">
      <dgm:prSet presAssocID="{4206C1AC-089B-4AA8-B507-2DE58365D983}" presName="accentRepeatNode" presStyleLbl="solidFgAcc1" presStyleIdx="4" presStyleCnt="5"/>
      <dgm:spPr/>
    </dgm:pt>
  </dgm:ptLst>
  <dgm:cxnLst>
    <dgm:cxn modelId="{97870B0D-6E29-48F1-BDE6-9C3FA05DDB71}" srcId="{8D8EB4D4-F9FD-4ED4-A1BE-E6D3ABF0166E}" destId="{E39E7896-C35D-411F-A52B-6087D4EE69A4}" srcOrd="1" destOrd="0" parTransId="{9E0A09B0-7AED-4467-BEB7-4930136E78E8}" sibTransId="{577A9702-AB22-4A91-B680-D0CDD542586F}"/>
    <dgm:cxn modelId="{EB068510-6898-4F8D-A729-A4F625471FC9}" srcId="{8D8EB4D4-F9FD-4ED4-A1BE-E6D3ABF0166E}" destId="{EF0B4A44-AF17-468B-94F1-444214F23B94}" srcOrd="2" destOrd="0" parTransId="{59C1B097-DFE0-40B2-8930-49EEBF318FDF}" sibTransId="{B23A4375-26DD-4682-9A01-217C16C6BFDE}"/>
    <dgm:cxn modelId="{53351E25-3963-468B-9B12-78AD6DF3D83D}" type="presOf" srcId="{88D2642A-786B-48FF-8E48-713CD2279FE3}" destId="{F65B6495-BAD9-4577-994C-1FC23A8A0D59}" srcOrd="0" destOrd="0" presId="urn:microsoft.com/office/officeart/2008/layout/VerticalCurvedList"/>
    <dgm:cxn modelId="{E305342B-CB39-4574-AEE7-6744DD50192F}" type="presOf" srcId="{B9218872-EF74-417A-A680-85FA2DFC9F94}" destId="{5231105E-FBC6-48C4-AB28-0FDBE6D8DA2D}" srcOrd="0" destOrd="0" presId="urn:microsoft.com/office/officeart/2008/layout/VerticalCurvedList"/>
    <dgm:cxn modelId="{01324849-51AE-4E6A-8A85-0F16F55F28E0}" type="presOf" srcId="{F5E3A5C0-F8B7-4569-A2DC-CC3A3DFAF00E}" destId="{2C1AD0BA-DEC4-4761-9FB3-C3300C0F80DC}" srcOrd="0" destOrd="0" presId="urn:microsoft.com/office/officeart/2008/layout/VerticalCurvedList"/>
    <dgm:cxn modelId="{8790BE6E-39A1-4C0C-9ED7-0695512D27FD}" srcId="{8D8EB4D4-F9FD-4ED4-A1BE-E6D3ABF0166E}" destId="{4206C1AC-089B-4AA8-B507-2DE58365D983}" srcOrd="4" destOrd="0" parTransId="{A013B8DE-2F24-46FC-9407-97A3EB475F39}" sibTransId="{B33524E9-6296-4C3D-9D8B-3C474B74B4F7}"/>
    <dgm:cxn modelId="{B0BA2153-104F-4D73-8BF0-1D40C362D523}" srcId="{8D8EB4D4-F9FD-4ED4-A1BE-E6D3ABF0166E}" destId="{B9218872-EF74-417A-A680-85FA2DFC9F94}" srcOrd="3" destOrd="0" parTransId="{16AE16DE-38DC-4022-9B60-11444C5A26C0}" sibTransId="{A421AA6E-913D-44CE-9D4F-BAB7B225D9E8}"/>
    <dgm:cxn modelId="{06703386-461E-4314-9F9D-45A81A0486C8}" type="presOf" srcId="{EF0B4A44-AF17-468B-94F1-444214F23B94}" destId="{12FFF672-8FDF-424D-80EB-643177623498}" srcOrd="0" destOrd="0" presId="urn:microsoft.com/office/officeart/2008/layout/VerticalCurvedList"/>
    <dgm:cxn modelId="{3A0D51AD-CEC4-4868-876E-6AB0DFE4F9D7}" type="presOf" srcId="{E39E7896-C35D-411F-A52B-6087D4EE69A4}" destId="{FB139B53-CD2B-4415-96C5-19F58C00537B}" srcOrd="0" destOrd="0" presId="urn:microsoft.com/office/officeart/2008/layout/VerticalCurvedList"/>
    <dgm:cxn modelId="{B89A3DB4-92C1-405F-9096-2E3653ED90B7}" srcId="{8D8EB4D4-F9FD-4ED4-A1BE-E6D3ABF0166E}" destId="{88D2642A-786B-48FF-8E48-713CD2279FE3}" srcOrd="0" destOrd="0" parTransId="{8E8ACFCB-5A22-4074-8F96-9A039A7CBBF5}" sibTransId="{F5E3A5C0-F8B7-4569-A2DC-CC3A3DFAF00E}"/>
    <dgm:cxn modelId="{9DAD3EBC-AA6E-4C75-B144-E0998E7A0503}" type="presOf" srcId="{8D8EB4D4-F9FD-4ED4-A1BE-E6D3ABF0166E}" destId="{21BFEDCA-6AB6-49B9-993B-CFBC2FDFD0D7}" srcOrd="0" destOrd="0" presId="urn:microsoft.com/office/officeart/2008/layout/VerticalCurvedList"/>
    <dgm:cxn modelId="{8D610FED-7DE7-4DE3-A1C3-7E72D7423549}" type="presOf" srcId="{4206C1AC-089B-4AA8-B507-2DE58365D983}" destId="{7BDF2587-A68C-47B2-B834-34E8855BE942}" srcOrd="0" destOrd="0" presId="urn:microsoft.com/office/officeart/2008/layout/VerticalCurvedList"/>
    <dgm:cxn modelId="{6AE3C71A-A004-45BA-950A-27807D613A01}" type="presParOf" srcId="{21BFEDCA-6AB6-49B9-993B-CFBC2FDFD0D7}" destId="{F26B5EF1-964D-4834-B59F-117E6BD3E108}" srcOrd="0" destOrd="0" presId="urn:microsoft.com/office/officeart/2008/layout/VerticalCurvedList"/>
    <dgm:cxn modelId="{A68CFDD0-3071-45D7-943B-220376A37B6B}" type="presParOf" srcId="{F26B5EF1-964D-4834-B59F-117E6BD3E108}" destId="{B9E8ECAA-31EA-4E66-98D3-FA9E49E37242}" srcOrd="0" destOrd="0" presId="urn:microsoft.com/office/officeart/2008/layout/VerticalCurvedList"/>
    <dgm:cxn modelId="{2F8D57D7-2801-4988-854E-0C467F580E52}" type="presParOf" srcId="{B9E8ECAA-31EA-4E66-98D3-FA9E49E37242}" destId="{C66B1829-8CD7-4336-A707-DD07A48A53A7}" srcOrd="0" destOrd="0" presId="urn:microsoft.com/office/officeart/2008/layout/VerticalCurvedList"/>
    <dgm:cxn modelId="{6E0E41C2-33DC-48C0-8368-265C0F2AA7B0}" type="presParOf" srcId="{B9E8ECAA-31EA-4E66-98D3-FA9E49E37242}" destId="{2C1AD0BA-DEC4-4761-9FB3-C3300C0F80DC}" srcOrd="1" destOrd="0" presId="urn:microsoft.com/office/officeart/2008/layout/VerticalCurvedList"/>
    <dgm:cxn modelId="{E3786899-0F35-4C20-8A7B-7A5DCB62811B}" type="presParOf" srcId="{B9E8ECAA-31EA-4E66-98D3-FA9E49E37242}" destId="{D8FD25D3-0257-4AE1-B16A-2063E8E855C2}" srcOrd="2" destOrd="0" presId="urn:microsoft.com/office/officeart/2008/layout/VerticalCurvedList"/>
    <dgm:cxn modelId="{4B458FF6-54B3-4337-A039-5F3ACA35C69F}" type="presParOf" srcId="{B9E8ECAA-31EA-4E66-98D3-FA9E49E37242}" destId="{D648A0DB-B88E-41D0-9DE8-5AC3EADA448E}" srcOrd="3" destOrd="0" presId="urn:microsoft.com/office/officeart/2008/layout/VerticalCurvedList"/>
    <dgm:cxn modelId="{13683D4E-D454-41E6-BA93-8A5D8B8D7BAF}" type="presParOf" srcId="{F26B5EF1-964D-4834-B59F-117E6BD3E108}" destId="{F65B6495-BAD9-4577-994C-1FC23A8A0D59}" srcOrd="1" destOrd="0" presId="urn:microsoft.com/office/officeart/2008/layout/VerticalCurvedList"/>
    <dgm:cxn modelId="{8965CA2C-28F4-4E77-8189-091196966095}" type="presParOf" srcId="{F26B5EF1-964D-4834-B59F-117E6BD3E108}" destId="{55011718-F9AD-417B-A06E-BD4672D72575}" srcOrd="2" destOrd="0" presId="urn:microsoft.com/office/officeart/2008/layout/VerticalCurvedList"/>
    <dgm:cxn modelId="{41510F42-424C-4C6E-88F1-7855882458AE}" type="presParOf" srcId="{55011718-F9AD-417B-A06E-BD4672D72575}" destId="{187A16DF-E143-4FA9-9EC7-5D95F0F449F4}" srcOrd="0" destOrd="0" presId="urn:microsoft.com/office/officeart/2008/layout/VerticalCurvedList"/>
    <dgm:cxn modelId="{42173E1A-90D0-482E-8D07-BD78C028CF9A}" type="presParOf" srcId="{F26B5EF1-964D-4834-B59F-117E6BD3E108}" destId="{FB139B53-CD2B-4415-96C5-19F58C00537B}" srcOrd="3" destOrd="0" presId="urn:microsoft.com/office/officeart/2008/layout/VerticalCurvedList"/>
    <dgm:cxn modelId="{8D94D8DB-89EA-4496-A7CF-3B3AB8413138}" type="presParOf" srcId="{F26B5EF1-964D-4834-B59F-117E6BD3E108}" destId="{FCC23EEC-3F8F-4C6C-ABEA-DFDF6102FE87}" srcOrd="4" destOrd="0" presId="urn:microsoft.com/office/officeart/2008/layout/VerticalCurvedList"/>
    <dgm:cxn modelId="{BC4A38CE-CC2F-469C-9E21-79E2B64EB8B2}" type="presParOf" srcId="{FCC23EEC-3F8F-4C6C-ABEA-DFDF6102FE87}" destId="{A4B2C65D-B203-49BD-8C41-B533888D0A0F}" srcOrd="0" destOrd="0" presId="urn:microsoft.com/office/officeart/2008/layout/VerticalCurvedList"/>
    <dgm:cxn modelId="{A7B44B7D-C9FC-46E7-9107-F9FB2875D78A}" type="presParOf" srcId="{F26B5EF1-964D-4834-B59F-117E6BD3E108}" destId="{12FFF672-8FDF-424D-80EB-643177623498}" srcOrd="5" destOrd="0" presId="urn:microsoft.com/office/officeart/2008/layout/VerticalCurvedList"/>
    <dgm:cxn modelId="{EE9C996F-47F6-4A2F-927C-EF9B04FE7999}" type="presParOf" srcId="{F26B5EF1-964D-4834-B59F-117E6BD3E108}" destId="{D9DB682F-12DC-456D-938F-62F6D4064F28}" srcOrd="6" destOrd="0" presId="urn:microsoft.com/office/officeart/2008/layout/VerticalCurvedList"/>
    <dgm:cxn modelId="{8CF1495A-50EB-474D-9DE1-43D25052BB64}" type="presParOf" srcId="{D9DB682F-12DC-456D-938F-62F6D4064F28}" destId="{C18049B4-052B-46AA-9EE2-6C49A3FB1E9D}" srcOrd="0" destOrd="0" presId="urn:microsoft.com/office/officeart/2008/layout/VerticalCurvedList"/>
    <dgm:cxn modelId="{BBD5753E-59D9-41E7-BB08-B4392618B73B}" type="presParOf" srcId="{F26B5EF1-964D-4834-B59F-117E6BD3E108}" destId="{5231105E-FBC6-48C4-AB28-0FDBE6D8DA2D}" srcOrd="7" destOrd="0" presId="urn:microsoft.com/office/officeart/2008/layout/VerticalCurvedList"/>
    <dgm:cxn modelId="{5DD66A67-CEBE-466E-B1BF-F5DC9A07E5DF}" type="presParOf" srcId="{F26B5EF1-964D-4834-B59F-117E6BD3E108}" destId="{1437560B-5C8D-40D2-A97A-8C95F1D31507}" srcOrd="8" destOrd="0" presId="urn:microsoft.com/office/officeart/2008/layout/VerticalCurvedList"/>
    <dgm:cxn modelId="{44A6F62A-AE63-4EFF-A0F0-AC8168E81C46}" type="presParOf" srcId="{1437560B-5C8D-40D2-A97A-8C95F1D31507}" destId="{44923936-36E6-42C1-984E-CADD0321C886}" srcOrd="0" destOrd="0" presId="urn:microsoft.com/office/officeart/2008/layout/VerticalCurvedList"/>
    <dgm:cxn modelId="{2E92B696-B427-44AB-AF06-21D57390CA03}" type="presParOf" srcId="{F26B5EF1-964D-4834-B59F-117E6BD3E108}" destId="{7BDF2587-A68C-47B2-B834-34E8855BE942}" srcOrd="9" destOrd="0" presId="urn:microsoft.com/office/officeart/2008/layout/VerticalCurvedList"/>
    <dgm:cxn modelId="{7464FA47-CFEF-4858-9ACC-F401C9B6E108}" type="presParOf" srcId="{F26B5EF1-964D-4834-B59F-117E6BD3E108}" destId="{12B09843-3CB8-430A-B16C-DBDE1604BB9C}" srcOrd="10" destOrd="0" presId="urn:microsoft.com/office/officeart/2008/layout/VerticalCurvedList"/>
    <dgm:cxn modelId="{9FEA68CE-B9CC-4748-BB00-B0923501BC72}" type="presParOf" srcId="{12B09843-3CB8-430A-B16C-DBDE1604BB9C}" destId="{30EDA23C-1FDF-48B0-9FCA-FFB57C65877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0CC8E1D-D2CB-40A8-9509-A2712F2A3331}" type="doc">
      <dgm:prSet loTypeId="urn:microsoft.com/office/officeart/2008/layout/VerticalCurvedList" loCatId="list" qsTypeId="urn:microsoft.com/office/officeart/2005/8/quickstyle/3d1" qsCatId="3D" csTypeId="urn:microsoft.com/office/officeart/2005/8/colors/colorful4" csCatId="colorful" phldr="1"/>
      <dgm:spPr/>
      <dgm:t>
        <a:bodyPr/>
        <a:lstStyle/>
        <a:p>
          <a:endParaRPr lang="en-IN"/>
        </a:p>
      </dgm:t>
    </dgm:pt>
    <dgm:pt modelId="{DEC8E45E-01A1-437E-862D-5A479F358F64}">
      <dgm:prSet phldrT="[Text]" custT="1"/>
      <dgm:spPr/>
      <dgm:t>
        <a:bodyPr/>
        <a:lstStyle/>
        <a:p>
          <a:r>
            <a:rPr lang="en-IN" sz="1800" dirty="0"/>
            <a:t>• </a:t>
          </a:r>
          <a:r>
            <a:rPr lang="en-US" sz="1800" b="1" dirty="0"/>
            <a:t>It shall not be necessary for an NRI to furnish the ROI under Section 139(1) of the Act if</a:t>
          </a:r>
          <a:endParaRPr lang="en-IN" sz="1800" b="1" dirty="0"/>
        </a:p>
        <a:p>
          <a:r>
            <a:rPr lang="en-IN" sz="1800" dirty="0"/>
            <a:t>• </a:t>
          </a:r>
          <a:r>
            <a:rPr lang="en-US" sz="1800" b="1" dirty="0"/>
            <a:t>Total income consists of only investment income or income by way of long term capital gains defined earlier or both; and</a:t>
          </a:r>
        </a:p>
        <a:p>
          <a:r>
            <a:rPr lang="en-US" sz="1800" b="1" dirty="0"/>
            <a:t>TDS has been deducted from such income as per provisions of Act</a:t>
          </a:r>
          <a:endParaRPr lang="en-IN" sz="1800" b="1" dirty="0"/>
        </a:p>
      </dgm:t>
    </dgm:pt>
    <dgm:pt modelId="{1BB71A76-7EC0-45C7-8F45-4524D71D72AD}" type="parTrans" cxnId="{E411E445-611B-485A-B4CB-BF39C807FB42}">
      <dgm:prSet/>
      <dgm:spPr/>
      <dgm:t>
        <a:bodyPr/>
        <a:lstStyle/>
        <a:p>
          <a:endParaRPr lang="en-IN"/>
        </a:p>
      </dgm:t>
    </dgm:pt>
    <dgm:pt modelId="{1C0F2969-1792-4739-9BF2-5127D59121A5}" type="sibTrans" cxnId="{E411E445-611B-485A-B4CB-BF39C807FB42}">
      <dgm:prSet/>
      <dgm:spPr/>
      <dgm:t>
        <a:bodyPr/>
        <a:lstStyle/>
        <a:p>
          <a:endParaRPr lang="en-IN"/>
        </a:p>
      </dgm:t>
    </dgm:pt>
    <dgm:pt modelId="{4CDF2BBB-238E-416B-8421-592A69F8010B}">
      <dgm:prSet phldrT="[Text]"/>
      <dgm:spPr/>
      <dgm:t>
        <a:bodyPr/>
        <a:lstStyle/>
        <a:p>
          <a:pPr algn="l"/>
          <a:r>
            <a:rPr lang="en-IN" dirty="0"/>
            <a:t>• </a:t>
          </a:r>
          <a:r>
            <a:rPr lang="en-US" dirty="0"/>
            <a:t>Where a person, who is a non resident Indian in any previous year, becomes assessable as a resident in India in any subsequent year</a:t>
          </a:r>
          <a:r>
            <a:rPr lang="en-IN" dirty="0"/>
            <a:t>•</a:t>
          </a:r>
        </a:p>
        <a:p>
          <a:pPr algn="l"/>
          <a:r>
            <a:rPr lang="en-IN" dirty="0"/>
            <a:t>• </a:t>
          </a:r>
          <a:r>
            <a:rPr lang="en-US" dirty="0"/>
            <a:t>He may furnish to the Assessing Officer a declaration in writing along with his return of income for</a:t>
          </a:r>
          <a:r>
            <a:rPr lang="en-IN" dirty="0"/>
            <a:t>the said AY</a:t>
          </a:r>
        </a:p>
        <a:p>
          <a:pPr algn="l"/>
          <a:r>
            <a:rPr lang="en-IN" dirty="0"/>
            <a:t>• </a:t>
          </a:r>
          <a:r>
            <a:rPr lang="en-US" dirty="0"/>
            <a:t>That the provisions of this Chapter should continue to apply to him in relation to the investment income derived from a foreign exchange asset (other than shares of Indian company)</a:t>
          </a:r>
        </a:p>
        <a:p>
          <a:pPr algn="l"/>
          <a:r>
            <a:rPr lang="en-IN" dirty="0"/>
            <a:t>• </a:t>
          </a:r>
          <a:r>
            <a:rPr lang="en-US" dirty="0"/>
            <a:t>The provisions of this Chapter shall then continue to apply to him in relation to such income for that AY and for every subsequent AY until the transfer or conversion (otherwise than by transfer) into</a:t>
          </a:r>
          <a:r>
            <a:rPr lang="en-IN" dirty="0"/>
            <a:t>money of such assets.</a:t>
          </a:r>
        </a:p>
      </dgm:t>
    </dgm:pt>
    <dgm:pt modelId="{A0EB571E-CD28-41C5-86CE-CF3D8927001F}" type="parTrans" cxnId="{1701B7C4-8144-4EDC-84BF-83689F2638E0}">
      <dgm:prSet/>
      <dgm:spPr/>
      <dgm:t>
        <a:bodyPr/>
        <a:lstStyle/>
        <a:p>
          <a:endParaRPr lang="en-IN"/>
        </a:p>
      </dgm:t>
    </dgm:pt>
    <dgm:pt modelId="{8BF27F31-C909-4122-AE9D-80D8445993E8}" type="sibTrans" cxnId="{1701B7C4-8144-4EDC-84BF-83689F2638E0}">
      <dgm:prSet/>
      <dgm:spPr/>
      <dgm:t>
        <a:bodyPr/>
        <a:lstStyle/>
        <a:p>
          <a:endParaRPr lang="en-IN"/>
        </a:p>
      </dgm:t>
    </dgm:pt>
    <dgm:pt modelId="{1310872E-1DD0-43AE-892C-E4140ADDB190}" type="pres">
      <dgm:prSet presAssocID="{90CC8E1D-D2CB-40A8-9509-A2712F2A3331}" presName="Name0" presStyleCnt="0">
        <dgm:presLayoutVars>
          <dgm:chMax val="7"/>
          <dgm:chPref val="7"/>
          <dgm:dir/>
        </dgm:presLayoutVars>
      </dgm:prSet>
      <dgm:spPr/>
    </dgm:pt>
    <dgm:pt modelId="{13FF568B-0C95-4ECB-BE44-75993878D7D2}" type="pres">
      <dgm:prSet presAssocID="{90CC8E1D-D2CB-40A8-9509-A2712F2A3331}" presName="Name1" presStyleCnt="0"/>
      <dgm:spPr/>
    </dgm:pt>
    <dgm:pt modelId="{D907B5EF-E213-408E-96D8-93A625D1C187}" type="pres">
      <dgm:prSet presAssocID="{90CC8E1D-D2CB-40A8-9509-A2712F2A3331}" presName="cycle" presStyleCnt="0"/>
      <dgm:spPr/>
    </dgm:pt>
    <dgm:pt modelId="{6232DFF0-7848-43AA-8A7F-263AB499B29B}" type="pres">
      <dgm:prSet presAssocID="{90CC8E1D-D2CB-40A8-9509-A2712F2A3331}" presName="srcNode" presStyleLbl="node1" presStyleIdx="0" presStyleCnt="2"/>
      <dgm:spPr/>
    </dgm:pt>
    <dgm:pt modelId="{738D164B-0F13-45AF-90EA-45F5ADE18632}" type="pres">
      <dgm:prSet presAssocID="{90CC8E1D-D2CB-40A8-9509-A2712F2A3331}" presName="conn" presStyleLbl="parChTrans1D2" presStyleIdx="0" presStyleCnt="1"/>
      <dgm:spPr/>
    </dgm:pt>
    <dgm:pt modelId="{179ADE09-7B09-4210-BCCA-128D1CB27622}" type="pres">
      <dgm:prSet presAssocID="{90CC8E1D-D2CB-40A8-9509-A2712F2A3331}" presName="extraNode" presStyleLbl="node1" presStyleIdx="0" presStyleCnt="2"/>
      <dgm:spPr/>
    </dgm:pt>
    <dgm:pt modelId="{EA5B15F7-D458-466C-9C07-190639261617}" type="pres">
      <dgm:prSet presAssocID="{90CC8E1D-D2CB-40A8-9509-A2712F2A3331}" presName="dstNode" presStyleLbl="node1" presStyleIdx="0" presStyleCnt="2"/>
      <dgm:spPr/>
    </dgm:pt>
    <dgm:pt modelId="{BDA24E7D-5E33-4237-9A0C-112ADF493430}" type="pres">
      <dgm:prSet presAssocID="{DEC8E45E-01A1-437E-862D-5A479F358F64}" presName="text_1" presStyleLbl="node1" presStyleIdx="0" presStyleCnt="2" custScaleY="74529" custLinFactNeighborY="-28425">
        <dgm:presLayoutVars>
          <dgm:bulletEnabled val="1"/>
        </dgm:presLayoutVars>
      </dgm:prSet>
      <dgm:spPr/>
    </dgm:pt>
    <dgm:pt modelId="{FDD8E162-6730-49BC-9DA6-A142C58C6776}" type="pres">
      <dgm:prSet presAssocID="{DEC8E45E-01A1-437E-862D-5A479F358F64}" presName="accent_1" presStyleCnt="0"/>
      <dgm:spPr/>
    </dgm:pt>
    <dgm:pt modelId="{E93FE7EF-949B-4053-80EE-D69C969A1A8C}" type="pres">
      <dgm:prSet presAssocID="{DEC8E45E-01A1-437E-862D-5A479F358F64}" presName="accentRepeatNode" presStyleLbl="solidFgAcc1" presStyleIdx="0" presStyleCnt="2" custLinFactNeighborY="-24515"/>
      <dgm:spPr/>
    </dgm:pt>
    <dgm:pt modelId="{753755B8-3654-4D60-BFF1-C0E4A1788D91}" type="pres">
      <dgm:prSet presAssocID="{4CDF2BBB-238E-416B-8421-592A69F8010B}" presName="text_2" presStyleLbl="node1" presStyleIdx="1" presStyleCnt="2" custScaleY="198073">
        <dgm:presLayoutVars>
          <dgm:bulletEnabled val="1"/>
        </dgm:presLayoutVars>
      </dgm:prSet>
      <dgm:spPr/>
    </dgm:pt>
    <dgm:pt modelId="{09FBD2B2-2B51-4C8C-A391-0720D55B4F6B}" type="pres">
      <dgm:prSet presAssocID="{4CDF2BBB-238E-416B-8421-592A69F8010B}" presName="accent_2" presStyleCnt="0"/>
      <dgm:spPr/>
    </dgm:pt>
    <dgm:pt modelId="{449F2E5C-0CBF-43E6-B95B-8D69C8CD74B2}" type="pres">
      <dgm:prSet presAssocID="{4CDF2BBB-238E-416B-8421-592A69F8010B}" presName="accentRepeatNode" presStyleLbl="solidFgAcc1" presStyleIdx="1" presStyleCnt="2"/>
      <dgm:spPr/>
    </dgm:pt>
  </dgm:ptLst>
  <dgm:cxnLst>
    <dgm:cxn modelId="{E411E445-611B-485A-B4CB-BF39C807FB42}" srcId="{90CC8E1D-D2CB-40A8-9509-A2712F2A3331}" destId="{DEC8E45E-01A1-437E-862D-5A479F358F64}" srcOrd="0" destOrd="0" parTransId="{1BB71A76-7EC0-45C7-8F45-4524D71D72AD}" sibTransId="{1C0F2969-1792-4739-9BF2-5127D59121A5}"/>
    <dgm:cxn modelId="{3586AB6E-350B-4E69-A1D4-7947C97B823B}" type="presOf" srcId="{90CC8E1D-D2CB-40A8-9509-A2712F2A3331}" destId="{1310872E-1DD0-43AE-892C-E4140ADDB190}" srcOrd="0" destOrd="0" presId="urn:microsoft.com/office/officeart/2008/layout/VerticalCurvedList"/>
    <dgm:cxn modelId="{4C2DF591-8EF6-4BB1-BBA7-5BE04638B559}" type="presOf" srcId="{4CDF2BBB-238E-416B-8421-592A69F8010B}" destId="{753755B8-3654-4D60-BFF1-C0E4A1788D91}" srcOrd="0" destOrd="0" presId="urn:microsoft.com/office/officeart/2008/layout/VerticalCurvedList"/>
    <dgm:cxn modelId="{9C2CEDB8-3923-4342-8A36-BB707573DECC}" type="presOf" srcId="{1C0F2969-1792-4739-9BF2-5127D59121A5}" destId="{738D164B-0F13-45AF-90EA-45F5ADE18632}" srcOrd="0" destOrd="0" presId="urn:microsoft.com/office/officeart/2008/layout/VerticalCurvedList"/>
    <dgm:cxn modelId="{1701B7C4-8144-4EDC-84BF-83689F2638E0}" srcId="{90CC8E1D-D2CB-40A8-9509-A2712F2A3331}" destId="{4CDF2BBB-238E-416B-8421-592A69F8010B}" srcOrd="1" destOrd="0" parTransId="{A0EB571E-CD28-41C5-86CE-CF3D8927001F}" sibTransId="{8BF27F31-C909-4122-AE9D-80D8445993E8}"/>
    <dgm:cxn modelId="{05C0D6E7-D3A5-4004-BD27-EB24A3CDB5E6}" type="presOf" srcId="{DEC8E45E-01A1-437E-862D-5A479F358F64}" destId="{BDA24E7D-5E33-4237-9A0C-112ADF493430}" srcOrd="0" destOrd="0" presId="urn:microsoft.com/office/officeart/2008/layout/VerticalCurvedList"/>
    <dgm:cxn modelId="{A160F0DB-163B-451C-B17A-914335A3C3DC}" type="presParOf" srcId="{1310872E-1DD0-43AE-892C-E4140ADDB190}" destId="{13FF568B-0C95-4ECB-BE44-75993878D7D2}" srcOrd="0" destOrd="0" presId="urn:microsoft.com/office/officeart/2008/layout/VerticalCurvedList"/>
    <dgm:cxn modelId="{F410FD19-691B-4B67-8FE6-58652B09E46F}" type="presParOf" srcId="{13FF568B-0C95-4ECB-BE44-75993878D7D2}" destId="{D907B5EF-E213-408E-96D8-93A625D1C187}" srcOrd="0" destOrd="0" presId="urn:microsoft.com/office/officeart/2008/layout/VerticalCurvedList"/>
    <dgm:cxn modelId="{A76B43DC-9EFB-4E98-8BA9-E0713F7C2AD1}" type="presParOf" srcId="{D907B5EF-E213-408E-96D8-93A625D1C187}" destId="{6232DFF0-7848-43AA-8A7F-263AB499B29B}" srcOrd="0" destOrd="0" presId="urn:microsoft.com/office/officeart/2008/layout/VerticalCurvedList"/>
    <dgm:cxn modelId="{E09ADBBD-28F4-4FD2-87BB-CA70F7883E1C}" type="presParOf" srcId="{D907B5EF-E213-408E-96D8-93A625D1C187}" destId="{738D164B-0F13-45AF-90EA-45F5ADE18632}" srcOrd="1" destOrd="0" presId="urn:microsoft.com/office/officeart/2008/layout/VerticalCurvedList"/>
    <dgm:cxn modelId="{159D06BA-DB3A-4159-86D4-CFE9EECCF43D}" type="presParOf" srcId="{D907B5EF-E213-408E-96D8-93A625D1C187}" destId="{179ADE09-7B09-4210-BCCA-128D1CB27622}" srcOrd="2" destOrd="0" presId="urn:microsoft.com/office/officeart/2008/layout/VerticalCurvedList"/>
    <dgm:cxn modelId="{B875D52F-9A77-4D60-BD62-FB162E2C8D5D}" type="presParOf" srcId="{D907B5EF-E213-408E-96D8-93A625D1C187}" destId="{EA5B15F7-D458-466C-9C07-190639261617}" srcOrd="3" destOrd="0" presId="urn:microsoft.com/office/officeart/2008/layout/VerticalCurvedList"/>
    <dgm:cxn modelId="{283E68CE-13B1-4243-9029-3DBF3C137F90}" type="presParOf" srcId="{13FF568B-0C95-4ECB-BE44-75993878D7D2}" destId="{BDA24E7D-5E33-4237-9A0C-112ADF493430}" srcOrd="1" destOrd="0" presId="urn:microsoft.com/office/officeart/2008/layout/VerticalCurvedList"/>
    <dgm:cxn modelId="{88762131-BA42-4EAC-A450-474E7A08E9EC}" type="presParOf" srcId="{13FF568B-0C95-4ECB-BE44-75993878D7D2}" destId="{FDD8E162-6730-49BC-9DA6-A142C58C6776}" srcOrd="2" destOrd="0" presId="urn:microsoft.com/office/officeart/2008/layout/VerticalCurvedList"/>
    <dgm:cxn modelId="{E14919C9-F0D2-4B6A-8A01-B9478EF6C7DA}" type="presParOf" srcId="{FDD8E162-6730-49BC-9DA6-A142C58C6776}" destId="{E93FE7EF-949B-4053-80EE-D69C969A1A8C}" srcOrd="0" destOrd="0" presId="urn:microsoft.com/office/officeart/2008/layout/VerticalCurvedList"/>
    <dgm:cxn modelId="{7E1FE4BB-6A2E-4822-88C0-681C83CA25C8}" type="presParOf" srcId="{13FF568B-0C95-4ECB-BE44-75993878D7D2}" destId="{753755B8-3654-4D60-BFF1-C0E4A1788D91}" srcOrd="3" destOrd="0" presId="urn:microsoft.com/office/officeart/2008/layout/VerticalCurvedList"/>
    <dgm:cxn modelId="{DE1A8489-68D1-4321-88E9-F591F016ED47}" type="presParOf" srcId="{13FF568B-0C95-4ECB-BE44-75993878D7D2}" destId="{09FBD2B2-2B51-4C8C-A391-0720D55B4F6B}" srcOrd="4" destOrd="0" presId="urn:microsoft.com/office/officeart/2008/layout/VerticalCurvedList"/>
    <dgm:cxn modelId="{92EB3B0F-5EBA-4CD6-9D4C-CE44D26C3610}" type="presParOf" srcId="{09FBD2B2-2B51-4C8C-A391-0720D55B4F6B}" destId="{449F2E5C-0CBF-43E6-B95B-8D69C8CD74B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98B5993-6EA6-4213-8D94-9F68636160F4}" type="doc">
      <dgm:prSet loTypeId="urn:microsoft.com/office/officeart/2011/layout/CircleProcess" loCatId="process" qsTypeId="urn:microsoft.com/office/officeart/2005/8/quickstyle/3d7" qsCatId="3D" csTypeId="urn:microsoft.com/office/officeart/2005/8/colors/colorful3" csCatId="colorful" phldr="1"/>
      <dgm:spPr/>
      <dgm:t>
        <a:bodyPr/>
        <a:lstStyle/>
        <a:p>
          <a:endParaRPr lang="en-IN"/>
        </a:p>
      </dgm:t>
    </dgm:pt>
    <dgm:pt modelId="{A985AFD9-36C5-4245-AC84-C512CB83BC89}">
      <dgm:prSet phldrT="[Text]" custT="1"/>
      <dgm:spPr/>
      <dgm:t>
        <a:bodyPr/>
        <a:lstStyle/>
        <a:p>
          <a:r>
            <a:rPr lang="en-IN" sz="1800" b="1" i="0" dirty="0">
              <a:solidFill>
                <a:schemeClr val="bg1"/>
              </a:solidFill>
            </a:rPr>
            <a:t>An NRI may elect not to be governed by the provisions of this Chapter for any AY by furnishing his return of income for that AY under Section 139 of the Act;</a:t>
          </a:r>
        </a:p>
      </dgm:t>
    </dgm:pt>
    <dgm:pt modelId="{137BD54A-0D43-497F-90E8-2245BFAC93B3}" type="parTrans" cxnId="{CCA06163-A16A-4E07-8F69-87FC54A4A814}">
      <dgm:prSet/>
      <dgm:spPr/>
      <dgm:t>
        <a:bodyPr/>
        <a:lstStyle/>
        <a:p>
          <a:endParaRPr lang="en-IN"/>
        </a:p>
      </dgm:t>
    </dgm:pt>
    <dgm:pt modelId="{9C09A653-9EEE-4422-A9FC-58C40FA0E402}" type="sibTrans" cxnId="{CCA06163-A16A-4E07-8F69-87FC54A4A814}">
      <dgm:prSet/>
      <dgm:spPr/>
      <dgm:t>
        <a:bodyPr/>
        <a:lstStyle/>
        <a:p>
          <a:endParaRPr lang="en-IN"/>
        </a:p>
      </dgm:t>
    </dgm:pt>
    <dgm:pt modelId="{3A504568-71F8-4E27-B92C-A0E22529449A}">
      <dgm:prSet phldrT="[Text]" custT="1"/>
      <dgm:spPr/>
      <dgm:t>
        <a:bodyPr/>
        <a:lstStyle/>
        <a:p>
          <a:r>
            <a:rPr lang="en-US" sz="1800" b="1" dirty="0">
              <a:solidFill>
                <a:schemeClr val="bg1"/>
              </a:solidFill>
            </a:rPr>
            <a:t>and if he does so, </a:t>
          </a:r>
          <a:r>
            <a:rPr lang="en-IN" sz="1800" b="1" dirty="0">
              <a:solidFill>
                <a:schemeClr val="bg1"/>
              </a:solidFill>
            </a:rPr>
            <a:t>the provisions of this Chapter shall not </a:t>
          </a:r>
          <a:r>
            <a:rPr lang="en-US" sz="1800" b="1" dirty="0">
              <a:solidFill>
                <a:schemeClr val="bg1"/>
              </a:solidFill>
            </a:rPr>
            <a:t>apply to him for that </a:t>
          </a:r>
          <a:r>
            <a:rPr lang="en-IN" sz="1800" b="1" dirty="0">
              <a:solidFill>
                <a:schemeClr val="bg1"/>
              </a:solidFill>
            </a:rPr>
            <a:t>AY; and</a:t>
          </a:r>
        </a:p>
      </dgm:t>
    </dgm:pt>
    <dgm:pt modelId="{F8842BD6-163D-4679-91BA-FB58060B6EDA}" type="parTrans" cxnId="{89D265BE-AA40-4F72-9AA3-DB521B567B47}">
      <dgm:prSet/>
      <dgm:spPr/>
      <dgm:t>
        <a:bodyPr/>
        <a:lstStyle/>
        <a:p>
          <a:endParaRPr lang="en-IN"/>
        </a:p>
      </dgm:t>
    </dgm:pt>
    <dgm:pt modelId="{3597BECE-E684-492E-B33A-BFF1BB928467}" type="sibTrans" cxnId="{89D265BE-AA40-4F72-9AA3-DB521B567B47}">
      <dgm:prSet/>
      <dgm:spPr/>
      <dgm:t>
        <a:bodyPr/>
        <a:lstStyle/>
        <a:p>
          <a:endParaRPr lang="en-IN"/>
        </a:p>
      </dgm:t>
    </dgm:pt>
    <dgm:pt modelId="{D813B32E-4516-422C-A16D-80F81189F55E}">
      <dgm:prSet phldrT="[Text]" custT="1"/>
      <dgm:spPr/>
      <dgm:t>
        <a:bodyPr/>
        <a:lstStyle/>
        <a:p>
          <a:r>
            <a:rPr lang="en-IN" sz="1800" b="1">
              <a:solidFill>
                <a:schemeClr val="bg1"/>
              </a:solidFill>
            </a:rPr>
            <a:t>his total income for that AY shall be computed and tax on total income shall be charged in Accordance with the other provisions of this Act</a:t>
          </a:r>
          <a:endParaRPr lang="en-IN" sz="1800" b="1" dirty="0">
            <a:solidFill>
              <a:schemeClr val="bg1"/>
            </a:solidFill>
          </a:endParaRPr>
        </a:p>
      </dgm:t>
    </dgm:pt>
    <dgm:pt modelId="{C000F089-69D5-46D5-B791-C2E9F2AA26BB}" type="parTrans" cxnId="{AD28D4FC-5EF0-4C3F-8C73-FB17528DE915}">
      <dgm:prSet/>
      <dgm:spPr/>
      <dgm:t>
        <a:bodyPr/>
        <a:lstStyle/>
        <a:p>
          <a:endParaRPr lang="en-IN"/>
        </a:p>
      </dgm:t>
    </dgm:pt>
    <dgm:pt modelId="{F163E129-E686-4119-ACE9-B127A55F1097}" type="sibTrans" cxnId="{AD28D4FC-5EF0-4C3F-8C73-FB17528DE915}">
      <dgm:prSet/>
      <dgm:spPr/>
      <dgm:t>
        <a:bodyPr/>
        <a:lstStyle/>
        <a:p>
          <a:endParaRPr lang="en-IN"/>
        </a:p>
      </dgm:t>
    </dgm:pt>
    <dgm:pt modelId="{07692933-ECAE-408E-A196-489C0DD2DF8A}">
      <dgm:prSet phldrT="[Text]" custT="1"/>
      <dgm:spPr/>
      <dgm:t>
        <a:bodyPr/>
        <a:lstStyle/>
        <a:p>
          <a:r>
            <a:rPr lang="en-IN" sz="1800" b="1">
              <a:solidFill>
                <a:schemeClr val="bg1"/>
              </a:solidFill>
            </a:rPr>
            <a:t>declaring there in that the provisions of this Chapter shall </a:t>
          </a:r>
          <a:r>
            <a:rPr lang="en-US" sz="1800" b="1">
              <a:solidFill>
                <a:schemeClr val="bg1"/>
              </a:solidFill>
            </a:rPr>
            <a:t>not apply to him for </a:t>
          </a:r>
          <a:r>
            <a:rPr lang="en-IN" sz="1800" b="1">
              <a:solidFill>
                <a:schemeClr val="bg1"/>
              </a:solidFill>
            </a:rPr>
            <a:t>that AY;</a:t>
          </a:r>
          <a:endParaRPr lang="en-IN" sz="1800" b="1" dirty="0">
            <a:solidFill>
              <a:schemeClr val="bg1"/>
            </a:solidFill>
          </a:endParaRPr>
        </a:p>
      </dgm:t>
    </dgm:pt>
    <dgm:pt modelId="{750390A0-69CA-4EDC-ABBF-158DD5ED788F}" type="parTrans" cxnId="{9AEDC64F-50CA-4EA7-BD11-5B8E88656D0C}">
      <dgm:prSet/>
      <dgm:spPr/>
      <dgm:t>
        <a:bodyPr/>
        <a:lstStyle/>
        <a:p>
          <a:endParaRPr lang="en-IN"/>
        </a:p>
      </dgm:t>
    </dgm:pt>
    <dgm:pt modelId="{CDE6D8A8-A608-4F82-B227-5F500964B54D}" type="sibTrans" cxnId="{9AEDC64F-50CA-4EA7-BD11-5B8E88656D0C}">
      <dgm:prSet/>
      <dgm:spPr/>
      <dgm:t>
        <a:bodyPr/>
        <a:lstStyle/>
        <a:p>
          <a:endParaRPr lang="en-IN"/>
        </a:p>
      </dgm:t>
    </dgm:pt>
    <dgm:pt modelId="{F26BEC59-BE5E-49D4-9DCD-9B3208BBF2CD}" type="pres">
      <dgm:prSet presAssocID="{598B5993-6EA6-4213-8D94-9F68636160F4}" presName="Name0" presStyleCnt="0">
        <dgm:presLayoutVars>
          <dgm:chMax val="11"/>
          <dgm:chPref val="11"/>
          <dgm:dir/>
          <dgm:resizeHandles/>
        </dgm:presLayoutVars>
      </dgm:prSet>
      <dgm:spPr/>
    </dgm:pt>
    <dgm:pt modelId="{1C7648AB-77A2-4CFD-9F04-F45B8C7BBEC4}" type="pres">
      <dgm:prSet presAssocID="{D813B32E-4516-422C-A16D-80F81189F55E}" presName="Accent4" presStyleCnt="0"/>
      <dgm:spPr/>
    </dgm:pt>
    <dgm:pt modelId="{87DF96BB-0371-45DB-91A6-6DFEA29C1BDF}" type="pres">
      <dgm:prSet presAssocID="{D813B32E-4516-422C-A16D-80F81189F55E}" presName="Accent" presStyleLbl="node1" presStyleIdx="0" presStyleCnt="4"/>
      <dgm:spPr/>
    </dgm:pt>
    <dgm:pt modelId="{4935E95E-D14A-48E1-A8D6-DBAC1DC1BBF5}" type="pres">
      <dgm:prSet presAssocID="{D813B32E-4516-422C-A16D-80F81189F55E}" presName="ParentBackground4" presStyleCnt="0"/>
      <dgm:spPr/>
    </dgm:pt>
    <dgm:pt modelId="{328C5317-67EE-490D-BFDF-D71266EFF873}" type="pres">
      <dgm:prSet presAssocID="{D813B32E-4516-422C-A16D-80F81189F55E}" presName="ParentBackground" presStyleLbl="fgAcc1" presStyleIdx="0" presStyleCnt="4"/>
      <dgm:spPr/>
    </dgm:pt>
    <dgm:pt modelId="{D4F57099-B03E-4DCC-AB86-342D906DD72E}" type="pres">
      <dgm:prSet presAssocID="{D813B32E-4516-422C-A16D-80F81189F55E}" presName="Parent4" presStyleLbl="revTx" presStyleIdx="0" presStyleCnt="0">
        <dgm:presLayoutVars>
          <dgm:chMax val="1"/>
          <dgm:chPref val="1"/>
          <dgm:bulletEnabled val="1"/>
        </dgm:presLayoutVars>
      </dgm:prSet>
      <dgm:spPr/>
    </dgm:pt>
    <dgm:pt modelId="{CA912E3D-B2AB-49BC-886C-E69D9843D3C7}" type="pres">
      <dgm:prSet presAssocID="{3A504568-71F8-4E27-B92C-A0E22529449A}" presName="Accent3" presStyleCnt="0"/>
      <dgm:spPr/>
    </dgm:pt>
    <dgm:pt modelId="{51E823C5-33C6-404F-BC4E-F87AEB92D886}" type="pres">
      <dgm:prSet presAssocID="{3A504568-71F8-4E27-B92C-A0E22529449A}" presName="Accent" presStyleLbl="node1" presStyleIdx="1" presStyleCnt="4"/>
      <dgm:spPr/>
    </dgm:pt>
    <dgm:pt modelId="{B39D7432-ED78-4A54-A2A8-B3629A917AC1}" type="pres">
      <dgm:prSet presAssocID="{3A504568-71F8-4E27-B92C-A0E22529449A}" presName="ParentBackground3" presStyleCnt="0"/>
      <dgm:spPr/>
    </dgm:pt>
    <dgm:pt modelId="{55D22048-C1A9-4792-BC8C-F22430FF21EE}" type="pres">
      <dgm:prSet presAssocID="{3A504568-71F8-4E27-B92C-A0E22529449A}" presName="ParentBackground" presStyleLbl="fgAcc1" presStyleIdx="1" presStyleCnt="4"/>
      <dgm:spPr/>
    </dgm:pt>
    <dgm:pt modelId="{A0524D45-E703-4055-9CD9-DA1BC541D3DF}" type="pres">
      <dgm:prSet presAssocID="{3A504568-71F8-4E27-B92C-A0E22529449A}" presName="Parent3" presStyleLbl="revTx" presStyleIdx="0" presStyleCnt="0">
        <dgm:presLayoutVars>
          <dgm:chMax val="1"/>
          <dgm:chPref val="1"/>
          <dgm:bulletEnabled val="1"/>
        </dgm:presLayoutVars>
      </dgm:prSet>
      <dgm:spPr/>
    </dgm:pt>
    <dgm:pt modelId="{4C40E7C1-3FD5-4655-9525-5F86203DF6F7}" type="pres">
      <dgm:prSet presAssocID="{07692933-ECAE-408E-A196-489C0DD2DF8A}" presName="Accent2" presStyleCnt="0"/>
      <dgm:spPr/>
    </dgm:pt>
    <dgm:pt modelId="{0592A173-D26B-434F-8322-38EF7CDD2CF7}" type="pres">
      <dgm:prSet presAssocID="{07692933-ECAE-408E-A196-489C0DD2DF8A}" presName="Accent" presStyleLbl="node1" presStyleIdx="2" presStyleCnt="4"/>
      <dgm:spPr/>
    </dgm:pt>
    <dgm:pt modelId="{8AC245CD-0EEC-4517-9E94-3F202FA40AA0}" type="pres">
      <dgm:prSet presAssocID="{07692933-ECAE-408E-A196-489C0DD2DF8A}" presName="ParentBackground2" presStyleCnt="0"/>
      <dgm:spPr/>
    </dgm:pt>
    <dgm:pt modelId="{31FCE770-2197-4BA7-8E5A-318204F632C5}" type="pres">
      <dgm:prSet presAssocID="{07692933-ECAE-408E-A196-489C0DD2DF8A}" presName="ParentBackground" presStyleLbl="fgAcc1" presStyleIdx="2" presStyleCnt="4"/>
      <dgm:spPr/>
    </dgm:pt>
    <dgm:pt modelId="{C281A86C-4ECD-4BB9-9C9D-A0546C62A807}" type="pres">
      <dgm:prSet presAssocID="{07692933-ECAE-408E-A196-489C0DD2DF8A}" presName="Parent2" presStyleLbl="revTx" presStyleIdx="0" presStyleCnt="0">
        <dgm:presLayoutVars>
          <dgm:chMax val="1"/>
          <dgm:chPref val="1"/>
          <dgm:bulletEnabled val="1"/>
        </dgm:presLayoutVars>
      </dgm:prSet>
      <dgm:spPr/>
    </dgm:pt>
    <dgm:pt modelId="{2DE4B11F-8CF7-4FDA-A78F-01E413DA5EC1}" type="pres">
      <dgm:prSet presAssocID="{A985AFD9-36C5-4245-AC84-C512CB83BC89}" presName="Accent1" presStyleCnt="0"/>
      <dgm:spPr/>
    </dgm:pt>
    <dgm:pt modelId="{BA98663F-9F5F-4F6C-8F23-0631D946EED6}" type="pres">
      <dgm:prSet presAssocID="{A985AFD9-36C5-4245-AC84-C512CB83BC89}" presName="Accent" presStyleLbl="node1" presStyleIdx="3" presStyleCnt="4"/>
      <dgm:spPr/>
    </dgm:pt>
    <dgm:pt modelId="{1930C061-E866-4A18-93AE-B9133DB1FBCC}" type="pres">
      <dgm:prSet presAssocID="{A985AFD9-36C5-4245-AC84-C512CB83BC89}" presName="ParentBackground1" presStyleCnt="0"/>
      <dgm:spPr/>
    </dgm:pt>
    <dgm:pt modelId="{24609E83-3DEC-4539-AE5C-9633F2FD3F97}" type="pres">
      <dgm:prSet presAssocID="{A985AFD9-36C5-4245-AC84-C512CB83BC89}" presName="ParentBackground" presStyleLbl="fgAcc1" presStyleIdx="3" presStyleCnt="4"/>
      <dgm:spPr/>
    </dgm:pt>
    <dgm:pt modelId="{2C8C458E-EF0D-4B6A-8641-1EA4039EB5A0}" type="pres">
      <dgm:prSet presAssocID="{A985AFD9-36C5-4245-AC84-C512CB83BC89}" presName="Parent1" presStyleLbl="revTx" presStyleIdx="0" presStyleCnt="0">
        <dgm:presLayoutVars>
          <dgm:chMax val="1"/>
          <dgm:chPref val="1"/>
          <dgm:bulletEnabled val="1"/>
        </dgm:presLayoutVars>
      </dgm:prSet>
      <dgm:spPr/>
    </dgm:pt>
  </dgm:ptLst>
  <dgm:cxnLst>
    <dgm:cxn modelId="{CCA06163-A16A-4E07-8F69-87FC54A4A814}" srcId="{598B5993-6EA6-4213-8D94-9F68636160F4}" destId="{A985AFD9-36C5-4245-AC84-C512CB83BC89}" srcOrd="0" destOrd="0" parTransId="{137BD54A-0D43-497F-90E8-2245BFAC93B3}" sibTransId="{9C09A653-9EEE-4422-A9FC-58C40FA0E402}"/>
    <dgm:cxn modelId="{EFB8C14E-EFBE-4B78-820A-71BEE167B974}" type="presOf" srcId="{3A504568-71F8-4E27-B92C-A0E22529449A}" destId="{A0524D45-E703-4055-9CD9-DA1BC541D3DF}" srcOrd="1" destOrd="0" presId="urn:microsoft.com/office/officeart/2011/layout/CircleProcess"/>
    <dgm:cxn modelId="{9AEDC64F-50CA-4EA7-BD11-5B8E88656D0C}" srcId="{598B5993-6EA6-4213-8D94-9F68636160F4}" destId="{07692933-ECAE-408E-A196-489C0DD2DF8A}" srcOrd="1" destOrd="0" parTransId="{750390A0-69CA-4EDC-ABBF-158DD5ED788F}" sibTransId="{CDE6D8A8-A608-4F82-B227-5F500964B54D}"/>
    <dgm:cxn modelId="{71551091-BCBD-44DF-8AB0-77233DA80001}" type="presOf" srcId="{3A504568-71F8-4E27-B92C-A0E22529449A}" destId="{55D22048-C1A9-4792-BC8C-F22430FF21EE}" srcOrd="0" destOrd="0" presId="urn:microsoft.com/office/officeart/2011/layout/CircleProcess"/>
    <dgm:cxn modelId="{A5030093-8257-4571-98D0-1898969F7C04}" type="presOf" srcId="{07692933-ECAE-408E-A196-489C0DD2DF8A}" destId="{C281A86C-4ECD-4BB9-9C9D-A0546C62A807}" srcOrd="1" destOrd="0" presId="urn:microsoft.com/office/officeart/2011/layout/CircleProcess"/>
    <dgm:cxn modelId="{B994BCB2-6633-40E1-B0A0-FF8701566FDF}" type="presOf" srcId="{D813B32E-4516-422C-A16D-80F81189F55E}" destId="{328C5317-67EE-490D-BFDF-D71266EFF873}" srcOrd="0" destOrd="0" presId="urn:microsoft.com/office/officeart/2011/layout/CircleProcess"/>
    <dgm:cxn modelId="{EA9B42B6-0C3A-4D1A-82F2-051D8D965DC7}" type="presOf" srcId="{598B5993-6EA6-4213-8D94-9F68636160F4}" destId="{F26BEC59-BE5E-49D4-9DCD-9B3208BBF2CD}" srcOrd="0" destOrd="0" presId="urn:microsoft.com/office/officeart/2011/layout/CircleProcess"/>
    <dgm:cxn modelId="{023342B8-27E4-4A2B-A1C2-8ED9710EB804}" type="presOf" srcId="{D813B32E-4516-422C-A16D-80F81189F55E}" destId="{D4F57099-B03E-4DCC-AB86-342D906DD72E}" srcOrd="1" destOrd="0" presId="urn:microsoft.com/office/officeart/2011/layout/CircleProcess"/>
    <dgm:cxn modelId="{89D265BE-AA40-4F72-9AA3-DB521B567B47}" srcId="{598B5993-6EA6-4213-8D94-9F68636160F4}" destId="{3A504568-71F8-4E27-B92C-A0E22529449A}" srcOrd="2" destOrd="0" parTransId="{F8842BD6-163D-4679-91BA-FB58060B6EDA}" sibTransId="{3597BECE-E684-492E-B33A-BFF1BB928467}"/>
    <dgm:cxn modelId="{EB68DFCC-7E31-4DBE-9698-1F626A624848}" type="presOf" srcId="{07692933-ECAE-408E-A196-489C0DD2DF8A}" destId="{31FCE770-2197-4BA7-8E5A-318204F632C5}" srcOrd="0" destOrd="0" presId="urn:microsoft.com/office/officeart/2011/layout/CircleProcess"/>
    <dgm:cxn modelId="{600CDFD9-58DC-44FE-AA15-7BA641527B0E}" type="presOf" srcId="{A985AFD9-36C5-4245-AC84-C512CB83BC89}" destId="{2C8C458E-EF0D-4B6A-8641-1EA4039EB5A0}" srcOrd="1" destOrd="0" presId="urn:microsoft.com/office/officeart/2011/layout/CircleProcess"/>
    <dgm:cxn modelId="{0B703EDC-0D09-4719-A652-35A28C1B7E9D}" type="presOf" srcId="{A985AFD9-36C5-4245-AC84-C512CB83BC89}" destId="{24609E83-3DEC-4539-AE5C-9633F2FD3F97}" srcOrd="0" destOrd="0" presId="urn:microsoft.com/office/officeart/2011/layout/CircleProcess"/>
    <dgm:cxn modelId="{AD28D4FC-5EF0-4C3F-8C73-FB17528DE915}" srcId="{598B5993-6EA6-4213-8D94-9F68636160F4}" destId="{D813B32E-4516-422C-A16D-80F81189F55E}" srcOrd="3" destOrd="0" parTransId="{C000F089-69D5-46D5-B791-C2E9F2AA26BB}" sibTransId="{F163E129-E686-4119-ACE9-B127A55F1097}"/>
    <dgm:cxn modelId="{8E7769C2-FBC7-4810-BE89-D05D05ED12F2}" type="presParOf" srcId="{F26BEC59-BE5E-49D4-9DCD-9B3208BBF2CD}" destId="{1C7648AB-77A2-4CFD-9F04-F45B8C7BBEC4}" srcOrd="0" destOrd="0" presId="urn:microsoft.com/office/officeart/2011/layout/CircleProcess"/>
    <dgm:cxn modelId="{4A569FF8-4B29-4AE3-81B7-BE1BFBA2B869}" type="presParOf" srcId="{1C7648AB-77A2-4CFD-9F04-F45B8C7BBEC4}" destId="{87DF96BB-0371-45DB-91A6-6DFEA29C1BDF}" srcOrd="0" destOrd="0" presId="urn:microsoft.com/office/officeart/2011/layout/CircleProcess"/>
    <dgm:cxn modelId="{26197B47-F95D-466C-A5EF-DFE77591BA86}" type="presParOf" srcId="{F26BEC59-BE5E-49D4-9DCD-9B3208BBF2CD}" destId="{4935E95E-D14A-48E1-A8D6-DBAC1DC1BBF5}" srcOrd="1" destOrd="0" presId="urn:microsoft.com/office/officeart/2011/layout/CircleProcess"/>
    <dgm:cxn modelId="{757791C8-3EB0-4F61-90D4-D02ABDCAA72A}" type="presParOf" srcId="{4935E95E-D14A-48E1-A8D6-DBAC1DC1BBF5}" destId="{328C5317-67EE-490D-BFDF-D71266EFF873}" srcOrd="0" destOrd="0" presId="urn:microsoft.com/office/officeart/2011/layout/CircleProcess"/>
    <dgm:cxn modelId="{E21E4337-52CE-4B79-883D-B4C38996EC37}" type="presParOf" srcId="{F26BEC59-BE5E-49D4-9DCD-9B3208BBF2CD}" destId="{D4F57099-B03E-4DCC-AB86-342D906DD72E}" srcOrd="2" destOrd="0" presId="urn:microsoft.com/office/officeart/2011/layout/CircleProcess"/>
    <dgm:cxn modelId="{37F53519-2DC2-4DF7-84F3-445DAB5C1836}" type="presParOf" srcId="{F26BEC59-BE5E-49D4-9DCD-9B3208BBF2CD}" destId="{CA912E3D-B2AB-49BC-886C-E69D9843D3C7}" srcOrd="3" destOrd="0" presId="urn:microsoft.com/office/officeart/2011/layout/CircleProcess"/>
    <dgm:cxn modelId="{0BA186C2-7415-4D7E-B16A-372621858A28}" type="presParOf" srcId="{CA912E3D-B2AB-49BC-886C-E69D9843D3C7}" destId="{51E823C5-33C6-404F-BC4E-F87AEB92D886}" srcOrd="0" destOrd="0" presId="urn:microsoft.com/office/officeart/2011/layout/CircleProcess"/>
    <dgm:cxn modelId="{0B8B8B58-F5D9-4564-8194-D6E7820F2F39}" type="presParOf" srcId="{F26BEC59-BE5E-49D4-9DCD-9B3208BBF2CD}" destId="{B39D7432-ED78-4A54-A2A8-B3629A917AC1}" srcOrd="4" destOrd="0" presId="urn:microsoft.com/office/officeart/2011/layout/CircleProcess"/>
    <dgm:cxn modelId="{64A35DF5-CF50-4319-80D9-8AAB8A62332B}" type="presParOf" srcId="{B39D7432-ED78-4A54-A2A8-B3629A917AC1}" destId="{55D22048-C1A9-4792-BC8C-F22430FF21EE}" srcOrd="0" destOrd="0" presId="urn:microsoft.com/office/officeart/2011/layout/CircleProcess"/>
    <dgm:cxn modelId="{B88C56CF-3DEE-41F1-98A8-B288A6F5C14B}" type="presParOf" srcId="{F26BEC59-BE5E-49D4-9DCD-9B3208BBF2CD}" destId="{A0524D45-E703-4055-9CD9-DA1BC541D3DF}" srcOrd="5" destOrd="0" presId="urn:microsoft.com/office/officeart/2011/layout/CircleProcess"/>
    <dgm:cxn modelId="{BC6333D2-616F-450D-894A-5808FB5F36E3}" type="presParOf" srcId="{F26BEC59-BE5E-49D4-9DCD-9B3208BBF2CD}" destId="{4C40E7C1-3FD5-4655-9525-5F86203DF6F7}" srcOrd="6" destOrd="0" presId="urn:microsoft.com/office/officeart/2011/layout/CircleProcess"/>
    <dgm:cxn modelId="{C062782C-6B2D-4557-8A7F-FCC7DE15FB79}" type="presParOf" srcId="{4C40E7C1-3FD5-4655-9525-5F86203DF6F7}" destId="{0592A173-D26B-434F-8322-38EF7CDD2CF7}" srcOrd="0" destOrd="0" presId="urn:microsoft.com/office/officeart/2011/layout/CircleProcess"/>
    <dgm:cxn modelId="{386EB779-544F-4AEE-8E29-E763A7958999}" type="presParOf" srcId="{F26BEC59-BE5E-49D4-9DCD-9B3208BBF2CD}" destId="{8AC245CD-0EEC-4517-9E94-3F202FA40AA0}" srcOrd="7" destOrd="0" presId="urn:microsoft.com/office/officeart/2011/layout/CircleProcess"/>
    <dgm:cxn modelId="{0CC1002C-05A3-42A4-9074-94F929EE3D80}" type="presParOf" srcId="{8AC245CD-0EEC-4517-9E94-3F202FA40AA0}" destId="{31FCE770-2197-4BA7-8E5A-318204F632C5}" srcOrd="0" destOrd="0" presId="urn:microsoft.com/office/officeart/2011/layout/CircleProcess"/>
    <dgm:cxn modelId="{19CF89F6-468C-41A9-AFE0-8A5DBC82C9C3}" type="presParOf" srcId="{F26BEC59-BE5E-49D4-9DCD-9B3208BBF2CD}" destId="{C281A86C-4ECD-4BB9-9C9D-A0546C62A807}" srcOrd="8" destOrd="0" presId="urn:microsoft.com/office/officeart/2011/layout/CircleProcess"/>
    <dgm:cxn modelId="{93C23529-32F6-4B81-BE9B-A082B01CA7C1}" type="presParOf" srcId="{F26BEC59-BE5E-49D4-9DCD-9B3208BBF2CD}" destId="{2DE4B11F-8CF7-4FDA-A78F-01E413DA5EC1}" srcOrd="9" destOrd="0" presId="urn:microsoft.com/office/officeart/2011/layout/CircleProcess"/>
    <dgm:cxn modelId="{FD95D5A8-EA16-4555-A7F7-B7F1B8602C11}" type="presParOf" srcId="{2DE4B11F-8CF7-4FDA-A78F-01E413DA5EC1}" destId="{BA98663F-9F5F-4F6C-8F23-0631D946EED6}" srcOrd="0" destOrd="0" presId="urn:microsoft.com/office/officeart/2011/layout/CircleProcess"/>
    <dgm:cxn modelId="{174341C5-E1BE-429A-88B8-5C6908142B2F}" type="presParOf" srcId="{F26BEC59-BE5E-49D4-9DCD-9B3208BBF2CD}" destId="{1930C061-E866-4A18-93AE-B9133DB1FBCC}" srcOrd="10" destOrd="0" presId="urn:microsoft.com/office/officeart/2011/layout/CircleProcess"/>
    <dgm:cxn modelId="{538F4E24-F0DE-4809-ABE6-879D53F6BAE2}" type="presParOf" srcId="{1930C061-E866-4A18-93AE-B9133DB1FBCC}" destId="{24609E83-3DEC-4539-AE5C-9633F2FD3F97}" srcOrd="0" destOrd="0" presId="urn:microsoft.com/office/officeart/2011/layout/CircleProcess"/>
    <dgm:cxn modelId="{86AC3EA0-005C-4704-BB5F-B3F7C2131EE8}" type="presParOf" srcId="{F26BEC59-BE5E-49D4-9DCD-9B3208BBF2CD}" destId="{2C8C458E-EF0D-4B6A-8641-1EA4039EB5A0}" srcOrd="11"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E7D00-27A7-48F4-A29B-452154CACFAC}">
      <dsp:nvSpPr>
        <dsp:cNvPr id="0" name=""/>
        <dsp:cNvSpPr/>
      </dsp:nvSpPr>
      <dsp:spPr>
        <a:xfrm>
          <a:off x="2347614" y="1734036"/>
          <a:ext cx="4319881" cy="4319881"/>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n-IN" sz="3400" kern="1200" dirty="0"/>
            <a:t>Double Taxation Avoidance Agreements</a:t>
          </a:r>
        </a:p>
      </dsp:txBody>
      <dsp:txXfrm>
        <a:off x="2980246" y="2366668"/>
        <a:ext cx="3054617" cy="3054617"/>
      </dsp:txXfrm>
    </dsp:sp>
    <dsp:sp modelId="{9FB548B6-9671-44D1-ADFC-45E8C767E44B}">
      <dsp:nvSpPr>
        <dsp:cNvPr id="0" name=""/>
        <dsp:cNvSpPr/>
      </dsp:nvSpPr>
      <dsp:spPr>
        <a:xfrm>
          <a:off x="2455557" y="771"/>
          <a:ext cx="4103995" cy="2159940"/>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n-IN" sz="3400" kern="1200" dirty="0"/>
            <a:t>Advance Rulings</a:t>
          </a:r>
        </a:p>
      </dsp:txBody>
      <dsp:txXfrm>
        <a:off x="3056573" y="317087"/>
        <a:ext cx="2901963" cy="1527308"/>
      </dsp:txXfrm>
    </dsp:sp>
    <dsp:sp modelId="{4B1AED65-CB68-497F-9FDB-250DBBDF3987}">
      <dsp:nvSpPr>
        <dsp:cNvPr id="0" name=""/>
        <dsp:cNvSpPr/>
      </dsp:nvSpPr>
      <dsp:spPr>
        <a:xfrm>
          <a:off x="5379890" y="2124008"/>
          <a:ext cx="3881802" cy="3410524"/>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n-IN" sz="3400" kern="1200" dirty="0"/>
            <a:t>Transfer Pricing</a:t>
          </a:r>
        </a:p>
      </dsp:txBody>
      <dsp:txXfrm>
        <a:off x="5948367" y="2623468"/>
        <a:ext cx="2744848" cy="2411604"/>
      </dsp:txXfrm>
    </dsp:sp>
    <dsp:sp modelId="{F403EB16-7D76-4C0F-983E-FF4E3231695E}">
      <dsp:nvSpPr>
        <dsp:cNvPr id="0" name=""/>
        <dsp:cNvSpPr/>
      </dsp:nvSpPr>
      <dsp:spPr>
        <a:xfrm>
          <a:off x="2455557" y="5627243"/>
          <a:ext cx="4103995" cy="2159940"/>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n-IN" sz="3400" kern="1200" dirty="0"/>
            <a:t>Special Provisions</a:t>
          </a:r>
        </a:p>
      </dsp:txBody>
      <dsp:txXfrm>
        <a:off x="3056573" y="5943559"/>
        <a:ext cx="2901963" cy="1527308"/>
      </dsp:txXfrm>
    </dsp:sp>
    <dsp:sp modelId="{0F664624-B3B8-4A61-8243-B0CE624A6E86}">
      <dsp:nvSpPr>
        <dsp:cNvPr id="0" name=""/>
        <dsp:cNvSpPr/>
      </dsp:nvSpPr>
      <dsp:spPr>
        <a:xfrm>
          <a:off x="-480546" y="2301006"/>
          <a:ext cx="4349731" cy="3502451"/>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n-IN" sz="3400" kern="1200" dirty="0"/>
            <a:t>Presumptive Taxations</a:t>
          </a:r>
        </a:p>
      </dsp:txBody>
      <dsp:txXfrm>
        <a:off x="156457" y="2813928"/>
        <a:ext cx="3075725" cy="24766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A05AD1-13BF-4B3B-AE2C-A0551A4F97E0}">
      <dsp:nvSpPr>
        <dsp:cNvPr id="0" name=""/>
        <dsp:cNvSpPr/>
      </dsp:nvSpPr>
      <dsp:spPr>
        <a:xfrm>
          <a:off x="0" y="0"/>
          <a:ext cx="12587693" cy="2085882"/>
        </a:xfrm>
        <a:prstGeom prst="roundRect">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5730" tIns="62865" rIns="125730" bIns="62865" numCol="1" spcCol="1270" anchor="ctr" anchorCtr="0">
          <a:noAutofit/>
        </a:bodyPr>
        <a:lstStyle/>
        <a:p>
          <a:pPr marL="0" lvl="0" indent="0" algn="ctr" defTabSz="1466850">
            <a:lnSpc>
              <a:spcPct val="90000"/>
            </a:lnSpc>
            <a:spcBef>
              <a:spcPct val="0"/>
            </a:spcBef>
            <a:spcAft>
              <a:spcPct val="35000"/>
            </a:spcAft>
            <a:buNone/>
          </a:pPr>
          <a:r>
            <a:rPr lang="en-US" sz="3300" kern="1200" dirty="0"/>
            <a:t>Any remuneration received by a foreign citizen as an employee of a foreign enterprise for services rendered by him in India is exempt, provided the following conditions are fulfilled:</a:t>
          </a:r>
          <a:endParaRPr lang="en-IN" sz="3300" kern="1200" dirty="0"/>
        </a:p>
      </dsp:txBody>
      <dsp:txXfrm>
        <a:off x="101824" y="101824"/>
        <a:ext cx="12384045" cy="18822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A05AD1-13BF-4B3B-AE2C-A0551A4F97E0}">
      <dsp:nvSpPr>
        <dsp:cNvPr id="0" name=""/>
        <dsp:cNvSpPr/>
      </dsp:nvSpPr>
      <dsp:spPr>
        <a:xfrm>
          <a:off x="12294" y="0"/>
          <a:ext cx="12587693" cy="2085882"/>
        </a:xfrm>
        <a:prstGeom prst="roundRect">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n-US" sz="2600" kern="1200" dirty="0"/>
            <a:t>Any income chargeable under the head "Salaries" received by or due to any such individual being a non resident as remuneration for services rendered in connection with his employment on a foreign ship where his total stay in India does not exceed in the aggregate a period of ninety days in the previous year</a:t>
          </a:r>
          <a:endParaRPr lang="en-IN" sz="2600" kern="1200" dirty="0"/>
        </a:p>
      </dsp:txBody>
      <dsp:txXfrm>
        <a:off x="114118" y="101824"/>
        <a:ext cx="12384045" cy="18822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03F4AA-0518-448A-B6E4-0E3DC2BE294A}">
      <dsp:nvSpPr>
        <dsp:cNvPr id="0" name=""/>
        <dsp:cNvSpPr/>
      </dsp:nvSpPr>
      <dsp:spPr>
        <a:xfrm>
          <a:off x="1091461" y="0"/>
          <a:ext cx="10417165" cy="6871725"/>
        </a:xfrm>
        <a:prstGeom prst="rightArrow">
          <a:avLst/>
        </a:prstGeom>
        <a:solidFill>
          <a:schemeClr val="accent2">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9EF145DF-7004-4DE2-82A9-C5ADA10F1DAC}">
      <dsp:nvSpPr>
        <dsp:cNvPr id="0" name=""/>
        <dsp:cNvSpPr/>
      </dsp:nvSpPr>
      <dsp:spPr>
        <a:xfrm>
          <a:off x="415298" y="2061517"/>
          <a:ext cx="3676646" cy="2748690"/>
        </a:xfrm>
        <a:prstGeom prst="roundRect">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IN" sz="2800" b="1" kern="1200" dirty="0">
              <a:solidFill>
                <a:srgbClr val="FF0000"/>
              </a:solidFill>
            </a:rPr>
            <a:t>Foreign company</a:t>
          </a:r>
          <a:r>
            <a:rPr lang="en-IN" sz="2800" b="1" kern="1200" dirty="0"/>
            <a:t> engaged in the business of</a:t>
          </a:r>
        </a:p>
      </dsp:txBody>
      <dsp:txXfrm>
        <a:off x="549478" y="2195697"/>
        <a:ext cx="3408286" cy="2480330"/>
      </dsp:txXfrm>
    </dsp:sp>
    <dsp:sp modelId="{02BEF7B4-71B6-40DF-AD72-DA79AC9581D6}">
      <dsp:nvSpPr>
        <dsp:cNvPr id="0" name=""/>
        <dsp:cNvSpPr/>
      </dsp:nvSpPr>
      <dsp:spPr>
        <a:xfrm>
          <a:off x="4289421" y="2061517"/>
          <a:ext cx="3676646" cy="2748690"/>
        </a:xfrm>
        <a:prstGeom prst="roundRect">
          <a:avLst/>
        </a:prstGeom>
        <a:solidFill>
          <a:schemeClr val="accent2">
            <a:hueOff val="1106460"/>
            <a:satOff val="5101"/>
            <a:lumOff val="784"/>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b="0" kern="1200" dirty="0"/>
            <a:t>civil construction or the business of erection of plant or machinery or testing or commissioning thereof, in connection with a turnkey power project approved by the central government</a:t>
          </a:r>
        </a:p>
      </dsp:txBody>
      <dsp:txXfrm>
        <a:off x="4423601" y="2195697"/>
        <a:ext cx="3408286" cy="2480330"/>
      </dsp:txXfrm>
    </dsp:sp>
    <dsp:sp modelId="{6B792C75-C20E-47D3-A564-97C756C04FEE}">
      <dsp:nvSpPr>
        <dsp:cNvPr id="0" name=""/>
        <dsp:cNvSpPr/>
      </dsp:nvSpPr>
      <dsp:spPr>
        <a:xfrm>
          <a:off x="8163543" y="2061517"/>
          <a:ext cx="3676646" cy="2748690"/>
        </a:xfrm>
        <a:prstGeom prst="roundRect">
          <a:avLst/>
        </a:prstGeom>
        <a:solidFill>
          <a:schemeClr val="accent2">
            <a:hueOff val="2212920"/>
            <a:satOff val="10201"/>
            <a:lumOff val="1569"/>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b="1" kern="1200" dirty="0"/>
            <a:t>Deemed income shall be 10% of amount paid or payable </a:t>
          </a:r>
          <a:r>
            <a:rPr lang="en-US" sz="2100" b="1" kern="1200" dirty="0"/>
            <a:t>(whether in or out of </a:t>
          </a:r>
          <a:r>
            <a:rPr lang="en-IN" sz="2100" b="1" kern="1200" dirty="0"/>
            <a:t>India) to the said assessee or to any person on his behalf on account of such activities</a:t>
          </a:r>
        </a:p>
      </dsp:txBody>
      <dsp:txXfrm>
        <a:off x="8297723" y="2195697"/>
        <a:ext cx="3408286" cy="24803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1AD0BA-DEC4-4761-9FB3-C3300C0F80DC}">
      <dsp:nvSpPr>
        <dsp:cNvPr id="0" name=""/>
        <dsp:cNvSpPr/>
      </dsp:nvSpPr>
      <dsp:spPr>
        <a:xfrm>
          <a:off x="-8807549" y="-1344928"/>
          <a:ext cx="10477810" cy="10477810"/>
        </a:xfrm>
        <a:prstGeom prst="blockArc">
          <a:avLst>
            <a:gd name="adj1" fmla="val 18900000"/>
            <a:gd name="adj2" fmla="val 2700000"/>
            <a:gd name="adj3" fmla="val 206"/>
          </a:avLst>
        </a:prstGeom>
        <a:noFill/>
        <a:ln w="19050" cap="flat" cmpd="sng" algn="ctr">
          <a:solidFill>
            <a:schemeClr val="accent2">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F65B6495-BAD9-4577-994C-1FC23A8A0D59}">
      <dsp:nvSpPr>
        <dsp:cNvPr id="0" name=""/>
        <dsp:cNvSpPr/>
      </dsp:nvSpPr>
      <dsp:spPr>
        <a:xfrm>
          <a:off x="728654" y="486591"/>
          <a:ext cx="11219871" cy="973805"/>
        </a:xfrm>
        <a:prstGeom prst="rect">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72958" tIns="60960" rIns="60960" bIns="60960" numCol="1" spcCol="1270" anchor="ctr" anchorCtr="0">
          <a:noAutofit/>
        </a:bodyPr>
        <a:lstStyle/>
        <a:p>
          <a:pPr marL="0" lvl="0" indent="0" algn="l" defTabSz="1066800">
            <a:lnSpc>
              <a:spcPct val="90000"/>
            </a:lnSpc>
            <a:spcBef>
              <a:spcPct val="0"/>
            </a:spcBef>
            <a:spcAft>
              <a:spcPct val="35000"/>
            </a:spcAft>
            <a:buNone/>
          </a:pPr>
          <a:r>
            <a:rPr lang="en-US" sz="2400" kern="1200" dirty="0"/>
            <a:t>The asset transferred must be a long </a:t>
          </a:r>
          <a:r>
            <a:rPr lang="en-IN" sz="2400" kern="1200" dirty="0"/>
            <a:t>term foreign exchange asset</a:t>
          </a:r>
        </a:p>
      </dsp:txBody>
      <dsp:txXfrm>
        <a:off x="728654" y="486591"/>
        <a:ext cx="11219871" cy="973805"/>
      </dsp:txXfrm>
    </dsp:sp>
    <dsp:sp modelId="{187A16DF-E143-4FA9-9EC7-5D95F0F449F4}">
      <dsp:nvSpPr>
        <dsp:cNvPr id="0" name=""/>
        <dsp:cNvSpPr/>
      </dsp:nvSpPr>
      <dsp:spPr>
        <a:xfrm>
          <a:off x="120025" y="364865"/>
          <a:ext cx="1217257" cy="1217257"/>
        </a:xfrm>
        <a:prstGeom prst="ellipse">
          <a:avLst/>
        </a:prstGeom>
        <a:solidFill>
          <a:schemeClr val="lt1">
            <a:hueOff val="0"/>
            <a:satOff val="0"/>
            <a:lumOff val="0"/>
            <a:alphaOff val="0"/>
          </a:schemeClr>
        </a:solid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FB139B53-CD2B-4415-96C5-19F58C00537B}">
      <dsp:nvSpPr>
        <dsp:cNvPr id="0" name=""/>
        <dsp:cNvSpPr/>
      </dsp:nvSpPr>
      <dsp:spPr>
        <a:xfrm>
          <a:off x="1426454" y="1946832"/>
          <a:ext cx="10522070" cy="973805"/>
        </a:xfrm>
        <a:prstGeom prst="rect">
          <a:avLst/>
        </a:prstGeom>
        <a:solidFill>
          <a:schemeClr val="accent3">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72958" tIns="60960" rIns="60960" bIns="60960" numCol="1" spcCol="1270" anchor="ctr" anchorCtr="0">
          <a:noAutofit/>
        </a:bodyPr>
        <a:lstStyle/>
        <a:p>
          <a:pPr marL="0" lvl="0" indent="0" algn="l" defTabSz="1066800">
            <a:lnSpc>
              <a:spcPct val="90000"/>
            </a:lnSpc>
            <a:spcBef>
              <a:spcPct val="0"/>
            </a:spcBef>
            <a:spcAft>
              <a:spcPct val="35000"/>
            </a:spcAft>
            <a:buNone/>
          </a:pPr>
          <a:r>
            <a:rPr lang="en-US" sz="2400" kern="1200" dirty="0"/>
            <a:t>Net consideration must be invested in any specified assets</a:t>
          </a:r>
          <a:endParaRPr lang="en-IN" sz="2400" kern="1200" dirty="0"/>
        </a:p>
      </dsp:txBody>
      <dsp:txXfrm>
        <a:off x="1426454" y="1946832"/>
        <a:ext cx="10522070" cy="973805"/>
      </dsp:txXfrm>
    </dsp:sp>
    <dsp:sp modelId="{A4B2C65D-B203-49BD-8C41-B533888D0A0F}">
      <dsp:nvSpPr>
        <dsp:cNvPr id="0" name=""/>
        <dsp:cNvSpPr/>
      </dsp:nvSpPr>
      <dsp:spPr>
        <a:xfrm>
          <a:off x="817826" y="1825107"/>
          <a:ext cx="1217257" cy="1217257"/>
        </a:xfrm>
        <a:prstGeom prst="ellipse">
          <a:avLst/>
        </a:prstGeom>
        <a:solidFill>
          <a:schemeClr val="lt1">
            <a:hueOff val="0"/>
            <a:satOff val="0"/>
            <a:lumOff val="0"/>
            <a:alphaOff val="0"/>
          </a:schemeClr>
        </a:solid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12FFF672-8FDF-424D-80EB-643177623498}">
      <dsp:nvSpPr>
        <dsp:cNvPr id="0" name=""/>
        <dsp:cNvSpPr/>
      </dsp:nvSpPr>
      <dsp:spPr>
        <a:xfrm>
          <a:off x="1640623" y="3407074"/>
          <a:ext cx="10307901" cy="973805"/>
        </a:xfrm>
        <a:prstGeom prst="rect">
          <a:avLst/>
        </a:prstGeom>
        <a:solidFill>
          <a:schemeClr val="accent4">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72958" tIns="60960" rIns="60960" bIns="60960" numCol="1" spcCol="1270" anchor="ctr" anchorCtr="0">
          <a:noAutofit/>
        </a:bodyPr>
        <a:lstStyle/>
        <a:p>
          <a:pPr marL="0" lvl="0" indent="0" algn="l" defTabSz="1066800">
            <a:lnSpc>
              <a:spcPct val="90000"/>
            </a:lnSpc>
            <a:spcBef>
              <a:spcPct val="0"/>
            </a:spcBef>
            <a:spcAft>
              <a:spcPct val="35000"/>
            </a:spcAft>
            <a:buNone/>
          </a:pPr>
          <a:r>
            <a:rPr lang="en-US" sz="2400" kern="1200" dirty="0"/>
            <a:t>Investment to be made within six months of transfer</a:t>
          </a:r>
          <a:endParaRPr lang="en-IN" sz="2400" kern="1200" dirty="0"/>
        </a:p>
      </dsp:txBody>
      <dsp:txXfrm>
        <a:off x="1640623" y="3407074"/>
        <a:ext cx="10307901" cy="973805"/>
      </dsp:txXfrm>
    </dsp:sp>
    <dsp:sp modelId="{C18049B4-052B-46AA-9EE2-6C49A3FB1E9D}">
      <dsp:nvSpPr>
        <dsp:cNvPr id="0" name=""/>
        <dsp:cNvSpPr/>
      </dsp:nvSpPr>
      <dsp:spPr>
        <a:xfrm>
          <a:off x="1031994" y="3285348"/>
          <a:ext cx="1217257" cy="1217257"/>
        </a:xfrm>
        <a:prstGeom prst="ellipse">
          <a:avLst/>
        </a:prstGeom>
        <a:solidFill>
          <a:schemeClr val="lt1">
            <a:hueOff val="0"/>
            <a:satOff val="0"/>
            <a:lumOff val="0"/>
            <a:alphaOff val="0"/>
          </a:schemeClr>
        </a:solid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5231105E-FBC6-48C4-AB28-0FDBE6D8DA2D}">
      <dsp:nvSpPr>
        <dsp:cNvPr id="0" name=""/>
        <dsp:cNvSpPr/>
      </dsp:nvSpPr>
      <dsp:spPr>
        <a:xfrm>
          <a:off x="1426454" y="4867315"/>
          <a:ext cx="10522070" cy="973805"/>
        </a:xfrm>
        <a:prstGeom prst="rect">
          <a:avLst/>
        </a:prstGeom>
        <a:solidFill>
          <a:schemeClr val="accent5">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72958" tIns="60960" rIns="60960" bIns="60960" numCol="1" spcCol="1270" anchor="ctr" anchorCtr="0">
          <a:noAutofit/>
        </a:bodyPr>
        <a:lstStyle/>
        <a:p>
          <a:pPr marL="0" lvl="0" indent="0" algn="l" defTabSz="1066800">
            <a:lnSpc>
              <a:spcPct val="90000"/>
            </a:lnSpc>
            <a:spcBef>
              <a:spcPct val="0"/>
            </a:spcBef>
            <a:spcAft>
              <a:spcPct val="35000"/>
            </a:spcAft>
            <a:buNone/>
          </a:pPr>
          <a:r>
            <a:rPr lang="en-US" sz="2400" kern="1200" dirty="0"/>
            <a:t>If only a portion of the net consideration is reinvested, then</a:t>
          </a:r>
          <a:endParaRPr lang="en-IN" sz="2400" kern="1200" dirty="0"/>
        </a:p>
        <a:p>
          <a:pPr marL="0" lvl="0" indent="0" algn="l" defTabSz="1066800">
            <a:lnSpc>
              <a:spcPct val="90000"/>
            </a:lnSpc>
            <a:spcBef>
              <a:spcPct val="0"/>
            </a:spcBef>
            <a:spcAft>
              <a:spcPct val="35000"/>
            </a:spcAft>
            <a:buNone/>
          </a:pPr>
          <a:r>
            <a:rPr lang="en-US" sz="2400" kern="1200" dirty="0"/>
            <a:t>proportionate amount shall not be chargeable to tax</a:t>
          </a:r>
          <a:endParaRPr lang="en-IN" sz="2400" kern="1200" dirty="0"/>
        </a:p>
      </dsp:txBody>
      <dsp:txXfrm>
        <a:off x="1426454" y="4867315"/>
        <a:ext cx="10522070" cy="973805"/>
      </dsp:txXfrm>
    </dsp:sp>
    <dsp:sp modelId="{44923936-36E6-42C1-984E-CADD0321C886}">
      <dsp:nvSpPr>
        <dsp:cNvPr id="0" name=""/>
        <dsp:cNvSpPr/>
      </dsp:nvSpPr>
      <dsp:spPr>
        <a:xfrm>
          <a:off x="817826" y="4745589"/>
          <a:ext cx="1217257" cy="1217257"/>
        </a:xfrm>
        <a:prstGeom prst="ellipse">
          <a:avLst/>
        </a:prstGeom>
        <a:solidFill>
          <a:schemeClr val="lt1">
            <a:hueOff val="0"/>
            <a:satOff val="0"/>
            <a:lumOff val="0"/>
            <a:alphaOff val="0"/>
          </a:schemeClr>
        </a:solid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7BDF2587-A68C-47B2-B834-34E8855BE942}">
      <dsp:nvSpPr>
        <dsp:cNvPr id="0" name=""/>
        <dsp:cNvSpPr/>
      </dsp:nvSpPr>
      <dsp:spPr>
        <a:xfrm>
          <a:off x="728654" y="6146375"/>
          <a:ext cx="11219871" cy="1336168"/>
        </a:xfrm>
        <a:prstGeom prst="rect">
          <a:avLst/>
        </a:prstGeom>
        <a:solidFill>
          <a:schemeClr val="accent6">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72958" tIns="58420" rIns="58420" bIns="58420" numCol="1" spcCol="1270" anchor="ctr" anchorCtr="0">
          <a:noAutofit/>
        </a:bodyPr>
        <a:lstStyle/>
        <a:p>
          <a:pPr marL="0" lvl="0" indent="0" algn="l" defTabSz="1022350">
            <a:lnSpc>
              <a:spcPct val="90000"/>
            </a:lnSpc>
            <a:spcBef>
              <a:spcPct val="0"/>
            </a:spcBef>
            <a:spcAft>
              <a:spcPct val="35000"/>
            </a:spcAft>
            <a:buNone/>
          </a:pPr>
          <a:r>
            <a:rPr lang="en-US" sz="2300" kern="1200" dirty="0"/>
            <a:t>New Asset should not be transferred within three years from its acquisition date. If transferred within three years, the capital gains not deemed as transfer earlier shall be chargeable to tax in the year of transfer of new asset.</a:t>
          </a:r>
          <a:endParaRPr lang="en-IN" sz="2300" kern="1200" dirty="0"/>
        </a:p>
      </dsp:txBody>
      <dsp:txXfrm>
        <a:off x="728654" y="6146375"/>
        <a:ext cx="11219871" cy="1336168"/>
      </dsp:txXfrm>
    </dsp:sp>
    <dsp:sp modelId="{30EDA23C-1FDF-48B0-9FCA-FFB57C65877D}">
      <dsp:nvSpPr>
        <dsp:cNvPr id="0" name=""/>
        <dsp:cNvSpPr/>
      </dsp:nvSpPr>
      <dsp:spPr>
        <a:xfrm>
          <a:off x="120025" y="6205831"/>
          <a:ext cx="1217257" cy="1217257"/>
        </a:xfrm>
        <a:prstGeom prst="ellipse">
          <a:avLst/>
        </a:prstGeom>
        <a:solidFill>
          <a:schemeClr val="lt1">
            <a:hueOff val="0"/>
            <a:satOff val="0"/>
            <a:lumOff val="0"/>
            <a:alphaOff val="0"/>
          </a:schemeClr>
        </a:solid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8D164B-0F13-45AF-90EA-45F5ADE18632}">
      <dsp:nvSpPr>
        <dsp:cNvPr id="0" name=""/>
        <dsp:cNvSpPr/>
      </dsp:nvSpPr>
      <dsp:spPr>
        <a:xfrm>
          <a:off x="-8905791" y="-1449746"/>
          <a:ext cx="10683047" cy="10683047"/>
        </a:xfrm>
        <a:prstGeom prst="blockArc">
          <a:avLst>
            <a:gd name="adj1" fmla="val 18900000"/>
            <a:gd name="adj2" fmla="val 2700000"/>
            <a:gd name="adj3" fmla="val 202"/>
          </a:avLst>
        </a:prstGeom>
        <a:noFill/>
        <a:ln w="1905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DA24E7D-5E33-4237-9A0C-112ADF493430}">
      <dsp:nvSpPr>
        <dsp:cNvPr id="0" name=""/>
        <dsp:cNvSpPr/>
      </dsp:nvSpPr>
      <dsp:spPr>
        <a:xfrm>
          <a:off x="1459691" y="699935"/>
          <a:ext cx="10906615" cy="1690681"/>
        </a:xfrm>
        <a:prstGeom prst="rect">
          <a:avLst/>
        </a:prstGeom>
        <a:gradFill rotWithShape="0">
          <a:gsLst>
            <a:gs pos="0">
              <a:schemeClr val="accent4">
                <a:hueOff val="0"/>
                <a:satOff val="0"/>
                <a:lumOff val="0"/>
                <a:alphaOff val="0"/>
                <a:tint val="94000"/>
                <a:satMod val="100000"/>
                <a:lumMod val="104000"/>
              </a:schemeClr>
            </a:gs>
            <a:gs pos="69000">
              <a:schemeClr val="accent4">
                <a:hueOff val="0"/>
                <a:satOff val="0"/>
                <a:lumOff val="0"/>
                <a:alphaOff val="0"/>
                <a:shade val="86000"/>
                <a:satMod val="130000"/>
                <a:lumMod val="102000"/>
              </a:schemeClr>
            </a:gs>
            <a:gs pos="100000">
              <a:schemeClr val="accent4">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00612" tIns="45720" rIns="45720" bIns="45720" numCol="1" spcCol="1270" anchor="ctr" anchorCtr="0">
          <a:noAutofit/>
        </a:bodyPr>
        <a:lstStyle/>
        <a:p>
          <a:pPr marL="0" lvl="0" indent="0" algn="l" defTabSz="800100">
            <a:lnSpc>
              <a:spcPct val="90000"/>
            </a:lnSpc>
            <a:spcBef>
              <a:spcPct val="0"/>
            </a:spcBef>
            <a:spcAft>
              <a:spcPct val="35000"/>
            </a:spcAft>
            <a:buNone/>
          </a:pPr>
          <a:r>
            <a:rPr lang="en-IN" sz="1800" kern="1200" dirty="0"/>
            <a:t>• </a:t>
          </a:r>
          <a:r>
            <a:rPr lang="en-US" sz="1800" b="1" kern="1200" dirty="0"/>
            <a:t>It shall not be necessary for an NRI to furnish the ROI under Section 139(1) of the Act if</a:t>
          </a:r>
          <a:endParaRPr lang="en-IN" sz="1800" b="1" kern="1200" dirty="0"/>
        </a:p>
        <a:p>
          <a:pPr marL="0" lvl="0" indent="0" algn="l" defTabSz="800100">
            <a:lnSpc>
              <a:spcPct val="90000"/>
            </a:lnSpc>
            <a:spcBef>
              <a:spcPct val="0"/>
            </a:spcBef>
            <a:spcAft>
              <a:spcPct val="35000"/>
            </a:spcAft>
            <a:buNone/>
          </a:pPr>
          <a:r>
            <a:rPr lang="en-IN" sz="1800" kern="1200" dirty="0"/>
            <a:t>• </a:t>
          </a:r>
          <a:r>
            <a:rPr lang="en-US" sz="1800" b="1" kern="1200" dirty="0"/>
            <a:t>Total income consists of only investment income or income by way of long term capital gains defined earlier or both; and</a:t>
          </a:r>
        </a:p>
        <a:p>
          <a:pPr marL="0" lvl="0" indent="0" algn="l" defTabSz="800100">
            <a:lnSpc>
              <a:spcPct val="90000"/>
            </a:lnSpc>
            <a:spcBef>
              <a:spcPct val="0"/>
            </a:spcBef>
            <a:spcAft>
              <a:spcPct val="35000"/>
            </a:spcAft>
            <a:buNone/>
          </a:pPr>
          <a:r>
            <a:rPr lang="en-US" sz="1800" b="1" kern="1200" dirty="0"/>
            <a:t>TDS has been deducted from such income as per provisions of Act</a:t>
          </a:r>
          <a:endParaRPr lang="en-IN" sz="1800" b="1" kern="1200" dirty="0"/>
        </a:p>
      </dsp:txBody>
      <dsp:txXfrm>
        <a:off x="1459691" y="699935"/>
        <a:ext cx="10906615" cy="1690681"/>
      </dsp:txXfrm>
    </dsp:sp>
    <dsp:sp modelId="{E93FE7EF-949B-4053-80EE-D69C969A1A8C}">
      <dsp:nvSpPr>
        <dsp:cNvPr id="0" name=""/>
        <dsp:cNvSpPr/>
      </dsp:nvSpPr>
      <dsp:spPr>
        <a:xfrm>
          <a:off x="41886" y="77139"/>
          <a:ext cx="2835609" cy="2835609"/>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ln>
        <a:effectLst>
          <a:outerShdw blurRad="50800" dist="38100" dir="5400000" sy="96000" rotWithShape="0">
            <a:srgbClr val="000000">
              <a:alpha val="54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753755B8-3654-4D60-BFF1-C0E4A1788D91}">
      <dsp:nvSpPr>
        <dsp:cNvPr id="0" name=""/>
        <dsp:cNvSpPr/>
      </dsp:nvSpPr>
      <dsp:spPr>
        <a:xfrm>
          <a:off x="1459691" y="3346829"/>
          <a:ext cx="10906615" cy="4493261"/>
        </a:xfrm>
        <a:prstGeom prst="rect">
          <a:avLst/>
        </a:prstGeom>
        <a:gradFill rotWithShape="0">
          <a:gsLst>
            <a:gs pos="0">
              <a:schemeClr val="accent4">
                <a:hueOff val="4290800"/>
                <a:satOff val="1883"/>
                <a:lumOff val="-5490"/>
                <a:alphaOff val="0"/>
                <a:tint val="94000"/>
                <a:satMod val="100000"/>
                <a:lumMod val="104000"/>
              </a:schemeClr>
            </a:gs>
            <a:gs pos="69000">
              <a:schemeClr val="accent4">
                <a:hueOff val="4290800"/>
                <a:satOff val="1883"/>
                <a:lumOff val="-5490"/>
                <a:alphaOff val="0"/>
                <a:shade val="86000"/>
                <a:satMod val="130000"/>
                <a:lumMod val="102000"/>
              </a:schemeClr>
            </a:gs>
            <a:gs pos="100000">
              <a:schemeClr val="accent4">
                <a:hueOff val="4290800"/>
                <a:satOff val="1883"/>
                <a:lumOff val="-549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00612" tIns="60960" rIns="60960" bIns="60960" numCol="1" spcCol="1270" anchor="ctr" anchorCtr="0">
          <a:noAutofit/>
        </a:bodyPr>
        <a:lstStyle/>
        <a:p>
          <a:pPr marL="0" lvl="0" indent="0" algn="l" defTabSz="1066800">
            <a:lnSpc>
              <a:spcPct val="90000"/>
            </a:lnSpc>
            <a:spcBef>
              <a:spcPct val="0"/>
            </a:spcBef>
            <a:spcAft>
              <a:spcPct val="35000"/>
            </a:spcAft>
            <a:buNone/>
          </a:pPr>
          <a:r>
            <a:rPr lang="en-IN" sz="2400" kern="1200" dirty="0"/>
            <a:t>• </a:t>
          </a:r>
          <a:r>
            <a:rPr lang="en-US" sz="2400" kern="1200" dirty="0"/>
            <a:t>Where a person, who is a non resident Indian in any previous year, becomes assessable as a resident in India in any subsequent year</a:t>
          </a:r>
          <a:r>
            <a:rPr lang="en-IN" sz="2400" kern="1200" dirty="0"/>
            <a:t>•</a:t>
          </a:r>
        </a:p>
        <a:p>
          <a:pPr marL="0" lvl="0" indent="0" algn="l" defTabSz="1066800">
            <a:lnSpc>
              <a:spcPct val="90000"/>
            </a:lnSpc>
            <a:spcBef>
              <a:spcPct val="0"/>
            </a:spcBef>
            <a:spcAft>
              <a:spcPct val="35000"/>
            </a:spcAft>
            <a:buNone/>
          </a:pPr>
          <a:r>
            <a:rPr lang="en-IN" sz="2400" kern="1200" dirty="0"/>
            <a:t>• </a:t>
          </a:r>
          <a:r>
            <a:rPr lang="en-US" sz="2400" kern="1200" dirty="0"/>
            <a:t>He may furnish to the Assessing Officer a declaration in writing along with his return of income for</a:t>
          </a:r>
          <a:r>
            <a:rPr lang="en-IN" sz="2400" kern="1200" dirty="0"/>
            <a:t>the said AY</a:t>
          </a:r>
        </a:p>
        <a:p>
          <a:pPr marL="0" lvl="0" indent="0" algn="l" defTabSz="1066800">
            <a:lnSpc>
              <a:spcPct val="90000"/>
            </a:lnSpc>
            <a:spcBef>
              <a:spcPct val="0"/>
            </a:spcBef>
            <a:spcAft>
              <a:spcPct val="35000"/>
            </a:spcAft>
            <a:buNone/>
          </a:pPr>
          <a:r>
            <a:rPr lang="en-IN" sz="2400" kern="1200" dirty="0"/>
            <a:t>• </a:t>
          </a:r>
          <a:r>
            <a:rPr lang="en-US" sz="2400" kern="1200" dirty="0"/>
            <a:t>That the provisions of this Chapter should continue to apply to him in relation to the investment income derived from a foreign exchange asset (other than shares of Indian company)</a:t>
          </a:r>
        </a:p>
        <a:p>
          <a:pPr marL="0" lvl="0" indent="0" algn="l" defTabSz="1066800">
            <a:lnSpc>
              <a:spcPct val="90000"/>
            </a:lnSpc>
            <a:spcBef>
              <a:spcPct val="0"/>
            </a:spcBef>
            <a:spcAft>
              <a:spcPct val="35000"/>
            </a:spcAft>
            <a:buNone/>
          </a:pPr>
          <a:r>
            <a:rPr lang="en-IN" sz="2400" kern="1200" dirty="0"/>
            <a:t>• </a:t>
          </a:r>
          <a:r>
            <a:rPr lang="en-US" sz="2400" kern="1200" dirty="0"/>
            <a:t>The provisions of this Chapter shall then continue to apply to him in relation to such income for that AY and for every subsequent AY until the transfer or conversion (otherwise than by transfer) into</a:t>
          </a:r>
          <a:r>
            <a:rPr lang="en-IN" sz="2400" kern="1200" dirty="0"/>
            <a:t>money of such assets.</a:t>
          </a:r>
        </a:p>
      </dsp:txBody>
      <dsp:txXfrm>
        <a:off x="1459691" y="3346829"/>
        <a:ext cx="10906615" cy="4493261"/>
      </dsp:txXfrm>
    </dsp:sp>
    <dsp:sp modelId="{449F2E5C-0CBF-43E6-B95B-8D69C8CD74B2}">
      <dsp:nvSpPr>
        <dsp:cNvPr id="0" name=""/>
        <dsp:cNvSpPr/>
      </dsp:nvSpPr>
      <dsp:spPr>
        <a:xfrm>
          <a:off x="41886" y="4175656"/>
          <a:ext cx="2835609" cy="2835609"/>
        </a:xfrm>
        <a:prstGeom prst="ellipse">
          <a:avLst/>
        </a:prstGeom>
        <a:solidFill>
          <a:schemeClr val="lt1">
            <a:hueOff val="0"/>
            <a:satOff val="0"/>
            <a:lumOff val="0"/>
            <a:alphaOff val="0"/>
          </a:schemeClr>
        </a:solidFill>
        <a:ln w="12700" cap="flat" cmpd="sng" algn="ctr">
          <a:solidFill>
            <a:schemeClr val="accent4">
              <a:hueOff val="4290800"/>
              <a:satOff val="1883"/>
              <a:lumOff val="-5490"/>
              <a:alphaOff val="0"/>
            </a:schemeClr>
          </a:solidFill>
          <a:prstDash val="solid"/>
        </a:ln>
        <a:effectLst>
          <a:outerShdw blurRad="50800" dist="38100" dir="5400000" sy="96000" rotWithShape="0">
            <a:srgbClr val="000000">
              <a:alpha val="54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DF96BB-0371-45DB-91A6-6DFEA29C1BDF}">
      <dsp:nvSpPr>
        <dsp:cNvPr id="0" name=""/>
        <dsp:cNvSpPr/>
      </dsp:nvSpPr>
      <dsp:spPr>
        <a:xfrm>
          <a:off x="11341956" y="2120637"/>
          <a:ext cx="3394397" cy="3394570"/>
        </a:xfrm>
        <a:prstGeom prst="ellipse">
          <a:avLst/>
        </a:prstGeom>
        <a:solidFill>
          <a:schemeClr val="accent3">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328C5317-67EE-490D-BFDF-D71266EFF873}">
      <dsp:nvSpPr>
        <dsp:cNvPr id="0" name=""/>
        <dsp:cNvSpPr/>
      </dsp:nvSpPr>
      <dsp:spPr>
        <a:xfrm>
          <a:off x="11455491" y="2233810"/>
          <a:ext cx="3168783" cy="3168226"/>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IN" sz="1800" b="1" kern="1200">
              <a:solidFill>
                <a:schemeClr val="bg1"/>
              </a:solidFill>
            </a:rPr>
            <a:t>his total income for that AY shall be computed and tax on total income shall be charged in Accordance with the other provisions of this Act</a:t>
          </a:r>
          <a:endParaRPr lang="en-IN" sz="1800" b="1" kern="1200" dirty="0">
            <a:solidFill>
              <a:schemeClr val="bg1"/>
            </a:solidFill>
          </a:endParaRPr>
        </a:p>
      </dsp:txBody>
      <dsp:txXfrm>
        <a:off x="11908174" y="2686498"/>
        <a:ext cx="2263416" cy="2262848"/>
      </dsp:txXfrm>
    </dsp:sp>
    <dsp:sp modelId="{51E823C5-33C6-404F-BC4E-F87AEB92D886}">
      <dsp:nvSpPr>
        <dsp:cNvPr id="0" name=""/>
        <dsp:cNvSpPr/>
      </dsp:nvSpPr>
      <dsp:spPr>
        <a:xfrm rot="2700000">
          <a:off x="7819441" y="2120399"/>
          <a:ext cx="3394452" cy="3394452"/>
        </a:xfrm>
        <a:prstGeom prst="teardrop">
          <a:avLst>
            <a:gd name="adj" fmla="val 100000"/>
          </a:avLst>
        </a:prstGeom>
        <a:solidFill>
          <a:schemeClr val="accent3">
            <a:hueOff val="1380902"/>
            <a:satOff val="-2497"/>
            <a:lumOff val="1699"/>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55D22048-C1A9-4792-BC8C-F22430FF21EE}">
      <dsp:nvSpPr>
        <dsp:cNvPr id="0" name=""/>
        <dsp:cNvSpPr/>
      </dsp:nvSpPr>
      <dsp:spPr>
        <a:xfrm>
          <a:off x="7947559" y="2233810"/>
          <a:ext cx="3168783" cy="3168226"/>
        </a:xfrm>
        <a:prstGeom prst="ellipse">
          <a:avLst/>
        </a:prstGeom>
        <a:solidFill>
          <a:schemeClr val="lt1">
            <a:alpha val="90000"/>
            <a:hueOff val="0"/>
            <a:satOff val="0"/>
            <a:lumOff val="0"/>
            <a:alphaOff val="0"/>
          </a:schemeClr>
        </a:solidFill>
        <a:ln w="12700" cap="flat" cmpd="sng" algn="ctr">
          <a:solidFill>
            <a:schemeClr val="accent3">
              <a:hueOff val="1380902"/>
              <a:satOff val="-2497"/>
              <a:lumOff val="1699"/>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1"/>
              </a:solidFill>
            </a:rPr>
            <a:t>and if he does so, </a:t>
          </a:r>
          <a:r>
            <a:rPr lang="en-IN" sz="1800" b="1" kern="1200" dirty="0">
              <a:solidFill>
                <a:schemeClr val="bg1"/>
              </a:solidFill>
            </a:rPr>
            <a:t>the provisions of this Chapter shall not </a:t>
          </a:r>
          <a:r>
            <a:rPr lang="en-US" sz="1800" b="1" kern="1200" dirty="0">
              <a:solidFill>
                <a:schemeClr val="bg1"/>
              </a:solidFill>
            </a:rPr>
            <a:t>apply to him for that </a:t>
          </a:r>
          <a:r>
            <a:rPr lang="en-IN" sz="1800" b="1" kern="1200" dirty="0">
              <a:solidFill>
                <a:schemeClr val="bg1"/>
              </a:solidFill>
            </a:rPr>
            <a:t>AY; and</a:t>
          </a:r>
        </a:p>
      </dsp:txBody>
      <dsp:txXfrm>
        <a:off x="8400242" y="2686498"/>
        <a:ext cx="2263416" cy="2262848"/>
      </dsp:txXfrm>
    </dsp:sp>
    <dsp:sp modelId="{0592A173-D26B-434F-8322-38EF7CDD2CF7}">
      <dsp:nvSpPr>
        <dsp:cNvPr id="0" name=""/>
        <dsp:cNvSpPr/>
      </dsp:nvSpPr>
      <dsp:spPr>
        <a:xfrm rot="2700000">
          <a:off x="4326065" y="2120399"/>
          <a:ext cx="3394452" cy="3394452"/>
        </a:xfrm>
        <a:prstGeom prst="teardrop">
          <a:avLst>
            <a:gd name="adj" fmla="val 100000"/>
          </a:avLst>
        </a:prstGeom>
        <a:solidFill>
          <a:schemeClr val="accent3">
            <a:hueOff val="2761803"/>
            <a:satOff val="-4994"/>
            <a:lumOff val="3399"/>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31FCE770-2197-4BA7-8E5A-318204F632C5}">
      <dsp:nvSpPr>
        <dsp:cNvPr id="0" name=""/>
        <dsp:cNvSpPr/>
      </dsp:nvSpPr>
      <dsp:spPr>
        <a:xfrm>
          <a:off x="4439627" y="2233810"/>
          <a:ext cx="3168783" cy="3168226"/>
        </a:xfrm>
        <a:prstGeom prst="ellipse">
          <a:avLst/>
        </a:prstGeom>
        <a:solidFill>
          <a:schemeClr val="lt1">
            <a:alpha val="90000"/>
            <a:hueOff val="0"/>
            <a:satOff val="0"/>
            <a:lumOff val="0"/>
            <a:alphaOff val="0"/>
          </a:schemeClr>
        </a:solidFill>
        <a:ln w="12700" cap="flat" cmpd="sng" algn="ctr">
          <a:solidFill>
            <a:schemeClr val="accent3">
              <a:hueOff val="2761803"/>
              <a:satOff val="-4994"/>
              <a:lumOff val="3399"/>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IN" sz="1800" b="1" kern="1200">
              <a:solidFill>
                <a:schemeClr val="bg1"/>
              </a:solidFill>
            </a:rPr>
            <a:t>declaring there in that the provisions of this Chapter shall </a:t>
          </a:r>
          <a:r>
            <a:rPr lang="en-US" sz="1800" b="1" kern="1200">
              <a:solidFill>
                <a:schemeClr val="bg1"/>
              </a:solidFill>
            </a:rPr>
            <a:t>not apply to him for </a:t>
          </a:r>
          <a:r>
            <a:rPr lang="en-IN" sz="1800" b="1" kern="1200">
              <a:solidFill>
                <a:schemeClr val="bg1"/>
              </a:solidFill>
            </a:rPr>
            <a:t>that AY;</a:t>
          </a:r>
          <a:endParaRPr lang="en-IN" sz="1800" b="1" kern="1200" dirty="0">
            <a:solidFill>
              <a:schemeClr val="bg1"/>
            </a:solidFill>
          </a:endParaRPr>
        </a:p>
      </dsp:txBody>
      <dsp:txXfrm>
        <a:off x="4892310" y="2686498"/>
        <a:ext cx="2263416" cy="2262848"/>
      </dsp:txXfrm>
    </dsp:sp>
    <dsp:sp modelId="{BA98663F-9F5F-4F6C-8F23-0631D946EED6}">
      <dsp:nvSpPr>
        <dsp:cNvPr id="0" name=""/>
        <dsp:cNvSpPr/>
      </dsp:nvSpPr>
      <dsp:spPr>
        <a:xfrm rot="2700000">
          <a:off x="818133" y="2120399"/>
          <a:ext cx="3394452" cy="3394452"/>
        </a:xfrm>
        <a:prstGeom prst="teardrop">
          <a:avLst>
            <a:gd name="adj" fmla="val 100000"/>
          </a:avLst>
        </a:prstGeom>
        <a:solidFill>
          <a:schemeClr val="accent3">
            <a:hueOff val="4142704"/>
            <a:satOff val="-7491"/>
            <a:lumOff val="5098"/>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24609E83-3DEC-4539-AE5C-9633F2FD3F97}">
      <dsp:nvSpPr>
        <dsp:cNvPr id="0" name=""/>
        <dsp:cNvSpPr/>
      </dsp:nvSpPr>
      <dsp:spPr>
        <a:xfrm>
          <a:off x="931695" y="2233810"/>
          <a:ext cx="3168783" cy="3168226"/>
        </a:xfrm>
        <a:prstGeom prst="ellipse">
          <a:avLst/>
        </a:prstGeom>
        <a:solidFill>
          <a:schemeClr val="lt1">
            <a:alpha val="90000"/>
            <a:hueOff val="0"/>
            <a:satOff val="0"/>
            <a:lumOff val="0"/>
            <a:alphaOff val="0"/>
          </a:schemeClr>
        </a:solidFill>
        <a:ln w="12700" cap="flat" cmpd="sng" algn="ctr">
          <a:solidFill>
            <a:schemeClr val="accent3">
              <a:hueOff val="4142704"/>
              <a:satOff val="-7491"/>
              <a:lumOff val="5098"/>
              <a:alphaOff val="0"/>
            </a:schemeClr>
          </a:solidFill>
          <a:prstDash val="solid"/>
        </a:ln>
        <a:effectLst/>
        <a:sp3d z="57200" extrusionH="600" contourW="3000">
          <a:bevelT w="48600" h="18600" prst="relaxedInset"/>
          <a:bevelB w="48600" h="8600" prst="relaxedInset"/>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IN" sz="1800" b="1" i="0" kern="1200" dirty="0">
              <a:solidFill>
                <a:schemeClr val="bg1"/>
              </a:solidFill>
            </a:rPr>
            <a:t>An NRI may elect not to be governed by the provisions of this Chapter for any AY by furnishing his return of income for that AY under Section 139 of the Act;</a:t>
          </a:r>
        </a:p>
      </dsp:txBody>
      <dsp:txXfrm>
        <a:off x="1384378" y="2686498"/>
        <a:ext cx="2263416" cy="2262848"/>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D18E60-4300-4729-A0D7-6AB984C3922D}" type="datetimeFigureOut">
              <a:rPr lang="en-US" smtClean="0"/>
              <a:t>5/25/2023</a:t>
            </a:fld>
            <a:endParaRPr lang="en-US"/>
          </a:p>
        </p:txBody>
      </p:sp>
      <p:sp>
        <p:nvSpPr>
          <p:cNvPr id="4" name="Slide Image Placeholder 3"/>
          <p:cNvSpPr>
            <a:spLocks noGrp="1" noRot="1" noChangeAspect="1"/>
          </p:cNvSpPr>
          <p:nvPr>
            <p:ph type="sldImg" idx="2"/>
          </p:nvPr>
        </p:nvSpPr>
        <p:spPr>
          <a:xfrm>
            <a:off x="1428750" y="1143000"/>
            <a:ext cx="40005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533E96-F078-4B3D-A8F4-F1AF21EBC357}" type="slidenum">
              <a:rPr lang="en-US" smtClean="0"/>
              <a:t>‹#›</a:t>
            </a:fld>
            <a:endParaRPr lang="en-US"/>
          </a:p>
        </p:txBody>
      </p:sp>
    </p:spTree>
    <p:extLst>
      <p:ext uri="{BB962C8B-B14F-4D97-AF65-F5344CB8AC3E}">
        <p14:creationId xmlns:p14="http://schemas.microsoft.com/office/powerpoint/2010/main" val="2844300161"/>
      </p:ext>
    </p:extLst>
  </p:cSld>
  <p:clrMap bg1="lt1" tx1="dk1" bg2="lt2" tx2="dk2" accent1="accent1" accent2="accent2" accent3="accent3" accent4="accent4" accent5="accent5" accent6="accent6" hlink="hlink" folHlink="folHlink"/>
  <p:notesStyle>
    <a:lvl1pPr marL="0" algn="l" defTabSz="1373074" rtl="0" eaLnBrk="1" latinLnBrk="0" hangingPunct="1">
      <a:defRPr sz="1803" kern="1200">
        <a:solidFill>
          <a:schemeClr val="tx1"/>
        </a:solidFill>
        <a:latin typeface="+mn-lt"/>
        <a:ea typeface="+mn-ea"/>
        <a:cs typeface="+mn-cs"/>
      </a:defRPr>
    </a:lvl1pPr>
    <a:lvl2pPr marL="686536" algn="l" defTabSz="1373074" rtl="0" eaLnBrk="1" latinLnBrk="0" hangingPunct="1">
      <a:defRPr sz="1803" kern="1200">
        <a:solidFill>
          <a:schemeClr val="tx1"/>
        </a:solidFill>
        <a:latin typeface="+mn-lt"/>
        <a:ea typeface="+mn-ea"/>
        <a:cs typeface="+mn-cs"/>
      </a:defRPr>
    </a:lvl2pPr>
    <a:lvl3pPr marL="1373074" algn="l" defTabSz="1373074" rtl="0" eaLnBrk="1" latinLnBrk="0" hangingPunct="1">
      <a:defRPr sz="1803" kern="1200">
        <a:solidFill>
          <a:schemeClr val="tx1"/>
        </a:solidFill>
        <a:latin typeface="+mn-lt"/>
        <a:ea typeface="+mn-ea"/>
        <a:cs typeface="+mn-cs"/>
      </a:defRPr>
    </a:lvl3pPr>
    <a:lvl4pPr marL="2059611" algn="l" defTabSz="1373074" rtl="0" eaLnBrk="1" latinLnBrk="0" hangingPunct="1">
      <a:defRPr sz="1803" kern="1200">
        <a:solidFill>
          <a:schemeClr val="tx1"/>
        </a:solidFill>
        <a:latin typeface="+mn-lt"/>
        <a:ea typeface="+mn-ea"/>
        <a:cs typeface="+mn-cs"/>
      </a:defRPr>
    </a:lvl4pPr>
    <a:lvl5pPr marL="2746148" algn="l" defTabSz="1373074" rtl="0" eaLnBrk="1" latinLnBrk="0" hangingPunct="1">
      <a:defRPr sz="1803" kern="1200">
        <a:solidFill>
          <a:schemeClr val="tx1"/>
        </a:solidFill>
        <a:latin typeface="+mn-lt"/>
        <a:ea typeface="+mn-ea"/>
        <a:cs typeface="+mn-cs"/>
      </a:defRPr>
    </a:lvl5pPr>
    <a:lvl6pPr marL="3432686" algn="l" defTabSz="1373074" rtl="0" eaLnBrk="1" latinLnBrk="0" hangingPunct="1">
      <a:defRPr sz="1803" kern="1200">
        <a:solidFill>
          <a:schemeClr val="tx1"/>
        </a:solidFill>
        <a:latin typeface="+mn-lt"/>
        <a:ea typeface="+mn-ea"/>
        <a:cs typeface="+mn-cs"/>
      </a:defRPr>
    </a:lvl6pPr>
    <a:lvl7pPr marL="4119224" algn="l" defTabSz="1373074" rtl="0" eaLnBrk="1" latinLnBrk="0" hangingPunct="1">
      <a:defRPr sz="1803" kern="1200">
        <a:solidFill>
          <a:schemeClr val="tx1"/>
        </a:solidFill>
        <a:latin typeface="+mn-lt"/>
        <a:ea typeface="+mn-ea"/>
        <a:cs typeface="+mn-cs"/>
      </a:defRPr>
    </a:lvl7pPr>
    <a:lvl8pPr marL="4805762" algn="l" defTabSz="1373074" rtl="0" eaLnBrk="1" latinLnBrk="0" hangingPunct="1">
      <a:defRPr sz="1803" kern="1200">
        <a:solidFill>
          <a:schemeClr val="tx1"/>
        </a:solidFill>
        <a:latin typeface="+mn-lt"/>
        <a:ea typeface="+mn-ea"/>
        <a:cs typeface="+mn-cs"/>
      </a:defRPr>
    </a:lvl8pPr>
    <a:lvl9pPr marL="5492298" algn="l" defTabSz="1373074" rtl="0" eaLnBrk="1" latinLnBrk="0" hangingPunct="1">
      <a:defRPr sz="18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8750" y="1143000"/>
            <a:ext cx="4000500" cy="3086100"/>
          </a:xfrm>
        </p:spPr>
      </p:sp>
      <p:sp>
        <p:nvSpPr>
          <p:cNvPr id="3" name="Notes Placeholder 2"/>
          <p:cNvSpPr>
            <a:spLocks noGrp="1"/>
          </p:cNvSpPr>
          <p:nvPr>
            <p:ph type="body" idx="1"/>
          </p:nvPr>
        </p:nvSpPr>
        <p:spPr/>
        <p:txBody>
          <a:bodyPr/>
          <a:lstStyle/>
          <a:p>
            <a:r>
              <a:rPr lang="en-US" dirty="0"/>
              <a:t>© Copyright </a:t>
            </a:r>
            <a:r>
              <a:rPr lang="en-US" b="1" dirty="0"/>
              <a:t>PresentationGO.com</a:t>
            </a:r>
            <a:r>
              <a:rPr lang="en-US" dirty="0"/>
              <a:t> – The free PowerPoint and Google Slides template library</a:t>
            </a:r>
          </a:p>
        </p:txBody>
      </p:sp>
      <p:sp>
        <p:nvSpPr>
          <p:cNvPr id="4" name="Slide Number Placeholder 3"/>
          <p:cNvSpPr>
            <a:spLocks noGrp="1"/>
          </p:cNvSpPr>
          <p:nvPr>
            <p:ph type="sldNum" sz="quarter" idx="10"/>
          </p:nvPr>
        </p:nvSpPr>
        <p:spPr/>
        <p:txBody>
          <a:bodyPr/>
          <a:lstStyle/>
          <a:p>
            <a:fld id="{B68D2766-C49B-4C1A-9FEE-6F146754B02B}" type="slidenum">
              <a:rPr lang="en-US" smtClean="0"/>
              <a:t>2</a:t>
            </a:fld>
            <a:endParaRPr lang="en-US"/>
          </a:p>
        </p:txBody>
      </p:sp>
    </p:spTree>
    <p:extLst>
      <p:ext uri="{BB962C8B-B14F-4D97-AF65-F5344CB8AC3E}">
        <p14:creationId xmlns:p14="http://schemas.microsoft.com/office/powerpoint/2010/main" val="1407001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8750" y="1143000"/>
            <a:ext cx="4000500"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fld id="{AF533E96-F078-4B3D-A8F4-F1AF21EBC357}" type="slidenum">
              <a:rPr lang="en-US" smtClean="0"/>
              <a:t>5</a:t>
            </a:fld>
            <a:endParaRPr lang="en-US"/>
          </a:p>
        </p:txBody>
      </p:sp>
    </p:spTree>
    <p:extLst>
      <p:ext uri="{BB962C8B-B14F-4D97-AF65-F5344CB8AC3E}">
        <p14:creationId xmlns:p14="http://schemas.microsoft.com/office/powerpoint/2010/main" val="35949379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bg>
      <p:bgPr>
        <a:gradFill>
          <a:gsLst>
            <a:gs pos="0">
              <a:srgbClr val="EFEDEE"/>
            </a:gs>
            <a:gs pos="53000">
              <a:srgbClr val="F1EFF0"/>
            </a:gs>
            <a:gs pos="77000">
              <a:srgbClr val="EFEDEE"/>
            </a:gs>
            <a:gs pos="100000">
              <a:srgbClr val="EFEBEC"/>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66251" y="150713"/>
            <a:ext cx="11733739" cy="1047509"/>
          </a:xfrm>
        </p:spPr>
        <p:txBody>
          <a:bodyPr>
            <a:normAutofit/>
          </a:bodyPr>
          <a:lstStyle>
            <a:lvl1pPr>
              <a:defRPr sz="3601"/>
            </a:lvl1pPr>
          </a:lstStyle>
          <a:p>
            <a:r>
              <a:rPr lang="en-US" dirty="0"/>
              <a:t>Click to edit Master title style</a:t>
            </a:r>
          </a:p>
        </p:txBody>
      </p:sp>
      <p:grpSp>
        <p:nvGrpSpPr>
          <p:cNvPr id="7" name="Group 6">
            <a:extLst>
              <a:ext uri="{FF2B5EF4-FFF2-40B4-BE49-F238E27FC236}">
                <a16:creationId xmlns:a16="http://schemas.microsoft.com/office/drawing/2014/main" id="{9FBC2BD7-7C99-476A-824B-34AEACBE09E4}"/>
              </a:ext>
            </a:extLst>
          </p:cNvPr>
          <p:cNvGrpSpPr/>
          <p:nvPr userDrawn="1"/>
        </p:nvGrpSpPr>
        <p:grpSpPr>
          <a:xfrm>
            <a:off x="12999576" y="2"/>
            <a:ext cx="2265417" cy="2574068"/>
            <a:chOff x="9433981" y="1"/>
            <a:chExt cx="1644047" cy="1816099"/>
          </a:xfrm>
        </p:grpSpPr>
        <p:sp>
          <p:nvSpPr>
            <p:cNvPr id="4" name="Rectangle: Folded Corner 3">
              <a:extLst>
                <a:ext uri="{FF2B5EF4-FFF2-40B4-BE49-F238E27FC236}">
                  <a16:creationId xmlns:a16="http://schemas.microsoft.com/office/drawing/2014/main" id="{C7ACA455-4437-4416-A6F0-33D534A6AE9F}"/>
                </a:ext>
              </a:extLst>
            </p:cNvPr>
            <p:cNvSpPr/>
            <p:nvPr userDrawn="1"/>
          </p:nvSpPr>
          <p:spPr>
            <a:xfrm>
              <a:off x="9433981" y="1"/>
              <a:ext cx="1644047" cy="1816099"/>
            </a:xfrm>
            <a:prstGeom prst="foldedCorner">
              <a:avLst/>
            </a:prstGeom>
            <a:ln>
              <a:noFill/>
            </a:ln>
            <a:effectLst>
              <a:outerShdw blurRad="101600" dist="635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Ins="0" rtlCol="0" anchor="t"/>
            <a:lstStyle/>
            <a:p>
              <a:r>
                <a:rPr lang="en-US" sz="1400" dirty="0">
                  <a:solidFill>
                    <a:schemeClr val="accent2">
                      <a:lumMod val="50000"/>
                    </a:schemeClr>
                  </a:solidFill>
                </a:rPr>
                <a:t>To insert your own icons*:</a:t>
              </a:r>
            </a:p>
            <a:p>
              <a:endParaRPr lang="en-US" sz="1400" dirty="0">
                <a:solidFill>
                  <a:schemeClr val="accent2">
                    <a:lumMod val="50000"/>
                  </a:schemeClr>
                </a:solidFill>
              </a:endParaRPr>
            </a:p>
            <a:p>
              <a:r>
                <a:rPr lang="en-US" sz="1400" b="1" dirty="0">
                  <a:solidFill>
                    <a:schemeClr val="accent2">
                      <a:lumMod val="50000"/>
                    </a:schemeClr>
                  </a:solidFill>
                </a:rPr>
                <a:t>Insert</a:t>
              </a:r>
              <a:r>
                <a:rPr lang="en-US" sz="1400" dirty="0">
                  <a:solidFill>
                    <a:schemeClr val="accent2">
                      <a:lumMod val="50000"/>
                    </a:schemeClr>
                  </a:solidFill>
                </a:rPr>
                <a:t> &gt;&gt; </a:t>
              </a:r>
              <a:r>
                <a:rPr lang="en-US" sz="1400" b="1" dirty="0">
                  <a:solidFill>
                    <a:schemeClr val="accent2">
                      <a:lumMod val="50000"/>
                    </a:schemeClr>
                  </a:solidFill>
                </a:rPr>
                <a:t>Icons</a:t>
              </a:r>
            </a:p>
            <a:p>
              <a:endParaRPr lang="en-US" sz="1400" dirty="0">
                <a:solidFill>
                  <a:schemeClr val="accent2">
                    <a:lumMod val="50000"/>
                  </a:schemeClr>
                </a:solidFill>
              </a:endParaRPr>
            </a:p>
            <a:p>
              <a:r>
                <a:rPr lang="en-US" sz="1201" i="1" dirty="0">
                  <a:solidFill>
                    <a:schemeClr val="accent2">
                      <a:lumMod val="50000"/>
                    </a:schemeClr>
                  </a:solidFill>
                </a:rPr>
                <a:t>(*Only available to Microsoft 365 subscribers)</a:t>
              </a:r>
            </a:p>
          </p:txBody>
        </p:sp>
        <p:pic>
          <p:nvPicPr>
            <p:cNvPr id="6" name="Picture 5">
              <a:extLst>
                <a:ext uri="{FF2B5EF4-FFF2-40B4-BE49-F238E27FC236}">
                  <a16:creationId xmlns:a16="http://schemas.microsoft.com/office/drawing/2014/main" id="{97388A6D-F2E7-41F0-830B-6957780585C2}"/>
                </a:ext>
              </a:extLst>
            </p:cNvPr>
            <p:cNvPicPr>
              <a:picLocks noChangeAspect="1"/>
            </p:cNvPicPr>
            <p:nvPr userDrawn="1"/>
          </p:nvPicPr>
          <p:blipFill rotWithShape="1">
            <a:blip r:embed="rId2"/>
            <a:srcRect t="1" b="5479"/>
            <a:stretch/>
          </p:blipFill>
          <p:spPr>
            <a:xfrm>
              <a:off x="10677978" y="424090"/>
              <a:ext cx="400050" cy="657225"/>
            </a:xfrm>
            <a:prstGeom prst="rect">
              <a:avLst/>
            </a:prstGeom>
          </p:spPr>
        </p:pic>
      </p:grpSp>
    </p:spTree>
    <p:extLst>
      <p:ext uri="{BB962C8B-B14F-4D97-AF65-F5344CB8AC3E}">
        <p14:creationId xmlns:p14="http://schemas.microsoft.com/office/powerpoint/2010/main" val="2888695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7922" y="864023"/>
            <a:ext cx="4063824" cy="3348091"/>
          </a:xfrm>
        </p:spPr>
        <p:txBody>
          <a:bodyPr anchor="b">
            <a:normAutofit/>
          </a:bodyPr>
          <a:lstStyle>
            <a:lvl1pPr>
              <a:defRPr sz="3858"/>
            </a:lvl1pPr>
          </a:lstStyle>
          <a:p>
            <a:r>
              <a:rPr lang="en-US"/>
              <a:t>Click to edit Master title style</a:t>
            </a:r>
            <a:endParaRPr lang="en-US" dirty="0"/>
          </a:p>
        </p:txBody>
      </p:sp>
      <p:sp>
        <p:nvSpPr>
          <p:cNvPr id="3" name="Content Placeholder 2"/>
          <p:cNvSpPr>
            <a:spLocks noGrp="1"/>
          </p:cNvSpPr>
          <p:nvPr>
            <p:ph idx="1"/>
          </p:nvPr>
        </p:nvSpPr>
        <p:spPr>
          <a:xfrm>
            <a:off x="5247995" y="864023"/>
            <a:ext cx="6396615" cy="7344199"/>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47922" y="4212116"/>
            <a:ext cx="4063824" cy="3996107"/>
          </a:xfrm>
        </p:spPr>
        <p:txBody>
          <a:bodyPr/>
          <a:lstStyle>
            <a:lvl1pPr marL="0" indent="0" algn="ctr">
              <a:buNone/>
              <a:defRPr sz="2205"/>
            </a:lvl1pPr>
            <a:lvl2pPr marL="630022" indent="0">
              <a:buNone/>
              <a:defRPr sz="1929"/>
            </a:lvl2pPr>
            <a:lvl3pPr marL="1260043" indent="0">
              <a:buNone/>
              <a:defRPr sz="1654"/>
            </a:lvl3pPr>
            <a:lvl4pPr marL="1890065" indent="0">
              <a:buNone/>
              <a:defRPr sz="1378"/>
            </a:lvl4pPr>
            <a:lvl5pPr marL="2520086" indent="0">
              <a:buNone/>
              <a:defRPr sz="1378"/>
            </a:lvl5pPr>
            <a:lvl6pPr marL="3150108" indent="0">
              <a:buNone/>
              <a:defRPr sz="1378"/>
            </a:lvl6pPr>
            <a:lvl7pPr marL="3780130" indent="0">
              <a:buNone/>
              <a:defRPr sz="1378"/>
            </a:lvl7pPr>
            <a:lvl8pPr marL="4410151" indent="0">
              <a:buNone/>
              <a:defRPr sz="1378"/>
            </a:lvl8pPr>
            <a:lvl9pPr marL="5040173" indent="0">
              <a:buNone/>
              <a:defRPr sz="1378"/>
            </a:lvl9pPr>
          </a:lstStyle>
          <a:p>
            <a:pPr lvl="0"/>
            <a:r>
              <a:rPr lang="en-US"/>
              <a:t>Click to edit Master text styles</a:t>
            </a:r>
          </a:p>
        </p:txBody>
      </p:sp>
      <p:sp>
        <p:nvSpPr>
          <p:cNvPr id="5" name="Date Placeholder 4"/>
          <p:cNvSpPr>
            <a:spLocks noGrp="1"/>
          </p:cNvSpPr>
          <p:nvPr>
            <p:ph type="dt" sz="half" idx="10"/>
          </p:nvPr>
        </p:nvSpPr>
        <p:spPr/>
        <p:txBody>
          <a:bodyPr/>
          <a:lstStyle/>
          <a:p>
            <a:fld id="{BA789904-D6E8-4F71-ABA0-DE7ECBF1B016}" type="datetime1">
              <a:rPr lang="en-US" smtClean="0"/>
              <a:t>5/25/2023</a:t>
            </a:fld>
            <a:endParaRPr lang="en-US" dirty="0"/>
          </a:p>
        </p:txBody>
      </p:sp>
      <p:sp>
        <p:nvSpPr>
          <p:cNvPr id="6" name="Footer Placeholder 5"/>
          <p:cNvSpPr>
            <a:spLocks noGrp="1"/>
          </p:cNvSpPr>
          <p:nvPr>
            <p:ph type="ftr" sz="quarter" idx="11"/>
          </p:nvPr>
        </p:nvSpPr>
        <p:spPr/>
        <p:txBody>
          <a:bodyPr/>
          <a:lstStyle/>
          <a:p>
            <a:r>
              <a:rPr lang="pt-BR"/>
              <a:t>CA Sanjay Kumar Agrawal                                                                                                 Mobile: 9810116321</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75842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7922" y="864023"/>
            <a:ext cx="5742755" cy="3348091"/>
          </a:xfrm>
        </p:spPr>
        <p:txBody>
          <a:bodyPr anchor="b">
            <a:normAutofit/>
          </a:bodyPr>
          <a:lstStyle>
            <a:lvl1pPr>
              <a:defRPr sz="4410"/>
            </a:lvl1pPr>
          </a:lstStyle>
          <a:p>
            <a:r>
              <a:rPr lang="en-US"/>
              <a:t>Click to edit Master title style</a:t>
            </a:r>
            <a:endParaRPr lang="en-US" dirty="0"/>
          </a:p>
        </p:txBody>
      </p:sp>
      <p:sp>
        <p:nvSpPr>
          <p:cNvPr id="3" name="Picture Placeholder 2"/>
          <p:cNvSpPr>
            <a:spLocks noGrp="1" noChangeAspect="1"/>
          </p:cNvSpPr>
          <p:nvPr>
            <p:ph type="pic" idx="1"/>
          </p:nvPr>
        </p:nvSpPr>
        <p:spPr>
          <a:xfrm>
            <a:off x="7234151" y="1075608"/>
            <a:ext cx="4088297" cy="6921029"/>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4410"/>
            </a:lvl1pPr>
            <a:lvl2pPr marL="630022" indent="0">
              <a:buNone/>
              <a:defRPr sz="3858"/>
            </a:lvl2pPr>
            <a:lvl3pPr marL="1260043" indent="0">
              <a:buNone/>
              <a:defRPr sz="3307"/>
            </a:lvl3pPr>
            <a:lvl4pPr marL="1890065" indent="0">
              <a:buNone/>
              <a:defRPr sz="2756"/>
            </a:lvl4pPr>
            <a:lvl5pPr marL="2520086" indent="0">
              <a:buNone/>
              <a:defRPr sz="2756"/>
            </a:lvl5pPr>
            <a:lvl6pPr marL="3150108" indent="0">
              <a:buNone/>
              <a:defRPr sz="2756"/>
            </a:lvl6pPr>
            <a:lvl7pPr marL="3780130" indent="0">
              <a:buNone/>
              <a:defRPr sz="2756"/>
            </a:lvl7pPr>
            <a:lvl8pPr marL="4410151" indent="0">
              <a:buNone/>
              <a:defRPr sz="2756"/>
            </a:lvl8pPr>
            <a:lvl9pPr marL="5040173" indent="0">
              <a:buNone/>
              <a:defRPr sz="2756"/>
            </a:lvl9pPr>
          </a:lstStyle>
          <a:p>
            <a:r>
              <a:rPr lang="en-US"/>
              <a:t>Click icon to add picture</a:t>
            </a:r>
            <a:endParaRPr lang="en-US" dirty="0"/>
          </a:p>
        </p:txBody>
      </p:sp>
      <p:sp>
        <p:nvSpPr>
          <p:cNvPr id="4" name="Text Placeholder 3"/>
          <p:cNvSpPr>
            <a:spLocks noGrp="1"/>
          </p:cNvSpPr>
          <p:nvPr>
            <p:ph type="body" sz="half" idx="2"/>
          </p:nvPr>
        </p:nvSpPr>
        <p:spPr>
          <a:xfrm>
            <a:off x="944373" y="4212114"/>
            <a:ext cx="5747769" cy="3996108"/>
          </a:xfrm>
        </p:spPr>
        <p:txBody>
          <a:bodyPr>
            <a:normAutofit/>
          </a:bodyPr>
          <a:lstStyle>
            <a:lvl1pPr marL="0" indent="0" algn="ctr">
              <a:buNone/>
              <a:defRPr sz="2480"/>
            </a:lvl1pPr>
            <a:lvl2pPr marL="630022" indent="0">
              <a:buNone/>
              <a:defRPr sz="1929"/>
            </a:lvl2pPr>
            <a:lvl3pPr marL="1260043" indent="0">
              <a:buNone/>
              <a:defRPr sz="1654"/>
            </a:lvl3pPr>
            <a:lvl4pPr marL="1890065" indent="0">
              <a:buNone/>
              <a:defRPr sz="1378"/>
            </a:lvl4pPr>
            <a:lvl5pPr marL="2520086" indent="0">
              <a:buNone/>
              <a:defRPr sz="1378"/>
            </a:lvl5pPr>
            <a:lvl6pPr marL="3150108" indent="0">
              <a:buNone/>
              <a:defRPr sz="1378"/>
            </a:lvl6pPr>
            <a:lvl7pPr marL="3780130" indent="0">
              <a:buNone/>
              <a:defRPr sz="1378"/>
            </a:lvl7pPr>
            <a:lvl8pPr marL="4410151" indent="0">
              <a:buNone/>
              <a:defRPr sz="1378"/>
            </a:lvl8pPr>
            <a:lvl9pPr marL="5040173" indent="0">
              <a:buNone/>
              <a:defRPr sz="1378"/>
            </a:lvl9pPr>
          </a:lstStyle>
          <a:p>
            <a:pPr lvl="0"/>
            <a:r>
              <a:rPr lang="en-US"/>
              <a:t>Click to edit Master text styles</a:t>
            </a:r>
          </a:p>
        </p:txBody>
      </p:sp>
      <p:sp>
        <p:nvSpPr>
          <p:cNvPr id="5" name="Date Placeholder 4"/>
          <p:cNvSpPr>
            <a:spLocks noGrp="1"/>
          </p:cNvSpPr>
          <p:nvPr>
            <p:ph type="dt" sz="half" idx="10"/>
          </p:nvPr>
        </p:nvSpPr>
        <p:spPr/>
        <p:txBody>
          <a:bodyPr/>
          <a:lstStyle/>
          <a:p>
            <a:fld id="{33A0B05B-0F43-4B4D-89FE-B2616B30F3D2}" type="datetime1">
              <a:rPr lang="en-US" smtClean="0"/>
              <a:t>5/25/2023</a:t>
            </a:fld>
            <a:endParaRPr lang="en-US" dirty="0"/>
          </a:p>
        </p:txBody>
      </p:sp>
      <p:sp>
        <p:nvSpPr>
          <p:cNvPr id="6" name="Footer Placeholder 5"/>
          <p:cNvSpPr>
            <a:spLocks noGrp="1"/>
          </p:cNvSpPr>
          <p:nvPr>
            <p:ph type="ftr" sz="quarter" idx="11"/>
          </p:nvPr>
        </p:nvSpPr>
        <p:spPr/>
        <p:txBody>
          <a:bodyPr/>
          <a:lstStyle/>
          <a:p>
            <a:r>
              <a:rPr lang="pt-BR"/>
              <a:t>CA Sanjay Kumar Agrawal                                                                                                 Mobile: 9810116321</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230061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4387" y="6079591"/>
            <a:ext cx="10714500" cy="1161322"/>
          </a:xfrm>
        </p:spPr>
        <p:txBody>
          <a:bodyPr anchor="b">
            <a:normAutofit/>
          </a:bodyPr>
          <a:lstStyle>
            <a:lvl1pPr>
              <a:defRPr sz="3858"/>
            </a:lvl1pPr>
          </a:lstStyle>
          <a:p>
            <a:r>
              <a:rPr lang="en-US"/>
              <a:t>Click to edit Master title style</a:t>
            </a:r>
            <a:endParaRPr lang="en-US" dirty="0"/>
          </a:p>
        </p:txBody>
      </p:sp>
      <p:sp>
        <p:nvSpPr>
          <p:cNvPr id="3" name="Picture Placeholder 2"/>
          <p:cNvSpPr>
            <a:spLocks noGrp="1" noChangeAspect="1"/>
          </p:cNvSpPr>
          <p:nvPr>
            <p:ph type="pic" idx="1"/>
          </p:nvPr>
        </p:nvSpPr>
        <p:spPr>
          <a:xfrm>
            <a:off x="944387" y="880638"/>
            <a:ext cx="10714500" cy="479030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4410"/>
            </a:lvl1pPr>
            <a:lvl2pPr marL="630022" indent="0">
              <a:buNone/>
              <a:defRPr sz="3858"/>
            </a:lvl2pPr>
            <a:lvl3pPr marL="1260043" indent="0">
              <a:buNone/>
              <a:defRPr sz="3307"/>
            </a:lvl3pPr>
            <a:lvl4pPr marL="1890065" indent="0">
              <a:buNone/>
              <a:defRPr sz="2756"/>
            </a:lvl4pPr>
            <a:lvl5pPr marL="2520086" indent="0">
              <a:buNone/>
              <a:defRPr sz="2756"/>
            </a:lvl5pPr>
            <a:lvl6pPr marL="3150108" indent="0">
              <a:buNone/>
              <a:defRPr sz="2756"/>
            </a:lvl6pPr>
            <a:lvl7pPr marL="3780130" indent="0">
              <a:buNone/>
              <a:defRPr sz="2756"/>
            </a:lvl7pPr>
            <a:lvl8pPr marL="4410151" indent="0">
              <a:buNone/>
              <a:defRPr sz="2756"/>
            </a:lvl8pPr>
            <a:lvl9pPr marL="5040173" indent="0">
              <a:buNone/>
              <a:defRPr sz="2756"/>
            </a:lvl9pPr>
          </a:lstStyle>
          <a:p>
            <a:r>
              <a:rPr lang="en-US"/>
              <a:t>Click icon to add picture</a:t>
            </a:r>
            <a:endParaRPr lang="en-US" dirty="0"/>
          </a:p>
        </p:txBody>
      </p:sp>
      <p:sp>
        <p:nvSpPr>
          <p:cNvPr id="4" name="Text Placeholder 3"/>
          <p:cNvSpPr>
            <a:spLocks noGrp="1"/>
          </p:cNvSpPr>
          <p:nvPr>
            <p:ph type="body" sz="half" idx="2"/>
          </p:nvPr>
        </p:nvSpPr>
        <p:spPr>
          <a:xfrm>
            <a:off x="944374" y="7240913"/>
            <a:ext cx="10712882" cy="967309"/>
          </a:xfrm>
        </p:spPr>
        <p:txBody>
          <a:bodyPr>
            <a:normAutofit/>
          </a:bodyPr>
          <a:lstStyle>
            <a:lvl1pPr marL="0" indent="0" algn="ctr">
              <a:buNone/>
              <a:defRPr sz="2480"/>
            </a:lvl1pPr>
            <a:lvl2pPr marL="630022" indent="0">
              <a:buNone/>
              <a:defRPr sz="1929"/>
            </a:lvl2pPr>
            <a:lvl3pPr marL="1260043" indent="0">
              <a:buNone/>
              <a:defRPr sz="1654"/>
            </a:lvl3pPr>
            <a:lvl4pPr marL="1890065" indent="0">
              <a:buNone/>
              <a:defRPr sz="1378"/>
            </a:lvl4pPr>
            <a:lvl5pPr marL="2520086" indent="0">
              <a:buNone/>
              <a:defRPr sz="1378"/>
            </a:lvl5pPr>
            <a:lvl6pPr marL="3150108" indent="0">
              <a:buNone/>
              <a:defRPr sz="1378"/>
            </a:lvl6pPr>
            <a:lvl7pPr marL="3780130" indent="0">
              <a:buNone/>
              <a:defRPr sz="1378"/>
            </a:lvl7pPr>
            <a:lvl8pPr marL="4410151" indent="0">
              <a:buNone/>
              <a:defRPr sz="1378"/>
            </a:lvl8pPr>
            <a:lvl9pPr marL="5040173" indent="0">
              <a:buNone/>
              <a:defRPr sz="1378"/>
            </a:lvl9pPr>
          </a:lstStyle>
          <a:p>
            <a:pPr lvl="0"/>
            <a:r>
              <a:rPr lang="en-US"/>
              <a:t>Click to edit Master text styles</a:t>
            </a:r>
          </a:p>
        </p:txBody>
      </p:sp>
      <p:sp>
        <p:nvSpPr>
          <p:cNvPr id="5" name="Date Placeholder 4"/>
          <p:cNvSpPr>
            <a:spLocks noGrp="1"/>
          </p:cNvSpPr>
          <p:nvPr>
            <p:ph type="dt" sz="half" idx="10"/>
          </p:nvPr>
        </p:nvSpPr>
        <p:spPr/>
        <p:txBody>
          <a:bodyPr/>
          <a:lstStyle/>
          <a:p>
            <a:fld id="{47BEF012-9357-4C4D-9E40-EAEBD52D898F}" type="datetime1">
              <a:rPr lang="en-US" smtClean="0"/>
              <a:t>5/25/2023</a:t>
            </a:fld>
            <a:endParaRPr lang="en-US" dirty="0"/>
          </a:p>
        </p:txBody>
      </p:sp>
      <p:sp>
        <p:nvSpPr>
          <p:cNvPr id="6" name="Footer Placeholder 5"/>
          <p:cNvSpPr>
            <a:spLocks noGrp="1"/>
          </p:cNvSpPr>
          <p:nvPr>
            <p:ph type="ftr" sz="quarter" idx="11"/>
          </p:nvPr>
        </p:nvSpPr>
        <p:spPr/>
        <p:txBody>
          <a:bodyPr/>
          <a:lstStyle/>
          <a:p>
            <a:r>
              <a:rPr lang="pt-BR"/>
              <a:t>CA Sanjay Kumar Agrawal                                                                                                 Mobile: 9810116321</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586227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44373" y="864026"/>
            <a:ext cx="10700237" cy="4854262"/>
          </a:xfrm>
        </p:spPr>
        <p:txBody>
          <a:bodyPr anchor="ctr"/>
          <a:lstStyle>
            <a:lvl1pPr>
              <a:defRPr sz="4410"/>
            </a:lvl1pPr>
          </a:lstStyle>
          <a:p>
            <a:r>
              <a:rPr lang="en-US"/>
              <a:t>Click to edit Master title style</a:t>
            </a:r>
            <a:endParaRPr lang="en-US" dirty="0"/>
          </a:p>
        </p:txBody>
      </p:sp>
      <p:sp>
        <p:nvSpPr>
          <p:cNvPr id="4" name="Text Placeholder 3"/>
          <p:cNvSpPr>
            <a:spLocks noGrp="1"/>
          </p:cNvSpPr>
          <p:nvPr>
            <p:ph type="body" sz="half" idx="2"/>
          </p:nvPr>
        </p:nvSpPr>
        <p:spPr>
          <a:xfrm>
            <a:off x="944376" y="5959748"/>
            <a:ext cx="10700235" cy="2256703"/>
          </a:xfrm>
        </p:spPr>
        <p:txBody>
          <a:bodyPr anchor="ctr"/>
          <a:lstStyle>
            <a:lvl1pPr marL="0" indent="0" algn="ctr">
              <a:buNone/>
              <a:defRPr sz="2205"/>
            </a:lvl1pPr>
            <a:lvl2pPr marL="630022" indent="0">
              <a:buNone/>
              <a:defRPr sz="1929"/>
            </a:lvl2pPr>
            <a:lvl3pPr marL="1260043" indent="0">
              <a:buNone/>
              <a:defRPr sz="1654"/>
            </a:lvl3pPr>
            <a:lvl4pPr marL="1890065" indent="0">
              <a:buNone/>
              <a:defRPr sz="1378"/>
            </a:lvl4pPr>
            <a:lvl5pPr marL="2520086" indent="0">
              <a:buNone/>
              <a:defRPr sz="1378"/>
            </a:lvl5pPr>
            <a:lvl6pPr marL="3150108" indent="0">
              <a:buNone/>
              <a:defRPr sz="1378"/>
            </a:lvl6pPr>
            <a:lvl7pPr marL="3780130" indent="0">
              <a:buNone/>
              <a:defRPr sz="1378"/>
            </a:lvl7pPr>
            <a:lvl8pPr marL="4410151" indent="0">
              <a:buNone/>
              <a:defRPr sz="1378"/>
            </a:lvl8pPr>
            <a:lvl9pPr marL="5040173" indent="0">
              <a:buNone/>
              <a:defRPr sz="1378"/>
            </a:lvl9pPr>
          </a:lstStyle>
          <a:p>
            <a:pPr lvl="0"/>
            <a:r>
              <a:rPr lang="en-US"/>
              <a:t>Click to edit Master text styles</a:t>
            </a:r>
          </a:p>
        </p:txBody>
      </p:sp>
      <p:sp>
        <p:nvSpPr>
          <p:cNvPr id="5" name="Date Placeholder 4"/>
          <p:cNvSpPr>
            <a:spLocks noGrp="1"/>
          </p:cNvSpPr>
          <p:nvPr>
            <p:ph type="dt" sz="half" idx="10"/>
          </p:nvPr>
        </p:nvSpPr>
        <p:spPr/>
        <p:txBody>
          <a:bodyPr/>
          <a:lstStyle/>
          <a:p>
            <a:fld id="{54388CE8-97AC-4835-AF7E-63559FB3FA64}" type="datetime1">
              <a:rPr lang="en-US" smtClean="0"/>
              <a:t>5/25/2023</a:t>
            </a:fld>
            <a:endParaRPr lang="en-US" dirty="0"/>
          </a:p>
        </p:txBody>
      </p:sp>
      <p:sp>
        <p:nvSpPr>
          <p:cNvPr id="6" name="Footer Placeholder 5"/>
          <p:cNvSpPr>
            <a:spLocks noGrp="1"/>
          </p:cNvSpPr>
          <p:nvPr>
            <p:ph type="ftr" sz="quarter" idx="11"/>
          </p:nvPr>
        </p:nvSpPr>
        <p:spPr/>
        <p:txBody>
          <a:bodyPr/>
          <a:lstStyle/>
          <a:p>
            <a:r>
              <a:rPr lang="pt-BR"/>
              <a:t>CA Sanjay Kumar Agrawal                                                                                                 Mobile: 9810116321</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93435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94608" y="864023"/>
            <a:ext cx="9614055" cy="4242026"/>
          </a:xfrm>
        </p:spPr>
        <p:txBody>
          <a:bodyPr anchor="ctr"/>
          <a:lstStyle>
            <a:lvl1pPr>
              <a:defRPr sz="4410"/>
            </a:lvl1pPr>
          </a:lstStyle>
          <a:p>
            <a:r>
              <a:rPr lang="en-US"/>
              <a:t>Click to edit Master title style</a:t>
            </a:r>
            <a:endParaRPr lang="en-US" dirty="0"/>
          </a:p>
        </p:txBody>
      </p:sp>
      <p:sp>
        <p:nvSpPr>
          <p:cNvPr id="12" name="Text Placeholder 3"/>
          <p:cNvSpPr>
            <a:spLocks noGrp="1"/>
          </p:cNvSpPr>
          <p:nvPr>
            <p:ph type="body" sz="half" idx="13"/>
          </p:nvPr>
        </p:nvSpPr>
        <p:spPr>
          <a:xfrm>
            <a:off x="1778224" y="5116719"/>
            <a:ext cx="9045182" cy="604947"/>
          </a:xfrm>
        </p:spPr>
        <p:txBody>
          <a:bodyPr anchor="t">
            <a:normAutofit/>
          </a:bodyPr>
          <a:lstStyle>
            <a:lvl1pPr marL="0" indent="0" algn="r">
              <a:buNone/>
              <a:defRPr sz="1929"/>
            </a:lvl1pPr>
            <a:lvl2pPr marL="630022" indent="0">
              <a:buNone/>
              <a:defRPr sz="1929"/>
            </a:lvl2pPr>
            <a:lvl3pPr marL="1260043" indent="0">
              <a:buNone/>
              <a:defRPr sz="1654"/>
            </a:lvl3pPr>
            <a:lvl4pPr marL="1890065" indent="0">
              <a:buNone/>
              <a:defRPr sz="1378"/>
            </a:lvl4pPr>
            <a:lvl5pPr marL="2520086" indent="0">
              <a:buNone/>
              <a:defRPr sz="1378"/>
            </a:lvl5pPr>
            <a:lvl6pPr marL="3150108" indent="0">
              <a:buNone/>
              <a:defRPr sz="1378"/>
            </a:lvl6pPr>
            <a:lvl7pPr marL="3780130" indent="0">
              <a:buNone/>
              <a:defRPr sz="1378"/>
            </a:lvl7pPr>
            <a:lvl8pPr marL="4410151" indent="0">
              <a:buNone/>
              <a:defRPr sz="1378"/>
            </a:lvl8pPr>
            <a:lvl9pPr marL="5040173" indent="0">
              <a:buNone/>
              <a:defRPr sz="1378"/>
            </a:lvl9pPr>
          </a:lstStyle>
          <a:p>
            <a:pPr lvl="0"/>
            <a:r>
              <a:rPr lang="en-US"/>
              <a:t>Click to edit Master text styles</a:t>
            </a:r>
          </a:p>
        </p:txBody>
      </p:sp>
      <p:sp>
        <p:nvSpPr>
          <p:cNvPr id="4" name="Text Placeholder 3"/>
          <p:cNvSpPr>
            <a:spLocks noGrp="1"/>
          </p:cNvSpPr>
          <p:nvPr>
            <p:ph type="body" sz="half" idx="2"/>
          </p:nvPr>
        </p:nvSpPr>
        <p:spPr>
          <a:xfrm>
            <a:off x="944372" y="5959750"/>
            <a:ext cx="10700237" cy="2248473"/>
          </a:xfrm>
        </p:spPr>
        <p:txBody>
          <a:bodyPr anchor="ctr">
            <a:normAutofit/>
          </a:bodyPr>
          <a:lstStyle>
            <a:lvl1pPr marL="0" indent="0" algn="ctr">
              <a:buNone/>
              <a:defRPr sz="2205"/>
            </a:lvl1pPr>
            <a:lvl2pPr marL="630022" indent="0">
              <a:buNone/>
              <a:defRPr sz="1929"/>
            </a:lvl2pPr>
            <a:lvl3pPr marL="1260043" indent="0">
              <a:buNone/>
              <a:defRPr sz="1654"/>
            </a:lvl3pPr>
            <a:lvl4pPr marL="1890065" indent="0">
              <a:buNone/>
              <a:defRPr sz="1378"/>
            </a:lvl4pPr>
            <a:lvl5pPr marL="2520086" indent="0">
              <a:buNone/>
              <a:defRPr sz="1378"/>
            </a:lvl5pPr>
            <a:lvl6pPr marL="3150108" indent="0">
              <a:buNone/>
              <a:defRPr sz="1378"/>
            </a:lvl6pPr>
            <a:lvl7pPr marL="3780130" indent="0">
              <a:buNone/>
              <a:defRPr sz="1378"/>
            </a:lvl7pPr>
            <a:lvl8pPr marL="4410151" indent="0">
              <a:buNone/>
              <a:defRPr sz="1378"/>
            </a:lvl8pPr>
            <a:lvl9pPr marL="5040173" indent="0">
              <a:buNone/>
              <a:defRPr sz="1378"/>
            </a:lvl9pPr>
          </a:lstStyle>
          <a:p>
            <a:pPr lvl="0"/>
            <a:r>
              <a:rPr lang="en-US"/>
              <a:t>Click to edit Master text styles</a:t>
            </a:r>
          </a:p>
        </p:txBody>
      </p:sp>
      <p:sp>
        <p:nvSpPr>
          <p:cNvPr id="5" name="Date Placeholder 4"/>
          <p:cNvSpPr>
            <a:spLocks noGrp="1"/>
          </p:cNvSpPr>
          <p:nvPr>
            <p:ph type="dt" sz="half" idx="10"/>
          </p:nvPr>
        </p:nvSpPr>
        <p:spPr/>
        <p:txBody>
          <a:bodyPr/>
          <a:lstStyle/>
          <a:p>
            <a:fld id="{9AF6FB3F-C463-4E13-BB02-2B2F51D6D90D}" type="datetime1">
              <a:rPr lang="en-US" smtClean="0"/>
              <a:t>5/25/2023</a:t>
            </a:fld>
            <a:endParaRPr lang="en-US" dirty="0"/>
          </a:p>
        </p:txBody>
      </p:sp>
      <p:sp>
        <p:nvSpPr>
          <p:cNvPr id="6" name="Footer Placeholder 5"/>
          <p:cNvSpPr>
            <a:spLocks noGrp="1"/>
          </p:cNvSpPr>
          <p:nvPr>
            <p:ph type="ftr" sz="quarter" idx="11"/>
          </p:nvPr>
        </p:nvSpPr>
        <p:spPr/>
        <p:txBody>
          <a:bodyPr/>
          <a:lstStyle/>
          <a:p>
            <a:r>
              <a:rPr lang="pt-BR"/>
              <a:t>CA Sanjay Kumar Agrawal                                                                                                 Mobile: 9810116321</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10" name="TextBox 9"/>
          <p:cNvSpPr txBox="1"/>
          <p:nvPr/>
        </p:nvSpPr>
        <p:spPr>
          <a:xfrm>
            <a:off x="696203" y="909590"/>
            <a:ext cx="629999" cy="828839"/>
          </a:xfrm>
          <a:prstGeom prst="rect">
            <a:avLst/>
          </a:prstGeom>
        </p:spPr>
        <p:txBody>
          <a:bodyPr vert="horz" lIns="126000" tIns="63000" rIns="126000" bIns="6300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11024" dirty="0">
                <a:solidFill>
                  <a:schemeClr val="tx1"/>
                </a:solidFill>
                <a:effectLst/>
              </a:rPr>
              <a:t>“</a:t>
            </a:r>
          </a:p>
        </p:txBody>
      </p:sp>
      <p:sp>
        <p:nvSpPr>
          <p:cNvPr id="14" name="TextBox 13"/>
          <p:cNvSpPr txBox="1"/>
          <p:nvPr/>
        </p:nvSpPr>
        <p:spPr>
          <a:xfrm>
            <a:off x="10950196" y="4356084"/>
            <a:ext cx="629999" cy="828839"/>
          </a:xfrm>
          <a:prstGeom prst="rect">
            <a:avLst/>
          </a:prstGeom>
        </p:spPr>
        <p:txBody>
          <a:bodyPr vert="horz" lIns="126000" tIns="63000" rIns="126000" bIns="6300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11024" dirty="0">
                <a:solidFill>
                  <a:schemeClr val="tx1"/>
                </a:solidFill>
                <a:effectLst/>
              </a:rPr>
              <a:t>”</a:t>
            </a:r>
          </a:p>
        </p:txBody>
      </p:sp>
    </p:spTree>
    <p:extLst>
      <p:ext uri="{BB962C8B-B14F-4D97-AF65-F5344CB8AC3E}">
        <p14:creationId xmlns:p14="http://schemas.microsoft.com/office/powerpoint/2010/main" val="24246466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44387" y="3014647"/>
            <a:ext cx="10701853" cy="3560177"/>
          </a:xfrm>
        </p:spPr>
        <p:txBody>
          <a:bodyPr anchor="b"/>
          <a:lstStyle>
            <a:lvl1pPr>
              <a:defRPr sz="4410"/>
            </a:lvl1pPr>
          </a:lstStyle>
          <a:p>
            <a:r>
              <a:rPr lang="en-US"/>
              <a:t>Click to edit Master title style</a:t>
            </a:r>
            <a:endParaRPr lang="en-US" dirty="0"/>
          </a:p>
        </p:txBody>
      </p:sp>
      <p:sp>
        <p:nvSpPr>
          <p:cNvPr id="4" name="Text Placeholder 3"/>
          <p:cNvSpPr>
            <a:spLocks noGrp="1"/>
          </p:cNvSpPr>
          <p:nvPr>
            <p:ph type="body" sz="half" idx="2"/>
          </p:nvPr>
        </p:nvSpPr>
        <p:spPr>
          <a:xfrm>
            <a:off x="944373" y="6591517"/>
            <a:ext cx="10700237" cy="1616705"/>
          </a:xfrm>
        </p:spPr>
        <p:txBody>
          <a:bodyPr anchor="t"/>
          <a:lstStyle>
            <a:lvl1pPr marL="0" indent="0" algn="ctr">
              <a:buNone/>
              <a:defRPr sz="2205"/>
            </a:lvl1pPr>
            <a:lvl2pPr marL="630022" indent="0">
              <a:buNone/>
              <a:defRPr sz="1929"/>
            </a:lvl2pPr>
            <a:lvl3pPr marL="1260043" indent="0">
              <a:buNone/>
              <a:defRPr sz="1654"/>
            </a:lvl3pPr>
            <a:lvl4pPr marL="1890065" indent="0">
              <a:buNone/>
              <a:defRPr sz="1378"/>
            </a:lvl4pPr>
            <a:lvl5pPr marL="2520086" indent="0">
              <a:buNone/>
              <a:defRPr sz="1378"/>
            </a:lvl5pPr>
            <a:lvl6pPr marL="3150108" indent="0">
              <a:buNone/>
              <a:defRPr sz="1378"/>
            </a:lvl6pPr>
            <a:lvl7pPr marL="3780130" indent="0">
              <a:buNone/>
              <a:defRPr sz="1378"/>
            </a:lvl7pPr>
            <a:lvl8pPr marL="4410151" indent="0">
              <a:buNone/>
              <a:defRPr sz="1378"/>
            </a:lvl8pPr>
            <a:lvl9pPr marL="5040173" indent="0">
              <a:buNone/>
              <a:defRPr sz="1378"/>
            </a:lvl9pPr>
          </a:lstStyle>
          <a:p>
            <a:pPr lvl="0"/>
            <a:r>
              <a:rPr lang="en-US"/>
              <a:t>Click to edit Master text styles</a:t>
            </a:r>
          </a:p>
        </p:txBody>
      </p:sp>
      <p:sp>
        <p:nvSpPr>
          <p:cNvPr id="5" name="Date Placeholder 4"/>
          <p:cNvSpPr>
            <a:spLocks noGrp="1"/>
          </p:cNvSpPr>
          <p:nvPr>
            <p:ph type="dt" sz="half" idx="10"/>
          </p:nvPr>
        </p:nvSpPr>
        <p:spPr/>
        <p:txBody>
          <a:bodyPr/>
          <a:lstStyle/>
          <a:p>
            <a:fld id="{9013305F-EDAD-4DE3-9B57-8F3B5567A9CF}" type="datetime1">
              <a:rPr lang="en-US" smtClean="0"/>
              <a:t>5/25/2023</a:t>
            </a:fld>
            <a:endParaRPr lang="en-US" dirty="0"/>
          </a:p>
        </p:txBody>
      </p:sp>
      <p:sp>
        <p:nvSpPr>
          <p:cNvPr id="6" name="Footer Placeholder 5"/>
          <p:cNvSpPr>
            <a:spLocks noGrp="1"/>
          </p:cNvSpPr>
          <p:nvPr>
            <p:ph type="ftr" sz="quarter" idx="11"/>
          </p:nvPr>
        </p:nvSpPr>
        <p:spPr/>
        <p:txBody>
          <a:bodyPr/>
          <a:lstStyle/>
          <a:p>
            <a:r>
              <a:rPr lang="pt-BR"/>
              <a:t>CA Sanjay Kumar Agrawal                                                                                                 Mobile: 9810116321</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18949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44372" y="864025"/>
            <a:ext cx="10700237" cy="1878802"/>
          </a:xfrm>
        </p:spPr>
        <p:txBody>
          <a:bodyPr/>
          <a:lstStyle/>
          <a:p>
            <a:r>
              <a:rPr lang="en-US"/>
              <a:t>Click to edit Master title style</a:t>
            </a:r>
            <a:endParaRPr lang="en-US" dirty="0"/>
          </a:p>
        </p:txBody>
      </p:sp>
      <p:sp>
        <p:nvSpPr>
          <p:cNvPr id="7" name="Text Placeholder 2"/>
          <p:cNvSpPr>
            <a:spLocks noGrp="1"/>
          </p:cNvSpPr>
          <p:nvPr>
            <p:ph type="body" idx="1"/>
          </p:nvPr>
        </p:nvSpPr>
        <p:spPr>
          <a:xfrm>
            <a:off x="944374" y="2959904"/>
            <a:ext cx="3409351" cy="1166921"/>
          </a:xfrm>
        </p:spPr>
        <p:txBody>
          <a:bodyPr anchor="b">
            <a:noAutofit/>
          </a:bodyPr>
          <a:lstStyle>
            <a:lvl1pPr marL="0" indent="0" algn="ctr">
              <a:lnSpc>
                <a:spcPct val="100000"/>
              </a:lnSpc>
              <a:buNone/>
              <a:defRPr sz="3307" b="0">
                <a:solidFill>
                  <a:schemeClr val="tx1"/>
                </a:solidFill>
              </a:defRPr>
            </a:lvl1pPr>
            <a:lvl2pPr marL="630022" indent="0">
              <a:buNone/>
              <a:defRPr sz="2756" b="1"/>
            </a:lvl2pPr>
            <a:lvl3pPr marL="1260043" indent="0">
              <a:buNone/>
              <a:defRPr sz="2480" b="1"/>
            </a:lvl3pPr>
            <a:lvl4pPr marL="1890065" indent="0">
              <a:buNone/>
              <a:defRPr sz="2205" b="1"/>
            </a:lvl4pPr>
            <a:lvl5pPr marL="2520086" indent="0">
              <a:buNone/>
              <a:defRPr sz="2205" b="1"/>
            </a:lvl5pPr>
            <a:lvl6pPr marL="3150108" indent="0">
              <a:buNone/>
              <a:defRPr sz="2205" b="1"/>
            </a:lvl6pPr>
            <a:lvl7pPr marL="3780130" indent="0">
              <a:buNone/>
              <a:defRPr sz="2205" b="1"/>
            </a:lvl7pPr>
            <a:lvl8pPr marL="4410151" indent="0">
              <a:buNone/>
              <a:defRPr sz="2205" b="1"/>
            </a:lvl8pPr>
            <a:lvl9pPr marL="5040173" indent="0">
              <a:buNone/>
              <a:defRPr sz="2205" b="1"/>
            </a:lvl9pPr>
          </a:lstStyle>
          <a:p>
            <a:pPr lvl="0"/>
            <a:r>
              <a:rPr lang="en-US"/>
              <a:t>Click to edit Master text styles</a:t>
            </a:r>
          </a:p>
        </p:txBody>
      </p:sp>
      <p:sp>
        <p:nvSpPr>
          <p:cNvPr id="8" name="Text Placeholder 3"/>
          <p:cNvSpPr>
            <a:spLocks noGrp="1"/>
          </p:cNvSpPr>
          <p:nvPr>
            <p:ph type="body" sz="half" idx="15"/>
          </p:nvPr>
        </p:nvSpPr>
        <p:spPr>
          <a:xfrm>
            <a:off x="944374" y="4126823"/>
            <a:ext cx="3409351" cy="4081399"/>
          </a:xfrm>
        </p:spPr>
        <p:txBody>
          <a:bodyPr anchor="t">
            <a:normAutofit/>
          </a:bodyPr>
          <a:lstStyle>
            <a:lvl1pPr marL="0" indent="0" algn="ctr">
              <a:buNone/>
              <a:defRPr sz="1929"/>
            </a:lvl1pPr>
            <a:lvl2pPr marL="630022" indent="0">
              <a:buNone/>
              <a:defRPr sz="1654"/>
            </a:lvl2pPr>
            <a:lvl3pPr marL="1260043" indent="0">
              <a:buNone/>
              <a:defRPr sz="1378"/>
            </a:lvl3pPr>
            <a:lvl4pPr marL="1890065" indent="0">
              <a:buNone/>
              <a:defRPr sz="1240"/>
            </a:lvl4pPr>
            <a:lvl5pPr marL="2520086" indent="0">
              <a:buNone/>
              <a:defRPr sz="1240"/>
            </a:lvl5pPr>
            <a:lvl6pPr marL="3150108" indent="0">
              <a:buNone/>
              <a:defRPr sz="1240"/>
            </a:lvl6pPr>
            <a:lvl7pPr marL="3780130" indent="0">
              <a:buNone/>
              <a:defRPr sz="1240"/>
            </a:lvl7pPr>
            <a:lvl8pPr marL="4410151" indent="0">
              <a:buNone/>
              <a:defRPr sz="1240"/>
            </a:lvl8pPr>
            <a:lvl9pPr marL="5040173" indent="0">
              <a:buNone/>
              <a:defRPr sz="1240"/>
            </a:lvl9pPr>
          </a:lstStyle>
          <a:p>
            <a:pPr lvl="0"/>
            <a:r>
              <a:rPr lang="en-US"/>
              <a:t>Click to edit Master text styles</a:t>
            </a:r>
          </a:p>
        </p:txBody>
      </p:sp>
      <p:sp>
        <p:nvSpPr>
          <p:cNvPr id="9" name="Text Placeholder 4"/>
          <p:cNvSpPr>
            <a:spLocks noGrp="1"/>
          </p:cNvSpPr>
          <p:nvPr>
            <p:ph type="body" sz="quarter" idx="3"/>
          </p:nvPr>
        </p:nvSpPr>
        <p:spPr>
          <a:xfrm>
            <a:off x="4593620" y="2959904"/>
            <a:ext cx="3408940" cy="1166919"/>
          </a:xfrm>
        </p:spPr>
        <p:txBody>
          <a:bodyPr anchor="b">
            <a:noAutofit/>
          </a:bodyPr>
          <a:lstStyle>
            <a:lvl1pPr marL="0" indent="0" algn="ctr">
              <a:lnSpc>
                <a:spcPct val="100000"/>
              </a:lnSpc>
              <a:buNone/>
              <a:defRPr sz="3307" b="0">
                <a:solidFill>
                  <a:schemeClr val="tx1"/>
                </a:solidFill>
              </a:defRPr>
            </a:lvl1pPr>
            <a:lvl2pPr marL="630022" indent="0">
              <a:buNone/>
              <a:defRPr sz="2756" b="1"/>
            </a:lvl2pPr>
            <a:lvl3pPr marL="1260043" indent="0">
              <a:buNone/>
              <a:defRPr sz="2480" b="1"/>
            </a:lvl3pPr>
            <a:lvl4pPr marL="1890065" indent="0">
              <a:buNone/>
              <a:defRPr sz="2205" b="1"/>
            </a:lvl4pPr>
            <a:lvl5pPr marL="2520086" indent="0">
              <a:buNone/>
              <a:defRPr sz="2205" b="1"/>
            </a:lvl5pPr>
            <a:lvl6pPr marL="3150108" indent="0">
              <a:buNone/>
              <a:defRPr sz="2205" b="1"/>
            </a:lvl6pPr>
            <a:lvl7pPr marL="3780130" indent="0">
              <a:buNone/>
              <a:defRPr sz="2205" b="1"/>
            </a:lvl7pPr>
            <a:lvl8pPr marL="4410151" indent="0">
              <a:buNone/>
              <a:defRPr sz="2205" b="1"/>
            </a:lvl8pPr>
            <a:lvl9pPr marL="5040173" indent="0">
              <a:buNone/>
              <a:defRPr sz="2205" b="1"/>
            </a:lvl9pPr>
          </a:lstStyle>
          <a:p>
            <a:pPr lvl="0"/>
            <a:r>
              <a:rPr lang="en-US"/>
              <a:t>Click to edit Master text styles</a:t>
            </a:r>
          </a:p>
        </p:txBody>
      </p:sp>
      <p:sp>
        <p:nvSpPr>
          <p:cNvPr id="10" name="Text Placeholder 3"/>
          <p:cNvSpPr>
            <a:spLocks noGrp="1"/>
          </p:cNvSpPr>
          <p:nvPr>
            <p:ph type="body" sz="half" idx="16"/>
          </p:nvPr>
        </p:nvSpPr>
        <p:spPr>
          <a:xfrm>
            <a:off x="4593620" y="4126823"/>
            <a:ext cx="3410245" cy="4081399"/>
          </a:xfrm>
        </p:spPr>
        <p:txBody>
          <a:bodyPr anchor="t">
            <a:normAutofit/>
          </a:bodyPr>
          <a:lstStyle>
            <a:lvl1pPr marL="0" indent="0" algn="ctr">
              <a:buNone/>
              <a:defRPr sz="1929"/>
            </a:lvl1pPr>
            <a:lvl2pPr marL="630022" indent="0">
              <a:buNone/>
              <a:defRPr sz="1654"/>
            </a:lvl2pPr>
            <a:lvl3pPr marL="1260043" indent="0">
              <a:buNone/>
              <a:defRPr sz="1378"/>
            </a:lvl3pPr>
            <a:lvl4pPr marL="1890065" indent="0">
              <a:buNone/>
              <a:defRPr sz="1240"/>
            </a:lvl4pPr>
            <a:lvl5pPr marL="2520086" indent="0">
              <a:buNone/>
              <a:defRPr sz="1240"/>
            </a:lvl5pPr>
            <a:lvl6pPr marL="3150108" indent="0">
              <a:buNone/>
              <a:defRPr sz="1240"/>
            </a:lvl6pPr>
            <a:lvl7pPr marL="3780130" indent="0">
              <a:buNone/>
              <a:defRPr sz="1240"/>
            </a:lvl7pPr>
            <a:lvl8pPr marL="4410151" indent="0">
              <a:buNone/>
              <a:defRPr sz="1240"/>
            </a:lvl8pPr>
            <a:lvl9pPr marL="5040173" indent="0">
              <a:buNone/>
              <a:defRPr sz="1240"/>
            </a:lvl9pPr>
          </a:lstStyle>
          <a:p>
            <a:pPr lvl="0"/>
            <a:r>
              <a:rPr lang="en-US"/>
              <a:t>Click to edit Master text styles</a:t>
            </a:r>
          </a:p>
        </p:txBody>
      </p:sp>
      <p:sp>
        <p:nvSpPr>
          <p:cNvPr id="11" name="Text Placeholder 4"/>
          <p:cNvSpPr>
            <a:spLocks noGrp="1"/>
          </p:cNvSpPr>
          <p:nvPr>
            <p:ph type="body" sz="quarter" idx="13"/>
          </p:nvPr>
        </p:nvSpPr>
        <p:spPr>
          <a:xfrm>
            <a:off x="8240114" y="2959904"/>
            <a:ext cx="3401346" cy="1166919"/>
          </a:xfrm>
        </p:spPr>
        <p:txBody>
          <a:bodyPr anchor="b">
            <a:noAutofit/>
          </a:bodyPr>
          <a:lstStyle>
            <a:lvl1pPr marL="0" indent="0" algn="ctr">
              <a:lnSpc>
                <a:spcPct val="100000"/>
              </a:lnSpc>
              <a:buNone/>
              <a:defRPr sz="3307" b="0">
                <a:solidFill>
                  <a:schemeClr val="tx1"/>
                </a:solidFill>
              </a:defRPr>
            </a:lvl1pPr>
            <a:lvl2pPr marL="630022" indent="0">
              <a:buNone/>
              <a:defRPr sz="2756" b="1"/>
            </a:lvl2pPr>
            <a:lvl3pPr marL="1260043" indent="0">
              <a:buNone/>
              <a:defRPr sz="2480" b="1"/>
            </a:lvl3pPr>
            <a:lvl4pPr marL="1890065" indent="0">
              <a:buNone/>
              <a:defRPr sz="2205" b="1"/>
            </a:lvl4pPr>
            <a:lvl5pPr marL="2520086" indent="0">
              <a:buNone/>
              <a:defRPr sz="2205" b="1"/>
            </a:lvl5pPr>
            <a:lvl6pPr marL="3150108" indent="0">
              <a:buNone/>
              <a:defRPr sz="2205" b="1"/>
            </a:lvl6pPr>
            <a:lvl7pPr marL="3780130" indent="0">
              <a:buNone/>
              <a:defRPr sz="2205" b="1"/>
            </a:lvl7pPr>
            <a:lvl8pPr marL="4410151" indent="0">
              <a:buNone/>
              <a:defRPr sz="2205" b="1"/>
            </a:lvl8pPr>
            <a:lvl9pPr marL="5040173" indent="0">
              <a:buNone/>
              <a:defRPr sz="2205" b="1"/>
            </a:lvl9pPr>
          </a:lstStyle>
          <a:p>
            <a:pPr lvl="0"/>
            <a:r>
              <a:rPr lang="en-US"/>
              <a:t>Click to edit Master text styles</a:t>
            </a:r>
          </a:p>
        </p:txBody>
      </p:sp>
      <p:sp>
        <p:nvSpPr>
          <p:cNvPr id="12" name="Text Placeholder 3"/>
          <p:cNvSpPr>
            <a:spLocks noGrp="1"/>
          </p:cNvSpPr>
          <p:nvPr>
            <p:ph type="body" sz="half" idx="17"/>
          </p:nvPr>
        </p:nvSpPr>
        <p:spPr>
          <a:xfrm>
            <a:off x="8243264" y="4126823"/>
            <a:ext cx="3401346" cy="4081399"/>
          </a:xfrm>
        </p:spPr>
        <p:txBody>
          <a:bodyPr anchor="t">
            <a:normAutofit/>
          </a:bodyPr>
          <a:lstStyle>
            <a:lvl1pPr marL="0" indent="0" algn="ctr">
              <a:buNone/>
              <a:defRPr sz="1929"/>
            </a:lvl1pPr>
            <a:lvl2pPr marL="630022" indent="0">
              <a:buNone/>
              <a:defRPr sz="1654"/>
            </a:lvl2pPr>
            <a:lvl3pPr marL="1260043" indent="0">
              <a:buNone/>
              <a:defRPr sz="1378"/>
            </a:lvl3pPr>
            <a:lvl4pPr marL="1890065" indent="0">
              <a:buNone/>
              <a:defRPr sz="1240"/>
            </a:lvl4pPr>
            <a:lvl5pPr marL="2520086" indent="0">
              <a:buNone/>
              <a:defRPr sz="1240"/>
            </a:lvl5pPr>
            <a:lvl6pPr marL="3150108" indent="0">
              <a:buNone/>
              <a:defRPr sz="1240"/>
            </a:lvl6pPr>
            <a:lvl7pPr marL="3780130" indent="0">
              <a:buNone/>
              <a:defRPr sz="1240"/>
            </a:lvl7pPr>
            <a:lvl8pPr marL="4410151" indent="0">
              <a:buNone/>
              <a:defRPr sz="1240"/>
            </a:lvl8pPr>
            <a:lvl9pPr marL="5040173" indent="0">
              <a:buNone/>
              <a:defRPr sz="1240"/>
            </a:lvl9pPr>
          </a:lstStyle>
          <a:p>
            <a:pPr lvl="0"/>
            <a:r>
              <a:rPr lang="en-US"/>
              <a:t>Click to edit Master text styles</a:t>
            </a:r>
          </a:p>
        </p:txBody>
      </p:sp>
      <p:sp>
        <p:nvSpPr>
          <p:cNvPr id="3" name="Date Placeholder 2"/>
          <p:cNvSpPr>
            <a:spLocks noGrp="1"/>
          </p:cNvSpPr>
          <p:nvPr>
            <p:ph type="dt" sz="half" idx="10"/>
          </p:nvPr>
        </p:nvSpPr>
        <p:spPr/>
        <p:txBody>
          <a:bodyPr/>
          <a:lstStyle/>
          <a:p>
            <a:fld id="{FC5F2E5B-5D7F-44DF-84FF-A899D7E33932}" type="datetime1">
              <a:rPr lang="en-US" smtClean="0"/>
              <a:t>5/25/2023</a:t>
            </a:fld>
            <a:endParaRPr lang="en-US" dirty="0"/>
          </a:p>
        </p:txBody>
      </p:sp>
      <p:sp>
        <p:nvSpPr>
          <p:cNvPr id="4" name="Footer Placeholder 3"/>
          <p:cNvSpPr>
            <a:spLocks noGrp="1"/>
          </p:cNvSpPr>
          <p:nvPr>
            <p:ph type="ftr" sz="quarter" idx="11"/>
          </p:nvPr>
        </p:nvSpPr>
        <p:spPr/>
        <p:txBody>
          <a:bodyPr/>
          <a:lstStyle/>
          <a:p>
            <a:r>
              <a:rPr lang="pt-BR"/>
              <a:t>CA Sanjay Kumar Agrawal                                                                                                 Mobile: 9810116321</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3382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44373" y="864025"/>
            <a:ext cx="10700237" cy="187880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44375" y="5654062"/>
            <a:ext cx="3409350" cy="816771"/>
          </a:xfrm>
        </p:spPr>
        <p:txBody>
          <a:bodyPr anchor="b">
            <a:noAutofit/>
          </a:bodyPr>
          <a:lstStyle>
            <a:lvl1pPr marL="0" indent="0" algn="ctr">
              <a:lnSpc>
                <a:spcPct val="100000"/>
              </a:lnSpc>
              <a:buNone/>
              <a:defRPr sz="2756" b="0">
                <a:solidFill>
                  <a:schemeClr val="tx1"/>
                </a:solidFill>
              </a:defRPr>
            </a:lvl1pPr>
            <a:lvl2pPr marL="630022" indent="0">
              <a:buNone/>
              <a:defRPr sz="2756" b="1"/>
            </a:lvl2pPr>
            <a:lvl3pPr marL="1260043" indent="0">
              <a:buNone/>
              <a:defRPr sz="2480" b="1"/>
            </a:lvl3pPr>
            <a:lvl4pPr marL="1890065" indent="0">
              <a:buNone/>
              <a:defRPr sz="2205" b="1"/>
            </a:lvl4pPr>
            <a:lvl5pPr marL="2520086" indent="0">
              <a:buNone/>
              <a:defRPr sz="2205" b="1"/>
            </a:lvl5pPr>
            <a:lvl6pPr marL="3150108" indent="0">
              <a:buNone/>
              <a:defRPr sz="2205" b="1"/>
            </a:lvl6pPr>
            <a:lvl7pPr marL="3780130" indent="0">
              <a:buNone/>
              <a:defRPr sz="2205" b="1"/>
            </a:lvl7pPr>
            <a:lvl8pPr marL="4410151" indent="0">
              <a:buNone/>
              <a:defRPr sz="2205" b="1"/>
            </a:lvl8pPr>
            <a:lvl9pPr marL="5040173" indent="0">
              <a:buNone/>
              <a:defRPr sz="2205" b="1"/>
            </a:lvl9pPr>
          </a:lstStyle>
          <a:p>
            <a:pPr lvl="0"/>
            <a:r>
              <a:rPr lang="en-US"/>
              <a:t>Click to edit Master text styles</a:t>
            </a:r>
          </a:p>
        </p:txBody>
      </p:sp>
      <p:sp>
        <p:nvSpPr>
          <p:cNvPr id="20" name="Picture Placeholder 2"/>
          <p:cNvSpPr>
            <a:spLocks noGrp="1" noChangeAspect="1"/>
          </p:cNvSpPr>
          <p:nvPr>
            <p:ph type="pic" idx="15"/>
          </p:nvPr>
        </p:nvSpPr>
        <p:spPr>
          <a:xfrm>
            <a:off x="1128563" y="2965453"/>
            <a:ext cx="3038435" cy="2160058"/>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205"/>
            </a:lvl1pPr>
            <a:lvl2pPr marL="630022" indent="0">
              <a:buNone/>
              <a:defRPr sz="2205"/>
            </a:lvl2pPr>
            <a:lvl3pPr marL="1260043" indent="0">
              <a:buNone/>
              <a:defRPr sz="2205"/>
            </a:lvl3pPr>
            <a:lvl4pPr marL="1890065" indent="0">
              <a:buNone/>
              <a:defRPr sz="2205"/>
            </a:lvl4pPr>
            <a:lvl5pPr marL="2520086" indent="0">
              <a:buNone/>
              <a:defRPr sz="2205"/>
            </a:lvl5pPr>
            <a:lvl6pPr marL="3150108" indent="0">
              <a:buNone/>
              <a:defRPr sz="2205"/>
            </a:lvl6pPr>
            <a:lvl7pPr marL="3780130" indent="0">
              <a:buNone/>
              <a:defRPr sz="2205"/>
            </a:lvl7pPr>
            <a:lvl8pPr marL="4410151" indent="0">
              <a:buNone/>
              <a:defRPr sz="2205"/>
            </a:lvl8pPr>
            <a:lvl9pPr marL="5040173" indent="0">
              <a:buNone/>
              <a:defRPr sz="2205"/>
            </a:lvl9pPr>
          </a:lstStyle>
          <a:p>
            <a:r>
              <a:rPr lang="en-US"/>
              <a:t>Click icon to add picture</a:t>
            </a:r>
            <a:endParaRPr lang="en-US" dirty="0"/>
          </a:p>
        </p:txBody>
      </p:sp>
      <p:sp>
        <p:nvSpPr>
          <p:cNvPr id="21" name="Text Placeholder 3"/>
          <p:cNvSpPr>
            <a:spLocks noGrp="1"/>
          </p:cNvSpPr>
          <p:nvPr>
            <p:ph type="body" sz="half" idx="18"/>
          </p:nvPr>
        </p:nvSpPr>
        <p:spPr>
          <a:xfrm>
            <a:off x="944375" y="6470834"/>
            <a:ext cx="3409350" cy="1737390"/>
          </a:xfrm>
        </p:spPr>
        <p:txBody>
          <a:bodyPr anchor="t">
            <a:normAutofit/>
          </a:bodyPr>
          <a:lstStyle>
            <a:lvl1pPr marL="0" indent="0" algn="ctr">
              <a:buNone/>
              <a:defRPr sz="1929"/>
            </a:lvl1pPr>
            <a:lvl2pPr marL="630022" indent="0">
              <a:buNone/>
              <a:defRPr sz="1654"/>
            </a:lvl2pPr>
            <a:lvl3pPr marL="1260043" indent="0">
              <a:buNone/>
              <a:defRPr sz="1378"/>
            </a:lvl3pPr>
            <a:lvl4pPr marL="1890065" indent="0">
              <a:buNone/>
              <a:defRPr sz="1240"/>
            </a:lvl4pPr>
            <a:lvl5pPr marL="2520086" indent="0">
              <a:buNone/>
              <a:defRPr sz="1240"/>
            </a:lvl5pPr>
            <a:lvl6pPr marL="3150108" indent="0">
              <a:buNone/>
              <a:defRPr sz="1240"/>
            </a:lvl6pPr>
            <a:lvl7pPr marL="3780130" indent="0">
              <a:buNone/>
              <a:defRPr sz="1240"/>
            </a:lvl7pPr>
            <a:lvl8pPr marL="4410151" indent="0">
              <a:buNone/>
              <a:defRPr sz="1240"/>
            </a:lvl8pPr>
            <a:lvl9pPr marL="5040173" indent="0">
              <a:buNone/>
              <a:defRPr sz="1240"/>
            </a:lvl9pPr>
          </a:lstStyle>
          <a:p>
            <a:pPr lvl="0"/>
            <a:r>
              <a:rPr lang="en-US"/>
              <a:t>Click to edit Master text styles</a:t>
            </a:r>
          </a:p>
        </p:txBody>
      </p:sp>
      <p:sp>
        <p:nvSpPr>
          <p:cNvPr id="22" name="Text Placeholder 4"/>
          <p:cNvSpPr>
            <a:spLocks noGrp="1"/>
          </p:cNvSpPr>
          <p:nvPr>
            <p:ph type="body" sz="quarter" idx="3"/>
          </p:nvPr>
        </p:nvSpPr>
        <p:spPr>
          <a:xfrm>
            <a:off x="4591371" y="5654062"/>
            <a:ext cx="3409378" cy="816771"/>
          </a:xfrm>
        </p:spPr>
        <p:txBody>
          <a:bodyPr anchor="b">
            <a:noAutofit/>
          </a:bodyPr>
          <a:lstStyle>
            <a:lvl1pPr marL="0" indent="0" algn="ctr">
              <a:lnSpc>
                <a:spcPct val="100000"/>
              </a:lnSpc>
              <a:buNone/>
              <a:defRPr sz="2756" b="0">
                <a:solidFill>
                  <a:schemeClr val="tx1"/>
                </a:solidFill>
              </a:defRPr>
            </a:lvl1pPr>
            <a:lvl2pPr marL="630022" indent="0">
              <a:buNone/>
              <a:defRPr sz="2756" b="1"/>
            </a:lvl2pPr>
            <a:lvl3pPr marL="1260043" indent="0">
              <a:buNone/>
              <a:defRPr sz="2480" b="1"/>
            </a:lvl3pPr>
            <a:lvl4pPr marL="1890065" indent="0">
              <a:buNone/>
              <a:defRPr sz="2205" b="1"/>
            </a:lvl4pPr>
            <a:lvl5pPr marL="2520086" indent="0">
              <a:buNone/>
              <a:defRPr sz="2205" b="1"/>
            </a:lvl5pPr>
            <a:lvl6pPr marL="3150108" indent="0">
              <a:buNone/>
              <a:defRPr sz="2205" b="1"/>
            </a:lvl6pPr>
            <a:lvl7pPr marL="3780130" indent="0">
              <a:buNone/>
              <a:defRPr sz="2205" b="1"/>
            </a:lvl7pPr>
            <a:lvl8pPr marL="4410151" indent="0">
              <a:buNone/>
              <a:defRPr sz="2205" b="1"/>
            </a:lvl8pPr>
            <a:lvl9pPr marL="5040173" indent="0">
              <a:buNone/>
              <a:defRPr sz="2205" b="1"/>
            </a:lvl9pPr>
          </a:lstStyle>
          <a:p>
            <a:pPr lvl="0"/>
            <a:r>
              <a:rPr lang="en-US"/>
              <a:t>Click to edit Master text styles</a:t>
            </a:r>
          </a:p>
        </p:txBody>
      </p:sp>
      <p:sp>
        <p:nvSpPr>
          <p:cNvPr id="23" name="Picture Placeholder 2"/>
          <p:cNvSpPr>
            <a:spLocks noGrp="1" noChangeAspect="1"/>
          </p:cNvSpPr>
          <p:nvPr>
            <p:ph type="pic" idx="21"/>
          </p:nvPr>
        </p:nvSpPr>
        <p:spPr>
          <a:xfrm>
            <a:off x="4721891" y="2965453"/>
            <a:ext cx="3028591" cy="2160058"/>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205"/>
            </a:lvl1pPr>
            <a:lvl2pPr marL="630022" indent="0">
              <a:buNone/>
              <a:defRPr sz="2205"/>
            </a:lvl2pPr>
            <a:lvl3pPr marL="1260043" indent="0">
              <a:buNone/>
              <a:defRPr sz="2205"/>
            </a:lvl3pPr>
            <a:lvl4pPr marL="1890065" indent="0">
              <a:buNone/>
              <a:defRPr sz="2205"/>
            </a:lvl4pPr>
            <a:lvl5pPr marL="2520086" indent="0">
              <a:buNone/>
              <a:defRPr sz="2205"/>
            </a:lvl5pPr>
            <a:lvl6pPr marL="3150108" indent="0">
              <a:buNone/>
              <a:defRPr sz="2205"/>
            </a:lvl6pPr>
            <a:lvl7pPr marL="3780130" indent="0">
              <a:buNone/>
              <a:defRPr sz="2205"/>
            </a:lvl7pPr>
            <a:lvl8pPr marL="4410151" indent="0">
              <a:buNone/>
              <a:defRPr sz="2205"/>
            </a:lvl8pPr>
            <a:lvl9pPr marL="5040173" indent="0">
              <a:buNone/>
              <a:defRPr sz="2205"/>
            </a:lvl9pPr>
          </a:lstStyle>
          <a:p>
            <a:r>
              <a:rPr lang="en-US"/>
              <a:t>Click icon to add picture</a:t>
            </a:r>
            <a:endParaRPr lang="en-US" dirty="0"/>
          </a:p>
        </p:txBody>
      </p:sp>
      <p:sp>
        <p:nvSpPr>
          <p:cNvPr id="24" name="Text Placeholder 3"/>
          <p:cNvSpPr>
            <a:spLocks noGrp="1"/>
          </p:cNvSpPr>
          <p:nvPr>
            <p:ph type="body" sz="half" idx="19"/>
          </p:nvPr>
        </p:nvSpPr>
        <p:spPr>
          <a:xfrm>
            <a:off x="4589971" y="6470832"/>
            <a:ext cx="3410777" cy="1737390"/>
          </a:xfrm>
        </p:spPr>
        <p:txBody>
          <a:bodyPr anchor="t">
            <a:normAutofit/>
          </a:bodyPr>
          <a:lstStyle>
            <a:lvl1pPr marL="0" indent="0" algn="ctr">
              <a:buNone/>
              <a:defRPr sz="1929"/>
            </a:lvl1pPr>
            <a:lvl2pPr marL="630022" indent="0">
              <a:buNone/>
              <a:defRPr sz="1654"/>
            </a:lvl2pPr>
            <a:lvl3pPr marL="1260043" indent="0">
              <a:buNone/>
              <a:defRPr sz="1378"/>
            </a:lvl3pPr>
            <a:lvl4pPr marL="1890065" indent="0">
              <a:buNone/>
              <a:defRPr sz="1240"/>
            </a:lvl4pPr>
            <a:lvl5pPr marL="2520086" indent="0">
              <a:buNone/>
              <a:defRPr sz="1240"/>
            </a:lvl5pPr>
            <a:lvl6pPr marL="3150108" indent="0">
              <a:buNone/>
              <a:defRPr sz="1240"/>
            </a:lvl6pPr>
            <a:lvl7pPr marL="3780130" indent="0">
              <a:buNone/>
              <a:defRPr sz="1240"/>
            </a:lvl7pPr>
            <a:lvl8pPr marL="4410151" indent="0">
              <a:buNone/>
              <a:defRPr sz="1240"/>
            </a:lvl8pPr>
            <a:lvl9pPr marL="5040173" indent="0">
              <a:buNone/>
              <a:defRPr sz="1240"/>
            </a:lvl9pPr>
          </a:lstStyle>
          <a:p>
            <a:pPr lvl="0"/>
            <a:r>
              <a:rPr lang="en-US"/>
              <a:t>Click to edit Master text styles</a:t>
            </a:r>
          </a:p>
        </p:txBody>
      </p:sp>
      <p:sp>
        <p:nvSpPr>
          <p:cNvPr id="25" name="Text Placeholder 4"/>
          <p:cNvSpPr>
            <a:spLocks noGrp="1"/>
          </p:cNvSpPr>
          <p:nvPr>
            <p:ph type="body" sz="quarter" idx="13"/>
          </p:nvPr>
        </p:nvSpPr>
        <p:spPr>
          <a:xfrm>
            <a:off x="8240243" y="5654062"/>
            <a:ext cx="3399992" cy="816771"/>
          </a:xfrm>
        </p:spPr>
        <p:txBody>
          <a:bodyPr anchor="b">
            <a:noAutofit/>
          </a:bodyPr>
          <a:lstStyle>
            <a:lvl1pPr marL="0" indent="0" algn="ctr">
              <a:lnSpc>
                <a:spcPct val="100000"/>
              </a:lnSpc>
              <a:buNone/>
              <a:defRPr sz="2756" b="0">
                <a:solidFill>
                  <a:schemeClr val="tx1"/>
                </a:solidFill>
              </a:defRPr>
            </a:lvl1pPr>
            <a:lvl2pPr marL="630022" indent="0">
              <a:buNone/>
              <a:defRPr sz="2756" b="1"/>
            </a:lvl2pPr>
            <a:lvl3pPr marL="1260043" indent="0">
              <a:buNone/>
              <a:defRPr sz="2480" b="1"/>
            </a:lvl3pPr>
            <a:lvl4pPr marL="1890065" indent="0">
              <a:buNone/>
              <a:defRPr sz="2205" b="1"/>
            </a:lvl4pPr>
            <a:lvl5pPr marL="2520086" indent="0">
              <a:buNone/>
              <a:defRPr sz="2205" b="1"/>
            </a:lvl5pPr>
            <a:lvl6pPr marL="3150108" indent="0">
              <a:buNone/>
              <a:defRPr sz="2205" b="1"/>
            </a:lvl6pPr>
            <a:lvl7pPr marL="3780130" indent="0">
              <a:buNone/>
              <a:defRPr sz="2205" b="1"/>
            </a:lvl7pPr>
            <a:lvl8pPr marL="4410151" indent="0">
              <a:buNone/>
              <a:defRPr sz="2205" b="1"/>
            </a:lvl8pPr>
            <a:lvl9pPr marL="5040173" indent="0">
              <a:buNone/>
              <a:defRPr sz="2205" b="1"/>
            </a:lvl9pPr>
          </a:lstStyle>
          <a:p>
            <a:pPr lvl="0"/>
            <a:r>
              <a:rPr lang="en-US"/>
              <a:t>Click to edit Master text styles</a:t>
            </a:r>
          </a:p>
        </p:txBody>
      </p:sp>
      <p:sp>
        <p:nvSpPr>
          <p:cNvPr id="26" name="Picture Placeholder 2"/>
          <p:cNvSpPr>
            <a:spLocks noGrp="1" noChangeAspect="1"/>
          </p:cNvSpPr>
          <p:nvPr>
            <p:ph type="pic" idx="22"/>
          </p:nvPr>
        </p:nvSpPr>
        <p:spPr>
          <a:xfrm>
            <a:off x="8425627" y="2965453"/>
            <a:ext cx="3030232" cy="2160058"/>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205"/>
            </a:lvl1pPr>
            <a:lvl2pPr marL="630022" indent="0">
              <a:buNone/>
              <a:defRPr sz="2205"/>
            </a:lvl2pPr>
            <a:lvl3pPr marL="1260043" indent="0">
              <a:buNone/>
              <a:defRPr sz="2205"/>
            </a:lvl3pPr>
            <a:lvl4pPr marL="1890065" indent="0">
              <a:buNone/>
              <a:defRPr sz="2205"/>
            </a:lvl4pPr>
            <a:lvl5pPr marL="2520086" indent="0">
              <a:buNone/>
              <a:defRPr sz="2205"/>
            </a:lvl5pPr>
            <a:lvl6pPr marL="3150108" indent="0">
              <a:buNone/>
              <a:defRPr sz="2205"/>
            </a:lvl6pPr>
            <a:lvl7pPr marL="3780130" indent="0">
              <a:buNone/>
              <a:defRPr sz="2205"/>
            </a:lvl7pPr>
            <a:lvl8pPr marL="4410151" indent="0">
              <a:buNone/>
              <a:defRPr sz="2205"/>
            </a:lvl8pPr>
            <a:lvl9pPr marL="5040173" indent="0">
              <a:buNone/>
              <a:defRPr sz="2205"/>
            </a:lvl9pPr>
          </a:lstStyle>
          <a:p>
            <a:r>
              <a:rPr lang="en-US"/>
              <a:t>Click icon to add picture</a:t>
            </a:r>
            <a:endParaRPr lang="en-US" dirty="0"/>
          </a:p>
        </p:txBody>
      </p:sp>
      <p:sp>
        <p:nvSpPr>
          <p:cNvPr id="27" name="Text Placeholder 3"/>
          <p:cNvSpPr>
            <a:spLocks noGrp="1"/>
          </p:cNvSpPr>
          <p:nvPr>
            <p:ph type="body" sz="half" idx="20"/>
          </p:nvPr>
        </p:nvSpPr>
        <p:spPr>
          <a:xfrm>
            <a:off x="8240113" y="6470835"/>
            <a:ext cx="3404496" cy="1737387"/>
          </a:xfrm>
        </p:spPr>
        <p:txBody>
          <a:bodyPr anchor="t">
            <a:normAutofit/>
          </a:bodyPr>
          <a:lstStyle>
            <a:lvl1pPr marL="0" indent="0" algn="ctr">
              <a:buNone/>
              <a:defRPr sz="1929"/>
            </a:lvl1pPr>
            <a:lvl2pPr marL="630022" indent="0">
              <a:buNone/>
              <a:defRPr sz="1654"/>
            </a:lvl2pPr>
            <a:lvl3pPr marL="1260043" indent="0">
              <a:buNone/>
              <a:defRPr sz="1378"/>
            </a:lvl3pPr>
            <a:lvl4pPr marL="1890065" indent="0">
              <a:buNone/>
              <a:defRPr sz="1240"/>
            </a:lvl4pPr>
            <a:lvl5pPr marL="2520086" indent="0">
              <a:buNone/>
              <a:defRPr sz="1240"/>
            </a:lvl5pPr>
            <a:lvl6pPr marL="3150108" indent="0">
              <a:buNone/>
              <a:defRPr sz="1240"/>
            </a:lvl6pPr>
            <a:lvl7pPr marL="3780130" indent="0">
              <a:buNone/>
              <a:defRPr sz="1240"/>
            </a:lvl7pPr>
            <a:lvl8pPr marL="4410151" indent="0">
              <a:buNone/>
              <a:defRPr sz="1240"/>
            </a:lvl8pPr>
            <a:lvl9pPr marL="5040173" indent="0">
              <a:buNone/>
              <a:defRPr sz="1240"/>
            </a:lvl9pPr>
          </a:lstStyle>
          <a:p>
            <a:pPr lvl="0"/>
            <a:r>
              <a:rPr lang="en-US"/>
              <a:t>Click to edit Master text styles</a:t>
            </a:r>
          </a:p>
        </p:txBody>
      </p:sp>
      <p:sp>
        <p:nvSpPr>
          <p:cNvPr id="3" name="Date Placeholder 2"/>
          <p:cNvSpPr>
            <a:spLocks noGrp="1"/>
          </p:cNvSpPr>
          <p:nvPr>
            <p:ph type="dt" sz="half" idx="10"/>
          </p:nvPr>
        </p:nvSpPr>
        <p:spPr/>
        <p:txBody>
          <a:bodyPr/>
          <a:lstStyle/>
          <a:p>
            <a:fld id="{2BFB9EBC-63AF-496D-B797-7E6619D347DD}" type="datetime1">
              <a:rPr lang="en-US" smtClean="0"/>
              <a:t>5/25/2023</a:t>
            </a:fld>
            <a:endParaRPr lang="en-US" dirty="0"/>
          </a:p>
        </p:txBody>
      </p:sp>
      <p:sp>
        <p:nvSpPr>
          <p:cNvPr id="4" name="Footer Placeholder 3"/>
          <p:cNvSpPr>
            <a:spLocks noGrp="1"/>
          </p:cNvSpPr>
          <p:nvPr>
            <p:ph type="ftr" sz="quarter" idx="11"/>
          </p:nvPr>
        </p:nvSpPr>
        <p:spPr/>
        <p:txBody>
          <a:bodyPr/>
          <a:lstStyle/>
          <a:p>
            <a:r>
              <a:rPr lang="pt-BR"/>
              <a:t>CA Sanjay Kumar Agrawal                                                                                                 Mobile: 9810116321</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158930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EE91EA-98E9-443C-A711-0D21E5F80393}" type="datetime1">
              <a:rPr lang="en-US" smtClean="0"/>
              <a:t>5/25/2023</a:t>
            </a:fld>
            <a:endParaRPr lang="en-US" dirty="0"/>
          </a:p>
        </p:txBody>
      </p:sp>
      <p:sp>
        <p:nvSpPr>
          <p:cNvPr id="5" name="Footer Placeholder 4"/>
          <p:cNvSpPr>
            <a:spLocks noGrp="1"/>
          </p:cNvSpPr>
          <p:nvPr>
            <p:ph type="ftr" sz="quarter" idx="11"/>
          </p:nvPr>
        </p:nvSpPr>
        <p:spPr/>
        <p:txBody>
          <a:bodyPr/>
          <a:lstStyle/>
          <a:p>
            <a:r>
              <a:rPr lang="pt-BR"/>
              <a:t>CA Sanjay Kumar Agrawal                                                                                                 Mobile: 9810116321</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485893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16867" y="864024"/>
            <a:ext cx="2627744" cy="7344200"/>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44374" y="864024"/>
            <a:ext cx="7914993" cy="7344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1524BB-A3CC-41B2-9442-09C9AEA50EF5}" type="datetime1">
              <a:rPr lang="en-US" smtClean="0"/>
              <a:t>5/25/2023</a:t>
            </a:fld>
            <a:endParaRPr lang="en-US" dirty="0"/>
          </a:p>
        </p:txBody>
      </p:sp>
      <p:sp>
        <p:nvSpPr>
          <p:cNvPr id="5" name="Footer Placeholder 4"/>
          <p:cNvSpPr>
            <a:spLocks noGrp="1"/>
          </p:cNvSpPr>
          <p:nvPr>
            <p:ph type="ftr" sz="quarter" idx="11"/>
          </p:nvPr>
        </p:nvSpPr>
        <p:spPr/>
        <p:txBody>
          <a:bodyPr/>
          <a:lstStyle/>
          <a:p>
            <a:r>
              <a:rPr lang="pt-BR"/>
              <a:t>CA Sanjay Kumar Agrawal                                                                                                 Mobile: 9810116321</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81221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bg>
      <p:bgPr>
        <a:gradFill>
          <a:gsLst>
            <a:gs pos="0">
              <a:srgbClr val="EFEDEE"/>
            </a:gs>
            <a:gs pos="53000">
              <a:srgbClr val="F1EFF0"/>
            </a:gs>
            <a:gs pos="77000">
              <a:srgbClr val="EFEDEE"/>
            </a:gs>
            <a:gs pos="100000">
              <a:srgbClr val="EFEBEC"/>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66251" y="231713"/>
            <a:ext cx="10867489" cy="1047509"/>
          </a:xfrm>
        </p:spPr>
        <p:txBody>
          <a:bodyPr>
            <a:normAutofit/>
          </a:bodyPr>
          <a:lstStyle>
            <a:lvl1pPr>
              <a:defRPr sz="3601"/>
            </a:lvl1pPr>
          </a:lstStyle>
          <a:p>
            <a:r>
              <a:rPr lang="en-US" dirty="0"/>
              <a:t>Click to edit Master title style</a:t>
            </a:r>
          </a:p>
        </p:txBody>
      </p:sp>
      <p:grpSp>
        <p:nvGrpSpPr>
          <p:cNvPr id="12" name="Group 11">
            <a:extLst>
              <a:ext uri="{FF2B5EF4-FFF2-40B4-BE49-F238E27FC236}">
                <a16:creationId xmlns:a16="http://schemas.microsoft.com/office/drawing/2014/main" id="{426D102F-F220-4E57-BDD6-CCEBB93D58AF}"/>
              </a:ext>
            </a:extLst>
          </p:cNvPr>
          <p:cNvGrpSpPr/>
          <p:nvPr userDrawn="1"/>
        </p:nvGrpSpPr>
        <p:grpSpPr>
          <a:xfrm>
            <a:off x="12978270" y="2"/>
            <a:ext cx="1699062" cy="2574068"/>
            <a:chOff x="9433981" y="1"/>
            <a:chExt cx="1644047" cy="1816099"/>
          </a:xfrm>
        </p:grpSpPr>
        <p:sp>
          <p:nvSpPr>
            <p:cNvPr id="13" name="Rectangle: Folded Corner 12">
              <a:extLst>
                <a:ext uri="{FF2B5EF4-FFF2-40B4-BE49-F238E27FC236}">
                  <a16:creationId xmlns:a16="http://schemas.microsoft.com/office/drawing/2014/main" id="{8C7E1A5C-1B15-4E0A-8682-D203C7DE6B6B}"/>
                </a:ext>
              </a:extLst>
            </p:cNvPr>
            <p:cNvSpPr/>
            <p:nvPr userDrawn="1"/>
          </p:nvSpPr>
          <p:spPr>
            <a:xfrm>
              <a:off x="9433981" y="1"/>
              <a:ext cx="1644047" cy="1816099"/>
            </a:xfrm>
            <a:prstGeom prst="foldedCorner">
              <a:avLst/>
            </a:prstGeom>
            <a:ln>
              <a:noFill/>
            </a:ln>
            <a:effectLst>
              <a:outerShdw blurRad="101600" dist="635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Ins="0" rtlCol="0" anchor="t"/>
            <a:lstStyle/>
            <a:p>
              <a:r>
                <a:rPr lang="en-US" sz="1400" dirty="0">
                  <a:solidFill>
                    <a:schemeClr val="accent2">
                      <a:lumMod val="50000"/>
                    </a:schemeClr>
                  </a:solidFill>
                </a:rPr>
                <a:t>To insert your own icons*:</a:t>
              </a:r>
            </a:p>
            <a:p>
              <a:endParaRPr lang="en-US" sz="1400" dirty="0">
                <a:solidFill>
                  <a:schemeClr val="accent2">
                    <a:lumMod val="50000"/>
                  </a:schemeClr>
                </a:solidFill>
              </a:endParaRPr>
            </a:p>
            <a:p>
              <a:r>
                <a:rPr lang="en-US" sz="1400" b="1" dirty="0">
                  <a:solidFill>
                    <a:schemeClr val="accent2">
                      <a:lumMod val="50000"/>
                    </a:schemeClr>
                  </a:solidFill>
                </a:rPr>
                <a:t>Insert</a:t>
              </a:r>
              <a:r>
                <a:rPr lang="en-US" sz="1400" dirty="0">
                  <a:solidFill>
                    <a:schemeClr val="accent2">
                      <a:lumMod val="50000"/>
                    </a:schemeClr>
                  </a:solidFill>
                </a:rPr>
                <a:t> &gt;&gt; </a:t>
              </a:r>
              <a:r>
                <a:rPr lang="en-US" sz="1400" b="1" dirty="0">
                  <a:solidFill>
                    <a:schemeClr val="accent2">
                      <a:lumMod val="50000"/>
                    </a:schemeClr>
                  </a:solidFill>
                </a:rPr>
                <a:t>Icons</a:t>
              </a:r>
            </a:p>
            <a:p>
              <a:endParaRPr lang="en-US" sz="1400" dirty="0">
                <a:solidFill>
                  <a:schemeClr val="accent2">
                    <a:lumMod val="50000"/>
                  </a:schemeClr>
                </a:solidFill>
              </a:endParaRPr>
            </a:p>
            <a:p>
              <a:r>
                <a:rPr lang="en-US" sz="1201" i="1" dirty="0">
                  <a:solidFill>
                    <a:schemeClr val="accent2">
                      <a:lumMod val="50000"/>
                    </a:schemeClr>
                  </a:solidFill>
                </a:rPr>
                <a:t>(*Only available to Microsoft 365 subscribers)</a:t>
              </a:r>
            </a:p>
          </p:txBody>
        </p:sp>
        <p:pic>
          <p:nvPicPr>
            <p:cNvPr id="14" name="Picture 13">
              <a:extLst>
                <a:ext uri="{FF2B5EF4-FFF2-40B4-BE49-F238E27FC236}">
                  <a16:creationId xmlns:a16="http://schemas.microsoft.com/office/drawing/2014/main" id="{C830CBBC-4DBF-48F3-A80A-5B9A52315886}"/>
                </a:ext>
              </a:extLst>
            </p:cNvPr>
            <p:cNvPicPr>
              <a:picLocks noChangeAspect="1"/>
            </p:cNvPicPr>
            <p:nvPr userDrawn="1"/>
          </p:nvPicPr>
          <p:blipFill rotWithShape="1">
            <a:blip r:embed="rId2"/>
            <a:srcRect t="1" b="5479"/>
            <a:stretch/>
          </p:blipFill>
          <p:spPr>
            <a:xfrm>
              <a:off x="10677978" y="424090"/>
              <a:ext cx="400050" cy="657225"/>
            </a:xfrm>
            <a:prstGeom prst="rect">
              <a:avLst/>
            </a:prstGeom>
          </p:spPr>
        </p:pic>
      </p:grpSp>
    </p:spTree>
    <p:extLst>
      <p:ext uri="{BB962C8B-B14F-4D97-AF65-F5344CB8AC3E}">
        <p14:creationId xmlns:p14="http://schemas.microsoft.com/office/powerpoint/2010/main" val="28886958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0" y="283723"/>
            <a:ext cx="12599988" cy="1099558"/>
          </a:xfrm>
          <a:prstGeom prst="rect">
            <a:avLst/>
          </a:prstGeom>
        </p:spPr>
        <p:txBody>
          <a:bodyPr vert="horz" lIns="91440" tIns="45720" rIns="91440" bIns="45720" rtlCol="0" anchor="ctr">
            <a:normAutofit/>
          </a:bodyPr>
          <a:lstStyle>
            <a:lvl1pPr algn="ctr">
              <a:defRPr sz="4961" b="1">
                <a:solidFill>
                  <a:schemeClr val="tx1">
                    <a:lumMod val="65000"/>
                    <a:lumOff val="35000"/>
                  </a:schemeClr>
                </a:solidFill>
              </a:defRPr>
            </a:lvl1pPr>
          </a:lstStyle>
          <a:p>
            <a:r>
              <a:rPr lang="en-US" dirty="0"/>
              <a:t>Click to edit Master title style</a:t>
            </a:r>
          </a:p>
        </p:txBody>
      </p:sp>
      <p:sp>
        <p:nvSpPr>
          <p:cNvPr id="8" name="Rectangle 6">
            <a:extLst>
              <a:ext uri="{FF2B5EF4-FFF2-40B4-BE49-F238E27FC236}">
                <a16:creationId xmlns:a16="http://schemas.microsoft.com/office/drawing/2014/main" id="{55674156-3125-48CE-B7AD-16F5FF6CA05A}"/>
              </a:ext>
            </a:extLst>
          </p:cNvPr>
          <p:cNvSpPr/>
          <p:nvPr userDrawn="1"/>
        </p:nvSpPr>
        <p:spPr>
          <a:xfrm>
            <a:off x="0" y="9350831"/>
            <a:ext cx="12599988" cy="36943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60"/>
          </a:p>
        </p:txBody>
      </p:sp>
      <p:sp>
        <p:nvSpPr>
          <p:cNvPr id="10" name="텍스트 개체 틀 2">
            <a:extLst>
              <a:ext uri="{FF2B5EF4-FFF2-40B4-BE49-F238E27FC236}">
                <a16:creationId xmlns:a16="http://schemas.microsoft.com/office/drawing/2014/main" id="{BEA53C6E-B822-48C1-AE43-123E9E431F64}"/>
              </a:ext>
            </a:extLst>
          </p:cNvPr>
          <p:cNvSpPr>
            <a:spLocks noGrp="1"/>
          </p:cNvSpPr>
          <p:nvPr>
            <p:ph type="body" sz="quarter" idx="41" hasCustomPrompt="1"/>
          </p:nvPr>
        </p:nvSpPr>
        <p:spPr>
          <a:xfrm>
            <a:off x="0" y="1424988"/>
            <a:ext cx="12599988" cy="594412"/>
          </a:xfrm>
          <a:prstGeom prst="rect">
            <a:avLst/>
          </a:prstGeom>
        </p:spPr>
        <p:txBody>
          <a:bodyPr anchor="ctr"/>
          <a:lstStyle>
            <a:lvl1pPr marL="0" marR="0" indent="0" algn="ctr" defTabSz="945032" rtl="0" eaLnBrk="1" fontAlgn="auto" latinLnBrk="1" hangingPunct="1">
              <a:lnSpc>
                <a:spcPct val="90000"/>
              </a:lnSpc>
              <a:spcBef>
                <a:spcPts val="1034"/>
              </a:spcBef>
              <a:spcAft>
                <a:spcPts val="0"/>
              </a:spcAft>
              <a:buClrTx/>
              <a:buSzTx/>
              <a:buFontTx/>
              <a:buNone/>
              <a:tabLst/>
              <a:defRPr sz="2480" b="0">
                <a:solidFill>
                  <a:schemeClr val="tx1">
                    <a:lumMod val="65000"/>
                    <a:lumOff val="35000"/>
                  </a:schemeClr>
                </a:solidFill>
              </a:defRPr>
            </a:lvl1pPr>
          </a:lstStyle>
          <a:p>
            <a:pPr marL="0" marR="0" lvl="0" indent="0" algn="ctr" defTabSz="945032" rtl="0" eaLnBrk="1" fontAlgn="auto" latinLnBrk="1" hangingPunct="1">
              <a:lnSpc>
                <a:spcPct val="90000"/>
              </a:lnSpc>
              <a:spcBef>
                <a:spcPts val="1034"/>
              </a:spcBef>
              <a:spcAft>
                <a:spcPts val="0"/>
              </a:spcAft>
              <a:buClrTx/>
              <a:buSzTx/>
              <a:buFontTx/>
              <a:buNone/>
              <a:tabLst/>
              <a:defRPr/>
            </a:pPr>
            <a:r>
              <a:rPr lang="en-US" altLang="ko-KR" dirty="0"/>
              <a:t>Subtitle in this line</a:t>
            </a:r>
            <a:endParaRPr lang="ko-KR" altLang="en-US" dirty="0"/>
          </a:p>
        </p:txBody>
      </p:sp>
    </p:spTree>
    <p:extLst>
      <p:ext uri="{BB962C8B-B14F-4D97-AF65-F5344CB8AC3E}">
        <p14:creationId xmlns:p14="http://schemas.microsoft.com/office/powerpoint/2010/main" val="2677874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44375" y="1590794"/>
            <a:ext cx="10711241" cy="3384092"/>
          </a:xfrm>
        </p:spPr>
        <p:txBody>
          <a:bodyPr anchor="b">
            <a:normAutofit/>
          </a:bodyPr>
          <a:lstStyle>
            <a:lvl1pPr algn="ctr">
              <a:defRPr sz="6614"/>
            </a:lvl1pPr>
          </a:lstStyle>
          <a:p>
            <a:r>
              <a:rPr lang="en-US"/>
              <a:t>Click to edit Master title style</a:t>
            </a:r>
            <a:endParaRPr lang="en-US" dirty="0"/>
          </a:p>
        </p:txBody>
      </p:sp>
      <p:sp>
        <p:nvSpPr>
          <p:cNvPr id="3" name="Subtitle 2"/>
          <p:cNvSpPr>
            <a:spLocks noGrp="1"/>
          </p:cNvSpPr>
          <p:nvPr>
            <p:ph type="subTitle" idx="1"/>
          </p:nvPr>
        </p:nvSpPr>
        <p:spPr>
          <a:xfrm>
            <a:off x="944375" y="5105389"/>
            <a:ext cx="10711241" cy="2346813"/>
          </a:xfrm>
        </p:spPr>
        <p:txBody>
          <a:bodyPr/>
          <a:lstStyle>
            <a:lvl1pPr marL="0" indent="0" algn="ctr">
              <a:buNone/>
              <a:defRPr sz="3307"/>
            </a:lvl1pPr>
            <a:lvl2pPr marL="630022" indent="0" algn="ctr">
              <a:buNone/>
              <a:defRPr sz="2756"/>
            </a:lvl2pPr>
            <a:lvl3pPr marL="1260043" indent="0" algn="ctr">
              <a:buNone/>
              <a:defRPr sz="2480"/>
            </a:lvl3pPr>
            <a:lvl4pPr marL="1890065" indent="0" algn="ctr">
              <a:buNone/>
              <a:defRPr sz="2205"/>
            </a:lvl4pPr>
            <a:lvl5pPr marL="2520086" indent="0" algn="ctr">
              <a:buNone/>
              <a:defRPr sz="2205"/>
            </a:lvl5pPr>
            <a:lvl6pPr marL="3150108" indent="0" algn="ctr">
              <a:buNone/>
              <a:defRPr sz="2205"/>
            </a:lvl6pPr>
            <a:lvl7pPr marL="3780130" indent="0" algn="ctr">
              <a:buNone/>
              <a:defRPr sz="2205"/>
            </a:lvl7pPr>
            <a:lvl8pPr marL="4410151" indent="0" algn="ctr">
              <a:buNone/>
              <a:defRPr sz="2205"/>
            </a:lvl8pPr>
            <a:lvl9pPr marL="5040173" indent="0" algn="ctr">
              <a:buNone/>
              <a:defRPr sz="2205"/>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EC43394-8229-44F2-BC68-EA5F72216C46}" type="datetime1">
              <a:rPr lang="en-US" smtClean="0"/>
              <a:t>5/25/2023</a:t>
            </a:fld>
            <a:endParaRPr lang="en-US" dirty="0"/>
          </a:p>
        </p:txBody>
      </p:sp>
      <p:sp>
        <p:nvSpPr>
          <p:cNvPr id="5" name="Footer Placeholder 4"/>
          <p:cNvSpPr>
            <a:spLocks noGrp="1"/>
          </p:cNvSpPr>
          <p:nvPr>
            <p:ph type="ftr" sz="quarter" idx="11"/>
          </p:nvPr>
        </p:nvSpPr>
        <p:spPr/>
        <p:txBody>
          <a:bodyPr/>
          <a:lstStyle/>
          <a:p>
            <a:r>
              <a:rPr lang="pt-BR"/>
              <a:t>CA Sanjay Kumar Agrawal                                                                                                 Mobile: 9810116321</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26688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C02F92-45D4-41E8-911D-D914312A2724}" type="datetime1">
              <a:rPr lang="en-US" smtClean="0"/>
              <a:t>5/25/2023</a:t>
            </a:fld>
            <a:endParaRPr lang="en-US" dirty="0"/>
          </a:p>
        </p:txBody>
      </p:sp>
      <p:sp>
        <p:nvSpPr>
          <p:cNvPr id="5" name="Footer Placeholder 4"/>
          <p:cNvSpPr>
            <a:spLocks noGrp="1"/>
          </p:cNvSpPr>
          <p:nvPr>
            <p:ph type="ftr" sz="quarter" idx="11"/>
          </p:nvPr>
        </p:nvSpPr>
        <p:spPr/>
        <p:txBody>
          <a:bodyPr/>
          <a:lstStyle/>
          <a:p>
            <a:r>
              <a:rPr lang="pt-BR"/>
              <a:t>CA Sanjay Kumar Agrawal                                                                                                 Mobile: 9810116321</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66269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0379" y="931529"/>
            <a:ext cx="10059230" cy="4043359"/>
          </a:xfrm>
        </p:spPr>
        <p:txBody>
          <a:bodyPr anchor="b">
            <a:normAutofit/>
          </a:bodyPr>
          <a:lstStyle>
            <a:lvl1pPr>
              <a:defRPr sz="4685"/>
            </a:lvl1pPr>
          </a:lstStyle>
          <a:p>
            <a:r>
              <a:rPr lang="en-US"/>
              <a:t>Click to edit Master title style</a:t>
            </a:r>
            <a:endParaRPr lang="en-US" dirty="0"/>
          </a:p>
        </p:txBody>
      </p:sp>
      <p:sp>
        <p:nvSpPr>
          <p:cNvPr id="3" name="Text Placeholder 2"/>
          <p:cNvSpPr>
            <a:spLocks noGrp="1"/>
          </p:cNvSpPr>
          <p:nvPr>
            <p:ph type="body" idx="1"/>
          </p:nvPr>
        </p:nvSpPr>
        <p:spPr>
          <a:xfrm>
            <a:off x="1270379" y="5105391"/>
            <a:ext cx="10059230" cy="2126307"/>
          </a:xfrm>
        </p:spPr>
        <p:txBody>
          <a:bodyPr/>
          <a:lstStyle>
            <a:lvl1pPr marL="0" indent="0" algn="ctr">
              <a:buNone/>
              <a:defRPr sz="3307">
                <a:solidFill>
                  <a:schemeClr val="tx1">
                    <a:tint val="75000"/>
                  </a:schemeClr>
                </a:solidFill>
              </a:defRPr>
            </a:lvl1pPr>
            <a:lvl2pPr marL="630022" indent="0">
              <a:buNone/>
              <a:defRPr sz="2756">
                <a:solidFill>
                  <a:schemeClr val="tx1">
                    <a:tint val="75000"/>
                  </a:schemeClr>
                </a:solidFill>
              </a:defRPr>
            </a:lvl2pPr>
            <a:lvl3pPr marL="1260043" indent="0">
              <a:buNone/>
              <a:defRPr sz="2480">
                <a:solidFill>
                  <a:schemeClr val="tx1">
                    <a:tint val="75000"/>
                  </a:schemeClr>
                </a:solidFill>
              </a:defRPr>
            </a:lvl3pPr>
            <a:lvl4pPr marL="1890065" indent="0">
              <a:buNone/>
              <a:defRPr sz="2205">
                <a:solidFill>
                  <a:schemeClr val="tx1">
                    <a:tint val="75000"/>
                  </a:schemeClr>
                </a:solidFill>
              </a:defRPr>
            </a:lvl4pPr>
            <a:lvl5pPr marL="2520086" indent="0">
              <a:buNone/>
              <a:defRPr sz="2205">
                <a:solidFill>
                  <a:schemeClr val="tx1">
                    <a:tint val="75000"/>
                  </a:schemeClr>
                </a:solidFill>
              </a:defRPr>
            </a:lvl5pPr>
            <a:lvl6pPr marL="3150108" indent="0">
              <a:buNone/>
              <a:defRPr sz="2205">
                <a:solidFill>
                  <a:schemeClr val="tx1">
                    <a:tint val="75000"/>
                  </a:schemeClr>
                </a:solidFill>
              </a:defRPr>
            </a:lvl6pPr>
            <a:lvl7pPr marL="3780130" indent="0">
              <a:buNone/>
              <a:defRPr sz="2205">
                <a:solidFill>
                  <a:schemeClr val="tx1">
                    <a:tint val="75000"/>
                  </a:schemeClr>
                </a:solidFill>
              </a:defRPr>
            </a:lvl7pPr>
            <a:lvl8pPr marL="4410151" indent="0">
              <a:buNone/>
              <a:defRPr sz="2205">
                <a:solidFill>
                  <a:schemeClr val="tx1">
                    <a:tint val="75000"/>
                  </a:schemeClr>
                </a:solidFill>
              </a:defRPr>
            </a:lvl8pPr>
            <a:lvl9pPr marL="5040173" indent="0">
              <a:buNone/>
              <a:defRPr sz="220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BF8207E-1745-4A82-8538-48B3F5B706BE}" type="datetime1">
              <a:rPr lang="en-US" smtClean="0"/>
              <a:t>5/25/2023</a:t>
            </a:fld>
            <a:endParaRPr lang="en-US" dirty="0"/>
          </a:p>
        </p:txBody>
      </p:sp>
      <p:sp>
        <p:nvSpPr>
          <p:cNvPr id="5" name="Footer Placeholder 4"/>
          <p:cNvSpPr>
            <a:spLocks noGrp="1"/>
          </p:cNvSpPr>
          <p:nvPr>
            <p:ph type="ftr" sz="quarter" idx="11"/>
          </p:nvPr>
        </p:nvSpPr>
        <p:spPr/>
        <p:txBody>
          <a:bodyPr/>
          <a:lstStyle/>
          <a:p>
            <a:r>
              <a:rPr lang="pt-BR"/>
              <a:t>CA Sanjay Kumar Agrawal                                                                                                 Mobile: 9810116321</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62789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44376" y="864025"/>
            <a:ext cx="10700235" cy="187987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44374" y="2959904"/>
            <a:ext cx="5276869" cy="52483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9987" y="2959904"/>
            <a:ext cx="5264623" cy="52483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FD1999A-598E-4202-8FC5-5A0784556C04}" type="datetime1">
              <a:rPr lang="en-US" smtClean="0"/>
              <a:t>5/25/2023</a:t>
            </a:fld>
            <a:endParaRPr lang="en-US" dirty="0"/>
          </a:p>
        </p:txBody>
      </p:sp>
      <p:sp>
        <p:nvSpPr>
          <p:cNvPr id="6" name="Footer Placeholder 5"/>
          <p:cNvSpPr>
            <a:spLocks noGrp="1"/>
          </p:cNvSpPr>
          <p:nvPr>
            <p:ph type="ftr" sz="quarter" idx="11"/>
          </p:nvPr>
        </p:nvSpPr>
        <p:spPr/>
        <p:txBody>
          <a:bodyPr/>
          <a:lstStyle/>
          <a:p>
            <a:r>
              <a:rPr lang="pt-BR"/>
              <a:t>CA Sanjay Kumar Agrawal                                                                                                 Mobile: 9810116321</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68299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4376" y="864025"/>
            <a:ext cx="10700235" cy="18788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61414" y="2959904"/>
            <a:ext cx="4961074" cy="1167781"/>
          </a:xfrm>
        </p:spPr>
        <p:txBody>
          <a:bodyPr anchor="b"/>
          <a:lstStyle>
            <a:lvl1pPr marL="0" indent="0">
              <a:lnSpc>
                <a:spcPct val="100000"/>
              </a:lnSpc>
              <a:buNone/>
              <a:defRPr sz="3307" b="1"/>
            </a:lvl1pPr>
            <a:lvl2pPr marL="630022" indent="0">
              <a:buNone/>
              <a:defRPr sz="2756" b="1"/>
            </a:lvl2pPr>
            <a:lvl3pPr marL="1260043" indent="0">
              <a:buNone/>
              <a:defRPr sz="2480" b="1"/>
            </a:lvl3pPr>
            <a:lvl4pPr marL="1890065" indent="0">
              <a:buNone/>
              <a:defRPr sz="2205" b="1"/>
            </a:lvl4pPr>
            <a:lvl5pPr marL="2520086" indent="0">
              <a:buNone/>
              <a:defRPr sz="2205" b="1"/>
            </a:lvl5pPr>
            <a:lvl6pPr marL="3150108" indent="0">
              <a:buNone/>
              <a:defRPr sz="2205" b="1"/>
            </a:lvl6pPr>
            <a:lvl7pPr marL="3780130" indent="0">
              <a:buNone/>
              <a:defRPr sz="2205" b="1"/>
            </a:lvl7pPr>
            <a:lvl8pPr marL="4410151" indent="0">
              <a:buNone/>
              <a:defRPr sz="2205" b="1"/>
            </a:lvl8pPr>
            <a:lvl9pPr marL="5040173" indent="0">
              <a:buNone/>
              <a:defRPr sz="2205" b="1"/>
            </a:lvl9pPr>
          </a:lstStyle>
          <a:p>
            <a:pPr lvl="0"/>
            <a:r>
              <a:rPr lang="en-US"/>
              <a:t>Click to edit Master text styles</a:t>
            </a:r>
          </a:p>
        </p:txBody>
      </p:sp>
      <p:sp>
        <p:nvSpPr>
          <p:cNvPr id="4" name="Content Placeholder 3"/>
          <p:cNvSpPr>
            <a:spLocks noGrp="1"/>
          </p:cNvSpPr>
          <p:nvPr>
            <p:ph sz="half" idx="2"/>
          </p:nvPr>
        </p:nvSpPr>
        <p:spPr>
          <a:xfrm>
            <a:off x="944374" y="4127685"/>
            <a:ext cx="5278113" cy="40805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95784" y="2959904"/>
            <a:ext cx="4948826" cy="1167781"/>
          </a:xfrm>
        </p:spPr>
        <p:txBody>
          <a:bodyPr anchor="b"/>
          <a:lstStyle>
            <a:lvl1pPr marL="0" indent="0">
              <a:lnSpc>
                <a:spcPct val="100000"/>
              </a:lnSpc>
              <a:buNone/>
              <a:defRPr sz="3307" b="1"/>
            </a:lvl1pPr>
            <a:lvl2pPr marL="630022" indent="0">
              <a:buNone/>
              <a:defRPr sz="2756" b="1"/>
            </a:lvl2pPr>
            <a:lvl3pPr marL="1260043" indent="0">
              <a:buNone/>
              <a:defRPr sz="2480" b="1"/>
            </a:lvl3pPr>
            <a:lvl4pPr marL="1890065" indent="0">
              <a:buNone/>
              <a:defRPr sz="2205" b="1"/>
            </a:lvl4pPr>
            <a:lvl5pPr marL="2520086" indent="0">
              <a:buNone/>
              <a:defRPr sz="2205" b="1"/>
            </a:lvl5pPr>
            <a:lvl6pPr marL="3150108" indent="0">
              <a:buNone/>
              <a:defRPr sz="2205" b="1"/>
            </a:lvl6pPr>
            <a:lvl7pPr marL="3780130" indent="0">
              <a:buNone/>
              <a:defRPr sz="2205" b="1"/>
            </a:lvl7pPr>
            <a:lvl8pPr marL="4410151" indent="0">
              <a:buNone/>
              <a:defRPr sz="2205" b="1"/>
            </a:lvl8pPr>
            <a:lvl9pPr marL="5040173" indent="0">
              <a:buNone/>
              <a:defRPr sz="2205" b="1"/>
            </a:lvl9pPr>
          </a:lstStyle>
          <a:p>
            <a:pPr lvl="0"/>
            <a:r>
              <a:rPr lang="en-US"/>
              <a:t>Click to edit Master text styles</a:t>
            </a:r>
          </a:p>
        </p:txBody>
      </p:sp>
      <p:sp>
        <p:nvSpPr>
          <p:cNvPr id="6" name="Content Placeholder 5"/>
          <p:cNvSpPr>
            <a:spLocks noGrp="1"/>
          </p:cNvSpPr>
          <p:nvPr>
            <p:ph sz="quarter" idx="4"/>
          </p:nvPr>
        </p:nvSpPr>
        <p:spPr>
          <a:xfrm>
            <a:off x="6378744" y="4127685"/>
            <a:ext cx="5265866" cy="40805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37048DE-24C2-4670-AC09-333A18512D93}" type="datetime1">
              <a:rPr lang="en-US" smtClean="0"/>
              <a:t>5/25/2023</a:t>
            </a:fld>
            <a:endParaRPr lang="en-US" dirty="0"/>
          </a:p>
        </p:txBody>
      </p:sp>
      <p:sp>
        <p:nvSpPr>
          <p:cNvPr id="8" name="Footer Placeholder 7"/>
          <p:cNvSpPr>
            <a:spLocks noGrp="1"/>
          </p:cNvSpPr>
          <p:nvPr>
            <p:ph type="ftr" sz="quarter" idx="11"/>
          </p:nvPr>
        </p:nvSpPr>
        <p:spPr/>
        <p:txBody>
          <a:bodyPr/>
          <a:lstStyle/>
          <a:p>
            <a:r>
              <a:rPr lang="pt-BR"/>
              <a:t>CA Sanjay Kumar Agrawal                                                                                                 Mobile: 9810116321</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82351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D78DE1-901F-4C71-9B37-9AD341701617}" type="datetime1">
              <a:rPr lang="en-US" smtClean="0"/>
              <a:t>5/25/2023</a:t>
            </a:fld>
            <a:endParaRPr lang="en-US" dirty="0"/>
          </a:p>
        </p:txBody>
      </p:sp>
      <p:sp>
        <p:nvSpPr>
          <p:cNvPr id="4" name="Footer Placeholder 3"/>
          <p:cNvSpPr>
            <a:spLocks noGrp="1"/>
          </p:cNvSpPr>
          <p:nvPr>
            <p:ph type="ftr" sz="quarter" idx="11"/>
          </p:nvPr>
        </p:nvSpPr>
        <p:spPr/>
        <p:txBody>
          <a:bodyPr/>
          <a:lstStyle/>
          <a:p>
            <a:r>
              <a:rPr lang="pt-BR"/>
              <a:t>CA Sanjay Kumar Agrawal                                                                                                 Mobile: 9810116321</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grpSp>
        <p:nvGrpSpPr>
          <p:cNvPr id="6" name="Group 5">
            <a:extLst>
              <a:ext uri="{FF2B5EF4-FFF2-40B4-BE49-F238E27FC236}">
                <a16:creationId xmlns:a16="http://schemas.microsoft.com/office/drawing/2014/main" id="{A51BABA7-E64A-68B8-79D4-74BB578790EB}"/>
              </a:ext>
            </a:extLst>
          </p:cNvPr>
          <p:cNvGrpSpPr/>
          <p:nvPr userDrawn="1"/>
        </p:nvGrpSpPr>
        <p:grpSpPr>
          <a:xfrm>
            <a:off x="12978270" y="2"/>
            <a:ext cx="1699062" cy="2574068"/>
            <a:chOff x="9433981" y="1"/>
            <a:chExt cx="1644047" cy="1816099"/>
          </a:xfrm>
        </p:grpSpPr>
        <p:sp>
          <p:nvSpPr>
            <p:cNvPr id="7" name="Rectangle: Folded Corner 6">
              <a:extLst>
                <a:ext uri="{FF2B5EF4-FFF2-40B4-BE49-F238E27FC236}">
                  <a16:creationId xmlns:a16="http://schemas.microsoft.com/office/drawing/2014/main" id="{716A6EB1-4940-C5A1-14FC-E34E351143EF}"/>
                </a:ext>
              </a:extLst>
            </p:cNvPr>
            <p:cNvSpPr/>
            <p:nvPr userDrawn="1"/>
          </p:nvSpPr>
          <p:spPr>
            <a:xfrm>
              <a:off x="9433981" y="1"/>
              <a:ext cx="1644047" cy="1816099"/>
            </a:xfrm>
            <a:prstGeom prst="foldedCorner">
              <a:avLst/>
            </a:prstGeom>
            <a:ln>
              <a:noFill/>
            </a:ln>
            <a:effectLst>
              <a:outerShdw blurRad="101600" dist="635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Ins="0" rtlCol="0" anchor="t"/>
            <a:lstStyle/>
            <a:p>
              <a:r>
                <a:rPr lang="en-US" sz="1400" dirty="0">
                  <a:solidFill>
                    <a:schemeClr val="accent2">
                      <a:lumMod val="50000"/>
                    </a:schemeClr>
                  </a:solidFill>
                </a:rPr>
                <a:t>To insert your own icons*:</a:t>
              </a:r>
            </a:p>
            <a:p>
              <a:endParaRPr lang="en-US" sz="1400" dirty="0">
                <a:solidFill>
                  <a:schemeClr val="accent2">
                    <a:lumMod val="50000"/>
                  </a:schemeClr>
                </a:solidFill>
              </a:endParaRPr>
            </a:p>
            <a:p>
              <a:r>
                <a:rPr lang="en-US" sz="1400" b="1" dirty="0">
                  <a:solidFill>
                    <a:schemeClr val="accent2">
                      <a:lumMod val="50000"/>
                    </a:schemeClr>
                  </a:solidFill>
                </a:rPr>
                <a:t>Insert</a:t>
              </a:r>
              <a:r>
                <a:rPr lang="en-US" sz="1400" dirty="0">
                  <a:solidFill>
                    <a:schemeClr val="accent2">
                      <a:lumMod val="50000"/>
                    </a:schemeClr>
                  </a:solidFill>
                </a:rPr>
                <a:t> &gt;&gt; </a:t>
              </a:r>
              <a:r>
                <a:rPr lang="en-US" sz="1400" b="1" dirty="0">
                  <a:solidFill>
                    <a:schemeClr val="accent2">
                      <a:lumMod val="50000"/>
                    </a:schemeClr>
                  </a:solidFill>
                </a:rPr>
                <a:t>Icons</a:t>
              </a:r>
            </a:p>
            <a:p>
              <a:endParaRPr lang="en-US" sz="1400" dirty="0">
                <a:solidFill>
                  <a:schemeClr val="accent2">
                    <a:lumMod val="50000"/>
                  </a:schemeClr>
                </a:solidFill>
              </a:endParaRPr>
            </a:p>
            <a:p>
              <a:r>
                <a:rPr lang="en-US" sz="1201" i="1" dirty="0">
                  <a:solidFill>
                    <a:schemeClr val="accent2">
                      <a:lumMod val="50000"/>
                    </a:schemeClr>
                  </a:solidFill>
                </a:rPr>
                <a:t>(*Only available to Microsoft 365 subscribers)</a:t>
              </a:r>
            </a:p>
          </p:txBody>
        </p:sp>
        <p:pic>
          <p:nvPicPr>
            <p:cNvPr id="8" name="Picture 7">
              <a:extLst>
                <a:ext uri="{FF2B5EF4-FFF2-40B4-BE49-F238E27FC236}">
                  <a16:creationId xmlns:a16="http://schemas.microsoft.com/office/drawing/2014/main" id="{2B527A53-278E-9141-F0B0-5C27886D64C6}"/>
                </a:ext>
              </a:extLst>
            </p:cNvPr>
            <p:cNvPicPr>
              <a:picLocks noChangeAspect="1"/>
            </p:cNvPicPr>
            <p:nvPr userDrawn="1"/>
          </p:nvPicPr>
          <p:blipFill rotWithShape="1">
            <a:blip r:embed="rId2"/>
            <a:srcRect t="1" b="5479"/>
            <a:stretch/>
          </p:blipFill>
          <p:spPr>
            <a:xfrm>
              <a:off x="10677978" y="424090"/>
              <a:ext cx="400050" cy="657225"/>
            </a:xfrm>
            <a:prstGeom prst="rect">
              <a:avLst/>
            </a:prstGeom>
          </p:spPr>
        </p:pic>
      </p:grpSp>
    </p:spTree>
    <p:extLst>
      <p:ext uri="{BB962C8B-B14F-4D97-AF65-F5344CB8AC3E}">
        <p14:creationId xmlns:p14="http://schemas.microsoft.com/office/powerpoint/2010/main" val="3679377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53B1C4-83FA-4400-8D91-9268DA9AD1C6}" type="datetime1">
              <a:rPr lang="en-US" smtClean="0"/>
              <a:t>5/25/2023</a:t>
            </a:fld>
            <a:endParaRPr lang="en-US" dirty="0"/>
          </a:p>
        </p:txBody>
      </p:sp>
      <p:sp>
        <p:nvSpPr>
          <p:cNvPr id="3" name="Footer Placeholder 2"/>
          <p:cNvSpPr>
            <a:spLocks noGrp="1"/>
          </p:cNvSpPr>
          <p:nvPr>
            <p:ph type="ftr" sz="quarter" idx="11"/>
          </p:nvPr>
        </p:nvSpPr>
        <p:spPr/>
        <p:txBody>
          <a:bodyPr/>
          <a:lstStyle/>
          <a:p>
            <a:r>
              <a:rPr lang="pt-BR"/>
              <a:t>CA Sanjay Kumar Agrawal                                                                                                 Mobile: 9810116321</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526230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hyperlink" Target="http://www.presentationgo.com/" TargetMode="External"/></Relationships>
</file>

<file path=ppt/slideMasters/_rels/slideMaster2.xml.rels><?xml version="1.0" encoding="UTF-8" standalone="yes"?>
<Relationships xmlns="http://schemas.openxmlformats.org/package/2006/relationships"><Relationship Id="rId3" Type="http://schemas.openxmlformats.org/officeDocument/2006/relationships/hyperlink" Target="http://www.presentationgo.com/" TargetMode="External"/><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21" Type="http://schemas.openxmlformats.org/officeDocument/2006/relationships/image" Target="../media/image1.png"/><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hyperlink" Target="http://www.presentationgo.com/" TargetMode="Externa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theme" Target="../theme/theme3.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EFEDEE"/>
            </a:gs>
            <a:gs pos="53000">
              <a:srgbClr val="F1EFF0"/>
            </a:gs>
            <a:gs pos="77000">
              <a:srgbClr val="EFEDEE"/>
            </a:gs>
            <a:gs pos="100000">
              <a:srgbClr val="EFEBEC"/>
            </a:gs>
          </a:gsLst>
          <a:lin ang="54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66251" y="150715"/>
            <a:ext cx="10867489" cy="1047509"/>
          </a:xfrm>
          <a:prstGeom prst="rect">
            <a:avLst/>
          </a:prstGeom>
        </p:spPr>
        <p:txBody>
          <a:bodyPr rIns="0">
            <a:normAutofit/>
          </a:bodyPr>
          <a:lstStyle/>
          <a:p>
            <a:pPr marL="0" lvl="0"/>
            <a:r>
              <a:rPr lang="en-US"/>
              <a:t>Click to edit Master title style</a:t>
            </a:r>
          </a:p>
        </p:txBody>
      </p:sp>
      <p:sp>
        <p:nvSpPr>
          <p:cNvPr id="3" name="Text Placeholder 2"/>
          <p:cNvSpPr>
            <a:spLocks noGrp="1"/>
          </p:cNvSpPr>
          <p:nvPr>
            <p:ph type="body" idx="1"/>
          </p:nvPr>
        </p:nvSpPr>
        <p:spPr>
          <a:xfrm>
            <a:off x="866251" y="1728052"/>
            <a:ext cx="10867489" cy="702694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6" y="8937754"/>
            <a:ext cx="12599988" cy="782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91458" rtlCol="0" anchor="ctr"/>
          <a:lstStyle/>
          <a:p>
            <a:pPr marL="0" marR="0" lvl="0" indent="0" algn="ctr" defTabSz="914853" rtl="0" eaLnBrk="1" fontAlgn="auto" latinLnBrk="0" hangingPunct="1">
              <a:lnSpc>
                <a:spcPct val="100000"/>
              </a:lnSpc>
              <a:spcBef>
                <a:spcPts val="0"/>
              </a:spcBef>
              <a:spcAft>
                <a:spcPts val="0"/>
              </a:spcAft>
              <a:buClrTx/>
              <a:buSzTx/>
              <a:buFontTx/>
              <a:buNone/>
              <a:tabLst/>
              <a:defRPr/>
            </a:pPr>
            <a:r>
              <a:rPr kumimoji="0" lang="en-US" sz="3201" b="0" i="0" u="none" strike="noStrike" kern="1200" cap="none" spc="151" normalizeH="0" baseline="0" noProof="0" dirty="0">
                <a:ln>
                  <a:noFill/>
                </a:ln>
                <a:solidFill>
                  <a:prstClr val="white">
                    <a:lumMod val="75000"/>
                  </a:prstClr>
                </a:solidFill>
                <a:effectLst/>
                <a:uLnTx/>
                <a:uFillTx/>
                <a:latin typeface="+mn-lt"/>
                <a:ea typeface="+mn-ea"/>
                <a:cs typeface="+mn-cs"/>
              </a:rPr>
              <a:t>www.</a:t>
            </a:r>
            <a:r>
              <a:rPr kumimoji="0" lang="en-US" sz="3201" b="0" i="0" u="none" strike="noStrike" kern="1200" cap="none" spc="151" normalizeH="0" baseline="0" noProof="0" dirty="0">
                <a:ln>
                  <a:noFill/>
                </a:ln>
                <a:solidFill>
                  <a:prstClr val="black">
                    <a:lumMod val="85000"/>
                    <a:lumOff val="15000"/>
                  </a:prstClr>
                </a:solidFill>
                <a:effectLst/>
                <a:uLnTx/>
                <a:uFillTx/>
                <a:latin typeface="+mn-lt"/>
                <a:ea typeface="+mn-ea"/>
                <a:cs typeface="+mn-cs"/>
              </a:rPr>
              <a:t>presentationgo</a:t>
            </a:r>
            <a:r>
              <a:rPr kumimoji="0" lang="en-US" sz="3201" b="0" i="0" u="none" strike="noStrike" kern="1200" cap="none" spc="151" normalizeH="0" baseline="0" noProof="0" dirty="0">
                <a:ln>
                  <a:noFill/>
                </a:ln>
                <a:solidFill>
                  <a:prstClr val="white">
                    <a:lumMod val="75000"/>
                  </a:prstClr>
                </a:solidFill>
                <a:effectLst/>
                <a:uLnTx/>
                <a:uFillTx/>
                <a:latin typeface="+mn-lt"/>
                <a:ea typeface="+mn-ea"/>
                <a:cs typeface="+mn-cs"/>
              </a:rPr>
              <a:t>.com</a:t>
            </a:r>
          </a:p>
        </p:txBody>
      </p:sp>
      <p:sp>
        <p:nvSpPr>
          <p:cNvPr id="23" name="Freeform 22"/>
          <p:cNvSpPr/>
          <p:nvPr userDrawn="1"/>
        </p:nvSpPr>
        <p:spPr>
          <a:xfrm rot="5400000">
            <a:off x="118365" y="176289"/>
            <a:ext cx="523709" cy="786675"/>
          </a:xfrm>
          <a:custGeom>
            <a:avLst/>
            <a:gdLst>
              <a:gd name="connsiteX0" fmla="*/ 210916 w 1034764"/>
              <a:gd name="connsiteY0" fmla="*/ 535701 h 1598797"/>
              <a:gd name="connsiteX1" fmla="*/ 331908 w 1034764"/>
              <a:gd name="connsiteY1" fmla="*/ 284049 h 1598797"/>
              <a:gd name="connsiteX2" fmla="*/ 741774 w 1034764"/>
              <a:gd name="connsiteY2" fmla="*/ 315409 h 1598797"/>
              <a:gd name="connsiteX3" fmla="*/ 403935 w 1034764"/>
              <a:gd name="connsiteY3" fmla="*/ 375418 h 1598797"/>
              <a:gd name="connsiteX4" fmla="*/ 266699 w 1034764"/>
              <a:gd name="connsiteY4" fmla="*/ 689905 h 1598797"/>
              <a:gd name="connsiteX5" fmla="*/ 266698 w 1034764"/>
              <a:gd name="connsiteY5" fmla="*/ 689907 h 1598797"/>
              <a:gd name="connsiteX6" fmla="*/ 210916 w 1034764"/>
              <a:gd name="connsiteY6" fmla="*/ 535701 h 1598797"/>
              <a:gd name="connsiteX7" fmla="*/ 134938 w 1034764"/>
              <a:gd name="connsiteY7" fmla="*/ 517381 h 1598797"/>
              <a:gd name="connsiteX8" fmla="*/ 517383 w 1034764"/>
              <a:gd name="connsiteY8" fmla="*/ 899826 h 1598797"/>
              <a:gd name="connsiteX9" fmla="*/ 899828 w 1034764"/>
              <a:gd name="connsiteY9" fmla="*/ 517381 h 1598797"/>
              <a:gd name="connsiteX10" fmla="*/ 517383 w 1034764"/>
              <a:gd name="connsiteY10" fmla="*/ 134936 h 1598797"/>
              <a:gd name="connsiteX11" fmla="*/ 134938 w 1034764"/>
              <a:gd name="connsiteY11" fmla="*/ 517381 h 1598797"/>
              <a:gd name="connsiteX12" fmla="*/ 0 w 1034764"/>
              <a:gd name="connsiteY12" fmla="*/ 517382 h 1598797"/>
              <a:gd name="connsiteX13" fmla="*/ 517382 w 1034764"/>
              <a:gd name="connsiteY13" fmla="*/ 0 h 1598797"/>
              <a:gd name="connsiteX14" fmla="*/ 1034764 w 1034764"/>
              <a:gd name="connsiteY14" fmla="*/ 517382 h 1598797"/>
              <a:gd name="connsiteX15" fmla="*/ 621653 w 1034764"/>
              <a:gd name="connsiteY15" fmla="*/ 1024253 h 1598797"/>
              <a:gd name="connsiteX16" fmla="*/ 620527 w 1034764"/>
              <a:gd name="connsiteY16" fmla="*/ 1024366 h 1598797"/>
              <a:gd name="connsiteX17" fmla="*/ 662992 w 1034764"/>
              <a:gd name="connsiteY17" fmla="*/ 1598797 h 1598797"/>
              <a:gd name="connsiteX18" fmla="*/ 371775 w 1034764"/>
              <a:gd name="connsiteY18" fmla="*/ 1598797 h 1598797"/>
              <a:gd name="connsiteX19" fmla="*/ 414241 w 1034764"/>
              <a:gd name="connsiteY19" fmla="*/ 1024367 h 1598797"/>
              <a:gd name="connsiteX20" fmla="*/ 413112 w 1034764"/>
              <a:gd name="connsiteY20" fmla="*/ 1024253 h 1598797"/>
              <a:gd name="connsiteX21" fmla="*/ 0 w 1034764"/>
              <a:gd name="connsiteY21" fmla="*/ 517382 h 159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34764" h="1598797">
                <a:moveTo>
                  <a:pt x="210916" y="535701"/>
                </a:moveTo>
                <a:cubicBezTo>
                  <a:pt x="207764" y="443901"/>
                  <a:pt x="249915" y="348683"/>
                  <a:pt x="331908" y="284049"/>
                </a:cubicBezTo>
                <a:cubicBezTo>
                  <a:pt x="463097" y="180634"/>
                  <a:pt x="646600" y="194675"/>
                  <a:pt x="741774" y="315409"/>
                </a:cubicBezTo>
                <a:cubicBezTo>
                  <a:pt x="631231" y="275026"/>
                  <a:pt x="502220" y="297941"/>
                  <a:pt x="403935" y="375418"/>
                </a:cubicBezTo>
                <a:cubicBezTo>
                  <a:pt x="305650" y="452895"/>
                  <a:pt x="253243" y="572989"/>
                  <a:pt x="266699" y="689905"/>
                </a:cubicBezTo>
                <a:lnTo>
                  <a:pt x="266698" y="689907"/>
                </a:lnTo>
                <a:cubicBezTo>
                  <a:pt x="231008" y="644631"/>
                  <a:pt x="212807" y="590781"/>
                  <a:pt x="210916" y="535701"/>
                </a:cubicBezTo>
                <a:close/>
                <a:moveTo>
                  <a:pt x="134938" y="517381"/>
                </a:moveTo>
                <a:cubicBezTo>
                  <a:pt x="134938" y="728600"/>
                  <a:pt x="306164" y="899826"/>
                  <a:pt x="517383" y="899826"/>
                </a:cubicBezTo>
                <a:cubicBezTo>
                  <a:pt x="728602" y="899826"/>
                  <a:pt x="899828" y="728600"/>
                  <a:pt x="899828" y="517381"/>
                </a:cubicBezTo>
                <a:cubicBezTo>
                  <a:pt x="899828" y="306162"/>
                  <a:pt x="728602" y="134936"/>
                  <a:pt x="517383" y="134936"/>
                </a:cubicBezTo>
                <a:cubicBezTo>
                  <a:pt x="306164" y="134936"/>
                  <a:pt x="134938" y="306162"/>
                  <a:pt x="134938" y="517381"/>
                </a:cubicBezTo>
                <a:close/>
                <a:moveTo>
                  <a:pt x="0" y="517382"/>
                </a:moveTo>
                <a:cubicBezTo>
                  <a:pt x="0" y="231640"/>
                  <a:pt x="231640" y="0"/>
                  <a:pt x="517382" y="0"/>
                </a:cubicBezTo>
                <a:cubicBezTo>
                  <a:pt x="803124" y="0"/>
                  <a:pt x="1034764" y="231640"/>
                  <a:pt x="1034764" y="517382"/>
                </a:cubicBezTo>
                <a:cubicBezTo>
                  <a:pt x="1034764" y="767406"/>
                  <a:pt x="857415" y="976008"/>
                  <a:pt x="621653" y="1024253"/>
                </a:cubicBezTo>
                <a:lnTo>
                  <a:pt x="620527" y="1024366"/>
                </a:lnTo>
                <a:lnTo>
                  <a:pt x="662992" y="1598797"/>
                </a:lnTo>
                <a:lnTo>
                  <a:pt x="371775" y="1598797"/>
                </a:lnTo>
                <a:lnTo>
                  <a:pt x="414241" y="1024367"/>
                </a:lnTo>
                <a:lnTo>
                  <a:pt x="413112" y="1024253"/>
                </a:lnTo>
                <a:cubicBezTo>
                  <a:pt x="177349" y="976008"/>
                  <a:pt x="0" y="767406"/>
                  <a:pt x="0" y="517382"/>
                </a:cubicBezTo>
                <a:close/>
              </a:path>
            </a:pathLst>
          </a:custGeom>
          <a:solidFill>
            <a:schemeClr val="bg1"/>
          </a:solidFill>
          <a:ln>
            <a:noFill/>
          </a:ln>
          <a:effectLst>
            <a:outerShdw blurRad="12700" dist="127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800"/>
          </a:p>
        </p:txBody>
      </p:sp>
      <p:grpSp>
        <p:nvGrpSpPr>
          <p:cNvPr id="8" name="Group 7"/>
          <p:cNvGrpSpPr/>
          <p:nvPr userDrawn="1"/>
        </p:nvGrpSpPr>
        <p:grpSpPr>
          <a:xfrm>
            <a:off x="-2280380" y="-104603"/>
            <a:ext cx="2043544" cy="764866"/>
            <a:chOff x="-2096383" y="21447"/>
            <a:chExt cx="1483030" cy="539642"/>
          </a:xfrm>
        </p:grpSpPr>
        <p:sp>
          <p:nvSpPr>
            <p:cNvPr id="10" name="TextBox 9"/>
            <p:cNvSpPr txBox="1"/>
            <p:nvPr userDrawn="1"/>
          </p:nvSpPr>
          <p:spPr>
            <a:xfrm>
              <a:off x="-2096383" y="21447"/>
              <a:ext cx="265471" cy="173718"/>
            </a:xfrm>
            <a:prstGeom prst="rect">
              <a:avLst/>
            </a:prstGeom>
            <a:noFill/>
          </p:spPr>
          <p:txBody>
            <a:bodyPr wrap="none" rtlCol="0">
              <a:spAutoFit/>
            </a:bodyPr>
            <a:lstStyle/>
            <a:p>
              <a:r>
                <a:rPr lang="en-US" sz="1000" dirty="0">
                  <a:latin typeface="Open Sans" panose="020B0606030504020204" pitchFamily="34" charset="0"/>
                  <a:ea typeface="Open Sans" panose="020B0606030504020204" pitchFamily="34" charset="0"/>
                  <a:cs typeface="Open Sans" panose="020B0606030504020204" pitchFamily="34" charset="0"/>
                </a:rPr>
                <a:t>By:</a:t>
              </a:r>
            </a:p>
          </p:txBody>
        </p:sp>
        <p:sp>
          <p:nvSpPr>
            <p:cNvPr id="11" name="TextBox 10"/>
            <p:cNvSpPr txBox="1"/>
            <p:nvPr userDrawn="1"/>
          </p:nvSpPr>
          <p:spPr>
            <a:xfrm>
              <a:off x="-1002010" y="387371"/>
              <a:ext cx="344577" cy="173718"/>
            </a:xfrm>
            <a:prstGeom prst="rect">
              <a:avLst/>
            </a:prstGeom>
            <a:noFill/>
          </p:spPr>
          <p:txBody>
            <a:bodyPr wrap="none" rtlCol="0">
              <a:spAutoFit/>
            </a:bodyPr>
            <a:lstStyle/>
            <a:p>
              <a:r>
                <a:rPr lang="en-US" sz="1000" dirty="0">
                  <a:latin typeface="Open Sans" panose="020B0606030504020204" pitchFamily="34" charset="0"/>
                  <a:ea typeface="Open Sans" panose="020B0606030504020204" pitchFamily="34" charset="0"/>
                  <a:cs typeface="Open Sans" panose="020B0606030504020204" pitchFamily="34" charset="0"/>
                </a:rPr>
                <a:t>.com</a:t>
              </a:r>
            </a:p>
          </p:txBody>
        </p:sp>
        <p:pic>
          <p:nvPicPr>
            <p:cNvPr id="12" name="Picture 11"/>
            <p:cNvPicPr>
              <a:picLocks noChangeAspect="1"/>
            </p:cNvPicPr>
            <p:nvPr userDrawn="1"/>
          </p:nvPicPr>
          <p:blipFill>
            <a:blip r:embed="rId3"/>
            <a:stretch>
              <a:fillRect/>
            </a:stretch>
          </p:blipFill>
          <p:spPr>
            <a:xfrm>
              <a:off x="-2018604" y="234547"/>
              <a:ext cx="1405251" cy="185944"/>
            </a:xfrm>
            <a:prstGeom prst="rect">
              <a:avLst/>
            </a:prstGeom>
          </p:spPr>
        </p:pic>
      </p:grpSp>
      <p:sp>
        <p:nvSpPr>
          <p:cNvPr id="13" name="Rectangle 12"/>
          <p:cNvSpPr/>
          <p:nvPr userDrawn="1"/>
        </p:nvSpPr>
        <p:spPr>
          <a:xfrm>
            <a:off x="-122499" y="13152361"/>
            <a:ext cx="1661032" cy="261610"/>
          </a:xfrm>
          <a:prstGeom prst="rect">
            <a:avLst/>
          </a:prstGeom>
        </p:spPr>
        <p:txBody>
          <a:bodyPr wrap="none">
            <a:spAutoFit/>
          </a:bodyPr>
          <a:lstStyle/>
          <a:p>
            <a:r>
              <a:rPr lang="en-US" sz="1100" b="0" i="0" dirty="0">
                <a:solidFill>
                  <a:srgbClr val="555555"/>
                </a:solidFill>
                <a:effectLst/>
                <a:latin typeface="Open Sans" panose="020B0606030504020204" pitchFamily="34" charset="0"/>
              </a:rPr>
              <a:t>© </a:t>
            </a:r>
            <a:r>
              <a:rPr lang="en-US" sz="1100" b="0" i="0" u="none" strike="noStrike" dirty="0">
                <a:solidFill>
                  <a:srgbClr val="A5CD28"/>
                </a:solidFill>
                <a:effectLst/>
                <a:latin typeface="Open Sans" panose="020B0606030504020204" pitchFamily="34" charset="0"/>
                <a:hlinkClick r:id="rId4" tooltip="PresentationGo!"/>
              </a:rPr>
              <a:t>presentationgo.com</a:t>
            </a:r>
            <a:endParaRPr lang="en-US" sz="1100" dirty="0"/>
          </a:p>
        </p:txBody>
      </p:sp>
    </p:spTree>
    <p:extLst>
      <p:ext uri="{BB962C8B-B14F-4D97-AF65-F5344CB8AC3E}">
        <p14:creationId xmlns:p14="http://schemas.microsoft.com/office/powerpoint/2010/main" val="2055134626"/>
      </p:ext>
    </p:extLst>
  </p:cSld>
  <p:clrMap bg1="lt1" tx1="dk1" bg2="lt2" tx2="dk2" accent1="accent1" accent2="accent2" accent3="accent3" accent4="accent4" accent5="accent5" accent6="accent6" hlink="hlink" folHlink="folHlink"/>
  <p:sldLayoutIdLst>
    <p:sldLayoutId id="2147483688" r:id="rId1"/>
  </p:sldLayoutIdLst>
  <p:hf hdr="0" dt="0"/>
  <p:txStyles>
    <p:titleStyle>
      <a:lvl1pPr algn="l" defTabSz="1219803" rtl="0" eaLnBrk="1" latinLnBrk="0" hangingPunct="1">
        <a:lnSpc>
          <a:spcPct val="90000"/>
        </a:lnSpc>
        <a:spcBef>
          <a:spcPct val="0"/>
        </a:spcBef>
        <a:buNone/>
        <a:defRPr lang="en-US" sz="4802" b="1" kern="1200">
          <a:solidFill>
            <a:schemeClr val="tx1"/>
          </a:solidFill>
          <a:latin typeface="Helvetica" panose="020B0500000000000000" pitchFamily="34" charset="0"/>
          <a:ea typeface="+mj-ea"/>
          <a:cs typeface="+mj-cs"/>
        </a:defRPr>
      </a:lvl1pPr>
    </p:titleStyle>
    <p:bodyStyle>
      <a:lvl1pPr marL="304950" indent="-304950" algn="l" defTabSz="1219803" rtl="0" eaLnBrk="1" latinLnBrk="0" hangingPunct="1">
        <a:lnSpc>
          <a:spcPct val="90000"/>
        </a:lnSpc>
        <a:spcBef>
          <a:spcPts val="1334"/>
        </a:spcBef>
        <a:buFont typeface="Arial" panose="020B0604020202020204" pitchFamily="34" charset="0"/>
        <a:buChar char="•"/>
        <a:defRPr sz="3201" kern="1200">
          <a:solidFill>
            <a:schemeClr val="tx1"/>
          </a:solidFill>
          <a:latin typeface="+mj-lt"/>
          <a:ea typeface="+mn-ea"/>
          <a:cs typeface="+mn-cs"/>
        </a:defRPr>
      </a:lvl1pPr>
      <a:lvl2pPr marL="914853" indent="-304950" algn="l" defTabSz="1219803" rtl="0" eaLnBrk="1" latinLnBrk="0" hangingPunct="1">
        <a:lnSpc>
          <a:spcPct val="90000"/>
        </a:lnSpc>
        <a:spcBef>
          <a:spcPts val="667"/>
        </a:spcBef>
        <a:buFont typeface="Arial" panose="020B0604020202020204" pitchFamily="34" charset="0"/>
        <a:buChar char="•"/>
        <a:defRPr sz="2667" kern="1200">
          <a:solidFill>
            <a:schemeClr val="tx1"/>
          </a:solidFill>
          <a:latin typeface="+mj-lt"/>
          <a:ea typeface="+mn-ea"/>
          <a:cs typeface="+mn-cs"/>
        </a:defRPr>
      </a:lvl2pPr>
      <a:lvl3pPr marL="1524753" indent="-304950" algn="l" defTabSz="1219803" rtl="0" eaLnBrk="1" latinLnBrk="0" hangingPunct="1">
        <a:lnSpc>
          <a:spcPct val="90000"/>
        </a:lnSpc>
        <a:spcBef>
          <a:spcPts val="667"/>
        </a:spcBef>
        <a:buFont typeface="Arial" panose="020B0604020202020204" pitchFamily="34" charset="0"/>
        <a:buChar char="•"/>
        <a:defRPr sz="2400" kern="1200">
          <a:solidFill>
            <a:schemeClr val="tx1"/>
          </a:solidFill>
          <a:latin typeface="+mj-lt"/>
          <a:ea typeface="+mn-ea"/>
          <a:cs typeface="+mn-cs"/>
        </a:defRPr>
      </a:lvl3pPr>
      <a:lvl4pPr marL="2134655" indent="-304950" algn="l" defTabSz="1219803" rtl="0" eaLnBrk="1" latinLnBrk="0" hangingPunct="1">
        <a:lnSpc>
          <a:spcPct val="90000"/>
        </a:lnSpc>
        <a:spcBef>
          <a:spcPts val="667"/>
        </a:spcBef>
        <a:buFont typeface="Arial" panose="020B0604020202020204" pitchFamily="34" charset="0"/>
        <a:buChar char="•"/>
        <a:defRPr sz="2134" kern="1200">
          <a:solidFill>
            <a:schemeClr val="tx1"/>
          </a:solidFill>
          <a:latin typeface="+mj-lt"/>
          <a:ea typeface="+mn-ea"/>
          <a:cs typeface="+mn-cs"/>
        </a:defRPr>
      </a:lvl4pPr>
      <a:lvl5pPr marL="2744557" indent="-304950" algn="l" defTabSz="1219803" rtl="0" eaLnBrk="1" latinLnBrk="0" hangingPunct="1">
        <a:lnSpc>
          <a:spcPct val="90000"/>
        </a:lnSpc>
        <a:spcBef>
          <a:spcPts val="667"/>
        </a:spcBef>
        <a:buFont typeface="Arial" panose="020B0604020202020204" pitchFamily="34" charset="0"/>
        <a:buChar char="•"/>
        <a:defRPr sz="2134" kern="1200">
          <a:solidFill>
            <a:schemeClr val="tx1"/>
          </a:solidFill>
          <a:latin typeface="+mj-lt"/>
          <a:ea typeface="+mn-ea"/>
          <a:cs typeface="+mn-cs"/>
        </a:defRPr>
      </a:lvl5pPr>
      <a:lvl6pPr marL="3354461" indent="-304950" algn="l" defTabSz="1219803"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4362" indent="-304950" algn="l" defTabSz="1219803"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4266" indent="-304950" algn="l" defTabSz="1219803"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4166" indent="-304950" algn="l" defTabSz="1219803"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803" rtl="0" eaLnBrk="1" latinLnBrk="0" hangingPunct="1">
        <a:defRPr sz="2400" kern="1200">
          <a:solidFill>
            <a:schemeClr val="tx1"/>
          </a:solidFill>
          <a:latin typeface="+mn-lt"/>
          <a:ea typeface="+mn-ea"/>
          <a:cs typeface="+mn-cs"/>
        </a:defRPr>
      </a:lvl1pPr>
      <a:lvl2pPr marL="609903" algn="l" defTabSz="1219803" rtl="0" eaLnBrk="1" latinLnBrk="0" hangingPunct="1">
        <a:defRPr sz="2400" kern="1200">
          <a:solidFill>
            <a:schemeClr val="tx1"/>
          </a:solidFill>
          <a:latin typeface="+mn-lt"/>
          <a:ea typeface="+mn-ea"/>
          <a:cs typeface="+mn-cs"/>
        </a:defRPr>
      </a:lvl2pPr>
      <a:lvl3pPr marL="1219803" algn="l" defTabSz="1219803" rtl="0" eaLnBrk="1" latinLnBrk="0" hangingPunct="1">
        <a:defRPr sz="2400" kern="1200">
          <a:solidFill>
            <a:schemeClr val="tx1"/>
          </a:solidFill>
          <a:latin typeface="+mn-lt"/>
          <a:ea typeface="+mn-ea"/>
          <a:cs typeface="+mn-cs"/>
        </a:defRPr>
      </a:lvl3pPr>
      <a:lvl4pPr marL="1829708" algn="l" defTabSz="1219803" rtl="0" eaLnBrk="1" latinLnBrk="0" hangingPunct="1">
        <a:defRPr sz="2400" kern="1200">
          <a:solidFill>
            <a:schemeClr val="tx1"/>
          </a:solidFill>
          <a:latin typeface="+mn-lt"/>
          <a:ea typeface="+mn-ea"/>
          <a:cs typeface="+mn-cs"/>
        </a:defRPr>
      </a:lvl4pPr>
      <a:lvl5pPr marL="2439609" algn="l" defTabSz="1219803" rtl="0" eaLnBrk="1" latinLnBrk="0" hangingPunct="1">
        <a:defRPr sz="2400" kern="1200">
          <a:solidFill>
            <a:schemeClr val="tx1"/>
          </a:solidFill>
          <a:latin typeface="+mn-lt"/>
          <a:ea typeface="+mn-ea"/>
          <a:cs typeface="+mn-cs"/>
        </a:defRPr>
      </a:lvl5pPr>
      <a:lvl6pPr marL="3049510" algn="l" defTabSz="1219803" rtl="0" eaLnBrk="1" latinLnBrk="0" hangingPunct="1">
        <a:defRPr sz="2400" kern="1200">
          <a:solidFill>
            <a:schemeClr val="tx1"/>
          </a:solidFill>
          <a:latin typeface="+mn-lt"/>
          <a:ea typeface="+mn-ea"/>
          <a:cs typeface="+mn-cs"/>
        </a:defRPr>
      </a:lvl6pPr>
      <a:lvl7pPr marL="3659410" algn="l" defTabSz="1219803" rtl="0" eaLnBrk="1" latinLnBrk="0" hangingPunct="1">
        <a:defRPr sz="2400" kern="1200">
          <a:solidFill>
            <a:schemeClr val="tx1"/>
          </a:solidFill>
          <a:latin typeface="+mn-lt"/>
          <a:ea typeface="+mn-ea"/>
          <a:cs typeface="+mn-cs"/>
        </a:defRPr>
      </a:lvl7pPr>
      <a:lvl8pPr marL="4269312" algn="l" defTabSz="1219803" rtl="0" eaLnBrk="1" latinLnBrk="0" hangingPunct="1">
        <a:defRPr sz="2400" kern="1200">
          <a:solidFill>
            <a:schemeClr val="tx1"/>
          </a:solidFill>
          <a:latin typeface="+mn-lt"/>
          <a:ea typeface="+mn-ea"/>
          <a:cs typeface="+mn-cs"/>
        </a:defRPr>
      </a:lvl8pPr>
      <a:lvl9pPr marL="4879213" algn="l" defTabSz="1219803"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EFEDEE"/>
            </a:gs>
            <a:gs pos="53000">
              <a:srgbClr val="F1EFF0"/>
            </a:gs>
            <a:gs pos="77000">
              <a:srgbClr val="EFEDEE"/>
            </a:gs>
            <a:gs pos="100000">
              <a:srgbClr val="EFEBEC"/>
            </a:gs>
          </a:gsLst>
          <a:lin ang="54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66251" y="231717"/>
            <a:ext cx="10867489" cy="1047509"/>
          </a:xfrm>
          <a:prstGeom prst="rect">
            <a:avLst/>
          </a:prstGeom>
        </p:spPr>
        <p:txBody>
          <a:bodyPr rIns="0">
            <a:normAutofit/>
          </a:bodyPr>
          <a:lstStyle/>
          <a:p>
            <a:pPr marL="0" lvl="0"/>
            <a:r>
              <a:rPr lang="en-US"/>
              <a:t>Click to edit Master title style</a:t>
            </a:r>
          </a:p>
        </p:txBody>
      </p:sp>
      <p:sp>
        <p:nvSpPr>
          <p:cNvPr id="3" name="Text Placeholder 2"/>
          <p:cNvSpPr>
            <a:spLocks noGrp="1"/>
          </p:cNvSpPr>
          <p:nvPr>
            <p:ph type="body" idx="1"/>
          </p:nvPr>
        </p:nvSpPr>
        <p:spPr>
          <a:xfrm>
            <a:off x="866251" y="1728052"/>
            <a:ext cx="10867489" cy="702694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6" y="8937758"/>
            <a:ext cx="12599988" cy="782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91458" rtlCol="0" anchor="ctr"/>
          <a:lstStyle/>
          <a:p>
            <a:pPr marL="0" marR="0" lvl="0" indent="0" algn="ctr" defTabSz="914853" rtl="0" eaLnBrk="1" fontAlgn="auto" latinLnBrk="0" hangingPunct="1">
              <a:lnSpc>
                <a:spcPct val="100000"/>
              </a:lnSpc>
              <a:spcBef>
                <a:spcPts val="0"/>
              </a:spcBef>
              <a:spcAft>
                <a:spcPts val="0"/>
              </a:spcAft>
              <a:buClrTx/>
              <a:buSzTx/>
              <a:buFontTx/>
              <a:buNone/>
              <a:tabLst/>
              <a:defRPr/>
            </a:pPr>
            <a:r>
              <a:rPr kumimoji="0" lang="en-US" sz="3201" b="0" i="0" u="none" strike="noStrike" kern="1200" cap="none" spc="151" normalizeH="0" baseline="0" noProof="0" dirty="0">
                <a:ln>
                  <a:noFill/>
                </a:ln>
                <a:solidFill>
                  <a:prstClr val="white">
                    <a:lumMod val="75000"/>
                  </a:prstClr>
                </a:solidFill>
                <a:effectLst/>
                <a:uLnTx/>
                <a:uFillTx/>
                <a:latin typeface="+mn-lt"/>
                <a:ea typeface="+mn-ea"/>
                <a:cs typeface="+mn-cs"/>
              </a:rPr>
              <a:t>www.</a:t>
            </a:r>
            <a:r>
              <a:rPr kumimoji="0" lang="en-US" sz="3201" b="0" i="0" u="none" strike="noStrike" kern="1200" cap="none" spc="151" normalizeH="0" baseline="0" noProof="0" dirty="0">
                <a:ln>
                  <a:noFill/>
                </a:ln>
                <a:solidFill>
                  <a:prstClr val="black">
                    <a:lumMod val="85000"/>
                    <a:lumOff val="15000"/>
                  </a:prstClr>
                </a:solidFill>
                <a:effectLst/>
                <a:uLnTx/>
                <a:uFillTx/>
                <a:latin typeface="+mn-lt"/>
                <a:ea typeface="+mn-ea"/>
                <a:cs typeface="+mn-cs"/>
              </a:rPr>
              <a:t>presentationgo</a:t>
            </a:r>
            <a:r>
              <a:rPr kumimoji="0" lang="en-US" sz="3201" b="0" i="0" u="none" strike="noStrike" kern="1200" cap="none" spc="151" normalizeH="0" baseline="0" noProof="0" dirty="0">
                <a:ln>
                  <a:noFill/>
                </a:ln>
                <a:solidFill>
                  <a:prstClr val="white">
                    <a:lumMod val="75000"/>
                  </a:prstClr>
                </a:solidFill>
                <a:effectLst/>
                <a:uLnTx/>
                <a:uFillTx/>
                <a:latin typeface="+mn-lt"/>
                <a:ea typeface="+mn-ea"/>
                <a:cs typeface="+mn-cs"/>
              </a:rPr>
              <a:t>.com</a:t>
            </a:r>
          </a:p>
        </p:txBody>
      </p:sp>
      <p:sp>
        <p:nvSpPr>
          <p:cNvPr id="7" name="Rectangle 6"/>
          <p:cNvSpPr/>
          <p:nvPr userDrawn="1"/>
        </p:nvSpPr>
        <p:spPr>
          <a:xfrm>
            <a:off x="-13124" y="9864274"/>
            <a:ext cx="1716615" cy="261610"/>
          </a:xfrm>
          <a:prstGeom prst="rect">
            <a:avLst/>
          </a:prstGeom>
        </p:spPr>
        <p:txBody>
          <a:bodyPr wrap="square">
            <a:spAutoFit/>
          </a:bodyPr>
          <a:lstStyle/>
          <a:p>
            <a:r>
              <a:rPr lang="en-US" sz="1100" b="0" i="0" dirty="0">
                <a:solidFill>
                  <a:srgbClr val="555555"/>
                </a:solidFill>
                <a:effectLst/>
                <a:latin typeface="Open Sans" panose="020B0606030504020204" pitchFamily="34" charset="0"/>
              </a:rPr>
              <a:t>© </a:t>
            </a:r>
            <a:r>
              <a:rPr lang="en-US" sz="1100" b="0" i="0" u="none" strike="noStrike" dirty="0">
                <a:solidFill>
                  <a:srgbClr val="A5CD28"/>
                </a:solidFill>
                <a:effectLst/>
                <a:latin typeface="Open Sans" panose="020B0606030504020204" pitchFamily="34" charset="0"/>
                <a:hlinkClick r:id="rId3" tooltip="PresentationGo!"/>
              </a:rPr>
              <a:t>presentationgo.com</a:t>
            </a:r>
            <a:endParaRPr lang="en-US" sz="1100" dirty="0"/>
          </a:p>
        </p:txBody>
      </p:sp>
      <p:sp>
        <p:nvSpPr>
          <p:cNvPr id="13" name="Freeform 12"/>
          <p:cNvSpPr/>
          <p:nvPr userDrawn="1"/>
        </p:nvSpPr>
        <p:spPr>
          <a:xfrm rot="5400000">
            <a:off x="23311" y="355628"/>
            <a:ext cx="523709" cy="590008"/>
          </a:xfrm>
          <a:custGeom>
            <a:avLst/>
            <a:gdLst>
              <a:gd name="connsiteX0" fmla="*/ 210916 w 1034764"/>
              <a:gd name="connsiteY0" fmla="*/ 535701 h 1598797"/>
              <a:gd name="connsiteX1" fmla="*/ 331908 w 1034764"/>
              <a:gd name="connsiteY1" fmla="*/ 284049 h 1598797"/>
              <a:gd name="connsiteX2" fmla="*/ 741774 w 1034764"/>
              <a:gd name="connsiteY2" fmla="*/ 315409 h 1598797"/>
              <a:gd name="connsiteX3" fmla="*/ 403935 w 1034764"/>
              <a:gd name="connsiteY3" fmla="*/ 375418 h 1598797"/>
              <a:gd name="connsiteX4" fmla="*/ 266699 w 1034764"/>
              <a:gd name="connsiteY4" fmla="*/ 689905 h 1598797"/>
              <a:gd name="connsiteX5" fmla="*/ 266698 w 1034764"/>
              <a:gd name="connsiteY5" fmla="*/ 689907 h 1598797"/>
              <a:gd name="connsiteX6" fmla="*/ 210916 w 1034764"/>
              <a:gd name="connsiteY6" fmla="*/ 535701 h 1598797"/>
              <a:gd name="connsiteX7" fmla="*/ 134938 w 1034764"/>
              <a:gd name="connsiteY7" fmla="*/ 517381 h 1598797"/>
              <a:gd name="connsiteX8" fmla="*/ 517383 w 1034764"/>
              <a:gd name="connsiteY8" fmla="*/ 899826 h 1598797"/>
              <a:gd name="connsiteX9" fmla="*/ 899828 w 1034764"/>
              <a:gd name="connsiteY9" fmla="*/ 517381 h 1598797"/>
              <a:gd name="connsiteX10" fmla="*/ 517383 w 1034764"/>
              <a:gd name="connsiteY10" fmla="*/ 134936 h 1598797"/>
              <a:gd name="connsiteX11" fmla="*/ 134938 w 1034764"/>
              <a:gd name="connsiteY11" fmla="*/ 517381 h 1598797"/>
              <a:gd name="connsiteX12" fmla="*/ 0 w 1034764"/>
              <a:gd name="connsiteY12" fmla="*/ 517382 h 1598797"/>
              <a:gd name="connsiteX13" fmla="*/ 517382 w 1034764"/>
              <a:gd name="connsiteY13" fmla="*/ 0 h 1598797"/>
              <a:gd name="connsiteX14" fmla="*/ 1034764 w 1034764"/>
              <a:gd name="connsiteY14" fmla="*/ 517382 h 1598797"/>
              <a:gd name="connsiteX15" fmla="*/ 621653 w 1034764"/>
              <a:gd name="connsiteY15" fmla="*/ 1024253 h 1598797"/>
              <a:gd name="connsiteX16" fmla="*/ 620527 w 1034764"/>
              <a:gd name="connsiteY16" fmla="*/ 1024366 h 1598797"/>
              <a:gd name="connsiteX17" fmla="*/ 662992 w 1034764"/>
              <a:gd name="connsiteY17" fmla="*/ 1598797 h 1598797"/>
              <a:gd name="connsiteX18" fmla="*/ 371775 w 1034764"/>
              <a:gd name="connsiteY18" fmla="*/ 1598797 h 1598797"/>
              <a:gd name="connsiteX19" fmla="*/ 414241 w 1034764"/>
              <a:gd name="connsiteY19" fmla="*/ 1024367 h 1598797"/>
              <a:gd name="connsiteX20" fmla="*/ 413112 w 1034764"/>
              <a:gd name="connsiteY20" fmla="*/ 1024253 h 1598797"/>
              <a:gd name="connsiteX21" fmla="*/ 0 w 1034764"/>
              <a:gd name="connsiteY21" fmla="*/ 517382 h 159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34764" h="1598797">
                <a:moveTo>
                  <a:pt x="210916" y="535701"/>
                </a:moveTo>
                <a:cubicBezTo>
                  <a:pt x="207764" y="443901"/>
                  <a:pt x="249915" y="348683"/>
                  <a:pt x="331908" y="284049"/>
                </a:cubicBezTo>
                <a:cubicBezTo>
                  <a:pt x="463097" y="180634"/>
                  <a:pt x="646600" y="194675"/>
                  <a:pt x="741774" y="315409"/>
                </a:cubicBezTo>
                <a:cubicBezTo>
                  <a:pt x="631231" y="275026"/>
                  <a:pt x="502220" y="297941"/>
                  <a:pt x="403935" y="375418"/>
                </a:cubicBezTo>
                <a:cubicBezTo>
                  <a:pt x="305650" y="452895"/>
                  <a:pt x="253243" y="572989"/>
                  <a:pt x="266699" y="689905"/>
                </a:cubicBezTo>
                <a:lnTo>
                  <a:pt x="266698" y="689907"/>
                </a:lnTo>
                <a:cubicBezTo>
                  <a:pt x="231008" y="644631"/>
                  <a:pt x="212807" y="590781"/>
                  <a:pt x="210916" y="535701"/>
                </a:cubicBezTo>
                <a:close/>
                <a:moveTo>
                  <a:pt x="134938" y="517381"/>
                </a:moveTo>
                <a:cubicBezTo>
                  <a:pt x="134938" y="728600"/>
                  <a:pt x="306164" y="899826"/>
                  <a:pt x="517383" y="899826"/>
                </a:cubicBezTo>
                <a:cubicBezTo>
                  <a:pt x="728602" y="899826"/>
                  <a:pt x="899828" y="728600"/>
                  <a:pt x="899828" y="517381"/>
                </a:cubicBezTo>
                <a:cubicBezTo>
                  <a:pt x="899828" y="306162"/>
                  <a:pt x="728602" y="134936"/>
                  <a:pt x="517383" y="134936"/>
                </a:cubicBezTo>
                <a:cubicBezTo>
                  <a:pt x="306164" y="134936"/>
                  <a:pt x="134938" y="306162"/>
                  <a:pt x="134938" y="517381"/>
                </a:cubicBezTo>
                <a:close/>
                <a:moveTo>
                  <a:pt x="0" y="517382"/>
                </a:moveTo>
                <a:cubicBezTo>
                  <a:pt x="0" y="231640"/>
                  <a:pt x="231640" y="0"/>
                  <a:pt x="517382" y="0"/>
                </a:cubicBezTo>
                <a:cubicBezTo>
                  <a:pt x="803124" y="0"/>
                  <a:pt x="1034764" y="231640"/>
                  <a:pt x="1034764" y="517382"/>
                </a:cubicBezTo>
                <a:cubicBezTo>
                  <a:pt x="1034764" y="767406"/>
                  <a:pt x="857415" y="976008"/>
                  <a:pt x="621653" y="1024253"/>
                </a:cubicBezTo>
                <a:lnTo>
                  <a:pt x="620527" y="1024366"/>
                </a:lnTo>
                <a:lnTo>
                  <a:pt x="662992" y="1598797"/>
                </a:lnTo>
                <a:lnTo>
                  <a:pt x="371775" y="1598797"/>
                </a:lnTo>
                <a:lnTo>
                  <a:pt x="414241" y="1024367"/>
                </a:lnTo>
                <a:lnTo>
                  <a:pt x="413112" y="1024253"/>
                </a:lnTo>
                <a:cubicBezTo>
                  <a:pt x="177349" y="976008"/>
                  <a:pt x="0" y="767406"/>
                  <a:pt x="0" y="517382"/>
                </a:cubicBezTo>
                <a:close/>
              </a:path>
            </a:pathLst>
          </a:custGeom>
          <a:solidFill>
            <a:schemeClr val="bg1"/>
          </a:solidFill>
          <a:ln>
            <a:noFill/>
          </a:ln>
          <a:effectLst>
            <a:outerShdw blurRad="12700" dist="127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800"/>
          </a:p>
        </p:txBody>
      </p:sp>
      <p:grpSp>
        <p:nvGrpSpPr>
          <p:cNvPr id="14" name="Group 13"/>
          <p:cNvGrpSpPr/>
          <p:nvPr userDrawn="1"/>
        </p:nvGrpSpPr>
        <p:grpSpPr>
          <a:xfrm>
            <a:off x="-1710284" y="-23602"/>
            <a:ext cx="1605805" cy="764866"/>
            <a:chOff x="-2096383" y="21447"/>
            <a:chExt cx="1553809" cy="539642"/>
          </a:xfrm>
        </p:grpSpPr>
        <p:sp>
          <p:nvSpPr>
            <p:cNvPr id="15" name="TextBox 14"/>
            <p:cNvSpPr txBox="1"/>
            <p:nvPr userDrawn="1"/>
          </p:nvSpPr>
          <p:spPr>
            <a:xfrm>
              <a:off x="-2096383" y="21447"/>
              <a:ext cx="353961" cy="173718"/>
            </a:xfrm>
            <a:prstGeom prst="rect">
              <a:avLst/>
            </a:prstGeom>
            <a:noFill/>
          </p:spPr>
          <p:txBody>
            <a:bodyPr wrap="none" rtlCol="0">
              <a:spAutoFit/>
            </a:bodyPr>
            <a:lstStyle/>
            <a:p>
              <a:r>
                <a:rPr lang="en-US" sz="1000" dirty="0">
                  <a:latin typeface="Open Sans" panose="020B0606030504020204" pitchFamily="34" charset="0"/>
                  <a:ea typeface="Open Sans" panose="020B0606030504020204" pitchFamily="34" charset="0"/>
                  <a:cs typeface="Open Sans" panose="020B0606030504020204" pitchFamily="34" charset="0"/>
                </a:rPr>
                <a:t>By:</a:t>
              </a:r>
            </a:p>
          </p:txBody>
        </p:sp>
        <p:sp>
          <p:nvSpPr>
            <p:cNvPr id="16" name="TextBox 15"/>
            <p:cNvSpPr txBox="1"/>
            <p:nvPr userDrawn="1"/>
          </p:nvSpPr>
          <p:spPr>
            <a:xfrm>
              <a:off x="-1002010" y="387371"/>
              <a:ext cx="459436" cy="173718"/>
            </a:xfrm>
            <a:prstGeom prst="rect">
              <a:avLst/>
            </a:prstGeom>
            <a:noFill/>
          </p:spPr>
          <p:txBody>
            <a:bodyPr wrap="none" rtlCol="0">
              <a:spAutoFit/>
            </a:bodyPr>
            <a:lstStyle/>
            <a:p>
              <a:r>
                <a:rPr lang="en-US" sz="1000" dirty="0">
                  <a:latin typeface="Open Sans" panose="020B0606030504020204" pitchFamily="34" charset="0"/>
                  <a:ea typeface="Open Sans" panose="020B0606030504020204" pitchFamily="34" charset="0"/>
                  <a:cs typeface="Open Sans" panose="020B0606030504020204" pitchFamily="34" charset="0"/>
                </a:rPr>
                <a:t>.com</a:t>
              </a:r>
            </a:p>
          </p:txBody>
        </p:sp>
        <p:pic>
          <p:nvPicPr>
            <p:cNvPr id="17" name="Picture 16"/>
            <p:cNvPicPr>
              <a:picLocks noChangeAspect="1"/>
            </p:cNvPicPr>
            <p:nvPr userDrawn="1"/>
          </p:nvPicPr>
          <p:blipFill>
            <a:blip r:embed="rId4"/>
            <a:stretch>
              <a:fillRect/>
            </a:stretch>
          </p:blipFill>
          <p:spPr>
            <a:xfrm>
              <a:off x="-2018604" y="234547"/>
              <a:ext cx="1405251" cy="185944"/>
            </a:xfrm>
            <a:prstGeom prst="rect">
              <a:avLst/>
            </a:prstGeom>
          </p:spPr>
        </p:pic>
      </p:grpSp>
    </p:spTree>
    <p:extLst>
      <p:ext uri="{BB962C8B-B14F-4D97-AF65-F5344CB8AC3E}">
        <p14:creationId xmlns:p14="http://schemas.microsoft.com/office/powerpoint/2010/main" val="2055134626"/>
      </p:ext>
    </p:extLst>
  </p:cSld>
  <p:clrMap bg1="lt1" tx1="dk1" bg2="lt2" tx2="dk2" accent1="accent1" accent2="accent2" accent3="accent3" accent4="accent4" accent5="accent5" accent6="accent6" hlink="hlink" folHlink="folHlink"/>
  <p:sldLayoutIdLst>
    <p:sldLayoutId id="2147483690" r:id="rId1"/>
  </p:sldLayoutIdLst>
  <p:hf hdr="0" dt="0"/>
  <p:txStyles>
    <p:titleStyle>
      <a:lvl1pPr algn="l" defTabSz="1219803" rtl="0" eaLnBrk="1" latinLnBrk="0" hangingPunct="1">
        <a:lnSpc>
          <a:spcPct val="90000"/>
        </a:lnSpc>
        <a:spcBef>
          <a:spcPct val="0"/>
        </a:spcBef>
        <a:buNone/>
        <a:defRPr lang="en-US" sz="4802" b="1" kern="1200">
          <a:solidFill>
            <a:schemeClr val="tx1"/>
          </a:solidFill>
          <a:latin typeface="Helvetica" panose="020B0500000000000000" pitchFamily="34" charset="0"/>
          <a:ea typeface="+mj-ea"/>
          <a:cs typeface="+mj-cs"/>
        </a:defRPr>
      </a:lvl1pPr>
    </p:titleStyle>
    <p:bodyStyle>
      <a:lvl1pPr marL="304950" indent="-304950" algn="l" defTabSz="1219803" rtl="0" eaLnBrk="1" latinLnBrk="0" hangingPunct="1">
        <a:lnSpc>
          <a:spcPct val="90000"/>
        </a:lnSpc>
        <a:spcBef>
          <a:spcPts val="1334"/>
        </a:spcBef>
        <a:buFont typeface="Arial" panose="020B0604020202020204" pitchFamily="34" charset="0"/>
        <a:buChar char="•"/>
        <a:defRPr sz="3201" kern="1200">
          <a:solidFill>
            <a:schemeClr val="tx1"/>
          </a:solidFill>
          <a:latin typeface="+mj-lt"/>
          <a:ea typeface="+mn-ea"/>
          <a:cs typeface="+mn-cs"/>
        </a:defRPr>
      </a:lvl1pPr>
      <a:lvl2pPr marL="914853" indent="-304950" algn="l" defTabSz="1219803" rtl="0" eaLnBrk="1" latinLnBrk="0" hangingPunct="1">
        <a:lnSpc>
          <a:spcPct val="90000"/>
        </a:lnSpc>
        <a:spcBef>
          <a:spcPts val="667"/>
        </a:spcBef>
        <a:buFont typeface="Arial" panose="020B0604020202020204" pitchFamily="34" charset="0"/>
        <a:buChar char="•"/>
        <a:defRPr sz="2667" kern="1200">
          <a:solidFill>
            <a:schemeClr val="tx1"/>
          </a:solidFill>
          <a:latin typeface="+mj-lt"/>
          <a:ea typeface="+mn-ea"/>
          <a:cs typeface="+mn-cs"/>
        </a:defRPr>
      </a:lvl2pPr>
      <a:lvl3pPr marL="1524753" indent="-304950" algn="l" defTabSz="1219803" rtl="0" eaLnBrk="1" latinLnBrk="0" hangingPunct="1">
        <a:lnSpc>
          <a:spcPct val="90000"/>
        </a:lnSpc>
        <a:spcBef>
          <a:spcPts val="667"/>
        </a:spcBef>
        <a:buFont typeface="Arial" panose="020B0604020202020204" pitchFamily="34" charset="0"/>
        <a:buChar char="•"/>
        <a:defRPr sz="2400" kern="1200">
          <a:solidFill>
            <a:schemeClr val="tx1"/>
          </a:solidFill>
          <a:latin typeface="+mj-lt"/>
          <a:ea typeface="+mn-ea"/>
          <a:cs typeface="+mn-cs"/>
        </a:defRPr>
      </a:lvl3pPr>
      <a:lvl4pPr marL="2134655" indent="-304950" algn="l" defTabSz="1219803" rtl="0" eaLnBrk="1" latinLnBrk="0" hangingPunct="1">
        <a:lnSpc>
          <a:spcPct val="90000"/>
        </a:lnSpc>
        <a:spcBef>
          <a:spcPts val="667"/>
        </a:spcBef>
        <a:buFont typeface="Arial" panose="020B0604020202020204" pitchFamily="34" charset="0"/>
        <a:buChar char="•"/>
        <a:defRPr sz="2134" kern="1200">
          <a:solidFill>
            <a:schemeClr val="tx1"/>
          </a:solidFill>
          <a:latin typeface="+mj-lt"/>
          <a:ea typeface="+mn-ea"/>
          <a:cs typeface="+mn-cs"/>
        </a:defRPr>
      </a:lvl4pPr>
      <a:lvl5pPr marL="2744557" indent="-304950" algn="l" defTabSz="1219803" rtl="0" eaLnBrk="1" latinLnBrk="0" hangingPunct="1">
        <a:lnSpc>
          <a:spcPct val="90000"/>
        </a:lnSpc>
        <a:spcBef>
          <a:spcPts val="667"/>
        </a:spcBef>
        <a:buFont typeface="Arial" panose="020B0604020202020204" pitchFamily="34" charset="0"/>
        <a:buChar char="•"/>
        <a:defRPr sz="2134" kern="1200">
          <a:solidFill>
            <a:schemeClr val="tx1"/>
          </a:solidFill>
          <a:latin typeface="+mj-lt"/>
          <a:ea typeface="+mn-ea"/>
          <a:cs typeface="+mn-cs"/>
        </a:defRPr>
      </a:lvl5pPr>
      <a:lvl6pPr marL="3354461" indent="-304950" algn="l" defTabSz="1219803"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4362" indent="-304950" algn="l" defTabSz="1219803"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4266" indent="-304950" algn="l" defTabSz="1219803"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4166" indent="-304950" algn="l" defTabSz="1219803"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803" rtl="0" eaLnBrk="1" latinLnBrk="0" hangingPunct="1">
        <a:defRPr sz="2400" kern="1200">
          <a:solidFill>
            <a:schemeClr val="tx1"/>
          </a:solidFill>
          <a:latin typeface="+mn-lt"/>
          <a:ea typeface="+mn-ea"/>
          <a:cs typeface="+mn-cs"/>
        </a:defRPr>
      </a:lvl1pPr>
      <a:lvl2pPr marL="609903" algn="l" defTabSz="1219803" rtl="0" eaLnBrk="1" latinLnBrk="0" hangingPunct="1">
        <a:defRPr sz="2400" kern="1200">
          <a:solidFill>
            <a:schemeClr val="tx1"/>
          </a:solidFill>
          <a:latin typeface="+mn-lt"/>
          <a:ea typeface="+mn-ea"/>
          <a:cs typeface="+mn-cs"/>
        </a:defRPr>
      </a:lvl2pPr>
      <a:lvl3pPr marL="1219803" algn="l" defTabSz="1219803" rtl="0" eaLnBrk="1" latinLnBrk="0" hangingPunct="1">
        <a:defRPr sz="2400" kern="1200">
          <a:solidFill>
            <a:schemeClr val="tx1"/>
          </a:solidFill>
          <a:latin typeface="+mn-lt"/>
          <a:ea typeface="+mn-ea"/>
          <a:cs typeface="+mn-cs"/>
        </a:defRPr>
      </a:lvl3pPr>
      <a:lvl4pPr marL="1829708" algn="l" defTabSz="1219803" rtl="0" eaLnBrk="1" latinLnBrk="0" hangingPunct="1">
        <a:defRPr sz="2400" kern="1200">
          <a:solidFill>
            <a:schemeClr val="tx1"/>
          </a:solidFill>
          <a:latin typeface="+mn-lt"/>
          <a:ea typeface="+mn-ea"/>
          <a:cs typeface="+mn-cs"/>
        </a:defRPr>
      </a:lvl4pPr>
      <a:lvl5pPr marL="2439609" algn="l" defTabSz="1219803" rtl="0" eaLnBrk="1" latinLnBrk="0" hangingPunct="1">
        <a:defRPr sz="2400" kern="1200">
          <a:solidFill>
            <a:schemeClr val="tx1"/>
          </a:solidFill>
          <a:latin typeface="+mn-lt"/>
          <a:ea typeface="+mn-ea"/>
          <a:cs typeface="+mn-cs"/>
        </a:defRPr>
      </a:lvl5pPr>
      <a:lvl6pPr marL="3049510" algn="l" defTabSz="1219803" rtl="0" eaLnBrk="1" latinLnBrk="0" hangingPunct="1">
        <a:defRPr sz="2400" kern="1200">
          <a:solidFill>
            <a:schemeClr val="tx1"/>
          </a:solidFill>
          <a:latin typeface="+mn-lt"/>
          <a:ea typeface="+mn-ea"/>
          <a:cs typeface="+mn-cs"/>
        </a:defRPr>
      </a:lvl6pPr>
      <a:lvl7pPr marL="3659410" algn="l" defTabSz="1219803" rtl="0" eaLnBrk="1" latinLnBrk="0" hangingPunct="1">
        <a:defRPr sz="2400" kern="1200">
          <a:solidFill>
            <a:schemeClr val="tx1"/>
          </a:solidFill>
          <a:latin typeface="+mn-lt"/>
          <a:ea typeface="+mn-ea"/>
          <a:cs typeface="+mn-cs"/>
        </a:defRPr>
      </a:lvl7pPr>
      <a:lvl8pPr marL="4269312" algn="l" defTabSz="1219803" rtl="0" eaLnBrk="1" latinLnBrk="0" hangingPunct="1">
        <a:defRPr sz="2400" kern="1200">
          <a:solidFill>
            <a:schemeClr val="tx1"/>
          </a:solidFill>
          <a:latin typeface="+mn-lt"/>
          <a:ea typeface="+mn-ea"/>
          <a:cs typeface="+mn-cs"/>
        </a:defRPr>
      </a:lvl8pPr>
      <a:lvl9pPr marL="4879213" algn="l" defTabSz="1219803"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4376" y="864025"/>
            <a:ext cx="10700235" cy="187987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44373" y="2970880"/>
            <a:ext cx="10700237" cy="523734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35694" y="8338728"/>
            <a:ext cx="2834997" cy="517514"/>
          </a:xfrm>
          <a:prstGeom prst="rect">
            <a:avLst/>
          </a:prstGeom>
        </p:spPr>
        <p:txBody>
          <a:bodyPr vert="horz" lIns="91440" tIns="45720" rIns="91440" bIns="45720" rtlCol="0" anchor="ctr"/>
          <a:lstStyle>
            <a:lvl1pPr algn="r">
              <a:defRPr sz="1378">
                <a:solidFill>
                  <a:schemeClr val="tx1">
                    <a:tint val="75000"/>
                  </a:schemeClr>
                </a:solidFill>
              </a:defRPr>
            </a:lvl1pPr>
          </a:lstStyle>
          <a:p>
            <a:fld id="{18B8A8CC-C404-4D7C-9891-525454712CF8}" type="datetime1">
              <a:rPr lang="en-US" smtClean="0"/>
              <a:t>5/25/2023</a:t>
            </a:fld>
            <a:endParaRPr lang="en-US" dirty="0"/>
          </a:p>
        </p:txBody>
      </p:sp>
      <p:sp>
        <p:nvSpPr>
          <p:cNvPr id="5" name="Footer Placeholder 4"/>
          <p:cNvSpPr>
            <a:spLocks noGrp="1"/>
          </p:cNvSpPr>
          <p:nvPr>
            <p:ph type="ftr" sz="quarter" idx="3"/>
          </p:nvPr>
        </p:nvSpPr>
        <p:spPr>
          <a:xfrm>
            <a:off x="944374" y="8338728"/>
            <a:ext cx="6896163" cy="517514"/>
          </a:xfrm>
          <a:prstGeom prst="rect">
            <a:avLst/>
          </a:prstGeom>
        </p:spPr>
        <p:txBody>
          <a:bodyPr vert="horz" lIns="91440" tIns="45720" rIns="91440" bIns="45720" rtlCol="0" anchor="ctr"/>
          <a:lstStyle>
            <a:lvl1pPr algn="l">
              <a:defRPr sz="1378">
                <a:solidFill>
                  <a:schemeClr val="tx1">
                    <a:tint val="75000"/>
                  </a:schemeClr>
                </a:solidFill>
              </a:defRPr>
            </a:lvl1pPr>
          </a:lstStyle>
          <a:p>
            <a:r>
              <a:rPr lang="pt-BR"/>
              <a:t>CA Sanjay Kumar Agrawal                                                                                                 Mobile: 9810116321</a:t>
            </a:r>
            <a:endParaRPr lang="en-US" dirty="0"/>
          </a:p>
        </p:txBody>
      </p:sp>
      <p:sp>
        <p:nvSpPr>
          <p:cNvPr id="6" name="Slide Number Placeholder 5"/>
          <p:cNvSpPr>
            <a:spLocks noGrp="1"/>
          </p:cNvSpPr>
          <p:nvPr>
            <p:ph type="sldNum" sz="quarter" idx="4"/>
          </p:nvPr>
        </p:nvSpPr>
        <p:spPr>
          <a:xfrm>
            <a:off x="10865849" y="8338728"/>
            <a:ext cx="778762" cy="517514"/>
          </a:xfrm>
          <a:prstGeom prst="rect">
            <a:avLst/>
          </a:prstGeom>
        </p:spPr>
        <p:txBody>
          <a:bodyPr vert="horz" lIns="91440" tIns="45720" rIns="91440" bIns="45720" rtlCol="0" anchor="ctr"/>
          <a:lstStyle>
            <a:lvl1pPr algn="r">
              <a:defRPr sz="1378">
                <a:solidFill>
                  <a:schemeClr val="tx1">
                    <a:tint val="75000"/>
                  </a:schemeClr>
                </a:solidFill>
              </a:defRPr>
            </a:lvl1pPr>
          </a:lstStyle>
          <a:p>
            <a:fld id="{6D22F896-40B5-4ADD-8801-0D06FADFA095}" type="slidenum">
              <a:rPr lang="en-US" dirty="0"/>
              <a:pPr/>
              <a:t>‹#›</a:t>
            </a:fld>
            <a:endParaRPr lang="en-US" dirty="0"/>
          </a:p>
        </p:txBody>
      </p:sp>
      <p:sp>
        <p:nvSpPr>
          <p:cNvPr id="7" name="Rectangle 6">
            <a:extLst>
              <a:ext uri="{FF2B5EF4-FFF2-40B4-BE49-F238E27FC236}">
                <a16:creationId xmlns:a16="http://schemas.microsoft.com/office/drawing/2014/main" id="{96C66371-4667-1381-74BB-75DD53634ED8}"/>
              </a:ext>
            </a:extLst>
          </p:cNvPr>
          <p:cNvSpPr/>
          <p:nvPr userDrawn="1"/>
        </p:nvSpPr>
        <p:spPr>
          <a:xfrm>
            <a:off x="3" y="8937757"/>
            <a:ext cx="12599988" cy="782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91458" rtlCol="0" anchor="ctr"/>
          <a:lstStyle/>
          <a:p>
            <a:pPr marL="0" marR="0" lvl="0" indent="0" algn="ctr" defTabSz="914689" rtl="0" eaLnBrk="1" fontAlgn="auto" latinLnBrk="0" hangingPunct="1">
              <a:lnSpc>
                <a:spcPct val="100000"/>
              </a:lnSpc>
              <a:spcBef>
                <a:spcPts val="0"/>
              </a:spcBef>
              <a:spcAft>
                <a:spcPts val="0"/>
              </a:spcAft>
              <a:buClrTx/>
              <a:buSzTx/>
              <a:buFontTx/>
              <a:buNone/>
              <a:tabLst/>
              <a:defRPr/>
            </a:pPr>
            <a:r>
              <a:rPr kumimoji="0" lang="en-US" sz="3201" b="0" i="0" u="none" strike="noStrike" kern="1200" cap="none" spc="151" normalizeH="0" baseline="0" noProof="0" dirty="0">
                <a:ln>
                  <a:noFill/>
                </a:ln>
                <a:solidFill>
                  <a:prstClr val="white">
                    <a:lumMod val="75000"/>
                  </a:prstClr>
                </a:solidFill>
                <a:effectLst/>
                <a:uLnTx/>
                <a:uFillTx/>
                <a:latin typeface="+mn-lt"/>
                <a:ea typeface="+mn-ea"/>
                <a:cs typeface="+mn-cs"/>
              </a:rPr>
              <a:t>www.</a:t>
            </a:r>
            <a:r>
              <a:rPr kumimoji="0" lang="en-US" sz="3201" b="0" i="0" u="none" strike="noStrike" kern="1200" cap="none" spc="151" normalizeH="0" baseline="0" noProof="0" dirty="0">
                <a:ln>
                  <a:noFill/>
                </a:ln>
                <a:solidFill>
                  <a:prstClr val="black">
                    <a:lumMod val="85000"/>
                    <a:lumOff val="15000"/>
                  </a:prstClr>
                </a:solidFill>
                <a:effectLst/>
                <a:uLnTx/>
                <a:uFillTx/>
                <a:latin typeface="+mn-lt"/>
                <a:ea typeface="+mn-ea"/>
                <a:cs typeface="+mn-cs"/>
              </a:rPr>
              <a:t>presentationgo</a:t>
            </a:r>
            <a:r>
              <a:rPr kumimoji="0" lang="en-US" sz="3201" b="0" i="0" u="none" strike="noStrike" kern="1200" cap="none" spc="151" normalizeH="0" baseline="0" noProof="0" dirty="0">
                <a:ln>
                  <a:noFill/>
                </a:ln>
                <a:solidFill>
                  <a:prstClr val="white">
                    <a:lumMod val="75000"/>
                  </a:prstClr>
                </a:solidFill>
                <a:effectLst/>
                <a:uLnTx/>
                <a:uFillTx/>
                <a:latin typeface="+mn-lt"/>
                <a:ea typeface="+mn-ea"/>
                <a:cs typeface="+mn-cs"/>
              </a:rPr>
              <a:t>.com</a:t>
            </a:r>
          </a:p>
        </p:txBody>
      </p:sp>
      <p:sp>
        <p:nvSpPr>
          <p:cNvPr id="8" name="Rectangle 7">
            <a:extLst>
              <a:ext uri="{FF2B5EF4-FFF2-40B4-BE49-F238E27FC236}">
                <a16:creationId xmlns:a16="http://schemas.microsoft.com/office/drawing/2014/main" id="{3794F1F9-F3F5-69EC-CF85-3C508BDA6842}"/>
              </a:ext>
            </a:extLst>
          </p:cNvPr>
          <p:cNvSpPr/>
          <p:nvPr userDrawn="1"/>
        </p:nvSpPr>
        <p:spPr>
          <a:xfrm>
            <a:off x="-13125" y="9864272"/>
            <a:ext cx="1716615" cy="261610"/>
          </a:xfrm>
          <a:prstGeom prst="rect">
            <a:avLst/>
          </a:prstGeom>
        </p:spPr>
        <p:txBody>
          <a:bodyPr wrap="square">
            <a:spAutoFit/>
          </a:bodyPr>
          <a:lstStyle/>
          <a:p>
            <a:r>
              <a:rPr lang="en-US" sz="1100" b="0" i="0" dirty="0">
                <a:solidFill>
                  <a:srgbClr val="555555"/>
                </a:solidFill>
                <a:effectLst/>
                <a:latin typeface="Open Sans" panose="020B0606030504020204" pitchFamily="34" charset="0"/>
              </a:rPr>
              <a:t>© </a:t>
            </a:r>
            <a:r>
              <a:rPr lang="en-US" sz="1100" b="0" i="0" u="none" strike="noStrike" dirty="0">
                <a:solidFill>
                  <a:srgbClr val="A5CD28"/>
                </a:solidFill>
                <a:effectLst/>
                <a:latin typeface="Open Sans" panose="020B0606030504020204" pitchFamily="34" charset="0"/>
                <a:hlinkClick r:id="rId20" tooltip="PresentationGo!"/>
              </a:rPr>
              <a:t>presentationgo.com</a:t>
            </a:r>
            <a:endParaRPr lang="en-US" sz="1100" dirty="0"/>
          </a:p>
        </p:txBody>
      </p:sp>
      <p:sp>
        <p:nvSpPr>
          <p:cNvPr id="9" name="Freeform 12">
            <a:extLst>
              <a:ext uri="{FF2B5EF4-FFF2-40B4-BE49-F238E27FC236}">
                <a16:creationId xmlns:a16="http://schemas.microsoft.com/office/drawing/2014/main" id="{677784D3-9AD4-860B-4A60-2409BE3DD4D2}"/>
              </a:ext>
            </a:extLst>
          </p:cNvPr>
          <p:cNvSpPr/>
          <p:nvPr userDrawn="1"/>
        </p:nvSpPr>
        <p:spPr>
          <a:xfrm rot="5400000">
            <a:off x="23310" y="355625"/>
            <a:ext cx="523709" cy="590008"/>
          </a:xfrm>
          <a:custGeom>
            <a:avLst/>
            <a:gdLst>
              <a:gd name="connsiteX0" fmla="*/ 210916 w 1034764"/>
              <a:gd name="connsiteY0" fmla="*/ 535701 h 1598797"/>
              <a:gd name="connsiteX1" fmla="*/ 331908 w 1034764"/>
              <a:gd name="connsiteY1" fmla="*/ 284049 h 1598797"/>
              <a:gd name="connsiteX2" fmla="*/ 741774 w 1034764"/>
              <a:gd name="connsiteY2" fmla="*/ 315409 h 1598797"/>
              <a:gd name="connsiteX3" fmla="*/ 403935 w 1034764"/>
              <a:gd name="connsiteY3" fmla="*/ 375418 h 1598797"/>
              <a:gd name="connsiteX4" fmla="*/ 266699 w 1034764"/>
              <a:gd name="connsiteY4" fmla="*/ 689905 h 1598797"/>
              <a:gd name="connsiteX5" fmla="*/ 266698 w 1034764"/>
              <a:gd name="connsiteY5" fmla="*/ 689907 h 1598797"/>
              <a:gd name="connsiteX6" fmla="*/ 210916 w 1034764"/>
              <a:gd name="connsiteY6" fmla="*/ 535701 h 1598797"/>
              <a:gd name="connsiteX7" fmla="*/ 134938 w 1034764"/>
              <a:gd name="connsiteY7" fmla="*/ 517381 h 1598797"/>
              <a:gd name="connsiteX8" fmla="*/ 517383 w 1034764"/>
              <a:gd name="connsiteY8" fmla="*/ 899826 h 1598797"/>
              <a:gd name="connsiteX9" fmla="*/ 899828 w 1034764"/>
              <a:gd name="connsiteY9" fmla="*/ 517381 h 1598797"/>
              <a:gd name="connsiteX10" fmla="*/ 517383 w 1034764"/>
              <a:gd name="connsiteY10" fmla="*/ 134936 h 1598797"/>
              <a:gd name="connsiteX11" fmla="*/ 134938 w 1034764"/>
              <a:gd name="connsiteY11" fmla="*/ 517381 h 1598797"/>
              <a:gd name="connsiteX12" fmla="*/ 0 w 1034764"/>
              <a:gd name="connsiteY12" fmla="*/ 517382 h 1598797"/>
              <a:gd name="connsiteX13" fmla="*/ 517382 w 1034764"/>
              <a:gd name="connsiteY13" fmla="*/ 0 h 1598797"/>
              <a:gd name="connsiteX14" fmla="*/ 1034764 w 1034764"/>
              <a:gd name="connsiteY14" fmla="*/ 517382 h 1598797"/>
              <a:gd name="connsiteX15" fmla="*/ 621653 w 1034764"/>
              <a:gd name="connsiteY15" fmla="*/ 1024253 h 1598797"/>
              <a:gd name="connsiteX16" fmla="*/ 620527 w 1034764"/>
              <a:gd name="connsiteY16" fmla="*/ 1024366 h 1598797"/>
              <a:gd name="connsiteX17" fmla="*/ 662992 w 1034764"/>
              <a:gd name="connsiteY17" fmla="*/ 1598797 h 1598797"/>
              <a:gd name="connsiteX18" fmla="*/ 371775 w 1034764"/>
              <a:gd name="connsiteY18" fmla="*/ 1598797 h 1598797"/>
              <a:gd name="connsiteX19" fmla="*/ 414241 w 1034764"/>
              <a:gd name="connsiteY19" fmla="*/ 1024367 h 1598797"/>
              <a:gd name="connsiteX20" fmla="*/ 413112 w 1034764"/>
              <a:gd name="connsiteY20" fmla="*/ 1024253 h 1598797"/>
              <a:gd name="connsiteX21" fmla="*/ 0 w 1034764"/>
              <a:gd name="connsiteY21" fmla="*/ 517382 h 1598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34764" h="1598797">
                <a:moveTo>
                  <a:pt x="210916" y="535701"/>
                </a:moveTo>
                <a:cubicBezTo>
                  <a:pt x="207764" y="443901"/>
                  <a:pt x="249915" y="348683"/>
                  <a:pt x="331908" y="284049"/>
                </a:cubicBezTo>
                <a:cubicBezTo>
                  <a:pt x="463097" y="180634"/>
                  <a:pt x="646600" y="194675"/>
                  <a:pt x="741774" y="315409"/>
                </a:cubicBezTo>
                <a:cubicBezTo>
                  <a:pt x="631231" y="275026"/>
                  <a:pt x="502220" y="297941"/>
                  <a:pt x="403935" y="375418"/>
                </a:cubicBezTo>
                <a:cubicBezTo>
                  <a:pt x="305650" y="452895"/>
                  <a:pt x="253243" y="572989"/>
                  <a:pt x="266699" y="689905"/>
                </a:cubicBezTo>
                <a:lnTo>
                  <a:pt x="266698" y="689907"/>
                </a:lnTo>
                <a:cubicBezTo>
                  <a:pt x="231008" y="644631"/>
                  <a:pt x="212807" y="590781"/>
                  <a:pt x="210916" y="535701"/>
                </a:cubicBezTo>
                <a:close/>
                <a:moveTo>
                  <a:pt x="134938" y="517381"/>
                </a:moveTo>
                <a:cubicBezTo>
                  <a:pt x="134938" y="728600"/>
                  <a:pt x="306164" y="899826"/>
                  <a:pt x="517383" y="899826"/>
                </a:cubicBezTo>
                <a:cubicBezTo>
                  <a:pt x="728602" y="899826"/>
                  <a:pt x="899828" y="728600"/>
                  <a:pt x="899828" y="517381"/>
                </a:cubicBezTo>
                <a:cubicBezTo>
                  <a:pt x="899828" y="306162"/>
                  <a:pt x="728602" y="134936"/>
                  <a:pt x="517383" y="134936"/>
                </a:cubicBezTo>
                <a:cubicBezTo>
                  <a:pt x="306164" y="134936"/>
                  <a:pt x="134938" y="306162"/>
                  <a:pt x="134938" y="517381"/>
                </a:cubicBezTo>
                <a:close/>
                <a:moveTo>
                  <a:pt x="0" y="517382"/>
                </a:moveTo>
                <a:cubicBezTo>
                  <a:pt x="0" y="231640"/>
                  <a:pt x="231640" y="0"/>
                  <a:pt x="517382" y="0"/>
                </a:cubicBezTo>
                <a:cubicBezTo>
                  <a:pt x="803124" y="0"/>
                  <a:pt x="1034764" y="231640"/>
                  <a:pt x="1034764" y="517382"/>
                </a:cubicBezTo>
                <a:cubicBezTo>
                  <a:pt x="1034764" y="767406"/>
                  <a:pt x="857415" y="976008"/>
                  <a:pt x="621653" y="1024253"/>
                </a:cubicBezTo>
                <a:lnTo>
                  <a:pt x="620527" y="1024366"/>
                </a:lnTo>
                <a:lnTo>
                  <a:pt x="662992" y="1598797"/>
                </a:lnTo>
                <a:lnTo>
                  <a:pt x="371775" y="1598797"/>
                </a:lnTo>
                <a:lnTo>
                  <a:pt x="414241" y="1024367"/>
                </a:lnTo>
                <a:lnTo>
                  <a:pt x="413112" y="1024253"/>
                </a:lnTo>
                <a:cubicBezTo>
                  <a:pt x="177349" y="976008"/>
                  <a:pt x="0" y="767406"/>
                  <a:pt x="0" y="517382"/>
                </a:cubicBezTo>
                <a:close/>
              </a:path>
            </a:pathLst>
          </a:custGeom>
          <a:solidFill>
            <a:schemeClr val="bg1"/>
          </a:solidFill>
          <a:ln>
            <a:noFill/>
          </a:ln>
          <a:effectLst>
            <a:outerShdw blurRad="12700" dist="127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800"/>
          </a:p>
        </p:txBody>
      </p:sp>
      <p:grpSp>
        <p:nvGrpSpPr>
          <p:cNvPr id="10" name="Group 9">
            <a:extLst>
              <a:ext uri="{FF2B5EF4-FFF2-40B4-BE49-F238E27FC236}">
                <a16:creationId xmlns:a16="http://schemas.microsoft.com/office/drawing/2014/main" id="{91760AD4-5C6D-4303-22A5-B113D6DD7EDD}"/>
              </a:ext>
            </a:extLst>
          </p:cNvPr>
          <p:cNvGrpSpPr/>
          <p:nvPr userDrawn="1"/>
        </p:nvGrpSpPr>
        <p:grpSpPr>
          <a:xfrm>
            <a:off x="-1710285" y="-23603"/>
            <a:ext cx="1605805" cy="764868"/>
            <a:chOff x="-2096383" y="21447"/>
            <a:chExt cx="1553809" cy="539642"/>
          </a:xfrm>
        </p:grpSpPr>
        <p:sp>
          <p:nvSpPr>
            <p:cNvPr id="11" name="TextBox 10">
              <a:extLst>
                <a:ext uri="{FF2B5EF4-FFF2-40B4-BE49-F238E27FC236}">
                  <a16:creationId xmlns:a16="http://schemas.microsoft.com/office/drawing/2014/main" id="{AEFCD837-EBE0-8CFC-683B-DE26F564410E}"/>
                </a:ext>
              </a:extLst>
            </p:cNvPr>
            <p:cNvSpPr txBox="1"/>
            <p:nvPr userDrawn="1"/>
          </p:nvSpPr>
          <p:spPr>
            <a:xfrm>
              <a:off x="-2096383" y="21447"/>
              <a:ext cx="353961" cy="173718"/>
            </a:xfrm>
            <a:prstGeom prst="rect">
              <a:avLst/>
            </a:prstGeom>
            <a:noFill/>
          </p:spPr>
          <p:txBody>
            <a:bodyPr wrap="none" rtlCol="0">
              <a:spAutoFit/>
            </a:bodyPr>
            <a:lstStyle/>
            <a:p>
              <a:r>
                <a:rPr lang="en-US" sz="1000" dirty="0">
                  <a:latin typeface="Open Sans" panose="020B0606030504020204" pitchFamily="34" charset="0"/>
                  <a:ea typeface="Open Sans" panose="020B0606030504020204" pitchFamily="34" charset="0"/>
                  <a:cs typeface="Open Sans" panose="020B0606030504020204" pitchFamily="34" charset="0"/>
                </a:rPr>
                <a:t>By:</a:t>
              </a:r>
            </a:p>
          </p:txBody>
        </p:sp>
        <p:sp>
          <p:nvSpPr>
            <p:cNvPr id="12" name="TextBox 11">
              <a:extLst>
                <a:ext uri="{FF2B5EF4-FFF2-40B4-BE49-F238E27FC236}">
                  <a16:creationId xmlns:a16="http://schemas.microsoft.com/office/drawing/2014/main" id="{AD478B82-5D1A-6BBD-C6C2-1083B8F89F95}"/>
                </a:ext>
              </a:extLst>
            </p:cNvPr>
            <p:cNvSpPr txBox="1"/>
            <p:nvPr userDrawn="1"/>
          </p:nvSpPr>
          <p:spPr>
            <a:xfrm>
              <a:off x="-1002010" y="387371"/>
              <a:ext cx="459436" cy="173718"/>
            </a:xfrm>
            <a:prstGeom prst="rect">
              <a:avLst/>
            </a:prstGeom>
            <a:noFill/>
          </p:spPr>
          <p:txBody>
            <a:bodyPr wrap="none" rtlCol="0">
              <a:spAutoFit/>
            </a:bodyPr>
            <a:lstStyle/>
            <a:p>
              <a:r>
                <a:rPr lang="en-US" sz="1000" dirty="0">
                  <a:latin typeface="Open Sans" panose="020B0606030504020204" pitchFamily="34" charset="0"/>
                  <a:ea typeface="Open Sans" panose="020B0606030504020204" pitchFamily="34" charset="0"/>
                  <a:cs typeface="Open Sans" panose="020B0606030504020204" pitchFamily="34" charset="0"/>
                </a:rPr>
                <a:t>.com</a:t>
              </a:r>
            </a:p>
          </p:txBody>
        </p:sp>
        <p:pic>
          <p:nvPicPr>
            <p:cNvPr id="13" name="Picture 12">
              <a:extLst>
                <a:ext uri="{FF2B5EF4-FFF2-40B4-BE49-F238E27FC236}">
                  <a16:creationId xmlns:a16="http://schemas.microsoft.com/office/drawing/2014/main" id="{ACB48866-D5B2-6B33-DF4E-ABBE3A122A6C}"/>
                </a:ext>
              </a:extLst>
            </p:cNvPr>
            <p:cNvPicPr>
              <a:picLocks noChangeAspect="1"/>
            </p:cNvPicPr>
            <p:nvPr userDrawn="1"/>
          </p:nvPicPr>
          <p:blipFill>
            <a:blip r:embed="rId21"/>
            <a:stretch>
              <a:fillRect/>
            </a:stretch>
          </p:blipFill>
          <p:spPr>
            <a:xfrm>
              <a:off x="-2018604" y="234547"/>
              <a:ext cx="1405251" cy="185944"/>
            </a:xfrm>
            <a:prstGeom prst="rect">
              <a:avLst/>
            </a:prstGeom>
          </p:spPr>
        </p:pic>
      </p:grpSp>
    </p:spTree>
    <p:extLst>
      <p:ext uri="{BB962C8B-B14F-4D97-AF65-F5344CB8AC3E}">
        <p14:creationId xmlns:p14="http://schemas.microsoft.com/office/powerpoint/2010/main" val="1857588474"/>
      </p:ext>
    </p:extLst>
  </p:cSld>
  <p:clrMap bg1="dk1" tx1="lt1" bg2="dk2" tx2="lt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79" r:id="rId16"/>
    <p:sldLayoutId id="2147483780" r:id="rId17"/>
    <p:sldLayoutId id="2147483781" r:id="rId18"/>
  </p:sldLayoutIdLst>
  <p:hf hdr="0" dt="0"/>
  <p:txStyles>
    <p:titleStyle>
      <a:lvl1pPr algn="ctr" defTabSz="1260043" rtl="0" eaLnBrk="1" latinLnBrk="0" hangingPunct="1">
        <a:lnSpc>
          <a:spcPct val="90000"/>
        </a:lnSpc>
        <a:spcBef>
          <a:spcPct val="0"/>
        </a:spcBef>
        <a:buNone/>
        <a:defRPr sz="4685"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315011" indent="-315011" algn="l" defTabSz="1260043" rtl="0" eaLnBrk="1" latinLnBrk="0" hangingPunct="1">
        <a:lnSpc>
          <a:spcPct val="120000"/>
        </a:lnSpc>
        <a:spcBef>
          <a:spcPts val="1378"/>
        </a:spcBef>
        <a:buFont typeface="Arial" panose="020B0604020202020204" pitchFamily="34" charset="0"/>
        <a:buChar char="•"/>
        <a:defRPr sz="2756" kern="1200">
          <a:solidFill>
            <a:schemeClr val="tx1"/>
          </a:solidFill>
          <a:effectLst>
            <a:outerShdw blurRad="50800" dist="38100" dir="2700000" algn="tl" rotWithShape="0">
              <a:srgbClr val="000000">
                <a:alpha val="48000"/>
              </a:srgbClr>
            </a:outerShdw>
          </a:effectLst>
          <a:latin typeface="+mn-lt"/>
          <a:ea typeface="+mn-ea"/>
          <a:cs typeface="+mn-cs"/>
        </a:defRPr>
      </a:lvl1pPr>
      <a:lvl2pPr marL="945032" indent="-315011" algn="l" defTabSz="1260043" rtl="0" eaLnBrk="1" latinLnBrk="0" hangingPunct="1">
        <a:lnSpc>
          <a:spcPct val="120000"/>
        </a:lnSpc>
        <a:spcBef>
          <a:spcPts val="689"/>
        </a:spcBef>
        <a:buFont typeface="Arial" panose="020B0604020202020204" pitchFamily="34" charset="0"/>
        <a:buChar char="•"/>
        <a:defRPr sz="2480" kern="1200">
          <a:solidFill>
            <a:schemeClr val="tx1"/>
          </a:solidFill>
          <a:effectLst>
            <a:outerShdw blurRad="50800" dist="38100" dir="2700000" algn="tl" rotWithShape="0">
              <a:srgbClr val="000000">
                <a:alpha val="48000"/>
              </a:srgbClr>
            </a:outerShdw>
          </a:effectLst>
          <a:latin typeface="+mn-lt"/>
          <a:ea typeface="+mn-ea"/>
          <a:cs typeface="+mn-cs"/>
        </a:defRPr>
      </a:lvl2pPr>
      <a:lvl3pPr marL="1575054" indent="-315011" algn="l" defTabSz="1260043" rtl="0" eaLnBrk="1" latinLnBrk="0" hangingPunct="1">
        <a:lnSpc>
          <a:spcPct val="120000"/>
        </a:lnSpc>
        <a:spcBef>
          <a:spcPts val="689"/>
        </a:spcBef>
        <a:buFont typeface="Arial" panose="020B0604020202020204" pitchFamily="34" charset="0"/>
        <a:buChar char="•"/>
        <a:defRPr sz="2205" kern="1200">
          <a:solidFill>
            <a:schemeClr val="tx1"/>
          </a:solidFill>
          <a:effectLst>
            <a:outerShdw blurRad="50800" dist="38100" dir="2700000" algn="tl" rotWithShape="0">
              <a:srgbClr val="000000">
                <a:alpha val="48000"/>
              </a:srgbClr>
            </a:outerShdw>
          </a:effectLst>
          <a:latin typeface="+mn-lt"/>
          <a:ea typeface="+mn-ea"/>
          <a:cs typeface="+mn-cs"/>
        </a:defRPr>
      </a:lvl3pPr>
      <a:lvl4pPr marL="2205076" indent="-315011" algn="l" defTabSz="1260043" rtl="0" eaLnBrk="1" latinLnBrk="0" hangingPunct="1">
        <a:lnSpc>
          <a:spcPct val="120000"/>
        </a:lnSpc>
        <a:spcBef>
          <a:spcPts val="689"/>
        </a:spcBef>
        <a:buFont typeface="Arial" panose="020B0604020202020204" pitchFamily="34" charset="0"/>
        <a:buChar char="•"/>
        <a:defRPr sz="1929" kern="1200">
          <a:solidFill>
            <a:schemeClr val="tx1"/>
          </a:solidFill>
          <a:effectLst>
            <a:outerShdw blurRad="50800" dist="38100" dir="2700000" algn="tl" rotWithShape="0">
              <a:srgbClr val="000000">
                <a:alpha val="48000"/>
              </a:srgbClr>
            </a:outerShdw>
          </a:effectLst>
          <a:latin typeface="+mn-lt"/>
          <a:ea typeface="+mn-ea"/>
          <a:cs typeface="+mn-cs"/>
        </a:defRPr>
      </a:lvl4pPr>
      <a:lvl5pPr marL="2835097" indent="-315011" algn="l" defTabSz="1260043" rtl="0" eaLnBrk="1" latinLnBrk="0" hangingPunct="1">
        <a:lnSpc>
          <a:spcPct val="120000"/>
        </a:lnSpc>
        <a:spcBef>
          <a:spcPts val="689"/>
        </a:spcBef>
        <a:buFont typeface="Arial" panose="020B0604020202020204" pitchFamily="34" charset="0"/>
        <a:buChar char="•"/>
        <a:defRPr sz="1654" kern="1200">
          <a:solidFill>
            <a:schemeClr val="tx1"/>
          </a:solidFill>
          <a:effectLst>
            <a:outerShdw blurRad="50800" dist="38100" dir="2700000" algn="tl" rotWithShape="0">
              <a:srgbClr val="000000">
                <a:alpha val="48000"/>
              </a:srgbClr>
            </a:outerShdw>
          </a:effectLst>
          <a:latin typeface="+mn-lt"/>
          <a:ea typeface="+mn-ea"/>
          <a:cs typeface="+mn-cs"/>
        </a:defRPr>
      </a:lvl5pPr>
      <a:lvl6pPr marL="3465119" indent="-315011" algn="l" defTabSz="1260043" rtl="0" eaLnBrk="1" latinLnBrk="0" hangingPunct="1">
        <a:lnSpc>
          <a:spcPct val="120000"/>
        </a:lnSpc>
        <a:spcBef>
          <a:spcPts val="689"/>
        </a:spcBef>
        <a:buFont typeface="Arial" panose="020B0604020202020204" pitchFamily="34" charset="0"/>
        <a:buChar char="•"/>
        <a:defRPr sz="1654" kern="1200">
          <a:solidFill>
            <a:schemeClr val="tx1"/>
          </a:solidFill>
          <a:effectLst>
            <a:outerShdw blurRad="50800" dist="38100" dir="2700000" algn="tl" rotWithShape="0">
              <a:srgbClr val="000000">
                <a:alpha val="48000"/>
              </a:srgbClr>
            </a:outerShdw>
          </a:effectLst>
          <a:latin typeface="+mn-lt"/>
          <a:ea typeface="+mn-ea"/>
          <a:cs typeface="+mn-cs"/>
        </a:defRPr>
      </a:lvl6pPr>
      <a:lvl7pPr marL="4095140" indent="-315011" algn="l" defTabSz="1260043" rtl="0" eaLnBrk="1" latinLnBrk="0" hangingPunct="1">
        <a:lnSpc>
          <a:spcPct val="120000"/>
        </a:lnSpc>
        <a:spcBef>
          <a:spcPts val="689"/>
        </a:spcBef>
        <a:buFont typeface="Arial" panose="020B0604020202020204" pitchFamily="34" charset="0"/>
        <a:buChar char="•"/>
        <a:defRPr sz="1654" kern="1200">
          <a:solidFill>
            <a:schemeClr val="tx1"/>
          </a:solidFill>
          <a:effectLst>
            <a:outerShdw blurRad="50800" dist="38100" dir="2700000" algn="tl" rotWithShape="0">
              <a:srgbClr val="000000">
                <a:alpha val="48000"/>
              </a:srgbClr>
            </a:outerShdw>
          </a:effectLst>
          <a:latin typeface="+mn-lt"/>
          <a:ea typeface="+mn-ea"/>
          <a:cs typeface="+mn-cs"/>
        </a:defRPr>
      </a:lvl7pPr>
      <a:lvl8pPr marL="4725162" indent="-315011" algn="l" defTabSz="1260043" rtl="0" eaLnBrk="1" latinLnBrk="0" hangingPunct="1">
        <a:lnSpc>
          <a:spcPct val="120000"/>
        </a:lnSpc>
        <a:spcBef>
          <a:spcPts val="689"/>
        </a:spcBef>
        <a:buFont typeface="Arial" panose="020B0604020202020204" pitchFamily="34" charset="0"/>
        <a:buChar char="•"/>
        <a:defRPr sz="1654" kern="1200">
          <a:solidFill>
            <a:schemeClr val="tx1"/>
          </a:solidFill>
          <a:effectLst>
            <a:outerShdw blurRad="50800" dist="38100" dir="2700000" algn="tl" rotWithShape="0">
              <a:srgbClr val="000000">
                <a:alpha val="48000"/>
              </a:srgbClr>
            </a:outerShdw>
          </a:effectLst>
          <a:latin typeface="+mn-lt"/>
          <a:ea typeface="+mn-ea"/>
          <a:cs typeface="+mn-cs"/>
        </a:defRPr>
      </a:lvl8pPr>
      <a:lvl9pPr marL="5355184" indent="-315011" algn="l" defTabSz="1260043" rtl="0" eaLnBrk="1" latinLnBrk="0" hangingPunct="1">
        <a:lnSpc>
          <a:spcPct val="120000"/>
        </a:lnSpc>
        <a:spcBef>
          <a:spcPts val="689"/>
        </a:spcBef>
        <a:buFont typeface="Arial" panose="020B0604020202020204" pitchFamily="34" charset="0"/>
        <a:buChar char="•"/>
        <a:defRPr sz="1654"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1260043" rtl="0" eaLnBrk="1" latinLnBrk="0" hangingPunct="1">
        <a:defRPr sz="2480" kern="1200">
          <a:solidFill>
            <a:schemeClr val="tx1"/>
          </a:solidFill>
          <a:latin typeface="+mn-lt"/>
          <a:ea typeface="+mn-ea"/>
          <a:cs typeface="+mn-cs"/>
        </a:defRPr>
      </a:lvl1pPr>
      <a:lvl2pPr marL="630022" algn="l" defTabSz="1260043" rtl="0" eaLnBrk="1" latinLnBrk="0" hangingPunct="1">
        <a:defRPr sz="2480" kern="1200">
          <a:solidFill>
            <a:schemeClr val="tx1"/>
          </a:solidFill>
          <a:latin typeface="+mn-lt"/>
          <a:ea typeface="+mn-ea"/>
          <a:cs typeface="+mn-cs"/>
        </a:defRPr>
      </a:lvl2pPr>
      <a:lvl3pPr marL="1260043" algn="l" defTabSz="1260043" rtl="0" eaLnBrk="1" latinLnBrk="0" hangingPunct="1">
        <a:defRPr sz="2480" kern="1200">
          <a:solidFill>
            <a:schemeClr val="tx1"/>
          </a:solidFill>
          <a:latin typeface="+mn-lt"/>
          <a:ea typeface="+mn-ea"/>
          <a:cs typeface="+mn-cs"/>
        </a:defRPr>
      </a:lvl3pPr>
      <a:lvl4pPr marL="1890065" algn="l" defTabSz="1260043" rtl="0" eaLnBrk="1" latinLnBrk="0" hangingPunct="1">
        <a:defRPr sz="2480" kern="1200">
          <a:solidFill>
            <a:schemeClr val="tx1"/>
          </a:solidFill>
          <a:latin typeface="+mn-lt"/>
          <a:ea typeface="+mn-ea"/>
          <a:cs typeface="+mn-cs"/>
        </a:defRPr>
      </a:lvl4pPr>
      <a:lvl5pPr marL="2520086" algn="l" defTabSz="1260043" rtl="0" eaLnBrk="1" latinLnBrk="0" hangingPunct="1">
        <a:defRPr sz="2480" kern="1200">
          <a:solidFill>
            <a:schemeClr val="tx1"/>
          </a:solidFill>
          <a:latin typeface="+mn-lt"/>
          <a:ea typeface="+mn-ea"/>
          <a:cs typeface="+mn-cs"/>
        </a:defRPr>
      </a:lvl5pPr>
      <a:lvl6pPr marL="3150108" algn="l" defTabSz="1260043" rtl="0" eaLnBrk="1" latinLnBrk="0" hangingPunct="1">
        <a:defRPr sz="2480" kern="1200">
          <a:solidFill>
            <a:schemeClr val="tx1"/>
          </a:solidFill>
          <a:latin typeface="+mn-lt"/>
          <a:ea typeface="+mn-ea"/>
          <a:cs typeface="+mn-cs"/>
        </a:defRPr>
      </a:lvl6pPr>
      <a:lvl7pPr marL="3780130" algn="l" defTabSz="1260043" rtl="0" eaLnBrk="1" latinLnBrk="0" hangingPunct="1">
        <a:defRPr sz="2480" kern="1200">
          <a:solidFill>
            <a:schemeClr val="tx1"/>
          </a:solidFill>
          <a:latin typeface="+mn-lt"/>
          <a:ea typeface="+mn-ea"/>
          <a:cs typeface="+mn-cs"/>
        </a:defRPr>
      </a:lvl7pPr>
      <a:lvl8pPr marL="4410151" algn="l" defTabSz="1260043" rtl="0" eaLnBrk="1" latinLnBrk="0" hangingPunct="1">
        <a:defRPr sz="2480" kern="1200">
          <a:solidFill>
            <a:schemeClr val="tx1"/>
          </a:solidFill>
          <a:latin typeface="+mn-lt"/>
          <a:ea typeface="+mn-ea"/>
          <a:cs typeface="+mn-cs"/>
        </a:defRPr>
      </a:lvl8pPr>
      <a:lvl9pPr marL="5040173" algn="l" defTabSz="1260043" rtl="0" eaLnBrk="1" latinLnBrk="0" hangingPunct="1">
        <a:defRPr sz="2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2.png"/><Relationship Id="rId2" Type="http://schemas.openxmlformats.org/officeDocument/2006/relationships/diagramData" Target="../diagrams/data2.xml"/><Relationship Id="rId1" Type="http://schemas.openxmlformats.org/officeDocument/2006/relationships/slideLayout" Target="../slideLayouts/slideLayout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3.png"/><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9.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9.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9.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9.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4" name="Picture 3" descr="A picture containing text, painting, drawing, art&#10;&#10;Description automatically generated">
            <a:extLst>
              <a:ext uri="{FF2B5EF4-FFF2-40B4-BE49-F238E27FC236}">
                <a16:creationId xmlns:a16="http://schemas.microsoft.com/office/drawing/2014/main" id="{DFD10C28-1D94-B121-F5AE-BF952BD59FA9}"/>
              </a:ext>
            </a:extLst>
          </p:cNvPr>
          <p:cNvPicPr>
            <a:picLocks noChangeAspect="1"/>
          </p:cNvPicPr>
          <p:nvPr/>
        </p:nvPicPr>
        <p:blipFill rotWithShape="1">
          <a:blip r:embed="rId3">
            <a:extLst>
              <a:ext uri="{28A0092B-C50C-407E-A947-70E740481C1C}">
                <a14:useLocalDpi xmlns:a14="http://schemas.microsoft.com/office/drawing/2010/main" val="0"/>
              </a:ext>
            </a:extLst>
          </a:blip>
          <a:srcRect t="7475" r="1" b="10714"/>
          <a:stretch/>
        </p:blipFill>
        <p:spPr>
          <a:xfrm>
            <a:off x="3080464" y="2305707"/>
            <a:ext cx="6439063" cy="3092422"/>
          </a:xfrm>
          <a:prstGeom prst="rect">
            <a:avLst/>
          </a:prstGeom>
          <a:ln w="1905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pic>
      <p:sp>
        <p:nvSpPr>
          <p:cNvPr id="2" name="Title 1"/>
          <p:cNvSpPr>
            <a:spLocks noGrp="1"/>
          </p:cNvSpPr>
          <p:nvPr>
            <p:ph type="ctrTitle"/>
          </p:nvPr>
        </p:nvSpPr>
        <p:spPr>
          <a:xfrm>
            <a:off x="0" y="5480173"/>
            <a:ext cx="12599988" cy="1270798"/>
          </a:xfrm>
        </p:spPr>
        <p:txBody>
          <a:bodyPr>
            <a:normAutofit/>
          </a:bodyPr>
          <a:lstStyle/>
          <a:p>
            <a:r>
              <a:rPr lang="en-US" sz="2800" dirty="0"/>
              <a:t>PRACTICAL ISSUES IN TAX RETURN FILING FOR NON-RESIDENTS - SPECIAL ATTENTION TO NON-RESIDENT INDIANS</a:t>
            </a:r>
          </a:p>
        </p:txBody>
      </p:sp>
      <p:sp>
        <p:nvSpPr>
          <p:cNvPr id="5" name="Subtitle 4">
            <a:extLst>
              <a:ext uri="{FF2B5EF4-FFF2-40B4-BE49-F238E27FC236}">
                <a16:creationId xmlns:a16="http://schemas.microsoft.com/office/drawing/2014/main" id="{BFAC5AF2-F02F-69F7-F1D6-74F9E0405F58}"/>
              </a:ext>
            </a:extLst>
          </p:cNvPr>
          <p:cNvSpPr>
            <a:spLocks noGrp="1"/>
          </p:cNvSpPr>
          <p:nvPr>
            <p:ph type="subTitle" idx="1"/>
          </p:nvPr>
        </p:nvSpPr>
        <p:spPr>
          <a:xfrm>
            <a:off x="1051886" y="6750972"/>
            <a:ext cx="11203602" cy="2792196"/>
          </a:xfrm>
        </p:spPr>
        <p:txBody>
          <a:bodyPr>
            <a:normAutofit/>
          </a:bodyPr>
          <a:lstStyle/>
          <a:p>
            <a:endParaRPr lang="en-IN" sz="1867" dirty="0"/>
          </a:p>
          <a:p>
            <a:r>
              <a:rPr lang="en-IN" sz="3100" dirty="0"/>
              <a:t>27</a:t>
            </a:r>
            <a:r>
              <a:rPr lang="en-IN" sz="3100" baseline="30000" dirty="0"/>
              <a:t>th</a:t>
            </a:r>
            <a:r>
              <a:rPr lang="en-IN" sz="3100" dirty="0"/>
              <a:t>  May 2023</a:t>
            </a:r>
          </a:p>
          <a:p>
            <a:r>
              <a:rPr lang="en-IN" sz="3100" dirty="0"/>
              <a:t>CA SANJAY KUMAR AGRAWAL</a:t>
            </a:r>
          </a:p>
        </p:txBody>
      </p:sp>
      <p:sp>
        <p:nvSpPr>
          <p:cNvPr id="7" name="Rectangle 6">
            <a:extLst>
              <a:ext uri="{FF2B5EF4-FFF2-40B4-BE49-F238E27FC236}">
                <a16:creationId xmlns:a16="http://schemas.microsoft.com/office/drawing/2014/main" id="{E2EB2339-302B-7D64-9C16-8C93775D9E61}"/>
              </a:ext>
            </a:extLst>
          </p:cNvPr>
          <p:cNvSpPr/>
          <p:nvPr/>
        </p:nvSpPr>
        <p:spPr>
          <a:xfrm>
            <a:off x="3652561" y="9135871"/>
            <a:ext cx="5294865" cy="40729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2831"/>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4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2000"/>
                                  </p:stCondLst>
                                  <p:iterate type="lt">
                                    <p:tmPct val="10000"/>
                                  </p:iterate>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400"/>
                                        <p:tgtEl>
                                          <p:spTgt spid="5">
                                            <p:txEl>
                                              <p:pRg st="2" end="2"/>
                                            </p:txEl>
                                          </p:spTgt>
                                        </p:tgtEl>
                                      </p:cBhvr>
                                    </p:animEffect>
                                  </p:childTnLst>
                                </p:cTn>
                              </p:par>
                              <p:par>
                                <p:cTn id="13" presetID="10" presetClass="entr" presetSubtype="0" fill="hold" grpId="0" nodeType="withEffect">
                                  <p:stCondLst>
                                    <p:cond delay="1000"/>
                                  </p:stCondLst>
                                  <p:iterate type="lt">
                                    <p:tmPct val="10000"/>
                                  </p:iterate>
                                  <p:childTnLst>
                                    <p:set>
                                      <p:cBhvr>
                                        <p:cTn id="14" dur="1" fill="hold">
                                          <p:stCondLst>
                                            <p:cond delay="0"/>
                                          </p:stCondLst>
                                        </p:cTn>
                                        <p:tgtEl>
                                          <p:spTgt spid="2"/>
                                        </p:tgtEl>
                                        <p:attrNameLst>
                                          <p:attrName>style.visibility</p:attrName>
                                        </p:attrNameLst>
                                      </p:cBhvr>
                                      <p:to>
                                        <p:strVal val="visible"/>
                                      </p:to>
                                    </p:set>
                                    <p:animEffect transition="in" filter="fade">
                                      <p:cBhvr>
                                        <p:cTn id="15"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artoon of a child&#10;&#10;Description automatically generated">
            <a:extLst>
              <a:ext uri="{FF2B5EF4-FFF2-40B4-BE49-F238E27FC236}">
                <a16:creationId xmlns:a16="http://schemas.microsoft.com/office/drawing/2014/main" id="{6075624C-F4E3-D2B3-E49E-5D5E4B862D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28439" y="0"/>
            <a:ext cx="2290575" cy="2595985"/>
          </a:xfrm>
          <a:prstGeom prst="rect">
            <a:avLst/>
          </a:prstGeom>
        </p:spPr>
      </p:pic>
      <p:sp>
        <p:nvSpPr>
          <p:cNvPr id="11" name="Thought Bubble: Cloud 10">
            <a:extLst>
              <a:ext uri="{FF2B5EF4-FFF2-40B4-BE49-F238E27FC236}">
                <a16:creationId xmlns:a16="http://schemas.microsoft.com/office/drawing/2014/main" id="{A09CD798-3295-C7E7-B1C0-7152F0B8CF33}"/>
              </a:ext>
            </a:extLst>
          </p:cNvPr>
          <p:cNvSpPr/>
          <p:nvPr/>
        </p:nvSpPr>
        <p:spPr>
          <a:xfrm>
            <a:off x="802613" y="0"/>
            <a:ext cx="9009595" cy="2264146"/>
          </a:xfrm>
          <a:prstGeom prst="cloudCallout">
            <a:avLst>
              <a:gd name="adj1" fmla="val 62557"/>
              <a:gd name="adj2" fmla="val 136"/>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3600" b="1" i="0" u="none" strike="noStrike" baseline="0" dirty="0">
                <a:solidFill>
                  <a:schemeClr val="bg1"/>
                </a:solidFill>
                <a:latin typeface="Elephant" panose="02020904090505020303" pitchFamily="18" charset="0"/>
              </a:rPr>
              <a:t>Residential status under the Income-Tax Act, 1961 —Individual</a:t>
            </a:r>
            <a:endParaRPr lang="en-IN" sz="4400" b="1" dirty="0">
              <a:solidFill>
                <a:schemeClr val="bg1"/>
              </a:solidFill>
              <a:latin typeface="Elephant" panose="02020904090505020303" pitchFamily="18" charset="0"/>
            </a:endParaRPr>
          </a:p>
        </p:txBody>
      </p:sp>
      <p:graphicFrame>
        <p:nvGraphicFramePr>
          <p:cNvPr id="12" name="Table 12">
            <a:extLst>
              <a:ext uri="{FF2B5EF4-FFF2-40B4-BE49-F238E27FC236}">
                <a16:creationId xmlns:a16="http://schemas.microsoft.com/office/drawing/2014/main" id="{F4A77240-E809-6EB8-ED66-5984468532D8}"/>
              </a:ext>
            </a:extLst>
          </p:cNvPr>
          <p:cNvGraphicFramePr>
            <a:graphicFrameLocks noGrp="1"/>
          </p:cNvGraphicFramePr>
          <p:nvPr>
            <p:extLst>
              <p:ext uri="{D42A27DB-BD31-4B8C-83A1-F6EECF244321}">
                <p14:modId xmlns:p14="http://schemas.microsoft.com/office/powerpoint/2010/main" val="1336645726"/>
              </p:ext>
            </p:extLst>
          </p:nvPr>
        </p:nvGraphicFramePr>
        <p:xfrm>
          <a:off x="78176" y="2685083"/>
          <a:ext cx="12521812" cy="5839968"/>
        </p:xfrm>
        <a:graphic>
          <a:graphicData uri="http://schemas.openxmlformats.org/drawingml/2006/table">
            <a:tbl>
              <a:tblPr firstRow="1" bandRow="1">
                <a:tableStyleId>{073A0DAA-6AF3-43AB-8588-CEC1D06C72B9}</a:tableStyleId>
              </a:tblPr>
              <a:tblGrid>
                <a:gridCol w="9311091">
                  <a:extLst>
                    <a:ext uri="{9D8B030D-6E8A-4147-A177-3AD203B41FA5}">
                      <a16:colId xmlns:a16="http://schemas.microsoft.com/office/drawing/2014/main" val="908679337"/>
                    </a:ext>
                  </a:extLst>
                </a:gridCol>
                <a:gridCol w="1570960">
                  <a:extLst>
                    <a:ext uri="{9D8B030D-6E8A-4147-A177-3AD203B41FA5}">
                      <a16:colId xmlns:a16="http://schemas.microsoft.com/office/drawing/2014/main" val="4019142852"/>
                    </a:ext>
                  </a:extLst>
                </a:gridCol>
                <a:gridCol w="1639761">
                  <a:extLst>
                    <a:ext uri="{9D8B030D-6E8A-4147-A177-3AD203B41FA5}">
                      <a16:colId xmlns:a16="http://schemas.microsoft.com/office/drawing/2014/main" val="1122049889"/>
                    </a:ext>
                  </a:extLst>
                </a:gridCol>
              </a:tblGrid>
              <a:tr h="458116">
                <a:tc>
                  <a:txBody>
                    <a:bodyPr/>
                    <a:lstStyle/>
                    <a:p>
                      <a:pPr algn="ctr"/>
                      <a:r>
                        <a:rPr lang="en-IN" sz="2480" b="1" i="0" u="none" strike="noStrike" kern="1200" baseline="0" dirty="0">
                          <a:solidFill>
                            <a:schemeClr val="lt1"/>
                          </a:solidFill>
                          <a:latin typeface="Amasis MT Pro Medium" panose="02040604050005020304" pitchFamily="18" charset="0"/>
                          <a:ea typeface="+mn-ea"/>
                          <a:cs typeface="+mn-cs"/>
                        </a:rPr>
                        <a:t>Period of stay in India</a:t>
                      </a:r>
                      <a:endParaRPr lang="en-IN" b="1" dirty="0">
                        <a:latin typeface="Amasis MT Pro Medium" panose="02040604050005020304" pitchFamily="18" charset="0"/>
                      </a:endParaRPr>
                    </a:p>
                  </a:txBody>
                  <a:tcPr/>
                </a:tc>
                <a:tc gridSpan="2">
                  <a:txBody>
                    <a:bodyPr/>
                    <a:lstStyle/>
                    <a:p>
                      <a:pPr algn="ctr"/>
                      <a:r>
                        <a:rPr lang="en-IN" sz="2480" b="1" i="0" u="none" strike="noStrike" kern="1200" baseline="0" dirty="0">
                          <a:solidFill>
                            <a:schemeClr val="lt1"/>
                          </a:solidFill>
                          <a:latin typeface="Amasis MT Pro Black" panose="020B0604020202020204" pitchFamily="18" charset="0"/>
                          <a:ea typeface="+mn-ea"/>
                          <a:cs typeface="+mn-cs"/>
                        </a:rPr>
                        <a:t>Residential status</a:t>
                      </a:r>
                      <a:endParaRPr lang="en-IN" b="1" dirty="0">
                        <a:latin typeface="Amasis MT Pro Black" panose="020B0604020202020204" pitchFamily="18" charset="0"/>
                      </a:endParaRPr>
                    </a:p>
                  </a:txBody>
                  <a:tcPr/>
                </a:tc>
                <a:tc hMerge="1">
                  <a:txBody>
                    <a:bodyPr/>
                    <a:lstStyle/>
                    <a:p>
                      <a:endParaRPr lang="en-IN" dirty="0"/>
                    </a:p>
                  </a:txBody>
                  <a:tcPr/>
                </a:tc>
                <a:extLst>
                  <a:ext uri="{0D108BD9-81ED-4DB2-BD59-A6C34878D82A}">
                    <a16:rowId xmlns:a16="http://schemas.microsoft.com/office/drawing/2014/main" val="3360130550"/>
                  </a:ext>
                </a:extLst>
              </a:tr>
              <a:tr h="446839">
                <a:tc>
                  <a:txBody>
                    <a:bodyPr/>
                    <a:lstStyle/>
                    <a:p>
                      <a:r>
                        <a:rPr lang="en-IN" sz="2480" b="1" i="0" u="none" strike="noStrike" kern="1200" baseline="0" dirty="0">
                          <a:solidFill>
                            <a:schemeClr val="dk1"/>
                          </a:solidFill>
                          <a:latin typeface="+mn-lt"/>
                          <a:ea typeface="+mn-ea"/>
                          <a:cs typeface="+mn-cs"/>
                        </a:rPr>
                        <a:t>Secondary condition</a:t>
                      </a:r>
                      <a:endParaRPr lang="en-IN" dirty="0"/>
                    </a:p>
                  </a:txBody>
                  <a:tcPr/>
                </a:tc>
                <a:tc>
                  <a:txBody>
                    <a:bodyPr/>
                    <a:lstStyle/>
                    <a:p>
                      <a:pPr algn="ctr"/>
                      <a:r>
                        <a:rPr lang="en-IN" dirty="0"/>
                        <a:t>NOR</a:t>
                      </a:r>
                    </a:p>
                  </a:txBody>
                  <a:tcPr/>
                </a:tc>
                <a:tc>
                  <a:txBody>
                    <a:bodyPr/>
                    <a:lstStyle/>
                    <a:p>
                      <a:pPr algn="ctr"/>
                      <a:r>
                        <a:rPr lang="en-IN" dirty="0"/>
                        <a:t>Or</a:t>
                      </a:r>
                    </a:p>
                  </a:txBody>
                  <a:tcPr/>
                </a:tc>
                <a:extLst>
                  <a:ext uri="{0D108BD9-81ED-4DB2-BD59-A6C34878D82A}">
                    <a16:rowId xmlns:a16="http://schemas.microsoft.com/office/drawing/2014/main" val="2842336633"/>
                  </a:ext>
                </a:extLst>
              </a:tr>
              <a:tr h="435562">
                <a:tc>
                  <a:txBody>
                    <a:bodyPr/>
                    <a:lstStyle/>
                    <a:p>
                      <a:r>
                        <a:rPr lang="en-US" sz="2480" b="0" i="0" u="none" strike="noStrike" kern="1200" baseline="0" dirty="0">
                          <a:solidFill>
                            <a:schemeClr val="dk1"/>
                          </a:solidFill>
                          <a:latin typeface="+mn-lt"/>
                          <a:ea typeface="+mn-ea"/>
                          <a:cs typeface="+mn-cs"/>
                        </a:rPr>
                        <a:t>NR in India as per basic conditions in at least 9 years out of 10 immediately </a:t>
                      </a:r>
                      <a:r>
                        <a:rPr lang="en-IN" sz="2480" b="0" i="0" u="none" strike="noStrike" kern="1200" baseline="0" dirty="0">
                          <a:solidFill>
                            <a:schemeClr val="dk1"/>
                          </a:solidFill>
                          <a:latin typeface="+mn-lt"/>
                          <a:ea typeface="+mn-ea"/>
                          <a:cs typeface="+mn-cs"/>
                        </a:rPr>
                        <a:t>preceding tax year;</a:t>
                      </a:r>
                      <a:endParaRPr lang="en-IN" dirty="0"/>
                    </a:p>
                  </a:txBody>
                  <a:tcPr/>
                </a:tc>
                <a:tc rowSpan="4">
                  <a:txBody>
                    <a:bodyPr/>
                    <a:lstStyle/>
                    <a:p>
                      <a:endParaRPr lang="en-IN" sz="2480" b="0" i="0" u="none" strike="noStrike" kern="1200" baseline="0" dirty="0">
                        <a:solidFill>
                          <a:schemeClr val="dk1"/>
                        </a:solidFill>
                        <a:latin typeface="+mn-lt"/>
                        <a:ea typeface="+mn-ea"/>
                        <a:cs typeface="+mn-cs"/>
                      </a:endParaRPr>
                    </a:p>
                    <a:p>
                      <a:endParaRPr lang="en-IN" sz="2480" b="0" i="0" u="none" strike="noStrike" kern="1200" baseline="0" dirty="0">
                        <a:solidFill>
                          <a:schemeClr val="dk1"/>
                        </a:solidFill>
                        <a:latin typeface="+mn-lt"/>
                        <a:ea typeface="+mn-ea"/>
                        <a:cs typeface="+mn-cs"/>
                      </a:endParaRPr>
                    </a:p>
                    <a:p>
                      <a:endParaRPr lang="en-IN" sz="2480" b="0" i="0" u="none" strike="noStrike" kern="1200" baseline="0" dirty="0">
                        <a:solidFill>
                          <a:schemeClr val="dk1"/>
                        </a:solidFill>
                        <a:latin typeface="+mn-lt"/>
                        <a:ea typeface="+mn-ea"/>
                        <a:cs typeface="+mn-cs"/>
                      </a:endParaRPr>
                    </a:p>
                    <a:p>
                      <a:endParaRPr lang="en-IN" sz="2480" b="0" i="0" u="none" strike="noStrike" kern="1200" baseline="0" dirty="0">
                        <a:solidFill>
                          <a:schemeClr val="dk1"/>
                        </a:solidFill>
                        <a:latin typeface="+mn-lt"/>
                        <a:ea typeface="+mn-ea"/>
                        <a:cs typeface="+mn-cs"/>
                      </a:endParaRPr>
                    </a:p>
                    <a:p>
                      <a:r>
                        <a:rPr lang="en-IN" sz="2480" b="0" i="0" u="none" strike="noStrike" kern="1200" baseline="0" dirty="0">
                          <a:solidFill>
                            <a:schemeClr val="dk1"/>
                          </a:solidFill>
                          <a:latin typeface="+mn-lt"/>
                          <a:ea typeface="+mn-ea"/>
                          <a:cs typeface="+mn-cs"/>
                        </a:rPr>
                        <a:t>Satisfies even one</a:t>
                      </a:r>
                    </a:p>
                    <a:p>
                      <a:r>
                        <a:rPr lang="en-IN" sz="2480" b="0" i="0" u="none" strike="noStrike" kern="1200" baseline="0" dirty="0">
                          <a:solidFill>
                            <a:schemeClr val="dk1"/>
                          </a:solidFill>
                          <a:latin typeface="+mn-lt"/>
                          <a:ea typeface="+mn-ea"/>
                          <a:cs typeface="+mn-cs"/>
                        </a:rPr>
                        <a:t>condition </a:t>
                      </a:r>
                      <a:endParaRPr lang="en-IN" dirty="0"/>
                    </a:p>
                  </a:txBody>
                  <a:tcPr/>
                </a:tc>
                <a:tc rowSpan="4">
                  <a:txBody>
                    <a:bodyPr/>
                    <a:lstStyle/>
                    <a:p>
                      <a:endParaRPr lang="en-IN" sz="2480" b="0" i="0" u="none" strike="noStrike" kern="1200" baseline="0" dirty="0">
                        <a:solidFill>
                          <a:schemeClr val="dk1"/>
                        </a:solidFill>
                        <a:latin typeface="+mn-lt"/>
                        <a:ea typeface="+mn-ea"/>
                        <a:cs typeface="+mn-cs"/>
                      </a:endParaRPr>
                    </a:p>
                    <a:p>
                      <a:endParaRPr lang="en-IN" sz="2480" b="0" i="0" u="none" strike="noStrike" kern="1200" baseline="0" dirty="0">
                        <a:solidFill>
                          <a:schemeClr val="dk1"/>
                        </a:solidFill>
                        <a:latin typeface="+mn-lt"/>
                        <a:ea typeface="+mn-ea"/>
                        <a:cs typeface="+mn-cs"/>
                      </a:endParaRPr>
                    </a:p>
                    <a:p>
                      <a:endParaRPr lang="en-IN" sz="2480" b="0" i="0" u="none" strike="noStrike" kern="1200" baseline="0" dirty="0">
                        <a:solidFill>
                          <a:schemeClr val="dk1"/>
                        </a:solidFill>
                        <a:latin typeface="+mn-lt"/>
                        <a:ea typeface="+mn-ea"/>
                        <a:cs typeface="+mn-cs"/>
                      </a:endParaRPr>
                    </a:p>
                    <a:p>
                      <a:endParaRPr lang="en-IN" sz="2480" b="0" i="0" u="none" strike="noStrike" kern="1200" baseline="0" dirty="0">
                        <a:solidFill>
                          <a:schemeClr val="dk1"/>
                        </a:solidFill>
                        <a:latin typeface="+mn-lt"/>
                        <a:ea typeface="+mn-ea"/>
                        <a:cs typeface="+mn-cs"/>
                      </a:endParaRPr>
                    </a:p>
                    <a:p>
                      <a:r>
                        <a:rPr lang="en-IN" sz="2480" b="0" i="0" u="none" strike="noStrike" kern="1200" baseline="0" dirty="0">
                          <a:solidFill>
                            <a:schemeClr val="dk1"/>
                          </a:solidFill>
                          <a:latin typeface="+mn-lt"/>
                          <a:ea typeface="+mn-ea"/>
                          <a:cs typeface="+mn-cs"/>
                        </a:rPr>
                        <a:t>Does not satisfy any condition</a:t>
                      </a:r>
                      <a:endParaRPr lang="en-IN" dirty="0"/>
                    </a:p>
                  </a:txBody>
                  <a:tcPr/>
                </a:tc>
                <a:extLst>
                  <a:ext uri="{0D108BD9-81ED-4DB2-BD59-A6C34878D82A}">
                    <a16:rowId xmlns:a16="http://schemas.microsoft.com/office/drawing/2014/main" val="1229915617"/>
                  </a:ext>
                </a:extLst>
              </a:tr>
              <a:tr h="423527">
                <a:tc>
                  <a:txBody>
                    <a:bodyPr/>
                    <a:lstStyle/>
                    <a:p>
                      <a:r>
                        <a:rPr lang="en-IN" sz="2480" b="0" i="0" u="none" strike="noStrike" kern="1200" baseline="0" dirty="0">
                          <a:solidFill>
                            <a:schemeClr val="dk1"/>
                          </a:solidFill>
                          <a:latin typeface="+mn-lt"/>
                          <a:ea typeface="+mn-ea"/>
                          <a:cs typeface="+mn-cs"/>
                        </a:rPr>
                        <a:t>&lt;730daysin India in seven years immediately preceding tax year</a:t>
                      </a:r>
                      <a:endParaRPr lang="en-IN" dirty="0"/>
                    </a:p>
                  </a:txBody>
                  <a:tcPr/>
                </a:tc>
                <a:tc vMerge="1">
                  <a:txBody>
                    <a:bodyPr/>
                    <a:lstStyle/>
                    <a:p>
                      <a:endParaRPr lang="en-IN" dirty="0"/>
                    </a:p>
                  </a:txBody>
                  <a:tcPr/>
                </a:tc>
                <a:tc vMerge="1">
                  <a:txBody>
                    <a:bodyPr/>
                    <a:lstStyle/>
                    <a:p>
                      <a:endParaRPr lang="en-IN" dirty="0"/>
                    </a:p>
                  </a:txBody>
                  <a:tcPr/>
                </a:tc>
                <a:extLst>
                  <a:ext uri="{0D108BD9-81ED-4DB2-BD59-A6C34878D82A}">
                    <a16:rowId xmlns:a16="http://schemas.microsoft.com/office/drawing/2014/main" val="2362866671"/>
                  </a:ext>
                </a:extLst>
              </a:tr>
              <a:tr h="255889">
                <a:tc>
                  <a:txBody>
                    <a:bodyPr/>
                    <a:lstStyle/>
                    <a:p>
                      <a:r>
                        <a:rPr lang="en-US" sz="2480" b="0" i="0" u="none" strike="noStrike" kern="1200" baseline="0" dirty="0">
                          <a:solidFill>
                            <a:schemeClr val="dk1"/>
                          </a:solidFill>
                          <a:latin typeface="+mn-lt"/>
                          <a:ea typeface="+mn-ea"/>
                          <a:cs typeface="+mn-cs"/>
                        </a:rPr>
                        <a:t>A citizen of India qualifying as Deemed Resident as mentioned above</a:t>
                      </a:r>
                      <a:endParaRPr lang="en-IN" dirty="0"/>
                    </a:p>
                  </a:txBody>
                  <a:tcPr/>
                </a:tc>
                <a:tc vMerge="1">
                  <a:txBody>
                    <a:bodyPr/>
                    <a:lstStyle/>
                    <a:p>
                      <a:endParaRPr lang="en-IN"/>
                    </a:p>
                  </a:txBody>
                  <a:tcPr/>
                </a:tc>
                <a:tc vMerge="1">
                  <a:txBody>
                    <a:bodyPr/>
                    <a:lstStyle/>
                    <a:p>
                      <a:endParaRPr lang="en-IN"/>
                    </a:p>
                  </a:txBody>
                  <a:tcPr/>
                </a:tc>
                <a:extLst>
                  <a:ext uri="{0D108BD9-81ED-4DB2-BD59-A6C34878D82A}">
                    <a16:rowId xmlns:a16="http://schemas.microsoft.com/office/drawing/2014/main" val="782121728"/>
                  </a:ext>
                </a:extLst>
              </a:tr>
              <a:tr h="242782">
                <a:tc>
                  <a:txBody>
                    <a:bodyPr/>
                    <a:lstStyle/>
                    <a:p>
                      <a:r>
                        <a:rPr lang="en-US" sz="2480" b="0" i="0" u="none" strike="noStrike" kern="1200" baseline="0" dirty="0">
                          <a:solidFill>
                            <a:schemeClr val="dk1"/>
                          </a:solidFill>
                          <a:latin typeface="+mn-lt"/>
                          <a:ea typeface="+mn-ea"/>
                          <a:cs typeface="+mn-cs"/>
                        </a:rPr>
                        <a:t>Indian Citizen or a person of Indian origin, coming on ‘visits’ to India </a:t>
                      </a:r>
                      <a:r>
                        <a:rPr lang="en-IN" sz="2480" b="0" i="0" u="none" strike="noStrike" kern="1200" baseline="0" dirty="0">
                          <a:solidFill>
                            <a:schemeClr val="dk1"/>
                          </a:solidFill>
                          <a:latin typeface="+mn-lt"/>
                          <a:ea typeface="+mn-ea"/>
                          <a:cs typeface="+mn-cs"/>
                        </a:rPr>
                        <a:t>during the tax year and </a:t>
                      </a:r>
                    </a:p>
                    <a:p>
                      <a:pPr marL="342900" indent="-342900">
                        <a:buFont typeface="Wingdings" panose="05000000000000000000" pitchFamily="2" charset="2"/>
                        <a:buChar char="Ø"/>
                      </a:pPr>
                      <a:r>
                        <a:rPr lang="en-US" sz="2480" b="0" i="0" u="none" strike="noStrike" kern="1200" baseline="0" dirty="0">
                          <a:solidFill>
                            <a:schemeClr val="dk1"/>
                          </a:solidFill>
                          <a:latin typeface="+mn-lt"/>
                          <a:ea typeface="+mn-ea"/>
                          <a:cs typeface="+mn-cs"/>
                        </a:rPr>
                        <a:t>Has total income other than the income from foreign sources, exceeding INR 15 lacs during the previous year, and </a:t>
                      </a:r>
                    </a:p>
                    <a:p>
                      <a:pPr marL="342900" indent="-342900">
                        <a:buFont typeface="Wingdings" panose="05000000000000000000" pitchFamily="2" charset="2"/>
                        <a:buChar char="Ø"/>
                      </a:pPr>
                      <a:r>
                        <a:rPr lang="en-US" sz="2480" b="0" i="0" u="none" strike="noStrike" kern="1200" baseline="0" dirty="0">
                          <a:solidFill>
                            <a:schemeClr val="dk1"/>
                          </a:solidFill>
                          <a:latin typeface="+mn-lt"/>
                          <a:ea typeface="+mn-ea"/>
                          <a:cs typeface="+mn-cs"/>
                        </a:rPr>
                        <a:t>Stays in India for a period of 120days(or more) but less than182days</a:t>
                      </a:r>
                      <a:endParaRPr lang="en-IN" dirty="0"/>
                    </a:p>
                  </a:txBody>
                  <a:tcPr/>
                </a:tc>
                <a:tc vMerge="1">
                  <a:txBody>
                    <a:bodyPr/>
                    <a:lstStyle/>
                    <a:p>
                      <a:endParaRPr lang="en-IN" dirty="0"/>
                    </a:p>
                  </a:txBody>
                  <a:tcPr/>
                </a:tc>
                <a:tc vMerge="1">
                  <a:txBody>
                    <a:bodyPr/>
                    <a:lstStyle/>
                    <a:p>
                      <a:endParaRPr lang="en-IN" dirty="0"/>
                    </a:p>
                  </a:txBody>
                  <a:tcPr/>
                </a:tc>
                <a:extLst>
                  <a:ext uri="{0D108BD9-81ED-4DB2-BD59-A6C34878D82A}">
                    <a16:rowId xmlns:a16="http://schemas.microsoft.com/office/drawing/2014/main" val="2384675577"/>
                  </a:ext>
                </a:extLst>
              </a:tr>
            </a:tbl>
          </a:graphicData>
        </a:graphic>
      </p:graphicFrame>
      <p:sp>
        <p:nvSpPr>
          <p:cNvPr id="14" name="Rectangle 13">
            <a:extLst>
              <a:ext uri="{FF2B5EF4-FFF2-40B4-BE49-F238E27FC236}">
                <a16:creationId xmlns:a16="http://schemas.microsoft.com/office/drawing/2014/main" id="{AEE396CA-47F9-667E-E6E9-EE88A8835E8C}"/>
              </a:ext>
            </a:extLst>
          </p:cNvPr>
          <p:cNvSpPr/>
          <p:nvPr/>
        </p:nvSpPr>
        <p:spPr>
          <a:xfrm>
            <a:off x="3652561" y="9135871"/>
            <a:ext cx="5294865" cy="40729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2831" dirty="0"/>
          </a:p>
        </p:txBody>
      </p:sp>
      <p:sp>
        <p:nvSpPr>
          <p:cNvPr id="15" name="Rectangle 14">
            <a:extLst>
              <a:ext uri="{FF2B5EF4-FFF2-40B4-BE49-F238E27FC236}">
                <a16:creationId xmlns:a16="http://schemas.microsoft.com/office/drawing/2014/main" id="{99A6429D-5B79-3B50-441E-51505ECB4096}"/>
              </a:ext>
            </a:extLst>
          </p:cNvPr>
          <p:cNvSpPr/>
          <p:nvPr/>
        </p:nvSpPr>
        <p:spPr>
          <a:xfrm>
            <a:off x="344498" y="8562228"/>
            <a:ext cx="11910989" cy="1031758"/>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r>
              <a:rPr lang="en-IN" sz="2000" b="1" i="0" u="none" strike="noStrike" baseline="0" dirty="0">
                <a:solidFill>
                  <a:srgbClr val="FFFFFF"/>
                </a:solidFill>
                <a:latin typeface="EYInterstate"/>
              </a:rPr>
              <a:t>“</a:t>
            </a:r>
            <a:r>
              <a:rPr lang="en-IN" sz="2000" b="1" i="1" u="none" strike="noStrike" baseline="0" dirty="0">
                <a:solidFill>
                  <a:srgbClr val="FFFFFF"/>
                </a:solidFill>
                <a:latin typeface="EYInterstate"/>
              </a:rPr>
              <a:t>liable to tax</a:t>
            </a:r>
            <a:r>
              <a:rPr lang="en-IN" sz="2000" b="1" i="0" u="none" strike="noStrike" baseline="0" dirty="0">
                <a:solidFill>
                  <a:srgbClr val="FFFFFF"/>
                </a:solidFill>
                <a:latin typeface="EYInterstate"/>
              </a:rPr>
              <a:t>", In relation to a person and with reference to a country, means that there is an income-tax liability on Such person under the law of that country for the time being in force and shall include a person who has Subsequently been exempted from such liability under the law of that country. </a:t>
            </a:r>
            <a:r>
              <a:rPr lang="en-IN" sz="2000" i="0" u="none" strike="noStrike" baseline="0" dirty="0">
                <a:solidFill>
                  <a:srgbClr val="FF0000"/>
                </a:solidFill>
                <a:latin typeface="EYInterstate"/>
              </a:rPr>
              <a:t>[subject to tax]</a:t>
            </a:r>
            <a:endParaRPr lang="en-IN" sz="2800" dirty="0">
              <a:solidFill>
                <a:srgbClr val="FF0000"/>
              </a:solidFill>
            </a:endParaRPr>
          </a:p>
        </p:txBody>
      </p:sp>
    </p:spTree>
    <p:extLst>
      <p:ext uri="{BB962C8B-B14F-4D97-AF65-F5344CB8AC3E}">
        <p14:creationId xmlns:p14="http://schemas.microsoft.com/office/powerpoint/2010/main" val="3748355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words&#10;&#10;Description automatically generated with medium confidence">
            <a:extLst>
              <a:ext uri="{FF2B5EF4-FFF2-40B4-BE49-F238E27FC236}">
                <a16:creationId xmlns:a16="http://schemas.microsoft.com/office/drawing/2014/main" id="{A5B40D48-118B-FB54-AF99-1F7F2AD96E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499" y="1500621"/>
            <a:ext cx="3664919" cy="306198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2" name="Thought Bubble: Cloud 11">
            <a:extLst>
              <a:ext uri="{FF2B5EF4-FFF2-40B4-BE49-F238E27FC236}">
                <a16:creationId xmlns:a16="http://schemas.microsoft.com/office/drawing/2014/main" id="{DBAD104D-0F6F-BA1B-669E-2BBB2020B937}"/>
              </a:ext>
            </a:extLst>
          </p:cNvPr>
          <p:cNvSpPr/>
          <p:nvPr/>
        </p:nvSpPr>
        <p:spPr>
          <a:xfrm>
            <a:off x="4925648" y="1042506"/>
            <a:ext cx="7024431" cy="2443280"/>
          </a:xfrm>
          <a:prstGeom prst="cloudCallout">
            <a:avLst>
              <a:gd name="adj1" fmla="val -59436"/>
              <a:gd name="adj2" fmla="val 69392"/>
            </a:avLst>
          </a:prstGeom>
          <a:ln>
            <a:headEnd type="none" w="med" len="med"/>
            <a:tailEnd type="none" w="med" len="med"/>
          </a:ln>
          <a:scene3d>
            <a:camera prst="obliqueBottomLeft"/>
            <a:lightRig rig="threePt" dir="t"/>
          </a:scene3d>
        </p:spPr>
        <p:style>
          <a:lnRef idx="2">
            <a:schemeClr val="dk1"/>
          </a:lnRef>
          <a:fillRef idx="1">
            <a:schemeClr val="lt1"/>
          </a:fillRef>
          <a:effectRef idx="0">
            <a:schemeClr val="dk1"/>
          </a:effectRef>
          <a:fontRef idx="minor">
            <a:schemeClr val="dk1"/>
          </a:fontRef>
        </p:style>
        <p:txBody>
          <a:bodyPr rtlCol="0" anchor="ctr"/>
          <a:lstStyle/>
          <a:p>
            <a:pPr algn="l"/>
            <a:endParaRPr lang="en-IN" sz="2800" b="1" i="0" u="none" strike="noStrike" baseline="0" dirty="0">
              <a:solidFill>
                <a:srgbClr val="000000"/>
              </a:solidFill>
              <a:latin typeface="EYInterstate"/>
            </a:endParaRPr>
          </a:p>
          <a:p>
            <a:pPr marL="285750" indent="-285750">
              <a:buFont typeface="Wingdings" panose="05000000000000000000" pitchFamily="2" charset="2"/>
              <a:buChar char="Ø"/>
            </a:pPr>
            <a:r>
              <a:rPr lang="en-US" sz="2800" b="1" i="0" u="none" strike="noStrike" baseline="0" dirty="0">
                <a:solidFill>
                  <a:srgbClr val="000000"/>
                </a:solidFill>
                <a:latin typeface="EYInterstate"/>
              </a:rPr>
              <a:t> It is an Indian company; or</a:t>
            </a:r>
          </a:p>
          <a:p>
            <a:pPr marL="285750" indent="-285750">
              <a:buFont typeface="Wingdings" panose="05000000000000000000" pitchFamily="2" charset="2"/>
              <a:buChar char="Ø"/>
            </a:pPr>
            <a:r>
              <a:rPr lang="en-US" sz="2800" b="1" i="0" u="none" strike="noStrike" baseline="0" dirty="0">
                <a:solidFill>
                  <a:srgbClr val="000000"/>
                </a:solidFill>
                <a:latin typeface="EYInterstate"/>
              </a:rPr>
              <a:t> Its place of effective management is in India in that FY</a:t>
            </a:r>
            <a:endParaRPr lang="en-IN" sz="2800" b="1" i="0" u="none" strike="noStrike" baseline="0" dirty="0">
              <a:solidFill>
                <a:srgbClr val="000000"/>
              </a:solidFill>
              <a:latin typeface="EYInterstate"/>
            </a:endParaRPr>
          </a:p>
        </p:txBody>
      </p:sp>
      <p:pic>
        <p:nvPicPr>
          <p:cNvPr id="18" name="Picture 17" descr="A stack of books with text&#10;&#10;Description automatically generated with medium confidence">
            <a:extLst>
              <a:ext uri="{FF2B5EF4-FFF2-40B4-BE49-F238E27FC236}">
                <a16:creationId xmlns:a16="http://schemas.microsoft.com/office/drawing/2014/main" id="{4FBB8936-1748-3606-00E9-6781657A5A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9749" y="4864707"/>
            <a:ext cx="4439672" cy="38130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9" name="Rectangle 18">
            <a:extLst>
              <a:ext uri="{FF2B5EF4-FFF2-40B4-BE49-F238E27FC236}">
                <a16:creationId xmlns:a16="http://schemas.microsoft.com/office/drawing/2014/main" id="{25B93130-EE0E-6D6A-70CF-0FC72D4E195C}"/>
              </a:ext>
            </a:extLst>
          </p:cNvPr>
          <p:cNvSpPr/>
          <p:nvPr/>
        </p:nvSpPr>
        <p:spPr>
          <a:xfrm rot="583223">
            <a:off x="9643909" y="7424543"/>
            <a:ext cx="451538" cy="301025"/>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20" name="Thought Bubble: Cloud 19">
            <a:extLst>
              <a:ext uri="{FF2B5EF4-FFF2-40B4-BE49-F238E27FC236}">
                <a16:creationId xmlns:a16="http://schemas.microsoft.com/office/drawing/2014/main" id="{40D94A8C-F124-3A07-0520-DFA177116117}"/>
              </a:ext>
            </a:extLst>
          </p:cNvPr>
          <p:cNvSpPr/>
          <p:nvPr/>
        </p:nvSpPr>
        <p:spPr>
          <a:xfrm>
            <a:off x="99639" y="4860131"/>
            <a:ext cx="7329840" cy="3813050"/>
          </a:xfrm>
          <a:prstGeom prst="cloudCallout">
            <a:avLst>
              <a:gd name="adj1" fmla="val 63933"/>
              <a:gd name="adj2" fmla="val -30496"/>
            </a:avLst>
          </a:prstGeom>
        </p:spPr>
        <p:style>
          <a:lnRef idx="2">
            <a:schemeClr val="dk1"/>
          </a:lnRef>
          <a:fillRef idx="1">
            <a:schemeClr val="lt1"/>
          </a:fillRef>
          <a:effectRef idx="0">
            <a:schemeClr val="dk1"/>
          </a:effectRef>
          <a:fontRef idx="minor">
            <a:schemeClr val="dk1"/>
          </a:fontRef>
        </p:style>
        <p:txBody>
          <a:bodyPr rtlCol="0" anchor="ctr"/>
          <a:lstStyle/>
          <a:p>
            <a:pPr algn="l"/>
            <a:endParaRPr lang="en-IN" sz="2400" b="1" i="0" u="none" strike="noStrike" baseline="0" dirty="0">
              <a:solidFill>
                <a:srgbClr val="000000"/>
              </a:solidFill>
              <a:latin typeface="EYInterstate"/>
            </a:endParaRPr>
          </a:p>
          <a:p>
            <a:pPr marL="285750" indent="-285750">
              <a:buFont typeface="Wingdings" panose="05000000000000000000" pitchFamily="2" charset="2"/>
              <a:buChar char="Ø"/>
            </a:pPr>
            <a:r>
              <a:rPr lang="en-US" sz="2400" b="1" i="0" u="none" strike="noStrike" baseline="0" dirty="0">
                <a:solidFill>
                  <a:srgbClr val="000000"/>
                </a:solidFill>
                <a:latin typeface="EYInterstate"/>
              </a:rPr>
              <a:t>Resident </a:t>
            </a:r>
            <a:r>
              <a:rPr lang="en-US" sz="2400" b="1" i="1" u="none" strike="noStrike" baseline="0" dirty="0">
                <a:solidFill>
                  <a:srgbClr val="000000"/>
                </a:solidFill>
                <a:latin typeface="EYInterstate"/>
              </a:rPr>
              <a:t>unless </a:t>
            </a:r>
            <a:r>
              <a:rPr lang="en-US" sz="2400" b="1" i="0" u="none" strike="noStrike" baseline="0" dirty="0">
                <a:solidFill>
                  <a:srgbClr val="000000"/>
                </a:solidFill>
                <a:latin typeface="EYInterstate"/>
              </a:rPr>
              <a:t>the control and management of its affairs </a:t>
            </a:r>
            <a:r>
              <a:rPr lang="en-US" sz="2400" b="1" i="1" u="none" strike="noStrike" baseline="0" dirty="0">
                <a:solidFill>
                  <a:srgbClr val="000000"/>
                </a:solidFill>
                <a:latin typeface="EYInterstate"/>
              </a:rPr>
              <a:t>is situated wholly outside India</a:t>
            </a:r>
            <a:endParaRPr lang="en-IN" sz="2400" b="1" i="0" u="none" strike="noStrike" baseline="0" dirty="0">
              <a:solidFill>
                <a:srgbClr val="000000"/>
              </a:solidFill>
              <a:latin typeface="EYInterstate"/>
            </a:endParaRPr>
          </a:p>
          <a:p>
            <a:pPr marL="285750" indent="-285750">
              <a:buFont typeface="Wingdings" panose="05000000000000000000" pitchFamily="2" charset="2"/>
              <a:buChar char="Ø"/>
            </a:pPr>
            <a:r>
              <a:rPr lang="en-US" sz="2400" b="1" i="0" u="none" strike="noStrike" baseline="0" dirty="0">
                <a:solidFill>
                  <a:srgbClr val="000000"/>
                </a:solidFill>
                <a:latin typeface="EYInterstate"/>
              </a:rPr>
              <a:t>If a person is resident in India for one source of income, he shall be </a:t>
            </a:r>
            <a:r>
              <a:rPr lang="en-US" sz="2400" b="1" i="1" u="none" strike="noStrike" baseline="0" dirty="0">
                <a:solidFill>
                  <a:srgbClr val="000000"/>
                </a:solidFill>
                <a:latin typeface="EYInterstate"/>
              </a:rPr>
              <a:t>deemed to be resident for other sources of income</a:t>
            </a:r>
            <a:r>
              <a:rPr lang="en-US" sz="2400" b="1" i="0" u="none" strike="noStrike" baseline="0" dirty="0">
                <a:solidFill>
                  <a:srgbClr val="000000"/>
                </a:solidFill>
                <a:latin typeface="EYInterstate"/>
              </a:rPr>
              <a:t>.</a:t>
            </a:r>
          </a:p>
        </p:txBody>
      </p:sp>
      <p:sp>
        <p:nvSpPr>
          <p:cNvPr id="21" name="TextBox 20">
            <a:extLst>
              <a:ext uri="{FF2B5EF4-FFF2-40B4-BE49-F238E27FC236}">
                <a16:creationId xmlns:a16="http://schemas.microsoft.com/office/drawing/2014/main" id="{CBC996AE-E53B-27BB-DC98-35C9324CC00A}"/>
              </a:ext>
            </a:extLst>
          </p:cNvPr>
          <p:cNvSpPr txBox="1"/>
          <p:nvPr/>
        </p:nvSpPr>
        <p:spPr>
          <a:xfrm>
            <a:off x="99639" y="121701"/>
            <a:ext cx="12319782" cy="569387"/>
          </a:xfrm>
          <a:prstGeom prst="rect">
            <a:avLst/>
          </a:prstGeom>
          <a:noFill/>
        </p:spPr>
        <p:txBody>
          <a:bodyPr wrap="square" rtlCol="0">
            <a:spAutoFit/>
          </a:bodyPr>
          <a:lstStyle/>
          <a:p>
            <a:r>
              <a:rPr lang="en-US" sz="3100" b="1" i="1" u="sng" strike="noStrike" baseline="0" dirty="0">
                <a:solidFill>
                  <a:schemeClr val="accent6">
                    <a:lumMod val="75000"/>
                  </a:schemeClr>
                </a:solidFill>
                <a:latin typeface="EYInterstate"/>
              </a:rPr>
              <a:t>Residential status under the Income tax provisions —other than individual</a:t>
            </a:r>
            <a:endParaRPr lang="en-IN" sz="3100" b="1" i="1" u="sng" dirty="0">
              <a:solidFill>
                <a:schemeClr val="accent6">
                  <a:lumMod val="75000"/>
                </a:schemeClr>
              </a:solidFill>
            </a:endParaRPr>
          </a:p>
        </p:txBody>
      </p:sp>
      <p:sp>
        <p:nvSpPr>
          <p:cNvPr id="2" name="Rectangle 1">
            <a:extLst>
              <a:ext uri="{FF2B5EF4-FFF2-40B4-BE49-F238E27FC236}">
                <a16:creationId xmlns:a16="http://schemas.microsoft.com/office/drawing/2014/main" id="{5728AAC9-7AA2-DAC0-7E58-3C6F059FB0A8}"/>
              </a:ext>
            </a:extLst>
          </p:cNvPr>
          <p:cNvSpPr/>
          <p:nvPr/>
        </p:nvSpPr>
        <p:spPr>
          <a:xfrm>
            <a:off x="3581680" y="9197965"/>
            <a:ext cx="5294865" cy="40729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2831" dirty="0"/>
          </a:p>
        </p:txBody>
      </p:sp>
    </p:spTree>
    <p:extLst>
      <p:ext uri="{BB962C8B-B14F-4D97-AF65-F5344CB8AC3E}">
        <p14:creationId xmlns:p14="http://schemas.microsoft.com/office/powerpoint/2010/main" val="936375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497204" y="3791196"/>
            <a:ext cx="11605580" cy="707886"/>
          </a:xfrm>
          <a:prstGeom prst="rect">
            <a:avLst/>
          </a:prstGeom>
          <a:noFill/>
        </p:spPr>
        <p:txBody>
          <a:bodyPr wrap="square" rtlCol="0">
            <a:spAutoFit/>
          </a:bodyPr>
          <a:lstStyle/>
          <a:p>
            <a:r>
              <a:rPr lang="en-US" sz="4000" dirty="0">
                <a:solidFill>
                  <a:srgbClr val="FFE600"/>
                </a:solidFill>
                <a:latin typeface="EYInterstate"/>
              </a:rPr>
              <a:t>Deemed Income of Non-Residents – Practical Aspects</a:t>
            </a:r>
            <a:endParaRPr lang="en-US" sz="4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191794" y="8338727"/>
            <a:ext cx="3817625" cy="1866079"/>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8" y="8338728"/>
            <a:ext cx="1542345" cy="1866078"/>
          </a:xfrm>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4281447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7435EFC-6C84-7D0E-9098-1A1ADC95E33E}"/>
              </a:ext>
            </a:extLst>
          </p:cNvPr>
          <p:cNvSpPr/>
          <p:nvPr/>
        </p:nvSpPr>
        <p:spPr>
          <a:xfrm>
            <a:off x="3581680" y="9197965"/>
            <a:ext cx="5294865" cy="40729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2831" dirty="0"/>
          </a:p>
        </p:txBody>
      </p:sp>
      <p:sp>
        <p:nvSpPr>
          <p:cNvPr id="3" name="TextBox 2">
            <a:extLst>
              <a:ext uri="{FF2B5EF4-FFF2-40B4-BE49-F238E27FC236}">
                <a16:creationId xmlns:a16="http://schemas.microsoft.com/office/drawing/2014/main" id="{A061BCD8-50D3-6B52-95C6-1DE5EFC3FA06}"/>
              </a:ext>
            </a:extLst>
          </p:cNvPr>
          <p:cNvSpPr txBox="1"/>
          <p:nvPr/>
        </p:nvSpPr>
        <p:spPr>
          <a:xfrm>
            <a:off x="763526" y="278981"/>
            <a:ext cx="10117618" cy="1446550"/>
          </a:xfrm>
          <a:prstGeom prst="rect">
            <a:avLst/>
          </a:prstGeom>
          <a:noFill/>
        </p:spPr>
        <p:txBody>
          <a:bodyPr wrap="square" rtlCol="0">
            <a:spAutoFit/>
          </a:bodyPr>
          <a:lstStyle/>
          <a:p>
            <a:pPr algn="ctr"/>
            <a:r>
              <a:rPr lang="en-US" sz="4400" b="0" i="0" u="sng" strike="noStrike" baseline="0" dirty="0">
                <a:solidFill>
                  <a:srgbClr val="FFC000"/>
                </a:solidFill>
                <a:latin typeface="EYInterstate"/>
              </a:rPr>
              <a:t>Income deemed to accrue or arise in India</a:t>
            </a:r>
            <a:r>
              <a:rPr lang="en-US" sz="4400" b="0" i="0" u="none" strike="noStrike" baseline="0" dirty="0">
                <a:solidFill>
                  <a:srgbClr val="FFC000"/>
                </a:solidFill>
                <a:latin typeface="EYInterstate"/>
              </a:rPr>
              <a:t> </a:t>
            </a:r>
            <a:r>
              <a:rPr lang="en-US" sz="4400" b="1" i="1" u="sng" strike="noStrike" baseline="0" dirty="0">
                <a:solidFill>
                  <a:srgbClr val="FFC000"/>
                </a:solidFill>
                <a:latin typeface="EYInterstate"/>
              </a:rPr>
              <a:t>(Section 9 of the Act)</a:t>
            </a:r>
            <a:endParaRPr lang="en-IN" sz="5400" b="1" i="1" u="sng" dirty="0">
              <a:solidFill>
                <a:srgbClr val="FFC000"/>
              </a:solidFill>
            </a:endParaRPr>
          </a:p>
        </p:txBody>
      </p:sp>
      <p:pic>
        <p:nvPicPr>
          <p:cNvPr id="5" name="Picture 4" descr="A black and yellow sign with white text">
            <a:extLst>
              <a:ext uri="{FF2B5EF4-FFF2-40B4-BE49-F238E27FC236}">
                <a16:creationId xmlns:a16="http://schemas.microsoft.com/office/drawing/2014/main" id="{6FBABBDE-9AF6-BA7D-709F-98A0A67B67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4339" y="1664829"/>
            <a:ext cx="4416245" cy="274869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TextBox 5">
            <a:extLst>
              <a:ext uri="{FF2B5EF4-FFF2-40B4-BE49-F238E27FC236}">
                <a16:creationId xmlns:a16="http://schemas.microsoft.com/office/drawing/2014/main" id="{EE14D3DA-324B-68AC-9664-B34E77FCA035}"/>
              </a:ext>
            </a:extLst>
          </p:cNvPr>
          <p:cNvSpPr txBox="1"/>
          <p:nvPr/>
        </p:nvSpPr>
        <p:spPr>
          <a:xfrm>
            <a:off x="649909" y="1806031"/>
            <a:ext cx="6108200" cy="2260619"/>
          </a:xfrm>
          <a:prstGeom prst="rect">
            <a:avLst/>
          </a:prstGeom>
          <a:noFill/>
        </p:spPr>
        <p:txBody>
          <a:bodyPr wrap="square" rtlCol="0" anchor="t">
            <a:spAutoFit/>
          </a:bodyPr>
          <a:lstStyle/>
          <a:p>
            <a:pPr marL="285750" indent="-285750">
              <a:buFont typeface="Wingdings" panose="05000000000000000000" pitchFamily="2" charset="2"/>
              <a:buChar char="Ø"/>
            </a:pPr>
            <a:r>
              <a:rPr lang="en-IN" sz="2400" b="0" i="0" u="none" strike="noStrike" baseline="0" dirty="0">
                <a:solidFill>
                  <a:schemeClr val="accent6">
                    <a:lumMod val="40000"/>
                    <a:lumOff val="60000"/>
                  </a:schemeClr>
                </a:solidFill>
                <a:latin typeface="EYInterstate"/>
              </a:rPr>
              <a:t>All Income through any </a:t>
            </a:r>
            <a:r>
              <a:rPr lang="en-IN" sz="2400" b="0" i="0" u="none" strike="noStrike" baseline="0" dirty="0">
                <a:solidFill>
                  <a:srgbClr val="FF0000"/>
                </a:solidFill>
                <a:latin typeface="EYInterstate"/>
              </a:rPr>
              <a:t>(Specific exclusions)</a:t>
            </a:r>
          </a:p>
          <a:p>
            <a:pPr marL="285750" indent="-285750">
              <a:lnSpc>
                <a:spcPct val="150000"/>
              </a:lnSpc>
              <a:buFont typeface="Wingdings" panose="05000000000000000000" pitchFamily="2" charset="2"/>
              <a:buChar char="v"/>
            </a:pPr>
            <a:r>
              <a:rPr lang="en-US" sz="2000" b="0" i="1" u="none" strike="noStrike" baseline="0" dirty="0">
                <a:solidFill>
                  <a:srgbClr val="FFFFFF"/>
                </a:solidFill>
                <a:latin typeface="EYInterstate"/>
              </a:rPr>
              <a:t>Business connection in India, (SEP &amp; attribution) or</a:t>
            </a:r>
            <a:endParaRPr lang="en-US" sz="2000" dirty="0">
              <a:solidFill>
                <a:srgbClr val="FFFFFF"/>
              </a:solidFill>
              <a:latin typeface="EYInterstate"/>
            </a:endParaRPr>
          </a:p>
          <a:p>
            <a:pPr marL="285750" indent="-285750">
              <a:lnSpc>
                <a:spcPct val="150000"/>
              </a:lnSpc>
              <a:buFont typeface="Wingdings" panose="05000000000000000000" pitchFamily="2" charset="2"/>
              <a:buChar char="v"/>
            </a:pPr>
            <a:r>
              <a:rPr lang="en-IN" sz="2000" b="0" i="1" u="none" strike="noStrike" baseline="0" dirty="0">
                <a:solidFill>
                  <a:srgbClr val="FFFFFF"/>
                </a:solidFill>
                <a:latin typeface="EYInterstate"/>
              </a:rPr>
              <a:t>Property in India, or</a:t>
            </a:r>
            <a:endParaRPr lang="en-IN" sz="2000" dirty="0">
              <a:solidFill>
                <a:srgbClr val="FFFFFF"/>
              </a:solidFill>
              <a:latin typeface="EYInterstate"/>
            </a:endParaRPr>
          </a:p>
          <a:p>
            <a:pPr marL="285750" indent="-285750">
              <a:lnSpc>
                <a:spcPct val="150000"/>
              </a:lnSpc>
              <a:buFont typeface="Wingdings" panose="05000000000000000000" pitchFamily="2" charset="2"/>
              <a:buChar char="v"/>
            </a:pPr>
            <a:r>
              <a:rPr lang="en-US" sz="2000" b="0" i="1" u="none" strike="noStrike" baseline="0" dirty="0">
                <a:solidFill>
                  <a:srgbClr val="FFFFFF"/>
                </a:solidFill>
                <a:latin typeface="EYInterstate"/>
              </a:rPr>
              <a:t>Asset or source of income in India</a:t>
            </a:r>
            <a:endParaRPr lang="en-US" sz="2000" dirty="0">
              <a:solidFill>
                <a:srgbClr val="FFFFFF"/>
              </a:solidFill>
              <a:latin typeface="EYInterstate"/>
            </a:endParaRPr>
          </a:p>
          <a:p>
            <a:pPr marL="285750" indent="-285750">
              <a:lnSpc>
                <a:spcPct val="150000"/>
              </a:lnSpc>
              <a:buFont typeface="Wingdings" panose="05000000000000000000" pitchFamily="2" charset="2"/>
              <a:buChar char="v"/>
            </a:pPr>
            <a:r>
              <a:rPr lang="en-US" sz="2000" b="0" i="1" u="none" strike="noStrike" baseline="0" dirty="0">
                <a:solidFill>
                  <a:srgbClr val="FFFFFF"/>
                </a:solidFill>
                <a:latin typeface="EYInterstate"/>
              </a:rPr>
              <a:t>Transfer of capital asset situated in India</a:t>
            </a:r>
            <a:endParaRPr lang="en-US" sz="2000" b="0" i="0" u="none" strike="noStrike" baseline="0" dirty="0">
              <a:solidFill>
                <a:srgbClr val="FFFFFF"/>
              </a:solidFill>
              <a:latin typeface="EYInterstate"/>
            </a:endParaRPr>
          </a:p>
        </p:txBody>
      </p:sp>
      <p:sp>
        <p:nvSpPr>
          <p:cNvPr id="7" name="TextBox 6">
            <a:extLst>
              <a:ext uri="{FF2B5EF4-FFF2-40B4-BE49-F238E27FC236}">
                <a16:creationId xmlns:a16="http://schemas.microsoft.com/office/drawing/2014/main" id="{8B540A0C-3B9E-EF62-FAFC-AF375C6235B3}"/>
              </a:ext>
            </a:extLst>
          </p:cNvPr>
          <p:cNvSpPr txBox="1"/>
          <p:nvPr/>
        </p:nvSpPr>
        <p:spPr>
          <a:xfrm>
            <a:off x="688250" y="4250334"/>
            <a:ext cx="9942959" cy="1569660"/>
          </a:xfrm>
          <a:prstGeom prst="rect">
            <a:avLst/>
          </a:prstGeom>
          <a:noFill/>
        </p:spPr>
        <p:txBody>
          <a:bodyPr wrap="square" rtlCol="0">
            <a:spAutoFit/>
          </a:bodyPr>
          <a:lstStyle/>
          <a:p>
            <a:pPr marL="285750" indent="-285750">
              <a:buFont typeface="Wingdings" panose="05000000000000000000" pitchFamily="2" charset="2"/>
              <a:buChar char="Ø"/>
            </a:pPr>
            <a:r>
              <a:rPr lang="en-US" sz="2400" b="0" i="0" u="none" strike="noStrike" baseline="0" dirty="0">
                <a:solidFill>
                  <a:schemeClr val="accent6">
                    <a:lumMod val="40000"/>
                    <a:lumOff val="60000"/>
                  </a:schemeClr>
                </a:solidFill>
                <a:latin typeface="EYInterstate"/>
              </a:rPr>
              <a:t>Salary for services rendered in India</a:t>
            </a:r>
          </a:p>
          <a:p>
            <a:pPr marL="285750" indent="-285750">
              <a:buFont typeface="Wingdings" panose="05000000000000000000" pitchFamily="2" charset="2"/>
              <a:buChar char="Ø"/>
            </a:pPr>
            <a:r>
              <a:rPr lang="en-US" sz="2400" b="0" i="0" u="none" strike="noStrike" baseline="0" dirty="0">
                <a:solidFill>
                  <a:schemeClr val="accent6">
                    <a:lumMod val="40000"/>
                    <a:lumOff val="60000"/>
                  </a:schemeClr>
                </a:solidFill>
                <a:latin typeface="EYInterstate"/>
              </a:rPr>
              <a:t>Salary paid by government to Indian citizen for services rendered outside India [While any allowance paid outside India is exempt S-10(7)]</a:t>
            </a:r>
          </a:p>
          <a:p>
            <a:pPr marL="285750" indent="-285750">
              <a:buFont typeface="Wingdings" panose="05000000000000000000" pitchFamily="2" charset="2"/>
              <a:buChar char="Ø"/>
            </a:pPr>
            <a:r>
              <a:rPr lang="en-US" sz="2400" b="0" i="0" u="none" strike="noStrike" baseline="0" dirty="0">
                <a:solidFill>
                  <a:schemeClr val="accent6">
                    <a:lumMod val="40000"/>
                    <a:lumOff val="60000"/>
                  </a:schemeClr>
                </a:solidFill>
                <a:latin typeface="EYInterstate"/>
              </a:rPr>
              <a:t>Dividend </a:t>
            </a:r>
            <a:r>
              <a:rPr lang="en-US" sz="2400" b="1" i="0" u="none" strike="noStrike" baseline="0" dirty="0">
                <a:solidFill>
                  <a:srgbClr val="FF0000"/>
                </a:solidFill>
                <a:latin typeface="EYInterstate"/>
              </a:rPr>
              <a:t>paid</a:t>
            </a:r>
            <a:r>
              <a:rPr lang="en-US" sz="2400" b="0" i="0" u="none" strike="noStrike" baseline="0" dirty="0">
                <a:solidFill>
                  <a:schemeClr val="accent6">
                    <a:lumMod val="40000"/>
                    <a:lumOff val="60000"/>
                  </a:schemeClr>
                </a:solidFill>
                <a:latin typeface="EYInterstate"/>
              </a:rPr>
              <a:t> by </a:t>
            </a:r>
            <a:r>
              <a:rPr lang="en-US" sz="2400" b="0" i="0" u="none" strike="noStrike" baseline="0" dirty="0">
                <a:solidFill>
                  <a:srgbClr val="FF0000"/>
                </a:solidFill>
                <a:latin typeface="EYInterstate"/>
              </a:rPr>
              <a:t>Indian company</a:t>
            </a:r>
            <a:r>
              <a:rPr lang="en-US" sz="2400" b="0" i="0" u="none" strike="noStrike" baseline="0" dirty="0">
                <a:solidFill>
                  <a:schemeClr val="accent6">
                    <a:lumMod val="40000"/>
                    <a:lumOff val="60000"/>
                  </a:schemeClr>
                </a:solidFill>
                <a:latin typeface="EYInterstate"/>
              </a:rPr>
              <a:t> outside India</a:t>
            </a:r>
          </a:p>
        </p:txBody>
      </p:sp>
      <p:sp>
        <p:nvSpPr>
          <p:cNvPr id="8" name="TextBox 7">
            <a:extLst>
              <a:ext uri="{FF2B5EF4-FFF2-40B4-BE49-F238E27FC236}">
                <a16:creationId xmlns:a16="http://schemas.microsoft.com/office/drawing/2014/main" id="{F44F2176-CE78-6523-FE1E-23F799244F62}"/>
              </a:ext>
            </a:extLst>
          </p:cNvPr>
          <p:cNvSpPr txBox="1"/>
          <p:nvPr/>
        </p:nvSpPr>
        <p:spPr>
          <a:xfrm>
            <a:off x="688252" y="5929066"/>
            <a:ext cx="9429368" cy="1665199"/>
          </a:xfrm>
          <a:prstGeom prst="rect">
            <a:avLst/>
          </a:prstGeom>
          <a:noFill/>
        </p:spPr>
        <p:txBody>
          <a:bodyPr wrap="square" rtlCol="0">
            <a:spAutoFit/>
          </a:bodyPr>
          <a:lstStyle/>
          <a:p>
            <a:pPr marL="285750" indent="-285750">
              <a:buFont typeface="Wingdings" panose="05000000000000000000" pitchFamily="2" charset="2"/>
              <a:buChar char="Ø"/>
            </a:pPr>
            <a:r>
              <a:rPr lang="en-US" sz="2400" b="0" i="0" u="none" strike="noStrike" baseline="0" dirty="0">
                <a:solidFill>
                  <a:schemeClr val="accent6">
                    <a:lumMod val="40000"/>
                    <a:lumOff val="60000"/>
                  </a:schemeClr>
                </a:solidFill>
                <a:latin typeface="EYInterstate"/>
              </a:rPr>
              <a:t>Interest/ royalty/ fees for technical services in certain cases, payable by:</a:t>
            </a:r>
          </a:p>
          <a:p>
            <a:pPr marL="285750" indent="-285750">
              <a:lnSpc>
                <a:spcPct val="150000"/>
              </a:lnSpc>
              <a:buFont typeface="Wingdings" panose="05000000000000000000" pitchFamily="2" charset="2"/>
              <a:buChar char="v"/>
            </a:pPr>
            <a:r>
              <a:rPr lang="en-IN" sz="1800" b="0" i="1" u="none" strike="noStrike" baseline="0" dirty="0">
                <a:solidFill>
                  <a:srgbClr val="FFFFFF"/>
                </a:solidFill>
                <a:latin typeface="EYInterstate"/>
              </a:rPr>
              <a:t>Government</a:t>
            </a:r>
            <a:endParaRPr lang="en-IN" sz="1800" dirty="0">
              <a:solidFill>
                <a:srgbClr val="FFFFFF"/>
              </a:solidFill>
              <a:latin typeface="EYInterstate"/>
            </a:endParaRPr>
          </a:p>
          <a:p>
            <a:pPr marL="285750" indent="-285750">
              <a:lnSpc>
                <a:spcPct val="150000"/>
              </a:lnSpc>
              <a:buFont typeface="Wingdings" panose="05000000000000000000" pitchFamily="2" charset="2"/>
              <a:buChar char="v"/>
            </a:pPr>
            <a:r>
              <a:rPr lang="en-IN" sz="1800" b="0" i="1" u="none" strike="noStrike" baseline="0" dirty="0">
                <a:solidFill>
                  <a:srgbClr val="FFFFFF"/>
                </a:solidFill>
                <a:latin typeface="EYInterstate"/>
              </a:rPr>
              <a:t>Resident or </a:t>
            </a:r>
            <a:endParaRPr lang="en-IN" sz="1800" dirty="0">
              <a:solidFill>
                <a:srgbClr val="FFFFFF"/>
              </a:solidFill>
              <a:latin typeface="EYInterstate"/>
            </a:endParaRPr>
          </a:p>
          <a:p>
            <a:pPr marL="285750" indent="-285750">
              <a:lnSpc>
                <a:spcPct val="150000"/>
              </a:lnSpc>
              <a:buFont typeface="Wingdings" panose="05000000000000000000" pitchFamily="2" charset="2"/>
              <a:buChar char="v"/>
            </a:pPr>
            <a:r>
              <a:rPr lang="en-US" sz="1800" b="0" i="1" u="none" strike="noStrike" baseline="0" dirty="0">
                <a:solidFill>
                  <a:srgbClr val="FFFFFF"/>
                </a:solidFill>
                <a:latin typeface="EYInterstate"/>
              </a:rPr>
              <a:t>Non-resident (for money borrowed and used for business or profession in India)</a:t>
            </a:r>
            <a:endParaRPr lang="en-US" sz="1800" b="0" i="0" u="none" strike="noStrike" baseline="0" dirty="0">
              <a:solidFill>
                <a:srgbClr val="FFFFFF"/>
              </a:solidFill>
              <a:latin typeface="EYInterstate"/>
            </a:endParaRPr>
          </a:p>
        </p:txBody>
      </p:sp>
      <p:sp>
        <p:nvSpPr>
          <p:cNvPr id="9" name="TextBox 8">
            <a:extLst>
              <a:ext uri="{FF2B5EF4-FFF2-40B4-BE49-F238E27FC236}">
                <a16:creationId xmlns:a16="http://schemas.microsoft.com/office/drawing/2014/main" id="{721F34ED-E3FE-3C7C-537F-7D262FF10DA9}"/>
              </a:ext>
            </a:extLst>
          </p:cNvPr>
          <p:cNvSpPr txBox="1"/>
          <p:nvPr/>
        </p:nvSpPr>
        <p:spPr>
          <a:xfrm>
            <a:off x="705384" y="7565117"/>
            <a:ext cx="9925825" cy="1200329"/>
          </a:xfrm>
          <a:prstGeom prst="rect">
            <a:avLst/>
          </a:prstGeom>
          <a:noFill/>
        </p:spPr>
        <p:txBody>
          <a:bodyPr wrap="square" rtlCol="0">
            <a:spAutoFit/>
          </a:bodyPr>
          <a:lstStyle/>
          <a:p>
            <a:pPr marL="285750" indent="-285750">
              <a:buFont typeface="Wingdings" panose="05000000000000000000" pitchFamily="2" charset="2"/>
              <a:buChar char="Ø"/>
            </a:pPr>
            <a:r>
              <a:rPr lang="en-US" sz="2400" b="0" i="0" u="none" strike="noStrike" baseline="0" dirty="0">
                <a:solidFill>
                  <a:schemeClr val="accent6">
                    <a:lumMod val="40000"/>
                    <a:lumOff val="60000"/>
                  </a:schemeClr>
                </a:solidFill>
                <a:latin typeface="EYInterstate"/>
              </a:rPr>
              <a:t>Income referred to under section 56(2)(x) of the Act, paid after 5 July 2019 by resident to non-resident (not being a company) or a foreign company &amp; on or after 1.4.2023 to NOR as per Section-6(6) of ITA.</a:t>
            </a:r>
          </a:p>
        </p:txBody>
      </p:sp>
      <p:sp>
        <p:nvSpPr>
          <p:cNvPr id="4" name="Footer Placeholder 3">
            <a:extLst>
              <a:ext uri="{FF2B5EF4-FFF2-40B4-BE49-F238E27FC236}">
                <a16:creationId xmlns:a16="http://schemas.microsoft.com/office/drawing/2014/main" id="{0A3F68DC-2CF8-4D6C-AAB6-2D6D7BB4ABB6}"/>
              </a:ext>
            </a:extLst>
          </p:cNvPr>
          <p:cNvSpPr>
            <a:spLocks noGrp="1"/>
          </p:cNvSpPr>
          <p:nvPr>
            <p:ph type="ftr" sz="quarter" idx="11"/>
          </p:nvPr>
        </p:nvSpPr>
        <p:spPr>
          <a:xfrm>
            <a:off x="191795" y="8338728"/>
            <a:ext cx="7024429" cy="1866078"/>
          </a:xfrm>
        </p:spPr>
        <p:txBody>
          <a:bodyPr/>
          <a:lstStyle/>
          <a:p>
            <a:r>
              <a:rPr lang="pt-BR" dirty="0"/>
              <a:t>CA Sanjay Kumar Agrawal                                                                                                 Mobile: 9810116321</a:t>
            </a:r>
            <a:endParaRPr lang="en-US" dirty="0"/>
          </a:p>
        </p:txBody>
      </p:sp>
      <p:sp>
        <p:nvSpPr>
          <p:cNvPr id="10" name="Slide Number Placeholder 9">
            <a:extLst>
              <a:ext uri="{FF2B5EF4-FFF2-40B4-BE49-F238E27FC236}">
                <a16:creationId xmlns:a16="http://schemas.microsoft.com/office/drawing/2014/main" id="{CDCB1DD5-0B1B-31C2-871F-06159C8C4416}"/>
              </a:ext>
            </a:extLst>
          </p:cNvPr>
          <p:cNvSpPr>
            <a:spLocks noGrp="1"/>
          </p:cNvSpPr>
          <p:nvPr>
            <p:ph type="sldNum" sz="quarter" idx="12"/>
          </p:nvPr>
        </p:nvSpPr>
        <p:spPr>
          <a:xfrm>
            <a:off x="10865848" y="8338727"/>
            <a:ext cx="1400581" cy="1866077"/>
          </a:xfrm>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1292751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497204" y="3791196"/>
            <a:ext cx="11605580" cy="707886"/>
          </a:xfrm>
          <a:prstGeom prst="rect">
            <a:avLst/>
          </a:prstGeom>
          <a:noFill/>
        </p:spPr>
        <p:txBody>
          <a:bodyPr wrap="square" rtlCol="0">
            <a:spAutoFit/>
          </a:bodyPr>
          <a:lstStyle/>
          <a:p>
            <a:r>
              <a:rPr lang="en-IN" sz="4000" dirty="0">
                <a:solidFill>
                  <a:srgbClr val="FFE600"/>
                </a:solidFill>
                <a:latin typeface="EYInterstate"/>
              </a:rPr>
              <a:t>NR Taxation - Comparative Analysis under ITA &amp; DTAAs</a:t>
            </a:r>
            <a:endParaRPr lang="en-US" sz="4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0" y="8338728"/>
            <a:ext cx="7063519" cy="1866078"/>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8" y="8338727"/>
            <a:ext cx="1542345" cy="1866077"/>
          </a:xfrm>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451037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191794" y="126276"/>
            <a:ext cx="11910990" cy="707886"/>
          </a:xfrm>
          <a:prstGeom prst="rect">
            <a:avLst/>
          </a:prstGeom>
          <a:noFill/>
        </p:spPr>
        <p:txBody>
          <a:bodyPr wrap="square" rtlCol="0">
            <a:spAutoFit/>
          </a:bodyPr>
          <a:lstStyle/>
          <a:p>
            <a:r>
              <a:rPr lang="en-IN" sz="4000" dirty="0">
                <a:solidFill>
                  <a:srgbClr val="FFE600"/>
                </a:solidFill>
                <a:latin typeface="EYInterstate"/>
              </a:rPr>
              <a:t>NR Taxation - Comparative Analysis under ITA &amp; DTAAs</a:t>
            </a:r>
            <a:endParaRPr lang="en-US" sz="4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0" y="8338728"/>
            <a:ext cx="7063519" cy="1866078"/>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8" y="8338727"/>
            <a:ext cx="1542345" cy="1866077"/>
          </a:xfrm>
        </p:spPr>
        <p:txBody>
          <a:bodyPr/>
          <a:lstStyle/>
          <a:p>
            <a:fld id="{6D22F896-40B5-4ADD-8801-0D06FADFA095}" type="slidenum">
              <a:rPr lang="en-US" smtClean="0"/>
              <a:t>15</a:t>
            </a:fld>
            <a:endParaRPr lang="en-US" dirty="0"/>
          </a:p>
        </p:txBody>
      </p:sp>
      <p:sp>
        <p:nvSpPr>
          <p:cNvPr id="4" name="TextBox 3">
            <a:extLst>
              <a:ext uri="{FF2B5EF4-FFF2-40B4-BE49-F238E27FC236}">
                <a16:creationId xmlns:a16="http://schemas.microsoft.com/office/drawing/2014/main" id="{AD4598EC-F065-BC04-4A7E-B5DA15AAC78C}"/>
              </a:ext>
            </a:extLst>
          </p:cNvPr>
          <p:cNvSpPr txBox="1"/>
          <p:nvPr/>
        </p:nvSpPr>
        <p:spPr>
          <a:xfrm>
            <a:off x="497204" y="1653326"/>
            <a:ext cx="4123035" cy="508473"/>
          </a:xfrm>
          <a:prstGeom prst="rect">
            <a:avLst/>
          </a:prstGeom>
          <a:noFill/>
        </p:spPr>
        <p:txBody>
          <a:bodyPr wrap="square" rtlCol="0">
            <a:spAutoFit/>
          </a:bodyPr>
          <a:lstStyle/>
          <a:p>
            <a:r>
              <a:rPr lang="en-IN" dirty="0"/>
              <a:t>Business Income of NR</a:t>
            </a:r>
          </a:p>
        </p:txBody>
      </p:sp>
      <p:sp>
        <p:nvSpPr>
          <p:cNvPr id="7" name="TextBox 6">
            <a:extLst>
              <a:ext uri="{FF2B5EF4-FFF2-40B4-BE49-F238E27FC236}">
                <a16:creationId xmlns:a16="http://schemas.microsoft.com/office/drawing/2014/main" id="{AB385F7B-8B85-AAFF-C15E-0325EC9B4704}"/>
              </a:ext>
            </a:extLst>
          </p:cNvPr>
          <p:cNvSpPr txBox="1"/>
          <p:nvPr/>
        </p:nvSpPr>
        <p:spPr>
          <a:xfrm>
            <a:off x="649909" y="3333081"/>
            <a:ext cx="11758284" cy="1340752"/>
          </a:xfrm>
          <a:prstGeom prst="rect">
            <a:avLst/>
          </a:prstGeom>
          <a:noFill/>
        </p:spPr>
        <p:txBody>
          <a:bodyPr wrap="square" rtlCol="0">
            <a:spAutoFit/>
          </a:bodyPr>
          <a:lstStyle/>
          <a:p>
            <a:r>
              <a:rPr lang="en-US" dirty="0"/>
              <a:t>Income Accrual (Section 5) or Business Connection (BC) or Significant Economic Presence (SEP) (Section 9) – ITA</a:t>
            </a:r>
          </a:p>
          <a:p>
            <a:endParaRPr lang="en-IN" dirty="0"/>
          </a:p>
        </p:txBody>
      </p:sp>
      <p:sp>
        <p:nvSpPr>
          <p:cNvPr id="8" name="TextBox 7">
            <a:extLst>
              <a:ext uri="{FF2B5EF4-FFF2-40B4-BE49-F238E27FC236}">
                <a16:creationId xmlns:a16="http://schemas.microsoft.com/office/drawing/2014/main" id="{139DD1F4-6092-880B-EFC1-4854EC31E9FB}"/>
              </a:ext>
            </a:extLst>
          </p:cNvPr>
          <p:cNvSpPr txBox="1"/>
          <p:nvPr/>
        </p:nvSpPr>
        <p:spPr>
          <a:xfrm>
            <a:off x="649910" y="4499057"/>
            <a:ext cx="11147464" cy="924612"/>
          </a:xfrm>
          <a:prstGeom prst="rect">
            <a:avLst/>
          </a:prstGeom>
          <a:noFill/>
        </p:spPr>
        <p:txBody>
          <a:bodyPr wrap="square" rtlCol="0">
            <a:spAutoFit/>
          </a:bodyPr>
          <a:lstStyle/>
          <a:p>
            <a:r>
              <a:rPr lang="fr-FR" dirty="0"/>
              <a:t>Permanent Establishment (Article 5) – Tax </a:t>
            </a:r>
            <a:r>
              <a:rPr lang="fr-FR" dirty="0" err="1"/>
              <a:t>treaty</a:t>
            </a:r>
            <a:r>
              <a:rPr lang="fr-FR" dirty="0"/>
              <a:t> </a:t>
            </a:r>
            <a:r>
              <a:rPr lang="fr-FR" dirty="0">
                <a:solidFill>
                  <a:srgbClr val="FF0000"/>
                </a:solidFill>
              </a:rPr>
              <a:t>[BCCI Case </a:t>
            </a:r>
            <a:r>
              <a:rPr lang="fr-FR" dirty="0" err="1">
                <a:solidFill>
                  <a:srgbClr val="FF0000"/>
                </a:solidFill>
              </a:rPr>
              <a:t>termination</a:t>
            </a:r>
            <a:r>
              <a:rPr lang="fr-FR" dirty="0">
                <a:solidFill>
                  <a:srgbClr val="FF0000"/>
                </a:solidFill>
              </a:rPr>
              <a:t> Compensation to CSA.] </a:t>
            </a:r>
          </a:p>
        </p:txBody>
      </p:sp>
      <p:sp>
        <p:nvSpPr>
          <p:cNvPr id="9" name="TextBox 8">
            <a:extLst>
              <a:ext uri="{FF2B5EF4-FFF2-40B4-BE49-F238E27FC236}">
                <a16:creationId xmlns:a16="http://schemas.microsoft.com/office/drawing/2014/main" id="{1D87238E-E9B6-18FA-3473-68F341D526B9}"/>
              </a:ext>
            </a:extLst>
          </p:cNvPr>
          <p:cNvSpPr txBox="1"/>
          <p:nvPr/>
        </p:nvSpPr>
        <p:spPr>
          <a:xfrm>
            <a:off x="649910" y="6081771"/>
            <a:ext cx="11147464" cy="924612"/>
          </a:xfrm>
          <a:prstGeom prst="rect">
            <a:avLst/>
          </a:prstGeom>
          <a:noFill/>
        </p:spPr>
        <p:txBody>
          <a:bodyPr wrap="square" rtlCol="0">
            <a:spAutoFit/>
          </a:bodyPr>
          <a:lstStyle/>
          <a:p>
            <a:r>
              <a:rPr lang="en-IN" dirty="0"/>
              <a:t>Taxing right is limited to ‘economic nexus’ to India i.e. attribution of income to SEP or PE in India </a:t>
            </a:r>
          </a:p>
        </p:txBody>
      </p:sp>
      <p:sp>
        <p:nvSpPr>
          <p:cNvPr id="10" name="TextBox 9">
            <a:extLst>
              <a:ext uri="{FF2B5EF4-FFF2-40B4-BE49-F238E27FC236}">
                <a16:creationId xmlns:a16="http://schemas.microsoft.com/office/drawing/2014/main" id="{53908ADA-5558-A7F6-0C9B-9DB501B8077C}"/>
              </a:ext>
            </a:extLst>
          </p:cNvPr>
          <p:cNvSpPr txBox="1"/>
          <p:nvPr/>
        </p:nvSpPr>
        <p:spPr>
          <a:xfrm>
            <a:off x="649909" y="7456116"/>
            <a:ext cx="11147465" cy="508473"/>
          </a:xfrm>
          <a:prstGeom prst="rect">
            <a:avLst/>
          </a:prstGeom>
          <a:noFill/>
        </p:spPr>
        <p:txBody>
          <a:bodyPr wrap="square" rtlCol="0">
            <a:spAutoFit/>
          </a:bodyPr>
          <a:lstStyle/>
          <a:p>
            <a:r>
              <a:rPr lang="en-IN" dirty="0"/>
              <a:t>BEPS 2.0: Pillar 1 defining new nexus rules (WIP)</a:t>
            </a:r>
          </a:p>
        </p:txBody>
      </p:sp>
      <p:sp>
        <p:nvSpPr>
          <p:cNvPr id="11" name="TextBox 10">
            <a:extLst>
              <a:ext uri="{FF2B5EF4-FFF2-40B4-BE49-F238E27FC236}">
                <a16:creationId xmlns:a16="http://schemas.microsoft.com/office/drawing/2014/main" id="{7E486BED-EF10-E35C-3C1A-69C35D9C5246}"/>
              </a:ext>
            </a:extLst>
          </p:cNvPr>
          <p:cNvSpPr txBox="1"/>
          <p:nvPr/>
        </p:nvSpPr>
        <p:spPr>
          <a:xfrm>
            <a:off x="649909" y="5070927"/>
            <a:ext cx="10536645" cy="924612"/>
          </a:xfrm>
          <a:prstGeom prst="rect">
            <a:avLst/>
          </a:prstGeom>
          <a:noFill/>
        </p:spPr>
        <p:txBody>
          <a:bodyPr wrap="square" rtlCol="0">
            <a:spAutoFit/>
          </a:bodyPr>
          <a:lstStyle/>
          <a:p>
            <a:endParaRPr lang="en-IN" dirty="0"/>
          </a:p>
          <a:p>
            <a:r>
              <a:rPr lang="en-IN" dirty="0"/>
              <a:t>Business Profit (Article-7) – Tax Treaty [Only attributable to PE] </a:t>
            </a:r>
          </a:p>
        </p:txBody>
      </p:sp>
    </p:spTree>
    <p:extLst>
      <p:ext uri="{BB962C8B-B14F-4D97-AF65-F5344CB8AC3E}">
        <p14:creationId xmlns:p14="http://schemas.microsoft.com/office/powerpoint/2010/main" val="387627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191794" y="126276"/>
            <a:ext cx="11910990" cy="707886"/>
          </a:xfrm>
          <a:prstGeom prst="rect">
            <a:avLst/>
          </a:prstGeom>
          <a:noFill/>
        </p:spPr>
        <p:txBody>
          <a:bodyPr wrap="square" rtlCol="0">
            <a:spAutoFit/>
          </a:bodyPr>
          <a:lstStyle/>
          <a:p>
            <a:r>
              <a:rPr lang="en-IN" sz="4000" dirty="0">
                <a:solidFill>
                  <a:srgbClr val="FFC901"/>
                </a:solidFill>
                <a:latin typeface="EYInterstate"/>
              </a:rPr>
              <a:t>NR Taxation - Comparative Analysis under ITA &amp; DTAAs</a:t>
            </a:r>
            <a:endParaRPr lang="en-US" sz="4000" b="1" noProof="1">
              <a:solidFill>
                <a:srgbClr val="FFC901"/>
              </a:solidFill>
            </a:endParaRPr>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0" y="8338728"/>
            <a:ext cx="7063519" cy="1866078"/>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8" y="8338727"/>
            <a:ext cx="1542345" cy="1866077"/>
          </a:xfrm>
        </p:spPr>
        <p:txBody>
          <a:bodyPr/>
          <a:lstStyle/>
          <a:p>
            <a:fld id="{6D22F896-40B5-4ADD-8801-0D06FADFA095}" type="slidenum">
              <a:rPr lang="en-US" smtClean="0"/>
              <a:t>16</a:t>
            </a:fld>
            <a:endParaRPr lang="en-US" dirty="0"/>
          </a:p>
        </p:txBody>
      </p:sp>
      <p:sp>
        <p:nvSpPr>
          <p:cNvPr id="4" name="TextBox 3">
            <a:extLst>
              <a:ext uri="{FF2B5EF4-FFF2-40B4-BE49-F238E27FC236}">
                <a16:creationId xmlns:a16="http://schemas.microsoft.com/office/drawing/2014/main" id="{AD4598EC-F065-BC04-4A7E-B5DA15AAC78C}"/>
              </a:ext>
            </a:extLst>
          </p:cNvPr>
          <p:cNvSpPr txBox="1"/>
          <p:nvPr/>
        </p:nvSpPr>
        <p:spPr>
          <a:xfrm>
            <a:off x="649908" y="1208302"/>
            <a:ext cx="7787956" cy="508473"/>
          </a:xfrm>
          <a:prstGeom prst="rect">
            <a:avLst/>
          </a:prstGeom>
          <a:noFill/>
        </p:spPr>
        <p:txBody>
          <a:bodyPr wrap="square" rtlCol="0">
            <a:spAutoFit/>
          </a:bodyPr>
          <a:lstStyle/>
          <a:p>
            <a:r>
              <a:rPr lang="en-IN" dirty="0"/>
              <a:t>Dependent Personal Services by NR (Salary)</a:t>
            </a:r>
          </a:p>
        </p:txBody>
      </p:sp>
      <p:sp>
        <p:nvSpPr>
          <p:cNvPr id="7" name="TextBox 6">
            <a:extLst>
              <a:ext uri="{FF2B5EF4-FFF2-40B4-BE49-F238E27FC236}">
                <a16:creationId xmlns:a16="http://schemas.microsoft.com/office/drawing/2014/main" id="{AB385F7B-8B85-AAFF-C15E-0325EC9B4704}"/>
              </a:ext>
            </a:extLst>
          </p:cNvPr>
          <p:cNvSpPr txBox="1"/>
          <p:nvPr/>
        </p:nvSpPr>
        <p:spPr>
          <a:xfrm>
            <a:off x="497203" y="2090913"/>
            <a:ext cx="11910990" cy="2173031"/>
          </a:xfrm>
          <a:prstGeom prst="rect">
            <a:avLst/>
          </a:prstGeom>
          <a:noFill/>
        </p:spPr>
        <p:txBody>
          <a:bodyPr wrap="square" rtlCol="0">
            <a:spAutoFit/>
          </a:bodyPr>
          <a:lstStyle/>
          <a:p>
            <a:r>
              <a:rPr lang="en-US" dirty="0"/>
              <a:t>Income Accrual (Section 5) or  “salary earned”  (Salary is taxable to the extent services are rendered in India) in India by a non-resident  (Section 9(1)(ii)) of ITA subject to S-10(6)(vi) &amp; S-10(6)(vii) short stay exemption. </a:t>
            </a:r>
          </a:p>
          <a:p>
            <a:endParaRPr lang="en-US" dirty="0"/>
          </a:p>
          <a:p>
            <a:endParaRPr lang="en-IN" dirty="0"/>
          </a:p>
        </p:txBody>
      </p:sp>
      <p:sp>
        <p:nvSpPr>
          <p:cNvPr id="8" name="TextBox 7">
            <a:extLst>
              <a:ext uri="{FF2B5EF4-FFF2-40B4-BE49-F238E27FC236}">
                <a16:creationId xmlns:a16="http://schemas.microsoft.com/office/drawing/2014/main" id="{139DD1F4-6092-880B-EFC1-4854EC31E9FB}"/>
              </a:ext>
            </a:extLst>
          </p:cNvPr>
          <p:cNvSpPr txBox="1"/>
          <p:nvPr/>
        </p:nvSpPr>
        <p:spPr>
          <a:xfrm>
            <a:off x="497203" y="3791196"/>
            <a:ext cx="11300171" cy="508473"/>
          </a:xfrm>
          <a:prstGeom prst="rect">
            <a:avLst/>
          </a:prstGeom>
          <a:noFill/>
        </p:spPr>
        <p:txBody>
          <a:bodyPr wrap="square" rtlCol="0">
            <a:spAutoFit/>
          </a:bodyPr>
          <a:lstStyle/>
          <a:p>
            <a:r>
              <a:rPr lang="en-IN" dirty="0"/>
              <a:t>Dependent Personal Services</a:t>
            </a:r>
            <a:r>
              <a:rPr lang="fr-FR" dirty="0"/>
              <a:t> (Article 15) – Tax </a:t>
            </a:r>
            <a:r>
              <a:rPr lang="fr-FR" dirty="0" err="1"/>
              <a:t>treaty</a:t>
            </a:r>
            <a:endParaRPr lang="fr-FR" dirty="0"/>
          </a:p>
        </p:txBody>
      </p:sp>
      <p:sp>
        <p:nvSpPr>
          <p:cNvPr id="11" name="TextBox 10">
            <a:extLst>
              <a:ext uri="{FF2B5EF4-FFF2-40B4-BE49-F238E27FC236}">
                <a16:creationId xmlns:a16="http://schemas.microsoft.com/office/drawing/2014/main" id="{7E486BED-EF10-E35C-3C1A-69C35D9C5246}"/>
              </a:ext>
            </a:extLst>
          </p:cNvPr>
          <p:cNvSpPr txBox="1"/>
          <p:nvPr/>
        </p:nvSpPr>
        <p:spPr>
          <a:xfrm>
            <a:off x="497202" y="4545601"/>
            <a:ext cx="11605581" cy="4524315"/>
          </a:xfrm>
          <a:prstGeom prst="rect">
            <a:avLst/>
          </a:prstGeom>
          <a:noFill/>
        </p:spPr>
        <p:txBody>
          <a:bodyPr wrap="square" rtlCol="0">
            <a:spAutoFit/>
          </a:bodyPr>
          <a:lstStyle/>
          <a:p>
            <a:pPr marL="342900" indent="-342900">
              <a:buFontTx/>
              <a:buChar char="-"/>
            </a:pPr>
            <a:r>
              <a:rPr lang="en-US" sz="2400" dirty="0"/>
              <a:t>Taxable </a:t>
            </a:r>
            <a:r>
              <a:rPr lang="en-US" sz="2400" dirty="0">
                <a:solidFill>
                  <a:srgbClr val="FF0000"/>
                </a:solidFill>
              </a:rPr>
              <a:t>where employment is exercised </a:t>
            </a:r>
            <a:r>
              <a:rPr lang="en-US" sz="2400" dirty="0"/>
              <a:t>i.e. where employee is physically present;</a:t>
            </a:r>
          </a:p>
          <a:p>
            <a:pPr marL="342900" indent="-342900">
              <a:buFontTx/>
              <a:buChar char="-"/>
            </a:pPr>
            <a:r>
              <a:rPr lang="en-US" sz="2400" dirty="0"/>
              <a:t>Employer not required to be resident of source country; </a:t>
            </a:r>
          </a:p>
          <a:p>
            <a:pPr marL="342900" indent="-342900">
              <a:buFontTx/>
              <a:buChar char="-"/>
            </a:pPr>
            <a:r>
              <a:rPr lang="en-US" sz="2400" dirty="0"/>
              <a:t>Time of payment and place of payment </a:t>
            </a:r>
            <a:r>
              <a:rPr lang="en-US" sz="2400" dirty="0">
                <a:solidFill>
                  <a:srgbClr val="FF0000"/>
                </a:solidFill>
              </a:rPr>
              <a:t>is immaterial</a:t>
            </a:r>
            <a:r>
              <a:rPr lang="en-US" sz="2400" dirty="0"/>
              <a:t>;</a:t>
            </a:r>
          </a:p>
          <a:p>
            <a:pPr marL="342900" indent="-342900">
              <a:buFontTx/>
              <a:buChar char="-"/>
            </a:pPr>
            <a:r>
              <a:rPr lang="en-US" sz="2400" dirty="0"/>
              <a:t>Primary right of tax to COR. Right  will shift to COS if none of 3 conditions satisfy: </a:t>
            </a:r>
            <a:r>
              <a:rPr lang="en-US" sz="2400" dirty="0" err="1"/>
              <a:t>i</a:t>
            </a:r>
            <a:r>
              <a:rPr lang="en-US" sz="2400" dirty="0"/>
              <a:t>) physical stay in COS (not exceeding 183 days); or Salary paid by NR employer; or salary not bourn by PE of Fixed base of NR in COS.</a:t>
            </a:r>
          </a:p>
          <a:p>
            <a:pPr marL="342900" indent="-342900">
              <a:buFontTx/>
              <a:buChar char="-"/>
            </a:pPr>
            <a:r>
              <a:rPr lang="en-US" sz="2400" dirty="0"/>
              <a:t>For Salary to ship/Aircraft operating in international traffic or boat engaged in inland waterways traffic - Salary, remuneration etc. taxed in country of effective management of the enterprise is situated  </a:t>
            </a:r>
          </a:p>
          <a:p>
            <a:pPr marL="342900" indent="-342900">
              <a:buFontTx/>
              <a:buChar char="-"/>
            </a:pPr>
            <a:r>
              <a:rPr lang="en-US" sz="2400" dirty="0"/>
              <a:t> Computational mechanism as per domestic laws will apply  </a:t>
            </a:r>
          </a:p>
          <a:p>
            <a:endParaRPr lang="en-IN" sz="2400" dirty="0"/>
          </a:p>
        </p:txBody>
      </p:sp>
    </p:spTree>
    <p:extLst>
      <p:ext uri="{BB962C8B-B14F-4D97-AF65-F5344CB8AC3E}">
        <p14:creationId xmlns:p14="http://schemas.microsoft.com/office/powerpoint/2010/main" val="405644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1795" y="0"/>
            <a:ext cx="12063694" cy="1500621"/>
          </a:xfrm>
        </p:spPr>
        <p:txBody>
          <a:bodyPr>
            <a:normAutofit/>
          </a:bodyPr>
          <a:lstStyle/>
          <a:p>
            <a:r>
              <a:rPr lang="en-US" dirty="0"/>
              <a:t>Case study</a:t>
            </a:r>
          </a:p>
        </p:txBody>
      </p:sp>
      <p:sp>
        <p:nvSpPr>
          <p:cNvPr id="5" name="Content Placeholder 4"/>
          <p:cNvSpPr>
            <a:spLocks noGrp="1"/>
          </p:cNvSpPr>
          <p:nvPr>
            <p:ph idx="1"/>
          </p:nvPr>
        </p:nvSpPr>
        <p:spPr>
          <a:xfrm>
            <a:off x="597832" y="1500622"/>
            <a:ext cx="11352247" cy="7635249"/>
          </a:xfrm>
        </p:spPr>
        <p:txBody>
          <a:bodyPr>
            <a:noAutofit/>
          </a:bodyPr>
          <a:lstStyle/>
          <a:p>
            <a:pPr marL="0" indent="0" algn="just">
              <a:buNone/>
            </a:pPr>
            <a:r>
              <a:rPr lang="en-US" sz="2400" dirty="0"/>
              <a:t> </a:t>
            </a:r>
          </a:p>
          <a:p>
            <a:pPr marL="0" indent="0" algn="just">
              <a:buNone/>
            </a:pPr>
            <a:r>
              <a:rPr lang="en-US" sz="2400" dirty="0"/>
              <a:t>X an employee of Indian Company deputed to USA on 25.9.2021 and become employee in US Company too. He receives salary from both the companies in FY 2021-22.  He returned to India on 26.1.2023 and continue with Indian Company.</a:t>
            </a:r>
          </a:p>
          <a:p>
            <a:pPr marL="0" indent="0" algn="just">
              <a:buNone/>
            </a:pPr>
            <a:r>
              <a:rPr lang="en-US" sz="2400" dirty="0"/>
              <a:t>Whether salary paid to him by Indian Company in his India bank account is taxable in India for both the FY 2021-22 and FY2022-23? </a:t>
            </a:r>
          </a:p>
          <a:p>
            <a:pPr marL="0" indent="0" algn="just">
              <a:buNone/>
            </a:pPr>
            <a:r>
              <a:rPr lang="en-US" sz="2400" dirty="0"/>
              <a:t>Whether salary paid to him by US Company in his US bank account is taxable in India for both the FY 2021-22 and FY2022-23? </a:t>
            </a:r>
          </a:p>
          <a:p>
            <a:pPr marL="0" indent="0" algn="just">
              <a:buNone/>
            </a:pPr>
            <a:r>
              <a:rPr lang="en-US" sz="2400" dirty="0"/>
              <a:t>Whether he is also taxable in US in both year? If yes, whether Indian salary will also form part of tax in US?</a:t>
            </a:r>
          </a:p>
          <a:p>
            <a:pPr marL="0" indent="0" algn="just">
              <a:buNone/>
            </a:pPr>
            <a:r>
              <a:rPr lang="en-US" sz="2400" dirty="0"/>
              <a:t>Whether or where he would be entitled to foreign tax credit?  </a:t>
            </a:r>
          </a:p>
          <a:p>
            <a:pPr marL="0" indent="0" algn="just">
              <a:buNone/>
            </a:pPr>
            <a:r>
              <a:rPr lang="en-US" sz="2400" dirty="0"/>
              <a:t> </a:t>
            </a:r>
          </a:p>
          <a:p>
            <a:pPr algn="just">
              <a:buFont typeface="Wingdings" panose="05000000000000000000" pitchFamily="2" charset="2"/>
              <a:buChar char="Ø"/>
            </a:pPr>
            <a:endParaRPr lang="en-US" sz="2400" dirty="0"/>
          </a:p>
          <a:p>
            <a:pPr algn="just">
              <a:buFont typeface="Wingdings" panose="05000000000000000000" pitchFamily="2" charset="2"/>
              <a:buChar char="Ø"/>
            </a:pPr>
            <a:endParaRPr lang="en-US" sz="2400" dirty="0"/>
          </a:p>
          <a:p>
            <a:pPr>
              <a:buFont typeface="Wingdings" panose="05000000000000000000" pitchFamily="2" charset="2"/>
              <a:buChar char="Ø"/>
            </a:pPr>
            <a:endParaRPr lang="en-US" sz="2400" dirty="0"/>
          </a:p>
        </p:txBody>
      </p:sp>
      <p:sp>
        <p:nvSpPr>
          <p:cNvPr id="6" name="Rectangle 5">
            <a:extLst>
              <a:ext uri="{FF2B5EF4-FFF2-40B4-BE49-F238E27FC236}">
                <a16:creationId xmlns:a16="http://schemas.microsoft.com/office/drawing/2014/main" id="{9776404B-BDC5-63F5-A1D5-28F6FF994E7E}"/>
              </a:ext>
            </a:extLst>
          </p:cNvPr>
          <p:cNvSpPr/>
          <p:nvPr/>
        </p:nvSpPr>
        <p:spPr>
          <a:xfrm>
            <a:off x="3652561" y="9135871"/>
            <a:ext cx="5294865" cy="40729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2831"/>
          </a:p>
        </p:txBody>
      </p:sp>
      <p:sp>
        <p:nvSpPr>
          <p:cNvPr id="2" name="Footer Placeholder 1">
            <a:extLst>
              <a:ext uri="{FF2B5EF4-FFF2-40B4-BE49-F238E27FC236}">
                <a16:creationId xmlns:a16="http://schemas.microsoft.com/office/drawing/2014/main" id="{E1E31C18-4F67-767F-71F0-013FF07CDC70}"/>
              </a:ext>
            </a:extLst>
          </p:cNvPr>
          <p:cNvSpPr>
            <a:spLocks noGrp="1"/>
          </p:cNvSpPr>
          <p:nvPr>
            <p:ph type="ftr" sz="quarter" idx="11"/>
          </p:nvPr>
        </p:nvSpPr>
        <p:spPr>
          <a:xfrm>
            <a:off x="292422" y="8338728"/>
            <a:ext cx="7076507" cy="1866078"/>
          </a:xfrm>
        </p:spPr>
        <p:txBody>
          <a:bodyPr/>
          <a:lstStyle/>
          <a:p>
            <a:r>
              <a:rPr lang="pt-BR" dirty="0"/>
              <a:t>CA Sanjay Kumar Agrawal                                                                                                 Mobile: 9810116321</a:t>
            </a:r>
            <a:endParaRPr lang="en-US" dirty="0"/>
          </a:p>
        </p:txBody>
      </p:sp>
      <p:sp>
        <p:nvSpPr>
          <p:cNvPr id="7" name="Slide Number Placeholder 6">
            <a:extLst>
              <a:ext uri="{FF2B5EF4-FFF2-40B4-BE49-F238E27FC236}">
                <a16:creationId xmlns:a16="http://schemas.microsoft.com/office/drawing/2014/main" id="{91CCF121-CBC3-97FB-006B-CA5BBA31C4E3}"/>
              </a:ext>
            </a:extLst>
          </p:cNvPr>
          <p:cNvSpPr>
            <a:spLocks noGrp="1"/>
          </p:cNvSpPr>
          <p:nvPr>
            <p:ph type="sldNum" sz="quarter" idx="12"/>
          </p:nvPr>
        </p:nvSpPr>
        <p:spPr>
          <a:xfrm>
            <a:off x="10865848" y="8338727"/>
            <a:ext cx="1490267" cy="1866077"/>
          </a:xfrm>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23592889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E2E0F-612F-F652-19FD-6CBCE440DCA2}"/>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3" name="TextBox 2">
            <a:extLst>
              <a:ext uri="{FF2B5EF4-FFF2-40B4-BE49-F238E27FC236}">
                <a16:creationId xmlns:a16="http://schemas.microsoft.com/office/drawing/2014/main" id="{15A3B3D2-1914-3B99-1645-14E97A4E8DAF}"/>
              </a:ext>
            </a:extLst>
          </p:cNvPr>
          <p:cNvSpPr txBox="1"/>
          <p:nvPr/>
        </p:nvSpPr>
        <p:spPr>
          <a:xfrm>
            <a:off x="172249" y="278981"/>
            <a:ext cx="12255489" cy="1077218"/>
          </a:xfrm>
          <a:prstGeom prst="rect">
            <a:avLst/>
          </a:prstGeom>
          <a:noFill/>
        </p:spPr>
        <p:txBody>
          <a:bodyPr wrap="square" rtlCol="0">
            <a:spAutoFit/>
          </a:bodyPr>
          <a:lstStyle/>
          <a:p>
            <a:pPr algn="ctr"/>
            <a:r>
              <a:rPr lang="en-US" sz="3200" b="1" i="0" u="sng" strike="noStrike" baseline="0" dirty="0">
                <a:latin typeface="EYInterstate"/>
              </a:rPr>
              <a:t>Salary income of a Non—Resident during a short stay in India —Section 10(6)(vi) of the Act</a:t>
            </a:r>
            <a:endParaRPr lang="en-US" sz="123400" b="1" u="sng" strike="noStrike" baseline="0" dirty="0">
              <a:latin typeface="EYInterstate"/>
            </a:endParaRPr>
          </a:p>
        </p:txBody>
      </p:sp>
      <p:graphicFrame>
        <p:nvGraphicFramePr>
          <p:cNvPr id="10" name="Diagram 9">
            <a:extLst>
              <a:ext uri="{FF2B5EF4-FFF2-40B4-BE49-F238E27FC236}">
                <a16:creationId xmlns:a16="http://schemas.microsoft.com/office/drawing/2014/main" id="{34FB6489-BDB2-2F62-1B84-AC71FD2AACE1}"/>
              </a:ext>
            </a:extLst>
          </p:cNvPr>
          <p:cNvGraphicFramePr/>
          <p:nvPr>
            <p:extLst>
              <p:ext uri="{D42A27DB-BD31-4B8C-83A1-F6EECF244321}">
                <p14:modId xmlns:p14="http://schemas.microsoft.com/office/powerpoint/2010/main" val="1620005927"/>
              </p:ext>
            </p:extLst>
          </p:nvPr>
        </p:nvGraphicFramePr>
        <p:xfrm>
          <a:off x="-571731" y="1500621"/>
          <a:ext cx="12599988" cy="20858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7" name="Picture 16" descr="A cartoon of a child standing next to a sign&#10;&#10;Description automatically generated with medium confidence">
            <a:extLst>
              <a:ext uri="{FF2B5EF4-FFF2-40B4-BE49-F238E27FC236}">
                <a16:creationId xmlns:a16="http://schemas.microsoft.com/office/drawing/2014/main" id="{C48EBE31-B241-84AC-91AB-BEBDAF65DB7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3617992"/>
            <a:ext cx="3592145" cy="3592145"/>
          </a:xfrm>
          <a:prstGeom prst="rect">
            <a:avLst/>
          </a:prstGeom>
        </p:spPr>
      </p:pic>
      <p:sp>
        <p:nvSpPr>
          <p:cNvPr id="18" name="TextBox 17">
            <a:extLst>
              <a:ext uri="{FF2B5EF4-FFF2-40B4-BE49-F238E27FC236}">
                <a16:creationId xmlns:a16="http://schemas.microsoft.com/office/drawing/2014/main" id="{236B804A-740D-1106-23BD-2D0E12D65E74}"/>
              </a:ext>
            </a:extLst>
          </p:cNvPr>
          <p:cNvSpPr txBox="1"/>
          <p:nvPr/>
        </p:nvSpPr>
        <p:spPr>
          <a:xfrm>
            <a:off x="3704010" y="4249311"/>
            <a:ext cx="8723728" cy="3359061"/>
          </a:xfrm>
          <a:prstGeom prst="rect">
            <a:avLst/>
          </a:prstGeom>
          <a:noFill/>
        </p:spPr>
        <p:txBody>
          <a:bodyPr wrap="square" rtlCol="0">
            <a:spAutoFit/>
          </a:bodyPr>
          <a:lstStyle/>
          <a:p>
            <a:pPr marL="457200" indent="-457200">
              <a:lnSpc>
                <a:spcPct val="150000"/>
              </a:lnSpc>
              <a:buFont typeface="Wingdings" panose="05000000000000000000" pitchFamily="2" charset="2"/>
              <a:buChar char="Ø"/>
            </a:pPr>
            <a:r>
              <a:rPr lang="en-US" sz="2400" b="1" i="0" u="none" strike="noStrike" baseline="0" dirty="0">
                <a:solidFill>
                  <a:srgbClr val="FFFFFF"/>
                </a:solidFill>
                <a:latin typeface="EYInterstate"/>
              </a:rPr>
              <a:t>The foreign enterprise is not engaged in any trade or business in India</a:t>
            </a:r>
          </a:p>
          <a:p>
            <a:pPr marL="457200" indent="-457200">
              <a:lnSpc>
                <a:spcPct val="150000"/>
              </a:lnSpc>
              <a:buFont typeface="Wingdings" panose="05000000000000000000" pitchFamily="2" charset="2"/>
              <a:buChar char="Ø"/>
            </a:pPr>
            <a:r>
              <a:rPr lang="en-US" sz="2400" b="1" i="0" u="none" strike="noStrike" baseline="0" dirty="0">
                <a:solidFill>
                  <a:srgbClr val="FFFFFF"/>
                </a:solidFill>
                <a:latin typeface="EYInterstate"/>
              </a:rPr>
              <a:t>His stay in India does not exceed in the aggregate a period of 90 days in such previous year; and</a:t>
            </a:r>
            <a:endParaRPr lang="en-IN" sz="1800" b="0" i="0" u="none" strike="noStrike" baseline="0" dirty="0">
              <a:solidFill>
                <a:srgbClr val="000000"/>
              </a:solidFill>
              <a:latin typeface="EYInterstate"/>
            </a:endParaRPr>
          </a:p>
          <a:p>
            <a:pPr marL="457200" indent="-457200">
              <a:lnSpc>
                <a:spcPct val="150000"/>
              </a:lnSpc>
              <a:buFont typeface="Wingdings" panose="05000000000000000000" pitchFamily="2" charset="2"/>
              <a:buChar char="Ø"/>
            </a:pPr>
            <a:r>
              <a:rPr lang="en-US" sz="2400" b="1" i="0" u="none" strike="noStrike" baseline="0" dirty="0">
                <a:solidFill>
                  <a:srgbClr val="FFFFFF"/>
                </a:solidFill>
                <a:latin typeface="EYInterstate"/>
              </a:rPr>
              <a:t>Such remuneration is not liable to be deducted from the income of the employer chargeable under the Act</a:t>
            </a:r>
          </a:p>
        </p:txBody>
      </p:sp>
      <p:sp>
        <p:nvSpPr>
          <p:cNvPr id="4" name="Footer Placeholder 3">
            <a:extLst>
              <a:ext uri="{FF2B5EF4-FFF2-40B4-BE49-F238E27FC236}">
                <a16:creationId xmlns:a16="http://schemas.microsoft.com/office/drawing/2014/main" id="{174B17AA-E256-D4EE-8DE9-33EA38F0DCF1}"/>
              </a:ext>
            </a:extLst>
          </p:cNvPr>
          <p:cNvSpPr>
            <a:spLocks noGrp="1"/>
          </p:cNvSpPr>
          <p:nvPr>
            <p:ph type="ftr" sz="quarter" idx="11"/>
          </p:nvPr>
        </p:nvSpPr>
        <p:spPr>
          <a:xfrm>
            <a:off x="172249" y="8338728"/>
            <a:ext cx="3684466" cy="2085882"/>
          </a:xfrm>
        </p:spPr>
        <p:txBody>
          <a:bodyPr/>
          <a:lstStyle/>
          <a:p>
            <a:r>
              <a:rPr lang="pt-BR" dirty="0"/>
              <a:t>CA Sanjay Kumar Agrawal                                                                                                 Mobile: 9810116321</a:t>
            </a:r>
            <a:endParaRPr lang="en-US" dirty="0"/>
          </a:p>
        </p:txBody>
      </p:sp>
      <p:sp>
        <p:nvSpPr>
          <p:cNvPr id="5" name="Slide Number Placeholder 4">
            <a:extLst>
              <a:ext uri="{FF2B5EF4-FFF2-40B4-BE49-F238E27FC236}">
                <a16:creationId xmlns:a16="http://schemas.microsoft.com/office/drawing/2014/main" id="{4F057146-B089-7920-6B13-EC034A4EFF16}"/>
              </a:ext>
            </a:extLst>
          </p:cNvPr>
          <p:cNvSpPr>
            <a:spLocks noGrp="1"/>
          </p:cNvSpPr>
          <p:nvPr>
            <p:ph type="sldNum" sz="quarter" idx="12"/>
          </p:nvPr>
        </p:nvSpPr>
        <p:spPr>
          <a:xfrm>
            <a:off x="10865848" y="8338728"/>
            <a:ext cx="1561889" cy="2085882"/>
          </a:xfrm>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29249070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artoon of a person pointing at something&#10;&#10;Description automatically generated with medium confidence">
            <a:extLst>
              <a:ext uri="{FF2B5EF4-FFF2-40B4-BE49-F238E27FC236}">
                <a16:creationId xmlns:a16="http://schemas.microsoft.com/office/drawing/2014/main" id="{6A498124-E5D6-6DE2-20AC-BE6724A993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2551" y="3485786"/>
            <a:ext cx="12256457" cy="7024431"/>
          </a:xfrm>
          <a:prstGeom prst="rect">
            <a:avLst/>
          </a:prstGeom>
        </p:spPr>
      </p:pic>
      <p:sp>
        <p:nvSpPr>
          <p:cNvPr id="4" name="TextBox 3">
            <a:extLst>
              <a:ext uri="{FF2B5EF4-FFF2-40B4-BE49-F238E27FC236}">
                <a16:creationId xmlns:a16="http://schemas.microsoft.com/office/drawing/2014/main" id="{AB112111-80F6-8DA9-B995-CBD0AAF87E87}"/>
              </a:ext>
            </a:extLst>
          </p:cNvPr>
          <p:cNvSpPr txBox="1"/>
          <p:nvPr/>
        </p:nvSpPr>
        <p:spPr>
          <a:xfrm>
            <a:off x="2940484" y="4742957"/>
            <a:ext cx="6260905" cy="3539430"/>
          </a:xfrm>
          <a:prstGeom prst="rect">
            <a:avLst/>
          </a:prstGeom>
          <a:noFill/>
        </p:spPr>
        <p:txBody>
          <a:bodyPr wrap="square" rtlCol="0">
            <a:spAutoFit/>
          </a:bodyPr>
          <a:lstStyle/>
          <a:p>
            <a:pPr marL="457200" indent="-457200">
              <a:buFont typeface="Wingdings" panose="05000000000000000000" pitchFamily="2" charset="2"/>
              <a:buChar char="Ø"/>
            </a:pPr>
            <a:r>
              <a:rPr lang="en-US" sz="2800" b="1" i="0" u="none" strike="noStrike" baseline="0" dirty="0">
                <a:solidFill>
                  <a:srgbClr val="FFFFFF"/>
                </a:solidFill>
                <a:latin typeface="EYInterstate"/>
              </a:rPr>
              <a:t>The individual should qualify as non-resident;</a:t>
            </a:r>
            <a:endParaRPr lang="en-IN" sz="1800" b="0" i="0" u="none" strike="noStrike" baseline="0" dirty="0">
              <a:solidFill>
                <a:srgbClr val="000000"/>
              </a:solidFill>
              <a:latin typeface="EYInterstate"/>
            </a:endParaRPr>
          </a:p>
          <a:p>
            <a:pPr marL="457200" indent="-457200">
              <a:buFont typeface="Wingdings" panose="05000000000000000000" pitchFamily="2" charset="2"/>
              <a:buChar char="Ø"/>
            </a:pPr>
            <a:r>
              <a:rPr lang="en-US" sz="2800" b="1" i="0" u="none" strike="noStrike" baseline="0" dirty="0">
                <a:solidFill>
                  <a:srgbClr val="FFFFFF"/>
                </a:solidFill>
                <a:latin typeface="EYInterstate"/>
              </a:rPr>
              <a:t>Remuneration is received by such non-resident in connection with his employment on a foreign ship; and</a:t>
            </a:r>
          </a:p>
          <a:p>
            <a:pPr marL="457200" indent="-457200">
              <a:buFont typeface="Wingdings" panose="05000000000000000000" pitchFamily="2" charset="2"/>
              <a:buChar char="Ø"/>
            </a:pPr>
            <a:r>
              <a:rPr lang="en-US" sz="2800" b="1" i="0" u="none" strike="noStrike" baseline="0" dirty="0">
                <a:solidFill>
                  <a:srgbClr val="FFFFFF"/>
                </a:solidFill>
                <a:latin typeface="EYInterstate"/>
              </a:rPr>
              <a:t>His stay in India does not exceed in the aggregate a period of 90 days in such previous year</a:t>
            </a:r>
            <a:r>
              <a:rPr lang="en-US" sz="1800" b="0" i="0" u="none" strike="noStrike" baseline="0" dirty="0">
                <a:solidFill>
                  <a:srgbClr val="FFFFFF"/>
                </a:solidFill>
                <a:latin typeface="EYInterstate"/>
              </a:rPr>
              <a:t>.</a:t>
            </a:r>
          </a:p>
        </p:txBody>
      </p:sp>
      <p:sp>
        <p:nvSpPr>
          <p:cNvPr id="5" name="Rectangle 4">
            <a:extLst>
              <a:ext uri="{FF2B5EF4-FFF2-40B4-BE49-F238E27FC236}">
                <a16:creationId xmlns:a16="http://schemas.microsoft.com/office/drawing/2014/main" id="{FFBF11B3-C5E8-1D04-827A-6B3BCAC7083B}"/>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graphicFrame>
        <p:nvGraphicFramePr>
          <p:cNvPr id="10" name="Diagram 9">
            <a:extLst>
              <a:ext uri="{FF2B5EF4-FFF2-40B4-BE49-F238E27FC236}">
                <a16:creationId xmlns:a16="http://schemas.microsoft.com/office/drawing/2014/main" id="{30B328E6-950E-C515-E91D-B4A2D66AAD5F}"/>
              </a:ext>
            </a:extLst>
          </p:cNvPr>
          <p:cNvGraphicFramePr/>
          <p:nvPr>
            <p:extLst>
              <p:ext uri="{D42A27DB-BD31-4B8C-83A1-F6EECF244321}">
                <p14:modId xmlns:p14="http://schemas.microsoft.com/office/powerpoint/2010/main" val="143553600"/>
              </p:ext>
            </p:extLst>
          </p:nvPr>
        </p:nvGraphicFramePr>
        <p:xfrm>
          <a:off x="39089" y="1552609"/>
          <a:ext cx="12599988" cy="20858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a:extLst>
              <a:ext uri="{FF2B5EF4-FFF2-40B4-BE49-F238E27FC236}">
                <a16:creationId xmlns:a16="http://schemas.microsoft.com/office/drawing/2014/main" id="{694CF2D9-FC25-4DC3-D56D-B9FE758A7BC7}"/>
              </a:ext>
            </a:extLst>
          </p:cNvPr>
          <p:cNvSpPr txBox="1"/>
          <p:nvPr/>
        </p:nvSpPr>
        <p:spPr>
          <a:xfrm>
            <a:off x="172249" y="423403"/>
            <a:ext cx="12255489" cy="1077218"/>
          </a:xfrm>
          <a:prstGeom prst="rect">
            <a:avLst/>
          </a:prstGeom>
          <a:noFill/>
        </p:spPr>
        <p:txBody>
          <a:bodyPr wrap="square" rtlCol="0">
            <a:spAutoFit/>
          </a:bodyPr>
          <a:lstStyle/>
          <a:p>
            <a:pPr algn="ctr"/>
            <a:r>
              <a:rPr lang="en-US" sz="3200" b="1" i="0" u="sng" strike="noStrike" baseline="0" dirty="0">
                <a:latin typeface="EYInterstate"/>
              </a:rPr>
              <a:t>Salary income of a Non—Resident Individual for services in connection with employment on a foreign ship —Section 10(6)(viii) of the Act</a:t>
            </a:r>
            <a:endParaRPr lang="en-US" sz="255800" b="1" u="sng" strike="noStrike" baseline="0" dirty="0">
              <a:latin typeface="EYInterstate"/>
            </a:endParaRPr>
          </a:p>
        </p:txBody>
      </p:sp>
    </p:spTree>
    <p:extLst>
      <p:ext uri="{BB962C8B-B14F-4D97-AF65-F5344CB8AC3E}">
        <p14:creationId xmlns:p14="http://schemas.microsoft.com/office/powerpoint/2010/main" val="3526553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BFAE1-45D3-4B3B-81D2-0BF25FA84FB8}"/>
              </a:ext>
            </a:extLst>
          </p:cNvPr>
          <p:cNvSpPr>
            <a:spLocks noGrp="1"/>
          </p:cNvSpPr>
          <p:nvPr>
            <p:ph type="title"/>
          </p:nvPr>
        </p:nvSpPr>
        <p:spPr>
          <a:xfrm>
            <a:off x="540196" y="584391"/>
            <a:ext cx="2705698" cy="1262643"/>
          </a:xfrm>
        </p:spPr>
        <p:txBody>
          <a:bodyPr>
            <a:normAutofit fontScale="9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IN" sz="5337" b="0" dirty="0">
                <a:solidFill>
                  <a:srgbClr val="FFE600"/>
                </a:solidFill>
                <a:latin typeface="EYInterstate"/>
              </a:rPr>
              <a:t>Content</a:t>
            </a:r>
            <a:endParaRPr lang="en-US" sz="3734" dirty="0"/>
          </a:p>
        </p:txBody>
      </p:sp>
      <p:sp>
        <p:nvSpPr>
          <p:cNvPr id="4" name="Shape">
            <a:extLst>
              <a:ext uri="{FF2B5EF4-FFF2-40B4-BE49-F238E27FC236}">
                <a16:creationId xmlns:a16="http://schemas.microsoft.com/office/drawing/2014/main" id="{0976F350-1AC8-AB4E-B8A7-5BAACEC83A22}"/>
              </a:ext>
            </a:extLst>
          </p:cNvPr>
          <p:cNvSpPr/>
          <p:nvPr/>
        </p:nvSpPr>
        <p:spPr>
          <a:xfrm>
            <a:off x="3535507" y="2416851"/>
            <a:ext cx="7652058" cy="1262643"/>
          </a:xfrm>
          <a:custGeom>
            <a:avLst/>
            <a:gdLst/>
            <a:ahLst/>
            <a:cxnLst>
              <a:cxn ang="0">
                <a:pos x="wd2" y="hd2"/>
              </a:cxn>
              <a:cxn ang="5400000">
                <a:pos x="wd2" y="hd2"/>
              </a:cxn>
              <a:cxn ang="10800000">
                <a:pos x="wd2" y="hd2"/>
              </a:cxn>
              <a:cxn ang="16200000">
                <a:pos x="wd2" y="hd2"/>
              </a:cxn>
            </a:cxnLst>
            <a:rect l="0" t="0" r="r" b="b"/>
            <a:pathLst>
              <a:path w="21600" h="21600" extrusionOk="0">
                <a:moveTo>
                  <a:pt x="20686" y="0"/>
                </a:moveTo>
                <a:lnTo>
                  <a:pt x="6074" y="0"/>
                </a:lnTo>
                <a:cubicBezTo>
                  <a:pt x="5902" y="0"/>
                  <a:pt x="5741" y="413"/>
                  <a:pt x="5619" y="1152"/>
                </a:cubicBezTo>
                <a:lnTo>
                  <a:pt x="3442" y="14342"/>
                </a:lnTo>
                <a:lnTo>
                  <a:pt x="2313" y="7128"/>
                </a:lnTo>
                <a:lnTo>
                  <a:pt x="1190" y="7128"/>
                </a:lnTo>
                <a:cubicBezTo>
                  <a:pt x="534" y="7128"/>
                  <a:pt x="0" y="10365"/>
                  <a:pt x="0" y="14342"/>
                </a:cubicBezTo>
                <a:lnTo>
                  <a:pt x="0" y="14342"/>
                </a:lnTo>
                <a:cubicBezTo>
                  <a:pt x="0" y="18319"/>
                  <a:pt x="534" y="21557"/>
                  <a:pt x="1190" y="21557"/>
                </a:cubicBezTo>
                <a:lnTo>
                  <a:pt x="2313" y="21557"/>
                </a:lnTo>
                <a:lnTo>
                  <a:pt x="2435" y="21600"/>
                </a:lnTo>
                <a:lnTo>
                  <a:pt x="5719" y="1695"/>
                </a:lnTo>
                <a:cubicBezTo>
                  <a:pt x="5798" y="1217"/>
                  <a:pt x="5902" y="956"/>
                  <a:pt x="6013" y="956"/>
                </a:cubicBezTo>
                <a:lnTo>
                  <a:pt x="20341" y="956"/>
                </a:lnTo>
                <a:cubicBezTo>
                  <a:pt x="20646" y="956"/>
                  <a:pt x="20890" y="2456"/>
                  <a:pt x="20890" y="4281"/>
                </a:cubicBezTo>
                <a:lnTo>
                  <a:pt x="20890" y="13755"/>
                </a:lnTo>
                <a:cubicBezTo>
                  <a:pt x="20890" y="14950"/>
                  <a:pt x="21048" y="15907"/>
                  <a:pt x="21245" y="15907"/>
                </a:cubicBezTo>
                <a:lnTo>
                  <a:pt x="21245" y="15907"/>
                </a:lnTo>
                <a:cubicBezTo>
                  <a:pt x="21442" y="15907"/>
                  <a:pt x="21600" y="14950"/>
                  <a:pt x="21600" y="13755"/>
                </a:cubicBezTo>
                <a:lnTo>
                  <a:pt x="21600" y="5541"/>
                </a:lnTo>
                <a:cubicBezTo>
                  <a:pt x="21600" y="2477"/>
                  <a:pt x="21191" y="0"/>
                  <a:pt x="20686" y="0"/>
                </a:cubicBezTo>
                <a:close/>
              </a:path>
            </a:pathLst>
          </a:custGeom>
          <a:solidFill>
            <a:schemeClr val="accent2"/>
          </a:solidFill>
          <a:ln w="12700">
            <a:miter lim="400000"/>
          </a:ln>
        </p:spPr>
        <p:txBody>
          <a:bodyPr lIns="38108" tIns="38108" rIns="38108" bIns="38108"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sz="3000">
                <a:solidFill>
                  <a:srgbClr val="FFFFFF"/>
                </a:solidFill>
              </a:defRPr>
            </a:pPr>
            <a:endParaRPr sz="3000"/>
          </a:p>
        </p:txBody>
      </p:sp>
      <p:sp>
        <p:nvSpPr>
          <p:cNvPr id="8" name="TextBox 7">
            <a:extLst>
              <a:ext uri="{FF2B5EF4-FFF2-40B4-BE49-F238E27FC236}">
                <a16:creationId xmlns:a16="http://schemas.microsoft.com/office/drawing/2014/main" id="{8F0ED6AC-9556-E949-A225-D5EB2BBFB8AE}"/>
              </a:ext>
            </a:extLst>
          </p:cNvPr>
          <p:cNvSpPr txBox="1"/>
          <p:nvPr/>
        </p:nvSpPr>
        <p:spPr>
          <a:xfrm>
            <a:off x="3617596" y="3042698"/>
            <a:ext cx="849566" cy="708014"/>
          </a:xfrm>
          <a:prstGeom prst="rect">
            <a:avLst/>
          </a:prstGeom>
          <a:noFill/>
        </p:spPr>
        <p:txBody>
          <a:bodyPr wrap="square" rtlCol="0" anchor="ctr">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4001" b="1" dirty="0">
                <a:solidFill>
                  <a:schemeClr val="bg1"/>
                </a:solidFill>
                <a:effectLst>
                  <a:outerShdw blurRad="38100" dist="38100" dir="2700000" algn="tl">
                    <a:srgbClr val="000000">
                      <a:alpha val="43137"/>
                    </a:srgbClr>
                  </a:outerShdw>
                </a:effectLst>
              </a:rPr>
              <a:t>02</a:t>
            </a:r>
          </a:p>
        </p:txBody>
      </p:sp>
      <p:sp>
        <p:nvSpPr>
          <p:cNvPr id="23" name="TextBox 18">
            <a:extLst>
              <a:ext uri="{FF2B5EF4-FFF2-40B4-BE49-F238E27FC236}">
                <a16:creationId xmlns:a16="http://schemas.microsoft.com/office/drawing/2014/main" id="{7919E68C-195F-3045-9846-E96A0F69DB79}"/>
              </a:ext>
            </a:extLst>
          </p:cNvPr>
          <p:cNvSpPr txBox="1"/>
          <p:nvPr/>
        </p:nvSpPr>
        <p:spPr>
          <a:xfrm>
            <a:off x="5710882" y="2650957"/>
            <a:ext cx="5154965" cy="830997"/>
          </a:xfrm>
          <a:prstGeom prst="rect">
            <a:avLst/>
          </a:prstGeom>
          <a:noFill/>
        </p:spPr>
        <p:txBody>
          <a:bodyPr wrap="square" lIns="0" rIns="0" rtlCol="0" anchor="b">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2400" b="1" dirty="0">
                <a:solidFill>
                  <a:srgbClr val="FFE600"/>
                </a:solidFill>
                <a:latin typeface="EYInterstate"/>
              </a:rPr>
              <a:t>Non-Resident in India v. Non-Resident Indians – Charge, Scope &amp; basis of tax</a:t>
            </a:r>
            <a:endParaRPr lang="en-US" sz="2400" b="1" noProof="1">
              <a:solidFill>
                <a:srgbClr val="FFE600"/>
              </a:solidFill>
              <a:latin typeface="EYInterstate"/>
            </a:endParaRPr>
          </a:p>
        </p:txBody>
      </p:sp>
      <p:sp>
        <p:nvSpPr>
          <p:cNvPr id="5" name="Shape">
            <a:extLst>
              <a:ext uri="{FF2B5EF4-FFF2-40B4-BE49-F238E27FC236}">
                <a16:creationId xmlns:a16="http://schemas.microsoft.com/office/drawing/2014/main" id="{090FDB14-8C91-AB46-A9AB-A66BA6E1F993}"/>
              </a:ext>
            </a:extLst>
          </p:cNvPr>
          <p:cNvSpPr/>
          <p:nvPr/>
        </p:nvSpPr>
        <p:spPr>
          <a:xfrm>
            <a:off x="3535507" y="3658992"/>
            <a:ext cx="7652058" cy="1262643"/>
          </a:xfrm>
          <a:custGeom>
            <a:avLst/>
            <a:gdLst/>
            <a:ahLst/>
            <a:cxnLst>
              <a:cxn ang="0">
                <a:pos x="wd2" y="hd2"/>
              </a:cxn>
              <a:cxn ang="5400000">
                <a:pos x="wd2" y="hd2"/>
              </a:cxn>
              <a:cxn ang="10800000">
                <a:pos x="wd2" y="hd2"/>
              </a:cxn>
              <a:cxn ang="16200000">
                <a:pos x="wd2" y="hd2"/>
              </a:cxn>
            </a:cxnLst>
            <a:rect l="0" t="0" r="r" b="b"/>
            <a:pathLst>
              <a:path w="21600" h="21600" extrusionOk="0">
                <a:moveTo>
                  <a:pt x="20686" y="0"/>
                </a:moveTo>
                <a:lnTo>
                  <a:pt x="6074" y="0"/>
                </a:lnTo>
                <a:cubicBezTo>
                  <a:pt x="5902" y="0"/>
                  <a:pt x="5741" y="413"/>
                  <a:pt x="5619" y="1152"/>
                </a:cubicBezTo>
                <a:lnTo>
                  <a:pt x="3442" y="14342"/>
                </a:lnTo>
                <a:lnTo>
                  <a:pt x="2313" y="7128"/>
                </a:lnTo>
                <a:lnTo>
                  <a:pt x="1190" y="7128"/>
                </a:lnTo>
                <a:cubicBezTo>
                  <a:pt x="534" y="7128"/>
                  <a:pt x="0" y="10365"/>
                  <a:pt x="0" y="14342"/>
                </a:cubicBezTo>
                <a:lnTo>
                  <a:pt x="0" y="14342"/>
                </a:lnTo>
                <a:cubicBezTo>
                  <a:pt x="0" y="18319"/>
                  <a:pt x="534" y="21557"/>
                  <a:pt x="1190" y="21557"/>
                </a:cubicBezTo>
                <a:lnTo>
                  <a:pt x="2313" y="21557"/>
                </a:lnTo>
                <a:lnTo>
                  <a:pt x="2435" y="21600"/>
                </a:lnTo>
                <a:lnTo>
                  <a:pt x="5719" y="1695"/>
                </a:lnTo>
                <a:cubicBezTo>
                  <a:pt x="5798" y="1217"/>
                  <a:pt x="5902" y="956"/>
                  <a:pt x="6013" y="956"/>
                </a:cubicBezTo>
                <a:lnTo>
                  <a:pt x="20341" y="956"/>
                </a:lnTo>
                <a:cubicBezTo>
                  <a:pt x="20646" y="956"/>
                  <a:pt x="20890" y="2456"/>
                  <a:pt x="20890" y="4281"/>
                </a:cubicBezTo>
                <a:lnTo>
                  <a:pt x="20890" y="13755"/>
                </a:lnTo>
                <a:cubicBezTo>
                  <a:pt x="20890" y="14950"/>
                  <a:pt x="21048" y="15907"/>
                  <a:pt x="21245" y="15907"/>
                </a:cubicBezTo>
                <a:lnTo>
                  <a:pt x="21245" y="15907"/>
                </a:lnTo>
                <a:cubicBezTo>
                  <a:pt x="21442" y="15907"/>
                  <a:pt x="21600" y="14950"/>
                  <a:pt x="21600" y="13755"/>
                </a:cubicBezTo>
                <a:lnTo>
                  <a:pt x="21600" y="5541"/>
                </a:lnTo>
                <a:cubicBezTo>
                  <a:pt x="21600" y="2499"/>
                  <a:pt x="21191" y="0"/>
                  <a:pt x="20686" y="0"/>
                </a:cubicBezTo>
                <a:close/>
              </a:path>
            </a:pathLst>
          </a:custGeom>
          <a:solidFill>
            <a:schemeClr val="accent6"/>
          </a:solidFill>
          <a:ln w="12700">
            <a:miter lim="400000"/>
          </a:ln>
        </p:spPr>
        <p:txBody>
          <a:bodyPr lIns="38108" tIns="38108" rIns="38108" bIns="38108"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sz="3000">
                <a:solidFill>
                  <a:srgbClr val="FFFFFF"/>
                </a:solidFill>
              </a:defRPr>
            </a:pPr>
            <a:endParaRPr sz="3000"/>
          </a:p>
        </p:txBody>
      </p:sp>
      <p:sp>
        <p:nvSpPr>
          <p:cNvPr id="9" name="TextBox 12">
            <a:extLst>
              <a:ext uri="{FF2B5EF4-FFF2-40B4-BE49-F238E27FC236}">
                <a16:creationId xmlns:a16="http://schemas.microsoft.com/office/drawing/2014/main" id="{3A0171CC-9CEC-014B-917C-278F45C563E6}"/>
              </a:ext>
            </a:extLst>
          </p:cNvPr>
          <p:cNvSpPr txBox="1"/>
          <p:nvPr/>
        </p:nvSpPr>
        <p:spPr>
          <a:xfrm>
            <a:off x="3617596" y="4060941"/>
            <a:ext cx="849566" cy="708014"/>
          </a:xfrm>
          <a:prstGeom prst="rect">
            <a:avLst/>
          </a:prstGeom>
          <a:noFill/>
        </p:spPr>
        <p:txBody>
          <a:bodyPr wrap="square" rtlCol="0" anchor="ctr">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4001" b="1" dirty="0">
                <a:solidFill>
                  <a:schemeClr val="bg1"/>
                </a:solidFill>
                <a:effectLst>
                  <a:outerShdw blurRad="38100" dist="38100" dir="2700000" algn="tl">
                    <a:srgbClr val="000000">
                      <a:alpha val="43137"/>
                    </a:srgbClr>
                  </a:outerShdw>
                </a:effectLst>
              </a:rPr>
              <a:t>03</a:t>
            </a:r>
          </a:p>
        </p:txBody>
      </p:sp>
      <p:sp>
        <p:nvSpPr>
          <p:cNvPr id="21" name="TextBox 21">
            <a:extLst>
              <a:ext uri="{FF2B5EF4-FFF2-40B4-BE49-F238E27FC236}">
                <a16:creationId xmlns:a16="http://schemas.microsoft.com/office/drawing/2014/main" id="{1190A923-09C9-964C-A4E0-31076403BEBA}"/>
              </a:ext>
            </a:extLst>
          </p:cNvPr>
          <p:cNvSpPr txBox="1"/>
          <p:nvPr/>
        </p:nvSpPr>
        <p:spPr>
          <a:xfrm>
            <a:off x="5710882" y="3821130"/>
            <a:ext cx="5154965" cy="830997"/>
          </a:xfrm>
          <a:prstGeom prst="rect">
            <a:avLst/>
          </a:prstGeom>
          <a:noFill/>
        </p:spPr>
        <p:txBody>
          <a:bodyPr wrap="square" lIns="0" rIns="0" rtlCol="0" anchor="b">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IN" sz="2400" b="1" dirty="0">
                <a:solidFill>
                  <a:srgbClr val="FFE600"/>
                </a:solidFill>
                <a:latin typeface="EYInterstate"/>
              </a:rPr>
              <a:t>Non-Resident Taxation - Comparative Analysis under ITA and DTAAs</a:t>
            </a:r>
            <a:endParaRPr lang="en-US" sz="2400" b="1" noProof="1"/>
          </a:p>
        </p:txBody>
      </p:sp>
      <p:sp>
        <p:nvSpPr>
          <p:cNvPr id="3" name="Shape">
            <a:extLst>
              <a:ext uri="{FF2B5EF4-FFF2-40B4-BE49-F238E27FC236}">
                <a16:creationId xmlns:a16="http://schemas.microsoft.com/office/drawing/2014/main" id="{FB9A9158-A7B1-CA41-91B1-380989E8B30D}"/>
              </a:ext>
            </a:extLst>
          </p:cNvPr>
          <p:cNvSpPr/>
          <p:nvPr/>
        </p:nvSpPr>
        <p:spPr>
          <a:xfrm>
            <a:off x="3535507" y="1251322"/>
            <a:ext cx="7652058" cy="1262643"/>
          </a:xfrm>
          <a:custGeom>
            <a:avLst/>
            <a:gdLst/>
            <a:ahLst/>
            <a:cxnLst>
              <a:cxn ang="0">
                <a:pos x="wd2" y="hd2"/>
              </a:cxn>
              <a:cxn ang="5400000">
                <a:pos x="wd2" y="hd2"/>
              </a:cxn>
              <a:cxn ang="10800000">
                <a:pos x="wd2" y="hd2"/>
              </a:cxn>
              <a:cxn ang="16200000">
                <a:pos x="wd2" y="hd2"/>
              </a:cxn>
            </a:cxnLst>
            <a:rect l="0" t="0" r="r" b="b"/>
            <a:pathLst>
              <a:path w="21600" h="21600" extrusionOk="0">
                <a:moveTo>
                  <a:pt x="20686" y="0"/>
                </a:moveTo>
                <a:lnTo>
                  <a:pt x="6074" y="0"/>
                </a:lnTo>
                <a:cubicBezTo>
                  <a:pt x="5902" y="0"/>
                  <a:pt x="5741" y="413"/>
                  <a:pt x="5619" y="1152"/>
                </a:cubicBezTo>
                <a:lnTo>
                  <a:pt x="3442" y="14342"/>
                </a:lnTo>
                <a:lnTo>
                  <a:pt x="2313" y="7128"/>
                </a:lnTo>
                <a:lnTo>
                  <a:pt x="1190" y="7128"/>
                </a:lnTo>
                <a:cubicBezTo>
                  <a:pt x="534" y="7128"/>
                  <a:pt x="0" y="10365"/>
                  <a:pt x="0" y="14342"/>
                </a:cubicBezTo>
                <a:lnTo>
                  <a:pt x="0" y="14342"/>
                </a:lnTo>
                <a:cubicBezTo>
                  <a:pt x="0" y="18319"/>
                  <a:pt x="534" y="21557"/>
                  <a:pt x="1190" y="21557"/>
                </a:cubicBezTo>
                <a:lnTo>
                  <a:pt x="2313" y="21557"/>
                </a:lnTo>
                <a:lnTo>
                  <a:pt x="2435" y="21600"/>
                </a:lnTo>
                <a:lnTo>
                  <a:pt x="5719" y="1695"/>
                </a:lnTo>
                <a:cubicBezTo>
                  <a:pt x="5798" y="1217"/>
                  <a:pt x="5902" y="956"/>
                  <a:pt x="6013" y="956"/>
                </a:cubicBezTo>
                <a:lnTo>
                  <a:pt x="20341" y="956"/>
                </a:lnTo>
                <a:cubicBezTo>
                  <a:pt x="20646" y="956"/>
                  <a:pt x="20890" y="2456"/>
                  <a:pt x="20890" y="4281"/>
                </a:cubicBezTo>
                <a:lnTo>
                  <a:pt x="20890" y="13755"/>
                </a:lnTo>
                <a:cubicBezTo>
                  <a:pt x="20890" y="14950"/>
                  <a:pt x="21048" y="15907"/>
                  <a:pt x="21245" y="15907"/>
                </a:cubicBezTo>
                <a:lnTo>
                  <a:pt x="21245" y="15907"/>
                </a:lnTo>
                <a:cubicBezTo>
                  <a:pt x="21442" y="15907"/>
                  <a:pt x="21600" y="14950"/>
                  <a:pt x="21600" y="13755"/>
                </a:cubicBezTo>
                <a:lnTo>
                  <a:pt x="21600" y="5541"/>
                </a:lnTo>
                <a:cubicBezTo>
                  <a:pt x="21600" y="2477"/>
                  <a:pt x="21191" y="0"/>
                  <a:pt x="20686" y="0"/>
                </a:cubicBezTo>
                <a:close/>
              </a:path>
            </a:pathLst>
          </a:custGeom>
          <a:solidFill>
            <a:schemeClr val="accent3"/>
          </a:solidFill>
          <a:ln w="12700">
            <a:miter lim="400000"/>
          </a:ln>
        </p:spPr>
        <p:txBody>
          <a:bodyPr lIns="38108" tIns="38108" rIns="38108" bIns="38108"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sz="3000">
                <a:solidFill>
                  <a:srgbClr val="FFFFFF"/>
                </a:solidFill>
              </a:defRPr>
            </a:pPr>
            <a:endParaRPr sz="3000"/>
          </a:p>
        </p:txBody>
      </p:sp>
      <p:sp>
        <p:nvSpPr>
          <p:cNvPr id="7" name="TextBox 2">
            <a:extLst>
              <a:ext uri="{FF2B5EF4-FFF2-40B4-BE49-F238E27FC236}">
                <a16:creationId xmlns:a16="http://schemas.microsoft.com/office/drawing/2014/main" id="{D9EC1E50-A42C-5248-8AF8-B88D3CF5602F}"/>
              </a:ext>
            </a:extLst>
          </p:cNvPr>
          <p:cNvSpPr txBox="1"/>
          <p:nvPr/>
        </p:nvSpPr>
        <p:spPr>
          <a:xfrm>
            <a:off x="3448917" y="1806031"/>
            <a:ext cx="1100704" cy="708014"/>
          </a:xfrm>
          <a:prstGeom prst="rect">
            <a:avLst/>
          </a:prstGeom>
          <a:noFill/>
        </p:spPr>
        <p:txBody>
          <a:bodyPr wrap="square" rtlCol="0" anchor="ctr">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4001" b="1" dirty="0">
                <a:solidFill>
                  <a:schemeClr val="bg1"/>
                </a:solidFill>
                <a:effectLst>
                  <a:outerShdw blurRad="38100" dist="38100" dir="2700000" algn="tl">
                    <a:srgbClr val="000000">
                      <a:alpha val="43137"/>
                    </a:srgbClr>
                  </a:outerShdw>
                </a:effectLst>
              </a:rPr>
              <a:t>01</a:t>
            </a:r>
          </a:p>
        </p:txBody>
      </p:sp>
      <p:sp>
        <p:nvSpPr>
          <p:cNvPr id="25" name="TextBox 15">
            <a:extLst>
              <a:ext uri="{FF2B5EF4-FFF2-40B4-BE49-F238E27FC236}">
                <a16:creationId xmlns:a16="http://schemas.microsoft.com/office/drawing/2014/main" id="{0285A1CD-CBE7-2A48-BAB2-1904B5658B15}"/>
              </a:ext>
            </a:extLst>
          </p:cNvPr>
          <p:cNvSpPr txBox="1"/>
          <p:nvPr/>
        </p:nvSpPr>
        <p:spPr>
          <a:xfrm>
            <a:off x="5710882" y="1618586"/>
            <a:ext cx="5154965" cy="461665"/>
          </a:xfrm>
          <a:prstGeom prst="rect">
            <a:avLst/>
          </a:prstGeom>
          <a:noFill/>
        </p:spPr>
        <p:txBody>
          <a:bodyPr wrap="square" lIns="0" rIns="0" rtlCol="0" anchor="b">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2400" b="1" dirty="0">
                <a:solidFill>
                  <a:srgbClr val="FFE600"/>
                </a:solidFill>
                <a:latin typeface="EYInterstate"/>
              </a:rPr>
              <a:t>Non-Resident Taxation –  New Horizons</a:t>
            </a:r>
            <a:endParaRPr lang="en-US" sz="2400" b="1" noProof="1"/>
          </a:p>
        </p:txBody>
      </p:sp>
      <p:sp>
        <p:nvSpPr>
          <p:cNvPr id="6" name="Shape">
            <a:extLst>
              <a:ext uri="{FF2B5EF4-FFF2-40B4-BE49-F238E27FC236}">
                <a16:creationId xmlns:a16="http://schemas.microsoft.com/office/drawing/2014/main" id="{EDBE537E-97E2-ED44-BD0C-28D0F7B2FF59}"/>
              </a:ext>
            </a:extLst>
          </p:cNvPr>
          <p:cNvSpPr/>
          <p:nvPr/>
        </p:nvSpPr>
        <p:spPr>
          <a:xfrm>
            <a:off x="3535507" y="4819128"/>
            <a:ext cx="7652058" cy="1262643"/>
          </a:xfrm>
          <a:custGeom>
            <a:avLst/>
            <a:gdLst/>
            <a:ahLst/>
            <a:cxnLst>
              <a:cxn ang="0">
                <a:pos x="wd2" y="hd2"/>
              </a:cxn>
              <a:cxn ang="5400000">
                <a:pos x="wd2" y="hd2"/>
              </a:cxn>
              <a:cxn ang="10800000">
                <a:pos x="wd2" y="hd2"/>
              </a:cxn>
              <a:cxn ang="16200000">
                <a:pos x="wd2" y="hd2"/>
              </a:cxn>
            </a:cxnLst>
            <a:rect l="0" t="0" r="r" b="b"/>
            <a:pathLst>
              <a:path w="21600" h="21600" extrusionOk="0">
                <a:moveTo>
                  <a:pt x="20686" y="0"/>
                </a:moveTo>
                <a:lnTo>
                  <a:pt x="6074" y="0"/>
                </a:lnTo>
                <a:cubicBezTo>
                  <a:pt x="5902" y="0"/>
                  <a:pt x="5741" y="413"/>
                  <a:pt x="5619" y="1152"/>
                </a:cubicBezTo>
                <a:lnTo>
                  <a:pt x="3442" y="14342"/>
                </a:lnTo>
                <a:lnTo>
                  <a:pt x="2313" y="7128"/>
                </a:lnTo>
                <a:lnTo>
                  <a:pt x="1190" y="7128"/>
                </a:lnTo>
                <a:cubicBezTo>
                  <a:pt x="534" y="7128"/>
                  <a:pt x="0" y="10365"/>
                  <a:pt x="0" y="14342"/>
                </a:cubicBezTo>
                <a:lnTo>
                  <a:pt x="0" y="14342"/>
                </a:lnTo>
                <a:cubicBezTo>
                  <a:pt x="0" y="18319"/>
                  <a:pt x="534" y="21557"/>
                  <a:pt x="1190" y="21557"/>
                </a:cubicBezTo>
                <a:lnTo>
                  <a:pt x="2313" y="21557"/>
                </a:lnTo>
                <a:lnTo>
                  <a:pt x="2435" y="21600"/>
                </a:lnTo>
                <a:lnTo>
                  <a:pt x="5719" y="1695"/>
                </a:lnTo>
                <a:cubicBezTo>
                  <a:pt x="5798" y="1217"/>
                  <a:pt x="5902" y="956"/>
                  <a:pt x="6013" y="956"/>
                </a:cubicBezTo>
                <a:lnTo>
                  <a:pt x="20341" y="956"/>
                </a:lnTo>
                <a:cubicBezTo>
                  <a:pt x="20646" y="956"/>
                  <a:pt x="20890" y="2456"/>
                  <a:pt x="20890" y="4281"/>
                </a:cubicBezTo>
                <a:lnTo>
                  <a:pt x="20890" y="13755"/>
                </a:lnTo>
                <a:cubicBezTo>
                  <a:pt x="20890" y="14950"/>
                  <a:pt x="21048" y="15907"/>
                  <a:pt x="21245" y="15907"/>
                </a:cubicBezTo>
                <a:lnTo>
                  <a:pt x="21245" y="15907"/>
                </a:lnTo>
                <a:cubicBezTo>
                  <a:pt x="21442" y="15907"/>
                  <a:pt x="21600" y="14950"/>
                  <a:pt x="21600" y="13755"/>
                </a:cubicBezTo>
                <a:lnTo>
                  <a:pt x="21600" y="5541"/>
                </a:lnTo>
                <a:cubicBezTo>
                  <a:pt x="21600" y="2477"/>
                  <a:pt x="21191" y="0"/>
                  <a:pt x="20686" y="0"/>
                </a:cubicBezTo>
                <a:close/>
              </a:path>
            </a:pathLst>
          </a:custGeom>
          <a:solidFill>
            <a:schemeClr val="accent5"/>
          </a:solidFill>
          <a:ln w="12700">
            <a:miter lim="400000"/>
          </a:ln>
        </p:spPr>
        <p:txBody>
          <a:bodyPr lIns="38108" tIns="38108" rIns="38108" bIns="38108"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sz="3000">
                <a:solidFill>
                  <a:srgbClr val="FFFFFF"/>
                </a:solidFill>
              </a:defRPr>
            </a:pPr>
            <a:endParaRPr sz="3000"/>
          </a:p>
        </p:txBody>
      </p:sp>
      <p:sp>
        <p:nvSpPr>
          <p:cNvPr id="10" name="TextBox 13">
            <a:extLst>
              <a:ext uri="{FF2B5EF4-FFF2-40B4-BE49-F238E27FC236}">
                <a16:creationId xmlns:a16="http://schemas.microsoft.com/office/drawing/2014/main" id="{7B3045DB-6591-1646-81CC-FB7EE905416B}"/>
              </a:ext>
            </a:extLst>
          </p:cNvPr>
          <p:cNvSpPr txBox="1"/>
          <p:nvPr/>
        </p:nvSpPr>
        <p:spPr>
          <a:xfrm>
            <a:off x="3617596" y="5079185"/>
            <a:ext cx="849566" cy="708014"/>
          </a:xfrm>
          <a:prstGeom prst="rect">
            <a:avLst/>
          </a:prstGeom>
          <a:noFill/>
        </p:spPr>
        <p:txBody>
          <a:bodyPr wrap="square" rtlCol="0" anchor="ctr">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4001" b="1" dirty="0">
                <a:solidFill>
                  <a:schemeClr val="bg1"/>
                </a:solidFill>
                <a:effectLst>
                  <a:outerShdw blurRad="38100" dist="38100" dir="2700000" algn="tl">
                    <a:srgbClr val="000000">
                      <a:alpha val="43137"/>
                    </a:srgbClr>
                  </a:outerShdw>
                </a:effectLst>
              </a:rPr>
              <a:t>04</a:t>
            </a:r>
          </a:p>
        </p:txBody>
      </p:sp>
      <p:sp>
        <p:nvSpPr>
          <p:cNvPr id="19" name="TextBox 24">
            <a:extLst>
              <a:ext uri="{FF2B5EF4-FFF2-40B4-BE49-F238E27FC236}">
                <a16:creationId xmlns:a16="http://schemas.microsoft.com/office/drawing/2014/main" id="{890CEB9D-53B2-6D41-BBCC-F2E241AAE13D}"/>
              </a:ext>
            </a:extLst>
          </p:cNvPr>
          <p:cNvSpPr txBox="1"/>
          <p:nvPr/>
        </p:nvSpPr>
        <p:spPr>
          <a:xfrm>
            <a:off x="5689174" y="5009286"/>
            <a:ext cx="4967381" cy="461665"/>
          </a:xfrm>
          <a:prstGeom prst="rect">
            <a:avLst/>
          </a:prstGeom>
          <a:noFill/>
        </p:spPr>
        <p:txBody>
          <a:bodyPr wrap="square" lIns="0" rIns="0" rtlCol="0" anchor="b">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IN" sz="2400" b="1" dirty="0">
                <a:solidFill>
                  <a:srgbClr val="FFE600"/>
                </a:solidFill>
                <a:latin typeface="EYInterstate"/>
              </a:rPr>
              <a:t>Presumptive tax provisions for NR</a:t>
            </a:r>
            <a:endParaRPr lang="en-US" sz="2400" b="1" noProof="1"/>
          </a:p>
        </p:txBody>
      </p:sp>
      <p:sp>
        <p:nvSpPr>
          <p:cNvPr id="28" name="Rectangle 27">
            <a:extLst>
              <a:ext uri="{FF2B5EF4-FFF2-40B4-BE49-F238E27FC236}">
                <a16:creationId xmlns:a16="http://schemas.microsoft.com/office/drawing/2014/main" id="{C5609771-B7C8-C39B-E6D1-D5603A2144BC}"/>
              </a:ext>
            </a:extLst>
          </p:cNvPr>
          <p:cNvSpPr/>
          <p:nvPr/>
        </p:nvSpPr>
        <p:spPr>
          <a:xfrm>
            <a:off x="3448917" y="9135871"/>
            <a:ext cx="5897500" cy="40729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2831"/>
          </a:p>
        </p:txBody>
      </p:sp>
      <p:sp>
        <p:nvSpPr>
          <p:cNvPr id="31" name="Shape">
            <a:extLst>
              <a:ext uri="{FF2B5EF4-FFF2-40B4-BE49-F238E27FC236}">
                <a16:creationId xmlns:a16="http://schemas.microsoft.com/office/drawing/2014/main" id="{967504C7-0D81-5270-699A-17B7F0839C4E}"/>
              </a:ext>
            </a:extLst>
          </p:cNvPr>
          <p:cNvSpPr/>
          <p:nvPr/>
        </p:nvSpPr>
        <p:spPr>
          <a:xfrm>
            <a:off x="3535507" y="5888063"/>
            <a:ext cx="7652058" cy="1262643"/>
          </a:xfrm>
          <a:custGeom>
            <a:avLst/>
            <a:gdLst/>
            <a:ahLst/>
            <a:cxnLst>
              <a:cxn ang="0">
                <a:pos x="wd2" y="hd2"/>
              </a:cxn>
              <a:cxn ang="5400000">
                <a:pos x="wd2" y="hd2"/>
              </a:cxn>
              <a:cxn ang="10800000">
                <a:pos x="wd2" y="hd2"/>
              </a:cxn>
              <a:cxn ang="16200000">
                <a:pos x="wd2" y="hd2"/>
              </a:cxn>
            </a:cxnLst>
            <a:rect l="0" t="0" r="r" b="b"/>
            <a:pathLst>
              <a:path w="21600" h="21600" extrusionOk="0">
                <a:moveTo>
                  <a:pt x="20686" y="0"/>
                </a:moveTo>
                <a:lnTo>
                  <a:pt x="6074" y="0"/>
                </a:lnTo>
                <a:cubicBezTo>
                  <a:pt x="5902" y="0"/>
                  <a:pt x="5741" y="413"/>
                  <a:pt x="5619" y="1152"/>
                </a:cubicBezTo>
                <a:lnTo>
                  <a:pt x="3442" y="14342"/>
                </a:lnTo>
                <a:lnTo>
                  <a:pt x="2313" y="7128"/>
                </a:lnTo>
                <a:lnTo>
                  <a:pt x="1190" y="7128"/>
                </a:lnTo>
                <a:cubicBezTo>
                  <a:pt x="534" y="7128"/>
                  <a:pt x="0" y="10365"/>
                  <a:pt x="0" y="14342"/>
                </a:cubicBezTo>
                <a:lnTo>
                  <a:pt x="0" y="14342"/>
                </a:lnTo>
                <a:cubicBezTo>
                  <a:pt x="0" y="18319"/>
                  <a:pt x="534" y="21557"/>
                  <a:pt x="1190" y="21557"/>
                </a:cubicBezTo>
                <a:lnTo>
                  <a:pt x="2313" y="21557"/>
                </a:lnTo>
                <a:lnTo>
                  <a:pt x="2435" y="21600"/>
                </a:lnTo>
                <a:lnTo>
                  <a:pt x="5719" y="1695"/>
                </a:lnTo>
                <a:cubicBezTo>
                  <a:pt x="5798" y="1217"/>
                  <a:pt x="5902" y="956"/>
                  <a:pt x="6013" y="956"/>
                </a:cubicBezTo>
                <a:lnTo>
                  <a:pt x="20341" y="956"/>
                </a:lnTo>
                <a:cubicBezTo>
                  <a:pt x="20646" y="956"/>
                  <a:pt x="20890" y="2456"/>
                  <a:pt x="20890" y="4281"/>
                </a:cubicBezTo>
                <a:lnTo>
                  <a:pt x="20890" y="13755"/>
                </a:lnTo>
                <a:cubicBezTo>
                  <a:pt x="20890" y="14950"/>
                  <a:pt x="21048" y="15907"/>
                  <a:pt x="21245" y="15907"/>
                </a:cubicBezTo>
                <a:lnTo>
                  <a:pt x="21245" y="15907"/>
                </a:lnTo>
                <a:cubicBezTo>
                  <a:pt x="21442" y="15907"/>
                  <a:pt x="21600" y="14950"/>
                  <a:pt x="21600" y="13755"/>
                </a:cubicBezTo>
                <a:lnTo>
                  <a:pt x="21600" y="5541"/>
                </a:lnTo>
                <a:cubicBezTo>
                  <a:pt x="21600" y="2477"/>
                  <a:pt x="21191" y="0"/>
                  <a:pt x="20686" y="0"/>
                </a:cubicBezTo>
                <a:close/>
              </a:path>
            </a:pathLst>
          </a:custGeom>
          <a:solidFill>
            <a:schemeClr val="accent3"/>
          </a:solidFill>
          <a:ln w="12700">
            <a:miter lim="400000"/>
          </a:ln>
        </p:spPr>
        <p:txBody>
          <a:bodyPr lIns="38108" tIns="38108" rIns="38108" bIns="38108"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sz="3000">
                <a:solidFill>
                  <a:srgbClr val="FFFFFF"/>
                </a:solidFill>
              </a:defRPr>
            </a:pPr>
            <a:endParaRPr sz="3000"/>
          </a:p>
        </p:txBody>
      </p:sp>
      <p:sp>
        <p:nvSpPr>
          <p:cNvPr id="32" name="TextBox 15">
            <a:extLst>
              <a:ext uri="{FF2B5EF4-FFF2-40B4-BE49-F238E27FC236}">
                <a16:creationId xmlns:a16="http://schemas.microsoft.com/office/drawing/2014/main" id="{E389A6CE-F6B0-1215-5F27-D4CB95886028}"/>
              </a:ext>
            </a:extLst>
          </p:cNvPr>
          <p:cNvSpPr txBox="1"/>
          <p:nvPr/>
        </p:nvSpPr>
        <p:spPr>
          <a:xfrm>
            <a:off x="5689053" y="6137070"/>
            <a:ext cx="5176794" cy="830997"/>
          </a:xfrm>
          <a:prstGeom prst="rect">
            <a:avLst/>
          </a:prstGeom>
          <a:noFill/>
        </p:spPr>
        <p:txBody>
          <a:bodyPr wrap="square" lIns="0" rIns="0" rtlCol="0" anchor="b">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IN" sz="2400" b="1" dirty="0">
                <a:solidFill>
                  <a:srgbClr val="FFE600"/>
                </a:solidFill>
                <a:latin typeface="EYInterstate"/>
              </a:rPr>
              <a:t>NR Taxation –Special treatment for NRI</a:t>
            </a:r>
            <a:endParaRPr lang="en-US" sz="2400" b="1" noProof="1"/>
          </a:p>
          <a:p>
            <a:endParaRPr lang="en-US" sz="2400" b="1" noProof="1"/>
          </a:p>
        </p:txBody>
      </p:sp>
      <p:sp>
        <p:nvSpPr>
          <p:cNvPr id="34" name="Shape">
            <a:extLst>
              <a:ext uri="{FF2B5EF4-FFF2-40B4-BE49-F238E27FC236}">
                <a16:creationId xmlns:a16="http://schemas.microsoft.com/office/drawing/2014/main" id="{338A6B5F-8BE4-4EFC-6CE1-03C2B72BF579}"/>
              </a:ext>
            </a:extLst>
          </p:cNvPr>
          <p:cNvSpPr/>
          <p:nvPr/>
        </p:nvSpPr>
        <p:spPr>
          <a:xfrm>
            <a:off x="3535507" y="7109703"/>
            <a:ext cx="7652058" cy="1262643"/>
          </a:xfrm>
          <a:custGeom>
            <a:avLst/>
            <a:gdLst/>
            <a:ahLst/>
            <a:cxnLst>
              <a:cxn ang="0">
                <a:pos x="wd2" y="hd2"/>
              </a:cxn>
              <a:cxn ang="5400000">
                <a:pos x="wd2" y="hd2"/>
              </a:cxn>
              <a:cxn ang="10800000">
                <a:pos x="wd2" y="hd2"/>
              </a:cxn>
              <a:cxn ang="16200000">
                <a:pos x="wd2" y="hd2"/>
              </a:cxn>
            </a:cxnLst>
            <a:rect l="0" t="0" r="r" b="b"/>
            <a:pathLst>
              <a:path w="21600" h="21600" extrusionOk="0">
                <a:moveTo>
                  <a:pt x="20686" y="0"/>
                </a:moveTo>
                <a:lnTo>
                  <a:pt x="6074" y="0"/>
                </a:lnTo>
                <a:cubicBezTo>
                  <a:pt x="5902" y="0"/>
                  <a:pt x="5741" y="413"/>
                  <a:pt x="5619" y="1152"/>
                </a:cubicBezTo>
                <a:lnTo>
                  <a:pt x="3442" y="14342"/>
                </a:lnTo>
                <a:lnTo>
                  <a:pt x="2313" y="7128"/>
                </a:lnTo>
                <a:lnTo>
                  <a:pt x="1190" y="7128"/>
                </a:lnTo>
                <a:cubicBezTo>
                  <a:pt x="534" y="7128"/>
                  <a:pt x="0" y="10365"/>
                  <a:pt x="0" y="14342"/>
                </a:cubicBezTo>
                <a:lnTo>
                  <a:pt x="0" y="14342"/>
                </a:lnTo>
                <a:cubicBezTo>
                  <a:pt x="0" y="18319"/>
                  <a:pt x="534" y="21557"/>
                  <a:pt x="1190" y="21557"/>
                </a:cubicBezTo>
                <a:lnTo>
                  <a:pt x="2313" y="21557"/>
                </a:lnTo>
                <a:lnTo>
                  <a:pt x="2435" y="21600"/>
                </a:lnTo>
                <a:lnTo>
                  <a:pt x="5719" y="1695"/>
                </a:lnTo>
                <a:cubicBezTo>
                  <a:pt x="5798" y="1217"/>
                  <a:pt x="5902" y="956"/>
                  <a:pt x="6013" y="956"/>
                </a:cubicBezTo>
                <a:lnTo>
                  <a:pt x="20341" y="956"/>
                </a:lnTo>
                <a:cubicBezTo>
                  <a:pt x="20646" y="956"/>
                  <a:pt x="20890" y="2456"/>
                  <a:pt x="20890" y="4281"/>
                </a:cubicBezTo>
                <a:lnTo>
                  <a:pt x="20890" y="13755"/>
                </a:lnTo>
                <a:cubicBezTo>
                  <a:pt x="20890" y="14950"/>
                  <a:pt x="21048" y="15907"/>
                  <a:pt x="21245" y="15907"/>
                </a:cubicBezTo>
                <a:lnTo>
                  <a:pt x="21245" y="15907"/>
                </a:lnTo>
                <a:cubicBezTo>
                  <a:pt x="21442" y="15907"/>
                  <a:pt x="21600" y="14950"/>
                  <a:pt x="21600" y="13755"/>
                </a:cubicBezTo>
                <a:lnTo>
                  <a:pt x="21600" y="5541"/>
                </a:lnTo>
                <a:cubicBezTo>
                  <a:pt x="21600" y="2499"/>
                  <a:pt x="21191" y="0"/>
                  <a:pt x="20686" y="0"/>
                </a:cubicBezTo>
                <a:close/>
              </a:path>
            </a:pathLst>
          </a:custGeom>
          <a:solidFill>
            <a:schemeClr val="accent6"/>
          </a:solidFill>
          <a:ln w="12700">
            <a:miter lim="400000"/>
          </a:ln>
        </p:spPr>
        <p:txBody>
          <a:bodyPr lIns="38108" tIns="38108" rIns="38108" bIns="38108"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sz="3000">
                <a:solidFill>
                  <a:srgbClr val="FFFFFF"/>
                </a:solidFill>
              </a:defRPr>
            </a:pPr>
            <a:endParaRPr sz="3000"/>
          </a:p>
        </p:txBody>
      </p:sp>
      <p:sp>
        <p:nvSpPr>
          <p:cNvPr id="35" name="TextBox 15">
            <a:extLst>
              <a:ext uri="{FF2B5EF4-FFF2-40B4-BE49-F238E27FC236}">
                <a16:creationId xmlns:a16="http://schemas.microsoft.com/office/drawing/2014/main" id="{010F615C-8E29-12FF-84E9-FA50E2493984}"/>
              </a:ext>
            </a:extLst>
          </p:cNvPr>
          <p:cNvSpPr txBox="1"/>
          <p:nvPr/>
        </p:nvSpPr>
        <p:spPr>
          <a:xfrm>
            <a:off x="5689053" y="7172017"/>
            <a:ext cx="5344796" cy="1200329"/>
          </a:xfrm>
          <a:prstGeom prst="rect">
            <a:avLst/>
          </a:prstGeom>
          <a:noFill/>
        </p:spPr>
        <p:txBody>
          <a:bodyPr wrap="square" lIns="0" rIns="0" rtlCol="0" anchor="b">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2400" dirty="0">
                <a:solidFill>
                  <a:srgbClr val="FFE600"/>
                </a:solidFill>
                <a:latin typeface="EYInterstate"/>
              </a:rPr>
              <a:t>T</a:t>
            </a:r>
            <a:r>
              <a:rPr lang="en-US" sz="2400" b="1" dirty="0">
                <a:solidFill>
                  <a:srgbClr val="FFE600"/>
                </a:solidFill>
                <a:latin typeface="EYInterstate"/>
              </a:rPr>
              <a:t>ax Return of Non-Residents – Practical Aspects</a:t>
            </a:r>
            <a:endParaRPr lang="en-US" sz="2400" b="1" noProof="1"/>
          </a:p>
          <a:p>
            <a:endParaRPr lang="en-US" sz="2400" b="1" noProof="1"/>
          </a:p>
        </p:txBody>
      </p:sp>
      <p:sp>
        <p:nvSpPr>
          <p:cNvPr id="36" name="TextBox 13">
            <a:extLst>
              <a:ext uri="{FF2B5EF4-FFF2-40B4-BE49-F238E27FC236}">
                <a16:creationId xmlns:a16="http://schemas.microsoft.com/office/drawing/2014/main" id="{D8FA55FE-0456-7278-2397-66C45CFF0D1E}"/>
              </a:ext>
            </a:extLst>
          </p:cNvPr>
          <p:cNvSpPr txBox="1"/>
          <p:nvPr/>
        </p:nvSpPr>
        <p:spPr>
          <a:xfrm>
            <a:off x="3652566" y="6289987"/>
            <a:ext cx="849566" cy="708014"/>
          </a:xfrm>
          <a:prstGeom prst="rect">
            <a:avLst/>
          </a:prstGeom>
          <a:noFill/>
        </p:spPr>
        <p:txBody>
          <a:bodyPr wrap="square" rtlCol="0" anchor="ctr">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4001" b="1" dirty="0">
                <a:solidFill>
                  <a:schemeClr val="bg1"/>
                </a:solidFill>
                <a:effectLst>
                  <a:outerShdw blurRad="38100" dist="38100" dir="2700000" algn="tl">
                    <a:srgbClr val="000000">
                      <a:alpha val="43137"/>
                    </a:srgbClr>
                  </a:outerShdw>
                </a:effectLst>
              </a:rPr>
              <a:t>05</a:t>
            </a:r>
          </a:p>
        </p:txBody>
      </p:sp>
      <p:sp>
        <p:nvSpPr>
          <p:cNvPr id="37" name="TextBox 13">
            <a:extLst>
              <a:ext uri="{FF2B5EF4-FFF2-40B4-BE49-F238E27FC236}">
                <a16:creationId xmlns:a16="http://schemas.microsoft.com/office/drawing/2014/main" id="{8C53A409-E466-CA8B-016D-45FAF08BFC26}"/>
              </a:ext>
            </a:extLst>
          </p:cNvPr>
          <p:cNvSpPr txBox="1"/>
          <p:nvPr/>
        </p:nvSpPr>
        <p:spPr>
          <a:xfrm>
            <a:off x="3652566" y="7511627"/>
            <a:ext cx="849566" cy="708014"/>
          </a:xfrm>
          <a:prstGeom prst="rect">
            <a:avLst/>
          </a:prstGeom>
          <a:noFill/>
        </p:spPr>
        <p:txBody>
          <a:bodyPr wrap="square" rtlCol="0" anchor="ctr">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4001" b="1" dirty="0">
                <a:solidFill>
                  <a:schemeClr val="bg1"/>
                </a:solidFill>
                <a:effectLst>
                  <a:outerShdw blurRad="38100" dist="38100" dir="2700000" algn="tl">
                    <a:srgbClr val="000000">
                      <a:alpha val="43137"/>
                    </a:srgbClr>
                  </a:outerShdw>
                </a:effectLst>
              </a:rPr>
              <a:t>06</a:t>
            </a:r>
          </a:p>
        </p:txBody>
      </p:sp>
      <p:sp>
        <p:nvSpPr>
          <p:cNvPr id="11" name="Footer Placeholder 10">
            <a:extLst>
              <a:ext uri="{FF2B5EF4-FFF2-40B4-BE49-F238E27FC236}">
                <a16:creationId xmlns:a16="http://schemas.microsoft.com/office/drawing/2014/main" id="{4ED4E8AE-048C-9411-9AA7-20DB517D09F1}"/>
              </a:ext>
            </a:extLst>
          </p:cNvPr>
          <p:cNvSpPr>
            <a:spLocks noGrp="1"/>
          </p:cNvSpPr>
          <p:nvPr>
            <p:ph type="ftr" sz="quarter" idx="11"/>
          </p:nvPr>
        </p:nvSpPr>
        <p:spPr>
          <a:xfrm>
            <a:off x="191796" y="8942163"/>
            <a:ext cx="5191968" cy="659207"/>
          </a:xfrm>
        </p:spPr>
        <p:txBody>
          <a:bodyPr/>
          <a:lstStyle/>
          <a:p>
            <a:r>
              <a:rPr lang="pt-BR" dirty="0"/>
              <a:t>CA Sanjay Kumar Agrawal                                                                                                 Mobile: 9810116321</a:t>
            </a:r>
            <a:endParaRPr lang="en-US" dirty="0"/>
          </a:p>
        </p:txBody>
      </p:sp>
      <p:sp>
        <p:nvSpPr>
          <p:cNvPr id="12" name="Slide Number Placeholder 11">
            <a:extLst>
              <a:ext uri="{FF2B5EF4-FFF2-40B4-BE49-F238E27FC236}">
                <a16:creationId xmlns:a16="http://schemas.microsoft.com/office/drawing/2014/main" id="{B4C4C0B6-273E-17C3-C85B-F486A45042E1}"/>
              </a:ext>
            </a:extLst>
          </p:cNvPr>
          <p:cNvSpPr>
            <a:spLocks noGrp="1"/>
          </p:cNvSpPr>
          <p:nvPr>
            <p:ph type="sldNum" sz="quarter" idx="12"/>
          </p:nvPr>
        </p:nvSpPr>
        <p:spPr>
          <a:xfrm>
            <a:off x="10865849" y="8883960"/>
            <a:ext cx="1542344" cy="836303"/>
          </a:xfrm>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36498686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191794" y="126276"/>
            <a:ext cx="11910990" cy="707886"/>
          </a:xfrm>
          <a:prstGeom prst="rect">
            <a:avLst/>
          </a:prstGeom>
          <a:noFill/>
        </p:spPr>
        <p:txBody>
          <a:bodyPr wrap="square" rtlCol="0">
            <a:spAutoFit/>
          </a:bodyPr>
          <a:lstStyle/>
          <a:p>
            <a:r>
              <a:rPr lang="en-IN" sz="4000" dirty="0">
                <a:solidFill>
                  <a:srgbClr val="FFE600"/>
                </a:solidFill>
                <a:latin typeface="EYInterstate"/>
              </a:rPr>
              <a:t>NR Taxation - Comparative Analysis under ITA &amp; DTAAs</a:t>
            </a:r>
            <a:endParaRPr lang="en-US" sz="4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0" y="8338728"/>
            <a:ext cx="7063519" cy="1866078"/>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8" y="8338727"/>
            <a:ext cx="1542345" cy="1866077"/>
          </a:xfrm>
        </p:spPr>
        <p:txBody>
          <a:bodyPr/>
          <a:lstStyle/>
          <a:p>
            <a:fld id="{6D22F896-40B5-4ADD-8801-0D06FADFA095}" type="slidenum">
              <a:rPr lang="en-US" smtClean="0"/>
              <a:t>20</a:t>
            </a:fld>
            <a:endParaRPr lang="en-US" dirty="0"/>
          </a:p>
        </p:txBody>
      </p:sp>
      <p:sp>
        <p:nvSpPr>
          <p:cNvPr id="4" name="TextBox 3">
            <a:extLst>
              <a:ext uri="{FF2B5EF4-FFF2-40B4-BE49-F238E27FC236}">
                <a16:creationId xmlns:a16="http://schemas.microsoft.com/office/drawing/2014/main" id="{AD4598EC-F065-BC04-4A7E-B5DA15AAC78C}"/>
              </a:ext>
            </a:extLst>
          </p:cNvPr>
          <p:cNvSpPr txBox="1"/>
          <p:nvPr/>
        </p:nvSpPr>
        <p:spPr>
          <a:xfrm>
            <a:off x="344499" y="1208302"/>
            <a:ext cx="8398775" cy="508473"/>
          </a:xfrm>
          <a:prstGeom prst="rect">
            <a:avLst/>
          </a:prstGeom>
          <a:noFill/>
        </p:spPr>
        <p:txBody>
          <a:bodyPr wrap="square" rtlCol="0">
            <a:spAutoFit/>
          </a:bodyPr>
          <a:lstStyle/>
          <a:p>
            <a:r>
              <a:rPr lang="en-IN" dirty="0"/>
              <a:t>Dividend Income of NR</a:t>
            </a:r>
          </a:p>
        </p:txBody>
      </p:sp>
      <p:sp>
        <p:nvSpPr>
          <p:cNvPr id="7" name="TextBox 6">
            <a:extLst>
              <a:ext uri="{FF2B5EF4-FFF2-40B4-BE49-F238E27FC236}">
                <a16:creationId xmlns:a16="http://schemas.microsoft.com/office/drawing/2014/main" id="{AB385F7B-8B85-AAFF-C15E-0325EC9B4704}"/>
              </a:ext>
            </a:extLst>
          </p:cNvPr>
          <p:cNvSpPr txBox="1"/>
          <p:nvPr/>
        </p:nvSpPr>
        <p:spPr>
          <a:xfrm>
            <a:off x="497203" y="2166506"/>
            <a:ext cx="11910990" cy="2571858"/>
          </a:xfrm>
          <a:prstGeom prst="rect">
            <a:avLst/>
          </a:prstGeom>
          <a:noFill/>
        </p:spPr>
        <p:txBody>
          <a:bodyPr wrap="square" rtlCol="0">
            <a:spAutoFit/>
          </a:bodyPr>
          <a:lstStyle/>
          <a:p>
            <a:pPr algn="just"/>
            <a:r>
              <a:rPr lang="en-US" dirty="0"/>
              <a:t>Income Accrual (Section 5) or Dividend </a:t>
            </a:r>
            <a:r>
              <a:rPr lang="en-US" dirty="0">
                <a:solidFill>
                  <a:srgbClr val="FF0000"/>
                </a:solidFill>
              </a:rPr>
              <a:t>paid</a:t>
            </a:r>
            <a:r>
              <a:rPr lang="en-US" dirty="0"/>
              <a:t> by Indian Company </a:t>
            </a:r>
            <a:r>
              <a:rPr lang="en-US" dirty="0">
                <a:solidFill>
                  <a:srgbClr val="FF0000"/>
                </a:solidFill>
              </a:rPr>
              <a:t>outside India</a:t>
            </a:r>
            <a:r>
              <a:rPr lang="en-US" dirty="0"/>
              <a:t> (Section 9) – ITA. </a:t>
            </a:r>
          </a:p>
          <a:p>
            <a:pPr algn="just"/>
            <a:r>
              <a:rPr lang="en-IN" sz="2000" dirty="0">
                <a:effectLst/>
                <a:latin typeface="Calibri" panose="020F0502020204030204" pitchFamily="34" charset="0"/>
                <a:ea typeface="Calibri" panose="020F0502020204030204" pitchFamily="34" charset="0"/>
                <a:cs typeface="Times New Roman" panose="02020603050405020304" pitchFamily="18" charset="0"/>
              </a:rPr>
              <a:t>Point of taxation of Dividend: Section. 8 – For inclusion in Total Income of an assessee a) Any dividend: declared or distributed or paid by a company within the meaning of S. 2(22) deemed to be income of the PY, in which  it is so declared, distributed or paid, as the case may be. b) Any interim dividend: deemed to be income of the PY, in which it is unconditionally made available to the member entitled to it.</a:t>
            </a:r>
          </a:p>
          <a:p>
            <a:endParaRPr lang="en-IN" dirty="0"/>
          </a:p>
        </p:txBody>
      </p:sp>
      <p:sp>
        <p:nvSpPr>
          <p:cNvPr id="10" name="TextBox 9">
            <a:extLst>
              <a:ext uri="{FF2B5EF4-FFF2-40B4-BE49-F238E27FC236}">
                <a16:creationId xmlns:a16="http://schemas.microsoft.com/office/drawing/2014/main" id="{53908ADA-5558-A7F6-0C9B-9DB501B8077C}"/>
              </a:ext>
            </a:extLst>
          </p:cNvPr>
          <p:cNvSpPr txBox="1"/>
          <p:nvPr/>
        </p:nvSpPr>
        <p:spPr>
          <a:xfrm>
            <a:off x="649909" y="7456116"/>
            <a:ext cx="11300170" cy="924612"/>
          </a:xfrm>
          <a:prstGeom prst="rect">
            <a:avLst/>
          </a:prstGeom>
          <a:noFill/>
        </p:spPr>
        <p:txBody>
          <a:bodyPr wrap="square" rtlCol="0">
            <a:spAutoFit/>
          </a:bodyPr>
          <a:lstStyle/>
          <a:p>
            <a:r>
              <a:rPr lang="en-US" dirty="0"/>
              <a:t>BEPS Action Plan 6 and MLI Article 8 prescribing a 365-day holding period for beneficial tax rate.</a:t>
            </a:r>
          </a:p>
        </p:txBody>
      </p:sp>
      <p:sp>
        <p:nvSpPr>
          <p:cNvPr id="11" name="TextBox 10">
            <a:extLst>
              <a:ext uri="{FF2B5EF4-FFF2-40B4-BE49-F238E27FC236}">
                <a16:creationId xmlns:a16="http://schemas.microsoft.com/office/drawing/2014/main" id="{7E486BED-EF10-E35C-3C1A-69C35D9C5246}"/>
              </a:ext>
            </a:extLst>
          </p:cNvPr>
          <p:cNvSpPr txBox="1"/>
          <p:nvPr/>
        </p:nvSpPr>
        <p:spPr>
          <a:xfrm>
            <a:off x="649909" y="5070927"/>
            <a:ext cx="11758284" cy="2724464"/>
          </a:xfrm>
          <a:prstGeom prst="rect">
            <a:avLst/>
          </a:prstGeom>
          <a:noFill/>
        </p:spPr>
        <p:txBody>
          <a:bodyPr wrap="square" rtlCol="0">
            <a:spAutoFit/>
          </a:bodyPr>
          <a:lstStyle/>
          <a:p>
            <a:pPr algn="just"/>
            <a:r>
              <a:rPr lang="en-IN" sz="2400" dirty="0"/>
              <a:t>Dividend (Article-10) – Tax Treaty [Both </a:t>
            </a:r>
            <a:r>
              <a:rPr lang="en-IN" sz="2400" dirty="0" err="1"/>
              <a:t>CoR</a:t>
            </a:r>
            <a:r>
              <a:rPr lang="en-IN" sz="2400" dirty="0"/>
              <a:t> and </a:t>
            </a:r>
            <a:r>
              <a:rPr lang="en-IN" sz="2400" dirty="0" err="1"/>
              <a:t>CoS</a:t>
            </a:r>
            <a:r>
              <a:rPr lang="en-IN" sz="2400" dirty="0"/>
              <a:t> right to tax] </a:t>
            </a:r>
          </a:p>
          <a:p>
            <a:pPr algn="just"/>
            <a:r>
              <a:rPr lang="en-IN" sz="2400" dirty="0" err="1"/>
              <a:t>CoS</a:t>
            </a:r>
            <a:r>
              <a:rPr lang="en-IN" sz="2400" dirty="0"/>
              <a:t> has right to tax at a rate mentioned in the treaty based on anti-abuse conditions. E.g. Lower rate </a:t>
            </a:r>
            <a:r>
              <a:rPr lang="en-US" sz="2400" dirty="0"/>
              <a:t>if the beneficial owner is a company which holds directly at least 25 per cent of the capital of the company paying the dividends throughout a 365 day period. Or else higher rate. Dividend connecting to PE or fixed base in </a:t>
            </a:r>
            <a:r>
              <a:rPr lang="en-US" sz="2400" dirty="0" err="1"/>
              <a:t>CoS</a:t>
            </a:r>
            <a:r>
              <a:rPr lang="en-US" sz="2400" dirty="0"/>
              <a:t> shall be dealt in Article-7 or 14 as the case may be.</a:t>
            </a:r>
          </a:p>
          <a:p>
            <a:pPr algn="just"/>
            <a:endParaRPr lang="en-IN" dirty="0"/>
          </a:p>
        </p:txBody>
      </p:sp>
    </p:spTree>
    <p:extLst>
      <p:ext uri="{BB962C8B-B14F-4D97-AF65-F5344CB8AC3E}">
        <p14:creationId xmlns:p14="http://schemas.microsoft.com/office/powerpoint/2010/main" val="3828190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191794" y="126276"/>
            <a:ext cx="11910990" cy="1015663"/>
          </a:xfrm>
          <a:prstGeom prst="rect">
            <a:avLst/>
          </a:prstGeom>
          <a:noFill/>
        </p:spPr>
        <p:txBody>
          <a:bodyPr wrap="square" rtlCol="0">
            <a:spAutoFit/>
          </a:bodyPr>
          <a:lstStyle/>
          <a:p>
            <a:r>
              <a:rPr lang="en-IN" sz="4000" dirty="0">
                <a:solidFill>
                  <a:srgbClr val="FFE600"/>
                </a:solidFill>
                <a:latin typeface="EYInterstate"/>
              </a:rPr>
              <a:t>NR Taxation - Comparative Analysis under ITA &amp; DTAAs </a:t>
            </a:r>
            <a:r>
              <a:rPr lang="en-IN" sz="2000" dirty="0">
                <a:solidFill>
                  <a:srgbClr val="FFE600"/>
                </a:solidFill>
                <a:latin typeface="EYInterstate"/>
              </a:rPr>
              <a:t>(Applicability of  DTAA is subject to general and specific conditions)</a:t>
            </a:r>
            <a:endParaRPr lang="en-US" sz="2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0" y="8338728"/>
            <a:ext cx="7063519" cy="1866078"/>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8" y="8338727"/>
            <a:ext cx="1542345" cy="1866077"/>
          </a:xfrm>
        </p:spPr>
        <p:txBody>
          <a:bodyPr/>
          <a:lstStyle/>
          <a:p>
            <a:fld id="{6D22F896-40B5-4ADD-8801-0D06FADFA095}" type="slidenum">
              <a:rPr lang="en-US" smtClean="0"/>
              <a:t>21</a:t>
            </a:fld>
            <a:endParaRPr lang="en-US" dirty="0"/>
          </a:p>
        </p:txBody>
      </p:sp>
      <p:sp>
        <p:nvSpPr>
          <p:cNvPr id="4" name="TextBox 3">
            <a:extLst>
              <a:ext uri="{FF2B5EF4-FFF2-40B4-BE49-F238E27FC236}">
                <a16:creationId xmlns:a16="http://schemas.microsoft.com/office/drawing/2014/main" id="{AD4598EC-F065-BC04-4A7E-B5DA15AAC78C}"/>
              </a:ext>
            </a:extLst>
          </p:cNvPr>
          <p:cNvSpPr txBox="1"/>
          <p:nvPr/>
        </p:nvSpPr>
        <p:spPr>
          <a:xfrm>
            <a:off x="344499" y="1208302"/>
            <a:ext cx="8398775" cy="508473"/>
          </a:xfrm>
          <a:prstGeom prst="rect">
            <a:avLst/>
          </a:prstGeom>
          <a:noFill/>
        </p:spPr>
        <p:txBody>
          <a:bodyPr wrap="square" rtlCol="0">
            <a:spAutoFit/>
          </a:bodyPr>
          <a:lstStyle/>
          <a:p>
            <a:r>
              <a:rPr lang="en-IN" dirty="0"/>
              <a:t>Interest, Royalty and FTS Income of NR</a:t>
            </a:r>
          </a:p>
        </p:txBody>
      </p:sp>
      <p:sp>
        <p:nvSpPr>
          <p:cNvPr id="7" name="TextBox 6">
            <a:extLst>
              <a:ext uri="{FF2B5EF4-FFF2-40B4-BE49-F238E27FC236}">
                <a16:creationId xmlns:a16="http://schemas.microsoft.com/office/drawing/2014/main" id="{AB385F7B-8B85-AAFF-C15E-0325EC9B4704}"/>
              </a:ext>
            </a:extLst>
          </p:cNvPr>
          <p:cNvSpPr txBox="1"/>
          <p:nvPr/>
        </p:nvSpPr>
        <p:spPr>
          <a:xfrm>
            <a:off x="497203" y="2166506"/>
            <a:ext cx="11910990" cy="4669868"/>
          </a:xfrm>
          <a:prstGeom prst="rect">
            <a:avLst/>
          </a:prstGeom>
          <a:noFill/>
        </p:spPr>
        <p:txBody>
          <a:bodyPr wrap="square" rtlCol="0">
            <a:spAutoFit/>
          </a:bodyPr>
          <a:lstStyle/>
          <a:p>
            <a:pPr algn="just"/>
            <a:r>
              <a:rPr lang="en-US" dirty="0"/>
              <a:t>Income Accrual (Section 5) or S-9(1)(v, vi &amp; vii) Income by way of Interest, Royalty &amp; FTS will be deemed to accrue or arise in India if payable by </a:t>
            </a:r>
          </a:p>
          <a:p>
            <a:pPr marL="571500" indent="-571500" algn="just">
              <a:buAutoNum type="romanLcParenR"/>
            </a:pPr>
            <a:r>
              <a:rPr lang="en-US" dirty="0"/>
              <a:t>Government; </a:t>
            </a:r>
          </a:p>
          <a:p>
            <a:pPr marL="571500" indent="-571500" algn="just">
              <a:buAutoNum type="romanLcParenR"/>
            </a:pPr>
            <a:r>
              <a:rPr lang="en-US" dirty="0"/>
              <a:t>resident (except for utilized in business or profession outside India; or earning any income from source outside India); </a:t>
            </a:r>
          </a:p>
          <a:p>
            <a:pPr marL="571500" indent="-571500" algn="just">
              <a:buAutoNum type="romanLcParenR"/>
            </a:pPr>
            <a:r>
              <a:rPr lang="en-US" dirty="0"/>
              <a:t>by non-resident except for utilized in business or profession in India; or earning any income from source in India) </a:t>
            </a:r>
          </a:p>
          <a:p>
            <a:pPr marL="571500" indent="-571500" algn="just">
              <a:buAutoNum type="romanLcParenR"/>
            </a:pPr>
            <a:endParaRPr lang="en-US" dirty="0"/>
          </a:p>
          <a:p>
            <a:pPr algn="just"/>
            <a:r>
              <a:rPr lang="en-US" dirty="0"/>
              <a:t>(Rate of Tax is prescribed in S-115A or other provisions of ITA and in many cases lower rate is provided to promote economic development.)</a:t>
            </a:r>
          </a:p>
          <a:p>
            <a:endParaRPr lang="en-IN" dirty="0"/>
          </a:p>
        </p:txBody>
      </p:sp>
      <p:sp>
        <p:nvSpPr>
          <p:cNvPr id="11" name="TextBox 10">
            <a:extLst>
              <a:ext uri="{FF2B5EF4-FFF2-40B4-BE49-F238E27FC236}">
                <a16:creationId xmlns:a16="http://schemas.microsoft.com/office/drawing/2014/main" id="{7E486BED-EF10-E35C-3C1A-69C35D9C5246}"/>
              </a:ext>
            </a:extLst>
          </p:cNvPr>
          <p:cNvSpPr txBox="1"/>
          <p:nvPr/>
        </p:nvSpPr>
        <p:spPr>
          <a:xfrm>
            <a:off x="649909" y="5070927"/>
            <a:ext cx="11758284" cy="4201791"/>
          </a:xfrm>
          <a:prstGeom prst="rect">
            <a:avLst/>
          </a:prstGeom>
          <a:noFill/>
        </p:spPr>
        <p:txBody>
          <a:bodyPr wrap="square" rtlCol="0">
            <a:spAutoFit/>
          </a:bodyPr>
          <a:lstStyle/>
          <a:p>
            <a:pPr algn="just"/>
            <a:endParaRPr lang="en-IN" sz="2400" dirty="0"/>
          </a:p>
          <a:p>
            <a:pPr algn="just"/>
            <a:endParaRPr lang="en-IN" sz="2400" dirty="0"/>
          </a:p>
          <a:p>
            <a:pPr algn="just"/>
            <a:endParaRPr lang="en-IN" sz="2400" dirty="0"/>
          </a:p>
          <a:p>
            <a:pPr algn="just"/>
            <a:endParaRPr lang="en-IN" sz="2400" dirty="0"/>
          </a:p>
          <a:p>
            <a:pPr algn="just"/>
            <a:r>
              <a:rPr lang="en-IN" sz="2400" dirty="0"/>
              <a:t>Interest, Royalty and FTS (Article-11, 12) – Tax Treaty [Both </a:t>
            </a:r>
            <a:r>
              <a:rPr lang="en-IN" sz="2400" dirty="0" err="1"/>
              <a:t>CoR</a:t>
            </a:r>
            <a:r>
              <a:rPr lang="en-IN" sz="2400" dirty="0"/>
              <a:t> and </a:t>
            </a:r>
            <a:r>
              <a:rPr lang="en-IN" sz="2400" dirty="0" err="1"/>
              <a:t>CoS</a:t>
            </a:r>
            <a:r>
              <a:rPr lang="en-IN" sz="2400" dirty="0"/>
              <a:t> right to tax] </a:t>
            </a:r>
          </a:p>
          <a:p>
            <a:pPr algn="just"/>
            <a:r>
              <a:rPr lang="en-IN" sz="2400" dirty="0" err="1"/>
              <a:t>CoS</a:t>
            </a:r>
            <a:r>
              <a:rPr lang="en-IN" sz="2400" dirty="0"/>
              <a:t> has right to tax at a rate mentioned in the treaty based on anti-abuse conditions. E.g. condition of </a:t>
            </a:r>
            <a:r>
              <a:rPr lang="en-US" sz="2400" dirty="0"/>
              <a:t>beneficial owner. Or else No treaty rate. Interest, royalty and FTS  connecting to PE or fixed base in </a:t>
            </a:r>
            <a:r>
              <a:rPr lang="en-US" sz="2400" dirty="0" err="1"/>
              <a:t>CoS</a:t>
            </a:r>
            <a:r>
              <a:rPr lang="en-US" sz="2400" dirty="0"/>
              <a:t> shall be dealt in Article-7 or 14 as the case may be.</a:t>
            </a:r>
          </a:p>
          <a:p>
            <a:pPr algn="just"/>
            <a:endParaRPr lang="en-IN" dirty="0"/>
          </a:p>
        </p:txBody>
      </p:sp>
    </p:spTree>
    <p:extLst>
      <p:ext uri="{BB962C8B-B14F-4D97-AF65-F5344CB8AC3E}">
        <p14:creationId xmlns:p14="http://schemas.microsoft.com/office/powerpoint/2010/main" val="16287716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9B71A3C-A62A-DA47-761D-9059A4767395}"/>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3" name="TextBox 2">
            <a:extLst>
              <a:ext uri="{FF2B5EF4-FFF2-40B4-BE49-F238E27FC236}">
                <a16:creationId xmlns:a16="http://schemas.microsoft.com/office/drawing/2014/main" id="{BF9942DB-F9DA-DA16-4DBD-1E2EE318BAAA}"/>
              </a:ext>
            </a:extLst>
          </p:cNvPr>
          <p:cNvSpPr txBox="1"/>
          <p:nvPr/>
        </p:nvSpPr>
        <p:spPr>
          <a:xfrm>
            <a:off x="191794" y="278981"/>
            <a:ext cx="12216399" cy="553998"/>
          </a:xfrm>
          <a:prstGeom prst="rect">
            <a:avLst/>
          </a:prstGeom>
          <a:noFill/>
        </p:spPr>
        <p:txBody>
          <a:bodyPr wrap="square" rtlCol="0">
            <a:spAutoFit/>
          </a:bodyPr>
          <a:lstStyle/>
          <a:p>
            <a:pPr algn="ctr"/>
            <a:r>
              <a:rPr lang="en-US" sz="3000" b="1" i="0" u="none" strike="noStrike" baseline="0" dirty="0">
                <a:latin typeface="EYInterstate"/>
              </a:rPr>
              <a:t>Royalty Clause </a:t>
            </a:r>
            <a:r>
              <a:rPr lang="en-US" sz="3000" b="1" dirty="0">
                <a:latin typeface="EYInterstate"/>
              </a:rPr>
              <a:t>under </a:t>
            </a:r>
            <a:r>
              <a:rPr lang="en-US" sz="3000" b="1" i="0" u="none" strike="noStrike" baseline="0" dirty="0">
                <a:latin typeface="EYInterstate"/>
              </a:rPr>
              <a:t>Indian DTAAs </a:t>
            </a:r>
            <a:endParaRPr lang="en-IN" sz="3000" b="1" u="sng" dirty="0"/>
          </a:p>
        </p:txBody>
      </p:sp>
      <p:graphicFrame>
        <p:nvGraphicFramePr>
          <p:cNvPr id="5" name="Table 5">
            <a:extLst>
              <a:ext uri="{FF2B5EF4-FFF2-40B4-BE49-F238E27FC236}">
                <a16:creationId xmlns:a16="http://schemas.microsoft.com/office/drawing/2014/main" id="{70A56B45-1A4C-3F2F-96FF-78B71ED85BD7}"/>
              </a:ext>
            </a:extLst>
          </p:cNvPr>
          <p:cNvGraphicFramePr>
            <a:graphicFrameLocks noGrp="1"/>
          </p:cNvGraphicFramePr>
          <p:nvPr/>
        </p:nvGraphicFramePr>
        <p:xfrm>
          <a:off x="191794" y="1162104"/>
          <a:ext cx="12216400" cy="8382000"/>
        </p:xfrm>
        <a:graphic>
          <a:graphicData uri="http://schemas.openxmlformats.org/drawingml/2006/table">
            <a:tbl>
              <a:tblPr firstRow="1" bandRow="1">
                <a:tableStyleId>{7DF18680-E054-41AD-8BC1-D1AEF772440D}</a:tableStyleId>
              </a:tblPr>
              <a:tblGrid>
                <a:gridCol w="3591245">
                  <a:extLst>
                    <a:ext uri="{9D8B030D-6E8A-4147-A177-3AD203B41FA5}">
                      <a16:colId xmlns:a16="http://schemas.microsoft.com/office/drawing/2014/main" val="538970487"/>
                    </a:ext>
                  </a:extLst>
                </a:gridCol>
                <a:gridCol w="8625155">
                  <a:extLst>
                    <a:ext uri="{9D8B030D-6E8A-4147-A177-3AD203B41FA5}">
                      <a16:colId xmlns:a16="http://schemas.microsoft.com/office/drawing/2014/main" val="3447701216"/>
                    </a:ext>
                  </a:extLst>
                </a:gridCol>
              </a:tblGrid>
              <a:tr h="424201">
                <a:tc>
                  <a:txBody>
                    <a:bodyPr/>
                    <a:lstStyle/>
                    <a:p>
                      <a:r>
                        <a:rPr lang="en-IN" dirty="0"/>
                        <a:t>Country</a:t>
                      </a:r>
                    </a:p>
                  </a:txBody>
                  <a:tcPr/>
                </a:tc>
                <a:tc>
                  <a:txBody>
                    <a:bodyPr/>
                    <a:lstStyle/>
                    <a:p>
                      <a:r>
                        <a:rPr lang="en-IN" dirty="0"/>
                        <a:t>Definition</a:t>
                      </a:r>
                    </a:p>
                  </a:txBody>
                  <a:tcPr/>
                </a:tc>
                <a:extLst>
                  <a:ext uri="{0D108BD9-81ED-4DB2-BD59-A6C34878D82A}">
                    <a16:rowId xmlns:a16="http://schemas.microsoft.com/office/drawing/2014/main" val="2776407791"/>
                  </a:ext>
                </a:extLst>
              </a:tr>
              <a:tr h="765766">
                <a:tc>
                  <a:txBody>
                    <a:bodyPr/>
                    <a:lstStyle/>
                    <a:p>
                      <a:r>
                        <a:rPr lang="en-IN" dirty="0"/>
                        <a:t>Singapore</a:t>
                      </a:r>
                    </a:p>
                  </a:txBody>
                  <a:tcPr/>
                </a:tc>
                <a:tc>
                  <a:txBody>
                    <a:bodyPr/>
                    <a:lstStyle/>
                    <a:p>
                      <a:r>
                        <a:rPr lang="en-IN" dirty="0"/>
                        <a:t>Includes gains from alienation of right, property or information</a:t>
                      </a:r>
                    </a:p>
                  </a:txBody>
                  <a:tcPr/>
                </a:tc>
                <a:extLst>
                  <a:ext uri="{0D108BD9-81ED-4DB2-BD59-A6C34878D82A}">
                    <a16:rowId xmlns:a16="http://schemas.microsoft.com/office/drawing/2014/main" val="550870429"/>
                  </a:ext>
                </a:extLst>
              </a:tr>
              <a:tr h="765766">
                <a:tc>
                  <a:txBody>
                    <a:bodyPr/>
                    <a:lstStyle/>
                    <a:p>
                      <a:r>
                        <a:rPr lang="en-IN" dirty="0"/>
                        <a:t>USA</a:t>
                      </a:r>
                    </a:p>
                  </a:txBody>
                  <a:tcPr/>
                </a:tc>
                <a:tc>
                  <a:txBody>
                    <a:bodyPr/>
                    <a:lstStyle/>
                    <a:p>
                      <a:r>
                        <a:rPr lang="en-IN" dirty="0"/>
                        <a:t>Includes gains derived from the alienation of right or property which are contingent on the productivity, use etc.</a:t>
                      </a:r>
                    </a:p>
                  </a:txBody>
                  <a:tcPr/>
                </a:tc>
                <a:extLst>
                  <a:ext uri="{0D108BD9-81ED-4DB2-BD59-A6C34878D82A}">
                    <a16:rowId xmlns:a16="http://schemas.microsoft.com/office/drawing/2014/main" val="111321659"/>
                  </a:ext>
                </a:extLst>
              </a:tr>
              <a:tr h="1448895">
                <a:tc>
                  <a:txBody>
                    <a:bodyPr/>
                    <a:lstStyle/>
                    <a:p>
                      <a:r>
                        <a:rPr lang="en-IN" dirty="0"/>
                        <a:t>Singapore, USA and Canada</a:t>
                      </a:r>
                    </a:p>
                  </a:txBody>
                  <a:tcPr/>
                </a:tc>
                <a:tc>
                  <a:txBody>
                    <a:bodyPr/>
                    <a:lstStyle/>
                    <a:p>
                      <a:r>
                        <a:rPr lang="en-IN" dirty="0"/>
                        <a:t>Rental of ships or Aircrafts/Containers incidental to any activity directly connected with operation of ships/aircrafts in international traffic specifically excluded from Royalty</a:t>
                      </a:r>
                    </a:p>
                  </a:txBody>
                  <a:tcPr/>
                </a:tc>
                <a:extLst>
                  <a:ext uri="{0D108BD9-81ED-4DB2-BD59-A6C34878D82A}">
                    <a16:rowId xmlns:a16="http://schemas.microsoft.com/office/drawing/2014/main" val="303946992"/>
                  </a:ext>
                </a:extLst>
              </a:tr>
              <a:tr h="424201">
                <a:tc>
                  <a:txBody>
                    <a:bodyPr/>
                    <a:lstStyle/>
                    <a:p>
                      <a:r>
                        <a:rPr lang="en-IN" dirty="0"/>
                        <a:t>Australia</a:t>
                      </a:r>
                    </a:p>
                  </a:txBody>
                  <a:tcPr/>
                </a:tc>
                <a:tc>
                  <a:txBody>
                    <a:bodyPr/>
                    <a:lstStyle/>
                    <a:p>
                      <a:r>
                        <a:rPr lang="en-IN" dirty="0"/>
                        <a:t>Specific inclusion of Fees for included Services</a:t>
                      </a:r>
                    </a:p>
                  </a:txBody>
                  <a:tcPr/>
                </a:tc>
                <a:extLst>
                  <a:ext uri="{0D108BD9-81ED-4DB2-BD59-A6C34878D82A}">
                    <a16:rowId xmlns:a16="http://schemas.microsoft.com/office/drawing/2014/main" val="3445954914"/>
                  </a:ext>
                </a:extLst>
              </a:tr>
              <a:tr h="1448895">
                <a:tc>
                  <a:txBody>
                    <a:bodyPr/>
                    <a:lstStyle/>
                    <a:p>
                      <a:r>
                        <a:rPr lang="en-IN" dirty="0"/>
                        <a:t>Morocco, Namibia, Russia, Trinidad &amp; Tobago, Turkmenistan and Kyrgyz Republic</a:t>
                      </a:r>
                    </a:p>
                  </a:txBody>
                  <a:tcPr/>
                </a:tc>
                <a:tc>
                  <a:txBody>
                    <a:bodyPr/>
                    <a:lstStyle/>
                    <a:p>
                      <a:r>
                        <a:rPr lang="en-IN" dirty="0"/>
                        <a:t>Specific Inclusion of software</a:t>
                      </a:r>
                    </a:p>
                  </a:txBody>
                  <a:tcPr/>
                </a:tc>
                <a:extLst>
                  <a:ext uri="{0D108BD9-81ED-4DB2-BD59-A6C34878D82A}">
                    <a16:rowId xmlns:a16="http://schemas.microsoft.com/office/drawing/2014/main" val="1673869277"/>
                  </a:ext>
                </a:extLst>
              </a:tr>
              <a:tr h="765766">
                <a:tc>
                  <a:txBody>
                    <a:bodyPr/>
                    <a:lstStyle/>
                    <a:p>
                      <a:r>
                        <a:rPr lang="en-IN" dirty="0"/>
                        <a:t>Libya</a:t>
                      </a:r>
                    </a:p>
                  </a:txBody>
                  <a:tcPr/>
                </a:tc>
                <a:tc>
                  <a:txBody>
                    <a:bodyPr/>
                    <a:lstStyle/>
                    <a:p>
                      <a:r>
                        <a:rPr lang="en-IN" dirty="0"/>
                        <a:t>Rental and other income from cinematograph films considered profits and not Royalties</a:t>
                      </a:r>
                    </a:p>
                  </a:txBody>
                  <a:tcPr/>
                </a:tc>
                <a:extLst>
                  <a:ext uri="{0D108BD9-81ED-4DB2-BD59-A6C34878D82A}">
                    <a16:rowId xmlns:a16="http://schemas.microsoft.com/office/drawing/2014/main" val="4111598941"/>
                  </a:ext>
                </a:extLst>
              </a:tr>
              <a:tr h="424201">
                <a:tc>
                  <a:txBody>
                    <a:bodyPr/>
                    <a:lstStyle/>
                    <a:p>
                      <a:r>
                        <a:rPr lang="en-IN" dirty="0"/>
                        <a:t>Greece, Israel, Sweden</a:t>
                      </a:r>
                    </a:p>
                  </a:txBody>
                  <a:tcPr/>
                </a:tc>
                <a:tc>
                  <a:txBody>
                    <a:bodyPr/>
                    <a:lstStyle/>
                    <a:p>
                      <a:r>
                        <a:rPr lang="en-IN" dirty="0"/>
                        <a:t>Does not include ‘Equipment Royalty’</a:t>
                      </a:r>
                    </a:p>
                  </a:txBody>
                  <a:tcPr/>
                </a:tc>
                <a:extLst>
                  <a:ext uri="{0D108BD9-81ED-4DB2-BD59-A6C34878D82A}">
                    <a16:rowId xmlns:a16="http://schemas.microsoft.com/office/drawing/2014/main" val="3173439960"/>
                  </a:ext>
                </a:extLst>
              </a:tr>
              <a:tr h="1107330">
                <a:tc>
                  <a:txBody>
                    <a:bodyPr/>
                    <a:lstStyle/>
                    <a:p>
                      <a:r>
                        <a:rPr lang="en-IN" dirty="0"/>
                        <a:t>Belgium, France, Kazakhstan, Netherlands and Spain</a:t>
                      </a:r>
                    </a:p>
                  </a:txBody>
                  <a:tcPr/>
                </a:tc>
                <a:tc>
                  <a:txBody>
                    <a:bodyPr/>
                    <a:lstStyle/>
                    <a:p>
                      <a:r>
                        <a:rPr lang="en-IN" dirty="0"/>
                        <a:t>Does not  include ‘Equipment Royalty’ MFN clause</a:t>
                      </a:r>
                    </a:p>
                  </a:txBody>
                  <a:tcPr/>
                </a:tc>
                <a:extLst>
                  <a:ext uri="{0D108BD9-81ED-4DB2-BD59-A6C34878D82A}">
                    <a16:rowId xmlns:a16="http://schemas.microsoft.com/office/drawing/2014/main" val="1475702045"/>
                  </a:ext>
                </a:extLst>
              </a:tr>
            </a:tbl>
          </a:graphicData>
        </a:graphic>
      </p:graphicFrame>
    </p:spTree>
    <p:extLst>
      <p:ext uri="{BB962C8B-B14F-4D97-AF65-F5344CB8AC3E}">
        <p14:creationId xmlns:p14="http://schemas.microsoft.com/office/powerpoint/2010/main" val="25364557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0CCA94-184B-A7B3-3DE3-D9ACDA6A1D63}"/>
              </a:ext>
            </a:extLst>
          </p:cNvPr>
          <p:cNvSpPr txBox="1"/>
          <p:nvPr/>
        </p:nvSpPr>
        <p:spPr>
          <a:xfrm>
            <a:off x="191794" y="278981"/>
            <a:ext cx="12216399" cy="707886"/>
          </a:xfrm>
          <a:prstGeom prst="rect">
            <a:avLst/>
          </a:prstGeom>
          <a:noFill/>
        </p:spPr>
        <p:txBody>
          <a:bodyPr wrap="square" rtlCol="0">
            <a:spAutoFit/>
          </a:bodyPr>
          <a:lstStyle/>
          <a:p>
            <a:pPr algn="ctr"/>
            <a:r>
              <a:rPr lang="en-US" sz="4000" b="1" i="0" u="none" strike="noStrike" baseline="0" dirty="0">
                <a:latin typeface="EYInterstate"/>
              </a:rPr>
              <a:t>Current Taxation Regime for Royalty &amp; FTS</a:t>
            </a:r>
            <a:endParaRPr lang="en-IN" sz="4000" b="1" u="sng" dirty="0"/>
          </a:p>
        </p:txBody>
      </p:sp>
      <p:sp>
        <p:nvSpPr>
          <p:cNvPr id="3" name="Rectangle 2">
            <a:extLst>
              <a:ext uri="{FF2B5EF4-FFF2-40B4-BE49-F238E27FC236}">
                <a16:creationId xmlns:a16="http://schemas.microsoft.com/office/drawing/2014/main" id="{76C64D15-B1B4-1EF2-6788-DFFD14D5FC06}"/>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4" name="Rectangle 3">
            <a:extLst>
              <a:ext uri="{FF2B5EF4-FFF2-40B4-BE49-F238E27FC236}">
                <a16:creationId xmlns:a16="http://schemas.microsoft.com/office/drawing/2014/main" id="{2BC047A0-ADF5-D9CE-2A57-2E9223B493CA}"/>
              </a:ext>
            </a:extLst>
          </p:cNvPr>
          <p:cNvSpPr/>
          <p:nvPr/>
        </p:nvSpPr>
        <p:spPr>
          <a:xfrm>
            <a:off x="4930172" y="1183398"/>
            <a:ext cx="167975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IN" sz="2000" dirty="0">
                <a:solidFill>
                  <a:schemeClr val="tx1"/>
                </a:solidFill>
              </a:rPr>
              <a:t>Taxability of Royalty</a:t>
            </a:r>
          </a:p>
        </p:txBody>
      </p:sp>
      <p:cxnSp>
        <p:nvCxnSpPr>
          <p:cNvPr id="6" name="Connector: Elbow 5">
            <a:extLst>
              <a:ext uri="{FF2B5EF4-FFF2-40B4-BE49-F238E27FC236}">
                <a16:creationId xmlns:a16="http://schemas.microsoft.com/office/drawing/2014/main" id="{75F34451-7A08-1AA8-3B32-D31F0112F0D6}"/>
              </a:ext>
            </a:extLst>
          </p:cNvPr>
          <p:cNvCxnSpPr>
            <a:cxnSpLocks/>
          </p:cNvCxnSpPr>
          <p:nvPr/>
        </p:nvCxnSpPr>
        <p:spPr>
          <a:xfrm rot="10800000" flipV="1">
            <a:off x="2635075" y="1812381"/>
            <a:ext cx="2295097" cy="45176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4E61126B-7249-D268-7C15-57C61A02BCBB}"/>
              </a:ext>
            </a:extLst>
          </p:cNvPr>
          <p:cNvCxnSpPr>
            <a:cxnSpLocks/>
          </p:cNvCxnSpPr>
          <p:nvPr/>
        </p:nvCxnSpPr>
        <p:spPr>
          <a:xfrm flipV="1">
            <a:off x="7845653" y="3027366"/>
            <a:ext cx="1202726" cy="345834"/>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9A0C8885-383C-7372-BA34-E9B1A7617462}"/>
              </a:ext>
            </a:extLst>
          </p:cNvPr>
          <p:cNvSpPr/>
          <p:nvPr/>
        </p:nvSpPr>
        <p:spPr>
          <a:xfrm>
            <a:off x="1718844" y="1958736"/>
            <a:ext cx="916230" cy="6108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IN" sz="2000" dirty="0">
                <a:solidFill>
                  <a:schemeClr val="tx1"/>
                </a:solidFill>
              </a:rPr>
              <a:t>No PE</a:t>
            </a:r>
          </a:p>
        </p:txBody>
      </p:sp>
      <p:sp>
        <p:nvSpPr>
          <p:cNvPr id="16" name="Rectangle 15">
            <a:extLst>
              <a:ext uri="{FF2B5EF4-FFF2-40B4-BE49-F238E27FC236}">
                <a16:creationId xmlns:a16="http://schemas.microsoft.com/office/drawing/2014/main" id="{256E3D61-9ABA-1065-DDA7-42B45FC80860}"/>
              </a:ext>
            </a:extLst>
          </p:cNvPr>
          <p:cNvSpPr/>
          <p:nvPr/>
        </p:nvSpPr>
        <p:spPr>
          <a:xfrm>
            <a:off x="8895978" y="1958736"/>
            <a:ext cx="1202723" cy="70788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IN" sz="2000" dirty="0">
                <a:solidFill>
                  <a:schemeClr val="tx1"/>
                </a:solidFill>
              </a:rPr>
              <a:t>PE exists</a:t>
            </a:r>
          </a:p>
        </p:txBody>
      </p:sp>
      <p:cxnSp>
        <p:nvCxnSpPr>
          <p:cNvPr id="18" name="Straight Connector 17">
            <a:extLst>
              <a:ext uri="{FF2B5EF4-FFF2-40B4-BE49-F238E27FC236}">
                <a16:creationId xmlns:a16="http://schemas.microsoft.com/office/drawing/2014/main" id="{AEAACC8A-E63A-A21A-DCE1-71BFE68C5784}"/>
              </a:ext>
            </a:extLst>
          </p:cNvPr>
          <p:cNvCxnSpPr/>
          <p:nvPr/>
        </p:nvCxnSpPr>
        <p:spPr>
          <a:xfrm>
            <a:off x="1871549" y="2569556"/>
            <a:ext cx="0" cy="610820"/>
          </a:xfrm>
          <a:prstGeom prst="line">
            <a:avLst/>
          </a:prstGeom>
        </p:spPr>
        <p:style>
          <a:lnRef idx="1">
            <a:schemeClr val="accent1"/>
          </a:lnRef>
          <a:fillRef idx="0">
            <a:schemeClr val="accent1"/>
          </a:fillRef>
          <a:effectRef idx="0">
            <a:schemeClr val="accent1"/>
          </a:effectRef>
          <a:fontRef idx="minor">
            <a:schemeClr val="tx1"/>
          </a:fontRef>
        </p:style>
      </p:cxnSp>
      <p:sp>
        <p:nvSpPr>
          <p:cNvPr id="20" name="Callout: Down Arrow 19">
            <a:extLst>
              <a:ext uri="{FF2B5EF4-FFF2-40B4-BE49-F238E27FC236}">
                <a16:creationId xmlns:a16="http://schemas.microsoft.com/office/drawing/2014/main" id="{AAED5E0F-ABD8-8B79-B645-D7E8451CE21B}"/>
              </a:ext>
            </a:extLst>
          </p:cNvPr>
          <p:cNvSpPr/>
          <p:nvPr/>
        </p:nvSpPr>
        <p:spPr>
          <a:xfrm>
            <a:off x="344499" y="3180376"/>
            <a:ext cx="1677921" cy="914400"/>
          </a:xfrm>
          <a:prstGeom prst="downArrowCallou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IN" sz="2000" dirty="0"/>
              <a:t>Under IT Act</a:t>
            </a:r>
          </a:p>
        </p:txBody>
      </p:sp>
      <p:sp>
        <p:nvSpPr>
          <p:cNvPr id="21" name="Callout: Down Arrow 20">
            <a:extLst>
              <a:ext uri="{FF2B5EF4-FFF2-40B4-BE49-F238E27FC236}">
                <a16:creationId xmlns:a16="http://schemas.microsoft.com/office/drawing/2014/main" id="{D4333D24-0E91-E9CB-56DF-CBB47CFA76D4}"/>
              </a:ext>
            </a:extLst>
          </p:cNvPr>
          <p:cNvSpPr/>
          <p:nvPr/>
        </p:nvSpPr>
        <p:spPr>
          <a:xfrm>
            <a:off x="3656268" y="3142805"/>
            <a:ext cx="1677921" cy="914400"/>
          </a:xfrm>
          <a:prstGeom prst="downArrowCallout">
            <a:avLst>
              <a:gd name="adj1" fmla="val 25000"/>
              <a:gd name="adj2" fmla="val 22827"/>
              <a:gd name="adj3" fmla="val 18478"/>
              <a:gd name="adj4" fmla="val 71499"/>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IN" sz="2000" dirty="0"/>
              <a:t>Under Tax Treaty</a:t>
            </a:r>
          </a:p>
        </p:txBody>
      </p:sp>
      <p:cxnSp>
        <p:nvCxnSpPr>
          <p:cNvPr id="22" name="Straight Connector 21">
            <a:extLst>
              <a:ext uri="{FF2B5EF4-FFF2-40B4-BE49-F238E27FC236}">
                <a16:creationId xmlns:a16="http://schemas.microsoft.com/office/drawing/2014/main" id="{72BD4AC7-EEC3-D7DC-DC1A-653FDCE29501}"/>
              </a:ext>
            </a:extLst>
          </p:cNvPr>
          <p:cNvCxnSpPr>
            <a:cxnSpLocks/>
          </p:cNvCxnSpPr>
          <p:nvPr/>
        </p:nvCxnSpPr>
        <p:spPr>
          <a:xfrm>
            <a:off x="2513324" y="2569556"/>
            <a:ext cx="0" cy="439625"/>
          </a:xfrm>
          <a:prstGeom prst="line">
            <a:avLst/>
          </a:prstGeom>
        </p:spPr>
        <p:style>
          <a:lnRef idx="1">
            <a:schemeClr val="accent1"/>
          </a:lnRef>
          <a:fillRef idx="0">
            <a:schemeClr val="accent1"/>
          </a:fillRef>
          <a:effectRef idx="0">
            <a:schemeClr val="accent1"/>
          </a:effectRef>
          <a:fontRef idx="minor">
            <a:schemeClr val="tx1"/>
          </a:fontRef>
        </p:style>
      </p:cxnSp>
      <p:sp>
        <p:nvSpPr>
          <p:cNvPr id="23" name="Callout: Down Arrow 22">
            <a:extLst>
              <a:ext uri="{FF2B5EF4-FFF2-40B4-BE49-F238E27FC236}">
                <a16:creationId xmlns:a16="http://schemas.microsoft.com/office/drawing/2014/main" id="{6101D474-49FC-1CF5-1C08-18A418E71416}"/>
              </a:ext>
            </a:extLst>
          </p:cNvPr>
          <p:cNvSpPr/>
          <p:nvPr/>
        </p:nvSpPr>
        <p:spPr>
          <a:xfrm>
            <a:off x="191794" y="4195502"/>
            <a:ext cx="2901391" cy="1122744"/>
          </a:xfrm>
          <a:prstGeom prst="downArrowCallo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IN" sz="2000" dirty="0"/>
              <a:t>Conditions u/s 115A satisfied?</a:t>
            </a:r>
          </a:p>
        </p:txBody>
      </p:sp>
      <p:sp>
        <p:nvSpPr>
          <p:cNvPr id="24" name="Callout: Down Arrow 23">
            <a:extLst>
              <a:ext uri="{FF2B5EF4-FFF2-40B4-BE49-F238E27FC236}">
                <a16:creationId xmlns:a16="http://schemas.microsoft.com/office/drawing/2014/main" id="{CEA4ED24-8C0B-6A8D-CF89-0C70AA7CF96D}"/>
              </a:ext>
            </a:extLst>
          </p:cNvPr>
          <p:cNvSpPr/>
          <p:nvPr/>
        </p:nvSpPr>
        <p:spPr>
          <a:xfrm>
            <a:off x="3502645" y="4047036"/>
            <a:ext cx="1985165" cy="1122744"/>
          </a:xfrm>
          <a:prstGeom prst="downArrow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IN" sz="2000" dirty="0"/>
              <a:t>Article 12</a:t>
            </a:r>
          </a:p>
        </p:txBody>
      </p:sp>
      <p:sp>
        <p:nvSpPr>
          <p:cNvPr id="25" name="Callout: Down Arrow 24">
            <a:extLst>
              <a:ext uri="{FF2B5EF4-FFF2-40B4-BE49-F238E27FC236}">
                <a16:creationId xmlns:a16="http://schemas.microsoft.com/office/drawing/2014/main" id="{F58B599B-7396-487B-2923-E361B83605C6}"/>
              </a:ext>
            </a:extLst>
          </p:cNvPr>
          <p:cNvSpPr/>
          <p:nvPr/>
        </p:nvSpPr>
        <p:spPr>
          <a:xfrm>
            <a:off x="191794" y="5318246"/>
            <a:ext cx="1374345" cy="1122744"/>
          </a:xfrm>
          <a:prstGeom prst="downArrow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IN" sz="2000" dirty="0"/>
              <a:t>Sec. 115A</a:t>
            </a:r>
          </a:p>
        </p:txBody>
      </p:sp>
      <p:sp>
        <p:nvSpPr>
          <p:cNvPr id="26" name="Callout: Down Arrow 25">
            <a:extLst>
              <a:ext uri="{FF2B5EF4-FFF2-40B4-BE49-F238E27FC236}">
                <a16:creationId xmlns:a16="http://schemas.microsoft.com/office/drawing/2014/main" id="{F288D7A9-B91D-4723-4955-5574902AF2B7}"/>
              </a:ext>
            </a:extLst>
          </p:cNvPr>
          <p:cNvSpPr/>
          <p:nvPr/>
        </p:nvSpPr>
        <p:spPr>
          <a:xfrm>
            <a:off x="1823559" y="5318246"/>
            <a:ext cx="1269626" cy="1122744"/>
          </a:xfrm>
          <a:prstGeom prst="downArrow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IN" sz="2000" dirty="0"/>
              <a:t>SEC 28</a:t>
            </a:r>
          </a:p>
        </p:txBody>
      </p:sp>
      <p:cxnSp>
        <p:nvCxnSpPr>
          <p:cNvPr id="27" name="Connector: Elbow 26">
            <a:extLst>
              <a:ext uri="{FF2B5EF4-FFF2-40B4-BE49-F238E27FC236}">
                <a16:creationId xmlns:a16="http://schemas.microsoft.com/office/drawing/2014/main" id="{6ABD37B6-D1C4-DF25-5AD6-46F5C4490E44}"/>
              </a:ext>
            </a:extLst>
          </p:cNvPr>
          <p:cNvCxnSpPr>
            <a:cxnSpLocks/>
          </p:cNvCxnSpPr>
          <p:nvPr/>
        </p:nvCxnSpPr>
        <p:spPr>
          <a:xfrm rot="10800000">
            <a:off x="2513326" y="3009182"/>
            <a:ext cx="1142942" cy="225674"/>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33" name="Callout: Down Arrow 32">
            <a:extLst>
              <a:ext uri="{FF2B5EF4-FFF2-40B4-BE49-F238E27FC236}">
                <a16:creationId xmlns:a16="http://schemas.microsoft.com/office/drawing/2014/main" id="{70088515-741B-C3D6-8699-DAF04B825DF4}"/>
              </a:ext>
            </a:extLst>
          </p:cNvPr>
          <p:cNvSpPr/>
          <p:nvPr/>
        </p:nvSpPr>
        <p:spPr>
          <a:xfrm>
            <a:off x="6576027" y="3116933"/>
            <a:ext cx="1269626" cy="1078569"/>
          </a:xfrm>
          <a:prstGeom prst="downArrowCallou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IN" sz="2000" dirty="0"/>
              <a:t>Under IT Act</a:t>
            </a:r>
          </a:p>
        </p:txBody>
      </p:sp>
      <p:sp>
        <p:nvSpPr>
          <p:cNvPr id="34" name="Rectangle 33">
            <a:extLst>
              <a:ext uri="{FF2B5EF4-FFF2-40B4-BE49-F238E27FC236}">
                <a16:creationId xmlns:a16="http://schemas.microsoft.com/office/drawing/2014/main" id="{15F89BD4-03D9-A7C7-E701-FFA1861D2477}"/>
              </a:ext>
            </a:extLst>
          </p:cNvPr>
          <p:cNvSpPr/>
          <p:nvPr/>
        </p:nvSpPr>
        <p:spPr>
          <a:xfrm>
            <a:off x="143804" y="6440989"/>
            <a:ext cx="1422335" cy="86242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IN" sz="2000" dirty="0"/>
              <a:t>Gross basis @ 20%</a:t>
            </a:r>
          </a:p>
        </p:txBody>
      </p:sp>
      <p:sp>
        <p:nvSpPr>
          <p:cNvPr id="35" name="Rectangle 34">
            <a:extLst>
              <a:ext uri="{FF2B5EF4-FFF2-40B4-BE49-F238E27FC236}">
                <a16:creationId xmlns:a16="http://schemas.microsoft.com/office/drawing/2014/main" id="{C2242990-3563-F44C-5A7B-A0DE726DA595}"/>
              </a:ext>
            </a:extLst>
          </p:cNvPr>
          <p:cNvSpPr/>
          <p:nvPr/>
        </p:nvSpPr>
        <p:spPr>
          <a:xfrm>
            <a:off x="1718844" y="6504567"/>
            <a:ext cx="1679755" cy="79884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IN" sz="2000" dirty="0"/>
              <a:t>Net Basis @ 40%</a:t>
            </a:r>
          </a:p>
        </p:txBody>
      </p:sp>
      <p:sp>
        <p:nvSpPr>
          <p:cNvPr id="36" name="Rectangle 35">
            <a:extLst>
              <a:ext uri="{FF2B5EF4-FFF2-40B4-BE49-F238E27FC236}">
                <a16:creationId xmlns:a16="http://schemas.microsoft.com/office/drawing/2014/main" id="{A2055EBD-6BD3-18C7-7314-87B4DADE3643}"/>
              </a:ext>
            </a:extLst>
          </p:cNvPr>
          <p:cNvSpPr/>
          <p:nvPr/>
        </p:nvSpPr>
        <p:spPr>
          <a:xfrm>
            <a:off x="3656019" y="5169780"/>
            <a:ext cx="1679755" cy="21336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IN" sz="2000" dirty="0"/>
              <a:t>Gross basis taxation @10%/15%</a:t>
            </a:r>
          </a:p>
        </p:txBody>
      </p:sp>
      <p:cxnSp>
        <p:nvCxnSpPr>
          <p:cNvPr id="37" name="Connector: Elbow 36">
            <a:extLst>
              <a:ext uri="{FF2B5EF4-FFF2-40B4-BE49-F238E27FC236}">
                <a16:creationId xmlns:a16="http://schemas.microsoft.com/office/drawing/2014/main" id="{6AF82572-0B09-192B-6EB1-C1E603D18D94}"/>
              </a:ext>
            </a:extLst>
          </p:cNvPr>
          <p:cNvCxnSpPr>
            <a:cxnSpLocks/>
          </p:cNvCxnSpPr>
          <p:nvPr/>
        </p:nvCxnSpPr>
        <p:spPr>
          <a:xfrm>
            <a:off x="6609927" y="1794218"/>
            <a:ext cx="2286051" cy="61082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C78E222-EAFB-1044-DA48-11CE88705592}"/>
              </a:ext>
            </a:extLst>
          </p:cNvPr>
          <p:cNvCxnSpPr>
            <a:cxnSpLocks/>
          </p:cNvCxnSpPr>
          <p:nvPr/>
        </p:nvCxnSpPr>
        <p:spPr>
          <a:xfrm>
            <a:off x="9048379" y="2666622"/>
            <a:ext cx="305" cy="342559"/>
          </a:xfrm>
          <a:prstGeom prst="line">
            <a:avLst/>
          </a:prstGeom>
        </p:spPr>
        <p:style>
          <a:lnRef idx="1">
            <a:schemeClr val="accent1"/>
          </a:lnRef>
          <a:fillRef idx="0">
            <a:schemeClr val="accent1"/>
          </a:fillRef>
          <a:effectRef idx="0">
            <a:schemeClr val="accent1"/>
          </a:effectRef>
          <a:fontRef idx="minor">
            <a:schemeClr val="tx1"/>
          </a:fontRef>
        </p:style>
      </p:cxnSp>
      <p:sp>
        <p:nvSpPr>
          <p:cNvPr id="40" name="Callout: Down Arrow 39">
            <a:extLst>
              <a:ext uri="{FF2B5EF4-FFF2-40B4-BE49-F238E27FC236}">
                <a16:creationId xmlns:a16="http://schemas.microsoft.com/office/drawing/2014/main" id="{696FE894-3EDD-3023-1E73-21DEB7864FA0}"/>
              </a:ext>
            </a:extLst>
          </p:cNvPr>
          <p:cNvSpPr/>
          <p:nvPr/>
        </p:nvSpPr>
        <p:spPr>
          <a:xfrm>
            <a:off x="6605404" y="4249311"/>
            <a:ext cx="1269626" cy="1078569"/>
          </a:xfrm>
          <a:prstGeom prst="downArrowCallou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IN" sz="2000" dirty="0"/>
              <a:t>See 44DA</a:t>
            </a:r>
          </a:p>
        </p:txBody>
      </p:sp>
      <p:sp>
        <p:nvSpPr>
          <p:cNvPr id="44" name="Rectangle 43">
            <a:extLst>
              <a:ext uri="{FF2B5EF4-FFF2-40B4-BE49-F238E27FC236}">
                <a16:creationId xmlns:a16="http://schemas.microsoft.com/office/drawing/2014/main" id="{E0C42B98-86C8-925A-B354-E3E6009052D7}"/>
              </a:ext>
            </a:extLst>
          </p:cNvPr>
          <p:cNvSpPr/>
          <p:nvPr/>
        </p:nvSpPr>
        <p:spPr>
          <a:xfrm>
            <a:off x="6347986" y="5296992"/>
            <a:ext cx="1832460" cy="1186321"/>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IN" sz="2000" dirty="0">
                <a:solidFill>
                  <a:schemeClr val="tx1"/>
                </a:solidFill>
              </a:rPr>
              <a:t>Net basis taxation (40%)</a:t>
            </a:r>
          </a:p>
        </p:txBody>
      </p:sp>
      <p:sp>
        <p:nvSpPr>
          <p:cNvPr id="45" name="Callout: Down Arrow 44">
            <a:extLst>
              <a:ext uri="{FF2B5EF4-FFF2-40B4-BE49-F238E27FC236}">
                <a16:creationId xmlns:a16="http://schemas.microsoft.com/office/drawing/2014/main" id="{8565F884-2A57-BAEA-2BD5-5A2276FD2762}"/>
              </a:ext>
            </a:extLst>
          </p:cNvPr>
          <p:cNvSpPr/>
          <p:nvPr/>
        </p:nvSpPr>
        <p:spPr>
          <a:xfrm>
            <a:off x="10069632" y="3170742"/>
            <a:ext cx="1965405" cy="1078569"/>
          </a:xfrm>
          <a:prstGeom prst="downArrowCallou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IN" sz="2000" dirty="0"/>
              <a:t>Under tax treaty</a:t>
            </a:r>
          </a:p>
        </p:txBody>
      </p:sp>
      <p:cxnSp>
        <p:nvCxnSpPr>
          <p:cNvPr id="46" name="Connector: Elbow 45">
            <a:extLst>
              <a:ext uri="{FF2B5EF4-FFF2-40B4-BE49-F238E27FC236}">
                <a16:creationId xmlns:a16="http://schemas.microsoft.com/office/drawing/2014/main" id="{492751B1-0D50-D9EB-A9FE-D4C24ACE5780}"/>
              </a:ext>
            </a:extLst>
          </p:cNvPr>
          <p:cNvCxnSpPr>
            <a:cxnSpLocks/>
            <a:endCxn id="45" idx="0"/>
          </p:cNvCxnSpPr>
          <p:nvPr/>
        </p:nvCxnSpPr>
        <p:spPr>
          <a:xfrm>
            <a:off x="10069633" y="2639951"/>
            <a:ext cx="982702" cy="530791"/>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ECE727FD-CC43-E23F-71E6-1591838D1C61}"/>
              </a:ext>
            </a:extLst>
          </p:cNvPr>
          <p:cNvSpPr/>
          <p:nvPr/>
        </p:nvSpPr>
        <p:spPr>
          <a:xfrm>
            <a:off x="10117619" y="4284630"/>
            <a:ext cx="1832460" cy="118632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IN" sz="2000" dirty="0">
                <a:solidFill>
                  <a:schemeClr val="tx1"/>
                </a:solidFill>
              </a:rPr>
              <a:t>Art. 7(3) r. w. See 44DA</a:t>
            </a:r>
          </a:p>
        </p:txBody>
      </p:sp>
      <p:cxnSp>
        <p:nvCxnSpPr>
          <p:cNvPr id="51" name="Connector: Elbow 50">
            <a:extLst>
              <a:ext uri="{FF2B5EF4-FFF2-40B4-BE49-F238E27FC236}">
                <a16:creationId xmlns:a16="http://schemas.microsoft.com/office/drawing/2014/main" id="{3FC028ED-6EDD-B5A5-E845-BA56D1180195}"/>
              </a:ext>
            </a:extLst>
          </p:cNvPr>
          <p:cNvCxnSpPr>
            <a:cxnSpLocks/>
            <a:stCxn id="44" idx="3"/>
          </p:cNvCxnSpPr>
          <p:nvPr/>
        </p:nvCxnSpPr>
        <p:spPr>
          <a:xfrm flipV="1">
            <a:off x="8180446" y="5012836"/>
            <a:ext cx="1918255" cy="877317"/>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CBD6D51B-3461-1862-A0A0-C47C6B0854C7}"/>
              </a:ext>
            </a:extLst>
          </p:cNvPr>
          <p:cNvSpPr>
            <a:spLocks noGrp="1"/>
          </p:cNvSpPr>
          <p:nvPr>
            <p:ph type="ftr" sz="quarter" idx="11"/>
          </p:nvPr>
        </p:nvSpPr>
        <p:spPr>
          <a:xfrm>
            <a:off x="0" y="8338727"/>
            <a:ext cx="4467535" cy="2133629"/>
          </a:xfrm>
        </p:spPr>
        <p:txBody>
          <a:bodyPr/>
          <a:lstStyle/>
          <a:p>
            <a:r>
              <a:rPr lang="pt-BR" dirty="0"/>
              <a:t>CA Sanjay Kumar Agrawal                                                                                                 Mobile: 9810116321</a:t>
            </a:r>
            <a:endParaRPr lang="en-US" dirty="0"/>
          </a:p>
        </p:txBody>
      </p:sp>
      <p:sp>
        <p:nvSpPr>
          <p:cNvPr id="7" name="Slide Number Placeholder 6">
            <a:extLst>
              <a:ext uri="{FF2B5EF4-FFF2-40B4-BE49-F238E27FC236}">
                <a16:creationId xmlns:a16="http://schemas.microsoft.com/office/drawing/2014/main" id="{1A35C183-9F75-18E0-4314-CC75493346B2}"/>
              </a:ext>
            </a:extLst>
          </p:cNvPr>
          <p:cNvSpPr>
            <a:spLocks noGrp="1"/>
          </p:cNvSpPr>
          <p:nvPr>
            <p:ph type="sldNum" sz="quarter" idx="12"/>
          </p:nvPr>
        </p:nvSpPr>
        <p:spPr>
          <a:xfrm>
            <a:off x="10865848" y="8338728"/>
            <a:ext cx="1734139" cy="2133628"/>
          </a:xfrm>
        </p:spPr>
        <p:txBody>
          <a:bodyPr/>
          <a:lstStyle/>
          <a:p>
            <a:fld id="{6D22F896-40B5-4ADD-8801-0D06FADFA095}" type="slidenum">
              <a:rPr lang="en-US" smtClean="0"/>
              <a:t>23</a:t>
            </a:fld>
            <a:endParaRPr lang="en-US" dirty="0"/>
          </a:p>
        </p:txBody>
      </p:sp>
    </p:spTree>
    <p:extLst>
      <p:ext uri="{BB962C8B-B14F-4D97-AF65-F5344CB8AC3E}">
        <p14:creationId xmlns:p14="http://schemas.microsoft.com/office/powerpoint/2010/main" val="7035353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196FE6-1828-9C31-B73B-0F30FAAC04AF}"/>
              </a:ext>
            </a:extLst>
          </p:cNvPr>
          <p:cNvSpPr/>
          <p:nvPr/>
        </p:nvSpPr>
        <p:spPr>
          <a:xfrm>
            <a:off x="553859" y="9018379"/>
            <a:ext cx="10576039" cy="6131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IN" sz="2800" b="1" i="1" u="none" strike="noStrike" baseline="0" dirty="0">
                <a:solidFill>
                  <a:srgbClr val="FFFFFF"/>
                </a:solidFill>
                <a:latin typeface="EYInterstate"/>
              </a:rPr>
              <a:t>*surcharge and education cess as applicable</a:t>
            </a:r>
            <a:endParaRPr lang="en-IN" sz="5400" b="1" dirty="0"/>
          </a:p>
        </p:txBody>
      </p:sp>
      <p:sp>
        <p:nvSpPr>
          <p:cNvPr id="3" name="TextBox 2">
            <a:extLst>
              <a:ext uri="{FF2B5EF4-FFF2-40B4-BE49-F238E27FC236}">
                <a16:creationId xmlns:a16="http://schemas.microsoft.com/office/drawing/2014/main" id="{6BCB4B31-94CD-B179-4477-088A130511C9}"/>
              </a:ext>
            </a:extLst>
          </p:cNvPr>
          <p:cNvSpPr txBox="1"/>
          <p:nvPr/>
        </p:nvSpPr>
        <p:spPr>
          <a:xfrm>
            <a:off x="345666" y="200139"/>
            <a:ext cx="12062528" cy="584775"/>
          </a:xfrm>
          <a:prstGeom prst="rect">
            <a:avLst/>
          </a:prstGeom>
          <a:noFill/>
        </p:spPr>
        <p:txBody>
          <a:bodyPr wrap="square" rtlCol="0">
            <a:spAutoFit/>
          </a:bodyPr>
          <a:lstStyle/>
          <a:p>
            <a:pPr algn="ctr"/>
            <a:r>
              <a:rPr lang="en-US" sz="3200" b="1" i="0" u="sng" strike="noStrike" baseline="0" dirty="0">
                <a:solidFill>
                  <a:schemeClr val="accent6">
                    <a:lumMod val="60000"/>
                    <a:lumOff val="40000"/>
                  </a:schemeClr>
                </a:solidFill>
                <a:latin typeface="EYInterstate"/>
              </a:rPr>
              <a:t>Taxability Section 44DA and Section 115A of the Act royalty and FTS</a:t>
            </a:r>
            <a:endParaRPr lang="en-IN" sz="3200" b="1" u="sng" dirty="0">
              <a:solidFill>
                <a:schemeClr val="accent6">
                  <a:lumMod val="60000"/>
                  <a:lumOff val="40000"/>
                </a:schemeClr>
              </a:solidFill>
            </a:endParaRPr>
          </a:p>
        </p:txBody>
      </p:sp>
      <p:grpSp>
        <p:nvGrpSpPr>
          <p:cNvPr id="7" name="Group 6">
            <a:extLst>
              <a:ext uri="{FF2B5EF4-FFF2-40B4-BE49-F238E27FC236}">
                <a16:creationId xmlns:a16="http://schemas.microsoft.com/office/drawing/2014/main" id="{49AE2CF3-61AA-A6CD-8B33-2B639989556F}"/>
              </a:ext>
            </a:extLst>
          </p:cNvPr>
          <p:cNvGrpSpPr/>
          <p:nvPr/>
        </p:nvGrpSpPr>
        <p:grpSpPr>
          <a:xfrm rot="5400000">
            <a:off x="2457586" y="-1120144"/>
            <a:ext cx="7684821" cy="12216396"/>
            <a:chOff x="5323856" y="4154891"/>
            <a:chExt cx="3005458" cy="931265"/>
          </a:xfrm>
        </p:grpSpPr>
        <p:sp>
          <p:nvSpPr>
            <p:cNvPr id="8" name="Freeform: Shape 7">
              <a:extLst>
                <a:ext uri="{FF2B5EF4-FFF2-40B4-BE49-F238E27FC236}">
                  <a16:creationId xmlns:a16="http://schemas.microsoft.com/office/drawing/2014/main" id="{C720764B-D6D6-D1C0-F3F7-A8AD846E0F98}"/>
                </a:ext>
              </a:extLst>
            </p:cNvPr>
            <p:cNvSpPr/>
            <p:nvPr/>
          </p:nvSpPr>
          <p:spPr>
            <a:xfrm rot="16200000">
              <a:off x="5582478" y="4438604"/>
              <a:ext cx="253348" cy="594541"/>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2"/>
            </a:lnRef>
            <a:fillRef idx="2">
              <a:schemeClr val="accent2"/>
            </a:fillRef>
            <a:effectRef idx="1">
              <a:schemeClr val="accent2"/>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0" i="0" u="none" strike="noStrike" baseline="0" dirty="0">
                  <a:solidFill>
                    <a:schemeClr val="bg1"/>
                  </a:solidFill>
                  <a:latin typeface="EYInterstate"/>
                </a:rPr>
                <a:t>Taxability of royalty paid by an Indian concern or the Indian Government under the Act</a:t>
              </a:r>
              <a:endParaRPr lang="en-IN" sz="2400" dirty="0">
                <a:solidFill>
                  <a:schemeClr val="bg1"/>
                </a:solidFill>
              </a:endParaRPr>
            </a:p>
          </p:txBody>
        </p:sp>
        <p:sp>
          <p:nvSpPr>
            <p:cNvPr id="9" name="Freeform: Shape 8">
              <a:extLst>
                <a:ext uri="{FF2B5EF4-FFF2-40B4-BE49-F238E27FC236}">
                  <a16:creationId xmlns:a16="http://schemas.microsoft.com/office/drawing/2014/main" id="{4CF32ED8-0754-2EF9-05B5-D6BF4FE75A68}"/>
                </a:ext>
              </a:extLst>
            </p:cNvPr>
            <p:cNvSpPr/>
            <p:nvPr/>
          </p:nvSpPr>
          <p:spPr>
            <a:xfrm>
              <a:off x="5838541" y="4365479"/>
              <a:ext cx="387245" cy="3778"/>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0" name="Freeform: Shape 9">
              <a:extLst>
                <a:ext uri="{FF2B5EF4-FFF2-40B4-BE49-F238E27FC236}">
                  <a16:creationId xmlns:a16="http://schemas.microsoft.com/office/drawing/2014/main" id="{D565DDC2-E5E1-D6E5-13C7-CDAB07EE1475}"/>
                </a:ext>
              </a:extLst>
            </p:cNvPr>
            <p:cNvSpPr/>
            <p:nvPr/>
          </p:nvSpPr>
          <p:spPr>
            <a:xfrm rot="16200000">
              <a:off x="5499740" y="4122264"/>
              <a:ext cx="182340" cy="534108"/>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4"/>
            </a:lnRef>
            <a:fillRef idx="2">
              <a:schemeClr val="accent4"/>
            </a:fillRef>
            <a:effectRef idx="1">
              <a:schemeClr val="accent4"/>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0" i="0" u="none" strike="noStrike" baseline="0" dirty="0">
                  <a:solidFill>
                    <a:srgbClr val="2D2D38"/>
                  </a:solidFill>
                  <a:latin typeface="EYInterstate"/>
                </a:rPr>
                <a:t>If </a:t>
              </a:r>
              <a:r>
                <a:rPr lang="en-US" sz="2400" i="0" u="none" strike="noStrike" baseline="0" dirty="0">
                  <a:solidFill>
                    <a:srgbClr val="2D2D38"/>
                  </a:solidFill>
                  <a:latin typeface="EYInterstate"/>
                </a:rPr>
                <a:t>not effectively  connected </a:t>
              </a:r>
              <a:r>
                <a:rPr lang="en-US" sz="2400" b="0" i="0" u="none" strike="noStrike" baseline="0" dirty="0">
                  <a:solidFill>
                    <a:srgbClr val="2D2D38"/>
                  </a:solidFill>
                  <a:latin typeface="EYInterstate"/>
                </a:rPr>
                <a:t>to a PE in India</a:t>
              </a:r>
              <a:endParaRPr lang="en-IN" sz="1600" dirty="0"/>
            </a:p>
          </p:txBody>
        </p:sp>
        <p:sp>
          <p:nvSpPr>
            <p:cNvPr id="11" name="Freeform: Shape 10">
              <a:extLst>
                <a:ext uri="{FF2B5EF4-FFF2-40B4-BE49-F238E27FC236}">
                  <a16:creationId xmlns:a16="http://schemas.microsoft.com/office/drawing/2014/main" id="{784E43FD-FFEE-99B2-B48A-669459840122}"/>
                </a:ext>
              </a:extLst>
            </p:cNvPr>
            <p:cNvSpPr/>
            <p:nvPr/>
          </p:nvSpPr>
          <p:spPr>
            <a:xfrm rot="19457599">
              <a:off x="7052886" y="4313457"/>
              <a:ext cx="613295" cy="16788"/>
            </a:xfrm>
            <a:custGeom>
              <a:avLst/>
              <a:gdLst>
                <a:gd name="connsiteX0" fmla="*/ 0 w 296905"/>
                <a:gd name="connsiteY0" fmla="*/ 10447 h 20895"/>
                <a:gd name="connsiteX1" fmla="*/ 296905 w 296905"/>
                <a:gd name="connsiteY1" fmla="*/ 10447 h 20895"/>
              </a:gdLst>
              <a:ahLst/>
              <a:cxnLst>
                <a:cxn ang="0">
                  <a:pos x="connsiteX0" y="connsiteY0"/>
                </a:cxn>
                <a:cxn ang="0">
                  <a:pos x="connsiteX1" y="connsiteY1"/>
                </a:cxn>
              </a:cxnLst>
              <a:rect l="l" t="t" r="r" b="b"/>
              <a:pathLst>
                <a:path w="296905" h="20895">
                  <a:moveTo>
                    <a:pt x="0" y="10447"/>
                  </a:moveTo>
                  <a:lnTo>
                    <a:pt x="296905" y="1044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53729" tIns="3025" rIns="153730" bIns="302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2" name="Freeform: Shape 11">
              <a:extLst>
                <a:ext uri="{FF2B5EF4-FFF2-40B4-BE49-F238E27FC236}">
                  <a16:creationId xmlns:a16="http://schemas.microsoft.com/office/drawing/2014/main" id="{B2173080-9C29-3E24-F564-C07AA6517BA1}"/>
                </a:ext>
              </a:extLst>
            </p:cNvPr>
            <p:cNvSpPr/>
            <p:nvPr/>
          </p:nvSpPr>
          <p:spPr>
            <a:xfrm rot="16200000">
              <a:off x="7841433" y="3896862"/>
              <a:ext cx="229851" cy="745910"/>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6"/>
            </a:lnRef>
            <a:fillRef idx="2">
              <a:schemeClr val="accent6"/>
            </a:fillRef>
            <a:effectRef idx="1">
              <a:schemeClr val="accent6"/>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0" i="0" u="none" strike="noStrike" baseline="0" dirty="0">
                  <a:solidFill>
                    <a:srgbClr val="000000"/>
                  </a:solidFill>
                  <a:latin typeface="EYInterstate"/>
                </a:rPr>
                <a:t> At the rate applicable to </a:t>
              </a:r>
              <a:r>
                <a:rPr lang="en-US" sz="2400" i="0" u="none" strike="noStrike" baseline="0" dirty="0">
                  <a:solidFill>
                    <a:srgbClr val="000000"/>
                  </a:solidFill>
                  <a:latin typeface="EYInterstate"/>
                </a:rPr>
                <a:t>foreign companies (40%*) / non residents on a net basis</a:t>
              </a:r>
              <a:endParaRPr lang="en-IN" sz="2400" dirty="0"/>
            </a:p>
          </p:txBody>
        </p:sp>
        <p:sp>
          <p:nvSpPr>
            <p:cNvPr id="13" name="Freeform: Shape 12">
              <a:extLst>
                <a:ext uri="{FF2B5EF4-FFF2-40B4-BE49-F238E27FC236}">
                  <a16:creationId xmlns:a16="http://schemas.microsoft.com/office/drawing/2014/main" id="{3DA2AE11-1FA7-9D6E-2061-844B29F81261}"/>
                </a:ext>
              </a:extLst>
            </p:cNvPr>
            <p:cNvSpPr/>
            <p:nvPr/>
          </p:nvSpPr>
          <p:spPr>
            <a:xfrm rot="2142401">
              <a:off x="7063284" y="4525141"/>
              <a:ext cx="581714" cy="11933"/>
            </a:xfrm>
            <a:custGeom>
              <a:avLst/>
              <a:gdLst>
                <a:gd name="connsiteX0" fmla="*/ 0 w 296905"/>
                <a:gd name="connsiteY0" fmla="*/ 10447 h 20895"/>
                <a:gd name="connsiteX1" fmla="*/ 296905 w 296905"/>
                <a:gd name="connsiteY1" fmla="*/ 10447 h 20895"/>
              </a:gdLst>
              <a:ahLst/>
              <a:cxnLst>
                <a:cxn ang="0">
                  <a:pos x="connsiteX0" y="connsiteY0"/>
                </a:cxn>
                <a:cxn ang="0">
                  <a:pos x="connsiteX1" y="connsiteY1"/>
                </a:cxn>
              </a:cxnLst>
              <a:rect l="l" t="t" r="r" b="b"/>
              <a:pathLst>
                <a:path w="296905" h="20895">
                  <a:moveTo>
                    <a:pt x="0" y="10447"/>
                  </a:moveTo>
                  <a:lnTo>
                    <a:pt x="296905" y="1044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53730" tIns="3024" rIns="153729" bIns="3025"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4" name="Freeform: Shape 13">
              <a:extLst>
                <a:ext uri="{FF2B5EF4-FFF2-40B4-BE49-F238E27FC236}">
                  <a16:creationId xmlns:a16="http://schemas.microsoft.com/office/drawing/2014/main" id="{670BCBC8-C59E-9C9E-1967-908587680929}"/>
                </a:ext>
              </a:extLst>
            </p:cNvPr>
            <p:cNvSpPr/>
            <p:nvPr/>
          </p:nvSpPr>
          <p:spPr>
            <a:xfrm rot="16200000">
              <a:off x="7799398" y="4239257"/>
              <a:ext cx="313920" cy="745910"/>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6"/>
            </a:lnRef>
            <a:fillRef idx="2">
              <a:schemeClr val="accent6"/>
            </a:fillRef>
            <a:effectRef idx="1">
              <a:schemeClr val="accent6"/>
            </a:effectRef>
            <a:fontRef idx="minor">
              <a:schemeClr val="dk1"/>
            </a:fontRef>
          </p:style>
          <p:txBody>
            <a:bodyPr spcFirstLastPara="0" vert="horz" wrap="square" lIns="18987" tIns="18987" rIns="18987" bIns="18987" numCol="1" spcCol="1270" anchor="ctr" anchorCtr="0">
              <a:noAutofit/>
            </a:bodyPr>
            <a:lstStyle/>
            <a:p>
              <a:r>
                <a:rPr lang="en-US" sz="2400" b="1" i="0" u="none" strike="noStrike" baseline="0" dirty="0">
                  <a:solidFill>
                    <a:srgbClr val="000000"/>
                  </a:solidFill>
                  <a:latin typeface="EYInterstate"/>
                </a:rPr>
                <a:t>Under Sec 115A of the Act*, rates of taxes are:</a:t>
              </a:r>
            </a:p>
            <a:p>
              <a:pPr marL="457200" indent="-457200">
                <a:buFont typeface="Wingdings" panose="05000000000000000000" pitchFamily="2" charset="2"/>
                <a:buChar char="Ø"/>
              </a:pPr>
              <a:r>
                <a:rPr lang="en-IN" sz="2400" b="1" dirty="0">
                  <a:solidFill>
                    <a:srgbClr val="FF0000"/>
                  </a:solidFill>
                  <a:latin typeface="EYInterstate"/>
                </a:rPr>
                <a:t>20</a:t>
              </a:r>
              <a:r>
                <a:rPr lang="en-IN" sz="2400" b="1" i="0" u="none" strike="noStrike" baseline="0" dirty="0">
                  <a:solidFill>
                    <a:srgbClr val="FF0000"/>
                  </a:solidFill>
                  <a:latin typeface="EYInterstate"/>
                </a:rPr>
                <a:t>% -Royalty</a:t>
              </a:r>
            </a:p>
            <a:p>
              <a:pPr marL="457200" indent="-457200">
                <a:buFont typeface="Wingdings" panose="05000000000000000000" pitchFamily="2" charset="2"/>
                <a:buChar char="Ø"/>
              </a:pPr>
              <a:r>
                <a:rPr lang="en-US" sz="2400" b="1" dirty="0">
                  <a:solidFill>
                    <a:srgbClr val="FF0000"/>
                  </a:solidFill>
                  <a:latin typeface="EYInterstate"/>
                </a:rPr>
                <a:t>20</a:t>
              </a:r>
              <a:r>
                <a:rPr lang="en-US" sz="2400" b="1" i="0" u="none" strike="noStrike" baseline="0" dirty="0">
                  <a:solidFill>
                    <a:srgbClr val="FF0000"/>
                  </a:solidFill>
                  <a:latin typeface="EYInterstate"/>
                </a:rPr>
                <a:t>% -Fees for technical services</a:t>
              </a:r>
            </a:p>
          </p:txBody>
        </p:sp>
        <p:sp>
          <p:nvSpPr>
            <p:cNvPr id="15" name="Freeform: Shape 14">
              <a:extLst>
                <a:ext uri="{FF2B5EF4-FFF2-40B4-BE49-F238E27FC236}">
                  <a16:creationId xmlns:a16="http://schemas.microsoft.com/office/drawing/2014/main" id="{0C3CF3DA-2711-15FD-A664-00824694D5B2}"/>
                </a:ext>
              </a:extLst>
            </p:cNvPr>
            <p:cNvSpPr/>
            <p:nvPr/>
          </p:nvSpPr>
          <p:spPr>
            <a:xfrm rot="2829178" flipV="1">
              <a:off x="6161178" y="4795192"/>
              <a:ext cx="148335" cy="44727"/>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9" tIns="1584" rIns="181098"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6" name="Freeform: Shape 15">
              <a:extLst>
                <a:ext uri="{FF2B5EF4-FFF2-40B4-BE49-F238E27FC236}">
                  <a16:creationId xmlns:a16="http://schemas.microsoft.com/office/drawing/2014/main" id="{5EDC7A7E-19D3-A7E1-E08D-D1D85FA464B2}"/>
                </a:ext>
              </a:extLst>
            </p:cNvPr>
            <p:cNvSpPr/>
            <p:nvPr/>
          </p:nvSpPr>
          <p:spPr>
            <a:xfrm rot="16200000">
              <a:off x="6602331" y="4552759"/>
              <a:ext cx="229851" cy="836944"/>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0" i="0" u="none" strike="noStrike" baseline="0" dirty="0">
                  <a:solidFill>
                    <a:srgbClr val="2D2D38"/>
                  </a:solidFill>
                  <a:latin typeface="EYInterstate"/>
                </a:rPr>
                <a:t>If </a:t>
              </a:r>
              <a:r>
                <a:rPr lang="en-US" sz="2400" b="1" i="0" u="none" strike="noStrike" baseline="0" dirty="0">
                  <a:solidFill>
                    <a:srgbClr val="2D2D38"/>
                  </a:solidFill>
                  <a:latin typeface="EYInterstate"/>
                </a:rPr>
                <a:t>effectively  connected to a PE in India</a:t>
              </a:r>
              <a:endParaRPr lang="en-IN" sz="2400" dirty="0"/>
            </a:p>
          </p:txBody>
        </p:sp>
        <p:sp>
          <p:nvSpPr>
            <p:cNvPr id="17" name="Freeform: Shape 16">
              <a:extLst>
                <a:ext uri="{FF2B5EF4-FFF2-40B4-BE49-F238E27FC236}">
                  <a16:creationId xmlns:a16="http://schemas.microsoft.com/office/drawing/2014/main" id="{4A2DD914-C1D2-2D32-127F-334F12E8F46B}"/>
                </a:ext>
              </a:extLst>
            </p:cNvPr>
            <p:cNvSpPr/>
            <p:nvPr/>
          </p:nvSpPr>
          <p:spPr>
            <a:xfrm>
              <a:off x="7135729" y="4981389"/>
              <a:ext cx="357483" cy="11641"/>
            </a:xfrm>
            <a:custGeom>
              <a:avLst/>
              <a:gdLst>
                <a:gd name="connsiteX0" fmla="*/ 0 w 241091"/>
                <a:gd name="connsiteY0" fmla="*/ 10447 h 20895"/>
                <a:gd name="connsiteX1" fmla="*/ 241091 w 241091"/>
                <a:gd name="connsiteY1" fmla="*/ 10447 h 20895"/>
              </a:gdLst>
              <a:ahLst/>
              <a:cxnLst>
                <a:cxn ang="0">
                  <a:pos x="connsiteX0" y="connsiteY0"/>
                </a:cxn>
                <a:cxn ang="0">
                  <a:pos x="connsiteX1" y="connsiteY1"/>
                </a:cxn>
              </a:cxnLst>
              <a:rect l="l" t="t" r="r" b="b"/>
              <a:pathLst>
                <a:path w="241091" h="20895">
                  <a:moveTo>
                    <a:pt x="0" y="10447"/>
                  </a:moveTo>
                  <a:lnTo>
                    <a:pt x="241091" y="1044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27219" tIns="4420" rIns="127218" bIns="4421"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8" name="Freeform: Shape 17">
              <a:extLst>
                <a:ext uri="{FF2B5EF4-FFF2-40B4-BE49-F238E27FC236}">
                  <a16:creationId xmlns:a16="http://schemas.microsoft.com/office/drawing/2014/main" id="{3EA41694-1449-5C48-CBF4-7B3D23D8A2E4}"/>
                </a:ext>
              </a:extLst>
            </p:cNvPr>
            <p:cNvSpPr/>
            <p:nvPr/>
          </p:nvSpPr>
          <p:spPr>
            <a:xfrm rot="16200000">
              <a:off x="7795915" y="4552759"/>
              <a:ext cx="229851" cy="836944"/>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18987" tIns="18987" rIns="18987" bIns="18987" numCol="1" spcCol="1270" anchor="ctr" anchorCtr="0">
              <a:noAutofit/>
            </a:bodyPr>
            <a:lstStyle/>
            <a:p>
              <a:pPr marL="0" lvl="0" indent="0" algn="ctr" defTabSz="711200">
                <a:lnSpc>
                  <a:spcPct val="90000"/>
                </a:lnSpc>
                <a:spcBef>
                  <a:spcPct val="0"/>
                </a:spcBef>
                <a:spcAft>
                  <a:spcPct val="35000"/>
                </a:spcAft>
                <a:buNone/>
              </a:pPr>
              <a:r>
                <a:rPr lang="en-US" sz="2000" b="1" i="0" u="none" strike="noStrike" baseline="0" dirty="0">
                  <a:solidFill>
                    <a:srgbClr val="000000"/>
                  </a:solidFill>
                  <a:latin typeface="EYInterstate"/>
                </a:rPr>
                <a:t>Under Sec 44DA of the Act, net basis taxable at rate applicable to foreign companies</a:t>
              </a:r>
              <a:endParaRPr lang="en-IN" sz="1800" b="1" kern="1200" dirty="0"/>
            </a:p>
          </p:txBody>
        </p:sp>
      </p:grpSp>
      <p:sp>
        <p:nvSpPr>
          <p:cNvPr id="23" name="Freeform: Shape 22">
            <a:extLst>
              <a:ext uri="{FF2B5EF4-FFF2-40B4-BE49-F238E27FC236}">
                <a16:creationId xmlns:a16="http://schemas.microsoft.com/office/drawing/2014/main" id="{9D52C160-A383-8CA9-EAF6-4790381F1680}"/>
              </a:ext>
            </a:extLst>
          </p:cNvPr>
          <p:cNvSpPr/>
          <p:nvPr/>
        </p:nvSpPr>
        <p:spPr>
          <a:xfrm flipV="1">
            <a:off x="6448533" y="1806030"/>
            <a:ext cx="1683921"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24" name="Freeform: Shape 23">
            <a:extLst>
              <a:ext uri="{FF2B5EF4-FFF2-40B4-BE49-F238E27FC236}">
                <a16:creationId xmlns:a16="http://schemas.microsoft.com/office/drawing/2014/main" id="{2CB52891-6054-016C-4234-02BE179D7459}"/>
              </a:ext>
            </a:extLst>
          </p:cNvPr>
          <p:cNvSpPr/>
          <p:nvPr/>
        </p:nvSpPr>
        <p:spPr>
          <a:xfrm>
            <a:off x="6600047" y="3125587"/>
            <a:ext cx="4581149" cy="2615036"/>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5"/>
          </a:lnRef>
          <a:fillRef idx="2">
            <a:schemeClr val="accent5"/>
          </a:fillRef>
          <a:effectRef idx="1">
            <a:schemeClr val="accent5"/>
          </a:effectRef>
          <a:fontRef idx="minor">
            <a:schemeClr val="dk1"/>
          </a:fontRef>
        </p:style>
        <p:txBody>
          <a:bodyPr spcFirstLastPara="0" vert="horz" wrap="square" lIns="18987" tIns="18987" rIns="18987" bIns="18987" numCol="1" spcCol="1270" anchor="ctr" anchorCtr="0">
            <a:noAutofit/>
          </a:bodyPr>
          <a:lstStyle/>
          <a:p>
            <a:r>
              <a:rPr lang="en-US" sz="2400" b="0" i="0" u="none" strike="noStrike" baseline="0" dirty="0">
                <a:solidFill>
                  <a:srgbClr val="000000"/>
                </a:solidFill>
                <a:latin typeface="EYInterstate"/>
              </a:rPr>
              <a:t>Whether the agreement with an Indian concern is :</a:t>
            </a:r>
          </a:p>
          <a:p>
            <a:pPr marL="285750" indent="-285750">
              <a:buFont typeface="Wingdings" panose="05000000000000000000" pitchFamily="2" charset="2"/>
              <a:buChar char="Ø"/>
            </a:pPr>
            <a:r>
              <a:rPr lang="en-IN" sz="2400" b="0" i="0" u="none" strike="noStrike" baseline="0" dirty="0">
                <a:solidFill>
                  <a:srgbClr val="000000"/>
                </a:solidFill>
                <a:latin typeface="EYInterstate"/>
              </a:rPr>
              <a:t>After 31 March 1976</a:t>
            </a:r>
          </a:p>
          <a:p>
            <a:pPr marL="285750" indent="-285750">
              <a:buFont typeface="Wingdings" panose="05000000000000000000" pitchFamily="2" charset="2"/>
              <a:buChar char="Ø"/>
            </a:pPr>
            <a:r>
              <a:rPr lang="en-US" sz="2400" b="0" i="0" u="none" strike="noStrike" baseline="0" dirty="0">
                <a:solidFill>
                  <a:srgbClr val="000000"/>
                </a:solidFill>
                <a:latin typeface="EYInterstate"/>
              </a:rPr>
              <a:t>Approved by the central government or </a:t>
            </a:r>
          </a:p>
          <a:p>
            <a:pPr marL="285750" indent="-285750">
              <a:buFont typeface="Wingdings" panose="05000000000000000000" pitchFamily="2" charset="2"/>
              <a:buChar char="Ø"/>
            </a:pPr>
            <a:r>
              <a:rPr lang="en-US" sz="2400" b="0" i="0" u="none" strike="noStrike" baseline="0" dirty="0">
                <a:solidFill>
                  <a:srgbClr val="000000"/>
                </a:solidFill>
                <a:latin typeface="EYInterstate"/>
              </a:rPr>
              <a:t>Relates to a matter included in the Industrial Policy </a:t>
            </a:r>
          </a:p>
        </p:txBody>
      </p:sp>
      <p:sp>
        <p:nvSpPr>
          <p:cNvPr id="35" name="TextBox 34">
            <a:extLst>
              <a:ext uri="{FF2B5EF4-FFF2-40B4-BE49-F238E27FC236}">
                <a16:creationId xmlns:a16="http://schemas.microsoft.com/office/drawing/2014/main" id="{2916A002-5850-9AC2-3619-EDE7E89BA409}"/>
              </a:ext>
            </a:extLst>
          </p:cNvPr>
          <p:cNvSpPr txBox="1"/>
          <p:nvPr/>
        </p:nvSpPr>
        <p:spPr>
          <a:xfrm>
            <a:off x="4809537" y="6234476"/>
            <a:ext cx="1032342" cy="584775"/>
          </a:xfrm>
          <a:prstGeom prst="rect">
            <a:avLst/>
          </a:prstGeom>
          <a:noFill/>
        </p:spPr>
        <p:txBody>
          <a:bodyPr wrap="square" rtlCol="0">
            <a:spAutoFit/>
          </a:bodyPr>
          <a:lstStyle/>
          <a:p>
            <a:r>
              <a:rPr lang="en-IN" sz="3200" dirty="0"/>
              <a:t>Yes</a:t>
            </a:r>
          </a:p>
        </p:txBody>
      </p:sp>
      <p:sp>
        <p:nvSpPr>
          <p:cNvPr id="36" name="TextBox 35">
            <a:extLst>
              <a:ext uri="{FF2B5EF4-FFF2-40B4-BE49-F238E27FC236}">
                <a16:creationId xmlns:a16="http://schemas.microsoft.com/office/drawing/2014/main" id="{92081618-9E15-BA44-1501-447AE534EE83}"/>
              </a:ext>
            </a:extLst>
          </p:cNvPr>
          <p:cNvSpPr txBox="1"/>
          <p:nvPr/>
        </p:nvSpPr>
        <p:spPr>
          <a:xfrm>
            <a:off x="10765032" y="6260521"/>
            <a:ext cx="1032342" cy="584775"/>
          </a:xfrm>
          <a:prstGeom prst="rect">
            <a:avLst/>
          </a:prstGeom>
          <a:noFill/>
        </p:spPr>
        <p:txBody>
          <a:bodyPr wrap="square" rtlCol="0">
            <a:spAutoFit/>
          </a:bodyPr>
          <a:lstStyle/>
          <a:p>
            <a:r>
              <a:rPr lang="en-IN" sz="3200" dirty="0"/>
              <a:t>No</a:t>
            </a:r>
          </a:p>
        </p:txBody>
      </p:sp>
    </p:spTree>
    <p:extLst>
      <p:ext uri="{BB962C8B-B14F-4D97-AF65-F5344CB8AC3E}">
        <p14:creationId xmlns:p14="http://schemas.microsoft.com/office/powerpoint/2010/main" val="13378890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FD81B3-6610-E277-C1B3-74C6822D78AD}"/>
              </a:ext>
            </a:extLst>
          </p:cNvPr>
          <p:cNvSpPr txBox="1"/>
          <p:nvPr/>
        </p:nvSpPr>
        <p:spPr>
          <a:xfrm>
            <a:off x="345666" y="200139"/>
            <a:ext cx="12277030" cy="669414"/>
          </a:xfrm>
          <a:prstGeom prst="rect">
            <a:avLst/>
          </a:prstGeom>
          <a:noFill/>
        </p:spPr>
        <p:txBody>
          <a:bodyPr wrap="square" rtlCol="0">
            <a:spAutoFit/>
          </a:bodyPr>
          <a:lstStyle/>
          <a:p>
            <a:r>
              <a:rPr lang="en-US" sz="3750" b="1" i="0" u="sng" strike="noStrike" baseline="0" dirty="0">
                <a:solidFill>
                  <a:schemeClr val="accent6">
                    <a:lumMod val="60000"/>
                    <a:lumOff val="40000"/>
                  </a:schemeClr>
                </a:solidFill>
                <a:latin typeface="EYInterstate"/>
              </a:rPr>
              <a:t>Section 44DA of the Act royalty and fee for technical services</a:t>
            </a:r>
            <a:endParaRPr lang="en-IN" sz="3750" b="1" u="sng" dirty="0">
              <a:solidFill>
                <a:schemeClr val="accent6">
                  <a:lumMod val="60000"/>
                  <a:lumOff val="40000"/>
                </a:schemeClr>
              </a:solidFill>
            </a:endParaRPr>
          </a:p>
        </p:txBody>
      </p:sp>
      <p:sp>
        <p:nvSpPr>
          <p:cNvPr id="35" name="Rectangle 34">
            <a:extLst>
              <a:ext uri="{FF2B5EF4-FFF2-40B4-BE49-F238E27FC236}">
                <a16:creationId xmlns:a16="http://schemas.microsoft.com/office/drawing/2014/main" id="{072DDA68-EBB0-92F6-E5FB-B94249538631}"/>
              </a:ext>
            </a:extLst>
          </p:cNvPr>
          <p:cNvSpPr/>
          <p:nvPr/>
        </p:nvSpPr>
        <p:spPr>
          <a:xfrm>
            <a:off x="95310" y="2874966"/>
            <a:ext cx="2768821" cy="2628936"/>
          </a:xfrm>
          <a:prstGeom prst="rect">
            <a:avLst/>
          </a:prstGeom>
          <a:ln/>
        </p:spPr>
        <p:style>
          <a:lnRef idx="1">
            <a:schemeClr val="dk1"/>
          </a:lnRef>
          <a:fillRef idx="3">
            <a:schemeClr val="dk1"/>
          </a:fillRef>
          <a:effectRef idx="2">
            <a:schemeClr val="dk1"/>
          </a:effectRef>
          <a:fontRef idx="minor">
            <a:schemeClr val="lt1"/>
          </a:fontRef>
        </p:style>
        <p:txBody>
          <a:bodyPr vert="horz" rtlCol="0" anchor="ctr"/>
          <a:lstStyle/>
          <a:p>
            <a:pPr algn="ctr"/>
            <a:r>
              <a:rPr lang="en-US" sz="1800" b="0" i="0" u="none" strike="noStrike" baseline="0" dirty="0">
                <a:solidFill>
                  <a:schemeClr val="tx1"/>
                </a:solidFill>
                <a:latin typeface="EYInterstate"/>
              </a:rPr>
              <a:t>The income by way of </a:t>
            </a:r>
            <a:r>
              <a:rPr lang="en-US" sz="1800" b="1" i="0" u="none" strike="noStrike" baseline="0" dirty="0">
                <a:solidFill>
                  <a:schemeClr val="tx1"/>
                </a:solidFill>
                <a:latin typeface="EYInterstate"/>
              </a:rPr>
              <a:t>royalty or FTS received </a:t>
            </a:r>
            <a:r>
              <a:rPr lang="en-US" sz="1800" b="0" i="0" u="none" strike="noStrike" baseline="0" dirty="0">
                <a:solidFill>
                  <a:schemeClr val="tx1"/>
                </a:solidFill>
                <a:latin typeface="EYInterstate"/>
              </a:rPr>
              <a:t>in pursuance of an agreement made </a:t>
            </a:r>
            <a:r>
              <a:rPr lang="en-US" sz="1800" b="1" i="0" u="none" strike="noStrike" baseline="0" dirty="0">
                <a:solidFill>
                  <a:schemeClr val="tx1"/>
                </a:solidFill>
                <a:latin typeface="EYInterstate"/>
              </a:rPr>
              <a:t>by a NR</a:t>
            </a:r>
            <a:r>
              <a:rPr lang="en-US" sz="1800" b="0" i="0" u="none" strike="noStrike" baseline="0" dirty="0">
                <a:solidFill>
                  <a:schemeClr val="tx1"/>
                </a:solidFill>
                <a:latin typeface="EYInterstate"/>
              </a:rPr>
              <a:t>(not being a company) </a:t>
            </a:r>
            <a:r>
              <a:rPr lang="en-US" sz="1800" b="1" i="0" u="none" strike="noStrike" baseline="0" dirty="0">
                <a:solidFill>
                  <a:schemeClr val="tx1"/>
                </a:solidFill>
                <a:latin typeface="EYInterstate"/>
              </a:rPr>
              <a:t>or a FC </a:t>
            </a:r>
            <a:r>
              <a:rPr lang="en-US" sz="1800" b="0" i="0" u="none" strike="noStrike" baseline="0" dirty="0">
                <a:solidFill>
                  <a:schemeClr val="tx1"/>
                </a:solidFill>
                <a:latin typeface="EYInterstate"/>
              </a:rPr>
              <a:t>with </a:t>
            </a:r>
            <a:r>
              <a:rPr lang="en-US" sz="1800" b="1" i="0" u="none" strike="noStrike" baseline="0" dirty="0">
                <a:solidFill>
                  <a:schemeClr val="tx1"/>
                </a:solidFill>
                <a:latin typeface="EYInterstate"/>
              </a:rPr>
              <a:t>Govt or an Indian concern </a:t>
            </a:r>
            <a:r>
              <a:rPr lang="en-US" sz="1800" b="0" i="0" u="none" strike="noStrike" baseline="0" dirty="0">
                <a:solidFill>
                  <a:schemeClr val="tx1"/>
                </a:solidFill>
                <a:latin typeface="EYInterstate"/>
              </a:rPr>
              <a:t>after 31 March 2003</a:t>
            </a:r>
            <a:endParaRPr lang="en-IN" dirty="0">
              <a:solidFill>
                <a:schemeClr val="tx1"/>
              </a:solidFill>
            </a:endParaRPr>
          </a:p>
        </p:txBody>
      </p:sp>
      <p:sp>
        <p:nvSpPr>
          <p:cNvPr id="36" name="Rectangle 35">
            <a:extLst>
              <a:ext uri="{FF2B5EF4-FFF2-40B4-BE49-F238E27FC236}">
                <a16:creationId xmlns:a16="http://schemas.microsoft.com/office/drawing/2014/main" id="{3E89085F-5860-6672-6C9E-6EE9D359E8FD}"/>
              </a:ext>
            </a:extLst>
          </p:cNvPr>
          <p:cNvSpPr/>
          <p:nvPr/>
        </p:nvSpPr>
        <p:spPr>
          <a:xfrm>
            <a:off x="1104694" y="5984705"/>
            <a:ext cx="3054100" cy="707886"/>
          </a:xfrm>
          <a:prstGeom prst="rect">
            <a:avLst/>
          </a:prstGeom>
          <a:ln/>
        </p:spPr>
        <p:style>
          <a:lnRef idx="1">
            <a:schemeClr val="accent5"/>
          </a:lnRef>
          <a:fillRef idx="3">
            <a:schemeClr val="accent5"/>
          </a:fillRef>
          <a:effectRef idx="2">
            <a:schemeClr val="accent5"/>
          </a:effectRef>
          <a:fontRef idx="minor">
            <a:schemeClr val="lt1"/>
          </a:fontRef>
        </p:style>
        <p:txBody>
          <a:bodyPr vert="horz" rtlCol="0" anchor="ctr"/>
          <a:lstStyle/>
          <a:p>
            <a:pPr algn="ctr"/>
            <a:r>
              <a:rPr lang="en-IN" sz="1800" b="1" i="0" u="none" strike="noStrike" baseline="0" dirty="0">
                <a:solidFill>
                  <a:srgbClr val="000000"/>
                </a:solidFill>
                <a:latin typeface="EYInterstate"/>
              </a:rPr>
              <a:t>MANDATORY PROVISION</a:t>
            </a:r>
            <a:endParaRPr lang="en-IN" sz="3200" dirty="0"/>
          </a:p>
        </p:txBody>
      </p:sp>
      <p:sp>
        <p:nvSpPr>
          <p:cNvPr id="37" name="Rectangle 36">
            <a:extLst>
              <a:ext uri="{FF2B5EF4-FFF2-40B4-BE49-F238E27FC236}">
                <a16:creationId xmlns:a16="http://schemas.microsoft.com/office/drawing/2014/main" id="{E4579D74-733F-C23E-1198-6411CA148DF7}"/>
              </a:ext>
            </a:extLst>
          </p:cNvPr>
          <p:cNvSpPr/>
          <p:nvPr/>
        </p:nvSpPr>
        <p:spPr>
          <a:xfrm>
            <a:off x="3371982" y="1260791"/>
            <a:ext cx="3054100" cy="1517107"/>
          </a:xfrm>
          <a:prstGeom prst="rect">
            <a:avLst/>
          </a:prstGeom>
          <a:ln/>
        </p:spPr>
        <p:style>
          <a:lnRef idx="1">
            <a:schemeClr val="accent4"/>
          </a:lnRef>
          <a:fillRef idx="3">
            <a:schemeClr val="accent4"/>
          </a:fillRef>
          <a:effectRef idx="2">
            <a:schemeClr val="accent4"/>
          </a:effectRef>
          <a:fontRef idx="minor">
            <a:schemeClr val="lt1"/>
          </a:fontRef>
        </p:style>
        <p:txBody>
          <a:bodyPr vert="horz" rtlCol="0" anchor="ctr"/>
          <a:lstStyle/>
          <a:p>
            <a:pPr algn="ctr"/>
            <a:r>
              <a:rPr lang="en-US" sz="1800" b="1" i="0" u="none" strike="noStrike" baseline="0" dirty="0">
                <a:solidFill>
                  <a:schemeClr val="tx1"/>
                </a:solidFill>
                <a:latin typeface="EYInterstate"/>
              </a:rPr>
              <a:t>For</a:t>
            </a:r>
          </a:p>
          <a:p>
            <a:pPr algn="ctr"/>
            <a:r>
              <a:rPr lang="en-US" sz="1800" b="1" i="0" u="none" strike="noStrike" baseline="0" dirty="0">
                <a:solidFill>
                  <a:schemeClr val="tx1"/>
                </a:solidFill>
                <a:latin typeface="EYInterstate"/>
              </a:rPr>
              <a:t>carrying on business in India through a PE Or Performs professional services from a fixed place</a:t>
            </a:r>
            <a:endParaRPr lang="en-IN" sz="3200" b="1" dirty="0">
              <a:solidFill>
                <a:schemeClr val="tx1"/>
              </a:solidFill>
            </a:endParaRPr>
          </a:p>
        </p:txBody>
      </p:sp>
      <p:sp>
        <p:nvSpPr>
          <p:cNvPr id="38" name="Rectangle 37">
            <a:extLst>
              <a:ext uri="{FF2B5EF4-FFF2-40B4-BE49-F238E27FC236}">
                <a16:creationId xmlns:a16="http://schemas.microsoft.com/office/drawing/2014/main" id="{E3018A05-FC73-0120-BD24-2BF4F56E7D92}"/>
              </a:ext>
            </a:extLst>
          </p:cNvPr>
          <p:cNvSpPr/>
          <p:nvPr/>
        </p:nvSpPr>
        <p:spPr>
          <a:xfrm>
            <a:off x="3551304" y="4402016"/>
            <a:ext cx="3054100" cy="1318705"/>
          </a:xfrm>
          <a:prstGeom prst="rect">
            <a:avLst/>
          </a:prstGeom>
          <a:ln/>
        </p:spPr>
        <p:style>
          <a:lnRef idx="1">
            <a:schemeClr val="accent4"/>
          </a:lnRef>
          <a:fillRef idx="3">
            <a:schemeClr val="accent4"/>
          </a:fillRef>
          <a:effectRef idx="2">
            <a:schemeClr val="accent4"/>
          </a:effectRef>
          <a:fontRef idx="minor">
            <a:schemeClr val="lt1"/>
          </a:fontRef>
        </p:style>
        <p:txBody>
          <a:bodyPr vert="horz" rtlCol="0" anchor="ctr"/>
          <a:lstStyle/>
          <a:p>
            <a:pPr algn="ctr"/>
            <a:r>
              <a:rPr lang="en-US" sz="2000" b="1" i="0" u="none" strike="noStrike" baseline="0" dirty="0">
                <a:solidFill>
                  <a:schemeClr val="tx1"/>
                </a:solidFill>
                <a:latin typeface="EYInterstate"/>
              </a:rPr>
              <a:t>No deduction shall be allowed for following</a:t>
            </a:r>
            <a:endParaRPr lang="en-IN" sz="3600" b="1" dirty="0">
              <a:solidFill>
                <a:schemeClr val="tx1"/>
              </a:solidFill>
            </a:endParaRPr>
          </a:p>
        </p:txBody>
      </p:sp>
      <p:sp>
        <p:nvSpPr>
          <p:cNvPr id="39" name="Rectangle 38">
            <a:extLst>
              <a:ext uri="{FF2B5EF4-FFF2-40B4-BE49-F238E27FC236}">
                <a16:creationId xmlns:a16="http://schemas.microsoft.com/office/drawing/2014/main" id="{BF499827-DB2C-2077-C4C7-3D2405D5B763}"/>
              </a:ext>
            </a:extLst>
          </p:cNvPr>
          <p:cNvSpPr/>
          <p:nvPr/>
        </p:nvSpPr>
        <p:spPr>
          <a:xfrm>
            <a:off x="7292577" y="3538741"/>
            <a:ext cx="4199385" cy="1301386"/>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800" b="0" i="0" u="none" strike="noStrike" baseline="0" dirty="0">
                <a:solidFill>
                  <a:schemeClr val="tx1"/>
                </a:solidFill>
                <a:latin typeface="EYInterstate"/>
              </a:rPr>
              <a:t>Any expenditure or allowance which is </a:t>
            </a:r>
            <a:r>
              <a:rPr lang="en-US" sz="1800" b="1" i="0" u="none" strike="noStrike" baseline="0" dirty="0">
                <a:solidFill>
                  <a:schemeClr val="tx1"/>
                </a:solidFill>
                <a:latin typeface="EYInterstate"/>
              </a:rPr>
              <a:t>not wholly and exclusively incurred for the business or Profession</a:t>
            </a:r>
            <a:endParaRPr lang="en-IN" sz="3200" b="1" dirty="0">
              <a:solidFill>
                <a:schemeClr val="tx1"/>
              </a:solidFill>
            </a:endParaRPr>
          </a:p>
        </p:txBody>
      </p:sp>
      <p:sp>
        <p:nvSpPr>
          <p:cNvPr id="40" name="Rectangle 39">
            <a:extLst>
              <a:ext uri="{FF2B5EF4-FFF2-40B4-BE49-F238E27FC236}">
                <a16:creationId xmlns:a16="http://schemas.microsoft.com/office/drawing/2014/main" id="{E8F51DB8-7132-57BD-BCCA-EE68B6FF2069}"/>
              </a:ext>
            </a:extLst>
          </p:cNvPr>
          <p:cNvSpPr/>
          <p:nvPr/>
        </p:nvSpPr>
        <p:spPr>
          <a:xfrm>
            <a:off x="7368929" y="1157798"/>
            <a:ext cx="4123035" cy="1869873"/>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800" b="1" i="0" u="none" strike="noStrike" baseline="0" dirty="0">
                <a:solidFill>
                  <a:schemeClr val="tx1"/>
                </a:solidFill>
                <a:latin typeface="EYInterstate"/>
              </a:rPr>
              <a:t>The right, property or contract in</a:t>
            </a:r>
          </a:p>
          <a:p>
            <a:pPr algn="ctr"/>
            <a:r>
              <a:rPr lang="en-US" sz="1800" b="1" i="0" u="none" strike="noStrike" baseline="0" dirty="0">
                <a:solidFill>
                  <a:schemeClr val="tx1"/>
                </a:solidFill>
                <a:latin typeface="EYInterstate"/>
              </a:rPr>
              <a:t>respect of which the royalties or FTS are paid is effectively connected with such PE or fixed place shall be computed under the head PGBP in accordance with the provisions of this Act</a:t>
            </a:r>
            <a:endParaRPr lang="en-IN" sz="3200" b="1" dirty="0">
              <a:solidFill>
                <a:schemeClr val="tx1"/>
              </a:solidFill>
            </a:endParaRPr>
          </a:p>
        </p:txBody>
      </p:sp>
      <p:cxnSp>
        <p:nvCxnSpPr>
          <p:cNvPr id="42" name="Straight Arrow Connector 41">
            <a:extLst>
              <a:ext uri="{FF2B5EF4-FFF2-40B4-BE49-F238E27FC236}">
                <a16:creationId xmlns:a16="http://schemas.microsoft.com/office/drawing/2014/main" id="{E14BEE99-F423-521C-ACEB-5448738251E9}"/>
              </a:ext>
            </a:extLst>
          </p:cNvPr>
          <p:cNvCxnSpPr>
            <a:cxnSpLocks/>
          </p:cNvCxnSpPr>
          <p:nvPr/>
        </p:nvCxnSpPr>
        <p:spPr>
          <a:xfrm>
            <a:off x="2097278" y="5470951"/>
            <a:ext cx="0" cy="534267"/>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47" name="Straight Arrow Connector 46">
            <a:extLst>
              <a:ext uri="{FF2B5EF4-FFF2-40B4-BE49-F238E27FC236}">
                <a16:creationId xmlns:a16="http://schemas.microsoft.com/office/drawing/2014/main" id="{A6C8CD2F-00FF-3AAF-0C13-CF643D00FE71}"/>
              </a:ext>
            </a:extLst>
          </p:cNvPr>
          <p:cNvCxnSpPr>
            <a:cxnSpLocks/>
          </p:cNvCxnSpPr>
          <p:nvPr/>
        </p:nvCxnSpPr>
        <p:spPr>
          <a:xfrm>
            <a:off x="2838433" y="4844550"/>
            <a:ext cx="712871"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0" name="Straight Arrow Connector 59">
            <a:extLst>
              <a:ext uri="{FF2B5EF4-FFF2-40B4-BE49-F238E27FC236}">
                <a16:creationId xmlns:a16="http://schemas.microsoft.com/office/drawing/2014/main" id="{7F972B10-B146-9326-10DB-55FF859F3EC2}"/>
              </a:ext>
            </a:extLst>
          </p:cNvPr>
          <p:cNvCxnSpPr>
            <a:cxnSpLocks/>
          </p:cNvCxnSpPr>
          <p:nvPr/>
        </p:nvCxnSpPr>
        <p:spPr>
          <a:xfrm>
            <a:off x="6452699" y="1958736"/>
            <a:ext cx="956487"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5" name="Straight Arrow Connector 64">
            <a:extLst>
              <a:ext uri="{FF2B5EF4-FFF2-40B4-BE49-F238E27FC236}">
                <a16:creationId xmlns:a16="http://schemas.microsoft.com/office/drawing/2014/main" id="{9EFC1954-68D0-903E-7009-787E669B96CB}"/>
              </a:ext>
            </a:extLst>
          </p:cNvPr>
          <p:cNvCxnSpPr>
            <a:cxnSpLocks/>
          </p:cNvCxnSpPr>
          <p:nvPr/>
        </p:nvCxnSpPr>
        <p:spPr>
          <a:xfrm flipV="1">
            <a:off x="6299994" y="4096606"/>
            <a:ext cx="0" cy="30541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66" name="TextBox 65">
            <a:extLst>
              <a:ext uri="{FF2B5EF4-FFF2-40B4-BE49-F238E27FC236}">
                <a16:creationId xmlns:a16="http://schemas.microsoft.com/office/drawing/2014/main" id="{90AD348A-1CAC-1D7E-6105-F4C76E12F5C5}"/>
              </a:ext>
            </a:extLst>
          </p:cNvPr>
          <p:cNvSpPr txBox="1"/>
          <p:nvPr/>
        </p:nvSpPr>
        <p:spPr>
          <a:xfrm>
            <a:off x="191794" y="7324722"/>
            <a:ext cx="12408194" cy="1200329"/>
          </a:xfrm>
          <a:prstGeom prst="rect">
            <a:avLst/>
          </a:prstGeom>
          <a:noFill/>
        </p:spPr>
        <p:txBody>
          <a:bodyPr wrap="square" rtlCol="0">
            <a:spAutoFit/>
          </a:bodyPr>
          <a:lstStyle/>
          <a:p>
            <a:pPr algn="ctr"/>
            <a:r>
              <a:rPr lang="en-US" sz="2400" b="1" i="0" u="none" strike="noStrike" baseline="0" dirty="0">
                <a:latin typeface="EYInterstate"/>
              </a:rPr>
              <a:t> </a:t>
            </a:r>
          </a:p>
          <a:p>
            <a:r>
              <a:rPr lang="en-US" sz="2400" b="1" i="0" u="none" strike="noStrike" baseline="0" dirty="0">
                <a:latin typeface="EYInterstate"/>
              </a:rPr>
              <a:t>Books of accounts to be maintained and audited. The provisions of Section 44BB of the Act shall not apply in respect of income referred to in this section.</a:t>
            </a:r>
            <a:endParaRPr lang="en-IN" sz="3600" b="1" dirty="0"/>
          </a:p>
        </p:txBody>
      </p:sp>
      <p:sp>
        <p:nvSpPr>
          <p:cNvPr id="68" name="Rectangle 67">
            <a:extLst>
              <a:ext uri="{FF2B5EF4-FFF2-40B4-BE49-F238E27FC236}">
                <a16:creationId xmlns:a16="http://schemas.microsoft.com/office/drawing/2014/main" id="{86D8866E-0E95-43ED-0C1C-DB7A9689060B}"/>
              </a:ext>
            </a:extLst>
          </p:cNvPr>
          <p:cNvSpPr/>
          <p:nvPr/>
        </p:nvSpPr>
        <p:spPr>
          <a:xfrm>
            <a:off x="553859" y="9018379"/>
            <a:ext cx="10576039" cy="6131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4000" dirty="0"/>
          </a:p>
        </p:txBody>
      </p:sp>
      <p:cxnSp>
        <p:nvCxnSpPr>
          <p:cNvPr id="13" name="Straight Arrow Connector 12">
            <a:extLst>
              <a:ext uri="{FF2B5EF4-FFF2-40B4-BE49-F238E27FC236}">
                <a16:creationId xmlns:a16="http://schemas.microsoft.com/office/drawing/2014/main" id="{BB72D464-AF6F-88C2-AD33-75E47680AE78}"/>
              </a:ext>
            </a:extLst>
          </p:cNvPr>
          <p:cNvCxnSpPr>
            <a:cxnSpLocks/>
          </p:cNvCxnSpPr>
          <p:nvPr/>
        </p:nvCxnSpPr>
        <p:spPr>
          <a:xfrm>
            <a:off x="2329664" y="1958736"/>
            <a:ext cx="1068935"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4" name="Straight Arrow Connector 13">
            <a:extLst>
              <a:ext uri="{FF2B5EF4-FFF2-40B4-BE49-F238E27FC236}">
                <a16:creationId xmlns:a16="http://schemas.microsoft.com/office/drawing/2014/main" id="{2E407EC3-FE13-ABF3-B3D4-F5840EFDAEA4}"/>
              </a:ext>
            </a:extLst>
          </p:cNvPr>
          <p:cNvCxnSpPr>
            <a:cxnSpLocks/>
          </p:cNvCxnSpPr>
          <p:nvPr/>
        </p:nvCxnSpPr>
        <p:spPr>
          <a:xfrm flipV="1">
            <a:off x="2329664" y="1958736"/>
            <a:ext cx="0" cy="91623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8" name="Straight Arrow Connector 17">
            <a:extLst>
              <a:ext uri="{FF2B5EF4-FFF2-40B4-BE49-F238E27FC236}">
                <a16:creationId xmlns:a16="http://schemas.microsoft.com/office/drawing/2014/main" id="{5B069441-3EA4-2F02-4A34-632510BA078B}"/>
              </a:ext>
            </a:extLst>
          </p:cNvPr>
          <p:cNvCxnSpPr>
            <a:cxnSpLocks/>
          </p:cNvCxnSpPr>
          <p:nvPr/>
        </p:nvCxnSpPr>
        <p:spPr>
          <a:xfrm>
            <a:off x="6299994" y="4096606"/>
            <a:ext cx="992583"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0" name="Straight Arrow Connector 19">
            <a:extLst>
              <a:ext uri="{FF2B5EF4-FFF2-40B4-BE49-F238E27FC236}">
                <a16:creationId xmlns:a16="http://schemas.microsoft.com/office/drawing/2014/main" id="{3DCC656E-D707-34DA-E032-DB5B3E72CF0A}"/>
              </a:ext>
            </a:extLst>
          </p:cNvPr>
          <p:cNvCxnSpPr>
            <a:cxnSpLocks/>
          </p:cNvCxnSpPr>
          <p:nvPr/>
        </p:nvCxnSpPr>
        <p:spPr>
          <a:xfrm>
            <a:off x="6299994" y="6234476"/>
            <a:ext cx="992583"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2" name="Straight Arrow Connector 21">
            <a:extLst>
              <a:ext uri="{FF2B5EF4-FFF2-40B4-BE49-F238E27FC236}">
                <a16:creationId xmlns:a16="http://schemas.microsoft.com/office/drawing/2014/main" id="{72092B45-C653-5D18-7FDD-D31A743F2C44}"/>
              </a:ext>
            </a:extLst>
          </p:cNvPr>
          <p:cNvCxnSpPr>
            <a:cxnSpLocks/>
          </p:cNvCxnSpPr>
          <p:nvPr/>
        </p:nvCxnSpPr>
        <p:spPr>
          <a:xfrm>
            <a:off x="6299994" y="5776361"/>
            <a:ext cx="0" cy="45811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24" name="Rectangle 23">
            <a:extLst>
              <a:ext uri="{FF2B5EF4-FFF2-40B4-BE49-F238E27FC236}">
                <a16:creationId xmlns:a16="http://schemas.microsoft.com/office/drawing/2014/main" id="{BEFB8F3E-FBFC-7E40-D8FF-50E059FB4C61}"/>
              </a:ext>
            </a:extLst>
          </p:cNvPr>
          <p:cNvSpPr/>
          <p:nvPr/>
        </p:nvSpPr>
        <p:spPr>
          <a:xfrm>
            <a:off x="7292576" y="5212899"/>
            <a:ext cx="4199379" cy="1424053"/>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800" b="0" i="0" u="none" strike="noStrike" baseline="0" dirty="0">
                <a:solidFill>
                  <a:schemeClr val="tx1"/>
                </a:solidFill>
                <a:latin typeface="EYInterstate"/>
              </a:rPr>
              <a:t>Amounts, if any, </a:t>
            </a:r>
            <a:r>
              <a:rPr lang="en-US" sz="1800" b="1" i="0" u="none" strike="noStrike" baseline="0" dirty="0">
                <a:solidFill>
                  <a:schemeClr val="tx1"/>
                </a:solidFill>
                <a:latin typeface="EYInterstate"/>
              </a:rPr>
              <a:t>paid </a:t>
            </a:r>
            <a:r>
              <a:rPr lang="en-US" sz="1800" b="0" i="0" u="none" strike="noStrike" baseline="0" dirty="0">
                <a:solidFill>
                  <a:schemeClr val="tx1"/>
                </a:solidFill>
                <a:latin typeface="EYInterstate"/>
              </a:rPr>
              <a:t>(</a:t>
            </a:r>
            <a:r>
              <a:rPr lang="en-US" sz="1800" b="1" i="1" u="none" strike="noStrike" baseline="0" dirty="0">
                <a:solidFill>
                  <a:schemeClr val="tx1"/>
                </a:solidFill>
                <a:latin typeface="EYInterstate"/>
              </a:rPr>
              <a:t>otherwise than towards reimbursement of actual expenses</a:t>
            </a:r>
            <a:r>
              <a:rPr lang="en-US" sz="1800" b="0" i="0" u="none" strike="noStrike" baseline="0" dirty="0">
                <a:solidFill>
                  <a:schemeClr val="tx1"/>
                </a:solidFill>
                <a:latin typeface="EYInterstate"/>
              </a:rPr>
              <a:t>) </a:t>
            </a:r>
            <a:r>
              <a:rPr lang="en-US" sz="1800" b="1" i="0" u="none" strike="noStrike" baseline="0" dirty="0">
                <a:solidFill>
                  <a:schemeClr val="tx1"/>
                </a:solidFill>
                <a:latin typeface="EYInterstate"/>
              </a:rPr>
              <a:t>by the PE to its head office or to any of its other offices</a:t>
            </a:r>
            <a:endParaRPr lang="en-IN" sz="3200" b="1" dirty="0">
              <a:solidFill>
                <a:schemeClr val="tx1"/>
              </a:solidFill>
            </a:endParaRPr>
          </a:p>
        </p:txBody>
      </p:sp>
      <p:sp>
        <p:nvSpPr>
          <p:cNvPr id="3" name="Footer Placeholder 2">
            <a:extLst>
              <a:ext uri="{FF2B5EF4-FFF2-40B4-BE49-F238E27FC236}">
                <a16:creationId xmlns:a16="http://schemas.microsoft.com/office/drawing/2014/main" id="{55E342A1-F790-136C-E47C-1D165579F2DA}"/>
              </a:ext>
            </a:extLst>
          </p:cNvPr>
          <p:cNvSpPr>
            <a:spLocks noGrp="1"/>
          </p:cNvSpPr>
          <p:nvPr>
            <p:ph type="ftr" sz="quarter" idx="11"/>
          </p:nvPr>
        </p:nvSpPr>
        <p:spPr>
          <a:xfrm>
            <a:off x="95311" y="8338728"/>
            <a:ext cx="6815504" cy="1790324"/>
          </a:xfrm>
        </p:spPr>
        <p:txBody>
          <a:bodyPr/>
          <a:lstStyle/>
          <a:p>
            <a:r>
              <a:rPr lang="pt-BR" dirty="0"/>
              <a:t>CA Sanjay Kumar Agrawal                                                                                                 Mobile: 9810116321</a:t>
            </a:r>
            <a:endParaRPr lang="en-US" dirty="0"/>
          </a:p>
        </p:txBody>
      </p:sp>
      <p:sp>
        <p:nvSpPr>
          <p:cNvPr id="4" name="Slide Number Placeholder 3">
            <a:extLst>
              <a:ext uri="{FF2B5EF4-FFF2-40B4-BE49-F238E27FC236}">
                <a16:creationId xmlns:a16="http://schemas.microsoft.com/office/drawing/2014/main" id="{B71AAFEE-0BE9-F60F-6717-02A7B82228F7}"/>
              </a:ext>
            </a:extLst>
          </p:cNvPr>
          <p:cNvSpPr>
            <a:spLocks noGrp="1"/>
          </p:cNvSpPr>
          <p:nvPr>
            <p:ph type="sldNum" sz="quarter" idx="12"/>
          </p:nvPr>
        </p:nvSpPr>
        <p:spPr>
          <a:xfrm>
            <a:off x="10865848" y="8338727"/>
            <a:ext cx="1542345" cy="2007143"/>
          </a:xfrm>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22714307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191794" y="126276"/>
            <a:ext cx="11910990" cy="707886"/>
          </a:xfrm>
          <a:prstGeom prst="rect">
            <a:avLst/>
          </a:prstGeom>
          <a:noFill/>
        </p:spPr>
        <p:txBody>
          <a:bodyPr wrap="square" rtlCol="0">
            <a:spAutoFit/>
          </a:bodyPr>
          <a:lstStyle/>
          <a:p>
            <a:r>
              <a:rPr lang="en-IN" sz="4000" dirty="0">
                <a:solidFill>
                  <a:srgbClr val="FFE600"/>
                </a:solidFill>
                <a:latin typeface="EYInterstate"/>
              </a:rPr>
              <a:t>NR Taxation - Comparative Analysis under ITA &amp; DTAAs</a:t>
            </a:r>
            <a:endParaRPr lang="en-US" sz="4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1" y="8830462"/>
            <a:ext cx="4467534" cy="889802"/>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8" y="8338727"/>
            <a:ext cx="1542345" cy="1866077"/>
          </a:xfrm>
        </p:spPr>
        <p:txBody>
          <a:bodyPr/>
          <a:lstStyle/>
          <a:p>
            <a:fld id="{6D22F896-40B5-4ADD-8801-0D06FADFA095}" type="slidenum">
              <a:rPr lang="en-US" smtClean="0"/>
              <a:t>26</a:t>
            </a:fld>
            <a:endParaRPr lang="en-US" dirty="0"/>
          </a:p>
        </p:txBody>
      </p:sp>
      <p:sp>
        <p:nvSpPr>
          <p:cNvPr id="4" name="TextBox 3">
            <a:extLst>
              <a:ext uri="{FF2B5EF4-FFF2-40B4-BE49-F238E27FC236}">
                <a16:creationId xmlns:a16="http://schemas.microsoft.com/office/drawing/2014/main" id="{AD4598EC-F065-BC04-4A7E-B5DA15AAC78C}"/>
              </a:ext>
            </a:extLst>
          </p:cNvPr>
          <p:cNvSpPr txBox="1"/>
          <p:nvPr/>
        </p:nvSpPr>
        <p:spPr>
          <a:xfrm>
            <a:off x="497204" y="1653326"/>
            <a:ext cx="7329840" cy="508473"/>
          </a:xfrm>
          <a:prstGeom prst="rect">
            <a:avLst/>
          </a:prstGeom>
          <a:noFill/>
        </p:spPr>
        <p:txBody>
          <a:bodyPr wrap="square" rtlCol="0">
            <a:spAutoFit/>
          </a:bodyPr>
          <a:lstStyle/>
          <a:p>
            <a:r>
              <a:rPr lang="en-IN" dirty="0"/>
              <a:t>Independent Personal Services by NR</a:t>
            </a:r>
          </a:p>
        </p:txBody>
      </p:sp>
      <p:sp>
        <p:nvSpPr>
          <p:cNvPr id="7" name="TextBox 6">
            <a:extLst>
              <a:ext uri="{FF2B5EF4-FFF2-40B4-BE49-F238E27FC236}">
                <a16:creationId xmlns:a16="http://schemas.microsoft.com/office/drawing/2014/main" id="{AB385F7B-8B85-AAFF-C15E-0325EC9B4704}"/>
              </a:ext>
            </a:extLst>
          </p:cNvPr>
          <p:cNvSpPr txBox="1"/>
          <p:nvPr/>
        </p:nvSpPr>
        <p:spPr>
          <a:xfrm>
            <a:off x="649909" y="3333081"/>
            <a:ext cx="11758284" cy="1340752"/>
          </a:xfrm>
          <a:prstGeom prst="rect">
            <a:avLst/>
          </a:prstGeom>
          <a:noFill/>
        </p:spPr>
        <p:txBody>
          <a:bodyPr wrap="square" rtlCol="0">
            <a:spAutoFit/>
          </a:bodyPr>
          <a:lstStyle/>
          <a:p>
            <a:r>
              <a:rPr lang="en-US" dirty="0"/>
              <a:t>Income Accrual (Section 5) or Business Connection (BC) or Significant Economic Presence (SEP) or FTS (Section 9) – ITA</a:t>
            </a:r>
          </a:p>
          <a:p>
            <a:endParaRPr lang="en-IN" dirty="0"/>
          </a:p>
        </p:txBody>
      </p:sp>
      <p:sp>
        <p:nvSpPr>
          <p:cNvPr id="8" name="TextBox 7">
            <a:extLst>
              <a:ext uri="{FF2B5EF4-FFF2-40B4-BE49-F238E27FC236}">
                <a16:creationId xmlns:a16="http://schemas.microsoft.com/office/drawing/2014/main" id="{139DD1F4-6092-880B-EFC1-4854EC31E9FB}"/>
              </a:ext>
            </a:extLst>
          </p:cNvPr>
          <p:cNvSpPr txBox="1"/>
          <p:nvPr/>
        </p:nvSpPr>
        <p:spPr>
          <a:xfrm>
            <a:off x="649910" y="4499057"/>
            <a:ext cx="11147464" cy="508473"/>
          </a:xfrm>
          <a:prstGeom prst="rect">
            <a:avLst/>
          </a:prstGeom>
          <a:noFill/>
        </p:spPr>
        <p:txBody>
          <a:bodyPr wrap="square" rtlCol="0">
            <a:spAutoFit/>
          </a:bodyPr>
          <a:lstStyle/>
          <a:p>
            <a:r>
              <a:rPr lang="en-IN" dirty="0"/>
              <a:t>Independent Personal Services</a:t>
            </a:r>
            <a:r>
              <a:rPr lang="fr-FR" dirty="0"/>
              <a:t> (Article 14) – Tax </a:t>
            </a:r>
            <a:r>
              <a:rPr lang="fr-FR" dirty="0" err="1"/>
              <a:t>treaty</a:t>
            </a:r>
            <a:endParaRPr lang="fr-FR" dirty="0"/>
          </a:p>
        </p:txBody>
      </p:sp>
      <p:sp>
        <p:nvSpPr>
          <p:cNvPr id="9" name="TextBox 8">
            <a:extLst>
              <a:ext uri="{FF2B5EF4-FFF2-40B4-BE49-F238E27FC236}">
                <a16:creationId xmlns:a16="http://schemas.microsoft.com/office/drawing/2014/main" id="{1D87238E-E9B6-18FA-3473-68F341D526B9}"/>
              </a:ext>
            </a:extLst>
          </p:cNvPr>
          <p:cNvSpPr txBox="1"/>
          <p:nvPr/>
        </p:nvSpPr>
        <p:spPr>
          <a:xfrm>
            <a:off x="649910" y="6081771"/>
            <a:ext cx="11452874" cy="1756891"/>
          </a:xfrm>
          <a:prstGeom prst="rect">
            <a:avLst/>
          </a:prstGeom>
          <a:noFill/>
        </p:spPr>
        <p:txBody>
          <a:bodyPr wrap="square" rtlCol="0">
            <a:spAutoFit/>
          </a:bodyPr>
          <a:lstStyle/>
          <a:p>
            <a:pPr algn="just"/>
            <a:endParaRPr lang="en-IN" dirty="0"/>
          </a:p>
          <a:p>
            <a:pPr algn="just"/>
            <a:r>
              <a:rPr lang="en-US" b="0" i="0" dirty="0">
                <a:effectLst/>
                <a:latin typeface="Times New Roman" panose="02020603050405020304" pitchFamily="18" charset="0"/>
              </a:rPr>
              <a:t>The term "professional services" includes independent scientific, literary, artistic, educational or teaching activities as well as the independent activities of physicians, surgeons, lawyers, engineers, architects, dentists and accountants.</a:t>
            </a:r>
            <a:endParaRPr lang="en-IN" dirty="0"/>
          </a:p>
        </p:txBody>
      </p:sp>
      <p:sp>
        <p:nvSpPr>
          <p:cNvPr id="10" name="TextBox 9">
            <a:extLst>
              <a:ext uri="{FF2B5EF4-FFF2-40B4-BE49-F238E27FC236}">
                <a16:creationId xmlns:a16="http://schemas.microsoft.com/office/drawing/2014/main" id="{53908ADA-5558-A7F6-0C9B-9DB501B8077C}"/>
              </a:ext>
            </a:extLst>
          </p:cNvPr>
          <p:cNvSpPr txBox="1"/>
          <p:nvPr/>
        </p:nvSpPr>
        <p:spPr>
          <a:xfrm>
            <a:off x="649910" y="7456116"/>
            <a:ext cx="11147464" cy="1340752"/>
          </a:xfrm>
          <a:prstGeom prst="rect">
            <a:avLst/>
          </a:prstGeom>
          <a:noFill/>
        </p:spPr>
        <p:txBody>
          <a:bodyPr wrap="square" rtlCol="0">
            <a:spAutoFit/>
          </a:bodyPr>
          <a:lstStyle/>
          <a:p>
            <a:endParaRPr lang="en-IN" dirty="0"/>
          </a:p>
          <a:p>
            <a:endParaRPr lang="en-IN" dirty="0"/>
          </a:p>
          <a:p>
            <a:r>
              <a:rPr lang="en-IN" dirty="0"/>
              <a:t>BEPS 2.0: Pillar 1 defining new nexus rules (WIP)</a:t>
            </a:r>
          </a:p>
        </p:txBody>
      </p:sp>
      <p:sp>
        <p:nvSpPr>
          <p:cNvPr id="11" name="TextBox 10">
            <a:extLst>
              <a:ext uri="{FF2B5EF4-FFF2-40B4-BE49-F238E27FC236}">
                <a16:creationId xmlns:a16="http://schemas.microsoft.com/office/drawing/2014/main" id="{7E486BED-EF10-E35C-3C1A-69C35D9C5246}"/>
              </a:ext>
            </a:extLst>
          </p:cNvPr>
          <p:cNvSpPr txBox="1"/>
          <p:nvPr/>
        </p:nvSpPr>
        <p:spPr>
          <a:xfrm>
            <a:off x="649909" y="5070927"/>
            <a:ext cx="11452874" cy="1340752"/>
          </a:xfrm>
          <a:prstGeom prst="rect">
            <a:avLst/>
          </a:prstGeom>
          <a:noFill/>
        </p:spPr>
        <p:txBody>
          <a:bodyPr wrap="square" rtlCol="0">
            <a:spAutoFit/>
          </a:bodyPr>
          <a:lstStyle/>
          <a:p>
            <a:r>
              <a:rPr lang="en-IN" dirty="0"/>
              <a:t>Primary taxing right with </a:t>
            </a:r>
            <a:r>
              <a:rPr lang="en-IN" dirty="0" err="1"/>
              <a:t>CoR.</a:t>
            </a:r>
            <a:r>
              <a:rPr lang="en-IN" dirty="0"/>
              <a:t> </a:t>
            </a:r>
            <a:r>
              <a:rPr lang="en-IN" dirty="0" err="1"/>
              <a:t>CoS</a:t>
            </a:r>
            <a:r>
              <a:rPr lang="en-IN" dirty="0"/>
              <a:t> may also tax if fixed base or physical stay in </a:t>
            </a:r>
            <a:r>
              <a:rPr lang="en-IN" dirty="0" err="1"/>
              <a:t>CoS.</a:t>
            </a:r>
            <a:r>
              <a:rPr lang="en-IN" dirty="0"/>
              <a:t> Once </a:t>
            </a:r>
            <a:r>
              <a:rPr lang="en-IN" dirty="0" err="1"/>
              <a:t>CoS</a:t>
            </a:r>
            <a:r>
              <a:rPr lang="en-IN" dirty="0"/>
              <a:t> right to tax established, tax to be </a:t>
            </a:r>
          </a:p>
          <a:p>
            <a:r>
              <a:rPr lang="en-IN" dirty="0"/>
              <a:t>computed under domestic tax laws    [</a:t>
            </a:r>
            <a:r>
              <a:rPr lang="en-IN" b="1" i="0" dirty="0">
                <a:solidFill>
                  <a:srgbClr val="FF0000"/>
                </a:solidFill>
                <a:effectLst/>
                <a:latin typeface="Arial" panose="020B0604020202020204" pitchFamily="34" charset="0"/>
              </a:rPr>
              <a:t>Linklaters LLP UK]</a:t>
            </a:r>
            <a:endParaRPr lang="en-IN" dirty="0">
              <a:solidFill>
                <a:srgbClr val="FF0000"/>
              </a:solidFill>
            </a:endParaRPr>
          </a:p>
        </p:txBody>
      </p:sp>
    </p:spTree>
    <p:extLst>
      <p:ext uri="{BB962C8B-B14F-4D97-AF65-F5344CB8AC3E}">
        <p14:creationId xmlns:p14="http://schemas.microsoft.com/office/powerpoint/2010/main" val="33205705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497204" y="3791196"/>
            <a:ext cx="11605580" cy="707886"/>
          </a:xfrm>
          <a:prstGeom prst="rect">
            <a:avLst/>
          </a:prstGeom>
          <a:noFill/>
        </p:spPr>
        <p:txBody>
          <a:bodyPr wrap="square" rtlCol="0">
            <a:spAutoFit/>
          </a:bodyPr>
          <a:lstStyle/>
          <a:p>
            <a:pPr algn="ctr"/>
            <a:r>
              <a:rPr lang="en-US" sz="4000" dirty="0">
                <a:solidFill>
                  <a:srgbClr val="FFE600"/>
                </a:solidFill>
                <a:latin typeface="EYInterstate"/>
              </a:rPr>
              <a:t>Special Rate of Tax for Non-Residents</a:t>
            </a:r>
            <a:endParaRPr lang="en-US" sz="4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191794" y="8338728"/>
            <a:ext cx="5650085" cy="1866078"/>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9" y="8338727"/>
            <a:ext cx="1389640" cy="1866077"/>
          </a:xfrm>
        </p:spPr>
        <p:txBody>
          <a:bodyPr/>
          <a:lstStyle/>
          <a:p>
            <a:fld id="{6D22F896-40B5-4ADD-8801-0D06FADFA095}" type="slidenum">
              <a:rPr lang="en-US" smtClean="0"/>
              <a:t>27</a:t>
            </a:fld>
            <a:endParaRPr lang="en-US" dirty="0"/>
          </a:p>
        </p:txBody>
      </p:sp>
    </p:spTree>
    <p:extLst>
      <p:ext uri="{BB962C8B-B14F-4D97-AF65-F5344CB8AC3E}">
        <p14:creationId xmlns:p14="http://schemas.microsoft.com/office/powerpoint/2010/main" val="30399531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191794" y="126276"/>
            <a:ext cx="11910990" cy="707886"/>
          </a:xfrm>
          <a:prstGeom prst="rect">
            <a:avLst/>
          </a:prstGeom>
          <a:noFill/>
        </p:spPr>
        <p:txBody>
          <a:bodyPr wrap="square" rtlCol="0">
            <a:spAutoFit/>
          </a:bodyPr>
          <a:lstStyle/>
          <a:p>
            <a:r>
              <a:rPr lang="en-IN" sz="4000" dirty="0">
                <a:solidFill>
                  <a:srgbClr val="FFE600"/>
                </a:solidFill>
                <a:latin typeface="EYInterstate"/>
              </a:rPr>
              <a:t>NR Taxation – Special Rate of Tax S-115A of ITA</a:t>
            </a:r>
            <a:endParaRPr lang="en-US" sz="4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0" y="8338728"/>
            <a:ext cx="7063519" cy="1866078"/>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8" y="8338727"/>
            <a:ext cx="1542345" cy="1866077"/>
          </a:xfrm>
        </p:spPr>
        <p:txBody>
          <a:bodyPr/>
          <a:lstStyle/>
          <a:p>
            <a:fld id="{6D22F896-40B5-4ADD-8801-0D06FADFA095}" type="slidenum">
              <a:rPr lang="en-US" smtClean="0"/>
              <a:t>28</a:t>
            </a:fld>
            <a:endParaRPr lang="en-US" dirty="0"/>
          </a:p>
        </p:txBody>
      </p:sp>
      <p:sp>
        <p:nvSpPr>
          <p:cNvPr id="4" name="TextBox 3">
            <a:extLst>
              <a:ext uri="{FF2B5EF4-FFF2-40B4-BE49-F238E27FC236}">
                <a16:creationId xmlns:a16="http://schemas.microsoft.com/office/drawing/2014/main" id="{AD4598EC-F065-BC04-4A7E-B5DA15AAC78C}"/>
              </a:ext>
            </a:extLst>
          </p:cNvPr>
          <p:cNvSpPr txBox="1"/>
          <p:nvPr/>
        </p:nvSpPr>
        <p:spPr>
          <a:xfrm>
            <a:off x="497204" y="1653326"/>
            <a:ext cx="4123035" cy="508473"/>
          </a:xfrm>
          <a:prstGeom prst="rect">
            <a:avLst/>
          </a:prstGeom>
          <a:noFill/>
        </p:spPr>
        <p:txBody>
          <a:bodyPr wrap="square" rtlCol="0">
            <a:spAutoFit/>
          </a:bodyPr>
          <a:lstStyle/>
          <a:p>
            <a:r>
              <a:rPr lang="en-IN" dirty="0"/>
              <a:t>Key features</a:t>
            </a:r>
          </a:p>
        </p:txBody>
      </p:sp>
      <p:sp>
        <p:nvSpPr>
          <p:cNvPr id="12" name="TextBox 11">
            <a:extLst>
              <a:ext uri="{FF2B5EF4-FFF2-40B4-BE49-F238E27FC236}">
                <a16:creationId xmlns:a16="http://schemas.microsoft.com/office/drawing/2014/main" id="{945CCF23-2610-4B97-783E-549F32EB0820}"/>
              </a:ext>
            </a:extLst>
          </p:cNvPr>
          <p:cNvSpPr txBox="1"/>
          <p:nvPr/>
        </p:nvSpPr>
        <p:spPr>
          <a:xfrm>
            <a:off x="649909" y="2874966"/>
            <a:ext cx="11605579" cy="5925340"/>
          </a:xfrm>
          <a:prstGeom prst="rect">
            <a:avLst/>
          </a:prstGeom>
          <a:noFill/>
        </p:spPr>
        <p:txBody>
          <a:bodyPr wrap="square" rtlCol="0">
            <a:spAutoFit/>
          </a:bodyPr>
          <a:lstStyle/>
          <a:p>
            <a:pPr algn="just"/>
            <a:r>
              <a:rPr lang="en-IN" sz="3200" dirty="0">
                <a:effectLst/>
                <a:latin typeface="Calibri" panose="020F0502020204030204" pitchFamily="34" charset="0"/>
                <a:ea typeface="Calibri" panose="020F0502020204030204" pitchFamily="34" charset="0"/>
                <a:cs typeface="Times New Roman" panose="02020603050405020304" pitchFamily="18" charset="0"/>
              </a:rPr>
              <a:t>-    Applicable to a non-resident (not being a company) or </a:t>
            </a:r>
            <a:r>
              <a:rPr lang="en-IN" sz="3200" dirty="0">
                <a:latin typeface="Calibri" panose="020F0502020204030204" pitchFamily="34" charset="0"/>
                <a:ea typeface="Calibri" panose="020F0502020204030204" pitchFamily="34" charset="0"/>
                <a:cs typeface="Times New Roman" panose="02020603050405020304" pitchFamily="18" charset="0"/>
              </a:rPr>
              <a:t>to</a:t>
            </a:r>
            <a:r>
              <a:rPr lang="en-IN" sz="3200" dirty="0">
                <a:effectLst/>
                <a:latin typeface="Calibri" panose="020F0502020204030204" pitchFamily="34" charset="0"/>
                <a:ea typeface="Calibri" panose="020F0502020204030204" pitchFamily="34" charset="0"/>
                <a:cs typeface="Times New Roman" panose="02020603050405020304" pitchFamily="18" charset="0"/>
              </a:rPr>
              <a:t> a foreign             company.</a:t>
            </a:r>
          </a:p>
          <a:p>
            <a:pPr marL="457200" indent="-457200" algn="just">
              <a:buFontTx/>
              <a:buChar char="-"/>
            </a:pPr>
            <a:r>
              <a:rPr lang="en-IN" sz="3200" dirty="0">
                <a:effectLst/>
                <a:latin typeface="Calibri" panose="020F0502020204030204" pitchFamily="34" charset="0"/>
                <a:ea typeface="Calibri" panose="020F0502020204030204" pitchFamily="34" charset="0"/>
                <a:cs typeface="Times New Roman" panose="02020603050405020304" pitchFamily="18" charset="0"/>
              </a:rPr>
              <a:t>Applicable on Specific Income which is Dividend, Interest, royalty &amp; FTS (Other than income referred in S-44DA(1) of ITA)</a:t>
            </a:r>
          </a:p>
          <a:p>
            <a:pPr marL="457200" indent="-457200" algn="just">
              <a:buFontTx/>
              <a:buChar char="-"/>
            </a:pPr>
            <a:r>
              <a:rPr lang="en-IN" sz="3200" dirty="0">
                <a:effectLst/>
                <a:latin typeface="Calibri" panose="020F0502020204030204" pitchFamily="34" charset="0"/>
                <a:ea typeface="Calibri" panose="020F0502020204030204" pitchFamily="34" charset="0"/>
                <a:cs typeface="Times New Roman" panose="02020603050405020304" pitchFamily="18" charset="0"/>
              </a:rPr>
              <a:t>No deduction under sections 28 to 44C and Section-57</a:t>
            </a:r>
          </a:p>
          <a:p>
            <a:pPr marL="457200" indent="-457200" algn="just">
              <a:buFontTx/>
              <a:buChar char="-"/>
            </a:pPr>
            <a:r>
              <a:rPr lang="en-IN" sz="3200" dirty="0">
                <a:effectLst/>
                <a:latin typeface="Calibri" panose="020F0502020204030204" pitchFamily="34" charset="0"/>
                <a:ea typeface="Calibri" panose="020F0502020204030204" pitchFamily="34" charset="0"/>
                <a:cs typeface="Times New Roman" panose="02020603050405020304" pitchFamily="18" charset="0"/>
              </a:rPr>
              <a:t>No Chapter VIA deduction in case of dividend and interest but allowed for royalty and FTS</a:t>
            </a:r>
          </a:p>
          <a:p>
            <a:pPr marL="457200" indent="-457200" algn="just">
              <a:buFontTx/>
              <a:buChar char="-"/>
            </a:pPr>
            <a:r>
              <a:rPr lang="en-IN" sz="3200" dirty="0">
                <a:effectLst/>
                <a:latin typeface="Calibri" panose="020F0502020204030204" pitchFamily="34" charset="0"/>
                <a:ea typeface="Calibri" panose="020F0502020204030204" pitchFamily="34" charset="0"/>
                <a:cs typeface="Times New Roman" panose="02020603050405020304" pitchFamily="18" charset="0"/>
              </a:rPr>
              <a:t>No requirement to file tax return if </a:t>
            </a:r>
            <a:r>
              <a:rPr lang="en-IN" sz="3200" dirty="0" err="1">
                <a:effectLst/>
                <a:latin typeface="Calibri" panose="020F0502020204030204" pitchFamily="34" charset="0"/>
                <a:ea typeface="Calibri" panose="020F0502020204030204" pitchFamily="34" charset="0"/>
                <a:cs typeface="Times New Roman" panose="02020603050405020304" pitchFamily="18" charset="0"/>
              </a:rPr>
              <a:t>i</a:t>
            </a:r>
            <a:r>
              <a:rPr lang="en-IN" sz="3200" dirty="0">
                <a:effectLst/>
                <a:latin typeface="Calibri" panose="020F0502020204030204" pitchFamily="34" charset="0"/>
                <a:ea typeface="Calibri" panose="020F0502020204030204" pitchFamily="34" charset="0"/>
                <a:cs typeface="Times New Roman" panose="02020603050405020304" pitchFamily="18" charset="0"/>
              </a:rPr>
              <a:t>) the assessee is assessable during the PY consisted only of income as referred above; and ii) tax is deducted at source AND rate of such deduction is not less than the </a:t>
            </a:r>
            <a:r>
              <a:rPr lang="en-IN" sz="3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rate specified under this section</a:t>
            </a:r>
            <a:r>
              <a:rPr lang="en-IN" sz="3200" dirty="0">
                <a:effectLst/>
                <a:latin typeface="Calibri" panose="020F0502020204030204" pitchFamily="34" charset="0"/>
                <a:ea typeface="Calibri" panose="020F0502020204030204" pitchFamily="34" charset="0"/>
                <a:cs typeface="Times New Roman" panose="02020603050405020304" pitchFamily="18" charset="0"/>
              </a:rPr>
              <a:t>.</a:t>
            </a:r>
          </a:p>
          <a:p>
            <a:endParaRPr lang="en-IN" dirty="0"/>
          </a:p>
        </p:txBody>
      </p:sp>
    </p:spTree>
    <p:extLst>
      <p:ext uri="{BB962C8B-B14F-4D97-AF65-F5344CB8AC3E}">
        <p14:creationId xmlns:p14="http://schemas.microsoft.com/office/powerpoint/2010/main" val="28219107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56190-EEE8-23E9-FE54-51EC351158A3}"/>
              </a:ext>
            </a:extLst>
          </p:cNvPr>
          <p:cNvSpPr>
            <a:spLocks noGrp="1"/>
          </p:cNvSpPr>
          <p:nvPr>
            <p:ph type="ctrTitle"/>
          </p:nvPr>
        </p:nvSpPr>
        <p:spPr>
          <a:xfrm>
            <a:off x="944375" y="-98596"/>
            <a:ext cx="10711241" cy="677267"/>
          </a:xfrm>
        </p:spPr>
        <p:txBody>
          <a:bodyPr>
            <a:noAutofit/>
          </a:bodyPr>
          <a:lstStyle/>
          <a:p>
            <a:r>
              <a:rPr lang="en-IN" sz="2000" dirty="0"/>
              <a:t>Tax rates applicable to OTHER NON RESIDENTS</a:t>
            </a:r>
          </a:p>
        </p:txBody>
      </p:sp>
      <p:sp>
        <p:nvSpPr>
          <p:cNvPr id="3" name="Subtitle 2">
            <a:extLst>
              <a:ext uri="{FF2B5EF4-FFF2-40B4-BE49-F238E27FC236}">
                <a16:creationId xmlns:a16="http://schemas.microsoft.com/office/drawing/2014/main" id="{5083B20D-7629-AE45-7116-D97D072F63C5}"/>
              </a:ext>
            </a:extLst>
          </p:cNvPr>
          <p:cNvSpPr>
            <a:spLocks noGrp="1"/>
          </p:cNvSpPr>
          <p:nvPr>
            <p:ph type="subTitle" idx="1"/>
          </p:nvPr>
        </p:nvSpPr>
        <p:spPr>
          <a:xfrm>
            <a:off x="944375" y="1310646"/>
            <a:ext cx="10711241" cy="5951581"/>
          </a:xfrm>
        </p:spPr>
        <p:txBody>
          <a:bodyPr>
            <a:normAutofit/>
          </a:bodyPr>
          <a:lstStyle/>
          <a:p>
            <a:pPr algn="l"/>
            <a:endParaRPr lang="en-US" sz="3600" dirty="0">
              <a:solidFill>
                <a:srgbClr val="FFFFFF"/>
              </a:solidFill>
              <a:latin typeface="EYInterstate"/>
            </a:endParaRPr>
          </a:p>
          <a:p>
            <a:pPr algn="l"/>
            <a:endParaRPr lang="en-US" sz="3600" dirty="0">
              <a:solidFill>
                <a:srgbClr val="FFFFFF"/>
              </a:solidFill>
              <a:latin typeface="EYInterstate"/>
            </a:endParaRPr>
          </a:p>
          <a:p>
            <a:pPr algn="l">
              <a:buFont typeface="Arial" panose="020B0604020202020204" pitchFamily="34" charset="0"/>
              <a:buChar char="•"/>
            </a:pPr>
            <a:endParaRPr lang="en-US" sz="3600" dirty="0">
              <a:solidFill>
                <a:srgbClr val="FFFFFF"/>
              </a:solidFill>
              <a:latin typeface="EYInterstate"/>
            </a:endParaRPr>
          </a:p>
          <a:p>
            <a:pPr algn="l">
              <a:buFont typeface="Arial" panose="020B0604020202020204" pitchFamily="34" charset="0"/>
              <a:buChar char="•"/>
            </a:pPr>
            <a:endParaRPr lang="en-US" sz="3600" dirty="0">
              <a:solidFill>
                <a:srgbClr val="FFFFFF"/>
              </a:solidFill>
              <a:latin typeface="EYInterstate"/>
            </a:endParaRPr>
          </a:p>
          <a:p>
            <a:endParaRPr lang="en-IN" dirty="0"/>
          </a:p>
        </p:txBody>
      </p:sp>
      <p:pic>
        <p:nvPicPr>
          <p:cNvPr id="4" name="Picture 3">
            <a:extLst>
              <a:ext uri="{FF2B5EF4-FFF2-40B4-BE49-F238E27FC236}">
                <a16:creationId xmlns:a16="http://schemas.microsoft.com/office/drawing/2014/main" id="{396CBDD4-D4FA-E5A4-1DBB-397740FD07A0}"/>
              </a:ext>
            </a:extLst>
          </p:cNvPr>
          <p:cNvPicPr>
            <a:picLocks noChangeAspect="1"/>
          </p:cNvPicPr>
          <p:nvPr/>
        </p:nvPicPr>
        <p:blipFill>
          <a:blip r:embed="rId2"/>
          <a:stretch>
            <a:fillRect/>
          </a:stretch>
        </p:blipFill>
        <p:spPr>
          <a:xfrm>
            <a:off x="3093189" y="9081408"/>
            <a:ext cx="5913633" cy="420660"/>
          </a:xfrm>
          <a:prstGeom prst="rect">
            <a:avLst/>
          </a:prstGeom>
        </p:spPr>
      </p:pic>
      <p:graphicFrame>
        <p:nvGraphicFramePr>
          <p:cNvPr id="5" name="Table 6">
            <a:extLst>
              <a:ext uri="{FF2B5EF4-FFF2-40B4-BE49-F238E27FC236}">
                <a16:creationId xmlns:a16="http://schemas.microsoft.com/office/drawing/2014/main" id="{32561131-9BC0-EA7C-93E1-42206483B499}"/>
              </a:ext>
            </a:extLst>
          </p:cNvPr>
          <p:cNvGraphicFramePr>
            <a:graphicFrameLocks noGrp="1"/>
          </p:cNvGraphicFramePr>
          <p:nvPr>
            <p:extLst>
              <p:ext uri="{D42A27DB-BD31-4B8C-83A1-F6EECF244321}">
                <p14:modId xmlns:p14="http://schemas.microsoft.com/office/powerpoint/2010/main" val="993260394"/>
              </p:ext>
            </p:extLst>
          </p:nvPr>
        </p:nvGraphicFramePr>
        <p:xfrm>
          <a:off x="344499" y="582359"/>
          <a:ext cx="12063693" cy="9137904"/>
        </p:xfrm>
        <a:graphic>
          <a:graphicData uri="http://schemas.openxmlformats.org/drawingml/2006/table">
            <a:tbl>
              <a:tblPr firstRow="1" bandRow="1">
                <a:tableStyleId>{5C22544A-7EE6-4342-B048-85BDC9FD1C3A}</a:tableStyleId>
              </a:tblPr>
              <a:tblGrid>
                <a:gridCol w="2443279">
                  <a:extLst>
                    <a:ext uri="{9D8B030D-6E8A-4147-A177-3AD203B41FA5}">
                      <a16:colId xmlns:a16="http://schemas.microsoft.com/office/drawing/2014/main" val="3402643114"/>
                    </a:ext>
                  </a:extLst>
                </a:gridCol>
                <a:gridCol w="7974731">
                  <a:extLst>
                    <a:ext uri="{9D8B030D-6E8A-4147-A177-3AD203B41FA5}">
                      <a16:colId xmlns:a16="http://schemas.microsoft.com/office/drawing/2014/main" val="1392774920"/>
                    </a:ext>
                  </a:extLst>
                </a:gridCol>
                <a:gridCol w="1645683">
                  <a:extLst>
                    <a:ext uri="{9D8B030D-6E8A-4147-A177-3AD203B41FA5}">
                      <a16:colId xmlns:a16="http://schemas.microsoft.com/office/drawing/2014/main" val="214771582"/>
                    </a:ext>
                  </a:extLst>
                </a:gridCol>
              </a:tblGrid>
              <a:tr h="458694">
                <a:tc>
                  <a:txBody>
                    <a:bodyPr/>
                    <a:lstStyle/>
                    <a:p>
                      <a:r>
                        <a:rPr lang="en-IN" dirty="0"/>
                        <a:t>Section</a:t>
                      </a:r>
                    </a:p>
                  </a:txBody>
                  <a:tcPr/>
                </a:tc>
                <a:tc>
                  <a:txBody>
                    <a:bodyPr/>
                    <a:lstStyle/>
                    <a:p>
                      <a:r>
                        <a:rPr lang="en-IN" dirty="0"/>
                        <a:t>Nature of Income</a:t>
                      </a:r>
                    </a:p>
                  </a:txBody>
                  <a:tcPr/>
                </a:tc>
                <a:tc>
                  <a:txBody>
                    <a:bodyPr/>
                    <a:lstStyle/>
                    <a:p>
                      <a:r>
                        <a:rPr lang="en-IN" dirty="0"/>
                        <a:t>Tax Rate</a:t>
                      </a:r>
                    </a:p>
                  </a:txBody>
                  <a:tcPr/>
                </a:tc>
                <a:extLst>
                  <a:ext uri="{0D108BD9-81ED-4DB2-BD59-A6C34878D82A}">
                    <a16:rowId xmlns:a16="http://schemas.microsoft.com/office/drawing/2014/main" val="1719330100"/>
                  </a:ext>
                </a:extLst>
              </a:tr>
              <a:tr h="458694">
                <a:tc>
                  <a:txBody>
                    <a:bodyPr/>
                    <a:lstStyle/>
                    <a:p>
                      <a:r>
                        <a:rPr lang="en-IN" dirty="0"/>
                        <a:t>112(1)(c)</a:t>
                      </a:r>
                    </a:p>
                  </a:txBody>
                  <a:tcPr/>
                </a:tc>
                <a:tc>
                  <a:txBody>
                    <a:bodyPr/>
                    <a:lstStyle/>
                    <a:p>
                      <a:r>
                        <a:rPr lang="en-IN" dirty="0"/>
                        <a:t>Long Term Capital Gains</a:t>
                      </a:r>
                    </a:p>
                  </a:txBody>
                  <a:tcPr/>
                </a:tc>
                <a:tc>
                  <a:txBody>
                    <a:bodyPr/>
                    <a:lstStyle/>
                    <a:p>
                      <a:r>
                        <a:rPr lang="en-IN" dirty="0"/>
                        <a:t>20%</a:t>
                      </a:r>
                    </a:p>
                  </a:txBody>
                  <a:tcPr/>
                </a:tc>
                <a:extLst>
                  <a:ext uri="{0D108BD9-81ED-4DB2-BD59-A6C34878D82A}">
                    <a16:rowId xmlns:a16="http://schemas.microsoft.com/office/drawing/2014/main" val="793793565"/>
                  </a:ext>
                </a:extLst>
              </a:tr>
              <a:tr h="1566707">
                <a:tc>
                  <a:txBody>
                    <a:bodyPr/>
                    <a:lstStyle/>
                    <a:p>
                      <a:r>
                        <a:rPr lang="en-IN" dirty="0"/>
                        <a:t>112(1)(c)</a:t>
                      </a:r>
                    </a:p>
                  </a:txBody>
                  <a:tcPr/>
                </a:tc>
                <a:tc>
                  <a:txBody>
                    <a:bodyPr/>
                    <a:lstStyle/>
                    <a:p>
                      <a:r>
                        <a:rPr lang="en-US" dirty="0"/>
                        <a:t>Long term capital gains arising from transfer of a capital asset, being unlisted securities which is calculated without taking into consideration benefit of 1</a:t>
                      </a:r>
                      <a:r>
                        <a:rPr lang="en-US" baseline="30000" dirty="0"/>
                        <a:t>st</a:t>
                      </a:r>
                      <a:r>
                        <a:rPr lang="en-US" dirty="0"/>
                        <a:t> and 2rd Proviso S-48 </a:t>
                      </a:r>
                      <a:r>
                        <a:rPr lang="en-IN" sz="2480" b="1" i="0" kern="1200" dirty="0">
                          <a:solidFill>
                            <a:srgbClr val="FF0000"/>
                          </a:solidFill>
                          <a:effectLst/>
                          <a:latin typeface="+mn-lt"/>
                          <a:ea typeface="+mn-ea"/>
                          <a:cs typeface="+mn-cs"/>
                        </a:rPr>
                        <a:t>Legatum Ventures Ltd.</a:t>
                      </a:r>
                      <a:r>
                        <a:rPr lang="en-IN" sz="2480" b="1" i="0" kern="1200" dirty="0">
                          <a:solidFill>
                            <a:schemeClr val="dk1"/>
                          </a:solidFill>
                          <a:effectLst/>
                          <a:latin typeface="+mn-lt"/>
                          <a:ea typeface="+mn-ea"/>
                          <a:cs typeface="+mn-cs"/>
                        </a:rPr>
                        <a:t> ITAT </a:t>
                      </a:r>
                      <a:endParaRPr lang="en-IN" dirty="0"/>
                    </a:p>
                  </a:txBody>
                  <a:tcPr/>
                </a:tc>
                <a:tc>
                  <a:txBody>
                    <a:bodyPr/>
                    <a:lstStyle/>
                    <a:p>
                      <a:r>
                        <a:rPr lang="en-IN" dirty="0"/>
                        <a:t>10%</a:t>
                      </a:r>
                    </a:p>
                  </a:txBody>
                  <a:tcPr/>
                </a:tc>
                <a:extLst>
                  <a:ext uri="{0D108BD9-81ED-4DB2-BD59-A6C34878D82A}">
                    <a16:rowId xmlns:a16="http://schemas.microsoft.com/office/drawing/2014/main" val="850629120"/>
                  </a:ext>
                </a:extLst>
              </a:tr>
              <a:tr h="1566707">
                <a:tc>
                  <a:txBody>
                    <a:bodyPr/>
                    <a:lstStyle/>
                    <a:p>
                      <a:r>
                        <a:rPr lang="en-IN" dirty="0"/>
                        <a:t>112(1)(c)</a:t>
                      </a:r>
                    </a:p>
                  </a:txBody>
                  <a:tcPr/>
                </a:tc>
                <a:tc>
                  <a:txBody>
                    <a:bodyPr/>
                    <a:lstStyle/>
                    <a:p>
                      <a:r>
                        <a:rPr lang="en-US" dirty="0"/>
                        <a:t>Concessional rate of tax if long term capital gains arising from transfer of listed securities or units or zero coupon bonds is calculated without taking into consideration the benefit of indexation</a:t>
                      </a:r>
                      <a:endParaRPr lang="en-IN" dirty="0"/>
                    </a:p>
                  </a:txBody>
                  <a:tcPr/>
                </a:tc>
                <a:tc>
                  <a:txBody>
                    <a:bodyPr/>
                    <a:lstStyle/>
                    <a:p>
                      <a:r>
                        <a:rPr lang="en-IN" dirty="0"/>
                        <a:t>10%</a:t>
                      </a:r>
                    </a:p>
                  </a:txBody>
                  <a:tcPr/>
                </a:tc>
                <a:extLst>
                  <a:ext uri="{0D108BD9-81ED-4DB2-BD59-A6C34878D82A}">
                    <a16:rowId xmlns:a16="http://schemas.microsoft.com/office/drawing/2014/main" val="767579383"/>
                  </a:ext>
                </a:extLst>
              </a:tr>
              <a:tr h="1566707">
                <a:tc>
                  <a:txBody>
                    <a:bodyPr/>
                    <a:lstStyle/>
                    <a:p>
                      <a:r>
                        <a:rPr lang="en-IN" dirty="0"/>
                        <a:t>111A</a:t>
                      </a:r>
                    </a:p>
                  </a:txBody>
                  <a:tcPr/>
                </a:tc>
                <a:tc>
                  <a:txBody>
                    <a:bodyPr/>
                    <a:lstStyle/>
                    <a:p>
                      <a:r>
                        <a:rPr lang="en-US" dirty="0"/>
                        <a:t>Concessional rate of tax if short term capital gains arising from transfer of equity shares or units of an equity oriented fund, or a unit of business trust is chargeable to securities transaction tax. </a:t>
                      </a:r>
                      <a:endParaRPr lang="en-IN" dirty="0"/>
                    </a:p>
                  </a:txBody>
                  <a:tcPr/>
                </a:tc>
                <a:tc>
                  <a:txBody>
                    <a:bodyPr/>
                    <a:lstStyle/>
                    <a:p>
                      <a:r>
                        <a:rPr lang="en-IN" dirty="0"/>
                        <a:t>15%</a:t>
                      </a:r>
                    </a:p>
                  </a:txBody>
                  <a:tcPr/>
                </a:tc>
                <a:extLst>
                  <a:ext uri="{0D108BD9-81ED-4DB2-BD59-A6C34878D82A}">
                    <a16:rowId xmlns:a16="http://schemas.microsoft.com/office/drawing/2014/main" val="985698733"/>
                  </a:ext>
                </a:extLst>
              </a:tr>
              <a:tr h="458694">
                <a:tc>
                  <a:txBody>
                    <a:bodyPr/>
                    <a:lstStyle/>
                    <a:p>
                      <a:r>
                        <a:rPr lang="en-IN" dirty="0"/>
                        <a:t>115A(1)(a)(</a:t>
                      </a:r>
                      <a:r>
                        <a:rPr lang="en-IN" dirty="0" err="1"/>
                        <a:t>i</a:t>
                      </a:r>
                      <a:r>
                        <a:rPr lang="en-IN" dirty="0"/>
                        <a:t>)</a:t>
                      </a:r>
                    </a:p>
                  </a:txBody>
                  <a:tcPr/>
                </a:tc>
                <a:tc>
                  <a:txBody>
                    <a:bodyPr/>
                    <a:lstStyle/>
                    <a:p>
                      <a:r>
                        <a:rPr lang="en-IN" dirty="0"/>
                        <a:t>Dividends </a:t>
                      </a:r>
                    </a:p>
                  </a:txBody>
                  <a:tcPr/>
                </a:tc>
                <a:tc>
                  <a:txBody>
                    <a:bodyPr/>
                    <a:lstStyle/>
                    <a:p>
                      <a:r>
                        <a:rPr lang="en-IN" dirty="0"/>
                        <a:t>20%</a:t>
                      </a:r>
                    </a:p>
                  </a:txBody>
                  <a:tcPr/>
                </a:tc>
                <a:extLst>
                  <a:ext uri="{0D108BD9-81ED-4DB2-BD59-A6C34878D82A}">
                    <a16:rowId xmlns:a16="http://schemas.microsoft.com/office/drawing/2014/main" val="3842620060"/>
                  </a:ext>
                </a:extLst>
              </a:tr>
              <a:tr h="1197369">
                <a:tc>
                  <a:txBody>
                    <a:bodyPr/>
                    <a:lstStyle/>
                    <a:p>
                      <a:r>
                        <a:rPr lang="en-IN" dirty="0"/>
                        <a:t>115A(1)(a)(ii)</a:t>
                      </a:r>
                    </a:p>
                  </a:txBody>
                  <a:tcPr/>
                </a:tc>
                <a:tc>
                  <a:txBody>
                    <a:bodyPr/>
                    <a:lstStyle/>
                    <a:p>
                      <a:r>
                        <a:rPr lang="en-US" dirty="0"/>
                        <a:t>Interest received from Government or an Indian concern on monies borrowed or debt incurred in foreign currency</a:t>
                      </a:r>
                      <a:endParaRPr lang="en-IN" dirty="0"/>
                    </a:p>
                  </a:txBody>
                  <a:tcPr/>
                </a:tc>
                <a:tc>
                  <a:txBody>
                    <a:bodyPr/>
                    <a:lstStyle/>
                    <a:p>
                      <a:r>
                        <a:rPr lang="en-IN" dirty="0"/>
                        <a:t>20%</a:t>
                      </a:r>
                    </a:p>
                  </a:txBody>
                  <a:tcPr/>
                </a:tc>
                <a:extLst>
                  <a:ext uri="{0D108BD9-81ED-4DB2-BD59-A6C34878D82A}">
                    <a16:rowId xmlns:a16="http://schemas.microsoft.com/office/drawing/2014/main" val="3051655986"/>
                  </a:ext>
                </a:extLst>
              </a:tr>
              <a:tr h="828031">
                <a:tc>
                  <a:txBody>
                    <a:bodyPr/>
                    <a:lstStyle/>
                    <a:p>
                      <a:r>
                        <a:rPr lang="en-IN" dirty="0"/>
                        <a:t>115A(1)(a)(</a:t>
                      </a:r>
                      <a:r>
                        <a:rPr lang="en-IN" dirty="0" err="1"/>
                        <a:t>iia</a:t>
                      </a:r>
                      <a:r>
                        <a:rPr lang="en-IN" dirty="0"/>
                        <a:t>)</a:t>
                      </a:r>
                    </a:p>
                  </a:txBody>
                  <a:tcPr/>
                </a:tc>
                <a:tc>
                  <a:txBody>
                    <a:bodyPr/>
                    <a:lstStyle/>
                    <a:p>
                      <a:r>
                        <a:rPr lang="en-US" dirty="0"/>
                        <a:t>Interest from notified Infrastructure Debt Fund as referred to in section 10(47)</a:t>
                      </a:r>
                      <a:endParaRPr lang="en-IN" dirty="0"/>
                    </a:p>
                  </a:txBody>
                  <a:tcPr/>
                </a:tc>
                <a:tc>
                  <a:txBody>
                    <a:bodyPr/>
                    <a:lstStyle/>
                    <a:p>
                      <a:r>
                        <a:rPr lang="en-IN" dirty="0"/>
                        <a:t>5%</a:t>
                      </a:r>
                    </a:p>
                  </a:txBody>
                  <a:tcPr/>
                </a:tc>
                <a:extLst>
                  <a:ext uri="{0D108BD9-81ED-4DB2-BD59-A6C34878D82A}">
                    <a16:rowId xmlns:a16="http://schemas.microsoft.com/office/drawing/2014/main" val="129719484"/>
                  </a:ext>
                </a:extLst>
              </a:tr>
              <a:tr h="828031">
                <a:tc>
                  <a:txBody>
                    <a:bodyPr/>
                    <a:lstStyle/>
                    <a:p>
                      <a:r>
                        <a:rPr lang="en-IN" dirty="0"/>
                        <a:t>115A(1)(a)(</a:t>
                      </a:r>
                      <a:r>
                        <a:rPr lang="en-IN" dirty="0" err="1"/>
                        <a:t>iiaa</a:t>
                      </a:r>
                      <a:r>
                        <a:rPr lang="en-IN" dirty="0"/>
                        <a:t>)</a:t>
                      </a:r>
                    </a:p>
                  </a:txBody>
                  <a:tcPr/>
                </a:tc>
                <a:tc>
                  <a:txBody>
                    <a:bodyPr/>
                    <a:lstStyle/>
                    <a:p>
                      <a:r>
                        <a:rPr lang="en-US" dirty="0"/>
                        <a:t>Interest of the nature and extent referred to in section 194LC</a:t>
                      </a:r>
                      <a:endParaRPr lang="en-IN" dirty="0"/>
                    </a:p>
                  </a:txBody>
                  <a:tcPr/>
                </a:tc>
                <a:tc>
                  <a:txBody>
                    <a:bodyPr/>
                    <a:lstStyle/>
                    <a:p>
                      <a:r>
                        <a:rPr lang="en-IN" dirty="0"/>
                        <a:t>5% or 4%</a:t>
                      </a:r>
                    </a:p>
                  </a:txBody>
                  <a:tcPr/>
                </a:tc>
                <a:extLst>
                  <a:ext uri="{0D108BD9-81ED-4DB2-BD59-A6C34878D82A}">
                    <a16:rowId xmlns:a16="http://schemas.microsoft.com/office/drawing/2014/main" val="3649784116"/>
                  </a:ext>
                </a:extLst>
              </a:tr>
            </a:tbl>
          </a:graphicData>
        </a:graphic>
      </p:graphicFrame>
    </p:spTree>
    <p:extLst>
      <p:ext uri="{BB962C8B-B14F-4D97-AF65-F5344CB8AC3E}">
        <p14:creationId xmlns:p14="http://schemas.microsoft.com/office/powerpoint/2010/main" val="4190013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AD6686C-2951-D87E-4445-9B32B4BF4BA0}"/>
              </a:ext>
            </a:extLst>
          </p:cNvPr>
          <p:cNvSpPr txBox="1"/>
          <p:nvPr/>
        </p:nvSpPr>
        <p:spPr>
          <a:xfrm>
            <a:off x="649909" y="278981"/>
            <a:ext cx="11452875" cy="707886"/>
          </a:xfrm>
          <a:prstGeom prst="rect">
            <a:avLst/>
          </a:prstGeom>
          <a:noFill/>
        </p:spPr>
        <p:txBody>
          <a:bodyPr wrap="square" rtlCol="0">
            <a:spAutoFit/>
          </a:bodyPr>
          <a:lstStyle/>
          <a:p>
            <a:pPr algn="ctr"/>
            <a:r>
              <a:rPr lang="en-US" sz="4000" dirty="0">
                <a:solidFill>
                  <a:srgbClr val="FFE600"/>
                </a:solidFill>
                <a:latin typeface="EYInterstate"/>
              </a:rPr>
              <a:t>Non-Resident Taxation – New Horizons?</a:t>
            </a:r>
            <a:endParaRPr lang="en-US" sz="4000" b="1" noProof="1"/>
          </a:p>
        </p:txBody>
      </p:sp>
      <p:sp>
        <p:nvSpPr>
          <p:cNvPr id="3" name="Rectangle 2">
            <a:extLst>
              <a:ext uri="{FF2B5EF4-FFF2-40B4-BE49-F238E27FC236}">
                <a16:creationId xmlns:a16="http://schemas.microsoft.com/office/drawing/2014/main" id="{16DE5399-D21E-8693-42D8-4FE2B63BBE8A}"/>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Rectangle 4">
            <a:extLst>
              <a:ext uri="{FF2B5EF4-FFF2-40B4-BE49-F238E27FC236}">
                <a16:creationId xmlns:a16="http://schemas.microsoft.com/office/drawing/2014/main" id="{A8372960-BCB6-A3E3-B438-177F64D56EE4}"/>
              </a:ext>
            </a:extLst>
          </p:cNvPr>
          <p:cNvSpPr/>
          <p:nvPr/>
        </p:nvSpPr>
        <p:spPr>
          <a:xfrm>
            <a:off x="294442" y="2162907"/>
            <a:ext cx="4015161" cy="674781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457200" indent="-457200">
              <a:buFont typeface="Wingdings" panose="05000000000000000000" pitchFamily="2" charset="2"/>
              <a:buChar char="Ø"/>
            </a:pPr>
            <a:r>
              <a:rPr lang="en-IN" sz="2000" dirty="0">
                <a:solidFill>
                  <a:schemeClr val="bg1"/>
                </a:solidFill>
              </a:rPr>
              <a:t>Introduction the concept of POEM.</a:t>
            </a:r>
          </a:p>
          <a:p>
            <a:pPr marL="457200" indent="-457200">
              <a:buFont typeface="Wingdings" panose="05000000000000000000" pitchFamily="2" charset="2"/>
              <a:buChar char="Ø"/>
            </a:pPr>
            <a:r>
              <a:rPr lang="en-IN" sz="2000" dirty="0">
                <a:solidFill>
                  <a:schemeClr val="bg1"/>
                </a:solidFill>
              </a:rPr>
              <a:t>General Anti-Avoidance Rules (GAAR) &amp; SAAR  </a:t>
            </a:r>
          </a:p>
          <a:p>
            <a:pPr marL="457200" indent="-457200">
              <a:buFont typeface="Wingdings" panose="05000000000000000000" pitchFamily="2" charset="2"/>
              <a:buChar char="Ø"/>
            </a:pPr>
            <a:r>
              <a:rPr lang="en-IN" sz="2000" dirty="0">
                <a:solidFill>
                  <a:schemeClr val="bg1"/>
                </a:solidFill>
              </a:rPr>
              <a:t>Introduction of SEP concept to constitute business connection in India to cover digital commerce by NR not having place of business in India. </a:t>
            </a:r>
          </a:p>
          <a:p>
            <a:pPr marL="457200" indent="-457200">
              <a:buFont typeface="Wingdings" panose="05000000000000000000" pitchFamily="2" charset="2"/>
              <a:buChar char="Ø"/>
            </a:pPr>
            <a:r>
              <a:rPr lang="en-IN" sz="2000" dirty="0">
                <a:solidFill>
                  <a:schemeClr val="bg1"/>
                </a:solidFill>
              </a:rPr>
              <a:t>Any transfer of money from resident to NR and NOR in the nature similar to S-56(2)(x) of ITA as deemed income of NR/NOR.</a:t>
            </a:r>
          </a:p>
          <a:p>
            <a:pPr marL="457200" indent="-457200">
              <a:buFont typeface="Wingdings" panose="05000000000000000000" pitchFamily="2" charset="2"/>
              <a:buChar char="Ø"/>
            </a:pPr>
            <a:r>
              <a:rPr lang="en-US" sz="2000" dirty="0"/>
              <a:t>Increased reporting requirements on multinational groups under TP Regulation.</a:t>
            </a:r>
          </a:p>
          <a:p>
            <a:pPr marL="457200" indent="-457200">
              <a:buFont typeface="Wingdings" panose="05000000000000000000" pitchFamily="2" charset="2"/>
              <a:buChar char="Ø"/>
            </a:pPr>
            <a:r>
              <a:rPr lang="en-US" sz="2000" dirty="0"/>
              <a:t>Introduction of EL 1.0 and EL 2.0</a:t>
            </a:r>
          </a:p>
        </p:txBody>
      </p:sp>
      <p:sp>
        <p:nvSpPr>
          <p:cNvPr id="6" name="Rectangle 5">
            <a:extLst>
              <a:ext uri="{FF2B5EF4-FFF2-40B4-BE49-F238E27FC236}">
                <a16:creationId xmlns:a16="http://schemas.microsoft.com/office/drawing/2014/main" id="{94984227-D78E-6583-3916-DDB53390D7F9}"/>
              </a:ext>
            </a:extLst>
          </p:cNvPr>
          <p:cNvSpPr/>
          <p:nvPr/>
        </p:nvSpPr>
        <p:spPr>
          <a:xfrm>
            <a:off x="8433945" y="1849670"/>
            <a:ext cx="4015161" cy="674781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457200" indent="-457200">
              <a:buFont typeface="Wingdings" panose="05000000000000000000" pitchFamily="2" charset="2"/>
              <a:buChar char="Ø"/>
            </a:pPr>
            <a:r>
              <a:rPr lang="en-IN" sz="2000" dirty="0">
                <a:solidFill>
                  <a:schemeClr val="bg1"/>
                </a:solidFill>
              </a:rPr>
              <a:t>BEPS 2.0 (Pillar 1 &amp; Pillar 2)</a:t>
            </a:r>
          </a:p>
          <a:p>
            <a:pPr marL="457200" indent="-457200">
              <a:buFont typeface="Wingdings" panose="05000000000000000000" pitchFamily="2" charset="2"/>
              <a:buChar char="Ø"/>
            </a:pPr>
            <a:r>
              <a:rPr lang="en-IN" sz="2000" dirty="0">
                <a:solidFill>
                  <a:schemeClr val="bg1"/>
                </a:solidFill>
              </a:rPr>
              <a:t>Proposal for Global Minimum Tax </a:t>
            </a:r>
          </a:p>
          <a:p>
            <a:pPr marL="457200" indent="-457200">
              <a:buFont typeface="Wingdings" panose="05000000000000000000" pitchFamily="2" charset="2"/>
              <a:buChar char="Ø"/>
            </a:pPr>
            <a:r>
              <a:rPr lang="en-IN" sz="2000" dirty="0">
                <a:solidFill>
                  <a:schemeClr val="bg1"/>
                </a:solidFill>
              </a:rPr>
              <a:t>Re-distribution of taxing rights to country of market to address the problem of eCommerce.</a:t>
            </a:r>
          </a:p>
        </p:txBody>
      </p:sp>
      <p:sp>
        <p:nvSpPr>
          <p:cNvPr id="7" name="Rectangle 6">
            <a:extLst>
              <a:ext uri="{FF2B5EF4-FFF2-40B4-BE49-F238E27FC236}">
                <a16:creationId xmlns:a16="http://schemas.microsoft.com/office/drawing/2014/main" id="{E7F02351-055C-4924-848A-316045E16B94}"/>
              </a:ext>
            </a:extLst>
          </p:cNvPr>
          <p:cNvSpPr/>
          <p:nvPr/>
        </p:nvSpPr>
        <p:spPr>
          <a:xfrm>
            <a:off x="4389637" y="1879337"/>
            <a:ext cx="4015161" cy="674781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457200" indent="-457200">
              <a:buFont typeface="Wingdings" panose="05000000000000000000" pitchFamily="2" charset="2"/>
              <a:buChar char="Ø"/>
            </a:pPr>
            <a:r>
              <a:rPr lang="en-IN" sz="2000" dirty="0">
                <a:solidFill>
                  <a:schemeClr val="bg1"/>
                </a:solidFill>
              </a:rPr>
              <a:t>Many DTAAs were recently re-</a:t>
            </a:r>
            <a:r>
              <a:rPr lang="en-IN" sz="2000" dirty="0" err="1">
                <a:solidFill>
                  <a:schemeClr val="bg1"/>
                </a:solidFill>
              </a:rPr>
              <a:t>negociated</a:t>
            </a:r>
            <a:r>
              <a:rPr lang="en-IN" sz="2000" dirty="0">
                <a:solidFill>
                  <a:schemeClr val="bg1"/>
                </a:solidFill>
              </a:rPr>
              <a:t> and protocol of many amended.</a:t>
            </a:r>
          </a:p>
          <a:p>
            <a:pPr marL="457200" indent="-457200">
              <a:buFont typeface="Wingdings" panose="05000000000000000000" pitchFamily="2" charset="2"/>
              <a:buChar char="Ø"/>
            </a:pPr>
            <a:r>
              <a:rPr lang="en-IN" sz="2000" dirty="0">
                <a:solidFill>
                  <a:schemeClr val="bg1"/>
                </a:solidFill>
              </a:rPr>
              <a:t>MLI has supplemented almost all Indian DTAAs to effect of following nature:</a:t>
            </a:r>
          </a:p>
          <a:p>
            <a:pPr marL="1143736" lvl="1" indent="-457200">
              <a:buFont typeface="Wingdings" panose="05000000000000000000" pitchFamily="2" charset="2"/>
              <a:buChar char="§"/>
            </a:pPr>
            <a:r>
              <a:rPr lang="en-IN" sz="2000" dirty="0">
                <a:solidFill>
                  <a:schemeClr val="bg1"/>
                </a:solidFill>
              </a:rPr>
              <a:t>Concept of Principal purpose Test (PPT), Limitation of Benefit (LOB) introduced to restrict unauthorised use of treaty.</a:t>
            </a:r>
          </a:p>
          <a:p>
            <a:pPr marL="1143736" lvl="1" indent="-457200">
              <a:buFont typeface="Wingdings" panose="05000000000000000000" pitchFamily="2" charset="2"/>
              <a:buChar char="§"/>
            </a:pPr>
            <a:r>
              <a:rPr lang="en-IN" sz="2000" dirty="0"/>
              <a:t>Robust Automatic Exchange of information</a:t>
            </a:r>
          </a:p>
          <a:p>
            <a:pPr lvl="1"/>
            <a:endParaRPr lang="en-IN" sz="2000" dirty="0">
              <a:solidFill>
                <a:schemeClr val="bg1"/>
              </a:solidFill>
            </a:endParaRPr>
          </a:p>
        </p:txBody>
      </p:sp>
      <p:sp>
        <p:nvSpPr>
          <p:cNvPr id="8" name="Rectangle 7">
            <a:extLst>
              <a:ext uri="{FF2B5EF4-FFF2-40B4-BE49-F238E27FC236}">
                <a16:creationId xmlns:a16="http://schemas.microsoft.com/office/drawing/2014/main" id="{1B9B3929-0398-D835-764F-FF59EEBFADD4}"/>
              </a:ext>
            </a:extLst>
          </p:cNvPr>
          <p:cNvSpPr/>
          <p:nvPr/>
        </p:nvSpPr>
        <p:spPr>
          <a:xfrm>
            <a:off x="207126" y="1320952"/>
            <a:ext cx="4015161" cy="914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IN" sz="2000" dirty="0">
                <a:solidFill>
                  <a:schemeClr val="tx1"/>
                </a:solidFill>
              </a:rPr>
              <a:t>Domestic Tax Law framework</a:t>
            </a:r>
          </a:p>
        </p:txBody>
      </p:sp>
      <p:sp>
        <p:nvSpPr>
          <p:cNvPr id="9" name="Rectangle 8">
            <a:extLst>
              <a:ext uri="{FF2B5EF4-FFF2-40B4-BE49-F238E27FC236}">
                <a16:creationId xmlns:a16="http://schemas.microsoft.com/office/drawing/2014/main" id="{326E7541-4F63-0686-721D-85901ECDE0F6}"/>
              </a:ext>
            </a:extLst>
          </p:cNvPr>
          <p:cNvSpPr/>
          <p:nvPr/>
        </p:nvSpPr>
        <p:spPr>
          <a:xfrm>
            <a:off x="4368765" y="1320952"/>
            <a:ext cx="4015161" cy="914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IN" sz="2400" dirty="0">
                <a:solidFill>
                  <a:schemeClr val="tx1"/>
                </a:solidFill>
              </a:rPr>
              <a:t>International Tax Law framework</a:t>
            </a:r>
          </a:p>
        </p:txBody>
      </p:sp>
      <p:sp>
        <p:nvSpPr>
          <p:cNvPr id="10" name="Rectangle 9">
            <a:extLst>
              <a:ext uri="{FF2B5EF4-FFF2-40B4-BE49-F238E27FC236}">
                <a16:creationId xmlns:a16="http://schemas.microsoft.com/office/drawing/2014/main" id="{6A1FF35F-EFC5-22AD-37AF-AB56426F7C08}"/>
              </a:ext>
            </a:extLst>
          </p:cNvPr>
          <p:cNvSpPr/>
          <p:nvPr/>
        </p:nvSpPr>
        <p:spPr>
          <a:xfrm>
            <a:off x="8516002" y="1320952"/>
            <a:ext cx="4015161" cy="914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IN" sz="2400" dirty="0">
                <a:solidFill>
                  <a:schemeClr val="tx1"/>
                </a:solidFill>
              </a:rPr>
              <a:t>The emerging era (WIP)</a:t>
            </a:r>
          </a:p>
        </p:txBody>
      </p:sp>
      <p:sp>
        <p:nvSpPr>
          <p:cNvPr id="4" name="Footer Placeholder 3">
            <a:extLst>
              <a:ext uri="{FF2B5EF4-FFF2-40B4-BE49-F238E27FC236}">
                <a16:creationId xmlns:a16="http://schemas.microsoft.com/office/drawing/2014/main" id="{6B299964-A386-4214-2848-67531EFC0CDE}"/>
              </a:ext>
            </a:extLst>
          </p:cNvPr>
          <p:cNvSpPr>
            <a:spLocks noGrp="1"/>
          </p:cNvSpPr>
          <p:nvPr>
            <p:ph type="ftr" sz="quarter" idx="11"/>
          </p:nvPr>
        </p:nvSpPr>
        <p:spPr>
          <a:xfrm>
            <a:off x="207126" y="9084962"/>
            <a:ext cx="6896163" cy="517514"/>
          </a:xfrm>
        </p:spPr>
        <p:txBody>
          <a:bodyPr/>
          <a:lstStyle/>
          <a:p>
            <a:r>
              <a:rPr lang="pt-BR" dirty="0"/>
              <a:t>CA Sanjay Kumar Agrawal                                                                                                 Mobile: 9810116321</a:t>
            </a:r>
            <a:endParaRPr lang="en-US" dirty="0"/>
          </a:p>
        </p:txBody>
      </p:sp>
      <p:sp>
        <p:nvSpPr>
          <p:cNvPr id="14" name="Slide Number Placeholder 13">
            <a:extLst>
              <a:ext uri="{FF2B5EF4-FFF2-40B4-BE49-F238E27FC236}">
                <a16:creationId xmlns:a16="http://schemas.microsoft.com/office/drawing/2014/main" id="{3B636172-2300-986C-99E8-CAE9CFB53B0E}"/>
              </a:ext>
            </a:extLst>
          </p:cNvPr>
          <p:cNvSpPr>
            <a:spLocks noGrp="1"/>
          </p:cNvSpPr>
          <p:nvPr>
            <p:ph type="sldNum" sz="quarter" idx="12"/>
          </p:nvPr>
        </p:nvSpPr>
        <p:spPr>
          <a:xfrm>
            <a:off x="10865848" y="8338728"/>
            <a:ext cx="1460975" cy="1866078"/>
          </a:xfrm>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6034984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083B20D-7629-AE45-7116-D97D072F63C5}"/>
              </a:ext>
            </a:extLst>
          </p:cNvPr>
          <p:cNvSpPr>
            <a:spLocks noGrp="1"/>
          </p:cNvSpPr>
          <p:nvPr>
            <p:ph type="subTitle" idx="1"/>
          </p:nvPr>
        </p:nvSpPr>
        <p:spPr>
          <a:xfrm>
            <a:off x="944375" y="1310646"/>
            <a:ext cx="10711241" cy="5951581"/>
          </a:xfrm>
        </p:spPr>
        <p:txBody>
          <a:bodyPr>
            <a:normAutofit/>
          </a:bodyPr>
          <a:lstStyle/>
          <a:p>
            <a:pPr algn="l"/>
            <a:endParaRPr lang="en-US" sz="3600" dirty="0">
              <a:solidFill>
                <a:srgbClr val="FFFFFF"/>
              </a:solidFill>
              <a:latin typeface="EYInterstate"/>
            </a:endParaRPr>
          </a:p>
          <a:p>
            <a:pPr algn="l"/>
            <a:endParaRPr lang="en-US" sz="3600" dirty="0">
              <a:solidFill>
                <a:srgbClr val="FFFFFF"/>
              </a:solidFill>
              <a:latin typeface="EYInterstate"/>
            </a:endParaRPr>
          </a:p>
          <a:p>
            <a:pPr algn="l">
              <a:buFont typeface="Arial" panose="020B0604020202020204" pitchFamily="34" charset="0"/>
              <a:buChar char="•"/>
            </a:pPr>
            <a:endParaRPr lang="en-US" sz="3600" dirty="0">
              <a:solidFill>
                <a:srgbClr val="FFFFFF"/>
              </a:solidFill>
              <a:latin typeface="EYInterstate"/>
            </a:endParaRPr>
          </a:p>
          <a:p>
            <a:pPr algn="l">
              <a:buFont typeface="Arial" panose="020B0604020202020204" pitchFamily="34" charset="0"/>
              <a:buChar char="•"/>
            </a:pPr>
            <a:endParaRPr lang="en-US" sz="3600" dirty="0">
              <a:solidFill>
                <a:srgbClr val="FFFFFF"/>
              </a:solidFill>
              <a:latin typeface="EYInterstate"/>
            </a:endParaRPr>
          </a:p>
          <a:p>
            <a:endParaRPr lang="en-IN" dirty="0"/>
          </a:p>
        </p:txBody>
      </p:sp>
      <p:pic>
        <p:nvPicPr>
          <p:cNvPr id="4" name="Picture 3">
            <a:extLst>
              <a:ext uri="{FF2B5EF4-FFF2-40B4-BE49-F238E27FC236}">
                <a16:creationId xmlns:a16="http://schemas.microsoft.com/office/drawing/2014/main" id="{396CBDD4-D4FA-E5A4-1DBB-397740FD07A0}"/>
              </a:ext>
            </a:extLst>
          </p:cNvPr>
          <p:cNvPicPr>
            <a:picLocks noChangeAspect="1"/>
          </p:cNvPicPr>
          <p:nvPr/>
        </p:nvPicPr>
        <p:blipFill>
          <a:blip r:embed="rId2"/>
          <a:stretch>
            <a:fillRect/>
          </a:stretch>
        </p:blipFill>
        <p:spPr>
          <a:xfrm>
            <a:off x="3093189" y="9081408"/>
            <a:ext cx="5913633" cy="420660"/>
          </a:xfrm>
          <a:prstGeom prst="rect">
            <a:avLst/>
          </a:prstGeom>
        </p:spPr>
      </p:pic>
      <p:graphicFrame>
        <p:nvGraphicFramePr>
          <p:cNvPr id="5" name="Table 6">
            <a:extLst>
              <a:ext uri="{FF2B5EF4-FFF2-40B4-BE49-F238E27FC236}">
                <a16:creationId xmlns:a16="http://schemas.microsoft.com/office/drawing/2014/main" id="{32561131-9BC0-EA7C-93E1-42206483B499}"/>
              </a:ext>
            </a:extLst>
          </p:cNvPr>
          <p:cNvGraphicFramePr>
            <a:graphicFrameLocks noGrp="1"/>
          </p:cNvGraphicFramePr>
          <p:nvPr>
            <p:extLst>
              <p:ext uri="{D42A27DB-BD31-4B8C-83A1-F6EECF244321}">
                <p14:modId xmlns:p14="http://schemas.microsoft.com/office/powerpoint/2010/main" val="3644978625"/>
              </p:ext>
            </p:extLst>
          </p:nvPr>
        </p:nvGraphicFramePr>
        <p:xfrm>
          <a:off x="344500" y="677863"/>
          <a:ext cx="12063694" cy="8931603"/>
        </p:xfrm>
        <a:graphic>
          <a:graphicData uri="http://schemas.openxmlformats.org/drawingml/2006/table">
            <a:tbl>
              <a:tblPr firstRow="1" bandRow="1">
                <a:tableStyleId>{5C22544A-7EE6-4342-B048-85BDC9FD1C3A}</a:tableStyleId>
              </a:tblPr>
              <a:tblGrid>
                <a:gridCol w="2084302">
                  <a:extLst>
                    <a:ext uri="{9D8B030D-6E8A-4147-A177-3AD203B41FA5}">
                      <a16:colId xmlns:a16="http://schemas.microsoft.com/office/drawing/2014/main" val="3402643114"/>
                    </a:ext>
                  </a:extLst>
                </a:gridCol>
                <a:gridCol w="8333709">
                  <a:extLst>
                    <a:ext uri="{9D8B030D-6E8A-4147-A177-3AD203B41FA5}">
                      <a16:colId xmlns:a16="http://schemas.microsoft.com/office/drawing/2014/main" val="1392774920"/>
                    </a:ext>
                  </a:extLst>
                </a:gridCol>
                <a:gridCol w="1645683">
                  <a:extLst>
                    <a:ext uri="{9D8B030D-6E8A-4147-A177-3AD203B41FA5}">
                      <a16:colId xmlns:a16="http://schemas.microsoft.com/office/drawing/2014/main" val="214771582"/>
                    </a:ext>
                  </a:extLst>
                </a:gridCol>
              </a:tblGrid>
              <a:tr h="462535">
                <a:tc>
                  <a:txBody>
                    <a:bodyPr/>
                    <a:lstStyle/>
                    <a:p>
                      <a:r>
                        <a:rPr lang="en-IN" dirty="0"/>
                        <a:t>Section</a:t>
                      </a:r>
                    </a:p>
                  </a:txBody>
                  <a:tcPr/>
                </a:tc>
                <a:tc>
                  <a:txBody>
                    <a:bodyPr/>
                    <a:lstStyle/>
                    <a:p>
                      <a:r>
                        <a:rPr lang="en-IN" dirty="0"/>
                        <a:t>Nature of Income</a:t>
                      </a:r>
                    </a:p>
                  </a:txBody>
                  <a:tcPr/>
                </a:tc>
                <a:tc>
                  <a:txBody>
                    <a:bodyPr/>
                    <a:lstStyle/>
                    <a:p>
                      <a:r>
                        <a:rPr lang="en-IN" dirty="0"/>
                        <a:t>Tax Rate</a:t>
                      </a:r>
                    </a:p>
                  </a:txBody>
                  <a:tcPr/>
                </a:tc>
                <a:extLst>
                  <a:ext uri="{0D108BD9-81ED-4DB2-BD59-A6C34878D82A}">
                    <a16:rowId xmlns:a16="http://schemas.microsoft.com/office/drawing/2014/main" val="1719330100"/>
                  </a:ext>
                </a:extLst>
              </a:tr>
              <a:tr h="1207397">
                <a:tc>
                  <a:txBody>
                    <a:bodyPr/>
                    <a:lstStyle/>
                    <a:p>
                      <a:r>
                        <a:rPr lang="en-IN" dirty="0"/>
                        <a:t>115A(1)(a)(</a:t>
                      </a:r>
                      <a:r>
                        <a:rPr lang="en-IN" dirty="0" err="1"/>
                        <a:t>iiab</a:t>
                      </a:r>
                      <a:r>
                        <a:rPr lang="en-IN" dirty="0"/>
                        <a:t>)</a:t>
                      </a:r>
                    </a:p>
                  </a:txBody>
                  <a:tcPr/>
                </a:tc>
                <a:tc>
                  <a:txBody>
                    <a:bodyPr/>
                    <a:lstStyle/>
                    <a:p>
                      <a:r>
                        <a:rPr lang="en-US" dirty="0"/>
                        <a:t>Distributed income being interest referred to in Section 194LBA</a:t>
                      </a:r>
                      <a:endParaRPr lang="en-IN" dirty="0"/>
                    </a:p>
                  </a:txBody>
                  <a:tcPr/>
                </a:tc>
                <a:tc>
                  <a:txBody>
                    <a:bodyPr/>
                    <a:lstStyle/>
                    <a:p>
                      <a:r>
                        <a:rPr lang="en-IN" dirty="0"/>
                        <a:t>5% or 10% or 30%</a:t>
                      </a:r>
                    </a:p>
                  </a:txBody>
                  <a:tcPr/>
                </a:tc>
                <a:extLst>
                  <a:ext uri="{0D108BD9-81ED-4DB2-BD59-A6C34878D82A}">
                    <a16:rowId xmlns:a16="http://schemas.microsoft.com/office/drawing/2014/main" val="850629120"/>
                  </a:ext>
                </a:extLst>
              </a:tr>
              <a:tr h="1579827">
                <a:tc>
                  <a:txBody>
                    <a:bodyPr/>
                    <a:lstStyle/>
                    <a:p>
                      <a:r>
                        <a:rPr lang="en-IN" dirty="0"/>
                        <a:t>115A(1)(a)(</a:t>
                      </a:r>
                      <a:r>
                        <a:rPr lang="en-IN" dirty="0" err="1"/>
                        <a:t>iiac</a:t>
                      </a:r>
                      <a:r>
                        <a:rPr lang="en-IN" dirty="0"/>
                        <a:t>)</a:t>
                      </a:r>
                    </a:p>
                  </a:txBody>
                  <a:tcPr/>
                </a:tc>
                <a:tc>
                  <a:txBody>
                    <a:bodyPr/>
                    <a:lstStyle/>
                    <a:p>
                      <a:r>
                        <a:rPr lang="en-US" dirty="0"/>
                        <a:t>Interest received from business trusts, being of the nature referred to Section 10(23FC), by its unit holders as referred to in Section 194LBA (Subject to certain conditions). </a:t>
                      </a:r>
                      <a:endParaRPr lang="en-IN" dirty="0"/>
                    </a:p>
                  </a:txBody>
                  <a:tcPr/>
                </a:tc>
                <a:tc>
                  <a:txBody>
                    <a:bodyPr/>
                    <a:lstStyle/>
                    <a:p>
                      <a:r>
                        <a:rPr lang="en-IN" dirty="0"/>
                        <a:t>5%</a:t>
                      </a:r>
                    </a:p>
                  </a:txBody>
                  <a:tcPr/>
                </a:tc>
                <a:extLst>
                  <a:ext uri="{0D108BD9-81ED-4DB2-BD59-A6C34878D82A}">
                    <a16:rowId xmlns:a16="http://schemas.microsoft.com/office/drawing/2014/main" val="767579383"/>
                  </a:ext>
                </a:extLst>
              </a:tr>
              <a:tr h="1207397">
                <a:tc>
                  <a:txBody>
                    <a:bodyPr/>
                    <a:lstStyle/>
                    <a:p>
                      <a:r>
                        <a:rPr lang="en-IN" dirty="0"/>
                        <a:t>115A(1)(a)(iii)</a:t>
                      </a:r>
                    </a:p>
                  </a:txBody>
                  <a:tcPr/>
                </a:tc>
                <a:tc>
                  <a:txBody>
                    <a:bodyPr/>
                    <a:lstStyle/>
                    <a:p>
                      <a:r>
                        <a:rPr lang="en-US" dirty="0"/>
                        <a:t>Income in respect of units purchased of a Mutual Funds in foreign currency [specified under section 10(23D) or of UTI]</a:t>
                      </a:r>
                      <a:endParaRPr lang="en-IN" dirty="0"/>
                    </a:p>
                  </a:txBody>
                  <a:tcPr/>
                </a:tc>
                <a:tc>
                  <a:txBody>
                    <a:bodyPr/>
                    <a:lstStyle/>
                    <a:p>
                      <a:r>
                        <a:rPr lang="en-IN" dirty="0"/>
                        <a:t>20%</a:t>
                      </a:r>
                    </a:p>
                  </a:txBody>
                  <a:tcPr/>
                </a:tc>
                <a:extLst>
                  <a:ext uri="{0D108BD9-81ED-4DB2-BD59-A6C34878D82A}">
                    <a16:rowId xmlns:a16="http://schemas.microsoft.com/office/drawing/2014/main" val="985698733"/>
                  </a:ext>
                </a:extLst>
              </a:tr>
              <a:tr h="1579827">
                <a:tc>
                  <a:txBody>
                    <a:bodyPr/>
                    <a:lstStyle/>
                    <a:p>
                      <a:r>
                        <a:rPr lang="en-IN" dirty="0"/>
                        <a:t>115A(1)(b)</a:t>
                      </a:r>
                    </a:p>
                  </a:txBody>
                  <a:tcPr/>
                </a:tc>
                <a:tc>
                  <a:txBody>
                    <a:bodyPr/>
                    <a:lstStyle/>
                    <a:p>
                      <a:r>
                        <a:rPr lang="en-US" dirty="0"/>
                        <a:t>Income by way of Royalty or FTS (other than income referred to in Section 44DA) received in pursuance of an agreement made at any time after 31- 03-1976.</a:t>
                      </a:r>
                      <a:endParaRPr lang="en-IN" dirty="0"/>
                    </a:p>
                  </a:txBody>
                  <a:tcPr/>
                </a:tc>
                <a:tc>
                  <a:txBody>
                    <a:bodyPr/>
                    <a:lstStyle/>
                    <a:p>
                      <a:r>
                        <a:rPr lang="en-IN" dirty="0"/>
                        <a:t>20%</a:t>
                      </a:r>
                    </a:p>
                  </a:txBody>
                  <a:tcPr/>
                </a:tc>
                <a:extLst>
                  <a:ext uri="{0D108BD9-81ED-4DB2-BD59-A6C34878D82A}">
                    <a16:rowId xmlns:a16="http://schemas.microsoft.com/office/drawing/2014/main" val="3842620060"/>
                  </a:ext>
                </a:extLst>
              </a:tr>
              <a:tr h="1207397">
                <a:tc>
                  <a:txBody>
                    <a:bodyPr/>
                    <a:lstStyle/>
                    <a:p>
                      <a:r>
                        <a:rPr lang="en-IN" dirty="0"/>
                        <a:t>115AB</a:t>
                      </a:r>
                    </a:p>
                  </a:txBody>
                  <a:tcPr/>
                </a:tc>
                <a:tc>
                  <a:txBody>
                    <a:bodyPr/>
                    <a:lstStyle/>
                    <a:p>
                      <a:r>
                        <a:rPr lang="en-US" dirty="0"/>
                        <a:t>Income of an overseas financial organization on transfer of units purchased in foreign currency being long-term capital gains </a:t>
                      </a:r>
                      <a:endParaRPr lang="en-IN" dirty="0"/>
                    </a:p>
                  </a:txBody>
                  <a:tcPr/>
                </a:tc>
                <a:tc>
                  <a:txBody>
                    <a:bodyPr/>
                    <a:lstStyle/>
                    <a:p>
                      <a:r>
                        <a:rPr lang="en-IN" dirty="0"/>
                        <a:t>10%</a:t>
                      </a:r>
                    </a:p>
                  </a:txBody>
                  <a:tcPr/>
                </a:tc>
                <a:extLst>
                  <a:ext uri="{0D108BD9-81ED-4DB2-BD59-A6C34878D82A}">
                    <a16:rowId xmlns:a16="http://schemas.microsoft.com/office/drawing/2014/main" val="3051655986"/>
                  </a:ext>
                </a:extLst>
              </a:tr>
              <a:tr h="1579827">
                <a:tc>
                  <a:txBody>
                    <a:bodyPr/>
                    <a:lstStyle/>
                    <a:p>
                      <a:r>
                        <a:rPr lang="en-IN" dirty="0"/>
                        <a:t>115AC</a:t>
                      </a:r>
                    </a:p>
                  </a:txBody>
                  <a:tcPr/>
                </a:tc>
                <a:tc>
                  <a:txBody>
                    <a:bodyPr/>
                    <a:lstStyle/>
                    <a:p>
                      <a:r>
                        <a:rPr lang="en-US" dirty="0"/>
                        <a:t>Income from bonds or GDRs of a public sector company sold by the Government and purchased in foreign currency or long-term capital gains arising from their transfer</a:t>
                      </a:r>
                      <a:endParaRPr lang="en-IN" dirty="0"/>
                    </a:p>
                  </a:txBody>
                  <a:tcPr/>
                </a:tc>
                <a:tc>
                  <a:txBody>
                    <a:bodyPr/>
                    <a:lstStyle/>
                    <a:p>
                      <a:r>
                        <a:rPr lang="en-IN" dirty="0"/>
                        <a:t>10%</a:t>
                      </a:r>
                    </a:p>
                  </a:txBody>
                  <a:tcPr/>
                </a:tc>
                <a:extLst>
                  <a:ext uri="{0D108BD9-81ED-4DB2-BD59-A6C34878D82A}">
                    <a16:rowId xmlns:a16="http://schemas.microsoft.com/office/drawing/2014/main" val="129719484"/>
                  </a:ext>
                </a:extLst>
              </a:tr>
            </a:tbl>
          </a:graphicData>
        </a:graphic>
      </p:graphicFrame>
      <p:sp>
        <p:nvSpPr>
          <p:cNvPr id="6" name="Title 1">
            <a:extLst>
              <a:ext uri="{FF2B5EF4-FFF2-40B4-BE49-F238E27FC236}">
                <a16:creationId xmlns:a16="http://schemas.microsoft.com/office/drawing/2014/main" id="{36354F18-B91B-3846-2396-26EA6283A81B}"/>
              </a:ext>
            </a:extLst>
          </p:cNvPr>
          <p:cNvSpPr>
            <a:spLocks noGrp="1"/>
          </p:cNvSpPr>
          <p:nvPr>
            <p:ph type="ctrTitle"/>
          </p:nvPr>
        </p:nvSpPr>
        <p:spPr>
          <a:xfrm>
            <a:off x="944563" y="0"/>
            <a:ext cx="10710862" cy="677863"/>
          </a:xfrm>
        </p:spPr>
        <p:txBody>
          <a:bodyPr>
            <a:noAutofit/>
          </a:bodyPr>
          <a:lstStyle/>
          <a:p>
            <a:r>
              <a:rPr lang="en-IN" sz="2000" dirty="0"/>
              <a:t>Tax rates applicable to OTHER NON RESIDENTS</a:t>
            </a:r>
          </a:p>
        </p:txBody>
      </p:sp>
    </p:spTree>
    <p:extLst>
      <p:ext uri="{BB962C8B-B14F-4D97-AF65-F5344CB8AC3E}">
        <p14:creationId xmlns:p14="http://schemas.microsoft.com/office/powerpoint/2010/main" val="40672734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083B20D-7629-AE45-7116-D97D072F63C5}"/>
              </a:ext>
            </a:extLst>
          </p:cNvPr>
          <p:cNvSpPr>
            <a:spLocks noGrp="1"/>
          </p:cNvSpPr>
          <p:nvPr>
            <p:ph type="subTitle" idx="1"/>
          </p:nvPr>
        </p:nvSpPr>
        <p:spPr>
          <a:xfrm>
            <a:off x="944375" y="1310646"/>
            <a:ext cx="10711241" cy="5951581"/>
          </a:xfrm>
        </p:spPr>
        <p:txBody>
          <a:bodyPr>
            <a:normAutofit/>
          </a:bodyPr>
          <a:lstStyle/>
          <a:p>
            <a:pPr algn="l"/>
            <a:endParaRPr lang="en-US" sz="3600" dirty="0">
              <a:solidFill>
                <a:srgbClr val="FFFFFF"/>
              </a:solidFill>
              <a:latin typeface="EYInterstate"/>
            </a:endParaRPr>
          </a:p>
          <a:p>
            <a:pPr algn="l"/>
            <a:endParaRPr lang="en-US" sz="3600" dirty="0">
              <a:solidFill>
                <a:srgbClr val="FFFFFF"/>
              </a:solidFill>
              <a:latin typeface="EYInterstate"/>
            </a:endParaRPr>
          </a:p>
          <a:p>
            <a:pPr algn="l">
              <a:buFont typeface="Arial" panose="020B0604020202020204" pitchFamily="34" charset="0"/>
              <a:buChar char="•"/>
            </a:pPr>
            <a:endParaRPr lang="en-US" sz="3600" dirty="0">
              <a:solidFill>
                <a:srgbClr val="FFFFFF"/>
              </a:solidFill>
              <a:latin typeface="EYInterstate"/>
            </a:endParaRPr>
          </a:p>
          <a:p>
            <a:pPr algn="l">
              <a:buFont typeface="Arial" panose="020B0604020202020204" pitchFamily="34" charset="0"/>
              <a:buChar char="•"/>
            </a:pPr>
            <a:endParaRPr lang="en-US" sz="3600" dirty="0">
              <a:solidFill>
                <a:srgbClr val="FFFFFF"/>
              </a:solidFill>
              <a:latin typeface="EYInterstate"/>
            </a:endParaRPr>
          </a:p>
          <a:p>
            <a:endParaRPr lang="en-IN" dirty="0"/>
          </a:p>
        </p:txBody>
      </p:sp>
      <p:pic>
        <p:nvPicPr>
          <p:cNvPr id="4" name="Picture 3">
            <a:extLst>
              <a:ext uri="{FF2B5EF4-FFF2-40B4-BE49-F238E27FC236}">
                <a16:creationId xmlns:a16="http://schemas.microsoft.com/office/drawing/2014/main" id="{396CBDD4-D4FA-E5A4-1DBB-397740FD07A0}"/>
              </a:ext>
            </a:extLst>
          </p:cNvPr>
          <p:cNvPicPr>
            <a:picLocks noChangeAspect="1"/>
          </p:cNvPicPr>
          <p:nvPr/>
        </p:nvPicPr>
        <p:blipFill>
          <a:blip r:embed="rId2"/>
          <a:stretch>
            <a:fillRect/>
          </a:stretch>
        </p:blipFill>
        <p:spPr>
          <a:xfrm>
            <a:off x="3093189" y="9081408"/>
            <a:ext cx="5913633" cy="420660"/>
          </a:xfrm>
          <a:prstGeom prst="rect">
            <a:avLst/>
          </a:prstGeom>
        </p:spPr>
      </p:pic>
      <p:graphicFrame>
        <p:nvGraphicFramePr>
          <p:cNvPr id="5" name="Table 6">
            <a:extLst>
              <a:ext uri="{FF2B5EF4-FFF2-40B4-BE49-F238E27FC236}">
                <a16:creationId xmlns:a16="http://schemas.microsoft.com/office/drawing/2014/main" id="{32561131-9BC0-EA7C-93E1-42206483B499}"/>
              </a:ext>
            </a:extLst>
          </p:cNvPr>
          <p:cNvGraphicFramePr>
            <a:graphicFrameLocks noGrp="1"/>
          </p:cNvGraphicFramePr>
          <p:nvPr/>
        </p:nvGraphicFramePr>
        <p:xfrm>
          <a:off x="191795" y="635961"/>
          <a:ext cx="12216399" cy="9057510"/>
        </p:xfrm>
        <a:graphic>
          <a:graphicData uri="http://schemas.openxmlformats.org/drawingml/2006/table">
            <a:tbl>
              <a:tblPr firstRow="1" bandRow="1">
                <a:tableStyleId>{5C22544A-7EE6-4342-B048-85BDC9FD1C3A}</a:tableStyleId>
              </a:tblPr>
              <a:tblGrid>
                <a:gridCol w="1832460">
                  <a:extLst>
                    <a:ext uri="{9D8B030D-6E8A-4147-A177-3AD203B41FA5}">
                      <a16:colId xmlns:a16="http://schemas.microsoft.com/office/drawing/2014/main" val="3402643114"/>
                    </a:ext>
                  </a:extLst>
                </a:gridCol>
                <a:gridCol w="8093363">
                  <a:extLst>
                    <a:ext uri="{9D8B030D-6E8A-4147-A177-3AD203B41FA5}">
                      <a16:colId xmlns:a16="http://schemas.microsoft.com/office/drawing/2014/main" val="1392774920"/>
                    </a:ext>
                  </a:extLst>
                </a:gridCol>
                <a:gridCol w="2290576">
                  <a:extLst>
                    <a:ext uri="{9D8B030D-6E8A-4147-A177-3AD203B41FA5}">
                      <a16:colId xmlns:a16="http://schemas.microsoft.com/office/drawing/2014/main" val="214771582"/>
                    </a:ext>
                  </a:extLst>
                </a:gridCol>
              </a:tblGrid>
              <a:tr h="457611">
                <a:tc>
                  <a:txBody>
                    <a:bodyPr/>
                    <a:lstStyle/>
                    <a:p>
                      <a:r>
                        <a:rPr lang="en-IN" dirty="0"/>
                        <a:t>Section</a:t>
                      </a:r>
                    </a:p>
                  </a:txBody>
                  <a:tcPr/>
                </a:tc>
                <a:tc>
                  <a:txBody>
                    <a:bodyPr/>
                    <a:lstStyle/>
                    <a:p>
                      <a:r>
                        <a:rPr lang="en-IN" dirty="0"/>
                        <a:t>Nature of Income</a:t>
                      </a:r>
                    </a:p>
                  </a:txBody>
                  <a:tcPr/>
                </a:tc>
                <a:tc>
                  <a:txBody>
                    <a:bodyPr/>
                    <a:lstStyle/>
                    <a:p>
                      <a:r>
                        <a:rPr lang="en-IN" dirty="0"/>
                        <a:t>Tax Rate</a:t>
                      </a:r>
                    </a:p>
                  </a:txBody>
                  <a:tcPr/>
                </a:tc>
                <a:extLst>
                  <a:ext uri="{0D108BD9-81ED-4DB2-BD59-A6C34878D82A}">
                    <a16:rowId xmlns:a16="http://schemas.microsoft.com/office/drawing/2014/main" val="1719330100"/>
                  </a:ext>
                </a:extLst>
              </a:tr>
              <a:tr h="826077">
                <a:tc>
                  <a:txBody>
                    <a:bodyPr/>
                    <a:lstStyle/>
                    <a:p>
                      <a:r>
                        <a:rPr lang="en-IN" dirty="0"/>
                        <a:t>115AD(b)</a:t>
                      </a:r>
                    </a:p>
                  </a:txBody>
                  <a:tcPr/>
                </a:tc>
                <a:tc>
                  <a:txBody>
                    <a:bodyPr/>
                    <a:lstStyle/>
                    <a:p>
                      <a:r>
                        <a:rPr lang="en-US" dirty="0"/>
                        <a:t>Short term capital gains earned by FIIs as referred to in Section 111A</a:t>
                      </a:r>
                      <a:endParaRPr lang="en-IN" dirty="0"/>
                    </a:p>
                  </a:txBody>
                  <a:tcPr/>
                </a:tc>
                <a:tc>
                  <a:txBody>
                    <a:bodyPr/>
                    <a:lstStyle/>
                    <a:p>
                      <a:r>
                        <a:rPr lang="en-IN" dirty="0"/>
                        <a:t>15%</a:t>
                      </a:r>
                    </a:p>
                  </a:txBody>
                  <a:tcPr/>
                </a:tc>
                <a:extLst>
                  <a:ext uri="{0D108BD9-81ED-4DB2-BD59-A6C34878D82A}">
                    <a16:rowId xmlns:a16="http://schemas.microsoft.com/office/drawing/2014/main" val="793793565"/>
                  </a:ext>
                </a:extLst>
              </a:tr>
              <a:tr h="826077">
                <a:tc>
                  <a:txBody>
                    <a:bodyPr/>
                    <a:lstStyle/>
                    <a:p>
                      <a:r>
                        <a:rPr lang="en-IN" dirty="0"/>
                        <a:t>115AD(b)</a:t>
                      </a:r>
                    </a:p>
                  </a:txBody>
                  <a:tcPr/>
                </a:tc>
                <a:tc>
                  <a:txBody>
                    <a:bodyPr/>
                    <a:lstStyle/>
                    <a:p>
                      <a:r>
                        <a:rPr lang="en-US" dirty="0"/>
                        <a:t>Any other short term capital gain earned by FIIs (other than as referred to in Section 111A)</a:t>
                      </a:r>
                      <a:endParaRPr lang="en-IN" dirty="0"/>
                    </a:p>
                  </a:txBody>
                  <a:tcPr/>
                </a:tc>
                <a:tc>
                  <a:txBody>
                    <a:bodyPr/>
                    <a:lstStyle/>
                    <a:p>
                      <a:r>
                        <a:rPr lang="en-IN" dirty="0"/>
                        <a:t>30%</a:t>
                      </a:r>
                    </a:p>
                  </a:txBody>
                  <a:tcPr/>
                </a:tc>
                <a:extLst>
                  <a:ext uri="{0D108BD9-81ED-4DB2-BD59-A6C34878D82A}">
                    <a16:rowId xmlns:a16="http://schemas.microsoft.com/office/drawing/2014/main" val="850629120"/>
                  </a:ext>
                </a:extLst>
              </a:tr>
              <a:tr h="457611">
                <a:tc>
                  <a:txBody>
                    <a:bodyPr/>
                    <a:lstStyle/>
                    <a:p>
                      <a:r>
                        <a:rPr lang="en-IN" dirty="0"/>
                        <a:t>115AD(b)</a:t>
                      </a:r>
                    </a:p>
                  </a:txBody>
                  <a:tcPr/>
                </a:tc>
                <a:tc>
                  <a:txBody>
                    <a:bodyPr/>
                    <a:lstStyle/>
                    <a:p>
                      <a:r>
                        <a:rPr lang="en-US" dirty="0"/>
                        <a:t>Long term capital gains earned by FIIs</a:t>
                      </a:r>
                      <a:endParaRPr lang="en-IN" dirty="0"/>
                    </a:p>
                  </a:txBody>
                  <a:tcPr/>
                </a:tc>
                <a:tc>
                  <a:txBody>
                    <a:bodyPr/>
                    <a:lstStyle/>
                    <a:p>
                      <a:r>
                        <a:rPr lang="en-IN" dirty="0"/>
                        <a:t>10%</a:t>
                      </a:r>
                    </a:p>
                  </a:txBody>
                  <a:tcPr/>
                </a:tc>
                <a:extLst>
                  <a:ext uri="{0D108BD9-81ED-4DB2-BD59-A6C34878D82A}">
                    <a16:rowId xmlns:a16="http://schemas.microsoft.com/office/drawing/2014/main" val="767579383"/>
                  </a:ext>
                </a:extLst>
              </a:tr>
              <a:tr h="457611">
                <a:tc>
                  <a:txBody>
                    <a:bodyPr/>
                    <a:lstStyle/>
                    <a:p>
                      <a:r>
                        <a:rPr lang="en-IN" dirty="0"/>
                        <a:t>115AD(a)</a:t>
                      </a:r>
                    </a:p>
                  </a:txBody>
                  <a:tcPr/>
                </a:tc>
                <a:tc>
                  <a:txBody>
                    <a:bodyPr/>
                    <a:lstStyle/>
                    <a:p>
                      <a:r>
                        <a:rPr lang="en-US" dirty="0"/>
                        <a:t>Interest referred to in section 194LD earned by FIIs </a:t>
                      </a:r>
                      <a:endParaRPr lang="en-IN" dirty="0"/>
                    </a:p>
                  </a:txBody>
                  <a:tcPr/>
                </a:tc>
                <a:tc>
                  <a:txBody>
                    <a:bodyPr/>
                    <a:lstStyle/>
                    <a:p>
                      <a:r>
                        <a:rPr lang="en-IN" dirty="0"/>
                        <a:t>5%</a:t>
                      </a:r>
                    </a:p>
                  </a:txBody>
                  <a:tcPr/>
                </a:tc>
                <a:extLst>
                  <a:ext uri="{0D108BD9-81ED-4DB2-BD59-A6C34878D82A}">
                    <a16:rowId xmlns:a16="http://schemas.microsoft.com/office/drawing/2014/main" val="985698733"/>
                  </a:ext>
                </a:extLst>
              </a:tr>
              <a:tr h="1431414">
                <a:tc>
                  <a:txBody>
                    <a:bodyPr/>
                    <a:lstStyle/>
                    <a:p>
                      <a:r>
                        <a:rPr lang="en-IN" dirty="0"/>
                        <a:t>115AD(a) </a:t>
                      </a:r>
                    </a:p>
                  </a:txBody>
                  <a:tcPr/>
                </a:tc>
                <a:tc>
                  <a:txBody>
                    <a:bodyPr/>
                    <a:lstStyle/>
                    <a:p>
                      <a:r>
                        <a:rPr lang="en-US" dirty="0"/>
                        <a:t>Other income earned by FIIs</a:t>
                      </a:r>
                      <a:endParaRPr lang="en-IN" dirty="0"/>
                    </a:p>
                  </a:txBody>
                  <a:tcPr/>
                </a:tc>
                <a:tc>
                  <a:txBody>
                    <a:bodyPr/>
                    <a:lstStyle/>
                    <a:p>
                      <a:r>
                        <a:rPr lang="en-US" dirty="0"/>
                        <a:t>20% for FIIs &amp; 10% for specified fund</a:t>
                      </a:r>
                      <a:endParaRPr lang="en-IN" dirty="0"/>
                    </a:p>
                  </a:txBody>
                  <a:tcPr/>
                </a:tc>
                <a:extLst>
                  <a:ext uri="{0D108BD9-81ED-4DB2-BD59-A6C34878D82A}">
                    <a16:rowId xmlns:a16="http://schemas.microsoft.com/office/drawing/2014/main" val="3842620060"/>
                  </a:ext>
                </a:extLst>
              </a:tr>
              <a:tr h="1931475">
                <a:tc>
                  <a:txBody>
                    <a:bodyPr/>
                    <a:lstStyle/>
                    <a:p>
                      <a:r>
                        <a:rPr lang="it-IT" dirty="0"/>
                        <a:t>115BBA(1)(a)/(b) I</a:t>
                      </a:r>
                      <a:endParaRPr lang="en-IN" dirty="0"/>
                    </a:p>
                  </a:txBody>
                  <a:tcPr/>
                </a:tc>
                <a:tc>
                  <a:txBody>
                    <a:bodyPr/>
                    <a:lstStyle/>
                    <a:p>
                      <a:r>
                        <a:rPr lang="en-US" dirty="0"/>
                        <a:t>Income of a non-resident foreign citizen sportsman for participation in any game in India or received by way of advertisement or for contribution of articles relating to any game or sport in India or income of a non-resident sport association by way of guarantee money</a:t>
                      </a:r>
                      <a:endParaRPr lang="en-IN" dirty="0"/>
                    </a:p>
                  </a:txBody>
                  <a:tcPr/>
                </a:tc>
                <a:tc>
                  <a:txBody>
                    <a:bodyPr/>
                    <a:lstStyle/>
                    <a:p>
                      <a:r>
                        <a:rPr lang="en-IN" dirty="0"/>
                        <a:t>20%</a:t>
                      </a:r>
                    </a:p>
                  </a:txBody>
                  <a:tcPr/>
                </a:tc>
                <a:extLst>
                  <a:ext uri="{0D108BD9-81ED-4DB2-BD59-A6C34878D82A}">
                    <a16:rowId xmlns:a16="http://schemas.microsoft.com/office/drawing/2014/main" val="3051655986"/>
                  </a:ext>
                </a:extLst>
              </a:tr>
              <a:tr h="826077">
                <a:tc>
                  <a:txBody>
                    <a:bodyPr/>
                    <a:lstStyle/>
                    <a:p>
                      <a:r>
                        <a:rPr lang="en-IN" dirty="0"/>
                        <a:t>115BBA(1)(c) I</a:t>
                      </a:r>
                    </a:p>
                  </a:txBody>
                  <a:tcPr/>
                </a:tc>
                <a:tc>
                  <a:txBody>
                    <a:bodyPr/>
                    <a:lstStyle/>
                    <a:p>
                      <a:r>
                        <a:rPr lang="en-US" dirty="0"/>
                        <a:t>Income of non-resident foreign citizen (being an entertainer) for performance in India</a:t>
                      </a:r>
                      <a:endParaRPr lang="en-IN" dirty="0"/>
                    </a:p>
                  </a:txBody>
                  <a:tcPr/>
                </a:tc>
                <a:tc>
                  <a:txBody>
                    <a:bodyPr/>
                    <a:lstStyle/>
                    <a:p>
                      <a:r>
                        <a:rPr lang="en-IN" dirty="0"/>
                        <a:t>20%</a:t>
                      </a:r>
                    </a:p>
                  </a:txBody>
                  <a:tcPr/>
                </a:tc>
                <a:extLst>
                  <a:ext uri="{0D108BD9-81ED-4DB2-BD59-A6C34878D82A}">
                    <a16:rowId xmlns:a16="http://schemas.microsoft.com/office/drawing/2014/main" val="129719484"/>
                  </a:ext>
                </a:extLst>
              </a:tr>
              <a:tr h="826077">
                <a:tc>
                  <a:txBody>
                    <a:bodyPr/>
                    <a:lstStyle/>
                    <a:p>
                      <a:r>
                        <a:rPr lang="en-IN" dirty="0"/>
                        <a:t>115E</a:t>
                      </a:r>
                    </a:p>
                  </a:txBody>
                  <a:tcPr/>
                </a:tc>
                <a:tc>
                  <a:txBody>
                    <a:bodyPr/>
                    <a:lstStyle/>
                    <a:p>
                      <a:r>
                        <a:rPr lang="en-US" dirty="0"/>
                        <a:t>Income from foreign exchange asset of non-resident Indian</a:t>
                      </a:r>
                      <a:endParaRPr lang="en-IN" dirty="0"/>
                    </a:p>
                  </a:txBody>
                  <a:tcPr/>
                </a:tc>
                <a:tc>
                  <a:txBody>
                    <a:bodyPr/>
                    <a:lstStyle/>
                    <a:p>
                      <a:r>
                        <a:rPr lang="en-IN" dirty="0"/>
                        <a:t>20%</a:t>
                      </a:r>
                    </a:p>
                  </a:txBody>
                  <a:tcPr/>
                </a:tc>
                <a:extLst>
                  <a:ext uri="{0D108BD9-81ED-4DB2-BD59-A6C34878D82A}">
                    <a16:rowId xmlns:a16="http://schemas.microsoft.com/office/drawing/2014/main" val="633784399"/>
                  </a:ext>
                </a:extLst>
              </a:tr>
              <a:tr h="826077">
                <a:tc>
                  <a:txBody>
                    <a:bodyPr/>
                    <a:lstStyle/>
                    <a:p>
                      <a:r>
                        <a:rPr lang="en-IN" dirty="0"/>
                        <a:t>115E</a:t>
                      </a:r>
                    </a:p>
                  </a:txBody>
                  <a:tcPr/>
                </a:tc>
                <a:tc>
                  <a:txBody>
                    <a:bodyPr/>
                    <a:lstStyle/>
                    <a:p>
                      <a:r>
                        <a:rPr lang="en-US" dirty="0"/>
                        <a:t>Long-term capital gain from transfer of foreign exchange asset by non resident Indian </a:t>
                      </a:r>
                      <a:endParaRPr lang="en-IN" dirty="0"/>
                    </a:p>
                  </a:txBody>
                  <a:tcPr/>
                </a:tc>
                <a:tc>
                  <a:txBody>
                    <a:bodyPr/>
                    <a:lstStyle/>
                    <a:p>
                      <a:r>
                        <a:rPr lang="en-IN" dirty="0"/>
                        <a:t>10%</a:t>
                      </a:r>
                    </a:p>
                  </a:txBody>
                  <a:tcPr/>
                </a:tc>
                <a:extLst>
                  <a:ext uri="{0D108BD9-81ED-4DB2-BD59-A6C34878D82A}">
                    <a16:rowId xmlns:a16="http://schemas.microsoft.com/office/drawing/2014/main" val="728129703"/>
                  </a:ext>
                </a:extLst>
              </a:tr>
            </a:tbl>
          </a:graphicData>
        </a:graphic>
      </p:graphicFrame>
      <p:sp>
        <p:nvSpPr>
          <p:cNvPr id="6" name="Title 1">
            <a:extLst>
              <a:ext uri="{FF2B5EF4-FFF2-40B4-BE49-F238E27FC236}">
                <a16:creationId xmlns:a16="http://schemas.microsoft.com/office/drawing/2014/main" id="{ABD5AB4A-67FC-6BA9-8A36-EE015F6E0C5B}"/>
              </a:ext>
            </a:extLst>
          </p:cNvPr>
          <p:cNvSpPr>
            <a:spLocks noGrp="1"/>
          </p:cNvSpPr>
          <p:nvPr>
            <p:ph type="ctrTitle"/>
          </p:nvPr>
        </p:nvSpPr>
        <p:spPr>
          <a:xfrm>
            <a:off x="1091794" y="0"/>
            <a:ext cx="10710862" cy="677863"/>
          </a:xfrm>
        </p:spPr>
        <p:txBody>
          <a:bodyPr>
            <a:noAutofit/>
          </a:bodyPr>
          <a:lstStyle/>
          <a:p>
            <a:r>
              <a:rPr lang="en-IN" sz="2000" dirty="0"/>
              <a:t>Tax rates applicable to OTHER NON RESIDENTS</a:t>
            </a:r>
          </a:p>
        </p:txBody>
      </p:sp>
    </p:spTree>
    <p:extLst>
      <p:ext uri="{BB962C8B-B14F-4D97-AF65-F5344CB8AC3E}">
        <p14:creationId xmlns:p14="http://schemas.microsoft.com/office/powerpoint/2010/main" val="19136614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196FE6-1828-9C31-B73B-0F30FAAC04AF}"/>
              </a:ext>
            </a:extLst>
          </p:cNvPr>
          <p:cNvSpPr/>
          <p:nvPr/>
        </p:nvSpPr>
        <p:spPr>
          <a:xfrm>
            <a:off x="345667" y="8885313"/>
            <a:ext cx="12062528" cy="74620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i="1" u="none" strike="noStrike" baseline="0" dirty="0">
                <a:solidFill>
                  <a:schemeClr val="tx1"/>
                </a:solidFill>
                <a:latin typeface="EYInterstate"/>
              </a:rPr>
              <a:t>Not necessary to file return </a:t>
            </a:r>
            <a:r>
              <a:rPr lang="en-US" sz="2800" i="0" u="none" strike="noStrike" baseline="0" dirty="0">
                <a:solidFill>
                  <a:schemeClr val="tx1"/>
                </a:solidFill>
                <a:latin typeface="EYInterstate"/>
              </a:rPr>
              <a:t>under Section 139(1) of the Act if total income consists only of above income and TDS has been appropriately deducted </a:t>
            </a:r>
            <a:endParaRPr lang="en-IN" sz="13800" dirty="0">
              <a:solidFill>
                <a:schemeClr val="tx1"/>
              </a:solidFill>
            </a:endParaRPr>
          </a:p>
        </p:txBody>
      </p:sp>
      <p:grpSp>
        <p:nvGrpSpPr>
          <p:cNvPr id="7" name="Group 6">
            <a:extLst>
              <a:ext uri="{FF2B5EF4-FFF2-40B4-BE49-F238E27FC236}">
                <a16:creationId xmlns:a16="http://schemas.microsoft.com/office/drawing/2014/main" id="{49AE2CF3-61AA-A6CD-8B33-2B639989556F}"/>
              </a:ext>
            </a:extLst>
          </p:cNvPr>
          <p:cNvGrpSpPr/>
          <p:nvPr/>
        </p:nvGrpSpPr>
        <p:grpSpPr>
          <a:xfrm rot="5400000">
            <a:off x="2623833" y="-1296917"/>
            <a:ext cx="7352291" cy="12216452"/>
            <a:chOff x="5196534" y="4237322"/>
            <a:chExt cx="2561440" cy="848836"/>
          </a:xfrm>
        </p:grpSpPr>
        <p:sp>
          <p:nvSpPr>
            <p:cNvPr id="8" name="Freeform: Shape 7">
              <a:extLst>
                <a:ext uri="{FF2B5EF4-FFF2-40B4-BE49-F238E27FC236}">
                  <a16:creationId xmlns:a16="http://schemas.microsoft.com/office/drawing/2014/main" id="{C720764B-D6D6-D1C0-F3F7-A8AD846E0F98}"/>
                </a:ext>
              </a:extLst>
            </p:cNvPr>
            <p:cNvSpPr/>
            <p:nvPr/>
          </p:nvSpPr>
          <p:spPr>
            <a:xfrm rot="16200000">
              <a:off x="5393422" y="4570955"/>
              <a:ext cx="244040" cy="637815"/>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2"/>
            </a:lnRef>
            <a:fillRef idx="2">
              <a:schemeClr val="accent2"/>
            </a:fillRef>
            <a:effectRef idx="1">
              <a:schemeClr val="accent2"/>
            </a:effectRef>
            <a:fontRef idx="minor">
              <a:schemeClr val="dk1"/>
            </a:fontRef>
          </p:style>
          <p:txBody>
            <a:bodyPr spcFirstLastPara="0" vert="horz" wrap="square" lIns="18987" tIns="18987" rIns="18987" bIns="18987" numCol="1" spcCol="1270" anchor="ctr" anchorCtr="0">
              <a:noAutofit/>
            </a:bodyPr>
            <a:lstStyle/>
            <a:p>
              <a:r>
                <a:rPr lang="en-US" sz="2400" i="0" u="none" strike="noStrike" baseline="0" dirty="0">
                  <a:solidFill>
                    <a:srgbClr val="000000"/>
                  </a:solidFill>
                  <a:latin typeface="EYInterstate"/>
                </a:rPr>
                <a:t>Income received/receivable by sportsmen (including athlete), who is NR and </a:t>
              </a:r>
              <a:r>
                <a:rPr lang="en-US" sz="2400" i="0" u="none" strike="noStrike" baseline="0" dirty="0">
                  <a:solidFill>
                    <a:srgbClr val="FF0000"/>
                  </a:solidFill>
                  <a:latin typeface="EYInterstate"/>
                </a:rPr>
                <a:t>a foreign citizen</a:t>
              </a:r>
              <a:r>
                <a:rPr lang="en-US" sz="2400" i="0" u="none" strike="noStrike" baseline="0" dirty="0">
                  <a:solidFill>
                    <a:srgbClr val="000000"/>
                  </a:solidFill>
                  <a:latin typeface="EYInterstate"/>
                </a:rPr>
                <a:t> by way of</a:t>
              </a:r>
              <a:endParaRPr lang="en-IN" sz="3600" dirty="0"/>
            </a:p>
          </p:txBody>
        </p:sp>
        <p:sp>
          <p:nvSpPr>
            <p:cNvPr id="10" name="Freeform: Shape 9">
              <a:extLst>
                <a:ext uri="{FF2B5EF4-FFF2-40B4-BE49-F238E27FC236}">
                  <a16:creationId xmlns:a16="http://schemas.microsoft.com/office/drawing/2014/main" id="{D565DDC2-E5E1-D6E5-13C7-CDAB07EE1475}"/>
                </a:ext>
              </a:extLst>
            </p:cNvPr>
            <p:cNvSpPr/>
            <p:nvPr/>
          </p:nvSpPr>
          <p:spPr>
            <a:xfrm rot="16200000">
              <a:off x="5238944" y="4226527"/>
              <a:ext cx="381891" cy="424870"/>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4"/>
            </a:lnRef>
            <a:fillRef idx="2">
              <a:schemeClr val="accent4"/>
            </a:fillRef>
            <a:effectRef idx="1">
              <a:schemeClr val="accent4"/>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000000"/>
                  </a:solidFill>
                  <a:latin typeface="EYInterstate"/>
                </a:rPr>
                <a:t>Participation in India in a game (other thana game, the winnings wherefrom are taxable under section 115BB of the Act) or</a:t>
              </a:r>
              <a:endParaRPr lang="en-IN" sz="3600" b="1" dirty="0"/>
            </a:p>
          </p:txBody>
        </p:sp>
        <p:sp>
          <p:nvSpPr>
            <p:cNvPr id="11" name="Freeform: Shape 10">
              <a:extLst>
                <a:ext uri="{FF2B5EF4-FFF2-40B4-BE49-F238E27FC236}">
                  <a16:creationId xmlns:a16="http://schemas.microsoft.com/office/drawing/2014/main" id="{784E43FD-FFEE-99B2-B48A-669459840122}"/>
                </a:ext>
              </a:extLst>
            </p:cNvPr>
            <p:cNvSpPr/>
            <p:nvPr/>
          </p:nvSpPr>
          <p:spPr>
            <a:xfrm>
              <a:off x="6586686" y="4651924"/>
              <a:ext cx="571349" cy="17802"/>
            </a:xfrm>
            <a:custGeom>
              <a:avLst/>
              <a:gdLst>
                <a:gd name="connsiteX0" fmla="*/ 0 w 296905"/>
                <a:gd name="connsiteY0" fmla="*/ 10447 h 20895"/>
                <a:gd name="connsiteX1" fmla="*/ 296905 w 296905"/>
                <a:gd name="connsiteY1" fmla="*/ 10447 h 20895"/>
              </a:gdLst>
              <a:ahLst/>
              <a:cxnLst>
                <a:cxn ang="0">
                  <a:pos x="connsiteX0" y="connsiteY0"/>
                </a:cxn>
                <a:cxn ang="0">
                  <a:pos x="connsiteX1" y="connsiteY1"/>
                </a:cxn>
              </a:cxnLst>
              <a:rect l="l" t="t" r="r" b="b"/>
              <a:pathLst>
                <a:path w="296905" h="20895">
                  <a:moveTo>
                    <a:pt x="0" y="10447"/>
                  </a:moveTo>
                  <a:lnTo>
                    <a:pt x="296905" y="1044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53729" tIns="3025" rIns="153730" bIns="302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2" name="Freeform: Shape 11">
              <a:extLst>
                <a:ext uri="{FF2B5EF4-FFF2-40B4-BE49-F238E27FC236}">
                  <a16:creationId xmlns:a16="http://schemas.microsoft.com/office/drawing/2014/main" id="{B2173080-9C29-3E24-F564-C07AA6517BA1}"/>
                </a:ext>
              </a:extLst>
            </p:cNvPr>
            <p:cNvSpPr/>
            <p:nvPr/>
          </p:nvSpPr>
          <p:spPr>
            <a:xfrm rot="16200000">
              <a:off x="6380382" y="4149390"/>
              <a:ext cx="381891" cy="557756"/>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6"/>
            </a:lnRef>
            <a:fillRef idx="2">
              <a:schemeClr val="accent6"/>
            </a:fillRef>
            <a:effectRef idx="1">
              <a:schemeClr val="accent6"/>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000000"/>
                  </a:solidFill>
                  <a:latin typeface="EYInterstate"/>
                </a:rPr>
                <a:t>Amount guaranteed to be paid or payable to such association or institution in relation to any game(other than a game the winnings wherefrom are taxable under section 115BB of the Act) or</a:t>
              </a:r>
              <a:endParaRPr lang="en-IN" sz="4800" b="1" dirty="0"/>
            </a:p>
          </p:txBody>
        </p:sp>
        <p:sp>
          <p:nvSpPr>
            <p:cNvPr id="13" name="Freeform: Shape 12">
              <a:extLst>
                <a:ext uri="{FF2B5EF4-FFF2-40B4-BE49-F238E27FC236}">
                  <a16:creationId xmlns:a16="http://schemas.microsoft.com/office/drawing/2014/main" id="{3DA2AE11-1FA7-9D6E-2061-844B29F81261}"/>
                </a:ext>
              </a:extLst>
            </p:cNvPr>
            <p:cNvSpPr/>
            <p:nvPr/>
          </p:nvSpPr>
          <p:spPr>
            <a:xfrm rot="2142401" flipV="1">
              <a:off x="5772179" y="4967291"/>
              <a:ext cx="683744" cy="9956"/>
            </a:xfrm>
            <a:custGeom>
              <a:avLst/>
              <a:gdLst>
                <a:gd name="connsiteX0" fmla="*/ 0 w 296905"/>
                <a:gd name="connsiteY0" fmla="*/ 10447 h 20895"/>
                <a:gd name="connsiteX1" fmla="*/ 296905 w 296905"/>
                <a:gd name="connsiteY1" fmla="*/ 10447 h 20895"/>
              </a:gdLst>
              <a:ahLst/>
              <a:cxnLst>
                <a:cxn ang="0">
                  <a:pos x="connsiteX0" y="connsiteY0"/>
                </a:cxn>
                <a:cxn ang="0">
                  <a:pos x="connsiteX1" y="connsiteY1"/>
                </a:cxn>
              </a:cxnLst>
              <a:rect l="l" t="t" r="r" b="b"/>
              <a:pathLst>
                <a:path w="296905" h="20895">
                  <a:moveTo>
                    <a:pt x="0" y="10447"/>
                  </a:moveTo>
                  <a:lnTo>
                    <a:pt x="296905" y="1044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53730" tIns="3024" rIns="153729" bIns="3025"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4" name="Freeform: Shape 13">
              <a:extLst>
                <a:ext uri="{FF2B5EF4-FFF2-40B4-BE49-F238E27FC236}">
                  <a16:creationId xmlns:a16="http://schemas.microsoft.com/office/drawing/2014/main" id="{670BCBC8-C59E-9C9E-1967-908587680929}"/>
                </a:ext>
              </a:extLst>
            </p:cNvPr>
            <p:cNvSpPr/>
            <p:nvPr/>
          </p:nvSpPr>
          <p:spPr>
            <a:xfrm rot="16200000">
              <a:off x="7315440" y="4573776"/>
              <a:ext cx="248468" cy="636601"/>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2"/>
            </a:lnRef>
            <a:fillRef idx="2">
              <a:schemeClr val="accent2"/>
            </a:fillRef>
            <a:effectRef idx="1">
              <a:schemeClr val="accent2"/>
            </a:effectRef>
            <a:fontRef idx="minor">
              <a:schemeClr val="dk1"/>
            </a:fontRef>
          </p:style>
          <p:txBody>
            <a:bodyPr spcFirstLastPara="0" vert="horz" wrap="square" lIns="18987" tIns="18987" rIns="18987" bIns="18987" numCol="1" spcCol="1270" anchor="ctr" anchorCtr="0">
              <a:noAutofit/>
            </a:bodyPr>
            <a:lstStyle/>
            <a:p>
              <a:pPr algn="ctr"/>
              <a:r>
                <a:rPr lang="en-US" sz="2400" b="1" i="0" u="none" strike="noStrike" baseline="0" dirty="0">
                  <a:solidFill>
                    <a:srgbClr val="000000"/>
                  </a:solidFill>
                  <a:latin typeface="EYInterstate"/>
                </a:rPr>
                <a:t>Income received/receivable by an entertainer, who is a NR and </a:t>
              </a:r>
              <a:r>
                <a:rPr lang="en-US" sz="2400" b="1" i="0" u="none" strike="noStrike" baseline="0" dirty="0">
                  <a:solidFill>
                    <a:srgbClr val="FF0000"/>
                  </a:solidFill>
                  <a:latin typeface="EYInterstate"/>
                </a:rPr>
                <a:t>a foreign citizen </a:t>
              </a:r>
              <a:r>
                <a:rPr lang="en-US" sz="2400" b="1" i="0" u="none" strike="noStrike" baseline="0" dirty="0">
                  <a:solidFill>
                    <a:srgbClr val="000000"/>
                  </a:solidFill>
                  <a:latin typeface="EYInterstate"/>
                </a:rPr>
                <a:t>from his performance in India</a:t>
              </a:r>
              <a:endParaRPr lang="en-US" sz="6000" b="1" i="0" u="none" strike="noStrike" baseline="0" dirty="0">
                <a:solidFill>
                  <a:srgbClr val="000000"/>
                </a:solidFill>
              </a:endParaRPr>
            </a:p>
          </p:txBody>
        </p:sp>
        <p:sp>
          <p:nvSpPr>
            <p:cNvPr id="15" name="Freeform: Shape 14">
              <a:extLst>
                <a:ext uri="{FF2B5EF4-FFF2-40B4-BE49-F238E27FC236}">
                  <a16:creationId xmlns:a16="http://schemas.microsoft.com/office/drawing/2014/main" id="{0C3CF3DA-2711-15FD-A664-00824694D5B2}"/>
                </a:ext>
              </a:extLst>
            </p:cNvPr>
            <p:cNvSpPr/>
            <p:nvPr/>
          </p:nvSpPr>
          <p:spPr>
            <a:xfrm rot="18280373" flipV="1">
              <a:off x="6798248" y="4929045"/>
              <a:ext cx="166215" cy="26484"/>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9" tIns="1584" rIns="181098"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6" name="Freeform: Shape 15">
              <a:extLst>
                <a:ext uri="{FF2B5EF4-FFF2-40B4-BE49-F238E27FC236}">
                  <a16:creationId xmlns:a16="http://schemas.microsoft.com/office/drawing/2014/main" id="{5EDC7A7E-19D3-A7E1-E08D-D1D85FA464B2}"/>
                </a:ext>
              </a:extLst>
            </p:cNvPr>
            <p:cNvSpPr/>
            <p:nvPr/>
          </p:nvSpPr>
          <p:spPr>
            <a:xfrm rot="16200000">
              <a:off x="6440725" y="4553815"/>
              <a:ext cx="74273" cy="990414"/>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dk1"/>
            </a:lnRef>
            <a:fillRef idx="2">
              <a:schemeClr val="dk1"/>
            </a:fillRef>
            <a:effectRef idx="1">
              <a:schemeClr val="dk1"/>
            </a:effectRef>
            <a:fontRef idx="minor">
              <a:schemeClr val="dk1"/>
            </a:fontRef>
          </p:style>
          <p:txBody>
            <a:bodyPr spcFirstLastPara="0" vert="vert270"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000000"/>
                  </a:solidFill>
                  <a:latin typeface="EYInterstate"/>
                </a:rPr>
                <a:t>Following income taxable at 20%</a:t>
              </a:r>
              <a:endParaRPr lang="en-IN" sz="3200" b="1" dirty="0"/>
            </a:p>
          </p:txBody>
        </p:sp>
      </p:grpSp>
      <p:sp>
        <p:nvSpPr>
          <p:cNvPr id="23" name="Freeform: Shape 22">
            <a:extLst>
              <a:ext uri="{FF2B5EF4-FFF2-40B4-BE49-F238E27FC236}">
                <a16:creationId xmlns:a16="http://schemas.microsoft.com/office/drawing/2014/main" id="{9D52C160-A383-8CA9-EAF6-4790381F1680}"/>
              </a:ext>
            </a:extLst>
          </p:cNvPr>
          <p:cNvSpPr/>
          <p:nvPr/>
        </p:nvSpPr>
        <p:spPr>
          <a:xfrm rot="5400000" flipV="1">
            <a:off x="5859429" y="1666941"/>
            <a:ext cx="583589"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4" name="Freeform: Shape 3">
            <a:extLst>
              <a:ext uri="{FF2B5EF4-FFF2-40B4-BE49-F238E27FC236}">
                <a16:creationId xmlns:a16="http://schemas.microsoft.com/office/drawing/2014/main" id="{34A0B8DE-C5EA-D451-B004-B5CE02ACA7F0}"/>
              </a:ext>
            </a:extLst>
          </p:cNvPr>
          <p:cNvSpPr/>
          <p:nvPr/>
        </p:nvSpPr>
        <p:spPr>
          <a:xfrm>
            <a:off x="2328212" y="4546438"/>
            <a:ext cx="2681109" cy="1077218"/>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000000"/>
                </a:solidFill>
                <a:latin typeface="EYInterstate"/>
              </a:rPr>
              <a:t>Income of NR sports association or institution by way of</a:t>
            </a:r>
            <a:endParaRPr lang="en-IN" sz="4800" b="1" dirty="0"/>
          </a:p>
        </p:txBody>
      </p:sp>
      <p:sp>
        <p:nvSpPr>
          <p:cNvPr id="5" name="Freeform: Shape 4">
            <a:extLst>
              <a:ext uri="{FF2B5EF4-FFF2-40B4-BE49-F238E27FC236}">
                <a16:creationId xmlns:a16="http://schemas.microsoft.com/office/drawing/2014/main" id="{074F683E-4CCC-FA2B-D06C-63695CBA7FE9}"/>
              </a:ext>
            </a:extLst>
          </p:cNvPr>
          <p:cNvSpPr/>
          <p:nvPr/>
        </p:nvSpPr>
        <p:spPr>
          <a:xfrm flipV="1">
            <a:off x="1257049" y="4734657"/>
            <a:ext cx="1068936"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6" name="Freeform: Shape 5">
            <a:extLst>
              <a:ext uri="{FF2B5EF4-FFF2-40B4-BE49-F238E27FC236}">
                <a16:creationId xmlns:a16="http://schemas.microsoft.com/office/drawing/2014/main" id="{79BEE01E-7A62-C892-AD13-0FBEAF258349}"/>
              </a:ext>
            </a:extLst>
          </p:cNvPr>
          <p:cNvSpPr/>
          <p:nvPr/>
        </p:nvSpPr>
        <p:spPr>
          <a:xfrm flipV="1">
            <a:off x="5024036" y="4841180"/>
            <a:ext cx="1275653"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9" name="Freeform: Shape 8">
            <a:extLst>
              <a:ext uri="{FF2B5EF4-FFF2-40B4-BE49-F238E27FC236}">
                <a16:creationId xmlns:a16="http://schemas.microsoft.com/office/drawing/2014/main" id="{1A2A0D57-4799-E0B1-7D30-5F1E76F50D8B}"/>
              </a:ext>
            </a:extLst>
          </p:cNvPr>
          <p:cNvSpPr/>
          <p:nvPr/>
        </p:nvSpPr>
        <p:spPr>
          <a:xfrm>
            <a:off x="6885408" y="6257287"/>
            <a:ext cx="2620794" cy="1016235"/>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6"/>
          </a:lnRef>
          <a:fillRef idx="2">
            <a:schemeClr val="accent6"/>
          </a:fillRef>
          <a:effectRef idx="1">
            <a:schemeClr val="accent6"/>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IN" sz="2400" b="1" i="0" u="none" strike="noStrike" baseline="0" dirty="0">
                <a:solidFill>
                  <a:srgbClr val="000000"/>
                </a:solidFill>
                <a:latin typeface="EYInterstate"/>
              </a:rPr>
              <a:t>Sport played in India</a:t>
            </a:r>
            <a:endParaRPr lang="en-IN" sz="6000" b="1" dirty="0"/>
          </a:p>
        </p:txBody>
      </p:sp>
      <p:sp>
        <p:nvSpPr>
          <p:cNvPr id="17" name="TextBox 16">
            <a:extLst>
              <a:ext uri="{FF2B5EF4-FFF2-40B4-BE49-F238E27FC236}">
                <a16:creationId xmlns:a16="http://schemas.microsoft.com/office/drawing/2014/main" id="{69B8E3A8-73A4-9E13-889B-7CD424314264}"/>
              </a:ext>
            </a:extLst>
          </p:cNvPr>
          <p:cNvSpPr txBox="1"/>
          <p:nvPr/>
        </p:nvSpPr>
        <p:spPr>
          <a:xfrm>
            <a:off x="191794" y="200139"/>
            <a:ext cx="12255489" cy="523220"/>
          </a:xfrm>
          <a:prstGeom prst="rect">
            <a:avLst/>
          </a:prstGeom>
          <a:noFill/>
        </p:spPr>
        <p:txBody>
          <a:bodyPr wrap="square" rtlCol="0">
            <a:spAutoFit/>
          </a:bodyPr>
          <a:lstStyle/>
          <a:p>
            <a:pPr algn="ctr"/>
            <a:r>
              <a:rPr lang="en-US" sz="2800" b="0" i="0" u="sng" strike="noStrike" baseline="0" dirty="0">
                <a:latin typeface="EYInterstate"/>
              </a:rPr>
              <a:t>Income of a Non Resident sportsmen / entertainers —S - 115BBA &amp; S-</a:t>
            </a:r>
            <a:r>
              <a:rPr lang="en-US" sz="2800" u="sng" dirty="0">
                <a:latin typeface="EYInterstate"/>
              </a:rPr>
              <a:t>194E </a:t>
            </a:r>
            <a:r>
              <a:rPr lang="en-US" sz="2800" b="0" i="0" u="sng" strike="noStrike" baseline="0" dirty="0">
                <a:latin typeface="EYInterstate"/>
              </a:rPr>
              <a:t>of </a:t>
            </a:r>
            <a:r>
              <a:rPr lang="en-US" sz="2800" u="sng" dirty="0">
                <a:latin typeface="EYInterstate"/>
              </a:rPr>
              <a:t>ITA</a:t>
            </a:r>
            <a:endParaRPr lang="en-US" sz="2800" b="1" i="0" u="sng" strike="noStrike" baseline="0" dirty="0">
              <a:latin typeface="EYInterstate"/>
            </a:endParaRPr>
          </a:p>
        </p:txBody>
      </p:sp>
      <p:sp>
        <p:nvSpPr>
          <p:cNvPr id="18" name="Freeform: Shape 17">
            <a:extLst>
              <a:ext uri="{FF2B5EF4-FFF2-40B4-BE49-F238E27FC236}">
                <a16:creationId xmlns:a16="http://schemas.microsoft.com/office/drawing/2014/main" id="{F4DCDE0F-9EA8-03AA-69A1-E88BF410B6EF}"/>
              </a:ext>
            </a:extLst>
          </p:cNvPr>
          <p:cNvSpPr/>
          <p:nvPr/>
        </p:nvSpPr>
        <p:spPr>
          <a:xfrm>
            <a:off x="6759312" y="2724365"/>
            <a:ext cx="5496177" cy="1219536"/>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4"/>
          </a:lnRef>
          <a:fillRef idx="2">
            <a:schemeClr val="accent4"/>
          </a:fillRef>
          <a:effectRef idx="1">
            <a:schemeClr val="accent4"/>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IN" sz="2400" b="1" i="0" u="none" strike="noStrike" baseline="0" dirty="0">
                <a:solidFill>
                  <a:srgbClr val="000000"/>
                </a:solidFill>
                <a:latin typeface="EYInterstate"/>
              </a:rPr>
              <a:t>sport / advertisement/contribution to game/sport articles in India in newspapers, magazines or journals</a:t>
            </a:r>
            <a:endParaRPr lang="en-IN" sz="4400" b="1" dirty="0"/>
          </a:p>
        </p:txBody>
      </p:sp>
      <p:sp>
        <p:nvSpPr>
          <p:cNvPr id="19" name="Freeform: Shape 18">
            <a:extLst>
              <a:ext uri="{FF2B5EF4-FFF2-40B4-BE49-F238E27FC236}">
                <a16:creationId xmlns:a16="http://schemas.microsoft.com/office/drawing/2014/main" id="{2BA185EC-ED0C-B2B6-D516-D7A5D8ABA222}"/>
              </a:ext>
            </a:extLst>
          </p:cNvPr>
          <p:cNvSpPr/>
          <p:nvPr/>
        </p:nvSpPr>
        <p:spPr>
          <a:xfrm flipV="1">
            <a:off x="4772956" y="1923440"/>
            <a:ext cx="1374334"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20" name="Freeform: Shape 19">
            <a:extLst>
              <a:ext uri="{FF2B5EF4-FFF2-40B4-BE49-F238E27FC236}">
                <a16:creationId xmlns:a16="http://schemas.microsoft.com/office/drawing/2014/main" id="{4708B9A9-950B-EC2D-E2C0-5FB9044C1549}"/>
              </a:ext>
            </a:extLst>
          </p:cNvPr>
          <p:cNvSpPr/>
          <p:nvPr/>
        </p:nvSpPr>
        <p:spPr>
          <a:xfrm rot="5400000" flipV="1">
            <a:off x="5586770" y="2479650"/>
            <a:ext cx="1125374"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21" name="Freeform: Shape 20">
            <a:extLst>
              <a:ext uri="{FF2B5EF4-FFF2-40B4-BE49-F238E27FC236}">
                <a16:creationId xmlns:a16="http://schemas.microsoft.com/office/drawing/2014/main" id="{84B6D573-3600-2817-995D-4F46AB9D33E6}"/>
              </a:ext>
            </a:extLst>
          </p:cNvPr>
          <p:cNvSpPr/>
          <p:nvPr/>
        </p:nvSpPr>
        <p:spPr>
          <a:xfrm flipV="1">
            <a:off x="6147289" y="3027671"/>
            <a:ext cx="561881"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22" name="Freeform: Shape 21">
            <a:extLst>
              <a:ext uri="{FF2B5EF4-FFF2-40B4-BE49-F238E27FC236}">
                <a16:creationId xmlns:a16="http://schemas.microsoft.com/office/drawing/2014/main" id="{C7A92BCC-5843-2E79-4488-330951DE29FA}"/>
              </a:ext>
            </a:extLst>
          </p:cNvPr>
          <p:cNvSpPr/>
          <p:nvPr/>
        </p:nvSpPr>
        <p:spPr>
          <a:xfrm flipV="1">
            <a:off x="6147289" y="1375147"/>
            <a:ext cx="617109"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24" name="Freeform: Shape 23">
            <a:extLst>
              <a:ext uri="{FF2B5EF4-FFF2-40B4-BE49-F238E27FC236}">
                <a16:creationId xmlns:a16="http://schemas.microsoft.com/office/drawing/2014/main" id="{596BC263-D257-8A83-8EE0-A238052595C1}"/>
              </a:ext>
            </a:extLst>
          </p:cNvPr>
          <p:cNvSpPr/>
          <p:nvPr/>
        </p:nvSpPr>
        <p:spPr>
          <a:xfrm flipV="1">
            <a:off x="6299689" y="4249311"/>
            <a:ext cx="561881"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25" name="Freeform: Shape 24">
            <a:extLst>
              <a:ext uri="{FF2B5EF4-FFF2-40B4-BE49-F238E27FC236}">
                <a16:creationId xmlns:a16="http://schemas.microsoft.com/office/drawing/2014/main" id="{BFCB598B-66B2-8A03-1979-EB129855FDE7}"/>
              </a:ext>
            </a:extLst>
          </p:cNvPr>
          <p:cNvSpPr/>
          <p:nvPr/>
        </p:nvSpPr>
        <p:spPr>
          <a:xfrm flipV="1">
            <a:off x="6299689" y="6445634"/>
            <a:ext cx="561881"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26" name="Freeform: Shape 25">
            <a:extLst>
              <a:ext uri="{FF2B5EF4-FFF2-40B4-BE49-F238E27FC236}">
                <a16:creationId xmlns:a16="http://schemas.microsoft.com/office/drawing/2014/main" id="{50CB4A5C-C7AF-4B93-8A99-662308D875B0}"/>
              </a:ext>
            </a:extLst>
          </p:cNvPr>
          <p:cNvSpPr/>
          <p:nvPr/>
        </p:nvSpPr>
        <p:spPr>
          <a:xfrm rot="5400000" flipV="1">
            <a:off x="6021815" y="4554721"/>
            <a:ext cx="583589"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28" name="TextBox 27">
            <a:extLst>
              <a:ext uri="{FF2B5EF4-FFF2-40B4-BE49-F238E27FC236}">
                <a16:creationId xmlns:a16="http://schemas.microsoft.com/office/drawing/2014/main" id="{9C420354-BB0E-8F60-A4A9-B061F8F8673A}"/>
              </a:ext>
            </a:extLst>
          </p:cNvPr>
          <p:cNvSpPr txBox="1"/>
          <p:nvPr/>
        </p:nvSpPr>
        <p:spPr>
          <a:xfrm>
            <a:off x="6605404" y="8066936"/>
            <a:ext cx="5802791" cy="508473"/>
          </a:xfrm>
          <a:prstGeom prst="rect">
            <a:avLst/>
          </a:prstGeom>
          <a:noFill/>
        </p:spPr>
        <p:txBody>
          <a:bodyPr wrap="square" rtlCol="0">
            <a:spAutoFit/>
          </a:bodyPr>
          <a:lstStyle/>
          <a:p>
            <a:r>
              <a:rPr lang="en-IN" dirty="0">
                <a:solidFill>
                  <a:srgbClr val="FF0000"/>
                </a:solidFill>
              </a:rPr>
              <a:t>Article-17</a:t>
            </a:r>
            <a:r>
              <a:rPr lang="en-IN" dirty="0"/>
              <a:t> </a:t>
            </a:r>
            <a:r>
              <a:rPr lang="en-IN" dirty="0">
                <a:solidFill>
                  <a:srgbClr val="FF0000"/>
                </a:solidFill>
              </a:rPr>
              <a:t>of DTTA is similar</a:t>
            </a:r>
          </a:p>
        </p:txBody>
      </p:sp>
    </p:spTree>
    <p:extLst>
      <p:ext uri="{BB962C8B-B14F-4D97-AF65-F5344CB8AC3E}">
        <p14:creationId xmlns:p14="http://schemas.microsoft.com/office/powerpoint/2010/main" val="9961142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893F96-2BE5-B1B0-4B06-5FDDF3C1DD09}"/>
              </a:ext>
            </a:extLst>
          </p:cNvPr>
          <p:cNvPicPr>
            <a:picLocks noChangeAspect="1"/>
          </p:cNvPicPr>
          <p:nvPr/>
        </p:nvPicPr>
        <p:blipFill rotWithShape="1">
          <a:blip r:embed="rId2">
            <a:extLst>
              <a:ext uri="{28A0092B-C50C-407E-A947-70E740481C1C}">
                <a14:useLocalDpi xmlns:a14="http://schemas.microsoft.com/office/drawing/2010/main" val="0"/>
              </a:ext>
            </a:extLst>
          </a:blip>
          <a:srcRect t="5912"/>
          <a:stretch/>
        </p:blipFill>
        <p:spPr>
          <a:xfrm>
            <a:off x="4318640" y="1667955"/>
            <a:ext cx="4115410" cy="290139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TextBox 3">
            <a:extLst>
              <a:ext uri="{FF2B5EF4-FFF2-40B4-BE49-F238E27FC236}">
                <a16:creationId xmlns:a16="http://schemas.microsoft.com/office/drawing/2014/main" id="{69A86F0E-9720-1D3E-C3D5-60A0E1CC22EB}"/>
              </a:ext>
            </a:extLst>
          </p:cNvPr>
          <p:cNvSpPr txBox="1"/>
          <p:nvPr/>
        </p:nvSpPr>
        <p:spPr>
          <a:xfrm>
            <a:off x="955319" y="431686"/>
            <a:ext cx="10842055" cy="830997"/>
          </a:xfrm>
          <a:prstGeom prst="rect">
            <a:avLst/>
          </a:prstGeom>
          <a:noFill/>
        </p:spPr>
        <p:txBody>
          <a:bodyPr wrap="square" rtlCol="0">
            <a:spAutoFit/>
          </a:bodyPr>
          <a:lstStyle/>
          <a:p>
            <a:pPr algn="ctr"/>
            <a:r>
              <a:rPr lang="en-IN" sz="4800" b="1" i="0" u="sng" strike="noStrike" baseline="0" dirty="0">
                <a:latin typeface="EYInterstate"/>
              </a:rPr>
              <a:t>Presumptive tax provisions Under ITA</a:t>
            </a:r>
            <a:endParaRPr lang="en-IN" sz="6000" b="1" u="sng" dirty="0"/>
          </a:p>
        </p:txBody>
      </p:sp>
      <p:graphicFrame>
        <p:nvGraphicFramePr>
          <p:cNvPr id="5" name="Table 5">
            <a:extLst>
              <a:ext uri="{FF2B5EF4-FFF2-40B4-BE49-F238E27FC236}">
                <a16:creationId xmlns:a16="http://schemas.microsoft.com/office/drawing/2014/main" id="{8D2D12B4-FC7A-C38C-5CB8-E1DDCF78B8CB}"/>
              </a:ext>
            </a:extLst>
          </p:cNvPr>
          <p:cNvGraphicFramePr>
            <a:graphicFrameLocks noGrp="1"/>
          </p:cNvGraphicFramePr>
          <p:nvPr>
            <p:extLst>
              <p:ext uri="{D42A27DB-BD31-4B8C-83A1-F6EECF244321}">
                <p14:modId xmlns:p14="http://schemas.microsoft.com/office/powerpoint/2010/main" val="3446373222"/>
              </p:ext>
            </p:extLst>
          </p:nvPr>
        </p:nvGraphicFramePr>
        <p:xfrm>
          <a:off x="878965" y="5150912"/>
          <a:ext cx="10994761" cy="3535680"/>
        </p:xfrm>
        <a:graphic>
          <a:graphicData uri="http://schemas.openxmlformats.org/drawingml/2006/table">
            <a:tbl>
              <a:tblPr firstRow="1" bandRow="1">
                <a:tableStyleId>{073A0DAA-6AF3-43AB-8588-CEC1D06C72B9}</a:tableStyleId>
              </a:tblPr>
              <a:tblGrid>
                <a:gridCol w="3282019">
                  <a:extLst>
                    <a:ext uri="{9D8B030D-6E8A-4147-A177-3AD203B41FA5}">
                      <a16:colId xmlns:a16="http://schemas.microsoft.com/office/drawing/2014/main" val="207783729"/>
                    </a:ext>
                  </a:extLst>
                </a:gridCol>
                <a:gridCol w="7712742">
                  <a:extLst>
                    <a:ext uri="{9D8B030D-6E8A-4147-A177-3AD203B41FA5}">
                      <a16:colId xmlns:a16="http://schemas.microsoft.com/office/drawing/2014/main" val="3739125124"/>
                    </a:ext>
                  </a:extLst>
                </a:gridCol>
              </a:tblGrid>
              <a:tr h="370840">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800" b="0" i="0" u="none" strike="noStrike" kern="1200" baseline="0" dirty="0">
                          <a:solidFill>
                            <a:schemeClr val="lt1"/>
                          </a:solidFill>
                          <a:latin typeface="+mn-lt"/>
                          <a:ea typeface="+mn-ea"/>
                          <a:cs typeface="+mn-cs"/>
                        </a:rPr>
                        <a:t>Sections of the Act</a:t>
                      </a:r>
                    </a:p>
                  </a:txBody>
                  <a:tcPr/>
                </a:tc>
                <a:tc>
                  <a:txBody>
                    <a:bodyPr/>
                    <a:lstStyle/>
                    <a:p>
                      <a:pPr marL="0" marR="0" lvl="0" indent="0" algn="ctr" defTabSz="1260043" rtl="0" eaLnBrk="1" fontAlgn="auto" latinLnBrk="0" hangingPunct="1">
                        <a:lnSpc>
                          <a:spcPct val="100000"/>
                        </a:lnSpc>
                        <a:spcBef>
                          <a:spcPts val="0"/>
                        </a:spcBef>
                        <a:spcAft>
                          <a:spcPts val="0"/>
                        </a:spcAft>
                        <a:buClrTx/>
                        <a:buSzTx/>
                        <a:buFontTx/>
                        <a:buNone/>
                        <a:tabLst/>
                        <a:defRPr/>
                      </a:pPr>
                      <a:r>
                        <a:rPr lang="en-IN" sz="2800" b="0" i="0" u="none" strike="noStrike" kern="1200" baseline="0" dirty="0">
                          <a:solidFill>
                            <a:schemeClr val="lt1"/>
                          </a:solidFill>
                          <a:latin typeface="+mn-lt"/>
                          <a:ea typeface="+mn-ea"/>
                          <a:cs typeface="+mn-cs"/>
                        </a:rPr>
                        <a:t>Framework</a:t>
                      </a:r>
                    </a:p>
                  </a:txBody>
                  <a:tcPr/>
                </a:tc>
                <a:extLst>
                  <a:ext uri="{0D108BD9-81ED-4DB2-BD59-A6C34878D82A}">
                    <a16:rowId xmlns:a16="http://schemas.microsoft.com/office/drawing/2014/main" val="151130708"/>
                  </a:ext>
                </a:extLst>
              </a:tr>
              <a:tr h="370840">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800" b="1" i="0" u="none" strike="noStrike" kern="1200" baseline="0" dirty="0">
                          <a:solidFill>
                            <a:schemeClr val="dk1"/>
                          </a:solidFill>
                          <a:latin typeface="+mn-lt"/>
                          <a:ea typeface="+mn-ea"/>
                          <a:cs typeface="+mn-cs"/>
                        </a:rPr>
                        <a:t>Section 44B</a:t>
                      </a:r>
                      <a:endParaRPr lang="en-IN" sz="280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800" b="0" i="0" u="none" strike="noStrike" kern="1200" baseline="0" dirty="0">
                          <a:solidFill>
                            <a:schemeClr val="dk1"/>
                          </a:solidFill>
                          <a:latin typeface="+mn-lt"/>
                          <a:ea typeface="+mn-ea"/>
                          <a:cs typeface="+mn-cs"/>
                        </a:rPr>
                        <a:t>Shipping business</a:t>
                      </a:r>
                    </a:p>
                  </a:txBody>
                  <a:tcPr/>
                </a:tc>
                <a:extLst>
                  <a:ext uri="{0D108BD9-81ED-4DB2-BD59-A6C34878D82A}">
                    <a16:rowId xmlns:a16="http://schemas.microsoft.com/office/drawing/2014/main" val="826443931"/>
                  </a:ext>
                </a:extLst>
              </a:tr>
              <a:tr h="370840">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800" b="1" i="0" u="none" strike="noStrike" kern="1200" baseline="0" dirty="0">
                          <a:solidFill>
                            <a:schemeClr val="dk1"/>
                          </a:solidFill>
                          <a:latin typeface="+mn-lt"/>
                          <a:ea typeface="+mn-ea"/>
                          <a:cs typeface="+mn-cs"/>
                        </a:rPr>
                        <a:t>Section 44BB</a:t>
                      </a:r>
                      <a:endParaRPr lang="en-IN" sz="280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800" b="0" i="0" u="none" strike="noStrike" kern="1200" baseline="0" dirty="0">
                          <a:solidFill>
                            <a:schemeClr val="dk1"/>
                          </a:solidFill>
                          <a:latin typeface="+mn-lt"/>
                          <a:ea typeface="+mn-ea"/>
                          <a:cs typeface="+mn-cs"/>
                        </a:rPr>
                        <a:t>Business of exploration, etc., of mineral oil</a:t>
                      </a:r>
                    </a:p>
                  </a:txBody>
                  <a:tcPr/>
                </a:tc>
                <a:extLst>
                  <a:ext uri="{0D108BD9-81ED-4DB2-BD59-A6C34878D82A}">
                    <a16:rowId xmlns:a16="http://schemas.microsoft.com/office/drawing/2014/main" val="4045092000"/>
                  </a:ext>
                </a:extLst>
              </a:tr>
              <a:tr h="370840">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800" b="1" i="0" u="none" strike="noStrike" kern="1200" baseline="0" dirty="0">
                          <a:solidFill>
                            <a:schemeClr val="dk1"/>
                          </a:solidFill>
                          <a:latin typeface="+mn-lt"/>
                          <a:ea typeface="+mn-ea"/>
                          <a:cs typeface="+mn-cs"/>
                        </a:rPr>
                        <a:t>Section 44BBA</a:t>
                      </a:r>
                      <a:endParaRPr lang="en-IN" sz="280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800" b="0" i="0" u="none" strike="noStrike" kern="1200" baseline="0" dirty="0">
                          <a:solidFill>
                            <a:schemeClr val="dk1"/>
                          </a:solidFill>
                          <a:latin typeface="+mn-lt"/>
                          <a:ea typeface="+mn-ea"/>
                          <a:cs typeface="+mn-cs"/>
                        </a:rPr>
                        <a:t>Operation of aircraft</a:t>
                      </a:r>
                    </a:p>
                  </a:txBody>
                  <a:tcPr/>
                </a:tc>
                <a:extLst>
                  <a:ext uri="{0D108BD9-81ED-4DB2-BD59-A6C34878D82A}">
                    <a16:rowId xmlns:a16="http://schemas.microsoft.com/office/drawing/2014/main" val="2103062831"/>
                  </a:ext>
                </a:extLst>
              </a:tr>
              <a:tr h="370840">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800" b="1" i="0" u="none" strike="noStrike" kern="1200" baseline="0" dirty="0">
                          <a:solidFill>
                            <a:schemeClr val="dk1"/>
                          </a:solidFill>
                          <a:latin typeface="+mn-lt"/>
                          <a:ea typeface="+mn-ea"/>
                          <a:cs typeface="+mn-cs"/>
                        </a:rPr>
                        <a:t>Section 44BBB</a:t>
                      </a:r>
                      <a:endParaRPr lang="en-IN" sz="280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800" b="0" i="0" u="none" strike="noStrike" kern="1200" baseline="0" dirty="0">
                          <a:solidFill>
                            <a:schemeClr val="dk1"/>
                          </a:solidFill>
                          <a:latin typeface="+mn-lt"/>
                          <a:ea typeface="+mn-ea"/>
                          <a:cs typeface="+mn-cs"/>
                        </a:rPr>
                        <a:t>Civil construction business, etc., in turnkey projects</a:t>
                      </a:r>
                    </a:p>
                  </a:txBody>
                  <a:tcPr/>
                </a:tc>
                <a:extLst>
                  <a:ext uri="{0D108BD9-81ED-4DB2-BD59-A6C34878D82A}">
                    <a16:rowId xmlns:a16="http://schemas.microsoft.com/office/drawing/2014/main" val="2769965594"/>
                  </a:ext>
                </a:extLst>
              </a:tr>
              <a:tr h="370840">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800" b="1" i="0" u="none" strike="noStrike" kern="1200" baseline="0" dirty="0">
                          <a:solidFill>
                            <a:schemeClr val="dk1"/>
                          </a:solidFill>
                          <a:latin typeface="+mn-lt"/>
                          <a:ea typeface="+mn-ea"/>
                          <a:cs typeface="+mn-cs"/>
                        </a:rPr>
                        <a:t>Section 44DA</a:t>
                      </a:r>
                      <a:endParaRPr lang="en-IN" sz="280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800" b="0" i="0" u="none" strike="noStrike" kern="1200" baseline="0" dirty="0">
                          <a:solidFill>
                            <a:schemeClr val="dk1"/>
                          </a:solidFill>
                          <a:latin typeface="+mn-lt"/>
                          <a:ea typeface="+mn-ea"/>
                          <a:cs typeface="+mn-cs"/>
                        </a:rPr>
                        <a:t>Royalty and fees for technical services</a:t>
                      </a:r>
                    </a:p>
                  </a:txBody>
                  <a:tcPr/>
                </a:tc>
                <a:extLst>
                  <a:ext uri="{0D108BD9-81ED-4DB2-BD59-A6C34878D82A}">
                    <a16:rowId xmlns:a16="http://schemas.microsoft.com/office/drawing/2014/main" val="1103309942"/>
                  </a:ext>
                </a:extLst>
              </a:tr>
            </a:tbl>
          </a:graphicData>
        </a:graphic>
      </p:graphicFrame>
      <p:sp>
        <p:nvSpPr>
          <p:cNvPr id="2" name="Rectangle 1">
            <a:extLst>
              <a:ext uri="{FF2B5EF4-FFF2-40B4-BE49-F238E27FC236}">
                <a16:creationId xmlns:a16="http://schemas.microsoft.com/office/drawing/2014/main" id="{E31792CA-5D46-4693-A69C-2212FFAF5AAD}"/>
              </a:ext>
            </a:extLst>
          </p:cNvPr>
          <p:cNvSpPr/>
          <p:nvPr/>
        </p:nvSpPr>
        <p:spPr>
          <a:xfrm>
            <a:off x="3581680" y="9197965"/>
            <a:ext cx="5294865" cy="40729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2831" dirty="0"/>
          </a:p>
        </p:txBody>
      </p:sp>
    </p:spTree>
    <p:extLst>
      <p:ext uri="{BB962C8B-B14F-4D97-AF65-F5344CB8AC3E}">
        <p14:creationId xmlns:p14="http://schemas.microsoft.com/office/powerpoint/2010/main" val="2577151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FD81B3-6610-E277-C1B3-74C6822D78AD}"/>
              </a:ext>
            </a:extLst>
          </p:cNvPr>
          <p:cNvSpPr txBox="1"/>
          <p:nvPr/>
        </p:nvSpPr>
        <p:spPr>
          <a:xfrm>
            <a:off x="1642491" y="278981"/>
            <a:ext cx="9315005" cy="707886"/>
          </a:xfrm>
          <a:prstGeom prst="rect">
            <a:avLst/>
          </a:prstGeom>
          <a:noFill/>
        </p:spPr>
        <p:txBody>
          <a:bodyPr wrap="square" rtlCol="0">
            <a:spAutoFit/>
          </a:bodyPr>
          <a:lstStyle/>
          <a:p>
            <a:r>
              <a:rPr lang="en-US" sz="4000" b="1" i="0" u="sng" strike="noStrike" baseline="0" dirty="0">
                <a:latin typeface="EYInterstate"/>
              </a:rPr>
              <a:t>Section 44B of the Act—regular shipping</a:t>
            </a:r>
            <a:endParaRPr lang="en-IN" sz="4800" b="1" u="sng" dirty="0"/>
          </a:p>
        </p:txBody>
      </p:sp>
      <p:sp>
        <p:nvSpPr>
          <p:cNvPr id="35" name="Rectangle 34">
            <a:extLst>
              <a:ext uri="{FF2B5EF4-FFF2-40B4-BE49-F238E27FC236}">
                <a16:creationId xmlns:a16="http://schemas.microsoft.com/office/drawing/2014/main" id="{072DDA68-EBB0-92F6-E5FB-B94249538631}"/>
              </a:ext>
            </a:extLst>
          </p:cNvPr>
          <p:cNvSpPr/>
          <p:nvPr/>
        </p:nvSpPr>
        <p:spPr>
          <a:xfrm>
            <a:off x="497203" y="1958736"/>
            <a:ext cx="1374345" cy="4123035"/>
          </a:xfrm>
          <a:prstGeom prst="rect">
            <a:avLst/>
          </a:prstGeom>
          <a:ln/>
        </p:spPr>
        <p:style>
          <a:lnRef idx="1">
            <a:schemeClr val="dk1"/>
          </a:lnRef>
          <a:fillRef idx="3">
            <a:schemeClr val="dk1"/>
          </a:fillRef>
          <a:effectRef idx="2">
            <a:schemeClr val="dk1"/>
          </a:effectRef>
          <a:fontRef idx="minor">
            <a:schemeClr val="lt1"/>
          </a:fontRef>
        </p:style>
        <p:txBody>
          <a:bodyPr vert="vert270" rtlCol="0" anchor="ctr"/>
          <a:lstStyle/>
          <a:p>
            <a:pPr algn="ctr"/>
            <a:r>
              <a:rPr lang="en-IN" dirty="0"/>
              <a:t>For Non-Resident engaged in business of ships</a:t>
            </a:r>
          </a:p>
        </p:txBody>
      </p:sp>
      <p:sp>
        <p:nvSpPr>
          <p:cNvPr id="36" name="Rectangle 35">
            <a:extLst>
              <a:ext uri="{FF2B5EF4-FFF2-40B4-BE49-F238E27FC236}">
                <a16:creationId xmlns:a16="http://schemas.microsoft.com/office/drawing/2014/main" id="{3E89085F-5860-6672-6C9E-6EE9D359E8FD}"/>
              </a:ext>
            </a:extLst>
          </p:cNvPr>
          <p:cNvSpPr/>
          <p:nvPr/>
        </p:nvSpPr>
        <p:spPr>
          <a:xfrm>
            <a:off x="2787779" y="3694130"/>
            <a:ext cx="3054100" cy="707886"/>
          </a:xfrm>
          <a:prstGeom prst="rect">
            <a:avLst/>
          </a:prstGeom>
          <a:ln/>
        </p:spPr>
        <p:style>
          <a:lnRef idx="1">
            <a:schemeClr val="accent5"/>
          </a:lnRef>
          <a:fillRef idx="3">
            <a:schemeClr val="accent5"/>
          </a:fillRef>
          <a:effectRef idx="2">
            <a:schemeClr val="accent5"/>
          </a:effectRef>
          <a:fontRef idx="minor">
            <a:schemeClr val="lt1"/>
          </a:fontRef>
        </p:style>
        <p:txBody>
          <a:bodyPr vert="horz" rtlCol="0" anchor="ctr"/>
          <a:lstStyle/>
          <a:p>
            <a:pPr algn="ctr"/>
            <a:r>
              <a:rPr lang="en-US" sz="2400" b="0" i="0" u="none" strike="noStrike" baseline="0" dirty="0">
                <a:solidFill>
                  <a:srgbClr val="FFFFFF"/>
                </a:solidFill>
                <a:latin typeface="EYInterstate"/>
              </a:rPr>
              <a:t>Deemed income under PGBP shall be </a:t>
            </a:r>
            <a:r>
              <a:rPr lang="en-US" sz="2400" b="1" i="0" u="none" strike="noStrike" baseline="0" dirty="0">
                <a:solidFill>
                  <a:srgbClr val="FFFFFF"/>
                </a:solidFill>
                <a:latin typeface="EYInterstate"/>
              </a:rPr>
              <a:t>7.5% of</a:t>
            </a:r>
            <a:endParaRPr lang="en-IN" sz="3200" dirty="0"/>
          </a:p>
        </p:txBody>
      </p:sp>
      <p:sp>
        <p:nvSpPr>
          <p:cNvPr id="37" name="Rectangle 36">
            <a:extLst>
              <a:ext uri="{FF2B5EF4-FFF2-40B4-BE49-F238E27FC236}">
                <a16:creationId xmlns:a16="http://schemas.microsoft.com/office/drawing/2014/main" id="{E4579D74-733F-C23E-1198-6411CA148DF7}"/>
              </a:ext>
            </a:extLst>
          </p:cNvPr>
          <p:cNvSpPr/>
          <p:nvPr/>
        </p:nvSpPr>
        <p:spPr>
          <a:xfrm>
            <a:off x="5078354" y="1556260"/>
            <a:ext cx="3054100" cy="1318706"/>
          </a:xfrm>
          <a:prstGeom prst="rect">
            <a:avLst/>
          </a:prstGeom>
          <a:ln/>
        </p:spPr>
        <p:style>
          <a:lnRef idx="1">
            <a:schemeClr val="accent4"/>
          </a:lnRef>
          <a:fillRef idx="3">
            <a:schemeClr val="accent4"/>
          </a:fillRef>
          <a:effectRef idx="2">
            <a:schemeClr val="accent4"/>
          </a:effectRef>
          <a:fontRef idx="minor">
            <a:schemeClr val="lt1"/>
          </a:fontRef>
        </p:style>
        <p:txBody>
          <a:bodyPr vert="horz" rtlCol="0" anchor="ctr"/>
          <a:lstStyle/>
          <a:p>
            <a:pPr algn="ctr"/>
            <a:r>
              <a:rPr lang="en-US" sz="1800" b="1" i="0" u="none" strike="noStrike" baseline="0" dirty="0">
                <a:solidFill>
                  <a:schemeClr val="tx1"/>
                </a:solidFill>
                <a:latin typeface="EYInterstate"/>
              </a:rPr>
              <a:t>Amount paid or payable (whether in or out of India) to the assessee or to any person on his behalf</a:t>
            </a:r>
            <a:endParaRPr lang="en-IN" sz="3200" b="1" dirty="0">
              <a:solidFill>
                <a:schemeClr val="tx1"/>
              </a:solidFill>
            </a:endParaRPr>
          </a:p>
        </p:txBody>
      </p:sp>
      <p:sp>
        <p:nvSpPr>
          <p:cNvPr id="38" name="Rectangle 37">
            <a:extLst>
              <a:ext uri="{FF2B5EF4-FFF2-40B4-BE49-F238E27FC236}">
                <a16:creationId xmlns:a16="http://schemas.microsoft.com/office/drawing/2014/main" id="{E3018A05-FC73-0120-BD24-2BF4F56E7D92}"/>
              </a:ext>
            </a:extLst>
          </p:cNvPr>
          <p:cNvSpPr/>
          <p:nvPr/>
        </p:nvSpPr>
        <p:spPr>
          <a:xfrm>
            <a:off x="5078354" y="5165541"/>
            <a:ext cx="3054100" cy="1318705"/>
          </a:xfrm>
          <a:prstGeom prst="rect">
            <a:avLst/>
          </a:prstGeom>
          <a:ln/>
        </p:spPr>
        <p:style>
          <a:lnRef idx="1">
            <a:schemeClr val="accent4"/>
          </a:lnRef>
          <a:fillRef idx="3">
            <a:schemeClr val="accent4"/>
          </a:fillRef>
          <a:effectRef idx="2">
            <a:schemeClr val="accent4"/>
          </a:effectRef>
          <a:fontRef idx="minor">
            <a:schemeClr val="lt1"/>
          </a:fontRef>
        </p:style>
        <p:txBody>
          <a:bodyPr vert="horz" rtlCol="0" anchor="ctr"/>
          <a:lstStyle/>
          <a:p>
            <a:pPr algn="ctr"/>
            <a:r>
              <a:rPr lang="en-US" sz="2000" b="1" i="0" u="none" strike="noStrike" baseline="0" dirty="0">
                <a:solidFill>
                  <a:schemeClr val="tx1"/>
                </a:solidFill>
                <a:latin typeface="EYInterstate"/>
              </a:rPr>
              <a:t>Amount received or deemed to be received in India to the assessee or to any person on his behalf</a:t>
            </a:r>
            <a:endParaRPr lang="en-IN" sz="3600" b="1" dirty="0">
              <a:solidFill>
                <a:schemeClr val="tx1"/>
              </a:solidFill>
            </a:endParaRPr>
          </a:p>
        </p:txBody>
      </p:sp>
      <p:sp>
        <p:nvSpPr>
          <p:cNvPr id="39" name="Rectangle 38">
            <a:extLst>
              <a:ext uri="{FF2B5EF4-FFF2-40B4-BE49-F238E27FC236}">
                <a16:creationId xmlns:a16="http://schemas.microsoft.com/office/drawing/2014/main" id="{BF499827-DB2C-2077-C4C7-3D2405D5B763}"/>
              </a:ext>
            </a:extLst>
          </p:cNvPr>
          <p:cNvSpPr/>
          <p:nvPr/>
        </p:nvSpPr>
        <p:spPr>
          <a:xfrm>
            <a:off x="9095761" y="4844550"/>
            <a:ext cx="3054100" cy="1318706"/>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800" b="1" i="0" u="none" strike="noStrike" baseline="0" dirty="0">
                <a:solidFill>
                  <a:schemeClr val="tx1"/>
                </a:solidFill>
                <a:latin typeface="EYInterstate"/>
              </a:rPr>
              <a:t>On account of carriage of passengers, livestock, mail or goods shipped at any port outside India</a:t>
            </a:r>
            <a:endParaRPr lang="en-IN" sz="3200" b="1" dirty="0">
              <a:solidFill>
                <a:schemeClr val="tx1"/>
              </a:solidFill>
            </a:endParaRPr>
          </a:p>
        </p:txBody>
      </p:sp>
      <p:sp>
        <p:nvSpPr>
          <p:cNvPr id="40" name="Rectangle 39">
            <a:extLst>
              <a:ext uri="{FF2B5EF4-FFF2-40B4-BE49-F238E27FC236}">
                <a16:creationId xmlns:a16="http://schemas.microsoft.com/office/drawing/2014/main" id="{E8F51DB8-7132-57BD-BCCA-EE68B6FF2069}"/>
              </a:ext>
            </a:extLst>
          </p:cNvPr>
          <p:cNvSpPr/>
          <p:nvPr/>
        </p:nvSpPr>
        <p:spPr>
          <a:xfrm>
            <a:off x="9088941" y="2188353"/>
            <a:ext cx="3054100" cy="1318706"/>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800" b="1" i="0" u="none" strike="noStrike" baseline="0" dirty="0">
                <a:solidFill>
                  <a:schemeClr val="tx1"/>
                </a:solidFill>
                <a:latin typeface="EYInterstate"/>
              </a:rPr>
              <a:t>On account of carriage of</a:t>
            </a:r>
          </a:p>
          <a:p>
            <a:pPr algn="ctr"/>
            <a:r>
              <a:rPr lang="en-US" sz="1800" b="1" i="0" u="none" strike="noStrike" baseline="0" dirty="0">
                <a:solidFill>
                  <a:schemeClr val="tx1"/>
                </a:solidFill>
                <a:latin typeface="EYInterstate"/>
              </a:rPr>
              <a:t>passengers, livestock, mail or goods shipped at any port in India</a:t>
            </a:r>
            <a:endParaRPr lang="en-IN" sz="3200" b="1" dirty="0">
              <a:solidFill>
                <a:schemeClr val="tx1"/>
              </a:solidFill>
            </a:endParaRPr>
          </a:p>
        </p:txBody>
      </p:sp>
      <p:cxnSp>
        <p:nvCxnSpPr>
          <p:cNvPr id="42" name="Straight Arrow Connector 41">
            <a:extLst>
              <a:ext uri="{FF2B5EF4-FFF2-40B4-BE49-F238E27FC236}">
                <a16:creationId xmlns:a16="http://schemas.microsoft.com/office/drawing/2014/main" id="{E14BEE99-F423-521C-ACEB-5448738251E9}"/>
              </a:ext>
            </a:extLst>
          </p:cNvPr>
          <p:cNvCxnSpPr>
            <a:cxnSpLocks/>
            <a:stCxn id="35" idx="3"/>
          </p:cNvCxnSpPr>
          <p:nvPr/>
        </p:nvCxnSpPr>
        <p:spPr>
          <a:xfrm flipV="1">
            <a:off x="1871548" y="4020253"/>
            <a:ext cx="916231" cy="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47" name="Straight Arrow Connector 46">
            <a:extLst>
              <a:ext uri="{FF2B5EF4-FFF2-40B4-BE49-F238E27FC236}">
                <a16:creationId xmlns:a16="http://schemas.microsoft.com/office/drawing/2014/main" id="{A6C8CD2F-00FF-3AAF-0C13-CF643D00FE71}"/>
              </a:ext>
            </a:extLst>
          </p:cNvPr>
          <p:cNvCxnSpPr>
            <a:cxnSpLocks/>
          </p:cNvCxnSpPr>
          <p:nvPr/>
        </p:nvCxnSpPr>
        <p:spPr>
          <a:xfrm flipV="1">
            <a:off x="5689174" y="2874966"/>
            <a:ext cx="0" cy="76352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52" name="Straight Arrow Connector 51">
            <a:extLst>
              <a:ext uri="{FF2B5EF4-FFF2-40B4-BE49-F238E27FC236}">
                <a16:creationId xmlns:a16="http://schemas.microsoft.com/office/drawing/2014/main" id="{5EDF8E4E-3072-B48F-4AC4-6545AC235851}"/>
              </a:ext>
            </a:extLst>
          </p:cNvPr>
          <p:cNvCxnSpPr>
            <a:cxnSpLocks/>
          </p:cNvCxnSpPr>
          <p:nvPr/>
        </p:nvCxnSpPr>
        <p:spPr>
          <a:xfrm>
            <a:off x="5689174" y="4402016"/>
            <a:ext cx="0" cy="76352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0" name="Straight Arrow Connector 59">
            <a:extLst>
              <a:ext uri="{FF2B5EF4-FFF2-40B4-BE49-F238E27FC236}">
                <a16:creationId xmlns:a16="http://schemas.microsoft.com/office/drawing/2014/main" id="{7F972B10-B146-9326-10DB-55FF859F3EC2}"/>
              </a:ext>
            </a:extLst>
          </p:cNvPr>
          <p:cNvCxnSpPr>
            <a:cxnSpLocks/>
          </p:cNvCxnSpPr>
          <p:nvPr/>
        </p:nvCxnSpPr>
        <p:spPr>
          <a:xfrm>
            <a:off x="8132454" y="2694594"/>
            <a:ext cx="956487"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5" name="Straight Arrow Connector 64">
            <a:extLst>
              <a:ext uri="{FF2B5EF4-FFF2-40B4-BE49-F238E27FC236}">
                <a16:creationId xmlns:a16="http://schemas.microsoft.com/office/drawing/2014/main" id="{9EFC1954-68D0-903E-7009-787E669B96CB}"/>
              </a:ext>
            </a:extLst>
          </p:cNvPr>
          <p:cNvCxnSpPr>
            <a:cxnSpLocks/>
          </p:cNvCxnSpPr>
          <p:nvPr/>
        </p:nvCxnSpPr>
        <p:spPr>
          <a:xfrm>
            <a:off x="8132453" y="5503903"/>
            <a:ext cx="956487"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66" name="TextBox 65">
            <a:extLst>
              <a:ext uri="{FF2B5EF4-FFF2-40B4-BE49-F238E27FC236}">
                <a16:creationId xmlns:a16="http://schemas.microsoft.com/office/drawing/2014/main" id="{90AD348A-1CAC-1D7E-6105-F4C76E12F5C5}"/>
              </a:ext>
            </a:extLst>
          </p:cNvPr>
          <p:cNvSpPr txBox="1"/>
          <p:nvPr/>
        </p:nvSpPr>
        <p:spPr>
          <a:xfrm>
            <a:off x="191794" y="6837013"/>
            <a:ext cx="12216400" cy="1077218"/>
          </a:xfrm>
          <a:prstGeom prst="rect">
            <a:avLst/>
          </a:prstGeom>
          <a:noFill/>
        </p:spPr>
        <p:txBody>
          <a:bodyPr wrap="square" rtlCol="0">
            <a:spAutoFit/>
          </a:bodyPr>
          <a:lstStyle/>
          <a:p>
            <a:r>
              <a:rPr lang="en-US" sz="3200" b="1" i="0" u="none" strike="noStrike" baseline="0" dirty="0">
                <a:solidFill>
                  <a:schemeClr val="bg2">
                    <a:lumMod val="20000"/>
                    <a:lumOff val="80000"/>
                  </a:schemeClr>
                </a:solidFill>
                <a:latin typeface="EYInterstate"/>
              </a:rPr>
              <a:t>Amount includes handling charges, demurrage charges and any other charges of similar nature</a:t>
            </a:r>
            <a:endParaRPr lang="en-IN" sz="4000" b="1" dirty="0">
              <a:solidFill>
                <a:schemeClr val="bg2">
                  <a:lumMod val="20000"/>
                  <a:lumOff val="80000"/>
                </a:schemeClr>
              </a:solidFill>
            </a:endParaRPr>
          </a:p>
        </p:txBody>
      </p:sp>
      <p:sp>
        <p:nvSpPr>
          <p:cNvPr id="67" name="Rectangle 66">
            <a:extLst>
              <a:ext uri="{FF2B5EF4-FFF2-40B4-BE49-F238E27FC236}">
                <a16:creationId xmlns:a16="http://schemas.microsoft.com/office/drawing/2014/main" id="{08073B9E-0A9E-57FB-49A9-2A12CD44991A}"/>
              </a:ext>
            </a:extLst>
          </p:cNvPr>
          <p:cNvSpPr/>
          <p:nvPr/>
        </p:nvSpPr>
        <p:spPr>
          <a:xfrm>
            <a:off x="0" y="7974849"/>
            <a:ext cx="12599988" cy="613139"/>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IN" sz="3200" b="1" i="0" u="none" strike="noStrike" baseline="0" dirty="0">
                <a:solidFill>
                  <a:srgbClr val="000000"/>
                </a:solidFill>
                <a:latin typeface="EYInterstate"/>
              </a:rPr>
              <a:t>Mandatory provision</a:t>
            </a:r>
            <a:endParaRPr lang="en-IN" sz="4000" dirty="0"/>
          </a:p>
        </p:txBody>
      </p:sp>
      <p:sp>
        <p:nvSpPr>
          <p:cNvPr id="68" name="Rectangle 67">
            <a:extLst>
              <a:ext uri="{FF2B5EF4-FFF2-40B4-BE49-F238E27FC236}">
                <a16:creationId xmlns:a16="http://schemas.microsoft.com/office/drawing/2014/main" id="{86D8866E-0E95-43ED-0C1C-DB7A9689060B}"/>
              </a:ext>
            </a:extLst>
          </p:cNvPr>
          <p:cNvSpPr/>
          <p:nvPr/>
        </p:nvSpPr>
        <p:spPr>
          <a:xfrm>
            <a:off x="553859" y="9018379"/>
            <a:ext cx="10576039" cy="6131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4000" dirty="0"/>
          </a:p>
        </p:txBody>
      </p:sp>
      <p:sp>
        <p:nvSpPr>
          <p:cNvPr id="3" name="Footer Placeholder 2">
            <a:extLst>
              <a:ext uri="{FF2B5EF4-FFF2-40B4-BE49-F238E27FC236}">
                <a16:creationId xmlns:a16="http://schemas.microsoft.com/office/drawing/2014/main" id="{24144127-A854-16DA-EFBE-9EC20B681F89}"/>
              </a:ext>
            </a:extLst>
          </p:cNvPr>
          <p:cNvSpPr>
            <a:spLocks noGrp="1"/>
          </p:cNvSpPr>
          <p:nvPr>
            <p:ph type="ftr" sz="quarter" idx="11"/>
          </p:nvPr>
        </p:nvSpPr>
        <p:spPr>
          <a:xfrm>
            <a:off x="944374" y="8338727"/>
            <a:ext cx="6119145" cy="1885461"/>
          </a:xfrm>
        </p:spPr>
        <p:txBody>
          <a:bodyPr/>
          <a:lstStyle/>
          <a:p>
            <a:r>
              <a:rPr lang="pt-BR" dirty="0"/>
              <a:t>CA Sanjay Kumar Agrawal                                                                                                 Mobile: 9810116321</a:t>
            </a:r>
            <a:endParaRPr lang="en-US" dirty="0"/>
          </a:p>
        </p:txBody>
      </p:sp>
      <p:sp>
        <p:nvSpPr>
          <p:cNvPr id="4" name="Slide Number Placeholder 3">
            <a:extLst>
              <a:ext uri="{FF2B5EF4-FFF2-40B4-BE49-F238E27FC236}">
                <a16:creationId xmlns:a16="http://schemas.microsoft.com/office/drawing/2014/main" id="{EEF7ACDD-9145-386C-6408-D7735D11ACDA}"/>
              </a:ext>
            </a:extLst>
          </p:cNvPr>
          <p:cNvSpPr>
            <a:spLocks noGrp="1"/>
          </p:cNvSpPr>
          <p:nvPr>
            <p:ph type="sldNum" sz="quarter" idx="12"/>
          </p:nvPr>
        </p:nvSpPr>
        <p:spPr>
          <a:xfrm>
            <a:off x="10865848" y="8338728"/>
            <a:ext cx="1542345" cy="1885460"/>
          </a:xfrm>
        </p:spPr>
        <p:txBody>
          <a:bodyPr/>
          <a:lstStyle/>
          <a:p>
            <a:fld id="{6D22F896-40B5-4ADD-8801-0D06FADFA095}" type="slidenum">
              <a:rPr lang="en-US" smtClean="0"/>
              <a:t>34</a:t>
            </a:fld>
            <a:endParaRPr lang="en-US" dirty="0"/>
          </a:p>
        </p:txBody>
      </p:sp>
    </p:spTree>
    <p:extLst>
      <p:ext uri="{BB962C8B-B14F-4D97-AF65-F5344CB8AC3E}">
        <p14:creationId xmlns:p14="http://schemas.microsoft.com/office/powerpoint/2010/main" val="38811049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E94A96-F66A-5F2B-0305-761048867309}"/>
              </a:ext>
            </a:extLst>
          </p:cNvPr>
          <p:cNvSpPr txBox="1"/>
          <p:nvPr/>
        </p:nvSpPr>
        <p:spPr>
          <a:xfrm>
            <a:off x="649909" y="396175"/>
            <a:ext cx="11147465" cy="646331"/>
          </a:xfrm>
          <a:prstGeom prst="rect">
            <a:avLst/>
          </a:prstGeom>
          <a:noFill/>
        </p:spPr>
        <p:txBody>
          <a:bodyPr wrap="square" rtlCol="0">
            <a:spAutoFit/>
          </a:bodyPr>
          <a:lstStyle/>
          <a:p>
            <a:r>
              <a:rPr lang="en-US" sz="3600" b="1" i="0" u="sng" strike="noStrike" baseline="0" dirty="0">
                <a:latin typeface="EYInterstate"/>
              </a:rPr>
              <a:t>Section 172 of the Act—Occasional shipping </a:t>
            </a:r>
            <a:r>
              <a:rPr lang="en-US" sz="3600" b="1" i="0" u="sng" strike="noStrike" baseline="0" dirty="0">
                <a:solidFill>
                  <a:srgbClr val="FF0000"/>
                </a:solidFill>
                <a:latin typeface="EYInterstate"/>
              </a:rPr>
              <a:t>(Full Code)</a:t>
            </a:r>
            <a:endParaRPr lang="en-IN" sz="4400" b="1" u="sng" dirty="0">
              <a:solidFill>
                <a:srgbClr val="FF0000"/>
              </a:solidFill>
            </a:endParaRPr>
          </a:p>
        </p:txBody>
      </p:sp>
      <p:sp>
        <p:nvSpPr>
          <p:cNvPr id="7" name="Arrow: Chevron 6">
            <a:extLst>
              <a:ext uri="{FF2B5EF4-FFF2-40B4-BE49-F238E27FC236}">
                <a16:creationId xmlns:a16="http://schemas.microsoft.com/office/drawing/2014/main" id="{ED32C854-E3BF-09E1-973F-47D67E1943E3}"/>
              </a:ext>
            </a:extLst>
          </p:cNvPr>
          <p:cNvSpPr/>
          <p:nvPr/>
        </p:nvSpPr>
        <p:spPr>
          <a:xfrm>
            <a:off x="1" y="1347916"/>
            <a:ext cx="12486371" cy="916230"/>
          </a:xfrm>
          <a:prstGeom prst="chevron">
            <a:avLst/>
          </a:prstGeom>
          <a:effectLst>
            <a:glow rad="228600">
              <a:schemeClr val="accent3">
                <a:satMod val="175000"/>
                <a:alpha val="40000"/>
              </a:schemeClr>
            </a:glow>
            <a:outerShdw blurRad="50800" dist="38100" dir="5400000" sy="96000" rotWithShape="0">
              <a:srgbClr val="000000">
                <a:alpha val="54000"/>
              </a:srgbClr>
            </a:outerShdw>
          </a:effectLst>
        </p:spPr>
        <p:style>
          <a:lnRef idx="1">
            <a:schemeClr val="dk1"/>
          </a:lnRef>
          <a:fillRef idx="3">
            <a:schemeClr val="dk1"/>
          </a:fillRef>
          <a:effectRef idx="2">
            <a:schemeClr val="dk1"/>
          </a:effectRef>
          <a:fontRef idx="minor">
            <a:schemeClr val="lt1"/>
          </a:fontRef>
        </p:style>
        <p:txBody>
          <a:bodyPr rtlCol="0" anchor="ctr"/>
          <a:lstStyle/>
          <a:p>
            <a:pPr algn="just"/>
            <a:r>
              <a:rPr lang="en-US" sz="2400" b="0" i="0" u="none" strike="noStrike" baseline="0" dirty="0">
                <a:solidFill>
                  <a:schemeClr val="tx1">
                    <a:lumMod val="95000"/>
                  </a:schemeClr>
                </a:solidFill>
                <a:latin typeface="EYInterstate"/>
              </a:rPr>
              <a:t>Applicability -</a:t>
            </a:r>
            <a:r>
              <a:rPr lang="en-US" sz="2400" b="1" i="0" u="none" strike="noStrike" baseline="0" dirty="0">
                <a:solidFill>
                  <a:schemeClr val="tx1">
                    <a:lumMod val="95000"/>
                  </a:schemeClr>
                </a:solidFill>
                <a:latin typeface="EYInterstate"/>
              </a:rPr>
              <a:t>Levy and recovery of tax </a:t>
            </a:r>
            <a:r>
              <a:rPr lang="en-US" sz="2400" b="0" i="0" u="none" strike="noStrike" baseline="0" dirty="0">
                <a:solidFill>
                  <a:schemeClr val="tx1">
                    <a:lumMod val="95000"/>
                  </a:schemeClr>
                </a:solidFill>
                <a:latin typeface="EYInterstate"/>
              </a:rPr>
              <a:t>in case of ships belonging to or chartered by a non-resident, which carries passengers, livestock, mail or goods shipped at a port in India.</a:t>
            </a:r>
            <a:endParaRPr lang="en-IN" sz="3200" dirty="0">
              <a:solidFill>
                <a:schemeClr val="tx1">
                  <a:lumMod val="95000"/>
                </a:schemeClr>
              </a:solidFill>
            </a:endParaRPr>
          </a:p>
        </p:txBody>
      </p:sp>
      <p:sp>
        <p:nvSpPr>
          <p:cNvPr id="8" name="Arrow: Chevron 7">
            <a:extLst>
              <a:ext uri="{FF2B5EF4-FFF2-40B4-BE49-F238E27FC236}">
                <a16:creationId xmlns:a16="http://schemas.microsoft.com/office/drawing/2014/main" id="{11263FB0-62A1-420D-50BE-DD6FD317688B}"/>
              </a:ext>
            </a:extLst>
          </p:cNvPr>
          <p:cNvSpPr/>
          <p:nvPr/>
        </p:nvSpPr>
        <p:spPr>
          <a:xfrm>
            <a:off x="74527" y="2798613"/>
            <a:ext cx="12486372" cy="1145288"/>
          </a:xfrm>
          <a:prstGeom prst="chevron">
            <a:avLst/>
          </a:prstGeom>
          <a:effectLst>
            <a:glow rad="228600">
              <a:schemeClr val="accent3">
                <a:satMod val="175000"/>
                <a:alpha val="40000"/>
              </a:schemeClr>
            </a:glow>
            <a:outerShdw blurRad="50800" dist="38100" dir="5400000" sy="96000" rotWithShape="0">
              <a:srgbClr val="000000">
                <a:alpha val="54000"/>
              </a:srgbClr>
            </a:outerShdw>
          </a:effectLst>
        </p:spPr>
        <p:style>
          <a:lnRef idx="1">
            <a:schemeClr val="dk1"/>
          </a:lnRef>
          <a:fillRef idx="3">
            <a:schemeClr val="dk1"/>
          </a:fillRef>
          <a:effectRef idx="2">
            <a:schemeClr val="dk1"/>
          </a:effectRef>
          <a:fontRef idx="minor">
            <a:schemeClr val="lt1"/>
          </a:fontRef>
        </p:style>
        <p:txBody>
          <a:bodyPr rtlCol="0" anchor="ctr"/>
          <a:lstStyle/>
          <a:p>
            <a:pPr algn="just"/>
            <a:r>
              <a:rPr lang="en-US" sz="2400" b="1" i="0" u="none" strike="noStrike" baseline="0" dirty="0">
                <a:solidFill>
                  <a:schemeClr val="tx1">
                    <a:lumMod val="95000"/>
                  </a:schemeClr>
                </a:solidFill>
                <a:latin typeface="EYInterstate"/>
              </a:rPr>
              <a:t>Purpose -To make summary assessment and collect/ recover tax before the ship leaves Indian territory. Section 172(3) of the Act deals with procedural formalities. Overriding Provision -Starts with a non-obstante clause i.e. Overriding  other provisions of the Act</a:t>
            </a:r>
            <a:endParaRPr lang="en-IN" sz="4000" b="1" dirty="0">
              <a:solidFill>
                <a:schemeClr val="tx1">
                  <a:lumMod val="95000"/>
                </a:schemeClr>
              </a:solidFill>
            </a:endParaRPr>
          </a:p>
        </p:txBody>
      </p:sp>
      <p:sp>
        <p:nvSpPr>
          <p:cNvPr id="9" name="Arrow: Chevron 8">
            <a:extLst>
              <a:ext uri="{FF2B5EF4-FFF2-40B4-BE49-F238E27FC236}">
                <a16:creationId xmlns:a16="http://schemas.microsoft.com/office/drawing/2014/main" id="{A8DF6DC3-C719-52F8-209F-7A86F7C63049}"/>
              </a:ext>
            </a:extLst>
          </p:cNvPr>
          <p:cNvSpPr/>
          <p:nvPr/>
        </p:nvSpPr>
        <p:spPr>
          <a:xfrm>
            <a:off x="0" y="4554720"/>
            <a:ext cx="12486372" cy="2137871"/>
          </a:xfrm>
          <a:prstGeom prst="chevron">
            <a:avLst/>
          </a:prstGeom>
          <a:effectLst>
            <a:glow rad="228600">
              <a:schemeClr val="accent3">
                <a:satMod val="175000"/>
                <a:alpha val="40000"/>
              </a:schemeClr>
            </a:glow>
            <a:outerShdw blurRad="50800" dist="38100" dir="5400000" sy="96000" rotWithShape="0">
              <a:srgbClr val="000000">
                <a:alpha val="54000"/>
              </a:srgbClr>
            </a:outerShdw>
          </a:effectLst>
        </p:spPr>
        <p:style>
          <a:lnRef idx="1">
            <a:schemeClr val="dk1"/>
          </a:lnRef>
          <a:fillRef idx="3">
            <a:schemeClr val="dk1"/>
          </a:fillRef>
          <a:effectRef idx="2">
            <a:schemeClr val="dk1"/>
          </a:effectRef>
          <a:fontRef idx="minor">
            <a:schemeClr val="lt1"/>
          </a:fontRef>
        </p:style>
        <p:txBody>
          <a:bodyPr rtlCol="0" anchor="ctr"/>
          <a:lstStyle/>
          <a:p>
            <a:r>
              <a:rPr lang="en-US" sz="2400" b="1" i="0" u="none" strike="noStrike" baseline="0" dirty="0">
                <a:solidFill>
                  <a:schemeClr val="tx1">
                    <a:lumMod val="95000"/>
                  </a:schemeClr>
                </a:solidFill>
                <a:latin typeface="EYInterstate"/>
              </a:rPr>
              <a:t>Deemed Income under PGBP shall be: 7.5% of</a:t>
            </a:r>
          </a:p>
          <a:p>
            <a:pPr algn="just"/>
            <a:r>
              <a:rPr lang="en-US" sz="2400" b="1" i="0" u="none" strike="noStrike" baseline="0" dirty="0">
                <a:solidFill>
                  <a:schemeClr val="tx1">
                    <a:lumMod val="95000"/>
                  </a:schemeClr>
                </a:solidFill>
                <a:latin typeface="EYInterstate"/>
              </a:rPr>
              <a:t>Amount paid or payable on account of such carriage to the owner or the charterer or to any person on his behalf, whether that amount is paid or payable in or out of India, where a ship carries passengers, livestock, mail or goods shipped at a port in India Includes demurrage charges, handling charges and other charges  similar to demurrage or handling charges</a:t>
            </a:r>
            <a:endParaRPr lang="en-IN" sz="4000" b="1" dirty="0">
              <a:solidFill>
                <a:schemeClr val="tx1">
                  <a:lumMod val="95000"/>
                </a:schemeClr>
              </a:solidFill>
            </a:endParaRPr>
          </a:p>
        </p:txBody>
      </p:sp>
      <p:sp>
        <p:nvSpPr>
          <p:cNvPr id="10" name="Arrow: Chevron 9">
            <a:extLst>
              <a:ext uri="{FF2B5EF4-FFF2-40B4-BE49-F238E27FC236}">
                <a16:creationId xmlns:a16="http://schemas.microsoft.com/office/drawing/2014/main" id="{BBABD445-D45F-E07F-01E7-B6631491DEAD}"/>
              </a:ext>
            </a:extLst>
          </p:cNvPr>
          <p:cNvSpPr/>
          <p:nvPr/>
        </p:nvSpPr>
        <p:spPr>
          <a:xfrm>
            <a:off x="-39089" y="7150706"/>
            <a:ext cx="12486371" cy="916230"/>
          </a:xfrm>
          <a:prstGeom prst="chevron">
            <a:avLst/>
          </a:prstGeom>
          <a:effectLst>
            <a:glow rad="228600">
              <a:schemeClr val="accent3">
                <a:satMod val="175000"/>
                <a:alpha val="40000"/>
              </a:schemeClr>
            </a:glow>
            <a:outerShdw blurRad="50800" dist="38100" dir="5400000" sy="96000" rotWithShape="0">
              <a:srgbClr val="000000">
                <a:alpha val="54000"/>
              </a:srgbClr>
            </a:outerShdw>
          </a:effectLst>
        </p:spPr>
        <p:style>
          <a:lnRef idx="1">
            <a:schemeClr val="dk1"/>
          </a:lnRef>
          <a:fillRef idx="3">
            <a:schemeClr val="dk1"/>
          </a:fillRef>
          <a:effectRef idx="2">
            <a:schemeClr val="dk1"/>
          </a:effectRef>
          <a:fontRef idx="minor">
            <a:schemeClr val="lt1"/>
          </a:fontRef>
        </p:style>
        <p:txBody>
          <a:bodyPr rtlCol="0" anchor="ctr"/>
          <a:lstStyle/>
          <a:p>
            <a:pPr algn="just"/>
            <a:r>
              <a:rPr lang="en-US" sz="2400" b="1" i="0" u="none" strike="noStrike" baseline="0" dirty="0">
                <a:solidFill>
                  <a:srgbClr val="FFFFFF"/>
                </a:solidFill>
                <a:latin typeface="EYInterstate"/>
              </a:rPr>
              <a:t>Procedure –Before departure, master shall furnish return of full amount paid to the owner or charterer of that ship.</a:t>
            </a:r>
            <a:endParaRPr lang="en-IN" sz="4000" b="1" dirty="0">
              <a:solidFill>
                <a:schemeClr val="tx1"/>
              </a:solidFill>
            </a:endParaRPr>
          </a:p>
        </p:txBody>
      </p:sp>
      <p:sp>
        <p:nvSpPr>
          <p:cNvPr id="13" name="Arrow: Chevron 12">
            <a:extLst>
              <a:ext uri="{FF2B5EF4-FFF2-40B4-BE49-F238E27FC236}">
                <a16:creationId xmlns:a16="http://schemas.microsoft.com/office/drawing/2014/main" id="{7F26FBF3-3C21-604B-7D82-E40E80172A00}"/>
              </a:ext>
            </a:extLst>
          </p:cNvPr>
          <p:cNvSpPr/>
          <p:nvPr/>
        </p:nvSpPr>
        <p:spPr>
          <a:xfrm>
            <a:off x="74528" y="8525051"/>
            <a:ext cx="12486371" cy="916230"/>
          </a:xfrm>
          <a:prstGeom prst="chevron">
            <a:avLst/>
          </a:prstGeom>
          <a:effectLst>
            <a:glow rad="228600">
              <a:schemeClr val="accent3">
                <a:satMod val="175000"/>
                <a:alpha val="40000"/>
              </a:schemeClr>
            </a:glow>
            <a:outerShdw blurRad="50800" dist="38100" dir="5400000" sy="96000" rotWithShape="0">
              <a:srgbClr val="000000">
                <a:alpha val="54000"/>
              </a:srgbClr>
            </a:outerShdw>
          </a:effectLst>
        </p:spPr>
        <p:style>
          <a:lnRef idx="1">
            <a:schemeClr val="dk1"/>
          </a:lnRef>
          <a:fillRef idx="3">
            <a:schemeClr val="dk1"/>
          </a:fillRef>
          <a:effectRef idx="2">
            <a:schemeClr val="dk1"/>
          </a:effectRef>
          <a:fontRef idx="minor">
            <a:schemeClr val="lt1"/>
          </a:fontRef>
        </p:style>
        <p:txBody>
          <a:bodyPr rtlCol="0" anchor="ctr"/>
          <a:lstStyle/>
          <a:p>
            <a:pPr algn="just"/>
            <a:r>
              <a:rPr lang="en-US" sz="2400" b="1" i="0" u="none" strike="noStrike" baseline="0" dirty="0">
                <a:solidFill>
                  <a:srgbClr val="FFFFFF"/>
                </a:solidFill>
                <a:latin typeface="EYInterstate"/>
              </a:rPr>
              <a:t>Assessment -Assessee will still have the right to be assessed as per other provisions of the Act.</a:t>
            </a:r>
            <a:endParaRPr lang="en-IN" sz="4000" b="1" dirty="0">
              <a:solidFill>
                <a:schemeClr val="tx1"/>
              </a:solidFill>
            </a:endParaRPr>
          </a:p>
        </p:txBody>
      </p:sp>
    </p:spTree>
    <p:extLst>
      <p:ext uri="{BB962C8B-B14F-4D97-AF65-F5344CB8AC3E}">
        <p14:creationId xmlns:p14="http://schemas.microsoft.com/office/powerpoint/2010/main" val="31006278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FD81B3-6610-E277-C1B3-74C6822D78AD}"/>
              </a:ext>
            </a:extLst>
          </p:cNvPr>
          <p:cNvSpPr txBox="1"/>
          <p:nvPr/>
        </p:nvSpPr>
        <p:spPr>
          <a:xfrm>
            <a:off x="345667" y="232316"/>
            <a:ext cx="11797374" cy="707886"/>
          </a:xfrm>
          <a:prstGeom prst="rect">
            <a:avLst/>
          </a:prstGeom>
          <a:noFill/>
        </p:spPr>
        <p:txBody>
          <a:bodyPr wrap="square" rtlCol="0">
            <a:spAutoFit/>
          </a:bodyPr>
          <a:lstStyle/>
          <a:p>
            <a:r>
              <a:rPr lang="en-US" sz="4000" b="1" i="0" u="sng" strike="noStrike" baseline="0" dirty="0">
                <a:latin typeface="EYInterstate"/>
              </a:rPr>
              <a:t>Section 44BBA of the Act operation of aircraft For Non</a:t>
            </a:r>
            <a:endParaRPr lang="en-IN" sz="4800" b="1" u="sng" dirty="0"/>
          </a:p>
        </p:txBody>
      </p:sp>
      <p:sp>
        <p:nvSpPr>
          <p:cNvPr id="35" name="Rectangle 34">
            <a:extLst>
              <a:ext uri="{FF2B5EF4-FFF2-40B4-BE49-F238E27FC236}">
                <a16:creationId xmlns:a16="http://schemas.microsoft.com/office/drawing/2014/main" id="{072DDA68-EBB0-92F6-E5FB-B94249538631}"/>
              </a:ext>
            </a:extLst>
          </p:cNvPr>
          <p:cNvSpPr/>
          <p:nvPr/>
        </p:nvSpPr>
        <p:spPr>
          <a:xfrm>
            <a:off x="497203" y="1958736"/>
            <a:ext cx="1374345" cy="4123035"/>
          </a:xfrm>
          <a:prstGeom prst="rect">
            <a:avLst/>
          </a:prstGeom>
          <a:ln/>
        </p:spPr>
        <p:style>
          <a:lnRef idx="1">
            <a:schemeClr val="dk1"/>
          </a:lnRef>
          <a:fillRef idx="3">
            <a:schemeClr val="dk1"/>
          </a:fillRef>
          <a:effectRef idx="2">
            <a:schemeClr val="dk1"/>
          </a:effectRef>
          <a:fontRef idx="minor">
            <a:schemeClr val="lt1"/>
          </a:fontRef>
        </p:style>
        <p:txBody>
          <a:bodyPr vert="vert270" rtlCol="0" anchor="ctr"/>
          <a:lstStyle/>
          <a:p>
            <a:pPr algn="ctr"/>
            <a:r>
              <a:rPr lang="en-IN" dirty="0"/>
              <a:t>For Non-Resident engaged in business of aircraft</a:t>
            </a:r>
          </a:p>
        </p:txBody>
      </p:sp>
      <p:sp>
        <p:nvSpPr>
          <p:cNvPr id="36" name="Rectangle 35">
            <a:extLst>
              <a:ext uri="{FF2B5EF4-FFF2-40B4-BE49-F238E27FC236}">
                <a16:creationId xmlns:a16="http://schemas.microsoft.com/office/drawing/2014/main" id="{3E89085F-5860-6672-6C9E-6EE9D359E8FD}"/>
              </a:ext>
            </a:extLst>
          </p:cNvPr>
          <p:cNvSpPr/>
          <p:nvPr/>
        </p:nvSpPr>
        <p:spPr>
          <a:xfrm>
            <a:off x="2787779" y="3694130"/>
            <a:ext cx="3054100" cy="707886"/>
          </a:xfrm>
          <a:prstGeom prst="rect">
            <a:avLst/>
          </a:prstGeom>
          <a:ln/>
        </p:spPr>
        <p:style>
          <a:lnRef idx="1">
            <a:schemeClr val="accent5"/>
          </a:lnRef>
          <a:fillRef idx="3">
            <a:schemeClr val="accent5"/>
          </a:fillRef>
          <a:effectRef idx="2">
            <a:schemeClr val="accent5"/>
          </a:effectRef>
          <a:fontRef idx="minor">
            <a:schemeClr val="lt1"/>
          </a:fontRef>
        </p:style>
        <p:txBody>
          <a:bodyPr vert="horz" rtlCol="0" anchor="ctr"/>
          <a:lstStyle/>
          <a:p>
            <a:pPr algn="ctr"/>
            <a:r>
              <a:rPr lang="en-US" sz="2400" b="0" i="0" u="none" strike="noStrike" baseline="0" dirty="0">
                <a:solidFill>
                  <a:srgbClr val="FFFFFF"/>
                </a:solidFill>
                <a:latin typeface="EYInterstate"/>
              </a:rPr>
              <a:t>Deemed Income under PGBP shall be 5% of</a:t>
            </a:r>
            <a:endParaRPr lang="en-IN" sz="3200" dirty="0"/>
          </a:p>
        </p:txBody>
      </p:sp>
      <p:sp>
        <p:nvSpPr>
          <p:cNvPr id="37" name="Rectangle 36">
            <a:extLst>
              <a:ext uri="{FF2B5EF4-FFF2-40B4-BE49-F238E27FC236}">
                <a16:creationId xmlns:a16="http://schemas.microsoft.com/office/drawing/2014/main" id="{E4579D74-733F-C23E-1198-6411CA148DF7}"/>
              </a:ext>
            </a:extLst>
          </p:cNvPr>
          <p:cNvSpPr/>
          <p:nvPr/>
        </p:nvSpPr>
        <p:spPr>
          <a:xfrm>
            <a:off x="5078354" y="1556260"/>
            <a:ext cx="3054100" cy="1318706"/>
          </a:xfrm>
          <a:prstGeom prst="rect">
            <a:avLst/>
          </a:prstGeom>
          <a:ln/>
        </p:spPr>
        <p:style>
          <a:lnRef idx="1">
            <a:schemeClr val="accent4"/>
          </a:lnRef>
          <a:fillRef idx="3">
            <a:schemeClr val="accent4"/>
          </a:fillRef>
          <a:effectRef idx="2">
            <a:schemeClr val="accent4"/>
          </a:effectRef>
          <a:fontRef idx="minor">
            <a:schemeClr val="lt1"/>
          </a:fontRef>
        </p:style>
        <p:txBody>
          <a:bodyPr vert="horz" rtlCol="0" anchor="ctr"/>
          <a:lstStyle/>
          <a:p>
            <a:pPr algn="ctr"/>
            <a:r>
              <a:rPr lang="en-US" sz="1800" b="1" i="0" u="none" strike="noStrike" baseline="0" dirty="0">
                <a:solidFill>
                  <a:schemeClr val="tx1"/>
                </a:solidFill>
                <a:latin typeface="EYInterstate"/>
              </a:rPr>
              <a:t>Amount paid or payable (whether in or out of to the assessee or to any person on his behalf</a:t>
            </a:r>
            <a:endParaRPr lang="en-IN" sz="3200" b="1" dirty="0">
              <a:solidFill>
                <a:schemeClr val="tx1"/>
              </a:solidFill>
            </a:endParaRPr>
          </a:p>
        </p:txBody>
      </p:sp>
      <p:sp>
        <p:nvSpPr>
          <p:cNvPr id="38" name="Rectangle 37">
            <a:extLst>
              <a:ext uri="{FF2B5EF4-FFF2-40B4-BE49-F238E27FC236}">
                <a16:creationId xmlns:a16="http://schemas.microsoft.com/office/drawing/2014/main" id="{E3018A05-FC73-0120-BD24-2BF4F56E7D92}"/>
              </a:ext>
            </a:extLst>
          </p:cNvPr>
          <p:cNvSpPr/>
          <p:nvPr/>
        </p:nvSpPr>
        <p:spPr>
          <a:xfrm>
            <a:off x="5078354" y="5165541"/>
            <a:ext cx="3054100" cy="1318705"/>
          </a:xfrm>
          <a:prstGeom prst="rect">
            <a:avLst/>
          </a:prstGeom>
          <a:ln/>
        </p:spPr>
        <p:style>
          <a:lnRef idx="1">
            <a:schemeClr val="accent4"/>
          </a:lnRef>
          <a:fillRef idx="3">
            <a:schemeClr val="accent4"/>
          </a:fillRef>
          <a:effectRef idx="2">
            <a:schemeClr val="accent4"/>
          </a:effectRef>
          <a:fontRef idx="minor">
            <a:schemeClr val="lt1"/>
          </a:fontRef>
        </p:style>
        <p:txBody>
          <a:bodyPr vert="horz" rtlCol="0" anchor="ctr"/>
          <a:lstStyle/>
          <a:p>
            <a:pPr algn="ctr"/>
            <a:r>
              <a:rPr lang="en-US" sz="2000" b="1" i="0" u="none" strike="noStrike" baseline="0" dirty="0">
                <a:solidFill>
                  <a:schemeClr val="tx1"/>
                </a:solidFill>
                <a:latin typeface="EYInterstate"/>
              </a:rPr>
              <a:t>Amount received or deemed to be received in India to the assessee or to any person on his behalf</a:t>
            </a:r>
            <a:endParaRPr lang="en-IN" sz="3600" b="1" dirty="0">
              <a:solidFill>
                <a:schemeClr val="tx1"/>
              </a:solidFill>
            </a:endParaRPr>
          </a:p>
        </p:txBody>
      </p:sp>
      <p:sp>
        <p:nvSpPr>
          <p:cNvPr id="39" name="Rectangle 38">
            <a:extLst>
              <a:ext uri="{FF2B5EF4-FFF2-40B4-BE49-F238E27FC236}">
                <a16:creationId xmlns:a16="http://schemas.microsoft.com/office/drawing/2014/main" id="{BF499827-DB2C-2077-C4C7-3D2405D5B763}"/>
              </a:ext>
            </a:extLst>
          </p:cNvPr>
          <p:cNvSpPr/>
          <p:nvPr/>
        </p:nvSpPr>
        <p:spPr>
          <a:xfrm>
            <a:off x="9095761" y="4844550"/>
            <a:ext cx="3054100" cy="1318706"/>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800" b="0" i="0" u="none" strike="noStrike" baseline="0" dirty="0">
                <a:solidFill>
                  <a:schemeClr val="tx1"/>
                </a:solidFill>
                <a:latin typeface="EYInterstate"/>
              </a:rPr>
              <a:t>On account of carriage of passengers, livestock, mail or goods </a:t>
            </a:r>
            <a:r>
              <a:rPr lang="en-US" sz="1800" b="1" i="0" u="none" strike="noStrike" baseline="0" dirty="0">
                <a:solidFill>
                  <a:schemeClr val="tx1"/>
                </a:solidFill>
                <a:latin typeface="EYInterstate"/>
              </a:rPr>
              <a:t>from any place outside India</a:t>
            </a:r>
            <a:endParaRPr lang="en-IN" sz="3200" b="1" dirty="0">
              <a:solidFill>
                <a:schemeClr val="tx1"/>
              </a:solidFill>
            </a:endParaRPr>
          </a:p>
        </p:txBody>
      </p:sp>
      <p:sp>
        <p:nvSpPr>
          <p:cNvPr id="40" name="Rectangle 39">
            <a:extLst>
              <a:ext uri="{FF2B5EF4-FFF2-40B4-BE49-F238E27FC236}">
                <a16:creationId xmlns:a16="http://schemas.microsoft.com/office/drawing/2014/main" id="{E8F51DB8-7132-57BD-BCCA-EE68B6FF2069}"/>
              </a:ext>
            </a:extLst>
          </p:cNvPr>
          <p:cNvSpPr/>
          <p:nvPr/>
        </p:nvSpPr>
        <p:spPr>
          <a:xfrm>
            <a:off x="9088941" y="2188353"/>
            <a:ext cx="3054100" cy="1318706"/>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800" b="1" i="0" u="none" strike="noStrike" baseline="0" dirty="0">
                <a:solidFill>
                  <a:schemeClr val="tx1"/>
                </a:solidFill>
                <a:latin typeface="EYInterstate"/>
              </a:rPr>
              <a:t>On account of carriage of</a:t>
            </a:r>
          </a:p>
          <a:p>
            <a:pPr algn="ctr"/>
            <a:r>
              <a:rPr lang="en-US" sz="1800" b="1" i="0" u="none" strike="noStrike" baseline="0" dirty="0">
                <a:solidFill>
                  <a:schemeClr val="tx1"/>
                </a:solidFill>
                <a:latin typeface="EYInterstate"/>
              </a:rPr>
              <a:t>passengers, livestock, mail or</a:t>
            </a:r>
          </a:p>
          <a:p>
            <a:pPr algn="ctr"/>
            <a:r>
              <a:rPr lang="en-US" sz="1800" b="1" i="0" u="none" strike="noStrike" baseline="0" dirty="0">
                <a:solidFill>
                  <a:schemeClr val="tx1"/>
                </a:solidFill>
                <a:latin typeface="EYInterstate"/>
              </a:rPr>
              <a:t>goods from any place in India</a:t>
            </a:r>
            <a:endParaRPr lang="en-IN" sz="3200" b="1" dirty="0">
              <a:solidFill>
                <a:schemeClr val="tx1"/>
              </a:solidFill>
            </a:endParaRPr>
          </a:p>
        </p:txBody>
      </p:sp>
      <p:cxnSp>
        <p:nvCxnSpPr>
          <p:cNvPr id="42" name="Straight Arrow Connector 41">
            <a:extLst>
              <a:ext uri="{FF2B5EF4-FFF2-40B4-BE49-F238E27FC236}">
                <a16:creationId xmlns:a16="http://schemas.microsoft.com/office/drawing/2014/main" id="{E14BEE99-F423-521C-ACEB-5448738251E9}"/>
              </a:ext>
            </a:extLst>
          </p:cNvPr>
          <p:cNvCxnSpPr>
            <a:cxnSpLocks/>
            <a:stCxn id="35" idx="3"/>
          </p:cNvCxnSpPr>
          <p:nvPr/>
        </p:nvCxnSpPr>
        <p:spPr>
          <a:xfrm flipV="1">
            <a:off x="1871548" y="4020253"/>
            <a:ext cx="916231" cy="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47" name="Straight Arrow Connector 46">
            <a:extLst>
              <a:ext uri="{FF2B5EF4-FFF2-40B4-BE49-F238E27FC236}">
                <a16:creationId xmlns:a16="http://schemas.microsoft.com/office/drawing/2014/main" id="{A6C8CD2F-00FF-3AAF-0C13-CF643D00FE71}"/>
              </a:ext>
            </a:extLst>
          </p:cNvPr>
          <p:cNvCxnSpPr>
            <a:cxnSpLocks/>
          </p:cNvCxnSpPr>
          <p:nvPr/>
        </p:nvCxnSpPr>
        <p:spPr>
          <a:xfrm flipV="1">
            <a:off x="5689174" y="2874966"/>
            <a:ext cx="0" cy="76352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52" name="Straight Arrow Connector 51">
            <a:extLst>
              <a:ext uri="{FF2B5EF4-FFF2-40B4-BE49-F238E27FC236}">
                <a16:creationId xmlns:a16="http://schemas.microsoft.com/office/drawing/2014/main" id="{5EDF8E4E-3072-B48F-4AC4-6545AC235851}"/>
              </a:ext>
            </a:extLst>
          </p:cNvPr>
          <p:cNvCxnSpPr>
            <a:cxnSpLocks/>
          </p:cNvCxnSpPr>
          <p:nvPr/>
        </p:nvCxnSpPr>
        <p:spPr>
          <a:xfrm>
            <a:off x="5689174" y="4402016"/>
            <a:ext cx="0" cy="76352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0" name="Straight Arrow Connector 59">
            <a:extLst>
              <a:ext uri="{FF2B5EF4-FFF2-40B4-BE49-F238E27FC236}">
                <a16:creationId xmlns:a16="http://schemas.microsoft.com/office/drawing/2014/main" id="{7F972B10-B146-9326-10DB-55FF859F3EC2}"/>
              </a:ext>
            </a:extLst>
          </p:cNvPr>
          <p:cNvCxnSpPr>
            <a:cxnSpLocks/>
          </p:cNvCxnSpPr>
          <p:nvPr/>
        </p:nvCxnSpPr>
        <p:spPr>
          <a:xfrm>
            <a:off x="8132454" y="2694594"/>
            <a:ext cx="956487"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5" name="Straight Arrow Connector 64">
            <a:extLst>
              <a:ext uri="{FF2B5EF4-FFF2-40B4-BE49-F238E27FC236}">
                <a16:creationId xmlns:a16="http://schemas.microsoft.com/office/drawing/2014/main" id="{9EFC1954-68D0-903E-7009-787E669B96CB}"/>
              </a:ext>
            </a:extLst>
          </p:cNvPr>
          <p:cNvCxnSpPr>
            <a:cxnSpLocks/>
          </p:cNvCxnSpPr>
          <p:nvPr/>
        </p:nvCxnSpPr>
        <p:spPr>
          <a:xfrm>
            <a:off x="8132453" y="5503903"/>
            <a:ext cx="956487"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66" name="TextBox 65">
            <a:extLst>
              <a:ext uri="{FF2B5EF4-FFF2-40B4-BE49-F238E27FC236}">
                <a16:creationId xmlns:a16="http://schemas.microsoft.com/office/drawing/2014/main" id="{90AD348A-1CAC-1D7E-6105-F4C76E12F5C5}"/>
              </a:ext>
            </a:extLst>
          </p:cNvPr>
          <p:cNvSpPr txBox="1"/>
          <p:nvPr/>
        </p:nvSpPr>
        <p:spPr>
          <a:xfrm>
            <a:off x="191794" y="6837013"/>
            <a:ext cx="12408194" cy="1015663"/>
          </a:xfrm>
          <a:prstGeom prst="rect">
            <a:avLst/>
          </a:prstGeom>
          <a:noFill/>
        </p:spPr>
        <p:txBody>
          <a:bodyPr wrap="square" rtlCol="0">
            <a:spAutoFit/>
          </a:bodyPr>
          <a:lstStyle/>
          <a:p>
            <a:pPr algn="ctr"/>
            <a:r>
              <a:rPr lang="en-US" sz="3000" b="1" i="0" u="none" strike="noStrike" baseline="0" dirty="0">
                <a:solidFill>
                  <a:schemeClr val="bg2">
                    <a:lumMod val="20000"/>
                    <a:lumOff val="80000"/>
                  </a:schemeClr>
                </a:solidFill>
                <a:latin typeface="EYInterstate"/>
              </a:rPr>
              <a:t>No parallel self contained code provisions ( similar to section 172 of the Act) applicable to airlines</a:t>
            </a:r>
            <a:endParaRPr lang="en-IN" sz="3000" b="1" dirty="0">
              <a:solidFill>
                <a:schemeClr val="bg2">
                  <a:lumMod val="20000"/>
                  <a:lumOff val="80000"/>
                </a:schemeClr>
              </a:solidFill>
            </a:endParaRPr>
          </a:p>
        </p:txBody>
      </p:sp>
      <p:sp>
        <p:nvSpPr>
          <p:cNvPr id="67" name="Rectangle 66">
            <a:extLst>
              <a:ext uri="{FF2B5EF4-FFF2-40B4-BE49-F238E27FC236}">
                <a16:creationId xmlns:a16="http://schemas.microsoft.com/office/drawing/2014/main" id="{08073B9E-0A9E-57FB-49A9-2A12CD44991A}"/>
              </a:ext>
            </a:extLst>
          </p:cNvPr>
          <p:cNvSpPr/>
          <p:nvPr/>
        </p:nvSpPr>
        <p:spPr>
          <a:xfrm>
            <a:off x="0" y="7974849"/>
            <a:ext cx="12599988" cy="613139"/>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IN" sz="3200" b="1" i="0" u="none" strike="noStrike" baseline="0" dirty="0">
                <a:solidFill>
                  <a:srgbClr val="000000"/>
                </a:solidFill>
                <a:latin typeface="EYInterstate"/>
              </a:rPr>
              <a:t>Mandatory provision</a:t>
            </a:r>
            <a:endParaRPr lang="en-IN" sz="4000" dirty="0"/>
          </a:p>
        </p:txBody>
      </p:sp>
      <p:sp>
        <p:nvSpPr>
          <p:cNvPr id="68" name="Rectangle 67">
            <a:extLst>
              <a:ext uri="{FF2B5EF4-FFF2-40B4-BE49-F238E27FC236}">
                <a16:creationId xmlns:a16="http://schemas.microsoft.com/office/drawing/2014/main" id="{86D8866E-0E95-43ED-0C1C-DB7A9689060B}"/>
              </a:ext>
            </a:extLst>
          </p:cNvPr>
          <p:cNvSpPr/>
          <p:nvPr/>
        </p:nvSpPr>
        <p:spPr>
          <a:xfrm>
            <a:off x="553859" y="9018379"/>
            <a:ext cx="10576039" cy="6131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4000" dirty="0"/>
          </a:p>
        </p:txBody>
      </p:sp>
      <p:sp>
        <p:nvSpPr>
          <p:cNvPr id="3" name="Footer Placeholder 2">
            <a:extLst>
              <a:ext uri="{FF2B5EF4-FFF2-40B4-BE49-F238E27FC236}">
                <a16:creationId xmlns:a16="http://schemas.microsoft.com/office/drawing/2014/main" id="{98A71544-494B-53BD-941E-F5BD790B3A0C}"/>
              </a:ext>
            </a:extLst>
          </p:cNvPr>
          <p:cNvSpPr>
            <a:spLocks noGrp="1"/>
          </p:cNvSpPr>
          <p:nvPr>
            <p:ph type="ftr" sz="quarter" idx="11"/>
          </p:nvPr>
        </p:nvSpPr>
        <p:spPr>
          <a:xfrm>
            <a:off x="345668" y="8338728"/>
            <a:ext cx="7175966" cy="1610514"/>
          </a:xfrm>
        </p:spPr>
        <p:txBody>
          <a:bodyPr/>
          <a:lstStyle/>
          <a:p>
            <a:r>
              <a:rPr lang="pt-BR" dirty="0"/>
              <a:t>CA Sanjay Kumar Agrawal                                                                                                 Mobile: 9810116321</a:t>
            </a:r>
            <a:endParaRPr lang="en-US" dirty="0"/>
          </a:p>
        </p:txBody>
      </p:sp>
      <p:sp>
        <p:nvSpPr>
          <p:cNvPr id="4" name="Slide Number Placeholder 3">
            <a:extLst>
              <a:ext uri="{FF2B5EF4-FFF2-40B4-BE49-F238E27FC236}">
                <a16:creationId xmlns:a16="http://schemas.microsoft.com/office/drawing/2014/main" id="{250DF89F-EF0F-0781-72F5-61D1F5A180E3}"/>
              </a:ext>
            </a:extLst>
          </p:cNvPr>
          <p:cNvSpPr>
            <a:spLocks noGrp="1"/>
          </p:cNvSpPr>
          <p:nvPr>
            <p:ph type="sldNum" sz="quarter" idx="12"/>
          </p:nvPr>
        </p:nvSpPr>
        <p:spPr>
          <a:xfrm>
            <a:off x="10865848" y="8338727"/>
            <a:ext cx="1542345" cy="1761053"/>
          </a:xfrm>
        </p:spPr>
        <p:txBody>
          <a:bodyPr/>
          <a:lstStyle/>
          <a:p>
            <a:fld id="{6D22F896-40B5-4ADD-8801-0D06FADFA095}" type="slidenum">
              <a:rPr lang="en-US" smtClean="0"/>
              <a:t>36</a:t>
            </a:fld>
            <a:endParaRPr lang="en-US" dirty="0"/>
          </a:p>
        </p:txBody>
      </p:sp>
    </p:spTree>
    <p:extLst>
      <p:ext uri="{BB962C8B-B14F-4D97-AF65-F5344CB8AC3E}">
        <p14:creationId xmlns:p14="http://schemas.microsoft.com/office/powerpoint/2010/main" val="33803958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282503-28FB-1872-4B0E-27FA52094D58}"/>
              </a:ext>
            </a:extLst>
          </p:cNvPr>
          <p:cNvSpPr txBox="1"/>
          <p:nvPr/>
        </p:nvSpPr>
        <p:spPr>
          <a:xfrm>
            <a:off x="649909" y="431686"/>
            <a:ext cx="11758285" cy="1015663"/>
          </a:xfrm>
          <a:prstGeom prst="rect">
            <a:avLst/>
          </a:prstGeom>
          <a:noFill/>
        </p:spPr>
        <p:txBody>
          <a:bodyPr wrap="square" rtlCol="0">
            <a:spAutoFit/>
          </a:bodyPr>
          <a:lstStyle/>
          <a:p>
            <a:r>
              <a:rPr lang="en-IN" sz="6000" b="1" i="1" u="sng" dirty="0"/>
              <a:t>Article-8 of Indian DTAAs</a:t>
            </a:r>
          </a:p>
        </p:txBody>
      </p:sp>
      <p:sp>
        <p:nvSpPr>
          <p:cNvPr id="3" name="Rectangle 2">
            <a:extLst>
              <a:ext uri="{FF2B5EF4-FFF2-40B4-BE49-F238E27FC236}">
                <a16:creationId xmlns:a16="http://schemas.microsoft.com/office/drawing/2014/main" id="{005E2D58-68F4-5481-9A75-1101710BDB04}"/>
              </a:ext>
            </a:extLst>
          </p:cNvPr>
          <p:cNvSpPr/>
          <p:nvPr/>
        </p:nvSpPr>
        <p:spPr>
          <a:xfrm>
            <a:off x="3581680" y="9197965"/>
            <a:ext cx="5294865" cy="40729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2831" dirty="0"/>
          </a:p>
        </p:txBody>
      </p:sp>
      <p:sp>
        <p:nvSpPr>
          <p:cNvPr id="4" name="Footer Placeholder 3">
            <a:extLst>
              <a:ext uri="{FF2B5EF4-FFF2-40B4-BE49-F238E27FC236}">
                <a16:creationId xmlns:a16="http://schemas.microsoft.com/office/drawing/2014/main" id="{937F99A5-77B1-04BF-C037-E85594A187A1}"/>
              </a:ext>
            </a:extLst>
          </p:cNvPr>
          <p:cNvSpPr>
            <a:spLocks noGrp="1"/>
          </p:cNvSpPr>
          <p:nvPr>
            <p:ph type="ftr" sz="quarter" idx="11"/>
          </p:nvPr>
        </p:nvSpPr>
        <p:spPr/>
        <p:txBody>
          <a:bodyPr/>
          <a:lstStyle/>
          <a:p>
            <a:r>
              <a:rPr lang="pt-BR"/>
              <a:t>CA Sanjay Kumar Agrawal                                                                                                 Mobile: 9810116321</a:t>
            </a:r>
            <a:endParaRPr lang="en-US" dirty="0"/>
          </a:p>
        </p:txBody>
      </p:sp>
      <p:sp>
        <p:nvSpPr>
          <p:cNvPr id="5" name="Slide Number Placeholder 4">
            <a:extLst>
              <a:ext uri="{FF2B5EF4-FFF2-40B4-BE49-F238E27FC236}">
                <a16:creationId xmlns:a16="http://schemas.microsoft.com/office/drawing/2014/main" id="{B5C441E6-D320-6972-D4CA-49B3653C44BE}"/>
              </a:ext>
            </a:extLst>
          </p:cNvPr>
          <p:cNvSpPr>
            <a:spLocks noGrp="1"/>
          </p:cNvSpPr>
          <p:nvPr>
            <p:ph type="sldNum" sz="quarter" idx="12"/>
          </p:nvPr>
        </p:nvSpPr>
        <p:spPr/>
        <p:txBody>
          <a:bodyPr/>
          <a:lstStyle/>
          <a:p>
            <a:fld id="{6D22F896-40B5-4ADD-8801-0D06FADFA095}" type="slidenum">
              <a:rPr lang="en-US" smtClean="0"/>
              <a:t>37</a:t>
            </a:fld>
            <a:endParaRPr lang="en-US" dirty="0"/>
          </a:p>
        </p:txBody>
      </p:sp>
      <p:sp>
        <p:nvSpPr>
          <p:cNvPr id="6" name="TextBox 5">
            <a:extLst>
              <a:ext uri="{FF2B5EF4-FFF2-40B4-BE49-F238E27FC236}">
                <a16:creationId xmlns:a16="http://schemas.microsoft.com/office/drawing/2014/main" id="{AF204B0C-ADBD-01E3-DD06-548C5D6DCA8D}"/>
              </a:ext>
            </a:extLst>
          </p:cNvPr>
          <p:cNvSpPr txBox="1"/>
          <p:nvPr/>
        </p:nvSpPr>
        <p:spPr>
          <a:xfrm>
            <a:off x="649909" y="1789073"/>
            <a:ext cx="11452875" cy="5262979"/>
          </a:xfrm>
          <a:prstGeom prst="rect">
            <a:avLst/>
          </a:prstGeom>
          <a:noFill/>
        </p:spPr>
        <p:txBody>
          <a:bodyPr wrap="square" rtlCol="0">
            <a:spAutoFit/>
          </a:bodyPr>
          <a:lstStyle/>
          <a:p>
            <a:r>
              <a:rPr lang="en-IN" sz="2800" dirty="0">
                <a:effectLst/>
                <a:latin typeface="Arial" panose="020B0604020202020204" pitchFamily="34" charset="0"/>
                <a:ea typeface="Calibri" panose="020F0502020204030204" pitchFamily="34" charset="0"/>
              </a:rPr>
              <a:t>►</a:t>
            </a:r>
            <a:r>
              <a:rPr lang="en-IN" sz="2800" dirty="0">
                <a:effectLst/>
                <a:latin typeface="Calibri" panose="020F0502020204030204" pitchFamily="34" charset="0"/>
                <a:ea typeface="Calibri" panose="020F0502020204030204" pitchFamily="34" charset="0"/>
                <a:cs typeface="Times New Roman" panose="02020603050405020304" pitchFamily="18" charset="0"/>
              </a:rPr>
              <a:t> Place of effective management – Mauritius, Germany, Netherlands </a:t>
            </a:r>
          </a:p>
          <a:p>
            <a:r>
              <a:rPr lang="en-IN" sz="2800" dirty="0">
                <a:effectLst/>
                <a:latin typeface="Arial" panose="020B0604020202020204" pitchFamily="34" charset="0"/>
                <a:ea typeface="Calibri" panose="020F0502020204030204" pitchFamily="34" charset="0"/>
              </a:rPr>
              <a:t>►</a:t>
            </a:r>
            <a:r>
              <a:rPr lang="en-IN" sz="2800" dirty="0">
                <a:effectLst/>
                <a:latin typeface="Calibri" panose="020F0502020204030204" pitchFamily="34" charset="0"/>
                <a:ea typeface="Calibri" panose="020F0502020204030204" pitchFamily="34" charset="0"/>
                <a:cs typeface="Times New Roman" panose="02020603050405020304" pitchFamily="18" charset="0"/>
              </a:rPr>
              <a:t> Place of Residence </a:t>
            </a:r>
            <a:r>
              <a:rPr lang="en-IN" sz="2800" dirty="0">
                <a:effectLst/>
                <a:latin typeface="Calibri" panose="020F0502020204030204" pitchFamily="34" charset="0"/>
                <a:ea typeface="Calibri" panose="020F0502020204030204" pitchFamily="34" charset="0"/>
              </a:rPr>
              <a:t>–</a:t>
            </a:r>
            <a:r>
              <a:rPr lang="en-IN" sz="2800" dirty="0">
                <a:effectLst/>
                <a:latin typeface="Calibri" panose="020F0502020204030204" pitchFamily="34" charset="0"/>
                <a:ea typeface="Calibri" panose="020F0502020204030204" pitchFamily="34" charset="0"/>
                <a:cs typeface="Times New Roman" panose="02020603050405020304" pitchFamily="18" charset="0"/>
              </a:rPr>
              <a:t> USA, UK, Japan, France, UAE, Australia, Cyprus, Singapore, etc. </a:t>
            </a:r>
          </a:p>
          <a:p>
            <a:r>
              <a:rPr lang="en-IN" sz="2800" dirty="0">
                <a:effectLst/>
                <a:latin typeface="Arial" panose="020B0604020202020204" pitchFamily="34" charset="0"/>
                <a:ea typeface="Calibri" panose="020F0502020204030204" pitchFamily="34" charset="0"/>
              </a:rPr>
              <a:t>►</a:t>
            </a:r>
            <a:r>
              <a:rPr lang="en-IN" sz="2800" dirty="0">
                <a:effectLst/>
                <a:latin typeface="Calibri" panose="020F0502020204030204" pitchFamily="34" charset="0"/>
                <a:ea typeface="Calibri" panose="020F0502020204030204" pitchFamily="34" charset="0"/>
                <a:cs typeface="Times New Roman" panose="02020603050405020304" pitchFamily="18" charset="0"/>
              </a:rPr>
              <a:t> UN model (Alternative B) </a:t>
            </a:r>
            <a:r>
              <a:rPr lang="en-IN" sz="2800" dirty="0">
                <a:effectLst/>
                <a:latin typeface="Calibri" panose="020F0502020204030204" pitchFamily="34" charset="0"/>
                <a:ea typeface="Calibri" panose="020F0502020204030204" pitchFamily="34" charset="0"/>
              </a:rPr>
              <a:t>–</a:t>
            </a:r>
            <a:r>
              <a:rPr lang="en-IN" sz="2800" dirty="0">
                <a:effectLst/>
                <a:latin typeface="Calibri" panose="020F0502020204030204" pitchFamily="34" charset="0"/>
                <a:ea typeface="Calibri" panose="020F0502020204030204" pitchFamily="34" charset="0"/>
                <a:cs typeface="Times New Roman" panose="02020603050405020304" pitchFamily="18" charset="0"/>
              </a:rPr>
              <a:t> Netherlands, etc. </a:t>
            </a:r>
          </a:p>
          <a:p>
            <a:r>
              <a:rPr lang="en-IN" sz="2800" dirty="0">
                <a:effectLst/>
                <a:latin typeface="Arial" panose="020B0604020202020204" pitchFamily="34" charset="0"/>
                <a:ea typeface="Calibri" panose="020F0502020204030204" pitchFamily="34" charset="0"/>
              </a:rPr>
              <a:t>►</a:t>
            </a:r>
            <a:r>
              <a:rPr lang="en-IN" sz="2800" dirty="0">
                <a:effectLst/>
                <a:latin typeface="Calibri" panose="020F0502020204030204" pitchFamily="34" charset="0"/>
                <a:ea typeface="Calibri" panose="020F0502020204030204" pitchFamily="34" charset="0"/>
                <a:cs typeface="Times New Roman" panose="02020603050405020304" pitchFamily="18" charset="0"/>
              </a:rPr>
              <a:t> Pooling arrangement </a:t>
            </a:r>
            <a:r>
              <a:rPr lang="en-IN" sz="2800" dirty="0">
                <a:effectLst/>
                <a:latin typeface="Calibri" panose="020F0502020204030204" pitchFamily="34" charset="0"/>
                <a:ea typeface="Calibri" panose="020F0502020204030204" pitchFamily="34" charset="0"/>
              </a:rPr>
              <a:t>–</a:t>
            </a:r>
            <a:r>
              <a:rPr lang="en-IN" sz="2800" dirty="0">
                <a:effectLst/>
                <a:latin typeface="Calibri" panose="020F0502020204030204" pitchFamily="34" charset="0"/>
                <a:ea typeface="Calibri" panose="020F0502020204030204" pitchFamily="34" charset="0"/>
                <a:cs typeface="Times New Roman" panose="02020603050405020304" pitchFamily="18" charset="0"/>
              </a:rPr>
              <a:t> Denmark, US, UK, France, Singapore, etc. </a:t>
            </a:r>
          </a:p>
          <a:p>
            <a:r>
              <a:rPr lang="en-IN" sz="2800" dirty="0">
                <a:effectLst/>
                <a:latin typeface="Arial" panose="020B0604020202020204" pitchFamily="34" charset="0"/>
                <a:ea typeface="Calibri" panose="020F0502020204030204" pitchFamily="34" charset="0"/>
              </a:rPr>
              <a:t>►</a:t>
            </a:r>
            <a:r>
              <a:rPr lang="en-IN" sz="2800" dirty="0">
                <a:effectLst/>
                <a:latin typeface="Calibri" panose="020F0502020204030204" pitchFamily="34" charset="0"/>
                <a:ea typeface="Calibri" panose="020F0502020204030204" pitchFamily="34" charset="0"/>
                <a:cs typeface="Times New Roman" panose="02020603050405020304" pitchFamily="18" charset="0"/>
              </a:rPr>
              <a:t> Alienation of ship / aircraft taxable in the country of residence – UK, Cyprus, USA, etc. </a:t>
            </a:r>
          </a:p>
          <a:p>
            <a:r>
              <a:rPr lang="en-IN" sz="2800" dirty="0">
                <a:effectLst/>
                <a:latin typeface="Arial" panose="020B0604020202020204" pitchFamily="34" charset="0"/>
                <a:ea typeface="Calibri" panose="020F0502020204030204" pitchFamily="34" charset="0"/>
              </a:rPr>
              <a:t>►</a:t>
            </a:r>
            <a:r>
              <a:rPr lang="en-IN" sz="2800" dirty="0">
                <a:effectLst/>
                <a:latin typeface="Calibri" panose="020F0502020204030204" pitchFamily="34" charset="0"/>
                <a:ea typeface="Calibri" panose="020F0502020204030204" pitchFamily="34" charset="0"/>
                <a:cs typeface="Times New Roman" panose="02020603050405020304" pitchFamily="18" charset="0"/>
              </a:rPr>
              <a:t> Rental on Bareboat basis incidental to the main activity covered </a:t>
            </a:r>
            <a:r>
              <a:rPr lang="en-IN" sz="2800" dirty="0">
                <a:effectLst/>
                <a:latin typeface="Calibri" panose="020F0502020204030204" pitchFamily="34" charset="0"/>
                <a:ea typeface="Calibri" panose="020F0502020204030204" pitchFamily="34" charset="0"/>
              </a:rPr>
              <a:t>–</a:t>
            </a:r>
            <a:r>
              <a:rPr lang="en-IN" sz="2800" dirty="0">
                <a:effectLst/>
                <a:latin typeface="Calibri" panose="020F0502020204030204" pitchFamily="34" charset="0"/>
                <a:ea typeface="Calibri" panose="020F0502020204030204" pitchFamily="34" charset="0"/>
                <a:cs typeface="Times New Roman" panose="02020603050405020304" pitchFamily="18" charset="0"/>
              </a:rPr>
              <a:t> UK, USA, Singapore etc. </a:t>
            </a:r>
          </a:p>
          <a:p>
            <a:r>
              <a:rPr lang="en-IN" sz="2800" dirty="0">
                <a:effectLst/>
                <a:latin typeface="Arial" panose="020B0604020202020204" pitchFamily="34" charset="0"/>
                <a:ea typeface="Calibri" panose="020F0502020204030204" pitchFamily="34" charset="0"/>
              </a:rPr>
              <a:t>►</a:t>
            </a:r>
            <a:r>
              <a:rPr lang="en-IN" sz="2800" dirty="0">
                <a:effectLst/>
                <a:latin typeface="Calibri" panose="020F0502020204030204" pitchFamily="34" charset="0"/>
                <a:ea typeface="Calibri" panose="020F0502020204030204" pitchFamily="34" charset="0"/>
                <a:cs typeface="Times New Roman" panose="02020603050405020304" pitchFamily="18" charset="0"/>
              </a:rPr>
              <a:t> Income from use, maintenance or rental of containers (including trailers and related equipment for transport of containers) used for the transport of goods or merchandise – UK </a:t>
            </a:r>
            <a:endParaRPr lang="en-IN" sz="2800" dirty="0"/>
          </a:p>
        </p:txBody>
      </p:sp>
    </p:spTree>
    <p:extLst>
      <p:ext uri="{BB962C8B-B14F-4D97-AF65-F5344CB8AC3E}">
        <p14:creationId xmlns:p14="http://schemas.microsoft.com/office/powerpoint/2010/main" val="10247310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FD81B3-6610-E277-C1B3-74C6822D78AD}"/>
              </a:ext>
            </a:extLst>
          </p:cNvPr>
          <p:cNvSpPr txBox="1"/>
          <p:nvPr/>
        </p:nvSpPr>
        <p:spPr>
          <a:xfrm>
            <a:off x="191795" y="126276"/>
            <a:ext cx="12216400" cy="1200329"/>
          </a:xfrm>
          <a:prstGeom prst="rect">
            <a:avLst/>
          </a:prstGeom>
          <a:noFill/>
        </p:spPr>
        <p:txBody>
          <a:bodyPr wrap="square" rtlCol="0">
            <a:spAutoFit/>
          </a:bodyPr>
          <a:lstStyle/>
          <a:p>
            <a:pPr algn="ctr"/>
            <a:r>
              <a:rPr lang="en-US" sz="3600" b="1" i="0" u="sng" strike="noStrike" baseline="0" dirty="0">
                <a:latin typeface="EYInterstate"/>
              </a:rPr>
              <a:t>Section 44BB of the Act business of prospecting for or extraction or production of mineral oils</a:t>
            </a:r>
            <a:endParaRPr lang="en-IN" sz="3600" b="1" u="sng" dirty="0"/>
          </a:p>
        </p:txBody>
      </p:sp>
      <p:sp>
        <p:nvSpPr>
          <p:cNvPr id="35" name="Rectangle 34">
            <a:extLst>
              <a:ext uri="{FF2B5EF4-FFF2-40B4-BE49-F238E27FC236}">
                <a16:creationId xmlns:a16="http://schemas.microsoft.com/office/drawing/2014/main" id="{072DDA68-EBB0-92F6-E5FB-B94249538631}"/>
              </a:ext>
            </a:extLst>
          </p:cNvPr>
          <p:cNvSpPr/>
          <p:nvPr/>
        </p:nvSpPr>
        <p:spPr>
          <a:xfrm>
            <a:off x="1" y="2874966"/>
            <a:ext cx="2289408" cy="4123035"/>
          </a:xfrm>
          <a:prstGeom prst="rect">
            <a:avLst/>
          </a:prstGeom>
          <a:ln/>
        </p:spPr>
        <p:style>
          <a:lnRef idx="1">
            <a:schemeClr val="dk1"/>
          </a:lnRef>
          <a:fillRef idx="3">
            <a:schemeClr val="dk1"/>
          </a:fillRef>
          <a:effectRef idx="2">
            <a:schemeClr val="dk1"/>
          </a:effectRef>
          <a:fontRef idx="minor">
            <a:schemeClr val="lt1"/>
          </a:fontRef>
        </p:style>
        <p:txBody>
          <a:bodyPr vert="vert270" rtlCol="0" anchor="ctr"/>
          <a:lstStyle/>
          <a:p>
            <a:pPr algn="ctr"/>
            <a:r>
              <a:rPr lang="en-IN" dirty="0"/>
              <a:t>For Non-Resident engaged in business of prospecting for or extraction or production of mineral oils</a:t>
            </a:r>
          </a:p>
        </p:txBody>
      </p:sp>
      <p:sp>
        <p:nvSpPr>
          <p:cNvPr id="36" name="Rectangle 35">
            <a:extLst>
              <a:ext uri="{FF2B5EF4-FFF2-40B4-BE49-F238E27FC236}">
                <a16:creationId xmlns:a16="http://schemas.microsoft.com/office/drawing/2014/main" id="{3E89085F-5860-6672-6C9E-6EE9D359E8FD}"/>
              </a:ext>
            </a:extLst>
          </p:cNvPr>
          <p:cNvSpPr/>
          <p:nvPr/>
        </p:nvSpPr>
        <p:spPr>
          <a:xfrm>
            <a:off x="2787779" y="4249311"/>
            <a:ext cx="2136697" cy="1402069"/>
          </a:xfrm>
          <a:prstGeom prst="rect">
            <a:avLst/>
          </a:prstGeom>
          <a:ln/>
        </p:spPr>
        <p:style>
          <a:lnRef idx="1">
            <a:schemeClr val="accent5"/>
          </a:lnRef>
          <a:fillRef idx="3">
            <a:schemeClr val="accent5"/>
          </a:fillRef>
          <a:effectRef idx="2">
            <a:schemeClr val="accent5"/>
          </a:effectRef>
          <a:fontRef idx="minor">
            <a:schemeClr val="lt1"/>
          </a:fontRef>
        </p:style>
        <p:txBody>
          <a:bodyPr vert="horz" rtlCol="0" anchor="ctr"/>
          <a:lstStyle/>
          <a:p>
            <a:pPr algn="ctr"/>
            <a:r>
              <a:rPr lang="en-US" sz="2400" b="0" i="0" u="none" strike="noStrike" baseline="0" dirty="0">
                <a:solidFill>
                  <a:srgbClr val="FFFFFF"/>
                </a:solidFill>
                <a:latin typeface="EYInterstate"/>
              </a:rPr>
              <a:t>Deemed income under</a:t>
            </a:r>
          </a:p>
          <a:p>
            <a:pPr algn="ctr"/>
            <a:r>
              <a:rPr lang="en-US" sz="2400" b="0" i="0" u="none" strike="noStrike" baseline="0" dirty="0">
                <a:solidFill>
                  <a:srgbClr val="FFFFFF"/>
                </a:solidFill>
                <a:latin typeface="EYInterstate"/>
              </a:rPr>
              <a:t>PGBP shall be 10% of</a:t>
            </a:r>
            <a:endParaRPr lang="en-IN" sz="3200" dirty="0"/>
          </a:p>
        </p:txBody>
      </p:sp>
      <p:sp>
        <p:nvSpPr>
          <p:cNvPr id="37" name="Rectangle 36">
            <a:extLst>
              <a:ext uri="{FF2B5EF4-FFF2-40B4-BE49-F238E27FC236}">
                <a16:creationId xmlns:a16="http://schemas.microsoft.com/office/drawing/2014/main" id="{E4579D74-733F-C23E-1198-6411CA148DF7}"/>
              </a:ext>
            </a:extLst>
          </p:cNvPr>
          <p:cNvSpPr/>
          <p:nvPr/>
        </p:nvSpPr>
        <p:spPr>
          <a:xfrm>
            <a:off x="7015862" y="2341101"/>
            <a:ext cx="1269297" cy="839275"/>
          </a:xfrm>
          <a:prstGeom prst="rect">
            <a:avLst/>
          </a:prstGeom>
          <a:ln/>
        </p:spPr>
        <p:style>
          <a:lnRef idx="1">
            <a:schemeClr val="accent4"/>
          </a:lnRef>
          <a:fillRef idx="3">
            <a:schemeClr val="accent4"/>
          </a:fillRef>
          <a:effectRef idx="2">
            <a:schemeClr val="accent4"/>
          </a:effectRef>
          <a:fontRef idx="minor">
            <a:schemeClr val="lt1"/>
          </a:fontRef>
        </p:style>
        <p:txBody>
          <a:bodyPr vert="horz" rtlCol="0" anchor="ctr"/>
          <a:lstStyle/>
          <a:p>
            <a:pPr algn="ctr"/>
            <a:r>
              <a:rPr lang="en-US" sz="2400" b="1" i="0" u="none" strike="noStrike" baseline="0" dirty="0">
                <a:solidFill>
                  <a:schemeClr val="tx1"/>
                </a:solidFill>
                <a:latin typeface="EYInterstate"/>
              </a:rPr>
              <a:t>In India</a:t>
            </a:r>
            <a:endParaRPr lang="en-IN" sz="4000" b="1" dirty="0">
              <a:solidFill>
                <a:schemeClr val="tx1"/>
              </a:solidFill>
            </a:endParaRPr>
          </a:p>
        </p:txBody>
      </p:sp>
      <p:sp>
        <p:nvSpPr>
          <p:cNvPr id="38" name="Rectangle 37">
            <a:extLst>
              <a:ext uri="{FF2B5EF4-FFF2-40B4-BE49-F238E27FC236}">
                <a16:creationId xmlns:a16="http://schemas.microsoft.com/office/drawing/2014/main" id="{E3018A05-FC73-0120-BD24-2BF4F56E7D92}"/>
              </a:ext>
            </a:extLst>
          </p:cNvPr>
          <p:cNvSpPr/>
          <p:nvPr/>
        </p:nvSpPr>
        <p:spPr>
          <a:xfrm>
            <a:off x="7063519" y="6692591"/>
            <a:ext cx="1679755" cy="763525"/>
          </a:xfrm>
          <a:prstGeom prst="rect">
            <a:avLst/>
          </a:prstGeom>
          <a:ln/>
        </p:spPr>
        <p:style>
          <a:lnRef idx="1">
            <a:schemeClr val="accent4"/>
          </a:lnRef>
          <a:fillRef idx="3">
            <a:schemeClr val="accent4"/>
          </a:fillRef>
          <a:effectRef idx="2">
            <a:schemeClr val="accent4"/>
          </a:effectRef>
          <a:fontRef idx="minor">
            <a:schemeClr val="lt1"/>
          </a:fontRef>
        </p:style>
        <p:txBody>
          <a:bodyPr vert="horz" rtlCol="0" anchor="ctr"/>
          <a:lstStyle/>
          <a:p>
            <a:pPr algn="ctr"/>
            <a:r>
              <a:rPr lang="en-US" sz="2400" b="1" i="0" u="none" strike="noStrike" baseline="0" dirty="0">
                <a:solidFill>
                  <a:schemeClr val="tx1"/>
                </a:solidFill>
                <a:latin typeface="EYInterstate"/>
              </a:rPr>
              <a:t>Outside India</a:t>
            </a:r>
            <a:endParaRPr lang="en-IN" sz="4000" b="1" dirty="0">
              <a:solidFill>
                <a:schemeClr val="tx1"/>
              </a:solidFill>
            </a:endParaRPr>
          </a:p>
        </p:txBody>
      </p:sp>
      <p:sp>
        <p:nvSpPr>
          <p:cNvPr id="39" name="Rectangle 38">
            <a:extLst>
              <a:ext uri="{FF2B5EF4-FFF2-40B4-BE49-F238E27FC236}">
                <a16:creationId xmlns:a16="http://schemas.microsoft.com/office/drawing/2014/main" id="{BF499827-DB2C-2077-C4C7-3D2405D5B763}"/>
              </a:ext>
            </a:extLst>
          </p:cNvPr>
          <p:cNvSpPr/>
          <p:nvPr/>
        </p:nvSpPr>
        <p:spPr>
          <a:xfrm>
            <a:off x="9449410" y="6234476"/>
            <a:ext cx="2806080" cy="1399203"/>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800" b="1" i="0" u="none" strike="noStrike" baseline="0" dirty="0">
                <a:solidFill>
                  <a:schemeClr val="tx1"/>
                </a:solidFill>
                <a:latin typeface="EYInterstate"/>
              </a:rPr>
              <a:t>Amount received or deemed to be received in India to the assessee or to any person on his behalf</a:t>
            </a:r>
            <a:endParaRPr lang="en-IN" sz="3200" b="1" dirty="0">
              <a:solidFill>
                <a:schemeClr val="tx1"/>
              </a:solidFill>
            </a:endParaRPr>
          </a:p>
        </p:txBody>
      </p:sp>
      <p:sp>
        <p:nvSpPr>
          <p:cNvPr id="40" name="Rectangle 39">
            <a:extLst>
              <a:ext uri="{FF2B5EF4-FFF2-40B4-BE49-F238E27FC236}">
                <a16:creationId xmlns:a16="http://schemas.microsoft.com/office/drawing/2014/main" id="{E8F51DB8-7132-57BD-BCCA-EE68B6FF2069}"/>
              </a:ext>
            </a:extLst>
          </p:cNvPr>
          <p:cNvSpPr/>
          <p:nvPr/>
        </p:nvSpPr>
        <p:spPr>
          <a:xfrm>
            <a:off x="9201389" y="2391993"/>
            <a:ext cx="2806079" cy="1399203"/>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800" b="1" i="0" u="none" strike="noStrike" baseline="0" dirty="0">
                <a:solidFill>
                  <a:schemeClr val="tx1"/>
                </a:solidFill>
                <a:latin typeface="EYInterstate"/>
              </a:rPr>
              <a:t>Amount paid or payable (whether in or out of India) to the assessee or to any person on his behalf</a:t>
            </a:r>
            <a:endParaRPr lang="en-IN" sz="3200" b="1" dirty="0">
              <a:solidFill>
                <a:schemeClr val="tx1"/>
              </a:solidFill>
            </a:endParaRPr>
          </a:p>
        </p:txBody>
      </p:sp>
      <p:cxnSp>
        <p:nvCxnSpPr>
          <p:cNvPr id="42" name="Straight Arrow Connector 41">
            <a:extLst>
              <a:ext uri="{FF2B5EF4-FFF2-40B4-BE49-F238E27FC236}">
                <a16:creationId xmlns:a16="http://schemas.microsoft.com/office/drawing/2014/main" id="{E14BEE99-F423-521C-ACEB-5448738251E9}"/>
              </a:ext>
            </a:extLst>
          </p:cNvPr>
          <p:cNvCxnSpPr>
            <a:cxnSpLocks/>
            <a:stCxn id="35" idx="3"/>
          </p:cNvCxnSpPr>
          <p:nvPr/>
        </p:nvCxnSpPr>
        <p:spPr>
          <a:xfrm>
            <a:off x="2289409" y="4936484"/>
            <a:ext cx="49837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47" name="Straight Arrow Connector 46">
            <a:extLst>
              <a:ext uri="{FF2B5EF4-FFF2-40B4-BE49-F238E27FC236}">
                <a16:creationId xmlns:a16="http://schemas.microsoft.com/office/drawing/2014/main" id="{A6C8CD2F-00FF-3AAF-0C13-CF643D00FE71}"/>
              </a:ext>
            </a:extLst>
          </p:cNvPr>
          <p:cNvCxnSpPr>
            <a:cxnSpLocks/>
          </p:cNvCxnSpPr>
          <p:nvPr/>
        </p:nvCxnSpPr>
        <p:spPr>
          <a:xfrm flipV="1">
            <a:off x="7216224" y="3180376"/>
            <a:ext cx="0" cy="61082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52" name="Straight Arrow Connector 51">
            <a:extLst>
              <a:ext uri="{FF2B5EF4-FFF2-40B4-BE49-F238E27FC236}">
                <a16:creationId xmlns:a16="http://schemas.microsoft.com/office/drawing/2014/main" id="{5EDF8E4E-3072-B48F-4AC4-6545AC235851}"/>
              </a:ext>
            </a:extLst>
          </p:cNvPr>
          <p:cNvCxnSpPr>
            <a:cxnSpLocks/>
            <a:stCxn id="9" idx="2"/>
          </p:cNvCxnSpPr>
          <p:nvPr/>
        </p:nvCxnSpPr>
        <p:spPr>
          <a:xfrm flipH="1">
            <a:off x="7263881" y="6081771"/>
            <a:ext cx="1" cy="61082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0" name="Straight Arrow Connector 59">
            <a:extLst>
              <a:ext uri="{FF2B5EF4-FFF2-40B4-BE49-F238E27FC236}">
                <a16:creationId xmlns:a16="http://schemas.microsoft.com/office/drawing/2014/main" id="{7F972B10-B146-9326-10DB-55FF859F3EC2}"/>
              </a:ext>
            </a:extLst>
          </p:cNvPr>
          <p:cNvCxnSpPr>
            <a:cxnSpLocks/>
          </p:cNvCxnSpPr>
          <p:nvPr/>
        </p:nvCxnSpPr>
        <p:spPr>
          <a:xfrm>
            <a:off x="8285159" y="3027671"/>
            <a:ext cx="91623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5" name="Straight Arrow Connector 64">
            <a:extLst>
              <a:ext uri="{FF2B5EF4-FFF2-40B4-BE49-F238E27FC236}">
                <a16:creationId xmlns:a16="http://schemas.microsoft.com/office/drawing/2014/main" id="{9EFC1954-68D0-903E-7009-787E669B96CB}"/>
              </a:ext>
            </a:extLst>
          </p:cNvPr>
          <p:cNvCxnSpPr>
            <a:cxnSpLocks/>
          </p:cNvCxnSpPr>
          <p:nvPr/>
        </p:nvCxnSpPr>
        <p:spPr>
          <a:xfrm>
            <a:off x="8743274" y="6993180"/>
            <a:ext cx="706135" cy="482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66" name="TextBox 65">
            <a:extLst>
              <a:ext uri="{FF2B5EF4-FFF2-40B4-BE49-F238E27FC236}">
                <a16:creationId xmlns:a16="http://schemas.microsoft.com/office/drawing/2014/main" id="{90AD348A-1CAC-1D7E-6105-F4C76E12F5C5}"/>
              </a:ext>
            </a:extLst>
          </p:cNvPr>
          <p:cNvSpPr txBox="1"/>
          <p:nvPr/>
        </p:nvSpPr>
        <p:spPr>
          <a:xfrm>
            <a:off x="39089" y="7868070"/>
            <a:ext cx="12369105" cy="830997"/>
          </a:xfrm>
          <a:prstGeom prst="rect">
            <a:avLst/>
          </a:prstGeom>
          <a:noFill/>
        </p:spPr>
        <p:txBody>
          <a:bodyPr wrap="square" rtlCol="0">
            <a:spAutoFit/>
          </a:bodyPr>
          <a:lstStyle/>
          <a:p>
            <a:pPr algn="ctr"/>
            <a:r>
              <a:rPr lang="en-US" sz="2400" b="1" i="0" u="none" strike="noStrike" baseline="0" dirty="0">
                <a:solidFill>
                  <a:schemeClr val="bg2">
                    <a:lumMod val="20000"/>
                    <a:lumOff val="80000"/>
                  </a:schemeClr>
                </a:solidFill>
                <a:latin typeface="EYInterstate"/>
              </a:rPr>
              <a:t>Not mandatory assessee may claim lower PGBP if books of accounts are maintained and audited and Assessing Officer shall make assessment </a:t>
            </a:r>
            <a:r>
              <a:rPr lang="en-US" sz="2400" b="1" i="0" u="none" strike="noStrike" baseline="0" dirty="0">
                <a:solidFill>
                  <a:srgbClr val="FF0000"/>
                </a:solidFill>
                <a:latin typeface="EYInterstate"/>
              </a:rPr>
              <a:t>[No set off of dep. &amp; BF B. Loss, if using deeming]</a:t>
            </a:r>
            <a:endParaRPr lang="en-IN" sz="3200" b="1" dirty="0">
              <a:solidFill>
                <a:srgbClr val="FF0000"/>
              </a:solidFill>
            </a:endParaRPr>
          </a:p>
        </p:txBody>
      </p:sp>
      <p:sp>
        <p:nvSpPr>
          <p:cNvPr id="67" name="Rectangle 66">
            <a:extLst>
              <a:ext uri="{FF2B5EF4-FFF2-40B4-BE49-F238E27FC236}">
                <a16:creationId xmlns:a16="http://schemas.microsoft.com/office/drawing/2014/main" id="{08073B9E-0A9E-57FB-49A9-2A12CD44991A}"/>
              </a:ext>
            </a:extLst>
          </p:cNvPr>
          <p:cNvSpPr/>
          <p:nvPr/>
        </p:nvSpPr>
        <p:spPr>
          <a:xfrm>
            <a:off x="0" y="8765308"/>
            <a:ext cx="12599988" cy="954955"/>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3200" b="1" i="0" u="none" strike="noStrike" baseline="0" dirty="0">
                <a:solidFill>
                  <a:srgbClr val="000000"/>
                </a:solidFill>
                <a:latin typeface="EYInterstate"/>
              </a:rPr>
              <a:t>Does not apply in cases where Section 42, Section 44D, Section 44DA,Section 115A or Section 293A of the Act applies</a:t>
            </a:r>
            <a:endParaRPr lang="en-IN" sz="4000" dirty="0"/>
          </a:p>
        </p:txBody>
      </p:sp>
      <p:sp>
        <p:nvSpPr>
          <p:cNvPr id="9" name="Rectangle 8">
            <a:extLst>
              <a:ext uri="{FF2B5EF4-FFF2-40B4-BE49-F238E27FC236}">
                <a16:creationId xmlns:a16="http://schemas.microsoft.com/office/drawing/2014/main" id="{63F9DE71-736F-A01E-DB61-8B6190C35262}"/>
              </a:ext>
            </a:extLst>
          </p:cNvPr>
          <p:cNvSpPr/>
          <p:nvPr/>
        </p:nvSpPr>
        <p:spPr>
          <a:xfrm>
            <a:off x="5536469" y="3791196"/>
            <a:ext cx="3454825" cy="2290575"/>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vert="horz" rtlCol="0" anchor="ctr"/>
          <a:lstStyle/>
          <a:p>
            <a:pPr algn="ctr"/>
            <a:r>
              <a:rPr lang="en-US" sz="2000" b="0" i="0" u="none" strike="noStrike" baseline="0" dirty="0">
                <a:solidFill>
                  <a:srgbClr val="FFFFFF"/>
                </a:solidFill>
                <a:latin typeface="EYInterstate"/>
              </a:rPr>
              <a:t>In case of provision of services or facilities in connection with, or supplying plant and machinery on hire used, or to be used, in the prospecting for, or extraction or production</a:t>
            </a:r>
          </a:p>
          <a:p>
            <a:pPr algn="ctr"/>
            <a:r>
              <a:rPr lang="en-US" sz="2000" b="0" i="0" u="none" strike="noStrike" baseline="0" dirty="0">
                <a:solidFill>
                  <a:srgbClr val="FFFFFF"/>
                </a:solidFill>
                <a:latin typeface="EYInterstate"/>
              </a:rPr>
              <a:t>of, mineral oils</a:t>
            </a:r>
            <a:endParaRPr lang="en-IN" sz="2800" dirty="0"/>
          </a:p>
        </p:txBody>
      </p:sp>
      <p:cxnSp>
        <p:nvCxnSpPr>
          <p:cNvPr id="11" name="Straight Arrow Connector 10">
            <a:extLst>
              <a:ext uri="{FF2B5EF4-FFF2-40B4-BE49-F238E27FC236}">
                <a16:creationId xmlns:a16="http://schemas.microsoft.com/office/drawing/2014/main" id="{87366E8D-BFAD-73BC-760F-6EF160265E74}"/>
              </a:ext>
            </a:extLst>
          </p:cNvPr>
          <p:cNvCxnSpPr>
            <a:cxnSpLocks/>
          </p:cNvCxnSpPr>
          <p:nvPr/>
        </p:nvCxnSpPr>
        <p:spPr>
          <a:xfrm>
            <a:off x="4925649" y="5012836"/>
            <a:ext cx="651075"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21" name="TextBox 20">
            <a:extLst>
              <a:ext uri="{FF2B5EF4-FFF2-40B4-BE49-F238E27FC236}">
                <a16:creationId xmlns:a16="http://schemas.microsoft.com/office/drawing/2014/main" id="{1C8AD7FC-C435-E98C-611E-D4A5230076FE}"/>
              </a:ext>
            </a:extLst>
          </p:cNvPr>
          <p:cNvSpPr txBox="1"/>
          <p:nvPr/>
        </p:nvSpPr>
        <p:spPr>
          <a:xfrm>
            <a:off x="191489" y="1500621"/>
            <a:ext cx="12369105" cy="461665"/>
          </a:xfrm>
          <a:prstGeom prst="rect">
            <a:avLst/>
          </a:prstGeom>
          <a:noFill/>
        </p:spPr>
        <p:txBody>
          <a:bodyPr wrap="square" rtlCol="0">
            <a:spAutoFit/>
          </a:bodyPr>
          <a:lstStyle/>
          <a:p>
            <a:pPr algn="ctr"/>
            <a:r>
              <a:rPr lang="en-US" sz="2400" b="1" i="0" u="none" strike="noStrike" baseline="0" dirty="0">
                <a:solidFill>
                  <a:schemeClr val="bg2">
                    <a:lumMod val="20000"/>
                    <a:lumOff val="80000"/>
                  </a:schemeClr>
                </a:solidFill>
                <a:latin typeface="EYInterstate"/>
              </a:rPr>
              <a:t>Amount includes handling charges, demurrage charges and any other charges of similar nature</a:t>
            </a:r>
            <a:endParaRPr lang="en-IN" sz="3200" b="1" dirty="0">
              <a:solidFill>
                <a:schemeClr val="bg2">
                  <a:lumMod val="20000"/>
                  <a:lumOff val="80000"/>
                </a:schemeClr>
              </a:solidFill>
            </a:endParaRPr>
          </a:p>
        </p:txBody>
      </p:sp>
    </p:spTree>
    <p:extLst>
      <p:ext uri="{BB962C8B-B14F-4D97-AF65-F5344CB8AC3E}">
        <p14:creationId xmlns:p14="http://schemas.microsoft.com/office/powerpoint/2010/main" val="41808317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3AB2EA-21C2-6DF9-9427-C9C3DFF475D6}"/>
              </a:ext>
            </a:extLst>
          </p:cNvPr>
          <p:cNvSpPr/>
          <p:nvPr/>
        </p:nvSpPr>
        <p:spPr>
          <a:xfrm>
            <a:off x="553859" y="9018379"/>
            <a:ext cx="10576039" cy="6131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4000" dirty="0"/>
          </a:p>
        </p:txBody>
      </p:sp>
      <p:sp>
        <p:nvSpPr>
          <p:cNvPr id="3" name="TextBox 2">
            <a:extLst>
              <a:ext uri="{FF2B5EF4-FFF2-40B4-BE49-F238E27FC236}">
                <a16:creationId xmlns:a16="http://schemas.microsoft.com/office/drawing/2014/main" id="{209CD73C-A185-847E-E0D3-65061E10EF42}"/>
              </a:ext>
            </a:extLst>
          </p:cNvPr>
          <p:cNvSpPr txBox="1"/>
          <p:nvPr/>
        </p:nvSpPr>
        <p:spPr>
          <a:xfrm>
            <a:off x="0" y="200139"/>
            <a:ext cx="12599987" cy="1384995"/>
          </a:xfrm>
          <a:prstGeom prst="rect">
            <a:avLst/>
          </a:prstGeom>
          <a:noFill/>
        </p:spPr>
        <p:txBody>
          <a:bodyPr wrap="square" rtlCol="0">
            <a:spAutoFit/>
          </a:bodyPr>
          <a:lstStyle/>
          <a:p>
            <a:pPr algn="just"/>
            <a:r>
              <a:rPr lang="en-US" sz="2800" b="1" i="0" u="sng" strike="noStrike" baseline="0" dirty="0">
                <a:latin typeface="EYInterstate"/>
              </a:rPr>
              <a:t>Section 44BBB of the Act civil construction or business of testing or commissioning or erection of plant &amp; machinery in connection with turnkey power projects approved by the central government</a:t>
            </a:r>
            <a:endParaRPr lang="en-IN" sz="3600" b="1" u="sng" dirty="0"/>
          </a:p>
        </p:txBody>
      </p:sp>
      <p:graphicFrame>
        <p:nvGraphicFramePr>
          <p:cNvPr id="5" name="Diagram 4">
            <a:extLst>
              <a:ext uri="{FF2B5EF4-FFF2-40B4-BE49-F238E27FC236}">
                <a16:creationId xmlns:a16="http://schemas.microsoft.com/office/drawing/2014/main" id="{EF406C29-D4F2-643C-029B-938E7559DD10}"/>
              </a:ext>
            </a:extLst>
          </p:cNvPr>
          <p:cNvGraphicFramePr/>
          <p:nvPr>
            <p:extLst>
              <p:ext uri="{D42A27DB-BD31-4B8C-83A1-F6EECF244321}">
                <p14:modId xmlns:p14="http://schemas.microsoft.com/office/powerpoint/2010/main" val="4259250949"/>
              </p:ext>
            </p:extLst>
          </p:nvPr>
        </p:nvGraphicFramePr>
        <p:xfrm>
          <a:off x="0" y="1958736"/>
          <a:ext cx="12255489" cy="6871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D911D0D2-D8B9-522F-A6C7-F672937024C2}"/>
              </a:ext>
            </a:extLst>
          </p:cNvPr>
          <p:cNvSpPr>
            <a:spLocks noGrp="1"/>
          </p:cNvSpPr>
          <p:nvPr>
            <p:ph type="ftr" sz="quarter" idx="11"/>
          </p:nvPr>
        </p:nvSpPr>
        <p:spPr>
          <a:xfrm>
            <a:off x="944375" y="8338727"/>
            <a:ext cx="6882670" cy="1713373"/>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6513881-A3B8-64CB-88B9-331E24B0997A}"/>
              </a:ext>
            </a:extLst>
          </p:cNvPr>
          <p:cNvSpPr>
            <a:spLocks noGrp="1"/>
          </p:cNvSpPr>
          <p:nvPr>
            <p:ph type="sldNum" sz="quarter" idx="12"/>
          </p:nvPr>
        </p:nvSpPr>
        <p:spPr>
          <a:xfrm>
            <a:off x="10865848" y="8338728"/>
            <a:ext cx="1542345" cy="1713372"/>
          </a:xfrm>
        </p:spPr>
        <p:txBody>
          <a:bodyPr/>
          <a:lstStyle/>
          <a:p>
            <a:fld id="{6D22F896-40B5-4ADD-8801-0D06FADFA095}" type="slidenum">
              <a:rPr lang="en-US" smtClean="0"/>
              <a:t>39</a:t>
            </a:fld>
            <a:endParaRPr lang="en-US" dirty="0"/>
          </a:p>
        </p:txBody>
      </p:sp>
      <p:sp>
        <p:nvSpPr>
          <p:cNvPr id="7" name="TextBox 6">
            <a:extLst>
              <a:ext uri="{FF2B5EF4-FFF2-40B4-BE49-F238E27FC236}">
                <a16:creationId xmlns:a16="http://schemas.microsoft.com/office/drawing/2014/main" id="{8FF95768-8DEB-F9C7-07C1-0D594C2F78D4}"/>
              </a:ext>
            </a:extLst>
          </p:cNvPr>
          <p:cNvSpPr txBox="1"/>
          <p:nvPr/>
        </p:nvSpPr>
        <p:spPr>
          <a:xfrm>
            <a:off x="401155" y="6845297"/>
            <a:ext cx="7120479" cy="2246769"/>
          </a:xfrm>
          <a:prstGeom prst="rect">
            <a:avLst/>
          </a:prstGeom>
          <a:noFill/>
        </p:spPr>
        <p:txBody>
          <a:bodyPr wrap="square" rtlCol="0">
            <a:spAutoFit/>
          </a:bodyPr>
          <a:lstStyle/>
          <a:p>
            <a:pPr algn="ctr"/>
            <a:r>
              <a:rPr lang="en-US" sz="2800" b="1" i="0" u="none" strike="noStrike" baseline="0" dirty="0">
                <a:solidFill>
                  <a:schemeClr val="bg2">
                    <a:lumMod val="20000"/>
                    <a:lumOff val="80000"/>
                  </a:schemeClr>
                </a:solidFill>
                <a:latin typeface="EYInterstate"/>
              </a:rPr>
              <a:t>Not mandatory assessee may claim lower PGBP if books of accounts are maintained and audited and Assessing Officer shall make assessment </a:t>
            </a:r>
            <a:r>
              <a:rPr lang="en-US" sz="2800" b="1" i="0" u="none" strike="noStrike" baseline="0" dirty="0">
                <a:solidFill>
                  <a:srgbClr val="FF0000"/>
                </a:solidFill>
                <a:latin typeface="EYInterstate"/>
              </a:rPr>
              <a:t>[No set off of dep. &amp; BF B. Loss, if using deeming]</a:t>
            </a:r>
            <a:endParaRPr lang="en-IN" sz="3600" b="1" dirty="0">
              <a:solidFill>
                <a:srgbClr val="FF0000"/>
              </a:solidFill>
            </a:endParaRPr>
          </a:p>
        </p:txBody>
      </p:sp>
    </p:spTree>
    <p:extLst>
      <p:ext uri="{BB962C8B-B14F-4D97-AF65-F5344CB8AC3E}">
        <p14:creationId xmlns:p14="http://schemas.microsoft.com/office/powerpoint/2010/main" val="719974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8905960D-E869-B617-C643-83CB29B48102}"/>
              </a:ext>
            </a:extLst>
          </p:cNvPr>
          <p:cNvGraphicFramePr/>
          <p:nvPr/>
        </p:nvGraphicFramePr>
        <p:xfrm>
          <a:off x="1718844" y="1042506"/>
          <a:ext cx="8781146" cy="77879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a:extLst>
              <a:ext uri="{FF2B5EF4-FFF2-40B4-BE49-F238E27FC236}">
                <a16:creationId xmlns:a16="http://schemas.microsoft.com/office/drawing/2014/main" id="{370B577C-2F12-B971-8005-74EB3A0073EC}"/>
              </a:ext>
            </a:extLst>
          </p:cNvPr>
          <p:cNvSpPr txBox="1">
            <a:spLocks/>
          </p:cNvSpPr>
          <p:nvPr/>
        </p:nvSpPr>
        <p:spPr>
          <a:xfrm>
            <a:off x="573557" y="731104"/>
            <a:ext cx="11452874" cy="677267"/>
          </a:xfrm>
          <a:prstGeom prst="rect">
            <a:avLst/>
          </a:prstGeom>
        </p:spPr>
        <p:txBody>
          <a:bodyPr>
            <a:normAutofit fontScale="52500" lnSpcReduction="20000"/>
          </a:bodyPr>
          <a:lstStyle>
            <a:lvl1pPr algn="ctr" defTabSz="1260043" rtl="0" eaLnBrk="1" latinLnBrk="0" hangingPunct="1">
              <a:lnSpc>
                <a:spcPct val="90000"/>
              </a:lnSpc>
              <a:spcBef>
                <a:spcPct val="0"/>
              </a:spcBef>
              <a:buNone/>
              <a:defRPr sz="4685"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n-IN" u="sng" dirty="0"/>
              <a:t>Provisions to KEPT IN MIND with while filing ITR of NR</a:t>
            </a:r>
          </a:p>
        </p:txBody>
      </p:sp>
      <p:pic>
        <p:nvPicPr>
          <p:cNvPr id="5" name="Picture 4">
            <a:extLst>
              <a:ext uri="{FF2B5EF4-FFF2-40B4-BE49-F238E27FC236}">
                <a16:creationId xmlns:a16="http://schemas.microsoft.com/office/drawing/2014/main" id="{27DBC7FC-DE9E-B9E2-AF0C-92D30D7DA4D9}"/>
              </a:ext>
            </a:extLst>
          </p:cNvPr>
          <p:cNvPicPr>
            <a:picLocks noChangeAspect="1"/>
          </p:cNvPicPr>
          <p:nvPr/>
        </p:nvPicPr>
        <p:blipFill>
          <a:blip r:embed="rId7"/>
          <a:stretch>
            <a:fillRect/>
          </a:stretch>
        </p:blipFill>
        <p:spPr>
          <a:xfrm>
            <a:off x="3093189" y="9081408"/>
            <a:ext cx="5913633" cy="420660"/>
          </a:xfrm>
          <a:prstGeom prst="rect">
            <a:avLst/>
          </a:prstGeom>
        </p:spPr>
      </p:pic>
    </p:spTree>
    <p:extLst>
      <p:ext uri="{BB962C8B-B14F-4D97-AF65-F5344CB8AC3E}">
        <p14:creationId xmlns:p14="http://schemas.microsoft.com/office/powerpoint/2010/main" val="10440673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653D1B-659E-7DFB-C99D-D35B56FAC799}"/>
              </a:ext>
            </a:extLst>
          </p:cNvPr>
          <p:cNvSpPr/>
          <p:nvPr/>
        </p:nvSpPr>
        <p:spPr>
          <a:xfrm>
            <a:off x="553859" y="9018379"/>
            <a:ext cx="10576039" cy="6131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4000" dirty="0"/>
          </a:p>
        </p:txBody>
      </p:sp>
      <p:pic>
        <p:nvPicPr>
          <p:cNvPr id="4" name="Picture 3">
            <a:extLst>
              <a:ext uri="{FF2B5EF4-FFF2-40B4-BE49-F238E27FC236}">
                <a16:creationId xmlns:a16="http://schemas.microsoft.com/office/drawing/2014/main" id="{D6B9E0BA-9015-A9C1-6699-829B0EB060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3189" y="699603"/>
            <a:ext cx="6719019" cy="420288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Footer Placeholder 2">
            <a:extLst>
              <a:ext uri="{FF2B5EF4-FFF2-40B4-BE49-F238E27FC236}">
                <a16:creationId xmlns:a16="http://schemas.microsoft.com/office/drawing/2014/main" id="{00D4D904-3DD4-9E24-2B8F-E97DA04B56C9}"/>
              </a:ext>
            </a:extLst>
          </p:cNvPr>
          <p:cNvSpPr>
            <a:spLocks noGrp="1"/>
          </p:cNvSpPr>
          <p:nvPr>
            <p:ph type="ftr" sz="quarter" idx="11"/>
          </p:nvPr>
        </p:nvSpPr>
        <p:spPr/>
        <p:txBody>
          <a:bodyPr/>
          <a:lstStyle/>
          <a:p>
            <a:r>
              <a:rPr lang="pt-BR"/>
              <a:t>CA Sanjay Kumar Agrawal                                                                                                 Mobile: 9810116321</a:t>
            </a:r>
            <a:endParaRPr lang="en-US" dirty="0"/>
          </a:p>
        </p:txBody>
      </p:sp>
      <p:sp>
        <p:nvSpPr>
          <p:cNvPr id="6" name="Slide Number Placeholder 5">
            <a:extLst>
              <a:ext uri="{FF2B5EF4-FFF2-40B4-BE49-F238E27FC236}">
                <a16:creationId xmlns:a16="http://schemas.microsoft.com/office/drawing/2014/main" id="{0151890D-83B1-E48D-C485-DA894E27E9EF}"/>
              </a:ext>
            </a:extLst>
          </p:cNvPr>
          <p:cNvSpPr>
            <a:spLocks noGrp="1"/>
          </p:cNvSpPr>
          <p:nvPr>
            <p:ph type="sldNum" sz="quarter" idx="12"/>
          </p:nvPr>
        </p:nvSpPr>
        <p:spPr/>
        <p:txBody>
          <a:bodyPr/>
          <a:lstStyle/>
          <a:p>
            <a:fld id="{6D22F896-40B5-4ADD-8801-0D06FADFA095}" type="slidenum">
              <a:rPr lang="en-US" smtClean="0"/>
              <a:t>40</a:t>
            </a:fld>
            <a:endParaRPr lang="en-US" dirty="0"/>
          </a:p>
        </p:txBody>
      </p:sp>
    </p:spTree>
    <p:extLst>
      <p:ext uri="{BB962C8B-B14F-4D97-AF65-F5344CB8AC3E}">
        <p14:creationId xmlns:p14="http://schemas.microsoft.com/office/powerpoint/2010/main" val="11403675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10E7D26-527F-6D59-1650-34AF602BCE05}"/>
              </a:ext>
            </a:extLst>
          </p:cNvPr>
          <p:cNvSpPr/>
          <p:nvPr/>
        </p:nvSpPr>
        <p:spPr>
          <a:xfrm>
            <a:off x="553859" y="9018379"/>
            <a:ext cx="10576039" cy="6131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4000" dirty="0"/>
          </a:p>
        </p:txBody>
      </p:sp>
      <p:sp>
        <p:nvSpPr>
          <p:cNvPr id="3" name="TextBox 2">
            <a:extLst>
              <a:ext uri="{FF2B5EF4-FFF2-40B4-BE49-F238E27FC236}">
                <a16:creationId xmlns:a16="http://schemas.microsoft.com/office/drawing/2014/main" id="{036C347D-2140-51D0-7E10-AC5DFB66B83C}"/>
              </a:ext>
            </a:extLst>
          </p:cNvPr>
          <p:cNvSpPr txBox="1"/>
          <p:nvPr/>
        </p:nvSpPr>
        <p:spPr>
          <a:xfrm>
            <a:off x="345666" y="200139"/>
            <a:ext cx="12062528" cy="584775"/>
          </a:xfrm>
          <a:prstGeom prst="rect">
            <a:avLst/>
          </a:prstGeom>
          <a:noFill/>
        </p:spPr>
        <p:txBody>
          <a:bodyPr wrap="square" rtlCol="0">
            <a:spAutoFit/>
          </a:bodyPr>
          <a:lstStyle/>
          <a:p>
            <a:pPr algn="ctr"/>
            <a:r>
              <a:rPr lang="en-US" sz="3200" b="1" i="0" u="sng" strike="noStrike" baseline="0" dirty="0">
                <a:latin typeface="EYInterstate"/>
              </a:rPr>
              <a:t>Chapter XIIA of the Act special treatment to NRI/PIO Sections</a:t>
            </a:r>
            <a:endParaRPr lang="en-IN" sz="3200" b="1" u="sng" dirty="0"/>
          </a:p>
        </p:txBody>
      </p:sp>
      <p:graphicFrame>
        <p:nvGraphicFramePr>
          <p:cNvPr id="4" name="Table 4">
            <a:extLst>
              <a:ext uri="{FF2B5EF4-FFF2-40B4-BE49-F238E27FC236}">
                <a16:creationId xmlns:a16="http://schemas.microsoft.com/office/drawing/2014/main" id="{FF1C9FEF-4884-1E3F-3C9A-1EBA647DAE19}"/>
              </a:ext>
            </a:extLst>
          </p:cNvPr>
          <p:cNvGraphicFramePr>
            <a:graphicFrameLocks noGrp="1"/>
          </p:cNvGraphicFramePr>
          <p:nvPr>
            <p:extLst>
              <p:ext uri="{D42A27DB-BD31-4B8C-83A1-F6EECF244321}">
                <p14:modId xmlns:p14="http://schemas.microsoft.com/office/powerpoint/2010/main" val="4214314852"/>
              </p:ext>
            </p:extLst>
          </p:nvPr>
        </p:nvGraphicFramePr>
        <p:xfrm>
          <a:off x="345666" y="1347916"/>
          <a:ext cx="12062528" cy="6070217"/>
        </p:xfrm>
        <a:graphic>
          <a:graphicData uri="http://schemas.openxmlformats.org/drawingml/2006/table">
            <a:tbl>
              <a:tblPr firstRow="1" bandRow="1">
                <a:tableStyleId>{073A0DAA-6AF3-43AB-8588-CEC1D06C72B9}</a:tableStyleId>
              </a:tblPr>
              <a:tblGrid>
                <a:gridCol w="3205638">
                  <a:extLst>
                    <a:ext uri="{9D8B030D-6E8A-4147-A177-3AD203B41FA5}">
                      <a16:colId xmlns:a16="http://schemas.microsoft.com/office/drawing/2014/main" val="1655511961"/>
                    </a:ext>
                  </a:extLst>
                </a:gridCol>
                <a:gridCol w="8856890">
                  <a:extLst>
                    <a:ext uri="{9D8B030D-6E8A-4147-A177-3AD203B41FA5}">
                      <a16:colId xmlns:a16="http://schemas.microsoft.com/office/drawing/2014/main" val="3708217216"/>
                    </a:ext>
                  </a:extLst>
                </a:gridCol>
              </a:tblGrid>
              <a:tr h="529500">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480" b="1" i="0" u="none" strike="noStrike" kern="1200" baseline="0" dirty="0">
                          <a:solidFill>
                            <a:schemeClr val="lt1"/>
                          </a:solidFill>
                          <a:latin typeface="+mn-lt"/>
                          <a:ea typeface="+mn-ea"/>
                          <a:cs typeface="+mn-cs"/>
                        </a:rPr>
                        <a:t>Sections of the Act</a:t>
                      </a:r>
                      <a:endParaRPr lang="en-IN" sz="2480" b="0" i="0" u="none" strike="noStrike" kern="1200" baseline="0" dirty="0">
                        <a:solidFill>
                          <a:schemeClr val="lt1"/>
                        </a:solidFill>
                        <a:latin typeface="+mn-lt"/>
                        <a:ea typeface="+mn-ea"/>
                        <a:cs typeface="+mn-cs"/>
                      </a:endParaRPr>
                    </a:p>
                  </a:txBody>
                  <a:tcPr/>
                </a:tc>
                <a:tc>
                  <a:txBody>
                    <a:bodyPr/>
                    <a:lstStyle/>
                    <a:p>
                      <a:pPr marL="0" marR="0" lvl="0" indent="0" algn="ctr" defTabSz="1260043" rtl="0" eaLnBrk="1" fontAlgn="auto" latinLnBrk="0" hangingPunct="1">
                        <a:lnSpc>
                          <a:spcPct val="100000"/>
                        </a:lnSpc>
                        <a:spcBef>
                          <a:spcPts val="0"/>
                        </a:spcBef>
                        <a:spcAft>
                          <a:spcPts val="0"/>
                        </a:spcAft>
                        <a:buClrTx/>
                        <a:buSzTx/>
                        <a:buFontTx/>
                        <a:buNone/>
                        <a:tabLst/>
                        <a:defRPr/>
                      </a:pPr>
                      <a:r>
                        <a:rPr lang="en-IN" sz="2480" b="1" i="0" u="none" strike="noStrike" kern="1200" baseline="0" dirty="0">
                          <a:solidFill>
                            <a:schemeClr val="lt1"/>
                          </a:solidFill>
                          <a:latin typeface="+mn-lt"/>
                          <a:ea typeface="+mn-ea"/>
                          <a:cs typeface="+mn-cs"/>
                        </a:rPr>
                        <a:t>Framework</a:t>
                      </a:r>
                      <a:endParaRPr lang="en-IN" sz="2480" b="0" i="0" u="none" strike="noStrike" kern="1200" baseline="0" dirty="0">
                        <a:solidFill>
                          <a:schemeClr val="lt1"/>
                        </a:solidFill>
                        <a:latin typeface="+mn-lt"/>
                        <a:ea typeface="+mn-ea"/>
                        <a:cs typeface="+mn-cs"/>
                      </a:endParaRPr>
                    </a:p>
                  </a:txBody>
                  <a:tcPr/>
                </a:tc>
                <a:extLst>
                  <a:ext uri="{0D108BD9-81ED-4DB2-BD59-A6C34878D82A}">
                    <a16:rowId xmlns:a16="http://schemas.microsoft.com/office/drawing/2014/main" val="3564040302"/>
                  </a:ext>
                </a:extLst>
              </a:tr>
              <a:tr h="539435">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480" b="1" i="0" u="none" strike="noStrike" kern="1200" baseline="0" dirty="0">
                          <a:solidFill>
                            <a:schemeClr val="dk1"/>
                          </a:solidFill>
                          <a:latin typeface="+mn-lt"/>
                          <a:ea typeface="+mn-ea"/>
                          <a:cs typeface="+mn-cs"/>
                        </a:rPr>
                        <a:t>Section 115C</a:t>
                      </a:r>
                      <a:endParaRPr lang="en-IN" sz="248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480" b="0" i="0" u="none" strike="noStrike" kern="1200" baseline="0" dirty="0">
                          <a:solidFill>
                            <a:schemeClr val="dk1"/>
                          </a:solidFill>
                          <a:latin typeface="+mn-lt"/>
                          <a:ea typeface="+mn-ea"/>
                          <a:cs typeface="+mn-cs"/>
                        </a:rPr>
                        <a:t>Definitions</a:t>
                      </a:r>
                    </a:p>
                  </a:txBody>
                  <a:tcPr/>
                </a:tc>
                <a:extLst>
                  <a:ext uri="{0D108BD9-81ED-4DB2-BD59-A6C34878D82A}">
                    <a16:rowId xmlns:a16="http://schemas.microsoft.com/office/drawing/2014/main" val="2710679510"/>
                  </a:ext>
                </a:extLst>
              </a:tr>
              <a:tr h="955849">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480" b="1" i="0" u="none" strike="noStrike" kern="1200" baseline="0" dirty="0">
                          <a:solidFill>
                            <a:schemeClr val="dk1"/>
                          </a:solidFill>
                          <a:latin typeface="+mn-lt"/>
                          <a:ea typeface="+mn-ea"/>
                          <a:cs typeface="+mn-cs"/>
                        </a:rPr>
                        <a:t>Section 115D</a:t>
                      </a:r>
                      <a:endParaRPr lang="en-IN" sz="248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480" b="0" i="0" u="none" strike="noStrike" kern="1200" baseline="0" dirty="0">
                          <a:solidFill>
                            <a:schemeClr val="dk1"/>
                          </a:solidFill>
                          <a:latin typeface="+mn-lt"/>
                          <a:ea typeface="+mn-ea"/>
                          <a:cs typeface="+mn-cs"/>
                        </a:rPr>
                        <a:t>Special provision for computation of the total income of non-residents</a:t>
                      </a:r>
                    </a:p>
                  </a:txBody>
                  <a:tcPr/>
                </a:tc>
                <a:extLst>
                  <a:ext uri="{0D108BD9-81ED-4DB2-BD59-A6C34878D82A}">
                    <a16:rowId xmlns:a16="http://schemas.microsoft.com/office/drawing/2014/main" val="3389883015"/>
                  </a:ext>
                </a:extLst>
              </a:tr>
              <a:tr h="955849">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480" b="1" i="0" u="none" strike="noStrike" kern="1200" baseline="0" dirty="0">
                          <a:solidFill>
                            <a:schemeClr val="dk1"/>
                          </a:solidFill>
                          <a:latin typeface="+mn-lt"/>
                          <a:ea typeface="+mn-ea"/>
                          <a:cs typeface="+mn-cs"/>
                        </a:rPr>
                        <a:t>Section 115E</a:t>
                      </a:r>
                      <a:endParaRPr lang="en-IN" sz="248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480" b="0" i="0" u="none" strike="noStrike" kern="1200" baseline="0" dirty="0">
                          <a:solidFill>
                            <a:schemeClr val="dk1"/>
                          </a:solidFill>
                          <a:latin typeface="+mn-lt"/>
                          <a:ea typeface="+mn-ea"/>
                          <a:cs typeface="+mn-cs"/>
                        </a:rPr>
                        <a:t>Special provision for computation of the total income of non-residents</a:t>
                      </a:r>
                    </a:p>
                  </a:txBody>
                  <a:tcPr/>
                </a:tc>
                <a:extLst>
                  <a:ext uri="{0D108BD9-81ED-4DB2-BD59-A6C34878D82A}">
                    <a16:rowId xmlns:a16="http://schemas.microsoft.com/office/drawing/2014/main" val="2007330713"/>
                  </a:ext>
                </a:extLst>
              </a:tr>
              <a:tr h="955849">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480" b="1" i="0" u="none" strike="noStrike" kern="1200" baseline="0" dirty="0">
                          <a:solidFill>
                            <a:schemeClr val="dk1"/>
                          </a:solidFill>
                          <a:latin typeface="+mn-lt"/>
                          <a:ea typeface="+mn-ea"/>
                          <a:cs typeface="+mn-cs"/>
                        </a:rPr>
                        <a:t>Section 115F</a:t>
                      </a:r>
                      <a:endParaRPr lang="en-IN" sz="248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480" b="0" i="0" u="none" strike="noStrike" kern="1200" baseline="0" dirty="0">
                          <a:solidFill>
                            <a:schemeClr val="dk1"/>
                          </a:solidFill>
                          <a:latin typeface="+mn-lt"/>
                          <a:ea typeface="+mn-ea"/>
                          <a:cs typeface="+mn-cs"/>
                        </a:rPr>
                        <a:t>Capital gains on transfer of foreign exchange assets not to be charged in certain cases</a:t>
                      </a:r>
                    </a:p>
                  </a:txBody>
                  <a:tcPr/>
                </a:tc>
                <a:extLst>
                  <a:ext uri="{0D108BD9-81ED-4DB2-BD59-A6C34878D82A}">
                    <a16:rowId xmlns:a16="http://schemas.microsoft.com/office/drawing/2014/main" val="1058930504"/>
                  </a:ext>
                </a:extLst>
              </a:tr>
              <a:tr h="663802">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480" b="1" i="0" u="none" strike="noStrike" kern="1200" baseline="0" dirty="0">
                          <a:solidFill>
                            <a:schemeClr val="dk1"/>
                          </a:solidFill>
                          <a:latin typeface="+mn-lt"/>
                          <a:ea typeface="+mn-ea"/>
                          <a:cs typeface="+mn-cs"/>
                        </a:rPr>
                        <a:t>Section 115G</a:t>
                      </a:r>
                      <a:endParaRPr lang="en-IN" sz="248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480" b="0" i="0" u="none" strike="noStrike" kern="1200" baseline="0" dirty="0">
                          <a:solidFill>
                            <a:schemeClr val="dk1"/>
                          </a:solidFill>
                          <a:latin typeface="+mn-lt"/>
                          <a:ea typeface="+mn-ea"/>
                          <a:cs typeface="+mn-cs"/>
                        </a:rPr>
                        <a:t>Return of income not to be filed in certain cases</a:t>
                      </a:r>
                    </a:p>
                  </a:txBody>
                  <a:tcPr/>
                </a:tc>
                <a:extLst>
                  <a:ext uri="{0D108BD9-81ED-4DB2-BD59-A6C34878D82A}">
                    <a16:rowId xmlns:a16="http://schemas.microsoft.com/office/drawing/2014/main" val="3985255001"/>
                  </a:ext>
                </a:extLst>
              </a:tr>
              <a:tr h="945929">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480" b="1" i="0" u="none" strike="noStrike" kern="1200" baseline="0" dirty="0">
                          <a:solidFill>
                            <a:schemeClr val="dk1"/>
                          </a:solidFill>
                          <a:latin typeface="+mn-lt"/>
                          <a:ea typeface="+mn-ea"/>
                          <a:cs typeface="+mn-cs"/>
                        </a:rPr>
                        <a:t>Section 115H</a:t>
                      </a:r>
                      <a:endParaRPr lang="en-IN" sz="248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480" b="0" i="0" u="none" strike="noStrike" kern="1200" baseline="0" dirty="0">
                          <a:solidFill>
                            <a:schemeClr val="dk1"/>
                          </a:solidFill>
                          <a:latin typeface="+mn-lt"/>
                          <a:ea typeface="+mn-ea"/>
                          <a:cs typeface="+mn-cs"/>
                        </a:rPr>
                        <a:t>Benefit under Chapter to be available in certain cases even after the assessee becomes resident</a:t>
                      </a:r>
                    </a:p>
                  </a:txBody>
                  <a:tcPr/>
                </a:tc>
                <a:extLst>
                  <a:ext uri="{0D108BD9-81ED-4DB2-BD59-A6C34878D82A}">
                    <a16:rowId xmlns:a16="http://schemas.microsoft.com/office/drawing/2014/main" val="3954507748"/>
                  </a:ext>
                </a:extLst>
              </a:tr>
              <a:tr h="524004">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480" b="1" i="0" u="none" strike="noStrike" kern="1200" baseline="0" dirty="0">
                          <a:solidFill>
                            <a:schemeClr val="dk1"/>
                          </a:solidFill>
                          <a:latin typeface="+mn-lt"/>
                          <a:ea typeface="+mn-ea"/>
                          <a:cs typeface="+mn-cs"/>
                        </a:rPr>
                        <a:t>Section 115I</a:t>
                      </a:r>
                      <a:endParaRPr lang="en-IN" sz="2480" b="0" i="0" u="none" strike="noStrike" kern="1200" baseline="0" dirty="0">
                        <a:solidFill>
                          <a:schemeClr val="dk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480" b="0" i="0" u="none" strike="noStrike" kern="1200" baseline="0" dirty="0">
                          <a:solidFill>
                            <a:schemeClr val="dk1"/>
                          </a:solidFill>
                          <a:latin typeface="+mn-lt"/>
                          <a:ea typeface="+mn-ea"/>
                          <a:cs typeface="+mn-cs"/>
                        </a:rPr>
                        <a:t>Chapter not to apply if assessee so chooses	</a:t>
                      </a:r>
                    </a:p>
                  </a:txBody>
                  <a:tcPr/>
                </a:tc>
                <a:extLst>
                  <a:ext uri="{0D108BD9-81ED-4DB2-BD59-A6C34878D82A}">
                    <a16:rowId xmlns:a16="http://schemas.microsoft.com/office/drawing/2014/main" val="1128850125"/>
                  </a:ext>
                </a:extLst>
              </a:tr>
            </a:tbl>
          </a:graphicData>
        </a:graphic>
      </p:graphicFrame>
      <p:sp>
        <p:nvSpPr>
          <p:cNvPr id="5" name="Footer Placeholder 4">
            <a:extLst>
              <a:ext uri="{FF2B5EF4-FFF2-40B4-BE49-F238E27FC236}">
                <a16:creationId xmlns:a16="http://schemas.microsoft.com/office/drawing/2014/main" id="{30506D8E-EE8F-0F0A-42B8-7444DF139C72}"/>
              </a:ext>
            </a:extLst>
          </p:cNvPr>
          <p:cNvSpPr>
            <a:spLocks noGrp="1"/>
          </p:cNvSpPr>
          <p:nvPr>
            <p:ph type="ftr" sz="quarter" idx="11"/>
          </p:nvPr>
        </p:nvSpPr>
        <p:spPr/>
        <p:txBody>
          <a:bodyPr/>
          <a:lstStyle/>
          <a:p>
            <a:r>
              <a:rPr lang="pt-BR"/>
              <a:t>CA Sanjay Kumar Agrawal                                                                                                 Mobile: 9810116321</a:t>
            </a:r>
            <a:endParaRPr lang="en-US" dirty="0"/>
          </a:p>
        </p:txBody>
      </p:sp>
      <p:sp>
        <p:nvSpPr>
          <p:cNvPr id="6" name="Slide Number Placeholder 5">
            <a:extLst>
              <a:ext uri="{FF2B5EF4-FFF2-40B4-BE49-F238E27FC236}">
                <a16:creationId xmlns:a16="http://schemas.microsoft.com/office/drawing/2014/main" id="{E409F3BA-5C5B-0C98-1537-F8BEA8A1E638}"/>
              </a:ext>
            </a:extLst>
          </p:cNvPr>
          <p:cNvSpPr>
            <a:spLocks noGrp="1"/>
          </p:cNvSpPr>
          <p:nvPr>
            <p:ph type="sldNum" sz="quarter" idx="12"/>
          </p:nvPr>
        </p:nvSpPr>
        <p:spPr/>
        <p:txBody>
          <a:bodyPr/>
          <a:lstStyle/>
          <a:p>
            <a:fld id="{6D22F896-40B5-4ADD-8801-0D06FADFA095}" type="slidenum">
              <a:rPr lang="en-US" smtClean="0"/>
              <a:t>41</a:t>
            </a:fld>
            <a:endParaRPr lang="en-US" dirty="0"/>
          </a:p>
        </p:txBody>
      </p:sp>
    </p:spTree>
    <p:extLst>
      <p:ext uri="{BB962C8B-B14F-4D97-AF65-F5344CB8AC3E}">
        <p14:creationId xmlns:p14="http://schemas.microsoft.com/office/powerpoint/2010/main" val="1379415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8C708B-C77D-028E-0568-15A7F9B8F653}"/>
              </a:ext>
            </a:extLst>
          </p:cNvPr>
          <p:cNvSpPr txBox="1"/>
          <p:nvPr/>
        </p:nvSpPr>
        <p:spPr>
          <a:xfrm>
            <a:off x="345666" y="431686"/>
            <a:ext cx="12062528" cy="707886"/>
          </a:xfrm>
          <a:prstGeom prst="rect">
            <a:avLst/>
          </a:prstGeom>
          <a:noFill/>
        </p:spPr>
        <p:txBody>
          <a:bodyPr wrap="square" rtlCol="0">
            <a:spAutoFit/>
          </a:bodyPr>
          <a:lstStyle/>
          <a:p>
            <a:pPr algn="ctr"/>
            <a:r>
              <a:rPr lang="en-US" sz="4000" b="1" i="0" u="sng" strike="noStrike" baseline="0" dirty="0">
                <a:latin typeface="EYInterstate"/>
              </a:rPr>
              <a:t>Section 115C of the Act —some important definitions</a:t>
            </a:r>
            <a:endParaRPr lang="en-IN" sz="4000" b="1" u="sng" dirty="0"/>
          </a:p>
        </p:txBody>
      </p:sp>
      <p:sp>
        <p:nvSpPr>
          <p:cNvPr id="3" name="Rectangle: Rounded Corners 2">
            <a:extLst>
              <a:ext uri="{FF2B5EF4-FFF2-40B4-BE49-F238E27FC236}">
                <a16:creationId xmlns:a16="http://schemas.microsoft.com/office/drawing/2014/main" id="{CB24ABC8-82D0-BEBC-2E8A-CEBBA77D52AD}"/>
              </a:ext>
            </a:extLst>
          </p:cNvPr>
          <p:cNvSpPr/>
          <p:nvPr/>
        </p:nvSpPr>
        <p:spPr>
          <a:xfrm>
            <a:off x="193871" y="1546206"/>
            <a:ext cx="1679755" cy="106893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IN" sz="1800" b="1" i="0" u="none" strike="noStrike" baseline="0" dirty="0">
                <a:solidFill>
                  <a:schemeClr val="tx1"/>
                </a:solidFill>
                <a:latin typeface="EYInterstate"/>
              </a:rPr>
              <a:t>Non Resident </a:t>
            </a:r>
            <a:endParaRPr lang="en-IN" sz="1800" b="0" i="0" u="none" strike="noStrike" baseline="0" dirty="0">
              <a:solidFill>
                <a:schemeClr val="tx1"/>
              </a:solidFill>
              <a:latin typeface="EYInterstate"/>
            </a:endParaRPr>
          </a:p>
          <a:p>
            <a:r>
              <a:rPr lang="en-IN" sz="1800" b="1" i="0" u="none" strike="noStrike" baseline="0" dirty="0">
                <a:solidFill>
                  <a:schemeClr val="tx1"/>
                </a:solidFill>
                <a:latin typeface="EYInterstate"/>
              </a:rPr>
              <a:t>Indian (NRI)</a:t>
            </a:r>
            <a:endParaRPr lang="en-IN" dirty="0">
              <a:solidFill>
                <a:schemeClr val="tx1"/>
              </a:solidFill>
            </a:endParaRPr>
          </a:p>
        </p:txBody>
      </p:sp>
      <p:sp>
        <p:nvSpPr>
          <p:cNvPr id="4" name="Rectangle 3">
            <a:extLst>
              <a:ext uri="{FF2B5EF4-FFF2-40B4-BE49-F238E27FC236}">
                <a16:creationId xmlns:a16="http://schemas.microsoft.com/office/drawing/2014/main" id="{7C36DD44-BA5C-CFE9-13AF-D4E68E6A30CE}"/>
              </a:ext>
            </a:extLst>
          </p:cNvPr>
          <p:cNvSpPr/>
          <p:nvPr/>
        </p:nvSpPr>
        <p:spPr>
          <a:xfrm>
            <a:off x="1933260" y="1413099"/>
            <a:ext cx="10666727" cy="122608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marL="342900" indent="-342900">
              <a:buFont typeface="Wingdings" panose="05000000000000000000" pitchFamily="2" charset="2"/>
              <a:buChar char="Ø"/>
            </a:pPr>
            <a:r>
              <a:rPr lang="en-US" sz="2400" b="1" i="0" u="none" strike="noStrike" baseline="0" dirty="0">
                <a:solidFill>
                  <a:schemeClr val="bg1"/>
                </a:solidFill>
                <a:latin typeface="EYInterstate"/>
              </a:rPr>
              <a:t>Means an individual, being a citizen of India or a person of Indian origin, </a:t>
            </a:r>
            <a:r>
              <a:rPr lang="en-US" sz="2400" b="1" i="1" u="none" strike="noStrike" baseline="0" dirty="0">
                <a:solidFill>
                  <a:schemeClr val="bg1"/>
                </a:solidFill>
                <a:latin typeface="EYInterstate"/>
              </a:rPr>
              <a:t>who is not a "resident"</a:t>
            </a:r>
            <a:r>
              <a:rPr lang="en-US" sz="2400" b="1" i="0" u="none" strike="noStrike" baseline="0" dirty="0">
                <a:solidFill>
                  <a:schemeClr val="bg1"/>
                </a:solidFill>
                <a:latin typeface="EYInterstate"/>
              </a:rPr>
              <a:t>.  A person shall be deemed to be of Indian origin if he or either of his parents or any of his grand-parents, were born in undivided India.</a:t>
            </a:r>
          </a:p>
        </p:txBody>
      </p:sp>
      <p:sp>
        <p:nvSpPr>
          <p:cNvPr id="5" name="Rectangle: Rounded Corners 4">
            <a:extLst>
              <a:ext uri="{FF2B5EF4-FFF2-40B4-BE49-F238E27FC236}">
                <a16:creationId xmlns:a16="http://schemas.microsoft.com/office/drawing/2014/main" id="{CEA5C621-C90E-7616-4600-9A42094B70B9}"/>
              </a:ext>
            </a:extLst>
          </p:cNvPr>
          <p:cNvSpPr/>
          <p:nvPr/>
        </p:nvSpPr>
        <p:spPr>
          <a:xfrm>
            <a:off x="152705" y="2897419"/>
            <a:ext cx="2024254" cy="1297993"/>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IN" sz="1800" b="1" i="0" u="none" strike="noStrike" baseline="0" dirty="0">
                <a:solidFill>
                  <a:schemeClr val="tx1"/>
                </a:solidFill>
                <a:latin typeface="EYInterstate"/>
              </a:rPr>
              <a:t>Foreign  Exchange Asset</a:t>
            </a:r>
            <a:endParaRPr lang="en-IN" dirty="0">
              <a:solidFill>
                <a:schemeClr val="tx1"/>
              </a:solidFill>
            </a:endParaRPr>
          </a:p>
        </p:txBody>
      </p:sp>
      <p:sp>
        <p:nvSpPr>
          <p:cNvPr id="6" name="Rectangle 5">
            <a:extLst>
              <a:ext uri="{FF2B5EF4-FFF2-40B4-BE49-F238E27FC236}">
                <a16:creationId xmlns:a16="http://schemas.microsoft.com/office/drawing/2014/main" id="{0B744A73-3769-E2A6-E4EA-15FB56D05D6E}"/>
              </a:ext>
            </a:extLst>
          </p:cNvPr>
          <p:cNvSpPr/>
          <p:nvPr/>
        </p:nvSpPr>
        <p:spPr>
          <a:xfrm>
            <a:off x="2176959" y="2980139"/>
            <a:ext cx="10078530" cy="106893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342900" indent="-342900">
              <a:buFont typeface="Wingdings" panose="05000000000000000000" pitchFamily="2" charset="2"/>
              <a:buChar char="Ø"/>
            </a:pPr>
            <a:r>
              <a:rPr lang="en-US" sz="2400" b="1" i="0" u="none" strike="noStrike" baseline="0" dirty="0">
                <a:solidFill>
                  <a:schemeClr val="bg1"/>
                </a:solidFill>
                <a:latin typeface="EYInterstate"/>
              </a:rPr>
              <a:t>Any specified asset which the assessee has acquired or purchased with, or subscribed to in convertible foreign exchange</a:t>
            </a:r>
          </a:p>
        </p:txBody>
      </p:sp>
      <p:sp>
        <p:nvSpPr>
          <p:cNvPr id="7" name="Rectangle: Rounded Corners 6">
            <a:extLst>
              <a:ext uri="{FF2B5EF4-FFF2-40B4-BE49-F238E27FC236}">
                <a16:creationId xmlns:a16="http://schemas.microsoft.com/office/drawing/2014/main" id="{57D8167E-33E4-AF70-4DB2-F4268BF2401B}"/>
              </a:ext>
            </a:extLst>
          </p:cNvPr>
          <p:cNvSpPr/>
          <p:nvPr/>
        </p:nvSpPr>
        <p:spPr>
          <a:xfrm>
            <a:off x="172249" y="4453645"/>
            <a:ext cx="2024254" cy="2825043"/>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IN" sz="1800" b="1" i="0" u="none" strike="noStrike" baseline="0" dirty="0">
                <a:solidFill>
                  <a:schemeClr val="tx1"/>
                </a:solidFill>
                <a:latin typeface="EYInterstate"/>
              </a:rPr>
              <a:t>Foreign  Exchange Asset</a:t>
            </a:r>
            <a:endParaRPr lang="en-IN" dirty="0">
              <a:solidFill>
                <a:schemeClr val="tx1"/>
              </a:solidFill>
            </a:endParaRPr>
          </a:p>
        </p:txBody>
      </p:sp>
      <p:sp>
        <p:nvSpPr>
          <p:cNvPr id="8" name="Rectangle 7">
            <a:extLst>
              <a:ext uri="{FF2B5EF4-FFF2-40B4-BE49-F238E27FC236}">
                <a16:creationId xmlns:a16="http://schemas.microsoft.com/office/drawing/2014/main" id="{C4431C47-D013-CF83-B018-728DBBB00D92}"/>
              </a:ext>
            </a:extLst>
          </p:cNvPr>
          <p:cNvSpPr/>
          <p:nvPr/>
        </p:nvSpPr>
        <p:spPr>
          <a:xfrm>
            <a:off x="2176959" y="4597555"/>
            <a:ext cx="10078530" cy="259598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Wingdings" panose="05000000000000000000" pitchFamily="2" charset="2"/>
              <a:buChar char="Ø"/>
            </a:pPr>
            <a:r>
              <a:rPr lang="en-US" sz="2400" b="1" i="0" u="none" strike="noStrike" baseline="0" dirty="0">
                <a:solidFill>
                  <a:schemeClr val="bg1"/>
                </a:solidFill>
                <a:latin typeface="EYInterstate"/>
              </a:rPr>
              <a:t>Shares in an Indian company</a:t>
            </a:r>
          </a:p>
          <a:p>
            <a:pPr marL="342900" indent="-342900">
              <a:buFont typeface="Wingdings" panose="05000000000000000000" pitchFamily="2" charset="2"/>
              <a:buChar char="Ø"/>
            </a:pPr>
            <a:r>
              <a:rPr lang="en-US" sz="2400" b="1" i="0" u="none" strike="noStrike" baseline="0" dirty="0">
                <a:solidFill>
                  <a:schemeClr val="bg1"/>
                </a:solidFill>
                <a:latin typeface="EYInterstate"/>
              </a:rPr>
              <a:t>Debentures issued by an Indian company, which is not a private company </a:t>
            </a:r>
          </a:p>
          <a:p>
            <a:pPr marL="342900" indent="-342900">
              <a:buFont typeface="Wingdings" panose="05000000000000000000" pitchFamily="2" charset="2"/>
              <a:buChar char="Ø"/>
            </a:pPr>
            <a:r>
              <a:rPr lang="en-US" sz="2400" b="1" i="0" u="none" strike="noStrike" baseline="0" dirty="0">
                <a:solidFill>
                  <a:schemeClr val="bg1"/>
                </a:solidFill>
                <a:latin typeface="EYInterstate"/>
              </a:rPr>
              <a:t>Deposits with an Indian company, which is not a private company </a:t>
            </a:r>
          </a:p>
          <a:p>
            <a:pPr marL="342900" indent="-342900">
              <a:buFont typeface="Wingdings" panose="05000000000000000000" pitchFamily="2" charset="2"/>
              <a:buChar char="Ø"/>
            </a:pPr>
            <a:r>
              <a:rPr lang="en-US" sz="2400" b="1" i="0" u="none" strike="noStrike" baseline="0" dirty="0">
                <a:solidFill>
                  <a:schemeClr val="bg1"/>
                </a:solidFill>
                <a:latin typeface="EYInterstate"/>
              </a:rPr>
              <a:t>Any security of the central government as defined in clause (2) of section 2 of the Public Debt Act, 1944</a:t>
            </a:r>
          </a:p>
          <a:p>
            <a:pPr marL="342900" indent="-342900">
              <a:buFont typeface="Wingdings" panose="05000000000000000000" pitchFamily="2" charset="2"/>
              <a:buChar char="Ø"/>
            </a:pPr>
            <a:r>
              <a:rPr lang="en-US" sz="2400" b="1" i="0" u="none" strike="noStrike" baseline="0" dirty="0">
                <a:solidFill>
                  <a:schemeClr val="bg1"/>
                </a:solidFill>
                <a:latin typeface="EYInterstate"/>
              </a:rPr>
              <a:t>Such other assets as the central government may specify in this behalf by notification in the Official Gazette.</a:t>
            </a:r>
            <a:endParaRPr lang="en-IN" sz="2400" b="1" i="0" u="none" strike="noStrike" baseline="0" dirty="0">
              <a:solidFill>
                <a:schemeClr val="bg1"/>
              </a:solidFill>
              <a:latin typeface="EYInterstate"/>
            </a:endParaRPr>
          </a:p>
        </p:txBody>
      </p:sp>
      <p:sp>
        <p:nvSpPr>
          <p:cNvPr id="9" name="Rectangle: Rounded Corners 8">
            <a:extLst>
              <a:ext uri="{FF2B5EF4-FFF2-40B4-BE49-F238E27FC236}">
                <a16:creationId xmlns:a16="http://schemas.microsoft.com/office/drawing/2014/main" id="{87DA1DE1-AB1A-DA58-2392-DF7B3F255700}"/>
              </a:ext>
            </a:extLst>
          </p:cNvPr>
          <p:cNvSpPr/>
          <p:nvPr/>
        </p:nvSpPr>
        <p:spPr>
          <a:xfrm>
            <a:off x="290270" y="7509040"/>
            <a:ext cx="1795696" cy="70180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IN" sz="1800" b="1" i="0" u="none" strike="noStrike" baseline="0" dirty="0">
                <a:solidFill>
                  <a:schemeClr val="tx1"/>
                </a:solidFill>
                <a:latin typeface="EYInterstate"/>
              </a:rPr>
              <a:t>Investment Income</a:t>
            </a:r>
            <a:endParaRPr lang="en-IN" dirty="0">
              <a:solidFill>
                <a:schemeClr val="tx1"/>
              </a:solidFill>
            </a:endParaRPr>
          </a:p>
        </p:txBody>
      </p:sp>
      <p:sp>
        <p:nvSpPr>
          <p:cNvPr id="10" name="Rectangle 9">
            <a:extLst>
              <a:ext uri="{FF2B5EF4-FFF2-40B4-BE49-F238E27FC236}">
                <a16:creationId xmlns:a16="http://schemas.microsoft.com/office/drawing/2014/main" id="{F9976C4C-0255-2679-D36B-8C1D790BA014}"/>
              </a:ext>
            </a:extLst>
          </p:cNvPr>
          <p:cNvSpPr/>
          <p:nvPr/>
        </p:nvSpPr>
        <p:spPr>
          <a:xfrm>
            <a:off x="2085966" y="7583661"/>
            <a:ext cx="10078530" cy="54830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342900" indent="-342900">
              <a:buFont typeface="Wingdings" panose="05000000000000000000" pitchFamily="2" charset="2"/>
              <a:buChar char="Ø"/>
            </a:pPr>
            <a:r>
              <a:rPr lang="en-US" sz="2400" b="1" i="0" u="none" strike="noStrike" baseline="0" dirty="0">
                <a:solidFill>
                  <a:schemeClr val="bg1"/>
                </a:solidFill>
                <a:latin typeface="EYInterstate"/>
              </a:rPr>
              <a:t>Means any income derived from a foreign exchange asset.</a:t>
            </a:r>
          </a:p>
        </p:txBody>
      </p:sp>
      <p:sp>
        <p:nvSpPr>
          <p:cNvPr id="11" name="Rectangle: Rounded Corners 10">
            <a:extLst>
              <a:ext uri="{FF2B5EF4-FFF2-40B4-BE49-F238E27FC236}">
                <a16:creationId xmlns:a16="http://schemas.microsoft.com/office/drawing/2014/main" id="{F36046C4-D6BB-1AE9-4394-D4E96789C62A}"/>
              </a:ext>
            </a:extLst>
          </p:cNvPr>
          <p:cNvSpPr/>
          <p:nvPr/>
        </p:nvSpPr>
        <p:spPr>
          <a:xfrm>
            <a:off x="381262" y="8550119"/>
            <a:ext cx="1795696" cy="992583"/>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IN" sz="1800" b="1" i="0" u="none" strike="noStrike" baseline="0" dirty="0">
                <a:solidFill>
                  <a:schemeClr val="tx1"/>
                </a:solidFill>
                <a:latin typeface="EYInterstate"/>
              </a:rPr>
              <a:t>Long-Term Capital Gains</a:t>
            </a:r>
            <a:endParaRPr lang="en-IN" dirty="0">
              <a:solidFill>
                <a:schemeClr val="tx1"/>
              </a:solidFill>
            </a:endParaRPr>
          </a:p>
        </p:txBody>
      </p:sp>
      <p:sp>
        <p:nvSpPr>
          <p:cNvPr id="12" name="Rectangle 11">
            <a:extLst>
              <a:ext uri="{FF2B5EF4-FFF2-40B4-BE49-F238E27FC236}">
                <a16:creationId xmlns:a16="http://schemas.microsoft.com/office/drawing/2014/main" id="{83BC5F4E-B133-01BA-CFA0-607789F76B50}"/>
              </a:ext>
            </a:extLst>
          </p:cNvPr>
          <p:cNvSpPr/>
          <p:nvPr/>
        </p:nvSpPr>
        <p:spPr>
          <a:xfrm>
            <a:off x="2176958" y="8522091"/>
            <a:ext cx="10231235" cy="1071895"/>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342900" indent="-342900">
              <a:buFont typeface="Wingdings" panose="05000000000000000000" pitchFamily="2" charset="2"/>
              <a:buChar char="Ø"/>
            </a:pPr>
            <a:r>
              <a:rPr lang="en-US" sz="2400" b="1" i="0" u="none" strike="noStrike" baseline="0" dirty="0">
                <a:solidFill>
                  <a:schemeClr val="bg1"/>
                </a:solidFill>
                <a:latin typeface="EYInterstate"/>
              </a:rPr>
              <a:t>Means income chargeable under the head "Capital gains" relating to a capital asset, being a foreign exchange asset which is not a short-term capital asset</a:t>
            </a:r>
          </a:p>
        </p:txBody>
      </p:sp>
    </p:spTree>
    <p:extLst>
      <p:ext uri="{BB962C8B-B14F-4D97-AF65-F5344CB8AC3E}">
        <p14:creationId xmlns:p14="http://schemas.microsoft.com/office/powerpoint/2010/main" val="2657548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196FE6-1828-9C31-B73B-0F30FAAC04AF}"/>
              </a:ext>
            </a:extLst>
          </p:cNvPr>
          <p:cNvSpPr/>
          <p:nvPr/>
        </p:nvSpPr>
        <p:spPr>
          <a:xfrm>
            <a:off x="553859" y="9018379"/>
            <a:ext cx="10576039" cy="6131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i="0" u="none" strike="noStrike" baseline="0" dirty="0">
                <a:solidFill>
                  <a:schemeClr val="tx1"/>
                </a:solidFill>
                <a:latin typeface="EYInterstate"/>
              </a:rPr>
              <a:t>Benefit of threshold limit to an individual is not extended to NRI</a:t>
            </a:r>
            <a:endParaRPr lang="en-IN" sz="7200" b="1" dirty="0">
              <a:solidFill>
                <a:schemeClr val="tx1"/>
              </a:solidFill>
            </a:endParaRPr>
          </a:p>
        </p:txBody>
      </p:sp>
      <p:sp>
        <p:nvSpPr>
          <p:cNvPr id="3" name="TextBox 2">
            <a:extLst>
              <a:ext uri="{FF2B5EF4-FFF2-40B4-BE49-F238E27FC236}">
                <a16:creationId xmlns:a16="http://schemas.microsoft.com/office/drawing/2014/main" id="{6BCB4B31-94CD-B179-4477-088A130511C9}"/>
              </a:ext>
            </a:extLst>
          </p:cNvPr>
          <p:cNvSpPr txBox="1"/>
          <p:nvPr/>
        </p:nvSpPr>
        <p:spPr>
          <a:xfrm>
            <a:off x="0" y="249104"/>
            <a:ext cx="12599988" cy="584775"/>
          </a:xfrm>
          <a:prstGeom prst="rect">
            <a:avLst/>
          </a:prstGeom>
          <a:noFill/>
        </p:spPr>
        <p:txBody>
          <a:bodyPr wrap="square" rtlCol="0">
            <a:spAutoFit/>
          </a:bodyPr>
          <a:lstStyle/>
          <a:p>
            <a:pPr algn="ctr"/>
            <a:r>
              <a:rPr lang="en-US" sz="3200" b="1" i="0" u="sng" strike="noStrike" baseline="0" dirty="0">
                <a:latin typeface="EYInterstate"/>
              </a:rPr>
              <a:t>Section 115D of the Act special provision for computing income of an NRI</a:t>
            </a:r>
          </a:p>
        </p:txBody>
      </p:sp>
      <p:grpSp>
        <p:nvGrpSpPr>
          <p:cNvPr id="7" name="Group 6">
            <a:extLst>
              <a:ext uri="{FF2B5EF4-FFF2-40B4-BE49-F238E27FC236}">
                <a16:creationId xmlns:a16="http://schemas.microsoft.com/office/drawing/2014/main" id="{49AE2CF3-61AA-A6CD-8B33-2B639989556F}"/>
              </a:ext>
            </a:extLst>
          </p:cNvPr>
          <p:cNvGrpSpPr/>
          <p:nvPr/>
        </p:nvGrpSpPr>
        <p:grpSpPr>
          <a:xfrm rot="5400000">
            <a:off x="2492435" y="-1155024"/>
            <a:ext cx="6393460" cy="10994792"/>
            <a:chOff x="5323856" y="4248016"/>
            <a:chExt cx="2500419" cy="838141"/>
          </a:xfrm>
        </p:grpSpPr>
        <p:sp>
          <p:nvSpPr>
            <p:cNvPr id="8" name="Freeform: Shape 7">
              <a:extLst>
                <a:ext uri="{FF2B5EF4-FFF2-40B4-BE49-F238E27FC236}">
                  <a16:creationId xmlns:a16="http://schemas.microsoft.com/office/drawing/2014/main" id="{C720764B-D6D6-D1C0-F3F7-A8AD846E0F98}"/>
                </a:ext>
              </a:extLst>
            </p:cNvPr>
            <p:cNvSpPr/>
            <p:nvPr/>
          </p:nvSpPr>
          <p:spPr>
            <a:xfrm rot="16200000">
              <a:off x="5582478" y="4438604"/>
              <a:ext cx="253348" cy="594541"/>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2"/>
            </a:lnRef>
            <a:fillRef idx="2">
              <a:schemeClr val="accent2"/>
            </a:fillRef>
            <a:effectRef idx="1">
              <a:schemeClr val="accent2"/>
            </a:effectRef>
            <a:fontRef idx="minor">
              <a:schemeClr val="dk1"/>
            </a:fontRef>
          </p:style>
          <p:txBody>
            <a:bodyPr spcFirstLastPara="0" vert="horz" wrap="square" lIns="18987" tIns="18987" rIns="18987" bIns="18987" numCol="1" spcCol="1270" anchor="ctr" anchorCtr="0">
              <a:noAutofit/>
            </a:bodyPr>
            <a:lstStyle/>
            <a:p>
              <a:pPr algn="ctr"/>
              <a:r>
                <a:rPr lang="en-US" sz="2400" b="1" dirty="0"/>
                <a:t>If the GTI consists only of </a:t>
              </a:r>
              <a:r>
                <a:rPr lang="en-IN" sz="2400" b="1" dirty="0"/>
                <a:t>investment income or  </a:t>
              </a:r>
              <a:r>
                <a:rPr lang="en-US" sz="2400" b="1" dirty="0"/>
                <a:t>income by way of LTCG or  </a:t>
              </a:r>
              <a:r>
                <a:rPr lang="en-IN" sz="2400" b="1" dirty="0"/>
                <a:t>both</a:t>
              </a:r>
            </a:p>
          </p:txBody>
        </p:sp>
        <p:sp>
          <p:nvSpPr>
            <p:cNvPr id="10" name="Freeform: Shape 9">
              <a:extLst>
                <a:ext uri="{FF2B5EF4-FFF2-40B4-BE49-F238E27FC236}">
                  <a16:creationId xmlns:a16="http://schemas.microsoft.com/office/drawing/2014/main" id="{D565DDC2-E5E1-D6E5-13C7-CDAB07EE1475}"/>
                </a:ext>
              </a:extLst>
            </p:cNvPr>
            <p:cNvSpPr/>
            <p:nvPr/>
          </p:nvSpPr>
          <p:spPr>
            <a:xfrm rot="16200000">
              <a:off x="5623443" y="3971711"/>
              <a:ext cx="209190" cy="808364"/>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4"/>
            </a:lnRef>
            <a:fillRef idx="2">
              <a:schemeClr val="accent4"/>
            </a:fillRef>
            <a:effectRef idx="1">
              <a:schemeClr val="accent4"/>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000000"/>
                  </a:solidFill>
                </a:rPr>
                <a:t>No deduction shall be allowed under Chapter VI-A and indexation to be ignored for LTCG</a:t>
              </a:r>
              <a:endParaRPr lang="en-IN" sz="2000" b="1" dirty="0"/>
            </a:p>
          </p:txBody>
        </p:sp>
        <p:sp>
          <p:nvSpPr>
            <p:cNvPr id="11" name="Freeform: Shape 10">
              <a:extLst>
                <a:ext uri="{FF2B5EF4-FFF2-40B4-BE49-F238E27FC236}">
                  <a16:creationId xmlns:a16="http://schemas.microsoft.com/office/drawing/2014/main" id="{784E43FD-FFEE-99B2-B48A-669459840122}"/>
                </a:ext>
              </a:extLst>
            </p:cNvPr>
            <p:cNvSpPr/>
            <p:nvPr/>
          </p:nvSpPr>
          <p:spPr>
            <a:xfrm rot="16200000">
              <a:off x="7439674" y="4505001"/>
              <a:ext cx="134150" cy="79883"/>
            </a:xfrm>
            <a:custGeom>
              <a:avLst/>
              <a:gdLst>
                <a:gd name="connsiteX0" fmla="*/ 0 w 296905"/>
                <a:gd name="connsiteY0" fmla="*/ 10447 h 20895"/>
                <a:gd name="connsiteX1" fmla="*/ 296905 w 296905"/>
                <a:gd name="connsiteY1" fmla="*/ 10447 h 20895"/>
              </a:gdLst>
              <a:ahLst/>
              <a:cxnLst>
                <a:cxn ang="0">
                  <a:pos x="connsiteX0" y="connsiteY0"/>
                </a:cxn>
                <a:cxn ang="0">
                  <a:pos x="connsiteX1" y="connsiteY1"/>
                </a:cxn>
              </a:cxnLst>
              <a:rect l="l" t="t" r="r" b="b"/>
              <a:pathLst>
                <a:path w="296905" h="20895">
                  <a:moveTo>
                    <a:pt x="0" y="10447"/>
                  </a:moveTo>
                  <a:lnTo>
                    <a:pt x="296905" y="1044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53729" tIns="3025" rIns="153730" bIns="302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2" name="Freeform: Shape 11">
              <a:extLst>
                <a:ext uri="{FF2B5EF4-FFF2-40B4-BE49-F238E27FC236}">
                  <a16:creationId xmlns:a16="http://schemas.microsoft.com/office/drawing/2014/main" id="{B2173080-9C29-3E24-F564-C07AA6517BA1}"/>
                </a:ext>
              </a:extLst>
            </p:cNvPr>
            <p:cNvSpPr/>
            <p:nvPr/>
          </p:nvSpPr>
          <p:spPr>
            <a:xfrm rot="16200000">
              <a:off x="7303938" y="3989987"/>
              <a:ext cx="229851" cy="745910"/>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6"/>
            </a:lnRef>
            <a:fillRef idx="2">
              <a:schemeClr val="accent6"/>
            </a:fillRef>
            <a:effectRef idx="1">
              <a:schemeClr val="accent6"/>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000000"/>
                  </a:solidFill>
                </a:rPr>
                <a:t>Deductions under Chapter VI-A shall be allowed only against such other income</a:t>
              </a:r>
              <a:endParaRPr lang="en-IN" sz="3200" b="1" dirty="0"/>
            </a:p>
          </p:txBody>
        </p:sp>
        <p:sp>
          <p:nvSpPr>
            <p:cNvPr id="13" name="Freeform: Shape 12">
              <a:extLst>
                <a:ext uri="{FF2B5EF4-FFF2-40B4-BE49-F238E27FC236}">
                  <a16:creationId xmlns:a16="http://schemas.microsoft.com/office/drawing/2014/main" id="{3DA2AE11-1FA7-9D6E-2061-844B29F81261}"/>
                </a:ext>
              </a:extLst>
            </p:cNvPr>
            <p:cNvSpPr/>
            <p:nvPr/>
          </p:nvSpPr>
          <p:spPr>
            <a:xfrm rot="2142401" flipV="1">
              <a:off x="5951634" y="4777287"/>
              <a:ext cx="719147" cy="13097"/>
            </a:xfrm>
            <a:custGeom>
              <a:avLst/>
              <a:gdLst>
                <a:gd name="connsiteX0" fmla="*/ 0 w 296905"/>
                <a:gd name="connsiteY0" fmla="*/ 10447 h 20895"/>
                <a:gd name="connsiteX1" fmla="*/ 296905 w 296905"/>
                <a:gd name="connsiteY1" fmla="*/ 10447 h 20895"/>
              </a:gdLst>
              <a:ahLst/>
              <a:cxnLst>
                <a:cxn ang="0">
                  <a:pos x="connsiteX0" y="connsiteY0"/>
                </a:cxn>
                <a:cxn ang="0">
                  <a:pos x="connsiteX1" y="connsiteY1"/>
                </a:cxn>
              </a:cxnLst>
              <a:rect l="l" t="t" r="r" b="b"/>
              <a:pathLst>
                <a:path w="296905" h="20895">
                  <a:moveTo>
                    <a:pt x="0" y="10447"/>
                  </a:moveTo>
                  <a:lnTo>
                    <a:pt x="296905" y="1044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53730" tIns="3024" rIns="153729" bIns="3025"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4" name="Freeform: Shape 13">
              <a:extLst>
                <a:ext uri="{FF2B5EF4-FFF2-40B4-BE49-F238E27FC236}">
                  <a16:creationId xmlns:a16="http://schemas.microsoft.com/office/drawing/2014/main" id="{670BCBC8-C59E-9C9E-1967-908587680929}"/>
                </a:ext>
              </a:extLst>
            </p:cNvPr>
            <p:cNvSpPr/>
            <p:nvPr/>
          </p:nvSpPr>
          <p:spPr>
            <a:xfrm rot="16200000">
              <a:off x="7401366" y="4386077"/>
              <a:ext cx="199785" cy="646032"/>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2"/>
            </a:lnRef>
            <a:fillRef idx="2">
              <a:schemeClr val="accent2"/>
            </a:fillRef>
            <a:effectRef idx="1">
              <a:schemeClr val="accent2"/>
            </a:effectRef>
            <a:fontRef idx="minor">
              <a:schemeClr val="dk1"/>
            </a:fontRef>
          </p:style>
          <p:txBody>
            <a:bodyPr spcFirstLastPara="0" vert="horz" wrap="square" lIns="18987" tIns="18987" rIns="18987" bIns="18987" numCol="1" spcCol="1270" anchor="ctr" anchorCtr="0">
              <a:noAutofit/>
            </a:bodyPr>
            <a:lstStyle/>
            <a:p>
              <a:pPr algn="ctr"/>
              <a:r>
                <a:rPr lang="en-US" sz="2400" b="1" i="0" u="none" strike="noStrike" baseline="0" dirty="0">
                  <a:solidFill>
                    <a:srgbClr val="000000"/>
                  </a:solidFill>
                </a:rPr>
                <a:t>If the GTI includes income other than specified above</a:t>
              </a:r>
              <a:endParaRPr lang="en-US" sz="4000" b="1" i="0" u="none" strike="noStrike" baseline="0" dirty="0">
                <a:solidFill>
                  <a:srgbClr val="000000"/>
                </a:solidFill>
              </a:endParaRPr>
            </a:p>
          </p:txBody>
        </p:sp>
        <p:sp>
          <p:nvSpPr>
            <p:cNvPr id="15" name="Freeform: Shape 14">
              <a:extLst>
                <a:ext uri="{FF2B5EF4-FFF2-40B4-BE49-F238E27FC236}">
                  <a16:creationId xmlns:a16="http://schemas.microsoft.com/office/drawing/2014/main" id="{0C3CF3DA-2711-15FD-A664-00824694D5B2}"/>
                </a:ext>
              </a:extLst>
            </p:cNvPr>
            <p:cNvSpPr/>
            <p:nvPr/>
          </p:nvSpPr>
          <p:spPr>
            <a:xfrm rot="18280373" flipV="1">
              <a:off x="6864770" y="4755709"/>
              <a:ext cx="166215" cy="26484"/>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9" tIns="1584" rIns="181098"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6" name="Freeform: Shape 15">
              <a:extLst>
                <a:ext uri="{FF2B5EF4-FFF2-40B4-BE49-F238E27FC236}">
                  <a16:creationId xmlns:a16="http://schemas.microsoft.com/office/drawing/2014/main" id="{5EDC7A7E-19D3-A7E1-E08D-D1D85FA464B2}"/>
                </a:ext>
              </a:extLst>
            </p:cNvPr>
            <p:cNvSpPr/>
            <p:nvPr/>
          </p:nvSpPr>
          <p:spPr>
            <a:xfrm rot="16200000">
              <a:off x="6589265" y="4361373"/>
              <a:ext cx="267739" cy="1181829"/>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2D2D38"/>
                  </a:solidFill>
                </a:rPr>
                <a:t>No deduction in respect of any expenditure or allowance shall be allowed under any provision of this Act in computing the investment income of NRI</a:t>
              </a:r>
              <a:endParaRPr lang="en-IN" sz="2400" b="1" dirty="0"/>
            </a:p>
          </p:txBody>
        </p:sp>
      </p:grpSp>
      <p:sp>
        <p:nvSpPr>
          <p:cNvPr id="23" name="Freeform: Shape 22">
            <a:extLst>
              <a:ext uri="{FF2B5EF4-FFF2-40B4-BE49-F238E27FC236}">
                <a16:creationId xmlns:a16="http://schemas.microsoft.com/office/drawing/2014/main" id="{9D52C160-A383-8CA9-EAF6-4790381F1680}"/>
              </a:ext>
            </a:extLst>
          </p:cNvPr>
          <p:cNvSpPr/>
          <p:nvPr/>
        </p:nvSpPr>
        <p:spPr>
          <a:xfrm flipV="1">
            <a:off x="6448533" y="1806030"/>
            <a:ext cx="1683921"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Tree>
    <p:extLst>
      <p:ext uri="{BB962C8B-B14F-4D97-AF65-F5344CB8AC3E}">
        <p14:creationId xmlns:p14="http://schemas.microsoft.com/office/powerpoint/2010/main" val="5496804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196FE6-1828-9C31-B73B-0F30FAAC04AF}"/>
              </a:ext>
            </a:extLst>
          </p:cNvPr>
          <p:cNvSpPr/>
          <p:nvPr/>
        </p:nvSpPr>
        <p:spPr>
          <a:xfrm>
            <a:off x="345667" y="9018379"/>
            <a:ext cx="12062528" cy="6131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b="1" i="0" u="none" strike="noStrike" baseline="0" dirty="0">
                <a:solidFill>
                  <a:schemeClr val="tx1"/>
                </a:solidFill>
                <a:latin typeface="EYInterstate"/>
              </a:rPr>
              <a:t>Benefit of threshold limit and Chapter VI-A deductions to an individual is not extended to NRI</a:t>
            </a:r>
            <a:endParaRPr lang="en-IN" sz="8800" b="1" dirty="0">
              <a:solidFill>
                <a:schemeClr val="tx1"/>
              </a:solidFill>
            </a:endParaRPr>
          </a:p>
        </p:txBody>
      </p:sp>
      <p:sp>
        <p:nvSpPr>
          <p:cNvPr id="3" name="TextBox 2">
            <a:extLst>
              <a:ext uri="{FF2B5EF4-FFF2-40B4-BE49-F238E27FC236}">
                <a16:creationId xmlns:a16="http://schemas.microsoft.com/office/drawing/2014/main" id="{6BCB4B31-94CD-B179-4477-088A130511C9}"/>
              </a:ext>
            </a:extLst>
          </p:cNvPr>
          <p:cNvSpPr txBox="1"/>
          <p:nvPr/>
        </p:nvSpPr>
        <p:spPr>
          <a:xfrm>
            <a:off x="344499" y="200139"/>
            <a:ext cx="12062528" cy="646331"/>
          </a:xfrm>
          <a:prstGeom prst="rect">
            <a:avLst/>
          </a:prstGeom>
          <a:noFill/>
        </p:spPr>
        <p:txBody>
          <a:bodyPr wrap="square" rtlCol="0">
            <a:spAutoFit/>
          </a:bodyPr>
          <a:lstStyle/>
          <a:p>
            <a:r>
              <a:rPr lang="en-US" sz="3600" b="1" i="0" u="sng" strike="noStrike" baseline="0" dirty="0">
                <a:latin typeface="EYInterstate"/>
              </a:rPr>
              <a:t>Section 115E of the Act —tax on investment income and LTCG</a:t>
            </a:r>
            <a:r>
              <a:rPr lang="en-IN" sz="3600" b="1" i="0" u="sng" strike="noStrike" baseline="0" dirty="0">
                <a:solidFill>
                  <a:schemeClr val="accent6">
                    <a:lumMod val="75000"/>
                  </a:schemeClr>
                </a:solidFill>
                <a:latin typeface="EYInterstate"/>
              </a:rPr>
              <a:t> </a:t>
            </a:r>
            <a:endParaRPr lang="en-US" sz="3600" b="1" i="0" u="sng" strike="noStrike" baseline="0" dirty="0">
              <a:solidFill>
                <a:schemeClr val="accent6">
                  <a:lumMod val="75000"/>
                </a:schemeClr>
              </a:solidFill>
              <a:latin typeface="EYInterstate"/>
            </a:endParaRPr>
          </a:p>
        </p:txBody>
      </p:sp>
      <p:grpSp>
        <p:nvGrpSpPr>
          <p:cNvPr id="7" name="Group 6">
            <a:extLst>
              <a:ext uri="{FF2B5EF4-FFF2-40B4-BE49-F238E27FC236}">
                <a16:creationId xmlns:a16="http://schemas.microsoft.com/office/drawing/2014/main" id="{49AE2CF3-61AA-A6CD-8B33-2B639989556F}"/>
              </a:ext>
            </a:extLst>
          </p:cNvPr>
          <p:cNvGrpSpPr/>
          <p:nvPr/>
        </p:nvGrpSpPr>
        <p:grpSpPr>
          <a:xfrm rot="5400000">
            <a:off x="2634463" y="-942076"/>
            <a:ext cx="7177136" cy="12062529"/>
            <a:chOff x="5323856" y="4248016"/>
            <a:chExt cx="2500419" cy="838141"/>
          </a:xfrm>
        </p:grpSpPr>
        <p:sp>
          <p:nvSpPr>
            <p:cNvPr id="8" name="Freeform: Shape 7">
              <a:extLst>
                <a:ext uri="{FF2B5EF4-FFF2-40B4-BE49-F238E27FC236}">
                  <a16:creationId xmlns:a16="http://schemas.microsoft.com/office/drawing/2014/main" id="{C720764B-D6D6-D1C0-F3F7-A8AD846E0F98}"/>
                </a:ext>
              </a:extLst>
            </p:cNvPr>
            <p:cNvSpPr/>
            <p:nvPr/>
          </p:nvSpPr>
          <p:spPr>
            <a:xfrm rot="16200000">
              <a:off x="5582478" y="4438604"/>
              <a:ext cx="253348" cy="594541"/>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2"/>
            </a:lnRef>
            <a:fillRef idx="2">
              <a:schemeClr val="accent2"/>
            </a:fillRef>
            <a:effectRef idx="1">
              <a:schemeClr val="accent2"/>
            </a:effectRef>
            <a:fontRef idx="minor">
              <a:schemeClr val="dk1"/>
            </a:fontRef>
          </p:style>
          <p:txBody>
            <a:bodyPr spcFirstLastPara="0" vert="horz" wrap="square" lIns="18987" tIns="18987" rIns="18987" bIns="18987" numCol="1" spcCol="1270" anchor="ctr" anchorCtr="0">
              <a:noAutofit/>
            </a:bodyPr>
            <a:lstStyle/>
            <a:p>
              <a:r>
                <a:rPr lang="en-IN" sz="2000" b="1" i="0" u="none" strike="noStrike" baseline="0" dirty="0">
                  <a:solidFill>
                    <a:srgbClr val="000000"/>
                  </a:solidFill>
                  <a:latin typeface="EYInterstate"/>
                </a:rPr>
                <a:t>(a) Any income </a:t>
              </a:r>
            </a:p>
            <a:p>
              <a:pPr marL="285750" indent="-285750">
                <a:buFont typeface="Wingdings" panose="05000000000000000000" pitchFamily="2" charset="2"/>
                <a:buChar char="Ø"/>
              </a:pPr>
              <a:r>
                <a:rPr lang="en-IN" sz="2000" b="1" i="0" u="none" strike="noStrike" baseline="0" dirty="0">
                  <a:solidFill>
                    <a:srgbClr val="000000"/>
                  </a:solidFill>
                  <a:latin typeface="EYInterstate"/>
                </a:rPr>
                <a:t>From investment; or</a:t>
              </a:r>
            </a:p>
            <a:p>
              <a:pPr marL="285750" indent="-285750">
                <a:buFont typeface="Wingdings" panose="05000000000000000000" pitchFamily="2" charset="2"/>
                <a:buChar char="Ø"/>
              </a:pPr>
              <a:r>
                <a:rPr lang="en-US" sz="2000" b="1" i="0" u="none" strike="noStrike" baseline="0" dirty="0">
                  <a:solidFill>
                    <a:srgbClr val="000000"/>
                  </a:solidFill>
                  <a:latin typeface="EYInterstate"/>
                </a:rPr>
                <a:t>LTCG of an asset other than the specified asset</a:t>
              </a:r>
              <a:endParaRPr lang="en-IN" sz="2800" b="1" dirty="0"/>
            </a:p>
          </p:txBody>
        </p:sp>
        <p:sp>
          <p:nvSpPr>
            <p:cNvPr id="10" name="Freeform: Shape 9">
              <a:extLst>
                <a:ext uri="{FF2B5EF4-FFF2-40B4-BE49-F238E27FC236}">
                  <a16:creationId xmlns:a16="http://schemas.microsoft.com/office/drawing/2014/main" id="{D565DDC2-E5E1-D6E5-13C7-CDAB07EE1475}"/>
                </a:ext>
              </a:extLst>
            </p:cNvPr>
            <p:cNvSpPr/>
            <p:nvPr/>
          </p:nvSpPr>
          <p:spPr>
            <a:xfrm rot="16200000">
              <a:off x="5623443" y="3971711"/>
              <a:ext cx="209190" cy="808364"/>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4"/>
            </a:lnRef>
            <a:fillRef idx="2">
              <a:schemeClr val="accent4"/>
            </a:fillRef>
            <a:effectRef idx="1">
              <a:schemeClr val="accent4"/>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000000"/>
                  </a:solidFill>
                  <a:latin typeface="EYInterstate"/>
                </a:rPr>
                <a:t>The tax shall be calculated at the rate of 20%</a:t>
              </a:r>
              <a:endParaRPr lang="en-IN" sz="2800" b="1" dirty="0"/>
            </a:p>
          </p:txBody>
        </p:sp>
        <p:sp>
          <p:nvSpPr>
            <p:cNvPr id="11" name="Freeform: Shape 10">
              <a:extLst>
                <a:ext uri="{FF2B5EF4-FFF2-40B4-BE49-F238E27FC236}">
                  <a16:creationId xmlns:a16="http://schemas.microsoft.com/office/drawing/2014/main" id="{784E43FD-FFEE-99B2-B48A-669459840122}"/>
                </a:ext>
              </a:extLst>
            </p:cNvPr>
            <p:cNvSpPr/>
            <p:nvPr/>
          </p:nvSpPr>
          <p:spPr>
            <a:xfrm rot="16200000">
              <a:off x="7439674" y="4505001"/>
              <a:ext cx="134150" cy="79883"/>
            </a:xfrm>
            <a:custGeom>
              <a:avLst/>
              <a:gdLst>
                <a:gd name="connsiteX0" fmla="*/ 0 w 296905"/>
                <a:gd name="connsiteY0" fmla="*/ 10447 h 20895"/>
                <a:gd name="connsiteX1" fmla="*/ 296905 w 296905"/>
                <a:gd name="connsiteY1" fmla="*/ 10447 h 20895"/>
              </a:gdLst>
              <a:ahLst/>
              <a:cxnLst>
                <a:cxn ang="0">
                  <a:pos x="connsiteX0" y="connsiteY0"/>
                </a:cxn>
                <a:cxn ang="0">
                  <a:pos x="connsiteX1" y="connsiteY1"/>
                </a:cxn>
              </a:cxnLst>
              <a:rect l="l" t="t" r="r" b="b"/>
              <a:pathLst>
                <a:path w="296905" h="20895">
                  <a:moveTo>
                    <a:pt x="0" y="10447"/>
                  </a:moveTo>
                  <a:lnTo>
                    <a:pt x="296905" y="1044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53729" tIns="3025" rIns="153730" bIns="302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2" name="Freeform: Shape 11">
              <a:extLst>
                <a:ext uri="{FF2B5EF4-FFF2-40B4-BE49-F238E27FC236}">
                  <a16:creationId xmlns:a16="http://schemas.microsoft.com/office/drawing/2014/main" id="{B2173080-9C29-3E24-F564-C07AA6517BA1}"/>
                </a:ext>
              </a:extLst>
            </p:cNvPr>
            <p:cNvSpPr/>
            <p:nvPr/>
          </p:nvSpPr>
          <p:spPr>
            <a:xfrm rot="16200000">
              <a:off x="7257409" y="3946328"/>
              <a:ext cx="265177" cy="868554"/>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6"/>
            </a:lnRef>
            <a:fillRef idx="2">
              <a:schemeClr val="accent6"/>
            </a:fillRef>
            <a:effectRef idx="1">
              <a:schemeClr val="accent6"/>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000000"/>
                  </a:solidFill>
                  <a:latin typeface="EYInterstate"/>
                </a:rPr>
                <a:t>The tax payable shall be the amount of income tax with which he would have been charged, had his total income been reduced by the amount o income referred to in (a) and (b).</a:t>
              </a:r>
              <a:endParaRPr lang="en-IN" sz="4000" b="1" dirty="0"/>
            </a:p>
          </p:txBody>
        </p:sp>
        <p:sp>
          <p:nvSpPr>
            <p:cNvPr id="13" name="Freeform: Shape 12">
              <a:extLst>
                <a:ext uri="{FF2B5EF4-FFF2-40B4-BE49-F238E27FC236}">
                  <a16:creationId xmlns:a16="http://schemas.microsoft.com/office/drawing/2014/main" id="{3DA2AE11-1FA7-9D6E-2061-844B29F81261}"/>
                </a:ext>
              </a:extLst>
            </p:cNvPr>
            <p:cNvSpPr/>
            <p:nvPr/>
          </p:nvSpPr>
          <p:spPr>
            <a:xfrm rot="2142401" flipV="1">
              <a:off x="5951634" y="4777287"/>
              <a:ext cx="719147" cy="13097"/>
            </a:xfrm>
            <a:custGeom>
              <a:avLst/>
              <a:gdLst>
                <a:gd name="connsiteX0" fmla="*/ 0 w 296905"/>
                <a:gd name="connsiteY0" fmla="*/ 10447 h 20895"/>
                <a:gd name="connsiteX1" fmla="*/ 296905 w 296905"/>
                <a:gd name="connsiteY1" fmla="*/ 10447 h 20895"/>
              </a:gdLst>
              <a:ahLst/>
              <a:cxnLst>
                <a:cxn ang="0">
                  <a:pos x="connsiteX0" y="connsiteY0"/>
                </a:cxn>
                <a:cxn ang="0">
                  <a:pos x="connsiteX1" y="connsiteY1"/>
                </a:cxn>
              </a:cxnLst>
              <a:rect l="l" t="t" r="r" b="b"/>
              <a:pathLst>
                <a:path w="296905" h="20895">
                  <a:moveTo>
                    <a:pt x="0" y="10447"/>
                  </a:moveTo>
                  <a:lnTo>
                    <a:pt x="296905" y="1044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53730" tIns="3024" rIns="153729" bIns="3025"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4" name="Freeform: Shape 13">
              <a:extLst>
                <a:ext uri="{FF2B5EF4-FFF2-40B4-BE49-F238E27FC236}">
                  <a16:creationId xmlns:a16="http://schemas.microsoft.com/office/drawing/2014/main" id="{670BCBC8-C59E-9C9E-1967-908587680929}"/>
                </a:ext>
              </a:extLst>
            </p:cNvPr>
            <p:cNvSpPr/>
            <p:nvPr/>
          </p:nvSpPr>
          <p:spPr>
            <a:xfrm rot="16200000">
              <a:off x="7311389" y="4476054"/>
              <a:ext cx="229602" cy="495894"/>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accent2"/>
            </a:lnRef>
            <a:fillRef idx="2">
              <a:schemeClr val="accent2"/>
            </a:fillRef>
            <a:effectRef idx="1">
              <a:schemeClr val="accent2"/>
            </a:effectRef>
            <a:fontRef idx="minor">
              <a:schemeClr val="dk1"/>
            </a:fontRef>
          </p:style>
          <p:txBody>
            <a:bodyPr spcFirstLastPara="0" vert="horz" wrap="square" lIns="18987" tIns="18987" rIns="18987" bIns="18987" numCol="1" spcCol="1270" anchor="ctr" anchorCtr="0">
              <a:noAutofit/>
            </a:bodyPr>
            <a:lstStyle/>
            <a:p>
              <a:pPr algn="ctr"/>
              <a:r>
                <a:rPr lang="en-US" sz="2400" b="1" i="0" u="none" strike="noStrike" baseline="0" dirty="0">
                  <a:solidFill>
                    <a:srgbClr val="000000"/>
                  </a:solidFill>
                  <a:latin typeface="EYInterstate"/>
                </a:rPr>
                <a:t>(c) Income other than covered under (a) and (b)</a:t>
              </a:r>
              <a:endParaRPr lang="en-US" sz="4800" b="1" i="0" u="none" strike="noStrike" baseline="0" dirty="0">
                <a:solidFill>
                  <a:srgbClr val="000000"/>
                </a:solidFill>
              </a:endParaRPr>
            </a:p>
          </p:txBody>
        </p:sp>
        <p:sp>
          <p:nvSpPr>
            <p:cNvPr id="15" name="Freeform: Shape 14">
              <a:extLst>
                <a:ext uri="{FF2B5EF4-FFF2-40B4-BE49-F238E27FC236}">
                  <a16:creationId xmlns:a16="http://schemas.microsoft.com/office/drawing/2014/main" id="{0C3CF3DA-2711-15FD-A664-00824694D5B2}"/>
                </a:ext>
              </a:extLst>
            </p:cNvPr>
            <p:cNvSpPr/>
            <p:nvPr/>
          </p:nvSpPr>
          <p:spPr>
            <a:xfrm rot="18280373" flipV="1">
              <a:off x="6864770" y="4755709"/>
              <a:ext cx="166215" cy="26484"/>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9" tIns="1584" rIns="181098"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16" name="Freeform: Shape 15">
              <a:extLst>
                <a:ext uri="{FF2B5EF4-FFF2-40B4-BE49-F238E27FC236}">
                  <a16:creationId xmlns:a16="http://schemas.microsoft.com/office/drawing/2014/main" id="{5EDC7A7E-19D3-A7E1-E08D-D1D85FA464B2}"/>
                </a:ext>
              </a:extLst>
            </p:cNvPr>
            <p:cNvSpPr/>
            <p:nvPr/>
          </p:nvSpPr>
          <p:spPr>
            <a:xfrm rot="16200000">
              <a:off x="6499683" y="4630120"/>
              <a:ext cx="267739" cy="644336"/>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000000"/>
                  </a:solidFill>
                  <a:latin typeface="EYInterstate"/>
                </a:rPr>
                <a:t>Where the GTI of an NRI includes</a:t>
              </a:r>
              <a:endParaRPr lang="en-IN" sz="3200" b="1" dirty="0"/>
            </a:p>
          </p:txBody>
        </p:sp>
      </p:grpSp>
      <p:sp>
        <p:nvSpPr>
          <p:cNvPr id="23" name="Freeform: Shape 22">
            <a:extLst>
              <a:ext uri="{FF2B5EF4-FFF2-40B4-BE49-F238E27FC236}">
                <a16:creationId xmlns:a16="http://schemas.microsoft.com/office/drawing/2014/main" id="{9D52C160-A383-8CA9-EAF6-4790381F1680}"/>
              </a:ext>
            </a:extLst>
          </p:cNvPr>
          <p:cNvSpPr/>
          <p:nvPr/>
        </p:nvSpPr>
        <p:spPr>
          <a:xfrm flipV="1">
            <a:off x="7063519" y="2291376"/>
            <a:ext cx="1845038"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4" name="Freeform: Shape 3">
            <a:extLst>
              <a:ext uri="{FF2B5EF4-FFF2-40B4-BE49-F238E27FC236}">
                <a16:creationId xmlns:a16="http://schemas.microsoft.com/office/drawing/2014/main" id="{34A0B8DE-C5EA-D451-B004-B5CE02ACA7F0}"/>
              </a:ext>
            </a:extLst>
          </p:cNvPr>
          <p:cNvSpPr/>
          <p:nvPr/>
        </p:nvSpPr>
        <p:spPr>
          <a:xfrm>
            <a:off x="5078354" y="4760126"/>
            <a:ext cx="2620794" cy="1016235"/>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000000"/>
                </a:solidFill>
                <a:latin typeface="EYInterstate"/>
              </a:rPr>
              <a:t>(b) Income by way of LTCG</a:t>
            </a:r>
            <a:endParaRPr lang="en-IN" sz="4000" b="1" dirty="0"/>
          </a:p>
        </p:txBody>
      </p:sp>
      <p:sp>
        <p:nvSpPr>
          <p:cNvPr id="5" name="Freeform: Shape 4">
            <a:extLst>
              <a:ext uri="{FF2B5EF4-FFF2-40B4-BE49-F238E27FC236}">
                <a16:creationId xmlns:a16="http://schemas.microsoft.com/office/drawing/2014/main" id="{074F683E-4CCC-FA2B-D06C-63695CBA7FE9}"/>
              </a:ext>
            </a:extLst>
          </p:cNvPr>
          <p:cNvSpPr/>
          <p:nvPr/>
        </p:nvSpPr>
        <p:spPr>
          <a:xfrm flipV="1">
            <a:off x="4009418" y="5040067"/>
            <a:ext cx="1068936"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6" name="Freeform: Shape 5">
            <a:extLst>
              <a:ext uri="{FF2B5EF4-FFF2-40B4-BE49-F238E27FC236}">
                <a16:creationId xmlns:a16="http://schemas.microsoft.com/office/drawing/2014/main" id="{79BEE01E-7A62-C892-AD13-0FBEAF258349}"/>
              </a:ext>
            </a:extLst>
          </p:cNvPr>
          <p:cNvSpPr/>
          <p:nvPr/>
        </p:nvSpPr>
        <p:spPr>
          <a:xfrm flipV="1">
            <a:off x="7674337" y="4887361"/>
            <a:ext cx="1234219" cy="583589"/>
          </a:xfrm>
          <a:custGeom>
            <a:avLst/>
            <a:gdLst>
              <a:gd name="connsiteX0" fmla="*/ 0 w 354524"/>
              <a:gd name="connsiteY0" fmla="*/ 10447 h 20895"/>
              <a:gd name="connsiteX1" fmla="*/ 354524 w 354524"/>
              <a:gd name="connsiteY1" fmla="*/ 10447 h 20895"/>
            </a:gdLst>
            <a:ahLst/>
            <a:cxnLst>
              <a:cxn ang="0">
                <a:pos x="connsiteX0" y="connsiteY0"/>
              </a:cxn>
              <a:cxn ang="0">
                <a:pos x="connsiteX1" y="connsiteY1"/>
              </a:cxn>
            </a:cxnLst>
            <a:rect l="l" t="t" r="r" b="b"/>
            <a:pathLst>
              <a:path w="354524" h="20895">
                <a:moveTo>
                  <a:pt x="0" y="10447"/>
                </a:moveTo>
                <a:lnTo>
                  <a:pt x="354524" y="10447"/>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1098" tIns="1584" rIns="181099" bIns="1584" numCol="1" spcCol="1270" anchor="ctr" anchorCtr="0">
            <a:noAutofit/>
          </a:bodyPr>
          <a:lstStyle/>
          <a:p>
            <a:pPr marL="0" lvl="0" indent="0" algn="ctr" defTabSz="222250">
              <a:lnSpc>
                <a:spcPct val="90000"/>
              </a:lnSpc>
              <a:spcBef>
                <a:spcPct val="0"/>
              </a:spcBef>
              <a:spcAft>
                <a:spcPct val="35000"/>
              </a:spcAft>
              <a:buNone/>
            </a:pPr>
            <a:endParaRPr lang="en-IN" sz="500" kern="1200"/>
          </a:p>
        </p:txBody>
      </p:sp>
      <p:sp>
        <p:nvSpPr>
          <p:cNvPr id="9" name="Freeform: Shape 8">
            <a:extLst>
              <a:ext uri="{FF2B5EF4-FFF2-40B4-BE49-F238E27FC236}">
                <a16:creationId xmlns:a16="http://schemas.microsoft.com/office/drawing/2014/main" id="{1A2A0D57-4799-E0B1-7D30-5F1E76F50D8B}"/>
              </a:ext>
            </a:extLst>
          </p:cNvPr>
          <p:cNvSpPr/>
          <p:nvPr/>
        </p:nvSpPr>
        <p:spPr>
          <a:xfrm>
            <a:off x="8871170" y="4607421"/>
            <a:ext cx="2620794" cy="1016235"/>
          </a:xfrm>
          <a:custGeom>
            <a:avLst/>
            <a:gdLst>
              <a:gd name="connsiteX0" fmla="*/ 0 w 602729"/>
              <a:gd name="connsiteY0" fmla="*/ 30136 h 301364"/>
              <a:gd name="connsiteX1" fmla="*/ 30136 w 602729"/>
              <a:gd name="connsiteY1" fmla="*/ 0 h 301364"/>
              <a:gd name="connsiteX2" fmla="*/ 572593 w 602729"/>
              <a:gd name="connsiteY2" fmla="*/ 0 h 301364"/>
              <a:gd name="connsiteX3" fmla="*/ 602729 w 602729"/>
              <a:gd name="connsiteY3" fmla="*/ 30136 h 301364"/>
              <a:gd name="connsiteX4" fmla="*/ 602729 w 602729"/>
              <a:gd name="connsiteY4" fmla="*/ 271228 h 301364"/>
              <a:gd name="connsiteX5" fmla="*/ 572593 w 602729"/>
              <a:gd name="connsiteY5" fmla="*/ 301364 h 301364"/>
              <a:gd name="connsiteX6" fmla="*/ 30136 w 602729"/>
              <a:gd name="connsiteY6" fmla="*/ 301364 h 301364"/>
              <a:gd name="connsiteX7" fmla="*/ 0 w 602729"/>
              <a:gd name="connsiteY7" fmla="*/ 271228 h 301364"/>
              <a:gd name="connsiteX8" fmla="*/ 0 w 602729"/>
              <a:gd name="connsiteY8" fmla="*/ 30136 h 30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2729" h="301364">
                <a:moveTo>
                  <a:pt x="0" y="30136"/>
                </a:moveTo>
                <a:cubicBezTo>
                  <a:pt x="0" y="13492"/>
                  <a:pt x="13492" y="0"/>
                  <a:pt x="30136" y="0"/>
                </a:cubicBezTo>
                <a:lnTo>
                  <a:pt x="572593" y="0"/>
                </a:lnTo>
                <a:cubicBezTo>
                  <a:pt x="589237" y="0"/>
                  <a:pt x="602729" y="13492"/>
                  <a:pt x="602729" y="30136"/>
                </a:cubicBezTo>
                <a:lnTo>
                  <a:pt x="602729" y="271228"/>
                </a:lnTo>
                <a:cubicBezTo>
                  <a:pt x="602729" y="287872"/>
                  <a:pt x="589237" y="301364"/>
                  <a:pt x="572593" y="301364"/>
                </a:cubicBezTo>
                <a:lnTo>
                  <a:pt x="30136" y="301364"/>
                </a:lnTo>
                <a:cubicBezTo>
                  <a:pt x="13492" y="301364"/>
                  <a:pt x="0" y="287872"/>
                  <a:pt x="0" y="271228"/>
                </a:cubicBezTo>
                <a:lnTo>
                  <a:pt x="0" y="30136"/>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18987" tIns="18987" rIns="18987" bIns="18987" numCol="1" spcCol="1270" anchor="ctr" anchorCtr="0">
            <a:noAutofit/>
          </a:bodyPr>
          <a:lstStyle/>
          <a:p>
            <a:pPr algn="ctr" defTabSz="711200">
              <a:lnSpc>
                <a:spcPct val="90000"/>
              </a:lnSpc>
              <a:spcBef>
                <a:spcPct val="0"/>
              </a:spcBef>
              <a:spcAft>
                <a:spcPct val="35000"/>
              </a:spcAft>
            </a:pPr>
            <a:r>
              <a:rPr lang="en-US" sz="2400" b="1" i="0" u="none" strike="noStrike" baseline="0" dirty="0">
                <a:solidFill>
                  <a:srgbClr val="000000"/>
                </a:solidFill>
                <a:latin typeface="EYInterstate"/>
              </a:rPr>
              <a:t>The tax shall be calculated at the rate of 10%</a:t>
            </a:r>
            <a:endParaRPr lang="en-IN" sz="4800" b="1" dirty="0"/>
          </a:p>
        </p:txBody>
      </p:sp>
    </p:spTree>
    <p:extLst>
      <p:ext uri="{BB962C8B-B14F-4D97-AF65-F5344CB8AC3E}">
        <p14:creationId xmlns:p14="http://schemas.microsoft.com/office/powerpoint/2010/main" val="39920249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227330E-4B6B-CE22-0AE2-547DEDCE49AF}"/>
              </a:ext>
            </a:extLst>
          </p:cNvPr>
          <p:cNvSpPr txBox="1"/>
          <p:nvPr/>
        </p:nvSpPr>
        <p:spPr>
          <a:xfrm>
            <a:off x="344499" y="200139"/>
            <a:ext cx="12062528" cy="553998"/>
          </a:xfrm>
          <a:prstGeom prst="rect">
            <a:avLst/>
          </a:prstGeom>
          <a:noFill/>
        </p:spPr>
        <p:txBody>
          <a:bodyPr wrap="square" rtlCol="0">
            <a:spAutoFit/>
          </a:bodyPr>
          <a:lstStyle/>
          <a:p>
            <a:r>
              <a:rPr lang="en-US" sz="3000" b="1" i="0" u="none" strike="noStrike" baseline="0" dirty="0">
                <a:latin typeface="EYInterstate"/>
              </a:rPr>
              <a:t>Section 115F of the Act —capital gains not to be charged in certain cases</a:t>
            </a:r>
            <a:endParaRPr lang="en-US" sz="3000" b="1" i="0" u="sng" strike="noStrike" baseline="0" dirty="0">
              <a:latin typeface="EYInterstate"/>
            </a:endParaRPr>
          </a:p>
        </p:txBody>
      </p:sp>
      <p:graphicFrame>
        <p:nvGraphicFramePr>
          <p:cNvPr id="6" name="Diagram 5">
            <a:extLst>
              <a:ext uri="{FF2B5EF4-FFF2-40B4-BE49-F238E27FC236}">
                <a16:creationId xmlns:a16="http://schemas.microsoft.com/office/drawing/2014/main" id="{DD2A4915-B695-B35D-3DA4-01590C4E0ED2}"/>
              </a:ext>
            </a:extLst>
          </p:cNvPr>
          <p:cNvGraphicFramePr/>
          <p:nvPr>
            <p:extLst>
              <p:ext uri="{D42A27DB-BD31-4B8C-83A1-F6EECF244321}">
                <p14:modId xmlns:p14="http://schemas.microsoft.com/office/powerpoint/2010/main" val="1435418364"/>
              </p:ext>
            </p:extLst>
          </p:nvPr>
        </p:nvGraphicFramePr>
        <p:xfrm>
          <a:off x="344499" y="1195212"/>
          <a:ext cx="12062528" cy="77879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36D9FF8A-9BA7-7CF5-B777-E340C5142058}"/>
              </a:ext>
            </a:extLst>
          </p:cNvPr>
          <p:cNvSpPr txBox="1"/>
          <p:nvPr/>
        </p:nvSpPr>
        <p:spPr>
          <a:xfrm>
            <a:off x="2024254" y="7150706"/>
            <a:ext cx="763525" cy="646331"/>
          </a:xfrm>
          <a:prstGeom prst="rect">
            <a:avLst/>
          </a:prstGeom>
          <a:noFill/>
        </p:spPr>
        <p:txBody>
          <a:bodyPr wrap="square" rtlCol="0">
            <a:spAutoFit/>
          </a:bodyPr>
          <a:lstStyle/>
          <a:p>
            <a:r>
              <a:rPr lang="en-IN" sz="3600" dirty="0">
                <a:solidFill>
                  <a:schemeClr val="bg1"/>
                </a:solidFill>
              </a:rPr>
              <a:t>5</a:t>
            </a:r>
          </a:p>
        </p:txBody>
      </p:sp>
      <p:sp>
        <p:nvSpPr>
          <p:cNvPr id="10" name="TextBox 9">
            <a:extLst>
              <a:ext uri="{FF2B5EF4-FFF2-40B4-BE49-F238E27FC236}">
                <a16:creationId xmlns:a16="http://schemas.microsoft.com/office/drawing/2014/main" id="{201E871B-D708-0AC3-DFF5-106AF7C26ACE}"/>
              </a:ext>
            </a:extLst>
          </p:cNvPr>
          <p:cNvSpPr txBox="1"/>
          <p:nvPr/>
        </p:nvSpPr>
        <p:spPr>
          <a:xfrm>
            <a:off x="2024254" y="2381340"/>
            <a:ext cx="763525" cy="646331"/>
          </a:xfrm>
          <a:prstGeom prst="rect">
            <a:avLst/>
          </a:prstGeom>
          <a:noFill/>
        </p:spPr>
        <p:txBody>
          <a:bodyPr wrap="square" rtlCol="0">
            <a:spAutoFit/>
          </a:bodyPr>
          <a:lstStyle/>
          <a:p>
            <a:r>
              <a:rPr lang="en-IN" sz="3600" dirty="0">
                <a:solidFill>
                  <a:schemeClr val="bg1"/>
                </a:solidFill>
              </a:rPr>
              <a:t>1</a:t>
            </a:r>
          </a:p>
        </p:txBody>
      </p:sp>
      <p:sp>
        <p:nvSpPr>
          <p:cNvPr id="11" name="TextBox 10">
            <a:extLst>
              <a:ext uri="{FF2B5EF4-FFF2-40B4-BE49-F238E27FC236}">
                <a16:creationId xmlns:a16="http://schemas.microsoft.com/office/drawing/2014/main" id="{91BE0E51-6532-1A6C-65E9-967794562F4F}"/>
              </a:ext>
            </a:extLst>
          </p:cNvPr>
          <p:cNvSpPr txBox="1"/>
          <p:nvPr/>
        </p:nvSpPr>
        <p:spPr>
          <a:xfrm>
            <a:off x="2635074" y="3485786"/>
            <a:ext cx="763525" cy="646331"/>
          </a:xfrm>
          <a:prstGeom prst="rect">
            <a:avLst/>
          </a:prstGeom>
          <a:noFill/>
        </p:spPr>
        <p:txBody>
          <a:bodyPr wrap="square" rtlCol="0">
            <a:spAutoFit/>
          </a:bodyPr>
          <a:lstStyle/>
          <a:p>
            <a:r>
              <a:rPr lang="en-IN" sz="3600" dirty="0">
                <a:solidFill>
                  <a:schemeClr val="bg1"/>
                </a:solidFill>
              </a:rPr>
              <a:t>2</a:t>
            </a:r>
          </a:p>
        </p:txBody>
      </p:sp>
      <p:sp>
        <p:nvSpPr>
          <p:cNvPr id="12" name="TextBox 11">
            <a:extLst>
              <a:ext uri="{FF2B5EF4-FFF2-40B4-BE49-F238E27FC236}">
                <a16:creationId xmlns:a16="http://schemas.microsoft.com/office/drawing/2014/main" id="{6D2D600E-CB84-262C-A5E3-3F0A4BE37144}"/>
              </a:ext>
            </a:extLst>
          </p:cNvPr>
          <p:cNvSpPr txBox="1"/>
          <p:nvPr/>
        </p:nvSpPr>
        <p:spPr>
          <a:xfrm>
            <a:off x="2787779" y="4707426"/>
            <a:ext cx="763525" cy="646331"/>
          </a:xfrm>
          <a:prstGeom prst="rect">
            <a:avLst/>
          </a:prstGeom>
          <a:noFill/>
        </p:spPr>
        <p:txBody>
          <a:bodyPr wrap="square" rtlCol="0">
            <a:spAutoFit/>
          </a:bodyPr>
          <a:lstStyle/>
          <a:p>
            <a:r>
              <a:rPr lang="en-IN" sz="3600" dirty="0">
                <a:solidFill>
                  <a:schemeClr val="bg1"/>
                </a:solidFill>
              </a:rPr>
              <a:t>3</a:t>
            </a:r>
          </a:p>
        </p:txBody>
      </p:sp>
      <p:sp>
        <p:nvSpPr>
          <p:cNvPr id="13" name="TextBox 12">
            <a:extLst>
              <a:ext uri="{FF2B5EF4-FFF2-40B4-BE49-F238E27FC236}">
                <a16:creationId xmlns:a16="http://schemas.microsoft.com/office/drawing/2014/main" id="{DC32303F-DEF1-6D81-32B9-8C75BABB3BCD}"/>
              </a:ext>
            </a:extLst>
          </p:cNvPr>
          <p:cNvSpPr txBox="1"/>
          <p:nvPr/>
        </p:nvSpPr>
        <p:spPr>
          <a:xfrm>
            <a:off x="2635074" y="5929066"/>
            <a:ext cx="763525" cy="646331"/>
          </a:xfrm>
          <a:prstGeom prst="rect">
            <a:avLst/>
          </a:prstGeom>
          <a:noFill/>
        </p:spPr>
        <p:txBody>
          <a:bodyPr wrap="square" rtlCol="0">
            <a:spAutoFit/>
          </a:bodyPr>
          <a:lstStyle/>
          <a:p>
            <a:r>
              <a:rPr lang="en-IN" sz="3600" dirty="0">
                <a:solidFill>
                  <a:schemeClr val="bg1"/>
                </a:solidFill>
              </a:rPr>
              <a:t>4</a:t>
            </a:r>
          </a:p>
        </p:txBody>
      </p:sp>
      <p:sp>
        <p:nvSpPr>
          <p:cNvPr id="14" name="Rectangle 13">
            <a:extLst>
              <a:ext uri="{FF2B5EF4-FFF2-40B4-BE49-F238E27FC236}">
                <a16:creationId xmlns:a16="http://schemas.microsoft.com/office/drawing/2014/main" id="{E05944FA-4041-0DBB-8A53-60BBE034A99D}"/>
              </a:ext>
            </a:extLst>
          </p:cNvPr>
          <p:cNvSpPr/>
          <p:nvPr/>
        </p:nvSpPr>
        <p:spPr>
          <a:xfrm>
            <a:off x="192961" y="3333081"/>
            <a:ext cx="2136703" cy="335951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b="1" i="0" u="none" strike="noStrike" baseline="0" dirty="0">
                <a:solidFill>
                  <a:schemeClr val="tx1"/>
                </a:solidFill>
                <a:latin typeface="EYInterstate"/>
              </a:rPr>
              <a:t>Capital gain arises from the transfer of foreign exchange asset, and is exempt from tax if:</a:t>
            </a:r>
            <a:endParaRPr lang="en-IN" sz="3200" b="1" dirty="0">
              <a:solidFill>
                <a:schemeClr val="tx1"/>
              </a:solidFill>
            </a:endParaRPr>
          </a:p>
        </p:txBody>
      </p:sp>
      <p:sp>
        <p:nvSpPr>
          <p:cNvPr id="15" name="Rectangle 14">
            <a:extLst>
              <a:ext uri="{FF2B5EF4-FFF2-40B4-BE49-F238E27FC236}">
                <a16:creationId xmlns:a16="http://schemas.microsoft.com/office/drawing/2014/main" id="{B90F1ADA-3520-B82B-0BBB-EF0CE605C47B}"/>
              </a:ext>
            </a:extLst>
          </p:cNvPr>
          <p:cNvSpPr/>
          <p:nvPr/>
        </p:nvSpPr>
        <p:spPr>
          <a:xfrm>
            <a:off x="2836544" y="8983166"/>
            <a:ext cx="6212140" cy="5753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3" name="Footer Placeholder 2">
            <a:extLst>
              <a:ext uri="{FF2B5EF4-FFF2-40B4-BE49-F238E27FC236}">
                <a16:creationId xmlns:a16="http://schemas.microsoft.com/office/drawing/2014/main" id="{C02E0B36-DF97-BB41-EFB6-264819F5441F}"/>
              </a:ext>
            </a:extLst>
          </p:cNvPr>
          <p:cNvSpPr>
            <a:spLocks noGrp="1"/>
          </p:cNvSpPr>
          <p:nvPr>
            <p:ph type="ftr" sz="quarter" idx="11"/>
          </p:nvPr>
        </p:nvSpPr>
        <p:spPr/>
        <p:txBody>
          <a:bodyPr/>
          <a:lstStyle/>
          <a:p>
            <a:r>
              <a:rPr lang="pt-BR"/>
              <a:t>CA Sanjay Kumar Agrawal                                                                                                 Mobile: 9810116321</a:t>
            </a:r>
            <a:endParaRPr lang="en-US" dirty="0"/>
          </a:p>
        </p:txBody>
      </p:sp>
      <p:sp>
        <p:nvSpPr>
          <p:cNvPr id="4" name="Slide Number Placeholder 3">
            <a:extLst>
              <a:ext uri="{FF2B5EF4-FFF2-40B4-BE49-F238E27FC236}">
                <a16:creationId xmlns:a16="http://schemas.microsoft.com/office/drawing/2014/main" id="{5BC3EFF1-AF8C-5D43-DB15-134C1BF61985}"/>
              </a:ext>
            </a:extLst>
          </p:cNvPr>
          <p:cNvSpPr>
            <a:spLocks noGrp="1"/>
          </p:cNvSpPr>
          <p:nvPr>
            <p:ph type="sldNum" sz="quarter" idx="12"/>
          </p:nvPr>
        </p:nvSpPr>
        <p:spPr/>
        <p:txBody>
          <a:bodyPr/>
          <a:lstStyle/>
          <a:p>
            <a:fld id="{6D22F896-40B5-4ADD-8801-0D06FADFA095}" type="slidenum">
              <a:rPr lang="en-US" smtClean="0"/>
              <a:t>45</a:t>
            </a:fld>
            <a:endParaRPr lang="en-US" dirty="0"/>
          </a:p>
        </p:txBody>
      </p:sp>
    </p:spTree>
    <p:extLst>
      <p:ext uri="{BB962C8B-B14F-4D97-AF65-F5344CB8AC3E}">
        <p14:creationId xmlns:p14="http://schemas.microsoft.com/office/powerpoint/2010/main" val="14544180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C20AE3C-CD90-58FE-581A-0478C30FF54A}"/>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3" name="TextBox 2">
            <a:extLst>
              <a:ext uri="{FF2B5EF4-FFF2-40B4-BE49-F238E27FC236}">
                <a16:creationId xmlns:a16="http://schemas.microsoft.com/office/drawing/2014/main" id="{4797BB29-5550-5462-9CB7-ECC8321F1865}"/>
              </a:ext>
            </a:extLst>
          </p:cNvPr>
          <p:cNvSpPr txBox="1"/>
          <p:nvPr/>
        </p:nvSpPr>
        <p:spPr>
          <a:xfrm>
            <a:off x="1260729" y="200139"/>
            <a:ext cx="9925825" cy="769441"/>
          </a:xfrm>
          <a:prstGeom prst="rect">
            <a:avLst/>
          </a:prstGeom>
          <a:noFill/>
        </p:spPr>
        <p:txBody>
          <a:bodyPr wrap="square" rtlCol="0">
            <a:spAutoFit/>
          </a:bodyPr>
          <a:lstStyle/>
          <a:p>
            <a:r>
              <a:rPr lang="en-US" sz="4400" b="1" i="0" u="sng" strike="noStrike" baseline="0" dirty="0">
                <a:latin typeface="EYInterstate"/>
              </a:rPr>
              <a:t>Section 115G and Section 115H of the Act</a:t>
            </a:r>
            <a:endParaRPr lang="en-US" sz="6000" b="1" i="0" u="sng" strike="noStrike" baseline="0" dirty="0">
              <a:latin typeface="EYInterstate"/>
            </a:endParaRPr>
          </a:p>
        </p:txBody>
      </p:sp>
      <p:graphicFrame>
        <p:nvGraphicFramePr>
          <p:cNvPr id="7" name="Diagram 6">
            <a:extLst>
              <a:ext uri="{FF2B5EF4-FFF2-40B4-BE49-F238E27FC236}">
                <a16:creationId xmlns:a16="http://schemas.microsoft.com/office/drawing/2014/main" id="{0501A96C-0726-2760-AEB8-A006E2072D0A}"/>
              </a:ext>
            </a:extLst>
          </p:cNvPr>
          <p:cNvGraphicFramePr/>
          <p:nvPr>
            <p:extLst>
              <p:ext uri="{D42A27DB-BD31-4B8C-83A1-F6EECF244321}">
                <p14:modId xmlns:p14="http://schemas.microsoft.com/office/powerpoint/2010/main" val="1108279315"/>
              </p:ext>
            </p:extLst>
          </p:nvPr>
        </p:nvGraphicFramePr>
        <p:xfrm>
          <a:off x="0" y="1347917"/>
          <a:ext cx="12408194" cy="794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97A497D4-AFAD-3E53-C803-0BC615E6B58A}"/>
              </a:ext>
            </a:extLst>
          </p:cNvPr>
          <p:cNvSpPr txBox="1"/>
          <p:nvPr/>
        </p:nvSpPr>
        <p:spPr>
          <a:xfrm>
            <a:off x="1598165" y="5299138"/>
            <a:ext cx="184731" cy="508473"/>
          </a:xfrm>
          <a:prstGeom prst="rect">
            <a:avLst/>
          </a:prstGeom>
          <a:noFill/>
        </p:spPr>
        <p:txBody>
          <a:bodyPr wrap="none" rtlCol="0">
            <a:spAutoFit/>
          </a:bodyPr>
          <a:lstStyle/>
          <a:p>
            <a:endParaRPr lang="en-IN" dirty="0"/>
          </a:p>
        </p:txBody>
      </p:sp>
      <p:sp>
        <p:nvSpPr>
          <p:cNvPr id="10" name="TextBox 9">
            <a:extLst>
              <a:ext uri="{FF2B5EF4-FFF2-40B4-BE49-F238E27FC236}">
                <a16:creationId xmlns:a16="http://schemas.microsoft.com/office/drawing/2014/main" id="{EC5B350F-C07B-1F79-DEE9-0020678169E9}"/>
              </a:ext>
            </a:extLst>
          </p:cNvPr>
          <p:cNvSpPr txBox="1"/>
          <p:nvPr/>
        </p:nvSpPr>
        <p:spPr>
          <a:xfrm>
            <a:off x="344499" y="1697132"/>
            <a:ext cx="2258550" cy="2246769"/>
          </a:xfrm>
          <a:prstGeom prst="rect">
            <a:avLst/>
          </a:prstGeom>
          <a:noFill/>
        </p:spPr>
        <p:txBody>
          <a:bodyPr wrap="square" rtlCol="0">
            <a:spAutoFit/>
          </a:bodyPr>
          <a:lstStyle/>
          <a:p>
            <a:pPr algn="ctr"/>
            <a:r>
              <a:rPr lang="en-US" sz="2800" b="1" i="0" u="none" strike="noStrike" baseline="0" dirty="0">
                <a:solidFill>
                  <a:srgbClr val="2D2D38"/>
                </a:solidFill>
                <a:latin typeface="EYInterstate"/>
              </a:rPr>
              <a:t>Section 115G of the Act –return of income not to be filed</a:t>
            </a:r>
            <a:endParaRPr lang="en-IN" dirty="0"/>
          </a:p>
        </p:txBody>
      </p:sp>
      <p:sp>
        <p:nvSpPr>
          <p:cNvPr id="11" name="TextBox 10">
            <a:extLst>
              <a:ext uri="{FF2B5EF4-FFF2-40B4-BE49-F238E27FC236}">
                <a16:creationId xmlns:a16="http://schemas.microsoft.com/office/drawing/2014/main" id="{53B6AD00-E44F-D96F-4A36-CB665BDEA77A}"/>
              </a:ext>
            </a:extLst>
          </p:cNvPr>
          <p:cNvSpPr txBox="1"/>
          <p:nvPr/>
        </p:nvSpPr>
        <p:spPr>
          <a:xfrm>
            <a:off x="344499" y="5820167"/>
            <a:ext cx="2258550" cy="2308324"/>
          </a:xfrm>
          <a:prstGeom prst="rect">
            <a:avLst/>
          </a:prstGeom>
          <a:noFill/>
        </p:spPr>
        <p:txBody>
          <a:bodyPr wrap="square" rtlCol="0">
            <a:spAutoFit/>
          </a:bodyPr>
          <a:lstStyle/>
          <a:p>
            <a:pPr algn="ctr"/>
            <a:r>
              <a:rPr lang="en-US" sz="2400" b="1" i="0" u="none" strike="noStrike" baseline="0" dirty="0">
                <a:solidFill>
                  <a:srgbClr val="2D2D38"/>
                </a:solidFill>
                <a:latin typeface="EYInterstate"/>
              </a:rPr>
              <a:t>Section 115H of the Act –benefit to be available even after becoming a resident</a:t>
            </a:r>
            <a:endParaRPr lang="en-IN" sz="3600" dirty="0"/>
          </a:p>
        </p:txBody>
      </p:sp>
      <p:sp>
        <p:nvSpPr>
          <p:cNvPr id="5" name="Slide Number Placeholder 4">
            <a:extLst>
              <a:ext uri="{FF2B5EF4-FFF2-40B4-BE49-F238E27FC236}">
                <a16:creationId xmlns:a16="http://schemas.microsoft.com/office/drawing/2014/main" id="{978551CD-8A5F-5EAF-0901-3B9675CF1B4E}"/>
              </a:ext>
            </a:extLst>
          </p:cNvPr>
          <p:cNvSpPr>
            <a:spLocks noGrp="1"/>
          </p:cNvSpPr>
          <p:nvPr>
            <p:ph type="sldNum" sz="quarter" idx="12"/>
          </p:nvPr>
        </p:nvSpPr>
        <p:spPr/>
        <p:txBody>
          <a:bodyPr/>
          <a:lstStyle/>
          <a:p>
            <a:fld id="{6D22F896-40B5-4ADD-8801-0D06FADFA095}" type="slidenum">
              <a:rPr lang="en-US" smtClean="0"/>
              <a:t>46</a:t>
            </a:fld>
            <a:endParaRPr lang="en-US" dirty="0"/>
          </a:p>
        </p:txBody>
      </p:sp>
    </p:spTree>
    <p:extLst>
      <p:ext uri="{BB962C8B-B14F-4D97-AF65-F5344CB8AC3E}">
        <p14:creationId xmlns:p14="http://schemas.microsoft.com/office/powerpoint/2010/main" val="40739059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D8A83E-DA77-F87F-F06B-60C6914D3B85}"/>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3" name="TextBox 2">
            <a:extLst>
              <a:ext uri="{FF2B5EF4-FFF2-40B4-BE49-F238E27FC236}">
                <a16:creationId xmlns:a16="http://schemas.microsoft.com/office/drawing/2014/main" id="{AB9FEE35-0628-8247-2FEB-34274522A4C9}"/>
              </a:ext>
            </a:extLst>
          </p:cNvPr>
          <p:cNvSpPr txBox="1"/>
          <p:nvPr/>
        </p:nvSpPr>
        <p:spPr>
          <a:xfrm>
            <a:off x="191794" y="200139"/>
            <a:ext cx="12255489" cy="584775"/>
          </a:xfrm>
          <a:prstGeom prst="rect">
            <a:avLst/>
          </a:prstGeom>
          <a:noFill/>
        </p:spPr>
        <p:txBody>
          <a:bodyPr wrap="square" rtlCol="0">
            <a:spAutoFit/>
          </a:bodyPr>
          <a:lstStyle/>
          <a:p>
            <a:pPr algn="ctr"/>
            <a:r>
              <a:rPr lang="en-US" sz="3200" b="1" i="0" u="sng" strike="noStrike" baseline="0" dirty="0">
                <a:latin typeface="EYInterstate"/>
              </a:rPr>
              <a:t>Section 115I of the Act Chapter not to apply if assessee so chooses</a:t>
            </a:r>
          </a:p>
        </p:txBody>
      </p:sp>
      <p:graphicFrame>
        <p:nvGraphicFramePr>
          <p:cNvPr id="5" name="Diagram 4">
            <a:extLst>
              <a:ext uri="{FF2B5EF4-FFF2-40B4-BE49-F238E27FC236}">
                <a16:creationId xmlns:a16="http://schemas.microsoft.com/office/drawing/2014/main" id="{52DB87FE-843E-53CD-47D7-E89A6A63E8B7}"/>
              </a:ext>
            </a:extLst>
          </p:cNvPr>
          <p:cNvGraphicFramePr/>
          <p:nvPr>
            <p:extLst>
              <p:ext uri="{D42A27DB-BD31-4B8C-83A1-F6EECF244321}">
                <p14:modId xmlns:p14="http://schemas.microsoft.com/office/powerpoint/2010/main" val="3248954220"/>
              </p:ext>
            </p:extLst>
          </p:nvPr>
        </p:nvGraphicFramePr>
        <p:xfrm>
          <a:off x="-2556896" y="1958736"/>
          <a:ext cx="14851473" cy="76352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94FC376C-A588-AA3A-9070-C11F46F6982A}"/>
              </a:ext>
            </a:extLst>
          </p:cNvPr>
          <p:cNvSpPr>
            <a:spLocks noGrp="1"/>
          </p:cNvSpPr>
          <p:nvPr>
            <p:ph type="ftr" sz="quarter" idx="11"/>
          </p:nvPr>
        </p:nvSpPr>
        <p:spPr/>
        <p:txBody>
          <a:bodyPr/>
          <a:lstStyle/>
          <a:p>
            <a:r>
              <a:rPr lang="pt-BR"/>
              <a:t>CA Sanjay Kumar Agrawal                                                                                                 Mobile: 9810116321</a:t>
            </a:r>
            <a:endParaRPr lang="en-US" dirty="0"/>
          </a:p>
        </p:txBody>
      </p:sp>
      <p:sp>
        <p:nvSpPr>
          <p:cNvPr id="6" name="Slide Number Placeholder 5">
            <a:extLst>
              <a:ext uri="{FF2B5EF4-FFF2-40B4-BE49-F238E27FC236}">
                <a16:creationId xmlns:a16="http://schemas.microsoft.com/office/drawing/2014/main" id="{955F288C-E2D0-76E6-FBD2-54521A1C8670}"/>
              </a:ext>
            </a:extLst>
          </p:cNvPr>
          <p:cNvSpPr>
            <a:spLocks noGrp="1"/>
          </p:cNvSpPr>
          <p:nvPr>
            <p:ph type="sldNum" sz="quarter" idx="12"/>
          </p:nvPr>
        </p:nvSpPr>
        <p:spPr/>
        <p:txBody>
          <a:bodyPr/>
          <a:lstStyle/>
          <a:p>
            <a:fld id="{6D22F896-40B5-4ADD-8801-0D06FADFA095}" type="slidenum">
              <a:rPr lang="en-US" smtClean="0"/>
              <a:t>47</a:t>
            </a:fld>
            <a:endParaRPr lang="en-US" dirty="0"/>
          </a:p>
        </p:txBody>
      </p:sp>
    </p:spTree>
    <p:extLst>
      <p:ext uri="{BB962C8B-B14F-4D97-AF65-F5344CB8AC3E}">
        <p14:creationId xmlns:p14="http://schemas.microsoft.com/office/powerpoint/2010/main" val="910344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1566139" y="3791196"/>
            <a:ext cx="10078472" cy="707886"/>
          </a:xfrm>
          <a:prstGeom prst="rect">
            <a:avLst/>
          </a:prstGeom>
          <a:noFill/>
        </p:spPr>
        <p:txBody>
          <a:bodyPr wrap="square" rtlCol="0">
            <a:spAutoFit/>
          </a:bodyPr>
          <a:lstStyle/>
          <a:p>
            <a:r>
              <a:rPr lang="en-US" sz="4000" dirty="0">
                <a:solidFill>
                  <a:srgbClr val="FFE600"/>
                </a:solidFill>
                <a:latin typeface="EYInterstate"/>
              </a:rPr>
              <a:t>Tax Return of Non-Residents – Practical Aspects</a:t>
            </a:r>
            <a:endParaRPr lang="en-US" sz="4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103222" y="9076473"/>
            <a:ext cx="6896163" cy="517514"/>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1255230" y="9085869"/>
            <a:ext cx="778762" cy="517514"/>
          </a:xfrm>
        </p:spPr>
        <p:txBody>
          <a:bodyPr/>
          <a:lstStyle/>
          <a:p>
            <a:fld id="{6D22F896-40B5-4ADD-8801-0D06FADFA095}" type="slidenum">
              <a:rPr lang="en-US" smtClean="0"/>
              <a:t>48</a:t>
            </a:fld>
            <a:endParaRPr lang="en-US" dirty="0"/>
          </a:p>
        </p:txBody>
      </p:sp>
    </p:spTree>
    <p:extLst>
      <p:ext uri="{BB962C8B-B14F-4D97-AF65-F5344CB8AC3E}">
        <p14:creationId xmlns:p14="http://schemas.microsoft.com/office/powerpoint/2010/main" val="22892836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83723"/>
            <a:ext cx="12599988" cy="553991"/>
          </a:xfrm>
        </p:spPr>
        <p:txBody>
          <a:bodyPr>
            <a:normAutofit fontScale="90000"/>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sz="3600" u="sng" dirty="0">
                <a:solidFill>
                  <a:srgbClr val="FE9202"/>
                </a:solidFill>
              </a:rPr>
              <a:t>Step BY STEP PROCESS FOR ITR FILING OF NR</a:t>
            </a:r>
          </a:p>
        </p:txBody>
      </p:sp>
      <p:sp>
        <p:nvSpPr>
          <p:cNvPr id="110" name="Freeform: Shape 14">
            <a:extLst>
              <a:ext uri="{FF2B5EF4-FFF2-40B4-BE49-F238E27FC236}">
                <a16:creationId xmlns:a16="http://schemas.microsoft.com/office/drawing/2014/main" id="{95120812-0C31-4F85-9529-82C5B0F85955}"/>
              </a:ext>
            </a:extLst>
          </p:cNvPr>
          <p:cNvSpPr/>
          <p:nvPr/>
        </p:nvSpPr>
        <p:spPr>
          <a:xfrm>
            <a:off x="460932" y="3326909"/>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dirty="0"/>
          </a:p>
        </p:txBody>
      </p:sp>
      <p:sp>
        <p:nvSpPr>
          <p:cNvPr id="111" name="Freeform: Shape 15">
            <a:extLst>
              <a:ext uri="{FF2B5EF4-FFF2-40B4-BE49-F238E27FC236}">
                <a16:creationId xmlns:a16="http://schemas.microsoft.com/office/drawing/2014/main" id="{8474F5B9-0FFF-4D8F-A23F-1E84C631224D}"/>
              </a:ext>
            </a:extLst>
          </p:cNvPr>
          <p:cNvSpPr/>
          <p:nvPr/>
        </p:nvSpPr>
        <p:spPr>
          <a:xfrm>
            <a:off x="5274262" y="3326909"/>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a:p>
        </p:txBody>
      </p:sp>
      <p:sp>
        <p:nvSpPr>
          <p:cNvPr id="112" name="Freeform: Shape 16">
            <a:extLst>
              <a:ext uri="{FF2B5EF4-FFF2-40B4-BE49-F238E27FC236}">
                <a16:creationId xmlns:a16="http://schemas.microsoft.com/office/drawing/2014/main" id="{B17BCF31-04BF-4BEB-B643-F946E2E49BF6}"/>
              </a:ext>
            </a:extLst>
          </p:cNvPr>
          <p:cNvSpPr/>
          <p:nvPr/>
        </p:nvSpPr>
        <p:spPr>
          <a:xfrm>
            <a:off x="10087592" y="3326909"/>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a:p>
        </p:txBody>
      </p:sp>
      <p:sp>
        <p:nvSpPr>
          <p:cNvPr id="113" name="Freeform: Shape 17">
            <a:extLst>
              <a:ext uri="{FF2B5EF4-FFF2-40B4-BE49-F238E27FC236}">
                <a16:creationId xmlns:a16="http://schemas.microsoft.com/office/drawing/2014/main" id="{A25BDE29-6900-4389-AC78-9A84AACB6514}"/>
              </a:ext>
            </a:extLst>
          </p:cNvPr>
          <p:cNvSpPr/>
          <p:nvPr/>
        </p:nvSpPr>
        <p:spPr>
          <a:xfrm flipH="1">
            <a:off x="7680927" y="3275551"/>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a:p>
        </p:txBody>
      </p:sp>
      <p:sp>
        <p:nvSpPr>
          <p:cNvPr id="114" name="Freeform: Shape 18">
            <a:extLst>
              <a:ext uri="{FF2B5EF4-FFF2-40B4-BE49-F238E27FC236}">
                <a16:creationId xmlns:a16="http://schemas.microsoft.com/office/drawing/2014/main" id="{0A2EBCB9-4D5E-4DC6-864D-A54D4BF9439A}"/>
              </a:ext>
            </a:extLst>
          </p:cNvPr>
          <p:cNvSpPr/>
          <p:nvPr/>
        </p:nvSpPr>
        <p:spPr>
          <a:xfrm flipH="1">
            <a:off x="2867597" y="3275551"/>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dirty="0"/>
          </a:p>
        </p:txBody>
      </p:sp>
      <p:sp>
        <p:nvSpPr>
          <p:cNvPr id="115" name="Freeform: Shape 4">
            <a:extLst>
              <a:ext uri="{FF2B5EF4-FFF2-40B4-BE49-F238E27FC236}">
                <a16:creationId xmlns:a16="http://schemas.microsoft.com/office/drawing/2014/main" id="{925BA569-4CB4-405A-9641-81943E4CDEC3}"/>
              </a:ext>
            </a:extLst>
          </p:cNvPr>
          <p:cNvSpPr/>
          <p:nvPr/>
        </p:nvSpPr>
        <p:spPr>
          <a:xfrm>
            <a:off x="406257" y="3223927"/>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a:p>
        </p:txBody>
      </p:sp>
      <p:sp>
        <p:nvSpPr>
          <p:cNvPr id="116" name="Freeform: Shape 5">
            <a:extLst>
              <a:ext uri="{FF2B5EF4-FFF2-40B4-BE49-F238E27FC236}">
                <a16:creationId xmlns:a16="http://schemas.microsoft.com/office/drawing/2014/main" id="{D9392383-74A4-4201-AF50-B7D7B531E96A}"/>
              </a:ext>
            </a:extLst>
          </p:cNvPr>
          <p:cNvSpPr/>
          <p:nvPr/>
        </p:nvSpPr>
        <p:spPr>
          <a:xfrm>
            <a:off x="5219586" y="3223927"/>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a:p>
        </p:txBody>
      </p:sp>
      <p:sp>
        <p:nvSpPr>
          <p:cNvPr id="117" name="Freeform: Shape 6">
            <a:extLst>
              <a:ext uri="{FF2B5EF4-FFF2-40B4-BE49-F238E27FC236}">
                <a16:creationId xmlns:a16="http://schemas.microsoft.com/office/drawing/2014/main" id="{2BF89F5E-8705-4594-B14F-F264DAFF76F2}"/>
              </a:ext>
            </a:extLst>
          </p:cNvPr>
          <p:cNvSpPr/>
          <p:nvPr/>
        </p:nvSpPr>
        <p:spPr>
          <a:xfrm>
            <a:off x="10032917" y="3223927"/>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a:p>
        </p:txBody>
      </p:sp>
      <p:sp>
        <p:nvSpPr>
          <p:cNvPr id="118" name="Freeform: Shape 7">
            <a:extLst>
              <a:ext uri="{FF2B5EF4-FFF2-40B4-BE49-F238E27FC236}">
                <a16:creationId xmlns:a16="http://schemas.microsoft.com/office/drawing/2014/main" id="{ED74A116-F879-402F-B41D-F6FAE91BA6A7}"/>
              </a:ext>
            </a:extLst>
          </p:cNvPr>
          <p:cNvSpPr/>
          <p:nvPr/>
        </p:nvSpPr>
        <p:spPr>
          <a:xfrm flipH="1">
            <a:off x="7626251" y="3172569"/>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a:p>
        </p:txBody>
      </p:sp>
      <p:sp>
        <p:nvSpPr>
          <p:cNvPr id="119" name="Freeform: Shape 8">
            <a:extLst>
              <a:ext uri="{FF2B5EF4-FFF2-40B4-BE49-F238E27FC236}">
                <a16:creationId xmlns:a16="http://schemas.microsoft.com/office/drawing/2014/main" id="{93C8DF1E-4847-4D31-9D91-1DEA64BF82BD}"/>
              </a:ext>
            </a:extLst>
          </p:cNvPr>
          <p:cNvSpPr/>
          <p:nvPr/>
        </p:nvSpPr>
        <p:spPr>
          <a:xfrm flipH="1">
            <a:off x="2812922" y="3172569"/>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a:p>
        </p:txBody>
      </p:sp>
      <p:sp>
        <p:nvSpPr>
          <p:cNvPr id="120" name="TextBox 119">
            <a:extLst>
              <a:ext uri="{FF2B5EF4-FFF2-40B4-BE49-F238E27FC236}">
                <a16:creationId xmlns:a16="http://schemas.microsoft.com/office/drawing/2014/main" id="{D2DCE66D-D8D9-4D4A-A0D8-24180F08961D}"/>
              </a:ext>
            </a:extLst>
          </p:cNvPr>
          <p:cNvSpPr txBox="1"/>
          <p:nvPr/>
        </p:nvSpPr>
        <p:spPr>
          <a:xfrm>
            <a:off x="476506" y="3572722"/>
            <a:ext cx="906466" cy="795189"/>
          </a:xfrm>
          <a:prstGeom prst="rect">
            <a:avLst/>
          </a:prstGeom>
          <a:noFill/>
        </p:spPr>
        <p:txBody>
          <a:bodyPr wrap="square" lIns="111614" rIns="111614" rtlCol="0">
            <a:sp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4547" b="1" dirty="0">
                <a:solidFill>
                  <a:schemeClr val="bg1"/>
                </a:solidFill>
                <a:cs typeface="Arial" pitchFamily="34" charset="0"/>
              </a:rPr>
              <a:t>01</a:t>
            </a:r>
            <a:endParaRPr lang="ko-KR" altLang="en-US" sz="4547" b="1" dirty="0">
              <a:solidFill>
                <a:schemeClr val="bg1"/>
              </a:solidFill>
              <a:cs typeface="Arial" pitchFamily="34" charset="0"/>
            </a:endParaRPr>
          </a:p>
        </p:txBody>
      </p:sp>
      <p:sp>
        <p:nvSpPr>
          <p:cNvPr id="121" name="TextBox 120">
            <a:extLst>
              <a:ext uri="{FF2B5EF4-FFF2-40B4-BE49-F238E27FC236}">
                <a16:creationId xmlns:a16="http://schemas.microsoft.com/office/drawing/2014/main" id="{A42C4372-8D60-4401-AEE2-CB43FAB9457B}"/>
              </a:ext>
            </a:extLst>
          </p:cNvPr>
          <p:cNvSpPr txBox="1"/>
          <p:nvPr/>
        </p:nvSpPr>
        <p:spPr>
          <a:xfrm>
            <a:off x="2881020" y="5109004"/>
            <a:ext cx="906466" cy="795189"/>
          </a:xfrm>
          <a:prstGeom prst="rect">
            <a:avLst/>
          </a:prstGeom>
          <a:noFill/>
        </p:spPr>
        <p:txBody>
          <a:bodyPr wrap="square" lIns="111614" rIns="111614" rtlCol="0">
            <a:sp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4547" b="1" dirty="0">
                <a:solidFill>
                  <a:schemeClr val="bg1"/>
                </a:solidFill>
                <a:cs typeface="Arial" pitchFamily="34" charset="0"/>
              </a:rPr>
              <a:t>02</a:t>
            </a:r>
            <a:endParaRPr lang="ko-KR" altLang="en-US" sz="4547" b="1" dirty="0">
              <a:solidFill>
                <a:schemeClr val="bg1"/>
              </a:solidFill>
              <a:cs typeface="Arial" pitchFamily="34" charset="0"/>
            </a:endParaRPr>
          </a:p>
        </p:txBody>
      </p:sp>
      <p:sp>
        <p:nvSpPr>
          <p:cNvPr id="122" name="TextBox 121">
            <a:extLst>
              <a:ext uri="{FF2B5EF4-FFF2-40B4-BE49-F238E27FC236}">
                <a16:creationId xmlns:a16="http://schemas.microsoft.com/office/drawing/2014/main" id="{2A5FB3DA-C693-43CD-B557-CD8F385075CC}"/>
              </a:ext>
            </a:extLst>
          </p:cNvPr>
          <p:cNvSpPr txBox="1"/>
          <p:nvPr/>
        </p:nvSpPr>
        <p:spPr>
          <a:xfrm>
            <a:off x="5285534" y="3572722"/>
            <a:ext cx="906466" cy="795189"/>
          </a:xfrm>
          <a:prstGeom prst="rect">
            <a:avLst/>
          </a:prstGeom>
          <a:noFill/>
        </p:spPr>
        <p:txBody>
          <a:bodyPr wrap="square" lIns="111614" rIns="111614" rtlCol="0">
            <a:sp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4547" b="1" dirty="0">
                <a:solidFill>
                  <a:schemeClr val="bg1"/>
                </a:solidFill>
                <a:cs typeface="Arial" pitchFamily="34" charset="0"/>
              </a:rPr>
              <a:t>03</a:t>
            </a:r>
            <a:endParaRPr lang="ko-KR" altLang="en-US" sz="4547" b="1" dirty="0">
              <a:solidFill>
                <a:schemeClr val="bg1"/>
              </a:solidFill>
              <a:cs typeface="Arial" pitchFamily="34" charset="0"/>
            </a:endParaRPr>
          </a:p>
        </p:txBody>
      </p:sp>
      <p:sp>
        <p:nvSpPr>
          <p:cNvPr id="123" name="TextBox 122">
            <a:extLst>
              <a:ext uri="{FF2B5EF4-FFF2-40B4-BE49-F238E27FC236}">
                <a16:creationId xmlns:a16="http://schemas.microsoft.com/office/drawing/2014/main" id="{4F6F1EDE-0552-459C-B47C-1409CB40B27B}"/>
              </a:ext>
            </a:extLst>
          </p:cNvPr>
          <p:cNvSpPr txBox="1"/>
          <p:nvPr/>
        </p:nvSpPr>
        <p:spPr>
          <a:xfrm>
            <a:off x="7690049" y="5109004"/>
            <a:ext cx="906466" cy="795189"/>
          </a:xfrm>
          <a:prstGeom prst="rect">
            <a:avLst/>
          </a:prstGeom>
          <a:noFill/>
        </p:spPr>
        <p:txBody>
          <a:bodyPr wrap="square" lIns="111614" rIns="111614" rtlCol="0">
            <a:sp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4547" b="1" dirty="0">
                <a:solidFill>
                  <a:schemeClr val="bg1"/>
                </a:solidFill>
                <a:cs typeface="Arial" pitchFamily="34" charset="0"/>
              </a:rPr>
              <a:t>04</a:t>
            </a:r>
            <a:endParaRPr lang="ko-KR" altLang="en-US" sz="4547" b="1" dirty="0">
              <a:solidFill>
                <a:schemeClr val="bg1"/>
              </a:solidFill>
              <a:cs typeface="Arial" pitchFamily="34" charset="0"/>
            </a:endParaRPr>
          </a:p>
        </p:txBody>
      </p:sp>
      <p:sp>
        <p:nvSpPr>
          <p:cNvPr id="124" name="TextBox 123">
            <a:extLst>
              <a:ext uri="{FF2B5EF4-FFF2-40B4-BE49-F238E27FC236}">
                <a16:creationId xmlns:a16="http://schemas.microsoft.com/office/drawing/2014/main" id="{830864E3-D4C1-4C60-A492-4180D56CCB51}"/>
              </a:ext>
            </a:extLst>
          </p:cNvPr>
          <p:cNvSpPr txBox="1"/>
          <p:nvPr/>
        </p:nvSpPr>
        <p:spPr>
          <a:xfrm>
            <a:off x="10094562" y="3572722"/>
            <a:ext cx="906466" cy="795189"/>
          </a:xfrm>
          <a:prstGeom prst="rect">
            <a:avLst/>
          </a:prstGeom>
          <a:noFill/>
        </p:spPr>
        <p:txBody>
          <a:bodyPr wrap="square" lIns="111614" rIns="111614" rtlCol="0">
            <a:sp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4547" b="1" dirty="0">
                <a:solidFill>
                  <a:schemeClr val="bg1"/>
                </a:solidFill>
                <a:cs typeface="Arial" pitchFamily="34" charset="0"/>
              </a:rPr>
              <a:t>05</a:t>
            </a:r>
            <a:endParaRPr lang="ko-KR" altLang="en-US" sz="4547" b="1" dirty="0">
              <a:solidFill>
                <a:schemeClr val="bg1"/>
              </a:solidFill>
              <a:cs typeface="Arial" pitchFamily="34" charset="0"/>
            </a:endParaRPr>
          </a:p>
        </p:txBody>
      </p:sp>
      <p:sp>
        <p:nvSpPr>
          <p:cNvPr id="125" name="TextBox 124">
            <a:extLst>
              <a:ext uri="{FF2B5EF4-FFF2-40B4-BE49-F238E27FC236}">
                <a16:creationId xmlns:a16="http://schemas.microsoft.com/office/drawing/2014/main" id="{EAE2B734-8134-470B-8687-5464682D21C5}"/>
              </a:ext>
            </a:extLst>
          </p:cNvPr>
          <p:cNvSpPr txBox="1"/>
          <p:nvPr/>
        </p:nvSpPr>
        <p:spPr>
          <a:xfrm>
            <a:off x="844422" y="4453363"/>
            <a:ext cx="1795498" cy="1050864"/>
          </a:xfrm>
          <a:prstGeom prst="rect">
            <a:avLst/>
          </a:prstGeom>
          <a:noFill/>
        </p:spPr>
        <p:txBody>
          <a:bodyPr wrap="square" rtlCol="0">
            <a:no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1600" dirty="0">
                <a:solidFill>
                  <a:schemeClr val="bg1"/>
                </a:solidFill>
                <a:cs typeface="Arial" pitchFamily="34" charset="0"/>
              </a:rPr>
              <a:t>What are the Indian source incomes of NR?</a:t>
            </a:r>
            <a:endParaRPr lang="ko-KR" altLang="en-US" sz="1600" dirty="0">
              <a:solidFill>
                <a:schemeClr val="bg1"/>
              </a:solidFill>
              <a:cs typeface="Arial" pitchFamily="34" charset="0"/>
            </a:endParaRPr>
          </a:p>
        </p:txBody>
      </p:sp>
      <p:sp>
        <p:nvSpPr>
          <p:cNvPr id="126" name="TextBox 125">
            <a:extLst>
              <a:ext uri="{FF2B5EF4-FFF2-40B4-BE49-F238E27FC236}">
                <a16:creationId xmlns:a16="http://schemas.microsoft.com/office/drawing/2014/main" id="{7D713E66-33B8-4801-AA81-55B6362C67D8}"/>
              </a:ext>
            </a:extLst>
          </p:cNvPr>
          <p:cNvSpPr txBox="1"/>
          <p:nvPr/>
        </p:nvSpPr>
        <p:spPr>
          <a:xfrm>
            <a:off x="3258150" y="4088292"/>
            <a:ext cx="1795498" cy="1050864"/>
          </a:xfrm>
          <a:prstGeom prst="rect">
            <a:avLst/>
          </a:prstGeom>
          <a:noFill/>
        </p:spPr>
        <p:txBody>
          <a:bodyPr wrap="square" rtlCol="0">
            <a:no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1600" dirty="0">
                <a:solidFill>
                  <a:schemeClr val="bg1"/>
                </a:solidFill>
                <a:cs typeface="Arial" pitchFamily="34" charset="0"/>
              </a:rPr>
              <a:t>What is exact nature of Income under each source?</a:t>
            </a:r>
            <a:endParaRPr lang="ko-KR" altLang="en-US" sz="1600" dirty="0">
              <a:solidFill>
                <a:schemeClr val="bg1"/>
              </a:solidFill>
              <a:cs typeface="Arial" pitchFamily="34" charset="0"/>
            </a:endParaRPr>
          </a:p>
        </p:txBody>
      </p:sp>
      <p:sp>
        <p:nvSpPr>
          <p:cNvPr id="127" name="TextBox 126">
            <a:extLst>
              <a:ext uri="{FF2B5EF4-FFF2-40B4-BE49-F238E27FC236}">
                <a16:creationId xmlns:a16="http://schemas.microsoft.com/office/drawing/2014/main" id="{7D897A8F-7A90-403A-A1C3-959D5AA296F5}"/>
              </a:ext>
            </a:extLst>
          </p:cNvPr>
          <p:cNvSpPr txBox="1"/>
          <p:nvPr/>
        </p:nvSpPr>
        <p:spPr>
          <a:xfrm>
            <a:off x="5671879" y="4453363"/>
            <a:ext cx="1795498" cy="1050864"/>
          </a:xfrm>
          <a:prstGeom prst="rect">
            <a:avLst/>
          </a:prstGeom>
          <a:noFill/>
        </p:spPr>
        <p:txBody>
          <a:bodyPr wrap="square" rtlCol="0">
            <a:no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1600" dirty="0">
                <a:solidFill>
                  <a:schemeClr val="bg1"/>
                </a:solidFill>
                <a:cs typeface="Arial" pitchFamily="34" charset="0"/>
              </a:rPr>
              <a:t>Computation of total income under ITA?</a:t>
            </a:r>
            <a:endParaRPr lang="ko-KR" altLang="en-US" sz="1600" dirty="0">
              <a:solidFill>
                <a:schemeClr val="bg1"/>
              </a:solidFill>
              <a:cs typeface="Arial" pitchFamily="34" charset="0"/>
            </a:endParaRPr>
          </a:p>
        </p:txBody>
      </p:sp>
      <p:sp>
        <p:nvSpPr>
          <p:cNvPr id="128" name="TextBox 127">
            <a:extLst>
              <a:ext uri="{FF2B5EF4-FFF2-40B4-BE49-F238E27FC236}">
                <a16:creationId xmlns:a16="http://schemas.microsoft.com/office/drawing/2014/main" id="{479EDC1B-A33E-45E7-848C-4095093BF9B6}"/>
              </a:ext>
            </a:extLst>
          </p:cNvPr>
          <p:cNvSpPr txBox="1"/>
          <p:nvPr/>
        </p:nvSpPr>
        <p:spPr>
          <a:xfrm>
            <a:off x="8085607" y="4088292"/>
            <a:ext cx="1795498" cy="1050864"/>
          </a:xfrm>
          <a:prstGeom prst="rect">
            <a:avLst/>
          </a:prstGeom>
          <a:noFill/>
        </p:spPr>
        <p:txBody>
          <a:bodyPr wrap="square" rtlCol="0">
            <a:no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1600" dirty="0">
                <a:solidFill>
                  <a:schemeClr val="bg1"/>
                </a:solidFill>
                <a:cs typeface="Arial" pitchFamily="34" charset="0"/>
              </a:rPr>
              <a:t>Whether NR belongs to treaty Country?</a:t>
            </a:r>
            <a:endParaRPr lang="ko-KR" altLang="en-US" sz="1600" dirty="0">
              <a:solidFill>
                <a:schemeClr val="bg1"/>
              </a:solidFill>
              <a:cs typeface="Arial" pitchFamily="34" charset="0"/>
            </a:endParaRPr>
          </a:p>
        </p:txBody>
      </p:sp>
      <p:sp>
        <p:nvSpPr>
          <p:cNvPr id="129" name="TextBox 128">
            <a:extLst>
              <a:ext uri="{FF2B5EF4-FFF2-40B4-BE49-F238E27FC236}">
                <a16:creationId xmlns:a16="http://schemas.microsoft.com/office/drawing/2014/main" id="{28C3F13D-23AE-4870-8475-5B5307F6F3F9}"/>
              </a:ext>
            </a:extLst>
          </p:cNvPr>
          <p:cNvSpPr txBox="1"/>
          <p:nvPr/>
        </p:nvSpPr>
        <p:spPr>
          <a:xfrm>
            <a:off x="10499335" y="4088292"/>
            <a:ext cx="1795498" cy="1415935"/>
          </a:xfrm>
          <a:prstGeom prst="rect">
            <a:avLst/>
          </a:prstGeom>
          <a:noFill/>
        </p:spPr>
        <p:txBody>
          <a:bodyPr wrap="square" rtlCol="0">
            <a:no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1600" dirty="0">
                <a:solidFill>
                  <a:schemeClr val="bg1"/>
                </a:solidFill>
                <a:cs typeface="Arial" pitchFamily="34" charset="0"/>
              </a:rPr>
              <a:t>Whether NR eligible for treaty ?</a:t>
            </a:r>
            <a:endParaRPr lang="ko-KR" altLang="en-US" sz="1600" dirty="0">
              <a:solidFill>
                <a:schemeClr val="bg1"/>
              </a:solidFill>
              <a:cs typeface="Arial" pitchFamily="34" charset="0"/>
            </a:endParaRPr>
          </a:p>
        </p:txBody>
      </p:sp>
      <p:sp>
        <p:nvSpPr>
          <p:cNvPr id="5" name="Freeform: Shape 4">
            <a:extLst>
              <a:ext uri="{FF2B5EF4-FFF2-40B4-BE49-F238E27FC236}">
                <a16:creationId xmlns:a16="http://schemas.microsoft.com/office/drawing/2014/main" id="{A056C8D3-00FE-BFF1-1C20-6EBEAC1D347D}"/>
              </a:ext>
            </a:extLst>
          </p:cNvPr>
          <p:cNvSpPr/>
          <p:nvPr/>
        </p:nvSpPr>
        <p:spPr>
          <a:xfrm>
            <a:off x="497204" y="5627051"/>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ln/>
          <a:effectLst>
            <a:outerShdw blurRad="50800" dist="38100" dir="18900000" algn="b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a:p>
        </p:txBody>
      </p:sp>
      <p:sp>
        <p:nvSpPr>
          <p:cNvPr id="6" name="Freeform: Shape 8">
            <a:extLst>
              <a:ext uri="{FF2B5EF4-FFF2-40B4-BE49-F238E27FC236}">
                <a16:creationId xmlns:a16="http://schemas.microsoft.com/office/drawing/2014/main" id="{11CD2C4E-BEDA-89AA-9D15-6DC8AFDB6E10}"/>
              </a:ext>
            </a:extLst>
          </p:cNvPr>
          <p:cNvSpPr/>
          <p:nvPr/>
        </p:nvSpPr>
        <p:spPr>
          <a:xfrm flipH="1">
            <a:off x="2965322" y="5627051"/>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a:p>
        </p:txBody>
      </p:sp>
      <p:sp>
        <p:nvSpPr>
          <p:cNvPr id="7" name="TextBox 6">
            <a:extLst>
              <a:ext uri="{FF2B5EF4-FFF2-40B4-BE49-F238E27FC236}">
                <a16:creationId xmlns:a16="http://schemas.microsoft.com/office/drawing/2014/main" id="{3438F082-E26C-45BD-68A5-2BC42EB938EF}"/>
              </a:ext>
            </a:extLst>
          </p:cNvPr>
          <p:cNvSpPr txBox="1"/>
          <p:nvPr/>
        </p:nvSpPr>
        <p:spPr>
          <a:xfrm>
            <a:off x="497204" y="5929066"/>
            <a:ext cx="906466" cy="795189"/>
          </a:xfrm>
          <a:prstGeom prst="rect">
            <a:avLst/>
          </a:prstGeom>
          <a:noFill/>
        </p:spPr>
        <p:txBody>
          <a:bodyPr wrap="square" lIns="111614" rIns="111614" rtlCol="0">
            <a:sp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4547" b="1" dirty="0">
                <a:solidFill>
                  <a:schemeClr val="bg1"/>
                </a:solidFill>
                <a:cs typeface="Arial" pitchFamily="34" charset="0"/>
              </a:rPr>
              <a:t>06</a:t>
            </a:r>
            <a:endParaRPr lang="ko-KR" altLang="en-US" sz="4547" b="1" dirty="0">
              <a:solidFill>
                <a:schemeClr val="bg1"/>
              </a:solidFill>
              <a:cs typeface="Arial" pitchFamily="34" charset="0"/>
            </a:endParaRPr>
          </a:p>
        </p:txBody>
      </p:sp>
      <p:sp>
        <p:nvSpPr>
          <p:cNvPr id="8" name="TextBox 7">
            <a:extLst>
              <a:ext uri="{FF2B5EF4-FFF2-40B4-BE49-F238E27FC236}">
                <a16:creationId xmlns:a16="http://schemas.microsoft.com/office/drawing/2014/main" id="{C6FC3C41-213E-4CFC-4D12-447C5615D3B8}"/>
              </a:ext>
            </a:extLst>
          </p:cNvPr>
          <p:cNvSpPr txBox="1"/>
          <p:nvPr/>
        </p:nvSpPr>
        <p:spPr>
          <a:xfrm>
            <a:off x="2950248" y="7729862"/>
            <a:ext cx="906466" cy="795189"/>
          </a:xfrm>
          <a:prstGeom prst="rect">
            <a:avLst/>
          </a:prstGeom>
          <a:noFill/>
        </p:spPr>
        <p:txBody>
          <a:bodyPr wrap="square" lIns="111614" rIns="111614" rtlCol="0">
            <a:sp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4547" b="1" dirty="0">
                <a:solidFill>
                  <a:schemeClr val="bg1"/>
                </a:solidFill>
                <a:cs typeface="Arial" pitchFamily="34" charset="0"/>
              </a:rPr>
              <a:t>07</a:t>
            </a:r>
            <a:endParaRPr lang="ko-KR" altLang="en-US" sz="4547" b="1" dirty="0">
              <a:solidFill>
                <a:schemeClr val="bg1"/>
              </a:solidFill>
              <a:cs typeface="Arial" pitchFamily="34" charset="0"/>
            </a:endParaRPr>
          </a:p>
        </p:txBody>
      </p:sp>
      <p:sp>
        <p:nvSpPr>
          <p:cNvPr id="11" name="Freeform: Shape 5">
            <a:extLst>
              <a:ext uri="{FF2B5EF4-FFF2-40B4-BE49-F238E27FC236}">
                <a16:creationId xmlns:a16="http://schemas.microsoft.com/office/drawing/2014/main" id="{80885C73-E58A-7C3F-1D16-E4E864247A38}"/>
              </a:ext>
            </a:extLst>
          </p:cNvPr>
          <p:cNvSpPr/>
          <p:nvPr/>
        </p:nvSpPr>
        <p:spPr>
          <a:xfrm>
            <a:off x="5402719" y="5595082"/>
            <a:ext cx="2333817" cy="3050705"/>
          </a:xfrm>
          <a:custGeom>
            <a:avLst/>
            <a:gdLst>
              <a:gd name="connsiteX0" fmla="*/ 0 w 2258248"/>
              <a:gd name="connsiteY0" fmla="*/ 0 h 2951923"/>
              <a:gd name="connsiteX1" fmla="*/ 2258248 w 2258248"/>
              <a:gd name="connsiteY1" fmla="*/ 1055076 h 2951923"/>
              <a:gd name="connsiteX2" fmla="*/ 2258248 w 2258248"/>
              <a:gd name="connsiteY2" fmla="*/ 2951923 h 2951923"/>
              <a:gd name="connsiteX3" fmla="*/ 0 w 2258248"/>
              <a:gd name="connsiteY3" fmla="*/ 1896847 h 2951923"/>
            </a:gdLst>
            <a:ahLst/>
            <a:cxnLst>
              <a:cxn ang="0">
                <a:pos x="connsiteX0" y="connsiteY0"/>
              </a:cxn>
              <a:cxn ang="0">
                <a:pos x="connsiteX1" y="connsiteY1"/>
              </a:cxn>
              <a:cxn ang="0">
                <a:pos x="connsiteX2" y="connsiteY2"/>
              </a:cxn>
              <a:cxn ang="0">
                <a:pos x="connsiteX3" y="connsiteY3"/>
              </a:cxn>
            </a:cxnLst>
            <a:rect l="l" t="t" r="r" b="b"/>
            <a:pathLst>
              <a:path w="2258248" h="2951923">
                <a:moveTo>
                  <a:pt x="0" y="0"/>
                </a:moveTo>
                <a:lnTo>
                  <a:pt x="2258248" y="1055076"/>
                </a:lnTo>
                <a:lnTo>
                  <a:pt x="2258248" y="2951923"/>
                </a:lnTo>
                <a:lnTo>
                  <a:pt x="0" y="1896847"/>
                </a:lnTo>
                <a:close/>
              </a:path>
            </a:pathLst>
          </a:custGeom>
          <a:ln/>
          <a:effectLst>
            <a:outerShdw blurRad="50800" dist="38100" dir="18900000" algn="b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endParaRPr lang="en-US" sz="2180"/>
          </a:p>
        </p:txBody>
      </p:sp>
      <p:sp>
        <p:nvSpPr>
          <p:cNvPr id="12" name="TextBox 11">
            <a:extLst>
              <a:ext uri="{FF2B5EF4-FFF2-40B4-BE49-F238E27FC236}">
                <a16:creationId xmlns:a16="http://schemas.microsoft.com/office/drawing/2014/main" id="{CFF2E6F4-A74A-EB11-353D-231E9741C7EF}"/>
              </a:ext>
            </a:extLst>
          </p:cNvPr>
          <p:cNvSpPr txBox="1"/>
          <p:nvPr/>
        </p:nvSpPr>
        <p:spPr>
          <a:xfrm>
            <a:off x="5393528" y="5776361"/>
            <a:ext cx="906466" cy="795189"/>
          </a:xfrm>
          <a:prstGeom prst="rect">
            <a:avLst/>
          </a:prstGeom>
          <a:noFill/>
        </p:spPr>
        <p:txBody>
          <a:bodyPr wrap="square" lIns="111614" rIns="111614" rtlCol="0">
            <a:sp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4547" b="1" dirty="0">
                <a:solidFill>
                  <a:schemeClr val="bg1"/>
                </a:solidFill>
                <a:cs typeface="Arial" pitchFamily="34" charset="0"/>
              </a:rPr>
              <a:t>08</a:t>
            </a:r>
            <a:endParaRPr lang="ko-KR" altLang="en-US" sz="4547" b="1" dirty="0">
              <a:solidFill>
                <a:schemeClr val="bg1"/>
              </a:solidFill>
              <a:cs typeface="Arial" pitchFamily="34" charset="0"/>
            </a:endParaRPr>
          </a:p>
        </p:txBody>
      </p:sp>
      <p:sp>
        <p:nvSpPr>
          <p:cNvPr id="13" name="TextBox 12">
            <a:extLst>
              <a:ext uri="{FF2B5EF4-FFF2-40B4-BE49-F238E27FC236}">
                <a16:creationId xmlns:a16="http://schemas.microsoft.com/office/drawing/2014/main" id="{6462655C-7464-5403-1022-79547551A448}"/>
              </a:ext>
            </a:extLst>
          </p:cNvPr>
          <p:cNvSpPr txBox="1"/>
          <p:nvPr/>
        </p:nvSpPr>
        <p:spPr>
          <a:xfrm>
            <a:off x="944576" y="6500438"/>
            <a:ext cx="1795498" cy="1771034"/>
          </a:xfrm>
          <a:prstGeom prst="rect">
            <a:avLst/>
          </a:prstGeom>
          <a:noFill/>
        </p:spPr>
        <p:txBody>
          <a:bodyPr wrap="square" rtlCol="0">
            <a:no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1600" dirty="0">
                <a:solidFill>
                  <a:schemeClr val="bg1"/>
                </a:solidFill>
                <a:cs typeface="Arial" pitchFamily="34" charset="0"/>
              </a:rPr>
              <a:t>Compute total income &amp; tax liabilities of NR under treaty; if lower….  </a:t>
            </a:r>
            <a:endParaRPr lang="ko-KR" altLang="en-US" sz="1600" dirty="0">
              <a:solidFill>
                <a:schemeClr val="bg1"/>
              </a:solidFill>
              <a:cs typeface="Arial" pitchFamily="34" charset="0"/>
            </a:endParaRPr>
          </a:p>
        </p:txBody>
      </p:sp>
      <p:sp>
        <p:nvSpPr>
          <p:cNvPr id="14" name="TextBox 13">
            <a:extLst>
              <a:ext uri="{FF2B5EF4-FFF2-40B4-BE49-F238E27FC236}">
                <a16:creationId xmlns:a16="http://schemas.microsoft.com/office/drawing/2014/main" id="{FFC5F677-6712-1438-280B-B371A88B9D63}"/>
              </a:ext>
            </a:extLst>
          </p:cNvPr>
          <p:cNvSpPr txBox="1"/>
          <p:nvPr/>
        </p:nvSpPr>
        <p:spPr>
          <a:xfrm>
            <a:off x="3282856" y="6387181"/>
            <a:ext cx="1795498" cy="1050864"/>
          </a:xfrm>
          <a:prstGeom prst="rect">
            <a:avLst/>
          </a:prstGeom>
          <a:noFill/>
        </p:spPr>
        <p:txBody>
          <a:bodyPr wrap="square" rtlCol="0">
            <a:no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1600" dirty="0">
                <a:solidFill>
                  <a:schemeClr val="bg1"/>
                </a:solidFill>
                <a:cs typeface="Arial" pitchFamily="34" charset="0"/>
              </a:rPr>
              <a:t>Prepare proper file containing all documentation to get ready for ITR</a:t>
            </a:r>
            <a:endParaRPr lang="ko-KR" altLang="en-US" sz="1600" dirty="0">
              <a:solidFill>
                <a:schemeClr val="bg1"/>
              </a:solidFill>
              <a:cs typeface="Arial" pitchFamily="34" charset="0"/>
            </a:endParaRPr>
          </a:p>
        </p:txBody>
      </p:sp>
      <p:sp>
        <p:nvSpPr>
          <p:cNvPr id="15" name="TextBox 14">
            <a:extLst>
              <a:ext uri="{FF2B5EF4-FFF2-40B4-BE49-F238E27FC236}">
                <a16:creationId xmlns:a16="http://schemas.microsoft.com/office/drawing/2014/main" id="{423B8C5D-6315-91BE-62FF-90E185971F7E}"/>
              </a:ext>
            </a:extLst>
          </p:cNvPr>
          <p:cNvSpPr txBox="1"/>
          <p:nvPr/>
        </p:nvSpPr>
        <p:spPr>
          <a:xfrm>
            <a:off x="5726136" y="6710662"/>
            <a:ext cx="1795498" cy="1050864"/>
          </a:xfrm>
          <a:prstGeom prst="rect">
            <a:avLst/>
          </a:prstGeom>
          <a:noFill/>
        </p:spPr>
        <p:txBody>
          <a:bodyPr wrap="square" rtlCol="0">
            <a:noAutofit/>
          </a:bodyPr>
          <a:lstStyle>
            <a:defPPr>
              <a:defRPr lang="en-US"/>
            </a:defPPr>
            <a:lvl1pPr marL="0" algn="l" defTabSz="1071311" rtl="0" eaLnBrk="1" latinLnBrk="0" hangingPunct="1">
              <a:defRPr sz="2109" kern="1200">
                <a:solidFill>
                  <a:schemeClr val="tx1"/>
                </a:solidFill>
                <a:latin typeface="+mn-lt"/>
                <a:ea typeface="+mn-ea"/>
                <a:cs typeface="+mn-cs"/>
              </a:defRPr>
            </a:lvl1pPr>
            <a:lvl2pPr marL="535656" algn="l" defTabSz="1071311" rtl="0" eaLnBrk="1" latinLnBrk="0" hangingPunct="1">
              <a:defRPr sz="2109" kern="1200">
                <a:solidFill>
                  <a:schemeClr val="tx1"/>
                </a:solidFill>
                <a:latin typeface="+mn-lt"/>
                <a:ea typeface="+mn-ea"/>
                <a:cs typeface="+mn-cs"/>
              </a:defRPr>
            </a:lvl2pPr>
            <a:lvl3pPr marL="1071311" algn="l" defTabSz="1071311" rtl="0" eaLnBrk="1" latinLnBrk="0" hangingPunct="1">
              <a:defRPr sz="2109" kern="1200">
                <a:solidFill>
                  <a:schemeClr val="tx1"/>
                </a:solidFill>
                <a:latin typeface="+mn-lt"/>
                <a:ea typeface="+mn-ea"/>
                <a:cs typeface="+mn-cs"/>
              </a:defRPr>
            </a:lvl3pPr>
            <a:lvl4pPr marL="1606967" algn="l" defTabSz="1071311" rtl="0" eaLnBrk="1" latinLnBrk="0" hangingPunct="1">
              <a:defRPr sz="2109" kern="1200">
                <a:solidFill>
                  <a:schemeClr val="tx1"/>
                </a:solidFill>
                <a:latin typeface="+mn-lt"/>
                <a:ea typeface="+mn-ea"/>
                <a:cs typeface="+mn-cs"/>
              </a:defRPr>
            </a:lvl4pPr>
            <a:lvl5pPr marL="2142622" algn="l" defTabSz="1071311" rtl="0" eaLnBrk="1" latinLnBrk="0" hangingPunct="1">
              <a:defRPr sz="2109" kern="1200">
                <a:solidFill>
                  <a:schemeClr val="tx1"/>
                </a:solidFill>
                <a:latin typeface="+mn-lt"/>
                <a:ea typeface="+mn-ea"/>
                <a:cs typeface="+mn-cs"/>
              </a:defRPr>
            </a:lvl5pPr>
            <a:lvl6pPr marL="2678278" algn="l" defTabSz="1071311" rtl="0" eaLnBrk="1" latinLnBrk="0" hangingPunct="1">
              <a:defRPr sz="2109" kern="1200">
                <a:solidFill>
                  <a:schemeClr val="tx1"/>
                </a:solidFill>
                <a:latin typeface="+mn-lt"/>
                <a:ea typeface="+mn-ea"/>
                <a:cs typeface="+mn-cs"/>
              </a:defRPr>
            </a:lvl6pPr>
            <a:lvl7pPr marL="3213933" algn="l" defTabSz="1071311" rtl="0" eaLnBrk="1" latinLnBrk="0" hangingPunct="1">
              <a:defRPr sz="2109" kern="1200">
                <a:solidFill>
                  <a:schemeClr val="tx1"/>
                </a:solidFill>
                <a:latin typeface="+mn-lt"/>
                <a:ea typeface="+mn-ea"/>
                <a:cs typeface="+mn-cs"/>
              </a:defRPr>
            </a:lvl7pPr>
            <a:lvl8pPr marL="3749589" algn="l" defTabSz="1071311" rtl="0" eaLnBrk="1" latinLnBrk="0" hangingPunct="1">
              <a:defRPr sz="2109" kern="1200">
                <a:solidFill>
                  <a:schemeClr val="tx1"/>
                </a:solidFill>
                <a:latin typeface="+mn-lt"/>
                <a:ea typeface="+mn-ea"/>
                <a:cs typeface="+mn-cs"/>
              </a:defRPr>
            </a:lvl8pPr>
            <a:lvl9pPr marL="4285244" algn="l" defTabSz="1071311" rtl="0" eaLnBrk="1" latinLnBrk="0" hangingPunct="1">
              <a:defRPr sz="2109" kern="1200">
                <a:solidFill>
                  <a:schemeClr val="tx1"/>
                </a:solidFill>
                <a:latin typeface="+mn-lt"/>
                <a:ea typeface="+mn-ea"/>
                <a:cs typeface="+mn-cs"/>
              </a:defRPr>
            </a:lvl9pPr>
          </a:lstStyle>
          <a:p>
            <a:pPr algn="ctr"/>
            <a:r>
              <a:rPr lang="en-US" altLang="ko-KR" sz="1600" dirty="0">
                <a:solidFill>
                  <a:schemeClr val="bg1"/>
                </a:solidFill>
                <a:cs typeface="Arial" pitchFamily="34" charset="0"/>
              </a:rPr>
              <a:t>Ensure full and appropriate disclosure in ITR</a:t>
            </a:r>
            <a:endParaRPr lang="ko-KR" altLang="en-US" sz="1600" dirty="0">
              <a:solidFill>
                <a:schemeClr val="bg1"/>
              </a:solidFill>
              <a:cs typeface="Arial" pitchFamily="34" charset="0"/>
            </a:endParaRPr>
          </a:p>
        </p:txBody>
      </p:sp>
      <p:sp>
        <p:nvSpPr>
          <p:cNvPr id="16" name="Rectangle 15">
            <a:extLst>
              <a:ext uri="{FF2B5EF4-FFF2-40B4-BE49-F238E27FC236}">
                <a16:creationId xmlns:a16="http://schemas.microsoft.com/office/drawing/2014/main" id="{13BF3ED0-FCF0-F2B2-AADC-B03699A32C39}"/>
              </a:ext>
            </a:extLst>
          </p:cNvPr>
          <p:cNvSpPr/>
          <p:nvPr/>
        </p:nvSpPr>
        <p:spPr>
          <a:xfrm>
            <a:off x="0" y="9099767"/>
            <a:ext cx="12599987" cy="60259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Tree>
    <p:extLst>
      <p:ext uri="{BB962C8B-B14F-4D97-AF65-F5344CB8AC3E}">
        <p14:creationId xmlns:p14="http://schemas.microsoft.com/office/powerpoint/2010/main" val="1441458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2275E2A-DD4D-26D2-D676-61EB22452EE9}"/>
              </a:ext>
            </a:extLst>
          </p:cNvPr>
          <p:cNvSpPr txBox="1"/>
          <p:nvPr/>
        </p:nvSpPr>
        <p:spPr>
          <a:xfrm>
            <a:off x="1018622" y="313717"/>
            <a:ext cx="10997022" cy="1446550"/>
          </a:xfrm>
          <a:prstGeom prst="rect">
            <a:avLst/>
          </a:prstGeom>
          <a:noFill/>
        </p:spPr>
        <p:txBody>
          <a:bodyPr wrap="square" rtlCol="0">
            <a:spAutoFit/>
          </a:bodyPr>
          <a:lstStyle/>
          <a:p>
            <a:r>
              <a:rPr lang="en-US" sz="4400" dirty="0">
                <a:solidFill>
                  <a:srgbClr val="FFE600"/>
                </a:solidFill>
                <a:latin typeface="EYInterstate"/>
              </a:rPr>
              <a:t>Non-Resident in India v. Non-Resident Indians – Charge, Scope &amp; basis of tax</a:t>
            </a:r>
            <a:endParaRPr lang="en-US" sz="4400" b="1" noProof="1"/>
          </a:p>
        </p:txBody>
      </p:sp>
      <p:sp>
        <p:nvSpPr>
          <p:cNvPr id="2" name="Rectangle 1">
            <a:extLst>
              <a:ext uri="{FF2B5EF4-FFF2-40B4-BE49-F238E27FC236}">
                <a16:creationId xmlns:a16="http://schemas.microsoft.com/office/drawing/2014/main" id="{F00C585B-390D-0527-4E06-461A8A856012}"/>
              </a:ext>
            </a:extLst>
          </p:cNvPr>
          <p:cNvSpPr/>
          <p:nvPr/>
        </p:nvSpPr>
        <p:spPr>
          <a:xfrm>
            <a:off x="3652561" y="9135871"/>
            <a:ext cx="5294865" cy="40729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2831"/>
          </a:p>
        </p:txBody>
      </p:sp>
      <p:sp>
        <p:nvSpPr>
          <p:cNvPr id="4" name="TextBox 3">
            <a:extLst>
              <a:ext uri="{FF2B5EF4-FFF2-40B4-BE49-F238E27FC236}">
                <a16:creationId xmlns:a16="http://schemas.microsoft.com/office/drawing/2014/main" id="{90880716-EDC8-0B79-73F1-01393F7BF4DB}"/>
              </a:ext>
            </a:extLst>
          </p:cNvPr>
          <p:cNvSpPr txBox="1"/>
          <p:nvPr/>
        </p:nvSpPr>
        <p:spPr>
          <a:xfrm flipH="1">
            <a:off x="1018621" y="2089595"/>
            <a:ext cx="10997022" cy="6750566"/>
          </a:xfrm>
          <a:prstGeom prst="rect">
            <a:avLst/>
          </a:prstGeom>
          <a:noFill/>
        </p:spPr>
        <p:txBody>
          <a:bodyPr wrap="square" rtlCol="0">
            <a:spAutoFit/>
          </a:bodyPr>
          <a:lstStyle/>
          <a:p>
            <a:r>
              <a:rPr lang="en-US" dirty="0"/>
              <a:t>All receipts are not ‘INCOME’ [S-2(24)] Total Income [S-2(45)]</a:t>
            </a:r>
          </a:p>
          <a:p>
            <a:r>
              <a:rPr lang="en-US" dirty="0"/>
              <a:t>Secrion-4 of ITA : Charge of Income Tax </a:t>
            </a:r>
          </a:p>
          <a:p>
            <a:r>
              <a:rPr lang="en-US" dirty="0"/>
              <a:t>Section-5 of ITA : Scope of total Income</a:t>
            </a:r>
          </a:p>
          <a:p>
            <a:r>
              <a:rPr lang="en-US" dirty="0"/>
              <a:t>The Scope of total income of an assessee depends on:</a:t>
            </a:r>
          </a:p>
          <a:p>
            <a:pPr marL="514350" indent="-514350">
              <a:buAutoNum type="arabicPeriod"/>
            </a:pPr>
            <a:r>
              <a:rPr lang="en-US" dirty="0"/>
              <a:t>the residential status of the assessee; </a:t>
            </a:r>
          </a:p>
          <a:p>
            <a:pPr marL="514350" indent="-514350">
              <a:buAutoNum type="arabicPeriod"/>
            </a:pPr>
            <a:r>
              <a:rPr lang="en-US" dirty="0"/>
              <a:t>the place of accrual or receipt of income, whether actual or deemed; and </a:t>
            </a:r>
          </a:p>
          <a:p>
            <a:pPr marL="514350" indent="-514350">
              <a:buAutoNum type="arabicPeriod"/>
            </a:pPr>
            <a:r>
              <a:rPr lang="en-US" dirty="0"/>
              <a:t>the point of time at which the income had accrued to or was received by or on behalf of assessee</a:t>
            </a:r>
          </a:p>
          <a:p>
            <a:r>
              <a:rPr lang="en-US" dirty="0"/>
              <a:t>Section-6 of ITA : Residential Status of any person</a:t>
            </a:r>
          </a:p>
          <a:p>
            <a:r>
              <a:rPr lang="en-US" dirty="0"/>
              <a:t>Section-9 of ITA : Income deemed to accrue or arise in India</a:t>
            </a:r>
          </a:p>
          <a:p>
            <a:r>
              <a:rPr lang="en-US" dirty="0"/>
              <a:t>Section-90 of ITA : Provides for ITA provision shall apply to the extent they are beneficial to the assessee EXCEPT GAAR provisions subject to TRC and Form 10F where ever required.</a:t>
            </a:r>
          </a:p>
          <a:p>
            <a:r>
              <a:rPr lang="en-US" dirty="0"/>
              <a:t>- Basis of tax for NR is comprises of Gross basis, presumptive basis or regular basis. Computed under various provision of ITA.  </a:t>
            </a:r>
          </a:p>
        </p:txBody>
      </p:sp>
    </p:spTree>
    <p:extLst>
      <p:ext uri="{BB962C8B-B14F-4D97-AF65-F5344CB8AC3E}">
        <p14:creationId xmlns:p14="http://schemas.microsoft.com/office/powerpoint/2010/main" val="13311585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8">
            <a:extLst>
              <a:ext uri="{FF2B5EF4-FFF2-40B4-BE49-F238E27FC236}">
                <a16:creationId xmlns:a16="http://schemas.microsoft.com/office/drawing/2014/main" id="{A437F912-C2D4-D95C-0F46-AD9430AAF3B1}"/>
              </a:ext>
            </a:extLst>
          </p:cNvPr>
          <p:cNvGraphicFramePr>
            <a:graphicFrameLocks noGrp="1"/>
          </p:cNvGraphicFramePr>
          <p:nvPr/>
        </p:nvGraphicFramePr>
        <p:xfrm>
          <a:off x="981458" y="1500621"/>
          <a:ext cx="11128222" cy="7069807"/>
        </p:xfrm>
        <a:graphic>
          <a:graphicData uri="http://schemas.openxmlformats.org/drawingml/2006/table">
            <a:tbl>
              <a:tblPr firstRow="1" bandRow="1">
                <a:tableStyleId>{9D7B26C5-4107-4FEC-AEDC-1716B250A1EF}</a:tableStyleId>
              </a:tblPr>
              <a:tblGrid>
                <a:gridCol w="5039265">
                  <a:extLst>
                    <a:ext uri="{9D8B030D-6E8A-4147-A177-3AD203B41FA5}">
                      <a16:colId xmlns:a16="http://schemas.microsoft.com/office/drawing/2014/main" val="3662771462"/>
                    </a:ext>
                  </a:extLst>
                </a:gridCol>
                <a:gridCol w="1985165">
                  <a:extLst>
                    <a:ext uri="{9D8B030D-6E8A-4147-A177-3AD203B41FA5}">
                      <a16:colId xmlns:a16="http://schemas.microsoft.com/office/drawing/2014/main" val="178008165"/>
                    </a:ext>
                  </a:extLst>
                </a:gridCol>
                <a:gridCol w="1971283">
                  <a:extLst>
                    <a:ext uri="{9D8B030D-6E8A-4147-A177-3AD203B41FA5}">
                      <a16:colId xmlns:a16="http://schemas.microsoft.com/office/drawing/2014/main" val="3746962146"/>
                    </a:ext>
                  </a:extLst>
                </a:gridCol>
                <a:gridCol w="2132509">
                  <a:extLst>
                    <a:ext uri="{9D8B030D-6E8A-4147-A177-3AD203B41FA5}">
                      <a16:colId xmlns:a16="http://schemas.microsoft.com/office/drawing/2014/main" val="3879006689"/>
                    </a:ext>
                  </a:extLst>
                </a:gridCol>
              </a:tblGrid>
              <a:tr h="402777">
                <a:tc rowSpan="2">
                  <a:txBody>
                    <a:bodyPr/>
                    <a:lstStyle/>
                    <a:p>
                      <a:r>
                        <a:rPr lang="en-IN" sz="2400" b="1" i="0" u="none" strike="noStrike" kern="1200" baseline="0" dirty="0">
                          <a:solidFill>
                            <a:schemeClr val="tx1"/>
                          </a:solidFill>
                          <a:latin typeface="+mn-lt"/>
                          <a:ea typeface="+mn-ea"/>
                          <a:cs typeface="+mn-cs"/>
                        </a:rPr>
                        <a:t>ITR Forms</a:t>
                      </a:r>
                      <a:endParaRPr lang="en-IN" sz="1900" dirty="0"/>
                    </a:p>
                  </a:txBody>
                  <a:tcPr marL="121944" marR="121944" marT="60973" marB="60973"/>
                </a:tc>
                <a:tc gridSpan="3">
                  <a:txBody>
                    <a:bodyPr/>
                    <a:lstStyle/>
                    <a:p>
                      <a:r>
                        <a:rPr lang="en-IN" sz="1900" b="1" i="0" u="none" strike="noStrike" kern="1200" baseline="0" dirty="0">
                          <a:solidFill>
                            <a:schemeClr val="tx1"/>
                          </a:solidFill>
                          <a:latin typeface="+mn-lt"/>
                          <a:ea typeface="+mn-ea"/>
                          <a:cs typeface="+mn-cs"/>
                        </a:rPr>
                        <a:t>Residential status</a:t>
                      </a:r>
                      <a:endParaRPr lang="en-IN" dirty="0"/>
                    </a:p>
                  </a:txBody>
                  <a:tcPr marL="121944" marR="121944" marT="60973" marB="60973"/>
                </a:tc>
                <a:tc hMerge="1">
                  <a:txBody>
                    <a:bodyPr/>
                    <a:lstStyle/>
                    <a:p>
                      <a:pPr algn="ctr"/>
                      <a:r>
                        <a:rPr lang="en-IN" sz="1900" b="1" i="0" u="none" strike="noStrike" kern="1200" baseline="0" dirty="0">
                          <a:solidFill>
                            <a:schemeClr val="tx1"/>
                          </a:solidFill>
                          <a:latin typeface="+mn-lt"/>
                          <a:ea typeface="+mn-ea"/>
                          <a:cs typeface="+mn-cs"/>
                        </a:rPr>
                        <a:t>Residential status</a:t>
                      </a:r>
                      <a:endParaRPr lang="en-IN" sz="1900" dirty="0"/>
                    </a:p>
                  </a:txBody>
                  <a:tcPr marL="121944" marR="121944" marT="60973" marB="60973"/>
                </a:tc>
                <a:tc hMerge="1">
                  <a:txBody>
                    <a:bodyPr/>
                    <a:lstStyle/>
                    <a:p>
                      <a:endParaRPr lang="en-IN" dirty="0"/>
                    </a:p>
                  </a:txBody>
                  <a:tcPr/>
                </a:tc>
                <a:extLst>
                  <a:ext uri="{0D108BD9-81ED-4DB2-BD59-A6C34878D82A}">
                    <a16:rowId xmlns:a16="http://schemas.microsoft.com/office/drawing/2014/main" val="1029838501"/>
                  </a:ext>
                </a:extLst>
              </a:tr>
              <a:tr h="686195">
                <a:tc vMerge="1">
                  <a:txBody>
                    <a:bodyPr/>
                    <a:lstStyle/>
                    <a:p>
                      <a:r>
                        <a:rPr lang="en-IN" sz="2000" b="1" i="0" u="none" strike="noStrike" kern="1200" baseline="0" dirty="0">
                          <a:solidFill>
                            <a:schemeClr val="tx1"/>
                          </a:solidFill>
                          <a:latin typeface="+mn-lt"/>
                          <a:ea typeface="+mn-ea"/>
                          <a:cs typeface="+mn-cs"/>
                        </a:rPr>
                        <a:t>Basic condition </a:t>
                      </a:r>
                      <a:endParaRPr lang="en-IN" sz="1900" dirty="0"/>
                    </a:p>
                  </a:txBody>
                  <a:tcPr marL="121944" marR="121944" marT="60973" marB="60973"/>
                </a:tc>
                <a:tc>
                  <a:txBody>
                    <a:bodyPr/>
                    <a:lstStyle/>
                    <a:p>
                      <a:pPr algn="l"/>
                      <a:r>
                        <a:rPr lang="en-IN" sz="1900" b="1" i="0" u="none" strike="noStrike" kern="1200" baseline="0" dirty="0">
                          <a:solidFill>
                            <a:schemeClr val="tx1"/>
                          </a:solidFill>
                          <a:latin typeface="+mn-lt"/>
                          <a:ea typeface="+mn-ea"/>
                          <a:cs typeface="+mn-cs"/>
                        </a:rPr>
                        <a:t>NRI</a:t>
                      </a:r>
                    </a:p>
                  </a:txBody>
                  <a:tcPr marL="121944" marR="121944" marT="60973" marB="60973"/>
                </a:tc>
                <a:tc>
                  <a:txBody>
                    <a:bodyPr/>
                    <a:lstStyle/>
                    <a:p>
                      <a:pPr algn="l"/>
                      <a:r>
                        <a:rPr lang="en-IN" sz="1900" b="1" i="0" u="none" strike="noStrike" kern="1200" baseline="0" dirty="0">
                          <a:solidFill>
                            <a:schemeClr val="tx1"/>
                          </a:solidFill>
                          <a:latin typeface="+mn-lt"/>
                          <a:ea typeface="+mn-ea"/>
                          <a:cs typeface="+mn-cs"/>
                        </a:rPr>
                        <a:t>Foreign Company</a:t>
                      </a:r>
                      <a:endParaRPr lang="en-IN" sz="1900" dirty="0"/>
                    </a:p>
                  </a:txBody>
                  <a:tcPr marL="121944" marR="121944" marT="60973" marB="60973"/>
                </a:tc>
                <a:tc>
                  <a:txBody>
                    <a:bodyPr/>
                    <a:lstStyle/>
                    <a:p>
                      <a:pPr algn="l"/>
                      <a:r>
                        <a:rPr lang="en-IN" sz="1900" b="1" i="0" u="none" strike="noStrike" kern="1200" baseline="0" dirty="0">
                          <a:solidFill>
                            <a:schemeClr val="tx1"/>
                          </a:solidFill>
                          <a:latin typeface="+mn-lt"/>
                          <a:ea typeface="+mn-ea"/>
                          <a:cs typeface="+mn-cs"/>
                        </a:rPr>
                        <a:t>Other Non Resident</a:t>
                      </a:r>
                      <a:endParaRPr lang="en-IN" sz="1900" dirty="0"/>
                    </a:p>
                  </a:txBody>
                  <a:tcPr marL="121944" marR="121944" marT="60973" marB="60973"/>
                </a:tc>
                <a:extLst>
                  <a:ext uri="{0D108BD9-81ED-4DB2-BD59-A6C34878D82A}">
                    <a16:rowId xmlns:a16="http://schemas.microsoft.com/office/drawing/2014/main" val="909002737"/>
                  </a:ext>
                </a:extLst>
              </a:tr>
              <a:tr h="1114693">
                <a:tc>
                  <a:txBody>
                    <a:bodyPr/>
                    <a:lstStyle/>
                    <a:p>
                      <a:r>
                        <a:rPr lang="en-IN" sz="1900" dirty="0"/>
                        <a:t>ITR 2 - </a:t>
                      </a:r>
                      <a:r>
                        <a:rPr lang="en-US" sz="2000" dirty="0"/>
                        <a:t>For Individuals and HUFs not having income from profits and gains of business or profession. </a:t>
                      </a:r>
                      <a:endParaRPr lang="en-IN" sz="1900" dirty="0"/>
                    </a:p>
                  </a:txBody>
                  <a:tcPr marL="121944" marR="121944" marT="60973" marB="60973"/>
                </a:tc>
                <a:tc>
                  <a:txBody>
                    <a:bodyPr/>
                    <a:lstStyle/>
                    <a:p>
                      <a:r>
                        <a:rPr lang="en-IN" sz="1900" b="1" dirty="0">
                          <a:latin typeface="Wingdings 2" panose="05020102010507070707" pitchFamily="18" charset="2"/>
                        </a:rPr>
                        <a:t>P</a:t>
                      </a:r>
                    </a:p>
                  </a:txBody>
                  <a:tcPr marL="121944" marR="121944" marT="60973" marB="60973"/>
                </a:tc>
                <a:tc>
                  <a:txBody>
                    <a:bodyPr/>
                    <a:lstStyle/>
                    <a:p>
                      <a:r>
                        <a:rPr lang="en-IN" sz="1900" b="1" dirty="0"/>
                        <a:t>-</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1900" b="1" dirty="0">
                          <a:latin typeface="Wingdings 2" panose="05020102010507070707" pitchFamily="18" charset="2"/>
                        </a:rPr>
                        <a:t>P</a:t>
                      </a:r>
                    </a:p>
                    <a:p>
                      <a:endParaRPr lang="en-IN" sz="1900" b="1" dirty="0"/>
                    </a:p>
                  </a:txBody>
                  <a:tcPr marL="121944" marR="121944" marT="60973" marB="60973"/>
                </a:tc>
                <a:extLst>
                  <a:ext uri="{0D108BD9-81ED-4DB2-BD59-A6C34878D82A}">
                    <a16:rowId xmlns:a16="http://schemas.microsoft.com/office/drawing/2014/main" val="859674988"/>
                  </a:ext>
                </a:extLst>
              </a:tr>
              <a:tr h="1232390">
                <a:tc>
                  <a:txBody>
                    <a:bodyPr/>
                    <a:lstStyle/>
                    <a:p>
                      <a:pPr marL="0" indent="0">
                        <a:buFont typeface="Wingdings" panose="05000000000000000000" pitchFamily="2" charset="2"/>
                        <a:buNone/>
                      </a:pPr>
                      <a:r>
                        <a:rPr lang="en-IN" sz="1900" dirty="0"/>
                        <a:t>ITR 3 -</a:t>
                      </a:r>
                      <a:r>
                        <a:rPr lang="en-US" sz="2000" dirty="0"/>
                        <a:t> For individuals and HUFs having income from profits and gains of business or profession.</a:t>
                      </a:r>
                      <a:endParaRPr lang="en-US" sz="1900" b="0" i="0" u="none" strike="noStrike" kern="1200" baseline="0" dirty="0">
                        <a:solidFill>
                          <a:schemeClr val="tx1"/>
                        </a:solidFill>
                        <a:latin typeface="+mn-lt"/>
                        <a:ea typeface="+mn-ea"/>
                        <a:cs typeface="+mn-cs"/>
                      </a:endParaRP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 typeface="Wingdings" panose="05000000000000000000" pitchFamily="2" charset="2"/>
                        <a:buNone/>
                        <a:tabLst/>
                        <a:defRPr/>
                      </a:pPr>
                      <a:r>
                        <a:rPr lang="en-IN" sz="1900" b="1" dirty="0">
                          <a:latin typeface="Wingdings 2" panose="05020102010507070707" pitchFamily="18" charset="2"/>
                        </a:rPr>
                        <a:t>P</a:t>
                      </a:r>
                    </a:p>
                    <a:p>
                      <a:pPr marL="0" indent="0">
                        <a:buFont typeface="Wingdings" panose="05000000000000000000" pitchFamily="2" charset="2"/>
                        <a:buNone/>
                      </a:pPr>
                      <a:endParaRPr lang="en-US" sz="1900" b="1" i="0" u="none" strike="noStrike" kern="1200" baseline="0" dirty="0">
                        <a:solidFill>
                          <a:schemeClr val="tx1"/>
                        </a:solidFill>
                        <a:latin typeface="+mn-lt"/>
                        <a:ea typeface="+mn-ea"/>
                        <a:cs typeface="+mn-cs"/>
                      </a:endParaRPr>
                    </a:p>
                  </a:txBody>
                  <a:tcPr marL="121944" marR="121944" marT="60973" marB="60973"/>
                </a:tc>
                <a:tc>
                  <a:txBody>
                    <a:bodyPr/>
                    <a:lstStyle/>
                    <a:p>
                      <a:pPr algn="l"/>
                      <a:r>
                        <a:rPr lang="en-US" sz="1900" b="1" i="0" u="none" strike="noStrike" kern="1200" baseline="0" dirty="0">
                          <a:solidFill>
                            <a:schemeClr val="tx1"/>
                          </a:solidFill>
                          <a:latin typeface="+mn-lt"/>
                          <a:ea typeface="+mn-ea"/>
                          <a:cs typeface="+mn-cs"/>
                        </a:rPr>
                        <a:t>-</a:t>
                      </a:r>
                      <a:endParaRPr lang="en-IN" sz="1900" b="1" dirty="0"/>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1900" b="1" dirty="0">
                          <a:latin typeface="Wingdings 2" panose="05020102010507070707" pitchFamily="18" charset="2"/>
                        </a:rPr>
                        <a:t>P</a:t>
                      </a:r>
                    </a:p>
                    <a:p>
                      <a:endParaRPr lang="en-IN" sz="1900" b="1" dirty="0"/>
                    </a:p>
                  </a:txBody>
                  <a:tcPr marL="121944" marR="121944" marT="60973" marB="60973"/>
                </a:tc>
                <a:extLst>
                  <a:ext uri="{0D108BD9-81ED-4DB2-BD59-A6C34878D82A}">
                    <a16:rowId xmlns:a16="http://schemas.microsoft.com/office/drawing/2014/main" val="226084720"/>
                  </a:ext>
                </a:extLst>
              </a:tr>
              <a:tr h="1053383">
                <a:tc>
                  <a:txBody>
                    <a:bodyPr/>
                    <a:lstStyle/>
                    <a:p>
                      <a:r>
                        <a:rPr lang="en-IN" sz="1900" dirty="0"/>
                        <a:t>ITR 5 - </a:t>
                      </a:r>
                      <a:r>
                        <a:rPr lang="en-US" sz="2000" dirty="0"/>
                        <a:t>For persons other than- (</a:t>
                      </a:r>
                      <a:r>
                        <a:rPr lang="en-US" sz="2000" dirty="0" err="1"/>
                        <a:t>i</a:t>
                      </a:r>
                      <a:r>
                        <a:rPr lang="en-US" sz="2000" dirty="0"/>
                        <a:t>) individual, (ii) HUF, (iii) company and (iv) person filing Form ITR-7.</a:t>
                      </a:r>
                      <a:endParaRPr lang="en-IN" sz="1900" dirty="0">
                        <a:solidFill>
                          <a:schemeClr val="tx1"/>
                        </a:solidFill>
                      </a:endParaRPr>
                    </a:p>
                  </a:txBody>
                  <a:tcPr marL="121944" marR="121944" marT="60973" marB="60973"/>
                </a:tc>
                <a:tc>
                  <a:txBody>
                    <a:bodyPr/>
                    <a:lstStyle/>
                    <a:p>
                      <a:r>
                        <a:rPr lang="en-IN" sz="1900" b="1" dirty="0">
                          <a:solidFill>
                            <a:schemeClr val="tx1"/>
                          </a:solidFill>
                        </a:rPr>
                        <a:t>-</a:t>
                      </a:r>
                    </a:p>
                  </a:txBody>
                  <a:tcPr marL="121944" marR="121944" marT="60973" marB="60973"/>
                </a:tc>
                <a:tc>
                  <a:txBody>
                    <a:bodyPr/>
                    <a:lstStyle/>
                    <a:p>
                      <a:r>
                        <a:rPr lang="en-IN" sz="1900" b="1" dirty="0"/>
                        <a:t>-</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1900" b="1" dirty="0">
                          <a:latin typeface="Wingdings 2" panose="05020102010507070707" pitchFamily="18" charset="2"/>
                        </a:rPr>
                        <a:t>P</a:t>
                      </a:r>
                    </a:p>
                    <a:p>
                      <a:endParaRPr lang="en-IN" sz="1900" b="1" dirty="0"/>
                    </a:p>
                  </a:txBody>
                  <a:tcPr marL="121944" marR="121944" marT="60973" marB="60973"/>
                </a:tc>
                <a:extLst>
                  <a:ext uri="{0D108BD9-81ED-4DB2-BD59-A6C34878D82A}">
                    <a16:rowId xmlns:a16="http://schemas.microsoft.com/office/drawing/2014/main" val="3925113992"/>
                  </a:ext>
                </a:extLst>
              </a:tr>
              <a:tr h="1193575">
                <a:tc>
                  <a:txBody>
                    <a:bodyPr/>
                    <a:lstStyle/>
                    <a:p>
                      <a:r>
                        <a:rPr lang="en-IN" sz="1900" dirty="0"/>
                        <a:t>ITR 6 - </a:t>
                      </a:r>
                      <a:r>
                        <a:rPr lang="en-US" sz="2000" dirty="0"/>
                        <a:t>For Companies other than companies claiming exemption under section 11.</a:t>
                      </a:r>
                      <a:endParaRPr lang="en-IN" sz="1900" dirty="0">
                        <a:solidFill>
                          <a:schemeClr val="tx1"/>
                        </a:solidFill>
                      </a:endParaRPr>
                    </a:p>
                  </a:txBody>
                  <a:tcPr marL="121944" marR="121944" marT="60973" marB="60973"/>
                </a:tc>
                <a:tc>
                  <a:txBody>
                    <a:bodyPr/>
                    <a:lstStyle/>
                    <a:p>
                      <a:r>
                        <a:rPr lang="en-IN" sz="1900" b="1" dirty="0">
                          <a:solidFill>
                            <a:schemeClr val="tx1"/>
                          </a:solidFill>
                        </a:rPr>
                        <a:t>-</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1900" b="1" dirty="0">
                          <a:latin typeface="Wingdings 2" panose="05020102010507070707" pitchFamily="18" charset="2"/>
                        </a:rPr>
                        <a:t>P</a:t>
                      </a:r>
                    </a:p>
                    <a:p>
                      <a:endParaRPr lang="en-IN" sz="1900" b="1" dirty="0"/>
                    </a:p>
                  </a:txBody>
                  <a:tcPr marL="121944" marR="121944" marT="60973" marB="60973"/>
                </a:tc>
                <a:tc>
                  <a:txBody>
                    <a:bodyPr/>
                    <a:lstStyle/>
                    <a:p>
                      <a:r>
                        <a:rPr lang="en-IN" sz="1900" b="1" dirty="0"/>
                        <a:t>-</a:t>
                      </a:r>
                    </a:p>
                  </a:txBody>
                  <a:tcPr marL="121944" marR="121944" marT="60973" marB="60973"/>
                </a:tc>
                <a:extLst>
                  <a:ext uri="{0D108BD9-81ED-4DB2-BD59-A6C34878D82A}">
                    <a16:rowId xmlns:a16="http://schemas.microsoft.com/office/drawing/2014/main" val="731398671"/>
                  </a:ext>
                </a:extLst>
              </a:tr>
              <a:tr h="1363194">
                <a:tc>
                  <a:txBody>
                    <a:bodyPr/>
                    <a:lstStyle/>
                    <a:p>
                      <a:r>
                        <a:rPr lang="en-IN" sz="2000" dirty="0"/>
                        <a:t>ITR 7 - </a:t>
                      </a:r>
                      <a:r>
                        <a:rPr lang="en-US" sz="2000" dirty="0"/>
                        <a:t>For persons including companies required to furnish return under sections 139(4A) or 139(4B) or 139(4C) or 139(4D) only.</a:t>
                      </a:r>
                      <a:endParaRPr lang="en-IN" sz="1900" dirty="0">
                        <a:solidFill>
                          <a:schemeClr val="tx1"/>
                        </a:solidFill>
                      </a:endParaRPr>
                    </a:p>
                  </a:txBody>
                  <a:tcPr marL="121944" marR="121944" marT="60973" marB="60973"/>
                </a:tc>
                <a:tc>
                  <a:txBody>
                    <a:bodyPr/>
                    <a:lstStyle/>
                    <a:p>
                      <a:r>
                        <a:rPr lang="en-IN" sz="1900" b="1" dirty="0">
                          <a:solidFill>
                            <a:schemeClr val="tx1"/>
                          </a:solidFill>
                        </a:rPr>
                        <a:t>-</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1900" b="1" dirty="0">
                          <a:latin typeface="Wingdings 2" panose="05020102010507070707" pitchFamily="18" charset="2"/>
                        </a:rPr>
                        <a:t>P</a:t>
                      </a:r>
                    </a:p>
                    <a:p>
                      <a:endParaRPr lang="en-IN" sz="1900" b="1" dirty="0"/>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1900" b="1" dirty="0">
                          <a:latin typeface="Wingdings 2" panose="05020102010507070707" pitchFamily="18" charset="2"/>
                        </a:rPr>
                        <a:t>P</a:t>
                      </a:r>
                    </a:p>
                    <a:p>
                      <a:endParaRPr lang="en-IN" sz="1900" b="1" dirty="0"/>
                    </a:p>
                  </a:txBody>
                  <a:tcPr marL="121944" marR="121944" marT="60973" marB="60973"/>
                </a:tc>
                <a:extLst>
                  <a:ext uri="{0D108BD9-81ED-4DB2-BD59-A6C34878D82A}">
                    <a16:rowId xmlns:a16="http://schemas.microsoft.com/office/drawing/2014/main" val="897978293"/>
                  </a:ext>
                </a:extLst>
              </a:tr>
            </a:tbl>
          </a:graphicData>
        </a:graphic>
      </p:graphicFrame>
      <p:sp>
        <p:nvSpPr>
          <p:cNvPr id="3" name="Rectangle 2">
            <a:extLst>
              <a:ext uri="{FF2B5EF4-FFF2-40B4-BE49-F238E27FC236}">
                <a16:creationId xmlns:a16="http://schemas.microsoft.com/office/drawing/2014/main" id="{2E824ABF-7897-DC08-862B-AA4351E9953F}"/>
              </a:ext>
            </a:extLst>
          </p:cNvPr>
          <p:cNvSpPr/>
          <p:nvPr/>
        </p:nvSpPr>
        <p:spPr>
          <a:xfrm>
            <a:off x="553859" y="9018379"/>
            <a:ext cx="10576039" cy="6131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4000" dirty="0"/>
          </a:p>
        </p:txBody>
      </p:sp>
      <p:sp>
        <p:nvSpPr>
          <p:cNvPr id="4" name="Title 1">
            <a:extLst>
              <a:ext uri="{FF2B5EF4-FFF2-40B4-BE49-F238E27FC236}">
                <a16:creationId xmlns:a16="http://schemas.microsoft.com/office/drawing/2014/main" id="{81C4141B-6DF9-C19D-2D33-3EBB3511EBF3}"/>
              </a:ext>
            </a:extLst>
          </p:cNvPr>
          <p:cNvSpPr txBox="1">
            <a:spLocks/>
          </p:cNvSpPr>
          <p:nvPr/>
        </p:nvSpPr>
        <p:spPr>
          <a:xfrm>
            <a:off x="981458" y="431686"/>
            <a:ext cx="10711241" cy="677267"/>
          </a:xfrm>
          <a:prstGeom prst="rect">
            <a:avLst/>
          </a:prstGeom>
        </p:spPr>
        <p:txBody>
          <a:bodyPr>
            <a:normAutofit fontScale="97500" lnSpcReduction="10000"/>
          </a:bodyPr>
          <a:lstStyle>
            <a:lvl1pPr algn="ctr" defTabSz="1260043" rtl="0" eaLnBrk="1" latinLnBrk="0" hangingPunct="1">
              <a:lnSpc>
                <a:spcPct val="90000"/>
              </a:lnSpc>
              <a:spcBef>
                <a:spcPct val="0"/>
              </a:spcBef>
              <a:buNone/>
              <a:defRPr sz="4685"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n-IN" u="sng" dirty="0"/>
              <a:t>APPLICABILITY OF ITR FORMS</a:t>
            </a:r>
          </a:p>
        </p:txBody>
      </p:sp>
    </p:spTree>
    <p:extLst>
      <p:ext uri="{BB962C8B-B14F-4D97-AF65-F5344CB8AC3E}">
        <p14:creationId xmlns:p14="http://schemas.microsoft.com/office/powerpoint/2010/main" val="3968628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8">
            <a:extLst>
              <a:ext uri="{FF2B5EF4-FFF2-40B4-BE49-F238E27FC236}">
                <a16:creationId xmlns:a16="http://schemas.microsoft.com/office/drawing/2014/main" id="{A437F912-C2D4-D95C-0F46-AD9430AAF3B1}"/>
              </a:ext>
            </a:extLst>
          </p:cNvPr>
          <p:cNvGraphicFramePr>
            <a:graphicFrameLocks noGrp="1"/>
          </p:cNvGraphicFramePr>
          <p:nvPr/>
        </p:nvGraphicFramePr>
        <p:xfrm>
          <a:off x="344498" y="877156"/>
          <a:ext cx="12063695" cy="7996161"/>
        </p:xfrm>
        <a:graphic>
          <a:graphicData uri="http://schemas.openxmlformats.org/drawingml/2006/table">
            <a:tbl>
              <a:tblPr firstRow="1" bandRow="1">
                <a:tableStyleId>{9D7B26C5-4107-4FEC-AEDC-1716B250A1EF}</a:tableStyleId>
              </a:tblPr>
              <a:tblGrid>
                <a:gridCol w="5802790">
                  <a:extLst>
                    <a:ext uri="{9D8B030D-6E8A-4147-A177-3AD203B41FA5}">
                      <a16:colId xmlns:a16="http://schemas.microsoft.com/office/drawing/2014/main" val="3662771462"/>
                    </a:ext>
                  </a:extLst>
                </a:gridCol>
                <a:gridCol w="1832461">
                  <a:extLst>
                    <a:ext uri="{9D8B030D-6E8A-4147-A177-3AD203B41FA5}">
                      <a16:colId xmlns:a16="http://schemas.microsoft.com/office/drawing/2014/main" val="178008165"/>
                    </a:ext>
                  </a:extLst>
                </a:gridCol>
                <a:gridCol w="1527048">
                  <a:extLst>
                    <a:ext uri="{9D8B030D-6E8A-4147-A177-3AD203B41FA5}">
                      <a16:colId xmlns:a16="http://schemas.microsoft.com/office/drawing/2014/main" val="272888922"/>
                    </a:ext>
                  </a:extLst>
                </a:gridCol>
                <a:gridCol w="1527050">
                  <a:extLst>
                    <a:ext uri="{9D8B030D-6E8A-4147-A177-3AD203B41FA5}">
                      <a16:colId xmlns:a16="http://schemas.microsoft.com/office/drawing/2014/main" val="3746962146"/>
                    </a:ext>
                  </a:extLst>
                </a:gridCol>
                <a:gridCol w="1374346">
                  <a:extLst>
                    <a:ext uri="{9D8B030D-6E8A-4147-A177-3AD203B41FA5}">
                      <a16:colId xmlns:a16="http://schemas.microsoft.com/office/drawing/2014/main" val="3879006689"/>
                    </a:ext>
                  </a:extLst>
                </a:gridCol>
              </a:tblGrid>
              <a:tr h="413980">
                <a:tc rowSpan="2">
                  <a:txBody>
                    <a:bodyPr/>
                    <a:lstStyle/>
                    <a:p>
                      <a:r>
                        <a:rPr lang="en-IN" sz="2000" b="1" i="0" u="none" strike="noStrike" kern="1200" baseline="0" dirty="0">
                          <a:solidFill>
                            <a:schemeClr val="tx1"/>
                          </a:solidFill>
                          <a:latin typeface="+mn-lt"/>
                          <a:ea typeface="+mn-ea"/>
                          <a:cs typeface="+mn-cs"/>
                        </a:rPr>
                        <a:t>Particulars</a:t>
                      </a:r>
                      <a:endParaRPr lang="en-IN" sz="2000" dirty="0"/>
                    </a:p>
                  </a:txBody>
                  <a:tcPr marL="121944" marR="121944" marT="60973" marB="60973"/>
                </a:tc>
                <a:tc gridSpan="4">
                  <a:txBody>
                    <a:bodyPr/>
                    <a:lstStyle/>
                    <a:p>
                      <a:r>
                        <a:rPr lang="en-IN" sz="2000" b="1" i="0" u="none" strike="noStrike" kern="1200" baseline="0" dirty="0">
                          <a:solidFill>
                            <a:schemeClr val="tx1"/>
                          </a:solidFill>
                          <a:latin typeface="+mn-lt"/>
                          <a:ea typeface="+mn-ea"/>
                          <a:cs typeface="+mn-cs"/>
                        </a:rPr>
                        <a:t>ITR Forms</a:t>
                      </a:r>
                      <a:endParaRPr lang="en-IN" sz="2000" dirty="0"/>
                    </a:p>
                  </a:txBody>
                  <a:tcPr marL="121944" marR="121944" marT="60973" marB="60973"/>
                </a:tc>
                <a:tc hMerge="1">
                  <a:txBody>
                    <a:bodyPr/>
                    <a:lstStyle/>
                    <a:p>
                      <a:endParaRPr lang="en-IN"/>
                    </a:p>
                  </a:txBody>
                  <a:tcPr/>
                </a:tc>
                <a:tc hMerge="1">
                  <a:txBody>
                    <a:bodyPr/>
                    <a:lstStyle/>
                    <a:p>
                      <a:pPr algn="ctr"/>
                      <a:r>
                        <a:rPr lang="en-IN" sz="1900" b="1" i="0" u="none" strike="noStrike" kern="1200" baseline="0" dirty="0">
                          <a:solidFill>
                            <a:schemeClr val="tx1"/>
                          </a:solidFill>
                          <a:latin typeface="+mn-lt"/>
                          <a:ea typeface="+mn-ea"/>
                          <a:cs typeface="+mn-cs"/>
                        </a:rPr>
                        <a:t>Residential status</a:t>
                      </a:r>
                      <a:endParaRPr lang="en-IN" sz="1900" dirty="0"/>
                    </a:p>
                  </a:txBody>
                  <a:tcPr marL="121944" marR="121944" marT="60973" marB="60973"/>
                </a:tc>
                <a:tc hMerge="1">
                  <a:txBody>
                    <a:bodyPr/>
                    <a:lstStyle/>
                    <a:p>
                      <a:endParaRPr lang="en-IN" dirty="0"/>
                    </a:p>
                  </a:txBody>
                  <a:tcPr/>
                </a:tc>
                <a:extLst>
                  <a:ext uri="{0D108BD9-81ED-4DB2-BD59-A6C34878D82A}">
                    <a16:rowId xmlns:a16="http://schemas.microsoft.com/office/drawing/2014/main" val="1029838501"/>
                  </a:ext>
                </a:extLst>
              </a:tr>
              <a:tr h="453376">
                <a:tc vMerge="1">
                  <a:txBody>
                    <a:bodyPr/>
                    <a:lstStyle/>
                    <a:p>
                      <a:r>
                        <a:rPr lang="en-IN" sz="2000" b="1" i="0" u="none" strike="noStrike" kern="1200" baseline="0" dirty="0">
                          <a:solidFill>
                            <a:schemeClr val="tx1"/>
                          </a:solidFill>
                          <a:latin typeface="+mn-lt"/>
                          <a:ea typeface="+mn-ea"/>
                          <a:cs typeface="+mn-cs"/>
                        </a:rPr>
                        <a:t>Basic condition </a:t>
                      </a:r>
                      <a:endParaRPr lang="en-IN" sz="1900" dirty="0"/>
                    </a:p>
                  </a:txBody>
                  <a:tcPr marL="121944" marR="121944" marT="60973" marB="60973"/>
                </a:tc>
                <a:tc>
                  <a:txBody>
                    <a:bodyPr/>
                    <a:lstStyle/>
                    <a:p>
                      <a:pPr algn="l"/>
                      <a:r>
                        <a:rPr lang="en-IN" sz="2000" b="1" i="0" u="none" strike="noStrike" kern="1200" baseline="0" dirty="0">
                          <a:solidFill>
                            <a:schemeClr val="tx1"/>
                          </a:solidFill>
                          <a:latin typeface="+mn-lt"/>
                          <a:ea typeface="+mn-ea"/>
                          <a:cs typeface="+mn-cs"/>
                        </a:rPr>
                        <a:t>ITR – 2</a:t>
                      </a:r>
                    </a:p>
                  </a:txBody>
                  <a:tcPr marL="121944" marR="121944" marT="60973" marB="60973"/>
                </a:tc>
                <a:tc>
                  <a:txBody>
                    <a:bodyPr/>
                    <a:lstStyle/>
                    <a:p>
                      <a:pPr algn="l"/>
                      <a:r>
                        <a:rPr lang="en-IN" sz="2000" b="1" i="0" u="none" strike="noStrike" kern="1200" baseline="0" dirty="0">
                          <a:solidFill>
                            <a:schemeClr val="tx1"/>
                          </a:solidFill>
                          <a:latin typeface="+mn-lt"/>
                          <a:ea typeface="+mn-ea"/>
                          <a:cs typeface="+mn-cs"/>
                        </a:rPr>
                        <a:t>ITR – 3</a:t>
                      </a:r>
                    </a:p>
                  </a:txBody>
                  <a:tcPr marL="121944" marR="121944" marT="60973" marB="60973"/>
                </a:tc>
                <a:tc>
                  <a:txBody>
                    <a:bodyPr/>
                    <a:lstStyle/>
                    <a:p>
                      <a:pPr algn="l"/>
                      <a:r>
                        <a:rPr lang="en-IN" sz="2000" b="1" i="0" u="none" strike="noStrike" kern="1200" baseline="0" dirty="0">
                          <a:solidFill>
                            <a:schemeClr val="tx1"/>
                          </a:solidFill>
                          <a:latin typeface="+mn-lt"/>
                          <a:ea typeface="+mn-ea"/>
                          <a:cs typeface="+mn-cs"/>
                        </a:rPr>
                        <a:t>ITR – 5</a:t>
                      </a:r>
                      <a:endParaRPr lang="en-IN" sz="2000" dirty="0"/>
                    </a:p>
                  </a:txBody>
                  <a:tcPr marL="121944" marR="121944" marT="60973" marB="60973"/>
                </a:tc>
                <a:tc>
                  <a:txBody>
                    <a:bodyPr/>
                    <a:lstStyle/>
                    <a:p>
                      <a:pPr algn="l"/>
                      <a:r>
                        <a:rPr lang="en-IN" sz="2000" b="1" i="0" u="none" strike="noStrike" kern="1200" baseline="0" dirty="0">
                          <a:solidFill>
                            <a:schemeClr val="tx1"/>
                          </a:solidFill>
                          <a:latin typeface="+mn-lt"/>
                          <a:ea typeface="+mn-ea"/>
                          <a:cs typeface="+mn-cs"/>
                        </a:rPr>
                        <a:t>ITR – 6</a:t>
                      </a:r>
                      <a:endParaRPr lang="en-IN" sz="2000" dirty="0"/>
                    </a:p>
                  </a:txBody>
                  <a:tcPr marL="121944" marR="121944" marT="60973" marB="60973"/>
                </a:tc>
                <a:extLst>
                  <a:ext uri="{0D108BD9-81ED-4DB2-BD59-A6C34878D82A}">
                    <a16:rowId xmlns:a16="http://schemas.microsoft.com/office/drawing/2014/main" val="909002737"/>
                  </a:ext>
                </a:extLst>
              </a:tr>
              <a:tr h="819822">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000" kern="1200" dirty="0">
                          <a:solidFill>
                            <a:schemeClr val="tx1"/>
                          </a:solidFill>
                          <a:latin typeface="+mn-lt"/>
                          <a:ea typeface="+mn-ea"/>
                          <a:cs typeface="+mn-cs"/>
                        </a:rPr>
                        <a:t>Residential Status</a:t>
                      </a: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p>
                      <a:pPr marL="0" marR="0" lvl="0" indent="0" algn="l" defTabSz="1260043" rtl="0" eaLnBrk="1" fontAlgn="auto" latinLnBrk="0" hangingPunct="1">
                        <a:lnSpc>
                          <a:spcPct val="100000"/>
                        </a:lnSpc>
                        <a:spcBef>
                          <a:spcPts val="0"/>
                        </a:spcBef>
                        <a:spcAft>
                          <a:spcPts val="0"/>
                        </a:spcAft>
                        <a:buClrTx/>
                        <a:buSzTx/>
                        <a:buFontTx/>
                        <a:buNone/>
                        <a:tabLst/>
                        <a:defRPr/>
                      </a:pPr>
                      <a:endParaRPr lang="en-IN" sz="2000" kern="1200" dirty="0">
                        <a:solidFill>
                          <a:schemeClr val="tx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p>
                      <a:pPr marL="0" marR="0" lvl="0" indent="0" algn="l" defTabSz="1260043" rtl="0" eaLnBrk="1" fontAlgn="auto" latinLnBrk="0" hangingPunct="1">
                        <a:lnSpc>
                          <a:spcPct val="100000"/>
                        </a:lnSpc>
                        <a:spcBef>
                          <a:spcPts val="0"/>
                        </a:spcBef>
                        <a:spcAft>
                          <a:spcPts val="0"/>
                        </a:spcAft>
                        <a:buClrTx/>
                        <a:buSzTx/>
                        <a:buFontTx/>
                        <a:buNone/>
                        <a:tabLst/>
                        <a:defRPr/>
                      </a:pP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p>
                      <a:pPr marL="0" marR="0" lvl="0" indent="0" algn="l" defTabSz="1260043" rtl="0" eaLnBrk="1" fontAlgn="auto" latinLnBrk="0" hangingPunct="1">
                        <a:lnSpc>
                          <a:spcPct val="100000"/>
                        </a:lnSpc>
                        <a:spcBef>
                          <a:spcPts val="0"/>
                        </a:spcBef>
                        <a:spcAft>
                          <a:spcPts val="0"/>
                        </a:spcAft>
                        <a:buClrTx/>
                        <a:buSzTx/>
                        <a:buFontTx/>
                        <a:buNone/>
                        <a:tabLst/>
                        <a:defRPr/>
                      </a:pP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extLst>
                  <a:ext uri="{0D108BD9-81ED-4DB2-BD59-A6C34878D82A}">
                    <a16:rowId xmlns:a16="http://schemas.microsoft.com/office/drawing/2014/main" val="859674988"/>
                  </a:ext>
                </a:extLst>
              </a:tr>
              <a:tr h="906384">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000" kern="1200" dirty="0">
                          <a:solidFill>
                            <a:schemeClr val="tx1"/>
                          </a:solidFill>
                          <a:latin typeface="+mn-lt"/>
                          <a:ea typeface="+mn-ea"/>
                          <a:cs typeface="+mn-cs"/>
                        </a:rPr>
                        <a:t>Master Information about period of stay, TIN, Jurisdiction of Residence</a:t>
                      </a:r>
                      <a:endParaRPr lang="en-US" sz="2000" kern="1200" dirty="0">
                        <a:solidFill>
                          <a:schemeClr val="tx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p>
                      <a:pPr marL="0" marR="0" lvl="0" indent="0" algn="l" defTabSz="1260043" rtl="0" eaLnBrk="1" fontAlgn="auto" latinLnBrk="0" hangingPunct="1">
                        <a:lnSpc>
                          <a:spcPct val="100000"/>
                        </a:lnSpc>
                        <a:spcBef>
                          <a:spcPts val="0"/>
                        </a:spcBef>
                        <a:spcAft>
                          <a:spcPts val="0"/>
                        </a:spcAft>
                        <a:buClrTx/>
                        <a:buSzTx/>
                        <a:buFontTx/>
                        <a:buNone/>
                        <a:tabLst/>
                        <a:defRPr/>
                      </a:pPr>
                      <a:endParaRPr lang="en-IN" sz="2000" kern="1200" dirty="0">
                        <a:solidFill>
                          <a:schemeClr val="tx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rPr>
                        <a:t>-</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rPr>
                        <a:t>-</a:t>
                      </a:r>
                    </a:p>
                  </a:txBody>
                  <a:tcPr marL="121944" marR="121944" marT="60973" marB="60973"/>
                </a:tc>
                <a:extLst>
                  <a:ext uri="{0D108BD9-81ED-4DB2-BD59-A6C34878D82A}">
                    <a16:rowId xmlns:a16="http://schemas.microsoft.com/office/drawing/2014/main" val="226084720"/>
                  </a:ext>
                </a:extLst>
              </a:tr>
              <a:tr h="774730">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000" kern="1200" dirty="0">
                          <a:solidFill>
                            <a:schemeClr val="tx1"/>
                          </a:solidFill>
                          <a:latin typeface="+mn-lt"/>
                          <a:ea typeface="+mn-ea"/>
                          <a:cs typeface="+mn-cs"/>
                        </a:rPr>
                        <a:t>PE/SEP in India?</a:t>
                      </a: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mn-lt"/>
                          <a:ea typeface="+mn-ea"/>
                          <a:cs typeface="+mn-cs"/>
                        </a:rPr>
                        <a:t>-</a:t>
                      </a:r>
                      <a:endParaRPr lang="en-IN" sz="2000" kern="1200" dirty="0">
                        <a:solidFill>
                          <a:schemeClr val="tx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extLst>
                  <a:ext uri="{0D108BD9-81ED-4DB2-BD59-A6C34878D82A}">
                    <a16:rowId xmlns:a16="http://schemas.microsoft.com/office/drawing/2014/main" val="3925113992"/>
                  </a:ext>
                </a:extLst>
              </a:tr>
              <a:tr h="877837">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000" kern="1200" dirty="0">
                          <a:solidFill>
                            <a:schemeClr val="tx1"/>
                          </a:solidFill>
                          <a:latin typeface="+mn-lt"/>
                          <a:ea typeface="+mn-ea"/>
                          <a:cs typeface="+mn-cs"/>
                        </a:rPr>
                        <a:t>Special provisions for Non Resident Indian Cases</a:t>
                      </a: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lang="en-IN" sz="2000" kern="1200" dirty="0">
                        <a:solidFill>
                          <a:schemeClr val="tx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mn-lt"/>
                          <a:ea typeface="+mn-ea"/>
                          <a:cs typeface="+mn-cs"/>
                        </a:rPr>
                        <a:t>-</a:t>
                      </a:r>
                      <a:endParaRPr lang="en-IN" sz="2000" kern="1200" dirty="0">
                        <a:solidFill>
                          <a:schemeClr val="tx1"/>
                        </a:solidFill>
                        <a:latin typeface="+mn-lt"/>
                        <a:ea typeface="+mn-ea"/>
                        <a:cs typeface="+mn-cs"/>
                      </a:endParaRPr>
                    </a:p>
                    <a:p>
                      <a:pPr marL="0" marR="0" lvl="0" indent="0" algn="l" defTabSz="1260043" rtl="0" eaLnBrk="1" fontAlgn="auto" latinLnBrk="0" hangingPunct="1">
                        <a:lnSpc>
                          <a:spcPct val="100000"/>
                        </a:lnSpc>
                        <a:spcBef>
                          <a:spcPts val="0"/>
                        </a:spcBef>
                        <a:spcAft>
                          <a:spcPts val="0"/>
                        </a:spcAft>
                        <a:buClrTx/>
                        <a:buSzTx/>
                        <a:buFontTx/>
                        <a:buNone/>
                        <a:tabLst/>
                        <a:defRPr/>
                      </a:pP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mn-lt"/>
                          <a:ea typeface="+mn-ea"/>
                          <a:cs typeface="+mn-cs"/>
                        </a:rPr>
                        <a:t>-</a:t>
                      </a:r>
                      <a:endParaRPr lang="en-IN" sz="2000" kern="1200" dirty="0">
                        <a:solidFill>
                          <a:schemeClr val="tx1"/>
                        </a:solidFill>
                        <a:latin typeface="+mn-lt"/>
                        <a:ea typeface="+mn-ea"/>
                        <a:cs typeface="+mn-cs"/>
                      </a:endParaRPr>
                    </a:p>
                    <a:p>
                      <a:pPr marL="0" marR="0" lvl="0" indent="0" algn="l" defTabSz="1260043" rtl="0" eaLnBrk="1" fontAlgn="auto" latinLnBrk="0" hangingPunct="1">
                        <a:lnSpc>
                          <a:spcPct val="100000"/>
                        </a:lnSpc>
                        <a:spcBef>
                          <a:spcPts val="0"/>
                        </a:spcBef>
                        <a:spcAft>
                          <a:spcPts val="0"/>
                        </a:spcAft>
                        <a:buClrTx/>
                        <a:buSzTx/>
                        <a:buFontTx/>
                        <a:buNone/>
                        <a:tabLst/>
                        <a:defRPr/>
                      </a:pP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extLst>
                  <a:ext uri="{0D108BD9-81ED-4DB2-BD59-A6C34878D82A}">
                    <a16:rowId xmlns:a16="http://schemas.microsoft.com/office/drawing/2014/main" val="731398671"/>
                  </a:ext>
                </a:extLst>
              </a:tr>
              <a:tr h="877837">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000" kern="1200" dirty="0">
                          <a:solidFill>
                            <a:schemeClr val="tx1"/>
                          </a:solidFill>
                          <a:latin typeface="+mn-lt"/>
                          <a:ea typeface="+mn-ea"/>
                          <a:cs typeface="+mn-cs"/>
                        </a:rPr>
                        <a:t>Capital gains provisions</a:t>
                      </a: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lang="en-IN" sz="2000" kern="1200" dirty="0">
                        <a:solidFill>
                          <a:schemeClr val="tx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extLst>
                  <a:ext uri="{0D108BD9-81ED-4DB2-BD59-A6C34878D82A}">
                    <a16:rowId xmlns:a16="http://schemas.microsoft.com/office/drawing/2014/main" val="1997903097"/>
                  </a:ext>
                </a:extLst>
              </a:tr>
              <a:tr h="975752">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000" kern="1200" dirty="0">
                          <a:solidFill>
                            <a:schemeClr val="tx1"/>
                          </a:solidFill>
                          <a:latin typeface="+mn-lt"/>
                          <a:ea typeface="+mn-ea"/>
                          <a:cs typeface="+mn-cs"/>
                        </a:rPr>
                        <a:t>Other Income like Dividend, Investment Income, Royalty others.</a:t>
                      </a: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lang="en-IN" sz="2000" kern="1200" dirty="0">
                        <a:solidFill>
                          <a:schemeClr val="tx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extLst>
                  <a:ext uri="{0D108BD9-81ED-4DB2-BD59-A6C34878D82A}">
                    <a16:rowId xmlns:a16="http://schemas.microsoft.com/office/drawing/2014/main" val="3265189591"/>
                  </a:ext>
                </a:extLst>
              </a:tr>
              <a:tr h="877837">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US" sz="2000" kern="1200" dirty="0">
                          <a:solidFill>
                            <a:schemeClr val="tx1"/>
                          </a:solidFill>
                          <a:latin typeface="+mn-lt"/>
                          <a:ea typeface="+mn-ea"/>
                          <a:cs typeface="+mn-cs"/>
                        </a:rPr>
                        <a:t>Special Tax Rates Income</a:t>
                      </a: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lang="en-IN" sz="2000" kern="1200" dirty="0">
                        <a:solidFill>
                          <a:schemeClr val="tx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extLst>
                  <a:ext uri="{0D108BD9-81ED-4DB2-BD59-A6C34878D82A}">
                    <a16:rowId xmlns:a16="http://schemas.microsoft.com/office/drawing/2014/main" val="3117953741"/>
                  </a:ext>
                </a:extLst>
              </a:tr>
              <a:tr h="975752">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lang="en-IN" sz="2000" kern="1200" dirty="0">
                          <a:solidFill>
                            <a:schemeClr val="tx1"/>
                          </a:solidFill>
                          <a:latin typeface="+mn-lt"/>
                          <a:ea typeface="+mn-ea"/>
                          <a:cs typeface="+mn-cs"/>
                        </a:rPr>
                        <a:t>Amounts Paid to Non – Residents under P&amp;L like compensation, commission, royalty, FTS, interest paid to non residents</a:t>
                      </a: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mn-lt"/>
                          <a:ea typeface="+mn-ea"/>
                          <a:cs typeface="+mn-cs"/>
                        </a:rPr>
                        <a:t>-</a:t>
                      </a:r>
                      <a:endParaRPr lang="en-IN" sz="2000" kern="1200" dirty="0">
                        <a:solidFill>
                          <a:schemeClr val="tx1"/>
                        </a:solidFill>
                        <a:latin typeface="+mn-lt"/>
                        <a:ea typeface="+mn-ea"/>
                        <a:cs typeface="+mn-cs"/>
                      </a:endParaRPr>
                    </a:p>
                  </a:txBody>
                  <a:tcPr/>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tc>
                  <a:txBody>
                    <a:bodyPr/>
                    <a:lstStyle/>
                    <a:p>
                      <a:pPr marL="0" marR="0" lvl="0" indent="0" algn="l" defTabSz="1260043"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white"/>
                          </a:solidFill>
                          <a:effectLst/>
                          <a:uLnTx/>
                          <a:uFillTx/>
                          <a:latin typeface="Wingdings 2" panose="05020102010507070707" pitchFamily="18" charset="2"/>
                          <a:ea typeface="+mn-ea"/>
                          <a:cs typeface="+mn-cs"/>
                        </a:rPr>
                        <a:t>P</a:t>
                      </a:r>
                      <a:endParaRPr kumimoji="0" lang="en-IN" sz="2000" b="1" i="0" u="none" strike="noStrike" kern="1200" cap="none" spc="0" normalizeH="0" baseline="0" noProof="0" dirty="0">
                        <a:ln>
                          <a:noFill/>
                        </a:ln>
                        <a:solidFill>
                          <a:prstClr val="white"/>
                        </a:solidFill>
                        <a:effectLst/>
                        <a:uLnTx/>
                        <a:uFillTx/>
                        <a:latin typeface="Rockwell" panose="02060603020205020403"/>
                        <a:ea typeface="+mn-ea"/>
                        <a:cs typeface="+mn-cs"/>
                      </a:endParaRPr>
                    </a:p>
                  </a:txBody>
                  <a:tcPr marL="121944" marR="121944" marT="60973" marB="60973"/>
                </a:tc>
                <a:extLst>
                  <a:ext uri="{0D108BD9-81ED-4DB2-BD59-A6C34878D82A}">
                    <a16:rowId xmlns:a16="http://schemas.microsoft.com/office/drawing/2014/main" val="3243211142"/>
                  </a:ext>
                </a:extLst>
              </a:tr>
            </a:tbl>
          </a:graphicData>
        </a:graphic>
      </p:graphicFrame>
      <p:sp>
        <p:nvSpPr>
          <p:cNvPr id="3" name="Rectangle 2">
            <a:extLst>
              <a:ext uri="{FF2B5EF4-FFF2-40B4-BE49-F238E27FC236}">
                <a16:creationId xmlns:a16="http://schemas.microsoft.com/office/drawing/2014/main" id="{D62ED43A-73E3-83F0-9DF9-CC274DCE609D}"/>
              </a:ext>
            </a:extLst>
          </p:cNvPr>
          <p:cNvSpPr/>
          <p:nvPr/>
        </p:nvSpPr>
        <p:spPr>
          <a:xfrm>
            <a:off x="1594467" y="9223603"/>
            <a:ext cx="9411054" cy="34294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4000" dirty="0"/>
          </a:p>
        </p:txBody>
      </p:sp>
      <p:sp>
        <p:nvSpPr>
          <p:cNvPr id="4" name="Title 1">
            <a:extLst>
              <a:ext uri="{FF2B5EF4-FFF2-40B4-BE49-F238E27FC236}">
                <a16:creationId xmlns:a16="http://schemas.microsoft.com/office/drawing/2014/main" id="{37DC044D-0FBE-0827-9BF5-F211D2EA4ADD}"/>
              </a:ext>
            </a:extLst>
          </p:cNvPr>
          <p:cNvSpPr txBox="1">
            <a:spLocks/>
          </p:cNvSpPr>
          <p:nvPr/>
        </p:nvSpPr>
        <p:spPr>
          <a:xfrm>
            <a:off x="1020726" y="322069"/>
            <a:ext cx="10711241" cy="677267"/>
          </a:xfrm>
          <a:prstGeom prst="rect">
            <a:avLst/>
          </a:prstGeom>
        </p:spPr>
        <p:txBody>
          <a:bodyPr>
            <a:normAutofit fontScale="67500" lnSpcReduction="20000"/>
          </a:bodyPr>
          <a:lstStyle>
            <a:lvl1pPr algn="ctr" defTabSz="1260043" rtl="0" eaLnBrk="1" latinLnBrk="0" hangingPunct="1">
              <a:lnSpc>
                <a:spcPct val="90000"/>
              </a:lnSpc>
              <a:spcBef>
                <a:spcPct val="0"/>
              </a:spcBef>
              <a:buNone/>
              <a:defRPr sz="4685"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n-IN" u="sng" dirty="0"/>
              <a:t>REVAMPING ITR FORMS DETAIS REQUIREMENT</a:t>
            </a:r>
          </a:p>
        </p:txBody>
      </p:sp>
    </p:spTree>
    <p:extLst>
      <p:ext uri="{BB962C8B-B14F-4D97-AF65-F5344CB8AC3E}">
        <p14:creationId xmlns:p14="http://schemas.microsoft.com/office/powerpoint/2010/main" val="18733627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AAF58B7-2C41-826D-8969-BAFE79F5EFBD}"/>
              </a:ext>
            </a:extLst>
          </p:cNvPr>
          <p:cNvSpPr>
            <a:spLocks noGrp="1"/>
          </p:cNvSpPr>
          <p:nvPr>
            <p:ph type="ftr" sz="quarter" idx="11"/>
          </p:nvPr>
        </p:nvSpPr>
        <p:spPr>
          <a:xfrm>
            <a:off x="191794" y="8877560"/>
            <a:ext cx="6896163" cy="517514"/>
          </a:xfrm>
        </p:spPr>
        <p:txBody>
          <a:bodyPr/>
          <a:lstStyle/>
          <a:p>
            <a:r>
              <a:rPr lang="pt-BR" dirty="0"/>
              <a:t>CA Sanjay Kumar Agrawal                                                                                                 Mobile: 9810116321</a:t>
            </a:r>
            <a:endParaRPr lang="en-US" dirty="0"/>
          </a:p>
        </p:txBody>
      </p:sp>
      <p:sp>
        <p:nvSpPr>
          <p:cNvPr id="3" name="Slide Number Placeholder 2">
            <a:extLst>
              <a:ext uri="{FF2B5EF4-FFF2-40B4-BE49-F238E27FC236}">
                <a16:creationId xmlns:a16="http://schemas.microsoft.com/office/drawing/2014/main" id="{488AE6B4-613B-59D9-7D53-C57657AD37F9}"/>
              </a:ext>
            </a:extLst>
          </p:cNvPr>
          <p:cNvSpPr>
            <a:spLocks noGrp="1"/>
          </p:cNvSpPr>
          <p:nvPr>
            <p:ph type="sldNum" sz="quarter" idx="12"/>
          </p:nvPr>
        </p:nvSpPr>
        <p:spPr/>
        <p:txBody>
          <a:bodyPr/>
          <a:lstStyle/>
          <a:p>
            <a:fld id="{6D22F896-40B5-4ADD-8801-0D06FADFA095}" type="slidenum">
              <a:rPr lang="en-US" smtClean="0"/>
              <a:t>52</a:t>
            </a:fld>
            <a:endParaRPr lang="en-US" dirty="0"/>
          </a:p>
        </p:txBody>
      </p:sp>
      <p:pic>
        <p:nvPicPr>
          <p:cNvPr id="9" name="Picture 8" descr="A picture containing text, line, font, screenshot&#10;&#10;Description automatically generated">
            <a:extLst>
              <a:ext uri="{FF2B5EF4-FFF2-40B4-BE49-F238E27FC236}">
                <a16:creationId xmlns:a16="http://schemas.microsoft.com/office/drawing/2014/main" id="{5DCB0706-00E7-5C29-1836-E0E8A69EB3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969" y="4434937"/>
            <a:ext cx="12063695" cy="1980038"/>
          </a:xfrm>
          <a:prstGeom prst="rect">
            <a:avLst/>
          </a:prstGeom>
        </p:spPr>
      </p:pic>
      <p:sp>
        <p:nvSpPr>
          <p:cNvPr id="10" name="Rectangle 9">
            <a:extLst>
              <a:ext uri="{FF2B5EF4-FFF2-40B4-BE49-F238E27FC236}">
                <a16:creationId xmlns:a16="http://schemas.microsoft.com/office/drawing/2014/main" id="{53320A2A-326D-DC2B-DADF-22F87515B8B4}"/>
              </a:ext>
            </a:extLst>
          </p:cNvPr>
          <p:cNvSpPr/>
          <p:nvPr/>
        </p:nvSpPr>
        <p:spPr>
          <a:xfrm>
            <a:off x="2176959" y="9189321"/>
            <a:ext cx="8828562" cy="3772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4000" dirty="0"/>
          </a:p>
        </p:txBody>
      </p:sp>
      <p:pic>
        <p:nvPicPr>
          <p:cNvPr id="5" name="Picture 4" descr="A close-up of a form&#10;&#10;Description automatically generated with low confidence">
            <a:extLst>
              <a:ext uri="{FF2B5EF4-FFF2-40B4-BE49-F238E27FC236}">
                <a16:creationId xmlns:a16="http://schemas.microsoft.com/office/drawing/2014/main" id="{3F512590-326A-13FF-1E3B-97CE2A18E7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144" y="530942"/>
            <a:ext cx="12063695" cy="3387005"/>
          </a:xfrm>
          <a:prstGeom prst="rect">
            <a:avLst/>
          </a:prstGeom>
        </p:spPr>
      </p:pic>
      <p:pic>
        <p:nvPicPr>
          <p:cNvPr id="8" name="Picture 7" descr="A picture containing text, line, number, font&#10;&#10;Description automatically generated">
            <a:extLst>
              <a:ext uri="{FF2B5EF4-FFF2-40B4-BE49-F238E27FC236}">
                <a16:creationId xmlns:a16="http://schemas.microsoft.com/office/drawing/2014/main" id="{B515D145-FFF9-94FD-FD3F-99BB531F66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794" y="6857412"/>
            <a:ext cx="12140046" cy="1998830"/>
          </a:xfrm>
          <a:prstGeom prst="rect">
            <a:avLst/>
          </a:prstGeom>
        </p:spPr>
      </p:pic>
      <p:sp>
        <p:nvSpPr>
          <p:cNvPr id="12" name="Title 1">
            <a:extLst>
              <a:ext uri="{FF2B5EF4-FFF2-40B4-BE49-F238E27FC236}">
                <a16:creationId xmlns:a16="http://schemas.microsoft.com/office/drawing/2014/main" id="{CDD7187A-E83D-8648-0D99-2403E0DCF589}"/>
              </a:ext>
            </a:extLst>
          </p:cNvPr>
          <p:cNvSpPr txBox="1">
            <a:spLocks/>
          </p:cNvSpPr>
          <p:nvPr/>
        </p:nvSpPr>
        <p:spPr>
          <a:xfrm>
            <a:off x="1108024" y="151636"/>
            <a:ext cx="10711241" cy="677267"/>
          </a:xfrm>
          <a:prstGeom prst="rect">
            <a:avLst/>
          </a:prstGeom>
        </p:spPr>
        <p:txBody>
          <a:bodyPr>
            <a:normAutofit fontScale="97500"/>
          </a:bodyPr>
          <a:lstStyle>
            <a:lvl1pPr algn="ctr" defTabSz="1260043" rtl="0" eaLnBrk="1" latinLnBrk="0" hangingPunct="1">
              <a:lnSpc>
                <a:spcPct val="90000"/>
              </a:lnSpc>
              <a:spcBef>
                <a:spcPct val="0"/>
              </a:spcBef>
              <a:buNone/>
              <a:defRPr sz="4685"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n-IN" sz="2000" u="sng" dirty="0"/>
              <a:t>Master Information on Residential Status</a:t>
            </a:r>
          </a:p>
        </p:txBody>
      </p:sp>
      <p:sp>
        <p:nvSpPr>
          <p:cNvPr id="14" name="Title 1">
            <a:extLst>
              <a:ext uri="{FF2B5EF4-FFF2-40B4-BE49-F238E27FC236}">
                <a16:creationId xmlns:a16="http://schemas.microsoft.com/office/drawing/2014/main" id="{B443A4A9-C67E-103E-5AEA-9E4B50E5A403}"/>
              </a:ext>
            </a:extLst>
          </p:cNvPr>
          <p:cNvSpPr txBox="1">
            <a:spLocks/>
          </p:cNvSpPr>
          <p:nvPr/>
        </p:nvSpPr>
        <p:spPr>
          <a:xfrm>
            <a:off x="1137823" y="3962472"/>
            <a:ext cx="10711241" cy="677267"/>
          </a:xfrm>
          <a:prstGeom prst="rect">
            <a:avLst/>
          </a:prstGeom>
        </p:spPr>
        <p:txBody>
          <a:bodyPr>
            <a:normAutofit fontScale="97500"/>
          </a:bodyPr>
          <a:lstStyle>
            <a:lvl1pPr algn="ctr" defTabSz="1260043" rtl="0" eaLnBrk="1" latinLnBrk="0" hangingPunct="1">
              <a:lnSpc>
                <a:spcPct val="90000"/>
              </a:lnSpc>
              <a:spcBef>
                <a:spcPct val="0"/>
              </a:spcBef>
              <a:buNone/>
              <a:defRPr sz="4685"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n-IN" sz="2000" u="sng" dirty="0"/>
              <a:t>PE/SEP RELATED INFORMATION REQUIREMENT</a:t>
            </a:r>
          </a:p>
        </p:txBody>
      </p:sp>
      <p:sp>
        <p:nvSpPr>
          <p:cNvPr id="15" name="Title 1">
            <a:extLst>
              <a:ext uri="{FF2B5EF4-FFF2-40B4-BE49-F238E27FC236}">
                <a16:creationId xmlns:a16="http://schemas.microsoft.com/office/drawing/2014/main" id="{6FFD48F6-B85A-7173-2265-0427D7323EFB}"/>
              </a:ext>
            </a:extLst>
          </p:cNvPr>
          <p:cNvSpPr txBox="1">
            <a:spLocks/>
          </p:cNvSpPr>
          <p:nvPr/>
        </p:nvSpPr>
        <p:spPr>
          <a:xfrm>
            <a:off x="1137823" y="6478873"/>
            <a:ext cx="10711241" cy="677267"/>
          </a:xfrm>
          <a:prstGeom prst="rect">
            <a:avLst/>
          </a:prstGeom>
        </p:spPr>
        <p:txBody>
          <a:bodyPr>
            <a:normAutofit fontScale="97500"/>
          </a:bodyPr>
          <a:lstStyle>
            <a:lvl1pPr algn="ctr" defTabSz="1260043" rtl="0" eaLnBrk="1" latinLnBrk="0" hangingPunct="1">
              <a:lnSpc>
                <a:spcPct val="90000"/>
              </a:lnSpc>
              <a:spcBef>
                <a:spcPct val="0"/>
              </a:spcBef>
              <a:buNone/>
              <a:defRPr sz="4685"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n-IN" sz="2000" u="sng" dirty="0"/>
              <a:t>NRI REALTED SPECIAL PROVISIONS</a:t>
            </a:r>
          </a:p>
        </p:txBody>
      </p:sp>
    </p:spTree>
    <p:extLst>
      <p:ext uri="{BB962C8B-B14F-4D97-AF65-F5344CB8AC3E}">
        <p14:creationId xmlns:p14="http://schemas.microsoft.com/office/powerpoint/2010/main" val="6036929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0DADBA4-BE6C-499D-DA19-83DCD045772E}"/>
              </a:ext>
            </a:extLst>
          </p:cNvPr>
          <p:cNvSpPr>
            <a:spLocks noGrp="1"/>
          </p:cNvSpPr>
          <p:nvPr>
            <p:ph type="ftr" sz="quarter" idx="11"/>
          </p:nvPr>
        </p:nvSpPr>
        <p:spPr>
          <a:xfrm>
            <a:off x="194669" y="8642699"/>
            <a:ext cx="6896163" cy="517514"/>
          </a:xfrm>
        </p:spPr>
        <p:txBody>
          <a:bodyPr/>
          <a:lstStyle/>
          <a:p>
            <a:r>
              <a:rPr lang="pt-BR" dirty="0"/>
              <a:t>CA Sanjay Kumar Agrawal                                                                                                 Mobile: 9810116321</a:t>
            </a:r>
            <a:endParaRPr lang="en-US" dirty="0"/>
          </a:p>
        </p:txBody>
      </p:sp>
      <p:sp>
        <p:nvSpPr>
          <p:cNvPr id="3" name="Slide Number Placeholder 2">
            <a:extLst>
              <a:ext uri="{FF2B5EF4-FFF2-40B4-BE49-F238E27FC236}">
                <a16:creationId xmlns:a16="http://schemas.microsoft.com/office/drawing/2014/main" id="{FB7B9D8F-D8F0-52A7-ACD4-45497EE33F2B}"/>
              </a:ext>
            </a:extLst>
          </p:cNvPr>
          <p:cNvSpPr>
            <a:spLocks noGrp="1"/>
          </p:cNvSpPr>
          <p:nvPr>
            <p:ph type="sldNum" sz="quarter" idx="12"/>
          </p:nvPr>
        </p:nvSpPr>
        <p:spPr/>
        <p:txBody>
          <a:bodyPr/>
          <a:lstStyle/>
          <a:p>
            <a:fld id="{6D22F896-40B5-4ADD-8801-0D06FADFA095}" type="slidenum">
              <a:rPr lang="en-US" smtClean="0"/>
              <a:t>53</a:t>
            </a:fld>
            <a:endParaRPr lang="en-US" dirty="0"/>
          </a:p>
        </p:txBody>
      </p:sp>
      <p:pic>
        <p:nvPicPr>
          <p:cNvPr id="5" name="Picture 4" descr="A picture containing text, screenshot, line, number&#10;&#10;Description automatically generated">
            <a:extLst>
              <a:ext uri="{FF2B5EF4-FFF2-40B4-BE49-F238E27FC236}">
                <a16:creationId xmlns:a16="http://schemas.microsoft.com/office/drawing/2014/main" id="{0B1E95DA-82CD-92D7-9387-2C3B026AD8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792" y="520596"/>
            <a:ext cx="12216400" cy="2622306"/>
          </a:xfrm>
          <a:prstGeom prst="rect">
            <a:avLst/>
          </a:prstGeom>
        </p:spPr>
      </p:pic>
      <p:pic>
        <p:nvPicPr>
          <p:cNvPr id="7" name="Picture 6" descr="A picture containing text, line, number, font&#10;&#10;Description automatically generated">
            <a:extLst>
              <a:ext uri="{FF2B5EF4-FFF2-40B4-BE49-F238E27FC236}">
                <a16:creationId xmlns:a16="http://schemas.microsoft.com/office/drawing/2014/main" id="{8EB48E97-8C1B-47E9-DC14-02E5DBA8E7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792" y="3142902"/>
            <a:ext cx="12216399" cy="2757943"/>
          </a:xfrm>
          <a:prstGeom prst="rect">
            <a:avLst/>
          </a:prstGeom>
        </p:spPr>
      </p:pic>
      <p:pic>
        <p:nvPicPr>
          <p:cNvPr id="9" name="Picture 8" descr="A picture containing text, line, screenshot, number&#10;&#10;Description automatically generated">
            <a:extLst>
              <a:ext uri="{FF2B5EF4-FFF2-40B4-BE49-F238E27FC236}">
                <a16:creationId xmlns:a16="http://schemas.microsoft.com/office/drawing/2014/main" id="{378EABCE-104E-F23D-742F-A06493EE18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792" y="6410017"/>
            <a:ext cx="12216399" cy="2091077"/>
          </a:xfrm>
          <a:prstGeom prst="rect">
            <a:avLst/>
          </a:prstGeom>
        </p:spPr>
      </p:pic>
      <p:sp>
        <p:nvSpPr>
          <p:cNvPr id="4" name="Title 1">
            <a:extLst>
              <a:ext uri="{FF2B5EF4-FFF2-40B4-BE49-F238E27FC236}">
                <a16:creationId xmlns:a16="http://schemas.microsoft.com/office/drawing/2014/main" id="{318FC5C7-2972-897F-0DCD-198F38D90CC5}"/>
              </a:ext>
            </a:extLst>
          </p:cNvPr>
          <p:cNvSpPr txBox="1">
            <a:spLocks/>
          </p:cNvSpPr>
          <p:nvPr/>
        </p:nvSpPr>
        <p:spPr>
          <a:xfrm>
            <a:off x="1147352" y="73152"/>
            <a:ext cx="10711241" cy="677267"/>
          </a:xfrm>
          <a:prstGeom prst="rect">
            <a:avLst/>
          </a:prstGeom>
        </p:spPr>
        <p:txBody>
          <a:bodyPr>
            <a:normAutofit fontScale="97500"/>
          </a:bodyPr>
          <a:lstStyle>
            <a:lvl1pPr algn="ctr" defTabSz="1260043" rtl="0" eaLnBrk="1" latinLnBrk="0" hangingPunct="1">
              <a:lnSpc>
                <a:spcPct val="90000"/>
              </a:lnSpc>
              <a:spcBef>
                <a:spcPct val="0"/>
              </a:spcBef>
              <a:buNone/>
              <a:defRPr sz="4685"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n-IN" sz="2000" u="sng" dirty="0"/>
              <a:t>CAPITAL GAINS NOT CHARGEABLE TO TAX AS PER DTAA</a:t>
            </a:r>
          </a:p>
        </p:txBody>
      </p:sp>
      <p:sp>
        <p:nvSpPr>
          <p:cNvPr id="6" name="Title 1">
            <a:extLst>
              <a:ext uri="{FF2B5EF4-FFF2-40B4-BE49-F238E27FC236}">
                <a16:creationId xmlns:a16="http://schemas.microsoft.com/office/drawing/2014/main" id="{9BA1E719-62FD-3CC2-C56A-5AEEC8539FC6}"/>
              </a:ext>
            </a:extLst>
          </p:cNvPr>
          <p:cNvSpPr txBox="1">
            <a:spLocks/>
          </p:cNvSpPr>
          <p:nvPr/>
        </p:nvSpPr>
        <p:spPr>
          <a:xfrm>
            <a:off x="1154433" y="6009655"/>
            <a:ext cx="10711241" cy="677267"/>
          </a:xfrm>
          <a:prstGeom prst="rect">
            <a:avLst/>
          </a:prstGeom>
        </p:spPr>
        <p:txBody>
          <a:bodyPr>
            <a:normAutofit fontScale="97500"/>
          </a:bodyPr>
          <a:lstStyle>
            <a:lvl1pPr algn="ctr" defTabSz="1260043" rtl="0" eaLnBrk="1" latinLnBrk="0" hangingPunct="1">
              <a:lnSpc>
                <a:spcPct val="90000"/>
              </a:lnSpc>
              <a:spcBef>
                <a:spcPct val="0"/>
              </a:spcBef>
              <a:buNone/>
              <a:defRPr sz="4685"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n-IN" sz="2000" u="sng" dirty="0"/>
              <a:t>INCOME CHAREGABLE TO SPECIAL RATES AS PER DTAA</a:t>
            </a:r>
          </a:p>
        </p:txBody>
      </p:sp>
      <p:sp>
        <p:nvSpPr>
          <p:cNvPr id="8" name="Rectangle 7">
            <a:extLst>
              <a:ext uri="{FF2B5EF4-FFF2-40B4-BE49-F238E27FC236}">
                <a16:creationId xmlns:a16="http://schemas.microsoft.com/office/drawing/2014/main" id="{11D028B0-6FDF-6388-180E-512AE4944CF3}"/>
              </a:ext>
            </a:extLst>
          </p:cNvPr>
          <p:cNvSpPr/>
          <p:nvPr/>
        </p:nvSpPr>
        <p:spPr>
          <a:xfrm>
            <a:off x="1594467" y="9223603"/>
            <a:ext cx="9411054" cy="34294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4000" dirty="0"/>
          </a:p>
        </p:txBody>
      </p:sp>
    </p:spTree>
    <p:extLst>
      <p:ext uri="{BB962C8B-B14F-4D97-AF65-F5344CB8AC3E}">
        <p14:creationId xmlns:p14="http://schemas.microsoft.com/office/powerpoint/2010/main" val="1328728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1566139" y="3791196"/>
            <a:ext cx="10078472" cy="707886"/>
          </a:xfrm>
          <a:prstGeom prst="rect">
            <a:avLst/>
          </a:prstGeom>
          <a:noFill/>
        </p:spPr>
        <p:txBody>
          <a:bodyPr wrap="square" rtlCol="0">
            <a:spAutoFit/>
          </a:bodyPr>
          <a:lstStyle/>
          <a:p>
            <a:pPr algn="ctr"/>
            <a:r>
              <a:rPr lang="en-US" sz="4000" b="1" noProof="1">
                <a:latin typeface="EYInterstate"/>
              </a:rPr>
              <a:t>Questions/Comments/Suggestions</a:t>
            </a:r>
            <a:r>
              <a:rPr lang="en-US" sz="4000" b="1" noProof="1">
                <a:solidFill>
                  <a:srgbClr val="FFE600"/>
                </a:solidFill>
                <a:latin typeface="EYInterstate"/>
              </a:rPr>
              <a:t>  </a:t>
            </a:r>
            <a:endParaRPr lang="en-US" sz="4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191794" y="8338728"/>
            <a:ext cx="4123035" cy="1866078"/>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8" y="8338727"/>
            <a:ext cx="1542345" cy="1866077"/>
          </a:xfrm>
        </p:spPr>
        <p:txBody>
          <a:bodyPr/>
          <a:lstStyle/>
          <a:p>
            <a:fld id="{6D22F896-40B5-4ADD-8801-0D06FADFA095}" type="slidenum">
              <a:rPr lang="en-US" smtClean="0"/>
              <a:t>54</a:t>
            </a:fld>
            <a:endParaRPr lang="en-US" dirty="0"/>
          </a:p>
        </p:txBody>
      </p:sp>
      <p:sp>
        <p:nvSpPr>
          <p:cNvPr id="4" name="TextBox 3">
            <a:extLst>
              <a:ext uri="{FF2B5EF4-FFF2-40B4-BE49-F238E27FC236}">
                <a16:creationId xmlns:a16="http://schemas.microsoft.com/office/drawing/2014/main" id="{360F0AB5-EEBC-1C69-27C9-FA17C8B7EA1B}"/>
              </a:ext>
            </a:extLst>
          </p:cNvPr>
          <p:cNvSpPr txBox="1"/>
          <p:nvPr/>
        </p:nvSpPr>
        <p:spPr>
          <a:xfrm>
            <a:off x="2787779" y="1500621"/>
            <a:ext cx="7329840" cy="1200329"/>
          </a:xfrm>
          <a:prstGeom prst="rect">
            <a:avLst/>
          </a:prstGeom>
          <a:noFill/>
        </p:spPr>
        <p:txBody>
          <a:bodyPr wrap="square" rtlCol="0">
            <a:spAutoFit/>
          </a:bodyPr>
          <a:lstStyle/>
          <a:p>
            <a:pPr algn="ctr"/>
            <a:r>
              <a:rPr lang="en-IN" sz="7200" dirty="0"/>
              <a:t>Thanks </a:t>
            </a:r>
          </a:p>
        </p:txBody>
      </p:sp>
    </p:spTree>
    <p:extLst>
      <p:ext uri="{BB962C8B-B14F-4D97-AF65-F5344CB8AC3E}">
        <p14:creationId xmlns:p14="http://schemas.microsoft.com/office/powerpoint/2010/main" val="3250559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944374" y="3791196"/>
            <a:ext cx="10700237" cy="707886"/>
          </a:xfrm>
          <a:prstGeom prst="rect">
            <a:avLst/>
          </a:prstGeom>
          <a:noFill/>
        </p:spPr>
        <p:txBody>
          <a:bodyPr wrap="square" rtlCol="0">
            <a:spAutoFit/>
          </a:bodyPr>
          <a:lstStyle/>
          <a:p>
            <a:r>
              <a:rPr lang="en-US" sz="4000" dirty="0">
                <a:solidFill>
                  <a:srgbClr val="FFE600"/>
                </a:solidFill>
                <a:latin typeface="EYInterstate"/>
              </a:rPr>
              <a:t>Scope of Total Income for Non-Residents in India</a:t>
            </a:r>
            <a:endParaRPr lang="en-US" sz="4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191795" y="8338728"/>
            <a:ext cx="3359510" cy="1866078"/>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9" y="8338727"/>
            <a:ext cx="1542344" cy="1866077"/>
          </a:xfrm>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2012801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56190-EEE8-23E9-FE54-51EC351158A3}"/>
              </a:ext>
            </a:extLst>
          </p:cNvPr>
          <p:cNvSpPr>
            <a:spLocks noGrp="1"/>
          </p:cNvSpPr>
          <p:nvPr>
            <p:ph type="ctrTitle"/>
          </p:nvPr>
        </p:nvSpPr>
        <p:spPr>
          <a:xfrm>
            <a:off x="954816" y="953313"/>
            <a:ext cx="10711241" cy="677267"/>
          </a:xfrm>
        </p:spPr>
        <p:txBody>
          <a:bodyPr>
            <a:noAutofit/>
          </a:bodyPr>
          <a:lstStyle/>
          <a:p>
            <a:r>
              <a:rPr lang="en-US" sz="2500" u="sng" dirty="0"/>
              <a:t>SCOPE OF TOTAL INCOME FOR Non-residents S-5 of </a:t>
            </a:r>
            <a:r>
              <a:rPr lang="en-US" sz="2500" u="sng" dirty="0" err="1"/>
              <a:t>ita</a:t>
            </a:r>
            <a:br>
              <a:rPr lang="en-US" sz="2500" b="1" i="0" dirty="0">
                <a:solidFill>
                  <a:srgbClr val="333333"/>
                </a:solidFill>
                <a:effectLst/>
                <a:latin typeface="Helvetica Neue"/>
              </a:rPr>
            </a:br>
            <a:endParaRPr lang="en-IN" sz="2500" dirty="0"/>
          </a:p>
        </p:txBody>
      </p:sp>
      <p:sp>
        <p:nvSpPr>
          <p:cNvPr id="3" name="Subtitle 2">
            <a:extLst>
              <a:ext uri="{FF2B5EF4-FFF2-40B4-BE49-F238E27FC236}">
                <a16:creationId xmlns:a16="http://schemas.microsoft.com/office/drawing/2014/main" id="{5083B20D-7629-AE45-7116-D97D072F63C5}"/>
              </a:ext>
            </a:extLst>
          </p:cNvPr>
          <p:cNvSpPr>
            <a:spLocks noGrp="1"/>
          </p:cNvSpPr>
          <p:nvPr>
            <p:ph type="subTitle" idx="1"/>
          </p:nvPr>
        </p:nvSpPr>
        <p:spPr>
          <a:xfrm>
            <a:off x="944375" y="1500621"/>
            <a:ext cx="10711241" cy="5951581"/>
          </a:xfrm>
        </p:spPr>
        <p:txBody>
          <a:bodyPr>
            <a:normAutofit/>
          </a:bodyPr>
          <a:lstStyle/>
          <a:p>
            <a:pPr algn="l">
              <a:buFont typeface="Arial" panose="020B0604020202020204" pitchFamily="34" charset="0"/>
              <a:buChar char="•"/>
            </a:pPr>
            <a:endParaRPr lang="en-US" sz="3600" dirty="0">
              <a:solidFill>
                <a:srgbClr val="FFFFFF"/>
              </a:solidFill>
              <a:latin typeface="EYInterstate"/>
            </a:endParaRPr>
          </a:p>
          <a:p>
            <a:pPr algn="l">
              <a:buFont typeface="Arial" panose="020B0604020202020204" pitchFamily="34" charset="0"/>
              <a:buChar char="•"/>
            </a:pPr>
            <a:endParaRPr lang="en-US" sz="3600" dirty="0">
              <a:solidFill>
                <a:srgbClr val="FFFFFF"/>
              </a:solidFill>
              <a:latin typeface="EYInterstate"/>
            </a:endParaRPr>
          </a:p>
          <a:p>
            <a:endParaRPr lang="en-IN" dirty="0"/>
          </a:p>
        </p:txBody>
      </p:sp>
      <p:graphicFrame>
        <p:nvGraphicFramePr>
          <p:cNvPr id="4" name="Table 4">
            <a:extLst>
              <a:ext uri="{FF2B5EF4-FFF2-40B4-BE49-F238E27FC236}">
                <a16:creationId xmlns:a16="http://schemas.microsoft.com/office/drawing/2014/main" id="{83A8AC20-5BD5-1C8F-2A08-1A2ADEE88273}"/>
              </a:ext>
            </a:extLst>
          </p:cNvPr>
          <p:cNvGraphicFramePr>
            <a:graphicFrameLocks noGrp="1"/>
          </p:cNvGraphicFramePr>
          <p:nvPr>
            <p:extLst>
              <p:ext uri="{D42A27DB-BD31-4B8C-83A1-F6EECF244321}">
                <p14:modId xmlns:p14="http://schemas.microsoft.com/office/powerpoint/2010/main" val="1469315064"/>
              </p:ext>
            </p:extLst>
          </p:nvPr>
        </p:nvGraphicFramePr>
        <p:xfrm>
          <a:off x="1260729" y="1661727"/>
          <a:ext cx="9925825" cy="6610324"/>
        </p:xfrm>
        <a:graphic>
          <a:graphicData uri="http://schemas.openxmlformats.org/drawingml/2006/table">
            <a:tbl>
              <a:tblPr firstRow="1" bandRow="1">
                <a:tableStyleId>{5C22544A-7EE6-4342-B048-85BDC9FD1C3A}</a:tableStyleId>
              </a:tblPr>
              <a:tblGrid>
                <a:gridCol w="7308676">
                  <a:extLst>
                    <a:ext uri="{9D8B030D-6E8A-4147-A177-3AD203B41FA5}">
                      <a16:colId xmlns:a16="http://schemas.microsoft.com/office/drawing/2014/main" val="2326377296"/>
                    </a:ext>
                  </a:extLst>
                </a:gridCol>
                <a:gridCol w="2617149">
                  <a:extLst>
                    <a:ext uri="{9D8B030D-6E8A-4147-A177-3AD203B41FA5}">
                      <a16:colId xmlns:a16="http://schemas.microsoft.com/office/drawing/2014/main" val="3140710310"/>
                    </a:ext>
                  </a:extLst>
                </a:gridCol>
              </a:tblGrid>
              <a:tr h="574805">
                <a:tc>
                  <a:txBody>
                    <a:bodyPr/>
                    <a:lstStyle/>
                    <a:p>
                      <a:r>
                        <a:rPr lang="en-IN" dirty="0"/>
                        <a:t>Nature of Income</a:t>
                      </a:r>
                    </a:p>
                  </a:txBody>
                  <a:tcPr/>
                </a:tc>
                <a:tc>
                  <a:txBody>
                    <a:bodyPr/>
                    <a:lstStyle/>
                    <a:p>
                      <a:r>
                        <a:rPr lang="en-IN" dirty="0"/>
                        <a:t>Taxability in hands of NR</a:t>
                      </a:r>
                    </a:p>
                  </a:txBody>
                  <a:tcPr/>
                </a:tc>
                <a:extLst>
                  <a:ext uri="{0D108BD9-81ED-4DB2-BD59-A6C34878D82A}">
                    <a16:rowId xmlns:a16="http://schemas.microsoft.com/office/drawing/2014/main" val="985954071"/>
                  </a:ext>
                </a:extLst>
              </a:tr>
              <a:tr h="574805">
                <a:tc>
                  <a:txBody>
                    <a:bodyPr/>
                    <a:lstStyle/>
                    <a:p>
                      <a:r>
                        <a:rPr lang="en-US" sz="2480" b="0" i="0" kern="1200" dirty="0">
                          <a:solidFill>
                            <a:schemeClr val="dk1"/>
                          </a:solidFill>
                          <a:effectLst/>
                          <a:latin typeface="+mn-lt"/>
                          <a:ea typeface="+mn-ea"/>
                          <a:cs typeface="+mn-cs"/>
                        </a:rPr>
                        <a:t>Income which accrues or arises in India</a:t>
                      </a:r>
                      <a:endParaRPr lang="en-IN" dirty="0"/>
                    </a:p>
                  </a:txBody>
                  <a:tcPr/>
                </a:tc>
                <a:tc>
                  <a:txBody>
                    <a:bodyPr/>
                    <a:lstStyle/>
                    <a:p>
                      <a:r>
                        <a:rPr lang="en-IN" dirty="0"/>
                        <a:t>Taxed</a:t>
                      </a:r>
                    </a:p>
                  </a:txBody>
                  <a:tcPr/>
                </a:tc>
                <a:extLst>
                  <a:ext uri="{0D108BD9-81ED-4DB2-BD59-A6C34878D82A}">
                    <a16:rowId xmlns:a16="http://schemas.microsoft.com/office/drawing/2014/main" val="1967308221"/>
                  </a:ext>
                </a:extLst>
              </a:tr>
              <a:tr h="1037635">
                <a:tc>
                  <a:txBody>
                    <a:bodyPr/>
                    <a:lstStyle/>
                    <a:p>
                      <a:r>
                        <a:rPr lang="en-US" sz="2480" b="0" i="0" kern="1200" dirty="0">
                          <a:solidFill>
                            <a:schemeClr val="dk1"/>
                          </a:solidFill>
                          <a:effectLst/>
                          <a:latin typeface="+mn-lt"/>
                          <a:ea typeface="+mn-ea"/>
                          <a:cs typeface="+mn-cs"/>
                        </a:rPr>
                        <a:t>Income which is deemed to accrue or arise in India</a:t>
                      </a:r>
                      <a:endParaRPr lang="en-IN" dirty="0"/>
                    </a:p>
                  </a:txBody>
                  <a:tcPr/>
                </a:tc>
                <a:tc>
                  <a:txBody>
                    <a:bodyPr/>
                    <a:lstStyle/>
                    <a:p>
                      <a:r>
                        <a:rPr lang="en-IN" dirty="0"/>
                        <a:t>Taxed</a:t>
                      </a:r>
                    </a:p>
                  </a:txBody>
                  <a:tcPr/>
                </a:tc>
                <a:extLst>
                  <a:ext uri="{0D108BD9-81ED-4DB2-BD59-A6C34878D82A}">
                    <a16:rowId xmlns:a16="http://schemas.microsoft.com/office/drawing/2014/main" val="3830309401"/>
                  </a:ext>
                </a:extLst>
              </a:tr>
              <a:tr h="574805">
                <a:tc>
                  <a:txBody>
                    <a:bodyPr/>
                    <a:lstStyle/>
                    <a:p>
                      <a:r>
                        <a:rPr lang="en-US" sz="2480" b="0" i="0" kern="1200" dirty="0">
                          <a:solidFill>
                            <a:schemeClr val="dk1"/>
                          </a:solidFill>
                          <a:effectLst/>
                          <a:latin typeface="+mn-lt"/>
                          <a:ea typeface="+mn-ea"/>
                          <a:cs typeface="+mn-cs"/>
                        </a:rPr>
                        <a:t>Income which is received in India</a:t>
                      </a:r>
                      <a:endParaRPr lang="en-IN" dirty="0"/>
                    </a:p>
                  </a:txBody>
                  <a:tcPr/>
                </a:tc>
                <a:tc>
                  <a:txBody>
                    <a:bodyPr/>
                    <a:lstStyle/>
                    <a:p>
                      <a:r>
                        <a:rPr lang="en-IN" dirty="0"/>
                        <a:t>Taxed</a:t>
                      </a:r>
                    </a:p>
                  </a:txBody>
                  <a:tcPr/>
                </a:tc>
                <a:extLst>
                  <a:ext uri="{0D108BD9-81ED-4DB2-BD59-A6C34878D82A}">
                    <a16:rowId xmlns:a16="http://schemas.microsoft.com/office/drawing/2014/main" val="674842516"/>
                  </a:ext>
                </a:extLst>
              </a:tr>
              <a:tr h="1037635">
                <a:tc>
                  <a:txBody>
                    <a:bodyPr/>
                    <a:lstStyle/>
                    <a:p>
                      <a:r>
                        <a:rPr lang="en-US" sz="2480" b="0" i="0" kern="1200" dirty="0">
                          <a:solidFill>
                            <a:schemeClr val="dk1"/>
                          </a:solidFill>
                          <a:effectLst/>
                          <a:latin typeface="+mn-lt"/>
                          <a:ea typeface="+mn-ea"/>
                          <a:cs typeface="+mn-cs"/>
                        </a:rPr>
                        <a:t>Income which is deemed to be received in India</a:t>
                      </a:r>
                      <a:endParaRPr lang="en-IN" dirty="0"/>
                    </a:p>
                  </a:txBody>
                  <a:tcPr/>
                </a:tc>
                <a:tc>
                  <a:txBody>
                    <a:bodyPr/>
                    <a:lstStyle/>
                    <a:p>
                      <a:r>
                        <a:rPr lang="en-IN" dirty="0"/>
                        <a:t>Taxed</a:t>
                      </a:r>
                    </a:p>
                  </a:txBody>
                  <a:tcPr/>
                </a:tc>
                <a:extLst>
                  <a:ext uri="{0D108BD9-81ED-4DB2-BD59-A6C34878D82A}">
                    <a16:rowId xmlns:a16="http://schemas.microsoft.com/office/drawing/2014/main" val="666758940"/>
                  </a:ext>
                </a:extLst>
              </a:tr>
              <a:tr h="1500465">
                <a:tc>
                  <a:txBody>
                    <a:bodyPr/>
                    <a:lstStyle/>
                    <a:p>
                      <a:pPr algn="just"/>
                      <a:r>
                        <a:rPr lang="en-US" sz="2480" b="0" i="0" kern="1200" dirty="0">
                          <a:solidFill>
                            <a:schemeClr val="dk1"/>
                          </a:solidFill>
                          <a:effectLst/>
                          <a:latin typeface="+mn-lt"/>
                          <a:ea typeface="+mn-ea"/>
                          <a:cs typeface="+mn-cs"/>
                        </a:rPr>
                        <a:t>Income which accrues or arises in India from a business controlled from India or from a profession set up in India</a:t>
                      </a:r>
                      <a:endParaRPr lang="en-IN" dirty="0"/>
                    </a:p>
                  </a:txBody>
                  <a:tcPr/>
                </a:tc>
                <a:tc>
                  <a:txBody>
                    <a:bodyPr/>
                    <a:lstStyle/>
                    <a:p>
                      <a:r>
                        <a:rPr lang="en-IN" dirty="0"/>
                        <a:t>Not Taxed</a:t>
                      </a:r>
                    </a:p>
                  </a:txBody>
                  <a:tcPr/>
                </a:tc>
                <a:extLst>
                  <a:ext uri="{0D108BD9-81ED-4DB2-BD59-A6C34878D82A}">
                    <a16:rowId xmlns:a16="http://schemas.microsoft.com/office/drawing/2014/main" val="2879668698"/>
                  </a:ext>
                </a:extLst>
              </a:tr>
              <a:tr h="1037635">
                <a:tc>
                  <a:txBody>
                    <a:bodyPr/>
                    <a:lstStyle/>
                    <a:p>
                      <a:r>
                        <a:rPr lang="en-US" sz="2480" b="0" i="0" kern="1200" dirty="0">
                          <a:solidFill>
                            <a:schemeClr val="dk1"/>
                          </a:solidFill>
                          <a:effectLst/>
                          <a:latin typeface="+mn-lt"/>
                          <a:ea typeface="+mn-ea"/>
                          <a:cs typeface="+mn-cs"/>
                        </a:rPr>
                        <a:t>Income which accrues or arises outside India</a:t>
                      </a:r>
                      <a:endParaRPr lang="en-IN" dirty="0"/>
                    </a:p>
                  </a:txBody>
                  <a:tcPr/>
                </a:tc>
                <a:tc>
                  <a:txBody>
                    <a:bodyPr/>
                    <a:lstStyle/>
                    <a:p>
                      <a:r>
                        <a:rPr lang="en-IN" dirty="0"/>
                        <a:t>Not Taxed</a:t>
                      </a:r>
                    </a:p>
                  </a:txBody>
                  <a:tcPr/>
                </a:tc>
                <a:extLst>
                  <a:ext uri="{0D108BD9-81ED-4DB2-BD59-A6C34878D82A}">
                    <a16:rowId xmlns:a16="http://schemas.microsoft.com/office/drawing/2014/main" val="3473013008"/>
                  </a:ext>
                </a:extLst>
              </a:tr>
            </a:tbl>
          </a:graphicData>
        </a:graphic>
      </p:graphicFrame>
      <p:pic>
        <p:nvPicPr>
          <p:cNvPr id="6" name="Picture 5">
            <a:extLst>
              <a:ext uri="{FF2B5EF4-FFF2-40B4-BE49-F238E27FC236}">
                <a16:creationId xmlns:a16="http://schemas.microsoft.com/office/drawing/2014/main" id="{FF690432-9EE6-E82A-32E3-67BC3381F770}"/>
              </a:ext>
            </a:extLst>
          </p:cNvPr>
          <p:cNvPicPr>
            <a:picLocks noChangeAspect="1"/>
          </p:cNvPicPr>
          <p:nvPr/>
        </p:nvPicPr>
        <p:blipFill>
          <a:blip r:embed="rId2"/>
          <a:stretch>
            <a:fillRect/>
          </a:stretch>
        </p:blipFill>
        <p:spPr>
          <a:xfrm>
            <a:off x="3551304" y="9138558"/>
            <a:ext cx="5913633" cy="420660"/>
          </a:xfrm>
          <a:prstGeom prst="rect">
            <a:avLst/>
          </a:prstGeom>
        </p:spPr>
      </p:pic>
      <p:sp>
        <p:nvSpPr>
          <p:cNvPr id="5" name="TextBox 4">
            <a:extLst>
              <a:ext uri="{FF2B5EF4-FFF2-40B4-BE49-F238E27FC236}">
                <a16:creationId xmlns:a16="http://schemas.microsoft.com/office/drawing/2014/main" id="{25A90E97-27C9-FB6D-FC40-F9AD6274C15C}"/>
              </a:ext>
            </a:extLst>
          </p:cNvPr>
          <p:cNvSpPr txBox="1"/>
          <p:nvPr/>
        </p:nvSpPr>
        <p:spPr>
          <a:xfrm>
            <a:off x="1260729" y="8303198"/>
            <a:ext cx="9925825" cy="1323439"/>
          </a:xfrm>
          <a:prstGeom prst="rect">
            <a:avLst/>
          </a:prstGeom>
          <a:noFill/>
        </p:spPr>
        <p:txBody>
          <a:bodyPr wrap="square" rtlCol="0">
            <a:spAutoFit/>
          </a:bodyPr>
          <a:lstStyle/>
          <a:p>
            <a:pPr algn="just"/>
            <a:r>
              <a:rPr lang="en-IN" sz="2000" b="1" dirty="0">
                <a:solidFill>
                  <a:srgbClr val="FF0000"/>
                </a:solidFill>
              </a:rPr>
              <a:t>S-5 provides higher line of total income, it can definitely lower subject to other provisions of Act. E.g. Salary received in India for services rendered overseas not taxable in the hands of NR. Hence, S-5 is subject to provision of the Act/DTAA.</a:t>
            </a:r>
          </a:p>
        </p:txBody>
      </p:sp>
    </p:spTree>
    <p:extLst>
      <p:ext uri="{BB962C8B-B14F-4D97-AF65-F5344CB8AC3E}">
        <p14:creationId xmlns:p14="http://schemas.microsoft.com/office/powerpoint/2010/main" val="1813055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EE7EE3-819A-3E16-C0FF-B594FF4698C0}"/>
              </a:ext>
            </a:extLst>
          </p:cNvPr>
          <p:cNvSpPr/>
          <p:nvPr/>
        </p:nvSpPr>
        <p:spPr>
          <a:xfrm>
            <a:off x="3551304" y="8983167"/>
            <a:ext cx="5650085" cy="6108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3200" b="1" dirty="0">
              <a:solidFill>
                <a:schemeClr val="tx1"/>
              </a:solidFill>
            </a:endParaRPr>
          </a:p>
        </p:txBody>
      </p:sp>
      <p:sp>
        <p:nvSpPr>
          <p:cNvPr id="5" name="TextBox 4">
            <a:extLst>
              <a:ext uri="{FF2B5EF4-FFF2-40B4-BE49-F238E27FC236}">
                <a16:creationId xmlns:a16="http://schemas.microsoft.com/office/drawing/2014/main" id="{7FC2DA16-1AAD-5448-5CC7-1A2C5B59C92A}"/>
              </a:ext>
            </a:extLst>
          </p:cNvPr>
          <p:cNvSpPr txBox="1"/>
          <p:nvPr/>
        </p:nvSpPr>
        <p:spPr>
          <a:xfrm>
            <a:off x="649909" y="3791196"/>
            <a:ext cx="10994702" cy="707886"/>
          </a:xfrm>
          <a:prstGeom prst="rect">
            <a:avLst/>
          </a:prstGeom>
          <a:noFill/>
        </p:spPr>
        <p:txBody>
          <a:bodyPr wrap="square" rtlCol="0">
            <a:spAutoFit/>
          </a:bodyPr>
          <a:lstStyle/>
          <a:p>
            <a:pPr algn="ctr"/>
            <a:r>
              <a:rPr lang="en-US" sz="4000" dirty="0">
                <a:solidFill>
                  <a:srgbClr val="FFE600"/>
                </a:solidFill>
                <a:latin typeface="EYInterstate"/>
              </a:rPr>
              <a:t>Tax Residency – Practical Aspects</a:t>
            </a:r>
            <a:endParaRPr lang="en-US" sz="4000" b="1" noProof="1"/>
          </a:p>
        </p:txBody>
      </p:sp>
      <p:sp>
        <p:nvSpPr>
          <p:cNvPr id="3" name="Footer Placeholder 2">
            <a:extLst>
              <a:ext uri="{FF2B5EF4-FFF2-40B4-BE49-F238E27FC236}">
                <a16:creationId xmlns:a16="http://schemas.microsoft.com/office/drawing/2014/main" id="{C4A235EA-8A1B-D8EB-60E5-F300900BEEA1}"/>
              </a:ext>
            </a:extLst>
          </p:cNvPr>
          <p:cNvSpPr>
            <a:spLocks noGrp="1"/>
          </p:cNvSpPr>
          <p:nvPr>
            <p:ph type="ftr" sz="quarter" idx="11"/>
          </p:nvPr>
        </p:nvSpPr>
        <p:spPr>
          <a:xfrm>
            <a:off x="191794" y="8338728"/>
            <a:ext cx="3664920" cy="1866078"/>
          </a:xfrm>
        </p:spPr>
        <p:txBody>
          <a:bodyPr/>
          <a:lstStyle/>
          <a:p>
            <a:r>
              <a:rPr lang="pt-BR" dirty="0"/>
              <a:t>CA Sanjay Kumar Agrawal                                                                                                 Mobile: 9810116321</a:t>
            </a:r>
            <a:endParaRPr lang="en-US" dirty="0"/>
          </a:p>
        </p:txBody>
      </p:sp>
      <p:sp>
        <p:nvSpPr>
          <p:cNvPr id="6" name="Slide Number Placeholder 5">
            <a:extLst>
              <a:ext uri="{FF2B5EF4-FFF2-40B4-BE49-F238E27FC236}">
                <a16:creationId xmlns:a16="http://schemas.microsoft.com/office/drawing/2014/main" id="{39FCD97B-90BB-1408-3B53-E8583BA03788}"/>
              </a:ext>
            </a:extLst>
          </p:cNvPr>
          <p:cNvSpPr>
            <a:spLocks noGrp="1"/>
          </p:cNvSpPr>
          <p:nvPr>
            <p:ph type="sldNum" sz="quarter" idx="12"/>
          </p:nvPr>
        </p:nvSpPr>
        <p:spPr>
          <a:xfrm>
            <a:off x="10865848" y="8338728"/>
            <a:ext cx="1542345" cy="1866078"/>
          </a:xfrm>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3669209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loud 2">
            <a:extLst>
              <a:ext uri="{FF2B5EF4-FFF2-40B4-BE49-F238E27FC236}">
                <a16:creationId xmlns:a16="http://schemas.microsoft.com/office/drawing/2014/main" id="{75F7E92D-ED72-9A4D-9184-0967D076836A}"/>
              </a:ext>
            </a:extLst>
          </p:cNvPr>
          <p:cNvSpPr/>
          <p:nvPr/>
        </p:nvSpPr>
        <p:spPr>
          <a:xfrm>
            <a:off x="597832" y="278980"/>
            <a:ext cx="11404325" cy="1068935"/>
          </a:xfrm>
          <a:prstGeom prst="cloud">
            <a:avLst/>
          </a:prstGeom>
          <a:solidFill>
            <a:schemeClr val="bg2">
              <a:lumMod val="20000"/>
              <a:lumOff val="80000"/>
            </a:schemeClr>
          </a:solidFill>
          <a:effectLst>
            <a:reflection blurRad="6350" stA="52000" endA="300" endPos="35000" dir="5400000" sy="-100000" algn="bl" rotWithShape="0"/>
          </a:effectLst>
        </p:spPr>
        <p:style>
          <a:lnRef idx="2">
            <a:schemeClr val="dk1"/>
          </a:lnRef>
          <a:fillRef idx="1">
            <a:schemeClr val="lt1"/>
          </a:fillRef>
          <a:effectRef idx="0">
            <a:schemeClr val="dk1"/>
          </a:effectRef>
          <a:fontRef idx="minor">
            <a:schemeClr val="dk1"/>
          </a:fontRef>
        </p:style>
        <p:txBody>
          <a:bodyPr rtlCol="0" anchor="ctr"/>
          <a:lstStyle/>
          <a:p>
            <a:pPr algn="ctr"/>
            <a:r>
              <a:rPr lang="en-US" sz="1867" dirty="0">
                <a:ln w="9525">
                  <a:solidFill>
                    <a:schemeClr val="bg1"/>
                  </a:solidFill>
                  <a:prstDash val="solid"/>
                </a:ln>
                <a:solidFill>
                  <a:schemeClr val="bg1"/>
                </a:solidFill>
                <a:latin typeface="Engravers MT" panose="02090707080505020304" pitchFamily="18" charset="0"/>
              </a:rPr>
              <a:t>Residential status under the Income-Tax Act, 1961 —individual</a:t>
            </a:r>
            <a:endParaRPr lang="en-IN" sz="1867" dirty="0">
              <a:ln w="9525">
                <a:solidFill>
                  <a:schemeClr val="bg1"/>
                </a:solidFill>
                <a:prstDash val="solid"/>
              </a:ln>
              <a:solidFill>
                <a:schemeClr val="bg1"/>
              </a:solidFill>
              <a:latin typeface="Engravers MT" panose="02090707080505020304" pitchFamily="18" charset="0"/>
            </a:endParaRPr>
          </a:p>
        </p:txBody>
      </p:sp>
      <p:sp>
        <p:nvSpPr>
          <p:cNvPr id="6" name="TextBox 5">
            <a:extLst>
              <a:ext uri="{FF2B5EF4-FFF2-40B4-BE49-F238E27FC236}">
                <a16:creationId xmlns:a16="http://schemas.microsoft.com/office/drawing/2014/main" id="{90BA49EF-515B-EEE0-BEB5-93C13F4FD37E}"/>
              </a:ext>
            </a:extLst>
          </p:cNvPr>
          <p:cNvSpPr txBox="1"/>
          <p:nvPr/>
        </p:nvSpPr>
        <p:spPr>
          <a:xfrm>
            <a:off x="801478" y="1347916"/>
            <a:ext cx="3869326" cy="379656"/>
          </a:xfrm>
          <a:prstGeom prst="rect">
            <a:avLst/>
          </a:prstGeom>
          <a:noFill/>
        </p:spPr>
        <p:txBody>
          <a:bodyPr wrap="square" rtlCol="0">
            <a:spAutoFit/>
          </a:bodyPr>
          <a:lstStyle/>
          <a:p>
            <a:r>
              <a:rPr lang="en-IN" sz="1867" dirty="0">
                <a:solidFill>
                  <a:srgbClr val="FFFFFF"/>
                </a:solidFill>
                <a:latin typeface="EYInterstate"/>
              </a:rPr>
              <a:t>To determine the residential status:</a:t>
            </a:r>
            <a:endParaRPr lang="en-IN" sz="1867" dirty="0"/>
          </a:p>
        </p:txBody>
      </p:sp>
      <p:sp>
        <p:nvSpPr>
          <p:cNvPr id="7" name="TextBox 6">
            <a:extLst>
              <a:ext uri="{FF2B5EF4-FFF2-40B4-BE49-F238E27FC236}">
                <a16:creationId xmlns:a16="http://schemas.microsoft.com/office/drawing/2014/main" id="{453C44E6-4064-B37E-0D92-FF44CE76C617}"/>
              </a:ext>
            </a:extLst>
          </p:cNvPr>
          <p:cNvSpPr txBox="1"/>
          <p:nvPr/>
        </p:nvSpPr>
        <p:spPr>
          <a:xfrm>
            <a:off x="597832" y="1806031"/>
            <a:ext cx="11404325" cy="790729"/>
          </a:xfrm>
          <a:prstGeom prst="rect">
            <a:avLst/>
          </a:prstGeom>
          <a:noFill/>
        </p:spPr>
        <p:txBody>
          <a:bodyPr wrap="square" rtlCol="0">
            <a:spAutoFit/>
          </a:bodyPr>
          <a:lstStyle/>
          <a:p>
            <a:pPr marL="381188" indent="-381188">
              <a:buFont typeface="Wingdings" panose="05000000000000000000" pitchFamily="2" charset="2"/>
              <a:buChar char="Ø"/>
            </a:pPr>
            <a:r>
              <a:rPr lang="en-US" sz="2269" dirty="0">
                <a:solidFill>
                  <a:srgbClr val="FFFFFF"/>
                </a:solidFill>
                <a:latin typeface="EYInterstate"/>
              </a:rPr>
              <a:t>Physical stay of the person to be considered irrespective of the purpose of stay</a:t>
            </a:r>
          </a:p>
          <a:p>
            <a:pPr marL="381188" indent="-381188">
              <a:buFont typeface="Wingdings" panose="05000000000000000000" pitchFamily="2" charset="2"/>
              <a:buChar char="Ø"/>
            </a:pPr>
            <a:r>
              <a:rPr lang="en-US" sz="2269" dirty="0">
                <a:solidFill>
                  <a:srgbClr val="FFFFFF"/>
                </a:solidFill>
                <a:latin typeface="EYInterstate"/>
              </a:rPr>
              <a:t>Dates of arrival and departure both to be included to calculate the days of presence in India.</a:t>
            </a:r>
            <a:endParaRPr lang="en-IN" sz="2269" dirty="0"/>
          </a:p>
        </p:txBody>
      </p:sp>
      <p:graphicFrame>
        <p:nvGraphicFramePr>
          <p:cNvPr id="8" name="Table 8">
            <a:extLst>
              <a:ext uri="{FF2B5EF4-FFF2-40B4-BE49-F238E27FC236}">
                <a16:creationId xmlns:a16="http://schemas.microsoft.com/office/drawing/2014/main" id="{72B4F7A3-3E38-12E5-6D22-4EB0BB276C9C}"/>
              </a:ext>
            </a:extLst>
          </p:cNvPr>
          <p:cNvGraphicFramePr>
            <a:graphicFrameLocks noGrp="1"/>
          </p:cNvGraphicFramePr>
          <p:nvPr>
            <p:extLst>
              <p:ext uri="{D42A27DB-BD31-4B8C-83A1-F6EECF244321}">
                <p14:modId xmlns:p14="http://schemas.microsoft.com/office/powerpoint/2010/main" val="1641101850"/>
              </p:ext>
            </p:extLst>
          </p:nvPr>
        </p:nvGraphicFramePr>
        <p:xfrm>
          <a:off x="202737" y="2569556"/>
          <a:ext cx="12052752" cy="6628410"/>
        </p:xfrm>
        <a:graphic>
          <a:graphicData uri="http://schemas.openxmlformats.org/drawingml/2006/table">
            <a:tbl>
              <a:tblPr firstRow="1" bandRow="1">
                <a:tableStyleId>{9D7B26C5-4107-4FEC-AEDC-1716B250A1EF}</a:tableStyleId>
              </a:tblPr>
              <a:tblGrid>
                <a:gridCol w="9404163">
                  <a:extLst>
                    <a:ext uri="{9D8B030D-6E8A-4147-A177-3AD203B41FA5}">
                      <a16:colId xmlns:a16="http://schemas.microsoft.com/office/drawing/2014/main" val="3662771462"/>
                    </a:ext>
                  </a:extLst>
                </a:gridCol>
                <a:gridCol w="1301056">
                  <a:extLst>
                    <a:ext uri="{9D8B030D-6E8A-4147-A177-3AD203B41FA5}">
                      <a16:colId xmlns:a16="http://schemas.microsoft.com/office/drawing/2014/main" val="3746962146"/>
                    </a:ext>
                  </a:extLst>
                </a:gridCol>
                <a:gridCol w="1347533">
                  <a:extLst>
                    <a:ext uri="{9D8B030D-6E8A-4147-A177-3AD203B41FA5}">
                      <a16:colId xmlns:a16="http://schemas.microsoft.com/office/drawing/2014/main" val="3879006689"/>
                    </a:ext>
                  </a:extLst>
                </a:gridCol>
              </a:tblGrid>
              <a:tr h="499504">
                <a:tc>
                  <a:txBody>
                    <a:bodyPr/>
                    <a:lstStyle/>
                    <a:p>
                      <a:r>
                        <a:rPr lang="en-IN" sz="2400" b="1" i="0" u="none" strike="noStrike" kern="1200" baseline="0" dirty="0">
                          <a:solidFill>
                            <a:schemeClr val="tx1"/>
                          </a:solidFill>
                          <a:latin typeface="+mn-lt"/>
                          <a:ea typeface="+mn-ea"/>
                          <a:cs typeface="+mn-cs"/>
                        </a:rPr>
                        <a:t>Period of stay in India</a:t>
                      </a:r>
                      <a:endParaRPr lang="en-IN" sz="1900" dirty="0"/>
                    </a:p>
                  </a:txBody>
                  <a:tcPr marL="121944" marR="121944" marT="60973" marB="60973"/>
                </a:tc>
                <a:tc gridSpan="2">
                  <a:txBody>
                    <a:bodyPr/>
                    <a:lstStyle/>
                    <a:p>
                      <a:pPr algn="ctr"/>
                      <a:r>
                        <a:rPr lang="en-IN" sz="1900" b="1" i="0" u="none" strike="noStrike" kern="1200" baseline="0" dirty="0">
                          <a:solidFill>
                            <a:schemeClr val="tx1"/>
                          </a:solidFill>
                          <a:latin typeface="+mn-lt"/>
                          <a:ea typeface="+mn-ea"/>
                          <a:cs typeface="+mn-cs"/>
                        </a:rPr>
                        <a:t>Residential status</a:t>
                      </a:r>
                      <a:endParaRPr lang="en-IN" sz="1900" dirty="0"/>
                    </a:p>
                  </a:txBody>
                  <a:tcPr marL="121944" marR="121944" marT="60973" marB="60973"/>
                </a:tc>
                <a:tc hMerge="1">
                  <a:txBody>
                    <a:bodyPr/>
                    <a:lstStyle/>
                    <a:p>
                      <a:endParaRPr lang="en-IN"/>
                    </a:p>
                  </a:txBody>
                  <a:tcPr/>
                </a:tc>
                <a:extLst>
                  <a:ext uri="{0D108BD9-81ED-4DB2-BD59-A6C34878D82A}">
                    <a16:rowId xmlns:a16="http://schemas.microsoft.com/office/drawing/2014/main" val="1029838501"/>
                  </a:ext>
                </a:extLst>
              </a:tr>
              <a:tr h="576295">
                <a:tc>
                  <a:txBody>
                    <a:bodyPr/>
                    <a:lstStyle/>
                    <a:p>
                      <a:r>
                        <a:rPr lang="en-IN" sz="2000" b="1" i="0" u="none" strike="noStrike" kern="1200" baseline="0" dirty="0">
                          <a:solidFill>
                            <a:schemeClr val="tx1"/>
                          </a:solidFill>
                          <a:latin typeface="+mn-lt"/>
                          <a:ea typeface="+mn-ea"/>
                          <a:cs typeface="+mn-cs"/>
                        </a:rPr>
                        <a:t>Basic condition </a:t>
                      </a:r>
                      <a:endParaRPr lang="en-IN" sz="1900" dirty="0"/>
                    </a:p>
                  </a:txBody>
                  <a:tcPr marL="121944" marR="121944" marT="60973" marB="60973"/>
                </a:tc>
                <a:tc>
                  <a:txBody>
                    <a:bodyPr/>
                    <a:lstStyle/>
                    <a:p>
                      <a:pPr algn="ctr"/>
                      <a:r>
                        <a:rPr lang="en-IN" sz="1900" b="1" i="0" u="none" strike="noStrike" kern="1200" baseline="0" dirty="0">
                          <a:solidFill>
                            <a:schemeClr val="tx1"/>
                          </a:solidFill>
                          <a:latin typeface="+mn-lt"/>
                          <a:ea typeface="+mn-ea"/>
                          <a:cs typeface="+mn-cs"/>
                        </a:rPr>
                        <a:t>NR</a:t>
                      </a:r>
                      <a:endParaRPr lang="en-IN" sz="1900" dirty="0"/>
                    </a:p>
                  </a:txBody>
                  <a:tcPr marL="121944" marR="121944" marT="60973" marB="60973"/>
                </a:tc>
                <a:tc>
                  <a:txBody>
                    <a:bodyPr/>
                    <a:lstStyle/>
                    <a:p>
                      <a:pPr algn="ctr"/>
                      <a:r>
                        <a:rPr lang="en-IN" sz="1900" b="1" i="0" u="none" strike="noStrike" kern="1200" baseline="0" dirty="0">
                          <a:solidFill>
                            <a:schemeClr val="tx1"/>
                          </a:solidFill>
                          <a:latin typeface="+mn-lt"/>
                          <a:ea typeface="+mn-ea"/>
                          <a:cs typeface="+mn-cs"/>
                        </a:rPr>
                        <a:t>Resident</a:t>
                      </a:r>
                      <a:endParaRPr lang="en-IN" sz="1900" dirty="0"/>
                    </a:p>
                  </a:txBody>
                  <a:tcPr marL="121944" marR="121944" marT="60973" marB="60973"/>
                </a:tc>
                <a:extLst>
                  <a:ext uri="{0D108BD9-81ED-4DB2-BD59-A6C34878D82A}">
                    <a16:rowId xmlns:a16="http://schemas.microsoft.com/office/drawing/2014/main" val="909002737"/>
                  </a:ext>
                </a:extLst>
              </a:tr>
              <a:tr h="421461">
                <a:tc>
                  <a:txBody>
                    <a:bodyPr/>
                    <a:lstStyle/>
                    <a:p>
                      <a:r>
                        <a:rPr lang="en-US" sz="1900" b="0" i="0" u="none" strike="noStrike" kern="1200" baseline="0" dirty="0">
                          <a:solidFill>
                            <a:schemeClr val="tx1"/>
                          </a:solidFill>
                          <a:latin typeface="+mn-lt"/>
                          <a:ea typeface="+mn-ea"/>
                          <a:cs typeface="+mn-cs"/>
                        </a:rPr>
                        <a:t>≥ 182days in the tax year</a:t>
                      </a:r>
                      <a:endParaRPr lang="en-IN" sz="1900" dirty="0"/>
                    </a:p>
                  </a:txBody>
                  <a:tcPr marL="121944" marR="121944" marT="60973" marB="60973"/>
                </a:tc>
                <a:tc>
                  <a:txBody>
                    <a:bodyPr/>
                    <a:lstStyle/>
                    <a:p>
                      <a:endParaRPr lang="en-IN" sz="1900" dirty="0"/>
                    </a:p>
                  </a:txBody>
                  <a:tcPr marL="121944" marR="121944" marT="60973" marB="60973"/>
                </a:tc>
                <a:tc>
                  <a:txBody>
                    <a:bodyPr/>
                    <a:lstStyle/>
                    <a:p>
                      <a:endParaRPr lang="en-IN" sz="1900" dirty="0"/>
                    </a:p>
                  </a:txBody>
                  <a:tcPr marL="121944" marR="121944" marT="60973" marB="60973"/>
                </a:tc>
                <a:extLst>
                  <a:ext uri="{0D108BD9-81ED-4DB2-BD59-A6C34878D82A}">
                    <a16:rowId xmlns:a16="http://schemas.microsoft.com/office/drawing/2014/main" val="859674988"/>
                  </a:ext>
                </a:extLst>
              </a:tr>
              <a:tr h="3663909">
                <a:tc>
                  <a:txBody>
                    <a:bodyPr/>
                    <a:lstStyle/>
                    <a:p>
                      <a:pPr marL="342900" indent="-342900">
                        <a:buFont typeface="Wingdings" panose="05000000000000000000" pitchFamily="2" charset="2"/>
                        <a:buChar char="Ø"/>
                      </a:pPr>
                      <a:r>
                        <a:rPr lang="en-US" sz="2000" b="0" i="0" u="none" strike="noStrike" kern="1200" baseline="0" dirty="0">
                          <a:solidFill>
                            <a:schemeClr val="tx1"/>
                          </a:solidFill>
                          <a:latin typeface="+mn-lt"/>
                          <a:ea typeface="+mn-ea"/>
                          <a:cs typeface="+mn-cs"/>
                        </a:rPr>
                        <a:t>≥  60*days in the tax year and 365days in four years immediately preceding the tax year*Exception –60days is substituted by</a:t>
                      </a:r>
                    </a:p>
                    <a:p>
                      <a:pPr marL="342900" lvl="0" indent="-342900" algn="l">
                        <a:lnSpc>
                          <a:spcPct val="100000"/>
                        </a:lnSpc>
                        <a:buFont typeface="Wingdings" panose="05000000000000000000" pitchFamily="2" charset="2"/>
                        <a:buChar char="Ø"/>
                      </a:pPr>
                      <a:r>
                        <a:rPr lang="en-US" sz="2000" b="0" i="1" u="none" strike="noStrike" kern="1200" baseline="0" dirty="0">
                          <a:solidFill>
                            <a:schemeClr val="tx1"/>
                          </a:solidFill>
                          <a:latin typeface="+mn-lt"/>
                          <a:ea typeface="+mn-ea"/>
                          <a:cs typeface="+mn-cs"/>
                        </a:rPr>
                        <a:t>182 days for an Indian citizen who leaves India in any tax year for the purpose of </a:t>
                      </a:r>
                      <a:r>
                        <a:rPr lang="en-IN" sz="2000" b="0" i="1" u="none" strike="noStrike" kern="1200" baseline="0" dirty="0">
                          <a:solidFill>
                            <a:schemeClr val="tx1"/>
                          </a:solidFill>
                          <a:latin typeface="+mn-lt"/>
                          <a:ea typeface="+mn-ea"/>
                          <a:cs typeface="+mn-cs"/>
                        </a:rPr>
                        <a:t>employment outside India; or</a:t>
                      </a:r>
                      <a:endParaRPr lang="en-IN" sz="2000" b="0" i="0" u="none" strike="noStrike" kern="1200" baseline="0" dirty="0">
                        <a:solidFill>
                          <a:schemeClr val="tx1"/>
                        </a:solidFill>
                        <a:latin typeface="+mn-lt"/>
                        <a:ea typeface="+mn-ea"/>
                        <a:cs typeface="+mn-cs"/>
                      </a:endParaRPr>
                    </a:p>
                    <a:p>
                      <a:pPr marL="342900" indent="-342900">
                        <a:buFont typeface="Wingdings" panose="05000000000000000000" pitchFamily="2" charset="2"/>
                        <a:buChar char="Ø"/>
                      </a:pPr>
                      <a:r>
                        <a:rPr lang="en-US" sz="2000" b="0" i="1" u="none" strike="noStrike" kern="1200" baseline="0" dirty="0">
                          <a:solidFill>
                            <a:schemeClr val="tx1"/>
                          </a:solidFill>
                          <a:latin typeface="+mn-lt"/>
                          <a:ea typeface="+mn-ea"/>
                          <a:cs typeface="+mn-cs"/>
                        </a:rPr>
                        <a:t>by 182 days for an Indian citizen or a person of Indian origin (PIO) with total income, other than income from foreign sources, being </a:t>
                      </a:r>
                      <a:r>
                        <a:rPr lang="en-US" sz="2000" b="0" i="1" u="none" strike="noStrike" kern="1200" baseline="0" dirty="0">
                          <a:solidFill>
                            <a:srgbClr val="FF0000"/>
                          </a:solidFill>
                          <a:latin typeface="+mn-lt"/>
                          <a:ea typeface="+mn-ea"/>
                          <a:cs typeface="+mn-cs"/>
                        </a:rPr>
                        <a:t>less than or equal to INR 15 lacs</a:t>
                      </a:r>
                      <a:r>
                        <a:rPr lang="en-US" sz="2000" b="0" i="1" u="none" strike="noStrike" kern="1200" baseline="0" dirty="0">
                          <a:solidFill>
                            <a:schemeClr val="tx1"/>
                          </a:solidFill>
                          <a:latin typeface="+mn-lt"/>
                          <a:ea typeface="+mn-ea"/>
                          <a:cs typeface="+mn-cs"/>
                        </a:rPr>
                        <a:t>, who comes on ‘visits’ to India in any tax year; or</a:t>
                      </a:r>
                      <a:endParaRPr lang="en-US" sz="2000" b="0" i="0" u="none" strike="noStrike" kern="1200" baseline="0" dirty="0">
                        <a:solidFill>
                          <a:schemeClr val="tx1"/>
                        </a:solidFill>
                        <a:latin typeface="+mn-lt"/>
                        <a:ea typeface="+mn-ea"/>
                        <a:cs typeface="+mn-cs"/>
                      </a:endParaRPr>
                    </a:p>
                    <a:p>
                      <a:pPr marL="342900" indent="-342900">
                        <a:buFont typeface="Wingdings" panose="05000000000000000000" pitchFamily="2" charset="2"/>
                        <a:buChar char="Ø"/>
                      </a:pPr>
                      <a:r>
                        <a:rPr lang="en-US" sz="2000" b="0" i="1" u="none" strike="noStrike" kern="1200" baseline="0" dirty="0">
                          <a:solidFill>
                            <a:schemeClr val="tx1"/>
                          </a:solidFill>
                          <a:latin typeface="+mn-lt"/>
                          <a:ea typeface="+mn-ea"/>
                          <a:cs typeface="+mn-cs"/>
                        </a:rPr>
                        <a:t>by 120 days for an Indian citizen or a person of Indian origin with total income, </a:t>
                      </a:r>
                      <a:r>
                        <a:rPr lang="en-IN" sz="2400" b="0" i="1" u="none" strike="noStrike" kern="1200" baseline="0" dirty="0">
                          <a:solidFill>
                            <a:schemeClr val="tx1"/>
                          </a:solidFill>
                          <a:latin typeface="+mn-lt"/>
                          <a:ea typeface="+mn-ea"/>
                          <a:cs typeface="+mn-cs"/>
                        </a:rPr>
                        <a:t>, </a:t>
                      </a:r>
                      <a:r>
                        <a:rPr lang="en-IN" sz="2000" b="0" i="1" u="none" strike="noStrike" kern="1200" baseline="0" dirty="0">
                          <a:solidFill>
                            <a:schemeClr val="tx1"/>
                          </a:solidFill>
                          <a:latin typeface="+mn-lt"/>
                          <a:ea typeface="+mn-ea"/>
                          <a:cs typeface="+mn-cs"/>
                        </a:rPr>
                        <a:t>other </a:t>
                      </a:r>
                      <a:r>
                        <a:rPr lang="en-US" sz="2000" b="0" i="1" u="none" strike="noStrike" kern="1200" baseline="0" dirty="0">
                          <a:solidFill>
                            <a:schemeClr val="tx1"/>
                          </a:solidFill>
                          <a:latin typeface="+mn-lt"/>
                          <a:ea typeface="+mn-ea"/>
                          <a:cs typeface="+mn-cs"/>
                        </a:rPr>
                        <a:t>than income from foreign sources, being </a:t>
                      </a:r>
                      <a:r>
                        <a:rPr lang="en-US" sz="2000" b="0" i="1" u="none" strike="noStrike" kern="1200" baseline="0" dirty="0">
                          <a:solidFill>
                            <a:srgbClr val="FF0000"/>
                          </a:solidFill>
                          <a:latin typeface="+mn-lt"/>
                          <a:ea typeface="+mn-ea"/>
                          <a:cs typeface="+mn-cs"/>
                        </a:rPr>
                        <a:t>more than INR 15 </a:t>
                      </a:r>
                      <a:r>
                        <a:rPr lang="en-US" sz="2000" b="0" i="1" u="none" strike="noStrike" kern="1200" baseline="0" dirty="0">
                          <a:solidFill>
                            <a:schemeClr val="tx1"/>
                          </a:solidFill>
                          <a:latin typeface="+mn-lt"/>
                          <a:ea typeface="+mn-ea"/>
                          <a:cs typeface="+mn-cs"/>
                        </a:rPr>
                        <a:t>lacs, who comes on ‘visits’ to India in any tax year</a:t>
                      </a:r>
                      <a:r>
                        <a:rPr lang="en-US" sz="2400" b="0" i="1" u="none" strike="noStrike" kern="1200" baseline="0" dirty="0">
                          <a:solidFill>
                            <a:schemeClr val="tx1"/>
                          </a:solidFill>
                          <a:latin typeface="+mn-lt"/>
                          <a:ea typeface="+mn-ea"/>
                          <a:cs typeface="+mn-cs"/>
                        </a:rPr>
                        <a:t> </a:t>
                      </a:r>
                      <a:endParaRPr lang="en-US" sz="2400" b="0" i="0" u="none" strike="noStrike" kern="1200" baseline="0" dirty="0">
                        <a:solidFill>
                          <a:schemeClr val="tx1"/>
                        </a:solidFill>
                        <a:latin typeface="+mn-lt"/>
                        <a:ea typeface="+mn-ea"/>
                        <a:cs typeface="+mn-cs"/>
                      </a:endParaRPr>
                    </a:p>
                  </a:txBody>
                  <a:tcPr marL="121944" marR="121944" marT="60973" marB="60973"/>
                </a:tc>
                <a:tc>
                  <a:txBody>
                    <a:bodyPr/>
                    <a:lstStyle/>
                    <a:p>
                      <a:pPr algn="ctr"/>
                      <a:endParaRPr lang="en-IN" sz="2200" b="0" i="0" u="none" strike="noStrike" kern="1200" baseline="0" dirty="0">
                        <a:solidFill>
                          <a:schemeClr val="tx1"/>
                        </a:solidFill>
                        <a:latin typeface="+mn-lt"/>
                        <a:ea typeface="+mn-ea"/>
                        <a:cs typeface="+mn-cs"/>
                      </a:endParaRPr>
                    </a:p>
                    <a:p>
                      <a:pPr algn="ctr"/>
                      <a:endParaRPr lang="en-IN" sz="2200" b="0" i="0" u="none" strike="noStrike" kern="1200" baseline="0" dirty="0">
                        <a:solidFill>
                          <a:schemeClr val="tx1"/>
                        </a:solidFill>
                        <a:latin typeface="+mn-lt"/>
                        <a:ea typeface="+mn-ea"/>
                        <a:cs typeface="+mn-cs"/>
                      </a:endParaRPr>
                    </a:p>
                    <a:p>
                      <a:pPr algn="ctr"/>
                      <a:endParaRPr lang="en-IN" sz="2200" b="0" i="0" u="none" strike="noStrike" kern="1200" baseline="0" dirty="0">
                        <a:solidFill>
                          <a:schemeClr val="tx1"/>
                        </a:solidFill>
                        <a:latin typeface="+mn-lt"/>
                        <a:ea typeface="+mn-ea"/>
                        <a:cs typeface="+mn-cs"/>
                      </a:endParaRPr>
                    </a:p>
                    <a:p>
                      <a:pPr algn="ctr"/>
                      <a:endParaRPr lang="en-IN" sz="2200" b="0" i="0" u="none" strike="noStrike" kern="1200" baseline="0" dirty="0">
                        <a:solidFill>
                          <a:schemeClr val="tx1"/>
                        </a:solidFill>
                        <a:latin typeface="+mn-lt"/>
                        <a:ea typeface="+mn-ea"/>
                        <a:cs typeface="+mn-cs"/>
                      </a:endParaRPr>
                    </a:p>
                    <a:p>
                      <a:pPr algn="ctr"/>
                      <a:r>
                        <a:rPr lang="en-IN" sz="2200" b="0" i="0" u="none" strike="noStrike" kern="1200" baseline="0" dirty="0">
                          <a:solidFill>
                            <a:schemeClr val="tx1"/>
                          </a:solidFill>
                          <a:latin typeface="+mn-lt"/>
                          <a:ea typeface="+mn-ea"/>
                          <a:cs typeface="+mn-cs"/>
                        </a:rPr>
                        <a:t>                                                           Satisfies None</a:t>
                      </a:r>
                      <a:endParaRPr lang="en-IN" sz="1900" dirty="0"/>
                    </a:p>
                  </a:txBody>
                  <a:tcPr marL="121944" marR="121944" marT="60973" marB="60973"/>
                </a:tc>
                <a:tc>
                  <a:txBody>
                    <a:bodyPr/>
                    <a:lstStyle/>
                    <a:p>
                      <a:endParaRPr lang="en-IN" sz="2200" b="0" i="0" u="none" strike="noStrike" kern="1200" baseline="0" dirty="0">
                        <a:solidFill>
                          <a:schemeClr val="tx1"/>
                        </a:solidFill>
                        <a:latin typeface="+mn-lt"/>
                        <a:ea typeface="+mn-ea"/>
                        <a:cs typeface="+mn-cs"/>
                      </a:endParaRPr>
                    </a:p>
                    <a:p>
                      <a:endParaRPr lang="en-IN" sz="2200" b="0" i="0" u="none" strike="noStrike" kern="1200" baseline="0" dirty="0">
                        <a:solidFill>
                          <a:schemeClr val="tx1"/>
                        </a:solidFill>
                        <a:latin typeface="+mn-lt"/>
                        <a:ea typeface="+mn-ea"/>
                        <a:cs typeface="+mn-cs"/>
                      </a:endParaRPr>
                    </a:p>
                    <a:p>
                      <a:endParaRPr lang="en-IN" sz="2200" b="0" i="0" u="none" strike="noStrike" kern="1200" baseline="0" dirty="0">
                        <a:solidFill>
                          <a:schemeClr val="tx1"/>
                        </a:solidFill>
                        <a:latin typeface="+mn-lt"/>
                        <a:ea typeface="+mn-ea"/>
                        <a:cs typeface="+mn-cs"/>
                      </a:endParaRPr>
                    </a:p>
                    <a:p>
                      <a:endParaRPr lang="en-IN" sz="2200" b="0" i="0" u="none" strike="noStrike" kern="1200" baseline="0" dirty="0">
                        <a:solidFill>
                          <a:schemeClr val="tx1"/>
                        </a:solidFill>
                        <a:latin typeface="+mn-lt"/>
                        <a:ea typeface="+mn-ea"/>
                        <a:cs typeface="+mn-cs"/>
                      </a:endParaRPr>
                    </a:p>
                    <a:p>
                      <a:endParaRPr lang="en-IN" sz="2200" b="0" i="0" u="none" strike="noStrike" kern="1200" baseline="0" dirty="0">
                        <a:solidFill>
                          <a:schemeClr val="tx1"/>
                        </a:solidFill>
                        <a:latin typeface="+mn-lt"/>
                        <a:ea typeface="+mn-ea"/>
                        <a:cs typeface="+mn-cs"/>
                      </a:endParaRPr>
                    </a:p>
                    <a:p>
                      <a:r>
                        <a:rPr lang="en-IN" sz="2200" b="0" i="0" u="none" strike="noStrike" kern="1200" baseline="0" dirty="0">
                          <a:solidFill>
                            <a:schemeClr val="tx1"/>
                          </a:solidFill>
                          <a:latin typeface="+mn-lt"/>
                          <a:ea typeface="+mn-ea"/>
                          <a:cs typeface="+mn-cs"/>
                        </a:rPr>
                        <a:t>Satisfies </a:t>
                      </a:r>
                    </a:p>
                    <a:p>
                      <a:r>
                        <a:rPr lang="en-IN" sz="2200" b="0" i="0" u="none" strike="noStrike" kern="1200" baseline="0" dirty="0">
                          <a:solidFill>
                            <a:schemeClr val="tx1"/>
                          </a:solidFill>
                          <a:latin typeface="+mn-lt"/>
                          <a:ea typeface="+mn-ea"/>
                          <a:cs typeface="+mn-cs"/>
                        </a:rPr>
                        <a:t>any one</a:t>
                      </a:r>
                      <a:endParaRPr lang="en-IN" sz="1900" dirty="0"/>
                    </a:p>
                  </a:txBody>
                  <a:tcPr marL="121944" marR="121944" marT="60973" marB="60973"/>
                </a:tc>
                <a:extLst>
                  <a:ext uri="{0D108BD9-81ED-4DB2-BD59-A6C34878D82A}">
                    <a16:rowId xmlns:a16="http://schemas.microsoft.com/office/drawing/2014/main" val="226084720"/>
                  </a:ext>
                </a:extLst>
              </a:tr>
              <a:tr h="1467241">
                <a:tc>
                  <a:txBody>
                    <a:bodyPr/>
                    <a:lstStyle/>
                    <a:p>
                      <a:r>
                        <a:rPr lang="en-US" sz="2200" b="1" i="0" u="none" strike="noStrike" kern="1200" baseline="0" dirty="0">
                          <a:solidFill>
                            <a:schemeClr val="tx1"/>
                          </a:solidFill>
                          <a:latin typeface="+mn-lt"/>
                          <a:ea typeface="+mn-ea"/>
                          <a:cs typeface="+mn-cs"/>
                        </a:rPr>
                        <a:t>Deemed residency: </a:t>
                      </a:r>
                      <a:r>
                        <a:rPr lang="en-US" sz="2200" b="0" i="0" u="none" strike="noStrike" kern="1200" baseline="0" dirty="0">
                          <a:solidFill>
                            <a:schemeClr val="tx1"/>
                          </a:solidFill>
                          <a:latin typeface="+mn-lt"/>
                          <a:ea typeface="+mn-ea"/>
                          <a:cs typeface="+mn-cs"/>
                        </a:rPr>
                        <a:t>Indian citizen not liable to tax in any other country by reason of domicile, residence or other similar criteria provided his total  income </a:t>
                      </a:r>
                      <a:r>
                        <a:rPr lang="en-IN" sz="2200" b="0" i="1" u="none" strike="noStrike" kern="1200" baseline="0" dirty="0">
                          <a:solidFill>
                            <a:schemeClr val="tx1"/>
                          </a:solidFill>
                          <a:latin typeface="+mn-lt"/>
                          <a:ea typeface="+mn-ea"/>
                          <a:cs typeface="+mn-cs"/>
                        </a:rPr>
                        <a:t>other </a:t>
                      </a:r>
                      <a:r>
                        <a:rPr lang="en-US" sz="2200" b="0" i="1" u="none" strike="noStrike" kern="1200" baseline="0" dirty="0">
                          <a:solidFill>
                            <a:schemeClr val="tx1"/>
                          </a:solidFill>
                          <a:latin typeface="+mn-lt"/>
                          <a:ea typeface="+mn-ea"/>
                          <a:cs typeface="+mn-cs"/>
                        </a:rPr>
                        <a:t>than income from foreign sources, being </a:t>
                      </a:r>
                      <a:r>
                        <a:rPr lang="en-US" sz="2200" b="0" i="1" u="none" strike="noStrike" kern="1200" baseline="0" dirty="0">
                          <a:solidFill>
                            <a:srgbClr val="FF0000"/>
                          </a:solidFill>
                          <a:latin typeface="+mn-lt"/>
                          <a:ea typeface="+mn-ea"/>
                          <a:cs typeface="+mn-cs"/>
                        </a:rPr>
                        <a:t>more than INR 15 lakh.</a:t>
                      </a:r>
                      <a:endParaRPr lang="en-IN" sz="2200" dirty="0">
                        <a:solidFill>
                          <a:srgbClr val="FF0000"/>
                        </a:solidFill>
                      </a:endParaRPr>
                    </a:p>
                  </a:txBody>
                  <a:tcPr marL="121944" marR="121944" marT="60973" marB="60973"/>
                </a:tc>
                <a:tc>
                  <a:txBody>
                    <a:bodyPr/>
                    <a:lstStyle/>
                    <a:p>
                      <a:endParaRPr lang="en-IN" sz="1900" dirty="0"/>
                    </a:p>
                  </a:txBody>
                  <a:tcPr marL="121944" marR="121944" marT="60973" marB="60973"/>
                </a:tc>
                <a:tc>
                  <a:txBody>
                    <a:bodyPr/>
                    <a:lstStyle/>
                    <a:p>
                      <a:endParaRPr lang="en-IN" sz="1900" dirty="0"/>
                    </a:p>
                  </a:txBody>
                  <a:tcPr marL="121944" marR="121944" marT="60973" marB="60973"/>
                </a:tc>
                <a:extLst>
                  <a:ext uri="{0D108BD9-81ED-4DB2-BD59-A6C34878D82A}">
                    <a16:rowId xmlns:a16="http://schemas.microsoft.com/office/drawing/2014/main" val="3925113992"/>
                  </a:ext>
                </a:extLst>
              </a:tr>
            </a:tbl>
          </a:graphicData>
        </a:graphic>
      </p:graphicFrame>
      <p:sp>
        <p:nvSpPr>
          <p:cNvPr id="2" name="Rectangle 1">
            <a:extLst>
              <a:ext uri="{FF2B5EF4-FFF2-40B4-BE49-F238E27FC236}">
                <a16:creationId xmlns:a16="http://schemas.microsoft.com/office/drawing/2014/main" id="{07FC003A-B82A-BEFC-1E22-637E2552BDEE}"/>
              </a:ext>
            </a:extLst>
          </p:cNvPr>
          <p:cNvSpPr/>
          <p:nvPr/>
        </p:nvSpPr>
        <p:spPr>
          <a:xfrm>
            <a:off x="3581680" y="9197965"/>
            <a:ext cx="5294865" cy="40729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sz="2831" dirty="0"/>
          </a:p>
        </p:txBody>
      </p:sp>
    </p:spTree>
    <p:extLst>
      <p:ext uri="{BB962C8B-B14F-4D97-AF65-F5344CB8AC3E}">
        <p14:creationId xmlns:p14="http://schemas.microsoft.com/office/powerpoint/2010/main" val="3063147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Template PresentationGO">
  <a:themeElements>
    <a:clrScheme name="PGO2">
      <a:dk1>
        <a:sysClr val="windowText" lastClr="000000"/>
      </a:dk1>
      <a:lt1>
        <a:sysClr val="window" lastClr="FFFFFF"/>
      </a:lt1>
      <a:dk2>
        <a:srgbClr val="063951"/>
      </a:dk2>
      <a:lt2>
        <a:srgbClr val="D3D3D3"/>
      </a:lt2>
      <a:accent1>
        <a:srgbClr val="3A5C84"/>
      </a:accent1>
      <a:accent2>
        <a:srgbClr val="F7931F"/>
      </a:accent2>
      <a:accent3>
        <a:srgbClr val="4CC1EF"/>
      </a:accent3>
      <a:accent4>
        <a:srgbClr val="FFCC4C"/>
      </a:accent4>
      <a:accent5>
        <a:srgbClr val="C13018"/>
      </a:accent5>
      <a:accent6>
        <a:srgbClr val="A2B969"/>
      </a:accent6>
      <a:hlink>
        <a:srgbClr val="6C2B43"/>
      </a:hlink>
      <a:folHlink>
        <a:srgbClr val="6C2B43"/>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plate PresentationGO">
  <a:themeElements>
    <a:clrScheme name="PGO2">
      <a:dk1>
        <a:sysClr val="windowText" lastClr="000000"/>
      </a:dk1>
      <a:lt1>
        <a:sysClr val="window" lastClr="FFFFFF"/>
      </a:lt1>
      <a:dk2>
        <a:srgbClr val="063951"/>
      </a:dk2>
      <a:lt2>
        <a:srgbClr val="D3D3D3"/>
      </a:lt2>
      <a:accent1>
        <a:srgbClr val="3A5C84"/>
      </a:accent1>
      <a:accent2>
        <a:srgbClr val="F7931F"/>
      </a:accent2>
      <a:accent3>
        <a:srgbClr val="4CC1EF"/>
      </a:accent3>
      <a:accent4>
        <a:srgbClr val="FFCC4C"/>
      </a:accent4>
      <a:accent5>
        <a:srgbClr val="C13018"/>
      </a:accent5>
      <a:accent6>
        <a:srgbClr val="A2B969"/>
      </a:accent6>
      <a:hlink>
        <a:srgbClr val="6C2B43"/>
      </a:hlink>
      <a:folHlink>
        <a:srgbClr val="6C2B43"/>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6712</Words>
  <Application>Microsoft Office PowerPoint</Application>
  <PresentationFormat>Custom</PresentationFormat>
  <Paragraphs>696</Paragraphs>
  <Slides>54</Slides>
  <Notes>2</Notes>
  <HiddenSlides>3</HiddenSlides>
  <MMClips>0</MMClips>
  <ScaleCrop>false</ScaleCrop>
  <HeadingPairs>
    <vt:vector size="6" baseType="variant">
      <vt:variant>
        <vt:lpstr>Fonts Used</vt:lpstr>
      </vt:variant>
      <vt:variant>
        <vt:i4>16</vt:i4>
      </vt:variant>
      <vt:variant>
        <vt:lpstr>Theme</vt:lpstr>
      </vt:variant>
      <vt:variant>
        <vt:i4>3</vt:i4>
      </vt:variant>
      <vt:variant>
        <vt:lpstr>Slide Titles</vt:lpstr>
      </vt:variant>
      <vt:variant>
        <vt:i4>54</vt:i4>
      </vt:variant>
    </vt:vector>
  </HeadingPairs>
  <TitlesOfParts>
    <vt:vector size="73" baseType="lpstr">
      <vt:lpstr>Amasis MT Pro Black</vt:lpstr>
      <vt:lpstr>Amasis MT Pro Medium</vt:lpstr>
      <vt:lpstr>Arial</vt:lpstr>
      <vt:lpstr>Bookman Old Style</vt:lpstr>
      <vt:lpstr>Calibri</vt:lpstr>
      <vt:lpstr>Calibri Light</vt:lpstr>
      <vt:lpstr>Elephant</vt:lpstr>
      <vt:lpstr>Engravers MT</vt:lpstr>
      <vt:lpstr>EYInterstate</vt:lpstr>
      <vt:lpstr>Helvetica</vt:lpstr>
      <vt:lpstr>Helvetica Neue</vt:lpstr>
      <vt:lpstr>Open Sans</vt:lpstr>
      <vt:lpstr>Rockwell</vt:lpstr>
      <vt:lpstr>Times New Roman</vt:lpstr>
      <vt:lpstr>Wingdings</vt:lpstr>
      <vt:lpstr>Wingdings 2</vt:lpstr>
      <vt:lpstr>Template PresentationGO</vt:lpstr>
      <vt:lpstr>Template PresentationGO</vt:lpstr>
      <vt:lpstr>Damask</vt:lpstr>
      <vt:lpstr>PRACTICAL ISSUES IN TAX RETURN FILING FOR NON-RESIDENTS - SPECIAL ATTENTION TO NON-RESIDENT INDIANS</vt:lpstr>
      <vt:lpstr>Content</vt:lpstr>
      <vt:lpstr>PowerPoint Presentation</vt:lpstr>
      <vt:lpstr>PowerPoint Presentation</vt:lpstr>
      <vt:lpstr>PowerPoint Presentation</vt:lpstr>
      <vt:lpstr>PowerPoint Presentation</vt:lpstr>
      <vt:lpstr>SCOPE OF TOTAL INCOME FOR Non-residents S-5 of ita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Case study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Tax rates applicable to OTHER NON RESIDENTS</vt:lpstr>
      <vt:lpstr>Tax rates applicable to OTHER NON RESIDENTS</vt:lpstr>
      <vt:lpstr>Tax rates applicable to OTHER NON RESIDENTS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Step BY STEP PROCESS FOR ITR FILING OF NR</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2017-08-01T15:40:51Z</dcterms:created>
  <dcterms:modified xsi:type="dcterms:W3CDTF">2023-05-26T10:51:04Z</dcterms:modified>
</cp:coreProperties>
</file>