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70" r:id="rId7"/>
    <p:sldId id="271" r:id="rId8"/>
    <p:sldId id="272" r:id="rId9"/>
    <p:sldId id="261" r:id="rId10"/>
    <p:sldId id="273" r:id="rId11"/>
    <p:sldId id="277" r:id="rId12"/>
    <p:sldId id="278" r:id="rId13"/>
    <p:sldId id="274" r:id="rId14"/>
    <p:sldId id="262" r:id="rId15"/>
    <p:sldId id="263" r:id="rId16"/>
    <p:sldId id="264" r:id="rId17"/>
    <p:sldId id="265" r:id="rId18"/>
    <p:sldId id="266" r:id="rId19"/>
    <p:sldId id="267" r:id="rId20"/>
    <p:sldId id="268" r:id="rId21"/>
    <p:sldId id="269" r:id="rId22"/>
    <p:sldId id="275" r:id="rId23"/>
    <p:sldId id="276" r:id="rId2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8" d="100"/>
          <a:sy n="78" d="100"/>
        </p:scale>
        <p:origin x="850"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7B12FF-9DAD-B704-705E-0AADD1666E3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IN"/>
          </a:p>
        </p:txBody>
      </p:sp>
      <p:sp>
        <p:nvSpPr>
          <p:cNvPr id="3" name="Subtitle 2">
            <a:extLst>
              <a:ext uri="{FF2B5EF4-FFF2-40B4-BE49-F238E27FC236}">
                <a16:creationId xmlns:a16="http://schemas.microsoft.com/office/drawing/2014/main" id="{21768FB2-F25F-78F5-C5B3-B22923AB0A3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IN"/>
          </a:p>
        </p:txBody>
      </p:sp>
      <p:sp>
        <p:nvSpPr>
          <p:cNvPr id="4" name="Date Placeholder 3">
            <a:extLst>
              <a:ext uri="{FF2B5EF4-FFF2-40B4-BE49-F238E27FC236}">
                <a16:creationId xmlns:a16="http://schemas.microsoft.com/office/drawing/2014/main" id="{8FF04F76-8A72-8024-8C83-D93467207599}"/>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E6EEF44F-CA26-07D9-0962-B3B99A819119}"/>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0F7F0EC0-05F7-25AC-0A9F-C9A5EE4171D6}"/>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4591591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47BC7A-649B-15A0-2D61-9FA32D3622D9}"/>
              </a:ext>
            </a:extLst>
          </p:cNvPr>
          <p:cNvSpPr>
            <a:spLocks noGrp="1"/>
          </p:cNvSpPr>
          <p:nvPr>
            <p:ph type="title"/>
          </p:nvPr>
        </p:nvSpPr>
        <p:spPr/>
        <p:txBody>
          <a:bodyPr/>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C1B3BF59-81E0-0303-98C1-8652F88DA10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C8036868-E5A1-427C-A5CC-A28BD2505469}"/>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7DAFE601-52C3-69F2-FB88-F9E3E55DE455}"/>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CCB1F5F3-6352-9DBA-6D62-62043F6A78BF}"/>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13331490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03973F6F-2EED-3064-BD29-EEEC8535A00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6A909FCF-DD5D-ACE8-0875-17B601408D0E}"/>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57FF2AA6-2BF5-5E89-ABFF-2BC75CA5AEB0}"/>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B857AC54-D91A-F9E4-98FE-D9F90078B099}"/>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9E816513-C8E6-3AD8-0104-230925AD7A97}"/>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20979991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1BF34F-8ED7-E9DA-4BF0-0C99F959FED5}"/>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1DC2831D-DD38-8B5C-3D76-EE0815D515A8}"/>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23E2DCB7-C508-E585-2561-BC36FFD190CD}"/>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893BD069-A1F4-CE47-56CA-C2E5E5BDFFC5}"/>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234C11DF-7B53-889B-E13A-2256D6C810B5}"/>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3310409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6B4DC4-92E3-35B5-C16D-DF3211E2776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IN"/>
          </a:p>
        </p:txBody>
      </p:sp>
      <p:sp>
        <p:nvSpPr>
          <p:cNvPr id="3" name="Text Placeholder 2">
            <a:extLst>
              <a:ext uri="{FF2B5EF4-FFF2-40B4-BE49-F238E27FC236}">
                <a16:creationId xmlns:a16="http://schemas.microsoft.com/office/drawing/2014/main" id="{95242A69-5154-A817-B160-51CD76832741}"/>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B7184A3-2FCB-8AD3-CCE5-C6C51242D2AA}"/>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438B2CDC-7F5B-342D-B876-9CAE072ECD08}"/>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54B6A47F-1F84-E0D1-B257-888AD8FD978C}"/>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10187322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EF7C85-2631-E9B3-6AB3-28760C2BDF72}"/>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0D1685A3-4804-6F74-84D1-2A87E2F82D5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Content Placeholder 3">
            <a:extLst>
              <a:ext uri="{FF2B5EF4-FFF2-40B4-BE49-F238E27FC236}">
                <a16:creationId xmlns:a16="http://schemas.microsoft.com/office/drawing/2014/main" id="{BB487C9C-72FE-5567-9E3C-A84EFC7F360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Date Placeholder 4">
            <a:extLst>
              <a:ext uri="{FF2B5EF4-FFF2-40B4-BE49-F238E27FC236}">
                <a16:creationId xmlns:a16="http://schemas.microsoft.com/office/drawing/2014/main" id="{4A628173-77EF-938C-E49E-5E951B7D1B84}"/>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6" name="Footer Placeholder 5">
            <a:extLst>
              <a:ext uri="{FF2B5EF4-FFF2-40B4-BE49-F238E27FC236}">
                <a16:creationId xmlns:a16="http://schemas.microsoft.com/office/drawing/2014/main" id="{A902455A-9AB0-81C7-388D-41A771EC038F}"/>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71F3AF89-E3AF-FA44-5695-3BF8F8721EDA}"/>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23312722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445827-9310-CD18-6599-ECBA27303D9F}"/>
              </a:ext>
            </a:extLst>
          </p:cNvPr>
          <p:cNvSpPr>
            <a:spLocks noGrp="1"/>
          </p:cNvSpPr>
          <p:nvPr>
            <p:ph type="title"/>
          </p:nvPr>
        </p:nvSpPr>
        <p:spPr>
          <a:xfrm>
            <a:off x="839788" y="365125"/>
            <a:ext cx="10515600" cy="1325563"/>
          </a:xfrm>
        </p:spPr>
        <p:txBody>
          <a:bodyPr/>
          <a:lstStyle/>
          <a:p>
            <a:r>
              <a:rPr lang="en-US"/>
              <a:t>Click to edit Master title style</a:t>
            </a:r>
            <a:endParaRPr lang="en-IN"/>
          </a:p>
        </p:txBody>
      </p:sp>
      <p:sp>
        <p:nvSpPr>
          <p:cNvPr id="3" name="Text Placeholder 2">
            <a:extLst>
              <a:ext uri="{FF2B5EF4-FFF2-40B4-BE49-F238E27FC236}">
                <a16:creationId xmlns:a16="http://schemas.microsoft.com/office/drawing/2014/main" id="{A44D659F-865B-7A8B-0F4B-B45F03F493C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2B7C5CBB-6E2B-69ED-3376-70D411C38760}"/>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Text Placeholder 4">
            <a:extLst>
              <a:ext uri="{FF2B5EF4-FFF2-40B4-BE49-F238E27FC236}">
                <a16:creationId xmlns:a16="http://schemas.microsoft.com/office/drawing/2014/main" id="{372784D8-2F9D-6C70-EF7C-6C54E5A6D151}"/>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734B0ABF-66F5-5FA5-5420-49C4B2A5C7A2}"/>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7" name="Date Placeholder 6">
            <a:extLst>
              <a:ext uri="{FF2B5EF4-FFF2-40B4-BE49-F238E27FC236}">
                <a16:creationId xmlns:a16="http://schemas.microsoft.com/office/drawing/2014/main" id="{E27D37A6-8637-2B65-1875-1857AF5312C9}"/>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8" name="Footer Placeholder 7">
            <a:extLst>
              <a:ext uri="{FF2B5EF4-FFF2-40B4-BE49-F238E27FC236}">
                <a16:creationId xmlns:a16="http://schemas.microsoft.com/office/drawing/2014/main" id="{E4EAC1E0-BF9E-28DD-9640-3E20014BDF15}"/>
              </a:ext>
            </a:extLst>
          </p:cNvPr>
          <p:cNvSpPr>
            <a:spLocks noGrp="1"/>
          </p:cNvSpPr>
          <p:nvPr>
            <p:ph type="ftr" sz="quarter" idx="11"/>
          </p:nvPr>
        </p:nvSpPr>
        <p:spPr/>
        <p:txBody>
          <a:bodyPr/>
          <a:lstStyle/>
          <a:p>
            <a:endParaRPr lang="en-IN"/>
          </a:p>
        </p:txBody>
      </p:sp>
      <p:sp>
        <p:nvSpPr>
          <p:cNvPr id="9" name="Slide Number Placeholder 8">
            <a:extLst>
              <a:ext uri="{FF2B5EF4-FFF2-40B4-BE49-F238E27FC236}">
                <a16:creationId xmlns:a16="http://schemas.microsoft.com/office/drawing/2014/main" id="{E2675B7C-79EE-2965-3F45-799B3651D99C}"/>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598593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BF9994-ED3E-6C9E-A4E6-1B581515A17E}"/>
              </a:ext>
            </a:extLst>
          </p:cNvPr>
          <p:cNvSpPr>
            <a:spLocks noGrp="1"/>
          </p:cNvSpPr>
          <p:nvPr>
            <p:ph type="title"/>
          </p:nvPr>
        </p:nvSpPr>
        <p:spPr/>
        <p:txBody>
          <a:bodyPr/>
          <a:lstStyle/>
          <a:p>
            <a:r>
              <a:rPr lang="en-US"/>
              <a:t>Click to edit Master title style</a:t>
            </a:r>
            <a:endParaRPr lang="en-IN"/>
          </a:p>
        </p:txBody>
      </p:sp>
      <p:sp>
        <p:nvSpPr>
          <p:cNvPr id="3" name="Date Placeholder 2">
            <a:extLst>
              <a:ext uri="{FF2B5EF4-FFF2-40B4-BE49-F238E27FC236}">
                <a16:creationId xmlns:a16="http://schemas.microsoft.com/office/drawing/2014/main" id="{97E42558-0A57-2076-A4F0-A6F3CED77EBC}"/>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4" name="Footer Placeholder 3">
            <a:extLst>
              <a:ext uri="{FF2B5EF4-FFF2-40B4-BE49-F238E27FC236}">
                <a16:creationId xmlns:a16="http://schemas.microsoft.com/office/drawing/2014/main" id="{B6400551-3B96-1FED-4FA0-6E1AFD8EDED5}"/>
              </a:ext>
            </a:extLst>
          </p:cNvPr>
          <p:cNvSpPr>
            <a:spLocks noGrp="1"/>
          </p:cNvSpPr>
          <p:nvPr>
            <p:ph type="ftr" sz="quarter" idx="11"/>
          </p:nvPr>
        </p:nvSpPr>
        <p:spPr/>
        <p:txBody>
          <a:bodyPr/>
          <a:lstStyle/>
          <a:p>
            <a:endParaRPr lang="en-IN"/>
          </a:p>
        </p:txBody>
      </p:sp>
      <p:sp>
        <p:nvSpPr>
          <p:cNvPr id="5" name="Slide Number Placeholder 4">
            <a:extLst>
              <a:ext uri="{FF2B5EF4-FFF2-40B4-BE49-F238E27FC236}">
                <a16:creationId xmlns:a16="http://schemas.microsoft.com/office/drawing/2014/main" id="{1B0C8FF4-AEBD-7287-13D1-5DBCE31D7384}"/>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14572991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977B72B-9C89-1AB7-0955-7154FB03507C}"/>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3" name="Footer Placeholder 2">
            <a:extLst>
              <a:ext uri="{FF2B5EF4-FFF2-40B4-BE49-F238E27FC236}">
                <a16:creationId xmlns:a16="http://schemas.microsoft.com/office/drawing/2014/main" id="{A502D983-7E87-2667-7772-DF55F6AF3EB8}"/>
              </a:ext>
            </a:extLst>
          </p:cNvPr>
          <p:cNvSpPr>
            <a:spLocks noGrp="1"/>
          </p:cNvSpPr>
          <p:nvPr>
            <p:ph type="ftr" sz="quarter" idx="11"/>
          </p:nvPr>
        </p:nvSpPr>
        <p:spPr/>
        <p:txBody>
          <a:bodyPr/>
          <a:lstStyle/>
          <a:p>
            <a:endParaRPr lang="en-IN"/>
          </a:p>
        </p:txBody>
      </p:sp>
      <p:sp>
        <p:nvSpPr>
          <p:cNvPr id="4" name="Slide Number Placeholder 3">
            <a:extLst>
              <a:ext uri="{FF2B5EF4-FFF2-40B4-BE49-F238E27FC236}">
                <a16:creationId xmlns:a16="http://schemas.microsoft.com/office/drawing/2014/main" id="{4A6F0DC9-29C0-FADB-6775-571A29A02A36}"/>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29119903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F5A557-B6CD-5DD9-5707-CB25F650AAF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Content Placeholder 2">
            <a:extLst>
              <a:ext uri="{FF2B5EF4-FFF2-40B4-BE49-F238E27FC236}">
                <a16:creationId xmlns:a16="http://schemas.microsoft.com/office/drawing/2014/main" id="{93D57573-7AA2-08C2-8139-AB3F809C1C0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Text Placeholder 3">
            <a:extLst>
              <a:ext uri="{FF2B5EF4-FFF2-40B4-BE49-F238E27FC236}">
                <a16:creationId xmlns:a16="http://schemas.microsoft.com/office/drawing/2014/main" id="{67DB0CC8-004A-D56B-0834-B495A2C980B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EF6D7C5-1942-7E81-D836-AA9DFFDA0BCC}"/>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6" name="Footer Placeholder 5">
            <a:extLst>
              <a:ext uri="{FF2B5EF4-FFF2-40B4-BE49-F238E27FC236}">
                <a16:creationId xmlns:a16="http://schemas.microsoft.com/office/drawing/2014/main" id="{E697B258-7CD4-D720-45C2-1B445A8A7214}"/>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E4B72981-F73C-1B6D-0B5D-E7504F01FA04}"/>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13135051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1BBD84-CD08-F50C-90F7-33FF6C3FC00C}"/>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Picture Placeholder 2">
            <a:extLst>
              <a:ext uri="{FF2B5EF4-FFF2-40B4-BE49-F238E27FC236}">
                <a16:creationId xmlns:a16="http://schemas.microsoft.com/office/drawing/2014/main" id="{0E98DB00-86F4-FAB4-EB76-C7CD221E24E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a:extLst>
              <a:ext uri="{FF2B5EF4-FFF2-40B4-BE49-F238E27FC236}">
                <a16:creationId xmlns:a16="http://schemas.microsoft.com/office/drawing/2014/main" id="{4A6F5A77-E58C-0314-B038-0EEAAEEEFF1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B7DC5D3-1A9B-48ED-D26D-49EE0D623EB3}"/>
              </a:ext>
            </a:extLst>
          </p:cNvPr>
          <p:cNvSpPr>
            <a:spLocks noGrp="1"/>
          </p:cNvSpPr>
          <p:nvPr>
            <p:ph type="dt" sz="half" idx="10"/>
          </p:nvPr>
        </p:nvSpPr>
        <p:spPr/>
        <p:txBody>
          <a:bodyPr/>
          <a:lstStyle/>
          <a:p>
            <a:fld id="{F2B666A8-D119-4C06-A74D-051F26045E94}" type="datetimeFigureOut">
              <a:rPr lang="en-IN" smtClean="0"/>
              <a:t>13-04-2023</a:t>
            </a:fld>
            <a:endParaRPr lang="en-IN"/>
          </a:p>
        </p:txBody>
      </p:sp>
      <p:sp>
        <p:nvSpPr>
          <p:cNvPr id="6" name="Footer Placeholder 5">
            <a:extLst>
              <a:ext uri="{FF2B5EF4-FFF2-40B4-BE49-F238E27FC236}">
                <a16:creationId xmlns:a16="http://schemas.microsoft.com/office/drawing/2014/main" id="{DA7599FA-763F-5C5C-FC9A-A7EF4B05884C}"/>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748BA7AE-8F93-EF7A-C39A-7841A506B556}"/>
              </a:ext>
            </a:extLst>
          </p:cNvPr>
          <p:cNvSpPr>
            <a:spLocks noGrp="1"/>
          </p:cNvSpPr>
          <p:nvPr>
            <p:ph type="sldNum" sz="quarter" idx="12"/>
          </p:nvPr>
        </p:nvSpPr>
        <p:spPr/>
        <p:txBody>
          <a:bodyPr/>
          <a:lstStyle/>
          <a:p>
            <a:fld id="{A6F5E0D8-1C3F-409B-A263-44E741A2E347}" type="slidenum">
              <a:rPr lang="en-IN" smtClean="0"/>
              <a:t>‹#›</a:t>
            </a:fld>
            <a:endParaRPr lang="en-IN"/>
          </a:p>
        </p:txBody>
      </p:sp>
    </p:spTree>
    <p:extLst>
      <p:ext uri="{BB962C8B-B14F-4D97-AF65-F5344CB8AC3E}">
        <p14:creationId xmlns:p14="http://schemas.microsoft.com/office/powerpoint/2010/main" val="29430985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C83001C-5AF6-052D-9860-1938A22CB09F}"/>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N"/>
          </a:p>
        </p:txBody>
      </p:sp>
      <p:sp>
        <p:nvSpPr>
          <p:cNvPr id="3" name="Text Placeholder 2">
            <a:extLst>
              <a:ext uri="{FF2B5EF4-FFF2-40B4-BE49-F238E27FC236}">
                <a16:creationId xmlns:a16="http://schemas.microsoft.com/office/drawing/2014/main" id="{EE98D5F7-9AEA-B5E4-D727-07F3164B975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E5AA0C61-F401-785E-B5AA-88DC7BD57DA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2B666A8-D119-4C06-A74D-051F26045E94}" type="datetimeFigureOut">
              <a:rPr lang="en-IN" smtClean="0"/>
              <a:t>13-04-2023</a:t>
            </a:fld>
            <a:endParaRPr lang="en-IN"/>
          </a:p>
        </p:txBody>
      </p:sp>
      <p:sp>
        <p:nvSpPr>
          <p:cNvPr id="5" name="Footer Placeholder 4">
            <a:extLst>
              <a:ext uri="{FF2B5EF4-FFF2-40B4-BE49-F238E27FC236}">
                <a16:creationId xmlns:a16="http://schemas.microsoft.com/office/drawing/2014/main" id="{0FEF1F3B-983E-AF76-C2EE-B735B6595C9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a:extLst>
              <a:ext uri="{FF2B5EF4-FFF2-40B4-BE49-F238E27FC236}">
                <a16:creationId xmlns:a16="http://schemas.microsoft.com/office/drawing/2014/main" id="{3BCE0F64-CDB2-3424-D78F-F094FE57E6B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6F5E0D8-1C3F-409B-A263-44E741A2E347}" type="slidenum">
              <a:rPr lang="en-IN" smtClean="0"/>
              <a:t>‹#›</a:t>
            </a:fld>
            <a:endParaRPr lang="en-IN"/>
          </a:p>
        </p:txBody>
      </p:sp>
    </p:spTree>
    <p:extLst>
      <p:ext uri="{BB962C8B-B14F-4D97-AF65-F5344CB8AC3E}">
        <p14:creationId xmlns:p14="http://schemas.microsoft.com/office/powerpoint/2010/main" val="184736985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pramodkkapur@gmail.com"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5EE17F-CCC2-064C-A6BE-D9515EE526FD}"/>
              </a:ext>
            </a:extLst>
          </p:cNvPr>
          <p:cNvSpPr>
            <a:spLocks noGrp="1"/>
          </p:cNvSpPr>
          <p:nvPr>
            <p:ph type="ctrTitle"/>
          </p:nvPr>
        </p:nvSpPr>
        <p:spPr/>
        <p:txBody>
          <a:bodyPr>
            <a:normAutofit/>
          </a:bodyPr>
          <a:lstStyle/>
          <a:p>
            <a:r>
              <a:rPr lang="en-US" sz="3600" b="1" i="0" u="none" strike="noStrike" baseline="0" dirty="0">
                <a:solidFill>
                  <a:srgbClr val="292425"/>
                </a:solidFill>
                <a:latin typeface="TimesNewRoman,Bold"/>
              </a:rPr>
              <a:t>AS22-Accounting for Taxes on Income</a:t>
            </a:r>
            <a:endParaRPr lang="en-IN" sz="3600" dirty="0"/>
          </a:p>
        </p:txBody>
      </p:sp>
      <p:sp>
        <p:nvSpPr>
          <p:cNvPr id="3" name="Subtitle 2">
            <a:extLst>
              <a:ext uri="{FF2B5EF4-FFF2-40B4-BE49-F238E27FC236}">
                <a16:creationId xmlns:a16="http://schemas.microsoft.com/office/drawing/2014/main" id="{5F6E5D9E-541D-20FA-EA80-2742DF0DBF44}"/>
              </a:ext>
            </a:extLst>
          </p:cNvPr>
          <p:cNvSpPr>
            <a:spLocks noGrp="1"/>
          </p:cNvSpPr>
          <p:nvPr>
            <p:ph type="subTitle" idx="1"/>
          </p:nvPr>
        </p:nvSpPr>
        <p:spPr/>
        <p:txBody>
          <a:bodyPr/>
          <a:lstStyle/>
          <a:p>
            <a:r>
              <a:rPr lang="en-US" dirty="0"/>
              <a:t>CA PRAMOD KAPUR </a:t>
            </a:r>
          </a:p>
          <a:p>
            <a:r>
              <a:rPr lang="en-US" dirty="0">
                <a:hlinkClick r:id="rId2"/>
              </a:rPr>
              <a:t>pramodkkapur@gmail.com</a:t>
            </a:r>
            <a:endParaRPr lang="en-US" dirty="0"/>
          </a:p>
          <a:p>
            <a:r>
              <a:rPr lang="en-US" dirty="0"/>
              <a:t>9810730568</a:t>
            </a:r>
            <a:endParaRPr lang="en-IN" dirty="0"/>
          </a:p>
        </p:txBody>
      </p:sp>
    </p:spTree>
    <p:extLst>
      <p:ext uri="{BB962C8B-B14F-4D97-AF65-F5344CB8AC3E}">
        <p14:creationId xmlns:p14="http://schemas.microsoft.com/office/powerpoint/2010/main" val="332233077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B3BAAE-F6D3-7B5B-4813-F09F7F936FFA}"/>
              </a:ext>
            </a:extLst>
          </p:cNvPr>
          <p:cNvSpPr>
            <a:spLocks noGrp="1"/>
          </p:cNvSpPr>
          <p:nvPr>
            <p:ph type="title"/>
          </p:nvPr>
        </p:nvSpPr>
        <p:spPr/>
        <p:txBody>
          <a:bodyPr/>
          <a:lstStyle/>
          <a:p>
            <a:r>
              <a:rPr lang="en-US" dirty="0"/>
              <a:t>Deferred tax assets</a:t>
            </a:r>
            <a:endParaRPr lang="en-IN" dirty="0"/>
          </a:p>
        </p:txBody>
      </p:sp>
      <p:sp>
        <p:nvSpPr>
          <p:cNvPr id="3" name="Content Placeholder 2">
            <a:extLst>
              <a:ext uri="{FF2B5EF4-FFF2-40B4-BE49-F238E27FC236}">
                <a16:creationId xmlns:a16="http://schemas.microsoft.com/office/drawing/2014/main" id="{BBC5BEBD-96C7-9501-04A2-1433C573EB07}"/>
              </a:ext>
            </a:extLst>
          </p:cNvPr>
          <p:cNvSpPr>
            <a:spLocks noGrp="1"/>
          </p:cNvSpPr>
          <p:nvPr>
            <p:ph idx="1"/>
          </p:nvPr>
        </p:nvSpPr>
        <p:spPr/>
        <p:txBody>
          <a:bodyPr>
            <a:normAutofit/>
          </a:bodyPr>
          <a:lstStyle/>
          <a:p>
            <a:pPr algn="l"/>
            <a:r>
              <a:rPr lang="en-US" sz="1800" b="1" i="1" u="none" strike="noStrike" baseline="0" dirty="0">
                <a:solidFill>
                  <a:srgbClr val="292425"/>
                </a:solidFill>
                <a:latin typeface="TimesNewRoman,BoldItalic"/>
              </a:rPr>
              <a:t>17. Where an enterprise has unabsorbed depreciation or carry </a:t>
            </a:r>
            <a:r>
              <a:rPr lang="en-US" sz="1800" b="1" i="1" u="none" strike="noStrike" baseline="0" dirty="0" err="1">
                <a:solidFill>
                  <a:srgbClr val="292425"/>
                </a:solidFill>
                <a:latin typeface="TimesNewRoman,BoldItalic"/>
              </a:rPr>
              <a:t>forwardof</a:t>
            </a:r>
            <a:r>
              <a:rPr lang="en-US" sz="1800" b="1" i="1" u="none" strike="noStrike" baseline="0" dirty="0">
                <a:solidFill>
                  <a:srgbClr val="292425"/>
                </a:solidFill>
                <a:latin typeface="TimesNewRoman,BoldItalic"/>
              </a:rPr>
              <a:t> losses under tax laws, deferred tax assets should be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only to the extent that there is </a:t>
            </a:r>
            <a:r>
              <a:rPr lang="en-US" sz="1800" b="1" i="1" u="sng" strike="noStrike" baseline="0" dirty="0">
                <a:solidFill>
                  <a:srgbClr val="292425"/>
                </a:solidFill>
                <a:latin typeface="TimesNewRoman,BoldItalic"/>
              </a:rPr>
              <a:t>virtual certainty supported by convincing evidence that sufficient future taxable income will be available against which such deferred tax assets can be </a:t>
            </a:r>
            <a:r>
              <a:rPr lang="en-US" sz="1800" b="1" i="1" u="sng" strike="noStrike" baseline="0" dirty="0" err="1">
                <a:solidFill>
                  <a:srgbClr val="292425"/>
                </a:solidFill>
                <a:latin typeface="TimesNewRoman,BoldItalic"/>
              </a:rPr>
              <a:t>realised</a:t>
            </a:r>
            <a:r>
              <a:rPr lang="en-US" sz="1800" b="1" i="1" u="sng" strike="noStrike" baseline="0" dirty="0">
                <a:solidFill>
                  <a:srgbClr val="292425"/>
                </a:solidFill>
                <a:latin typeface="TimesNewRoman,BoldItalic"/>
              </a:rPr>
              <a:t>.</a:t>
            </a:r>
          </a:p>
          <a:p>
            <a:pPr algn="l"/>
            <a:r>
              <a:rPr lang="en-IN" sz="1800" b="1" i="1" u="none" strike="noStrike" baseline="0" dirty="0">
                <a:solidFill>
                  <a:srgbClr val="292425"/>
                </a:solidFill>
                <a:latin typeface="TimesNewRoman,BoldItalic"/>
              </a:rPr>
              <a:t>Explanation:</a:t>
            </a:r>
          </a:p>
          <a:p>
            <a:pPr algn="l"/>
            <a:r>
              <a:rPr lang="en-US" sz="1800" b="1" i="1" u="none" strike="noStrike" baseline="0" dirty="0">
                <a:solidFill>
                  <a:srgbClr val="292425"/>
                </a:solidFill>
                <a:latin typeface="TimesNewRoman,BoldItalic"/>
              </a:rPr>
              <a:t>1. Determination of </a:t>
            </a:r>
            <a:r>
              <a:rPr lang="en-US" sz="1800" b="1" i="1" u="sng" strike="noStrike" baseline="0" dirty="0">
                <a:solidFill>
                  <a:srgbClr val="292425"/>
                </a:solidFill>
                <a:latin typeface="TimesNewRoman,BoldItalic"/>
              </a:rPr>
              <a:t>virtual certainty </a:t>
            </a:r>
            <a:r>
              <a:rPr lang="en-US" sz="1800" b="1" i="1" u="none" strike="noStrike" baseline="0" dirty="0">
                <a:solidFill>
                  <a:srgbClr val="292425"/>
                </a:solidFill>
                <a:latin typeface="TimesNewRoman,BoldItalic"/>
              </a:rPr>
              <a:t>that sufficient future taxable income will be available is a matter of judgement based on convincing evidence and will have to be evaluated on a case to case basis. Virtual certainty refers to the extent of certainty, which, for all practical purposes, can be considered certain. </a:t>
            </a:r>
            <a:r>
              <a:rPr lang="en-US" sz="1800" b="1" i="1" u="sng" strike="noStrike" baseline="0" dirty="0">
                <a:solidFill>
                  <a:srgbClr val="292425"/>
                </a:solidFill>
                <a:latin typeface="TimesNewRoman,BoldItalic"/>
              </a:rPr>
              <a:t>Virtual certainty cannot be based merely on forecasts of performance such as business plans. Virtual certainty is not a matter of perception and is to be supported by convincing evidence. Evidence is a matter of fact. </a:t>
            </a:r>
          </a:p>
        </p:txBody>
      </p:sp>
    </p:spTree>
    <p:extLst>
      <p:ext uri="{BB962C8B-B14F-4D97-AF65-F5344CB8AC3E}">
        <p14:creationId xmlns:p14="http://schemas.microsoft.com/office/powerpoint/2010/main" val="14346490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6E8E51-BAE5-2290-98CC-A57ADFA3442A}"/>
              </a:ext>
            </a:extLst>
          </p:cNvPr>
          <p:cNvSpPr>
            <a:spLocks noGrp="1"/>
          </p:cNvSpPr>
          <p:nvPr>
            <p:ph type="title"/>
          </p:nvPr>
        </p:nvSpPr>
        <p:spPr/>
        <p:txBody>
          <a:bodyPr/>
          <a:lstStyle/>
          <a:p>
            <a:r>
              <a:rPr lang="en-US" dirty="0"/>
              <a:t>Deferred tax assets</a:t>
            </a:r>
            <a:endParaRPr lang="en-IN" dirty="0"/>
          </a:p>
        </p:txBody>
      </p:sp>
      <p:sp>
        <p:nvSpPr>
          <p:cNvPr id="3" name="Content Placeholder 2">
            <a:extLst>
              <a:ext uri="{FF2B5EF4-FFF2-40B4-BE49-F238E27FC236}">
                <a16:creationId xmlns:a16="http://schemas.microsoft.com/office/drawing/2014/main" id="{B6EC1E0E-8087-9457-A56B-F87A46B3BF12}"/>
              </a:ext>
            </a:extLst>
          </p:cNvPr>
          <p:cNvSpPr>
            <a:spLocks noGrp="1"/>
          </p:cNvSpPr>
          <p:nvPr>
            <p:ph idx="1"/>
          </p:nvPr>
        </p:nvSpPr>
        <p:spPr/>
        <p:txBody>
          <a:bodyPr>
            <a:normAutofit/>
          </a:bodyPr>
          <a:lstStyle/>
          <a:p>
            <a:pPr algn="l"/>
            <a:r>
              <a:rPr lang="en-US" sz="2800" b="1" i="1" u="none" strike="noStrike" baseline="0" dirty="0">
                <a:solidFill>
                  <a:srgbClr val="292425"/>
                </a:solidFill>
                <a:latin typeface="TimesNewRoman,BoldItalic"/>
              </a:rPr>
              <a:t>To be convincing, the evidence should be available at the reporting date in a concrete form, for example, a profitable binding export order, cancellation of which will result in payment of heavy damages by the defaulting party. On the other hand, a projection of the future profits made by an enterprise based on the future capital expenditures or future restructuring etc., submitted even to an outside agency, e.g., to a credit agency for obtaining loans and accepted by that agency cannot, in isolation, be </a:t>
            </a:r>
            <a:r>
              <a:rPr lang="en-IN" sz="2800" b="1" i="1" u="none" strike="noStrike" baseline="0" dirty="0">
                <a:solidFill>
                  <a:srgbClr val="292425"/>
                </a:solidFill>
                <a:latin typeface="TimesNewRoman,BoldItalic"/>
              </a:rPr>
              <a:t>considered as convincing evidence.</a:t>
            </a:r>
            <a:endParaRPr lang="en-IN" dirty="0"/>
          </a:p>
          <a:p>
            <a:endParaRPr lang="en-IN" dirty="0"/>
          </a:p>
        </p:txBody>
      </p:sp>
    </p:spTree>
    <p:extLst>
      <p:ext uri="{BB962C8B-B14F-4D97-AF65-F5344CB8AC3E}">
        <p14:creationId xmlns:p14="http://schemas.microsoft.com/office/powerpoint/2010/main" val="15134729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6A3A43-E5DF-4A0C-C4D5-C6940D17B10F}"/>
              </a:ext>
            </a:extLst>
          </p:cNvPr>
          <p:cNvSpPr>
            <a:spLocks noGrp="1"/>
          </p:cNvSpPr>
          <p:nvPr>
            <p:ph type="title"/>
          </p:nvPr>
        </p:nvSpPr>
        <p:spPr/>
        <p:txBody>
          <a:bodyPr/>
          <a:lstStyle/>
          <a:p>
            <a:r>
              <a:rPr lang="en-US" dirty="0"/>
              <a:t>Deferred tax asset</a:t>
            </a:r>
            <a:endParaRPr lang="en-IN" dirty="0"/>
          </a:p>
        </p:txBody>
      </p:sp>
      <p:sp>
        <p:nvSpPr>
          <p:cNvPr id="3" name="Content Placeholder 2">
            <a:extLst>
              <a:ext uri="{FF2B5EF4-FFF2-40B4-BE49-F238E27FC236}">
                <a16:creationId xmlns:a16="http://schemas.microsoft.com/office/drawing/2014/main" id="{DF5F9264-D680-EA04-EC5E-947426544EDA}"/>
              </a:ext>
            </a:extLst>
          </p:cNvPr>
          <p:cNvSpPr>
            <a:spLocks noGrp="1"/>
          </p:cNvSpPr>
          <p:nvPr>
            <p:ph idx="1"/>
          </p:nvPr>
        </p:nvSpPr>
        <p:spPr/>
        <p:txBody>
          <a:bodyPr>
            <a:normAutofit fontScale="92500" lnSpcReduction="10000"/>
          </a:bodyPr>
          <a:lstStyle/>
          <a:p>
            <a:pPr algn="l"/>
            <a:r>
              <a:rPr lang="en-IN" sz="2200" b="1" i="1" u="none" strike="noStrike" baseline="0" dirty="0">
                <a:solidFill>
                  <a:srgbClr val="292425"/>
                </a:solidFill>
                <a:latin typeface="TimesNewRoman,BoldItalic"/>
              </a:rPr>
              <a:t>2(a)</a:t>
            </a:r>
            <a:r>
              <a:rPr lang="en-US" sz="2800" b="1" i="1" u="none" strike="noStrike" baseline="0" dirty="0">
                <a:solidFill>
                  <a:srgbClr val="292425"/>
                </a:solidFill>
                <a:latin typeface="TimesNewRoman,BoldItalic"/>
              </a:rPr>
              <a:t>As per the relevant </a:t>
            </a:r>
            <a:r>
              <a:rPr lang="en-US" sz="2800" b="1" i="1" u="none" strike="noStrike" baseline="0" dirty="0" err="1">
                <a:solidFill>
                  <a:srgbClr val="292425"/>
                </a:solidFill>
                <a:latin typeface="TimesNewRoman,BoldItalic"/>
              </a:rPr>
              <a:t>provisionsof</a:t>
            </a:r>
            <a:r>
              <a:rPr lang="en-US" sz="2800" b="1" i="1" u="none" strike="noStrike" baseline="0" dirty="0">
                <a:solidFill>
                  <a:srgbClr val="292425"/>
                </a:solidFill>
                <a:latin typeface="TimesNewRoman,BoldItalic"/>
              </a:rPr>
              <a:t> the Income-</a:t>
            </a:r>
            <a:r>
              <a:rPr lang="en-US" sz="2800" b="1" i="1" u="none" strike="noStrike" baseline="0" dirty="0" err="1">
                <a:solidFill>
                  <a:srgbClr val="292425"/>
                </a:solidFill>
                <a:latin typeface="TimesNewRoman,BoldItalic"/>
              </a:rPr>
              <a:t>taxAct</a:t>
            </a:r>
            <a:r>
              <a:rPr lang="en-US" sz="2800" b="1" i="1" u="none" strike="noStrike" baseline="0" dirty="0">
                <a:solidFill>
                  <a:srgbClr val="292425"/>
                </a:solidFill>
                <a:latin typeface="TimesNewRoman,BoldItalic"/>
              </a:rPr>
              <a:t>, 1961 (hereinafter referred to as the ‘Act’), the ‘loss’ arising under the head ‘Capital gains’ can be carried forward and set-off in future years, only against the income arising under that head as per the requirements of the </a:t>
            </a:r>
            <a:r>
              <a:rPr lang="en-IN" sz="2800" b="1" i="1" u="none" strike="noStrike" baseline="0" dirty="0">
                <a:solidFill>
                  <a:srgbClr val="292425"/>
                </a:solidFill>
                <a:latin typeface="TimesNewRoman,BoldItalic"/>
              </a:rPr>
              <a:t>Act.</a:t>
            </a:r>
          </a:p>
          <a:p>
            <a:pPr algn="l"/>
            <a:r>
              <a:rPr lang="en-US" sz="2800" b="1" i="1" u="none" strike="noStrike" baseline="0" dirty="0">
                <a:solidFill>
                  <a:srgbClr val="292425"/>
                </a:solidFill>
                <a:latin typeface="TimesNewRoman,BoldItalic"/>
              </a:rPr>
              <a:t>(b) Where an enterprise’s statement of profit and loss includes an item of ‘</a:t>
            </a:r>
            <a:r>
              <a:rPr lang="en-US" sz="2800" b="1" i="1" u="none" strike="noStrike" baseline="0" dirty="0" err="1">
                <a:solidFill>
                  <a:srgbClr val="292425"/>
                </a:solidFill>
                <a:latin typeface="TimesNewRoman,BoldItalic"/>
              </a:rPr>
              <a:t>loss’which</a:t>
            </a:r>
            <a:r>
              <a:rPr lang="en-US" sz="2800" b="1" i="1" u="none" strike="noStrike" baseline="0" dirty="0">
                <a:solidFill>
                  <a:srgbClr val="292425"/>
                </a:solidFill>
                <a:latin typeface="TimesNewRoman,BoldItalic"/>
              </a:rPr>
              <a:t> can be set-off in future for taxation purposes, only against the income arising under the head ‘Capital gains’ as per the requirements of the Act, that item is a timing difference to the extent it is not set-off in the current year and is allowed to be set-off against the income arising under the head ‘Capital gains’ in subsequent years subject to the provisions of the Act. In respect of such ‘loss’, deferred tax asset is </a:t>
            </a:r>
            <a:r>
              <a:rPr lang="en-US" sz="2800" b="1" i="1" u="none" strike="noStrike" baseline="0" dirty="0" err="1">
                <a:solidFill>
                  <a:srgbClr val="292425"/>
                </a:solidFill>
                <a:latin typeface="TimesNewRoman,BoldItalic"/>
              </a:rPr>
              <a:t>recognised</a:t>
            </a:r>
            <a:r>
              <a:rPr lang="en-US" sz="2800" b="1" i="1" u="none" strike="noStrike" baseline="0" dirty="0">
                <a:solidFill>
                  <a:srgbClr val="292425"/>
                </a:solidFill>
                <a:latin typeface="TimesNewRoman,BoldItalic"/>
              </a:rPr>
              <a:t> and carried forward subject to the consideration of prudence. </a:t>
            </a:r>
            <a:endParaRPr lang="en-IN" dirty="0"/>
          </a:p>
        </p:txBody>
      </p:sp>
    </p:spTree>
    <p:extLst>
      <p:ext uri="{BB962C8B-B14F-4D97-AF65-F5344CB8AC3E}">
        <p14:creationId xmlns:p14="http://schemas.microsoft.com/office/powerpoint/2010/main" val="1948803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5CA732-B629-695B-05C6-B021496DF1F6}"/>
              </a:ext>
            </a:extLst>
          </p:cNvPr>
          <p:cNvSpPr>
            <a:spLocks noGrp="1"/>
          </p:cNvSpPr>
          <p:nvPr>
            <p:ph type="title"/>
          </p:nvPr>
        </p:nvSpPr>
        <p:spPr/>
        <p:txBody>
          <a:bodyPr/>
          <a:lstStyle/>
          <a:p>
            <a:r>
              <a:rPr lang="en-US" dirty="0"/>
              <a:t>Deferred tax asset</a:t>
            </a:r>
            <a:endParaRPr lang="en-IN" dirty="0"/>
          </a:p>
        </p:txBody>
      </p:sp>
      <p:sp>
        <p:nvSpPr>
          <p:cNvPr id="3" name="Content Placeholder 2">
            <a:extLst>
              <a:ext uri="{FF2B5EF4-FFF2-40B4-BE49-F238E27FC236}">
                <a16:creationId xmlns:a16="http://schemas.microsoft.com/office/drawing/2014/main" id="{4AD25F79-C64F-6753-749C-E4273296B1F5}"/>
              </a:ext>
            </a:extLst>
          </p:cNvPr>
          <p:cNvSpPr>
            <a:spLocks noGrp="1"/>
          </p:cNvSpPr>
          <p:nvPr>
            <p:ph idx="1"/>
          </p:nvPr>
        </p:nvSpPr>
        <p:spPr/>
        <p:txBody>
          <a:bodyPr>
            <a:normAutofit/>
          </a:bodyPr>
          <a:lstStyle/>
          <a:p>
            <a:r>
              <a:rPr lang="en-US" sz="1800" b="1" i="1" u="none" strike="noStrike" baseline="0" dirty="0">
                <a:solidFill>
                  <a:srgbClr val="292425"/>
                </a:solidFill>
                <a:latin typeface="TimesNewRoman,BoldItalic"/>
              </a:rPr>
              <a:t>Accordingly, in respect of such ‘loss’, deferred tax asset is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and carried forward only to the</a:t>
            </a:r>
          </a:p>
          <a:p>
            <a:r>
              <a:rPr lang="en-US" sz="1800" b="1" i="1" u="none" strike="noStrike" baseline="0" dirty="0">
                <a:solidFill>
                  <a:srgbClr val="292425"/>
                </a:solidFill>
                <a:latin typeface="TimesNewRoman,BoldItalic"/>
              </a:rPr>
              <a:t> extent that there is a virtual certainty, supported by convincing evidence, that sufficient future taxable</a:t>
            </a:r>
          </a:p>
          <a:p>
            <a:r>
              <a:rPr lang="en-US" sz="1800" b="1" i="1" u="none" strike="noStrike" baseline="0" dirty="0">
                <a:solidFill>
                  <a:srgbClr val="292425"/>
                </a:solidFill>
                <a:latin typeface="TimesNewRoman,BoldItalic"/>
              </a:rPr>
              <a:t> income will be available under the head ‘Capital gains’ against which the loss can be set-off as per the</a:t>
            </a:r>
          </a:p>
          <a:p>
            <a:r>
              <a:rPr lang="en-US" sz="1800" b="1" i="1" u="none" strike="noStrike" baseline="0" dirty="0">
                <a:solidFill>
                  <a:srgbClr val="292425"/>
                </a:solidFill>
                <a:latin typeface="TimesNewRoman,BoldItalic"/>
              </a:rPr>
              <a:t> provisions of the Act. Whether the test of virtual certainty is fulfilled or not would depend on the facts and</a:t>
            </a:r>
          </a:p>
          <a:p>
            <a:r>
              <a:rPr lang="en-US" sz="1800" b="1" i="1" u="none" strike="noStrike" baseline="0" dirty="0">
                <a:solidFill>
                  <a:srgbClr val="292425"/>
                </a:solidFill>
                <a:latin typeface="TimesNewRoman,BoldItalic"/>
              </a:rPr>
              <a:t> circumstances of each case. The examples of situations in which the test of virtual certainty, supported by</a:t>
            </a:r>
          </a:p>
          <a:p>
            <a:r>
              <a:rPr lang="en-US" sz="1800" b="1" i="1" u="none" strike="noStrike" baseline="0" dirty="0">
                <a:solidFill>
                  <a:srgbClr val="292425"/>
                </a:solidFill>
                <a:latin typeface="TimesNewRoman,BoldItalic"/>
              </a:rPr>
              <a:t> convincing evidence, for the purposes of the recognition of deferred tax asset in respect of loss arising</a:t>
            </a:r>
          </a:p>
          <a:p>
            <a:r>
              <a:rPr lang="en-US" sz="1800" b="1" i="1" u="none" strike="noStrike" baseline="0" dirty="0">
                <a:solidFill>
                  <a:srgbClr val="292425"/>
                </a:solidFill>
                <a:latin typeface="TimesNewRoman,BoldItalic"/>
              </a:rPr>
              <a:t> under the head ‘Capital gains’ is normally fulfilled, </a:t>
            </a:r>
            <a:r>
              <a:rPr lang="en-US" sz="1800" b="1" i="1" u="sng" strike="noStrike" baseline="0" dirty="0">
                <a:solidFill>
                  <a:srgbClr val="292425"/>
                </a:solidFill>
                <a:latin typeface="TimesNewRoman,BoldItalic"/>
              </a:rPr>
              <a:t>are sale of an asset giving rise to capital gain(eligible</a:t>
            </a:r>
          </a:p>
          <a:p>
            <a:r>
              <a:rPr lang="en-US" sz="1800" b="1" i="1" u="sng" strike="noStrike" baseline="0" dirty="0">
                <a:solidFill>
                  <a:srgbClr val="292425"/>
                </a:solidFill>
                <a:latin typeface="TimesNewRoman,BoldItalic"/>
              </a:rPr>
              <a:t> to set-off the capital loss as per the provisions of the Act) after the balance sheet date but before the</a:t>
            </a:r>
          </a:p>
          <a:p>
            <a:r>
              <a:rPr lang="en-US" sz="1800" b="1" i="1" u="sng" strike="noStrike" baseline="0" dirty="0">
                <a:solidFill>
                  <a:srgbClr val="292425"/>
                </a:solidFill>
                <a:latin typeface="TimesNewRoman,BoldItalic"/>
              </a:rPr>
              <a:t> financial statements are approved, and binding sale agreement which will give rise to capital gain (eligible</a:t>
            </a:r>
          </a:p>
          <a:p>
            <a:r>
              <a:rPr lang="en-US" sz="1800" b="1" i="1" u="sng" strike="noStrike" baseline="0" dirty="0">
                <a:solidFill>
                  <a:srgbClr val="292425"/>
                </a:solidFill>
                <a:latin typeface="TimesNewRoman,BoldItalic"/>
              </a:rPr>
              <a:t> to set-off the capital loss as per the provisions of the </a:t>
            </a:r>
            <a:r>
              <a:rPr lang="en-IN" sz="1800" b="1" i="1" u="sng" strike="noStrike" baseline="0" dirty="0">
                <a:solidFill>
                  <a:srgbClr val="292425"/>
                </a:solidFill>
                <a:latin typeface="TimesNewRoman,BoldItalic"/>
              </a:rPr>
              <a:t>Act).</a:t>
            </a:r>
            <a:endParaRPr lang="en-IN" u="sng" dirty="0"/>
          </a:p>
        </p:txBody>
      </p:sp>
    </p:spTree>
    <p:extLst>
      <p:ext uri="{BB962C8B-B14F-4D97-AF65-F5344CB8AC3E}">
        <p14:creationId xmlns:p14="http://schemas.microsoft.com/office/powerpoint/2010/main" val="356342371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86F368-888A-CD89-850F-5D30AEE1500A}"/>
              </a:ext>
            </a:extLst>
          </p:cNvPr>
          <p:cNvSpPr>
            <a:spLocks noGrp="1"/>
          </p:cNvSpPr>
          <p:nvPr>
            <p:ph type="title"/>
          </p:nvPr>
        </p:nvSpPr>
        <p:spPr/>
        <p:txBody>
          <a:bodyPr/>
          <a:lstStyle/>
          <a:p>
            <a:r>
              <a:rPr lang="en-US" dirty="0"/>
              <a:t>Deferred tax asset</a:t>
            </a:r>
            <a:endParaRPr lang="en-IN" dirty="0"/>
          </a:p>
        </p:txBody>
      </p:sp>
      <p:sp>
        <p:nvSpPr>
          <p:cNvPr id="3" name="Content Placeholder 2">
            <a:extLst>
              <a:ext uri="{FF2B5EF4-FFF2-40B4-BE49-F238E27FC236}">
                <a16:creationId xmlns:a16="http://schemas.microsoft.com/office/drawing/2014/main" id="{5C0A7443-A366-F7EE-67F3-3145D7E393FF}"/>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In cases where there is a difference between the amounts of ‘loss’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for accounting purposes and tax purposes because of cost indexation under the Act in respect of long-term capital assets, the deferred tax asset is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and carried forward (subject to the consideration of prudence) on the amount which can be carried forward and set-off in future years as per the provisions of the </a:t>
            </a:r>
            <a:r>
              <a:rPr lang="en-IN" sz="1800" b="1" i="1" u="none" strike="noStrike" baseline="0" dirty="0">
                <a:solidFill>
                  <a:srgbClr val="292425"/>
                </a:solidFill>
                <a:latin typeface="TimesNewRoman,BoldItalic"/>
              </a:rPr>
              <a:t>Act.</a:t>
            </a:r>
            <a:endParaRPr lang="en-IN" dirty="0"/>
          </a:p>
        </p:txBody>
      </p:sp>
    </p:spTree>
    <p:extLst>
      <p:ext uri="{BB962C8B-B14F-4D97-AF65-F5344CB8AC3E}">
        <p14:creationId xmlns:p14="http://schemas.microsoft.com/office/powerpoint/2010/main" val="36430571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96B93E-3D07-906E-FC3E-190C05F61E1E}"/>
              </a:ext>
            </a:extLst>
          </p:cNvPr>
          <p:cNvSpPr>
            <a:spLocks noGrp="1"/>
          </p:cNvSpPr>
          <p:nvPr>
            <p:ph type="title"/>
          </p:nvPr>
        </p:nvSpPr>
        <p:spPr/>
        <p:txBody>
          <a:bodyPr>
            <a:normAutofit fontScale="90000"/>
          </a:bodyPr>
          <a:lstStyle/>
          <a:p>
            <a:r>
              <a:rPr lang="en-US" sz="4000" b="1" i="0" u="none" strike="noStrike" baseline="0" dirty="0">
                <a:solidFill>
                  <a:srgbClr val="292425"/>
                </a:solidFill>
                <a:latin typeface="TimesNewRoman,Bold"/>
              </a:rPr>
              <a:t>Re-assessment of </a:t>
            </a:r>
            <a:r>
              <a:rPr lang="en-US" sz="4000" b="1" i="0" u="none" strike="noStrike" baseline="0" dirty="0" err="1">
                <a:solidFill>
                  <a:srgbClr val="292425"/>
                </a:solidFill>
                <a:latin typeface="TimesNewRoman,Bold"/>
              </a:rPr>
              <a:t>Unrecognised</a:t>
            </a:r>
            <a:r>
              <a:rPr lang="en-US" sz="4000" b="1" i="0" u="none" strike="noStrike" baseline="0" dirty="0">
                <a:solidFill>
                  <a:srgbClr val="292425"/>
                </a:solidFill>
                <a:latin typeface="TimesNewRoman,Bold"/>
              </a:rPr>
              <a:t> Deferred Tax Assets</a:t>
            </a:r>
            <a:br>
              <a:rPr lang="en-US"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641A783D-B0AB-B09D-5886-EADC6A838CD1}"/>
              </a:ext>
            </a:extLst>
          </p:cNvPr>
          <p:cNvSpPr>
            <a:spLocks noGrp="1"/>
          </p:cNvSpPr>
          <p:nvPr>
            <p:ph idx="1"/>
          </p:nvPr>
        </p:nvSpPr>
        <p:spPr/>
        <p:txBody>
          <a:bodyPr>
            <a:normAutofit/>
          </a:bodyPr>
          <a:lstStyle/>
          <a:p>
            <a:pPr algn="l"/>
            <a:r>
              <a:rPr lang="en-US" b="1" i="0" u="none" strike="noStrike" baseline="0" dirty="0">
                <a:solidFill>
                  <a:srgbClr val="292425"/>
                </a:solidFill>
                <a:latin typeface="TimesNewRoman"/>
              </a:rPr>
              <a:t>19. At each balance sheet date, an enterprise re-assesses unrecognized</a:t>
            </a:r>
            <a:r>
              <a:rPr lang="en-US" b="1" dirty="0">
                <a:solidFill>
                  <a:srgbClr val="292425"/>
                </a:solidFill>
                <a:latin typeface="TimesNewRoman"/>
              </a:rPr>
              <a:t> </a:t>
            </a:r>
            <a:r>
              <a:rPr lang="en-US" b="1" i="0" u="none" strike="noStrike" baseline="0" dirty="0">
                <a:solidFill>
                  <a:srgbClr val="292425"/>
                </a:solidFill>
                <a:latin typeface="TimesNewRoman"/>
              </a:rPr>
              <a:t>deferred tax assets. The enterprise </a:t>
            </a:r>
            <a:r>
              <a:rPr lang="en-US" b="1" i="0" u="none" strike="noStrike" baseline="0" dirty="0" err="1">
                <a:solidFill>
                  <a:srgbClr val="292425"/>
                </a:solidFill>
                <a:latin typeface="TimesNewRoman"/>
              </a:rPr>
              <a:t>recognises</a:t>
            </a:r>
            <a:r>
              <a:rPr lang="en-US" b="1" i="0" u="none" strike="noStrike" baseline="0" dirty="0">
                <a:solidFill>
                  <a:srgbClr val="292425"/>
                </a:solidFill>
                <a:latin typeface="TimesNewRoman"/>
              </a:rPr>
              <a:t> previously unrecognized</a:t>
            </a:r>
            <a:r>
              <a:rPr lang="en-US" b="1" dirty="0">
                <a:solidFill>
                  <a:srgbClr val="292425"/>
                </a:solidFill>
                <a:latin typeface="TimesNewRoman"/>
              </a:rPr>
              <a:t> </a:t>
            </a:r>
            <a:r>
              <a:rPr lang="en-US" b="1" i="0" u="none" strike="noStrike" baseline="0" dirty="0">
                <a:solidFill>
                  <a:srgbClr val="292425"/>
                </a:solidFill>
                <a:latin typeface="TimesNewRoman"/>
              </a:rPr>
              <a:t>deferred tax assets to the extent that it has become reasonably certain or virtually certain, as the case may be (see paragraphs 15 to 18), that sufficient future taxable income will be available against which such deferred tax assets can be </a:t>
            </a:r>
            <a:r>
              <a:rPr lang="en-US" b="1" i="0" u="none" strike="noStrike" baseline="0" dirty="0" err="1">
                <a:solidFill>
                  <a:srgbClr val="292425"/>
                </a:solidFill>
                <a:latin typeface="TimesNewRoman"/>
              </a:rPr>
              <a:t>realised</a:t>
            </a:r>
            <a:r>
              <a:rPr lang="en-US" b="1" i="0" u="none" strike="noStrike" baseline="0" dirty="0">
                <a:solidFill>
                  <a:srgbClr val="292425"/>
                </a:solidFill>
                <a:latin typeface="TimesNewRoman"/>
              </a:rPr>
              <a:t>. </a:t>
            </a:r>
            <a:r>
              <a:rPr lang="en-US" b="1" i="0" u="sng" strike="noStrike" baseline="0" dirty="0">
                <a:solidFill>
                  <a:srgbClr val="292425"/>
                </a:solidFill>
                <a:latin typeface="TimesNewRoman"/>
              </a:rPr>
              <a:t>For example, an improvement in trading conditions may make it reasonably certain that the enterprise will be able to generate sufficient taxable income in the future.</a:t>
            </a:r>
            <a:endParaRPr lang="en-IN" b="1" u="sng" dirty="0"/>
          </a:p>
        </p:txBody>
      </p:sp>
    </p:spTree>
    <p:extLst>
      <p:ext uri="{BB962C8B-B14F-4D97-AF65-F5344CB8AC3E}">
        <p14:creationId xmlns:p14="http://schemas.microsoft.com/office/powerpoint/2010/main" val="214946313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5172B4-2F2A-FC85-3B01-46C986BCEFEA}"/>
              </a:ext>
            </a:extLst>
          </p:cNvPr>
          <p:cNvSpPr>
            <a:spLocks noGrp="1"/>
          </p:cNvSpPr>
          <p:nvPr>
            <p:ph type="title"/>
          </p:nvPr>
        </p:nvSpPr>
        <p:spPr/>
        <p:txBody>
          <a:bodyPr/>
          <a:lstStyle/>
          <a:p>
            <a:r>
              <a:rPr lang="en-IN" sz="4400" b="1" i="0" u="none" strike="noStrike" baseline="0" dirty="0">
                <a:solidFill>
                  <a:srgbClr val="292425"/>
                </a:solidFill>
                <a:latin typeface="TimesNewRoman,Bold"/>
              </a:rPr>
              <a:t>Measurement</a:t>
            </a:r>
            <a:br>
              <a:rPr lang="en-IN"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77461ED7-03A8-6040-66FD-04A6039445AE}"/>
              </a:ext>
            </a:extLst>
          </p:cNvPr>
          <p:cNvSpPr>
            <a:spLocks noGrp="1"/>
          </p:cNvSpPr>
          <p:nvPr>
            <p:ph idx="1"/>
          </p:nvPr>
        </p:nvSpPr>
        <p:spPr/>
        <p:txBody>
          <a:bodyPr>
            <a:normAutofit/>
          </a:bodyPr>
          <a:lstStyle/>
          <a:p>
            <a:pPr algn="l"/>
            <a:r>
              <a:rPr lang="en-US" sz="2400" b="1" i="1" u="none" strike="noStrike" baseline="0" dirty="0">
                <a:solidFill>
                  <a:srgbClr val="292425"/>
                </a:solidFill>
                <a:latin typeface="TimesNewRoman,BoldItalic"/>
              </a:rPr>
              <a:t>20. Current tax should be measured at the amount expected to be paid to (recovered from) the taxation authorities, using the applicable tax rates </a:t>
            </a:r>
            <a:r>
              <a:rPr lang="en-IN" sz="2400" b="1" i="1" u="none" strike="noStrike" baseline="0" dirty="0">
                <a:solidFill>
                  <a:srgbClr val="292425"/>
                </a:solidFill>
                <a:latin typeface="TimesNewRoman,BoldItalic"/>
              </a:rPr>
              <a:t>and tax laws.</a:t>
            </a:r>
          </a:p>
          <a:p>
            <a:pPr algn="l"/>
            <a:r>
              <a:rPr lang="en-US" sz="2400" b="1" i="1" u="none" strike="noStrike" baseline="0" dirty="0">
                <a:solidFill>
                  <a:srgbClr val="292425"/>
                </a:solidFill>
                <a:latin typeface="TimesNewRoman,BoldItalic"/>
              </a:rPr>
              <a:t>21. Deferred tax assets and liabilities should be measured using the tax rates and tax laws that have been enacted or substantively enacted by the </a:t>
            </a:r>
            <a:r>
              <a:rPr lang="en-IN" sz="2400" b="1" i="1" u="none" strike="noStrike" baseline="0" dirty="0">
                <a:solidFill>
                  <a:srgbClr val="292425"/>
                </a:solidFill>
                <a:latin typeface="TimesNewRoman,BoldItalic"/>
              </a:rPr>
              <a:t>balance sheet date.</a:t>
            </a:r>
          </a:p>
          <a:p>
            <a:pPr algn="l"/>
            <a:r>
              <a:rPr lang="en-IN" sz="2400" b="1" i="1" u="none" strike="noStrike" baseline="0" dirty="0">
                <a:solidFill>
                  <a:srgbClr val="292425"/>
                </a:solidFill>
                <a:latin typeface="TimesNewRoman,BoldItalic"/>
              </a:rPr>
              <a:t>Explanation:</a:t>
            </a:r>
          </a:p>
          <a:p>
            <a:pPr algn="l"/>
            <a:r>
              <a:rPr lang="en-US" sz="2400" b="1" i="1" u="none" strike="noStrike" baseline="0" dirty="0">
                <a:solidFill>
                  <a:srgbClr val="292425"/>
                </a:solidFill>
                <a:latin typeface="TimesNewRoman,BoldItalic"/>
              </a:rPr>
              <a:t>(a) The payment of tax under section 115JB of the Income-tax Act, 1961 (hereinafter referred to as the ‘Act’) is a current tax for the </a:t>
            </a:r>
            <a:r>
              <a:rPr lang="en-IN" sz="2400" b="1" i="1" u="none" strike="noStrike" baseline="0" dirty="0">
                <a:solidFill>
                  <a:srgbClr val="292425"/>
                </a:solidFill>
                <a:latin typeface="TimesNewRoman,BoldItalic"/>
              </a:rPr>
              <a:t>period.</a:t>
            </a:r>
            <a:endParaRPr lang="en-IN" sz="2400" dirty="0"/>
          </a:p>
        </p:txBody>
      </p:sp>
    </p:spTree>
    <p:extLst>
      <p:ext uri="{BB962C8B-B14F-4D97-AF65-F5344CB8AC3E}">
        <p14:creationId xmlns:p14="http://schemas.microsoft.com/office/powerpoint/2010/main" val="29235791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B6AA6D-0472-3929-4A62-F55E5821CF6A}"/>
              </a:ext>
            </a:extLst>
          </p:cNvPr>
          <p:cNvSpPr>
            <a:spLocks noGrp="1"/>
          </p:cNvSpPr>
          <p:nvPr>
            <p:ph type="title"/>
          </p:nvPr>
        </p:nvSpPr>
        <p:spPr/>
        <p:txBody>
          <a:bodyPr/>
          <a:lstStyle/>
          <a:p>
            <a:r>
              <a:rPr lang="en-US" dirty="0"/>
              <a:t>Tax </a:t>
            </a:r>
            <a:r>
              <a:rPr lang="en-US" dirty="0" err="1"/>
              <a:t>wrt</a:t>
            </a:r>
            <a:r>
              <a:rPr lang="en-US" dirty="0"/>
              <a:t> 115JB</a:t>
            </a:r>
            <a:endParaRPr lang="en-IN" dirty="0"/>
          </a:p>
        </p:txBody>
      </p:sp>
      <p:sp>
        <p:nvSpPr>
          <p:cNvPr id="3" name="Content Placeholder 2">
            <a:extLst>
              <a:ext uri="{FF2B5EF4-FFF2-40B4-BE49-F238E27FC236}">
                <a16:creationId xmlns:a16="http://schemas.microsoft.com/office/drawing/2014/main" id="{ECFA9A6D-A514-897B-9D85-E4AAB0764A7C}"/>
              </a:ext>
            </a:extLst>
          </p:cNvPr>
          <p:cNvSpPr>
            <a:spLocks noGrp="1"/>
          </p:cNvSpPr>
          <p:nvPr>
            <p:ph idx="1"/>
          </p:nvPr>
        </p:nvSpPr>
        <p:spPr/>
        <p:txBody>
          <a:bodyPr>
            <a:normAutofit/>
          </a:bodyPr>
          <a:lstStyle/>
          <a:p>
            <a:pPr algn="l"/>
            <a:r>
              <a:rPr lang="en-US" sz="1800" b="1" i="1" u="none" strike="noStrike" baseline="0" dirty="0">
                <a:solidFill>
                  <a:srgbClr val="292425"/>
                </a:solidFill>
                <a:latin typeface="TimesNewRoman,BoldItalic"/>
              </a:rPr>
              <a:t>(b)In a period in which a company pays tax under section 115JB of the Act, the deferred tax assets and</a:t>
            </a:r>
          </a:p>
          <a:p>
            <a:pPr algn="l"/>
            <a:r>
              <a:rPr lang="en-US" sz="1800" b="1" i="1" u="none" strike="noStrike" baseline="0" dirty="0">
                <a:solidFill>
                  <a:srgbClr val="292425"/>
                </a:solidFill>
                <a:latin typeface="TimesNewRoman,BoldItalic"/>
              </a:rPr>
              <a:t> liabilities in respect of timing differences arising during the period, tax effect of which is required to be</a:t>
            </a:r>
          </a:p>
          <a:p>
            <a:pPr algn="l"/>
            <a:r>
              <a:rPr lang="en-US" sz="1800" b="1" i="1" u="none" strike="noStrike" baseline="0" dirty="0">
                <a:solidFill>
                  <a:srgbClr val="292425"/>
                </a:solidFill>
                <a:latin typeface="TimesNewRoman,BoldItalic"/>
              </a:rPr>
              <a:t>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under this Standard, is measured using the regular tax rates and not the tax rate under section</a:t>
            </a:r>
          </a:p>
          <a:p>
            <a:pPr algn="l"/>
            <a:r>
              <a:rPr lang="en-US" sz="1800" b="1" i="1" u="none" strike="noStrike" baseline="0" dirty="0">
                <a:solidFill>
                  <a:srgbClr val="292425"/>
                </a:solidFill>
                <a:latin typeface="TimesNewRoman,BoldItalic"/>
              </a:rPr>
              <a:t> 115JB of the </a:t>
            </a:r>
            <a:r>
              <a:rPr lang="en-IN" sz="1800" b="1" i="1" u="none" strike="noStrike" baseline="0" dirty="0">
                <a:solidFill>
                  <a:srgbClr val="292425"/>
                </a:solidFill>
                <a:latin typeface="TimesNewRoman,BoldItalic"/>
              </a:rPr>
              <a:t>Act.</a:t>
            </a:r>
          </a:p>
          <a:p>
            <a:pPr algn="l"/>
            <a:r>
              <a:rPr lang="en-US" sz="1800" b="1" i="1" u="none" strike="noStrike" baseline="0" dirty="0">
                <a:solidFill>
                  <a:srgbClr val="292425"/>
                </a:solidFill>
                <a:latin typeface="TimesNewRoman,BoldItalic"/>
              </a:rPr>
              <a:t>(c) In case an enterprise expects that the timing differences arising in the current period would reverse in a</a:t>
            </a:r>
          </a:p>
          <a:p>
            <a:pPr algn="l"/>
            <a:r>
              <a:rPr lang="en-US" sz="1800" b="1" i="1" u="none" strike="noStrike" baseline="0" dirty="0">
                <a:solidFill>
                  <a:srgbClr val="292425"/>
                </a:solidFill>
                <a:latin typeface="TimesNewRoman,BoldItalic"/>
              </a:rPr>
              <a:t> period in which it may pay tax under section 115JB of the Act, the deferred tax assets and liabilities in</a:t>
            </a:r>
          </a:p>
          <a:p>
            <a:pPr algn="l"/>
            <a:r>
              <a:rPr lang="en-US" sz="1800" b="1" i="1" u="none" strike="noStrike" baseline="0" dirty="0">
                <a:solidFill>
                  <a:srgbClr val="292425"/>
                </a:solidFill>
                <a:latin typeface="TimesNewRoman,BoldItalic"/>
              </a:rPr>
              <a:t> respect of timing differences arising during the current period, tax effect of which is required to be</a:t>
            </a:r>
          </a:p>
          <a:p>
            <a:pPr algn="l"/>
            <a:r>
              <a:rPr lang="en-US" sz="1800" b="1" i="1" u="none" strike="noStrike" baseline="0" dirty="0">
                <a:solidFill>
                  <a:srgbClr val="292425"/>
                </a:solidFill>
                <a:latin typeface="TimesNewRoman,BoldItalic"/>
              </a:rPr>
              <a:t>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under AS 22, is measured using the regular tax rates and not the tax rate under section 115JB</a:t>
            </a:r>
          </a:p>
          <a:p>
            <a:pPr algn="l"/>
            <a:r>
              <a:rPr lang="en-US" sz="1800" b="1" i="1" u="none" strike="noStrike" baseline="0" dirty="0">
                <a:solidFill>
                  <a:srgbClr val="292425"/>
                </a:solidFill>
                <a:latin typeface="TimesNewRoman,BoldItalic"/>
              </a:rPr>
              <a:t> of the Act.</a:t>
            </a:r>
            <a:endParaRPr lang="en-IN" dirty="0"/>
          </a:p>
        </p:txBody>
      </p:sp>
    </p:spTree>
    <p:extLst>
      <p:ext uri="{BB962C8B-B14F-4D97-AF65-F5344CB8AC3E}">
        <p14:creationId xmlns:p14="http://schemas.microsoft.com/office/powerpoint/2010/main" val="229427122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ADDF38-4BCF-C7E8-84EE-6F5C3609141B}"/>
              </a:ext>
            </a:extLst>
          </p:cNvPr>
          <p:cNvSpPr>
            <a:spLocks noGrp="1"/>
          </p:cNvSpPr>
          <p:nvPr>
            <p:ph type="title"/>
          </p:nvPr>
        </p:nvSpPr>
        <p:spPr/>
        <p:txBody>
          <a:bodyPr>
            <a:normAutofit/>
          </a:bodyPr>
          <a:lstStyle/>
          <a:p>
            <a:r>
              <a:rPr lang="en-US" sz="2800" b="1" i="1" u="none" strike="noStrike" baseline="0" dirty="0">
                <a:solidFill>
                  <a:srgbClr val="292425"/>
                </a:solidFill>
                <a:latin typeface="TimesNewRoman,BoldItalic"/>
              </a:rPr>
              <a:t>Deferred tax assets and liabilities should not be discounted to their</a:t>
            </a:r>
            <a:br>
              <a:rPr lang="en-US" sz="2800" b="1" i="1" u="none" strike="noStrike" baseline="0" dirty="0">
                <a:solidFill>
                  <a:srgbClr val="292425"/>
                </a:solidFill>
                <a:latin typeface="TimesNewRoman,BoldItalic"/>
              </a:rPr>
            </a:br>
            <a:r>
              <a:rPr lang="en-IN" sz="2800" b="1" i="1" u="none" strike="noStrike" baseline="0" dirty="0">
                <a:solidFill>
                  <a:srgbClr val="292425"/>
                </a:solidFill>
                <a:latin typeface="TimesNewRoman,BoldItalic"/>
              </a:rPr>
              <a:t>present value.</a:t>
            </a:r>
            <a:br>
              <a:rPr lang="en-IN" sz="2800" b="1" i="1" u="none" strike="noStrike" baseline="0" dirty="0">
                <a:solidFill>
                  <a:srgbClr val="292425"/>
                </a:solidFill>
                <a:latin typeface="TimesNewRoman,BoldItalic"/>
              </a:rPr>
            </a:br>
            <a:endParaRPr lang="en-IN" sz="2800" dirty="0"/>
          </a:p>
        </p:txBody>
      </p:sp>
      <p:sp>
        <p:nvSpPr>
          <p:cNvPr id="3" name="Content Placeholder 2">
            <a:extLst>
              <a:ext uri="{FF2B5EF4-FFF2-40B4-BE49-F238E27FC236}">
                <a16:creationId xmlns:a16="http://schemas.microsoft.com/office/drawing/2014/main" id="{BCF9DA7C-6B90-9C6B-3F9A-EC18F975D422}"/>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24. Deferred tax assets and liabilities should not be discounted to their</a:t>
            </a:r>
          </a:p>
          <a:p>
            <a:pPr algn="l"/>
            <a:r>
              <a:rPr lang="en-IN" sz="1800" b="1" i="1" u="none" strike="noStrike" baseline="0" dirty="0">
                <a:solidFill>
                  <a:srgbClr val="292425"/>
                </a:solidFill>
                <a:latin typeface="TimesNewRoman,BoldItalic"/>
              </a:rPr>
              <a:t>present value.</a:t>
            </a:r>
          </a:p>
          <a:p>
            <a:pPr algn="l"/>
            <a:r>
              <a:rPr lang="en-US" sz="2400" b="1" i="0" u="none" strike="noStrike" baseline="0" dirty="0">
                <a:solidFill>
                  <a:srgbClr val="292425"/>
                </a:solidFill>
                <a:latin typeface="TimesNewRoman"/>
              </a:rPr>
              <a:t>25. The reliable determination of deferred tax assets and liabilities on a discounted basis requires detailed scheduling of the timing of the reversal of each timing difference. In a number of cases such scheduling is impracticable or highly complex. Therefore, it is inappropriate to require discounting of deferred tax assets and liabilities. To permit, but not to require, discounting would result in deferred tax assets and liabilities which would not be comparable between enterprises. Therefore, this Standard does not require or permit the discounting of deferred tax assets and liabilities.</a:t>
            </a:r>
            <a:endParaRPr lang="en-IN" sz="2400" b="1" dirty="0"/>
          </a:p>
        </p:txBody>
      </p:sp>
    </p:spTree>
    <p:extLst>
      <p:ext uri="{BB962C8B-B14F-4D97-AF65-F5344CB8AC3E}">
        <p14:creationId xmlns:p14="http://schemas.microsoft.com/office/powerpoint/2010/main" val="323961685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9EF592-6047-8115-AFF3-D1C3F785B829}"/>
              </a:ext>
            </a:extLst>
          </p:cNvPr>
          <p:cNvSpPr>
            <a:spLocks noGrp="1"/>
          </p:cNvSpPr>
          <p:nvPr>
            <p:ph type="title"/>
          </p:nvPr>
        </p:nvSpPr>
        <p:spPr/>
        <p:txBody>
          <a:bodyPr/>
          <a:lstStyle/>
          <a:p>
            <a:r>
              <a:rPr lang="en-US" sz="4400" b="1" i="0" u="none" strike="noStrike" baseline="0" dirty="0">
                <a:solidFill>
                  <a:srgbClr val="292425"/>
                </a:solidFill>
                <a:latin typeface="TimesNewRoman,Bold"/>
              </a:rPr>
              <a:t>Review of Deferred Tax Assets</a:t>
            </a:r>
            <a:br>
              <a:rPr lang="en-US"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0092E96A-CEE0-30BB-24AE-33AFB3E67E10}"/>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26. The carrying amount of deferred tax assets should be reviewed at each balance sheet date. An</a:t>
            </a:r>
          </a:p>
          <a:p>
            <a:pPr algn="l"/>
            <a:r>
              <a:rPr lang="en-US" sz="1800" b="1" i="1" u="none" strike="noStrike" baseline="0" dirty="0">
                <a:solidFill>
                  <a:srgbClr val="292425"/>
                </a:solidFill>
                <a:latin typeface="TimesNewRoman,BoldItalic"/>
              </a:rPr>
              <a:t> enterprise should write-down the carrying amount of a deferred tax asset to the extent that it is no longer</a:t>
            </a:r>
          </a:p>
          <a:p>
            <a:pPr algn="l"/>
            <a:r>
              <a:rPr lang="en-US" sz="1800" b="1" i="1" u="none" strike="noStrike" baseline="0" dirty="0">
                <a:solidFill>
                  <a:srgbClr val="292425"/>
                </a:solidFill>
                <a:latin typeface="TimesNewRoman,BoldItalic"/>
              </a:rPr>
              <a:t> reasonably certain or virtually certain, as the case may be (see paragraphs 15 to 18), that sufficient future</a:t>
            </a:r>
          </a:p>
          <a:p>
            <a:pPr algn="l"/>
            <a:r>
              <a:rPr lang="en-US" sz="1800" b="1" i="1" u="none" strike="noStrike" baseline="0" dirty="0">
                <a:solidFill>
                  <a:srgbClr val="292425"/>
                </a:solidFill>
                <a:latin typeface="TimesNewRoman,BoldItalic"/>
              </a:rPr>
              <a:t> taxable income will be available against which deferred tax asset can be </a:t>
            </a:r>
            <a:r>
              <a:rPr lang="en-US" sz="1800" b="1" i="1" u="none" strike="noStrike" baseline="0" dirty="0" err="1">
                <a:solidFill>
                  <a:srgbClr val="292425"/>
                </a:solidFill>
                <a:latin typeface="TimesNewRoman,BoldItalic"/>
              </a:rPr>
              <a:t>realised</a:t>
            </a:r>
            <a:r>
              <a:rPr lang="en-US" sz="1800" b="1" i="1" u="none" strike="noStrike" baseline="0" dirty="0">
                <a:solidFill>
                  <a:srgbClr val="292425"/>
                </a:solidFill>
                <a:latin typeface="TimesNewRoman,BoldItalic"/>
              </a:rPr>
              <a:t>. Any such write-down</a:t>
            </a:r>
          </a:p>
          <a:p>
            <a:pPr algn="l"/>
            <a:r>
              <a:rPr lang="en-US" sz="1800" b="1" i="1" u="none" strike="noStrike" baseline="0" dirty="0">
                <a:solidFill>
                  <a:srgbClr val="292425"/>
                </a:solidFill>
                <a:latin typeface="TimesNewRoman,BoldItalic"/>
              </a:rPr>
              <a:t> may be reversed to the extent that it becomes reasonably certain or virtually certain, as the case may be</a:t>
            </a:r>
          </a:p>
          <a:p>
            <a:pPr algn="l"/>
            <a:r>
              <a:rPr lang="en-US" sz="1800" b="1" i="1" u="none" strike="noStrike" baseline="0" dirty="0">
                <a:solidFill>
                  <a:srgbClr val="292425"/>
                </a:solidFill>
                <a:latin typeface="TimesNewRoman,BoldItalic"/>
              </a:rPr>
              <a:t> (see paragraphs 15 to 18), that sufficient future taxable income </a:t>
            </a:r>
            <a:r>
              <a:rPr lang="en-IN" sz="1800" b="1" i="1" u="none" strike="noStrike" baseline="0" dirty="0">
                <a:solidFill>
                  <a:srgbClr val="292425"/>
                </a:solidFill>
                <a:latin typeface="TimesNewRoman,BoldItalic"/>
              </a:rPr>
              <a:t>will be available.</a:t>
            </a:r>
            <a:endParaRPr lang="en-IN" dirty="0"/>
          </a:p>
        </p:txBody>
      </p:sp>
    </p:spTree>
    <p:extLst>
      <p:ext uri="{BB962C8B-B14F-4D97-AF65-F5344CB8AC3E}">
        <p14:creationId xmlns:p14="http://schemas.microsoft.com/office/powerpoint/2010/main" val="7558998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F8143D-141C-7D36-1CA5-F5BC4374550A}"/>
              </a:ext>
            </a:extLst>
          </p:cNvPr>
          <p:cNvSpPr>
            <a:spLocks noGrp="1"/>
          </p:cNvSpPr>
          <p:nvPr>
            <p:ph type="title"/>
          </p:nvPr>
        </p:nvSpPr>
        <p:spPr/>
        <p:txBody>
          <a:bodyPr/>
          <a:lstStyle/>
          <a:p>
            <a:r>
              <a:rPr lang="en-IN" sz="4400" b="1" i="0" u="none" strike="noStrike" baseline="0" dirty="0">
                <a:solidFill>
                  <a:srgbClr val="292425"/>
                </a:solidFill>
                <a:latin typeface="TimesNewRoman,Bold"/>
              </a:rPr>
              <a:t>Scope</a:t>
            </a:r>
            <a:br>
              <a:rPr lang="en-IN"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60515773-C6E9-AA87-273F-D8F4D166D1EC}"/>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1. </a:t>
            </a:r>
            <a:r>
              <a:rPr lang="en-US" sz="2400" b="1" i="1" u="none" strike="noStrike" baseline="0" dirty="0">
                <a:solidFill>
                  <a:srgbClr val="292425"/>
                </a:solidFill>
                <a:latin typeface="TimesNewRoman,BoldItalic"/>
              </a:rPr>
              <a:t>This Standard should be applied in accounting for taxes on income.</a:t>
            </a:r>
          </a:p>
          <a:p>
            <a:pPr algn="l"/>
            <a:r>
              <a:rPr lang="en-US" sz="2400" b="1" i="1" u="none" strike="noStrike" baseline="0" dirty="0">
                <a:solidFill>
                  <a:srgbClr val="292425"/>
                </a:solidFill>
                <a:latin typeface="TimesNewRoman,BoldItalic"/>
              </a:rPr>
              <a:t>This includes the determination of the </a:t>
            </a:r>
            <a:r>
              <a:rPr lang="en-US" sz="2400" b="1" i="1" u="sng" strike="noStrike" baseline="0" dirty="0">
                <a:solidFill>
                  <a:srgbClr val="292425"/>
                </a:solidFill>
                <a:latin typeface="TimesNewRoman,BoldItalic"/>
              </a:rPr>
              <a:t>amount of the expense </a:t>
            </a:r>
            <a:r>
              <a:rPr lang="en-US" sz="2400" b="1" i="1" u="none" strike="noStrike" baseline="0" dirty="0">
                <a:solidFill>
                  <a:srgbClr val="292425"/>
                </a:solidFill>
                <a:latin typeface="TimesNewRoman,BoldItalic"/>
              </a:rPr>
              <a:t>or </a:t>
            </a:r>
            <a:r>
              <a:rPr lang="en-US" sz="2400" b="1" i="1" u="sng" strike="noStrike" baseline="0" dirty="0">
                <a:solidFill>
                  <a:srgbClr val="292425"/>
                </a:solidFill>
                <a:latin typeface="TimesNewRoman,BoldItalic"/>
              </a:rPr>
              <a:t>saving</a:t>
            </a:r>
            <a:r>
              <a:rPr lang="en-US" sz="2400" b="1" i="1" u="none" strike="noStrike" baseline="0" dirty="0">
                <a:solidFill>
                  <a:srgbClr val="292425"/>
                </a:solidFill>
                <a:latin typeface="TimesNewRoman,BoldItalic"/>
              </a:rPr>
              <a:t> related to taxes on income in respect of an accounting period and the disclosure of such an amount in the financial statements.</a:t>
            </a:r>
          </a:p>
          <a:p>
            <a:pPr algn="l"/>
            <a:r>
              <a:rPr lang="en-US" sz="2400" b="0" i="0" u="none" strike="noStrike" baseline="0" dirty="0">
                <a:solidFill>
                  <a:srgbClr val="292425"/>
                </a:solidFill>
                <a:latin typeface="TimesNewRoman"/>
              </a:rPr>
              <a:t>Taxes on income include all domestic and foreign taxes which are based on taxable income.</a:t>
            </a:r>
            <a:endParaRPr lang="en-IN" sz="2400" dirty="0"/>
          </a:p>
        </p:txBody>
      </p:sp>
    </p:spTree>
    <p:extLst>
      <p:ext uri="{BB962C8B-B14F-4D97-AF65-F5344CB8AC3E}">
        <p14:creationId xmlns:p14="http://schemas.microsoft.com/office/powerpoint/2010/main" val="274499530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5570B5-740B-B0F6-832D-87EFD90A762E}"/>
              </a:ext>
            </a:extLst>
          </p:cNvPr>
          <p:cNvSpPr>
            <a:spLocks noGrp="1"/>
          </p:cNvSpPr>
          <p:nvPr>
            <p:ph type="title"/>
          </p:nvPr>
        </p:nvSpPr>
        <p:spPr/>
        <p:txBody>
          <a:bodyPr/>
          <a:lstStyle/>
          <a:p>
            <a:r>
              <a:rPr lang="en-IN" sz="4400" b="1" i="0" u="none" strike="noStrike" baseline="0" dirty="0">
                <a:solidFill>
                  <a:srgbClr val="292425"/>
                </a:solidFill>
                <a:latin typeface="TimesNewRoman,Bold"/>
              </a:rPr>
              <a:t>Presentation and Disclosure</a:t>
            </a:r>
            <a:br>
              <a:rPr lang="en-IN"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5E46C988-56F9-F6CA-80B6-8C44D08FA103}"/>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27. An enterprise should offset assets and liabilities representing current</a:t>
            </a:r>
          </a:p>
          <a:p>
            <a:pPr algn="l"/>
            <a:r>
              <a:rPr lang="en-IN" sz="1800" b="1" i="1" u="none" strike="noStrike" baseline="0" dirty="0">
                <a:solidFill>
                  <a:srgbClr val="292425"/>
                </a:solidFill>
                <a:latin typeface="TimesNewRoman,BoldItalic"/>
              </a:rPr>
              <a:t>tax if the enterprise:</a:t>
            </a:r>
          </a:p>
          <a:p>
            <a:pPr algn="l"/>
            <a:r>
              <a:rPr lang="en-US" sz="1800" b="1" i="1" u="none" strike="noStrike" baseline="0" dirty="0">
                <a:solidFill>
                  <a:srgbClr val="292425"/>
                </a:solidFill>
                <a:latin typeface="TimesNewRoman,BoldItalic"/>
              </a:rPr>
              <a:t>(a) has a legally enforceable right to set off the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amounts;</a:t>
            </a:r>
          </a:p>
          <a:p>
            <a:pPr algn="l"/>
            <a:r>
              <a:rPr lang="en-IN" sz="1800" b="1" i="1" u="none" strike="noStrike" baseline="0" dirty="0">
                <a:solidFill>
                  <a:srgbClr val="292425"/>
                </a:solidFill>
                <a:latin typeface="TimesNewRoman,BoldItalic"/>
              </a:rPr>
              <a:t>and</a:t>
            </a:r>
          </a:p>
          <a:p>
            <a:pPr algn="l"/>
            <a:r>
              <a:rPr lang="en-US" sz="1800" b="1" i="1" u="none" strike="noStrike" baseline="0" dirty="0">
                <a:solidFill>
                  <a:srgbClr val="292425"/>
                </a:solidFill>
                <a:latin typeface="TimesNewRoman,BoldItalic"/>
              </a:rPr>
              <a:t>(b) intends to settle the asset and the liability on a net basis.</a:t>
            </a:r>
          </a:p>
          <a:p>
            <a:pPr algn="l"/>
            <a:r>
              <a:rPr lang="en-US" sz="1800" b="0" i="0" u="none" strike="noStrike" baseline="0" dirty="0">
                <a:solidFill>
                  <a:srgbClr val="292425"/>
                </a:solidFill>
                <a:latin typeface="TimesNewRoman"/>
              </a:rPr>
              <a:t>28. An enterprise will normally have a legally enforceable right to set off</a:t>
            </a:r>
          </a:p>
          <a:p>
            <a:pPr algn="l"/>
            <a:r>
              <a:rPr lang="en-US" sz="1800" b="0" i="0" u="none" strike="noStrike" baseline="0" dirty="0">
                <a:solidFill>
                  <a:srgbClr val="292425"/>
                </a:solidFill>
                <a:latin typeface="TimesNewRoman"/>
              </a:rPr>
              <a:t>an asset and liability representing current tax when they relate to income</a:t>
            </a:r>
          </a:p>
          <a:p>
            <a:pPr algn="l"/>
            <a:r>
              <a:rPr lang="en-US" sz="1800" b="0" i="0" u="none" strike="noStrike" baseline="0" dirty="0">
                <a:solidFill>
                  <a:srgbClr val="292425"/>
                </a:solidFill>
                <a:latin typeface="TimesNewRoman"/>
              </a:rPr>
              <a:t>taxes levied </a:t>
            </a:r>
            <a:r>
              <a:rPr lang="en-US" sz="1800" b="0" i="0" u="sng" strike="noStrike" baseline="0" dirty="0">
                <a:solidFill>
                  <a:srgbClr val="292425"/>
                </a:solidFill>
                <a:latin typeface="TimesNewRoman"/>
              </a:rPr>
              <a:t>under the same governing taxation laws </a:t>
            </a:r>
            <a:r>
              <a:rPr lang="en-US" sz="1800" b="0" i="0" u="none" strike="noStrike" baseline="0" dirty="0">
                <a:solidFill>
                  <a:srgbClr val="292425"/>
                </a:solidFill>
                <a:latin typeface="TimesNewRoman"/>
              </a:rPr>
              <a:t>and the taxation laws</a:t>
            </a:r>
          </a:p>
          <a:p>
            <a:pPr algn="l"/>
            <a:r>
              <a:rPr lang="en-US" sz="1800" b="0" i="0" u="none" strike="noStrike" baseline="0" dirty="0">
                <a:solidFill>
                  <a:srgbClr val="292425"/>
                </a:solidFill>
                <a:latin typeface="TimesNewRoman"/>
              </a:rPr>
              <a:t>permit the enterprise to make or receive a single net payment.</a:t>
            </a:r>
            <a:endParaRPr lang="en-IN" dirty="0"/>
          </a:p>
        </p:txBody>
      </p:sp>
    </p:spTree>
    <p:extLst>
      <p:ext uri="{BB962C8B-B14F-4D97-AF65-F5344CB8AC3E}">
        <p14:creationId xmlns:p14="http://schemas.microsoft.com/office/powerpoint/2010/main" val="270914135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61BE52-543F-4065-1CBB-552B9FE318D9}"/>
              </a:ext>
            </a:extLst>
          </p:cNvPr>
          <p:cNvSpPr>
            <a:spLocks noGrp="1"/>
          </p:cNvSpPr>
          <p:nvPr>
            <p:ph type="title"/>
          </p:nvPr>
        </p:nvSpPr>
        <p:spPr/>
        <p:txBody>
          <a:bodyPr/>
          <a:lstStyle/>
          <a:p>
            <a:r>
              <a:rPr lang="en-US" dirty="0"/>
              <a:t>Offset of DTL and DTA</a:t>
            </a:r>
            <a:endParaRPr lang="en-IN" dirty="0"/>
          </a:p>
        </p:txBody>
      </p:sp>
      <p:sp>
        <p:nvSpPr>
          <p:cNvPr id="3" name="Content Placeholder 2">
            <a:extLst>
              <a:ext uri="{FF2B5EF4-FFF2-40B4-BE49-F238E27FC236}">
                <a16:creationId xmlns:a16="http://schemas.microsoft.com/office/drawing/2014/main" id="{FB8652E6-9FCB-5D23-7845-807E329669E8}"/>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29. An enterprise should offset deferred tax assets and deferred tax</a:t>
            </a:r>
          </a:p>
          <a:p>
            <a:pPr algn="l"/>
            <a:r>
              <a:rPr lang="en-IN" sz="1800" b="1" i="1" u="none" strike="noStrike" baseline="0" dirty="0">
                <a:solidFill>
                  <a:srgbClr val="292425"/>
                </a:solidFill>
                <a:latin typeface="TimesNewRoman,BoldItalic"/>
              </a:rPr>
              <a:t>liabilities if:</a:t>
            </a:r>
          </a:p>
          <a:p>
            <a:pPr algn="l"/>
            <a:r>
              <a:rPr lang="en-US" sz="1800" b="1" i="1" u="none" strike="noStrike" baseline="0" dirty="0">
                <a:solidFill>
                  <a:srgbClr val="292425"/>
                </a:solidFill>
                <a:latin typeface="TimesNewRoman,BoldItalic"/>
              </a:rPr>
              <a:t>(a) the enterprise has a legally enforceable right to set off assets</a:t>
            </a:r>
          </a:p>
          <a:p>
            <a:pPr algn="l"/>
            <a:r>
              <a:rPr lang="en-US" sz="1800" b="1" i="1" u="none" strike="noStrike" baseline="0" dirty="0">
                <a:solidFill>
                  <a:srgbClr val="292425"/>
                </a:solidFill>
                <a:latin typeface="TimesNewRoman,BoldItalic"/>
              </a:rPr>
              <a:t>against liabilities representing current tax; and</a:t>
            </a:r>
          </a:p>
          <a:p>
            <a:pPr algn="l"/>
            <a:r>
              <a:rPr lang="en-US" sz="1800" b="1" i="1" u="none" strike="noStrike" baseline="0" dirty="0">
                <a:solidFill>
                  <a:srgbClr val="292425"/>
                </a:solidFill>
                <a:latin typeface="TimesNewRoman,BoldItalic"/>
              </a:rPr>
              <a:t>(b) the deferred tax assets and the deferred tax liabilities relate to</a:t>
            </a:r>
          </a:p>
          <a:p>
            <a:pPr algn="l"/>
            <a:r>
              <a:rPr lang="en-US" sz="1800" b="1" i="1" u="none" strike="noStrike" baseline="0" dirty="0">
                <a:solidFill>
                  <a:srgbClr val="292425"/>
                </a:solidFill>
                <a:latin typeface="TimesNewRoman,BoldItalic"/>
              </a:rPr>
              <a:t>taxes on income levied by the same governing taxation laws.</a:t>
            </a:r>
          </a:p>
          <a:p>
            <a:pPr algn="l"/>
            <a:r>
              <a:rPr lang="en-US" sz="1800" b="1" i="1" u="none" strike="noStrike" baseline="0" dirty="0">
                <a:solidFill>
                  <a:srgbClr val="292425"/>
                </a:solidFill>
                <a:latin typeface="TimesNewRoman,BoldItalic"/>
              </a:rPr>
              <a:t>30. Deferred tax assets and liabilities should be distinguished from assets</a:t>
            </a:r>
          </a:p>
          <a:p>
            <a:pPr algn="l"/>
            <a:r>
              <a:rPr lang="en-US" sz="1800" b="1" i="1" u="none" strike="noStrike" baseline="0" dirty="0">
                <a:solidFill>
                  <a:srgbClr val="292425"/>
                </a:solidFill>
                <a:latin typeface="TimesNewRoman,BoldItalic"/>
              </a:rPr>
              <a:t>and liabilities representing current tax for the period. Deferred tax assets</a:t>
            </a:r>
          </a:p>
          <a:p>
            <a:pPr algn="l"/>
            <a:r>
              <a:rPr lang="en-US" sz="1800" b="1" i="1" u="none" strike="noStrike" baseline="0" dirty="0">
                <a:solidFill>
                  <a:srgbClr val="292425"/>
                </a:solidFill>
                <a:latin typeface="TimesNewRoman,BoldItalic"/>
              </a:rPr>
              <a:t>and liabilities should be disclosed under a separate heading in the balance</a:t>
            </a:r>
          </a:p>
          <a:p>
            <a:pPr algn="l"/>
            <a:r>
              <a:rPr lang="en-US" sz="1800" b="1" i="1" u="none" strike="noStrike" baseline="0" dirty="0">
                <a:solidFill>
                  <a:srgbClr val="292425"/>
                </a:solidFill>
                <a:latin typeface="TimesNewRoman,BoldItalic"/>
              </a:rPr>
              <a:t>sheet of the enterprise, separately from current assets and current</a:t>
            </a:r>
          </a:p>
          <a:p>
            <a:pPr algn="l"/>
            <a:r>
              <a:rPr lang="en-IN" sz="1800" b="1" i="1" u="none" strike="noStrike" baseline="0" dirty="0">
                <a:solidFill>
                  <a:srgbClr val="292425"/>
                </a:solidFill>
                <a:latin typeface="TimesNewRoman,BoldItalic"/>
              </a:rPr>
              <a:t>liabilities.</a:t>
            </a:r>
            <a:endParaRPr lang="en-IN" dirty="0"/>
          </a:p>
        </p:txBody>
      </p:sp>
    </p:spTree>
    <p:extLst>
      <p:ext uri="{BB962C8B-B14F-4D97-AF65-F5344CB8AC3E}">
        <p14:creationId xmlns:p14="http://schemas.microsoft.com/office/powerpoint/2010/main" val="122671195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917698-F126-AE98-E34F-9CE5D31A4F76}"/>
              </a:ext>
            </a:extLst>
          </p:cNvPr>
          <p:cNvSpPr>
            <a:spLocks noGrp="1"/>
          </p:cNvSpPr>
          <p:nvPr>
            <p:ph type="title"/>
          </p:nvPr>
        </p:nvSpPr>
        <p:spPr/>
        <p:txBody>
          <a:bodyPr/>
          <a:lstStyle/>
          <a:p>
            <a:r>
              <a:rPr lang="en-US" dirty="0"/>
              <a:t>Disclosure of DTA/DTL</a:t>
            </a:r>
            <a:endParaRPr lang="en-IN" dirty="0"/>
          </a:p>
        </p:txBody>
      </p:sp>
      <p:sp>
        <p:nvSpPr>
          <p:cNvPr id="3" name="Content Placeholder 2">
            <a:extLst>
              <a:ext uri="{FF2B5EF4-FFF2-40B4-BE49-F238E27FC236}">
                <a16:creationId xmlns:a16="http://schemas.microsoft.com/office/drawing/2014/main" id="{AF6777E8-D222-045D-ACFB-2F8D4E576D29}"/>
              </a:ext>
            </a:extLst>
          </p:cNvPr>
          <p:cNvSpPr>
            <a:spLocks noGrp="1"/>
          </p:cNvSpPr>
          <p:nvPr>
            <p:ph idx="1"/>
          </p:nvPr>
        </p:nvSpPr>
        <p:spPr/>
        <p:txBody>
          <a:bodyPr>
            <a:normAutofit fontScale="92500" lnSpcReduction="10000"/>
          </a:bodyPr>
          <a:lstStyle/>
          <a:p>
            <a:pPr algn="l"/>
            <a:r>
              <a:rPr lang="en-IN" sz="1800" b="1" i="1" u="none" strike="noStrike" baseline="0" dirty="0">
                <a:solidFill>
                  <a:srgbClr val="292425"/>
                </a:solidFill>
                <a:latin typeface="TimesNewRoman,BoldItalic"/>
              </a:rPr>
              <a:t>Explanation:</a:t>
            </a:r>
          </a:p>
          <a:p>
            <a:pPr algn="l"/>
            <a:r>
              <a:rPr lang="en-US" sz="1800" b="1" i="1" u="none" strike="noStrike" baseline="0" dirty="0">
                <a:solidFill>
                  <a:srgbClr val="292425"/>
                </a:solidFill>
                <a:latin typeface="TimesNewRoman,BoldItalic"/>
              </a:rPr>
              <a:t>Deferred tax assets (net of the deferred tax liabilities, if any, in accordance</a:t>
            </a:r>
          </a:p>
          <a:p>
            <a:pPr algn="l"/>
            <a:r>
              <a:rPr lang="en-US" sz="1800" b="1" i="1" u="none" strike="noStrike" baseline="0" dirty="0">
                <a:solidFill>
                  <a:srgbClr val="292425"/>
                </a:solidFill>
                <a:latin typeface="TimesNewRoman,BoldItalic"/>
              </a:rPr>
              <a:t>with paragraph 29) is disclosed on the face of the balance sheet</a:t>
            </a:r>
          </a:p>
          <a:p>
            <a:pPr algn="l"/>
            <a:r>
              <a:rPr lang="en-US" sz="1800" b="1" i="1" u="none" strike="noStrike" baseline="0" dirty="0">
                <a:solidFill>
                  <a:srgbClr val="292425"/>
                </a:solidFill>
                <a:latin typeface="TimesNewRoman,BoldItalic"/>
              </a:rPr>
              <a:t>separately after the head ‘Investments’ and deferred tax liabilities (net of</a:t>
            </a:r>
          </a:p>
          <a:p>
            <a:pPr algn="l"/>
            <a:r>
              <a:rPr lang="en-US" sz="1800" b="1" i="1" u="none" strike="noStrike" baseline="0" dirty="0">
                <a:solidFill>
                  <a:srgbClr val="292425"/>
                </a:solidFill>
                <a:latin typeface="TimesNewRoman,BoldItalic"/>
              </a:rPr>
              <a:t>the deferred tax assets, if any, in accordance with paragraph 29) is</a:t>
            </a:r>
          </a:p>
          <a:p>
            <a:pPr algn="l"/>
            <a:r>
              <a:rPr lang="en-US" sz="1800" b="1" i="1" u="none" strike="noStrike" baseline="0" dirty="0">
                <a:solidFill>
                  <a:srgbClr val="292425"/>
                </a:solidFill>
                <a:latin typeface="TimesNewRoman,BoldItalic"/>
              </a:rPr>
              <a:t>disclosed on the face of the balance sheet separately after the head</a:t>
            </a:r>
          </a:p>
          <a:p>
            <a:pPr algn="l"/>
            <a:r>
              <a:rPr lang="en-IN" sz="1800" b="1" i="1" u="none" strike="noStrike" baseline="0" dirty="0">
                <a:solidFill>
                  <a:srgbClr val="292425"/>
                </a:solidFill>
                <a:latin typeface="TimesNewRoman,BoldItalic"/>
              </a:rPr>
              <a:t>‘Unsecured Loans’.</a:t>
            </a:r>
          </a:p>
          <a:p>
            <a:pPr algn="l"/>
            <a:r>
              <a:rPr lang="en-US" sz="1800" b="1" i="1" u="none" strike="noStrike" baseline="0" dirty="0">
                <a:solidFill>
                  <a:srgbClr val="292425"/>
                </a:solidFill>
                <a:latin typeface="TimesNewRoman,BoldItalic"/>
              </a:rPr>
              <a:t>31. The break-up of deferred tax assets and deferred tax liabilities into</a:t>
            </a:r>
          </a:p>
          <a:p>
            <a:pPr algn="l"/>
            <a:r>
              <a:rPr lang="en-US" sz="1800" b="1" i="1" u="none" strike="noStrike" baseline="0" dirty="0">
                <a:solidFill>
                  <a:srgbClr val="292425"/>
                </a:solidFill>
                <a:latin typeface="TimesNewRoman,BoldItalic"/>
              </a:rPr>
              <a:t>major components of the respective balances should be disclosed in the</a:t>
            </a:r>
          </a:p>
          <a:p>
            <a:pPr algn="l"/>
            <a:r>
              <a:rPr lang="en-IN" sz="1800" b="1" i="1" u="none" strike="noStrike" baseline="0" dirty="0">
                <a:solidFill>
                  <a:srgbClr val="292425"/>
                </a:solidFill>
                <a:latin typeface="TimesNewRoman,BoldItalic"/>
              </a:rPr>
              <a:t>notes to accounts.</a:t>
            </a:r>
          </a:p>
          <a:p>
            <a:pPr algn="l"/>
            <a:r>
              <a:rPr lang="en-US" sz="1800" b="1" i="1" u="none" strike="noStrike" baseline="0" dirty="0">
                <a:solidFill>
                  <a:srgbClr val="292425"/>
                </a:solidFill>
                <a:latin typeface="TimesNewRoman,BoldItalic"/>
              </a:rPr>
              <a:t>32. The nature of the evidence supporting the recognition of deferred</a:t>
            </a:r>
          </a:p>
          <a:p>
            <a:pPr algn="l"/>
            <a:r>
              <a:rPr lang="en-US" sz="1800" b="1" i="1" u="none" strike="noStrike" baseline="0" dirty="0">
                <a:solidFill>
                  <a:srgbClr val="292425"/>
                </a:solidFill>
                <a:latin typeface="TimesNewRoman,BoldItalic"/>
              </a:rPr>
              <a:t>tax assets should be disclosed, if an enterprise has unabsorbed depreciation</a:t>
            </a:r>
          </a:p>
          <a:p>
            <a:pPr algn="l"/>
            <a:r>
              <a:rPr lang="en-US" sz="1800" b="1" i="1" u="none" strike="noStrike" baseline="0" dirty="0">
                <a:solidFill>
                  <a:srgbClr val="292425"/>
                </a:solidFill>
                <a:latin typeface="TimesNewRoman,BoldItalic"/>
              </a:rPr>
              <a:t>or carry forward of losses under tax laws.</a:t>
            </a:r>
            <a:endParaRPr lang="en-IN" dirty="0"/>
          </a:p>
        </p:txBody>
      </p:sp>
    </p:spTree>
    <p:extLst>
      <p:ext uri="{BB962C8B-B14F-4D97-AF65-F5344CB8AC3E}">
        <p14:creationId xmlns:p14="http://schemas.microsoft.com/office/powerpoint/2010/main" val="284751026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BB023F-7959-B87E-5970-1502DB5A5562}"/>
              </a:ext>
            </a:extLst>
          </p:cNvPr>
          <p:cNvSpPr>
            <a:spLocks noGrp="1"/>
          </p:cNvSpPr>
          <p:nvPr>
            <p:ph type="title"/>
          </p:nvPr>
        </p:nvSpPr>
        <p:spPr/>
        <p:txBody>
          <a:bodyPr/>
          <a:lstStyle/>
          <a:p>
            <a:r>
              <a:rPr lang="en-US" dirty="0"/>
              <a:t>Thank you</a:t>
            </a:r>
            <a:endParaRPr lang="en-IN" dirty="0"/>
          </a:p>
        </p:txBody>
      </p:sp>
      <p:sp>
        <p:nvSpPr>
          <p:cNvPr id="3" name="Content Placeholder 2">
            <a:extLst>
              <a:ext uri="{FF2B5EF4-FFF2-40B4-BE49-F238E27FC236}">
                <a16:creationId xmlns:a16="http://schemas.microsoft.com/office/drawing/2014/main" id="{996D78BE-23C2-1F81-3EEA-32FF898E35E1}"/>
              </a:ext>
            </a:extLst>
          </p:cNvPr>
          <p:cNvSpPr>
            <a:spLocks noGrp="1"/>
          </p:cNvSpPr>
          <p:nvPr>
            <p:ph idx="1"/>
          </p:nvPr>
        </p:nvSpPr>
        <p:spPr/>
        <p:txBody>
          <a:bodyPr/>
          <a:lstStyle/>
          <a:p>
            <a:r>
              <a:rPr lang="en-US" dirty="0"/>
              <a:t>Questions</a:t>
            </a:r>
            <a:endParaRPr lang="en-IN" dirty="0"/>
          </a:p>
        </p:txBody>
      </p:sp>
    </p:spTree>
    <p:extLst>
      <p:ext uri="{BB962C8B-B14F-4D97-AF65-F5344CB8AC3E}">
        <p14:creationId xmlns:p14="http://schemas.microsoft.com/office/powerpoint/2010/main" val="35751478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87CBFC-9330-F5D4-2CD4-7758602E1EF3}"/>
              </a:ext>
            </a:extLst>
          </p:cNvPr>
          <p:cNvSpPr>
            <a:spLocks noGrp="1"/>
          </p:cNvSpPr>
          <p:nvPr>
            <p:ph type="title"/>
          </p:nvPr>
        </p:nvSpPr>
        <p:spPr/>
        <p:txBody>
          <a:bodyPr/>
          <a:lstStyle/>
          <a:p>
            <a:r>
              <a:rPr lang="en-US" sz="4400" b="1" i="1" u="none" strike="noStrike" baseline="0" dirty="0">
                <a:solidFill>
                  <a:srgbClr val="292425"/>
                </a:solidFill>
                <a:latin typeface="TimesNewRoman,BoldItalic"/>
              </a:rPr>
              <a:t>Accounting income (loss) and Taxable income (tax loss) </a:t>
            </a:r>
            <a:endParaRPr lang="en-IN" dirty="0"/>
          </a:p>
        </p:txBody>
      </p:sp>
      <p:sp>
        <p:nvSpPr>
          <p:cNvPr id="3" name="Content Placeholder 2">
            <a:extLst>
              <a:ext uri="{FF2B5EF4-FFF2-40B4-BE49-F238E27FC236}">
                <a16:creationId xmlns:a16="http://schemas.microsoft.com/office/drawing/2014/main" id="{D6CA627F-2EB2-2C73-1B97-82B5962791C8}"/>
              </a:ext>
            </a:extLst>
          </p:cNvPr>
          <p:cNvSpPr>
            <a:spLocks noGrp="1"/>
          </p:cNvSpPr>
          <p:nvPr>
            <p:ph idx="1"/>
          </p:nvPr>
        </p:nvSpPr>
        <p:spPr/>
        <p:txBody>
          <a:bodyPr>
            <a:normAutofit/>
          </a:bodyPr>
          <a:lstStyle/>
          <a:p>
            <a:pPr algn="l"/>
            <a:r>
              <a:rPr lang="en-US" b="1" i="1" u="none" strike="noStrike" baseline="0" dirty="0">
                <a:solidFill>
                  <a:srgbClr val="292425"/>
                </a:solidFill>
                <a:latin typeface="TimesNewRoman,BoldItalic"/>
              </a:rPr>
              <a:t>Accounting income (loss) is the net profit or loss for a period, as reported in the statement of profit and loss, before deducting income tax expense </a:t>
            </a:r>
            <a:r>
              <a:rPr lang="en-US" b="1" i="1" u="sng" strike="noStrike" baseline="0" dirty="0">
                <a:solidFill>
                  <a:srgbClr val="292425"/>
                </a:solidFill>
                <a:latin typeface="TimesNewRoman,BoldItalic"/>
              </a:rPr>
              <a:t>or adding income tax saving</a:t>
            </a:r>
            <a:r>
              <a:rPr lang="en-US" b="1" i="1" u="none" strike="noStrike" baseline="0" dirty="0">
                <a:solidFill>
                  <a:srgbClr val="292425"/>
                </a:solidFill>
                <a:latin typeface="TimesNewRoman,BoldItalic"/>
              </a:rPr>
              <a:t>.</a:t>
            </a:r>
          </a:p>
          <a:p>
            <a:pPr algn="l"/>
            <a:r>
              <a:rPr lang="en-US" b="1" i="1" u="none" strike="noStrike" baseline="0" dirty="0">
                <a:solidFill>
                  <a:srgbClr val="292425"/>
                </a:solidFill>
                <a:latin typeface="TimesNewRoman,BoldItalic"/>
              </a:rPr>
              <a:t>Taxable income (tax loss) is the amount of the income (loss) for a period, determined in accordance with the tax laws, based upon which income tax payable (recoverable) is determined.</a:t>
            </a:r>
            <a:endParaRPr lang="en-IN" dirty="0"/>
          </a:p>
        </p:txBody>
      </p:sp>
    </p:spTree>
    <p:extLst>
      <p:ext uri="{BB962C8B-B14F-4D97-AF65-F5344CB8AC3E}">
        <p14:creationId xmlns:p14="http://schemas.microsoft.com/office/powerpoint/2010/main" val="10109598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3BE163-C2F1-2681-F29F-0E57EA4AEC7D}"/>
              </a:ext>
            </a:extLst>
          </p:cNvPr>
          <p:cNvSpPr>
            <a:spLocks noGrp="1"/>
          </p:cNvSpPr>
          <p:nvPr>
            <p:ph type="title"/>
          </p:nvPr>
        </p:nvSpPr>
        <p:spPr/>
        <p:txBody>
          <a:bodyPr/>
          <a:lstStyle/>
          <a:p>
            <a:r>
              <a:rPr lang="en-US" sz="4400" b="1" i="1" u="none" strike="noStrike" baseline="0" dirty="0">
                <a:solidFill>
                  <a:srgbClr val="292425"/>
                </a:solidFill>
                <a:latin typeface="TimesNewRoman,BoldItalic"/>
              </a:rPr>
              <a:t>Tax expense (tax saving)-current tax and deferred tax</a:t>
            </a:r>
            <a:endParaRPr lang="en-IN" dirty="0"/>
          </a:p>
        </p:txBody>
      </p:sp>
      <p:sp>
        <p:nvSpPr>
          <p:cNvPr id="3" name="Content Placeholder 2">
            <a:extLst>
              <a:ext uri="{FF2B5EF4-FFF2-40B4-BE49-F238E27FC236}">
                <a16:creationId xmlns:a16="http://schemas.microsoft.com/office/drawing/2014/main" id="{51BBF602-5192-EFE7-73EB-CE6DD0972232}"/>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Tax expense (tax saving) is the aggregate of current tax and deferred tax charged or credited to the statement of profit and loss for the </a:t>
            </a:r>
            <a:r>
              <a:rPr lang="en-IN" sz="1800" b="1" i="1" u="none" strike="noStrike" baseline="0" dirty="0">
                <a:solidFill>
                  <a:srgbClr val="292425"/>
                </a:solidFill>
                <a:latin typeface="TimesNewRoman,BoldItalic"/>
              </a:rPr>
              <a:t>period.</a:t>
            </a:r>
          </a:p>
          <a:p>
            <a:pPr algn="l"/>
            <a:r>
              <a:rPr lang="en-US" sz="1800" b="1" i="1" u="none" strike="noStrike" baseline="0" dirty="0">
                <a:solidFill>
                  <a:srgbClr val="292425"/>
                </a:solidFill>
                <a:latin typeface="TimesNewRoman,BoldItalic"/>
              </a:rPr>
              <a:t>4.4 Current tax is the amount of income tax determined to be payable (recoverable) in respect of the taxable income (tax loss) for a period.</a:t>
            </a:r>
          </a:p>
          <a:p>
            <a:pPr algn="l"/>
            <a:r>
              <a:rPr lang="en-US" sz="1800" b="1" i="1" u="none" strike="noStrike" baseline="0" dirty="0">
                <a:solidFill>
                  <a:srgbClr val="292425"/>
                </a:solidFill>
                <a:latin typeface="TimesNewRoman,BoldItalic"/>
              </a:rPr>
              <a:t>4.5 Deferred tax is the tax effect of timing differences.</a:t>
            </a:r>
            <a:endParaRPr lang="en-IN" dirty="0"/>
          </a:p>
        </p:txBody>
      </p:sp>
    </p:spTree>
    <p:extLst>
      <p:ext uri="{BB962C8B-B14F-4D97-AF65-F5344CB8AC3E}">
        <p14:creationId xmlns:p14="http://schemas.microsoft.com/office/powerpoint/2010/main" val="15694181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D9A359-F9A2-0C0B-9683-907565EFF5E5}"/>
              </a:ext>
            </a:extLst>
          </p:cNvPr>
          <p:cNvSpPr>
            <a:spLocks noGrp="1"/>
          </p:cNvSpPr>
          <p:nvPr>
            <p:ph type="title"/>
          </p:nvPr>
        </p:nvSpPr>
        <p:spPr/>
        <p:txBody>
          <a:bodyPr/>
          <a:lstStyle/>
          <a:p>
            <a:r>
              <a:rPr lang="en-US" dirty="0"/>
              <a:t>Timing differences and Permanent differences</a:t>
            </a:r>
            <a:endParaRPr lang="en-IN" dirty="0"/>
          </a:p>
        </p:txBody>
      </p:sp>
      <p:sp>
        <p:nvSpPr>
          <p:cNvPr id="3" name="Content Placeholder 2">
            <a:extLst>
              <a:ext uri="{FF2B5EF4-FFF2-40B4-BE49-F238E27FC236}">
                <a16:creationId xmlns:a16="http://schemas.microsoft.com/office/drawing/2014/main" id="{73E5E4A4-29E9-6EC0-9843-BB8D5B9212EB}"/>
              </a:ext>
            </a:extLst>
          </p:cNvPr>
          <p:cNvSpPr>
            <a:spLocks noGrp="1"/>
          </p:cNvSpPr>
          <p:nvPr>
            <p:ph idx="1"/>
          </p:nvPr>
        </p:nvSpPr>
        <p:spPr/>
        <p:txBody>
          <a:bodyPr>
            <a:normAutofit/>
          </a:bodyPr>
          <a:lstStyle/>
          <a:p>
            <a:pPr algn="l"/>
            <a:r>
              <a:rPr lang="en-US" sz="2400" b="1" i="1" u="none" strike="noStrike" baseline="0" dirty="0">
                <a:solidFill>
                  <a:srgbClr val="292425"/>
                </a:solidFill>
                <a:latin typeface="TimesNewRoman,BoldItalic"/>
              </a:rPr>
              <a:t>Timing differences are the differences between taxable income and accounting income for a period that originate in one period and are capable of reversal in one or more subsequent periods.</a:t>
            </a:r>
          </a:p>
          <a:p>
            <a:pPr algn="l"/>
            <a:r>
              <a:rPr lang="en-US" sz="2400" b="1" i="1" u="none" strike="noStrike" baseline="0" dirty="0">
                <a:solidFill>
                  <a:srgbClr val="292425"/>
                </a:solidFill>
                <a:latin typeface="TimesNewRoman,BoldItalic"/>
              </a:rPr>
              <a:t>4.7 Permanent differences are the differences between taxable income and accounting income for a period that originate in one period and </a:t>
            </a:r>
            <a:r>
              <a:rPr lang="en-IN" sz="2400" b="1" i="1" u="none" strike="noStrike" baseline="0" dirty="0">
                <a:solidFill>
                  <a:srgbClr val="292425"/>
                </a:solidFill>
                <a:latin typeface="TimesNewRoman,BoldItalic"/>
              </a:rPr>
              <a:t>do not reverse subsequently.</a:t>
            </a:r>
            <a:endParaRPr lang="en-IN" sz="2400" dirty="0"/>
          </a:p>
        </p:txBody>
      </p:sp>
    </p:spTree>
    <p:extLst>
      <p:ext uri="{BB962C8B-B14F-4D97-AF65-F5344CB8AC3E}">
        <p14:creationId xmlns:p14="http://schemas.microsoft.com/office/powerpoint/2010/main" val="38107945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A69951-B655-2179-F27A-6BDD046C109E}"/>
              </a:ext>
            </a:extLst>
          </p:cNvPr>
          <p:cNvSpPr>
            <a:spLocks noGrp="1"/>
          </p:cNvSpPr>
          <p:nvPr>
            <p:ph type="title"/>
          </p:nvPr>
        </p:nvSpPr>
        <p:spPr/>
        <p:txBody>
          <a:bodyPr/>
          <a:lstStyle/>
          <a:p>
            <a:r>
              <a:rPr lang="en-IN" sz="4400" b="1" i="0" u="none" strike="noStrike" baseline="0" dirty="0">
                <a:solidFill>
                  <a:srgbClr val="292425"/>
                </a:solidFill>
                <a:latin typeface="TimesNewRoman,Bold"/>
              </a:rPr>
              <a:t>Recognition</a:t>
            </a:r>
            <a:br>
              <a:rPr lang="en-IN"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9C3E9F9E-8D0E-E800-BF5D-5A965F8E289B}"/>
              </a:ext>
            </a:extLst>
          </p:cNvPr>
          <p:cNvSpPr>
            <a:spLocks noGrp="1"/>
          </p:cNvSpPr>
          <p:nvPr>
            <p:ph idx="1"/>
          </p:nvPr>
        </p:nvSpPr>
        <p:spPr/>
        <p:txBody>
          <a:bodyPr>
            <a:normAutofit/>
          </a:bodyPr>
          <a:lstStyle/>
          <a:p>
            <a:pPr algn="l"/>
            <a:r>
              <a:rPr lang="en-US" sz="2400" b="1" i="1" u="none" strike="noStrike" baseline="0" dirty="0">
                <a:solidFill>
                  <a:srgbClr val="292425"/>
                </a:solidFill>
                <a:latin typeface="TimesNewRoman,BoldItalic"/>
              </a:rPr>
              <a:t>9. Tax expense for the period, comprising current tax and deferred </a:t>
            </a:r>
            <a:r>
              <a:rPr lang="en-US" sz="2400" b="1" i="1" u="none" strike="noStrike" baseline="0" dirty="0" err="1">
                <a:solidFill>
                  <a:srgbClr val="292425"/>
                </a:solidFill>
                <a:latin typeface="TimesNewRoman,BoldItalic"/>
              </a:rPr>
              <a:t>tax,should</a:t>
            </a:r>
            <a:r>
              <a:rPr lang="en-US" sz="2400" b="1" i="1" u="none" strike="noStrike" baseline="0" dirty="0">
                <a:solidFill>
                  <a:srgbClr val="292425"/>
                </a:solidFill>
                <a:latin typeface="TimesNewRoman,BoldItalic"/>
              </a:rPr>
              <a:t> be</a:t>
            </a:r>
          </a:p>
          <a:p>
            <a:pPr algn="l"/>
            <a:r>
              <a:rPr lang="en-US" sz="2400" b="1" i="1" u="none" strike="noStrike" baseline="0" dirty="0">
                <a:solidFill>
                  <a:srgbClr val="292425"/>
                </a:solidFill>
                <a:latin typeface="TimesNewRoman,BoldItalic"/>
              </a:rPr>
              <a:t> included in the determination of the net profit or loss for the </a:t>
            </a:r>
            <a:r>
              <a:rPr lang="en-IN" sz="2400" b="1" i="1" u="none" strike="noStrike" baseline="0" dirty="0">
                <a:solidFill>
                  <a:srgbClr val="292425"/>
                </a:solidFill>
                <a:latin typeface="TimesNewRoman,BoldItalic"/>
              </a:rPr>
              <a:t>period.</a:t>
            </a:r>
            <a:endParaRPr lang="en-IN" sz="2400" dirty="0"/>
          </a:p>
        </p:txBody>
      </p:sp>
    </p:spTree>
    <p:extLst>
      <p:ext uri="{BB962C8B-B14F-4D97-AF65-F5344CB8AC3E}">
        <p14:creationId xmlns:p14="http://schemas.microsoft.com/office/powerpoint/2010/main" val="21892169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11C19A-6A04-FE44-97A3-25CA6D60E4F5}"/>
              </a:ext>
            </a:extLst>
          </p:cNvPr>
          <p:cNvSpPr>
            <a:spLocks noGrp="1"/>
          </p:cNvSpPr>
          <p:nvPr>
            <p:ph type="title"/>
          </p:nvPr>
        </p:nvSpPr>
        <p:spPr/>
        <p:txBody>
          <a:bodyPr/>
          <a:lstStyle/>
          <a:p>
            <a:r>
              <a:rPr lang="en-US" sz="4400" b="1" i="1" u="none" strike="noStrike" baseline="0" dirty="0">
                <a:solidFill>
                  <a:srgbClr val="292425"/>
                </a:solidFill>
                <a:latin typeface="TimesNewRoman,BoldItalic"/>
              </a:rPr>
              <a:t>Deferred tax should be </a:t>
            </a:r>
            <a:r>
              <a:rPr lang="en-US" sz="4400" b="1" i="1" u="none" strike="noStrike" baseline="0" dirty="0" err="1">
                <a:solidFill>
                  <a:srgbClr val="292425"/>
                </a:solidFill>
                <a:latin typeface="TimesNewRoman,BoldItalic"/>
              </a:rPr>
              <a:t>recognised</a:t>
            </a:r>
            <a:r>
              <a:rPr lang="en-US" sz="4400" b="1" i="1" u="none" strike="noStrike" baseline="0" dirty="0">
                <a:solidFill>
                  <a:srgbClr val="292425"/>
                </a:solidFill>
                <a:latin typeface="TimesNewRoman,BoldItalic"/>
              </a:rPr>
              <a:t> for all the timing differences</a:t>
            </a:r>
            <a:endParaRPr lang="en-IN" dirty="0"/>
          </a:p>
        </p:txBody>
      </p:sp>
      <p:sp>
        <p:nvSpPr>
          <p:cNvPr id="3" name="Content Placeholder 2">
            <a:extLst>
              <a:ext uri="{FF2B5EF4-FFF2-40B4-BE49-F238E27FC236}">
                <a16:creationId xmlns:a16="http://schemas.microsoft.com/office/drawing/2014/main" id="{318B4433-55F8-CA4E-9A6C-68B2A9993DF7}"/>
              </a:ext>
            </a:extLst>
          </p:cNvPr>
          <p:cNvSpPr>
            <a:spLocks noGrp="1"/>
          </p:cNvSpPr>
          <p:nvPr>
            <p:ph idx="1"/>
          </p:nvPr>
        </p:nvSpPr>
        <p:spPr/>
        <p:txBody>
          <a:bodyPr>
            <a:normAutofit/>
          </a:bodyPr>
          <a:lstStyle/>
          <a:p>
            <a:pPr algn="l"/>
            <a:r>
              <a:rPr lang="en-US" sz="1800" b="1" i="1" u="none" strike="noStrike" baseline="0" dirty="0">
                <a:solidFill>
                  <a:srgbClr val="292425"/>
                </a:solidFill>
                <a:latin typeface="TimesNewRoman,BoldItalic"/>
              </a:rPr>
              <a:t>,</a:t>
            </a:r>
          </a:p>
          <a:p>
            <a:pPr algn="l"/>
            <a:r>
              <a:rPr lang="en-US" sz="1800" b="1" i="1" u="none" strike="noStrike" baseline="0" dirty="0">
                <a:solidFill>
                  <a:srgbClr val="292425"/>
                </a:solidFill>
                <a:latin typeface="TimesNewRoman,BoldItalic"/>
              </a:rPr>
              <a:t>13. Deferred tax should be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for all the timing differences, subject to the consideration of</a:t>
            </a:r>
          </a:p>
          <a:p>
            <a:pPr algn="l"/>
            <a:r>
              <a:rPr lang="en-US" sz="1800" b="1" i="1" u="none" strike="noStrike" baseline="0" dirty="0">
                <a:solidFill>
                  <a:srgbClr val="292425"/>
                </a:solidFill>
                <a:latin typeface="TimesNewRoman,BoldItalic"/>
              </a:rPr>
              <a:t> prudence in respect of deferred tax assets as set out in paragraphs 15-18.</a:t>
            </a:r>
          </a:p>
          <a:p>
            <a:pPr algn="l"/>
            <a:r>
              <a:rPr lang="en-IN" sz="1800" b="1" i="1" u="none" strike="noStrike" baseline="0" dirty="0">
                <a:solidFill>
                  <a:srgbClr val="292425"/>
                </a:solidFill>
                <a:latin typeface="TimesNewRoman,BoldItalic"/>
              </a:rPr>
              <a:t>Explanation:</a:t>
            </a:r>
          </a:p>
          <a:p>
            <a:pPr algn="l"/>
            <a:r>
              <a:rPr lang="en-US" sz="1800" b="1" i="1" u="none" strike="noStrike" baseline="0" dirty="0">
                <a:solidFill>
                  <a:srgbClr val="292425"/>
                </a:solidFill>
                <a:latin typeface="TimesNewRoman,BoldItalic"/>
              </a:rPr>
              <a:t>(a) The deferred tax in respect of timing differences which reverse during the tax holiday period is not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to the extent the enterprise’s gross total income is subject to the deduction during the tax holiday period as per the requirements of sections 80-IA/80- IB of the Income-tax Act, 1961 (hereinafter referred to as the ‘Act’). In case of sections 10A/10B of the Act (covered under Chapter III of the Act dealing with incomes which do not form part of total income), the deferred tax in respect of timing differences which reverse during the tax holiday period is not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to the extent deduction from the total income of an enterprise is allowed during the tax holiday period as per the provisions of the said sections.</a:t>
            </a:r>
            <a:endParaRPr lang="en-IN" dirty="0"/>
          </a:p>
        </p:txBody>
      </p:sp>
    </p:spTree>
    <p:extLst>
      <p:ext uri="{BB962C8B-B14F-4D97-AF65-F5344CB8AC3E}">
        <p14:creationId xmlns:p14="http://schemas.microsoft.com/office/powerpoint/2010/main" val="37368255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81E7996-4215-3F72-6E66-780E678F809E}"/>
              </a:ext>
            </a:extLst>
          </p:cNvPr>
          <p:cNvSpPr>
            <a:spLocks noGrp="1"/>
          </p:cNvSpPr>
          <p:nvPr>
            <p:ph type="title"/>
          </p:nvPr>
        </p:nvSpPr>
        <p:spPr/>
        <p:txBody>
          <a:bodyPr/>
          <a:lstStyle/>
          <a:p>
            <a:r>
              <a:rPr lang="en-US" dirty="0"/>
              <a:t>Deferred tax assets </a:t>
            </a:r>
            <a:endParaRPr lang="en-IN" dirty="0"/>
          </a:p>
        </p:txBody>
      </p:sp>
      <p:sp>
        <p:nvSpPr>
          <p:cNvPr id="3" name="Content Placeholder 2">
            <a:extLst>
              <a:ext uri="{FF2B5EF4-FFF2-40B4-BE49-F238E27FC236}">
                <a16:creationId xmlns:a16="http://schemas.microsoft.com/office/drawing/2014/main" id="{7536AD30-FCAA-7427-FE2F-F8E90A1F99F2}"/>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(b)Deferred tax in respect of timing differences which reverse after the tax holiday period is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in</a:t>
            </a:r>
          </a:p>
          <a:p>
            <a:pPr algn="l"/>
            <a:r>
              <a:rPr lang="en-US" sz="1800" b="1" i="1" u="none" strike="noStrike" baseline="0" dirty="0">
                <a:solidFill>
                  <a:srgbClr val="292425"/>
                </a:solidFill>
                <a:latin typeface="TimesNewRoman,BoldItalic"/>
              </a:rPr>
              <a:t> the year in which the timing differences originate. However, recognition of deferred tax assets is subject to</a:t>
            </a:r>
          </a:p>
          <a:p>
            <a:pPr algn="l"/>
            <a:r>
              <a:rPr lang="en-US" sz="1800" b="1" i="1" u="none" strike="noStrike" baseline="0" dirty="0">
                <a:solidFill>
                  <a:srgbClr val="292425"/>
                </a:solidFill>
                <a:latin typeface="TimesNewRoman,BoldItalic"/>
              </a:rPr>
              <a:t> the consideration of prudence as laid down in paragraphs </a:t>
            </a:r>
            <a:r>
              <a:rPr lang="en-IN" sz="1800" b="1" i="1" u="none" strike="noStrike" baseline="0" dirty="0">
                <a:solidFill>
                  <a:srgbClr val="292425"/>
                </a:solidFill>
                <a:latin typeface="TimesNewRoman,BoldItalic"/>
              </a:rPr>
              <a:t>15 to 18.</a:t>
            </a:r>
          </a:p>
          <a:p>
            <a:pPr algn="l"/>
            <a:r>
              <a:rPr lang="en-US" sz="1800" b="1" i="1" u="none" strike="noStrike" baseline="0" dirty="0">
                <a:solidFill>
                  <a:srgbClr val="292425"/>
                </a:solidFill>
                <a:latin typeface="TimesNewRoman,BoldItalic"/>
              </a:rPr>
              <a:t>(c) For the above purposes, the timing differences which originate first are considered to reverse first.</a:t>
            </a:r>
          </a:p>
        </p:txBody>
      </p:sp>
    </p:spTree>
    <p:extLst>
      <p:ext uri="{BB962C8B-B14F-4D97-AF65-F5344CB8AC3E}">
        <p14:creationId xmlns:p14="http://schemas.microsoft.com/office/powerpoint/2010/main" val="26410063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AF6EDB-062F-714E-7BCA-FE0C361470FE}"/>
              </a:ext>
            </a:extLst>
          </p:cNvPr>
          <p:cNvSpPr>
            <a:spLocks noGrp="1"/>
          </p:cNvSpPr>
          <p:nvPr>
            <p:ph type="title"/>
          </p:nvPr>
        </p:nvSpPr>
        <p:spPr/>
        <p:txBody>
          <a:bodyPr/>
          <a:lstStyle/>
          <a:p>
            <a:r>
              <a:rPr lang="en-US" dirty="0"/>
              <a:t>Deferred tax assets</a:t>
            </a:r>
            <a:endParaRPr lang="en-IN" dirty="0"/>
          </a:p>
        </p:txBody>
      </p:sp>
      <p:sp>
        <p:nvSpPr>
          <p:cNvPr id="3" name="Content Placeholder 2">
            <a:extLst>
              <a:ext uri="{FF2B5EF4-FFF2-40B4-BE49-F238E27FC236}">
                <a16:creationId xmlns:a16="http://schemas.microsoft.com/office/drawing/2014/main" id="{BE1312D8-FA68-E5C1-61D4-AD5E62EF4D06}"/>
              </a:ext>
            </a:extLst>
          </p:cNvPr>
          <p:cNvSpPr>
            <a:spLocks noGrp="1"/>
          </p:cNvSpPr>
          <p:nvPr>
            <p:ph idx="1"/>
          </p:nvPr>
        </p:nvSpPr>
        <p:spPr/>
        <p:txBody>
          <a:bodyPr/>
          <a:lstStyle/>
          <a:p>
            <a:pPr algn="l"/>
            <a:r>
              <a:rPr lang="en-US" sz="1800" b="1" i="1" u="none" strike="noStrike" baseline="0" dirty="0">
                <a:solidFill>
                  <a:srgbClr val="292425"/>
                </a:solidFill>
                <a:latin typeface="TimesNewRoman,BoldItalic"/>
              </a:rPr>
              <a:t>Para 15</a:t>
            </a:r>
          </a:p>
          <a:p>
            <a:pPr algn="l"/>
            <a:r>
              <a:rPr lang="en-US" sz="1800" b="1" i="1" u="none" strike="noStrike" baseline="0" dirty="0">
                <a:solidFill>
                  <a:srgbClr val="292425"/>
                </a:solidFill>
                <a:latin typeface="TimesNewRoman,BoldItalic"/>
              </a:rPr>
              <a:t>Except in the situations stated in paragraph 17, deferred tax assets should be </a:t>
            </a:r>
            <a:r>
              <a:rPr lang="en-US" sz="1800" b="1" i="1" u="none" strike="noStrike" baseline="0" dirty="0" err="1">
                <a:solidFill>
                  <a:srgbClr val="292425"/>
                </a:solidFill>
                <a:latin typeface="TimesNewRoman,BoldItalic"/>
              </a:rPr>
              <a:t>recognised</a:t>
            </a:r>
            <a:r>
              <a:rPr lang="en-US" sz="1800" b="1" i="1" u="none" strike="noStrike" baseline="0" dirty="0">
                <a:solidFill>
                  <a:srgbClr val="292425"/>
                </a:solidFill>
                <a:latin typeface="TimesNewRoman,BoldItalic"/>
              </a:rPr>
              <a:t> and carried forward only to the extent that there is a reasonable certainty that sufficient future taxable income will be available against which such deferred tax assets can be </a:t>
            </a:r>
            <a:r>
              <a:rPr lang="en-US" sz="1800" b="1" i="1" u="none" strike="noStrike" baseline="0" dirty="0" err="1">
                <a:solidFill>
                  <a:srgbClr val="292425"/>
                </a:solidFill>
                <a:latin typeface="TimesNewRoman,BoldItalic"/>
              </a:rPr>
              <a:t>realised</a:t>
            </a:r>
            <a:r>
              <a:rPr lang="en-US" sz="1800" b="1" i="1" u="none" strike="noStrike" baseline="0" dirty="0">
                <a:solidFill>
                  <a:srgbClr val="292425"/>
                </a:solidFill>
                <a:latin typeface="TimesNewRoman,BoldItalic"/>
              </a:rPr>
              <a:t>.</a:t>
            </a:r>
            <a:endParaRPr lang="en-IN" dirty="0"/>
          </a:p>
        </p:txBody>
      </p:sp>
    </p:spTree>
    <p:extLst>
      <p:ext uri="{BB962C8B-B14F-4D97-AF65-F5344CB8AC3E}">
        <p14:creationId xmlns:p14="http://schemas.microsoft.com/office/powerpoint/2010/main" val="75679625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62</TotalTime>
  <Words>2351</Words>
  <Application>Microsoft Office PowerPoint</Application>
  <PresentationFormat>Widescreen</PresentationFormat>
  <Paragraphs>123</Paragraphs>
  <Slides>23</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23</vt:i4>
      </vt:variant>
    </vt:vector>
  </HeadingPairs>
  <TitlesOfParts>
    <vt:vector size="30" baseType="lpstr">
      <vt:lpstr>Arial</vt:lpstr>
      <vt:lpstr>Calibri</vt:lpstr>
      <vt:lpstr>Calibri Light</vt:lpstr>
      <vt:lpstr>TimesNewRoman</vt:lpstr>
      <vt:lpstr>TimesNewRoman,Bold</vt:lpstr>
      <vt:lpstr>TimesNewRoman,BoldItalic</vt:lpstr>
      <vt:lpstr>Office Theme</vt:lpstr>
      <vt:lpstr>AS22-Accounting for Taxes on Income</vt:lpstr>
      <vt:lpstr>Scope </vt:lpstr>
      <vt:lpstr>Accounting income (loss) and Taxable income (tax loss) </vt:lpstr>
      <vt:lpstr>Tax expense (tax saving)-current tax and deferred tax</vt:lpstr>
      <vt:lpstr>Timing differences and Permanent differences</vt:lpstr>
      <vt:lpstr>Recognition </vt:lpstr>
      <vt:lpstr>Deferred tax should be recognised for all the timing differences</vt:lpstr>
      <vt:lpstr>Deferred tax assets </vt:lpstr>
      <vt:lpstr>Deferred tax assets</vt:lpstr>
      <vt:lpstr>Deferred tax assets</vt:lpstr>
      <vt:lpstr>Deferred tax assets</vt:lpstr>
      <vt:lpstr>Deferred tax asset</vt:lpstr>
      <vt:lpstr>Deferred tax asset</vt:lpstr>
      <vt:lpstr>Deferred tax asset</vt:lpstr>
      <vt:lpstr>Re-assessment of Unrecognised Deferred Tax Assets </vt:lpstr>
      <vt:lpstr>Measurement </vt:lpstr>
      <vt:lpstr>Tax wrt 115JB</vt:lpstr>
      <vt:lpstr>Deferred tax assets and liabilities should not be discounted to their present value. </vt:lpstr>
      <vt:lpstr>Review of Deferred Tax Assets </vt:lpstr>
      <vt:lpstr>Presentation and Disclosure </vt:lpstr>
      <vt:lpstr>Offset of DTL and DTA</vt:lpstr>
      <vt:lpstr>Disclosure of DTA/DTL</vt:lpstr>
      <vt:lpstr>Thank you</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AS22-Accounting for Taxes on Income</dc:title>
  <dc:creator>Pramod Kapoor</dc:creator>
  <cp:lastModifiedBy>Pramod Kapoor</cp:lastModifiedBy>
  <cp:revision>1</cp:revision>
  <dcterms:created xsi:type="dcterms:W3CDTF">2023-04-13T05:03:05Z</dcterms:created>
  <dcterms:modified xsi:type="dcterms:W3CDTF">2023-04-13T06:05:19Z</dcterms:modified>
</cp:coreProperties>
</file>

<file path=docProps/thumbnail.jpeg>
</file>