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312" r:id="rId4"/>
    <p:sldId id="303" r:id="rId5"/>
    <p:sldId id="297" r:id="rId6"/>
    <p:sldId id="298" r:id="rId7"/>
    <p:sldId id="299" r:id="rId8"/>
    <p:sldId id="300" r:id="rId9"/>
    <p:sldId id="301" r:id="rId10"/>
    <p:sldId id="302" r:id="rId11"/>
    <p:sldId id="295" r:id="rId12"/>
    <p:sldId id="258" r:id="rId13"/>
    <p:sldId id="259" r:id="rId14"/>
    <p:sldId id="304" r:id="rId15"/>
    <p:sldId id="305" r:id="rId16"/>
    <p:sldId id="307" r:id="rId17"/>
    <p:sldId id="306" r:id="rId18"/>
    <p:sldId id="308" r:id="rId19"/>
    <p:sldId id="309" r:id="rId20"/>
    <p:sldId id="310" r:id="rId21"/>
    <p:sldId id="311" r:id="rId22"/>
    <p:sldId id="260" r:id="rId23"/>
    <p:sldId id="261" r:id="rId24"/>
    <p:sldId id="313" r:id="rId25"/>
    <p:sldId id="314" r:id="rId26"/>
    <p:sldId id="262" r:id="rId27"/>
    <p:sldId id="263" r:id="rId28"/>
    <p:sldId id="264" r:id="rId29"/>
    <p:sldId id="266" r:id="rId30"/>
    <p:sldId id="267" r:id="rId31"/>
    <p:sldId id="268" r:id="rId32"/>
    <p:sldId id="269" r:id="rId33"/>
    <p:sldId id="270" r:id="rId34"/>
    <p:sldId id="271" r:id="rId35"/>
    <p:sldId id="272" r:id="rId36"/>
    <p:sldId id="290" r:id="rId37"/>
    <p:sldId id="291" r:id="rId38"/>
    <p:sldId id="292" r:id="rId39"/>
    <p:sldId id="294" r:id="rId40"/>
    <p:sldId id="293" r:id="rId41"/>
    <p:sldId id="277" r:id="rId42"/>
    <p:sldId id="279" r:id="rId43"/>
    <p:sldId id="280" r:id="rId44"/>
    <p:sldId id="281" r:id="rId45"/>
    <p:sldId id="282" r:id="rId46"/>
    <p:sldId id="283" r:id="rId47"/>
    <p:sldId id="284" r:id="rId48"/>
    <p:sldId id="285" r:id="rId49"/>
    <p:sldId id="286" r:id="rId50"/>
    <p:sldId id="288" r:id="rId51"/>
    <p:sldId id="315" r:id="rId5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8" d="100"/>
          <a:sy n="78" d="100"/>
        </p:scale>
        <p:origin x="850" y="6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theme" Target="theme/theme1.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tableStyles" Target="tableStyles.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36CBA25-E040-E5CC-921F-063827AF4BCF}"/>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IN"/>
          </a:p>
        </p:txBody>
      </p:sp>
      <p:sp>
        <p:nvSpPr>
          <p:cNvPr id="3" name="Subtitle 2">
            <a:extLst>
              <a:ext uri="{FF2B5EF4-FFF2-40B4-BE49-F238E27FC236}">
                <a16:creationId xmlns:a16="http://schemas.microsoft.com/office/drawing/2014/main" id="{86109E21-F0EE-6372-5DC0-F73DCE42D335}"/>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IN"/>
          </a:p>
        </p:txBody>
      </p:sp>
      <p:sp>
        <p:nvSpPr>
          <p:cNvPr id="4" name="Date Placeholder 3">
            <a:extLst>
              <a:ext uri="{FF2B5EF4-FFF2-40B4-BE49-F238E27FC236}">
                <a16:creationId xmlns:a16="http://schemas.microsoft.com/office/drawing/2014/main" id="{1DEE197D-13BD-72DE-5C6A-50827BA34F9E}"/>
              </a:ext>
            </a:extLst>
          </p:cNvPr>
          <p:cNvSpPr>
            <a:spLocks noGrp="1"/>
          </p:cNvSpPr>
          <p:nvPr>
            <p:ph type="dt" sz="half" idx="10"/>
          </p:nvPr>
        </p:nvSpPr>
        <p:spPr/>
        <p:txBody>
          <a:bodyPr/>
          <a:lstStyle/>
          <a:p>
            <a:fld id="{6AB7FE62-BF22-429D-8D60-8A9869F5CD6B}" type="datetimeFigureOut">
              <a:rPr lang="en-IN" smtClean="0"/>
              <a:t>12-04-2023</a:t>
            </a:fld>
            <a:endParaRPr lang="en-IN"/>
          </a:p>
        </p:txBody>
      </p:sp>
      <p:sp>
        <p:nvSpPr>
          <p:cNvPr id="5" name="Footer Placeholder 4">
            <a:extLst>
              <a:ext uri="{FF2B5EF4-FFF2-40B4-BE49-F238E27FC236}">
                <a16:creationId xmlns:a16="http://schemas.microsoft.com/office/drawing/2014/main" id="{494D74DA-B905-3637-1D38-E221195E64F8}"/>
              </a:ext>
            </a:extLst>
          </p:cNvPr>
          <p:cNvSpPr>
            <a:spLocks noGrp="1"/>
          </p:cNvSpPr>
          <p:nvPr>
            <p:ph type="ftr" sz="quarter" idx="11"/>
          </p:nvPr>
        </p:nvSpPr>
        <p:spPr/>
        <p:txBody>
          <a:bodyPr/>
          <a:lstStyle/>
          <a:p>
            <a:endParaRPr lang="en-IN"/>
          </a:p>
        </p:txBody>
      </p:sp>
      <p:sp>
        <p:nvSpPr>
          <p:cNvPr id="6" name="Slide Number Placeholder 5">
            <a:extLst>
              <a:ext uri="{FF2B5EF4-FFF2-40B4-BE49-F238E27FC236}">
                <a16:creationId xmlns:a16="http://schemas.microsoft.com/office/drawing/2014/main" id="{87F8E407-60C6-800C-82AA-C29FC18CB7BF}"/>
              </a:ext>
            </a:extLst>
          </p:cNvPr>
          <p:cNvSpPr>
            <a:spLocks noGrp="1"/>
          </p:cNvSpPr>
          <p:nvPr>
            <p:ph type="sldNum" sz="quarter" idx="12"/>
          </p:nvPr>
        </p:nvSpPr>
        <p:spPr/>
        <p:txBody>
          <a:bodyPr/>
          <a:lstStyle/>
          <a:p>
            <a:fld id="{B2963962-3AAF-4B5F-9639-9BE2770C8F23}" type="slidenum">
              <a:rPr lang="en-IN" smtClean="0"/>
              <a:t>‹#›</a:t>
            </a:fld>
            <a:endParaRPr lang="en-IN"/>
          </a:p>
        </p:txBody>
      </p:sp>
    </p:spTree>
    <p:extLst>
      <p:ext uri="{BB962C8B-B14F-4D97-AF65-F5344CB8AC3E}">
        <p14:creationId xmlns:p14="http://schemas.microsoft.com/office/powerpoint/2010/main" val="396205562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F034D6-250B-4C29-04FD-332608956B08}"/>
              </a:ext>
            </a:extLst>
          </p:cNvPr>
          <p:cNvSpPr>
            <a:spLocks noGrp="1"/>
          </p:cNvSpPr>
          <p:nvPr>
            <p:ph type="title"/>
          </p:nvPr>
        </p:nvSpPr>
        <p:spPr/>
        <p:txBody>
          <a:bodyPr/>
          <a:lstStyle/>
          <a:p>
            <a:r>
              <a:rPr lang="en-US"/>
              <a:t>Click to edit Master title style</a:t>
            </a:r>
            <a:endParaRPr lang="en-IN"/>
          </a:p>
        </p:txBody>
      </p:sp>
      <p:sp>
        <p:nvSpPr>
          <p:cNvPr id="3" name="Vertical Text Placeholder 2">
            <a:extLst>
              <a:ext uri="{FF2B5EF4-FFF2-40B4-BE49-F238E27FC236}">
                <a16:creationId xmlns:a16="http://schemas.microsoft.com/office/drawing/2014/main" id="{1504B552-A1A2-003F-4521-F6709B7F3F99}"/>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Date Placeholder 3">
            <a:extLst>
              <a:ext uri="{FF2B5EF4-FFF2-40B4-BE49-F238E27FC236}">
                <a16:creationId xmlns:a16="http://schemas.microsoft.com/office/drawing/2014/main" id="{FC53E5B9-59DF-04B8-91F3-51EE2C12F2F5}"/>
              </a:ext>
            </a:extLst>
          </p:cNvPr>
          <p:cNvSpPr>
            <a:spLocks noGrp="1"/>
          </p:cNvSpPr>
          <p:nvPr>
            <p:ph type="dt" sz="half" idx="10"/>
          </p:nvPr>
        </p:nvSpPr>
        <p:spPr/>
        <p:txBody>
          <a:bodyPr/>
          <a:lstStyle/>
          <a:p>
            <a:fld id="{6AB7FE62-BF22-429D-8D60-8A9869F5CD6B}" type="datetimeFigureOut">
              <a:rPr lang="en-IN" smtClean="0"/>
              <a:t>12-04-2023</a:t>
            </a:fld>
            <a:endParaRPr lang="en-IN"/>
          </a:p>
        </p:txBody>
      </p:sp>
      <p:sp>
        <p:nvSpPr>
          <p:cNvPr id="5" name="Footer Placeholder 4">
            <a:extLst>
              <a:ext uri="{FF2B5EF4-FFF2-40B4-BE49-F238E27FC236}">
                <a16:creationId xmlns:a16="http://schemas.microsoft.com/office/drawing/2014/main" id="{CA2D7D87-248C-A723-15F8-40834A5F677F}"/>
              </a:ext>
            </a:extLst>
          </p:cNvPr>
          <p:cNvSpPr>
            <a:spLocks noGrp="1"/>
          </p:cNvSpPr>
          <p:nvPr>
            <p:ph type="ftr" sz="quarter" idx="11"/>
          </p:nvPr>
        </p:nvSpPr>
        <p:spPr/>
        <p:txBody>
          <a:bodyPr/>
          <a:lstStyle/>
          <a:p>
            <a:endParaRPr lang="en-IN"/>
          </a:p>
        </p:txBody>
      </p:sp>
      <p:sp>
        <p:nvSpPr>
          <p:cNvPr id="6" name="Slide Number Placeholder 5">
            <a:extLst>
              <a:ext uri="{FF2B5EF4-FFF2-40B4-BE49-F238E27FC236}">
                <a16:creationId xmlns:a16="http://schemas.microsoft.com/office/drawing/2014/main" id="{480E983D-D56B-9CF9-6AF6-A5CCE55B2A74}"/>
              </a:ext>
            </a:extLst>
          </p:cNvPr>
          <p:cNvSpPr>
            <a:spLocks noGrp="1"/>
          </p:cNvSpPr>
          <p:nvPr>
            <p:ph type="sldNum" sz="quarter" idx="12"/>
          </p:nvPr>
        </p:nvSpPr>
        <p:spPr/>
        <p:txBody>
          <a:bodyPr/>
          <a:lstStyle/>
          <a:p>
            <a:fld id="{B2963962-3AAF-4B5F-9639-9BE2770C8F23}" type="slidenum">
              <a:rPr lang="en-IN" smtClean="0"/>
              <a:t>‹#›</a:t>
            </a:fld>
            <a:endParaRPr lang="en-IN"/>
          </a:p>
        </p:txBody>
      </p:sp>
    </p:spTree>
    <p:extLst>
      <p:ext uri="{BB962C8B-B14F-4D97-AF65-F5344CB8AC3E}">
        <p14:creationId xmlns:p14="http://schemas.microsoft.com/office/powerpoint/2010/main" val="317988986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63C1F5D6-C9FE-183F-681E-FE59136B38F5}"/>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IN"/>
          </a:p>
        </p:txBody>
      </p:sp>
      <p:sp>
        <p:nvSpPr>
          <p:cNvPr id="3" name="Vertical Text Placeholder 2">
            <a:extLst>
              <a:ext uri="{FF2B5EF4-FFF2-40B4-BE49-F238E27FC236}">
                <a16:creationId xmlns:a16="http://schemas.microsoft.com/office/drawing/2014/main" id="{62A4D37E-C9E9-FB4A-0964-8F4EF0F380A2}"/>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Date Placeholder 3">
            <a:extLst>
              <a:ext uri="{FF2B5EF4-FFF2-40B4-BE49-F238E27FC236}">
                <a16:creationId xmlns:a16="http://schemas.microsoft.com/office/drawing/2014/main" id="{6D68E61D-0BF8-80A5-A87E-9582E051B8DC}"/>
              </a:ext>
            </a:extLst>
          </p:cNvPr>
          <p:cNvSpPr>
            <a:spLocks noGrp="1"/>
          </p:cNvSpPr>
          <p:nvPr>
            <p:ph type="dt" sz="half" idx="10"/>
          </p:nvPr>
        </p:nvSpPr>
        <p:spPr/>
        <p:txBody>
          <a:bodyPr/>
          <a:lstStyle/>
          <a:p>
            <a:fld id="{6AB7FE62-BF22-429D-8D60-8A9869F5CD6B}" type="datetimeFigureOut">
              <a:rPr lang="en-IN" smtClean="0"/>
              <a:t>12-04-2023</a:t>
            </a:fld>
            <a:endParaRPr lang="en-IN"/>
          </a:p>
        </p:txBody>
      </p:sp>
      <p:sp>
        <p:nvSpPr>
          <p:cNvPr id="5" name="Footer Placeholder 4">
            <a:extLst>
              <a:ext uri="{FF2B5EF4-FFF2-40B4-BE49-F238E27FC236}">
                <a16:creationId xmlns:a16="http://schemas.microsoft.com/office/drawing/2014/main" id="{128F4A44-79DD-53BF-5DC2-73C14046F79B}"/>
              </a:ext>
            </a:extLst>
          </p:cNvPr>
          <p:cNvSpPr>
            <a:spLocks noGrp="1"/>
          </p:cNvSpPr>
          <p:nvPr>
            <p:ph type="ftr" sz="quarter" idx="11"/>
          </p:nvPr>
        </p:nvSpPr>
        <p:spPr/>
        <p:txBody>
          <a:bodyPr/>
          <a:lstStyle/>
          <a:p>
            <a:endParaRPr lang="en-IN"/>
          </a:p>
        </p:txBody>
      </p:sp>
      <p:sp>
        <p:nvSpPr>
          <p:cNvPr id="6" name="Slide Number Placeholder 5">
            <a:extLst>
              <a:ext uri="{FF2B5EF4-FFF2-40B4-BE49-F238E27FC236}">
                <a16:creationId xmlns:a16="http://schemas.microsoft.com/office/drawing/2014/main" id="{38DBC057-9C3F-07E3-8CF2-B5174975A59A}"/>
              </a:ext>
            </a:extLst>
          </p:cNvPr>
          <p:cNvSpPr>
            <a:spLocks noGrp="1"/>
          </p:cNvSpPr>
          <p:nvPr>
            <p:ph type="sldNum" sz="quarter" idx="12"/>
          </p:nvPr>
        </p:nvSpPr>
        <p:spPr/>
        <p:txBody>
          <a:bodyPr/>
          <a:lstStyle/>
          <a:p>
            <a:fld id="{B2963962-3AAF-4B5F-9639-9BE2770C8F23}" type="slidenum">
              <a:rPr lang="en-IN" smtClean="0"/>
              <a:t>‹#›</a:t>
            </a:fld>
            <a:endParaRPr lang="en-IN"/>
          </a:p>
        </p:txBody>
      </p:sp>
    </p:spTree>
    <p:extLst>
      <p:ext uri="{BB962C8B-B14F-4D97-AF65-F5344CB8AC3E}">
        <p14:creationId xmlns:p14="http://schemas.microsoft.com/office/powerpoint/2010/main" val="42350031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FFE496F-AFC7-909B-6F44-E81ED105B8F0}"/>
              </a:ext>
            </a:extLst>
          </p:cNvPr>
          <p:cNvSpPr>
            <a:spLocks noGrp="1"/>
          </p:cNvSpPr>
          <p:nvPr>
            <p:ph type="title"/>
          </p:nvPr>
        </p:nvSpPr>
        <p:spPr/>
        <p:txBody>
          <a:bodyPr/>
          <a:lstStyle/>
          <a:p>
            <a:r>
              <a:rPr lang="en-US"/>
              <a:t>Click to edit Master title style</a:t>
            </a:r>
            <a:endParaRPr lang="en-IN"/>
          </a:p>
        </p:txBody>
      </p:sp>
      <p:sp>
        <p:nvSpPr>
          <p:cNvPr id="3" name="Content Placeholder 2">
            <a:extLst>
              <a:ext uri="{FF2B5EF4-FFF2-40B4-BE49-F238E27FC236}">
                <a16:creationId xmlns:a16="http://schemas.microsoft.com/office/drawing/2014/main" id="{28FE272F-0436-C493-9A8D-67ADBEB373B2}"/>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Date Placeholder 3">
            <a:extLst>
              <a:ext uri="{FF2B5EF4-FFF2-40B4-BE49-F238E27FC236}">
                <a16:creationId xmlns:a16="http://schemas.microsoft.com/office/drawing/2014/main" id="{A0309BD3-0A7F-00A2-607F-3C3446C6121F}"/>
              </a:ext>
            </a:extLst>
          </p:cNvPr>
          <p:cNvSpPr>
            <a:spLocks noGrp="1"/>
          </p:cNvSpPr>
          <p:nvPr>
            <p:ph type="dt" sz="half" idx="10"/>
          </p:nvPr>
        </p:nvSpPr>
        <p:spPr/>
        <p:txBody>
          <a:bodyPr/>
          <a:lstStyle/>
          <a:p>
            <a:fld id="{6AB7FE62-BF22-429D-8D60-8A9869F5CD6B}" type="datetimeFigureOut">
              <a:rPr lang="en-IN" smtClean="0"/>
              <a:t>12-04-2023</a:t>
            </a:fld>
            <a:endParaRPr lang="en-IN"/>
          </a:p>
        </p:txBody>
      </p:sp>
      <p:sp>
        <p:nvSpPr>
          <p:cNvPr id="5" name="Footer Placeholder 4">
            <a:extLst>
              <a:ext uri="{FF2B5EF4-FFF2-40B4-BE49-F238E27FC236}">
                <a16:creationId xmlns:a16="http://schemas.microsoft.com/office/drawing/2014/main" id="{E3520244-0259-13D8-CB97-4DF8EB263B2C}"/>
              </a:ext>
            </a:extLst>
          </p:cNvPr>
          <p:cNvSpPr>
            <a:spLocks noGrp="1"/>
          </p:cNvSpPr>
          <p:nvPr>
            <p:ph type="ftr" sz="quarter" idx="11"/>
          </p:nvPr>
        </p:nvSpPr>
        <p:spPr/>
        <p:txBody>
          <a:bodyPr/>
          <a:lstStyle/>
          <a:p>
            <a:endParaRPr lang="en-IN"/>
          </a:p>
        </p:txBody>
      </p:sp>
      <p:sp>
        <p:nvSpPr>
          <p:cNvPr id="6" name="Slide Number Placeholder 5">
            <a:extLst>
              <a:ext uri="{FF2B5EF4-FFF2-40B4-BE49-F238E27FC236}">
                <a16:creationId xmlns:a16="http://schemas.microsoft.com/office/drawing/2014/main" id="{7E8D1D17-8844-6957-E521-9D859346CDEF}"/>
              </a:ext>
            </a:extLst>
          </p:cNvPr>
          <p:cNvSpPr>
            <a:spLocks noGrp="1"/>
          </p:cNvSpPr>
          <p:nvPr>
            <p:ph type="sldNum" sz="quarter" idx="12"/>
          </p:nvPr>
        </p:nvSpPr>
        <p:spPr/>
        <p:txBody>
          <a:bodyPr/>
          <a:lstStyle/>
          <a:p>
            <a:fld id="{B2963962-3AAF-4B5F-9639-9BE2770C8F23}" type="slidenum">
              <a:rPr lang="en-IN" smtClean="0"/>
              <a:t>‹#›</a:t>
            </a:fld>
            <a:endParaRPr lang="en-IN"/>
          </a:p>
        </p:txBody>
      </p:sp>
    </p:spTree>
    <p:extLst>
      <p:ext uri="{BB962C8B-B14F-4D97-AF65-F5344CB8AC3E}">
        <p14:creationId xmlns:p14="http://schemas.microsoft.com/office/powerpoint/2010/main" val="367709461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048C417-2BC3-4DE5-69B4-30BDB9ED3FDA}"/>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IN"/>
          </a:p>
        </p:txBody>
      </p:sp>
      <p:sp>
        <p:nvSpPr>
          <p:cNvPr id="3" name="Text Placeholder 2">
            <a:extLst>
              <a:ext uri="{FF2B5EF4-FFF2-40B4-BE49-F238E27FC236}">
                <a16:creationId xmlns:a16="http://schemas.microsoft.com/office/drawing/2014/main" id="{CFBC9DF1-76B5-2399-61E6-D1BB06CEF884}"/>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45DDABC1-A957-AFC1-01D9-19279774BBCB}"/>
              </a:ext>
            </a:extLst>
          </p:cNvPr>
          <p:cNvSpPr>
            <a:spLocks noGrp="1"/>
          </p:cNvSpPr>
          <p:nvPr>
            <p:ph type="dt" sz="half" idx="10"/>
          </p:nvPr>
        </p:nvSpPr>
        <p:spPr/>
        <p:txBody>
          <a:bodyPr/>
          <a:lstStyle/>
          <a:p>
            <a:fld id="{6AB7FE62-BF22-429D-8D60-8A9869F5CD6B}" type="datetimeFigureOut">
              <a:rPr lang="en-IN" smtClean="0"/>
              <a:t>12-04-2023</a:t>
            </a:fld>
            <a:endParaRPr lang="en-IN"/>
          </a:p>
        </p:txBody>
      </p:sp>
      <p:sp>
        <p:nvSpPr>
          <p:cNvPr id="5" name="Footer Placeholder 4">
            <a:extLst>
              <a:ext uri="{FF2B5EF4-FFF2-40B4-BE49-F238E27FC236}">
                <a16:creationId xmlns:a16="http://schemas.microsoft.com/office/drawing/2014/main" id="{4E176EE0-019C-27B1-4D1E-F8C589302534}"/>
              </a:ext>
            </a:extLst>
          </p:cNvPr>
          <p:cNvSpPr>
            <a:spLocks noGrp="1"/>
          </p:cNvSpPr>
          <p:nvPr>
            <p:ph type="ftr" sz="quarter" idx="11"/>
          </p:nvPr>
        </p:nvSpPr>
        <p:spPr/>
        <p:txBody>
          <a:bodyPr/>
          <a:lstStyle/>
          <a:p>
            <a:endParaRPr lang="en-IN"/>
          </a:p>
        </p:txBody>
      </p:sp>
      <p:sp>
        <p:nvSpPr>
          <p:cNvPr id="6" name="Slide Number Placeholder 5">
            <a:extLst>
              <a:ext uri="{FF2B5EF4-FFF2-40B4-BE49-F238E27FC236}">
                <a16:creationId xmlns:a16="http://schemas.microsoft.com/office/drawing/2014/main" id="{BCC8BE48-FB17-00A2-B162-BA8A454F27CF}"/>
              </a:ext>
            </a:extLst>
          </p:cNvPr>
          <p:cNvSpPr>
            <a:spLocks noGrp="1"/>
          </p:cNvSpPr>
          <p:nvPr>
            <p:ph type="sldNum" sz="quarter" idx="12"/>
          </p:nvPr>
        </p:nvSpPr>
        <p:spPr/>
        <p:txBody>
          <a:bodyPr/>
          <a:lstStyle/>
          <a:p>
            <a:fld id="{B2963962-3AAF-4B5F-9639-9BE2770C8F23}" type="slidenum">
              <a:rPr lang="en-IN" smtClean="0"/>
              <a:t>‹#›</a:t>
            </a:fld>
            <a:endParaRPr lang="en-IN"/>
          </a:p>
        </p:txBody>
      </p:sp>
    </p:spTree>
    <p:extLst>
      <p:ext uri="{BB962C8B-B14F-4D97-AF65-F5344CB8AC3E}">
        <p14:creationId xmlns:p14="http://schemas.microsoft.com/office/powerpoint/2010/main" val="231954883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6F3AF34-CDE2-63CE-3F35-6F957A7DD556}"/>
              </a:ext>
            </a:extLst>
          </p:cNvPr>
          <p:cNvSpPr>
            <a:spLocks noGrp="1"/>
          </p:cNvSpPr>
          <p:nvPr>
            <p:ph type="title"/>
          </p:nvPr>
        </p:nvSpPr>
        <p:spPr/>
        <p:txBody>
          <a:bodyPr/>
          <a:lstStyle/>
          <a:p>
            <a:r>
              <a:rPr lang="en-US"/>
              <a:t>Click to edit Master title style</a:t>
            </a:r>
            <a:endParaRPr lang="en-IN"/>
          </a:p>
        </p:txBody>
      </p:sp>
      <p:sp>
        <p:nvSpPr>
          <p:cNvPr id="3" name="Content Placeholder 2">
            <a:extLst>
              <a:ext uri="{FF2B5EF4-FFF2-40B4-BE49-F238E27FC236}">
                <a16:creationId xmlns:a16="http://schemas.microsoft.com/office/drawing/2014/main" id="{760796C9-EB0B-1D57-522F-04EE0019963F}"/>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Content Placeholder 3">
            <a:extLst>
              <a:ext uri="{FF2B5EF4-FFF2-40B4-BE49-F238E27FC236}">
                <a16:creationId xmlns:a16="http://schemas.microsoft.com/office/drawing/2014/main" id="{6B23FEF7-CB25-CC44-C8CA-3216587BEE0A}"/>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5" name="Date Placeholder 4">
            <a:extLst>
              <a:ext uri="{FF2B5EF4-FFF2-40B4-BE49-F238E27FC236}">
                <a16:creationId xmlns:a16="http://schemas.microsoft.com/office/drawing/2014/main" id="{0649D0A0-F328-D10E-4DFE-32EC647FA0EC}"/>
              </a:ext>
            </a:extLst>
          </p:cNvPr>
          <p:cNvSpPr>
            <a:spLocks noGrp="1"/>
          </p:cNvSpPr>
          <p:nvPr>
            <p:ph type="dt" sz="half" idx="10"/>
          </p:nvPr>
        </p:nvSpPr>
        <p:spPr/>
        <p:txBody>
          <a:bodyPr/>
          <a:lstStyle/>
          <a:p>
            <a:fld id="{6AB7FE62-BF22-429D-8D60-8A9869F5CD6B}" type="datetimeFigureOut">
              <a:rPr lang="en-IN" smtClean="0"/>
              <a:t>12-04-2023</a:t>
            </a:fld>
            <a:endParaRPr lang="en-IN"/>
          </a:p>
        </p:txBody>
      </p:sp>
      <p:sp>
        <p:nvSpPr>
          <p:cNvPr id="6" name="Footer Placeholder 5">
            <a:extLst>
              <a:ext uri="{FF2B5EF4-FFF2-40B4-BE49-F238E27FC236}">
                <a16:creationId xmlns:a16="http://schemas.microsoft.com/office/drawing/2014/main" id="{0DE0C20F-8FDD-A22D-18BE-F698BA432D84}"/>
              </a:ext>
            </a:extLst>
          </p:cNvPr>
          <p:cNvSpPr>
            <a:spLocks noGrp="1"/>
          </p:cNvSpPr>
          <p:nvPr>
            <p:ph type="ftr" sz="quarter" idx="11"/>
          </p:nvPr>
        </p:nvSpPr>
        <p:spPr/>
        <p:txBody>
          <a:bodyPr/>
          <a:lstStyle/>
          <a:p>
            <a:endParaRPr lang="en-IN"/>
          </a:p>
        </p:txBody>
      </p:sp>
      <p:sp>
        <p:nvSpPr>
          <p:cNvPr id="7" name="Slide Number Placeholder 6">
            <a:extLst>
              <a:ext uri="{FF2B5EF4-FFF2-40B4-BE49-F238E27FC236}">
                <a16:creationId xmlns:a16="http://schemas.microsoft.com/office/drawing/2014/main" id="{23D6EC4C-9B9B-EAF7-D9A9-0EFF8F4F51E0}"/>
              </a:ext>
            </a:extLst>
          </p:cNvPr>
          <p:cNvSpPr>
            <a:spLocks noGrp="1"/>
          </p:cNvSpPr>
          <p:nvPr>
            <p:ph type="sldNum" sz="quarter" idx="12"/>
          </p:nvPr>
        </p:nvSpPr>
        <p:spPr/>
        <p:txBody>
          <a:bodyPr/>
          <a:lstStyle/>
          <a:p>
            <a:fld id="{B2963962-3AAF-4B5F-9639-9BE2770C8F23}" type="slidenum">
              <a:rPr lang="en-IN" smtClean="0"/>
              <a:t>‹#›</a:t>
            </a:fld>
            <a:endParaRPr lang="en-IN"/>
          </a:p>
        </p:txBody>
      </p:sp>
    </p:spTree>
    <p:extLst>
      <p:ext uri="{BB962C8B-B14F-4D97-AF65-F5344CB8AC3E}">
        <p14:creationId xmlns:p14="http://schemas.microsoft.com/office/powerpoint/2010/main" val="302448407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E6D1F48-7C73-5DC1-2F7E-07280649056C}"/>
              </a:ext>
            </a:extLst>
          </p:cNvPr>
          <p:cNvSpPr>
            <a:spLocks noGrp="1"/>
          </p:cNvSpPr>
          <p:nvPr>
            <p:ph type="title"/>
          </p:nvPr>
        </p:nvSpPr>
        <p:spPr>
          <a:xfrm>
            <a:off x="839788" y="365125"/>
            <a:ext cx="10515600" cy="1325563"/>
          </a:xfrm>
        </p:spPr>
        <p:txBody>
          <a:bodyPr/>
          <a:lstStyle/>
          <a:p>
            <a:r>
              <a:rPr lang="en-US"/>
              <a:t>Click to edit Master title style</a:t>
            </a:r>
            <a:endParaRPr lang="en-IN"/>
          </a:p>
        </p:txBody>
      </p:sp>
      <p:sp>
        <p:nvSpPr>
          <p:cNvPr id="3" name="Text Placeholder 2">
            <a:extLst>
              <a:ext uri="{FF2B5EF4-FFF2-40B4-BE49-F238E27FC236}">
                <a16:creationId xmlns:a16="http://schemas.microsoft.com/office/drawing/2014/main" id="{5755CFA4-89A9-A864-C667-26036E2FECE8}"/>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9A4CDF35-E152-860C-9711-95CDAEEDD1E8}"/>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5" name="Text Placeholder 4">
            <a:extLst>
              <a:ext uri="{FF2B5EF4-FFF2-40B4-BE49-F238E27FC236}">
                <a16:creationId xmlns:a16="http://schemas.microsoft.com/office/drawing/2014/main" id="{4AFBA13A-01E5-E898-4BEA-74AC9B622EE4}"/>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4971E799-AC11-071B-1D7A-92C6A92FD96A}"/>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7" name="Date Placeholder 6">
            <a:extLst>
              <a:ext uri="{FF2B5EF4-FFF2-40B4-BE49-F238E27FC236}">
                <a16:creationId xmlns:a16="http://schemas.microsoft.com/office/drawing/2014/main" id="{5EBE5408-9AB0-4FB2-DFD4-A779563BC528}"/>
              </a:ext>
            </a:extLst>
          </p:cNvPr>
          <p:cNvSpPr>
            <a:spLocks noGrp="1"/>
          </p:cNvSpPr>
          <p:nvPr>
            <p:ph type="dt" sz="half" idx="10"/>
          </p:nvPr>
        </p:nvSpPr>
        <p:spPr/>
        <p:txBody>
          <a:bodyPr/>
          <a:lstStyle/>
          <a:p>
            <a:fld id="{6AB7FE62-BF22-429D-8D60-8A9869F5CD6B}" type="datetimeFigureOut">
              <a:rPr lang="en-IN" smtClean="0"/>
              <a:t>12-04-2023</a:t>
            </a:fld>
            <a:endParaRPr lang="en-IN"/>
          </a:p>
        </p:txBody>
      </p:sp>
      <p:sp>
        <p:nvSpPr>
          <p:cNvPr id="8" name="Footer Placeholder 7">
            <a:extLst>
              <a:ext uri="{FF2B5EF4-FFF2-40B4-BE49-F238E27FC236}">
                <a16:creationId xmlns:a16="http://schemas.microsoft.com/office/drawing/2014/main" id="{2D061B11-C0CF-E37C-85DE-D950044F5CC1}"/>
              </a:ext>
            </a:extLst>
          </p:cNvPr>
          <p:cNvSpPr>
            <a:spLocks noGrp="1"/>
          </p:cNvSpPr>
          <p:nvPr>
            <p:ph type="ftr" sz="quarter" idx="11"/>
          </p:nvPr>
        </p:nvSpPr>
        <p:spPr/>
        <p:txBody>
          <a:bodyPr/>
          <a:lstStyle/>
          <a:p>
            <a:endParaRPr lang="en-IN"/>
          </a:p>
        </p:txBody>
      </p:sp>
      <p:sp>
        <p:nvSpPr>
          <p:cNvPr id="9" name="Slide Number Placeholder 8">
            <a:extLst>
              <a:ext uri="{FF2B5EF4-FFF2-40B4-BE49-F238E27FC236}">
                <a16:creationId xmlns:a16="http://schemas.microsoft.com/office/drawing/2014/main" id="{1332DC91-81EC-63C1-2E3F-0FA912FDDD5C}"/>
              </a:ext>
            </a:extLst>
          </p:cNvPr>
          <p:cNvSpPr>
            <a:spLocks noGrp="1"/>
          </p:cNvSpPr>
          <p:nvPr>
            <p:ph type="sldNum" sz="quarter" idx="12"/>
          </p:nvPr>
        </p:nvSpPr>
        <p:spPr/>
        <p:txBody>
          <a:bodyPr/>
          <a:lstStyle/>
          <a:p>
            <a:fld id="{B2963962-3AAF-4B5F-9639-9BE2770C8F23}" type="slidenum">
              <a:rPr lang="en-IN" smtClean="0"/>
              <a:t>‹#›</a:t>
            </a:fld>
            <a:endParaRPr lang="en-IN"/>
          </a:p>
        </p:txBody>
      </p:sp>
    </p:spTree>
    <p:extLst>
      <p:ext uri="{BB962C8B-B14F-4D97-AF65-F5344CB8AC3E}">
        <p14:creationId xmlns:p14="http://schemas.microsoft.com/office/powerpoint/2010/main" val="154817696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75F4554-ABD8-0F7E-AB44-EFA374BE1F69}"/>
              </a:ext>
            </a:extLst>
          </p:cNvPr>
          <p:cNvSpPr>
            <a:spLocks noGrp="1"/>
          </p:cNvSpPr>
          <p:nvPr>
            <p:ph type="title"/>
          </p:nvPr>
        </p:nvSpPr>
        <p:spPr/>
        <p:txBody>
          <a:bodyPr/>
          <a:lstStyle/>
          <a:p>
            <a:r>
              <a:rPr lang="en-US"/>
              <a:t>Click to edit Master title style</a:t>
            </a:r>
            <a:endParaRPr lang="en-IN"/>
          </a:p>
        </p:txBody>
      </p:sp>
      <p:sp>
        <p:nvSpPr>
          <p:cNvPr id="3" name="Date Placeholder 2">
            <a:extLst>
              <a:ext uri="{FF2B5EF4-FFF2-40B4-BE49-F238E27FC236}">
                <a16:creationId xmlns:a16="http://schemas.microsoft.com/office/drawing/2014/main" id="{4C6DF4F1-824D-CD23-D5AB-170519E354ED}"/>
              </a:ext>
            </a:extLst>
          </p:cNvPr>
          <p:cNvSpPr>
            <a:spLocks noGrp="1"/>
          </p:cNvSpPr>
          <p:nvPr>
            <p:ph type="dt" sz="half" idx="10"/>
          </p:nvPr>
        </p:nvSpPr>
        <p:spPr/>
        <p:txBody>
          <a:bodyPr/>
          <a:lstStyle/>
          <a:p>
            <a:fld id="{6AB7FE62-BF22-429D-8D60-8A9869F5CD6B}" type="datetimeFigureOut">
              <a:rPr lang="en-IN" smtClean="0"/>
              <a:t>12-04-2023</a:t>
            </a:fld>
            <a:endParaRPr lang="en-IN"/>
          </a:p>
        </p:txBody>
      </p:sp>
      <p:sp>
        <p:nvSpPr>
          <p:cNvPr id="4" name="Footer Placeholder 3">
            <a:extLst>
              <a:ext uri="{FF2B5EF4-FFF2-40B4-BE49-F238E27FC236}">
                <a16:creationId xmlns:a16="http://schemas.microsoft.com/office/drawing/2014/main" id="{81DDD960-0F16-950C-8460-72AE4C6A6946}"/>
              </a:ext>
            </a:extLst>
          </p:cNvPr>
          <p:cNvSpPr>
            <a:spLocks noGrp="1"/>
          </p:cNvSpPr>
          <p:nvPr>
            <p:ph type="ftr" sz="quarter" idx="11"/>
          </p:nvPr>
        </p:nvSpPr>
        <p:spPr/>
        <p:txBody>
          <a:bodyPr/>
          <a:lstStyle/>
          <a:p>
            <a:endParaRPr lang="en-IN"/>
          </a:p>
        </p:txBody>
      </p:sp>
      <p:sp>
        <p:nvSpPr>
          <p:cNvPr id="5" name="Slide Number Placeholder 4">
            <a:extLst>
              <a:ext uri="{FF2B5EF4-FFF2-40B4-BE49-F238E27FC236}">
                <a16:creationId xmlns:a16="http://schemas.microsoft.com/office/drawing/2014/main" id="{C32D0DE8-DCF2-31E5-5A35-8E6CC33860A0}"/>
              </a:ext>
            </a:extLst>
          </p:cNvPr>
          <p:cNvSpPr>
            <a:spLocks noGrp="1"/>
          </p:cNvSpPr>
          <p:nvPr>
            <p:ph type="sldNum" sz="quarter" idx="12"/>
          </p:nvPr>
        </p:nvSpPr>
        <p:spPr/>
        <p:txBody>
          <a:bodyPr/>
          <a:lstStyle/>
          <a:p>
            <a:fld id="{B2963962-3AAF-4B5F-9639-9BE2770C8F23}" type="slidenum">
              <a:rPr lang="en-IN" smtClean="0"/>
              <a:t>‹#›</a:t>
            </a:fld>
            <a:endParaRPr lang="en-IN"/>
          </a:p>
        </p:txBody>
      </p:sp>
    </p:spTree>
    <p:extLst>
      <p:ext uri="{BB962C8B-B14F-4D97-AF65-F5344CB8AC3E}">
        <p14:creationId xmlns:p14="http://schemas.microsoft.com/office/powerpoint/2010/main" val="179317506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E9CBC383-0DC7-CD1A-1685-59E67B2EADB4}"/>
              </a:ext>
            </a:extLst>
          </p:cNvPr>
          <p:cNvSpPr>
            <a:spLocks noGrp="1"/>
          </p:cNvSpPr>
          <p:nvPr>
            <p:ph type="dt" sz="half" idx="10"/>
          </p:nvPr>
        </p:nvSpPr>
        <p:spPr/>
        <p:txBody>
          <a:bodyPr/>
          <a:lstStyle/>
          <a:p>
            <a:fld id="{6AB7FE62-BF22-429D-8D60-8A9869F5CD6B}" type="datetimeFigureOut">
              <a:rPr lang="en-IN" smtClean="0"/>
              <a:t>12-04-2023</a:t>
            </a:fld>
            <a:endParaRPr lang="en-IN"/>
          </a:p>
        </p:txBody>
      </p:sp>
      <p:sp>
        <p:nvSpPr>
          <p:cNvPr id="3" name="Footer Placeholder 2">
            <a:extLst>
              <a:ext uri="{FF2B5EF4-FFF2-40B4-BE49-F238E27FC236}">
                <a16:creationId xmlns:a16="http://schemas.microsoft.com/office/drawing/2014/main" id="{9BBB3502-D7F8-B85A-A86D-44A2B2AF28AA}"/>
              </a:ext>
            </a:extLst>
          </p:cNvPr>
          <p:cNvSpPr>
            <a:spLocks noGrp="1"/>
          </p:cNvSpPr>
          <p:nvPr>
            <p:ph type="ftr" sz="quarter" idx="11"/>
          </p:nvPr>
        </p:nvSpPr>
        <p:spPr/>
        <p:txBody>
          <a:bodyPr/>
          <a:lstStyle/>
          <a:p>
            <a:endParaRPr lang="en-IN"/>
          </a:p>
        </p:txBody>
      </p:sp>
      <p:sp>
        <p:nvSpPr>
          <p:cNvPr id="4" name="Slide Number Placeholder 3">
            <a:extLst>
              <a:ext uri="{FF2B5EF4-FFF2-40B4-BE49-F238E27FC236}">
                <a16:creationId xmlns:a16="http://schemas.microsoft.com/office/drawing/2014/main" id="{4FC5854C-C0AC-85DF-5468-3A8E1923D0FD}"/>
              </a:ext>
            </a:extLst>
          </p:cNvPr>
          <p:cNvSpPr>
            <a:spLocks noGrp="1"/>
          </p:cNvSpPr>
          <p:nvPr>
            <p:ph type="sldNum" sz="quarter" idx="12"/>
          </p:nvPr>
        </p:nvSpPr>
        <p:spPr/>
        <p:txBody>
          <a:bodyPr/>
          <a:lstStyle/>
          <a:p>
            <a:fld id="{B2963962-3AAF-4B5F-9639-9BE2770C8F23}" type="slidenum">
              <a:rPr lang="en-IN" smtClean="0"/>
              <a:t>‹#›</a:t>
            </a:fld>
            <a:endParaRPr lang="en-IN"/>
          </a:p>
        </p:txBody>
      </p:sp>
    </p:spTree>
    <p:extLst>
      <p:ext uri="{BB962C8B-B14F-4D97-AF65-F5344CB8AC3E}">
        <p14:creationId xmlns:p14="http://schemas.microsoft.com/office/powerpoint/2010/main" val="214999916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0889A8A-9830-B821-83A5-A15ABBF37265}"/>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IN"/>
          </a:p>
        </p:txBody>
      </p:sp>
      <p:sp>
        <p:nvSpPr>
          <p:cNvPr id="3" name="Content Placeholder 2">
            <a:extLst>
              <a:ext uri="{FF2B5EF4-FFF2-40B4-BE49-F238E27FC236}">
                <a16:creationId xmlns:a16="http://schemas.microsoft.com/office/drawing/2014/main" id="{91A80BB7-4D86-5642-DD1E-AB9FD19C2DD9}"/>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Text Placeholder 3">
            <a:extLst>
              <a:ext uri="{FF2B5EF4-FFF2-40B4-BE49-F238E27FC236}">
                <a16:creationId xmlns:a16="http://schemas.microsoft.com/office/drawing/2014/main" id="{2495BF32-7BC0-8399-AA61-3D2A21DCDBAA}"/>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EC67FE78-1AA3-8B2D-2FDC-5377395295EE}"/>
              </a:ext>
            </a:extLst>
          </p:cNvPr>
          <p:cNvSpPr>
            <a:spLocks noGrp="1"/>
          </p:cNvSpPr>
          <p:nvPr>
            <p:ph type="dt" sz="half" idx="10"/>
          </p:nvPr>
        </p:nvSpPr>
        <p:spPr/>
        <p:txBody>
          <a:bodyPr/>
          <a:lstStyle/>
          <a:p>
            <a:fld id="{6AB7FE62-BF22-429D-8D60-8A9869F5CD6B}" type="datetimeFigureOut">
              <a:rPr lang="en-IN" smtClean="0"/>
              <a:t>12-04-2023</a:t>
            </a:fld>
            <a:endParaRPr lang="en-IN"/>
          </a:p>
        </p:txBody>
      </p:sp>
      <p:sp>
        <p:nvSpPr>
          <p:cNvPr id="6" name="Footer Placeholder 5">
            <a:extLst>
              <a:ext uri="{FF2B5EF4-FFF2-40B4-BE49-F238E27FC236}">
                <a16:creationId xmlns:a16="http://schemas.microsoft.com/office/drawing/2014/main" id="{77276504-8C85-813D-D50A-7539DC45BB93}"/>
              </a:ext>
            </a:extLst>
          </p:cNvPr>
          <p:cNvSpPr>
            <a:spLocks noGrp="1"/>
          </p:cNvSpPr>
          <p:nvPr>
            <p:ph type="ftr" sz="quarter" idx="11"/>
          </p:nvPr>
        </p:nvSpPr>
        <p:spPr/>
        <p:txBody>
          <a:bodyPr/>
          <a:lstStyle/>
          <a:p>
            <a:endParaRPr lang="en-IN"/>
          </a:p>
        </p:txBody>
      </p:sp>
      <p:sp>
        <p:nvSpPr>
          <p:cNvPr id="7" name="Slide Number Placeholder 6">
            <a:extLst>
              <a:ext uri="{FF2B5EF4-FFF2-40B4-BE49-F238E27FC236}">
                <a16:creationId xmlns:a16="http://schemas.microsoft.com/office/drawing/2014/main" id="{B16A6D85-80E5-9621-65AE-0F2549D219C2}"/>
              </a:ext>
            </a:extLst>
          </p:cNvPr>
          <p:cNvSpPr>
            <a:spLocks noGrp="1"/>
          </p:cNvSpPr>
          <p:nvPr>
            <p:ph type="sldNum" sz="quarter" idx="12"/>
          </p:nvPr>
        </p:nvSpPr>
        <p:spPr/>
        <p:txBody>
          <a:bodyPr/>
          <a:lstStyle/>
          <a:p>
            <a:fld id="{B2963962-3AAF-4B5F-9639-9BE2770C8F23}" type="slidenum">
              <a:rPr lang="en-IN" smtClean="0"/>
              <a:t>‹#›</a:t>
            </a:fld>
            <a:endParaRPr lang="en-IN"/>
          </a:p>
        </p:txBody>
      </p:sp>
    </p:spTree>
    <p:extLst>
      <p:ext uri="{BB962C8B-B14F-4D97-AF65-F5344CB8AC3E}">
        <p14:creationId xmlns:p14="http://schemas.microsoft.com/office/powerpoint/2010/main" val="202095968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996697-659D-2065-0C2F-7470A9BD82AB}"/>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IN"/>
          </a:p>
        </p:txBody>
      </p:sp>
      <p:sp>
        <p:nvSpPr>
          <p:cNvPr id="3" name="Picture Placeholder 2">
            <a:extLst>
              <a:ext uri="{FF2B5EF4-FFF2-40B4-BE49-F238E27FC236}">
                <a16:creationId xmlns:a16="http://schemas.microsoft.com/office/drawing/2014/main" id="{4E07FC16-C1DB-DE19-DE55-793770C66A14}"/>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IN"/>
          </a:p>
        </p:txBody>
      </p:sp>
      <p:sp>
        <p:nvSpPr>
          <p:cNvPr id="4" name="Text Placeholder 3">
            <a:extLst>
              <a:ext uri="{FF2B5EF4-FFF2-40B4-BE49-F238E27FC236}">
                <a16:creationId xmlns:a16="http://schemas.microsoft.com/office/drawing/2014/main" id="{A496E061-27E9-D42B-4D1B-5CB0982D423C}"/>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687DF3F6-6C60-69BB-BC61-4F194EE3D58C}"/>
              </a:ext>
            </a:extLst>
          </p:cNvPr>
          <p:cNvSpPr>
            <a:spLocks noGrp="1"/>
          </p:cNvSpPr>
          <p:nvPr>
            <p:ph type="dt" sz="half" idx="10"/>
          </p:nvPr>
        </p:nvSpPr>
        <p:spPr/>
        <p:txBody>
          <a:bodyPr/>
          <a:lstStyle/>
          <a:p>
            <a:fld id="{6AB7FE62-BF22-429D-8D60-8A9869F5CD6B}" type="datetimeFigureOut">
              <a:rPr lang="en-IN" smtClean="0"/>
              <a:t>12-04-2023</a:t>
            </a:fld>
            <a:endParaRPr lang="en-IN"/>
          </a:p>
        </p:txBody>
      </p:sp>
      <p:sp>
        <p:nvSpPr>
          <p:cNvPr id="6" name="Footer Placeholder 5">
            <a:extLst>
              <a:ext uri="{FF2B5EF4-FFF2-40B4-BE49-F238E27FC236}">
                <a16:creationId xmlns:a16="http://schemas.microsoft.com/office/drawing/2014/main" id="{49E209D6-4A17-C6F8-BE18-39BFC0E74DBD}"/>
              </a:ext>
            </a:extLst>
          </p:cNvPr>
          <p:cNvSpPr>
            <a:spLocks noGrp="1"/>
          </p:cNvSpPr>
          <p:nvPr>
            <p:ph type="ftr" sz="quarter" idx="11"/>
          </p:nvPr>
        </p:nvSpPr>
        <p:spPr/>
        <p:txBody>
          <a:bodyPr/>
          <a:lstStyle/>
          <a:p>
            <a:endParaRPr lang="en-IN"/>
          </a:p>
        </p:txBody>
      </p:sp>
      <p:sp>
        <p:nvSpPr>
          <p:cNvPr id="7" name="Slide Number Placeholder 6">
            <a:extLst>
              <a:ext uri="{FF2B5EF4-FFF2-40B4-BE49-F238E27FC236}">
                <a16:creationId xmlns:a16="http://schemas.microsoft.com/office/drawing/2014/main" id="{DA515B7D-96B7-AD54-4E65-BE794362B896}"/>
              </a:ext>
            </a:extLst>
          </p:cNvPr>
          <p:cNvSpPr>
            <a:spLocks noGrp="1"/>
          </p:cNvSpPr>
          <p:nvPr>
            <p:ph type="sldNum" sz="quarter" idx="12"/>
          </p:nvPr>
        </p:nvSpPr>
        <p:spPr/>
        <p:txBody>
          <a:bodyPr/>
          <a:lstStyle/>
          <a:p>
            <a:fld id="{B2963962-3AAF-4B5F-9639-9BE2770C8F23}" type="slidenum">
              <a:rPr lang="en-IN" smtClean="0"/>
              <a:t>‹#›</a:t>
            </a:fld>
            <a:endParaRPr lang="en-IN"/>
          </a:p>
        </p:txBody>
      </p:sp>
    </p:spTree>
    <p:extLst>
      <p:ext uri="{BB962C8B-B14F-4D97-AF65-F5344CB8AC3E}">
        <p14:creationId xmlns:p14="http://schemas.microsoft.com/office/powerpoint/2010/main" val="41307741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55B5683E-17FD-3D5B-F2F4-EA20E17D04C7}"/>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IN"/>
          </a:p>
        </p:txBody>
      </p:sp>
      <p:sp>
        <p:nvSpPr>
          <p:cNvPr id="3" name="Text Placeholder 2">
            <a:extLst>
              <a:ext uri="{FF2B5EF4-FFF2-40B4-BE49-F238E27FC236}">
                <a16:creationId xmlns:a16="http://schemas.microsoft.com/office/drawing/2014/main" id="{2793D54E-FD26-19B1-D94C-B63CFD082DD8}"/>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Date Placeholder 3">
            <a:extLst>
              <a:ext uri="{FF2B5EF4-FFF2-40B4-BE49-F238E27FC236}">
                <a16:creationId xmlns:a16="http://schemas.microsoft.com/office/drawing/2014/main" id="{C1276ED3-13DE-F897-5AC7-666229520052}"/>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AB7FE62-BF22-429D-8D60-8A9869F5CD6B}" type="datetimeFigureOut">
              <a:rPr lang="en-IN" smtClean="0"/>
              <a:t>12-04-2023</a:t>
            </a:fld>
            <a:endParaRPr lang="en-IN"/>
          </a:p>
        </p:txBody>
      </p:sp>
      <p:sp>
        <p:nvSpPr>
          <p:cNvPr id="5" name="Footer Placeholder 4">
            <a:extLst>
              <a:ext uri="{FF2B5EF4-FFF2-40B4-BE49-F238E27FC236}">
                <a16:creationId xmlns:a16="http://schemas.microsoft.com/office/drawing/2014/main" id="{C228D857-760C-C28F-E432-FDE2FF4E2D0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IN"/>
          </a:p>
        </p:txBody>
      </p:sp>
      <p:sp>
        <p:nvSpPr>
          <p:cNvPr id="6" name="Slide Number Placeholder 5">
            <a:extLst>
              <a:ext uri="{FF2B5EF4-FFF2-40B4-BE49-F238E27FC236}">
                <a16:creationId xmlns:a16="http://schemas.microsoft.com/office/drawing/2014/main" id="{D69C03F7-771D-913C-3B3F-302E222FD795}"/>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2963962-3AAF-4B5F-9639-9BE2770C8F23}" type="slidenum">
              <a:rPr lang="en-IN" smtClean="0"/>
              <a:t>‹#›</a:t>
            </a:fld>
            <a:endParaRPr lang="en-IN"/>
          </a:p>
        </p:txBody>
      </p:sp>
    </p:spTree>
    <p:extLst>
      <p:ext uri="{BB962C8B-B14F-4D97-AF65-F5344CB8AC3E}">
        <p14:creationId xmlns:p14="http://schemas.microsoft.com/office/powerpoint/2010/main" val="9792537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mailto:pramodkkapur@gmail.com" TargetMode="Externa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hyperlink" Target="https://www.smartcapitalmind.com/what-is-a-wholesaler.htm" TargetMode="Externa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3" Type="http://schemas.openxmlformats.org/officeDocument/2006/relationships/hyperlink" Target="https://www.investopedia.com/terms/i/investor.asp" TargetMode="External"/><Relationship Id="rId2" Type="http://schemas.openxmlformats.org/officeDocument/2006/relationships/hyperlink" Target="https://www.investopedia.com/terms/g/governmentsecurity.asp" TargetMode="External"/><Relationship Id="rId1" Type="http://schemas.openxmlformats.org/officeDocument/2006/relationships/slideLayout" Target="../slideLayouts/slideLayout2.xml"/><Relationship Id="rId5" Type="http://schemas.openxmlformats.org/officeDocument/2006/relationships/hyperlink" Target="https://www.investopedia.com/terms/o/openmarketoperations.asp" TargetMode="External"/><Relationship Id="rId4" Type="http://schemas.openxmlformats.org/officeDocument/2006/relationships/hyperlink" Target="https://www.investopedia.com/terms/c/capital.asp"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3" Type="http://schemas.openxmlformats.org/officeDocument/2006/relationships/hyperlink" Target="https://en.wikipedia.org/wiki/Point_of_sale" TargetMode="External"/><Relationship Id="rId2" Type="http://schemas.openxmlformats.org/officeDocument/2006/relationships/hyperlink" Target="https://corporatefinanceinstitute.com/resources/knowledge/accounting/revenue-recognition-principle/" TargetMode="Externa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3" Type="http://schemas.openxmlformats.org/officeDocument/2006/relationships/hyperlink" Target="https://www.accountingtools.com/articles/recognition" TargetMode="External"/><Relationship Id="rId2" Type="http://schemas.openxmlformats.org/officeDocument/2006/relationships/hyperlink" Target="https://www.accountingtools.com/articles/revenue" TargetMode="External"/><Relationship Id="rId1" Type="http://schemas.openxmlformats.org/officeDocument/2006/relationships/slideLayout" Target="../slideLayouts/slideLayout2.xml"/><Relationship Id="rId5" Type="http://schemas.openxmlformats.org/officeDocument/2006/relationships/hyperlink" Target="https://www.accountingtools.com/articles/cost" TargetMode="External"/><Relationship Id="rId4" Type="http://schemas.openxmlformats.org/officeDocument/2006/relationships/hyperlink" Target="https://www.accountingtools.com/articles/percentage-of-completion-method" TargetMode="External"/></Relationships>
</file>

<file path=ppt/slides/_rels/slide24.xml.rels><?xml version="1.0" encoding="UTF-8" standalone="yes"?>
<Relationships xmlns="http://schemas.openxmlformats.org/package/2006/relationships"><Relationship Id="rId2" Type="http://schemas.openxmlformats.org/officeDocument/2006/relationships/hyperlink" Target="https://www.accountingtools.com/articles/what-is-direct-material-cost.html" TargetMode="Externa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3" Type="http://schemas.openxmlformats.org/officeDocument/2006/relationships/hyperlink" Target="https://www.advancedontrade.com/2015/02/what-are-differences-between-institute-cargo-clauses-a-and-institute-cargo-clauses-c.html" TargetMode="External"/><Relationship Id="rId2" Type="http://schemas.openxmlformats.org/officeDocument/2006/relationships/hyperlink" Target="https://www.shippingsolutions.com/blog/incoterms-cip-spotlight-carriage-insurance-paid-to" TargetMode="External"/><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4C93244-404A-85E6-DE6E-0349FD21CAF4}"/>
              </a:ext>
            </a:extLst>
          </p:cNvPr>
          <p:cNvSpPr>
            <a:spLocks noGrp="1"/>
          </p:cNvSpPr>
          <p:nvPr>
            <p:ph type="ctrTitle"/>
          </p:nvPr>
        </p:nvSpPr>
        <p:spPr/>
        <p:txBody>
          <a:bodyPr/>
          <a:lstStyle/>
          <a:p>
            <a:r>
              <a:rPr lang="en-IN" dirty="0"/>
              <a:t>REVENUE RECOGNITION </a:t>
            </a:r>
          </a:p>
        </p:txBody>
      </p:sp>
      <p:sp>
        <p:nvSpPr>
          <p:cNvPr id="3" name="Subtitle 2">
            <a:extLst>
              <a:ext uri="{FF2B5EF4-FFF2-40B4-BE49-F238E27FC236}">
                <a16:creationId xmlns:a16="http://schemas.microsoft.com/office/drawing/2014/main" id="{C1C930A8-B4D8-C16D-E1D7-7CA5E3173950}"/>
              </a:ext>
            </a:extLst>
          </p:cNvPr>
          <p:cNvSpPr>
            <a:spLocks noGrp="1"/>
          </p:cNvSpPr>
          <p:nvPr>
            <p:ph type="subTitle" idx="1"/>
          </p:nvPr>
        </p:nvSpPr>
        <p:spPr/>
        <p:txBody>
          <a:bodyPr/>
          <a:lstStyle/>
          <a:p>
            <a:r>
              <a:rPr lang="en-IN" dirty="0"/>
              <a:t>CA PRAMOD KUMAR KAPUR</a:t>
            </a:r>
          </a:p>
          <a:p>
            <a:r>
              <a:rPr lang="en-IN" dirty="0">
                <a:hlinkClick r:id="rId2"/>
              </a:rPr>
              <a:t>pramodkkapur@gmail.com</a:t>
            </a:r>
            <a:endParaRPr lang="en-IN" dirty="0"/>
          </a:p>
          <a:p>
            <a:r>
              <a:rPr lang="en-IN" dirty="0"/>
              <a:t>9810730568</a:t>
            </a:r>
          </a:p>
        </p:txBody>
      </p:sp>
    </p:spTree>
    <p:extLst>
      <p:ext uri="{BB962C8B-B14F-4D97-AF65-F5344CB8AC3E}">
        <p14:creationId xmlns:p14="http://schemas.microsoft.com/office/powerpoint/2010/main" val="235169388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167243F-87E4-111C-9255-9B308F8A0346}"/>
              </a:ext>
            </a:extLst>
          </p:cNvPr>
          <p:cNvSpPr>
            <a:spLocks noGrp="1"/>
          </p:cNvSpPr>
          <p:nvPr>
            <p:ph type="title"/>
          </p:nvPr>
        </p:nvSpPr>
        <p:spPr/>
        <p:txBody>
          <a:bodyPr/>
          <a:lstStyle/>
          <a:p>
            <a:r>
              <a:rPr lang="en-US" sz="4400" dirty="0">
                <a:latin typeface="Arial Narrow" panose="020B0606020202030204" pitchFamily="34" charset="0"/>
              </a:rPr>
              <a:t>The revenue recognition on the licensing of an entity’s IP.</a:t>
            </a:r>
            <a:endParaRPr lang="en-IN" dirty="0"/>
          </a:p>
        </p:txBody>
      </p:sp>
      <p:sp>
        <p:nvSpPr>
          <p:cNvPr id="3" name="Content Placeholder 2">
            <a:extLst>
              <a:ext uri="{FF2B5EF4-FFF2-40B4-BE49-F238E27FC236}">
                <a16:creationId xmlns:a16="http://schemas.microsoft.com/office/drawing/2014/main" id="{18829F3F-F021-1F56-2FCE-03A2DAAE5774}"/>
              </a:ext>
            </a:extLst>
          </p:cNvPr>
          <p:cNvSpPr>
            <a:spLocks noGrp="1"/>
          </p:cNvSpPr>
          <p:nvPr>
            <p:ph idx="1"/>
          </p:nvPr>
        </p:nvSpPr>
        <p:spPr/>
        <p:txBody>
          <a:bodyPr>
            <a:normAutofit lnSpcReduction="10000"/>
          </a:bodyPr>
          <a:lstStyle/>
          <a:p>
            <a:pPr>
              <a:buFont typeface="Wingdings" panose="05000000000000000000" pitchFamily="2" charset="2"/>
              <a:buChar char="Ø"/>
            </a:pPr>
            <a:r>
              <a:rPr lang="en-US" sz="2800" dirty="0">
                <a:latin typeface="Arial Narrow" panose="020B0606020202030204" pitchFamily="34" charset="0"/>
              </a:rPr>
              <a:t> </a:t>
            </a:r>
            <a:r>
              <a:rPr lang="en-US" dirty="0">
                <a:latin typeface="Arial Narrow" panose="020B0606020202030204" pitchFamily="34" charset="0"/>
              </a:rPr>
              <a:t>R</a:t>
            </a:r>
            <a:r>
              <a:rPr lang="en-US" sz="2800" dirty="0">
                <a:latin typeface="Arial Narrow" panose="020B0606020202030204" pitchFamily="34" charset="0"/>
              </a:rPr>
              <a:t>evenue associated with the license of </a:t>
            </a:r>
            <a:r>
              <a:rPr lang="en-US" sz="2800" b="1" u="sng" dirty="0">
                <a:latin typeface="Arial Narrow" panose="020B0606020202030204" pitchFamily="34" charset="0"/>
              </a:rPr>
              <a:t>functional IP </a:t>
            </a:r>
            <a:r>
              <a:rPr lang="en-US" sz="2800" dirty="0">
                <a:latin typeface="Arial Narrow" panose="020B0606020202030204" pitchFamily="34" charset="0"/>
              </a:rPr>
              <a:t>(e.g., software, film, music, drug compound/formula) is typically recognized at a point in time (unless combined as a single performance obligation with a service that is recognized over time) while revenue associated with a </a:t>
            </a:r>
            <a:r>
              <a:rPr lang="en-US" sz="2800" b="1" u="sng" dirty="0">
                <a:latin typeface="Arial Narrow" panose="020B0606020202030204" pitchFamily="34" charset="0"/>
              </a:rPr>
              <a:t>license of symbolic IP </a:t>
            </a:r>
            <a:r>
              <a:rPr lang="en-US" sz="2800" dirty="0">
                <a:latin typeface="Arial Narrow" panose="020B0606020202030204" pitchFamily="34" charset="0"/>
              </a:rPr>
              <a:t>(e.g., franchise, trade or brand name, logo) is typically recognized over time. Accordingly, entities may need to apply different revenue recognition methods for different types of licenses.</a:t>
            </a:r>
          </a:p>
          <a:p>
            <a:r>
              <a:rPr lang="en-US" sz="2800" dirty="0">
                <a:latin typeface="Arial Narrow" panose="020B0606020202030204" pitchFamily="34" charset="0"/>
              </a:rPr>
              <a:t> However, the general framework used to account for licensing of IP is essentially the same as the framework used to account for the sale of other goods or services (i.e., the five-step model described above). As noted above, one exception to the general framework is the accounting for sales- or usage-based royalties associated with licensing of IP that is the predominant item.</a:t>
            </a:r>
            <a:endParaRPr lang="en-IN" dirty="0"/>
          </a:p>
          <a:p>
            <a:endParaRPr lang="en-IN" dirty="0"/>
          </a:p>
        </p:txBody>
      </p:sp>
    </p:spTree>
    <p:extLst>
      <p:ext uri="{BB962C8B-B14F-4D97-AF65-F5344CB8AC3E}">
        <p14:creationId xmlns:p14="http://schemas.microsoft.com/office/powerpoint/2010/main" val="402309528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75874F-1D3D-29A5-1CF9-787891FDC6B7}"/>
              </a:ext>
            </a:extLst>
          </p:cNvPr>
          <p:cNvSpPr>
            <a:spLocks noGrp="1"/>
          </p:cNvSpPr>
          <p:nvPr>
            <p:ph type="title"/>
          </p:nvPr>
        </p:nvSpPr>
        <p:spPr/>
        <p:txBody>
          <a:bodyPr/>
          <a:lstStyle/>
          <a:p>
            <a:r>
              <a:rPr lang="en-US" b="1" dirty="0"/>
              <a:t>Agency relationship</a:t>
            </a:r>
            <a:endParaRPr lang="en-IN" dirty="0"/>
          </a:p>
        </p:txBody>
      </p:sp>
      <p:sp>
        <p:nvSpPr>
          <p:cNvPr id="3" name="Content Placeholder 2">
            <a:extLst>
              <a:ext uri="{FF2B5EF4-FFF2-40B4-BE49-F238E27FC236}">
                <a16:creationId xmlns:a16="http://schemas.microsoft.com/office/drawing/2014/main" id="{F2FF7767-56BB-5623-5627-49A54FAA0D98}"/>
              </a:ext>
            </a:extLst>
          </p:cNvPr>
          <p:cNvSpPr>
            <a:spLocks noGrp="1"/>
          </p:cNvSpPr>
          <p:nvPr>
            <p:ph idx="1"/>
          </p:nvPr>
        </p:nvSpPr>
        <p:spPr/>
        <p:txBody>
          <a:bodyPr>
            <a:normAutofit fontScale="70000" lnSpcReduction="20000"/>
          </a:bodyPr>
          <a:lstStyle/>
          <a:p>
            <a:r>
              <a:rPr lang="en-US" b="1" dirty="0"/>
              <a:t> In an agency relationship</a:t>
            </a:r>
            <a:r>
              <a:rPr lang="en-US" dirty="0"/>
              <a:t>, the revenue is the amount of commission and not the gross inflow of cash, receivables or other consideration.</a:t>
            </a:r>
          </a:p>
          <a:p>
            <a:pPr algn="l"/>
            <a:r>
              <a:rPr lang="en-US" b="1" i="0" dirty="0">
                <a:solidFill>
                  <a:srgbClr val="333333"/>
                </a:solidFill>
                <a:effectLst/>
                <a:latin typeface="Georgia" panose="02040502050405020303" pitchFamily="18" charset="0"/>
              </a:rPr>
              <a:t>Amazon 1P: Vendor Central</a:t>
            </a:r>
            <a:endParaRPr lang="en-US" b="0" i="0" dirty="0">
              <a:solidFill>
                <a:srgbClr val="333333"/>
              </a:solidFill>
              <a:effectLst/>
              <a:latin typeface="Georgia" panose="02040502050405020303" pitchFamily="18" charset="0"/>
            </a:endParaRPr>
          </a:p>
          <a:p>
            <a:pPr algn="l">
              <a:buFont typeface="Wingdings" panose="05000000000000000000" pitchFamily="2" charset="2"/>
              <a:buChar char="Ø"/>
            </a:pPr>
            <a:r>
              <a:rPr lang="en-US" b="0" i="0" dirty="0">
                <a:solidFill>
                  <a:schemeClr val="tx1">
                    <a:lumMod val="95000"/>
                    <a:lumOff val="5000"/>
                  </a:schemeClr>
                </a:solidFill>
                <a:effectLst/>
                <a:latin typeface="Georgia" panose="02040502050405020303" pitchFamily="18" charset="0"/>
              </a:rPr>
              <a:t>A first-party relationship with Amazon means that you sell your products directly to Amazon. Amazon then sells those products to customers. Your role as the vendor is to fulfill purchase orders (PO) sent by Amazon and ship the product to Amazon. Then, Amazon takes control of the product by pricing it on the marketplace, selling it to customers and shipping it themselves. To be a 1P seller, you must be directly invited by Amazon.</a:t>
            </a:r>
          </a:p>
          <a:p>
            <a:pPr algn="l"/>
            <a:r>
              <a:rPr lang="en-US" b="1" i="0" dirty="0">
                <a:solidFill>
                  <a:schemeClr val="tx1">
                    <a:lumMod val="95000"/>
                    <a:lumOff val="5000"/>
                  </a:schemeClr>
                </a:solidFill>
                <a:effectLst/>
                <a:latin typeface="Georgia" panose="02040502050405020303" pitchFamily="18" charset="0"/>
              </a:rPr>
              <a:t>Amazon 3P: Seller Central</a:t>
            </a:r>
            <a:endParaRPr lang="en-US" b="0" i="0" dirty="0">
              <a:solidFill>
                <a:schemeClr val="tx1">
                  <a:lumMod val="95000"/>
                  <a:lumOff val="5000"/>
                </a:schemeClr>
              </a:solidFill>
              <a:effectLst/>
              <a:latin typeface="Georgia" panose="02040502050405020303" pitchFamily="18" charset="0"/>
            </a:endParaRPr>
          </a:p>
          <a:p>
            <a:pPr algn="l">
              <a:buFont typeface="Wingdings" panose="05000000000000000000" pitchFamily="2" charset="2"/>
              <a:buChar char="Ø"/>
            </a:pPr>
            <a:r>
              <a:rPr lang="en-US" b="0" i="0" dirty="0">
                <a:solidFill>
                  <a:schemeClr val="tx1">
                    <a:lumMod val="95000"/>
                    <a:lumOff val="5000"/>
                  </a:schemeClr>
                </a:solidFill>
                <a:effectLst/>
                <a:latin typeface="Georgia" panose="02040502050405020303" pitchFamily="18" charset="0"/>
              </a:rPr>
              <a:t>A third-party relationship with Amazon gives you much more control over selling your products on Amazon. In this arrangement, you sell your products directly to consumers on the Amazon marketplace. You have control over the advertising, marketing and other logistics of your products, including shipping. However, you are still able to use Amazon’s fulfillment by Amazon (FBA) shipping program to send your products to customers if you wish.</a:t>
            </a:r>
          </a:p>
          <a:p>
            <a:pPr algn="l"/>
            <a:endParaRPr lang="en-US" b="0" i="0" dirty="0">
              <a:solidFill>
                <a:srgbClr val="333333"/>
              </a:solidFill>
              <a:effectLst/>
              <a:latin typeface="Georgia" panose="02040502050405020303" pitchFamily="18" charset="0"/>
            </a:endParaRPr>
          </a:p>
          <a:p>
            <a:endParaRPr lang="en-IN" dirty="0"/>
          </a:p>
        </p:txBody>
      </p:sp>
    </p:spTree>
    <p:extLst>
      <p:ext uri="{BB962C8B-B14F-4D97-AF65-F5344CB8AC3E}">
        <p14:creationId xmlns:p14="http://schemas.microsoft.com/office/powerpoint/2010/main" val="196270283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6B04F27-66AB-241B-13FE-4C19E22AE1C1}"/>
              </a:ext>
            </a:extLst>
          </p:cNvPr>
          <p:cNvSpPr>
            <a:spLocks noGrp="1"/>
          </p:cNvSpPr>
          <p:nvPr>
            <p:ph type="title"/>
          </p:nvPr>
        </p:nvSpPr>
        <p:spPr/>
        <p:txBody>
          <a:bodyPr/>
          <a:lstStyle/>
          <a:p>
            <a:r>
              <a:rPr lang="en-IN" b="1" dirty="0"/>
              <a:t>Conditions-Revenue Recognition (AS-9)</a:t>
            </a:r>
          </a:p>
        </p:txBody>
      </p:sp>
      <p:sp>
        <p:nvSpPr>
          <p:cNvPr id="3" name="Content Placeholder 2">
            <a:extLst>
              <a:ext uri="{FF2B5EF4-FFF2-40B4-BE49-F238E27FC236}">
                <a16:creationId xmlns:a16="http://schemas.microsoft.com/office/drawing/2014/main" id="{F8A55392-C689-8B4D-91A7-BEF00E740BDD}"/>
              </a:ext>
            </a:extLst>
          </p:cNvPr>
          <p:cNvSpPr>
            <a:spLocks noGrp="1"/>
          </p:cNvSpPr>
          <p:nvPr>
            <p:ph idx="1"/>
          </p:nvPr>
        </p:nvSpPr>
        <p:spPr/>
        <p:txBody>
          <a:bodyPr>
            <a:normAutofit fontScale="92500"/>
          </a:bodyPr>
          <a:lstStyle/>
          <a:p>
            <a:r>
              <a:rPr lang="en-US" dirty="0"/>
              <a:t>All of the following conditions to be satisfied; </a:t>
            </a:r>
          </a:p>
          <a:p>
            <a:pPr>
              <a:buFont typeface="Wingdings" panose="05000000000000000000" pitchFamily="2" charset="2"/>
              <a:buChar char="Ø"/>
            </a:pPr>
            <a:r>
              <a:rPr lang="en-US" dirty="0"/>
              <a:t>All Significant risks and rewards of </a:t>
            </a:r>
            <a:r>
              <a:rPr lang="en-US" b="1" u="sng" dirty="0"/>
              <a:t>ownership </a:t>
            </a:r>
            <a:r>
              <a:rPr lang="en-US" dirty="0"/>
              <a:t>have been transferred to buyer for a price. </a:t>
            </a:r>
          </a:p>
          <a:p>
            <a:pPr>
              <a:buFont typeface="Wingdings" panose="05000000000000000000" pitchFamily="2" charset="2"/>
              <a:buChar char="Ø"/>
            </a:pPr>
            <a:r>
              <a:rPr lang="en-US" dirty="0"/>
              <a:t>Seller doesn’t retain any effective control of ownership over the goods.</a:t>
            </a:r>
          </a:p>
          <a:p>
            <a:pPr>
              <a:buFont typeface="Wingdings" panose="05000000000000000000" pitchFamily="2" charset="2"/>
              <a:buChar char="Ø"/>
            </a:pPr>
            <a:r>
              <a:rPr lang="en-US" dirty="0"/>
              <a:t> There is no significant uncertainty in collection of the amount of consideration.</a:t>
            </a:r>
          </a:p>
          <a:p>
            <a:pPr>
              <a:buFont typeface="Wingdings" panose="05000000000000000000" pitchFamily="2" charset="2"/>
              <a:buChar char="Ø"/>
            </a:pPr>
            <a:r>
              <a:rPr lang="en-US" dirty="0"/>
              <a:t> There is a reliable measurement of revenue consideration. </a:t>
            </a:r>
          </a:p>
          <a:p>
            <a:r>
              <a:rPr lang="en-US" b="1" dirty="0"/>
              <a:t>Rendering of Services</a:t>
            </a:r>
          </a:p>
          <a:p>
            <a:r>
              <a:rPr lang="en-US" dirty="0"/>
              <a:t> Completed service contract method; or Proportionate completion method</a:t>
            </a:r>
            <a:endParaRPr lang="en-IN" dirty="0"/>
          </a:p>
        </p:txBody>
      </p:sp>
    </p:spTree>
    <p:extLst>
      <p:ext uri="{BB962C8B-B14F-4D97-AF65-F5344CB8AC3E}">
        <p14:creationId xmlns:p14="http://schemas.microsoft.com/office/powerpoint/2010/main" val="91015900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5C799DE-3066-015F-DAE9-27BEF367EA96}"/>
              </a:ext>
            </a:extLst>
          </p:cNvPr>
          <p:cNvSpPr>
            <a:spLocks noGrp="1"/>
          </p:cNvSpPr>
          <p:nvPr>
            <p:ph type="title"/>
          </p:nvPr>
        </p:nvSpPr>
        <p:spPr/>
        <p:txBody>
          <a:bodyPr/>
          <a:lstStyle/>
          <a:p>
            <a:r>
              <a:rPr lang="en-IN" b="1" dirty="0"/>
              <a:t>Special Transactions-</a:t>
            </a:r>
            <a:r>
              <a:rPr lang="en-US" dirty="0"/>
              <a:t>Sale on Approval </a:t>
            </a:r>
            <a:br>
              <a:rPr lang="en-US" dirty="0"/>
            </a:br>
            <a:endParaRPr lang="en-IN" b="1" dirty="0"/>
          </a:p>
        </p:txBody>
      </p:sp>
      <p:sp>
        <p:nvSpPr>
          <p:cNvPr id="3" name="Content Placeholder 2">
            <a:extLst>
              <a:ext uri="{FF2B5EF4-FFF2-40B4-BE49-F238E27FC236}">
                <a16:creationId xmlns:a16="http://schemas.microsoft.com/office/drawing/2014/main" id="{5EFE4CBC-A2C0-B4CD-2450-409D5D00F7B4}"/>
              </a:ext>
            </a:extLst>
          </p:cNvPr>
          <p:cNvSpPr>
            <a:spLocks noGrp="1"/>
          </p:cNvSpPr>
          <p:nvPr>
            <p:ph idx="1"/>
          </p:nvPr>
        </p:nvSpPr>
        <p:spPr/>
        <p:txBody>
          <a:bodyPr>
            <a:normAutofit/>
          </a:bodyPr>
          <a:lstStyle/>
          <a:p>
            <a:pPr>
              <a:buFont typeface="Wingdings" panose="05000000000000000000" pitchFamily="2" charset="2"/>
              <a:buChar char="Ø"/>
            </a:pPr>
            <a:r>
              <a:rPr lang="en-US" b="0" i="0" dirty="0">
                <a:solidFill>
                  <a:srgbClr val="202124"/>
                </a:solidFill>
                <a:effectLst/>
                <a:latin typeface="Google Sans"/>
              </a:rPr>
              <a:t>Usually, when the goods are sold to the customer, they are immediately treated as sales and the revenue is recognized. However, when the goods are sold </a:t>
            </a:r>
            <a:r>
              <a:rPr lang="en-US" b="1" i="0" u="sng" dirty="0">
                <a:solidFill>
                  <a:srgbClr val="202124"/>
                </a:solidFill>
                <a:effectLst/>
                <a:latin typeface="Google Sans"/>
              </a:rPr>
              <a:t>on approval or return basis</a:t>
            </a:r>
            <a:r>
              <a:rPr lang="en-US" b="0" i="0" dirty="0">
                <a:solidFill>
                  <a:srgbClr val="202124"/>
                </a:solidFill>
                <a:effectLst/>
                <a:latin typeface="Google Sans"/>
              </a:rPr>
              <a:t> the accounting treatment is different. </a:t>
            </a:r>
            <a:r>
              <a:rPr lang="en-US" b="0" i="0" dirty="0">
                <a:solidFill>
                  <a:srgbClr val="040C28"/>
                </a:solidFill>
                <a:effectLst/>
                <a:latin typeface="Google Sans"/>
              </a:rPr>
              <a:t>The sale is recorded only when the goods are approved by the buyer</a:t>
            </a:r>
            <a:r>
              <a:rPr lang="en-US" b="0" i="0" dirty="0">
                <a:solidFill>
                  <a:srgbClr val="202124"/>
                </a:solidFill>
                <a:effectLst/>
                <a:latin typeface="Google Sans"/>
              </a:rPr>
              <a:t>.</a:t>
            </a:r>
            <a:endParaRPr lang="en-US" dirty="0"/>
          </a:p>
        </p:txBody>
      </p:sp>
    </p:spTree>
    <p:extLst>
      <p:ext uri="{BB962C8B-B14F-4D97-AF65-F5344CB8AC3E}">
        <p14:creationId xmlns:p14="http://schemas.microsoft.com/office/powerpoint/2010/main" val="386387380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48B1425-AC47-D5B8-0ED8-8BE1C04A5923}"/>
              </a:ext>
            </a:extLst>
          </p:cNvPr>
          <p:cNvSpPr>
            <a:spLocks noGrp="1"/>
          </p:cNvSpPr>
          <p:nvPr>
            <p:ph type="title"/>
          </p:nvPr>
        </p:nvSpPr>
        <p:spPr/>
        <p:txBody>
          <a:bodyPr/>
          <a:lstStyle/>
          <a:p>
            <a:r>
              <a:rPr lang="en-IN" b="1" dirty="0"/>
              <a:t>Special Transactions- </a:t>
            </a:r>
            <a:r>
              <a:rPr lang="en-US" dirty="0"/>
              <a:t>Guaranteed Sales</a:t>
            </a:r>
            <a:br>
              <a:rPr lang="en-US" dirty="0"/>
            </a:br>
            <a:endParaRPr lang="en-IN" dirty="0"/>
          </a:p>
        </p:txBody>
      </p:sp>
      <p:sp>
        <p:nvSpPr>
          <p:cNvPr id="3" name="Content Placeholder 2">
            <a:extLst>
              <a:ext uri="{FF2B5EF4-FFF2-40B4-BE49-F238E27FC236}">
                <a16:creationId xmlns:a16="http://schemas.microsoft.com/office/drawing/2014/main" id="{10567128-A2C9-D921-D640-557FC9B7FDF8}"/>
              </a:ext>
            </a:extLst>
          </p:cNvPr>
          <p:cNvSpPr>
            <a:spLocks noGrp="1"/>
          </p:cNvSpPr>
          <p:nvPr>
            <p:ph idx="1"/>
          </p:nvPr>
        </p:nvSpPr>
        <p:spPr/>
        <p:txBody>
          <a:bodyPr>
            <a:normAutofit lnSpcReduction="10000"/>
          </a:bodyPr>
          <a:lstStyle/>
          <a:p>
            <a:r>
              <a:rPr lang="en-US" b="0" i="0" dirty="0">
                <a:solidFill>
                  <a:srgbClr val="131316"/>
                </a:solidFill>
                <a:effectLst/>
                <a:latin typeface="Roboto" panose="02000000000000000000" pitchFamily="2" charset="0"/>
              </a:rPr>
              <a:t>In business, a guaranteed sale can have two different meanings. Retailers and other businesses may make a contractual agreement where the </a:t>
            </a:r>
            <a:r>
              <a:rPr lang="en-US" b="1" i="0" u="none" strike="noStrike" dirty="0">
                <a:solidFill>
                  <a:schemeClr val="tx1">
                    <a:lumMod val="95000"/>
                    <a:lumOff val="5000"/>
                  </a:schemeClr>
                </a:solidFill>
                <a:effectLst/>
                <a:latin typeface="Roboto" panose="02000000000000000000" pitchFamily="2" charset="0"/>
                <a:hlinkClick r:id="rId2">
                  <a:extLst>
                    <a:ext uri="{A12FA001-AC4F-418D-AE19-62706E023703}">
                      <ahyp:hlinkClr xmlns:ahyp="http://schemas.microsoft.com/office/drawing/2018/hyperlinkcolor" val="tx"/>
                    </a:ext>
                  </a:extLst>
                </a:hlinkClick>
              </a:rPr>
              <a:t>wholesaler</a:t>
            </a:r>
            <a:r>
              <a:rPr lang="en-US" b="0" i="0" dirty="0">
                <a:solidFill>
                  <a:srgbClr val="131316"/>
                </a:solidFill>
                <a:effectLst/>
                <a:latin typeface="Roboto" panose="02000000000000000000" pitchFamily="2" charset="0"/>
              </a:rPr>
              <a:t> or manufacturer agrees to take back unsold goods at the end of a given period. This allows them to avoid paying for merchandise they do not sell.</a:t>
            </a:r>
          </a:p>
          <a:p>
            <a:r>
              <a:rPr lang="en-US" b="0" i="0" dirty="0">
                <a:solidFill>
                  <a:srgbClr val="131316"/>
                </a:solidFill>
                <a:effectLst/>
                <a:latin typeface="Roboto" panose="02000000000000000000" pitchFamily="2" charset="0"/>
              </a:rPr>
              <a:t> Real estate agents can offer another kind of guaranteed sale; if a home doesn’t sell by a time designated in the contract, the agency or broker is required to buy it. For sellers, this offers some assurance that a home will sell, but it can come with some disadvantages.</a:t>
            </a:r>
          </a:p>
          <a:p>
            <a:endParaRPr lang="en-IN" dirty="0"/>
          </a:p>
        </p:txBody>
      </p:sp>
    </p:spTree>
    <p:extLst>
      <p:ext uri="{BB962C8B-B14F-4D97-AF65-F5344CB8AC3E}">
        <p14:creationId xmlns:p14="http://schemas.microsoft.com/office/powerpoint/2010/main" val="189597252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1C34B7-D608-64DF-EF82-E2196C12D9E8}"/>
              </a:ext>
            </a:extLst>
          </p:cNvPr>
          <p:cNvSpPr>
            <a:spLocks noGrp="1"/>
          </p:cNvSpPr>
          <p:nvPr>
            <p:ph type="title"/>
          </p:nvPr>
        </p:nvSpPr>
        <p:spPr/>
        <p:txBody>
          <a:bodyPr/>
          <a:lstStyle/>
          <a:p>
            <a:r>
              <a:rPr lang="en-IN" b="1" dirty="0"/>
              <a:t>Special Transactions- </a:t>
            </a:r>
            <a:r>
              <a:rPr lang="en-US" dirty="0"/>
              <a:t>Guaranteed Sales</a:t>
            </a:r>
            <a:endParaRPr lang="en-IN" dirty="0"/>
          </a:p>
        </p:txBody>
      </p:sp>
      <p:sp>
        <p:nvSpPr>
          <p:cNvPr id="3" name="Content Placeholder 2">
            <a:extLst>
              <a:ext uri="{FF2B5EF4-FFF2-40B4-BE49-F238E27FC236}">
                <a16:creationId xmlns:a16="http://schemas.microsoft.com/office/drawing/2014/main" id="{16276A1C-FDFE-6C8B-6A7B-21676201178F}"/>
              </a:ext>
            </a:extLst>
          </p:cNvPr>
          <p:cNvSpPr>
            <a:spLocks noGrp="1"/>
          </p:cNvSpPr>
          <p:nvPr>
            <p:ph idx="1"/>
          </p:nvPr>
        </p:nvSpPr>
        <p:spPr/>
        <p:txBody>
          <a:bodyPr/>
          <a:lstStyle/>
          <a:p>
            <a:r>
              <a:rPr lang="en-US" b="0" i="0" dirty="0">
                <a:solidFill>
                  <a:srgbClr val="131316"/>
                </a:solidFill>
                <a:effectLst/>
                <a:latin typeface="Roboto" panose="02000000000000000000" pitchFamily="2" charset="0"/>
              </a:rPr>
              <a:t>Guaranteed sale agreements are sometimes known as consignment sales. They can work in several ways. One option is for the manufacturer to send products without receiving payment. If the retailer can sell them, funds are sent to the manufacturer, less a small commission to compensate </a:t>
            </a:r>
            <a:r>
              <a:rPr lang="en-US" b="1" i="0" u="sng" dirty="0">
                <a:solidFill>
                  <a:srgbClr val="131316"/>
                </a:solidFill>
                <a:effectLst/>
                <a:latin typeface="Roboto" panose="02000000000000000000" pitchFamily="2" charset="0"/>
              </a:rPr>
              <a:t>for displaying and selling the products.</a:t>
            </a:r>
            <a:r>
              <a:rPr lang="en-US" b="0" i="0" dirty="0">
                <a:solidFill>
                  <a:srgbClr val="131316"/>
                </a:solidFill>
                <a:effectLst/>
                <a:latin typeface="Roboto" panose="02000000000000000000" pitchFamily="2" charset="0"/>
              </a:rPr>
              <a:t> This is most commonly seen with works of art, or crafts made by artisans who don’t produce high volumes of work.</a:t>
            </a:r>
            <a:endParaRPr lang="en-US" dirty="0"/>
          </a:p>
          <a:p>
            <a:endParaRPr lang="en-IN" dirty="0"/>
          </a:p>
        </p:txBody>
      </p:sp>
    </p:spTree>
    <p:extLst>
      <p:ext uri="{BB962C8B-B14F-4D97-AF65-F5344CB8AC3E}">
        <p14:creationId xmlns:p14="http://schemas.microsoft.com/office/powerpoint/2010/main" val="364494339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FF72C9F-60DD-3448-E975-6C37416C19C8}"/>
              </a:ext>
            </a:extLst>
          </p:cNvPr>
          <p:cNvSpPr>
            <a:spLocks noGrp="1"/>
          </p:cNvSpPr>
          <p:nvPr>
            <p:ph type="title"/>
          </p:nvPr>
        </p:nvSpPr>
        <p:spPr/>
        <p:txBody>
          <a:bodyPr/>
          <a:lstStyle/>
          <a:p>
            <a:r>
              <a:rPr lang="en-IN" b="1" dirty="0"/>
              <a:t>Special Transactions- </a:t>
            </a:r>
            <a:r>
              <a:rPr lang="en-US" dirty="0"/>
              <a:t>Warranty Sales </a:t>
            </a:r>
            <a:br>
              <a:rPr lang="en-US" dirty="0"/>
            </a:br>
            <a:endParaRPr lang="en-IN" dirty="0"/>
          </a:p>
        </p:txBody>
      </p:sp>
      <p:sp>
        <p:nvSpPr>
          <p:cNvPr id="3" name="Content Placeholder 2">
            <a:extLst>
              <a:ext uri="{FF2B5EF4-FFF2-40B4-BE49-F238E27FC236}">
                <a16:creationId xmlns:a16="http://schemas.microsoft.com/office/drawing/2014/main" id="{29FDEBB4-D355-2132-1274-D78B77F5753C}"/>
              </a:ext>
            </a:extLst>
          </p:cNvPr>
          <p:cNvSpPr>
            <a:spLocks noGrp="1"/>
          </p:cNvSpPr>
          <p:nvPr>
            <p:ph idx="1"/>
          </p:nvPr>
        </p:nvSpPr>
        <p:spPr/>
        <p:txBody>
          <a:bodyPr/>
          <a:lstStyle/>
          <a:p>
            <a:r>
              <a:rPr lang="en-US" b="0" i="0" dirty="0">
                <a:solidFill>
                  <a:schemeClr val="tx1">
                    <a:lumMod val="95000"/>
                    <a:lumOff val="5000"/>
                  </a:schemeClr>
                </a:solidFill>
                <a:effectLst/>
                <a:latin typeface="Poppins" panose="020B0502040204020203" pitchFamily="2" charset="0"/>
              </a:rPr>
              <a:t>The key to proper revenue recognition for warranties is to first determine if the warranty provides a service to the customer beyond the required agreed-upon specifications.</a:t>
            </a:r>
          </a:p>
          <a:p>
            <a:r>
              <a:rPr lang="en-US" b="0" i="0" dirty="0">
                <a:solidFill>
                  <a:schemeClr val="tx1">
                    <a:lumMod val="95000"/>
                    <a:lumOff val="5000"/>
                  </a:schemeClr>
                </a:solidFill>
                <a:effectLst/>
                <a:latin typeface="Poppins" panose="020B0502040204020203" pitchFamily="2" charset="0"/>
              </a:rPr>
              <a:t> Next, the seller or company must allocate the price to both the product and separate warranty obligation based on standalone prices.</a:t>
            </a:r>
            <a:endParaRPr lang="en-IN" dirty="0">
              <a:solidFill>
                <a:schemeClr val="tx1">
                  <a:lumMod val="95000"/>
                  <a:lumOff val="5000"/>
                </a:schemeClr>
              </a:solidFill>
            </a:endParaRPr>
          </a:p>
        </p:txBody>
      </p:sp>
    </p:spTree>
    <p:extLst>
      <p:ext uri="{BB962C8B-B14F-4D97-AF65-F5344CB8AC3E}">
        <p14:creationId xmlns:p14="http://schemas.microsoft.com/office/powerpoint/2010/main" val="159894706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F90AA5B-E46F-28DF-C8A6-C72E6740E931}"/>
              </a:ext>
            </a:extLst>
          </p:cNvPr>
          <p:cNvSpPr>
            <a:spLocks noGrp="1"/>
          </p:cNvSpPr>
          <p:nvPr>
            <p:ph type="title"/>
          </p:nvPr>
        </p:nvSpPr>
        <p:spPr/>
        <p:txBody>
          <a:bodyPr/>
          <a:lstStyle/>
          <a:p>
            <a:r>
              <a:rPr lang="en-IN" b="1" dirty="0"/>
              <a:t>Special Transactions- </a:t>
            </a:r>
            <a:r>
              <a:rPr lang="en-US" dirty="0"/>
              <a:t>Consignment Sales </a:t>
            </a:r>
            <a:br>
              <a:rPr lang="en-US" dirty="0"/>
            </a:br>
            <a:endParaRPr lang="en-IN" dirty="0"/>
          </a:p>
        </p:txBody>
      </p:sp>
      <p:sp>
        <p:nvSpPr>
          <p:cNvPr id="3" name="Content Placeholder 2">
            <a:extLst>
              <a:ext uri="{FF2B5EF4-FFF2-40B4-BE49-F238E27FC236}">
                <a16:creationId xmlns:a16="http://schemas.microsoft.com/office/drawing/2014/main" id="{143F0169-0F47-9202-32B2-B8A18E472564}"/>
              </a:ext>
            </a:extLst>
          </p:cNvPr>
          <p:cNvSpPr>
            <a:spLocks noGrp="1"/>
          </p:cNvSpPr>
          <p:nvPr>
            <p:ph idx="1"/>
          </p:nvPr>
        </p:nvSpPr>
        <p:spPr/>
        <p:txBody>
          <a:bodyPr/>
          <a:lstStyle/>
          <a:p>
            <a:r>
              <a:rPr lang="en-US" b="0" i="0" dirty="0">
                <a:solidFill>
                  <a:schemeClr val="tx1">
                    <a:lumMod val="95000"/>
                    <a:lumOff val="5000"/>
                  </a:schemeClr>
                </a:solidFill>
                <a:effectLst/>
                <a:latin typeface="arial" panose="020B0604020202020204" pitchFamily="34" charset="0"/>
              </a:rPr>
              <a:t>Consignment is a process whereby a person gives permission to another party to take care of their property and retains full ownership of the property until the item is sold to the final buyer. It is generally done during auctions, shipping, goods transfer, or putting something up for sale in a consignment store.</a:t>
            </a:r>
            <a:endParaRPr lang="en-IN" dirty="0">
              <a:solidFill>
                <a:schemeClr val="tx1">
                  <a:lumMod val="95000"/>
                  <a:lumOff val="5000"/>
                </a:schemeClr>
              </a:solidFill>
            </a:endParaRPr>
          </a:p>
        </p:txBody>
      </p:sp>
    </p:spTree>
    <p:extLst>
      <p:ext uri="{BB962C8B-B14F-4D97-AF65-F5344CB8AC3E}">
        <p14:creationId xmlns:p14="http://schemas.microsoft.com/office/powerpoint/2010/main" val="205433385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45BFEE0-7A59-A461-F7DD-D3F103354039}"/>
              </a:ext>
            </a:extLst>
          </p:cNvPr>
          <p:cNvSpPr>
            <a:spLocks noGrp="1"/>
          </p:cNvSpPr>
          <p:nvPr>
            <p:ph type="title"/>
          </p:nvPr>
        </p:nvSpPr>
        <p:spPr/>
        <p:txBody>
          <a:bodyPr/>
          <a:lstStyle/>
          <a:p>
            <a:r>
              <a:rPr lang="en-IN" b="1" dirty="0"/>
              <a:t>Special Transactions- </a:t>
            </a:r>
            <a:r>
              <a:rPr lang="en-US" dirty="0"/>
              <a:t>Revenue Swaps</a:t>
            </a:r>
            <a:br>
              <a:rPr lang="en-US" dirty="0"/>
            </a:br>
            <a:endParaRPr lang="en-IN" dirty="0"/>
          </a:p>
        </p:txBody>
      </p:sp>
      <p:sp>
        <p:nvSpPr>
          <p:cNvPr id="3" name="Content Placeholder 2">
            <a:extLst>
              <a:ext uri="{FF2B5EF4-FFF2-40B4-BE49-F238E27FC236}">
                <a16:creationId xmlns:a16="http://schemas.microsoft.com/office/drawing/2014/main" id="{E8AC81B4-7C94-7EC3-12EA-E22DB49FC98C}"/>
              </a:ext>
            </a:extLst>
          </p:cNvPr>
          <p:cNvSpPr>
            <a:spLocks noGrp="1"/>
          </p:cNvSpPr>
          <p:nvPr>
            <p:ph idx="1"/>
          </p:nvPr>
        </p:nvSpPr>
        <p:spPr/>
        <p:txBody>
          <a:bodyPr>
            <a:normAutofit fontScale="85000" lnSpcReduction="10000"/>
          </a:bodyPr>
          <a:lstStyle/>
          <a:p>
            <a:r>
              <a:rPr lang="en-US" dirty="0"/>
              <a:t>When goods or services are exchanged or swapped for goods or services which are of a similar nature and value, the exchange is not regarded as a transaction which generates revenue. This is often the case with commodities like oil or milk where suppliers exchange or swap inventories in various locations to fulfil demand on a timely basis in a particular location.</a:t>
            </a:r>
          </a:p>
          <a:p>
            <a:r>
              <a:rPr lang="en-US" dirty="0"/>
              <a:t> When goods are sold or services are rendered in exchange for dissimilar goods or services, the exchange is regarded as a transaction which generates revenue. </a:t>
            </a:r>
          </a:p>
          <a:p>
            <a:r>
              <a:rPr lang="en-US" dirty="0"/>
              <a:t>The revenue is measured at the fair value of the goods or services received, adjusted by the amount of any cash or cash equivalents transferred.</a:t>
            </a:r>
          </a:p>
          <a:p>
            <a:r>
              <a:rPr lang="en-US" dirty="0"/>
              <a:t> When the fair value of the goods or services received cannot be measured reliably, the revenue is measured at the fair value of the goods or services given up, adjusted by the amount of any cash or cash equivalents transferred. </a:t>
            </a:r>
            <a:endParaRPr lang="en-IN" dirty="0"/>
          </a:p>
        </p:txBody>
      </p:sp>
    </p:spTree>
    <p:extLst>
      <p:ext uri="{BB962C8B-B14F-4D97-AF65-F5344CB8AC3E}">
        <p14:creationId xmlns:p14="http://schemas.microsoft.com/office/powerpoint/2010/main" val="185440447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5E1685C-5DE5-BBB2-DABA-16B59B44E7C9}"/>
              </a:ext>
            </a:extLst>
          </p:cNvPr>
          <p:cNvSpPr>
            <a:spLocks noGrp="1"/>
          </p:cNvSpPr>
          <p:nvPr>
            <p:ph type="title"/>
          </p:nvPr>
        </p:nvSpPr>
        <p:spPr/>
        <p:txBody>
          <a:bodyPr/>
          <a:lstStyle/>
          <a:p>
            <a:r>
              <a:rPr lang="en-IN" b="1" dirty="0"/>
              <a:t>Special Transactions- </a:t>
            </a:r>
            <a:r>
              <a:rPr lang="en-US" dirty="0"/>
              <a:t>Repo Arrangements </a:t>
            </a:r>
            <a:br>
              <a:rPr lang="en-US" dirty="0"/>
            </a:br>
            <a:endParaRPr lang="en-IN" dirty="0"/>
          </a:p>
        </p:txBody>
      </p:sp>
      <p:sp>
        <p:nvSpPr>
          <p:cNvPr id="3" name="Content Placeholder 2">
            <a:extLst>
              <a:ext uri="{FF2B5EF4-FFF2-40B4-BE49-F238E27FC236}">
                <a16:creationId xmlns:a16="http://schemas.microsoft.com/office/drawing/2014/main" id="{F227AB7B-C684-D04D-EE60-3AC6179CAB43}"/>
              </a:ext>
            </a:extLst>
          </p:cNvPr>
          <p:cNvSpPr>
            <a:spLocks noGrp="1"/>
          </p:cNvSpPr>
          <p:nvPr>
            <p:ph idx="1"/>
          </p:nvPr>
        </p:nvSpPr>
        <p:spPr/>
        <p:txBody>
          <a:bodyPr>
            <a:normAutofit fontScale="85000" lnSpcReduction="20000"/>
          </a:bodyPr>
          <a:lstStyle/>
          <a:p>
            <a:r>
              <a:rPr lang="en-US" b="1" i="0" dirty="0">
                <a:solidFill>
                  <a:schemeClr val="tx1">
                    <a:lumMod val="95000"/>
                    <a:lumOff val="5000"/>
                  </a:schemeClr>
                </a:solidFill>
                <a:effectLst/>
                <a:latin typeface="Faustina"/>
              </a:rPr>
              <a:t>Under IND AS-18</a:t>
            </a:r>
            <a:r>
              <a:rPr lang="en-US" b="0" i="0" dirty="0">
                <a:solidFill>
                  <a:schemeClr val="tx1">
                    <a:lumMod val="95000"/>
                    <a:lumOff val="5000"/>
                  </a:schemeClr>
                </a:solidFill>
                <a:effectLst/>
                <a:latin typeface="Faustina"/>
              </a:rPr>
              <a:t>, the recognition criteria are applied to two or more transactions together when they are linked in such a way that the commercial effect cannot be understood without reference to the series of transactions as a whole. For example, an enterprise may sell goods and, at the same time, enter into a separate agreement to repurchase the goods at a later date, thus negating the substantive effect of the transaction; in such a case, the two transactions are dealt with together. </a:t>
            </a:r>
            <a:r>
              <a:rPr lang="en-US" b="1" i="0" dirty="0">
                <a:solidFill>
                  <a:schemeClr val="tx1">
                    <a:lumMod val="95000"/>
                    <a:lumOff val="5000"/>
                  </a:schemeClr>
                </a:solidFill>
                <a:effectLst/>
                <a:latin typeface="Faustina"/>
              </a:rPr>
              <a:t>AS-9 too in the case of repo arrangements requires that such transactions should be recorded as financing arrangements; the resulting cash inflow is not revenue and should therefore not be recognized as revenue. </a:t>
            </a:r>
            <a:endParaRPr lang="en-US" b="1" dirty="0">
              <a:solidFill>
                <a:schemeClr val="tx1">
                  <a:lumMod val="95000"/>
                  <a:lumOff val="5000"/>
                </a:schemeClr>
              </a:solidFill>
              <a:latin typeface="Faustina"/>
            </a:endParaRPr>
          </a:p>
          <a:p>
            <a:r>
              <a:rPr lang="en-US" b="0" i="0" dirty="0">
                <a:solidFill>
                  <a:srgbClr val="111111"/>
                </a:solidFill>
                <a:effectLst/>
                <a:latin typeface="SourceSansPro"/>
              </a:rPr>
              <a:t>A repurchase agreement (repo) is a form of short-term borrowing for dealers in </a:t>
            </a:r>
            <a:r>
              <a:rPr lang="en-US" b="0" i="0" u="sng" dirty="0">
                <a:solidFill>
                  <a:schemeClr val="tx1">
                    <a:lumMod val="95000"/>
                    <a:lumOff val="5000"/>
                  </a:schemeClr>
                </a:solidFill>
                <a:effectLst/>
                <a:latin typeface="SourceSansPro"/>
                <a:hlinkClick r:id="rId2">
                  <a:extLst>
                    <a:ext uri="{A12FA001-AC4F-418D-AE19-62706E023703}">
                      <ahyp:hlinkClr xmlns:ahyp="http://schemas.microsoft.com/office/drawing/2018/hyperlinkcolor" val="tx"/>
                    </a:ext>
                  </a:extLst>
                </a:hlinkClick>
              </a:rPr>
              <a:t>government securities</a:t>
            </a:r>
            <a:r>
              <a:rPr lang="en-US" b="0" i="0" dirty="0">
                <a:solidFill>
                  <a:srgbClr val="111111"/>
                </a:solidFill>
                <a:effectLst/>
                <a:latin typeface="SourceSansPro"/>
              </a:rPr>
              <a:t>. In the case of a repo, a dealer sells government securities to </a:t>
            </a:r>
            <a:r>
              <a:rPr lang="en-US" b="0" i="0" u="sng" dirty="0">
                <a:solidFill>
                  <a:schemeClr val="bg2">
                    <a:lumMod val="10000"/>
                  </a:schemeClr>
                </a:solidFill>
                <a:effectLst/>
                <a:latin typeface="SourceSansPro"/>
                <a:hlinkClick r:id="rId3">
                  <a:extLst>
                    <a:ext uri="{A12FA001-AC4F-418D-AE19-62706E023703}">
                      <ahyp:hlinkClr xmlns:ahyp="http://schemas.microsoft.com/office/drawing/2018/hyperlinkcolor" val="tx"/>
                    </a:ext>
                  </a:extLst>
                </a:hlinkClick>
              </a:rPr>
              <a:t>investors</a:t>
            </a:r>
            <a:r>
              <a:rPr lang="en-US" b="0" i="0" dirty="0">
                <a:solidFill>
                  <a:srgbClr val="111111"/>
                </a:solidFill>
                <a:effectLst/>
                <a:latin typeface="SourceSansPro"/>
              </a:rPr>
              <a:t>, usually on an overnight basis, and buys them back the following day at a slightly higher price. That small difference in price is the implicit overnight interest rate. Repos are typically used to raise short-term </a:t>
            </a:r>
            <a:r>
              <a:rPr lang="en-US" b="0" i="0" u="sng" dirty="0">
                <a:solidFill>
                  <a:schemeClr val="tx1">
                    <a:lumMod val="95000"/>
                    <a:lumOff val="5000"/>
                  </a:schemeClr>
                </a:solidFill>
                <a:effectLst/>
                <a:latin typeface="SourceSansPro"/>
                <a:hlinkClick r:id="rId4">
                  <a:extLst>
                    <a:ext uri="{A12FA001-AC4F-418D-AE19-62706E023703}">
                      <ahyp:hlinkClr xmlns:ahyp="http://schemas.microsoft.com/office/drawing/2018/hyperlinkcolor" val="tx"/>
                    </a:ext>
                  </a:extLst>
                </a:hlinkClick>
              </a:rPr>
              <a:t>capital</a:t>
            </a:r>
            <a:r>
              <a:rPr lang="en-US" b="0" i="0" dirty="0">
                <a:solidFill>
                  <a:srgbClr val="111111"/>
                </a:solidFill>
                <a:effectLst/>
                <a:latin typeface="SourceSansPro"/>
              </a:rPr>
              <a:t>. They are also a common tool of central bank </a:t>
            </a:r>
            <a:r>
              <a:rPr lang="en-US" b="0" i="0" u="sng" dirty="0">
                <a:solidFill>
                  <a:schemeClr val="tx1">
                    <a:lumMod val="95000"/>
                    <a:lumOff val="5000"/>
                  </a:schemeClr>
                </a:solidFill>
                <a:effectLst/>
                <a:latin typeface="SourceSansPro"/>
                <a:hlinkClick r:id="rId5">
                  <a:extLst>
                    <a:ext uri="{A12FA001-AC4F-418D-AE19-62706E023703}">
                      <ahyp:hlinkClr xmlns:ahyp="http://schemas.microsoft.com/office/drawing/2018/hyperlinkcolor" val="tx"/>
                    </a:ext>
                  </a:extLst>
                </a:hlinkClick>
              </a:rPr>
              <a:t>open market operations</a:t>
            </a:r>
            <a:r>
              <a:rPr lang="en-US" b="0" i="0" dirty="0">
                <a:solidFill>
                  <a:srgbClr val="111111"/>
                </a:solidFill>
                <a:effectLst/>
                <a:latin typeface="SourceSansPro"/>
              </a:rPr>
              <a:t>.</a:t>
            </a:r>
            <a:endParaRPr lang="en-IN" dirty="0"/>
          </a:p>
        </p:txBody>
      </p:sp>
    </p:spTree>
    <p:extLst>
      <p:ext uri="{BB962C8B-B14F-4D97-AF65-F5344CB8AC3E}">
        <p14:creationId xmlns:p14="http://schemas.microsoft.com/office/powerpoint/2010/main" val="51896837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D3B602D-0F20-87AB-2ECB-A1422EC6C2C7}"/>
              </a:ext>
            </a:extLst>
          </p:cNvPr>
          <p:cNvSpPr>
            <a:spLocks noGrp="1"/>
          </p:cNvSpPr>
          <p:nvPr>
            <p:ph type="title"/>
          </p:nvPr>
        </p:nvSpPr>
        <p:spPr>
          <a:xfrm>
            <a:off x="838200" y="335628"/>
            <a:ext cx="10515600" cy="1325563"/>
          </a:xfrm>
        </p:spPr>
        <p:txBody>
          <a:bodyPr/>
          <a:lstStyle/>
          <a:p>
            <a:r>
              <a:rPr lang="en-US" b="1" dirty="0"/>
              <a:t>What is Revenue </a:t>
            </a:r>
            <a:endParaRPr lang="en-IN" b="1" dirty="0"/>
          </a:p>
        </p:txBody>
      </p:sp>
      <p:sp>
        <p:nvSpPr>
          <p:cNvPr id="3" name="Content Placeholder 2">
            <a:extLst>
              <a:ext uri="{FF2B5EF4-FFF2-40B4-BE49-F238E27FC236}">
                <a16:creationId xmlns:a16="http://schemas.microsoft.com/office/drawing/2014/main" id="{1F67231B-70B8-C84A-ED82-F7DD76C26775}"/>
              </a:ext>
            </a:extLst>
          </p:cNvPr>
          <p:cNvSpPr>
            <a:spLocks noGrp="1"/>
          </p:cNvSpPr>
          <p:nvPr>
            <p:ph idx="1"/>
          </p:nvPr>
        </p:nvSpPr>
        <p:spPr/>
        <p:txBody>
          <a:bodyPr>
            <a:normAutofit lnSpcReduction="10000"/>
          </a:bodyPr>
          <a:lstStyle/>
          <a:p>
            <a:r>
              <a:rPr lang="en-US" dirty="0"/>
              <a:t>Revenue means </a:t>
            </a:r>
            <a:r>
              <a:rPr lang="en-US" b="1" dirty="0"/>
              <a:t>gross inflow </a:t>
            </a:r>
            <a:r>
              <a:rPr lang="en-US" dirty="0"/>
              <a:t>of cash, receivable, </a:t>
            </a:r>
            <a:r>
              <a:rPr lang="en-US" b="1" dirty="0"/>
              <a:t>or other consideration </a:t>
            </a:r>
            <a:r>
              <a:rPr lang="en-US" dirty="0"/>
              <a:t>arising in the ordinary activities of enterprise such as;</a:t>
            </a:r>
          </a:p>
          <a:p>
            <a:r>
              <a:rPr lang="en-US" b="0" i="0" dirty="0">
                <a:solidFill>
                  <a:srgbClr val="040C28"/>
                </a:solidFill>
                <a:effectLst/>
                <a:latin typeface="Google Sans"/>
              </a:rPr>
              <a:t>Revenue</a:t>
            </a:r>
            <a:r>
              <a:rPr lang="en-US" b="0" i="0" dirty="0">
                <a:solidFill>
                  <a:srgbClr val="202124"/>
                </a:solidFill>
                <a:effectLst/>
                <a:latin typeface="Google Sans"/>
              </a:rPr>
              <a:t> -is the gross inflow of economic benefits or service potential during the reporting period when those inflows result in an increase in net assets/equity, other than increases relating to contributions from owners.</a:t>
            </a:r>
            <a:endParaRPr lang="en-US" dirty="0"/>
          </a:p>
          <a:p>
            <a:pPr>
              <a:buFont typeface="Wingdings" panose="05000000000000000000" pitchFamily="2" charset="2"/>
              <a:buChar char="Ø"/>
            </a:pPr>
            <a:r>
              <a:rPr lang="en-US" dirty="0"/>
              <a:t> Sale of goods</a:t>
            </a:r>
          </a:p>
          <a:p>
            <a:pPr>
              <a:buFont typeface="Wingdings" panose="05000000000000000000" pitchFamily="2" charset="2"/>
              <a:buChar char="Ø"/>
            </a:pPr>
            <a:r>
              <a:rPr lang="en-US" dirty="0"/>
              <a:t> Rendering the services</a:t>
            </a:r>
          </a:p>
          <a:p>
            <a:pPr>
              <a:buFont typeface="Wingdings" panose="05000000000000000000" pitchFamily="2" charset="2"/>
              <a:buChar char="Ø"/>
            </a:pPr>
            <a:r>
              <a:rPr lang="en-US" dirty="0"/>
              <a:t> Use of </a:t>
            </a:r>
            <a:r>
              <a:rPr lang="en-US" b="1" dirty="0"/>
              <a:t>enterprises resources by others </a:t>
            </a:r>
            <a:r>
              <a:rPr lang="en-US" dirty="0"/>
              <a:t>yielding interest, dividend and royalties</a:t>
            </a:r>
          </a:p>
          <a:p>
            <a:endParaRPr lang="en-US" dirty="0"/>
          </a:p>
          <a:p>
            <a:endParaRPr lang="en-IN" dirty="0"/>
          </a:p>
        </p:txBody>
      </p:sp>
    </p:spTree>
    <p:extLst>
      <p:ext uri="{BB962C8B-B14F-4D97-AF65-F5344CB8AC3E}">
        <p14:creationId xmlns:p14="http://schemas.microsoft.com/office/powerpoint/2010/main" val="80311294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0262D25-5778-6834-FEB5-A25AA9551D66}"/>
              </a:ext>
            </a:extLst>
          </p:cNvPr>
          <p:cNvSpPr>
            <a:spLocks noGrp="1"/>
          </p:cNvSpPr>
          <p:nvPr>
            <p:ph type="title"/>
          </p:nvPr>
        </p:nvSpPr>
        <p:spPr/>
        <p:txBody>
          <a:bodyPr/>
          <a:lstStyle/>
          <a:p>
            <a:r>
              <a:rPr lang="en-IN" b="1" dirty="0"/>
              <a:t>Special Transactions- </a:t>
            </a:r>
            <a:r>
              <a:rPr lang="en-US" dirty="0"/>
              <a:t>DEPB Credit</a:t>
            </a:r>
            <a:br>
              <a:rPr lang="en-US" dirty="0"/>
            </a:br>
            <a:endParaRPr lang="en-IN" dirty="0"/>
          </a:p>
        </p:txBody>
      </p:sp>
      <p:sp>
        <p:nvSpPr>
          <p:cNvPr id="3" name="Content Placeholder 2">
            <a:extLst>
              <a:ext uri="{FF2B5EF4-FFF2-40B4-BE49-F238E27FC236}">
                <a16:creationId xmlns:a16="http://schemas.microsoft.com/office/drawing/2014/main" id="{D8FB62BE-15E3-6A96-BB14-2B7DC6099BF7}"/>
              </a:ext>
            </a:extLst>
          </p:cNvPr>
          <p:cNvSpPr>
            <a:spLocks noGrp="1"/>
          </p:cNvSpPr>
          <p:nvPr>
            <p:ph idx="1"/>
          </p:nvPr>
        </p:nvSpPr>
        <p:spPr/>
        <p:txBody>
          <a:bodyPr>
            <a:normAutofit fontScale="77500" lnSpcReduction="20000"/>
          </a:bodyPr>
          <a:lstStyle/>
          <a:p>
            <a:r>
              <a:rPr lang="en-US" b="0" i="0" dirty="0">
                <a:solidFill>
                  <a:schemeClr val="tx1">
                    <a:lumMod val="95000"/>
                    <a:lumOff val="5000"/>
                  </a:schemeClr>
                </a:solidFill>
                <a:effectLst/>
                <a:latin typeface="Faustina"/>
              </a:rPr>
              <a:t>As per a recent ICAI opinion, the benefit of DEPB should be </a:t>
            </a:r>
            <a:r>
              <a:rPr lang="en-US" b="0" i="0" dirty="0" err="1">
                <a:solidFill>
                  <a:schemeClr val="tx1">
                    <a:lumMod val="95000"/>
                    <a:lumOff val="5000"/>
                  </a:schemeClr>
                </a:solidFill>
                <a:effectLst/>
                <a:latin typeface="Faustina"/>
              </a:rPr>
              <a:t>recognised</a:t>
            </a:r>
            <a:r>
              <a:rPr lang="en-US" b="0" i="0" dirty="0">
                <a:solidFill>
                  <a:schemeClr val="tx1">
                    <a:lumMod val="95000"/>
                    <a:lumOff val="5000"/>
                  </a:schemeClr>
                </a:solidFill>
                <a:effectLst/>
                <a:latin typeface="Faustina"/>
              </a:rPr>
              <a:t> in the year of export itself (provided no uncertainty exists). This is on the basis of matching concept.</a:t>
            </a:r>
          </a:p>
          <a:p>
            <a:r>
              <a:rPr lang="en-US" b="0" i="0" dirty="0">
                <a:solidFill>
                  <a:schemeClr val="tx1">
                    <a:lumMod val="95000"/>
                    <a:lumOff val="5000"/>
                  </a:schemeClr>
                </a:solidFill>
                <a:effectLst/>
                <a:latin typeface="Faustina"/>
              </a:rPr>
              <a:t> The activity of export results in an entitlement of DEPB credit and accordingly, </a:t>
            </a:r>
            <a:r>
              <a:rPr lang="en-US" b="1" i="0" dirty="0">
                <a:solidFill>
                  <a:schemeClr val="tx1">
                    <a:lumMod val="95000"/>
                    <a:lumOff val="5000"/>
                  </a:schemeClr>
                </a:solidFill>
                <a:effectLst/>
                <a:latin typeface="Faustina"/>
              </a:rPr>
              <a:t>this credit cannot be related to duty payable at the time of subsequent imports</a:t>
            </a:r>
            <a:r>
              <a:rPr lang="en-US" b="0" i="0" dirty="0">
                <a:solidFill>
                  <a:schemeClr val="tx1">
                    <a:lumMod val="95000"/>
                    <a:lumOff val="5000"/>
                  </a:schemeClr>
                </a:solidFill>
                <a:effectLst/>
                <a:latin typeface="Faustina"/>
              </a:rPr>
              <a:t>.</a:t>
            </a:r>
          </a:p>
          <a:p>
            <a:r>
              <a:rPr lang="en-US" b="0" i="0" dirty="0">
                <a:solidFill>
                  <a:schemeClr val="tx1">
                    <a:lumMod val="95000"/>
                    <a:lumOff val="5000"/>
                  </a:schemeClr>
                </a:solidFill>
                <a:effectLst/>
                <a:latin typeface="Faustina"/>
              </a:rPr>
              <a:t> At the time of subsequent imports, the full duty payable on such imports would form part of cost of purchase which is paid partly or fully by way of adjustment of DEPB credit.</a:t>
            </a:r>
          </a:p>
          <a:p>
            <a:r>
              <a:rPr lang="en-US" b="0" i="0" dirty="0">
                <a:solidFill>
                  <a:schemeClr val="tx1">
                    <a:lumMod val="95000"/>
                    <a:lumOff val="5000"/>
                  </a:schemeClr>
                </a:solidFill>
                <a:effectLst/>
                <a:latin typeface="Faustina"/>
              </a:rPr>
              <a:t> The export benefit should be booked separately as revenue by creating claim against it on the asset side.</a:t>
            </a:r>
          </a:p>
          <a:p>
            <a:r>
              <a:rPr lang="en-US" b="0" i="0" dirty="0">
                <a:solidFill>
                  <a:schemeClr val="tx1">
                    <a:lumMod val="95000"/>
                    <a:lumOff val="5000"/>
                  </a:schemeClr>
                </a:solidFill>
                <a:effectLst/>
                <a:latin typeface="Faustina"/>
              </a:rPr>
              <a:t> Accordingly, the cost of purchase of material subsequent to exports should be valued at full cost; including the import duty </a:t>
            </a:r>
            <a:r>
              <a:rPr lang="en-US" b="0" i="0" dirty="0" err="1">
                <a:solidFill>
                  <a:schemeClr val="tx1">
                    <a:lumMod val="95000"/>
                    <a:lumOff val="5000"/>
                  </a:schemeClr>
                </a:solidFill>
                <a:effectLst/>
                <a:latin typeface="Faustina"/>
              </a:rPr>
              <a:t>saved,i</a:t>
            </a:r>
            <a:r>
              <a:rPr lang="en-US" b="0" i="0" dirty="0">
                <a:solidFill>
                  <a:schemeClr val="tx1">
                    <a:lumMod val="95000"/>
                    <a:lumOff val="5000"/>
                  </a:schemeClr>
                </a:solidFill>
                <a:effectLst/>
                <a:latin typeface="Faustina"/>
              </a:rPr>
              <a:t>. </a:t>
            </a:r>
            <a:r>
              <a:rPr lang="en-US" b="0" i="1" dirty="0">
                <a:solidFill>
                  <a:schemeClr val="tx1">
                    <a:lumMod val="95000"/>
                    <a:lumOff val="5000"/>
                  </a:schemeClr>
                </a:solidFill>
                <a:effectLst/>
                <a:latin typeface="Faustina"/>
              </a:rPr>
              <a:t>e.</a:t>
            </a:r>
            <a:r>
              <a:rPr lang="en-US" b="0" i="0" dirty="0">
                <a:solidFill>
                  <a:schemeClr val="tx1">
                    <a:lumMod val="95000"/>
                    <a:lumOff val="5000"/>
                  </a:schemeClr>
                </a:solidFill>
                <a:effectLst/>
                <a:latin typeface="Faustina"/>
              </a:rPr>
              <a:t> full customs duty should be loaded irrespective of its payment in cash or payment by utilization of DEPB credit.</a:t>
            </a:r>
          </a:p>
          <a:p>
            <a:r>
              <a:rPr lang="en-US" b="0" i="0" dirty="0">
                <a:solidFill>
                  <a:schemeClr val="tx1">
                    <a:lumMod val="95000"/>
                    <a:lumOff val="5000"/>
                  </a:schemeClr>
                </a:solidFill>
                <a:effectLst/>
                <a:latin typeface="Faustina"/>
              </a:rPr>
              <a:t> In case DEPB credit is held for sale, the treatment of DEPB credit would be similar to the treatment when it is intended to be utilized for imports. However, significant uncertainty regarding the amount of consideration </a:t>
            </a:r>
            <a:r>
              <a:rPr lang="en-US" b="0" i="0" dirty="0" err="1">
                <a:solidFill>
                  <a:schemeClr val="tx1">
                    <a:lumMod val="95000"/>
                    <a:lumOff val="5000"/>
                  </a:schemeClr>
                </a:solidFill>
                <a:effectLst/>
                <a:latin typeface="Faustina"/>
              </a:rPr>
              <a:t>realisable</a:t>
            </a:r>
            <a:r>
              <a:rPr lang="en-US" b="0" i="0" dirty="0">
                <a:solidFill>
                  <a:schemeClr val="tx1">
                    <a:lumMod val="95000"/>
                    <a:lumOff val="5000"/>
                  </a:schemeClr>
                </a:solidFill>
                <a:effectLst/>
                <a:latin typeface="Faustina"/>
              </a:rPr>
              <a:t> and uncertainty regarding its ultimate collection would be taken into account.</a:t>
            </a:r>
          </a:p>
          <a:p>
            <a:endParaRPr lang="en-IN" dirty="0"/>
          </a:p>
        </p:txBody>
      </p:sp>
    </p:spTree>
    <p:extLst>
      <p:ext uri="{BB962C8B-B14F-4D97-AF65-F5344CB8AC3E}">
        <p14:creationId xmlns:p14="http://schemas.microsoft.com/office/powerpoint/2010/main" val="274984999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D8708A4-5A42-A5C8-AF1A-985E6B37DACC}"/>
              </a:ext>
            </a:extLst>
          </p:cNvPr>
          <p:cNvSpPr>
            <a:spLocks noGrp="1"/>
          </p:cNvSpPr>
          <p:nvPr>
            <p:ph type="title"/>
          </p:nvPr>
        </p:nvSpPr>
        <p:spPr/>
        <p:txBody>
          <a:bodyPr/>
          <a:lstStyle/>
          <a:p>
            <a:r>
              <a:rPr lang="en-IN" b="1" dirty="0"/>
              <a:t>Special Transactions- </a:t>
            </a:r>
            <a:r>
              <a:rPr lang="en-US" dirty="0"/>
              <a:t>Installment Sales </a:t>
            </a:r>
            <a:br>
              <a:rPr lang="en-IN" dirty="0"/>
            </a:br>
            <a:endParaRPr lang="en-IN" dirty="0"/>
          </a:p>
        </p:txBody>
      </p:sp>
      <p:sp>
        <p:nvSpPr>
          <p:cNvPr id="3" name="Content Placeholder 2">
            <a:extLst>
              <a:ext uri="{FF2B5EF4-FFF2-40B4-BE49-F238E27FC236}">
                <a16:creationId xmlns:a16="http://schemas.microsoft.com/office/drawing/2014/main" id="{4CFB7CEB-36DC-67C1-4D7D-99D380F13DDA}"/>
              </a:ext>
            </a:extLst>
          </p:cNvPr>
          <p:cNvSpPr>
            <a:spLocks noGrp="1"/>
          </p:cNvSpPr>
          <p:nvPr>
            <p:ph idx="1"/>
          </p:nvPr>
        </p:nvSpPr>
        <p:spPr/>
        <p:txBody>
          <a:bodyPr>
            <a:normAutofit lnSpcReduction="10000"/>
          </a:bodyPr>
          <a:lstStyle/>
          <a:p>
            <a:pPr algn="l"/>
            <a:r>
              <a:rPr lang="en-US" b="0" i="0" dirty="0">
                <a:solidFill>
                  <a:srgbClr val="57595D"/>
                </a:solidFill>
                <a:effectLst/>
                <a:latin typeface="Open Sans" panose="020B0606030504020204" pitchFamily="34" charset="0"/>
              </a:rPr>
              <a:t>The installment sales method of </a:t>
            </a:r>
            <a:r>
              <a:rPr lang="en-US" b="0" i="0" u="none" strike="noStrike" dirty="0">
                <a:solidFill>
                  <a:schemeClr val="tx1">
                    <a:lumMod val="95000"/>
                    <a:lumOff val="5000"/>
                  </a:schemeClr>
                </a:solidFill>
                <a:effectLst/>
                <a:latin typeface="Open Sans" panose="020B0606030504020204" pitchFamily="34" charset="0"/>
                <a:hlinkClick r:id="rId2">
                  <a:extLst>
                    <a:ext uri="{A12FA001-AC4F-418D-AE19-62706E023703}">
                      <ahyp:hlinkClr xmlns:ahyp="http://schemas.microsoft.com/office/drawing/2018/hyperlinkcolor" val="tx"/>
                    </a:ext>
                  </a:extLst>
                </a:hlinkClick>
              </a:rPr>
              <a:t>revenue recognition</a:t>
            </a:r>
            <a:r>
              <a:rPr lang="en-US" b="0" i="0" dirty="0">
                <a:solidFill>
                  <a:schemeClr val="tx1">
                    <a:lumMod val="95000"/>
                    <a:lumOff val="5000"/>
                  </a:schemeClr>
                </a:solidFill>
                <a:effectLst/>
                <a:latin typeface="Open Sans" panose="020B0606030504020204" pitchFamily="34" charset="0"/>
              </a:rPr>
              <a:t> </a:t>
            </a:r>
            <a:r>
              <a:rPr lang="en-US" b="0" i="0" dirty="0">
                <a:solidFill>
                  <a:srgbClr val="57595D"/>
                </a:solidFill>
                <a:effectLst/>
                <a:latin typeface="Open Sans" panose="020B0606030504020204" pitchFamily="34" charset="0"/>
              </a:rPr>
              <a:t>defers revenue recognition until cash from the sale is received. Therefore, the installment sales method is a conservative method of revenue recognition as revenue is not immediately recognized at the </a:t>
            </a:r>
            <a:r>
              <a:rPr lang="en-US" b="0" i="0" u="none" strike="noStrike" dirty="0">
                <a:solidFill>
                  <a:schemeClr val="tx1">
                    <a:lumMod val="95000"/>
                    <a:lumOff val="5000"/>
                  </a:schemeClr>
                </a:solidFill>
                <a:effectLst/>
                <a:latin typeface="Open Sans" panose="020B0606030504020204" pitchFamily="34" charset="0"/>
                <a:hlinkClick r:id="rId3">
                  <a:extLst>
                    <a:ext uri="{A12FA001-AC4F-418D-AE19-62706E023703}">
                      <ahyp:hlinkClr xmlns:ahyp="http://schemas.microsoft.com/office/drawing/2018/hyperlinkcolor" val="tx"/>
                    </a:ext>
                  </a:extLst>
                </a:hlinkClick>
              </a:rPr>
              <a:t>point of sale</a:t>
            </a:r>
            <a:r>
              <a:rPr lang="en-US" b="0" i="0" dirty="0">
                <a:solidFill>
                  <a:srgbClr val="57595D"/>
                </a:solidFill>
                <a:effectLst/>
                <a:latin typeface="Open Sans" panose="020B0606030504020204" pitchFamily="34" charset="0"/>
              </a:rPr>
              <a:t>.</a:t>
            </a:r>
          </a:p>
          <a:p>
            <a:pPr algn="l"/>
            <a:r>
              <a:rPr lang="en-US" b="0" i="0" dirty="0">
                <a:solidFill>
                  <a:srgbClr val="57595D"/>
                </a:solidFill>
                <a:effectLst/>
                <a:latin typeface="Open Sans" panose="020B0606030504020204" pitchFamily="34" charset="0"/>
              </a:rPr>
              <a:t>The installment sales method is only applied in situations where ownership is not fully transferred at the time of sale. In addition, the method is used when there is a degree of uncertainty over the amount that will be collected (therefore, it would be inappropriate to recognize all revenue at the time of sale).</a:t>
            </a:r>
          </a:p>
          <a:p>
            <a:endParaRPr lang="en-IN" dirty="0"/>
          </a:p>
        </p:txBody>
      </p:sp>
    </p:spTree>
    <p:extLst>
      <p:ext uri="{BB962C8B-B14F-4D97-AF65-F5344CB8AC3E}">
        <p14:creationId xmlns:p14="http://schemas.microsoft.com/office/powerpoint/2010/main" val="378612854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EDC2639-6EB6-DFC3-E9CA-F9B08FFE127F}"/>
              </a:ext>
            </a:extLst>
          </p:cNvPr>
          <p:cNvSpPr>
            <a:spLocks noGrp="1"/>
          </p:cNvSpPr>
          <p:nvPr>
            <p:ph type="title"/>
          </p:nvPr>
        </p:nvSpPr>
        <p:spPr/>
        <p:txBody>
          <a:bodyPr/>
          <a:lstStyle/>
          <a:p>
            <a:r>
              <a:rPr lang="en-US" b="1" dirty="0"/>
              <a:t>Accounting for Construction Contracts (AS-7)</a:t>
            </a:r>
            <a:endParaRPr lang="en-IN" b="1" dirty="0"/>
          </a:p>
        </p:txBody>
      </p:sp>
      <p:sp>
        <p:nvSpPr>
          <p:cNvPr id="3" name="Content Placeholder 2">
            <a:extLst>
              <a:ext uri="{FF2B5EF4-FFF2-40B4-BE49-F238E27FC236}">
                <a16:creationId xmlns:a16="http://schemas.microsoft.com/office/drawing/2014/main" id="{4009E359-4CDE-6A1D-19DC-490ACFAC1305}"/>
              </a:ext>
            </a:extLst>
          </p:cNvPr>
          <p:cNvSpPr>
            <a:spLocks noGrp="1"/>
          </p:cNvSpPr>
          <p:nvPr>
            <p:ph idx="1"/>
          </p:nvPr>
        </p:nvSpPr>
        <p:spPr/>
        <p:txBody>
          <a:bodyPr>
            <a:normAutofit fontScale="92500" lnSpcReduction="10000"/>
          </a:bodyPr>
          <a:lstStyle/>
          <a:p>
            <a:r>
              <a:rPr lang="en-US" dirty="0"/>
              <a:t>Applicable in accounting of contracts </a:t>
            </a:r>
            <a:r>
              <a:rPr lang="en-US" b="1" dirty="0"/>
              <a:t>in the books of the contractor.</a:t>
            </a:r>
          </a:p>
          <a:p>
            <a:r>
              <a:rPr lang="en-US" dirty="0"/>
              <a:t> </a:t>
            </a:r>
            <a:r>
              <a:rPr lang="en-US" b="1" dirty="0"/>
              <a:t>Not applicable for construction project undertaken by the entity on behalf of its own.</a:t>
            </a:r>
          </a:p>
          <a:p>
            <a:r>
              <a:rPr lang="en-US" dirty="0"/>
              <a:t> What is Construction Contract.</a:t>
            </a:r>
          </a:p>
          <a:p>
            <a:r>
              <a:rPr lang="en-US" dirty="0"/>
              <a:t> </a:t>
            </a:r>
            <a:r>
              <a:rPr lang="en-US" b="1" dirty="0"/>
              <a:t>Contract includes Services directly related to construction contract. </a:t>
            </a:r>
            <a:r>
              <a:rPr lang="en-US" dirty="0"/>
              <a:t>For ex.</a:t>
            </a:r>
          </a:p>
          <a:p>
            <a:r>
              <a:rPr lang="en-US" dirty="0"/>
              <a:t> Architect services.</a:t>
            </a:r>
          </a:p>
          <a:p>
            <a:r>
              <a:rPr lang="en-US" dirty="0"/>
              <a:t> Destruction or restoration of asset and </a:t>
            </a:r>
            <a:r>
              <a:rPr lang="en-US" b="1" dirty="0"/>
              <a:t>restoration of environment</a:t>
            </a:r>
            <a:r>
              <a:rPr lang="en-US" dirty="0"/>
              <a:t>.</a:t>
            </a:r>
          </a:p>
          <a:p>
            <a:r>
              <a:rPr lang="en-US" dirty="0"/>
              <a:t> What is Contract Cost</a:t>
            </a:r>
          </a:p>
          <a:p>
            <a:r>
              <a:rPr lang="en-US" dirty="0"/>
              <a:t> What is Contract Revenue</a:t>
            </a:r>
            <a:endParaRPr lang="en-IN" dirty="0"/>
          </a:p>
        </p:txBody>
      </p:sp>
    </p:spTree>
    <p:extLst>
      <p:ext uri="{BB962C8B-B14F-4D97-AF65-F5344CB8AC3E}">
        <p14:creationId xmlns:p14="http://schemas.microsoft.com/office/powerpoint/2010/main" val="3162216016"/>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C8AE4C8-097C-0954-C8BB-A0656F45CAEF}"/>
              </a:ext>
            </a:extLst>
          </p:cNvPr>
          <p:cNvSpPr>
            <a:spLocks noGrp="1"/>
          </p:cNvSpPr>
          <p:nvPr>
            <p:ph type="title"/>
          </p:nvPr>
        </p:nvSpPr>
        <p:spPr/>
        <p:txBody>
          <a:bodyPr/>
          <a:lstStyle/>
          <a:p>
            <a:r>
              <a:rPr lang="en-IN" b="1" dirty="0"/>
              <a:t>Contract Revenue Recognition</a:t>
            </a:r>
          </a:p>
        </p:txBody>
      </p:sp>
      <p:sp>
        <p:nvSpPr>
          <p:cNvPr id="3" name="Content Placeholder 2">
            <a:extLst>
              <a:ext uri="{FF2B5EF4-FFF2-40B4-BE49-F238E27FC236}">
                <a16:creationId xmlns:a16="http://schemas.microsoft.com/office/drawing/2014/main" id="{A7C77A76-7A51-D82D-4AA8-8B16779D309D}"/>
              </a:ext>
            </a:extLst>
          </p:cNvPr>
          <p:cNvSpPr>
            <a:spLocks noGrp="1"/>
          </p:cNvSpPr>
          <p:nvPr>
            <p:ph idx="1"/>
          </p:nvPr>
        </p:nvSpPr>
        <p:spPr/>
        <p:txBody>
          <a:bodyPr>
            <a:normAutofit fontScale="92500" lnSpcReduction="10000"/>
          </a:bodyPr>
          <a:lstStyle/>
          <a:p>
            <a:r>
              <a:rPr lang="en-US" b="1" dirty="0"/>
              <a:t>Recognition :</a:t>
            </a:r>
          </a:p>
          <a:p>
            <a:pPr>
              <a:buFont typeface="Wingdings" panose="05000000000000000000" pitchFamily="2" charset="2"/>
              <a:buChar char="Ø"/>
            </a:pPr>
            <a:r>
              <a:rPr lang="en-US" dirty="0"/>
              <a:t> Percentage of Completion Method</a:t>
            </a:r>
          </a:p>
          <a:p>
            <a:pPr>
              <a:buFont typeface="Wingdings" panose="05000000000000000000" pitchFamily="2" charset="2"/>
              <a:buChar char="Ø"/>
            </a:pPr>
            <a:r>
              <a:rPr lang="en-US" dirty="0"/>
              <a:t> Determining Stage of Completion;</a:t>
            </a:r>
          </a:p>
          <a:p>
            <a:r>
              <a:rPr lang="en-US" dirty="0"/>
              <a:t> </a:t>
            </a:r>
            <a:r>
              <a:rPr lang="en-US" b="1" dirty="0"/>
              <a:t>Cost to Cost Method </a:t>
            </a:r>
          </a:p>
          <a:p>
            <a:pPr algn="l"/>
            <a:r>
              <a:rPr lang="en-US" b="0" i="0" dirty="0">
                <a:solidFill>
                  <a:srgbClr val="151414"/>
                </a:solidFill>
                <a:effectLst/>
                <a:latin typeface="proxima-nova"/>
              </a:rPr>
              <a:t>The cost to cost method is used to determine the percentage of completion of a project, and therefore the amount of </a:t>
            </a:r>
            <a:r>
              <a:rPr lang="en-US" b="0" i="0" u="none" strike="noStrike" dirty="0">
                <a:solidFill>
                  <a:schemeClr val="tx1">
                    <a:lumMod val="95000"/>
                    <a:lumOff val="5000"/>
                  </a:schemeClr>
                </a:solidFill>
                <a:effectLst/>
                <a:latin typeface="proxima-nova"/>
                <a:hlinkClick r:id="rId2">
                  <a:extLst>
                    <a:ext uri="{A12FA001-AC4F-418D-AE19-62706E023703}">
                      <ahyp:hlinkClr xmlns:ahyp="http://schemas.microsoft.com/office/drawing/2018/hyperlinkcolor" val="tx"/>
                    </a:ext>
                  </a:extLst>
                </a:hlinkClick>
              </a:rPr>
              <a:t>revenue</a:t>
            </a:r>
            <a:r>
              <a:rPr lang="en-US" b="0" i="0" dirty="0">
                <a:solidFill>
                  <a:schemeClr val="tx1">
                    <a:lumMod val="95000"/>
                    <a:lumOff val="5000"/>
                  </a:schemeClr>
                </a:solidFill>
                <a:effectLst/>
                <a:latin typeface="proxima-nova"/>
              </a:rPr>
              <a:t> that can be </a:t>
            </a:r>
            <a:r>
              <a:rPr lang="en-US" b="0" i="0" u="none" strike="noStrike" dirty="0">
                <a:solidFill>
                  <a:schemeClr val="tx1">
                    <a:lumMod val="95000"/>
                    <a:lumOff val="5000"/>
                  </a:schemeClr>
                </a:solidFill>
                <a:effectLst/>
                <a:latin typeface="proxima-nova"/>
                <a:hlinkClick r:id="rId3">
                  <a:extLst>
                    <a:ext uri="{A12FA001-AC4F-418D-AE19-62706E023703}">
                      <ahyp:hlinkClr xmlns:ahyp="http://schemas.microsoft.com/office/drawing/2018/hyperlinkcolor" val="tx"/>
                    </a:ext>
                  </a:extLst>
                </a:hlinkClick>
              </a:rPr>
              <a:t>recognized</a:t>
            </a:r>
            <a:r>
              <a:rPr lang="en-US" b="0" i="0" dirty="0">
                <a:solidFill>
                  <a:schemeClr val="tx1">
                    <a:lumMod val="95000"/>
                    <a:lumOff val="5000"/>
                  </a:schemeClr>
                </a:solidFill>
                <a:effectLst/>
                <a:latin typeface="proxima-nova"/>
              </a:rPr>
              <a:t>. It is an underlying component of the </a:t>
            </a:r>
            <a:r>
              <a:rPr lang="en-US" b="0" i="0" u="none" strike="noStrike" dirty="0">
                <a:solidFill>
                  <a:schemeClr val="tx1">
                    <a:lumMod val="95000"/>
                    <a:lumOff val="5000"/>
                  </a:schemeClr>
                </a:solidFill>
                <a:effectLst/>
                <a:latin typeface="proxima-nova"/>
                <a:hlinkClick r:id="rId4">
                  <a:extLst>
                    <a:ext uri="{A12FA001-AC4F-418D-AE19-62706E023703}">
                      <ahyp:hlinkClr xmlns:ahyp="http://schemas.microsoft.com/office/drawing/2018/hyperlinkcolor" val="tx"/>
                    </a:ext>
                  </a:extLst>
                </a:hlinkClick>
              </a:rPr>
              <a:t>percentage of completion method</a:t>
            </a:r>
            <a:r>
              <a:rPr lang="en-US" b="0" i="0" dirty="0">
                <a:solidFill>
                  <a:schemeClr val="tx1">
                    <a:lumMod val="95000"/>
                    <a:lumOff val="5000"/>
                  </a:schemeClr>
                </a:solidFill>
                <a:effectLst/>
                <a:latin typeface="proxima-nova"/>
              </a:rPr>
              <a:t>. </a:t>
            </a:r>
            <a:r>
              <a:rPr lang="en-US" b="1" i="0" u="sng" dirty="0">
                <a:solidFill>
                  <a:schemeClr val="tx1">
                    <a:lumMod val="95000"/>
                    <a:lumOff val="5000"/>
                  </a:schemeClr>
                </a:solidFill>
                <a:effectLst/>
                <a:latin typeface="proxima-nova"/>
              </a:rPr>
              <a:t>The formula for the cost to cost method is to divide all </a:t>
            </a:r>
            <a:r>
              <a:rPr lang="en-US" b="1" i="0" u="sng" strike="noStrike" dirty="0">
                <a:solidFill>
                  <a:schemeClr val="tx1">
                    <a:lumMod val="95000"/>
                    <a:lumOff val="5000"/>
                  </a:schemeClr>
                </a:solidFill>
                <a:effectLst/>
                <a:latin typeface="proxima-nova"/>
                <a:hlinkClick r:id="rId5">
                  <a:extLst>
                    <a:ext uri="{A12FA001-AC4F-418D-AE19-62706E023703}">
                      <ahyp:hlinkClr xmlns:ahyp="http://schemas.microsoft.com/office/drawing/2018/hyperlinkcolor" val="tx"/>
                    </a:ext>
                  </a:extLst>
                </a:hlinkClick>
              </a:rPr>
              <a:t>costs</a:t>
            </a:r>
            <a:r>
              <a:rPr lang="en-US" b="1" i="0" u="sng" dirty="0">
                <a:solidFill>
                  <a:schemeClr val="tx1">
                    <a:lumMod val="95000"/>
                    <a:lumOff val="5000"/>
                  </a:schemeClr>
                </a:solidFill>
                <a:effectLst/>
                <a:latin typeface="proxima-nova"/>
              </a:rPr>
              <a:t> </a:t>
            </a:r>
            <a:r>
              <a:rPr lang="en-US" b="1" i="0" u="sng" dirty="0">
                <a:solidFill>
                  <a:srgbClr val="151414"/>
                </a:solidFill>
                <a:effectLst/>
                <a:latin typeface="proxima-nova"/>
              </a:rPr>
              <a:t>recorded to date on a project or job by the total estimated amount of costs that will be incurred for that project or job.</a:t>
            </a:r>
            <a:r>
              <a:rPr lang="en-US" b="0" i="0" dirty="0">
                <a:solidFill>
                  <a:srgbClr val="151414"/>
                </a:solidFill>
                <a:effectLst/>
                <a:latin typeface="proxima-nova"/>
              </a:rPr>
              <a:t> The result is an overall percentage of completion that is then used for billing and revenue recognition purposes.</a:t>
            </a:r>
          </a:p>
        </p:txBody>
      </p:sp>
    </p:spTree>
    <p:extLst>
      <p:ext uri="{BB962C8B-B14F-4D97-AF65-F5344CB8AC3E}">
        <p14:creationId xmlns:p14="http://schemas.microsoft.com/office/powerpoint/2010/main" val="2513562404"/>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42186A9-B9CF-8055-AE01-0B984FFE87CF}"/>
              </a:ext>
            </a:extLst>
          </p:cNvPr>
          <p:cNvSpPr>
            <a:spLocks noGrp="1"/>
          </p:cNvSpPr>
          <p:nvPr>
            <p:ph type="title"/>
          </p:nvPr>
        </p:nvSpPr>
        <p:spPr/>
        <p:txBody>
          <a:bodyPr/>
          <a:lstStyle/>
          <a:p>
            <a:r>
              <a:rPr lang="en-IN" b="1" dirty="0"/>
              <a:t>Contract Revenue Recognition</a:t>
            </a:r>
            <a:endParaRPr lang="en-IN" dirty="0"/>
          </a:p>
        </p:txBody>
      </p:sp>
      <p:sp>
        <p:nvSpPr>
          <p:cNvPr id="3" name="Content Placeholder 2">
            <a:extLst>
              <a:ext uri="{FF2B5EF4-FFF2-40B4-BE49-F238E27FC236}">
                <a16:creationId xmlns:a16="http://schemas.microsoft.com/office/drawing/2014/main" id="{5514FC0A-9E46-4719-B104-A3DBE1B64BC7}"/>
              </a:ext>
            </a:extLst>
          </p:cNvPr>
          <p:cNvSpPr>
            <a:spLocks noGrp="1"/>
          </p:cNvSpPr>
          <p:nvPr>
            <p:ph idx="1"/>
          </p:nvPr>
        </p:nvSpPr>
        <p:spPr/>
        <p:txBody>
          <a:bodyPr>
            <a:normAutofit/>
          </a:bodyPr>
          <a:lstStyle/>
          <a:p>
            <a:pPr algn="l"/>
            <a:r>
              <a:rPr lang="en-US" b="0" i="0" dirty="0">
                <a:solidFill>
                  <a:srgbClr val="151414"/>
                </a:solidFill>
                <a:effectLst/>
                <a:latin typeface="proxima-nova"/>
              </a:rPr>
              <a:t>The cost to cost method is only valid if the total estimated project cost is   regularly reviewed and revised to verify that it remains valid, reflecting the most up-to-date cost information. If not, the method can yield incorrect results.</a:t>
            </a:r>
          </a:p>
          <a:p>
            <a:pPr algn="l"/>
            <a:r>
              <a:rPr lang="en-US" b="0" i="0" dirty="0">
                <a:solidFill>
                  <a:srgbClr val="151414"/>
                </a:solidFill>
                <a:effectLst/>
                <a:latin typeface="proxima-nova"/>
              </a:rPr>
              <a:t>The cost to cost method is a favored approach by those who want to recognize the largest possible proportion of project revenues in the early stages of a project, since most of the </a:t>
            </a:r>
            <a:r>
              <a:rPr lang="en-US" b="0" i="0" u="none" strike="noStrike" dirty="0">
                <a:solidFill>
                  <a:schemeClr val="tx1">
                    <a:lumMod val="95000"/>
                    <a:lumOff val="5000"/>
                  </a:schemeClr>
                </a:solidFill>
                <a:effectLst/>
                <a:latin typeface="proxima-nova"/>
                <a:hlinkClick r:id="rId2">
                  <a:extLst>
                    <a:ext uri="{A12FA001-AC4F-418D-AE19-62706E023703}">
                      <ahyp:hlinkClr xmlns:ahyp="http://schemas.microsoft.com/office/drawing/2018/hyperlinkcolor" val="tx"/>
                    </a:ext>
                  </a:extLst>
                </a:hlinkClick>
              </a:rPr>
              <a:t>direct material costs</a:t>
            </a:r>
            <a:r>
              <a:rPr lang="en-US" b="0" i="0" dirty="0">
                <a:solidFill>
                  <a:schemeClr val="tx1">
                    <a:lumMod val="95000"/>
                    <a:lumOff val="5000"/>
                  </a:schemeClr>
                </a:solidFill>
                <a:effectLst/>
                <a:latin typeface="proxima-nova"/>
              </a:rPr>
              <a:t> are </a:t>
            </a:r>
            <a:r>
              <a:rPr lang="en-US" b="0" i="0" dirty="0">
                <a:solidFill>
                  <a:srgbClr val="151414"/>
                </a:solidFill>
                <a:effectLst/>
                <a:latin typeface="proxima-nova"/>
              </a:rPr>
              <a:t>incurred at the beginning of a project.</a:t>
            </a:r>
          </a:p>
          <a:p>
            <a:endParaRPr lang="en-US" b="1" dirty="0"/>
          </a:p>
          <a:p>
            <a:endParaRPr lang="en-IN" dirty="0"/>
          </a:p>
        </p:txBody>
      </p:sp>
    </p:spTree>
    <p:extLst>
      <p:ext uri="{BB962C8B-B14F-4D97-AF65-F5344CB8AC3E}">
        <p14:creationId xmlns:p14="http://schemas.microsoft.com/office/powerpoint/2010/main" val="3554752855"/>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1C3E40C-FEBD-1A76-D838-4342B13B9374}"/>
              </a:ext>
            </a:extLst>
          </p:cNvPr>
          <p:cNvSpPr>
            <a:spLocks noGrp="1"/>
          </p:cNvSpPr>
          <p:nvPr>
            <p:ph type="title"/>
          </p:nvPr>
        </p:nvSpPr>
        <p:spPr/>
        <p:txBody>
          <a:bodyPr/>
          <a:lstStyle/>
          <a:p>
            <a:r>
              <a:rPr lang="en-IN" b="1" dirty="0"/>
              <a:t>Contract Revenue Recognition</a:t>
            </a:r>
            <a:endParaRPr lang="en-IN" dirty="0"/>
          </a:p>
        </p:txBody>
      </p:sp>
      <p:sp>
        <p:nvSpPr>
          <p:cNvPr id="3" name="Content Placeholder 2">
            <a:extLst>
              <a:ext uri="{FF2B5EF4-FFF2-40B4-BE49-F238E27FC236}">
                <a16:creationId xmlns:a16="http://schemas.microsoft.com/office/drawing/2014/main" id="{3301434A-DBA7-5345-CDA5-79E9A6EFA3A7}"/>
              </a:ext>
            </a:extLst>
          </p:cNvPr>
          <p:cNvSpPr>
            <a:spLocks noGrp="1"/>
          </p:cNvSpPr>
          <p:nvPr>
            <p:ph idx="1"/>
          </p:nvPr>
        </p:nvSpPr>
        <p:spPr/>
        <p:txBody>
          <a:bodyPr>
            <a:normAutofit lnSpcReduction="10000"/>
          </a:bodyPr>
          <a:lstStyle/>
          <a:p>
            <a:r>
              <a:rPr lang="en-US" dirty="0"/>
              <a:t>By survey of work performed</a:t>
            </a:r>
          </a:p>
          <a:p>
            <a:r>
              <a:rPr lang="en-US" dirty="0"/>
              <a:t> Completion of physical proportion of the contract work </a:t>
            </a:r>
          </a:p>
          <a:p>
            <a:pPr>
              <a:buFont typeface="Wingdings" panose="05000000000000000000" pitchFamily="2" charset="2"/>
              <a:buChar char="Ø"/>
            </a:pPr>
            <a:r>
              <a:rPr lang="en-US" dirty="0"/>
              <a:t>Types of Construction Contracts</a:t>
            </a:r>
          </a:p>
          <a:p>
            <a:r>
              <a:rPr lang="en-US" dirty="0"/>
              <a:t> Fixed Price Contract</a:t>
            </a:r>
          </a:p>
          <a:p>
            <a:r>
              <a:rPr lang="en-US" dirty="0"/>
              <a:t> Cost Plus Contract </a:t>
            </a:r>
          </a:p>
          <a:p>
            <a:r>
              <a:rPr lang="en-US" dirty="0"/>
              <a:t>Mix of the both</a:t>
            </a:r>
          </a:p>
          <a:p>
            <a:pPr>
              <a:buFont typeface="Wingdings" panose="05000000000000000000" pitchFamily="2" charset="2"/>
              <a:buChar char="Ø"/>
            </a:pPr>
            <a:r>
              <a:rPr lang="en-US" dirty="0"/>
              <a:t> Where contract revenue or stage of completion cannot be determined reliably (Preliminary Stage).</a:t>
            </a:r>
          </a:p>
          <a:p>
            <a:pPr>
              <a:buFont typeface="Wingdings" panose="05000000000000000000" pitchFamily="2" charset="2"/>
              <a:buChar char="Ø"/>
            </a:pPr>
            <a:r>
              <a:rPr lang="en-US" dirty="0"/>
              <a:t> Provision for expected future losses</a:t>
            </a:r>
            <a:endParaRPr lang="en-IN" dirty="0"/>
          </a:p>
          <a:p>
            <a:endParaRPr lang="en-IN" dirty="0"/>
          </a:p>
        </p:txBody>
      </p:sp>
    </p:spTree>
    <p:extLst>
      <p:ext uri="{BB962C8B-B14F-4D97-AF65-F5344CB8AC3E}">
        <p14:creationId xmlns:p14="http://schemas.microsoft.com/office/powerpoint/2010/main" val="2597605514"/>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2CBC248-F309-4595-823F-ADAA10EFD808}"/>
              </a:ext>
            </a:extLst>
          </p:cNvPr>
          <p:cNvSpPr>
            <a:spLocks noGrp="1"/>
          </p:cNvSpPr>
          <p:nvPr>
            <p:ph type="title"/>
          </p:nvPr>
        </p:nvSpPr>
        <p:spPr/>
        <p:txBody>
          <a:bodyPr/>
          <a:lstStyle/>
          <a:p>
            <a:r>
              <a:rPr lang="en-IN" b="1" dirty="0"/>
              <a:t>Non-Applicability AS-9 Revenue Recognition</a:t>
            </a:r>
          </a:p>
        </p:txBody>
      </p:sp>
      <p:sp>
        <p:nvSpPr>
          <p:cNvPr id="3" name="Content Placeholder 2">
            <a:extLst>
              <a:ext uri="{FF2B5EF4-FFF2-40B4-BE49-F238E27FC236}">
                <a16:creationId xmlns:a16="http://schemas.microsoft.com/office/drawing/2014/main" id="{E49EF6B9-CEF9-E347-A600-A92FD2B42CA9}"/>
              </a:ext>
            </a:extLst>
          </p:cNvPr>
          <p:cNvSpPr>
            <a:spLocks noGrp="1"/>
          </p:cNvSpPr>
          <p:nvPr>
            <p:ph idx="1"/>
          </p:nvPr>
        </p:nvSpPr>
        <p:spPr/>
        <p:txBody>
          <a:bodyPr>
            <a:normAutofit fontScale="92500" lnSpcReduction="20000"/>
          </a:bodyPr>
          <a:lstStyle/>
          <a:p>
            <a:r>
              <a:rPr lang="en-IN" b="1" dirty="0"/>
              <a:t>AS-7 Construction Contracts </a:t>
            </a:r>
            <a:r>
              <a:rPr lang="en-US" dirty="0"/>
              <a:t>Construction Contracts</a:t>
            </a:r>
          </a:p>
          <a:p>
            <a:r>
              <a:rPr lang="en-US" dirty="0"/>
              <a:t> Insurance Contracts in case of insurance companies</a:t>
            </a:r>
          </a:p>
          <a:p>
            <a:r>
              <a:rPr lang="en-US" dirty="0"/>
              <a:t> Accounting by </a:t>
            </a:r>
            <a:r>
              <a:rPr lang="en-US" dirty="0" err="1"/>
              <a:t>Contractee</a:t>
            </a:r>
            <a:r>
              <a:rPr lang="en-US" dirty="0"/>
              <a:t> (Customer).</a:t>
            </a:r>
          </a:p>
          <a:p>
            <a:r>
              <a:rPr lang="en-US" dirty="0"/>
              <a:t> </a:t>
            </a:r>
            <a:r>
              <a:rPr lang="en-US" b="1" dirty="0"/>
              <a:t>Construction projects </a:t>
            </a:r>
            <a:r>
              <a:rPr lang="en-US" b="1" dirty="0" err="1"/>
              <a:t>Realised</a:t>
            </a:r>
            <a:r>
              <a:rPr lang="en-US" b="1" dirty="0"/>
              <a:t> and </a:t>
            </a:r>
            <a:r>
              <a:rPr lang="en-US" b="1" dirty="0" err="1"/>
              <a:t>unrealised</a:t>
            </a:r>
            <a:r>
              <a:rPr lang="en-US" b="1" dirty="0"/>
              <a:t> gains</a:t>
            </a:r>
          </a:p>
          <a:p>
            <a:r>
              <a:rPr lang="en-US" dirty="0"/>
              <a:t> Government grants</a:t>
            </a:r>
          </a:p>
          <a:p>
            <a:r>
              <a:rPr lang="en-US" dirty="0"/>
              <a:t> Hire purchase/Lease agreements</a:t>
            </a:r>
          </a:p>
          <a:p>
            <a:r>
              <a:rPr lang="en-US" dirty="0"/>
              <a:t> Construction projects undertaken by enterprise on its own account</a:t>
            </a:r>
          </a:p>
          <a:p>
            <a:r>
              <a:rPr lang="en-US" dirty="0"/>
              <a:t> </a:t>
            </a:r>
            <a:r>
              <a:rPr lang="en-US" b="1" dirty="0"/>
              <a:t>Contracts in substance similar to sale of goods and services</a:t>
            </a:r>
          </a:p>
          <a:p>
            <a:r>
              <a:rPr lang="en-US" dirty="0"/>
              <a:t> Government grants</a:t>
            </a:r>
          </a:p>
          <a:p>
            <a:r>
              <a:rPr lang="en-US" dirty="0"/>
              <a:t> Hire purchase/Lease agreements</a:t>
            </a:r>
            <a:endParaRPr lang="en-IN" dirty="0"/>
          </a:p>
        </p:txBody>
      </p:sp>
    </p:spTree>
    <p:extLst>
      <p:ext uri="{BB962C8B-B14F-4D97-AF65-F5344CB8AC3E}">
        <p14:creationId xmlns:p14="http://schemas.microsoft.com/office/powerpoint/2010/main" val="3979058161"/>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AA027EE-0F97-0925-5DC8-D1C31D59BBA4}"/>
              </a:ext>
            </a:extLst>
          </p:cNvPr>
          <p:cNvSpPr>
            <a:spLocks noGrp="1"/>
          </p:cNvSpPr>
          <p:nvPr>
            <p:ph type="title"/>
          </p:nvPr>
        </p:nvSpPr>
        <p:spPr/>
        <p:txBody>
          <a:bodyPr/>
          <a:lstStyle/>
          <a:p>
            <a:r>
              <a:rPr lang="en-US" dirty="0"/>
              <a:t>Recognition of Government Grants (AS-12)</a:t>
            </a:r>
            <a:endParaRPr lang="en-IN" dirty="0"/>
          </a:p>
        </p:txBody>
      </p:sp>
      <p:sp>
        <p:nvSpPr>
          <p:cNvPr id="3" name="Content Placeholder 2">
            <a:extLst>
              <a:ext uri="{FF2B5EF4-FFF2-40B4-BE49-F238E27FC236}">
                <a16:creationId xmlns:a16="http://schemas.microsoft.com/office/drawing/2014/main" id="{673F07A0-5391-AFC3-9353-61F997AFF5B9}"/>
              </a:ext>
            </a:extLst>
          </p:cNvPr>
          <p:cNvSpPr>
            <a:spLocks noGrp="1"/>
          </p:cNvSpPr>
          <p:nvPr>
            <p:ph idx="1"/>
          </p:nvPr>
        </p:nvSpPr>
        <p:spPr/>
        <p:txBody>
          <a:bodyPr>
            <a:normAutofit fontScale="92500" lnSpcReduction="20000"/>
          </a:bodyPr>
          <a:lstStyle/>
          <a:p>
            <a:r>
              <a:rPr lang="en-US" dirty="0"/>
              <a:t>What is Government Grants</a:t>
            </a:r>
          </a:p>
          <a:p>
            <a:r>
              <a:rPr lang="en-US" dirty="0"/>
              <a:t> Recognition of Government Grants</a:t>
            </a:r>
          </a:p>
          <a:p>
            <a:r>
              <a:rPr lang="en-US" dirty="0"/>
              <a:t> Compliance with conditions attached to them </a:t>
            </a:r>
          </a:p>
          <a:p>
            <a:r>
              <a:rPr lang="en-US" dirty="0"/>
              <a:t>Grant can be valued reasonably </a:t>
            </a:r>
          </a:p>
          <a:p>
            <a:r>
              <a:rPr lang="en-US" dirty="0"/>
              <a:t>The grant will be received</a:t>
            </a:r>
          </a:p>
          <a:p>
            <a:r>
              <a:rPr lang="en-US" dirty="0"/>
              <a:t> Types of Government Grants</a:t>
            </a:r>
          </a:p>
          <a:p>
            <a:r>
              <a:rPr lang="en-US" dirty="0"/>
              <a:t> Non Monetary Grants</a:t>
            </a:r>
          </a:p>
          <a:p>
            <a:r>
              <a:rPr lang="en-US" dirty="0"/>
              <a:t> Monetary Grants</a:t>
            </a:r>
          </a:p>
          <a:p>
            <a:r>
              <a:rPr lang="en-US" dirty="0"/>
              <a:t>  Revenue Grants </a:t>
            </a:r>
          </a:p>
          <a:p>
            <a:r>
              <a:rPr lang="en-US" dirty="0"/>
              <a:t> Capital Grants</a:t>
            </a:r>
            <a:endParaRPr lang="en-IN" dirty="0"/>
          </a:p>
        </p:txBody>
      </p:sp>
    </p:spTree>
    <p:extLst>
      <p:ext uri="{BB962C8B-B14F-4D97-AF65-F5344CB8AC3E}">
        <p14:creationId xmlns:p14="http://schemas.microsoft.com/office/powerpoint/2010/main" val="356447603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30CB272-99A8-51B7-6BA3-B39A80592423}"/>
              </a:ext>
            </a:extLst>
          </p:cNvPr>
          <p:cNvSpPr>
            <a:spLocks noGrp="1"/>
          </p:cNvSpPr>
          <p:nvPr>
            <p:ph type="title"/>
          </p:nvPr>
        </p:nvSpPr>
        <p:spPr/>
        <p:txBody>
          <a:bodyPr/>
          <a:lstStyle/>
          <a:p>
            <a:r>
              <a:rPr lang="en-IN" dirty="0"/>
              <a:t>Revenue Grants</a:t>
            </a:r>
          </a:p>
        </p:txBody>
      </p:sp>
      <p:sp>
        <p:nvSpPr>
          <p:cNvPr id="3" name="Content Placeholder 2">
            <a:extLst>
              <a:ext uri="{FF2B5EF4-FFF2-40B4-BE49-F238E27FC236}">
                <a16:creationId xmlns:a16="http://schemas.microsoft.com/office/drawing/2014/main" id="{84455ADF-DA1D-F935-D58A-515BF0B3DFF2}"/>
              </a:ext>
            </a:extLst>
          </p:cNvPr>
          <p:cNvSpPr>
            <a:spLocks noGrp="1"/>
          </p:cNvSpPr>
          <p:nvPr>
            <p:ph idx="1"/>
          </p:nvPr>
        </p:nvSpPr>
        <p:spPr/>
        <p:txBody>
          <a:bodyPr/>
          <a:lstStyle/>
          <a:p>
            <a:r>
              <a:rPr lang="en-US" dirty="0"/>
              <a:t>Accounted on accrual basis.</a:t>
            </a:r>
          </a:p>
          <a:p>
            <a:r>
              <a:rPr lang="en-US" dirty="0"/>
              <a:t> Matching principle to be adopted.</a:t>
            </a:r>
          </a:p>
          <a:p>
            <a:r>
              <a:rPr lang="en-US" dirty="0"/>
              <a:t> To be shown under the head “Other Income” - More appropriate to treat it as other operating income. Can be credited to expense head where relevant. Appropriate disclosure of method of accounting essential.</a:t>
            </a:r>
            <a:endParaRPr lang="en-IN" dirty="0"/>
          </a:p>
        </p:txBody>
      </p:sp>
    </p:spTree>
    <p:extLst>
      <p:ext uri="{BB962C8B-B14F-4D97-AF65-F5344CB8AC3E}">
        <p14:creationId xmlns:p14="http://schemas.microsoft.com/office/powerpoint/2010/main" val="4189285206"/>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F422969-0855-3A82-614A-5347EA874DB7}"/>
              </a:ext>
            </a:extLst>
          </p:cNvPr>
          <p:cNvSpPr>
            <a:spLocks noGrp="1"/>
          </p:cNvSpPr>
          <p:nvPr>
            <p:ph type="title"/>
          </p:nvPr>
        </p:nvSpPr>
        <p:spPr/>
        <p:txBody>
          <a:bodyPr/>
          <a:lstStyle/>
          <a:p>
            <a:r>
              <a:rPr lang="en-US" b="1" dirty="0"/>
              <a:t>Revenue in Foreign Exchange (AS - 11)</a:t>
            </a:r>
            <a:endParaRPr lang="en-IN" b="1" dirty="0"/>
          </a:p>
        </p:txBody>
      </p:sp>
      <p:sp>
        <p:nvSpPr>
          <p:cNvPr id="3" name="Content Placeholder 2">
            <a:extLst>
              <a:ext uri="{FF2B5EF4-FFF2-40B4-BE49-F238E27FC236}">
                <a16:creationId xmlns:a16="http://schemas.microsoft.com/office/drawing/2014/main" id="{7AF5F1D8-FC3D-C42A-F65F-42A37C0DF5ED}"/>
              </a:ext>
            </a:extLst>
          </p:cNvPr>
          <p:cNvSpPr>
            <a:spLocks noGrp="1"/>
          </p:cNvSpPr>
          <p:nvPr>
            <p:ph idx="1"/>
          </p:nvPr>
        </p:nvSpPr>
        <p:spPr/>
        <p:txBody>
          <a:bodyPr/>
          <a:lstStyle/>
          <a:p>
            <a:r>
              <a:rPr lang="en-US" dirty="0"/>
              <a:t>Revenue Recognition as per AS – 9 or AS – 7</a:t>
            </a:r>
          </a:p>
          <a:p>
            <a:r>
              <a:rPr lang="en-US" dirty="0"/>
              <a:t> Converted into INR at the prevailing rate on the date of transaction. Option available for average rate.</a:t>
            </a:r>
          </a:p>
          <a:p>
            <a:r>
              <a:rPr lang="en-US" dirty="0"/>
              <a:t> Currency remittance restriction to be taken in to account while </a:t>
            </a:r>
            <a:r>
              <a:rPr lang="en-US" dirty="0" err="1"/>
              <a:t>recognising</a:t>
            </a:r>
            <a:r>
              <a:rPr lang="en-US" dirty="0"/>
              <a:t> revenue.</a:t>
            </a:r>
          </a:p>
          <a:p>
            <a:r>
              <a:rPr lang="en-US" dirty="0"/>
              <a:t> </a:t>
            </a:r>
            <a:r>
              <a:rPr lang="en-US" u="sng" dirty="0"/>
              <a:t>Subsequent change in value on </a:t>
            </a:r>
            <a:r>
              <a:rPr lang="en-US" u="sng" dirty="0" err="1"/>
              <a:t>realisation</a:t>
            </a:r>
            <a:r>
              <a:rPr lang="en-US" u="sng" dirty="0"/>
              <a:t> cannot be treated as Revenue from operations</a:t>
            </a:r>
            <a:endParaRPr lang="en-IN" u="sng" dirty="0"/>
          </a:p>
        </p:txBody>
      </p:sp>
    </p:spTree>
    <p:extLst>
      <p:ext uri="{BB962C8B-B14F-4D97-AF65-F5344CB8AC3E}">
        <p14:creationId xmlns:p14="http://schemas.microsoft.com/office/powerpoint/2010/main" val="264040093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3EF04E4-71CA-0116-225C-60185D1745E4}"/>
              </a:ext>
            </a:extLst>
          </p:cNvPr>
          <p:cNvSpPr>
            <a:spLocks noGrp="1"/>
          </p:cNvSpPr>
          <p:nvPr>
            <p:ph type="title"/>
          </p:nvPr>
        </p:nvSpPr>
        <p:spPr/>
        <p:txBody>
          <a:bodyPr/>
          <a:lstStyle/>
          <a:p>
            <a:r>
              <a:rPr lang="en-US" b="1" dirty="0"/>
              <a:t>Importance of revenue recognition</a:t>
            </a:r>
            <a:endParaRPr lang="en-IN" dirty="0"/>
          </a:p>
        </p:txBody>
      </p:sp>
      <p:sp>
        <p:nvSpPr>
          <p:cNvPr id="3" name="Content Placeholder 2">
            <a:extLst>
              <a:ext uri="{FF2B5EF4-FFF2-40B4-BE49-F238E27FC236}">
                <a16:creationId xmlns:a16="http://schemas.microsoft.com/office/drawing/2014/main" id="{8B645B4B-536D-0CE2-366C-1007DCD5BD86}"/>
              </a:ext>
            </a:extLst>
          </p:cNvPr>
          <p:cNvSpPr>
            <a:spLocks noGrp="1"/>
          </p:cNvSpPr>
          <p:nvPr>
            <p:ph idx="1"/>
          </p:nvPr>
        </p:nvSpPr>
        <p:spPr/>
        <p:txBody>
          <a:bodyPr/>
          <a:lstStyle/>
          <a:p>
            <a:pPr>
              <a:buFont typeface="Wingdings" panose="05000000000000000000" pitchFamily="2" charset="2"/>
              <a:buChar char="Ø"/>
            </a:pPr>
            <a:r>
              <a:rPr lang="en-US" dirty="0"/>
              <a:t>largest item in financial statements top the list of reasons for financial reporting statements</a:t>
            </a:r>
          </a:p>
          <a:p>
            <a:pPr>
              <a:buFont typeface="Wingdings" panose="05000000000000000000" pitchFamily="2" charset="2"/>
              <a:buChar char="Ø"/>
            </a:pPr>
            <a:r>
              <a:rPr lang="en-US" dirty="0"/>
              <a:t> Pre-qualification norm for tendering opportunities</a:t>
            </a:r>
          </a:p>
          <a:p>
            <a:pPr>
              <a:buFont typeface="Wingdings" panose="05000000000000000000" pitchFamily="2" charset="2"/>
              <a:buChar char="Ø"/>
            </a:pPr>
            <a:r>
              <a:rPr lang="en-US" dirty="0"/>
              <a:t> Parameter to measure the size of the company &amp;</a:t>
            </a:r>
          </a:p>
          <a:p>
            <a:pPr>
              <a:buFont typeface="Wingdings" panose="05000000000000000000" pitchFamily="2" charset="2"/>
              <a:buChar char="Ø"/>
            </a:pPr>
            <a:r>
              <a:rPr lang="en-US" dirty="0"/>
              <a:t> For valuation</a:t>
            </a:r>
            <a:endParaRPr lang="en-IN" dirty="0"/>
          </a:p>
          <a:p>
            <a:endParaRPr lang="en-IN" dirty="0"/>
          </a:p>
        </p:txBody>
      </p:sp>
    </p:spTree>
    <p:extLst>
      <p:ext uri="{BB962C8B-B14F-4D97-AF65-F5344CB8AC3E}">
        <p14:creationId xmlns:p14="http://schemas.microsoft.com/office/powerpoint/2010/main" val="2338026644"/>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1B333FA-C5D7-0BFE-C1D4-79E206CD28D4}"/>
              </a:ext>
            </a:extLst>
          </p:cNvPr>
          <p:cNvSpPr>
            <a:spLocks noGrp="1"/>
          </p:cNvSpPr>
          <p:nvPr>
            <p:ph type="title"/>
          </p:nvPr>
        </p:nvSpPr>
        <p:spPr/>
        <p:txBody>
          <a:bodyPr/>
          <a:lstStyle/>
          <a:p>
            <a:r>
              <a:rPr lang="en-IN" b="1" dirty="0"/>
              <a:t>Real Estate Transactions</a:t>
            </a:r>
          </a:p>
        </p:txBody>
      </p:sp>
      <p:sp>
        <p:nvSpPr>
          <p:cNvPr id="3" name="Content Placeholder 2">
            <a:extLst>
              <a:ext uri="{FF2B5EF4-FFF2-40B4-BE49-F238E27FC236}">
                <a16:creationId xmlns:a16="http://schemas.microsoft.com/office/drawing/2014/main" id="{4DE5DBC1-EB11-218A-EF7F-529B1CFF4C4E}"/>
              </a:ext>
            </a:extLst>
          </p:cNvPr>
          <p:cNvSpPr>
            <a:spLocks noGrp="1"/>
          </p:cNvSpPr>
          <p:nvPr>
            <p:ph idx="1"/>
          </p:nvPr>
        </p:nvSpPr>
        <p:spPr/>
        <p:txBody>
          <a:bodyPr>
            <a:normAutofit fontScale="92500" lnSpcReduction="20000"/>
          </a:bodyPr>
          <a:lstStyle/>
          <a:p>
            <a:r>
              <a:rPr lang="en-US" dirty="0"/>
              <a:t>Applicability of guidance note </a:t>
            </a:r>
          </a:p>
          <a:p>
            <a:r>
              <a:rPr lang="en-US" b="1" dirty="0"/>
              <a:t>Project Revenue</a:t>
            </a:r>
          </a:p>
          <a:p>
            <a:r>
              <a:rPr lang="en-US" dirty="0"/>
              <a:t> Revenue Recognition; Where economic substance is similar to construction contracts  i.e. Long Term Contracts (AS Long Term Contracts (AS - 7).</a:t>
            </a:r>
          </a:p>
          <a:p>
            <a:r>
              <a:rPr lang="en-US" dirty="0"/>
              <a:t> Where economic substance is similar to delivery of goods and services (AS-9).</a:t>
            </a:r>
          </a:p>
          <a:p>
            <a:r>
              <a:rPr lang="en-US" dirty="0"/>
              <a:t> </a:t>
            </a:r>
            <a:r>
              <a:rPr lang="en-US" b="1" dirty="0"/>
              <a:t>Project Cost</a:t>
            </a:r>
          </a:p>
          <a:p>
            <a:r>
              <a:rPr lang="en-US" dirty="0"/>
              <a:t> Cost of Land &amp; Developing Rights</a:t>
            </a:r>
          </a:p>
          <a:p>
            <a:r>
              <a:rPr lang="en-US" dirty="0"/>
              <a:t> Construction &amp; Development Cost </a:t>
            </a:r>
          </a:p>
          <a:p>
            <a:r>
              <a:rPr lang="en-US" dirty="0"/>
              <a:t>Borrowing Cost (AS-16)</a:t>
            </a:r>
            <a:endParaRPr lang="en-IN" dirty="0"/>
          </a:p>
        </p:txBody>
      </p:sp>
    </p:spTree>
    <p:extLst>
      <p:ext uri="{BB962C8B-B14F-4D97-AF65-F5344CB8AC3E}">
        <p14:creationId xmlns:p14="http://schemas.microsoft.com/office/powerpoint/2010/main" val="3843469811"/>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A612DFB-2E91-CE19-8468-6BE39F0F5200}"/>
              </a:ext>
            </a:extLst>
          </p:cNvPr>
          <p:cNvSpPr>
            <a:spLocks noGrp="1"/>
          </p:cNvSpPr>
          <p:nvPr>
            <p:ph type="title"/>
          </p:nvPr>
        </p:nvSpPr>
        <p:spPr/>
        <p:txBody>
          <a:bodyPr/>
          <a:lstStyle/>
          <a:p>
            <a:r>
              <a:rPr lang="en-US" b="1" dirty="0"/>
              <a:t>Criteria for Real Estate’s Revenue Recognition</a:t>
            </a:r>
            <a:endParaRPr lang="en-IN" b="1" dirty="0"/>
          </a:p>
        </p:txBody>
      </p:sp>
      <p:sp>
        <p:nvSpPr>
          <p:cNvPr id="3" name="Content Placeholder 2">
            <a:extLst>
              <a:ext uri="{FF2B5EF4-FFF2-40B4-BE49-F238E27FC236}">
                <a16:creationId xmlns:a16="http://schemas.microsoft.com/office/drawing/2014/main" id="{5850B9DC-ADE7-E7C0-16A1-04FE9D422739}"/>
              </a:ext>
            </a:extLst>
          </p:cNvPr>
          <p:cNvSpPr>
            <a:spLocks noGrp="1"/>
          </p:cNvSpPr>
          <p:nvPr>
            <p:ph idx="1"/>
          </p:nvPr>
        </p:nvSpPr>
        <p:spPr/>
        <p:txBody>
          <a:bodyPr>
            <a:normAutofit/>
          </a:bodyPr>
          <a:lstStyle/>
          <a:p>
            <a:r>
              <a:rPr lang="en-US" dirty="0"/>
              <a:t>All following conditions to be satisfied</a:t>
            </a:r>
          </a:p>
          <a:p>
            <a:r>
              <a:rPr lang="en-US" dirty="0"/>
              <a:t> Availability of all critical approvals for commencement of project.</a:t>
            </a:r>
          </a:p>
          <a:p>
            <a:r>
              <a:rPr lang="en-US" dirty="0"/>
              <a:t> 25 per cent cost of construction and development (excluding land cost, cost of development rights and rehabilitation costs) to be incurred.</a:t>
            </a:r>
          </a:p>
          <a:p>
            <a:r>
              <a:rPr lang="en-US" dirty="0"/>
              <a:t> Sale of at least 25 per cent of the saleable area.</a:t>
            </a:r>
          </a:p>
          <a:p>
            <a:r>
              <a:rPr lang="en-US" dirty="0"/>
              <a:t> Collection of 10 per cent or more at the reporting date, at the individual contract level.</a:t>
            </a:r>
          </a:p>
          <a:p>
            <a:pPr marL="0" indent="0">
              <a:buNone/>
            </a:pPr>
            <a:endParaRPr lang="en-IN" dirty="0"/>
          </a:p>
        </p:txBody>
      </p:sp>
    </p:spTree>
    <p:extLst>
      <p:ext uri="{BB962C8B-B14F-4D97-AF65-F5344CB8AC3E}">
        <p14:creationId xmlns:p14="http://schemas.microsoft.com/office/powerpoint/2010/main" val="3371841486"/>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2F8A4B1-1BE9-CDE5-0F2F-B9382A9D7D81}"/>
              </a:ext>
            </a:extLst>
          </p:cNvPr>
          <p:cNvSpPr>
            <a:spLocks noGrp="1"/>
          </p:cNvSpPr>
          <p:nvPr>
            <p:ph type="title"/>
          </p:nvPr>
        </p:nvSpPr>
        <p:spPr/>
        <p:txBody>
          <a:bodyPr/>
          <a:lstStyle/>
          <a:p>
            <a:r>
              <a:rPr lang="en-IN" b="1" dirty="0"/>
              <a:t>Other Real Estate Transactions</a:t>
            </a:r>
          </a:p>
        </p:txBody>
      </p:sp>
      <p:sp>
        <p:nvSpPr>
          <p:cNvPr id="3" name="Content Placeholder 2">
            <a:extLst>
              <a:ext uri="{FF2B5EF4-FFF2-40B4-BE49-F238E27FC236}">
                <a16:creationId xmlns:a16="http://schemas.microsoft.com/office/drawing/2014/main" id="{5F8C3F85-6BF1-F45D-E1DB-727D08D6159A}"/>
              </a:ext>
            </a:extLst>
          </p:cNvPr>
          <p:cNvSpPr>
            <a:spLocks noGrp="1"/>
          </p:cNvSpPr>
          <p:nvPr>
            <p:ph idx="1"/>
          </p:nvPr>
        </p:nvSpPr>
        <p:spPr/>
        <p:txBody>
          <a:bodyPr/>
          <a:lstStyle/>
          <a:p>
            <a:r>
              <a:rPr lang="en-US" dirty="0"/>
              <a:t>Sale of plot of land without any development</a:t>
            </a:r>
          </a:p>
          <a:p>
            <a:r>
              <a:rPr lang="en-US" dirty="0"/>
              <a:t> (AS9) Sale of developed plots</a:t>
            </a:r>
          </a:p>
          <a:p>
            <a:r>
              <a:rPr lang="en-US" dirty="0"/>
              <a:t> (AS-7) Transferable Development Rights (TDRs ) Transactions with multiple elements</a:t>
            </a:r>
            <a:endParaRPr lang="en-IN" dirty="0"/>
          </a:p>
        </p:txBody>
      </p:sp>
    </p:spTree>
    <p:extLst>
      <p:ext uri="{BB962C8B-B14F-4D97-AF65-F5344CB8AC3E}">
        <p14:creationId xmlns:p14="http://schemas.microsoft.com/office/powerpoint/2010/main" val="1527732303"/>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CF9AC10-93F6-28AE-A681-DEF4B722B3F5}"/>
              </a:ext>
            </a:extLst>
          </p:cNvPr>
          <p:cNvSpPr>
            <a:spLocks noGrp="1"/>
          </p:cNvSpPr>
          <p:nvPr>
            <p:ph type="title"/>
          </p:nvPr>
        </p:nvSpPr>
        <p:spPr/>
        <p:txBody>
          <a:bodyPr/>
          <a:lstStyle/>
          <a:p>
            <a:r>
              <a:rPr lang="en-IN" dirty="0"/>
              <a:t>Dot Com Companies/ e-commerce</a:t>
            </a:r>
          </a:p>
        </p:txBody>
      </p:sp>
      <p:sp>
        <p:nvSpPr>
          <p:cNvPr id="3" name="Content Placeholder 2">
            <a:extLst>
              <a:ext uri="{FF2B5EF4-FFF2-40B4-BE49-F238E27FC236}">
                <a16:creationId xmlns:a16="http://schemas.microsoft.com/office/drawing/2014/main" id="{D20BF0B0-A8B3-72F0-4693-20D3B451C412}"/>
              </a:ext>
            </a:extLst>
          </p:cNvPr>
          <p:cNvSpPr>
            <a:spLocks noGrp="1"/>
          </p:cNvSpPr>
          <p:nvPr>
            <p:ph idx="1"/>
          </p:nvPr>
        </p:nvSpPr>
        <p:spPr/>
        <p:txBody>
          <a:bodyPr/>
          <a:lstStyle/>
          <a:p>
            <a:r>
              <a:rPr lang="en-US" dirty="0"/>
              <a:t>Impressions are the number of times that an advertisement appears in pages viewed by users of the dot-com company's on-line sites.</a:t>
            </a:r>
          </a:p>
          <a:p>
            <a:r>
              <a:rPr lang="en-US" dirty="0"/>
              <a:t> Revenue recognition on the basis of the number of impressions or '</a:t>
            </a:r>
            <a:r>
              <a:rPr lang="en-US" dirty="0" err="1"/>
              <a:t>clickthroughs</a:t>
            </a:r>
            <a:r>
              <a:rPr lang="en-US" dirty="0"/>
              <a:t>.</a:t>
            </a:r>
          </a:p>
          <a:p>
            <a:r>
              <a:rPr lang="en-US" dirty="0"/>
              <a:t> To the extent the minimum guaranteed impressions or 'click -throughs are not met, recognition of the corresponding revenue should be postponed until the guaranteed impression levels are achieved.</a:t>
            </a:r>
          </a:p>
          <a:p>
            <a:r>
              <a:rPr lang="en-US" dirty="0"/>
              <a:t> E-commerce revenue recognition is depend on nature of agreement and arrangement.</a:t>
            </a:r>
            <a:endParaRPr lang="en-IN" dirty="0"/>
          </a:p>
        </p:txBody>
      </p:sp>
    </p:spTree>
    <p:extLst>
      <p:ext uri="{BB962C8B-B14F-4D97-AF65-F5344CB8AC3E}">
        <p14:creationId xmlns:p14="http://schemas.microsoft.com/office/powerpoint/2010/main" val="2048306035"/>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CA009DC-F7D6-80C0-06B9-F0A0F96B61CF}"/>
              </a:ext>
            </a:extLst>
          </p:cNvPr>
          <p:cNvSpPr>
            <a:spLocks noGrp="1"/>
          </p:cNvSpPr>
          <p:nvPr>
            <p:ph type="title"/>
          </p:nvPr>
        </p:nvSpPr>
        <p:spPr/>
        <p:txBody>
          <a:bodyPr/>
          <a:lstStyle/>
          <a:p>
            <a:r>
              <a:rPr lang="en-IN" dirty="0"/>
              <a:t>Accounting by Education Institutes</a:t>
            </a:r>
          </a:p>
        </p:txBody>
      </p:sp>
      <p:sp>
        <p:nvSpPr>
          <p:cNvPr id="3" name="Content Placeholder 2">
            <a:extLst>
              <a:ext uri="{FF2B5EF4-FFF2-40B4-BE49-F238E27FC236}">
                <a16:creationId xmlns:a16="http://schemas.microsoft.com/office/drawing/2014/main" id="{15FDF37A-88E2-3CFB-C98A-95603CB30CFD}"/>
              </a:ext>
            </a:extLst>
          </p:cNvPr>
          <p:cNvSpPr>
            <a:spLocks noGrp="1"/>
          </p:cNvSpPr>
          <p:nvPr>
            <p:ph idx="1"/>
          </p:nvPr>
        </p:nvSpPr>
        <p:spPr/>
        <p:txBody>
          <a:bodyPr>
            <a:normAutofit fontScale="62500" lnSpcReduction="20000"/>
          </a:bodyPr>
          <a:lstStyle/>
          <a:p>
            <a:r>
              <a:rPr lang="en-US" dirty="0"/>
              <a:t>Revenue Recognition in case of; </a:t>
            </a:r>
          </a:p>
          <a:p>
            <a:r>
              <a:rPr lang="en-US" dirty="0"/>
              <a:t>Tuition Fees One Time Charges</a:t>
            </a:r>
          </a:p>
          <a:p>
            <a:r>
              <a:rPr lang="en-US" dirty="0"/>
              <a:t> Periodic Charges</a:t>
            </a:r>
          </a:p>
          <a:p>
            <a:r>
              <a:rPr lang="en-US" dirty="0"/>
              <a:t> Caution Money</a:t>
            </a:r>
          </a:p>
          <a:p>
            <a:r>
              <a:rPr lang="en-US" dirty="0"/>
              <a:t> Sale of prospectus</a:t>
            </a:r>
          </a:p>
          <a:p>
            <a:r>
              <a:rPr lang="en-US" dirty="0"/>
              <a:t> Canteen Income</a:t>
            </a:r>
          </a:p>
          <a:p>
            <a:r>
              <a:rPr lang="en-US" dirty="0"/>
              <a:t> School Premises given on Rent to outside parties</a:t>
            </a:r>
          </a:p>
          <a:p>
            <a:r>
              <a:rPr lang="en-US" dirty="0"/>
              <a:t> Hostel Fees</a:t>
            </a:r>
          </a:p>
          <a:p>
            <a:r>
              <a:rPr lang="en-US" dirty="0"/>
              <a:t> Revenue from provision of Transportation Facilities </a:t>
            </a:r>
          </a:p>
          <a:p>
            <a:r>
              <a:rPr lang="en-US" dirty="0"/>
              <a:t>Supply of books &amp; Uniforms to Students </a:t>
            </a:r>
          </a:p>
          <a:p>
            <a:r>
              <a:rPr lang="en-US" dirty="0"/>
              <a:t>Sponsorship Fees</a:t>
            </a:r>
          </a:p>
          <a:p>
            <a:r>
              <a:rPr lang="en-US" dirty="0"/>
              <a:t> Advertisement for School Magazines</a:t>
            </a:r>
          </a:p>
          <a:p>
            <a:r>
              <a:rPr lang="en-US" dirty="0"/>
              <a:t> Board Fees</a:t>
            </a:r>
            <a:endParaRPr lang="en-IN" dirty="0"/>
          </a:p>
        </p:txBody>
      </p:sp>
    </p:spTree>
    <p:extLst>
      <p:ext uri="{BB962C8B-B14F-4D97-AF65-F5344CB8AC3E}">
        <p14:creationId xmlns:p14="http://schemas.microsoft.com/office/powerpoint/2010/main" val="2878738964"/>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1A724EC-E7E9-5EAE-6B27-8150A2ACC491}"/>
              </a:ext>
            </a:extLst>
          </p:cNvPr>
          <p:cNvSpPr>
            <a:spLocks noGrp="1"/>
          </p:cNvSpPr>
          <p:nvPr>
            <p:ph type="title"/>
          </p:nvPr>
        </p:nvSpPr>
        <p:spPr/>
        <p:txBody>
          <a:bodyPr/>
          <a:lstStyle/>
          <a:p>
            <a:r>
              <a:rPr lang="en-IN" dirty="0"/>
              <a:t>Incoterms</a:t>
            </a:r>
          </a:p>
        </p:txBody>
      </p:sp>
      <p:sp>
        <p:nvSpPr>
          <p:cNvPr id="3" name="Content Placeholder 2">
            <a:extLst>
              <a:ext uri="{FF2B5EF4-FFF2-40B4-BE49-F238E27FC236}">
                <a16:creationId xmlns:a16="http://schemas.microsoft.com/office/drawing/2014/main" id="{BCE0417E-3E2E-EDFA-2788-69538A78FEBC}"/>
              </a:ext>
            </a:extLst>
          </p:cNvPr>
          <p:cNvSpPr>
            <a:spLocks noGrp="1"/>
          </p:cNvSpPr>
          <p:nvPr>
            <p:ph idx="1"/>
          </p:nvPr>
        </p:nvSpPr>
        <p:spPr/>
        <p:txBody>
          <a:bodyPr>
            <a:normAutofit fontScale="85000" lnSpcReduction="20000"/>
          </a:bodyPr>
          <a:lstStyle/>
          <a:p>
            <a:r>
              <a:rPr lang="en-US" dirty="0"/>
              <a:t>The Incoterms rules or International Commercial Terms are a series of pre-defined commercial terms published by the International Chamber of Commerce (ICC) that are widely used in International commercial transactions or procurement processes.</a:t>
            </a:r>
          </a:p>
          <a:p>
            <a:r>
              <a:rPr lang="en-US" dirty="0"/>
              <a:t> A series of three letter trade terms related to common contractual sales practices,</a:t>
            </a:r>
          </a:p>
          <a:p>
            <a:r>
              <a:rPr lang="en-US" dirty="0"/>
              <a:t> The Incoterms rules are intended primarily to clearly communicate the tasks, costs, and risks associated with the transportation and delivery of goods.</a:t>
            </a:r>
          </a:p>
          <a:p>
            <a:r>
              <a:rPr lang="en-US" dirty="0"/>
              <a:t> The Incoterms rules are accepted by governments, legal authorities, and practitioners worldwide for the interpretation of most commonly used terms in international trade. </a:t>
            </a:r>
          </a:p>
          <a:p>
            <a:r>
              <a:rPr lang="en-US" dirty="0"/>
              <a:t>They are regularly incorporated into sales contracts worldwide.</a:t>
            </a:r>
          </a:p>
          <a:p>
            <a:r>
              <a:rPr lang="en-US" dirty="0"/>
              <a:t> Some popular Incoterms</a:t>
            </a:r>
          </a:p>
        </p:txBody>
      </p:sp>
    </p:spTree>
    <p:extLst>
      <p:ext uri="{BB962C8B-B14F-4D97-AF65-F5344CB8AC3E}">
        <p14:creationId xmlns:p14="http://schemas.microsoft.com/office/powerpoint/2010/main" val="2843439876"/>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273D2B3-EFCA-FDDE-0972-99E88025F523}"/>
              </a:ext>
            </a:extLst>
          </p:cNvPr>
          <p:cNvSpPr>
            <a:spLocks noGrp="1"/>
          </p:cNvSpPr>
          <p:nvPr>
            <p:ph type="title"/>
          </p:nvPr>
        </p:nvSpPr>
        <p:spPr/>
        <p:txBody>
          <a:bodyPr/>
          <a:lstStyle/>
          <a:p>
            <a:r>
              <a:rPr lang="en-US" dirty="0"/>
              <a:t> Some popular Incoterms</a:t>
            </a:r>
            <a:endParaRPr lang="en-IN" dirty="0"/>
          </a:p>
        </p:txBody>
      </p:sp>
      <p:sp>
        <p:nvSpPr>
          <p:cNvPr id="3" name="Content Placeholder 2">
            <a:extLst>
              <a:ext uri="{FF2B5EF4-FFF2-40B4-BE49-F238E27FC236}">
                <a16:creationId xmlns:a16="http://schemas.microsoft.com/office/drawing/2014/main" id="{86EEF3D1-BA77-BCBC-CDA6-B906DE4F12CC}"/>
              </a:ext>
            </a:extLst>
          </p:cNvPr>
          <p:cNvSpPr>
            <a:spLocks noGrp="1"/>
          </p:cNvSpPr>
          <p:nvPr>
            <p:ph idx="1"/>
          </p:nvPr>
        </p:nvSpPr>
        <p:spPr/>
        <p:txBody>
          <a:bodyPr>
            <a:normAutofit fontScale="85000" lnSpcReduction="20000"/>
          </a:bodyPr>
          <a:lstStyle/>
          <a:p>
            <a:r>
              <a:rPr lang="en-US" b="1" dirty="0"/>
              <a:t>EXW - Ex Works</a:t>
            </a:r>
          </a:p>
          <a:p>
            <a:pPr>
              <a:buFont typeface="Wingdings" panose="05000000000000000000" pitchFamily="2" charset="2"/>
              <a:buChar char="Ø"/>
            </a:pPr>
            <a:r>
              <a:rPr lang="en-US" b="0" i="0" dirty="0">
                <a:solidFill>
                  <a:srgbClr val="202124"/>
                </a:solidFill>
                <a:effectLst/>
                <a:latin typeface="Google Sans"/>
              </a:rPr>
              <a:t> An </a:t>
            </a:r>
            <a:r>
              <a:rPr lang="en-US" b="0" i="0" dirty="0" err="1">
                <a:solidFill>
                  <a:srgbClr val="202124"/>
                </a:solidFill>
                <a:effectLst/>
                <a:latin typeface="Google Sans"/>
              </a:rPr>
              <a:t>EXWorks</a:t>
            </a:r>
            <a:r>
              <a:rPr lang="en-US" b="0" i="0" dirty="0">
                <a:solidFill>
                  <a:srgbClr val="202124"/>
                </a:solidFill>
                <a:effectLst/>
                <a:latin typeface="Google Sans"/>
              </a:rPr>
              <a:t> Incoterm is </a:t>
            </a:r>
            <a:r>
              <a:rPr lang="en-US" b="0" i="0" dirty="0">
                <a:solidFill>
                  <a:srgbClr val="040C28"/>
                </a:solidFill>
                <a:effectLst/>
                <a:latin typeface="Google Sans"/>
              </a:rPr>
              <a:t>an agreement that maximizes the buyer's risk and responsibility, by requiring the seller to only make the goods available for the buyer at their warehouse or dock</a:t>
            </a:r>
            <a:r>
              <a:rPr lang="en-US" b="0" i="0" dirty="0">
                <a:solidFill>
                  <a:srgbClr val="202124"/>
                </a:solidFill>
                <a:effectLst/>
                <a:latin typeface="Google Sans"/>
              </a:rPr>
              <a:t>. Once the buyer collects the cargo, the buyer assumes all other responsibilities, including transport to the port of destination.</a:t>
            </a:r>
          </a:p>
          <a:p>
            <a:r>
              <a:rPr lang="en-US" b="1" dirty="0"/>
              <a:t>FOB - Free on Board </a:t>
            </a:r>
          </a:p>
          <a:p>
            <a:pPr algn="l" fontAlgn="base">
              <a:buFont typeface="Wingdings" panose="05000000000000000000" pitchFamily="2" charset="2"/>
              <a:buChar char="Ø"/>
            </a:pPr>
            <a:r>
              <a:rPr lang="en-US" b="0" i="0" dirty="0">
                <a:solidFill>
                  <a:schemeClr val="tx1">
                    <a:lumMod val="95000"/>
                    <a:lumOff val="5000"/>
                  </a:schemeClr>
                </a:solidFill>
                <a:effectLst/>
                <a:latin typeface="Inter"/>
              </a:rPr>
              <a:t>Under the Incoterms 2020 rules, FOB means the seller has fulfilled its obligation when the goods are loaded on the vessel nominated by the buyer at the named port of shipment. With FOB, the seller is responsible for loading the goods on the transport, while the buyer is responsible for everything else necessary to get the goods to the final destination.</a:t>
            </a:r>
          </a:p>
          <a:p>
            <a:pPr algn="l" fontAlgn="base">
              <a:buFont typeface="Wingdings" panose="05000000000000000000" pitchFamily="2" charset="2"/>
              <a:buChar char="Ø"/>
            </a:pPr>
            <a:r>
              <a:rPr lang="en-US" b="0" i="0" dirty="0">
                <a:solidFill>
                  <a:schemeClr val="tx1">
                    <a:lumMod val="95000"/>
                    <a:lumOff val="5000"/>
                  </a:schemeClr>
                </a:solidFill>
                <a:effectLst/>
                <a:latin typeface="Inter"/>
              </a:rPr>
              <a:t>The risk or liability for the goods transfers from the seller to the buyer when the goods are on board the vessel, and the buyer bears costs from that point forward.</a:t>
            </a:r>
          </a:p>
          <a:p>
            <a:endParaRPr lang="en-US" dirty="0">
              <a:solidFill>
                <a:schemeClr val="tx1">
                  <a:lumMod val="95000"/>
                  <a:lumOff val="5000"/>
                </a:schemeClr>
              </a:solidFill>
            </a:endParaRPr>
          </a:p>
          <a:p>
            <a:pPr marL="0" indent="0">
              <a:buNone/>
            </a:pPr>
            <a:endParaRPr lang="en-US" dirty="0"/>
          </a:p>
          <a:p>
            <a:endParaRPr lang="en-IN" dirty="0"/>
          </a:p>
        </p:txBody>
      </p:sp>
    </p:spTree>
    <p:extLst>
      <p:ext uri="{BB962C8B-B14F-4D97-AF65-F5344CB8AC3E}">
        <p14:creationId xmlns:p14="http://schemas.microsoft.com/office/powerpoint/2010/main" val="2938736129"/>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29599DA-A235-1543-5748-66984B9B192E}"/>
              </a:ext>
            </a:extLst>
          </p:cNvPr>
          <p:cNvSpPr>
            <a:spLocks noGrp="1"/>
          </p:cNvSpPr>
          <p:nvPr>
            <p:ph type="title"/>
          </p:nvPr>
        </p:nvSpPr>
        <p:spPr/>
        <p:txBody>
          <a:bodyPr/>
          <a:lstStyle/>
          <a:p>
            <a:r>
              <a:rPr lang="en-US" dirty="0"/>
              <a:t>Some popular Incoterms</a:t>
            </a:r>
            <a:endParaRPr lang="en-IN" dirty="0"/>
          </a:p>
        </p:txBody>
      </p:sp>
      <p:sp>
        <p:nvSpPr>
          <p:cNvPr id="3" name="Content Placeholder 2">
            <a:extLst>
              <a:ext uri="{FF2B5EF4-FFF2-40B4-BE49-F238E27FC236}">
                <a16:creationId xmlns:a16="http://schemas.microsoft.com/office/drawing/2014/main" id="{DD618748-CA51-4146-D3C7-AE34F1C609B8}"/>
              </a:ext>
            </a:extLst>
          </p:cNvPr>
          <p:cNvSpPr>
            <a:spLocks noGrp="1"/>
          </p:cNvSpPr>
          <p:nvPr>
            <p:ph idx="1"/>
          </p:nvPr>
        </p:nvSpPr>
        <p:spPr/>
        <p:txBody>
          <a:bodyPr/>
          <a:lstStyle/>
          <a:p>
            <a:pPr fontAlgn="base"/>
            <a:r>
              <a:rPr lang="en-US" b="1" dirty="0"/>
              <a:t>CFR - Cost and Freight</a:t>
            </a:r>
          </a:p>
          <a:p>
            <a:pPr algn="l" fontAlgn="base">
              <a:buFont typeface="Wingdings" panose="05000000000000000000" pitchFamily="2" charset="2"/>
              <a:buChar char="Ø"/>
            </a:pPr>
            <a:r>
              <a:rPr lang="en-US" b="0" i="0" dirty="0">
                <a:solidFill>
                  <a:schemeClr val="tx1">
                    <a:lumMod val="95000"/>
                    <a:lumOff val="5000"/>
                  </a:schemeClr>
                </a:solidFill>
                <a:effectLst/>
                <a:latin typeface="Inter"/>
              </a:rPr>
              <a:t>Under the Incoterms 2020 rules, CFR means the seller has fulfilled its obligation when the goods are delivered and loaded on the vessel they’ve nominated at the named port of shipment.</a:t>
            </a:r>
          </a:p>
          <a:p>
            <a:pPr algn="l" fontAlgn="base">
              <a:buFont typeface="Wingdings" panose="05000000000000000000" pitchFamily="2" charset="2"/>
              <a:buChar char="Ø"/>
            </a:pPr>
            <a:r>
              <a:rPr lang="en-US" b="0" i="0" dirty="0">
                <a:solidFill>
                  <a:schemeClr val="tx1">
                    <a:lumMod val="95000"/>
                    <a:lumOff val="5000"/>
                  </a:schemeClr>
                </a:solidFill>
                <a:effectLst/>
                <a:latin typeface="Inter"/>
              </a:rPr>
              <a:t>The risk or liability for the goods transfers from the seller to the buyer as soon as the goods are loaded on board the vessel before carriage takes place, and the buyer bears costs from that point forward.</a:t>
            </a:r>
          </a:p>
          <a:p>
            <a:endParaRPr lang="en-IN" dirty="0"/>
          </a:p>
        </p:txBody>
      </p:sp>
    </p:spTree>
    <p:extLst>
      <p:ext uri="{BB962C8B-B14F-4D97-AF65-F5344CB8AC3E}">
        <p14:creationId xmlns:p14="http://schemas.microsoft.com/office/powerpoint/2010/main" val="2464777168"/>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893578B-724F-81C9-6BE2-811170B60B33}"/>
              </a:ext>
            </a:extLst>
          </p:cNvPr>
          <p:cNvSpPr>
            <a:spLocks noGrp="1"/>
          </p:cNvSpPr>
          <p:nvPr>
            <p:ph type="title"/>
          </p:nvPr>
        </p:nvSpPr>
        <p:spPr/>
        <p:txBody>
          <a:bodyPr/>
          <a:lstStyle/>
          <a:p>
            <a:r>
              <a:rPr lang="en-US" dirty="0"/>
              <a:t>Some popular Incoterms</a:t>
            </a:r>
            <a:endParaRPr lang="en-IN" dirty="0"/>
          </a:p>
        </p:txBody>
      </p:sp>
      <p:sp>
        <p:nvSpPr>
          <p:cNvPr id="3" name="Content Placeholder 2">
            <a:extLst>
              <a:ext uri="{FF2B5EF4-FFF2-40B4-BE49-F238E27FC236}">
                <a16:creationId xmlns:a16="http://schemas.microsoft.com/office/drawing/2014/main" id="{A69106AD-CEFE-ECEE-0A1E-52058B519736}"/>
              </a:ext>
            </a:extLst>
          </p:cNvPr>
          <p:cNvSpPr>
            <a:spLocks noGrp="1"/>
          </p:cNvSpPr>
          <p:nvPr>
            <p:ph idx="1"/>
          </p:nvPr>
        </p:nvSpPr>
        <p:spPr/>
        <p:txBody>
          <a:bodyPr>
            <a:normAutofit fontScale="92500"/>
          </a:bodyPr>
          <a:lstStyle/>
          <a:p>
            <a:pPr fontAlgn="base"/>
            <a:r>
              <a:rPr lang="en-US" b="1" u="sng" dirty="0"/>
              <a:t>CIF - Cost, Insurance and Freight</a:t>
            </a:r>
          </a:p>
          <a:p>
            <a:pPr algn="l" fontAlgn="base">
              <a:buFont typeface="Wingdings" panose="05000000000000000000" pitchFamily="2" charset="2"/>
              <a:buChar char="Ø"/>
            </a:pPr>
            <a:r>
              <a:rPr lang="en-US" b="0" i="0" dirty="0">
                <a:solidFill>
                  <a:srgbClr val="013C4F"/>
                </a:solidFill>
                <a:effectLst/>
                <a:latin typeface="Inter"/>
              </a:rPr>
              <a:t>Under the Incoterms 2020 rules, CIF means the seller is </a:t>
            </a:r>
            <a:r>
              <a:rPr lang="en-US" b="1" i="0" dirty="0">
                <a:solidFill>
                  <a:srgbClr val="013C4F"/>
                </a:solidFill>
                <a:effectLst/>
                <a:latin typeface="Inter"/>
              </a:rPr>
              <a:t>responsible </a:t>
            </a:r>
            <a:r>
              <a:rPr lang="en-US" b="0" i="0" dirty="0">
                <a:solidFill>
                  <a:srgbClr val="013C4F"/>
                </a:solidFill>
                <a:effectLst/>
                <a:latin typeface="Inter"/>
              </a:rPr>
              <a:t>for loading properly packaged goods on board the vessel they’ve nominated, cost of carriage to the named port of destination on the buyer’s side, and insurance to that point. CIF is one of only two Incoterms 2020 rules that identify which of the parties must purchase insurance.</a:t>
            </a:r>
          </a:p>
          <a:p>
            <a:pPr algn="l" fontAlgn="base">
              <a:buFont typeface="Wingdings" panose="05000000000000000000" pitchFamily="2" charset="2"/>
              <a:buChar char="Ø"/>
            </a:pPr>
            <a:r>
              <a:rPr lang="en-US" b="0" i="0" dirty="0">
                <a:solidFill>
                  <a:srgbClr val="013C4F"/>
                </a:solidFill>
                <a:effectLst/>
                <a:latin typeface="Inter"/>
              </a:rPr>
              <a:t>Unlike the Incoterms 2020 change to the term </a:t>
            </a:r>
            <a:r>
              <a:rPr lang="en-US" b="0" i="0" u="sng" dirty="0">
                <a:solidFill>
                  <a:schemeClr val="tx1">
                    <a:lumMod val="95000"/>
                    <a:lumOff val="5000"/>
                  </a:schemeClr>
                </a:solidFill>
                <a:effectLst/>
                <a:latin typeface="Inter"/>
                <a:hlinkClick r:id="rId2">
                  <a:extLst>
                    <a:ext uri="{A12FA001-AC4F-418D-AE19-62706E023703}">
                      <ahyp:hlinkClr xmlns:ahyp="http://schemas.microsoft.com/office/drawing/2018/hyperlinkcolor" val="tx"/>
                    </a:ext>
                  </a:extLst>
                </a:hlinkClick>
              </a:rPr>
              <a:t>Carriage and Insurance Paid to (CIP)</a:t>
            </a:r>
            <a:r>
              <a:rPr lang="en-US" b="0" i="0" dirty="0">
                <a:solidFill>
                  <a:schemeClr val="tx1">
                    <a:lumMod val="95000"/>
                    <a:lumOff val="5000"/>
                  </a:schemeClr>
                </a:solidFill>
                <a:effectLst/>
                <a:latin typeface="Inter"/>
              </a:rPr>
              <a:t>, </a:t>
            </a:r>
            <a:r>
              <a:rPr lang="en-US" b="0" i="0" dirty="0">
                <a:solidFill>
                  <a:srgbClr val="013C4F"/>
                </a:solidFill>
                <a:effectLst/>
                <a:latin typeface="Inter"/>
              </a:rPr>
              <a:t>which increases the amount of insurance coverage required on the goods, CIF maintains that the minimum level of coverage identified by Clause C of the </a:t>
            </a:r>
            <a:r>
              <a:rPr lang="en-US" b="0" i="0" u="sng" dirty="0">
                <a:solidFill>
                  <a:schemeClr val="tx1">
                    <a:lumMod val="95000"/>
                    <a:lumOff val="5000"/>
                  </a:schemeClr>
                </a:solidFill>
                <a:effectLst/>
                <a:latin typeface="Inter"/>
                <a:hlinkClick r:id="rId3">
                  <a:extLst>
                    <a:ext uri="{A12FA001-AC4F-418D-AE19-62706E023703}">
                      <ahyp:hlinkClr xmlns:ahyp="http://schemas.microsoft.com/office/drawing/2018/hyperlinkcolor" val="tx"/>
                    </a:ext>
                  </a:extLst>
                </a:hlinkClick>
              </a:rPr>
              <a:t>Institute Cargo Clauses</a:t>
            </a:r>
            <a:r>
              <a:rPr lang="en-US" b="0" i="0" dirty="0">
                <a:solidFill>
                  <a:schemeClr val="tx1">
                    <a:lumMod val="95000"/>
                    <a:lumOff val="5000"/>
                  </a:schemeClr>
                </a:solidFill>
                <a:effectLst/>
                <a:latin typeface="Inter"/>
              </a:rPr>
              <a:t> </a:t>
            </a:r>
            <a:r>
              <a:rPr lang="en-US" b="0" i="0" dirty="0">
                <a:solidFill>
                  <a:srgbClr val="013C4F"/>
                </a:solidFill>
                <a:effectLst/>
                <a:latin typeface="Inter"/>
              </a:rPr>
              <a:t>is enough. That's because CIF is generally used in shipments of lower-value goods than CIP.</a:t>
            </a:r>
          </a:p>
          <a:p>
            <a:endParaRPr lang="en-IN" dirty="0"/>
          </a:p>
        </p:txBody>
      </p:sp>
    </p:spTree>
    <p:extLst>
      <p:ext uri="{BB962C8B-B14F-4D97-AF65-F5344CB8AC3E}">
        <p14:creationId xmlns:p14="http://schemas.microsoft.com/office/powerpoint/2010/main" val="3060795778"/>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021EA13-09E4-93D7-4870-22B58CAC3608}"/>
              </a:ext>
            </a:extLst>
          </p:cNvPr>
          <p:cNvSpPr>
            <a:spLocks noGrp="1"/>
          </p:cNvSpPr>
          <p:nvPr>
            <p:ph type="title"/>
          </p:nvPr>
        </p:nvSpPr>
        <p:spPr/>
        <p:txBody>
          <a:bodyPr/>
          <a:lstStyle/>
          <a:p>
            <a:r>
              <a:rPr lang="en-US" dirty="0"/>
              <a:t>Some popular Incoterms</a:t>
            </a:r>
            <a:endParaRPr lang="en-IN" dirty="0"/>
          </a:p>
        </p:txBody>
      </p:sp>
      <p:sp>
        <p:nvSpPr>
          <p:cNvPr id="3" name="Content Placeholder 2">
            <a:extLst>
              <a:ext uri="{FF2B5EF4-FFF2-40B4-BE49-F238E27FC236}">
                <a16:creationId xmlns:a16="http://schemas.microsoft.com/office/drawing/2014/main" id="{67104D58-E27E-2FE8-94E5-01B0DAB148CE}"/>
              </a:ext>
            </a:extLst>
          </p:cNvPr>
          <p:cNvSpPr>
            <a:spLocks noGrp="1"/>
          </p:cNvSpPr>
          <p:nvPr>
            <p:ph idx="1"/>
          </p:nvPr>
        </p:nvSpPr>
        <p:spPr/>
        <p:txBody>
          <a:bodyPr>
            <a:normAutofit fontScale="92500" lnSpcReduction="20000"/>
          </a:bodyPr>
          <a:lstStyle/>
          <a:p>
            <a:r>
              <a:rPr lang="en-US" b="1" dirty="0"/>
              <a:t>DAP - Delivered at Place </a:t>
            </a:r>
          </a:p>
          <a:p>
            <a:pPr>
              <a:buFont typeface="Wingdings" panose="05000000000000000000" pitchFamily="2" charset="2"/>
              <a:buChar char="Ø"/>
            </a:pPr>
            <a:r>
              <a:rPr lang="en-US" b="0" i="0" dirty="0">
                <a:solidFill>
                  <a:srgbClr val="013C4F"/>
                </a:solidFill>
                <a:effectLst/>
                <a:latin typeface="Inter"/>
              </a:rPr>
              <a:t>Under the Incoterms 2020 rules, DAP means the seller is responsible for </a:t>
            </a:r>
            <a:r>
              <a:rPr lang="en-US" b="0" i="0" u="sng" dirty="0">
                <a:solidFill>
                  <a:srgbClr val="013C4F"/>
                </a:solidFill>
                <a:effectLst/>
                <a:latin typeface="Inter"/>
              </a:rPr>
              <a:t>all charges and risks in transit until the goods reach their destination, at which point the risk transfers to buyer. </a:t>
            </a:r>
            <a:r>
              <a:rPr lang="en-US" b="0" i="0" dirty="0">
                <a:solidFill>
                  <a:srgbClr val="013C4F"/>
                </a:solidFill>
                <a:effectLst/>
                <a:latin typeface="Inter"/>
              </a:rPr>
              <a:t>Cost and risk transfers from seller to buyer simultaneously at the point the goods are available for unloading.</a:t>
            </a:r>
          </a:p>
          <a:p>
            <a:pPr>
              <a:buFont typeface="Wingdings" panose="05000000000000000000" pitchFamily="2" charset="2"/>
              <a:buChar char="Ø"/>
            </a:pPr>
            <a:r>
              <a:rPr lang="en-US" b="0" i="0" dirty="0">
                <a:solidFill>
                  <a:srgbClr val="013C4F"/>
                </a:solidFill>
                <a:effectLst/>
                <a:latin typeface="Inter"/>
              </a:rPr>
              <a:t> The buyer is responsible for all costs and risks associated with unloading the goods and clearing customs to import the goods into the named country of destination. </a:t>
            </a:r>
          </a:p>
          <a:p>
            <a:pPr>
              <a:buFont typeface="Wingdings" panose="05000000000000000000" pitchFamily="2" charset="2"/>
              <a:buChar char="Ø"/>
            </a:pPr>
            <a:r>
              <a:rPr lang="en-US" b="0" i="0" dirty="0">
                <a:solidFill>
                  <a:srgbClr val="013C4F"/>
                </a:solidFill>
                <a:effectLst/>
                <a:latin typeface="Inter"/>
              </a:rPr>
              <a:t>The buyer selects a customs broker and is responsible for entry fees, duties, taxes, inspection fees and storage fees if goods are not released in a timely manner.</a:t>
            </a:r>
          </a:p>
          <a:p>
            <a:pPr>
              <a:buFont typeface="Wingdings" panose="05000000000000000000" pitchFamily="2" charset="2"/>
              <a:buChar char="Ø"/>
            </a:pPr>
            <a:r>
              <a:rPr lang="en-US" b="0" i="0" dirty="0">
                <a:solidFill>
                  <a:srgbClr val="013C4F"/>
                </a:solidFill>
                <a:effectLst/>
                <a:latin typeface="Inter"/>
              </a:rPr>
              <a:t> The seller must coordinate with the buyer's customs broker to provide any documentation required for export clearance. </a:t>
            </a:r>
            <a:endParaRPr lang="en-IN" dirty="0"/>
          </a:p>
        </p:txBody>
      </p:sp>
    </p:spTree>
    <p:extLst>
      <p:ext uri="{BB962C8B-B14F-4D97-AF65-F5344CB8AC3E}">
        <p14:creationId xmlns:p14="http://schemas.microsoft.com/office/powerpoint/2010/main" val="360755433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6BCDEC-D2F6-CE40-EE1A-4A9E44EF596D}"/>
              </a:ext>
            </a:extLst>
          </p:cNvPr>
          <p:cNvSpPr>
            <a:spLocks noGrp="1"/>
          </p:cNvSpPr>
          <p:nvPr>
            <p:ph type="title"/>
          </p:nvPr>
        </p:nvSpPr>
        <p:spPr/>
        <p:txBody>
          <a:bodyPr/>
          <a:lstStyle/>
          <a:p>
            <a:r>
              <a:rPr lang="en-US" dirty="0">
                <a:solidFill>
                  <a:srgbClr val="202124"/>
                </a:solidFill>
                <a:latin typeface="Google Sans"/>
              </a:rPr>
              <a:t>G</a:t>
            </a:r>
            <a:r>
              <a:rPr lang="en-US" b="0" i="0" dirty="0">
                <a:solidFill>
                  <a:srgbClr val="202124"/>
                </a:solidFill>
                <a:effectLst/>
                <a:latin typeface="Google Sans"/>
              </a:rPr>
              <a:t>ross inflow of economic benefits</a:t>
            </a:r>
            <a:endParaRPr lang="en-IN" dirty="0"/>
          </a:p>
        </p:txBody>
      </p:sp>
      <p:sp>
        <p:nvSpPr>
          <p:cNvPr id="3" name="Content Placeholder 2">
            <a:extLst>
              <a:ext uri="{FF2B5EF4-FFF2-40B4-BE49-F238E27FC236}">
                <a16:creationId xmlns:a16="http://schemas.microsoft.com/office/drawing/2014/main" id="{E89C33DA-789C-0636-5F4A-FC5AF9D284D8}"/>
              </a:ext>
            </a:extLst>
          </p:cNvPr>
          <p:cNvSpPr>
            <a:spLocks noGrp="1"/>
          </p:cNvSpPr>
          <p:nvPr>
            <p:ph idx="1"/>
          </p:nvPr>
        </p:nvSpPr>
        <p:spPr/>
        <p:txBody>
          <a:bodyPr>
            <a:normAutofit lnSpcReduction="10000"/>
          </a:bodyPr>
          <a:lstStyle/>
          <a:p>
            <a:r>
              <a:rPr lang="en-IN" dirty="0"/>
              <a:t>Revenue includes only </a:t>
            </a:r>
            <a:r>
              <a:rPr lang="en-US" dirty="0"/>
              <a:t>the gross inflows of economic benefits received and receivable by the entity on its own account.</a:t>
            </a:r>
          </a:p>
          <a:p>
            <a:r>
              <a:rPr lang="en-US" dirty="0"/>
              <a:t> Amounts collected on behalf of third parties such as sales taxes, goods and services taxes and value added taxes are not economic benefits which flow to the entity and do not result in increases in equity. Therefore, they are excluded from revenue.</a:t>
            </a:r>
          </a:p>
          <a:p>
            <a:r>
              <a:rPr lang="en-US" dirty="0"/>
              <a:t> Similarly, in an agency relationship, the gross inflows of economic benefits include amounts collected on behalf of the principal and which do not result in increases in equity for the entity. </a:t>
            </a:r>
            <a:r>
              <a:rPr lang="en-US" b="1" u="sng" dirty="0"/>
              <a:t>The amounts collected on behalf of the principal are not revenue.</a:t>
            </a:r>
            <a:r>
              <a:rPr lang="en-US" dirty="0"/>
              <a:t> Instead, revenue is the amount of commission.</a:t>
            </a:r>
            <a:endParaRPr lang="en-IN" dirty="0"/>
          </a:p>
        </p:txBody>
      </p:sp>
    </p:spTree>
    <p:extLst>
      <p:ext uri="{BB962C8B-B14F-4D97-AF65-F5344CB8AC3E}">
        <p14:creationId xmlns:p14="http://schemas.microsoft.com/office/powerpoint/2010/main" val="102351010"/>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BA98A2E-45E1-4E62-AECB-1F0AC53FF641}"/>
              </a:ext>
            </a:extLst>
          </p:cNvPr>
          <p:cNvSpPr>
            <a:spLocks noGrp="1"/>
          </p:cNvSpPr>
          <p:nvPr>
            <p:ph type="title"/>
          </p:nvPr>
        </p:nvSpPr>
        <p:spPr/>
        <p:txBody>
          <a:bodyPr/>
          <a:lstStyle/>
          <a:p>
            <a:r>
              <a:rPr lang="en-US" dirty="0"/>
              <a:t>Some popular Incoterms</a:t>
            </a:r>
            <a:endParaRPr lang="en-IN" dirty="0"/>
          </a:p>
        </p:txBody>
      </p:sp>
      <p:sp>
        <p:nvSpPr>
          <p:cNvPr id="3" name="Content Placeholder 2">
            <a:extLst>
              <a:ext uri="{FF2B5EF4-FFF2-40B4-BE49-F238E27FC236}">
                <a16:creationId xmlns:a16="http://schemas.microsoft.com/office/drawing/2014/main" id="{91A12EC0-415D-1AC6-41CD-04CBC9736BD9}"/>
              </a:ext>
            </a:extLst>
          </p:cNvPr>
          <p:cNvSpPr>
            <a:spLocks noGrp="1"/>
          </p:cNvSpPr>
          <p:nvPr>
            <p:ph idx="1"/>
          </p:nvPr>
        </p:nvSpPr>
        <p:spPr/>
        <p:txBody>
          <a:bodyPr>
            <a:normAutofit fontScale="77500" lnSpcReduction="20000"/>
          </a:bodyPr>
          <a:lstStyle/>
          <a:p>
            <a:pPr fontAlgn="base"/>
            <a:r>
              <a:rPr lang="en-US" b="1" dirty="0"/>
              <a:t>DDP - Delivered Duty Paid</a:t>
            </a:r>
            <a:endParaRPr lang="en-IN" b="1" dirty="0"/>
          </a:p>
          <a:p>
            <a:pPr algn="l" fontAlgn="base">
              <a:buFont typeface="Wingdings" panose="05000000000000000000" pitchFamily="2" charset="2"/>
              <a:buChar char="Ø"/>
            </a:pPr>
            <a:r>
              <a:rPr lang="en-US" b="0" i="0" dirty="0">
                <a:solidFill>
                  <a:schemeClr val="bg2">
                    <a:lumMod val="10000"/>
                  </a:schemeClr>
                </a:solidFill>
                <a:effectLst/>
                <a:latin typeface="Montserrat" panose="020B0604020202020204" pitchFamily="2" charset="0"/>
              </a:rPr>
              <a:t>Under the Delivered Duty Paid (DDP) Incoterm rules, the seller assumes all responsibilities and costs for delivering the goods to the named place of destination. The seller must pay both export and import formalities, fees, duties and taxes.</a:t>
            </a:r>
          </a:p>
          <a:p>
            <a:pPr algn="l" fontAlgn="base">
              <a:buFont typeface="Wingdings" panose="05000000000000000000" pitchFamily="2" charset="2"/>
              <a:buChar char="Ø"/>
            </a:pPr>
            <a:r>
              <a:rPr lang="en-US" b="0" i="0" dirty="0">
                <a:solidFill>
                  <a:schemeClr val="bg2">
                    <a:lumMod val="10000"/>
                  </a:schemeClr>
                </a:solidFill>
                <a:effectLst/>
                <a:latin typeface="Montserrat" panose="020B0604020202020204" pitchFamily="2" charset="0"/>
              </a:rPr>
              <a:t>The seller is not obligated to insure the goods for pre-carriage or main carriage.</a:t>
            </a:r>
          </a:p>
          <a:p>
            <a:pPr algn="l" fontAlgn="base">
              <a:buFont typeface="Wingdings" panose="05000000000000000000" pitchFamily="2" charset="2"/>
              <a:buChar char="Ø"/>
            </a:pPr>
            <a:r>
              <a:rPr lang="en-US" b="0" i="0" dirty="0">
                <a:solidFill>
                  <a:schemeClr val="bg2">
                    <a:lumMod val="10000"/>
                  </a:schemeClr>
                </a:solidFill>
                <a:effectLst/>
                <a:latin typeface="Montserrat" panose="020B0604020202020204" pitchFamily="2" charset="0"/>
              </a:rPr>
              <a:t>The buyer is free of any risk or cost until the goods are unloaded from the vehicle at the named place of destination, usually the buyer’s place of business.</a:t>
            </a:r>
          </a:p>
          <a:p>
            <a:pPr algn="l" fontAlgn="base">
              <a:buFont typeface="Wingdings" panose="05000000000000000000" pitchFamily="2" charset="2"/>
              <a:buChar char="Ø"/>
            </a:pPr>
            <a:r>
              <a:rPr lang="en-US" b="0" i="0" dirty="0">
                <a:solidFill>
                  <a:schemeClr val="bg2">
                    <a:lumMod val="10000"/>
                  </a:schemeClr>
                </a:solidFill>
                <a:effectLst/>
                <a:latin typeface="Montserrat" panose="020B0604020202020204" pitchFamily="2" charset="0"/>
              </a:rPr>
              <a:t>DDP is the only Incoterms rule that places responsibility for import clearance and payment of taxes and/or import duty on the seller.</a:t>
            </a:r>
          </a:p>
          <a:p>
            <a:pPr algn="l" fontAlgn="base">
              <a:buFont typeface="Wingdings" panose="05000000000000000000" pitchFamily="2" charset="2"/>
              <a:buChar char="Ø"/>
            </a:pPr>
            <a:r>
              <a:rPr lang="en-US" b="0" i="0" dirty="0">
                <a:solidFill>
                  <a:schemeClr val="bg2">
                    <a:lumMod val="10000"/>
                  </a:schemeClr>
                </a:solidFill>
                <a:effectLst/>
                <a:latin typeface="Montserrat" panose="020B0604020202020204" pitchFamily="2" charset="0"/>
              </a:rPr>
              <a:t>These last requirements can be problematic for the seller. In countries with complex or bureaucratic import clearance procedures a seller with local knowledge may prefer to take on these responsibilities.</a:t>
            </a:r>
          </a:p>
          <a:p>
            <a:endParaRPr lang="en-IN" dirty="0"/>
          </a:p>
        </p:txBody>
      </p:sp>
    </p:spTree>
    <p:extLst>
      <p:ext uri="{BB962C8B-B14F-4D97-AF65-F5344CB8AC3E}">
        <p14:creationId xmlns:p14="http://schemas.microsoft.com/office/powerpoint/2010/main" val="2951039166"/>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02F5D3D-26FF-218B-B0B2-7864CFDF5891}"/>
              </a:ext>
            </a:extLst>
          </p:cNvPr>
          <p:cNvSpPr>
            <a:spLocks noGrp="1"/>
          </p:cNvSpPr>
          <p:nvPr>
            <p:ph type="title"/>
          </p:nvPr>
        </p:nvSpPr>
        <p:spPr/>
        <p:txBody>
          <a:bodyPr/>
          <a:lstStyle/>
          <a:p>
            <a:r>
              <a:rPr lang="en-IN" dirty="0"/>
              <a:t>Case Study</a:t>
            </a:r>
          </a:p>
        </p:txBody>
      </p:sp>
      <p:sp>
        <p:nvSpPr>
          <p:cNvPr id="3" name="Content Placeholder 2">
            <a:extLst>
              <a:ext uri="{FF2B5EF4-FFF2-40B4-BE49-F238E27FC236}">
                <a16:creationId xmlns:a16="http://schemas.microsoft.com/office/drawing/2014/main" id="{37ED52FF-0CBC-95B2-6259-1E7EC8EF0714}"/>
              </a:ext>
            </a:extLst>
          </p:cNvPr>
          <p:cNvSpPr>
            <a:spLocks noGrp="1"/>
          </p:cNvSpPr>
          <p:nvPr>
            <p:ph idx="1"/>
          </p:nvPr>
        </p:nvSpPr>
        <p:spPr/>
        <p:txBody>
          <a:bodyPr>
            <a:normAutofit fontScale="85000" lnSpcReduction="10000"/>
          </a:bodyPr>
          <a:lstStyle/>
          <a:p>
            <a:r>
              <a:rPr lang="en-US" dirty="0"/>
              <a:t>A Ltd manufactured goods as per customer’s specifications which are ready for delivery lying at plant at a reporting date. Amount in respect of such goods has been received and </a:t>
            </a:r>
            <a:r>
              <a:rPr lang="en-US" u="sng" dirty="0"/>
              <a:t>billing has been done at a reporting date.</a:t>
            </a:r>
            <a:r>
              <a:rPr lang="en-US" dirty="0"/>
              <a:t> However goods are lying at company’s plant as instructed by buyer.</a:t>
            </a:r>
          </a:p>
          <a:p>
            <a:r>
              <a:rPr lang="en-US" dirty="0"/>
              <a:t> A Ltd offers trade discounts and rebates through credit notes to its customers to promote sale. Such discounts and rebates are shown as expense.</a:t>
            </a:r>
          </a:p>
          <a:p>
            <a:r>
              <a:rPr lang="en-US" dirty="0"/>
              <a:t> A Ltd is in sales of air conditioners. It sells air conditioners which includes a free twelve month replacement warranty on compressor.</a:t>
            </a:r>
          </a:p>
          <a:p>
            <a:r>
              <a:rPr lang="en-US" dirty="0"/>
              <a:t> A Ltd accounted sales of Rs.10 </a:t>
            </a:r>
            <a:r>
              <a:rPr lang="en-US" dirty="0" err="1"/>
              <a:t>Crs</a:t>
            </a:r>
            <a:r>
              <a:rPr lang="en-US" dirty="0"/>
              <a:t> representing loyalty receivable for supply of know-how to a company in South-East Asia. As per the agreement the amount it to be received in US Dollars. However exchange permission was denied to the company in South-East Asia for remitting the same.</a:t>
            </a:r>
            <a:endParaRPr lang="en-IN" dirty="0"/>
          </a:p>
        </p:txBody>
      </p:sp>
    </p:spTree>
    <p:extLst>
      <p:ext uri="{BB962C8B-B14F-4D97-AF65-F5344CB8AC3E}">
        <p14:creationId xmlns:p14="http://schemas.microsoft.com/office/powerpoint/2010/main" val="2990384317"/>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5B44377-5F41-12BC-49A1-C1CA8CE23F8B}"/>
              </a:ext>
            </a:extLst>
          </p:cNvPr>
          <p:cNvSpPr>
            <a:spLocks noGrp="1"/>
          </p:cNvSpPr>
          <p:nvPr>
            <p:ph type="title"/>
          </p:nvPr>
        </p:nvSpPr>
        <p:spPr/>
        <p:txBody>
          <a:bodyPr/>
          <a:lstStyle/>
          <a:p>
            <a:r>
              <a:rPr lang="en-IN" dirty="0"/>
              <a:t>Case Study</a:t>
            </a:r>
          </a:p>
        </p:txBody>
      </p:sp>
      <p:sp>
        <p:nvSpPr>
          <p:cNvPr id="3" name="Content Placeholder 2">
            <a:extLst>
              <a:ext uri="{FF2B5EF4-FFF2-40B4-BE49-F238E27FC236}">
                <a16:creationId xmlns:a16="http://schemas.microsoft.com/office/drawing/2014/main" id="{1A93EB1C-F8D1-0884-4515-B9AD68B4292E}"/>
              </a:ext>
            </a:extLst>
          </p:cNvPr>
          <p:cNvSpPr>
            <a:spLocks noGrp="1"/>
          </p:cNvSpPr>
          <p:nvPr>
            <p:ph idx="1"/>
          </p:nvPr>
        </p:nvSpPr>
        <p:spPr/>
        <p:txBody>
          <a:bodyPr>
            <a:normAutofit fontScale="92500" lnSpcReduction="10000"/>
          </a:bodyPr>
          <a:lstStyle/>
          <a:p>
            <a:r>
              <a:rPr lang="en-US" dirty="0"/>
              <a:t>A Ltd entered into an agreement with B Ltd for sale of goods at Rs.4 </a:t>
            </a:r>
            <a:r>
              <a:rPr lang="en-US" dirty="0" err="1"/>
              <a:t>Crs</a:t>
            </a:r>
            <a:r>
              <a:rPr lang="en-US" dirty="0"/>
              <a:t>. On the same day, A Ltd entered into another agreement with B Ltd for repurchasing the same goods at Rs.5 </a:t>
            </a:r>
            <a:r>
              <a:rPr lang="en-US" dirty="0" err="1"/>
              <a:t>Crs</a:t>
            </a:r>
            <a:r>
              <a:rPr lang="en-US" dirty="0"/>
              <a:t> after a year. What is the revenue to be </a:t>
            </a:r>
            <a:r>
              <a:rPr lang="en-US" dirty="0" err="1"/>
              <a:t>recognised</a:t>
            </a:r>
            <a:r>
              <a:rPr lang="en-US" dirty="0"/>
              <a:t> by A &amp; B?</a:t>
            </a:r>
          </a:p>
          <a:p>
            <a:r>
              <a:rPr lang="en-US" dirty="0"/>
              <a:t> A Ltd had fire in its factory in March 06 as a result of which finished goods worth Rs.5 </a:t>
            </a:r>
            <a:r>
              <a:rPr lang="en-US" dirty="0" err="1"/>
              <a:t>Crs</a:t>
            </a:r>
            <a:r>
              <a:rPr lang="en-US" dirty="0"/>
              <a:t> and plant &amp; machinery worth Rs.10 </a:t>
            </a:r>
            <a:r>
              <a:rPr lang="en-US" dirty="0" err="1"/>
              <a:t>Crs</a:t>
            </a:r>
            <a:r>
              <a:rPr lang="en-US" dirty="0"/>
              <a:t> was gutted. The company lodged claim with insurance co. for Rs.6 </a:t>
            </a:r>
            <a:r>
              <a:rPr lang="en-US" dirty="0" err="1"/>
              <a:t>Crs</a:t>
            </a:r>
            <a:r>
              <a:rPr lang="en-US" dirty="0"/>
              <a:t> and Rs.11 </a:t>
            </a:r>
            <a:r>
              <a:rPr lang="en-US" dirty="0" err="1"/>
              <a:t>Crs</a:t>
            </a:r>
            <a:r>
              <a:rPr lang="en-US" dirty="0"/>
              <a:t> respectively. Can A Ltd book the claim as revenue.</a:t>
            </a:r>
          </a:p>
          <a:p>
            <a:r>
              <a:rPr lang="en-US" dirty="0"/>
              <a:t> Revenue recognition Telecom industry – connection along with handset, packs, for lump sum Consideration . What is the revenue accrual at point of sale?</a:t>
            </a:r>
          </a:p>
          <a:p>
            <a:r>
              <a:rPr lang="en-US" dirty="0"/>
              <a:t> Accounting for Non-Refundable Advances to be accounted as revenue?</a:t>
            </a:r>
            <a:endParaRPr lang="en-IN" dirty="0"/>
          </a:p>
        </p:txBody>
      </p:sp>
    </p:spTree>
    <p:extLst>
      <p:ext uri="{BB962C8B-B14F-4D97-AF65-F5344CB8AC3E}">
        <p14:creationId xmlns:p14="http://schemas.microsoft.com/office/powerpoint/2010/main" val="3869821449"/>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0B03FD0-DB04-17A9-6EDA-553A6A4F03EE}"/>
              </a:ext>
            </a:extLst>
          </p:cNvPr>
          <p:cNvSpPr>
            <a:spLocks noGrp="1"/>
          </p:cNvSpPr>
          <p:nvPr>
            <p:ph type="title"/>
          </p:nvPr>
        </p:nvSpPr>
        <p:spPr/>
        <p:txBody>
          <a:bodyPr/>
          <a:lstStyle/>
          <a:p>
            <a:r>
              <a:rPr lang="en-IN" dirty="0"/>
              <a:t>Case Study</a:t>
            </a:r>
          </a:p>
        </p:txBody>
      </p:sp>
      <p:sp>
        <p:nvSpPr>
          <p:cNvPr id="3" name="Content Placeholder 2">
            <a:extLst>
              <a:ext uri="{FF2B5EF4-FFF2-40B4-BE49-F238E27FC236}">
                <a16:creationId xmlns:a16="http://schemas.microsoft.com/office/drawing/2014/main" id="{6943B910-740B-D8F1-FA8E-8C3D71933042}"/>
              </a:ext>
            </a:extLst>
          </p:cNvPr>
          <p:cNvSpPr>
            <a:spLocks noGrp="1"/>
          </p:cNvSpPr>
          <p:nvPr>
            <p:ph idx="1"/>
          </p:nvPr>
        </p:nvSpPr>
        <p:spPr/>
        <p:txBody>
          <a:bodyPr/>
          <a:lstStyle/>
          <a:p>
            <a:r>
              <a:rPr lang="en-US" dirty="0"/>
              <a:t>A contractor not able to work for six months due to non-availability of land for construction of Highway. He claims compensation of Rs. 50 Crores as cost of idle time. Can he account this as revenue on filing claim?</a:t>
            </a:r>
          </a:p>
          <a:p>
            <a:r>
              <a:rPr lang="en-US" dirty="0"/>
              <a:t>  A telecom company agree to provide its facility of communication network to another service provider against other service provide proving similar facility to former in other region. What is the revenue each one can </a:t>
            </a:r>
            <a:r>
              <a:rPr lang="en-US" dirty="0" err="1"/>
              <a:t>recognise</a:t>
            </a:r>
            <a:r>
              <a:rPr lang="en-US" dirty="0"/>
              <a:t> for this arrangement?</a:t>
            </a:r>
            <a:endParaRPr lang="en-IN" dirty="0"/>
          </a:p>
        </p:txBody>
      </p:sp>
    </p:spTree>
    <p:extLst>
      <p:ext uri="{BB962C8B-B14F-4D97-AF65-F5344CB8AC3E}">
        <p14:creationId xmlns:p14="http://schemas.microsoft.com/office/powerpoint/2010/main" val="3649268176"/>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E040CAC-304D-48D6-1D03-CC2C9DDA7E4F}"/>
              </a:ext>
            </a:extLst>
          </p:cNvPr>
          <p:cNvSpPr>
            <a:spLocks noGrp="1"/>
          </p:cNvSpPr>
          <p:nvPr>
            <p:ph type="title"/>
          </p:nvPr>
        </p:nvSpPr>
        <p:spPr/>
        <p:txBody>
          <a:bodyPr/>
          <a:lstStyle/>
          <a:p>
            <a:r>
              <a:rPr lang="en-US" dirty="0"/>
              <a:t>Differences among Existing AS-7 &amp; IND AS-11</a:t>
            </a:r>
            <a:endParaRPr lang="en-IN" dirty="0"/>
          </a:p>
        </p:txBody>
      </p:sp>
      <p:sp>
        <p:nvSpPr>
          <p:cNvPr id="3" name="Content Placeholder 2">
            <a:extLst>
              <a:ext uri="{FF2B5EF4-FFF2-40B4-BE49-F238E27FC236}">
                <a16:creationId xmlns:a16="http://schemas.microsoft.com/office/drawing/2014/main" id="{A00A4506-A709-89C8-8A50-8D998F5FC599}"/>
              </a:ext>
            </a:extLst>
          </p:cNvPr>
          <p:cNvSpPr>
            <a:spLocks noGrp="1"/>
          </p:cNvSpPr>
          <p:nvPr>
            <p:ph idx="1"/>
          </p:nvPr>
        </p:nvSpPr>
        <p:spPr/>
        <p:txBody>
          <a:bodyPr/>
          <a:lstStyle/>
          <a:p>
            <a:r>
              <a:rPr lang="en-US" dirty="0"/>
              <a:t>AS 7 includes Borrowing Cost (AS 16) attributable to contract activity. IND AS 11 doesn't do so on the lines of IAS 11 ‘Construction Contracts”.</a:t>
            </a:r>
          </a:p>
          <a:p>
            <a:r>
              <a:rPr lang="en-US" dirty="0"/>
              <a:t> Existing AS 7 does not </a:t>
            </a:r>
            <a:r>
              <a:rPr lang="en-US" dirty="0" err="1"/>
              <a:t>recognise</a:t>
            </a:r>
            <a:r>
              <a:rPr lang="en-US" dirty="0"/>
              <a:t> fair value concept as contract revenue is measured at consideration received/receivable. Ind AS 11 requires that contract revenue shall be measured at fair value of consideration received/receivable.</a:t>
            </a:r>
          </a:p>
          <a:p>
            <a:r>
              <a:rPr lang="en-US" dirty="0"/>
              <a:t> Existing AS 7 does not deal with accounting for Service Concession Arrangements. Ind AS 11 deal with accounting and disclosure aspects involved in such arrangements.</a:t>
            </a:r>
            <a:endParaRPr lang="en-IN" dirty="0"/>
          </a:p>
        </p:txBody>
      </p:sp>
    </p:spTree>
    <p:extLst>
      <p:ext uri="{BB962C8B-B14F-4D97-AF65-F5344CB8AC3E}">
        <p14:creationId xmlns:p14="http://schemas.microsoft.com/office/powerpoint/2010/main" val="2432359551"/>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3FC598A-E91D-6CA0-FF98-ED71F5A3F152}"/>
              </a:ext>
            </a:extLst>
          </p:cNvPr>
          <p:cNvSpPr>
            <a:spLocks noGrp="1"/>
          </p:cNvSpPr>
          <p:nvPr>
            <p:ph type="title"/>
          </p:nvPr>
        </p:nvSpPr>
        <p:spPr/>
        <p:txBody>
          <a:bodyPr/>
          <a:lstStyle/>
          <a:p>
            <a:r>
              <a:rPr lang="en-US" dirty="0"/>
              <a:t>Differences among Existing AS-9 &amp; IND AS-18</a:t>
            </a:r>
            <a:endParaRPr lang="en-IN" dirty="0"/>
          </a:p>
        </p:txBody>
      </p:sp>
      <p:sp>
        <p:nvSpPr>
          <p:cNvPr id="3" name="Content Placeholder 2">
            <a:extLst>
              <a:ext uri="{FF2B5EF4-FFF2-40B4-BE49-F238E27FC236}">
                <a16:creationId xmlns:a16="http://schemas.microsoft.com/office/drawing/2014/main" id="{8C26C449-7C1C-5D7E-45DF-8634A456326A}"/>
              </a:ext>
            </a:extLst>
          </p:cNvPr>
          <p:cNvSpPr>
            <a:spLocks noGrp="1"/>
          </p:cNvSpPr>
          <p:nvPr>
            <p:ph idx="1"/>
          </p:nvPr>
        </p:nvSpPr>
        <p:spPr/>
        <p:txBody>
          <a:bodyPr>
            <a:normAutofit fontScale="70000" lnSpcReduction="20000"/>
          </a:bodyPr>
          <a:lstStyle/>
          <a:p>
            <a:pPr>
              <a:buFont typeface="Wingdings" panose="05000000000000000000" pitchFamily="2" charset="2"/>
              <a:buChar char="Ø"/>
            </a:pPr>
            <a:r>
              <a:rPr lang="en-US" dirty="0"/>
              <a:t>AS 9  Revenue is </a:t>
            </a:r>
            <a:r>
              <a:rPr lang="en-US" dirty="0" err="1"/>
              <a:t>recognised</a:t>
            </a:r>
            <a:r>
              <a:rPr lang="en-US" dirty="0"/>
              <a:t> at the nominal amount of consideration receivable. </a:t>
            </a:r>
          </a:p>
          <a:p>
            <a:r>
              <a:rPr lang="en-US" dirty="0"/>
              <a:t>Ind AS 18 requires the revenue to be measured at fair value of the consideration received or receivable.</a:t>
            </a:r>
          </a:p>
          <a:p>
            <a:pPr>
              <a:buFont typeface="Wingdings" panose="05000000000000000000" pitchFamily="2" charset="2"/>
              <a:buChar char="Ø"/>
            </a:pPr>
            <a:r>
              <a:rPr lang="en-US" dirty="0"/>
              <a:t> AS 9 doesn't deal with Barter</a:t>
            </a:r>
          </a:p>
          <a:p>
            <a:r>
              <a:rPr lang="en-US" dirty="0"/>
              <a:t> Ind AS 18 specifically deals with Barter Transactions.</a:t>
            </a:r>
          </a:p>
          <a:p>
            <a:pPr>
              <a:buFont typeface="Wingdings" panose="05000000000000000000" pitchFamily="2" charset="2"/>
              <a:buChar char="Ø"/>
            </a:pPr>
            <a:r>
              <a:rPr lang="en-US" dirty="0"/>
              <a:t> AS 9 doesn't deal with recognition criteria of transactions involving separately identifiable components.</a:t>
            </a:r>
          </a:p>
          <a:p>
            <a:r>
              <a:rPr lang="en-US" dirty="0"/>
              <a:t> Ind AS 18 provides guidance for the same.</a:t>
            </a:r>
          </a:p>
          <a:p>
            <a:r>
              <a:rPr lang="en-US" b="1" dirty="0"/>
              <a:t> Revenue in case of rendering of services,</a:t>
            </a:r>
          </a:p>
          <a:p>
            <a:pPr>
              <a:buFont typeface="Wingdings" panose="05000000000000000000" pitchFamily="2" charset="2"/>
              <a:buChar char="Ø"/>
            </a:pPr>
            <a:r>
              <a:rPr lang="en-US" dirty="0"/>
              <a:t> AS 9 permits the use of completed service contract method.</a:t>
            </a:r>
          </a:p>
          <a:p>
            <a:r>
              <a:rPr lang="en-US" dirty="0"/>
              <a:t> Ind AS 18 requires recognition of revenue using percentage of completion method only.</a:t>
            </a:r>
          </a:p>
          <a:p>
            <a:pPr>
              <a:buFont typeface="Wingdings" panose="05000000000000000000" pitchFamily="2" charset="2"/>
              <a:buChar char="Ø"/>
            </a:pPr>
            <a:r>
              <a:rPr lang="en-US" dirty="0"/>
              <a:t> AS 9 requires the recognition of revenue from interest on time proportion basis.</a:t>
            </a:r>
          </a:p>
          <a:p>
            <a:r>
              <a:rPr lang="en-US" dirty="0"/>
              <a:t> Ind AS 18 requires interest to be </a:t>
            </a:r>
            <a:r>
              <a:rPr lang="en-US" dirty="0" err="1"/>
              <a:t>recognised</a:t>
            </a:r>
            <a:r>
              <a:rPr lang="en-US" dirty="0"/>
              <a:t> using effective interest rate method.</a:t>
            </a:r>
            <a:endParaRPr lang="en-IN" dirty="0"/>
          </a:p>
        </p:txBody>
      </p:sp>
    </p:spTree>
    <p:extLst>
      <p:ext uri="{BB962C8B-B14F-4D97-AF65-F5344CB8AC3E}">
        <p14:creationId xmlns:p14="http://schemas.microsoft.com/office/powerpoint/2010/main" val="170320752"/>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3882E9D-FFB4-D88B-51A0-B6C9F8ECEE8E}"/>
              </a:ext>
            </a:extLst>
          </p:cNvPr>
          <p:cNvSpPr>
            <a:spLocks noGrp="1"/>
          </p:cNvSpPr>
          <p:nvPr>
            <p:ph type="title"/>
          </p:nvPr>
        </p:nvSpPr>
        <p:spPr/>
        <p:txBody>
          <a:bodyPr/>
          <a:lstStyle/>
          <a:p>
            <a:r>
              <a:rPr lang="en-US" dirty="0"/>
              <a:t>Significant Differences among AS-7, IFRS/IAS-11 and US GAAP</a:t>
            </a:r>
            <a:endParaRPr lang="en-IN" dirty="0"/>
          </a:p>
        </p:txBody>
      </p:sp>
      <p:sp>
        <p:nvSpPr>
          <p:cNvPr id="3" name="Content Placeholder 2">
            <a:extLst>
              <a:ext uri="{FF2B5EF4-FFF2-40B4-BE49-F238E27FC236}">
                <a16:creationId xmlns:a16="http://schemas.microsoft.com/office/drawing/2014/main" id="{9D231531-FC70-880D-7B93-5FA9B098BAB7}"/>
              </a:ext>
            </a:extLst>
          </p:cNvPr>
          <p:cNvSpPr>
            <a:spLocks noGrp="1"/>
          </p:cNvSpPr>
          <p:nvPr>
            <p:ph idx="1"/>
          </p:nvPr>
        </p:nvSpPr>
        <p:spPr/>
        <p:txBody>
          <a:bodyPr/>
          <a:lstStyle/>
          <a:p>
            <a:r>
              <a:rPr lang="en-US" dirty="0"/>
              <a:t>After the issue of AS_7 (revised) in 2002 the only method prescribed is percentage completion method to </a:t>
            </a:r>
            <a:r>
              <a:rPr lang="en-US" dirty="0" err="1"/>
              <a:t>recognise</a:t>
            </a:r>
            <a:r>
              <a:rPr lang="en-US" dirty="0"/>
              <a:t> the contract revenue, which is the same as IAS-11. However, US GAAP in certain circumstances allows another method </a:t>
            </a:r>
            <a:r>
              <a:rPr lang="en-US" dirty="0" err="1"/>
              <a:t>i.e</a:t>
            </a:r>
            <a:r>
              <a:rPr lang="en-US" dirty="0"/>
              <a:t> completed contract method US GAAP provides detailed guidance on the use of estimate in accounting for construction contracts, however, no such guidance is provided under AS-7 and IAS-11.</a:t>
            </a:r>
            <a:endParaRPr lang="en-IN" dirty="0"/>
          </a:p>
        </p:txBody>
      </p:sp>
    </p:spTree>
    <p:extLst>
      <p:ext uri="{BB962C8B-B14F-4D97-AF65-F5344CB8AC3E}">
        <p14:creationId xmlns:p14="http://schemas.microsoft.com/office/powerpoint/2010/main" val="1050670234"/>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DB2A3A-3C8E-BEC4-AB52-0570CE35D696}"/>
              </a:ext>
            </a:extLst>
          </p:cNvPr>
          <p:cNvSpPr>
            <a:spLocks noGrp="1"/>
          </p:cNvSpPr>
          <p:nvPr>
            <p:ph type="title"/>
          </p:nvPr>
        </p:nvSpPr>
        <p:spPr/>
        <p:txBody>
          <a:bodyPr/>
          <a:lstStyle/>
          <a:p>
            <a:r>
              <a:rPr lang="en-US" dirty="0"/>
              <a:t>Significant Differences among AS-9, IFRS/IAS-18 and US GAAP</a:t>
            </a:r>
            <a:endParaRPr lang="en-IN" dirty="0"/>
          </a:p>
        </p:txBody>
      </p:sp>
      <p:sp>
        <p:nvSpPr>
          <p:cNvPr id="3" name="Content Placeholder 2">
            <a:extLst>
              <a:ext uri="{FF2B5EF4-FFF2-40B4-BE49-F238E27FC236}">
                <a16:creationId xmlns:a16="http://schemas.microsoft.com/office/drawing/2014/main" id="{54D4045D-CA96-CB86-B0E4-010CE051BE85}"/>
              </a:ext>
            </a:extLst>
          </p:cNvPr>
          <p:cNvSpPr>
            <a:spLocks noGrp="1"/>
          </p:cNvSpPr>
          <p:nvPr>
            <p:ph idx="1"/>
          </p:nvPr>
        </p:nvSpPr>
        <p:spPr/>
        <p:txBody>
          <a:bodyPr>
            <a:normAutofit fontScale="92500" lnSpcReduction="10000"/>
          </a:bodyPr>
          <a:lstStyle/>
          <a:p>
            <a:r>
              <a:rPr lang="en-US" dirty="0"/>
              <a:t>The definition of “Revenue” is almost same in AS-9 and IFRS/IAS-18; however there is no specific standard for </a:t>
            </a:r>
            <a:r>
              <a:rPr lang="en-US" dirty="0" err="1"/>
              <a:t>recognising</a:t>
            </a:r>
            <a:r>
              <a:rPr lang="en-US" dirty="0"/>
              <a:t> the revenue under US GAAP. There are several pronouncements in US having varying degree of authority (for example, APB opinions, FASB statements, AICPA Audit and Accounting Guides, AICPA Statement of Position, FASB Interpretations, EITF Issues, SEC Staff Accounting Bulletins and so forth) on an ad hoc basis. Each pronouncement generally has focused on particular practice problem and has been very limited in its scope. There are over 75 sources of accounting guidance for revenue recognition in the US. Under IFRS/IAS-18, revenue recognition from rendering of services is done on the basis of POC method where as AS-9 allows both methods. Under US GAAP/IAS-18 revenue from interest is </a:t>
            </a:r>
            <a:r>
              <a:rPr lang="en-US" dirty="0" err="1"/>
              <a:t>recognised</a:t>
            </a:r>
            <a:r>
              <a:rPr lang="en-US" dirty="0"/>
              <a:t> using the effective interest method.</a:t>
            </a:r>
            <a:endParaRPr lang="en-IN" dirty="0"/>
          </a:p>
        </p:txBody>
      </p:sp>
    </p:spTree>
    <p:extLst>
      <p:ext uri="{BB962C8B-B14F-4D97-AF65-F5344CB8AC3E}">
        <p14:creationId xmlns:p14="http://schemas.microsoft.com/office/powerpoint/2010/main" val="4255733154"/>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38839A6-83BD-41E1-BBED-888884EC9C43}"/>
              </a:ext>
            </a:extLst>
          </p:cNvPr>
          <p:cNvSpPr>
            <a:spLocks noGrp="1"/>
          </p:cNvSpPr>
          <p:nvPr>
            <p:ph type="title"/>
          </p:nvPr>
        </p:nvSpPr>
        <p:spPr/>
        <p:txBody>
          <a:bodyPr/>
          <a:lstStyle/>
          <a:p>
            <a:r>
              <a:rPr lang="en-IN" dirty="0"/>
              <a:t>ENRON Revenue Recognition Scandal</a:t>
            </a:r>
          </a:p>
        </p:txBody>
      </p:sp>
      <p:sp>
        <p:nvSpPr>
          <p:cNvPr id="3" name="Content Placeholder 2">
            <a:extLst>
              <a:ext uri="{FF2B5EF4-FFF2-40B4-BE49-F238E27FC236}">
                <a16:creationId xmlns:a16="http://schemas.microsoft.com/office/drawing/2014/main" id="{E681FF63-C5D9-9FD0-3E92-02B8F6619013}"/>
              </a:ext>
            </a:extLst>
          </p:cNvPr>
          <p:cNvSpPr>
            <a:spLocks noGrp="1"/>
          </p:cNvSpPr>
          <p:nvPr>
            <p:ph idx="1"/>
          </p:nvPr>
        </p:nvSpPr>
        <p:spPr/>
        <p:txBody>
          <a:bodyPr/>
          <a:lstStyle/>
          <a:p>
            <a:r>
              <a:rPr lang="en-US" dirty="0"/>
              <a:t>Used “Merchant Model” instead of “Agent Model” for </a:t>
            </a:r>
            <a:r>
              <a:rPr lang="en-US" dirty="0" err="1"/>
              <a:t>recognising</a:t>
            </a:r>
            <a:r>
              <a:rPr lang="en-US" dirty="0"/>
              <a:t> revenues. Between 1996 and 2000, Enron's revenues increased by more than 750%, rising from $13.3 billion in 1996 to $100.8 billion in 2000. Enron became the first non-financial company to use Mark-to-market accounting method to account for its complex long-term contracts. Mark-to-market accounting requires that once a long-term contract was signed, income is estimated as the present value of net future cash flow. Often, the viability of Enron’s business contracts and their related costs were difficult to estimate.</a:t>
            </a:r>
            <a:endParaRPr lang="en-IN" dirty="0"/>
          </a:p>
        </p:txBody>
      </p:sp>
    </p:spTree>
    <p:extLst>
      <p:ext uri="{BB962C8B-B14F-4D97-AF65-F5344CB8AC3E}">
        <p14:creationId xmlns:p14="http://schemas.microsoft.com/office/powerpoint/2010/main" val="205117996"/>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0196155-B9C1-DA26-6610-ACCEEBD33FB6}"/>
              </a:ext>
            </a:extLst>
          </p:cNvPr>
          <p:cNvSpPr>
            <a:spLocks noGrp="1"/>
          </p:cNvSpPr>
          <p:nvPr>
            <p:ph type="title"/>
          </p:nvPr>
        </p:nvSpPr>
        <p:spPr/>
        <p:txBody>
          <a:bodyPr/>
          <a:lstStyle/>
          <a:p>
            <a:r>
              <a:rPr lang="en-IN" dirty="0"/>
              <a:t>GE Revenue Recognition Scandal</a:t>
            </a:r>
          </a:p>
        </p:txBody>
      </p:sp>
      <p:sp>
        <p:nvSpPr>
          <p:cNvPr id="3" name="Content Placeholder 2">
            <a:extLst>
              <a:ext uri="{FF2B5EF4-FFF2-40B4-BE49-F238E27FC236}">
                <a16:creationId xmlns:a16="http://schemas.microsoft.com/office/drawing/2014/main" id="{14AFDD61-6FBE-A486-66D5-02469C19C298}"/>
              </a:ext>
            </a:extLst>
          </p:cNvPr>
          <p:cNvSpPr>
            <a:spLocks noGrp="1"/>
          </p:cNvSpPr>
          <p:nvPr>
            <p:ph idx="1"/>
          </p:nvPr>
        </p:nvSpPr>
        <p:spPr/>
        <p:txBody>
          <a:bodyPr/>
          <a:lstStyle/>
          <a:p>
            <a:r>
              <a:rPr lang="en-US" dirty="0"/>
              <a:t>In the fourth quarters of 2002 and 2003, GE “improperly” booked revenue of $223 million and $158 million, respectively, for six locomotives reportedly sold to financial institutions, “with the understanding that the financial institutions would resell the locomotives to GE’s railroad customers in the first quarters of the subsequent fiscal years. Indeed, GE did not cede ownership of the trains to the financial institution.</a:t>
            </a:r>
            <a:endParaRPr lang="en-IN" dirty="0"/>
          </a:p>
        </p:txBody>
      </p:sp>
    </p:spTree>
    <p:extLst>
      <p:ext uri="{BB962C8B-B14F-4D97-AF65-F5344CB8AC3E}">
        <p14:creationId xmlns:p14="http://schemas.microsoft.com/office/powerpoint/2010/main" val="127651474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49F33AD-D642-693E-7E46-35FCF8FB8244}"/>
              </a:ext>
            </a:extLst>
          </p:cNvPr>
          <p:cNvSpPr>
            <a:spLocks noGrp="1"/>
          </p:cNvSpPr>
          <p:nvPr>
            <p:ph type="title"/>
          </p:nvPr>
        </p:nvSpPr>
        <p:spPr/>
        <p:txBody>
          <a:bodyPr/>
          <a:lstStyle/>
          <a:p>
            <a:r>
              <a:rPr lang="en-US" dirty="0">
                <a:solidFill>
                  <a:srgbClr val="000000"/>
                </a:solidFill>
                <a:latin typeface="Open Sans" panose="020B0606030504020204" pitchFamily="34" charset="0"/>
              </a:rPr>
              <a:t>C</a:t>
            </a:r>
            <a:r>
              <a:rPr lang="en-US" b="0" i="0" dirty="0">
                <a:solidFill>
                  <a:srgbClr val="000000"/>
                </a:solidFill>
                <a:effectLst/>
                <a:latin typeface="Open Sans" panose="020B0606030504020204" pitchFamily="34" charset="0"/>
              </a:rPr>
              <a:t>ore principle of the revenue standard</a:t>
            </a:r>
            <a:endParaRPr lang="en-IN" dirty="0"/>
          </a:p>
        </p:txBody>
      </p:sp>
      <p:sp>
        <p:nvSpPr>
          <p:cNvPr id="3" name="Content Placeholder 2">
            <a:extLst>
              <a:ext uri="{FF2B5EF4-FFF2-40B4-BE49-F238E27FC236}">
                <a16:creationId xmlns:a16="http://schemas.microsoft.com/office/drawing/2014/main" id="{FB0316BE-CF95-E8A8-8BB8-44EE63B83498}"/>
              </a:ext>
            </a:extLst>
          </p:cNvPr>
          <p:cNvSpPr>
            <a:spLocks noGrp="1"/>
          </p:cNvSpPr>
          <p:nvPr>
            <p:ph idx="1"/>
          </p:nvPr>
        </p:nvSpPr>
        <p:spPr/>
        <p:txBody>
          <a:bodyPr>
            <a:normAutofit lnSpcReduction="10000"/>
          </a:bodyPr>
          <a:lstStyle/>
          <a:p>
            <a:r>
              <a:rPr lang="en-US" b="0" i="0" dirty="0">
                <a:solidFill>
                  <a:srgbClr val="000000"/>
                </a:solidFill>
                <a:effectLst/>
                <a:latin typeface="Open Sans" panose="020B0606030504020204" pitchFamily="34" charset="0"/>
              </a:rPr>
              <a:t>The core principle of the revenue standard is to depict the transfer of promised goods or services to customers in an amount that reflects the consideration to which an entity expects to be entitled in exchange for those goods and services.</a:t>
            </a:r>
          </a:p>
          <a:p>
            <a:r>
              <a:rPr lang="en-US" b="0" i="0" dirty="0">
                <a:solidFill>
                  <a:srgbClr val="000000"/>
                </a:solidFill>
                <a:effectLst/>
                <a:latin typeface="Open Sans" panose="020B0606030504020204" pitchFamily="34" charset="0"/>
              </a:rPr>
              <a:t> Significant judgments frequently need to be made when an entity evaluates the appropriate recognition of revenue from contracts with customers.</a:t>
            </a:r>
          </a:p>
          <a:p>
            <a:r>
              <a:rPr lang="en-US" b="0" i="0" dirty="0">
                <a:solidFill>
                  <a:srgbClr val="000000"/>
                </a:solidFill>
                <a:effectLst/>
                <a:latin typeface="Open Sans" panose="020B0606030504020204" pitchFamily="34" charset="0"/>
              </a:rPr>
              <a:t> These judgments are often required throughout the revenue standard that an entity applies to determine when, and how much, revenue should be recognized.</a:t>
            </a:r>
            <a:endParaRPr lang="en-IN" dirty="0"/>
          </a:p>
        </p:txBody>
      </p:sp>
    </p:spTree>
    <p:extLst>
      <p:ext uri="{BB962C8B-B14F-4D97-AF65-F5344CB8AC3E}">
        <p14:creationId xmlns:p14="http://schemas.microsoft.com/office/powerpoint/2010/main" val="540030991"/>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691EDB2-F213-A1FC-A4DA-F246C9497144}"/>
              </a:ext>
            </a:extLst>
          </p:cNvPr>
          <p:cNvSpPr>
            <a:spLocks noGrp="1"/>
          </p:cNvSpPr>
          <p:nvPr>
            <p:ph type="title"/>
          </p:nvPr>
        </p:nvSpPr>
        <p:spPr/>
        <p:txBody>
          <a:bodyPr/>
          <a:lstStyle/>
          <a:p>
            <a:r>
              <a:rPr lang="en-IN" dirty="0"/>
              <a:t>Challenges in Revenue Recognition</a:t>
            </a:r>
          </a:p>
        </p:txBody>
      </p:sp>
      <p:sp>
        <p:nvSpPr>
          <p:cNvPr id="3" name="Content Placeholder 2">
            <a:extLst>
              <a:ext uri="{FF2B5EF4-FFF2-40B4-BE49-F238E27FC236}">
                <a16:creationId xmlns:a16="http://schemas.microsoft.com/office/drawing/2014/main" id="{EA83A619-AFF9-33C8-46A3-C63062897BDF}"/>
              </a:ext>
            </a:extLst>
          </p:cNvPr>
          <p:cNvSpPr>
            <a:spLocks noGrp="1"/>
          </p:cNvSpPr>
          <p:nvPr>
            <p:ph idx="1"/>
          </p:nvPr>
        </p:nvSpPr>
        <p:spPr/>
        <p:txBody>
          <a:bodyPr/>
          <a:lstStyle/>
          <a:p>
            <a:r>
              <a:rPr lang="en-US" dirty="0"/>
              <a:t>E-commerce</a:t>
            </a:r>
          </a:p>
          <a:p>
            <a:r>
              <a:rPr lang="en-US" dirty="0"/>
              <a:t>  Telecom services – Prepaid, Post paid, Free </a:t>
            </a:r>
            <a:r>
              <a:rPr lang="en-US" dirty="0" err="1"/>
              <a:t>Talktime</a:t>
            </a:r>
            <a:r>
              <a:rPr lang="en-US" dirty="0"/>
              <a:t>, </a:t>
            </a:r>
            <a:r>
              <a:rPr lang="en-US" dirty="0" err="1"/>
              <a:t>Sms</a:t>
            </a:r>
            <a:r>
              <a:rPr lang="en-US" dirty="0"/>
              <a:t> Packs etc. </a:t>
            </a:r>
            <a:r>
              <a:rPr lang="en-US" dirty="0" err="1"/>
              <a:t>etc</a:t>
            </a:r>
            <a:r>
              <a:rPr lang="en-US" dirty="0"/>
              <a:t>,</a:t>
            </a:r>
          </a:p>
          <a:p>
            <a:r>
              <a:rPr lang="en-US" dirty="0"/>
              <a:t>  Real Estate – point of transfer of risk and reward?</a:t>
            </a:r>
          </a:p>
          <a:p>
            <a:r>
              <a:rPr lang="en-US" dirty="0"/>
              <a:t>  Construction contracts – Variations and Claims </a:t>
            </a:r>
          </a:p>
          <a:p>
            <a:r>
              <a:rPr lang="en-US" dirty="0"/>
              <a:t> Contract manufacturing – under customer supervision </a:t>
            </a:r>
          </a:p>
          <a:p>
            <a:r>
              <a:rPr lang="en-US" dirty="0"/>
              <a:t> Discount coupons, payback points, Gift Vouchers </a:t>
            </a:r>
          </a:p>
          <a:p>
            <a:r>
              <a:rPr lang="en-US" dirty="0"/>
              <a:t> Barter </a:t>
            </a:r>
            <a:r>
              <a:rPr lang="en-US" dirty="0" err="1"/>
              <a:t>trasactions</a:t>
            </a:r>
            <a:endParaRPr lang="en-IN" dirty="0"/>
          </a:p>
          <a:p>
            <a:endParaRPr lang="en-IN" dirty="0"/>
          </a:p>
        </p:txBody>
      </p:sp>
    </p:spTree>
    <p:extLst>
      <p:ext uri="{BB962C8B-B14F-4D97-AF65-F5344CB8AC3E}">
        <p14:creationId xmlns:p14="http://schemas.microsoft.com/office/powerpoint/2010/main" val="1044744965"/>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1DC1A9-7BED-11BC-28B4-9700A1D8DF41}"/>
              </a:ext>
            </a:extLst>
          </p:cNvPr>
          <p:cNvSpPr>
            <a:spLocks noGrp="1"/>
          </p:cNvSpPr>
          <p:nvPr>
            <p:ph type="title"/>
          </p:nvPr>
        </p:nvSpPr>
        <p:spPr/>
        <p:txBody>
          <a:bodyPr/>
          <a:lstStyle/>
          <a:p>
            <a:r>
              <a:rPr lang="en-US" dirty="0"/>
              <a:t>Thank you</a:t>
            </a:r>
            <a:endParaRPr lang="en-IN" dirty="0"/>
          </a:p>
        </p:txBody>
      </p:sp>
      <p:sp>
        <p:nvSpPr>
          <p:cNvPr id="3" name="Content Placeholder 2">
            <a:extLst>
              <a:ext uri="{FF2B5EF4-FFF2-40B4-BE49-F238E27FC236}">
                <a16:creationId xmlns:a16="http://schemas.microsoft.com/office/drawing/2014/main" id="{F80183EF-1564-0A04-BBC2-C5438C876423}"/>
              </a:ext>
            </a:extLst>
          </p:cNvPr>
          <p:cNvSpPr>
            <a:spLocks noGrp="1"/>
          </p:cNvSpPr>
          <p:nvPr>
            <p:ph idx="1"/>
          </p:nvPr>
        </p:nvSpPr>
        <p:spPr/>
        <p:txBody>
          <a:bodyPr/>
          <a:lstStyle/>
          <a:p>
            <a:r>
              <a:rPr lang="en-US" dirty="0"/>
              <a:t>Questions </a:t>
            </a:r>
            <a:endParaRPr lang="en-IN" dirty="0"/>
          </a:p>
        </p:txBody>
      </p:sp>
    </p:spTree>
    <p:extLst>
      <p:ext uri="{BB962C8B-B14F-4D97-AF65-F5344CB8AC3E}">
        <p14:creationId xmlns:p14="http://schemas.microsoft.com/office/powerpoint/2010/main" val="272249642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67E7381-A4D1-C032-10E0-BAC0D8C4F47B}"/>
              </a:ext>
            </a:extLst>
          </p:cNvPr>
          <p:cNvSpPr>
            <a:spLocks noGrp="1"/>
          </p:cNvSpPr>
          <p:nvPr>
            <p:ph type="title"/>
          </p:nvPr>
        </p:nvSpPr>
        <p:spPr/>
        <p:txBody>
          <a:bodyPr/>
          <a:lstStyle/>
          <a:p>
            <a:r>
              <a:rPr lang="en-US" dirty="0">
                <a:solidFill>
                  <a:srgbClr val="000000"/>
                </a:solidFill>
                <a:latin typeface="Open Sans" panose="020B0606030504020204" pitchFamily="34" charset="0"/>
              </a:rPr>
              <a:t>W</a:t>
            </a:r>
            <a:r>
              <a:rPr lang="en-US" b="0" i="0" dirty="0">
                <a:solidFill>
                  <a:srgbClr val="000000"/>
                </a:solidFill>
                <a:effectLst/>
                <a:latin typeface="Open Sans" panose="020B0606030504020204" pitchFamily="34" charset="0"/>
              </a:rPr>
              <a:t>hen, and how much, revenue should be recognized.</a:t>
            </a:r>
            <a:endParaRPr lang="en-IN" dirty="0"/>
          </a:p>
        </p:txBody>
      </p:sp>
      <p:sp>
        <p:nvSpPr>
          <p:cNvPr id="3" name="Content Placeholder 2">
            <a:extLst>
              <a:ext uri="{FF2B5EF4-FFF2-40B4-BE49-F238E27FC236}">
                <a16:creationId xmlns:a16="http://schemas.microsoft.com/office/drawing/2014/main" id="{B7F89E47-8C23-05A0-BBB5-180D3BFE9CF2}"/>
              </a:ext>
            </a:extLst>
          </p:cNvPr>
          <p:cNvSpPr>
            <a:spLocks noGrp="1"/>
          </p:cNvSpPr>
          <p:nvPr>
            <p:ph idx="1"/>
          </p:nvPr>
        </p:nvSpPr>
        <p:spPr/>
        <p:txBody>
          <a:bodyPr>
            <a:normAutofit fontScale="25000" lnSpcReduction="20000"/>
          </a:bodyPr>
          <a:lstStyle/>
          <a:p>
            <a:pPr algn="l" rtl="0" fontAlgn="t">
              <a:buFont typeface="Wingdings" panose="05000000000000000000" pitchFamily="2" charset="2"/>
              <a:buChar char="q"/>
            </a:pPr>
            <a:r>
              <a:rPr lang="en-US" sz="8000" dirty="0">
                <a:latin typeface="Arial Narrow" panose="020B0606020202030204" pitchFamily="34" charset="0"/>
              </a:rPr>
              <a:t>Step1 Identify the contract with a customer </a:t>
            </a:r>
          </a:p>
          <a:p>
            <a:pPr algn="l" rtl="0" fontAlgn="t">
              <a:buFont typeface="Wingdings" panose="05000000000000000000" pitchFamily="2" charset="2"/>
              <a:buChar char="q"/>
            </a:pPr>
            <a:r>
              <a:rPr lang="en-US" sz="8000" dirty="0">
                <a:latin typeface="Arial Narrow" panose="020B0606020202030204" pitchFamily="34" charset="0"/>
              </a:rPr>
              <a:t>Step 2 Identify the performance obligations in the contract </a:t>
            </a:r>
          </a:p>
          <a:p>
            <a:pPr algn="l" rtl="0" fontAlgn="t">
              <a:buFont typeface="Wingdings" panose="05000000000000000000" pitchFamily="2" charset="2"/>
              <a:buChar char="q"/>
            </a:pPr>
            <a:r>
              <a:rPr lang="en-US" sz="8000" dirty="0">
                <a:latin typeface="Arial Narrow" panose="020B0606020202030204" pitchFamily="34" charset="0"/>
              </a:rPr>
              <a:t>Step 3 Determine the transaction price</a:t>
            </a:r>
          </a:p>
          <a:p>
            <a:pPr algn="l" rtl="0" fontAlgn="t">
              <a:buFont typeface="Wingdings" panose="05000000000000000000" pitchFamily="2" charset="2"/>
              <a:buChar char="q"/>
            </a:pPr>
            <a:r>
              <a:rPr lang="en-US" sz="8000" dirty="0">
                <a:latin typeface="Arial Narrow" panose="020B0606020202030204" pitchFamily="34" charset="0"/>
              </a:rPr>
              <a:t>Step 4 </a:t>
            </a:r>
            <a:r>
              <a:rPr lang="en-US" sz="8000" b="1" dirty="0">
                <a:latin typeface="Arial Narrow" panose="020B0606020202030204" pitchFamily="34" charset="0"/>
              </a:rPr>
              <a:t>Allocate the transaction price to performance obligations</a:t>
            </a:r>
          </a:p>
          <a:p>
            <a:pPr algn="l" rtl="0" fontAlgn="t">
              <a:buFont typeface="Wingdings" panose="05000000000000000000" pitchFamily="2" charset="2"/>
              <a:buChar char="q"/>
            </a:pPr>
            <a:r>
              <a:rPr lang="en-US" sz="8000" dirty="0">
                <a:latin typeface="Arial Narrow" panose="020B0606020202030204" pitchFamily="34" charset="0"/>
              </a:rPr>
              <a:t>Step 5 Recognize revenue when (or as) the entity satisfies a performance obligation </a:t>
            </a:r>
            <a:r>
              <a:rPr lang="en-US" sz="8000" b="1" i="0" dirty="0">
                <a:solidFill>
                  <a:srgbClr val="FFFFFF"/>
                </a:solidFill>
                <a:effectLst/>
                <a:latin typeface="Arial Narrow" panose="020B0606020202030204" pitchFamily="34" charset="0"/>
              </a:rPr>
              <a:t>ep 5</a:t>
            </a:r>
          </a:p>
          <a:p>
            <a:pPr fontAlgn="t"/>
            <a:endParaRPr lang="en-US" sz="8000" b="0" i="0" dirty="0">
              <a:solidFill>
                <a:srgbClr val="000000"/>
              </a:solidFill>
              <a:effectLst/>
              <a:latin typeface="Arial Narrow" panose="020B0606020202030204" pitchFamily="34" charset="0"/>
            </a:endParaRPr>
          </a:p>
          <a:p>
            <a:pPr algn="l" rtl="0" fontAlgn="t"/>
            <a:r>
              <a:rPr lang="en-US" b="0" i="0" dirty="0">
                <a:solidFill>
                  <a:srgbClr val="FFFFFF"/>
                </a:solidFill>
                <a:effectLst/>
                <a:latin typeface="inherit"/>
              </a:rPr>
              <a:t>Recognize revenue</a:t>
            </a:r>
            <a:endParaRPr lang="en-US" b="0" i="0" dirty="0">
              <a:solidFill>
                <a:srgbClr val="000000"/>
              </a:solidFill>
              <a:effectLst/>
              <a:latin typeface="Roboto" panose="02000000000000000000" pitchFamily="2" charset="0"/>
            </a:endParaRPr>
          </a:p>
          <a:p>
            <a:pPr algn="l" rtl="0" fontAlgn="t"/>
            <a:r>
              <a:rPr lang="en-US" b="0" i="0" dirty="0">
                <a:solidFill>
                  <a:srgbClr val="FFFFFF"/>
                </a:solidFill>
                <a:effectLst/>
                <a:latin typeface="inherit"/>
              </a:rPr>
              <a:t>when (or as) the</a:t>
            </a:r>
            <a:endParaRPr lang="en-US" b="0" i="0" dirty="0">
              <a:solidFill>
                <a:srgbClr val="000000"/>
              </a:solidFill>
              <a:effectLst/>
              <a:latin typeface="Roboto" panose="02000000000000000000" pitchFamily="2" charset="0"/>
            </a:endParaRPr>
          </a:p>
          <a:p>
            <a:pPr algn="l" rtl="0" fontAlgn="t"/>
            <a:r>
              <a:rPr lang="en-US" b="0" i="0" dirty="0">
                <a:solidFill>
                  <a:srgbClr val="FFFFFF"/>
                </a:solidFill>
                <a:effectLst/>
                <a:latin typeface="inherit"/>
              </a:rPr>
              <a:t>entity satisfies</a:t>
            </a:r>
            <a:endParaRPr lang="en-US" b="0" i="0" dirty="0">
              <a:solidFill>
                <a:srgbClr val="000000"/>
              </a:solidFill>
              <a:effectLst/>
              <a:latin typeface="Roboto" panose="02000000000000000000" pitchFamily="2" charset="0"/>
            </a:endParaRPr>
          </a:p>
          <a:p>
            <a:pPr algn="l" rtl="0" fontAlgn="t"/>
            <a:r>
              <a:rPr lang="en-US" b="0" i="0" dirty="0">
                <a:solidFill>
                  <a:srgbClr val="FFFFFF"/>
                </a:solidFill>
                <a:effectLst/>
                <a:latin typeface="inherit"/>
              </a:rPr>
              <a:t>a performance</a:t>
            </a:r>
            <a:endParaRPr lang="en-US" b="0" i="0" dirty="0">
              <a:solidFill>
                <a:srgbClr val="000000"/>
              </a:solidFill>
              <a:effectLst/>
              <a:latin typeface="Roboto" panose="02000000000000000000" pitchFamily="2" charset="0"/>
            </a:endParaRPr>
          </a:p>
          <a:p>
            <a:pPr algn="l" rtl="0" fontAlgn="t"/>
            <a:r>
              <a:rPr lang="en-US" b="0" i="0" dirty="0">
                <a:solidFill>
                  <a:srgbClr val="FFFFFF"/>
                </a:solidFill>
                <a:effectLst/>
                <a:latin typeface="inherit"/>
              </a:rPr>
              <a:t>obligation</a:t>
            </a:r>
            <a:endParaRPr lang="en-US" b="0" i="0" dirty="0">
              <a:solidFill>
                <a:srgbClr val="000000"/>
              </a:solidFill>
              <a:effectLst/>
              <a:latin typeface="Roboto" panose="02000000000000000000" pitchFamily="2" charset="0"/>
            </a:endParaRPr>
          </a:p>
          <a:p>
            <a:br>
              <a:rPr lang="en-US" b="0" i="0" dirty="0">
                <a:solidFill>
                  <a:srgbClr val="000000"/>
                </a:solidFill>
                <a:effectLst/>
                <a:latin typeface="Roboto" panose="02000000000000000000" pitchFamily="2" charset="0"/>
              </a:rPr>
            </a:br>
            <a:r>
              <a:rPr lang="en-US" b="1" i="0" dirty="0">
                <a:solidFill>
                  <a:srgbClr val="FFFFFF"/>
                </a:solidFill>
                <a:effectLst/>
                <a:latin typeface="inherit"/>
              </a:rPr>
              <a:t>ep 1</a:t>
            </a:r>
            <a:endParaRPr lang="en-US" b="0" i="0" dirty="0">
              <a:solidFill>
                <a:srgbClr val="000000"/>
              </a:solidFill>
              <a:effectLst/>
              <a:latin typeface="Roboto" panose="02000000000000000000" pitchFamily="2" charset="0"/>
            </a:endParaRPr>
          </a:p>
          <a:p>
            <a:pPr algn="l" rtl="0"/>
            <a:r>
              <a:rPr lang="en-US" b="0" i="0" dirty="0">
                <a:solidFill>
                  <a:srgbClr val="FFFFFF"/>
                </a:solidFill>
                <a:effectLst/>
                <a:latin typeface="inherit"/>
              </a:rPr>
              <a:t>Identify the</a:t>
            </a:r>
            <a:endParaRPr lang="en-US" b="0" i="0" dirty="0">
              <a:solidFill>
                <a:srgbClr val="000000"/>
              </a:solidFill>
              <a:effectLst/>
              <a:latin typeface="Roboto" panose="02000000000000000000" pitchFamily="2" charset="0"/>
            </a:endParaRPr>
          </a:p>
          <a:p>
            <a:pPr algn="l" rtl="0"/>
            <a:r>
              <a:rPr lang="en-US" b="0" i="0" dirty="0">
                <a:solidFill>
                  <a:srgbClr val="FFFFFF"/>
                </a:solidFill>
                <a:effectLst/>
                <a:latin typeface="inherit"/>
              </a:rPr>
              <a:t>contract with a</a:t>
            </a:r>
            <a:endParaRPr lang="en-US" b="0" i="0" dirty="0">
              <a:solidFill>
                <a:srgbClr val="000000"/>
              </a:solidFill>
              <a:effectLst/>
              <a:latin typeface="Roboto" panose="02000000000000000000" pitchFamily="2" charset="0"/>
            </a:endParaRPr>
          </a:p>
          <a:p>
            <a:pPr algn="l" rtl="0"/>
            <a:r>
              <a:rPr lang="en-US" b="0" i="0" dirty="0">
                <a:solidFill>
                  <a:srgbClr val="FFFFFF"/>
                </a:solidFill>
                <a:effectLst/>
                <a:latin typeface="inherit"/>
              </a:rPr>
              <a:t>customer</a:t>
            </a:r>
            <a:endParaRPr lang="en-US" b="0" i="0" dirty="0">
              <a:solidFill>
                <a:srgbClr val="000000"/>
              </a:solidFill>
              <a:effectLst/>
              <a:latin typeface="Roboto" panose="02000000000000000000" pitchFamily="2" charset="0"/>
            </a:endParaRPr>
          </a:p>
          <a:p>
            <a:pPr algn="l" rtl="0"/>
            <a:r>
              <a:rPr lang="en-US" b="1" i="0" dirty="0">
                <a:solidFill>
                  <a:srgbClr val="FFFFFF"/>
                </a:solidFill>
                <a:effectLst/>
                <a:latin typeface="inherit"/>
              </a:rPr>
              <a:t>Step 1</a:t>
            </a:r>
            <a:endParaRPr lang="en-US" b="0" i="0" dirty="0">
              <a:solidFill>
                <a:srgbClr val="000000"/>
              </a:solidFill>
              <a:effectLst/>
              <a:latin typeface="Roboto" panose="020B0604020202020204" pitchFamily="2" charset="0"/>
            </a:endParaRPr>
          </a:p>
          <a:p>
            <a:pPr algn="l" rtl="0"/>
            <a:r>
              <a:rPr lang="en-US" b="0" i="0" dirty="0">
                <a:solidFill>
                  <a:srgbClr val="FFFFFF"/>
                </a:solidFill>
                <a:effectLst/>
                <a:latin typeface="inherit"/>
              </a:rPr>
              <a:t>Identify the</a:t>
            </a:r>
            <a:endParaRPr lang="en-US" b="0" i="0" dirty="0">
              <a:solidFill>
                <a:srgbClr val="000000"/>
              </a:solidFill>
              <a:effectLst/>
              <a:latin typeface="Roboto" panose="020B0604020202020204" pitchFamily="2" charset="0"/>
            </a:endParaRPr>
          </a:p>
          <a:p>
            <a:pPr algn="l" rtl="0"/>
            <a:r>
              <a:rPr lang="en-US" b="0" i="0" dirty="0">
                <a:solidFill>
                  <a:srgbClr val="FFFFFF"/>
                </a:solidFill>
                <a:effectLst/>
                <a:latin typeface="inherit"/>
              </a:rPr>
              <a:t>contract with a</a:t>
            </a:r>
            <a:endParaRPr lang="en-US" b="0" i="0" dirty="0">
              <a:solidFill>
                <a:srgbClr val="000000"/>
              </a:solidFill>
              <a:effectLst/>
              <a:latin typeface="Roboto" panose="020B0604020202020204" pitchFamily="2" charset="0"/>
            </a:endParaRPr>
          </a:p>
          <a:p>
            <a:pPr algn="l" rtl="0"/>
            <a:r>
              <a:rPr lang="en-US" b="0" i="0" dirty="0">
                <a:solidFill>
                  <a:srgbClr val="FFFFFF"/>
                </a:solidFill>
                <a:effectLst/>
                <a:latin typeface="inherit"/>
              </a:rPr>
              <a:t>customer</a:t>
            </a:r>
            <a:endParaRPr lang="en-US" b="0" i="0" dirty="0">
              <a:solidFill>
                <a:srgbClr val="000000"/>
              </a:solidFill>
              <a:effectLst/>
              <a:latin typeface="Roboto" panose="020B0604020202020204" pitchFamily="2" charset="0"/>
            </a:endParaRPr>
          </a:p>
          <a:p>
            <a:endParaRPr lang="en-IN" dirty="0"/>
          </a:p>
        </p:txBody>
      </p:sp>
    </p:spTree>
    <p:extLst>
      <p:ext uri="{BB962C8B-B14F-4D97-AF65-F5344CB8AC3E}">
        <p14:creationId xmlns:p14="http://schemas.microsoft.com/office/powerpoint/2010/main" val="349411986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78FBB1-DAB5-49BA-6631-34384180938D}"/>
              </a:ext>
            </a:extLst>
          </p:cNvPr>
          <p:cNvSpPr>
            <a:spLocks noGrp="1"/>
          </p:cNvSpPr>
          <p:nvPr>
            <p:ph type="title"/>
          </p:nvPr>
        </p:nvSpPr>
        <p:spPr/>
        <p:txBody>
          <a:bodyPr/>
          <a:lstStyle/>
          <a:p>
            <a:pPr fontAlgn="t"/>
            <a:r>
              <a:rPr lang="en-US" sz="4400" dirty="0">
                <a:latin typeface="Arial Narrow" panose="020B0606020202030204" pitchFamily="34" charset="0"/>
              </a:rPr>
              <a:t>Identifying Performance Obligations</a:t>
            </a:r>
          </a:p>
        </p:txBody>
      </p:sp>
      <p:sp>
        <p:nvSpPr>
          <p:cNvPr id="3" name="Content Placeholder 2">
            <a:extLst>
              <a:ext uri="{FF2B5EF4-FFF2-40B4-BE49-F238E27FC236}">
                <a16:creationId xmlns:a16="http://schemas.microsoft.com/office/drawing/2014/main" id="{8B6F3E22-E134-8D95-C914-A91B6DF471B9}"/>
              </a:ext>
            </a:extLst>
          </p:cNvPr>
          <p:cNvSpPr>
            <a:spLocks noGrp="1"/>
          </p:cNvSpPr>
          <p:nvPr>
            <p:ph idx="1"/>
          </p:nvPr>
        </p:nvSpPr>
        <p:spPr/>
        <p:txBody>
          <a:bodyPr>
            <a:normAutofit/>
          </a:bodyPr>
          <a:lstStyle/>
          <a:p>
            <a:pPr fontAlgn="t"/>
            <a:r>
              <a:rPr lang="en-US" sz="2800" dirty="0">
                <a:latin typeface="Arial Narrow" panose="020B0606020202030204" pitchFamily="34" charset="0"/>
              </a:rPr>
              <a:t>A performance obligation is the unit of account for which revenue is recognized, and the identification of performance obligations affects the revenue recognition timing.</a:t>
            </a:r>
          </a:p>
          <a:p>
            <a:pPr fontAlgn="t">
              <a:buFont typeface="Wingdings" panose="05000000000000000000" pitchFamily="2" charset="2"/>
              <a:buChar char="Ø"/>
            </a:pPr>
            <a:r>
              <a:rPr lang="en-US" sz="2800" dirty="0">
                <a:latin typeface="Arial Narrow" panose="020B0606020202030204" pitchFamily="34" charset="0"/>
              </a:rPr>
              <a:t> A performance obligation is a promise that an entity makes to transfer to its customer a “distinct” good or service</a:t>
            </a:r>
          </a:p>
        </p:txBody>
      </p:sp>
    </p:spTree>
    <p:extLst>
      <p:ext uri="{BB962C8B-B14F-4D97-AF65-F5344CB8AC3E}">
        <p14:creationId xmlns:p14="http://schemas.microsoft.com/office/powerpoint/2010/main" val="274640105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826E6E4-732D-F19B-5B3E-59A4D6F57228}"/>
              </a:ext>
            </a:extLst>
          </p:cNvPr>
          <p:cNvSpPr>
            <a:spLocks noGrp="1"/>
          </p:cNvSpPr>
          <p:nvPr>
            <p:ph type="title"/>
          </p:nvPr>
        </p:nvSpPr>
        <p:spPr/>
        <p:txBody>
          <a:bodyPr/>
          <a:lstStyle/>
          <a:p>
            <a:r>
              <a:rPr lang="en-US" sz="4400" dirty="0">
                <a:latin typeface="Arial Narrow" panose="020B0606020202030204" pitchFamily="34" charset="0"/>
              </a:rPr>
              <a:t>Assessing Whether an Entity Is a Principal or an Agent</a:t>
            </a:r>
            <a:endParaRPr lang="en-IN" dirty="0"/>
          </a:p>
        </p:txBody>
      </p:sp>
      <p:sp>
        <p:nvSpPr>
          <p:cNvPr id="3" name="Content Placeholder 2">
            <a:extLst>
              <a:ext uri="{FF2B5EF4-FFF2-40B4-BE49-F238E27FC236}">
                <a16:creationId xmlns:a16="http://schemas.microsoft.com/office/drawing/2014/main" id="{4066E4AE-8943-778A-67D3-FB19B71F78AD}"/>
              </a:ext>
            </a:extLst>
          </p:cNvPr>
          <p:cNvSpPr>
            <a:spLocks noGrp="1"/>
          </p:cNvSpPr>
          <p:nvPr>
            <p:ph idx="1"/>
          </p:nvPr>
        </p:nvSpPr>
        <p:spPr/>
        <p:txBody>
          <a:bodyPr>
            <a:normAutofit lnSpcReduction="10000"/>
          </a:bodyPr>
          <a:lstStyle/>
          <a:p>
            <a:r>
              <a:rPr lang="en-US" sz="2800" dirty="0">
                <a:latin typeface="Arial Narrow" panose="020B0606020202030204" pitchFamily="34" charset="0"/>
              </a:rPr>
              <a:t>It is not uncommon for </a:t>
            </a:r>
            <a:r>
              <a:rPr lang="en-US" sz="2800" b="1" u="sng" dirty="0">
                <a:latin typeface="Arial Narrow" panose="020B0606020202030204" pitchFamily="34" charset="0"/>
              </a:rPr>
              <a:t>more than one party to be involved in providing goods or services to a customer.</a:t>
            </a:r>
            <a:r>
              <a:rPr lang="en-US" sz="2800" dirty="0">
                <a:latin typeface="Arial Narrow" panose="020B0606020202030204" pitchFamily="34" charset="0"/>
              </a:rPr>
              <a:t> Whenever another party is involved, an entity must evaluate whether its promise is to provide the goods or services itself as a principal or to arrange for another party to provide the goods or services to a customer.</a:t>
            </a:r>
          </a:p>
          <a:p>
            <a:r>
              <a:rPr lang="en-US" sz="2800" dirty="0">
                <a:latin typeface="Arial Narrow" panose="020B0606020202030204" pitchFamily="34" charset="0"/>
              </a:rPr>
              <a:t> Such a determination significantly affects the amount of revenue an entity records. This is because a principal records as revenue the gross amount of consideration from the customer (with a corresponding cost for the amount paid to the other party involved in providing goods or services to the customer) </a:t>
            </a:r>
            <a:r>
              <a:rPr lang="en-US" sz="2800" b="1" u="sng" dirty="0">
                <a:latin typeface="Arial Narrow" panose="020B0606020202030204" pitchFamily="34" charset="0"/>
              </a:rPr>
              <a:t>while an agent records the net amount retained from the transaction.</a:t>
            </a:r>
            <a:endParaRPr lang="en-US" sz="2800" b="1" u="sng" dirty="0">
              <a:solidFill>
                <a:srgbClr val="FFFFFF"/>
              </a:solidFill>
              <a:latin typeface="Arial Narrow" panose="020B0606020202030204" pitchFamily="34" charset="0"/>
            </a:endParaRPr>
          </a:p>
          <a:p>
            <a:endParaRPr lang="en-IN" dirty="0"/>
          </a:p>
        </p:txBody>
      </p:sp>
    </p:spTree>
    <p:extLst>
      <p:ext uri="{BB962C8B-B14F-4D97-AF65-F5344CB8AC3E}">
        <p14:creationId xmlns:p14="http://schemas.microsoft.com/office/powerpoint/2010/main" val="374842271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01BD23C-BE41-8B6A-234A-EA9FEB131F41}"/>
              </a:ext>
            </a:extLst>
          </p:cNvPr>
          <p:cNvSpPr>
            <a:spLocks noGrp="1"/>
          </p:cNvSpPr>
          <p:nvPr>
            <p:ph type="title"/>
          </p:nvPr>
        </p:nvSpPr>
        <p:spPr/>
        <p:txBody>
          <a:bodyPr/>
          <a:lstStyle/>
          <a:p>
            <a:r>
              <a:rPr lang="en-US" sz="4400" dirty="0">
                <a:latin typeface="Arial Narrow" panose="020B0606020202030204" pitchFamily="34" charset="0"/>
              </a:rPr>
              <a:t>Variable Consideration</a:t>
            </a:r>
            <a:endParaRPr lang="en-IN" dirty="0"/>
          </a:p>
        </p:txBody>
      </p:sp>
      <p:sp>
        <p:nvSpPr>
          <p:cNvPr id="3" name="Content Placeholder 2">
            <a:extLst>
              <a:ext uri="{FF2B5EF4-FFF2-40B4-BE49-F238E27FC236}">
                <a16:creationId xmlns:a16="http://schemas.microsoft.com/office/drawing/2014/main" id="{7AB8CD8C-EBD1-1570-23BA-87787F0F1589}"/>
              </a:ext>
            </a:extLst>
          </p:cNvPr>
          <p:cNvSpPr>
            <a:spLocks noGrp="1"/>
          </p:cNvSpPr>
          <p:nvPr>
            <p:ph idx="1"/>
          </p:nvPr>
        </p:nvSpPr>
        <p:spPr/>
        <p:txBody>
          <a:bodyPr>
            <a:normAutofit fontScale="85000" lnSpcReduction="10000"/>
          </a:bodyPr>
          <a:lstStyle/>
          <a:p>
            <a:pPr algn="l" rtl="0" fontAlgn="t"/>
            <a:r>
              <a:rPr lang="en-US" sz="2800" dirty="0">
                <a:latin typeface="Arial Narrow" panose="020B0606020202030204" pitchFamily="34" charset="0"/>
              </a:rPr>
              <a:t>Many revenue contracts include variable consideration, including price concessions, rebates, incentives, royalties, and performance-based bonuses or penalties.</a:t>
            </a:r>
          </a:p>
          <a:p>
            <a:pPr algn="l" rtl="0" fontAlgn="t"/>
            <a:r>
              <a:rPr lang="en-US" sz="2800" dirty="0">
                <a:latin typeface="Arial Narrow" panose="020B0606020202030204" pitchFamily="34" charset="0"/>
              </a:rPr>
              <a:t> Generally, the revenue standard requires an entity to estimate variable consideration, with recognition subject to a constraint such that it is probable </a:t>
            </a:r>
            <a:r>
              <a:rPr lang="en-US" sz="2800" b="1" u="sng" dirty="0">
                <a:latin typeface="Arial Narrow" panose="020B0606020202030204" pitchFamily="34" charset="0"/>
              </a:rPr>
              <a:t>that a significant reversal of cumulative revenue recognized will not occur.</a:t>
            </a:r>
          </a:p>
          <a:p>
            <a:pPr algn="l" rtl="0" fontAlgn="t"/>
            <a:r>
              <a:rPr lang="en-US" sz="2800" dirty="0">
                <a:latin typeface="Arial Narrow" panose="020B0606020202030204" pitchFamily="34" charset="0"/>
              </a:rPr>
              <a:t> There are a few exceptions to the requirement to estimate variable consideration, including sales- or usage-based royalties associated with a license of intellectual property (IP) that is the predominant item.</a:t>
            </a:r>
          </a:p>
          <a:p>
            <a:pPr algn="l" rtl="0" fontAlgn="t"/>
            <a:r>
              <a:rPr lang="en-US" sz="2800" dirty="0">
                <a:latin typeface="Arial Narrow" panose="020B0606020202030204" pitchFamily="34" charset="0"/>
              </a:rPr>
              <a:t> In addition, entities must carefully evaluate whether variable consideration should be allocated to one or more, but not all, performance obligations in a contract (or one or more, but not all, distinct goods or services that are part of a series of distinct goods or services that represent a single performance obligation). For example, some usage-based fees may be allocated to a distinct day of service that is part of a series of services.</a:t>
            </a:r>
            <a:endParaRPr lang="en-US" sz="2800" b="1" dirty="0">
              <a:solidFill>
                <a:srgbClr val="FFFFFF"/>
              </a:solidFill>
              <a:latin typeface="Arial Narrow" panose="020B0606020202030204" pitchFamily="34" charset="0"/>
            </a:endParaRPr>
          </a:p>
          <a:p>
            <a:endParaRPr lang="en-IN" dirty="0"/>
          </a:p>
        </p:txBody>
      </p:sp>
    </p:spTree>
    <p:extLst>
      <p:ext uri="{BB962C8B-B14F-4D97-AF65-F5344CB8AC3E}">
        <p14:creationId xmlns:p14="http://schemas.microsoft.com/office/powerpoint/2010/main" val="250063931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388</TotalTime>
  <Words>5265</Words>
  <Application>Microsoft Office PowerPoint</Application>
  <PresentationFormat>Widescreen</PresentationFormat>
  <Paragraphs>279</Paragraphs>
  <Slides>51</Slides>
  <Notes>0</Notes>
  <HiddenSlides>0</HiddenSlides>
  <MMClips>0</MMClips>
  <ScaleCrop>false</ScaleCrop>
  <HeadingPairs>
    <vt:vector size="6" baseType="variant">
      <vt:variant>
        <vt:lpstr>Fonts Used</vt:lpstr>
      </vt:variant>
      <vt:variant>
        <vt:i4>17</vt:i4>
      </vt:variant>
      <vt:variant>
        <vt:lpstr>Theme</vt:lpstr>
      </vt:variant>
      <vt:variant>
        <vt:i4>1</vt:i4>
      </vt:variant>
      <vt:variant>
        <vt:lpstr>Slide Titles</vt:lpstr>
      </vt:variant>
      <vt:variant>
        <vt:i4>51</vt:i4>
      </vt:variant>
    </vt:vector>
  </HeadingPairs>
  <TitlesOfParts>
    <vt:vector size="69" baseType="lpstr">
      <vt:lpstr>Arial</vt:lpstr>
      <vt:lpstr>Arial</vt:lpstr>
      <vt:lpstr>Arial Narrow</vt:lpstr>
      <vt:lpstr>Calibri</vt:lpstr>
      <vt:lpstr>Calibri Light</vt:lpstr>
      <vt:lpstr>Faustina</vt:lpstr>
      <vt:lpstr>Georgia</vt:lpstr>
      <vt:lpstr>Google Sans</vt:lpstr>
      <vt:lpstr>inherit</vt:lpstr>
      <vt:lpstr>Inter</vt:lpstr>
      <vt:lpstr>Montserrat</vt:lpstr>
      <vt:lpstr>Open Sans</vt:lpstr>
      <vt:lpstr>Poppins</vt:lpstr>
      <vt:lpstr>proxima-nova</vt:lpstr>
      <vt:lpstr>Roboto</vt:lpstr>
      <vt:lpstr>SourceSansPro</vt:lpstr>
      <vt:lpstr>Wingdings</vt:lpstr>
      <vt:lpstr>Office Theme</vt:lpstr>
      <vt:lpstr>REVENUE RECOGNITION </vt:lpstr>
      <vt:lpstr>What is Revenue </vt:lpstr>
      <vt:lpstr>Importance of revenue recognition</vt:lpstr>
      <vt:lpstr>Gross inflow of economic benefits</vt:lpstr>
      <vt:lpstr>Core principle of the revenue standard</vt:lpstr>
      <vt:lpstr>When, and how much, revenue should be recognized.</vt:lpstr>
      <vt:lpstr>Identifying Performance Obligations</vt:lpstr>
      <vt:lpstr>Assessing Whether an Entity Is a Principal or an Agent</vt:lpstr>
      <vt:lpstr>Variable Consideration</vt:lpstr>
      <vt:lpstr>The revenue recognition on the licensing of an entity’s IP.</vt:lpstr>
      <vt:lpstr>Agency relationship</vt:lpstr>
      <vt:lpstr>Conditions-Revenue Recognition (AS-9)</vt:lpstr>
      <vt:lpstr>Special Transactions-Sale on Approval  </vt:lpstr>
      <vt:lpstr>Special Transactions- Guaranteed Sales </vt:lpstr>
      <vt:lpstr>Special Transactions- Guaranteed Sales</vt:lpstr>
      <vt:lpstr>Special Transactions- Warranty Sales  </vt:lpstr>
      <vt:lpstr>Special Transactions- Consignment Sales  </vt:lpstr>
      <vt:lpstr>Special Transactions- Revenue Swaps </vt:lpstr>
      <vt:lpstr>Special Transactions- Repo Arrangements  </vt:lpstr>
      <vt:lpstr>Special Transactions- DEPB Credit </vt:lpstr>
      <vt:lpstr>Special Transactions- Installment Sales  </vt:lpstr>
      <vt:lpstr>Accounting for Construction Contracts (AS-7)</vt:lpstr>
      <vt:lpstr>Contract Revenue Recognition</vt:lpstr>
      <vt:lpstr>Contract Revenue Recognition</vt:lpstr>
      <vt:lpstr>Contract Revenue Recognition</vt:lpstr>
      <vt:lpstr>Non-Applicability AS-9 Revenue Recognition</vt:lpstr>
      <vt:lpstr>Recognition of Government Grants (AS-12)</vt:lpstr>
      <vt:lpstr>Revenue Grants</vt:lpstr>
      <vt:lpstr>Revenue in Foreign Exchange (AS - 11)</vt:lpstr>
      <vt:lpstr>Real Estate Transactions</vt:lpstr>
      <vt:lpstr>Criteria for Real Estate’s Revenue Recognition</vt:lpstr>
      <vt:lpstr>Other Real Estate Transactions</vt:lpstr>
      <vt:lpstr>Dot Com Companies/ e-commerce</vt:lpstr>
      <vt:lpstr>Accounting by Education Institutes</vt:lpstr>
      <vt:lpstr>Incoterms</vt:lpstr>
      <vt:lpstr> Some popular Incoterms</vt:lpstr>
      <vt:lpstr>Some popular Incoterms</vt:lpstr>
      <vt:lpstr>Some popular Incoterms</vt:lpstr>
      <vt:lpstr>Some popular Incoterms</vt:lpstr>
      <vt:lpstr>Some popular Incoterms</vt:lpstr>
      <vt:lpstr>Case Study</vt:lpstr>
      <vt:lpstr>Case Study</vt:lpstr>
      <vt:lpstr>Case Study</vt:lpstr>
      <vt:lpstr>Differences among Existing AS-7 &amp; IND AS-11</vt:lpstr>
      <vt:lpstr>Differences among Existing AS-9 &amp; IND AS-18</vt:lpstr>
      <vt:lpstr>Significant Differences among AS-7, IFRS/IAS-11 and US GAAP</vt:lpstr>
      <vt:lpstr>Significant Differences among AS-9, IFRS/IAS-18 and US GAAP</vt:lpstr>
      <vt:lpstr>ENRON Revenue Recognition Scandal</vt:lpstr>
      <vt:lpstr>GE Revenue Recognition Scandal</vt:lpstr>
      <vt:lpstr>Challenges in Revenue Recognition</vt:lpstr>
      <vt:lpstr>Thank you</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Pramod Kapoor</dc:creator>
  <cp:lastModifiedBy>Pramod Kapoor</cp:lastModifiedBy>
  <cp:revision>35</cp:revision>
  <dcterms:created xsi:type="dcterms:W3CDTF">2023-04-07T04:49:01Z</dcterms:created>
  <dcterms:modified xsi:type="dcterms:W3CDTF">2023-04-12T08:02:25Z</dcterms:modified>
</cp:coreProperties>
</file>

<file path=docProps/thumbnail.jpeg>
</file>