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9"/>
  </p:notesMasterIdLst>
  <p:sldIdLst>
    <p:sldId id="256" r:id="rId2"/>
    <p:sldId id="264" r:id="rId3"/>
    <p:sldId id="262" r:id="rId4"/>
    <p:sldId id="265" r:id="rId5"/>
    <p:sldId id="274" r:id="rId6"/>
    <p:sldId id="275" r:id="rId7"/>
    <p:sldId id="313" r:id="rId8"/>
    <p:sldId id="267" r:id="rId9"/>
    <p:sldId id="268" r:id="rId10"/>
    <p:sldId id="312" r:id="rId11"/>
    <p:sldId id="309" r:id="rId12"/>
    <p:sldId id="310" r:id="rId13"/>
    <p:sldId id="276" r:id="rId14"/>
    <p:sldId id="314" r:id="rId15"/>
    <p:sldId id="277" r:id="rId16"/>
    <p:sldId id="308" r:id="rId17"/>
    <p:sldId id="279" r:id="rId18"/>
    <p:sldId id="280" r:id="rId19"/>
    <p:sldId id="281" r:id="rId20"/>
    <p:sldId id="282" r:id="rId21"/>
    <p:sldId id="283" r:id="rId22"/>
    <p:sldId id="284" r:id="rId23"/>
    <p:sldId id="285" r:id="rId24"/>
    <p:sldId id="286" r:id="rId25"/>
    <p:sldId id="317" r:id="rId26"/>
    <p:sldId id="318" r:id="rId27"/>
    <p:sldId id="288" r:id="rId28"/>
    <p:sldId id="289" r:id="rId29"/>
    <p:sldId id="290" r:id="rId30"/>
    <p:sldId id="291" r:id="rId31"/>
    <p:sldId id="292" r:id="rId32"/>
    <p:sldId id="294" r:id="rId33"/>
    <p:sldId id="295" r:id="rId34"/>
    <p:sldId id="297" r:id="rId35"/>
    <p:sldId id="298" r:id="rId36"/>
    <p:sldId id="299" r:id="rId37"/>
    <p:sldId id="315" r:id="rId38"/>
    <p:sldId id="300" r:id="rId39"/>
    <p:sldId id="301" r:id="rId40"/>
    <p:sldId id="302" r:id="rId41"/>
    <p:sldId id="303" r:id="rId42"/>
    <p:sldId id="304" r:id="rId43"/>
    <p:sldId id="305" r:id="rId44"/>
    <p:sldId id="306" r:id="rId45"/>
    <p:sldId id="307" r:id="rId46"/>
    <p:sldId id="316" r:id="rId47"/>
    <p:sldId id="260" r:id="rId48"/>
  </p:sldIdLst>
  <p:sldSz cx="9144000" cy="5143500" type="screen16x9"/>
  <p:notesSz cx="6881813" cy="9296400"/>
  <p:embeddedFontLst>
    <p:embeddedFont>
      <p:font typeface="Outfit" panose="020B0604020202020204" charset="0"/>
      <p:regular r:id="rId50"/>
      <p:bold r:id="rId51"/>
    </p:embeddedFont>
    <p:embeddedFont>
      <p:font typeface="Outfit SemiBold" panose="020B0604020202020204" charset="0"/>
      <p:regular r:id="rId52"/>
      <p:bold r:id="rId53"/>
    </p:embeddedFont>
    <p:embeddedFont>
      <p:font typeface="Poppins" panose="020B0604020202020204" charset="0"/>
      <p:regular r:id="rId54"/>
      <p:bold r:id="rId55"/>
      <p:italic r:id="rId56"/>
      <p:boldItalic r:id="rId57"/>
    </p:embeddedFont>
    <p:embeddedFont>
      <p:font typeface="Trebuchet MS" panose="020B0603020202020204" pitchFamily="34" charset="0"/>
      <p:regular r:id="rId58"/>
      <p:bold r:id="rId59"/>
      <p:italic r:id="rId60"/>
      <p:boldItalic r:id="rId6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625"/>
    <a:srgbClr val="FFE59A"/>
    <a:srgbClr val="315BD3"/>
    <a:srgbClr val="315BDD"/>
    <a:srgbClr val="2815F5"/>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3"/>
    <p:restoredTop sz="94694"/>
  </p:normalViewPr>
  <p:slideViewPr>
    <p:cSldViewPr snapToGrid="0">
      <p:cViewPr varScale="1">
        <p:scale>
          <a:sx n="82" d="100"/>
          <a:sy n="82" d="100"/>
        </p:scale>
        <p:origin x="716" y="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1.fntdata"/><Relationship Id="rId55" Type="http://schemas.openxmlformats.org/officeDocument/2006/relationships/font" Target="fonts/font6.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4.fntdata"/><Relationship Id="rId58" Type="http://schemas.openxmlformats.org/officeDocument/2006/relationships/font" Target="fonts/font9.fntdata"/><Relationship Id="rId5" Type="http://schemas.openxmlformats.org/officeDocument/2006/relationships/slide" Target="slides/slide4.xml"/><Relationship Id="rId61" Type="http://schemas.openxmlformats.org/officeDocument/2006/relationships/font" Target="fonts/font1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7.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5.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42900" y="696913"/>
            <a:ext cx="6196013"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8182" y="4415790"/>
            <a:ext cx="5505450" cy="4183380"/>
          </a:xfrm>
          <a:prstGeom prst="rect">
            <a:avLst/>
          </a:prstGeom>
          <a:noFill/>
          <a:ln>
            <a:noFill/>
          </a:ln>
        </p:spPr>
        <p:txBody>
          <a:bodyPr spcFirstLastPara="1" wrap="square" lIns="92431" tIns="92431" rIns="92431" bIns="9243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74790370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notes"/>
          <p:cNvSpPr>
            <a:spLocks noGrp="1" noRot="1" noChangeAspect="1"/>
          </p:cNvSpPr>
          <p:nvPr>
            <p:ph type="sldImg" idx="2"/>
          </p:nvPr>
        </p:nvSpPr>
        <p:spPr>
          <a:xfrm>
            <a:off x="342900" y="696913"/>
            <a:ext cx="6196013"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 name="Google Shape;53;p:notes"/>
          <p:cNvSpPr txBox="1">
            <a:spLocks noGrp="1"/>
          </p:cNvSpPr>
          <p:nvPr>
            <p:ph type="body" idx="1"/>
          </p:nvPr>
        </p:nvSpPr>
        <p:spPr>
          <a:xfrm>
            <a:off x="688182" y="4415790"/>
            <a:ext cx="5505450" cy="4183380"/>
          </a:xfrm>
          <a:prstGeom prst="rect">
            <a:avLst/>
          </a:prstGeom>
        </p:spPr>
        <p:txBody>
          <a:bodyPr spcFirstLastPara="1" wrap="square" lIns="92431" tIns="92431" rIns="92431" bIns="92431" anchor="t" anchorCtr="0">
            <a:noAutofit/>
          </a:bodyPr>
          <a:lstStyle/>
          <a:p>
            <a:pPr marL="0" indent="0">
              <a:buNone/>
            </a:pPr>
            <a:endParaRPr dirty="0"/>
          </a:p>
        </p:txBody>
      </p:sp>
    </p:spTree>
    <p:extLst>
      <p:ext uri="{BB962C8B-B14F-4D97-AF65-F5344CB8AC3E}">
        <p14:creationId xmlns:p14="http://schemas.microsoft.com/office/powerpoint/2010/main" val="2593067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125c32dc862_2_0:notes"/>
          <p:cNvSpPr>
            <a:spLocks noGrp="1" noRot="1" noChangeAspect="1"/>
          </p:cNvSpPr>
          <p:nvPr>
            <p:ph type="sldImg" idx="2"/>
          </p:nvPr>
        </p:nvSpPr>
        <p:spPr>
          <a:xfrm>
            <a:off x="342900" y="696913"/>
            <a:ext cx="6196013"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125c32dc862_2_0:notes"/>
          <p:cNvSpPr txBox="1">
            <a:spLocks noGrp="1"/>
          </p:cNvSpPr>
          <p:nvPr>
            <p:ph type="body" idx="1"/>
          </p:nvPr>
        </p:nvSpPr>
        <p:spPr>
          <a:xfrm>
            <a:off x="688182" y="4415790"/>
            <a:ext cx="5505450" cy="4183380"/>
          </a:xfrm>
          <a:prstGeom prst="rect">
            <a:avLst/>
          </a:prstGeom>
        </p:spPr>
        <p:txBody>
          <a:bodyPr spcFirstLastPara="1" wrap="square" lIns="92431" tIns="92431" rIns="92431" bIns="92431" anchor="t" anchorCtr="0">
            <a:noAutofit/>
          </a:bodyPr>
          <a:lstStyle/>
          <a:p>
            <a:pPr marL="0" indent="0">
              <a:buNone/>
            </a:pPr>
            <a:endParaRPr/>
          </a:p>
        </p:txBody>
      </p:sp>
    </p:spTree>
    <p:extLst>
      <p:ext uri="{BB962C8B-B14F-4D97-AF65-F5344CB8AC3E}">
        <p14:creationId xmlns:p14="http://schemas.microsoft.com/office/powerpoint/2010/main" val="33091401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t="11595" r="9313" b="8875"/>
          <a:stretch/>
        </p:blipFill>
        <p:spPr>
          <a:xfrm>
            <a:off x="0" y="0"/>
            <a:ext cx="9144003" cy="5143501"/>
          </a:xfrm>
          <a:prstGeom prst="rect">
            <a:avLst/>
          </a:prstGeom>
          <a:noFill/>
          <a:ln>
            <a:noFill/>
          </a:ln>
        </p:spPr>
      </p:pic>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5000"/>
              <a:buNone/>
              <a:defRPr sz="50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2800"/>
              <a:buNone/>
              <a:defRPr sz="2800">
                <a:solidFill>
                  <a:schemeClr val="lt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solidFill>
                  <a:schemeClr val="bg1"/>
                </a:solidFill>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3" name="Google Shape;25;p5">
            <a:extLst>
              <a:ext uri="{FF2B5EF4-FFF2-40B4-BE49-F238E27FC236}">
                <a16:creationId xmlns:a16="http://schemas.microsoft.com/office/drawing/2014/main" xmlns="" id="{32DE5DE6-671C-170F-B701-F4BF59AD6D3C}"/>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4" name="Straight Connector 3">
            <a:extLst>
              <a:ext uri="{FF2B5EF4-FFF2-40B4-BE49-F238E27FC236}">
                <a16:creationId xmlns:a16="http://schemas.microsoft.com/office/drawing/2014/main" xmlns="" id="{B6120A70-FC7C-A568-59D7-E923ECBA9F82}"/>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2"/>
        <p:cNvGrpSpPr/>
        <p:nvPr/>
      </p:nvGrpSpPr>
      <p:grpSpPr>
        <a:xfrm>
          <a:off x="0" y="0"/>
          <a:ext cx="0" cy="0"/>
          <a:chOff x="0" y="0"/>
          <a:chExt cx="0" cy="0"/>
        </a:xfrm>
      </p:grpSpPr>
      <p:sp>
        <p:nvSpPr>
          <p:cNvPr id="43" name="Google Shape;43;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3" name="Google Shape;25;p5">
            <a:extLst>
              <a:ext uri="{FF2B5EF4-FFF2-40B4-BE49-F238E27FC236}">
                <a16:creationId xmlns:a16="http://schemas.microsoft.com/office/drawing/2014/main" xmlns="" id="{3CCB5566-89F4-EBB6-CAE2-2A2E1AE7CA1E}"/>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4" name="Straight Connector 3">
            <a:extLst>
              <a:ext uri="{FF2B5EF4-FFF2-40B4-BE49-F238E27FC236}">
                <a16:creationId xmlns:a16="http://schemas.microsoft.com/office/drawing/2014/main" xmlns="" id="{6E6E797F-FE4D-8EF6-6D27-90DEE9F031F2}"/>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5"/>
        <p:cNvGrpSpPr/>
        <p:nvPr/>
      </p:nvGrpSpPr>
      <p:grpSpPr>
        <a:xfrm>
          <a:off x="0" y="0"/>
          <a:ext cx="0" cy="0"/>
          <a:chOff x="0" y="0"/>
          <a:chExt cx="0" cy="0"/>
        </a:xfrm>
      </p:grpSpPr>
      <p:sp>
        <p:nvSpPr>
          <p:cNvPr id="46" name="Google Shape;46;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7" name="Google Shape;47;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8" name="Google Shape;48;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sp>
        <p:nvSpPr>
          <p:cNvPr id="2" name="Google Shape;25;p5">
            <a:extLst>
              <a:ext uri="{FF2B5EF4-FFF2-40B4-BE49-F238E27FC236}">
                <a16:creationId xmlns:a16="http://schemas.microsoft.com/office/drawing/2014/main" xmlns="" id="{E7B0CFBF-523B-A8FF-5DCD-98115850E355}"/>
              </a:ext>
            </a:extLst>
          </p:cNvPr>
          <p:cNvSpPr txBox="1">
            <a:spLocks/>
          </p:cNvSpPr>
          <p:nvPr userDrawn="1"/>
        </p:nvSpPr>
        <p:spPr>
          <a:xfrm>
            <a:off x="185041" y="4568875"/>
            <a:ext cx="548700" cy="393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a:t>
            </a:fld>
            <a:endParaRPr lang="en-GB"/>
          </a:p>
        </p:txBody>
      </p:sp>
      <p:cxnSp>
        <p:nvCxnSpPr>
          <p:cNvPr id="3" name="Straight Connector 2">
            <a:extLst>
              <a:ext uri="{FF2B5EF4-FFF2-40B4-BE49-F238E27FC236}">
                <a16:creationId xmlns:a16="http://schemas.microsoft.com/office/drawing/2014/main" xmlns="" id="{7CB76EAE-7F9E-7914-62BF-B572299C5109}"/>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preserve="1" userDrawn="1">
  <p:cSld name="Ending Slide">
    <p:spTree>
      <p:nvGrpSpPr>
        <p:cNvPr id="1" name="Shape 13"/>
        <p:cNvGrpSpPr/>
        <p:nvPr/>
      </p:nvGrpSpPr>
      <p:grpSpPr>
        <a:xfrm>
          <a:off x="0" y="0"/>
          <a:ext cx="0" cy="0"/>
          <a:chOff x="0" y="0"/>
          <a:chExt cx="0" cy="0"/>
        </a:xfrm>
      </p:grpSpPr>
      <p:pic>
        <p:nvPicPr>
          <p:cNvPr id="14" name="Google Shape;14;p3"/>
          <p:cNvPicPr preferRelativeResize="0"/>
          <p:nvPr/>
        </p:nvPicPr>
        <p:blipFill>
          <a:blip r:embed="rId2"/>
          <a:srcRect t="3595" b="3595"/>
          <a:stretch/>
        </p:blipFill>
        <p:spPr>
          <a:xfrm>
            <a:off x="0" y="0"/>
            <a:ext cx="9144003" cy="5143501"/>
          </a:xfrm>
          <a:prstGeom prst="rect">
            <a:avLst/>
          </a:prstGeom>
          <a:noFill/>
          <a:ln>
            <a:noFill/>
          </a:ln>
        </p:spPr>
      </p:pic>
      <p:pic>
        <p:nvPicPr>
          <p:cNvPr id="15" name="Google Shape;15;p3"/>
          <p:cNvPicPr preferRelativeResize="0"/>
          <p:nvPr/>
        </p:nvPicPr>
        <p:blipFill rotWithShape="1">
          <a:blip r:embed="rId3">
            <a:alphaModFix amt="10000"/>
          </a:blip>
          <a:srcRect l="85270" t="6631" b="68124"/>
          <a:stretch/>
        </p:blipFill>
        <p:spPr>
          <a:xfrm>
            <a:off x="7798849" y="138550"/>
            <a:ext cx="1197947" cy="1214157"/>
          </a:xfrm>
          <a:prstGeom prst="rect">
            <a:avLst/>
          </a:prstGeom>
          <a:noFill/>
          <a:ln>
            <a:noFill/>
          </a:ln>
        </p:spPr>
      </p:pic>
    </p:spTree>
    <p:extLst>
      <p:ext uri="{BB962C8B-B14F-4D97-AF65-F5344CB8AC3E}">
        <p14:creationId xmlns:p14="http://schemas.microsoft.com/office/powerpoint/2010/main" val="555382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
        <p:cNvGrpSpPr/>
        <p:nvPr/>
      </p:nvGrpSpPr>
      <p:grpSpPr>
        <a:xfrm>
          <a:off x="0" y="0"/>
          <a:ext cx="0" cy="0"/>
          <a:chOff x="0" y="0"/>
          <a:chExt cx="0" cy="0"/>
        </a:xfrm>
      </p:grpSpPr>
      <p:sp>
        <p:nvSpPr>
          <p:cNvPr id="2" name="Google Shape;25;p5">
            <a:extLst>
              <a:ext uri="{FF2B5EF4-FFF2-40B4-BE49-F238E27FC236}">
                <a16:creationId xmlns:a16="http://schemas.microsoft.com/office/drawing/2014/main" xmlns="" id="{92881B93-25ED-D72A-9858-1362EF6C5FA7}"/>
              </a:ext>
            </a:extLst>
          </p:cNvPr>
          <p:cNvSpPr txBox="1">
            <a:spLocks/>
          </p:cNvSpPr>
          <p:nvPr userDrawn="1"/>
        </p:nvSpPr>
        <p:spPr>
          <a:xfrm>
            <a:off x="185041" y="4568875"/>
            <a:ext cx="548700" cy="393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fld id="{00000000-1234-1234-1234-123412341234}" type="slidenum">
              <a:rPr lang="en-GB" smtClean="0"/>
              <a:pPr/>
              <a:t>‹#›</a:t>
            </a:fld>
            <a:endParaRPr lang="en-GB"/>
          </a:p>
        </p:txBody>
      </p:sp>
      <p:cxnSp>
        <p:nvCxnSpPr>
          <p:cNvPr id="3" name="Straight Connector 2">
            <a:extLst>
              <a:ext uri="{FF2B5EF4-FFF2-40B4-BE49-F238E27FC236}">
                <a16:creationId xmlns:a16="http://schemas.microsoft.com/office/drawing/2014/main" xmlns="" id="{87854C61-3375-6952-0FF5-E8E5385F2F11}"/>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Title 3">
    <p:spTree>
      <p:nvGrpSpPr>
        <p:cNvPr id="1" name="Shape 9"/>
        <p:cNvGrpSpPr/>
        <p:nvPr/>
      </p:nvGrpSpPr>
      <p:grpSpPr>
        <a:xfrm>
          <a:off x="0" y="0"/>
          <a:ext cx="0" cy="0"/>
          <a:chOff x="0" y="0"/>
          <a:chExt cx="0" cy="0"/>
        </a:xfrm>
      </p:grpSpPr>
      <p:pic>
        <p:nvPicPr>
          <p:cNvPr id="10" name="Google Shape;10;p2"/>
          <p:cNvPicPr preferRelativeResize="0"/>
          <p:nvPr/>
        </p:nvPicPr>
        <p:blipFill>
          <a:blip r:embed="rId2"/>
          <a:srcRect t="3595" b="3595"/>
          <a:stretch/>
        </p:blipFill>
        <p:spPr>
          <a:xfrm>
            <a:off x="0" y="0"/>
            <a:ext cx="9144003" cy="5143501"/>
          </a:xfrm>
          <a:prstGeom prst="rect">
            <a:avLst/>
          </a:prstGeom>
          <a:noFill/>
          <a:ln>
            <a:noFill/>
          </a:ln>
        </p:spPr>
      </p:pic>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5000"/>
              <a:buNone/>
              <a:defRPr sz="50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2800"/>
              <a:buNone/>
              <a:defRPr sz="2800">
                <a:solidFill>
                  <a:schemeClr val="lt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1655251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reserve="1">
  <p:cSld name="Title 2">
    <p:spTree>
      <p:nvGrpSpPr>
        <p:cNvPr id="1" name="Shape 9"/>
        <p:cNvGrpSpPr/>
        <p:nvPr/>
      </p:nvGrpSpPr>
      <p:grpSpPr>
        <a:xfrm>
          <a:off x="0" y="0"/>
          <a:ext cx="0" cy="0"/>
          <a:chOff x="0" y="0"/>
          <a:chExt cx="0" cy="0"/>
        </a:xfrm>
      </p:grpSpPr>
      <p:pic>
        <p:nvPicPr>
          <p:cNvPr id="3" name="Picture 2" descr="Background pattern&#10;&#10;Description automatically generated">
            <a:extLst>
              <a:ext uri="{FF2B5EF4-FFF2-40B4-BE49-F238E27FC236}">
                <a16:creationId xmlns:a16="http://schemas.microsoft.com/office/drawing/2014/main" xmlns="" id="{8E0F1731-106D-6A3F-FEEC-208BD3CDF11A}"/>
              </a:ext>
            </a:extLst>
          </p:cNvPr>
          <p:cNvPicPr>
            <a:picLocks noChangeAspect="1"/>
          </p:cNvPicPr>
          <p:nvPr userDrawn="1"/>
        </p:nvPicPr>
        <p:blipFill>
          <a:blip r:embed="rId2"/>
          <a:stretch>
            <a:fillRect/>
          </a:stretch>
        </p:blipFill>
        <p:spPr>
          <a:xfrm>
            <a:off x="-41564" y="-199229"/>
            <a:ext cx="9227127" cy="5541958"/>
          </a:xfrm>
          <a:prstGeom prst="rect">
            <a:avLst/>
          </a:prstGeom>
        </p:spPr>
      </p:pic>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Clr>
                <a:schemeClr val="lt1"/>
              </a:buClr>
              <a:buSzPts val="5000"/>
              <a:buNone/>
              <a:defRPr sz="50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lt1"/>
              </a:buClr>
              <a:buSzPts val="2800"/>
              <a:buNone/>
              <a:defRPr sz="2800">
                <a:solidFill>
                  <a:schemeClr val="lt1"/>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Tree>
    <p:extLst>
      <p:ext uri="{BB962C8B-B14F-4D97-AF65-F5344CB8AC3E}">
        <p14:creationId xmlns:p14="http://schemas.microsoft.com/office/powerpoint/2010/main" val="2623646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reserve="1">
  <p:cSld name="Section Header 2">
    <p:spTree>
      <p:nvGrpSpPr>
        <p:cNvPr id="1" name="Shape 13"/>
        <p:cNvGrpSpPr/>
        <p:nvPr/>
      </p:nvGrpSpPr>
      <p:grpSpPr>
        <a:xfrm>
          <a:off x="0" y="0"/>
          <a:ext cx="0" cy="0"/>
          <a:chOff x="0" y="0"/>
          <a:chExt cx="0" cy="0"/>
        </a:xfrm>
      </p:grpSpPr>
      <p:pic>
        <p:nvPicPr>
          <p:cNvPr id="14" name="Google Shape;14;p3"/>
          <p:cNvPicPr preferRelativeResize="0"/>
          <p:nvPr/>
        </p:nvPicPr>
        <p:blipFill>
          <a:blip r:embed="rId2"/>
          <a:srcRect t="3595" b="3595"/>
          <a:stretch/>
        </p:blipFill>
        <p:spPr>
          <a:xfrm>
            <a:off x="0" y="0"/>
            <a:ext cx="9144003" cy="5143501"/>
          </a:xfrm>
          <a:prstGeom prst="rect">
            <a:avLst/>
          </a:prstGeom>
          <a:noFill/>
          <a:ln>
            <a:noFill/>
          </a:ln>
        </p:spPr>
      </p:pic>
      <p:pic>
        <p:nvPicPr>
          <p:cNvPr id="15" name="Google Shape;15;p3"/>
          <p:cNvPicPr preferRelativeResize="0"/>
          <p:nvPr/>
        </p:nvPicPr>
        <p:blipFill rotWithShape="1">
          <a:blip r:embed="rId3">
            <a:alphaModFix amt="10000"/>
          </a:blip>
          <a:srcRect l="85270" t="6631" b="68124"/>
          <a:stretch/>
        </p:blipFill>
        <p:spPr>
          <a:xfrm>
            <a:off x="7798849" y="138550"/>
            <a:ext cx="1197947" cy="1214157"/>
          </a:xfrm>
          <a:prstGeom prst="rect">
            <a:avLst/>
          </a:prstGeom>
          <a:noFill/>
          <a:ln>
            <a:noFill/>
          </a:ln>
        </p:spPr>
      </p:pic>
      <p:sp>
        <p:nvSpPr>
          <p:cNvPr id="16" name="Google Shape;16;p3"/>
          <p:cNvSpPr txBox="1">
            <a:spLocks noGrp="1"/>
          </p:cNvSpPr>
          <p:nvPr>
            <p:ph type="title"/>
          </p:nvPr>
        </p:nvSpPr>
        <p:spPr>
          <a:xfrm>
            <a:off x="311700" y="3994618"/>
            <a:ext cx="8520600" cy="841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a:endParaRPr dirty="0"/>
          </a:p>
        </p:txBody>
      </p:sp>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dirty="0"/>
          </a:p>
        </p:txBody>
      </p:sp>
      <p:cxnSp>
        <p:nvCxnSpPr>
          <p:cNvPr id="3" name="Straight Connector 2">
            <a:extLst>
              <a:ext uri="{FF2B5EF4-FFF2-40B4-BE49-F238E27FC236}">
                <a16:creationId xmlns:a16="http://schemas.microsoft.com/office/drawing/2014/main" xmlns="" id="{7EECE2A3-FD81-87B7-DFD8-FDF45DCDB6C3}"/>
              </a:ext>
            </a:extLst>
          </p:cNvPr>
          <p:cNvCxnSpPr>
            <a:cxnSpLocks/>
          </p:cNvCxnSpPr>
          <p:nvPr userDrawn="1"/>
        </p:nvCxnSpPr>
        <p:spPr>
          <a:xfrm>
            <a:off x="-55659" y="4836418"/>
            <a:ext cx="8538020"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3750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sz="1400"/>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5" name="Google Shape;25;p5">
            <a:extLst>
              <a:ext uri="{FF2B5EF4-FFF2-40B4-BE49-F238E27FC236}">
                <a16:creationId xmlns:a16="http://schemas.microsoft.com/office/drawing/2014/main" xmlns="" id="{D0EFF2F2-2FA4-EB9F-6C7F-8144B82F840A}"/>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6" name="Straight Connector 5">
            <a:extLst>
              <a:ext uri="{FF2B5EF4-FFF2-40B4-BE49-F238E27FC236}">
                <a16:creationId xmlns:a16="http://schemas.microsoft.com/office/drawing/2014/main" xmlns="" id="{007E69D3-04DB-943D-06F0-A470486CBC6B}"/>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3" name="Straight Connector 2">
            <a:extLst>
              <a:ext uri="{FF2B5EF4-FFF2-40B4-BE49-F238E27FC236}">
                <a16:creationId xmlns:a16="http://schemas.microsoft.com/office/drawing/2014/main" xmlns="" id="{847306DE-8A15-A2D1-B42E-A8512A790DD0}"/>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 name="Google Shape;25;p5">
            <a:extLst>
              <a:ext uri="{FF2B5EF4-FFF2-40B4-BE49-F238E27FC236}">
                <a16:creationId xmlns:a16="http://schemas.microsoft.com/office/drawing/2014/main" xmlns="" id="{7881C7D1-2F5F-B939-4C0C-99D36E14A9E1}"/>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4" name="Straight Connector 3">
            <a:extLst>
              <a:ext uri="{FF2B5EF4-FFF2-40B4-BE49-F238E27FC236}">
                <a16:creationId xmlns:a16="http://schemas.microsoft.com/office/drawing/2014/main" xmlns="" id="{5C0D5AA2-CD4E-C173-86BA-5CE5ED3EF787}"/>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 name="Google Shape;25;p5">
            <a:extLst>
              <a:ext uri="{FF2B5EF4-FFF2-40B4-BE49-F238E27FC236}">
                <a16:creationId xmlns:a16="http://schemas.microsoft.com/office/drawing/2014/main" xmlns="" id="{42345DDC-4C5D-753C-2630-392552841AA4}"/>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4" name="Straight Connector 3">
            <a:extLst>
              <a:ext uri="{FF2B5EF4-FFF2-40B4-BE49-F238E27FC236}">
                <a16:creationId xmlns:a16="http://schemas.microsoft.com/office/drawing/2014/main" xmlns="" id="{984D689F-6AA4-BA99-6F83-F6D33BB48378}"/>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 name="Google Shape;25;p5">
            <a:extLst>
              <a:ext uri="{FF2B5EF4-FFF2-40B4-BE49-F238E27FC236}">
                <a16:creationId xmlns:a16="http://schemas.microsoft.com/office/drawing/2014/main" xmlns="" id="{6ADB51BA-1C77-85B4-30D9-BFF06B9DB309}"/>
              </a:ext>
            </a:extLst>
          </p:cNvPr>
          <p:cNvSpPr txBox="1">
            <a:spLocks noGrp="1"/>
          </p:cNvSpPr>
          <p:nvPr>
            <p:ph type="sldNum" idx="12"/>
          </p:nvPr>
        </p:nvSpPr>
        <p:spPr>
          <a:xfrm>
            <a:off x="185041" y="4568875"/>
            <a:ext cx="548700" cy="3936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GB"/>
              <a:t>‹#›</a:t>
            </a:fld>
            <a:endParaRPr/>
          </a:p>
        </p:txBody>
      </p:sp>
      <p:cxnSp>
        <p:nvCxnSpPr>
          <p:cNvPr id="4" name="Straight Connector 3">
            <a:extLst>
              <a:ext uri="{FF2B5EF4-FFF2-40B4-BE49-F238E27FC236}">
                <a16:creationId xmlns:a16="http://schemas.microsoft.com/office/drawing/2014/main" xmlns="" id="{34C6D597-5891-6FE8-BB15-DC1E32654F01}"/>
              </a:ext>
            </a:extLst>
          </p:cNvPr>
          <p:cNvCxnSpPr>
            <a:cxnSpLocks/>
          </p:cNvCxnSpPr>
          <p:nvPr userDrawn="1"/>
        </p:nvCxnSpPr>
        <p:spPr>
          <a:xfrm>
            <a:off x="688044" y="4828861"/>
            <a:ext cx="7767912" cy="0"/>
          </a:xfrm>
          <a:prstGeom prst="line">
            <a:avLst/>
          </a:prstGeom>
          <a:ln w="19050">
            <a:solidFill>
              <a:srgbClr val="EF762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Outfit SemiBold"/>
              <a:buNone/>
              <a:defRPr sz="2800">
                <a:solidFill>
                  <a:schemeClr val="dk1"/>
                </a:solidFill>
                <a:latin typeface="Outfit SemiBold"/>
                <a:ea typeface="Outfit SemiBold"/>
                <a:cs typeface="Outfit SemiBold"/>
                <a:sym typeface="Outfit SemiBold"/>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Poppins"/>
              <a:buChar char="●"/>
              <a:defRPr sz="1800">
                <a:solidFill>
                  <a:schemeClr val="dk2"/>
                </a:solidFill>
                <a:latin typeface="Poppins"/>
                <a:ea typeface="Poppins"/>
                <a:cs typeface="Poppins"/>
                <a:sym typeface="Poppins"/>
              </a:defRPr>
            </a:lvl1pPr>
            <a:lvl2pPr marL="914400" lvl="1"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marL="1371600" lvl="2"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marL="1828800" lvl="3"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marL="2286000" lvl="4"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marL="2743200" lvl="5"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marL="3200400" lvl="6"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marL="3657600" lvl="7"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marL="4114800" lvl="8" indent="-3175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9pPr>
          </a:lstStyle>
          <a:p>
            <a:endParaRPr dirty="0"/>
          </a:p>
        </p:txBody>
      </p:sp>
      <p:pic>
        <p:nvPicPr>
          <p:cNvPr id="8" name="Google Shape;8;p1"/>
          <p:cNvPicPr preferRelativeResize="0"/>
          <p:nvPr/>
        </p:nvPicPr>
        <p:blipFill>
          <a:blip r:embed="rId16">
            <a:alphaModFix amt="10000"/>
          </a:blip>
          <a:stretch>
            <a:fillRect/>
          </a:stretch>
        </p:blipFill>
        <p:spPr>
          <a:xfrm>
            <a:off x="8616998" y="4602950"/>
            <a:ext cx="353301" cy="3693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62" r:id="rId2"/>
    <p:sldLayoutId id="2147483661" r:id="rId3"/>
    <p:sldLayoutId id="2147483660"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63" r:id="rId13"/>
    <p:sldLayoutId id="2147483658"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4"/>
        <p:cNvGrpSpPr/>
        <p:nvPr/>
      </p:nvGrpSpPr>
      <p:grpSpPr>
        <a:xfrm>
          <a:off x="0" y="0"/>
          <a:ext cx="0" cy="0"/>
          <a:chOff x="0" y="0"/>
          <a:chExt cx="0" cy="0"/>
        </a:xfrm>
      </p:grpSpPr>
      <p:sp>
        <p:nvSpPr>
          <p:cNvPr id="56" name="Google Shape;56;p13"/>
          <p:cNvSpPr txBox="1"/>
          <p:nvPr/>
        </p:nvSpPr>
        <p:spPr>
          <a:xfrm>
            <a:off x="1922961" y="3945440"/>
            <a:ext cx="4984024" cy="923299"/>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600" dirty="0" err="1" smtClean="0">
                <a:solidFill>
                  <a:srgbClr val="FFFFFF"/>
                </a:solidFill>
                <a:latin typeface="Outfit"/>
                <a:ea typeface="Outfit"/>
                <a:cs typeface="Outfit"/>
                <a:sym typeface="Outfit"/>
              </a:rPr>
              <a:t>Gurugram</a:t>
            </a:r>
            <a:r>
              <a:rPr lang="en-GB" sz="1600" dirty="0" smtClean="0">
                <a:solidFill>
                  <a:srgbClr val="FFFFFF"/>
                </a:solidFill>
                <a:latin typeface="Outfit"/>
                <a:ea typeface="Outfit"/>
                <a:cs typeface="Outfit"/>
                <a:sym typeface="Outfit"/>
              </a:rPr>
              <a:t> Branch of ICAI </a:t>
            </a:r>
          </a:p>
          <a:p>
            <a:pPr marL="0" lvl="0" indent="0" algn="ctr" rtl="0">
              <a:spcBef>
                <a:spcPts val="0"/>
              </a:spcBef>
              <a:spcAft>
                <a:spcPts val="0"/>
              </a:spcAft>
              <a:buNone/>
            </a:pPr>
            <a:r>
              <a:rPr lang="en-GB" sz="1600" dirty="0" smtClean="0">
                <a:solidFill>
                  <a:srgbClr val="FFFFFF"/>
                </a:solidFill>
                <a:latin typeface="Outfit"/>
                <a:ea typeface="Outfit"/>
                <a:cs typeface="Outfit"/>
                <a:sym typeface="Outfit"/>
              </a:rPr>
              <a:t>14</a:t>
            </a:r>
            <a:r>
              <a:rPr lang="en-GB" sz="1600" baseline="30000" dirty="0" smtClean="0">
                <a:solidFill>
                  <a:srgbClr val="FFFFFF"/>
                </a:solidFill>
                <a:latin typeface="Outfit"/>
                <a:ea typeface="Outfit"/>
                <a:cs typeface="Outfit"/>
                <a:sym typeface="Outfit"/>
              </a:rPr>
              <a:t>th</a:t>
            </a:r>
            <a:r>
              <a:rPr lang="en-GB" sz="1600" dirty="0" smtClean="0">
                <a:solidFill>
                  <a:srgbClr val="FFFFFF"/>
                </a:solidFill>
                <a:latin typeface="Outfit"/>
                <a:ea typeface="Outfit"/>
                <a:cs typeface="Outfit"/>
                <a:sym typeface="Outfit"/>
              </a:rPr>
              <a:t> &amp; 15</a:t>
            </a:r>
            <a:r>
              <a:rPr lang="en-GB" sz="1600" baseline="30000" dirty="0" smtClean="0">
                <a:solidFill>
                  <a:srgbClr val="FFFFFF"/>
                </a:solidFill>
                <a:latin typeface="Outfit"/>
                <a:ea typeface="Outfit"/>
                <a:cs typeface="Outfit"/>
                <a:sym typeface="Outfit"/>
              </a:rPr>
              <a:t>th</a:t>
            </a:r>
            <a:r>
              <a:rPr lang="en-GB" sz="1600" dirty="0" smtClean="0">
                <a:solidFill>
                  <a:srgbClr val="FFFFFF"/>
                </a:solidFill>
                <a:latin typeface="Outfit"/>
                <a:ea typeface="Outfit"/>
                <a:cs typeface="Outfit"/>
                <a:sym typeface="Outfit"/>
              </a:rPr>
              <a:t> April 2023</a:t>
            </a:r>
          </a:p>
          <a:p>
            <a:pPr marL="0" lvl="0" indent="0" algn="ctr" rtl="0">
              <a:spcBef>
                <a:spcPts val="0"/>
              </a:spcBef>
              <a:spcAft>
                <a:spcPts val="0"/>
              </a:spcAft>
              <a:buNone/>
            </a:pPr>
            <a:r>
              <a:rPr lang="en-GB" sz="1600" dirty="0" smtClean="0">
                <a:solidFill>
                  <a:srgbClr val="FFFFFF"/>
                </a:solidFill>
                <a:latin typeface="Outfit"/>
                <a:sym typeface="Outfit"/>
              </a:rPr>
              <a:t>Raj Kumar Agarwal CA</a:t>
            </a:r>
            <a:endParaRPr sz="1600" dirty="0"/>
          </a:p>
        </p:txBody>
      </p:sp>
      <p:pic>
        <p:nvPicPr>
          <p:cNvPr id="57" name="Google Shape;57;p13"/>
          <p:cNvPicPr preferRelativeResize="0"/>
          <p:nvPr/>
        </p:nvPicPr>
        <p:blipFill rotWithShape="1">
          <a:blip r:embed="rId3">
            <a:alphaModFix amt="10000"/>
          </a:blip>
          <a:srcRect b="94038"/>
          <a:stretch/>
        </p:blipFill>
        <p:spPr>
          <a:xfrm>
            <a:off x="41900" y="4726068"/>
            <a:ext cx="9060198" cy="319374"/>
          </a:xfrm>
          <a:prstGeom prst="rect">
            <a:avLst/>
          </a:prstGeom>
          <a:noFill/>
          <a:ln>
            <a:noFill/>
          </a:ln>
        </p:spPr>
      </p:pic>
      <p:pic>
        <p:nvPicPr>
          <p:cNvPr id="58" name="Google Shape;58;p13"/>
          <p:cNvPicPr preferRelativeResize="0"/>
          <p:nvPr/>
        </p:nvPicPr>
        <p:blipFill rotWithShape="1">
          <a:blip r:embed="rId3">
            <a:alphaModFix amt="10000"/>
          </a:blip>
          <a:srcRect b="94038"/>
          <a:stretch/>
        </p:blipFill>
        <p:spPr>
          <a:xfrm>
            <a:off x="0" y="3978683"/>
            <a:ext cx="9060198" cy="319374"/>
          </a:xfrm>
          <a:prstGeom prst="rect">
            <a:avLst/>
          </a:prstGeom>
          <a:noFill/>
          <a:ln>
            <a:noFill/>
          </a:ln>
        </p:spPr>
      </p:pic>
      <p:pic>
        <p:nvPicPr>
          <p:cNvPr id="59" name="Google Shape;59;p13"/>
          <p:cNvPicPr preferRelativeResize="0"/>
          <p:nvPr/>
        </p:nvPicPr>
        <p:blipFill rotWithShape="1">
          <a:blip r:embed="rId3">
            <a:alphaModFix amt="10000"/>
          </a:blip>
          <a:srcRect r="65674" b="94039"/>
          <a:stretch/>
        </p:blipFill>
        <p:spPr>
          <a:xfrm>
            <a:off x="41900" y="4346075"/>
            <a:ext cx="3110001" cy="319350"/>
          </a:xfrm>
          <a:prstGeom prst="rect">
            <a:avLst/>
          </a:prstGeom>
          <a:noFill/>
          <a:ln>
            <a:noFill/>
          </a:ln>
        </p:spPr>
      </p:pic>
      <p:pic>
        <p:nvPicPr>
          <p:cNvPr id="60" name="Google Shape;60;p13"/>
          <p:cNvPicPr preferRelativeResize="0"/>
          <p:nvPr/>
        </p:nvPicPr>
        <p:blipFill rotWithShape="1">
          <a:blip r:embed="rId3">
            <a:alphaModFix amt="10000"/>
          </a:blip>
          <a:srcRect l="-1052" r="65485" b="94039"/>
          <a:stretch/>
        </p:blipFill>
        <p:spPr>
          <a:xfrm>
            <a:off x="5879525" y="4346075"/>
            <a:ext cx="3222574" cy="319350"/>
          </a:xfrm>
          <a:prstGeom prst="rect">
            <a:avLst/>
          </a:prstGeom>
          <a:noFill/>
          <a:ln>
            <a:noFill/>
          </a:ln>
        </p:spPr>
      </p:pic>
      <p:sp>
        <p:nvSpPr>
          <p:cNvPr id="2" name="TextBox 1"/>
          <p:cNvSpPr txBox="1"/>
          <p:nvPr/>
        </p:nvSpPr>
        <p:spPr>
          <a:xfrm>
            <a:off x="523786" y="746459"/>
            <a:ext cx="7904135" cy="1569660"/>
          </a:xfrm>
          <a:prstGeom prst="rect">
            <a:avLst/>
          </a:prstGeom>
          <a:noFill/>
        </p:spPr>
        <p:txBody>
          <a:bodyPr wrap="square" rtlCol="0">
            <a:spAutoFit/>
          </a:bodyPr>
          <a:lstStyle/>
          <a:p>
            <a:pPr algn="ctr"/>
            <a:r>
              <a:rPr lang="en-US" sz="3200" dirty="0" smtClean="0">
                <a:solidFill>
                  <a:schemeClr val="bg1"/>
                </a:solidFill>
              </a:rPr>
              <a:t>Financial statement formats and </a:t>
            </a:r>
          </a:p>
          <a:p>
            <a:pPr algn="ctr"/>
            <a:r>
              <a:rPr lang="en-US" sz="3200" dirty="0" smtClean="0">
                <a:solidFill>
                  <a:schemeClr val="bg1"/>
                </a:solidFill>
              </a:rPr>
              <a:t>preparation for non-corporate entities &amp; LLP</a:t>
            </a:r>
            <a:endParaRPr lang="en-IN" sz="3200" dirty="0">
              <a:solidFill>
                <a:schemeClr val="bg1"/>
              </a:solidFill>
            </a:endParaRPr>
          </a:p>
        </p:txBody>
      </p:sp>
      <p:sp>
        <p:nvSpPr>
          <p:cNvPr id="10" name="TextBox 9"/>
          <p:cNvSpPr txBox="1"/>
          <p:nvPr/>
        </p:nvSpPr>
        <p:spPr>
          <a:xfrm>
            <a:off x="462905" y="3314954"/>
            <a:ext cx="7904135" cy="400110"/>
          </a:xfrm>
          <a:prstGeom prst="rect">
            <a:avLst/>
          </a:prstGeom>
          <a:noFill/>
        </p:spPr>
        <p:txBody>
          <a:bodyPr wrap="square" rtlCol="0">
            <a:spAutoFit/>
          </a:bodyPr>
          <a:lstStyle/>
          <a:p>
            <a:pPr algn="ctr"/>
            <a:r>
              <a:rPr lang="en-US" sz="2000" dirty="0" smtClean="0">
                <a:solidFill>
                  <a:srgbClr val="FFE59A"/>
                </a:solidFill>
              </a:rPr>
              <a:t>Approach of presentation- Unlearn | Learn | Revise </a:t>
            </a:r>
            <a:endParaRPr lang="en-IN" sz="2000" dirty="0">
              <a:solidFill>
                <a:srgbClr val="FFE59A"/>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6;p13">
            <a:extLst>
              <a:ext uri="{FF2B5EF4-FFF2-40B4-BE49-F238E27FC236}">
                <a16:creationId xmlns:a16="http://schemas.microsoft.com/office/drawing/2014/main" xmlns="" id="{5A37DEA5-7003-F015-E425-7FE84791AAFF}"/>
              </a:ext>
            </a:extLst>
          </p:cNvPr>
          <p:cNvSpPr txBox="1"/>
          <p:nvPr/>
        </p:nvSpPr>
        <p:spPr>
          <a:xfrm>
            <a:off x="365952" y="929898"/>
            <a:ext cx="8351845" cy="3631733"/>
          </a:xfrm>
          <a:prstGeom prst="rect">
            <a:avLst/>
          </a:prstGeom>
          <a:noFill/>
          <a:ln>
            <a:noFill/>
          </a:ln>
        </p:spPr>
        <p:txBody>
          <a:bodyPr spcFirstLastPara="1" wrap="square" lIns="91425" tIns="91425" rIns="91425" bIns="91425" anchor="t" anchorCtr="0">
            <a:spAutoFit/>
          </a:bodyPr>
          <a:lstStyle/>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Balance Sheet </a:t>
            </a:r>
          </a:p>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Statement of Profit and Loss Account </a:t>
            </a:r>
          </a:p>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Cash Flow Statement |</a:t>
            </a:r>
            <a:r>
              <a:rPr lang="en-GB" dirty="0" smtClean="0">
                <a:solidFill>
                  <a:srgbClr val="EF7625"/>
                </a:solidFill>
                <a:latin typeface="Outfit"/>
                <a:ea typeface="Outfit"/>
                <a:cs typeface="Outfit"/>
                <a:sym typeface="Outfit"/>
              </a:rPr>
              <a:t> Only for L1 </a:t>
            </a:r>
            <a:r>
              <a:rPr lang="en-GB" dirty="0" smtClean="0">
                <a:solidFill>
                  <a:schemeClr val="bg1"/>
                </a:solidFill>
                <a:latin typeface="Outfit"/>
                <a:ea typeface="Outfit"/>
                <a:cs typeface="Outfit"/>
                <a:sym typeface="Outfit"/>
              </a:rPr>
              <a:t>| others are encouraged </a:t>
            </a:r>
          </a:p>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Note No 1 : Back Ground of Business / Entity </a:t>
            </a:r>
          </a:p>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Note No 2: Significant Accounting Policies </a:t>
            </a:r>
          </a:p>
          <a:p>
            <a:pPr marL="792163" lvl="2" indent="-342900">
              <a:buClr>
                <a:schemeClr val="bg1"/>
              </a:buClr>
              <a:buFont typeface="+mj-lt"/>
              <a:buAutoNum type="alphaLcParenR"/>
            </a:pPr>
            <a:r>
              <a:rPr lang="en-GB" dirty="0" smtClean="0">
                <a:solidFill>
                  <a:srgbClr val="EF7625"/>
                </a:solidFill>
                <a:latin typeface="Outfit"/>
                <a:ea typeface="Outfit"/>
                <a:cs typeface="Outfit"/>
                <a:sym typeface="Outfit"/>
              </a:rPr>
              <a:t>Basis of Preparation</a:t>
            </a:r>
            <a:r>
              <a:rPr lang="en-GB" dirty="0" smtClean="0">
                <a:solidFill>
                  <a:schemeClr val="bg1"/>
                </a:solidFill>
                <a:latin typeface="Outfit"/>
                <a:ea typeface="Outfit"/>
                <a:cs typeface="Outfit"/>
                <a:sym typeface="Outfit"/>
              </a:rPr>
              <a:t>: </a:t>
            </a:r>
          </a:p>
          <a:p>
            <a:pPr marL="1077913" lvl="2" indent="-271463">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Applicability of Level – Accounting Standards </a:t>
            </a:r>
          </a:p>
          <a:p>
            <a:pPr marL="1077913" lvl="2" indent="-271463">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Historical cost convention + Accrual + Assumptions and estimations</a:t>
            </a:r>
          </a:p>
          <a:p>
            <a:pPr marL="792163" lvl="2" indent="-342900">
              <a:buClr>
                <a:schemeClr val="bg1"/>
              </a:buClr>
              <a:buAutoNum type="alphaLcParenR" startAt="2"/>
            </a:pPr>
            <a:r>
              <a:rPr lang="en-GB" dirty="0" smtClean="0">
                <a:solidFill>
                  <a:srgbClr val="EF7625"/>
                </a:solidFill>
                <a:latin typeface="Outfit"/>
                <a:ea typeface="Outfit"/>
                <a:cs typeface="Outfit"/>
                <a:sym typeface="Outfit"/>
              </a:rPr>
              <a:t>Use of estimates</a:t>
            </a:r>
          </a:p>
          <a:p>
            <a:pPr marL="792163" lvl="2" indent="-342900">
              <a:buClr>
                <a:schemeClr val="bg1"/>
              </a:buClr>
              <a:buAutoNum type="alphaLcParenR" startAt="2"/>
            </a:pPr>
            <a:r>
              <a:rPr lang="en-GB" dirty="0" smtClean="0">
                <a:solidFill>
                  <a:srgbClr val="EF7625"/>
                </a:solidFill>
                <a:latin typeface="Outfit"/>
                <a:ea typeface="Outfit"/>
                <a:cs typeface="Outfit"/>
                <a:sym typeface="Outfit"/>
              </a:rPr>
              <a:t>Accounting policies on various items followed by notes </a:t>
            </a:r>
          </a:p>
          <a:p>
            <a:pPr marL="1077913" lvl="2" indent="-342900">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PPE</a:t>
            </a:r>
          </a:p>
          <a:p>
            <a:pPr marL="1077913" lvl="2" indent="-342900">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Impairment </a:t>
            </a:r>
          </a:p>
          <a:p>
            <a:pPr marL="1077913" lvl="2" indent="-342900">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Borrowing cost </a:t>
            </a:r>
          </a:p>
          <a:p>
            <a:pPr marL="1077913" lvl="2" indent="-342900">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Foreign currency translation </a:t>
            </a:r>
          </a:p>
          <a:p>
            <a:pPr marL="1077913" lvl="2" indent="-342900">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Investment </a:t>
            </a:r>
          </a:p>
          <a:p>
            <a:pPr marL="0" lvl="0" indent="0" rtl="0">
              <a:spcBef>
                <a:spcPts val="0"/>
              </a:spcBef>
              <a:spcAft>
                <a:spcPts val="0"/>
              </a:spcAft>
              <a:buNone/>
            </a:pPr>
            <a:endParaRPr dirty="0">
              <a:solidFill>
                <a:schemeClr val="bg1"/>
              </a:solidFill>
            </a:endParaRPr>
          </a:p>
        </p:txBody>
      </p:sp>
      <p:sp>
        <p:nvSpPr>
          <p:cNvPr id="7"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743262"/>
          </a:xfrm>
        </p:spPr>
        <p:txBody>
          <a:bodyPr>
            <a:noAutofit/>
          </a:bodyPr>
          <a:lstStyle/>
          <a:p>
            <a:r>
              <a:rPr lang="en-US" sz="3600" dirty="0" smtClean="0"/>
              <a:t>Flow of FS </a:t>
            </a:r>
            <a:endParaRPr lang="en-US" sz="3600" dirty="0"/>
          </a:p>
        </p:txBody>
      </p:sp>
      <p:sp>
        <p:nvSpPr>
          <p:cNvPr id="2" name="TextBox 1"/>
          <p:cNvSpPr txBox="1"/>
          <p:nvPr/>
        </p:nvSpPr>
        <p:spPr>
          <a:xfrm>
            <a:off x="4145797" y="3115159"/>
            <a:ext cx="4293030" cy="1815882"/>
          </a:xfrm>
          <a:prstGeom prst="rect">
            <a:avLst/>
          </a:prstGeom>
          <a:noFill/>
        </p:spPr>
        <p:txBody>
          <a:bodyPr wrap="square" rtlCol="0">
            <a:spAutoFit/>
          </a:bodyPr>
          <a:lstStyle/>
          <a:p>
            <a:pPr marL="1077913" lvl="2" indent="-342900">
              <a:buClr>
                <a:schemeClr val="bg1"/>
              </a:buClr>
              <a:buFont typeface="Wingdings" panose="05000000000000000000" pitchFamily="2" charset="2"/>
              <a:buChar char="v"/>
            </a:pPr>
            <a:r>
              <a:rPr lang="en-GB" dirty="0">
                <a:solidFill>
                  <a:schemeClr val="bg1"/>
                </a:solidFill>
                <a:latin typeface="Outfit"/>
                <a:ea typeface="Outfit"/>
                <a:cs typeface="Outfit"/>
                <a:sym typeface="Outfit"/>
              </a:rPr>
              <a:t>Revenue </a:t>
            </a:r>
            <a:r>
              <a:rPr lang="en-GB" dirty="0" err="1">
                <a:solidFill>
                  <a:schemeClr val="bg1"/>
                </a:solidFill>
                <a:latin typeface="Outfit"/>
                <a:ea typeface="Outfit"/>
                <a:cs typeface="Outfit"/>
                <a:sym typeface="Outfit"/>
              </a:rPr>
              <a:t>Reco</a:t>
            </a:r>
            <a:r>
              <a:rPr lang="en-GB" dirty="0">
                <a:solidFill>
                  <a:schemeClr val="bg1"/>
                </a:solidFill>
                <a:latin typeface="Outfit"/>
                <a:ea typeface="Outfit"/>
                <a:cs typeface="Outfit"/>
                <a:sym typeface="Outfit"/>
              </a:rPr>
              <a:t>. </a:t>
            </a:r>
          </a:p>
          <a:p>
            <a:pPr marL="1077913" lvl="2" indent="-342900">
              <a:buClr>
                <a:schemeClr val="bg1"/>
              </a:buClr>
              <a:buFont typeface="Wingdings" panose="05000000000000000000" pitchFamily="2" charset="2"/>
              <a:buChar char="v"/>
            </a:pPr>
            <a:r>
              <a:rPr lang="en-GB" dirty="0">
                <a:solidFill>
                  <a:schemeClr val="bg1"/>
                </a:solidFill>
                <a:latin typeface="Outfit"/>
                <a:ea typeface="Outfit"/>
                <a:cs typeface="Outfit"/>
                <a:sym typeface="Outfit"/>
              </a:rPr>
              <a:t>Employee Benefits </a:t>
            </a:r>
          </a:p>
          <a:p>
            <a:pPr marL="1077913" lvl="2" indent="-342900">
              <a:buClr>
                <a:schemeClr val="bg1"/>
              </a:buClr>
              <a:buFont typeface="Wingdings" panose="05000000000000000000" pitchFamily="2" charset="2"/>
              <a:buChar char="v"/>
            </a:pPr>
            <a:r>
              <a:rPr lang="en-GB" dirty="0">
                <a:solidFill>
                  <a:schemeClr val="bg1"/>
                </a:solidFill>
                <a:latin typeface="Outfit"/>
                <a:ea typeface="Outfit"/>
                <a:cs typeface="Outfit"/>
                <a:sym typeface="Outfit"/>
              </a:rPr>
              <a:t>Inventories </a:t>
            </a:r>
          </a:p>
          <a:p>
            <a:pPr marL="1077913" lvl="2" indent="-342900">
              <a:buClr>
                <a:schemeClr val="bg1"/>
              </a:buClr>
              <a:buFont typeface="Wingdings" panose="05000000000000000000" pitchFamily="2" charset="2"/>
              <a:buChar char="v"/>
            </a:pPr>
            <a:r>
              <a:rPr lang="en-GB" dirty="0">
                <a:solidFill>
                  <a:schemeClr val="bg1"/>
                </a:solidFill>
                <a:latin typeface="Outfit"/>
                <a:ea typeface="Outfit"/>
                <a:cs typeface="Outfit"/>
                <a:sym typeface="Outfit"/>
              </a:rPr>
              <a:t>Income Tax </a:t>
            </a:r>
            <a:endParaRPr lang="en-GB" dirty="0" smtClean="0">
              <a:solidFill>
                <a:schemeClr val="bg1"/>
              </a:solidFill>
              <a:latin typeface="Outfit"/>
              <a:ea typeface="Outfit"/>
              <a:cs typeface="Outfit"/>
              <a:sym typeface="Outfit"/>
            </a:endParaRPr>
          </a:p>
          <a:p>
            <a:pPr marL="1077913" lvl="2" indent="-342900">
              <a:buClr>
                <a:schemeClr val="bg1"/>
              </a:buClr>
              <a:buFont typeface="Wingdings" panose="05000000000000000000" pitchFamily="2" charset="2"/>
              <a:buChar char="q"/>
            </a:pPr>
            <a:r>
              <a:rPr lang="en-GB" dirty="0" smtClean="0">
                <a:solidFill>
                  <a:schemeClr val="bg1"/>
                </a:solidFill>
                <a:latin typeface="Outfit"/>
                <a:ea typeface="Outfit"/>
                <a:cs typeface="Outfit"/>
                <a:sym typeface="Outfit"/>
              </a:rPr>
              <a:t>Contingent liabilities, provision</a:t>
            </a:r>
          </a:p>
          <a:p>
            <a:pPr marL="1077913" lvl="2" indent="-342900">
              <a:buClr>
                <a:schemeClr val="bg1"/>
              </a:buClr>
              <a:buFont typeface="Wingdings" panose="05000000000000000000" pitchFamily="2" charset="2"/>
              <a:buChar char="q"/>
            </a:pPr>
            <a:r>
              <a:rPr lang="en-GB" dirty="0" smtClean="0">
                <a:solidFill>
                  <a:schemeClr val="bg1"/>
                </a:solidFill>
                <a:latin typeface="Outfit"/>
                <a:ea typeface="Outfit"/>
                <a:cs typeface="Outfit"/>
                <a:sym typeface="Outfit"/>
              </a:rPr>
              <a:t>Government Grants </a:t>
            </a:r>
          </a:p>
          <a:p>
            <a:pPr marL="1077913" lvl="2" indent="-342900">
              <a:buClr>
                <a:schemeClr val="bg1"/>
              </a:buClr>
              <a:buFont typeface="Wingdings" panose="05000000000000000000" pitchFamily="2" charset="2"/>
              <a:buChar char="q"/>
            </a:pPr>
            <a:r>
              <a:rPr lang="en-GB" dirty="0" smtClean="0">
                <a:solidFill>
                  <a:schemeClr val="bg1"/>
                </a:solidFill>
                <a:latin typeface="Outfit"/>
                <a:ea typeface="Outfit"/>
                <a:cs typeface="Outfit"/>
                <a:sym typeface="Outfit"/>
              </a:rPr>
              <a:t>Segment Reporting </a:t>
            </a:r>
          </a:p>
          <a:p>
            <a:pPr marL="1077913" lvl="2" indent="-342900">
              <a:buClr>
                <a:schemeClr val="bg1"/>
              </a:buClr>
              <a:buFont typeface="Wingdings" panose="05000000000000000000" pitchFamily="2" charset="2"/>
              <a:buChar char="q"/>
            </a:pPr>
            <a:r>
              <a:rPr lang="en-GB" dirty="0" smtClean="0">
                <a:solidFill>
                  <a:schemeClr val="bg1"/>
                </a:solidFill>
                <a:latin typeface="Outfit"/>
                <a:ea typeface="Outfit"/>
                <a:cs typeface="Outfit"/>
                <a:sym typeface="Outfit"/>
              </a:rPr>
              <a:t>Leases </a:t>
            </a:r>
            <a:endParaRPr lang="en-GB" dirty="0">
              <a:solidFill>
                <a:schemeClr val="bg1"/>
              </a:solidFill>
              <a:latin typeface="Outfit"/>
              <a:ea typeface="Outfit"/>
              <a:cs typeface="Outfit"/>
              <a:sym typeface="Outfit"/>
            </a:endParaRPr>
          </a:p>
        </p:txBody>
      </p:sp>
    </p:spTree>
    <p:extLst>
      <p:ext uri="{BB962C8B-B14F-4D97-AF65-F5344CB8AC3E}">
        <p14:creationId xmlns:p14="http://schemas.microsoft.com/office/powerpoint/2010/main" val="3459615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59" y="1206057"/>
            <a:ext cx="5116651" cy="3519308"/>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783927" y="201408"/>
            <a:ext cx="3344234" cy="346249"/>
          </a:xfrm>
          <a:prstGeom prst="rect">
            <a:avLst/>
          </a:prstGeom>
          <a:noFill/>
        </p:spPr>
        <p:txBody>
          <a:bodyPr wrap="square" rtlCol="0">
            <a:spAutoFit/>
          </a:bodyPr>
          <a:lstStyle/>
          <a:p>
            <a:pPr algn="ctr"/>
            <a:r>
              <a:rPr lang="en-US" sz="1650" b="1" u="sng" dirty="0">
                <a:latin typeface="Trebuchet MS" panose="020B0603020202020204" pitchFamily="34" charset="0"/>
              </a:rPr>
              <a:t>Illustrative FS : Balance Sheet</a:t>
            </a:r>
            <a:endParaRPr lang="en-IN" sz="1650" b="1" u="sng" dirty="0">
              <a:latin typeface="Trebuchet MS" panose="020B0603020202020204" pitchFamily="34" charset="0"/>
            </a:endParaRPr>
          </a:p>
        </p:txBody>
      </p:sp>
      <p:sp>
        <p:nvSpPr>
          <p:cNvPr id="4" name="TextBox 3"/>
          <p:cNvSpPr txBox="1"/>
          <p:nvPr/>
        </p:nvSpPr>
        <p:spPr>
          <a:xfrm>
            <a:off x="932259" y="436264"/>
            <a:ext cx="4430851" cy="646331"/>
          </a:xfrm>
          <a:prstGeom prst="rect">
            <a:avLst/>
          </a:prstGeom>
          <a:noFill/>
        </p:spPr>
        <p:txBody>
          <a:bodyPr wrap="square" rtlCol="0">
            <a:spAutoFit/>
          </a:bodyPr>
          <a:lstStyle/>
          <a:p>
            <a:r>
              <a:rPr lang="en-IN" sz="1500" b="1" u="sng" dirty="0">
                <a:latin typeface="Trebuchet MS" panose="020B0603020202020204" pitchFamily="34" charset="0"/>
              </a:rPr>
              <a:t>Format for Equity &amp; Liabilities:</a:t>
            </a:r>
          </a:p>
          <a:p>
            <a:r>
              <a:rPr lang="en-US" sz="1050" b="1" u="sng" dirty="0">
                <a:latin typeface="Trebuchet MS" panose="020B0603020202020204" pitchFamily="34" charset="0"/>
              </a:rPr>
              <a:t>Name of the Non- </a:t>
            </a:r>
            <a:r>
              <a:rPr lang="en-US" sz="1050" b="1" u="sng" dirty="0" err="1">
                <a:latin typeface="Trebuchet MS" panose="020B0603020202020204" pitchFamily="34" charset="0"/>
              </a:rPr>
              <a:t>Corproate</a:t>
            </a:r>
            <a:r>
              <a:rPr lang="en-US" sz="1050" b="1" u="sng" dirty="0">
                <a:latin typeface="Trebuchet MS" panose="020B0603020202020204" pitchFamily="34" charset="0"/>
              </a:rPr>
              <a:t> Entity </a:t>
            </a:r>
          </a:p>
          <a:p>
            <a:r>
              <a:rPr lang="en-US" sz="1050" b="1" u="sng" dirty="0">
                <a:latin typeface="Trebuchet MS" panose="020B0603020202020204" pitchFamily="34" charset="0"/>
              </a:rPr>
              <a:t>Balance sheet as at……</a:t>
            </a:r>
            <a:endParaRPr lang="en-IN" sz="1050" b="1" u="sng" dirty="0">
              <a:latin typeface="Trebuchet MS" panose="020B0603020202020204" pitchFamily="34" charset="0"/>
            </a:endParaRPr>
          </a:p>
        </p:txBody>
      </p:sp>
      <p:sp>
        <p:nvSpPr>
          <p:cNvPr id="5" name="TextBox 4"/>
          <p:cNvSpPr txBox="1"/>
          <p:nvPr/>
        </p:nvSpPr>
        <p:spPr>
          <a:xfrm>
            <a:off x="6276814" y="1206057"/>
            <a:ext cx="2487477" cy="2192908"/>
          </a:xfrm>
          <a:prstGeom prst="rect">
            <a:avLst/>
          </a:prstGeom>
          <a:noFill/>
        </p:spPr>
        <p:txBody>
          <a:bodyPr wrap="square" rtlCol="0">
            <a:spAutoFit/>
          </a:bodyPr>
          <a:lstStyle/>
          <a:p>
            <a:pPr marL="214313" indent="-214313">
              <a:lnSpc>
                <a:spcPct val="150000"/>
              </a:lnSpc>
              <a:buFontTx/>
              <a:buChar char="-"/>
            </a:pPr>
            <a:r>
              <a:rPr lang="en-US" sz="1050" dirty="0">
                <a:solidFill>
                  <a:srgbClr val="EF7625"/>
                </a:solidFill>
              </a:rPr>
              <a:t>Equity &amp; Liability appears first </a:t>
            </a:r>
            <a:r>
              <a:rPr lang="en-US" sz="1050" dirty="0"/>
              <a:t>as contrast to the a corporate BS.</a:t>
            </a:r>
          </a:p>
          <a:p>
            <a:pPr marL="214313" indent="-214313">
              <a:lnSpc>
                <a:spcPct val="150000"/>
              </a:lnSpc>
              <a:buFontTx/>
              <a:buChar char="-"/>
            </a:pPr>
            <a:r>
              <a:rPr lang="en-US" sz="1050" dirty="0">
                <a:solidFill>
                  <a:srgbClr val="EF7625"/>
                </a:solidFill>
              </a:rPr>
              <a:t>Trade payable to be bifurcated in MSME and NON-MSME</a:t>
            </a:r>
          </a:p>
          <a:p>
            <a:pPr marL="214313" indent="-214313">
              <a:lnSpc>
                <a:spcPct val="150000"/>
              </a:lnSpc>
              <a:buFontTx/>
              <a:buChar char="-"/>
            </a:pPr>
            <a:r>
              <a:rPr lang="en-US" sz="1050" dirty="0"/>
              <a:t>The </a:t>
            </a:r>
            <a:r>
              <a:rPr lang="en-US" sz="1050" dirty="0" smtClean="0"/>
              <a:t>format is </a:t>
            </a:r>
            <a:r>
              <a:rPr lang="en-US" sz="1050" dirty="0"/>
              <a:t>similar to Corporate except that the </a:t>
            </a:r>
            <a:r>
              <a:rPr lang="en-US" sz="1050" dirty="0">
                <a:solidFill>
                  <a:srgbClr val="EF7625"/>
                </a:solidFill>
              </a:rPr>
              <a:t>share application and share warrant </a:t>
            </a:r>
            <a:r>
              <a:rPr lang="en-US" sz="1050" dirty="0"/>
              <a:t>line items are not there </a:t>
            </a:r>
          </a:p>
          <a:p>
            <a:pPr marL="214313" indent="-214313">
              <a:buFontTx/>
              <a:buChar char="-"/>
            </a:pPr>
            <a:endParaRPr lang="en-IN" sz="1050" dirty="0"/>
          </a:p>
        </p:txBody>
      </p:sp>
    </p:spTree>
    <p:extLst>
      <p:ext uri="{BB962C8B-B14F-4D97-AF65-F5344CB8AC3E}">
        <p14:creationId xmlns:p14="http://schemas.microsoft.com/office/powerpoint/2010/main" val="2364978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8744" y="738269"/>
            <a:ext cx="5232116" cy="3569171"/>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426699" y="309912"/>
            <a:ext cx="2946797" cy="323165"/>
          </a:xfrm>
          <a:prstGeom prst="rect">
            <a:avLst/>
          </a:prstGeom>
          <a:noFill/>
        </p:spPr>
        <p:txBody>
          <a:bodyPr wrap="square" rtlCol="0">
            <a:spAutoFit/>
          </a:bodyPr>
          <a:lstStyle/>
          <a:p>
            <a:r>
              <a:rPr lang="en-IN" sz="1500" b="1" u="sng" dirty="0">
                <a:latin typeface="Trebuchet MS" panose="020B0603020202020204" pitchFamily="34" charset="0"/>
              </a:rPr>
              <a:t>Format for Assets:</a:t>
            </a:r>
          </a:p>
        </p:txBody>
      </p:sp>
      <p:sp>
        <p:nvSpPr>
          <p:cNvPr id="5" name="TextBox 4"/>
          <p:cNvSpPr txBox="1"/>
          <p:nvPr/>
        </p:nvSpPr>
        <p:spPr>
          <a:xfrm>
            <a:off x="283062" y="9020"/>
            <a:ext cx="3344234" cy="346249"/>
          </a:xfrm>
          <a:prstGeom prst="rect">
            <a:avLst/>
          </a:prstGeom>
          <a:noFill/>
        </p:spPr>
        <p:txBody>
          <a:bodyPr wrap="square" rtlCol="0">
            <a:spAutoFit/>
          </a:bodyPr>
          <a:lstStyle/>
          <a:p>
            <a:pPr algn="ctr"/>
            <a:r>
              <a:rPr lang="en-US" sz="1650" b="1" u="sng" dirty="0">
                <a:latin typeface="Trebuchet MS" panose="020B0603020202020204" pitchFamily="34" charset="0"/>
              </a:rPr>
              <a:t>Illustrative FS : Balance Sheet</a:t>
            </a:r>
            <a:endParaRPr lang="en-IN" sz="1650" b="1" u="sng" dirty="0">
              <a:latin typeface="Trebuchet MS" panose="020B0603020202020204" pitchFamily="34" charset="0"/>
            </a:endParaRPr>
          </a:p>
        </p:txBody>
      </p:sp>
      <p:sp>
        <p:nvSpPr>
          <p:cNvPr id="6" name="TextBox 5"/>
          <p:cNvSpPr txBox="1"/>
          <p:nvPr/>
        </p:nvSpPr>
        <p:spPr>
          <a:xfrm>
            <a:off x="6303196" y="738270"/>
            <a:ext cx="2433691" cy="577081"/>
          </a:xfrm>
          <a:prstGeom prst="rect">
            <a:avLst/>
          </a:prstGeom>
          <a:noFill/>
        </p:spPr>
        <p:txBody>
          <a:bodyPr wrap="square" rtlCol="0">
            <a:spAutoFit/>
          </a:bodyPr>
          <a:lstStyle/>
          <a:p>
            <a:pPr marL="214313" indent="-214313">
              <a:buFontTx/>
              <a:buChar char="-"/>
            </a:pPr>
            <a:r>
              <a:rPr lang="en-US" sz="1050" dirty="0"/>
              <a:t>The flow is similar to Corporate, except that the word </a:t>
            </a:r>
            <a:r>
              <a:rPr lang="en-US" sz="1050" dirty="0">
                <a:solidFill>
                  <a:srgbClr val="EF7625"/>
                </a:solidFill>
              </a:rPr>
              <a:t>Equivalent</a:t>
            </a:r>
            <a:r>
              <a:rPr lang="en-US" sz="1050" dirty="0"/>
              <a:t> is dropped from the Cash &amp; Bank</a:t>
            </a:r>
            <a:endParaRPr lang="en-IN" sz="1050" dirty="0"/>
          </a:p>
        </p:txBody>
      </p:sp>
    </p:spTree>
    <p:extLst>
      <p:ext uri="{BB962C8B-B14F-4D97-AF65-F5344CB8AC3E}">
        <p14:creationId xmlns:p14="http://schemas.microsoft.com/office/powerpoint/2010/main" val="210182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23376" y="472272"/>
            <a:ext cx="3314684" cy="307777"/>
          </a:xfrm>
          <a:prstGeom prst="rect">
            <a:avLst/>
          </a:prstGeom>
          <a:noFill/>
        </p:spPr>
        <p:txBody>
          <a:bodyPr wrap="square" rtlCol="0">
            <a:spAutoFit/>
          </a:bodyPr>
          <a:lstStyle/>
          <a:p>
            <a:r>
              <a:rPr lang="en-IN" b="1" u="sng" dirty="0">
                <a:latin typeface="Trebuchet MS" panose="020B0603020202020204" pitchFamily="34" charset="0"/>
              </a:rPr>
              <a:t>Format for Owner’s Fund:</a:t>
            </a:r>
          </a:p>
        </p:txBody>
      </p:sp>
      <p:sp>
        <p:nvSpPr>
          <p:cNvPr id="10" name="TextBox 9"/>
          <p:cNvSpPr txBox="1"/>
          <p:nvPr/>
        </p:nvSpPr>
        <p:spPr>
          <a:xfrm>
            <a:off x="923376" y="1794918"/>
            <a:ext cx="4702328" cy="253916"/>
          </a:xfrm>
          <a:prstGeom prst="rect">
            <a:avLst/>
          </a:prstGeom>
          <a:noFill/>
        </p:spPr>
        <p:txBody>
          <a:bodyPr wrap="square" rtlCol="0">
            <a:spAutoFit/>
          </a:bodyPr>
          <a:lstStyle/>
          <a:p>
            <a:r>
              <a:rPr lang="en-IN" sz="1050" b="1" u="sng" dirty="0">
                <a:latin typeface="Trebuchet MS" panose="020B0603020202020204" pitchFamily="34" charset="0"/>
              </a:rPr>
              <a:t>Format of Notes to account to Owner’s Capital Account:</a:t>
            </a:r>
          </a:p>
        </p:txBody>
      </p:sp>
      <p:pic>
        <p:nvPicPr>
          <p:cNvPr id="12" name="Picture 11"/>
          <p:cNvPicPr>
            <a:picLocks noChangeAspect="1"/>
          </p:cNvPicPr>
          <p:nvPr/>
        </p:nvPicPr>
        <p:blipFill>
          <a:blip r:embed="rId2"/>
          <a:stretch>
            <a:fillRect/>
          </a:stretch>
        </p:blipFill>
        <p:spPr>
          <a:xfrm>
            <a:off x="923375" y="831445"/>
            <a:ext cx="5668494" cy="87488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pic>
        <p:nvPicPr>
          <p:cNvPr id="13" name="Picture 12"/>
          <p:cNvPicPr>
            <a:picLocks noChangeAspect="1"/>
          </p:cNvPicPr>
          <p:nvPr/>
        </p:nvPicPr>
        <p:blipFill>
          <a:blip r:embed="rId3"/>
          <a:stretch>
            <a:fillRect/>
          </a:stretch>
        </p:blipFill>
        <p:spPr>
          <a:xfrm>
            <a:off x="923376" y="2071917"/>
            <a:ext cx="7428625" cy="129836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14" name="Rectangle 13"/>
          <p:cNvSpPr/>
          <p:nvPr/>
        </p:nvSpPr>
        <p:spPr>
          <a:xfrm>
            <a:off x="923375" y="3257550"/>
            <a:ext cx="7347168" cy="1904367"/>
          </a:xfrm>
          <a:prstGeom prst="rect">
            <a:avLst/>
          </a:prstGeom>
        </p:spPr>
        <p:txBody>
          <a:bodyPr wrap="square">
            <a:spAutoFit/>
          </a:bodyPr>
          <a:lstStyle/>
          <a:p>
            <a:endParaRPr lang="en-IN" sz="1050" u="sng" dirty="0">
              <a:latin typeface="Trebuchet MS" panose="020B0603020202020204" pitchFamily="34" charset="0"/>
            </a:endParaRPr>
          </a:p>
          <a:p>
            <a:r>
              <a:rPr lang="en-IN" sz="1050" b="1" u="sng" dirty="0">
                <a:latin typeface="Trebuchet MS" panose="020B0603020202020204" pitchFamily="34" charset="0"/>
              </a:rPr>
              <a:t>Points for Owner’s Capital Account:</a:t>
            </a:r>
          </a:p>
          <a:p>
            <a:endParaRPr lang="en-IN" sz="900" dirty="0">
              <a:latin typeface="Trebuchet MS" panose="020B0603020202020204" pitchFamily="34" charset="0"/>
            </a:endParaRPr>
          </a:p>
          <a:p>
            <a:pPr marL="171450" lvl="1" indent="-171450">
              <a:buFont typeface="Arial" panose="020B0604020202020204" pitchFamily="34" charset="0"/>
              <a:buChar char="•"/>
            </a:pPr>
            <a:r>
              <a:rPr lang="en-IN" sz="975" dirty="0" smtClean="0">
                <a:latin typeface="Trebuchet MS" panose="020B0603020202020204" pitchFamily="34" charset="0"/>
              </a:rPr>
              <a:t>In case of a prop, it should be sufficient to give the movement as </a:t>
            </a:r>
          </a:p>
          <a:p>
            <a:pPr marL="728663" lvl="1" indent="-385763">
              <a:buFont typeface="+mj-lt"/>
              <a:buAutoNum type="romanLcPeriod"/>
            </a:pPr>
            <a:r>
              <a:rPr lang="en-IN" sz="975" dirty="0" smtClean="0">
                <a:latin typeface="Trebuchet MS" panose="020B0603020202020204" pitchFamily="34" charset="0"/>
              </a:rPr>
              <a:t>Opening </a:t>
            </a:r>
            <a:r>
              <a:rPr lang="en-IN" sz="975" dirty="0">
                <a:latin typeface="Trebuchet MS" panose="020B0603020202020204" pitchFamily="34" charset="0"/>
              </a:rPr>
              <a:t>balance</a:t>
            </a:r>
          </a:p>
          <a:p>
            <a:pPr marL="728663" lvl="1" indent="-385763">
              <a:buFont typeface="+mj-lt"/>
              <a:buAutoNum type="romanLcPeriod"/>
            </a:pPr>
            <a:r>
              <a:rPr lang="en-IN" sz="975" dirty="0" smtClean="0">
                <a:latin typeface="Trebuchet MS" panose="020B0603020202020204" pitchFamily="34" charset="0"/>
              </a:rPr>
              <a:t>Add: Contribution</a:t>
            </a:r>
          </a:p>
          <a:p>
            <a:pPr marL="728663" lvl="1" indent="-385763">
              <a:buFont typeface="+mj-lt"/>
              <a:buAutoNum type="romanLcPeriod"/>
            </a:pPr>
            <a:r>
              <a:rPr lang="en-IN" sz="975" dirty="0" smtClean="0">
                <a:latin typeface="Trebuchet MS" panose="020B0603020202020204" pitchFamily="34" charset="0"/>
              </a:rPr>
              <a:t>Add/ Less : Profit / loss </a:t>
            </a:r>
            <a:endParaRPr lang="en-IN" sz="975" dirty="0">
              <a:latin typeface="Trebuchet MS" panose="020B0603020202020204" pitchFamily="34" charset="0"/>
            </a:endParaRPr>
          </a:p>
          <a:p>
            <a:pPr marL="728663" lvl="1" indent="-385763">
              <a:buFont typeface="+mj-lt"/>
              <a:buAutoNum type="romanLcPeriod"/>
            </a:pPr>
            <a:r>
              <a:rPr lang="en-IN" sz="975" dirty="0" smtClean="0">
                <a:latin typeface="Trebuchet MS" panose="020B0603020202020204" pitchFamily="34" charset="0"/>
              </a:rPr>
              <a:t>Less Withdrawals ( No harm if you need to segregate withdrawals like for tax/ insurances </a:t>
            </a:r>
            <a:r>
              <a:rPr lang="en-IN" sz="975" dirty="0" err="1" smtClean="0">
                <a:latin typeface="Trebuchet MS" panose="020B0603020202020204" pitchFamily="34" charset="0"/>
              </a:rPr>
              <a:t>etc</a:t>
            </a:r>
            <a:r>
              <a:rPr lang="en-IN" sz="975" dirty="0" smtClean="0">
                <a:latin typeface="Trebuchet MS" panose="020B0603020202020204" pitchFamily="34" charset="0"/>
              </a:rPr>
              <a:t>)</a:t>
            </a:r>
          </a:p>
          <a:p>
            <a:pPr marL="182563" lvl="1" indent="-182563">
              <a:buFont typeface="Arial" panose="020B0604020202020204" pitchFamily="34" charset="0"/>
              <a:buChar char="•"/>
            </a:pPr>
            <a:r>
              <a:rPr lang="en-IN" sz="975" dirty="0" smtClean="0">
                <a:solidFill>
                  <a:srgbClr val="EF7625"/>
                </a:solidFill>
                <a:latin typeface="Trebuchet MS" panose="020B0603020202020204" pitchFamily="34" charset="0"/>
              </a:rPr>
              <a:t>Tax share of partners </a:t>
            </a:r>
            <a:r>
              <a:rPr lang="en-IN" sz="975" dirty="0" smtClean="0">
                <a:latin typeface="Trebuchet MS" panose="020B0603020202020204" pitchFamily="34" charset="0"/>
              </a:rPr>
              <a:t>can be disclosed as separate line item</a:t>
            </a:r>
          </a:p>
          <a:p>
            <a:pPr marL="182563" lvl="1" indent="-182563">
              <a:buFont typeface="Arial" panose="020B0604020202020204" pitchFamily="34" charset="0"/>
              <a:buChar char="•"/>
            </a:pPr>
            <a:r>
              <a:rPr lang="en-US" sz="975" dirty="0" smtClean="0">
                <a:latin typeface="Trebuchet MS" panose="020B0603020202020204" pitchFamily="34" charset="0"/>
              </a:rPr>
              <a:t>For the previous year the format shows a single line item only. </a:t>
            </a:r>
            <a:endParaRPr lang="en-IN" sz="975" dirty="0">
              <a:latin typeface="Trebuchet MS" panose="020B0603020202020204" pitchFamily="34" charset="0"/>
            </a:endParaRPr>
          </a:p>
          <a:p>
            <a:pPr lvl="1"/>
            <a:endParaRPr lang="en-IN" sz="975" dirty="0">
              <a:latin typeface="Trebuchet MS" panose="020B0603020202020204" pitchFamily="34" charset="0"/>
            </a:endParaRPr>
          </a:p>
          <a:p>
            <a:pPr marL="728663" lvl="1" indent="-385763">
              <a:buFont typeface="+mj-lt"/>
              <a:buAutoNum type="romanLcPeriod"/>
            </a:pPr>
            <a:endParaRPr lang="en-IN" sz="975" dirty="0">
              <a:latin typeface="Trebuchet MS" panose="020B0603020202020204" pitchFamily="34" charset="0"/>
            </a:endParaRPr>
          </a:p>
        </p:txBody>
      </p:sp>
      <p:sp>
        <p:nvSpPr>
          <p:cNvPr id="2" name="TextBox 1"/>
          <p:cNvSpPr txBox="1"/>
          <p:nvPr/>
        </p:nvSpPr>
        <p:spPr>
          <a:xfrm>
            <a:off x="2835802" y="113098"/>
            <a:ext cx="3326642" cy="346249"/>
          </a:xfrm>
          <a:prstGeom prst="rect">
            <a:avLst/>
          </a:prstGeom>
          <a:noFill/>
        </p:spPr>
        <p:txBody>
          <a:bodyPr wrap="square" rtlCol="0">
            <a:spAutoFit/>
          </a:bodyPr>
          <a:lstStyle/>
          <a:p>
            <a:pPr algn="ctr"/>
            <a:r>
              <a:rPr lang="en-US" sz="1650" b="1" u="sng" dirty="0">
                <a:latin typeface="Trebuchet MS" panose="020B0603020202020204" pitchFamily="34" charset="0"/>
              </a:rPr>
              <a:t>Balance Sheet Items</a:t>
            </a:r>
            <a:endParaRPr lang="en-IN" sz="1650" b="1" u="sng" dirty="0">
              <a:latin typeface="Trebuchet MS" panose="020B0603020202020204" pitchFamily="34" charset="0"/>
            </a:endParaRPr>
          </a:p>
        </p:txBody>
      </p:sp>
    </p:spTree>
    <p:extLst>
      <p:ext uri="{BB962C8B-B14F-4D97-AF65-F5344CB8AC3E}">
        <p14:creationId xmlns:p14="http://schemas.microsoft.com/office/powerpoint/2010/main" val="2122477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32260" y="691763"/>
            <a:ext cx="7104458" cy="169782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932260" y="358689"/>
            <a:ext cx="4489846" cy="253916"/>
          </a:xfrm>
          <a:prstGeom prst="rect">
            <a:avLst/>
          </a:prstGeom>
          <a:noFill/>
        </p:spPr>
        <p:txBody>
          <a:bodyPr wrap="square" rtlCol="0">
            <a:spAutoFit/>
          </a:bodyPr>
          <a:lstStyle/>
          <a:p>
            <a:r>
              <a:rPr lang="en-US" sz="1050" b="1" u="sng" dirty="0">
                <a:latin typeface="Trebuchet MS" panose="020B0603020202020204" pitchFamily="34" charset="0"/>
              </a:rPr>
              <a:t>Notes to account to Partners Contribution Account</a:t>
            </a:r>
            <a:endParaRPr lang="en-IN" sz="1050" b="1" u="sng" dirty="0">
              <a:latin typeface="Trebuchet MS" panose="020B0603020202020204" pitchFamily="34" charset="0"/>
            </a:endParaRPr>
          </a:p>
        </p:txBody>
      </p:sp>
      <p:sp>
        <p:nvSpPr>
          <p:cNvPr id="5" name="Rectangle 4"/>
          <p:cNvSpPr/>
          <p:nvPr/>
        </p:nvSpPr>
        <p:spPr>
          <a:xfrm>
            <a:off x="932260" y="2493275"/>
            <a:ext cx="4597004" cy="253916"/>
          </a:xfrm>
          <a:prstGeom prst="rect">
            <a:avLst/>
          </a:prstGeom>
        </p:spPr>
        <p:txBody>
          <a:bodyPr wrap="square">
            <a:spAutoFit/>
          </a:bodyPr>
          <a:lstStyle/>
          <a:p>
            <a:r>
              <a:rPr lang="en-US" sz="1050" b="1" u="sng" dirty="0">
                <a:latin typeface="Trebuchet MS" panose="020B0603020202020204" pitchFamily="34" charset="0"/>
              </a:rPr>
              <a:t>Notes to account to Partners Current Account</a:t>
            </a:r>
            <a:endParaRPr lang="en-IN" sz="1050" b="1" u="sng" dirty="0">
              <a:latin typeface="Trebuchet MS" panose="020B0603020202020204" pitchFamily="34" charset="0"/>
            </a:endParaRPr>
          </a:p>
        </p:txBody>
      </p:sp>
      <p:pic>
        <p:nvPicPr>
          <p:cNvPr id="6" name="Picture 5"/>
          <p:cNvPicPr>
            <a:picLocks noChangeAspect="1"/>
          </p:cNvPicPr>
          <p:nvPr/>
        </p:nvPicPr>
        <p:blipFill>
          <a:blip r:embed="rId3"/>
          <a:stretch>
            <a:fillRect/>
          </a:stretch>
        </p:blipFill>
        <p:spPr>
          <a:xfrm>
            <a:off x="932260" y="2893308"/>
            <a:ext cx="7235714" cy="166278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2" name="Oval 1"/>
          <p:cNvSpPr/>
          <p:nvPr/>
        </p:nvSpPr>
        <p:spPr>
          <a:xfrm>
            <a:off x="6233823" y="95416"/>
            <a:ext cx="1860605" cy="4452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LLP </a:t>
            </a:r>
            <a:endParaRPr lang="en-IN" dirty="0"/>
          </a:p>
        </p:txBody>
      </p:sp>
    </p:spTree>
    <p:extLst>
      <p:ext uri="{BB962C8B-B14F-4D97-AF65-F5344CB8AC3E}">
        <p14:creationId xmlns:p14="http://schemas.microsoft.com/office/powerpoint/2010/main" val="1461717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23375" y="615094"/>
            <a:ext cx="5668493" cy="87488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23375" y="240689"/>
            <a:ext cx="2526097" cy="253916"/>
          </a:xfrm>
          <a:prstGeom prst="rect">
            <a:avLst/>
          </a:prstGeom>
        </p:spPr>
        <p:txBody>
          <a:bodyPr wrap="square">
            <a:spAutoFit/>
          </a:bodyPr>
          <a:lstStyle/>
          <a:p>
            <a:r>
              <a:rPr lang="en-IN" sz="1050" b="1" u="sng" dirty="0">
                <a:latin typeface="Trebuchet MS" panose="020B0603020202020204" pitchFamily="34" charset="0"/>
              </a:rPr>
              <a:t>Format for </a:t>
            </a:r>
            <a:r>
              <a:rPr lang="en-IN" sz="1000" b="1" u="sng" dirty="0">
                <a:latin typeface="Trebuchet MS" panose="020B0603020202020204" pitchFamily="34" charset="0"/>
              </a:rPr>
              <a:t>Owner’s</a:t>
            </a:r>
            <a:r>
              <a:rPr lang="en-IN" sz="1050" b="1" u="sng" dirty="0">
                <a:latin typeface="Trebuchet MS" panose="020B0603020202020204" pitchFamily="34" charset="0"/>
              </a:rPr>
              <a:t> Fund:</a:t>
            </a:r>
          </a:p>
        </p:txBody>
      </p:sp>
      <p:pic>
        <p:nvPicPr>
          <p:cNvPr id="5" name="Picture 4"/>
          <p:cNvPicPr>
            <a:picLocks noChangeAspect="1"/>
          </p:cNvPicPr>
          <p:nvPr/>
        </p:nvPicPr>
        <p:blipFill>
          <a:blip r:embed="rId3"/>
          <a:stretch>
            <a:fillRect/>
          </a:stretch>
        </p:blipFill>
        <p:spPr>
          <a:xfrm>
            <a:off x="923374" y="1941645"/>
            <a:ext cx="7316462" cy="1139205"/>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923374" y="1600125"/>
            <a:ext cx="4252273" cy="253916"/>
          </a:xfrm>
          <a:prstGeom prst="rect">
            <a:avLst/>
          </a:prstGeom>
          <a:noFill/>
        </p:spPr>
        <p:txBody>
          <a:bodyPr wrap="square" rtlCol="0">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 Reserves </a:t>
            </a:r>
            <a:r>
              <a:rPr lang="en-IN" sz="1050" b="1" u="sng" dirty="0">
                <a:latin typeface="Trebuchet MS" panose="020B0603020202020204" pitchFamily="34" charset="0"/>
              </a:rPr>
              <a:t>&amp; Surplus:</a:t>
            </a:r>
          </a:p>
        </p:txBody>
      </p:sp>
      <p:sp>
        <p:nvSpPr>
          <p:cNvPr id="7" name="Rectangle 6"/>
          <p:cNvSpPr/>
          <p:nvPr/>
        </p:nvSpPr>
        <p:spPr>
          <a:xfrm>
            <a:off x="923375" y="3168455"/>
            <a:ext cx="7316461" cy="854080"/>
          </a:xfrm>
          <a:prstGeom prst="rect">
            <a:avLst/>
          </a:prstGeom>
        </p:spPr>
        <p:txBody>
          <a:bodyPr wrap="square">
            <a:spAutoFit/>
          </a:bodyPr>
          <a:lstStyle/>
          <a:p>
            <a:r>
              <a:rPr lang="en-IN" sz="1050" b="1" u="sng" dirty="0">
                <a:latin typeface="Trebuchet MS" panose="020B0603020202020204" pitchFamily="34" charset="0"/>
              </a:rPr>
              <a:t>Points for Reserves &amp; Surplus:</a:t>
            </a:r>
          </a:p>
          <a:p>
            <a:endParaRPr lang="en-IN" sz="900" b="1" u="sng" dirty="0">
              <a:latin typeface="Trebuchet MS" panose="020B0603020202020204" pitchFamily="34" charset="0"/>
            </a:endParaRPr>
          </a:p>
          <a:p>
            <a:pPr marL="171450" lvl="1" indent="-171450">
              <a:buFont typeface="Arial" panose="020B0604020202020204" pitchFamily="34" charset="0"/>
              <a:buChar char="•"/>
            </a:pPr>
            <a:r>
              <a:rPr lang="en-IN" sz="1000" dirty="0" smtClean="0">
                <a:latin typeface="Trebuchet MS" panose="020B0603020202020204" pitchFamily="34" charset="0"/>
                <a:cs typeface="Times New Roman" panose="02020603050405020304" pitchFamily="18" charset="0"/>
              </a:rPr>
              <a:t>In </a:t>
            </a:r>
            <a:r>
              <a:rPr lang="en-IN" sz="1000" dirty="0">
                <a:latin typeface="Trebuchet MS" panose="020B0603020202020204" pitchFamily="34" charset="0"/>
                <a:cs typeface="Times New Roman" panose="02020603050405020304" pitchFamily="18" charset="0"/>
              </a:rPr>
              <a:t>case of </a:t>
            </a:r>
            <a:r>
              <a:rPr lang="en-IN" sz="1000" dirty="0">
                <a:solidFill>
                  <a:srgbClr val="EF7625"/>
                </a:solidFill>
                <a:latin typeface="Trebuchet MS" panose="020B0603020202020204" pitchFamily="34" charset="0"/>
                <a:cs typeface="Times New Roman" panose="02020603050405020304" pitchFamily="18" charset="0"/>
              </a:rPr>
              <a:t>Debit balance in Profit or Loss account</a:t>
            </a:r>
            <a:r>
              <a:rPr lang="en-IN" sz="1000" dirty="0">
                <a:latin typeface="Trebuchet MS" panose="020B0603020202020204" pitchFamily="34" charset="0"/>
                <a:cs typeface="Times New Roman" panose="02020603050405020304" pitchFamily="18" charset="0"/>
              </a:rPr>
              <a:t>, shown as negative figure and has been adjusted under the head “Reserves &amp; Surplus</a:t>
            </a:r>
            <a:r>
              <a:rPr lang="en-IN" sz="1000" dirty="0" smtClean="0">
                <a:latin typeface="Trebuchet MS" panose="020B0603020202020204" pitchFamily="34" charset="0"/>
                <a:cs typeface="Times New Roman" panose="02020603050405020304" pitchFamily="18" charset="0"/>
              </a:rPr>
              <a:t>.</a:t>
            </a:r>
          </a:p>
          <a:p>
            <a:pPr marL="171450" lvl="1" indent="-171450">
              <a:buFont typeface="Arial" panose="020B0604020202020204" pitchFamily="34" charset="0"/>
              <a:buChar char="•"/>
            </a:pPr>
            <a:r>
              <a:rPr lang="en-US" sz="1000" dirty="0" smtClean="0">
                <a:latin typeface="Trebuchet MS" panose="020B0603020202020204" pitchFamily="34" charset="0"/>
                <a:cs typeface="Times New Roman" panose="02020603050405020304" pitchFamily="18" charset="0"/>
              </a:rPr>
              <a:t>The </a:t>
            </a:r>
            <a:r>
              <a:rPr lang="en-US" sz="1000" dirty="0" smtClean="0">
                <a:solidFill>
                  <a:srgbClr val="EF7625"/>
                </a:solidFill>
                <a:latin typeface="Trebuchet MS" panose="020B0603020202020204" pitchFamily="34" charset="0"/>
                <a:cs typeface="Times New Roman" panose="02020603050405020304" pitchFamily="18" charset="0"/>
              </a:rPr>
              <a:t>movement should be shown </a:t>
            </a:r>
            <a:r>
              <a:rPr lang="en-US" sz="1000" dirty="0" smtClean="0">
                <a:latin typeface="Trebuchet MS" panose="020B0603020202020204" pitchFamily="34" charset="0"/>
                <a:cs typeface="Times New Roman" panose="02020603050405020304" pitchFamily="18" charset="0"/>
              </a:rPr>
              <a:t>in the other accounts other than the PL balance </a:t>
            </a:r>
            <a:endParaRPr lang="en-IN" sz="1000" dirty="0">
              <a:latin typeface="Trebuchet MS" panose="020B0603020202020204" pitchFamily="34" charset="0"/>
              <a:cs typeface="Times New Roman" panose="02020603050405020304" pitchFamily="18" charset="0"/>
            </a:endParaRPr>
          </a:p>
        </p:txBody>
      </p:sp>
    </p:spTree>
    <p:extLst>
      <p:ext uri="{BB962C8B-B14F-4D97-AF65-F5344CB8AC3E}">
        <p14:creationId xmlns:p14="http://schemas.microsoft.com/office/powerpoint/2010/main" val="3603402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9337" y="171043"/>
            <a:ext cx="3929117" cy="346249"/>
          </a:xfrm>
          <a:prstGeom prst="rect">
            <a:avLst/>
          </a:prstGeom>
          <a:noFill/>
        </p:spPr>
        <p:txBody>
          <a:bodyPr wrap="square" rtlCol="0">
            <a:spAutoFit/>
          </a:bodyPr>
          <a:lstStyle/>
          <a:p>
            <a:r>
              <a:rPr lang="en-IN" sz="1650" b="1" u="sng" dirty="0">
                <a:latin typeface="Trebuchet MS" panose="020B0603020202020204" pitchFamily="34" charset="0"/>
              </a:rPr>
              <a:t>Format for Non Current Liabilities:</a:t>
            </a:r>
          </a:p>
        </p:txBody>
      </p:sp>
      <p:pic>
        <p:nvPicPr>
          <p:cNvPr id="5" name="Picture 4"/>
          <p:cNvPicPr>
            <a:picLocks noChangeAspect="1"/>
          </p:cNvPicPr>
          <p:nvPr/>
        </p:nvPicPr>
        <p:blipFill>
          <a:blip r:embed="rId2"/>
          <a:stretch>
            <a:fillRect/>
          </a:stretch>
        </p:blipFill>
        <p:spPr>
          <a:xfrm>
            <a:off x="921544" y="538244"/>
            <a:ext cx="7461593" cy="1038553"/>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921544" y="1919155"/>
            <a:ext cx="7461593" cy="2197625"/>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10" name="TextBox 9"/>
          <p:cNvSpPr txBox="1"/>
          <p:nvPr/>
        </p:nvSpPr>
        <p:spPr>
          <a:xfrm>
            <a:off x="839337" y="1621018"/>
            <a:ext cx="4688006" cy="253916"/>
          </a:xfrm>
          <a:prstGeom prst="rect">
            <a:avLst/>
          </a:prstGeom>
          <a:noFill/>
        </p:spPr>
        <p:txBody>
          <a:bodyPr wrap="square" rtlCol="0">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 Borrowings - Secured:</a:t>
            </a:r>
            <a:endParaRPr lang="en-IN" sz="1050" b="1" u="sng" dirty="0">
              <a:latin typeface="Trebuchet MS" panose="020B0603020202020204" pitchFamily="34" charset="0"/>
            </a:endParaRPr>
          </a:p>
        </p:txBody>
      </p:sp>
    </p:spTree>
    <p:extLst>
      <p:ext uri="{BB962C8B-B14F-4D97-AF65-F5344CB8AC3E}">
        <p14:creationId xmlns:p14="http://schemas.microsoft.com/office/powerpoint/2010/main" val="117316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42974" y="550002"/>
            <a:ext cx="7731899" cy="1903456"/>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942974" y="166931"/>
            <a:ext cx="5422107" cy="253916"/>
          </a:xfrm>
          <a:prstGeom prst="rect">
            <a:avLst/>
          </a:prstGeom>
          <a:noFill/>
        </p:spPr>
        <p:txBody>
          <a:bodyPr wrap="square" rtlCol="0">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 Borrowings - Unsecured:</a:t>
            </a:r>
            <a:endParaRPr lang="en-IN" sz="1050" b="1" u="sng" dirty="0">
              <a:latin typeface="Trebuchet MS" panose="020B0603020202020204" pitchFamily="34" charset="0"/>
            </a:endParaRPr>
          </a:p>
        </p:txBody>
      </p:sp>
      <p:sp>
        <p:nvSpPr>
          <p:cNvPr id="4" name="TextBox 3"/>
          <p:cNvSpPr txBox="1"/>
          <p:nvPr/>
        </p:nvSpPr>
        <p:spPr>
          <a:xfrm>
            <a:off x="942974" y="2776990"/>
            <a:ext cx="7511654" cy="2192908"/>
          </a:xfrm>
          <a:prstGeom prst="rect">
            <a:avLst/>
          </a:prstGeom>
          <a:noFill/>
        </p:spPr>
        <p:txBody>
          <a:bodyPr wrap="square" rtlCol="0">
            <a:spAutoFit/>
          </a:bodyPr>
          <a:lstStyle/>
          <a:p>
            <a:r>
              <a:rPr lang="en-IN" sz="975" dirty="0">
                <a:latin typeface="Trebuchet MS" panose="020B0603020202020204" pitchFamily="34" charset="0"/>
              </a:rPr>
              <a:t>Borrowings </a:t>
            </a:r>
            <a:r>
              <a:rPr lang="en-IN" sz="975" dirty="0" smtClean="0">
                <a:latin typeface="Trebuchet MS" panose="020B0603020202020204" pitchFamily="34" charset="0"/>
              </a:rPr>
              <a:t>to be classified </a:t>
            </a:r>
            <a:r>
              <a:rPr lang="en-IN" sz="975" dirty="0">
                <a:latin typeface="Trebuchet MS" panose="020B0603020202020204" pitchFamily="34" charset="0"/>
              </a:rPr>
              <a:t>as </a:t>
            </a:r>
            <a:endParaRPr lang="en-IN" sz="975" dirty="0" smtClean="0">
              <a:latin typeface="Trebuchet MS" panose="020B0603020202020204" pitchFamily="34" charset="0"/>
            </a:endParaRPr>
          </a:p>
          <a:p>
            <a:pPr marL="171450" indent="-171450">
              <a:buFont typeface="Arial" panose="020B0604020202020204" pitchFamily="34" charset="0"/>
              <a:buChar char="•"/>
            </a:pPr>
            <a:r>
              <a:rPr lang="en-IN" sz="975" dirty="0" smtClean="0">
                <a:latin typeface="Trebuchet MS" panose="020B0603020202020204" pitchFamily="34" charset="0"/>
              </a:rPr>
              <a:t>Long- </a:t>
            </a:r>
            <a:r>
              <a:rPr lang="en-IN" sz="975" dirty="0">
                <a:latin typeface="Trebuchet MS" panose="020B0603020202020204" pitchFamily="34" charset="0"/>
              </a:rPr>
              <a:t>term and Short- </a:t>
            </a:r>
            <a:r>
              <a:rPr lang="en-IN" sz="975" dirty="0" smtClean="0">
                <a:latin typeface="Trebuchet MS" panose="020B0603020202020204" pitchFamily="34" charset="0"/>
              </a:rPr>
              <a:t>term </a:t>
            </a:r>
          </a:p>
          <a:p>
            <a:pPr marL="171450" indent="-171450">
              <a:buFont typeface="Arial" panose="020B0604020202020204" pitchFamily="34" charset="0"/>
              <a:buChar char="•"/>
            </a:pPr>
            <a:r>
              <a:rPr lang="en-IN" sz="975" dirty="0" smtClean="0">
                <a:latin typeface="Trebuchet MS" panose="020B0603020202020204" pitchFamily="34" charset="0"/>
              </a:rPr>
              <a:t>sub-classified </a:t>
            </a:r>
            <a:r>
              <a:rPr lang="en-IN" sz="975" dirty="0">
                <a:latin typeface="Trebuchet MS" panose="020B0603020202020204" pitchFamily="34" charset="0"/>
              </a:rPr>
              <a:t>as Secured and Unsecured</a:t>
            </a:r>
            <a:r>
              <a:rPr lang="en-IN" sz="975" dirty="0" smtClean="0">
                <a:latin typeface="Trebuchet MS" panose="020B0603020202020204" pitchFamily="34" charset="0"/>
              </a:rPr>
              <a:t>.</a:t>
            </a:r>
          </a:p>
          <a:p>
            <a:r>
              <a:rPr lang="en-IN" sz="975" dirty="0" smtClean="0">
                <a:latin typeface="Trebuchet MS" panose="020B0603020202020204" pitchFamily="34" charset="0"/>
              </a:rPr>
              <a:t>The </a:t>
            </a:r>
            <a:r>
              <a:rPr lang="en-IN" sz="975" dirty="0">
                <a:latin typeface="Trebuchet MS" panose="020B0603020202020204" pitchFamily="34" charset="0"/>
              </a:rPr>
              <a:t>following footnotes have been disclosed </a:t>
            </a:r>
            <a:r>
              <a:rPr lang="en-IN" sz="975" dirty="0" smtClean="0">
                <a:latin typeface="Trebuchet MS" panose="020B0603020202020204" pitchFamily="34" charset="0"/>
              </a:rPr>
              <a:t>:-</a:t>
            </a:r>
          </a:p>
          <a:p>
            <a:pPr marL="171450" indent="-171450">
              <a:buFont typeface="Arial" panose="020B0604020202020204" pitchFamily="34" charset="0"/>
              <a:buChar char="•"/>
            </a:pPr>
            <a:r>
              <a:rPr lang="en-US" sz="975" dirty="0" smtClean="0">
                <a:solidFill>
                  <a:srgbClr val="EF7625"/>
                </a:solidFill>
                <a:latin typeface="Trebuchet MS" panose="020B0603020202020204" pitchFamily="34" charset="0"/>
              </a:rPr>
              <a:t>Nature </a:t>
            </a:r>
            <a:r>
              <a:rPr lang="en-US" sz="975" dirty="0">
                <a:solidFill>
                  <a:srgbClr val="EF7625"/>
                </a:solidFill>
                <a:latin typeface="Trebuchet MS" panose="020B0603020202020204" pitchFamily="34" charset="0"/>
              </a:rPr>
              <a:t>of the </a:t>
            </a:r>
            <a:r>
              <a:rPr lang="en-US" sz="975" dirty="0" smtClean="0">
                <a:solidFill>
                  <a:srgbClr val="EF7625"/>
                </a:solidFill>
                <a:latin typeface="Trebuchet MS" panose="020B0603020202020204" pitchFamily="34" charset="0"/>
              </a:rPr>
              <a:t>Security </a:t>
            </a:r>
            <a:r>
              <a:rPr lang="en-US" sz="975" dirty="0" smtClean="0">
                <a:latin typeface="Trebuchet MS" panose="020B0603020202020204" pitchFamily="34" charset="0"/>
              </a:rPr>
              <a:t>specified separately. </a:t>
            </a:r>
          </a:p>
          <a:p>
            <a:pPr marL="171450" indent="-171450">
              <a:buFont typeface="Arial" panose="020B0604020202020204" pitchFamily="34" charset="0"/>
              <a:buChar char="•"/>
            </a:pPr>
            <a:r>
              <a:rPr lang="en-US" sz="975" dirty="0" smtClean="0">
                <a:solidFill>
                  <a:srgbClr val="EF7625"/>
                </a:solidFill>
                <a:latin typeface="Trebuchet MS" panose="020B0603020202020204" pitchFamily="34" charset="0"/>
              </a:rPr>
              <a:t>Terms </a:t>
            </a:r>
            <a:r>
              <a:rPr lang="en-US" sz="975" dirty="0">
                <a:solidFill>
                  <a:srgbClr val="EF7625"/>
                </a:solidFill>
                <a:latin typeface="Trebuchet MS" panose="020B0603020202020204" pitchFamily="34" charset="0"/>
              </a:rPr>
              <a:t>of repayment </a:t>
            </a:r>
            <a:r>
              <a:rPr lang="en-US" sz="975" dirty="0">
                <a:latin typeface="Trebuchet MS" panose="020B0603020202020204" pitchFamily="34" charset="0"/>
              </a:rPr>
              <a:t>of terms loans and </a:t>
            </a:r>
            <a:r>
              <a:rPr lang="en-US" sz="975" dirty="0" smtClean="0">
                <a:latin typeface="Trebuchet MS" panose="020B0603020202020204" pitchFamily="34" charset="0"/>
              </a:rPr>
              <a:t>other loans may be stated </a:t>
            </a:r>
          </a:p>
          <a:p>
            <a:pPr marL="444500" lvl="8" indent="-261938">
              <a:buFont typeface="Arial" panose="020B0604020202020204" pitchFamily="34" charset="0"/>
              <a:buChar char="•"/>
            </a:pPr>
            <a:r>
              <a:rPr lang="en-US" sz="975" dirty="0" smtClean="0">
                <a:latin typeface="Trebuchet MS" panose="020B0603020202020204" pitchFamily="34" charset="0"/>
              </a:rPr>
              <a:t>Other would mean all other loans in above</a:t>
            </a:r>
          </a:p>
          <a:p>
            <a:pPr marL="444500" lvl="8" indent="-261938">
              <a:buFont typeface="Arial" panose="020B0604020202020204" pitchFamily="34" charset="0"/>
              <a:buChar char="•"/>
            </a:pPr>
            <a:r>
              <a:rPr lang="en-US" sz="975" dirty="0" smtClean="0">
                <a:latin typeface="Trebuchet MS" panose="020B0603020202020204" pitchFamily="34" charset="0"/>
              </a:rPr>
              <a:t>Terms should be given for each loan, unless the terms are similar in a category</a:t>
            </a:r>
          </a:p>
          <a:p>
            <a:pPr marL="444500" lvl="8" indent="-261938">
              <a:buFont typeface="Arial" panose="020B0604020202020204" pitchFamily="34" charset="0"/>
              <a:buChar char="•"/>
            </a:pPr>
            <a:r>
              <a:rPr lang="en-US" sz="975" dirty="0" smtClean="0">
                <a:latin typeface="Trebuchet MS" panose="020B0603020202020204" pitchFamily="34" charset="0"/>
              </a:rPr>
              <a:t>Q? does it require to include the rate of interest. GN on </a:t>
            </a:r>
            <a:r>
              <a:rPr lang="en-US" sz="975" dirty="0" err="1" smtClean="0">
                <a:latin typeface="Trebuchet MS" panose="020B0603020202020204" pitchFamily="34" charset="0"/>
              </a:rPr>
              <a:t>Sch</a:t>
            </a:r>
            <a:r>
              <a:rPr lang="en-US" sz="975" dirty="0" smtClean="0">
                <a:latin typeface="Trebuchet MS" panose="020B0603020202020204" pitchFamily="34" charset="0"/>
              </a:rPr>
              <a:t> III specifically mention the same</a:t>
            </a:r>
          </a:p>
          <a:p>
            <a:pPr marL="171450" indent="-171450">
              <a:buFont typeface="Arial" panose="020B0604020202020204" pitchFamily="34" charset="0"/>
              <a:buChar char="•"/>
            </a:pPr>
            <a:r>
              <a:rPr lang="en-US" sz="975" dirty="0" smtClean="0">
                <a:latin typeface="Trebuchet MS" panose="020B0603020202020204" pitchFamily="34" charset="0"/>
              </a:rPr>
              <a:t>Where </a:t>
            </a:r>
            <a:r>
              <a:rPr lang="en-US" sz="975" dirty="0">
                <a:latin typeface="Trebuchet MS" panose="020B0603020202020204" pitchFamily="34" charset="0"/>
              </a:rPr>
              <a:t>loans </a:t>
            </a:r>
            <a:r>
              <a:rPr lang="en-US" sz="975" dirty="0">
                <a:solidFill>
                  <a:srgbClr val="EF7625"/>
                </a:solidFill>
                <a:latin typeface="Trebuchet MS" panose="020B0603020202020204" pitchFamily="34" charset="0"/>
              </a:rPr>
              <a:t>guaranteed </a:t>
            </a:r>
            <a:r>
              <a:rPr lang="en-US" sz="975" dirty="0">
                <a:latin typeface="Trebuchet MS" panose="020B0603020202020204" pitchFamily="34" charset="0"/>
              </a:rPr>
              <a:t>by partners/proprietors/owners aggregate of such amount under each head may be </a:t>
            </a:r>
            <a:r>
              <a:rPr lang="en-US" sz="975" dirty="0" smtClean="0">
                <a:latin typeface="Trebuchet MS" panose="020B0603020202020204" pitchFamily="34" charset="0"/>
              </a:rPr>
              <a:t>disclosed</a:t>
            </a:r>
            <a:endParaRPr lang="en-US" sz="975" dirty="0">
              <a:latin typeface="Trebuchet MS" panose="020B0603020202020204" pitchFamily="34" charset="0"/>
            </a:endParaRPr>
          </a:p>
          <a:p>
            <a:pPr marL="171450" indent="-171450">
              <a:buFont typeface="Arial" panose="020B0604020202020204" pitchFamily="34" charset="0"/>
              <a:buChar char="•"/>
            </a:pPr>
            <a:r>
              <a:rPr lang="en-US" sz="975" dirty="0" smtClean="0">
                <a:latin typeface="Trebuchet MS" panose="020B0603020202020204" pitchFamily="34" charset="0"/>
              </a:rPr>
              <a:t>Only those </a:t>
            </a:r>
            <a:r>
              <a:rPr lang="en-US" sz="975" dirty="0" smtClean="0">
                <a:solidFill>
                  <a:srgbClr val="EF7625"/>
                </a:solidFill>
                <a:latin typeface="Trebuchet MS" panose="020B0603020202020204" pitchFamily="34" charset="0"/>
              </a:rPr>
              <a:t>advances</a:t>
            </a:r>
            <a:r>
              <a:rPr lang="en-US" sz="975" dirty="0" smtClean="0">
                <a:latin typeface="Trebuchet MS" panose="020B0603020202020204" pitchFamily="34" charset="0"/>
              </a:rPr>
              <a:t> which are in the nature of loan to be included </a:t>
            </a:r>
          </a:p>
          <a:p>
            <a:pPr marL="171450" indent="-171450">
              <a:buFont typeface="Arial" panose="020B0604020202020204" pitchFamily="34" charset="0"/>
              <a:buChar char="•"/>
            </a:pPr>
            <a:r>
              <a:rPr lang="en-US" sz="975" dirty="0" smtClean="0">
                <a:solidFill>
                  <a:srgbClr val="EF7625"/>
                </a:solidFill>
                <a:latin typeface="Trebuchet MS" panose="020B0603020202020204" pitchFamily="34" charset="0"/>
              </a:rPr>
              <a:t>Current Maturities </a:t>
            </a:r>
            <a:r>
              <a:rPr lang="en-US" sz="975" dirty="0" smtClean="0">
                <a:latin typeface="Trebuchet MS" panose="020B0603020202020204" pitchFamily="34" charset="0"/>
              </a:rPr>
              <a:t>of Long term borrowings be disclosed separately </a:t>
            </a:r>
            <a:endParaRPr lang="en-IN" sz="975" dirty="0">
              <a:latin typeface="Trebuchet MS" panose="020B0603020202020204" pitchFamily="34" charset="0"/>
            </a:endParaRPr>
          </a:p>
          <a:p>
            <a:pPr lvl="1"/>
            <a:endParaRPr lang="en-IN" sz="975" dirty="0">
              <a:latin typeface="Trebuchet MS" panose="020B0603020202020204" pitchFamily="34" charset="0"/>
            </a:endParaRPr>
          </a:p>
          <a:p>
            <a:pPr marL="342900" lvl="1"/>
            <a:endParaRPr lang="en-IN" sz="975" dirty="0">
              <a:latin typeface="Trebuchet MS" panose="020B0603020202020204" pitchFamily="34" charset="0"/>
            </a:endParaRPr>
          </a:p>
        </p:txBody>
      </p:sp>
      <p:sp>
        <p:nvSpPr>
          <p:cNvPr id="5" name="Rectangle 4"/>
          <p:cNvSpPr/>
          <p:nvPr/>
        </p:nvSpPr>
        <p:spPr>
          <a:xfrm>
            <a:off x="942974" y="2488266"/>
            <a:ext cx="2543457" cy="253916"/>
          </a:xfrm>
          <a:prstGeom prst="rect">
            <a:avLst/>
          </a:prstGeom>
        </p:spPr>
        <p:txBody>
          <a:bodyPr wrap="square">
            <a:spAutoFit/>
          </a:bodyPr>
          <a:lstStyle/>
          <a:p>
            <a:r>
              <a:rPr lang="en-IN" sz="1050" b="1" u="sng" dirty="0">
                <a:latin typeface="Trebuchet MS" panose="020B0603020202020204" pitchFamily="34" charset="0"/>
              </a:rPr>
              <a:t>Points for Borrowings:</a:t>
            </a:r>
          </a:p>
        </p:txBody>
      </p:sp>
    </p:spTree>
    <p:extLst>
      <p:ext uri="{BB962C8B-B14F-4D97-AF65-F5344CB8AC3E}">
        <p14:creationId xmlns:p14="http://schemas.microsoft.com/office/powerpoint/2010/main" val="14247568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94153" y="463476"/>
            <a:ext cx="7224731" cy="2050000"/>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994154" y="142033"/>
            <a:ext cx="5628102" cy="253916"/>
          </a:xfrm>
          <a:prstGeom prst="rect">
            <a:avLst/>
          </a:prstGeom>
          <a:noFill/>
        </p:spPr>
        <p:txBody>
          <a:bodyPr wrap="square" rtlCol="0">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 Deferred </a:t>
            </a:r>
            <a:r>
              <a:rPr lang="en-IN" sz="1050" b="1" u="sng" dirty="0">
                <a:latin typeface="Trebuchet MS" panose="020B0603020202020204" pitchFamily="34" charset="0"/>
              </a:rPr>
              <a:t>tax Liabilities/ Assets (Net):</a:t>
            </a:r>
          </a:p>
        </p:txBody>
      </p:sp>
      <p:sp>
        <p:nvSpPr>
          <p:cNvPr id="5" name="TextBox 4"/>
          <p:cNvSpPr txBox="1"/>
          <p:nvPr/>
        </p:nvSpPr>
        <p:spPr>
          <a:xfrm>
            <a:off x="924411" y="2699845"/>
            <a:ext cx="7294473" cy="1904367"/>
          </a:xfrm>
          <a:prstGeom prst="rect">
            <a:avLst/>
          </a:prstGeom>
          <a:noFill/>
        </p:spPr>
        <p:txBody>
          <a:bodyPr wrap="square" rtlCol="0">
            <a:spAutoFit/>
          </a:bodyPr>
          <a:lstStyle/>
          <a:p>
            <a:r>
              <a:rPr lang="en-IN" sz="1050" b="1" u="sng" dirty="0">
                <a:latin typeface="Trebuchet MS" panose="020B0603020202020204" pitchFamily="34" charset="0"/>
              </a:rPr>
              <a:t>Points for deferred tax Liabilities/ Assets (Net):</a:t>
            </a:r>
          </a:p>
          <a:p>
            <a:endParaRPr lang="en-IN" sz="975" dirty="0">
              <a:latin typeface="Trebuchet MS" panose="020B0603020202020204" pitchFamily="34" charset="0"/>
            </a:endParaRPr>
          </a:p>
          <a:p>
            <a:pPr marL="357188" lvl="1" indent="-357188">
              <a:buFont typeface="+mj-lt"/>
              <a:buAutoNum type="alphaLcPeriod"/>
            </a:pPr>
            <a:r>
              <a:rPr lang="en-IN" sz="975" dirty="0" smtClean="0">
                <a:latin typeface="Trebuchet MS" panose="020B0603020202020204" pitchFamily="34" charset="0"/>
              </a:rPr>
              <a:t>Deferred </a:t>
            </a:r>
            <a:r>
              <a:rPr lang="en-IN" sz="975" dirty="0">
                <a:latin typeface="Trebuchet MS" panose="020B0603020202020204" pitchFamily="34" charset="0"/>
              </a:rPr>
              <a:t>tax to be shown as </a:t>
            </a:r>
            <a:r>
              <a:rPr lang="en-IN" sz="975" dirty="0">
                <a:solidFill>
                  <a:srgbClr val="EF7625"/>
                </a:solidFill>
                <a:latin typeface="Trebuchet MS" panose="020B0603020202020204" pitchFamily="34" charset="0"/>
              </a:rPr>
              <a:t>net</a:t>
            </a:r>
            <a:r>
              <a:rPr lang="en-IN" sz="975" dirty="0">
                <a:latin typeface="Trebuchet MS" panose="020B0603020202020204" pitchFamily="34" charset="0"/>
              </a:rPr>
              <a:t> of Deferred tax assets and liabilities</a:t>
            </a:r>
            <a:endParaRPr lang="en-IN" sz="975" dirty="0" smtClean="0">
              <a:latin typeface="Trebuchet MS" panose="020B0603020202020204" pitchFamily="34" charset="0"/>
            </a:endParaRPr>
          </a:p>
          <a:p>
            <a:pPr marL="357188" lvl="1" indent="-357188">
              <a:buFont typeface="+mj-lt"/>
              <a:buAutoNum type="alphaLcPeriod"/>
            </a:pPr>
            <a:r>
              <a:rPr lang="en-IN" sz="975" dirty="0" smtClean="0">
                <a:latin typeface="Trebuchet MS" panose="020B0603020202020204" pitchFamily="34" charset="0"/>
              </a:rPr>
              <a:t>Deferred </a:t>
            </a:r>
            <a:r>
              <a:rPr lang="en-IN" sz="975" dirty="0">
                <a:latin typeface="Trebuchet MS" panose="020B0603020202020204" pitchFamily="34" charset="0"/>
              </a:rPr>
              <a:t>tax asset indicates the</a:t>
            </a:r>
            <a:r>
              <a:rPr lang="en-US" sz="975" dirty="0">
                <a:latin typeface="Trebuchet MS" panose="020B0603020202020204" pitchFamily="34" charset="0"/>
              </a:rPr>
              <a:t> situation where a </a:t>
            </a:r>
            <a:r>
              <a:rPr lang="en-US" sz="975" dirty="0" smtClean="0">
                <a:latin typeface="Trebuchet MS" panose="020B0603020202020204" pitchFamily="34" charset="0"/>
              </a:rPr>
              <a:t>entity </a:t>
            </a:r>
            <a:r>
              <a:rPr lang="en-US" sz="975" dirty="0">
                <a:latin typeface="Trebuchet MS" panose="020B0603020202020204" pitchFamily="34" charset="0"/>
              </a:rPr>
              <a:t>has paid additional taxes or taxes in advance, which the company then claims as a tax relief amount.</a:t>
            </a:r>
          </a:p>
          <a:p>
            <a:pPr marL="357188" lvl="1" indent="-357188">
              <a:buFont typeface="+mj-lt"/>
              <a:buAutoNum type="alphaLcPeriod"/>
            </a:pPr>
            <a:r>
              <a:rPr lang="en-IN" sz="975" dirty="0" smtClean="0">
                <a:latin typeface="Trebuchet MS" panose="020B0603020202020204" pitchFamily="34" charset="0"/>
              </a:rPr>
              <a:t>Deferred </a:t>
            </a:r>
            <a:r>
              <a:rPr lang="en-IN" sz="975" dirty="0">
                <a:latin typeface="Trebuchet MS" panose="020B0603020202020204" pitchFamily="34" charset="0"/>
              </a:rPr>
              <a:t>tax liability </a:t>
            </a:r>
            <a:r>
              <a:rPr lang="en-US" sz="975" dirty="0">
                <a:latin typeface="Trebuchet MS" panose="020B0603020202020204" pitchFamily="34" charset="0"/>
              </a:rPr>
              <a:t>is an income tax obligation arising from a temporary difference between book expenses and tax deductions that is recorded on the balance sheet and will be paid in a future accounting period</a:t>
            </a:r>
            <a:r>
              <a:rPr lang="en-US" sz="975" dirty="0" smtClean="0">
                <a:latin typeface="Trebuchet MS" panose="020B0603020202020204" pitchFamily="34" charset="0"/>
              </a:rPr>
              <a:t>.</a:t>
            </a:r>
          </a:p>
          <a:p>
            <a:pPr marL="357188" lvl="1" indent="-357188">
              <a:buFont typeface="+mj-lt"/>
              <a:buAutoNum type="alphaLcPeriod"/>
            </a:pPr>
            <a:r>
              <a:rPr lang="en-US" sz="975" dirty="0" smtClean="0">
                <a:latin typeface="Trebuchet MS" panose="020B0603020202020204" pitchFamily="34" charset="0"/>
              </a:rPr>
              <a:t>For </a:t>
            </a:r>
            <a:r>
              <a:rPr lang="en-US" sz="975" dirty="0" smtClean="0">
                <a:solidFill>
                  <a:srgbClr val="EF7625"/>
                </a:solidFill>
                <a:latin typeface="Trebuchet MS" panose="020B0603020202020204" pitchFamily="34" charset="0"/>
              </a:rPr>
              <a:t>additional items </a:t>
            </a:r>
            <a:r>
              <a:rPr lang="en-US" sz="975" dirty="0" smtClean="0">
                <a:latin typeface="Trebuchet MS" panose="020B0603020202020204" pitchFamily="34" charset="0"/>
              </a:rPr>
              <a:t>separate line item can be inserted </a:t>
            </a:r>
          </a:p>
          <a:p>
            <a:pPr marL="357188" lvl="1" indent="-357188">
              <a:buFont typeface="+mj-lt"/>
              <a:buAutoNum type="alphaLcPeriod"/>
            </a:pPr>
            <a:r>
              <a:rPr lang="en-US" sz="975" dirty="0" smtClean="0">
                <a:latin typeface="Trebuchet MS" panose="020B0603020202020204" pitchFamily="34" charset="0"/>
              </a:rPr>
              <a:t>No deferred tax on depreciation will arise if same rates are used</a:t>
            </a:r>
          </a:p>
          <a:p>
            <a:pPr marL="357188" lvl="1" indent="-357188">
              <a:buFont typeface="+mj-lt"/>
              <a:buAutoNum type="alphaLcPeriod"/>
            </a:pPr>
            <a:r>
              <a:rPr lang="en-US" sz="975" dirty="0" smtClean="0">
                <a:solidFill>
                  <a:srgbClr val="EF7625"/>
                </a:solidFill>
                <a:latin typeface="Trebuchet MS" panose="020B0603020202020204" pitchFamily="34" charset="0"/>
              </a:rPr>
              <a:t>Level IV are exempted from calculation and disclosure of Deferred Tax</a:t>
            </a:r>
            <a:r>
              <a:rPr lang="en-US" sz="975" dirty="0" smtClean="0">
                <a:solidFill>
                  <a:schemeClr val="accent4">
                    <a:lumMod val="60000"/>
                    <a:lumOff val="40000"/>
                  </a:schemeClr>
                </a:solidFill>
                <a:latin typeface="Trebuchet MS" panose="020B0603020202020204" pitchFamily="34" charset="0"/>
              </a:rPr>
              <a:t>.</a:t>
            </a:r>
            <a:r>
              <a:rPr lang="en-US" sz="975" dirty="0" smtClean="0">
                <a:latin typeface="Trebuchet MS" panose="020B0603020202020204" pitchFamily="34" charset="0"/>
              </a:rPr>
              <a:t> But applicable to L2 / L3. </a:t>
            </a:r>
            <a:endParaRPr lang="en-US" sz="975" dirty="0">
              <a:latin typeface="Trebuchet MS" panose="020B0603020202020204" pitchFamily="34" charset="0"/>
            </a:endParaRPr>
          </a:p>
          <a:p>
            <a:pPr marL="600075" lvl="1" indent="-257175">
              <a:buFont typeface="+mj-lt"/>
              <a:buAutoNum type="alphaLcPeriod"/>
            </a:pPr>
            <a:endParaRPr lang="en-US" sz="975" dirty="0">
              <a:latin typeface="Trebuchet MS" panose="020B0603020202020204" pitchFamily="34" charset="0"/>
            </a:endParaRPr>
          </a:p>
          <a:p>
            <a:pPr marL="600075" lvl="1" indent="-257175">
              <a:buFont typeface="+mj-lt"/>
              <a:buAutoNum type="alphaLcPeriod"/>
            </a:pPr>
            <a:endParaRPr lang="en-IN" sz="975" dirty="0">
              <a:latin typeface="Trebuchet MS" panose="020B0603020202020204" pitchFamily="34" charset="0"/>
            </a:endParaRPr>
          </a:p>
        </p:txBody>
      </p:sp>
    </p:spTree>
    <p:extLst>
      <p:ext uri="{BB962C8B-B14F-4D97-AF65-F5344CB8AC3E}">
        <p14:creationId xmlns:p14="http://schemas.microsoft.com/office/powerpoint/2010/main" val="24386659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610677"/>
            <a:ext cx="5557721" cy="883754"/>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932260" y="117005"/>
            <a:ext cx="4851779" cy="253916"/>
          </a:xfrm>
          <a:prstGeom prst="rect">
            <a:avLst/>
          </a:prstGeom>
          <a:noFill/>
        </p:spPr>
        <p:txBody>
          <a:bodyPr wrap="square" rtlCol="0">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 Other </a:t>
            </a:r>
            <a:r>
              <a:rPr lang="en-IN" sz="1050" b="1" u="sng" dirty="0">
                <a:latin typeface="Trebuchet MS" panose="020B0603020202020204" pitchFamily="34" charset="0"/>
              </a:rPr>
              <a:t>Long-term Liabilities:</a:t>
            </a:r>
          </a:p>
        </p:txBody>
      </p:sp>
    </p:spTree>
    <p:extLst>
      <p:ext uri="{BB962C8B-B14F-4D97-AF65-F5344CB8AC3E}">
        <p14:creationId xmlns:p14="http://schemas.microsoft.com/office/powerpoint/2010/main" val="2886199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56;p13">
            <a:extLst>
              <a:ext uri="{FF2B5EF4-FFF2-40B4-BE49-F238E27FC236}">
                <a16:creationId xmlns:a16="http://schemas.microsoft.com/office/drawing/2014/main" xmlns="" id="{5A37DEA5-7003-F015-E425-7FE84791AAFF}"/>
              </a:ext>
            </a:extLst>
          </p:cNvPr>
          <p:cNvSpPr txBox="1"/>
          <p:nvPr/>
        </p:nvSpPr>
        <p:spPr>
          <a:xfrm>
            <a:off x="365952" y="929898"/>
            <a:ext cx="8351845" cy="4062620"/>
          </a:xfrm>
          <a:prstGeom prst="rect">
            <a:avLst/>
          </a:prstGeom>
          <a:noFill/>
          <a:ln>
            <a:noFill/>
          </a:ln>
        </p:spPr>
        <p:txBody>
          <a:bodyPr spcFirstLastPara="1" wrap="square" lIns="91425" tIns="91425" rIns="91425" bIns="91425" anchor="t" anchorCtr="0">
            <a:spAutoFit/>
          </a:bodyPr>
          <a:lstStyle/>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Sole proprietorship</a:t>
            </a:r>
          </a:p>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Partnership </a:t>
            </a:r>
          </a:p>
          <a:p>
            <a:pPr marL="898525" lvl="3" indent="-271463">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Registered </a:t>
            </a:r>
          </a:p>
          <a:p>
            <a:pPr marL="898525" lvl="3" indent="-271463">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Unregistered </a:t>
            </a:r>
          </a:p>
          <a:p>
            <a:pPr marL="457200" lvl="3" indent="-457200" defTabSz="898525">
              <a:buClr>
                <a:schemeClr val="bg1"/>
              </a:buClr>
              <a:buFont typeface="+mj-lt"/>
              <a:buAutoNum type="arabicPeriod" startAt="3"/>
            </a:pPr>
            <a:r>
              <a:rPr lang="en-GB" dirty="0" smtClean="0">
                <a:solidFill>
                  <a:schemeClr val="bg1"/>
                </a:solidFill>
                <a:latin typeface="Outfit"/>
                <a:ea typeface="Outfit"/>
                <a:cs typeface="Outfit"/>
                <a:sym typeface="Outfit"/>
              </a:rPr>
              <a:t>LLP</a:t>
            </a:r>
          </a:p>
          <a:p>
            <a:pPr marL="457200" lvl="3" indent="-457200" defTabSz="898525">
              <a:buClr>
                <a:schemeClr val="bg1"/>
              </a:buClr>
              <a:buAutoNum type="arabicPeriod" startAt="3"/>
            </a:pPr>
            <a:r>
              <a:rPr lang="en-GB" dirty="0" smtClean="0">
                <a:solidFill>
                  <a:schemeClr val="bg1"/>
                </a:solidFill>
                <a:latin typeface="Outfit"/>
                <a:ea typeface="Outfit"/>
                <a:cs typeface="Outfit"/>
                <a:sym typeface="Outfit"/>
              </a:rPr>
              <a:t>Trust (Registered or Unregistered)</a:t>
            </a:r>
          </a:p>
          <a:p>
            <a:pPr marL="898525" lvl="6" indent="-271463" defTabSz="898525">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Private </a:t>
            </a:r>
          </a:p>
          <a:p>
            <a:pPr marL="898525" lvl="6" indent="-271463" defTabSz="898525">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Public </a:t>
            </a:r>
          </a:p>
          <a:p>
            <a:pPr marL="449263" lvl="6" indent="-449263" defTabSz="898525">
              <a:buClr>
                <a:schemeClr val="bg1"/>
              </a:buClr>
              <a:buFont typeface="+mj-lt"/>
              <a:buAutoNum type="arabicPeriod" startAt="5"/>
            </a:pPr>
            <a:r>
              <a:rPr lang="en-GB" dirty="0" smtClean="0">
                <a:solidFill>
                  <a:schemeClr val="bg1"/>
                </a:solidFill>
                <a:latin typeface="Outfit"/>
                <a:ea typeface="Outfit"/>
                <a:cs typeface="Outfit"/>
                <a:sym typeface="Outfit"/>
              </a:rPr>
              <a:t>HUF</a:t>
            </a:r>
          </a:p>
          <a:p>
            <a:pPr marL="449263" lvl="6" indent="-449263" defTabSz="898525">
              <a:buClr>
                <a:schemeClr val="bg1"/>
              </a:buClr>
              <a:buAutoNum type="arabicPeriod" startAt="5"/>
            </a:pPr>
            <a:r>
              <a:rPr lang="en-GB" dirty="0" smtClean="0">
                <a:solidFill>
                  <a:schemeClr val="bg1"/>
                </a:solidFill>
                <a:latin typeface="Outfit"/>
                <a:ea typeface="Outfit"/>
                <a:cs typeface="Outfit"/>
                <a:sym typeface="Outfit"/>
              </a:rPr>
              <a:t>AOP (Partnership not covered above / BOI / </a:t>
            </a:r>
            <a:r>
              <a:rPr lang="en-GB" dirty="0" smtClean="0">
                <a:solidFill>
                  <a:srgbClr val="EF7625"/>
                </a:solidFill>
                <a:latin typeface="Outfit"/>
                <a:ea typeface="Outfit"/>
                <a:cs typeface="Outfit"/>
                <a:sym typeface="Outfit"/>
              </a:rPr>
              <a:t>Resident welfare Association</a:t>
            </a:r>
            <a:r>
              <a:rPr lang="en-GB" dirty="0" smtClean="0">
                <a:solidFill>
                  <a:schemeClr val="bg1"/>
                </a:solidFill>
                <a:latin typeface="Outfit"/>
                <a:ea typeface="Outfit"/>
                <a:cs typeface="Outfit"/>
                <a:sym typeface="Outfit"/>
              </a:rPr>
              <a:t>)</a:t>
            </a:r>
          </a:p>
          <a:p>
            <a:pPr marL="449263" lvl="6" indent="-449263" defTabSz="898525">
              <a:buClr>
                <a:schemeClr val="bg1"/>
              </a:buClr>
              <a:buAutoNum type="arabicPeriod" startAt="5"/>
            </a:pPr>
            <a:r>
              <a:rPr lang="en-GB" dirty="0" smtClean="0">
                <a:solidFill>
                  <a:schemeClr val="bg1"/>
                </a:solidFill>
                <a:latin typeface="Outfit"/>
                <a:ea typeface="Outfit"/>
                <a:cs typeface="Outfit"/>
                <a:sym typeface="Outfit"/>
              </a:rPr>
              <a:t>Societies – Registered under any law</a:t>
            </a:r>
          </a:p>
          <a:p>
            <a:pPr marL="449263" lvl="6" indent="-449263" defTabSz="898525">
              <a:buClr>
                <a:schemeClr val="bg1"/>
              </a:buClr>
              <a:buAutoNum type="arabicPeriod" startAt="5"/>
            </a:pPr>
            <a:r>
              <a:rPr lang="en-GB" dirty="0" smtClean="0">
                <a:solidFill>
                  <a:schemeClr val="bg1"/>
                </a:solidFill>
                <a:latin typeface="Outfit"/>
                <a:ea typeface="Outfit"/>
                <a:cs typeface="Outfit"/>
                <a:sym typeface="Outfit"/>
              </a:rPr>
              <a:t>Statutory Corporation / Autonomous bodies / Authorities – other than who have prescribed its own formats</a:t>
            </a:r>
          </a:p>
          <a:p>
            <a:pPr marL="449263" lvl="6" indent="-449263" defTabSz="898525">
              <a:buClr>
                <a:schemeClr val="bg1"/>
              </a:buClr>
              <a:buAutoNum type="arabicPeriod" startAt="5"/>
            </a:pPr>
            <a:r>
              <a:rPr lang="en-GB" dirty="0" smtClean="0">
                <a:solidFill>
                  <a:schemeClr val="bg1"/>
                </a:solidFill>
                <a:latin typeface="Outfit"/>
                <a:ea typeface="Outfit"/>
                <a:cs typeface="Outfit"/>
                <a:sym typeface="Outfit"/>
              </a:rPr>
              <a:t>Other Organisation : Engaged in business or profession | </a:t>
            </a:r>
            <a:r>
              <a:rPr lang="en-GB" dirty="0" smtClean="0">
                <a:solidFill>
                  <a:srgbClr val="EF7625"/>
                </a:solidFill>
                <a:latin typeface="Outfit"/>
                <a:ea typeface="Outfit"/>
                <a:cs typeface="Outfit"/>
                <a:sym typeface="Outfit"/>
              </a:rPr>
              <a:t>even partially then applicable to whole </a:t>
            </a:r>
          </a:p>
          <a:p>
            <a:pPr marL="449263" lvl="6" indent="-449263" defTabSz="898525">
              <a:buClr>
                <a:schemeClr val="bg1"/>
              </a:buClr>
              <a:buAutoNum type="arabicPeriod" startAt="5"/>
            </a:pPr>
            <a:r>
              <a:rPr lang="en-GB" dirty="0" smtClean="0">
                <a:solidFill>
                  <a:srgbClr val="EF7625"/>
                </a:solidFill>
                <a:latin typeface="Outfit"/>
                <a:ea typeface="Outfit"/>
                <a:cs typeface="Outfit"/>
                <a:sym typeface="Outfit"/>
              </a:rPr>
              <a:t>Exceptions : </a:t>
            </a:r>
            <a:r>
              <a:rPr lang="en-GB" dirty="0" smtClean="0">
                <a:solidFill>
                  <a:schemeClr val="bg1"/>
                </a:solidFill>
                <a:latin typeface="Outfit"/>
                <a:ea typeface="Outfit"/>
                <a:cs typeface="Outfit"/>
                <a:sym typeface="Outfit"/>
              </a:rPr>
              <a:t>Formats or principles are prescribed</a:t>
            </a:r>
            <a:endParaRPr lang="en-GB" dirty="0">
              <a:solidFill>
                <a:schemeClr val="bg1"/>
              </a:solidFill>
              <a:latin typeface="Outfit"/>
              <a:ea typeface="Outfit"/>
              <a:cs typeface="Outfit"/>
              <a:sym typeface="Outfit"/>
            </a:endParaRPr>
          </a:p>
          <a:p>
            <a:pPr marL="898525" lvl="6" indent="-271463" defTabSz="898525">
              <a:buClr>
                <a:schemeClr val="bg1"/>
              </a:buClr>
              <a:buFont typeface="Arial" panose="020B0604020202020204" pitchFamily="34" charset="0"/>
              <a:buChar char="•"/>
            </a:pPr>
            <a:r>
              <a:rPr lang="en-GB" dirty="0" smtClean="0">
                <a:solidFill>
                  <a:srgbClr val="EF7625"/>
                </a:solidFill>
                <a:latin typeface="Outfit"/>
                <a:ea typeface="Outfit"/>
                <a:cs typeface="Outfit"/>
                <a:sym typeface="Outfit"/>
              </a:rPr>
              <a:t>Charitable </a:t>
            </a:r>
            <a:r>
              <a:rPr lang="en-GB" dirty="0">
                <a:solidFill>
                  <a:srgbClr val="EF7625"/>
                </a:solidFill>
                <a:latin typeface="Outfit"/>
                <a:ea typeface="Outfit"/>
                <a:cs typeface="Outfit"/>
                <a:sym typeface="Outfit"/>
              </a:rPr>
              <a:t>Trust</a:t>
            </a:r>
            <a:r>
              <a:rPr lang="en-GB" dirty="0">
                <a:solidFill>
                  <a:schemeClr val="bg1"/>
                </a:solidFill>
                <a:latin typeface="Outfit"/>
                <a:ea typeface="Outfit"/>
                <a:cs typeface="Outfit"/>
                <a:sym typeface="Outfit"/>
              </a:rPr>
              <a:t>, does not fall in the commercial, industrial or business activities (wholly</a:t>
            </a:r>
            <a:r>
              <a:rPr lang="en-GB" dirty="0" smtClean="0">
                <a:solidFill>
                  <a:schemeClr val="bg1"/>
                </a:solidFill>
                <a:latin typeface="Outfit"/>
                <a:ea typeface="Outfit"/>
                <a:cs typeface="Outfit"/>
                <a:sym typeface="Outfit"/>
              </a:rPr>
              <a:t>)</a:t>
            </a:r>
          </a:p>
          <a:p>
            <a:pPr marL="898525" lvl="6" indent="-271463" defTabSz="898525">
              <a:buClr>
                <a:schemeClr val="bg1"/>
              </a:buClr>
              <a:buFont typeface="Arial" panose="020B0604020202020204" pitchFamily="34" charset="0"/>
              <a:buChar char="•"/>
            </a:pPr>
            <a:r>
              <a:rPr lang="en-GB" dirty="0" err="1" smtClean="0">
                <a:solidFill>
                  <a:schemeClr val="bg1"/>
                </a:solidFill>
                <a:latin typeface="Outfit"/>
                <a:ea typeface="Outfit"/>
                <a:cs typeface="Outfit"/>
                <a:sym typeface="Outfit"/>
              </a:rPr>
              <a:t>Maharastra</a:t>
            </a:r>
            <a:r>
              <a:rPr lang="en-GB" dirty="0" smtClean="0">
                <a:solidFill>
                  <a:schemeClr val="bg1"/>
                </a:solidFill>
                <a:latin typeface="Outfit"/>
                <a:ea typeface="Outfit"/>
                <a:cs typeface="Outfit"/>
                <a:sym typeface="Outfit"/>
              </a:rPr>
              <a:t> Trust Act </a:t>
            </a:r>
            <a:r>
              <a:rPr lang="en-GB" dirty="0" err="1" smtClean="0">
                <a:solidFill>
                  <a:schemeClr val="bg1"/>
                </a:solidFill>
                <a:latin typeface="Outfit"/>
                <a:ea typeface="Outfit"/>
                <a:cs typeface="Outfit"/>
                <a:sym typeface="Outfit"/>
              </a:rPr>
              <a:t>etc</a:t>
            </a:r>
            <a:r>
              <a:rPr lang="en-GB" dirty="0" smtClean="0">
                <a:solidFill>
                  <a:schemeClr val="bg1"/>
                </a:solidFill>
                <a:latin typeface="Outfit"/>
                <a:ea typeface="Outfit"/>
                <a:cs typeface="Outfit"/>
                <a:sym typeface="Outfit"/>
              </a:rPr>
              <a:t> </a:t>
            </a:r>
            <a:endParaRPr lang="en-GB" dirty="0">
              <a:solidFill>
                <a:schemeClr val="bg1"/>
              </a:solidFill>
              <a:latin typeface="Outfit"/>
              <a:ea typeface="Outfit"/>
              <a:cs typeface="Outfit"/>
              <a:sym typeface="Outfit"/>
            </a:endParaRPr>
          </a:p>
          <a:p>
            <a:pPr marL="0" lvl="0" indent="0" rtl="0">
              <a:spcBef>
                <a:spcPts val="0"/>
              </a:spcBef>
              <a:spcAft>
                <a:spcPts val="0"/>
              </a:spcAft>
              <a:buNone/>
            </a:pPr>
            <a:endParaRPr dirty="0">
              <a:solidFill>
                <a:schemeClr val="bg1"/>
              </a:solidFill>
            </a:endParaRPr>
          </a:p>
        </p:txBody>
      </p:sp>
      <p:sp>
        <p:nvSpPr>
          <p:cNvPr id="6"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851750"/>
          </a:xfrm>
        </p:spPr>
        <p:txBody>
          <a:bodyPr>
            <a:normAutofit fontScale="90000"/>
          </a:bodyPr>
          <a:lstStyle/>
          <a:p>
            <a:r>
              <a:rPr lang="en-US" dirty="0" smtClean="0"/>
              <a:t>Entities </a:t>
            </a:r>
            <a:endParaRPr lang="en-US" dirty="0"/>
          </a:p>
        </p:txBody>
      </p:sp>
    </p:spTree>
    <p:extLst>
      <p:ext uri="{BB962C8B-B14F-4D97-AF65-F5344CB8AC3E}">
        <p14:creationId xmlns:p14="http://schemas.microsoft.com/office/powerpoint/2010/main" val="4744259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42975" y="670297"/>
            <a:ext cx="7275910" cy="187857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42975" y="241268"/>
            <a:ext cx="4482010" cy="253916"/>
          </a:xfrm>
          <a:prstGeom prst="rect">
            <a:avLst/>
          </a:prstGeom>
        </p:spPr>
        <p:txBody>
          <a:bodyPr wrap="square">
            <a:spAutoFit/>
          </a:bodyPr>
          <a:lstStyle/>
          <a:p>
            <a:r>
              <a:rPr lang="en-IN" sz="1050" b="1" u="sng" dirty="0">
                <a:latin typeface="Trebuchet MS" panose="020B0603020202020204" pitchFamily="34" charset="0"/>
              </a:rPr>
              <a:t>Format of Notes to </a:t>
            </a:r>
            <a:r>
              <a:rPr lang="en-IN" sz="1050" b="1" u="sng" dirty="0" smtClean="0">
                <a:latin typeface="Trebuchet MS" panose="020B0603020202020204" pitchFamily="34" charset="0"/>
              </a:rPr>
              <a:t>accounts : Provisions</a:t>
            </a:r>
            <a:endParaRPr lang="en-IN" sz="1050" b="1" u="sng" dirty="0">
              <a:latin typeface="Trebuchet MS" panose="020B0603020202020204" pitchFamily="34" charset="0"/>
            </a:endParaRPr>
          </a:p>
        </p:txBody>
      </p:sp>
      <p:sp>
        <p:nvSpPr>
          <p:cNvPr id="6" name="TextBox 5"/>
          <p:cNvSpPr txBox="1"/>
          <p:nvPr/>
        </p:nvSpPr>
        <p:spPr>
          <a:xfrm>
            <a:off x="942975" y="2789009"/>
            <a:ext cx="7275910" cy="1754326"/>
          </a:xfrm>
          <a:prstGeom prst="rect">
            <a:avLst/>
          </a:prstGeom>
          <a:noFill/>
        </p:spPr>
        <p:txBody>
          <a:bodyPr wrap="square" rtlCol="0">
            <a:spAutoFit/>
          </a:bodyPr>
          <a:lstStyle/>
          <a:p>
            <a:r>
              <a:rPr lang="en-IN" sz="1050" b="1" u="sng" dirty="0" smtClean="0">
                <a:latin typeface="Trebuchet MS" panose="020B0603020202020204" pitchFamily="34" charset="0"/>
              </a:rPr>
              <a:t>Key Points:</a:t>
            </a:r>
            <a:endParaRPr lang="en-IN" sz="1050" dirty="0"/>
          </a:p>
          <a:p>
            <a:pPr marL="214313" indent="-214313">
              <a:buFont typeface="Arial" panose="020B0604020202020204" pitchFamily="34" charset="0"/>
              <a:buChar char="•"/>
            </a:pPr>
            <a:r>
              <a:rPr lang="en-US" sz="975" dirty="0" smtClean="0">
                <a:solidFill>
                  <a:srgbClr val="EF7625"/>
                </a:solidFill>
                <a:latin typeface="Trebuchet MS" panose="020B0603020202020204" pitchFamily="34" charset="0"/>
              </a:rPr>
              <a:t>Gratuity </a:t>
            </a:r>
            <a:r>
              <a:rPr lang="en-US" sz="975" dirty="0" smtClean="0">
                <a:latin typeface="Trebuchet MS" panose="020B0603020202020204" pitchFamily="34" charset="0"/>
              </a:rPr>
              <a:t>: Exemption given for L2, L3 and L4 based on more than 50 employees and less than 50 employees. </a:t>
            </a:r>
          </a:p>
          <a:p>
            <a:pPr marL="214313" indent="-214313">
              <a:buFont typeface="Arial" panose="020B0604020202020204" pitchFamily="34" charset="0"/>
              <a:buChar char="•"/>
            </a:pPr>
            <a:r>
              <a:rPr lang="en-US" sz="975" dirty="0" smtClean="0">
                <a:latin typeface="Trebuchet MS" panose="020B0603020202020204" pitchFamily="34" charset="0"/>
              </a:rPr>
              <a:t>L2, L3 with less than 50 employees and L4, to calculate gratuity and other long term benefit and account for liability based on a rational method like end of the year liability. In such case it has to disclosed in short term. </a:t>
            </a:r>
          </a:p>
          <a:p>
            <a:pPr marL="214313" lvl="5" indent="-214313">
              <a:buFont typeface="Arial" panose="020B0604020202020204" pitchFamily="34" charset="0"/>
              <a:buChar char="•"/>
            </a:pPr>
            <a:endParaRPr lang="en-US" sz="975" dirty="0" smtClean="0">
              <a:latin typeface="Trebuchet MS" panose="020B0603020202020204" pitchFamily="34" charset="0"/>
            </a:endParaRPr>
          </a:p>
          <a:p>
            <a:pPr marL="214313" indent="-214313">
              <a:buFont typeface="Arial" panose="020B0604020202020204" pitchFamily="34" charset="0"/>
              <a:buChar char="•"/>
            </a:pPr>
            <a:r>
              <a:rPr lang="en-US" sz="975" b="1" dirty="0" smtClean="0">
                <a:solidFill>
                  <a:srgbClr val="EF7625"/>
                </a:solidFill>
                <a:latin typeface="Trebuchet MS" panose="020B0603020202020204" pitchFamily="34" charset="0"/>
              </a:rPr>
              <a:t>Tax Provisions:</a:t>
            </a:r>
            <a:r>
              <a:rPr lang="en-US" sz="975" dirty="0" smtClean="0">
                <a:solidFill>
                  <a:srgbClr val="EF7625"/>
                </a:solidFill>
                <a:latin typeface="Trebuchet MS" panose="020B0603020202020204" pitchFamily="34" charset="0"/>
              </a:rPr>
              <a:t> Offset of Tax Liability and Assets of different year</a:t>
            </a:r>
            <a:r>
              <a:rPr lang="en-US" sz="975" dirty="0" smtClean="0">
                <a:latin typeface="Trebuchet MS" panose="020B0603020202020204" pitchFamily="34" charset="0"/>
              </a:rPr>
              <a:t>: Tax provision has to be evaluated on a year to year basis. Tax provision where there is aggregate liability for certain years should be shown under liability side net of advance tax and for the year and where there is net refund then should be shown on asset side. Para 27 and Para 28. This is a common mistake. This is based on the principle that the entity do not have right to offset the one year tax with the other years.   </a:t>
            </a:r>
            <a:endParaRPr lang="en-IN" sz="975" dirty="0">
              <a:latin typeface="Trebuchet MS" panose="020B0603020202020204" pitchFamily="34" charset="0"/>
            </a:endParaRPr>
          </a:p>
          <a:p>
            <a:endParaRPr lang="en-IN" sz="975" dirty="0">
              <a:latin typeface="Trebuchet MS" panose="020B0603020202020204" pitchFamily="34" charset="0"/>
            </a:endParaRPr>
          </a:p>
        </p:txBody>
      </p:sp>
    </p:spTree>
    <p:extLst>
      <p:ext uri="{BB962C8B-B14F-4D97-AF65-F5344CB8AC3E}">
        <p14:creationId xmlns:p14="http://schemas.microsoft.com/office/powerpoint/2010/main" val="1911617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42975" y="763801"/>
            <a:ext cx="7297342" cy="187142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42974" y="354768"/>
            <a:ext cx="3396854" cy="346249"/>
          </a:xfrm>
          <a:prstGeom prst="rect">
            <a:avLst/>
          </a:prstGeom>
        </p:spPr>
        <p:txBody>
          <a:bodyPr wrap="square">
            <a:spAutoFit/>
          </a:bodyPr>
          <a:lstStyle/>
          <a:p>
            <a:r>
              <a:rPr lang="en-IN" sz="1650" b="1" u="sng" dirty="0">
                <a:latin typeface="Trebuchet MS" panose="020B0603020202020204" pitchFamily="34" charset="0"/>
              </a:rPr>
              <a:t>Format for Current liabilities:</a:t>
            </a:r>
          </a:p>
        </p:txBody>
      </p:sp>
    </p:spTree>
    <p:extLst>
      <p:ext uri="{BB962C8B-B14F-4D97-AF65-F5344CB8AC3E}">
        <p14:creationId xmlns:p14="http://schemas.microsoft.com/office/powerpoint/2010/main" val="13226695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781115"/>
            <a:ext cx="7491821" cy="735714"/>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59" y="386087"/>
            <a:ext cx="3921919" cy="253916"/>
          </a:xfrm>
          <a:prstGeom prst="rect">
            <a:avLst/>
          </a:prstGeom>
        </p:spPr>
        <p:txBody>
          <a:bodyPr wrap="square">
            <a:spAutoFit/>
          </a:bodyPr>
          <a:lstStyle/>
          <a:p>
            <a:r>
              <a:rPr lang="en-IN" sz="1050" b="1" u="sng" dirty="0">
                <a:latin typeface="Trebuchet MS" panose="020B0603020202020204" pitchFamily="34" charset="0"/>
              </a:rPr>
              <a:t>Format of Notes to account to Trade Payable:</a:t>
            </a:r>
          </a:p>
        </p:txBody>
      </p:sp>
      <p:sp>
        <p:nvSpPr>
          <p:cNvPr id="4" name="TextBox 3"/>
          <p:cNvSpPr txBox="1"/>
          <p:nvPr/>
        </p:nvSpPr>
        <p:spPr>
          <a:xfrm>
            <a:off x="913387" y="1657941"/>
            <a:ext cx="7881582" cy="276999"/>
          </a:xfrm>
          <a:prstGeom prst="rect">
            <a:avLst/>
          </a:prstGeom>
          <a:noFill/>
        </p:spPr>
        <p:txBody>
          <a:bodyPr wrap="square" rtlCol="0">
            <a:spAutoFit/>
          </a:bodyPr>
          <a:lstStyle/>
          <a:p>
            <a:pPr marL="214313" indent="-214313">
              <a:buFont typeface="Arial" panose="020B0604020202020204" pitchFamily="34" charset="0"/>
              <a:buChar char="•"/>
            </a:pPr>
            <a:r>
              <a:rPr lang="en-IN" sz="1200" u="sng" dirty="0">
                <a:latin typeface="Trebuchet MS" panose="020B0603020202020204" pitchFamily="34" charset="0"/>
              </a:rPr>
              <a:t>Disclosures requirement for outstanding amount to MSME:-</a:t>
            </a:r>
          </a:p>
        </p:txBody>
      </p:sp>
      <p:pic>
        <p:nvPicPr>
          <p:cNvPr id="5" name="Picture 4"/>
          <p:cNvPicPr>
            <a:picLocks noChangeAspect="1"/>
          </p:cNvPicPr>
          <p:nvPr/>
        </p:nvPicPr>
        <p:blipFill>
          <a:blip r:embed="rId3"/>
          <a:stretch>
            <a:fillRect/>
          </a:stretch>
        </p:blipFill>
        <p:spPr>
          <a:xfrm>
            <a:off x="913387" y="1934940"/>
            <a:ext cx="7491821" cy="1589297"/>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820397" y="3766641"/>
            <a:ext cx="7216258" cy="746358"/>
          </a:xfrm>
          <a:prstGeom prst="rect">
            <a:avLst/>
          </a:prstGeom>
          <a:noFill/>
        </p:spPr>
        <p:txBody>
          <a:bodyPr wrap="square" rtlCol="0">
            <a:spAutoFit/>
          </a:bodyPr>
          <a:lstStyle/>
          <a:p>
            <a:r>
              <a:rPr lang="en-IN" sz="1100" b="1" u="sng" dirty="0">
                <a:latin typeface="Trebuchet MS" panose="020B0603020202020204" pitchFamily="34" charset="0"/>
              </a:rPr>
              <a:t>Key Points:</a:t>
            </a:r>
            <a:endParaRPr lang="en-IN" sz="1100" dirty="0"/>
          </a:p>
          <a:p>
            <a:pPr marL="214313" indent="-214313">
              <a:buFont typeface="Arial" panose="020B0604020202020204" pitchFamily="34" charset="0"/>
              <a:buChar char="•"/>
            </a:pPr>
            <a:r>
              <a:rPr lang="en-US" sz="1050" dirty="0" smtClean="0">
                <a:solidFill>
                  <a:srgbClr val="EF7625"/>
                </a:solidFill>
                <a:latin typeface="Trebuchet MS" panose="020B0603020202020204" pitchFamily="34" charset="0"/>
              </a:rPr>
              <a:t>Ageing </a:t>
            </a:r>
            <a:r>
              <a:rPr lang="en-US" sz="1050" dirty="0" smtClean="0">
                <a:latin typeface="Trebuchet MS" panose="020B0603020202020204" pitchFamily="34" charset="0"/>
              </a:rPr>
              <a:t>is not mandated. </a:t>
            </a:r>
          </a:p>
          <a:p>
            <a:pPr marL="214313" indent="-214313">
              <a:buFont typeface="Arial" panose="020B0604020202020204" pitchFamily="34" charset="0"/>
              <a:buChar char="•"/>
            </a:pPr>
            <a:r>
              <a:rPr lang="en-US" sz="1050" dirty="0" smtClean="0">
                <a:latin typeface="Trebuchet MS" panose="020B0603020202020204" pitchFamily="34" charset="0"/>
              </a:rPr>
              <a:t>Applicable even if reporting entity is MSME </a:t>
            </a:r>
          </a:p>
          <a:p>
            <a:pPr marL="214313" indent="-214313">
              <a:buFont typeface="Arial" panose="020B0604020202020204" pitchFamily="34" charset="0"/>
              <a:buChar char="•"/>
            </a:pPr>
            <a:endParaRPr lang="en-US" sz="1050" dirty="0" smtClean="0">
              <a:latin typeface="Trebuchet MS" panose="020B0603020202020204" pitchFamily="34" charset="0"/>
            </a:endParaRPr>
          </a:p>
        </p:txBody>
      </p:sp>
    </p:spTree>
    <p:extLst>
      <p:ext uri="{BB962C8B-B14F-4D97-AF65-F5344CB8AC3E}">
        <p14:creationId xmlns:p14="http://schemas.microsoft.com/office/powerpoint/2010/main" val="37886666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80278" y="878140"/>
            <a:ext cx="7216258" cy="1585715"/>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880277" y="478209"/>
            <a:ext cx="4638270" cy="253916"/>
          </a:xfrm>
          <a:prstGeom prst="rect">
            <a:avLst/>
          </a:prstGeom>
        </p:spPr>
        <p:txBody>
          <a:bodyPr wrap="square">
            <a:spAutoFit/>
          </a:bodyPr>
          <a:lstStyle/>
          <a:p>
            <a:r>
              <a:rPr lang="en-IN" sz="1050" b="1" u="sng" dirty="0">
                <a:latin typeface="Trebuchet MS" panose="020B0603020202020204" pitchFamily="34" charset="0"/>
              </a:rPr>
              <a:t>Format of Notes to account to Other current liabilities:</a:t>
            </a:r>
          </a:p>
        </p:txBody>
      </p:sp>
      <p:sp>
        <p:nvSpPr>
          <p:cNvPr id="4" name="TextBox 3"/>
          <p:cNvSpPr txBox="1"/>
          <p:nvPr/>
        </p:nvSpPr>
        <p:spPr>
          <a:xfrm>
            <a:off x="880278" y="2763671"/>
            <a:ext cx="7216258" cy="584775"/>
          </a:xfrm>
          <a:prstGeom prst="rect">
            <a:avLst/>
          </a:prstGeom>
          <a:noFill/>
        </p:spPr>
        <p:txBody>
          <a:bodyPr wrap="square" rtlCol="0">
            <a:spAutoFit/>
          </a:bodyPr>
          <a:lstStyle/>
          <a:p>
            <a:r>
              <a:rPr lang="en-IN" sz="1100" b="1" u="sng" dirty="0">
                <a:latin typeface="Trebuchet MS" panose="020B0603020202020204" pitchFamily="34" charset="0"/>
              </a:rPr>
              <a:t>Key Points:</a:t>
            </a:r>
            <a:endParaRPr lang="en-IN" sz="1100" dirty="0"/>
          </a:p>
          <a:p>
            <a:pPr marL="214313" indent="-214313">
              <a:buFont typeface="Arial" panose="020B0604020202020204" pitchFamily="34" charset="0"/>
              <a:buChar char="•"/>
            </a:pPr>
            <a:r>
              <a:rPr lang="en-US" sz="1050" dirty="0" smtClean="0">
                <a:solidFill>
                  <a:srgbClr val="EF7625"/>
                </a:solidFill>
                <a:latin typeface="Trebuchet MS" panose="020B0603020202020204" pitchFamily="34" charset="0"/>
              </a:rPr>
              <a:t>Current Maturities</a:t>
            </a:r>
            <a:r>
              <a:rPr lang="en-US" sz="1050" dirty="0" smtClean="0">
                <a:latin typeface="Trebuchet MS" panose="020B0603020202020204" pitchFamily="34" charset="0"/>
              </a:rPr>
              <a:t> are to disclosed under the heading Short Term Borrowings </a:t>
            </a:r>
          </a:p>
          <a:p>
            <a:pPr marL="214313" indent="-214313">
              <a:buFont typeface="Arial" panose="020B0604020202020204" pitchFamily="34" charset="0"/>
              <a:buChar char="•"/>
            </a:pPr>
            <a:endParaRPr lang="en-US" sz="1050" dirty="0" smtClean="0">
              <a:latin typeface="Trebuchet MS" panose="020B0603020202020204" pitchFamily="34" charset="0"/>
            </a:endParaRPr>
          </a:p>
        </p:txBody>
      </p:sp>
    </p:spTree>
    <p:extLst>
      <p:ext uri="{BB962C8B-B14F-4D97-AF65-F5344CB8AC3E}">
        <p14:creationId xmlns:p14="http://schemas.microsoft.com/office/powerpoint/2010/main" val="40559524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0828" y="1007071"/>
            <a:ext cx="7820327" cy="2014286"/>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10828" y="590803"/>
            <a:ext cx="3257551" cy="346249"/>
          </a:xfrm>
          <a:prstGeom prst="rect">
            <a:avLst/>
          </a:prstGeom>
        </p:spPr>
        <p:txBody>
          <a:bodyPr wrap="square">
            <a:spAutoFit/>
          </a:bodyPr>
          <a:lstStyle/>
          <a:p>
            <a:r>
              <a:rPr lang="en-IN" sz="1650" b="1" u="sng" dirty="0">
                <a:latin typeface="Trebuchet MS" panose="020B0603020202020204" pitchFamily="34" charset="0"/>
              </a:rPr>
              <a:t>Format for Non Current Assets:</a:t>
            </a:r>
          </a:p>
        </p:txBody>
      </p:sp>
    </p:spTree>
    <p:extLst>
      <p:ext uri="{BB962C8B-B14F-4D97-AF65-F5344CB8AC3E}">
        <p14:creationId xmlns:p14="http://schemas.microsoft.com/office/powerpoint/2010/main" val="28989424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685800"/>
            <a:ext cx="7661672" cy="39219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60" y="312197"/>
            <a:ext cx="5272088" cy="253916"/>
          </a:xfrm>
          <a:prstGeom prst="rect">
            <a:avLst/>
          </a:prstGeom>
        </p:spPr>
        <p:txBody>
          <a:bodyPr wrap="square">
            <a:spAutoFit/>
          </a:bodyPr>
          <a:lstStyle/>
          <a:p>
            <a:r>
              <a:rPr lang="en-IN" sz="1050" b="1" u="sng" dirty="0">
                <a:latin typeface="Trebuchet MS" panose="020B0603020202020204" pitchFamily="34" charset="0"/>
              </a:rPr>
              <a:t>Format of Notes to Account to Property, Plant &amp; Equipment:</a:t>
            </a:r>
          </a:p>
        </p:txBody>
      </p:sp>
    </p:spTree>
    <p:extLst>
      <p:ext uri="{BB962C8B-B14F-4D97-AF65-F5344CB8AC3E}">
        <p14:creationId xmlns:p14="http://schemas.microsoft.com/office/powerpoint/2010/main" val="16528679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1" y="706993"/>
            <a:ext cx="7704534" cy="39114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60" y="286539"/>
            <a:ext cx="4800600" cy="253916"/>
          </a:xfrm>
          <a:prstGeom prst="rect">
            <a:avLst/>
          </a:prstGeom>
        </p:spPr>
        <p:txBody>
          <a:bodyPr wrap="square">
            <a:spAutoFit/>
          </a:bodyPr>
          <a:lstStyle/>
          <a:p>
            <a:r>
              <a:rPr lang="en-IN" sz="1050" b="1" u="sng" dirty="0">
                <a:latin typeface="Trebuchet MS" panose="020B0603020202020204" pitchFamily="34" charset="0"/>
              </a:rPr>
              <a:t>Format of Notes to Account to Intangible assets:</a:t>
            </a:r>
          </a:p>
        </p:txBody>
      </p:sp>
    </p:spTree>
    <p:extLst>
      <p:ext uri="{BB962C8B-B14F-4D97-AF65-F5344CB8AC3E}">
        <p14:creationId xmlns:p14="http://schemas.microsoft.com/office/powerpoint/2010/main" val="41110486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59" y="411449"/>
            <a:ext cx="7399699" cy="1007143"/>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932259" y="1550386"/>
            <a:ext cx="7399699" cy="3779240"/>
          </a:xfrm>
          <a:prstGeom prst="rect">
            <a:avLst/>
          </a:prstGeom>
          <a:noFill/>
        </p:spPr>
        <p:txBody>
          <a:bodyPr wrap="square" rtlCol="0">
            <a:spAutoFit/>
          </a:bodyPr>
          <a:lstStyle/>
          <a:p>
            <a:r>
              <a:rPr lang="en-IN" sz="1050" b="1" u="sng" dirty="0" smtClean="0">
                <a:latin typeface="Trebuchet MS" panose="020B0603020202020204" pitchFamily="34" charset="0"/>
              </a:rPr>
              <a:t>Key Points </a:t>
            </a:r>
            <a:r>
              <a:rPr lang="en-IN" sz="1050" b="1" u="sng" dirty="0">
                <a:latin typeface="Trebuchet MS" panose="020B0603020202020204" pitchFamily="34" charset="0"/>
              </a:rPr>
              <a:t>for PPE and Intangible </a:t>
            </a:r>
            <a:r>
              <a:rPr lang="en-IN" sz="1050" b="1" u="sng" dirty="0" smtClean="0">
                <a:latin typeface="Trebuchet MS" panose="020B0603020202020204" pitchFamily="34" charset="0"/>
              </a:rPr>
              <a:t>Assets</a:t>
            </a:r>
            <a:endParaRPr lang="en-IN" sz="1050" b="1" u="sng" dirty="0">
              <a:latin typeface="Trebuchet MS" panose="020B0603020202020204" pitchFamily="34" charset="0"/>
            </a:endParaRP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Asset class </a:t>
            </a:r>
            <a:r>
              <a:rPr lang="en-US" sz="975" dirty="0" smtClean="0">
                <a:latin typeface="Trebuchet MS" panose="020B0603020202020204" pitchFamily="34" charset="0"/>
              </a:rPr>
              <a:t>similar to that in corporates : Freehold Land, Buildings, P&amp;E, office </a:t>
            </a:r>
            <a:r>
              <a:rPr lang="en-US" sz="975" dirty="0" err="1" smtClean="0">
                <a:latin typeface="Trebuchet MS" panose="020B0603020202020204" pitchFamily="34" charset="0"/>
              </a:rPr>
              <a:t>Eq</a:t>
            </a:r>
            <a:r>
              <a:rPr lang="en-US" sz="975" dirty="0" smtClean="0">
                <a:latin typeface="Trebuchet MS" panose="020B0603020202020204" pitchFamily="34" charset="0"/>
              </a:rPr>
              <a:t>, F&amp;F, Vehicles, others</a:t>
            </a: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Intangibles Class</a:t>
            </a:r>
            <a:r>
              <a:rPr lang="en-US" sz="975" dirty="0" smtClean="0">
                <a:latin typeface="Trebuchet MS" panose="020B0603020202020204" pitchFamily="34" charset="0"/>
              </a:rPr>
              <a:t>: Goodwill, Brands/trademarks, Computer Software, Mastheads &amp; titles, Mining Right, copy right patent, Recipes, models, design, prototype, licensee &amp; Franchise, others  </a:t>
            </a:r>
            <a:endParaRPr lang="en-IN" sz="975" dirty="0" smtClean="0">
              <a:latin typeface="Trebuchet MS" panose="020B0603020202020204" pitchFamily="34" charset="0"/>
            </a:endParaRPr>
          </a:p>
          <a:p>
            <a:pPr marL="557213" lvl="1" indent="-214313">
              <a:lnSpc>
                <a:spcPts val="1400"/>
              </a:lnSpc>
              <a:buFont typeface="Arial" panose="020B0604020202020204" pitchFamily="34" charset="0"/>
              <a:buChar char="•"/>
            </a:pPr>
            <a:r>
              <a:rPr lang="en-IN" sz="975" dirty="0" smtClean="0">
                <a:solidFill>
                  <a:srgbClr val="EF7625"/>
                </a:solidFill>
                <a:latin typeface="Trebuchet MS" panose="020B0603020202020204" pitchFamily="34" charset="0"/>
              </a:rPr>
              <a:t>Assets </a:t>
            </a:r>
            <a:r>
              <a:rPr lang="en-IN" sz="975" dirty="0">
                <a:solidFill>
                  <a:srgbClr val="EF7625"/>
                </a:solidFill>
                <a:latin typeface="Trebuchet MS" panose="020B0603020202020204" pitchFamily="34" charset="0"/>
              </a:rPr>
              <a:t>under lease may be separately specified </a:t>
            </a:r>
            <a:r>
              <a:rPr lang="en-IN" sz="975" dirty="0">
                <a:latin typeface="Trebuchet MS" panose="020B0603020202020204" pitchFamily="34" charset="0"/>
              </a:rPr>
              <a:t>under each class of </a:t>
            </a:r>
            <a:r>
              <a:rPr lang="en-IN" sz="975" dirty="0" smtClean="0">
                <a:latin typeface="Trebuchet MS" panose="020B0603020202020204" pitchFamily="34" charset="0"/>
              </a:rPr>
              <a:t>asset</a:t>
            </a:r>
            <a:endParaRPr lang="en-IN" sz="975" dirty="0">
              <a:latin typeface="Trebuchet MS" panose="020B0603020202020204" pitchFamily="34" charset="0"/>
            </a:endParaRPr>
          </a:p>
          <a:p>
            <a:pPr marL="557213" lvl="1" indent="-214313">
              <a:lnSpc>
                <a:spcPts val="1400"/>
              </a:lnSpc>
              <a:buFont typeface="Arial" panose="020B0604020202020204" pitchFamily="34" charset="0"/>
              <a:buChar char="•"/>
            </a:pPr>
            <a:r>
              <a:rPr lang="en-US" sz="975" dirty="0">
                <a:latin typeface="Trebuchet MS" panose="020B0603020202020204" pitchFamily="34" charset="0"/>
              </a:rPr>
              <a:t>A reconciliation of the gross and net carrying amounts of each class of assets at the beginning and end of the reporting period showing additions, disposals acquisitions through business combinations, amount of change due to </a:t>
            </a:r>
            <a:r>
              <a:rPr lang="en-US" sz="975" dirty="0">
                <a:solidFill>
                  <a:srgbClr val="EF7625"/>
                </a:solidFill>
                <a:latin typeface="Trebuchet MS" panose="020B0603020202020204" pitchFamily="34" charset="0"/>
              </a:rPr>
              <a:t>revaluation</a:t>
            </a:r>
            <a:r>
              <a:rPr lang="en-US" sz="975" dirty="0">
                <a:latin typeface="Trebuchet MS" panose="020B0603020202020204" pitchFamily="34" charset="0"/>
              </a:rPr>
              <a:t> (if change is 10% or more in the aggregate of the net carrying of each class of PPE) and other adjustments and the related depreciation and impairment losses/reversals shall be disclosed </a:t>
            </a:r>
            <a:r>
              <a:rPr lang="en-US" sz="975" dirty="0" smtClean="0">
                <a:latin typeface="Trebuchet MS" panose="020B0603020202020204" pitchFamily="34" charset="0"/>
              </a:rPr>
              <a:t>separately</a:t>
            </a:r>
          </a:p>
          <a:p>
            <a:pPr marL="557213" lvl="1" indent="-214313">
              <a:lnSpc>
                <a:spcPts val="1400"/>
              </a:lnSpc>
              <a:buFont typeface="Arial" panose="020B0604020202020204" pitchFamily="34" charset="0"/>
              <a:buChar char="•"/>
            </a:pPr>
            <a:r>
              <a:rPr lang="en-US" sz="975" dirty="0" smtClean="0">
                <a:latin typeface="Trebuchet MS" panose="020B0603020202020204" pitchFamily="34" charset="0"/>
              </a:rPr>
              <a:t>AS 10 gives some exemption to L3 and L4, but basic disclosure are to be given. </a:t>
            </a:r>
          </a:p>
          <a:p>
            <a:pPr marL="557213" lvl="1" indent="-214313">
              <a:lnSpc>
                <a:spcPts val="1400"/>
              </a:lnSpc>
              <a:buFont typeface="Arial" panose="020B0604020202020204" pitchFamily="34" charset="0"/>
              <a:buChar char="•"/>
            </a:pPr>
            <a:r>
              <a:rPr lang="en-US" sz="975" dirty="0" smtClean="0">
                <a:latin typeface="Trebuchet MS" panose="020B0603020202020204" pitchFamily="34" charset="0"/>
              </a:rPr>
              <a:t>Restriction </a:t>
            </a:r>
            <a:r>
              <a:rPr lang="en-US" sz="975" dirty="0" smtClean="0">
                <a:solidFill>
                  <a:srgbClr val="EF7625"/>
                </a:solidFill>
                <a:latin typeface="Trebuchet MS" panose="020B0603020202020204" pitchFamily="34" charset="0"/>
              </a:rPr>
              <a:t>on Title </a:t>
            </a: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Pledge</a:t>
            </a:r>
            <a:r>
              <a:rPr lang="en-US" sz="975" dirty="0" smtClean="0">
                <a:latin typeface="Trebuchet MS" panose="020B0603020202020204" pitchFamily="34" charset="0"/>
              </a:rPr>
              <a:t> or securities</a:t>
            </a:r>
          </a:p>
          <a:p>
            <a:pPr marL="557213" lvl="1" indent="-214313">
              <a:lnSpc>
                <a:spcPts val="1400"/>
              </a:lnSpc>
              <a:buFont typeface="Arial" panose="020B0604020202020204" pitchFamily="34" charset="0"/>
              <a:buChar char="•"/>
            </a:pPr>
            <a:r>
              <a:rPr lang="en-US" sz="975" dirty="0" smtClean="0">
                <a:latin typeface="Trebuchet MS" panose="020B0603020202020204" pitchFamily="34" charset="0"/>
              </a:rPr>
              <a:t>Revaluation </a:t>
            </a: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Transfer to held for sale</a:t>
            </a: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Contractual commitments </a:t>
            </a:r>
            <a:r>
              <a:rPr lang="en-US" sz="975" dirty="0" smtClean="0">
                <a:latin typeface="Trebuchet MS" panose="020B0603020202020204" pitchFamily="34" charset="0"/>
              </a:rPr>
              <a:t>for the acquisition of assets.</a:t>
            </a:r>
          </a:p>
          <a:p>
            <a:pPr marL="557213" lvl="1" indent="-214313">
              <a:lnSpc>
                <a:spcPts val="1400"/>
              </a:lnSpc>
              <a:buFont typeface="Arial" panose="020B0604020202020204" pitchFamily="34" charset="0"/>
              <a:buChar char="•"/>
            </a:pPr>
            <a:r>
              <a:rPr lang="en-US" sz="975" dirty="0" smtClean="0">
                <a:latin typeface="Trebuchet MS" panose="020B0603020202020204" pitchFamily="34" charset="0"/>
              </a:rPr>
              <a:t>Amount </a:t>
            </a:r>
            <a:r>
              <a:rPr lang="en-US" sz="975" dirty="0" err="1" smtClean="0">
                <a:solidFill>
                  <a:srgbClr val="EF7625"/>
                </a:solidFill>
                <a:latin typeface="Trebuchet MS" panose="020B0603020202020204" pitchFamily="34" charset="0"/>
              </a:rPr>
              <a:t>capitalised</a:t>
            </a:r>
            <a:r>
              <a:rPr lang="en-US" sz="975" dirty="0" smtClean="0">
                <a:solidFill>
                  <a:srgbClr val="EF7625"/>
                </a:solidFill>
                <a:latin typeface="Trebuchet MS" panose="020B0603020202020204" pitchFamily="34" charset="0"/>
              </a:rPr>
              <a:t> </a:t>
            </a:r>
            <a:r>
              <a:rPr lang="en-US" sz="975" dirty="0" smtClean="0">
                <a:latin typeface="Trebuchet MS" panose="020B0603020202020204" pitchFamily="34" charset="0"/>
              </a:rPr>
              <a:t>in course of Construction</a:t>
            </a:r>
          </a:p>
          <a:p>
            <a:pPr marL="557213" lvl="1" indent="-214313">
              <a:lnSpc>
                <a:spcPts val="1400"/>
              </a:lnSpc>
              <a:buFont typeface="Arial" panose="020B0604020202020204" pitchFamily="34" charset="0"/>
              <a:buChar char="•"/>
            </a:pPr>
            <a:r>
              <a:rPr lang="en-US" sz="975" dirty="0" smtClean="0">
                <a:latin typeface="Trebuchet MS" panose="020B0603020202020204" pitchFamily="34" charset="0"/>
              </a:rPr>
              <a:t>Details about </a:t>
            </a:r>
            <a:r>
              <a:rPr lang="en-US" sz="975" dirty="0" smtClean="0">
                <a:solidFill>
                  <a:srgbClr val="EF7625"/>
                </a:solidFill>
                <a:latin typeface="Trebuchet MS" panose="020B0603020202020204" pitchFamily="34" charset="0"/>
              </a:rPr>
              <a:t>impairment or retiring</a:t>
            </a:r>
            <a:r>
              <a:rPr lang="en-US" sz="975" dirty="0" smtClean="0">
                <a:latin typeface="Trebuchet MS" panose="020B0603020202020204" pitchFamily="34" charset="0"/>
              </a:rPr>
              <a:t> from active use </a:t>
            </a:r>
          </a:p>
          <a:p>
            <a:pPr marL="557213" lvl="1" indent="-214313">
              <a:lnSpc>
                <a:spcPts val="1400"/>
              </a:lnSpc>
              <a:buFont typeface="Arial" panose="020B0604020202020204" pitchFamily="34" charset="0"/>
              <a:buChar char="•"/>
            </a:pPr>
            <a:r>
              <a:rPr lang="en-US" sz="975" dirty="0" smtClean="0">
                <a:solidFill>
                  <a:srgbClr val="EF7625"/>
                </a:solidFill>
                <a:latin typeface="Trebuchet MS" panose="020B0603020202020204" pitchFamily="34" charset="0"/>
              </a:rPr>
              <a:t>Capital Advance </a:t>
            </a:r>
            <a:r>
              <a:rPr lang="en-US" sz="975" dirty="0" smtClean="0">
                <a:latin typeface="Trebuchet MS" panose="020B0603020202020204" pitchFamily="34" charset="0"/>
              </a:rPr>
              <a:t>to be classified as long term loans and advance </a:t>
            </a:r>
          </a:p>
          <a:p>
            <a:pPr marL="557213" lvl="1" indent="-214313">
              <a:buFont typeface="Arial" panose="020B0604020202020204" pitchFamily="34" charset="0"/>
              <a:buChar char="•"/>
            </a:pPr>
            <a:endParaRPr lang="en-IN" sz="975" dirty="0">
              <a:latin typeface="Trebuchet MS" panose="020B0603020202020204" pitchFamily="34" charset="0"/>
            </a:endParaRPr>
          </a:p>
          <a:p>
            <a:endParaRPr lang="en-IN" sz="1050" b="1" u="sng" dirty="0">
              <a:latin typeface="Trebuchet MS" panose="020B0603020202020204" pitchFamily="34" charset="0"/>
            </a:endParaRPr>
          </a:p>
          <a:p>
            <a:endParaRPr lang="en-IN" sz="1050" dirty="0"/>
          </a:p>
        </p:txBody>
      </p:sp>
      <p:sp>
        <p:nvSpPr>
          <p:cNvPr id="5" name="Rectangle 4"/>
          <p:cNvSpPr/>
          <p:nvPr/>
        </p:nvSpPr>
        <p:spPr>
          <a:xfrm>
            <a:off x="932259" y="87731"/>
            <a:ext cx="4349425" cy="253916"/>
          </a:xfrm>
          <a:prstGeom prst="rect">
            <a:avLst/>
          </a:prstGeom>
        </p:spPr>
        <p:txBody>
          <a:bodyPr wrap="square">
            <a:spAutoFit/>
          </a:bodyPr>
          <a:lstStyle/>
          <a:p>
            <a:r>
              <a:rPr lang="en-IN" sz="1050" b="1" u="sng" dirty="0">
                <a:latin typeface="Trebuchet MS" panose="020B0603020202020204" pitchFamily="34" charset="0"/>
              </a:rPr>
              <a:t>Format of Notes to account to CWIP:</a:t>
            </a:r>
          </a:p>
        </p:txBody>
      </p:sp>
    </p:spTree>
    <p:extLst>
      <p:ext uri="{BB962C8B-B14F-4D97-AF65-F5344CB8AC3E}">
        <p14:creationId xmlns:p14="http://schemas.microsoft.com/office/powerpoint/2010/main" val="41476218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403640"/>
            <a:ext cx="7059478" cy="435433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60" y="87731"/>
            <a:ext cx="4349424" cy="253916"/>
          </a:xfrm>
          <a:prstGeom prst="rect">
            <a:avLst/>
          </a:prstGeom>
        </p:spPr>
        <p:txBody>
          <a:bodyPr wrap="square">
            <a:spAutoFit/>
          </a:bodyPr>
          <a:lstStyle/>
          <a:p>
            <a:r>
              <a:rPr lang="en-IN" sz="1050" b="1" u="sng" dirty="0">
                <a:latin typeface="Trebuchet MS" panose="020B0603020202020204" pitchFamily="34" charset="0"/>
              </a:rPr>
              <a:t>Format of Notes to account to Investments:</a:t>
            </a:r>
          </a:p>
        </p:txBody>
      </p:sp>
    </p:spTree>
    <p:extLst>
      <p:ext uri="{BB962C8B-B14F-4D97-AF65-F5344CB8AC3E}">
        <p14:creationId xmlns:p14="http://schemas.microsoft.com/office/powerpoint/2010/main" val="1207080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59" y="508678"/>
            <a:ext cx="7543000" cy="3921428"/>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03525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2604A7-A710-7D3F-3420-3D712E7B0CCF}"/>
              </a:ext>
            </a:extLst>
          </p:cNvPr>
          <p:cNvSpPr>
            <a:spLocks noGrp="1"/>
          </p:cNvSpPr>
          <p:nvPr>
            <p:ph type="title"/>
          </p:nvPr>
        </p:nvSpPr>
        <p:spPr/>
        <p:txBody>
          <a:bodyPr>
            <a:normAutofit fontScale="90000"/>
          </a:bodyPr>
          <a:lstStyle/>
          <a:p>
            <a:r>
              <a:rPr lang="en-US" dirty="0" smtClean="0"/>
              <a:t>Guidance available </a:t>
            </a:r>
            <a:endParaRPr lang="en-US" dirty="0"/>
          </a:p>
        </p:txBody>
      </p:sp>
      <p:sp>
        <p:nvSpPr>
          <p:cNvPr id="5" name="Horizontal Scroll 4"/>
          <p:cNvSpPr/>
          <p:nvPr/>
        </p:nvSpPr>
        <p:spPr>
          <a:xfrm>
            <a:off x="5269421" y="1141712"/>
            <a:ext cx="2727701" cy="864032"/>
          </a:xfrm>
          <a:prstGeom prst="horizont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Illustrative Format for financial statement of </a:t>
            </a:r>
            <a:r>
              <a:rPr lang="en-US" sz="1200" dirty="0" smtClean="0">
                <a:solidFill>
                  <a:srgbClr val="FFE59A"/>
                </a:solidFill>
              </a:rPr>
              <a:t>non corporate entities </a:t>
            </a:r>
            <a:r>
              <a:rPr lang="en-US" sz="1200" dirty="0" smtClean="0"/>
              <a:t>in a Excel File</a:t>
            </a:r>
            <a:endParaRPr lang="en-IN" sz="1200" dirty="0"/>
          </a:p>
        </p:txBody>
      </p:sp>
      <p:sp>
        <p:nvSpPr>
          <p:cNvPr id="6" name="Vertical Scroll 5"/>
          <p:cNvSpPr/>
          <p:nvPr/>
        </p:nvSpPr>
        <p:spPr>
          <a:xfrm>
            <a:off x="280703" y="1263758"/>
            <a:ext cx="2084522" cy="1990886"/>
          </a:xfrm>
          <a:prstGeom prst="vertic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Technical Guide on Financial Statements of </a:t>
            </a:r>
            <a:r>
              <a:rPr lang="en-US" dirty="0">
                <a:solidFill>
                  <a:srgbClr val="FFE59A"/>
                </a:solidFill>
              </a:rPr>
              <a:t>Non-Corporate Entities </a:t>
            </a:r>
            <a:endParaRPr lang="en-US" dirty="0" smtClean="0">
              <a:solidFill>
                <a:srgbClr val="FFE59A"/>
              </a:solidFill>
            </a:endParaRPr>
          </a:p>
          <a:p>
            <a:pPr algn="ctr"/>
            <a:r>
              <a:rPr lang="en-US" sz="1100" dirty="0" smtClean="0"/>
              <a:t>(June 2022)</a:t>
            </a:r>
            <a:endParaRPr lang="en-IN" dirty="0"/>
          </a:p>
        </p:txBody>
      </p:sp>
      <p:sp>
        <p:nvSpPr>
          <p:cNvPr id="7" name="Vertical Scroll 6"/>
          <p:cNvSpPr/>
          <p:nvPr/>
        </p:nvSpPr>
        <p:spPr>
          <a:xfrm>
            <a:off x="2630837" y="1263758"/>
            <a:ext cx="2084522" cy="1990886"/>
          </a:xfrm>
          <a:prstGeom prst="vertic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Technical Guide on Financial Statements of </a:t>
            </a:r>
            <a:r>
              <a:rPr lang="en-US" dirty="0">
                <a:solidFill>
                  <a:srgbClr val="FFE59A"/>
                </a:solidFill>
              </a:rPr>
              <a:t>Limited Liability </a:t>
            </a:r>
            <a:r>
              <a:rPr lang="en-US" dirty="0" smtClean="0">
                <a:solidFill>
                  <a:srgbClr val="FFE59A"/>
                </a:solidFill>
              </a:rPr>
              <a:t>Partnerships</a:t>
            </a:r>
          </a:p>
          <a:p>
            <a:pPr algn="ctr"/>
            <a:r>
              <a:rPr lang="en-US" sz="1100" dirty="0" smtClean="0"/>
              <a:t>(June 2022)</a:t>
            </a:r>
            <a:endParaRPr lang="en-IN" dirty="0"/>
          </a:p>
        </p:txBody>
      </p:sp>
      <p:sp>
        <p:nvSpPr>
          <p:cNvPr id="8" name="Horizontal Scroll 7"/>
          <p:cNvSpPr/>
          <p:nvPr/>
        </p:nvSpPr>
        <p:spPr>
          <a:xfrm>
            <a:off x="5269421" y="2065799"/>
            <a:ext cx="2800024" cy="864677"/>
          </a:xfrm>
          <a:prstGeom prst="horizont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Illustrative Format for financial statement of </a:t>
            </a:r>
            <a:r>
              <a:rPr lang="en-US" sz="1200" dirty="0" smtClean="0">
                <a:solidFill>
                  <a:srgbClr val="FFE59A"/>
                </a:solidFill>
              </a:rPr>
              <a:t>LLP</a:t>
            </a:r>
          </a:p>
          <a:p>
            <a:pPr algn="ctr"/>
            <a:r>
              <a:rPr lang="en-US" sz="1200" dirty="0" smtClean="0"/>
              <a:t>in </a:t>
            </a:r>
            <a:r>
              <a:rPr lang="en-US" sz="1200" dirty="0"/>
              <a:t>a Excel File</a:t>
            </a:r>
            <a:endParaRPr lang="en-IN" sz="1200" dirty="0"/>
          </a:p>
        </p:txBody>
      </p:sp>
      <p:sp>
        <p:nvSpPr>
          <p:cNvPr id="12" name="Rectangular Callout 11"/>
          <p:cNvSpPr/>
          <p:nvPr/>
        </p:nvSpPr>
        <p:spPr>
          <a:xfrm>
            <a:off x="5269422" y="330631"/>
            <a:ext cx="2727701" cy="595392"/>
          </a:xfrm>
          <a:prstGeom prst="wedgeRectCallout">
            <a:avLst>
              <a:gd name="adj1" fmla="val -52391"/>
              <a:gd name="adj2" fmla="val -6300"/>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050" dirty="0"/>
              <a:t>https://www.icai.org/post/technical-guides-and-other-materials</a:t>
            </a:r>
          </a:p>
        </p:txBody>
      </p:sp>
      <p:sp>
        <p:nvSpPr>
          <p:cNvPr id="13" name="Horizontal Scroll 12"/>
          <p:cNvSpPr/>
          <p:nvPr/>
        </p:nvSpPr>
        <p:spPr>
          <a:xfrm>
            <a:off x="5269421" y="2991181"/>
            <a:ext cx="2800024" cy="852399"/>
          </a:xfrm>
          <a:prstGeom prst="horizont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Accounting Standards (AS): Disclosures </a:t>
            </a:r>
            <a:r>
              <a:rPr lang="en-US" sz="1200" dirty="0" smtClean="0"/>
              <a:t>Checklist</a:t>
            </a:r>
          </a:p>
          <a:p>
            <a:pPr algn="ctr"/>
            <a:r>
              <a:rPr lang="en-US" sz="1200" dirty="0" smtClean="0"/>
              <a:t>Revised Oct 2022</a:t>
            </a:r>
            <a:endParaRPr lang="en-IN" sz="1200" dirty="0"/>
          </a:p>
        </p:txBody>
      </p:sp>
      <p:sp>
        <p:nvSpPr>
          <p:cNvPr id="15" name="Horizontal Scroll 14"/>
          <p:cNvSpPr/>
          <p:nvPr/>
        </p:nvSpPr>
        <p:spPr>
          <a:xfrm>
            <a:off x="5269421" y="3853276"/>
            <a:ext cx="2800024" cy="912453"/>
          </a:xfrm>
          <a:prstGeom prst="horizontalScroll">
            <a:avLst/>
          </a:prstGeom>
          <a:solidFill>
            <a:srgbClr val="315BD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Accounting Standards: </a:t>
            </a:r>
            <a:endParaRPr lang="en-US" sz="1200" dirty="0" smtClean="0"/>
          </a:p>
          <a:p>
            <a:pPr algn="ctr"/>
            <a:r>
              <a:rPr lang="en-US" sz="1200" dirty="0" smtClean="0"/>
              <a:t>Quick Reference </a:t>
            </a:r>
            <a:r>
              <a:rPr lang="en-US" sz="1200" dirty="0"/>
              <a:t>for Micro Non-company entities</a:t>
            </a:r>
            <a:endParaRPr lang="en-IN" sz="1200" dirty="0"/>
          </a:p>
        </p:txBody>
      </p:sp>
    </p:spTree>
    <p:extLst>
      <p:ext uri="{BB962C8B-B14F-4D97-AF65-F5344CB8AC3E}">
        <p14:creationId xmlns:p14="http://schemas.microsoft.com/office/powerpoint/2010/main" val="13546875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1543" y="334907"/>
            <a:ext cx="2068117" cy="253916"/>
          </a:xfrm>
          <a:prstGeom prst="rect">
            <a:avLst/>
          </a:prstGeom>
        </p:spPr>
        <p:txBody>
          <a:bodyPr wrap="square">
            <a:spAutoFit/>
          </a:bodyPr>
          <a:lstStyle/>
          <a:p>
            <a:r>
              <a:rPr lang="en-IN" sz="1050" b="1" u="sng" dirty="0" smtClean="0">
                <a:latin typeface="Trebuchet MS" panose="020B0603020202020204" pitchFamily="34" charset="0"/>
              </a:rPr>
              <a:t>Key Points </a:t>
            </a:r>
            <a:r>
              <a:rPr lang="en-IN" sz="1050" b="1" u="sng" dirty="0">
                <a:latin typeface="Trebuchet MS" panose="020B0603020202020204" pitchFamily="34" charset="0"/>
              </a:rPr>
              <a:t>for Investments:</a:t>
            </a:r>
          </a:p>
        </p:txBody>
      </p:sp>
      <p:sp>
        <p:nvSpPr>
          <p:cNvPr id="3" name="TextBox 2"/>
          <p:cNvSpPr txBox="1"/>
          <p:nvPr/>
        </p:nvSpPr>
        <p:spPr>
          <a:xfrm>
            <a:off x="921544" y="757451"/>
            <a:ext cx="7482065" cy="3480440"/>
          </a:xfrm>
          <a:prstGeom prst="rect">
            <a:avLst/>
          </a:prstGeom>
          <a:noFill/>
        </p:spPr>
        <p:txBody>
          <a:bodyPr wrap="square" rtlCol="0">
            <a:spAutoFit/>
          </a:bodyPr>
          <a:lstStyle/>
          <a:p>
            <a:pPr marL="214313" indent="-214313">
              <a:buFont typeface="Arial" panose="020B0604020202020204" pitchFamily="34" charset="0"/>
              <a:buChar char="•"/>
            </a:pPr>
            <a:r>
              <a:rPr lang="en-IN" sz="1050" b="1" u="sng" dirty="0">
                <a:latin typeface="Trebuchet MS" panose="020B0603020202020204" pitchFamily="34" charset="0"/>
              </a:rPr>
              <a:t>Non Current and Current Investments</a:t>
            </a:r>
          </a:p>
          <a:p>
            <a:endParaRPr lang="en-IN" sz="1050" b="1" u="sng" dirty="0">
              <a:latin typeface="Trebuchet MS" panose="020B0603020202020204" pitchFamily="34" charset="0"/>
            </a:endParaRPr>
          </a:p>
          <a:p>
            <a:pPr marL="557213" lvl="1" indent="-214313">
              <a:lnSpc>
                <a:spcPts val="1600"/>
              </a:lnSpc>
              <a:buFont typeface="Arial" panose="020B0604020202020204" pitchFamily="34" charset="0"/>
              <a:buChar char="•"/>
            </a:pPr>
            <a:r>
              <a:rPr lang="en-IN" sz="1100" dirty="0">
                <a:latin typeface="Trebuchet MS" panose="020B0603020202020204" pitchFamily="34" charset="0"/>
              </a:rPr>
              <a:t>It shall be classified as </a:t>
            </a:r>
            <a:r>
              <a:rPr lang="en-IN" sz="1100" dirty="0">
                <a:solidFill>
                  <a:srgbClr val="EF7625"/>
                </a:solidFill>
                <a:latin typeface="Trebuchet MS" panose="020B0603020202020204" pitchFamily="34" charset="0"/>
              </a:rPr>
              <a:t>Trade investments and other investments</a:t>
            </a:r>
            <a:r>
              <a:rPr lang="en-IN" sz="1100" dirty="0">
                <a:latin typeface="Trebuchet MS" panose="020B0603020202020204" pitchFamily="34" charset="0"/>
              </a:rPr>
              <a:t>. Further, it is sub-classified as  Investments in Equity, Preference, Property, Debentures or Bonds etc. </a:t>
            </a:r>
            <a:endParaRPr lang="en-IN" sz="1100" dirty="0" smtClean="0">
              <a:latin typeface="Trebuchet MS" panose="020B0603020202020204" pitchFamily="34" charset="0"/>
            </a:endParaRPr>
          </a:p>
          <a:p>
            <a:pPr marL="557213" lvl="1" indent="-214313">
              <a:lnSpc>
                <a:spcPts val="1600"/>
              </a:lnSpc>
              <a:buFont typeface="Arial" panose="020B0604020202020204" pitchFamily="34" charset="0"/>
              <a:buChar char="•"/>
            </a:pPr>
            <a:r>
              <a:rPr lang="en-IN" sz="1100" dirty="0" smtClean="0">
                <a:latin typeface="Trebuchet MS" panose="020B0603020202020204" pitchFamily="34" charset="0"/>
              </a:rPr>
              <a:t>Under </a:t>
            </a:r>
            <a:r>
              <a:rPr lang="en-IN" sz="1100" dirty="0">
                <a:latin typeface="Trebuchet MS" panose="020B0603020202020204" pitchFamily="34" charset="0"/>
              </a:rPr>
              <a:t>each of the classification, </a:t>
            </a:r>
            <a:r>
              <a:rPr lang="en-US" sz="1100" dirty="0">
                <a:latin typeface="Trebuchet MS" panose="020B0603020202020204" pitchFamily="34" charset="0"/>
              </a:rPr>
              <a:t>details may be given of </a:t>
            </a:r>
            <a:r>
              <a:rPr lang="en-US" sz="1100" dirty="0">
                <a:solidFill>
                  <a:srgbClr val="EF7625"/>
                </a:solidFill>
                <a:latin typeface="Trebuchet MS" panose="020B0603020202020204" pitchFamily="34" charset="0"/>
              </a:rPr>
              <a:t>names of the entities </a:t>
            </a:r>
            <a:r>
              <a:rPr lang="en-US" sz="1100" dirty="0">
                <a:latin typeface="Trebuchet MS" panose="020B0603020202020204" pitchFamily="34" charset="0"/>
              </a:rPr>
              <a:t>in whom investments have been made (showing separately investments which are </a:t>
            </a:r>
            <a:r>
              <a:rPr lang="en-US" sz="1100" dirty="0">
                <a:solidFill>
                  <a:srgbClr val="EF7625"/>
                </a:solidFill>
                <a:latin typeface="Trebuchet MS" panose="020B0603020202020204" pitchFamily="34" charset="0"/>
              </a:rPr>
              <a:t>partly-paid</a:t>
            </a:r>
            <a:r>
              <a:rPr lang="en-US" sz="1100" dirty="0" smtClean="0">
                <a:latin typeface="Trebuchet MS" panose="020B0603020202020204" pitchFamily="34" charset="0"/>
              </a:rPr>
              <a:t>).</a:t>
            </a:r>
          </a:p>
          <a:p>
            <a:pPr marL="557213" lvl="1" indent="-214313">
              <a:lnSpc>
                <a:spcPts val="1600"/>
              </a:lnSpc>
              <a:buFont typeface="Arial" panose="020B0604020202020204" pitchFamily="34" charset="0"/>
              <a:buChar char="•"/>
            </a:pPr>
            <a:r>
              <a:rPr lang="en-US" sz="1100" b="1" dirty="0" smtClean="0">
                <a:solidFill>
                  <a:srgbClr val="EF7625"/>
                </a:solidFill>
                <a:latin typeface="Trebuchet MS" panose="020B0603020202020204" pitchFamily="34" charset="0"/>
              </a:rPr>
              <a:t>Capital </a:t>
            </a:r>
            <a:r>
              <a:rPr lang="en-US" sz="1100" b="1" dirty="0">
                <a:solidFill>
                  <a:srgbClr val="EF7625"/>
                </a:solidFill>
                <a:latin typeface="Trebuchet MS" panose="020B0603020202020204" pitchFamily="34" charset="0"/>
              </a:rPr>
              <a:t>of partnership </a:t>
            </a:r>
            <a:r>
              <a:rPr lang="en-US" sz="1100" b="1" dirty="0" smtClean="0">
                <a:solidFill>
                  <a:srgbClr val="EF7625"/>
                </a:solidFill>
                <a:latin typeface="Trebuchet MS" panose="020B0603020202020204" pitchFamily="34" charset="0"/>
              </a:rPr>
              <a:t>firm</a:t>
            </a:r>
            <a:r>
              <a:rPr lang="en-US" sz="1100" b="1" dirty="0" smtClean="0">
                <a:latin typeface="Trebuchet MS" panose="020B0603020202020204" pitchFamily="34" charset="0"/>
              </a:rPr>
              <a:t>s</a:t>
            </a:r>
            <a:r>
              <a:rPr lang="en-US" sz="1100" dirty="0" smtClean="0">
                <a:latin typeface="Trebuchet MS" panose="020B0603020202020204" pitchFamily="34" charset="0"/>
              </a:rPr>
              <a:t>: the </a:t>
            </a:r>
            <a:r>
              <a:rPr lang="en-US" sz="1100" dirty="0">
                <a:latin typeface="Trebuchet MS" panose="020B0603020202020204" pitchFamily="34" charset="0"/>
              </a:rPr>
              <a:t>names of the firms (with the names of all their partners, total capital and the shares of each partner) may be given.</a:t>
            </a:r>
          </a:p>
          <a:p>
            <a:pPr marL="557213" lvl="1" indent="-214313">
              <a:lnSpc>
                <a:spcPts val="1600"/>
              </a:lnSpc>
              <a:buFont typeface="Arial" panose="020B0604020202020204" pitchFamily="34" charset="0"/>
              <a:buChar char="•"/>
            </a:pPr>
            <a:r>
              <a:rPr lang="en-US" sz="1100" dirty="0" smtClean="0">
                <a:latin typeface="Trebuchet MS" panose="020B0603020202020204" pitchFamily="34" charset="0"/>
              </a:rPr>
              <a:t>Investments </a:t>
            </a:r>
            <a:r>
              <a:rPr lang="en-US" sz="1100" dirty="0">
                <a:latin typeface="Trebuchet MS" panose="020B0603020202020204" pitchFamily="34" charset="0"/>
              </a:rPr>
              <a:t>shall be carried at other than at cost should be separately stated specifying the basis for valuation thereof</a:t>
            </a:r>
            <a:r>
              <a:rPr lang="en-US" sz="1100" dirty="0" smtClean="0">
                <a:latin typeface="Trebuchet MS" panose="020B0603020202020204" pitchFamily="34" charset="0"/>
              </a:rPr>
              <a:t>.</a:t>
            </a:r>
          </a:p>
          <a:p>
            <a:pPr marL="557213" lvl="1" indent="-214313">
              <a:lnSpc>
                <a:spcPts val="1600"/>
              </a:lnSpc>
              <a:buFont typeface="Arial" panose="020B0604020202020204" pitchFamily="34" charset="0"/>
              <a:buChar char="•"/>
            </a:pPr>
            <a:r>
              <a:rPr lang="en-US" sz="1100" dirty="0" smtClean="0">
                <a:solidFill>
                  <a:srgbClr val="EF7625"/>
                </a:solidFill>
                <a:latin typeface="Trebuchet MS" panose="020B0603020202020204" pitchFamily="34" charset="0"/>
              </a:rPr>
              <a:t>JV or special purpose entities </a:t>
            </a:r>
            <a:r>
              <a:rPr lang="en-US" sz="1100" dirty="0" smtClean="0">
                <a:latin typeface="Trebuchet MS" panose="020B0603020202020204" pitchFamily="34" charset="0"/>
              </a:rPr>
              <a:t>to be specified</a:t>
            </a:r>
          </a:p>
          <a:p>
            <a:pPr marL="557213" lvl="1" indent="-214313">
              <a:lnSpc>
                <a:spcPts val="1600"/>
              </a:lnSpc>
              <a:buFont typeface="Arial" panose="020B0604020202020204" pitchFamily="34" charset="0"/>
              <a:buChar char="•"/>
            </a:pPr>
            <a:r>
              <a:rPr lang="en-US" sz="1100" dirty="0" smtClean="0">
                <a:solidFill>
                  <a:srgbClr val="EF7625"/>
                </a:solidFill>
                <a:latin typeface="Trebuchet MS" panose="020B0603020202020204" pitchFamily="34" charset="0"/>
              </a:rPr>
              <a:t>Partly paid up </a:t>
            </a:r>
            <a:r>
              <a:rPr lang="en-US" sz="1100" dirty="0" smtClean="0">
                <a:latin typeface="Trebuchet MS" panose="020B0603020202020204" pitchFamily="34" charset="0"/>
              </a:rPr>
              <a:t>to be shown separately.</a:t>
            </a:r>
          </a:p>
          <a:p>
            <a:pPr marL="557213" lvl="1" indent="-214313">
              <a:lnSpc>
                <a:spcPts val="1600"/>
              </a:lnSpc>
              <a:buFont typeface="Arial" panose="020B0604020202020204" pitchFamily="34" charset="0"/>
              <a:buChar char="•"/>
            </a:pPr>
            <a:r>
              <a:rPr lang="en-US" sz="1100" dirty="0" smtClean="0">
                <a:solidFill>
                  <a:srgbClr val="EF7625"/>
                </a:solidFill>
                <a:latin typeface="Trebuchet MS" panose="020B0603020202020204" pitchFamily="34" charset="0"/>
              </a:rPr>
              <a:t>Investment properties </a:t>
            </a:r>
            <a:r>
              <a:rPr lang="en-US" sz="1100" dirty="0" smtClean="0">
                <a:latin typeface="Trebuchet MS" panose="020B0603020202020204" pitchFamily="34" charset="0"/>
              </a:rPr>
              <a:t>are covered in AS 13 and need to be disclosed in the schedule of long term investments</a:t>
            </a:r>
          </a:p>
          <a:p>
            <a:pPr marL="557213" lvl="1" indent="-214313">
              <a:lnSpc>
                <a:spcPts val="1600"/>
              </a:lnSpc>
              <a:buFont typeface="Arial" panose="020B0604020202020204" pitchFamily="34" charset="0"/>
              <a:buChar char="•"/>
            </a:pPr>
            <a:r>
              <a:rPr lang="en-US" sz="1100" dirty="0" smtClean="0">
                <a:solidFill>
                  <a:srgbClr val="EF7625"/>
                </a:solidFill>
                <a:latin typeface="Trebuchet MS" panose="020B0603020202020204" pitchFamily="34" charset="0"/>
              </a:rPr>
              <a:t>Carrying value</a:t>
            </a:r>
            <a:r>
              <a:rPr lang="en-US" sz="1100" dirty="0" smtClean="0">
                <a:latin typeface="Trebuchet MS" panose="020B0603020202020204" pitchFamily="34" charset="0"/>
              </a:rPr>
              <a:t> of long term investment is at Cost and ST investment is at Cost or FV </a:t>
            </a:r>
          </a:p>
          <a:p>
            <a:pPr marL="557213" lvl="1" indent="-214313">
              <a:lnSpc>
                <a:spcPts val="1600"/>
              </a:lnSpc>
              <a:buFont typeface="Arial" panose="020B0604020202020204" pitchFamily="34" charset="0"/>
              <a:buChar char="•"/>
            </a:pPr>
            <a:r>
              <a:rPr lang="en-US" sz="1100" dirty="0" smtClean="0">
                <a:latin typeface="Trebuchet MS" panose="020B0603020202020204" pitchFamily="34" charset="0"/>
              </a:rPr>
              <a:t>Significant </a:t>
            </a:r>
            <a:r>
              <a:rPr lang="en-US" sz="1100" dirty="0" smtClean="0">
                <a:solidFill>
                  <a:srgbClr val="EF7625"/>
                </a:solidFill>
                <a:latin typeface="Trebuchet MS" panose="020B0603020202020204" pitchFamily="34" charset="0"/>
              </a:rPr>
              <a:t>restriction on ownership</a:t>
            </a:r>
            <a:r>
              <a:rPr lang="en-US" sz="1100" dirty="0" smtClean="0">
                <a:latin typeface="Trebuchet MS" panose="020B0603020202020204" pitchFamily="34" charset="0"/>
              </a:rPr>
              <a:t>, </a:t>
            </a:r>
            <a:r>
              <a:rPr lang="en-US" sz="1100" dirty="0" err="1" smtClean="0">
                <a:latin typeface="Trebuchet MS" panose="020B0603020202020204" pitchFamily="34" charset="0"/>
              </a:rPr>
              <a:t>realiasability</a:t>
            </a:r>
            <a:r>
              <a:rPr lang="en-US" sz="1100" dirty="0" smtClean="0">
                <a:latin typeface="Trebuchet MS" panose="020B0603020202020204" pitchFamily="34" charset="0"/>
              </a:rPr>
              <a:t>  / remittance of income, proceeds.   </a:t>
            </a:r>
            <a:endParaRPr lang="en-US" sz="1100" dirty="0">
              <a:latin typeface="Trebuchet MS" panose="020B0603020202020204" pitchFamily="34" charset="0"/>
            </a:endParaRPr>
          </a:p>
          <a:p>
            <a:pPr lvl="1">
              <a:lnSpc>
                <a:spcPts val="1500"/>
              </a:lnSpc>
            </a:pPr>
            <a:endParaRPr lang="en-US" sz="1050" dirty="0">
              <a:latin typeface="Trebuchet MS" panose="020B0603020202020204" pitchFamily="34" charset="0"/>
            </a:endParaRPr>
          </a:p>
        </p:txBody>
      </p:sp>
    </p:spTree>
    <p:extLst>
      <p:ext uri="{BB962C8B-B14F-4D97-AF65-F5344CB8AC3E}">
        <p14:creationId xmlns:p14="http://schemas.microsoft.com/office/powerpoint/2010/main" val="1002138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6934" y="397990"/>
            <a:ext cx="4191080" cy="3089129"/>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pic>
      <p:sp>
        <p:nvSpPr>
          <p:cNvPr id="3" name="TextBox 2"/>
          <p:cNvSpPr txBox="1"/>
          <p:nvPr/>
        </p:nvSpPr>
        <p:spPr>
          <a:xfrm>
            <a:off x="498307" y="3569212"/>
            <a:ext cx="7573709" cy="1050288"/>
          </a:xfrm>
          <a:prstGeom prst="rect">
            <a:avLst/>
          </a:prstGeom>
          <a:noFill/>
        </p:spPr>
        <p:txBody>
          <a:bodyPr wrap="square" rtlCol="0">
            <a:spAutoFit/>
          </a:bodyPr>
          <a:lstStyle/>
          <a:p>
            <a:pPr marL="214313" indent="-214313">
              <a:buFont typeface="Arial" panose="020B0604020202020204" pitchFamily="34" charset="0"/>
              <a:buChar char="•"/>
            </a:pPr>
            <a:r>
              <a:rPr lang="en-IN" sz="1050" b="1" u="sng" dirty="0" smtClean="0">
                <a:latin typeface="Trebuchet MS" panose="020B0603020202020204" pitchFamily="34" charset="0"/>
              </a:rPr>
              <a:t>Key Points – Loans and </a:t>
            </a:r>
            <a:r>
              <a:rPr lang="en-IN" sz="1050" b="1" u="sng" dirty="0">
                <a:latin typeface="Trebuchet MS" panose="020B0603020202020204" pitchFamily="34" charset="0"/>
              </a:rPr>
              <a:t>advances</a:t>
            </a:r>
          </a:p>
          <a:p>
            <a:endParaRPr lang="en-IN" sz="300" b="1" u="sng" dirty="0">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To be classified </a:t>
            </a:r>
            <a:r>
              <a:rPr lang="en-US" sz="975" dirty="0">
                <a:latin typeface="Trebuchet MS" panose="020B0603020202020204" pitchFamily="34" charset="0"/>
              </a:rPr>
              <a:t>as </a:t>
            </a:r>
            <a:r>
              <a:rPr lang="en-US" sz="975" dirty="0">
                <a:solidFill>
                  <a:srgbClr val="EF7625"/>
                </a:solidFill>
                <a:latin typeface="Trebuchet MS" panose="020B0603020202020204" pitchFamily="34" charset="0"/>
              </a:rPr>
              <a:t>Long term and Short term </a:t>
            </a:r>
            <a:endParaRPr lang="en-US" sz="975" dirty="0" smtClean="0">
              <a:solidFill>
                <a:srgbClr val="EF7625"/>
              </a:solidFill>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Further </a:t>
            </a:r>
            <a:r>
              <a:rPr lang="en-US" sz="975" dirty="0">
                <a:latin typeface="Trebuchet MS" panose="020B0603020202020204" pitchFamily="34" charset="0"/>
              </a:rPr>
              <a:t>it shall be classified as </a:t>
            </a:r>
            <a:r>
              <a:rPr lang="en-US" sz="975" dirty="0" smtClean="0">
                <a:solidFill>
                  <a:srgbClr val="EF7625"/>
                </a:solidFill>
                <a:latin typeface="Trebuchet MS" panose="020B0603020202020204" pitchFamily="34" charset="0"/>
              </a:rPr>
              <a:t>secured &amp; Unsecured </a:t>
            </a:r>
          </a:p>
          <a:p>
            <a:pPr marL="557213" lvl="1" indent="-214313">
              <a:buFont typeface="Arial" panose="020B0604020202020204" pitchFamily="34" charset="0"/>
              <a:buChar char="•"/>
            </a:pPr>
            <a:r>
              <a:rPr lang="en-US" sz="975" dirty="0" smtClean="0">
                <a:latin typeface="Trebuchet MS" panose="020B0603020202020204" pitchFamily="34" charset="0"/>
              </a:rPr>
              <a:t>Further disclosure for considered good and doubtful </a:t>
            </a:r>
          </a:p>
          <a:p>
            <a:pPr marL="557213" lvl="1" indent="-214313">
              <a:buFont typeface="Arial" panose="020B0604020202020204" pitchFamily="34" charset="0"/>
              <a:buChar char="•"/>
            </a:pPr>
            <a:r>
              <a:rPr lang="en-US" sz="975" dirty="0" smtClean="0">
                <a:latin typeface="Trebuchet MS" panose="020B0603020202020204" pitchFamily="34" charset="0"/>
              </a:rPr>
              <a:t>To </a:t>
            </a:r>
            <a:r>
              <a:rPr lang="en-US" sz="975" dirty="0" smtClean="0">
                <a:solidFill>
                  <a:srgbClr val="EF7625"/>
                </a:solidFill>
                <a:latin typeface="Trebuchet MS" panose="020B0603020202020204" pitchFamily="34" charset="0"/>
              </a:rPr>
              <a:t>related parties </a:t>
            </a:r>
            <a:r>
              <a:rPr lang="en-US" sz="975" dirty="0" smtClean="0">
                <a:latin typeface="Trebuchet MS" panose="020B0603020202020204" pitchFamily="34" charset="0"/>
              </a:rPr>
              <a:t>separately </a:t>
            </a:r>
            <a:endParaRPr lang="en-US" sz="975" dirty="0">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Allowance </a:t>
            </a:r>
            <a:r>
              <a:rPr lang="en-US" sz="975" dirty="0">
                <a:latin typeface="Trebuchet MS" panose="020B0603020202020204" pitchFamily="34" charset="0"/>
              </a:rPr>
              <a:t>for </a:t>
            </a:r>
            <a:r>
              <a:rPr lang="en-US" sz="975" dirty="0">
                <a:solidFill>
                  <a:srgbClr val="EF7625"/>
                </a:solidFill>
                <a:latin typeface="Trebuchet MS" panose="020B0603020202020204" pitchFamily="34" charset="0"/>
              </a:rPr>
              <a:t>bad and doubtful </a:t>
            </a:r>
            <a:r>
              <a:rPr lang="en-US" sz="975" dirty="0">
                <a:latin typeface="Trebuchet MS" panose="020B0603020202020204" pitchFamily="34" charset="0"/>
              </a:rPr>
              <a:t>loans and advances shall be disclosed </a:t>
            </a:r>
            <a:r>
              <a:rPr lang="en-US" sz="975" dirty="0" smtClean="0">
                <a:latin typeface="Trebuchet MS" panose="020B0603020202020204" pitchFamily="34" charset="0"/>
              </a:rPr>
              <a:t>separately</a:t>
            </a:r>
          </a:p>
        </p:txBody>
      </p:sp>
      <p:sp>
        <p:nvSpPr>
          <p:cNvPr id="4" name="Rectangle 3"/>
          <p:cNvSpPr/>
          <p:nvPr/>
        </p:nvSpPr>
        <p:spPr>
          <a:xfrm>
            <a:off x="932260" y="87731"/>
            <a:ext cx="4349424" cy="253916"/>
          </a:xfrm>
          <a:prstGeom prst="rect">
            <a:avLst/>
          </a:prstGeom>
        </p:spPr>
        <p:txBody>
          <a:bodyPr wrap="square">
            <a:spAutoFit/>
          </a:bodyPr>
          <a:lstStyle/>
          <a:p>
            <a:r>
              <a:rPr lang="en-IN" sz="1050" b="1" u="sng" dirty="0">
                <a:latin typeface="Trebuchet MS" panose="020B0603020202020204" pitchFamily="34" charset="0"/>
              </a:rPr>
              <a:t>Format of Notes to Loans and Advances:</a:t>
            </a:r>
          </a:p>
        </p:txBody>
      </p:sp>
      <p:pic>
        <p:nvPicPr>
          <p:cNvPr id="5" name="Picture 4"/>
          <p:cNvPicPr>
            <a:picLocks noChangeAspect="1"/>
          </p:cNvPicPr>
          <p:nvPr/>
        </p:nvPicPr>
        <p:blipFill>
          <a:blip r:embed="rId3"/>
          <a:stretch>
            <a:fillRect/>
          </a:stretch>
        </p:blipFill>
        <p:spPr>
          <a:xfrm>
            <a:off x="4657241" y="397989"/>
            <a:ext cx="3944318" cy="3089130"/>
          </a:xfrm>
          <a:prstGeom prst="rect">
            <a:avLst/>
          </a:prstGeom>
          <a:ln>
            <a:solidFill>
              <a:srgbClr val="315BD3"/>
            </a:solidFill>
          </a:ln>
        </p:spPr>
        <p:style>
          <a:lnRef idx="2">
            <a:schemeClr val="accent1">
              <a:shade val="50000"/>
            </a:schemeClr>
          </a:lnRef>
          <a:fillRef idx="1">
            <a:schemeClr val="accent1"/>
          </a:fillRef>
          <a:effectRef idx="0">
            <a:schemeClr val="accent1"/>
          </a:effectRef>
          <a:fontRef idx="minor">
            <a:schemeClr val="lt1"/>
          </a:fontRef>
        </p:style>
      </p:pic>
    </p:spTree>
    <p:extLst>
      <p:ext uri="{BB962C8B-B14F-4D97-AF65-F5344CB8AC3E}">
        <p14:creationId xmlns:p14="http://schemas.microsoft.com/office/powerpoint/2010/main" val="39300513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974648"/>
            <a:ext cx="7297340" cy="72857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932259" y="2097864"/>
            <a:ext cx="7297341" cy="565539"/>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smtClean="0">
                <a:latin typeface="Trebuchet MS" panose="020B0603020202020204" pitchFamily="34" charset="0"/>
              </a:rPr>
              <a:t>Key Points:</a:t>
            </a:r>
            <a:endParaRPr lang="en-US" sz="1050" b="1" u="sng" dirty="0">
              <a:latin typeface="Trebuchet MS" panose="020B0603020202020204" pitchFamily="34" charset="0"/>
            </a:endParaRPr>
          </a:p>
          <a:p>
            <a:pPr marL="557213" lvl="1" indent="-214313">
              <a:buFont typeface="Arial" panose="020B0604020202020204" pitchFamily="34" charset="0"/>
              <a:buChar char="•"/>
            </a:pPr>
            <a:r>
              <a:rPr lang="en-US" sz="1050" dirty="0" smtClean="0"/>
              <a:t>Prepaid and Security deposits to be classified as current and non current </a:t>
            </a:r>
            <a:endParaRPr lang="en-US" sz="975" dirty="0">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Bank </a:t>
            </a:r>
            <a:r>
              <a:rPr lang="en-US" sz="975" dirty="0">
                <a:latin typeface="Trebuchet MS" panose="020B0603020202020204" pitchFamily="34" charset="0"/>
              </a:rPr>
              <a:t>Deposits with more than 12 month maturity</a:t>
            </a:r>
            <a:r>
              <a:rPr lang="en-US" sz="975" dirty="0" smtClean="0">
                <a:latin typeface="Trebuchet MS" panose="020B0603020202020204" pitchFamily="34" charset="0"/>
              </a:rPr>
              <a:t>;</a:t>
            </a:r>
            <a:endParaRPr lang="en-US" sz="975" dirty="0">
              <a:latin typeface="Trebuchet MS" panose="020B0603020202020204" pitchFamily="34" charset="0"/>
            </a:endParaRPr>
          </a:p>
        </p:txBody>
      </p:sp>
      <p:sp>
        <p:nvSpPr>
          <p:cNvPr id="4" name="Rectangle 3"/>
          <p:cNvSpPr/>
          <p:nvPr/>
        </p:nvSpPr>
        <p:spPr>
          <a:xfrm>
            <a:off x="932260" y="572625"/>
            <a:ext cx="4564856" cy="253916"/>
          </a:xfrm>
          <a:prstGeom prst="rect">
            <a:avLst/>
          </a:prstGeom>
        </p:spPr>
        <p:txBody>
          <a:bodyPr wrap="square">
            <a:spAutoFit/>
          </a:bodyPr>
          <a:lstStyle/>
          <a:p>
            <a:r>
              <a:rPr lang="en-IN" sz="1050" b="1" u="sng" dirty="0">
                <a:latin typeface="Trebuchet MS" panose="020B0603020202020204" pitchFamily="34" charset="0"/>
              </a:rPr>
              <a:t>Format of Notes to Other non-current assets:</a:t>
            </a:r>
          </a:p>
        </p:txBody>
      </p:sp>
    </p:spTree>
    <p:extLst>
      <p:ext uri="{BB962C8B-B14F-4D97-AF65-F5344CB8AC3E}">
        <p14:creationId xmlns:p14="http://schemas.microsoft.com/office/powerpoint/2010/main" val="37581549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460711"/>
            <a:ext cx="7318772" cy="123273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3"/>
          <a:stretch>
            <a:fillRect/>
          </a:stretch>
        </p:blipFill>
        <p:spPr>
          <a:xfrm>
            <a:off x="942974" y="2129010"/>
            <a:ext cx="7308057" cy="112082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32260" y="119476"/>
            <a:ext cx="2925365" cy="346249"/>
          </a:xfrm>
          <a:prstGeom prst="rect">
            <a:avLst/>
          </a:prstGeom>
        </p:spPr>
        <p:txBody>
          <a:bodyPr wrap="square">
            <a:spAutoFit/>
          </a:bodyPr>
          <a:lstStyle/>
          <a:p>
            <a:r>
              <a:rPr lang="en-IN" sz="1650" b="1" u="sng" dirty="0">
                <a:latin typeface="Trebuchet MS" panose="020B0603020202020204" pitchFamily="34" charset="0"/>
              </a:rPr>
              <a:t>Format for Current Assets:</a:t>
            </a:r>
          </a:p>
        </p:txBody>
      </p:sp>
      <p:sp>
        <p:nvSpPr>
          <p:cNvPr id="5" name="Rectangle 4"/>
          <p:cNvSpPr/>
          <p:nvPr/>
        </p:nvSpPr>
        <p:spPr>
          <a:xfrm>
            <a:off x="932260" y="1787021"/>
            <a:ext cx="3366782" cy="253916"/>
          </a:xfrm>
          <a:prstGeom prst="rect">
            <a:avLst/>
          </a:prstGeom>
        </p:spPr>
        <p:txBody>
          <a:bodyPr wrap="square">
            <a:spAutoFit/>
          </a:bodyPr>
          <a:lstStyle/>
          <a:p>
            <a:r>
              <a:rPr lang="en-IN" sz="1050" b="1" u="sng" dirty="0">
                <a:latin typeface="Trebuchet MS" panose="020B0603020202020204" pitchFamily="34" charset="0"/>
              </a:rPr>
              <a:t>Format of Notes to Inventories:</a:t>
            </a:r>
          </a:p>
        </p:txBody>
      </p:sp>
      <p:sp>
        <p:nvSpPr>
          <p:cNvPr id="6" name="TextBox 5"/>
          <p:cNvSpPr txBox="1"/>
          <p:nvPr/>
        </p:nvSpPr>
        <p:spPr>
          <a:xfrm>
            <a:off x="921544" y="3314821"/>
            <a:ext cx="7318773" cy="1011815"/>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smtClean="0">
                <a:latin typeface="Trebuchet MS" panose="020B0603020202020204" pitchFamily="34" charset="0"/>
              </a:rPr>
              <a:t>Key Points </a:t>
            </a:r>
            <a:r>
              <a:rPr lang="en-US" sz="1050" b="1" u="sng" dirty="0">
                <a:latin typeface="Trebuchet MS" panose="020B0603020202020204" pitchFamily="34" charset="0"/>
              </a:rPr>
              <a:t>about </a:t>
            </a:r>
            <a:r>
              <a:rPr lang="en-US" sz="1050" b="1" u="sng" dirty="0" smtClean="0">
                <a:latin typeface="Trebuchet MS" panose="020B0603020202020204" pitchFamily="34" charset="0"/>
              </a:rPr>
              <a:t>Inventories:</a:t>
            </a:r>
          </a:p>
          <a:p>
            <a:pPr marL="557213" lvl="1" indent="-214313">
              <a:buFont typeface="Arial" panose="020B0604020202020204" pitchFamily="34" charset="0"/>
              <a:buChar char="•"/>
            </a:pPr>
            <a:endParaRPr lang="en-US" sz="975" dirty="0" smtClean="0">
              <a:latin typeface="Trebuchet MS" panose="020B0603020202020204" pitchFamily="34" charset="0"/>
            </a:endParaRP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Good in transit </a:t>
            </a:r>
            <a:r>
              <a:rPr lang="en-US" sz="975" dirty="0" smtClean="0">
                <a:latin typeface="Trebuchet MS" panose="020B0603020202020204" pitchFamily="34" charset="0"/>
              </a:rPr>
              <a:t>to be disclosed under the relevant sub head </a:t>
            </a:r>
          </a:p>
          <a:p>
            <a:pPr marL="342900" lvl="1"/>
            <a:r>
              <a:rPr lang="en-US" sz="975" dirty="0" smtClean="0">
                <a:latin typeface="Trebuchet MS" panose="020B0603020202020204" pitchFamily="34" charset="0"/>
              </a:rPr>
              <a:t>      For </a:t>
            </a:r>
            <a:r>
              <a:rPr lang="en-US" sz="975" dirty="0" err="1" smtClean="0">
                <a:latin typeface="Trebuchet MS" panose="020B0603020202020204" pitchFamily="34" charset="0"/>
              </a:rPr>
              <a:t>eg</a:t>
            </a:r>
            <a:r>
              <a:rPr lang="en-US" sz="975" dirty="0" smtClean="0">
                <a:latin typeface="Trebuchet MS" panose="020B0603020202020204" pitchFamily="34" charset="0"/>
              </a:rPr>
              <a:t>: </a:t>
            </a:r>
            <a:r>
              <a:rPr lang="en-US" sz="1000" dirty="0" smtClean="0"/>
              <a:t>Raw </a:t>
            </a:r>
            <a:r>
              <a:rPr lang="en-US" sz="1000" dirty="0"/>
              <a:t>materials and components [Includes Goods-in transit </a:t>
            </a:r>
            <a:r>
              <a:rPr lang="en-US" sz="1000" dirty="0" err="1"/>
              <a:t>Rs</a:t>
            </a:r>
            <a:r>
              <a:rPr lang="en-US" sz="1000" dirty="0"/>
              <a:t>. ___ (previous year </a:t>
            </a:r>
            <a:r>
              <a:rPr lang="en-US" sz="1000" dirty="0" err="1"/>
              <a:t>Rs</a:t>
            </a:r>
            <a:r>
              <a:rPr lang="en-US" sz="1000" dirty="0"/>
              <a:t>.____)</a:t>
            </a:r>
            <a:r>
              <a:rPr lang="en-US" sz="975" dirty="0" smtClean="0">
                <a:latin typeface="Trebuchet MS" panose="020B0603020202020204" pitchFamily="34" charset="0"/>
              </a:rPr>
              <a:t> </a:t>
            </a: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Mode of valuation to be stated </a:t>
            </a:r>
            <a:r>
              <a:rPr lang="en-US" sz="975" dirty="0" smtClean="0">
                <a:latin typeface="Trebuchet MS" panose="020B0603020202020204" pitchFamily="34" charset="0"/>
              </a:rPr>
              <a:t>: </a:t>
            </a:r>
            <a:r>
              <a:rPr lang="en-US" sz="1000" dirty="0"/>
              <a:t>(Valued at lower of cost and net realizable value, unless stated other wise) </a:t>
            </a:r>
            <a:endParaRPr lang="en-US" sz="975" dirty="0" smtClean="0">
              <a:latin typeface="Trebuchet MS" panose="020B0603020202020204" pitchFamily="34" charset="0"/>
            </a:endParaRPr>
          </a:p>
          <a:p>
            <a:pPr marL="557213" lvl="1" indent="-214313">
              <a:buFont typeface="Arial" panose="020B0604020202020204" pitchFamily="34" charset="0"/>
              <a:buChar char="•"/>
            </a:pPr>
            <a:endParaRPr lang="en-US" sz="975" dirty="0">
              <a:latin typeface="Trebuchet MS" panose="020B0603020202020204" pitchFamily="34" charset="0"/>
            </a:endParaRPr>
          </a:p>
        </p:txBody>
      </p:sp>
    </p:spTree>
    <p:extLst>
      <p:ext uri="{BB962C8B-B14F-4D97-AF65-F5344CB8AC3E}">
        <p14:creationId xmlns:p14="http://schemas.microsoft.com/office/powerpoint/2010/main" val="19516067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69383" y="634294"/>
            <a:ext cx="6912244" cy="2054661"/>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42975" y="201842"/>
            <a:ext cx="3932635" cy="253916"/>
          </a:xfrm>
          <a:prstGeom prst="rect">
            <a:avLst/>
          </a:prstGeom>
        </p:spPr>
        <p:txBody>
          <a:bodyPr wrap="square">
            <a:spAutoFit/>
          </a:bodyPr>
          <a:lstStyle/>
          <a:p>
            <a:r>
              <a:rPr lang="en-IN" sz="1050" b="1" u="sng" dirty="0">
                <a:latin typeface="Trebuchet MS" panose="020B0603020202020204" pitchFamily="34" charset="0"/>
              </a:rPr>
              <a:t>Format of Notes to Trade receivables:</a:t>
            </a:r>
          </a:p>
        </p:txBody>
      </p:sp>
      <p:sp>
        <p:nvSpPr>
          <p:cNvPr id="5" name="TextBox 4"/>
          <p:cNvSpPr txBox="1"/>
          <p:nvPr/>
        </p:nvSpPr>
        <p:spPr>
          <a:xfrm>
            <a:off x="1015139" y="2867491"/>
            <a:ext cx="6966488" cy="1015663"/>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smtClean="0"/>
              <a:t>Key Points </a:t>
            </a:r>
            <a:r>
              <a:rPr lang="en-US" sz="1050" b="1" u="sng" dirty="0"/>
              <a:t>for Trade receivables;</a:t>
            </a:r>
          </a:p>
          <a:p>
            <a:endParaRPr lang="en-US" sz="1050" b="1" u="sng" dirty="0"/>
          </a:p>
          <a:p>
            <a:pPr marL="557213" lvl="1" indent="-214313">
              <a:buFont typeface="Arial" panose="020B0604020202020204" pitchFamily="34" charset="0"/>
              <a:buChar char="•"/>
            </a:pPr>
            <a:r>
              <a:rPr lang="en-US" sz="975" dirty="0" smtClean="0">
                <a:latin typeface="Trebuchet MS" panose="020B0603020202020204" pitchFamily="34" charset="0"/>
              </a:rPr>
              <a:t>Segregating in </a:t>
            </a:r>
            <a:r>
              <a:rPr lang="en-US" sz="975" dirty="0" smtClean="0">
                <a:solidFill>
                  <a:srgbClr val="EF7625"/>
                </a:solidFill>
                <a:latin typeface="Trebuchet MS" panose="020B0603020202020204" pitchFamily="34" charset="0"/>
              </a:rPr>
              <a:t>more than 6 and less than 6 months </a:t>
            </a:r>
            <a:r>
              <a:rPr lang="en-US" sz="975" dirty="0" smtClean="0">
                <a:latin typeface="Trebuchet MS" panose="020B0603020202020204" pitchFamily="34" charset="0"/>
              </a:rPr>
              <a:t>from the date they are due.</a:t>
            </a:r>
          </a:p>
          <a:p>
            <a:pPr marL="557213" lvl="1" indent="-214313">
              <a:buFont typeface="Arial" panose="020B0604020202020204" pitchFamily="34" charset="0"/>
              <a:buChar char="•"/>
            </a:pPr>
            <a:r>
              <a:rPr lang="en-US" sz="975" dirty="0" smtClean="0">
                <a:latin typeface="Trebuchet MS" panose="020B0603020202020204" pitchFamily="34" charset="0"/>
              </a:rPr>
              <a:t>Further classification in Secured and unconsidered</a:t>
            </a:r>
          </a:p>
          <a:p>
            <a:pPr marL="557213" lvl="1" indent="-214313">
              <a:buFont typeface="Arial" panose="020B0604020202020204" pitchFamily="34" charset="0"/>
              <a:buChar char="•"/>
            </a:pPr>
            <a:r>
              <a:rPr lang="en-US" sz="975" dirty="0" smtClean="0">
                <a:latin typeface="Trebuchet MS" panose="020B0603020202020204" pitchFamily="34" charset="0"/>
              </a:rPr>
              <a:t>Further classification in Doubtful.</a:t>
            </a:r>
            <a:endParaRPr lang="en-US" sz="975" dirty="0">
              <a:latin typeface="Trebuchet MS" panose="020B0603020202020204" pitchFamily="34" charset="0"/>
            </a:endParaRP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Allowance </a:t>
            </a:r>
            <a:r>
              <a:rPr lang="en-US" sz="975" dirty="0">
                <a:solidFill>
                  <a:srgbClr val="EF7625"/>
                </a:solidFill>
                <a:latin typeface="Trebuchet MS" panose="020B0603020202020204" pitchFamily="34" charset="0"/>
              </a:rPr>
              <a:t>for bad and doubtful debts </a:t>
            </a:r>
            <a:r>
              <a:rPr lang="en-US" sz="975" dirty="0">
                <a:latin typeface="Trebuchet MS" panose="020B0603020202020204" pitchFamily="34" charset="0"/>
              </a:rPr>
              <a:t>shall be disclosed separately.</a:t>
            </a:r>
          </a:p>
        </p:txBody>
      </p:sp>
    </p:spTree>
    <p:extLst>
      <p:ext uri="{BB962C8B-B14F-4D97-AF65-F5344CB8AC3E}">
        <p14:creationId xmlns:p14="http://schemas.microsoft.com/office/powerpoint/2010/main" val="23266100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7781" y="561075"/>
            <a:ext cx="6928348" cy="2573574"/>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21544" y="293964"/>
            <a:ext cx="3900488" cy="253916"/>
          </a:xfrm>
          <a:prstGeom prst="rect">
            <a:avLst/>
          </a:prstGeom>
        </p:spPr>
        <p:txBody>
          <a:bodyPr wrap="square">
            <a:spAutoFit/>
          </a:bodyPr>
          <a:lstStyle/>
          <a:p>
            <a:r>
              <a:rPr lang="en-IN" sz="1050" b="1" u="sng" dirty="0">
                <a:latin typeface="Trebuchet MS" panose="020B0603020202020204" pitchFamily="34" charset="0"/>
              </a:rPr>
              <a:t>Format of Notes to Cash and Bank Balances:</a:t>
            </a:r>
          </a:p>
        </p:txBody>
      </p:sp>
      <p:sp>
        <p:nvSpPr>
          <p:cNvPr id="4" name="TextBox 3"/>
          <p:cNvSpPr txBox="1"/>
          <p:nvPr/>
        </p:nvSpPr>
        <p:spPr>
          <a:xfrm>
            <a:off x="921544" y="3312879"/>
            <a:ext cx="7340204" cy="1454244"/>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smtClean="0"/>
              <a:t>Key Points </a:t>
            </a:r>
            <a:r>
              <a:rPr lang="en-US" sz="1050" b="1" u="sng" dirty="0"/>
              <a:t>for Cash and Bank Balances:</a:t>
            </a:r>
          </a:p>
          <a:p>
            <a:pPr marL="642938" lvl="1" indent="-300038">
              <a:buFont typeface="Arial" panose="020B0604020202020204" pitchFamily="34" charset="0"/>
              <a:buChar char="•"/>
            </a:pPr>
            <a:r>
              <a:rPr lang="en-US" sz="975" dirty="0" smtClean="0">
                <a:latin typeface="Trebuchet MS" panose="020B0603020202020204" pitchFamily="34" charset="0"/>
              </a:rPr>
              <a:t>Bifurcation in Cash &amp; Bank  and Other bank balance. </a:t>
            </a:r>
          </a:p>
          <a:p>
            <a:pPr marL="642938" lvl="1" indent="-300038">
              <a:buFont typeface="Arial" panose="020B0604020202020204" pitchFamily="34" charset="0"/>
              <a:buChar char="•"/>
            </a:pPr>
            <a:r>
              <a:rPr lang="en-US" sz="975" dirty="0" smtClean="0">
                <a:solidFill>
                  <a:srgbClr val="EF7625"/>
                </a:solidFill>
                <a:latin typeface="Trebuchet MS" panose="020B0603020202020204" pitchFamily="34" charset="0"/>
              </a:rPr>
              <a:t>Debit Balance of CC Account.</a:t>
            </a:r>
          </a:p>
          <a:p>
            <a:pPr marL="642938" lvl="1" indent="-300038">
              <a:buFont typeface="Arial" panose="020B0604020202020204" pitchFamily="34" charset="0"/>
              <a:buChar char="•"/>
            </a:pPr>
            <a:r>
              <a:rPr lang="en-US" sz="975" dirty="0" smtClean="0">
                <a:latin typeface="Trebuchet MS" panose="020B0603020202020204" pitchFamily="34" charset="0"/>
              </a:rPr>
              <a:t>FDR with less then 3 months </a:t>
            </a:r>
            <a:r>
              <a:rPr lang="en-US" sz="975" dirty="0">
                <a:latin typeface="Trebuchet MS" panose="020B0603020202020204" pitchFamily="34" charset="0"/>
              </a:rPr>
              <a:t>and  </a:t>
            </a:r>
            <a:r>
              <a:rPr lang="en-US" sz="975" dirty="0" smtClean="0">
                <a:latin typeface="Trebuchet MS" panose="020B0603020202020204" pitchFamily="34" charset="0"/>
              </a:rPr>
              <a:t>original </a:t>
            </a:r>
            <a:r>
              <a:rPr lang="en-US" sz="975" dirty="0">
                <a:latin typeface="Trebuchet MS" panose="020B0603020202020204" pitchFamily="34" charset="0"/>
              </a:rPr>
              <a:t>maturity for more than 3 months but less than 12 </a:t>
            </a:r>
            <a:r>
              <a:rPr lang="en-US" sz="975" dirty="0" smtClean="0">
                <a:latin typeface="Trebuchet MS" panose="020B0603020202020204" pitchFamily="34" charset="0"/>
              </a:rPr>
              <a:t>months</a:t>
            </a:r>
            <a:endParaRPr lang="en-US" sz="975" dirty="0">
              <a:latin typeface="Trebuchet MS" panose="020B0603020202020204" pitchFamily="34" charset="0"/>
            </a:endParaRPr>
          </a:p>
          <a:p>
            <a:pPr marL="642938" lvl="1" indent="-300038">
              <a:buFont typeface="Arial" panose="020B0604020202020204" pitchFamily="34" charset="0"/>
              <a:buChar char="•"/>
            </a:pPr>
            <a:r>
              <a:rPr lang="en-US" sz="975" dirty="0" smtClean="0">
                <a:latin typeface="Trebuchet MS" panose="020B0603020202020204" pitchFamily="34" charset="0"/>
              </a:rPr>
              <a:t>Take care of </a:t>
            </a:r>
            <a:r>
              <a:rPr lang="en-US" sz="975" dirty="0" smtClean="0">
                <a:solidFill>
                  <a:srgbClr val="EF7625"/>
                </a:solidFill>
                <a:latin typeface="Trebuchet MS" panose="020B0603020202020204" pitchFamily="34" charset="0"/>
              </a:rPr>
              <a:t>segregating other bank balances </a:t>
            </a:r>
          </a:p>
          <a:p>
            <a:pPr marL="642938" lvl="1" indent="-300038">
              <a:buFont typeface="Arial" panose="020B0604020202020204" pitchFamily="34" charset="0"/>
              <a:buChar char="•"/>
            </a:pPr>
            <a:r>
              <a:rPr lang="en-US" sz="975" dirty="0" smtClean="0">
                <a:solidFill>
                  <a:srgbClr val="EF7625"/>
                </a:solidFill>
                <a:latin typeface="Trebuchet MS" panose="020B0603020202020204" pitchFamily="34" charset="0"/>
              </a:rPr>
              <a:t>Under Lien </a:t>
            </a:r>
            <a:r>
              <a:rPr lang="en-US" sz="975" dirty="0" smtClean="0">
                <a:latin typeface="Trebuchet MS" panose="020B0603020202020204" pitchFamily="34" charset="0"/>
              </a:rPr>
              <a:t>deposit should be shown separately or earmarked balances </a:t>
            </a:r>
          </a:p>
          <a:p>
            <a:pPr marL="642938" lvl="1" indent="-300038">
              <a:buFont typeface="Arial" panose="020B0604020202020204" pitchFamily="34" charset="0"/>
              <a:buChar char="•"/>
            </a:pPr>
            <a:r>
              <a:rPr lang="en-US" sz="975" dirty="0" smtClean="0">
                <a:solidFill>
                  <a:srgbClr val="EF7625"/>
                </a:solidFill>
                <a:latin typeface="Trebuchet MS" panose="020B0603020202020204" pitchFamily="34" charset="0"/>
              </a:rPr>
              <a:t>Margin </a:t>
            </a:r>
            <a:r>
              <a:rPr lang="en-US" sz="975" dirty="0">
                <a:solidFill>
                  <a:srgbClr val="EF7625"/>
                </a:solidFill>
                <a:latin typeface="Trebuchet MS" panose="020B0603020202020204" pitchFamily="34" charset="0"/>
              </a:rPr>
              <a:t>money or deposits </a:t>
            </a:r>
            <a:r>
              <a:rPr lang="en-US" sz="975" dirty="0">
                <a:latin typeface="Trebuchet MS" panose="020B0603020202020204" pitchFamily="34" charset="0"/>
              </a:rPr>
              <a:t>under lien shall be disclosed </a:t>
            </a:r>
            <a:r>
              <a:rPr lang="en-US" sz="975" dirty="0" smtClean="0">
                <a:latin typeface="Trebuchet MS" panose="020B0603020202020204" pitchFamily="34" charset="0"/>
              </a:rPr>
              <a:t>separately</a:t>
            </a:r>
          </a:p>
          <a:p>
            <a:pPr marL="642938" lvl="1" indent="-300038">
              <a:buFont typeface="Arial" panose="020B0604020202020204" pitchFamily="34" charset="0"/>
              <a:buChar char="•"/>
            </a:pPr>
            <a:endParaRPr lang="en-US" sz="975" dirty="0">
              <a:latin typeface="Trebuchet MS" panose="020B0603020202020204" pitchFamily="34" charset="0"/>
            </a:endParaRPr>
          </a:p>
          <a:p>
            <a:pPr marL="642938" lvl="1" indent="-300038">
              <a:buFont typeface="Arial" panose="020B0604020202020204" pitchFamily="34" charset="0"/>
              <a:buChar char="•"/>
            </a:pPr>
            <a:endParaRPr lang="en-IN" sz="975" dirty="0">
              <a:latin typeface="Trebuchet MS" panose="020B0603020202020204" pitchFamily="34" charset="0"/>
            </a:endParaRPr>
          </a:p>
        </p:txBody>
      </p:sp>
    </p:spTree>
    <p:extLst>
      <p:ext uri="{BB962C8B-B14F-4D97-AF65-F5344CB8AC3E}">
        <p14:creationId xmlns:p14="http://schemas.microsoft.com/office/powerpoint/2010/main" val="41247650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40749" y="780214"/>
            <a:ext cx="6354365" cy="92459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4" name="Rectangle 3"/>
          <p:cNvSpPr/>
          <p:nvPr/>
        </p:nvSpPr>
        <p:spPr>
          <a:xfrm>
            <a:off x="932259" y="322725"/>
            <a:ext cx="3482579" cy="253916"/>
          </a:xfrm>
          <a:prstGeom prst="rect">
            <a:avLst/>
          </a:prstGeom>
        </p:spPr>
        <p:txBody>
          <a:bodyPr wrap="square">
            <a:spAutoFit/>
          </a:bodyPr>
          <a:lstStyle/>
          <a:p>
            <a:r>
              <a:rPr lang="en-IN" sz="1050" b="1" u="sng" dirty="0">
                <a:latin typeface="Trebuchet MS" panose="020B0603020202020204" pitchFamily="34" charset="0"/>
              </a:rPr>
              <a:t>Format of Notes to Other Current assets:</a:t>
            </a:r>
          </a:p>
        </p:txBody>
      </p:sp>
      <p:sp>
        <p:nvSpPr>
          <p:cNvPr id="5" name="TextBox 4"/>
          <p:cNvSpPr txBox="1"/>
          <p:nvPr/>
        </p:nvSpPr>
        <p:spPr>
          <a:xfrm>
            <a:off x="986503" y="2265136"/>
            <a:ext cx="7142358" cy="542456"/>
          </a:xfrm>
          <a:prstGeom prst="rect">
            <a:avLst/>
          </a:prstGeom>
          <a:noFill/>
        </p:spPr>
        <p:txBody>
          <a:bodyPr wrap="square" rtlCol="0">
            <a:spAutoFit/>
          </a:bodyPr>
          <a:lstStyle/>
          <a:p>
            <a:pPr marL="557213" lvl="1" indent="-214313">
              <a:buFont typeface="Arial" panose="020B0604020202020204" pitchFamily="34" charset="0"/>
              <a:buChar char="•"/>
            </a:pPr>
            <a:r>
              <a:rPr lang="en-US" sz="975" dirty="0">
                <a:latin typeface="Trebuchet MS" panose="020B0603020202020204" pitchFamily="34" charset="0"/>
              </a:rPr>
              <a:t>This is an </a:t>
            </a:r>
            <a:r>
              <a:rPr lang="en-US" sz="975" dirty="0">
                <a:solidFill>
                  <a:srgbClr val="EF7625"/>
                </a:solidFill>
                <a:latin typeface="Trebuchet MS" panose="020B0603020202020204" pitchFamily="34" charset="0"/>
              </a:rPr>
              <a:t>all-inclusive heading</a:t>
            </a:r>
            <a:r>
              <a:rPr lang="en-US" sz="975" dirty="0">
                <a:latin typeface="Trebuchet MS" panose="020B0603020202020204" pitchFamily="34" charset="0"/>
              </a:rPr>
              <a:t>, which incorporates current assets that do not fit into any other asset categories</a:t>
            </a:r>
            <a:r>
              <a:rPr lang="en-US" sz="975" dirty="0" smtClean="0">
                <a:latin typeface="Trebuchet MS" panose="020B0603020202020204" pitchFamily="34" charset="0"/>
              </a:rPr>
              <a:t>.]</a:t>
            </a: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Unbilled receivable </a:t>
            </a:r>
            <a:r>
              <a:rPr lang="en-US" sz="975" dirty="0" smtClean="0">
                <a:latin typeface="Trebuchet MS" panose="020B0603020202020204" pitchFamily="34" charset="0"/>
              </a:rPr>
              <a:t>need to be added here</a:t>
            </a: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Salary advances</a:t>
            </a:r>
            <a:r>
              <a:rPr lang="en-US" sz="975" dirty="0" smtClean="0">
                <a:latin typeface="Trebuchet MS" panose="020B0603020202020204" pitchFamily="34" charset="0"/>
              </a:rPr>
              <a:t> can be disclosed here </a:t>
            </a:r>
            <a:endParaRPr lang="en-IN" sz="975" dirty="0">
              <a:latin typeface="Trebuchet MS" panose="020B0603020202020204" pitchFamily="34" charset="0"/>
            </a:endParaRPr>
          </a:p>
        </p:txBody>
      </p:sp>
      <p:sp>
        <p:nvSpPr>
          <p:cNvPr id="6" name="Rectangle 5"/>
          <p:cNvSpPr/>
          <p:nvPr/>
        </p:nvSpPr>
        <p:spPr>
          <a:xfrm>
            <a:off x="932259" y="1908386"/>
            <a:ext cx="3096816" cy="253916"/>
          </a:xfrm>
          <a:prstGeom prst="rect">
            <a:avLst/>
          </a:prstGeom>
        </p:spPr>
        <p:txBody>
          <a:bodyPr wrap="square">
            <a:spAutoFit/>
          </a:bodyPr>
          <a:lstStyle/>
          <a:p>
            <a:pPr marL="214313" indent="-214313">
              <a:buFont typeface="Arial" panose="020B0604020202020204" pitchFamily="34" charset="0"/>
              <a:buChar char="•"/>
            </a:pPr>
            <a:r>
              <a:rPr lang="en-US" sz="1050" b="1" u="sng" dirty="0" smtClean="0">
                <a:latin typeface="Trebuchet MS" panose="020B0603020202020204" pitchFamily="34" charset="0"/>
              </a:rPr>
              <a:t>Key Points </a:t>
            </a:r>
            <a:r>
              <a:rPr lang="en-US" sz="1050" b="1" u="sng" dirty="0">
                <a:latin typeface="Trebuchet MS" panose="020B0603020202020204" pitchFamily="34" charset="0"/>
              </a:rPr>
              <a:t>for Other Current Assets</a:t>
            </a:r>
            <a:r>
              <a:rPr lang="en-US" sz="1050" b="1" u="sng" dirty="0"/>
              <a:t>;</a:t>
            </a:r>
          </a:p>
        </p:txBody>
      </p:sp>
      <p:sp>
        <p:nvSpPr>
          <p:cNvPr id="7" name="TextBox 6"/>
          <p:cNvSpPr txBox="1"/>
          <p:nvPr/>
        </p:nvSpPr>
        <p:spPr>
          <a:xfrm>
            <a:off x="843659" y="3136256"/>
            <a:ext cx="7142358" cy="900246"/>
          </a:xfrm>
          <a:prstGeom prst="rect">
            <a:avLst/>
          </a:prstGeom>
          <a:noFill/>
        </p:spPr>
        <p:txBody>
          <a:bodyPr wrap="square" rtlCol="0">
            <a:spAutoFit/>
          </a:bodyPr>
          <a:lstStyle/>
          <a:p>
            <a:pPr marL="342900" lvl="1"/>
            <a:r>
              <a:rPr lang="en-US" sz="1050" b="1" u="sng" dirty="0">
                <a:solidFill>
                  <a:srgbClr val="EF7625"/>
                </a:solidFill>
                <a:latin typeface="Trebuchet MS" panose="020B0603020202020204" pitchFamily="34" charset="0"/>
              </a:rPr>
              <a:t>Contingent Liabilities (to the extent not provided for)</a:t>
            </a:r>
          </a:p>
          <a:p>
            <a:pPr marL="342900" lvl="1"/>
            <a:r>
              <a:rPr lang="en-US" sz="1050" b="1" u="sng" dirty="0" smtClean="0">
                <a:latin typeface="Trebuchet MS" panose="020B0603020202020204" pitchFamily="34" charset="0"/>
              </a:rPr>
              <a:t>To be classified as :</a:t>
            </a:r>
          </a:p>
          <a:p>
            <a:pPr marL="571500" lvl="1" indent="-228600">
              <a:buAutoNum type="alphaLcPeriod"/>
            </a:pPr>
            <a:r>
              <a:rPr lang="en-US" sz="1050" dirty="0" smtClean="0">
                <a:latin typeface="Trebuchet MS" panose="020B0603020202020204" pitchFamily="34" charset="0"/>
              </a:rPr>
              <a:t>Claims against the non-corporate entity not acknowledged as debt</a:t>
            </a:r>
          </a:p>
          <a:p>
            <a:pPr marL="571500" lvl="1" indent="-228600">
              <a:buAutoNum type="alphaLcPeriod"/>
            </a:pPr>
            <a:r>
              <a:rPr lang="en-US" sz="1050" dirty="0" smtClean="0">
                <a:latin typeface="Trebuchet MS" panose="020B0603020202020204" pitchFamily="34" charset="0"/>
              </a:rPr>
              <a:t>Guarantees</a:t>
            </a:r>
          </a:p>
          <a:p>
            <a:pPr marL="571500" lvl="1" indent="-228600">
              <a:buAutoNum type="alphaLcPeriod"/>
            </a:pPr>
            <a:r>
              <a:rPr lang="en-US" sz="1050" dirty="0" smtClean="0">
                <a:latin typeface="Trebuchet MS" panose="020B0603020202020204" pitchFamily="34" charset="0"/>
              </a:rPr>
              <a:t>Other money for which the non-corporate entity is contingently liable </a:t>
            </a:r>
            <a:endParaRPr lang="en-US" sz="1050" dirty="0">
              <a:latin typeface="Trebuchet MS" panose="020B0603020202020204" pitchFamily="34" charset="0"/>
            </a:endParaRPr>
          </a:p>
        </p:txBody>
      </p:sp>
    </p:spTree>
    <p:extLst>
      <p:ext uri="{BB962C8B-B14F-4D97-AF65-F5344CB8AC3E}">
        <p14:creationId xmlns:p14="http://schemas.microsoft.com/office/powerpoint/2010/main" val="23249553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629764-6042-A6F7-1AC6-2E3FD806F27D}"/>
              </a:ext>
            </a:extLst>
          </p:cNvPr>
          <p:cNvSpPr>
            <a:spLocks noGrp="1"/>
          </p:cNvSpPr>
          <p:nvPr>
            <p:ph type="title"/>
          </p:nvPr>
        </p:nvSpPr>
        <p:spPr/>
        <p:txBody>
          <a:bodyPr>
            <a:normAutofit fontScale="90000"/>
          </a:bodyPr>
          <a:lstStyle/>
          <a:p>
            <a:r>
              <a:rPr lang="en-US" dirty="0" smtClean="0"/>
              <a:t>Common Mistakes while preparing FS</a:t>
            </a:r>
            <a:endParaRPr lang="en-US" dirty="0"/>
          </a:p>
        </p:txBody>
      </p:sp>
      <p:sp>
        <p:nvSpPr>
          <p:cNvPr id="3" name="Text Placeholder 2">
            <a:extLst>
              <a:ext uri="{FF2B5EF4-FFF2-40B4-BE49-F238E27FC236}">
                <a16:creationId xmlns:a16="http://schemas.microsoft.com/office/drawing/2014/main" xmlns="" id="{D3FC4959-DF39-E332-82F7-561220F79672}"/>
              </a:ext>
            </a:extLst>
          </p:cNvPr>
          <p:cNvSpPr>
            <a:spLocks noGrp="1"/>
          </p:cNvSpPr>
          <p:nvPr>
            <p:ph type="body" idx="1"/>
          </p:nvPr>
        </p:nvSpPr>
        <p:spPr/>
        <p:txBody>
          <a:bodyPr>
            <a:normAutofit fontScale="92500"/>
          </a:bodyPr>
          <a:lstStyle/>
          <a:p>
            <a:r>
              <a:rPr lang="en-US" dirty="0" smtClean="0">
                <a:solidFill>
                  <a:srgbClr val="EF7625"/>
                </a:solidFill>
              </a:rPr>
              <a:t>Offset</a:t>
            </a:r>
            <a:r>
              <a:rPr lang="en-US" dirty="0" smtClean="0"/>
              <a:t> of income / Expenses or Assets / Lability</a:t>
            </a:r>
          </a:p>
          <a:p>
            <a:r>
              <a:rPr lang="en-US" dirty="0" smtClean="0"/>
              <a:t>Non Calculation </a:t>
            </a:r>
            <a:r>
              <a:rPr lang="en-US" dirty="0" smtClean="0">
                <a:solidFill>
                  <a:srgbClr val="EF7625"/>
                </a:solidFill>
              </a:rPr>
              <a:t>of Deferred tax</a:t>
            </a:r>
          </a:p>
          <a:p>
            <a:r>
              <a:rPr lang="en-US" dirty="0"/>
              <a:t>Nomenclature of deferred tax assets as tax assets </a:t>
            </a:r>
          </a:p>
          <a:p>
            <a:r>
              <a:rPr lang="en-US" dirty="0" smtClean="0"/>
              <a:t>Non Disclosure of </a:t>
            </a:r>
            <a:r>
              <a:rPr lang="en-US" dirty="0" smtClean="0">
                <a:solidFill>
                  <a:srgbClr val="EF7625"/>
                </a:solidFill>
              </a:rPr>
              <a:t>Contingent Liabilities </a:t>
            </a:r>
          </a:p>
          <a:p>
            <a:r>
              <a:rPr lang="en-US" dirty="0" smtClean="0"/>
              <a:t>Wherever there is an line item others- it is required to </a:t>
            </a:r>
            <a:r>
              <a:rPr lang="en-US" dirty="0" smtClean="0">
                <a:solidFill>
                  <a:srgbClr val="EF7625"/>
                </a:solidFill>
              </a:rPr>
              <a:t>specify the nature</a:t>
            </a:r>
          </a:p>
          <a:p>
            <a:r>
              <a:rPr lang="en-US" dirty="0" smtClean="0">
                <a:solidFill>
                  <a:srgbClr val="EF7625"/>
                </a:solidFill>
              </a:rPr>
              <a:t>Non </a:t>
            </a:r>
            <a:r>
              <a:rPr lang="en-US" dirty="0" err="1" smtClean="0">
                <a:solidFill>
                  <a:srgbClr val="EF7625"/>
                </a:solidFill>
              </a:rPr>
              <a:t>reco</a:t>
            </a:r>
            <a:r>
              <a:rPr lang="en-US" dirty="0" smtClean="0"/>
              <a:t>. of closing balances and opening balances</a:t>
            </a:r>
          </a:p>
          <a:p>
            <a:r>
              <a:rPr lang="en-US" dirty="0" smtClean="0">
                <a:solidFill>
                  <a:srgbClr val="EF7625"/>
                </a:solidFill>
              </a:rPr>
              <a:t>Non </a:t>
            </a:r>
            <a:r>
              <a:rPr lang="en-US" dirty="0" err="1" smtClean="0">
                <a:solidFill>
                  <a:srgbClr val="EF7625"/>
                </a:solidFill>
              </a:rPr>
              <a:t>reco</a:t>
            </a:r>
            <a:r>
              <a:rPr lang="en-US" dirty="0" smtClean="0"/>
              <a:t>. of numbers of notes and the financial statement </a:t>
            </a:r>
          </a:p>
          <a:p>
            <a:r>
              <a:rPr lang="en-US" dirty="0" smtClean="0"/>
              <a:t>Use of </a:t>
            </a:r>
            <a:r>
              <a:rPr lang="en-US" dirty="0" smtClean="0">
                <a:solidFill>
                  <a:srgbClr val="EF7625"/>
                </a:solidFill>
              </a:rPr>
              <a:t>old terminology </a:t>
            </a:r>
            <a:r>
              <a:rPr lang="en-US" dirty="0" smtClean="0"/>
              <a:t>– like tangible assets </a:t>
            </a:r>
          </a:p>
          <a:p>
            <a:endParaRPr lang="en-US" dirty="0" smtClean="0"/>
          </a:p>
        </p:txBody>
      </p:sp>
      <p:sp>
        <p:nvSpPr>
          <p:cNvPr id="4" name="Text Placeholder 3">
            <a:extLst>
              <a:ext uri="{FF2B5EF4-FFF2-40B4-BE49-F238E27FC236}">
                <a16:creationId xmlns:a16="http://schemas.microsoft.com/office/drawing/2014/main" xmlns="" id="{EA2A1D76-97CC-2CC5-D33F-C214F0C9166A}"/>
              </a:ext>
            </a:extLst>
          </p:cNvPr>
          <p:cNvSpPr>
            <a:spLocks noGrp="1"/>
          </p:cNvSpPr>
          <p:nvPr>
            <p:ph type="body" idx="2"/>
          </p:nvPr>
        </p:nvSpPr>
        <p:spPr>
          <a:xfrm>
            <a:off x="4627659" y="1152475"/>
            <a:ext cx="4204641" cy="3416400"/>
          </a:xfrm>
        </p:spPr>
        <p:txBody>
          <a:bodyPr>
            <a:normAutofit lnSpcReduction="10000"/>
          </a:bodyPr>
          <a:lstStyle/>
          <a:p>
            <a:r>
              <a:rPr lang="en-US" dirty="0"/>
              <a:t>Proper </a:t>
            </a:r>
            <a:r>
              <a:rPr lang="en-US" dirty="0">
                <a:solidFill>
                  <a:srgbClr val="EF7625"/>
                </a:solidFill>
              </a:rPr>
              <a:t>nature of intangible assets</a:t>
            </a:r>
            <a:r>
              <a:rPr lang="en-US" dirty="0"/>
              <a:t> to be disclosed </a:t>
            </a:r>
          </a:p>
          <a:p>
            <a:r>
              <a:rPr lang="en-US" dirty="0" smtClean="0"/>
              <a:t>Clubbing </a:t>
            </a:r>
            <a:r>
              <a:rPr lang="en-US" dirty="0"/>
              <a:t>of intangible asset under development with PPE </a:t>
            </a:r>
          </a:p>
          <a:p>
            <a:r>
              <a:rPr lang="en-US" dirty="0"/>
              <a:t>Accounting for </a:t>
            </a:r>
            <a:r>
              <a:rPr lang="en-US" dirty="0">
                <a:solidFill>
                  <a:srgbClr val="EF7625"/>
                </a:solidFill>
              </a:rPr>
              <a:t>deferred expenses </a:t>
            </a:r>
            <a:r>
              <a:rPr lang="en-US" dirty="0"/>
              <a:t>like advertisements </a:t>
            </a:r>
          </a:p>
          <a:p>
            <a:r>
              <a:rPr lang="en-US" dirty="0" smtClean="0">
                <a:solidFill>
                  <a:srgbClr val="EF7625"/>
                </a:solidFill>
              </a:rPr>
              <a:t>PF and Professional </a:t>
            </a:r>
            <a:r>
              <a:rPr lang="en-US" dirty="0" smtClean="0"/>
              <a:t>tax payable are statutory dues and not provisions </a:t>
            </a:r>
          </a:p>
          <a:p>
            <a:r>
              <a:rPr lang="en-US" dirty="0" smtClean="0">
                <a:solidFill>
                  <a:srgbClr val="EF7625"/>
                </a:solidFill>
              </a:rPr>
              <a:t>Accounting policies </a:t>
            </a:r>
          </a:p>
          <a:p>
            <a:pPr lvl="1"/>
            <a:r>
              <a:rPr lang="en-US" dirty="0" smtClean="0"/>
              <a:t>Disclosure of correct revenue policies</a:t>
            </a:r>
          </a:p>
          <a:p>
            <a:pPr lvl="1"/>
            <a:r>
              <a:rPr lang="en-US" dirty="0" smtClean="0"/>
              <a:t>Disclosure of cost formulae in inventory</a:t>
            </a:r>
          </a:p>
          <a:p>
            <a:pPr lvl="1"/>
            <a:r>
              <a:rPr lang="en-US" dirty="0" smtClean="0"/>
              <a:t>Disclosure of policies of IND AS</a:t>
            </a:r>
          </a:p>
          <a:p>
            <a:pPr lvl="1"/>
            <a:r>
              <a:rPr lang="en-US" dirty="0" smtClean="0"/>
              <a:t>Rate of Deprecation &amp; Useful life of investment property</a:t>
            </a:r>
          </a:p>
          <a:p>
            <a:pPr lvl="1"/>
            <a:endParaRPr lang="en-US" dirty="0"/>
          </a:p>
        </p:txBody>
      </p:sp>
    </p:spTree>
    <p:extLst>
      <p:ext uri="{BB962C8B-B14F-4D97-AF65-F5344CB8AC3E}">
        <p14:creationId xmlns:p14="http://schemas.microsoft.com/office/powerpoint/2010/main" val="32005918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06091" y="306065"/>
            <a:ext cx="4193969" cy="323165"/>
          </a:xfrm>
          <a:prstGeom prst="rect">
            <a:avLst/>
          </a:prstGeom>
          <a:noFill/>
        </p:spPr>
        <p:txBody>
          <a:bodyPr wrap="square" rtlCol="0">
            <a:spAutoFit/>
          </a:bodyPr>
          <a:lstStyle/>
          <a:p>
            <a:pPr algn="ctr"/>
            <a:r>
              <a:rPr lang="en-US" sz="1500" b="1" u="sng" dirty="0" smtClean="0">
                <a:latin typeface="Trebuchet MS" panose="020B0603020202020204" pitchFamily="34" charset="0"/>
              </a:rPr>
              <a:t>Format for Statement </a:t>
            </a:r>
            <a:r>
              <a:rPr lang="en-US" sz="1500" b="1" u="sng" dirty="0">
                <a:latin typeface="Trebuchet MS" panose="020B0603020202020204" pitchFamily="34" charset="0"/>
              </a:rPr>
              <a:t>of Profit &amp; Loss</a:t>
            </a:r>
            <a:endParaRPr lang="en-IN" sz="1500" b="1" u="sng" dirty="0">
              <a:latin typeface="Trebuchet MS" panose="020B0603020202020204" pitchFamily="34" charset="0"/>
            </a:endParaRPr>
          </a:p>
        </p:txBody>
      </p:sp>
      <p:pic>
        <p:nvPicPr>
          <p:cNvPr id="5" name="Picture 4"/>
          <p:cNvPicPr>
            <a:picLocks noChangeAspect="1"/>
          </p:cNvPicPr>
          <p:nvPr/>
        </p:nvPicPr>
        <p:blipFill>
          <a:blip r:embed="rId2"/>
          <a:stretch>
            <a:fillRect/>
          </a:stretch>
        </p:blipFill>
        <p:spPr>
          <a:xfrm>
            <a:off x="820804" y="1877613"/>
            <a:ext cx="6375798" cy="132857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6" name="Rectangle 5"/>
          <p:cNvSpPr/>
          <p:nvPr/>
        </p:nvSpPr>
        <p:spPr>
          <a:xfrm>
            <a:off x="820804" y="1574977"/>
            <a:ext cx="4972051" cy="253916"/>
          </a:xfrm>
          <a:prstGeom prst="rect">
            <a:avLst/>
          </a:prstGeom>
        </p:spPr>
        <p:txBody>
          <a:bodyPr wrap="square">
            <a:spAutoFit/>
          </a:bodyPr>
          <a:lstStyle/>
          <a:p>
            <a:r>
              <a:rPr lang="en-US" sz="1050" b="1" u="sng" dirty="0">
                <a:latin typeface="Trebuchet MS" panose="020B0603020202020204" pitchFamily="34" charset="0"/>
              </a:rPr>
              <a:t>Formats for Notes to account to Revenue from Operations:</a:t>
            </a:r>
            <a:endParaRPr lang="en-IN" sz="1050" b="1" u="sng" dirty="0">
              <a:latin typeface="Trebuchet MS" panose="020B0603020202020204" pitchFamily="34" charset="0"/>
            </a:endParaRPr>
          </a:p>
        </p:txBody>
      </p:sp>
      <p:pic>
        <p:nvPicPr>
          <p:cNvPr id="7" name="Picture 6"/>
          <p:cNvPicPr>
            <a:picLocks noChangeAspect="1"/>
          </p:cNvPicPr>
          <p:nvPr/>
        </p:nvPicPr>
        <p:blipFill>
          <a:blip r:embed="rId3"/>
          <a:stretch>
            <a:fillRect/>
          </a:stretch>
        </p:blipFill>
        <p:spPr>
          <a:xfrm>
            <a:off x="820804" y="719680"/>
            <a:ext cx="6375798" cy="721429"/>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704568" y="3254905"/>
            <a:ext cx="7799376" cy="1465786"/>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smtClean="0">
                <a:latin typeface="Trebuchet MS" panose="020B0603020202020204" pitchFamily="34" charset="0"/>
              </a:rPr>
              <a:t>Key Points </a:t>
            </a:r>
            <a:r>
              <a:rPr lang="en-US" sz="1050" b="1" u="sng" dirty="0">
                <a:latin typeface="Trebuchet MS" panose="020B0603020202020204" pitchFamily="34" charset="0"/>
              </a:rPr>
              <a:t>about Revenue from Operations:</a:t>
            </a:r>
          </a:p>
          <a:p>
            <a:pPr marL="214313" indent="-214313">
              <a:buFont typeface="Arial" panose="020B0604020202020204" pitchFamily="34" charset="0"/>
              <a:buChar char="•"/>
            </a:pPr>
            <a:endParaRPr lang="en-US" sz="1050" b="1" u="sng" dirty="0">
              <a:latin typeface="Trebuchet MS" panose="020B0603020202020204" pitchFamily="34" charset="0"/>
            </a:endParaRPr>
          </a:p>
          <a:p>
            <a:pPr marL="571500" lvl="1" indent="-228600">
              <a:buFont typeface="+mj-lt"/>
              <a:buAutoNum type="arabicPeriod"/>
            </a:pPr>
            <a:r>
              <a:rPr lang="en-US" sz="975" dirty="0" smtClean="0">
                <a:latin typeface="Trebuchet MS" panose="020B0603020202020204" pitchFamily="34" charset="0"/>
              </a:rPr>
              <a:t>Revenue </a:t>
            </a:r>
            <a:r>
              <a:rPr lang="en-US" sz="975" dirty="0">
                <a:latin typeface="Trebuchet MS" panose="020B0603020202020204" pitchFamily="34" charset="0"/>
              </a:rPr>
              <a:t>from operations may disclose separately in the notes revenue </a:t>
            </a:r>
            <a:r>
              <a:rPr lang="en-US" sz="975" dirty="0" smtClean="0">
                <a:latin typeface="Trebuchet MS" panose="020B0603020202020204" pitchFamily="34" charset="0"/>
              </a:rPr>
              <a:t>from; </a:t>
            </a:r>
            <a:r>
              <a:rPr lang="en-IN" sz="975" dirty="0" smtClean="0">
                <a:latin typeface="Trebuchet MS" panose="020B0603020202020204" pitchFamily="34" charset="0"/>
              </a:rPr>
              <a:t>Sale </a:t>
            </a:r>
            <a:r>
              <a:rPr lang="en-IN" sz="975" dirty="0">
                <a:latin typeface="Trebuchet MS" panose="020B0603020202020204" pitchFamily="34" charset="0"/>
              </a:rPr>
              <a:t>of </a:t>
            </a:r>
            <a:r>
              <a:rPr lang="en-IN" sz="975" dirty="0" smtClean="0">
                <a:latin typeface="Trebuchet MS" panose="020B0603020202020204" pitchFamily="34" charset="0"/>
              </a:rPr>
              <a:t>products / Sale </a:t>
            </a:r>
            <a:r>
              <a:rPr lang="en-IN" sz="975" dirty="0">
                <a:latin typeface="Trebuchet MS" panose="020B0603020202020204" pitchFamily="34" charset="0"/>
              </a:rPr>
              <a:t>of </a:t>
            </a:r>
            <a:r>
              <a:rPr lang="en-IN" sz="975" dirty="0" smtClean="0">
                <a:latin typeface="Trebuchet MS" panose="020B0603020202020204" pitchFamily="34" charset="0"/>
              </a:rPr>
              <a:t>services /Grants </a:t>
            </a:r>
            <a:r>
              <a:rPr lang="en-IN" sz="975" dirty="0">
                <a:latin typeface="Trebuchet MS" panose="020B0603020202020204" pitchFamily="34" charset="0"/>
              </a:rPr>
              <a:t>or donations </a:t>
            </a:r>
            <a:r>
              <a:rPr lang="en-IN" sz="975" dirty="0" smtClean="0">
                <a:latin typeface="Trebuchet MS" panose="020B0603020202020204" pitchFamily="34" charset="0"/>
              </a:rPr>
              <a:t>received / Other </a:t>
            </a:r>
            <a:r>
              <a:rPr lang="en-IN" sz="975" dirty="0">
                <a:latin typeface="Trebuchet MS" panose="020B0603020202020204" pitchFamily="34" charset="0"/>
              </a:rPr>
              <a:t>operating </a:t>
            </a:r>
            <a:r>
              <a:rPr lang="en-IN" sz="975" dirty="0" smtClean="0">
                <a:latin typeface="Trebuchet MS" panose="020B0603020202020204" pitchFamily="34" charset="0"/>
              </a:rPr>
              <a:t>revenues</a:t>
            </a:r>
            <a:endParaRPr lang="en-IN" sz="975" b="1" u="sng" dirty="0">
              <a:latin typeface="Trebuchet MS" panose="020B0603020202020204" pitchFamily="34" charset="0"/>
            </a:endParaRPr>
          </a:p>
          <a:p>
            <a:pPr marL="571500" lvl="1" indent="-228600">
              <a:buFont typeface="+mj-lt"/>
              <a:buAutoNum type="arabicPeriod"/>
            </a:pPr>
            <a:r>
              <a:rPr lang="en-US" sz="975" dirty="0" smtClean="0">
                <a:solidFill>
                  <a:srgbClr val="EF7625"/>
                </a:solidFill>
                <a:latin typeface="Trebuchet MS" panose="020B0603020202020204" pitchFamily="34" charset="0"/>
              </a:rPr>
              <a:t>Sale of products can be bifurcated </a:t>
            </a:r>
            <a:r>
              <a:rPr lang="en-US" sz="975" dirty="0" smtClean="0">
                <a:latin typeface="Trebuchet MS" panose="020B0603020202020204" pitchFamily="34" charset="0"/>
              </a:rPr>
              <a:t>in Finished Goods and traded Goods. </a:t>
            </a:r>
          </a:p>
          <a:p>
            <a:pPr marL="571500" lvl="1" indent="-228600">
              <a:buFont typeface="+mj-lt"/>
              <a:buAutoNum type="arabicPeriod"/>
            </a:pPr>
            <a:r>
              <a:rPr lang="en-US" sz="975" dirty="0" smtClean="0">
                <a:solidFill>
                  <a:srgbClr val="EF7625"/>
                </a:solidFill>
                <a:latin typeface="Trebuchet MS" panose="020B0603020202020204" pitchFamily="34" charset="0"/>
              </a:rPr>
              <a:t>Other operating revenue can be scrape sales</a:t>
            </a:r>
            <a:r>
              <a:rPr lang="en-US" sz="975" dirty="0" smtClean="0">
                <a:latin typeface="Trebuchet MS" panose="020B0603020202020204" pitchFamily="34" charset="0"/>
              </a:rPr>
              <a:t>. </a:t>
            </a:r>
          </a:p>
          <a:p>
            <a:pPr marL="571500" lvl="1" indent="-228600">
              <a:buFont typeface="+mj-lt"/>
              <a:buAutoNum type="arabicPeriod"/>
            </a:pPr>
            <a:r>
              <a:rPr lang="en-US" sz="975" dirty="0" smtClean="0">
                <a:latin typeface="Trebuchet MS" panose="020B0603020202020204" pitchFamily="34" charset="0"/>
              </a:rPr>
              <a:t>In </a:t>
            </a:r>
            <a:r>
              <a:rPr lang="en-US" sz="975" dirty="0">
                <a:latin typeface="Trebuchet MS" panose="020B0603020202020204" pitchFamily="34" charset="0"/>
              </a:rPr>
              <a:t>respect of a </a:t>
            </a:r>
            <a:r>
              <a:rPr lang="en-US" sz="975" dirty="0">
                <a:solidFill>
                  <a:srgbClr val="EF7625"/>
                </a:solidFill>
                <a:latin typeface="Trebuchet MS" panose="020B0603020202020204" pitchFamily="34" charset="0"/>
              </a:rPr>
              <a:t>finance Non-Corporate entity,</a:t>
            </a:r>
            <a:r>
              <a:rPr lang="en-US" sz="975" dirty="0">
                <a:latin typeface="Trebuchet MS" panose="020B0603020202020204" pitchFamily="34" charset="0"/>
              </a:rPr>
              <a:t> revenue from operations may</a:t>
            </a:r>
            <a:r>
              <a:rPr lang="en-IN" sz="975" dirty="0">
                <a:latin typeface="Trebuchet MS" panose="020B0603020202020204" pitchFamily="34" charset="0"/>
              </a:rPr>
              <a:t>include revenue from:-</a:t>
            </a:r>
          </a:p>
          <a:p>
            <a:pPr marL="985838" lvl="2" indent="-300038">
              <a:buFont typeface="+mj-lt"/>
              <a:buAutoNum type="romanLcPeriod"/>
            </a:pPr>
            <a:r>
              <a:rPr lang="en-US" sz="975" dirty="0">
                <a:latin typeface="Trebuchet MS" panose="020B0603020202020204" pitchFamily="34" charset="0"/>
              </a:rPr>
              <a:t>Interest</a:t>
            </a:r>
          </a:p>
          <a:p>
            <a:pPr marL="985838" lvl="2" indent="-300038">
              <a:buFont typeface="+mj-lt"/>
              <a:buAutoNum type="romanLcPeriod"/>
            </a:pPr>
            <a:r>
              <a:rPr lang="en-US" sz="975" dirty="0">
                <a:latin typeface="Trebuchet MS" panose="020B0603020202020204" pitchFamily="34" charset="0"/>
              </a:rPr>
              <a:t>Other Financial Services.</a:t>
            </a:r>
            <a:endParaRPr lang="en-IN" sz="975" dirty="0">
              <a:latin typeface="Trebuchet MS" panose="020B0603020202020204" pitchFamily="34" charset="0"/>
            </a:endParaRPr>
          </a:p>
        </p:txBody>
      </p:sp>
    </p:spTree>
    <p:extLst>
      <p:ext uri="{BB962C8B-B14F-4D97-AF65-F5344CB8AC3E}">
        <p14:creationId xmlns:p14="http://schemas.microsoft.com/office/powerpoint/2010/main" val="25439080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67300" y="726968"/>
            <a:ext cx="6375798" cy="91503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813055" y="285202"/>
            <a:ext cx="4233897" cy="253916"/>
          </a:xfrm>
          <a:prstGeom prst="rect">
            <a:avLst/>
          </a:prstGeom>
        </p:spPr>
        <p:txBody>
          <a:bodyPr wrap="square">
            <a:spAutoFit/>
          </a:bodyPr>
          <a:lstStyle/>
          <a:p>
            <a:r>
              <a:rPr lang="en-US" sz="1050" b="1" u="sng" dirty="0">
                <a:latin typeface="Trebuchet MS" panose="020B0603020202020204" pitchFamily="34" charset="0"/>
              </a:rPr>
              <a:t>Formats for Notes to account to Other Income:</a:t>
            </a:r>
            <a:endParaRPr lang="en-IN" sz="1050" b="1" u="sng" dirty="0">
              <a:latin typeface="Trebuchet MS" panose="020B0603020202020204" pitchFamily="34" charset="0"/>
            </a:endParaRPr>
          </a:p>
        </p:txBody>
      </p:sp>
      <p:sp>
        <p:nvSpPr>
          <p:cNvPr id="6" name="TextBox 5"/>
          <p:cNvSpPr txBox="1"/>
          <p:nvPr/>
        </p:nvSpPr>
        <p:spPr>
          <a:xfrm>
            <a:off x="867301" y="2001596"/>
            <a:ext cx="6850856" cy="1104148"/>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a:latin typeface="Trebuchet MS" panose="020B0603020202020204" pitchFamily="34" charset="0"/>
              </a:rPr>
              <a:t>Points about Other Income:</a:t>
            </a:r>
          </a:p>
          <a:p>
            <a:pPr marL="214313" indent="-214313">
              <a:buFont typeface="Arial" panose="020B0604020202020204" pitchFamily="34" charset="0"/>
              <a:buChar char="•"/>
            </a:pPr>
            <a:endParaRPr lang="en-US" sz="525" b="1" u="sng" dirty="0"/>
          </a:p>
          <a:p>
            <a:pPr marL="557213" lvl="1" indent="-214313">
              <a:buFont typeface="Arial" panose="020B0604020202020204" pitchFamily="34" charset="0"/>
              <a:buChar char="•"/>
            </a:pPr>
            <a:r>
              <a:rPr lang="en-US" sz="1000" dirty="0" smtClean="0"/>
              <a:t>Other non-operating income can be </a:t>
            </a:r>
          </a:p>
          <a:p>
            <a:pPr marL="720725" lvl="2" indent="-185738">
              <a:buFont typeface="Courier New" panose="02070309020205020404" pitchFamily="49" charset="0"/>
              <a:buChar char="o"/>
            </a:pPr>
            <a:r>
              <a:rPr lang="en-US" sz="1000" dirty="0" smtClean="0"/>
              <a:t>Gain </a:t>
            </a:r>
            <a:r>
              <a:rPr lang="en-US" sz="1000" dirty="0"/>
              <a:t>on foreign exchange transactions and translations other than those considered as finance cost (net</a:t>
            </a:r>
            <a:r>
              <a:rPr lang="en-US" sz="1000" dirty="0" smtClean="0"/>
              <a:t>)</a:t>
            </a:r>
          </a:p>
          <a:p>
            <a:pPr marL="720725" lvl="2" indent="-185738">
              <a:buFont typeface="Courier New" panose="02070309020205020404" pitchFamily="49" charset="0"/>
              <a:buChar char="o"/>
            </a:pPr>
            <a:r>
              <a:rPr lang="en-US" sz="1000" dirty="0" smtClean="0"/>
              <a:t>Commission income</a:t>
            </a:r>
          </a:p>
          <a:p>
            <a:pPr marL="720725" lvl="2" indent="-185738">
              <a:buFont typeface="Courier New" panose="02070309020205020404" pitchFamily="49" charset="0"/>
              <a:buChar char="o"/>
            </a:pPr>
            <a:r>
              <a:rPr lang="en-US" sz="1000" dirty="0" smtClean="0"/>
              <a:t>Discount received</a:t>
            </a:r>
          </a:p>
          <a:p>
            <a:pPr marL="720725" lvl="2" indent="-185738">
              <a:buFont typeface="Courier New" panose="02070309020205020404" pitchFamily="49" charset="0"/>
              <a:buChar char="o"/>
            </a:pPr>
            <a:r>
              <a:rPr lang="en-US" sz="1000" dirty="0" smtClean="0"/>
              <a:t>Miscellaneous </a:t>
            </a:r>
            <a:r>
              <a:rPr lang="en-US" sz="1000" dirty="0"/>
              <a:t>income</a:t>
            </a:r>
            <a:endParaRPr lang="en-IN" sz="1050" b="1" u="sng" dirty="0"/>
          </a:p>
        </p:txBody>
      </p:sp>
    </p:spTree>
    <p:extLst>
      <p:ext uri="{BB962C8B-B14F-4D97-AF65-F5344CB8AC3E}">
        <p14:creationId xmlns:p14="http://schemas.microsoft.com/office/powerpoint/2010/main" val="715744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6;p13">
            <a:extLst>
              <a:ext uri="{FF2B5EF4-FFF2-40B4-BE49-F238E27FC236}">
                <a16:creationId xmlns:a16="http://schemas.microsoft.com/office/drawing/2014/main" xmlns="" id="{5A37DEA5-7003-F015-E425-7FE84791AAFF}"/>
              </a:ext>
            </a:extLst>
          </p:cNvPr>
          <p:cNvSpPr txBox="1"/>
          <p:nvPr/>
        </p:nvSpPr>
        <p:spPr>
          <a:xfrm>
            <a:off x="365952" y="649992"/>
            <a:ext cx="8351845" cy="4785895"/>
          </a:xfrm>
          <a:prstGeom prst="rect">
            <a:avLst/>
          </a:prstGeom>
          <a:noFill/>
          <a:ln>
            <a:noFill/>
          </a:ln>
        </p:spPr>
        <p:txBody>
          <a:bodyPr spcFirstLastPara="1" wrap="square" lIns="91425" tIns="91425" rIns="91425" bIns="91425" anchor="t" anchorCtr="0">
            <a:spAutoFit/>
          </a:bodyPr>
          <a:lstStyle/>
          <a:p>
            <a:pPr lvl="0" rtl="0">
              <a:lnSpc>
                <a:spcPts val="1800"/>
              </a:lnSpc>
              <a:spcBef>
                <a:spcPts val="0"/>
              </a:spcBef>
              <a:spcAft>
                <a:spcPts val="0"/>
              </a:spcAft>
              <a:buClr>
                <a:schemeClr val="bg1"/>
              </a:buClr>
            </a:pPr>
            <a:r>
              <a:rPr lang="en-GB" dirty="0" smtClean="0">
                <a:solidFill>
                  <a:srgbClr val="FFE59A"/>
                </a:solidFill>
                <a:latin typeface="Outfit"/>
                <a:ea typeface="Outfit"/>
                <a:cs typeface="Outfit"/>
                <a:sym typeface="Outfit"/>
              </a:rPr>
              <a:t>Discussion:</a:t>
            </a:r>
          </a:p>
          <a:p>
            <a:pPr marL="457200" lvl="0" indent="-457200" rtl="0">
              <a:lnSpc>
                <a:spcPts val="1800"/>
              </a:lnSpc>
              <a:spcBef>
                <a:spcPts val="0"/>
              </a:spcBef>
              <a:spcAft>
                <a:spcPts val="0"/>
              </a:spcAft>
              <a:buClr>
                <a:srgbClr val="FFE59A"/>
              </a:buClr>
              <a:buAutoNum type="arabicPeriod"/>
            </a:pPr>
            <a:r>
              <a:rPr lang="en-GB" dirty="0" smtClean="0">
                <a:solidFill>
                  <a:srgbClr val="FFE59A"/>
                </a:solidFill>
                <a:latin typeface="Outfit"/>
                <a:ea typeface="Outfit"/>
                <a:cs typeface="Outfit"/>
                <a:sym typeface="Outfit"/>
              </a:rPr>
              <a:t>General Purpose financial statement </a:t>
            </a:r>
          </a:p>
          <a:p>
            <a:pPr marL="457200" lvl="0" indent="-457200" rtl="0">
              <a:lnSpc>
                <a:spcPts val="1800"/>
              </a:lnSpc>
              <a:spcBef>
                <a:spcPts val="0"/>
              </a:spcBef>
              <a:spcAft>
                <a:spcPts val="0"/>
              </a:spcAft>
              <a:buClr>
                <a:srgbClr val="FFE59A"/>
              </a:buClr>
              <a:buAutoNum type="arabicPeriod"/>
            </a:pPr>
            <a:r>
              <a:rPr lang="en-GB" dirty="0" smtClean="0">
                <a:solidFill>
                  <a:srgbClr val="FFE59A"/>
                </a:solidFill>
                <a:latin typeface="Outfit"/>
                <a:ea typeface="Outfit"/>
                <a:cs typeface="Outfit"/>
                <a:sym typeface="Outfit"/>
              </a:rPr>
              <a:t>Stakeholders </a:t>
            </a:r>
          </a:p>
          <a:p>
            <a:pPr marL="457200" lvl="0" indent="-457200" rtl="0">
              <a:lnSpc>
                <a:spcPts val="1800"/>
              </a:lnSpc>
              <a:spcBef>
                <a:spcPts val="0"/>
              </a:spcBef>
              <a:spcAft>
                <a:spcPts val="0"/>
              </a:spcAft>
              <a:buClr>
                <a:srgbClr val="FFE59A"/>
              </a:buClr>
              <a:buAutoNum type="arabicPeriod"/>
            </a:pPr>
            <a:r>
              <a:rPr lang="en-GB" dirty="0" smtClean="0">
                <a:solidFill>
                  <a:srgbClr val="FFE59A"/>
                </a:solidFill>
                <a:latin typeface="Outfit"/>
                <a:ea typeface="Outfit"/>
                <a:cs typeface="Outfit"/>
                <a:sym typeface="Outfit"/>
              </a:rPr>
              <a:t>Applicability – If AS are applicable then FS should comply with all requirement of each AS </a:t>
            </a:r>
          </a:p>
          <a:p>
            <a:pPr marL="457200" lvl="0" indent="-457200" rtl="0">
              <a:lnSpc>
                <a:spcPts val="1800"/>
              </a:lnSpc>
              <a:spcBef>
                <a:spcPts val="0"/>
              </a:spcBef>
              <a:spcAft>
                <a:spcPts val="0"/>
              </a:spcAft>
              <a:buClr>
                <a:srgbClr val="FFE59A"/>
              </a:buClr>
              <a:buAutoNum type="arabicPeriod"/>
            </a:pPr>
            <a:r>
              <a:rPr lang="en-GB" dirty="0" smtClean="0">
                <a:solidFill>
                  <a:srgbClr val="FFE59A"/>
                </a:solidFill>
                <a:latin typeface="Outfit"/>
                <a:ea typeface="Outfit"/>
                <a:cs typeface="Outfit"/>
                <a:sym typeface="Outfit"/>
              </a:rPr>
              <a:t>Applicability of Tax Audit – True &amp; Fair view | AS</a:t>
            </a:r>
          </a:p>
          <a:p>
            <a:pPr lvl="0" rtl="0">
              <a:lnSpc>
                <a:spcPts val="1800"/>
              </a:lnSpc>
              <a:spcBef>
                <a:spcPts val="0"/>
              </a:spcBef>
              <a:spcAft>
                <a:spcPts val="0"/>
              </a:spcAft>
              <a:buClr>
                <a:schemeClr val="bg1"/>
              </a:buClr>
            </a:pPr>
            <a:r>
              <a:rPr lang="en-GB" dirty="0" smtClean="0">
                <a:solidFill>
                  <a:srgbClr val="EF7625"/>
                </a:solidFill>
                <a:latin typeface="Outfit"/>
                <a:ea typeface="Outfit"/>
                <a:cs typeface="Outfit"/>
                <a:sym typeface="Outfit"/>
              </a:rPr>
              <a:t>Other Important Aspects:</a:t>
            </a:r>
          </a:p>
          <a:p>
            <a:pPr marL="457200" lvl="0" indent="-457200" rtl="0">
              <a:lnSpc>
                <a:spcPts val="18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Basic Requirement – True &amp; Fair View – Format is recommended</a:t>
            </a:r>
          </a:p>
          <a:p>
            <a:pPr marL="457200" lvl="0" indent="-457200" rtl="0">
              <a:lnSpc>
                <a:spcPts val="1800"/>
              </a:lnSpc>
              <a:spcBef>
                <a:spcPts val="0"/>
              </a:spcBef>
              <a:spcAft>
                <a:spcPts val="0"/>
              </a:spcAft>
              <a:buClr>
                <a:schemeClr val="bg1"/>
              </a:buClr>
              <a:buAutoNum type="arabicPeriod"/>
            </a:pPr>
            <a:r>
              <a:rPr lang="en-GB" dirty="0" smtClean="0">
                <a:solidFill>
                  <a:srgbClr val="EF7625"/>
                </a:solidFill>
                <a:latin typeface="Outfit"/>
                <a:ea typeface="Outfit"/>
                <a:cs typeface="Outfit"/>
                <a:sym typeface="Outfit"/>
              </a:rPr>
              <a:t>Disclosures</a:t>
            </a:r>
            <a:r>
              <a:rPr lang="en-GB" dirty="0" smtClean="0">
                <a:solidFill>
                  <a:schemeClr val="bg1"/>
                </a:solidFill>
                <a:latin typeface="Outfit"/>
                <a:ea typeface="Outfit"/>
                <a:cs typeface="Outfit"/>
                <a:sym typeface="Outfit"/>
              </a:rPr>
              <a:t> in format are in addition not substitution as required under AS i.e.</a:t>
            </a:r>
          </a:p>
          <a:p>
            <a:pPr marL="898525" lvl="6" indent="-457200"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Addition disclosure per AS  </a:t>
            </a:r>
          </a:p>
          <a:p>
            <a:pPr marL="898525" lvl="6" indent="-457200"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Additional disclosure as per Statute </a:t>
            </a:r>
          </a:p>
          <a:p>
            <a:pPr marL="449263" lvl="6" indent="-449263" defTabSz="898525">
              <a:lnSpc>
                <a:spcPts val="1800"/>
              </a:lnSpc>
              <a:buClr>
                <a:schemeClr val="bg1"/>
              </a:buClr>
              <a:buFont typeface="+mj-lt"/>
              <a:buAutoNum type="arabicPeriod" startAt="4"/>
            </a:pPr>
            <a:r>
              <a:rPr lang="en-GB" dirty="0" smtClean="0">
                <a:solidFill>
                  <a:srgbClr val="EF7625"/>
                </a:solidFill>
                <a:latin typeface="Outfit"/>
                <a:ea typeface="Outfit"/>
                <a:cs typeface="Outfit"/>
                <a:sym typeface="Outfit"/>
              </a:rPr>
              <a:t>Notes</a:t>
            </a:r>
            <a:r>
              <a:rPr lang="en-GB" dirty="0" smtClean="0">
                <a:solidFill>
                  <a:schemeClr val="bg1"/>
                </a:solidFill>
                <a:latin typeface="Outfit"/>
                <a:ea typeface="Outfit"/>
                <a:cs typeface="Outfit"/>
                <a:sym typeface="Outfit"/>
              </a:rPr>
              <a:t> : Narrative / disaggregation / information in reference to amount not qualifying for </a:t>
            </a:r>
            <a:r>
              <a:rPr lang="en-GB" dirty="0" err="1" smtClean="0">
                <a:solidFill>
                  <a:schemeClr val="bg1"/>
                </a:solidFill>
                <a:latin typeface="Outfit"/>
                <a:ea typeface="Outfit"/>
                <a:cs typeface="Outfit"/>
                <a:sym typeface="Outfit"/>
              </a:rPr>
              <a:t>Reco</a:t>
            </a:r>
            <a:r>
              <a:rPr lang="en-GB" dirty="0" smtClean="0">
                <a:solidFill>
                  <a:schemeClr val="bg1"/>
                </a:solidFill>
                <a:latin typeface="Outfit"/>
                <a:ea typeface="Outfit"/>
                <a:cs typeface="Outfit"/>
                <a:sym typeface="Outfit"/>
              </a:rPr>
              <a:t>.</a:t>
            </a:r>
          </a:p>
          <a:p>
            <a:pPr marL="449263" lvl="6" indent="-449263" defTabSz="898525">
              <a:lnSpc>
                <a:spcPts val="1800"/>
              </a:lnSpc>
              <a:buClr>
                <a:schemeClr val="bg1"/>
              </a:buClr>
              <a:buAutoNum type="arabicPeriod" startAt="4"/>
            </a:pPr>
            <a:r>
              <a:rPr lang="en-GB" dirty="0" smtClean="0">
                <a:solidFill>
                  <a:srgbClr val="EF7625"/>
                </a:solidFill>
                <a:latin typeface="Outfit"/>
                <a:ea typeface="Outfit"/>
                <a:cs typeface="Outfit"/>
                <a:sym typeface="Outfit"/>
              </a:rPr>
              <a:t>Cross Reference </a:t>
            </a:r>
          </a:p>
          <a:p>
            <a:pPr marL="449263" lvl="6" indent="-449263" defTabSz="898525">
              <a:lnSpc>
                <a:spcPts val="1800"/>
              </a:lnSpc>
              <a:buClr>
                <a:schemeClr val="bg1"/>
              </a:buClr>
              <a:buAutoNum type="arabicPeriod" startAt="4"/>
            </a:pPr>
            <a:r>
              <a:rPr lang="en-GB" dirty="0" smtClean="0">
                <a:solidFill>
                  <a:schemeClr val="bg1"/>
                </a:solidFill>
                <a:latin typeface="Outfit"/>
                <a:ea typeface="Outfit"/>
                <a:cs typeface="Outfit"/>
                <a:sym typeface="Outfit"/>
              </a:rPr>
              <a:t>Balance between </a:t>
            </a:r>
            <a:r>
              <a:rPr lang="en-GB" dirty="0" smtClean="0">
                <a:solidFill>
                  <a:srgbClr val="EF7625"/>
                </a:solidFill>
                <a:latin typeface="Outfit"/>
                <a:ea typeface="Outfit"/>
                <a:cs typeface="Outfit"/>
                <a:sym typeface="Outfit"/>
              </a:rPr>
              <a:t>excessive</a:t>
            </a:r>
            <a:r>
              <a:rPr lang="en-GB" dirty="0" smtClean="0">
                <a:solidFill>
                  <a:schemeClr val="bg1"/>
                </a:solidFill>
                <a:latin typeface="Outfit"/>
                <a:ea typeface="Outfit"/>
                <a:cs typeface="Outfit"/>
                <a:sym typeface="Outfit"/>
              </a:rPr>
              <a:t> / not providing important information / too much aggregation </a:t>
            </a:r>
          </a:p>
          <a:p>
            <a:pPr marL="449263" lvl="6" indent="-449263" defTabSz="898525">
              <a:lnSpc>
                <a:spcPts val="1800"/>
              </a:lnSpc>
              <a:buClr>
                <a:schemeClr val="bg1"/>
              </a:buClr>
              <a:buFont typeface="Arial"/>
              <a:buAutoNum type="arabicPeriod" startAt="4"/>
            </a:pPr>
            <a:r>
              <a:rPr lang="en-GB" dirty="0" smtClean="0">
                <a:solidFill>
                  <a:srgbClr val="EF7625"/>
                </a:solidFill>
                <a:latin typeface="Outfit"/>
                <a:ea typeface="Outfit"/>
                <a:cs typeface="Outfit"/>
                <a:sym typeface="Outfit"/>
              </a:rPr>
              <a:t>Minimum Requirement </a:t>
            </a:r>
            <a:r>
              <a:rPr lang="en-GB" dirty="0" smtClean="0">
                <a:solidFill>
                  <a:schemeClr val="bg1"/>
                </a:solidFill>
                <a:latin typeface="Outfit"/>
                <a:ea typeface="Outfit"/>
                <a:cs typeface="Outfit"/>
                <a:sym typeface="Outfit"/>
              </a:rPr>
              <a:t>| Changes </a:t>
            </a:r>
            <a:r>
              <a:rPr lang="en-GB" dirty="0">
                <a:solidFill>
                  <a:schemeClr val="bg1"/>
                </a:solidFill>
                <a:latin typeface="Outfit"/>
                <a:ea typeface="Outfit"/>
                <a:cs typeface="Outfit"/>
                <a:sym typeface="Outfit"/>
              </a:rPr>
              <a:t>can be made – addition / deletion / substitution / heading / subhead or </a:t>
            </a:r>
            <a:r>
              <a:rPr lang="en-GB" dirty="0" err="1">
                <a:solidFill>
                  <a:schemeClr val="bg1"/>
                </a:solidFill>
                <a:latin typeface="Outfit"/>
                <a:ea typeface="Outfit"/>
                <a:cs typeface="Outfit"/>
                <a:sym typeface="Outfit"/>
              </a:rPr>
              <a:t>interse</a:t>
            </a:r>
            <a:r>
              <a:rPr lang="en-GB" dirty="0">
                <a:solidFill>
                  <a:schemeClr val="bg1"/>
                </a:solidFill>
                <a:latin typeface="Outfit"/>
                <a:ea typeface="Outfit"/>
                <a:cs typeface="Outfit"/>
                <a:sym typeface="Outfit"/>
              </a:rPr>
              <a:t> – AS/ </a:t>
            </a:r>
            <a:r>
              <a:rPr lang="en-GB" dirty="0" smtClean="0">
                <a:solidFill>
                  <a:schemeClr val="bg1"/>
                </a:solidFill>
                <a:latin typeface="Outfit"/>
                <a:ea typeface="Outfit"/>
                <a:cs typeface="Outfit"/>
                <a:sym typeface="Outfit"/>
              </a:rPr>
              <a:t>Law. Addition / subtraction on face of FS if :</a:t>
            </a:r>
          </a:p>
          <a:p>
            <a:pPr marL="806450" lvl="8" indent="-357188"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Relevant to understand </a:t>
            </a:r>
          </a:p>
          <a:p>
            <a:pPr marL="806450" lvl="8" indent="-357188"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Cater to industry / sector </a:t>
            </a:r>
          </a:p>
          <a:p>
            <a:pPr marL="806450" lvl="8" indent="-357188"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Compliant with amendment to statue</a:t>
            </a:r>
          </a:p>
          <a:p>
            <a:pPr marL="806450" lvl="8" indent="-357188" defTabSz="898525">
              <a:lnSpc>
                <a:spcPts val="1800"/>
              </a:lnSpc>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Under AS</a:t>
            </a:r>
          </a:p>
          <a:p>
            <a:pPr marL="0" lvl="0" indent="0" rtl="0">
              <a:spcBef>
                <a:spcPts val="0"/>
              </a:spcBef>
              <a:spcAft>
                <a:spcPts val="0"/>
              </a:spcAft>
              <a:buNone/>
            </a:pPr>
            <a:endParaRPr dirty="0">
              <a:solidFill>
                <a:schemeClr val="bg1"/>
              </a:solidFill>
            </a:endParaRPr>
          </a:p>
        </p:txBody>
      </p:sp>
      <p:sp>
        <p:nvSpPr>
          <p:cNvPr id="7"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689018"/>
          </a:xfrm>
        </p:spPr>
        <p:txBody>
          <a:bodyPr>
            <a:normAutofit fontScale="90000"/>
          </a:bodyPr>
          <a:lstStyle/>
          <a:p>
            <a:r>
              <a:rPr lang="en-US" sz="3600" dirty="0" smtClean="0"/>
              <a:t>General Instructions </a:t>
            </a:r>
            <a:endParaRPr lang="en-US" dirty="0"/>
          </a:p>
        </p:txBody>
      </p:sp>
    </p:spTree>
    <p:extLst>
      <p:ext uri="{BB962C8B-B14F-4D97-AF65-F5344CB8AC3E}">
        <p14:creationId xmlns:p14="http://schemas.microsoft.com/office/powerpoint/2010/main" val="42877174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8386" y="522520"/>
            <a:ext cx="6927743" cy="1104482"/>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42974" y="108404"/>
            <a:ext cx="2561036" cy="346249"/>
          </a:xfrm>
          <a:prstGeom prst="rect">
            <a:avLst/>
          </a:prstGeom>
        </p:spPr>
        <p:txBody>
          <a:bodyPr wrap="square">
            <a:spAutoFit/>
          </a:bodyPr>
          <a:lstStyle/>
          <a:p>
            <a:r>
              <a:rPr lang="en-US" sz="1650" b="1" u="sng" dirty="0">
                <a:latin typeface="Trebuchet MS" panose="020B0603020202020204" pitchFamily="34" charset="0"/>
              </a:rPr>
              <a:t>Formats for Expenses:</a:t>
            </a:r>
            <a:endParaRPr lang="en-IN" sz="1650" b="1" u="sng" dirty="0">
              <a:latin typeface="Trebuchet MS" panose="020B0603020202020204" pitchFamily="34" charset="0"/>
            </a:endParaRPr>
          </a:p>
        </p:txBody>
      </p:sp>
      <p:pic>
        <p:nvPicPr>
          <p:cNvPr id="4" name="Picture 3"/>
          <p:cNvPicPr>
            <a:picLocks noChangeAspect="1"/>
          </p:cNvPicPr>
          <p:nvPr/>
        </p:nvPicPr>
        <p:blipFill>
          <a:blip r:embed="rId3"/>
          <a:stretch>
            <a:fillRect/>
          </a:stretch>
        </p:blipFill>
        <p:spPr>
          <a:xfrm>
            <a:off x="1092631" y="2113806"/>
            <a:ext cx="6873498" cy="2440335"/>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942974" y="1731970"/>
            <a:ext cx="4157663" cy="253916"/>
          </a:xfrm>
          <a:prstGeom prst="rect">
            <a:avLst/>
          </a:prstGeom>
        </p:spPr>
        <p:txBody>
          <a:bodyPr wrap="square">
            <a:spAutoFit/>
          </a:bodyPr>
          <a:lstStyle/>
          <a:p>
            <a:r>
              <a:rPr lang="en-US" sz="1050" b="1" u="sng" dirty="0">
                <a:latin typeface="Trebuchet MS" panose="020B0603020202020204" pitchFamily="34" charset="0"/>
              </a:rPr>
              <a:t>Formats of notes to account to Cost of goods sold:</a:t>
            </a:r>
            <a:endParaRPr lang="en-IN" sz="1050" b="1" u="sng" dirty="0">
              <a:latin typeface="Trebuchet MS" panose="020B0603020202020204" pitchFamily="34" charset="0"/>
            </a:endParaRPr>
          </a:p>
        </p:txBody>
      </p:sp>
    </p:spTree>
    <p:extLst>
      <p:ext uri="{BB962C8B-B14F-4D97-AF65-F5344CB8AC3E}">
        <p14:creationId xmlns:p14="http://schemas.microsoft.com/office/powerpoint/2010/main" val="30890861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85837" y="343606"/>
            <a:ext cx="7543001" cy="2287001"/>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985837" y="2906973"/>
            <a:ext cx="5820984" cy="1465786"/>
          </a:xfrm>
          <a:prstGeom prst="rect">
            <a:avLst/>
          </a:prstGeom>
          <a:noFill/>
        </p:spPr>
        <p:txBody>
          <a:bodyPr wrap="square" rtlCol="0">
            <a:spAutoFit/>
          </a:bodyPr>
          <a:lstStyle/>
          <a:p>
            <a:r>
              <a:rPr lang="en-US" sz="1050" b="1" u="sng" dirty="0">
                <a:latin typeface="Trebuchet MS" panose="020B0603020202020204" pitchFamily="34" charset="0"/>
              </a:rPr>
              <a:t>Points for Cost of Goods Sold:</a:t>
            </a:r>
          </a:p>
          <a:p>
            <a:endParaRPr lang="en-US" sz="1050" b="1" u="sng" dirty="0">
              <a:latin typeface="Trebuchet MS" panose="020B0603020202020204" pitchFamily="34" charset="0"/>
            </a:endParaRPr>
          </a:p>
          <a:p>
            <a:pPr marL="557213" lvl="1" indent="-214313">
              <a:buFont typeface="Arial" panose="020B0604020202020204" pitchFamily="34" charset="0"/>
              <a:buChar char="•"/>
            </a:pPr>
            <a:r>
              <a:rPr lang="en-US" sz="975" dirty="0">
                <a:latin typeface="Trebuchet MS" panose="020B0603020202020204" pitchFamily="34" charset="0"/>
              </a:rPr>
              <a:t>It shall be classified as follows</a:t>
            </a:r>
            <a:r>
              <a:rPr lang="en-US" sz="975" dirty="0" smtClean="0">
                <a:latin typeface="Trebuchet MS" panose="020B0603020202020204" pitchFamily="34" charset="0"/>
              </a:rPr>
              <a:t>:</a:t>
            </a:r>
            <a:endParaRPr lang="en-US" sz="975" dirty="0">
              <a:latin typeface="Trebuchet MS" panose="020B0603020202020204" pitchFamily="34" charset="0"/>
            </a:endParaRPr>
          </a:p>
          <a:p>
            <a:pPr marL="942975" lvl="2" indent="-257175">
              <a:buFont typeface="+mj-lt"/>
              <a:buAutoNum type="alphaLcPeriod"/>
            </a:pPr>
            <a:r>
              <a:rPr lang="en-US" sz="975" dirty="0">
                <a:latin typeface="Trebuchet MS" panose="020B0603020202020204" pitchFamily="34" charset="0"/>
              </a:rPr>
              <a:t>Cost of materials </a:t>
            </a:r>
            <a:r>
              <a:rPr lang="en-US" sz="975" dirty="0" smtClean="0">
                <a:latin typeface="Trebuchet MS" panose="020B0603020202020204" pitchFamily="34" charset="0"/>
              </a:rPr>
              <a:t>consumed</a:t>
            </a:r>
          </a:p>
          <a:p>
            <a:pPr marL="1184275" lvl="3" indent="-285750">
              <a:buFont typeface="+mj-lt"/>
              <a:buAutoNum type="romanLcPeriod"/>
            </a:pPr>
            <a:r>
              <a:rPr lang="en-US" sz="975" dirty="0">
                <a:latin typeface="Trebuchet MS" panose="020B0603020202020204" pitchFamily="34" charset="0"/>
              </a:rPr>
              <a:t>R</a:t>
            </a:r>
            <a:r>
              <a:rPr lang="en-US" sz="975" dirty="0" smtClean="0">
                <a:latin typeface="Trebuchet MS" panose="020B0603020202020204" pitchFamily="34" charset="0"/>
              </a:rPr>
              <a:t>aw material consumed</a:t>
            </a:r>
          </a:p>
          <a:p>
            <a:pPr marL="1184275" lvl="3" indent="-285750">
              <a:buFont typeface="+mj-lt"/>
              <a:buAutoNum type="romanLcPeriod"/>
            </a:pPr>
            <a:r>
              <a:rPr lang="en-US" sz="975" dirty="0" smtClean="0">
                <a:latin typeface="Trebuchet MS" panose="020B0603020202020204" pitchFamily="34" charset="0"/>
              </a:rPr>
              <a:t>Packing Material Consumed (if part of Raw Material) </a:t>
            </a:r>
          </a:p>
          <a:p>
            <a:pPr marL="1184275" lvl="3" indent="-285750">
              <a:buFont typeface="+mj-lt"/>
              <a:buAutoNum type="romanLcPeriod"/>
            </a:pPr>
            <a:r>
              <a:rPr lang="en-US" sz="975" dirty="0" smtClean="0">
                <a:latin typeface="Trebuchet MS" panose="020B0603020202020204" pitchFamily="34" charset="0"/>
              </a:rPr>
              <a:t>Other Material Consumed – purchased intermediates and components </a:t>
            </a:r>
            <a:endParaRPr lang="en-US" sz="975" dirty="0">
              <a:latin typeface="Trebuchet MS" panose="020B0603020202020204" pitchFamily="34" charset="0"/>
            </a:endParaRPr>
          </a:p>
          <a:p>
            <a:pPr marL="942975" lvl="2" indent="-257175">
              <a:buFont typeface="+mj-lt"/>
              <a:buAutoNum type="alphaLcPeriod"/>
            </a:pPr>
            <a:r>
              <a:rPr lang="en-US" sz="975" dirty="0">
                <a:latin typeface="Trebuchet MS" panose="020B0603020202020204" pitchFamily="34" charset="0"/>
              </a:rPr>
              <a:t>Purchases of Stock-in-Trade</a:t>
            </a:r>
          </a:p>
          <a:p>
            <a:pPr marL="942975" lvl="2" indent="-257175">
              <a:buFont typeface="+mj-lt"/>
              <a:buAutoNum type="alphaLcPeriod"/>
            </a:pPr>
            <a:r>
              <a:rPr lang="en-US" sz="975" dirty="0">
                <a:latin typeface="Trebuchet MS" panose="020B0603020202020204" pitchFamily="34" charset="0"/>
              </a:rPr>
              <a:t>Changes in inventories of finished </a:t>
            </a:r>
            <a:r>
              <a:rPr lang="en-US" sz="975" dirty="0" smtClean="0">
                <a:latin typeface="Trebuchet MS" panose="020B0603020202020204" pitchFamily="34" charset="0"/>
              </a:rPr>
              <a:t>goods Work-in-progress </a:t>
            </a:r>
            <a:r>
              <a:rPr lang="en-US" sz="975" dirty="0">
                <a:latin typeface="Trebuchet MS" panose="020B0603020202020204" pitchFamily="34" charset="0"/>
              </a:rPr>
              <a:t>and Stock-in-Trade</a:t>
            </a:r>
            <a:r>
              <a:rPr lang="en-US" sz="975" dirty="0" smtClean="0">
                <a:latin typeface="Trebuchet MS" panose="020B0603020202020204" pitchFamily="34" charset="0"/>
              </a:rPr>
              <a:t>.</a:t>
            </a:r>
            <a:endParaRPr lang="en-US" sz="975" dirty="0">
              <a:latin typeface="Trebuchet MS" panose="020B0603020202020204" pitchFamily="34" charset="0"/>
            </a:endParaRPr>
          </a:p>
        </p:txBody>
      </p:sp>
    </p:spTree>
    <p:extLst>
      <p:ext uri="{BB962C8B-B14F-4D97-AF65-F5344CB8AC3E}">
        <p14:creationId xmlns:p14="http://schemas.microsoft.com/office/powerpoint/2010/main" val="9502272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42975" y="723936"/>
            <a:ext cx="7388984" cy="1157143"/>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42975" y="273493"/>
            <a:ext cx="4961335" cy="253916"/>
          </a:xfrm>
          <a:prstGeom prst="rect">
            <a:avLst/>
          </a:prstGeom>
        </p:spPr>
        <p:txBody>
          <a:bodyPr wrap="square">
            <a:spAutoFit/>
          </a:bodyPr>
          <a:lstStyle/>
          <a:p>
            <a:r>
              <a:rPr lang="en-US" sz="1050" b="1" u="sng" dirty="0">
                <a:latin typeface="Trebuchet MS" panose="020B0603020202020204" pitchFamily="34" charset="0"/>
              </a:rPr>
              <a:t>Formats of notes to account to Employee benefits expense:</a:t>
            </a:r>
            <a:endParaRPr lang="en-IN" sz="1050" b="1" u="sng" dirty="0">
              <a:latin typeface="Trebuchet MS" panose="020B0603020202020204" pitchFamily="34" charset="0"/>
            </a:endParaRPr>
          </a:p>
        </p:txBody>
      </p:sp>
      <p:sp>
        <p:nvSpPr>
          <p:cNvPr id="4" name="TextBox 3"/>
          <p:cNvSpPr txBox="1"/>
          <p:nvPr/>
        </p:nvSpPr>
        <p:spPr>
          <a:xfrm>
            <a:off x="942975" y="2313296"/>
            <a:ext cx="7388984" cy="1015663"/>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a:latin typeface="Trebuchet MS" panose="020B0603020202020204" pitchFamily="34" charset="0"/>
              </a:rPr>
              <a:t>Points about Employee benefit expense:</a:t>
            </a:r>
          </a:p>
          <a:p>
            <a:pPr marL="214313" indent="-214313">
              <a:buFont typeface="Arial" panose="020B0604020202020204" pitchFamily="34" charset="0"/>
              <a:buChar char="•"/>
            </a:pPr>
            <a:endParaRPr lang="en-US" sz="1050" b="1" u="sng" dirty="0">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The note on Gratuity / Employee benefit under AS 15 should be cross referred. </a:t>
            </a:r>
            <a:endParaRPr lang="en-US" sz="975" dirty="0">
              <a:latin typeface="Trebuchet MS" panose="020B0603020202020204" pitchFamily="34" charset="0"/>
            </a:endParaRPr>
          </a:p>
          <a:p>
            <a:pPr marL="557213" lvl="1" indent="-214313">
              <a:buFont typeface="Arial" panose="020B0604020202020204" pitchFamily="34" charset="0"/>
              <a:buChar char="•"/>
            </a:pPr>
            <a:r>
              <a:rPr lang="en-US" sz="975" dirty="0" smtClean="0">
                <a:latin typeface="Trebuchet MS" panose="020B0603020202020204" pitchFamily="34" charset="0"/>
              </a:rPr>
              <a:t>Here</a:t>
            </a:r>
            <a:r>
              <a:rPr lang="en-US" sz="975" dirty="0">
                <a:latin typeface="Trebuchet MS" panose="020B0603020202020204" pitchFamily="34" charset="0"/>
              </a:rPr>
              <a:t>, we also include </a:t>
            </a:r>
            <a:r>
              <a:rPr lang="en-US" sz="975" dirty="0">
                <a:solidFill>
                  <a:srgbClr val="EF7625"/>
                </a:solidFill>
                <a:latin typeface="Trebuchet MS" panose="020B0603020202020204" pitchFamily="34" charset="0"/>
              </a:rPr>
              <a:t>Contract </a:t>
            </a:r>
            <a:r>
              <a:rPr lang="en-US" sz="975" dirty="0" smtClean="0">
                <a:solidFill>
                  <a:srgbClr val="EF7625"/>
                </a:solidFill>
                <a:latin typeface="Trebuchet MS" panose="020B0603020202020204" pitchFamily="34" charset="0"/>
              </a:rPr>
              <a:t>labor</a:t>
            </a:r>
          </a:p>
          <a:p>
            <a:pPr marL="557213" lvl="1" indent="-214313">
              <a:buFont typeface="Arial" panose="020B0604020202020204" pitchFamily="34" charset="0"/>
              <a:buChar char="•"/>
            </a:pPr>
            <a:r>
              <a:rPr lang="en-US" sz="975" dirty="0" smtClean="0">
                <a:solidFill>
                  <a:srgbClr val="EF7625"/>
                </a:solidFill>
                <a:latin typeface="Trebuchet MS" panose="020B0603020202020204" pitchFamily="34" charset="0"/>
              </a:rPr>
              <a:t>Staff Welfare </a:t>
            </a:r>
            <a:r>
              <a:rPr lang="en-US" sz="975" dirty="0" smtClean="0">
                <a:latin typeface="Trebuchet MS" panose="020B0603020202020204" pitchFamily="34" charset="0"/>
              </a:rPr>
              <a:t>is included in the Employee benefit expenses </a:t>
            </a:r>
            <a:endParaRPr lang="en-US" sz="975" dirty="0">
              <a:latin typeface="Trebuchet MS" panose="020B0603020202020204" pitchFamily="34" charset="0"/>
            </a:endParaRPr>
          </a:p>
          <a:p>
            <a:pPr marL="557213" lvl="1" indent="-214313">
              <a:buFont typeface="Arial" panose="020B0604020202020204" pitchFamily="34" charset="0"/>
              <a:buChar char="•"/>
            </a:pPr>
            <a:endParaRPr lang="en-US" sz="975" dirty="0">
              <a:latin typeface="Trebuchet MS" panose="020B0603020202020204" pitchFamily="34" charset="0"/>
            </a:endParaRPr>
          </a:p>
        </p:txBody>
      </p:sp>
    </p:spTree>
    <p:extLst>
      <p:ext uri="{BB962C8B-B14F-4D97-AF65-F5344CB8AC3E}">
        <p14:creationId xmlns:p14="http://schemas.microsoft.com/office/powerpoint/2010/main" val="2316878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32260" y="720365"/>
            <a:ext cx="7266632" cy="1164286"/>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60" y="323156"/>
            <a:ext cx="4943102" cy="253916"/>
          </a:xfrm>
          <a:prstGeom prst="rect">
            <a:avLst/>
          </a:prstGeom>
        </p:spPr>
        <p:txBody>
          <a:bodyPr wrap="square">
            <a:spAutoFit/>
          </a:bodyPr>
          <a:lstStyle/>
          <a:p>
            <a:r>
              <a:rPr lang="en-US" sz="1050" b="1" u="sng" dirty="0">
                <a:latin typeface="Trebuchet MS" panose="020B0603020202020204" pitchFamily="34" charset="0"/>
              </a:rPr>
              <a:t>Formats of notes to account to Finance Cost:</a:t>
            </a:r>
            <a:endParaRPr lang="en-IN" sz="1050" b="1" u="sng" dirty="0">
              <a:latin typeface="Trebuchet MS" panose="020B0603020202020204" pitchFamily="34" charset="0"/>
            </a:endParaRPr>
          </a:p>
        </p:txBody>
      </p:sp>
      <p:sp>
        <p:nvSpPr>
          <p:cNvPr id="4" name="TextBox 3"/>
          <p:cNvSpPr txBox="1"/>
          <p:nvPr/>
        </p:nvSpPr>
        <p:spPr>
          <a:xfrm>
            <a:off x="932260" y="2180230"/>
            <a:ext cx="7266632" cy="1465786"/>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a:latin typeface="Trebuchet MS" panose="020B0603020202020204" pitchFamily="34" charset="0"/>
              </a:rPr>
              <a:t>Points about Finance Cost:</a:t>
            </a:r>
          </a:p>
          <a:p>
            <a:pPr marL="214313" indent="-214313">
              <a:buFont typeface="Arial" panose="020B0604020202020204" pitchFamily="34" charset="0"/>
              <a:buChar char="•"/>
            </a:pPr>
            <a:endParaRPr lang="en-US" sz="1050" b="1" u="sng" dirty="0">
              <a:latin typeface="Trebuchet MS" panose="020B0603020202020204" pitchFamily="34" charset="0"/>
            </a:endParaRPr>
          </a:p>
          <a:p>
            <a:pPr marL="557213" lvl="1" indent="-214313">
              <a:buFont typeface="Arial" panose="020B0604020202020204" pitchFamily="34" charset="0"/>
              <a:buChar char="•"/>
            </a:pPr>
            <a:r>
              <a:rPr lang="en-US" sz="975" dirty="0">
                <a:latin typeface="Trebuchet MS" panose="020B0603020202020204" pitchFamily="34" charset="0"/>
              </a:rPr>
              <a:t>It may be classified as:</a:t>
            </a:r>
          </a:p>
          <a:p>
            <a:pPr marL="557213" lvl="1" indent="-214313">
              <a:buFont typeface="Arial" panose="020B0604020202020204" pitchFamily="34" charset="0"/>
              <a:buChar char="•"/>
            </a:pPr>
            <a:endParaRPr lang="en-US" sz="975" dirty="0">
              <a:latin typeface="Trebuchet MS" panose="020B0603020202020204" pitchFamily="34" charset="0"/>
            </a:endParaRPr>
          </a:p>
          <a:p>
            <a:pPr marL="985838" lvl="2" indent="-300038">
              <a:buFont typeface="+mj-lt"/>
              <a:buAutoNum type="romanLcPeriod"/>
            </a:pPr>
            <a:r>
              <a:rPr lang="en-US" sz="975" dirty="0">
                <a:latin typeface="Trebuchet MS" panose="020B0603020202020204" pitchFamily="34" charset="0"/>
              </a:rPr>
              <a:t>Interest Expense</a:t>
            </a:r>
          </a:p>
          <a:p>
            <a:pPr marL="985838" lvl="2" indent="-300038">
              <a:buFont typeface="+mj-lt"/>
              <a:buAutoNum type="romanLcPeriod"/>
            </a:pPr>
            <a:r>
              <a:rPr lang="en-US" sz="975" dirty="0">
                <a:latin typeface="Trebuchet MS" panose="020B0603020202020204" pitchFamily="34" charset="0"/>
              </a:rPr>
              <a:t>Other Borrowing Costs</a:t>
            </a:r>
          </a:p>
          <a:p>
            <a:pPr marL="985838" lvl="2" indent="-300038">
              <a:buFont typeface="+mj-lt"/>
              <a:buAutoNum type="romanLcPeriod"/>
            </a:pPr>
            <a:r>
              <a:rPr lang="en-US" sz="975" dirty="0">
                <a:latin typeface="Trebuchet MS" panose="020B0603020202020204" pitchFamily="34" charset="0"/>
              </a:rPr>
              <a:t>Applicable net gain/loss on foreign currency transaction and translation.</a:t>
            </a:r>
          </a:p>
          <a:p>
            <a:pPr marL="985838" lvl="2" indent="-300038">
              <a:buFont typeface="+mj-lt"/>
              <a:buAutoNum type="romanLcPeriod"/>
            </a:pPr>
            <a:endParaRPr lang="en-US" sz="975" dirty="0">
              <a:latin typeface="Trebuchet MS" panose="020B0603020202020204" pitchFamily="34" charset="0"/>
            </a:endParaRPr>
          </a:p>
          <a:p>
            <a:pPr marL="534988" lvl="2" indent="-177800">
              <a:buFont typeface="Arial" panose="020B0604020202020204" pitchFamily="34" charset="0"/>
              <a:buChar char="•"/>
            </a:pPr>
            <a:r>
              <a:rPr lang="en-US" sz="975" dirty="0" smtClean="0">
                <a:solidFill>
                  <a:srgbClr val="EF7625"/>
                </a:solidFill>
                <a:latin typeface="Trebuchet MS" panose="020B0603020202020204" pitchFamily="34" charset="0"/>
              </a:rPr>
              <a:t>Bank changes </a:t>
            </a:r>
            <a:r>
              <a:rPr lang="en-US" sz="975" dirty="0" smtClean="0">
                <a:latin typeface="Trebuchet MS" panose="020B0603020202020204" pitchFamily="34" charset="0"/>
              </a:rPr>
              <a:t>to be included in other borrowing cost </a:t>
            </a:r>
            <a:endParaRPr lang="en-IN" sz="975" dirty="0">
              <a:latin typeface="Trebuchet MS" panose="020B0603020202020204" pitchFamily="34" charset="0"/>
            </a:endParaRPr>
          </a:p>
        </p:txBody>
      </p:sp>
    </p:spTree>
    <p:extLst>
      <p:ext uri="{BB962C8B-B14F-4D97-AF65-F5344CB8AC3E}">
        <p14:creationId xmlns:p14="http://schemas.microsoft.com/office/powerpoint/2010/main" val="7534953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92631" y="691702"/>
            <a:ext cx="7183464" cy="3841008"/>
          </a:xfrm>
          <a:prstGeom prst="rect">
            <a:avLst/>
          </a:prstGeom>
          <a:ln w="38100" cap="sq">
            <a:solidFill>
              <a:srgbClr val="315BD3"/>
            </a:solidFill>
            <a:prstDash val="solid"/>
            <a:miter lim="800000"/>
          </a:ln>
          <a:effectLst>
            <a:outerShdw blurRad="50800" dist="38100" dir="2700000" algn="tl" rotWithShape="0">
              <a:srgbClr val="000000">
                <a:alpha val="43000"/>
              </a:srgbClr>
            </a:outerShdw>
          </a:effectLst>
        </p:spPr>
      </p:pic>
      <p:sp>
        <p:nvSpPr>
          <p:cNvPr id="3" name="Rectangle 2"/>
          <p:cNvSpPr/>
          <p:nvPr/>
        </p:nvSpPr>
        <p:spPr>
          <a:xfrm>
            <a:off x="932260" y="323156"/>
            <a:ext cx="4943102" cy="253916"/>
          </a:xfrm>
          <a:prstGeom prst="rect">
            <a:avLst/>
          </a:prstGeom>
        </p:spPr>
        <p:txBody>
          <a:bodyPr wrap="square">
            <a:spAutoFit/>
          </a:bodyPr>
          <a:lstStyle/>
          <a:p>
            <a:r>
              <a:rPr lang="en-US" sz="1050" b="1" u="sng" dirty="0">
                <a:latin typeface="Trebuchet MS" panose="020B0603020202020204" pitchFamily="34" charset="0"/>
              </a:rPr>
              <a:t>Formats of notes to account to Other Expenses:</a:t>
            </a:r>
            <a:endParaRPr lang="en-IN" sz="1050" b="1" u="sng" dirty="0">
              <a:latin typeface="Trebuchet MS" panose="020B0603020202020204" pitchFamily="34" charset="0"/>
            </a:endParaRPr>
          </a:p>
        </p:txBody>
      </p:sp>
    </p:spTree>
    <p:extLst>
      <p:ext uri="{BB962C8B-B14F-4D97-AF65-F5344CB8AC3E}">
        <p14:creationId xmlns:p14="http://schemas.microsoft.com/office/powerpoint/2010/main" val="8782524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2975" y="388961"/>
            <a:ext cx="7603935" cy="2516073"/>
          </a:xfrm>
          <a:prstGeom prst="rect">
            <a:avLst/>
          </a:prstGeom>
          <a:noFill/>
        </p:spPr>
        <p:txBody>
          <a:bodyPr wrap="square" rtlCol="0">
            <a:spAutoFit/>
          </a:bodyPr>
          <a:lstStyle/>
          <a:p>
            <a:pPr marL="214313" indent="-214313">
              <a:buFont typeface="Arial" panose="020B0604020202020204" pitchFamily="34" charset="0"/>
              <a:buChar char="•"/>
            </a:pPr>
            <a:r>
              <a:rPr lang="en-US" sz="1050" b="1" u="sng" dirty="0"/>
              <a:t>Points about Other expense:</a:t>
            </a:r>
          </a:p>
          <a:p>
            <a:pPr marL="214313" indent="-214313">
              <a:buFont typeface="Arial" panose="020B0604020202020204" pitchFamily="34" charset="0"/>
              <a:buChar char="•"/>
            </a:pPr>
            <a:endParaRPr lang="en-US" sz="1050" b="1" u="sng" dirty="0"/>
          </a:p>
          <a:p>
            <a:pPr marL="557213" lvl="1" indent="-214313">
              <a:buFont typeface="Arial" panose="020B0604020202020204" pitchFamily="34" charset="0"/>
              <a:buChar char="•"/>
            </a:pPr>
            <a:r>
              <a:rPr lang="en-US" sz="975" b="1" u="sng" dirty="0">
                <a:latin typeface="Trebuchet MS" panose="020B0603020202020204" pitchFamily="34" charset="0"/>
              </a:rPr>
              <a:t>Any expenditure which exceeds </a:t>
            </a:r>
            <a:r>
              <a:rPr lang="en-US" sz="975" b="1" u="sng" dirty="0" smtClean="0">
                <a:latin typeface="Trebuchet MS" panose="020B0603020202020204" pitchFamily="34" charset="0"/>
              </a:rPr>
              <a:t>1% of </a:t>
            </a:r>
            <a:r>
              <a:rPr lang="en-US" sz="975" b="1" u="sng" dirty="0">
                <a:latin typeface="Trebuchet MS" panose="020B0603020202020204" pitchFamily="34" charset="0"/>
              </a:rPr>
              <a:t>the revenue from operations or Rs. 1,00,000 whichever is higher, shall be shown separately</a:t>
            </a:r>
            <a:r>
              <a:rPr lang="en-US" sz="975" b="1" dirty="0">
                <a:latin typeface="Trebuchet MS" panose="020B0603020202020204" pitchFamily="34" charset="0"/>
              </a:rPr>
              <a:t>.</a:t>
            </a:r>
          </a:p>
          <a:p>
            <a:pPr marL="557213" lvl="1" indent="-214313">
              <a:buFont typeface="Arial" panose="020B0604020202020204" pitchFamily="34" charset="0"/>
              <a:buChar char="•"/>
            </a:pPr>
            <a:endParaRPr lang="en-US" sz="975" dirty="0">
              <a:latin typeface="Trebuchet MS" panose="020B0603020202020204" pitchFamily="34" charset="0"/>
            </a:endParaRPr>
          </a:p>
          <a:p>
            <a:pPr marL="557213" lvl="1" indent="-214313">
              <a:buFont typeface="Arial" panose="020B0604020202020204" pitchFamily="34" charset="0"/>
              <a:buChar char="•"/>
            </a:pPr>
            <a:r>
              <a:rPr lang="en-US" sz="975" dirty="0">
                <a:latin typeface="Trebuchet MS" panose="020B0603020202020204" pitchFamily="34" charset="0"/>
              </a:rPr>
              <a:t>Expenditure incurred on each of the following items shall be shown separately:-</a:t>
            </a:r>
          </a:p>
          <a:p>
            <a:pPr marL="557213" lvl="1" indent="-214313">
              <a:buFont typeface="Arial" panose="020B0604020202020204" pitchFamily="34" charset="0"/>
              <a:buChar char="•"/>
            </a:pPr>
            <a:endParaRPr lang="en-US" sz="975" dirty="0">
              <a:latin typeface="Trebuchet MS" panose="020B0603020202020204" pitchFamily="34" charset="0"/>
            </a:endParaRPr>
          </a:p>
          <a:p>
            <a:pPr marL="985838" lvl="2" indent="-300038">
              <a:buFont typeface="+mj-lt"/>
              <a:buAutoNum type="romanLcPeriod"/>
            </a:pPr>
            <a:r>
              <a:rPr lang="en-US" sz="975" dirty="0">
                <a:latin typeface="Trebuchet MS" panose="020B0603020202020204" pitchFamily="34" charset="0"/>
              </a:rPr>
              <a:t>Consumption of stores and spare parts;</a:t>
            </a:r>
          </a:p>
          <a:p>
            <a:pPr marL="985838" lvl="2" indent="-300038">
              <a:buFont typeface="+mj-lt"/>
              <a:buAutoNum type="romanLcPeriod"/>
            </a:pPr>
            <a:r>
              <a:rPr lang="en-IN" sz="975" dirty="0">
                <a:latin typeface="Trebuchet MS" panose="020B0603020202020204" pitchFamily="34" charset="0"/>
              </a:rPr>
              <a:t>Power and fuel</a:t>
            </a:r>
          </a:p>
          <a:p>
            <a:pPr marL="985838" lvl="2" indent="-300038">
              <a:buFont typeface="+mj-lt"/>
              <a:buAutoNum type="romanLcPeriod"/>
            </a:pPr>
            <a:r>
              <a:rPr lang="en-IN" sz="975" dirty="0">
                <a:latin typeface="Trebuchet MS" panose="020B0603020202020204" pitchFamily="34" charset="0"/>
              </a:rPr>
              <a:t>Rent</a:t>
            </a:r>
            <a:r>
              <a:rPr lang="en-US" sz="975" dirty="0">
                <a:latin typeface="Trebuchet MS" panose="020B0603020202020204" pitchFamily="34" charset="0"/>
              </a:rPr>
              <a:t> </a:t>
            </a:r>
          </a:p>
          <a:p>
            <a:pPr marL="985838" lvl="2" indent="-300038">
              <a:buFont typeface="+mj-lt"/>
              <a:buAutoNum type="romanLcPeriod"/>
            </a:pPr>
            <a:r>
              <a:rPr lang="en-IN" sz="975" dirty="0">
                <a:latin typeface="Trebuchet MS" panose="020B0603020202020204" pitchFamily="34" charset="0"/>
              </a:rPr>
              <a:t>Repairs to buildings</a:t>
            </a:r>
          </a:p>
          <a:p>
            <a:pPr marL="985838" lvl="2" indent="-300038">
              <a:buFont typeface="+mj-lt"/>
              <a:buAutoNum type="romanLcPeriod"/>
            </a:pPr>
            <a:r>
              <a:rPr lang="en-IN" sz="975" dirty="0">
                <a:latin typeface="Trebuchet MS" panose="020B0603020202020204" pitchFamily="34" charset="0"/>
              </a:rPr>
              <a:t>Repairs to machinery</a:t>
            </a:r>
          </a:p>
          <a:p>
            <a:pPr marL="985838" lvl="2" indent="-300038">
              <a:buFont typeface="+mj-lt"/>
              <a:buAutoNum type="romanLcPeriod"/>
            </a:pPr>
            <a:r>
              <a:rPr lang="en-US" sz="975" dirty="0">
                <a:latin typeface="Trebuchet MS" panose="020B0603020202020204" pitchFamily="34" charset="0"/>
              </a:rPr>
              <a:t>Insurance</a:t>
            </a:r>
          </a:p>
          <a:p>
            <a:pPr marL="985838" lvl="2" indent="-300038">
              <a:buFont typeface="+mj-lt"/>
              <a:buAutoNum type="romanLcPeriod"/>
            </a:pPr>
            <a:r>
              <a:rPr lang="en-US" sz="975" dirty="0">
                <a:latin typeface="Trebuchet MS" panose="020B0603020202020204" pitchFamily="34" charset="0"/>
              </a:rPr>
              <a:t>Rates and taxes, excluding, taxes on income</a:t>
            </a:r>
          </a:p>
          <a:p>
            <a:pPr marL="985838" lvl="2" indent="-300038">
              <a:buFont typeface="+mj-lt"/>
              <a:buAutoNum type="romanLcPeriod"/>
            </a:pPr>
            <a:r>
              <a:rPr lang="en-IN" sz="975" dirty="0">
                <a:latin typeface="Trebuchet MS" panose="020B0603020202020204" pitchFamily="34" charset="0"/>
              </a:rPr>
              <a:t>Miscellaneous expenses</a:t>
            </a:r>
          </a:p>
          <a:p>
            <a:pPr lvl="2"/>
            <a:endParaRPr lang="en-IN" sz="975" dirty="0">
              <a:latin typeface="Trebuchet MS" panose="020B0603020202020204" pitchFamily="34" charset="0"/>
            </a:endParaRPr>
          </a:p>
        </p:txBody>
      </p:sp>
    </p:spTree>
    <p:extLst>
      <p:ext uri="{BB962C8B-B14F-4D97-AF65-F5344CB8AC3E}">
        <p14:creationId xmlns:p14="http://schemas.microsoft.com/office/powerpoint/2010/main" val="423909275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42975" y="388961"/>
            <a:ext cx="7603935" cy="5136021"/>
          </a:xfrm>
          <a:prstGeom prst="rect">
            <a:avLst/>
          </a:prstGeom>
          <a:noFill/>
        </p:spPr>
        <p:txBody>
          <a:bodyPr wrap="square" rtlCol="0">
            <a:spAutoFit/>
          </a:bodyPr>
          <a:lstStyle/>
          <a:p>
            <a:r>
              <a:rPr lang="en-US" sz="1050" b="1" u="sng" dirty="0" smtClean="0"/>
              <a:t>Disclosure Note </a:t>
            </a:r>
            <a:endParaRPr lang="en-US" sz="1050" b="1" u="sng" dirty="0"/>
          </a:p>
          <a:p>
            <a:pPr marL="214313" indent="-214313">
              <a:buFont typeface="Arial" panose="020B0604020202020204" pitchFamily="34" charset="0"/>
              <a:buChar char="•"/>
            </a:pPr>
            <a:endParaRPr lang="en-US" sz="1050" b="1" u="sng" dirty="0"/>
          </a:p>
          <a:p>
            <a:pPr marL="557213" lvl="1" indent="-214313">
              <a:lnSpc>
                <a:spcPct val="150000"/>
              </a:lnSpc>
              <a:buFont typeface="Arial" panose="020B0604020202020204" pitchFamily="34" charset="0"/>
              <a:buChar char="•"/>
            </a:pPr>
            <a:r>
              <a:rPr lang="en-US" sz="1100" b="1" dirty="0" smtClean="0">
                <a:latin typeface="Trebuchet MS" panose="020B0603020202020204" pitchFamily="34" charset="0"/>
              </a:rPr>
              <a:t>Contingent Liabilities </a:t>
            </a:r>
          </a:p>
          <a:p>
            <a:pPr marL="557213" lvl="1" indent="-214313">
              <a:lnSpc>
                <a:spcPct val="150000"/>
              </a:lnSpc>
              <a:buFont typeface="Arial" panose="020B0604020202020204" pitchFamily="34" charset="0"/>
              <a:buChar char="•"/>
            </a:pPr>
            <a:r>
              <a:rPr lang="en-US" sz="1100" b="1" dirty="0" smtClean="0">
                <a:latin typeface="Trebuchet MS" panose="020B0603020202020204" pitchFamily="34" charset="0"/>
              </a:rPr>
              <a:t>Lease</a:t>
            </a:r>
          </a:p>
          <a:p>
            <a:pPr marL="557213" lvl="1" indent="-214313">
              <a:lnSpc>
                <a:spcPct val="150000"/>
              </a:lnSpc>
              <a:buFont typeface="Arial" panose="020B0604020202020204" pitchFamily="34" charset="0"/>
              <a:buChar char="•"/>
            </a:pPr>
            <a:r>
              <a:rPr lang="en-US" sz="1100" b="1" dirty="0" smtClean="0">
                <a:latin typeface="Trebuchet MS" panose="020B0603020202020204" pitchFamily="34" charset="0"/>
              </a:rPr>
              <a:t>AS -15 Employee Benefits </a:t>
            </a:r>
          </a:p>
          <a:p>
            <a:pPr marL="557213" lvl="1" indent="-214313">
              <a:lnSpc>
                <a:spcPct val="150000"/>
              </a:lnSpc>
              <a:buFont typeface="Arial" panose="020B0604020202020204" pitchFamily="34" charset="0"/>
              <a:buChar char="•"/>
            </a:pPr>
            <a:r>
              <a:rPr lang="en-US" sz="1100" b="1" dirty="0" smtClean="0">
                <a:latin typeface="Trebuchet MS" panose="020B0603020202020204" pitchFamily="34" charset="0"/>
              </a:rPr>
              <a:t>RPT </a:t>
            </a:r>
          </a:p>
          <a:p>
            <a:pPr marL="557213" lvl="1" indent="-214313">
              <a:lnSpc>
                <a:spcPct val="150000"/>
              </a:lnSpc>
              <a:buFont typeface="Arial" panose="020B0604020202020204" pitchFamily="34" charset="0"/>
              <a:buChar char="•"/>
            </a:pPr>
            <a:r>
              <a:rPr lang="en-US" sz="1100" b="1" dirty="0" smtClean="0">
                <a:latin typeface="Trebuchet MS" panose="020B0603020202020204" pitchFamily="34" charset="0"/>
              </a:rPr>
              <a:t>Segment </a:t>
            </a:r>
          </a:p>
          <a:p>
            <a:pPr marL="557213" lvl="1" indent="-214313">
              <a:lnSpc>
                <a:spcPct val="150000"/>
              </a:lnSpc>
              <a:buFont typeface="Arial" panose="020B0604020202020204" pitchFamily="34" charset="0"/>
              <a:buChar char="•"/>
            </a:pPr>
            <a:r>
              <a:rPr lang="en-US" sz="1100" dirty="0" smtClean="0">
                <a:latin typeface="Trebuchet MS" panose="020B0603020202020204" pitchFamily="34" charset="0"/>
              </a:rPr>
              <a:t>Subsequent events </a:t>
            </a:r>
            <a:endParaRPr lang="en-US" sz="1100" dirty="0">
              <a:latin typeface="Trebuchet MS" panose="020B0603020202020204" pitchFamily="34" charset="0"/>
            </a:endParaRPr>
          </a:p>
          <a:p>
            <a:pPr marL="342900" lvl="1">
              <a:lnSpc>
                <a:spcPct val="150000"/>
              </a:lnSpc>
            </a:pPr>
            <a:endParaRPr lang="en-US" sz="1100" dirty="0" smtClean="0">
              <a:latin typeface="Trebuchet MS" panose="020B0603020202020204" pitchFamily="34" charset="0"/>
            </a:endParaRPr>
          </a:p>
          <a:p>
            <a:pPr marL="342900" lvl="1">
              <a:lnSpc>
                <a:spcPct val="150000"/>
              </a:lnSpc>
            </a:pPr>
            <a:r>
              <a:rPr lang="en-US" sz="1100" dirty="0" smtClean="0">
                <a:solidFill>
                  <a:srgbClr val="FF0000"/>
                </a:solidFill>
                <a:latin typeface="Trebuchet MS" panose="020B0603020202020204" pitchFamily="34" charset="0"/>
              </a:rPr>
              <a:t>CAUTION</a:t>
            </a:r>
          </a:p>
          <a:p>
            <a:pPr marL="514350" lvl="1" indent="-171450">
              <a:lnSpc>
                <a:spcPct val="150000"/>
              </a:lnSpc>
              <a:buFont typeface="Arial" panose="020B0604020202020204" pitchFamily="34" charset="0"/>
              <a:buChar char="•"/>
            </a:pPr>
            <a:r>
              <a:rPr lang="en-US" sz="1100" dirty="0" smtClean="0">
                <a:solidFill>
                  <a:srgbClr val="EF7625"/>
                </a:solidFill>
                <a:latin typeface="Trebuchet MS" panose="020B0603020202020204" pitchFamily="34" charset="0"/>
              </a:rPr>
              <a:t>Avoid format generated by Accounting Packages and have your FS file unique to a client </a:t>
            </a:r>
          </a:p>
          <a:p>
            <a:pPr marL="514350" lvl="1" indent="-171450">
              <a:lnSpc>
                <a:spcPct val="150000"/>
              </a:lnSpc>
              <a:buFont typeface="Arial" panose="020B0604020202020204" pitchFamily="34" charset="0"/>
              <a:buChar char="•"/>
            </a:pPr>
            <a:r>
              <a:rPr lang="en-US" sz="1100" dirty="0" smtClean="0">
                <a:solidFill>
                  <a:srgbClr val="EF7625"/>
                </a:solidFill>
                <a:latin typeface="Trebuchet MS" panose="020B0603020202020204" pitchFamily="34" charset="0"/>
              </a:rPr>
              <a:t>Avoid Cut / copy for accounting polices</a:t>
            </a:r>
          </a:p>
          <a:p>
            <a:pPr marL="514350" lvl="1" indent="-171450">
              <a:lnSpc>
                <a:spcPct val="150000"/>
              </a:lnSpc>
              <a:buFont typeface="Arial" panose="020B0604020202020204" pitchFamily="34" charset="0"/>
              <a:buChar char="•"/>
            </a:pPr>
            <a:r>
              <a:rPr lang="en-US" sz="1100" dirty="0" smtClean="0">
                <a:solidFill>
                  <a:srgbClr val="EF7625"/>
                </a:solidFill>
                <a:latin typeface="Trebuchet MS" panose="020B0603020202020204" pitchFamily="34" charset="0"/>
              </a:rPr>
              <a:t>Rounding off may be done at the trail balance level and not for the individual balance sheet item </a:t>
            </a:r>
          </a:p>
          <a:p>
            <a:pPr marL="514350" lvl="1" indent="-171450">
              <a:lnSpc>
                <a:spcPct val="150000"/>
              </a:lnSpc>
              <a:buFont typeface="Arial" panose="020B0604020202020204" pitchFamily="34" charset="0"/>
              <a:buChar char="•"/>
            </a:pPr>
            <a:r>
              <a:rPr lang="en-US" sz="1100" dirty="0" smtClean="0">
                <a:solidFill>
                  <a:srgbClr val="EF7625"/>
                </a:solidFill>
                <a:latin typeface="Trebuchet MS" panose="020B0603020202020204" pitchFamily="34" charset="0"/>
              </a:rPr>
              <a:t>Develop system of Grouping and subgrouping</a:t>
            </a:r>
          </a:p>
          <a:p>
            <a:pPr marL="514350" lvl="1" indent="-171450">
              <a:lnSpc>
                <a:spcPct val="150000"/>
              </a:lnSpc>
              <a:buFont typeface="Arial" panose="020B0604020202020204" pitchFamily="34" charset="0"/>
              <a:buChar char="•"/>
            </a:pPr>
            <a:r>
              <a:rPr lang="en-US" sz="1100" dirty="0" smtClean="0">
                <a:solidFill>
                  <a:srgbClr val="EF7625"/>
                </a:solidFill>
                <a:latin typeface="Trebuchet MS" panose="020B0603020202020204" pitchFamily="34" charset="0"/>
              </a:rPr>
              <a:t>Save year wise files in different folders with appropriate name </a:t>
            </a:r>
          </a:p>
          <a:p>
            <a:pPr marL="342900" lvl="1">
              <a:lnSpc>
                <a:spcPct val="150000"/>
              </a:lnSpc>
            </a:pPr>
            <a:endParaRPr lang="en-US" sz="1100" dirty="0" smtClean="0">
              <a:solidFill>
                <a:srgbClr val="EF7625"/>
              </a:solidFill>
              <a:latin typeface="Trebuchet MS" panose="020B0603020202020204" pitchFamily="34" charset="0"/>
            </a:endParaRPr>
          </a:p>
          <a:p>
            <a:pPr marL="342900" lvl="1">
              <a:lnSpc>
                <a:spcPct val="150000"/>
              </a:lnSpc>
            </a:pPr>
            <a:endParaRPr lang="en-US" sz="1100" dirty="0" smtClean="0">
              <a:solidFill>
                <a:srgbClr val="EF7625"/>
              </a:solidFill>
              <a:latin typeface="Trebuchet MS" panose="020B0603020202020204" pitchFamily="34" charset="0"/>
            </a:endParaRPr>
          </a:p>
          <a:p>
            <a:pPr marL="342900" lvl="1" indent="-165100">
              <a:lnSpc>
                <a:spcPct val="150000"/>
              </a:lnSpc>
            </a:pPr>
            <a:r>
              <a:rPr lang="en-US" sz="1100" dirty="0" smtClean="0">
                <a:latin typeface="Trebuchet MS" panose="020B0603020202020204" pitchFamily="34" charset="0"/>
              </a:rPr>
              <a:t> </a:t>
            </a:r>
          </a:p>
          <a:p>
            <a:pPr marL="557213" lvl="1" indent="-214313">
              <a:lnSpc>
                <a:spcPct val="150000"/>
              </a:lnSpc>
              <a:buFont typeface="Arial" panose="020B0604020202020204" pitchFamily="34" charset="0"/>
              <a:buChar char="•"/>
            </a:pPr>
            <a:endParaRPr lang="en-US" sz="1100" dirty="0">
              <a:latin typeface="Trebuchet MS" panose="020B0603020202020204" pitchFamily="34" charset="0"/>
            </a:endParaRPr>
          </a:p>
          <a:p>
            <a:pPr marL="557213" lvl="1" indent="-214313">
              <a:lnSpc>
                <a:spcPct val="150000"/>
              </a:lnSpc>
              <a:buFont typeface="Arial" panose="020B0604020202020204" pitchFamily="34" charset="0"/>
              <a:buChar char="•"/>
            </a:pPr>
            <a:endParaRPr lang="en-IN" sz="1100" dirty="0">
              <a:latin typeface="Trebuchet MS" panose="020B0603020202020204" pitchFamily="34" charset="0"/>
            </a:endParaRPr>
          </a:p>
          <a:p>
            <a:pPr lvl="2"/>
            <a:endParaRPr lang="en-IN" sz="975" dirty="0">
              <a:latin typeface="Trebuchet MS" panose="020B0603020202020204" pitchFamily="34" charset="0"/>
            </a:endParaRPr>
          </a:p>
        </p:txBody>
      </p:sp>
    </p:spTree>
    <p:extLst>
      <p:ext uri="{BB962C8B-B14F-4D97-AF65-F5344CB8AC3E}">
        <p14:creationId xmlns:p14="http://schemas.microsoft.com/office/powerpoint/2010/main" val="24125453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E2240"/>
        </a:solidFill>
        <a:effectLst/>
      </p:bgPr>
    </p:bg>
    <p:spTree>
      <p:nvGrpSpPr>
        <p:cNvPr id="1" name="Shape 113"/>
        <p:cNvGrpSpPr/>
        <p:nvPr/>
      </p:nvGrpSpPr>
      <p:grpSpPr>
        <a:xfrm>
          <a:off x="0" y="0"/>
          <a:ext cx="0" cy="0"/>
          <a:chOff x="0" y="0"/>
          <a:chExt cx="0" cy="0"/>
        </a:xfrm>
      </p:grpSpPr>
      <p:sp>
        <p:nvSpPr>
          <p:cNvPr id="116" name="Google Shape;116;p17"/>
          <p:cNvSpPr txBox="1"/>
          <p:nvPr/>
        </p:nvSpPr>
        <p:spPr>
          <a:xfrm>
            <a:off x="319449" y="1935223"/>
            <a:ext cx="8520600" cy="7926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US" sz="2800" dirty="0" smtClean="0">
                <a:solidFill>
                  <a:schemeClr val="bg1"/>
                </a:solidFill>
              </a:rPr>
              <a:t>Thank You</a:t>
            </a:r>
            <a:endParaRPr sz="2800" dirty="0">
              <a:solidFill>
                <a:schemeClr val="bg1"/>
              </a:solidFill>
            </a:endParaRPr>
          </a:p>
        </p:txBody>
      </p:sp>
      <p:sp>
        <p:nvSpPr>
          <p:cNvPr id="117" name="Google Shape;117;p17"/>
          <p:cNvSpPr txBox="1"/>
          <p:nvPr/>
        </p:nvSpPr>
        <p:spPr>
          <a:xfrm>
            <a:off x="622636" y="4127795"/>
            <a:ext cx="4745100" cy="61552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rgbClr val="FFFFFF"/>
                </a:solidFill>
                <a:latin typeface="Poppins"/>
                <a:ea typeface="Poppins"/>
                <a:cs typeface="Poppins"/>
                <a:sym typeface="Poppins"/>
              </a:rPr>
              <a:t>Contact </a:t>
            </a:r>
            <a:r>
              <a:rPr lang="en-GB" dirty="0" smtClean="0">
                <a:solidFill>
                  <a:srgbClr val="FFFFFF"/>
                </a:solidFill>
                <a:latin typeface="Poppins"/>
                <a:ea typeface="Poppins"/>
                <a:cs typeface="Poppins"/>
                <a:sym typeface="Poppins"/>
              </a:rPr>
              <a:t>Details</a:t>
            </a:r>
            <a:endParaRPr dirty="0">
              <a:solidFill>
                <a:srgbClr val="FFFFFF"/>
              </a:solidFill>
              <a:latin typeface="Poppins"/>
              <a:ea typeface="Poppins"/>
              <a:cs typeface="Poppins"/>
              <a:sym typeface="Poppins"/>
            </a:endParaRPr>
          </a:p>
          <a:p>
            <a:pPr marL="0" lvl="0" indent="0" algn="l" rtl="0">
              <a:spcBef>
                <a:spcPts val="0"/>
              </a:spcBef>
              <a:spcAft>
                <a:spcPts val="0"/>
              </a:spcAft>
              <a:buNone/>
            </a:pPr>
            <a:r>
              <a:rPr lang="en-GB" dirty="0" smtClean="0">
                <a:solidFill>
                  <a:srgbClr val="FFFFFF"/>
                </a:solidFill>
                <a:latin typeface="Poppins"/>
                <a:ea typeface="Poppins"/>
                <a:cs typeface="Poppins"/>
                <a:sym typeface="Poppins"/>
              </a:rPr>
              <a:t>raj.agarwal@dhc.co.in</a:t>
            </a:r>
            <a:endParaRPr dirty="0">
              <a:solidFill>
                <a:srgbClr val="FFFFFF"/>
              </a:solidFill>
              <a:latin typeface="Poppins"/>
              <a:ea typeface="Poppins"/>
              <a:cs typeface="Poppins"/>
              <a:sym typeface="Poppins"/>
            </a:endParaRPr>
          </a:p>
        </p:txBody>
      </p:sp>
      <p:cxnSp>
        <p:nvCxnSpPr>
          <p:cNvPr id="118" name="Google Shape;118;p17"/>
          <p:cNvCxnSpPr/>
          <p:nvPr/>
        </p:nvCxnSpPr>
        <p:spPr>
          <a:xfrm>
            <a:off x="436600" y="2174800"/>
            <a:ext cx="0" cy="2537400"/>
          </a:xfrm>
          <a:prstGeom prst="straightConnector1">
            <a:avLst/>
          </a:prstGeom>
          <a:noFill/>
          <a:ln w="28575" cap="flat" cmpd="sng">
            <a:solidFill>
              <a:srgbClr val="EF7625"/>
            </a:solidFill>
            <a:prstDash val="solid"/>
            <a:round/>
            <a:headEnd type="none" w="med" len="med"/>
            <a:tailEnd type="none" w="med" len="med"/>
          </a:ln>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6;p13">
            <a:extLst>
              <a:ext uri="{FF2B5EF4-FFF2-40B4-BE49-F238E27FC236}">
                <a16:creationId xmlns:a16="http://schemas.microsoft.com/office/drawing/2014/main" xmlns="" id="{5A37DEA5-7003-F015-E425-7FE84791AAFF}"/>
              </a:ext>
            </a:extLst>
          </p:cNvPr>
          <p:cNvSpPr txBox="1"/>
          <p:nvPr/>
        </p:nvSpPr>
        <p:spPr>
          <a:xfrm>
            <a:off x="365952" y="929898"/>
            <a:ext cx="8351845" cy="3631733"/>
          </a:xfrm>
          <a:prstGeom prst="rect">
            <a:avLst/>
          </a:prstGeom>
          <a:noFill/>
          <a:ln>
            <a:noFill/>
          </a:ln>
        </p:spPr>
        <p:txBody>
          <a:bodyPr spcFirstLastPara="1" wrap="square" lIns="91425" tIns="91425" rIns="91425" bIns="91425" anchor="t" anchorCtr="0">
            <a:spAutoFit/>
          </a:bodyPr>
          <a:lstStyle/>
          <a:p>
            <a:pPr marL="457200" lvl="0" indent="-457200" rtl="0">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Rounding off :</a:t>
            </a:r>
          </a:p>
          <a:p>
            <a:pPr marL="449263" lvl="0" indent="341313" rtl="0">
              <a:spcBef>
                <a:spcPts val="0"/>
              </a:spcBef>
              <a:spcAft>
                <a:spcPts val="0"/>
              </a:spcAft>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May be </a:t>
            </a:r>
            <a:r>
              <a:rPr lang="en-GB" dirty="0" smtClean="0">
                <a:solidFill>
                  <a:srgbClr val="EF7625"/>
                </a:solidFill>
                <a:latin typeface="Outfit"/>
                <a:ea typeface="Outfit"/>
                <a:cs typeface="Outfit"/>
                <a:sym typeface="Outfit"/>
              </a:rPr>
              <a:t>| mandatory in Corporate </a:t>
            </a:r>
          </a:p>
          <a:p>
            <a:pPr marL="449263" lvl="0" indent="341313" rtl="0">
              <a:spcBef>
                <a:spcPts val="0"/>
              </a:spcBef>
              <a:spcAft>
                <a:spcPts val="0"/>
              </a:spcAft>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Once used then to be applied </a:t>
            </a:r>
            <a:r>
              <a:rPr lang="en-GB" dirty="0" smtClean="0">
                <a:solidFill>
                  <a:srgbClr val="EF7625"/>
                </a:solidFill>
                <a:latin typeface="Outfit"/>
                <a:ea typeface="Outfit"/>
                <a:cs typeface="Outfit"/>
                <a:sym typeface="Outfit"/>
              </a:rPr>
              <a:t>consistently</a:t>
            </a:r>
          </a:p>
          <a:p>
            <a:pPr marL="449263" lvl="0" indent="341313" rtl="0">
              <a:spcBef>
                <a:spcPts val="0"/>
              </a:spcBef>
              <a:spcAft>
                <a:spcPts val="0"/>
              </a:spcAft>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It is rounding off and not deletions of remaining figures </a:t>
            </a:r>
          </a:p>
          <a:p>
            <a:pPr marL="449263" lvl="0" indent="341313" rtl="0">
              <a:spcBef>
                <a:spcPts val="0"/>
              </a:spcBef>
              <a:spcAft>
                <a:spcPts val="0"/>
              </a:spcAft>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Common errors of casting of </a:t>
            </a:r>
            <a:r>
              <a:rPr lang="en-GB" dirty="0" err="1" smtClean="0">
                <a:solidFill>
                  <a:schemeClr val="bg1"/>
                </a:solidFill>
                <a:latin typeface="Outfit"/>
                <a:ea typeface="Outfit"/>
                <a:cs typeface="Outfit"/>
                <a:sym typeface="Outfit"/>
              </a:rPr>
              <a:t>Rs</a:t>
            </a:r>
            <a:r>
              <a:rPr lang="en-GB" dirty="0" smtClean="0">
                <a:solidFill>
                  <a:schemeClr val="bg1"/>
                </a:solidFill>
                <a:latin typeface="Outfit"/>
                <a:ea typeface="Outfit"/>
                <a:cs typeface="Outfit"/>
                <a:sym typeface="Outfit"/>
              </a:rPr>
              <a:t> 1/-</a:t>
            </a:r>
          </a:p>
          <a:p>
            <a:pPr marL="449263" lvl="0" indent="341313" rtl="0">
              <a:spcBef>
                <a:spcPts val="0"/>
              </a:spcBef>
              <a:spcAft>
                <a:spcPts val="0"/>
              </a:spcAft>
              <a:buClr>
                <a:schemeClr val="bg1"/>
              </a:buClr>
              <a:buFont typeface="Arial" panose="020B0604020202020204" pitchFamily="34" charset="0"/>
              <a:buChar char="•"/>
            </a:pPr>
            <a:r>
              <a:rPr lang="en-GB" dirty="0" smtClean="0">
                <a:solidFill>
                  <a:schemeClr val="bg1"/>
                </a:solidFill>
                <a:latin typeface="Outfit"/>
                <a:ea typeface="Outfit"/>
                <a:cs typeface="Outfit"/>
                <a:sym typeface="Outfit"/>
              </a:rPr>
              <a:t>Common errors of cross casting e.g. PPE schedule</a:t>
            </a:r>
          </a:p>
          <a:p>
            <a:pPr marL="449263" lvl="0" indent="341313" rtl="0">
              <a:spcBef>
                <a:spcPts val="0"/>
              </a:spcBef>
              <a:spcAft>
                <a:spcPts val="0"/>
              </a:spcAft>
              <a:buClr>
                <a:schemeClr val="bg1"/>
              </a:buClr>
              <a:buFont typeface="Arial" panose="020B0604020202020204" pitchFamily="34" charset="0"/>
              <a:buChar char="•"/>
            </a:pPr>
            <a:endParaRPr lang="en-GB" dirty="0" smtClean="0">
              <a:solidFill>
                <a:schemeClr val="bg1"/>
              </a:solidFill>
              <a:latin typeface="Outfit"/>
              <a:ea typeface="Outfit"/>
              <a:cs typeface="Outfit"/>
              <a:sym typeface="Outfit"/>
            </a:endParaRPr>
          </a:p>
          <a:p>
            <a:pPr marL="449263" lvl="0" indent="341313" rtl="0">
              <a:spcBef>
                <a:spcPts val="0"/>
              </a:spcBef>
              <a:spcAft>
                <a:spcPts val="0"/>
              </a:spcAft>
              <a:buClr>
                <a:schemeClr val="bg1"/>
              </a:buClr>
              <a:buFont typeface="Arial" panose="020B0604020202020204" pitchFamily="34" charset="0"/>
              <a:buChar char="•"/>
            </a:pPr>
            <a:endParaRPr lang="en-GB" dirty="0" smtClean="0">
              <a:solidFill>
                <a:schemeClr val="bg1"/>
              </a:solidFill>
              <a:latin typeface="Outfit"/>
              <a:ea typeface="Outfit"/>
              <a:cs typeface="Outfit"/>
              <a:sym typeface="Outfit"/>
            </a:endParaRPr>
          </a:p>
          <a:p>
            <a:pPr lvl="0" rtl="0">
              <a:spcBef>
                <a:spcPts val="0"/>
              </a:spcBef>
              <a:spcAft>
                <a:spcPts val="0"/>
              </a:spcAft>
              <a:buClr>
                <a:schemeClr val="bg1"/>
              </a:buClr>
            </a:pPr>
            <a:r>
              <a:rPr lang="en-GB" dirty="0">
                <a:solidFill>
                  <a:schemeClr val="bg1"/>
                </a:solidFill>
                <a:latin typeface="Outfit"/>
                <a:ea typeface="Outfit"/>
                <a:cs typeface="Outfit"/>
                <a:sym typeface="Outfit"/>
              </a:rPr>
              <a:t>	</a:t>
            </a:r>
            <a:endParaRPr lang="en-GB" dirty="0" smtClean="0">
              <a:solidFill>
                <a:schemeClr val="bg1"/>
              </a:solidFill>
              <a:latin typeface="Outfit"/>
              <a:ea typeface="Outfit"/>
              <a:cs typeface="Outfit"/>
              <a:sym typeface="Outfit"/>
            </a:endParaRPr>
          </a:p>
          <a:p>
            <a:pPr lvl="0" rtl="0">
              <a:spcBef>
                <a:spcPts val="0"/>
              </a:spcBef>
              <a:spcAft>
                <a:spcPts val="0"/>
              </a:spcAft>
              <a:buClr>
                <a:schemeClr val="bg1"/>
              </a:buClr>
            </a:pPr>
            <a:r>
              <a:rPr lang="en-GB" dirty="0">
                <a:solidFill>
                  <a:schemeClr val="bg1"/>
                </a:solidFill>
                <a:latin typeface="Outfit"/>
                <a:ea typeface="Outfit"/>
                <a:cs typeface="Outfit"/>
                <a:sym typeface="Outfit"/>
              </a:rPr>
              <a:t>	</a:t>
            </a:r>
            <a:endParaRPr lang="en-GB" dirty="0" smtClean="0">
              <a:solidFill>
                <a:schemeClr val="bg1"/>
              </a:solidFill>
              <a:latin typeface="Outfit"/>
              <a:ea typeface="Outfit"/>
              <a:cs typeface="Outfit"/>
              <a:sym typeface="Outfit"/>
            </a:endParaRPr>
          </a:p>
          <a:p>
            <a:pPr lvl="0" rtl="0">
              <a:spcBef>
                <a:spcPts val="0"/>
              </a:spcBef>
              <a:spcAft>
                <a:spcPts val="0"/>
              </a:spcAft>
              <a:buClr>
                <a:schemeClr val="bg1"/>
              </a:buClr>
            </a:pPr>
            <a:endParaRPr lang="en-GB" dirty="0" smtClean="0">
              <a:solidFill>
                <a:schemeClr val="bg1"/>
              </a:solidFill>
              <a:latin typeface="Outfit"/>
              <a:ea typeface="Outfit"/>
              <a:cs typeface="Outfit"/>
              <a:sym typeface="Outfit"/>
            </a:endParaRPr>
          </a:p>
          <a:p>
            <a:pPr lvl="0" rtl="0">
              <a:spcBef>
                <a:spcPts val="0"/>
              </a:spcBef>
              <a:spcAft>
                <a:spcPts val="0"/>
              </a:spcAft>
              <a:buClr>
                <a:schemeClr val="bg1"/>
              </a:buClr>
            </a:pPr>
            <a:endParaRPr lang="en-GB" dirty="0">
              <a:solidFill>
                <a:schemeClr val="bg1"/>
              </a:solidFill>
              <a:latin typeface="Outfit"/>
              <a:ea typeface="Outfit"/>
              <a:cs typeface="Outfit"/>
              <a:sym typeface="Outfit"/>
            </a:endParaRPr>
          </a:p>
          <a:p>
            <a:pPr lvl="0" rtl="0">
              <a:spcBef>
                <a:spcPts val="0"/>
              </a:spcBef>
              <a:spcAft>
                <a:spcPts val="0"/>
              </a:spcAft>
              <a:buClr>
                <a:schemeClr val="bg1"/>
              </a:buClr>
            </a:pPr>
            <a:endParaRPr lang="en-GB" dirty="0" smtClean="0">
              <a:solidFill>
                <a:schemeClr val="bg1"/>
              </a:solidFill>
              <a:latin typeface="Outfit"/>
              <a:ea typeface="Outfit"/>
              <a:cs typeface="Outfit"/>
              <a:sym typeface="Outfit"/>
            </a:endParaRPr>
          </a:p>
          <a:p>
            <a:pPr lvl="0" rtl="0">
              <a:spcBef>
                <a:spcPts val="0"/>
              </a:spcBef>
              <a:spcAft>
                <a:spcPts val="0"/>
              </a:spcAft>
              <a:buClr>
                <a:schemeClr val="bg1"/>
              </a:buClr>
            </a:pPr>
            <a:endParaRPr lang="en-GB" dirty="0">
              <a:solidFill>
                <a:schemeClr val="bg1"/>
              </a:solidFill>
              <a:latin typeface="Outfit"/>
              <a:ea typeface="Outfit"/>
              <a:cs typeface="Outfit"/>
              <a:sym typeface="Outfit"/>
            </a:endParaRPr>
          </a:p>
          <a:p>
            <a:pPr lvl="0" rtl="0">
              <a:spcBef>
                <a:spcPts val="0"/>
              </a:spcBef>
              <a:spcAft>
                <a:spcPts val="0"/>
              </a:spcAft>
              <a:buClr>
                <a:schemeClr val="bg1"/>
              </a:buClr>
            </a:pPr>
            <a:r>
              <a:rPr lang="en-GB" dirty="0" smtClean="0">
                <a:solidFill>
                  <a:schemeClr val="bg1"/>
                </a:solidFill>
                <a:latin typeface="Outfit"/>
                <a:ea typeface="Outfit"/>
                <a:cs typeface="Outfit"/>
                <a:sym typeface="Outfit"/>
              </a:rPr>
              <a:t>  </a:t>
            </a:r>
          </a:p>
          <a:p>
            <a:pPr marL="457200" lvl="0" indent="-457200" rtl="0">
              <a:spcBef>
                <a:spcPts val="0"/>
              </a:spcBef>
              <a:spcAft>
                <a:spcPts val="0"/>
              </a:spcAft>
              <a:buClr>
                <a:schemeClr val="bg1"/>
              </a:buClr>
              <a:buAutoNum type="arabicPeriod"/>
            </a:pPr>
            <a:endParaRPr lang="en-GB" dirty="0" smtClean="0">
              <a:solidFill>
                <a:schemeClr val="bg1"/>
              </a:solidFill>
              <a:latin typeface="Outfit"/>
              <a:ea typeface="Outfit"/>
              <a:cs typeface="Outfit"/>
              <a:sym typeface="Outfit"/>
            </a:endParaRPr>
          </a:p>
        </p:txBody>
      </p:sp>
      <p:sp>
        <p:nvSpPr>
          <p:cNvPr id="7"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851750"/>
          </a:xfrm>
        </p:spPr>
        <p:txBody>
          <a:bodyPr>
            <a:normAutofit fontScale="90000"/>
          </a:bodyPr>
          <a:lstStyle/>
          <a:p>
            <a:r>
              <a:rPr lang="en-US" dirty="0" smtClean="0"/>
              <a:t>General – Rounding off</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4133072827"/>
              </p:ext>
            </p:extLst>
          </p:nvPr>
        </p:nvGraphicFramePr>
        <p:xfrm>
          <a:off x="885995" y="2764852"/>
          <a:ext cx="7604500" cy="1504428"/>
        </p:xfrm>
        <a:graphic>
          <a:graphicData uri="http://schemas.openxmlformats.org/drawingml/2006/table">
            <a:tbl>
              <a:tblPr firstRow="1" bandRow="1">
                <a:tableStyleId>{5C22544A-7EE6-4342-B048-85BDC9FD1C3A}</a:tableStyleId>
              </a:tblPr>
              <a:tblGrid>
                <a:gridCol w="2319580"/>
                <a:gridCol w="1056984"/>
                <a:gridCol w="1056984"/>
                <a:gridCol w="1056984"/>
                <a:gridCol w="1056984"/>
                <a:gridCol w="1056984"/>
              </a:tblGrid>
              <a:tr h="602334">
                <a:tc>
                  <a:txBody>
                    <a:bodyPr/>
                    <a:lstStyle/>
                    <a:p>
                      <a:r>
                        <a:rPr lang="en-US" dirty="0" smtClean="0"/>
                        <a:t>Total</a:t>
                      </a:r>
                      <a:r>
                        <a:rPr lang="en-US" baseline="0" dirty="0" smtClean="0"/>
                        <a:t> Income (as per FS)</a:t>
                      </a:r>
                      <a:endParaRPr lang="en-IN" dirty="0"/>
                    </a:p>
                  </a:txBody>
                  <a:tcPr>
                    <a:solidFill>
                      <a:srgbClr val="315BD3"/>
                    </a:solidFill>
                  </a:tcPr>
                </a:tc>
                <a:tc gridSpan="5">
                  <a:txBody>
                    <a:bodyPr/>
                    <a:lstStyle/>
                    <a:p>
                      <a:r>
                        <a:rPr lang="en-US" dirty="0" smtClean="0"/>
                        <a:t>Rounding off of Amounts to nearest .. Or decimal thereof   </a:t>
                      </a:r>
                      <a:endParaRPr lang="en-IN" dirty="0"/>
                    </a:p>
                  </a:txBody>
                  <a:tcPr>
                    <a:solidFill>
                      <a:srgbClr val="315BD3"/>
                    </a:solidFill>
                  </a:tcPr>
                </a:tc>
                <a:tc hMerge="1">
                  <a:txBody>
                    <a:bodyPr/>
                    <a:lstStyle/>
                    <a:p>
                      <a:endParaRPr lang="en-IN" dirty="0"/>
                    </a:p>
                  </a:txBody>
                  <a:tcPr/>
                </a:tc>
                <a:tc hMerge="1">
                  <a:txBody>
                    <a:bodyPr/>
                    <a:lstStyle/>
                    <a:p>
                      <a:endParaRPr lang="en-IN" dirty="0"/>
                    </a:p>
                  </a:txBody>
                  <a:tcPr/>
                </a:tc>
                <a:tc hMerge="1">
                  <a:txBody>
                    <a:bodyPr/>
                    <a:lstStyle/>
                    <a:p>
                      <a:endParaRPr lang="en-IN" dirty="0"/>
                    </a:p>
                  </a:txBody>
                  <a:tcPr/>
                </a:tc>
                <a:tc hMerge="1">
                  <a:txBody>
                    <a:bodyPr/>
                    <a:lstStyle/>
                    <a:p>
                      <a:endParaRPr lang="en-IN" dirty="0"/>
                    </a:p>
                  </a:txBody>
                  <a:tcPr/>
                </a:tc>
              </a:tr>
              <a:tr h="453146">
                <a:tc>
                  <a:txBody>
                    <a:bodyPr/>
                    <a:lstStyle/>
                    <a:p>
                      <a:r>
                        <a:rPr lang="en-US" dirty="0" smtClean="0"/>
                        <a:t>Less than</a:t>
                      </a:r>
                      <a:r>
                        <a:rPr lang="en-US" baseline="0" dirty="0" smtClean="0"/>
                        <a:t> 100 Crores</a:t>
                      </a:r>
                      <a:endParaRPr lang="en-IN" dirty="0"/>
                    </a:p>
                  </a:txBody>
                  <a:tcPr anchor="ctr"/>
                </a:tc>
                <a:tc>
                  <a:txBody>
                    <a:bodyPr/>
                    <a:lstStyle/>
                    <a:p>
                      <a:pPr algn="ctr"/>
                      <a:r>
                        <a:rPr lang="en-US" dirty="0" smtClean="0">
                          <a:solidFill>
                            <a:srgbClr val="EF7625"/>
                          </a:solidFill>
                        </a:rPr>
                        <a:t>----</a:t>
                      </a:r>
                      <a:endParaRPr lang="en-IN" dirty="0">
                        <a:solidFill>
                          <a:srgbClr val="EF7625"/>
                        </a:solidFill>
                      </a:endParaRPr>
                    </a:p>
                  </a:txBody>
                  <a:tcPr anchor="ctr"/>
                </a:tc>
                <a:tc>
                  <a:txBody>
                    <a:bodyPr/>
                    <a:lstStyle/>
                    <a:p>
                      <a:pPr algn="ctr"/>
                      <a:r>
                        <a:rPr lang="en-US" dirty="0" smtClean="0"/>
                        <a:t>Million </a:t>
                      </a:r>
                      <a:endParaRPr lang="en-IN" dirty="0"/>
                    </a:p>
                  </a:txBody>
                  <a:tcPr anchor="ctr"/>
                </a:tc>
                <a:tc>
                  <a:txBody>
                    <a:bodyPr/>
                    <a:lstStyle/>
                    <a:p>
                      <a:pPr algn="ctr"/>
                      <a:r>
                        <a:rPr lang="en-US" dirty="0" smtClean="0"/>
                        <a:t>Lacs</a:t>
                      </a:r>
                      <a:endParaRPr lang="en-IN" dirty="0"/>
                    </a:p>
                  </a:txBody>
                  <a:tcPr anchor="ctr"/>
                </a:tc>
                <a:tc>
                  <a:txBody>
                    <a:bodyPr/>
                    <a:lstStyle/>
                    <a:p>
                      <a:pPr algn="ctr"/>
                      <a:r>
                        <a:rPr lang="en-US" dirty="0" smtClean="0"/>
                        <a:t>Thousand</a:t>
                      </a:r>
                      <a:endParaRPr lang="en-IN" dirty="0"/>
                    </a:p>
                  </a:txBody>
                  <a:tcPr anchor="ctr"/>
                </a:tc>
                <a:tc>
                  <a:txBody>
                    <a:bodyPr/>
                    <a:lstStyle/>
                    <a:p>
                      <a:pPr algn="ctr"/>
                      <a:r>
                        <a:rPr lang="en-US" dirty="0" smtClean="0"/>
                        <a:t>Hundred</a:t>
                      </a:r>
                      <a:endParaRPr lang="en-IN" dirty="0"/>
                    </a:p>
                  </a:txBody>
                  <a:tcPr anchor="ctr"/>
                </a:tc>
              </a:tr>
              <a:tr h="448948">
                <a:tc>
                  <a:txBody>
                    <a:bodyPr/>
                    <a:lstStyle/>
                    <a:p>
                      <a:r>
                        <a:rPr lang="en-US" dirty="0" smtClean="0"/>
                        <a:t>100 Crores and more</a:t>
                      </a:r>
                      <a:endParaRPr lang="en-IN" dirty="0"/>
                    </a:p>
                  </a:txBody>
                  <a:tcPr anchor="ctr"/>
                </a:tc>
                <a:tc>
                  <a:txBody>
                    <a:bodyPr/>
                    <a:lstStyle/>
                    <a:p>
                      <a:pPr algn="ctr"/>
                      <a:r>
                        <a:rPr lang="en-US" dirty="0" smtClean="0"/>
                        <a:t>Crores</a:t>
                      </a:r>
                      <a:endParaRPr lang="en-IN" dirty="0"/>
                    </a:p>
                  </a:txBody>
                  <a:tcPr anchor="ctr"/>
                </a:tc>
                <a:tc>
                  <a:txBody>
                    <a:bodyPr/>
                    <a:lstStyle/>
                    <a:p>
                      <a:pPr algn="ctr"/>
                      <a:r>
                        <a:rPr lang="en-US" dirty="0" smtClean="0"/>
                        <a:t>Million</a:t>
                      </a:r>
                      <a:endParaRPr lang="en-IN" dirty="0"/>
                    </a:p>
                  </a:txBody>
                  <a:tcPr anchor="ctr"/>
                </a:tc>
                <a:tc>
                  <a:txBody>
                    <a:bodyPr/>
                    <a:lstStyle/>
                    <a:p>
                      <a:pPr algn="ctr"/>
                      <a:r>
                        <a:rPr lang="en-US" dirty="0" smtClean="0"/>
                        <a:t>Lacs</a:t>
                      </a:r>
                      <a:endParaRPr lang="en-IN" dirty="0"/>
                    </a:p>
                  </a:txBody>
                  <a:tcPr anchor="ctr"/>
                </a:tc>
                <a:tc>
                  <a:txBody>
                    <a:bodyPr/>
                    <a:lstStyle/>
                    <a:p>
                      <a:pPr algn="ctr"/>
                      <a:r>
                        <a:rPr lang="en-US" dirty="0" smtClean="0"/>
                        <a:t>Thousand</a:t>
                      </a:r>
                      <a:endParaRPr lang="en-IN" dirty="0"/>
                    </a:p>
                  </a:txBody>
                  <a:tcPr anchor="ctr"/>
                </a:tc>
                <a:tc>
                  <a:txBody>
                    <a:bodyPr/>
                    <a:lstStyle/>
                    <a:p>
                      <a:pPr algn="ctr"/>
                      <a:r>
                        <a:rPr lang="en-US" dirty="0" smtClean="0">
                          <a:solidFill>
                            <a:srgbClr val="EF7625"/>
                          </a:solidFill>
                        </a:rPr>
                        <a:t>----</a:t>
                      </a:r>
                      <a:endParaRPr lang="en-IN" dirty="0">
                        <a:solidFill>
                          <a:srgbClr val="EF7625"/>
                        </a:solidFill>
                      </a:endParaRPr>
                    </a:p>
                  </a:txBody>
                  <a:tcPr anchor="ctr"/>
                </a:tc>
              </a:tr>
            </a:tbl>
          </a:graphicData>
        </a:graphic>
      </p:graphicFrame>
    </p:spTree>
    <p:extLst>
      <p:ext uri="{BB962C8B-B14F-4D97-AF65-F5344CB8AC3E}">
        <p14:creationId xmlns:p14="http://schemas.microsoft.com/office/powerpoint/2010/main" val="2728630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6;p13">
            <a:extLst>
              <a:ext uri="{FF2B5EF4-FFF2-40B4-BE49-F238E27FC236}">
                <a16:creationId xmlns:a16="http://schemas.microsoft.com/office/drawing/2014/main" xmlns="" id="{5A37DEA5-7003-F015-E425-7FE84791AAFF}"/>
              </a:ext>
            </a:extLst>
          </p:cNvPr>
          <p:cNvSpPr txBox="1"/>
          <p:nvPr/>
        </p:nvSpPr>
        <p:spPr>
          <a:xfrm>
            <a:off x="556591" y="929898"/>
            <a:ext cx="8161206" cy="3518882"/>
          </a:xfrm>
          <a:prstGeom prst="rect">
            <a:avLst/>
          </a:prstGeom>
          <a:noFill/>
          <a:ln>
            <a:noFill/>
          </a:ln>
        </p:spPr>
        <p:txBody>
          <a:bodyPr spcFirstLastPara="1" wrap="square" lIns="91425" tIns="91425" rIns="91425" bIns="91425" anchor="t" anchorCtr="0">
            <a:spAutoFit/>
          </a:bodyPr>
          <a:lstStyle/>
          <a:p>
            <a:pPr marL="457200" lvl="0" indent="-457200" rtl="0">
              <a:lnSpc>
                <a:spcPts val="2000"/>
              </a:lnSpc>
              <a:spcBef>
                <a:spcPts val="0"/>
              </a:spcBef>
              <a:spcAft>
                <a:spcPts val="0"/>
              </a:spcAft>
              <a:buClr>
                <a:schemeClr val="bg1"/>
              </a:buClr>
              <a:buAutoNum type="arabicPeriod"/>
            </a:pPr>
            <a:r>
              <a:rPr lang="en-GB" dirty="0" smtClean="0">
                <a:solidFill>
                  <a:srgbClr val="EF7625"/>
                </a:solidFill>
                <a:latin typeface="Outfit"/>
                <a:ea typeface="Outfit"/>
                <a:cs typeface="Outfit"/>
                <a:sym typeface="Outfit"/>
              </a:rPr>
              <a:t>Operating Cycle </a:t>
            </a:r>
          </a:p>
          <a:p>
            <a:pPr lvl="0" rtl="0">
              <a:lnSpc>
                <a:spcPts val="2000"/>
              </a:lnSpc>
              <a:spcBef>
                <a:spcPts val="0"/>
              </a:spcBef>
              <a:spcAft>
                <a:spcPts val="0"/>
              </a:spcAft>
              <a:buClr>
                <a:schemeClr val="bg1"/>
              </a:buClr>
            </a:pPr>
            <a:r>
              <a:rPr lang="en-GB" dirty="0" smtClean="0">
                <a:solidFill>
                  <a:schemeClr val="bg1"/>
                </a:solidFill>
                <a:latin typeface="Outfit"/>
                <a:ea typeface="Outfit"/>
                <a:cs typeface="Outfit"/>
                <a:sym typeface="Outfit"/>
              </a:rPr>
              <a:t>	</a:t>
            </a:r>
            <a:r>
              <a:rPr lang="en-GB" dirty="0" smtClean="0">
                <a:solidFill>
                  <a:srgbClr val="EF7625"/>
                </a:solidFill>
                <a:latin typeface="Outfit"/>
                <a:ea typeface="Outfit"/>
                <a:cs typeface="Outfit"/>
                <a:sym typeface="Outfit"/>
              </a:rPr>
              <a:t>Current / Not current</a:t>
            </a:r>
            <a:r>
              <a:rPr lang="en-GB" dirty="0" smtClean="0">
                <a:solidFill>
                  <a:schemeClr val="bg1"/>
                </a:solidFill>
                <a:latin typeface="Outfit"/>
                <a:ea typeface="Outfit"/>
                <a:cs typeface="Outfit"/>
                <a:sym typeface="Outfit"/>
              </a:rPr>
              <a:t> Asset and Liabilities is to be adhered to</a:t>
            </a:r>
          </a:p>
          <a:p>
            <a:pPr lvl="0" rtl="0">
              <a:lnSpc>
                <a:spcPts val="2000"/>
              </a:lnSpc>
              <a:spcBef>
                <a:spcPts val="0"/>
              </a:spcBef>
              <a:spcAft>
                <a:spcPts val="0"/>
              </a:spcAft>
              <a:buClr>
                <a:schemeClr val="bg1"/>
              </a:buClr>
            </a:pPr>
            <a:r>
              <a:rPr lang="en-GB" dirty="0" smtClean="0">
                <a:solidFill>
                  <a:schemeClr val="bg1"/>
                </a:solidFill>
                <a:latin typeface="Outfit"/>
                <a:ea typeface="Outfit"/>
                <a:cs typeface="Outfit"/>
                <a:sym typeface="Outfit"/>
              </a:rPr>
              <a:t>	Definition is similar as in Corporates.   </a:t>
            </a:r>
          </a:p>
          <a:p>
            <a:pPr lvl="0" rtl="0">
              <a:lnSpc>
                <a:spcPts val="2000"/>
              </a:lnSpc>
              <a:spcBef>
                <a:spcPts val="0"/>
              </a:spcBef>
              <a:spcAft>
                <a:spcPts val="0"/>
              </a:spcAft>
              <a:buClr>
                <a:schemeClr val="bg1"/>
              </a:buClr>
            </a:pPr>
            <a:r>
              <a:rPr lang="en-GB" dirty="0" smtClean="0">
                <a:solidFill>
                  <a:schemeClr val="bg1"/>
                </a:solidFill>
                <a:latin typeface="Outfit"/>
                <a:ea typeface="Outfit"/>
                <a:cs typeface="Outfit"/>
                <a:sym typeface="Outfit"/>
              </a:rPr>
              <a:t>	Effect of wrong operation cycle – Impacts Net working capital</a:t>
            </a:r>
          </a:p>
          <a:p>
            <a:pPr marL="457200" lvl="0" indent="-457200">
              <a:lnSpc>
                <a:spcPts val="2000"/>
              </a:lnSpc>
              <a:buClr>
                <a:schemeClr val="bg1"/>
              </a:buClr>
              <a:buFont typeface="+mj-lt"/>
              <a:buAutoNum type="arabicPeriod" startAt="2"/>
            </a:pPr>
            <a:r>
              <a:rPr lang="en-GB" dirty="0" smtClean="0">
                <a:solidFill>
                  <a:srgbClr val="EF7625"/>
                </a:solidFill>
                <a:latin typeface="Outfit"/>
                <a:ea typeface="Outfit"/>
                <a:cs typeface="Outfit"/>
                <a:sym typeface="Outfit"/>
              </a:rPr>
              <a:t>Comparative : </a:t>
            </a:r>
            <a:r>
              <a:rPr lang="en-GB" dirty="0" smtClean="0">
                <a:solidFill>
                  <a:schemeClr val="bg1"/>
                </a:solidFill>
                <a:latin typeface="Outfit"/>
                <a:ea typeface="Outfit"/>
                <a:cs typeface="Outfit"/>
                <a:sym typeface="Outfit"/>
              </a:rPr>
              <a:t>Except for the first FS – comparative need to be there </a:t>
            </a:r>
          </a:p>
          <a:p>
            <a:pPr marL="457200" lvl="0" indent="-457200">
              <a:lnSpc>
                <a:spcPts val="2000"/>
              </a:lnSpc>
              <a:buClr>
                <a:schemeClr val="bg1"/>
              </a:buClr>
              <a:buAutoNum type="arabicPeriod" startAt="2"/>
            </a:pPr>
            <a:r>
              <a:rPr lang="en-GB" dirty="0" smtClean="0">
                <a:solidFill>
                  <a:schemeClr val="bg1"/>
                </a:solidFill>
                <a:latin typeface="Outfit"/>
                <a:ea typeface="Outfit"/>
                <a:cs typeface="Outfit"/>
                <a:sym typeface="Outfit"/>
              </a:rPr>
              <a:t>FS can have </a:t>
            </a:r>
            <a:r>
              <a:rPr lang="en-GB" dirty="0" smtClean="0">
                <a:solidFill>
                  <a:srgbClr val="EF7625"/>
                </a:solidFill>
                <a:latin typeface="Outfit"/>
                <a:ea typeface="Outfit"/>
                <a:cs typeface="Outfit"/>
                <a:sym typeface="Outfit"/>
              </a:rPr>
              <a:t>supplementary | Other information </a:t>
            </a:r>
            <a:r>
              <a:rPr lang="en-GB" dirty="0" smtClean="0">
                <a:solidFill>
                  <a:schemeClr val="bg1"/>
                </a:solidFill>
                <a:latin typeface="Outfit"/>
                <a:ea typeface="Outfit"/>
                <a:cs typeface="Outfit"/>
                <a:sym typeface="Outfit"/>
              </a:rPr>
              <a:t>as required </a:t>
            </a:r>
          </a:p>
          <a:p>
            <a:pPr marL="457200" lvl="0" indent="-457200">
              <a:lnSpc>
                <a:spcPts val="2000"/>
              </a:lnSpc>
              <a:buClr>
                <a:schemeClr val="bg1"/>
              </a:buClr>
              <a:buAutoNum type="arabicPeriod" startAt="2"/>
            </a:pPr>
            <a:r>
              <a:rPr lang="en-GB" dirty="0" smtClean="0">
                <a:solidFill>
                  <a:srgbClr val="EF7625"/>
                </a:solidFill>
                <a:latin typeface="Outfit"/>
                <a:ea typeface="Outfit"/>
                <a:cs typeface="Outfit"/>
                <a:sym typeface="Outfit"/>
              </a:rPr>
              <a:t>Changes in Level  </a:t>
            </a:r>
            <a:endParaRPr lang="en-GB" dirty="0">
              <a:solidFill>
                <a:srgbClr val="EF7625"/>
              </a:solidFill>
              <a:latin typeface="Outfit"/>
              <a:ea typeface="Outfit"/>
              <a:cs typeface="Outfit"/>
              <a:sym typeface="Outfit"/>
            </a:endParaRPr>
          </a:p>
          <a:p>
            <a:pPr lvl="0">
              <a:lnSpc>
                <a:spcPts val="2000"/>
              </a:lnSpc>
              <a:buClr>
                <a:schemeClr val="bg1"/>
              </a:buClr>
            </a:pPr>
            <a:r>
              <a:rPr lang="en-GB" dirty="0">
                <a:solidFill>
                  <a:schemeClr val="bg1"/>
                </a:solidFill>
                <a:latin typeface="Outfit"/>
                <a:ea typeface="Outfit"/>
                <a:cs typeface="Outfit"/>
                <a:sym typeface="Outfit"/>
              </a:rPr>
              <a:t>	</a:t>
            </a:r>
            <a:r>
              <a:rPr lang="en-GB" dirty="0" smtClean="0">
                <a:solidFill>
                  <a:schemeClr val="bg1"/>
                </a:solidFill>
                <a:latin typeface="Outfit"/>
                <a:ea typeface="Outfit"/>
                <a:cs typeface="Outfit"/>
                <a:sym typeface="Outfit"/>
              </a:rPr>
              <a:t>if level has changed and a exemption does not apply then : The corresponding figures 	need   not be revised. The fact to be disclosed. </a:t>
            </a:r>
          </a:p>
          <a:p>
            <a:pPr marL="444500" lvl="0" indent="-444500">
              <a:lnSpc>
                <a:spcPts val="2000"/>
              </a:lnSpc>
              <a:buClr>
                <a:schemeClr val="bg1"/>
              </a:buClr>
            </a:pPr>
            <a:r>
              <a:rPr lang="en-GB" dirty="0" smtClean="0">
                <a:solidFill>
                  <a:schemeClr val="bg1"/>
                </a:solidFill>
                <a:latin typeface="Outfit"/>
                <a:sym typeface="Outfit"/>
              </a:rPr>
              <a:t>5.         </a:t>
            </a:r>
            <a:r>
              <a:rPr lang="en-GB" dirty="0" smtClean="0">
                <a:solidFill>
                  <a:srgbClr val="EF7625"/>
                </a:solidFill>
                <a:latin typeface="Outfit"/>
                <a:ea typeface="Outfit"/>
                <a:cs typeface="Outfit"/>
                <a:sym typeface="Outfit"/>
              </a:rPr>
              <a:t>Changes </a:t>
            </a:r>
            <a:r>
              <a:rPr lang="en-GB" dirty="0">
                <a:solidFill>
                  <a:srgbClr val="EF7625"/>
                </a:solidFill>
                <a:latin typeface="Outfit"/>
                <a:ea typeface="Outfit"/>
                <a:cs typeface="Outfit"/>
                <a:sym typeface="Outfit"/>
              </a:rPr>
              <a:t>in Level – </a:t>
            </a:r>
            <a:r>
              <a:rPr lang="en-GB" dirty="0" smtClean="0">
                <a:solidFill>
                  <a:srgbClr val="EF7625"/>
                </a:solidFill>
                <a:latin typeface="Outfit"/>
                <a:ea typeface="Outfit"/>
                <a:cs typeface="Outfit"/>
                <a:sym typeface="Outfit"/>
              </a:rPr>
              <a:t>Lower </a:t>
            </a:r>
          </a:p>
          <a:p>
            <a:pPr lvl="0">
              <a:lnSpc>
                <a:spcPts val="2000"/>
              </a:lnSpc>
              <a:buClr>
                <a:schemeClr val="bg1"/>
              </a:buClr>
            </a:pPr>
            <a:r>
              <a:rPr lang="en-GB" dirty="0">
                <a:solidFill>
                  <a:srgbClr val="EF7625"/>
                </a:solidFill>
                <a:latin typeface="Outfit"/>
                <a:sym typeface="Outfit"/>
              </a:rPr>
              <a:t>	</a:t>
            </a:r>
            <a:r>
              <a:rPr lang="en-GB" dirty="0" smtClean="0">
                <a:solidFill>
                  <a:schemeClr val="bg1"/>
                </a:solidFill>
                <a:latin typeface="Outfit"/>
                <a:sym typeface="Outfit"/>
              </a:rPr>
              <a:t>if level is decrease (say from L1 to L2 then entity will</a:t>
            </a:r>
            <a:r>
              <a:rPr lang="en-GB" dirty="0" smtClean="0">
                <a:solidFill>
                  <a:srgbClr val="EF7625"/>
                </a:solidFill>
                <a:latin typeface="Outfit"/>
                <a:sym typeface="Outfit"/>
              </a:rPr>
              <a:t> not qualify for exemption till next two 	consecutive years</a:t>
            </a:r>
          </a:p>
          <a:p>
            <a:pPr marL="342900" lvl="0" indent="-342900">
              <a:lnSpc>
                <a:spcPts val="2000"/>
              </a:lnSpc>
              <a:buClr>
                <a:schemeClr val="bg1"/>
              </a:buClr>
              <a:buAutoNum type="arabicPeriod" startAt="6"/>
            </a:pPr>
            <a:r>
              <a:rPr lang="en-GB" dirty="0" smtClean="0">
                <a:solidFill>
                  <a:srgbClr val="EF7625"/>
                </a:solidFill>
                <a:latin typeface="Outfit"/>
                <a:sym typeface="Outfit"/>
              </a:rPr>
              <a:t>Not availing some exemption:  </a:t>
            </a:r>
            <a:r>
              <a:rPr lang="en-GB" dirty="0" smtClean="0">
                <a:solidFill>
                  <a:schemeClr val="bg1"/>
                </a:solidFill>
                <a:latin typeface="Outfit"/>
                <a:sym typeface="Outfit"/>
              </a:rPr>
              <a:t>by L2 to L4 the disclosure, the AS for which </a:t>
            </a:r>
            <a:r>
              <a:rPr lang="en-GB" dirty="0" smtClean="0">
                <a:solidFill>
                  <a:srgbClr val="EF7625"/>
                </a:solidFill>
                <a:latin typeface="Outfit"/>
                <a:sym typeface="Outfit"/>
              </a:rPr>
              <a:t>exemption is taken</a:t>
            </a:r>
          </a:p>
        </p:txBody>
      </p:sp>
      <p:sp>
        <p:nvSpPr>
          <p:cNvPr id="7"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851750"/>
          </a:xfrm>
        </p:spPr>
        <p:txBody>
          <a:bodyPr>
            <a:normAutofit fontScale="90000"/>
          </a:bodyPr>
          <a:lstStyle/>
          <a:p>
            <a:r>
              <a:rPr lang="en-US" dirty="0" smtClean="0"/>
              <a:t>General </a:t>
            </a:r>
            <a:endParaRPr lang="en-US" dirty="0"/>
          </a:p>
        </p:txBody>
      </p:sp>
    </p:spTree>
    <p:extLst>
      <p:ext uri="{BB962C8B-B14F-4D97-AF65-F5344CB8AC3E}">
        <p14:creationId xmlns:p14="http://schemas.microsoft.com/office/powerpoint/2010/main" val="2135958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6;p13">
            <a:extLst>
              <a:ext uri="{FF2B5EF4-FFF2-40B4-BE49-F238E27FC236}">
                <a16:creationId xmlns:a16="http://schemas.microsoft.com/office/drawing/2014/main" xmlns="" id="{5A37DEA5-7003-F015-E425-7FE84791AAFF}"/>
              </a:ext>
            </a:extLst>
          </p:cNvPr>
          <p:cNvSpPr txBox="1"/>
          <p:nvPr/>
        </p:nvSpPr>
        <p:spPr>
          <a:xfrm>
            <a:off x="365952" y="929898"/>
            <a:ext cx="8351845" cy="3734325"/>
          </a:xfrm>
          <a:prstGeom prst="rect">
            <a:avLst/>
          </a:prstGeom>
          <a:noFill/>
          <a:ln>
            <a:noFill/>
          </a:ln>
        </p:spPr>
        <p:txBody>
          <a:bodyPr spcFirstLastPara="1" wrap="square" lIns="91425" tIns="91425" rIns="91425" bIns="91425" anchor="t" anchorCtr="0">
            <a:spAutoFit/>
          </a:bodyPr>
          <a:lstStyle/>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Governed by </a:t>
            </a:r>
            <a:r>
              <a:rPr lang="en-GB" dirty="0" smtClean="0">
                <a:solidFill>
                  <a:srgbClr val="EF7625"/>
                </a:solidFill>
                <a:latin typeface="Outfit"/>
                <a:ea typeface="Outfit"/>
                <a:cs typeface="Outfit"/>
                <a:sym typeface="Outfit"/>
              </a:rPr>
              <a:t>LLP Act 2008</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LLP can be said to be body corporate | legal entity separate from Partner | perpetual Existence </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Presently AS – promulgated by ICAI are applicable till any notification by central Government</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Thus </a:t>
            </a:r>
            <a:r>
              <a:rPr lang="en-GB" dirty="0" smtClean="0">
                <a:solidFill>
                  <a:srgbClr val="EF7625"/>
                </a:solidFill>
                <a:latin typeface="Outfit"/>
                <a:ea typeface="Outfit"/>
                <a:cs typeface="Outfit"/>
                <a:sym typeface="Outfit"/>
              </a:rPr>
              <a:t>different level are applicable </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The act mention that the Annual accounts should be drawn which shows true and fair view </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LLP rules prescribe </a:t>
            </a:r>
            <a:r>
              <a:rPr lang="en-GB" b="1" dirty="0" smtClean="0">
                <a:solidFill>
                  <a:srgbClr val="EF7625"/>
                </a:solidFill>
                <a:latin typeface="Outfit"/>
                <a:ea typeface="Outfit"/>
                <a:cs typeface="Outfit"/>
                <a:sym typeface="Outfit"/>
              </a:rPr>
              <a:t>compulsory audit</a:t>
            </a:r>
            <a:r>
              <a:rPr lang="en-GB" b="1" dirty="0" smtClean="0">
                <a:solidFill>
                  <a:schemeClr val="bg1"/>
                </a:solidFill>
                <a:latin typeface="Outfit"/>
                <a:ea typeface="Outfit"/>
                <a:cs typeface="Outfit"/>
                <a:sym typeface="Outfit"/>
              </a:rPr>
              <a:t> </a:t>
            </a:r>
            <a:r>
              <a:rPr lang="en-GB" dirty="0" smtClean="0">
                <a:solidFill>
                  <a:schemeClr val="bg1"/>
                </a:solidFill>
                <a:latin typeface="Outfit"/>
                <a:ea typeface="Outfit"/>
                <a:cs typeface="Outfit"/>
                <a:sym typeface="Outfit"/>
              </a:rPr>
              <a:t>in case of turnover of over 40 lac or contribution over 25 Lac  </a:t>
            </a:r>
          </a:p>
          <a:p>
            <a:pPr marL="457200" lvl="0" indent="-457200" rtl="0">
              <a:lnSpc>
                <a:spcPts val="2000"/>
              </a:lnSpc>
              <a:spcBef>
                <a:spcPts val="0"/>
              </a:spcBef>
              <a:spcAft>
                <a:spcPts val="0"/>
              </a:spcAft>
              <a:buClr>
                <a:schemeClr val="bg1"/>
              </a:buClr>
              <a:buAutoNum type="arabicPeriod"/>
            </a:pPr>
            <a:r>
              <a:rPr lang="en-GB" dirty="0" smtClean="0">
                <a:solidFill>
                  <a:schemeClr val="bg1"/>
                </a:solidFill>
                <a:latin typeface="Outfit"/>
                <a:ea typeface="Outfit"/>
                <a:cs typeface="Outfit"/>
                <a:sym typeface="Outfit"/>
              </a:rPr>
              <a:t>There are no material changes in the technical guide of LLP and Non- corporate entities except disclosure of </a:t>
            </a:r>
          </a:p>
          <a:p>
            <a:pPr lvl="0" rtl="0">
              <a:lnSpc>
                <a:spcPts val="2000"/>
              </a:lnSpc>
              <a:spcBef>
                <a:spcPts val="0"/>
              </a:spcBef>
              <a:spcAft>
                <a:spcPts val="0"/>
              </a:spcAft>
              <a:buClr>
                <a:schemeClr val="bg1"/>
              </a:buClr>
            </a:pPr>
            <a:r>
              <a:rPr lang="en-GB" dirty="0">
                <a:solidFill>
                  <a:schemeClr val="bg1"/>
                </a:solidFill>
                <a:latin typeface="Outfit"/>
                <a:ea typeface="Outfit"/>
                <a:cs typeface="Outfit"/>
                <a:sym typeface="Outfit"/>
              </a:rPr>
              <a:t>	</a:t>
            </a:r>
            <a:r>
              <a:rPr lang="en-GB" b="1" dirty="0" smtClean="0">
                <a:solidFill>
                  <a:srgbClr val="EF7625"/>
                </a:solidFill>
                <a:latin typeface="Outfit"/>
                <a:ea typeface="Outfit"/>
                <a:cs typeface="Outfit"/>
                <a:sym typeface="Outfit"/>
              </a:rPr>
              <a:t>Partners fund</a:t>
            </a:r>
          </a:p>
          <a:p>
            <a:pPr lvl="0" rtl="0">
              <a:lnSpc>
                <a:spcPts val="2000"/>
              </a:lnSpc>
              <a:spcBef>
                <a:spcPts val="0"/>
              </a:spcBef>
              <a:spcAft>
                <a:spcPts val="0"/>
              </a:spcAft>
              <a:buClr>
                <a:schemeClr val="bg1"/>
              </a:buClr>
            </a:pPr>
            <a:r>
              <a:rPr lang="en-GB" b="1" dirty="0">
                <a:solidFill>
                  <a:schemeClr val="bg1"/>
                </a:solidFill>
                <a:latin typeface="Outfit"/>
                <a:ea typeface="Outfit"/>
                <a:cs typeface="Outfit"/>
                <a:sym typeface="Outfit"/>
              </a:rPr>
              <a:t>	 </a:t>
            </a:r>
            <a:r>
              <a:rPr lang="en-GB" b="1" dirty="0" smtClean="0">
                <a:solidFill>
                  <a:schemeClr val="bg1"/>
                </a:solidFill>
                <a:latin typeface="Outfit"/>
                <a:ea typeface="Outfit"/>
                <a:cs typeface="Outfit"/>
                <a:sym typeface="Outfit"/>
              </a:rPr>
              <a:t>     Partners Capital Account </a:t>
            </a:r>
          </a:p>
          <a:p>
            <a:pPr lvl="0" rtl="0">
              <a:lnSpc>
                <a:spcPts val="2000"/>
              </a:lnSpc>
              <a:spcBef>
                <a:spcPts val="0"/>
              </a:spcBef>
              <a:spcAft>
                <a:spcPts val="0"/>
              </a:spcAft>
              <a:buClr>
                <a:schemeClr val="bg1"/>
              </a:buClr>
            </a:pPr>
            <a:r>
              <a:rPr lang="en-GB" b="1" dirty="0">
                <a:solidFill>
                  <a:schemeClr val="bg1"/>
                </a:solidFill>
                <a:latin typeface="Outfit"/>
                <a:ea typeface="Outfit"/>
                <a:cs typeface="Outfit"/>
                <a:sym typeface="Outfit"/>
              </a:rPr>
              <a:t>	</a:t>
            </a:r>
            <a:r>
              <a:rPr lang="en-GB" b="1" dirty="0" smtClean="0">
                <a:solidFill>
                  <a:schemeClr val="bg1"/>
                </a:solidFill>
                <a:latin typeface="Outfit"/>
                <a:ea typeface="Outfit"/>
                <a:cs typeface="Outfit"/>
                <a:sym typeface="Outfit"/>
              </a:rPr>
              <a:t>           Partner’s Contribution </a:t>
            </a:r>
          </a:p>
          <a:p>
            <a:pPr lvl="0" rtl="0">
              <a:lnSpc>
                <a:spcPts val="2000"/>
              </a:lnSpc>
              <a:spcBef>
                <a:spcPts val="0"/>
              </a:spcBef>
              <a:spcAft>
                <a:spcPts val="0"/>
              </a:spcAft>
              <a:buClr>
                <a:schemeClr val="bg1"/>
              </a:buClr>
            </a:pPr>
            <a:r>
              <a:rPr lang="en-GB" b="1" dirty="0">
                <a:solidFill>
                  <a:schemeClr val="bg1"/>
                </a:solidFill>
                <a:latin typeface="Outfit"/>
                <a:ea typeface="Outfit"/>
                <a:cs typeface="Outfit"/>
                <a:sym typeface="Outfit"/>
              </a:rPr>
              <a:t>	</a:t>
            </a:r>
            <a:r>
              <a:rPr lang="en-GB" b="1" dirty="0" smtClean="0">
                <a:solidFill>
                  <a:schemeClr val="bg1"/>
                </a:solidFill>
                <a:latin typeface="Outfit"/>
                <a:ea typeface="Outfit"/>
                <a:cs typeface="Outfit"/>
                <a:sym typeface="Outfit"/>
              </a:rPr>
              <a:t>           Partners Current Account </a:t>
            </a:r>
          </a:p>
          <a:p>
            <a:pPr marL="0" lvl="0" indent="0" rtl="0">
              <a:spcBef>
                <a:spcPts val="0"/>
              </a:spcBef>
              <a:spcAft>
                <a:spcPts val="0"/>
              </a:spcAft>
              <a:buNone/>
            </a:pPr>
            <a:endParaRPr dirty="0">
              <a:solidFill>
                <a:schemeClr val="bg1"/>
              </a:solidFill>
            </a:endParaRPr>
          </a:p>
        </p:txBody>
      </p:sp>
      <p:sp>
        <p:nvSpPr>
          <p:cNvPr id="7" name="Title 5">
            <a:extLst>
              <a:ext uri="{FF2B5EF4-FFF2-40B4-BE49-F238E27FC236}">
                <a16:creationId xmlns:a16="http://schemas.microsoft.com/office/drawing/2014/main" xmlns="" id="{7BF59F87-F234-5211-56F1-939A3A3FE287}"/>
              </a:ext>
            </a:extLst>
          </p:cNvPr>
          <p:cNvSpPr>
            <a:spLocks noGrp="1"/>
          </p:cNvSpPr>
          <p:nvPr>
            <p:ph type="ctrTitle"/>
          </p:nvPr>
        </p:nvSpPr>
        <p:spPr>
          <a:xfrm>
            <a:off x="365952" y="78148"/>
            <a:ext cx="8520600" cy="851750"/>
          </a:xfrm>
        </p:spPr>
        <p:txBody>
          <a:bodyPr>
            <a:normAutofit fontScale="90000"/>
          </a:bodyPr>
          <a:lstStyle/>
          <a:p>
            <a:r>
              <a:rPr lang="en-US" dirty="0" smtClean="0"/>
              <a:t>Key elements of LLP </a:t>
            </a:r>
            <a:endParaRPr lang="en-US" dirty="0"/>
          </a:p>
        </p:txBody>
      </p:sp>
    </p:spTree>
    <p:extLst>
      <p:ext uri="{BB962C8B-B14F-4D97-AF65-F5344CB8AC3E}">
        <p14:creationId xmlns:p14="http://schemas.microsoft.com/office/powerpoint/2010/main" val="814369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4D0C2CAA-73D9-FDBD-951D-5EA3E35AF8AA}"/>
              </a:ext>
            </a:extLst>
          </p:cNvPr>
          <p:cNvSpPr>
            <a:spLocks noGrp="1"/>
          </p:cNvSpPr>
          <p:nvPr>
            <p:ph type="ctrTitle"/>
          </p:nvPr>
        </p:nvSpPr>
        <p:spPr>
          <a:xfrm>
            <a:off x="311700" y="109144"/>
            <a:ext cx="8520600" cy="650272"/>
          </a:xfrm>
        </p:spPr>
        <p:txBody>
          <a:bodyPr>
            <a:normAutofit fontScale="90000"/>
          </a:bodyPr>
          <a:lstStyle/>
          <a:p>
            <a:r>
              <a:rPr lang="en-US" dirty="0" smtClean="0"/>
              <a:t>Unlearn - Learn</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049222862"/>
              </p:ext>
            </p:extLst>
          </p:nvPr>
        </p:nvGraphicFramePr>
        <p:xfrm>
          <a:off x="178230" y="759416"/>
          <a:ext cx="5463153" cy="4079240"/>
        </p:xfrm>
        <a:graphic>
          <a:graphicData uri="http://schemas.openxmlformats.org/drawingml/2006/table">
            <a:tbl>
              <a:tblPr firstRow="1" bandRow="1">
                <a:tableStyleId>{5C22544A-7EE6-4342-B048-85BDC9FD1C3A}</a:tableStyleId>
              </a:tblPr>
              <a:tblGrid>
                <a:gridCol w="1909789"/>
                <a:gridCol w="3553364"/>
              </a:tblGrid>
              <a:tr h="370840">
                <a:tc>
                  <a:txBody>
                    <a:bodyPr/>
                    <a:lstStyle/>
                    <a:p>
                      <a:r>
                        <a:rPr lang="en-US" dirty="0" smtClean="0"/>
                        <a:t>Unlearn</a:t>
                      </a:r>
                      <a:endParaRPr lang="en-IN" dirty="0"/>
                    </a:p>
                  </a:txBody>
                  <a:tcPr>
                    <a:solidFill>
                      <a:srgbClr val="002060"/>
                    </a:solidFill>
                  </a:tcPr>
                </a:tc>
                <a:tc>
                  <a:txBody>
                    <a:bodyPr/>
                    <a:lstStyle/>
                    <a:p>
                      <a:r>
                        <a:rPr lang="en-US" dirty="0" smtClean="0"/>
                        <a:t>Learn</a:t>
                      </a:r>
                      <a:endParaRPr lang="en-IN" dirty="0"/>
                    </a:p>
                  </a:txBody>
                  <a:tcPr>
                    <a:solidFill>
                      <a:srgbClr val="002060"/>
                    </a:solidFill>
                  </a:tcPr>
                </a:tc>
              </a:tr>
              <a:tr h="370840">
                <a:tc>
                  <a:txBody>
                    <a:bodyPr/>
                    <a:lstStyle/>
                    <a:p>
                      <a:r>
                        <a:rPr lang="en-US" dirty="0" smtClean="0"/>
                        <a:t>Horizontal Form</a:t>
                      </a:r>
                      <a:r>
                        <a:rPr lang="en-US" baseline="0" dirty="0" smtClean="0"/>
                        <a:t> </a:t>
                      </a:r>
                      <a:endParaRPr lang="en-IN" dirty="0"/>
                    </a:p>
                  </a:txBody>
                  <a:tcPr/>
                </a:tc>
                <a:tc>
                  <a:txBody>
                    <a:bodyPr/>
                    <a:lstStyle/>
                    <a:p>
                      <a:r>
                        <a:rPr lang="en-US" dirty="0" smtClean="0"/>
                        <a:t>Vertical Form </a:t>
                      </a:r>
                      <a:endParaRPr lang="en-IN" dirty="0"/>
                    </a:p>
                  </a:txBody>
                  <a:tcPr/>
                </a:tc>
              </a:tr>
              <a:tr h="370840">
                <a:tc>
                  <a:txBody>
                    <a:bodyPr/>
                    <a:lstStyle/>
                    <a:p>
                      <a:r>
                        <a:rPr lang="en-US" dirty="0" smtClean="0"/>
                        <a:t>FA - Fixed</a:t>
                      </a:r>
                      <a:r>
                        <a:rPr lang="en-US" baseline="0" dirty="0" smtClean="0"/>
                        <a:t> Assets</a:t>
                      </a:r>
                      <a:endParaRPr lang="en-IN" dirty="0"/>
                    </a:p>
                  </a:txBody>
                  <a:tcPr/>
                </a:tc>
                <a:tc>
                  <a:txBody>
                    <a:bodyPr/>
                    <a:lstStyle/>
                    <a:p>
                      <a:r>
                        <a:rPr lang="en-US" dirty="0" smtClean="0"/>
                        <a:t>PPE – Property Plant</a:t>
                      </a:r>
                      <a:r>
                        <a:rPr lang="en-US" baseline="0" dirty="0" smtClean="0"/>
                        <a:t> &amp; Equipment</a:t>
                      </a:r>
                      <a:endParaRPr lang="en-IN" dirty="0"/>
                    </a:p>
                  </a:txBody>
                  <a:tcPr/>
                </a:tc>
              </a:tr>
              <a:tr h="370840">
                <a:tc>
                  <a:txBody>
                    <a:bodyPr/>
                    <a:lstStyle/>
                    <a:p>
                      <a:r>
                        <a:rPr lang="en-US" dirty="0" smtClean="0"/>
                        <a:t>Debtors</a:t>
                      </a:r>
                      <a:endParaRPr lang="en-IN" dirty="0"/>
                    </a:p>
                  </a:txBody>
                  <a:tcPr/>
                </a:tc>
                <a:tc>
                  <a:txBody>
                    <a:bodyPr/>
                    <a:lstStyle/>
                    <a:p>
                      <a:r>
                        <a:rPr lang="en-US" dirty="0" smtClean="0"/>
                        <a:t>Trade Receivables</a:t>
                      </a:r>
                      <a:endParaRPr lang="en-IN" dirty="0"/>
                    </a:p>
                  </a:txBody>
                  <a:tcPr/>
                </a:tc>
              </a:tr>
              <a:tr h="370840">
                <a:tc>
                  <a:txBody>
                    <a:bodyPr/>
                    <a:lstStyle/>
                    <a:p>
                      <a:r>
                        <a:rPr lang="en-US" dirty="0" smtClean="0"/>
                        <a:t>Creditors</a:t>
                      </a:r>
                      <a:endParaRPr lang="en-IN" dirty="0"/>
                    </a:p>
                  </a:txBody>
                  <a:tcPr/>
                </a:tc>
                <a:tc>
                  <a:txBody>
                    <a:bodyPr/>
                    <a:lstStyle/>
                    <a:p>
                      <a:r>
                        <a:rPr lang="en-US" dirty="0" smtClean="0"/>
                        <a:t>Trade Payables </a:t>
                      </a:r>
                      <a:endParaRPr lang="en-IN" dirty="0"/>
                    </a:p>
                  </a:txBody>
                  <a:tcPr/>
                </a:tc>
              </a:tr>
              <a:tr h="370840">
                <a:tc>
                  <a:txBody>
                    <a:bodyPr/>
                    <a:lstStyle/>
                    <a:p>
                      <a:r>
                        <a:rPr lang="en-US" dirty="0" smtClean="0"/>
                        <a:t>Capital</a:t>
                      </a:r>
                      <a:endParaRPr lang="en-IN" dirty="0"/>
                    </a:p>
                  </a:txBody>
                  <a:tcPr/>
                </a:tc>
                <a:tc>
                  <a:txBody>
                    <a:bodyPr/>
                    <a:lstStyle/>
                    <a:p>
                      <a:r>
                        <a:rPr lang="en-US" dirty="0" smtClean="0"/>
                        <a:t>Owners</a:t>
                      </a:r>
                      <a:r>
                        <a:rPr lang="en-US" baseline="0" dirty="0" smtClean="0"/>
                        <a:t> Fund </a:t>
                      </a:r>
                      <a:endParaRPr lang="en-IN" dirty="0"/>
                    </a:p>
                  </a:txBody>
                  <a:tcPr/>
                </a:tc>
              </a:tr>
              <a:tr h="370840">
                <a:tc>
                  <a:txBody>
                    <a:bodyPr/>
                    <a:lstStyle/>
                    <a:p>
                      <a:r>
                        <a:rPr lang="en-US" dirty="0" smtClean="0"/>
                        <a:t>Accounting policies</a:t>
                      </a:r>
                      <a:r>
                        <a:rPr lang="en-US" baseline="0" dirty="0" smtClean="0"/>
                        <a:t> </a:t>
                      </a:r>
                      <a:endParaRPr lang="en-IN" dirty="0"/>
                    </a:p>
                  </a:txBody>
                  <a:tcPr/>
                </a:tc>
                <a:tc>
                  <a:txBody>
                    <a:bodyPr/>
                    <a:lstStyle/>
                    <a:p>
                      <a:r>
                        <a:rPr lang="en-US" dirty="0" smtClean="0"/>
                        <a:t>Significant Accounting</a:t>
                      </a:r>
                      <a:r>
                        <a:rPr lang="en-US" baseline="0" dirty="0" smtClean="0"/>
                        <a:t> Policies</a:t>
                      </a:r>
                      <a:endParaRPr lang="en-IN" dirty="0"/>
                    </a:p>
                  </a:txBody>
                  <a:tcPr/>
                </a:tc>
              </a:tr>
              <a:tr h="370840">
                <a:tc>
                  <a:txBody>
                    <a:bodyPr/>
                    <a:lstStyle/>
                    <a:p>
                      <a:r>
                        <a:rPr lang="en-US" dirty="0" smtClean="0"/>
                        <a:t>Sales</a:t>
                      </a:r>
                      <a:endParaRPr lang="en-IN" dirty="0"/>
                    </a:p>
                  </a:txBody>
                  <a:tcPr/>
                </a:tc>
                <a:tc>
                  <a:txBody>
                    <a:bodyPr/>
                    <a:lstStyle/>
                    <a:p>
                      <a:r>
                        <a:rPr lang="en-US" dirty="0" smtClean="0"/>
                        <a:t>Revenue / Revenue from operations </a:t>
                      </a:r>
                      <a:endParaRPr lang="en-IN" dirty="0"/>
                    </a:p>
                  </a:txBody>
                  <a:tcPr/>
                </a:tc>
              </a:tr>
              <a:tr h="370840">
                <a:tc>
                  <a:txBody>
                    <a:bodyPr/>
                    <a:lstStyle/>
                    <a:p>
                      <a:r>
                        <a:rPr lang="en-US" dirty="0" smtClean="0"/>
                        <a:t>Income Tax</a:t>
                      </a:r>
                      <a:endParaRPr lang="en-IN" dirty="0"/>
                    </a:p>
                  </a:txBody>
                  <a:tcPr/>
                </a:tc>
                <a:tc>
                  <a:txBody>
                    <a:bodyPr/>
                    <a:lstStyle/>
                    <a:p>
                      <a:r>
                        <a:rPr lang="en-US" dirty="0" smtClean="0"/>
                        <a:t>Tax Expenses</a:t>
                      </a:r>
                      <a:endParaRPr lang="en-IN" dirty="0"/>
                    </a:p>
                  </a:txBody>
                  <a:tcPr/>
                </a:tc>
              </a:tr>
              <a:tr h="370840">
                <a:tc>
                  <a:txBody>
                    <a:bodyPr/>
                    <a:lstStyle/>
                    <a:p>
                      <a:r>
                        <a:rPr lang="en-US" dirty="0" smtClean="0"/>
                        <a:t>P/L Account</a:t>
                      </a:r>
                      <a:endParaRPr lang="en-IN" dirty="0"/>
                    </a:p>
                  </a:txBody>
                  <a:tcPr/>
                </a:tc>
                <a:tc>
                  <a:txBody>
                    <a:bodyPr/>
                    <a:lstStyle/>
                    <a:p>
                      <a:r>
                        <a:rPr lang="en-US" dirty="0" smtClean="0"/>
                        <a:t>Statement of P/L</a:t>
                      </a:r>
                      <a:endParaRPr lang="en-IN" dirty="0"/>
                    </a:p>
                  </a:txBody>
                  <a:tcPr/>
                </a:tc>
              </a:tr>
              <a:tr h="370840">
                <a:tc>
                  <a:txBody>
                    <a:bodyPr/>
                    <a:lstStyle/>
                    <a:p>
                      <a:r>
                        <a:rPr lang="en-US" dirty="0" smtClean="0"/>
                        <a:t>Rent </a:t>
                      </a:r>
                      <a:endParaRPr lang="en-IN" dirty="0"/>
                    </a:p>
                  </a:txBody>
                  <a:tcPr/>
                </a:tc>
                <a:tc>
                  <a:txBody>
                    <a:bodyPr/>
                    <a:lstStyle/>
                    <a:p>
                      <a:r>
                        <a:rPr lang="en-US" dirty="0" smtClean="0">
                          <a:solidFill>
                            <a:srgbClr val="EF7625"/>
                          </a:solidFill>
                        </a:rPr>
                        <a:t>Lease</a:t>
                      </a:r>
                      <a:endParaRPr lang="en-IN" dirty="0">
                        <a:solidFill>
                          <a:srgbClr val="EF7625"/>
                        </a:solidFill>
                      </a:endParaRPr>
                    </a:p>
                  </a:txBody>
                  <a:tcPr/>
                </a:tc>
              </a:tr>
            </a:tbl>
          </a:graphicData>
        </a:graphic>
      </p:graphicFrame>
      <p:pic>
        <p:nvPicPr>
          <p:cNvPr id="1026" name="Picture 2" descr="A Great Quote About Learning – Using Technology Bet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8951" y="1108099"/>
            <a:ext cx="3130066" cy="2650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444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168A151-6607-8BD7-DD64-E743F15E61A6}"/>
              </a:ext>
            </a:extLst>
          </p:cNvPr>
          <p:cNvSpPr>
            <a:spLocks noGrp="1"/>
          </p:cNvSpPr>
          <p:nvPr>
            <p:ph type="title"/>
          </p:nvPr>
        </p:nvSpPr>
        <p:spPr>
          <a:xfrm>
            <a:off x="311700" y="3785391"/>
            <a:ext cx="8520600" cy="841800"/>
          </a:xfrm>
        </p:spPr>
        <p:txBody>
          <a:bodyPr>
            <a:normAutofit fontScale="90000"/>
          </a:bodyPr>
          <a:lstStyle/>
          <a:p>
            <a:r>
              <a:rPr lang="en-US" dirty="0" smtClean="0"/>
              <a:t>Financial statement formats and preparation</a:t>
            </a:r>
            <a:endParaRPr lang="en-US" dirty="0"/>
          </a:p>
        </p:txBody>
      </p:sp>
    </p:spTree>
    <p:extLst>
      <p:ext uri="{BB962C8B-B14F-4D97-AF65-F5344CB8AC3E}">
        <p14:creationId xmlns:p14="http://schemas.microsoft.com/office/powerpoint/2010/main" val="2567170064"/>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dhc">
      <a:dk1>
        <a:srgbClr val="151549"/>
      </a:dk1>
      <a:lt1>
        <a:srgbClr val="FFFFFF"/>
      </a:lt1>
      <a:dk2>
        <a:srgbClr val="2F2F2F"/>
      </a:dk2>
      <a:lt2>
        <a:srgbClr val="EEEEEE"/>
      </a:lt2>
      <a:accent1>
        <a:srgbClr val="1857F5"/>
      </a:accent1>
      <a:accent2>
        <a:srgbClr val="212121"/>
      </a:accent2>
      <a:accent3>
        <a:srgbClr val="78909C"/>
      </a:accent3>
      <a:accent4>
        <a:srgbClr val="EF7524"/>
      </a:accent4>
      <a:accent5>
        <a:srgbClr val="004EC8"/>
      </a:accent5>
      <a:accent6>
        <a:srgbClr val="66FF99"/>
      </a:accent6>
      <a:hlink>
        <a:srgbClr val="EF7524"/>
      </a:hlink>
      <a:folHlink>
        <a:srgbClr val="66FF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2275</TotalTime>
  <Words>2884</Words>
  <Application>Microsoft Office PowerPoint</Application>
  <PresentationFormat>On-screen Show (16:9)</PresentationFormat>
  <Paragraphs>406</Paragraphs>
  <Slides>47</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Wingdings</vt:lpstr>
      <vt:lpstr>Outfit</vt:lpstr>
      <vt:lpstr>Outfit SemiBold</vt:lpstr>
      <vt:lpstr>Courier New</vt:lpstr>
      <vt:lpstr>Poppins</vt:lpstr>
      <vt:lpstr>Times New Roman</vt:lpstr>
      <vt:lpstr>Arial</vt:lpstr>
      <vt:lpstr>Trebuchet MS</vt:lpstr>
      <vt:lpstr>Simple Light</vt:lpstr>
      <vt:lpstr>PowerPoint Presentation</vt:lpstr>
      <vt:lpstr>Entities </vt:lpstr>
      <vt:lpstr>Guidance available </vt:lpstr>
      <vt:lpstr>General Instructions </vt:lpstr>
      <vt:lpstr>General – Rounding off</vt:lpstr>
      <vt:lpstr>General </vt:lpstr>
      <vt:lpstr>Key elements of LLP </vt:lpstr>
      <vt:lpstr>Unlearn - Learn</vt:lpstr>
      <vt:lpstr>Financial statement formats and preparation</vt:lpstr>
      <vt:lpstr>Flow of FS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Common Mistakes while preparing FS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 Agarwal</dc:creator>
  <cp:lastModifiedBy>Microsoft account</cp:lastModifiedBy>
  <cp:revision>90</cp:revision>
  <cp:lastPrinted>2023-04-14T12:12:12Z</cp:lastPrinted>
  <dcterms:modified xsi:type="dcterms:W3CDTF">2023-04-15T08:24:28Z</dcterms:modified>
</cp:coreProperties>
</file>