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4" r:id="rId4"/>
    <p:sldId id="268" r:id="rId5"/>
    <p:sldId id="269" r:id="rId6"/>
    <p:sldId id="281" r:id="rId7"/>
    <p:sldId id="282" r:id="rId8"/>
    <p:sldId id="283" r:id="rId9"/>
    <p:sldId id="284" r:id="rId10"/>
    <p:sldId id="270" r:id="rId11"/>
    <p:sldId id="271" r:id="rId12"/>
    <p:sldId id="277" r:id="rId13"/>
    <p:sldId id="272" r:id="rId14"/>
    <p:sldId id="278" r:id="rId15"/>
    <p:sldId id="273" r:id="rId16"/>
    <p:sldId id="274" r:id="rId17"/>
    <p:sldId id="265" r:id="rId18"/>
    <p:sldId id="258" r:id="rId19"/>
    <p:sldId id="279" r:id="rId20"/>
    <p:sldId id="280" r:id="rId21"/>
    <p:sldId id="276"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8" d="100"/>
          <a:sy n="78" d="100"/>
        </p:scale>
        <p:origin x="850" y="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DE1DDF-A643-3633-A75A-150CF960DCA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IN"/>
          </a:p>
        </p:txBody>
      </p:sp>
      <p:sp>
        <p:nvSpPr>
          <p:cNvPr id="3" name="Subtitle 2">
            <a:extLst>
              <a:ext uri="{FF2B5EF4-FFF2-40B4-BE49-F238E27FC236}">
                <a16:creationId xmlns:a16="http://schemas.microsoft.com/office/drawing/2014/main" id="{A0A8C959-E51A-430C-6A01-CA21894C572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IN"/>
          </a:p>
        </p:txBody>
      </p:sp>
      <p:sp>
        <p:nvSpPr>
          <p:cNvPr id="4" name="Date Placeholder 3">
            <a:extLst>
              <a:ext uri="{FF2B5EF4-FFF2-40B4-BE49-F238E27FC236}">
                <a16:creationId xmlns:a16="http://schemas.microsoft.com/office/drawing/2014/main" id="{1AC29C8C-6D17-A62A-BE97-7A18C28F5FAD}"/>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5" name="Footer Placeholder 4">
            <a:extLst>
              <a:ext uri="{FF2B5EF4-FFF2-40B4-BE49-F238E27FC236}">
                <a16:creationId xmlns:a16="http://schemas.microsoft.com/office/drawing/2014/main" id="{1CFAC721-D085-01A4-A96F-872F24519CE9}"/>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8E48A684-C3F4-FABA-FBC5-646C6C7419AE}"/>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336582895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18645F-B644-04EE-5F97-80EF5DD08421}"/>
              </a:ext>
            </a:extLst>
          </p:cNvPr>
          <p:cNvSpPr>
            <a:spLocks noGrp="1"/>
          </p:cNvSpPr>
          <p:nvPr>
            <p:ph type="title"/>
          </p:nvPr>
        </p:nvSpPr>
        <p:spPr/>
        <p:txBody>
          <a:bodyPr/>
          <a:lstStyle/>
          <a:p>
            <a:r>
              <a:rPr lang="en-US"/>
              <a:t>Click to edit Master title style</a:t>
            </a:r>
            <a:endParaRPr lang="en-IN"/>
          </a:p>
        </p:txBody>
      </p:sp>
      <p:sp>
        <p:nvSpPr>
          <p:cNvPr id="3" name="Vertical Text Placeholder 2">
            <a:extLst>
              <a:ext uri="{FF2B5EF4-FFF2-40B4-BE49-F238E27FC236}">
                <a16:creationId xmlns:a16="http://schemas.microsoft.com/office/drawing/2014/main" id="{FC738B1F-BFE4-655B-F25F-84C57D26E5EF}"/>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AB0CE9BC-0664-2139-526F-C88D5E36D2F0}"/>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5" name="Footer Placeholder 4">
            <a:extLst>
              <a:ext uri="{FF2B5EF4-FFF2-40B4-BE49-F238E27FC236}">
                <a16:creationId xmlns:a16="http://schemas.microsoft.com/office/drawing/2014/main" id="{46C25F9C-5016-24FC-5C4F-C55DCBD7D513}"/>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79ACEA81-5B6D-A566-D059-550E204B47B3}"/>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22179275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EF8BC1B-9704-A2B7-A009-BF5D24B0B435}"/>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IN"/>
          </a:p>
        </p:txBody>
      </p:sp>
      <p:sp>
        <p:nvSpPr>
          <p:cNvPr id="3" name="Vertical Text Placeholder 2">
            <a:extLst>
              <a:ext uri="{FF2B5EF4-FFF2-40B4-BE49-F238E27FC236}">
                <a16:creationId xmlns:a16="http://schemas.microsoft.com/office/drawing/2014/main" id="{98213745-C311-B018-E680-937176C55282}"/>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AE1F4B06-C776-BC6C-CDE5-3E323F69C398}"/>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5" name="Footer Placeholder 4">
            <a:extLst>
              <a:ext uri="{FF2B5EF4-FFF2-40B4-BE49-F238E27FC236}">
                <a16:creationId xmlns:a16="http://schemas.microsoft.com/office/drawing/2014/main" id="{80C7E94B-6A9C-9625-0415-256CAB7A6ED9}"/>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EF40BC20-8D09-D69E-591F-78E9FE5CD536}"/>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20234357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51D15A-FB8D-A219-C519-B778BF2A3811}"/>
              </a:ext>
            </a:extLst>
          </p:cNvPr>
          <p:cNvSpPr>
            <a:spLocks noGrp="1"/>
          </p:cNvSpPr>
          <p:nvPr>
            <p:ph type="title"/>
          </p:nvPr>
        </p:nvSpPr>
        <p:spPr/>
        <p:txBody>
          <a:bodyPr/>
          <a:lstStyle/>
          <a:p>
            <a:r>
              <a:rPr lang="en-US"/>
              <a:t>Click to edit Master title style</a:t>
            </a:r>
            <a:endParaRPr lang="en-IN"/>
          </a:p>
        </p:txBody>
      </p:sp>
      <p:sp>
        <p:nvSpPr>
          <p:cNvPr id="3" name="Content Placeholder 2">
            <a:extLst>
              <a:ext uri="{FF2B5EF4-FFF2-40B4-BE49-F238E27FC236}">
                <a16:creationId xmlns:a16="http://schemas.microsoft.com/office/drawing/2014/main" id="{663BD623-B2F6-91DA-3FCC-DCE1F5BDD8B0}"/>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60978668-159F-7B7D-32F6-080F88F81C69}"/>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5" name="Footer Placeholder 4">
            <a:extLst>
              <a:ext uri="{FF2B5EF4-FFF2-40B4-BE49-F238E27FC236}">
                <a16:creationId xmlns:a16="http://schemas.microsoft.com/office/drawing/2014/main" id="{8137048A-73CA-196C-6510-3A2BCC3F156A}"/>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A5A6CBE1-8896-628B-7604-E0B5B65B947E}"/>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14653931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2A4A3A-27C8-9F6B-8847-02373C7316CE}"/>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IN"/>
          </a:p>
        </p:txBody>
      </p:sp>
      <p:sp>
        <p:nvSpPr>
          <p:cNvPr id="3" name="Text Placeholder 2">
            <a:extLst>
              <a:ext uri="{FF2B5EF4-FFF2-40B4-BE49-F238E27FC236}">
                <a16:creationId xmlns:a16="http://schemas.microsoft.com/office/drawing/2014/main" id="{F2076581-0B93-131C-E40F-E0DF51B8100F}"/>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C0809922-94C6-4785-CDD6-94461B68725B}"/>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5" name="Footer Placeholder 4">
            <a:extLst>
              <a:ext uri="{FF2B5EF4-FFF2-40B4-BE49-F238E27FC236}">
                <a16:creationId xmlns:a16="http://schemas.microsoft.com/office/drawing/2014/main" id="{9F415A3F-E5AD-5FD9-F591-0901FFFE32EE}"/>
              </a:ext>
            </a:extLst>
          </p:cNvPr>
          <p:cNvSpPr>
            <a:spLocks noGrp="1"/>
          </p:cNvSpPr>
          <p:nvPr>
            <p:ph type="ftr" sz="quarter" idx="11"/>
          </p:nvPr>
        </p:nvSpPr>
        <p:spPr/>
        <p:txBody>
          <a:bodyPr/>
          <a:lstStyle/>
          <a:p>
            <a:endParaRPr lang="en-IN"/>
          </a:p>
        </p:txBody>
      </p:sp>
      <p:sp>
        <p:nvSpPr>
          <p:cNvPr id="6" name="Slide Number Placeholder 5">
            <a:extLst>
              <a:ext uri="{FF2B5EF4-FFF2-40B4-BE49-F238E27FC236}">
                <a16:creationId xmlns:a16="http://schemas.microsoft.com/office/drawing/2014/main" id="{CA47873C-3434-245B-C07F-0D2CE0845521}"/>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38608730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3A1C4CF-05EC-398B-DDA8-24511C8D84BF}"/>
              </a:ext>
            </a:extLst>
          </p:cNvPr>
          <p:cNvSpPr>
            <a:spLocks noGrp="1"/>
          </p:cNvSpPr>
          <p:nvPr>
            <p:ph type="title"/>
          </p:nvPr>
        </p:nvSpPr>
        <p:spPr/>
        <p:txBody>
          <a:bodyPr/>
          <a:lstStyle/>
          <a:p>
            <a:r>
              <a:rPr lang="en-US"/>
              <a:t>Click to edit Master title style</a:t>
            </a:r>
            <a:endParaRPr lang="en-IN"/>
          </a:p>
        </p:txBody>
      </p:sp>
      <p:sp>
        <p:nvSpPr>
          <p:cNvPr id="3" name="Content Placeholder 2">
            <a:extLst>
              <a:ext uri="{FF2B5EF4-FFF2-40B4-BE49-F238E27FC236}">
                <a16:creationId xmlns:a16="http://schemas.microsoft.com/office/drawing/2014/main" id="{68FD4E96-6770-F85C-7FC2-8EE15CD526F1}"/>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Content Placeholder 3">
            <a:extLst>
              <a:ext uri="{FF2B5EF4-FFF2-40B4-BE49-F238E27FC236}">
                <a16:creationId xmlns:a16="http://schemas.microsoft.com/office/drawing/2014/main" id="{80011039-726B-22F0-7387-77792AFA22CB}"/>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5" name="Date Placeholder 4">
            <a:extLst>
              <a:ext uri="{FF2B5EF4-FFF2-40B4-BE49-F238E27FC236}">
                <a16:creationId xmlns:a16="http://schemas.microsoft.com/office/drawing/2014/main" id="{B47587EF-875B-E81D-0405-1147E059FE22}"/>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6" name="Footer Placeholder 5">
            <a:extLst>
              <a:ext uri="{FF2B5EF4-FFF2-40B4-BE49-F238E27FC236}">
                <a16:creationId xmlns:a16="http://schemas.microsoft.com/office/drawing/2014/main" id="{7A068E75-919F-EEF7-F6F7-08FD1FE1C468}"/>
              </a:ext>
            </a:extLst>
          </p:cNvPr>
          <p:cNvSpPr>
            <a:spLocks noGrp="1"/>
          </p:cNvSpPr>
          <p:nvPr>
            <p:ph type="ftr" sz="quarter" idx="11"/>
          </p:nvPr>
        </p:nvSpPr>
        <p:spPr/>
        <p:txBody>
          <a:bodyPr/>
          <a:lstStyle/>
          <a:p>
            <a:endParaRPr lang="en-IN"/>
          </a:p>
        </p:txBody>
      </p:sp>
      <p:sp>
        <p:nvSpPr>
          <p:cNvPr id="7" name="Slide Number Placeholder 6">
            <a:extLst>
              <a:ext uri="{FF2B5EF4-FFF2-40B4-BE49-F238E27FC236}">
                <a16:creationId xmlns:a16="http://schemas.microsoft.com/office/drawing/2014/main" id="{1ABE9DE2-D813-2B88-66BE-9F054FC97902}"/>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77382508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9CBB614-78E1-A7B5-CCD2-E451741C8E5E}"/>
              </a:ext>
            </a:extLst>
          </p:cNvPr>
          <p:cNvSpPr>
            <a:spLocks noGrp="1"/>
          </p:cNvSpPr>
          <p:nvPr>
            <p:ph type="title"/>
          </p:nvPr>
        </p:nvSpPr>
        <p:spPr>
          <a:xfrm>
            <a:off x="839788" y="365125"/>
            <a:ext cx="10515600" cy="1325563"/>
          </a:xfrm>
        </p:spPr>
        <p:txBody>
          <a:bodyPr/>
          <a:lstStyle/>
          <a:p>
            <a:r>
              <a:rPr lang="en-US"/>
              <a:t>Click to edit Master title style</a:t>
            </a:r>
            <a:endParaRPr lang="en-IN"/>
          </a:p>
        </p:txBody>
      </p:sp>
      <p:sp>
        <p:nvSpPr>
          <p:cNvPr id="3" name="Text Placeholder 2">
            <a:extLst>
              <a:ext uri="{FF2B5EF4-FFF2-40B4-BE49-F238E27FC236}">
                <a16:creationId xmlns:a16="http://schemas.microsoft.com/office/drawing/2014/main" id="{E9445B81-B5B2-9C1F-10D0-19A53EE8FEC9}"/>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E88484E-124D-264B-3181-13778A7BB7CA}"/>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5" name="Text Placeholder 4">
            <a:extLst>
              <a:ext uri="{FF2B5EF4-FFF2-40B4-BE49-F238E27FC236}">
                <a16:creationId xmlns:a16="http://schemas.microsoft.com/office/drawing/2014/main" id="{2A0881F7-8655-B538-6B56-F7AE3D647F71}"/>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92677FC0-EBCB-61C2-A297-B92D4C0B4744}"/>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7" name="Date Placeholder 6">
            <a:extLst>
              <a:ext uri="{FF2B5EF4-FFF2-40B4-BE49-F238E27FC236}">
                <a16:creationId xmlns:a16="http://schemas.microsoft.com/office/drawing/2014/main" id="{D0FFC9CB-E3E1-16EC-2963-7AA8FC1A2E7D}"/>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8" name="Footer Placeholder 7">
            <a:extLst>
              <a:ext uri="{FF2B5EF4-FFF2-40B4-BE49-F238E27FC236}">
                <a16:creationId xmlns:a16="http://schemas.microsoft.com/office/drawing/2014/main" id="{C3CD8292-4644-3FA7-34C6-A519C7E34248}"/>
              </a:ext>
            </a:extLst>
          </p:cNvPr>
          <p:cNvSpPr>
            <a:spLocks noGrp="1"/>
          </p:cNvSpPr>
          <p:nvPr>
            <p:ph type="ftr" sz="quarter" idx="11"/>
          </p:nvPr>
        </p:nvSpPr>
        <p:spPr/>
        <p:txBody>
          <a:bodyPr/>
          <a:lstStyle/>
          <a:p>
            <a:endParaRPr lang="en-IN"/>
          </a:p>
        </p:txBody>
      </p:sp>
      <p:sp>
        <p:nvSpPr>
          <p:cNvPr id="9" name="Slide Number Placeholder 8">
            <a:extLst>
              <a:ext uri="{FF2B5EF4-FFF2-40B4-BE49-F238E27FC236}">
                <a16:creationId xmlns:a16="http://schemas.microsoft.com/office/drawing/2014/main" id="{7EBA3D81-A8B5-3E24-BFB9-D71EBE2F21BF}"/>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3569367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580D5D-1866-66ED-448D-74D6B67446E7}"/>
              </a:ext>
            </a:extLst>
          </p:cNvPr>
          <p:cNvSpPr>
            <a:spLocks noGrp="1"/>
          </p:cNvSpPr>
          <p:nvPr>
            <p:ph type="title"/>
          </p:nvPr>
        </p:nvSpPr>
        <p:spPr/>
        <p:txBody>
          <a:bodyPr/>
          <a:lstStyle/>
          <a:p>
            <a:r>
              <a:rPr lang="en-US"/>
              <a:t>Click to edit Master title style</a:t>
            </a:r>
            <a:endParaRPr lang="en-IN"/>
          </a:p>
        </p:txBody>
      </p:sp>
      <p:sp>
        <p:nvSpPr>
          <p:cNvPr id="3" name="Date Placeholder 2">
            <a:extLst>
              <a:ext uri="{FF2B5EF4-FFF2-40B4-BE49-F238E27FC236}">
                <a16:creationId xmlns:a16="http://schemas.microsoft.com/office/drawing/2014/main" id="{0CD8B8BB-A459-50EB-51EE-4EE3D74CD91A}"/>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4" name="Footer Placeholder 3">
            <a:extLst>
              <a:ext uri="{FF2B5EF4-FFF2-40B4-BE49-F238E27FC236}">
                <a16:creationId xmlns:a16="http://schemas.microsoft.com/office/drawing/2014/main" id="{B5C8470B-FE19-7737-F8E7-4C7B7C60C541}"/>
              </a:ext>
            </a:extLst>
          </p:cNvPr>
          <p:cNvSpPr>
            <a:spLocks noGrp="1"/>
          </p:cNvSpPr>
          <p:nvPr>
            <p:ph type="ftr" sz="quarter" idx="11"/>
          </p:nvPr>
        </p:nvSpPr>
        <p:spPr/>
        <p:txBody>
          <a:bodyPr/>
          <a:lstStyle/>
          <a:p>
            <a:endParaRPr lang="en-IN"/>
          </a:p>
        </p:txBody>
      </p:sp>
      <p:sp>
        <p:nvSpPr>
          <p:cNvPr id="5" name="Slide Number Placeholder 4">
            <a:extLst>
              <a:ext uri="{FF2B5EF4-FFF2-40B4-BE49-F238E27FC236}">
                <a16:creationId xmlns:a16="http://schemas.microsoft.com/office/drawing/2014/main" id="{2A3A92CE-B06F-B635-9F1B-B598A81B9A26}"/>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13700451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25798A59-20AE-665B-C2D0-C94626559201}"/>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3" name="Footer Placeholder 2">
            <a:extLst>
              <a:ext uri="{FF2B5EF4-FFF2-40B4-BE49-F238E27FC236}">
                <a16:creationId xmlns:a16="http://schemas.microsoft.com/office/drawing/2014/main" id="{95FB46E7-8F3A-470A-A25B-B7A1B1B85FA5}"/>
              </a:ext>
            </a:extLst>
          </p:cNvPr>
          <p:cNvSpPr>
            <a:spLocks noGrp="1"/>
          </p:cNvSpPr>
          <p:nvPr>
            <p:ph type="ftr" sz="quarter" idx="11"/>
          </p:nvPr>
        </p:nvSpPr>
        <p:spPr/>
        <p:txBody>
          <a:bodyPr/>
          <a:lstStyle/>
          <a:p>
            <a:endParaRPr lang="en-IN"/>
          </a:p>
        </p:txBody>
      </p:sp>
      <p:sp>
        <p:nvSpPr>
          <p:cNvPr id="4" name="Slide Number Placeholder 3">
            <a:extLst>
              <a:ext uri="{FF2B5EF4-FFF2-40B4-BE49-F238E27FC236}">
                <a16:creationId xmlns:a16="http://schemas.microsoft.com/office/drawing/2014/main" id="{F31DED25-3FF8-0BF9-0BA8-E2F26DF50F24}"/>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426962028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D43E64-C35F-7DC9-C12A-588C8C4A5CB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IN"/>
          </a:p>
        </p:txBody>
      </p:sp>
      <p:sp>
        <p:nvSpPr>
          <p:cNvPr id="3" name="Content Placeholder 2">
            <a:extLst>
              <a:ext uri="{FF2B5EF4-FFF2-40B4-BE49-F238E27FC236}">
                <a16:creationId xmlns:a16="http://schemas.microsoft.com/office/drawing/2014/main" id="{E161961A-EF0C-595A-9AD4-86E2AA61E3F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Text Placeholder 3">
            <a:extLst>
              <a:ext uri="{FF2B5EF4-FFF2-40B4-BE49-F238E27FC236}">
                <a16:creationId xmlns:a16="http://schemas.microsoft.com/office/drawing/2014/main" id="{E67A6B64-351D-2D4D-C37B-ABC21C24A34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FFCB570E-E0A0-8F2F-131B-DFDCE36DF7A2}"/>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6" name="Footer Placeholder 5">
            <a:extLst>
              <a:ext uri="{FF2B5EF4-FFF2-40B4-BE49-F238E27FC236}">
                <a16:creationId xmlns:a16="http://schemas.microsoft.com/office/drawing/2014/main" id="{CBC7909A-55D9-6D38-A305-E833A6D8EDBC}"/>
              </a:ext>
            </a:extLst>
          </p:cNvPr>
          <p:cNvSpPr>
            <a:spLocks noGrp="1"/>
          </p:cNvSpPr>
          <p:nvPr>
            <p:ph type="ftr" sz="quarter" idx="11"/>
          </p:nvPr>
        </p:nvSpPr>
        <p:spPr/>
        <p:txBody>
          <a:bodyPr/>
          <a:lstStyle/>
          <a:p>
            <a:endParaRPr lang="en-IN"/>
          </a:p>
        </p:txBody>
      </p:sp>
      <p:sp>
        <p:nvSpPr>
          <p:cNvPr id="7" name="Slide Number Placeholder 6">
            <a:extLst>
              <a:ext uri="{FF2B5EF4-FFF2-40B4-BE49-F238E27FC236}">
                <a16:creationId xmlns:a16="http://schemas.microsoft.com/office/drawing/2014/main" id="{0BCE60E2-DA79-0412-F3A0-44D79F96D2BB}"/>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7695122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6B8AAD-9C23-3DA6-090F-1ABC8F1D388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IN"/>
          </a:p>
        </p:txBody>
      </p:sp>
      <p:sp>
        <p:nvSpPr>
          <p:cNvPr id="3" name="Picture Placeholder 2">
            <a:extLst>
              <a:ext uri="{FF2B5EF4-FFF2-40B4-BE49-F238E27FC236}">
                <a16:creationId xmlns:a16="http://schemas.microsoft.com/office/drawing/2014/main" id="{D941E3A7-C888-99DB-C33A-B0F5989A582C}"/>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a:extLst>
              <a:ext uri="{FF2B5EF4-FFF2-40B4-BE49-F238E27FC236}">
                <a16:creationId xmlns:a16="http://schemas.microsoft.com/office/drawing/2014/main" id="{A7F78DF8-9321-66D2-B638-AA49C4876CB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E92E356-D3D7-392D-7B3C-993637B7F380}"/>
              </a:ext>
            </a:extLst>
          </p:cNvPr>
          <p:cNvSpPr>
            <a:spLocks noGrp="1"/>
          </p:cNvSpPr>
          <p:nvPr>
            <p:ph type="dt" sz="half" idx="10"/>
          </p:nvPr>
        </p:nvSpPr>
        <p:spPr/>
        <p:txBody>
          <a:bodyPr/>
          <a:lstStyle/>
          <a:p>
            <a:fld id="{707DDD71-0BE7-4DEB-A4AB-CB8F15578CFC}" type="datetimeFigureOut">
              <a:rPr lang="en-IN" smtClean="0"/>
              <a:t>12-04-2023</a:t>
            </a:fld>
            <a:endParaRPr lang="en-IN"/>
          </a:p>
        </p:txBody>
      </p:sp>
      <p:sp>
        <p:nvSpPr>
          <p:cNvPr id="6" name="Footer Placeholder 5">
            <a:extLst>
              <a:ext uri="{FF2B5EF4-FFF2-40B4-BE49-F238E27FC236}">
                <a16:creationId xmlns:a16="http://schemas.microsoft.com/office/drawing/2014/main" id="{8F6620EF-F96E-0DCF-FA06-A4B90504209D}"/>
              </a:ext>
            </a:extLst>
          </p:cNvPr>
          <p:cNvSpPr>
            <a:spLocks noGrp="1"/>
          </p:cNvSpPr>
          <p:nvPr>
            <p:ph type="ftr" sz="quarter" idx="11"/>
          </p:nvPr>
        </p:nvSpPr>
        <p:spPr/>
        <p:txBody>
          <a:bodyPr/>
          <a:lstStyle/>
          <a:p>
            <a:endParaRPr lang="en-IN"/>
          </a:p>
        </p:txBody>
      </p:sp>
      <p:sp>
        <p:nvSpPr>
          <p:cNvPr id="7" name="Slide Number Placeholder 6">
            <a:extLst>
              <a:ext uri="{FF2B5EF4-FFF2-40B4-BE49-F238E27FC236}">
                <a16:creationId xmlns:a16="http://schemas.microsoft.com/office/drawing/2014/main" id="{729776BE-3610-8FA2-2ED8-38EC431740C2}"/>
              </a:ext>
            </a:extLst>
          </p:cNvPr>
          <p:cNvSpPr>
            <a:spLocks noGrp="1"/>
          </p:cNvSpPr>
          <p:nvPr>
            <p:ph type="sldNum" sz="quarter" idx="12"/>
          </p:nvPr>
        </p:nvSpPr>
        <p:spPr/>
        <p:txBody>
          <a:bodyPr/>
          <a:lstStyle/>
          <a:p>
            <a:fld id="{2FBA7225-7D59-449C-A8A5-B7C8F57D934A}" type="slidenum">
              <a:rPr lang="en-IN" smtClean="0"/>
              <a:t>‹#›</a:t>
            </a:fld>
            <a:endParaRPr lang="en-IN"/>
          </a:p>
        </p:txBody>
      </p:sp>
    </p:spTree>
    <p:extLst>
      <p:ext uri="{BB962C8B-B14F-4D97-AF65-F5344CB8AC3E}">
        <p14:creationId xmlns:p14="http://schemas.microsoft.com/office/powerpoint/2010/main" val="41455674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44583AD4-A930-7B65-B6E3-BFE935CB742C}"/>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IN"/>
          </a:p>
        </p:txBody>
      </p:sp>
      <p:sp>
        <p:nvSpPr>
          <p:cNvPr id="3" name="Text Placeholder 2">
            <a:extLst>
              <a:ext uri="{FF2B5EF4-FFF2-40B4-BE49-F238E27FC236}">
                <a16:creationId xmlns:a16="http://schemas.microsoft.com/office/drawing/2014/main" id="{E916121E-4ED9-B2E3-5433-B5F210C19A79}"/>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N"/>
          </a:p>
        </p:txBody>
      </p:sp>
      <p:sp>
        <p:nvSpPr>
          <p:cNvPr id="4" name="Date Placeholder 3">
            <a:extLst>
              <a:ext uri="{FF2B5EF4-FFF2-40B4-BE49-F238E27FC236}">
                <a16:creationId xmlns:a16="http://schemas.microsoft.com/office/drawing/2014/main" id="{32434CA5-A7D4-A3A3-154A-90A195B111D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07DDD71-0BE7-4DEB-A4AB-CB8F15578CFC}" type="datetimeFigureOut">
              <a:rPr lang="en-IN" smtClean="0"/>
              <a:t>12-04-2023</a:t>
            </a:fld>
            <a:endParaRPr lang="en-IN"/>
          </a:p>
        </p:txBody>
      </p:sp>
      <p:sp>
        <p:nvSpPr>
          <p:cNvPr id="5" name="Footer Placeholder 4">
            <a:extLst>
              <a:ext uri="{FF2B5EF4-FFF2-40B4-BE49-F238E27FC236}">
                <a16:creationId xmlns:a16="http://schemas.microsoft.com/office/drawing/2014/main" id="{3ED580F2-8658-B653-B53E-35237C4791C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N"/>
          </a:p>
        </p:txBody>
      </p:sp>
      <p:sp>
        <p:nvSpPr>
          <p:cNvPr id="6" name="Slide Number Placeholder 5">
            <a:extLst>
              <a:ext uri="{FF2B5EF4-FFF2-40B4-BE49-F238E27FC236}">
                <a16:creationId xmlns:a16="http://schemas.microsoft.com/office/drawing/2014/main" id="{42B4D514-5847-D102-3D53-E3ACCEF61D6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FBA7225-7D59-449C-A8A5-B7C8F57D934A}" type="slidenum">
              <a:rPr lang="en-IN" smtClean="0"/>
              <a:t>‹#›</a:t>
            </a:fld>
            <a:endParaRPr lang="en-IN"/>
          </a:p>
        </p:txBody>
      </p:sp>
    </p:spTree>
    <p:extLst>
      <p:ext uri="{BB962C8B-B14F-4D97-AF65-F5344CB8AC3E}">
        <p14:creationId xmlns:p14="http://schemas.microsoft.com/office/powerpoint/2010/main" val="136230972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mailto:pramodkkapur@gmail.com" TargetMode="Externa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7A8D21E-2B4E-08CD-639F-8FDE9B94A59D}"/>
              </a:ext>
            </a:extLst>
          </p:cNvPr>
          <p:cNvSpPr>
            <a:spLocks noGrp="1"/>
          </p:cNvSpPr>
          <p:nvPr>
            <p:ph type="ctrTitle"/>
          </p:nvPr>
        </p:nvSpPr>
        <p:spPr/>
        <p:txBody>
          <a:bodyPr>
            <a:normAutofit/>
          </a:bodyPr>
          <a:lstStyle/>
          <a:p>
            <a:r>
              <a:rPr lang="en-US" sz="3600" dirty="0"/>
              <a:t>AS 12-</a:t>
            </a:r>
            <a:r>
              <a:rPr lang="en-IN" sz="3600" b="1" i="0" u="none" strike="noStrike" baseline="0" dirty="0">
                <a:solidFill>
                  <a:srgbClr val="292425"/>
                </a:solidFill>
                <a:latin typeface="TimesNewRoman,Bold"/>
              </a:rPr>
              <a:t>Accounting for Government Grants</a:t>
            </a:r>
            <a:endParaRPr lang="en-IN" sz="3600" dirty="0"/>
          </a:p>
        </p:txBody>
      </p:sp>
      <p:sp>
        <p:nvSpPr>
          <p:cNvPr id="3" name="Subtitle 2">
            <a:extLst>
              <a:ext uri="{FF2B5EF4-FFF2-40B4-BE49-F238E27FC236}">
                <a16:creationId xmlns:a16="http://schemas.microsoft.com/office/drawing/2014/main" id="{D10F0CFC-58F8-EB52-3681-9BD20C1070E2}"/>
              </a:ext>
            </a:extLst>
          </p:cNvPr>
          <p:cNvSpPr>
            <a:spLocks noGrp="1"/>
          </p:cNvSpPr>
          <p:nvPr>
            <p:ph type="subTitle" idx="1"/>
          </p:nvPr>
        </p:nvSpPr>
        <p:spPr/>
        <p:txBody>
          <a:bodyPr/>
          <a:lstStyle/>
          <a:p>
            <a:r>
              <a:rPr lang="en-US" dirty="0"/>
              <a:t>CA PRAMOD KAPUR</a:t>
            </a:r>
          </a:p>
          <a:p>
            <a:r>
              <a:rPr lang="en-US" dirty="0">
                <a:hlinkClick r:id="rId2"/>
              </a:rPr>
              <a:t>pramodkkapur@gmail.com</a:t>
            </a:r>
            <a:endParaRPr lang="en-US" dirty="0"/>
          </a:p>
          <a:p>
            <a:r>
              <a:rPr lang="en-US" dirty="0"/>
              <a:t>9810730568</a:t>
            </a:r>
            <a:endParaRPr lang="en-IN" dirty="0"/>
          </a:p>
        </p:txBody>
      </p:sp>
    </p:spTree>
    <p:extLst>
      <p:ext uri="{BB962C8B-B14F-4D97-AF65-F5344CB8AC3E}">
        <p14:creationId xmlns:p14="http://schemas.microsoft.com/office/powerpoint/2010/main" val="314253499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590D2E-E682-1EE5-B732-EAD1B3CA4524}"/>
              </a:ext>
            </a:extLst>
          </p:cNvPr>
          <p:cNvSpPr>
            <a:spLocks noGrp="1"/>
          </p:cNvSpPr>
          <p:nvPr>
            <p:ph type="title"/>
          </p:nvPr>
        </p:nvSpPr>
        <p:spPr/>
        <p:txBody>
          <a:bodyPr/>
          <a:lstStyle/>
          <a:p>
            <a:r>
              <a:rPr lang="en-IN" sz="4400" b="1" i="0" u="none" strike="noStrike" baseline="0" dirty="0">
                <a:solidFill>
                  <a:srgbClr val="292425"/>
                </a:solidFill>
                <a:latin typeface="TimesNewRoman,Bold"/>
              </a:rPr>
              <a:t>GRANT RELATED TO REVENUE</a:t>
            </a:r>
            <a:endParaRPr lang="en-IN" dirty="0"/>
          </a:p>
        </p:txBody>
      </p:sp>
      <p:sp>
        <p:nvSpPr>
          <p:cNvPr id="3" name="Content Placeholder 2">
            <a:extLst>
              <a:ext uri="{FF2B5EF4-FFF2-40B4-BE49-F238E27FC236}">
                <a16:creationId xmlns:a16="http://schemas.microsoft.com/office/drawing/2014/main" id="{DE03D4B1-260A-F829-8DB2-DA94602FE9DA}"/>
              </a:ext>
            </a:extLst>
          </p:cNvPr>
          <p:cNvSpPr>
            <a:spLocks noGrp="1"/>
          </p:cNvSpPr>
          <p:nvPr>
            <p:ph idx="1"/>
          </p:nvPr>
        </p:nvSpPr>
        <p:spPr/>
        <p:txBody>
          <a:bodyPr>
            <a:normAutofit/>
          </a:bodyPr>
          <a:lstStyle/>
          <a:p>
            <a:pPr algn="l"/>
            <a:r>
              <a:rPr lang="en-US" sz="2800" b="1" i="1" u="none" strike="noStrike" baseline="0" dirty="0">
                <a:solidFill>
                  <a:srgbClr val="292425"/>
                </a:solidFill>
                <a:latin typeface="TimesNewRoman,BoldItalic"/>
              </a:rPr>
              <a:t>Government grants related to revenue should be </a:t>
            </a:r>
            <a:r>
              <a:rPr lang="en-US" sz="2800" b="1" i="1" u="none" strike="noStrike" baseline="0" dirty="0" err="1">
                <a:solidFill>
                  <a:srgbClr val="292425"/>
                </a:solidFill>
                <a:latin typeface="TimesNewRoman,BoldItalic"/>
              </a:rPr>
              <a:t>recognised</a:t>
            </a:r>
            <a:r>
              <a:rPr lang="en-US" sz="2800" b="1" i="1" u="none" strike="noStrike" baseline="0" dirty="0">
                <a:solidFill>
                  <a:srgbClr val="292425"/>
                </a:solidFill>
                <a:latin typeface="TimesNewRoman,BoldItalic"/>
              </a:rPr>
              <a:t> on a systematic basis in the profit and loss statement over the periods necessary to match them with the related costs which they are intended to compensate.</a:t>
            </a:r>
          </a:p>
          <a:p>
            <a:pPr algn="l"/>
            <a:r>
              <a:rPr lang="en-US" sz="2800" b="1" i="1" u="none" strike="noStrike" baseline="0" dirty="0">
                <a:solidFill>
                  <a:srgbClr val="292425"/>
                </a:solidFill>
                <a:latin typeface="TimesNewRoman,BoldItalic"/>
              </a:rPr>
              <a:t>Such grants should either be shown separately under ‘other income’ or deducted in reporting the related expense.</a:t>
            </a:r>
          </a:p>
          <a:p>
            <a:endParaRPr lang="en-IN" dirty="0"/>
          </a:p>
        </p:txBody>
      </p:sp>
    </p:spTree>
    <p:extLst>
      <p:ext uri="{BB962C8B-B14F-4D97-AF65-F5344CB8AC3E}">
        <p14:creationId xmlns:p14="http://schemas.microsoft.com/office/powerpoint/2010/main" val="178787908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876FFEF-E6B9-A5A4-9014-40E5815894DA}"/>
              </a:ext>
            </a:extLst>
          </p:cNvPr>
          <p:cNvSpPr>
            <a:spLocks noGrp="1"/>
          </p:cNvSpPr>
          <p:nvPr>
            <p:ph type="title"/>
          </p:nvPr>
        </p:nvSpPr>
        <p:spPr/>
        <p:txBody>
          <a:bodyPr/>
          <a:lstStyle/>
          <a:p>
            <a:r>
              <a:rPr lang="en-IN" sz="4400" b="1" i="0" u="none" strike="noStrike" baseline="0" dirty="0">
                <a:solidFill>
                  <a:srgbClr val="292425"/>
                </a:solidFill>
                <a:latin typeface="TimesNewRoman,Bold"/>
              </a:rPr>
              <a:t>GRANT IN  NATURE OF PROMOTERS CONTRIBUTION</a:t>
            </a:r>
            <a:endParaRPr lang="en-IN" dirty="0"/>
          </a:p>
        </p:txBody>
      </p:sp>
      <p:sp>
        <p:nvSpPr>
          <p:cNvPr id="3" name="Content Placeholder 2">
            <a:extLst>
              <a:ext uri="{FF2B5EF4-FFF2-40B4-BE49-F238E27FC236}">
                <a16:creationId xmlns:a16="http://schemas.microsoft.com/office/drawing/2014/main" id="{1BBADCC9-01A0-D731-1907-A7102CF958C0}"/>
              </a:ext>
            </a:extLst>
          </p:cNvPr>
          <p:cNvSpPr>
            <a:spLocks noGrp="1"/>
          </p:cNvSpPr>
          <p:nvPr>
            <p:ph idx="1"/>
          </p:nvPr>
        </p:nvSpPr>
        <p:spPr/>
        <p:txBody>
          <a:bodyPr>
            <a:normAutofit/>
          </a:bodyPr>
          <a:lstStyle/>
          <a:p>
            <a:pPr algn="l"/>
            <a:r>
              <a:rPr lang="en-US" sz="2800" b="1" i="1" u="none" strike="noStrike" baseline="0" dirty="0">
                <a:solidFill>
                  <a:srgbClr val="292425"/>
                </a:solidFill>
                <a:latin typeface="TimesNewRoman,BoldItalic"/>
              </a:rPr>
              <a:t>Government grants of the nature of promoters’ contribution should be credited to capital reserve and treated as a part of shareholders’ funds.</a:t>
            </a:r>
          </a:p>
          <a:p>
            <a:endParaRPr lang="en-IN" dirty="0"/>
          </a:p>
        </p:txBody>
      </p:sp>
    </p:spTree>
    <p:extLst>
      <p:ext uri="{BB962C8B-B14F-4D97-AF65-F5344CB8AC3E}">
        <p14:creationId xmlns:p14="http://schemas.microsoft.com/office/powerpoint/2010/main" val="385955600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FD89F7-1FD4-C5C9-90EB-290CEC6A322A}"/>
              </a:ext>
            </a:extLst>
          </p:cNvPr>
          <p:cNvSpPr>
            <a:spLocks noGrp="1"/>
          </p:cNvSpPr>
          <p:nvPr>
            <p:ph type="title"/>
          </p:nvPr>
        </p:nvSpPr>
        <p:spPr/>
        <p:txBody>
          <a:bodyPr/>
          <a:lstStyle/>
          <a:p>
            <a:r>
              <a:rPr lang="en-US" b="1" dirty="0"/>
              <a:t>GRANT IN NATURE OF NON MONETARY ASSETS</a:t>
            </a:r>
            <a:endParaRPr lang="en-IN" b="1" dirty="0"/>
          </a:p>
        </p:txBody>
      </p:sp>
      <p:sp>
        <p:nvSpPr>
          <p:cNvPr id="3" name="Content Placeholder 2">
            <a:extLst>
              <a:ext uri="{FF2B5EF4-FFF2-40B4-BE49-F238E27FC236}">
                <a16:creationId xmlns:a16="http://schemas.microsoft.com/office/drawing/2014/main" id="{804B5C00-5598-5689-A390-1347DA13D557}"/>
              </a:ext>
            </a:extLst>
          </p:cNvPr>
          <p:cNvSpPr>
            <a:spLocks noGrp="1"/>
          </p:cNvSpPr>
          <p:nvPr>
            <p:ph idx="1"/>
          </p:nvPr>
        </p:nvSpPr>
        <p:spPr/>
        <p:txBody>
          <a:bodyPr>
            <a:normAutofit lnSpcReduction="10000"/>
          </a:bodyPr>
          <a:lstStyle/>
          <a:p>
            <a:r>
              <a:rPr lang="en-US" sz="2800" b="1" i="1" u="none" strike="noStrike" baseline="0" dirty="0">
                <a:solidFill>
                  <a:srgbClr val="292425"/>
                </a:solidFill>
                <a:latin typeface="TimesNewRoman,BoldItalic"/>
              </a:rPr>
              <a:t>Government grants in the form of non-monetary assets, given at a</a:t>
            </a:r>
          </a:p>
          <a:p>
            <a:pPr marL="0" indent="0">
              <a:buNone/>
            </a:pPr>
            <a:r>
              <a:rPr lang="en-US" sz="2800" b="1" i="1" u="none" strike="noStrike" baseline="0" dirty="0">
                <a:solidFill>
                  <a:srgbClr val="292425"/>
                </a:solidFill>
                <a:latin typeface="TimesNewRoman,BoldItalic"/>
              </a:rPr>
              <a:t>concessional rate, should be accounted for on the basis of their</a:t>
            </a:r>
          </a:p>
          <a:p>
            <a:pPr marL="0" indent="0">
              <a:buNone/>
            </a:pPr>
            <a:r>
              <a:rPr lang="en-US" sz="2800" b="1" i="1" u="sng" strike="noStrike" baseline="0" dirty="0">
                <a:solidFill>
                  <a:srgbClr val="292425"/>
                </a:solidFill>
                <a:latin typeface="TimesNewRoman,BoldItalic"/>
              </a:rPr>
              <a:t>acquisition cost. </a:t>
            </a:r>
            <a:r>
              <a:rPr lang="en-US" sz="2800" b="1" i="1" u="none" strike="noStrike" baseline="0" dirty="0">
                <a:solidFill>
                  <a:srgbClr val="292425"/>
                </a:solidFill>
                <a:latin typeface="TimesNewRoman,BoldItalic"/>
              </a:rPr>
              <a:t>In case a non-monetary asset is given free of cost, it</a:t>
            </a:r>
          </a:p>
          <a:p>
            <a:pPr marL="0" indent="0">
              <a:buNone/>
            </a:pPr>
            <a:r>
              <a:rPr lang="en-US" sz="2800" b="1" i="1" u="none" strike="noStrike" baseline="0" dirty="0">
                <a:solidFill>
                  <a:srgbClr val="292425"/>
                </a:solidFill>
                <a:latin typeface="TimesNewRoman,BoldItalic"/>
              </a:rPr>
              <a:t> should be recorded </a:t>
            </a:r>
            <a:r>
              <a:rPr lang="en-IN" sz="2800" b="1" i="1" u="none" strike="noStrike" baseline="0" dirty="0">
                <a:solidFill>
                  <a:srgbClr val="292425"/>
                </a:solidFill>
                <a:latin typeface="TimesNewRoman,BoldItalic"/>
              </a:rPr>
              <a:t>at a nominal value.</a:t>
            </a:r>
          </a:p>
          <a:p>
            <a:pPr algn="l"/>
            <a:r>
              <a:rPr lang="en-IN" sz="2800" b="0" i="1" u="none" strike="noStrike" baseline="0" dirty="0">
                <a:solidFill>
                  <a:srgbClr val="292425"/>
                </a:solidFill>
                <a:latin typeface="TimesNewRoman,Italic"/>
              </a:rPr>
              <a:t>Non-monetary Government Grants</a:t>
            </a:r>
          </a:p>
          <a:p>
            <a:pPr algn="l"/>
            <a:r>
              <a:rPr lang="en-US" sz="2800" b="0" i="0" u="none" strike="noStrike" baseline="0" dirty="0">
                <a:solidFill>
                  <a:srgbClr val="292425"/>
                </a:solidFill>
                <a:latin typeface="TimesNewRoman"/>
              </a:rPr>
              <a:t>7.1 Government grants may take the form of non-monetary assets, such as land or other resources, given at concessional rates. In these circumstances, it is usual to account for such assets at their acquisition cost. Non-monetary assets given free of cost are recorded at a nominal value.</a:t>
            </a:r>
            <a:endParaRPr lang="en-IN" dirty="0"/>
          </a:p>
          <a:p>
            <a:pPr marL="0" indent="0">
              <a:buNone/>
            </a:pPr>
            <a:endParaRPr lang="en-IN" sz="2800" b="1" i="1" u="none" strike="noStrike" baseline="0" dirty="0">
              <a:solidFill>
                <a:srgbClr val="292425"/>
              </a:solidFill>
              <a:latin typeface="TimesNewRoman,BoldItalic"/>
            </a:endParaRPr>
          </a:p>
          <a:p>
            <a:endParaRPr lang="en-IN" dirty="0"/>
          </a:p>
        </p:txBody>
      </p:sp>
    </p:spTree>
    <p:extLst>
      <p:ext uri="{BB962C8B-B14F-4D97-AF65-F5344CB8AC3E}">
        <p14:creationId xmlns:p14="http://schemas.microsoft.com/office/powerpoint/2010/main" val="405268875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82BDAE-0573-4B31-C1DC-14DD02C820C7}"/>
              </a:ext>
            </a:extLst>
          </p:cNvPr>
          <p:cNvSpPr>
            <a:spLocks noGrp="1"/>
          </p:cNvSpPr>
          <p:nvPr>
            <p:ph type="title"/>
          </p:nvPr>
        </p:nvSpPr>
        <p:spPr/>
        <p:txBody>
          <a:bodyPr>
            <a:normAutofit fontScale="90000"/>
          </a:bodyPr>
          <a:lstStyle/>
          <a:p>
            <a:r>
              <a:rPr lang="en-IN" sz="4400" b="1" i="0" u="none" strike="noStrike" baseline="0" dirty="0">
                <a:solidFill>
                  <a:srgbClr val="292425"/>
                </a:solidFill>
                <a:latin typeface="TimesNewRoman,Bold"/>
              </a:rPr>
              <a:t>GRANT IN  NATURE OF COMPENSATION FOR EXPS OR LOSSES</a:t>
            </a:r>
            <a:endParaRPr lang="en-IN" dirty="0"/>
          </a:p>
        </p:txBody>
      </p:sp>
      <p:sp>
        <p:nvSpPr>
          <p:cNvPr id="3" name="Content Placeholder 2">
            <a:extLst>
              <a:ext uri="{FF2B5EF4-FFF2-40B4-BE49-F238E27FC236}">
                <a16:creationId xmlns:a16="http://schemas.microsoft.com/office/drawing/2014/main" id="{9803067E-17A0-43AD-1E93-06F6E7E7CBBF}"/>
              </a:ext>
            </a:extLst>
          </p:cNvPr>
          <p:cNvSpPr>
            <a:spLocks noGrp="1"/>
          </p:cNvSpPr>
          <p:nvPr>
            <p:ph idx="1"/>
          </p:nvPr>
        </p:nvSpPr>
        <p:spPr/>
        <p:txBody>
          <a:bodyPr>
            <a:normAutofit fontScale="25000" lnSpcReduction="20000"/>
          </a:bodyPr>
          <a:lstStyle/>
          <a:p>
            <a:r>
              <a:rPr lang="en-US" sz="9600" b="1" i="1" u="none" strike="noStrike" baseline="0" dirty="0">
                <a:solidFill>
                  <a:srgbClr val="292425"/>
                </a:solidFill>
                <a:latin typeface="TimesNewRoman,BoldItalic"/>
              </a:rPr>
              <a:t>Government grants that are receivable as compensation </a:t>
            </a:r>
            <a:r>
              <a:rPr lang="en-US" sz="9600" b="1" i="1" u="sng" strike="noStrike" baseline="0" dirty="0">
                <a:solidFill>
                  <a:srgbClr val="292425"/>
                </a:solidFill>
                <a:latin typeface="TimesNewRoman,BoldItalic"/>
              </a:rPr>
              <a:t>for expenses or losses</a:t>
            </a:r>
          </a:p>
          <a:p>
            <a:pPr marL="0" indent="0">
              <a:buNone/>
            </a:pPr>
            <a:r>
              <a:rPr lang="en-US" sz="9600" b="1" i="1" u="sng" strike="noStrike" baseline="0" dirty="0">
                <a:solidFill>
                  <a:srgbClr val="292425"/>
                </a:solidFill>
                <a:latin typeface="TimesNewRoman,BoldItalic"/>
              </a:rPr>
              <a:t> incurred in a previous accounting period or for the purpose of costs, should be</a:t>
            </a:r>
          </a:p>
          <a:p>
            <a:pPr marL="0" indent="0">
              <a:buNone/>
            </a:pPr>
            <a:r>
              <a:rPr lang="en-US" sz="9600" b="1" i="1" u="sng" strike="noStrike" baseline="0" dirty="0">
                <a:solidFill>
                  <a:srgbClr val="292425"/>
                </a:solidFill>
                <a:latin typeface="TimesNewRoman,BoldItalic"/>
              </a:rPr>
              <a:t> </a:t>
            </a:r>
            <a:r>
              <a:rPr lang="en-US" sz="9600" b="1" i="1" u="sng" strike="noStrike" baseline="0" dirty="0" err="1">
                <a:solidFill>
                  <a:srgbClr val="292425"/>
                </a:solidFill>
                <a:latin typeface="TimesNewRoman,BoldItalic"/>
              </a:rPr>
              <a:t>recognised</a:t>
            </a:r>
            <a:r>
              <a:rPr lang="en-US" sz="9600" b="1" i="1" u="sng" strike="noStrike" baseline="0" dirty="0">
                <a:solidFill>
                  <a:srgbClr val="292425"/>
                </a:solidFill>
                <a:latin typeface="TimesNewRoman,BoldItalic"/>
              </a:rPr>
              <a:t> and disclosed in the profit and loss statement of the period in which</a:t>
            </a:r>
          </a:p>
          <a:p>
            <a:pPr marL="0" indent="0">
              <a:buNone/>
            </a:pPr>
            <a:r>
              <a:rPr lang="en-US" sz="9600" b="1" i="1" u="sng" strike="noStrike" baseline="0" dirty="0">
                <a:solidFill>
                  <a:srgbClr val="292425"/>
                </a:solidFill>
                <a:latin typeface="TimesNewRoman,BoldItalic"/>
              </a:rPr>
              <a:t> they are receivable, as an extraordinary item if appropriate </a:t>
            </a:r>
            <a:r>
              <a:rPr lang="en-US" sz="9600" b="1" i="1" u="none" strike="noStrike" baseline="0" dirty="0">
                <a:solidFill>
                  <a:srgbClr val="292425"/>
                </a:solidFill>
                <a:latin typeface="TimesNewRoman,BoldItalic"/>
              </a:rPr>
              <a:t>( Accounting</a:t>
            </a:r>
          </a:p>
          <a:p>
            <a:pPr marL="0" indent="0">
              <a:buNone/>
            </a:pPr>
            <a:r>
              <a:rPr lang="en-US" sz="9600" b="1" i="1" u="none" strike="noStrike" baseline="0" dirty="0">
                <a:solidFill>
                  <a:srgbClr val="292425"/>
                </a:solidFill>
                <a:latin typeface="TimesNewRoman,BoldItalic"/>
              </a:rPr>
              <a:t> Standard (AS) 5, Net Profit or Loss for the Period, Prior Period Items and</a:t>
            </a:r>
          </a:p>
          <a:p>
            <a:pPr marL="0" indent="0">
              <a:buNone/>
            </a:pPr>
            <a:r>
              <a:rPr lang="en-US" sz="9600" b="1" i="1" u="none" strike="noStrike" baseline="0" dirty="0">
                <a:solidFill>
                  <a:srgbClr val="292425"/>
                </a:solidFill>
                <a:latin typeface="TimesNewRoman,BoldItalic"/>
              </a:rPr>
              <a:t> Changes in Accounting Policies).</a:t>
            </a:r>
          </a:p>
          <a:p>
            <a:pPr algn="l"/>
            <a:r>
              <a:rPr lang="en-US" sz="9600" b="1" i="1" u="none" strike="noStrike" baseline="0" dirty="0">
                <a:solidFill>
                  <a:srgbClr val="292425"/>
                </a:solidFill>
                <a:latin typeface="TimesNewRoman,BoldItalic"/>
              </a:rPr>
              <a:t>Government grants that become refundable should be accounted for as an</a:t>
            </a:r>
          </a:p>
          <a:p>
            <a:pPr marL="0" indent="0" algn="l">
              <a:buNone/>
            </a:pPr>
            <a:r>
              <a:rPr lang="en-US" sz="9600" b="1" i="1" u="none" strike="noStrike" baseline="0" dirty="0">
                <a:solidFill>
                  <a:srgbClr val="292425"/>
                </a:solidFill>
                <a:latin typeface="TimesNewRoman,BoldItalic"/>
              </a:rPr>
              <a:t>extraordinary item (see Accounting Standard (AS) 5, Net Profit or Loss for the</a:t>
            </a:r>
          </a:p>
          <a:p>
            <a:pPr marL="0" indent="0" algn="l">
              <a:buNone/>
            </a:pPr>
            <a:r>
              <a:rPr lang="en-US" sz="9600" b="1" i="1" u="none" strike="noStrike" baseline="0" dirty="0">
                <a:solidFill>
                  <a:srgbClr val="292425"/>
                </a:solidFill>
                <a:latin typeface="TimesNewRoman,BoldItalic"/>
              </a:rPr>
              <a:t>Period, Prior Period Items and Changes in Accounting </a:t>
            </a:r>
            <a:r>
              <a:rPr lang="en-IN" sz="9600" b="1" i="1" u="none" strike="noStrike" baseline="0" dirty="0">
                <a:solidFill>
                  <a:srgbClr val="292425"/>
                </a:solidFill>
                <a:latin typeface="TimesNewRoman,BoldItalic"/>
              </a:rPr>
              <a:t>Policies).</a:t>
            </a:r>
          </a:p>
          <a:p>
            <a:endParaRPr lang="en-IN" dirty="0"/>
          </a:p>
        </p:txBody>
      </p:sp>
    </p:spTree>
    <p:extLst>
      <p:ext uri="{BB962C8B-B14F-4D97-AF65-F5344CB8AC3E}">
        <p14:creationId xmlns:p14="http://schemas.microsoft.com/office/powerpoint/2010/main" val="94741988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17CAE1-C507-6538-3490-156C961E9C83}"/>
              </a:ext>
            </a:extLst>
          </p:cNvPr>
          <p:cNvSpPr>
            <a:spLocks noGrp="1"/>
          </p:cNvSpPr>
          <p:nvPr>
            <p:ph type="title"/>
          </p:nvPr>
        </p:nvSpPr>
        <p:spPr/>
        <p:txBody>
          <a:bodyPr/>
          <a:lstStyle/>
          <a:p>
            <a:r>
              <a:rPr lang="en-US" dirty="0"/>
              <a:t>CONTINGENCY ARISING POST RECOGNITION</a:t>
            </a:r>
            <a:endParaRPr lang="en-IN" dirty="0"/>
          </a:p>
        </p:txBody>
      </p:sp>
      <p:sp>
        <p:nvSpPr>
          <p:cNvPr id="3" name="Content Placeholder 2">
            <a:extLst>
              <a:ext uri="{FF2B5EF4-FFF2-40B4-BE49-F238E27FC236}">
                <a16:creationId xmlns:a16="http://schemas.microsoft.com/office/drawing/2014/main" id="{E619EA3E-CE2A-809D-5C76-D3DF6A4919C7}"/>
              </a:ext>
            </a:extLst>
          </p:cNvPr>
          <p:cNvSpPr>
            <a:spLocks noGrp="1"/>
          </p:cNvSpPr>
          <p:nvPr>
            <p:ph idx="1"/>
          </p:nvPr>
        </p:nvSpPr>
        <p:spPr/>
        <p:txBody>
          <a:bodyPr/>
          <a:lstStyle/>
          <a:p>
            <a:pPr algn="l"/>
            <a:r>
              <a:rPr lang="en-US" sz="2800" b="1" i="1" u="none" strike="noStrike" baseline="0" dirty="0">
                <a:solidFill>
                  <a:srgbClr val="292425"/>
                </a:solidFill>
                <a:latin typeface="TimesNewRoman,BoldItalic"/>
              </a:rPr>
              <a:t>A contingency related to a government grant, arising after the grant has been </a:t>
            </a:r>
            <a:r>
              <a:rPr lang="en-US" sz="2800" b="1" i="1" u="none" strike="noStrike" baseline="0" dirty="0" err="1">
                <a:solidFill>
                  <a:srgbClr val="292425"/>
                </a:solidFill>
                <a:latin typeface="TimesNewRoman,BoldItalic"/>
              </a:rPr>
              <a:t>recognised</a:t>
            </a:r>
            <a:r>
              <a:rPr lang="en-US" sz="2800" b="1" i="1" u="none" strike="noStrike" baseline="0" dirty="0">
                <a:solidFill>
                  <a:srgbClr val="292425"/>
                </a:solidFill>
                <a:latin typeface="TimesNewRoman,BoldItalic"/>
              </a:rPr>
              <a:t>, should be treated in accordance with Accounting Standard (AS) 4,Contingencies and Events Occurring After the Balance </a:t>
            </a:r>
            <a:r>
              <a:rPr lang="en-IN" sz="2800" b="1" i="1" u="none" strike="noStrike" baseline="0" dirty="0">
                <a:solidFill>
                  <a:srgbClr val="292425"/>
                </a:solidFill>
                <a:latin typeface="TimesNewRoman,BoldItalic"/>
              </a:rPr>
              <a:t>Sheet Date.</a:t>
            </a:r>
          </a:p>
          <a:p>
            <a:endParaRPr lang="en-IN" dirty="0"/>
          </a:p>
        </p:txBody>
      </p:sp>
    </p:spTree>
    <p:extLst>
      <p:ext uri="{BB962C8B-B14F-4D97-AF65-F5344CB8AC3E}">
        <p14:creationId xmlns:p14="http://schemas.microsoft.com/office/powerpoint/2010/main" val="184367484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B737051-2BEF-14EA-BB04-8FAB9E017506}"/>
              </a:ext>
            </a:extLst>
          </p:cNvPr>
          <p:cNvSpPr>
            <a:spLocks noGrp="1"/>
          </p:cNvSpPr>
          <p:nvPr>
            <p:ph type="title"/>
          </p:nvPr>
        </p:nvSpPr>
        <p:spPr/>
        <p:txBody>
          <a:bodyPr/>
          <a:lstStyle/>
          <a:p>
            <a:r>
              <a:rPr lang="en-US" b="1" dirty="0">
                <a:solidFill>
                  <a:srgbClr val="292425"/>
                </a:solidFill>
                <a:latin typeface="TimesNewRoman,Bold"/>
              </a:rPr>
              <a:t>R</a:t>
            </a:r>
            <a:r>
              <a:rPr lang="en-IN" b="1" dirty="0">
                <a:solidFill>
                  <a:srgbClr val="292425"/>
                </a:solidFill>
                <a:latin typeface="TimesNewRoman,Bold"/>
              </a:rPr>
              <a:t>EFUND OF GRANT RELATED TO REVENUE</a:t>
            </a:r>
            <a:endParaRPr lang="en-IN" dirty="0"/>
          </a:p>
        </p:txBody>
      </p:sp>
      <p:sp>
        <p:nvSpPr>
          <p:cNvPr id="3" name="Content Placeholder 2">
            <a:extLst>
              <a:ext uri="{FF2B5EF4-FFF2-40B4-BE49-F238E27FC236}">
                <a16:creationId xmlns:a16="http://schemas.microsoft.com/office/drawing/2014/main" id="{4005B0EA-D03F-4EB2-6930-79AE79B8376B}"/>
              </a:ext>
            </a:extLst>
          </p:cNvPr>
          <p:cNvSpPr>
            <a:spLocks noGrp="1"/>
          </p:cNvSpPr>
          <p:nvPr>
            <p:ph idx="1"/>
          </p:nvPr>
        </p:nvSpPr>
        <p:spPr/>
        <p:txBody>
          <a:bodyPr>
            <a:normAutofit/>
          </a:bodyPr>
          <a:lstStyle/>
          <a:p>
            <a:pPr algn="l"/>
            <a:r>
              <a:rPr lang="en-US" sz="2800" b="1" i="1" u="none" strike="noStrike" baseline="0" dirty="0">
                <a:solidFill>
                  <a:srgbClr val="292425"/>
                </a:solidFill>
                <a:latin typeface="TimesNewRoman,BoldItalic"/>
              </a:rPr>
              <a:t>The amount refundable in respect of a grant related to revenue should be applied first against any </a:t>
            </a:r>
            <a:r>
              <a:rPr lang="en-US" sz="2800" b="1" i="1" u="none" strike="noStrike" baseline="0" dirty="0" err="1">
                <a:solidFill>
                  <a:srgbClr val="292425"/>
                </a:solidFill>
                <a:latin typeface="TimesNewRoman,BoldItalic"/>
              </a:rPr>
              <a:t>unamortised</a:t>
            </a:r>
            <a:r>
              <a:rPr lang="en-US" sz="2800" b="1" i="1" u="none" strike="noStrike" baseline="0" dirty="0">
                <a:solidFill>
                  <a:srgbClr val="292425"/>
                </a:solidFill>
                <a:latin typeface="TimesNewRoman,BoldItalic"/>
              </a:rPr>
              <a:t> deferred credit remaining in respect of the grant. To the extent that the amount refundable exceeds any such deferred credit, or where no deferred credit exists, the amount should be charged to profit and loss statement.</a:t>
            </a:r>
          </a:p>
          <a:p>
            <a:pPr algn="l"/>
            <a:r>
              <a:rPr lang="en-US" sz="2800" b="1" i="1" u="none" strike="noStrike" baseline="0" dirty="0">
                <a:solidFill>
                  <a:srgbClr val="292425"/>
                </a:solidFill>
                <a:latin typeface="TimesNewRoman,BoldItalic"/>
              </a:rPr>
              <a:t> </a:t>
            </a:r>
            <a:endParaRPr lang="en-IN" dirty="0"/>
          </a:p>
        </p:txBody>
      </p:sp>
    </p:spTree>
    <p:extLst>
      <p:ext uri="{BB962C8B-B14F-4D97-AF65-F5344CB8AC3E}">
        <p14:creationId xmlns:p14="http://schemas.microsoft.com/office/powerpoint/2010/main" val="35580494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57FA221-5D2C-FDE7-BEFA-06AC8638CBE9}"/>
              </a:ext>
            </a:extLst>
          </p:cNvPr>
          <p:cNvSpPr>
            <a:spLocks noGrp="1"/>
          </p:cNvSpPr>
          <p:nvPr>
            <p:ph type="title"/>
          </p:nvPr>
        </p:nvSpPr>
        <p:spPr/>
        <p:txBody>
          <a:bodyPr/>
          <a:lstStyle/>
          <a:p>
            <a:r>
              <a:rPr lang="en-US" b="1" dirty="0">
                <a:solidFill>
                  <a:srgbClr val="292425"/>
                </a:solidFill>
                <a:latin typeface="TimesNewRoman,Bold"/>
              </a:rPr>
              <a:t>R</a:t>
            </a:r>
            <a:r>
              <a:rPr lang="en-IN" b="1" dirty="0">
                <a:solidFill>
                  <a:srgbClr val="292425"/>
                </a:solidFill>
                <a:latin typeface="TimesNewRoman,Bold"/>
              </a:rPr>
              <a:t>EFUND OF GRANT RELATED TO FIXED ASSET</a:t>
            </a:r>
            <a:endParaRPr lang="en-IN" dirty="0"/>
          </a:p>
        </p:txBody>
      </p:sp>
      <p:sp>
        <p:nvSpPr>
          <p:cNvPr id="3" name="Content Placeholder 2">
            <a:extLst>
              <a:ext uri="{FF2B5EF4-FFF2-40B4-BE49-F238E27FC236}">
                <a16:creationId xmlns:a16="http://schemas.microsoft.com/office/drawing/2014/main" id="{7C10B0F5-C3D0-059E-5ADD-ECAD71A62ECE}"/>
              </a:ext>
            </a:extLst>
          </p:cNvPr>
          <p:cNvSpPr>
            <a:spLocks noGrp="1"/>
          </p:cNvSpPr>
          <p:nvPr>
            <p:ph idx="1"/>
          </p:nvPr>
        </p:nvSpPr>
        <p:spPr/>
        <p:txBody>
          <a:bodyPr/>
          <a:lstStyle/>
          <a:p>
            <a:r>
              <a:rPr lang="en-US" sz="2800" b="1" i="1" u="none" strike="noStrike" baseline="0" dirty="0">
                <a:solidFill>
                  <a:srgbClr val="292425"/>
                </a:solidFill>
                <a:latin typeface="TimesNewRoman,BoldItalic"/>
              </a:rPr>
              <a:t>The amount refundable in respect of a grant related to a specific fixed asset should be recorded by increasing the book value of the asset or by reducing the capital reserve or the deferred income balance, as appropriate, by the amount refundable.</a:t>
            </a:r>
          </a:p>
          <a:p>
            <a:r>
              <a:rPr lang="en-US" sz="2800" b="1" i="1" u="none" strike="noStrike" baseline="0" dirty="0">
                <a:solidFill>
                  <a:srgbClr val="292425"/>
                </a:solidFill>
                <a:latin typeface="TimesNewRoman,BoldItalic"/>
              </a:rPr>
              <a:t>In the first alternative, i.e., where the book value of the asset is increased, depreciation on the revised book value should be provided prospectively over the residual useful life of the asset.</a:t>
            </a:r>
          </a:p>
          <a:p>
            <a:endParaRPr lang="en-IN" dirty="0"/>
          </a:p>
        </p:txBody>
      </p:sp>
    </p:spTree>
    <p:extLst>
      <p:ext uri="{BB962C8B-B14F-4D97-AF65-F5344CB8AC3E}">
        <p14:creationId xmlns:p14="http://schemas.microsoft.com/office/powerpoint/2010/main" val="307140651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C0B86B-FF16-E912-4A46-08EB451EC7A6}"/>
              </a:ext>
            </a:extLst>
          </p:cNvPr>
          <p:cNvSpPr>
            <a:spLocks noGrp="1"/>
          </p:cNvSpPr>
          <p:nvPr>
            <p:ph type="title"/>
          </p:nvPr>
        </p:nvSpPr>
        <p:spPr/>
        <p:txBody>
          <a:bodyPr/>
          <a:lstStyle/>
          <a:p>
            <a:r>
              <a:rPr lang="en-US" b="1" dirty="0">
                <a:solidFill>
                  <a:srgbClr val="292425"/>
                </a:solidFill>
                <a:latin typeface="TimesNewRoman,Bold"/>
              </a:rPr>
              <a:t>R</a:t>
            </a:r>
            <a:r>
              <a:rPr lang="en-IN" b="1" dirty="0">
                <a:solidFill>
                  <a:srgbClr val="292425"/>
                </a:solidFill>
                <a:latin typeface="TimesNewRoman,Bold"/>
              </a:rPr>
              <a:t>EFUND OF GRANT RELATED TO PROMOTERS CONTRIBUTION</a:t>
            </a:r>
            <a:endParaRPr lang="en-IN" dirty="0"/>
          </a:p>
        </p:txBody>
      </p:sp>
      <p:sp>
        <p:nvSpPr>
          <p:cNvPr id="3" name="Content Placeholder 2">
            <a:extLst>
              <a:ext uri="{FF2B5EF4-FFF2-40B4-BE49-F238E27FC236}">
                <a16:creationId xmlns:a16="http://schemas.microsoft.com/office/drawing/2014/main" id="{829EF607-A742-123C-661C-E1A23F03CC1D}"/>
              </a:ext>
            </a:extLst>
          </p:cNvPr>
          <p:cNvSpPr>
            <a:spLocks noGrp="1"/>
          </p:cNvSpPr>
          <p:nvPr>
            <p:ph idx="1"/>
          </p:nvPr>
        </p:nvSpPr>
        <p:spPr>
          <a:xfrm>
            <a:off x="956187" y="1707178"/>
            <a:ext cx="10515600" cy="4351338"/>
          </a:xfrm>
        </p:spPr>
        <p:txBody>
          <a:bodyPr>
            <a:normAutofit/>
          </a:bodyPr>
          <a:lstStyle/>
          <a:p>
            <a:r>
              <a:rPr lang="en-US" sz="2800" b="1" i="1" u="none" strike="noStrike" baseline="0" dirty="0">
                <a:solidFill>
                  <a:srgbClr val="292425"/>
                </a:solidFill>
                <a:latin typeface="TimesNewRoman,BoldItalic"/>
              </a:rPr>
              <a:t>Government grants in the nature of promoters’ contribution that</a:t>
            </a:r>
          </a:p>
          <a:p>
            <a:pPr marL="0" indent="0">
              <a:buNone/>
            </a:pPr>
            <a:r>
              <a:rPr lang="en-US" sz="2800" b="1" i="1" u="none" strike="noStrike" baseline="0" dirty="0">
                <a:solidFill>
                  <a:srgbClr val="292425"/>
                </a:solidFill>
                <a:latin typeface="TimesNewRoman,BoldItalic"/>
              </a:rPr>
              <a:t> become refundable should be reduced from the capital reserve.</a:t>
            </a:r>
            <a:endParaRPr lang="en-IN" dirty="0"/>
          </a:p>
          <a:p>
            <a:pPr algn="l"/>
            <a:endParaRPr lang="en-IN" dirty="0"/>
          </a:p>
        </p:txBody>
      </p:sp>
    </p:spTree>
    <p:extLst>
      <p:ext uri="{BB962C8B-B14F-4D97-AF65-F5344CB8AC3E}">
        <p14:creationId xmlns:p14="http://schemas.microsoft.com/office/powerpoint/2010/main" val="56643190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2B7E69-FD13-0FA1-3EB4-9566387FD0E9}"/>
              </a:ext>
            </a:extLst>
          </p:cNvPr>
          <p:cNvSpPr>
            <a:spLocks noGrp="1"/>
          </p:cNvSpPr>
          <p:nvPr>
            <p:ph type="title"/>
          </p:nvPr>
        </p:nvSpPr>
        <p:spPr/>
        <p:txBody>
          <a:bodyPr/>
          <a:lstStyle/>
          <a:p>
            <a:r>
              <a:rPr lang="en-US" dirty="0"/>
              <a:t>CAPITAL APPRAOCH VS INCOME APPROACH</a:t>
            </a:r>
            <a:endParaRPr lang="en-IN" dirty="0"/>
          </a:p>
        </p:txBody>
      </p:sp>
      <p:sp>
        <p:nvSpPr>
          <p:cNvPr id="3" name="Content Placeholder 2">
            <a:extLst>
              <a:ext uri="{FF2B5EF4-FFF2-40B4-BE49-F238E27FC236}">
                <a16:creationId xmlns:a16="http://schemas.microsoft.com/office/drawing/2014/main" id="{2E2A3A11-262A-A121-3380-94ABCDFAC33E}"/>
              </a:ext>
            </a:extLst>
          </p:cNvPr>
          <p:cNvSpPr>
            <a:spLocks noGrp="1"/>
          </p:cNvSpPr>
          <p:nvPr>
            <p:ph idx="1"/>
          </p:nvPr>
        </p:nvSpPr>
        <p:spPr/>
        <p:txBody>
          <a:bodyPr>
            <a:normAutofit/>
          </a:bodyPr>
          <a:lstStyle/>
          <a:p>
            <a:pPr algn="l"/>
            <a:r>
              <a:rPr lang="en-US" sz="1800" b="0" i="0" u="none" strike="noStrike" baseline="0" dirty="0">
                <a:solidFill>
                  <a:srgbClr val="292425"/>
                </a:solidFill>
                <a:latin typeface="TimesNewRoman"/>
              </a:rPr>
              <a:t>Two broad approaches may be followed for the accounting treatment of government grants: the ‘capital approach’, under which a grant is treated as part of shareholders’ funds, and the ‘income approach’, under which a grant is taken to income over one or more periods.</a:t>
            </a:r>
          </a:p>
        </p:txBody>
      </p:sp>
    </p:spTree>
    <p:extLst>
      <p:ext uri="{BB962C8B-B14F-4D97-AF65-F5344CB8AC3E}">
        <p14:creationId xmlns:p14="http://schemas.microsoft.com/office/powerpoint/2010/main" val="426598489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28731D-07E6-F675-B78C-EF33F68D9929}"/>
              </a:ext>
            </a:extLst>
          </p:cNvPr>
          <p:cNvSpPr>
            <a:spLocks noGrp="1"/>
          </p:cNvSpPr>
          <p:nvPr>
            <p:ph type="title"/>
          </p:nvPr>
        </p:nvSpPr>
        <p:spPr/>
        <p:txBody>
          <a:bodyPr/>
          <a:lstStyle/>
          <a:p>
            <a:r>
              <a:rPr lang="en-US" dirty="0"/>
              <a:t>CAPITAL APPROACH</a:t>
            </a:r>
            <a:endParaRPr lang="en-IN" dirty="0"/>
          </a:p>
        </p:txBody>
      </p:sp>
      <p:sp>
        <p:nvSpPr>
          <p:cNvPr id="3" name="Content Placeholder 2">
            <a:extLst>
              <a:ext uri="{FF2B5EF4-FFF2-40B4-BE49-F238E27FC236}">
                <a16:creationId xmlns:a16="http://schemas.microsoft.com/office/drawing/2014/main" id="{016B494A-E092-10F4-DA3B-ABC200BDA932}"/>
              </a:ext>
            </a:extLst>
          </p:cNvPr>
          <p:cNvSpPr>
            <a:spLocks noGrp="1"/>
          </p:cNvSpPr>
          <p:nvPr>
            <p:ph idx="1"/>
          </p:nvPr>
        </p:nvSpPr>
        <p:spPr/>
        <p:txBody>
          <a:bodyPr/>
          <a:lstStyle/>
          <a:p>
            <a:pPr algn="l"/>
            <a:r>
              <a:rPr lang="en-US" sz="2800" b="0" i="0" u="none" strike="noStrike" baseline="0" dirty="0">
                <a:solidFill>
                  <a:srgbClr val="292425"/>
                </a:solidFill>
                <a:latin typeface="TimesNewRoman"/>
              </a:rPr>
              <a:t>Those in support of the ‘capital approach’ argue as follows:</a:t>
            </a:r>
          </a:p>
          <a:p>
            <a:pPr algn="l"/>
            <a:r>
              <a:rPr lang="en-US" sz="2800" b="0" i="0" u="none" strike="noStrike" baseline="0" dirty="0">
                <a:solidFill>
                  <a:srgbClr val="292425"/>
                </a:solidFill>
                <a:latin typeface="TimesNewRoman"/>
              </a:rPr>
              <a:t> Many government grants are in the nature of promoters’ contribution, i.e., they are given with reference to the total investment in an undertaking or by way of contribution towards its total capital outlay and no repayment is ordinarily expected in the case of such grants. These should, therefore, be credited directly</a:t>
            </a:r>
            <a:r>
              <a:rPr lang="en-IN" sz="2800" b="0" i="0" u="none" strike="noStrike" baseline="0" dirty="0">
                <a:solidFill>
                  <a:srgbClr val="292425"/>
                </a:solidFill>
                <a:latin typeface="TimesNewRoman"/>
              </a:rPr>
              <a:t>to shareholders’ funds.</a:t>
            </a:r>
          </a:p>
          <a:p>
            <a:pPr algn="l"/>
            <a:r>
              <a:rPr lang="en-US" sz="2800" b="0" i="0" u="none" strike="noStrike" baseline="0" dirty="0">
                <a:solidFill>
                  <a:srgbClr val="292425"/>
                </a:solidFill>
                <a:latin typeface="TimesNewRoman"/>
              </a:rPr>
              <a:t>It is inappropriate to </a:t>
            </a:r>
            <a:r>
              <a:rPr lang="en-US" sz="2800" b="0" i="0" u="none" strike="noStrike" baseline="0" dirty="0" err="1">
                <a:solidFill>
                  <a:srgbClr val="292425"/>
                </a:solidFill>
                <a:latin typeface="TimesNewRoman"/>
              </a:rPr>
              <a:t>recognise</a:t>
            </a:r>
            <a:r>
              <a:rPr lang="en-US" sz="2800" b="0" i="0" u="none" strike="noStrike" baseline="0" dirty="0">
                <a:solidFill>
                  <a:srgbClr val="292425"/>
                </a:solidFill>
                <a:latin typeface="TimesNewRoman"/>
              </a:rPr>
              <a:t> government grants in the profit and loss statement, since they are not earned but represent an incentive provided by government without related costs</a:t>
            </a:r>
            <a:endParaRPr lang="en-IN" dirty="0"/>
          </a:p>
          <a:p>
            <a:endParaRPr lang="en-IN" dirty="0"/>
          </a:p>
        </p:txBody>
      </p:sp>
    </p:spTree>
    <p:extLst>
      <p:ext uri="{BB962C8B-B14F-4D97-AF65-F5344CB8AC3E}">
        <p14:creationId xmlns:p14="http://schemas.microsoft.com/office/powerpoint/2010/main" val="365238805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08CB55-23F4-2B5D-FF68-5C0BDBACAA3E}"/>
              </a:ext>
            </a:extLst>
          </p:cNvPr>
          <p:cNvSpPr>
            <a:spLocks noGrp="1"/>
          </p:cNvSpPr>
          <p:nvPr>
            <p:ph type="title"/>
          </p:nvPr>
        </p:nvSpPr>
        <p:spPr/>
        <p:txBody>
          <a:bodyPr/>
          <a:lstStyle/>
          <a:p>
            <a:r>
              <a:rPr lang="en-US" dirty="0"/>
              <a:t>WHAT IS A GOVERNMENT GRANT</a:t>
            </a:r>
            <a:endParaRPr lang="en-IN" dirty="0"/>
          </a:p>
        </p:txBody>
      </p:sp>
      <p:sp>
        <p:nvSpPr>
          <p:cNvPr id="3" name="Content Placeholder 2">
            <a:extLst>
              <a:ext uri="{FF2B5EF4-FFF2-40B4-BE49-F238E27FC236}">
                <a16:creationId xmlns:a16="http://schemas.microsoft.com/office/drawing/2014/main" id="{FDDE8148-8435-7B09-C5DB-4AB37F27A05B}"/>
              </a:ext>
            </a:extLst>
          </p:cNvPr>
          <p:cNvSpPr>
            <a:spLocks noGrp="1"/>
          </p:cNvSpPr>
          <p:nvPr>
            <p:ph idx="1"/>
          </p:nvPr>
        </p:nvSpPr>
        <p:spPr/>
        <p:txBody>
          <a:bodyPr/>
          <a:lstStyle/>
          <a:p>
            <a:pPr marL="0" indent="0" algn="l">
              <a:buNone/>
            </a:pPr>
            <a:endParaRPr lang="en-US" sz="1800" b="0" i="0" u="none" strike="noStrike" baseline="0" dirty="0">
              <a:solidFill>
                <a:srgbClr val="292425"/>
              </a:solidFill>
              <a:latin typeface="TimesNewRoman"/>
            </a:endParaRPr>
          </a:p>
          <a:p>
            <a:pPr algn="l"/>
            <a:r>
              <a:rPr lang="en-US" sz="1800" b="0" i="0" u="none" strike="noStrike" baseline="0" dirty="0">
                <a:solidFill>
                  <a:srgbClr val="292425"/>
                </a:solidFill>
                <a:latin typeface="TimesNewRoman"/>
              </a:rPr>
              <a:t>Government grants are sometimes called by other names such as subsidies, cash incentives, duty drawbacks, etc.</a:t>
            </a:r>
          </a:p>
          <a:p>
            <a:pPr algn="l"/>
            <a:r>
              <a:rPr lang="en-US" sz="1800" b="1" i="1" u="none" strike="noStrike" baseline="0" dirty="0">
                <a:solidFill>
                  <a:srgbClr val="292425"/>
                </a:solidFill>
                <a:latin typeface="TimesNewRoman,BoldItalic"/>
              </a:rPr>
              <a:t>Government grants are assistance by government in cash or kind to an enterprise for past or future compliance with certain conditions.</a:t>
            </a:r>
          </a:p>
          <a:p>
            <a:pPr algn="l"/>
            <a:r>
              <a:rPr lang="en-US" sz="1800" b="1" i="1" u="none" strike="noStrike" baseline="0" dirty="0">
                <a:solidFill>
                  <a:srgbClr val="292425"/>
                </a:solidFill>
                <a:latin typeface="TimesNewRoman,BoldItalic"/>
              </a:rPr>
              <a:t>They exclude those forms of government assistance which cannot reasonably have a value placed upon them and transactions with government which cannot be distinguished from the normal trading</a:t>
            </a:r>
            <a:r>
              <a:rPr lang="en-IN" sz="1800" b="1" i="1" u="none" strike="noStrike" baseline="0" dirty="0">
                <a:solidFill>
                  <a:srgbClr val="292425"/>
                </a:solidFill>
                <a:latin typeface="TimesNewRoman,BoldItalic"/>
              </a:rPr>
              <a:t>transactions of the enterprise.</a:t>
            </a:r>
            <a:endParaRPr lang="en-IN" dirty="0"/>
          </a:p>
        </p:txBody>
      </p:sp>
    </p:spTree>
    <p:extLst>
      <p:ext uri="{BB962C8B-B14F-4D97-AF65-F5344CB8AC3E}">
        <p14:creationId xmlns:p14="http://schemas.microsoft.com/office/powerpoint/2010/main" val="270707387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D17BF83-062E-EAB3-48DE-6B4DCA111AB2}"/>
              </a:ext>
            </a:extLst>
          </p:cNvPr>
          <p:cNvSpPr>
            <a:spLocks noGrp="1"/>
          </p:cNvSpPr>
          <p:nvPr>
            <p:ph type="title"/>
          </p:nvPr>
        </p:nvSpPr>
        <p:spPr/>
        <p:txBody>
          <a:bodyPr/>
          <a:lstStyle/>
          <a:p>
            <a:r>
              <a:rPr lang="en-US" dirty="0"/>
              <a:t>INCOME APPROACH</a:t>
            </a:r>
            <a:endParaRPr lang="en-IN" dirty="0"/>
          </a:p>
        </p:txBody>
      </p:sp>
      <p:sp>
        <p:nvSpPr>
          <p:cNvPr id="3" name="Content Placeholder 2">
            <a:extLst>
              <a:ext uri="{FF2B5EF4-FFF2-40B4-BE49-F238E27FC236}">
                <a16:creationId xmlns:a16="http://schemas.microsoft.com/office/drawing/2014/main" id="{DA142D79-367F-8BBD-2EDC-FC6D7200879D}"/>
              </a:ext>
            </a:extLst>
          </p:cNvPr>
          <p:cNvSpPr>
            <a:spLocks noGrp="1"/>
          </p:cNvSpPr>
          <p:nvPr>
            <p:ph idx="1"/>
          </p:nvPr>
        </p:nvSpPr>
        <p:spPr/>
        <p:txBody>
          <a:bodyPr>
            <a:normAutofit lnSpcReduction="10000"/>
          </a:bodyPr>
          <a:lstStyle/>
          <a:p>
            <a:pPr algn="l"/>
            <a:r>
              <a:rPr lang="en-US" sz="2800" b="0" i="0" u="none" strike="noStrike" baseline="0" dirty="0">
                <a:solidFill>
                  <a:srgbClr val="292425"/>
                </a:solidFill>
                <a:latin typeface="TimesNewRoman"/>
              </a:rPr>
              <a:t>Arguments in support of the ‘income approach’ are as follows: (</a:t>
            </a:r>
            <a:r>
              <a:rPr lang="en-US" sz="2800" b="0" i="0" u="none" strike="noStrike" baseline="0" dirty="0" err="1">
                <a:solidFill>
                  <a:srgbClr val="292425"/>
                </a:solidFill>
                <a:latin typeface="TimesNewRoman"/>
              </a:rPr>
              <a:t>i</a:t>
            </a:r>
            <a:r>
              <a:rPr lang="en-US" sz="2800" b="0" i="0" u="none" strike="noStrike" baseline="0" dirty="0">
                <a:solidFill>
                  <a:srgbClr val="292425"/>
                </a:solidFill>
                <a:latin typeface="TimesNewRoman"/>
              </a:rPr>
              <a:t>) </a:t>
            </a:r>
            <a:r>
              <a:rPr lang="en-US" sz="2800" b="0" i="0" u="sng" strike="noStrike" baseline="0" dirty="0">
                <a:solidFill>
                  <a:srgbClr val="292425"/>
                </a:solidFill>
                <a:latin typeface="TimesNewRoman"/>
              </a:rPr>
              <a:t>Government grants are rarely gratuitous. </a:t>
            </a:r>
            <a:r>
              <a:rPr lang="en-US" sz="2800" b="0" i="0" u="none" strike="noStrike" baseline="0" dirty="0">
                <a:solidFill>
                  <a:srgbClr val="292425"/>
                </a:solidFill>
                <a:latin typeface="TimesNewRoman"/>
              </a:rPr>
              <a:t>The enterprise earns them </a:t>
            </a:r>
            <a:r>
              <a:rPr lang="en-US" sz="2800" b="0" i="0" u="sng" strike="noStrike" baseline="0" dirty="0">
                <a:solidFill>
                  <a:srgbClr val="292425"/>
                </a:solidFill>
                <a:latin typeface="TimesNewRoman"/>
              </a:rPr>
              <a:t>through compliance with their conditions and meeting the envisaged obligations.</a:t>
            </a:r>
            <a:r>
              <a:rPr lang="en-US" sz="2800" b="0" i="0" u="none" strike="noStrike" baseline="0" dirty="0">
                <a:solidFill>
                  <a:srgbClr val="292425"/>
                </a:solidFill>
                <a:latin typeface="TimesNewRoman"/>
              </a:rPr>
              <a:t> They should therefore be taken to income and matched with the associated costs which the grant is intended </a:t>
            </a:r>
            <a:r>
              <a:rPr lang="en-IN" sz="2800" b="0" i="0" u="none" strike="noStrike" baseline="0" dirty="0">
                <a:solidFill>
                  <a:srgbClr val="292425"/>
                </a:solidFill>
                <a:latin typeface="TimesNewRoman"/>
              </a:rPr>
              <a:t>to compensate.</a:t>
            </a:r>
          </a:p>
          <a:p>
            <a:pPr algn="l"/>
            <a:r>
              <a:rPr lang="en-US" sz="2800" b="0" i="0" u="none" strike="noStrike" baseline="0" dirty="0">
                <a:solidFill>
                  <a:srgbClr val="292425"/>
                </a:solidFill>
                <a:latin typeface="TimesNewRoman"/>
              </a:rPr>
              <a:t>(ii) As income tax and other taxes are charges against income, it is logical to deal also with government grants, which are an extension of fiscal policies, in the profit and loss statement.</a:t>
            </a:r>
          </a:p>
          <a:p>
            <a:pPr algn="l"/>
            <a:r>
              <a:rPr lang="en-US" sz="2800" b="0" i="0" u="none" strike="noStrike" baseline="0" dirty="0">
                <a:solidFill>
                  <a:srgbClr val="292425"/>
                </a:solidFill>
                <a:latin typeface="TimesNewRoman"/>
              </a:rPr>
              <a:t>In case grants are credited to shareholders’ funds, no correlation is done between the accounting treatment of the grant and the accounting treatment of the expenditure to which the grant relates.</a:t>
            </a:r>
            <a:endParaRPr lang="en-IN" dirty="0"/>
          </a:p>
          <a:p>
            <a:endParaRPr lang="en-IN" dirty="0"/>
          </a:p>
        </p:txBody>
      </p:sp>
    </p:spTree>
    <p:extLst>
      <p:ext uri="{BB962C8B-B14F-4D97-AF65-F5344CB8AC3E}">
        <p14:creationId xmlns:p14="http://schemas.microsoft.com/office/powerpoint/2010/main" val="120372603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A9CB4E5-8756-57A3-DA92-AE186B18BD83}"/>
              </a:ext>
            </a:extLst>
          </p:cNvPr>
          <p:cNvSpPr>
            <a:spLocks noGrp="1"/>
          </p:cNvSpPr>
          <p:nvPr>
            <p:ph type="title"/>
          </p:nvPr>
        </p:nvSpPr>
        <p:spPr/>
        <p:txBody>
          <a:bodyPr/>
          <a:lstStyle/>
          <a:p>
            <a:r>
              <a:rPr lang="en-US" dirty="0"/>
              <a:t>THANK YOU</a:t>
            </a:r>
            <a:endParaRPr lang="en-IN" dirty="0"/>
          </a:p>
        </p:txBody>
      </p:sp>
      <p:sp>
        <p:nvSpPr>
          <p:cNvPr id="3" name="Content Placeholder 2">
            <a:extLst>
              <a:ext uri="{FF2B5EF4-FFF2-40B4-BE49-F238E27FC236}">
                <a16:creationId xmlns:a16="http://schemas.microsoft.com/office/drawing/2014/main" id="{442D2FC4-8D13-8A0A-0847-4D0D8B7162E2}"/>
              </a:ext>
            </a:extLst>
          </p:cNvPr>
          <p:cNvSpPr>
            <a:spLocks noGrp="1"/>
          </p:cNvSpPr>
          <p:nvPr>
            <p:ph idx="1"/>
          </p:nvPr>
        </p:nvSpPr>
        <p:spPr/>
        <p:txBody>
          <a:bodyPr>
            <a:normAutofit/>
          </a:bodyPr>
          <a:lstStyle/>
          <a:p>
            <a:r>
              <a:rPr lang="en-US" dirty="0"/>
              <a:t>QUESTIONS</a:t>
            </a:r>
            <a:endParaRPr lang="en-IN" dirty="0"/>
          </a:p>
        </p:txBody>
      </p:sp>
    </p:spTree>
    <p:extLst>
      <p:ext uri="{BB962C8B-B14F-4D97-AF65-F5344CB8AC3E}">
        <p14:creationId xmlns:p14="http://schemas.microsoft.com/office/powerpoint/2010/main" val="1753441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31055D-36BE-E75C-1B94-3702D4C58C10}"/>
              </a:ext>
            </a:extLst>
          </p:cNvPr>
          <p:cNvSpPr>
            <a:spLocks noGrp="1"/>
          </p:cNvSpPr>
          <p:nvPr>
            <p:ph type="title"/>
          </p:nvPr>
        </p:nvSpPr>
        <p:spPr/>
        <p:txBody>
          <a:bodyPr/>
          <a:lstStyle/>
          <a:p>
            <a:r>
              <a:rPr lang="en-IN" sz="4400" b="1" i="0" u="none" strike="noStrike" baseline="0" dirty="0">
                <a:solidFill>
                  <a:srgbClr val="292425"/>
                </a:solidFill>
                <a:latin typeface="TimesNewRoman,Bold"/>
              </a:rPr>
              <a:t>WHEN TO RECOGNISE</a:t>
            </a:r>
            <a:br>
              <a:rPr lang="en-IN" sz="4400" b="1" i="0" u="none" strike="noStrike" baseline="0" dirty="0">
                <a:solidFill>
                  <a:srgbClr val="292425"/>
                </a:solidFill>
                <a:latin typeface="TimesNewRoman,Bold"/>
              </a:rPr>
            </a:br>
            <a:endParaRPr lang="en-IN" dirty="0"/>
          </a:p>
        </p:txBody>
      </p:sp>
      <p:sp>
        <p:nvSpPr>
          <p:cNvPr id="3" name="Content Placeholder 2">
            <a:extLst>
              <a:ext uri="{FF2B5EF4-FFF2-40B4-BE49-F238E27FC236}">
                <a16:creationId xmlns:a16="http://schemas.microsoft.com/office/drawing/2014/main" id="{6C8088C7-D9C1-E692-DE62-C42B25D1CB85}"/>
              </a:ext>
            </a:extLst>
          </p:cNvPr>
          <p:cNvSpPr>
            <a:spLocks noGrp="1"/>
          </p:cNvSpPr>
          <p:nvPr>
            <p:ph idx="1"/>
          </p:nvPr>
        </p:nvSpPr>
        <p:spPr/>
        <p:txBody>
          <a:bodyPr>
            <a:normAutofit fontScale="92500" lnSpcReduction="20000"/>
          </a:bodyPr>
          <a:lstStyle/>
          <a:p>
            <a:pPr algn="l"/>
            <a:r>
              <a:rPr lang="en-US" sz="2800" b="0" i="0" u="none" strike="noStrike" baseline="0" dirty="0">
                <a:solidFill>
                  <a:srgbClr val="292425"/>
                </a:solidFill>
                <a:latin typeface="TimesNewRoman"/>
              </a:rPr>
              <a:t>Government grants available to the enterprise are considered for </a:t>
            </a:r>
            <a:r>
              <a:rPr lang="en-IN" sz="2800" b="0" i="0" u="none" strike="noStrike" baseline="0" dirty="0">
                <a:solidFill>
                  <a:srgbClr val="292425"/>
                </a:solidFill>
                <a:latin typeface="TimesNewRoman"/>
              </a:rPr>
              <a:t>inclusion in accounts:</a:t>
            </a:r>
          </a:p>
          <a:p>
            <a:pPr marL="0" indent="0" algn="l">
              <a:buNone/>
            </a:pPr>
            <a:r>
              <a:rPr lang="en-US" sz="2800" b="0" i="0" u="none" strike="noStrike" baseline="0" dirty="0">
                <a:solidFill>
                  <a:srgbClr val="292425"/>
                </a:solidFill>
                <a:latin typeface="TimesNewRoman"/>
              </a:rPr>
              <a:t>(</a:t>
            </a:r>
            <a:r>
              <a:rPr lang="en-US" sz="2800" b="0" i="0" u="none" strike="noStrike" baseline="0" dirty="0" err="1">
                <a:solidFill>
                  <a:srgbClr val="292425"/>
                </a:solidFill>
                <a:latin typeface="TimesNewRoman"/>
              </a:rPr>
              <a:t>i</a:t>
            </a:r>
            <a:r>
              <a:rPr lang="en-US" sz="2800" b="0" i="0" u="none" strike="noStrike" baseline="0" dirty="0">
                <a:solidFill>
                  <a:srgbClr val="292425"/>
                </a:solidFill>
                <a:latin typeface="TimesNewRoman"/>
              </a:rPr>
              <a:t>) where there is reasonable assurance that the enterprise will </a:t>
            </a:r>
            <a:r>
              <a:rPr lang="en-US" sz="2800" b="0" i="0" u="sng" strike="noStrike" baseline="0" dirty="0">
                <a:solidFill>
                  <a:srgbClr val="292425"/>
                </a:solidFill>
                <a:latin typeface="TimesNewRoman"/>
              </a:rPr>
              <a:t>comply with the conditions attached to them</a:t>
            </a:r>
            <a:r>
              <a:rPr lang="en-US" sz="2800" b="0" i="0" u="none" strike="noStrike" baseline="0" dirty="0">
                <a:solidFill>
                  <a:srgbClr val="292425"/>
                </a:solidFill>
                <a:latin typeface="TimesNewRoman"/>
              </a:rPr>
              <a:t>; and</a:t>
            </a:r>
          </a:p>
          <a:p>
            <a:pPr marL="0" indent="0" algn="l">
              <a:buNone/>
            </a:pPr>
            <a:r>
              <a:rPr lang="en-US" sz="2800" b="0" i="0" u="none" strike="noStrike" baseline="0" dirty="0">
                <a:solidFill>
                  <a:srgbClr val="292425"/>
                </a:solidFill>
                <a:latin typeface="TimesNewRoman"/>
              </a:rPr>
              <a:t>(ii) where such benefits have been earned by the enterprise and it is reasonably certain that the ultimate collection will be made.</a:t>
            </a:r>
          </a:p>
          <a:p>
            <a:pPr algn="l"/>
            <a:r>
              <a:rPr lang="en-US" sz="2800" b="0" i="0" u="none" strike="noStrike" baseline="0" dirty="0">
                <a:solidFill>
                  <a:srgbClr val="292425"/>
                </a:solidFill>
                <a:latin typeface="TimesNewRoman"/>
              </a:rPr>
              <a:t>Mere receipt of a grant is not necessarily a conclusive evidence that conditions attaching to the grant have been or will be fulfilled.</a:t>
            </a:r>
          </a:p>
          <a:p>
            <a:pPr algn="l"/>
            <a:r>
              <a:rPr lang="en-US" sz="2800" b="0" i="0" u="none" strike="noStrike" baseline="0" dirty="0">
                <a:solidFill>
                  <a:srgbClr val="292425"/>
                </a:solidFill>
                <a:latin typeface="TimesNewRoman"/>
              </a:rPr>
              <a:t>An appropriate amount in respect of such earned benefits, estimated on a prudent basis, is credited to income for the year even though the actual amount of such benefits may be finally settled and received after the end of </a:t>
            </a:r>
            <a:r>
              <a:rPr lang="en-IN" sz="2800" b="0" i="0" u="none" strike="noStrike" baseline="0" dirty="0">
                <a:solidFill>
                  <a:srgbClr val="292425"/>
                </a:solidFill>
                <a:latin typeface="TimesNewRoman"/>
              </a:rPr>
              <a:t>the relevant accounting period.</a:t>
            </a:r>
          </a:p>
          <a:p>
            <a:pPr algn="l"/>
            <a:endParaRPr lang="en-US" b="1" i="1" u="none" strike="noStrike" baseline="0" dirty="0">
              <a:solidFill>
                <a:srgbClr val="292425"/>
              </a:solidFill>
              <a:latin typeface="TimesNewRoman,BoldItalic"/>
            </a:endParaRPr>
          </a:p>
          <a:p>
            <a:pPr algn="l"/>
            <a:endParaRPr lang="en-IN" dirty="0"/>
          </a:p>
        </p:txBody>
      </p:sp>
    </p:spTree>
    <p:extLst>
      <p:ext uri="{BB962C8B-B14F-4D97-AF65-F5344CB8AC3E}">
        <p14:creationId xmlns:p14="http://schemas.microsoft.com/office/powerpoint/2010/main" val="74387920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1ACAFC-C950-49C3-6FCF-75A0D0A4D484}"/>
              </a:ext>
            </a:extLst>
          </p:cNvPr>
          <p:cNvSpPr>
            <a:spLocks noGrp="1"/>
          </p:cNvSpPr>
          <p:nvPr>
            <p:ph type="title"/>
          </p:nvPr>
        </p:nvSpPr>
        <p:spPr/>
        <p:txBody>
          <a:bodyPr/>
          <a:lstStyle/>
          <a:p>
            <a:r>
              <a:rPr lang="en-IN" sz="4400" b="1" i="0" u="none" strike="noStrike" baseline="0" dirty="0">
                <a:solidFill>
                  <a:srgbClr val="292425"/>
                </a:solidFill>
                <a:latin typeface="TimesNewRoman,Bold"/>
              </a:rPr>
              <a:t>GRANT RELATING TO DEPRECIABLE ASSETS</a:t>
            </a:r>
            <a:endParaRPr lang="en-IN" dirty="0"/>
          </a:p>
        </p:txBody>
      </p:sp>
      <p:sp>
        <p:nvSpPr>
          <p:cNvPr id="3" name="Content Placeholder 2">
            <a:extLst>
              <a:ext uri="{FF2B5EF4-FFF2-40B4-BE49-F238E27FC236}">
                <a16:creationId xmlns:a16="http://schemas.microsoft.com/office/drawing/2014/main" id="{E325BE0D-968E-2B71-A19B-0798F86BD3C4}"/>
              </a:ext>
            </a:extLst>
          </p:cNvPr>
          <p:cNvSpPr>
            <a:spLocks noGrp="1"/>
          </p:cNvSpPr>
          <p:nvPr>
            <p:ph idx="1"/>
          </p:nvPr>
        </p:nvSpPr>
        <p:spPr/>
        <p:txBody>
          <a:bodyPr>
            <a:normAutofit lnSpcReduction="10000"/>
          </a:bodyPr>
          <a:lstStyle/>
          <a:p>
            <a:r>
              <a:rPr lang="en-US" b="1" i="1" u="none" strike="noStrike" baseline="0" dirty="0">
                <a:solidFill>
                  <a:srgbClr val="292425"/>
                </a:solidFill>
                <a:latin typeface="TimesNewRoman,BoldItalic"/>
              </a:rPr>
              <a:t>Government grants related to specific fixed assets should be presented in the balance sheet </a:t>
            </a:r>
            <a:r>
              <a:rPr lang="en-US" b="1" i="1" u="sng" strike="noStrike" baseline="0" dirty="0">
                <a:solidFill>
                  <a:srgbClr val="292425"/>
                </a:solidFill>
                <a:latin typeface="TimesNewRoman,BoldItalic"/>
              </a:rPr>
              <a:t>by showing the grant as a deduction from the gross value of the assets concerned in arriving at their book value. </a:t>
            </a:r>
            <a:r>
              <a:rPr lang="en-US" b="1" i="1" u="none" strike="noStrike" baseline="0" dirty="0">
                <a:solidFill>
                  <a:srgbClr val="292425"/>
                </a:solidFill>
                <a:latin typeface="TimesNewRoman,BoldItalic"/>
              </a:rPr>
              <a:t>Where the grant related to a specific fixed asset equals the whole, or virtually the whole, of the cost of the asset, the asset should be shown in the balance sheet at a nominal value. </a:t>
            </a:r>
          </a:p>
          <a:p>
            <a:pPr algn="l"/>
            <a:r>
              <a:rPr lang="en-US" sz="2800" b="1" i="1" u="none" strike="noStrike" baseline="0" dirty="0">
                <a:solidFill>
                  <a:srgbClr val="292425"/>
                </a:solidFill>
                <a:latin typeface="TimesNewRoman,BoldItalic"/>
              </a:rPr>
              <a:t>Alternatively, government grants related to depreciable fixed assets may be treated as </a:t>
            </a:r>
            <a:r>
              <a:rPr lang="en-US" sz="2800" b="1" i="1" u="sng" strike="noStrike" baseline="0" dirty="0">
                <a:solidFill>
                  <a:srgbClr val="292425"/>
                </a:solidFill>
                <a:latin typeface="TimesNewRoman,BoldItalic"/>
              </a:rPr>
              <a:t>deferred income </a:t>
            </a:r>
            <a:r>
              <a:rPr lang="en-US" sz="2800" b="1" i="1" u="none" strike="noStrike" baseline="0" dirty="0">
                <a:solidFill>
                  <a:srgbClr val="292425"/>
                </a:solidFill>
                <a:latin typeface="TimesNewRoman,BoldItalic"/>
              </a:rPr>
              <a:t>which should be </a:t>
            </a:r>
            <a:r>
              <a:rPr lang="en-US" sz="2800" b="1" i="1" u="none" strike="noStrike" baseline="0" dirty="0" err="1">
                <a:solidFill>
                  <a:srgbClr val="292425"/>
                </a:solidFill>
                <a:latin typeface="TimesNewRoman,BoldItalic"/>
              </a:rPr>
              <a:t>recognised</a:t>
            </a:r>
            <a:r>
              <a:rPr lang="en-US" sz="2800" b="1" i="1" u="none" strike="noStrike" baseline="0" dirty="0">
                <a:solidFill>
                  <a:srgbClr val="292425"/>
                </a:solidFill>
                <a:latin typeface="TimesNewRoman,BoldItalic"/>
              </a:rPr>
              <a:t> in the profit and loss statement on a systematic and rational basis over the useful life of the asset, i.e., such grants should be allocated to income over the periods and in the proportions in which depreciation on those assets is charged. </a:t>
            </a:r>
          </a:p>
          <a:p>
            <a:pPr algn="l"/>
            <a:endParaRPr lang="en-IN" dirty="0"/>
          </a:p>
        </p:txBody>
      </p:sp>
    </p:spTree>
    <p:extLst>
      <p:ext uri="{BB962C8B-B14F-4D97-AF65-F5344CB8AC3E}">
        <p14:creationId xmlns:p14="http://schemas.microsoft.com/office/powerpoint/2010/main" val="37961312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15BF77D-1440-8005-5E1D-309577A12615}"/>
              </a:ext>
            </a:extLst>
          </p:cNvPr>
          <p:cNvSpPr>
            <a:spLocks noGrp="1"/>
          </p:cNvSpPr>
          <p:nvPr>
            <p:ph type="title"/>
          </p:nvPr>
        </p:nvSpPr>
        <p:spPr/>
        <p:txBody>
          <a:bodyPr/>
          <a:lstStyle/>
          <a:p>
            <a:r>
              <a:rPr lang="en-IN" sz="4400" b="1" i="0" u="none" strike="noStrike" baseline="0" dirty="0">
                <a:solidFill>
                  <a:srgbClr val="292425"/>
                </a:solidFill>
                <a:latin typeface="TimesNewRoman,Bold"/>
              </a:rPr>
              <a:t>GRANT REALTING TO NON DEPRECIABLE ASSETS</a:t>
            </a:r>
            <a:endParaRPr lang="en-IN" dirty="0"/>
          </a:p>
        </p:txBody>
      </p:sp>
      <p:sp>
        <p:nvSpPr>
          <p:cNvPr id="3" name="Content Placeholder 2">
            <a:extLst>
              <a:ext uri="{FF2B5EF4-FFF2-40B4-BE49-F238E27FC236}">
                <a16:creationId xmlns:a16="http://schemas.microsoft.com/office/drawing/2014/main" id="{9066F6D2-42E0-DC7B-39D0-C53E563C28B0}"/>
              </a:ext>
            </a:extLst>
          </p:cNvPr>
          <p:cNvSpPr>
            <a:spLocks noGrp="1"/>
          </p:cNvSpPr>
          <p:nvPr>
            <p:ph idx="1"/>
          </p:nvPr>
        </p:nvSpPr>
        <p:spPr/>
        <p:txBody>
          <a:bodyPr>
            <a:normAutofit/>
          </a:bodyPr>
          <a:lstStyle/>
          <a:p>
            <a:pPr algn="l"/>
            <a:r>
              <a:rPr lang="en-US" sz="2800" b="1" i="1" u="none" strike="noStrike" baseline="0" dirty="0">
                <a:solidFill>
                  <a:srgbClr val="292425"/>
                </a:solidFill>
                <a:latin typeface="TimesNewRoman,BoldItalic"/>
              </a:rPr>
              <a:t>Grants related to non-depreciable assets </a:t>
            </a:r>
            <a:r>
              <a:rPr lang="en-US" sz="2800" b="1" i="1" u="sng" strike="noStrike" baseline="0" dirty="0">
                <a:solidFill>
                  <a:srgbClr val="292425"/>
                </a:solidFill>
                <a:latin typeface="TimesNewRoman,BoldItalic"/>
              </a:rPr>
              <a:t>should be credited to capital reserve under this method. </a:t>
            </a:r>
            <a:r>
              <a:rPr lang="en-US" sz="2800" b="1" i="1" u="none" strike="noStrike" baseline="0" dirty="0">
                <a:solidFill>
                  <a:srgbClr val="292425"/>
                </a:solidFill>
                <a:latin typeface="TimesNewRoman,BoldItalic"/>
              </a:rPr>
              <a:t>However, if a grant related to a non-depreciable asset requires the fulfillment of certain obligations, the grant should be credited to income over the same period over which the cost of meeting such obligations is charged to income.</a:t>
            </a:r>
          </a:p>
          <a:p>
            <a:pPr algn="l"/>
            <a:r>
              <a:rPr lang="en-US" sz="2800" b="1" i="1" u="none" strike="noStrike" baseline="0" dirty="0">
                <a:solidFill>
                  <a:srgbClr val="292425"/>
                </a:solidFill>
                <a:latin typeface="TimesNewRoman,BoldItalic"/>
              </a:rPr>
              <a:t> The deferred income balance should be separately disclosed in the financial statements.</a:t>
            </a:r>
            <a:endParaRPr lang="en-IN" dirty="0"/>
          </a:p>
        </p:txBody>
      </p:sp>
    </p:spTree>
    <p:extLst>
      <p:ext uri="{BB962C8B-B14F-4D97-AF65-F5344CB8AC3E}">
        <p14:creationId xmlns:p14="http://schemas.microsoft.com/office/powerpoint/2010/main" val="37622979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F1A58A2-C309-D80E-6DA3-C451EFA5B596}"/>
              </a:ext>
            </a:extLst>
          </p:cNvPr>
          <p:cNvSpPr>
            <a:spLocks noGrp="1"/>
          </p:cNvSpPr>
          <p:nvPr>
            <p:ph type="title"/>
          </p:nvPr>
        </p:nvSpPr>
        <p:spPr/>
        <p:txBody>
          <a:bodyPr>
            <a:normAutofit fontScale="90000"/>
          </a:bodyPr>
          <a:lstStyle/>
          <a:p>
            <a:r>
              <a:rPr lang="en-US" sz="4400" b="0" i="1" u="none" strike="noStrike" baseline="0" dirty="0">
                <a:solidFill>
                  <a:srgbClr val="292425"/>
                </a:solidFill>
                <a:latin typeface="TimesNewRoman,Italic"/>
              </a:rPr>
              <a:t>Presentation of Grants Related to Specific Fixed Assets</a:t>
            </a:r>
            <a:br>
              <a:rPr lang="en-US" sz="4400" b="0" i="1" u="none" strike="noStrike" baseline="0" dirty="0">
                <a:solidFill>
                  <a:srgbClr val="292425"/>
                </a:solidFill>
                <a:latin typeface="TimesNewRoman,Italic"/>
              </a:rPr>
            </a:br>
            <a:endParaRPr lang="en-IN" dirty="0"/>
          </a:p>
        </p:txBody>
      </p:sp>
      <p:sp>
        <p:nvSpPr>
          <p:cNvPr id="3" name="Content Placeholder 2">
            <a:extLst>
              <a:ext uri="{FF2B5EF4-FFF2-40B4-BE49-F238E27FC236}">
                <a16:creationId xmlns:a16="http://schemas.microsoft.com/office/drawing/2014/main" id="{1BE2406C-2889-63FC-0C31-DF1CB69EEAC4}"/>
              </a:ext>
            </a:extLst>
          </p:cNvPr>
          <p:cNvSpPr>
            <a:spLocks noGrp="1"/>
          </p:cNvSpPr>
          <p:nvPr>
            <p:ph idx="1"/>
          </p:nvPr>
        </p:nvSpPr>
        <p:spPr/>
        <p:txBody>
          <a:bodyPr>
            <a:normAutofit/>
          </a:bodyPr>
          <a:lstStyle/>
          <a:p>
            <a:pPr algn="l"/>
            <a:r>
              <a:rPr lang="en-US" sz="2800" b="0" i="0" u="none" strike="noStrike" baseline="0" dirty="0">
                <a:solidFill>
                  <a:srgbClr val="292425"/>
                </a:solidFill>
                <a:latin typeface="TimesNewRoman"/>
              </a:rPr>
              <a:t>8.1 Grants related to specific fixed assets are government grants whose primary condition is that an enterprise qualifying for them should purchase, construct or otherwise acquire such assets. Other conditions may also be attached restricting the type or location of the assets or the periods </a:t>
            </a:r>
            <a:r>
              <a:rPr lang="en-US" sz="2800" b="0" i="0" u="none" strike="noStrike" baseline="0" dirty="0" err="1">
                <a:solidFill>
                  <a:srgbClr val="292425"/>
                </a:solidFill>
                <a:latin typeface="TimesNewRoman"/>
              </a:rPr>
              <a:t>duringwhich</a:t>
            </a:r>
            <a:r>
              <a:rPr lang="en-US" sz="2800" b="0" i="0" u="none" strike="noStrike" baseline="0" dirty="0">
                <a:solidFill>
                  <a:srgbClr val="292425"/>
                </a:solidFill>
                <a:latin typeface="TimesNewRoman"/>
              </a:rPr>
              <a:t> they are to be acquired or held.</a:t>
            </a:r>
          </a:p>
          <a:p>
            <a:pPr algn="l"/>
            <a:r>
              <a:rPr lang="en-US" sz="2800" b="0" i="0" u="none" strike="noStrike" baseline="0" dirty="0">
                <a:solidFill>
                  <a:srgbClr val="292425"/>
                </a:solidFill>
                <a:latin typeface="TimesNewRoman"/>
              </a:rPr>
              <a:t>8.2 Two methods of presentation in financial statements of grants (or the appropriate portions of grants) related to specific fixed assets are regarded </a:t>
            </a:r>
            <a:r>
              <a:rPr lang="en-IN" sz="2800" b="0" i="0" u="none" strike="noStrike" baseline="0" dirty="0">
                <a:solidFill>
                  <a:srgbClr val="292425"/>
                </a:solidFill>
                <a:latin typeface="TimesNewRoman"/>
              </a:rPr>
              <a:t>as acceptable alternatives.</a:t>
            </a:r>
          </a:p>
          <a:p>
            <a:endParaRPr lang="en-IN" dirty="0"/>
          </a:p>
        </p:txBody>
      </p:sp>
    </p:spTree>
    <p:extLst>
      <p:ext uri="{BB962C8B-B14F-4D97-AF65-F5344CB8AC3E}">
        <p14:creationId xmlns:p14="http://schemas.microsoft.com/office/powerpoint/2010/main" val="18910919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2D335C-4AF3-FCB6-62F5-D56030B94176}"/>
              </a:ext>
            </a:extLst>
          </p:cNvPr>
          <p:cNvSpPr>
            <a:spLocks noGrp="1"/>
          </p:cNvSpPr>
          <p:nvPr>
            <p:ph type="title"/>
          </p:nvPr>
        </p:nvSpPr>
        <p:spPr/>
        <p:txBody>
          <a:bodyPr/>
          <a:lstStyle/>
          <a:p>
            <a:r>
              <a:rPr lang="en-US" sz="4400" b="0" i="1" u="none" strike="noStrike" baseline="0" dirty="0">
                <a:solidFill>
                  <a:srgbClr val="292425"/>
                </a:solidFill>
                <a:latin typeface="TimesNewRoman,Italic"/>
              </a:rPr>
              <a:t>Presentation of Grants Related to Specific Fixed Assets</a:t>
            </a:r>
            <a:endParaRPr lang="en-IN" dirty="0"/>
          </a:p>
        </p:txBody>
      </p:sp>
      <p:sp>
        <p:nvSpPr>
          <p:cNvPr id="3" name="Content Placeholder 2">
            <a:extLst>
              <a:ext uri="{FF2B5EF4-FFF2-40B4-BE49-F238E27FC236}">
                <a16:creationId xmlns:a16="http://schemas.microsoft.com/office/drawing/2014/main" id="{27ED76FE-C1F6-7575-1B42-19A7544C0D0B}"/>
              </a:ext>
            </a:extLst>
          </p:cNvPr>
          <p:cNvSpPr>
            <a:spLocks noGrp="1"/>
          </p:cNvSpPr>
          <p:nvPr>
            <p:ph idx="1"/>
          </p:nvPr>
        </p:nvSpPr>
        <p:spPr/>
        <p:txBody>
          <a:bodyPr>
            <a:normAutofit/>
          </a:bodyPr>
          <a:lstStyle/>
          <a:p>
            <a:r>
              <a:rPr lang="en-US" sz="2800" b="0" i="0" u="none" strike="noStrike" baseline="0" dirty="0">
                <a:solidFill>
                  <a:srgbClr val="292425"/>
                </a:solidFill>
                <a:latin typeface="TimesNewRoman"/>
              </a:rPr>
              <a:t>8.3 Under one method, the grant is shown as a deduction from the gross value of the asset concerned in arriving at its book value. The grant is thus </a:t>
            </a:r>
            <a:r>
              <a:rPr lang="en-US" sz="2800" b="0" i="0" u="none" strike="noStrike" baseline="0" dirty="0" err="1">
                <a:solidFill>
                  <a:srgbClr val="292425"/>
                </a:solidFill>
                <a:latin typeface="TimesNewRoman"/>
              </a:rPr>
              <a:t>recognised</a:t>
            </a:r>
            <a:r>
              <a:rPr lang="en-US" sz="2800" b="0" i="0" u="none" strike="noStrike" baseline="0" dirty="0">
                <a:solidFill>
                  <a:srgbClr val="292425"/>
                </a:solidFill>
                <a:latin typeface="TimesNewRoman"/>
              </a:rPr>
              <a:t> in the profit and loss statement over the useful life of a depreciable asset by way of a reduced depreciation charge. Where the</a:t>
            </a:r>
            <a:r>
              <a:rPr lang="en-IN" dirty="0"/>
              <a:t> </a:t>
            </a:r>
            <a:r>
              <a:rPr lang="en-US" sz="2800" b="0" i="0" u="none" strike="noStrike" baseline="0" dirty="0">
                <a:solidFill>
                  <a:srgbClr val="292425"/>
                </a:solidFill>
                <a:latin typeface="TimesNewRoman"/>
              </a:rPr>
              <a:t>whole, or virtually the whole, of the cost of the asset, the asset is shown in the balance sheet at a nominal value.</a:t>
            </a:r>
          </a:p>
          <a:p>
            <a:endParaRPr lang="en-IN" dirty="0"/>
          </a:p>
        </p:txBody>
      </p:sp>
    </p:spTree>
    <p:extLst>
      <p:ext uri="{BB962C8B-B14F-4D97-AF65-F5344CB8AC3E}">
        <p14:creationId xmlns:p14="http://schemas.microsoft.com/office/powerpoint/2010/main" val="269830208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41291F-1B2C-E912-8B73-45EA2C4AD391}"/>
              </a:ext>
            </a:extLst>
          </p:cNvPr>
          <p:cNvSpPr>
            <a:spLocks noGrp="1"/>
          </p:cNvSpPr>
          <p:nvPr>
            <p:ph type="title"/>
          </p:nvPr>
        </p:nvSpPr>
        <p:spPr>
          <a:xfrm>
            <a:off x="838200" y="394622"/>
            <a:ext cx="10515600" cy="1325563"/>
          </a:xfrm>
        </p:spPr>
        <p:txBody>
          <a:bodyPr/>
          <a:lstStyle/>
          <a:p>
            <a:r>
              <a:rPr lang="en-US" sz="4400" b="0" i="1" u="none" strike="noStrike" baseline="0" dirty="0">
                <a:solidFill>
                  <a:srgbClr val="292425"/>
                </a:solidFill>
                <a:latin typeface="TimesNewRoman,Italic"/>
              </a:rPr>
              <a:t>Presentation of Grants Related to Specific Fixed Assets</a:t>
            </a:r>
            <a:endParaRPr lang="en-IN" dirty="0"/>
          </a:p>
        </p:txBody>
      </p:sp>
      <p:sp>
        <p:nvSpPr>
          <p:cNvPr id="3" name="Content Placeholder 2">
            <a:extLst>
              <a:ext uri="{FF2B5EF4-FFF2-40B4-BE49-F238E27FC236}">
                <a16:creationId xmlns:a16="http://schemas.microsoft.com/office/drawing/2014/main" id="{488735A0-065B-E018-8FE8-C7106DDEB849}"/>
              </a:ext>
            </a:extLst>
          </p:cNvPr>
          <p:cNvSpPr>
            <a:spLocks noGrp="1"/>
          </p:cNvSpPr>
          <p:nvPr>
            <p:ph idx="1"/>
          </p:nvPr>
        </p:nvSpPr>
        <p:spPr/>
        <p:txBody>
          <a:bodyPr>
            <a:normAutofit fontScale="85000" lnSpcReduction="10000"/>
          </a:bodyPr>
          <a:lstStyle/>
          <a:p>
            <a:r>
              <a:rPr lang="en-US" sz="2800" b="0" i="0" u="none" strike="noStrike" baseline="0" dirty="0">
                <a:solidFill>
                  <a:srgbClr val="292425"/>
                </a:solidFill>
                <a:latin typeface="TimesNewRoman"/>
              </a:rPr>
              <a:t>8.4 Under the other method, grants related to depreciable assets are treated as deferred income which is </a:t>
            </a:r>
            <a:r>
              <a:rPr lang="en-US" sz="2800" b="0" i="0" u="none" strike="noStrike" baseline="0" dirty="0" err="1">
                <a:solidFill>
                  <a:srgbClr val="292425"/>
                </a:solidFill>
                <a:latin typeface="TimesNewRoman"/>
              </a:rPr>
              <a:t>recognised</a:t>
            </a:r>
            <a:r>
              <a:rPr lang="en-US" sz="2800" b="0" i="0" u="none" strike="noStrike" baseline="0" dirty="0">
                <a:solidFill>
                  <a:srgbClr val="292425"/>
                </a:solidFill>
                <a:latin typeface="TimesNewRoman"/>
              </a:rPr>
              <a:t> in the profit and loss statement on a systematic and rational basis over the useful life of the asset. Such allocation to income is usually made over the periods and in the proportions in which depreciation on related assets is charged.</a:t>
            </a:r>
          </a:p>
          <a:p>
            <a:r>
              <a:rPr lang="en-US" sz="2800" b="0" i="0" u="none" strike="noStrike" baseline="0" dirty="0">
                <a:solidFill>
                  <a:srgbClr val="292425"/>
                </a:solidFill>
                <a:latin typeface="TimesNewRoman"/>
              </a:rPr>
              <a:t> </a:t>
            </a:r>
            <a:r>
              <a:rPr lang="en-US" sz="2800" b="0" i="0" u="sng" strike="noStrike" baseline="0" dirty="0">
                <a:solidFill>
                  <a:srgbClr val="292425"/>
                </a:solidFill>
                <a:latin typeface="TimesNewRoman"/>
              </a:rPr>
              <a:t>Grants related to non-depreciable assets are credited to capital reserve </a:t>
            </a:r>
            <a:r>
              <a:rPr lang="en-US" sz="2800" b="0" i="0" u="none" strike="noStrike" baseline="0" dirty="0">
                <a:solidFill>
                  <a:srgbClr val="292425"/>
                </a:solidFill>
                <a:latin typeface="TimesNewRoman"/>
              </a:rPr>
              <a:t>under this method, as there is usually no charge to income in respect of such assets.</a:t>
            </a:r>
          </a:p>
          <a:p>
            <a:r>
              <a:rPr lang="en-US" sz="2800" b="0" i="0" u="none" strike="noStrike" baseline="0" dirty="0">
                <a:solidFill>
                  <a:srgbClr val="292425"/>
                </a:solidFill>
                <a:latin typeface="TimesNewRoman"/>
              </a:rPr>
              <a:t> However, if a grant related to a non-depreciable asset requires the fulfillment of certain obligations, the grant is credited to income over the same period over which the cost of meeting such obligations is charged to income.</a:t>
            </a:r>
          </a:p>
          <a:p>
            <a:r>
              <a:rPr lang="en-US" sz="2800" b="0" i="0" u="none" strike="noStrike" baseline="0" dirty="0">
                <a:solidFill>
                  <a:srgbClr val="292425"/>
                </a:solidFill>
                <a:latin typeface="TimesNewRoman"/>
              </a:rPr>
              <a:t> The deferred income is suitably disclosed in the balance sheet pending its apportionment to profit and loss account. For example, in the case of a company, it is </a:t>
            </a:r>
            <a:r>
              <a:rPr lang="en-IN" sz="2800" b="0" i="0" u="none" strike="noStrike" baseline="0" dirty="0">
                <a:solidFill>
                  <a:srgbClr val="292425"/>
                </a:solidFill>
                <a:latin typeface="TimesNewRoman"/>
              </a:rPr>
              <a:t>shown after</a:t>
            </a:r>
            <a:r>
              <a:rPr lang="en-US" sz="2800" b="0" i="0" u="none" strike="noStrike" baseline="0" dirty="0">
                <a:solidFill>
                  <a:srgbClr val="292425"/>
                </a:solidFill>
                <a:latin typeface="TimesNewRoman"/>
              </a:rPr>
              <a:t>‘Reserves and Surplus’ but before ‘Secured Loans’ .</a:t>
            </a:r>
          </a:p>
          <a:p>
            <a:endParaRPr lang="en-IN" dirty="0"/>
          </a:p>
        </p:txBody>
      </p:sp>
    </p:spTree>
    <p:extLst>
      <p:ext uri="{BB962C8B-B14F-4D97-AF65-F5344CB8AC3E}">
        <p14:creationId xmlns:p14="http://schemas.microsoft.com/office/powerpoint/2010/main" val="355515591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200E10-E2E7-9ADC-3F5B-6D9B45B35EC3}"/>
              </a:ext>
            </a:extLst>
          </p:cNvPr>
          <p:cNvSpPr>
            <a:spLocks noGrp="1"/>
          </p:cNvSpPr>
          <p:nvPr>
            <p:ph type="title"/>
          </p:nvPr>
        </p:nvSpPr>
        <p:spPr/>
        <p:txBody>
          <a:bodyPr/>
          <a:lstStyle/>
          <a:p>
            <a:r>
              <a:rPr lang="en-US" sz="4400" b="0" i="1" u="none" strike="noStrike" baseline="0" dirty="0">
                <a:solidFill>
                  <a:srgbClr val="292425"/>
                </a:solidFill>
                <a:latin typeface="TimesNewRoman,Italic"/>
              </a:rPr>
              <a:t>Presentation of Grants Related to Specific Fixed Assets</a:t>
            </a:r>
            <a:endParaRPr lang="en-IN" dirty="0"/>
          </a:p>
        </p:txBody>
      </p:sp>
      <p:sp>
        <p:nvSpPr>
          <p:cNvPr id="3" name="Content Placeholder 2">
            <a:extLst>
              <a:ext uri="{FF2B5EF4-FFF2-40B4-BE49-F238E27FC236}">
                <a16:creationId xmlns:a16="http://schemas.microsoft.com/office/drawing/2014/main" id="{E4AEEDA9-BD99-A7B8-646C-A60CD185138A}"/>
              </a:ext>
            </a:extLst>
          </p:cNvPr>
          <p:cNvSpPr>
            <a:spLocks noGrp="1"/>
          </p:cNvSpPr>
          <p:nvPr>
            <p:ph idx="1"/>
          </p:nvPr>
        </p:nvSpPr>
        <p:spPr/>
        <p:txBody>
          <a:bodyPr>
            <a:normAutofit/>
          </a:bodyPr>
          <a:lstStyle/>
          <a:p>
            <a:pPr algn="l"/>
            <a:r>
              <a:rPr lang="en-US" sz="2800" b="0" i="0" u="none" strike="noStrike" baseline="0" dirty="0">
                <a:solidFill>
                  <a:srgbClr val="292425"/>
                </a:solidFill>
                <a:latin typeface="TimesNewRoman"/>
              </a:rPr>
              <a:t>8.5 The purchase of assets and the receipt of related grants can cause major movements in the cash flow of an enterprise. For this reason and in order to show the gross investment in assets, such movements are often disclosed as separate items in the statement of changes in financial position regardless of whether or not the grant is deducted from the related asset for the purpose </a:t>
            </a:r>
            <a:r>
              <a:rPr lang="en-IN" sz="2800" b="0" i="0" u="none" strike="noStrike" baseline="0" dirty="0">
                <a:solidFill>
                  <a:srgbClr val="292425"/>
                </a:solidFill>
                <a:latin typeface="TimesNewRoman"/>
              </a:rPr>
              <a:t>of balance sheet presentation.</a:t>
            </a:r>
            <a:endParaRPr lang="en-IN" dirty="0"/>
          </a:p>
          <a:p>
            <a:endParaRPr lang="en-IN" dirty="0"/>
          </a:p>
        </p:txBody>
      </p:sp>
    </p:spTree>
    <p:extLst>
      <p:ext uri="{BB962C8B-B14F-4D97-AF65-F5344CB8AC3E}">
        <p14:creationId xmlns:p14="http://schemas.microsoft.com/office/powerpoint/2010/main" val="88746647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112</TotalTime>
  <Words>1764</Words>
  <Application>Microsoft Office PowerPoint</Application>
  <PresentationFormat>Widescreen</PresentationFormat>
  <Paragraphs>78</Paragraphs>
  <Slides>21</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21</vt:i4>
      </vt:variant>
    </vt:vector>
  </HeadingPairs>
  <TitlesOfParts>
    <vt:vector size="29" baseType="lpstr">
      <vt:lpstr>Arial</vt:lpstr>
      <vt:lpstr>Calibri</vt:lpstr>
      <vt:lpstr>Calibri Light</vt:lpstr>
      <vt:lpstr>TimesNewRoman</vt:lpstr>
      <vt:lpstr>TimesNewRoman,Bold</vt:lpstr>
      <vt:lpstr>TimesNewRoman,BoldItalic</vt:lpstr>
      <vt:lpstr>TimesNewRoman,Italic</vt:lpstr>
      <vt:lpstr>Office Theme</vt:lpstr>
      <vt:lpstr>AS 12-Accounting for Government Grants</vt:lpstr>
      <vt:lpstr>WHAT IS A GOVERNMENT GRANT</vt:lpstr>
      <vt:lpstr>WHEN TO RECOGNISE </vt:lpstr>
      <vt:lpstr>GRANT RELATING TO DEPRECIABLE ASSETS</vt:lpstr>
      <vt:lpstr>GRANT REALTING TO NON DEPRECIABLE ASSETS</vt:lpstr>
      <vt:lpstr>Presentation of Grants Related to Specific Fixed Assets </vt:lpstr>
      <vt:lpstr>Presentation of Grants Related to Specific Fixed Assets</vt:lpstr>
      <vt:lpstr>Presentation of Grants Related to Specific Fixed Assets</vt:lpstr>
      <vt:lpstr>Presentation of Grants Related to Specific Fixed Assets</vt:lpstr>
      <vt:lpstr>GRANT RELATED TO REVENUE</vt:lpstr>
      <vt:lpstr>GRANT IN  NATURE OF PROMOTERS CONTRIBUTION</vt:lpstr>
      <vt:lpstr>GRANT IN NATURE OF NON MONETARY ASSETS</vt:lpstr>
      <vt:lpstr>GRANT IN  NATURE OF COMPENSATION FOR EXPS OR LOSSES</vt:lpstr>
      <vt:lpstr>CONTINGENCY ARISING POST RECOGNITION</vt:lpstr>
      <vt:lpstr>REFUND OF GRANT RELATED TO REVENUE</vt:lpstr>
      <vt:lpstr>REFUND OF GRANT RELATED TO FIXED ASSET</vt:lpstr>
      <vt:lpstr>REFUND OF GRANT RELATED TO PROMOTERS CONTRIBUTION</vt:lpstr>
      <vt:lpstr>CAPITAL APPRAOCH VS INCOME APPROACH</vt:lpstr>
      <vt:lpstr>CAPITAL APPROACH</vt:lpstr>
      <vt:lpstr>INCOME APPROACH</vt:lpstr>
      <vt:lpstr>THANK YOU</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 12</dc:title>
  <dc:creator>Pramod Kapoor</dc:creator>
  <cp:lastModifiedBy>Pramod Kapoor</cp:lastModifiedBy>
  <cp:revision>8</cp:revision>
  <dcterms:created xsi:type="dcterms:W3CDTF">2023-04-11T07:19:35Z</dcterms:created>
  <dcterms:modified xsi:type="dcterms:W3CDTF">2023-04-12T08:02:14Z</dcterms:modified>
</cp:coreProperties>
</file>

<file path=docProps/thumbnail.jpeg>
</file>