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92" r:id="rId4"/>
    <p:sldId id="293" r:id="rId5"/>
    <p:sldId id="297" r:id="rId6"/>
    <p:sldId id="295" r:id="rId7"/>
    <p:sldId id="308" r:id="rId8"/>
    <p:sldId id="310" r:id="rId9"/>
    <p:sldId id="309" r:id="rId10"/>
    <p:sldId id="311" r:id="rId11"/>
    <p:sldId id="312" r:id="rId12"/>
    <p:sldId id="258" r:id="rId13"/>
    <p:sldId id="259" r:id="rId14"/>
    <p:sldId id="260" r:id="rId15"/>
    <p:sldId id="261" r:id="rId16"/>
    <p:sldId id="262" r:id="rId17"/>
    <p:sldId id="300" r:id="rId18"/>
    <p:sldId id="301" r:id="rId19"/>
    <p:sldId id="263" r:id="rId20"/>
    <p:sldId id="264" r:id="rId21"/>
    <p:sldId id="313" r:id="rId22"/>
    <p:sldId id="302" r:id="rId23"/>
    <p:sldId id="265" r:id="rId24"/>
    <p:sldId id="303" r:id="rId25"/>
    <p:sldId id="304" r:id="rId26"/>
    <p:sldId id="266" r:id="rId27"/>
    <p:sldId id="268" r:id="rId28"/>
    <p:sldId id="269" r:id="rId29"/>
    <p:sldId id="270" r:id="rId30"/>
    <p:sldId id="305" r:id="rId31"/>
    <p:sldId id="271" r:id="rId32"/>
    <p:sldId id="273" r:id="rId33"/>
    <p:sldId id="274" r:id="rId34"/>
    <p:sldId id="275" r:id="rId35"/>
    <p:sldId id="307" r:id="rId36"/>
    <p:sldId id="306" r:id="rId37"/>
    <p:sldId id="277" r:id="rId38"/>
    <p:sldId id="280" r:id="rId39"/>
    <p:sldId id="281" r:id="rId40"/>
    <p:sldId id="282" r:id="rId41"/>
    <p:sldId id="283" r:id="rId42"/>
    <p:sldId id="284" r:id="rId43"/>
    <p:sldId id="288" r:id="rId44"/>
    <p:sldId id="289" r:id="rId45"/>
    <p:sldId id="290" r:id="rId46"/>
    <p:sldId id="291" r:id="rId47"/>
    <p:sldId id="296" r:id="rId48"/>
    <p:sldId id="314" r:id="rId4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8" d="100"/>
          <a:sy n="78" d="100"/>
        </p:scale>
        <p:origin x="850"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D243FD-B661-0E33-C7B0-1A34CD40D29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6ABAA390-849E-BCB1-0CA3-06A98467CEB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7E0A72DE-DAC7-F0DA-8FA7-D712BE973342}"/>
              </a:ext>
            </a:extLst>
          </p:cNvPr>
          <p:cNvSpPr>
            <a:spLocks noGrp="1"/>
          </p:cNvSpPr>
          <p:nvPr>
            <p:ph type="dt" sz="half" idx="10"/>
          </p:nvPr>
        </p:nvSpPr>
        <p:spPr/>
        <p:txBody>
          <a:bodyPr/>
          <a:lstStyle/>
          <a:p>
            <a:fld id="{365F986A-0DC5-4FBC-9CAB-476A925F7B45}" type="datetimeFigureOut">
              <a:rPr lang="en-IN" smtClean="0"/>
              <a:t>13-04-2023</a:t>
            </a:fld>
            <a:endParaRPr lang="en-IN"/>
          </a:p>
        </p:txBody>
      </p:sp>
      <p:sp>
        <p:nvSpPr>
          <p:cNvPr id="5" name="Footer Placeholder 4">
            <a:extLst>
              <a:ext uri="{FF2B5EF4-FFF2-40B4-BE49-F238E27FC236}">
                <a16:creationId xmlns:a16="http://schemas.microsoft.com/office/drawing/2014/main" id="{766654C1-BB46-935C-D005-9863D4F9754D}"/>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DBD3F320-4096-1AC6-FE69-DD08832B4505}"/>
              </a:ext>
            </a:extLst>
          </p:cNvPr>
          <p:cNvSpPr>
            <a:spLocks noGrp="1"/>
          </p:cNvSpPr>
          <p:nvPr>
            <p:ph type="sldNum" sz="quarter" idx="12"/>
          </p:nvPr>
        </p:nvSpPr>
        <p:spPr/>
        <p:txBody>
          <a:bodyPr/>
          <a:lstStyle/>
          <a:p>
            <a:fld id="{7CA3010C-9AEB-4826-BFB8-E0583C6C5E4F}" type="slidenum">
              <a:rPr lang="en-IN" smtClean="0"/>
              <a:t>‹#›</a:t>
            </a:fld>
            <a:endParaRPr lang="en-IN"/>
          </a:p>
        </p:txBody>
      </p:sp>
    </p:spTree>
    <p:extLst>
      <p:ext uri="{BB962C8B-B14F-4D97-AF65-F5344CB8AC3E}">
        <p14:creationId xmlns:p14="http://schemas.microsoft.com/office/powerpoint/2010/main" val="20941874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718443-9EBF-FD56-0EFF-51725509DAB0}"/>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C06DD1F0-9F17-8FF0-F70F-A622AA43D2E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0B5A7C2E-4869-35B3-5088-E3FC784FACEE}"/>
              </a:ext>
            </a:extLst>
          </p:cNvPr>
          <p:cNvSpPr>
            <a:spLocks noGrp="1"/>
          </p:cNvSpPr>
          <p:nvPr>
            <p:ph type="dt" sz="half" idx="10"/>
          </p:nvPr>
        </p:nvSpPr>
        <p:spPr/>
        <p:txBody>
          <a:bodyPr/>
          <a:lstStyle/>
          <a:p>
            <a:fld id="{365F986A-0DC5-4FBC-9CAB-476A925F7B45}" type="datetimeFigureOut">
              <a:rPr lang="en-IN" smtClean="0"/>
              <a:t>13-04-2023</a:t>
            </a:fld>
            <a:endParaRPr lang="en-IN"/>
          </a:p>
        </p:txBody>
      </p:sp>
      <p:sp>
        <p:nvSpPr>
          <p:cNvPr id="5" name="Footer Placeholder 4">
            <a:extLst>
              <a:ext uri="{FF2B5EF4-FFF2-40B4-BE49-F238E27FC236}">
                <a16:creationId xmlns:a16="http://schemas.microsoft.com/office/drawing/2014/main" id="{D2B82E47-B990-8D77-3A48-A2C5871A7047}"/>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6F4A9792-9D89-A5E8-79BE-149E7D9F35B9}"/>
              </a:ext>
            </a:extLst>
          </p:cNvPr>
          <p:cNvSpPr>
            <a:spLocks noGrp="1"/>
          </p:cNvSpPr>
          <p:nvPr>
            <p:ph type="sldNum" sz="quarter" idx="12"/>
          </p:nvPr>
        </p:nvSpPr>
        <p:spPr/>
        <p:txBody>
          <a:bodyPr/>
          <a:lstStyle/>
          <a:p>
            <a:fld id="{7CA3010C-9AEB-4826-BFB8-E0583C6C5E4F}" type="slidenum">
              <a:rPr lang="en-IN" smtClean="0"/>
              <a:t>‹#›</a:t>
            </a:fld>
            <a:endParaRPr lang="en-IN"/>
          </a:p>
        </p:txBody>
      </p:sp>
    </p:spTree>
    <p:extLst>
      <p:ext uri="{BB962C8B-B14F-4D97-AF65-F5344CB8AC3E}">
        <p14:creationId xmlns:p14="http://schemas.microsoft.com/office/powerpoint/2010/main" val="18868722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530C859-51D9-CC07-A598-26C2BB653F1E}"/>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1CCDE441-6D2A-1107-9737-F229558FB1D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1E457ABE-A946-B2FE-45B5-5B9B35A96734}"/>
              </a:ext>
            </a:extLst>
          </p:cNvPr>
          <p:cNvSpPr>
            <a:spLocks noGrp="1"/>
          </p:cNvSpPr>
          <p:nvPr>
            <p:ph type="dt" sz="half" idx="10"/>
          </p:nvPr>
        </p:nvSpPr>
        <p:spPr/>
        <p:txBody>
          <a:bodyPr/>
          <a:lstStyle/>
          <a:p>
            <a:fld id="{365F986A-0DC5-4FBC-9CAB-476A925F7B45}" type="datetimeFigureOut">
              <a:rPr lang="en-IN" smtClean="0"/>
              <a:t>13-04-2023</a:t>
            </a:fld>
            <a:endParaRPr lang="en-IN"/>
          </a:p>
        </p:txBody>
      </p:sp>
      <p:sp>
        <p:nvSpPr>
          <p:cNvPr id="5" name="Footer Placeholder 4">
            <a:extLst>
              <a:ext uri="{FF2B5EF4-FFF2-40B4-BE49-F238E27FC236}">
                <a16:creationId xmlns:a16="http://schemas.microsoft.com/office/drawing/2014/main" id="{8BBB806A-D66E-DC57-A5E8-FE111FC5C9D5}"/>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75F1BBD9-3FAF-7BBB-686E-36A9CFF38E92}"/>
              </a:ext>
            </a:extLst>
          </p:cNvPr>
          <p:cNvSpPr>
            <a:spLocks noGrp="1"/>
          </p:cNvSpPr>
          <p:nvPr>
            <p:ph type="sldNum" sz="quarter" idx="12"/>
          </p:nvPr>
        </p:nvSpPr>
        <p:spPr/>
        <p:txBody>
          <a:bodyPr/>
          <a:lstStyle/>
          <a:p>
            <a:fld id="{7CA3010C-9AEB-4826-BFB8-E0583C6C5E4F}" type="slidenum">
              <a:rPr lang="en-IN" smtClean="0"/>
              <a:t>‹#›</a:t>
            </a:fld>
            <a:endParaRPr lang="en-IN"/>
          </a:p>
        </p:txBody>
      </p:sp>
    </p:spTree>
    <p:extLst>
      <p:ext uri="{BB962C8B-B14F-4D97-AF65-F5344CB8AC3E}">
        <p14:creationId xmlns:p14="http://schemas.microsoft.com/office/powerpoint/2010/main" val="12453368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615D17-FA37-8D5C-925D-28C74F597B7E}"/>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D98BA2A9-D186-8FA0-2914-77127C87946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16DABFC8-4C53-06BD-1B1B-2B8ADC271BC1}"/>
              </a:ext>
            </a:extLst>
          </p:cNvPr>
          <p:cNvSpPr>
            <a:spLocks noGrp="1"/>
          </p:cNvSpPr>
          <p:nvPr>
            <p:ph type="dt" sz="half" idx="10"/>
          </p:nvPr>
        </p:nvSpPr>
        <p:spPr/>
        <p:txBody>
          <a:bodyPr/>
          <a:lstStyle/>
          <a:p>
            <a:fld id="{365F986A-0DC5-4FBC-9CAB-476A925F7B45}" type="datetimeFigureOut">
              <a:rPr lang="en-IN" smtClean="0"/>
              <a:t>13-04-2023</a:t>
            </a:fld>
            <a:endParaRPr lang="en-IN"/>
          </a:p>
        </p:txBody>
      </p:sp>
      <p:sp>
        <p:nvSpPr>
          <p:cNvPr id="5" name="Footer Placeholder 4">
            <a:extLst>
              <a:ext uri="{FF2B5EF4-FFF2-40B4-BE49-F238E27FC236}">
                <a16:creationId xmlns:a16="http://schemas.microsoft.com/office/drawing/2014/main" id="{39665912-C489-BAC8-2F3F-8096017E8D25}"/>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E230FA41-FB5A-219A-4FBC-F1A9334A0B89}"/>
              </a:ext>
            </a:extLst>
          </p:cNvPr>
          <p:cNvSpPr>
            <a:spLocks noGrp="1"/>
          </p:cNvSpPr>
          <p:nvPr>
            <p:ph type="sldNum" sz="quarter" idx="12"/>
          </p:nvPr>
        </p:nvSpPr>
        <p:spPr/>
        <p:txBody>
          <a:bodyPr/>
          <a:lstStyle/>
          <a:p>
            <a:fld id="{7CA3010C-9AEB-4826-BFB8-E0583C6C5E4F}" type="slidenum">
              <a:rPr lang="en-IN" smtClean="0"/>
              <a:t>‹#›</a:t>
            </a:fld>
            <a:endParaRPr lang="en-IN"/>
          </a:p>
        </p:txBody>
      </p:sp>
    </p:spTree>
    <p:extLst>
      <p:ext uri="{BB962C8B-B14F-4D97-AF65-F5344CB8AC3E}">
        <p14:creationId xmlns:p14="http://schemas.microsoft.com/office/powerpoint/2010/main" val="8493792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A9ADB2-F0F2-F75B-DA73-2FD776C3DA6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EE617B04-A9B9-B2D0-E023-9D5DE48EE31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A1ADD5E-3C25-E9F9-A9B5-707CF9FEBF18}"/>
              </a:ext>
            </a:extLst>
          </p:cNvPr>
          <p:cNvSpPr>
            <a:spLocks noGrp="1"/>
          </p:cNvSpPr>
          <p:nvPr>
            <p:ph type="dt" sz="half" idx="10"/>
          </p:nvPr>
        </p:nvSpPr>
        <p:spPr/>
        <p:txBody>
          <a:bodyPr/>
          <a:lstStyle/>
          <a:p>
            <a:fld id="{365F986A-0DC5-4FBC-9CAB-476A925F7B45}" type="datetimeFigureOut">
              <a:rPr lang="en-IN" smtClean="0"/>
              <a:t>13-04-2023</a:t>
            </a:fld>
            <a:endParaRPr lang="en-IN"/>
          </a:p>
        </p:txBody>
      </p:sp>
      <p:sp>
        <p:nvSpPr>
          <p:cNvPr id="5" name="Footer Placeholder 4">
            <a:extLst>
              <a:ext uri="{FF2B5EF4-FFF2-40B4-BE49-F238E27FC236}">
                <a16:creationId xmlns:a16="http://schemas.microsoft.com/office/drawing/2014/main" id="{E0D9B95E-A2CC-5266-48BB-2F139364D841}"/>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43CD077F-BBC2-7FF3-821E-9D676F106C1C}"/>
              </a:ext>
            </a:extLst>
          </p:cNvPr>
          <p:cNvSpPr>
            <a:spLocks noGrp="1"/>
          </p:cNvSpPr>
          <p:nvPr>
            <p:ph type="sldNum" sz="quarter" idx="12"/>
          </p:nvPr>
        </p:nvSpPr>
        <p:spPr/>
        <p:txBody>
          <a:bodyPr/>
          <a:lstStyle/>
          <a:p>
            <a:fld id="{7CA3010C-9AEB-4826-BFB8-E0583C6C5E4F}" type="slidenum">
              <a:rPr lang="en-IN" smtClean="0"/>
              <a:t>‹#›</a:t>
            </a:fld>
            <a:endParaRPr lang="en-IN"/>
          </a:p>
        </p:txBody>
      </p:sp>
    </p:spTree>
    <p:extLst>
      <p:ext uri="{BB962C8B-B14F-4D97-AF65-F5344CB8AC3E}">
        <p14:creationId xmlns:p14="http://schemas.microsoft.com/office/powerpoint/2010/main" val="31495082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9478FE-2B4E-AF8C-615A-62F15C37168F}"/>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C2196825-2E32-B5BD-4CC0-8EA715FC9E3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9D6E2C2F-D1FB-8BF9-8D56-355F48A760E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A167E5B2-15DA-66DA-874E-E8C152EB353F}"/>
              </a:ext>
            </a:extLst>
          </p:cNvPr>
          <p:cNvSpPr>
            <a:spLocks noGrp="1"/>
          </p:cNvSpPr>
          <p:nvPr>
            <p:ph type="dt" sz="half" idx="10"/>
          </p:nvPr>
        </p:nvSpPr>
        <p:spPr/>
        <p:txBody>
          <a:bodyPr/>
          <a:lstStyle/>
          <a:p>
            <a:fld id="{365F986A-0DC5-4FBC-9CAB-476A925F7B45}" type="datetimeFigureOut">
              <a:rPr lang="en-IN" smtClean="0"/>
              <a:t>13-04-2023</a:t>
            </a:fld>
            <a:endParaRPr lang="en-IN"/>
          </a:p>
        </p:txBody>
      </p:sp>
      <p:sp>
        <p:nvSpPr>
          <p:cNvPr id="6" name="Footer Placeholder 5">
            <a:extLst>
              <a:ext uri="{FF2B5EF4-FFF2-40B4-BE49-F238E27FC236}">
                <a16:creationId xmlns:a16="http://schemas.microsoft.com/office/drawing/2014/main" id="{7F351742-AA79-FC3A-94FD-F11F51BC3604}"/>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95D5EB53-CAE0-AF37-615E-0E6DE0D31BE0}"/>
              </a:ext>
            </a:extLst>
          </p:cNvPr>
          <p:cNvSpPr>
            <a:spLocks noGrp="1"/>
          </p:cNvSpPr>
          <p:nvPr>
            <p:ph type="sldNum" sz="quarter" idx="12"/>
          </p:nvPr>
        </p:nvSpPr>
        <p:spPr/>
        <p:txBody>
          <a:bodyPr/>
          <a:lstStyle/>
          <a:p>
            <a:fld id="{7CA3010C-9AEB-4826-BFB8-E0583C6C5E4F}" type="slidenum">
              <a:rPr lang="en-IN" smtClean="0"/>
              <a:t>‹#›</a:t>
            </a:fld>
            <a:endParaRPr lang="en-IN"/>
          </a:p>
        </p:txBody>
      </p:sp>
    </p:spTree>
    <p:extLst>
      <p:ext uri="{BB962C8B-B14F-4D97-AF65-F5344CB8AC3E}">
        <p14:creationId xmlns:p14="http://schemas.microsoft.com/office/powerpoint/2010/main" val="35593020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49D76C-21E8-F69B-40BF-BB3472C5E015}"/>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8F7D2A20-3229-3EDC-EDE6-12E5E0B595A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4F679C2-6DFC-1C0E-40FE-DE4EF8D6709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BB0CC80D-AD23-A746-DC1F-AFDC235B49E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D0DD2ED-B45C-5E5D-788D-C642E11B4A4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20868962-9960-9639-F9B0-7D1C5FC1ECAF}"/>
              </a:ext>
            </a:extLst>
          </p:cNvPr>
          <p:cNvSpPr>
            <a:spLocks noGrp="1"/>
          </p:cNvSpPr>
          <p:nvPr>
            <p:ph type="dt" sz="half" idx="10"/>
          </p:nvPr>
        </p:nvSpPr>
        <p:spPr/>
        <p:txBody>
          <a:bodyPr/>
          <a:lstStyle/>
          <a:p>
            <a:fld id="{365F986A-0DC5-4FBC-9CAB-476A925F7B45}" type="datetimeFigureOut">
              <a:rPr lang="en-IN" smtClean="0"/>
              <a:t>13-04-2023</a:t>
            </a:fld>
            <a:endParaRPr lang="en-IN"/>
          </a:p>
        </p:txBody>
      </p:sp>
      <p:sp>
        <p:nvSpPr>
          <p:cNvPr id="8" name="Footer Placeholder 7">
            <a:extLst>
              <a:ext uri="{FF2B5EF4-FFF2-40B4-BE49-F238E27FC236}">
                <a16:creationId xmlns:a16="http://schemas.microsoft.com/office/drawing/2014/main" id="{61B9956D-0624-2164-C03D-0939DD743D34}"/>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019B5EFD-EF42-585F-2430-C8E41E9704D2}"/>
              </a:ext>
            </a:extLst>
          </p:cNvPr>
          <p:cNvSpPr>
            <a:spLocks noGrp="1"/>
          </p:cNvSpPr>
          <p:nvPr>
            <p:ph type="sldNum" sz="quarter" idx="12"/>
          </p:nvPr>
        </p:nvSpPr>
        <p:spPr/>
        <p:txBody>
          <a:bodyPr/>
          <a:lstStyle/>
          <a:p>
            <a:fld id="{7CA3010C-9AEB-4826-BFB8-E0583C6C5E4F}" type="slidenum">
              <a:rPr lang="en-IN" smtClean="0"/>
              <a:t>‹#›</a:t>
            </a:fld>
            <a:endParaRPr lang="en-IN"/>
          </a:p>
        </p:txBody>
      </p:sp>
    </p:spTree>
    <p:extLst>
      <p:ext uri="{BB962C8B-B14F-4D97-AF65-F5344CB8AC3E}">
        <p14:creationId xmlns:p14="http://schemas.microsoft.com/office/powerpoint/2010/main" val="11288355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899F20-1A6A-3EEB-6052-A53D0802967C}"/>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DBD0E400-8256-68E4-8D1A-038249417B87}"/>
              </a:ext>
            </a:extLst>
          </p:cNvPr>
          <p:cNvSpPr>
            <a:spLocks noGrp="1"/>
          </p:cNvSpPr>
          <p:nvPr>
            <p:ph type="dt" sz="half" idx="10"/>
          </p:nvPr>
        </p:nvSpPr>
        <p:spPr/>
        <p:txBody>
          <a:bodyPr/>
          <a:lstStyle/>
          <a:p>
            <a:fld id="{365F986A-0DC5-4FBC-9CAB-476A925F7B45}" type="datetimeFigureOut">
              <a:rPr lang="en-IN" smtClean="0"/>
              <a:t>13-04-2023</a:t>
            </a:fld>
            <a:endParaRPr lang="en-IN"/>
          </a:p>
        </p:txBody>
      </p:sp>
      <p:sp>
        <p:nvSpPr>
          <p:cNvPr id="4" name="Footer Placeholder 3">
            <a:extLst>
              <a:ext uri="{FF2B5EF4-FFF2-40B4-BE49-F238E27FC236}">
                <a16:creationId xmlns:a16="http://schemas.microsoft.com/office/drawing/2014/main" id="{5D9867A6-B609-3E74-686B-DD29A05781B6}"/>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50F7A9AE-26DB-2EFD-FEC5-9E4DD05EDCD7}"/>
              </a:ext>
            </a:extLst>
          </p:cNvPr>
          <p:cNvSpPr>
            <a:spLocks noGrp="1"/>
          </p:cNvSpPr>
          <p:nvPr>
            <p:ph type="sldNum" sz="quarter" idx="12"/>
          </p:nvPr>
        </p:nvSpPr>
        <p:spPr/>
        <p:txBody>
          <a:bodyPr/>
          <a:lstStyle/>
          <a:p>
            <a:fld id="{7CA3010C-9AEB-4826-BFB8-E0583C6C5E4F}" type="slidenum">
              <a:rPr lang="en-IN" smtClean="0"/>
              <a:t>‹#›</a:t>
            </a:fld>
            <a:endParaRPr lang="en-IN"/>
          </a:p>
        </p:txBody>
      </p:sp>
    </p:spTree>
    <p:extLst>
      <p:ext uri="{BB962C8B-B14F-4D97-AF65-F5344CB8AC3E}">
        <p14:creationId xmlns:p14="http://schemas.microsoft.com/office/powerpoint/2010/main" val="4275732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71F8E4C-0EF3-D567-EDD7-F27C5B244B63}"/>
              </a:ext>
            </a:extLst>
          </p:cNvPr>
          <p:cNvSpPr>
            <a:spLocks noGrp="1"/>
          </p:cNvSpPr>
          <p:nvPr>
            <p:ph type="dt" sz="half" idx="10"/>
          </p:nvPr>
        </p:nvSpPr>
        <p:spPr/>
        <p:txBody>
          <a:bodyPr/>
          <a:lstStyle/>
          <a:p>
            <a:fld id="{365F986A-0DC5-4FBC-9CAB-476A925F7B45}" type="datetimeFigureOut">
              <a:rPr lang="en-IN" smtClean="0"/>
              <a:t>13-04-2023</a:t>
            </a:fld>
            <a:endParaRPr lang="en-IN"/>
          </a:p>
        </p:txBody>
      </p:sp>
      <p:sp>
        <p:nvSpPr>
          <p:cNvPr id="3" name="Footer Placeholder 2">
            <a:extLst>
              <a:ext uri="{FF2B5EF4-FFF2-40B4-BE49-F238E27FC236}">
                <a16:creationId xmlns:a16="http://schemas.microsoft.com/office/drawing/2014/main" id="{676278C4-99B4-2A39-6B6E-672CA4BED97F}"/>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9BD0C611-4B60-A1A3-127D-9FA16C30D234}"/>
              </a:ext>
            </a:extLst>
          </p:cNvPr>
          <p:cNvSpPr>
            <a:spLocks noGrp="1"/>
          </p:cNvSpPr>
          <p:nvPr>
            <p:ph type="sldNum" sz="quarter" idx="12"/>
          </p:nvPr>
        </p:nvSpPr>
        <p:spPr/>
        <p:txBody>
          <a:bodyPr/>
          <a:lstStyle/>
          <a:p>
            <a:fld id="{7CA3010C-9AEB-4826-BFB8-E0583C6C5E4F}" type="slidenum">
              <a:rPr lang="en-IN" smtClean="0"/>
              <a:t>‹#›</a:t>
            </a:fld>
            <a:endParaRPr lang="en-IN"/>
          </a:p>
        </p:txBody>
      </p:sp>
    </p:spTree>
    <p:extLst>
      <p:ext uri="{BB962C8B-B14F-4D97-AF65-F5344CB8AC3E}">
        <p14:creationId xmlns:p14="http://schemas.microsoft.com/office/powerpoint/2010/main" val="9020625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C91431-C2A8-1A05-D3AD-4B18D5160AA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516750D7-38F3-9AE4-A478-0561B741DBA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AFE4A799-812E-B3F9-974C-4AC46B1B8B1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8E2E98B-F546-C513-8747-B73A48808433}"/>
              </a:ext>
            </a:extLst>
          </p:cNvPr>
          <p:cNvSpPr>
            <a:spLocks noGrp="1"/>
          </p:cNvSpPr>
          <p:nvPr>
            <p:ph type="dt" sz="half" idx="10"/>
          </p:nvPr>
        </p:nvSpPr>
        <p:spPr/>
        <p:txBody>
          <a:bodyPr/>
          <a:lstStyle/>
          <a:p>
            <a:fld id="{365F986A-0DC5-4FBC-9CAB-476A925F7B45}" type="datetimeFigureOut">
              <a:rPr lang="en-IN" smtClean="0"/>
              <a:t>13-04-2023</a:t>
            </a:fld>
            <a:endParaRPr lang="en-IN"/>
          </a:p>
        </p:txBody>
      </p:sp>
      <p:sp>
        <p:nvSpPr>
          <p:cNvPr id="6" name="Footer Placeholder 5">
            <a:extLst>
              <a:ext uri="{FF2B5EF4-FFF2-40B4-BE49-F238E27FC236}">
                <a16:creationId xmlns:a16="http://schemas.microsoft.com/office/drawing/2014/main" id="{1F224E45-81FB-317F-EADD-CA8F608137E0}"/>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1A4CEF92-F1B2-2F33-2516-AB77BF9C998A}"/>
              </a:ext>
            </a:extLst>
          </p:cNvPr>
          <p:cNvSpPr>
            <a:spLocks noGrp="1"/>
          </p:cNvSpPr>
          <p:nvPr>
            <p:ph type="sldNum" sz="quarter" idx="12"/>
          </p:nvPr>
        </p:nvSpPr>
        <p:spPr/>
        <p:txBody>
          <a:bodyPr/>
          <a:lstStyle/>
          <a:p>
            <a:fld id="{7CA3010C-9AEB-4826-BFB8-E0583C6C5E4F}" type="slidenum">
              <a:rPr lang="en-IN" smtClean="0"/>
              <a:t>‹#›</a:t>
            </a:fld>
            <a:endParaRPr lang="en-IN"/>
          </a:p>
        </p:txBody>
      </p:sp>
    </p:spTree>
    <p:extLst>
      <p:ext uri="{BB962C8B-B14F-4D97-AF65-F5344CB8AC3E}">
        <p14:creationId xmlns:p14="http://schemas.microsoft.com/office/powerpoint/2010/main" val="38411199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B2ECD2-4763-90A4-62A2-F0F82DAE687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EDCAFE22-98C9-DD35-BA2E-CC9F3A0D72B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F67C2C02-E29D-1B41-A67D-A00C5F7A284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05429F5-7629-7720-0542-9FCC54DF32F7}"/>
              </a:ext>
            </a:extLst>
          </p:cNvPr>
          <p:cNvSpPr>
            <a:spLocks noGrp="1"/>
          </p:cNvSpPr>
          <p:nvPr>
            <p:ph type="dt" sz="half" idx="10"/>
          </p:nvPr>
        </p:nvSpPr>
        <p:spPr/>
        <p:txBody>
          <a:bodyPr/>
          <a:lstStyle/>
          <a:p>
            <a:fld id="{365F986A-0DC5-4FBC-9CAB-476A925F7B45}" type="datetimeFigureOut">
              <a:rPr lang="en-IN" smtClean="0"/>
              <a:t>13-04-2023</a:t>
            </a:fld>
            <a:endParaRPr lang="en-IN"/>
          </a:p>
        </p:txBody>
      </p:sp>
      <p:sp>
        <p:nvSpPr>
          <p:cNvPr id="6" name="Footer Placeholder 5">
            <a:extLst>
              <a:ext uri="{FF2B5EF4-FFF2-40B4-BE49-F238E27FC236}">
                <a16:creationId xmlns:a16="http://schemas.microsoft.com/office/drawing/2014/main" id="{264560E4-BC47-1717-335F-E173BF84D1C5}"/>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48B55D30-B79F-EDFA-9010-8FB3ADC6F092}"/>
              </a:ext>
            </a:extLst>
          </p:cNvPr>
          <p:cNvSpPr>
            <a:spLocks noGrp="1"/>
          </p:cNvSpPr>
          <p:nvPr>
            <p:ph type="sldNum" sz="quarter" idx="12"/>
          </p:nvPr>
        </p:nvSpPr>
        <p:spPr/>
        <p:txBody>
          <a:bodyPr/>
          <a:lstStyle/>
          <a:p>
            <a:fld id="{7CA3010C-9AEB-4826-BFB8-E0583C6C5E4F}" type="slidenum">
              <a:rPr lang="en-IN" smtClean="0"/>
              <a:t>‹#›</a:t>
            </a:fld>
            <a:endParaRPr lang="en-IN"/>
          </a:p>
        </p:txBody>
      </p:sp>
    </p:spTree>
    <p:extLst>
      <p:ext uri="{BB962C8B-B14F-4D97-AF65-F5344CB8AC3E}">
        <p14:creationId xmlns:p14="http://schemas.microsoft.com/office/powerpoint/2010/main" val="10895379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0D2A73C-78C7-3CB7-4D4B-AD8924BC9F2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F3AB01CF-BFAD-8A9F-C16A-ACFF5F2A9C5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A69C32EF-6753-A3D6-8D19-E3C2284A0DC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5F986A-0DC5-4FBC-9CAB-476A925F7B45}" type="datetimeFigureOut">
              <a:rPr lang="en-IN" smtClean="0"/>
              <a:t>13-04-2023</a:t>
            </a:fld>
            <a:endParaRPr lang="en-IN"/>
          </a:p>
        </p:txBody>
      </p:sp>
      <p:sp>
        <p:nvSpPr>
          <p:cNvPr id="5" name="Footer Placeholder 4">
            <a:extLst>
              <a:ext uri="{FF2B5EF4-FFF2-40B4-BE49-F238E27FC236}">
                <a16:creationId xmlns:a16="http://schemas.microsoft.com/office/drawing/2014/main" id="{7B6FD94B-A2FC-C3F9-3846-D1611DFE18A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FC6D3A3F-A704-CD59-91B6-6B88FFD585E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CA3010C-9AEB-4826-BFB8-E0583C6C5E4F}" type="slidenum">
              <a:rPr lang="en-IN" smtClean="0"/>
              <a:t>‹#›</a:t>
            </a:fld>
            <a:endParaRPr lang="en-IN"/>
          </a:p>
        </p:txBody>
      </p:sp>
    </p:spTree>
    <p:extLst>
      <p:ext uri="{BB962C8B-B14F-4D97-AF65-F5344CB8AC3E}">
        <p14:creationId xmlns:p14="http://schemas.microsoft.com/office/powerpoint/2010/main" val="38382400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pramodkkapur@gmail.com"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www.canarahsbclife.com/blog/saving-plan/all-you-need-to-know-about-voluntary-provident-fund.html"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7A1E8D-EC51-742A-7472-21DFC5D73885}"/>
              </a:ext>
            </a:extLst>
          </p:cNvPr>
          <p:cNvSpPr>
            <a:spLocks noGrp="1"/>
          </p:cNvSpPr>
          <p:nvPr>
            <p:ph type="ctrTitle"/>
          </p:nvPr>
        </p:nvSpPr>
        <p:spPr/>
        <p:txBody>
          <a:bodyPr>
            <a:normAutofit/>
          </a:bodyPr>
          <a:lstStyle/>
          <a:p>
            <a:r>
              <a:rPr lang="en-IN" sz="3600" b="1" i="0" u="none" strike="noStrike" baseline="0" dirty="0">
                <a:solidFill>
                  <a:srgbClr val="292425"/>
                </a:solidFill>
                <a:latin typeface="TimesNewRoman,Bold"/>
              </a:rPr>
              <a:t>Employee Benefits-</a:t>
            </a:r>
            <a:r>
              <a:rPr lang="en-US" sz="3600" dirty="0"/>
              <a:t>AS15</a:t>
            </a:r>
            <a:endParaRPr lang="en-IN" sz="3600" dirty="0"/>
          </a:p>
        </p:txBody>
      </p:sp>
      <p:sp>
        <p:nvSpPr>
          <p:cNvPr id="3" name="Subtitle 2">
            <a:extLst>
              <a:ext uri="{FF2B5EF4-FFF2-40B4-BE49-F238E27FC236}">
                <a16:creationId xmlns:a16="http://schemas.microsoft.com/office/drawing/2014/main" id="{CA5A1452-2F25-2851-F87A-628CB89B9C9C}"/>
              </a:ext>
            </a:extLst>
          </p:cNvPr>
          <p:cNvSpPr>
            <a:spLocks noGrp="1"/>
          </p:cNvSpPr>
          <p:nvPr>
            <p:ph type="subTitle" idx="1"/>
          </p:nvPr>
        </p:nvSpPr>
        <p:spPr/>
        <p:txBody>
          <a:bodyPr/>
          <a:lstStyle/>
          <a:p>
            <a:r>
              <a:rPr lang="en-US" dirty="0"/>
              <a:t>CA PRAMOD KAPUR</a:t>
            </a:r>
          </a:p>
          <a:p>
            <a:r>
              <a:rPr lang="en-US" dirty="0">
                <a:hlinkClick r:id="rId2"/>
              </a:rPr>
              <a:t>pramodkkapur@gmail.com</a:t>
            </a:r>
            <a:endParaRPr lang="en-US" dirty="0"/>
          </a:p>
          <a:p>
            <a:r>
              <a:rPr lang="en-US" dirty="0"/>
              <a:t>9810730568</a:t>
            </a:r>
            <a:endParaRPr lang="en-IN" dirty="0"/>
          </a:p>
        </p:txBody>
      </p:sp>
    </p:spTree>
    <p:extLst>
      <p:ext uri="{BB962C8B-B14F-4D97-AF65-F5344CB8AC3E}">
        <p14:creationId xmlns:p14="http://schemas.microsoft.com/office/powerpoint/2010/main" val="19625184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CB7728-8396-64D2-1B5D-B77A3C53A277}"/>
              </a:ext>
            </a:extLst>
          </p:cNvPr>
          <p:cNvSpPr>
            <a:spLocks noGrp="1"/>
          </p:cNvSpPr>
          <p:nvPr>
            <p:ph type="title"/>
          </p:nvPr>
        </p:nvSpPr>
        <p:spPr/>
        <p:txBody>
          <a:bodyPr/>
          <a:lstStyle/>
          <a:p>
            <a:r>
              <a:rPr lang="en-US" b="0" i="0" dirty="0">
                <a:solidFill>
                  <a:srgbClr val="4D5156"/>
                </a:solidFill>
                <a:effectLst/>
                <a:latin typeface="Google Sans"/>
              </a:rPr>
              <a:t>How is an actuarial valuation done?</a:t>
            </a:r>
            <a:endParaRPr lang="en-IN" dirty="0"/>
          </a:p>
        </p:txBody>
      </p:sp>
      <p:graphicFrame>
        <p:nvGraphicFramePr>
          <p:cNvPr id="4" name="Content Placeholder 3">
            <a:extLst>
              <a:ext uri="{FF2B5EF4-FFF2-40B4-BE49-F238E27FC236}">
                <a16:creationId xmlns:a16="http://schemas.microsoft.com/office/drawing/2014/main" id="{9C175CC9-3A46-D943-249F-468BBAB67C44}"/>
              </a:ext>
            </a:extLst>
          </p:cNvPr>
          <p:cNvGraphicFramePr>
            <a:graphicFrameLocks noGrp="1"/>
          </p:cNvGraphicFramePr>
          <p:nvPr>
            <p:ph idx="1"/>
          </p:nvPr>
        </p:nvGraphicFramePr>
        <p:xfrm>
          <a:off x="1226820" y="2904014"/>
          <a:ext cx="9738360" cy="2194560"/>
        </p:xfrm>
        <a:graphic>
          <a:graphicData uri="http://schemas.openxmlformats.org/drawingml/2006/table">
            <a:tbl>
              <a:tblPr/>
              <a:tblGrid>
                <a:gridCol w="4869180">
                  <a:extLst>
                    <a:ext uri="{9D8B030D-6E8A-4147-A177-3AD203B41FA5}">
                      <a16:colId xmlns:a16="http://schemas.microsoft.com/office/drawing/2014/main" val="3147896299"/>
                    </a:ext>
                  </a:extLst>
                </a:gridCol>
                <a:gridCol w="4869180">
                  <a:extLst>
                    <a:ext uri="{9D8B030D-6E8A-4147-A177-3AD203B41FA5}">
                      <a16:colId xmlns:a16="http://schemas.microsoft.com/office/drawing/2014/main" val="4158515385"/>
                    </a:ext>
                  </a:extLst>
                </a:gridCol>
              </a:tblGrid>
              <a:tr h="0">
                <a:tc>
                  <a:txBody>
                    <a:bodyPr/>
                    <a:lstStyle/>
                    <a:p>
                      <a:pPr algn="l" fontAlgn="t" latinLnBrk="0"/>
                      <a:r>
                        <a:rPr lang="en-IN" b="0" i="0">
                          <a:solidFill>
                            <a:srgbClr val="2D2D2D"/>
                          </a:solidFill>
                          <a:effectLst/>
                          <a:latin typeface="PwC Helvetica Neue"/>
                        </a:rPr>
                        <a:t>Expected future salary</a:t>
                      </a:r>
                    </a:p>
                  </a:txBody>
                  <a:tcPr>
                    <a:lnL>
                      <a:noFill/>
                    </a:lnL>
                    <a:lnR>
                      <a:noFill/>
                    </a:lnR>
                    <a:lnT>
                      <a:noFill/>
                    </a:lnT>
                    <a:lnB>
                      <a:noFill/>
                    </a:lnB>
                  </a:tcPr>
                </a:tc>
                <a:tc>
                  <a:txBody>
                    <a:bodyPr/>
                    <a:lstStyle/>
                    <a:p>
                      <a:pPr algn="r" fontAlgn="t" latinLnBrk="0"/>
                      <a:r>
                        <a:rPr lang="en-IN" b="0" i="0">
                          <a:solidFill>
                            <a:srgbClr val="2D2D2D"/>
                          </a:solidFill>
                          <a:effectLst/>
                          <a:latin typeface="PwC Helvetica Neue"/>
                        </a:rPr>
                        <a:t>$75,000</a:t>
                      </a:r>
                    </a:p>
                  </a:txBody>
                  <a:tcPr>
                    <a:lnL>
                      <a:noFill/>
                    </a:lnL>
                    <a:lnR>
                      <a:noFill/>
                    </a:lnR>
                    <a:lnT>
                      <a:noFill/>
                    </a:lnT>
                    <a:lnB>
                      <a:noFill/>
                    </a:lnB>
                  </a:tcPr>
                </a:tc>
                <a:extLst>
                  <a:ext uri="{0D108BD9-81ED-4DB2-BD59-A6C34878D82A}">
                    <a16:rowId xmlns:a16="http://schemas.microsoft.com/office/drawing/2014/main" val="1648458875"/>
                  </a:ext>
                </a:extLst>
              </a:tr>
              <a:tr h="0">
                <a:tc>
                  <a:txBody>
                    <a:bodyPr/>
                    <a:lstStyle/>
                    <a:p>
                      <a:pPr algn="l" fontAlgn="t" latinLnBrk="0"/>
                      <a:r>
                        <a:rPr lang="en-IN" b="0" i="0">
                          <a:solidFill>
                            <a:srgbClr val="2D2D2D"/>
                          </a:solidFill>
                          <a:effectLst/>
                          <a:latin typeface="PwC Helvetica Neue"/>
                        </a:rPr>
                        <a:t>Benefit rate</a:t>
                      </a:r>
                    </a:p>
                  </a:txBody>
                  <a:tcPr>
                    <a:lnL>
                      <a:noFill/>
                    </a:lnL>
                    <a:lnR>
                      <a:noFill/>
                    </a:lnR>
                    <a:lnT>
                      <a:noFill/>
                    </a:lnT>
                    <a:lnB>
                      <a:noFill/>
                    </a:lnB>
                  </a:tcPr>
                </a:tc>
                <a:tc>
                  <a:txBody>
                    <a:bodyPr/>
                    <a:lstStyle/>
                    <a:p>
                      <a:pPr algn="r" fontAlgn="t" latinLnBrk="0"/>
                      <a:r>
                        <a:rPr lang="en-IN" b="0" i="0">
                          <a:solidFill>
                            <a:srgbClr val="2D2D2D"/>
                          </a:solidFill>
                          <a:effectLst/>
                          <a:latin typeface="PwC Helvetica Neue"/>
                        </a:rPr>
                        <a:t>x 1%</a:t>
                      </a:r>
                    </a:p>
                  </a:txBody>
                  <a:tcPr>
                    <a:lnL>
                      <a:noFill/>
                    </a:lnL>
                    <a:lnR>
                      <a:noFill/>
                    </a:lnR>
                    <a:lnT>
                      <a:noFill/>
                    </a:lnT>
                    <a:lnB>
                      <a:noFill/>
                    </a:lnB>
                  </a:tcPr>
                </a:tc>
                <a:extLst>
                  <a:ext uri="{0D108BD9-81ED-4DB2-BD59-A6C34878D82A}">
                    <a16:rowId xmlns:a16="http://schemas.microsoft.com/office/drawing/2014/main" val="200172066"/>
                  </a:ext>
                </a:extLst>
              </a:tr>
              <a:tr h="0">
                <a:tc>
                  <a:txBody>
                    <a:bodyPr/>
                    <a:lstStyle/>
                    <a:p>
                      <a:pPr algn="l" fontAlgn="t" latinLnBrk="0"/>
                      <a:r>
                        <a:rPr lang="en-US" b="0" i="0">
                          <a:solidFill>
                            <a:srgbClr val="2D2D2D"/>
                          </a:solidFill>
                          <a:effectLst/>
                          <a:latin typeface="PwC Helvetica Neue"/>
                        </a:rPr>
                        <a:t>Years of service rendered to date</a:t>
                      </a:r>
                    </a:p>
                  </a:txBody>
                  <a:tcPr>
                    <a:lnL>
                      <a:noFill/>
                    </a:lnL>
                    <a:lnR>
                      <a:noFill/>
                    </a:lnR>
                    <a:lnT>
                      <a:noFill/>
                    </a:lnT>
                    <a:lnB>
                      <a:noFill/>
                    </a:lnB>
                  </a:tcPr>
                </a:tc>
                <a:tc>
                  <a:txBody>
                    <a:bodyPr/>
                    <a:lstStyle/>
                    <a:p>
                      <a:pPr algn="r" fontAlgn="t" latinLnBrk="0"/>
                      <a:r>
                        <a:rPr lang="en-IN" b="0" i="0">
                          <a:solidFill>
                            <a:srgbClr val="2D2D2D"/>
                          </a:solidFill>
                          <a:effectLst/>
                          <a:latin typeface="PwC Helvetica Neue"/>
                        </a:rPr>
                        <a:t>x 20 yrs</a:t>
                      </a:r>
                    </a:p>
                  </a:txBody>
                  <a:tcPr>
                    <a:lnL>
                      <a:noFill/>
                    </a:lnL>
                    <a:lnR>
                      <a:noFill/>
                    </a:lnR>
                    <a:lnT>
                      <a:noFill/>
                    </a:lnT>
                    <a:lnB w="7620" cap="flat" cmpd="sng" algn="ctr">
                      <a:solidFill>
                        <a:srgbClr val="7D7D7D"/>
                      </a:solidFill>
                      <a:prstDash val="solid"/>
                      <a:round/>
                      <a:headEnd type="none" w="med" len="med"/>
                      <a:tailEnd type="none" w="med" len="med"/>
                    </a:lnB>
                  </a:tcPr>
                </a:tc>
                <a:extLst>
                  <a:ext uri="{0D108BD9-81ED-4DB2-BD59-A6C34878D82A}">
                    <a16:rowId xmlns:a16="http://schemas.microsoft.com/office/drawing/2014/main" val="1006243416"/>
                  </a:ext>
                </a:extLst>
              </a:tr>
              <a:tr h="0">
                <a:tc>
                  <a:txBody>
                    <a:bodyPr/>
                    <a:lstStyle/>
                    <a:p>
                      <a:pPr algn="l" fontAlgn="t" latinLnBrk="0"/>
                      <a:r>
                        <a:rPr lang="en-IN" b="0" i="0">
                          <a:solidFill>
                            <a:srgbClr val="2D2D2D"/>
                          </a:solidFill>
                          <a:effectLst/>
                          <a:latin typeface="PwC Helvetica Neue"/>
                        </a:rPr>
                        <a:t>Accumulated annual benefit</a:t>
                      </a:r>
                    </a:p>
                  </a:txBody>
                  <a:tcPr>
                    <a:lnL>
                      <a:noFill/>
                    </a:lnL>
                    <a:lnR>
                      <a:noFill/>
                    </a:lnR>
                    <a:lnT>
                      <a:noFill/>
                    </a:lnT>
                    <a:lnB>
                      <a:noFill/>
                    </a:lnB>
                  </a:tcPr>
                </a:tc>
                <a:tc>
                  <a:txBody>
                    <a:bodyPr/>
                    <a:lstStyle/>
                    <a:p>
                      <a:pPr algn="r" fontAlgn="t" latinLnBrk="0"/>
                      <a:r>
                        <a:rPr lang="en-IN" b="0" i="0">
                          <a:solidFill>
                            <a:srgbClr val="2D2D2D"/>
                          </a:solidFill>
                          <a:effectLst/>
                          <a:latin typeface="PwC Helvetica Neue"/>
                        </a:rPr>
                        <a:t>$15,000</a:t>
                      </a:r>
                    </a:p>
                  </a:txBody>
                  <a:tcPr>
                    <a:lnL>
                      <a:noFill/>
                    </a:lnL>
                    <a:lnR>
                      <a:noFill/>
                    </a:lnR>
                    <a:lnT w="7620" cap="flat" cmpd="sng" algn="ctr">
                      <a:solidFill>
                        <a:srgbClr val="7D7D7D"/>
                      </a:solidFill>
                      <a:prstDash val="solid"/>
                      <a:round/>
                      <a:headEnd type="none" w="med" len="med"/>
                      <a:tailEnd type="none" w="med" len="med"/>
                    </a:lnT>
                    <a:lnB>
                      <a:noFill/>
                    </a:lnB>
                  </a:tcPr>
                </a:tc>
                <a:extLst>
                  <a:ext uri="{0D108BD9-81ED-4DB2-BD59-A6C34878D82A}">
                    <a16:rowId xmlns:a16="http://schemas.microsoft.com/office/drawing/2014/main" val="128768365"/>
                  </a:ext>
                </a:extLst>
              </a:tr>
              <a:tr h="0">
                <a:tc>
                  <a:txBody>
                    <a:bodyPr/>
                    <a:lstStyle/>
                    <a:p>
                      <a:pPr algn="l" fontAlgn="t" latinLnBrk="0"/>
                      <a:r>
                        <a:rPr lang="en-IN" b="0" i="0">
                          <a:solidFill>
                            <a:srgbClr val="2D2D2D"/>
                          </a:solidFill>
                          <a:effectLst/>
                          <a:latin typeface="PwC Helvetica Neue"/>
                        </a:rPr>
                        <a:t>Life expectancy</a:t>
                      </a:r>
                    </a:p>
                  </a:txBody>
                  <a:tcPr>
                    <a:lnL>
                      <a:noFill/>
                    </a:lnL>
                    <a:lnR>
                      <a:noFill/>
                    </a:lnR>
                    <a:lnT>
                      <a:noFill/>
                    </a:lnT>
                    <a:lnB>
                      <a:noFill/>
                    </a:lnB>
                  </a:tcPr>
                </a:tc>
                <a:tc>
                  <a:txBody>
                    <a:bodyPr/>
                    <a:lstStyle/>
                    <a:p>
                      <a:pPr algn="r" fontAlgn="t" latinLnBrk="0"/>
                      <a:r>
                        <a:rPr lang="en-IN" b="0" i="0">
                          <a:solidFill>
                            <a:srgbClr val="2D2D2D"/>
                          </a:solidFill>
                          <a:effectLst/>
                          <a:latin typeface="PwC Helvetica Neue"/>
                        </a:rPr>
                        <a:t>x 15 yrs</a:t>
                      </a:r>
                    </a:p>
                  </a:txBody>
                  <a:tcPr>
                    <a:lnL>
                      <a:noFill/>
                    </a:lnL>
                    <a:lnR>
                      <a:noFill/>
                    </a:lnR>
                    <a:lnT>
                      <a:noFill/>
                    </a:lnT>
                    <a:lnB>
                      <a:noFill/>
                    </a:lnB>
                  </a:tcPr>
                </a:tc>
                <a:extLst>
                  <a:ext uri="{0D108BD9-81ED-4DB2-BD59-A6C34878D82A}">
                    <a16:rowId xmlns:a16="http://schemas.microsoft.com/office/drawing/2014/main" val="3275935105"/>
                  </a:ext>
                </a:extLst>
              </a:tr>
              <a:tr h="0">
                <a:tc>
                  <a:txBody>
                    <a:bodyPr/>
                    <a:lstStyle/>
                    <a:p>
                      <a:pPr algn="l" fontAlgn="t" latinLnBrk="0"/>
                      <a:r>
                        <a:rPr lang="en-IN" b="0" i="0">
                          <a:solidFill>
                            <a:srgbClr val="2D2D2D"/>
                          </a:solidFill>
                          <a:effectLst/>
                          <a:latin typeface="PwC Helvetica Neue"/>
                        </a:rPr>
                        <a:t>Gross projected benefit</a:t>
                      </a:r>
                    </a:p>
                  </a:txBody>
                  <a:tcPr>
                    <a:lnL>
                      <a:noFill/>
                    </a:lnL>
                    <a:lnR>
                      <a:noFill/>
                    </a:lnR>
                    <a:lnT>
                      <a:noFill/>
                    </a:lnT>
                    <a:lnB w="7620" cap="flat" cmpd="sng" algn="ctr">
                      <a:solidFill>
                        <a:srgbClr val="7D7D7D"/>
                      </a:solidFill>
                      <a:prstDash val="solid"/>
                      <a:round/>
                      <a:headEnd type="none" w="med" len="med"/>
                      <a:tailEnd type="none" w="med" len="med"/>
                    </a:lnB>
                  </a:tcPr>
                </a:tc>
                <a:tc>
                  <a:txBody>
                    <a:bodyPr/>
                    <a:lstStyle/>
                    <a:p>
                      <a:pPr algn="r" fontAlgn="t" latinLnBrk="0"/>
                      <a:r>
                        <a:rPr lang="en-IN" b="0" i="0" dirty="0">
                          <a:solidFill>
                            <a:srgbClr val="2D2D2D"/>
                          </a:solidFill>
                          <a:effectLst/>
                          <a:latin typeface="PwC Helvetica Neue"/>
                        </a:rPr>
                        <a:t>$225,000</a:t>
                      </a:r>
                    </a:p>
                  </a:txBody>
                  <a:tcPr>
                    <a:lnL>
                      <a:noFill/>
                    </a:lnL>
                    <a:lnR>
                      <a:noFill/>
                    </a:lnR>
                    <a:lnT>
                      <a:noFill/>
                    </a:lnT>
                    <a:lnB w="7620" cap="flat" cmpd="sng" algn="ctr">
                      <a:solidFill>
                        <a:srgbClr val="7D7D7D"/>
                      </a:solidFill>
                      <a:prstDash val="solid"/>
                      <a:round/>
                      <a:headEnd type="none" w="med" len="med"/>
                      <a:tailEnd type="none" w="med" len="med"/>
                    </a:lnB>
                  </a:tcPr>
                </a:tc>
                <a:extLst>
                  <a:ext uri="{0D108BD9-81ED-4DB2-BD59-A6C34878D82A}">
                    <a16:rowId xmlns:a16="http://schemas.microsoft.com/office/drawing/2014/main" val="2161110228"/>
                  </a:ext>
                </a:extLst>
              </a:tr>
            </a:tbl>
          </a:graphicData>
        </a:graphic>
      </p:graphicFrame>
      <p:sp>
        <p:nvSpPr>
          <p:cNvPr id="5" name="Rectangle 1">
            <a:extLst>
              <a:ext uri="{FF2B5EF4-FFF2-40B4-BE49-F238E27FC236}">
                <a16:creationId xmlns:a16="http://schemas.microsoft.com/office/drawing/2014/main" id="{39D02F17-517F-D280-9C8B-2B475FF3DA70}"/>
              </a:ext>
            </a:extLst>
          </p:cNvPr>
          <p:cNvSpPr>
            <a:spLocks noChangeArrowheads="1"/>
          </p:cNvSpPr>
          <p:nvPr/>
        </p:nvSpPr>
        <p:spPr bwMode="auto">
          <a:xfrm>
            <a:off x="0" y="-184666"/>
            <a:ext cx="184731" cy="36933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73491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F0F7D-6D88-A670-6423-69430EFA8060}"/>
              </a:ext>
            </a:extLst>
          </p:cNvPr>
          <p:cNvSpPr>
            <a:spLocks noGrp="1"/>
          </p:cNvSpPr>
          <p:nvPr>
            <p:ph type="title"/>
          </p:nvPr>
        </p:nvSpPr>
        <p:spPr/>
        <p:txBody>
          <a:bodyPr/>
          <a:lstStyle/>
          <a:p>
            <a:r>
              <a:rPr lang="en-US" b="0" i="0" dirty="0">
                <a:solidFill>
                  <a:srgbClr val="4D5156"/>
                </a:solidFill>
                <a:effectLst/>
                <a:latin typeface="Google Sans"/>
              </a:rPr>
              <a:t>How is an actuarial valuation done?</a:t>
            </a:r>
            <a:endParaRPr lang="en-IN" dirty="0"/>
          </a:p>
        </p:txBody>
      </p:sp>
      <p:sp>
        <p:nvSpPr>
          <p:cNvPr id="3" name="Content Placeholder 2">
            <a:extLst>
              <a:ext uri="{FF2B5EF4-FFF2-40B4-BE49-F238E27FC236}">
                <a16:creationId xmlns:a16="http://schemas.microsoft.com/office/drawing/2014/main" id="{F4CEEEC0-4480-34B5-D944-735AB398EEB5}"/>
              </a:ext>
            </a:extLst>
          </p:cNvPr>
          <p:cNvSpPr>
            <a:spLocks noGrp="1"/>
          </p:cNvSpPr>
          <p:nvPr>
            <p:ph idx="1"/>
          </p:nvPr>
        </p:nvSpPr>
        <p:spPr/>
        <p:txBody>
          <a:bodyPr/>
          <a:lstStyle/>
          <a:p>
            <a:r>
              <a:rPr lang="en-US" b="0" i="0" dirty="0">
                <a:solidFill>
                  <a:srgbClr val="2D2D2D"/>
                </a:solidFill>
                <a:effectLst/>
                <a:latin typeface="PwC Helvetica Neue"/>
              </a:rPr>
              <a:t>The projected benefit obligation would then be the actuarial present value of a $15,000 annuity payable for 15 years beginning in 10 years.</a:t>
            </a:r>
            <a:endParaRPr lang="en-IN" dirty="0"/>
          </a:p>
        </p:txBody>
      </p:sp>
    </p:spTree>
    <p:extLst>
      <p:ext uri="{BB962C8B-B14F-4D97-AF65-F5344CB8AC3E}">
        <p14:creationId xmlns:p14="http://schemas.microsoft.com/office/powerpoint/2010/main" val="30920833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AF3D55-1664-7665-CCFC-3FB3C28C18E0}"/>
              </a:ext>
            </a:extLst>
          </p:cNvPr>
          <p:cNvSpPr>
            <a:spLocks noGrp="1"/>
          </p:cNvSpPr>
          <p:nvPr>
            <p:ph type="title"/>
          </p:nvPr>
        </p:nvSpPr>
        <p:spPr/>
        <p:txBody>
          <a:bodyPr/>
          <a:lstStyle/>
          <a:p>
            <a:r>
              <a:rPr lang="en-IN" sz="4400" b="0" i="0" u="none" strike="noStrike" baseline="0" dirty="0">
                <a:solidFill>
                  <a:srgbClr val="292425"/>
                </a:solidFill>
                <a:latin typeface="TimesNewRoman"/>
              </a:rPr>
              <a:t>SHORT TERM EMPLOYEE BENEFITS</a:t>
            </a:r>
            <a:endParaRPr lang="en-IN" dirty="0"/>
          </a:p>
        </p:txBody>
      </p:sp>
      <p:sp>
        <p:nvSpPr>
          <p:cNvPr id="3" name="Content Placeholder 2">
            <a:extLst>
              <a:ext uri="{FF2B5EF4-FFF2-40B4-BE49-F238E27FC236}">
                <a16:creationId xmlns:a16="http://schemas.microsoft.com/office/drawing/2014/main" id="{C5B911A5-0EB1-75C7-FEAA-5170A393A057}"/>
              </a:ext>
            </a:extLst>
          </p:cNvPr>
          <p:cNvSpPr>
            <a:spLocks noGrp="1"/>
          </p:cNvSpPr>
          <p:nvPr>
            <p:ph idx="1"/>
          </p:nvPr>
        </p:nvSpPr>
        <p:spPr/>
        <p:txBody>
          <a:bodyPr>
            <a:normAutofit/>
          </a:bodyPr>
          <a:lstStyle/>
          <a:p>
            <a:pPr algn="l"/>
            <a:r>
              <a:rPr lang="en-US" sz="3200" b="0" i="0" u="none" strike="noStrike" baseline="0" dirty="0">
                <a:solidFill>
                  <a:srgbClr val="292425"/>
                </a:solidFill>
                <a:latin typeface="TimesNewRoman"/>
              </a:rPr>
              <a:t>(a) short-term employee benefits, such as wages, salaries and social security contributions (e.g., contribution to an insurance company by an employer to pay for medical care of its employees), paid annual leave, profit-sharing and bonuses (if payable within twelve months of the end of the period) and nonmonetary benefits (such as medical care, housing, cars and free or </a:t>
            </a:r>
            <a:r>
              <a:rPr lang="en-US" sz="3200" b="0" i="0" u="none" strike="noStrike" baseline="0" dirty="0" err="1">
                <a:solidFill>
                  <a:srgbClr val="292425"/>
                </a:solidFill>
                <a:latin typeface="TimesNewRoman"/>
              </a:rPr>
              <a:t>subsidised</a:t>
            </a:r>
            <a:r>
              <a:rPr lang="en-US" sz="3200" b="0" i="0" u="none" strike="noStrike" baseline="0" dirty="0">
                <a:solidFill>
                  <a:srgbClr val="292425"/>
                </a:solidFill>
                <a:latin typeface="TimesNewRoman"/>
              </a:rPr>
              <a:t> goods or services) for current employees;</a:t>
            </a:r>
          </a:p>
        </p:txBody>
      </p:sp>
    </p:spTree>
    <p:extLst>
      <p:ext uri="{BB962C8B-B14F-4D97-AF65-F5344CB8AC3E}">
        <p14:creationId xmlns:p14="http://schemas.microsoft.com/office/powerpoint/2010/main" val="29668035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13F431-CA03-0915-2A50-964336AFFE6B}"/>
              </a:ext>
            </a:extLst>
          </p:cNvPr>
          <p:cNvSpPr>
            <a:spLocks noGrp="1"/>
          </p:cNvSpPr>
          <p:nvPr>
            <p:ph type="title"/>
          </p:nvPr>
        </p:nvSpPr>
        <p:spPr/>
        <p:txBody>
          <a:bodyPr/>
          <a:lstStyle/>
          <a:p>
            <a:r>
              <a:rPr lang="en-IN" sz="4400" b="0" i="0" u="none" strike="noStrike" baseline="0" dirty="0">
                <a:solidFill>
                  <a:srgbClr val="292425"/>
                </a:solidFill>
                <a:latin typeface="TimesNewRoman"/>
              </a:rPr>
              <a:t>LONG TERM Employee benefits</a:t>
            </a:r>
            <a:endParaRPr lang="en-IN" dirty="0"/>
          </a:p>
        </p:txBody>
      </p:sp>
      <p:sp>
        <p:nvSpPr>
          <p:cNvPr id="3" name="Content Placeholder 2">
            <a:extLst>
              <a:ext uri="{FF2B5EF4-FFF2-40B4-BE49-F238E27FC236}">
                <a16:creationId xmlns:a16="http://schemas.microsoft.com/office/drawing/2014/main" id="{09680401-457E-9F10-937B-4F046DE4E76C}"/>
              </a:ext>
            </a:extLst>
          </p:cNvPr>
          <p:cNvSpPr>
            <a:spLocks noGrp="1"/>
          </p:cNvSpPr>
          <p:nvPr>
            <p:ph idx="1"/>
          </p:nvPr>
        </p:nvSpPr>
        <p:spPr/>
        <p:txBody>
          <a:bodyPr>
            <a:normAutofit/>
          </a:bodyPr>
          <a:lstStyle/>
          <a:p>
            <a:pPr marL="0" indent="0" algn="l">
              <a:buNone/>
            </a:pPr>
            <a:r>
              <a:rPr lang="en-US" sz="2800" b="0" i="0" u="none" strike="noStrike" baseline="0" dirty="0">
                <a:solidFill>
                  <a:srgbClr val="292425"/>
                </a:solidFill>
                <a:latin typeface="TimesNewRoman"/>
              </a:rPr>
              <a:t>(b) post-employment benefits such as gratuity, pension, other retirement benefits, post-employment life insurance and postemployment </a:t>
            </a:r>
            <a:r>
              <a:rPr lang="en-IN" sz="2800" b="0" i="0" u="none" strike="noStrike" baseline="0" dirty="0">
                <a:solidFill>
                  <a:srgbClr val="292425"/>
                </a:solidFill>
                <a:latin typeface="TimesNewRoman"/>
              </a:rPr>
              <a:t>medical care;</a:t>
            </a:r>
          </a:p>
          <a:p>
            <a:pPr marL="0" indent="0" algn="l">
              <a:buNone/>
            </a:pPr>
            <a:r>
              <a:rPr lang="en-US" sz="2800" b="0" i="0" u="none" strike="noStrike" baseline="0" dirty="0">
                <a:solidFill>
                  <a:srgbClr val="292425"/>
                </a:solidFill>
                <a:latin typeface="TimesNewRoman"/>
              </a:rPr>
              <a:t>(c) other long-term employee benefits, including long-service leave or sabbatical leave, jubilee or other long-service benefits, long term</a:t>
            </a:r>
            <a:r>
              <a:rPr lang="en-US" dirty="0">
                <a:solidFill>
                  <a:srgbClr val="292425"/>
                </a:solidFill>
                <a:latin typeface="TimesNewRoman"/>
              </a:rPr>
              <a:t> </a:t>
            </a:r>
            <a:r>
              <a:rPr lang="en-US" sz="2800" b="0" i="0" u="none" strike="noStrike" baseline="0" dirty="0">
                <a:solidFill>
                  <a:srgbClr val="292425"/>
                </a:solidFill>
                <a:latin typeface="TimesNewRoman"/>
              </a:rPr>
              <a:t>disability benefits and, if they are not payable wholly within twelve months after the end of the period, profit-sharing, bonuses </a:t>
            </a:r>
            <a:r>
              <a:rPr lang="en-IN" sz="2800" b="0" i="0" u="none" strike="noStrike" baseline="0" dirty="0">
                <a:solidFill>
                  <a:srgbClr val="292425"/>
                </a:solidFill>
                <a:latin typeface="TimesNewRoman"/>
              </a:rPr>
              <a:t>and deferred compensation; and</a:t>
            </a:r>
          </a:p>
          <a:p>
            <a:pPr marL="0" indent="0" algn="l">
              <a:buNone/>
            </a:pPr>
            <a:r>
              <a:rPr lang="en-IN" sz="2800" b="0" i="0" u="none" strike="noStrike" baseline="0" dirty="0">
                <a:solidFill>
                  <a:srgbClr val="292425"/>
                </a:solidFill>
                <a:latin typeface="TimesNewRoman"/>
              </a:rPr>
              <a:t>(d) termination benefits.</a:t>
            </a:r>
            <a:endParaRPr lang="en-IN" dirty="0"/>
          </a:p>
          <a:p>
            <a:endParaRPr lang="en-IN" dirty="0"/>
          </a:p>
        </p:txBody>
      </p:sp>
    </p:spTree>
    <p:extLst>
      <p:ext uri="{BB962C8B-B14F-4D97-AF65-F5344CB8AC3E}">
        <p14:creationId xmlns:p14="http://schemas.microsoft.com/office/powerpoint/2010/main" val="30173735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C824C9-05FC-9687-F7D0-E33E5412ADE5}"/>
              </a:ext>
            </a:extLst>
          </p:cNvPr>
          <p:cNvSpPr>
            <a:spLocks noGrp="1"/>
          </p:cNvSpPr>
          <p:nvPr>
            <p:ph type="title"/>
          </p:nvPr>
        </p:nvSpPr>
        <p:spPr/>
        <p:txBody>
          <a:bodyPr/>
          <a:lstStyle/>
          <a:p>
            <a:r>
              <a:rPr lang="en-US" dirty="0">
                <a:solidFill>
                  <a:srgbClr val="292425"/>
                </a:solidFill>
                <a:latin typeface="TimesNewRoman"/>
              </a:rPr>
              <a:t>B</a:t>
            </a:r>
            <a:r>
              <a:rPr lang="en-IN" dirty="0">
                <a:solidFill>
                  <a:srgbClr val="292425"/>
                </a:solidFill>
                <a:latin typeface="TimesNewRoman"/>
              </a:rPr>
              <a:t>ENEFITS PROVIDED TO WHOM</a:t>
            </a:r>
            <a:endParaRPr lang="en-IN" dirty="0"/>
          </a:p>
        </p:txBody>
      </p:sp>
      <p:sp>
        <p:nvSpPr>
          <p:cNvPr id="3" name="Content Placeholder 2">
            <a:extLst>
              <a:ext uri="{FF2B5EF4-FFF2-40B4-BE49-F238E27FC236}">
                <a16:creationId xmlns:a16="http://schemas.microsoft.com/office/drawing/2014/main" id="{36520406-0EFE-AF44-7A47-EBBC56DA3F40}"/>
              </a:ext>
            </a:extLst>
          </p:cNvPr>
          <p:cNvSpPr>
            <a:spLocks noGrp="1"/>
          </p:cNvSpPr>
          <p:nvPr>
            <p:ph idx="1"/>
          </p:nvPr>
        </p:nvSpPr>
        <p:spPr/>
        <p:txBody>
          <a:bodyPr>
            <a:normAutofit/>
          </a:bodyPr>
          <a:lstStyle/>
          <a:p>
            <a:pPr algn="l"/>
            <a:r>
              <a:rPr lang="en-US" b="0" i="0" u="none" strike="noStrike" baseline="0" dirty="0">
                <a:solidFill>
                  <a:srgbClr val="292425"/>
                </a:solidFill>
                <a:latin typeface="TimesNewRoman"/>
              </a:rPr>
              <a:t>Employee benefits include benefits provided to either employees or their spouses, children or other </a:t>
            </a:r>
            <a:r>
              <a:rPr lang="en-US" b="0" i="0" u="none" strike="noStrike" baseline="0" dirty="0" err="1">
                <a:solidFill>
                  <a:srgbClr val="292425"/>
                </a:solidFill>
                <a:latin typeface="TimesNewRoman"/>
              </a:rPr>
              <a:t>dependants</a:t>
            </a:r>
            <a:r>
              <a:rPr lang="en-US" b="0" i="0" u="none" strike="noStrike" baseline="0" dirty="0">
                <a:solidFill>
                  <a:srgbClr val="292425"/>
                </a:solidFill>
                <a:latin typeface="TimesNewRoman"/>
              </a:rPr>
              <a:t> and may be settled by payments (</a:t>
            </a:r>
            <a:r>
              <a:rPr lang="en-US" b="0" i="0" u="sng" strike="noStrike" baseline="0" dirty="0">
                <a:solidFill>
                  <a:srgbClr val="292425"/>
                </a:solidFill>
                <a:latin typeface="TimesNewRoman"/>
              </a:rPr>
              <a:t>or the provision of goods or services</a:t>
            </a:r>
            <a:r>
              <a:rPr lang="en-US" b="0" i="0" u="none" strike="noStrike" baseline="0" dirty="0">
                <a:solidFill>
                  <a:srgbClr val="292425"/>
                </a:solidFill>
                <a:latin typeface="TimesNewRoman"/>
              </a:rPr>
              <a:t>) made either:</a:t>
            </a:r>
          </a:p>
          <a:p>
            <a:pPr algn="l"/>
            <a:r>
              <a:rPr lang="en-US" b="0" i="0" u="none" strike="noStrike" baseline="0" dirty="0">
                <a:solidFill>
                  <a:srgbClr val="292425"/>
                </a:solidFill>
                <a:latin typeface="TimesNewRoman"/>
              </a:rPr>
              <a:t>(a) directly to the employees, to their spouses, children or other </a:t>
            </a:r>
            <a:r>
              <a:rPr lang="en-US" b="0" i="0" u="none" strike="noStrike" baseline="0" dirty="0" err="1">
                <a:solidFill>
                  <a:srgbClr val="292425"/>
                </a:solidFill>
                <a:latin typeface="TimesNewRoman"/>
              </a:rPr>
              <a:t>dependants</a:t>
            </a:r>
            <a:r>
              <a:rPr lang="en-US" b="0" i="0" u="none" strike="noStrike" baseline="0" dirty="0">
                <a:solidFill>
                  <a:srgbClr val="292425"/>
                </a:solidFill>
                <a:latin typeface="TimesNewRoman"/>
              </a:rPr>
              <a:t>, or to their legal heirs or nominees; or</a:t>
            </a:r>
          </a:p>
          <a:p>
            <a:pPr algn="l"/>
            <a:r>
              <a:rPr lang="en-US" b="0" i="0" u="none" strike="noStrike" baseline="0" dirty="0">
                <a:solidFill>
                  <a:srgbClr val="292425"/>
                </a:solidFill>
                <a:latin typeface="TimesNewRoman"/>
              </a:rPr>
              <a:t>(b) to others, </a:t>
            </a:r>
            <a:r>
              <a:rPr lang="en-US" b="0" i="0" u="sng" strike="noStrike" baseline="0" dirty="0">
                <a:solidFill>
                  <a:srgbClr val="292425"/>
                </a:solidFill>
                <a:latin typeface="TimesNewRoman"/>
              </a:rPr>
              <a:t>such as trusts, insurance companies</a:t>
            </a:r>
            <a:r>
              <a:rPr lang="en-US" b="0" i="0" u="none" strike="noStrike" baseline="0" dirty="0">
                <a:solidFill>
                  <a:srgbClr val="292425"/>
                </a:solidFill>
                <a:latin typeface="TimesNewRoman"/>
              </a:rPr>
              <a:t>.</a:t>
            </a:r>
            <a:endParaRPr lang="en-IN" dirty="0"/>
          </a:p>
        </p:txBody>
      </p:sp>
    </p:spTree>
    <p:extLst>
      <p:ext uri="{BB962C8B-B14F-4D97-AF65-F5344CB8AC3E}">
        <p14:creationId xmlns:p14="http://schemas.microsoft.com/office/powerpoint/2010/main" val="19913907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1E1F75-6E59-DF3E-59D1-6527254865A3}"/>
              </a:ext>
            </a:extLst>
          </p:cNvPr>
          <p:cNvSpPr>
            <a:spLocks noGrp="1"/>
          </p:cNvSpPr>
          <p:nvPr>
            <p:ph type="title"/>
          </p:nvPr>
        </p:nvSpPr>
        <p:spPr/>
        <p:txBody>
          <a:bodyPr>
            <a:normAutofit/>
          </a:bodyPr>
          <a:lstStyle/>
          <a:p>
            <a:r>
              <a:rPr lang="en-IN" sz="3600" b="1" i="0" u="none" strike="noStrike" baseline="0" dirty="0">
                <a:solidFill>
                  <a:srgbClr val="292425"/>
                </a:solidFill>
                <a:latin typeface="TimesNewRoman,Bold"/>
              </a:rPr>
              <a:t>WHAT ARE EMPLYEE BENEFITS</a:t>
            </a:r>
            <a:endParaRPr lang="en-IN" sz="3600" dirty="0"/>
          </a:p>
        </p:txBody>
      </p:sp>
      <p:sp>
        <p:nvSpPr>
          <p:cNvPr id="3" name="Content Placeholder 2">
            <a:extLst>
              <a:ext uri="{FF2B5EF4-FFF2-40B4-BE49-F238E27FC236}">
                <a16:creationId xmlns:a16="http://schemas.microsoft.com/office/drawing/2014/main" id="{6816997A-F3A8-DD49-B916-96944E666BA8}"/>
              </a:ext>
            </a:extLst>
          </p:cNvPr>
          <p:cNvSpPr>
            <a:spLocks noGrp="1"/>
          </p:cNvSpPr>
          <p:nvPr>
            <p:ph idx="1"/>
          </p:nvPr>
        </p:nvSpPr>
        <p:spPr/>
        <p:txBody>
          <a:bodyPr>
            <a:normAutofit/>
          </a:bodyPr>
          <a:lstStyle/>
          <a:p>
            <a:pPr algn="l"/>
            <a:r>
              <a:rPr lang="en-US" sz="2400" b="1" i="1" u="none" strike="noStrike" baseline="0" dirty="0">
                <a:solidFill>
                  <a:srgbClr val="292425"/>
                </a:solidFill>
                <a:latin typeface="TimesNewRoman,BoldItalic"/>
              </a:rPr>
              <a:t>Employee benefits are all forms of consideration given by an enterprise in exchange for service rendered by employees.</a:t>
            </a:r>
          </a:p>
          <a:p>
            <a:pPr algn="l"/>
            <a:r>
              <a:rPr lang="en-US" sz="2400" b="1" i="1" u="none" strike="noStrike" baseline="0" dirty="0">
                <a:solidFill>
                  <a:srgbClr val="292425"/>
                </a:solidFill>
                <a:latin typeface="TimesNewRoman,BoldItalic"/>
              </a:rPr>
              <a:t>Short-term employee benefits are employee benefits (other than termination benefits) which fall due wholly within twelve months after the end of the period in which the employees render the </a:t>
            </a:r>
            <a:r>
              <a:rPr lang="en-IN" sz="2400" b="1" i="1" u="none" strike="noStrike" baseline="0" dirty="0">
                <a:solidFill>
                  <a:srgbClr val="292425"/>
                </a:solidFill>
                <a:latin typeface="TimesNewRoman,BoldItalic"/>
              </a:rPr>
              <a:t>related service.</a:t>
            </a:r>
          </a:p>
          <a:p>
            <a:pPr algn="l"/>
            <a:r>
              <a:rPr lang="en-US" sz="2400" b="1" i="1" u="none" strike="noStrike" baseline="0" dirty="0">
                <a:solidFill>
                  <a:srgbClr val="292425"/>
                </a:solidFill>
                <a:latin typeface="TimesNewRoman,BoldItalic"/>
              </a:rPr>
              <a:t>Post-employment benefits are employee benefits (other than termination benefits) which are payable after the completion of </a:t>
            </a:r>
            <a:r>
              <a:rPr lang="en-IN" sz="2400" b="1" i="1" u="none" strike="noStrike" baseline="0" dirty="0">
                <a:solidFill>
                  <a:srgbClr val="292425"/>
                </a:solidFill>
                <a:latin typeface="TimesNewRoman,BoldItalic"/>
              </a:rPr>
              <a:t>employment.</a:t>
            </a:r>
          </a:p>
          <a:p>
            <a:pPr algn="l"/>
            <a:r>
              <a:rPr lang="en-US" sz="2400" b="1" i="1" u="none" strike="noStrike" baseline="0" dirty="0">
                <a:solidFill>
                  <a:srgbClr val="292425"/>
                </a:solidFill>
                <a:latin typeface="TimesNewRoman,BoldItalic"/>
              </a:rPr>
              <a:t>Post-employment benefit plans are formal or informal arrangements under which an enterprise provides postemployment benefits for one or more employees.</a:t>
            </a:r>
            <a:endParaRPr lang="en-IN" sz="2400" dirty="0"/>
          </a:p>
        </p:txBody>
      </p:sp>
    </p:spTree>
    <p:extLst>
      <p:ext uri="{BB962C8B-B14F-4D97-AF65-F5344CB8AC3E}">
        <p14:creationId xmlns:p14="http://schemas.microsoft.com/office/powerpoint/2010/main" val="35434593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764786-FC6C-4F5E-A605-10BADBE8CF61}"/>
              </a:ext>
            </a:extLst>
          </p:cNvPr>
          <p:cNvSpPr>
            <a:spLocks noGrp="1"/>
          </p:cNvSpPr>
          <p:nvPr>
            <p:ph type="title"/>
          </p:nvPr>
        </p:nvSpPr>
        <p:spPr/>
        <p:txBody>
          <a:bodyPr/>
          <a:lstStyle/>
          <a:p>
            <a:r>
              <a:rPr lang="en-IN" sz="4400" b="1" i="0" u="none" strike="noStrike" baseline="0" dirty="0">
                <a:solidFill>
                  <a:srgbClr val="292425"/>
                </a:solidFill>
                <a:latin typeface="TimesNewRoman,Bold"/>
              </a:rPr>
              <a:t>DEFINED CONTRIBUTION </a:t>
            </a:r>
            <a:r>
              <a:rPr lang="en-IN" b="1" dirty="0">
                <a:solidFill>
                  <a:srgbClr val="292425"/>
                </a:solidFill>
                <a:latin typeface="TimesNewRoman,Bold"/>
              </a:rPr>
              <a:t>PLANS</a:t>
            </a:r>
            <a:endParaRPr lang="en-IN" dirty="0"/>
          </a:p>
        </p:txBody>
      </p:sp>
      <p:sp>
        <p:nvSpPr>
          <p:cNvPr id="3" name="Content Placeholder 2">
            <a:extLst>
              <a:ext uri="{FF2B5EF4-FFF2-40B4-BE49-F238E27FC236}">
                <a16:creationId xmlns:a16="http://schemas.microsoft.com/office/drawing/2014/main" id="{3F19DA7C-031F-7FC8-CBB4-A70F0B303995}"/>
              </a:ext>
            </a:extLst>
          </p:cNvPr>
          <p:cNvSpPr>
            <a:spLocks noGrp="1"/>
          </p:cNvSpPr>
          <p:nvPr>
            <p:ph idx="1"/>
          </p:nvPr>
        </p:nvSpPr>
        <p:spPr/>
        <p:txBody>
          <a:bodyPr>
            <a:normAutofit/>
          </a:bodyPr>
          <a:lstStyle/>
          <a:p>
            <a:pPr algn="l"/>
            <a:r>
              <a:rPr lang="en-US" sz="3200" b="1" i="1" u="sng" strike="noStrike" baseline="0" dirty="0">
                <a:solidFill>
                  <a:srgbClr val="292425"/>
                </a:solidFill>
                <a:latin typeface="TimesNewRoman,BoldItalic"/>
              </a:rPr>
              <a:t>Defined contribution </a:t>
            </a:r>
            <a:r>
              <a:rPr lang="en-US" sz="3200" b="1" i="1" u="none" strike="noStrike" baseline="0" dirty="0">
                <a:solidFill>
                  <a:srgbClr val="292425"/>
                </a:solidFill>
                <a:latin typeface="TimesNewRoman,BoldItalic"/>
              </a:rPr>
              <a:t>plans are post-employment benefit plans under which an enterprise pays fixed contributions into a separate entity (a fund) and will have no obligation to pay further contributions if the fund does not hold sufficient assets to pay all employee benefits relating to employee service in the current and </a:t>
            </a:r>
            <a:r>
              <a:rPr lang="en-IN" sz="3200" b="1" i="1" u="none" strike="noStrike" baseline="0" dirty="0">
                <a:solidFill>
                  <a:srgbClr val="292425"/>
                </a:solidFill>
                <a:latin typeface="TimesNewRoman,BoldItalic"/>
              </a:rPr>
              <a:t>prior periods.</a:t>
            </a:r>
          </a:p>
        </p:txBody>
      </p:sp>
    </p:spTree>
    <p:extLst>
      <p:ext uri="{BB962C8B-B14F-4D97-AF65-F5344CB8AC3E}">
        <p14:creationId xmlns:p14="http://schemas.microsoft.com/office/powerpoint/2010/main" val="2913618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79548-7ACC-3755-4732-402D4FCFE99D}"/>
              </a:ext>
            </a:extLst>
          </p:cNvPr>
          <p:cNvSpPr>
            <a:spLocks noGrp="1"/>
          </p:cNvSpPr>
          <p:nvPr>
            <p:ph type="title"/>
          </p:nvPr>
        </p:nvSpPr>
        <p:spPr/>
        <p:txBody>
          <a:bodyPr/>
          <a:lstStyle/>
          <a:p>
            <a:r>
              <a:rPr lang="en-US" dirty="0"/>
              <a:t>DEFINED BENEFIT PLANS</a:t>
            </a:r>
            <a:endParaRPr lang="en-IN" dirty="0"/>
          </a:p>
        </p:txBody>
      </p:sp>
      <p:sp>
        <p:nvSpPr>
          <p:cNvPr id="3" name="Content Placeholder 2">
            <a:extLst>
              <a:ext uri="{FF2B5EF4-FFF2-40B4-BE49-F238E27FC236}">
                <a16:creationId xmlns:a16="http://schemas.microsoft.com/office/drawing/2014/main" id="{5412161F-7F5B-6862-B5C5-329EE5813DBA}"/>
              </a:ext>
            </a:extLst>
          </p:cNvPr>
          <p:cNvSpPr>
            <a:spLocks noGrp="1"/>
          </p:cNvSpPr>
          <p:nvPr>
            <p:ph idx="1"/>
          </p:nvPr>
        </p:nvSpPr>
        <p:spPr/>
        <p:txBody>
          <a:bodyPr/>
          <a:lstStyle/>
          <a:p>
            <a:r>
              <a:rPr lang="en-US" sz="3200" b="1" i="1" u="sng" strike="noStrike" baseline="0" dirty="0">
                <a:solidFill>
                  <a:srgbClr val="292425"/>
                </a:solidFill>
                <a:latin typeface="TimesNewRoman,BoldItalic"/>
              </a:rPr>
              <a:t>Defined benefit plans </a:t>
            </a:r>
            <a:r>
              <a:rPr lang="en-US" sz="3200" b="1" i="1" u="none" strike="noStrike" baseline="0" dirty="0">
                <a:solidFill>
                  <a:srgbClr val="292425"/>
                </a:solidFill>
                <a:latin typeface="TimesNewRoman,BoldItalic"/>
              </a:rPr>
              <a:t>are post-employment benefit plans other </a:t>
            </a:r>
            <a:r>
              <a:rPr lang="en-IN" sz="3200" b="1" i="1" u="none" strike="noStrike" baseline="0" dirty="0">
                <a:solidFill>
                  <a:srgbClr val="292425"/>
                </a:solidFill>
                <a:latin typeface="TimesNewRoman,BoldItalic"/>
              </a:rPr>
              <a:t>than defined contribution plans.</a:t>
            </a:r>
          </a:p>
          <a:p>
            <a:endParaRPr lang="en-IN" dirty="0"/>
          </a:p>
        </p:txBody>
      </p:sp>
    </p:spTree>
    <p:extLst>
      <p:ext uri="{BB962C8B-B14F-4D97-AF65-F5344CB8AC3E}">
        <p14:creationId xmlns:p14="http://schemas.microsoft.com/office/powerpoint/2010/main" val="32644354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8BAF68-4767-5978-9E87-20462EF54552}"/>
              </a:ext>
            </a:extLst>
          </p:cNvPr>
          <p:cNvSpPr>
            <a:spLocks noGrp="1"/>
          </p:cNvSpPr>
          <p:nvPr>
            <p:ph type="title"/>
          </p:nvPr>
        </p:nvSpPr>
        <p:spPr/>
        <p:txBody>
          <a:bodyPr/>
          <a:lstStyle/>
          <a:p>
            <a:r>
              <a:rPr lang="en-US" dirty="0"/>
              <a:t>MULTIPLE EMPLOYER PLANS</a:t>
            </a:r>
            <a:endParaRPr lang="en-IN" dirty="0"/>
          </a:p>
        </p:txBody>
      </p:sp>
      <p:sp>
        <p:nvSpPr>
          <p:cNvPr id="3" name="Content Placeholder 2">
            <a:extLst>
              <a:ext uri="{FF2B5EF4-FFF2-40B4-BE49-F238E27FC236}">
                <a16:creationId xmlns:a16="http://schemas.microsoft.com/office/drawing/2014/main" id="{C1719AB6-369A-43A7-9B1E-F34B59A41308}"/>
              </a:ext>
            </a:extLst>
          </p:cNvPr>
          <p:cNvSpPr>
            <a:spLocks noGrp="1"/>
          </p:cNvSpPr>
          <p:nvPr>
            <p:ph idx="1"/>
          </p:nvPr>
        </p:nvSpPr>
        <p:spPr/>
        <p:txBody>
          <a:bodyPr/>
          <a:lstStyle/>
          <a:p>
            <a:pPr algn="l"/>
            <a:r>
              <a:rPr lang="en-US" sz="2800" b="1" i="1" u="none" strike="noStrike" baseline="0" dirty="0">
                <a:solidFill>
                  <a:srgbClr val="292425"/>
                </a:solidFill>
                <a:latin typeface="TimesNewRoman,BoldItalic"/>
              </a:rPr>
              <a:t>Multi-employer plans are defined contribution plans (other than state plans) or defined benefit plans (other than state plans) that:</a:t>
            </a:r>
          </a:p>
          <a:p>
            <a:pPr algn="l"/>
            <a:r>
              <a:rPr lang="en-US" sz="2800" b="1" i="1" u="none" strike="noStrike" baseline="0" dirty="0">
                <a:solidFill>
                  <a:srgbClr val="292425"/>
                </a:solidFill>
                <a:latin typeface="TimesNewRoman,BoldItalic"/>
              </a:rPr>
              <a:t>(a) pool the assets contributed by various enterprises that are not under common control; and</a:t>
            </a:r>
          </a:p>
          <a:p>
            <a:pPr algn="l"/>
            <a:r>
              <a:rPr lang="en-US" sz="2800" b="1" i="1" u="none" strike="noStrike" baseline="0" dirty="0">
                <a:solidFill>
                  <a:srgbClr val="292425"/>
                </a:solidFill>
                <a:latin typeface="TimesNewRoman,BoldItalic"/>
              </a:rPr>
              <a:t>(b) use those assets to provide benefits to employees of more than one enterprise, on the basis that contribution and benefit levels are determined without regard to the identity of the enterprise that employs the employees concerned.</a:t>
            </a:r>
            <a:endParaRPr lang="en-IN"/>
          </a:p>
          <a:p>
            <a:endParaRPr lang="en-IN"/>
          </a:p>
        </p:txBody>
      </p:sp>
    </p:spTree>
    <p:extLst>
      <p:ext uri="{BB962C8B-B14F-4D97-AF65-F5344CB8AC3E}">
        <p14:creationId xmlns:p14="http://schemas.microsoft.com/office/powerpoint/2010/main" val="140676038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3DE966-AFAB-D738-91C7-EA1726F1FBF9}"/>
              </a:ext>
            </a:extLst>
          </p:cNvPr>
          <p:cNvSpPr>
            <a:spLocks noGrp="1"/>
          </p:cNvSpPr>
          <p:nvPr>
            <p:ph type="title"/>
          </p:nvPr>
        </p:nvSpPr>
        <p:spPr/>
        <p:txBody>
          <a:bodyPr/>
          <a:lstStyle/>
          <a:p>
            <a:r>
              <a:rPr lang="en-IN" sz="4400" b="1" i="0" u="none" strike="noStrike" baseline="0" dirty="0">
                <a:solidFill>
                  <a:srgbClr val="292425"/>
                </a:solidFill>
                <a:latin typeface="TimesNewRoman,Bold"/>
              </a:rPr>
              <a:t>LONG TERM BENEFITS OTHER THAN POST EMPLOYMENT</a:t>
            </a:r>
            <a:endParaRPr lang="en-IN" dirty="0"/>
          </a:p>
        </p:txBody>
      </p:sp>
      <p:sp>
        <p:nvSpPr>
          <p:cNvPr id="3" name="Content Placeholder 2">
            <a:extLst>
              <a:ext uri="{FF2B5EF4-FFF2-40B4-BE49-F238E27FC236}">
                <a16:creationId xmlns:a16="http://schemas.microsoft.com/office/drawing/2014/main" id="{6B3F6718-38AE-0BD6-80E6-D74555ED14FF}"/>
              </a:ext>
            </a:extLst>
          </p:cNvPr>
          <p:cNvSpPr>
            <a:spLocks noGrp="1"/>
          </p:cNvSpPr>
          <p:nvPr>
            <p:ph idx="1"/>
          </p:nvPr>
        </p:nvSpPr>
        <p:spPr/>
        <p:txBody>
          <a:bodyPr/>
          <a:lstStyle/>
          <a:p>
            <a:pPr algn="l"/>
            <a:r>
              <a:rPr lang="en-US" sz="1800" b="1" i="1" u="none" strike="noStrike" baseline="0" dirty="0">
                <a:solidFill>
                  <a:srgbClr val="292425"/>
                </a:solidFill>
                <a:latin typeface="TimesNewRoman,BoldItalic"/>
              </a:rPr>
              <a:t>Other long-term employee benefits are employee benefits (other than post-employment benefits and termination benefits) which do not fall due wholly within twelve months after the end of the period in which the employees render the related service.</a:t>
            </a:r>
          </a:p>
          <a:p>
            <a:pPr algn="l"/>
            <a:r>
              <a:rPr lang="en-US" sz="1800" b="1" i="1" u="none" strike="noStrike" baseline="0" dirty="0">
                <a:solidFill>
                  <a:srgbClr val="292425"/>
                </a:solidFill>
                <a:latin typeface="TimesNewRoman,BoldItalic"/>
              </a:rPr>
              <a:t>Termination benefits are employee benefits payable as a result </a:t>
            </a:r>
            <a:r>
              <a:rPr lang="en-IN" sz="1800" b="1" i="1" u="none" strike="noStrike" baseline="0" dirty="0">
                <a:solidFill>
                  <a:srgbClr val="292425"/>
                </a:solidFill>
                <a:latin typeface="TimesNewRoman,BoldItalic"/>
              </a:rPr>
              <a:t>of either:</a:t>
            </a:r>
          </a:p>
          <a:p>
            <a:pPr algn="l"/>
            <a:r>
              <a:rPr lang="en-US" sz="1800" b="1" i="1" u="none" strike="noStrike" baseline="0" dirty="0">
                <a:solidFill>
                  <a:srgbClr val="292425"/>
                </a:solidFill>
                <a:latin typeface="TimesNewRoman,BoldItalic"/>
              </a:rPr>
              <a:t>(a) an enterprise’s decision to terminate an employee’s employment before the normal retirement date; or</a:t>
            </a:r>
          </a:p>
          <a:p>
            <a:pPr algn="l"/>
            <a:r>
              <a:rPr lang="en-US" sz="1800" b="1" i="1" u="none" strike="noStrike" baseline="0" dirty="0">
                <a:solidFill>
                  <a:srgbClr val="292425"/>
                </a:solidFill>
                <a:latin typeface="TimesNewRoman,BoldItalic"/>
              </a:rPr>
              <a:t>(b) an employee’s decision to accept voluntary redundancy in exchange for those benefits (voluntary retirement).</a:t>
            </a:r>
            <a:endParaRPr lang="en-IN" dirty="0"/>
          </a:p>
        </p:txBody>
      </p:sp>
    </p:spTree>
    <p:extLst>
      <p:ext uri="{BB962C8B-B14F-4D97-AF65-F5344CB8AC3E}">
        <p14:creationId xmlns:p14="http://schemas.microsoft.com/office/powerpoint/2010/main" val="11856353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6116E7-543D-82BD-4485-BE9826FAE1C3}"/>
              </a:ext>
            </a:extLst>
          </p:cNvPr>
          <p:cNvSpPr>
            <a:spLocks noGrp="1"/>
          </p:cNvSpPr>
          <p:nvPr>
            <p:ph type="title"/>
          </p:nvPr>
        </p:nvSpPr>
        <p:spPr/>
        <p:txBody>
          <a:bodyPr/>
          <a:lstStyle/>
          <a:p>
            <a:r>
              <a:rPr lang="en-IN" dirty="0"/>
              <a:t>OBJECTIVE</a:t>
            </a:r>
          </a:p>
        </p:txBody>
      </p:sp>
      <p:sp>
        <p:nvSpPr>
          <p:cNvPr id="3" name="Content Placeholder 2">
            <a:extLst>
              <a:ext uri="{FF2B5EF4-FFF2-40B4-BE49-F238E27FC236}">
                <a16:creationId xmlns:a16="http://schemas.microsoft.com/office/drawing/2014/main" id="{03639FB8-2EB6-5B58-EC92-DAD4B5BF3223}"/>
              </a:ext>
            </a:extLst>
          </p:cNvPr>
          <p:cNvSpPr>
            <a:spLocks noGrp="1"/>
          </p:cNvSpPr>
          <p:nvPr>
            <p:ph idx="1"/>
          </p:nvPr>
        </p:nvSpPr>
        <p:spPr/>
        <p:txBody>
          <a:bodyPr>
            <a:normAutofit/>
          </a:bodyPr>
          <a:lstStyle/>
          <a:p>
            <a:pPr algn="l">
              <a:buFont typeface="Wingdings" panose="05000000000000000000" pitchFamily="2" charset="2"/>
              <a:buChar char="Ø"/>
            </a:pPr>
            <a:r>
              <a:rPr lang="en-US" b="0" i="0" u="none" strike="noStrike" baseline="0" dirty="0">
                <a:solidFill>
                  <a:srgbClr val="292425"/>
                </a:solidFill>
                <a:latin typeface="TimesNewRoman"/>
              </a:rPr>
              <a:t>The objective of this Standard is to prescribe the accounting and disclosure for employee benefits. The Standard requires an enterprise to </a:t>
            </a:r>
            <a:r>
              <a:rPr lang="en-US" b="0" i="0" u="none" strike="noStrike" baseline="0" dirty="0" err="1">
                <a:solidFill>
                  <a:srgbClr val="292425"/>
                </a:solidFill>
                <a:latin typeface="TimesNewRoman"/>
              </a:rPr>
              <a:t>recognise</a:t>
            </a:r>
            <a:r>
              <a:rPr lang="en-US" b="0" i="0" u="none" strike="noStrike" baseline="0" dirty="0">
                <a:solidFill>
                  <a:srgbClr val="292425"/>
                </a:solidFill>
                <a:latin typeface="TimesNewRoman"/>
              </a:rPr>
              <a:t>:</a:t>
            </a:r>
          </a:p>
          <a:p>
            <a:pPr marL="0" indent="0" algn="l">
              <a:buNone/>
            </a:pPr>
            <a:r>
              <a:rPr lang="en-US" dirty="0">
                <a:solidFill>
                  <a:srgbClr val="292425"/>
                </a:solidFill>
                <a:latin typeface="TimesNewRoman"/>
              </a:rPr>
              <a:t> </a:t>
            </a:r>
            <a:r>
              <a:rPr lang="en-US" b="0" i="0" u="none" strike="noStrike" baseline="0" dirty="0">
                <a:solidFill>
                  <a:srgbClr val="292425"/>
                </a:solidFill>
                <a:latin typeface="TimesNewRoman"/>
              </a:rPr>
              <a:t>(a) a liability when an employee has provided service in exchange for employee benefits to be paid in</a:t>
            </a:r>
            <a:r>
              <a:rPr lang="en-US" dirty="0">
                <a:solidFill>
                  <a:srgbClr val="292425"/>
                </a:solidFill>
                <a:latin typeface="TimesNewRoman"/>
              </a:rPr>
              <a:t> </a:t>
            </a:r>
            <a:r>
              <a:rPr lang="en-US" b="0" i="0" u="none" strike="noStrike" baseline="0" dirty="0">
                <a:solidFill>
                  <a:srgbClr val="292425"/>
                </a:solidFill>
                <a:latin typeface="TimesNewRoman"/>
              </a:rPr>
              <a:t>the future; and</a:t>
            </a:r>
          </a:p>
          <a:p>
            <a:pPr marL="0" indent="0" algn="l">
              <a:buNone/>
            </a:pPr>
            <a:r>
              <a:rPr lang="en-US" b="0" i="0" u="none" strike="noStrike" baseline="0" dirty="0">
                <a:solidFill>
                  <a:srgbClr val="292425"/>
                </a:solidFill>
                <a:latin typeface="TimesNewRoman"/>
              </a:rPr>
              <a:t> (b) </a:t>
            </a:r>
            <a:r>
              <a:rPr lang="en-US" b="1" i="0" u="sng" strike="noStrike" baseline="0" dirty="0">
                <a:solidFill>
                  <a:srgbClr val="292425"/>
                </a:solidFill>
                <a:latin typeface="TimesNewRoman"/>
              </a:rPr>
              <a:t>an expense when the enterprise consumes the economic benefit </a:t>
            </a:r>
            <a:r>
              <a:rPr lang="en-US" b="0" i="0" u="none" strike="noStrike" baseline="0" dirty="0">
                <a:solidFill>
                  <a:srgbClr val="292425"/>
                </a:solidFill>
                <a:latin typeface="TimesNewRoman"/>
              </a:rPr>
              <a:t>arising from service provided by an employee in exchange for </a:t>
            </a:r>
            <a:r>
              <a:rPr lang="en-IN" b="0" i="0" u="none" strike="noStrike" baseline="0" dirty="0">
                <a:solidFill>
                  <a:srgbClr val="292425"/>
                </a:solidFill>
                <a:latin typeface="TimesNewRoman"/>
              </a:rPr>
              <a:t>employee benefits. </a:t>
            </a:r>
            <a:r>
              <a:rPr lang="en-IN" b="1" i="0" u="sng" strike="noStrike" baseline="0" dirty="0">
                <a:solidFill>
                  <a:srgbClr val="292425"/>
                </a:solidFill>
                <a:latin typeface="TimesNewRoman"/>
              </a:rPr>
              <a:t>except employee share-based payments</a:t>
            </a:r>
            <a:r>
              <a:rPr lang="en-IN" b="1" i="0" u="none" strike="noStrike" baseline="0" dirty="0">
                <a:solidFill>
                  <a:srgbClr val="292425"/>
                </a:solidFill>
                <a:latin typeface="TimesNewRoman"/>
              </a:rPr>
              <a:t>.</a:t>
            </a:r>
            <a:endParaRPr lang="en-IN" b="1" dirty="0"/>
          </a:p>
        </p:txBody>
      </p:sp>
    </p:spTree>
    <p:extLst>
      <p:ext uri="{BB962C8B-B14F-4D97-AF65-F5344CB8AC3E}">
        <p14:creationId xmlns:p14="http://schemas.microsoft.com/office/powerpoint/2010/main" val="126857756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3FACD7-6BFB-F4F9-FC47-89FBECA39BA0}"/>
              </a:ext>
            </a:extLst>
          </p:cNvPr>
          <p:cNvSpPr>
            <a:spLocks noGrp="1"/>
          </p:cNvSpPr>
          <p:nvPr>
            <p:ph type="title"/>
          </p:nvPr>
        </p:nvSpPr>
        <p:spPr/>
        <p:txBody>
          <a:bodyPr/>
          <a:lstStyle/>
          <a:p>
            <a:r>
              <a:rPr lang="en-IN" sz="4400" b="1" i="0" u="none" strike="noStrike" baseline="0" dirty="0">
                <a:solidFill>
                  <a:srgbClr val="292425"/>
                </a:solidFill>
                <a:latin typeface="TimesNewRoman,Bold"/>
              </a:rPr>
              <a:t>VESTED EMPLOYEE BENEFITS</a:t>
            </a:r>
            <a:endParaRPr lang="en-IN" dirty="0"/>
          </a:p>
        </p:txBody>
      </p:sp>
      <p:sp>
        <p:nvSpPr>
          <p:cNvPr id="3" name="Content Placeholder 2">
            <a:extLst>
              <a:ext uri="{FF2B5EF4-FFF2-40B4-BE49-F238E27FC236}">
                <a16:creationId xmlns:a16="http://schemas.microsoft.com/office/drawing/2014/main" id="{1A0E0379-0E62-E834-C8D2-4D3B2DC9DDD7}"/>
              </a:ext>
            </a:extLst>
          </p:cNvPr>
          <p:cNvSpPr>
            <a:spLocks noGrp="1"/>
          </p:cNvSpPr>
          <p:nvPr>
            <p:ph idx="1"/>
          </p:nvPr>
        </p:nvSpPr>
        <p:spPr/>
        <p:txBody>
          <a:bodyPr>
            <a:normAutofit/>
          </a:bodyPr>
          <a:lstStyle/>
          <a:p>
            <a:pPr algn="l"/>
            <a:r>
              <a:rPr lang="en-US" sz="2600" b="1" i="1" u="none" strike="noStrike" baseline="0" dirty="0">
                <a:solidFill>
                  <a:srgbClr val="292425"/>
                </a:solidFill>
                <a:latin typeface="TimesNewRoman,BoldItalic"/>
              </a:rPr>
              <a:t>Vested employee benefits are employee benefits </a:t>
            </a:r>
            <a:r>
              <a:rPr lang="en-US" sz="2600" b="1" i="1" u="sng" strike="noStrike" baseline="0" dirty="0">
                <a:solidFill>
                  <a:srgbClr val="292425"/>
                </a:solidFill>
                <a:latin typeface="TimesNewRoman,BoldItalic"/>
              </a:rPr>
              <a:t>that are not </a:t>
            </a:r>
            <a:r>
              <a:rPr lang="en-IN" sz="2600" b="1" i="1" u="sng" strike="noStrike" baseline="0" dirty="0">
                <a:solidFill>
                  <a:srgbClr val="292425"/>
                </a:solidFill>
                <a:latin typeface="TimesNewRoman,BoldItalic"/>
              </a:rPr>
              <a:t>conditional on future employment</a:t>
            </a:r>
            <a:r>
              <a:rPr lang="en-IN" sz="2600" b="1" i="1" u="none" strike="noStrike" baseline="0" dirty="0">
                <a:solidFill>
                  <a:srgbClr val="292425"/>
                </a:solidFill>
                <a:latin typeface="TimesNewRoman,BoldItalic"/>
              </a:rPr>
              <a:t>.</a:t>
            </a:r>
          </a:p>
          <a:p>
            <a:pPr algn="l"/>
            <a:r>
              <a:rPr lang="en-US" sz="2400" b="1" i="0" dirty="0">
                <a:solidFill>
                  <a:schemeClr val="tx1">
                    <a:lumMod val="95000"/>
                    <a:lumOff val="5000"/>
                  </a:schemeClr>
                </a:solidFill>
                <a:effectLst/>
                <a:latin typeface="Times New Roman" panose="02020603050405020304" pitchFamily="18" charset="0"/>
                <a:cs typeface="Times New Roman" panose="02020603050405020304" pitchFamily="18" charset="0"/>
              </a:rPr>
              <a:t>The underlying principle is that vested benefit is only offered an employee who already met the complete terms of service that must be fulfilled in order to become eligible to receive a full rather than a partial payment. As employees accumulate more time with the company, they gradually acquire the full amount. The process is also known as cliff vesting or graduated vesting.</a:t>
            </a:r>
          </a:p>
          <a:p>
            <a:pPr algn="l"/>
            <a:r>
              <a:rPr lang="en-US" sz="2400" b="1" i="0" dirty="0">
                <a:solidFill>
                  <a:schemeClr val="tx1">
                    <a:lumMod val="95000"/>
                    <a:lumOff val="5000"/>
                  </a:schemeClr>
                </a:solidFill>
                <a:effectLst/>
                <a:latin typeface="Times New Roman" panose="02020603050405020304" pitchFamily="18" charset="0"/>
                <a:cs typeface="Times New Roman" panose="02020603050405020304" pitchFamily="18" charset="0"/>
              </a:rPr>
              <a:t>After a predetermined number of years spent in service with the company, the employee earns full rights to the benefits. Companies often offer such benefits to their employees in order to incentivize them to stay with the company.</a:t>
            </a:r>
          </a:p>
          <a:p>
            <a:pPr algn="l"/>
            <a:endParaRPr lang="en-IN" b="1" i="1" u="none" strike="noStrike" baseline="0" dirty="0">
              <a:solidFill>
                <a:srgbClr val="292425"/>
              </a:solidFill>
              <a:latin typeface="TimesNewRoman,BoldItalic"/>
            </a:endParaRPr>
          </a:p>
        </p:txBody>
      </p:sp>
    </p:spTree>
    <p:extLst>
      <p:ext uri="{BB962C8B-B14F-4D97-AF65-F5344CB8AC3E}">
        <p14:creationId xmlns:p14="http://schemas.microsoft.com/office/powerpoint/2010/main" val="5944230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53C0E2-AA33-4470-DB98-153922DF97D0}"/>
              </a:ext>
            </a:extLst>
          </p:cNvPr>
          <p:cNvSpPr>
            <a:spLocks noGrp="1"/>
          </p:cNvSpPr>
          <p:nvPr>
            <p:ph type="title"/>
          </p:nvPr>
        </p:nvSpPr>
        <p:spPr/>
        <p:txBody>
          <a:bodyPr/>
          <a:lstStyle/>
          <a:p>
            <a:r>
              <a:rPr lang="en-US" b="1" i="0" dirty="0">
                <a:solidFill>
                  <a:srgbClr val="132E57"/>
                </a:solidFill>
                <a:effectLst/>
                <a:latin typeface="Open Sans" panose="020B0606030504020204" pitchFamily="34" charset="0"/>
              </a:rPr>
              <a:t>Vested vs. Non-Vested Benefits</a:t>
            </a:r>
            <a:br>
              <a:rPr lang="en-US" b="1" i="0" dirty="0">
                <a:solidFill>
                  <a:srgbClr val="132E57"/>
                </a:solidFill>
                <a:effectLst/>
                <a:latin typeface="Open Sans" panose="020B0606030504020204" pitchFamily="34" charset="0"/>
              </a:rPr>
            </a:br>
            <a:endParaRPr lang="en-IN" dirty="0"/>
          </a:p>
        </p:txBody>
      </p:sp>
      <p:sp>
        <p:nvSpPr>
          <p:cNvPr id="3" name="Content Placeholder 2">
            <a:extLst>
              <a:ext uri="{FF2B5EF4-FFF2-40B4-BE49-F238E27FC236}">
                <a16:creationId xmlns:a16="http://schemas.microsoft.com/office/drawing/2014/main" id="{78CB8DB6-B602-CAC7-7450-A68F248979D0}"/>
              </a:ext>
            </a:extLst>
          </p:cNvPr>
          <p:cNvSpPr>
            <a:spLocks noGrp="1"/>
          </p:cNvSpPr>
          <p:nvPr>
            <p:ph idx="1"/>
          </p:nvPr>
        </p:nvSpPr>
        <p:spPr/>
        <p:txBody>
          <a:bodyPr/>
          <a:lstStyle/>
          <a:p>
            <a:pPr algn="l"/>
            <a:r>
              <a:rPr lang="en-US" b="0" i="0" dirty="0">
                <a:solidFill>
                  <a:schemeClr val="tx1">
                    <a:lumMod val="95000"/>
                    <a:lumOff val="5000"/>
                  </a:schemeClr>
                </a:solidFill>
                <a:effectLst/>
                <a:latin typeface="TimesNewRoman"/>
              </a:rPr>
              <a:t>In a situation where ownership of benefits is not involved or when an employer does not contribute to the plan, the benefits offered to employees are considered to be non-vested benefits. Usually, health insurance and retirement plans are non-vested profits.</a:t>
            </a:r>
          </a:p>
          <a:p>
            <a:endParaRPr lang="en-IN" dirty="0"/>
          </a:p>
        </p:txBody>
      </p:sp>
    </p:spTree>
    <p:extLst>
      <p:ext uri="{BB962C8B-B14F-4D97-AF65-F5344CB8AC3E}">
        <p14:creationId xmlns:p14="http://schemas.microsoft.com/office/powerpoint/2010/main" val="343152630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755714-BE96-BBAF-2883-28D697E94F58}"/>
              </a:ext>
            </a:extLst>
          </p:cNvPr>
          <p:cNvSpPr>
            <a:spLocks noGrp="1"/>
          </p:cNvSpPr>
          <p:nvPr>
            <p:ph type="title"/>
          </p:nvPr>
        </p:nvSpPr>
        <p:spPr/>
        <p:txBody>
          <a:bodyPr/>
          <a:lstStyle/>
          <a:p>
            <a:r>
              <a:rPr lang="en-US" sz="4400" b="1" i="1" u="sng" strike="noStrike" baseline="0" dirty="0">
                <a:solidFill>
                  <a:srgbClr val="292425"/>
                </a:solidFill>
                <a:latin typeface="TimesNewRoman,BoldItalic"/>
              </a:rPr>
              <a:t>The present value of a defined benefit obligation</a:t>
            </a:r>
            <a:endParaRPr lang="en-IN" dirty="0"/>
          </a:p>
        </p:txBody>
      </p:sp>
      <p:sp>
        <p:nvSpPr>
          <p:cNvPr id="3" name="Content Placeholder 2">
            <a:extLst>
              <a:ext uri="{FF2B5EF4-FFF2-40B4-BE49-F238E27FC236}">
                <a16:creationId xmlns:a16="http://schemas.microsoft.com/office/drawing/2014/main" id="{551323DB-0823-E772-BCD9-44507CB5B9C0}"/>
              </a:ext>
            </a:extLst>
          </p:cNvPr>
          <p:cNvSpPr>
            <a:spLocks noGrp="1"/>
          </p:cNvSpPr>
          <p:nvPr>
            <p:ph idx="1"/>
          </p:nvPr>
        </p:nvSpPr>
        <p:spPr/>
        <p:txBody>
          <a:bodyPr/>
          <a:lstStyle/>
          <a:p>
            <a:r>
              <a:rPr lang="en-US" sz="2800" b="1" i="1" u="sng" strike="noStrike" baseline="0" dirty="0">
                <a:solidFill>
                  <a:srgbClr val="292425"/>
                </a:solidFill>
                <a:latin typeface="TimesNewRoman,BoldItalic"/>
              </a:rPr>
              <a:t>The present value of a defined benefit obligation </a:t>
            </a:r>
            <a:r>
              <a:rPr lang="en-US" sz="2800" b="1" i="1" u="none" strike="noStrike" baseline="0" dirty="0">
                <a:solidFill>
                  <a:srgbClr val="292425"/>
                </a:solidFill>
                <a:latin typeface="TimesNewRoman,BoldItalic"/>
              </a:rPr>
              <a:t>is the present value, without deducting any plan assets, of expected future payments required to settle the obligation resulting from employee service in the current and prior periods.</a:t>
            </a:r>
          </a:p>
          <a:p>
            <a:endParaRPr lang="en-IN" dirty="0"/>
          </a:p>
        </p:txBody>
      </p:sp>
    </p:spTree>
    <p:extLst>
      <p:ext uri="{BB962C8B-B14F-4D97-AF65-F5344CB8AC3E}">
        <p14:creationId xmlns:p14="http://schemas.microsoft.com/office/powerpoint/2010/main" val="204382312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5B2F3D-AE55-8B1C-D7AC-B261C6530163}"/>
              </a:ext>
            </a:extLst>
          </p:cNvPr>
          <p:cNvSpPr>
            <a:spLocks noGrp="1"/>
          </p:cNvSpPr>
          <p:nvPr>
            <p:ph type="title"/>
          </p:nvPr>
        </p:nvSpPr>
        <p:spPr/>
        <p:txBody>
          <a:bodyPr/>
          <a:lstStyle/>
          <a:p>
            <a:r>
              <a:rPr lang="en-IN" sz="4400" b="1" i="0" u="none" strike="noStrike" baseline="0" dirty="0">
                <a:solidFill>
                  <a:srgbClr val="292425"/>
                </a:solidFill>
                <a:latin typeface="TimesNewRoman,Bold"/>
              </a:rPr>
              <a:t>CURRENT COST </a:t>
            </a:r>
            <a:endParaRPr lang="en-IN" dirty="0"/>
          </a:p>
        </p:txBody>
      </p:sp>
      <p:sp>
        <p:nvSpPr>
          <p:cNvPr id="3" name="Content Placeholder 2">
            <a:extLst>
              <a:ext uri="{FF2B5EF4-FFF2-40B4-BE49-F238E27FC236}">
                <a16:creationId xmlns:a16="http://schemas.microsoft.com/office/drawing/2014/main" id="{81E12948-29B7-BD36-2636-EF56DA4F6301}"/>
              </a:ext>
            </a:extLst>
          </p:cNvPr>
          <p:cNvSpPr>
            <a:spLocks noGrp="1"/>
          </p:cNvSpPr>
          <p:nvPr>
            <p:ph idx="1"/>
          </p:nvPr>
        </p:nvSpPr>
        <p:spPr/>
        <p:txBody>
          <a:bodyPr>
            <a:normAutofit/>
          </a:bodyPr>
          <a:lstStyle/>
          <a:p>
            <a:r>
              <a:rPr lang="en-US" sz="3200" b="1" i="1" u="none" strike="noStrike" baseline="0" dirty="0">
                <a:solidFill>
                  <a:srgbClr val="292425"/>
                </a:solidFill>
                <a:latin typeface="TimesNewRoman,BoldItalic"/>
              </a:rPr>
              <a:t>Current service cost is the increase in the present value of the defined benefit obligation resulting from employee service in the </a:t>
            </a:r>
            <a:r>
              <a:rPr lang="en-IN" sz="3200" b="1" i="1" u="none" strike="noStrike" baseline="0" dirty="0">
                <a:solidFill>
                  <a:srgbClr val="292425"/>
                </a:solidFill>
                <a:latin typeface="TimesNewRoman,BoldItalic"/>
              </a:rPr>
              <a:t>current period.</a:t>
            </a:r>
            <a:endParaRPr lang="en-IN" sz="3200" dirty="0"/>
          </a:p>
        </p:txBody>
      </p:sp>
    </p:spTree>
    <p:extLst>
      <p:ext uri="{BB962C8B-B14F-4D97-AF65-F5344CB8AC3E}">
        <p14:creationId xmlns:p14="http://schemas.microsoft.com/office/powerpoint/2010/main" val="97883591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8D1032-533C-E72E-E78E-413DF1184024}"/>
              </a:ext>
            </a:extLst>
          </p:cNvPr>
          <p:cNvSpPr>
            <a:spLocks noGrp="1"/>
          </p:cNvSpPr>
          <p:nvPr>
            <p:ph type="title"/>
          </p:nvPr>
        </p:nvSpPr>
        <p:spPr/>
        <p:txBody>
          <a:bodyPr/>
          <a:lstStyle/>
          <a:p>
            <a:r>
              <a:rPr lang="en-US" dirty="0"/>
              <a:t>INTEREST COST </a:t>
            </a:r>
            <a:endParaRPr lang="en-IN" dirty="0"/>
          </a:p>
        </p:txBody>
      </p:sp>
      <p:sp>
        <p:nvSpPr>
          <p:cNvPr id="3" name="Content Placeholder 2">
            <a:extLst>
              <a:ext uri="{FF2B5EF4-FFF2-40B4-BE49-F238E27FC236}">
                <a16:creationId xmlns:a16="http://schemas.microsoft.com/office/drawing/2014/main" id="{DB754959-CB85-FF3A-D72B-AE7A4A2DCDA9}"/>
              </a:ext>
            </a:extLst>
          </p:cNvPr>
          <p:cNvSpPr>
            <a:spLocks noGrp="1"/>
          </p:cNvSpPr>
          <p:nvPr>
            <p:ph idx="1"/>
          </p:nvPr>
        </p:nvSpPr>
        <p:spPr/>
        <p:txBody>
          <a:bodyPr/>
          <a:lstStyle/>
          <a:p>
            <a:r>
              <a:rPr lang="en-US" sz="2800" b="1" i="1" u="none" strike="noStrike" baseline="0" dirty="0">
                <a:solidFill>
                  <a:srgbClr val="292425"/>
                </a:solidFill>
                <a:latin typeface="TimesNewRoman,BoldItalic"/>
              </a:rPr>
              <a:t>Interest cost is the increase during a period in the present value of a defined benefit obligation which arises because the benefits are one period closer to settlement.</a:t>
            </a:r>
          </a:p>
          <a:p>
            <a:endParaRPr lang="en-IN" dirty="0"/>
          </a:p>
        </p:txBody>
      </p:sp>
    </p:spTree>
    <p:extLst>
      <p:ext uri="{BB962C8B-B14F-4D97-AF65-F5344CB8AC3E}">
        <p14:creationId xmlns:p14="http://schemas.microsoft.com/office/powerpoint/2010/main" val="75452843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428C5D-6DE0-2870-A0CA-9CC196A55FF5}"/>
              </a:ext>
            </a:extLst>
          </p:cNvPr>
          <p:cNvSpPr>
            <a:spLocks noGrp="1"/>
          </p:cNvSpPr>
          <p:nvPr>
            <p:ph type="title"/>
          </p:nvPr>
        </p:nvSpPr>
        <p:spPr/>
        <p:txBody>
          <a:bodyPr/>
          <a:lstStyle/>
          <a:p>
            <a:r>
              <a:rPr lang="en-US" dirty="0"/>
              <a:t>PLAN ASSETS</a:t>
            </a:r>
            <a:endParaRPr lang="en-IN" dirty="0"/>
          </a:p>
        </p:txBody>
      </p:sp>
      <p:sp>
        <p:nvSpPr>
          <p:cNvPr id="3" name="Content Placeholder 2">
            <a:extLst>
              <a:ext uri="{FF2B5EF4-FFF2-40B4-BE49-F238E27FC236}">
                <a16:creationId xmlns:a16="http://schemas.microsoft.com/office/drawing/2014/main" id="{E60E8F28-4DBD-70DE-016A-C9B8558C312F}"/>
              </a:ext>
            </a:extLst>
          </p:cNvPr>
          <p:cNvSpPr>
            <a:spLocks noGrp="1"/>
          </p:cNvSpPr>
          <p:nvPr>
            <p:ph idx="1"/>
          </p:nvPr>
        </p:nvSpPr>
        <p:spPr/>
        <p:txBody>
          <a:bodyPr/>
          <a:lstStyle/>
          <a:p>
            <a:pPr algn="l"/>
            <a:r>
              <a:rPr lang="en-IN" sz="2800" b="1" i="1" u="none" strike="noStrike" baseline="0" dirty="0">
                <a:solidFill>
                  <a:srgbClr val="292425"/>
                </a:solidFill>
                <a:latin typeface="TimesNewRoman,BoldItalic"/>
              </a:rPr>
              <a:t>Plan assets comprise:</a:t>
            </a:r>
          </a:p>
          <a:p>
            <a:pPr algn="l"/>
            <a:r>
              <a:rPr lang="en-US" sz="2800" b="1" i="1" u="none" strike="noStrike" baseline="0" dirty="0">
                <a:solidFill>
                  <a:srgbClr val="292425"/>
                </a:solidFill>
                <a:latin typeface="TimesNewRoman,BoldItalic"/>
              </a:rPr>
              <a:t>(a) assets held by a long-term employee benefit fund; and</a:t>
            </a:r>
          </a:p>
          <a:p>
            <a:pPr algn="l"/>
            <a:r>
              <a:rPr lang="en-IN" sz="2800" b="1" i="1" u="none" strike="noStrike" baseline="0" dirty="0">
                <a:solidFill>
                  <a:srgbClr val="292425"/>
                </a:solidFill>
                <a:latin typeface="TimesNewRoman,BoldItalic"/>
              </a:rPr>
              <a:t>(b) qualifying insurance policies.</a:t>
            </a:r>
            <a:endParaRPr lang="en-IN" dirty="0"/>
          </a:p>
          <a:p>
            <a:endParaRPr lang="en-IN" dirty="0"/>
          </a:p>
        </p:txBody>
      </p:sp>
    </p:spTree>
    <p:extLst>
      <p:ext uri="{BB962C8B-B14F-4D97-AF65-F5344CB8AC3E}">
        <p14:creationId xmlns:p14="http://schemas.microsoft.com/office/powerpoint/2010/main" val="155832328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21C168-C8FA-CC30-4DFD-3FC866A20830}"/>
              </a:ext>
            </a:extLst>
          </p:cNvPr>
          <p:cNvSpPr>
            <a:spLocks noGrp="1"/>
          </p:cNvSpPr>
          <p:nvPr>
            <p:ph type="title"/>
          </p:nvPr>
        </p:nvSpPr>
        <p:spPr/>
        <p:txBody>
          <a:bodyPr/>
          <a:lstStyle/>
          <a:p>
            <a:r>
              <a:rPr lang="en-US" sz="4400" b="1" i="1" u="none" strike="noStrike" baseline="0" dirty="0">
                <a:solidFill>
                  <a:srgbClr val="292425"/>
                </a:solidFill>
                <a:latin typeface="TimesNewRoman,BoldItalic"/>
              </a:rPr>
              <a:t>Assets held by a long-term employee benefit fund</a:t>
            </a:r>
            <a:endParaRPr lang="en-IN" dirty="0"/>
          </a:p>
        </p:txBody>
      </p:sp>
      <p:sp>
        <p:nvSpPr>
          <p:cNvPr id="3" name="Content Placeholder 2">
            <a:extLst>
              <a:ext uri="{FF2B5EF4-FFF2-40B4-BE49-F238E27FC236}">
                <a16:creationId xmlns:a16="http://schemas.microsoft.com/office/drawing/2014/main" id="{CF4491FF-735F-1EF5-513E-F1144E42F710}"/>
              </a:ext>
            </a:extLst>
          </p:cNvPr>
          <p:cNvSpPr>
            <a:spLocks noGrp="1"/>
          </p:cNvSpPr>
          <p:nvPr>
            <p:ph idx="1"/>
          </p:nvPr>
        </p:nvSpPr>
        <p:spPr/>
        <p:txBody>
          <a:bodyPr>
            <a:noAutofit/>
          </a:bodyPr>
          <a:lstStyle/>
          <a:p>
            <a:pPr algn="l"/>
            <a:r>
              <a:rPr lang="en-US" sz="2400" b="1" i="1" u="none" strike="noStrike" baseline="0" dirty="0">
                <a:solidFill>
                  <a:srgbClr val="292425"/>
                </a:solidFill>
                <a:latin typeface="TimesNewRoman,BoldItalic"/>
              </a:rPr>
              <a:t>Assets held by a long-term employee benefit fund are assets (other than non-transferable financial instruments issued by </a:t>
            </a:r>
            <a:r>
              <a:rPr lang="en-IN" sz="2400" b="1" i="1" u="none" strike="noStrike" baseline="0" dirty="0">
                <a:solidFill>
                  <a:srgbClr val="292425"/>
                </a:solidFill>
                <a:latin typeface="TimesNewRoman,BoldItalic"/>
              </a:rPr>
              <a:t>the reporting enterprise) that:</a:t>
            </a:r>
          </a:p>
          <a:p>
            <a:pPr algn="l"/>
            <a:r>
              <a:rPr lang="en-US" sz="2400" b="1" i="1" u="none" strike="noStrike" baseline="0" dirty="0">
                <a:solidFill>
                  <a:srgbClr val="292425"/>
                </a:solidFill>
                <a:latin typeface="TimesNewRoman,BoldItalic"/>
              </a:rPr>
              <a:t>(a) are held by an entity (a fund) that is legally separate from the reporting enterprise and exists solely to pay or fund </a:t>
            </a:r>
            <a:r>
              <a:rPr lang="en-IN" sz="2400" b="1" i="1" u="none" strike="noStrike" baseline="0" dirty="0">
                <a:solidFill>
                  <a:srgbClr val="292425"/>
                </a:solidFill>
                <a:latin typeface="TimesNewRoman,BoldItalic"/>
              </a:rPr>
              <a:t>employee benefits; and</a:t>
            </a:r>
          </a:p>
          <a:p>
            <a:pPr algn="l"/>
            <a:r>
              <a:rPr lang="en-US" sz="2400" b="1" i="1" u="none" strike="noStrike" baseline="0" dirty="0">
                <a:solidFill>
                  <a:srgbClr val="292425"/>
                </a:solidFill>
                <a:latin typeface="TimesNewRoman,BoldItalic"/>
              </a:rPr>
              <a:t>(b) are available to be used only to pay or fund employee </a:t>
            </a:r>
            <a:r>
              <a:rPr lang="en-US" sz="2400" b="1" i="1" u="none" strike="noStrike" baseline="0" dirty="0" err="1">
                <a:solidFill>
                  <a:srgbClr val="292425"/>
                </a:solidFill>
                <a:latin typeface="TimesNewRoman,BoldItalic"/>
              </a:rPr>
              <a:t>benefits,are</a:t>
            </a:r>
            <a:r>
              <a:rPr lang="en-US" sz="2400" b="1" i="1" u="none" strike="noStrike" baseline="0" dirty="0">
                <a:solidFill>
                  <a:srgbClr val="292425"/>
                </a:solidFill>
                <a:latin typeface="TimesNewRoman,BoldItalic"/>
              </a:rPr>
              <a:t> not available to the reporting enterprise’s own creditors (even in bankruptcy), and cannot be returned to the reporting </a:t>
            </a:r>
            <a:r>
              <a:rPr lang="en-IN" sz="2400" b="1" i="1" u="none" strike="noStrike" baseline="0" dirty="0">
                <a:solidFill>
                  <a:srgbClr val="292425"/>
                </a:solidFill>
                <a:latin typeface="TimesNewRoman,BoldItalic"/>
              </a:rPr>
              <a:t>enterprise, unless either:</a:t>
            </a:r>
          </a:p>
          <a:p>
            <a:pPr algn="l"/>
            <a:r>
              <a:rPr lang="en-US" sz="2400" b="1" i="1" u="none" strike="noStrike" baseline="0" dirty="0">
                <a:solidFill>
                  <a:srgbClr val="292425"/>
                </a:solidFill>
                <a:latin typeface="TimesNewRoman,BoldItalic"/>
              </a:rPr>
              <a:t>(</a:t>
            </a:r>
            <a:r>
              <a:rPr lang="en-US" sz="2400" b="1" i="1" u="none" strike="noStrike" baseline="0" dirty="0" err="1">
                <a:solidFill>
                  <a:srgbClr val="292425"/>
                </a:solidFill>
                <a:latin typeface="TimesNewRoman,BoldItalic"/>
              </a:rPr>
              <a:t>i</a:t>
            </a:r>
            <a:r>
              <a:rPr lang="en-US" sz="2400" b="1" i="1" u="none" strike="noStrike" baseline="0" dirty="0">
                <a:solidFill>
                  <a:srgbClr val="292425"/>
                </a:solidFill>
                <a:latin typeface="TimesNewRoman,BoldItalic"/>
              </a:rPr>
              <a:t>) the remaining assets of the fund are sufficient to meet all the related employee benefit obligations of the plan or the reporting enterprise; or</a:t>
            </a:r>
          </a:p>
          <a:p>
            <a:pPr algn="l"/>
            <a:r>
              <a:rPr lang="en-US" sz="2400" b="1" i="1" u="none" strike="noStrike" baseline="0" dirty="0">
                <a:solidFill>
                  <a:srgbClr val="292425"/>
                </a:solidFill>
                <a:latin typeface="TimesNewRoman,BoldItalic"/>
              </a:rPr>
              <a:t>(ii) the assets are returned to the reporting enterprise to reimburse it for employee benefits already paid</a:t>
            </a:r>
            <a:endParaRPr lang="en-IN" sz="2400" dirty="0"/>
          </a:p>
        </p:txBody>
      </p:sp>
    </p:spTree>
    <p:extLst>
      <p:ext uri="{BB962C8B-B14F-4D97-AF65-F5344CB8AC3E}">
        <p14:creationId xmlns:p14="http://schemas.microsoft.com/office/powerpoint/2010/main" val="298210791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375D88-22BE-64F6-D61A-4FDF2F75719E}"/>
              </a:ext>
            </a:extLst>
          </p:cNvPr>
          <p:cNvSpPr>
            <a:spLocks noGrp="1"/>
          </p:cNvSpPr>
          <p:nvPr>
            <p:ph type="title"/>
          </p:nvPr>
        </p:nvSpPr>
        <p:spPr/>
        <p:txBody>
          <a:bodyPr/>
          <a:lstStyle/>
          <a:p>
            <a:r>
              <a:rPr lang="en-US" sz="4400" b="1" i="1" u="none" strike="noStrike" baseline="0" dirty="0">
                <a:solidFill>
                  <a:srgbClr val="292425"/>
                </a:solidFill>
                <a:latin typeface="TimesNewRoman,BoldItalic"/>
              </a:rPr>
              <a:t>A qualifying insurance policy </a:t>
            </a:r>
            <a:endParaRPr lang="en-IN" dirty="0"/>
          </a:p>
        </p:txBody>
      </p:sp>
      <p:sp>
        <p:nvSpPr>
          <p:cNvPr id="3" name="Content Placeholder 2">
            <a:extLst>
              <a:ext uri="{FF2B5EF4-FFF2-40B4-BE49-F238E27FC236}">
                <a16:creationId xmlns:a16="http://schemas.microsoft.com/office/drawing/2014/main" id="{E5C583BB-E1B1-2105-0FF7-96B32432839B}"/>
              </a:ext>
            </a:extLst>
          </p:cNvPr>
          <p:cNvSpPr>
            <a:spLocks noGrp="1"/>
          </p:cNvSpPr>
          <p:nvPr>
            <p:ph idx="1"/>
          </p:nvPr>
        </p:nvSpPr>
        <p:spPr/>
        <p:txBody>
          <a:bodyPr/>
          <a:lstStyle/>
          <a:p>
            <a:pPr algn="l"/>
            <a:r>
              <a:rPr lang="en-US" sz="2400" b="1" i="1" u="none" strike="noStrike" baseline="0" dirty="0">
                <a:solidFill>
                  <a:srgbClr val="292425"/>
                </a:solidFill>
                <a:latin typeface="TimesNewRoman,BoldItalic"/>
              </a:rPr>
              <a:t>A qualifying insurance policy is an insurance policy </a:t>
            </a:r>
            <a:r>
              <a:rPr lang="en-US" sz="2400" b="1" i="1" u="sng" strike="noStrike" baseline="0" dirty="0">
                <a:solidFill>
                  <a:srgbClr val="292425"/>
                </a:solidFill>
                <a:latin typeface="TimesNewRoman,BoldItalic"/>
              </a:rPr>
              <a:t>issued by an insurer that is not a related party </a:t>
            </a:r>
            <a:r>
              <a:rPr lang="en-US" sz="2400" b="1" i="1" u="none" strike="noStrike" baseline="0" dirty="0">
                <a:solidFill>
                  <a:srgbClr val="292425"/>
                </a:solidFill>
                <a:latin typeface="TimesNewRoman,BoldItalic"/>
              </a:rPr>
              <a:t>(as defined in AS 18 </a:t>
            </a:r>
            <a:r>
              <a:rPr lang="en-US" sz="2400" b="1" i="0" u="none" strike="noStrike" baseline="0" dirty="0">
                <a:solidFill>
                  <a:srgbClr val="292425"/>
                </a:solidFill>
                <a:latin typeface="TimesNewRoman,Bold"/>
              </a:rPr>
              <a:t>Related Party Disclosures) </a:t>
            </a:r>
            <a:r>
              <a:rPr lang="en-US" sz="2400" b="1" i="1" u="none" strike="noStrike" baseline="0" dirty="0">
                <a:solidFill>
                  <a:srgbClr val="292425"/>
                </a:solidFill>
                <a:latin typeface="TimesNewRoman,BoldItalic"/>
              </a:rPr>
              <a:t>of the reporting enterprise, if the proceeds of </a:t>
            </a:r>
            <a:r>
              <a:rPr lang="en-IN" sz="2400" b="1" i="1" u="none" strike="noStrike" baseline="0" dirty="0">
                <a:solidFill>
                  <a:srgbClr val="292425"/>
                </a:solidFill>
                <a:latin typeface="TimesNewRoman,BoldItalic"/>
              </a:rPr>
              <a:t>the policy:</a:t>
            </a:r>
          </a:p>
          <a:p>
            <a:pPr algn="l"/>
            <a:r>
              <a:rPr lang="en-US" sz="2400" b="1" i="1" u="none" strike="noStrike" baseline="0" dirty="0">
                <a:solidFill>
                  <a:srgbClr val="292425"/>
                </a:solidFill>
                <a:latin typeface="TimesNewRoman,BoldItalic"/>
              </a:rPr>
              <a:t>(a) can be used only to pay </a:t>
            </a:r>
            <a:r>
              <a:rPr lang="en-US" sz="2400" b="1" i="1" u="sng" strike="noStrike" baseline="0" dirty="0">
                <a:solidFill>
                  <a:srgbClr val="292425"/>
                </a:solidFill>
                <a:latin typeface="TimesNewRoman,BoldItalic"/>
              </a:rPr>
              <a:t>or fund </a:t>
            </a:r>
            <a:r>
              <a:rPr lang="en-US" sz="2400" b="1" i="1" u="none" strike="noStrike" baseline="0" dirty="0">
                <a:solidFill>
                  <a:srgbClr val="292425"/>
                </a:solidFill>
                <a:latin typeface="TimesNewRoman,BoldItalic"/>
              </a:rPr>
              <a:t>employee benefits under a </a:t>
            </a:r>
            <a:r>
              <a:rPr lang="en-IN" sz="2400" b="1" i="1" u="none" strike="noStrike" baseline="0" dirty="0">
                <a:solidFill>
                  <a:srgbClr val="292425"/>
                </a:solidFill>
                <a:latin typeface="TimesNewRoman,BoldItalic"/>
              </a:rPr>
              <a:t>defined benefit plan; and</a:t>
            </a:r>
          </a:p>
          <a:p>
            <a:pPr algn="l"/>
            <a:r>
              <a:rPr lang="en-US" sz="2400" b="1" i="1" u="none" strike="noStrike" baseline="0" dirty="0">
                <a:solidFill>
                  <a:srgbClr val="292425"/>
                </a:solidFill>
                <a:latin typeface="TimesNewRoman,BoldItalic"/>
              </a:rPr>
              <a:t>(b) are not available to the reporting enterprise’s own creditors (even in bankruptcy) and </a:t>
            </a:r>
            <a:r>
              <a:rPr lang="en-US" sz="2400" b="1" i="1" u="sng" strike="noStrike" baseline="0" dirty="0">
                <a:solidFill>
                  <a:srgbClr val="292425"/>
                </a:solidFill>
                <a:latin typeface="TimesNewRoman,BoldItalic"/>
              </a:rPr>
              <a:t>cannot be paid to the reporting </a:t>
            </a:r>
            <a:r>
              <a:rPr lang="en-IN" sz="2400" b="1" i="1" u="sng" strike="noStrike" baseline="0" dirty="0">
                <a:solidFill>
                  <a:srgbClr val="292425"/>
                </a:solidFill>
                <a:latin typeface="TimesNewRoman,BoldItalic"/>
              </a:rPr>
              <a:t>enterprise</a:t>
            </a:r>
            <a:r>
              <a:rPr lang="en-IN" sz="2400" b="1" i="1" u="none" strike="noStrike" baseline="0" dirty="0">
                <a:solidFill>
                  <a:srgbClr val="292425"/>
                </a:solidFill>
                <a:latin typeface="TimesNewRoman,BoldItalic"/>
              </a:rPr>
              <a:t>, unless either:</a:t>
            </a:r>
          </a:p>
          <a:p>
            <a:pPr algn="l"/>
            <a:r>
              <a:rPr lang="en-US" sz="2400" b="1" i="1" u="none" strike="noStrike" baseline="0" dirty="0">
                <a:solidFill>
                  <a:srgbClr val="292425"/>
                </a:solidFill>
                <a:latin typeface="TimesNewRoman,BoldItalic"/>
              </a:rPr>
              <a:t>(</a:t>
            </a:r>
            <a:r>
              <a:rPr lang="en-US" sz="2400" b="1" i="1" u="none" strike="noStrike" baseline="0" dirty="0" err="1">
                <a:solidFill>
                  <a:srgbClr val="292425"/>
                </a:solidFill>
                <a:latin typeface="TimesNewRoman,BoldItalic"/>
              </a:rPr>
              <a:t>i</a:t>
            </a:r>
            <a:r>
              <a:rPr lang="en-US" sz="2400" b="1" i="1" u="none" strike="noStrike" baseline="0" dirty="0">
                <a:solidFill>
                  <a:srgbClr val="292425"/>
                </a:solidFill>
                <a:latin typeface="TimesNewRoman,BoldItalic"/>
              </a:rPr>
              <a:t>) the proceeds represent surplus assets that are not needed for the policy to meet all the related employee benefit </a:t>
            </a:r>
            <a:r>
              <a:rPr lang="en-IN" sz="2400" b="1" i="1" u="none" strike="noStrike" baseline="0" dirty="0">
                <a:solidFill>
                  <a:srgbClr val="292425"/>
                </a:solidFill>
                <a:latin typeface="TimesNewRoman,BoldItalic"/>
              </a:rPr>
              <a:t>obligations; or</a:t>
            </a:r>
          </a:p>
          <a:p>
            <a:pPr algn="l"/>
            <a:r>
              <a:rPr lang="en-US" sz="2400" b="1" i="1" u="none" strike="noStrike" baseline="0" dirty="0">
                <a:solidFill>
                  <a:srgbClr val="292425"/>
                </a:solidFill>
                <a:latin typeface="TimesNewRoman,BoldItalic"/>
              </a:rPr>
              <a:t>(ii) the proceeds are returned to the reporting enterprise to reimburse it for employee benefits already paid</a:t>
            </a:r>
            <a:r>
              <a:rPr lang="en-US" sz="1800" b="1" i="1" u="none" strike="noStrike" baseline="0" dirty="0">
                <a:solidFill>
                  <a:srgbClr val="292425"/>
                </a:solidFill>
                <a:latin typeface="TimesNewRoman,BoldItalic"/>
              </a:rPr>
              <a:t>.</a:t>
            </a:r>
            <a:endParaRPr lang="en-IN" sz="1800" dirty="0"/>
          </a:p>
          <a:p>
            <a:pPr marL="0" indent="0" algn="l">
              <a:buNone/>
            </a:pPr>
            <a:endParaRPr lang="en-IN" dirty="0"/>
          </a:p>
        </p:txBody>
      </p:sp>
    </p:spTree>
    <p:extLst>
      <p:ext uri="{BB962C8B-B14F-4D97-AF65-F5344CB8AC3E}">
        <p14:creationId xmlns:p14="http://schemas.microsoft.com/office/powerpoint/2010/main" val="277654098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A12113-CACA-8FDA-D9C0-1521C2524725}"/>
              </a:ext>
            </a:extLst>
          </p:cNvPr>
          <p:cNvSpPr>
            <a:spLocks noGrp="1"/>
          </p:cNvSpPr>
          <p:nvPr>
            <p:ph type="title"/>
          </p:nvPr>
        </p:nvSpPr>
        <p:spPr/>
        <p:txBody>
          <a:bodyPr/>
          <a:lstStyle/>
          <a:p>
            <a:r>
              <a:rPr lang="en-IN" sz="4400" b="1" i="0" u="none" strike="noStrike" baseline="0" dirty="0">
                <a:solidFill>
                  <a:srgbClr val="292425"/>
                </a:solidFill>
                <a:latin typeface="TimesNewRoman,Bold"/>
              </a:rPr>
              <a:t>FAIR VALUE</a:t>
            </a:r>
            <a:endParaRPr lang="en-IN" dirty="0"/>
          </a:p>
        </p:txBody>
      </p:sp>
      <p:sp>
        <p:nvSpPr>
          <p:cNvPr id="3" name="Content Placeholder 2">
            <a:extLst>
              <a:ext uri="{FF2B5EF4-FFF2-40B4-BE49-F238E27FC236}">
                <a16:creationId xmlns:a16="http://schemas.microsoft.com/office/drawing/2014/main" id="{A18C5FF8-1B8F-74C7-1DE3-E6DD9B4249F8}"/>
              </a:ext>
            </a:extLst>
          </p:cNvPr>
          <p:cNvSpPr>
            <a:spLocks noGrp="1"/>
          </p:cNvSpPr>
          <p:nvPr>
            <p:ph idx="1"/>
          </p:nvPr>
        </p:nvSpPr>
        <p:spPr/>
        <p:txBody>
          <a:bodyPr/>
          <a:lstStyle/>
          <a:p>
            <a:pPr algn="l"/>
            <a:r>
              <a:rPr lang="en-US" sz="2800" b="1" i="1" u="none" strike="noStrike" baseline="0" dirty="0">
                <a:solidFill>
                  <a:srgbClr val="292425"/>
                </a:solidFill>
                <a:latin typeface="TimesNewRoman,BoldItalic"/>
              </a:rPr>
              <a:t>Fair value is the amount for which an asset could be exchanged or a liability settled between knowledgeable, willing parties in an </a:t>
            </a:r>
            <a:r>
              <a:rPr lang="en-IN" sz="2800" b="1" i="1" u="none" strike="noStrike" baseline="0" dirty="0">
                <a:solidFill>
                  <a:srgbClr val="292425"/>
                </a:solidFill>
                <a:latin typeface="TimesNewRoman,BoldItalic"/>
              </a:rPr>
              <a:t>arm’s length transaction.</a:t>
            </a:r>
            <a:endParaRPr lang="en-IN" dirty="0"/>
          </a:p>
          <a:p>
            <a:pPr algn="l"/>
            <a:endParaRPr lang="en-IN" dirty="0"/>
          </a:p>
        </p:txBody>
      </p:sp>
    </p:spTree>
    <p:extLst>
      <p:ext uri="{BB962C8B-B14F-4D97-AF65-F5344CB8AC3E}">
        <p14:creationId xmlns:p14="http://schemas.microsoft.com/office/powerpoint/2010/main" val="58740847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67C962-DFE4-27E6-BFD1-2F28AC692639}"/>
              </a:ext>
            </a:extLst>
          </p:cNvPr>
          <p:cNvSpPr>
            <a:spLocks noGrp="1"/>
          </p:cNvSpPr>
          <p:nvPr>
            <p:ph type="title"/>
          </p:nvPr>
        </p:nvSpPr>
        <p:spPr/>
        <p:txBody>
          <a:bodyPr/>
          <a:lstStyle/>
          <a:p>
            <a:r>
              <a:rPr lang="en-IN" sz="4400" b="1" i="0" u="none" strike="noStrike" baseline="0" dirty="0">
                <a:solidFill>
                  <a:srgbClr val="292425"/>
                </a:solidFill>
                <a:latin typeface="TimesNewRoman,Bold"/>
              </a:rPr>
              <a:t>RETURN ON PLAN ASSETS</a:t>
            </a:r>
            <a:endParaRPr lang="en-IN" dirty="0"/>
          </a:p>
        </p:txBody>
      </p:sp>
      <p:sp>
        <p:nvSpPr>
          <p:cNvPr id="3" name="Content Placeholder 2">
            <a:extLst>
              <a:ext uri="{FF2B5EF4-FFF2-40B4-BE49-F238E27FC236}">
                <a16:creationId xmlns:a16="http://schemas.microsoft.com/office/drawing/2014/main" id="{640318B0-6D3C-AE3F-C1C3-FA10978C0BCE}"/>
              </a:ext>
            </a:extLst>
          </p:cNvPr>
          <p:cNvSpPr>
            <a:spLocks noGrp="1"/>
          </p:cNvSpPr>
          <p:nvPr>
            <p:ph idx="1"/>
          </p:nvPr>
        </p:nvSpPr>
        <p:spPr/>
        <p:txBody>
          <a:bodyPr>
            <a:normAutofit/>
          </a:bodyPr>
          <a:lstStyle/>
          <a:p>
            <a:pPr algn="l"/>
            <a:r>
              <a:rPr lang="en-US" sz="2800" b="1" i="1" u="none" strike="noStrike" baseline="0" dirty="0">
                <a:solidFill>
                  <a:srgbClr val="292425"/>
                </a:solidFill>
                <a:latin typeface="TimesNewRoman,BoldItalic"/>
              </a:rPr>
              <a:t>The return on plan assets is interest, dividends and other revenue derived from the plan assets, </a:t>
            </a:r>
            <a:r>
              <a:rPr lang="en-US" sz="2800" b="1" i="1" u="sng" strike="noStrike" baseline="0" dirty="0">
                <a:solidFill>
                  <a:srgbClr val="292425"/>
                </a:solidFill>
                <a:latin typeface="TimesNewRoman,BoldItalic"/>
              </a:rPr>
              <a:t>together with </a:t>
            </a:r>
            <a:r>
              <a:rPr lang="en-US" sz="2800" b="1" i="1" u="sng" strike="noStrike" baseline="0" dirty="0" err="1">
                <a:solidFill>
                  <a:srgbClr val="292425"/>
                </a:solidFill>
                <a:latin typeface="TimesNewRoman,BoldItalic"/>
              </a:rPr>
              <a:t>realised</a:t>
            </a:r>
            <a:r>
              <a:rPr lang="en-US" sz="2800" b="1" i="1" u="sng" strike="noStrike" baseline="0" dirty="0">
                <a:solidFill>
                  <a:srgbClr val="292425"/>
                </a:solidFill>
                <a:latin typeface="TimesNewRoman,BoldItalic"/>
              </a:rPr>
              <a:t> and unrealized</a:t>
            </a:r>
            <a:r>
              <a:rPr lang="en-US" b="1" i="1" u="sng" dirty="0">
                <a:solidFill>
                  <a:srgbClr val="292425"/>
                </a:solidFill>
                <a:latin typeface="TimesNewRoman,BoldItalic"/>
              </a:rPr>
              <a:t> </a:t>
            </a:r>
            <a:r>
              <a:rPr lang="en-US" sz="2800" b="1" i="1" u="sng" strike="noStrike" baseline="0" dirty="0">
                <a:solidFill>
                  <a:srgbClr val="292425"/>
                </a:solidFill>
                <a:latin typeface="TimesNewRoman,BoldItalic"/>
              </a:rPr>
              <a:t>gains or losses on the plan assets, </a:t>
            </a:r>
            <a:r>
              <a:rPr lang="en-US" sz="2800" b="1" i="1" u="none" strike="noStrike" baseline="0" dirty="0">
                <a:solidFill>
                  <a:srgbClr val="292425"/>
                </a:solidFill>
                <a:latin typeface="TimesNewRoman,BoldItalic"/>
              </a:rPr>
              <a:t>less any costs of administering the plan and less any tax payable by the plan itself.</a:t>
            </a:r>
          </a:p>
          <a:p>
            <a:pPr algn="l"/>
            <a:endParaRPr lang="en-IN" dirty="0"/>
          </a:p>
        </p:txBody>
      </p:sp>
    </p:spTree>
    <p:extLst>
      <p:ext uri="{BB962C8B-B14F-4D97-AF65-F5344CB8AC3E}">
        <p14:creationId xmlns:p14="http://schemas.microsoft.com/office/powerpoint/2010/main" val="15844210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176526-5287-38DA-BACB-8B6FB1929901}"/>
              </a:ext>
            </a:extLst>
          </p:cNvPr>
          <p:cNvSpPr>
            <a:spLocks noGrp="1"/>
          </p:cNvSpPr>
          <p:nvPr>
            <p:ph type="title"/>
          </p:nvPr>
        </p:nvSpPr>
        <p:spPr/>
        <p:txBody>
          <a:bodyPr/>
          <a:lstStyle/>
          <a:p>
            <a:r>
              <a:rPr lang="en-US" dirty="0"/>
              <a:t>RETIREMENT BENEFITS</a:t>
            </a:r>
            <a:endParaRPr lang="en-IN" dirty="0"/>
          </a:p>
        </p:txBody>
      </p:sp>
      <p:sp>
        <p:nvSpPr>
          <p:cNvPr id="3" name="Content Placeholder 2">
            <a:extLst>
              <a:ext uri="{FF2B5EF4-FFF2-40B4-BE49-F238E27FC236}">
                <a16:creationId xmlns:a16="http://schemas.microsoft.com/office/drawing/2014/main" id="{5945FB57-B64B-37A5-6523-CFFC6F076332}"/>
              </a:ext>
            </a:extLst>
          </p:cNvPr>
          <p:cNvSpPr>
            <a:spLocks noGrp="1"/>
          </p:cNvSpPr>
          <p:nvPr>
            <p:ph idx="1"/>
          </p:nvPr>
        </p:nvSpPr>
        <p:spPr/>
        <p:txBody>
          <a:bodyPr>
            <a:normAutofit/>
          </a:bodyPr>
          <a:lstStyle/>
          <a:p>
            <a:pPr algn="l"/>
            <a:r>
              <a:rPr lang="en-US" b="0" i="0" dirty="0">
                <a:solidFill>
                  <a:srgbClr val="222222"/>
                </a:solidFill>
                <a:effectLst/>
                <a:latin typeface="Noto Sans" panose="020B0502040204020203" pitchFamily="34" charset="0"/>
              </a:rPr>
              <a:t>Nowadays, retirement is perhaps not possible without a pension plan in place. However, pension plans just don’t appear upon retirement. They are the result of </a:t>
            </a:r>
            <a:r>
              <a:rPr lang="en-US" dirty="0">
                <a:solidFill>
                  <a:srgbClr val="222222"/>
                </a:solidFill>
                <a:latin typeface="Noto Sans" panose="020B0502040204020203" pitchFamily="34" charset="0"/>
              </a:rPr>
              <a:t>employees</a:t>
            </a:r>
            <a:r>
              <a:rPr lang="en-US" b="0" i="0" dirty="0">
                <a:solidFill>
                  <a:srgbClr val="222222"/>
                </a:solidFill>
                <a:effectLst/>
                <a:latin typeface="Noto Sans" panose="020B0502040204020203" pitchFamily="34" charset="0"/>
              </a:rPr>
              <a:t> long-term and continuous efforts during </a:t>
            </a:r>
            <a:r>
              <a:rPr lang="en-US" dirty="0">
                <a:solidFill>
                  <a:srgbClr val="222222"/>
                </a:solidFill>
                <a:latin typeface="Noto Sans" panose="020B0502040204020203" pitchFamily="34" charset="0"/>
              </a:rPr>
              <a:t>their</a:t>
            </a:r>
            <a:r>
              <a:rPr lang="en-US" b="0" i="0" dirty="0">
                <a:solidFill>
                  <a:srgbClr val="222222"/>
                </a:solidFill>
                <a:effectLst/>
                <a:latin typeface="Noto Sans" panose="020B0502040204020203" pitchFamily="34" charset="0"/>
              </a:rPr>
              <a:t> employed years. These long-term plans are </a:t>
            </a:r>
            <a:r>
              <a:rPr lang="en-US" b="0" i="0" strike="noStrike" dirty="0">
                <a:solidFill>
                  <a:schemeClr val="tx1">
                    <a:lumMod val="95000"/>
                    <a:lumOff val="5000"/>
                  </a:schemeClr>
                </a:solidFill>
                <a:effectLst/>
                <a:latin typeface="Noto Sans" panose="020B0502040204020203" pitchFamily="34" charset="0"/>
              </a:rPr>
              <a:t>retirement plans </a:t>
            </a:r>
            <a:r>
              <a:rPr lang="en-US" b="0" i="0" dirty="0">
                <a:solidFill>
                  <a:srgbClr val="222222"/>
                </a:solidFill>
                <a:effectLst/>
                <a:latin typeface="Noto Sans" panose="020B0502040204020203" pitchFamily="34" charset="0"/>
              </a:rPr>
              <a:t>and there are two types of them:</a:t>
            </a:r>
          </a:p>
          <a:p>
            <a:pPr algn="l"/>
            <a:r>
              <a:rPr lang="en-US" b="0" i="0" dirty="0" err="1">
                <a:solidFill>
                  <a:srgbClr val="222222"/>
                </a:solidFill>
                <a:effectLst/>
                <a:latin typeface="Noto Sans" panose="020B0502040204020203" pitchFamily="34" charset="0"/>
              </a:rPr>
              <a:t>i</a:t>
            </a:r>
            <a:r>
              <a:rPr lang="en-US" b="0" i="0" dirty="0">
                <a:solidFill>
                  <a:srgbClr val="222222"/>
                </a:solidFill>
                <a:effectLst/>
                <a:latin typeface="Noto Sans" panose="020B0502040204020203" pitchFamily="34" charset="0"/>
              </a:rPr>
              <a:t>. Defined benefit retirement plans</a:t>
            </a:r>
            <a:br>
              <a:rPr lang="en-US" b="0" i="0" dirty="0">
                <a:solidFill>
                  <a:srgbClr val="222222"/>
                </a:solidFill>
                <a:effectLst/>
                <a:latin typeface="Noto Sans" panose="020B0502040204020203" pitchFamily="34" charset="0"/>
              </a:rPr>
            </a:br>
            <a:r>
              <a:rPr lang="en-US" b="0" i="0" dirty="0">
                <a:solidFill>
                  <a:srgbClr val="222222"/>
                </a:solidFill>
                <a:effectLst/>
                <a:latin typeface="Noto Sans" panose="020B0502040204020203" pitchFamily="34" charset="0"/>
              </a:rPr>
              <a:t>ii. Defined contribution retirement plans</a:t>
            </a:r>
          </a:p>
          <a:p>
            <a:pPr algn="l"/>
            <a:r>
              <a:rPr lang="en-US" b="0" i="0" dirty="0">
                <a:solidFill>
                  <a:srgbClr val="222222"/>
                </a:solidFill>
                <a:effectLst/>
                <a:latin typeface="Noto Sans" panose="020B0502040204020203" pitchFamily="34" charset="0"/>
              </a:rPr>
              <a:t>If you are employed on the salary you likely have access to both types of retirement plans.</a:t>
            </a:r>
          </a:p>
          <a:p>
            <a:endParaRPr lang="en-IN" dirty="0"/>
          </a:p>
        </p:txBody>
      </p:sp>
    </p:spTree>
    <p:extLst>
      <p:ext uri="{BB962C8B-B14F-4D97-AF65-F5344CB8AC3E}">
        <p14:creationId xmlns:p14="http://schemas.microsoft.com/office/powerpoint/2010/main" val="7675812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C5CFD4-BC4B-716F-1C98-21B71988D4DF}"/>
              </a:ext>
            </a:extLst>
          </p:cNvPr>
          <p:cNvSpPr>
            <a:spLocks noGrp="1"/>
          </p:cNvSpPr>
          <p:nvPr>
            <p:ph type="title"/>
          </p:nvPr>
        </p:nvSpPr>
        <p:spPr/>
        <p:txBody>
          <a:bodyPr/>
          <a:lstStyle/>
          <a:p>
            <a:r>
              <a:rPr lang="en-US" dirty="0"/>
              <a:t>ACTUARIAL GAINS AND LOSSES</a:t>
            </a:r>
            <a:endParaRPr lang="en-IN" dirty="0"/>
          </a:p>
        </p:txBody>
      </p:sp>
      <p:sp>
        <p:nvSpPr>
          <p:cNvPr id="3" name="Content Placeholder 2">
            <a:extLst>
              <a:ext uri="{FF2B5EF4-FFF2-40B4-BE49-F238E27FC236}">
                <a16:creationId xmlns:a16="http://schemas.microsoft.com/office/drawing/2014/main" id="{F22DE313-ABD6-8C3B-F6EC-753F0E83613D}"/>
              </a:ext>
            </a:extLst>
          </p:cNvPr>
          <p:cNvSpPr>
            <a:spLocks noGrp="1"/>
          </p:cNvSpPr>
          <p:nvPr>
            <p:ph idx="1"/>
          </p:nvPr>
        </p:nvSpPr>
        <p:spPr/>
        <p:txBody>
          <a:bodyPr/>
          <a:lstStyle/>
          <a:p>
            <a:pPr algn="l"/>
            <a:r>
              <a:rPr lang="en-US" sz="2800" b="1" i="1" u="none" strike="noStrike" baseline="0" dirty="0">
                <a:solidFill>
                  <a:srgbClr val="292425"/>
                </a:solidFill>
                <a:latin typeface="TimesNewRoman,BoldItalic"/>
              </a:rPr>
              <a:t>Actuarial gains and losses comprise:</a:t>
            </a:r>
          </a:p>
          <a:p>
            <a:pPr algn="l"/>
            <a:r>
              <a:rPr lang="en-US" sz="2800" b="1" i="1" u="none" strike="noStrike" baseline="0" dirty="0">
                <a:solidFill>
                  <a:srgbClr val="292425"/>
                </a:solidFill>
                <a:latin typeface="TimesNewRoman,BoldItalic"/>
              </a:rPr>
              <a:t>(a) experience adjustments (the effects of differences between the previous actuarial assumptions and what has actually </a:t>
            </a:r>
            <a:r>
              <a:rPr lang="en-IN" sz="2800" b="1" i="1" u="none" strike="noStrike" baseline="0" dirty="0">
                <a:solidFill>
                  <a:srgbClr val="292425"/>
                </a:solidFill>
                <a:latin typeface="TimesNewRoman,BoldItalic"/>
              </a:rPr>
              <a:t>occurred); and</a:t>
            </a:r>
          </a:p>
          <a:p>
            <a:pPr algn="l"/>
            <a:r>
              <a:rPr lang="en-US" sz="2800" b="1" i="1" u="none" strike="noStrike" baseline="0" dirty="0">
                <a:solidFill>
                  <a:srgbClr val="292425"/>
                </a:solidFill>
                <a:latin typeface="TimesNewRoman,BoldItalic"/>
              </a:rPr>
              <a:t>(b) the effects of changes in actuarial assumptions.</a:t>
            </a:r>
            <a:endParaRPr lang="en-IN" dirty="0"/>
          </a:p>
          <a:p>
            <a:endParaRPr lang="en-IN" dirty="0"/>
          </a:p>
        </p:txBody>
      </p:sp>
    </p:spTree>
    <p:extLst>
      <p:ext uri="{BB962C8B-B14F-4D97-AF65-F5344CB8AC3E}">
        <p14:creationId xmlns:p14="http://schemas.microsoft.com/office/powerpoint/2010/main" val="317025216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E63908-4281-1440-617B-5609C263E767}"/>
              </a:ext>
            </a:extLst>
          </p:cNvPr>
          <p:cNvSpPr>
            <a:spLocks noGrp="1"/>
          </p:cNvSpPr>
          <p:nvPr>
            <p:ph type="title"/>
          </p:nvPr>
        </p:nvSpPr>
        <p:spPr/>
        <p:txBody>
          <a:bodyPr/>
          <a:lstStyle/>
          <a:p>
            <a:r>
              <a:rPr lang="en-IN" sz="4400" b="1" i="0" u="none" strike="noStrike" baseline="0" dirty="0">
                <a:solidFill>
                  <a:srgbClr val="292425"/>
                </a:solidFill>
                <a:latin typeface="TimesNewRoman,Bold"/>
              </a:rPr>
              <a:t>PAST SERVICE COST</a:t>
            </a:r>
            <a:endParaRPr lang="en-IN" dirty="0"/>
          </a:p>
        </p:txBody>
      </p:sp>
      <p:sp>
        <p:nvSpPr>
          <p:cNvPr id="3" name="Content Placeholder 2">
            <a:extLst>
              <a:ext uri="{FF2B5EF4-FFF2-40B4-BE49-F238E27FC236}">
                <a16:creationId xmlns:a16="http://schemas.microsoft.com/office/drawing/2014/main" id="{EE9DDA72-596B-EF46-D5D5-26BA68107E07}"/>
              </a:ext>
            </a:extLst>
          </p:cNvPr>
          <p:cNvSpPr>
            <a:spLocks noGrp="1"/>
          </p:cNvSpPr>
          <p:nvPr>
            <p:ph idx="1"/>
          </p:nvPr>
        </p:nvSpPr>
        <p:spPr/>
        <p:txBody>
          <a:bodyPr/>
          <a:lstStyle/>
          <a:p>
            <a:pPr algn="l"/>
            <a:r>
              <a:rPr lang="en-US" sz="2800" b="1" i="1" u="none" strike="noStrike" baseline="0" dirty="0">
                <a:solidFill>
                  <a:srgbClr val="292425"/>
                </a:solidFill>
                <a:latin typeface="TimesNewRoman,BoldItalic"/>
              </a:rPr>
              <a:t>Past service cost is the change in the present value of the defined benefit obligation for employee service in prior periods, resulting in the current period from the introduction of, or changes to, post-employment benefits or other long-term employee benefits.</a:t>
            </a:r>
          </a:p>
          <a:p>
            <a:pPr algn="l"/>
            <a:r>
              <a:rPr lang="en-US" sz="2800" b="1" i="1" u="none" strike="noStrike" baseline="0" dirty="0">
                <a:solidFill>
                  <a:srgbClr val="292425"/>
                </a:solidFill>
                <a:latin typeface="TimesNewRoman,BoldItalic"/>
              </a:rPr>
              <a:t>Past service cost may be either positive (where benefits are introduced or improved) or negative (where existing benefits are </a:t>
            </a:r>
            <a:r>
              <a:rPr lang="en-IN" sz="2800" b="1" i="1" u="none" strike="noStrike" baseline="0" dirty="0">
                <a:solidFill>
                  <a:srgbClr val="292425"/>
                </a:solidFill>
                <a:latin typeface="TimesNewRoman,BoldItalic"/>
              </a:rPr>
              <a:t>reduced).</a:t>
            </a:r>
            <a:endParaRPr lang="en-IN" dirty="0"/>
          </a:p>
          <a:p>
            <a:pPr algn="l"/>
            <a:endParaRPr lang="en-IN" dirty="0"/>
          </a:p>
        </p:txBody>
      </p:sp>
    </p:spTree>
    <p:extLst>
      <p:ext uri="{BB962C8B-B14F-4D97-AF65-F5344CB8AC3E}">
        <p14:creationId xmlns:p14="http://schemas.microsoft.com/office/powerpoint/2010/main" val="155751224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ECABBF-7E94-B030-1D83-B6383A24CA89}"/>
              </a:ext>
            </a:extLst>
          </p:cNvPr>
          <p:cNvSpPr>
            <a:spLocks noGrp="1"/>
          </p:cNvSpPr>
          <p:nvPr>
            <p:ph type="title"/>
          </p:nvPr>
        </p:nvSpPr>
        <p:spPr/>
        <p:txBody>
          <a:bodyPr/>
          <a:lstStyle/>
          <a:p>
            <a:r>
              <a:rPr lang="en-IN" sz="4400" b="1" i="0" u="none" strike="noStrike" baseline="0" dirty="0">
                <a:solidFill>
                  <a:srgbClr val="292425"/>
                </a:solidFill>
                <a:latin typeface="TimesNewRoman,Bold"/>
              </a:rPr>
              <a:t>Short-term Employee Benefits</a:t>
            </a:r>
            <a:br>
              <a:rPr lang="en-IN" sz="4400" b="1" i="0" u="none" strike="noStrike" baseline="0" dirty="0">
                <a:solidFill>
                  <a:srgbClr val="292425"/>
                </a:solidFill>
                <a:latin typeface="TimesNewRoman,Bold"/>
              </a:rPr>
            </a:br>
            <a:endParaRPr lang="en-IN" dirty="0"/>
          </a:p>
        </p:txBody>
      </p:sp>
      <p:sp>
        <p:nvSpPr>
          <p:cNvPr id="3" name="Content Placeholder 2">
            <a:extLst>
              <a:ext uri="{FF2B5EF4-FFF2-40B4-BE49-F238E27FC236}">
                <a16:creationId xmlns:a16="http://schemas.microsoft.com/office/drawing/2014/main" id="{D60EBB0D-81AA-814C-B10A-EB209EDBA7DB}"/>
              </a:ext>
            </a:extLst>
          </p:cNvPr>
          <p:cNvSpPr>
            <a:spLocks noGrp="1"/>
          </p:cNvSpPr>
          <p:nvPr>
            <p:ph idx="1"/>
          </p:nvPr>
        </p:nvSpPr>
        <p:spPr/>
        <p:txBody>
          <a:bodyPr>
            <a:normAutofit/>
          </a:bodyPr>
          <a:lstStyle/>
          <a:p>
            <a:pPr algn="l"/>
            <a:r>
              <a:rPr lang="en-US" sz="2400" b="1" i="0" u="none" strike="noStrike" baseline="0" dirty="0">
                <a:solidFill>
                  <a:srgbClr val="292425"/>
                </a:solidFill>
                <a:latin typeface="TimesNewRoman"/>
              </a:rPr>
              <a:t>Short-term employee benefits include items such as:</a:t>
            </a:r>
          </a:p>
          <a:p>
            <a:pPr algn="l"/>
            <a:r>
              <a:rPr lang="en-US" sz="2400" b="1" i="0" u="none" strike="noStrike" baseline="0" dirty="0">
                <a:solidFill>
                  <a:srgbClr val="292425"/>
                </a:solidFill>
                <a:latin typeface="TimesNewRoman"/>
              </a:rPr>
              <a:t>(a) wages, salaries and social security contributions;</a:t>
            </a:r>
          </a:p>
          <a:p>
            <a:pPr algn="l"/>
            <a:r>
              <a:rPr lang="en-US" sz="2400" b="1" i="0" u="none" strike="noStrike" baseline="0" dirty="0">
                <a:solidFill>
                  <a:srgbClr val="292425"/>
                </a:solidFill>
                <a:latin typeface="TimesNewRoman"/>
              </a:rPr>
              <a:t>(b) short-term compensated absences (such as paid annual leave) where the absences are expected to occur within twelve months after the end of the period in which the employees render the related employee service;</a:t>
            </a:r>
          </a:p>
          <a:p>
            <a:pPr algn="l"/>
            <a:r>
              <a:rPr lang="en-US" sz="2400" b="1" i="0" u="none" strike="noStrike" baseline="0" dirty="0">
                <a:solidFill>
                  <a:srgbClr val="292425"/>
                </a:solidFill>
                <a:latin typeface="TimesNewRoman"/>
              </a:rPr>
              <a:t>(c) profit-sharing and bonuses payable within twelve months after the end of the period in which the employees render the related </a:t>
            </a:r>
            <a:r>
              <a:rPr lang="en-IN" sz="2400" b="1" i="0" u="none" strike="noStrike" baseline="0" dirty="0">
                <a:solidFill>
                  <a:srgbClr val="292425"/>
                </a:solidFill>
                <a:latin typeface="TimesNewRoman"/>
              </a:rPr>
              <a:t>service; and</a:t>
            </a:r>
          </a:p>
          <a:p>
            <a:pPr algn="l"/>
            <a:r>
              <a:rPr lang="en-US" sz="2400" b="1" i="0" u="none" strike="noStrike" baseline="0" dirty="0">
                <a:solidFill>
                  <a:srgbClr val="292425"/>
                </a:solidFill>
                <a:latin typeface="TimesNewRoman"/>
              </a:rPr>
              <a:t>(d) non-monetary benefits (such as medical care, housing, cars and free or </a:t>
            </a:r>
            <a:r>
              <a:rPr lang="en-US" sz="2400" b="1" i="0" u="none" strike="noStrike" baseline="0" dirty="0" err="1">
                <a:solidFill>
                  <a:srgbClr val="292425"/>
                </a:solidFill>
                <a:latin typeface="TimesNewRoman"/>
              </a:rPr>
              <a:t>subsidised</a:t>
            </a:r>
            <a:r>
              <a:rPr lang="en-US" sz="2400" b="1" i="0" u="none" strike="noStrike" baseline="0" dirty="0">
                <a:solidFill>
                  <a:srgbClr val="292425"/>
                </a:solidFill>
                <a:latin typeface="TimesNewRoman"/>
              </a:rPr>
              <a:t> goods or services) for current employees.</a:t>
            </a:r>
            <a:endParaRPr lang="en-IN" sz="2400" b="1" dirty="0"/>
          </a:p>
        </p:txBody>
      </p:sp>
    </p:spTree>
    <p:extLst>
      <p:ext uri="{BB962C8B-B14F-4D97-AF65-F5344CB8AC3E}">
        <p14:creationId xmlns:p14="http://schemas.microsoft.com/office/powerpoint/2010/main" val="166369565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D835EC-3043-B0E6-8877-3F5DC49A46AD}"/>
              </a:ext>
            </a:extLst>
          </p:cNvPr>
          <p:cNvSpPr>
            <a:spLocks noGrp="1"/>
          </p:cNvSpPr>
          <p:nvPr>
            <p:ph type="title"/>
          </p:nvPr>
        </p:nvSpPr>
        <p:spPr/>
        <p:txBody>
          <a:bodyPr/>
          <a:lstStyle/>
          <a:p>
            <a:r>
              <a:rPr lang="en-US" sz="4400" b="0" i="0" u="none" strike="noStrike" baseline="0" dirty="0">
                <a:solidFill>
                  <a:srgbClr val="292425"/>
                </a:solidFill>
                <a:latin typeface="TimesNewRoman"/>
              </a:rPr>
              <a:t>Accounting for short-term employee benefits</a:t>
            </a:r>
            <a:endParaRPr lang="en-IN" dirty="0"/>
          </a:p>
        </p:txBody>
      </p:sp>
      <p:sp>
        <p:nvSpPr>
          <p:cNvPr id="3" name="Content Placeholder 2">
            <a:extLst>
              <a:ext uri="{FF2B5EF4-FFF2-40B4-BE49-F238E27FC236}">
                <a16:creationId xmlns:a16="http://schemas.microsoft.com/office/drawing/2014/main" id="{AC7D34A1-2D20-DB4A-A787-8995797EDF15}"/>
              </a:ext>
            </a:extLst>
          </p:cNvPr>
          <p:cNvSpPr>
            <a:spLocks noGrp="1"/>
          </p:cNvSpPr>
          <p:nvPr>
            <p:ph idx="1"/>
          </p:nvPr>
        </p:nvSpPr>
        <p:spPr/>
        <p:txBody>
          <a:bodyPr>
            <a:normAutofit/>
          </a:bodyPr>
          <a:lstStyle/>
          <a:p>
            <a:pPr algn="l"/>
            <a:r>
              <a:rPr lang="en-US" sz="3200" b="1" i="0" u="none" strike="noStrike" baseline="0" dirty="0">
                <a:solidFill>
                  <a:srgbClr val="292425"/>
                </a:solidFill>
                <a:latin typeface="TimesNewRoman"/>
              </a:rPr>
              <a:t>Accounting for short-term employee benefits is generally straightforward because </a:t>
            </a:r>
            <a:r>
              <a:rPr lang="en-US" sz="3200" b="1" i="0" u="sng" strike="noStrike" baseline="0" dirty="0">
                <a:solidFill>
                  <a:srgbClr val="292425"/>
                </a:solidFill>
                <a:latin typeface="TimesNewRoman"/>
              </a:rPr>
              <a:t>no actuarial assumptions are required to measure the obligation . </a:t>
            </a:r>
            <a:r>
              <a:rPr lang="en-US" sz="3200" b="1" i="0" u="none" strike="noStrike" baseline="0" dirty="0">
                <a:solidFill>
                  <a:srgbClr val="292425"/>
                </a:solidFill>
                <a:latin typeface="TimesNewRoman"/>
              </a:rPr>
              <a:t>Moreover, short-term employee benefit obligations are </a:t>
            </a:r>
            <a:r>
              <a:rPr lang="en-US" sz="3200" b="1" i="0" u="sng" strike="noStrike" baseline="0" dirty="0">
                <a:solidFill>
                  <a:srgbClr val="292425"/>
                </a:solidFill>
                <a:latin typeface="TimesNewRoman"/>
              </a:rPr>
              <a:t>measured on </a:t>
            </a:r>
            <a:r>
              <a:rPr lang="en-IN" sz="3200" b="1" i="0" u="sng" strike="noStrike" baseline="0" dirty="0">
                <a:solidFill>
                  <a:srgbClr val="292425"/>
                </a:solidFill>
                <a:latin typeface="TimesNewRoman"/>
              </a:rPr>
              <a:t>an undiscounted basis </a:t>
            </a:r>
            <a:r>
              <a:rPr lang="en-US" sz="3200" b="1" i="0" u="sng" strike="noStrike" baseline="0" dirty="0">
                <a:solidFill>
                  <a:srgbClr val="292425"/>
                </a:solidFill>
                <a:latin typeface="TimesNewRoman"/>
              </a:rPr>
              <a:t>or the cost and there is no possibility of any actuarial gain or loss. </a:t>
            </a:r>
            <a:endParaRPr lang="en-IN" sz="3200" b="1" u="sng" dirty="0"/>
          </a:p>
        </p:txBody>
      </p:sp>
    </p:spTree>
    <p:extLst>
      <p:ext uri="{BB962C8B-B14F-4D97-AF65-F5344CB8AC3E}">
        <p14:creationId xmlns:p14="http://schemas.microsoft.com/office/powerpoint/2010/main" val="9171980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3A22F9-58C2-D754-81E3-1C3A09BE1DE7}"/>
              </a:ext>
            </a:extLst>
          </p:cNvPr>
          <p:cNvSpPr>
            <a:spLocks noGrp="1"/>
          </p:cNvSpPr>
          <p:nvPr>
            <p:ph type="title"/>
          </p:nvPr>
        </p:nvSpPr>
        <p:spPr/>
        <p:txBody>
          <a:bodyPr/>
          <a:lstStyle/>
          <a:p>
            <a:r>
              <a:rPr lang="en-IN" sz="4400" b="1" i="0" u="none" strike="noStrike" baseline="0" dirty="0">
                <a:solidFill>
                  <a:srgbClr val="292425"/>
                </a:solidFill>
                <a:latin typeface="TimesNewRoman,Bold"/>
              </a:rPr>
              <a:t>Recognition and Measurement</a:t>
            </a:r>
            <a:br>
              <a:rPr lang="en-IN" sz="4400" b="1" i="0" u="none" strike="noStrike" baseline="0" dirty="0">
                <a:solidFill>
                  <a:srgbClr val="292425"/>
                </a:solidFill>
                <a:latin typeface="TimesNewRoman,Bold"/>
              </a:rPr>
            </a:br>
            <a:endParaRPr lang="en-IN" dirty="0"/>
          </a:p>
        </p:txBody>
      </p:sp>
      <p:sp>
        <p:nvSpPr>
          <p:cNvPr id="3" name="Content Placeholder 2">
            <a:extLst>
              <a:ext uri="{FF2B5EF4-FFF2-40B4-BE49-F238E27FC236}">
                <a16:creationId xmlns:a16="http://schemas.microsoft.com/office/drawing/2014/main" id="{D11C8D5D-0499-7FE2-B50E-0E7E825B8204}"/>
              </a:ext>
            </a:extLst>
          </p:cNvPr>
          <p:cNvSpPr>
            <a:spLocks noGrp="1"/>
          </p:cNvSpPr>
          <p:nvPr>
            <p:ph idx="1"/>
          </p:nvPr>
        </p:nvSpPr>
        <p:spPr/>
        <p:txBody>
          <a:bodyPr>
            <a:normAutofit lnSpcReduction="10000"/>
          </a:bodyPr>
          <a:lstStyle/>
          <a:p>
            <a:pPr algn="l"/>
            <a:r>
              <a:rPr lang="en-IN" sz="2400" b="1" i="0" u="none" strike="noStrike" baseline="0" dirty="0">
                <a:solidFill>
                  <a:srgbClr val="292425"/>
                </a:solidFill>
                <a:latin typeface="TimesNewRoman,Bold"/>
              </a:rPr>
              <a:t>All Short-term Employee Benefits</a:t>
            </a:r>
          </a:p>
          <a:p>
            <a:pPr algn="l"/>
            <a:r>
              <a:rPr lang="en-US" sz="2400" b="1" i="1" u="none" strike="noStrike" baseline="0" dirty="0">
                <a:solidFill>
                  <a:srgbClr val="292425"/>
                </a:solidFill>
                <a:latin typeface="TimesNewRoman,BoldItalic"/>
              </a:rPr>
              <a:t>When an employee has rendered service to an enterprise during an accounting period, the enterprise should </a:t>
            </a:r>
            <a:r>
              <a:rPr lang="en-US" sz="2400" b="1" i="1" u="none" strike="noStrike" baseline="0" dirty="0" err="1">
                <a:solidFill>
                  <a:srgbClr val="292425"/>
                </a:solidFill>
                <a:latin typeface="TimesNewRoman,BoldItalic"/>
              </a:rPr>
              <a:t>recognise</a:t>
            </a:r>
            <a:r>
              <a:rPr lang="en-US" sz="2400" b="1" i="1" u="none" strike="noStrike" baseline="0" dirty="0">
                <a:solidFill>
                  <a:srgbClr val="292425"/>
                </a:solidFill>
                <a:latin typeface="TimesNewRoman,BoldItalic"/>
              </a:rPr>
              <a:t> </a:t>
            </a:r>
            <a:r>
              <a:rPr lang="en-US" sz="2400" b="1" i="1" u="sng" strike="noStrike" baseline="0" dirty="0">
                <a:solidFill>
                  <a:srgbClr val="292425"/>
                </a:solidFill>
                <a:latin typeface="TimesNewRoman,BoldItalic"/>
              </a:rPr>
              <a:t>the undiscounted amount </a:t>
            </a:r>
            <a:r>
              <a:rPr lang="en-US" sz="2400" b="1" i="1" u="none" strike="noStrike" baseline="0" dirty="0">
                <a:solidFill>
                  <a:srgbClr val="292425"/>
                </a:solidFill>
                <a:latin typeface="TimesNewRoman,BoldItalic"/>
              </a:rPr>
              <a:t>of short-term employee benefits expected to be paid in exchange </a:t>
            </a:r>
            <a:r>
              <a:rPr lang="en-IN" sz="2400" b="1" i="1" u="none" strike="noStrike" baseline="0" dirty="0">
                <a:solidFill>
                  <a:srgbClr val="292425"/>
                </a:solidFill>
                <a:latin typeface="TimesNewRoman,BoldItalic"/>
              </a:rPr>
              <a:t>for that service:</a:t>
            </a:r>
          </a:p>
          <a:p>
            <a:pPr algn="l"/>
            <a:r>
              <a:rPr lang="en-US" sz="2400" b="1" i="1" u="none" strike="noStrike" baseline="0" dirty="0">
                <a:solidFill>
                  <a:srgbClr val="292425"/>
                </a:solidFill>
                <a:latin typeface="TimesNewRoman,BoldItalic"/>
              </a:rPr>
              <a:t>(a) as a liability (accrued expense), after deducting any amount already paid. If the amount already paid exceeds the undiscounted amount of the benefits, an enterprise should </a:t>
            </a:r>
            <a:r>
              <a:rPr lang="en-US" sz="2400" b="1" i="1" u="none" strike="noStrike" baseline="0" dirty="0" err="1">
                <a:solidFill>
                  <a:srgbClr val="292425"/>
                </a:solidFill>
                <a:latin typeface="TimesNewRoman,BoldItalic"/>
              </a:rPr>
              <a:t>recognise</a:t>
            </a:r>
            <a:r>
              <a:rPr lang="en-US" sz="2400" b="1" i="1" u="none" strike="noStrike" baseline="0" dirty="0">
                <a:solidFill>
                  <a:srgbClr val="292425"/>
                </a:solidFill>
                <a:latin typeface="TimesNewRoman,BoldItalic"/>
              </a:rPr>
              <a:t> that excess as an asset (prepaid expense) to the extent that the prepayment will lead to, for example, a reduction in future payments or a cash refund; and</a:t>
            </a:r>
          </a:p>
          <a:p>
            <a:pPr algn="l"/>
            <a:r>
              <a:rPr lang="en-US" sz="2400" b="1" i="1" u="none" strike="noStrike" baseline="0" dirty="0">
                <a:solidFill>
                  <a:srgbClr val="292425"/>
                </a:solidFill>
                <a:latin typeface="TimesNewRoman,BoldItalic"/>
              </a:rPr>
              <a:t>(b) as an expense, unless another Accounting Standard requires or permits the inclusion of the benefits in the cost of an asset (for example, AS 10 </a:t>
            </a:r>
            <a:r>
              <a:rPr lang="en-US" sz="2400" b="1" i="0" u="none" strike="noStrike" baseline="0" dirty="0">
                <a:solidFill>
                  <a:srgbClr val="292425"/>
                </a:solidFill>
                <a:latin typeface="TimesNewRoman,Bold"/>
              </a:rPr>
              <a:t>Accounting for Fixed Assets</a:t>
            </a:r>
            <a:r>
              <a:rPr lang="en-US" sz="2400" b="1" i="1" u="none" strike="noStrike" baseline="0" dirty="0">
                <a:solidFill>
                  <a:srgbClr val="292425"/>
                </a:solidFill>
                <a:latin typeface="TimesNewRoman,BoldItalic"/>
              </a:rPr>
              <a:t>).</a:t>
            </a:r>
          </a:p>
          <a:p>
            <a:pPr marL="0" indent="0" algn="l">
              <a:buNone/>
            </a:pPr>
            <a:endParaRPr lang="en-IN" sz="1800" dirty="0"/>
          </a:p>
          <a:p>
            <a:pPr algn="l"/>
            <a:endParaRPr lang="en-US" sz="1800" b="1" i="1" u="none" strike="noStrike" baseline="0" dirty="0">
              <a:solidFill>
                <a:srgbClr val="292425"/>
              </a:solidFill>
              <a:latin typeface="TimesNewRoman,BoldItalic"/>
            </a:endParaRPr>
          </a:p>
        </p:txBody>
      </p:sp>
    </p:spTree>
    <p:extLst>
      <p:ext uri="{BB962C8B-B14F-4D97-AF65-F5344CB8AC3E}">
        <p14:creationId xmlns:p14="http://schemas.microsoft.com/office/powerpoint/2010/main" val="136059445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577619-CC68-6A1A-0B5C-2E6B779C6D62}"/>
              </a:ext>
            </a:extLst>
          </p:cNvPr>
          <p:cNvSpPr>
            <a:spLocks noGrp="1"/>
          </p:cNvSpPr>
          <p:nvPr>
            <p:ph type="title"/>
          </p:nvPr>
        </p:nvSpPr>
        <p:spPr/>
        <p:txBody>
          <a:bodyPr/>
          <a:lstStyle/>
          <a:p>
            <a:r>
              <a:rPr lang="en-IN" sz="4400" b="1" i="0" u="none" strike="noStrike" baseline="0" dirty="0">
                <a:solidFill>
                  <a:srgbClr val="292425"/>
                </a:solidFill>
                <a:latin typeface="TimesNewRoman,Bold"/>
              </a:rPr>
              <a:t>Compensated Absences</a:t>
            </a:r>
            <a:endParaRPr lang="en-IN" dirty="0"/>
          </a:p>
        </p:txBody>
      </p:sp>
      <p:sp>
        <p:nvSpPr>
          <p:cNvPr id="3" name="Content Placeholder 2">
            <a:extLst>
              <a:ext uri="{FF2B5EF4-FFF2-40B4-BE49-F238E27FC236}">
                <a16:creationId xmlns:a16="http://schemas.microsoft.com/office/drawing/2014/main" id="{5D7713DF-4335-734E-C915-13FA1B2682F0}"/>
              </a:ext>
            </a:extLst>
          </p:cNvPr>
          <p:cNvSpPr>
            <a:spLocks noGrp="1"/>
          </p:cNvSpPr>
          <p:nvPr>
            <p:ph idx="1"/>
          </p:nvPr>
        </p:nvSpPr>
        <p:spPr/>
        <p:txBody>
          <a:bodyPr>
            <a:normAutofit fontScale="85000" lnSpcReduction="10000"/>
          </a:bodyPr>
          <a:lstStyle/>
          <a:p>
            <a:pPr algn="l"/>
            <a:r>
              <a:rPr lang="en-US" sz="2800" b="1" i="0" u="none" strike="noStrike" baseline="0" dirty="0">
                <a:solidFill>
                  <a:srgbClr val="292425"/>
                </a:solidFill>
                <a:latin typeface="TimesNewRoman"/>
              </a:rPr>
              <a:t>An enterprise may compensate employees for absence for various  reasons including vacation, sickness and short-term disability, and maternity or paternity. Entitlement to compensated absences falls into two </a:t>
            </a:r>
            <a:r>
              <a:rPr lang="en-IN" sz="2800" b="1" i="0" u="none" strike="noStrike" baseline="0" dirty="0">
                <a:solidFill>
                  <a:srgbClr val="292425"/>
                </a:solidFill>
                <a:latin typeface="TimesNewRoman"/>
              </a:rPr>
              <a:t>categories:</a:t>
            </a:r>
          </a:p>
          <a:p>
            <a:pPr algn="l"/>
            <a:r>
              <a:rPr lang="en-IN" sz="2800" b="1" i="0" u="none" strike="noStrike" baseline="0" dirty="0">
                <a:solidFill>
                  <a:srgbClr val="292425"/>
                </a:solidFill>
                <a:latin typeface="TimesNewRoman"/>
              </a:rPr>
              <a:t>(a) </a:t>
            </a:r>
            <a:r>
              <a:rPr lang="en-IN" sz="2800" b="1" i="0" u="sng" strike="noStrike" baseline="0" dirty="0">
                <a:solidFill>
                  <a:srgbClr val="292425"/>
                </a:solidFill>
                <a:latin typeface="TimesNewRoman"/>
              </a:rPr>
              <a:t>accumulating; </a:t>
            </a:r>
            <a:r>
              <a:rPr lang="en-IN" sz="2800" b="1" i="0" u="none" strike="noStrike" baseline="0" dirty="0">
                <a:solidFill>
                  <a:srgbClr val="292425"/>
                </a:solidFill>
                <a:latin typeface="TimesNewRoman"/>
              </a:rPr>
              <a:t>and</a:t>
            </a:r>
          </a:p>
          <a:p>
            <a:pPr algn="l"/>
            <a:r>
              <a:rPr lang="en-IN" sz="2800" b="1" i="0" u="none" strike="noStrike" baseline="0" dirty="0">
                <a:solidFill>
                  <a:srgbClr val="292425"/>
                </a:solidFill>
                <a:latin typeface="TimesNewRoman"/>
              </a:rPr>
              <a:t>(b) </a:t>
            </a:r>
            <a:r>
              <a:rPr lang="en-IN" sz="2800" b="1" i="0" u="sng" strike="noStrike" baseline="0" dirty="0">
                <a:solidFill>
                  <a:srgbClr val="292425"/>
                </a:solidFill>
                <a:latin typeface="TimesNewRoman"/>
              </a:rPr>
              <a:t>non-accumulating.</a:t>
            </a:r>
          </a:p>
          <a:p>
            <a:pPr algn="l"/>
            <a:r>
              <a:rPr lang="en-US" sz="2800" b="1" i="0" u="none" strike="noStrike" baseline="0" dirty="0">
                <a:solidFill>
                  <a:srgbClr val="292425"/>
                </a:solidFill>
                <a:latin typeface="TimesNewRoman"/>
              </a:rPr>
              <a:t> Accumulating compensated absences are those that are carried forward and can be used in future periods if the current period’s entitlement is not used in full. Accumulating compensated absences may be either vesting (in other words, employees are entitled to a cash payment for unused entitlement on leaving the enterprise) or non-vesting (when employees are not entitled to a cash payment for unused entitlement on leaving). An obligation arises as employees render service that increases their entitlement to future compensated absences. </a:t>
            </a:r>
            <a:endParaRPr lang="en-IN" sz="2800" b="1" dirty="0"/>
          </a:p>
          <a:p>
            <a:endParaRPr lang="en-IN" dirty="0"/>
          </a:p>
        </p:txBody>
      </p:sp>
    </p:spTree>
    <p:extLst>
      <p:ext uri="{BB962C8B-B14F-4D97-AF65-F5344CB8AC3E}">
        <p14:creationId xmlns:p14="http://schemas.microsoft.com/office/powerpoint/2010/main" val="277763998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E31D5E-B66C-079D-E926-736E542C5951}"/>
              </a:ext>
            </a:extLst>
          </p:cNvPr>
          <p:cNvSpPr>
            <a:spLocks noGrp="1"/>
          </p:cNvSpPr>
          <p:nvPr>
            <p:ph type="title"/>
          </p:nvPr>
        </p:nvSpPr>
        <p:spPr/>
        <p:txBody>
          <a:bodyPr/>
          <a:lstStyle/>
          <a:p>
            <a:r>
              <a:rPr lang="en-US" dirty="0"/>
              <a:t>COMPENSATED ABSENCES-OBLIGATION</a:t>
            </a:r>
            <a:endParaRPr lang="en-IN" dirty="0"/>
          </a:p>
        </p:txBody>
      </p:sp>
      <p:sp>
        <p:nvSpPr>
          <p:cNvPr id="3" name="Content Placeholder 2">
            <a:extLst>
              <a:ext uri="{FF2B5EF4-FFF2-40B4-BE49-F238E27FC236}">
                <a16:creationId xmlns:a16="http://schemas.microsoft.com/office/drawing/2014/main" id="{F2165FEB-C49F-D68B-8E92-37A9AF872D8B}"/>
              </a:ext>
            </a:extLst>
          </p:cNvPr>
          <p:cNvSpPr>
            <a:spLocks noGrp="1"/>
          </p:cNvSpPr>
          <p:nvPr>
            <p:ph idx="1"/>
          </p:nvPr>
        </p:nvSpPr>
        <p:spPr/>
        <p:txBody>
          <a:bodyPr/>
          <a:lstStyle/>
          <a:p>
            <a:r>
              <a:rPr lang="en-US" sz="2800" b="1" i="0" u="none" strike="noStrike" baseline="0" dirty="0">
                <a:solidFill>
                  <a:srgbClr val="292425"/>
                </a:solidFill>
                <a:latin typeface="TimesNewRoman"/>
              </a:rPr>
              <a:t>The obligation exists, and is </a:t>
            </a:r>
            <a:r>
              <a:rPr lang="en-US" sz="2800" b="1" i="0" u="none" strike="noStrike" baseline="0" dirty="0" err="1">
                <a:solidFill>
                  <a:srgbClr val="292425"/>
                </a:solidFill>
                <a:latin typeface="TimesNewRoman"/>
              </a:rPr>
              <a:t>recognised</a:t>
            </a:r>
            <a:r>
              <a:rPr lang="en-US" sz="2800" b="1" i="0" u="none" strike="noStrike" baseline="0" dirty="0">
                <a:solidFill>
                  <a:srgbClr val="292425"/>
                </a:solidFill>
                <a:latin typeface="TimesNewRoman"/>
              </a:rPr>
              <a:t>, even if the compensated absences are non-vesting, although the possibility that employees may leave before they use an accumulated non-vesting entitlement affects the measurement of that </a:t>
            </a:r>
            <a:r>
              <a:rPr lang="en-IN" sz="2800" b="1" i="0" u="none" strike="noStrike" baseline="0" dirty="0">
                <a:solidFill>
                  <a:srgbClr val="292425"/>
                </a:solidFill>
                <a:latin typeface="TimesNewRoman"/>
              </a:rPr>
              <a:t>obligation.</a:t>
            </a:r>
            <a:endParaRPr lang="en-IN" b="1" dirty="0"/>
          </a:p>
          <a:p>
            <a:endParaRPr lang="en-IN" dirty="0"/>
          </a:p>
        </p:txBody>
      </p:sp>
    </p:spTree>
    <p:extLst>
      <p:ext uri="{BB962C8B-B14F-4D97-AF65-F5344CB8AC3E}">
        <p14:creationId xmlns:p14="http://schemas.microsoft.com/office/powerpoint/2010/main" val="382440687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41C530-4380-8B9E-29AC-87E0D7D11CA5}"/>
              </a:ext>
            </a:extLst>
          </p:cNvPr>
          <p:cNvSpPr>
            <a:spLocks noGrp="1"/>
          </p:cNvSpPr>
          <p:nvPr>
            <p:ph type="title"/>
          </p:nvPr>
        </p:nvSpPr>
        <p:spPr/>
        <p:txBody>
          <a:bodyPr/>
          <a:lstStyle/>
          <a:p>
            <a:r>
              <a:rPr lang="en-IN" sz="4400" b="1" i="0" u="none" strike="noStrike" baseline="0" dirty="0">
                <a:solidFill>
                  <a:srgbClr val="292425"/>
                </a:solidFill>
                <a:latin typeface="TimesNewRoman,Bold"/>
              </a:rPr>
              <a:t>Compensated Absences-RECOGNITION</a:t>
            </a:r>
            <a:endParaRPr lang="en-IN" dirty="0"/>
          </a:p>
        </p:txBody>
      </p:sp>
      <p:sp>
        <p:nvSpPr>
          <p:cNvPr id="3" name="Content Placeholder 2">
            <a:extLst>
              <a:ext uri="{FF2B5EF4-FFF2-40B4-BE49-F238E27FC236}">
                <a16:creationId xmlns:a16="http://schemas.microsoft.com/office/drawing/2014/main" id="{B2C7D781-0662-AF8D-5920-8F2D087D3FA5}"/>
              </a:ext>
            </a:extLst>
          </p:cNvPr>
          <p:cNvSpPr>
            <a:spLocks noGrp="1"/>
          </p:cNvSpPr>
          <p:nvPr>
            <p:ph idx="1"/>
          </p:nvPr>
        </p:nvSpPr>
        <p:spPr/>
        <p:txBody>
          <a:bodyPr/>
          <a:lstStyle/>
          <a:p>
            <a:pPr algn="l"/>
            <a:endParaRPr lang="en-IN" sz="1800" b="1" i="0" u="none" strike="noStrike" baseline="0" dirty="0">
              <a:solidFill>
                <a:srgbClr val="292425"/>
              </a:solidFill>
              <a:latin typeface="TimesNewRoman,Bold"/>
            </a:endParaRPr>
          </a:p>
          <a:p>
            <a:pPr algn="l"/>
            <a:r>
              <a:rPr lang="en-US" b="1" i="1" u="none" strike="noStrike" baseline="0" dirty="0">
                <a:solidFill>
                  <a:srgbClr val="292425"/>
                </a:solidFill>
                <a:latin typeface="TimesNewRoman,BoldItalic"/>
              </a:rPr>
              <a:t>An enterprise should </a:t>
            </a:r>
            <a:r>
              <a:rPr lang="en-US" b="1" i="1" u="none" strike="noStrike" baseline="0" dirty="0" err="1">
                <a:solidFill>
                  <a:srgbClr val="292425"/>
                </a:solidFill>
                <a:latin typeface="TimesNewRoman,BoldItalic"/>
              </a:rPr>
              <a:t>recognise</a:t>
            </a:r>
            <a:r>
              <a:rPr lang="en-US" b="1" i="1" u="none" strike="noStrike" baseline="0" dirty="0">
                <a:solidFill>
                  <a:srgbClr val="292425"/>
                </a:solidFill>
                <a:latin typeface="TimesNewRoman,BoldItalic"/>
              </a:rPr>
              <a:t> the expected cost of </a:t>
            </a:r>
            <a:r>
              <a:rPr lang="en-US" b="1" i="1" u="sng" strike="noStrike" baseline="0" dirty="0">
                <a:solidFill>
                  <a:srgbClr val="292425"/>
                </a:solidFill>
                <a:latin typeface="TimesNewRoman,BoldItalic"/>
              </a:rPr>
              <a:t>short-term employee benefits in the form of compensated absences</a:t>
            </a:r>
            <a:r>
              <a:rPr lang="en-US" b="1" i="1" u="none" strike="noStrike" baseline="0" dirty="0">
                <a:solidFill>
                  <a:srgbClr val="292425"/>
                </a:solidFill>
                <a:latin typeface="TimesNewRoman,BoldItalic"/>
              </a:rPr>
              <a:t> under paragraph </a:t>
            </a:r>
            <a:r>
              <a:rPr lang="en-IN" b="1" i="1" u="none" strike="noStrike" baseline="0" dirty="0">
                <a:solidFill>
                  <a:srgbClr val="292425"/>
                </a:solidFill>
                <a:latin typeface="TimesNewRoman,BoldItalic"/>
              </a:rPr>
              <a:t>as follows:</a:t>
            </a:r>
          </a:p>
          <a:p>
            <a:pPr algn="l"/>
            <a:r>
              <a:rPr lang="en-US" b="1" i="1" u="none" strike="noStrike" baseline="0" dirty="0">
                <a:solidFill>
                  <a:srgbClr val="292425"/>
                </a:solidFill>
                <a:latin typeface="TimesNewRoman,BoldItalic"/>
              </a:rPr>
              <a:t>(a) in the case of </a:t>
            </a:r>
            <a:r>
              <a:rPr lang="en-US" b="1" i="1" u="sng" strike="noStrike" baseline="0" dirty="0">
                <a:solidFill>
                  <a:srgbClr val="292425"/>
                </a:solidFill>
                <a:latin typeface="TimesNewRoman,BoldItalic"/>
              </a:rPr>
              <a:t>accumulating compensated absences</a:t>
            </a:r>
            <a:r>
              <a:rPr lang="en-US" b="1" i="1" u="none" strike="noStrike" baseline="0" dirty="0">
                <a:solidFill>
                  <a:srgbClr val="292425"/>
                </a:solidFill>
                <a:latin typeface="TimesNewRoman,BoldItalic"/>
              </a:rPr>
              <a:t>, when the employees render service that increases their entitlement to future </a:t>
            </a:r>
            <a:r>
              <a:rPr lang="en-IN" b="1" i="1" u="none" strike="noStrike" baseline="0" dirty="0">
                <a:solidFill>
                  <a:srgbClr val="292425"/>
                </a:solidFill>
                <a:latin typeface="TimesNewRoman,BoldItalic"/>
              </a:rPr>
              <a:t>compensated absences; and</a:t>
            </a:r>
          </a:p>
          <a:p>
            <a:pPr algn="l"/>
            <a:r>
              <a:rPr lang="en-US" b="1" i="1" u="none" strike="noStrike" baseline="0" dirty="0">
                <a:solidFill>
                  <a:srgbClr val="292425"/>
                </a:solidFill>
                <a:latin typeface="TimesNewRoman,BoldItalic"/>
              </a:rPr>
              <a:t>(b) in the case of non-accumulating compensated absences, when </a:t>
            </a:r>
            <a:r>
              <a:rPr lang="en-IN" b="1" i="1" u="none" strike="noStrike" baseline="0" dirty="0">
                <a:solidFill>
                  <a:srgbClr val="292425"/>
                </a:solidFill>
                <a:latin typeface="TimesNewRoman,BoldItalic"/>
              </a:rPr>
              <a:t>the absences occur.</a:t>
            </a:r>
            <a:endParaRPr lang="en-IN" dirty="0"/>
          </a:p>
        </p:txBody>
      </p:sp>
    </p:spTree>
    <p:extLst>
      <p:ext uri="{BB962C8B-B14F-4D97-AF65-F5344CB8AC3E}">
        <p14:creationId xmlns:p14="http://schemas.microsoft.com/office/powerpoint/2010/main" val="147401057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0D9F4B-C5A0-7306-E6F0-C18BCCED097D}"/>
              </a:ext>
            </a:extLst>
          </p:cNvPr>
          <p:cNvSpPr>
            <a:spLocks noGrp="1"/>
          </p:cNvSpPr>
          <p:nvPr>
            <p:ph type="title"/>
          </p:nvPr>
        </p:nvSpPr>
        <p:spPr/>
        <p:txBody>
          <a:bodyPr/>
          <a:lstStyle/>
          <a:p>
            <a:r>
              <a:rPr lang="en-IN" sz="4400" b="1" i="0" u="none" strike="noStrike" baseline="0" dirty="0">
                <a:solidFill>
                  <a:srgbClr val="292425"/>
                </a:solidFill>
                <a:latin typeface="TimesNewRoman,Bold"/>
              </a:rPr>
              <a:t>Compensated Absences-accumulated</a:t>
            </a:r>
            <a:endParaRPr lang="en-IN" dirty="0"/>
          </a:p>
        </p:txBody>
      </p:sp>
      <p:sp>
        <p:nvSpPr>
          <p:cNvPr id="3" name="Content Placeholder 2">
            <a:extLst>
              <a:ext uri="{FF2B5EF4-FFF2-40B4-BE49-F238E27FC236}">
                <a16:creationId xmlns:a16="http://schemas.microsoft.com/office/drawing/2014/main" id="{F9747328-FD06-7300-E8C0-7832F0C48B99}"/>
              </a:ext>
            </a:extLst>
          </p:cNvPr>
          <p:cNvSpPr>
            <a:spLocks noGrp="1"/>
          </p:cNvSpPr>
          <p:nvPr>
            <p:ph idx="1"/>
          </p:nvPr>
        </p:nvSpPr>
        <p:spPr/>
        <p:txBody>
          <a:bodyPr>
            <a:normAutofit/>
          </a:bodyPr>
          <a:lstStyle/>
          <a:p>
            <a:pPr algn="l"/>
            <a:r>
              <a:rPr lang="en-US" b="1" i="1" u="none" strike="noStrike" baseline="0" dirty="0">
                <a:solidFill>
                  <a:srgbClr val="292425"/>
                </a:solidFill>
                <a:latin typeface="TimesNewRoman,BoldItalic"/>
              </a:rPr>
              <a:t>An enterprise should measure the expected cost of accumulating compensated absences as the additional amount that the enterprise expects to pay as a result of the unused entitlement that has accumulated at the </a:t>
            </a:r>
            <a:r>
              <a:rPr lang="en-IN" b="1" i="1" u="none" strike="noStrike" baseline="0" dirty="0">
                <a:solidFill>
                  <a:srgbClr val="292425"/>
                </a:solidFill>
                <a:latin typeface="TimesNewRoman,BoldItalic"/>
              </a:rPr>
              <a:t>balance sheet date.</a:t>
            </a:r>
            <a:endParaRPr lang="en-IN" dirty="0"/>
          </a:p>
        </p:txBody>
      </p:sp>
    </p:spTree>
    <p:extLst>
      <p:ext uri="{BB962C8B-B14F-4D97-AF65-F5344CB8AC3E}">
        <p14:creationId xmlns:p14="http://schemas.microsoft.com/office/powerpoint/2010/main" val="376912975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836720-239E-11E4-C5D0-A8C8153D34A5}"/>
              </a:ext>
            </a:extLst>
          </p:cNvPr>
          <p:cNvSpPr>
            <a:spLocks noGrp="1"/>
          </p:cNvSpPr>
          <p:nvPr>
            <p:ph type="title"/>
          </p:nvPr>
        </p:nvSpPr>
        <p:spPr/>
        <p:txBody>
          <a:bodyPr/>
          <a:lstStyle/>
          <a:p>
            <a:r>
              <a:rPr lang="en-IN" sz="4400" b="1" i="0" u="none" strike="noStrike" baseline="0" dirty="0">
                <a:solidFill>
                  <a:srgbClr val="292425"/>
                </a:solidFill>
                <a:latin typeface="TimesNewRoman,Bold"/>
              </a:rPr>
              <a:t>Compensated Absences-non accumulating</a:t>
            </a:r>
            <a:endParaRPr lang="en-IN" dirty="0"/>
          </a:p>
        </p:txBody>
      </p:sp>
      <p:sp>
        <p:nvSpPr>
          <p:cNvPr id="3" name="Content Placeholder 2">
            <a:extLst>
              <a:ext uri="{FF2B5EF4-FFF2-40B4-BE49-F238E27FC236}">
                <a16:creationId xmlns:a16="http://schemas.microsoft.com/office/drawing/2014/main" id="{D74ECB28-6DFE-5A77-BEA5-00EA8A445293}"/>
              </a:ext>
            </a:extLst>
          </p:cNvPr>
          <p:cNvSpPr>
            <a:spLocks noGrp="1"/>
          </p:cNvSpPr>
          <p:nvPr>
            <p:ph idx="1"/>
          </p:nvPr>
        </p:nvSpPr>
        <p:spPr/>
        <p:txBody>
          <a:bodyPr>
            <a:normAutofit/>
          </a:bodyPr>
          <a:lstStyle/>
          <a:p>
            <a:pPr algn="l"/>
            <a:r>
              <a:rPr lang="en-US" sz="2400" b="1" i="0" u="none" strike="noStrike" baseline="0" dirty="0">
                <a:solidFill>
                  <a:srgbClr val="292425"/>
                </a:solidFill>
                <a:latin typeface="TimesNewRoman"/>
              </a:rPr>
              <a:t>Non-accumulating compensated absences do not carry forward:</a:t>
            </a:r>
          </a:p>
          <a:p>
            <a:pPr algn="l"/>
            <a:r>
              <a:rPr lang="en-US" sz="2400" b="1" i="0" u="none" strike="noStrike" baseline="0" dirty="0">
                <a:solidFill>
                  <a:srgbClr val="292425"/>
                </a:solidFill>
                <a:latin typeface="TimesNewRoman"/>
              </a:rPr>
              <a:t> </a:t>
            </a:r>
            <a:r>
              <a:rPr lang="en-US" sz="2400" b="1" dirty="0">
                <a:solidFill>
                  <a:srgbClr val="292425"/>
                </a:solidFill>
                <a:latin typeface="TimesNewRoman"/>
              </a:rPr>
              <a:t>Th</a:t>
            </a:r>
            <a:r>
              <a:rPr lang="en-US" sz="2400" b="1" i="0" u="none" strike="noStrike" baseline="0" dirty="0">
                <a:solidFill>
                  <a:srgbClr val="292425"/>
                </a:solidFill>
                <a:latin typeface="TimesNewRoman"/>
              </a:rPr>
              <a:t>ey lapse if the current period’s entitlement is not used in full and do not entitle employees to a cash payment for unused entitlement on leaving the enterprise. This is commonly the case for maternity or paternity leave. An enterprise </a:t>
            </a:r>
            <a:r>
              <a:rPr lang="en-US" sz="2400" b="1" i="0" u="none" strike="noStrike" baseline="0" dirty="0" err="1">
                <a:solidFill>
                  <a:srgbClr val="292425"/>
                </a:solidFill>
                <a:latin typeface="TimesNewRoman"/>
              </a:rPr>
              <a:t>recognises</a:t>
            </a:r>
            <a:r>
              <a:rPr lang="en-US" sz="2400" b="1" i="0" u="none" strike="noStrike" baseline="0" dirty="0">
                <a:solidFill>
                  <a:srgbClr val="292425"/>
                </a:solidFill>
                <a:latin typeface="TimesNewRoman"/>
              </a:rPr>
              <a:t> no liability or expense until the time of the absence, because employee service does not increase the amount of the benefit.</a:t>
            </a:r>
          </a:p>
          <a:p>
            <a:pPr algn="l"/>
            <a:r>
              <a:rPr lang="en-US" sz="2400" b="1" i="1" u="none" strike="noStrike" baseline="0" dirty="0">
                <a:solidFill>
                  <a:srgbClr val="292425"/>
                </a:solidFill>
                <a:latin typeface="TimesNewRoman,BoldItalic"/>
              </a:rPr>
              <a:t>Provided that a Small and Medium-sized Company, as defined in the Notification, may not comply with paragraphs 11 to 16 of the Standard to the extent they deal with recognition and measurement of short-term accumulating compensated absences which are non-vesting (i.e., short term</a:t>
            </a:r>
            <a:r>
              <a:rPr lang="en-US" sz="2400" b="1" i="1" dirty="0">
                <a:solidFill>
                  <a:srgbClr val="292425"/>
                </a:solidFill>
                <a:latin typeface="TimesNewRoman,BoldItalic"/>
              </a:rPr>
              <a:t> </a:t>
            </a:r>
            <a:r>
              <a:rPr lang="en-US" sz="2400" b="1" i="1" u="none" strike="noStrike" baseline="0" dirty="0">
                <a:solidFill>
                  <a:srgbClr val="292425"/>
                </a:solidFill>
                <a:latin typeface="TimesNewRoman,BoldItalic"/>
              </a:rPr>
              <a:t>accumulating compensated absences in respect of which employees are not entitled to cash payment for unused entitlement on leaving).</a:t>
            </a:r>
            <a:endParaRPr lang="en-IN" sz="2400" dirty="0"/>
          </a:p>
        </p:txBody>
      </p:sp>
    </p:spTree>
    <p:extLst>
      <p:ext uri="{BB962C8B-B14F-4D97-AF65-F5344CB8AC3E}">
        <p14:creationId xmlns:p14="http://schemas.microsoft.com/office/powerpoint/2010/main" val="18687490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64AC06-49C8-60AC-9900-E758F0B10B6B}"/>
              </a:ext>
            </a:extLst>
          </p:cNvPr>
          <p:cNvSpPr>
            <a:spLocks noGrp="1"/>
          </p:cNvSpPr>
          <p:nvPr>
            <p:ph type="title"/>
          </p:nvPr>
        </p:nvSpPr>
        <p:spPr/>
        <p:txBody>
          <a:bodyPr/>
          <a:lstStyle/>
          <a:p>
            <a:r>
              <a:rPr lang="en-US" b="1" i="0" dirty="0">
                <a:solidFill>
                  <a:srgbClr val="222222"/>
                </a:solidFill>
                <a:effectLst/>
                <a:latin typeface="PT Serif" panose="020B0604020202020204" pitchFamily="18" charset="0"/>
              </a:rPr>
              <a:t>What is a Defined Benefit Plan?</a:t>
            </a:r>
            <a:br>
              <a:rPr lang="en-US" b="1" i="0" dirty="0">
                <a:solidFill>
                  <a:srgbClr val="222222"/>
                </a:solidFill>
                <a:effectLst/>
                <a:latin typeface="PT Serif" panose="020B0604020202020204" pitchFamily="18" charset="0"/>
              </a:rPr>
            </a:br>
            <a:endParaRPr lang="en-IN" dirty="0"/>
          </a:p>
        </p:txBody>
      </p:sp>
      <p:sp>
        <p:nvSpPr>
          <p:cNvPr id="3" name="Content Placeholder 2">
            <a:extLst>
              <a:ext uri="{FF2B5EF4-FFF2-40B4-BE49-F238E27FC236}">
                <a16:creationId xmlns:a16="http://schemas.microsoft.com/office/drawing/2014/main" id="{76F353B4-0B73-268A-66BB-B1F03959AD24}"/>
              </a:ext>
            </a:extLst>
          </p:cNvPr>
          <p:cNvSpPr>
            <a:spLocks noGrp="1"/>
          </p:cNvSpPr>
          <p:nvPr>
            <p:ph idx="1"/>
          </p:nvPr>
        </p:nvSpPr>
        <p:spPr/>
        <p:txBody>
          <a:bodyPr>
            <a:normAutofit fontScale="85000" lnSpcReduction="10000"/>
          </a:bodyPr>
          <a:lstStyle/>
          <a:p>
            <a:pPr algn="l"/>
            <a:r>
              <a:rPr lang="en-US" b="0" i="0" dirty="0">
                <a:solidFill>
                  <a:srgbClr val="222222"/>
                </a:solidFill>
                <a:effectLst/>
                <a:latin typeface="Noto Sans" panose="020B0502040204020203" pitchFamily="34" charset="0"/>
              </a:rPr>
              <a:t>A defined benefit retirement plan is one </a:t>
            </a:r>
            <a:r>
              <a:rPr lang="en-US" b="0" i="0" u="sng" dirty="0">
                <a:solidFill>
                  <a:srgbClr val="222222"/>
                </a:solidFill>
                <a:effectLst/>
                <a:latin typeface="Noto Sans" panose="020B0502040204020203" pitchFamily="34" charset="0"/>
              </a:rPr>
              <a:t>where your maturity benefit, or benefit on retirement, has been defined.</a:t>
            </a:r>
            <a:r>
              <a:rPr lang="en-US" b="0" i="0" dirty="0">
                <a:solidFill>
                  <a:srgbClr val="222222"/>
                </a:solidFill>
                <a:effectLst/>
                <a:latin typeface="Noto Sans" panose="020B0502040204020203" pitchFamily="34" charset="0"/>
              </a:rPr>
              <a:t> The benefit will be </a:t>
            </a:r>
            <a:r>
              <a:rPr lang="en-US" b="1" i="0" u="sng" dirty="0">
                <a:solidFill>
                  <a:srgbClr val="222222"/>
                </a:solidFill>
                <a:effectLst/>
                <a:latin typeface="Noto Sans" panose="020B0502040204020203" pitchFamily="34" charset="0"/>
              </a:rPr>
              <a:t>available to you regardless of your contribution to the plan</a:t>
            </a:r>
            <a:r>
              <a:rPr lang="en-US" b="0" i="0" dirty="0">
                <a:solidFill>
                  <a:srgbClr val="222222"/>
                </a:solidFill>
                <a:effectLst/>
                <a:latin typeface="Noto Sans" panose="020B0502040204020203" pitchFamily="34" charset="0"/>
              </a:rPr>
              <a:t>.</a:t>
            </a:r>
          </a:p>
          <a:p>
            <a:pPr algn="l"/>
            <a:r>
              <a:rPr lang="en-US" b="0" i="0" dirty="0">
                <a:solidFill>
                  <a:srgbClr val="222222"/>
                </a:solidFill>
                <a:effectLst/>
                <a:latin typeface="Noto Sans" panose="020B0502040204020203" pitchFamily="34" charset="0"/>
              </a:rPr>
              <a:t>Benefits can be paid in a </a:t>
            </a:r>
            <a:r>
              <a:rPr lang="en-US" b="1" i="0" u="sng" dirty="0">
                <a:solidFill>
                  <a:srgbClr val="222222"/>
                </a:solidFill>
                <a:effectLst/>
                <a:latin typeface="Noto Sans" panose="020B0502040204020203" pitchFamily="34" charset="0"/>
              </a:rPr>
              <a:t>lump sum or as a regular pension</a:t>
            </a:r>
            <a:r>
              <a:rPr lang="en-US" b="0" i="0" dirty="0">
                <a:solidFill>
                  <a:srgbClr val="222222"/>
                </a:solidFill>
                <a:effectLst/>
                <a:latin typeface="Noto Sans" panose="020B0502040204020203" pitchFamily="34" charset="0"/>
              </a:rPr>
              <a:t>. However, in any case, </a:t>
            </a:r>
            <a:r>
              <a:rPr lang="en-US" b="0" i="0" u="sng" dirty="0">
                <a:solidFill>
                  <a:srgbClr val="222222"/>
                </a:solidFill>
                <a:effectLst/>
                <a:latin typeface="Noto Sans" panose="020B0502040204020203" pitchFamily="34" charset="0"/>
              </a:rPr>
              <a:t>the benefits are only payable upon your superannuation or relieving.</a:t>
            </a:r>
          </a:p>
          <a:p>
            <a:pPr algn="l"/>
            <a:r>
              <a:rPr lang="en-US" b="0" i="0" dirty="0">
                <a:solidFill>
                  <a:srgbClr val="222222"/>
                </a:solidFill>
                <a:effectLst/>
                <a:latin typeface="Noto Sans" panose="020B0502040204020203" pitchFamily="34" charset="0"/>
              </a:rPr>
              <a:t>Examples of defined benefit plans include:</a:t>
            </a:r>
          </a:p>
          <a:p>
            <a:pPr algn="l"/>
            <a:r>
              <a:rPr lang="en-US" b="0" i="0" dirty="0">
                <a:solidFill>
                  <a:srgbClr val="222222"/>
                </a:solidFill>
                <a:effectLst/>
                <a:latin typeface="Noto Sans" panose="020B0502040204020203" pitchFamily="34" charset="0"/>
              </a:rPr>
              <a:t>- Leave Salary</a:t>
            </a:r>
            <a:br>
              <a:rPr lang="en-US" b="0" i="0" dirty="0">
                <a:solidFill>
                  <a:srgbClr val="222222"/>
                </a:solidFill>
                <a:effectLst/>
                <a:latin typeface="Noto Sans" panose="020B0502040204020203" pitchFamily="34" charset="0"/>
              </a:rPr>
            </a:br>
            <a:r>
              <a:rPr lang="en-US" b="0" i="0" dirty="0">
                <a:solidFill>
                  <a:srgbClr val="222222"/>
                </a:solidFill>
                <a:effectLst/>
                <a:latin typeface="Noto Sans" panose="020B0502040204020203" pitchFamily="34" charset="0"/>
              </a:rPr>
              <a:t>- Gratuity</a:t>
            </a:r>
            <a:br>
              <a:rPr lang="en-US" b="0" i="0" dirty="0">
                <a:solidFill>
                  <a:srgbClr val="222222"/>
                </a:solidFill>
                <a:effectLst/>
                <a:latin typeface="Noto Sans" panose="020B0502040204020203" pitchFamily="34" charset="0"/>
              </a:rPr>
            </a:br>
            <a:r>
              <a:rPr lang="en-US" b="0" i="0" dirty="0">
                <a:solidFill>
                  <a:srgbClr val="222222"/>
                </a:solidFill>
                <a:effectLst/>
                <a:latin typeface="Noto Sans" panose="020B0502040204020203" pitchFamily="34" charset="0"/>
              </a:rPr>
              <a:t>- Voluntary Retirement Scheme (VRS)</a:t>
            </a:r>
            <a:br>
              <a:rPr lang="en-US" b="0" i="0" dirty="0">
                <a:solidFill>
                  <a:srgbClr val="222222"/>
                </a:solidFill>
                <a:effectLst/>
                <a:latin typeface="Noto Sans" panose="020B0502040204020203" pitchFamily="34" charset="0"/>
              </a:rPr>
            </a:br>
            <a:r>
              <a:rPr lang="en-US" b="0" i="0" dirty="0">
                <a:solidFill>
                  <a:srgbClr val="222222"/>
                </a:solidFill>
                <a:effectLst/>
                <a:latin typeface="Noto Sans" panose="020B0502040204020203" pitchFamily="34" charset="0"/>
              </a:rPr>
              <a:t>- Central Civil Services Pension</a:t>
            </a:r>
            <a:br>
              <a:rPr lang="en-US" b="0" i="0" dirty="0">
                <a:solidFill>
                  <a:srgbClr val="222222"/>
                </a:solidFill>
                <a:effectLst/>
                <a:latin typeface="Noto Sans" panose="020B0502040204020203" pitchFamily="34" charset="0"/>
              </a:rPr>
            </a:br>
            <a:r>
              <a:rPr lang="en-US" b="0" i="0" dirty="0">
                <a:solidFill>
                  <a:srgbClr val="222222"/>
                </a:solidFill>
                <a:effectLst/>
                <a:latin typeface="Noto Sans" panose="020B0502040204020203" pitchFamily="34" charset="0"/>
              </a:rPr>
              <a:t>- Pension for Public Sector Bank Employees</a:t>
            </a:r>
            <a:br>
              <a:rPr lang="en-US" b="0" i="0" dirty="0">
                <a:solidFill>
                  <a:srgbClr val="222222"/>
                </a:solidFill>
                <a:effectLst/>
                <a:latin typeface="Noto Sans" panose="020B0502040204020203" pitchFamily="34" charset="0"/>
              </a:rPr>
            </a:br>
            <a:r>
              <a:rPr lang="en-US" b="0" i="0" dirty="0">
                <a:solidFill>
                  <a:srgbClr val="222222"/>
                </a:solidFill>
                <a:effectLst/>
                <a:latin typeface="Noto Sans" panose="020B0502040204020203" pitchFamily="34" charset="0"/>
              </a:rPr>
              <a:t>- Guaranteed Savings Plan</a:t>
            </a:r>
          </a:p>
          <a:p>
            <a:endParaRPr lang="en-IN" dirty="0"/>
          </a:p>
        </p:txBody>
      </p:sp>
    </p:spTree>
    <p:extLst>
      <p:ext uri="{BB962C8B-B14F-4D97-AF65-F5344CB8AC3E}">
        <p14:creationId xmlns:p14="http://schemas.microsoft.com/office/powerpoint/2010/main" val="146181395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F9FE80-67D7-1589-8332-8748D1755B6A}"/>
              </a:ext>
            </a:extLst>
          </p:cNvPr>
          <p:cNvSpPr>
            <a:spLocks noGrp="1"/>
          </p:cNvSpPr>
          <p:nvPr>
            <p:ph type="title"/>
          </p:nvPr>
        </p:nvSpPr>
        <p:spPr/>
        <p:txBody>
          <a:bodyPr/>
          <a:lstStyle/>
          <a:p>
            <a:r>
              <a:rPr lang="en-IN" sz="4400" b="1" i="0" u="none" strike="noStrike" baseline="0" dirty="0">
                <a:solidFill>
                  <a:srgbClr val="292425"/>
                </a:solidFill>
                <a:latin typeface="TimesNewRoman,Bold"/>
              </a:rPr>
              <a:t>Profit-sharing and Bonus Plans</a:t>
            </a:r>
            <a:br>
              <a:rPr lang="en-IN" sz="4400" b="1" i="0" u="none" strike="noStrike" baseline="0" dirty="0">
                <a:solidFill>
                  <a:srgbClr val="292425"/>
                </a:solidFill>
                <a:latin typeface="TimesNewRoman,Bold"/>
              </a:rPr>
            </a:br>
            <a:endParaRPr lang="en-IN" dirty="0"/>
          </a:p>
        </p:txBody>
      </p:sp>
      <p:sp>
        <p:nvSpPr>
          <p:cNvPr id="3" name="Content Placeholder 2">
            <a:extLst>
              <a:ext uri="{FF2B5EF4-FFF2-40B4-BE49-F238E27FC236}">
                <a16:creationId xmlns:a16="http://schemas.microsoft.com/office/drawing/2014/main" id="{B3BAF9BD-B286-7BC2-05B8-BDD8DADD474E}"/>
              </a:ext>
            </a:extLst>
          </p:cNvPr>
          <p:cNvSpPr>
            <a:spLocks noGrp="1"/>
          </p:cNvSpPr>
          <p:nvPr>
            <p:ph idx="1"/>
          </p:nvPr>
        </p:nvSpPr>
        <p:spPr/>
        <p:txBody>
          <a:bodyPr>
            <a:normAutofit/>
          </a:bodyPr>
          <a:lstStyle/>
          <a:p>
            <a:pPr algn="l"/>
            <a:r>
              <a:rPr lang="en-US" sz="2400" b="1" i="1" u="none" strike="noStrike" baseline="0" dirty="0">
                <a:solidFill>
                  <a:srgbClr val="292425"/>
                </a:solidFill>
                <a:latin typeface="TimesNewRoman,BoldItalic"/>
              </a:rPr>
              <a:t>An enterprise should </a:t>
            </a:r>
            <a:r>
              <a:rPr lang="en-US" sz="2400" b="1" i="1" u="none" strike="noStrike" baseline="0" dirty="0" err="1">
                <a:solidFill>
                  <a:srgbClr val="292425"/>
                </a:solidFill>
                <a:latin typeface="TimesNewRoman,BoldItalic"/>
              </a:rPr>
              <a:t>recognise</a:t>
            </a:r>
            <a:r>
              <a:rPr lang="en-US" sz="2400" b="1" i="1" u="none" strike="noStrike" baseline="0" dirty="0">
                <a:solidFill>
                  <a:srgbClr val="292425"/>
                </a:solidFill>
                <a:latin typeface="TimesNewRoman,BoldItalic"/>
              </a:rPr>
              <a:t> the expected cost of profit-sharing and bonus payments under paragraph 10 when, and only when:</a:t>
            </a:r>
          </a:p>
          <a:p>
            <a:pPr algn="l"/>
            <a:r>
              <a:rPr lang="en-US" sz="2400" b="1" i="1" u="none" strike="noStrike" baseline="0" dirty="0">
                <a:solidFill>
                  <a:srgbClr val="292425"/>
                </a:solidFill>
                <a:latin typeface="TimesNewRoman,BoldItalic"/>
              </a:rPr>
              <a:t>(a) the enterprise has a present obligation to make such payments as a result of past events; and</a:t>
            </a:r>
          </a:p>
          <a:p>
            <a:pPr algn="l"/>
            <a:r>
              <a:rPr lang="en-US" sz="2400" b="1" i="1" u="none" strike="noStrike" baseline="0" dirty="0">
                <a:solidFill>
                  <a:srgbClr val="292425"/>
                </a:solidFill>
                <a:latin typeface="TimesNewRoman,BoldItalic"/>
              </a:rPr>
              <a:t>(b) a reliable estimate of the obligation can be made.</a:t>
            </a:r>
          </a:p>
          <a:p>
            <a:pPr algn="l"/>
            <a:r>
              <a:rPr lang="en-US" sz="2400" b="1" i="1" u="none" strike="noStrike" baseline="0" dirty="0">
                <a:solidFill>
                  <a:srgbClr val="292425"/>
                </a:solidFill>
                <a:latin typeface="TimesNewRoman,BoldItalic"/>
              </a:rPr>
              <a:t>A present obligation exists when, and only when, the enterprise has no realistic alternative but to make the payments.</a:t>
            </a:r>
          </a:p>
          <a:p>
            <a:pPr algn="l"/>
            <a:r>
              <a:rPr lang="en-US" sz="2400" b="1" i="0" u="sng" strike="noStrike" baseline="0" dirty="0">
                <a:solidFill>
                  <a:srgbClr val="292425"/>
                </a:solidFill>
                <a:latin typeface="TimesNewRoman"/>
              </a:rPr>
              <a:t>An obligation under profit-sharing and bonus plans results from employee service and not from a transaction with the enterprise’s owners.</a:t>
            </a:r>
          </a:p>
          <a:p>
            <a:pPr algn="l"/>
            <a:r>
              <a:rPr lang="en-US" sz="2400" b="1" i="0" u="none" strike="noStrike" baseline="0" dirty="0">
                <a:solidFill>
                  <a:srgbClr val="292425"/>
                </a:solidFill>
                <a:latin typeface="TimesNewRoman"/>
              </a:rPr>
              <a:t>Therefore, an enterprise </a:t>
            </a:r>
            <a:r>
              <a:rPr lang="en-US" sz="2400" b="1" i="0" u="none" strike="noStrike" baseline="0" dirty="0" err="1">
                <a:solidFill>
                  <a:srgbClr val="292425"/>
                </a:solidFill>
                <a:latin typeface="TimesNewRoman"/>
              </a:rPr>
              <a:t>recognises</a:t>
            </a:r>
            <a:r>
              <a:rPr lang="en-US" sz="2400" b="1" i="0" u="none" strike="noStrike" baseline="0" dirty="0">
                <a:solidFill>
                  <a:srgbClr val="292425"/>
                </a:solidFill>
                <a:latin typeface="TimesNewRoman"/>
              </a:rPr>
              <a:t> the cost of profit-sharing and bonus plans not as a distribution of net profit but as an expense.</a:t>
            </a:r>
            <a:endParaRPr lang="en-IN" sz="2400" b="1" dirty="0"/>
          </a:p>
        </p:txBody>
      </p:sp>
    </p:spTree>
    <p:extLst>
      <p:ext uri="{BB962C8B-B14F-4D97-AF65-F5344CB8AC3E}">
        <p14:creationId xmlns:p14="http://schemas.microsoft.com/office/powerpoint/2010/main" val="357691320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9C0FC4-78B4-51D3-514E-8ECDE5203659}"/>
              </a:ext>
            </a:extLst>
          </p:cNvPr>
          <p:cNvSpPr>
            <a:spLocks noGrp="1"/>
          </p:cNvSpPr>
          <p:nvPr>
            <p:ph type="title"/>
          </p:nvPr>
        </p:nvSpPr>
        <p:spPr/>
        <p:txBody>
          <a:bodyPr/>
          <a:lstStyle/>
          <a:p>
            <a:r>
              <a:rPr lang="en-IN" sz="4400" b="1" i="0" u="none" strike="noStrike" baseline="0" dirty="0">
                <a:solidFill>
                  <a:srgbClr val="292425"/>
                </a:solidFill>
                <a:latin typeface="TimesNewRoman,Bold"/>
              </a:rPr>
              <a:t>Disclosure</a:t>
            </a:r>
            <a:br>
              <a:rPr lang="en-IN" sz="4400" b="1" i="0" u="none" strike="noStrike" baseline="0" dirty="0">
                <a:solidFill>
                  <a:srgbClr val="292425"/>
                </a:solidFill>
                <a:latin typeface="TimesNewRoman,Bold"/>
              </a:rPr>
            </a:br>
            <a:endParaRPr lang="en-IN" dirty="0"/>
          </a:p>
        </p:txBody>
      </p:sp>
      <p:sp>
        <p:nvSpPr>
          <p:cNvPr id="3" name="Content Placeholder 2">
            <a:extLst>
              <a:ext uri="{FF2B5EF4-FFF2-40B4-BE49-F238E27FC236}">
                <a16:creationId xmlns:a16="http://schemas.microsoft.com/office/drawing/2014/main" id="{EAF4DBDE-E726-32AB-F9CB-D0E3D7D4EF64}"/>
              </a:ext>
            </a:extLst>
          </p:cNvPr>
          <p:cNvSpPr>
            <a:spLocks noGrp="1"/>
          </p:cNvSpPr>
          <p:nvPr>
            <p:ph idx="1"/>
          </p:nvPr>
        </p:nvSpPr>
        <p:spPr/>
        <p:txBody>
          <a:bodyPr/>
          <a:lstStyle/>
          <a:p>
            <a:pPr algn="l"/>
            <a:r>
              <a:rPr lang="en-US" b="1" i="0" u="none" strike="noStrike" baseline="0" dirty="0">
                <a:solidFill>
                  <a:srgbClr val="292425"/>
                </a:solidFill>
                <a:latin typeface="TimesNewRoman"/>
              </a:rPr>
              <a:t> Although this Standard does not require specific disclosures about short-term employee benefits, other Accounting Standards may require disclosures. For example, where required by AS 18 Related Party Disclosures an enterprise discloses information about employee benefits </a:t>
            </a:r>
            <a:r>
              <a:rPr lang="en-IN" b="1" i="0" u="none" strike="noStrike" baseline="0" dirty="0">
                <a:solidFill>
                  <a:srgbClr val="292425"/>
                </a:solidFill>
                <a:latin typeface="TimesNewRoman"/>
              </a:rPr>
              <a:t>for key management personnel</a:t>
            </a:r>
            <a:r>
              <a:rPr lang="en-IN" sz="1800" b="0" i="0" u="none" strike="noStrike" baseline="0" dirty="0">
                <a:solidFill>
                  <a:srgbClr val="292425"/>
                </a:solidFill>
                <a:latin typeface="TimesNewRoman"/>
              </a:rPr>
              <a:t>.</a:t>
            </a:r>
            <a:endParaRPr lang="en-IN" dirty="0"/>
          </a:p>
        </p:txBody>
      </p:sp>
    </p:spTree>
    <p:extLst>
      <p:ext uri="{BB962C8B-B14F-4D97-AF65-F5344CB8AC3E}">
        <p14:creationId xmlns:p14="http://schemas.microsoft.com/office/powerpoint/2010/main" val="178635592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FCC69F-3008-BEEB-205D-248E49CDDAC4}"/>
              </a:ext>
            </a:extLst>
          </p:cNvPr>
          <p:cNvSpPr>
            <a:spLocks noGrp="1"/>
          </p:cNvSpPr>
          <p:nvPr>
            <p:ph type="title"/>
          </p:nvPr>
        </p:nvSpPr>
        <p:spPr/>
        <p:txBody>
          <a:bodyPr>
            <a:normAutofit/>
          </a:bodyPr>
          <a:lstStyle/>
          <a:p>
            <a:pPr algn="l"/>
            <a:r>
              <a:rPr lang="en-IN" sz="3600" b="1" i="0" u="none" strike="noStrike" baseline="0" dirty="0">
                <a:solidFill>
                  <a:srgbClr val="292425"/>
                </a:solidFill>
                <a:latin typeface="TimesNewRoman,Bold"/>
              </a:rPr>
              <a:t>Post-employment Benefits: Defined Contribution</a:t>
            </a:r>
            <a:br>
              <a:rPr lang="en-IN" sz="3600" b="1" i="0" u="none" strike="noStrike" baseline="0" dirty="0">
                <a:solidFill>
                  <a:srgbClr val="292425"/>
                </a:solidFill>
                <a:latin typeface="TimesNewRoman,Bold"/>
              </a:rPr>
            </a:br>
            <a:r>
              <a:rPr lang="en-US" sz="3600" b="1" i="0" u="none" strike="noStrike" baseline="0" dirty="0">
                <a:solidFill>
                  <a:srgbClr val="292425"/>
                </a:solidFill>
                <a:latin typeface="TimesNewRoman,Bold"/>
              </a:rPr>
              <a:t>Plans and Defined Benefit Plans</a:t>
            </a:r>
          </a:p>
        </p:txBody>
      </p:sp>
      <p:sp>
        <p:nvSpPr>
          <p:cNvPr id="3" name="Content Placeholder 2">
            <a:extLst>
              <a:ext uri="{FF2B5EF4-FFF2-40B4-BE49-F238E27FC236}">
                <a16:creationId xmlns:a16="http://schemas.microsoft.com/office/drawing/2014/main" id="{2BD834CD-06BB-6BDE-4C90-E858149556A2}"/>
              </a:ext>
            </a:extLst>
          </p:cNvPr>
          <p:cNvSpPr>
            <a:spLocks noGrp="1"/>
          </p:cNvSpPr>
          <p:nvPr>
            <p:ph idx="1"/>
          </p:nvPr>
        </p:nvSpPr>
        <p:spPr/>
        <p:txBody>
          <a:bodyPr>
            <a:normAutofit/>
          </a:bodyPr>
          <a:lstStyle/>
          <a:p>
            <a:pPr algn="l"/>
            <a:r>
              <a:rPr lang="en-IN" b="1" i="0" u="none" strike="noStrike" baseline="0" dirty="0">
                <a:solidFill>
                  <a:srgbClr val="292425"/>
                </a:solidFill>
                <a:latin typeface="TimesNewRoman"/>
              </a:rPr>
              <a:t> Post-employment benefits include:</a:t>
            </a:r>
          </a:p>
          <a:p>
            <a:pPr algn="l"/>
            <a:r>
              <a:rPr lang="en-US" b="1" i="0" u="none" strike="noStrike" baseline="0" dirty="0">
                <a:solidFill>
                  <a:srgbClr val="292425"/>
                </a:solidFill>
                <a:latin typeface="TimesNewRoman"/>
              </a:rPr>
              <a:t>(a) retirement benefits, e.g., gratuity and pension; and</a:t>
            </a:r>
          </a:p>
          <a:p>
            <a:pPr algn="l"/>
            <a:r>
              <a:rPr lang="en-US" b="1" i="0" u="none" strike="noStrike" baseline="0" dirty="0">
                <a:solidFill>
                  <a:srgbClr val="292425"/>
                </a:solidFill>
                <a:latin typeface="TimesNewRoman"/>
              </a:rPr>
              <a:t>(b) other benefits, e.g., post-employment life insurance and postemployment </a:t>
            </a:r>
            <a:r>
              <a:rPr lang="en-IN" b="1" i="0" u="none" strike="noStrike" baseline="0" dirty="0">
                <a:solidFill>
                  <a:srgbClr val="292425"/>
                </a:solidFill>
                <a:latin typeface="TimesNewRoman"/>
              </a:rPr>
              <a:t>medical care.</a:t>
            </a:r>
            <a:r>
              <a:rPr lang="en-US" b="1" i="0" u="none" strike="noStrike" baseline="0" dirty="0">
                <a:solidFill>
                  <a:srgbClr val="292425"/>
                </a:solidFill>
                <a:latin typeface="TimesNewRoman"/>
              </a:rPr>
              <a:t> Arrangements whereby an enterprise provides post-employment benefits are post-employment benefit plans. An enterprise applies this Standard to all such arrangements whether or not they involve the establishment of a separate entity to receive contributions and to pay benefits.</a:t>
            </a:r>
            <a:endParaRPr lang="en-IN" b="1" dirty="0"/>
          </a:p>
        </p:txBody>
      </p:sp>
    </p:spTree>
    <p:extLst>
      <p:ext uri="{BB962C8B-B14F-4D97-AF65-F5344CB8AC3E}">
        <p14:creationId xmlns:p14="http://schemas.microsoft.com/office/powerpoint/2010/main" val="362998064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A8E1D0-6C16-4ED0-FE2D-7F0D9EDFE1E0}"/>
              </a:ext>
            </a:extLst>
          </p:cNvPr>
          <p:cNvSpPr>
            <a:spLocks noGrp="1"/>
          </p:cNvSpPr>
          <p:nvPr>
            <p:ph type="title"/>
          </p:nvPr>
        </p:nvSpPr>
        <p:spPr/>
        <p:txBody>
          <a:bodyPr/>
          <a:lstStyle/>
          <a:p>
            <a:r>
              <a:rPr lang="en-IN" sz="4400" b="1" i="0" u="none" strike="noStrike" baseline="0" dirty="0">
                <a:solidFill>
                  <a:srgbClr val="292425"/>
                </a:solidFill>
                <a:latin typeface="TimesNewRoman,Bold"/>
              </a:rPr>
              <a:t>Insured Benefits</a:t>
            </a:r>
            <a:br>
              <a:rPr lang="en-IN" sz="4400" b="1" i="0" u="none" strike="noStrike" baseline="0" dirty="0">
                <a:solidFill>
                  <a:srgbClr val="292425"/>
                </a:solidFill>
                <a:latin typeface="TimesNewRoman,Bold"/>
              </a:rPr>
            </a:br>
            <a:endParaRPr lang="en-IN" dirty="0"/>
          </a:p>
        </p:txBody>
      </p:sp>
      <p:sp>
        <p:nvSpPr>
          <p:cNvPr id="3" name="Content Placeholder 2">
            <a:extLst>
              <a:ext uri="{FF2B5EF4-FFF2-40B4-BE49-F238E27FC236}">
                <a16:creationId xmlns:a16="http://schemas.microsoft.com/office/drawing/2014/main" id="{71EFBD7E-5CEB-C63E-1C92-C255D50923D1}"/>
              </a:ext>
            </a:extLst>
          </p:cNvPr>
          <p:cNvSpPr>
            <a:spLocks noGrp="1"/>
          </p:cNvSpPr>
          <p:nvPr>
            <p:ph idx="1"/>
          </p:nvPr>
        </p:nvSpPr>
        <p:spPr/>
        <p:txBody>
          <a:bodyPr/>
          <a:lstStyle/>
          <a:p>
            <a:pPr algn="l"/>
            <a:r>
              <a:rPr lang="en-US" sz="1800" b="1" i="1" u="none" strike="noStrike" baseline="0" dirty="0">
                <a:solidFill>
                  <a:srgbClr val="292425"/>
                </a:solidFill>
                <a:latin typeface="TimesNewRoman,BoldItalic"/>
              </a:rPr>
              <a:t>An enterprise may pay insurance premiums to fund a postemployment benefit plan. The enterprise should treat such a plan as a defined contribution plan unless the enterprise will have (either directly, or indirectly through the plan) an obligation to either:</a:t>
            </a:r>
          </a:p>
          <a:p>
            <a:pPr algn="l"/>
            <a:r>
              <a:rPr lang="en-US" sz="1800" b="1" i="1" u="none" strike="noStrike" baseline="0" dirty="0">
                <a:solidFill>
                  <a:srgbClr val="292425"/>
                </a:solidFill>
                <a:latin typeface="TimesNewRoman,BoldItalic"/>
              </a:rPr>
              <a:t>(a) pay the employee benefits directly when they fall due; or</a:t>
            </a:r>
          </a:p>
          <a:p>
            <a:pPr algn="l"/>
            <a:r>
              <a:rPr lang="en-US" sz="1800" b="1" i="1" u="none" strike="noStrike" baseline="0" dirty="0">
                <a:solidFill>
                  <a:srgbClr val="292425"/>
                </a:solidFill>
                <a:latin typeface="TimesNewRoman,BoldItalic"/>
              </a:rPr>
              <a:t>(b) pay further amounts if the insurer does not pay all future employee benefits relating to employee service in the current and </a:t>
            </a:r>
            <a:r>
              <a:rPr lang="en-IN" sz="1800" b="1" i="1" u="none" strike="noStrike" baseline="0" dirty="0">
                <a:solidFill>
                  <a:srgbClr val="292425"/>
                </a:solidFill>
                <a:latin typeface="TimesNewRoman,BoldItalic"/>
              </a:rPr>
              <a:t>prior periods.</a:t>
            </a:r>
          </a:p>
          <a:p>
            <a:pPr algn="l"/>
            <a:r>
              <a:rPr lang="en-US" sz="1800" b="1" i="1" u="none" strike="noStrike" baseline="0" dirty="0">
                <a:solidFill>
                  <a:srgbClr val="292425"/>
                </a:solidFill>
                <a:latin typeface="TimesNewRoman,BoldItalic"/>
              </a:rPr>
              <a:t>If the enterprise retains such an obligation, the enterprise should treat the plan as a defined benefit plan.</a:t>
            </a:r>
            <a:endParaRPr lang="en-IN" dirty="0"/>
          </a:p>
        </p:txBody>
      </p:sp>
    </p:spTree>
    <p:extLst>
      <p:ext uri="{BB962C8B-B14F-4D97-AF65-F5344CB8AC3E}">
        <p14:creationId xmlns:p14="http://schemas.microsoft.com/office/powerpoint/2010/main" val="84272166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DC2B3C-2DDF-4E77-597C-5B814A6B68FC}"/>
              </a:ext>
            </a:extLst>
          </p:cNvPr>
          <p:cNvSpPr>
            <a:spLocks noGrp="1"/>
          </p:cNvSpPr>
          <p:nvPr>
            <p:ph type="title"/>
          </p:nvPr>
        </p:nvSpPr>
        <p:spPr/>
        <p:txBody>
          <a:bodyPr/>
          <a:lstStyle/>
          <a:p>
            <a:r>
              <a:rPr lang="en-IN" sz="4400" b="1" i="0" u="none" strike="noStrike" baseline="0" dirty="0">
                <a:solidFill>
                  <a:srgbClr val="292425"/>
                </a:solidFill>
                <a:latin typeface="TimesNewRoman,Bold"/>
              </a:rPr>
              <a:t>Recognition and Measurement</a:t>
            </a:r>
            <a:br>
              <a:rPr lang="en-IN" sz="4400" b="1" i="0" u="none" strike="noStrike" baseline="0" dirty="0">
                <a:solidFill>
                  <a:srgbClr val="292425"/>
                </a:solidFill>
                <a:latin typeface="TimesNewRoman,Bold"/>
              </a:rPr>
            </a:br>
            <a:endParaRPr lang="en-IN" dirty="0"/>
          </a:p>
        </p:txBody>
      </p:sp>
      <p:sp>
        <p:nvSpPr>
          <p:cNvPr id="3" name="Content Placeholder 2">
            <a:extLst>
              <a:ext uri="{FF2B5EF4-FFF2-40B4-BE49-F238E27FC236}">
                <a16:creationId xmlns:a16="http://schemas.microsoft.com/office/drawing/2014/main" id="{C56CDB34-6284-7DA6-1A43-3318C7DABC52}"/>
              </a:ext>
            </a:extLst>
          </p:cNvPr>
          <p:cNvSpPr>
            <a:spLocks noGrp="1"/>
          </p:cNvSpPr>
          <p:nvPr>
            <p:ph idx="1"/>
          </p:nvPr>
        </p:nvSpPr>
        <p:spPr/>
        <p:txBody>
          <a:bodyPr>
            <a:normAutofit/>
          </a:bodyPr>
          <a:lstStyle/>
          <a:p>
            <a:pPr algn="l"/>
            <a:r>
              <a:rPr lang="en-US" b="1" i="1" u="none" strike="noStrike" baseline="0" dirty="0">
                <a:solidFill>
                  <a:srgbClr val="292425"/>
                </a:solidFill>
                <a:latin typeface="TimesNewRoman,BoldItalic"/>
              </a:rPr>
              <a:t>When an employee has rendered service to an enterprise during a period, the enterprise should </a:t>
            </a:r>
            <a:r>
              <a:rPr lang="en-US" b="1" i="1" u="none" strike="noStrike" baseline="0" dirty="0" err="1">
                <a:solidFill>
                  <a:srgbClr val="292425"/>
                </a:solidFill>
                <a:latin typeface="TimesNewRoman,BoldItalic"/>
              </a:rPr>
              <a:t>recognise</a:t>
            </a:r>
            <a:r>
              <a:rPr lang="en-US" b="1" i="1" u="none" strike="noStrike" baseline="0" dirty="0">
                <a:solidFill>
                  <a:srgbClr val="292425"/>
                </a:solidFill>
                <a:latin typeface="TimesNewRoman,BoldItalic"/>
              </a:rPr>
              <a:t> the contribution payable to a defined contribution plan in exchange for that service:</a:t>
            </a:r>
          </a:p>
          <a:p>
            <a:pPr algn="l"/>
            <a:r>
              <a:rPr lang="en-US" b="1" i="1" u="none" strike="noStrike" baseline="0" dirty="0">
                <a:solidFill>
                  <a:srgbClr val="292425"/>
                </a:solidFill>
                <a:latin typeface="TimesNewRoman,BoldItalic"/>
              </a:rPr>
              <a:t>(a) as a liability (accrued expense), after deducting any contribution already paid. If the contribution already paid exceeds the contribution due for service before the balance sheet date, an enterprise should </a:t>
            </a:r>
            <a:r>
              <a:rPr lang="en-US" b="1" i="1" u="none" strike="noStrike" baseline="0" dirty="0" err="1">
                <a:solidFill>
                  <a:srgbClr val="292425"/>
                </a:solidFill>
                <a:latin typeface="TimesNewRoman,BoldItalic"/>
              </a:rPr>
              <a:t>recognise</a:t>
            </a:r>
            <a:r>
              <a:rPr lang="en-US" b="1" i="1" u="none" strike="noStrike" baseline="0" dirty="0">
                <a:solidFill>
                  <a:srgbClr val="292425"/>
                </a:solidFill>
                <a:latin typeface="TimesNewRoman,BoldItalic"/>
              </a:rPr>
              <a:t> that excess as an asset (prepaid expense) to the extent that the prepayment will lead to, for example, a reduction in future payments or a cash </a:t>
            </a:r>
            <a:r>
              <a:rPr lang="en-IN" b="1" i="1" u="none" strike="noStrike" baseline="0" dirty="0">
                <a:solidFill>
                  <a:srgbClr val="292425"/>
                </a:solidFill>
                <a:latin typeface="TimesNewRoman,BoldItalic"/>
              </a:rPr>
              <a:t>refund; and</a:t>
            </a:r>
            <a:endParaRPr lang="en-IN" dirty="0"/>
          </a:p>
        </p:txBody>
      </p:sp>
    </p:spTree>
    <p:extLst>
      <p:ext uri="{BB962C8B-B14F-4D97-AF65-F5344CB8AC3E}">
        <p14:creationId xmlns:p14="http://schemas.microsoft.com/office/powerpoint/2010/main" val="9043863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E4636-6AAD-4765-4C06-4DC6E6F16DA6}"/>
              </a:ext>
            </a:extLst>
          </p:cNvPr>
          <p:cNvSpPr>
            <a:spLocks noGrp="1"/>
          </p:cNvSpPr>
          <p:nvPr>
            <p:ph type="title"/>
          </p:nvPr>
        </p:nvSpPr>
        <p:spPr/>
        <p:txBody>
          <a:bodyPr/>
          <a:lstStyle/>
          <a:p>
            <a:r>
              <a:rPr lang="en-IN" sz="4400" b="1" i="0" u="none" strike="noStrike" baseline="0" dirty="0">
                <a:solidFill>
                  <a:srgbClr val="292425"/>
                </a:solidFill>
                <a:latin typeface="TimesNewRoman,Bold"/>
              </a:rPr>
              <a:t>Recognition and Measurement</a:t>
            </a:r>
            <a:br>
              <a:rPr lang="en-IN" sz="4400" b="1" i="0" u="none" strike="noStrike" baseline="0" dirty="0">
                <a:solidFill>
                  <a:srgbClr val="292425"/>
                </a:solidFill>
                <a:latin typeface="TimesNewRoman,Bold"/>
              </a:rPr>
            </a:br>
            <a:endParaRPr lang="en-IN" dirty="0"/>
          </a:p>
        </p:txBody>
      </p:sp>
      <p:sp>
        <p:nvSpPr>
          <p:cNvPr id="3" name="Content Placeholder 2">
            <a:extLst>
              <a:ext uri="{FF2B5EF4-FFF2-40B4-BE49-F238E27FC236}">
                <a16:creationId xmlns:a16="http://schemas.microsoft.com/office/drawing/2014/main" id="{D2FAD1BF-11FB-8CDD-D520-3D1850EC944F}"/>
              </a:ext>
            </a:extLst>
          </p:cNvPr>
          <p:cNvSpPr>
            <a:spLocks noGrp="1"/>
          </p:cNvSpPr>
          <p:nvPr>
            <p:ph idx="1"/>
          </p:nvPr>
        </p:nvSpPr>
        <p:spPr/>
        <p:txBody>
          <a:bodyPr>
            <a:normAutofit/>
          </a:bodyPr>
          <a:lstStyle/>
          <a:p>
            <a:pPr algn="l"/>
            <a:r>
              <a:rPr lang="en-US" sz="2400" b="1" i="1" u="none" strike="noStrike" baseline="0" dirty="0">
                <a:solidFill>
                  <a:srgbClr val="292425"/>
                </a:solidFill>
                <a:latin typeface="TimesNewRoman,BoldItalic"/>
              </a:rPr>
              <a:t>(b) as an expense, unless another Accounting Standard requires or permits the inclusion of the contribution in the cost of an asset (see, for example, AS 10, </a:t>
            </a:r>
            <a:r>
              <a:rPr lang="en-US" sz="2400" b="1" i="0" u="none" strike="noStrike" baseline="0" dirty="0">
                <a:solidFill>
                  <a:srgbClr val="292425"/>
                </a:solidFill>
                <a:latin typeface="TimesNewRoman,Bold"/>
              </a:rPr>
              <a:t>Accounting for Fixed Assets).</a:t>
            </a:r>
          </a:p>
          <a:p>
            <a:pPr algn="l"/>
            <a:r>
              <a:rPr lang="en-US" sz="2400" b="1" i="1" u="none" strike="noStrike" baseline="0" dirty="0">
                <a:solidFill>
                  <a:srgbClr val="292425"/>
                </a:solidFill>
                <a:latin typeface="TimesNewRoman,BoldItalic"/>
              </a:rPr>
              <a:t>Where contributions to a defined contribution plan do not fall due wholly within twelve months after the end of the period in which the employees render the related service, they should be discounted using the discount rate specified in paragraph .</a:t>
            </a:r>
          </a:p>
          <a:p>
            <a:pPr algn="l"/>
            <a:r>
              <a:rPr lang="en-US" sz="2400" b="1" i="1" u="none" strike="noStrike" baseline="0" dirty="0">
                <a:solidFill>
                  <a:srgbClr val="292425"/>
                </a:solidFill>
                <a:latin typeface="TimesNewRoman,BoldItalic"/>
              </a:rPr>
              <a:t>Provided that a Small and Medium-sized Company, as defined in the Notification, may not discount contributions that fall due more than 12 months after the balance sheet date.</a:t>
            </a:r>
            <a:endParaRPr lang="en-IN" sz="2400" dirty="0"/>
          </a:p>
        </p:txBody>
      </p:sp>
    </p:spTree>
    <p:extLst>
      <p:ext uri="{BB962C8B-B14F-4D97-AF65-F5344CB8AC3E}">
        <p14:creationId xmlns:p14="http://schemas.microsoft.com/office/powerpoint/2010/main" val="84871544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7F5D58-C9F0-D015-FC33-8A4B8E624270}"/>
              </a:ext>
            </a:extLst>
          </p:cNvPr>
          <p:cNvSpPr>
            <a:spLocks noGrp="1"/>
          </p:cNvSpPr>
          <p:nvPr>
            <p:ph type="title"/>
          </p:nvPr>
        </p:nvSpPr>
        <p:spPr/>
        <p:txBody>
          <a:bodyPr/>
          <a:lstStyle/>
          <a:p>
            <a:r>
              <a:rPr lang="en-IN" sz="4400" b="1" i="0" u="none" strike="noStrike" baseline="0" dirty="0">
                <a:solidFill>
                  <a:srgbClr val="292425"/>
                </a:solidFill>
                <a:latin typeface="TimesNewRoman,Bold"/>
              </a:rPr>
              <a:t>Disclosure</a:t>
            </a:r>
            <a:br>
              <a:rPr lang="en-IN" sz="4400" b="1" i="0" u="none" strike="noStrike" baseline="0" dirty="0">
                <a:solidFill>
                  <a:srgbClr val="292425"/>
                </a:solidFill>
                <a:latin typeface="TimesNewRoman,Bold"/>
              </a:rPr>
            </a:br>
            <a:endParaRPr lang="en-IN" dirty="0"/>
          </a:p>
        </p:txBody>
      </p:sp>
      <p:sp>
        <p:nvSpPr>
          <p:cNvPr id="3" name="Content Placeholder 2">
            <a:extLst>
              <a:ext uri="{FF2B5EF4-FFF2-40B4-BE49-F238E27FC236}">
                <a16:creationId xmlns:a16="http://schemas.microsoft.com/office/drawing/2014/main" id="{77E67ECE-63C8-3C81-16F0-DF2BDEA2AE54}"/>
              </a:ext>
            </a:extLst>
          </p:cNvPr>
          <p:cNvSpPr>
            <a:spLocks noGrp="1"/>
          </p:cNvSpPr>
          <p:nvPr>
            <p:ph idx="1"/>
          </p:nvPr>
        </p:nvSpPr>
        <p:spPr/>
        <p:txBody>
          <a:bodyPr/>
          <a:lstStyle/>
          <a:p>
            <a:pPr marL="0" indent="0" algn="l">
              <a:buNone/>
            </a:pPr>
            <a:r>
              <a:rPr lang="en-US" sz="1800" b="1" i="1" u="none" strike="noStrike" baseline="0" dirty="0">
                <a:solidFill>
                  <a:srgbClr val="292425"/>
                </a:solidFill>
                <a:latin typeface="TimesNewRoman,BoldItalic"/>
              </a:rPr>
              <a:t> An enterprise should disclose the amount </a:t>
            </a:r>
            <a:r>
              <a:rPr lang="en-US" sz="1800" b="1" i="1" u="none" strike="noStrike" baseline="0" dirty="0" err="1">
                <a:solidFill>
                  <a:srgbClr val="292425"/>
                </a:solidFill>
                <a:latin typeface="TimesNewRoman,BoldItalic"/>
              </a:rPr>
              <a:t>recognised</a:t>
            </a:r>
            <a:r>
              <a:rPr lang="en-US" sz="1800" b="1" i="1" u="none" strike="noStrike" baseline="0" dirty="0">
                <a:solidFill>
                  <a:srgbClr val="292425"/>
                </a:solidFill>
                <a:latin typeface="TimesNewRoman,BoldItalic"/>
              </a:rPr>
              <a:t> as an expense </a:t>
            </a:r>
            <a:r>
              <a:rPr lang="en-IN" sz="1800" b="1" i="1" u="none" strike="noStrike" baseline="0" dirty="0">
                <a:solidFill>
                  <a:srgbClr val="292425"/>
                </a:solidFill>
                <a:latin typeface="TimesNewRoman,BoldItalic"/>
              </a:rPr>
              <a:t>for defined contribution plans.</a:t>
            </a:r>
            <a:endParaRPr lang="en-IN" dirty="0"/>
          </a:p>
        </p:txBody>
      </p:sp>
    </p:spTree>
    <p:extLst>
      <p:ext uri="{BB962C8B-B14F-4D97-AF65-F5344CB8AC3E}">
        <p14:creationId xmlns:p14="http://schemas.microsoft.com/office/powerpoint/2010/main" val="297852639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052307-A030-17B9-66D2-0A02C8433C64}"/>
              </a:ext>
            </a:extLst>
          </p:cNvPr>
          <p:cNvSpPr>
            <a:spLocks noGrp="1"/>
          </p:cNvSpPr>
          <p:nvPr>
            <p:ph type="title"/>
          </p:nvPr>
        </p:nvSpPr>
        <p:spPr/>
        <p:txBody>
          <a:bodyPr/>
          <a:lstStyle/>
          <a:p>
            <a:r>
              <a:rPr lang="en-US" dirty="0"/>
              <a:t>Post employment benefits</a:t>
            </a:r>
            <a:endParaRPr lang="en-IN" dirty="0"/>
          </a:p>
        </p:txBody>
      </p:sp>
      <p:sp>
        <p:nvSpPr>
          <p:cNvPr id="3" name="Content Placeholder 2">
            <a:extLst>
              <a:ext uri="{FF2B5EF4-FFF2-40B4-BE49-F238E27FC236}">
                <a16:creationId xmlns:a16="http://schemas.microsoft.com/office/drawing/2014/main" id="{28CBFBD0-F089-DF7E-5805-502EBF2183CE}"/>
              </a:ext>
            </a:extLst>
          </p:cNvPr>
          <p:cNvSpPr>
            <a:spLocks noGrp="1"/>
          </p:cNvSpPr>
          <p:nvPr>
            <p:ph idx="1"/>
          </p:nvPr>
        </p:nvSpPr>
        <p:spPr/>
        <p:txBody>
          <a:bodyPr>
            <a:normAutofit fontScale="70000" lnSpcReduction="20000"/>
          </a:bodyPr>
          <a:lstStyle/>
          <a:p>
            <a:r>
              <a:rPr lang="en-US" dirty="0"/>
              <a:t>Are payable after the completion of employment;</a:t>
            </a:r>
          </a:p>
          <a:p>
            <a:r>
              <a:rPr lang="en-US" dirty="0"/>
              <a:t>Are formal plans or informal arrangements under which an enterprise provides post employment benefits </a:t>
            </a:r>
          </a:p>
          <a:p>
            <a:r>
              <a:rPr lang="en-US" dirty="0"/>
              <a:t>Are classified into the following categories </a:t>
            </a:r>
          </a:p>
          <a:p>
            <a:r>
              <a:rPr lang="en-US" b="1" dirty="0"/>
              <a:t> Defined contribution plans</a:t>
            </a:r>
          </a:p>
          <a:p>
            <a:r>
              <a:rPr lang="en-US" dirty="0"/>
              <a:t>Are plans under which an enterprise pays a fixed contribution into a separate entity (fund) and will have no obligation to pay further contributions if the fund does not hold sufficient assets to pay all employee benefits relating to an employee service in the current and prior periods</a:t>
            </a:r>
          </a:p>
          <a:p>
            <a:r>
              <a:rPr lang="en-US" dirty="0"/>
              <a:t>The actual risk (that benefits will be less than expected) and investment risk (assets invested will be insufficient to meet expected benefits) fall on the employee</a:t>
            </a:r>
          </a:p>
          <a:p>
            <a:r>
              <a:rPr lang="en-US" dirty="0"/>
              <a:t> </a:t>
            </a:r>
            <a:r>
              <a:rPr lang="en-US" b="1" dirty="0"/>
              <a:t>Defined benefit plans</a:t>
            </a:r>
          </a:p>
          <a:p>
            <a:r>
              <a:rPr lang="en-US" dirty="0"/>
              <a:t>Are post employee benefit plans other than defined contribution plans</a:t>
            </a:r>
          </a:p>
          <a:p>
            <a:r>
              <a:rPr lang="en-US" dirty="0"/>
              <a:t> Under defined plans Enterprise obligations is to provide the agreed benefits to the current and former employees; and the actuarial risk (that benefits will cost more than expected) and investment risk, fall on the enterprise</a:t>
            </a:r>
            <a:endParaRPr lang="en-IN" dirty="0"/>
          </a:p>
          <a:p>
            <a:endParaRPr lang="en-IN" dirty="0"/>
          </a:p>
        </p:txBody>
      </p:sp>
    </p:spTree>
    <p:extLst>
      <p:ext uri="{BB962C8B-B14F-4D97-AF65-F5344CB8AC3E}">
        <p14:creationId xmlns:p14="http://schemas.microsoft.com/office/powerpoint/2010/main" val="153042212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1F7BB0-FDDE-E29A-DEA3-04FD195D1AF1}"/>
              </a:ext>
            </a:extLst>
          </p:cNvPr>
          <p:cNvSpPr>
            <a:spLocks noGrp="1"/>
          </p:cNvSpPr>
          <p:nvPr>
            <p:ph type="title"/>
          </p:nvPr>
        </p:nvSpPr>
        <p:spPr/>
        <p:txBody>
          <a:bodyPr/>
          <a:lstStyle/>
          <a:p>
            <a:r>
              <a:rPr lang="en-US" dirty="0"/>
              <a:t>THANK YOU</a:t>
            </a:r>
            <a:endParaRPr lang="en-IN" dirty="0"/>
          </a:p>
        </p:txBody>
      </p:sp>
      <p:sp>
        <p:nvSpPr>
          <p:cNvPr id="3" name="Content Placeholder 2">
            <a:extLst>
              <a:ext uri="{FF2B5EF4-FFF2-40B4-BE49-F238E27FC236}">
                <a16:creationId xmlns:a16="http://schemas.microsoft.com/office/drawing/2014/main" id="{1E7E1D51-0D32-6B38-4917-54C5B2E6D7D3}"/>
              </a:ext>
            </a:extLst>
          </p:cNvPr>
          <p:cNvSpPr>
            <a:spLocks noGrp="1"/>
          </p:cNvSpPr>
          <p:nvPr>
            <p:ph idx="1"/>
          </p:nvPr>
        </p:nvSpPr>
        <p:spPr/>
        <p:txBody>
          <a:bodyPr/>
          <a:lstStyle/>
          <a:p>
            <a:r>
              <a:rPr lang="en-US" dirty="0"/>
              <a:t>QUESTIONS</a:t>
            </a:r>
            <a:endParaRPr lang="en-IN" dirty="0"/>
          </a:p>
        </p:txBody>
      </p:sp>
    </p:spTree>
    <p:extLst>
      <p:ext uri="{BB962C8B-B14F-4D97-AF65-F5344CB8AC3E}">
        <p14:creationId xmlns:p14="http://schemas.microsoft.com/office/powerpoint/2010/main" val="4816551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0E99A0-3CDD-627D-027F-8DB57CB8FB94}"/>
              </a:ext>
            </a:extLst>
          </p:cNvPr>
          <p:cNvSpPr>
            <a:spLocks noGrp="1"/>
          </p:cNvSpPr>
          <p:nvPr>
            <p:ph type="title"/>
          </p:nvPr>
        </p:nvSpPr>
        <p:spPr/>
        <p:txBody>
          <a:bodyPr/>
          <a:lstStyle/>
          <a:p>
            <a:r>
              <a:rPr lang="en-US" b="1" i="0" dirty="0">
                <a:solidFill>
                  <a:srgbClr val="222222"/>
                </a:solidFill>
                <a:effectLst/>
                <a:latin typeface="PT Serif" panose="020B0604020202020204" pitchFamily="18" charset="0"/>
              </a:rPr>
              <a:t>What is a Defined Contribution Plan?</a:t>
            </a:r>
            <a:br>
              <a:rPr lang="en-US" b="1" i="0" dirty="0">
                <a:solidFill>
                  <a:srgbClr val="222222"/>
                </a:solidFill>
                <a:effectLst/>
                <a:latin typeface="PT Serif" panose="020B0604020202020204" pitchFamily="18" charset="0"/>
              </a:rPr>
            </a:br>
            <a:endParaRPr lang="en-IN" dirty="0"/>
          </a:p>
        </p:txBody>
      </p:sp>
      <p:sp>
        <p:nvSpPr>
          <p:cNvPr id="3" name="Content Placeholder 2">
            <a:extLst>
              <a:ext uri="{FF2B5EF4-FFF2-40B4-BE49-F238E27FC236}">
                <a16:creationId xmlns:a16="http://schemas.microsoft.com/office/drawing/2014/main" id="{D47FB1C5-D807-0415-A458-1930404179CB}"/>
              </a:ext>
            </a:extLst>
          </p:cNvPr>
          <p:cNvSpPr>
            <a:spLocks noGrp="1"/>
          </p:cNvSpPr>
          <p:nvPr>
            <p:ph idx="1"/>
          </p:nvPr>
        </p:nvSpPr>
        <p:spPr/>
        <p:txBody>
          <a:bodyPr>
            <a:normAutofit fontScale="92500" lnSpcReduction="20000"/>
          </a:bodyPr>
          <a:lstStyle/>
          <a:p>
            <a:pPr algn="l"/>
            <a:r>
              <a:rPr lang="en-US" b="0" i="0" dirty="0">
                <a:solidFill>
                  <a:srgbClr val="222222"/>
                </a:solidFill>
                <a:effectLst/>
                <a:latin typeface="Noto Sans" panose="020B0502040204020203" pitchFamily="34" charset="0"/>
              </a:rPr>
              <a:t>Defined contribution plans are retirement plans </a:t>
            </a:r>
            <a:r>
              <a:rPr lang="en-US" b="1" i="0" u="sng" dirty="0">
                <a:solidFill>
                  <a:srgbClr val="222222"/>
                </a:solidFill>
                <a:effectLst/>
                <a:latin typeface="Noto Sans" panose="020B0502040204020203" pitchFamily="34" charset="0"/>
              </a:rPr>
              <a:t>where your maturity benefit depends on your investments in the plan</a:t>
            </a:r>
            <a:r>
              <a:rPr lang="en-US" b="0" i="0" dirty="0">
                <a:solidFill>
                  <a:srgbClr val="222222"/>
                </a:solidFill>
                <a:effectLst/>
                <a:latin typeface="Noto Sans" panose="020B0502040204020203" pitchFamily="34" charset="0"/>
              </a:rPr>
              <a:t>. The investment or the contribution is usually predefined for you based on your income. The majority of retirement investment plans are defined contribution plans.</a:t>
            </a:r>
          </a:p>
          <a:p>
            <a:pPr algn="l"/>
            <a:r>
              <a:rPr lang="en-US" b="0" i="0" dirty="0">
                <a:solidFill>
                  <a:srgbClr val="222222"/>
                </a:solidFill>
                <a:effectLst/>
                <a:latin typeface="Noto Sans" panose="020B0502040204020203" pitchFamily="34" charset="0"/>
              </a:rPr>
              <a:t>Examples of defined contribution retirement plans include:</a:t>
            </a:r>
          </a:p>
          <a:p>
            <a:pPr algn="l"/>
            <a:r>
              <a:rPr lang="en-US" b="0" i="0" dirty="0">
                <a:solidFill>
                  <a:srgbClr val="222222"/>
                </a:solidFill>
                <a:effectLst/>
                <a:latin typeface="Noto Sans" panose="020B0502040204020203" pitchFamily="34" charset="0"/>
              </a:rPr>
              <a:t>- Employee Provident Fund (EPF)</a:t>
            </a:r>
            <a:br>
              <a:rPr lang="en-US" b="0" i="0" dirty="0">
                <a:solidFill>
                  <a:srgbClr val="222222"/>
                </a:solidFill>
                <a:effectLst/>
                <a:latin typeface="Noto Sans" panose="020B0502040204020203" pitchFamily="34" charset="0"/>
              </a:rPr>
            </a:br>
            <a:r>
              <a:rPr lang="en-US" b="0" i="0" dirty="0">
                <a:solidFill>
                  <a:srgbClr val="222222"/>
                </a:solidFill>
                <a:effectLst/>
                <a:latin typeface="Noto Sans" panose="020B0502040204020203" pitchFamily="34" charset="0"/>
              </a:rPr>
              <a:t>- National Pension Scheme (NPS)</a:t>
            </a:r>
            <a:br>
              <a:rPr lang="en-US" b="0" i="0" dirty="0">
                <a:solidFill>
                  <a:srgbClr val="222222"/>
                </a:solidFill>
                <a:effectLst/>
                <a:latin typeface="Noto Sans" panose="020B0502040204020203" pitchFamily="34" charset="0"/>
              </a:rPr>
            </a:br>
            <a:r>
              <a:rPr lang="en-US" b="0" i="0" dirty="0">
                <a:solidFill>
                  <a:srgbClr val="222222"/>
                </a:solidFill>
                <a:effectLst/>
                <a:latin typeface="Noto Sans" panose="020B0502040204020203" pitchFamily="34" charset="0"/>
              </a:rPr>
              <a:t>- Unit Linked Insurance Plans (ULIPs)</a:t>
            </a:r>
            <a:br>
              <a:rPr lang="en-US" b="0" i="0" dirty="0">
                <a:solidFill>
                  <a:srgbClr val="222222"/>
                </a:solidFill>
                <a:effectLst/>
                <a:latin typeface="Noto Sans" panose="020B0502040204020203" pitchFamily="34" charset="0"/>
              </a:rPr>
            </a:br>
            <a:r>
              <a:rPr lang="en-US" b="0" i="0" dirty="0">
                <a:solidFill>
                  <a:srgbClr val="222222"/>
                </a:solidFill>
                <a:effectLst/>
                <a:latin typeface="Noto Sans" panose="020B0502040204020203" pitchFamily="34" charset="0"/>
              </a:rPr>
              <a:t>- </a:t>
            </a:r>
            <a:r>
              <a:rPr lang="en-US" b="0" i="0" u="none" strike="noStrike" dirty="0">
                <a:solidFill>
                  <a:schemeClr val="tx1">
                    <a:lumMod val="95000"/>
                    <a:lumOff val="5000"/>
                  </a:schemeClr>
                </a:solidFill>
                <a:effectLst/>
                <a:latin typeface="Noto Sans" panose="020B0502040204020203" pitchFamily="34" charset="0"/>
                <a:hlinkClick r:id="rId2">
                  <a:extLst>
                    <a:ext uri="{A12FA001-AC4F-418D-AE19-62706E023703}">
                      <ahyp:hlinkClr xmlns:ahyp="http://schemas.microsoft.com/office/drawing/2018/hyperlinkcolor" val="tx"/>
                    </a:ext>
                  </a:extLst>
                </a:hlinkClick>
              </a:rPr>
              <a:t>Voluntary Provident Fund (VPF)</a:t>
            </a:r>
            <a:br>
              <a:rPr lang="en-US" b="0" i="0" dirty="0">
                <a:solidFill>
                  <a:schemeClr val="tx1">
                    <a:lumMod val="95000"/>
                    <a:lumOff val="5000"/>
                  </a:schemeClr>
                </a:solidFill>
                <a:effectLst/>
                <a:latin typeface="Noto Sans" panose="020B0502040204020203" pitchFamily="34" charset="0"/>
              </a:rPr>
            </a:br>
            <a:r>
              <a:rPr lang="en-US" b="0" i="0" dirty="0">
                <a:solidFill>
                  <a:srgbClr val="222222"/>
                </a:solidFill>
                <a:effectLst/>
                <a:latin typeface="Noto Sans" panose="020B0502040204020203" pitchFamily="34" charset="0"/>
              </a:rPr>
              <a:t>- Public Provident Fund (PPF)</a:t>
            </a:r>
            <a:br>
              <a:rPr lang="en-US" b="0" i="0" dirty="0">
                <a:solidFill>
                  <a:srgbClr val="222222"/>
                </a:solidFill>
                <a:effectLst/>
                <a:latin typeface="Noto Sans" panose="020B0502040204020203" pitchFamily="34" charset="0"/>
              </a:rPr>
            </a:br>
            <a:r>
              <a:rPr lang="en-US" b="0" i="0" dirty="0">
                <a:solidFill>
                  <a:srgbClr val="222222"/>
                </a:solidFill>
                <a:effectLst/>
                <a:latin typeface="Noto Sans" panose="020B0502040204020203" pitchFamily="34" charset="0"/>
              </a:rPr>
              <a:t>- Life Insurance Pension Plans where pension or maturity benefit is not guaranteed, i.e., unit-linked pension plans</a:t>
            </a:r>
          </a:p>
          <a:p>
            <a:endParaRPr lang="en-IN" dirty="0"/>
          </a:p>
        </p:txBody>
      </p:sp>
    </p:spTree>
    <p:extLst>
      <p:ext uri="{BB962C8B-B14F-4D97-AF65-F5344CB8AC3E}">
        <p14:creationId xmlns:p14="http://schemas.microsoft.com/office/powerpoint/2010/main" val="6811857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641B4F-2B15-69E5-62BE-21AB8F5E4995}"/>
              </a:ext>
            </a:extLst>
          </p:cNvPr>
          <p:cNvSpPr>
            <a:spLocks noGrp="1"/>
          </p:cNvSpPr>
          <p:nvPr>
            <p:ph type="title"/>
          </p:nvPr>
        </p:nvSpPr>
        <p:spPr/>
        <p:txBody>
          <a:bodyPr>
            <a:normAutofit fontScale="90000"/>
          </a:bodyPr>
          <a:lstStyle/>
          <a:p>
            <a:r>
              <a:rPr lang="en-US" b="1" i="0" dirty="0">
                <a:solidFill>
                  <a:srgbClr val="222222"/>
                </a:solidFill>
                <a:effectLst/>
                <a:latin typeface="PT Serif" panose="020B0604020202020204" pitchFamily="18" charset="0"/>
              </a:rPr>
              <a:t>Defined Benefit Vs Defined Contribution Plans</a:t>
            </a:r>
            <a:br>
              <a:rPr lang="en-US" b="1" i="0" dirty="0">
                <a:solidFill>
                  <a:srgbClr val="222222"/>
                </a:solidFill>
                <a:effectLst/>
                <a:latin typeface="PT Serif" panose="020B0604020202020204" pitchFamily="18" charset="0"/>
              </a:rPr>
            </a:br>
            <a:endParaRPr lang="en-IN" dirty="0"/>
          </a:p>
        </p:txBody>
      </p:sp>
      <p:sp>
        <p:nvSpPr>
          <p:cNvPr id="3" name="Content Placeholder 2">
            <a:extLst>
              <a:ext uri="{FF2B5EF4-FFF2-40B4-BE49-F238E27FC236}">
                <a16:creationId xmlns:a16="http://schemas.microsoft.com/office/drawing/2014/main" id="{E4AD6C9A-F365-235C-3ECA-D6C31806FD78}"/>
              </a:ext>
            </a:extLst>
          </p:cNvPr>
          <p:cNvSpPr>
            <a:spLocks noGrp="1"/>
          </p:cNvSpPr>
          <p:nvPr>
            <p:ph idx="1"/>
          </p:nvPr>
        </p:nvSpPr>
        <p:spPr/>
        <p:txBody>
          <a:bodyPr/>
          <a:lstStyle/>
          <a:p>
            <a:pPr algn="l"/>
            <a:r>
              <a:rPr lang="en-US" b="0" i="0" dirty="0">
                <a:solidFill>
                  <a:srgbClr val="222222"/>
                </a:solidFill>
                <a:effectLst/>
                <a:latin typeface="Noto Sans" panose="020B0502040204020203" pitchFamily="34" charset="0"/>
              </a:rPr>
              <a:t>Defined benefit and defined contribution plans have one purpose, i.e., to support your retirement. However, these plans have many differences as well:</a:t>
            </a:r>
          </a:p>
          <a:p>
            <a:pPr algn="l"/>
            <a:r>
              <a:rPr lang="en-US" b="1" i="0" dirty="0">
                <a:solidFill>
                  <a:srgbClr val="222222"/>
                </a:solidFill>
                <a:effectLst/>
                <a:latin typeface="PT Serif" panose="020B0604020202020204" pitchFamily="18" charset="0"/>
              </a:rPr>
              <a:t>Defined Benefit</a:t>
            </a:r>
            <a:endParaRPr lang="en-US" b="0" i="0" dirty="0">
              <a:solidFill>
                <a:srgbClr val="222222"/>
              </a:solidFill>
              <a:effectLst/>
              <a:latin typeface="Noto Sans" panose="020B0502040204020203" pitchFamily="34" charset="0"/>
            </a:endParaRPr>
          </a:p>
          <a:p>
            <a:pPr algn="l"/>
            <a:r>
              <a:rPr lang="en-US" b="0" i="0" dirty="0">
                <a:solidFill>
                  <a:srgbClr val="212529"/>
                </a:solidFill>
                <a:effectLst/>
                <a:latin typeface="Noto Sans" panose="020B0502040504020204" pitchFamily="34" charset="0"/>
              </a:rPr>
              <a:t>Only employer contributes to these plans</a:t>
            </a:r>
            <a:endParaRPr lang="en-US" dirty="0">
              <a:solidFill>
                <a:srgbClr val="222222"/>
              </a:solidFill>
              <a:latin typeface="Noto Sans" panose="020B0502040204020203" pitchFamily="34" charset="0"/>
            </a:endParaRPr>
          </a:p>
          <a:p>
            <a:pPr algn="l"/>
            <a:r>
              <a:rPr lang="en-US" b="1" i="0" dirty="0">
                <a:solidFill>
                  <a:srgbClr val="222222"/>
                </a:solidFill>
                <a:effectLst/>
                <a:latin typeface="PT Serif" panose="020B0604020202020204" pitchFamily="18" charset="0"/>
              </a:rPr>
              <a:t>Defined Contribution </a:t>
            </a:r>
          </a:p>
          <a:p>
            <a:pPr algn="l"/>
            <a:r>
              <a:rPr lang="en-US" b="0" i="0" dirty="0">
                <a:solidFill>
                  <a:srgbClr val="212529"/>
                </a:solidFill>
                <a:effectLst/>
                <a:latin typeface="Noto Sans" panose="020B0502040504020204" pitchFamily="34" charset="0"/>
              </a:rPr>
              <a:t>Both employers and employees can contribute to these plans</a:t>
            </a:r>
            <a:endParaRPr lang="en-US" b="0" i="0" dirty="0">
              <a:solidFill>
                <a:srgbClr val="222222"/>
              </a:solidFill>
              <a:effectLst/>
              <a:latin typeface="Noto Sans" panose="020B0502040204020203" pitchFamily="34" charset="0"/>
            </a:endParaRPr>
          </a:p>
          <a:p>
            <a:endParaRPr lang="en-IN" dirty="0"/>
          </a:p>
        </p:txBody>
      </p:sp>
    </p:spTree>
    <p:extLst>
      <p:ext uri="{BB962C8B-B14F-4D97-AF65-F5344CB8AC3E}">
        <p14:creationId xmlns:p14="http://schemas.microsoft.com/office/powerpoint/2010/main" val="5706334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2F0A50-FE51-B71A-D9EF-A09454E9E19B}"/>
              </a:ext>
            </a:extLst>
          </p:cNvPr>
          <p:cNvSpPr>
            <a:spLocks noGrp="1"/>
          </p:cNvSpPr>
          <p:nvPr>
            <p:ph type="title"/>
          </p:nvPr>
        </p:nvSpPr>
        <p:spPr/>
        <p:txBody>
          <a:bodyPr/>
          <a:lstStyle/>
          <a:p>
            <a:r>
              <a:rPr lang="en-US" b="0" i="0" dirty="0">
                <a:solidFill>
                  <a:srgbClr val="4D5156"/>
                </a:solidFill>
                <a:effectLst/>
                <a:latin typeface="Google Sans"/>
              </a:rPr>
              <a:t>How is an actuarial valuation done?</a:t>
            </a:r>
            <a:endParaRPr lang="en-IN" dirty="0"/>
          </a:p>
        </p:txBody>
      </p:sp>
      <p:sp>
        <p:nvSpPr>
          <p:cNvPr id="3" name="Content Placeholder 2">
            <a:extLst>
              <a:ext uri="{FF2B5EF4-FFF2-40B4-BE49-F238E27FC236}">
                <a16:creationId xmlns:a16="http://schemas.microsoft.com/office/drawing/2014/main" id="{C89BF11D-C7A3-9BD5-DDC5-EF8F427F4BE1}"/>
              </a:ext>
            </a:extLst>
          </p:cNvPr>
          <p:cNvSpPr>
            <a:spLocks noGrp="1"/>
          </p:cNvSpPr>
          <p:nvPr>
            <p:ph idx="1"/>
          </p:nvPr>
        </p:nvSpPr>
        <p:spPr/>
        <p:txBody>
          <a:bodyPr>
            <a:normAutofit fontScale="77500" lnSpcReduction="20000"/>
          </a:bodyPr>
          <a:lstStyle/>
          <a:p>
            <a:r>
              <a:rPr lang="en-US" b="0" i="0" dirty="0">
                <a:solidFill>
                  <a:srgbClr val="4D5156"/>
                </a:solidFill>
                <a:effectLst/>
                <a:latin typeface="Google Sans"/>
              </a:rPr>
              <a:t>The purpose of an actuarial valuation is to calculate the 'present value' of payments that would be made to employees in future as part of an employee benefit plan. </a:t>
            </a:r>
            <a:r>
              <a:rPr lang="en-US" b="0" i="0" dirty="0">
                <a:solidFill>
                  <a:srgbClr val="040C28"/>
                </a:solidFill>
                <a:effectLst/>
                <a:latin typeface="Google Sans"/>
              </a:rPr>
              <a:t>Actuaries start by making assumptions about future salary increment rates, attrition and mortality rates</a:t>
            </a:r>
            <a:r>
              <a:rPr lang="en-US" b="0" i="0" dirty="0">
                <a:solidFill>
                  <a:srgbClr val="4D5156"/>
                </a:solidFill>
                <a:effectLst/>
                <a:latin typeface="Google Sans"/>
              </a:rPr>
              <a:t>.</a:t>
            </a:r>
          </a:p>
          <a:p>
            <a:r>
              <a:rPr lang="en-US" dirty="0"/>
              <a:t>Are complex to calculate .Uses actuarial techniques (services of an actuary) to determine the benefit obligation as at the end of the reporting period</a:t>
            </a:r>
            <a:endParaRPr lang="en-IN" dirty="0"/>
          </a:p>
          <a:p>
            <a:endParaRPr lang="en-US" dirty="0"/>
          </a:p>
          <a:p>
            <a:r>
              <a:rPr lang="en-US" dirty="0"/>
              <a:t>Obligations are measured on discounted basis using Projected Unit Credit method </a:t>
            </a:r>
          </a:p>
          <a:p>
            <a:pPr algn="l"/>
            <a:r>
              <a:rPr lang="en-US" b="0" i="0" dirty="0">
                <a:solidFill>
                  <a:schemeClr val="tx1">
                    <a:lumMod val="95000"/>
                    <a:lumOff val="5000"/>
                  </a:schemeClr>
                </a:solidFill>
                <a:effectLst/>
                <a:latin typeface="Google Sans"/>
              </a:rPr>
              <a:t>The projected unit credit method is an actuarial valuation method </a:t>
            </a:r>
            <a:r>
              <a:rPr lang="en-US" b="1" i="0" u="sng" dirty="0">
                <a:solidFill>
                  <a:schemeClr val="tx1">
                    <a:lumMod val="95000"/>
                    <a:lumOff val="5000"/>
                  </a:schemeClr>
                </a:solidFill>
                <a:effectLst/>
                <a:latin typeface="Google Sans"/>
              </a:rPr>
              <a:t>that views each period of service as giving rise to an additional “unit” of benefit entitlement and measures each unit separately to build up the final obligation.</a:t>
            </a:r>
            <a:r>
              <a:rPr lang="en-US" b="1" i="0" u="sng" dirty="0">
                <a:solidFill>
                  <a:schemeClr val="tx1">
                    <a:lumMod val="95000"/>
                    <a:lumOff val="5000"/>
                  </a:schemeClr>
                </a:solidFill>
                <a:effectLst/>
                <a:latin typeface="PwC Helvetica Neue"/>
              </a:rPr>
              <a:t> </a:t>
            </a:r>
            <a:r>
              <a:rPr lang="en-US" b="0" i="0" dirty="0">
                <a:solidFill>
                  <a:schemeClr val="tx1">
                    <a:lumMod val="95000"/>
                    <a:lumOff val="5000"/>
                  </a:schemeClr>
                </a:solidFill>
                <a:effectLst/>
                <a:latin typeface="PwC Helvetica Neue"/>
              </a:rPr>
              <a:t>This method will consider expected future pay increases in the calculation of liability and normal cost. The </a:t>
            </a:r>
            <a:r>
              <a:rPr lang="en-US" b="1" i="0" u="sng" dirty="0">
                <a:solidFill>
                  <a:schemeClr val="tx1">
                    <a:lumMod val="95000"/>
                    <a:lumOff val="5000"/>
                  </a:schemeClr>
                </a:solidFill>
                <a:effectLst/>
                <a:latin typeface="PwC Helvetica Neue"/>
              </a:rPr>
              <a:t>normal cost is the estimated present value of projected benefits current plan members will earn in the year following the valuation date. </a:t>
            </a:r>
            <a:r>
              <a:rPr lang="en-US" b="0" i="0" dirty="0">
                <a:solidFill>
                  <a:schemeClr val="tx1">
                    <a:lumMod val="95000"/>
                    <a:lumOff val="5000"/>
                  </a:schemeClr>
                </a:solidFill>
                <a:effectLst/>
                <a:latin typeface="PwC Helvetica Neue"/>
              </a:rPr>
              <a:t>It represents today’s value of one year of earned benefits</a:t>
            </a:r>
            <a:r>
              <a:rPr lang="en-US" b="0" i="0" dirty="0">
                <a:solidFill>
                  <a:srgbClr val="2D2D2D"/>
                </a:solidFill>
                <a:effectLst/>
                <a:latin typeface="PwC Helvetica Neue"/>
              </a:rPr>
              <a:t>. Projected unit credit method</a:t>
            </a:r>
          </a:p>
          <a:p>
            <a:endParaRPr lang="en-US" dirty="0"/>
          </a:p>
        </p:txBody>
      </p:sp>
    </p:spTree>
    <p:extLst>
      <p:ext uri="{BB962C8B-B14F-4D97-AF65-F5344CB8AC3E}">
        <p14:creationId xmlns:p14="http://schemas.microsoft.com/office/powerpoint/2010/main" val="41271116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1431DC-B643-57A4-09EB-FC6652E50D59}"/>
              </a:ext>
            </a:extLst>
          </p:cNvPr>
          <p:cNvSpPr>
            <a:spLocks noGrp="1"/>
          </p:cNvSpPr>
          <p:nvPr>
            <p:ph type="title"/>
          </p:nvPr>
        </p:nvSpPr>
        <p:spPr/>
        <p:txBody>
          <a:bodyPr/>
          <a:lstStyle/>
          <a:p>
            <a:r>
              <a:rPr lang="en-US" b="0" i="0" dirty="0">
                <a:solidFill>
                  <a:srgbClr val="4D5156"/>
                </a:solidFill>
                <a:effectLst/>
                <a:latin typeface="Google Sans"/>
              </a:rPr>
              <a:t>How is an actuarial valuation done?</a:t>
            </a:r>
            <a:endParaRPr lang="en-IN" dirty="0"/>
          </a:p>
        </p:txBody>
      </p:sp>
      <p:sp>
        <p:nvSpPr>
          <p:cNvPr id="3" name="Content Placeholder 2">
            <a:extLst>
              <a:ext uri="{FF2B5EF4-FFF2-40B4-BE49-F238E27FC236}">
                <a16:creationId xmlns:a16="http://schemas.microsoft.com/office/drawing/2014/main" id="{53DBE4D3-4B12-2F04-62F6-5CB1333A9B20}"/>
              </a:ext>
            </a:extLst>
          </p:cNvPr>
          <p:cNvSpPr>
            <a:spLocks noGrp="1"/>
          </p:cNvSpPr>
          <p:nvPr>
            <p:ph idx="1"/>
          </p:nvPr>
        </p:nvSpPr>
        <p:spPr/>
        <p:txBody>
          <a:bodyPr>
            <a:normAutofit/>
          </a:bodyPr>
          <a:lstStyle/>
          <a:p>
            <a:pPr algn="l"/>
            <a:r>
              <a:rPr lang="en-US" b="0" i="0" dirty="0">
                <a:solidFill>
                  <a:srgbClr val="2D2D2D"/>
                </a:solidFill>
                <a:effectLst/>
                <a:latin typeface="PwC Helvetica Neue"/>
              </a:rPr>
              <a:t>PEB Corporation provides a pension plan that pays participants an annual benefit in retirement of 1% of final salary for each year of service earned under the plan. Assume a plan participant is currently age 55, has worked for 20 years for PEB Corporation, and has a current salary of $50,000. The actuary assumes the participant will retire at 65, after working 30 years for PEB Corporation, with an estimated future salary of $75,000.</a:t>
            </a:r>
          </a:p>
          <a:p>
            <a:endParaRPr lang="en-IN" dirty="0"/>
          </a:p>
        </p:txBody>
      </p:sp>
    </p:spTree>
    <p:extLst>
      <p:ext uri="{BB962C8B-B14F-4D97-AF65-F5344CB8AC3E}">
        <p14:creationId xmlns:p14="http://schemas.microsoft.com/office/powerpoint/2010/main" val="21077802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546633-1B23-EF5F-D607-D0BCF0A76F29}"/>
              </a:ext>
            </a:extLst>
          </p:cNvPr>
          <p:cNvSpPr>
            <a:spLocks noGrp="1"/>
          </p:cNvSpPr>
          <p:nvPr>
            <p:ph type="title"/>
          </p:nvPr>
        </p:nvSpPr>
        <p:spPr/>
        <p:txBody>
          <a:bodyPr/>
          <a:lstStyle/>
          <a:p>
            <a:r>
              <a:rPr lang="en-US" b="0" i="0" dirty="0">
                <a:solidFill>
                  <a:srgbClr val="4D5156"/>
                </a:solidFill>
                <a:effectLst/>
                <a:latin typeface="Google Sans"/>
              </a:rPr>
              <a:t>How is an actuarial valuation done?</a:t>
            </a:r>
            <a:endParaRPr lang="en-IN" dirty="0"/>
          </a:p>
        </p:txBody>
      </p:sp>
      <p:sp>
        <p:nvSpPr>
          <p:cNvPr id="3" name="Content Placeholder 2">
            <a:extLst>
              <a:ext uri="{FF2B5EF4-FFF2-40B4-BE49-F238E27FC236}">
                <a16:creationId xmlns:a16="http://schemas.microsoft.com/office/drawing/2014/main" id="{83865800-31EC-4955-2F0D-78023CC8F455}"/>
              </a:ext>
            </a:extLst>
          </p:cNvPr>
          <p:cNvSpPr>
            <a:spLocks noGrp="1"/>
          </p:cNvSpPr>
          <p:nvPr>
            <p:ph idx="1"/>
          </p:nvPr>
        </p:nvSpPr>
        <p:spPr/>
        <p:txBody>
          <a:bodyPr/>
          <a:lstStyle/>
          <a:p>
            <a:pPr algn="l"/>
            <a:r>
              <a:rPr lang="en-US" b="0" i="0" dirty="0">
                <a:solidFill>
                  <a:srgbClr val="2D2D2D"/>
                </a:solidFill>
                <a:effectLst/>
                <a:latin typeface="PwC Helvetica Neue"/>
              </a:rPr>
              <a:t>How is the PBO-projected benefit obligation calculated using the projected unit credit method?</a:t>
            </a:r>
          </a:p>
          <a:p>
            <a:r>
              <a:rPr lang="en-US" b="0" i="0" dirty="0">
                <a:solidFill>
                  <a:srgbClr val="2D2D2D"/>
                </a:solidFill>
                <a:effectLst/>
                <a:latin typeface="PwC Helvetica Neue"/>
              </a:rPr>
              <a:t>Using the projected unit credit method, the projected benefit obligation is based on the participant’s expected future salary, but only takes into account the service earned to date. In other words, the projected benefit obligation would be the actuarial present value of a stream of annual payments of 1% times the projected salary at 65 multiplied by the years of service to date (20 at age 55) for the person’s expected lifetime (assume 80 years), commencing upon expected retirement at age 65 as follows:</a:t>
            </a:r>
          </a:p>
          <a:p>
            <a:endParaRPr lang="en-IN" dirty="0"/>
          </a:p>
        </p:txBody>
      </p:sp>
    </p:spTree>
    <p:extLst>
      <p:ext uri="{BB962C8B-B14F-4D97-AF65-F5344CB8AC3E}">
        <p14:creationId xmlns:p14="http://schemas.microsoft.com/office/powerpoint/2010/main" val="182131011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322</TotalTime>
  <Words>3849</Words>
  <Application>Microsoft Office PowerPoint</Application>
  <PresentationFormat>Widescreen</PresentationFormat>
  <Paragraphs>190</Paragraphs>
  <Slides>48</Slides>
  <Notes>0</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48</vt:i4>
      </vt:variant>
    </vt:vector>
  </HeadingPairs>
  <TitlesOfParts>
    <vt:vector size="62" baseType="lpstr">
      <vt:lpstr>Arial</vt:lpstr>
      <vt:lpstr>Calibri</vt:lpstr>
      <vt:lpstr>Calibri Light</vt:lpstr>
      <vt:lpstr>Google Sans</vt:lpstr>
      <vt:lpstr>Noto Sans</vt:lpstr>
      <vt:lpstr>Open Sans</vt:lpstr>
      <vt:lpstr>PT Serif</vt:lpstr>
      <vt:lpstr>PwC Helvetica Neue</vt:lpstr>
      <vt:lpstr>Times New Roman</vt:lpstr>
      <vt:lpstr>TimesNewRoman</vt:lpstr>
      <vt:lpstr>TimesNewRoman,Bold</vt:lpstr>
      <vt:lpstr>TimesNewRoman,BoldItalic</vt:lpstr>
      <vt:lpstr>Wingdings</vt:lpstr>
      <vt:lpstr>Office Theme</vt:lpstr>
      <vt:lpstr>Employee Benefits-AS15</vt:lpstr>
      <vt:lpstr>OBJECTIVE</vt:lpstr>
      <vt:lpstr>RETIREMENT BENEFITS</vt:lpstr>
      <vt:lpstr>What is a Defined Benefit Plan? </vt:lpstr>
      <vt:lpstr>What is a Defined Contribution Plan? </vt:lpstr>
      <vt:lpstr>Defined Benefit Vs Defined Contribution Plans </vt:lpstr>
      <vt:lpstr>How is an actuarial valuation done?</vt:lpstr>
      <vt:lpstr>How is an actuarial valuation done?</vt:lpstr>
      <vt:lpstr>How is an actuarial valuation done?</vt:lpstr>
      <vt:lpstr>How is an actuarial valuation done?</vt:lpstr>
      <vt:lpstr>How is an actuarial valuation done?</vt:lpstr>
      <vt:lpstr>SHORT TERM EMPLOYEE BENEFITS</vt:lpstr>
      <vt:lpstr>LONG TERM Employee benefits</vt:lpstr>
      <vt:lpstr>BENEFITS PROVIDED TO WHOM</vt:lpstr>
      <vt:lpstr>WHAT ARE EMPLYEE BENEFITS</vt:lpstr>
      <vt:lpstr>DEFINED CONTRIBUTION PLANS</vt:lpstr>
      <vt:lpstr>DEFINED BENEFIT PLANS</vt:lpstr>
      <vt:lpstr>MULTIPLE EMPLOYER PLANS</vt:lpstr>
      <vt:lpstr>LONG TERM BENEFITS OTHER THAN POST EMPLOYMENT</vt:lpstr>
      <vt:lpstr>VESTED EMPLOYEE BENEFITS</vt:lpstr>
      <vt:lpstr>Vested vs. Non-Vested Benefits </vt:lpstr>
      <vt:lpstr>The present value of a defined benefit obligation</vt:lpstr>
      <vt:lpstr>CURRENT COST </vt:lpstr>
      <vt:lpstr>INTEREST COST </vt:lpstr>
      <vt:lpstr>PLAN ASSETS</vt:lpstr>
      <vt:lpstr>Assets held by a long-term employee benefit fund</vt:lpstr>
      <vt:lpstr>A qualifying insurance policy </vt:lpstr>
      <vt:lpstr>FAIR VALUE</vt:lpstr>
      <vt:lpstr>RETURN ON PLAN ASSETS</vt:lpstr>
      <vt:lpstr>ACTUARIAL GAINS AND LOSSES</vt:lpstr>
      <vt:lpstr>PAST SERVICE COST</vt:lpstr>
      <vt:lpstr>Short-term Employee Benefits </vt:lpstr>
      <vt:lpstr>Accounting for short-term employee benefits</vt:lpstr>
      <vt:lpstr>Recognition and Measurement </vt:lpstr>
      <vt:lpstr>Compensated Absences</vt:lpstr>
      <vt:lpstr>COMPENSATED ABSENCES-OBLIGATION</vt:lpstr>
      <vt:lpstr>Compensated Absences-RECOGNITION</vt:lpstr>
      <vt:lpstr>Compensated Absences-accumulated</vt:lpstr>
      <vt:lpstr>Compensated Absences-non accumulating</vt:lpstr>
      <vt:lpstr>Profit-sharing and Bonus Plans </vt:lpstr>
      <vt:lpstr>Disclosure </vt:lpstr>
      <vt:lpstr>Post-employment Benefits: Defined Contribution Plans and Defined Benefit Plans</vt:lpstr>
      <vt:lpstr>Insured Benefits </vt:lpstr>
      <vt:lpstr>Recognition and Measurement </vt:lpstr>
      <vt:lpstr>Recognition and Measurement </vt:lpstr>
      <vt:lpstr>Disclosure </vt:lpstr>
      <vt:lpstr>Post employment benefits</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AS15</dc:title>
  <dc:creator>Pramod Kapoor</dc:creator>
  <cp:lastModifiedBy>Pramod Kapoor</cp:lastModifiedBy>
  <cp:revision>19</cp:revision>
  <dcterms:created xsi:type="dcterms:W3CDTF">2023-04-11T07:57:17Z</dcterms:created>
  <dcterms:modified xsi:type="dcterms:W3CDTF">2023-04-13T04:25:13Z</dcterms:modified>
</cp:coreProperties>
</file>