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70" r:id="rId14"/>
    <p:sldId id="271" r:id="rId15"/>
    <p:sldId id="272" r:id="rId16"/>
    <p:sldId id="273"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BE77E-4530-E994-2F03-956B190A03C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12A09A2E-06B8-2DD9-A901-100DD225567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CAEB18C0-2D05-79D2-E4CE-644B9F0C82B1}"/>
              </a:ext>
            </a:extLst>
          </p:cNvPr>
          <p:cNvSpPr>
            <a:spLocks noGrp="1"/>
          </p:cNvSpPr>
          <p:nvPr>
            <p:ph type="dt" sz="half" idx="10"/>
          </p:nvPr>
        </p:nvSpPr>
        <p:spPr/>
        <p:txBody>
          <a:bodyPr/>
          <a:lstStyle/>
          <a:p>
            <a:fld id="{279B533A-530D-4E0C-8125-893895DF6938}" type="datetimeFigureOut">
              <a:rPr lang="en-IN" smtClean="0"/>
              <a:t>13-04-2023</a:t>
            </a:fld>
            <a:endParaRPr lang="en-IN"/>
          </a:p>
        </p:txBody>
      </p:sp>
      <p:sp>
        <p:nvSpPr>
          <p:cNvPr id="5" name="Footer Placeholder 4">
            <a:extLst>
              <a:ext uri="{FF2B5EF4-FFF2-40B4-BE49-F238E27FC236}">
                <a16:creationId xmlns:a16="http://schemas.microsoft.com/office/drawing/2014/main" id="{8415EC63-892C-B493-BB0B-A60503EDD9B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D228A53-F963-F287-0B48-C2D0685E5DED}"/>
              </a:ext>
            </a:extLst>
          </p:cNvPr>
          <p:cNvSpPr>
            <a:spLocks noGrp="1"/>
          </p:cNvSpPr>
          <p:nvPr>
            <p:ph type="sldNum" sz="quarter" idx="12"/>
          </p:nvPr>
        </p:nvSpPr>
        <p:spPr/>
        <p:txBody>
          <a:bodyPr/>
          <a:lstStyle/>
          <a:p>
            <a:fld id="{432E35A3-968F-4FCB-BD0E-5412A5284BBD}" type="slidenum">
              <a:rPr lang="en-IN" smtClean="0"/>
              <a:t>‹#›</a:t>
            </a:fld>
            <a:endParaRPr lang="en-IN"/>
          </a:p>
        </p:txBody>
      </p:sp>
    </p:spTree>
    <p:extLst>
      <p:ext uri="{BB962C8B-B14F-4D97-AF65-F5344CB8AC3E}">
        <p14:creationId xmlns:p14="http://schemas.microsoft.com/office/powerpoint/2010/main" val="3953886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3D4D8-2254-022E-5949-81E28203D2C4}"/>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A05145B6-D711-DEF2-E2E0-94BAB989AB5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9702888-343C-0F9F-135A-645D302F642D}"/>
              </a:ext>
            </a:extLst>
          </p:cNvPr>
          <p:cNvSpPr>
            <a:spLocks noGrp="1"/>
          </p:cNvSpPr>
          <p:nvPr>
            <p:ph type="dt" sz="half" idx="10"/>
          </p:nvPr>
        </p:nvSpPr>
        <p:spPr/>
        <p:txBody>
          <a:bodyPr/>
          <a:lstStyle/>
          <a:p>
            <a:fld id="{279B533A-530D-4E0C-8125-893895DF6938}" type="datetimeFigureOut">
              <a:rPr lang="en-IN" smtClean="0"/>
              <a:t>13-04-2023</a:t>
            </a:fld>
            <a:endParaRPr lang="en-IN"/>
          </a:p>
        </p:txBody>
      </p:sp>
      <p:sp>
        <p:nvSpPr>
          <p:cNvPr id="5" name="Footer Placeholder 4">
            <a:extLst>
              <a:ext uri="{FF2B5EF4-FFF2-40B4-BE49-F238E27FC236}">
                <a16:creationId xmlns:a16="http://schemas.microsoft.com/office/drawing/2014/main" id="{EF89747D-8F6A-7DA3-1FD5-0864C52357A0}"/>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72973F6-07D8-089F-98EA-A81CFD7E124A}"/>
              </a:ext>
            </a:extLst>
          </p:cNvPr>
          <p:cNvSpPr>
            <a:spLocks noGrp="1"/>
          </p:cNvSpPr>
          <p:nvPr>
            <p:ph type="sldNum" sz="quarter" idx="12"/>
          </p:nvPr>
        </p:nvSpPr>
        <p:spPr/>
        <p:txBody>
          <a:bodyPr/>
          <a:lstStyle/>
          <a:p>
            <a:fld id="{432E35A3-968F-4FCB-BD0E-5412A5284BBD}" type="slidenum">
              <a:rPr lang="en-IN" smtClean="0"/>
              <a:t>‹#›</a:t>
            </a:fld>
            <a:endParaRPr lang="en-IN"/>
          </a:p>
        </p:txBody>
      </p:sp>
    </p:spTree>
    <p:extLst>
      <p:ext uri="{BB962C8B-B14F-4D97-AF65-F5344CB8AC3E}">
        <p14:creationId xmlns:p14="http://schemas.microsoft.com/office/powerpoint/2010/main" val="3307369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F9F60AC-1DB0-368E-A526-A637E74C4FD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DC7B99E5-47EE-A6D9-BC4E-B3995D39C84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028FEBB-1A52-44F4-5047-E668872EF4E9}"/>
              </a:ext>
            </a:extLst>
          </p:cNvPr>
          <p:cNvSpPr>
            <a:spLocks noGrp="1"/>
          </p:cNvSpPr>
          <p:nvPr>
            <p:ph type="dt" sz="half" idx="10"/>
          </p:nvPr>
        </p:nvSpPr>
        <p:spPr/>
        <p:txBody>
          <a:bodyPr/>
          <a:lstStyle/>
          <a:p>
            <a:fld id="{279B533A-530D-4E0C-8125-893895DF6938}" type="datetimeFigureOut">
              <a:rPr lang="en-IN" smtClean="0"/>
              <a:t>13-04-2023</a:t>
            </a:fld>
            <a:endParaRPr lang="en-IN"/>
          </a:p>
        </p:txBody>
      </p:sp>
      <p:sp>
        <p:nvSpPr>
          <p:cNvPr id="5" name="Footer Placeholder 4">
            <a:extLst>
              <a:ext uri="{FF2B5EF4-FFF2-40B4-BE49-F238E27FC236}">
                <a16:creationId xmlns:a16="http://schemas.microsoft.com/office/drawing/2014/main" id="{67BF374C-C498-575B-6617-026271EDD62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58E1E8D-0953-C740-9DDF-BD78A7F57065}"/>
              </a:ext>
            </a:extLst>
          </p:cNvPr>
          <p:cNvSpPr>
            <a:spLocks noGrp="1"/>
          </p:cNvSpPr>
          <p:nvPr>
            <p:ph type="sldNum" sz="quarter" idx="12"/>
          </p:nvPr>
        </p:nvSpPr>
        <p:spPr/>
        <p:txBody>
          <a:bodyPr/>
          <a:lstStyle/>
          <a:p>
            <a:fld id="{432E35A3-968F-4FCB-BD0E-5412A5284BBD}" type="slidenum">
              <a:rPr lang="en-IN" smtClean="0"/>
              <a:t>‹#›</a:t>
            </a:fld>
            <a:endParaRPr lang="en-IN"/>
          </a:p>
        </p:txBody>
      </p:sp>
    </p:spTree>
    <p:extLst>
      <p:ext uri="{BB962C8B-B14F-4D97-AF65-F5344CB8AC3E}">
        <p14:creationId xmlns:p14="http://schemas.microsoft.com/office/powerpoint/2010/main" val="2497209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1D5820-C69F-1735-383D-0B2AB0BD12F8}"/>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E8404B8E-1120-557F-EC0B-D49C5514A9C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4F9EBFA-29B6-E991-D3CB-427F9A33C40C}"/>
              </a:ext>
            </a:extLst>
          </p:cNvPr>
          <p:cNvSpPr>
            <a:spLocks noGrp="1"/>
          </p:cNvSpPr>
          <p:nvPr>
            <p:ph type="dt" sz="half" idx="10"/>
          </p:nvPr>
        </p:nvSpPr>
        <p:spPr/>
        <p:txBody>
          <a:bodyPr/>
          <a:lstStyle/>
          <a:p>
            <a:fld id="{279B533A-530D-4E0C-8125-893895DF6938}" type="datetimeFigureOut">
              <a:rPr lang="en-IN" smtClean="0"/>
              <a:t>13-04-2023</a:t>
            </a:fld>
            <a:endParaRPr lang="en-IN"/>
          </a:p>
        </p:txBody>
      </p:sp>
      <p:sp>
        <p:nvSpPr>
          <p:cNvPr id="5" name="Footer Placeholder 4">
            <a:extLst>
              <a:ext uri="{FF2B5EF4-FFF2-40B4-BE49-F238E27FC236}">
                <a16:creationId xmlns:a16="http://schemas.microsoft.com/office/drawing/2014/main" id="{07816051-C2F2-F8C4-D101-A3FB4F80A08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C61690B-D5B5-D9B0-E318-7338AA2B6A1E}"/>
              </a:ext>
            </a:extLst>
          </p:cNvPr>
          <p:cNvSpPr>
            <a:spLocks noGrp="1"/>
          </p:cNvSpPr>
          <p:nvPr>
            <p:ph type="sldNum" sz="quarter" idx="12"/>
          </p:nvPr>
        </p:nvSpPr>
        <p:spPr/>
        <p:txBody>
          <a:bodyPr/>
          <a:lstStyle/>
          <a:p>
            <a:fld id="{432E35A3-968F-4FCB-BD0E-5412A5284BBD}" type="slidenum">
              <a:rPr lang="en-IN" smtClean="0"/>
              <a:t>‹#›</a:t>
            </a:fld>
            <a:endParaRPr lang="en-IN"/>
          </a:p>
        </p:txBody>
      </p:sp>
    </p:spTree>
    <p:extLst>
      <p:ext uri="{BB962C8B-B14F-4D97-AF65-F5344CB8AC3E}">
        <p14:creationId xmlns:p14="http://schemas.microsoft.com/office/powerpoint/2010/main" val="1115718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375F4-8233-452A-66E1-378FFC04E23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A7A5CFA0-44B8-5CA5-DBE7-60B6AA1C75D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79C748D-4507-1988-3D91-3A17BB2C7A75}"/>
              </a:ext>
            </a:extLst>
          </p:cNvPr>
          <p:cNvSpPr>
            <a:spLocks noGrp="1"/>
          </p:cNvSpPr>
          <p:nvPr>
            <p:ph type="dt" sz="half" idx="10"/>
          </p:nvPr>
        </p:nvSpPr>
        <p:spPr/>
        <p:txBody>
          <a:bodyPr/>
          <a:lstStyle/>
          <a:p>
            <a:fld id="{279B533A-530D-4E0C-8125-893895DF6938}" type="datetimeFigureOut">
              <a:rPr lang="en-IN" smtClean="0"/>
              <a:t>13-04-2023</a:t>
            </a:fld>
            <a:endParaRPr lang="en-IN"/>
          </a:p>
        </p:txBody>
      </p:sp>
      <p:sp>
        <p:nvSpPr>
          <p:cNvPr id="5" name="Footer Placeholder 4">
            <a:extLst>
              <a:ext uri="{FF2B5EF4-FFF2-40B4-BE49-F238E27FC236}">
                <a16:creationId xmlns:a16="http://schemas.microsoft.com/office/drawing/2014/main" id="{D0AC0BD6-7D6B-53C7-7919-E3C00690272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325F40A-1267-F04A-E02D-579D72130D30}"/>
              </a:ext>
            </a:extLst>
          </p:cNvPr>
          <p:cNvSpPr>
            <a:spLocks noGrp="1"/>
          </p:cNvSpPr>
          <p:nvPr>
            <p:ph type="sldNum" sz="quarter" idx="12"/>
          </p:nvPr>
        </p:nvSpPr>
        <p:spPr/>
        <p:txBody>
          <a:bodyPr/>
          <a:lstStyle/>
          <a:p>
            <a:fld id="{432E35A3-968F-4FCB-BD0E-5412A5284BBD}" type="slidenum">
              <a:rPr lang="en-IN" smtClean="0"/>
              <a:t>‹#›</a:t>
            </a:fld>
            <a:endParaRPr lang="en-IN"/>
          </a:p>
        </p:txBody>
      </p:sp>
    </p:spTree>
    <p:extLst>
      <p:ext uri="{BB962C8B-B14F-4D97-AF65-F5344CB8AC3E}">
        <p14:creationId xmlns:p14="http://schemas.microsoft.com/office/powerpoint/2010/main" val="4206047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8CED5-2E9E-71E2-0443-7C3E6EC55A1E}"/>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5C30ED4B-8B96-E904-E0B5-DB81D1210E6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93DB4A23-92D8-51FD-05DD-4E662E53C0F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5CFE6F6C-E8C1-DC11-0B72-C08B1B9AD5F7}"/>
              </a:ext>
            </a:extLst>
          </p:cNvPr>
          <p:cNvSpPr>
            <a:spLocks noGrp="1"/>
          </p:cNvSpPr>
          <p:nvPr>
            <p:ph type="dt" sz="half" idx="10"/>
          </p:nvPr>
        </p:nvSpPr>
        <p:spPr/>
        <p:txBody>
          <a:bodyPr/>
          <a:lstStyle/>
          <a:p>
            <a:fld id="{279B533A-530D-4E0C-8125-893895DF6938}" type="datetimeFigureOut">
              <a:rPr lang="en-IN" smtClean="0"/>
              <a:t>13-04-2023</a:t>
            </a:fld>
            <a:endParaRPr lang="en-IN"/>
          </a:p>
        </p:txBody>
      </p:sp>
      <p:sp>
        <p:nvSpPr>
          <p:cNvPr id="6" name="Footer Placeholder 5">
            <a:extLst>
              <a:ext uri="{FF2B5EF4-FFF2-40B4-BE49-F238E27FC236}">
                <a16:creationId xmlns:a16="http://schemas.microsoft.com/office/drawing/2014/main" id="{FF5D599D-C07C-2E36-9A36-091BFFC497BB}"/>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64D51A36-87A1-B2CB-2297-F80247B235D0}"/>
              </a:ext>
            </a:extLst>
          </p:cNvPr>
          <p:cNvSpPr>
            <a:spLocks noGrp="1"/>
          </p:cNvSpPr>
          <p:nvPr>
            <p:ph type="sldNum" sz="quarter" idx="12"/>
          </p:nvPr>
        </p:nvSpPr>
        <p:spPr/>
        <p:txBody>
          <a:bodyPr/>
          <a:lstStyle/>
          <a:p>
            <a:fld id="{432E35A3-968F-4FCB-BD0E-5412A5284BBD}" type="slidenum">
              <a:rPr lang="en-IN" smtClean="0"/>
              <a:t>‹#›</a:t>
            </a:fld>
            <a:endParaRPr lang="en-IN"/>
          </a:p>
        </p:txBody>
      </p:sp>
    </p:spTree>
    <p:extLst>
      <p:ext uri="{BB962C8B-B14F-4D97-AF65-F5344CB8AC3E}">
        <p14:creationId xmlns:p14="http://schemas.microsoft.com/office/powerpoint/2010/main" val="39194107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8DDBB-2C5B-9A7F-5451-408D72467B89}"/>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2A643CE5-5521-8935-E2BE-B4D9F01C35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2355F6B-40DA-01EF-71E0-2D02E0ECA86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44B11927-A6C4-85B2-E172-20AD7ACF45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9ECFCA3-C576-C8F7-59B5-740F29DE766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DAB3762E-3686-0E1F-E923-225BFF1D5E66}"/>
              </a:ext>
            </a:extLst>
          </p:cNvPr>
          <p:cNvSpPr>
            <a:spLocks noGrp="1"/>
          </p:cNvSpPr>
          <p:nvPr>
            <p:ph type="dt" sz="half" idx="10"/>
          </p:nvPr>
        </p:nvSpPr>
        <p:spPr/>
        <p:txBody>
          <a:bodyPr/>
          <a:lstStyle/>
          <a:p>
            <a:fld id="{279B533A-530D-4E0C-8125-893895DF6938}" type="datetimeFigureOut">
              <a:rPr lang="en-IN" smtClean="0"/>
              <a:t>13-04-2023</a:t>
            </a:fld>
            <a:endParaRPr lang="en-IN"/>
          </a:p>
        </p:txBody>
      </p:sp>
      <p:sp>
        <p:nvSpPr>
          <p:cNvPr id="8" name="Footer Placeholder 7">
            <a:extLst>
              <a:ext uri="{FF2B5EF4-FFF2-40B4-BE49-F238E27FC236}">
                <a16:creationId xmlns:a16="http://schemas.microsoft.com/office/drawing/2014/main" id="{3FCF3829-901F-EC02-B852-508F83FBE280}"/>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94CA1EA9-C508-3486-8781-F47488A052D6}"/>
              </a:ext>
            </a:extLst>
          </p:cNvPr>
          <p:cNvSpPr>
            <a:spLocks noGrp="1"/>
          </p:cNvSpPr>
          <p:nvPr>
            <p:ph type="sldNum" sz="quarter" idx="12"/>
          </p:nvPr>
        </p:nvSpPr>
        <p:spPr/>
        <p:txBody>
          <a:bodyPr/>
          <a:lstStyle/>
          <a:p>
            <a:fld id="{432E35A3-968F-4FCB-BD0E-5412A5284BBD}" type="slidenum">
              <a:rPr lang="en-IN" smtClean="0"/>
              <a:t>‹#›</a:t>
            </a:fld>
            <a:endParaRPr lang="en-IN"/>
          </a:p>
        </p:txBody>
      </p:sp>
    </p:spTree>
    <p:extLst>
      <p:ext uri="{BB962C8B-B14F-4D97-AF65-F5344CB8AC3E}">
        <p14:creationId xmlns:p14="http://schemas.microsoft.com/office/powerpoint/2010/main" val="1256236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666D6-49EF-3B55-5054-67C24E5604AA}"/>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E5C1644A-42B5-D053-6FE6-255971252F49}"/>
              </a:ext>
            </a:extLst>
          </p:cNvPr>
          <p:cNvSpPr>
            <a:spLocks noGrp="1"/>
          </p:cNvSpPr>
          <p:nvPr>
            <p:ph type="dt" sz="half" idx="10"/>
          </p:nvPr>
        </p:nvSpPr>
        <p:spPr/>
        <p:txBody>
          <a:bodyPr/>
          <a:lstStyle/>
          <a:p>
            <a:fld id="{279B533A-530D-4E0C-8125-893895DF6938}" type="datetimeFigureOut">
              <a:rPr lang="en-IN" smtClean="0"/>
              <a:t>13-04-2023</a:t>
            </a:fld>
            <a:endParaRPr lang="en-IN"/>
          </a:p>
        </p:txBody>
      </p:sp>
      <p:sp>
        <p:nvSpPr>
          <p:cNvPr id="4" name="Footer Placeholder 3">
            <a:extLst>
              <a:ext uri="{FF2B5EF4-FFF2-40B4-BE49-F238E27FC236}">
                <a16:creationId xmlns:a16="http://schemas.microsoft.com/office/drawing/2014/main" id="{DCFDB749-1B21-2E2F-64D4-E452457B00FD}"/>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A808B53D-B24A-CC46-06CE-28ABD9D382C1}"/>
              </a:ext>
            </a:extLst>
          </p:cNvPr>
          <p:cNvSpPr>
            <a:spLocks noGrp="1"/>
          </p:cNvSpPr>
          <p:nvPr>
            <p:ph type="sldNum" sz="quarter" idx="12"/>
          </p:nvPr>
        </p:nvSpPr>
        <p:spPr/>
        <p:txBody>
          <a:bodyPr/>
          <a:lstStyle/>
          <a:p>
            <a:fld id="{432E35A3-968F-4FCB-BD0E-5412A5284BBD}" type="slidenum">
              <a:rPr lang="en-IN" smtClean="0"/>
              <a:t>‹#›</a:t>
            </a:fld>
            <a:endParaRPr lang="en-IN"/>
          </a:p>
        </p:txBody>
      </p:sp>
    </p:spTree>
    <p:extLst>
      <p:ext uri="{BB962C8B-B14F-4D97-AF65-F5344CB8AC3E}">
        <p14:creationId xmlns:p14="http://schemas.microsoft.com/office/powerpoint/2010/main" val="3821103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3D7887-289C-0CD3-EB4A-0979DD225418}"/>
              </a:ext>
            </a:extLst>
          </p:cNvPr>
          <p:cNvSpPr>
            <a:spLocks noGrp="1"/>
          </p:cNvSpPr>
          <p:nvPr>
            <p:ph type="dt" sz="half" idx="10"/>
          </p:nvPr>
        </p:nvSpPr>
        <p:spPr/>
        <p:txBody>
          <a:bodyPr/>
          <a:lstStyle/>
          <a:p>
            <a:fld id="{279B533A-530D-4E0C-8125-893895DF6938}" type="datetimeFigureOut">
              <a:rPr lang="en-IN" smtClean="0"/>
              <a:t>13-04-2023</a:t>
            </a:fld>
            <a:endParaRPr lang="en-IN"/>
          </a:p>
        </p:txBody>
      </p:sp>
      <p:sp>
        <p:nvSpPr>
          <p:cNvPr id="3" name="Footer Placeholder 2">
            <a:extLst>
              <a:ext uri="{FF2B5EF4-FFF2-40B4-BE49-F238E27FC236}">
                <a16:creationId xmlns:a16="http://schemas.microsoft.com/office/drawing/2014/main" id="{057204BB-6F56-9E52-1EDB-2CB8A267CE38}"/>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94AFA003-DE31-A684-A9AE-CDB6F1C0F23A}"/>
              </a:ext>
            </a:extLst>
          </p:cNvPr>
          <p:cNvSpPr>
            <a:spLocks noGrp="1"/>
          </p:cNvSpPr>
          <p:nvPr>
            <p:ph type="sldNum" sz="quarter" idx="12"/>
          </p:nvPr>
        </p:nvSpPr>
        <p:spPr/>
        <p:txBody>
          <a:bodyPr/>
          <a:lstStyle/>
          <a:p>
            <a:fld id="{432E35A3-968F-4FCB-BD0E-5412A5284BBD}" type="slidenum">
              <a:rPr lang="en-IN" smtClean="0"/>
              <a:t>‹#›</a:t>
            </a:fld>
            <a:endParaRPr lang="en-IN"/>
          </a:p>
        </p:txBody>
      </p:sp>
    </p:spTree>
    <p:extLst>
      <p:ext uri="{BB962C8B-B14F-4D97-AF65-F5344CB8AC3E}">
        <p14:creationId xmlns:p14="http://schemas.microsoft.com/office/powerpoint/2010/main" val="1880628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2759E-ECED-C0EB-549A-BE738C3D0F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99A247FF-C0FF-FECA-EDEB-73C86459C9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BA0304F4-EF91-D4BB-5FA6-D6B0E117EB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CC56EA7-0DEF-DEE4-E286-A9E39E6DDE83}"/>
              </a:ext>
            </a:extLst>
          </p:cNvPr>
          <p:cNvSpPr>
            <a:spLocks noGrp="1"/>
          </p:cNvSpPr>
          <p:nvPr>
            <p:ph type="dt" sz="half" idx="10"/>
          </p:nvPr>
        </p:nvSpPr>
        <p:spPr/>
        <p:txBody>
          <a:bodyPr/>
          <a:lstStyle/>
          <a:p>
            <a:fld id="{279B533A-530D-4E0C-8125-893895DF6938}" type="datetimeFigureOut">
              <a:rPr lang="en-IN" smtClean="0"/>
              <a:t>13-04-2023</a:t>
            </a:fld>
            <a:endParaRPr lang="en-IN"/>
          </a:p>
        </p:txBody>
      </p:sp>
      <p:sp>
        <p:nvSpPr>
          <p:cNvPr id="6" name="Footer Placeholder 5">
            <a:extLst>
              <a:ext uri="{FF2B5EF4-FFF2-40B4-BE49-F238E27FC236}">
                <a16:creationId xmlns:a16="http://schemas.microsoft.com/office/drawing/2014/main" id="{5B3898E1-3D33-3E47-05B4-80F2FC5F8CFF}"/>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B466DB9-5758-2C09-5746-855E21B0743F}"/>
              </a:ext>
            </a:extLst>
          </p:cNvPr>
          <p:cNvSpPr>
            <a:spLocks noGrp="1"/>
          </p:cNvSpPr>
          <p:nvPr>
            <p:ph type="sldNum" sz="quarter" idx="12"/>
          </p:nvPr>
        </p:nvSpPr>
        <p:spPr/>
        <p:txBody>
          <a:bodyPr/>
          <a:lstStyle/>
          <a:p>
            <a:fld id="{432E35A3-968F-4FCB-BD0E-5412A5284BBD}" type="slidenum">
              <a:rPr lang="en-IN" smtClean="0"/>
              <a:t>‹#›</a:t>
            </a:fld>
            <a:endParaRPr lang="en-IN"/>
          </a:p>
        </p:txBody>
      </p:sp>
    </p:spTree>
    <p:extLst>
      <p:ext uri="{BB962C8B-B14F-4D97-AF65-F5344CB8AC3E}">
        <p14:creationId xmlns:p14="http://schemas.microsoft.com/office/powerpoint/2010/main" val="281340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823A6-4CE2-DF68-782E-8CAF6DA62A0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F3E8C858-25FA-A04B-6109-98863AAE56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842F195D-1CA7-DECA-D3F8-64FD27F8D2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6F5114E-2A04-DF23-CFF8-2B4AC24FBF23}"/>
              </a:ext>
            </a:extLst>
          </p:cNvPr>
          <p:cNvSpPr>
            <a:spLocks noGrp="1"/>
          </p:cNvSpPr>
          <p:nvPr>
            <p:ph type="dt" sz="half" idx="10"/>
          </p:nvPr>
        </p:nvSpPr>
        <p:spPr/>
        <p:txBody>
          <a:bodyPr/>
          <a:lstStyle/>
          <a:p>
            <a:fld id="{279B533A-530D-4E0C-8125-893895DF6938}" type="datetimeFigureOut">
              <a:rPr lang="en-IN" smtClean="0"/>
              <a:t>13-04-2023</a:t>
            </a:fld>
            <a:endParaRPr lang="en-IN"/>
          </a:p>
        </p:txBody>
      </p:sp>
      <p:sp>
        <p:nvSpPr>
          <p:cNvPr id="6" name="Footer Placeholder 5">
            <a:extLst>
              <a:ext uri="{FF2B5EF4-FFF2-40B4-BE49-F238E27FC236}">
                <a16:creationId xmlns:a16="http://schemas.microsoft.com/office/drawing/2014/main" id="{C96C4C2D-947E-9755-326E-3406793A1CD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3BF5DADB-2B9A-D94C-FCB5-EB562F55C6CD}"/>
              </a:ext>
            </a:extLst>
          </p:cNvPr>
          <p:cNvSpPr>
            <a:spLocks noGrp="1"/>
          </p:cNvSpPr>
          <p:nvPr>
            <p:ph type="sldNum" sz="quarter" idx="12"/>
          </p:nvPr>
        </p:nvSpPr>
        <p:spPr/>
        <p:txBody>
          <a:bodyPr/>
          <a:lstStyle/>
          <a:p>
            <a:fld id="{432E35A3-968F-4FCB-BD0E-5412A5284BBD}" type="slidenum">
              <a:rPr lang="en-IN" smtClean="0"/>
              <a:t>‹#›</a:t>
            </a:fld>
            <a:endParaRPr lang="en-IN"/>
          </a:p>
        </p:txBody>
      </p:sp>
    </p:spTree>
    <p:extLst>
      <p:ext uri="{BB962C8B-B14F-4D97-AF65-F5344CB8AC3E}">
        <p14:creationId xmlns:p14="http://schemas.microsoft.com/office/powerpoint/2010/main" val="2275904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1AC039A-687A-E56F-4271-A47384CA031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579F7BFE-B12D-9472-DD98-A433845F7C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D8C52CA9-FD87-073F-F5F6-A2FA5FB2737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9B533A-530D-4E0C-8125-893895DF6938}" type="datetimeFigureOut">
              <a:rPr lang="en-IN" smtClean="0"/>
              <a:t>13-04-2023</a:t>
            </a:fld>
            <a:endParaRPr lang="en-IN"/>
          </a:p>
        </p:txBody>
      </p:sp>
      <p:sp>
        <p:nvSpPr>
          <p:cNvPr id="5" name="Footer Placeholder 4">
            <a:extLst>
              <a:ext uri="{FF2B5EF4-FFF2-40B4-BE49-F238E27FC236}">
                <a16:creationId xmlns:a16="http://schemas.microsoft.com/office/drawing/2014/main" id="{65F8C63C-37ED-20E9-D345-418E2C14F27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08301800-2BBE-29B6-4DB2-4143ED9822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2E35A3-968F-4FCB-BD0E-5412A5284BBD}" type="slidenum">
              <a:rPr lang="en-IN" smtClean="0"/>
              <a:t>‹#›</a:t>
            </a:fld>
            <a:endParaRPr lang="en-IN"/>
          </a:p>
        </p:txBody>
      </p:sp>
    </p:spTree>
    <p:extLst>
      <p:ext uri="{BB962C8B-B14F-4D97-AF65-F5344CB8AC3E}">
        <p14:creationId xmlns:p14="http://schemas.microsoft.com/office/powerpoint/2010/main" val="14889280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pramodkkapur@gmail.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A0787B-A915-ADC0-7BFE-72DEA16163A7}"/>
              </a:ext>
            </a:extLst>
          </p:cNvPr>
          <p:cNvSpPr>
            <a:spLocks noGrp="1"/>
          </p:cNvSpPr>
          <p:nvPr>
            <p:ph type="ctrTitle"/>
          </p:nvPr>
        </p:nvSpPr>
        <p:spPr/>
        <p:txBody>
          <a:bodyPr>
            <a:normAutofit/>
          </a:bodyPr>
          <a:lstStyle/>
          <a:p>
            <a:pPr algn="l"/>
            <a:r>
              <a:rPr lang="en-IN" sz="3600" dirty="0"/>
              <a:t>AS16-</a:t>
            </a:r>
            <a:r>
              <a:rPr lang="en-IN" sz="3600" b="1" i="0" u="none" strike="noStrike" baseline="0" dirty="0">
                <a:solidFill>
                  <a:srgbClr val="292425"/>
                </a:solidFill>
                <a:latin typeface="TimesNewRoman,Bold"/>
              </a:rPr>
              <a:t>Borrowing Costs</a:t>
            </a:r>
            <a:endParaRPr lang="en-IN" sz="3600" dirty="0"/>
          </a:p>
        </p:txBody>
      </p:sp>
      <p:sp>
        <p:nvSpPr>
          <p:cNvPr id="3" name="Subtitle 2">
            <a:extLst>
              <a:ext uri="{FF2B5EF4-FFF2-40B4-BE49-F238E27FC236}">
                <a16:creationId xmlns:a16="http://schemas.microsoft.com/office/drawing/2014/main" id="{F83C09DC-417B-27C3-4810-34E20D611618}"/>
              </a:ext>
            </a:extLst>
          </p:cNvPr>
          <p:cNvSpPr>
            <a:spLocks noGrp="1"/>
          </p:cNvSpPr>
          <p:nvPr>
            <p:ph type="subTitle" idx="1"/>
          </p:nvPr>
        </p:nvSpPr>
        <p:spPr/>
        <p:txBody>
          <a:bodyPr/>
          <a:lstStyle/>
          <a:p>
            <a:r>
              <a:rPr lang="en-US" dirty="0"/>
              <a:t>CA PRAMOD KAPUR</a:t>
            </a:r>
          </a:p>
          <a:p>
            <a:r>
              <a:rPr lang="en-US" dirty="0">
                <a:hlinkClick r:id="rId2"/>
              </a:rPr>
              <a:t>pramodkkapur@gmail.com</a:t>
            </a:r>
            <a:endParaRPr lang="en-US" dirty="0"/>
          </a:p>
          <a:p>
            <a:r>
              <a:rPr lang="en-US" dirty="0"/>
              <a:t>9810730568</a:t>
            </a:r>
            <a:endParaRPr lang="en-IN" dirty="0"/>
          </a:p>
        </p:txBody>
      </p:sp>
    </p:spTree>
    <p:extLst>
      <p:ext uri="{BB962C8B-B14F-4D97-AF65-F5344CB8AC3E}">
        <p14:creationId xmlns:p14="http://schemas.microsoft.com/office/powerpoint/2010/main" val="28520809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A6C44-E0D6-9593-E341-0A569619751A}"/>
              </a:ext>
            </a:extLst>
          </p:cNvPr>
          <p:cNvSpPr>
            <a:spLocks noGrp="1"/>
          </p:cNvSpPr>
          <p:nvPr>
            <p:ph type="title"/>
          </p:nvPr>
        </p:nvSpPr>
        <p:spPr/>
        <p:txBody>
          <a:bodyPr/>
          <a:lstStyle/>
          <a:p>
            <a:r>
              <a:rPr lang="en-US" dirty="0"/>
              <a:t>TREATMENT OF EXCESS OF CARRYING AMOUNT</a:t>
            </a:r>
            <a:endParaRPr lang="en-IN" dirty="0"/>
          </a:p>
        </p:txBody>
      </p:sp>
      <p:sp>
        <p:nvSpPr>
          <p:cNvPr id="3" name="Content Placeholder 2">
            <a:extLst>
              <a:ext uri="{FF2B5EF4-FFF2-40B4-BE49-F238E27FC236}">
                <a16:creationId xmlns:a16="http://schemas.microsoft.com/office/drawing/2014/main" id="{C8E4CDF7-39E4-32C9-B0E0-2846CE87BBA2}"/>
              </a:ext>
            </a:extLst>
          </p:cNvPr>
          <p:cNvSpPr>
            <a:spLocks noGrp="1"/>
          </p:cNvSpPr>
          <p:nvPr>
            <p:ph idx="1"/>
          </p:nvPr>
        </p:nvSpPr>
        <p:spPr/>
        <p:txBody>
          <a:bodyPr/>
          <a:lstStyle/>
          <a:p>
            <a:pPr algn="l"/>
            <a:r>
              <a:rPr lang="en-US" sz="1800" b="1" i="0" u="none" strike="noStrike" baseline="0" dirty="0">
                <a:solidFill>
                  <a:srgbClr val="292425"/>
                </a:solidFill>
                <a:latin typeface="TimesNewRoman,Bold"/>
              </a:rPr>
              <a:t>Excess of the Carrying Amount of the Qualifying Asset over </a:t>
            </a:r>
            <a:r>
              <a:rPr lang="en-IN" sz="1800" b="1" i="0" u="none" strike="noStrike" baseline="0" dirty="0">
                <a:solidFill>
                  <a:srgbClr val="292425"/>
                </a:solidFill>
                <a:latin typeface="TimesNewRoman,Bold"/>
              </a:rPr>
              <a:t>Recoverable Amount</a:t>
            </a:r>
          </a:p>
          <a:p>
            <a:pPr algn="l"/>
            <a:r>
              <a:rPr lang="en-US" sz="1800" b="0" i="0" u="none" strike="noStrike" baseline="0" dirty="0">
                <a:solidFill>
                  <a:srgbClr val="292425"/>
                </a:solidFill>
                <a:latin typeface="TimesNewRoman"/>
              </a:rPr>
              <a:t>13. When the carrying amount or the expected ultimate cost of the qualifying asset </a:t>
            </a:r>
            <a:r>
              <a:rPr lang="en-US" sz="1800" b="1" i="0" u="sng" strike="noStrike" baseline="0" dirty="0">
                <a:solidFill>
                  <a:srgbClr val="292425"/>
                </a:solidFill>
                <a:latin typeface="TimesNewRoman"/>
              </a:rPr>
              <a:t>exceeds its recoverable</a:t>
            </a:r>
          </a:p>
          <a:p>
            <a:pPr algn="l"/>
            <a:r>
              <a:rPr lang="en-US" sz="1800" b="1" i="0" u="sng" strike="noStrike" baseline="0" dirty="0">
                <a:solidFill>
                  <a:srgbClr val="292425"/>
                </a:solidFill>
                <a:latin typeface="TimesNewRoman"/>
              </a:rPr>
              <a:t> amount or net </a:t>
            </a:r>
            <a:r>
              <a:rPr lang="en-US" sz="1800" b="1" i="0" u="sng" strike="noStrike" baseline="0" dirty="0" err="1">
                <a:solidFill>
                  <a:srgbClr val="292425"/>
                </a:solidFill>
                <a:latin typeface="TimesNewRoman"/>
              </a:rPr>
              <a:t>realisable</a:t>
            </a:r>
            <a:r>
              <a:rPr lang="en-US" sz="1800" b="1" i="0" u="sng" strike="noStrike" baseline="0" dirty="0">
                <a:solidFill>
                  <a:srgbClr val="292425"/>
                </a:solidFill>
                <a:latin typeface="TimesNewRoman"/>
              </a:rPr>
              <a:t> value, </a:t>
            </a:r>
            <a:r>
              <a:rPr lang="en-US" sz="1800" b="0" i="0" u="none" strike="noStrike" baseline="0" dirty="0">
                <a:solidFill>
                  <a:srgbClr val="292425"/>
                </a:solidFill>
                <a:latin typeface="TimesNewRoman"/>
              </a:rPr>
              <a:t>the carrying amount is written down or written off in accordance with the</a:t>
            </a:r>
          </a:p>
          <a:p>
            <a:pPr algn="l"/>
            <a:r>
              <a:rPr lang="en-US" sz="1800" b="0" i="0" u="none" strike="noStrike" baseline="0" dirty="0">
                <a:solidFill>
                  <a:srgbClr val="292425"/>
                </a:solidFill>
                <a:latin typeface="TimesNewRoman"/>
              </a:rPr>
              <a:t> requirements of other Accounting Standards. In certain circumstances, the amount of the write-down or</a:t>
            </a:r>
          </a:p>
          <a:p>
            <a:pPr algn="l"/>
            <a:r>
              <a:rPr lang="en-US" sz="1800" b="0" i="0" u="none" strike="noStrike" baseline="0" dirty="0">
                <a:solidFill>
                  <a:srgbClr val="292425"/>
                </a:solidFill>
                <a:latin typeface="TimesNewRoman"/>
              </a:rPr>
              <a:t> write-off is written back in accordance with </a:t>
            </a:r>
            <a:r>
              <a:rPr lang="en-IN" sz="1800" b="0" i="0" u="none" strike="noStrike" baseline="0" dirty="0">
                <a:solidFill>
                  <a:srgbClr val="292425"/>
                </a:solidFill>
                <a:latin typeface="TimesNewRoman"/>
              </a:rPr>
              <a:t>those other Accounting Standards.</a:t>
            </a:r>
            <a:endParaRPr lang="en-IN" dirty="0"/>
          </a:p>
        </p:txBody>
      </p:sp>
    </p:spTree>
    <p:extLst>
      <p:ext uri="{BB962C8B-B14F-4D97-AF65-F5344CB8AC3E}">
        <p14:creationId xmlns:p14="http://schemas.microsoft.com/office/powerpoint/2010/main" val="38141655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E0241-7F70-5E80-73F4-2BDEC969BFF2}"/>
              </a:ext>
            </a:extLst>
          </p:cNvPr>
          <p:cNvSpPr>
            <a:spLocks noGrp="1"/>
          </p:cNvSpPr>
          <p:nvPr>
            <p:ph type="title"/>
          </p:nvPr>
        </p:nvSpPr>
        <p:spPr/>
        <p:txBody>
          <a:bodyPr/>
          <a:lstStyle/>
          <a:p>
            <a:r>
              <a:rPr lang="en-IN" sz="4400" b="1" i="0" u="none" strike="noStrike" baseline="0" dirty="0">
                <a:solidFill>
                  <a:srgbClr val="292425"/>
                </a:solidFill>
                <a:latin typeface="TimesNewRoman,Bold"/>
              </a:rPr>
              <a:t>Commencement of Capitalisation</a:t>
            </a:r>
            <a:br>
              <a:rPr lang="en-IN" sz="4400" b="1" i="0" u="none" strike="noStrike" baseline="0" dirty="0">
                <a:solidFill>
                  <a:srgbClr val="292425"/>
                </a:solidFill>
                <a:latin typeface="TimesNewRoman,Bold"/>
              </a:rPr>
            </a:br>
            <a:endParaRPr lang="en-IN" dirty="0"/>
          </a:p>
        </p:txBody>
      </p:sp>
      <p:sp>
        <p:nvSpPr>
          <p:cNvPr id="3" name="Content Placeholder 2">
            <a:extLst>
              <a:ext uri="{FF2B5EF4-FFF2-40B4-BE49-F238E27FC236}">
                <a16:creationId xmlns:a16="http://schemas.microsoft.com/office/drawing/2014/main" id="{89D66D93-3161-A2BB-4E42-2042F9A8AA7C}"/>
              </a:ext>
            </a:extLst>
          </p:cNvPr>
          <p:cNvSpPr>
            <a:spLocks noGrp="1"/>
          </p:cNvSpPr>
          <p:nvPr>
            <p:ph idx="1"/>
          </p:nvPr>
        </p:nvSpPr>
        <p:spPr/>
        <p:txBody>
          <a:bodyPr/>
          <a:lstStyle/>
          <a:p>
            <a:pPr algn="l"/>
            <a:r>
              <a:rPr lang="en-US" sz="1800" b="1" i="1" u="none" strike="noStrike" baseline="0" dirty="0">
                <a:solidFill>
                  <a:srgbClr val="292425"/>
                </a:solidFill>
                <a:latin typeface="TimesNewRoman,BoldItalic"/>
              </a:rPr>
              <a:t>14. The </a:t>
            </a:r>
            <a:r>
              <a:rPr lang="en-US" sz="1800" b="1" i="1" u="none" strike="noStrike" baseline="0" dirty="0" err="1">
                <a:solidFill>
                  <a:srgbClr val="292425"/>
                </a:solidFill>
                <a:latin typeface="TimesNewRoman,BoldItalic"/>
              </a:rPr>
              <a:t>capitalisation</a:t>
            </a:r>
            <a:r>
              <a:rPr lang="en-US" sz="1800" b="1" i="1" u="none" strike="noStrike" baseline="0" dirty="0">
                <a:solidFill>
                  <a:srgbClr val="292425"/>
                </a:solidFill>
                <a:latin typeface="TimesNewRoman,BoldItalic"/>
              </a:rPr>
              <a:t> of borrowing costs as part of the cost of a qualifying asset should commence when all the following conditions </a:t>
            </a:r>
            <a:r>
              <a:rPr lang="en-IN" sz="1800" b="1" i="1" u="none" strike="noStrike" baseline="0" dirty="0">
                <a:solidFill>
                  <a:srgbClr val="292425"/>
                </a:solidFill>
                <a:latin typeface="TimesNewRoman,BoldItalic"/>
              </a:rPr>
              <a:t>are satisfied:</a:t>
            </a:r>
          </a:p>
          <a:p>
            <a:pPr algn="l"/>
            <a:r>
              <a:rPr lang="en-US" sz="1800" b="1" i="1" u="none" strike="noStrike" baseline="0" dirty="0">
                <a:solidFill>
                  <a:srgbClr val="292425"/>
                </a:solidFill>
                <a:latin typeface="TimesNewRoman,BoldItalic"/>
              </a:rPr>
              <a:t>(a) expenditure for the acquisition, construction or production of a qualifying asset is being incurred;</a:t>
            </a:r>
          </a:p>
          <a:p>
            <a:pPr algn="l"/>
            <a:r>
              <a:rPr lang="en-US" sz="1800" b="1" i="1" u="none" strike="noStrike" baseline="0" dirty="0">
                <a:solidFill>
                  <a:srgbClr val="292425"/>
                </a:solidFill>
                <a:latin typeface="TimesNewRoman,BoldItalic"/>
              </a:rPr>
              <a:t>(b) borrowing costs are being incurred; and</a:t>
            </a:r>
          </a:p>
          <a:p>
            <a:pPr algn="l"/>
            <a:r>
              <a:rPr lang="en-US" sz="1800" b="1" i="1" u="none" strike="noStrike" baseline="0" dirty="0">
                <a:solidFill>
                  <a:srgbClr val="292425"/>
                </a:solidFill>
                <a:latin typeface="TimesNewRoman,BoldItalic"/>
              </a:rPr>
              <a:t>(c) activities that are necessary to prepare the asset for its intended use or sale are in progress.</a:t>
            </a:r>
            <a:endParaRPr lang="en-IN" dirty="0"/>
          </a:p>
        </p:txBody>
      </p:sp>
    </p:spTree>
    <p:extLst>
      <p:ext uri="{BB962C8B-B14F-4D97-AF65-F5344CB8AC3E}">
        <p14:creationId xmlns:p14="http://schemas.microsoft.com/office/powerpoint/2010/main" val="8921804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C959C-174F-9467-203B-10A781ADC5DB}"/>
              </a:ext>
            </a:extLst>
          </p:cNvPr>
          <p:cNvSpPr>
            <a:spLocks noGrp="1"/>
          </p:cNvSpPr>
          <p:nvPr>
            <p:ph type="title"/>
          </p:nvPr>
        </p:nvSpPr>
        <p:spPr/>
        <p:txBody>
          <a:bodyPr/>
          <a:lstStyle/>
          <a:p>
            <a:r>
              <a:rPr lang="en-IN" sz="4400" b="1" i="0" u="none" strike="noStrike" baseline="0" dirty="0">
                <a:solidFill>
                  <a:srgbClr val="292425"/>
                </a:solidFill>
                <a:latin typeface="TimesNewRoman,Bold"/>
              </a:rPr>
              <a:t>Suspension of Capitalisation</a:t>
            </a:r>
            <a:br>
              <a:rPr lang="en-IN" sz="4400" b="1" i="0" u="none" strike="noStrike" baseline="0" dirty="0">
                <a:solidFill>
                  <a:srgbClr val="292425"/>
                </a:solidFill>
                <a:latin typeface="TimesNewRoman,Bold"/>
              </a:rPr>
            </a:br>
            <a:endParaRPr lang="en-IN" dirty="0"/>
          </a:p>
        </p:txBody>
      </p:sp>
      <p:sp>
        <p:nvSpPr>
          <p:cNvPr id="3" name="Content Placeholder 2">
            <a:extLst>
              <a:ext uri="{FF2B5EF4-FFF2-40B4-BE49-F238E27FC236}">
                <a16:creationId xmlns:a16="http://schemas.microsoft.com/office/drawing/2014/main" id="{53D85B85-CFDE-79CA-F30A-FC019B8EBABF}"/>
              </a:ext>
            </a:extLst>
          </p:cNvPr>
          <p:cNvSpPr>
            <a:spLocks noGrp="1"/>
          </p:cNvSpPr>
          <p:nvPr>
            <p:ph idx="1"/>
          </p:nvPr>
        </p:nvSpPr>
        <p:spPr/>
        <p:txBody>
          <a:bodyPr>
            <a:normAutofit fontScale="85000" lnSpcReduction="20000"/>
          </a:bodyPr>
          <a:lstStyle/>
          <a:p>
            <a:pPr algn="l"/>
            <a:r>
              <a:rPr lang="en-US" sz="2900" b="1" i="1" u="none" strike="noStrike" baseline="0" dirty="0">
                <a:solidFill>
                  <a:srgbClr val="292425"/>
                </a:solidFill>
                <a:latin typeface="TimesNewRoman,BoldItalic"/>
              </a:rPr>
              <a:t>17. </a:t>
            </a:r>
            <a:r>
              <a:rPr lang="en-US" sz="2900" b="1" i="1" u="none" strike="noStrike" baseline="0" dirty="0" err="1">
                <a:solidFill>
                  <a:srgbClr val="292425"/>
                </a:solidFill>
                <a:latin typeface="TimesNewRoman,BoldItalic"/>
              </a:rPr>
              <a:t>Capitalisation</a:t>
            </a:r>
            <a:r>
              <a:rPr lang="en-US" sz="2900" b="1" i="1" u="none" strike="noStrike" baseline="0" dirty="0">
                <a:solidFill>
                  <a:srgbClr val="292425"/>
                </a:solidFill>
                <a:latin typeface="TimesNewRoman,BoldItalic"/>
              </a:rPr>
              <a:t> of borrowing costs should be suspended during extended periods in which active development is interrupted.</a:t>
            </a:r>
          </a:p>
          <a:p>
            <a:pPr algn="l">
              <a:buFont typeface="Wingdings" panose="05000000000000000000" pitchFamily="2" charset="2"/>
              <a:buChar char="§"/>
            </a:pPr>
            <a:r>
              <a:rPr lang="en-US" sz="2900" b="0" i="0" u="none" strike="noStrike" baseline="0" dirty="0">
                <a:solidFill>
                  <a:srgbClr val="292425"/>
                </a:solidFill>
                <a:latin typeface="TimesNewRoman"/>
              </a:rPr>
              <a:t>Borrowing costs may be incurred </a:t>
            </a:r>
            <a:r>
              <a:rPr lang="en-US" sz="2900" b="0" i="0" u="sng" strike="noStrike" baseline="0" dirty="0">
                <a:solidFill>
                  <a:srgbClr val="292425"/>
                </a:solidFill>
                <a:latin typeface="TimesNewRoman"/>
              </a:rPr>
              <a:t>during an extended period in which the activities necessary to prepare an asset for its intended use or sale are interrupted. </a:t>
            </a:r>
            <a:r>
              <a:rPr lang="en-US" sz="2900" b="0" i="0" u="none" strike="noStrike" baseline="0" dirty="0">
                <a:solidFill>
                  <a:srgbClr val="292425"/>
                </a:solidFill>
                <a:latin typeface="TimesNewRoman"/>
              </a:rPr>
              <a:t>Such costs are costs of holding partially completed assets and do not qualify for </a:t>
            </a:r>
            <a:r>
              <a:rPr lang="en-US" sz="2900" b="0" i="0" u="none" strike="noStrike" baseline="0" dirty="0" err="1">
                <a:solidFill>
                  <a:srgbClr val="292425"/>
                </a:solidFill>
                <a:latin typeface="TimesNewRoman"/>
              </a:rPr>
              <a:t>capitalisation</a:t>
            </a:r>
            <a:r>
              <a:rPr lang="en-US" sz="2900" b="0" i="0" u="none" strike="noStrike" baseline="0" dirty="0">
                <a:solidFill>
                  <a:srgbClr val="292425"/>
                </a:solidFill>
                <a:latin typeface="TimesNewRoman"/>
              </a:rPr>
              <a:t>. However, </a:t>
            </a:r>
            <a:r>
              <a:rPr lang="en-US" sz="2900" b="0" i="0" u="none" strike="noStrike" baseline="0" dirty="0" err="1">
                <a:solidFill>
                  <a:srgbClr val="292425"/>
                </a:solidFill>
                <a:latin typeface="TimesNewRoman"/>
              </a:rPr>
              <a:t>capitalisation</a:t>
            </a:r>
            <a:r>
              <a:rPr lang="en-US" sz="2900" b="0" i="0" u="none" strike="noStrike" baseline="0" dirty="0">
                <a:solidFill>
                  <a:srgbClr val="292425"/>
                </a:solidFill>
                <a:latin typeface="TimesNewRoman"/>
              </a:rPr>
              <a:t> of borrowing costs is not normally suspended during a period when substantial technical and administrative work is being carried out. </a:t>
            </a:r>
            <a:r>
              <a:rPr lang="en-US" sz="2900" b="0" i="0" u="none" strike="noStrike" baseline="0" dirty="0" err="1">
                <a:solidFill>
                  <a:srgbClr val="292425"/>
                </a:solidFill>
                <a:latin typeface="TimesNewRoman"/>
              </a:rPr>
              <a:t>Capitalisation</a:t>
            </a:r>
            <a:r>
              <a:rPr lang="en-US" sz="2900" b="0" i="0" u="none" strike="noStrike" baseline="0" dirty="0">
                <a:solidFill>
                  <a:srgbClr val="292425"/>
                </a:solidFill>
                <a:latin typeface="TimesNewRoman"/>
              </a:rPr>
              <a:t> of borrowing costs is also not suspended when a temporary delay is a necessary part of the process of getting an asset ready for its intended use or sale.</a:t>
            </a:r>
          </a:p>
          <a:p>
            <a:pPr algn="l">
              <a:buFont typeface="Wingdings" panose="05000000000000000000" pitchFamily="2" charset="2"/>
              <a:buChar char="§"/>
            </a:pPr>
            <a:r>
              <a:rPr lang="en-US" sz="2900" b="0" i="0" u="none" strike="noStrike" baseline="0" dirty="0">
                <a:solidFill>
                  <a:srgbClr val="292425"/>
                </a:solidFill>
                <a:latin typeface="TimesNewRoman"/>
              </a:rPr>
              <a:t> For example, </a:t>
            </a:r>
            <a:r>
              <a:rPr lang="en-US" sz="2900" b="0" i="0" u="none" strike="noStrike" baseline="0" dirty="0" err="1">
                <a:solidFill>
                  <a:srgbClr val="292425"/>
                </a:solidFill>
                <a:latin typeface="TimesNewRoman"/>
              </a:rPr>
              <a:t>capitalisation</a:t>
            </a:r>
            <a:r>
              <a:rPr lang="en-US" sz="2900" b="0" i="0" u="none" strike="noStrike" baseline="0" dirty="0">
                <a:solidFill>
                  <a:srgbClr val="292425"/>
                </a:solidFill>
                <a:latin typeface="TimesNewRoman"/>
              </a:rPr>
              <a:t> continues during the extended period needed for inventories to mature or the extended period during which high water levels delay construction of a bridge, if such high water levels are common during the construction period in the geographic region involved.</a:t>
            </a:r>
            <a:endParaRPr lang="en-IN" sz="2900" dirty="0"/>
          </a:p>
          <a:p>
            <a:pPr algn="l"/>
            <a:endParaRPr lang="en-IN" dirty="0"/>
          </a:p>
        </p:txBody>
      </p:sp>
    </p:spTree>
    <p:extLst>
      <p:ext uri="{BB962C8B-B14F-4D97-AF65-F5344CB8AC3E}">
        <p14:creationId xmlns:p14="http://schemas.microsoft.com/office/powerpoint/2010/main" val="3928515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B1FF6-FB02-F19D-46B5-9D12655F2C17}"/>
              </a:ext>
            </a:extLst>
          </p:cNvPr>
          <p:cNvSpPr>
            <a:spLocks noGrp="1"/>
          </p:cNvSpPr>
          <p:nvPr>
            <p:ph type="title"/>
          </p:nvPr>
        </p:nvSpPr>
        <p:spPr/>
        <p:txBody>
          <a:bodyPr/>
          <a:lstStyle/>
          <a:p>
            <a:r>
              <a:rPr lang="en-IN" sz="4400" b="1" i="0" u="none" strike="noStrike" baseline="0" dirty="0">
                <a:solidFill>
                  <a:srgbClr val="292425"/>
                </a:solidFill>
                <a:latin typeface="TimesNewRoman,Bold"/>
              </a:rPr>
              <a:t>Cessation of Capitalisation</a:t>
            </a:r>
            <a:br>
              <a:rPr lang="en-IN" sz="4400" b="1" i="0" u="none" strike="noStrike" baseline="0" dirty="0">
                <a:solidFill>
                  <a:srgbClr val="292425"/>
                </a:solidFill>
                <a:latin typeface="TimesNewRoman,Bold"/>
              </a:rPr>
            </a:br>
            <a:endParaRPr lang="en-IN" dirty="0"/>
          </a:p>
        </p:txBody>
      </p:sp>
      <p:sp>
        <p:nvSpPr>
          <p:cNvPr id="3" name="Content Placeholder 2">
            <a:extLst>
              <a:ext uri="{FF2B5EF4-FFF2-40B4-BE49-F238E27FC236}">
                <a16:creationId xmlns:a16="http://schemas.microsoft.com/office/drawing/2014/main" id="{BBFF6E45-F6F5-F8D2-1913-D4CE40D54874}"/>
              </a:ext>
            </a:extLst>
          </p:cNvPr>
          <p:cNvSpPr>
            <a:spLocks noGrp="1"/>
          </p:cNvSpPr>
          <p:nvPr>
            <p:ph idx="1"/>
          </p:nvPr>
        </p:nvSpPr>
        <p:spPr/>
        <p:txBody>
          <a:bodyPr/>
          <a:lstStyle/>
          <a:p>
            <a:pPr algn="l"/>
            <a:r>
              <a:rPr lang="en-US" sz="1800" b="1" i="1" u="none" strike="noStrike" baseline="0" dirty="0">
                <a:solidFill>
                  <a:srgbClr val="292425"/>
                </a:solidFill>
                <a:latin typeface="TimesNewRoman,BoldItalic"/>
              </a:rPr>
              <a:t>19. </a:t>
            </a:r>
            <a:r>
              <a:rPr lang="en-US" sz="1800" b="1" i="1" u="none" strike="noStrike" baseline="0" dirty="0" err="1">
                <a:solidFill>
                  <a:srgbClr val="292425"/>
                </a:solidFill>
                <a:latin typeface="TimesNewRoman,BoldItalic"/>
              </a:rPr>
              <a:t>Capitalisation</a:t>
            </a:r>
            <a:r>
              <a:rPr lang="en-US" sz="1800" b="1" i="1" u="none" strike="noStrike" baseline="0" dirty="0">
                <a:solidFill>
                  <a:srgbClr val="292425"/>
                </a:solidFill>
                <a:latin typeface="TimesNewRoman,BoldItalic"/>
              </a:rPr>
              <a:t> of borrowing costs should cease when substantially all the activities necessary to prepare the qualifying asset for its intended use or sale are complete.</a:t>
            </a:r>
          </a:p>
          <a:p>
            <a:pPr algn="l"/>
            <a:r>
              <a:rPr lang="en-US" sz="1800" b="0" i="0" u="none" strike="noStrike" baseline="0" dirty="0">
                <a:solidFill>
                  <a:srgbClr val="292425"/>
                </a:solidFill>
                <a:latin typeface="TimesNewRoman"/>
              </a:rPr>
              <a:t>20. An asset is normally ready for its intended use or sale when its physical construction or production is complete </a:t>
            </a:r>
            <a:r>
              <a:rPr lang="en-US" sz="1800" b="1" i="0" u="sng" strike="noStrike" baseline="0" dirty="0">
                <a:solidFill>
                  <a:srgbClr val="292425"/>
                </a:solidFill>
                <a:latin typeface="TimesNewRoman"/>
              </a:rPr>
              <a:t>even though routine administrative work might still continue</a:t>
            </a:r>
            <a:r>
              <a:rPr lang="en-US" sz="1800" b="0" i="0" u="none" strike="noStrike" baseline="0" dirty="0">
                <a:solidFill>
                  <a:srgbClr val="292425"/>
                </a:solidFill>
                <a:latin typeface="TimesNewRoman"/>
              </a:rPr>
              <a:t>. If minor modifications, such as the decoration of a property to the user’s specification, are all that are outstanding, this indicates that substantially all the activities are complete.</a:t>
            </a:r>
            <a:endParaRPr lang="en-IN" dirty="0"/>
          </a:p>
        </p:txBody>
      </p:sp>
    </p:spTree>
    <p:extLst>
      <p:ext uri="{BB962C8B-B14F-4D97-AF65-F5344CB8AC3E}">
        <p14:creationId xmlns:p14="http://schemas.microsoft.com/office/powerpoint/2010/main" val="1776745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E3416-3EC6-4D7D-3362-D7686E5DDEF8}"/>
              </a:ext>
            </a:extLst>
          </p:cNvPr>
          <p:cNvSpPr>
            <a:spLocks noGrp="1"/>
          </p:cNvSpPr>
          <p:nvPr>
            <p:ph type="title"/>
          </p:nvPr>
        </p:nvSpPr>
        <p:spPr/>
        <p:txBody>
          <a:bodyPr/>
          <a:lstStyle/>
          <a:p>
            <a:r>
              <a:rPr lang="en-US" dirty="0"/>
              <a:t>PART COMPLETION </a:t>
            </a:r>
            <a:endParaRPr lang="en-IN" dirty="0"/>
          </a:p>
        </p:txBody>
      </p:sp>
      <p:sp>
        <p:nvSpPr>
          <p:cNvPr id="3" name="Content Placeholder 2">
            <a:extLst>
              <a:ext uri="{FF2B5EF4-FFF2-40B4-BE49-F238E27FC236}">
                <a16:creationId xmlns:a16="http://schemas.microsoft.com/office/drawing/2014/main" id="{51F54D4B-634A-861E-CDD2-D395A4ADFA81}"/>
              </a:ext>
            </a:extLst>
          </p:cNvPr>
          <p:cNvSpPr>
            <a:spLocks noGrp="1"/>
          </p:cNvSpPr>
          <p:nvPr>
            <p:ph idx="1"/>
          </p:nvPr>
        </p:nvSpPr>
        <p:spPr/>
        <p:txBody>
          <a:bodyPr>
            <a:normAutofit/>
          </a:bodyPr>
          <a:lstStyle/>
          <a:p>
            <a:pPr algn="l"/>
            <a:r>
              <a:rPr lang="en-US" sz="1800" b="1" i="1" u="none" strike="noStrike" baseline="0" dirty="0">
                <a:solidFill>
                  <a:srgbClr val="292425"/>
                </a:solidFill>
                <a:latin typeface="TimesNewRoman,BoldItalic"/>
              </a:rPr>
              <a:t>When the construction of a qualifying asset is completed in parts and a completed part is capable of being used while construction continues for the other parts, </a:t>
            </a:r>
            <a:r>
              <a:rPr lang="en-US" sz="1800" b="1" i="1" u="none" strike="noStrike" baseline="0" dirty="0" err="1">
                <a:solidFill>
                  <a:srgbClr val="292425"/>
                </a:solidFill>
                <a:latin typeface="TimesNewRoman,BoldItalic"/>
              </a:rPr>
              <a:t>capitalisation</a:t>
            </a:r>
            <a:r>
              <a:rPr lang="en-US" sz="1800" b="1" i="1" u="none" strike="noStrike" baseline="0" dirty="0">
                <a:solidFill>
                  <a:srgbClr val="292425"/>
                </a:solidFill>
                <a:latin typeface="TimesNewRoman,BoldItalic"/>
              </a:rPr>
              <a:t> of borrowing costs in relation to a part should cease when substantially all the activities necessary to prepare that part for its intended use or sale are complete.</a:t>
            </a:r>
          </a:p>
          <a:p>
            <a:pPr algn="l"/>
            <a:r>
              <a:rPr lang="en-US" sz="1800" b="0" i="0" u="none" strike="noStrike" baseline="0" dirty="0">
                <a:solidFill>
                  <a:srgbClr val="292425"/>
                </a:solidFill>
                <a:latin typeface="TimesNewRoman"/>
              </a:rPr>
              <a:t>22. A business park comprising several buildings, each of which can be used individually, is an example of a qualifying asset for which each part is capable of being used while construction continues for the other parts. An example of a qualifying asset that needs to be complete before any part can be used is an industrial plant involving several processes which are carried out in sequence at different parts of the plant within the same site, such as a </a:t>
            </a:r>
            <a:r>
              <a:rPr lang="en-IN" sz="1800" b="0" i="0" u="none" strike="noStrike" baseline="0" dirty="0">
                <a:solidFill>
                  <a:srgbClr val="292425"/>
                </a:solidFill>
                <a:latin typeface="TimesNewRoman"/>
              </a:rPr>
              <a:t>steel mill.</a:t>
            </a:r>
            <a:endParaRPr lang="en-IN" dirty="0"/>
          </a:p>
        </p:txBody>
      </p:sp>
    </p:spTree>
    <p:extLst>
      <p:ext uri="{BB962C8B-B14F-4D97-AF65-F5344CB8AC3E}">
        <p14:creationId xmlns:p14="http://schemas.microsoft.com/office/powerpoint/2010/main" val="5289504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78C929-F264-1B3B-F90C-2C813EA198B1}"/>
              </a:ext>
            </a:extLst>
          </p:cNvPr>
          <p:cNvSpPr>
            <a:spLocks noGrp="1"/>
          </p:cNvSpPr>
          <p:nvPr>
            <p:ph type="title"/>
          </p:nvPr>
        </p:nvSpPr>
        <p:spPr/>
        <p:txBody>
          <a:bodyPr/>
          <a:lstStyle/>
          <a:p>
            <a:r>
              <a:rPr lang="en-IN" sz="4400" b="1" i="0" u="none" strike="noStrike" baseline="0" dirty="0">
                <a:solidFill>
                  <a:srgbClr val="292425"/>
                </a:solidFill>
                <a:latin typeface="TimesNewRoman,Bold"/>
              </a:rPr>
              <a:t>Disclosure</a:t>
            </a:r>
            <a:br>
              <a:rPr lang="en-IN" sz="4400" b="1" i="0" u="none" strike="noStrike" baseline="0" dirty="0">
                <a:solidFill>
                  <a:srgbClr val="292425"/>
                </a:solidFill>
                <a:latin typeface="TimesNewRoman,Bold"/>
              </a:rPr>
            </a:br>
            <a:endParaRPr lang="en-IN" dirty="0"/>
          </a:p>
        </p:txBody>
      </p:sp>
      <p:sp>
        <p:nvSpPr>
          <p:cNvPr id="3" name="Content Placeholder 2">
            <a:extLst>
              <a:ext uri="{FF2B5EF4-FFF2-40B4-BE49-F238E27FC236}">
                <a16:creationId xmlns:a16="http://schemas.microsoft.com/office/drawing/2014/main" id="{59E89414-BB73-6974-71F3-B0D8C010D5EB}"/>
              </a:ext>
            </a:extLst>
          </p:cNvPr>
          <p:cNvSpPr>
            <a:spLocks noGrp="1"/>
          </p:cNvSpPr>
          <p:nvPr>
            <p:ph idx="1"/>
          </p:nvPr>
        </p:nvSpPr>
        <p:spPr/>
        <p:txBody>
          <a:bodyPr/>
          <a:lstStyle/>
          <a:p>
            <a:pPr algn="l"/>
            <a:r>
              <a:rPr lang="en-US" sz="1800" b="1" i="1" u="none" strike="noStrike" baseline="0" dirty="0">
                <a:solidFill>
                  <a:srgbClr val="292425"/>
                </a:solidFill>
                <a:latin typeface="TimesNewRoman,BoldItalic"/>
              </a:rPr>
              <a:t>23. The financial statements should disclose:</a:t>
            </a:r>
          </a:p>
          <a:p>
            <a:pPr algn="l"/>
            <a:r>
              <a:rPr lang="en-US" sz="1800" b="1" i="1" u="none" strike="noStrike" baseline="0" dirty="0">
                <a:solidFill>
                  <a:srgbClr val="292425"/>
                </a:solidFill>
                <a:latin typeface="TimesNewRoman,BoldItalic"/>
              </a:rPr>
              <a:t>(a) the accounting policy adopted for borrowing costs; and</a:t>
            </a:r>
          </a:p>
          <a:p>
            <a:pPr algn="l"/>
            <a:r>
              <a:rPr lang="en-US" sz="1800" b="1" i="1" u="none" strike="noStrike" baseline="0" dirty="0">
                <a:solidFill>
                  <a:srgbClr val="292425"/>
                </a:solidFill>
                <a:latin typeface="TimesNewRoman,BoldItalic"/>
              </a:rPr>
              <a:t>(b) the amount of borrowing costs </a:t>
            </a:r>
            <a:r>
              <a:rPr lang="en-US" sz="1800" b="1" i="1" u="none" strike="noStrike" baseline="0" dirty="0" err="1">
                <a:solidFill>
                  <a:srgbClr val="292425"/>
                </a:solidFill>
                <a:latin typeface="TimesNewRoman,BoldItalic"/>
              </a:rPr>
              <a:t>capitalised</a:t>
            </a:r>
            <a:r>
              <a:rPr lang="en-US" sz="1800" b="1" i="1" u="none" strike="noStrike" baseline="0" dirty="0">
                <a:solidFill>
                  <a:srgbClr val="292425"/>
                </a:solidFill>
                <a:latin typeface="TimesNewRoman,BoldItalic"/>
              </a:rPr>
              <a:t> during the period.</a:t>
            </a:r>
            <a:endParaRPr lang="en-IN" dirty="0"/>
          </a:p>
        </p:txBody>
      </p:sp>
    </p:spTree>
    <p:extLst>
      <p:ext uri="{BB962C8B-B14F-4D97-AF65-F5344CB8AC3E}">
        <p14:creationId xmlns:p14="http://schemas.microsoft.com/office/powerpoint/2010/main" val="20331956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2114A-DA6A-FAB5-816B-5FEAAED15EF0}"/>
              </a:ext>
            </a:extLst>
          </p:cNvPr>
          <p:cNvSpPr>
            <a:spLocks noGrp="1"/>
          </p:cNvSpPr>
          <p:nvPr>
            <p:ph type="title"/>
          </p:nvPr>
        </p:nvSpPr>
        <p:spPr/>
        <p:txBody>
          <a:bodyPr/>
          <a:lstStyle/>
          <a:p>
            <a:r>
              <a:rPr lang="en-US" dirty="0"/>
              <a:t>THANK YOU</a:t>
            </a:r>
            <a:endParaRPr lang="en-IN" dirty="0"/>
          </a:p>
        </p:txBody>
      </p:sp>
      <p:sp>
        <p:nvSpPr>
          <p:cNvPr id="3" name="Content Placeholder 2">
            <a:extLst>
              <a:ext uri="{FF2B5EF4-FFF2-40B4-BE49-F238E27FC236}">
                <a16:creationId xmlns:a16="http://schemas.microsoft.com/office/drawing/2014/main" id="{BA995253-27EC-962B-4933-87BACBA7153E}"/>
              </a:ext>
            </a:extLst>
          </p:cNvPr>
          <p:cNvSpPr>
            <a:spLocks noGrp="1"/>
          </p:cNvSpPr>
          <p:nvPr>
            <p:ph idx="1"/>
          </p:nvPr>
        </p:nvSpPr>
        <p:spPr/>
        <p:txBody>
          <a:bodyPr/>
          <a:lstStyle/>
          <a:p>
            <a:r>
              <a:rPr lang="en-US" dirty="0"/>
              <a:t>QUESTIONS</a:t>
            </a:r>
            <a:endParaRPr lang="en-IN" dirty="0"/>
          </a:p>
        </p:txBody>
      </p:sp>
    </p:spTree>
    <p:extLst>
      <p:ext uri="{BB962C8B-B14F-4D97-AF65-F5344CB8AC3E}">
        <p14:creationId xmlns:p14="http://schemas.microsoft.com/office/powerpoint/2010/main" val="2612999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6ABB9-A004-AC3C-F53A-AA954B1354B5}"/>
              </a:ext>
            </a:extLst>
          </p:cNvPr>
          <p:cNvSpPr>
            <a:spLocks noGrp="1"/>
          </p:cNvSpPr>
          <p:nvPr>
            <p:ph type="title"/>
          </p:nvPr>
        </p:nvSpPr>
        <p:spPr/>
        <p:txBody>
          <a:bodyPr/>
          <a:lstStyle/>
          <a:p>
            <a:r>
              <a:rPr lang="en-US" dirty="0"/>
              <a:t>EXCLUSION </a:t>
            </a:r>
            <a:endParaRPr lang="en-IN" dirty="0"/>
          </a:p>
        </p:txBody>
      </p:sp>
      <p:sp>
        <p:nvSpPr>
          <p:cNvPr id="3" name="Content Placeholder 2">
            <a:extLst>
              <a:ext uri="{FF2B5EF4-FFF2-40B4-BE49-F238E27FC236}">
                <a16:creationId xmlns:a16="http://schemas.microsoft.com/office/drawing/2014/main" id="{D594DE28-9018-62D1-E440-E5BC9DB8AC81}"/>
              </a:ext>
            </a:extLst>
          </p:cNvPr>
          <p:cNvSpPr>
            <a:spLocks noGrp="1"/>
          </p:cNvSpPr>
          <p:nvPr>
            <p:ph idx="1"/>
          </p:nvPr>
        </p:nvSpPr>
        <p:spPr/>
        <p:txBody>
          <a:bodyPr>
            <a:normAutofit/>
          </a:bodyPr>
          <a:lstStyle/>
          <a:p>
            <a:pPr algn="l"/>
            <a:r>
              <a:rPr lang="en-US" sz="3200" b="0" i="0" u="none" strike="noStrike" baseline="0" dirty="0">
                <a:solidFill>
                  <a:srgbClr val="292425"/>
                </a:solidFill>
                <a:latin typeface="TimesNewRoman"/>
              </a:rPr>
              <a:t>This Standard does not deal with the actual or imputed cost of </a:t>
            </a:r>
            <a:r>
              <a:rPr lang="en-US" sz="3200" b="0" i="0" u="none" strike="noStrike" baseline="0" dirty="0" err="1">
                <a:solidFill>
                  <a:srgbClr val="292425"/>
                </a:solidFill>
                <a:latin typeface="TimesNewRoman"/>
              </a:rPr>
              <a:t>owners’equity</a:t>
            </a:r>
            <a:r>
              <a:rPr lang="en-US" sz="3200" b="0" i="0" u="none" strike="noStrike" baseline="0" dirty="0">
                <a:solidFill>
                  <a:srgbClr val="292425"/>
                </a:solidFill>
                <a:latin typeface="TimesNewRoman"/>
              </a:rPr>
              <a:t>, including preference share capital not classified as a liability.</a:t>
            </a:r>
            <a:endParaRPr lang="en-IN" sz="3200" dirty="0"/>
          </a:p>
        </p:txBody>
      </p:sp>
    </p:spTree>
    <p:extLst>
      <p:ext uri="{BB962C8B-B14F-4D97-AF65-F5344CB8AC3E}">
        <p14:creationId xmlns:p14="http://schemas.microsoft.com/office/powerpoint/2010/main" val="5161826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C840D3-9CB0-9E90-1C0A-241F763C6568}"/>
              </a:ext>
            </a:extLst>
          </p:cNvPr>
          <p:cNvSpPr>
            <a:spLocks noGrp="1"/>
          </p:cNvSpPr>
          <p:nvPr>
            <p:ph type="title"/>
          </p:nvPr>
        </p:nvSpPr>
        <p:spPr/>
        <p:txBody>
          <a:bodyPr/>
          <a:lstStyle/>
          <a:p>
            <a:r>
              <a:rPr lang="en-US" dirty="0"/>
              <a:t>BORROWING COSTS AND A QUALIFYING ASSET</a:t>
            </a:r>
            <a:endParaRPr lang="en-IN" dirty="0"/>
          </a:p>
        </p:txBody>
      </p:sp>
      <p:sp>
        <p:nvSpPr>
          <p:cNvPr id="3" name="Content Placeholder 2">
            <a:extLst>
              <a:ext uri="{FF2B5EF4-FFF2-40B4-BE49-F238E27FC236}">
                <a16:creationId xmlns:a16="http://schemas.microsoft.com/office/drawing/2014/main" id="{E0CBA9BF-00D1-A788-ACD2-F4A1518EAB8E}"/>
              </a:ext>
            </a:extLst>
          </p:cNvPr>
          <p:cNvSpPr>
            <a:spLocks noGrp="1"/>
          </p:cNvSpPr>
          <p:nvPr>
            <p:ph idx="1"/>
          </p:nvPr>
        </p:nvSpPr>
        <p:spPr/>
        <p:txBody>
          <a:bodyPr/>
          <a:lstStyle/>
          <a:p>
            <a:pPr algn="l"/>
            <a:r>
              <a:rPr lang="en-US" sz="1800" b="1" i="1" u="none" strike="noStrike" baseline="0" dirty="0">
                <a:solidFill>
                  <a:srgbClr val="292425"/>
                </a:solidFill>
                <a:latin typeface="TimesNewRoman,BoldItalic"/>
              </a:rPr>
              <a:t>The following terms are used in this Standard with the meanings </a:t>
            </a:r>
            <a:r>
              <a:rPr lang="en-IN" sz="1800" b="1" i="1" u="none" strike="noStrike" baseline="0" dirty="0">
                <a:solidFill>
                  <a:srgbClr val="292425"/>
                </a:solidFill>
                <a:latin typeface="TimesNewRoman,BoldItalic"/>
              </a:rPr>
              <a:t>specified:</a:t>
            </a:r>
          </a:p>
          <a:p>
            <a:pPr algn="l"/>
            <a:r>
              <a:rPr lang="en-US" sz="1800" b="1" i="1" u="none" strike="noStrike" baseline="0" dirty="0">
                <a:solidFill>
                  <a:srgbClr val="292425"/>
                </a:solidFill>
                <a:latin typeface="TimesNewRoman,BoldItalic"/>
              </a:rPr>
              <a:t>3.1 Borrowing costs are interest and other costs incurred by an enterprise in connection with the borrowing of funds.</a:t>
            </a:r>
          </a:p>
          <a:p>
            <a:pPr algn="l"/>
            <a:r>
              <a:rPr lang="en-US" sz="1800" b="1" i="1" u="none" strike="noStrike" baseline="0" dirty="0">
                <a:solidFill>
                  <a:srgbClr val="292425"/>
                </a:solidFill>
                <a:latin typeface="TimesNewRoman,BoldItalic"/>
              </a:rPr>
              <a:t>3.2 A qualifying asset is an asset that necessarily </a:t>
            </a:r>
            <a:r>
              <a:rPr lang="en-US" sz="1800" b="1" i="1" u="sng" strike="noStrike" baseline="0" dirty="0">
                <a:solidFill>
                  <a:srgbClr val="292425"/>
                </a:solidFill>
                <a:latin typeface="TimesNewRoman,BoldItalic"/>
              </a:rPr>
              <a:t>takes a substantial period of time to get ready for its intended use or sale.</a:t>
            </a:r>
          </a:p>
        </p:txBody>
      </p:sp>
    </p:spTree>
    <p:extLst>
      <p:ext uri="{BB962C8B-B14F-4D97-AF65-F5344CB8AC3E}">
        <p14:creationId xmlns:p14="http://schemas.microsoft.com/office/powerpoint/2010/main" val="229343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281A4-6C21-9B81-ED56-0529DEC76AD9}"/>
              </a:ext>
            </a:extLst>
          </p:cNvPr>
          <p:cNvSpPr>
            <a:spLocks noGrp="1"/>
          </p:cNvSpPr>
          <p:nvPr>
            <p:ph type="title"/>
          </p:nvPr>
        </p:nvSpPr>
        <p:spPr/>
        <p:txBody>
          <a:bodyPr/>
          <a:lstStyle/>
          <a:p>
            <a:r>
              <a:rPr lang="en-US" dirty="0"/>
              <a:t>SUBSTANTIAL PERIOD OF TIME</a:t>
            </a:r>
            <a:endParaRPr lang="en-IN" dirty="0"/>
          </a:p>
        </p:txBody>
      </p:sp>
      <p:sp>
        <p:nvSpPr>
          <p:cNvPr id="3" name="Content Placeholder 2">
            <a:extLst>
              <a:ext uri="{FF2B5EF4-FFF2-40B4-BE49-F238E27FC236}">
                <a16:creationId xmlns:a16="http://schemas.microsoft.com/office/drawing/2014/main" id="{F5B7EAEB-B835-35B4-E312-FF25DAB470A1}"/>
              </a:ext>
            </a:extLst>
          </p:cNvPr>
          <p:cNvSpPr>
            <a:spLocks noGrp="1"/>
          </p:cNvSpPr>
          <p:nvPr>
            <p:ph idx="1"/>
          </p:nvPr>
        </p:nvSpPr>
        <p:spPr/>
        <p:txBody>
          <a:bodyPr/>
          <a:lstStyle/>
          <a:p>
            <a:pPr algn="l"/>
            <a:r>
              <a:rPr lang="en-IN" sz="1800" b="1" i="1" u="none" strike="noStrike" baseline="0" dirty="0">
                <a:solidFill>
                  <a:srgbClr val="292425"/>
                </a:solidFill>
                <a:latin typeface="TimesNewRoman,BoldItalic"/>
              </a:rPr>
              <a:t>Explanation:</a:t>
            </a:r>
          </a:p>
          <a:p>
            <a:pPr algn="l"/>
            <a:r>
              <a:rPr lang="en-US" sz="1800" b="1" i="1" u="none" strike="noStrike" baseline="0" dirty="0">
                <a:solidFill>
                  <a:srgbClr val="292425"/>
                </a:solidFill>
                <a:latin typeface="TimesNewRoman,BoldItalic"/>
              </a:rPr>
              <a:t>What constitutes a substantial period of time primarily depends on the facts and circumstances of each</a:t>
            </a:r>
          </a:p>
          <a:p>
            <a:pPr marL="0" indent="0" algn="l">
              <a:buNone/>
            </a:pPr>
            <a:r>
              <a:rPr lang="en-US" sz="1800" b="1" i="1" u="none" strike="noStrike" baseline="0" dirty="0">
                <a:solidFill>
                  <a:srgbClr val="292425"/>
                </a:solidFill>
                <a:latin typeface="TimesNewRoman,BoldItalic"/>
              </a:rPr>
              <a:t> case. However, ordinarily, a period of twelve months is considered as substantial period of time</a:t>
            </a:r>
            <a:r>
              <a:rPr lang="en-IN" sz="1800" dirty="0"/>
              <a:t> </a:t>
            </a:r>
            <a:r>
              <a:rPr lang="en-US" sz="1800" b="1" i="1" u="none" strike="noStrike" baseline="0" dirty="0">
                <a:solidFill>
                  <a:srgbClr val="292425"/>
                </a:solidFill>
                <a:latin typeface="TimesNewRoman,BoldItalic"/>
              </a:rPr>
              <a:t>unless a</a:t>
            </a:r>
          </a:p>
          <a:p>
            <a:pPr marL="0" indent="0" algn="l">
              <a:buNone/>
            </a:pPr>
            <a:r>
              <a:rPr lang="en-US" sz="1800" b="1" i="1" u="none" strike="noStrike" baseline="0" dirty="0">
                <a:solidFill>
                  <a:srgbClr val="292425"/>
                </a:solidFill>
                <a:latin typeface="TimesNewRoman,BoldItalic"/>
              </a:rPr>
              <a:t>shorter or longer period can be justified on the basis of facts and circumstances of the case. In estimating</a:t>
            </a:r>
          </a:p>
          <a:p>
            <a:pPr marL="0" indent="0" algn="l">
              <a:buNone/>
            </a:pPr>
            <a:r>
              <a:rPr lang="en-US" sz="1800" b="1" i="1" u="none" strike="noStrike" baseline="0" dirty="0">
                <a:solidFill>
                  <a:srgbClr val="292425"/>
                </a:solidFill>
                <a:latin typeface="TimesNewRoman,BoldItalic"/>
              </a:rPr>
              <a:t>the period, time which an asset takes, technologically and commercially, to get it ready for its intended use or</a:t>
            </a:r>
          </a:p>
          <a:p>
            <a:pPr marL="0" indent="0" algn="l">
              <a:buNone/>
            </a:pPr>
            <a:r>
              <a:rPr lang="en-US" sz="1800" b="1" i="1" u="none" strike="noStrike" baseline="0" dirty="0">
                <a:solidFill>
                  <a:srgbClr val="292425"/>
                </a:solidFill>
                <a:latin typeface="TimesNewRoman,BoldItalic"/>
              </a:rPr>
              <a:t> sale is considered.</a:t>
            </a:r>
            <a:endParaRPr lang="en-IN" dirty="0"/>
          </a:p>
        </p:txBody>
      </p:sp>
    </p:spTree>
    <p:extLst>
      <p:ext uri="{BB962C8B-B14F-4D97-AF65-F5344CB8AC3E}">
        <p14:creationId xmlns:p14="http://schemas.microsoft.com/office/powerpoint/2010/main" val="21794576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23DD5-413F-3BB9-C8CA-E9EB0824F9A8}"/>
              </a:ext>
            </a:extLst>
          </p:cNvPr>
          <p:cNvSpPr>
            <a:spLocks noGrp="1"/>
          </p:cNvSpPr>
          <p:nvPr>
            <p:ph type="title"/>
          </p:nvPr>
        </p:nvSpPr>
        <p:spPr/>
        <p:txBody>
          <a:bodyPr/>
          <a:lstStyle/>
          <a:p>
            <a:r>
              <a:rPr lang="en-US" dirty="0"/>
              <a:t>BORROWING COSTS INCLUDE</a:t>
            </a:r>
            <a:endParaRPr lang="en-IN" dirty="0"/>
          </a:p>
        </p:txBody>
      </p:sp>
      <p:sp>
        <p:nvSpPr>
          <p:cNvPr id="3" name="Content Placeholder 2">
            <a:extLst>
              <a:ext uri="{FF2B5EF4-FFF2-40B4-BE49-F238E27FC236}">
                <a16:creationId xmlns:a16="http://schemas.microsoft.com/office/drawing/2014/main" id="{ADFCC3B0-6569-2F4D-0D51-8C9E4DD3D325}"/>
              </a:ext>
            </a:extLst>
          </p:cNvPr>
          <p:cNvSpPr>
            <a:spLocks noGrp="1"/>
          </p:cNvSpPr>
          <p:nvPr>
            <p:ph idx="1"/>
          </p:nvPr>
        </p:nvSpPr>
        <p:spPr/>
        <p:txBody>
          <a:bodyPr>
            <a:normAutofit/>
          </a:bodyPr>
          <a:lstStyle/>
          <a:p>
            <a:pPr algn="l"/>
            <a:r>
              <a:rPr lang="en-IN" sz="2400" b="1" i="0" u="none" strike="noStrike" baseline="0" dirty="0">
                <a:solidFill>
                  <a:srgbClr val="292425"/>
                </a:solidFill>
                <a:latin typeface="TimesNewRoman"/>
              </a:rPr>
              <a:t>Borrowing costs may include:</a:t>
            </a:r>
          </a:p>
          <a:p>
            <a:pPr algn="l"/>
            <a:r>
              <a:rPr lang="en-US" sz="2400" b="1" i="0" u="none" strike="noStrike" baseline="0" dirty="0">
                <a:solidFill>
                  <a:srgbClr val="292425"/>
                </a:solidFill>
                <a:latin typeface="TimesNewRoman"/>
              </a:rPr>
              <a:t>(a) interest and commitment charges on bank borrowings and other </a:t>
            </a:r>
            <a:r>
              <a:rPr lang="en-IN" sz="2400" b="1" i="0" u="none" strike="noStrike" baseline="0" dirty="0">
                <a:solidFill>
                  <a:srgbClr val="292425"/>
                </a:solidFill>
                <a:latin typeface="TimesNewRoman"/>
              </a:rPr>
              <a:t>short-term and long-term borrowings;</a:t>
            </a:r>
          </a:p>
          <a:p>
            <a:pPr algn="l"/>
            <a:r>
              <a:rPr lang="en-US" sz="2400" b="1" i="0" u="none" strike="noStrike" baseline="0" dirty="0">
                <a:solidFill>
                  <a:srgbClr val="292425"/>
                </a:solidFill>
                <a:latin typeface="TimesNewRoman"/>
              </a:rPr>
              <a:t>(b) </a:t>
            </a:r>
            <a:r>
              <a:rPr lang="en-US" sz="2400" b="1" i="0" u="none" strike="noStrike" baseline="0" dirty="0" err="1">
                <a:solidFill>
                  <a:srgbClr val="292425"/>
                </a:solidFill>
                <a:latin typeface="TimesNewRoman"/>
              </a:rPr>
              <a:t>amortisation</a:t>
            </a:r>
            <a:r>
              <a:rPr lang="en-US" sz="2400" b="1" i="0" u="none" strike="noStrike" baseline="0" dirty="0">
                <a:solidFill>
                  <a:srgbClr val="292425"/>
                </a:solidFill>
                <a:latin typeface="TimesNewRoman"/>
              </a:rPr>
              <a:t> of discounts or premiums relating to borrowings;</a:t>
            </a:r>
          </a:p>
          <a:p>
            <a:pPr algn="l"/>
            <a:r>
              <a:rPr lang="en-US" sz="2400" b="1" i="0" u="none" strike="noStrike" baseline="0" dirty="0">
                <a:solidFill>
                  <a:srgbClr val="292425"/>
                </a:solidFill>
                <a:latin typeface="TimesNewRoman"/>
              </a:rPr>
              <a:t>(c) </a:t>
            </a:r>
            <a:r>
              <a:rPr lang="en-US" sz="2400" b="1" i="0" u="none" strike="noStrike" baseline="0" dirty="0" err="1">
                <a:solidFill>
                  <a:srgbClr val="292425"/>
                </a:solidFill>
                <a:latin typeface="TimesNewRoman"/>
              </a:rPr>
              <a:t>amortisation</a:t>
            </a:r>
            <a:r>
              <a:rPr lang="en-US" sz="2400" b="1" i="0" u="none" strike="noStrike" baseline="0" dirty="0">
                <a:solidFill>
                  <a:srgbClr val="292425"/>
                </a:solidFill>
                <a:latin typeface="TimesNewRoman"/>
              </a:rPr>
              <a:t> of ancillary costs incurred in connection with the </a:t>
            </a:r>
            <a:r>
              <a:rPr lang="en-IN" sz="2400" b="1" i="0" u="none" strike="noStrike" baseline="0" dirty="0">
                <a:solidFill>
                  <a:srgbClr val="292425"/>
                </a:solidFill>
                <a:latin typeface="TimesNewRoman"/>
              </a:rPr>
              <a:t>arrangement of borrowings;</a:t>
            </a:r>
          </a:p>
          <a:p>
            <a:pPr algn="l"/>
            <a:r>
              <a:rPr lang="en-US" sz="2400" b="1" i="0" u="none" strike="noStrike" baseline="0" dirty="0">
                <a:solidFill>
                  <a:srgbClr val="292425"/>
                </a:solidFill>
                <a:latin typeface="TimesNewRoman"/>
              </a:rPr>
              <a:t>(d) finance charges in respect of assets acquired under finance leases or under other similar arrangements; and</a:t>
            </a:r>
          </a:p>
          <a:p>
            <a:pPr algn="l"/>
            <a:r>
              <a:rPr lang="en-US" sz="2400" b="1" i="0" u="none" strike="noStrike" baseline="0" dirty="0">
                <a:solidFill>
                  <a:srgbClr val="292425"/>
                </a:solidFill>
                <a:latin typeface="TimesNewRoman"/>
              </a:rPr>
              <a:t>(e) exchange differences arising from foreign currency borrowings to the extent that they are regarded as an adjustment to interest </a:t>
            </a:r>
            <a:r>
              <a:rPr lang="en-IN" sz="2400" b="1" i="0" u="none" strike="noStrike" baseline="0" dirty="0">
                <a:solidFill>
                  <a:srgbClr val="292425"/>
                </a:solidFill>
                <a:latin typeface="TimesNewRoman"/>
              </a:rPr>
              <a:t>costs.</a:t>
            </a:r>
            <a:endParaRPr lang="en-IN" sz="2400" b="1" dirty="0"/>
          </a:p>
        </p:txBody>
      </p:sp>
    </p:spTree>
    <p:extLst>
      <p:ext uri="{BB962C8B-B14F-4D97-AF65-F5344CB8AC3E}">
        <p14:creationId xmlns:p14="http://schemas.microsoft.com/office/powerpoint/2010/main" val="3299332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51EDE-6920-054D-55E8-7A2FA7767E89}"/>
              </a:ext>
            </a:extLst>
          </p:cNvPr>
          <p:cNvSpPr>
            <a:spLocks noGrp="1"/>
          </p:cNvSpPr>
          <p:nvPr>
            <p:ph type="title"/>
          </p:nvPr>
        </p:nvSpPr>
        <p:spPr/>
        <p:txBody>
          <a:bodyPr/>
          <a:lstStyle/>
          <a:p>
            <a:r>
              <a:rPr lang="en-US" dirty="0"/>
              <a:t>BORROWING COSTS INCLUDE</a:t>
            </a:r>
            <a:endParaRPr lang="en-IN" dirty="0"/>
          </a:p>
        </p:txBody>
      </p:sp>
      <p:sp>
        <p:nvSpPr>
          <p:cNvPr id="3" name="Content Placeholder 2">
            <a:extLst>
              <a:ext uri="{FF2B5EF4-FFF2-40B4-BE49-F238E27FC236}">
                <a16:creationId xmlns:a16="http://schemas.microsoft.com/office/drawing/2014/main" id="{18ED211C-8149-730D-5AF8-FB11BAD30A4F}"/>
              </a:ext>
            </a:extLst>
          </p:cNvPr>
          <p:cNvSpPr>
            <a:spLocks noGrp="1"/>
          </p:cNvSpPr>
          <p:nvPr>
            <p:ph idx="1"/>
          </p:nvPr>
        </p:nvSpPr>
        <p:spPr/>
        <p:txBody>
          <a:bodyPr/>
          <a:lstStyle/>
          <a:p>
            <a:pPr algn="l"/>
            <a:r>
              <a:rPr lang="en-IN" sz="1800" b="1" i="0" u="none" strike="noStrike" baseline="0" dirty="0">
                <a:solidFill>
                  <a:srgbClr val="292425"/>
                </a:solidFill>
                <a:latin typeface="TimesNewRoman"/>
              </a:rPr>
              <a:t>EXPLNATION FOR EXCHANGE DIFFERENCE</a:t>
            </a:r>
          </a:p>
          <a:p>
            <a:pPr algn="l"/>
            <a:r>
              <a:rPr lang="en-IN" b="1" i="0" u="none" strike="noStrike" baseline="0" dirty="0">
                <a:solidFill>
                  <a:srgbClr val="292425"/>
                </a:solidFill>
                <a:latin typeface="TimesNewRoman"/>
              </a:rPr>
              <a:t>The </a:t>
            </a:r>
            <a:r>
              <a:rPr lang="en-US" b="1" i="0" u="none" strike="noStrike" baseline="0" dirty="0">
                <a:solidFill>
                  <a:srgbClr val="292425"/>
                </a:solidFill>
                <a:latin typeface="TimesNewRoman"/>
              </a:rPr>
              <a:t>amount of exchange difference not exceeding the difference between interest on local currency</a:t>
            </a:r>
          </a:p>
          <a:p>
            <a:pPr algn="l"/>
            <a:r>
              <a:rPr lang="en-US" b="1" i="0" u="none" strike="noStrike" baseline="0" dirty="0">
                <a:solidFill>
                  <a:srgbClr val="292425"/>
                </a:solidFill>
                <a:latin typeface="TimesNewRoman"/>
              </a:rPr>
              <a:t> borrowings and interest on foreign currency borrowings is considered as borrowings costs to be accounted</a:t>
            </a:r>
          </a:p>
          <a:p>
            <a:pPr algn="l"/>
            <a:r>
              <a:rPr lang="en-US" b="1" i="0" u="none" strike="noStrike" baseline="0" dirty="0">
                <a:solidFill>
                  <a:srgbClr val="292425"/>
                </a:solidFill>
                <a:latin typeface="TimesNewRoman"/>
              </a:rPr>
              <a:t> for under this Standard and the remaining exchange difference, if any, is accounted </a:t>
            </a:r>
            <a:r>
              <a:rPr lang="en-IN" b="1" i="0" u="none" strike="noStrike" baseline="0" dirty="0">
                <a:solidFill>
                  <a:srgbClr val="292425"/>
                </a:solidFill>
                <a:latin typeface="TimesNewRoman"/>
              </a:rPr>
              <a:t>for under AS 11,</a:t>
            </a:r>
            <a:endParaRPr lang="en-IN" b="1" dirty="0"/>
          </a:p>
        </p:txBody>
      </p:sp>
    </p:spTree>
    <p:extLst>
      <p:ext uri="{BB962C8B-B14F-4D97-AF65-F5344CB8AC3E}">
        <p14:creationId xmlns:p14="http://schemas.microsoft.com/office/powerpoint/2010/main" val="12333125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C5784-7B82-C8E8-399C-3C69CE02D821}"/>
              </a:ext>
            </a:extLst>
          </p:cNvPr>
          <p:cNvSpPr>
            <a:spLocks noGrp="1"/>
          </p:cNvSpPr>
          <p:nvPr>
            <p:ph type="title"/>
          </p:nvPr>
        </p:nvSpPr>
        <p:spPr/>
        <p:txBody>
          <a:bodyPr/>
          <a:lstStyle/>
          <a:p>
            <a:r>
              <a:rPr lang="en-IN" sz="4400" b="1" i="0" u="none" strike="noStrike" baseline="0" dirty="0">
                <a:solidFill>
                  <a:srgbClr val="292425"/>
                </a:solidFill>
                <a:latin typeface="TimesNewRoman,Bold"/>
              </a:rPr>
              <a:t>Recognition</a:t>
            </a:r>
            <a:br>
              <a:rPr lang="en-IN" sz="4400" b="1" i="0" u="none" strike="noStrike" baseline="0" dirty="0">
                <a:solidFill>
                  <a:srgbClr val="292425"/>
                </a:solidFill>
                <a:latin typeface="TimesNewRoman,Bold"/>
              </a:rPr>
            </a:br>
            <a:endParaRPr lang="en-IN" dirty="0"/>
          </a:p>
        </p:txBody>
      </p:sp>
      <p:sp>
        <p:nvSpPr>
          <p:cNvPr id="3" name="Content Placeholder 2">
            <a:extLst>
              <a:ext uri="{FF2B5EF4-FFF2-40B4-BE49-F238E27FC236}">
                <a16:creationId xmlns:a16="http://schemas.microsoft.com/office/drawing/2014/main" id="{A69A0400-AE91-EAF2-C8E0-BDA6DD1AE4EA}"/>
              </a:ext>
            </a:extLst>
          </p:cNvPr>
          <p:cNvSpPr>
            <a:spLocks noGrp="1"/>
          </p:cNvSpPr>
          <p:nvPr>
            <p:ph idx="1"/>
          </p:nvPr>
        </p:nvSpPr>
        <p:spPr/>
        <p:txBody>
          <a:bodyPr/>
          <a:lstStyle/>
          <a:p>
            <a:pPr algn="l"/>
            <a:r>
              <a:rPr lang="en-US" sz="1800" b="1" i="1" u="none" strike="noStrike" baseline="0" dirty="0">
                <a:solidFill>
                  <a:srgbClr val="292425"/>
                </a:solidFill>
                <a:latin typeface="TimesNewRoman,BoldItalic"/>
              </a:rPr>
              <a:t>6. Borrowing costs that are directly attributable to the acquisition, construction or production of a</a:t>
            </a:r>
          </a:p>
          <a:p>
            <a:pPr marL="0" indent="0" algn="l">
              <a:buNone/>
            </a:pPr>
            <a:r>
              <a:rPr lang="en-US" sz="1800" b="1" i="1" u="none" strike="noStrike" baseline="0" dirty="0">
                <a:solidFill>
                  <a:srgbClr val="292425"/>
                </a:solidFill>
                <a:latin typeface="TimesNewRoman,BoldItalic"/>
              </a:rPr>
              <a:t> qualifying asset should be </a:t>
            </a:r>
            <a:r>
              <a:rPr lang="en-US" sz="1800" b="1" i="1" u="none" strike="noStrike" baseline="0" dirty="0" err="1">
                <a:solidFill>
                  <a:srgbClr val="292425"/>
                </a:solidFill>
                <a:latin typeface="TimesNewRoman,BoldItalic"/>
              </a:rPr>
              <a:t>capitalised</a:t>
            </a:r>
            <a:r>
              <a:rPr lang="en-US" sz="1800" b="1" i="1" u="none" strike="noStrike" baseline="0" dirty="0">
                <a:solidFill>
                  <a:srgbClr val="292425"/>
                </a:solidFill>
                <a:latin typeface="TimesNewRoman,BoldItalic"/>
              </a:rPr>
              <a:t> as part of the cost of that asset. The amount of borrowing costs</a:t>
            </a:r>
          </a:p>
          <a:p>
            <a:pPr marL="0" indent="0" algn="l">
              <a:buNone/>
            </a:pPr>
            <a:r>
              <a:rPr lang="en-US" sz="1800" b="1" i="1" u="none" strike="noStrike" baseline="0" dirty="0">
                <a:solidFill>
                  <a:srgbClr val="292425"/>
                </a:solidFill>
                <a:latin typeface="TimesNewRoman,BoldItalic"/>
              </a:rPr>
              <a:t> eligible for </a:t>
            </a:r>
            <a:r>
              <a:rPr lang="en-US" sz="1800" b="1" i="1" u="none" strike="noStrike" baseline="0" dirty="0" err="1">
                <a:solidFill>
                  <a:srgbClr val="292425"/>
                </a:solidFill>
                <a:latin typeface="TimesNewRoman,BoldItalic"/>
              </a:rPr>
              <a:t>capitalisation</a:t>
            </a:r>
            <a:r>
              <a:rPr lang="en-US" sz="1800" b="1" i="1" u="none" strike="noStrike" baseline="0" dirty="0">
                <a:solidFill>
                  <a:srgbClr val="292425"/>
                </a:solidFill>
                <a:latin typeface="TimesNewRoman,BoldItalic"/>
              </a:rPr>
              <a:t> should be determined in accordance with this Standard.</a:t>
            </a:r>
          </a:p>
          <a:p>
            <a:pPr algn="l"/>
            <a:r>
              <a:rPr lang="en-US" sz="1800" b="1" i="1" u="none" strike="noStrike" baseline="0" dirty="0">
                <a:solidFill>
                  <a:srgbClr val="292425"/>
                </a:solidFill>
                <a:latin typeface="TimesNewRoman,BoldItalic"/>
              </a:rPr>
              <a:t>Other borrowing costs should be </a:t>
            </a:r>
            <a:r>
              <a:rPr lang="en-US" sz="1800" b="1" i="1" u="none" strike="noStrike" baseline="0" dirty="0" err="1">
                <a:solidFill>
                  <a:srgbClr val="292425"/>
                </a:solidFill>
                <a:latin typeface="TimesNewRoman,BoldItalic"/>
              </a:rPr>
              <a:t>recognised</a:t>
            </a:r>
            <a:r>
              <a:rPr lang="en-US" sz="1800" b="1" i="1" u="none" strike="noStrike" baseline="0" dirty="0">
                <a:solidFill>
                  <a:srgbClr val="292425"/>
                </a:solidFill>
                <a:latin typeface="TimesNewRoman,BoldItalic"/>
              </a:rPr>
              <a:t> as an expense in the period in which they are incurred.</a:t>
            </a:r>
            <a:endParaRPr lang="en-IN" dirty="0"/>
          </a:p>
        </p:txBody>
      </p:sp>
    </p:spTree>
    <p:extLst>
      <p:ext uri="{BB962C8B-B14F-4D97-AF65-F5344CB8AC3E}">
        <p14:creationId xmlns:p14="http://schemas.microsoft.com/office/powerpoint/2010/main" val="17532506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42F8F-935C-CCFD-CC63-F068BD7B820C}"/>
              </a:ext>
            </a:extLst>
          </p:cNvPr>
          <p:cNvSpPr>
            <a:spLocks noGrp="1"/>
          </p:cNvSpPr>
          <p:nvPr>
            <p:ph type="title"/>
          </p:nvPr>
        </p:nvSpPr>
        <p:spPr/>
        <p:txBody>
          <a:bodyPr/>
          <a:lstStyle/>
          <a:p>
            <a:r>
              <a:rPr lang="en-IN" sz="4400" b="1" i="0" u="none" strike="noStrike" baseline="0" dirty="0">
                <a:solidFill>
                  <a:srgbClr val="292425"/>
                </a:solidFill>
                <a:latin typeface="TimesNewRoman,Bold"/>
              </a:rPr>
              <a:t>Recognition</a:t>
            </a:r>
            <a:endParaRPr lang="en-IN" dirty="0"/>
          </a:p>
        </p:txBody>
      </p:sp>
      <p:sp>
        <p:nvSpPr>
          <p:cNvPr id="3" name="Content Placeholder 2">
            <a:extLst>
              <a:ext uri="{FF2B5EF4-FFF2-40B4-BE49-F238E27FC236}">
                <a16:creationId xmlns:a16="http://schemas.microsoft.com/office/drawing/2014/main" id="{48AC665F-3F0A-C4B1-CACF-CB54D89B516E}"/>
              </a:ext>
            </a:extLst>
          </p:cNvPr>
          <p:cNvSpPr>
            <a:spLocks noGrp="1"/>
          </p:cNvSpPr>
          <p:nvPr>
            <p:ph idx="1"/>
          </p:nvPr>
        </p:nvSpPr>
        <p:spPr/>
        <p:txBody>
          <a:bodyPr>
            <a:normAutofit/>
          </a:bodyPr>
          <a:lstStyle/>
          <a:p>
            <a:pPr algn="l"/>
            <a:r>
              <a:rPr lang="en-US" sz="1800" i="0" u="none" strike="noStrike" baseline="0" dirty="0">
                <a:solidFill>
                  <a:srgbClr val="292425"/>
                </a:solidFill>
                <a:latin typeface="TimesNewRoman"/>
              </a:rPr>
              <a:t>The borrowing costs that are directly attributable to the </a:t>
            </a:r>
            <a:r>
              <a:rPr lang="en-US" sz="1800" i="0" u="none" strike="noStrike" baseline="0" dirty="0" err="1">
                <a:solidFill>
                  <a:srgbClr val="292425"/>
                </a:solidFill>
                <a:latin typeface="TimesNewRoman"/>
              </a:rPr>
              <a:t>acquisition,construction</a:t>
            </a:r>
            <a:r>
              <a:rPr lang="en-US" sz="1800" i="0" u="none" strike="noStrike" baseline="0" dirty="0">
                <a:solidFill>
                  <a:srgbClr val="292425"/>
                </a:solidFill>
                <a:latin typeface="TimesNewRoman"/>
              </a:rPr>
              <a:t> or production of a qualifying</a:t>
            </a:r>
          </a:p>
          <a:p>
            <a:pPr marL="0" indent="0" algn="l">
              <a:buNone/>
            </a:pPr>
            <a:r>
              <a:rPr lang="en-US" sz="1800" i="0" u="none" strike="noStrike" baseline="0" dirty="0">
                <a:solidFill>
                  <a:srgbClr val="292425"/>
                </a:solidFill>
                <a:latin typeface="TimesNewRoman"/>
              </a:rPr>
              <a:t> asset are those borrowing costs that would have been avoided if the expenditure on the qualifying asset had</a:t>
            </a:r>
          </a:p>
          <a:p>
            <a:pPr marL="0" indent="0" algn="l">
              <a:buNone/>
            </a:pPr>
            <a:r>
              <a:rPr lang="en-US" sz="1800" i="0" u="none" strike="noStrike" baseline="0" dirty="0">
                <a:solidFill>
                  <a:srgbClr val="292425"/>
                </a:solidFill>
                <a:latin typeface="TimesNewRoman"/>
              </a:rPr>
              <a:t> not been made. When an enterprise borrows funds specifically for the purpose of obtaining a particular</a:t>
            </a:r>
          </a:p>
          <a:p>
            <a:pPr marL="0" indent="0" algn="l">
              <a:buNone/>
            </a:pPr>
            <a:r>
              <a:rPr lang="en-US" sz="1800" i="0" u="none" strike="noStrike" baseline="0" dirty="0">
                <a:solidFill>
                  <a:srgbClr val="292425"/>
                </a:solidFill>
                <a:latin typeface="TimesNewRoman"/>
              </a:rPr>
              <a:t> qualifying asset, the borrowing costs that directly relate to that qualifying asset can be readily identified.</a:t>
            </a:r>
          </a:p>
          <a:p>
            <a:pPr>
              <a:buFont typeface="Wingdings" panose="05000000000000000000" pitchFamily="2" charset="2"/>
              <a:buChar char="§"/>
            </a:pPr>
            <a:r>
              <a:rPr lang="en-US" sz="1800" b="1" i="1" u="none" strike="noStrike" baseline="0" dirty="0">
                <a:solidFill>
                  <a:srgbClr val="292425"/>
                </a:solidFill>
                <a:latin typeface="TimesNewRoman,BoldItalic"/>
              </a:rPr>
              <a:t>To the extent that funds are borrowed specifically for the purpose of obtaining a qualifying asset, the</a:t>
            </a:r>
          </a:p>
          <a:p>
            <a:pPr marL="0" indent="0">
              <a:buNone/>
            </a:pPr>
            <a:r>
              <a:rPr lang="en-US" sz="1800" b="1" i="1" u="none" strike="noStrike" baseline="0" dirty="0">
                <a:solidFill>
                  <a:srgbClr val="292425"/>
                </a:solidFill>
                <a:latin typeface="TimesNewRoman,BoldItalic"/>
              </a:rPr>
              <a:t>amount of borrowing costs eligible for </a:t>
            </a:r>
            <a:r>
              <a:rPr lang="en-US" sz="1800" b="1" i="1" u="none" strike="noStrike" baseline="0" dirty="0" err="1">
                <a:solidFill>
                  <a:srgbClr val="292425"/>
                </a:solidFill>
                <a:latin typeface="TimesNewRoman,BoldItalic"/>
              </a:rPr>
              <a:t>capitalisation</a:t>
            </a:r>
            <a:r>
              <a:rPr lang="en-US" sz="1800" b="1" i="1" u="none" strike="noStrike" baseline="0" dirty="0">
                <a:solidFill>
                  <a:srgbClr val="292425"/>
                </a:solidFill>
                <a:latin typeface="TimesNewRoman,BoldItalic"/>
              </a:rPr>
              <a:t> on that asset should be determined as the actual</a:t>
            </a:r>
          </a:p>
          <a:p>
            <a:pPr marL="0" indent="0">
              <a:buNone/>
            </a:pPr>
            <a:r>
              <a:rPr lang="en-US" sz="1800" b="1" i="1" u="none" strike="noStrike" baseline="0" dirty="0">
                <a:solidFill>
                  <a:srgbClr val="292425"/>
                </a:solidFill>
                <a:latin typeface="TimesNewRoman,BoldItalic"/>
              </a:rPr>
              <a:t> borrowing costs incurred on that borrowing during the period less any income on the temporary</a:t>
            </a:r>
          </a:p>
          <a:p>
            <a:pPr marL="0" indent="0">
              <a:buNone/>
            </a:pPr>
            <a:r>
              <a:rPr lang="en-US" sz="1800" b="1" i="1" u="none" strike="noStrike" baseline="0" dirty="0">
                <a:solidFill>
                  <a:srgbClr val="292425"/>
                </a:solidFill>
                <a:latin typeface="TimesNewRoman,BoldItalic"/>
              </a:rPr>
              <a:t> investment of those borrowings.</a:t>
            </a:r>
            <a:endParaRPr lang="en-IN" sz="1800" dirty="0"/>
          </a:p>
          <a:p>
            <a:pPr marL="0" indent="0" algn="l">
              <a:buNone/>
            </a:pPr>
            <a:endParaRPr lang="en-IN" sz="1800" dirty="0"/>
          </a:p>
        </p:txBody>
      </p:sp>
    </p:spTree>
    <p:extLst>
      <p:ext uri="{BB962C8B-B14F-4D97-AF65-F5344CB8AC3E}">
        <p14:creationId xmlns:p14="http://schemas.microsoft.com/office/powerpoint/2010/main" val="41728380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13B35-A568-B955-21C9-90E3727A7950}"/>
              </a:ext>
            </a:extLst>
          </p:cNvPr>
          <p:cNvSpPr>
            <a:spLocks noGrp="1"/>
          </p:cNvSpPr>
          <p:nvPr>
            <p:ph type="title"/>
          </p:nvPr>
        </p:nvSpPr>
        <p:spPr/>
        <p:txBody>
          <a:bodyPr/>
          <a:lstStyle/>
          <a:p>
            <a:r>
              <a:rPr lang="en-IN" sz="4400" b="1" i="0" u="none" strike="noStrike" baseline="0" dirty="0">
                <a:solidFill>
                  <a:srgbClr val="292425"/>
                </a:solidFill>
                <a:latin typeface="TimesNewRoman,Bold"/>
              </a:rPr>
              <a:t>Recognition</a:t>
            </a:r>
            <a:endParaRPr lang="en-IN" dirty="0"/>
          </a:p>
        </p:txBody>
      </p:sp>
      <p:sp>
        <p:nvSpPr>
          <p:cNvPr id="3" name="Content Placeholder 2">
            <a:extLst>
              <a:ext uri="{FF2B5EF4-FFF2-40B4-BE49-F238E27FC236}">
                <a16:creationId xmlns:a16="http://schemas.microsoft.com/office/drawing/2014/main" id="{16038D54-013F-F615-C368-60B7E2DF7C00}"/>
              </a:ext>
            </a:extLst>
          </p:cNvPr>
          <p:cNvSpPr>
            <a:spLocks noGrp="1"/>
          </p:cNvSpPr>
          <p:nvPr>
            <p:ph idx="1"/>
          </p:nvPr>
        </p:nvSpPr>
        <p:spPr/>
        <p:txBody>
          <a:bodyPr/>
          <a:lstStyle/>
          <a:p>
            <a:pPr algn="l"/>
            <a:r>
              <a:rPr lang="en-US" sz="1800" b="1" i="1" u="none" strike="noStrike" baseline="0" dirty="0">
                <a:solidFill>
                  <a:srgbClr val="292425"/>
                </a:solidFill>
                <a:latin typeface="TimesNewRoman,BoldItalic"/>
              </a:rPr>
              <a:t>To the extent that funds are </a:t>
            </a:r>
            <a:r>
              <a:rPr lang="en-US" sz="1800" b="1" i="1" u="sng" strike="noStrike" baseline="0" dirty="0">
                <a:solidFill>
                  <a:srgbClr val="292425"/>
                </a:solidFill>
                <a:latin typeface="TimesNewRoman,BoldItalic"/>
              </a:rPr>
              <a:t>borrowed generally and </a:t>
            </a:r>
            <a:r>
              <a:rPr lang="en-US" sz="1800" b="1" i="1" u="none" strike="noStrike" baseline="0" dirty="0">
                <a:solidFill>
                  <a:srgbClr val="292425"/>
                </a:solidFill>
                <a:latin typeface="TimesNewRoman,BoldItalic"/>
              </a:rPr>
              <a:t>used for the purpose of obtaining a qualifying asset,</a:t>
            </a:r>
          </a:p>
          <a:p>
            <a:pPr algn="l"/>
            <a:r>
              <a:rPr lang="en-US" sz="1800" b="1" i="1" u="none" strike="noStrike" baseline="0" dirty="0">
                <a:solidFill>
                  <a:srgbClr val="292425"/>
                </a:solidFill>
                <a:latin typeface="TimesNewRoman,BoldItalic"/>
              </a:rPr>
              <a:t> the amount of borrowing costs eligible for </a:t>
            </a:r>
            <a:r>
              <a:rPr lang="en-US" sz="1800" b="1" i="1" u="none" strike="noStrike" baseline="0" dirty="0" err="1">
                <a:solidFill>
                  <a:srgbClr val="292425"/>
                </a:solidFill>
                <a:latin typeface="TimesNewRoman,BoldItalic"/>
              </a:rPr>
              <a:t>capitalisation</a:t>
            </a:r>
            <a:r>
              <a:rPr lang="en-US" sz="1800" b="1" i="1" u="none" strike="noStrike" baseline="0" dirty="0">
                <a:solidFill>
                  <a:srgbClr val="292425"/>
                </a:solidFill>
                <a:latin typeface="TimesNewRoman,BoldItalic"/>
              </a:rPr>
              <a:t> should be determined by applying a capitalization</a:t>
            </a:r>
          </a:p>
          <a:p>
            <a:pPr algn="l"/>
            <a:r>
              <a:rPr lang="en-US" sz="1800" b="1" i="1" u="none" strike="noStrike" baseline="0" dirty="0">
                <a:solidFill>
                  <a:srgbClr val="292425"/>
                </a:solidFill>
                <a:latin typeface="TimesNewRoman,BoldItalic"/>
              </a:rPr>
              <a:t> rate to the expenditure on that asset. </a:t>
            </a:r>
            <a:r>
              <a:rPr lang="en-US" sz="1800" b="1" i="1" u="sng" strike="noStrike" baseline="0" dirty="0">
                <a:solidFill>
                  <a:srgbClr val="292425"/>
                </a:solidFill>
                <a:latin typeface="TimesNewRoman,BoldItalic"/>
              </a:rPr>
              <a:t>The capitalization</a:t>
            </a:r>
            <a:r>
              <a:rPr lang="en-US" sz="1800" b="1" i="1" u="sng" dirty="0">
                <a:solidFill>
                  <a:srgbClr val="292425"/>
                </a:solidFill>
                <a:latin typeface="TimesNewRoman,BoldItalic"/>
              </a:rPr>
              <a:t> </a:t>
            </a:r>
            <a:r>
              <a:rPr lang="en-US" sz="1800" b="1" i="1" u="sng" strike="noStrike" baseline="0" dirty="0">
                <a:solidFill>
                  <a:srgbClr val="292425"/>
                </a:solidFill>
                <a:latin typeface="TimesNewRoman,BoldItalic"/>
              </a:rPr>
              <a:t>rate should be the weighted average of the</a:t>
            </a:r>
          </a:p>
          <a:p>
            <a:pPr algn="l"/>
            <a:r>
              <a:rPr lang="en-US" sz="1800" b="1" i="1" u="sng" strike="noStrike" baseline="0" dirty="0">
                <a:solidFill>
                  <a:srgbClr val="292425"/>
                </a:solidFill>
                <a:latin typeface="TimesNewRoman,BoldItalic"/>
              </a:rPr>
              <a:t> borrowing costs applicable to the borrowings of the enterprise that are outstanding during the period,</a:t>
            </a:r>
          </a:p>
          <a:p>
            <a:pPr algn="l"/>
            <a:r>
              <a:rPr lang="en-US" sz="1800" b="1" i="1" u="sng" strike="noStrike" baseline="0" dirty="0">
                <a:solidFill>
                  <a:srgbClr val="292425"/>
                </a:solidFill>
                <a:latin typeface="TimesNewRoman,BoldItalic"/>
              </a:rPr>
              <a:t> other than borrowings made specifically for the purpose of obtaining a qualifying asset. </a:t>
            </a:r>
            <a:r>
              <a:rPr lang="en-US" sz="1800" b="1" i="1" u="none" strike="noStrike" baseline="0" dirty="0">
                <a:solidFill>
                  <a:srgbClr val="292425"/>
                </a:solidFill>
                <a:latin typeface="TimesNewRoman,BoldItalic"/>
              </a:rPr>
              <a:t>The amount of</a:t>
            </a:r>
          </a:p>
          <a:p>
            <a:pPr algn="l"/>
            <a:r>
              <a:rPr lang="en-US" sz="1800" b="1" i="1" u="none" strike="noStrike" baseline="0" dirty="0">
                <a:solidFill>
                  <a:srgbClr val="292425"/>
                </a:solidFill>
                <a:latin typeface="TimesNewRoman,BoldItalic"/>
              </a:rPr>
              <a:t> borrowing costs </a:t>
            </a:r>
            <a:r>
              <a:rPr lang="en-US" sz="1800" b="1" i="1" u="none" strike="noStrike" baseline="0" dirty="0" err="1">
                <a:solidFill>
                  <a:srgbClr val="292425"/>
                </a:solidFill>
                <a:latin typeface="TimesNewRoman,BoldItalic"/>
              </a:rPr>
              <a:t>capitalised</a:t>
            </a:r>
            <a:r>
              <a:rPr lang="en-US" sz="1800" b="1" i="1" u="none" strike="noStrike" baseline="0" dirty="0">
                <a:solidFill>
                  <a:srgbClr val="292425"/>
                </a:solidFill>
                <a:latin typeface="TimesNewRoman,BoldItalic"/>
              </a:rPr>
              <a:t> during a period should not exceed the amount of borrowing costs incurred</a:t>
            </a:r>
          </a:p>
          <a:p>
            <a:pPr algn="l"/>
            <a:r>
              <a:rPr lang="en-US" sz="1800" b="1" i="1" u="none" strike="noStrike" baseline="0" dirty="0">
                <a:solidFill>
                  <a:srgbClr val="292425"/>
                </a:solidFill>
                <a:latin typeface="TimesNewRoman,BoldItalic"/>
              </a:rPr>
              <a:t> during </a:t>
            </a:r>
            <a:r>
              <a:rPr lang="en-IN" sz="1800" b="1" i="1" u="none" strike="noStrike" baseline="0" dirty="0">
                <a:solidFill>
                  <a:srgbClr val="292425"/>
                </a:solidFill>
                <a:latin typeface="TimesNewRoman,BoldItalic"/>
              </a:rPr>
              <a:t>that period.</a:t>
            </a:r>
            <a:endParaRPr lang="en-IN" dirty="0"/>
          </a:p>
        </p:txBody>
      </p:sp>
    </p:spTree>
    <p:extLst>
      <p:ext uri="{BB962C8B-B14F-4D97-AF65-F5344CB8AC3E}">
        <p14:creationId xmlns:p14="http://schemas.microsoft.com/office/powerpoint/2010/main" val="30910878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TotalTime>
  <Words>1270</Words>
  <Application>Microsoft Office PowerPoint</Application>
  <PresentationFormat>Widescreen</PresentationFormat>
  <Paragraphs>78</Paragraphs>
  <Slides>16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Calibri</vt:lpstr>
      <vt:lpstr>Calibri Light</vt:lpstr>
      <vt:lpstr>TimesNewRoman</vt:lpstr>
      <vt:lpstr>TimesNewRoman,Bold</vt:lpstr>
      <vt:lpstr>TimesNewRoman,BoldItalic</vt:lpstr>
      <vt:lpstr>Wingdings</vt:lpstr>
      <vt:lpstr>Office Theme</vt:lpstr>
      <vt:lpstr>AS16-Borrowing Costs</vt:lpstr>
      <vt:lpstr>EXCLUSION </vt:lpstr>
      <vt:lpstr>BORROWING COSTS AND A QUALIFYING ASSET</vt:lpstr>
      <vt:lpstr>SUBSTANTIAL PERIOD OF TIME</vt:lpstr>
      <vt:lpstr>BORROWING COSTS INCLUDE</vt:lpstr>
      <vt:lpstr>BORROWING COSTS INCLUDE</vt:lpstr>
      <vt:lpstr>Recognition </vt:lpstr>
      <vt:lpstr>Recognition</vt:lpstr>
      <vt:lpstr>Recognition</vt:lpstr>
      <vt:lpstr>TREATMENT OF EXCESS OF CARRYING AMOUNT</vt:lpstr>
      <vt:lpstr>Commencement of Capitalisation </vt:lpstr>
      <vt:lpstr>Suspension of Capitalisation </vt:lpstr>
      <vt:lpstr>Cessation of Capitalisation </vt:lpstr>
      <vt:lpstr>PART COMPLETION </vt:lpstr>
      <vt:lpstr>Disclosure </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AS16</dc:title>
  <dc:creator>Pramod Kapoor</dc:creator>
  <cp:lastModifiedBy>Pramod Kapoor</cp:lastModifiedBy>
  <cp:revision>4</cp:revision>
  <dcterms:created xsi:type="dcterms:W3CDTF">2023-04-11T11:52:29Z</dcterms:created>
  <dcterms:modified xsi:type="dcterms:W3CDTF">2023-04-13T05:01:27Z</dcterms:modified>
</cp:coreProperties>
</file>