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8"/>
  </p:notesMasterIdLst>
  <p:sldIdLst>
    <p:sldId id="380" r:id="rId2"/>
    <p:sldId id="263" r:id="rId3"/>
    <p:sldId id="262" r:id="rId4"/>
    <p:sldId id="433" r:id="rId5"/>
    <p:sldId id="365" r:id="rId6"/>
    <p:sldId id="436" r:id="rId7"/>
    <p:sldId id="437" r:id="rId8"/>
    <p:sldId id="426" r:id="rId9"/>
    <p:sldId id="438" r:id="rId10"/>
    <p:sldId id="367" r:id="rId11"/>
    <p:sldId id="439" r:id="rId12"/>
    <p:sldId id="368" r:id="rId13"/>
    <p:sldId id="369" r:id="rId14"/>
    <p:sldId id="370" r:id="rId15"/>
    <p:sldId id="440" r:id="rId16"/>
    <p:sldId id="441" r:id="rId17"/>
    <p:sldId id="442" r:id="rId18"/>
    <p:sldId id="448" r:id="rId19"/>
    <p:sldId id="266" r:id="rId20"/>
    <p:sldId id="402" r:id="rId21"/>
    <p:sldId id="377" r:id="rId22"/>
    <p:sldId id="260" r:id="rId23"/>
    <p:sldId id="407" r:id="rId24"/>
    <p:sldId id="351" r:id="rId25"/>
    <p:sldId id="384" r:id="rId26"/>
    <p:sldId id="431" r:id="rId27"/>
    <p:sldId id="432" r:id="rId28"/>
    <p:sldId id="428" r:id="rId29"/>
    <p:sldId id="265" r:id="rId30"/>
    <p:sldId id="386" r:id="rId31"/>
    <p:sldId id="387" r:id="rId32"/>
    <p:sldId id="388" r:id="rId33"/>
    <p:sldId id="391" r:id="rId34"/>
    <p:sldId id="415" r:id="rId35"/>
    <p:sldId id="408" r:id="rId36"/>
    <p:sldId id="416" r:id="rId37"/>
    <p:sldId id="417" r:id="rId38"/>
    <p:sldId id="385" r:id="rId39"/>
    <p:sldId id="393" r:id="rId40"/>
    <p:sldId id="429" r:id="rId41"/>
    <p:sldId id="389" r:id="rId42"/>
    <p:sldId id="390" r:id="rId43"/>
    <p:sldId id="405" r:id="rId44"/>
    <p:sldId id="394" r:id="rId45"/>
    <p:sldId id="420" r:id="rId46"/>
    <p:sldId id="419" r:id="rId47"/>
    <p:sldId id="427" r:id="rId48"/>
    <p:sldId id="410" r:id="rId49"/>
    <p:sldId id="421" r:id="rId50"/>
    <p:sldId id="422" r:id="rId51"/>
    <p:sldId id="423" r:id="rId52"/>
    <p:sldId id="424" r:id="rId53"/>
    <p:sldId id="430" r:id="rId54"/>
    <p:sldId id="413" r:id="rId55"/>
    <p:sldId id="414" r:id="rId56"/>
    <p:sldId id="381"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F5842B4-3854-4397-9459-8D88AFF14F8F}">
          <p14:sldIdLst>
            <p14:sldId id="380"/>
            <p14:sldId id="263"/>
            <p14:sldId id="262"/>
            <p14:sldId id="433"/>
            <p14:sldId id="365"/>
            <p14:sldId id="436"/>
            <p14:sldId id="437"/>
            <p14:sldId id="426"/>
            <p14:sldId id="438"/>
            <p14:sldId id="367"/>
            <p14:sldId id="439"/>
            <p14:sldId id="368"/>
            <p14:sldId id="369"/>
            <p14:sldId id="370"/>
            <p14:sldId id="440"/>
            <p14:sldId id="441"/>
            <p14:sldId id="442"/>
            <p14:sldId id="448"/>
            <p14:sldId id="266"/>
            <p14:sldId id="402"/>
            <p14:sldId id="377"/>
            <p14:sldId id="260"/>
            <p14:sldId id="407"/>
            <p14:sldId id="351"/>
            <p14:sldId id="384"/>
            <p14:sldId id="431"/>
            <p14:sldId id="432"/>
            <p14:sldId id="428"/>
            <p14:sldId id="265"/>
            <p14:sldId id="386"/>
            <p14:sldId id="387"/>
            <p14:sldId id="388"/>
            <p14:sldId id="391"/>
            <p14:sldId id="415"/>
            <p14:sldId id="408"/>
            <p14:sldId id="416"/>
            <p14:sldId id="417"/>
            <p14:sldId id="385"/>
            <p14:sldId id="393"/>
            <p14:sldId id="429"/>
            <p14:sldId id="389"/>
            <p14:sldId id="390"/>
            <p14:sldId id="405"/>
            <p14:sldId id="394"/>
            <p14:sldId id="420"/>
            <p14:sldId id="419"/>
            <p14:sldId id="427"/>
            <p14:sldId id="410"/>
            <p14:sldId id="421"/>
            <p14:sldId id="422"/>
            <p14:sldId id="423"/>
            <p14:sldId id="424"/>
            <p14:sldId id="430"/>
            <p14:sldId id="413"/>
            <p14:sldId id="414"/>
          </p14:sldIdLst>
        </p14:section>
        <p14:section name="Untitled Section" id="{AE5A407B-454D-407A-95FD-65D3C0C23C6A}">
          <p14:sldIdLst>
            <p14:sldId id="38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yoti Nagpal" initials="JN" lastIdx="18" clrIdx="0">
    <p:extLst>
      <p:ext uri="{19B8F6BF-5375-455C-9EA6-DF929625EA0E}">
        <p15:presenceInfo xmlns:p15="http://schemas.microsoft.com/office/powerpoint/2012/main" userId="S::jyonagpa@publicisgroupe.net::8b6a3cb1-7cc3-4faf-9008-4786c2abd5e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69" autoAdjust="0"/>
    <p:restoredTop sz="94660"/>
  </p:normalViewPr>
  <p:slideViewPr>
    <p:cSldViewPr snapToGrid="0">
      <p:cViewPr varScale="1">
        <p:scale>
          <a:sx n="73" d="100"/>
          <a:sy n="73" d="100"/>
        </p:scale>
        <p:origin x="82" y="158"/>
      </p:cViewPr>
      <p:guideLst/>
    </p:cSldViewPr>
  </p:slideViewPr>
  <p:notesTextViewPr>
    <p:cViewPr>
      <p:scale>
        <a:sx n="1" d="1"/>
        <a:sy n="1" d="1"/>
      </p:scale>
      <p:origin x="0" y="0"/>
    </p:cViewPr>
  </p:notesTextViewPr>
  <p:notesViewPr>
    <p:cSldViewPr snapToGrid="0">
      <p:cViewPr varScale="1">
        <p:scale>
          <a:sx n="64" d="100"/>
          <a:sy n="64" d="100"/>
        </p:scale>
        <p:origin x="2093"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25CDF-CCC1-4607-BC68-24F95F0BEACF}" type="datetimeFigureOut">
              <a:rPr lang="en-US" smtClean="0"/>
              <a:t>3/25/2023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DEBC0E-C0F4-4421-AB76-56847AC03F85}" type="slidenum">
              <a:rPr lang="en-US" smtClean="0"/>
              <a:t>‹#›</a:t>
            </a:fld>
            <a:endParaRPr lang="en-US"/>
          </a:p>
        </p:txBody>
      </p:sp>
    </p:spTree>
    <p:extLst>
      <p:ext uri="{BB962C8B-B14F-4D97-AF65-F5344CB8AC3E}">
        <p14:creationId xmlns:p14="http://schemas.microsoft.com/office/powerpoint/2010/main" val="16161247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974025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26</a:t>
            </a:fld>
            <a:endParaRPr lang="en-US"/>
          </a:p>
        </p:txBody>
      </p:sp>
    </p:spTree>
    <p:extLst>
      <p:ext uri="{BB962C8B-B14F-4D97-AF65-F5344CB8AC3E}">
        <p14:creationId xmlns:p14="http://schemas.microsoft.com/office/powerpoint/2010/main" val="3208382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27</a:t>
            </a:fld>
            <a:endParaRPr lang="en-US"/>
          </a:p>
        </p:txBody>
      </p:sp>
    </p:spTree>
    <p:extLst>
      <p:ext uri="{BB962C8B-B14F-4D97-AF65-F5344CB8AC3E}">
        <p14:creationId xmlns:p14="http://schemas.microsoft.com/office/powerpoint/2010/main" val="24033151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9510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206115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35</a:t>
            </a:fld>
            <a:endParaRPr lang="en-US"/>
          </a:p>
        </p:txBody>
      </p:sp>
    </p:spTree>
    <p:extLst>
      <p:ext uri="{BB962C8B-B14F-4D97-AF65-F5344CB8AC3E}">
        <p14:creationId xmlns:p14="http://schemas.microsoft.com/office/powerpoint/2010/main" val="11001396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36</a:t>
            </a:fld>
            <a:endParaRPr lang="en-US"/>
          </a:p>
        </p:txBody>
      </p:sp>
    </p:spTree>
    <p:extLst>
      <p:ext uri="{BB962C8B-B14F-4D97-AF65-F5344CB8AC3E}">
        <p14:creationId xmlns:p14="http://schemas.microsoft.com/office/powerpoint/2010/main" val="941024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37</a:t>
            </a:fld>
            <a:endParaRPr lang="en-US"/>
          </a:p>
        </p:txBody>
      </p:sp>
    </p:spTree>
    <p:extLst>
      <p:ext uri="{BB962C8B-B14F-4D97-AF65-F5344CB8AC3E}">
        <p14:creationId xmlns:p14="http://schemas.microsoft.com/office/powerpoint/2010/main" val="24371325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38</a:t>
            </a:fld>
            <a:endParaRPr lang="en-US"/>
          </a:p>
        </p:txBody>
      </p:sp>
    </p:spTree>
    <p:extLst>
      <p:ext uri="{BB962C8B-B14F-4D97-AF65-F5344CB8AC3E}">
        <p14:creationId xmlns:p14="http://schemas.microsoft.com/office/powerpoint/2010/main" val="1917844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39</a:t>
            </a:fld>
            <a:endParaRPr lang="en-US"/>
          </a:p>
        </p:txBody>
      </p:sp>
    </p:spTree>
    <p:extLst>
      <p:ext uri="{BB962C8B-B14F-4D97-AF65-F5344CB8AC3E}">
        <p14:creationId xmlns:p14="http://schemas.microsoft.com/office/powerpoint/2010/main" val="32545882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96996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C20466F7-3948-4690-A18E-23A1A28B5D57}" type="slidenum">
              <a:rPr lang="en-US" smtClean="0"/>
              <a:pPr/>
              <a:t>2</a:t>
            </a:fld>
            <a:endParaRPr lang="en-US" dirty="0"/>
          </a:p>
        </p:txBody>
      </p:sp>
    </p:spTree>
    <p:extLst>
      <p:ext uri="{BB962C8B-B14F-4D97-AF65-F5344CB8AC3E}">
        <p14:creationId xmlns:p14="http://schemas.microsoft.com/office/powerpoint/2010/main" val="1890490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1DDEBC0E-C0F4-4421-AB76-56847AC03F85}" type="slidenum">
              <a:rPr lang="en-US" smtClean="0"/>
              <a:t>48</a:t>
            </a:fld>
            <a:endParaRPr lang="en-US"/>
          </a:p>
        </p:txBody>
      </p:sp>
    </p:spTree>
    <p:extLst>
      <p:ext uri="{BB962C8B-B14F-4D97-AF65-F5344CB8AC3E}">
        <p14:creationId xmlns:p14="http://schemas.microsoft.com/office/powerpoint/2010/main" val="19711259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1DDEBC0E-C0F4-4421-AB76-56847AC03F85}" type="slidenum">
              <a:rPr lang="en-US" smtClean="0"/>
              <a:t>49</a:t>
            </a:fld>
            <a:endParaRPr lang="en-US"/>
          </a:p>
        </p:txBody>
      </p:sp>
    </p:spTree>
    <p:extLst>
      <p:ext uri="{BB962C8B-B14F-4D97-AF65-F5344CB8AC3E}">
        <p14:creationId xmlns:p14="http://schemas.microsoft.com/office/powerpoint/2010/main" val="39280517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g35ed75ccf_0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2" name="Google Shape;462;g35ed75ccf_0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2101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2665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C20466F7-3948-4690-A18E-23A1A28B5D57}" type="slidenum">
              <a:rPr lang="en-US" smtClean="0"/>
              <a:pPr/>
              <a:t>10</a:t>
            </a:fld>
            <a:endParaRPr lang="en-US" dirty="0"/>
          </a:p>
        </p:txBody>
      </p:sp>
    </p:spTree>
    <p:extLst>
      <p:ext uri="{BB962C8B-B14F-4D97-AF65-F5344CB8AC3E}">
        <p14:creationId xmlns:p14="http://schemas.microsoft.com/office/powerpoint/2010/main" val="814568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C20466F7-3948-4690-A18E-23A1A28B5D57}" type="slidenum">
              <a:rPr lang="en-US" smtClean="0"/>
              <a:pPr/>
              <a:t>11</a:t>
            </a:fld>
            <a:endParaRPr lang="en-US" dirty="0"/>
          </a:p>
        </p:txBody>
      </p:sp>
    </p:spTree>
    <p:extLst>
      <p:ext uri="{BB962C8B-B14F-4D97-AF65-F5344CB8AC3E}">
        <p14:creationId xmlns:p14="http://schemas.microsoft.com/office/powerpoint/2010/main" val="61533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698953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22</a:t>
            </a:fld>
            <a:endParaRPr lang="en-US"/>
          </a:p>
        </p:txBody>
      </p:sp>
    </p:spTree>
    <p:extLst>
      <p:ext uri="{BB962C8B-B14F-4D97-AF65-F5344CB8AC3E}">
        <p14:creationId xmlns:p14="http://schemas.microsoft.com/office/powerpoint/2010/main" val="1442282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24</a:t>
            </a:fld>
            <a:endParaRPr lang="en-US"/>
          </a:p>
        </p:txBody>
      </p:sp>
    </p:spTree>
    <p:extLst>
      <p:ext uri="{BB962C8B-B14F-4D97-AF65-F5344CB8AC3E}">
        <p14:creationId xmlns:p14="http://schemas.microsoft.com/office/powerpoint/2010/main" val="3634588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DDEBC0E-C0F4-4421-AB76-56847AC03F85}" type="slidenum">
              <a:rPr lang="en-US" smtClean="0"/>
              <a:t>25</a:t>
            </a:fld>
            <a:endParaRPr lang="en-US"/>
          </a:p>
        </p:txBody>
      </p:sp>
    </p:spTree>
    <p:extLst>
      <p:ext uri="{BB962C8B-B14F-4D97-AF65-F5344CB8AC3E}">
        <p14:creationId xmlns:p14="http://schemas.microsoft.com/office/powerpoint/2010/main" val="286048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C7D0DA1-B111-48ED-A9F2-D1332C21BF60}" type="datetime1">
              <a:rPr lang="en-US" smtClean="0"/>
              <a:t>3/25/2023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752670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8D8B73-F002-42FC-9472-BD1AB29F165E}" type="datetime1">
              <a:rPr lang="en-US" smtClean="0"/>
              <a:t>3/25/2023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386738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EAB77E-67D9-4DF5-8A15-0DFCB3BEBD34}" type="datetime1">
              <a:rPr lang="en-US" smtClean="0"/>
              <a:t>3/25/2023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1934654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p:nvPr/>
        </p:nvSpPr>
        <p:spPr>
          <a:xfrm>
            <a:off x="0" y="0"/>
            <a:ext cx="12192000" cy="6892000"/>
          </a:xfrm>
          <a:prstGeom prst="rect">
            <a:avLst/>
          </a:prstGeom>
          <a:solidFill>
            <a:srgbClr val="FFFFFF">
              <a:alpha val="2654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 name="Google Shape;11;p2"/>
          <p:cNvSpPr/>
          <p:nvPr/>
        </p:nvSpPr>
        <p:spPr>
          <a:xfrm>
            <a:off x="3664000" y="997000"/>
            <a:ext cx="4864000" cy="4864000"/>
          </a:xfrm>
          <a:prstGeom prst="ellipse">
            <a:avLst/>
          </a:prstGeom>
          <a:solidFill>
            <a:srgbClr val="00B2FF">
              <a:alpha val="73330"/>
            </a:srgbClr>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 name="Google Shape;12;p2"/>
          <p:cNvSpPr txBox="1">
            <a:spLocks noGrp="1"/>
          </p:cNvSpPr>
          <p:nvPr>
            <p:ph type="title"/>
          </p:nvPr>
        </p:nvSpPr>
        <p:spPr>
          <a:xfrm>
            <a:off x="3663933" y="997033"/>
            <a:ext cx="4864000" cy="4864000"/>
          </a:xfrm>
          <a:prstGeom prst="rect">
            <a:avLst/>
          </a:prstGeom>
        </p:spPr>
        <p:txBody>
          <a:bodyPr spcFirstLastPara="1" wrap="square" lIns="91425" tIns="91425" rIns="91425" bIns="91425" anchor="ctr" anchorCtr="0"/>
          <a:lstStyle>
            <a:lvl1pPr lvl="0" algn="ctr" rtl="0">
              <a:spcBef>
                <a:spcPts val="0"/>
              </a:spcBef>
              <a:spcAft>
                <a:spcPts val="0"/>
              </a:spcAft>
              <a:buNone/>
              <a:defRPr sz="3200"/>
            </a:lvl1pPr>
            <a:lvl2pPr lvl="1" rtl="0">
              <a:spcBef>
                <a:spcPts val="0"/>
              </a:spcBef>
              <a:spcAft>
                <a:spcPts val="0"/>
              </a:spcAft>
              <a:buNone/>
              <a:defRPr sz="3200"/>
            </a:lvl2pPr>
            <a:lvl3pPr lvl="2" rtl="0">
              <a:spcBef>
                <a:spcPts val="0"/>
              </a:spcBef>
              <a:spcAft>
                <a:spcPts val="0"/>
              </a:spcAft>
              <a:buNone/>
              <a:defRPr sz="3200"/>
            </a:lvl3pPr>
            <a:lvl4pPr lvl="3" rtl="0">
              <a:spcBef>
                <a:spcPts val="0"/>
              </a:spcBef>
              <a:spcAft>
                <a:spcPts val="0"/>
              </a:spcAft>
              <a:buNone/>
              <a:defRPr sz="3200"/>
            </a:lvl4pPr>
            <a:lvl5pPr lvl="4" rtl="0">
              <a:spcBef>
                <a:spcPts val="0"/>
              </a:spcBef>
              <a:spcAft>
                <a:spcPts val="0"/>
              </a:spcAft>
              <a:buNone/>
              <a:defRPr sz="3200"/>
            </a:lvl5pPr>
            <a:lvl6pPr lvl="5" rtl="0">
              <a:spcBef>
                <a:spcPts val="0"/>
              </a:spcBef>
              <a:spcAft>
                <a:spcPts val="0"/>
              </a:spcAft>
              <a:buNone/>
              <a:defRPr sz="3200"/>
            </a:lvl6pPr>
            <a:lvl7pPr lvl="6" rtl="0">
              <a:spcBef>
                <a:spcPts val="0"/>
              </a:spcBef>
              <a:spcAft>
                <a:spcPts val="0"/>
              </a:spcAft>
              <a:buNone/>
              <a:defRPr sz="3200"/>
            </a:lvl7pPr>
            <a:lvl8pPr lvl="7" rtl="0">
              <a:spcBef>
                <a:spcPts val="0"/>
              </a:spcBef>
              <a:spcAft>
                <a:spcPts val="0"/>
              </a:spcAft>
              <a:buNone/>
              <a:defRPr sz="3200"/>
            </a:lvl8pPr>
            <a:lvl9pPr lvl="8" rtl="0">
              <a:spcBef>
                <a:spcPts val="0"/>
              </a:spcBef>
              <a:spcAft>
                <a:spcPts val="0"/>
              </a:spcAft>
              <a:buNone/>
              <a:defRPr sz="3200"/>
            </a:lvl9pPr>
          </a:lstStyle>
          <a:p>
            <a:endParaRPr/>
          </a:p>
        </p:txBody>
      </p:sp>
    </p:spTree>
    <p:extLst>
      <p:ext uri="{BB962C8B-B14F-4D97-AF65-F5344CB8AC3E}">
        <p14:creationId xmlns:p14="http://schemas.microsoft.com/office/powerpoint/2010/main" val="12648795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CBF8235-E01A-46B1-AFBE-C83CB89BFFC0}" type="datetime1">
              <a:rPr lang="en-US" smtClean="0"/>
              <a:t>3/25/2023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524000" y="731520"/>
            <a:ext cx="85344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4385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A99925-1296-4C62-A207-527D5B51A5CE}" type="datetime1">
              <a:rPr lang="en-US" smtClean="0"/>
              <a:t>3/25/2023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1774445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309CF9-2C6E-4438-8179-7B18EF728471}" type="datetime1">
              <a:rPr lang="en-US" smtClean="0"/>
              <a:t>3/25/2023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2967103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B91478-C1F6-4DF1-A3A5-38E2810BC585}" type="datetime1">
              <a:rPr lang="en-US" smtClean="0"/>
              <a:t>3/25/2023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4265091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279118F-ADBA-4AD5-87B4-35F80350A5C1}" type="datetime1">
              <a:rPr lang="en-US" smtClean="0"/>
              <a:t>3/25/2023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1953786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8890407-9538-4E30-99F9-F3DFD2661045}" type="datetime1">
              <a:rPr lang="en-US" smtClean="0"/>
              <a:t>3/25/2023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13114F-38E1-4D4F-9A67-0ED6D9512B44}" type="slidenum">
              <a:rPr lang="en-US" smtClean="0"/>
              <a:t>‹#›</a:t>
            </a:fld>
            <a:endParaRPr lang="en-US"/>
          </a:p>
        </p:txBody>
      </p:sp>
      <p:pic>
        <p:nvPicPr>
          <p:cNvPr id="7" name="Picture 6">
            <a:extLst>
              <a:ext uri="{FF2B5EF4-FFF2-40B4-BE49-F238E27FC236}">
                <a16:creationId xmlns:a16="http://schemas.microsoft.com/office/drawing/2014/main" id="{5EE8A693-FBA6-4A43-9808-B1B8B2C692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161696"/>
            <a:ext cx="1858467" cy="559779"/>
          </a:xfrm>
          <a:prstGeom prst="rect">
            <a:avLst/>
          </a:prstGeom>
        </p:spPr>
      </p:pic>
    </p:spTree>
    <p:extLst>
      <p:ext uri="{BB962C8B-B14F-4D97-AF65-F5344CB8AC3E}">
        <p14:creationId xmlns:p14="http://schemas.microsoft.com/office/powerpoint/2010/main" val="19247897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20859C-736B-4C90-916C-68C16DA96CA4}" type="datetime1">
              <a:rPr lang="en-US" smtClean="0"/>
              <a:t>3/25/2023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13114F-38E1-4D4F-9A67-0ED6D9512B44}" type="slidenum">
              <a:rPr lang="en-US" smtClean="0"/>
              <a:t>‹#›</a:t>
            </a:fld>
            <a:endParaRPr lang="en-US"/>
          </a:p>
        </p:txBody>
      </p:sp>
      <p:pic>
        <p:nvPicPr>
          <p:cNvPr id="6" name="Picture 5">
            <a:extLst>
              <a:ext uri="{FF2B5EF4-FFF2-40B4-BE49-F238E27FC236}">
                <a16:creationId xmlns:a16="http://schemas.microsoft.com/office/drawing/2014/main" id="{F2F072EC-228F-485F-B9D1-5B0683E774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6161696"/>
            <a:ext cx="1858467" cy="559779"/>
          </a:xfrm>
          <a:prstGeom prst="rect">
            <a:avLst/>
          </a:prstGeom>
        </p:spPr>
      </p:pic>
    </p:spTree>
    <p:extLst>
      <p:ext uri="{BB962C8B-B14F-4D97-AF65-F5344CB8AC3E}">
        <p14:creationId xmlns:p14="http://schemas.microsoft.com/office/powerpoint/2010/main" val="2911235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ADED4BD-1F54-404B-948B-7876FA153171}" type="datetime1">
              <a:rPr lang="en-US" smtClean="0"/>
              <a:t>3/25/2023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2540379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1CF1935-26EA-47BA-90D7-E4C74703D498}" type="datetime1">
              <a:rPr lang="en-US" smtClean="0"/>
              <a:t>3/25/2023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13114F-38E1-4D4F-9A67-0ED6D9512B44}" type="slidenum">
              <a:rPr lang="en-US" smtClean="0"/>
              <a:t>‹#›</a:t>
            </a:fld>
            <a:endParaRPr lang="en-US"/>
          </a:p>
        </p:txBody>
      </p:sp>
    </p:spTree>
    <p:extLst>
      <p:ext uri="{BB962C8B-B14F-4D97-AF65-F5344CB8AC3E}">
        <p14:creationId xmlns:p14="http://schemas.microsoft.com/office/powerpoint/2010/main" val="115626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0E7958-BD79-45CA-8412-806E94B02CC6}" type="datetime1">
              <a:rPr lang="en-US" smtClean="0"/>
              <a:t>3/25/2023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C7200-B68A-4FE9-92C3-1F88FB2CB7CB}" type="slidenum">
              <a:rPr lang="en-US" smtClean="0"/>
              <a:pPr/>
              <a:t>‹#›</a:t>
            </a:fld>
            <a:endParaRPr lang="en-US" dirty="0"/>
          </a:p>
        </p:txBody>
      </p:sp>
    </p:spTree>
    <p:extLst>
      <p:ext uri="{BB962C8B-B14F-4D97-AF65-F5344CB8AC3E}">
        <p14:creationId xmlns:p14="http://schemas.microsoft.com/office/powerpoint/2010/main" val="562572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21"/>
        <p:cNvGrpSpPr/>
        <p:nvPr/>
      </p:nvGrpSpPr>
      <p:grpSpPr>
        <a:xfrm>
          <a:off x="0" y="0"/>
          <a:ext cx="0" cy="0"/>
          <a:chOff x="0" y="0"/>
          <a:chExt cx="0" cy="0"/>
        </a:xfrm>
      </p:grpSpPr>
      <p:sp>
        <p:nvSpPr>
          <p:cNvPr id="122" name="Google Shape;122;p23"/>
          <p:cNvSpPr txBox="1">
            <a:spLocks noGrp="1"/>
          </p:cNvSpPr>
          <p:nvPr>
            <p:ph type="title"/>
          </p:nvPr>
        </p:nvSpPr>
        <p:spPr>
          <a:xfrm>
            <a:off x="3663933" y="997033"/>
            <a:ext cx="4864000" cy="4864000"/>
          </a:xfrm>
          <a:prstGeom prst="rect">
            <a:avLst/>
          </a:prstGeom>
        </p:spPr>
        <p:txBody>
          <a:bodyPr spcFirstLastPara="1" vert="horz" wrap="square" lIns="121900" tIns="121900" rIns="121900" bIns="121900" rtlCol="0" anchor="ctr" anchorCtr="0">
            <a:noAutofit/>
          </a:bodyPr>
          <a:lstStyle/>
          <a:p>
            <a:r>
              <a:rPr lang="en-US" b="1" dirty="0">
                <a:solidFill>
                  <a:srgbClr val="002060"/>
                </a:solidFill>
                <a:latin typeface="Arial" panose="020B0604020202020204" pitchFamily="34" charset="0"/>
                <a:cs typeface="Arial" panose="020B0604020202020204" pitchFamily="34" charset="0"/>
              </a:rPr>
              <a:t>Residential Status – DTAA,</a:t>
            </a:r>
            <a:br>
              <a:rPr lang="en-US" b="1" dirty="0">
                <a:solidFill>
                  <a:srgbClr val="002060"/>
                </a:solidFill>
                <a:latin typeface="Arial" panose="020B0604020202020204" pitchFamily="34" charset="0"/>
                <a:cs typeface="Arial" panose="020B0604020202020204" pitchFamily="34" charset="0"/>
              </a:rPr>
            </a:br>
            <a:r>
              <a:rPr lang="en-US" b="1" dirty="0">
                <a:solidFill>
                  <a:srgbClr val="002060"/>
                </a:solidFill>
                <a:latin typeface="Arial" panose="020B0604020202020204" pitchFamily="34" charset="0"/>
                <a:cs typeface="Arial" panose="020B0604020202020204" pitchFamily="34" charset="0"/>
              </a:rPr>
              <a:t>Royalties and FTS</a:t>
            </a:r>
            <a:r>
              <a:rPr lang="en-US" b="1" dirty="0">
                <a:solidFill>
                  <a:srgbClr val="FF0000"/>
                </a:solidFill>
                <a:latin typeface="Arial" panose="020B0604020202020204" pitchFamily="34" charset="0"/>
                <a:cs typeface="Arial" panose="020B0604020202020204" pitchFamily="34" charset="0"/>
              </a:rPr>
              <a:t>.</a:t>
            </a:r>
            <a:br>
              <a:rPr lang="en-US" b="1" dirty="0">
                <a:solidFill>
                  <a:srgbClr val="FF0000"/>
                </a:solidFill>
                <a:latin typeface="Arial" panose="020B0604020202020204" pitchFamily="34" charset="0"/>
                <a:cs typeface="Arial" panose="020B0604020202020204" pitchFamily="34" charset="0"/>
              </a:rPr>
            </a:br>
            <a:br>
              <a:rPr lang="en-US" b="1" dirty="0">
                <a:solidFill>
                  <a:srgbClr val="002060"/>
                </a:solidFill>
                <a:latin typeface="Arial" panose="020B0604020202020204" pitchFamily="34" charset="0"/>
                <a:cs typeface="Arial" panose="020B0604020202020204" pitchFamily="34" charset="0"/>
              </a:rPr>
            </a:br>
            <a:r>
              <a:rPr lang="en-US" b="1" dirty="0">
                <a:solidFill>
                  <a:srgbClr val="002060"/>
                </a:solidFill>
                <a:latin typeface="Arial" panose="020B0604020202020204" pitchFamily="34" charset="0"/>
                <a:cs typeface="Arial" panose="020B0604020202020204" pitchFamily="34" charset="0"/>
              </a:rPr>
              <a:t> CA Gaurav </a:t>
            </a:r>
            <a:r>
              <a:rPr lang="en-US" b="1" dirty="0" err="1">
                <a:solidFill>
                  <a:srgbClr val="002060"/>
                </a:solidFill>
                <a:latin typeface="Arial" panose="020B0604020202020204" pitchFamily="34" charset="0"/>
                <a:cs typeface="Arial" panose="020B0604020202020204" pitchFamily="34" charset="0"/>
              </a:rPr>
              <a:t>Goel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88812" y="1325208"/>
            <a:ext cx="10814609" cy="4993546"/>
          </a:xfrm>
          <a:prstGeom prst="rect">
            <a:avLst/>
          </a:prstGeom>
        </p:spPr>
        <p:txBody>
          <a:bodyPr vert="horz" wrap="square" lIns="0" tIns="12700" rIns="0" bIns="0" rtlCol="0">
            <a:spAutoFit/>
          </a:bodyPr>
          <a:lstStyle/>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While counting days of stay in India for considering status of 'resident', whether the day of arrival and departure has to be excluded ?</a:t>
            </a:r>
            <a:br>
              <a:rPr lang="en-GB" sz="1600" spc="-5" dirty="0">
                <a:solidFill>
                  <a:srgbClr val="002776"/>
                </a:solidFill>
                <a:latin typeface="Arial" panose="020B0604020202020204" pitchFamily="34" charset="0"/>
                <a:cs typeface="Arial" panose="020B0604020202020204" pitchFamily="34" charset="0"/>
              </a:rPr>
            </a:br>
            <a:br>
              <a:rPr lang="en-GB" sz="1600" spc="-5" dirty="0">
                <a:solidFill>
                  <a:srgbClr val="002776"/>
                </a:solidFill>
                <a:latin typeface="Arial" panose="020B0604020202020204" pitchFamily="34" charset="0"/>
                <a:cs typeface="Arial" panose="020B0604020202020204" pitchFamily="34" charset="0"/>
              </a:rPr>
            </a:b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A , a non resident, has arrived at midnight (i.e., 22:00 PM) on 21-3-2022 and departed from India on 30</a:t>
            </a:r>
            <a:r>
              <a:rPr lang="en-GB" sz="1600" spc="-5" baseline="30000" dirty="0">
                <a:solidFill>
                  <a:srgbClr val="002776"/>
                </a:solidFill>
                <a:latin typeface="Arial" panose="020B0604020202020204" pitchFamily="34" charset="0"/>
                <a:cs typeface="Arial" panose="020B0604020202020204" pitchFamily="34" charset="0"/>
              </a:rPr>
              <a:t>th</a:t>
            </a:r>
            <a:r>
              <a:rPr lang="en-GB" sz="1600" spc="-5" dirty="0">
                <a:solidFill>
                  <a:srgbClr val="002776"/>
                </a:solidFill>
                <a:latin typeface="Arial" panose="020B0604020202020204" pitchFamily="34" charset="0"/>
                <a:cs typeface="Arial" panose="020B0604020202020204" pitchFamily="34" charset="0"/>
              </a:rPr>
              <a:t>  March, 2022. What will be the total number of days, he stayed in India ?</a:t>
            </a:r>
          </a:p>
          <a:p>
            <a:pPr marL="355600">
              <a:lnSpc>
                <a:spcPts val="2091"/>
              </a:lnSpc>
              <a:spcBef>
                <a:spcPts val="600"/>
              </a:spcBef>
              <a:buSzPct val="102777"/>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(a) 10 Days</a:t>
            </a:r>
          </a:p>
          <a:p>
            <a:pPr marL="355600">
              <a:lnSpc>
                <a:spcPts val="2091"/>
              </a:lnSpc>
              <a:spcBef>
                <a:spcPts val="600"/>
              </a:spcBef>
              <a:buSzPct val="102777"/>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(b) 9 Days</a:t>
            </a:r>
          </a:p>
          <a:p>
            <a:pPr marL="355600">
              <a:lnSpc>
                <a:spcPts val="2091"/>
              </a:lnSpc>
              <a:spcBef>
                <a:spcPts val="600"/>
              </a:spcBef>
              <a:buSzPct val="102777"/>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(c) 8 Days</a:t>
            </a:r>
          </a:p>
          <a:p>
            <a:pPr marL="355600">
              <a:lnSpc>
                <a:spcPts val="2091"/>
              </a:lnSpc>
              <a:spcBef>
                <a:spcPts val="600"/>
              </a:spcBef>
              <a:buSzPct val="102777"/>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Ans. (b) 9 days</a:t>
            </a:r>
          </a:p>
          <a:p>
            <a:pPr marL="355600">
              <a:lnSpc>
                <a:spcPts val="2091"/>
              </a:lnSpc>
              <a:spcBef>
                <a:spcPts val="600"/>
              </a:spcBef>
              <a:buSzPct val="102777"/>
              <a:tabLst>
                <a:tab pos="297783" algn="l"/>
                <a:tab pos="298419" algn="l"/>
              </a:tabLst>
            </a:pPr>
            <a:endParaRPr lang="en-GB" sz="1600" i="1" u="sng" spc="-5" dirty="0">
              <a:solidFill>
                <a:srgbClr val="002776"/>
              </a:solidFill>
              <a:latin typeface="Arial" panose="020B0604020202020204" pitchFamily="34" charset="0"/>
              <a:cs typeface="Arial" panose="020B0604020202020204" pitchFamily="34" charset="0"/>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In case </a:t>
            </a:r>
            <a:r>
              <a:rPr lang="en-GB" sz="1600" spc="-5" dirty="0" err="1">
                <a:solidFill>
                  <a:srgbClr val="002776"/>
                </a:solidFill>
                <a:latin typeface="Arial" panose="020B0604020202020204" pitchFamily="34" charset="0"/>
                <a:cs typeface="Arial" panose="020B0604020202020204" pitchFamily="34" charset="0"/>
              </a:rPr>
              <a:t>Gautam</a:t>
            </a:r>
            <a:r>
              <a:rPr lang="en-GB" sz="1600" spc="-5" dirty="0">
                <a:solidFill>
                  <a:srgbClr val="002776"/>
                </a:solidFill>
                <a:latin typeface="Arial" panose="020B0604020202020204" pitchFamily="34" charset="0"/>
                <a:cs typeface="Arial" panose="020B0604020202020204" pitchFamily="34" charset="0"/>
              </a:rPr>
              <a:t> </a:t>
            </a:r>
            <a:r>
              <a:rPr lang="en-GB" sz="1600" spc="-5" dirty="0" err="1">
                <a:solidFill>
                  <a:srgbClr val="002776"/>
                </a:solidFill>
                <a:latin typeface="Arial" panose="020B0604020202020204" pitchFamily="34" charset="0"/>
                <a:cs typeface="Arial" panose="020B0604020202020204" pitchFamily="34" charset="0"/>
              </a:rPr>
              <a:t>Baneerjee</a:t>
            </a:r>
            <a:r>
              <a:rPr lang="en-GB" sz="1600" spc="-5" dirty="0">
                <a:solidFill>
                  <a:srgbClr val="002776"/>
                </a:solidFill>
                <a:latin typeface="Arial" panose="020B0604020202020204" pitchFamily="34" charset="0"/>
                <a:cs typeface="Arial" panose="020B0604020202020204" pitchFamily="34" charset="0"/>
              </a:rPr>
              <a:t> (ITA No 2374 of 2004 Mumbai), he arrived at midnight at Indian airport and Tribunal held that the day shall not to be included.</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In case of </a:t>
            </a:r>
            <a:r>
              <a:rPr lang="en-GB" sz="1600" spc="-5" dirty="0" err="1">
                <a:solidFill>
                  <a:srgbClr val="002776"/>
                </a:solidFill>
                <a:latin typeface="Arial" panose="020B0604020202020204" pitchFamily="34" charset="0"/>
                <a:cs typeface="Arial" panose="020B0604020202020204" pitchFamily="34" charset="0"/>
              </a:rPr>
              <a:t>Fausta</a:t>
            </a:r>
            <a:r>
              <a:rPr lang="en-GB" sz="1600" spc="-5" dirty="0">
                <a:solidFill>
                  <a:srgbClr val="002776"/>
                </a:solidFill>
                <a:latin typeface="Arial" panose="020B0604020202020204" pitchFamily="34" charset="0"/>
                <a:cs typeface="Arial" panose="020B0604020202020204" pitchFamily="34" charset="0"/>
              </a:rPr>
              <a:t> C. </a:t>
            </a:r>
            <a:r>
              <a:rPr lang="en-GB" sz="1600" spc="-5" dirty="0" err="1">
                <a:solidFill>
                  <a:srgbClr val="002776"/>
                </a:solidFill>
                <a:latin typeface="Arial" panose="020B0604020202020204" pitchFamily="34" charset="0"/>
                <a:cs typeface="Arial" panose="020B0604020202020204" pitchFamily="34" charset="0"/>
              </a:rPr>
              <a:t>Cordeiro</a:t>
            </a:r>
            <a:r>
              <a:rPr lang="en-GB" sz="1600" spc="-5" dirty="0">
                <a:solidFill>
                  <a:srgbClr val="002776"/>
                </a:solidFill>
                <a:latin typeface="Arial" panose="020B0604020202020204" pitchFamily="34" charset="0"/>
                <a:cs typeface="Arial" panose="020B0604020202020204" pitchFamily="34" charset="0"/>
              </a:rPr>
              <a:t> [2012] 53 SOT 522. (Mumbai ITAT), The day of arrival is to be excluded for calculating number of days as he generally arrived late in night after completing his work abroad.</a:t>
            </a:r>
          </a:p>
          <a:p>
            <a:pPr marL="355600" indent="-342900">
              <a:lnSpc>
                <a:spcPts val="2091"/>
              </a:lnSpc>
              <a:spcBef>
                <a:spcPts val="600"/>
              </a:spcBef>
              <a:buSzPct val="102777"/>
              <a:buFont typeface="Wingdings" panose="05000000000000000000" pitchFamily="2" charset="2"/>
              <a:buChar char="ü"/>
              <a:tabLst>
                <a:tab pos="297783" algn="l"/>
                <a:tab pos="298419" algn="l"/>
              </a:tabLst>
            </a:pPr>
            <a:endParaRPr sz="1600" spc="-5" dirty="0">
              <a:solidFill>
                <a:srgbClr val="002776"/>
              </a:solidFill>
              <a:latin typeface="Arial" panose="020B0604020202020204" pitchFamily="34" charset="0"/>
              <a:cs typeface="Arial" panose="020B0604020202020204" pitchFamily="34" charset="0"/>
            </a:endParaRPr>
          </a:p>
        </p:txBody>
      </p:sp>
      <p:sp>
        <p:nvSpPr>
          <p:cNvPr id="8" name="object 8"/>
          <p:cNvSpPr txBox="1"/>
          <p:nvPr/>
        </p:nvSpPr>
        <p:spPr>
          <a:xfrm>
            <a:off x="10144320" y="6466994"/>
            <a:ext cx="17260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10</a:t>
            </a:fld>
            <a:endParaRPr sz="800">
              <a:latin typeface="Arial MT"/>
              <a:cs typeface="Arial MT"/>
            </a:endParaRPr>
          </a:p>
        </p:txBody>
      </p:sp>
      <p:sp>
        <p:nvSpPr>
          <p:cNvPr id="6" name="object 2"/>
          <p:cNvSpPr txBox="1">
            <a:spLocks noGrp="1"/>
          </p:cNvSpPr>
          <p:nvPr>
            <p:ph type="title"/>
          </p:nvPr>
        </p:nvSpPr>
        <p:spPr>
          <a:xfrm>
            <a:off x="1015102" y="489623"/>
            <a:ext cx="9546468" cy="400622"/>
          </a:xfrm>
          <a:prstGeom prst="rect">
            <a:avLst/>
          </a:prstGeom>
        </p:spPr>
        <p:txBody>
          <a:bodyPr vert="horz" wrap="square" lIns="0" tIns="12700" rIns="0" bIns="0" rtlCol="0" anchor="ctr">
            <a:spAutoFit/>
          </a:bodyPr>
          <a:lstStyle/>
          <a:p>
            <a:pPr marL="12700">
              <a:spcBef>
                <a:spcPts val="100"/>
              </a:spcBef>
            </a:pPr>
            <a:r>
              <a:rPr lang="en-GB" sz="2800" b="1" spc="-5" dirty="0">
                <a:solidFill>
                  <a:srgbClr val="002060"/>
                </a:solidFill>
                <a:latin typeface="Arial" panose="020B0604020202020204" pitchFamily="34" charset="0"/>
                <a:cs typeface="Arial" panose="020B0604020202020204" pitchFamily="34" charset="0"/>
              </a:rPr>
              <a:t>COUNTING OF DAYS FOR PERIOD OF STAY IN INDIA</a:t>
            </a:r>
          </a:p>
        </p:txBody>
      </p:sp>
    </p:spTree>
    <p:extLst>
      <p:ext uri="{BB962C8B-B14F-4D97-AF65-F5344CB8AC3E}">
        <p14:creationId xmlns:p14="http://schemas.microsoft.com/office/powerpoint/2010/main" val="1022522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7061" y="617988"/>
            <a:ext cx="9136262" cy="400622"/>
          </a:xfrm>
          <a:prstGeom prst="rect">
            <a:avLst/>
          </a:prstGeom>
        </p:spPr>
        <p:txBody>
          <a:bodyPr vert="horz" wrap="square" lIns="0" tIns="12700" rIns="0" bIns="0" rtlCol="0" anchor="ctr">
            <a:spAutoFit/>
          </a:bodyPr>
          <a:lstStyle/>
          <a:p>
            <a:pPr marL="12700">
              <a:spcBef>
                <a:spcPts val="100"/>
              </a:spcBef>
            </a:pPr>
            <a:r>
              <a:rPr lang="en-GB" sz="2800" b="1" spc="-5" dirty="0">
                <a:solidFill>
                  <a:srgbClr val="002060"/>
                </a:solidFill>
                <a:latin typeface="Arial" panose="020B0604020202020204" pitchFamily="34" charset="0"/>
                <a:cs typeface="Arial" panose="020B0604020202020204" pitchFamily="34" charset="0"/>
              </a:rPr>
              <a:t>COUNTING OF DAYS FOR PERIOD OF STAY IN INDIA</a:t>
            </a:r>
          </a:p>
        </p:txBody>
      </p:sp>
      <p:sp>
        <p:nvSpPr>
          <p:cNvPr id="3" name="object 3"/>
          <p:cNvSpPr txBox="1"/>
          <p:nvPr/>
        </p:nvSpPr>
        <p:spPr>
          <a:xfrm>
            <a:off x="952676" y="1524001"/>
            <a:ext cx="11018607" cy="4108689"/>
          </a:xfrm>
          <a:prstGeom prst="rect">
            <a:avLst/>
          </a:prstGeom>
        </p:spPr>
        <p:txBody>
          <a:bodyPr vert="horz" wrap="square" lIns="0" tIns="12700" rIns="0" bIns="0" rtlCol="0">
            <a:spAutoFit/>
          </a:bodyPr>
          <a:lstStyle/>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IN" sz="1600" spc="-5" dirty="0">
                <a:solidFill>
                  <a:srgbClr val="002776"/>
                </a:solidFill>
                <a:latin typeface="Arial MT"/>
                <a:cs typeface="Arial MT"/>
              </a:rPr>
              <a:t>The same was held in case of Manoj Kumar Reddy [2009] 34 SOT 180 (Bangalore) &amp; [2011] 12 taxmann.com 326 (Karnataka).</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MT"/>
              <a:cs typeface="Arial MT"/>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MT"/>
                <a:cs typeface="Arial MT"/>
              </a:rPr>
              <a:t>In case of ITO v Dr RK Sharma, Jaipur ITAT (No 1230 </a:t>
            </a:r>
            <a:r>
              <a:rPr lang="en-GB" sz="1600" spc="-5" dirty="0" err="1">
                <a:solidFill>
                  <a:srgbClr val="002776"/>
                </a:solidFill>
                <a:latin typeface="Arial MT"/>
                <a:cs typeface="Arial MT"/>
              </a:rPr>
              <a:t>dt</a:t>
            </a:r>
            <a:r>
              <a:rPr lang="en-GB" sz="1600" spc="-5" dirty="0">
                <a:solidFill>
                  <a:srgbClr val="002776"/>
                </a:solidFill>
                <a:latin typeface="Arial MT"/>
                <a:cs typeface="Arial MT"/>
              </a:rPr>
              <a:t> 22-8-86), the </a:t>
            </a:r>
            <a:r>
              <a:rPr lang="en-GB" sz="1600" spc="-5" dirty="0" err="1">
                <a:solidFill>
                  <a:srgbClr val="002776"/>
                </a:solidFill>
                <a:latin typeface="Arial MT"/>
                <a:cs typeface="Arial MT"/>
              </a:rPr>
              <a:t>assessee’s</a:t>
            </a:r>
            <a:r>
              <a:rPr lang="en-GB" sz="1600" spc="-5" dirty="0">
                <a:solidFill>
                  <a:srgbClr val="002776"/>
                </a:solidFill>
                <a:latin typeface="Arial MT"/>
                <a:cs typeface="Arial MT"/>
              </a:rPr>
              <a:t> flight landed in India at 10.30 p.m. in the night. It was held that Only day of departure to be considered as “in India”</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MT"/>
              <a:cs typeface="Arial MT"/>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MT"/>
                <a:cs typeface="Arial MT"/>
              </a:rPr>
              <a:t>Both days should be counted as “in India” Advance Ruling 233 ITR 462</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MT"/>
              <a:cs typeface="Arial MT"/>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MT"/>
                <a:cs typeface="Arial MT"/>
              </a:rPr>
              <a:t>OECD Commentary both days (arrival departure) to be included, all days spent in the country to be considered, including holidays, non working days, whether before or after the work, sick days etc. Days in transit and any day spent wholly outside the country to be ignored.</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MT"/>
              <a:cs typeface="Arial MT"/>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MT"/>
                <a:cs typeface="Arial MT"/>
              </a:rPr>
              <a:t>As per Klaus Vogel both days to be included</a:t>
            </a:r>
            <a:endParaRPr sz="1600" spc="-5" dirty="0">
              <a:solidFill>
                <a:srgbClr val="002776"/>
              </a:solidFill>
              <a:latin typeface="Arial MT"/>
              <a:cs typeface="Arial MT"/>
            </a:endParaRPr>
          </a:p>
        </p:txBody>
      </p:sp>
      <p:sp>
        <p:nvSpPr>
          <p:cNvPr id="8" name="object 8"/>
          <p:cNvSpPr txBox="1"/>
          <p:nvPr/>
        </p:nvSpPr>
        <p:spPr>
          <a:xfrm>
            <a:off x="11726152" y="6519545"/>
            <a:ext cx="245131"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11</a:t>
            </a:fld>
            <a:endParaRPr sz="800" dirty="0">
              <a:latin typeface="Arial MT"/>
              <a:cs typeface="Arial MT"/>
            </a:endParaRPr>
          </a:p>
        </p:txBody>
      </p:sp>
    </p:spTree>
    <p:extLst>
      <p:ext uri="{BB962C8B-B14F-4D97-AF65-F5344CB8AC3E}">
        <p14:creationId xmlns:p14="http://schemas.microsoft.com/office/powerpoint/2010/main" val="2471022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76229" y="519202"/>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RESIDENTIAL STATUS &amp; DTAAs</a:t>
            </a:r>
            <a:endParaRPr sz="2800" b="1" spc="-5" dirty="0">
              <a:solidFill>
                <a:srgbClr val="002060"/>
              </a:solidFill>
              <a:latin typeface="Arial" panose="020B0604020202020204" pitchFamily="34" charset="0"/>
              <a:cs typeface="Arial" panose="020B0604020202020204" pitchFamily="34" charset="0"/>
            </a:endParaRPr>
          </a:p>
        </p:txBody>
      </p:sp>
      <p:sp>
        <p:nvSpPr>
          <p:cNvPr id="3" name="object 3"/>
          <p:cNvSpPr txBox="1"/>
          <p:nvPr/>
        </p:nvSpPr>
        <p:spPr>
          <a:xfrm>
            <a:off x="851339" y="1269122"/>
            <a:ext cx="10761911" cy="3993273"/>
          </a:xfrm>
          <a:prstGeom prst="rect">
            <a:avLst/>
          </a:prstGeom>
        </p:spPr>
        <p:txBody>
          <a:bodyPr vert="horz" wrap="square" lIns="0" tIns="12700" rIns="0" bIns="0" rtlCol="0">
            <a:spAutoFit/>
          </a:bodyPr>
          <a:lstStyle/>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Most DTAAs do not prescribe residential status (exception e g India UAE, India Hong Kong DTAAs)</a:t>
            </a:r>
          </a:p>
          <a:p>
            <a:pPr marL="0" lvl="8">
              <a:lnSpc>
                <a:spcPts val="2091"/>
              </a:lnSpc>
              <a:spcBef>
                <a:spcPts val="600"/>
              </a:spcBef>
              <a:buClr>
                <a:srgbClr val="FF0000"/>
              </a:buClr>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A person can be a resident of two countries </a:t>
            </a:r>
            <a:r>
              <a:rPr lang="en-GB" sz="1600" spc="-5" dirty="0" err="1">
                <a:solidFill>
                  <a:srgbClr val="002776"/>
                </a:solidFill>
                <a:latin typeface="Arial" panose="020B0604020202020204" pitchFamily="34" charset="0"/>
                <a:cs typeface="Arial" panose="020B0604020202020204" pitchFamily="34" charset="0"/>
              </a:rPr>
              <a:t>i</a:t>
            </a:r>
            <a:r>
              <a:rPr lang="en-GB" sz="1600" spc="-5" dirty="0">
                <a:solidFill>
                  <a:srgbClr val="002776"/>
                </a:solidFill>
                <a:latin typeface="Arial" panose="020B0604020202020204" pitchFamily="34" charset="0"/>
                <a:cs typeface="Arial" panose="020B0604020202020204" pitchFamily="34" charset="0"/>
              </a:rPr>
              <a:t> e a dual resident (specially in the year of departure arrival)</a:t>
            </a:r>
          </a:p>
          <a:p>
            <a:pPr marL="631825" lvl="8" indent="-368300">
              <a:lnSpc>
                <a:spcPts val="2091"/>
              </a:lnSpc>
              <a:spcBef>
                <a:spcPts val="600"/>
              </a:spcBef>
              <a:buClr>
                <a:srgbClr val="FF0000"/>
              </a:buClr>
              <a:buSzPct val="102777"/>
              <a:buFont typeface="Arial" panose="020B0604020202020204" pitchFamily="34" charset="0"/>
              <a:buChar char="•"/>
              <a:tabLst>
                <a:tab pos="715963" algn="l"/>
              </a:tabLst>
            </a:pPr>
            <a:r>
              <a:rPr lang="en-GB" sz="1600" spc="-5" dirty="0">
                <a:solidFill>
                  <a:srgbClr val="002776"/>
                </a:solidFill>
                <a:latin typeface="Arial" panose="020B0604020202020204" pitchFamily="34" charset="0"/>
                <a:cs typeface="Arial" panose="020B0604020202020204" pitchFamily="34" charset="0"/>
              </a:rPr>
              <a:t>In such cases, a hierarchical tie breaker test is often prescribed</a:t>
            </a:r>
          </a:p>
          <a:p>
            <a:pPr marL="631825" lvl="8" indent="-368300">
              <a:lnSpc>
                <a:spcPts val="2091"/>
              </a:lnSpc>
              <a:spcBef>
                <a:spcPts val="600"/>
              </a:spcBef>
              <a:buClr>
                <a:srgbClr val="FF0000"/>
              </a:buClr>
              <a:buSzPct val="102777"/>
              <a:buFont typeface="Arial" panose="020B0604020202020204" pitchFamily="34" charset="0"/>
              <a:buChar char="•"/>
              <a:tabLst>
                <a:tab pos="715963" algn="l"/>
              </a:tabLst>
            </a:pPr>
            <a:r>
              <a:rPr lang="en-GB" sz="1600" spc="-5" dirty="0">
                <a:solidFill>
                  <a:srgbClr val="002776"/>
                </a:solidFill>
                <a:latin typeface="Arial" panose="020B0604020202020204" pitchFamily="34" charset="0"/>
                <a:cs typeface="Arial" panose="020B0604020202020204" pitchFamily="34" charset="0"/>
              </a:rPr>
              <a:t>Japan DTAA, no tie breaker, directly MAP</a:t>
            </a:r>
          </a:p>
          <a:p>
            <a:pPr marL="0" lvl="8">
              <a:lnSpc>
                <a:spcPts val="2091"/>
              </a:lnSpc>
              <a:spcBef>
                <a:spcPts val="600"/>
              </a:spcBef>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In absence of a DTAA, a person may be taxable in both countries</a:t>
            </a: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Unilateral relief may be granted</a:t>
            </a: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85750" lvl="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The relevant DTAA that is to be applied is based on where the employee is a resident and not where the employer is resident</a:t>
            </a:r>
            <a:endParaRPr sz="1600" spc="-5" dirty="0">
              <a:solidFill>
                <a:srgbClr val="002776"/>
              </a:solidFill>
              <a:latin typeface="Arial" panose="020B0604020202020204" pitchFamily="34" charset="0"/>
              <a:cs typeface="Arial" panose="020B0604020202020204" pitchFamily="34" charset="0"/>
            </a:endParaRPr>
          </a:p>
        </p:txBody>
      </p:sp>
      <p:sp>
        <p:nvSpPr>
          <p:cNvPr id="8" name="object 8"/>
          <p:cNvSpPr txBox="1"/>
          <p:nvPr/>
        </p:nvSpPr>
        <p:spPr>
          <a:xfrm>
            <a:off x="11691214" y="6593117"/>
            <a:ext cx="18986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12</a:t>
            </a:fld>
            <a:endParaRPr sz="800">
              <a:latin typeface="Arial MT"/>
              <a:cs typeface="Arial MT"/>
            </a:endParaRPr>
          </a:p>
        </p:txBody>
      </p:sp>
    </p:spTree>
    <p:extLst>
      <p:ext uri="{BB962C8B-B14F-4D97-AF65-F5344CB8AC3E}">
        <p14:creationId xmlns:p14="http://schemas.microsoft.com/office/powerpoint/2010/main" val="3751327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936330" y="1331490"/>
            <a:ext cx="10089021" cy="3590727"/>
          </a:xfrm>
          <a:prstGeom prst="rect">
            <a:avLst/>
          </a:prstGeom>
        </p:spPr>
        <p:txBody>
          <a:bodyPr vert="horz" wrap="square" lIns="0" tIns="12700" rIns="0" bIns="0" rtlCol="0">
            <a:spAutoFit/>
          </a:bodyPr>
          <a:lstStyle/>
          <a:p>
            <a:pPr marL="12700">
              <a:lnSpc>
                <a:spcPts val="2091"/>
              </a:lnSpc>
              <a:spcBef>
                <a:spcPts val="600"/>
              </a:spcBef>
              <a:buSzPct val="102777"/>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To resolve cases of Dual Residence the Tie breaker Rule that applies is generally as follows</a:t>
            </a:r>
          </a:p>
          <a:p>
            <a:pPr marL="12700">
              <a:lnSpc>
                <a:spcPts val="2091"/>
              </a:lnSpc>
              <a:spcBef>
                <a:spcPts val="600"/>
              </a:spcBef>
              <a:buSzPct val="102777"/>
              <a:tabLst>
                <a:tab pos="297783" algn="l"/>
                <a:tab pos="298419" algn="l"/>
              </a:tabLst>
            </a:pPr>
            <a:endParaRPr lang="en-GB" spc="-5" dirty="0">
              <a:solidFill>
                <a:srgbClr val="002776"/>
              </a:solidFill>
              <a:latin typeface="Arial" panose="020B0604020202020204" pitchFamily="34" charset="0"/>
              <a:cs typeface="Arial" panose="020B0604020202020204" pitchFamily="34" charset="0"/>
            </a:endParaRPr>
          </a:p>
          <a:p>
            <a:pPr marL="355563" indent="-342863">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In which country does the </a:t>
            </a:r>
            <a:r>
              <a:rPr lang="en-GB" spc="-5" dirty="0" err="1">
                <a:solidFill>
                  <a:srgbClr val="002776"/>
                </a:solidFill>
                <a:latin typeface="Arial" panose="020B0604020202020204" pitchFamily="34" charset="0"/>
                <a:cs typeface="Arial" panose="020B0604020202020204" pitchFamily="34" charset="0"/>
              </a:rPr>
              <a:t>assessee</a:t>
            </a:r>
            <a:r>
              <a:rPr lang="en-GB" spc="-5" dirty="0">
                <a:solidFill>
                  <a:srgbClr val="002776"/>
                </a:solidFill>
                <a:latin typeface="Arial" panose="020B0604020202020204" pitchFamily="34" charset="0"/>
                <a:cs typeface="Arial" panose="020B0604020202020204" pitchFamily="34" charset="0"/>
              </a:rPr>
              <a:t> have a PERMANENT HOME?</a:t>
            </a:r>
          </a:p>
          <a:p>
            <a:pPr marL="355563" indent="-342863">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In which country are his / her personal and economic RELATIONS (Centre of Vital interests) closer?</a:t>
            </a:r>
          </a:p>
          <a:p>
            <a:pPr marL="355563" indent="-342863">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In which country is the assessee has an HABITUAL ABODE?</a:t>
            </a:r>
          </a:p>
          <a:p>
            <a:pPr marL="355563" indent="-342863">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NATIONALITY of the </a:t>
            </a:r>
            <a:r>
              <a:rPr lang="en-GB" spc="-5" dirty="0" err="1">
                <a:solidFill>
                  <a:srgbClr val="002776"/>
                </a:solidFill>
                <a:latin typeface="Arial" panose="020B0604020202020204" pitchFamily="34" charset="0"/>
                <a:cs typeface="Arial" panose="020B0604020202020204" pitchFamily="34" charset="0"/>
              </a:rPr>
              <a:t>assessee</a:t>
            </a:r>
            <a:r>
              <a:rPr lang="en-GB" spc="-5" dirty="0">
                <a:solidFill>
                  <a:srgbClr val="002776"/>
                </a:solidFill>
                <a:latin typeface="Arial" panose="020B0604020202020204" pitchFamily="34" charset="0"/>
                <a:cs typeface="Arial" panose="020B0604020202020204" pitchFamily="34" charset="0"/>
              </a:rPr>
              <a:t>?</a:t>
            </a:r>
          </a:p>
          <a:p>
            <a:pPr marL="355563" indent="-342863">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pc="-5" dirty="0">
                <a:solidFill>
                  <a:srgbClr val="002776"/>
                </a:solidFill>
                <a:latin typeface="Arial" panose="020B0604020202020204" pitchFamily="34" charset="0"/>
                <a:cs typeface="Arial" panose="020B0604020202020204" pitchFamily="34" charset="0"/>
              </a:rPr>
              <a:t>What has been determined by the COMPETENT AUTHORITIES of both countries in mutual agreement?</a:t>
            </a:r>
          </a:p>
          <a:p>
            <a:pPr marL="355563" indent="-342863">
              <a:lnSpc>
                <a:spcPts val="2091"/>
              </a:lnSpc>
              <a:spcBef>
                <a:spcPts val="600"/>
              </a:spcBef>
              <a:buSzPct val="102777"/>
              <a:buAutoNum type="alphaLcParenBoth"/>
              <a:tabLst>
                <a:tab pos="297783" algn="l"/>
                <a:tab pos="298419" algn="l"/>
              </a:tabLst>
            </a:pPr>
            <a:endParaRPr lang="en-GB" b="1" spc="-5" dirty="0">
              <a:solidFill>
                <a:srgbClr val="002776"/>
              </a:solidFill>
              <a:latin typeface="Arial" panose="020B0604020202020204" pitchFamily="34" charset="0"/>
              <a:cs typeface="Arial" panose="020B0604020202020204" pitchFamily="34" charset="0"/>
            </a:endParaRPr>
          </a:p>
          <a:p>
            <a:pPr marL="12700">
              <a:lnSpc>
                <a:spcPts val="2091"/>
              </a:lnSpc>
              <a:spcBef>
                <a:spcPts val="600"/>
              </a:spcBef>
              <a:buSzPct val="102777"/>
              <a:tabLst>
                <a:tab pos="297783" algn="l"/>
                <a:tab pos="298419" algn="l"/>
              </a:tabLst>
            </a:pPr>
            <a:r>
              <a:rPr lang="en-GB" b="1" i="1" spc="-5" dirty="0">
                <a:solidFill>
                  <a:srgbClr val="002776"/>
                </a:solidFill>
                <a:latin typeface="Arial" panose="020B0604020202020204" pitchFamily="34" charset="0"/>
                <a:cs typeface="Arial" panose="020B0604020202020204" pitchFamily="34" charset="0"/>
              </a:rPr>
              <a:t>These tests are to be applied sequentially</a:t>
            </a:r>
            <a:endParaRPr b="1" i="1" spc="-5" dirty="0">
              <a:solidFill>
                <a:srgbClr val="002776"/>
              </a:solidFill>
              <a:latin typeface="Arial" panose="020B0604020202020204" pitchFamily="34" charset="0"/>
              <a:cs typeface="Arial" panose="020B0604020202020204" pitchFamily="34" charset="0"/>
            </a:endParaRPr>
          </a:p>
        </p:txBody>
      </p:sp>
      <p:sp>
        <p:nvSpPr>
          <p:cNvPr id="8" name="object 8"/>
          <p:cNvSpPr txBox="1"/>
          <p:nvPr/>
        </p:nvSpPr>
        <p:spPr>
          <a:xfrm>
            <a:off x="9084657" y="6731683"/>
            <a:ext cx="208716"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panose="020B0604020202020204" pitchFamily="34" charset="0"/>
                <a:cs typeface="Arial" panose="020B0604020202020204" pitchFamily="34" charset="0"/>
              </a:rPr>
              <a:pPr marL="38096">
                <a:spcBef>
                  <a:spcPts val="25"/>
                </a:spcBef>
              </a:pPr>
              <a:t>13</a:t>
            </a:fld>
            <a:endParaRPr sz="800">
              <a:latin typeface="Arial" panose="020B0604020202020204" pitchFamily="34" charset="0"/>
              <a:cs typeface="Arial" panose="020B0604020202020204" pitchFamily="34" charset="0"/>
            </a:endParaRPr>
          </a:p>
        </p:txBody>
      </p:sp>
      <p:sp>
        <p:nvSpPr>
          <p:cNvPr id="4" name="TextBox 3"/>
          <p:cNvSpPr txBox="1"/>
          <p:nvPr/>
        </p:nvSpPr>
        <p:spPr>
          <a:xfrm>
            <a:off x="892697" y="5408243"/>
            <a:ext cx="9005284" cy="338554"/>
          </a:xfrm>
          <a:prstGeom prst="rect">
            <a:avLst/>
          </a:prstGeom>
          <a:solidFill>
            <a:srgbClr val="002060"/>
          </a:solidFill>
        </p:spPr>
        <p:txBody>
          <a:bodyPr wrap="square" rtlCol="0">
            <a:spAutoFit/>
          </a:bodyPr>
          <a:lstStyle/>
          <a:p>
            <a:pPr algn="ctr"/>
            <a:r>
              <a:rPr lang="en-GB" sz="1600" b="1" dirty="0">
                <a:solidFill>
                  <a:schemeClr val="bg1"/>
                </a:solidFill>
                <a:latin typeface="Arial" panose="020B0604020202020204" pitchFamily="34" charset="0"/>
                <a:cs typeface="Arial" panose="020B0604020202020204" pitchFamily="34" charset="0"/>
              </a:rPr>
              <a:t>Residence is considered in the country where the tie breaks </a:t>
            </a:r>
            <a:endParaRPr lang="en-IN" sz="1600" dirty="0">
              <a:solidFill>
                <a:schemeClr val="bg1"/>
              </a:solidFill>
              <a:latin typeface="Arial" panose="020B0604020202020204" pitchFamily="34" charset="0"/>
              <a:cs typeface="Arial" panose="020B0604020202020204" pitchFamily="34" charset="0"/>
            </a:endParaRPr>
          </a:p>
        </p:txBody>
      </p:sp>
      <p:sp>
        <p:nvSpPr>
          <p:cNvPr id="7" name="object 2"/>
          <p:cNvSpPr txBox="1">
            <a:spLocks noGrp="1"/>
          </p:cNvSpPr>
          <p:nvPr>
            <p:ph type="title"/>
          </p:nvPr>
        </p:nvSpPr>
        <p:spPr>
          <a:xfrm>
            <a:off x="936330" y="507667"/>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TIE BREAKER RULE</a:t>
            </a:r>
            <a:endParaRPr sz="2800" b="1" spc="-5"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975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860306" y="1037605"/>
            <a:ext cx="10722093" cy="5455211"/>
          </a:xfrm>
          <a:prstGeom prst="rect">
            <a:avLst/>
          </a:prstGeom>
        </p:spPr>
        <p:txBody>
          <a:bodyPr vert="horz" wrap="square" lIns="0" tIns="12700" rIns="0" bIns="0" rtlCol="0">
            <a:spAutoFit/>
          </a:bodyPr>
          <a:lstStyle/>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Y derived income from salary and income from other sources. He was working in USA from 1-4-2019 to 1-7-2019 and he claimed exemption as per article 16(1) of DTAA between India and US. He was a tax resident of US as per US Local laws. The period of </a:t>
            </a:r>
            <a:r>
              <a:rPr lang="en-GB" sz="1600" spc="-5" dirty="0" err="1">
                <a:solidFill>
                  <a:srgbClr val="002776"/>
                </a:solidFill>
                <a:latin typeface="Arial" panose="020B0604020202020204" pitchFamily="34" charset="0"/>
                <a:cs typeface="Arial" panose="020B0604020202020204" pitchFamily="34" charset="0"/>
              </a:rPr>
              <a:t>assessee's</a:t>
            </a:r>
            <a:r>
              <a:rPr lang="en-GB" sz="1600" spc="-5" dirty="0">
                <a:solidFill>
                  <a:srgbClr val="002776"/>
                </a:solidFill>
                <a:latin typeface="Arial" panose="020B0604020202020204" pitchFamily="34" charset="0"/>
                <a:cs typeface="Arial" panose="020B0604020202020204" pitchFamily="34" charset="0"/>
              </a:rPr>
              <a:t> stay in India was more than 183 days, whether his entire global income was to be taxed in India or not?</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As per Article 16(1) [</a:t>
            </a:r>
            <a:r>
              <a:rPr lang="en-GB" sz="1600" b="1" spc="-5" dirty="0">
                <a:solidFill>
                  <a:srgbClr val="002776"/>
                </a:solidFill>
                <a:latin typeface="Arial" panose="020B0604020202020204" pitchFamily="34" charset="0"/>
                <a:cs typeface="Arial" panose="020B0604020202020204" pitchFamily="34" charset="0"/>
              </a:rPr>
              <a:t>Dependent Personal Services] </a:t>
            </a:r>
            <a:r>
              <a:rPr lang="en-GB" sz="1600" spc="-5" dirty="0">
                <a:solidFill>
                  <a:srgbClr val="002776"/>
                </a:solidFill>
                <a:latin typeface="Arial" panose="020B0604020202020204" pitchFamily="34" charset="0"/>
                <a:cs typeface="Arial" panose="020B0604020202020204" pitchFamily="34" charset="0"/>
              </a:rPr>
              <a:t>of DTAA between India and US, remuneration derived by a resident of a Contracting State in respect of an employment shall be taxable only in that State unless the employment is exercised in the other Contracting State. </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The period of </a:t>
            </a:r>
            <a:r>
              <a:rPr lang="en-GB" sz="1600" spc="-5" dirty="0" err="1">
                <a:solidFill>
                  <a:srgbClr val="002776"/>
                </a:solidFill>
                <a:latin typeface="Arial" panose="020B0604020202020204" pitchFamily="34" charset="0"/>
                <a:cs typeface="Arial" panose="020B0604020202020204" pitchFamily="34" charset="0"/>
              </a:rPr>
              <a:t>assessee's</a:t>
            </a:r>
            <a:r>
              <a:rPr lang="en-GB" sz="1600" spc="-5" dirty="0">
                <a:solidFill>
                  <a:srgbClr val="002776"/>
                </a:solidFill>
                <a:latin typeface="Arial" panose="020B0604020202020204" pitchFamily="34" charset="0"/>
                <a:cs typeface="Arial" panose="020B0604020202020204" pitchFamily="34" charset="0"/>
              </a:rPr>
              <a:t> stay in India reveals that the assessee is a "Resident and Ordinarily Resident" individual for the assessment year (AY) 2020-21.</a:t>
            </a:r>
          </a:p>
          <a:p>
            <a:pPr marL="355600" indent="-34290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b="1" i="1" spc="-5" dirty="0">
              <a:solidFill>
                <a:srgbClr val="002776"/>
              </a:solidFill>
              <a:latin typeface="Arial" panose="020B0604020202020204" pitchFamily="34" charset="0"/>
              <a:cs typeface="Arial" panose="020B0604020202020204" pitchFamily="34" charset="0"/>
            </a:endParaRPr>
          </a:p>
          <a:p>
            <a:pPr marL="355600">
              <a:lnSpc>
                <a:spcPts val="2091"/>
              </a:lnSpc>
              <a:spcBef>
                <a:spcPts val="600"/>
              </a:spcBef>
              <a:buSzPct val="102777"/>
              <a:tabLst>
                <a:tab pos="297783" algn="l"/>
                <a:tab pos="298419" algn="l"/>
              </a:tabLst>
            </a:pPr>
            <a:r>
              <a:rPr lang="en-GB" sz="1600" b="1" i="1" spc="-5" dirty="0">
                <a:solidFill>
                  <a:srgbClr val="002776"/>
                </a:solidFill>
                <a:latin typeface="Arial" panose="020B0604020202020204" pitchFamily="34" charset="0"/>
                <a:cs typeface="Arial" panose="020B0604020202020204" pitchFamily="34" charset="0"/>
              </a:rPr>
              <a:t>As the assessee may be considered liable to tax both in India and US as per the tax laws in each jurisdiction, is determination of the residential status as per the India - USA Double Taxation Avoidance Agreement (Treaty) has to be done based on the tie breaker analysis as contained in Article 4(2) of the Treaty?</a:t>
            </a:r>
          </a:p>
          <a:p>
            <a:pPr marL="355600">
              <a:lnSpc>
                <a:spcPts val="2091"/>
              </a:lnSpc>
              <a:spcBef>
                <a:spcPts val="600"/>
              </a:spcBef>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355600">
              <a:lnSpc>
                <a:spcPts val="2091"/>
              </a:lnSpc>
              <a:spcBef>
                <a:spcPts val="600"/>
              </a:spcBef>
              <a:buSzPct val="102777"/>
              <a:tabLst>
                <a:tab pos="297783" algn="l"/>
                <a:tab pos="298419" algn="l"/>
              </a:tabLst>
            </a:pPr>
            <a:r>
              <a:rPr lang="en-GB" sz="1600" b="1" spc="-5" dirty="0">
                <a:solidFill>
                  <a:srgbClr val="002776"/>
                </a:solidFill>
                <a:latin typeface="Arial" panose="020B0604020202020204" pitchFamily="34" charset="0"/>
                <a:cs typeface="Arial" panose="020B0604020202020204" pitchFamily="34" charset="0"/>
              </a:rPr>
              <a:t>Answer : Yes</a:t>
            </a:r>
            <a:endParaRPr sz="1600" b="1" spc="-5" dirty="0">
              <a:solidFill>
                <a:srgbClr val="002776"/>
              </a:solidFill>
              <a:latin typeface="Arial" panose="020B0604020202020204" pitchFamily="34" charset="0"/>
              <a:cs typeface="Arial" panose="020B0604020202020204" pitchFamily="34" charset="0"/>
            </a:endParaRPr>
          </a:p>
        </p:txBody>
      </p:sp>
      <p:sp>
        <p:nvSpPr>
          <p:cNvPr id="6" name="object 2"/>
          <p:cNvSpPr txBox="1">
            <a:spLocks noGrp="1"/>
          </p:cNvSpPr>
          <p:nvPr>
            <p:ph type="title"/>
          </p:nvPr>
        </p:nvSpPr>
        <p:spPr>
          <a:xfrm>
            <a:off x="860307" y="448332"/>
            <a:ext cx="1034717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CASE STUDY</a:t>
            </a:r>
            <a:endParaRPr sz="2800" b="1" spc="-5"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9652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arn(inVertical)">
                                      <p:cBhvr>
                                        <p:cTn id="17" dur="500"/>
                                        <p:tgtEl>
                                          <p:spTgt spid="3">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barn(inVertical)">
                                      <p:cBhvr>
                                        <p:cTn id="2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p:cNvSpPr txBox="1">
            <a:spLocks noGrp="1"/>
          </p:cNvSpPr>
          <p:nvPr>
            <p:ph type="title"/>
          </p:nvPr>
        </p:nvSpPr>
        <p:spPr>
          <a:xfrm>
            <a:off x="933879" y="532421"/>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SCOPE OF INCOME</a:t>
            </a:r>
            <a:endParaRPr sz="2800" b="1" spc="-5" dirty="0">
              <a:solidFill>
                <a:srgbClr val="002060"/>
              </a:solidFill>
              <a:latin typeface="Arial" panose="020B0604020202020204" pitchFamily="34" charset="0"/>
              <a:cs typeface="Arial" panose="020B0604020202020204" pitchFamily="34" charset="0"/>
            </a:endParaRPr>
          </a:p>
        </p:txBody>
      </p:sp>
      <p:sp>
        <p:nvSpPr>
          <p:cNvPr id="4" name="object 3"/>
          <p:cNvSpPr txBox="1">
            <a:spLocks noGrp="1"/>
          </p:cNvSpPr>
          <p:nvPr>
            <p:ph sz="quarter" idx="13"/>
          </p:nvPr>
        </p:nvSpPr>
        <p:spPr>
          <a:xfrm>
            <a:off x="1125836" y="1287519"/>
            <a:ext cx="8458200" cy="268022"/>
          </a:xfrm>
          <a:prstGeom prst="rect">
            <a:avLst/>
          </a:prstGeom>
        </p:spPr>
        <p:txBody>
          <a:bodyPr vert="horz" wrap="square" lIns="0" tIns="83820" rIns="0" bIns="0" rtlCol="0">
            <a:spAutoFit/>
          </a:bodyPr>
          <a:lstStyle/>
          <a:p>
            <a:pPr marL="12698" marR="28570" indent="0">
              <a:lnSpc>
                <a:spcPct val="73900"/>
              </a:lnSpc>
              <a:spcBef>
                <a:spcPts val="660"/>
              </a:spcBef>
              <a:buSzPct val="102777"/>
              <a:buNone/>
              <a:tabLst>
                <a:tab pos="297783" algn="l"/>
                <a:tab pos="298419" algn="l"/>
              </a:tabLst>
            </a:pPr>
            <a:r>
              <a:rPr lang="en-GB" sz="1600" spc="-5" dirty="0">
                <a:solidFill>
                  <a:srgbClr val="002776"/>
                </a:solidFill>
                <a:latin typeface="Arial" pitchFamily="34" charset="0"/>
                <a:cs typeface="Arial" pitchFamily="34" charset="0"/>
              </a:rPr>
              <a:t>Section 5 of the Act has been explained in table format given below</a:t>
            </a:r>
            <a:endParaRPr sz="1600" dirty="0">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616408280"/>
              </p:ext>
            </p:extLst>
          </p:nvPr>
        </p:nvGraphicFramePr>
        <p:xfrm>
          <a:off x="998836" y="1973319"/>
          <a:ext cx="8610600" cy="3672840"/>
        </p:xfrm>
        <a:graphic>
          <a:graphicData uri="http://schemas.openxmlformats.org/drawingml/2006/table">
            <a:tbl>
              <a:tblPr firstRow="1" bandRow="1">
                <a:tableStyleId>{5C22544A-7EE6-4342-B048-85BDC9FD1C3A}</a:tableStyleId>
              </a:tblPr>
              <a:tblGrid>
                <a:gridCol w="5486400">
                  <a:extLst>
                    <a:ext uri="{9D8B030D-6E8A-4147-A177-3AD203B41FA5}">
                      <a16:colId xmlns:a16="http://schemas.microsoft.com/office/drawing/2014/main" val="20000"/>
                    </a:ext>
                  </a:extLst>
                </a:gridCol>
                <a:gridCol w="10668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914400">
                  <a:extLst>
                    <a:ext uri="{9D8B030D-6E8A-4147-A177-3AD203B41FA5}">
                      <a16:colId xmlns:a16="http://schemas.microsoft.com/office/drawing/2014/main" val="20003"/>
                    </a:ext>
                  </a:extLst>
                </a:gridCol>
              </a:tblGrid>
              <a:tr h="370840">
                <a:tc rowSpan="2">
                  <a:txBody>
                    <a:bodyPr/>
                    <a:lstStyle/>
                    <a:p>
                      <a:endParaRPr lang="en-IN" sz="1600" b="1" i="0" u="none" strike="noStrike" kern="1200" baseline="0" dirty="0">
                        <a:solidFill>
                          <a:srgbClr val="002060"/>
                        </a:solidFill>
                        <a:latin typeface="Arial" panose="020B0604020202020204" pitchFamily="34" charset="0"/>
                        <a:ea typeface="+mn-ea"/>
                        <a:cs typeface="Arial" panose="020B0604020202020204" pitchFamily="34" charset="0"/>
                      </a:endParaRPr>
                    </a:p>
                    <a:p>
                      <a:pPr algn="ct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Nature of income </a:t>
                      </a:r>
                      <a:r>
                        <a:rPr lang="en-IN" sz="1600" b="0"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gridSpan="3">
                  <a:txBody>
                    <a:bodyPr/>
                    <a:lstStyle/>
                    <a:p>
                      <a:pPr algn="ct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Taxability in case of </a:t>
                      </a:r>
                      <a:endParaRPr lang="en-IN" sz="1600" b="0" i="0" u="none" strike="noStrike" kern="1200" baseline="0" dirty="0">
                        <a:solidFill>
                          <a:srgbClr val="002060"/>
                        </a:solidFill>
                        <a:latin typeface="Arial" panose="020B0604020202020204" pitchFamily="34" charset="0"/>
                        <a:ea typeface="+mn-ea"/>
                        <a:cs typeface="Arial" panose="020B0604020202020204" pitchFamily="34" charset="0"/>
                      </a:endParaRPr>
                    </a:p>
                  </a:txBody>
                  <a:tcPr/>
                </a:tc>
                <a:tc hMerge="1">
                  <a:txBody>
                    <a:bodyPr/>
                    <a:lstStyle/>
                    <a:p>
                      <a:pPr marL="0" marR="0" indent="0" algn="l" defTabSz="914303" rtl="0" eaLnBrk="1" fontAlgn="auto" latinLnBrk="0" hangingPunct="1">
                        <a:lnSpc>
                          <a:spcPct val="100000"/>
                        </a:lnSpc>
                        <a:spcBef>
                          <a:spcPts val="0"/>
                        </a:spcBef>
                        <a:spcAft>
                          <a:spcPts val="0"/>
                        </a:spcAft>
                        <a:buClrTx/>
                        <a:buSzTx/>
                        <a:buFontTx/>
                        <a:buNone/>
                        <a:tabLst/>
                        <a:defRPr/>
                      </a:pPr>
                      <a:endParaRPr lang="en-IN" sz="1798" b="0" i="0" u="none" strike="noStrike" kern="1200" baseline="0" dirty="0">
                        <a:solidFill>
                          <a:schemeClr val="lt1"/>
                        </a:solidFill>
                        <a:latin typeface="+mn-lt"/>
                        <a:ea typeface="+mn-ea"/>
                        <a:cs typeface="+mn-cs"/>
                      </a:endParaRPr>
                    </a:p>
                  </a:txBody>
                  <a:tcPr/>
                </a:tc>
                <a:tc hMerge="1">
                  <a:txBody>
                    <a:bodyPr/>
                    <a:lstStyle/>
                    <a:p>
                      <a:pPr marL="0" marR="0" indent="0" algn="l" defTabSz="914303" rtl="0" eaLnBrk="1" fontAlgn="auto" latinLnBrk="0" hangingPunct="1">
                        <a:lnSpc>
                          <a:spcPct val="100000"/>
                        </a:lnSpc>
                        <a:spcBef>
                          <a:spcPts val="0"/>
                        </a:spcBef>
                        <a:spcAft>
                          <a:spcPts val="0"/>
                        </a:spcAft>
                        <a:buClrTx/>
                        <a:buSzTx/>
                        <a:buFontTx/>
                        <a:buNone/>
                        <a:tabLst/>
                        <a:defRPr/>
                      </a:pPr>
                      <a:endParaRPr lang="en-IN" sz="1798" b="0" i="0" u="none" strike="noStrike" kern="1200" baseline="0" dirty="0">
                        <a:solidFill>
                          <a:schemeClr val="lt1"/>
                        </a:solidFill>
                        <a:latin typeface="+mn-lt"/>
                        <a:ea typeface="+mn-ea"/>
                        <a:cs typeface="+mn-cs"/>
                      </a:endParaRPr>
                    </a:p>
                  </a:txBody>
                  <a:tcPr/>
                </a:tc>
                <a:extLst>
                  <a:ext uri="{0D108BD9-81ED-4DB2-BD59-A6C34878D82A}">
                    <a16:rowId xmlns:a16="http://schemas.microsoft.com/office/drawing/2014/main" val="10000"/>
                  </a:ext>
                </a:extLst>
              </a:tr>
              <a:tr h="370840">
                <a:tc vMerge="1">
                  <a:txBody>
                    <a:bodyPr/>
                    <a:lstStyle/>
                    <a:p>
                      <a:endParaRPr lang="en-IN" dirty="0"/>
                    </a:p>
                  </a:txBody>
                  <a:tcPr/>
                </a:tc>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ROR </a:t>
                      </a:r>
                      <a:r>
                        <a:rPr lang="en-IN" sz="1600" b="0"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RBNOR </a:t>
                      </a:r>
                      <a:r>
                        <a:rPr lang="en-IN" sz="1600" b="0"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NR </a:t>
                      </a:r>
                      <a:r>
                        <a:rPr lang="en-IN" sz="1600" b="0"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extLst>
                  <a:ext uri="{0D108BD9-81ED-4DB2-BD59-A6C34878D82A}">
                    <a16:rowId xmlns:a16="http://schemas.microsoft.com/office/drawing/2014/main" val="10001"/>
                  </a:ext>
                </a:extLst>
              </a:tr>
              <a:tr h="370840">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GB" sz="1600" kern="1200" spc="-5" dirty="0">
                          <a:solidFill>
                            <a:srgbClr val="002776"/>
                          </a:solidFill>
                          <a:latin typeface="Arial" panose="020B0604020202020204" pitchFamily="34" charset="0"/>
                          <a:ea typeface="+mn-ea"/>
                          <a:cs typeface="Arial" panose="020B0604020202020204" pitchFamily="34" charset="0"/>
                        </a:rPr>
                        <a:t>Income received or deemed to be received in India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extLst>
                  <a:ext uri="{0D108BD9-81ED-4DB2-BD59-A6C34878D82A}">
                    <a16:rowId xmlns:a16="http://schemas.microsoft.com/office/drawing/2014/main" val="10002"/>
                  </a:ext>
                </a:extLst>
              </a:tr>
              <a:tr h="370840">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GB" sz="1600" kern="1200" spc="-5" dirty="0">
                          <a:solidFill>
                            <a:srgbClr val="002776"/>
                          </a:solidFill>
                          <a:latin typeface="Arial" panose="020B0604020202020204" pitchFamily="34" charset="0"/>
                          <a:ea typeface="+mn-ea"/>
                          <a:cs typeface="Arial" panose="020B0604020202020204" pitchFamily="34" charset="0"/>
                        </a:rPr>
                        <a:t>Income accruing or deemed to be accrued in India</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a:t>
                      </a:r>
                    </a:p>
                  </a:txBody>
                  <a:tcPr/>
                </a:tc>
                <a:extLst>
                  <a:ext uri="{0D108BD9-81ED-4DB2-BD59-A6C34878D82A}">
                    <a16:rowId xmlns:a16="http://schemas.microsoft.com/office/drawing/2014/main" val="10003"/>
                  </a:ext>
                </a:extLst>
              </a:tr>
              <a:tr h="370840">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GB" sz="1600" kern="1200" spc="-5" dirty="0">
                          <a:solidFill>
                            <a:srgbClr val="002776"/>
                          </a:solidFill>
                          <a:latin typeface="Arial" panose="020B0604020202020204" pitchFamily="34" charset="0"/>
                          <a:ea typeface="+mn-ea"/>
                          <a:cs typeface="Arial" panose="020B0604020202020204" pitchFamily="34" charset="0"/>
                        </a:rPr>
                        <a:t>Income from a business controlled from India or from a profession set up in India but not received or accrued in India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endParaRPr lang="en-IN" sz="1600" b="1" i="0" u="none" strike="noStrike" kern="1200" baseline="0" dirty="0">
                        <a:solidFill>
                          <a:srgbClr val="002060"/>
                        </a:solidFill>
                        <a:latin typeface="Arial" panose="020B0604020202020204" pitchFamily="34" charset="0"/>
                        <a:ea typeface="+mn-ea"/>
                        <a:cs typeface="Arial" panose="020B0604020202020204" pitchFamily="34" charset="0"/>
                      </a:endParaRPr>
                    </a:p>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p>
                      <a:pPr algn="ctr"/>
                      <a:endParaRPr lang="en-IN" sz="1600" kern="1200" spc="-5" dirty="0">
                        <a:solidFill>
                          <a:srgbClr val="002060"/>
                        </a:solidFill>
                        <a:latin typeface="Arial" panose="020B0604020202020204" pitchFamily="34" charset="0"/>
                        <a:ea typeface="+mn-ea"/>
                        <a:cs typeface="Arial" panose="020B0604020202020204" pitchFamily="34" charset="0"/>
                      </a:endParaRP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endParaRPr lang="en-IN" sz="1600" b="1" i="0" u="none" strike="noStrike" kern="1200" baseline="0" dirty="0">
                        <a:solidFill>
                          <a:srgbClr val="002060"/>
                        </a:solidFill>
                        <a:latin typeface="Arial" panose="020B0604020202020204" pitchFamily="34" charset="0"/>
                        <a:ea typeface="+mn-ea"/>
                        <a:cs typeface="Arial" panose="020B0604020202020204" pitchFamily="34" charset="0"/>
                      </a:endParaRPr>
                    </a:p>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p>
                      <a:pPr algn="ctr"/>
                      <a:endParaRPr lang="en-IN" sz="1600" kern="1200" spc="-5" dirty="0">
                        <a:solidFill>
                          <a:srgbClr val="002060"/>
                        </a:solidFill>
                        <a:latin typeface="Arial" panose="020B0604020202020204" pitchFamily="34" charset="0"/>
                        <a:ea typeface="+mn-ea"/>
                        <a:cs typeface="Arial" panose="020B0604020202020204" pitchFamily="34" charset="0"/>
                      </a:endParaRP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endParaRPr lang="en-IN" sz="1600" b="0" i="0" u="none" strike="noStrike" kern="1200" baseline="0" dirty="0">
                        <a:solidFill>
                          <a:srgbClr val="FF0000"/>
                        </a:solidFill>
                        <a:latin typeface="Arial" panose="020B0604020202020204" pitchFamily="34" charset="0"/>
                        <a:ea typeface="+mn-ea"/>
                        <a:cs typeface="Arial" panose="020B0604020202020204" pitchFamily="34" charset="0"/>
                      </a:endParaRPr>
                    </a:p>
                    <a:p>
                      <a:pPr marL="0" marR="0" indent="0" algn="ctr" defTabSz="914303"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F0000"/>
                          </a:solidFill>
                          <a:latin typeface="Arial" panose="020B0604020202020204" pitchFamily="34" charset="0"/>
                          <a:ea typeface="+mn-ea"/>
                          <a:cs typeface="Arial" panose="020B0604020202020204" pitchFamily="34" charset="0"/>
                        </a:rPr>
                        <a:t>X	</a:t>
                      </a:r>
                    </a:p>
                  </a:txBody>
                  <a:tcPr/>
                </a:tc>
                <a:extLst>
                  <a:ext uri="{0D108BD9-81ED-4DB2-BD59-A6C34878D82A}">
                    <a16:rowId xmlns:a16="http://schemas.microsoft.com/office/drawing/2014/main" val="10004"/>
                  </a:ext>
                </a:extLst>
              </a:tr>
              <a:tr h="370840">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GB" sz="1600" b="0" i="0" u="none" strike="noStrike" kern="1200" baseline="0" dirty="0">
                          <a:solidFill>
                            <a:srgbClr val="002060"/>
                          </a:solidFill>
                          <a:latin typeface="Arial" panose="020B0604020202020204" pitchFamily="34" charset="0"/>
                          <a:ea typeface="+mn-ea"/>
                          <a:cs typeface="Arial" panose="020B0604020202020204" pitchFamily="34" charset="0"/>
                        </a:rPr>
                        <a:t>Income not received or not deemed to be received in India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F0000"/>
                          </a:solidFill>
                          <a:latin typeface="Arial" panose="020B0604020202020204" pitchFamily="34" charset="0"/>
                          <a:ea typeface="+mn-ea"/>
                          <a:cs typeface="Arial" panose="020B0604020202020204" pitchFamily="34" charset="0"/>
                        </a:rPr>
                        <a:t>     X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F0000"/>
                          </a:solidFill>
                          <a:latin typeface="Arial" panose="020B0604020202020204" pitchFamily="34" charset="0"/>
                          <a:ea typeface="+mn-ea"/>
                          <a:cs typeface="Arial" panose="020B0604020202020204" pitchFamily="34" charset="0"/>
                        </a:rPr>
                        <a:t>X</a:t>
                      </a:r>
                    </a:p>
                    <a:p>
                      <a:pPr algn="ctr"/>
                      <a:endParaRPr lang="en-IN" sz="1600"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370840">
                <a:tc>
                  <a:txBody>
                    <a:bodyPr/>
                    <a:lstStyle/>
                    <a:p>
                      <a:pPr marL="0" marR="0" indent="0" algn="l" defTabSz="914303" rtl="0" eaLnBrk="1" fontAlgn="auto" latinLnBrk="0" hangingPunct="1">
                        <a:lnSpc>
                          <a:spcPct val="100000"/>
                        </a:lnSpc>
                        <a:spcBef>
                          <a:spcPts val="0"/>
                        </a:spcBef>
                        <a:spcAft>
                          <a:spcPts val="0"/>
                        </a:spcAft>
                        <a:buClrTx/>
                        <a:buSzTx/>
                        <a:buFontTx/>
                        <a:buNone/>
                        <a:tabLst/>
                        <a:defRPr/>
                      </a:pPr>
                      <a:r>
                        <a:rPr lang="en-GB" sz="1600" b="0" i="0" u="none" strike="noStrike" kern="1200" baseline="0" dirty="0">
                          <a:solidFill>
                            <a:srgbClr val="002060"/>
                          </a:solidFill>
                          <a:latin typeface="Arial" panose="020B0604020202020204" pitchFamily="34" charset="0"/>
                          <a:ea typeface="+mn-ea"/>
                          <a:cs typeface="Arial" panose="020B0604020202020204" pitchFamily="34" charset="0"/>
                        </a:rPr>
                        <a:t>Income not accruing or not deemed to be accrued in India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1" i="0" u="none" strike="noStrike" kern="1200" baseline="0" dirty="0">
                          <a:solidFill>
                            <a:srgbClr val="002060"/>
                          </a:solidFill>
                          <a:latin typeface="Arial" panose="020B0604020202020204" pitchFamily="34" charset="0"/>
                          <a:ea typeface="+mn-ea"/>
                          <a:cs typeface="Arial" panose="020B0604020202020204" pitchFamily="34" charset="0"/>
                        </a:rPr>
                        <a:t>√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F0000"/>
                          </a:solidFill>
                          <a:latin typeface="Arial" panose="020B0604020202020204" pitchFamily="34" charset="0"/>
                          <a:ea typeface="+mn-ea"/>
                          <a:cs typeface="Arial" panose="020B0604020202020204" pitchFamily="34" charset="0"/>
                        </a:rPr>
                        <a:t>X </a:t>
                      </a:r>
                    </a:p>
                  </a:txBody>
                  <a:tcPr/>
                </a:tc>
                <a:tc>
                  <a:txBody>
                    <a:bodyPr/>
                    <a:lstStyle/>
                    <a:p>
                      <a:pPr marL="0" marR="0" indent="0" algn="ctr" defTabSz="914303" rtl="0" eaLnBrk="1" fontAlgn="auto" latinLnBrk="0" hangingPunct="1">
                        <a:lnSpc>
                          <a:spcPct val="100000"/>
                        </a:lnSpc>
                        <a:spcBef>
                          <a:spcPts val="0"/>
                        </a:spcBef>
                        <a:spcAft>
                          <a:spcPts val="0"/>
                        </a:spcAft>
                        <a:buClrTx/>
                        <a:buSzTx/>
                        <a:buFontTx/>
                        <a:buNone/>
                        <a:tabLst/>
                        <a:defRPr/>
                      </a:pPr>
                      <a:r>
                        <a:rPr lang="en-IN" sz="1600" b="0" i="0" u="none" strike="noStrike" kern="1200" baseline="0" dirty="0">
                          <a:solidFill>
                            <a:srgbClr val="FF0000"/>
                          </a:solidFill>
                          <a:latin typeface="Arial" panose="020B0604020202020204" pitchFamily="34" charset="0"/>
                          <a:ea typeface="+mn-ea"/>
                          <a:cs typeface="Arial" panose="020B0604020202020204" pitchFamily="34" charset="0"/>
                        </a:rPr>
                        <a:t>X </a:t>
                      </a:r>
                    </a:p>
                  </a:txBody>
                  <a:tcPr/>
                </a:tc>
                <a:extLst>
                  <a:ext uri="{0D108BD9-81ED-4DB2-BD59-A6C34878D82A}">
                    <a16:rowId xmlns:a16="http://schemas.microsoft.com/office/drawing/2014/main" val="10006"/>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
          <p:cNvSpPr txBox="1">
            <a:spLocks noGrp="1"/>
          </p:cNvSpPr>
          <p:nvPr>
            <p:ph type="title"/>
          </p:nvPr>
        </p:nvSpPr>
        <p:spPr>
          <a:xfrm>
            <a:off x="933877" y="511398"/>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CASE STUDY</a:t>
            </a:r>
            <a:endParaRPr sz="2800" b="1" spc="-5" dirty="0">
              <a:solidFill>
                <a:srgbClr val="002060"/>
              </a:solidFill>
              <a:latin typeface="Arial" panose="020B0604020202020204" pitchFamily="34" charset="0"/>
              <a:cs typeface="Arial" panose="020B0604020202020204" pitchFamily="34" charset="0"/>
            </a:endParaRPr>
          </a:p>
        </p:txBody>
      </p:sp>
      <p:sp>
        <p:nvSpPr>
          <p:cNvPr id="4" name="object 3"/>
          <p:cNvSpPr txBox="1">
            <a:spLocks noGrp="1"/>
          </p:cNvSpPr>
          <p:nvPr>
            <p:ph sz="quarter" idx="13"/>
          </p:nvPr>
        </p:nvSpPr>
        <p:spPr>
          <a:xfrm>
            <a:off x="933877" y="1397876"/>
            <a:ext cx="10573406" cy="3354765"/>
          </a:xfrm>
          <a:prstGeom prst="rect">
            <a:avLst/>
          </a:prstGeom>
        </p:spPr>
        <p:txBody>
          <a:bodyPr vert="horz" wrap="square" lIns="0" tIns="83820" rIns="0" bIns="0" rtlCol="0">
            <a:spAutoFit/>
          </a:bodyPr>
          <a:lstStyle/>
          <a:p>
            <a:pPr marL="355600" marR="5081" indent="-342900" algn="just" defTabSz="914267">
              <a:lnSpc>
                <a:spcPts val="1980"/>
              </a:lnSpc>
              <a:spcBef>
                <a:spcPts val="315"/>
              </a:spcBef>
              <a:buClr>
                <a:srgbClr val="FF3300"/>
              </a:buClr>
              <a:buSzPct val="80000"/>
              <a:buFont typeface="Arial" panose="020B0604020202020204" pitchFamily="34" charset="0"/>
              <a:buChar char="►"/>
              <a:tabLst>
                <a:tab pos="297783" algn="l"/>
                <a:tab pos="298419" algn="l"/>
              </a:tabLst>
            </a:pPr>
            <a:r>
              <a:rPr lang="en-GB" sz="1800" spc="-5" dirty="0" err="1">
                <a:solidFill>
                  <a:srgbClr val="002675"/>
                </a:solidFill>
                <a:latin typeface="Arial"/>
                <a:cs typeface="Arial"/>
              </a:rPr>
              <a:t>Mr.</a:t>
            </a:r>
            <a:r>
              <a:rPr lang="en-GB" sz="1800" spc="-5" dirty="0">
                <a:solidFill>
                  <a:srgbClr val="002675"/>
                </a:solidFill>
                <a:latin typeface="Arial"/>
                <a:cs typeface="Arial"/>
              </a:rPr>
              <a:t> Z, is an Indian resident and working with </a:t>
            </a:r>
            <a:r>
              <a:rPr lang="en-GB" sz="1800" spc="-5" dirty="0" err="1">
                <a:solidFill>
                  <a:srgbClr val="002675"/>
                </a:solidFill>
                <a:latin typeface="Arial"/>
                <a:cs typeface="Arial"/>
              </a:rPr>
              <a:t>Mr.</a:t>
            </a:r>
            <a:r>
              <a:rPr lang="en-GB" sz="1800" spc="-5" dirty="0">
                <a:solidFill>
                  <a:srgbClr val="002675"/>
                </a:solidFill>
                <a:latin typeface="Arial"/>
                <a:cs typeface="Arial"/>
              </a:rPr>
              <a:t> M, Singapore in the capacity as a Marine Engineer. </a:t>
            </a:r>
          </a:p>
          <a:p>
            <a:pPr marL="355600" marR="5081" indent="-342900" algn="just" defTabSz="914267">
              <a:lnSpc>
                <a:spcPts val="1980"/>
              </a:lnSpc>
              <a:spcBef>
                <a:spcPts val="315"/>
              </a:spcBef>
              <a:buClr>
                <a:srgbClr val="FF3300"/>
              </a:buClr>
              <a:buSzPct val="80000"/>
              <a:buFont typeface="Arial" panose="020B0604020202020204" pitchFamily="34" charset="0"/>
              <a:buChar char="►"/>
              <a:tabLst>
                <a:tab pos="297783" algn="l"/>
                <a:tab pos="298419" algn="l"/>
              </a:tabLst>
            </a:pPr>
            <a:r>
              <a:rPr lang="en-GB" sz="1800" spc="-5" dirty="0">
                <a:solidFill>
                  <a:srgbClr val="002675"/>
                </a:solidFill>
                <a:latin typeface="Arial"/>
                <a:cs typeface="Arial"/>
              </a:rPr>
              <a:t>He received </a:t>
            </a:r>
            <a:r>
              <a:rPr lang="en-GB" sz="1800" spc="-5" dirty="0" err="1">
                <a:solidFill>
                  <a:srgbClr val="002675"/>
                </a:solidFill>
                <a:latin typeface="Arial"/>
                <a:cs typeface="Arial"/>
              </a:rPr>
              <a:t>Rs</a:t>
            </a:r>
            <a:r>
              <a:rPr lang="en-GB" sz="1800" spc="-5" dirty="0">
                <a:solidFill>
                  <a:srgbClr val="002675"/>
                </a:solidFill>
                <a:latin typeface="Arial"/>
                <a:cs typeface="Arial"/>
              </a:rPr>
              <a:t>. 23.71 lakhs from outside India in foreign currency directly in his NRE Account in India. </a:t>
            </a:r>
          </a:p>
          <a:p>
            <a:pPr marL="355600" marR="5081" indent="-342900" algn="just" defTabSz="914267">
              <a:lnSpc>
                <a:spcPts val="1980"/>
              </a:lnSpc>
              <a:spcBef>
                <a:spcPts val="315"/>
              </a:spcBef>
              <a:buClr>
                <a:srgbClr val="FF3300"/>
              </a:buClr>
              <a:buSzPct val="80000"/>
              <a:buFont typeface="Arial" panose="020B0604020202020204" pitchFamily="34" charset="0"/>
              <a:buChar char="►"/>
              <a:tabLst>
                <a:tab pos="297783" algn="l"/>
                <a:tab pos="298419" algn="l"/>
              </a:tabLst>
            </a:pPr>
            <a:r>
              <a:rPr lang="en-GB" sz="1800" spc="-5" dirty="0">
                <a:solidFill>
                  <a:srgbClr val="002675"/>
                </a:solidFill>
                <a:latin typeface="Arial"/>
                <a:cs typeface="Arial"/>
              </a:rPr>
              <a:t>Assuming he is a NR for the relevant AY, whether his salary income which is received in NRE Account be taxable under section 5 ?</a:t>
            </a:r>
          </a:p>
          <a:p>
            <a:pPr marL="12700" marR="5081" indent="0" algn="just" defTabSz="914267">
              <a:lnSpc>
                <a:spcPts val="1980"/>
              </a:lnSpc>
              <a:spcBef>
                <a:spcPts val="0"/>
              </a:spcBef>
              <a:buSzPct val="102777"/>
              <a:buNone/>
              <a:tabLst>
                <a:tab pos="297783" algn="l"/>
                <a:tab pos="298419" algn="l"/>
              </a:tabLst>
            </a:pPr>
            <a:endParaRPr lang="en-GB" sz="1800" spc="-5" dirty="0">
              <a:solidFill>
                <a:srgbClr val="002675"/>
              </a:solidFill>
              <a:latin typeface="Arial"/>
              <a:cs typeface="Arial"/>
            </a:endParaRPr>
          </a:p>
          <a:p>
            <a:pPr marL="355600" marR="5081" indent="0" algn="just" defTabSz="914267">
              <a:lnSpc>
                <a:spcPts val="1980"/>
              </a:lnSpc>
              <a:spcBef>
                <a:spcPts val="315"/>
              </a:spcBef>
              <a:buSzPct val="102777"/>
              <a:buNone/>
              <a:tabLst>
                <a:tab pos="297783" algn="l"/>
                <a:tab pos="298419" algn="l"/>
              </a:tabLst>
            </a:pPr>
            <a:r>
              <a:rPr lang="en-GB" sz="1800" b="1" spc="-5" dirty="0">
                <a:solidFill>
                  <a:srgbClr val="002675"/>
                </a:solidFill>
                <a:latin typeface="Arial"/>
                <a:cs typeface="Arial"/>
              </a:rPr>
              <a:t>Answer : No</a:t>
            </a:r>
          </a:p>
          <a:p>
            <a:pPr marL="12700" marR="5081" indent="0" algn="just" defTabSz="914267">
              <a:lnSpc>
                <a:spcPts val="1980"/>
              </a:lnSpc>
              <a:spcBef>
                <a:spcPts val="315"/>
              </a:spcBef>
              <a:buSzPct val="102777"/>
              <a:buNone/>
              <a:tabLst>
                <a:tab pos="297783" algn="l"/>
                <a:tab pos="298419" algn="l"/>
              </a:tabLst>
            </a:pPr>
            <a:endParaRPr lang="en-GB" sz="1800" spc="-5" dirty="0">
              <a:solidFill>
                <a:srgbClr val="002675"/>
              </a:solidFill>
              <a:latin typeface="Arial"/>
              <a:cs typeface="Arial"/>
            </a:endParaRPr>
          </a:p>
          <a:p>
            <a:pPr marL="355600" marR="5081" indent="0" algn="just" defTabSz="914267">
              <a:lnSpc>
                <a:spcPts val="1980"/>
              </a:lnSpc>
              <a:spcBef>
                <a:spcPts val="315"/>
              </a:spcBef>
              <a:buSzPct val="102777"/>
              <a:buNone/>
              <a:tabLst>
                <a:tab pos="297783" algn="l"/>
                <a:tab pos="298419" algn="l"/>
              </a:tabLst>
            </a:pPr>
            <a:r>
              <a:rPr lang="en-GB" sz="1800" spc="-5" dirty="0">
                <a:solidFill>
                  <a:srgbClr val="002675"/>
                </a:solidFill>
                <a:latin typeface="Arial"/>
                <a:cs typeface="Arial"/>
              </a:rPr>
              <a:t>A perusal of the </a:t>
            </a:r>
            <a:r>
              <a:rPr lang="pt-BR" sz="1800" b="1" spc="-5" dirty="0">
                <a:solidFill>
                  <a:srgbClr val="002675"/>
                </a:solidFill>
                <a:latin typeface="Arial"/>
                <a:cs typeface="Arial"/>
              </a:rPr>
              <a:t>Circular No. 13/2017, dated 11-4-2017, Circular No. 17/2017, dated 26-4-2017 </a:t>
            </a:r>
            <a:r>
              <a:rPr lang="en-GB" sz="1800" spc="-5" dirty="0">
                <a:solidFill>
                  <a:srgbClr val="002675"/>
                </a:solidFill>
                <a:latin typeface="Arial"/>
                <a:cs typeface="Arial"/>
              </a:rPr>
              <a:t>shows that salary accrued to a non-resident seafarer for services rendered outside India on a foreign going ship (with Indian flag or foreign flag) </a:t>
            </a:r>
            <a:r>
              <a:rPr lang="en-GB" sz="1800" b="1" i="1" u="sng" spc="-5" dirty="0">
                <a:solidFill>
                  <a:srgbClr val="002675"/>
                </a:solidFill>
                <a:latin typeface="Arial"/>
                <a:cs typeface="Arial"/>
              </a:rPr>
              <a:t>shall not be </a:t>
            </a:r>
            <a:r>
              <a:rPr lang="en-GB" sz="1800" spc="-5" dirty="0">
                <a:solidFill>
                  <a:srgbClr val="002675"/>
                </a:solidFill>
                <a:latin typeface="Arial"/>
                <a:cs typeface="Arial"/>
              </a:rPr>
              <a:t>included in the total income merely because the said salary has been credited in the NRE account maintained with an Indian bank by the seafarer.</a:t>
            </a:r>
          </a:p>
        </p:txBody>
      </p:sp>
    </p:spTree>
    <p:extLst>
      <p:ext uri="{BB962C8B-B14F-4D97-AF65-F5344CB8AC3E}">
        <p14:creationId xmlns:p14="http://schemas.microsoft.com/office/powerpoint/2010/main" val="379904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animEffect transition="in" filter="fade">
                                      <p:cBhvr>
                                        <p:cTn id="7" dur="1000"/>
                                        <p:tgtEl>
                                          <p:spTgt spid="4">
                                            <p:txEl>
                                              <p:pRg st="4" end="4"/>
                                            </p:txEl>
                                          </p:spTgt>
                                        </p:tgtEl>
                                      </p:cBhvr>
                                    </p:animEffect>
                                    <p:anim calcmode="lin" valueType="num">
                                      <p:cBhvr>
                                        <p:cTn id="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6" end="6"/>
                                            </p:txEl>
                                          </p:spTgt>
                                        </p:tgtEl>
                                        <p:attrNameLst>
                                          <p:attrName>style.visibility</p:attrName>
                                        </p:attrNameLst>
                                      </p:cBhvr>
                                      <p:to>
                                        <p:strVal val="visible"/>
                                      </p:to>
                                    </p:set>
                                    <p:anim calcmode="lin" valueType="num">
                                      <p:cBhvr additive="base">
                                        <p:cTn id="14"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2"/>
          <p:cNvSpPr txBox="1">
            <a:spLocks noGrp="1"/>
          </p:cNvSpPr>
          <p:nvPr>
            <p:ph type="title"/>
          </p:nvPr>
        </p:nvSpPr>
        <p:spPr>
          <a:xfrm>
            <a:off x="891834" y="499891"/>
            <a:ext cx="8767172"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a:t>
            </a:r>
            <a:r>
              <a:rPr lang="en-GB" sz="2800" b="1" spc="-5" dirty="0">
                <a:solidFill>
                  <a:srgbClr val="002060"/>
                </a:solidFill>
                <a:latin typeface="Arial" panose="020B0604020202020204" pitchFamily="34" charset="0"/>
                <a:cs typeface="Arial" panose="020B0604020202020204" pitchFamily="34" charset="0"/>
              </a:rPr>
              <a:t>CASE STUDY</a:t>
            </a:r>
            <a:endParaRPr sz="2800" b="1" spc="-5" dirty="0">
              <a:solidFill>
                <a:srgbClr val="002060"/>
              </a:solidFill>
              <a:latin typeface="Arial" panose="020B0604020202020204" pitchFamily="34" charset="0"/>
              <a:cs typeface="Arial" panose="020B0604020202020204" pitchFamily="34" charset="0"/>
            </a:endParaRPr>
          </a:p>
        </p:txBody>
      </p:sp>
      <p:sp>
        <p:nvSpPr>
          <p:cNvPr id="4" name="object 3"/>
          <p:cNvSpPr txBox="1">
            <a:spLocks noGrp="1"/>
          </p:cNvSpPr>
          <p:nvPr>
            <p:ph sz="quarter" idx="13"/>
          </p:nvPr>
        </p:nvSpPr>
        <p:spPr>
          <a:xfrm>
            <a:off x="700252" y="1363074"/>
            <a:ext cx="10692962" cy="2157514"/>
          </a:xfrm>
          <a:prstGeom prst="rect">
            <a:avLst/>
          </a:prstGeom>
        </p:spPr>
        <p:txBody>
          <a:bodyPr vert="horz" wrap="square" lIns="0" tIns="83820" rIns="0" bIns="0" rtlCol="0">
            <a:spAutoFit/>
          </a:bodyPr>
          <a:lstStyle/>
          <a:p>
            <a:pPr marL="355600" marR="5081" indent="-342900" algn="just" defTabSz="914267">
              <a:lnSpc>
                <a:spcPts val="1980"/>
              </a:lnSpc>
              <a:spcBef>
                <a:spcPts val="315"/>
              </a:spcBef>
              <a:buClr>
                <a:srgbClr val="FF0000"/>
              </a:buClr>
              <a:buSzPct val="80000"/>
              <a:buFont typeface="Arial" panose="020B0604020202020204" pitchFamily="34" charset="0"/>
              <a:buChar char="►"/>
              <a:tabLst>
                <a:tab pos="297783" algn="l"/>
                <a:tab pos="298419" algn="l"/>
              </a:tabLst>
            </a:pPr>
            <a:r>
              <a:rPr lang="en-GB" sz="1800" u="sng" spc="-5" dirty="0" err="1">
                <a:solidFill>
                  <a:srgbClr val="002675"/>
                </a:solidFill>
                <a:latin typeface="Arial"/>
                <a:cs typeface="Arial"/>
              </a:rPr>
              <a:t>Mr.</a:t>
            </a:r>
            <a:r>
              <a:rPr lang="en-GB" sz="1800" u="sng" spc="-5" dirty="0">
                <a:solidFill>
                  <a:srgbClr val="002675"/>
                </a:solidFill>
                <a:latin typeface="Arial"/>
                <a:cs typeface="Arial"/>
              </a:rPr>
              <a:t> Q, a Non-Resident Indian and a citizen of USA, wants to acquire property in India out of his income in USA. He is not having any business activity in India. </a:t>
            </a:r>
          </a:p>
          <a:p>
            <a:pPr marL="355600" marR="5081"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z="1800" spc="-5" dirty="0">
                <a:solidFill>
                  <a:srgbClr val="002776"/>
                </a:solidFill>
                <a:latin typeface="Arial MT"/>
              </a:rPr>
              <a:t>He transfers money to his NRO account in India for acquiring the property</a:t>
            </a:r>
          </a:p>
          <a:p>
            <a:pPr marL="355600" marR="5081"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z="1800" spc="-5" dirty="0">
                <a:solidFill>
                  <a:srgbClr val="002776"/>
                </a:solidFill>
                <a:latin typeface="Arial MT"/>
              </a:rPr>
              <a:t>Whether income brought in India for investment will be taxable under the  provisions of Act ?</a:t>
            </a:r>
          </a:p>
          <a:p>
            <a:pPr marL="12700" marR="5081" indent="0" algn="just" defTabSz="914267">
              <a:lnSpc>
                <a:spcPts val="1980"/>
              </a:lnSpc>
              <a:spcBef>
                <a:spcPts val="315"/>
              </a:spcBef>
              <a:buSzPct val="102777"/>
              <a:buNone/>
              <a:tabLst>
                <a:tab pos="297783" algn="l"/>
                <a:tab pos="298419" algn="l"/>
              </a:tabLst>
            </a:pPr>
            <a:endParaRPr lang="en-GB" sz="1600" u="sng" spc="-5" dirty="0">
              <a:solidFill>
                <a:srgbClr val="002675"/>
              </a:solidFill>
              <a:latin typeface="Arial"/>
              <a:cs typeface="Arial"/>
            </a:endParaRPr>
          </a:p>
          <a:p>
            <a:pPr marL="355600" marR="5081" indent="0" algn="just" defTabSz="914267">
              <a:lnSpc>
                <a:spcPts val="1980"/>
              </a:lnSpc>
              <a:spcBef>
                <a:spcPts val="315"/>
              </a:spcBef>
              <a:buSzPct val="102777"/>
              <a:buNone/>
              <a:tabLst>
                <a:tab pos="297783" algn="l"/>
                <a:tab pos="298419" algn="l"/>
              </a:tabLst>
            </a:pPr>
            <a:r>
              <a:rPr lang="en-GB" sz="1800" spc="-5" dirty="0">
                <a:solidFill>
                  <a:srgbClr val="002675"/>
                </a:solidFill>
                <a:latin typeface="Arial"/>
                <a:cs typeface="Arial"/>
              </a:rPr>
              <a:t>Answer : No</a:t>
            </a:r>
          </a:p>
          <a:p>
            <a:pPr marL="12700" marR="5081" indent="0" algn="just" defTabSz="914267">
              <a:lnSpc>
                <a:spcPts val="1980"/>
              </a:lnSpc>
              <a:spcBef>
                <a:spcPts val="315"/>
              </a:spcBef>
              <a:buSzPct val="102777"/>
              <a:buNone/>
              <a:tabLst>
                <a:tab pos="297783" algn="l"/>
                <a:tab pos="298419" algn="l"/>
              </a:tabLst>
            </a:pPr>
            <a:endParaRPr lang="en-GB" sz="1800" spc="-5" dirty="0">
              <a:solidFill>
                <a:srgbClr val="002675"/>
              </a:solidFill>
              <a:latin typeface="Arial"/>
              <a:cs typeface="Arial"/>
            </a:endParaRPr>
          </a:p>
        </p:txBody>
      </p:sp>
      <p:sp>
        <p:nvSpPr>
          <p:cNvPr id="3" name="TextBox 2"/>
          <p:cNvSpPr txBox="1"/>
          <p:nvPr/>
        </p:nvSpPr>
        <p:spPr>
          <a:xfrm>
            <a:off x="2322786" y="3644595"/>
            <a:ext cx="7848600" cy="369332"/>
          </a:xfrm>
          <a:prstGeom prst="rect">
            <a:avLst/>
          </a:prstGeom>
          <a:noFill/>
        </p:spPr>
        <p:txBody>
          <a:bodyPr wrap="square" rtlCol="0">
            <a:spAutoFit/>
          </a:bodyPr>
          <a:lstStyle/>
          <a:p>
            <a:r>
              <a:rPr lang="en-IN" b="1" dirty="0">
                <a:solidFill>
                  <a:srgbClr val="000066"/>
                </a:solidFill>
                <a:latin typeface="Arial" panose="020B0604020202020204" pitchFamily="34" charset="0"/>
                <a:cs typeface="Arial" panose="020B0604020202020204" pitchFamily="34" charset="0"/>
              </a:rPr>
              <a:t>If the said property is rented out, will rental income be taxed in India?</a:t>
            </a:r>
          </a:p>
        </p:txBody>
      </p:sp>
    </p:spTree>
    <p:extLst>
      <p:ext uri="{BB962C8B-B14F-4D97-AF65-F5344CB8AC3E}">
        <p14:creationId xmlns:p14="http://schemas.microsoft.com/office/powerpoint/2010/main" val="31024617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42018" y="528598"/>
            <a:ext cx="8432609" cy="400622"/>
          </a:xfrm>
          <a:prstGeom prst="rect">
            <a:avLst/>
          </a:prstGeom>
        </p:spPr>
        <p:txBody>
          <a:bodyPr vert="horz" wrap="square" lIns="0" tIns="12700" rIns="0" bIns="0" rtlCol="0" anchor="ctr">
            <a:spAutoFit/>
          </a:bodyPr>
          <a:lstStyle/>
          <a:p>
            <a:pPr marL="12700">
              <a:spcBef>
                <a:spcPts val="100"/>
              </a:spcBef>
            </a:pPr>
            <a:r>
              <a:rPr lang="en-GB" sz="2800" b="1" spc="-15" dirty="0">
                <a:solidFill>
                  <a:srgbClr val="002060"/>
                </a:solidFill>
                <a:latin typeface="Arial" pitchFamily="34" charset="0"/>
                <a:cs typeface="Arial" pitchFamily="34" charset="0"/>
              </a:rPr>
              <a:t>CASE STUDY</a:t>
            </a:r>
          </a:p>
        </p:txBody>
      </p:sp>
      <p:sp>
        <p:nvSpPr>
          <p:cNvPr id="6" name="object 3"/>
          <p:cNvSpPr txBox="1"/>
          <p:nvPr/>
        </p:nvSpPr>
        <p:spPr>
          <a:xfrm>
            <a:off x="611094" y="1182415"/>
            <a:ext cx="10794123" cy="4708340"/>
          </a:xfrm>
          <a:prstGeom prst="rect">
            <a:avLst/>
          </a:prstGeom>
        </p:spPr>
        <p:txBody>
          <a:bodyPr vert="horz" wrap="square" lIns="0" tIns="40005" rIns="0" bIns="0" rtlCol="0">
            <a:spAutoFit/>
          </a:bodyPr>
          <a:lstStyle/>
          <a:p>
            <a:pPr marL="469900" marR="5081" indent="-457200" algn="just">
              <a:lnSpc>
                <a:spcPts val="1980"/>
              </a:lnSpc>
              <a:spcBef>
                <a:spcPts val="315"/>
              </a:spcBef>
              <a:buClr>
                <a:srgbClr val="FF0000"/>
              </a:buClr>
              <a:buSzPct val="80000"/>
              <a:buFont typeface="Arial" panose="020B0604020202020204" pitchFamily="34" charset="0"/>
              <a:buChar char="►"/>
            </a:pPr>
            <a:r>
              <a:rPr lang="en-GB" spc="-5" dirty="0">
                <a:solidFill>
                  <a:srgbClr val="002675"/>
                </a:solidFill>
                <a:latin typeface="Arial"/>
                <a:cs typeface="Arial"/>
              </a:rPr>
              <a:t>Mr. T, employee of an Indian company, was sent on an expatriate assignment to Texas Inc., USA. He was on payroll of </a:t>
            </a:r>
            <a:r>
              <a:rPr lang="en-GB" spc="-5" dirty="0" err="1">
                <a:solidFill>
                  <a:srgbClr val="002675"/>
                </a:solidFill>
                <a:latin typeface="Arial"/>
                <a:cs typeface="Arial"/>
              </a:rPr>
              <a:t>Taxas</a:t>
            </a:r>
            <a:r>
              <a:rPr lang="en-GB" spc="-5" dirty="0">
                <a:solidFill>
                  <a:srgbClr val="002675"/>
                </a:solidFill>
                <a:latin typeface="Arial"/>
                <a:cs typeface="Arial"/>
              </a:rPr>
              <a:t> Inc. and received salary and certain allowances in USA. </a:t>
            </a:r>
          </a:p>
          <a:p>
            <a:pPr marL="469900" marR="5081" indent="-457200" algn="just">
              <a:lnSpc>
                <a:spcPts val="1980"/>
              </a:lnSpc>
              <a:spcBef>
                <a:spcPts val="315"/>
              </a:spcBef>
              <a:buClr>
                <a:srgbClr val="FF0000"/>
              </a:buClr>
              <a:buSzPct val="80000"/>
              <a:buFont typeface="Arial" panose="020B0604020202020204" pitchFamily="34" charset="0"/>
              <a:buChar char="►"/>
            </a:pPr>
            <a:r>
              <a:rPr lang="en-GB" spc="-5" dirty="0">
                <a:solidFill>
                  <a:srgbClr val="002675"/>
                </a:solidFill>
                <a:latin typeface="Arial"/>
                <a:cs typeface="Arial"/>
              </a:rPr>
              <a:t>He received a part of salary and certain bonus in India in his NRE bank account, from Indian Co. to meet certain obligations in India such as housing loans repayments etc.</a:t>
            </a:r>
          </a:p>
          <a:p>
            <a:pPr marL="469900" marR="5081" indent="-457200" algn="just">
              <a:lnSpc>
                <a:spcPts val="1980"/>
              </a:lnSpc>
              <a:spcBef>
                <a:spcPts val="315"/>
              </a:spcBef>
              <a:buClr>
                <a:srgbClr val="FF0000"/>
              </a:buClr>
              <a:buSzPct val="80000"/>
              <a:buFont typeface="Arial" panose="020B0604020202020204" pitchFamily="34" charset="0"/>
              <a:buChar char="►"/>
            </a:pPr>
            <a:r>
              <a:rPr lang="en-GB" spc="-5" dirty="0">
                <a:solidFill>
                  <a:srgbClr val="002675"/>
                </a:solidFill>
                <a:latin typeface="Arial"/>
                <a:cs typeface="Arial"/>
              </a:rPr>
              <a:t>Whether </a:t>
            </a:r>
            <a:r>
              <a:rPr lang="en-GB" spc="-5" dirty="0" err="1">
                <a:solidFill>
                  <a:srgbClr val="002675"/>
                </a:solidFill>
                <a:latin typeface="Arial"/>
                <a:cs typeface="Arial"/>
              </a:rPr>
              <a:t>Mr.</a:t>
            </a:r>
            <a:r>
              <a:rPr lang="en-GB" spc="-5" dirty="0">
                <a:solidFill>
                  <a:srgbClr val="002675"/>
                </a:solidFill>
                <a:latin typeface="Arial"/>
                <a:cs typeface="Arial"/>
              </a:rPr>
              <a:t> T being a non-resident in India during relevant AY and rendering services in USA be subjected to tax in India in respect of  salary accrued to him in USA?</a:t>
            </a:r>
          </a:p>
          <a:p>
            <a:pPr marL="12700" marR="5081" algn="just">
              <a:lnSpc>
                <a:spcPts val="1980"/>
              </a:lnSpc>
              <a:spcBef>
                <a:spcPts val="315"/>
              </a:spcBef>
            </a:pPr>
            <a:endParaRPr lang="en-GB" spc="-5" dirty="0">
              <a:solidFill>
                <a:srgbClr val="002675"/>
              </a:solidFill>
              <a:latin typeface="Arial"/>
              <a:cs typeface="Arial"/>
            </a:endParaRPr>
          </a:p>
          <a:p>
            <a:pPr marL="12700" marR="5081" algn="just">
              <a:lnSpc>
                <a:spcPts val="1980"/>
              </a:lnSpc>
              <a:spcBef>
                <a:spcPts val="315"/>
              </a:spcBef>
            </a:pPr>
            <a:r>
              <a:rPr lang="en-GB" spc="-5" dirty="0">
                <a:solidFill>
                  <a:srgbClr val="002675"/>
                </a:solidFill>
                <a:latin typeface="Arial"/>
                <a:cs typeface="Arial"/>
              </a:rPr>
              <a:t>Answer : No. </a:t>
            </a:r>
            <a:r>
              <a:rPr lang="en-GB" spc="-5" dirty="0" err="1">
                <a:solidFill>
                  <a:srgbClr val="002675"/>
                </a:solidFill>
                <a:latin typeface="Arial"/>
                <a:cs typeface="Arial"/>
              </a:rPr>
              <a:t>Mr.</a:t>
            </a:r>
            <a:r>
              <a:rPr lang="en-GB" spc="-5" dirty="0">
                <a:solidFill>
                  <a:srgbClr val="002675"/>
                </a:solidFill>
                <a:latin typeface="Arial"/>
                <a:cs typeface="Arial"/>
              </a:rPr>
              <a:t> T would be a tax resident of USA for the relevant period and eligible to claim relief under DTAA. Therefore, as per the article 16 of the DTAA salary income will be taxed in the country where it is accrued or earned. Since the salary income is earned by </a:t>
            </a:r>
            <a:r>
              <a:rPr lang="en-GB" spc="-5" dirty="0" err="1">
                <a:solidFill>
                  <a:srgbClr val="002675"/>
                </a:solidFill>
                <a:latin typeface="Arial"/>
                <a:cs typeface="Arial"/>
              </a:rPr>
              <a:t>Mr.</a:t>
            </a:r>
            <a:r>
              <a:rPr lang="en-GB" spc="-5" dirty="0">
                <a:solidFill>
                  <a:srgbClr val="002675"/>
                </a:solidFill>
                <a:latin typeface="Arial"/>
                <a:cs typeface="Arial"/>
              </a:rPr>
              <a:t> T from services rendered in USA, it would be chargeable to tax in USA, and not in India.</a:t>
            </a:r>
          </a:p>
          <a:p>
            <a:pPr marL="12700" marR="5081" algn="just">
              <a:lnSpc>
                <a:spcPts val="1980"/>
              </a:lnSpc>
              <a:spcBef>
                <a:spcPts val="315"/>
              </a:spcBef>
            </a:pPr>
            <a:endParaRPr lang="en-GB" spc="-5" dirty="0">
              <a:solidFill>
                <a:srgbClr val="002675"/>
              </a:solidFill>
              <a:latin typeface="Arial"/>
              <a:cs typeface="Arial"/>
            </a:endParaRPr>
          </a:p>
          <a:p>
            <a:pPr marL="12700" marR="5081" algn="just">
              <a:lnSpc>
                <a:spcPts val="1980"/>
              </a:lnSpc>
              <a:spcBef>
                <a:spcPts val="315"/>
              </a:spcBef>
            </a:pPr>
            <a:r>
              <a:rPr lang="en-GB" spc="-5" dirty="0">
                <a:solidFill>
                  <a:srgbClr val="002675"/>
                </a:solidFill>
                <a:latin typeface="Arial"/>
                <a:cs typeface="Arial"/>
              </a:rPr>
              <a:t>[Texas Instruments (90 taxmann.com 353 Delhi AAR), </a:t>
            </a:r>
            <a:r>
              <a:rPr lang="en-GB" spc="-5" dirty="0" err="1">
                <a:solidFill>
                  <a:srgbClr val="002675"/>
                </a:solidFill>
                <a:latin typeface="Arial"/>
                <a:cs typeface="Arial"/>
              </a:rPr>
              <a:t>Bholanath</a:t>
            </a:r>
            <a:r>
              <a:rPr lang="en-GB" spc="-5" dirty="0">
                <a:solidFill>
                  <a:srgbClr val="002675"/>
                </a:solidFill>
                <a:latin typeface="Arial"/>
                <a:cs typeface="Arial"/>
              </a:rPr>
              <a:t> Pal v. ITO (23 taxmann.com 177 – Bang. ITAT), </a:t>
            </a:r>
            <a:r>
              <a:rPr lang="en-GB" spc="-5" dirty="0" err="1">
                <a:solidFill>
                  <a:srgbClr val="002675"/>
                </a:solidFill>
                <a:latin typeface="Arial"/>
                <a:cs typeface="Arial"/>
              </a:rPr>
              <a:t>Utanka</a:t>
            </a:r>
            <a:r>
              <a:rPr lang="en-GB" spc="-5" dirty="0">
                <a:solidFill>
                  <a:srgbClr val="002675"/>
                </a:solidFill>
                <a:latin typeface="Arial"/>
                <a:cs typeface="Arial"/>
              </a:rPr>
              <a:t> Roy (Cal. HC 82 taxmann.com 117) and DIT v. </a:t>
            </a:r>
            <a:r>
              <a:rPr lang="en-GB" spc="-5" dirty="0" err="1">
                <a:solidFill>
                  <a:srgbClr val="002675"/>
                </a:solidFill>
                <a:latin typeface="Arial"/>
                <a:cs typeface="Arial"/>
              </a:rPr>
              <a:t>Prahalad</a:t>
            </a:r>
            <a:r>
              <a:rPr lang="en-GB" spc="-5" dirty="0">
                <a:solidFill>
                  <a:srgbClr val="002675"/>
                </a:solidFill>
                <a:latin typeface="Arial"/>
                <a:cs typeface="Arial"/>
              </a:rPr>
              <a:t> Rao (</a:t>
            </a:r>
            <a:r>
              <a:rPr lang="en-GB" spc="-5" dirty="0" err="1">
                <a:solidFill>
                  <a:srgbClr val="002675"/>
                </a:solidFill>
                <a:latin typeface="Arial"/>
                <a:cs typeface="Arial"/>
              </a:rPr>
              <a:t>Kar</a:t>
            </a:r>
            <a:r>
              <a:rPr lang="en-GB" spc="-5" dirty="0">
                <a:solidFill>
                  <a:srgbClr val="002675"/>
                </a:solidFill>
                <a:latin typeface="Arial"/>
                <a:cs typeface="Arial"/>
              </a:rPr>
              <a:t> HC, 10 taxmann.com 238)]</a:t>
            </a:r>
          </a:p>
          <a:p>
            <a:pPr marL="469900" marR="5081" indent="-457200" algn="just">
              <a:lnSpc>
                <a:spcPts val="1980"/>
              </a:lnSpc>
              <a:spcBef>
                <a:spcPts val="315"/>
              </a:spcBef>
              <a:buFont typeface="Wingdings" panose="05000000000000000000" pitchFamily="2" charset="2"/>
              <a:buChar char="ü"/>
            </a:pPr>
            <a:endParaRPr lang="en-GB" spc="-5" dirty="0">
              <a:solidFill>
                <a:srgbClr val="002675"/>
              </a:solidFill>
              <a:latin typeface="Arial"/>
              <a:cs typeface="Arial"/>
            </a:endParaRPr>
          </a:p>
          <a:p>
            <a:pPr marL="469900" marR="5081" indent="-457200" algn="just">
              <a:lnSpc>
                <a:spcPts val="1980"/>
              </a:lnSpc>
              <a:spcBef>
                <a:spcPts val="315"/>
              </a:spcBef>
              <a:buFont typeface="Wingdings" panose="05000000000000000000" pitchFamily="2" charset="2"/>
              <a:buChar char="q"/>
            </a:pPr>
            <a:endParaRPr lang="en-GB" u="sng" spc="-5" dirty="0">
              <a:solidFill>
                <a:srgbClr val="002675"/>
              </a:solidFill>
              <a:latin typeface="Arial"/>
              <a:cs typeface="Arial"/>
            </a:endParaRPr>
          </a:p>
        </p:txBody>
      </p:sp>
      <p:sp>
        <p:nvSpPr>
          <p:cNvPr id="3" name="TextBox 2"/>
          <p:cNvSpPr txBox="1"/>
          <p:nvPr/>
        </p:nvSpPr>
        <p:spPr>
          <a:xfrm>
            <a:off x="1409880" y="5790567"/>
            <a:ext cx="9867720" cy="830997"/>
          </a:xfrm>
          <a:prstGeom prst="rect">
            <a:avLst/>
          </a:prstGeom>
          <a:solidFill>
            <a:srgbClr val="002060"/>
          </a:solidFill>
        </p:spPr>
        <p:txBody>
          <a:bodyPr wrap="square" rtlCol="0">
            <a:spAutoFit/>
          </a:bodyPr>
          <a:lstStyle/>
          <a:p>
            <a:r>
              <a:rPr lang="en-GB" sz="1600" spc="-5" dirty="0">
                <a:solidFill>
                  <a:schemeClr val="bg1"/>
                </a:solidFill>
                <a:latin typeface="Arial"/>
                <a:cs typeface="Arial"/>
              </a:rPr>
              <a:t>Salary received in Indian NRE account for services rendered outside India, place of accrual and receipt shall be outside India, hence not taxable in India.</a:t>
            </a:r>
            <a:endParaRPr lang="en-GB" sz="1600" dirty="0">
              <a:solidFill>
                <a:schemeClr val="bg1"/>
              </a:solidFill>
              <a:latin typeface="Arial"/>
              <a:cs typeface="Arial"/>
            </a:endParaRPr>
          </a:p>
          <a:p>
            <a:endParaRPr lang="en-IN" sz="1600" dirty="0">
              <a:solidFill>
                <a:schemeClr val="bg1"/>
              </a:solidFill>
            </a:endParaRPr>
          </a:p>
        </p:txBody>
      </p:sp>
    </p:spTree>
    <p:extLst>
      <p:ext uri="{BB962C8B-B14F-4D97-AF65-F5344CB8AC3E}">
        <p14:creationId xmlns:p14="http://schemas.microsoft.com/office/powerpoint/2010/main" val="113405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500"/>
                                        <p:tgtEl>
                                          <p:spTgt spid="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6" end="6"/>
                                            </p:txEl>
                                          </p:spTgt>
                                        </p:tgtEl>
                                        <p:attrNameLst>
                                          <p:attrName>style.visibility</p:attrName>
                                        </p:attrNameLst>
                                      </p:cBhvr>
                                      <p:to>
                                        <p:strVal val="visible"/>
                                      </p:to>
                                    </p:set>
                                    <p:animEffect transition="in" filter="fade">
                                      <p:cBhvr>
                                        <p:cTn id="10" dur="500"/>
                                        <p:tgtEl>
                                          <p:spTgt spid="6">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Picture4.png"/>
          <p:cNvPicPr>
            <a:picLocks noChangeAspect="1"/>
          </p:cNvPicPr>
          <p:nvPr/>
        </p:nvPicPr>
        <p:blipFill>
          <a:blip r:embed="rId2" cstate="print"/>
          <a:stretch>
            <a:fillRect/>
          </a:stretch>
        </p:blipFill>
        <p:spPr>
          <a:xfrm>
            <a:off x="1533776" y="2"/>
            <a:ext cx="9124452" cy="6858000"/>
          </a:xfrm>
          <a:prstGeom prst="rect">
            <a:avLst/>
          </a:prstGeom>
        </p:spPr>
      </p:pic>
      <p:sp>
        <p:nvSpPr>
          <p:cNvPr id="9" name="Rectangle 8"/>
          <p:cNvSpPr/>
          <p:nvPr/>
        </p:nvSpPr>
        <p:spPr>
          <a:xfrm>
            <a:off x="1828802" y="2438401"/>
            <a:ext cx="8534400" cy="114300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998" b="1" dirty="0">
                <a:ln>
                  <a:solidFill>
                    <a:srgbClr val="002060"/>
                  </a:solidFill>
                </a:ln>
                <a:solidFill>
                  <a:schemeClr val="bg1"/>
                </a:solidFill>
                <a:latin typeface="Arial" pitchFamily="34" charset="0"/>
                <a:cs typeface="Arial" pitchFamily="34" charset="0"/>
              </a:rPr>
              <a:t>DOUBLE TAX AVOIDANCE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4A3A9-E220-3FE4-8C24-CC81BFACDD01}"/>
              </a:ext>
            </a:extLst>
          </p:cNvPr>
          <p:cNvSpPr>
            <a:spLocks noGrp="1"/>
          </p:cNvSpPr>
          <p:nvPr>
            <p:ph type="title"/>
          </p:nvPr>
        </p:nvSpPr>
        <p:spPr/>
        <p:txBody>
          <a:bodyPr/>
          <a:lstStyle/>
          <a:p>
            <a:r>
              <a:rPr lang="en-US" sz="3200" b="1" dirty="0">
                <a:solidFill>
                  <a:schemeClr val="tx2"/>
                </a:solidFill>
                <a:latin typeface="Arial" pitchFamily="34" charset="0"/>
                <a:cs typeface="Arial" pitchFamily="34" charset="0"/>
              </a:rPr>
              <a:t>DEFINITION OF NON RESIDENTS</a:t>
            </a:r>
            <a:endParaRPr lang="en-IN" dirty="0">
              <a:solidFill>
                <a:schemeClr val="tx2"/>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9862" y="422919"/>
            <a:ext cx="8573257" cy="628114"/>
          </a:xfrm>
          <a:prstGeom prst="rect">
            <a:avLst/>
          </a:prstGeom>
        </p:spPr>
        <p:txBody>
          <a:bodyPr vert="horz" lIns="91440" tIns="45720" rIns="91440" bIns="45720" rtlCol="0" anchor="ctr">
            <a:noAutofit/>
          </a:bodyPr>
          <a:lstStyle/>
          <a:p>
            <a:r>
              <a:rPr lang="en-US" sz="2800" b="1" dirty="0">
                <a:solidFill>
                  <a:srgbClr val="002060"/>
                </a:solidFill>
                <a:latin typeface="Arial" panose="020B0604020202020204" pitchFamily="34" charset="0"/>
                <a:cs typeface="Arial" panose="020B0604020202020204" pitchFamily="34" charset="0"/>
              </a:rPr>
              <a:t> </a:t>
            </a:r>
            <a:r>
              <a:rPr lang="en-GB" sz="2800" b="1" dirty="0">
                <a:solidFill>
                  <a:srgbClr val="002060"/>
                </a:solidFill>
                <a:latin typeface="Arial" panose="020B0604020202020204" pitchFamily="34" charset="0"/>
                <a:cs typeface="Arial" panose="020B0604020202020204" pitchFamily="34" charset="0"/>
              </a:rPr>
              <a:t>DOUBLE TAX AVOIDANCE</a:t>
            </a:r>
          </a:p>
        </p:txBody>
      </p:sp>
      <p:sp>
        <p:nvSpPr>
          <p:cNvPr id="3" name="object 3"/>
          <p:cNvSpPr txBox="1"/>
          <p:nvPr/>
        </p:nvSpPr>
        <p:spPr>
          <a:xfrm>
            <a:off x="812482" y="1200808"/>
            <a:ext cx="10885531" cy="5014193"/>
          </a:xfrm>
          <a:prstGeom prst="rect">
            <a:avLst/>
          </a:prstGeom>
        </p:spPr>
        <p:txBody>
          <a:bodyPr vert="horz" wrap="square" lIns="0" tIns="12700" rIns="0" bIns="0" rtlCol="0">
            <a:spAutoFit/>
          </a:bodyPr>
          <a:lstStyle/>
          <a:p>
            <a:pPr marL="355600"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pc="-5" dirty="0">
                <a:solidFill>
                  <a:srgbClr val="002776"/>
                </a:solidFill>
                <a:latin typeface="Arial MT"/>
                <a:cs typeface="Arial MT"/>
              </a:rPr>
              <a:t>In case resident of one country (home/ residence country) derives income from another country (host/ source country) </a:t>
            </a:r>
          </a:p>
          <a:p>
            <a:pPr marL="630238" indent="-342900">
              <a:lnSpc>
                <a:spcPts val="2091"/>
              </a:lnSpc>
              <a:spcBef>
                <a:spcPts val="600"/>
              </a:spcBef>
              <a:buClr>
                <a:srgbClr val="FF0000"/>
              </a:buClr>
              <a:buSzPct val="100000"/>
              <a:buFont typeface="Arial" panose="020B0604020202020204" pitchFamily="34" charset="0"/>
              <a:buChar char="•"/>
              <a:tabLst>
                <a:tab pos="720725" algn="l"/>
              </a:tabLst>
            </a:pPr>
            <a:r>
              <a:rPr lang="en-GB" spc="-5" dirty="0">
                <a:solidFill>
                  <a:srgbClr val="002776"/>
                </a:solidFill>
                <a:latin typeface="Arial MT"/>
                <a:cs typeface="Arial MT"/>
              </a:rPr>
              <a:t>There arises a possibility of ‘double taxation’ of the same income in the source country and subsequently in the residence country</a:t>
            </a:r>
          </a:p>
          <a:p>
            <a:pPr marL="630238" indent="-342900">
              <a:lnSpc>
                <a:spcPts val="2091"/>
              </a:lnSpc>
              <a:spcBef>
                <a:spcPts val="600"/>
              </a:spcBef>
              <a:buClr>
                <a:srgbClr val="FF0000"/>
              </a:buClr>
              <a:buSzPct val="100000"/>
              <a:buFont typeface="Arial" panose="020B0604020202020204" pitchFamily="34" charset="0"/>
              <a:buChar char="•"/>
              <a:tabLst>
                <a:tab pos="720725" algn="l"/>
              </a:tabLst>
            </a:pPr>
            <a:endParaRPr lang="en-GB" spc="-5" dirty="0">
              <a:solidFill>
                <a:srgbClr val="002776"/>
              </a:solidFill>
              <a:latin typeface="Arial MT"/>
              <a:cs typeface="Arial MT"/>
            </a:endParaRPr>
          </a:p>
          <a:p>
            <a:pPr marL="355600"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pc="-5" dirty="0">
                <a:solidFill>
                  <a:srgbClr val="002776"/>
                </a:solidFill>
                <a:latin typeface="Arial MT"/>
              </a:rPr>
              <a:t>DTAA eliminates such double taxation of the same income and divide the taxing rights between the countries that are party to the agreement.</a:t>
            </a:r>
          </a:p>
          <a:p>
            <a:pPr marL="355600" indent="-342900">
              <a:lnSpc>
                <a:spcPts val="2091"/>
              </a:lnSpc>
              <a:spcBef>
                <a:spcPts val="600"/>
              </a:spcBef>
              <a:buClr>
                <a:srgbClr val="FF0000"/>
              </a:buClr>
              <a:buSzPct val="100000"/>
              <a:buFont typeface="Wingdings" panose="05000000000000000000" pitchFamily="2" charset="2"/>
              <a:buChar char="Ø"/>
              <a:tabLst>
                <a:tab pos="297783" algn="l"/>
                <a:tab pos="298419" algn="l"/>
              </a:tabLst>
            </a:pPr>
            <a:endParaRPr lang="en-GB" spc="-5" dirty="0">
              <a:solidFill>
                <a:srgbClr val="002776"/>
              </a:solidFill>
              <a:latin typeface="Arial MT"/>
              <a:cs typeface="Arial MT"/>
            </a:endParaRPr>
          </a:p>
          <a:p>
            <a:pPr marL="355600"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pc="-5" dirty="0">
                <a:solidFill>
                  <a:srgbClr val="002776"/>
                </a:solidFill>
                <a:latin typeface="Arial MT"/>
              </a:rPr>
              <a:t>Section 90 provides that where the provisions of the DTAA entered into by India with another country are more beneficial to any </a:t>
            </a:r>
            <a:r>
              <a:rPr lang="en-GB" spc="-5" dirty="0" err="1">
                <a:solidFill>
                  <a:srgbClr val="002776"/>
                </a:solidFill>
                <a:latin typeface="Arial MT"/>
              </a:rPr>
              <a:t>assesse</a:t>
            </a:r>
            <a:r>
              <a:rPr lang="en-GB" spc="-5" dirty="0">
                <a:solidFill>
                  <a:srgbClr val="002776"/>
                </a:solidFill>
                <a:latin typeface="Arial MT"/>
              </a:rPr>
              <a:t>. </a:t>
            </a:r>
          </a:p>
          <a:p>
            <a:pPr marL="630238" indent="-366713">
              <a:lnSpc>
                <a:spcPts val="2091"/>
              </a:lnSpc>
              <a:spcBef>
                <a:spcPts val="600"/>
              </a:spcBef>
              <a:buClr>
                <a:srgbClr val="FF0000"/>
              </a:buClr>
              <a:buSzPct val="100000"/>
              <a:buFont typeface="Arial" panose="020B0604020202020204" pitchFamily="34" charset="0"/>
              <a:buChar char="•"/>
              <a:tabLst>
                <a:tab pos="296863" algn="l"/>
                <a:tab pos="720725" algn="l"/>
              </a:tabLst>
            </a:pPr>
            <a:r>
              <a:rPr lang="en-GB" spc="-5" dirty="0">
                <a:solidFill>
                  <a:srgbClr val="002776"/>
                </a:solidFill>
                <a:latin typeface="Arial MT"/>
                <a:cs typeface="Arial MT"/>
              </a:rPr>
              <a:t>The </a:t>
            </a:r>
            <a:r>
              <a:rPr lang="en-GB" spc="-5" dirty="0" err="1">
                <a:solidFill>
                  <a:srgbClr val="002776"/>
                </a:solidFill>
                <a:latin typeface="Arial MT"/>
                <a:cs typeface="Arial MT"/>
              </a:rPr>
              <a:t>assessee</a:t>
            </a:r>
            <a:r>
              <a:rPr lang="en-GB" spc="-5" dirty="0">
                <a:solidFill>
                  <a:srgbClr val="002776"/>
                </a:solidFill>
                <a:latin typeface="Arial MT"/>
                <a:cs typeface="Arial MT"/>
              </a:rPr>
              <a:t> would be governed by such beneficial provisions of the DTAA subject to TRC being furnished by the </a:t>
            </a:r>
            <a:r>
              <a:rPr lang="en-GB" spc="-5" dirty="0" err="1">
                <a:solidFill>
                  <a:srgbClr val="002776"/>
                </a:solidFill>
                <a:latin typeface="Arial MT"/>
                <a:cs typeface="Arial MT"/>
              </a:rPr>
              <a:t>Assessee</a:t>
            </a:r>
            <a:endParaRPr lang="en-GB" spc="-5" dirty="0">
              <a:solidFill>
                <a:srgbClr val="002776"/>
              </a:solidFill>
              <a:latin typeface="Arial MT"/>
              <a:cs typeface="Arial MT"/>
            </a:endParaRPr>
          </a:p>
          <a:p>
            <a:pPr marL="630238" indent="-366713">
              <a:lnSpc>
                <a:spcPts val="2091"/>
              </a:lnSpc>
              <a:spcBef>
                <a:spcPts val="600"/>
              </a:spcBef>
              <a:buClr>
                <a:srgbClr val="FF0000"/>
              </a:buClr>
              <a:buSzPct val="100000"/>
              <a:buFont typeface="Arial" panose="020B0604020202020204" pitchFamily="34" charset="0"/>
              <a:buChar char="•"/>
              <a:tabLst>
                <a:tab pos="296863" algn="l"/>
                <a:tab pos="720725" algn="l"/>
              </a:tabLst>
            </a:pPr>
            <a:r>
              <a:rPr lang="en-GB" spc="-5" dirty="0">
                <a:solidFill>
                  <a:srgbClr val="002776"/>
                </a:solidFill>
                <a:latin typeface="Arial MT"/>
                <a:cs typeface="Arial MT"/>
              </a:rPr>
              <a:t>Hence, in the case of non-residents, the provisions of the DTAA needs to be examined for the purpose of ascertaining the tax liability.</a:t>
            </a:r>
          </a:p>
          <a:p>
            <a:pPr marL="630238" indent="-366713">
              <a:lnSpc>
                <a:spcPts val="2091"/>
              </a:lnSpc>
              <a:spcBef>
                <a:spcPts val="600"/>
              </a:spcBef>
              <a:buClr>
                <a:srgbClr val="FF0000"/>
              </a:buClr>
              <a:buSzPct val="100000"/>
              <a:buFont typeface="Arial" panose="020B0604020202020204" pitchFamily="34" charset="0"/>
              <a:buChar char="•"/>
              <a:tabLst>
                <a:tab pos="296863" algn="l"/>
                <a:tab pos="720725" algn="l"/>
              </a:tabLst>
            </a:pPr>
            <a:endParaRPr lang="en-GB" spc="-5" dirty="0">
              <a:solidFill>
                <a:srgbClr val="002776"/>
              </a:solidFill>
              <a:latin typeface="Arial MT"/>
              <a:cs typeface="Arial MT"/>
            </a:endParaRPr>
          </a:p>
          <a:p>
            <a:pPr marL="355600" indent="-342900">
              <a:lnSpc>
                <a:spcPts val="2091"/>
              </a:lnSpc>
              <a:spcBef>
                <a:spcPts val="600"/>
              </a:spcBef>
              <a:buClr>
                <a:srgbClr val="FF0000"/>
              </a:buClr>
              <a:buSzPct val="80000"/>
              <a:buFont typeface="Arial" panose="020B0604020202020204" pitchFamily="34" charset="0"/>
              <a:buChar char="►"/>
              <a:tabLst>
                <a:tab pos="297783" algn="l"/>
                <a:tab pos="298419" algn="l"/>
              </a:tabLst>
            </a:pPr>
            <a:r>
              <a:rPr lang="en-GB" spc="-5" dirty="0">
                <a:solidFill>
                  <a:srgbClr val="002776"/>
                </a:solidFill>
                <a:latin typeface="Arial MT"/>
              </a:rPr>
              <a:t>If in any country with which there is no DTAA under Section 90, he is entitled  relief u/s 91.</a:t>
            </a:r>
            <a:endParaRPr spc="-5" dirty="0">
              <a:solidFill>
                <a:srgbClr val="002776"/>
              </a:solidFill>
              <a:latin typeface="Arial MT"/>
            </a:endParaRPr>
          </a:p>
        </p:txBody>
      </p:sp>
      <p:sp>
        <p:nvSpPr>
          <p:cNvPr id="8" name="object 8"/>
          <p:cNvSpPr txBox="1"/>
          <p:nvPr/>
        </p:nvSpPr>
        <p:spPr>
          <a:xfrm>
            <a:off x="11806834" y="6593118"/>
            <a:ext cx="206489"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20</a:t>
            </a:fld>
            <a:endParaRPr sz="800" dirty="0">
              <a:latin typeface="Arial MT"/>
              <a:cs typeface="Arial MT"/>
            </a:endParaRPr>
          </a:p>
        </p:txBody>
      </p:sp>
    </p:spTree>
    <p:extLst>
      <p:ext uri="{BB962C8B-B14F-4D97-AF65-F5344CB8AC3E}">
        <p14:creationId xmlns:p14="http://schemas.microsoft.com/office/powerpoint/2010/main" val="2044305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2"/>
        <p:cNvGrpSpPr/>
        <p:nvPr/>
      </p:nvGrpSpPr>
      <p:grpSpPr>
        <a:xfrm>
          <a:off x="0" y="0"/>
          <a:ext cx="0" cy="0"/>
          <a:chOff x="0" y="0"/>
          <a:chExt cx="0" cy="0"/>
        </a:xfrm>
      </p:grpSpPr>
      <p:sp>
        <p:nvSpPr>
          <p:cNvPr id="163" name="Google Shape;163;p29"/>
          <p:cNvSpPr/>
          <p:nvPr/>
        </p:nvSpPr>
        <p:spPr>
          <a:xfrm>
            <a:off x="3418191" y="-94860"/>
            <a:ext cx="5333200" cy="6952860"/>
          </a:xfrm>
          <a:prstGeom prst="rect">
            <a:avLst/>
          </a:prstGeom>
          <a:solidFill>
            <a:srgbClr val="00B2FF">
              <a:alpha val="73330"/>
            </a:srgbClr>
          </a:solidFill>
          <a:ln>
            <a:noFill/>
          </a:ln>
        </p:spPr>
        <p:txBody>
          <a:bodyPr spcFirstLastPara="1" wrap="square" lIns="121900" tIns="121900" rIns="121900" bIns="121900" anchor="ctr" anchorCtr="0">
            <a:noAutofit/>
          </a:bodyPr>
          <a:lstStyle/>
          <a:p>
            <a:endParaRPr sz="3200" dirty="0"/>
          </a:p>
        </p:txBody>
      </p:sp>
      <p:sp>
        <p:nvSpPr>
          <p:cNvPr id="175" name="Google Shape;175;p29"/>
          <p:cNvSpPr txBox="1">
            <a:spLocks noGrp="1"/>
          </p:cNvSpPr>
          <p:nvPr>
            <p:ph type="sldNum" sz="quarter" idx="12"/>
          </p:nvPr>
        </p:nvSpPr>
        <p:spPr>
          <a:prstGeom prst="rect">
            <a:avLst/>
          </a:prstGeom>
        </p:spPr>
        <p:txBody>
          <a:bodyPr spcFirstLastPara="1" vert="horz" wrap="square" lIns="121900" tIns="121900" rIns="121900" bIns="121900" rtlCol="0" anchor="t" anchorCtr="0">
            <a:noAutofit/>
          </a:bodyPr>
          <a:lstStyle/>
          <a:p>
            <a:fld id="{00000000-1234-1234-1234-123412341234}" type="slidenum">
              <a:rPr lang="en"/>
              <a:pPr/>
              <a:t>21</a:t>
            </a:fld>
            <a:endParaRPr/>
          </a:p>
        </p:txBody>
      </p:sp>
      <p:grpSp>
        <p:nvGrpSpPr>
          <p:cNvPr id="166" name="Google Shape;166;p29"/>
          <p:cNvGrpSpPr/>
          <p:nvPr/>
        </p:nvGrpSpPr>
        <p:grpSpPr>
          <a:xfrm>
            <a:off x="5616337" y="1115091"/>
            <a:ext cx="936908" cy="1485397"/>
            <a:chOff x="6718575" y="2318625"/>
            <a:chExt cx="256950" cy="407375"/>
          </a:xfrm>
        </p:grpSpPr>
        <p:sp>
          <p:nvSpPr>
            <p:cNvPr id="167" name="Google Shape;167;p2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8" name="Google Shape;168;p2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69;p2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0" name="Google Shape;170;p2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1" name="Google Shape;171;p2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2" name="Google Shape;172;p2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2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29"/>
            <p:cNvSpPr/>
            <p:nvPr/>
          </p:nvSpPr>
          <p:spPr>
            <a:xfrm>
              <a:off x="6795900" y="2628550"/>
              <a:ext cx="102300" cy="25"/>
            </a:xfrm>
            <a:custGeom>
              <a:avLst/>
              <a:gdLst/>
              <a:ahLst/>
              <a:cxnLst/>
              <a:rect l="l" t="t" r="r" b="b"/>
              <a:pathLst>
                <a:path w="4092" h="1" fill="none" extrusionOk="0">
                  <a:moveTo>
                    <a:pt x="0" y="1"/>
                  </a:moveTo>
                  <a:lnTo>
                    <a:pt x="4092"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15" name="Google Shape;164;p29">
            <a:extLst>
              <a:ext uri="{FF2B5EF4-FFF2-40B4-BE49-F238E27FC236}">
                <a16:creationId xmlns:a16="http://schemas.microsoft.com/office/drawing/2014/main" id="{21BE134A-5A9A-4377-8B27-040F766AFBDE}"/>
              </a:ext>
            </a:extLst>
          </p:cNvPr>
          <p:cNvSpPr txBox="1">
            <a:spLocks/>
          </p:cNvSpPr>
          <p:nvPr/>
        </p:nvSpPr>
        <p:spPr>
          <a:xfrm>
            <a:off x="3797715" y="3538165"/>
            <a:ext cx="4769409" cy="1653997"/>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r>
              <a:rPr lang="en-IN" b="1" dirty="0">
                <a:solidFill>
                  <a:srgbClr val="002060"/>
                </a:solidFill>
                <a:latin typeface="Arial" panose="020B0604020202020204" pitchFamily="34" charset="0"/>
                <a:cs typeface="Arial" panose="020B0604020202020204" pitchFamily="34" charset="0"/>
              </a:rPr>
              <a:t>Royalty –Basic Concepts</a:t>
            </a:r>
            <a:r>
              <a:rPr lang="en-IN" b="1"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6466611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Definitions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1"/>
            <a:ext cx="10759068" cy="5135954"/>
          </a:xfrm>
        </p:spPr>
        <p:txBody>
          <a:bodyPr>
            <a:noAutofit/>
          </a:bodyPr>
          <a:lstStyle/>
          <a:p>
            <a:pPr marL="0" lvl="0" indent="0">
              <a:lnSpc>
                <a:spcPct val="100000"/>
              </a:lnSpc>
              <a:spcBef>
                <a:spcPts val="600"/>
              </a:spcBef>
              <a:spcAft>
                <a:spcPts val="600"/>
              </a:spcAft>
              <a:buClr>
                <a:srgbClr val="FF0000"/>
              </a:buClr>
              <a:buNone/>
            </a:pPr>
            <a:r>
              <a:rPr lang="en-US" sz="2000" b="1" dirty="0">
                <a:solidFill>
                  <a:srgbClr val="002060"/>
                </a:solidFill>
                <a:latin typeface="Arial" panose="020B0604020202020204" pitchFamily="34" charset="0"/>
                <a:cs typeface="Arial" panose="020B0604020202020204" pitchFamily="34" charset="0"/>
              </a:rPr>
              <a:t>What is Royalty?</a:t>
            </a: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800" kern="0" dirty="0">
              <a:solidFill>
                <a:srgbClr val="002060"/>
              </a:solidFill>
              <a:latin typeface="Arial"/>
            </a:endParaRP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Black’s law Dictionary defines royalty as </a:t>
            </a:r>
            <a:r>
              <a:rPr lang="en-US" sz="1800" i="1" kern="0" dirty="0">
                <a:solidFill>
                  <a:srgbClr val="002060"/>
                </a:solidFill>
                <a:latin typeface="Arial"/>
              </a:rPr>
              <a:t>compensation for the use of property, usually copyrighted material or natural resources, expressed as a percentage of receipts from using the property or as an account per unit produced.</a:t>
            </a:r>
          </a:p>
          <a:p>
            <a:pPr marL="0" lvl="0" indent="0">
              <a:lnSpc>
                <a:spcPct val="115000"/>
              </a:lnSpc>
              <a:spcBef>
                <a:spcPct val="20000"/>
              </a:spcBef>
              <a:spcAft>
                <a:spcPct val="20000"/>
              </a:spcAft>
              <a:buClr>
                <a:srgbClr val="FF0000"/>
              </a:buClr>
              <a:buSzPct val="75000"/>
              <a:buNone/>
            </a:pPr>
            <a:endParaRPr lang="en-US" sz="1800" i="1" kern="0" dirty="0">
              <a:solidFill>
                <a:srgbClr val="002060"/>
              </a:solidFill>
              <a:latin typeface="Arial"/>
            </a:endParaRP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 payment which is made to an author or composer by an assignee, licensee or copyright holder in respect of each copy of his work which is sold, or to an inventor in respect of each article sold under the patent. Royalty is share of product or profit reserved by owner for permitting another to use the property.</a:t>
            </a: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600" kern="0" dirty="0">
              <a:solidFill>
                <a:srgbClr val="002060"/>
              </a:solidFill>
              <a:latin typeface="Arial"/>
            </a:endParaRPr>
          </a:p>
          <a:p>
            <a:pPr lvl="0">
              <a:lnSpc>
                <a:spcPct val="115000"/>
              </a:lnSpc>
              <a:spcBef>
                <a:spcPct val="20000"/>
              </a:spcBef>
              <a:spcAft>
                <a:spcPct val="20000"/>
              </a:spcAft>
              <a:buClr>
                <a:srgbClr val="FFD200"/>
              </a:buClr>
              <a:buSzPct val="75000"/>
            </a:pPr>
            <a:endParaRPr lang="en-US" sz="20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22</a:t>
            </a:fld>
            <a:endParaRPr lang="en-US"/>
          </a:p>
        </p:txBody>
      </p:sp>
    </p:spTree>
    <p:extLst>
      <p:ext uri="{BB962C8B-B14F-4D97-AF65-F5344CB8AC3E}">
        <p14:creationId xmlns:p14="http://schemas.microsoft.com/office/powerpoint/2010/main" val="35551192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E13114F-38E1-4D4F-9A67-0ED6D9512B44}" type="slidenum">
              <a:rPr lang="en-US" smtClean="0"/>
              <a:t>23</a:t>
            </a:fld>
            <a:endParaRPr lang="en-US"/>
          </a:p>
        </p:txBody>
      </p:sp>
      <p:sp>
        <p:nvSpPr>
          <p:cNvPr id="35" name="object 3"/>
          <p:cNvSpPr txBox="1"/>
          <p:nvPr/>
        </p:nvSpPr>
        <p:spPr>
          <a:xfrm>
            <a:off x="674624" y="1234440"/>
            <a:ext cx="1532890" cy="4039567"/>
          </a:xfrm>
          <a:prstGeom prst="rect">
            <a:avLst/>
          </a:prstGeom>
          <a:solidFill>
            <a:srgbClr val="1F497D"/>
          </a:solidFill>
          <a:ln>
            <a:solidFill>
              <a:srgbClr val="1F497D"/>
            </a:solidFill>
          </a:ln>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106680" marR="100965" lvl="0" indent="0" algn="ctr" defTabSz="914400" eaLnBrk="1" fontAlgn="auto" latinLnBrk="0" hangingPunct="1">
              <a:lnSpc>
                <a:spcPct val="99800"/>
              </a:lnSpc>
              <a:spcBef>
                <a:spcPts val="1325"/>
              </a:spcBef>
              <a:spcAft>
                <a:spcPts val="0"/>
              </a:spcAft>
              <a:buClrTx/>
              <a:buSzTx/>
              <a:buFontTx/>
              <a:buNone/>
              <a:tabLst/>
              <a:defRPr/>
            </a:pP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C</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o</a:t>
            </a: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n</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s</a:t>
            </a:r>
            <a:r>
              <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i</a:t>
            </a: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d</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e</a:t>
            </a: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ra</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t</a:t>
            </a:r>
            <a:r>
              <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i</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o</a:t>
            </a:r>
            <a:r>
              <a:rPr kumimoji="0" sz="16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n,  </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including  </a:t>
            </a: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lumpsum  </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consideration  (other than  income  </a:t>
            </a:r>
            <a:r>
              <a:rPr kumimoji="0" sz="1600" b="0"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chargeable </a:t>
            </a:r>
            <a:r>
              <a:rPr kumimoji="0"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as  capital gains)  for</a:t>
            </a:r>
            <a:endParaRPr kumimoji="0" lang="en-IN"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endParaRPr>
          </a:p>
          <a:p>
            <a:pPr marL="106680" marR="100965" lvl="0" indent="0" algn="ctr" defTabSz="914400" eaLnBrk="1" fontAlgn="auto" latinLnBrk="0" hangingPunct="1">
              <a:lnSpc>
                <a:spcPct val="99800"/>
              </a:lnSpc>
              <a:spcBef>
                <a:spcPts val="1325"/>
              </a:spcBef>
              <a:spcAft>
                <a:spcPts val="0"/>
              </a:spcAft>
              <a:buClrTx/>
              <a:buSzTx/>
              <a:buFontTx/>
              <a:buNone/>
              <a:tabLst/>
              <a:defRPr/>
            </a:pPr>
            <a:endParaRPr lang="en-IN" sz="1600" kern="0" spc="-5" dirty="0">
              <a:solidFill>
                <a:srgbClr val="FFFFFF"/>
              </a:solidFill>
              <a:latin typeface="Arial" panose="020B0604020202020204" pitchFamily="34" charset="0"/>
              <a:cs typeface="Arial" panose="020B0604020202020204" pitchFamily="34" charset="0"/>
            </a:endParaRPr>
          </a:p>
          <a:p>
            <a:pPr marL="106680" marR="100965" lvl="0" indent="0" algn="ctr" defTabSz="914400" eaLnBrk="1" fontAlgn="auto" latinLnBrk="0" hangingPunct="1">
              <a:lnSpc>
                <a:spcPct val="99800"/>
              </a:lnSpc>
              <a:spcBef>
                <a:spcPts val="1325"/>
              </a:spcBef>
              <a:spcAft>
                <a:spcPts val="0"/>
              </a:spcAft>
              <a:buClrTx/>
              <a:buSzTx/>
              <a:buFontTx/>
              <a:buNone/>
              <a:tabLst/>
              <a:defRPr/>
            </a:pPr>
            <a:endParaRPr kumimoji="0" lang="en-IN" sz="1600" b="0"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endParaRPr>
          </a:p>
        </p:txBody>
      </p:sp>
      <p:sp>
        <p:nvSpPr>
          <p:cNvPr id="36" name="object 4"/>
          <p:cNvSpPr txBox="1"/>
          <p:nvPr/>
        </p:nvSpPr>
        <p:spPr>
          <a:xfrm>
            <a:off x="2318003" y="1234440"/>
            <a:ext cx="4589780" cy="529632"/>
          </a:xfrm>
          <a:prstGeom prst="rect">
            <a:avLst/>
          </a:prstGeom>
          <a:solidFill>
            <a:srgbClr val="1F497D">
              <a:lumMod val="20000"/>
              <a:lumOff val="80000"/>
            </a:srgbClr>
          </a:solidFill>
          <a:ln>
            <a:solidFill>
              <a:srgbClr val="1F497D"/>
            </a:solidFill>
          </a:ln>
        </p:spPr>
        <p:txBody>
          <a:bodyPr vert="horz" wrap="square" lIns="0" tIns="36830" rIns="0" bIns="0" rtlCol="0">
            <a:spAutoFit/>
          </a:bodyPr>
          <a:lstStyle/>
          <a:p>
            <a:pPr marL="393700" marR="391795" lvl="0" indent="-36513" defTabSz="914400" eaLnBrk="1" fontAlgn="auto" latinLnBrk="0" hangingPunct="1">
              <a:lnSpc>
                <a:spcPct val="100000"/>
              </a:lnSpc>
              <a:spcBef>
                <a:spcPts val="29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Transfer of all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 any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rights  (including the granting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 a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license) in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respect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of</a:t>
            </a: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nvGrpSpPr>
          <p:cNvPr id="37" name="object 5"/>
          <p:cNvGrpSpPr/>
          <p:nvPr/>
        </p:nvGrpSpPr>
        <p:grpSpPr>
          <a:xfrm>
            <a:off x="7952358" y="1581097"/>
            <a:ext cx="3493770" cy="1064002"/>
            <a:chOff x="7988934" y="2205354"/>
            <a:chExt cx="3493770" cy="731520"/>
          </a:xfrm>
          <a:solidFill>
            <a:srgbClr val="1F497D">
              <a:lumMod val="20000"/>
              <a:lumOff val="80000"/>
            </a:srgbClr>
          </a:solidFill>
        </p:grpSpPr>
        <p:sp>
          <p:nvSpPr>
            <p:cNvPr id="38" name="object 6"/>
            <p:cNvSpPr/>
            <p:nvPr/>
          </p:nvSpPr>
          <p:spPr>
            <a:xfrm>
              <a:off x="7990839" y="2207259"/>
              <a:ext cx="3489960" cy="727710"/>
            </a:xfrm>
            <a:custGeom>
              <a:avLst/>
              <a:gdLst/>
              <a:ahLst/>
              <a:cxnLst/>
              <a:rect l="l" t="t" r="r" b="b"/>
              <a:pathLst>
                <a:path w="3489959" h="727710">
                  <a:moveTo>
                    <a:pt x="3368039" y="0"/>
                  </a:moveTo>
                  <a:lnTo>
                    <a:pt x="120650" y="0"/>
                  </a:lnTo>
                  <a:lnTo>
                    <a:pt x="76080" y="10457"/>
                  </a:lnTo>
                  <a:lnTo>
                    <a:pt x="37465" y="37941"/>
                  </a:lnTo>
                  <a:lnTo>
                    <a:pt x="10279" y="76616"/>
                  </a:lnTo>
                  <a:lnTo>
                    <a:pt x="0" y="120650"/>
                  </a:lnTo>
                  <a:lnTo>
                    <a:pt x="0" y="605789"/>
                  </a:lnTo>
                  <a:lnTo>
                    <a:pt x="10279" y="650557"/>
                  </a:lnTo>
                  <a:lnTo>
                    <a:pt x="37465" y="689610"/>
                  </a:lnTo>
                  <a:lnTo>
                    <a:pt x="76080" y="717232"/>
                  </a:lnTo>
                  <a:lnTo>
                    <a:pt x="120650" y="727710"/>
                  </a:lnTo>
                  <a:lnTo>
                    <a:pt x="3368039" y="727710"/>
                  </a:lnTo>
                  <a:lnTo>
                    <a:pt x="3412807" y="717232"/>
                  </a:lnTo>
                  <a:lnTo>
                    <a:pt x="3451859" y="689610"/>
                  </a:lnTo>
                  <a:lnTo>
                    <a:pt x="3479482" y="650557"/>
                  </a:lnTo>
                  <a:lnTo>
                    <a:pt x="3489959" y="605789"/>
                  </a:lnTo>
                  <a:lnTo>
                    <a:pt x="3489959" y="120650"/>
                  </a:lnTo>
                  <a:lnTo>
                    <a:pt x="3479482" y="76616"/>
                  </a:lnTo>
                  <a:lnTo>
                    <a:pt x="3451859" y="37941"/>
                  </a:lnTo>
                  <a:lnTo>
                    <a:pt x="3412807" y="10457"/>
                  </a:lnTo>
                  <a:lnTo>
                    <a:pt x="3368039" y="0"/>
                  </a:lnTo>
                  <a:close/>
                </a:path>
              </a:pathLst>
            </a:custGeom>
            <a:grpFill/>
            <a:ln>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39" name="object 7"/>
            <p:cNvSpPr/>
            <p:nvPr/>
          </p:nvSpPr>
          <p:spPr>
            <a:xfrm>
              <a:off x="7990839" y="2207259"/>
              <a:ext cx="3489960" cy="727710"/>
            </a:xfrm>
            <a:custGeom>
              <a:avLst/>
              <a:gdLst/>
              <a:ahLst/>
              <a:cxnLst/>
              <a:rect l="l" t="t" r="r" b="b"/>
              <a:pathLst>
                <a:path w="3489959" h="727710">
                  <a:moveTo>
                    <a:pt x="120650" y="0"/>
                  </a:moveTo>
                  <a:lnTo>
                    <a:pt x="76080" y="10457"/>
                  </a:lnTo>
                  <a:lnTo>
                    <a:pt x="37465" y="37941"/>
                  </a:lnTo>
                  <a:lnTo>
                    <a:pt x="10279" y="76616"/>
                  </a:lnTo>
                  <a:lnTo>
                    <a:pt x="0" y="120650"/>
                  </a:lnTo>
                  <a:lnTo>
                    <a:pt x="0" y="605789"/>
                  </a:lnTo>
                  <a:lnTo>
                    <a:pt x="10279" y="650557"/>
                  </a:lnTo>
                  <a:lnTo>
                    <a:pt x="37465" y="689610"/>
                  </a:lnTo>
                  <a:lnTo>
                    <a:pt x="76080" y="717232"/>
                  </a:lnTo>
                  <a:lnTo>
                    <a:pt x="120650" y="727710"/>
                  </a:lnTo>
                  <a:lnTo>
                    <a:pt x="3368039" y="727710"/>
                  </a:lnTo>
                  <a:lnTo>
                    <a:pt x="3412807" y="717232"/>
                  </a:lnTo>
                  <a:lnTo>
                    <a:pt x="3451859" y="689610"/>
                  </a:lnTo>
                  <a:lnTo>
                    <a:pt x="3479482" y="650557"/>
                  </a:lnTo>
                  <a:lnTo>
                    <a:pt x="3489959" y="605789"/>
                  </a:lnTo>
                  <a:lnTo>
                    <a:pt x="3489959" y="120650"/>
                  </a:lnTo>
                  <a:lnTo>
                    <a:pt x="3479482" y="76616"/>
                  </a:lnTo>
                  <a:lnTo>
                    <a:pt x="3451859" y="37941"/>
                  </a:lnTo>
                  <a:lnTo>
                    <a:pt x="3412807" y="10457"/>
                  </a:lnTo>
                  <a:lnTo>
                    <a:pt x="3368039" y="0"/>
                  </a:lnTo>
                  <a:lnTo>
                    <a:pt x="120650" y="0"/>
                  </a:lnTo>
                  <a:close/>
                </a:path>
              </a:pathLst>
            </a:custGeom>
            <a:grpFill/>
            <a:ln w="323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40" name="object 8"/>
          <p:cNvSpPr txBox="1"/>
          <p:nvPr/>
        </p:nvSpPr>
        <p:spPr>
          <a:xfrm>
            <a:off x="8128254" y="1644619"/>
            <a:ext cx="2792730" cy="997709"/>
          </a:xfrm>
          <a:prstGeom prst="rect">
            <a:avLst/>
          </a:prstGeom>
          <a:solidFill>
            <a:srgbClr val="1F497D">
              <a:lumMod val="20000"/>
              <a:lumOff val="80000"/>
            </a:srgbClr>
          </a:solidFill>
          <a:ln>
            <a:noFill/>
          </a:ln>
        </p:spPr>
        <p:txBody>
          <a:bodyPr vert="horz" wrap="square" lIns="0" tIns="12700" rIns="0" bIns="0" rtlCol="0">
            <a:spAutoFit/>
          </a:bodyPr>
          <a:lstStyle/>
          <a:p>
            <a:pPr marL="12700" marR="5080" lvl="0" indent="0" algn="ctr" defTabSz="914400" eaLnBrk="1" fontAlgn="auto" latinLnBrk="0" hangingPunct="1">
              <a:lnSpc>
                <a:spcPct val="100000"/>
              </a:lnSpc>
              <a:spcBef>
                <a:spcPts val="100"/>
              </a:spcBef>
              <a:spcAft>
                <a:spcPts val="0"/>
              </a:spcAft>
              <a:buClrTx/>
              <a:buSzTx/>
              <a:buFontTx/>
              <a:buNone/>
              <a:tabLst/>
              <a:defRPr/>
            </a:pPr>
            <a:r>
              <a:rPr kumimoji="0" sz="1600" b="1" i="0" u="sng" strike="noStrike" kern="0" cap="none" spc="0" normalizeH="0" baseline="0" noProof="0" dirty="0">
                <a:ln>
                  <a:noFill/>
                </a:ln>
                <a:solidFill>
                  <a:prstClr val="black"/>
                </a:solidFill>
                <a:effectLst/>
                <a:uLnTx/>
                <a:uFill>
                  <a:solidFill>
                    <a:srgbClr val="000000"/>
                  </a:solidFill>
                </a:uFill>
                <a:latin typeface="Arial" panose="020B0604020202020204" pitchFamily="34" charset="0"/>
                <a:cs typeface="Arial" panose="020B0604020202020204" pitchFamily="34" charset="0"/>
              </a:rPr>
              <a:t>Patent</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invention, model, </a:t>
            </a:r>
            <a:r>
              <a:rPr kumimoji="0" sz="1600" b="1" i="0" u="sng" strike="noStrike" kern="0" cap="none" spc="0" normalizeH="0" baseline="0" noProof="0" dirty="0">
                <a:ln>
                  <a:noFill/>
                </a:ln>
                <a:solidFill>
                  <a:prstClr val="black"/>
                </a:solidFill>
                <a:effectLst/>
                <a:uLnTx/>
                <a:uFill>
                  <a:solidFill>
                    <a:srgbClr val="000000"/>
                  </a:solidFill>
                </a:uFill>
                <a:latin typeface="Arial" panose="020B0604020202020204" pitchFamily="34" charset="0"/>
                <a:cs typeface="Arial" panose="020B0604020202020204" pitchFamily="34" charset="0"/>
              </a:rPr>
              <a:t>design</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secret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formula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 </a:t>
            </a:r>
            <a:r>
              <a:rPr kumimoji="0" sz="1600" b="1" i="0" u="sng" strike="noStrike" kern="0" cap="none" spc="-5" normalizeH="0" baseline="0" noProof="0" dirty="0">
                <a:ln>
                  <a:noFill/>
                </a:ln>
                <a:solidFill>
                  <a:prstClr val="black"/>
                </a:solidFill>
                <a:effectLst/>
                <a:uLnTx/>
                <a:uFill>
                  <a:solidFill>
                    <a:srgbClr val="000000"/>
                  </a:solidFill>
                </a:uFill>
                <a:latin typeface="Arial" panose="020B0604020202020204" pitchFamily="34" charset="0"/>
                <a:cs typeface="Arial" panose="020B0604020202020204" pitchFamily="34" charset="0"/>
              </a:rPr>
              <a:t>process</a:t>
            </a:r>
            <a:r>
              <a:rPr kumimoji="0" sz="1600" b="1"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  </a:t>
            </a:r>
            <a:r>
              <a:rPr kumimoji="0" sz="1600" b="1" i="0" u="sng" strike="noStrike" kern="0" cap="none" spc="0" normalizeH="0" baseline="0" noProof="0" dirty="0">
                <a:ln>
                  <a:noFill/>
                </a:ln>
                <a:solidFill>
                  <a:prstClr val="black"/>
                </a:solidFill>
                <a:effectLst/>
                <a:uLnTx/>
                <a:uFill>
                  <a:solidFill>
                    <a:srgbClr val="000000"/>
                  </a:solidFill>
                </a:uFill>
                <a:latin typeface="Arial" panose="020B0604020202020204" pitchFamily="34" charset="0"/>
                <a:cs typeface="Arial" panose="020B0604020202020204" pitchFamily="34" charset="0"/>
              </a:rPr>
              <a:t>trademark</a:t>
            </a:r>
            <a:r>
              <a:rPr kumimoji="0" sz="1600" b="1"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or similar</a:t>
            </a:r>
            <a:r>
              <a:rPr kumimoji="0" sz="1600" b="0" i="0" u="none" strike="noStrike" kern="0" cap="none" spc="-15"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property</a:t>
            </a: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1" name="object 9"/>
          <p:cNvSpPr txBox="1"/>
          <p:nvPr/>
        </p:nvSpPr>
        <p:spPr>
          <a:xfrm>
            <a:off x="674624" y="5816781"/>
            <a:ext cx="10769600" cy="284693"/>
          </a:xfrm>
          <a:prstGeom prst="rect">
            <a:avLst/>
          </a:prstGeom>
          <a:solidFill>
            <a:srgbClr val="1F497D"/>
          </a:solidFill>
          <a:ln>
            <a:solidFill>
              <a:srgbClr val="1F497D"/>
            </a:solidFill>
          </a:ln>
        </p:spPr>
        <p:txBody>
          <a:bodyPr vert="horz" wrap="square" lIns="0" tIns="38100" rIns="0" bIns="0" rtlCol="0">
            <a:spAutoFit/>
          </a:bodyPr>
          <a:lstStyle/>
          <a:p>
            <a:pPr marL="1134110" marR="0" lvl="0" indent="0" defTabSz="914400" eaLnBrk="1" fontAlgn="auto" latinLnBrk="0" hangingPunct="1">
              <a:lnSpc>
                <a:spcPct val="100000"/>
              </a:lnSpc>
              <a:spcBef>
                <a:spcPts val="300"/>
              </a:spcBef>
              <a:spcAft>
                <a:spcPts val="0"/>
              </a:spcAft>
              <a:buClrTx/>
              <a:buSzTx/>
              <a:buFontTx/>
              <a:buNone/>
              <a:tabLst/>
              <a:defRPr/>
            </a:pPr>
            <a:r>
              <a:rPr kumimoji="0" sz="1600" b="1"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Royalty </a:t>
            </a:r>
            <a:r>
              <a:rPr kumimoji="0" sz="1600" b="1"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also </a:t>
            </a:r>
            <a:r>
              <a:rPr kumimoji="0" sz="1600" b="1"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includes income from rendering </a:t>
            </a:r>
            <a:r>
              <a:rPr kumimoji="0" sz="16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of </a:t>
            </a:r>
            <a:r>
              <a:rPr kumimoji="0" sz="1600" b="1" i="0" u="none" strike="noStrike" kern="0" cap="none" spc="-10" normalizeH="0" baseline="0" noProof="0" dirty="0">
                <a:ln>
                  <a:noFill/>
                </a:ln>
                <a:solidFill>
                  <a:srgbClr val="FFFFFF"/>
                </a:solidFill>
                <a:effectLst/>
                <a:uLnTx/>
                <a:uFillTx/>
                <a:latin typeface="Arial" panose="020B0604020202020204" pitchFamily="34" charset="0"/>
                <a:cs typeface="Arial" panose="020B0604020202020204" pitchFamily="34" charset="0"/>
              </a:rPr>
              <a:t>services </a:t>
            </a:r>
            <a:r>
              <a:rPr kumimoji="0" sz="1600" b="1"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in </a:t>
            </a:r>
            <a:r>
              <a:rPr kumimoji="0" sz="1600" b="1"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connection with</a:t>
            </a:r>
            <a:r>
              <a:rPr kumimoji="0" sz="1600" b="1"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 </a:t>
            </a:r>
            <a:r>
              <a:rPr kumimoji="0" sz="1600" b="1" i="0" u="none" strike="noStrike" kern="0" cap="none" spc="-5" normalizeH="0" baseline="0" noProof="0" dirty="0">
                <a:ln>
                  <a:noFill/>
                </a:ln>
                <a:solidFill>
                  <a:srgbClr val="FFFFFF"/>
                </a:solidFill>
                <a:effectLst/>
                <a:uLnTx/>
                <a:uFillTx/>
                <a:latin typeface="Arial" panose="020B0604020202020204" pitchFamily="34" charset="0"/>
                <a:cs typeface="Arial" panose="020B0604020202020204" pitchFamily="34" charset="0"/>
              </a:rPr>
              <a:t>above</a:t>
            </a: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nvGrpSpPr>
          <p:cNvPr id="42" name="object 10"/>
          <p:cNvGrpSpPr/>
          <p:nvPr/>
        </p:nvGrpSpPr>
        <p:grpSpPr>
          <a:xfrm>
            <a:off x="7952358" y="3067023"/>
            <a:ext cx="3493770" cy="856277"/>
            <a:chOff x="7988934" y="3781425"/>
            <a:chExt cx="3493770" cy="461009"/>
          </a:xfrm>
          <a:solidFill>
            <a:srgbClr val="1F497D">
              <a:lumMod val="20000"/>
              <a:lumOff val="80000"/>
            </a:srgbClr>
          </a:solidFill>
        </p:grpSpPr>
        <p:sp>
          <p:nvSpPr>
            <p:cNvPr id="43" name="object 11"/>
            <p:cNvSpPr/>
            <p:nvPr/>
          </p:nvSpPr>
          <p:spPr>
            <a:xfrm>
              <a:off x="7990839" y="3783330"/>
              <a:ext cx="3489960" cy="457200"/>
            </a:xfrm>
            <a:custGeom>
              <a:avLst/>
              <a:gdLst/>
              <a:ahLst/>
              <a:cxnLst/>
              <a:rect l="l" t="t" r="r" b="b"/>
              <a:pathLst>
                <a:path w="3489959" h="457200">
                  <a:moveTo>
                    <a:pt x="3413759" y="0"/>
                  </a:moveTo>
                  <a:lnTo>
                    <a:pt x="76200" y="0"/>
                  </a:lnTo>
                  <a:lnTo>
                    <a:pt x="48220" y="6548"/>
                  </a:lnTo>
                  <a:lnTo>
                    <a:pt x="23812" y="23812"/>
                  </a:lnTo>
                  <a:lnTo>
                    <a:pt x="6548" y="48220"/>
                  </a:lnTo>
                  <a:lnTo>
                    <a:pt x="0" y="76200"/>
                  </a:lnTo>
                  <a:lnTo>
                    <a:pt x="0" y="381000"/>
                  </a:lnTo>
                  <a:lnTo>
                    <a:pt x="6548" y="408979"/>
                  </a:lnTo>
                  <a:lnTo>
                    <a:pt x="23812" y="433387"/>
                  </a:lnTo>
                  <a:lnTo>
                    <a:pt x="48220" y="450651"/>
                  </a:lnTo>
                  <a:lnTo>
                    <a:pt x="76200" y="457200"/>
                  </a:lnTo>
                  <a:lnTo>
                    <a:pt x="3413759" y="457200"/>
                  </a:lnTo>
                  <a:lnTo>
                    <a:pt x="3441739" y="450651"/>
                  </a:lnTo>
                  <a:lnTo>
                    <a:pt x="3466147" y="433387"/>
                  </a:lnTo>
                  <a:lnTo>
                    <a:pt x="3483411" y="408979"/>
                  </a:lnTo>
                  <a:lnTo>
                    <a:pt x="3489959" y="381000"/>
                  </a:lnTo>
                  <a:lnTo>
                    <a:pt x="3489959" y="76200"/>
                  </a:lnTo>
                  <a:lnTo>
                    <a:pt x="3483411" y="48220"/>
                  </a:lnTo>
                  <a:lnTo>
                    <a:pt x="3466147" y="23812"/>
                  </a:lnTo>
                  <a:lnTo>
                    <a:pt x="3441739" y="6548"/>
                  </a:lnTo>
                  <a:lnTo>
                    <a:pt x="3413759" y="0"/>
                  </a:lnTo>
                  <a:close/>
                </a:path>
              </a:pathLst>
            </a:custGeom>
            <a:grpFill/>
            <a:ln>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4" name="object 12"/>
            <p:cNvSpPr/>
            <p:nvPr/>
          </p:nvSpPr>
          <p:spPr>
            <a:xfrm>
              <a:off x="7990839" y="3783330"/>
              <a:ext cx="3489960" cy="457200"/>
            </a:xfrm>
            <a:custGeom>
              <a:avLst/>
              <a:gdLst/>
              <a:ahLst/>
              <a:cxnLst/>
              <a:rect l="l" t="t" r="r" b="b"/>
              <a:pathLst>
                <a:path w="3489959" h="457200">
                  <a:moveTo>
                    <a:pt x="76200" y="0"/>
                  </a:moveTo>
                  <a:lnTo>
                    <a:pt x="48220" y="6548"/>
                  </a:lnTo>
                  <a:lnTo>
                    <a:pt x="23812" y="23812"/>
                  </a:lnTo>
                  <a:lnTo>
                    <a:pt x="6548" y="48220"/>
                  </a:lnTo>
                  <a:lnTo>
                    <a:pt x="0" y="76200"/>
                  </a:lnTo>
                  <a:lnTo>
                    <a:pt x="0" y="381000"/>
                  </a:lnTo>
                  <a:lnTo>
                    <a:pt x="6548" y="408979"/>
                  </a:lnTo>
                  <a:lnTo>
                    <a:pt x="23812" y="433387"/>
                  </a:lnTo>
                  <a:lnTo>
                    <a:pt x="48220" y="450651"/>
                  </a:lnTo>
                  <a:lnTo>
                    <a:pt x="76200" y="457200"/>
                  </a:lnTo>
                  <a:lnTo>
                    <a:pt x="3413759" y="457200"/>
                  </a:lnTo>
                  <a:lnTo>
                    <a:pt x="3441739" y="450651"/>
                  </a:lnTo>
                  <a:lnTo>
                    <a:pt x="3466147" y="433387"/>
                  </a:lnTo>
                  <a:lnTo>
                    <a:pt x="3483411" y="408979"/>
                  </a:lnTo>
                  <a:lnTo>
                    <a:pt x="3489959" y="381000"/>
                  </a:lnTo>
                  <a:lnTo>
                    <a:pt x="3489959" y="76200"/>
                  </a:lnTo>
                  <a:lnTo>
                    <a:pt x="3483411" y="48220"/>
                  </a:lnTo>
                  <a:lnTo>
                    <a:pt x="3466147" y="23812"/>
                  </a:lnTo>
                  <a:lnTo>
                    <a:pt x="3441739" y="6548"/>
                  </a:lnTo>
                  <a:lnTo>
                    <a:pt x="3413759" y="0"/>
                  </a:lnTo>
                  <a:lnTo>
                    <a:pt x="76200" y="0"/>
                  </a:lnTo>
                  <a:close/>
                </a:path>
              </a:pathLst>
            </a:custGeom>
            <a:grpFill/>
            <a:ln w="323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45" name="object 13"/>
          <p:cNvSpPr txBox="1"/>
          <p:nvPr/>
        </p:nvSpPr>
        <p:spPr>
          <a:xfrm>
            <a:off x="8128254" y="3144724"/>
            <a:ext cx="3137535" cy="751488"/>
          </a:xfrm>
          <a:prstGeom prst="rect">
            <a:avLst/>
          </a:prstGeom>
          <a:ln>
            <a:noFill/>
          </a:ln>
        </p:spPr>
        <p:txBody>
          <a:bodyPr vert="horz" wrap="square" lIns="0" tIns="12700" rIns="0" bIns="0" rtlCol="0">
            <a:spAutoFit/>
          </a:bodyPr>
          <a:lstStyle/>
          <a:p>
            <a:pPr marL="12700" marR="5080" indent="-12700">
              <a:spcBef>
                <a:spcPts val="100"/>
              </a:spcBef>
            </a:pPr>
            <a:r>
              <a:rPr sz="1600" spc="-5" dirty="0">
                <a:solidFill>
                  <a:prstClr val="black"/>
                </a:solidFill>
                <a:latin typeface="Arial" panose="020B0604020202020204" pitchFamily="34" charset="0"/>
                <a:cs typeface="Arial" panose="020B0604020202020204" pitchFamily="34" charset="0"/>
              </a:rPr>
              <a:t>Technical, industrial, commercial </a:t>
            </a:r>
            <a:r>
              <a:rPr sz="1600" dirty="0">
                <a:solidFill>
                  <a:prstClr val="black"/>
                </a:solidFill>
                <a:latin typeface="Arial" panose="020B0604020202020204" pitchFamily="34" charset="0"/>
                <a:cs typeface="Arial" panose="020B0604020202020204" pitchFamily="34" charset="0"/>
              </a:rPr>
              <a:t>or  </a:t>
            </a:r>
            <a:r>
              <a:rPr sz="1600" spc="-5" dirty="0">
                <a:solidFill>
                  <a:prstClr val="black"/>
                </a:solidFill>
                <a:latin typeface="Arial" panose="020B0604020202020204" pitchFamily="34" charset="0"/>
                <a:cs typeface="Arial" panose="020B0604020202020204" pitchFamily="34" charset="0"/>
              </a:rPr>
              <a:t>scientific knowledge, experience </a:t>
            </a:r>
            <a:r>
              <a:rPr sz="1600" dirty="0">
                <a:solidFill>
                  <a:prstClr val="black"/>
                </a:solidFill>
                <a:latin typeface="Arial" panose="020B0604020202020204" pitchFamily="34" charset="0"/>
                <a:cs typeface="Arial" panose="020B0604020202020204" pitchFamily="34" charset="0"/>
              </a:rPr>
              <a:t>or</a:t>
            </a:r>
            <a:r>
              <a:rPr sz="1600" spc="15" dirty="0">
                <a:solidFill>
                  <a:prstClr val="black"/>
                </a:solidFill>
                <a:latin typeface="Arial" panose="020B0604020202020204" pitchFamily="34" charset="0"/>
                <a:cs typeface="Arial" panose="020B0604020202020204" pitchFamily="34" charset="0"/>
              </a:rPr>
              <a:t> </a:t>
            </a:r>
            <a:r>
              <a:rPr sz="1600" spc="-5" dirty="0">
                <a:solidFill>
                  <a:prstClr val="black"/>
                </a:solidFill>
                <a:latin typeface="Arial" panose="020B0604020202020204" pitchFamily="34" charset="0"/>
                <a:cs typeface="Arial" panose="020B0604020202020204" pitchFamily="34" charset="0"/>
              </a:rPr>
              <a:t>skill</a:t>
            </a:r>
            <a:endParaRPr sz="1600" dirty="0">
              <a:solidFill>
                <a:prstClr val="black"/>
              </a:solidFill>
              <a:latin typeface="Arial" panose="020B0604020202020204" pitchFamily="34" charset="0"/>
              <a:cs typeface="Arial" panose="020B0604020202020204" pitchFamily="34" charset="0"/>
            </a:endParaRPr>
          </a:p>
        </p:txBody>
      </p:sp>
      <p:grpSp>
        <p:nvGrpSpPr>
          <p:cNvPr id="46" name="object 14"/>
          <p:cNvGrpSpPr/>
          <p:nvPr/>
        </p:nvGrpSpPr>
        <p:grpSpPr>
          <a:xfrm>
            <a:off x="7951723" y="4039003"/>
            <a:ext cx="3493770" cy="507635"/>
            <a:chOff x="7989222" y="4503072"/>
            <a:chExt cx="3493770" cy="461009"/>
          </a:xfrm>
          <a:solidFill>
            <a:srgbClr val="4F81BD">
              <a:lumMod val="20000"/>
              <a:lumOff val="80000"/>
            </a:srgbClr>
          </a:solidFill>
        </p:grpSpPr>
        <p:sp>
          <p:nvSpPr>
            <p:cNvPr id="47" name="object 15"/>
            <p:cNvSpPr/>
            <p:nvPr/>
          </p:nvSpPr>
          <p:spPr>
            <a:xfrm>
              <a:off x="7990839" y="4504690"/>
              <a:ext cx="3489960" cy="457200"/>
            </a:xfrm>
            <a:custGeom>
              <a:avLst/>
              <a:gdLst/>
              <a:ahLst/>
              <a:cxnLst/>
              <a:rect l="l" t="t" r="r" b="b"/>
              <a:pathLst>
                <a:path w="3489959" h="457200">
                  <a:moveTo>
                    <a:pt x="3413759" y="0"/>
                  </a:moveTo>
                  <a:lnTo>
                    <a:pt x="76200" y="0"/>
                  </a:lnTo>
                  <a:lnTo>
                    <a:pt x="48220" y="6369"/>
                  </a:lnTo>
                  <a:lnTo>
                    <a:pt x="23812" y="23336"/>
                  </a:lnTo>
                  <a:lnTo>
                    <a:pt x="6548" y="47684"/>
                  </a:lnTo>
                  <a:lnTo>
                    <a:pt x="0" y="76200"/>
                  </a:lnTo>
                  <a:lnTo>
                    <a:pt x="0" y="381000"/>
                  </a:lnTo>
                  <a:lnTo>
                    <a:pt x="6548" y="408979"/>
                  </a:lnTo>
                  <a:lnTo>
                    <a:pt x="23812" y="433387"/>
                  </a:lnTo>
                  <a:lnTo>
                    <a:pt x="48220" y="450651"/>
                  </a:lnTo>
                  <a:lnTo>
                    <a:pt x="76200" y="457200"/>
                  </a:lnTo>
                  <a:lnTo>
                    <a:pt x="3413759" y="457200"/>
                  </a:lnTo>
                  <a:lnTo>
                    <a:pt x="3441739" y="450651"/>
                  </a:lnTo>
                  <a:lnTo>
                    <a:pt x="3466147" y="433387"/>
                  </a:lnTo>
                  <a:lnTo>
                    <a:pt x="3483411" y="408979"/>
                  </a:lnTo>
                  <a:lnTo>
                    <a:pt x="3489959" y="381000"/>
                  </a:lnTo>
                  <a:lnTo>
                    <a:pt x="3489959" y="76200"/>
                  </a:lnTo>
                  <a:lnTo>
                    <a:pt x="3483411" y="47684"/>
                  </a:lnTo>
                  <a:lnTo>
                    <a:pt x="3466147" y="23336"/>
                  </a:lnTo>
                  <a:lnTo>
                    <a:pt x="3441739" y="6369"/>
                  </a:lnTo>
                  <a:lnTo>
                    <a:pt x="3413759" y="0"/>
                  </a:lnTo>
                  <a:close/>
                </a:path>
              </a:pathLst>
            </a:custGeom>
            <a:grpFill/>
            <a:ln>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8" name="object 16"/>
            <p:cNvSpPr/>
            <p:nvPr/>
          </p:nvSpPr>
          <p:spPr>
            <a:xfrm>
              <a:off x="7990839" y="4504690"/>
              <a:ext cx="3489960" cy="457200"/>
            </a:xfrm>
            <a:custGeom>
              <a:avLst/>
              <a:gdLst/>
              <a:ahLst/>
              <a:cxnLst/>
              <a:rect l="l" t="t" r="r" b="b"/>
              <a:pathLst>
                <a:path w="3489959" h="457200">
                  <a:moveTo>
                    <a:pt x="76200" y="0"/>
                  </a:moveTo>
                  <a:lnTo>
                    <a:pt x="48220" y="6369"/>
                  </a:lnTo>
                  <a:lnTo>
                    <a:pt x="23812" y="23336"/>
                  </a:lnTo>
                  <a:lnTo>
                    <a:pt x="6548" y="47684"/>
                  </a:lnTo>
                  <a:lnTo>
                    <a:pt x="0" y="76200"/>
                  </a:lnTo>
                  <a:lnTo>
                    <a:pt x="0" y="381000"/>
                  </a:lnTo>
                  <a:lnTo>
                    <a:pt x="6548" y="408979"/>
                  </a:lnTo>
                  <a:lnTo>
                    <a:pt x="23812" y="433387"/>
                  </a:lnTo>
                  <a:lnTo>
                    <a:pt x="48220" y="450651"/>
                  </a:lnTo>
                  <a:lnTo>
                    <a:pt x="76200" y="457200"/>
                  </a:lnTo>
                  <a:lnTo>
                    <a:pt x="3413759" y="457200"/>
                  </a:lnTo>
                  <a:lnTo>
                    <a:pt x="3441739" y="450651"/>
                  </a:lnTo>
                  <a:lnTo>
                    <a:pt x="3466147" y="433387"/>
                  </a:lnTo>
                  <a:lnTo>
                    <a:pt x="3483411" y="408979"/>
                  </a:lnTo>
                  <a:lnTo>
                    <a:pt x="3489959" y="381000"/>
                  </a:lnTo>
                  <a:lnTo>
                    <a:pt x="3489959" y="76200"/>
                  </a:lnTo>
                  <a:lnTo>
                    <a:pt x="3483411" y="47684"/>
                  </a:lnTo>
                  <a:lnTo>
                    <a:pt x="3466147" y="23336"/>
                  </a:lnTo>
                  <a:lnTo>
                    <a:pt x="3441739" y="6369"/>
                  </a:lnTo>
                  <a:lnTo>
                    <a:pt x="3413759" y="0"/>
                  </a:lnTo>
                  <a:lnTo>
                    <a:pt x="76200" y="0"/>
                  </a:lnTo>
                  <a:close/>
                </a:path>
              </a:pathLst>
            </a:custGeom>
            <a:grpFill/>
            <a:ln w="323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49" name="object 18"/>
          <p:cNvSpPr/>
          <p:nvPr/>
        </p:nvSpPr>
        <p:spPr>
          <a:xfrm>
            <a:off x="7954264" y="4696459"/>
            <a:ext cx="3489960" cy="706215"/>
          </a:xfrm>
          <a:custGeom>
            <a:avLst/>
            <a:gdLst/>
            <a:ahLst/>
            <a:cxnLst/>
            <a:rect l="l" t="t" r="r" b="b"/>
            <a:pathLst>
              <a:path w="3489959" h="641350">
                <a:moveTo>
                  <a:pt x="3382009" y="0"/>
                </a:moveTo>
                <a:lnTo>
                  <a:pt x="106679" y="0"/>
                </a:lnTo>
                <a:lnTo>
                  <a:pt x="67508" y="8989"/>
                </a:lnTo>
                <a:lnTo>
                  <a:pt x="33337" y="32861"/>
                </a:lnTo>
                <a:lnTo>
                  <a:pt x="9167" y="66972"/>
                </a:lnTo>
                <a:lnTo>
                  <a:pt x="0" y="106679"/>
                </a:lnTo>
                <a:lnTo>
                  <a:pt x="0" y="534669"/>
                </a:lnTo>
                <a:lnTo>
                  <a:pt x="9167" y="573841"/>
                </a:lnTo>
                <a:lnTo>
                  <a:pt x="33337" y="608012"/>
                </a:lnTo>
                <a:lnTo>
                  <a:pt x="67508" y="632182"/>
                </a:lnTo>
                <a:lnTo>
                  <a:pt x="106679" y="641349"/>
                </a:lnTo>
                <a:lnTo>
                  <a:pt x="3382009" y="641349"/>
                </a:lnTo>
                <a:lnTo>
                  <a:pt x="3421379" y="632182"/>
                </a:lnTo>
                <a:lnTo>
                  <a:pt x="3455987" y="608012"/>
                </a:lnTo>
                <a:lnTo>
                  <a:pt x="3480593" y="573841"/>
                </a:lnTo>
                <a:lnTo>
                  <a:pt x="3489959" y="534669"/>
                </a:lnTo>
                <a:lnTo>
                  <a:pt x="3489959" y="106679"/>
                </a:lnTo>
                <a:lnTo>
                  <a:pt x="3480593" y="66972"/>
                </a:lnTo>
                <a:lnTo>
                  <a:pt x="3455987" y="32861"/>
                </a:lnTo>
                <a:lnTo>
                  <a:pt x="3421379" y="8989"/>
                </a:lnTo>
                <a:lnTo>
                  <a:pt x="3382009" y="0"/>
                </a:lnTo>
                <a:close/>
              </a:path>
            </a:pathLst>
          </a:custGeom>
          <a:solidFill>
            <a:srgbClr val="4F81BD">
              <a:lumMod val="20000"/>
              <a:lumOff val="80000"/>
            </a:srgbClr>
          </a:solidFill>
          <a:ln>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0" name="object 19"/>
          <p:cNvSpPr txBox="1"/>
          <p:nvPr/>
        </p:nvSpPr>
        <p:spPr>
          <a:xfrm>
            <a:off x="8009072" y="4685030"/>
            <a:ext cx="3379470" cy="648063"/>
          </a:xfrm>
          <a:prstGeom prst="rect">
            <a:avLst/>
          </a:prstGeom>
          <a:ln>
            <a:noFill/>
          </a:ln>
        </p:spPr>
        <p:txBody>
          <a:bodyPr vert="horz" wrap="square" lIns="0" tIns="12700" rIns="0" bIns="0" rtlCol="0">
            <a:spAutoFit/>
          </a:bodyPr>
          <a:lstStyle/>
          <a:p>
            <a:pPr marL="263525" marR="97790" indent="-161290">
              <a:spcBef>
                <a:spcPts val="100"/>
              </a:spcBef>
            </a:pPr>
            <a:r>
              <a:rPr sz="1400" b="1" u="sng" dirty="0">
                <a:solidFill>
                  <a:prstClr val="black"/>
                </a:solidFill>
                <a:uFill>
                  <a:solidFill>
                    <a:srgbClr val="000000"/>
                  </a:solidFill>
                </a:uFill>
                <a:latin typeface="Arial" panose="020B0604020202020204" pitchFamily="34" charset="0"/>
                <a:cs typeface="Arial" panose="020B0604020202020204" pitchFamily="34" charset="0"/>
              </a:rPr>
              <a:t>Copyright</a:t>
            </a:r>
            <a:r>
              <a:rPr sz="1400" dirty="0">
                <a:solidFill>
                  <a:prstClr val="black"/>
                </a:solidFill>
                <a:latin typeface="Arial" panose="020B0604020202020204" pitchFamily="34" charset="0"/>
                <a:cs typeface="Arial" panose="020B0604020202020204" pitchFamily="34" charset="0"/>
              </a:rPr>
              <a:t>, </a:t>
            </a:r>
            <a:r>
              <a:rPr sz="1400" spc="-5" dirty="0">
                <a:solidFill>
                  <a:prstClr val="black"/>
                </a:solidFill>
                <a:latin typeface="Arial" panose="020B0604020202020204" pitchFamily="34" charset="0"/>
                <a:cs typeface="Arial" panose="020B0604020202020204" pitchFamily="34" charset="0"/>
              </a:rPr>
              <a:t>literary, artistic </a:t>
            </a:r>
            <a:r>
              <a:rPr sz="1400" dirty="0">
                <a:solidFill>
                  <a:prstClr val="black"/>
                </a:solidFill>
                <a:latin typeface="Arial" panose="020B0604020202020204" pitchFamily="34" charset="0"/>
                <a:cs typeface="Arial" panose="020B0604020202020204" pitchFamily="34" charset="0"/>
              </a:rPr>
              <a:t>or </a:t>
            </a:r>
            <a:r>
              <a:rPr sz="1400" spc="-5" dirty="0">
                <a:solidFill>
                  <a:prstClr val="black"/>
                </a:solidFill>
                <a:latin typeface="Arial" panose="020B0604020202020204" pitchFamily="34" charset="0"/>
                <a:cs typeface="Arial" panose="020B0604020202020204" pitchFamily="34" charset="0"/>
              </a:rPr>
              <a:t>scientific  work (excluding </a:t>
            </a:r>
            <a:r>
              <a:rPr sz="1400" dirty="0">
                <a:solidFill>
                  <a:prstClr val="black"/>
                </a:solidFill>
                <a:latin typeface="Arial" panose="020B0604020202020204" pitchFamily="34" charset="0"/>
                <a:cs typeface="Arial" panose="020B0604020202020204" pitchFamily="34" charset="0"/>
              </a:rPr>
              <a:t>sale, </a:t>
            </a:r>
            <a:r>
              <a:rPr sz="1400" spc="-5" dirty="0">
                <a:solidFill>
                  <a:prstClr val="black"/>
                </a:solidFill>
                <a:latin typeface="Arial" panose="020B0604020202020204" pitchFamily="34" charset="0"/>
                <a:cs typeface="Arial" panose="020B0604020202020204" pitchFamily="34" charset="0"/>
              </a:rPr>
              <a:t>distribution</a:t>
            </a:r>
            <a:r>
              <a:rPr sz="1400" spc="-15" dirty="0">
                <a:solidFill>
                  <a:prstClr val="black"/>
                </a:solidFill>
                <a:latin typeface="Arial" panose="020B0604020202020204" pitchFamily="34" charset="0"/>
                <a:cs typeface="Arial" panose="020B0604020202020204" pitchFamily="34" charset="0"/>
              </a:rPr>
              <a:t> </a:t>
            </a:r>
            <a:r>
              <a:rPr sz="1400" spc="-5" dirty="0">
                <a:solidFill>
                  <a:prstClr val="black"/>
                </a:solidFill>
                <a:latin typeface="Arial" panose="020B0604020202020204" pitchFamily="34" charset="0"/>
                <a:cs typeface="Arial" panose="020B0604020202020204" pitchFamily="34" charset="0"/>
              </a:rPr>
              <a:t>or</a:t>
            </a:r>
            <a:endParaRPr sz="1400" dirty="0">
              <a:solidFill>
                <a:prstClr val="black"/>
              </a:solidFill>
              <a:latin typeface="Arial" panose="020B0604020202020204" pitchFamily="34" charset="0"/>
              <a:cs typeface="Arial" panose="020B0604020202020204" pitchFamily="34" charset="0"/>
            </a:endParaRPr>
          </a:p>
          <a:p>
            <a:pPr marL="12700">
              <a:lnSpc>
                <a:spcPts val="1670"/>
              </a:lnSpc>
              <a:tabLst>
                <a:tab pos="257175" algn="l"/>
                <a:tab pos="3366135" algn="l"/>
              </a:tabLst>
            </a:pPr>
            <a:r>
              <a:rPr sz="1400" dirty="0">
                <a:solidFill>
                  <a:prstClr val="black"/>
                </a:solidFill>
                <a:uFill>
                  <a:solidFill>
                    <a:srgbClr val="DB6800"/>
                  </a:solidFill>
                </a:uFill>
                <a:latin typeface="Arial" panose="020B0604020202020204" pitchFamily="34" charset="0"/>
                <a:cs typeface="Arial" panose="020B0604020202020204" pitchFamily="34" charset="0"/>
              </a:rPr>
              <a:t> 	</a:t>
            </a:r>
            <a:r>
              <a:rPr sz="1400" spc="-5" dirty="0">
                <a:solidFill>
                  <a:prstClr val="black"/>
                </a:solidFill>
                <a:uFill>
                  <a:solidFill>
                    <a:srgbClr val="DB6800"/>
                  </a:solidFill>
                </a:uFill>
                <a:latin typeface="Arial" panose="020B0604020202020204" pitchFamily="34" charset="0"/>
                <a:cs typeface="Arial" panose="020B0604020202020204" pitchFamily="34" charset="0"/>
              </a:rPr>
              <a:t>exhibition </a:t>
            </a:r>
            <a:r>
              <a:rPr sz="1400" dirty="0">
                <a:solidFill>
                  <a:prstClr val="black"/>
                </a:solidFill>
                <a:uFill>
                  <a:solidFill>
                    <a:srgbClr val="DB6800"/>
                  </a:solidFill>
                </a:uFill>
                <a:latin typeface="Arial" panose="020B0604020202020204" pitchFamily="34" charset="0"/>
                <a:cs typeface="Arial" panose="020B0604020202020204" pitchFamily="34" charset="0"/>
              </a:rPr>
              <a:t>of </a:t>
            </a:r>
            <a:r>
              <a:rPr sz="1400" spc="-5" dirty="0">
                <a:solidFill>
                  <a:prstClr val="black"/>
                </a:solidFill>
                <a:uFill>
                  <a:solidFill>
                    <a:srgbClr val="DB6800"/>
                  </a:solidFill>
                </a:uFill>
                <a:latin typeface="Arial" panose="020B0604020202020204" pitchFamily="34" charset="0"/>
                <a:cs typeface="Arial" panose="020B0604020202020204" pitchFamily="34" charset="0"/>
              </a:rPr>
              <a:t>cinematographic</a:t>
            </a:r>
            <a:r>
              <a:rPr sz="1400" spc="-25" dirty="0">
                <a:solidFill>
                  <a:prstClr val="black"/>
                </a:solidFill>
                <a:uFill>
                  <a:solidFill>
                    <a:srgbClr val="DB6800"/>
                  </a:solidFill>
                </a:uFill>
                <a:latin typeface="Arial" panose="020B0604020202020204" pitchFamily="34" charset="0"/>
                <a:cs typeface="Arial" panose="020B0604020202020204" pitchFamily="34" charset="0"/>
              </a:rPr>
              <a:t> </a:t>
            </a:r>
            <a:r>
              <a:rPr sz="1400" spc="-5" dirty="0">
                <a:solidFill>
                  <a:prstClr val="black"/>
                </a:solidFill>
                <a:uFill>
                  <a:solidFill>
                    <a:srgbClr val="DB6800"/>
                  </a:solidFill>
                </a:uFill>
                <a:latin typeface="Arial" panose="020B0604020202020204" pitchFamily="34" charset="0"/>
                <a:cs typeface="Arial" panose="020B0604020202020204" pitchFamily="34" charset="0"/>
              </a:rPr>
              <a:t>films)	</a:t>
            </a:r>
            <a:endParaRPr sz="1400" dirty="0">
              <a:solidFill>
                <a:prstClr val="black"/>
              </a:solidFill>
              <a:latin typeface="Arial" panose="020B0604020202020204" pitchFamily="34" charset="0"/>
              <a:cs typeface="Arial" panose="020B0604020202020204" pitchFamily="34" charset="0"/>
            </a:endParaRPr>
          </a:p>
        </p:txBody>
      </p:sp>
      <p:sp>
        <p:nvSpPr>
          <p:cNvPr id="51" name="object 20"/>
          <p:cNvSpPr txBox="1"/>
          <p:nvPr/>
        </p:nvSpPr>
        <p:spPr>
          <a:xfrm>
            <a:off x="2318003" y="1954529"/>
            <a:ext cx="4589780" cy="530915"/>
          </a:xfrm>
          <a:prstGeom prst="rect">
            <a:avLst/>
          </a:prstGeom>
          <a:solidFill>
            <a:srgbClr val="1F497D">
              <a:lumMod val="20000"/>
              <a:lumOff val="80000"/>
            </a:srgbClr>
          </a:solidFill>
          <a:ln>
            <a:solidFill>
              <a:srgbClr val="1F497D"/>
            </a:solidFill>
          </a:ln>
        </p:spPr>
        <p:txBody>
          <a:bodyPr vert="horz" wrap="square" lIns="0" tIns="38100" rIns="0" bIns="0" rtlCol="0">
            <a:spAutoFit/>
          </a:bodyPr>
          <a:lstStyle/>
          <a:p>
            <a:pPr marL="1666239" marR="186055" lvl="0" indent="-1477010" defTabSz="914400" eaLnBrk="1" fontAlgn="auto" latinLnBrk="0" hangingPunct="1">
              <a:lnSpc>
                <a:spcPct val="100000"/>
              </a:lnSpc>
              <a:spcBef>
                <a:spcPts val="30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Imparting of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any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information concerning the working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or the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use</a:t>
            </a:r>
            <a:r>
              <a:rPr kumimoji="0" sz="1600" b="0" i="0" u="none" strike="noStrike" kern="0" cap="none" spc="-15"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a:t>
            </a:r>
          </a:p>
        </p:txBody>
      </p:sp>
      <p:sp>
        <p:nvSpPr>
          <p:cNvPr id="52" name="object 21"/>
          <p:cNvSpPr txBox="1"/>
          <p:nvPr/>
        </p:nvSpPr>
        <p:spPr>
          <a:xfrm>
            <a:off x="2318003" y="2675890"/>
            <a:ext cx="4589780" cy="391133"/>
          </a:xfrm>
          <a:prstGeom prst="rect">
            <a:avLst/>
          </a:prstGeom>
          <a:solidFill>
            <a:srgbClr val="1F497D">
              <a:lumMod val="20000"/>
              <a:lumOff val="80000"/>
            </a:srgbClr>
          </a:solidFill>
          <a:ln>
            <a:solidFill>
              <a:srgbClr val="1F497D"/>
            </a:solidFill>
          </a:ln>
        </p:spPr>
        <p:txBody>
          <a:bodyPr vert="horz" wrap="square" lIns="0" tIns="143510" rIns="0" bIns="0" rtlCol="0">
            <a:spAutoFit/>
          </a:bodyPr>
          <a:lstStyle/>
          <a:p>
            <a:pPr marL="0" marR="0" lvl="0" indent="0" algn="ctr" defTabSz="914400" eaLnBrk="1" fontAlgn="auto" latinLnBrk="0" hangingPunct="1">
              <a:lnSpc>
                <a:spcPct val="100000"/>
              </a:lnSpc>
              <a:spcBef>
                <a:spcPts val="113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Use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a:t>
            </a: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3" name="object 22"/>
          <p:cNvSpPr txBox="1"/>
          <p:nvPr/>
        </p:nvSpPr>
        <p:spPr>
          <a:xfrm>
            <a:off x="2318003" y="3417569"/>
            <a:ext cx="4589780" cy="369332"/>
          </a:xfrm>
          <a:prstGeom prst="rect">
            <a:avLst/>
          </a:prstGeom>
          <a:solidFill>
            <a:srgbClr val="1F497D">
              <a:lumMod val="20000"/>
              <a:lumOff val="80000"/>
            </a:srgbClr>
          </a:solidFill>
          <a:ln>
            <a:solidFill>
              <a:srgbClr val="1F497D"/>
            </a:solidFill>
          </a:ln>
        </p:spPr>
        <p:txBody>
          <a:bodyPr vert="horz" wrap="square" lIns="0" tIns="121920" rIns="0" bIns="0" rtlCol="0">
            <a:spAutoFit/>
          </a:bodyPr>
          <a:lstStyle/>
          <a:p>
            <a:pPr marL="0" marR="0" lvl="0" indent="0" algn="ctr" defTabSz="914400" eaLnBrk="1" fontAlgn="auto" latinLnBrk="0" hangingPunct="1">
              <a:lnSpc>
                <a:spcPct val="100000"/>
              </a:lnSpc>
              <a:spcBef>
                <a:spcPts val="96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Imparting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any information concerning</a:t>
            </a:r>
            <a:endPar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54" name="object 23"/>
          <p:cNvSpPr txBox="1"/>
          <p:nvPr/>
        </p:nvSpPr>
        <p:spPr>
          <a:xfrm>
            <a:off x="2318003" y="4138930"/>
            <a:ext cx="4589780" cy="369332"/>
          </a:xfrm>
          <a:prstGeom prst="rect">
            <a:avLst/>
          </a:prstGeom>
          <a:solidFill>
            <a:srgbClr val="1F497D">
              <a:lumMod val="20000"/>
              <a:lumOff val="80000"/>
            </a:srgbClr>
          </a:solidFill>
          <a:ln>
            <a:solidFill>
              <a:srgbClr val="1F497D"/>
            </a:solidFill>
          </a:ln>
        </p:spPr>
        <p:txBody>
          <a:bodyPr vert="horz" wrap="square" lIns="0" tIns="121920" rIns="0" bIns="0" rtlCol="0">
            <a:spAutoFit/>
          </a:bodyPr>
          <a:lstStyle/>
          <a:p>
            <a:pPr marL="0" marR="37465" lvl="0" indent="0" algn="ctr" defTabSz="914400" eaLnBrk="1" fontAlgn="auto" latinLnBrk="0" hangingPunct="1">
              <a:lnSpc>
                <a:spcPct val="100000"/>
              </a:lnSpc>
              <a:spcBef>
                <a:spcPts val="96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Use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right to</a:t>
            </a:r>
            <a:r>
              <a:rPr kumimoji="0" sz="1600" b="0" i="0" u="none" strike="noStrike" kern="0" cap="none" spc="-15"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use</a:t>
            </a: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5" name="object 24"/>
          <p:cNvSpPr txBox="1"/>
          <p:nvPr/>
        </p:nvSpPr>
        <p:spPr>
          <a:xfrm>
            <a:off x="2318003" y="4696460"/>
            <a:ext cx="4589780" cy="601447"/>
          </a:xfrm>
          <a:prstGeom prst="rect">
            <a:avLst/>
          </a:prstGeom>
          <a:solidFill>
            <a:srgbClr val="1F497D">
              <a:lumMod val="20000"/>
              <a:lumOff val="80000"/>
            </a:srgbClr>
          </a:solidFill>
          <a:ln>
            <a:solidFill>
              <a:srgbClr val="1F497D"/>
            </a:solidFill>
          </a:ln>
        </p:spPr>
        <p:txBody>
          <a:bodyPr vert="horz" wrap="square" lIns="0" tIns="107950" rIns="0" bIns="0" rtlCol="0">
            <a:spAutoFit/>
          </a:bodyPr>
          <a:lstStyle/>
          <a:p>
            <a:pPr marL="374650" marR="413384" lvl="0" indent="-17463" defTabSz="914400" eaLnBrk="1" fontAlgn="auto" latinLnBrk="0" hangingPunct="1">
              <a:lnSpc>
                <a:spcPct val="100000"/>
              </a:lnSpc>
              <a:spcBef>
                <a:spcPts val="850"/>
              </a:spcBef>
              <a:spcAft>
                <a:spcPts val="0"/>
              </a:spcAft>
              <a:buClrTx/>
              <a:buSzTx/>
              <a:buFontTx/>
              <a:buNone/>
              <a:tabLst/>
              <a:defRPr/>
            </a:pP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Transfer of all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or any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rights  (including the granting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 a </a:t>
            </a:r>
            <a:r>
              <a:rPr kumimoji="0" sz="1600" b="0" i="0" u="none" strike="noStrike" kern="0" cap="none" spc="-5" normalizeH="0" baseline="0" noProof="0" dirty="0">
                <a:ln>
                  <a:noFill/>
                </a:ln>
                <a:solidFill>
                  <a:prstClr val="black"/>
                </a:solidFill>
                <a:effectLst/>
                <a:uLnTx/>
                <a:uFillTx/>
                <a:latin typeface="Arial" panose="020B0604020202020204" pitchFamily="34" charset="0"/>
                <a:cs typeface="Arial" panose="020B0604020202020204" pitchFamily="34" charset="0"/>
              </a:rPr>
              <a:t>license) in respect</a:t>
            </a:r>
            <a:r>
              <a:rPr kumimoji="0" sz="1600" b="0" i="0" u="none" strike="noStrike" kern="0" cap="none" spc="15"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sz="1600" b="0" i="0" u="none" strike="noStrike" kern="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of</a:t>
            </a:r>
          </a:p>
        </p:txBody>
      </p:sp>
      <p:grpSp>
        <p:nvGrpSpPr>
          <p:cNvPr id="56" name="object 25"/>
          <p:cNvGrpSpPr/>
          <p:nvPr/>
        </p:nvGrpSpPr>
        <p:grpSpPr>
          <a:xfrm>
            <a:off x="6907783" y="1479957"/>
            <a:ext cx="1046480" cy="1597724"/>
            <a:chOff x="6944359" y="1845717"/>
            <a:chExt cx="1046480" cy="1450975"/>
          </a:xfrm>
        </p:grpSpPr>
        <p:sp>
          <p:nvSpPr>
            <p:cNvPr id="57" name="object 26"/>
            <p:cNvSpPr/>
            <p:nvPr/>
          </p:nvSpPr>
          <p:spPr>
            <a:xfrm>
              <a:off x="6944359" y="1850390"/>
              <a:ext cx="1005840" cy="721360"/>
            </a:xfrm>
            <a:custGeom>
              <a:avLst/>
              <a:gdLst/>
              <a:ahLst/>
              <a:cxnLst/>
              <a:rect l="l" t="t" r="r" b="b"/>
              <a:pathLst>
                <a:path w="1005840" h="721360">
                  <a:moveTo>
                    <a:pt x="0" y="0"/>
                  </a:moveTo>
                  <a:lnTo>
                    <a:pt x="50800" y="0"/>
                  </a:lnTo>
                </a:path>
                <a:path w="1005840" h="721360">
                  <a:moveTo>
                    <a:pt x="88900" y="0"/>
                  </a:moveTo>
                  <a:lnTo>
                    <a:pt x="138430" y="0"/>
                  </a:lnTo>
                </a:path>
                <a:path w="1005840" h="721360">
                  <a:moveTo>
                    <a:pt x="176530" y="0"/>
                  </a:moveTo>
                  <a:lnTo>
                    <a:pt x="227330" y="0"/>
                  </a:lnTo>
                </a:path>
                <a:path w="1005840" h="721360">
                  <a:moveTo>
                    <a:pt x="265430" y="0"/>
                  </a:moveTo>
                  <a:lnTo>
                    <a:pt x="314960" y="0"/>
                  </a:lnTo>
                </a:path>
                <a:path w="1005840" h="721360">
                  <a:moveTo>
                    <a:pt x="353060" y="0"/>
                  </a:moveTo>
                  <a:lnTo>
                    <a:pt x="403860" y="0"/>
                  </a:lnTo>
                </a:path>
                <a:path w="1005840" h="721360">
                  <a:moveTo>
                    <a:pt x="441960" y="0"/>
                  </a:moveTo>
                  <a:lnTo>
                    <a:pt x="491490" y="0"/>
                  </a:lnTo>
                </a:path>
                <a:path w="1005840" h="721360">
                  <a:moveTo>
                    <a:pt x="523240" y="6350"/>
                  </a:moveTo>
                  <a:lnTo>
                    <a:pt x="523240" y="57150"/>
                  </a:lnTo>
                </a:path>
                <a:path w="1005840" h="721360">
                  <a:moveTo>
                    <a:pt x="523240" y="93980"/>
                  </a:moveTo>
                  <a:lnTo>
                    <a:pt x="523240" y="144780"/>
                  </a:lnTo>
                </a:path>
                <a:path w="1005840" h="721360">
                  <a:moveTo>
                    <a:pt x="523240" y="182880"/>
                  </a:moveTo>
                  <a:lnTo>
                    <a:pt x="523240" y="232410"/>
                  </a:lnTo>
                </a:path>
                <a:path w="1005840" h="721360">
                  <a:moveTo>
                    <a:pt x="523240" y="270510"/>
                  </a:moveTo>
                  <a:lnTo>
                    <a:pt x="523240" y="321310"/>
                  </a:lnTo>
                </a:path>
                <a:path w="1005840" h="721360">
                  <a:moveTo>
                    <a:pt x="523240" y="359410"/>
                  </a:moveTo>
                  <a:lnTo>
                    <a:pt x="523240" y="408939"/>
                  </a:lnTo>
                </a:path>
                <a:path w="1005840" h="721360">
                  <a:moveTo>
                    <a:pt x="523240" y="447039"/>
                  </a:moveTo>
                  <a:lnTo>
                    <a:pt x="523240" y="497839"/>
                  </a:lnTo>
                </a:path>
                <a:path w="1005840" h="721360">
                  <a:moveTo>
                    <a:pt x="523240" y="535939"/>
                  </a:moveTo>
                  <a:lnTo>
                    <a:pt x="523240" y="585470"/>
                  </a:lnTo>
                </a:path>
                <a:path w="1005840" h="721360">
                  <a:moveTo>
                    <a:pt x="523240" y="623570"/>
                  </a:moveTo>
                  <a:lnTo>
                    <a:pt x="523240" y="674370"/>
                  </a:lnTo>
                </a:path>
                <a:path w="1005840" h="721360">
                  <a:moveTo>
                    <a:pt x="523240" y="711200"/>
                  </a:moveTo>
                  <a:lnTo>
                    <a:pt x="523240" y="721360"/>
                  </a:lnTo>
                  <a:lnTo>
                    <a:pt x="565150" y="721360"/>
                  </a:lnTo>
                </a:path>
                <a:path w="1005840" h="721360">
                  <a:moveTo>
                    <a:pt x="603250" y="721360"/>
                  </a:moveTo>
                  <a:lnTo>
                    <a:pt x="652780" y="721360"/>
                  </a:lnTo>
                </a:path>
                <a:path w="1005840" h="721360">
                  <a:moveTo>
                    <a:pt x="690880" y="721360"/>
                  </a:moveTo>
                  <a:lnTo>
                    <a:pt x="741680" y="721360"/>
                  </a:lnTo>
                </a:path>
                <a:path w="1005840" h="721360">
                  <a:moveTo>
                    <a:pt x="778510" y="721360"/>
                  </a:moveTo>
                  <a:lnTo>
                    <a:pt x="829310" y="721360"/>
                  </a:lnTo>
                </a:path>
                <a:path w="1005840" h="721360">
                  <a:moveTo>
                    <a:pt x="867410" y="721360"/>
                  </a:moveTo>
                  <a:lnTo>
                    <a:pt x="918210" y="721360"/>
                  </a:lnTo>
                </a:path>
                <a:path w="1005840" h="721360">
                  <a:moveTo>
                    <a:pt x="955040" y="721360"/>
                  </a:moveTo>
                  <a:lnTo>
                    <a:pt x="1005840" y="72136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8" name="object 27"/>
            <p:cNvSpPr/>
            <p:nvPr/>
          </p:nvSpPr>
          <p:spPr>
            <a:xfrm>
              <a:off x="7988299" y="2571750"/>
              <a:ext cx="2540" cy="0"/>
            </a:xfrm>
            <a:custGeom>
              <a:avLst/>
              <a:gdLst/>
              <a:ahLst/>
              <a:cxnLst/>
              <a:rect l="l" t="t" r="r" b="b"/>
              <a:pathLst>
                <a:path w="2540">
                  <a:moveTo>
                    <a:pt x="1270" y="-4672"/>
                  </a:moveTo>
                  <a:lnTo>
                    <a:pt x="1270" y="4672"/>
                  </a:lnTo>
                </a:path>
              </a:pathLst>
            </a:custGeom>
            <a:ln w="3175">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9" name="object 28"/>
            <p:cNvSpPr/>
            <p:nvPr/>
          </p:nvSpPr>
          <p:spPr>
            <a:xfrm>
              <a:off x="6944359" y="2571750"/>
              <a:ext cx="1005840" cy="720090"/>
            </a:xfrm>
            <a:custGeom>
              <a:avLst/>
              <a:gdLst/>
              <a:ahLst/>
              <a:cxnLst/>
              <a:rect l="l" t="t" r="r" b="b"/>
              <a:pathLst>
                <a:path w="1005840" h="720089">
                  <a:moveTo>
                    <a:pt x="0" y="720089"/>
                  </a:moveTo>
                  <a:lnTo>
                    <a:pt x="50800" y="720089"/>
                  </a:lnTo>
                </a:path>
                <a:path w="1005840" h="720089">
                  <a:moveTo>
                    <a:pt x="88900" y="720089"/>
                  </a:moveTo>
                  <a:lnTo>
                    <a:pt x="138430" y="720089"/>
                  </a:lnTo>
                </a:path>
                <a:path w="1005840" h="720089">
                  <a:moveTo>
                    <a:pt x="176530" y="720089"/>
                  </a:moveTo>
                  <a:lnTo>
                    <a:pt x="227330" y="720089"/>
                  </a:lnTo>
                </a:path>
                <a:path w="1005840" h="720089">
                  <a:moveTo>
                    <a:pt x="265430" y="720089"/>
                  </a:moveTo>
                  <a:lnTo>
                    <a:pt x="314960" y="720089"/>
                  </a:lnTo>
                </a:path>
                <a:path w="1005840" h="720089">
                  <a:moveTo>
                    <a:pt x="353060" y="720089"/>
                  </a:moveTo>
                  <a:lnTo>
                    <a:pt x="403860" y="720089"/>
                  </a:lnTo>
                </a:path>
                <a:path w="1005840" h="720089">
                  <a:moveTo>
                    <a:pt x="441960" y="720089"/>
                  </a:moveTo>
                  <a:lnTo>
                    <a:pt x="491490" y="720089"/>
                  </a:lnTo>
                </a:path>
                <a:path w="1005840" h="720089">
                  <a:moveTo>
                    <a:pt x="523240" y="713739"/>
                  </a:moveTo>
                  <a:lnTo>
                    <a:pt x="523240" y="662939"/>
                  </a:lnTo>
                </a:path>
                <a:path w="1005840" h="720089">
                  <a:moveTo>
                    <a:pt x="523240" y="626110"/>
                  </a:moveTo>
                  <a:lnTo>
                    <a:pt x="523240" y="575310"/>
                  </a:lnTo>
                </a:path>
                <a:path w="1005840" h="720089">
                  <a:moveTo>
                    <a:pt x="523240" y="537210"/>
                  </a:moveTo>
                  <a:lnTo>
                    <a:pt x="523240" y="487679"/>
                  </a:lnTo>
                </a:path>
                <a:path w="1005840" h="720089">
                  <a:moveTo>
                    <a:pt x="523240" y="449579"/>
                  </a:moveTo>
                  <a:lnTo>
                    <a:pt x="523240" y="398779"/>
                  </a:lnTo>
                </a:path>
                <a:path w="1005840" h="720089">
                  <a:moveTo>
                    <a:pt x="523240" y="360679"/>
                  </a:moveTo>
                  <a:lnTo>
                    <a:pt x="523240" y="311150"/>
                  </a:lnTo>
                </a:path>
                <a:path w="1005840" h="720089">
                  <a:moveTo>
                    <a:pt x="523240" y="273050"/>
                  </a:moveTo>
                  <a:lnTo>
                    <a:pt x="523240" y="222250"/>
                  </a:lnTo>
                </a:path>
                <a:path w="1005840" h="720089">
                  <a:moveTo>
                    <a:pt x="523240" y="184150"/>
                  </a:moveTo>
                  <a:lnTo>
                    <a:pt x="523240" y="134620"/>
                  </a:lnTo>
                </a:path>
                <a:path w="1005840" h="720089">
                  <a:moveTo>
                    <a:pt x="523240" y="96520"/>
                  </a:moveTo>
                  <a:lnTo>
                    <a:pt x="523240" y="45720"/>
                  </a:lnTo>
                </a:path>
                <a:path w="1005840" h="720089">
                  <a:moveTo>
                    <a:pt x="523240" y="8889"/>
                  </a:moveTo>
                  <a:lnTo>
                    <a:pt x="523240" y="0"/>
                  </a:lnTo>
                  <a:lnTo>
                    <a:pt x="565150" y="0"/>
                  </a:lnTo>
                </a:path>
                <a:path w="1005840" h="720089">
                  <a:moveTo>
                    <a:pt x="603250" y="0"/>
                  </a:moveTo>
                  <a:lnTo>
                    <a:pt x="652780" y="0"/>
                  </a:lnTo>
                </a:path>
                <a:path w="1005840" h="720089">
                  <a:moveTo>
                    <a:pt x="690880" y="0"/>
                  </a:moveTo>
                  <a:lnTo>
                    <a:pt x="741680" y="0"/>
                  </a:lnTo>
                </a:path>
                <a:path w="1005840" h="720089">
                  <a:moveTo>
                    <a:pt x="778510" y="0"/>
                  </a:moveTo>
                  <a:lnTo>
                    <a:pt x="829310" y="0"/>
                  </a:lnTo>
                </a:path>
                <a:path w="1005840" h="720089">
                  <a:moveTo>
                    <a:pt x="867410" y="0"/>
                  </a:moveTo>
                  <a:lnTo>
                    <a:pt x="918210" y="0"/>
                  </a:lnTo>
                </a:path>
                <a:path w="1005840" h="720089">
                  <a:moveTo>
                    <a:pt x="955040" y="0"/>
                  </a:moveTo>
                  <a:lnTo>
                    <a:pt x="1005840" y="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0" name="object 29"/>
            <p:cNvSpPr/>
            <p:nvPr/>
          </p:nvSpPr>
          <p:spPr>
            <a:xfrm>
              <a:off x="7988299" y="2571750"/>
              <a:ext cx="2540" cy="0"/>
            </a:xfrm>
            <a:custGeom>
              <a:avLst/>
              <a:gdLst/>
              <a:ahLst/>
              <a:cxnLst/>
              <a:rect l="l" t="t" r="r" b="b"/>
              <a:pathLst>
                <a:path w="2540">
                  <a:moveTo>
                    <a:pt x="1270" y="-4672"/>
                  </a:moveTo>
                  <a:lnTo>
                    <a:pt x="1270" y="4672"/>
                  </a:lnTo>
                </a:path>
              </a:pathLst>
            </a:custGeom>
            <a:ln w="3175">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1" name="object 30"/>
            <p:cNvSpPr/>
            <p:nvPr/>
          </p:nvSpPr>
          <p:spPr>
            <a:xfrm>
              <a:off x="6944359" y="2571750"/>
              <a:ext cx="1021080" cy="0"/>
            </a:xfrm>
            <a:custGeom>
              <a:avLst/>
              <a:gdLst/>
              <a:ahLst/>
              <a:cxnLst/>
              <a:rect l="l" t="t" r="r" b="b"/>
              <a:pathLst>
                <a:path w="1021079">
                  <a:moveTo>
                    <a:pt x="0" y="0"/>
                  </a:moveTo>
                  <a:lnTo>
                    <a:pt x="50800" y="0"/>
                  </a:lnTo>
                </a:path>
                <a:path w="1021079">
                  <a:moveTo>
                    <a:pt x="88900" y="0"/>
                  </a:moveTo>
                  <a:lnTo>
                    <a:pt x="138430" y="0"/>
                  </a:lnTo>
                </a:path>
                <a:path w="1021079">
                  <a:moveTo>
                    <a:pt x="176530" y="0"/>
                  </a:moveTo>
                  <a:lnTo>
                    <a:pt x="227330" y="0"/>
                  </a:lnTo>
                </a:path>
                <a:path w="1021079">
                  <a:moveTo>
                    <a:pt x="265430" y="0"/>
                  </a:moveTo>
                  <a:lnTo>
                    <a:pt x="314960" y="0"/>
                  </a:lnTo>
                </a:path>
                <a:path w="1021079">
                  <a:moveTo>
                    <a:pt x="353060" y="0"/>
                  </a:moveTo>
                  <a:lnTo>
                    <a:pt x="403860" y="0"/>
                  </a:lnTo>
                </a:path>
                <a:path w="1021079">
                  <a:moveTo>
                    <a:pt x="441960" y="0"/>
                  </a:moveTo>
                  <a:lnTo>
                    <a:pt x="491490" y="0"/>
                  </a:lnTo>
                </a:path>
                <a:path w="1021079">
                  <a:moveTo>
                    <a:pt x="529590" y="0"/>
                  </a:moveTo>
                  <a:lnTo>
                    <a:pt x="580390" y="0"/>
                  </a:lnTo>
                </a:path>
                <a:path w="1021079">
                  <a:moveTo>
                    <a:pt x="617220" y="0"/>
                  </a:moveTo>
                  <a:lnTo>
                    <a:pt x="668020" y="0"/>
                  </a:lnTo>
                </a:path>
                <a:path w="1021079">
                  <a:moveTo>
                    <a:pt x="706120" y="0"/>
                  </a:moveTo>
                  <a:lnTo>
                    <a:pt x="756920" y="0"/>
                  </a:lnTo>
                </a:path>
                <a:path w="1021079">
                  <a:moveTo>
                    <a:pt x="793750" y="0"/>
                  </a:moveTo>
                  <a:lnTo>
                    <a:pt x="844550" y="0"/>
                  </a:lnTo>
                </a:path>
                <a:path w="1021079">
                  <a:moveTo>
                    <a:pt x="882650" y="0"/>
                  </a:moveTo>
                  <a:lnTo>
                    <a:pt x="932180" y="0"/>
                  </a:lnTo>
                </a:path>
                <a:path w="1021079">
                  <a:moveTo>
                    <a:pt x="970280" y="0"/>
                  </a:moveTo>
                  <a:lnTo>
                    <a:pt x="1021080" y="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grpSp>
      <p:sp>
        <p:nvSpPr>
          <p:cNvPr id="62" name="object 31"/>
          <p:cNvSpPr/>
          <p:nvPr/>
        </p:nvSpPr>
        <p:spPr>
          <a:xfrm>
            <a:off x="6907783" y="5016498"/>
            <a:ext cx="1021080" cy="45719"/>
          </a:xfrm>
          <a:custGeom>
            <a:avLst/>
            <a:gdLst/>
            <a:ahLst/>
            <a:cxnLst/>
            <a:rect l="l" t="t" r="r" b="b"/>
            <a:pathLst>
              <a:path w="1021079">
                <a:moveTo>
                  <a:pt x="0" y="0"/>
                </a:moveTo>
                <a:lnTo>
                  <a:pt x="50800" y="0"/>
                </a:lnTo>
              </a:path>
              <a:path w="1021079">
                <a:moveTo>
                  <a:pt x="88900" y="0"/>
                </a:moveTo>
                <a:lnTo>
                  <a:pt x="138430" y="0"/>
                </a:lnTo>
              </a:path>
              <a:path w="1021079">
                <a:moveTo>
                  <a:pt x="176530" y="0"/>
                </a:moveTo>
                <a:lnTo>
                  <a:pt x="227330" y="0"/>
                </a:lnTo>
              </a:path>
              <a:path w="1021079">
                <a:moveTo>
                  <a:pt x="265430" y="0"/>
                </a:moveTo>
                <a:lnTo>
                  <a:pt x="314960" y="0"/>
                </a:lnTo>
              </a:path>
              <a:path w="1021079">
                <a:moveTo>
                  <a:pt x="353060" y="0"/>
                </a:moveTo>
                <a:lnTo>
                  <a:pt x="403860" y="0"/>
                </a:lnTo>
              </a:path>
              <a:path w="1021079">
                <a:moveTo>
                  <a:pt x="441960" y="0"/>
                </a:moveTo>
                <a:lnTo>
                  <a:pt x="491490" y="0"/>
                </a:lnTo>
              </a:path>
              <a:path w="1021079">
                <a:moveTo>
                  <a:pt x="529590" y="0"/>
                </a:moveTo>
                <a:lnTo>
                  <a:pt x="580390" y="0"/>
                </a:lnTo>
              </a:path>
              <a:path w="1021079">
                <a:moveTo>
                  <a:pt x="617220" y="0"/>
                </a:moveTo>
                <a:lnTo>
                  <a:pt x="668020" y="0"/>
                </a:lnTo>
              </a:path>
              <a:path w="1021079">
                <a:moveTo>
                  <a:pt x="706120" y="0"/>
                </a:moveTo>
                <a:lnTo>
                  <a:pt x="756920" y="0"/>
                </a:lnTo>
              </a:path>
              <a:path w="1021079">
                <a:moveTo>
                  <a:pt x="793750" y="0"/>
                </a:moveTo>
                <a:lnTo>
                  <a:pt x="844550" y="0"/>
                </a:lnTo>
              </a:path>
              <a:path w="1021079">
                <a:moveTo>
                  <a:pt x="882650" y="0"/>
                </a:moveTo>
                <a:lnTo>
                  <a:pt x="932180" y="0"/>
                </a:lnTo>
              </a:path>
              <a:path w="1021079">
                <a:moveTo>
                  <a:pt x="970280" y="0"/>
                </a:moveTo>
                <a:lnTo>
                  <a:pt x="1021080" y="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3" name="object 32"/>
          <p:cNvSpPr/>
          <p:nvPr/>
        </p:nvSpPr>
        <p:spPr>
          <a:xfrm>
            <a:off x="6907783" y="3646168"/>
            <a:ext cx="1021080" cy="45719"/>
          </a:xfrm>
          <a:custGeom>
            <a:avLst/>
            <a:gdLst/>
            <a:ahLst/>
            <a:cxnLst/>
            <a:rect l="l" t="t" r="r" b="b"/>
            <a:pathLst>
              <a:path w="1021079">
                <a:moveTo>
                  <a:pt x="0" y="0"/>
                </a:moveTo>
                <a:lnTo>
                  <a:pt x="50800" y="0"/>
                </a:lnTo>
              </a:path>
              <a:path w="1021079">
                <a:moveTo>
                  <a:pt x="88900" y="0"/>
                </a:moveTo>
                <a:lnTo>
                  <a:pt x="138430" y="0"/>
                </a:lnTo>
              </a:path>
              <a:path w="1021079">
                <a:moveTo>
                  <a:pt x="176530" y="0"/>
                </a:moveTo>
                <a:lnTo>
                  <a:pt x="227330" y="0"/>
                </a:lnTo>
              </a:path>
              <a:path w="1021079">
                <a:moveTo>
                  <a:pt x="265430" y="0"/>
                </a:moveTo>
                <a:lnTo>
                  <a:pt x="314960" y="0"/>
                </a:lnTo>
              </a:path>
              <a:path w="1021079">
                <a:moveTo>
                  <a:pt x="353060" y="0"/>
                </a:moveTo>
                <a:lnTo>
                  <a:pt x="403860" y="0"/>
                </a:lnTo>
              </a:path>
              <a:path w="1021079">
                <a:moveTo>
                  <a:pt x="441960" y="0"/>
                </a:moveTo>
                <a:lnTo>
                  <a:pt x="491490" y="0"/>
                </a:lnTo>
              </a:path>
              <a:path w="1021079">
                <a:moveTo>
                  <a:pt x="529590" y="0"/>
                </a:moveTo>
                <a:lnTo>
                  <a:pt x="580390" y="0"/>
                </a:lnTo>
              </a:path>
              <a:path w="1021079">
                <a:moveTo>
                  <a:pt x="617220" y="0"/>
                </a:moveTo>
                <a:lnTo>
                  <a:pt x="668020" y="0"/>
                </a:lnTo>
              </a:path>
              <a:path w="1021079">
                <a:moveTo>
                  <a:pt x="706120" y="0"/>
                </a:moveTo>
                <a:lnTo>
                  <a:pt x="756920" y="0"/>
                </a:lnTo>
              </a:path>
              <a:path w="1021079">
                <a:moveTo>
                  <a:pt x="793750" y="0"/>
                </a:moveTo>
                <a:lnTo>
                  <a:pt x="844550" y="0"/>
                </a:lnTo>
              </a:path>
              <a:path w="1021079">
                <a:moveTo>
                  <a:pt x="882650" y="0"/>
                </a:moveTo>
                <a:lnTo>
                  <a:pt x="932180" y="0"/>
                </a:lnTo>
              </a:path>
              <a:path w="1021079">
                <a:moveTo>
                  <a:pt x="970280" y="0"/>
                </a:moveTo>
                <a:lnTo>
                  <a:pt x="1021080" y="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4" name="object 32"/>
          <p:cNvSpPr/>
          <p:nvPr/>
        </p:nvSpPr>
        <p:spPr>
          <a:xfrm>
            <a:off x="6907783" y="4358190"/>
            <a:ext cx="1021080" cy="45719"/>
          </a:xfrm>
          <a:custGeom>
            <a:avLst/>
            <a:gdLst/>
            <a:ahLst/>
            <a:cxnLst/>
            <a:rect l="l" t="t" r="r" b="b"/>
            <a:pathLst>
              <a:path w="1021079">
                <a:moveTo>
                  <a:pt x="0" y="0"/>
                </a:moveTo>
                <a:lnTo>
                  <a:pt x="50800" y="0"/>
                </a:lnTo>
              </a:path>
              <a:path w="1021079">
                <a:moveTo>
                  <a:pt x="88900" y="0"/>
                </a:moveTo>
                <a:lnTo>
                  <a:pt x="138430" y="0"/>
                </a:lnTo>
              </a:path>
              <a:path w="1021079">
                <a:moveTo>
                  <a:pt x="176530" y="0"/>
                </a:moveTo>
                <a:lnTo>
                  <a:pt x="227330" y="0"/>
                </a:lnTo>
              </a:path>
              <a:path w="1021079">
                <a:moveTo>
                  <a:pt x="265430" y="0"/>
                </a:moveTo>
                <a:lnTo>
                  <a:pt x="314960" y="0"/>
                </a:lnTo>
              </a:path>
              <a:path w="1021079">
                <a:moveTo>
                  <a:pt x="353060" y="0"/>
                </a:moveTo>
                <a:lnTo>
                  <a:pt x="403860" y="0"/>
                </a:lnTo>
              </a:path>
              <a:path w="1021079">
                <a:moveTo>
                  <a:pt x="441960" y="0"/>
                </a:moveTo>
                <a:lnTo>
                  <a:pt x="491490" y="0"/>
                </a:lnTo>
              </a:path>
              <a:path w="1021079">
                <a:moveTo>
                  <a:pt x="529590" y="0"/>
                </a:moveTo>
                <a:lnTo>
                  <a:pt x="580390" y="0"/>
                </a:lnTo>
              </a:path>
              <a:path w="1021079">
                <a:moveTo>
                  <a:pt x="617220" y="0"/>
                </a:moveTo>
                <a:lnTo>
                  <a:pt x="668020" y="0"/>
                </a:lnTo>
              </a:path>
              <a:path w="1021079">
                <a:moveTo>
                  <a:pt x="706120" y="0"/>
                </a:moveTo>
                <a:lnTo>
                  <a:pt x="756920" y="0"/>
                </a:lnTo>
              </a:path>
              <a:path w="1021079">
                <a:moveTo>
                  <a:pt x="793750" y="0"/>
                </a:moveTo>
                <a:lnTo>
                  <a:pt x="844550" y="0"/>
                </a:lnTo>
              </a:path>
              <a:path w="1021079">
                <a:moveTo>
                  <a:pt x="882650" y="0"/>
                </a:moveTo>
                <a:lnTo>
                  <a:pt x="932180" y="0"/>
                </a:lnTo>
              </a:path>
              <a:path w="1021079">
                <a:moveTo>
                  <a:pt x="970280" y="0"/>
                </a:moveTo>
                <a:lnTo>
                  <a:pt x="1021080" y="0"/>
                </a:lnTo>
              </a:path>
            </a:pathLst>
          </a:custGeom>
          <a:ln w="9344">
            <a:solidFill>
              <a:srgbClr val="1F497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600" b="0" i="0" u="none" strike="noStrike" kern="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65" name="Title 1"/>
          <p:cNvSpPr>
            <a:spLocks noGrp="1"/>
          </p:cNvSpPr>
          <p:nvPr>
            <p:ph type="title"/>
          </p:nvPr>
        </p:nvSpPr>
        <p:spPr>
          <a:xfrm>
            <a:off x="674624" y="365321"/>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Royalty – Definition u/s 9(1)(vi) of the Act</a:t>
            </a:r>
            <a:r>
              <a:rPr lang="en-US" sz="2800" b="1" dirty="0">
                <a:solidFill>
                  <a:srgbClr val="FF0000"/>
                </a:solidFill>
                <a:latin typeface="Arial" panose="020B0604020202020204" pitchFamily="34" charset="0"/>
                <a:cs typeface="Arial" panose="020B0604020202020204" pitchFamily="34" charset="0"/>
              </a:rPr>
              <a:t>.</a:t>
            </a:r>
          </a:p>
        </p:txBody>
      </p:sp>
      <p:sp>
        <p:nvSpPr>
          <p:cNvPr id="66" name="object 17"/>
          <p:cNvSpPr txBox="1"/>
          <p:nvPr/>
        </p:nvSpPr>
        <p:spPr>
          <a:xfrm>
            <a:off x="8009072" y="4070649"/>
            <a:ext cx="3690818" cy="443711"/>
          </a:xfrm>
          <a:prstGeom prst="rect">
            <a:avLst/>
          </a:prstGeom>
          <a:ln>
            <a:noFill/>
          </a:ln>
        </p:spPr>
        <p:txBody>
          <a:bodyPr vert="horz" wrap="square" lIns="0" tIns="12700" rIns="0" bIns="0" rtlCol="0">
            <a:spAutoFit/>
          </a:bodyPr>
          <a:lstStyle/>
          <a:p>
            <a:pPr marL="85725" marR="5080" indent="-85725">
              <a:lnSpc>
                <a:spcPct val="100000"/>
              </a:lnSpc>
              <a:spcBef>
                <a:spcPts val="100"/>
              </a:spcBef>
              <a:tabLst>
                <a:tab pos="1074420" algn="l"/>
                <a:tab pos="1255395" algn="l"/>
              </a:tabLst>
            </a:pPr>
            <a:r>
              <a:rPr sz="1400" spc="-5" dirty="0">
                <a:latin typeface="Arial" panose="020B0604020202020204" pitchFamily="34" charset="0"/>
                <a:cs typeface="Arial" panose="020B0604020202020204" pitchFamily="34" charset="0"/>
              </a:rPr>
              <a:t>Any industrial, commercial or scientific</a:t>
            </a:r>
            <a:r>
              <a:rPr lang="en-IN" sz="1400" spc="-5" dirty="0">
                <a:latin typeface="Arial" panose="020B0604020202020204" pitchFamily="34" charset="0"/>
                <a:cs typeface="Arial" panose="020B0604020202020204" pitchFamily="34" charset="0"/>
              </a:rPr>
              <a:t> </a:t>
            </a:r>
            <a:r>
              <a:rPr sz="1400" spc="-5" dirty="0">
                <a:latin typeface="Arial" panose="020B0604020202020204" pitchFamily="34" charset="0"/>
                <a:cs typeface="Arial" panose="020B0604020202020204" pitchFamily="34" charset="0"/>
              </a:rPr>
              <a:t>equipment (</a:t>
            </a:r>
            <a:r>
              <a:rPr sz="1400" b="1" spc="-5" dirty="0">
                <a:latin typeface="Arial" panose="020B0604020202020204" pitchFamily="34" charset="0"/>
                <a:cs typeface="Arial" panose="020B0604020202020204" pitchFamily="34" charset="0"/>
              </a:rPr>
              <a:t>excluding section</a:t>
            </a:r>
            <a:r>
              <a:rPr sz="1400" b="1" spc="15" dirty="0">
                <a:latin typeface="Arial" panose="020B0604020202020204" pitchFamily="34" charset="0"/>
                <a:cs typeface="Arial" panose="020B0604020202020204" pitchFamily="34" charset="0"/>
              </a:rPr>
              <a:t> </a:t>
            </a:r>
            <a:r>
              <a:rPr sz="1400" b="1" spc="5" dirty="0">
                <a:latin typeface="Arial" panose="020B0604020202020204" pitchFamily="34" charset="0"/>
                <a:cs typeface="Arial" panose="020B0604020202020204" pitchFamily="34" charset="0"/>
              </a:rPr>
              <a:t>44BB</a:t>
            </a:r>
            <a:r>
              <a:rPr sz="1400" spc="5" dirty="0">
                <a:latin typeface="Arial" panose="020B0604020202020204" pitchFamily="34" charset="0"/>
                <a:cs typeface="Arial" panose="020B0604020202020204" pitchFamily="34" charset="0"/>
              </a:rPr>
              <a:t>)</a:t>
            </a:r>
            <a:endParaRP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6335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Definitions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1"/>
            <a:ext cx="10515600" cy="5135954"/>
          </a:xfrm>
        </p:spPr>
        <p:txBody>
          <a:bodyPr>
            <a:noAutofit/>
          </a:bodyPr>
          <a:lstStyle/>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Explanations inserted by FA 2012</a:t>
            </a:r>
          </a:p>
          <a:p>
            <a:pPr lvl="1">
              <a:lnSpc>
                <a:spcPct val="115000"/>
              </a:lnSpc>
              <a:spcBef>
                <a:spcPct val="20000"/>
              </a:spcBef>
              <a:spcAft>
                <a:spcPct val="20000"/>
              </a:spcAft>
              <a:buClr>
                <a:srgbClr val="FF0000"/>
              </a:buClr>
              <a:buSzPct val="75000"/>
              <a:buFont typeface="Arial" panose="020B0604020202020204" pitchFamily="34" charset="0"/>
              <a:buChar char="■"/>
            </a:pPr>
            <a:r>
              <a:rPr lang="en-US" sz="1800" kern="0" dirty="0">
                <a:solidFill>
                  <a:srgbClr val="002060"/>
                </a:solidFill>
                <a:latin typeface="Arial"/>
              </a:rPr>
              <a:t>Transfer of all or any rights in respect of: </a:t>
            </a:r>
            <a:r>
              <a:rPr lang="en-US" sz="1800" i="1" kern="0" dirty="0">
                <a:solidFill>
                  <a:srgbClr val="002060"/>
                </a:solidFill>
                <a:latin typeface="Arial"/>
              </a:rPr>
              <a:t>(Explanation 4)</a:t>
            </a:r>
          </a:p>
          <a:p>
            <a:pPr marL="892175" lvl="1">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 any right, property or information includes transfer of all or right for  use or right to use a </a:t>
            </a:r>
            <a:r>
              <a:rPr lang="en-US" sz="1800" b="1" u="sng" kern="0" dirty="0">
                <a:solidFill>
                  <a:srgbClr val="002060"/>
                </a:solidFill>
                <a:latin typeface="Arial"/>
              </a:rPr>
              <a:t>computer software (including granting of a license) </a:t>
            </a:r>
            <a:r>
              <a:rPr lang="en-US" sz="1800" kern="0" dirty="0">
                <a:solidFill>
                  <a:srgbClr val="002060"/>
                </a:solidFill>
                <a:latin typeface="Arial"/>
              </a:rPr>
              <a:t>irrespective of the medium through  which the right is transferred</a:t>
            </a:r>
          </a:p>
          <a:p>
            <a:pPr lvl="1">
              <a:lnSpc>
                <a:spcPct val="115000"/>
              </a:lnSpc>
              <a:spcBef>
                <a:spcPct val="20000"/>
              </a:spcBef>
              <a:spcAft>
                <a:spcPct val="20000"/>
              </a:spcAft>
              <a:buClr>
                <a:srgbClr val="FF0000"/>
              </a:buClr>
              <a:buSzPct val="75000"/>
              <a:buFont typeface="Arial" panose="020B0604020202020204" pitchFamily="34" charset="0"/>
              <a:buChar char="■"/>
            </a:pPr>
            <a:r>
              <a:rPr lang="en-US" sz="1800" kern="0" dirty="0">
                <a:solidFill>
                  <a:srgbClr val="002060"/>
                </a:solidFill>
                <a:latin typeface="Arial"/>
              </a:rPr>
              <a:t> Royalty includes consideration in respect of any right, property or information, whether or not – </a:t>
            </a:r>
            <a:r>
              <a:rPr lang="en-US" sz="1800" i="1" kern="0" dirty="0">
                <a:solidFill>
                  <a:srgbClr val="002060"/>
                </a:solidFill>
                <a:latin typeface="Arial"/>
              </a:rPr>
              <a:t>(Explanation 5)</a:t>
            </a:r>
          </a:p>
          <a:p>
            <a:pPr marL="892175" lvl="1">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The possession or control is with the payer;  </a:t>
            </a:r>
          </a:p>
          <a:p>
            <a:pPr marL="892175" lvl="1">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It is used directly by the payer;</a:t>
            </a:r>
          </a:p>
          <a:p>
            <a:pPr marL="892175" lvl="1">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Location is in India</a:t>
            </a:r>
          </a:p>
          <a:p>
            <a:pPr lvl="1">
              <a:lnSpc>
                <a:spcPct val="115000"/>
              </a:lnSpc>
              <a:spcBef>
                <a:spcPct val="20000"/>
              </a:spcBef>
              <a:spcAft>
                <a:spcPct val="20000"/>
              </a:spcAft>
              <a:buClr>
                <a:srgbClr val="FF0000"/>
              </a:buClr>
              <a:buSzPct val="75000"/>
              <a:buFont typeface="Arial" panose="020B0604020202020204" pitchFamily="34" charset="0"/>
              <a:buChar char="■"/>
            </a:pPr>
            <a:r>
              <a:rPr lang="en-US" sz="1800" kern="0" dirty="0">
                <a:solidFill>
                  <a:srgbClr val="002060"/>
                </a:solidFill>
                <a:latin typeface="Arial"/>
              </a:rPr>
              <a:t>“Process” includes transmission by satellite, cable, optic </a:t>
            </a:r>
            <a:r>
              <a:rPr lang="en-US" sz="1800" kern="0" dirty="0" err="1">
                <a:solidFill>
                  <a:srgbClr val="002060"/>
                </a:solidFill>
                <a:latin typeface="Arial"/>
              </a:rPr>
              <a:t>fibre</a:t>
            </a:r>
            <a:r>
              <a:rPr lang="en-US" sz="1800" kern="0" dirty="0">
                <a:solidFill>
                  <a:srgbClr val="002060"/>
                </a:solidFill>
                <a:latin typeface="Arial"/>
              </a:rPr>
              <a:t> or by any other similar technology, whether or not  such process is secret </a:t>
            </a:r>
            <a:r>
              <a:rPr lang="en-US" sz="1800" i="1" kern="0" dirty="0">
                <a:solidFill>
                  <a:srgbClr val="002060"/>
                </a:solidFill>
                <a:latin typeface="Arial"/>
              </a:rPr>
              <a:t>(Explanation 6)</a:t>
            </a:r>
          </a:p>
          <a:p>
            <a:pPr marL="0" lvl="0" indent="0">
              <a:lnSpc>
                <a:spcPct val="115000"/>
              </a:lnSpc>
              <a:spcBef>
                <a:spcPct val="20000"/>
              </a:spcBef>
              <a:spcAft>
                <a:spcPct val="20000"/>
              </a:spcAft>
              <a:buClr>
                <a:srgbClr val="FF0000"/>
              </a:buClr>
              <a:buSzPct val="75000"/>
              <a:buNone/>
            </a:pPr>
            <a:endParaRPr lang="en-US" sz="1600" kern="0" dirty="0">
              <a:solidFill>
                <a:srgbClr val="002060"/>
              </a:solidFill>
              <a:latin typeface="Arial"/>
            </a:endParaRP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600" kern="0" dirty="0">
              <a:solidFill>
                <a:srgbClr val="002060"/>
              </a:solidFill>
              <a:latin typeface="Arial"/>
            </a:endParaRPr>
          </a:p>
          <a:p>
            <a:pPr lvl="0">
              <a:lnSpc>
                <a:spcPct val="115000"/>
              </a:lnSpc>
              <a:spcBef>
                <a:spcPct val="20000"/>
              </a:spcBef>
              <a:spcAft>
                <a:spcPct val="20000"/>
              </a:spcAft>
              <a:buClr>
                <a:srgbClr val="FFD200"/>
              </a:buClr>
              <a:buSzPct val="75000"/>
            </a:pPr>
            <a:endParaRPr lang="en-US" sz="16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24</a:t>
            </a:fld>
            <a:endParaRPr lang="en-US"/>
          </a:p>
        </p:txBody>
      </p:sp>
    </p:spTree>
    <p:extLst>
      <p:ext uri="{BB962C8B-B14F-4D97-AF65-F5344CB8AC3E}">
        <p14:creationId xmlns:p14="http://schemas.microsoft.com/office/powerpoint/2010/main" val="41168957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Definitions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1"/>
            <a:ext cx="10515600" cy="5135954"/>
          </a:xfrm>
        </p:spPr>
        <p:txBody>
          <a:bodyPr>
            <a:noAutofit/>
          </a:bodyPr>
          <a:lstStyle/>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As per the Model conventions, royalty means</a:t>
            </a:r>
          </a:p>
          <a:p>
            <a:pPr marL="0" lvl="0" indent="0">
              <a:lnSpc>
                <a:spcPct val="115000"/>
              </a:lnSpc>
              <a:spcBef>
                <a:spcPct val="20000"/>
              </a:spcBef>
              <a:spcAft>
                <a:spcPct val="20000"/>
              </a:spcAft>
              <a:buClr>
                <a:srgbClr val="FF0000"/>
              </a:buClr>
              <a:buSzPct val="75000"/>
              <a:buNone/>
            </a:pPr>
            <a:endParaRPr lang="en-US" sz="1600" kern="0" dirty="0">
              <a:solidFill>
                <a:srgbClr val="002060"/>
              </a:solidFill>
              <a:latin typeface="Arial"/>
            </a:endParaRP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600" kern="0" dirty="0">
              <a:solidFill>
                <a:srgbClr val="002060"/>
              </a:solidFill>
              <a:latin typeface="Arial"/>
            </a:endParaRPr>
          </a:p>
          <a:p>
            <a:pPr lvl="0">
              <a:lnSpc>
                <a:spcPct val="115000"/>
              </a:lnSpc>
              <a:spcBef>
                <a:spcPct val="20000"/>
              </a:spcBef>
              <a:spcAft>
                <a:spcPct val="20000"/>
              </a:spcAft>
              <a:buClr>
                <a:srgbClr val="FFD200"/>
              </a:buClr>
              <a:buSzPct val="75000"/>
            </a:pPr>
            <a:endParaRPr lang="en-US" sz="16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25</a:t>
            </a:fld>
            <a:endParaRPr lang="en-US"/>
          </a:p>
        </p:txBody>
      </p:sp>
      <p:sp>
        <p:nvSpPr>
          <p:cNvPr id="9" name="Content Placeholder 2">
            <a:extLst>
              <a:ext uri="{FF2B5EF4-FFF2-40B4-BE49-F238E27FC236}">
                <a16:creationId xmlns:a16="http://schemas.microsoft.com/office/drawing/2014/main" id="{CC579C1F-82FE-4647-B363-FAFB88C58556}"/>
              </a:ext>
            </a:extLst>
          </p:cNvPr>
          <p:cNvSpPr txBox="1">
            <a:spLocks/>
          </p:cNvSpPr>
          <p:nvPr/>
        </p:nvSpPr>
        <p:spPr>
          <a:xfrm>
            <a:off x="838200" y="1578427"/>
            <a:ext cx="10613571" cy="46548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a:p>
            <a:endParaRPr lang="en-IN" altLang="en-US" sz="1600"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272BDDFA-0C16-4FF7-BDB9-FFAC60E08B2E}"/>
              </a:ext>
            </a:extLst>
          </p:cNvPr>
          <p:cNvSpPr/>
          <p:nvPr/>
        </p:nvSpPr>
        <p:spPr>
          <a:xfrm>
            <a:off x="1066930" y="1602695"/>
            <a:ext cx="2127179" cy="8154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solidFill>
                  <a:srgbClr val="002060"/>
                </a:solidFill>
                <a:latin typeface="Arial" panose="020B0604020202020204" pitchFamily="34" charset="0"/>
                <a:cs typeface="Arial" panose="020B0604020202020204" pitchFamily="34" charset="0"/>
              </a:rPr>
              <a:t>As per OECD Model</a:t>
            </a:r>
          </a:p>
        </p:txBody>
      </p:sp>
      <p:sp>
        <p:nvSpPr>
          <p:cNvPr id="12" name="Rectangle 11">
            <a:extLst>
              <a:ext uri="{FF2B5EF4-FFF2-40B4-BE49-F238E27FC236}">
                <a16:creationId xmlns:a16="http://schemas.microsoft.com/office/drawing/2014/main" id="{DC2B39AD-5408-4324-AF07-AF4E7818FC0C}"/>
              </a:ext>
            </a:extLst>
          </p:cNvPr>
          <p:cNvSpPr/>
          <p:nvPr/>
        </p:nvSpPr>
        <p:spPr>
          <a:xfrm>
            <a:off x="7978354" y="1472810"/>
            <a:ext cx="3264483" cy="81544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600" dirty="0">
                <a:solidFill>
                  <a:srgbClr val="002060"/>
                </a:solidFill>
                <a:latin typeface="Arial" panose="020B0604020202020204" pitchFamily="34" charset="0"/>
                <a:cs typeface="Arial" panose="020B0604020202020204" pitchFamily="34" charset="0"/>
              </a:rPr>
              <a:t>As per UN Model</a:t>
            </a:r>
          </a:p>
        </p:txBody>
      </p:sp>
      <p:sp>
        <p:nvSpPr>
          <p:cNvPr id="13" name="Rectangle 12">
            <a:extLst>
              <a:ext uri="{FF2B5EF4-FFF2-40B4-BE49-F238E27FC236}">
                <a16:creationId xmlns:a16="http://schemas.microsoft.com/office/drawing/2014/main" id="{F794B36E-4CF0-4564-83AD-FF57F852F1B2}"/>
              </a:ext>
            </a:extLst>
          </p:cNvPr>
          <p:cNvSpPr/>
          <p:nvPr/>
        </p:nvSpPr>
        <p:spPr>
          <a:xfrm>
            <a:off x="2754086" y="3429000"/>
            <a:ext cx="4941555" cy="2043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copyright of literary, artistic, or scientific work including cinematograph films, </a:t>
            </a:r>
          </a:p>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any patent, trade mark, </a:t>
            </a:r>
          </a:p>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design or model, </a:t>
            </a:r>
          </a:p>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plan, secret formula or process, </a:t>
            </a:r>
          </a:p>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or for information concerning industrial, commercial or scientific experience</a:t>
            </a:r>
          </a:p>
        </p:txBody>
      </p:sp>
      <p:sp>
        <p:nvSpPr>
          <p:cNvPr id="16" name="Rectangle 15">
            <a:extLst>
              <a:ext uri="{FF2B5EF4-FFF2-40B4-BE49-F238E27FC236}">
                <a16:creationId xmlns:a16="http://schemas.microsoft.com/office/drawing/2014/main" id="{2EE80305-757D-4657-A59C-CC50FE51385C}"/>
              </a:ext>
            </a:extLst>
          </p:cNvPr>
          <p:cNvSpPr/>
          <p:nvPr/>
        </p:nvSpPr>
        <p:spPr>
          <a:xfrm>
            <a:off x="8564392" y="3525883"/>
            <a:ext cx="2678445" cy="23023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Copyright of films or tapes used for radio or television broadcasting</a:t>
            </a:r>
          </a:p>
          <a:p>
            <a:pPr eaLnBrk="1" hangingPunct="1">
              <a:defRPr/>
            </a:pPr>
            <a:endParaRPr lang="en-US" sz="1600" dirty="0">
              <a:solidFill>
                <a:srgbClr val="002060"/>
              </a:solidFill>
              <a:latin typeface="Arial" panose="020B0604020202020204" pitchFamily="34" charset="0"/>
              <a:cs typeface="Arial" panose="020B0604020202020204" pitchFamily="34" charset="0"/>
            </a:endParaRPr>
          </a:p>
          <a:p>
            <a:pPr marL="285750" indent="-285750" eaLnBrk="1" hangingPunct="1">
              <a:buFont typeface="Wingdings" pitchFamily="2" charset="2"/>
              <a:buChar char="§"/>
              <a:defRPr/>
            </a:pPr>
            <a:r>
              <a:rPr lang="en-US" sz="1600" dirty="0">
                <a:solidFill>
                  <a:srgbClr val="002060"/>
                </a:solidFill>
                <a:latin typeface="Arial" panose="020B0604020202020204" pitchFamily="34" charset="0"/>
                <a:cs typeface="Arial" panose="020B0604020202020204" pitchFamily="34" charset="0"/>
              </a:rPr>
              <a:t>industrial, commercial or scientific equipment </a:t>
            </a:r>
          </a:p>
        </p:txBody>
      </p:sp>
      <p:sp>
        <p:nvSpPr>
          <p:cNvPr id="4" name="Arrow: Left-Right-Up 3">
            <a:extLst>
              <a:ext uri="{FF2B5EF4-FFF2-40B4-BE49-F238E27FC236}">
                <a16:creationId xmlns:a16="http://schemas.microsoft.com/office/drawing/2014/main" id="{072E5195-DC9E-48AD-931F-85F899B3F76F}"/>
              </a:ext>
            </a:extLst>
          </p:cNvPr>
          <p:cNvSpPr/>
          <p:nvPr/>
        </p:nvSpPr>
        <p:spPr>
          <a:xfrm rot="10800000">
            <a:off x="3424918" y="1544179"/>
            <a:ext cx="4442473" cy="1795643"/>
          </a:xfrm>
          <a:prstGeom prst="leftRightUpArrow">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EDA3221E-9CD0-40C7-B8AF-DD8D7B87AF14}"/>
              </a:ext>
            </a:extLst>
          </p:cNvPr>
          <p:cNvSpPr txBox="1"/>
          <p:nvPr/>
        </p:nvSpPr>
        <p:spPr>
          <a:xfrm>
            <a:off x="3860413" y="1781573"/>
            <a:ext cx="3571486" cy="338554"/>
          </a:xfrm>
          <a:prstGeom prst="rect">
            <a:avLst/>
          </a:prstGeom>
          <a:noFill/>
        </p:spPr>
        <p:txBody>
          <a:bodyPr wrap="square" rtlCol="0">
            <a:spAutoFit/>
          </a:bodyPr>
          <a:lstStyle/>
          <a:p>
            <a:r>
              <a:rPr lang="en-US" sz="1600" dirty="0">
                <a:solidFill>
                  <a:schemeClr val="bg1"/>
                </a:solidFill>
                <a:latin typeface="Arial" panose="020B0604020202020204" pitchFamily="34" charset="0"/>
                <a:cs typeface="Arial" panose="020B0604020202020204" pitchFamily="34" charset="0"/>
              </a:rPr>
              <a:t>Consideration for use of right to use</a:t>
            </a:r>
            <a:endParaRPr lang="en-IN" sz="1600" dirty="0">
              <a:solidFill>
                <a:schemeClr val="bg1"/>
              </a:solidFill>
              <a:latin typeface="Arial" panose="020B0604020202020204" pitchFamily="34" charset="0"/>
              <a:cs typeface="Arial" panose="020B0604020202020204" pitchFamily="34" charset="0"/>
            </a:endParaRPr>
          </a:p>
        </p:txBody>
      </p:sp>
      <p:sp>
        <p:nvSpPr>
          <p:cNvPr id="20" name="Arrow: Down 19">
            <a:extLst>
              <a:ext uri="{FF2B5EF4-FFF2-40B4-BE49-F238E27FC236}">
                <a16:creationId xmlns:a16="http://schemas.microsoft.com/office/drawing/2014/main" id="{A9FC938C-66AE-4CDE-A2B7-9B313B37DE0D}"/>
              </a:ext>
            </a:extLst>
          </p:cNvPr>
          <p:cNvSpPr/>
          <p:nvPr/>
        </p:nvSpPr>
        <p:spPr>
          <a:xfrm>
            <a:off x="9294629" y="2323607"/>
            <a:ext cx="685800" cy="1128323"/>
          </a:xfrm>
          <a:prstGeom prst="down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600">
              <a:latin typeface="Arial" panose="020B0604020202020204" pitchFamily="34" charset="0"/>
              <a:cs typeface="Arial" panose="020B0604020202020204" pitchFamily="34" charset="0"/>
            </a:endParaRPr>
          </a:p>
        </p:txBody>
      </p:sp>
      <p:sp>
        <p:nvSpPr>
          <p:cNvPr id="21" name="Oval 20">
            <a:extLst>
              <a:ext uri="{FF2B5EF4-FFF2-40B4-BE49-F238E27FC236}">
                <a16:creationId xmlns:a16="http://schemas.microsoft.com/office/drawing/2014/main" id="{B6F212FF-E1EB-4B83-8E7A-15F9A5C53EAE}"/>
              </a:ext>
            </a:extLst>
          </p:cNvPr>
          <p:cNvSpPr/>
          <p:nvPr/>
        </p:nvSpPr>
        <p:spPr>
          <a:xfrm>
            <a:off x="10095334" y="2411365"/>
            <a:ext cx="1972085" cy="9797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Arial" panose="020B0604020202020204" pitchFamily="34" charset="0"/>
                <a:cs typeface="Arial" panose="020B0604020202020204" pitchFamily="34" charset="0"/>
              </a:rPr>
              <a:t>Additional criteria</a:t>
            </a:r>
            <a:endParaRPr lang="en-IN" sz="1600" dirty="0">
              <a:latin typeface="Arial" panose="020B0604020202020204" pitchFamily="34" charset="0"/>
              <a:cs typeface="Arial" panose="020B0604020202020204" pitchFamily="34" charset="0"/>
            </a:endParaRPr>
          </a:p>
        </p:txBody>
      </p:sp>
      <p:sp>
        <p:nvSpPr>
          <p:cNvPr id="22" name="Oval 21">
            <a:extLst>
              <a:ext uri="{FF2B5EF4-FFF2-40B4-BE49-F238E27FC236}">
                <a16:creationId xmlns:a16="http://schemas.microsoft.com/office/drawing/2014/main" id="{2B0911A7-E623-4F50-BD4F-2490D98A81B2}"/>
              </a:ext>
            </a:extLst>
          </p:cNvPr>
          <p:cNvSpPr/>
          <p:nvPr/>
        </p:nvSpPr>
        <p:spPr>
          <a:xfrm>
            <a:off x="347625" y="3905831"/>
            <a:ext cx="1972085" cy="9797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latin typeface="Arial" panose="020B0604020202020204" pitchFamily="34" charset="0"/>
                <a:cs typeface="Arial" panose="020B0604020202020204" pitchFamily="34" charset="0"/>
              </a:rPr>
              <a:t>Common criteria</a:t>
            </a:r>
            <a:endParaRPr lang="en-IN"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9757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Article 12 in Indian Treaties</a:t>
            </a:r>
            <a:endParaRPr lang="en-US" sz="2800"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097281"/>
            <a:ext cx="10515600" cy="5135954"/>
          </a:xfrm>
        </p:spPr>
        <p:txBody>
          <a:bodyPr>
            <a:noAutofit/>
          </a:bodyPr>
          <a:lstStyle/>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12(1) – State of residence to have right to tax royalty</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12(2) – State of source also to have right to tax royalty, however ceiling of tax rate by the state of source  subject to Beneficial Ownership</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12(3) – Meaning of the term ‘Royalty’</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12(4) – Taxation of Royalty if effectively connected with PE / Fixed Base of Non-Residents in the State of  Source</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12(5) – Arising of Royalty in the State of Source</a:t>
            </a:r>
          </a:p>
          <a:p>
            <a:pPr lvl="1">
              <a:lnSpc>
                <a:spcPct val="115000"/>
              </a:lnSpc>
              <a:spcBef>
                <a:spcPct val="20000"/>
              </a:spcBef>
              <a:spcAft>
                <a:spcPct val="20000"/>
              </a:spcAft>
              <a:buClr>
                <a:srgbClr val="FF0000"/>
              </a:buClr>
              <a:buSzPct val="75000"/>
              <a:buFont typeface="Webdings" panose="05030102010509060703" pitchFamily="18" charset="2"/>
              <a:buChar char="4"/>
            </a:pPr>
            <a:r>
              <a:rPr lang="en-US" sz="1400" kern="0" dirty="0">
                <a:solidFill>
                  <a:srgbClr val="002060"/>
                </a:solidFill>
                <a:latin typeface="Arial"/>
              </a:rPr>
              <a:t>Where payer is Resident; and / or</a:t>
            </a:r>
          </a:p>
          <a:p>
            <a:pPr lvl="1">
              <a:lnSpc>
                <a:spcPct val="115000"/>
              </a:lnSpc>
              <a:spcBef>
                <a:spcPct val="20000"/>
              </a:spcBef>
              <a:spcAft>
                <a:spcPct val="20000"/>
              </a:spcAft>
              <a:buClr>
                <a:srgbClr val="FF0000"/>
              </a:buClr>
              <a:buSzPct val="75000"/>
              <a:buFont typeface="Webdings" panose="05030102010509060703" pitchFamily="18" charset="2"/>
              <a:buChar char="4"/>
            </a:pPr>
            <a:r>
              <a:rPr lang="en-US" sz="1400" kern="0" dirty="0">
                <a:solidFill>
                  <a:srgbClr val="002060"/>
                </a:solidFill>
                <a:latin typeface="Arial"/>
              </a:rPr>
              <a:t> If the Payer has a PE / Fixed Base in the State of Source and the Royalty is connected and borne by such PE / Fixed Base</a:t>
            </a:r>
          </a:p>
          <a:p>
            <a:pPr>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Article 12(6) – Adjustments for related party transactions</a:t>
            </a:r>
          </a:p>
          <a:p>
            <a:pPr lvl="1">
              <a:lnSpc>
                <a:spcPct val="115000"/>
              </a:lnSpc>
              <a:spcBef>
                <a:spcPct val="20000"/>
              </a:spcBef>
              <a:spcAft>
                <a:spcPct val="20000"/>
              </a:spcAft>
              <a:buClr>
                <a:srgbClr val="FF0000"/>
              </a:buClr>
              <a:buSzPct val="75000"/>
              <a:buFont typeface="Webdings" panose="05030102010509060703" pitchFamily="18" charset="2"/>
              <a:buChar char="4"/>
            </a:pPr>
            <a:r>
              <a:rPr lang="en-US" sz="1400" kern="0" dirty="0">
                <a:solidFill>
                  <a:srgbClr val="002060"/>
                </a:solidFill>
                <a:latin typeface="Arial"/>
              </a:rPr>
              <a:t>Excess over Arm’s-length price to be taxable as per domestic provisions</a:t>
            </a:r>
          </a:p>
          <a:p>
            <a:pPr>
              <a:lnSpc>
                <a:spcPct val="115000"/>
              </a:lnSpc>
              <a:spcBef>
                <a:spcPct val="20000"/>
              </a:spcBef>
              <a:spcAft>
                <a:spcPct val="20000"/>
              </a:spcAft>
              <a:buClr>
                <a:srgbClr val="FF0000"/>
              </a:buClr>
              <a:buSzPct val="75000"/>
              <a:buFont typeface="Webdings" panose="05030102010509060703" pitchFamily="18" charset="2"/>
              <a:buChar char="4"/>
            </a:pPr>
            <a:endParaRPr lang="en-US" sz="1800" kern="0" dirty="0">
              <a:solidFill>
                <a:srgbClr val="002060"/>
              </a:solidFill>
              <a:latin typeface="Arial"/>
            </a:endParaRPr>
          </a:p>
          <a:p>
            <a:pPr lvl="0">
              <a:lnSpc>
                <a:spcPct val="115000"/>
              </a:lnSpc>
              <a:spcBef>
                <a:spcPct val="20000"/>
              </a:spcBef>
              <a:spcAft>
                <a:spcPct val="20000"/>
              </a:spcAft>
              <a:buClr>
                <a:srgbClr val="FFD200"/>
              </a:buClr>
              <a:buSzPct val="75000"/>
            </a:pPr>
            <a:endParaRPr lang="en-US" sz="16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26</a:t>
            </a:fld>
            <a:endParaRPr lang="en-US"/>
          </a:p>
        </p:txBody>
      </p:sp>
    </p:spTree>
    <p:extLst>
      <p:ext uri="{BB962C8B-B14F-4D97-AF65-F5344CB8AC3E}">
        <p14:creationId xmlns:p14="http://schemas.microsoft.com/office/powerpoint/2010/main" val="3766050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Article 12(5): Exceptions in Some treaties</a:t>
            </a:r>
            <a:endParaRPr lang="en-US" sz="2800"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097281"/>
            <a:ext cx="10515600" cy="5135954"/>
          </a:xfrm>
        </p:spPr>
        <p:txBody>
          <a:bodyPr>
            <a:noAutofit/>
          </a:bodyPr>
          <a:lstStyle/>
          <a:p>
            <a:pPr>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Generally, Article 12(5) provides taxation in the Source state</a:t>
            </a:r>
          </a:p>
          <a:p>
            <a:pPr>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However, in some treaties, para 5 provides dual criteria for taxation:</a:t>
            </a:r>
          </a:p>
          <a:p>
            <a:pPr>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For </a:t>
            </a:r>
            <a:r>
              <a:rPr lang="en-US" sz="1800" kern="0" dirty="0" err="1">
                <a:solidFill>
                  <a:srgbClr val="002060"/>
                </a:solidFill>
                <a:latin typeface="Arial"/>
              </a:rPr>
              <a:t>Eg</a:t>
            </a:r>
            <a:r>
              <a:rPr lang="en-US" sz="1800" kern="0" dirty="0">
                <a:solidFill>
                  <a:srgbClr val="002060"/>
                </a:solidFill>
                <a:latin typeface="Arial"/>
              </a:rPr>
              <a:t> in India Finland Treaty:</a:t>
            </a:r>
          </a:p>
          <a:p>
            <a:pPr marL="0" indent="0">
              <a:lnSpc>
                <a:spcPct val="115000"/>
              </a:lnSpc>
              <a:spcBef>
                <a:spcPct val="20000"/>
              </a:spcBef>
              <a:spcAft>
                <a:spcPct val="20000"/>
              </a:spcAft>
              <a:buClr>
                <a:srgbClr val="FF0000"/>
              </a:buClr>
              <a:buSzPct val="75000"/>
              <a:buNone/>
            </a:pPr>
            <a:r>
              <a:rPr lang="en-US" sz="1800" kern="0" dirty="0">
                <a:solidFill>
                  <a:srgbClr val="002060"/>
                </a:solidFill>
                <a:latin typeface="Arial"/>
              </a:rPr>
              <a:t>“Royalties or fees for technical services shall be deemed to arise in a Contracting State when the payer is that State itself, a political sub-division, a local authority, or a resident of that State. </a:t>
            </a:r>
          </a:p>
          <a:p>
            <a:pPr marL="0" indent="0">
              <a:lnSpc>
                <a:spcPct val="115000"/>
              </a:lnSpc>
              <a:spcBef>
                <a:spcPct val="20000"/>
              </a:spcBef>
              <a:spcAft>
                <a:spcPct val="20000"/>
              </a:spcAft>
              <a:buClr>
                <a:srgbClr val="FF0000"/>
              </a:buClr>
              <a:buSzPct val="75000"/>
              <a:buNone/>
            </a:pPr>
            <a:r>
              <a:rPr lang="en-US" sz="1800" kern="0" dirty="0">
                <a:solidFill>
                  <a:srgbClr val="002060"/>
                </a:solidFill>
                <a:latin typeface="Arial"/>
              </a:rPr>
              <a:t>Where, however, the right or property for which the royalties are paid </a:t>
            </a:r>
            <a:r>
              <a:rPr lang="en-US" sz="1800" i="1" u="sng" kern="0" dirty="0">
                <a:solidFill>
                  <a:srgbClr val="002060"/>
                </a:solidFill>
                <a:latin typeface="Arial"/>
              </a:rPr>
              <a:t>is used within a Contracting State or the fees for technical services relate to services performed, within a Contracting State</a:t>
            </a:r>
            <a:r>
              <a:rPr lang="en-US" sz="1800" i="1" kern="0" dirty="0">
                <a:solidFill>
                  <a:srgbClr val="002060"/>
                </a:solidFill>
                <a:latin typeface="Arial"/>
              </a:rPr>
              <a:t>, then such royalties or fees for technical services shall be deemed to arise in the State in which the right or property is used or the services are performed.</a:t>
            </a:r>
            <a:r>
              <a:rPr lang="en-US" sz="1800" kern="0" dirty="0">
                <a:solidFill>
                  <a:srgbClr val="002060"/>
                </a:solidFill>
                <a:latin typeface="Arial"/>
              </a:rPr>
              <a:t> </a:t>
            </a:r>
          </a:p>
          <a:p>
            <a:pPr marL="0" indent="0">
              <a:lnSpc>
                <a:spcPct val="115000"/>
              </a:lnSpc>
              <a:spcBef>
                <a:spcPct val="20000"/>
              </a:spcBef>
              <a:spcAft>
                <a:spcPct val="20000"/>
              </a:spcAft>
              <a:buClr>
                <a:srgbClr val="FF0000"/>
              </a:buClr>
              <a:buSzPct val="75000"/>
              <a:buNone/>
            </a:pPr>
            <a:r>
              <a:rPr lang="en-US" sz="1800" kern="0" dirty="0">
                <a:solidFill>
                  <a:srgbClr val="002060"/>
                </a:solidFill>
                <a:latin typeface="Arial"/>
              </a:rPr>
              <a:t>Where, however, the person paying the royalties or fees for technical services, </a:t>
            </a:r>
            <a:r>
              <a:rPr lang="en-US" sz="1800" i="1" kern="0" dirty="0">
                <a:solidFill>
                  <a:srgbClr val="002060"/>
                </a:solidFill>
                <a:latin typeface="Arial"/>
              </a:rPr>
              <a:t>whether he is a resident of a Contracting State or not, has in a Contracting State a permanent establishment or a fixed base in connection </a:t>
            </a:r>
            <a:r>
              <a:rPr lang="en-US" sz="1800" kern="0" dirty="0">
                <a:solidFill>
                  <a:srgbClr val="002060"/>
                </a:solidFill>
                <a:latin typeface="Arial"/>
              </a:rPr>
              <a:t>with which the liability to pay the royalties or fees for technical services was incurred, and such royalties or fees for technical services </a:t>
            </a:r>
            <a:r>
              <a:rPr lang="en-US" sz="1800" i="1" u="sng" kern="0" dirty="0">
                <a:solidFill>
                  <a:srgbClr val="002060"/>
                </a:solidFill>
                <a:latin typeface="Arial"/>
              </a:rPr>
              <a:t>are borne by such permanent establishment </a:t>
            </a:r>
            <a:r>
              <a:rPr lang="en-US" sz="1800" kern="0" dirty="0">
                <a:solidFill>
                  <a:srgbClr val="002060"/>
                </a:solidFill>
                <a:latin typeface="Arial"/>
              </a:rPr>
              <a:t>or fixed base, then such royalties or fees for technical </a:t>
            </a:r>
            <a:r>
              <a:rPr lang="en-US" sz="1800" i="1" u="sng" kern="0" dirty="0">
                <a:solidFill>
                  <a:srgbClr val="002060"/>
                </a:solidFill>
                <a:latin typeface="Arial"/>
              </a:rPr>
              <a:t>services shall be deemed to arise in the State in which the permanent establishment or fixed base is situated.”</a:t>
            </a:r>
          </a:p>
          <a:p>
            <a:pPr lvl="0">
              <a:lnSpc>
                <a:spcPct val="115000"/>
              </a:lnSpc>
              <a:spcBef>
                <a:spcPct val="20000"/>
              </a:spcBef>
              <a:spcAft>
                <a:spcPct val="20000"/>
              </a:spcAft>
              <a:buClr>
                <a:srgbClr val="FFD200"/>
              </a:buClr>
              <a:buSzPct val="75000"/>
            </a:pPr>
            <a:endParaRPr lang="en-US" sz="16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27</a:t>
            </a:fld>
            <a:endParaRPr lang="en-US"/>
          </a:p>
        </p:txBody>
      </p:sp>
    </p:spTree>
    <p:extLst>
      <p:ext uri="{BB962C8B-B14F-4D97-AF65-F5344CB8AC3E}">
        <p14:creationId xmlns:p14="http://schemas.microsoft.com/office/powerpoint/2010/main" val="1159299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9"/>
          <p:cNvSpPr/>
          <p:nvPr/>
        </p:nvSpPr>
        <p:spPr>
          <a:xfrm>
            <a:off x="3418191" y="0"/>
            <a:ext cx="5333200" cy="6858000"/>
          </a:xfrm>
          <a:prstGeom prst="rect">
            <a:avLst/>
          </a:prstGeom>
          <a:solidFill>
            <a:srgbClr val="00B2FF">
              <a:alpha val="73330"/>
            </a:srgbClr>
          </a:solidFill>
          <a:ln>
            <a:noFill/>
          </a:ln>
        </p:spPr>
        <p:txBody>
          <a:bodyPr spcFirstLastPara="1" wrap="square" lIns="121900" tIns="121900" rIns="121900" bIns="121900" anchor="ctr" anchorCtr="0">
            <a:noAutofit/>
          </a:bodyPr>
          <a:lstStyle/>
          <a:p>
            <a:endParaRPr sz="3200" dirty="0"/>
          </a:p>
        </p:txBody>
      </p:sp>
      <p:sp>
        <p:nvSpPr>
          <p:cNvPr id="2" name="Title 1"/>
          <p:cNvSpPr>
            <a:spLocks noGrp="1"/>
          </p:cNvSpPr>
          <p:nvPr>
            <p:ph type="title"/>
          </p:nvPr>
        </p:nvSpPr>
        <p:spPr/>
        <p:txBody>
          <a:bodyPr/>
          <a:lstStyle/>
          <a:p>
            <a:br>
              <a:rPr lang="en-IN" b="1" dirty="0">
                <a:solidFill>
                  <a:srgbClr val="002060"/>
                </a:solidFill>
                <a:latin typeface="Arial" panose="020B0604020202020204" pitchFamily="34" charset="0"/>
                <a:cs typeface="Arial" panose="020B0604020202020204" pitchFamily="34" charset="0"/>
              </a:rPr>
            </a:br>
            <a:r>
              <a:rPr lang="en-IN" b="1" dirty="0">
                <a:solidFill>
                  <a:srgbClr val="002060"/>
                </a:solidFill>
                <a:latin typeface="Arial" panose="020B0604020202020204" pitchFamily="34" charset="0"/>
                <a:cs typeface="Arial" panose="020B0604020202020204" pitchFamily="34" charset="0"/>
              </a:rPr>
              <a:t>Royalty –Key Issues</a:t>
            </a:r>
            <a:r>
              <a:rPr lang="en-IN" b="1" dirty="0">
                <a:solidFill>
                  <a:srgbClr val="FF0000"/>
                </a:solidFill>
                <a:latin typeface="Arial" panose="020B0604020202020204" pitchFamily="34" charset="0"/>
                <a:cs typeface="Arial" panose="020B0604020202020204" pitchFamily="34" charset="0"/>
              </a:rPr>
              <a:t>.</a:t>
            </a:r>
            <a:br>
              <a:rPr lang="en-IN" b="1" dirty="0">
                <a:solidFill>
                  <a:srgbClr val="FF0000"/>
                </a:solidFill>
                <a:latin typeface="Arial" panose="020B0604020202020204" pitchFamily="34" charset="0"/>
                <a:cs typeface="Arial" panose="020B0604020202020204" pitchFamily="34" charset="0"/>
              </a:rPr>
            </a:br>
            <a:endParaRPr lang="en-IN" b="1" dirty="0"/>
          </a:p>
        </p:txBody>
      </p:sp>
      <p:sp>
        <p:nvSpPr>
          <p:cNvPr id="175" name="Google Shape;175;p29"/>
          <p:cNvSpPr txBox="1">
            <a:spLocks noGrp="1"/>
          </p:cNvSpPr>
          <p:nvPr>
            <p:ph type="sldNum" sz="quarter" idx="4294967295"/>
          </p:nvPr>
        </p:nvSpPr>
        <p:spPr>
          <a:xfrm>
            <a:off x="9448800" y="6356350"/>
            <a:ext cx="2743200" cy="365125"/>
          </a:xfrm>
          <a:prstGeom prst="rect">
            <a:avLst/>
          </a:prstGeom>
        </p:spPr>
        <p:txBody>
          <a:bodyPr spcFirstLastPara="1" vert="horz" wrap="square" lIns="121900" tIns="121900" rIns="121900" bIns="121900" rtlCol="0" anchor="t" anchorCtr="0">
            <a:noAutofit/>
          </a:bodyPr>
          <a:lstStyle/>
          <a:p>
            <a:fld id="{00000000-1234-1234-1234-123412341234}" type="slidenum">
              <a:rPr lang="en"/>
              <a:pPr/>
              <a:t>28</a:t>
            </a:fld>
            <a:endParaRPr/>
          </a:p>
        </p:txBody>
      </p:sp>
      <p:grpSp>
        <p:nvGrpSpPr>
          <p:cNvPr id="166" name="Google Shape;166;p29"/>
          <p:cNvGrpSpPr/>
          <p:nvPr/>
        </p:nvGrpSpPr>
        <p:grpSpPr>
          <a:xfrm>
            <a:off x="5616337" y="1115091"/>
            <a:ext cx="936908" cy="1485397"/>
            <a:chOff x="6718575" y="2318625"/>
            <a:chExt cx="256950" cy="407375"/>
          </a:xfrm>
        </p:grpSpPr>
        <p:sp>
          <p:nvSpPr>
            <p:cNvPr id="167" name="Google Shape;167;p2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8" name="Google Shape;168;p2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69;p2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0" name="Google Shape;170;p2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1" name="Google Shape;171;p2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2" name="Google Shape;172;p2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2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29"/>
            <p:cNvSpPr/>
            <p:nvPr/>
          </p:nvSpPr>
          <p:spPr>
            <a:xfrm>
              <a:off x="6795900" y="2628550"/>
              <a:ext cx="102300" cy="25"/>
            </a:xfrm>
            <a:custGeom>
              <a:avLst/>
              <a:gdLst/>
              <a:ahLst/>
              <a:cxnLst/>
              <a:rect l="l" t="t" r="r" b="b"/>
              <a:pathLst>
                <a:path w="4092" h="1" fill="none" extrusionOk="0">
                  <a:moveTo>
                    <a:pt x="0" y="1"/>
                  </a:moveTo>
                  <a:lnTo>
                    <a:pt x="4092"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15" name="Google Shape;164;p29">
            <a:extLst>
              <a:ext uri="{FF2B5EF4-FFF2-40B4-BE49-F238E27FC236}">
                <a16:creationId xmlns:a16="http://schemas.microsoft.com/office/drawing/2014/main" id="{21BE134A-5A9A-4377-8B27-040F766AFBDE}"/>
              </a:ext>
            </a:extLst>
          </p:cNvPr>
          <p:cNvSpPr txBox="1">
            <a:spLocks/>
          </p:cNvSpPr>
          <p:nvPr/>
        </p:nvSpPr>
        <p:spPr>
          <a:xfrm>
            <a:off x="3797715" y="3538165"/>
            <a:ext cx="4769409" cy="1653997"/>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endParaRPr lang="en-IN"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687332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Royalty</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None/>
            </a:pPr>
            <a:r>
              <a:rPr lang="en-US" sz="1600" b="1" dirty="0">
                <a:solidFill>
                  <a:srgbClr val="002060"/>
                </a:solidFill>
                <a:latin typeface="Arial" panose="020B0604020202020204" pitchFamily="34" charset="0"/>
                <a:cs typeface="Arial" panose="020B0604020202020204" pitchFamily="34" charset="0"/>
              </a:rPr>
              <a:t>Taxability of software related transactions</a:t>
            </a:r>
          </a:p>
          <a:p>
            <a:pPr>
              <a:lnSpc>
                <a:spcPct val="100000"/>
              </a:lnSpc>
              <a:spcBef>
                <a:spcPts val="600"/>
              </a:spcBef>
              <a:spcAft>
                <a:spcPts val="600"/>
              </a:spcAft>
              <a:buClr>
                <a:srgbClr val="FF3300"/>
              </a:buClr>
              <a:buFont typeface="Webdings" panose="05030102010509060703" pitchFamily="18" charset="2"/>
              <a:buChar char="4"/>
            </a:pPr>
            <a:r>
              <a:rPr lang="en-US" sz="1600" dirty="0">
                <a:solidFill>
                  <a:srgbClr val="002060"/>
                </a:solidFill>
                <a:latin typeface="Arial" panose="020B0604020202020204" pitchFamily="34" charset="0"/>
                <a:cs typeface="Arial" panose="020B0604020202020204" pitchFamily="34" charset="0"/>
              </a:rPr>
              <a:t>Poses unique challenges in view of the manner in which software is licensed and distributed</a:t>
            </a:r>
          </a:p>
          <a:p>
            <a:pPr>
              <a:lnSpc>
                <a:spcPct val="100000"/>
              </a:lnSpc>
              <a:spcBef>
                <a:spcPts val="600"/>
              </a:spcBef>
              <a:spcAft>
                <a:spcPts val="600"/>
              </a:spcAft>
              <a:buClr>
                <a:srgbClr val="FF3300"/>
              </a:buClr>
              <a:buFont typeface="Webdings" panose="05030102010509060703" pitchFamily="18" charset="2"/>
              <a:buChar char="4"/>
            </a:pPr>
            <a:r>
              <a:rPr lang="en-US" sz="1600" dirty="0">
                <a:solidFill>
                  <a:srgbClr val="002060"/>
                </a:solidFill>
                <a:latin typeface="Arial" panose="020B0604020202020204" pitchFamily="34" charset="0"/>
                <a:cs typeface="Arial" panose="020B0604020202020204" pitchFamily="34" charset="0"/>
              </a:rPr>
              <a:t>Taxability depends upon nature of right granted or transferred</a:t>
            </a:r>
          </a:p>
          <a:p>
            <a:pPr>
              <a:lnSpc>
                <a:spcPct val="100000"/>
              </a:lnSpc>
              <a:spcBef>
                <a:spcPts val="600"/>
              </a:spcBef>
              <a:spcAft>
                <a:spcPts val="600"/>
              </a:spcAft>
              <a:buClr>
                <a:srgbClr val="FF3300"/>
              </a:buClr>
              <a:buFont typeface="Webdings" panose="05030102010509060703" pitchFamily="18" charset="2"/>
              <a:buChar char="4"/>
            </a:pPr>
            <a:r>
              <a:rPr lang="en-US" sz="1600" dirty="0">
                <a:solidFill>
                  <a:srgbClr val="002060"/>
                </a:solidFill>
                <a:latin typeface="Arial" panose="020B0604020202020204" pitchFamily="34" charset="0"/>
                <a:cs typeface="Arial" panose="020B0604020202020204" pitchFamily="34" charset="0"/>
              </a:rPr>
              <a:t>OECD Commentary suggests the following:</a:t>
            </a:r>
          </a:p>
          <a:p>
            <a:pPr marL="538163" indent="-355600">
              <a:lnSpc>
                <a:spcPct val="100000"/>
              </a:lnSpc>
              <a:spcBef>
                <a:spcPts val="600"/>
              </a:spcBef>
              <a:spcAft>
                <a:spcPts val="600"/>
              </a:spcAft>
              <a:buClr>
                <a:srgbClr val="FF3300"/>
              </a:buClr>
              <a:buFont typeface="Webdings" panose="05030102010509060703" pitchFamily="18" charset="2"/>
              <a:buChar char="4"/>
            </a:pPr>
            <a:r>
              <a:rPr lang="en-US" sz="1600" b="1" dirty="0">
                <a:solidFill>
                  <a:srgbClr val="002060"/>
                </a:solidFill>
                <a:latin typeface="Arial" panose="020B0604020202020204" pitchFamily="34" charset="0"/>
                <a:cs typeface="Arial" panose="020B0604020202020204" pitchFamily="34" charset="0"/>
              </a:rPr>
              <a:t>Alienation of partial right</a:t>
            </a:r>
            <a:r>
              <a:rPr lang="en-US" sz="1600" dirty="0">
                <a:solidFill>
                  <a:srgbClr val="002060"/>
                </a:solidFill>
                <a:latin typeface="Arial" panose="020B0604020202020204" pitchFamily="34" charset="0"/>
                <a:cs typeface="Arial" panose="020B0604020202020204" pitchFamily="34" charset="0"/>
              </a:rPr>
              <a:t>: for example, A owns a copyright in a software which he licenses to B (say, for a particular area) and allows B to make copies and distribute; payment by B to A taxable as royalty</a:t>
            </a:r>
          </a:p>
          <a:p>
            <a:pPr marL="538163" indent="-355600">
              <a:lnSpc>
                <a:spcPct val="100000"/>
              </a:lnSpc>
              <a:spcBef>
                <a:spcPts val="600"/>
              </a:spcBef>
              <a:spcAft>
                <a:spcPts val="600"/>
              </a:spcAft>
              <a:buClr>
                <a:srgbClr val="FF3300"/>
              </a:buClr>
              <a:buFont typeface="Webdings" panose="05030102010509060703" pitchFamily="18" charset="2"/>
              <a:buChar char="4"/>
            </a:pPr>
            <a:r>
              <a:rPr lang="en-US" sz="1600" b="1" dirty="0">
                <a:solidFill>
                  <a:srgbClr val="002060"/>
                </a:solidFill>
                <a:latin typeface="Arial" panose="020B0604020202020204" pitchFamily="34" charset="0"/>
                <a:cs typeface="Arial" panose="020B0604020202020204" pitchFamily="34" charset="0"/>
              </a:rPr>
              <a:t>Alienation of limited user rights</a:t>
            </a:r>
            <a:r>
              <a:rPr lang="en-US" sz="1600" dirty="0">
                <a:solidFill>
                  <a:srgbClr val="002060"/>
                </a:solidFill>
                <a:latin typeface="Arial" panose="020B0604020202020204" pitchFamily="34" charset="0"/>
                <a:cs typeface="Arial" panose="020B0604020202020204" pitchFamily="34" charset="0"/>
              </a:rPr>
              <a:t>: for example, A owns a copyright in a software and grants B user rights only for that copyrighted software (this could include limited reproduction rights such as enabling B to copy the software on his computer or limited user rights whereby enabling B to copy the software amongst various users in its organization); payment by B to A taxable as business income</a:t>
            </a:r>
          </a:p>
          <a:p>
            <a:pPr marL="538163" indent="-355600">
              <a:lnSpc>
                <a:spcPct val="100000"/>
              </a:lnSpc>
              <a:spcBef>
                <a:spcPts val="600"/>
              </a:spcBef>
              <a:spcAft>
                <a:spcPts val="600"/>
              </a:spcAft>
              <a:buClr>
                <a:srgbClr val="FF3300"/>
              </a:buClr>
              <a:buFont typeface="Webdings" panose="05030102010509060703" pitchFamily="18" charset="2"/>
              <a:buChar char="4"/>
            </a:pPr>
            <a:r>
              <a:rPr lang="en-US" sz="1600" b="1" dirty="0">
                <a:solidFill>
                  <a:srgbClr val="002060"/>
                </a:solidFill>
                <a:latin typeface="Arial" panose="020B0604020202020204" pitchFamily="34" charset="0"/>
                <a:cs typeface="Arial" panose="020B0604020202020204" pitchFamily="34" charset="0"/>
              </a:rPr>
              <a:t>Payment to a software house for supply of algorithms, programming logic: </a:t>
            </a:r>
            <a:r>
              <a:rPr lang="en-US" sz="1600" dirty="0">
                <a:solidFill>
                  <a:srgbClr val="002060"/>
                </a:solidFill>
                <a:latin typeface="Arial" panose="020B0604020202020204" pitchFamily="34" charset="0"/>
                <a:cs typeface="Arial" panose="020B0604020202020204" pitchFamily="34" charset="0"/>
              </a:rPr>
              <a:t>May be characterized as royalty to the extent they relate to payment for use of secret formulas for information concerning scientific experience</a:t>
            </a:r>
          </a:p>
          <a:p>
            <a:pPr marL="538163" indent="-355600">
              <a:lnSpc>
                <a:spcPct val="100000"/>
              </a:lnSpc>
              <a:spcBef>
                <a:spcPts val="600"/>
              </a:spcBef>
              <a:spcAft>
                <a:spcPts val="600"/>
              </a:spcAft>
              <a:buClr>
                <a:srgbClr val="FF3300"/>
              </a:buClr>
              <a:buFont typeface="Webdings" panose="05030102010509060703" pitchFamily="18" charset="2"/>
              <a:buChar char="4"/>
            </a:pPr>
            <a:endParaRPr lang="en-US" sz="1600" dirty="0">
              <a:solidFill>
                <a:srgbClr val="002060"/>
              </a:solidFill>
              <a:latin typeface="Arial" panose="020B0604020202020204" pitchFamily="34" charset="0"/>
              <a:cs typeface="Arial" panose="020B0604020202020204" pitchFamily="34" charset="0"/>
            </a:endParaRPr>
          </a:p>
          <a:p>
            <a:pPr lvl="1">
              <a:lnSpc>
                <a:spcPct val="100000"/>
              </a:lnSpc>
              <a:spcBef>
                <a:spcPts val="600"/>
              </a:spcBef>
              <a:spcAft>
                <a:spcPts val="600"/>
              </a:spcAft>
              <a:buClr>
                <a:srgbClr val="FF0000"/>
              </a:buClr>
              <a:buFont typeface="Webdings" panose="05030102010509060703" pitchFamily="18" charset="2"/>
              <a:buChar char=""/>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29</a:t>
            </a:fld>
            <a:endParaRPr lang="en-US"/>
          </a:p>
        </p:txBody>
      </p:sp>
    </p:spTree>
    <p:extLst>
      <p:ext uri="{BB962C8B-B14F-4D97-AF65-F5344CB8AC3E}">
        <p14:creationId xmlns:p14="http://schemas.microsoft.com/office/powerpoint/2010/main" val="2617502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4729" y="464099"/>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MEANING OF NON-RESIDENT</a:t>
            </a:r>
          </a:p>
        </p:txBody>
      </p:sp>
      <p:sp>
        <p:nvSpPr>
          <p:cNvPr id="3" name="object 3"/>
          <p:cNvSpPr txBox="1"/>
          <p:nvPr/>
        </p:nvSpPr>
        <p:spPr>
          <a:xfrm>
            <a:off x="975210" y="1295399"/>
            <a:ext cx="10113204" cy="4339521"/>
          </a:xfrm>
          <a:prstGeom prst="rect">
            <a:avLst/>
          </a:prstGeom>
        </p:spPr>
        <p:txBody>
          <a:bodyPr vert="horz" wrap="square" lIns="0" tIns="12700" rIns="0" bIns="0" rtlCol="0">
            <a:spAutoFit/>
          </a:bodyPr>
          <a:lstStyle/>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Under Indian Income Tax Act, 1961 (‘ITA’), incidence of tax depends on</a:t>
            </a:r>
          </a:p>
          <a:p>
            <a:pPr marL="630238" indent="-366713">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The residential status of the taxpayer, and</a:t>
            </a:r>
          </a:p>
          <a:p>
            <a:pPr marL="630238" indent="-366713">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The place and time of accrual or receipt of any income</a:t>
            </a:r>
          </a:p>
          <a:p>
            <a:pPr marL="263525">
              <a:lnSpc>
                <a:spcPts val="2091"/>
              </a:lnSpc>
              <a:spcBef>
                <a:spcPts val="600"/>
              </a:spcBef>
              <a:buClr>
                <a:srgbClr val="FF0000"/>
              </a:buClr>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For tax purposes, an individual may be</a:t>
            </a:r>
          </a:p>
          <a:p>
            <a:pPr marL="630238" indent="-366713">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Resident and Ordinarily Resident (‘ROR’)</a:t>
            </a:r>
          </a:p>
          <a:p>
            <a:pPr marL="630238" indent="-366713">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Resident but Not Ordinarily Resident (‘RNOR’), or Non-Resident (‘NR’)</a:t>
            </a:r>
          </a:p>
          <a:p>
            <a:pPr marL="630238" indent="-366713">
              <a:lnSpc>
                <a:spcPts val="2091"/>
              </a:lnSpc>
              <a:spcBef>
                <a:spcPts val="600"/>
              </a:spcBef>
              <a:buClr>
                <a:srgbClr val="FF0000"/>
              </a:buClr>
              <a:buSzPct val="102777"/>
              <a:buFont typeface="Arial" panose="020B0604020202020204" pitchFamily="34" charset="0"/>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Non Resident is defined under section 2(30) of Income Tax Act, 1961.</a:t>
            </a: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b="1" spc="-5" dirty="0">
                <a:solidFill>
                  <a:srgbClr val="002776"/>
                </a:solidFill>
                <a:latin typeface="Arial" panose="020B0604020202020204" pitchFamily="34" charset="0"/>
                <a:cs typeface="Arial" panose="020B0604020202020204" pitchFamily="34" charset="0"/>
              </a:rPr>
              <a:t>Section 2(30)</a:t>
            </a:r>
            <a:r>
              <a:rPr lang="en-GB" sz="1600" spc="-5" dirty="0">
                <a:solidFill>
                  <a:srgbClr val="002776"/>
                </a:solidFill>
                <a:latin typeface="Arial" panose="020B0604020202020204" pitchFamily="34" charset="0"/>
                <a:cs typeface="Arial" panose="020B0604020202020204" pitchFamily="34" charset="0"/>
              </a:rPr>
              <a:t> defines non-resident as a person who is not a resident and includes a person who is not ordinarily resident within the meaning of clause (6) of section 6.</a:t>
            </a:r>
          </a:p>
          <a:p>
            <a:pPr marL="298419" indent="-285721">
              <a:lnSpc>
                <a:spcPts val="2091"/>
              </a:lnSpc>
              <a:spcBef>
                <a:spcPts val="600"/>
              </a:spcBef>
              <a:buSzPct val="102777"/>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p:txBody>
      </p:sp>
      <p:sp>
        <p:nvSpPr>
          <p:cNvPr id="8" name="object 8"/>
          <p:cNvSpPr txBox="1"/>
          <p:nvPr/>
        </p:nvSpPr>
        <p:spPr>
          <a:xfrm>
            <a:off x="11848873" y="6530056"/>
            <a:ext cx="18986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3</a:t>
            </a:fld>
            <a:endParaRPr sz="800">
              <a:latin typeface="Arial MT"/>
              <a:cs typeface="Arial M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Royalty</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None/>
            </a:pPr>
            <a:r>
              <a:rPr lang="en-US" sz="1800" b="1" dirty="0">
                <a:solidFill>
                  <a:srgbClr val="002060"/>
                </a:solidFill>
                <a:latin typeface="Arial" panose="020B0604020202020204" pitchFamily="34" charset="0"/>
                <a:cs typeface="Arial" panose="020B0604020202020204" pitchFamily="34" charset="0"/>
              </a:rPr>
              <a:t>Copyright v/s Copyrighted Article</a:t>
            </a:r>
          </a:p>
          <a:p>
            <a:pPr marL="5381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Royalty envisage payment for copyright. Copyright act defines copyright as exclusive right to commercially exploit the rights.</a:t>
            </a:r>
          </a:p>
          <a:p>
            <a:pPr marL="5381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Payments for shrink-wrap or off-the-shelf software held to be outside the ambit of royalty</a:t>
            </a:r>
          </a:p>
          <a:p>
            <a:pPr marL="8937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Sonata Software Ltd. v. ITO (International Taxation) (106 TTJ 797)</a:t>
            </a:r>
          </a:p>
          <a:p>
            <a:pPr marL="8937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Samsung Electronics Co. Ltd. vs. ITO (93 TTJ 658)</a:t>
            </a:r>
          </a:p>
          <a:p>
            <a:pPr marL="8937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Hewlett-Packard (India) (P) Ltd v ITO 5 SOT 660 (Bang)</a:t>
            </a:r>
          </a:p>
          <a:p>
            <a:pPr marL="893763" indent="-355600">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Motorola, Ericson and Nokia 96 TTJ 1 (Del SB)</a:t>
            </a:r>
          </a:p>
          <a:p>
            <a:pPr marL="538163" indent="-355600">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a:p>
            <a:pPr lvl="1">
              <a:lnSpc>
                <a:spcPct val="100000"/>
              </a:lnSpc>
              <a:spcBef>
                <a:spcPts val="600"/>
              </a:spcBef>
              <a:spcAft>
                <a:spcPts val="600"/>
              </a:spcAft>
              <a:buClr>
                <a:srgbClr val="FF0000"/>
              </a:buClr>
              <a:buFont typeface="Webdings" panose="05030102010509060703" pitchFamily="18" charset="2"/>
              <a:buChar char=""/>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30</a:t>
            </a:fld>
            <a:endParaRPr lang="en-US"/>
          </a:p>
        </p:txBody>
      </p:sp>
      <p:sp>
        <p:nvSpPr>
          <p:cNvPr id="5" name="Flowchart: Punched Tape 4"/>
          <p:cNvSpPr/>
          <p:nvPr/>
        </p:nvSpPr>
        <p:spPr>
          <a:xfrm>
            <a:off x="1415143" y="4554311"/>
            <a:ext cx="9144000" cy="1392464"/>
          </a:xfrm>
          <a:prstGeom prst="flowChartPunchedTap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Supreme court in the case of Engineering Analysis Centre of Excellence has laid the issue to rest. Supply of Copyrighted article is not Royalty.</a:t>
            </a:r>
          </a:p>
          <a:p>
            <a:pPr algn="ctr"/>
            <a:endParaRPr lang="en-IN" dirty="0"/>
          </a:p>
        </p:txBody>
      </p:sp>
    </p:spTree>
    <p:extLst>
      <p:ext uri="{BB962C8B-B14F-4D97-AF65-F5344CB8AC3E}">
        <p14:creationId xmlns:p14="http://schemas.microsoft.com/office/powerpoint/2010/main" val="2534505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Royalty</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None/>
            </a:pPr>
            <a:r>
              <a:rPr lang="en-US" sz="1800" b="1" dirty="0">
                <a:solidFill>
                  <a:srgbClr val="002060"/>
                </a:solidFill>
                <a:latin typeface="Arial" panose="020B0604020202020204" pitchFamily="34" charset="0"/>
                <a:cs typeface="Arial" panose="020B0604020202020204" pitchFamily="34" charset="0"/>
              </a:rPr>
              <a:t>Characterization of Ecommerce transactions</a:t>
            </a:r>
          </a:p>
          <a:p>
            <a:pPr marL="0" indent="0">
              <a:lnSpc>
                <a:spcPct val="100000"/>
              </a:lnSpc>
              <a:spcBef>
                <a:spcPts val="600"/>
              </a:spcBef>
              <a:spcAft>
                <a:spcPts val="600"/>
              </a:spcAft>
              <a:buNone/>
            </a:pPr>
            <a:r>
              <a:rPr lang="en-US" sz="1800" dirty="0">
                <a:solidFill>
                  <a:srgbClr val="002060"/>
                </a:solidFill>
                <a:latin typeface="Arial" panose="020B0604020202020204" pitchFamily="34" charset="0"/>
                <a:cs typeface="Arial" panose="020B0604020202020204" pitchFamily="34" charset="0"/>
              </a:rPr>
              <a:t>Controversy essentially around whether such transactions fall within the ambit of ‘royalty’ or ‘business profits’</a:t>
            </a:r>
          </a:p>
          <a:p>
            <a:pPr marL="0" indent="0">
              <a:lnSpc>
                <a:spcPct val="100000"/>
              </a:lnSpc>
              <a:spcBef>
                <a:spcPts val="600"/>
              </a:spcBef>
              <a:spcAft>
                <a:spcPts val="600"/>
              </a:spcAft>
              <a:buNone/>
            </a:pPr>
            <a:r>
              <a:rPr lang="en-US" sz="1800" b="1" dirty="0">
                <a:solidFill>
                  <a:srgbClr val="002060"/>
                </a:solidFill>
                <a:latin typeface="Arial" panose="020B0604020202020204" pitchFamily="34" charset="0"/>
                <a:cs typeface="Arial" panose="020B0604020202020204" pitchFamily="34" charset="0"/>
              </a:rPr>
              <a:t>OECD-TAG report (2001) </a:t>
            </a:r>
          </a:p>
          <a:p>
            <a:pPr>
              <a:lnSpc>
                <a:spcPct val="100000"/>
              </a:lnSpc>
              <a:spcBef>
                <a:spcPts val="600"/>
              </a:spcBef>
              <a:spcAft>
                <a:spcPts val="600"/>
              </a:spcAft>
              <a:buClr>
                <a:srgbClr val="FF3300"/>
              </a:buClr>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OECD TAG report Advocates principles of neutrality, efficiency, flexibility, certainty, simplicity, effectiveness and fairness</a:t>
            </a:r>
          </a:p>
          <a:p>
            <a:pPr>
              <a:lnSpc>
                <a:spcPct val="100000"/>
              </a:lnSpc>
              <a:spcBef>
                <a:spcPts val="600"/>
              </a:spcBef>
              <a:spcAft>
                <a:spcPts val="600"/>
              </a:spcAft>
              <a:buClr>
                <a:srgbClr val="FF3300"/>
              </a:buClr>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Taxability of a transaction should not be colored by the mere fact that it is effected electronically</a:t>
            </a:r>
          </a:p>
          <a:p>
            <a:pPr>
              <a:lnSpc>
                <a:spcPct val="100000"/>
              </a:lnSpc>
              <a:spcBef>
                <a:spcPts val="600"/>
              </a:spcBef>
              <a:spcAft>
                <a:spcPts val="600"/>
              </a:spcAft>
              <a:buClr>
                <a:srgbClr val="FF3300"/>
              </a:buClr>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E-commerce transactions essentially involving payment for use of copyright to be regarded as royalty; if payment essentially for copyrighted article, then, income to fall within the ambit of ‘business profits’</a:t>
            </a:r>
          </a:p>
          <a:p>
            <a:pPr marL="0" indent="0">
              <a:lnSpc>
                <a:spcPct val="100000"/>
              </a:lnSpc>
              <a:spcBef>
                <a:spcPts val="600"/>
              </a:spcBef>
              <a:spcAft>
                <a:spcPts val="600"/>
              </a:spcAft>
              <a:buNone/>
            </a:pPr>
            <a:r>
              <a:rPr lang="en-US" sz="1800" b="1" dirty="0">
                <a:solidFill>
                  <a:srgbClr val="002060"/>
                </a:solidFill>
                <a:latin typeface="Arial" panose="020B0604020202020204" pitchFamily="34" charset="0"/>
                <a:cs typeface="Arial" panose="020B0604020202020204" pitchFamily="34" charset="0"/>
              </a:rPr>
              <a:t>HPC report (2001) </a:t>
            </a:r>
          </a:p>
          <a:p>
            <a:pPr marL="0" indent="0">
              <a:lnSpc>
                <a:spcPct val="100000"/>
              </a:lnSpc>
              <a:spcBef>
                <a:spcPts val="600"/>
              </a:spcBef>
              <a:spcAft>
                <a:spcPts val="600"/>
              </a:spcAft>
              <a:buNone/>
            </a:pPr>
            <a:r>
              <a:rPr lang="en-US" sz="1800" dirty="0">
                <a:solidFill>
                  <a:srgbClr val="002060"/>
                </a:solidFill>
                <a:latin typeface="Arial" panose="020B0604020202020204" pitchFamily="34" charset="0"/>
                <a:cs typeface="Arial" panose="020B0604020202020204" pitchFamily="34" charset="0"/>
              </a:rPr>
              <a:t>While HPC has expressed conformity with OECD principles, it has changed characterization where the mode of delivery is digital; certain HPC characterization in conflict with OECD Commentary and accepted principles on Article 12</a:t>
            </a:r>
          </a:p>
          <a:p>
            <a:pPr lvl="1">
              <a:lnSpc>
                <a:spcPct val="100000"/>
              </a:lnSpc>
              <a:spcBef>
                <a:spcPts val="600"/>
              </a:spcBef>
              <a:spcAft>
                <a:spcPts val="600"/>
              </a:spcAft>
              <a:buClr>
                <a:srgbClr val="FF0000"/>
              </a:buClr>
              <a:buFont typeface="Webdings" panose="05030102010509060703" pitchFamily="18" charset="2"/>
              <a:buChar char=""/>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31</a:t>
            </a:fld>
            <a:endParaRPr lang="en-US"/>
          </a:p>
        </p:txBody>
      </p:sp>
    </p:spTree>
    <p:extLst>
      <p:ext uri="{BB962C8B-B14F-4D97-AF65-F5344CB8AC3E}">
        <p14:creationId xmlns:p14="http://schemas.microsoft.com/office/powerpoint/2010/main" val="37797753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Royalty</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Provision of Commercial Experience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Royalty typically includes payment for information concerning commercial experience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Taxability depends on nature and manner of commercial experience or information provided</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Merely because information provided has commercial value would not tantamount to the payment being regarded as “royalty” </a:t>
            </a:r>
          </a:p>
          <a:p>
            <a:pPr marL="263525" indent="0">
              <a:lnSpc>
                <a:spcPct val="100000"/>
              </a:lnSpc>
              <a:spcBef>
                <a:spcPts val="600"/>
              </a:spcBef>
              <a:spcAft>
                <a:spcPts val="600"/>
              </a:spcAft>
              <a:buClr>
                <a:srgbClr val="FF3300"/>
              </a:buClr>
              <a:buNone/>
            </a:pPr>
            <a:r>
              <a:rPr lang="en-US" sz="1800" dirty="0">
                <a:solidFill>
                  <a:srgbClr val="002060"/>
                </a:solidFill>
                <a:latin typeface="Arial" panose="020B0604020202020204" pitchFamily="34" charset="0"/>
                <a:cs typeface="Arial" panose="020B0604020202020204" pitchFamily="34" charset="0"/>
              </a:rPr>
              <a:t>In CIT v. HEG Ltd 263 ITR 230 (MP) payment to a non-resident for supply of an industry specific book on monthly basis, country wise data on quantities, prices, imports, exports, etc. was held to be outside the ambit of royalty</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Payments for obtaining and maintain credit rating: </a:t>
            </a:r>
          </a:p>
          <a:p>
            <a:pPr marL="6302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Credit rating certificate held to constitute “commercial information” and thus, royalty in Essar Oil Ltd v. JCIT 102 TTJ 270 (Mum)</a:t>
            </a:r>
          </a:p>
          <a:p>
            <a:pPr marL="6302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Held to be a professional services and not royalty in Hindalco Industries Ltd v. ITO 96 TTJ 1009 (Mum)</a:t>
            </a:r>
          </a:p>
          <a:p>
            <a:pPr lvl="1">
              <a:lnSpc>
                <a:spcPct val="100000"/>
              </a:lnSpc>
              <a:spcBef>
                <a:spcPts val="600"/>
              </a:spcBef>
              <a:spcAft>
                <a:spcPts val="600"/>
              </a:spcAft>
              <a:buClr>
                <a:srgbClr val="FF0000"/>
              </a:buClr>
              <a:buFont typeface="Webdings" panose="05030102010509060703" pitchFamily="18" charset="2"/>
              <a:buChar char=""/>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32</a:t>
            </a:fld>
            <a:endParaRPr lang="en-US"/>
          </a:p>
        </p:txBody>
      </p:sp>
    </p:spTree>
    <p:extLst>
      <p:ext uri="{BB962C8B-B14F-4D97-AF65-F5344CB8AC3E}">
        <p14:creationId xmlns:p14="http://schemas.microsoft.com/office/powerpoint/2010/main" val="641013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Royalty</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Outright purchase of design/ drawings whether Royalty?</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Transfer of IPR on sale should be outside the ambit of Royalty</a:t>
            </a:r>
          </a:p>
          <a:p>
            <a:pPr lvl="1">
              <a:lnSpc>
                <a:spcPct val="100000"/>
              </a:lnSpc>
              <a:spcBef>
                <a:spcPts val="600"/>
              </a:spcBef>
              <a:spcAft>
                <a:spcPts val="600"/>
              </a:spcAft>
              <a:buClr>
                <a:srgbClr val="FF0000"/>
              </a:buClr>
              <a:buFont typeface="Webdings" panose="05030102010509060703" pitchFamily="18" charset="2"/>
              <a:buChar char=""/>
            </a:pPr>
            <a:r>
              <a:rPr lang="en-US" sz="1800" dirty="0">
                <a:solidFill>
                  <a:srgbClr val="002060"/>
                </a:solidFill>
                <a:latin typeface="Arial" panose="020B0604020202020204" pitchFamily="34" charset="0"/>
                <a:cs typeface="Arial" panose="020B0604020202020204" pitchFamily="34" charset="0"/>
              </a:rPr>
              <a:t>Royalty includes payments for ‘use’ of IPR and not for transfer</a:t>
            </a:r>
          </a:p>
          <a:p>
            <a:pPr lvl="1">
              <a:lnSpc>
                <a:spcPct val="100000"/>
              </a:lnSpc>
              <a:spcBef>
                <a:spcPts val="600"/>
              </a:spcBef>
              <a:spcAft>
                <a:spcPts val="600"/>
              </a:spcAft>
              <a:buClr>
                <a:srgbClr val="FF0000"/>
              </a:buClr>
              <a:buFont typeface="Webdings" panose="05030102010509060703" pitchFamily="18" charset="2"/>
              <a:buChar char=""/>
            </a:pPr>
            <a:r>
              <a:rPr lang="en-US" sz="1800" dirty="0">
                <a:solidFill>
                  <a:srgbClr val="002060"/>
                </a:solidFill>
                <a:latin typeface="Arial" panose="020B0604020202020204" pitchFamily="34" charset="0"/>
                <a:cs typeface="Arial" panose="020B0604020202020204" pitchFamily="34" charset="0"/>
              </a:rPr>
              <a:t>The transaction is synonymous to purchase of asset</a:t>
            </a:r>
          </a:p>
          <a:p>
            <a:pPr lvl="1">
              <a:lnSpc>
                <a:spcPct val="100000"/>
              </a:lnSpc>
              <a:spcBef>
                <a:spcPts val="600"/>
              </a:spcBef>
              <a:spcAft>
                <a:spcPts val="600"/>
              </a:spcAft>
              <a:buClr>
                <a:srgbClr val="FF0000"/>
              </a:buClr>
              <a:buFont typeface="Webdings" panose="05030102010509060703" pitchFamily="18" charset="2"/>
              <a:buChar char=""/>
            </a:pPr>
            <a:r>
              <a:rPr lang="en-US" sz="1800" dirty="0">
                <a:solidFill>
                  <a:srgbClr val="002060"/>
                </a:solidFill>
                <a:latin typeface="Arial" panose="020B0604020202020204" pitchFamily="34" charset="0"/>
                <a:cs typeface="Arial" panose="020B0604020202020204" pitchFamily="34" charset="0"/>
              </a:rPr>
              <a:t>The original owner cease to have control over the asset</a:t>
            </a:r>
          </a:p>
          <a:p>
            <a:pPr lvl="1">
              <a:lnSpc>
                <a:spcPct val="100000"/>
              </a:lnSpc>
              <a:spcBef>
                <a:spcPts val="600"/>
              </a:spcBef>
              <a:spcAft>
                <a:spcPts val="600"/>
              </a:spcAft>
              <a:buClr>
                <a:srgbClr val="FF0000"/>
              </a:buClr>
              <a:buFont typeface="Webdings" panose="05030102010509060703" pitchFamily="18" charset="2"/>
              <a:buChar char=""/>
            </a:pPr>
            <a:endParaRPr lang="en-US" sz="1800" dirty="0">
              <a:solidFill>
                <a:srgbClr val="002060"/>
              </a:solidFill>
              <a:latin typeface="Arial" panose="020B0604020202020204" pitchFamily="34" charset="0"/>
              <a:cs typeface="Arial" panose="020B0604020202020204" pitchFamily="34" charset="0"/>
            </a:endParaRP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Payment for transfer should be taxable as Capital gains or business profit</a:t>
            </a:r>
          </a:p>
        </p:txBody>
      </p:sp>
      <p:sp>
        <p:nvSpPr>
          <p:cNvPr id="6" name="Slide Number Placeholder 5"/>
          <p:cNvSpPr>
            <a:spLocks noGrp="1"/>
          </p:cNvSpPr>
          <p:nvPr>
            <p:ph type="sldNum" sz="quarter" idx="12"/>
          </p:nvPr>
        </p:nvSpPr>
        <p:spPr/>
        <p:txBody>
          <a:bodyPr/>
          <a:lstStyle/>
          <a:p>
            <a:fld id="{5E13114F-38E1-4D4F-9A67-0ED6D9512B44}" type="slidenum">
              <a:rPr lang="en-US" smtClean="0"/>
              <a:t>33</a:t>
            </a:fld>
            <a:endParaRPr lang="en-US"/>
          </a:p>
        </p:txBody>
      </p:sp>
    </p:spTree>
    <p:extLst>
      <p:ext uri="{BB962C8B-B14F-4D97-AF65-F5344CB8AC3E}">
        <p14:creationId xmlns:p14="http://schemas.microsoft.com/office/powerpoint/2010/main" val="1875918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barn(inVertical)">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barn(inVertical)">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2"/>
        <p:cNvGrpSpPr/>
        <p:nvPr/>
      </p:nvGrpSpPr>
      <p:grpSpPr>
        <a:xfrm>
          <a:off x="0" y="0"/>
          <a:ext cx="0" cy="0"/>
          <a:chOff x="0" y="0"/>
          <a:chExt cx="0" cy="0"/>
        </a:xfrm>
      </p:grpSpPr>
      <p:sp>
        <p:nvSpPr>
          <p:cNvPr id="163" name="Google Shape;163;p29"/>
          <p:cNvSpPr/>
          <p:nvPr/>
        </p:nvSpPr>
        <p:spPr>
          <a:xfrm>
            <a:off x="3418191" y="-94860"/>
            <a:ext cx="5333200" cy="6952860"/>
          </a:xfrm>
          <a:prstGeom prst="rect">
            <a:avLst/>
          </a:prstGeom>
          <a:solidFill>
            <a:srgbClr val="00B2FF">
              <a:alpha val="73330"/>
            </a:srgbClr>
          </a:solidFill>
          <a:ln>
            <a:noFill/>
          </a:ln>
        </p:spPr>
        <p:txBody>
          <a:bodyPr spcFirstLastPara="1" wrap="square" lIns="121900" tIns="121900" rIns="121900" bIns="121900" anchor="ctr" anchorCtr="0">
            <a:noAutofit/>
          </a:bodyPr>
          <a:lstStyle/>
          <a:p>
            <a:endParaRPr sz="3200" dirty="0"/>
          </a:p>
        </p:txBody>
      </p:sp>
      <p:sp>
        <p:nvSpPr>
          <p:cNvPr id="175" name="Google Shape;175;p29"/>
          <p:cNvSpPr txBox="1">
            <a:spLocks noGrp="1"/>
          </p:cNvSpPr>
          <p:nvPr>
            <p:ph type="sldNum" sz="quarter" idx="12"/>
          </p:nvPr>
        </p:nvSpPr>
        <p:spPr>
          <a:prstGeom prst="rect">
            <a:avLst/>
          </a:prstGeom>
        </p:spPr>
        <p:txBody>
          <a:bodyPr spcFirstLastPara="1" vert="horz" wrap="square" lIns="121900" tIns="121900" rIns="121900" bIns="121900" rtlCol="0" anchor="t" anchorCtr="0">
            <a:noAutofit/>
          </a:bodyPr>
          <a:lstStyle/>
          <a:p>
            <a:fld id="{00000000-1234-1234-1234-123412341234}" type="slidenum">
              <a:rPr lang="en"/>
              <a:pPr/>
              <a:t>34</a:t>
            </a:fld>
            <a:endParaRPr/>
          </a:p>
        </p:txBody>
      </p:sp>
      <p:grpSp>
        <p:nvGrpSpPr>
          <p:cNvPr id="166" name="Google Shape;166;p29"/>
          <p:cNvGrpSpPr/>
          <p:nvPr/>
        </p:nvGrpSpPr>
        <p:grpSpPr>
          <a:xfrm>
            <a:off x="5616337" y="1115091"/>
            <a:ext cx="936908" cy="1485397"/>
            <a:chOff x="6718575" y="2318625"/>
            <a:chExt cx="256950" cy="407375"/>
          </a:xfrm>
        </p:grpSpPr>
        <p:sp>
          <p:nvSpPr>
            <p:cNvPr id="167" name="Google Shape;167;p2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8" name="Google Shape;168;p2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69;p2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0" name="Google Shape;170;p2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1" name="Google Shape;171;p2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2" name="Google Shape;172;p2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2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29"/>
            <p:cNvSpPr/>
            <p:nvPr/>
          </p:nvSpPr>
          <p:spPr>
            <a:xfrm>
              <a:off x="6795900" y="2628550"/>
              <a:ext cx="102300" cy="25"/>
            </a:xfrm>
            <a:custGeom>
              <a:avLst/>
              <a:gdLst/>
              <a:ahLst/>
              <a:cxnLst/>
              <a:rect l="l" t="t" r="r" b="b"/>
              <a:pathLst>
                <a:path w="4092" h="1" fill="none" extrusionOk="0">
                  <a:moveTo>
                    <a:pt x="0" y="1"/>
                  </a:moveTo>
                  <a:lnTo>
                    <a:pt x="4092"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15" name="Google Shape;164;p29">
            <a:extLst>
              <a:ext uri="{FF2B5EF4-FFF2-40B4-BE49-F238E27FC236}">
                <a16:creationId xmlns:a16="http://schemas.microsoft.com/office/drawing/2014/main" id="{21BE134A-5A9A-4377-8B27-040F766AFBDE}"/>
              </a:ext>
            </a:extLst>
          </p:cNvPr>
          <p:cNvSpPr txBox="1">
            <a:spLocks/>
          </p:cNvSpPr>
          <p:nvPr/>
        </p:nvSpPr>
        <p:spPr>
          <a:xfrm>
            <a:off x="3797715" y="3538165"/>
            <a:ext cx="4769409" cy="1653997"/>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r>
              <a:rPr lang="en-IN" b="1" dirty="0">
                <a:solidFill>
                  <a:srgbClr val="002060"/>
                </a:solidFill>
                <a:latin typeface="Arial" panose="020B0604020202020204" pitchFamily="34" charset="0"/>
                <a:cs typeface="Arial" panose="020B0604020202020204" pitchFamily="34" charset="0"/>
              </a:rPr>
              <a:t>FTS –Basic Concepts</a:t>
            </a:r>
            <a:r>
              <a:rPr lang="en-IN" b="1"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8778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Definitions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182757"/>
            <a:ext cx="10515600" cy="4760843"/>
          </a:xfrm>
        </p:spPr>
        <p:txBody>
          <a:bodyPr>
            <a:noAutofit/>
          </a:bodyPr>
          <a:lstStyle/>
          <a:p>
            <a:pPr marL="0" lvl="0" indent="0">
              <a:lnSpc>
                <a:spcPct val="115000"/>
              </a:lnSpc>
              <a:spcBef>
                <a:spcPct val="20000"/>
              </a:spcBef>
              <a:spcAft>
                <a:spcPct val="20000"/>
              </a:spcAft>
              <a:buClr>
                <a:srgbClr val="FF0000"/>
              </a:buClr>
              <a:buSzPct val="75000"/>
              <a:buNone/>
            </a:pPr>
            <a:r>
              <a:rPr lang="en-US" sz="1800" b="1" kern="0" dirty="0">
                <a:solidFill>
                  <a:srgbClr val="002060"/>
                </a:solidFill>
                <a:latin typeface="Arial"/>
              </a:rPr>
              <a:t>What are Fee for technical services?</a:t>
            </a:r>
          </a:p>
          <a:p>
            <a:pPr marL="69850" indent="-285750">
              <a:lnSpc>
                <a:spcPct val="100000"/>
              </a:lnSpc>
              <a:buClr>
                <a:srgbClr val="FF3300"/>
              </a:buClr>
              <a:buFont typeface="Webdings" panose="05030102010509060703" pitchFamily="18" charset="2"/>
              <a:buChar char="4"/>
            </a:pPr>
            <a:r>
              <a:rPr lang="en-US" sz="1800" dirty="0">
                <a:solidFill>
                  <a:srgbClr val="002060"/>
                </a:solidFill>
                <a:latin typeface="Arial"/>
                <a:cs typeface="Arial"/>
              </a:rPr>
              <a:t>F</a:t>
            </a:r>
            <a:r>
              <a:rPr lang="en-US" sz="1800" spc="15" dirty="0">
                <a:solidFill>
                  <a:srgbClr val="002060"/>
                </a:solidFill>
                <a:latin typeface="Arial"/>
                <a:cs typeface="Arial"/>
              </a:rPr>
              <a:t>T</a:t>
            </a:r>
            <a:r>
              <a:rPr lang="en-US" sz="1800" dirty="0">
                <a:solidFill>
                  <a:srgbClr val="002060"/>
                </a:solidFill>
                <a:latin typeface="Arial"/>
                <a:cs typeface="Arial"/>
              </a:rPr>
              <a:t>S</a:t>
            </a:r>
            <a:r>
              <a:rPr lang="en-US" sz="1800" spc="-20" dirty="0">
                <a:solidFill>
                  <a:srgbClr val="002060"/>
                </a:solidFill>
                <a:latin typeface="Arial"/>
                <a:cs typeface="Arial"/>
              </a:rPr>
              <a:t> </a:t>
            </a:r>
            <a:r>
              <a:rPr lang="en-US" sz="1800" dirty="0">
                <a:solidFill>
                  <a:srgbClr val="002060"/>
                </a:solidFill>
                <a:latin typeface="Arial"/>
                <a:cs typeface="Arial"/>
              </a:rPr>
              <a:t>- E</a:t>
            </a:r>
            <a:r>
              <a:rPr lang="en-US" sz="1800" spc="-15" dirty="0">
                <a:solidFill>
                  <a:srgbClr val="002060"/>
                </a:solidFill>
                <a:latin typeface="Arial"/>
                <a:cs typeface="Arial"/>
              </a:rPr>
              <a:t>x</a:t>
            </a:r>
            <a:r>
              <a:rPr lang="en-US" sz="1800" dirty="0">
                <a:solidFill>
                  <a:srgbClr val="002060"/>
                </a:solidFill>
                <a:latin typeface="Arial"/>
                <a:cs typeface="Arial"/>
              </a:rPr>
              <a:t>p</a:t>
            </a:r>
            <a:r>
              <a:rPr lang="en-US" sz="1800" spc="-10" dirty="0">
                <a:solidFill>
                  <a:srgbClr val="002060"/>
                </a:solidFill>
                <a:latin typeface="Arial"/>
                <a:cs typeface="Arial"/>
              </a:rPr>
              <a:t>l</a:t>
            </a:r>
            <a:r>
              <a:rPr lang="en-US" sz="1800" dirty="0">
                <a:solidFill>
                  <a:srgbClr val="002060"/>
                </a:solidFill>
                <a:latin typeface="Arial"/>
                <a:cs typeface="Arial"/>
              </a:rPr>
              <a:t>a</a:t>
            </a:r>
            <a:r>
              <a:rPr lang="en-US" sz="1800" spc="-10" dirty="0">
                <a:solidFill>
                  <a:srgbClr val="002060"/>
                </a:solidFill>
                <a:latin typeface="Arial"/>
                <a:cs typeface="Arial"/>
              </a:rPr>
              <a:t>n</a:t>
            </a:r>
            <a:r>
              <a:rPr lang="en-US" sz="1800" dirty="0">
                <a:solidFill>
                  <a:srgbClr val="002060"/>
                </a:solidFill>
                <a:latin typeface="Arial"/>
                <a:cs typeface="Arial"/>
              </a:rPr>
              <a:t>ati</a:t>
            </a:r>
            <a:r>
              <a:rPr lang="en-US" sz="1800" spc="-10" dirty="0">
                <a:solidFill>
                  <a:srgbClr val="002060"/>
                </a:solidFill>
                <a:latin typeface="Arial"/>
                <a:cs typeface="Arial"/>
              </a:rPr>
              <a:t>o</a:t>
            </a:r>
            <a:r>
              <a:rPr lang="en-US" sz="1800" dirty="0">
                <a:solidFill>
                  <a:srgbClr val="002060"/>
                </a:solidFill>
                <a:latin typeface="Arial"/>
                <a:cs typeface="Arial"/>
              </a:rPr>
              <a:t>n</a:t>
            </a:r>
            <a:r>
              <a:rPr lang="en-US" sz="1800" spc="30" dirty="0">
                <a:solidFill>
                  <a:srgbClr val="002060"/>
                </a:solidFill>
                <a:latin typeface="Arial"/>
                <a:cs typeface="Arial"/>
              </a:rPr>
              <a:t> </a:t>
            </a:r>
            <a:r>
              <a:rPr lang="en-US" sz="1800" dirty="0">
                <a:solidFill>
                  <a:srgbClr val="002060"/>
                </a:solidFill>
                <a:latin typeface="Arial"/>
                <a:cs typeface="Arial"/>
              </a:rPr>
              <a:t>2 to</a:t>
            </a:r>
            <a:r>
              <a:rPr lang="en-US" sz="1800" spc="-15" dirty="0">
                <a:solidFill>
                  <a:srgbClr val="002060"/>
                </a:solidFill>
                <a:latin typeface="Arial"/>
                <a:cs typeface="Arial"/>
              </a:rPr>
              <a:t> </a:t>
            </a:r>
            <a:r>
              <a:rPr lang="en-US" sz="1800" dirty="0">
                <a:solidFill>
                  <a:srgbClr val="002060"/>
                </a:solidFill>
                <a:latin typeface="Arial"/>
                <a:cs typeface="Arial"/>
              </a:rPr>
              <a:t>S</a:t>
            </a:r>
            <a:r>
              <a:rPr lang="en-US" sz="1800" spc="-10" dirty="0">
                <a:solidFill>
                  <a:srgbClr val="002060"/>
                </a:solidFill>
                <a:latin typeface="Arial"/>
                <a:cs typeface="Arial"/>
              </a:rPr>
              <a:t>e</a:t>
            </a:r>
            <a:r>
              <a:rPr lang="en-US" sz="1800" dirty="0">
                <a:solidFill>
                  <a:srgbClr val="002060"/>
                </a:solidFill>
                <a:latin typeface="Arial"/>
                <a:cs typeface="Arial"/>
              </a:rPr>
              <a:t>ction</a:t>
            </a:r>
            <a:r>
              <a:rPr lang="en-US" sz="1800" spc="5" dirty="0">
                <a:solidFill>
                  <a:srgbClr val="002060"/>
                </a:solidFill>
                <a:latin typeface="Arial"/>
                <a:cs typeface="Arial"/>
              </a:rPr>
              <a:t> </a:t>
            </a:r>
            <a:r>
              <a:rPr lang="en-US" sz="1800" dirty="0">
                <a:solidFill>
                  <a:srgbClr val="002060"/>
                </a:solidFill>
                <a:latin typeface="Arial"/>
                <a:cs typeface="Arial"/>
              </a:rPr>
              <a:t>9(</a:t>
            </a:r>
            <a:r>
              <a:rPr lang="en-US" sz="1800" spc="-10" dirty="0">
                <a:solidFill>
                  <a:srgbClr val="002060"/>
                </a:solidFill>
                <a:latin typeface="Arial"/>
                <a:cs typeface="Arial"/>
              </a:rPr>
              <a:t>1</a:t>
            </a:r>
            <a:r>
              <a:rPr lang="en-US" sz="1800" dirty="0">
                <a:solidFill>
                  <a:srgbClr val="002060"/>
                </a:solidFill>
                <a:latin typeface="Arial"/>
                <a:cs typeface="Arial"/>
              </a:rPr>
              <a:t>)(vi</a:t>
            </a:r>
            <a:r>
              <a:rPr lang="en-US" sz="1800" spc="-10" dirty="0">
                <a:solidFill>
                  <a:srgbClr val="002060"/>
                </a:solidFill>
                <a:latin typeface="Arial"/>
                <a:cs typeface="Arial"/>
              </a:rPr>
              <a:t>i</a:t>
            </a:r>
            <a:r>
              <a:rPr lang="en-US" sz="1800" dirty="0">
                <a:solidFill>
                  <a:srgbClr val="002060"/>
                </a:solidFill>
                <a:latin typeface="Arial"/>
                <a:cs typeface="Arial"/>
              </a:rPr>
              <a:t>)</a:t>
            </a:r>
            <a:r>
              <a:rPr lang="en-US" sz="1800" spc="10" dirty="0">
                <a:solidFill>
                  <a:srgbClr val="002060"/>
                </a:solidFill>
                <a:latin typeface="Arial"/>
                <a:cs typeface="Arial"/>
              </a:rPr>
              <a:t> </a:t>
            </a:r>
            <a:r>
              <a:rPr lang="en-US" sz="1800" dirty="0">
                <a:solidFill>
                  <a:srgbClr val="002060"/>
                </a:solidFill>
                <a:latin typeface="Arial"/>
                <a:cs typeface="Arial"/>
              </a:rPr>
              <a:t>of the</a:t>
            </a:r>
            <a:r>
              <a:rPr lang="en-US" sz="1800" spc="-114" dirty="0">
                <a:solidFill>
                  <a:srgbClr val="002060"/>
                </a:solidFill>
                <a:latin typeface="Arial"/>
                <a:cs typeface="Arial"/>
              </a:rPr>
              <a:t> </a:t>
            </a:r>
            <a:r>
              <a:rPr lang="en-US" sz="1800" dirty="0">
                <a:solidFill>
                  <a:srgbClr val="002060"/>
                </a:solidFill>
                <a:latin typeface="Arial"/>
                <a:cs typeface="Arial"/>
              </a:rPr>
              <a:t>Act</a:t>
            </a:r>
          </a:p>
          <a:p>
            <a:pPr marL="268288" indent="0">
              <a:lnSpc>
                <a:spcPct val="100000"/>
              </a:lnSpc>
              <a:buClr>
                <a:srgbClr val="FF3300"/>
              </a:buClr>
              <a:buNone/>
            </a:pPr>
            <a:r>
              <a:rPr lang="en-US" sz="1800" dirty="0">
                <a:solidFill>
                  <a:srgbClr val="002060"/>
                </a:solidFill>
                <a:latin typeface="Arial"/>
                <a:cs typeface="Arial"/>
              </a:rPr>
              <a:t>“m</a:t>
            </a:r>
            <a:r>
              <a:rPr lang="en-US" sz="1800" spc="-10" dirty="0">
                <a:solidFill>
                  <a:srgbClr val="002060"/>
                </a:solidFill>
                <a:latin typeface="Arial"/>
                <a:cs typeface="Arial"/>
              </a:rPr>
              <a:t>ean</a:t>
            </a:r>
            <a:r>
              <a:rPr lang="en-US" sz="1800" dirty="0">
                <a:solidFill>
                  <a:srgbClr val="002060"/>
                </a:solidFill>
                <a:latin typeface="Arial"/>
                <a:cs typeface="Arial"/>
              </a:rPr>
              <a:t>s</a:t>
            </a:r>
            <a:r>
              <a:rPr lang="en-US" sz="1800" spc="10" dirty="0">
                <a:solidFill>
                  <a:srgbClr val="002060"/>
                </a:solidFill>
                <a:latin typeface="Arial"/>
                <a:cs typeface="Arial"/>
              </a:rPr>
              <a:t> </a:t>
            </a:r>
            <a:r>
              <a:rPr lang="en-US" sz="1800" spc="-10" dirty="0">
                <a:solidFill>
                  <a:srgbClr val="002060"/>
                </a:solidFill>
                <a:latin typeface="Arial"/>
                <a:cs typeface="Arial"/>
              </a:rPr>
              <a:t>an</a:t>
            </a:r>
            <a:r>
              <a:rPr lang="en-US" sz="1800" dirty="0">
                <a:solidFill>
                  <a:srgbClr val="002060"/>
                </a:solidFill>
                <a:latin typeface="Arial"/>
                <a:cs typeface="Arial"/>
              </a:rPr>
              <a:t>y c</a:t>
            </a:r>
            <a:r>
              <a:rPr lang="en-US" sz="1800" spc="-10" dirty="0">
                <a:solidFill>
                  <a:srgbClr val="002060"/>
                </a:solidFill>
                <a:latin typeface="Arial"/>
                <a:cs typeface="Arial"/>
              </a:rPr>
              <a:t>on</a:t>
            </a:r>
            <a:r>
              <a:rPr lang="en-US" sz="1800" dirty="0">
                <a:solidFill>
                  <a:srgbClr val="002060"/>
                </a:solidFill>
                <a:latin typeface="Arial"/>
                <a:cs typeface="Arial"/>
              </a:rPr>
              <a:t>si</a:t>
            </a:r>
            <a:r>
              <a:rPr lang="en-US" sz="1800" spc="-15" dirty="0">
                <a:solidFill>
                  <a:srgbClr val="002060"/>
                </a:solidFill>
                <a:latin typeface="Arial"/>
                <a:cs typeface="Arial"/>
              </a:rPr>
              <a:t>d</a:t>
            </a:r>
            <a:r>
              <a:rPr lang="en-US" sz="1800" spc="-10" dirty="0">
                <a:solidFill>
                  <a:srgbClr val="002060"/>
                </a:solidFill>
                <a:latin typeface="Arial"/>
                <a:cs typeface="Arial"/>
              </a:rPr>
              <a:t>e</a:t>
            </a:r>
            <a:r>
              <a:rPr lang="en-US" sz="1800" dirty="0">
                <a:solidFill>
                  <a:srgbClr val="002060"/>
                </a:solidFill>
                <a:latin typeface="Arial"/>
                <a:cs typeface="Arial"/>
              </a:rPr>
              <a:t>r</a:t>
            </a:r>
            <a:r>
              <a:rPr lang="en-US" sz="1800" spc="-10" dirty="0">
                <a:solidFill>
                  <a:srgbClr val="002060"/>
                </a:solidFill>
                <a:latin typeface="Arial"/>
                <a:cs typeface="Arial"/>
              </a:rPr>
              <a:t>a</a:t>
            </a:r>
            <a:r>
              <a:rPr lang="en-US" sz="1800" dirty="0">
                <a:solidFill>
                  <a:srgbClr val="002060"/>
                </a:solidFill>
                <a:latin typeface="Arial"/>
                <a:cs typeface="Arial"/>
              </a:rPr>
              <a:t>ti</a:t>
            </a:r>
            <a:r>
              <a:rPr lang="en-US" sz="1800" spc="-10" dirty="0">
                <a:solidFill>
                  <a:srgbClr val="002060"/>
                </a:solidFill>
                <a:latin typeface="Arial"/>
                <a:cs typeface="Arial"/>
              </a:rPr>
              <a:t>o</a:t>
            </a:r>
            <a:r>
              <a:rPr lang="en-US" sz="1800" dirty="0">
                <a:solidFill>
                  <a:srgbClr val="002060"/>
                </a:solidFill>
                <a:latin typeface="Arial"/>
                <a:cs typeface="Arial"/>
              </a:rPr>
              <a:t>n</a:t>
            </a:r>
            <a:r>
              <a:rPr lang="en-US" sz="1800" spc="20" dirty="0">
                <a:solidFill>
                  <a:srgbClr val="002060"/>
                </a:solidFill>
                <a:latin typeface="Arial"/>
                <a:cs typeface="Arial"/>
              </a:rPr>
              <a:t> </a:t>
            </a:r>
            <a:r>
              <a:rPr lang="en-US" sz="1800" dirty="0">
                <a:solidFill>
                  <a:srgbClr val="002060"/>
                </a:solidFill>
                <a:latin typeface="Arial"/>
                <a:cs typeface="Arial"/>
              </a:rPr>
              <a:t>(i</a:t>
            </a:r>
            <a:r>
              <a:rPr lang="en-US" sz="1800" spc="-15" dirty="0">
                <a:solidFill>
                  <a:srgbClr val="002060"/>
                </a:solidFill>
                <a:latin typeface="Arial"/>
                <a:cs typeface="Arial"/>
              </a:rPr>
              <a:t>n</a:t>
            </a:r>
            <a:r>
              <a:rPr lang="en-US" sz="1800" dirty="0">
                <a:solidFill>
                  <a:srgbClr val="002060"/>
                </a:solidFill>
                <a:latin typeface="Arial"/>
                <a:cs typeface="Arial"/>
              </a:rPr>
              <a:t>cl</a:t>
            </a:r>
            <a:r>
              <a:rPr lang="en-US" sz="1800" spc="-15" dirty="0">
                <a:solidFill>
                  <a:srgbClr val="002060"/>
                </a:solidFill>
                <a:latin typeface="Arial"/>
                <a:cs typeface="Arial"/>
              </a:rPr>
              <a:t>u</a:t>
            </a:r>
            <a:r>
              <a:rPr lang="en-US" sz="1800" spc="-10" dirty="0">
                <a:solidFill>
                  <a:srgbClr val="002060"/>
                </a:solidFill>
                <a:latin typeface="Arial"/>
                <a:cs typeface="Arial"/>
              </a:rPr>
              <a:t>d</a:t>
            </a:r>
            <a:r>
              <a:rPr lang="en-US" sz="1800" dirty="0">
                <a:solidFill>
                  <a:srgbClr val="002060"/>
                </a:solidFill>
                <a:latin typeface="Arial"/>
                <a:cs typeface="Arial"/>
              </a:rPr>
              <a:t>i</a:t>
            </a:r>
            <a:r>
              <a:rPr lang="en-US" sz="1800" spc="-15" dirty="0">
                <a:solidFill>
                  <a:srgbClr val="002060"/>
                </a:solidFill>
                <a:latin typeface="Arial"/>
                <a:cs typeface="Arial"/>
              </a:rPr>
              <a:t>n</a:t>
            </a:r>
            <a:r>
              <a:rPr lang="en-US" sz="1800" dirty="0">
                <a:solidFill>
                  <a:srgbClr val="002060"/>
                </a:solidFill>
                <a:latin typeface="Arial"/>
                <a:cs typeface="Arial"/>
              </a:rPr>
              <a:t>g</a:t>
            </a:r>
            <a:r>
              <a:rPr lang="en-US" sz="1800" spc="30" dirty="0">
                <a:solidFill>
                  <a:srgbClr val="002060"/>
                </a:solidFill>
                <a:latin typeface="Arial"/>
                <a:cs typeface="Arial"/>
              </a:rPr>
              <a:t> </a:t>
            </a:r>
            <a:r>
              <a:rPr lang="en-US" sz="1800" spc="-10" dirty="0">
                <a:solidFill>
                  <a:srgbClr val="002060"/>
                </a:solidFill>
                <a:latin typeface="Arial"/>
                <a:cs typeface="Arial"/>
              </a:rPr>
              <a:t>an</a:t>
            </a:r>
            <a:r>
              <a:rPr lang="en-US" sz="1800" dirty="0">
                <a:solidFill>
                  <a:srgbClr val="002060"/>
                </a:solidFill>
                <a:latin typeface="Arial"/>
                <a:cs typeface="Arial"/>
              </a:rPr>
              <a:t>y l</a:t>
            </a:r>
            <a:r>
              <a:rPr lang="en-US" sz="1800" spc="-15" dirty="0">
                <a:solidFill>
                  <a:srgbClr val="002060"/>
                </a:solidFill>
                <a:latin typeface="Arial"/>
                <a:cs typeface="Arial"/>
              </a:rPr>
              <a:t>u</a:t>
            </a:r>
            <a:r>
              <a:rPr lang="en-US" sz="1800" dirty="0">
                <a:solidFill>
                  <a:srgbClr val="002060"/>
                </a:solidFill>
                <a:latin typeface="Arial"/>
                <a:cs typeface="Arial"/>
              </a:rPr>
              <a:t>mp</a:t>
            </a:r>
            <a:r>
              <a:rPr lang="en-US" sz="1800" spc="5" dirty="0">
                <a:solidFill>
                  <a:srgbClr val="002060"/>
                </a:solidFill>
                <a:latin typeface="Arial"/>
                <a:cs typeface="Arial"/>
              </a:rPr>
              <a:t> </a:t>
            </a:r>
            <a:r>
              <a:rPr lang="en-US" sz="1800" dirty="0">
                <a:solidFill>
                  <a:srgbClr val="002060"/>
                </a:solidFill>
                <a:latin typeface="Arial"/>
                <a:cs typeface="Arial"/>
              </a:rPr>
              <a:t>s</a:t>
            </a:r>
            <a:r>
              <a:rPr lang="en-US" sz="1800" spc="-10" dirty="0">
                <a:solidFill>
                  <a:srgbClr val="002060"/>
                </a:solidFill>
                <a:latin typeface="Arial"/>
                <a:cs typeface="Arial"/>
              </a:rPr>
              <a:t>u</a:t>
            </a:r>
            <a:r>
              <a:rPr lang="en-US" sz="1800" dirty="0">
                <a:solidFill>
                  <a:srgbClr val="002060"/>
                </a:solidFill>
                <a:latin typeface="Arial"/>
                <a:cs typeface="Arial"/>
              </a:rPr>
              <a:t>m c</a:t>
            </a:r>
            <a:r>
              <a:rPr lang="en-US" sz="1800" spc="-10" dirty="0">
                <a:solidFill>
                  <a:srgbClr val="002060"/>
                </a:solidFill>
                <a:latin typeface="Arial"/>
                <a:cs typeface="Arial"/>
              </a:rPr>
              <a:t>on</a:t>
            </a:r>
            <a:r>
              <a:rPr lang="en-US" sz="1800" dirty="0">
                <a:solidFill>
                  <a:srgbClr val="002060"/>
                </a:solidFill>
                <a:latin typeface="Arial"/>
                <a:cs typeface="Arial"/>
              </a:rPr>
              <a:t>si</a:t>
            </a:r>
            <a:r>
              <a:rPr lang="en-US" sz="1800" spc="-15" dirty="0">
                <a:solidFill>
                  <a:srgbClr val="002060"/>
                </a:solidFill>
                <a:latin typeface="Arial"/>
                <a:cs typeface="Arial"/>
              </a:rPr>
              <a:t>d</a:t>
            </a:r>
            <a:r>
              <a:rPr lang="en-US" sz="1800" spc="-10" dirty="0">
                <a:solidFill>
                  <a:srgbClr val="002060"/>
                </a:solidFill>
                <a:latin typeface="Arial"/>
                <a:cs typeface="Arial"/>
              </a:rPr>
              <a:t>e</a:t>
            </a:r>
            <a:r>
              <a:rPr lang="en-US" sz="1800" dirty="0">
                <a:solidFill>
                  <a:srgbClr val="002060"/>
                </a:solidFill>
                <a:latin typeface="Arial"/>
                <a:cs typeface="Arial"/>
              </a:rPr>
              <a:t>r</a:t>
            </a:r>
            <a:r>
              <a:rPr lang="en-US" sz="1800" spc="-10" dirty="0">
                <a:solidFill>
                  <a:srgbClr val="002060"/>
                </a:solidFill>
                <a:latin typeface="Arial"/>
                <a:cs typeface="Arial"/>
              </a:rPr>
              <a:t>a</a:t>
            </a:r>
            <a:r>
              <a:rPr lang="en-US" sz="1800" dirty="0">
                <a:solidFill>
                  <a:srgbClr val="002060"/>
                </a:solidFill>
                <a:latin typeface="Arial"/>
                <a:cs typeface="Arial"/>
              </a:rPr>
              <a:t>ti</a:t>
            </a:r>
            <a:r>
              <a:rPr lang="en-US" sz="1800" spc="-10" dirty="0">
                <a:solidFill>
                  <a:srgbClr val="002060"/>
                </a:solidFill>
                <a:latin typeface="Arial"/>
                <a:cs typeface="Arial"/>
              </a:rPr>
              <a:t>on</a:t>
            </a:r>
            <a:r>
              <a:rPr lang="en-US" sz="1800" dirty="0">
                <a:solidFill>
                  <a:srgbClr val="002060"/>
                </a:solidFill>
                <a:latin typeface="Arial"/>
                <a:cs typeface="Arial"/>
              </a:rPr>
              <a:t>)</a:t>
            </a:r>
            <a:r>
              <a:rPr lang="en-US" sz="1800" spc="25" dirty="0">
                <a:solidFill>
                  <a:srgbClr val="002060"/>
                </a:solidFill>
                <a:latin typeface="Arial"/>
                <a:cs typeface="Arial"/>
              </a:rPr>
              <a:t> </a:t>
            </a:r>
            <a:r>
              <a:rPr lang="en-US" sz="1800" dirty="0">
                <a:solidFill>
                  <a:srgbClr val="002060"/>
                </a:solidFill>
                <a:latin typeface="Arial"/>
                <a:cs typeface="Arial"/>
              </a:rPr>
              <a:t>for the</a:t>
            </a:r>
            <a:r>
              <a:rPr lang="en-US" sz="1800" spc="-10" dirty="0">
                <a:solidFill>
                  <a:srgbClr val="002060"/>
                </a:solidFill>
                <a:latin typeface="Arial"/>
                <a:cs typeface="Arial"/>
              </a:rPr>
              <a:t> </a:t>
            </a:r>
            <a:r>
              <a:rPr lang="en-US" sz="1800" dirty="0">
                <a:solidFill>
                  <a:srgbClr val="002060"/>
                </a:solidFill>
                <a:latin typeface="Arial"/>
                <a:cs typeface="Arial"/>
              </a:rPr>
              <a:t>re</a:t>
            </a:r>
            <a:r>
              <a:rPr lang="en-US" sz="1800" spc="-10" dirty="0">
                <a:solidFill>
                  <a:srgbClr val="002060"/>
                </a:solidFill>
                <a:latin typeface="Arial"/>
                <a:cs typeface="Arial"/>
              </a:rPr>
              <a:t>nde</a:t>
            </a:r>
            <a:r>
              <a:rPr lang="en-US" sz="1800" dirty="0">
                <a:solidFill>
                  <a:srgbClr val="002060"/>
                </a:solidFill>
                <a:latin typeface="Arial"/>
                <a:cs typeface="Arial"/>
              </a:rPr>
              <a:t>ri</a:t>
            </a:r>
            <a:r>
              <a:rPr lang="en-US" sz="1800" spc="-15" dirty="0">
                <a:solidFill>
                  <a:srgbClr val="002060"/>
                </a:solidFill>
                <a:latin typeface="Arial"/>
                <a:cs typeface="Arial"/>
              </a:rPr>
              <a:t>n</a:t>
            </a:r>
            <a:r>
              <a:rPr lang="en-US" sz="1800" dirty="0">
                <a:solidFill>
                  <a:srgbClr val="002060"/>
                </a:solidFill>
                <a:latin typeface="Arial"/>
                <a:cs typeface="Arial"/>
              </a:rPr>
              <a:t>g of a</a:t>
            </a:r>
            <a:r>
              <a:rPr lang="en-US" sz="1800" spc="-10" dirty="0">
                <a:solidFill>
                  <a:srgbClr val="002060"/>
                </a:solidFill>
                <a:latin typeface="Arial"/>
                <a:cs typeface="Arial"/>
              </a:rPr>
              <a:t>n</a:t>
            </a:r>
            <a:r>
              <a:rPr lang="en-US" sz="1800" dirty="0">
                <a:solidFill>
                  <a:srgbClr val="002060"/>
                </a:solidFill>
                <a:latin typeface="Arial"/>
                <a:cs typeface="Arial"/>
              </a:rPr>
              <a:t>y ma</a:t>
            </a:r>
            <a:r>
              <a:rPr lang="en-US" sz="1800" spc="-10" dirty="0">
                <a:solidFill>
                  <a:srgbClr val="002060"/>
                </a:solidFill>
                <a:latin typeface="Arial"/>
                <a:cs typeface="Arial"/>
              </a:rPr>
              <a:t>n</a:t>
            </a:r>
            <a:r>
              <a:rPr lang="en-US" sz="1800" dirty="0">
                <a:solidFill>
                  <a:srgbClr val="002060"/>
                </a:solidFill>
                <a:latin typeface="Arial"/>
                <a:cs typeface="Arial"/>
              </a:rPr>
              <a:t>a</a:t>
            </a:r>
            <a:r>
              <a:rPr lang="en-US" sz="1800" spc="-10" dirty="0">
                <a:solidFill>
                  <a:srgbClr val="002060"/>
                </a:solidFill>
                <a:latin typeface="Arial"/>
                <a:cs typeface="Arial"/>
              </a:rPr>
              <a:t>g</a:t>
            </a:r>
            <a:r>
              <a:rPr lang="en-US" sz="1800" dirty="0">
                <a:solidFill>
                  <a:srgbClr val="002060"/>
                </a:solidFill>
                <a:latin typeface="Arial"/>
                <a:cs typeface="Arial"/>
              </a:rPr>
              <a:t>er</a:t>
            </a:r>
            <a:r>
              <a:rPr lang="en-US" sz="1800" spc="-10" dirty="0">
                <a:solidFill>
                  <a:srgbClr val="002060"/>
                </a:solidFill>
                <a:latin typeface="Arial"/>
                <a:cs typeface="Arial"/>
              </a:rPr>
              <a:t>i</a:t>
            </a:r>
            <a:r>
              <a:rPr lang="en-US" sz="1800" dirty="0">
                <a:solidFill>
                  <a:srgbClr val="002060"/>
                </a:solidFill>
                <a:latin typeface="Arial"/>
                <a:cs typeface="Arial"/>
              </a:rPr>
              <a:t>a</a:t>
            </a:r>
            <a:r>
              <a:rPr lang="en-US" sz="1800" spc="-10" dirty="0">
                <a:solidFill>
                  <a:srgbClr val="002060"/>
                </a:solidFill>
                <a:latin typeface="Arial"/>
                <a:cs typeface="Arial"/>
              </a:rPr>
              <a:t>l</a:t>
            </a:r>
            <a:r>
              <a:rPr lang="en-US" sz="1800" dirty="0">
                <a:solidFill>
                  <a:srgbClr val="002060"/>
                </a:solidFill>
                <a:latin typeface="Arial"/>
                <a:cs typeface="Arial"/>
              </a:rPr>
              <a:t>,</a:t>
            </a:r>
            <a:r>
              <a:rPr lang="en-US" sz="1800" spc="25" dirty="0">
                <a:solidFill>
                  <a:srgbClr val="002060"/>
                </a:solidFill>
                <a:latin typeface="Arial"/>
                <a:cs typeface="Arial"/>
              </a:rPr>
              <a:t> </a:t>
            </a:r>
            <a:r>
              <a:rPr lang="en-US" sz="1800" dirty="0">
                <a:solidFill>
                  <a:srgbClr val="002060"/>
                </a:solidFill>
                <a:latin typeface="Arial"/>
                <a:cs typeface="Arial"/>
              </a:rPr>
              <a:t>tec</a:t>
            </a:r>
            <a:r>
              <a:rPr lang="en-US" sz="1800" spc="-10" dirty="0">
                <a:solidFill>
                  <a:srgbClr val="002060"/>
                </a:solidFill>
                <a:latin typeface="Arial"/>
                <a:cs typeface="Arial"/>
              </a:rPr>
              <a:t>h</a:t>
            </a:r>
            <a:r>
              <a:rPr lang="en-US" sz="1800" dirty="0">
                <a:solidFill>
                  <a:srgbClr val="002060"/>
                </a:solidFill>
                <a:latin typeface="Arial"/>
                <a:cs typeface="Arial"/>
              </a:rPr>
              <a:t>n</a:t>
            </a:r>
            <a:r>
              <a:rPr lang="en-US" sz="1800" spc="-10" dirty="0">
                <a:solidFill>
                  <a:srgbClr val="002060"/>
                </a:solidFill>
                <a:latin typeface="Arial"/>
                <a:cs typeface="Arial"/>
              </a:rPr>
              <a:t>i</a:t>
            </a:r>
            <a:r>
              <a:rPr lang="en-US" sz="1800" dirty="0">
                <a:solidFill>
                  <a:srgbClr val="002060"/>
                </a:solidFill>
                <a:latin typeface="Arial"/>
                <a:cs typeface="Arial"/>
              </a:rPr>
              <a:t>cal</a:t>
            </a:r>
            <a:r>
              <a:rPr lang="en-US" sz="1800" spc="5" dirty="0">
                <a:solidFill>
                  <a:srgbClr val="002060"/>
                </a:solidFill>
                <a:latin typeface="Arial"/>
                <a:cs typeface="Arial"/>
              </a:rPr>
              <a:t> </a:t>
            </a:r>
            <a:r>
              <a:rPr lang="en-US" sz="1800" dirty="0">
                <a:solidFill>
                  <a:srgbClr val="002060"/>
                </a:solidFill>
                <a:latin typeface="Arial"/>
                <a:cs typeface="Arial"/>
              </a:rPr>
              <a:t>or c</a:t>
            </a:r>
            <a:r>
              <a:rPr lang="en-US" sz="1800" spc="-10" dirty="0">
                <a:solidFill>
                  <a:srgbClr val="002060"/>
                </a:solidFill>
                <a:latin typeface="Arial"/>
                <a:cs typeface="Arial"/>
              </a:rPr>
              <a:t>o</a:t>
            </a:r>
            <a:r>
              <a:rPr lang="en-US" sz="1800" dirty="0">
                <a:solidFill>
                  <a:srgbClr val="002060"/>
                </a:solidFill>
                <a:latin typeface="Arial"/>
                <a:cs typeface="Arial"/>
              </a:rPr>
              <a:t>ns</a:t>
            </a:r>
            <a:r>
              <a:rPr lang="en-US" sz="1800" spc="-10" dirty="0">
                <a:solidFill>
                  <a:srgbClr val="002060"/>
                </a:solidFill>
                <a:latin typeface="Arial"/>
                <a:cs typeface="Arial"/>
              </a:rPr>
              <a:t>u</a:t>
            </a:r>
            <a:r>
              <a:rPr lang="en-US" sz="1800" dirty="0">
                <a:solidFill>
                  <a:srgbClr val="002060"/>
                </a:solidFill>
                <a:latin typeface="Arial"/>
                <a:cs typeface="Arial"/>
              </a:rPr>
              <a:t>lta</a:t>
            </a:r>
            <a:r>
              <a:rPr lang="en-US" sz="1800" spc="-10" dirty="0">
                <a:solidFill>
                  <a:srgbClr val="002060"/>
                </a:solidFill>
                <a:latin typeface="Arial"/>
                <a:cs typeface="Arial"/>
              </a:rPr>
              <a:t>n</a:t>
            </a:r>
            <a:r>
              <a:rPr lang="en-US" sz="1800" dirty="0">
                <a:solidFill>
                  <a:srgbClr val="002060"/>
                </a:solidFill>
                <a:latin typeface="Arial"/>
                <a:cs typeface="Arial"/>
              </a:rPr>
              <a:t>cy</a:t>
            </a:r>
            <a:r>
              <a:rPr lang="en-US" sz="1800" spc="25" dirty="0">
                <a:solidFill>
                  <a:srgbClr val="002060"/>
                </a:solidFill>
                <a:latin typeface="Arial"/>
                <a:cs typeface="Arial"/>
              </a:rPr>
              <a:t> </a:t>
            </a:r>
            <a:r>
              <a:rPr lang="en-US" sz="1800" dirty="0">
                <a:solidFill>
                  <a:srgbClr val="002060"/>
                </a:solidFill>
                <a:latin typeface="Arial"/>
                <a:cs typeface="Arial"/>
              </a:rPr>
              <a:t>serv</a:t>
            </a:r>
            <a:r>
              <a:rPr lang="en-US" sz="1800" spc="-10" dirty="0">
                <a:solidFill>
                  <a:srgbClr val="002060"/>
                </a:solidFill>
                <a:latin typeface="Arial"/>
                <a:cs typeface="Arial"/>
              </a:rPr>
              <a:t>i</a:t>
            </a:r>
            <a:r>
              <a:rPr lang="en-US" sz="1800" dirty="0">
                <a:solidFill>
                  <a:srgbClr val="002060"/>
                </a:solidFill>
                <a:latin typeface="Arial"/>
                <a:cs typeface="Arial"/>
              </a:rPr>
              <a:t>ces (i</a:t>
            </a:r>
            <a:r>
              <a:rPr lang="en-US" sz="1800" spc="-10" dirty="0">
                <a:solidFill>
                  <a:srgbClr val="002060"/>
                </a:solidFill>
                <a:latin typeface="Arial"/>
                <a:cs typeface="Arial"/>
              </a:rPr>
              <a:t>n</a:t>
            </a:r>
            <a:r>
              <a:rPr lang="en-US" sz="1800" dirty="0">
                <a:solidFill>
                  <a:srgbClr val="002060"/>
                </a:solidFill>
                <a:latin typeface="Arial"/>
                <a:cs typeface="Arial"/>
              </a:rPr>
              <a:t>cl</a:t>
            </a:r>
            <a:r>
              <a:rPr lang="en-US" sz="1800" spc="-10" dirty="0">
                <a:solidFill>
                  <a:srgbClr val="002060"/>
                </a:solidFill>
                <a:latin typeface="Arial"/>
                <a:cs typeface="Arial"/>
              </a:rPr>
              <a:t>u</a:t>
            </a:r>
            <a:r>
              <a:rPr lang="en-US" sz="1800" dirty="0">
                <a:solidFill>
                  <a:srgbClr val="002060"/>
                </a:solidFill>
                <a:latin typeface="Arial"/>
                <a:cs typeface="Arial"/>
              </a:rPr>
              <a:t>d</a:t>
            </a:r>
            <a:r>
              <a:rPr lang="en-US" sz="1800" spc="-10" dirty="0">
                <a:solidFill>
                  <a:srgbClr val="002060"/>
                </a:solidFill>
                <a:latin typeface="Arial"/>
                <a:cs typeface="Arial"/>
              </a:rPr>
              <a:t>i</a:t>
            </a:r>
            <a:r>
              <a:rPr lang="en-US" sz="1800" dirty="0">
                <a:solidFill>
                  <a:srgbClr val="002060"/>
                </a:solidFill>
                <a:latin typeface="Arial"/>
                <a:cs typeface="Arial"/>
              </a:rPr>
              <a:t>ng</a:t>
            </a:r>
            <a:r>
              <a:rPr lang="en-US" sz="1800" spc="25" dirty="0">
                <a:solidFill>
                  <a:srgbClr val="002060"/>
                </a:solidFill>
                <a:latin typeface="Arial"/>
                <a:cs typeface="Arial"/>
              </a:rPr>
              <a:t> </a:t>
            </a:r>
            <a:r>
              <a:rPr lang="en-US" sz="1800" dirty="0">
                <a:solidFill>
                  <a:srgbClr val="002060"/>
                </a:solidFill>
                <a:latin typeface="Arial"/>
                <a:cs typeface="Arial"/>
              </a:rPr>
              <a:t>the</a:t>
            </a:r>
            <a:r>
              <a:rPr lang="en-US" sz="1800" spc="-10" dirty="0">
                <a:solidFill>
                  <a:srgbClr val="002060"/>
                </a:solidFill>
                <a:latin typeface="Arial"/>
                <a:cs typeface="Arial"/>
              </a:rPr>
              <a:t> </a:t>
            </a:r>
            <a:r>
              <a:rPr lang="en-US" sz="1800" dirty="0">
                <a:solidFill>
                  <a:srgbClr val="002060"/>
                </a:solidFill>
                <a:latin typeface="Arial"/>
                <a:cs typeface="Arial"/>
              </a:rPr>
              <a:t>pr</a:t>
            </a:r>
            <a:r>
              <a:rPr lang="en-US" sz="1800" spc="-10" dirty="0">
                <a:solidFill>
                  <a:srgbClr val="002060"/>
                </a:solidFill>
                <a:latin typeface="Arial"/>
                <a:cs typeface="Arial"/>
              </a:rPr>
              <a:t>o</a:t>
            </a:r>
            <a:r>
              <a:rPr lang="en-US" sz="1800" dirty="0">
                <a:solidFill>
                  <a:srgbClr val="002060"/>
                </a:solidFill>
                <a:latin typeface="Arial"/>
                <a:cs typeface="Arial"/>
              </a:rPr>
              <a:t>vis</a:t>
            </a:r>
            <a:r>
              <a:rPr lang="en-US" sz="1800" spc="-10" dirty="0">
                <a:solidFill>
                  <a:srgbClr val="002060"/>
                </a:solidFill>
                <a:latin typeface="Arial"/>
                <a:cs typeface="Arial"/>
              </a:rPr>
              <a:t>i</a:t>
            </a:r>
            <a:r>
              <a:rPr lang="en-US" sz="1800" dirty="0">
                <a:solidFill>
                  <a:srgbClr val="002060"/>
                </a:solidFill>
                <a:latin typeface="Arial"/>
                <a:cs typeface="Arial"/>
              </a:rPr>
              <a:t>on</a:t>
            </a:r>
            <a:r>
              <a:rPr lang="en-US" sz="1800" spc="5" dirty="0">
                <a:solidFill>
                  <a:srgbClr val="002060"/>
                </a:solidFill>
                <a:latin typeface="Arial"/>
                <a:cs typeface="Arial"/>
              </a:rPr>
              <a:t> </a:t>
            </a:r>
            <a:r>
              <a:rPr lang="en-US" sz="1800" dirty="0">
                <a:solidFill>
                  <a:srgbClr val="002060"/>
                </a:solidFill>
                <a:latin typeface="Arial"/>
                <a:cs typeface="Arial"/>
              </a:rPr>
              <a:t>of serv</a:t>
            </a:r>
            <a:r>
              <a:rPr lang="en-US" sz="1800" spc="-10" dirty="0">
                <a:solidFill>
                  <a:srgbClr val="002060"/>
                </a:solidFill>
                <a:latin typeface="Arial"/>
                <a:cs typeface="Arial"/>
              </a:rPr>
              <a:t>i</a:t>
            </a:r>
            <a:r>
              <a:rPr lang="en-US" sz="1800" dirty="0">
                <a:solidFill>
                  <a:srgbClr val="002060"/>
                </a:solidFill>
                <a:latin typeface="Arial"/>
                <a:cs typeface="Arial"/>
              </a:rPr>
              <a:t>ces</a:t>
            </a:r>
            <a:r>
              <a:rPr lang="en-US" sz="1800" spc="5" dirty="0">
                <a:solidFill>
                  <a:srgbClr val="002060"/>
                </a:solidFill>
                <a:latin typeface="Arial"/>
                <a:cs typeface="Arial"/>
              </a:rPr>
              <a:t> </a:t>
            </a:r>
            <a:r>
              <a:rPr lang="en-US" sz="1800" dirty="0">
                <a:solidFill>
                  <a:srgbClr val="002060"/>
                </a:solidFill>
                <a:latin typeface="Arial"/>
                <a:cs typeface="Arial"/>
              </a:rPr>
              <a:t>of</a:t>
            </a:r>
            <a:r>
              <a:rPr lang="en-US" sz="1800" spc="-10" dirty="0">
                <a:solidFill>
                  <a:srgbClr val="002060"/>
                </a:solidFill>
                <a:latin typeface="Arial"/>
                <a:cs typeface="Arial"/>
              </a:rPr>
              <a:t> </a:t>
            </a:r>
            <a:r>
              <a:rPr lang="en-US" sz="1800" dirty="0">
                <a:solidFill>
                  <a:srgbClr val="002060"/>
                </a:solidFill>
                <a:latin typeface="Arial"/>
                <a:cs typeface="Arial"/>
              </a:rPr>
              <a:t>tec</a:t>
            </a:r>
            <a:r>
              <a:rPr lang="en-US" sz="1800" spc="-10" dirty="0">
                <a:solidFill>
                  <a:srgbClr val="002060"/>
                </a:solidFill>
                <a:latin typeface="Arial"/>
                <a:cs typeface="Arial"/>
              </a:rPr>
              <a:t>h</a:t>
            </a:r>
            <a:r>
              <a:rPr lang="en-US" sz="1800" dirty="0">
                <a:solidFill>
                  <a:srgbClr val="002060"/>
                </a:solidFill>
                <a:latin typeface="Arial"/>
                <a:cs typeface="Arial"/>
              </a:rPr>
              <a:t>n</a:t>
            </a:r>
            <a:r>
              <a:rPr lang="en-US" sz="1800" spc="-10" dirty="0">
                <a:solidFill>
                  <a:srgbClr val="002060"/>
                </a:solidFill>
                <a:latin typeface="Arial"/>
                <a:cs typeface="Arial"/>
              </a:rPr>
              <a:t>i</a:t>
            </a:r>
            <a:r>
              <a:rPr lang="en-US" sz="1800" dirty="0">
                <a:solidFill>
                  <a:srgbClr val="002060"/>
                </a:solidFill>
                <a:latin typeface="Arial"/>
                <a:cs typeface="Arial"/>
              </a:rPr>
              <a:t>cal</a:t>
            </a:r>
            <a:r>
              <a:rPr lang="en-US" sz="1800" spc="15" dirty="0">
                <a:solidFill>
                  <a:srgbClr val="002060"/>
                </a:solidFill>
                <a:latin typeface="Arial"/>
                <a:cs typeface="Arial"/>
              </a:rPr>
              <a:t> </a:t>
            </a:r>
            <a:r>
              <a:rPr lang="en-US" sz="1800" dirty="0">
                <a:solidFill>
                  <a:srgbClr val="002060"/>
                </a:solidFill>
                <a:latin typeface="Arial"/>
                <a:cs typeface="Arial"/>
              </a:rPr>
              <a:t>or </a:t>
            </a:r>
            <a:r>
              <a:rPr lang="en-US" sz="1800" spc="-10" dirty="0">
                <a:solidFill>
                  <a:srgbClr val="002060"/>
                </a:solidFill>
                <a:latin typeface="Arial"/>
                <a:cs typeface="Arial"/>
              </a:rPr>
              <a:t>o</a:t>
            </a:r>
            <a:r>
              <a:rPr lang="en-US" sz="1800" dirty="0">
                <a:solidFill>
                  <a:srgbClr val="002060"/>
                </a:solidFill>
                <a:latin typeface="Arial"/>
                <a:cs typeface="Arial"/>
              </a:rPr>
              <a:t>th</a:t>
            </a:r>
            <a:r>
              <a:rPr lang="en-US" sz="1800" spc="-10" dirty="0">
                <a:solidFill>
                  <a:srgbClr val="002060"/>
                </a:solidFill>
                <a:latin typeface="Arial"/>
                <a:cs typeface="Arial"/>
              </a:rPr>
              <a:t>e</a:t>
            </a:r>
            <a:r>
              <a:rPr lang="en-US" sz="1800" dirty="0">
                <a:solidFill>
                  <a:srgbClr val="002060"/>
                </a:solidFill>
                <a:latin typeface="Arial"/>
                <a:cs typeface="Arial"/>
              </a:rPr>
              <a:t>r p</a:t>
            </a:r>
            <a:r>
              <a:rPr lang="en-US" sz="1800" spc="-10" dirty="0">
                <a:solidFill>
                  <a:srgbClr val="002060"/>
                </a:solidFill>
                <a:latin typeface="Arial"/>
                <a:cs typeface="Arial"/>
              </a:rPr>
              <a:t>e</a:t>
            </a:r>
            <a:r>
              <a:rPr lang="en-US" sz="1800" dirty="0">
                <a:solidFill>
                  <a:srgbClr val="002060"/>
                </a:solidFill>
                <a:latin typeface="Arial"/>
                <a:cs typeface="Arial"/>
              </a:rPr>
              <a:t>rso</a:t>
            </a:r>
            <a:r>
              <a:rPr lang="en-US" sz="1800" spc="-10" dirty="0">
                <a:solidFill>
                  <a:srgbClr val="002060"/>
                </a:solidFill>
                <a:latin typeface="Arial"/>
                <a:cs typeface="Arial"/>
              </a:rPr>
              <a:t>n</a:t>
            </a:r>
            <a:r>
              <a:rPr lang="en-US" sz="1800" dirty="0">
                <a:solidFill>
                  <a:srgbClr val="002060"/>
                </a:solidFill>
                <a:latin typeface="Arial"/>
                <a:cs typeface="Arial"/>
              </a:rPr>
              <a:t>n</a:t>
            </a:r>
            <a:r>
              <a:rPr lang="en-US" sz="1800" spc="-10" dirty="0">
                <a:solidFill>
                  <a:srgbClr val="002060"/>
                </a:solidFill>
                <a:latin typeface="Arial"/>
                <a:cs typeface="Arial"/>
              </a:rPr>
              <a:t>e</a:t>
            </a:r>
            <a:r>
              <a:rPr lang="en-US" sz="1800" dirty="0">
                <a:solidFill>
                  <a:srgbClr val="002060"/>
                </a:solidFill>
                <a:latin typeface="Arial"/>
                <a:cs typeface="Arial"/>
              </a:rPr>
              <a:t>l)”</a:t>
            </a:r>
          </a:p>
          <a:p>
            <a:pPr marL="69850" indent="-285750">
              <a:lnSpc>
                <a:spcPct val="100000"/>
              </a:lnSpc>
              <a:spcBef>
                <a:spcPts val="1200"/>
              </a:spcBef>
              <a:buClr>
                <a:srgbClr val="FF3300"/>
              </a:buClr>
              <a:buFont typeface="Webdings" panose="05030102010509060703" pitchFamily="18" charset="2"/>
              <a:buChar char="4"/>
            </a:pPr>
            <a:r>
              <a:rPr lang="en-US" sz="1800" dirty="0">
                <a:solidFill>
                  <a:srgbClr val="002060"/>
                </a:solidFill>
                <a:latin typeface="Arial"/>
                <a:cs typeface="Arial"/>
              </a:rPr>
              <a:t>E</a:t>
            </a:r>
            <a:r>
              <a:rPr lang="en-US" sz="1800" spc="-15" dirty="0">
                <a:solidFill>
                  <a:srgbClr val="002060"/>
                </a:solidFill>
                <a:latin typeface="Arial"/>
                <a:cs typeface="Arial"/>
              </a:rPr>
              <a:t>x</a:t>
            </a:r>
            <a:r>
              <a:rPr lang="en-US" sz="1800" dirty="0">
                <a:solidFill>
                  <a:srgbClr val="002060"/>
                </a:solidFill>
                <a:latin typeface="Arial"/>
                <a:cs typeface="Arial"/>
              </a:rPr>
              <a:t>cl</a:t>
            </a:r>
            <a:r>
              <a:rPr lang="en-US" sz="1800" spc="-10" dirty="0">
                <a:solidFill>
                  <a:srgbClr val="002060"/>
                </a:solidFill>
                <a:latin typeface="Arial"/>
                <a:cs typeface="Arial"/>
              </a:rPr>
              <a:t>u</a:t>
            </a:r>
            <a:r>
              <a:rPr lang="en-US" sz="1800" dirty="0">
                <a:solidFill>
                  <a:srgbClr val="002060"/>
                </a:solidFill>
                <a:latin typeface="Arial"/>
                <a:cs typeface="Arial"/>
              </a:rPr>
              <a:t>si</a:t>
            </a:r>
            <a:r>
              <a:rPr lang="en-US" sz="1800" spc="-10" dirty="0">
                <a:solidFill>
                  <a:srgbClr val="002060"/>
                </a:solidFill>
                <a:latin typeface="Arial"/>
                <a:cs typeface="Arial"/>
              </a:rPr>
              <a:t>o</a:t>
            </a:r>
            <a:r>
              <a:rPr lang="en-US" sz="1800" dirty="0">
                <a:solidFill>
                  <a:srgbClr val="002060"/>
                </a:solidFill>
                <a:latin typeface="Arial"/>
                <a:cs typeface="Arial"/>
              </a:rPr>
              <a:t>n:</a:t>
            </a:r>
          </a:p>
          <a:p>
            <a:pPr marL="625475" marR="196850" indent="-285750">
              <a:lnSpc>
                <a:spcPct val="100000"/>
              </a:lnSpc>
              <a:spcBef>
                <a:spcPts val="1200"/>
              </a:spcBef>
              <a:buClr>
                <a:srgbClr val="FF3300"/>
              </a:buClr>
              <a:buFont typeface="Webdings" panose="05030102010509060703" pitchFamily="18" charset="2"/>
              <a:buChar char="4"/>
              <a:tabLst>
                <a:tab pos="625475" algn="l"/>
                <a:tab pos="715963" algn="l"/>
                <a:tab pos="984250" algn="l"/>
              </a:tabLst>
            </a:pPr>
            <a:r>
              <a:rPr lang="en-US" sz="1800" dirty="0">
                <a:solidFill>
                  <a:srgbClr val="002060"/>
                </a:solidFill>
                <a:latin typeface="Arial"/>
                <a:cs typeface="Arial"/>
              </a:rPr>
              <a:t>co</a:t>
            </a:r>
            <a:r>
              <a:rPr lang="en-US" sz="1800" spc="-10" dirty="0">
                <a:solidFill>
                  <a:srgbClr val="002060"/>
                </a:solidFill>
                <a:latin typeface="Arial"/>
                <a:cs typeface="Arial"/>
              </a:rPr>
              <a:t>n</a:t>
            </a:r>
            <a:r>
              <a:rPr lang="en-US" sz="1800" dirty="0">
                <a:solidFill>
                  <a:srgbClr val="002060"/>
                </a:solidFill>
                <a:latin typeface="Arial"/>
                <a:cs typeface="Arial"/>
              </a:rPr>
              <a:t>si</a:t>
            </a:r>
            <a:r>
              <a:rPr lang="en-US" sz="1800" spc="-10" dirty="0">
                <a:solidFill>
                  <a:srgbClr val="002060"/>
                </a:solidFill>
                <a:latin typeface="Arial"/>
                <a:cs typeface="Arial"/>
              </a:rPr>
              <a:t>d</a:t>
            </a:r>
            <a:r>
              <a:rPr lang="en-US" sz="1800" dirty="0">
                <a:solidFill>
                  <a:srgbClr val="002060"/>
                </a:solidFill>
                <a:latin typeface="Arial"/>
                <a:cs typeface="Arial"/>
              </a:rPr>
              <a:t>er</a:t>
            </a:r>
            <a:r>
              <a:rPr lang="en-US" sz="1800" spc="-10" dirty="0">
                <a:solidFill>
                  <a:srgbClr val="002060"/>
                </a:solidFill>
                <a:latin typeface="Arial"/>
                <a:cs typeface="Arial"/>
              </a:rPr>
              <a:t>a</a:t>
            </a:r>
            <a:r>
              <a:rPr lang="en-US" sz="1800" dirty="0">
                <a:solidFill>
                  <a:srgbClr val="002060"/>
                </a:solidFill>
                <a:latin typeface="Arial"/>
                <a:cs typeface="Arial"/>
              </a:rPr>
              <a:t>tion</a:t>
            </a:r>
            <a:r>
              <a:rPr lang="en-US" sz="1800" spc="15" dirty="0">
                <a:solidFill>
                  <a:srgbClr val="002060"/>
                </a:solidFill>
                <a:latin typeface="Arial"/>
                <a:cs typeface="Arial"/>
              </a:rPr>
              <a:t> </a:t>
            </a:r>
            <a:r>
              <a:rPr lang="en-US" sz="1800" dirty="0">
                <a:solidFill>
                  <a:srgbClr val="002060"/>
                </a:solidFill>
                <a:latin typeface="Arial"/>
                <a:cs typeface="Arial"/>
              </a:rPr>
              <a:t>for a</a:t>
            </a:r>
            <a:r>
              <a:rPr lang="en-US" sz="1800" spc="-10" dirty="0">
                <a:solidFill>
                  <a:srgbClr val="002060"/>
                </a:solidFill>
                <a:latin typeface="Arial"/>
                <a:cs typeface="Arial"/>
              </a:rPr>
              <a:t>n</a:t>
            </a:r>
            <a:r>
              <a:rPr lang="en-US" sz="1800" dirty="0">
                <a:solidFill>
                  <a:srgbClr val="002060"/>
                </a:solidFill>
                <a:latin typeface="Arial"/>
                <a:cs typeface="Arial"/>
              </a:rPr>
              <a:t>y co</a:t>
            </a:r>
            <a:r>
              <a:rPr lang="en-US" sz="1800" spc="-10" dirty="0">
                <a:solidFill>
                  <a:srgbClr val="002060"/>
                </a:solidFill>
                <a:latin typeface="Arial"/>
                <a:cs typeface="Arial"/>
              </a:rPr>
              <a:t>n</a:t>
            </a:r>
            <a:r>
              <a:rPr lang="en-US" sz="1800" dirty="0">
                <a:solidFill>
                  <a:srgbClr val="002060"/>
                </a:solidFill>
                <a:latin typeface="Arial"/>
                <a:cs typeface="Arial"/>
              </a:rPr>
              <a:t>structi</a:t>
            </a:r>
            <a:r>
              <a:rPr lang="en-US" sz="1800" spc="-10" dirty="0">
                <a:solidFill>
                  <a:srgbClr val="002060"/>
                </a:solidFill>
                <a:latin typeface="Arial"/>
                <a:cs typeface="Arial"/>
              </a:rPr>
              <a:t>o</a:t>
            </a:r>
            <a:r>
              <a:rPr lang="en-US" sz="1800" dirty="0">
                <a:solidFill>
                  <a:srgbClr val="002060"/>
                </a:solidFill>
                <a:latin typeface="Arial"/>
                <a:cs typeface="Arial"/>
              </a:rPr>
              <a:t>n,</a:t>
            </a:r>
            <a:r>
              <a:rPr lang="en-US" sz="1800" spc="10" dirty="0">
                <a:solidFill>
                  <a:srgbClr val="002060"/>
                </a:solidFill>
                <a:latin typeface="Arial"/>
                <a:cs typeface="Arial"/>
              </a:rPr>
              <a:t> </a:t>
            </a:r>
            <a:r>
              <a:rPr lang="en-US" sz="1800" dirty="0">
                <a:solidFill>
                  <a:srgbClr val="002060"/>
                </a:solidFill>
                <a:latin typeface="Arial"/>
                <a:cs typeface="Arial"/>
              </a:rPr>
              <a:t>ass</a:t>
            </a:r>
            <a:r>
              <a:rPr lang="en-US" sz="1800" spc="-10" dirty="0">
                <a:solidFill>
                  <a:srgbClr val="002060"/>
                </a:solidFill>
                <a:latin typeface="Arial"/>
                <a:cs typeface="Arial"/>
              </a:rPr>
              <a:t>e</a:t>
            </a:r>
            <a:r>
              <a:rPr lang="en-US" sz="1800" dirty="0">
                <a:solidFill>
                  <a:srgbClr val="002060"/>
                </a:solidFill>
                <a:latin typeface="Arial"/>
                <a:cs typeface="Arial"/>
              </a:rPr>
              <a:t>mb</a:t>
            </a:r>
            <a:r>
              <a:rPr lang="en-US" sz="1800" spc="-10" dirty="0">
                <a:solidFill>
                  <a:srgbClr val="002060"/>
                </a:solidFill>
                <a:latin typeface="Arial"/>
                <a:cs typeface="Arial"/>
              </a:rPr>
              <a:t>l</a:t>
            </a:r>
            <a:r>
              <a:rPr lang="en-US" sz="1800" spc="-160" dirty="0">
                <a:solidFill>
                  <a:srgbClr val="002060"/>
                </a:solidFill>
                <a:latin typeface="Arial"/>
                <a:cs typeface="Arial"/>
              </a:rPr>
              <a:t>y</a:t>
            </a:r>
            <a:r>
              <a:rPr lang="en-US" sz="1800" dirty="0">
                <a:solidFill>
                  <a:srgbClr val="002060"/>
                </a:solidFill>
                <a:latin typeface="Arial"/>
                <a:cs typeface="Arial"/>
              </a:rPr>
              <a:t>,</a:t>
            </a:r>
            <a:r>
              <a:rPr lang="en-US" sz="1800" spc="40" dirty="0">
                <a:solidFill>
                  <a:srgbClr val="002060"/>
                </a:solidFill>
                <a:latin typeface="Arial"/>
                <a:cs typeface="Arial"/>
              </a:rPr>
              <a:t> </a:t>
            </a:r>
            <a:r>
              <a:rPr lang="en-US" sz="1800" dirty="0">
                <a:solidFill>
                  <a:srgbClr val="002060"/>
                </a:solidFill>
                <a:latin typeface="Arial"/>
                <a:cs typeface="Arial"/>
              </a:rPr>
              <a:t>mi</a:t>
            </a:r>
            <a:r>
              <a:rPr lang="en-US" sz="1800" spc="-10" dirty="0">
                <a:solidFill>
                  <a:srgbClr val="002060"/>
                </a:solidFill>
                <a:latin typeface="Arial"/>
                <a:cs typeface="Arial"/>
              </a:rPr>
              <a:t>n</a:t>
            </a:r>
            <a:r>
              <a:rPr lang="en-US" sz="1800" dirty="0">
                <a:solidFill>
                  <a:srgbClr val="002060"/>
                </a:solidFill>
                <a:latin typeface="Arial"/>
                <a:cs typeface="Arial"/>
              </a:rPr>
              <a:t>i</a:t>
            </a:r>
            <a:r>
              <a:rPr lang="en-US" sz="1800" spc="-10" dirty="0">
                <a:solidFill>
                  <a:srgbClr val="002060"/>
                </a:solidFill>
                <a:latin typeface="Arial"/>
                <a:cs typeface="Arial"/>
              </a:rPr>
              <a:t>n</a:t>
            </a:r>
            <a:r>
              <a:rPr lang="en-US" sz="1800" dirty="0">
                <a:solidFill>
                  <a:srgbClr val="002060"/>
                </a:solidFill>
                <a:latin typeface="Arial"/>
                <a:cs typeface="Arial"/>
              </a:rPr>
              <a:t>g</a:t>
            </a:r>
            <a:r>
              <a:rPr lang="en-US" sz="1800" spc="5" dirty="0">
                <a:solidFill>
                  <a:srgbClr val="002060"/>
                </a:solidFill>
                <a:latin typeface="Arial"/>
                <a:cs typeface="Arial"/>
              </a:rPr>
              <a:t> </a:t>
            </a:r>
            <a:r>
              <a:rPr lang="en-US" sz="1800" dirty="0">
                <a:solidFill>
                  <a:srgbClr val="002060"/>
                </a:solidFill>
                <a:latin typeface="Arial"/>
                <a:cs typeface="Arial"/>
              </a:rPr>
              <a:t>or l</a:t>
            </a:r>
            <a:r>
              <a:rPr lang="en-US" sz="1800" spc="-10" dirty="0">
                <a:solidFill>
                  <a:srgbClr val="002060"/>
                </a:solidFill>
                <a:latin typeface="Arial"/>
                <a:cs typeface="Arial"/>
              </a:rPr>
              <a:t>i</a:t>
            </a:r>
            <a:r>
              <a:rPr lang="en-US" sz="1800" dirty="0">
                <a:solidFill>
                  <a:srgbClr val="002060"/>
                </a:solidFill>
                <a:latin typeface="Arial"/>
                <a:cs typeface="Arial"/>
              </a:rPr>
              <a:t>ke</a:t>
            </a:r>
            <a:r>
              <a:rPr lang="en-US" sz="1800" spc="5" dirty="0">
                <a:solidFill>
                  <a:srgbClr val="002060"/>
                </a:solidFill>
                <a:latin typeface="Arial"/>
                <a:cs typeface="Arial"/>
              </a:rPr>
              <a:t> </a:t>
            </a:r>
            <a:r>
              <a:rPr lang="en-US" sz="1800" dirty="0">
                <a:solidFill>
                  <a:srgbClr val="002060"/>
                </a:solidFill>
                <a:latin typeface="Arial"/>
                <a:cs typeface="Arial"/>
              </a:rPr>
              <a:t>pr</a:t>
            </a:r>
            <a:r>
              <a:rPr lang="en-US" sz="1800" spc="-10" dirty="0">
                <a:solidFill>
                  <a:srgbClr val="002060"/>
                </a:solidFill>
                <a:latin typeface="Arial"/>
                <a:cs typeface="Arial"/>
              </a:rPr>
              <a:t>o</a:t>
            </a:r>
            <a:r>
              <a:rPr lang="en-US" sz="1800" dirty="0">
                <a:solidFill>
                  <a:srgbClr val="002060"/>
                </a:solidFill>
                <a:latin typeface="Arial"/>
                <a:cs typeface="Arial"/>
              </a:rPr>
              <a:t>j</a:t>
            </a:r>
            <a:r>
              <a:rPr lang="en-US" sz="1800" spc="-10" dirty="0">
                <a:solidFill>
                  <a:srgbClr val="002060"/>
                </a:solidFill>
                <a:latin typeface="Arial"/>
                <a:cs typeface="Arial"/>
              </a:rPr>
              <a:t>e</a:t>
            </a:r>
            <a:r>
              <a:rPr lang="en-US" sz="1800" dirty="0">
                <a:solidFill>
                  <a:srgbClr val="002060"/>
                </a:solidFill>
                <a:latin typeface="Arial"/>
                <a:cs typeface="Arial"/>
              </a:rPr>
              <a:t>ct</a:t>
            </a:r>
            <a:r>
              <a:rPr lang="en-US" sz="1800" spc="5" dirty="0">
                <a:solidFill>
                  <a:srgbClr val="002060"/>
                </a:solidFill>
                <a:latin typeface="Arial"/>
                <a:cs typeface="Arial"/>
              </a:rPr>
              <a:t> </a:t>
            </a:r>
            <a:r>
              <a:rPr lang="en-US" sz="1800" dirty="0">
                <a:solidFill>
                  <a:srgbClr val="002060"/>
                </a:solidFill>
                <a:latin typeface="Arial"/>
                <a:cs typeface="Arial"/>
              </a:rPr>
              <a:t>u</a:t>
            </a:r>
            <a:r>
              <a:rPr lang="en-US" sz="1800" spc="-10" dirty="0">
                <a:solidFill>
                  <a:srgbClr val="002060"/>
                </a:solidFill>
                <a:latin typeface="Arial"/>
                <a:cs typeface="Arial"/>
              </a:rPr>
              <a:t>n</a:t>
            </a:r>
            <a:r>
              <a:rPr lang="en-US" sz="1800" dirty="0">
                <a:solidFill>
                  <a:srgbClr val="002060"/>
                </a:solidFill>
                <a:latin typeface="Arial"/>
                <a:cs typeface="Arial"/>
              </a:rPr>
              <a:t>d</a:t>
            </a:r>
            <a:r>
              <a:rPr lang="en-US" sz="1800" spc="-10" dirty="0">
                <a:solidFill>
                  <a:srgbClr val="002060"/>
                </a:solidFill>
                <a:latin typeface="Arial"/>
                <a:cs typeface="Arial"/>
              </a:rPr>
              <a:t>e</a:t>
            </a:r>
            <a:r>
              <a:rPr lang="en-US" sz="1800" dirty="0">
                <a:solidFill>
                  <a:srgbClr val="002060"/>
                </a:solidFill>
                <a:latin typeface="Arial"/>
                <a:cs typeface="Arial"/>
              </a:rPr>
              <a:t>rtak</a:t>
            </a:r>
            <a:r>
              <a:rPr lang="en-US" sz="1800" spc="-10" dirty="0">
                <a:solidFill>
                  <a:srgbClr val="002060"/>
                </a:solidFill>
                <a:latin typeface="Arial"/>
                <a:cs typeface="Arial"/>
              </a:rPr>
              <a:t>e</a:t>
            </a:r>
            <a:r>
              <a:rPr lang="en-US" sz="1800" dirty="0">
                <a:solidFill>
                  <a:srgbClr val="002060"/>
                </a:solidFill>
                <a:latin typeface="Arial"/>
                <a:cs typeface="Arial"/>
              </a:rPr>
              <a:t>n by</a:t>
            </a:r>
            <a:r>
              <a:rPr lang="en-US" sz="1800" spc="-5" dirty="0">
                <a:solidFill>
                  <a:srgbClr val="002060"/>
                </a:solidFill>
                <a:latin typeface="Arial"/>
                <a:cs typeface="Arial"/>
              </a:rPr>
              <a:t> </a:t>
            </a:r>
            <a:r>
              <a:rPr lang="en-US" sz="1800" dirty="0">
                <a:solidFill>
                  <a:srgbClr val="002060"/>
                </a:solidFill>
                <a:latin typeface="Arial"/>
                <a:cs typeface="Arial"/>
              </a:rPr>
              <a:t>rec</a:t>
            </a:r>
            <a:r>
              <a:rPr lang="en-US" sz="1800" spc="-10" dirty="0">
                <a:solidFill>
                  <a:srgbClr val="002060"/>
                </a:solidFill>
                <a:latin typeface="Arial"/>
                <a:cs typeface="Arial"/>
              </a:rPr>
              <a:t>i</a:t>
            </a:r>
            <a:r>
              <a:rPr lang="en-US" sz="1800" dirty="0">
                <a:solidFill>
                  <a:srgbClr val="002060"/>
                </a:solidFill>
                <a:latin typeface="Arial"/>
                <a:cs typeface="Arial"/>
              </a:rPr>
              <a:t>p</a:t>
            </a:r>
            <a:r>
              <a:rPr lang="en-US" sz="1800" spc="-10" dirty="0">
                <a:solidFill>
                  <a:srgbClr val="002060"/>
                </a:solidFill>
                <a:latin typeface="Arial"/>
                <a:cs typeface="Arial"/>
              </a:rPr>
              <a:t>i</a:t>
            </a:r>
            <a:r>
              <a:rPr lang="en-US" sz="1800" dirty="0">
                <a:solidFill>
                  <a:srgbClr val="002060"/>
                </a:solidFill>
                <a:latin typeface="Arial"/>
                <a:cs typeface="Arial"/>
              </a:rPr>
              <a:t>e</a:t>
            </a:r>
            <a:r>
              <a:rPr lang="en-US" sz="1800" spc="-10" dirty="0">
                <a:solidFill>
                  <a:srgbClr val="002060"/>
                </a:solidFill>
                <a:latin typeface="Arial"/>
                <a:cs typeface="Arial"/>
              </a:rPr>
              <a:t>n</a:t>
            </a:r>
            <a:r>
              <a:rPr lang="en-US" sz="1800" dirty="0">
                <a:solidFill>
                  <a:srgbClr val="002060"/>
                </a:solidFill>
                <a:latin typeface="Arial"/>
                <a:cs typeface="Arial"/>
              </a:rPr>
              <a:t>t;</a:t>
            </a:r>
            <a:r>
              <a:rPr lang="en-US" sz="1800" spc="15" dirty="0">
                <a:solidFill>
                  <a:srgbClr val="002060"/>
                </a:solidFill>
                <a:latin typeface="Arial"/>
                <a:cs typeface="Arial"/>
              </a:rPr>
              <a:t> </a:t>
            </a:r>
            <a:r>
              <a:rPr lang="en-US" sz="1800" dirty="0">
                <a:solidFill>
                  <a:srgbClr val="002060"/>
                </a:solidFill>
                <a:latin typeface="Arial"/>
                <a:cs typeface="Arial"/>
              </a:rPr>
              <a:t>or</a:t>
            </a:r>
          </a:p>
          <a:p>
            <a:pPr marL="625475" indent="-285750">
              <a:lnSpc>
                <a:spcPct val="100000"/>
              </a:lnSpc>
              <a:spcBef>
                <a:spcPts val="1200"/>
              </a:spcBef>
              <a:buClr>
                <a:srgbClr val="FF3300"/>
              </a:buClr>
              <a:buFont typeface="Webdings" panose="05030102010509060703" pitchFamily="18" charset="2"/>
              <a:buChar char="4"/>
              <a:tabLst>
                <a:tab pos="625475" algn="l"/>
                <a:tab pos="715963" algn="l"/>
                <a:tab pos="984250" algn="l"/>
              </a:tabLst>
            </a:pPr>
            <a:r>
              <a:rPr lang="en-US" sz="1800" dirty="0">
                <a:solidFill>
                  <a:srgbClr val="002060"/>
                </a:solidFill>
                <a:latin typeface="Arial"/>
                <a:cs typeface="Arial"/>
              </a:rPr>
              <a:t>co</a:t>
            </a:r>
            <a:r>
              <a:rPr lang="en-US" sz="1800" spc="-10" dirty="0">
                <a:solidFill>
                  <a:srgbClr val="002060"/>
                </a:solidFill>
                <a:latin typeface="Arial"/>
                <a:cs typeface="Arial"/>
              </a:rPr>
              <a:t>n</a:t>
            </a:r>
            <a:r>
              <a:rPr lang="en-US" sz="1800" dirty="0">
                <a:solidFill>
                  <a:srgbClr val="002060"/>
                </a:solidFill>
                <a:latin typeface="Arial"/>
                <a:cs typeface="Arial"/>
              </a:rPr>
              <a:t>si</a:t>
            </a:r>
            <a:r>
              <a:rPr lang="en-US" sz="1800" spc="-10" dirty="0">
                <a:solidFill>
                  <a:srgbClr val="002060"/>
                </a:solidFill>
                <a:latin typeface="Arial"/>
                <a:cs typeface="Arial"/>
              </a:rPr>
              <a:t>d</a:t>
            </a:r>
            <a:r>
              <a:rPr lang="en-US" sz="1800" dirty="0">
                <a:solidFill>
                  <a:srgbClr val="002060"/>
                </a:solidFill>
                <a:latin typeface="Arial"/>
                <a:cs typeface="Arial"/>
              </a:rPr>
              <a:t>er</a:t>
            </a:r>
            <a:r>
              <a:rPr lang="en-US" sz="1800" spc="-10" dirty="0">
                <a:solidFill>
                  <a:srgbClr val="002060"/>
                </a:solidFill>
                <a:latin typeface="Arial"/>
                <a:cs typeface="Arial"/>
              </a:rPr>
              <a:t>a</a:t>
            </a:r>
            <a:r>
              <a:rPr lang="en-US" sz="1800" dirty="0">
                <a:solidFill>
                  <a:srgbClr val="002060"/>
                </a:solidFill>
                <a:latin typeface="Arial"/>
                <a:cs typeface="Arial"/>
              </a:rPr>
              <a:t>tion</a:t>
            </a:r>
            <a:r>
              <a:rPr lang="en-US" sz="1800" spc="15" dirty="0">
                <a:solidFill>
                  <a:srgbClr val="002060"/>
                </a:solidFill>
                <a:latin typeface="Arial"/>
                <a:cs typeface="Arial"/>
              </a:rPr>
              <a:t> </a:t>
            </a:r>
            <a:r>
              <a:rPr lang="en-US" sz="1800" spc="-40" dirty="0">
                <a:solidFill>
                  <a:srgbClr val="002060"/>
                </a:solidFill>
                <a:latin typeface="Arial"/>
                <a:cs typeface="Arial"/>
              </a:rPr>
              <a:t>w</a:t>
            </a:r>
            <a:r>
              <a:rPr lang="en-US" sz="1800" dirty="0">
                <a:solidFill>
                  <a:srgbClr val="002060"/>
                </a:solidFill>
                <a:latin typeface="Arial"/>
                <a:cs typeface="Arial"/>
              </a:rPr>
              <a:t>h</a:t>
            </a:r>
            <a:r>
              <a:rPr lang="en-US" sz="1800" spc="-10" dirty="0">
                <a:solidFill>
                  <a:srgbClr val="002060"/>
                </a:solidFill>
                <a:latin typeface="Arial"/>
                <a:cs typeface="Arial"/>
              </a:rPr>
              <a:t>i</a:t>
            </a:r>
            <a:r>
              <a:rPr lang="en-US" sz="1800" dirty="0">
                <a:solidFill>
                  <a:srgbClr val="002060"/>
                </a:solidFill>
                <a:latin typeface="Arial"/>
                <a:cs typeface="Arial"/>
              </a:rPr>
              <a:t>ch</a:t>
            </a:r>
            <a:r>
              <a:rPr lang="en-US" sz="1800" spc="45" dirty="0">
                <a:solidFill>
                  <a:srgbClr val="002060"/>
                </a:solidFill>
                <a:latin typeface="Arial"/>
                <a:cs typeface="Arial"/>
              </a:rPr>
              <a:t> </a:t>
            </a:r>
            <a:r>
              <a:rPr lang="en-US" sz="1800" spc="-40" dirty="0">
                <a:solidFill>
                  <a:srgbClr val="002060"/>
                </a:solidFill>
                <a:latin typeface="Arial"/>
                <a:cs typeface="Arial"/>
              </a:rPr>
              <a:t>w</a:t>
            </a:r>
            <a:r>
              <a:rPr lang="en-US" sz="1800" dirty="0">
                <a:solidFill>
                  <a:srgbClr val="002060"/>
                </a:solidFill>
                <a:latin typeface="Arial"/>
                <a:cs typeface="Arial"/>
              </a:rPr>
              <a:t>o</a:t>
            </a:r>
            <a:r>
              <a:rPr lang="en-US" sz="1800" spc="-10" dirty="0">
                <a:solidFill>
                  <a:srgbClr val="002060"/>
                </a:solidFill>
                <a:latin typeface="Arial"/>
                <a:cs typeface="Arial"/>
              </a:rPr>
              <a:t>u</a:t>
            </a:r>
            <a:r>
              <a:rPr lang="en-US" sz="1800" dirty="0">
                <a:solidFill>
                  <a:srgbClr val="002060"/>
                </a:solidFill>
                <a:latin typeface="Arial"/>
                <a:cs typeface="Arial"/>
              </a:rPr>
              <a:t>ld</a:t>
            </a:r>
            <a:r>
              <a:rPr lang="en-US" sz="1800" spc="50" dirty="0">
                <a:solidFill>
                  <a:srgbClr val="002060"/>
                </a:solidFill>
                <a:latin typeface="Arial"/>
                <a:cs typeface="Arial"/>
              </a:rPr>
              <a:t> </a:t>
            </a:r>
            <a:r>
              <a:rPr lang="en-US" sz="1800" dirty="0">
                <a:solidFill>
                  <a:srgbClr val="002060"/>
                </a:solidFill>
                <a:latin typeface="Arial"/>
                <a:cs typeface="Arial"/>
              </a:rPr>
              <a:t>be</a:t>
            </a:r>
            <a:r>
              <a:rPr lang="en-US" sz="1800" spc="-10" dirty="0">
                <a:solidFill>
                  <a:srgbClr val="002060"/>
                </a:solidFill>
                <a:latin typeface="Arial"/>
                <a:cs typeface="Arial"/>
              </a:rPr>
              <a:t> </a:t>
            </a:r>
            <a:r>
              <a:rPr lang="en-US" sz="1800" dirty="0">
                <a:solidFill>
                  <a:srgbClr val="002060"/>
                </a:solidFill>
                <a:latin typeface="Arial"/>
                <a:cs typeface="Arial"/>
              </a:rPr>
              <a:t>inc</a:t>
            </a:r>
            <a:r>
              <a:rPr lang="en-US" sz="1800" spc="-10" dirty="0">
                <a:solidFill>
                  <a:srgbClr val="002060"/>
                </a:solidFill>
                <a:latin typeface="Arial"/>
                <a:cs typeface="Arial"/>
              </a:rPr>
              <a:t>o</a:t>
            </a:r>
            <a:r>
              <a:rPr lang="en-US" sz="1800" dirty="0">
                <a:solidFill>
                  <a:srgbClr val="002060"/>
                </a:solidFill>
                <a:latin typeface="Arial"/>
                <a:cs typeface="Arial"/>
              </a:rPr>
              <a:t>me</a:t>
            </a:r>
            <a:r>
              <a:rPr lang="en-US" sz="1800" spc="5" dirty="0">
                <a:solidFill>
                  <a:srgbClr val="002060"/>
                </a:solidFill>
                <a:latin typeface="Arial"/>
                <a:cs typeface="Arial"/>
              </a:rPr>
              <a:t> </a:t>
            </a:r>
            <a:r>
              <a:rPr lang="en-US" sz="1800" dirty="0">
                <a:solidFill>
                  <a:srgbClr val="002060"/>
                </a:solidFill>
                <a:latin typeface="Arial"/>
                <a:cs typeface="Arial"/>
              </a:rPr>
              <a:t>ch</a:t>
            </a:r>
            <a:r>
              <a:rPr lang="en-US" sz="1800" spc="-10" dirty="0">
                <a:solidFill>
                  <a:srgbClr val="002060"/>
                </a:solidFill>
                <a:latin typeface="Arial"/>
                <a:cs typeface="Arial"/>
              </a:rPr>
              <a:t>a</a:t>
            </a:r>
            <a:r>
              <a:rPr lang="en-US" sz="1800" dirty="0">
                <a:solidFill>
                  <a:srgbClr val="002060"/>
                </a:solidFill>
                <a:latin typeface="Arial"/>
                <a:cs typeface="Arial"/>
              </a:rPr>
              <a:t>rg</a:t>
            </a:r>
            <a:r>
              <a:rPr lang="en-US" sz="1800" spc="-10" dirty="0">
                <a:solidFill>
                  <a:srgbClr val="002060"/>
                </a:solidFill>
                <a:latin typeface="Arial"/>
                <a:cs typeface="Arial"/>
              </a:rPr>
              <a:t>e</a:t>
            </a:r>
            <a:r>
              <a:rPr lang="en-US" sz="1800" dirty="0">
                <a:solidFill>
                  <a:srgbClr val="002060"/>
                </a:solidFill>
                <a:latin typeface="Arial"/>
                <a:cs typeface="Arial"/>
              </a:rPr>
              <a:t>a</a:t>
            </a:r>
            <a:r>
              <a:rPr lang="en-US" sz="1800" spc="-10" dirty="0">
                <a:solidFill>
                  <a:srgbClr val="002060"/>
                </a:solidFill>
                <a:latin typeface="Arial"/>
                <a:cs typeface="Arial"/>
              </a:rPr>
              <a:t>b</a:t>
            </a:r>
            <a:r>
              <a:rPr lang="en-US" sz="1800" dirty="0">
                <a:solidFill>
                  <a:srgbClr val="002060"/>
                </a:solidFill>
                <a:latin typeface="Arial"/>
                <a:cs typeface="Arial"/>
              </a:rPr>
              <a:t>le</a:t>
            </a:r>
            <a:r>
              <a:rPr lang="en-US" sz="1800" spc="15" dirty="0">
                <a:solidFill>
                  <a:srgbClr val="002060"/>
                </a:solidFill>
                <a:latin typeface="Arial"/>
                <a:cs typeface="Arial"/>
              </a:rPr>
              <a:t> </a:t>
            </a:r>
            <a:r>
              <a:rPr lang="en-US" sz="1800" dirty="0">
                <a:solidFill>
                  <a:srgbClr val="002060"/>
                </a:solidFill>
                <a:latin typeface="Arial"/>
                <a:cs typeface="Arial"/>
              </a:rPr>
              <a:t>u</a:t>
            </a:r>
            <a:r>
              <a:rPr lang="en-US" sz="1800" spc="-10" dirty="0">
                <a:solidFill>
                  <a:srgbClr val="002060"/>
                </a:solidFill>
                <a:latin typeface="Arial"/>
                <a:cs typeface="Arial"/>
              </a:rPr>
              <a:t>n</a:t>
            </a:r>
            <a:r>
              <a:rPr lang="en-US" sz="1800" dirty="0">
                <a:solidFill>
                  <a:srgbClr val="002060"/>
                </a:solidFill>
                <a:latin typeface="Arial"/>
                <a:cs typeface="Arial"/>
              </a:rPr>
              <a:t>d</a:t>
            </a:r>
            <a:r>
              <a:rPr lang="en-US" sz="1800" spc="-10" dirty="0">
                <a:solidFill>
                  <a:srgbClr val="002060"/>
                </a:solidFill>
                <a:latin typeface="Arial"/>
                <a:cs typeface="Arial"/>
              </a:rPr>
              <a:t>e</a:t>
            </a:r>
            <a:r>
              <a:rPr lang="en-US" sz="1800" dirty="0">
                <a:solidFill>
                  <a:srgbClr val="002060"/>
                </a:solidFill>
                <a:latin typeface="Arial"/>
                <a:cs typeface="Arial"/>
              </a:rPr>
              <a:t>r</a:t>
            </a:r>
            <a:r>
              <a:rPr lang="en-US" sz="1800" spc="10" dirty="0">
                <a:solidFill>
                  <a:srgbClr val="002060"/>
                </a:solidFill>
                <a:latin typeface="Arial"/>
                <a:cs typeface="Arial"/>
              </a:rPr>
              <a:t> </a:t>
            </a:r>
            <a:r>
              <a:rPr lang="en-US" sz="1800" dirty="0">
                <a:solidFill>
                  <a:srgbClr val="002060"/>
                </a:solidFill>
                <a:latin typeface="Arial"/>
                <a:cs typeface="Arial"/>
              </a:rPr>
              <a:t>the</a:t>
            </a:r>
            <a:r>
              <a:rPr lang="en-US" sz="1800" spc="-10" dirty="0">
                <a:solidFill>
                  <a:srgbClr val="002060"/>
                </a:solidFill>
                <a:latin typeface="Arial"/>
                <a:cs typeface="Arial"/>
              </a:rPr>
              <a:t> </a:t>
            </a:r>
            <a:r>
              <a:rPr lang="en-US" sz="1800" dirty="0">
                <a:solidFill>
                  <a:srgbClr val="002060"/>
                </a:solidFill>
                <a:latin typeface="Arial"/>
                <a:cs typeface="Arial"/>
              </a:rPr>
              <a:t>h</a:t>
            </a:r>
            <a:r>
              <a:rPr lang="en-US" sz="1800" spc="-10" dirty="0">
                <a:solidFill>
                  <a:srgbClr val="002060"/>
                </a:solidFill>
                <a:latin typeface="Arial"/>
                <a:cs typeface="Arial"/>
              </a:rPr>
              <a:t>e</a:t>
            </a:r>
            <a:r>
              <a:rPr lang="en-US" sz="1800" dirty="0">
                <a:solidFill>
                  <a:srgbClr val="002060"/>
                </a:solidFill>
                <a:latin typeface="Arial"/>
                <a:cs typeface="Arial"/>
              </a:rPr>
              <a:t>ad</a:t>
            </a:r>
            <a:r>
              <a:rPr lang="en-US" sz="1800" spc="5" dirty="0">
                <a:solidFill>
                  <a:srgbClr val="002060"/>
                </a:solidFill>
                <a:latin typeface="Arial"/>
                <a:cs typeface="Arial"/>
              </a:rPr>
              <a:t> </a:t>
            </a:r>
            <a:r>
              <a:rPr lang="en-US" sz="1800" dirty="0">
                <a:solidFill>
                  <a:srgbClr val="002060"/>
                </a:solidFill>
                <a:latin typeface="Arial"/>
                <a:cs typeface="Arial"/>
              </a:rPr>
              <a:t>"S</a:t>
            </a:r>
            <a:r>
              <a:rPr lang="en-US" sz="1800" spc="-10" dirty="0">
                <a:solidFill>
                  <a:srgbClr val="002060"/>
                </a:solidFill>
                <a:latin typeface="Arial"/>
                <a:cs typeface="Arial"/>
              </a:rPr>
              <a:t>a</a:t>
            </a:r>
            <a:r>
              <a:rPr lang="en-US" sz="1800" dirty="0">
                <a:solidFill>
                  <a:srgbClr val="002060"/>
                </a:solidFill>
                <a:latin typeface="Arial"/>
                <a:cs typeface="Arial"/>
              </a:rPr>
              <a:t>l</a:t>
            </a:r>
            <a:r>
              <a:rPr lang="en-US" sz="1800" spc="-10" dirty="0">
                <a:solidFill>
                  <a:srgbClr val="002060"/>
                </a:solidFill>
                <a:latin typeface="Arial"/>
                <a:cs typeface="Arial"/>
              </a:rPr>
              <a:t>a</a:t>
            </a:r>
            <a:r>
              <a:rPr lang="en-US" sz="1800" dirty="0">
                <a:solidFill>
                  <a:srgbClr val="002060"/>
                </a:solidFill>
                <a:latin typeface="Arial"/>
                <a:cs typeface="Arial"/>
              </a:rPr>
              <a:t>ri</a:t>
            </a:r>
            <a:r>
              <a:rPr lang="en-US" sz="1800" spc="-10" dirty="0">
                <a:solidFill>
                  <a:srgbClr val="002060"/>
                </a:solidFill>
                <a:latin typeface="Arial"/>
                <a:cs typeface="Arial"/>
              </a:rPr>
              <a:t>e</a:t>
            </a:r>
            <a:r>
              <a:rPr lang="en-US" sz="1800" dirty="0">
                <a:solidFill>
                  <a:srgbClr val="002060"/>
                </a:solidFill>
                <a:latin typeface="Arial"/>
                <a:cs typeface="Arial"/>
              </a:rPr>
              <a:t>s"</a:t>
            </a:r>
          </a:p>
          <a:p>
            <a:pPr lvl="0">
              <a:lnSpc>
                <a:spcPct val="115000"/>
              </a:lnSpc>
              <a:spcBef>
                <a:spcPct val="20000"/>
              </a:spcBef>
              <a:spcAft>
                <a:spcPct val="20000"/>
              </a:spcAft>
              <a:buClr>
                <a:srgbClr val="FFD200"/>
              </a:buClr>
              <a:buSzPct val="75000"/>
            </a:pPr>
            <a:endParaRPr lang="en-US" sz="18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35</a:t>
            </a:fld>
            <a:endParaRPr lang="en-US"/>
          </a:p>
        </p:txBody>
      </p:sp>
      <p:sp>
        <p:nvSpPr>
          <p:cNvPr id="5" name="object 5">
            <a:extLst>
              <a:ext uri="{FF2B5EF4-FFF2-40B4-BE49-F238E27FC236}">
                <a16:creationId xmlns:a16="http://schemas.microsoft.com/office/drawing/2014/main" id="{9EBAB541-05FD-4190-8013-09263F519ACF}"/>
              </a:ext>
            </a:extLst>
          </p:cNvPr>
          <p:cNvSpPr/>
          <p:nvPr/>
        </p:nvSpPr>
        <p:spPr>
          <a:xfrm>
            <a:off x="1485104" y="4830418"/>
            <a:ext cx="8153400" cy="626822"/>
          </a:xfrm>
          <a:custGeom>
            <a:avLst/>
            <a:gdLst/>
            <a:ahLst/>
            <a:cxnLst/>
            <a:rect l="l" t="t" r="r" b="b"/>
            <a:pathLst>
              <a:path w="8153400" h="422275">
                <a:moveTo>
                  <a:pt x="0" y="70358"/>
                </a:moveTo>
                <a:lnTo>
                  <a:pt x="5528" y="42969"/>
                </a:lnTo>
                <a:lnTo>
                  <a:pt x="20605" y="20605"/>
                </a:lnTo>
                <a:lnTo>
                  <a:pt x="42969" y="5528"/>
                </a:lnTo>
                <a:lnTo>
                  <a:pt x="70357" y="0"/>
                </a:lnTo>
                <a:lnTo>
                  <a:pt x="8083041" y="0"/>
                </a:lnTo>
                <a:lnTo>
                  <a:pt x="8110430" y="5528"/>
                </a:lnTo>
                <a:lnTo>
                  <a:pt x="8132794" y="20605"/>
                </a:lnTo>
                <a:lnTo>
                  <a:pt x="8147871" y="42969"/>
                </a:lnTo>
                <a:lnTo>
                  <a:pt x="8153400" y="70358"/>
                </a:lnTo>
                <a:lnTo>
                  <a:pt x="8153400" y="351790"/>
                </a:lnTo>
                <a:lnTo>
                  <a:pt x="8147871" y="379178"/>
                </a:lnTo>
                <a:lnTo>
                  <a:pt x="8132794" y="401542"/>
                </a:lnTo>
                <a:lnTo>
                  <a:pt x="8110430" y="416619"/>
                </a:lnTo>
                <a:lnTo>
                  <a:pt x="8083041" y="422148"/>
                </a:lnTo>
                <a:lnTo>
                  <a:pt x="70357" y="422148"/>
                </a:lnTo>
                <a:lnTo>
                  <a:pt x="42969" y="416619"/>
                </a:lnTo>
                <a:lnTo>
                  <a:pt x="20605" y="401542"/>
                </a:lnTo>
                <a:lnTo>
                  <a:pt x="5528" y="379178"/>
                </a:lnTo>
                <a:lnTo>
                  <a:pt x="0" y="351790"/>
                </a:lnTo>
                <a:lnTo>
                  <a:pt x="0" y="70358"/>
                </a:lnTo>
                <a:close/>
              </a:path>
            </a:pathLst>
          </a:custGeom>
          <a:solidFill>
            <a:srgbClr val="002060"/>
          </a:solidFill>
          <a:ln w="9143">
            <a:solidFill>
              <a:srgbClr val="000000"/>
            </a:solidFill>
          </a:ln>
        </p:spPr>
        <p:txBody>
          <a:bodyPr wrap="square" lIns="0" tIns="0" rIns="0" bIns="0" rtlCol="0"/>
          <a:lstStyle/>
          <a:p>
            <a:pPr algn="ctr"/>
            <a:r>
              <a:rPr lang="en-US" b="1" spc="-5" dirty="0">
                <a:solidFill>
                  <a:schemeClr val="bg1"/>
                </a:solidFill>
                <a:latin typeface="Arial"/>
                <a:cs typeface="Arial"/>
              </a:rPr>
              <a:t>Definition</a:t>
            </a:r>
            <a:r>
              <a:rPr lang="en-US" b="1" spc="-25" dirty="0">
                <a:solidFill>
                  <a:schemeClr val="bg1"/>
                </a:solidFill>
                <a:latin typeface="Arial"/>
                <a:cs typeface="Arial"/>
              </a:rPr>
              <a:t> </a:t>
            </a:r>
            <a:r>
              <a:rPr lang="en-US" b="1" spc="-5" dirty="0">
                <a:solidFill>
                  <a:schemeClr val="bg1"/>
                </a:solidFill>
                <a:latin typeface="Arial"/>
                <a:cs typeface="Arial"/>
              </a:rPr>
              <a:t>under</a:t>
            </a:r>
            <a:r>
              <a:rPr lang="en-US" b="1" spc="-25" dirty="0">
                <a:solidFill>
                  <a:schemeClr val="bg1"/>
                </a:solidFill>
                <a:latin typeface="Arial"/>
                <a:cs typeface="Arial"/>
              </a:rPr>
              <a:t> </a:t>
            </a:r>
            <a:r>
              <a:rPr lang="en-US" b="1" spc="-5" dirty="0">
                <a:solidFill>
                  <a:schemeClr val="bg1"/>
                </a:solidFill>
                <a:latin typeface="Arial"/>
                <a:cs typeface="Arial"/>
              </a:rPr>
              <a:t>the</a:t>
            </a:r>
            <a:r>
              <a:rPr lang="en-US" b="1" spc="-85" dirty="0">
                <a:solidFill>
                  <a:schemeClr val="bg1"/>
                </a:solidFill>
                <a:latin typeface="Arial"/>
                <a:cs typeface="Arial"/>
              </a:rPr>
              <a:t> </a:t>
            </a:r>
            <a:r>
              <a:rPr lang="en-US" b="1" spc="-5" dirty="0">
                <a:solidFill>
                  <a:schemeClr val="bg1"/>
                </a:solidFill>
                <a:latin typeface="Arial"/>
                <a:cs typeface="Arial"/>
              </a:rPr>
              <a:t>Act is very wide</a:t>
            </a:r>
            <a:endParaRPr lang="en-US" dirty="0">
              <a:solidFill>
                <a:schemeClr val="bg1"/>
              </a:solidFill>
              <a:latin typeface="Arial"/>
              <a:cs typeface="Arial"/>
            </a:endParaRPr>
          </a:p>
          <a:p>
            <a:pPr algn="ctr"/>
            <a:endParaRPr dirty="0">
              <a:solidFill>
                <a:schemeClr val="bg1"/>
              </a:solidFill>
            </a:endParaRPr>
          </a:p>
        </p:txBody>
      </p:sp>
    </p:spTree>
    <p:extLst>
      <p:ext uri="{BB962C8B-B14F-4D97-AF65-F5344CB8AC3E}">
        <p14:creationId xmlns:p14="http://schemas.microsoft.com/office/powerpoint/2010/main" val="3416032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851292"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Scope of FTS – Managerial, Technical or Consultancy services</a:t>
            </a:r>
            <a:r>
              <a:rPr lang="en-US" sz="2800" b="1" dirty="0">
                <a:solidFill>
                  <a:srgbClr val="FF0000"/>
                </a:solidFill>
                <a:latin typeface="Arial" panose="020B0604020202020204" pitchFamily="34" charset="0"/>
                <a:cs typeface="Arial" panose="020B0604020202020204" pitchFamily="34" charset="0"/>
              </a:rPr>
              <a:t>.</a:t>
            </a:r>
          </a:p>
        </p:txBody>
      </p:sp>
      <p:sp>
        <p:nvSpPr>
          <p:cNvPr id="6" name="Slide Number Placeholder 5"/>
          <p:cNvSpPr>
            <a:spLocks noGrp="1"/>
          </p:cNvSpPr>
          <p:nvPr>
            <p:ph type="sldNum" sz="quarter" idx="12"/>
          </p:nvPr>
        </p:nvSpPr>
        <p:spPr/>
        <p:txBody>
          <a:bodyPr/>
          <a:lstStyle/>
          <a:p>
            <a:fld id="{5E13114F-38E1-4D4F-9A67-0ED6D9512B44}" type="slidenum">
              <a:rPr lang="en-US" smtClean="0"/>
              <a:t>36</a:t>
            </a:fld>
            <a:endParaRPr lang="en-US"/>
          </a:p>
        </p:txBody>
      </p:sp>
      <p:sp>
        <p:nvSpPr>
          <p:cNvPr id="7" name="TextBox 6"/>
          <p:cNvSpPr txBox="1"/>
          <p:nvPr/>
        </p:nvSpPr>
        <p:spPr>
          <a:xfrm>
            <a:off x="838200" y="1097281"/>
            <a:ext cx="10851292" cy="4542269"/>
          </a:xfrm>
          <a:prstGeom prst="rect">
            <a:avLst/>
          </a:prstGeom>
          <a:noFill/>
        </p:spPr>
        <p:txBody>
          <a:bodyPr wrap="square" rtlCol="0">
            <a:spAutoFit/>
          </a:bodyPr>
          <a:lstStyle/>
          <a:p>
            <a:pPr marL="12700" marR="5080">
              <a:lnSpc>
                <a:spcPct val="100000"/>
              </a:lnSpc>
              <a:spcBef>
                <a:spcPts val="100"/>
              </a:spcBef>
            </a:pPr>
            <a:endParaRPr lang="en-US" i="1" spc="-10" dirty="0">
              <a:solidFill>
                <a:schemeClr val="accent5">
                  <a:lumMod val="50000"/>
                </a:schemeClr>
              </a:solidFill>
              <a:latin typeface="Arial" panose="020B0604020202020204" pitchFamily="34" charset="0"/>
              <a:cs typeface="Arial" panose="020B0604020202020204" pitchFamily="34" charset="0"/>
            </a:endParaRPr>
          </a:p>
          <a:p>
            <a:pPr marL="12700" marR="5080">
              <a:lnSpc>
                <a:spcPct val="100000"/>
              </a:lnSpc>
              <a:spcBef>
                <a:spcPts val="100"/>
              </a:spcBef>
            </a:pPr>
            <a:r>
              <a:rPr lang="en-US" b="1" spc="-10" dirty="0">
                <a:solidFill>
                  <a:schemeClr val="accent5">
                    <a:lumMod val="50000"/>
                  </a:schemeClr>
                </a:solidFill>
                <a:latin typeface="Arial" panose="020B0604020202020204" pitchFamily="34" charset="0"/>
                <a:cs typeface="Arial" panose="020B0604020202020204" pitchFamily="34" charset="0"/>
              </a:rPr>
              <a:t>What is Managerial, Technical and Consultancy?</a:t>
            </a:r>
          </a:p>
          <a:p>
            <a:pPr marL="12700" marR="5080">
              <a:lnSpc>
                <a:spcPct val="100000"/>
              </a:lnSpc>
              <a:spcBef>
                <a:spcPts val="100"/>
              </a:spcBef>
            </a:pPr>
            <a:endParaRPr lang="en-US" i="1" spc="-10" dirty="0">
              <a:solidFill>
                <a:schemeClr val="accent5">
                  <a:lumMod val="50000"/>
                </a:schemeClr>
              </a:solidFill>
              <a:latin typeface="Arial" panose="020B0604020202020204" pitchFamily="34" charset="0"/>
              <a:cs typeface="Arial" panose="020B0604020202020204" pitchFamily="34" charset="0"/>
            </a:endParaRPr>
          </a:p>
          <a:p>
            <a:pPr marL="12700" marR="5080">
              <a:lnSpc>
                <a:spcPct val="100000"/>
              </a:lnSpc>
              <a:spcBef>
                <a:spcPts val="100"/>
              </a:spcBef>
            </a:pPr>
            <a:r>
              <a:rPr lang="en-US" b="1" i="1" spc="-10" dirty="0">
                <a:solidFill>
                  <a:schemeClr val="accent5">
                    <a:lumMod val="50000"/>
                  </a:schemeClr>
                </a:solidFill>
                <a:latin typeface="Arial" panose="020B0604020202020204" pitchFamily="34" charset="0"/>
                <a:cs typeface="Arial" panose="020B0604020202020204" pitchFamily="34" charset="0"/>
              </a:rPr>
              <a:t>“</a:t>
            </a:r>
            <a:r>
              <a:rPr lang="en-US" b="1" i="1" spc="-5" dirty="0">
                <a:solidFill>
                  <a:schemeClr val="accent5">
                    <a:lumMod val="50000"/>
                  </a:schemeClr>
                </a:solidFill>
                <a:latin typeface="Arial" panose="020B0604020202020204" pitchFamily="34" charset="0"/>
                <a:cs typeface="Arial" panose="020B0604020202020204" pitchFamily="34" charset="0"/>
              </a:rPr>
              <a:t>The </a:t>
            </a:r>
            <a:r>
              <a:rPr lang="en-US" b="1" i="1" spc="-10" dirty="0">
                <a:solidFill>
                  <a:schemeClr val="accent5">
                    <a:lumMod val="50000"/>
                  </a:schemeClr>
                </a:solidFill>
                <a:latin typeface="Arial" panose="020B0604020202020204" pitchFamily="34" charset="0"/>
                <a:cs typeface="Arial" panose="020B0604020202020204" pitchFamily="34" charset="0"/>
              </a:rPr>
              <a:t>general </a:t>
            </a:r>
            <a:r>
              <a:rPr lang="en-US" b="1" i="1" spc="-5" dirty="0">
                <a:solidFill>
                  <a:schemeClr val="accent5">
                    <a:lumMod val="50000"/>
                  </a:schemeClr>
                </a:solidFill>
                <a:latin typeface="Arial" panose="020B0604020202020204" pitchFamily="34" charset="0"/>
                <a:cs typeface="Arial" panose="020B0604020202020204" pitchFamily="34" charset="0"/>
              </a:rPr>
              <a:t>and </a:t>
            </a:r>
            <a:r>
              <a:rPr lang="en-US" b="1" i="1" spc="-10" dirty="0">
                <a:solidFill>
                  <a:schemeClr val="accent5">
                    <a:lumMod val="50000"/>
                  </a:schemeClr>
                </a:solidFill>
                <a:latin typeface="Arial" panose="020B0604020202020204" pitchFamily="34" charset="0"/>
                <a:cs typeface="Arial" panose="020B0604020202020204" pitchFamily="34" charset="0"/>
              </a:rPr>
              <a:t>common usage </a:t>
            </a:r>
            <a:r>
              <a:rPr lang="en-US" b="1" i="1" spc="-5" dirty="0">
                <a:solidFill>
                  <a:schemeClr val="accent5">
                    <a:lumMod val="50000"/>
                  </a:schemeClr>
                </a:solidFill>
                <a:latin typeface="Arial" panose="020B0604020202020204" pitchFamily="34" charset="0"/>
                <a:cs typeface="Arial" panose="020B0604020202020204" pitchFamily="34" charset="0"/>
              </a:rPr>
              <a:t>of the said words has to </a:t>
            </a:r>
            <a:r>
              <a:rPr lang="en-US" b="1" i="1" dirty="0">
                <a:solidFill>
                  <a:schemeClr val="accent5">
                    <a:lumMod val="50000"/>
                  </a:schemeClr>
                </a:solidFill>
                <a:latin typeface="Arial" panose="020B0604020202020204" pitchFamily="34" charset="0"/>
                <a:cs typeface="Arial" panose="020B0604020202020204" pitchFamily="34" charset="0"/>
              </a:rPr>
              <a:t>be </a:t>
            </a:r>
            <a:r>
              <a:rPr lang="en-US" b="1" i="1" spc="-10" dirty="0">
                <a:solidFill>
                  <a:schemeClr val="accent5">
                    <a:lumMod val="50000"/>
                  </a:schemeClr>
                </a:solidFill>
                <a:latin typeface="Arial" panose="020B0604020202020204" pitchFamily="34" charset="0"/>
                <a:cs typeface="Arial" panose="020B0604020202020204" pitchFamily="34" charset="0"/>
              </a:rPr>
              <a:t>understood </a:t>
            </a:r>
            <a:r>
              <a:rPr lang="en-US" b="1" i="1" spc="-5" dirty="0">
                <a:solidFill>
                  <a:schemeClr val="accent5">
                    <a:lumMod val="50000"/>
                  </a:schemeClr>
                </a:solidFill>
                <a:latin typeface="Arial" panose="020B0604020202020204" pitchFamily="34" charset="0"/>
                <a:cs typeface="Arial" panose="020B0604020202020204" pitchFamily="34" charset="0"/>
              </a:rPr>
              <a:t>at </a:t>
            </a:r>
            <a:r>
              <a:rPr lang="en-US" b="1" i="1" spc="-10" dirty="0">
                <a:solidFill>
                  <a:schemeClr val="accent5">
                    <a:lumMod val="50000"/>
                  </a:schemeClr>
                </a:solidFill>
                <a:latin typeface="Arial" panose="020B0604020202020204" pitchFamily="34" charset="0"/>
                <a:cs typeface="Arial" panose="020B0604020202020204" pitchFamily="34" charset="0"/>
              </a:rPr>
              <a:t>common parlance”</a:t>
            </a:r>
            <a:r>
              <a:rPr lang="en-US" i="1" spc="-10" dirty="0">
                <a:solidFill>
                  <a:schemeClr val="accent5">
                    <a:lumMod val="50000"/>
                  </a:schemeClr>
                </a:solidFill>
                <a:latin typeface="Arial" panose="020B0604020202020204" pitchFamily="34" charset="0"/>
                <a:cs typeface="Arial" panose="020B0604020202020204" pitchFamily="34" charset="0"/>
              </a:rPr>
              <a:t> </a:t>
            </a:r>
            <a:r>
              <a:rPr lang="en-US" dirty="0">
                <a:solidFill>
                  <a:schemeClr val="accent5">
                    <a:lumMod val="50000"/>
                  </a:schemeClr>
                </a:solidFill>
                <a:latin typeface="Arial" panose="020B0604020202020204" pitchFamily="34" charset="0"/>
                <a:cs typeface="Arial" panose="020B0604020202020204" pitchFamily="34" charset="0"/>
              </a:rPr>
              <a:t>–  </a:t>
            </a:r>
            <a:r>
              <a:rPr lang="en-US" spc="-5" dirty="0">
                <a:solidFill>
                  <a:schemeClr val="accent5">
                    <a:lumMod val="50000"/>
                  </a:schemeClr>
                </a:solidFill>
                <a:latin typeface="Arial" panose="020B0604020202020204" pitchFamily="34" charset="0"/>
                <a:cs typeface="Arial" panose="020B0604020202020204" pitchFamily="34" charset="0"/>
              </a:rPr>
              <a:t>GVK Industries Ltd (371 ITR 453)</a:t>
            </a:r>
            <a:r>
              <a:rPr lang="en-US" spc="-50" dirty="0">
                <a:solidFill>
                  <a:schemeClr val="accent5">
                    <a:lumMod val="50000"/>
                  </a:schemeClr>
                </a:solidFill>
                <a:latin typeface="Arial" panose="020B0604020202020204" pitchFamily="34" charset="0"/>
                <a:cs typeface="Arial" panose="020B0604020202020204" pitchFamily="34" charset="0"/>
              </a:rPr>
              <a:t> </a:t>
            </a:r>
            <a:r>
              <a:rPr lang="en-US" dirty="0">
                <a:solidFill>
                  <a:schemeClr val="accent5">
                    <a:lumMod val="50000"/>
                  </a:schemeClr>
                </a:solidFill>
                <a:latin typeface="Arial" panose="020B0604020202020204" pitchFamily="34" charset="0"/>
                <a:cs typeface="Arial" panose="020B0604020202020204" pitchFamily="34" charset="0"/>
              </a:rPr>
              <a:t>(SC</a:t>
            </a:r>
            <a:r>
              <a:rPr lang="en-US" i="1" dirty="0">
                <a:solidFill>
                  <a:schemeClr val="accent5">
                    <a:lumMod val="50000"/>
                  </a:schemeClr>
                </a:solidFill>
                <a:latin typeface="Arial" panose="020B0604020202020204" pitchFamily="34" charset="0"/>
                <a:cs typeface="Arial" panose="020B0604020202020204" pitchFamily="34" charset="0"/>
              </a:rPr>
              <a:t>)</a:t>
            </a:r>
          </a:p>
          <a:p>
            <a:pPr marL="12700" marR="5080">
              <a:lnSpc>
                <a:spcPct val="100000"/>
              </a:lnSpc>
              <a:spcBef>
                <a:spcPts val="100"/>
              </a:spcBef>
            </a:pPr>
            <a:endParaRPr lang="en-US" i="1" dirty="0">
              <a:solidFill>
                <a:schemeClr val="accent5">
                  <a:lumMod val="50000"/>
                </a:schemeClr>
              </a:solidFill>
              <a:latin typeface="Arial" panose="020B0604020202020204" pitchFamily="34" charset="0"/>
              <a:cs typeface="Arial" panose="020B0604020202020204" pitchFamily="34" charset="0"/>
            </a:endParaRPr>
          </a:p>
          <a:p>
            <a:pPr marL="12700" marR="5080">
              <a:lnSpc>
                <a:spcPct val="100000"/>
              </a:lnSpc>
              <a:spcBef>
                <a:spcPts val="100"/>
              </a:spcBef>
            </a:pPr>
            <a:endParaRPr lang="en-US" b="1" dirty="0">
              <a:solidFill>
                <a:schemeClr val="accent5">
                  <a:lumMod val="50000"/>
                </a:schemeClr>
              </a:solidFill>
              <a:latin typeface="Arial" panose="020B0604020202020204" pitchFamily="34" charset="0"/>
              <a:cs typeface="Arial" panose="020B0604020202020204" pitchFamily="34" charset="0"/>
            </a:endParaRPr>
          </a:p>
          <a:p>
            <a:pPr marL="12700" marR="173355">
              <a:lnSpc>
                <a:spcPct val="100000"/>
              </a:lnSpc>
              <a:spcBef>
                <a:spcPts val="890"/>
              </a:spcBef>
            </a:pPr>
            <a:r>
              <a:rPr lang="en-US" b="1" i="1" spc="-10" dirty="0">
                <a:solidFill>
                  <a:schemeClr val="accent5">
                    <a:lumMod val="50000"/>
                  </a:schemeClr>
                </a:solidFill>
                <a:latin typeface="Arial" panose="020B0604020202020204" pitchFamily="34" charset="0"/>
                <a:cs typeface="Arial" panose="020B0604020202020204" pitchFamily="34" charset="0"/>
              </a:rPr>
              <a:t>“Managerial </a:t>
            </a:r>
            <a:r>
              <a:rPr lang="en-US" b="1" i="1" spc="-5" dirty="0">
                <a:solidFill>
                  <a:schemeClr val="accent5">
                    <a:lumMod val="50000"/>
                  </a:schemeClr>
                </a:solidFill>
                <a:latin typeface="Arial" panose="020B0604020202020204" pitchFamily="34" charset="0"/>
                <a:cs typeface="Arial" panose="020B0604020202020204" pitchFamily="34" charset="0"/>
              </a:rPr>
              <a:t>and </a:t>
            </a:r>
            <a:r>
              <a:rPr lang="en-US" b="1" i="1" spc="-10" dirty="0">
                <a:solidFill>
                  <a:schemeClr val="accent5">
                    <a:lumMod val="50000"/>
                  </a:schemeClr>
                </a:solidFill>
                <a:latin typeface="Arial" panose="020B0604020202020204" pitchFamily="34" charset="0"/>
                <a:cs typeface="Arial" panose="020B0604020202020204" pitchFamily="34" charset="0"/>
              </a:rPr>
              <a:t>consultancy </a:t>
            </a:r>
            <a:r>
              <a:rPr lang="en-US" b="1" i="1" spc="-5" dirty="0">
                <a:solidFill>
                  <a:schemeClr val="accent5">
                    <a:lumMod val="50000"/>
                  </a:schemeClr>
                </a:solidFill>
                <a:latin typeface="Arial" panose="020B0604020202020204" pitchFamily="34" charset="0"/>
                <a:cs typeface="Arial" panose="020B0604020202020204" pitchFamily="34" charset="0"/>
              </a:rPr>
              <a:t>services” and, therefore, necessarily </a:t>
            </a:r>
            <a:r>
              <a:rPr lang="en-US" b="1" i="1" spc="-10" dirty="0">
                <a:solidFill>
                  <a:schemeClr val="accent5">
                    <a:lumMod val="50000"/>
                  </a:schemeClr>
                </a:solidFill>
                <a:latin typeface="Arial" panose="020B0604020202020204" pitchFamily="34" charset="0"/>
                <a:cs typeface="Arial" panose="020B0604020202020204" pitchFamily="34" charset="0"/>
              </a:rPr>
              <a:t>“technical </a:t>
            </a:r>
            <a:r>
              <a:rPr lang="en-US" b="1" i="1" spc="-5" dirty="0">
                <a:solidFill>
                  <a:schemeClr val="accent5">
                    <a:lumMod val="50000"/>
                  </a:schemeClr>
                </a:solidFill>
                <a:latin typeface="Arial" panose="020B0604020202020204" pitchFamily="34" charset="0"/>
                <a:cs typeface="Arial" panose="020B0604020202020204" pitchFamily="34" charset="0"/>
              </a:rPr>
              <a:t>services”, would obviously  involve services rendered </a:t>
            </a:r>
            <a:r>
              <a:rPr lang="en-US" b="1" i="1" dirty="0">
                <a:solidFill>
                  <a:schemeClr val="accent5">
                    <a:lumMod val="50000"/>
                  </a:schemeClr>
                </a:solidFill>
                <a:latin typeface="Arial" panose="020B0604020202020204" pitchFamily="34" charset="0"/>
                <a:cs typeface="Arial" panose="020B0604020202020204" pitchFamily="34" charset="0"/>
              </a:rPr>
              <a:t>by </a:t>
            </a:r>
            <a:r>
              <a:rPr lang="en-US" b="1" i="1" spc="-5" dirty="0">
                <a:solidFill>
                  <a:schemeClr val="accent5">
                    <a:lumMod val="50000"/>
                  </a:schemeClr>
                </a:solidFill>
                <a:latin typeface="Arial" panose="020B0604020202020204" pitchFamily="34" charset="0"/>
                <a:cs typeface="Arial" panose="020B0604020202020204" pitchFamily="34" charset="0"/>
              </a:rPr>
              <a:t>human efforts.</a:t>
            </a:r>
          </a:p>
          <a:p>
            <a:pPr marL="12700" marR="173355">
              <a:lnSpc>
                <a:spcPct val="100000"/>
              </a:lnSpc>
              <a:spcBef>
                <a:spcPts val="890"/>
              </a:spcBef>
            </a:pPr>
            <a:r>
              <a:rPr lang="en-US" i="1" spc="-5" dirty="0">
                <a:solidFill>
                  <a:schemeClr val="accent5">
                    <a:lumMod val="50000"/>
                  </a:schemeClr>
                </a:solidFill>
                <a:latin typeface="Arial" panose="020B0604020202020204" pitchFamily="34" charset="0"/>
                <a:cs typeface="Arial" panose="020B0604020202020204" pitchFamily="34" charset="0"/>
              </a:rPr>
              <a:t> This has been the </a:t>
            </a:r>
            <a:r>
              <a:rPr lang="en-US" i="1" spc="-10" dirty="0">
                <a:solidFill>
                  <a:schemeClr val="accent5">
                    <a:lumMod val="50000"/>
                  </a:schemeClr>
                </a:solidFill>
                <a:latin typeface="Arial" panose="020B0604020202020204" pitchFamily="34" charset="0"/>
                <a:cs typeface="Arial" panose="020B0604020202020204" pitchFamily="34" charset="0"/>
              </a:rPr>
              <a:t>consistent </a:t>
            </a:r>
            <a:r>
              <a:rPr lang="en-US" i="1" dirty="0">
                <a:solidFill>
                  <a:schemeClr val="accent5">
                    <a:lumMod val="50000"/>
                  </a:schemeClr>
                </a:solidFill>
                <a:latin typeface="Arial" panose="020B0604020202020204" pitchFamily="34" charset="0"/>
                <a:cs typeface="Arial" panose="020B0604020202020204" pitchFamily="34" charset="0"/>
              </a:rPr>
              <a:t>view </a:t>
            </a:r>
            <a:r>
              <a:rPr lang="en-US" i="1" spc="-5" dirty="0">
                <a:solidFill>
                  <a:schemeClr val="accent5">
                    <a:lumMod val="50000"/>
                  </a:schemeClr>
                </a:solidFill>
                <a:latin typeface="Arial" panose="020B0604020202020204" pitchFamily="34" charset="0"/>
                <a:cs typeface="Arial" panose="020B0604020202020204" pitchFamily="34" charset="0"/>
              </a:rPr>
              <a:t>taken </a:t>
            </a:r>
            <a:r>
              <a:rPr lang="en-US" i="1" dirty="0">
                <a:solidFill>
                  <a:schemeClr val="accent5">
                    <a:lumMod val="50000"/>
                  </a:schemeClr>
                </a:solidFill>
                <a:latin typeface="Arial" panose="020B0604020202020204" pitchFamily="34" charset="0"/>
                <a:cs typeface="Arial" panose="020B0604020202020204" pitchFamily="34" charset="0"/>
              </a:rPr>
              <a:t>by </a:t>
            </a:r>
            <a:r>
              <a:rPr lang="en-US" i="1" spc="-5" dirty="0">
                <a:solidFill>
                  <a:schemeClr val="accent5">
                    <a:lumMod val="50000"/>
                  </a:schemeClr>
                </a:solidFill>
                <a:latin typeface="Arial" panose="020B0604020202020204" pitchFamily="34" charset="0"/>
                <a:cs typeface="Arial" panose="020B0604020202020204" pitchFamily="34" charset="0"/>
              </a:rPr>
              <a:t>the courts including  this Court </a:t>
            </a:r>
            <a:r>
              <a:rPr lang="en-US" i="1" dirty="0">
                <a:solidFill>
                  <a:schemeClr val="accent5">
                    <a:lumMod val="50000"/>
                  </a:schemeClr>
                </a:solidFill>
                <a:latin typeface="Arial" panose="020B0604020202020204" pitchFamily="34" charset="0"/>
                <a:cs typeface="Arial" panose="020B0604020202020204" pitchFamily="34" charset="0"/>
              </a:rPr>
              <a:t>in </a:t>
            </a:r>
            <a:r>
              <a:rPr lang="en-US" i="1" spc="-5" dirty="0">
                <a:solidFill>
                  <a:schemeClr val="accent5">
                    <a:lumMod val="50000"/>
                  </a:schemeClr>
                </a:solidFill>
                <a:latin typeface="Arial" panose="020B0604020202020204" pitchFamily="34" charset="0"/>
                <a:cs typeface="Arial" panose="020B0604020202020204" pitchFamily="34" charset="0"/>
              </a:rPr>
              <a:t>Bharti Cellular </a:t>
            </a:r>
            <a:r>
              <a:rPr lang="en-US" i="1" spc="-10" dirty="0">
                <a:solidFill>
                  <a:schemeClr val="accent5">
                    <a:lumMod val="50000"/>
                  </a:schemeClr>
                </a:solidFill>
                <a:latin typeface="Arial" panose="020B0604020202020204" pitchFamily="34" charset="0"/>
                <a:cs typeface="Arial" panose="020B0604020202020204" pitchFamily="34" charset="0"/>
              </a:rPr>
              <a:t>Ltd. </a:t>
            </a:r>
            <a:r>
              <a:rPr lang="en-US" i="1" spc="-5" dirty="0">
                <a:solidFill>
                  <a:schemeClr val="accent5">
                    <a:lumMod val="50000"/>
                  </a:schemeClr>
                </a:solidFill>
                <a:latin typeface="Arial" panose="020B0604020202020204" pitchFamily="34" charset="0"/>
                <a:cs typeface="Arial" panose="020B0604020202020204" pitchFamily="34" charset="0"/>
              </a:rPr>
              <a:t>(supra). </a:t>
            </a:r>
            <a:r>
              <a:rPr lang="en-US" i="1" spc="-10" dirty="0">
                <a:solidFill>
                  <a:schemeClr val="accent5">
                    <a:lumMod val="50000"/>
                  </a:schemeClr>
                </a:solidFill>
                <a:latin typeface="Arial" panose="020B0604020202020204" pitchFamily="34" charset="0"/>
                <a:cs typeface="Arial" panose="020B0604020202020204" pitchFamily="34" charset="0"/>
              </a:rPr>
              <a:t>However, </a:t>
            </a:r>
            <a:r>
              <a:rPr lang="en-US" i="1" u="sng" dirty="0">
                <a:solidFill>
                  <a:schemeClr val="accent5">
                    <a:lumMod val="50000"/>
                  </a:schemeClr>
                </a:solidFill>
                <a:latin typeface="Arial" panose="020B0604020202020204" pitchFamily="34" charset="0"/>
                <a:cs typeface="Arial" panose="020B0604020202020204" pitchFamily="34" charset="0"/>
              </a:rPr>
              <a:t>it </a:t>
            </a:r>
            <a:r>
              <a:rPr lang="en-US" i="1" u="sng" spc="-10" dirty="0">
                <a:solidFill>
                  <a:schemeClr val="accent5">
                    <a:lumMod val="50000"/>
                  </a:schemeClr>
                </a:solidFill>
                <a:latin typeface="Arial" panose="020B0604020202020204" pitchFamily="34" charset="0"/>
                <a:cs typeface="Arial" panose="020B0604020202020204" pitchFamily="34" charset="0"/>
              </a:rPr>
              <a:t>cannot </a:t>
            </a:r>
            <a:r>
              <a:rPr lang="en-US" i="1" u="sng" dirty="0">
                <a:solidFill>
                  <a:schemeClr val="accent5">
                    <a:lumMod val="50000"/>
                  </a:schemeClr>
                </a:solidFill>
                <a:latin typeface="Arial" panose="020B0604020202020204" pitchFamily="34" charset="0"/>
                <a:cs typeface="Arial" panose="020B0604020202020204" pitchFamily="34" charset="0"/>
              </a:rPr>
              <a:t>be </a:t>
            </a:r>
            <a:r>
              <a:rPr lang="en-US" i="1" u="sng" spc="-10" dirty="0">
                <a:solidFill>
                  <a:schemeClr val="accent5">
                    <a:lumMod val="50000"/>
                  </a:schemeClr>
                </a:solidFill>
                <a:latin typeface="Arial" panose="020B0604020202020204" pitchFamily="34" charset="0"/>
                <a:cs typeface="Arial" panose="020B0604020202020204" pitchFamily="34" charset="0"/>
              </a:rPr>
              <a:t>lost </a:t>
            </a:r>
            <a:r>
              <a:rPr lang="en-US" i="1" u="sng" spc="-5" dirty="0">
                <a:solidFill>
                  <a:schemeClr val="accent5">
                    <a:lumMod val="50000"/>
                  </a:schemeClr>
                </a:solidFill>
                <a:latin typeface="Arial" panose="020B0604020202020204" pitchFamily="34" charset="0"/>
                <a:cs typeface="Arial" panose="020B0604020202020204" pitchFamily="34" charset="0"/>
              </a:rPr>
              <a:t>sight of </a:t>
            </a:r>
            <a:r>
              <a:rPr lang="en-US" i="1" u="sng" spc="-10" dirty="0">
                <a:solidFill>
                  <a:schemeClr val="accent5">
                    <a:lumMod val="50000"/>
                  </a:schemeClr>
                </a:solidFill>
                <a:latin typeface="Arial" panose="020B0604020202020204" pitchFamily="34" charset="0"/>
                <a:cs typeface="Arial" panose="020B0604020202020204" pitchFamily="34" charset="0"/>
              </a:rPr>
              <a:t>that </a:t>
            </a:r>
            <a:r>
              <a:rPr lang="en-US" i="1" u="sng" spc="-5" dirty="0">
                <a:solidFill>
                  <a:schemeClr val="accent5">
                    <a:lumMod val="50000"/>
                  </a:schemeClr>
                </a:solidFill>
                <a:latin typeface="Arial" panose="020B0604020202020204" pitchFamily="34" charset="0"/>
                <a:cs typeface="Arial" panose="020B0604020202020204" pitchFamily="34" charset="0"/>
              </a:rPr>
              <a:t>modern day scientific </a:t>
            </a:r>
            <a:r>
              <a:rPr lang="en-US" i="1" u="sng" spc="-10" dirty="0">
                <a:solidFill>
                  <a:schemeClr val="accent5">
                    <a:lumMod val="50000"/>
                  </a:schemeClr>
                </a:solidFill>
                <a:latin typeface="Arial" panose="020B0604020202020204" pitchFamily="34" charset="0"/>
                <a:cs typeface="Arial" panose="020B0604020202020204" pitchFamily="34" charset="0"/>
              </a:rPr>
              <a:t>and  technological </a:t>
            </a:r>
            <a:r>
              <a:rPr lang="en-US" i="1" u="sng" spc="-5" dirty="0">
                <a:solidFill>
                  <a:schemeClr val="accent5">
                    <a:lumMod val="50000"/>
                  </a:schemeClr>
                </a:solidFill>
                <a:latin typeface="Arial" panose="020B0604020202020204" pitchFamily="34" charset="0"/>
                <a:cs typeface="Arial" panose="020B0604020202020204" pitchFamily="34" charset="0"/>
              </a:rPr>
              <a:t>developments </a:t>
            </a:r>
            <a:r>
              <a:rPr lang="en-US" i="1" u="sng" spc="-10" dirty="0">
                <a:solidFill>
                  <a:schemeClr val="accent5">
                    <a:lumMod val="50000"/>
                  </a:schemeClr>
                </a:solidFill>
                <a:latin typeface="Arial" panose="020B0604020202020204" pitchFamily="34" charset="0"/>
                <a:cs typeface="Arial" panose="020B0604020202020204" pitchFamily="34" charset="0"/>
              </a:rPr>
              <a:t>may </a:t>
            </a:r>
            <a:r>
              <a:rPr lang="en-US" i="1" u="sng" spc="-5" dirty="0">
                <a:solidFill>
                  <a:schemeClr val="accent5">
                    <a:lumMod val="50000"/>
                  </a:schemeClr>
                </a:solidFill>
                <a:latin typeface="Arial" panose="020B0604020202020204" pitchFamily="34" charset="0"/>
                <a:cs typeface="Arial" panose="020B0604020202020204" pitchFamily="34" charset="0"/>
              </a:rPr>
              <a:t>tend to blur the specific human element </a:t>
            </a:r>
            <a:r>
              <a:rPr lang="en-US" i="1" u="sng" dirty="0">
                <a:solidFill>
                  <a:schemeClr val="accent5">
                    <a:lumMod val="50000"/>
                  </a:schemeClr>
                </a:solidFill>
                <a:latin typeface="Arial" panose="020B0604020202020204" pitchFamily="34" charset="0"/>
                <a:cs typeface="Arial" panose="020B0604020202020204" pitchFamily="34" charset="0"/>
              </a:rPr>
              <a:t>in </a:t>
            </a:r>
            <a:r>
              <a:rPr lang="en-US" i="1" u="sng" spc="-5" dirty="0">
                <a:solidFill>
                  <a:schemeClr val="accent5">
                    <a:lumMod val="50000"/>
                  </a:schemeClr>
                </a:solidFill>
                <a:latin typeface="Arial" panose="020B0604020202020204" pitchFamily="34" charset="0"/>
                <a:cs typeface="Arial" panose="020B0604020202020204" pitchFamily="34" charset="0"/>
              </a:rPr>
              <a:t>an </a:t>
            </a:r>
            <a:r>
              <a:rPr lang="en-US" i="1" u="sng" spc="-10" dirty="0">
                <a:solidFill>
                  <a:schemeClr val="accent5">
                    <a:lumMod val="50000"/>
                  </a:schemeClr>
                </a:solidFill>
                <a:latin typeface="Arial" panose="020B0604020202020204" pitchFamily="34" charset="0"/>
                <a:cs typeface="Arial" panose="020B0604020202020204" pitchFamily="34" charset="0"/>
              </a:rPr>
              <a:t>otherwise </a:t>
            </a:r>
            <a:r>
              <a:rPr lang="en-US" i="1" u="sng" spc="-5" dirty="0">
                <a:solidFill>
                  <a:schemeClr val="accent5">
                    <a:lumMod val="50000"/>
                  </a:schemeClr>
                </a:solidFill>
                <a:latin typeface="Arial" panose="020B0604020202020204" pitchFamily="34" charset="0"/>
                <a:cs typeface="Arial" panose="020B0604020202020204" pitchFamily="34" charset="0"/>
              </a:rPr>
              <a:t>fully </a:t>
            </a:r>
            <a:r>
              <a:rPr lang="en-US" i="1" u="sng" spc="-10" dirty="0">
                <a:solidFill>
                  <a:schemeClr val="accent5">
                    <a:lumMod val="50000"/>
                  </a:schemeClr>
                </a:solidFill>
                <a:latin typeface="Arial" panose="020B0604020202020204" pitchFamily="34" charset="0"/>
                <a:cs typeface="Arial" panose="020B0604020202020204" pitchFamily="34" charset="0"/>
              </a:rPr>
              <a:t>automated  process </a:t>
            </a:r>
            <a:r>
              <a:rPr lang="en-US" i="1" u="sng" dirty="0">
                <a:solidFill>
                  <a:schemeClr val="accent5">
                    <a:lumMod val="50000"/>
                  </a:schemeClr>
                </a:solidFill>
                <a:latin typeface="Arial" panose="020B0604020202020204" pitchFamily="34" charset="0"/>
                <a:cs typeface="Arial" panose="020B0604020202020204" pitchFamily="34" charset="0"/>
              </a:rPr>
              <a:t>by </a:t>
            </a:r>
            <a:r>
              <a:rPr lang="en-US" i="1" u="sng" spc="-5" dirty="0">
                <a:solidFill>
                  <a:schemeClr val="accent5">
                    <a:lumMod val="50000"/>
                  </a:schemeClr>
                </a:solidFill>
                <a:latin typeface="Arial" panose="020B0604020202020204" pitchFamily="34" charset="0"/>
                <a:cs typeface="Arial" panose="020B0604020202020204" pitchFamily="34" charset="0"/>
              </a:rPr>
              <a:t>which such services may </a:t>
            </a:r>
            <a:r>
              <a:rPr lang="en-US" i="1" u="sng" dirty="0">
                <a:solidFill>
                  <a:schemeClr val="accent5">
                    <a:lumMod val="50000"/>
                  </a:schemeClr>
                </a:solidFill>
                <a:latin typeface="Arial" panose="020B0604020202020204" pitchFamily="34" charset="0"/>
                <a:cs typeface="Arial" panose="020B0604020202020204" pitchFamily="34" charset="0"/>
              </a:rPr>
              <a:t>be </a:t>
            </a:r>
            <a:r>
              <a:rPr lang="en-US" i="1" u="sng" spc="-5" dirty="0">
                <a:solidFill>
                  <a:schemeClr val="accent5">
                    <a:lumMod val="50000"/>
                  </a:schemeClr>
                </a:solidFill>
                <a:latin typeface="Arial" panose="020B0604020202020204" pitchFamily="34" charset="0"/>
                <a:cs typeface="Arial" panose="020B0604020202020204" pitchFamily="34" charset="0"/>
              </a:rPr>
              <a:t>provided. </a:t>
            </a:r>
            <a:r>
              <a:rPr lang="en-US" i="1" spc="-10" dirty="0">
                <a:solidFill>
                  <a:schemeClr val="accent5">
                    <a:lumMod val="50000"/>
                  </a:schemeClr>
                </a:solidFill>
                <a:latin typeface="Arial" panose="020B0604020202020204" pitchFamily="34" charset="0"/>
                <a:cs typeface="Arial" panose="020B0604020202020204" pitchFamily="34" charset="0"/>
              </a:rPr>
              <a:t>The </a:t>
            </a:r>
            <a:r>
              <a:rPr lang="en-US" i="1" spc="-5" dirty="0">
                <a:solidFill>
                  <a:schemeClr val="accent5">
                    <a:lumMod val="50000"/>
                  </a:schemeClr>
                </a:solidFill>
                <a:latin typeface="Arial" panose="020B0604020202020204" pitchFamily="34" charset="0"/>
                <a:cs typeface="Arial" panose="020B0604020202020204" pitchFamily="34" charset="0"/>
              </a:rPr>
              <a:t>search for </a:t>
            </a:r>
            <a:r>
              <a:rPr lang="en-US" i="1" dirty="0">
                <a:solidFill>
                  <a:schemeClr val="accent5">
                    <a:lumMod val="50000"/>
                  </a:schemeClr>
                </a:solidFill>
                <a:latin typeface="Arial" panose="020B0604020202020204" pitchFamily="34" charset="0"/>
                <a:cs typeface="Arial" panose="020B0604020202020204" pitchFamily="34" charset="0"/>
              </a:rPr>
              <a:t>a </a:t>
            </a:r>
            <a:r>
              <a:rPr lang="en-US" i="1" spc="-5" dirty="0">
                <a:solidFill>
                  <a:schemeClr val="accent5">
                    <a:lumMod val="50000"/>
                  </a:schemeClr>
                </a:solidFill>
                <a:latin typeface="Arial" panose="020B0604020202020204" pitchFamily="34" charset="0"/>
                <a:cs typeface="Arial" panose="020B0604020202020204" pitchFamily="34" charset="0"/>
              </a:rPr>
              <a:t>more effective basis, </a:t>
            </a:r>
            <a:r>
              <a:rPr lang="en-US" i="1" spc="-10" dirty="0">
                <a:solidFill>
                  <a:schemeClr val="accent5">
                    <a:lumMod val="50000"/>
                  </a:schemeClr>
                </a:solidFill>
                <a:latin typeface="Arial" panose="020B0604020202020204" pitchFamily="34" charset="0"/>
                <a:cs typeface="Arial" panose="020B0604020202020204" pitchFamily="34" charset="0"/>
              </a:rPr>
              <a:t>therefore, </a:t>
            </a:r>
            <a:r>
              <a:rPr lang="en-US" i="1" spc="-5" dirty="0">
                <a:solidFill>
                  <a:schemeClr val="accent5">
                    <a:lumMod val="50000"/>
                  </a:schemeClr>
                </a:solidFill>
                <a:latin typeface="Arial" panose="020B0604020202020204" pitchFamily="34" charset="0"/>
                <a:cs typeface="Arial" panose="020B0604020202020204" pitchFamily="34" charset="0"/>
              </a:rPr>
              <a:t>must be  made.”</a:t>
            </a:r>
            <a:r>
              <a:rPr lang="en-US" spc="-5" dirty="0">
                <a:solidFill>
                  <a:schemeClr val="accent5">
                    <a:lumMod val="50000"/>
                  </a:schemeClr>
                </a:solidFill>
                <a:latin typeface="Arial" panose="020B0604020202020204" pitchFamily="34" charset="0"/>
                <a:cs typeface="Arial" panose="020B0604020202020204" pitchFamily="34" charset="0"/>
              </a:rPr>
              <a:t>- Kotak Securities (383 ITR </a:t>
            </a:r>
            <a:r>
              <a:rPr lang="en-US" dirty="0">
                <a:solidFill>
                  <a:schemeClr val="accent5">
                    <a:lumMod val="50000"/>
                  </a:schemeClr>
                </a:solidFill>
                <a:latin typeface="Arial" panose="020B0604020202020204" pitchFamily="34" charset="0"/>
                <a:cs typeface="Arial" panose="020B0604020202020204" pitchFamily="34" charset="0"/>
              </a:rPr>
              <a:t>1)</a:t>
            </a:r>
            <a:r>
              <a:rPr lang="en-US" spc="-35" dirty="0">
                <a:solidFill>
                  <a:schemeClr val="accent5">
                    <a:lumMod val="50000"/>
                  </a:schemeClr>
                </a:solidFill>
                <a:latin typeface="Arial" panose="020B0604020202020204" pitchFamily="34" charset="0"/>
                <a:cs typeface="Arial" panose="020B0604020202020204" pitchFamily="34" charset="0"/>
              </a:rPr>
              <a:t> </a:t>
            </a:r>
            <a:r>
              <a:rPr lang="en-US" spc="-5" dirty="0">
                <a:solidFill>
                  <a:schemeClr val="accent5">
                    <a:lumMod val="50000"/>
                  </a:schemeClr>
                </a:solidFill>
                <a:latin typeface="Arial" panose="020B0604020202020204" pitchFamily="34" charset="0"/>
                <a:cs typeface="Arial" panose="020B0604020202020204" pitchFamily="34" charset="0"/>
              </a:rPr>
              <a:t>(SC)</a:t>
            </a:r>
            <a:endParaRPr lang="en-US" dirty="0">
              <a:solidFill>
                <a:schemeClr val="accent5">
                  <a:lumMod val="50000"/>
                </a:schemeClr>
              </a:solidFill>
              <a:latin typeface="Arial" panose="020B0604020202020204" pitchFamily="34" charset="0"/>
              <a:cs typeface="Arial" panose="020B0604020202020204" pitchFamily="34" charset="0"/>
            </a:endParaRPr>
          </a:p>
          <a:p>
            <a:endParaRPr lang="en-US"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4995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1000"/>
                                        <p:tgtEl>
                                          <p:spTgt spid="7">
                                            <p:txEl>
                                              <p:pRg st="3" end="3"/>
                                            </p:txEl>
                                          </p:spTgt>
                                        </p:tgtEl>
                                      </p:cBhvr>
                                    </p:animEffect>
                                    <p:anim calcmode="lin" valueType="num">
                                      <p:cBhvr>
                                        <p:cTn id="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7">
                                            <p:txEl>
                                              <p:pRg st="6" end="6"/>
                                            </p:txEl>
                                          </p:spTgt>
                                        </p:tgtEl>
                                        <p:attrNameLst>
                                          <p:attrName>style.visibility</p:attrName>
                                        </p:attrNameLst>
                                      </p:cBhvr>
                                      <p:to>
                                        <p:strVal val="visible"/>
                                      </p:to>
                                    </p:set>
                                    <p:animEffect transition="in" filter="barn(inVertical)">
                                      <p:cBhvr>
                                        <p:cTn id="14" dur="500"/>
                                        <p:tgtEl>
                                          <p:spTgt spid="7">
                                            <p:txEl>
                                              <p:pRg st="6" end="6"/>
                                            </p:txEl>
                                          </p:spTgt>
                                        </p:tgtEl>
                                      </p:cBhvr>
                                    </p:animEffect>
                                  </p:childTnLst>
                                </p:cTn>
                              </p:par>
                              <p:par>
                                <p:cTn id="15" presetID="16" presetClass="entr" presetSubtype="21" fill="hold" nodeType="withEffect">
                                  <p:stCondLst>
                                    <p:cond delay="0"/>
                                  </p:stCondLst>
                                  <p:childTnLst>
                                    <p:set>
                                      <p:cBhvr>
                                        <p:cTn id="16" dur="1" fill="hold">
                                          <p:stCondLst>
                                            <p:cond delay="0"/>
                                          </p:stCondLst>
                                        </p:cTn>
                                        <p:tgtEl>
                                          <p:spTgt spid="7">
                                            <p:txEl>
                                              <p:pRg st="7" end="7"/>
                                            </p:txEl>
                                          </p:spTgt>
                                        </p:tgtEl>
                                        <p:attrNameLst>
                                          <p:attrName>style.visibility</p:attrName>
                                        </p:attrNameLst>
                                      </p:cBhvr>
                                      <p:to>
                                        <p:strVal val="visible"/>
                                      </p:to>
                                    </p:set>
                                    <p:animEffect transition="in" filter="barn(inVertical)">
                                      <p:cBhvr>
                                        <p:cTn id="17"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3697" y="0"/>
            <a:ext cx="10851292"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Scope of FTS – Managerial, Technical or Consultancy services</a:t>
            </a:r>
            <a:endParaRPr lang="en-US" sz="2800" b="1" dirty="0">
              <a:solidFill>
                <a:srgbClr val="FF000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latin typeface="Arial" panose="020B0604020202020204" pitchFamily="34" charset="0"/>
                <a:cs typeface="Arial" panose="020B0604020202020204" pitchFamily="34" charset="0"/>
              </a:rPr>
              <a:t>37</a:t>
            </a:fld>
            <a:endParaRPr lang="en-US">
              <a:latin typeface="Arial" panose="020B0604020202020204" pitchFamily="34" charset="0"/>
              <a:cs typeface="Arial" panose="020B0604020202020204" pitchFamily="34" charset="0"/>
            </a:endParaRPr>
          </a:p>
        </p:txBody>
      </p:sp>
      <p:sp>
        <p:nvSpPr>
          <p:cNvPr id="3" name="Rectangle 2"/>
          <p:cNvSpPr/>
          <p:nvPr/>
        </p:nvSpPr>
        <p:spPr>
          <a:xfrm>
            <a:off x="333633" y="732156"/>
            <a:ext cx="3249827" cy="58323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Managerial Services</a:t>
            </a:r>
          </a:p>
        </p:txBody>
      </p:sp>
      <p:sp>
        <p:nvSpPr>
          <p:cNvPr id="8" name="Rectangle 7"/>
          <p:cNvSpPr/>
          <p:nvPr/>
        </p:nvSpPr>
        <p:spPr>
          <a:xfrm>
            <a:off x="3793524" y="732156"/>
            <a:ext cx="4015946" cy="58323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Technical Services</a:t>
            </a:r>
          </a:p>
        </p:txBody>
      </p:sp>
      <p:sp>
        <p:nvSpPr>
          <p:cNvPr id="9" name="Rectangle 8"/>
          <p:cNvSpPr/>
          <p:nvPr/>
        </p:nvSpPr>
        <p:spPr>
          <a:xfrm>
            <a:off x="8019534" y="732156"/>
            <a:ext cx="3920180" cy="583238"/>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Arial" panose="020B0604020202020204" pitchFamily="34" charset="0"/>
                <a:cs typeface="Arial" panose="020B0604020202020204" pitchFamily="34" charset="0"/>
              </a:rPr>
              <a:t>Consultancy Services</a:t>
            </a:r>
          </a:p>
        </p:txBody>
      </p:sp>
      <p:sp>
        <p:nvSpPr>
          <p:cNvPr id="4" name="Rectangle 3"/>
          <p:cNvSpPr/>
          <p:nvPr/>
        </p:nvSpPr>
        <p:spPr>
          <a:xfrm>
            <a:off x="333633" y="1408106"/>
            <a:ext cx="3249827" cy="5313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a:solidFill>
                  <a:schemeClr val="accent5">
                    <a:lumMod val="50000"/>
                  </a:schemeClr>
                </a:solidFill>
                <a:latin typeface="Arial" panose="020B0604020202020204" pitchFamily="34" charset="0"/>
                <a:cs typeface="Arial" panose="020B0604020202020204" pitchFamily="34" charset="0"/>
              </a:rPr>
              <a:t>“The words "person concerned in the management of the business" mean a person not only directly  participates or engages in the management of the business but also one who indirectly controls its  management through the managerial staff, from behind the scenes.</a:t>
            </a: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r>
              <a:rPr lang="en-US" sz="1400" dirty="0">
                <a:solidFill>
                  <a:schemeClr val="accent5">
                    <a:lumMod val="50000"/>
                  </a:schemeClr>
                </a:solidFill>
                <a:latin typeface="Arial" panose="020B0604020202020204" pitchFamily="34" charset="0"/>
                <a:cs typeface="Arial" panose="020B0604020202020204" pitchFamily="34" charset="0"/>
              </a:rPr>
              <a:t>Management includes the act of  managing by direction, or regulation or administration or control or superintendence of the business.”</a:t>
            </a: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r>
              <a:rPr lang="en-US" sz="1400" b="1" dirty="0">
                <a:solidFill>
                  <a:schemeClr val="accent5">
                    <a:lumMod val="50000"/>
                  </a:schemeClr>
                </a:solidFill>
                <a:latin typeface="Arial" panose="020B0604020202020204" pitchFamily="34" charset="0"/>
                <a:cs typeface="Arial" panose="020B0604020202020204" pitchFamily="34" charset="0"/>
              </a:rPr>
              <a:t>R. </a:t>
            </a:r>
            <a:r>
              <a:rPr lang="en-US" sz="1400" b="1" dirty="0" err="1">
                <a:solidFill>
                  <a:schemeClr val="accent5">
                    <a:lumMod val="50000"/>
                  </a:schemeClr>
                </a:solidFill>
                <a:latin typeface="Arial" panose="020B0604020202020204" pitchFamily="34" charset="0"/>
                <a:cs typeface="Arial" panose="020B0604020202020204" pitchFamily="34" charset="0"/>
              </a:rPr>
              <a:t>Dalmia</a:t>
            </a:r>
            <a:r>
              <a:rPr lang="en-US" sz="1400" b="1" dirty="0">
                <a:solidFill>
                  <a:schemeClr val="accent5">
                    <a:lumMod val="50000"/>
                  </a:schemeClr>
                </a:solidFill>
                <a:latin typeface="Arial" panose="020B0604020202020204" pitchFamily="34" charset="0"/>
                <a:cs typeface="Arial" panose="020B0604020202020204" pitchFamily="34" charset="0"/>
              </a:rPr>
              <a:t> (106 ITR 895) (SC)</a:t>
            </a: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p:txBody>
      </p:sp>
      <p:sp>
        <p:nvSpPr>
          <p:cNvPr id="10" name="Rectangle 9"/>
          <p:cNvSpPr/>
          <p:nvPr/>
        </p:nvSpPr>
        <p:spPr>
          <a:xfrm>
            <a:off x="3793524" y="1408106"/>
            <a:ext cx="4015946" cy="5313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1400" dirty="0">
                <a:solidFill>
                  <a:schemeClr val="accent5">
                    <a:lumMod val="50000"/>
                  </a:schemeClr>
                </a:solidFill>
                <a:latin typeface="Arial" panose="020B0604020202020204" pitchFamily="34" charset="0"/>
                <a:cs typeface="Arial" panose="020B0604020202020204" pitchFamily="34" charset="0"/>
              </a:rPr>
              <a:t>Technical" has to be construed as involving direct human involvement without that, technical services cannot be  held to be made available as held in </a:t>
            </a:r>
            <a:r>
              <a:rPr lang="en-US" sz="1400" b="1" dirty="0">
                <a:solidFill>
                  <a:schemeClr val="accent5">
                    <a:lumMod val="50000"/>
                  </a:schemeClr>
                </a:solidFill>
                <a:latin typeface="Arial" panose="020B0604020202020204" pitchFamily="34" charset="0"/>
                <a:cs typeface="Arial" panose="020B0604020202020204" pitchFamily="34" charset="0"/>
              </a:rPr>
              <a:t>“Bharti Cellular ltd (319 ITR 139)(Delhi) and Supreme Court in (330 ITR 239</a:t>
            </a:r>
            <a:r>
              <a:rPr lang="en-US" sz="1400" dirty="0">
                <a:solidFill>
                  <a:schemeClr val="accent5">
                    <a:lumMod val="50000"/>
                  </a:schemeClr>
                </a:solidFill>
                <a:latin typeface="Arial" panose="020B0604020202020204" pitchFamily="34" charset="0"/>
                <a:cs typeface="Arial" panose="020B0604020202020204" pitchFamily="34" charset="0"/>
              </a:rPr>
              <a:t>)“.</a:t>
            </a:r>
          </a:p>
          <a:p>
            <a:pPr algn="just"/>
            <a:r>
              <a:rPr lang="en-US" sz="1400" dirty="0">
                <a:solidFill>
                  <a:schemeClr val="accent5">
                    <a:lumMod val="50000"/>
                  </a:schemeClr>
                </a:solidFill>
                <a:latin typeface="Arial" panose="020B0604020202020204" pitchFamily="34" charset="0"/>
                <a:cs typeface="Arial" panose="020B0604020202020204" pitchFamily="34" charset="0"/>
              </a:rPr>
              <a:t> </a:t>
            </a:r>
          </a:p>
          <a:p>
            <a:pPr algn="just"/>
            <a:r>
              <a:rPr lang="en-US" sz="1400" dirty="0">
                <a:solidFill>
                  <a:schemeClr val="accent5">
                    <a:lumMod val="50000"/>
                  </a:schemeClr>
                </a:solidFill>
                <a:latin typeface="Arial" panose="020B0604020202020204" pitchFamily="34" charset="0"/>
                <a:cs typeface="Arial" panose="020B0604020202020204" pitchFamily="34" charset="0"/>
              </a:rPr>
              <a:t>Supreme Court in </a:t>
            </a:r>
            <a:r>
              <a:rPr lang="en-US" sz="1400" b="1" dirty="0">
                <a:solidFill>
                  <a:schemeClr val="accent5">
                    <a:lumMod val="50000"/>
                  </a:schemeClr>
                </a:solidFill>
                <a:latin typeface="Arial" panose="020B0604020202020204" pitchFamily="34" charset="0"/>
                <a:cs typeface="Arial" panose="020B0604020202020204" pitchFamily="34" charset="0"/>
              </a:rPr>
              <a:t>Kotak Securities Ltd </a:t>
            </a:r>
            <a:r>
              <a:rPr lang="en-US" sz="1400" dirty="0">
                <a:solidFill>
                  <a:schemeClr val="accent5">
                    <a:lumMod val="50000"/>
                  </a:schemeClr>
                </a:solidFill>
                <a:latin typeface="Arial" panose="020B0604020202020204" pitchFamily="34" charset="0"/>
                <a:cs typeface="Arial" panose="020B0604020202020204" pitchFamily="34" charset="0"/>
              </a:rPr>
              <a:t>held that for a service to qualify as a technical service, following elements  are necessary:</a:t>
            </a:r>
          </a:p>
          <a:p>
            <a:pPr marL="285750" indent="-285750" algn="just">
              <a:buFont typeface="Arial" panose="020B0604020202020204" pitchFamily="34" charset="0"/>
              <a:buChar char="•"/>
            </a:pPr>
            <a:r>
              <a:rPr lang="en-US" sz="1400" dirty="0">
                <a:solidFill>
                  <a:schemeClr val="accent5">
                    <a:lumMod val="50000"/>
                  </a:schemeClr>
                </a:solidFill>
                <a:latin typeface="Arial" panose="020B0604020202020204" pitchFamily="34" charset="0"/>
                <a:cs typeface="Arial" panose="020B0604020202020204" pitchFamily="34" charset="0"/>
              </a:rPr>
              <a:t>Service must be customized to cater to specific needs of service recipient;</a:t>
            </a:r>
          </a:p>
          <a:p>
            <a:pPr marL="285750" indent="-285750" algn="just">
              <a:buFont typeface="Arial" panose="020B0604020202020204" pitchFamily="34" charset="0"/>
              <a:buChar char="•"/>
            </a:pPr>
            <a:r>
              <a:rPr lang="en-US" sz="1400" dirty="0">
                <a:solidFill>
                  <a:schemeClr val="accent5">
                    <a:lumMod val="50000"/>
                  </a:schemeClr>
                </a:solidFill>
                <a:latin typeface="Arial" panose="020B0604020202020204" pitchFamily="34" charset="0"/>
                <a:cs typeface="Arial" panose="020B0604020202020204" pitchFamily="34" charset="0"/>
              </a:rPr>
              <a:t>Service must not be a common facility that is available for use of every customer of service provider</a:t>
            </a:r>
          </a:p>
          <a:p>
            <a:pPr marL="285750" indent="-285750" algn="just">
              <a:buFont typeface="Arial" panose="020B0604020202020204" pitchFamily="34" charset="0"/>
              <a:buChar char="•"/>
            </a:pPr>
            <a:r>
              <a:rPr lang="en-US" sz="1400" dirty="0">
                <a:solidFill>
                  <a:schemeClr val="accent5">
                    <a:lumMod val="50000"/>
                  </a:schemeClr>
                </a:solidFill>
                <a:latin typeface="Arial" panose="020B0604020202020204" pitchFamily="34" charset="0"/>
                <a:cs typeface="Arial" panose="020B0604020202020204" pitchFamily="34" charset="0"/>
              </a:rPr>
              <a:t>In the absence of the above distinguishing features, service, though rendered, would be mere in the nature of a  facility offered or available which would not be covered as technical service</a:t>
            </a:r>
          </a:p>
          <a:p>
            <a:pPr marL="285750" indent="-285750" algn="just">
              <a:buFont typeface="Arial" panose="020B0604020202020204" pitchFamily="34" charset="0"/>
              <a:buChar char="•"/>
            </a:pPr>
            <a:endParaRPr lang="en-US" sz="1400" dirty="0">
              <a:solidFill>
                <a:schemeClr val="accent5">
                  <a:lumMod val="50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400" dirty="0">
              <a:solidFill>
                <a:schemeClr val="accent5">
                  <a:lumMod val="50000"/>
                </a:schemeClr>
              </a:solidFill>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endParaRPr lang="en-US" sz="1400" dirty="0">
              <a:solidFill>
                <a:schemeClr val="accent5">
                  <a:lumMod val="50000"/>
                </a:schemeClr>
              </a:solidFill>
              <a:latin typeface="Arial" panose="020B0604020202020204" pitchFamily="34" charset="0"/>
              <a:cs typeface="Arial" panose="020B0604020202020204" pitchFamily="34" charset="0"/>
            </a:endParaRPr>
          </a:p>
          <a:p>
            <a:pPr algn="just"/>
            <a:endParaRPr lang="en-US" sz="1400" dirty="0">
              <a:solidFill>
                <a:schemeClr val="accent5">
                  <a:lumMod val="50000"/>
                </a:schemeClr>
              </a:solidFill>
              <a:latin typeface="Arial" panose="020B0604020202020204" pitchFamily="34" charset="0"/>
              <a:cs typeface="Arial" panose="020B0604020202020204" pitchFamily="34" charset="0"/>
            </a:endParaRPr>
          </a:p>
        </p:txBody>
      </p:sp>
      <p:sp>
        <p:nvSpPr>
          <p:cNvPr id="11" name="Rectangle 10"/>
          <p:cNvSpPr/>
          <p:nvPr/>
        </p:nvSpPr>
        <p:spPr>
          <a:xfrm>
            <a:off x="8019534" y="1408104"/>
            <a:ext cx="3920180" cy="53133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700" algn="just">
              <a:lnSpc>
                <a:spcPct val="100000"/>
              </a:lnSpc>
              <a:spcBef>
                <a:spcPts val="100"/>
              </a:spcBef>
            </a:pPr>
            <a:endParaRPr lang="en-US" sz="1400" spc="-5" dirty="0">
              <a:solidFill>
                <a:schemeClr val="accent5">
                  <a:lumMod val="50000"/>
                </a:schemeClr>
              </a:solidFill>
              <a:latin typeface="Arial" panose="020B0604020202020204" pitchFamily="34" charset="0"/>
              <a:cs typeface="Arial" panose="020B0604020202020204" pitchFamily="34" charset="0"/>
            </a:endParaRPr>
          </a:p>
          <a:p>
            <a:pPr marL="12700" algn="just">
              <a:lnSpc>
                <a:spcPct val="100000"/>
              </a:lnSpc>
              <a:spcBef>
                <a:spcPts val="100"/>
              </a:spcBef>
            </a:pPr>
            <a:r>
              <a:rPr lang="en-US" sz="1400" spc="-5" dirty="0">
                <a:solidFill>
                  <a:schemeClr val="accent5">
                    <a:lumMod val="50000"/>
                  </a:schemeClr>
                </a:solidFill>
                <a:latin typeface="Arial" panose="020B0604020202020204" pitchFamily="34" charset="0"/>
                <a:cs typeface="Arial" panose="020B0604020202020204" pitchFamily="34" charset="0"/>
              </a:rPr>
              <a:t>Supreme Court </a:t>
            </a:r>
            <a:r>
              <a:rPr lang="en-US" sz="1400" dirty="0">
                <a:solidFill>
                  <a:schemeClr val="accent5">
                    <a:lumMod val="50000"/>
                  </a:schemeClr>
                </a:solidFill>
                <a:latin typeface="Arial" panose="020B0604020202020204" pitchFamily="34" charset="0"/>
                <a:cs typeface="Arial" panose="020B0604020202020204" pitchFamily="34" charset="0"/>
              </a:rPr>
              <a:t>in </a:t>
            </a:r>
            <a:r>
              <a:rPr lang="en-US" sz="1400" b="1" spc="-5" dirty="0">
                <a:solidFill>
                  <a:schemeClr val="accent5">
                    <a:lumMod val="50000"/>
                  </a:schemeClr>
                </a:solidFill>
                <a:latin typeface="Arial" panose="020B0604020202020204" pitchFamily="34" charset="0"/>
                <a:cs typeface="Arial" panose="020B0604020202020204" pitchFamily="34" charset="0"/>
              </a:rPr>
              <a:t>GVK Industries Ltd (371 ITR 453)</a:t>
            </a:r>
            <a:r>
              <a:rPr lang="en-US" sz="1400" b="1" spc="-125" dirty="0">
                <a:solidFill>
                  <a:schemeClr val="accent5">
                    <a:lumMod val="50000"/>
                  </a:schemeClr>
                </a:solidFill>
                <a:latin typeface="Arial" panose="020B0604020202020204" pitchFamily="34" charset="0"/>
                <a:cs typeface="Arial" panose="020B0604020202020204" pitchFamily="34" charset="0"/>
              </a:rPr>
              <a:t> </a:t>
            </a:r>
            <a:r>
              <a:rPr lang="en-US" sz="1400" b="1" spc="-5" dirty="0">
                <a:solidFill>
                  <a:schemeClr val="accent5">
                    <a:lumMod val="50000"/>
                  </a:schemeClr>
                </a:solidFill>
                <a:latin typeface="Arial" panose="020B0604020202020204" pitchFamily="34" charset="0"/>
                <a:cs typeface="Arial" panose="020B0604020202020204" pitchFamily="34" charset="0"/>
              </a:rPr>
              <a:t>(SC) </a:t>
            </a:r>
            <a:r>
              <a:rPr lang="en-US" sz="1400" spc="-5" dirty="0">
                <a:solidFill>
                  <a:schemeClr val="accent5">
                    <a:lumMod val="50000"/>
                  </a:schemeClr>
                </a:solidFill>
                <a:latin typeface="Arial" panose="020B0604020202020204" pitchFamily="34" charset="0"/>
                <a:cs typeface="Arial" panose="020B0604020202020204" pitchFamily="34" charset="0"/>
              </a:rPr>
              <a:t>held that</a:t>
            </a:r>
          </a:p>
          <a:p>
            <a:pPr marL="12700" algn="just">
              <a:lnSpc>
                <a:spcPct val="100000"/>
              </a:lnSpc>
              <a:spcBef>
                <a:spcPts val="100"/>
              </a:spcBef>
            </a:pPr>
            <a:endParaRPr lang="en-US" sz="1400" spc="-5" dirty="0">
              <a:solidFill>
                <a:schemeClr val="accent5">
                  <a:lumMod val="50000"/>
                </a:schemeClr>
              </a:solidFill>
              <a:latin typeface="Arial" panose="020B0604020202020204" pitchFamily="34" charset="0"/>
              <a:cs typeface="Arial" panose="020B0604020202020204" pitchFamily="34" charset="0"/>
            </a:endParaRPr>
          </a:p>
          <a:p>
            <a:pPr marL="184150" indent="-171450" algn="just">
              <a:lnSpc>
                <a:spcPct val="100000"/>
              </a:lnSpc>
              <a:spcBef>
                <a:spcPts val="100"/>
              </a:spcBef>
              <a:buFont typeface="Arial" panose="020B0604020202020204" pitchFamily="34" charset="0"/>
              <a:buChar char="•"/>
            </a:pPr>
            <a:r>
              <a:rPr lang="en-US" sz="1400" dirty="0">
                <a:solidFill>
                  <a:schemeClr val="accent5">
                    <a:lumMod val="50000"/>
                  </a:schemeClr>
                </a:solidFill>
                <a:latin typeface="Arial" panose="020B0604020202020204" pitchFamily="34" charset="0"/>
                <a:cs typeface="Arial" panose="020B0604020202020204" pitchFamily="34" charset="0"/>
              </a:rPr>
              <a:t>“By consultancy services, we mean in this context advisory services. The category of technical and consultancy  services are to some extent overlapping because a consultancy service could also be technical service.</a:t>
            </a:r>
          </a:p>
          <a:p>
            <a:pPr marL="184150" indent="-171450" algn="just">
              <a:lnSpc>
                <a:spcPct val="100000"/>
              </a:lnSpc>
              <a:spcBef>
                <a:spcPts val="100"/>
              </a:spcBef>
              <a:buFont typeface="Arial" panose="020B0604020202020204" pitchFamily="34" charset="0"/>
              <a:buChar char="•"/>
            </a:pPr>
            <a:r>
              <a:rPr lang="en-US" sz="1400" dirty="0">
                <a:solidFill>
                  <a:schemeClr val="accent5">
                    <a:lumMod val="50000"/>
                  </a:schemeClr>
                </a:solidFill>
                <a:latin typeface="Arial" panose="020B0604020202020204" pitchFamily="34" charset="0"/>
                <a:cs typeface="Arial" panose="020B0604020202020204" pitchFamily="34" charset="0"/>
              </a:rPr>
              <a:t>However, the category of consultancy services also includes an advisory service, whether or not expertise in  technology is required to perform it. The word “consultancy” has been defined in the Dictionary as “the work  or position of a consultant; a department of consultants.” “Consultant” itself has been defined, inter alia, as “a  person who gives professional advice or services in a specialized field.”</a:t>
            </a:r>
          </a:p>
          <a:p>
            <a:pPr marL="12700" algn="just">
              <a:lnSpc>
                <a:spcPct val="100000"/>
              </a:lnSpc>
              <a:spcBef>
                <a:spcPts val="100"/>
              </a:spcBef>
            </a:pPr>
            <a:endParaRPr lang="en-US" sz="1400" dirty="0">
              <a:solidFill>
                <a:schemeClr val="accent5">
                  <a:lumMod val="50000"/>
                </a:schemeClr>
              </a:solidFill>
              <a:latin typeface="Arial" panose="020B0604020202020204" pitchFamily="34" charset="0"/>
              <a:cs typeface="Arial" panose="020B0604020202020204" pitchFamily="34" charset="0"/>
            </a:endParaRPr>
          </a:p>
          <a:p>
            <a:pPr marL="12700" algn="just">
              <a:lnSpc>
                <a:spcPct val="100000"/>
              </a:lnSpc>
              <a:spcBef>
                <a:spcPts val="100"/>
              </a:spcBef>
            </a:pPr>
            <a:endParaRPr lang="en-US" sz="1400" dirty="0">
              <a:solidFill>
                <a:schemeClr val="accent5">
                  <a:lumMod val="50000"/>
                </a:schemeClr>
              </a:solidFill>
              <a:latin typeface="Arial" panose="020B0604020202020204" pitchFamily="34" charset="0"/>
              <a:cs typeface="Arial" panose="020B0604020202020204" pitchFamily="34" charset="0"/>
            </a:endParaRPr>
          </a:p>
          <a:p>
            <a:pPr marL="12700" algn="just">
              <a:lnSpc>
                <a:spcPct val="100000"/>
              </a:lnSpc>
              <a:spcBef>
                <a:spcPts val="100"/>
              </a:spcBef>
            </a:pPr>
            <a:endParaRPr lang="en-US" sz="1400" dirty="0">
              <a:solidFill>
                <a:schemeClr val="accent5">
                  <a:lumMod val="50000"/>
                </a:schemeClr>
              </a:solidFill>
              <a:latin typeface="Arial" panose="020B0604020202020204" pitchFamily="34" charset="0"/>
              <a:cs typeface="Arial" panose="020B0604020202020204" pitchFamily="34" charset="0"/>
            </a:endParaRPr>
          </a:p>
          <a:p>
            <a:pPr marL="12700" algn="just">
              <a:lnSpc>
                <a:spcPct val="100000"/>
              </a:lnSpc>
              <a:spcBef>
                <a:spcPts val="100"/>
              </a:spcBef>
            </a:pPr>
            <a:endParaRPr lang="en-US" sz="1400" dirty="0">
              <a:solidFill>
                <a:schemeClr val="accent5">
                  <a:lumMod val="50000"/>
                </a:schemeClr>
              </a:solidFill>
              <a:latin typeface="Arial" panose="020B0604020202020204" pitchFamily="34" charset="0"/>
              <a:cs typeface="Arial" panose="020B0604020202020204" pitchFamily="34" charset="0"/>
            </a:endParaRPr>
          </a:p>
          <a:p>
            <a:pPr marL="12700" algn="just">
              <a:lnSpc>
                <a:spcPct val="100000"/>
              </a:lnSpc>
              <a:spcBef>
                <a:spcPts val="100"/>
              </a:spcBef>
            </a:pPr>
            <a:endParaRPr lang="en-US" sz="1400"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54094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Definitions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182757"/>
            <a:ext cx="10515600" cy="4760843"/>
          </a:xfrm>
        </p:spPr>
        <p:txBody>
          <a:bodyPr>
            <a:noAutofit/>
          </a:bodyPr>
          <a:lstStyle/>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No separate Article in OECD Model and UN Model; FTS normally forms part of ‘business profits’ Article (Article 7)</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Term defined under the Act in an exhaustive manner </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Widely defined to mean consideration for rendering any managerial, technical or   consultancy services (including the provision of services of technical or other personnel) </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Excludes consideration for construction, assembly, mining or like project undertaken by the recipient or consideration which is chargeable under the head ‘salaries’ in the hands of the recipient</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Can FTS that does not fall within the ambit of section 9(1)(vii) be taxed under section 9(1)(</a:t>
            </a:r>
            <a:r>
              <a:rPr lang="en-US" sz="1800" kern="0" dirty="0" err="1">
                <a:solidFill>
                  <a:srgbClr val="002060"/>
                </a:solidFill>
                <a:latin typeface="Arial"/>
              </a:rPr>
              <a:t>i</a:t>
            </a:r>
            <a:r>
              <a:rPr lang="en-US" sz="1800" kern="0" dirty="0">
                <a:solidFill>
                  <a:srgbClr val="002060"/>
                </a:solidFill>
                <a:latin typeface="Arial"/>
              </a:rPr>
              <a:t>) i.e. business connection?</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Recourse cannot be sought under the general provisions relating to ‘business connection’ to tax such FTS -</a:t>
            </a:r>
          </a:p>
          <a:p>
            <a:pPr marL="715963" lvl="0" indent="-358775">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CIT v. Copes Vulcan Inc. 167 ITR 884 (Mad); </a:t>
            </a:r>
          </a:p>
          <a:p>
            <a:pPr marL="715963" lvl="0" indent="-358775">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Meteor Satellite Ltd vs Income Tax Officer 121 ITR 311 (</a:t>
            </a:r>
            <a:r>
              <a:rPr lang="en-US" sz="1800" kern="0" dirty="0" err="1">
                <a:solidFill>
                  <a:srgbClr val="002060"/>
                </a:solidFill>
                <a:latin typeface="Arial"/>
              </a:rPr>
              <a:t>Guj</a:t>
            </a:r>
            <a:r>
              <a:rPr lang="en-US" sz="1800" kern="0" dirty="0">
                <a:solidFill>
                  <a:srgbClr val="002060"/>
                </a:solidFill>
                <a:latin typeface="Arial"/>
              </a:rPr>
              <a:t>) </a:t>
            </a: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800" kern="0" dirty="0">
              <a:solidFill>
                <a:srgbClr val="002060"/>
              </a:solidFill>
              <a:latin typeface="Arial"/>
            </a:endParaRPr>
          </a:p>
          <a:p>
            <a:pPr lvl="0">
              <a:lnSpc>
                <a:spcPct val="115000"/>
              </a:lnSpc>
              <a:spcBef>
                <a:spcPct val="20000"/>
              </a:spcBef>
              <a:spcAft>
                <a:spcPct val="20000"/>
              </a:spcAft>
              <a:buClr>
                <a:srgbClr val="FF0000"/>
              </a:buClr>
              <a:buSzPct val="75000"/>
              <a:buFont typeface="Webdings" panose="05030102010509060703" pitchFamily="18" charset="2"/>
              <a:buChar char="4"/>
            </a:pPr>
            <a:endParaRPr lang="en-US" sz="1800" kern="0" dirty="0">
              <a:solidFill>
                <a:srgbClr val="002060"/>
              </a:solidFill>
              <a:latin typeface="Arial"/>
            </a:endParaRPr>
          </a:p>
          <a:p>
            <a:pPr lvl="0">
              <a:lnSpc>
                <a:spcPct val="115000"/>
              </a:lnSpc>
              <a:spcBef>
                <a:spcPct val="20000"/>
              </a:spcBef>
              <a:spcAft>
                <a:spcPct val="20000"/>
              </a:spcAft>
              <a:buClr>
                <a:srgbClr val="FFD200"/>
              </a:buClr>
              <a:buSzPct val="75000"/>
            </a:pPr>
            <a:endParaRPr lang="en-US" sz="18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38</a:t>
            </a:fld>
            <a:endParaRPr lang="en-US"/>
          </a:p>
        </p:txBody>
      </p:sp>
    </p:spTree>
    <p:extLst>
      <p:ext uri="{BB962C8B-B14F-4D97-AF65-F5344CB8AC3E}">
        <p14:creationId xmlns:p14="http://schemas.microsoft.com/office/powerpoint/2010/main" val="15621956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E13114F-38E1-4D4F-9A67-0ED6D9512B44}" type="slidenum">
              <a:rPr lang="en-US" smtClean="0"/>
              <a:t>39</a:t>
            </a:fld>
            <a:endParaRPr lang="en-US"/>
          </a:p>
        </p:txBody>
      </p:sp>
      <p:sp>
        <p:nvSpPr>
          <p:cNvPr id="2" name="Title 1"/>
          <p:cNvSpPr>
            <a:spLocks noGrp="1"/>
          </p:cNvSpPr>
          <p:nvPr>
            <p:ph type="title" idx="4294967295"/>
          </p:nvPr>
        </p:nvSpPr>
        <p:spPr>
          <a:xfrm>
            <a:off x="765313" y="405586"/>
            <a:ext cx="10515600" cy="731838"/>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What is Source Rule</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4294967295"/>
          </p:nvPr>
        </p:nvSpPr>
        <p:spPr>
          <a:xfrm>
            <a:off x="765313" y="1096963"/>
            <a:ext cx="10515600" cy="5135562"/>
          </a:xfrm>
        </p:spPr>
        <p:txBody>
          <a:bodyPr>
            <a:noAutofit/>
          </a:bodyPr>
          <a:lstStyle/>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Section 9 of the Income tax Act, 1961, deems income in nature of Royalty [9(1)(vi)] and FTS [9(1)(vii)] to accrue and arise in India if:</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Payable by Government</a:t>
            </a:r>
          </a:p>
          <a:p>
            <a:pPr lvl="0">
              <a:lnSpc>
                <a:spcPct val="115000"/>
              </a:lnSpc>
              <a:spcBef>
                <a:spcPct val="20000"/>
              </a:spcBef>
              <a:spcAft>
                <a:spcPct val="20000"/>
              </a:spcAft>
              <a:buClr>
                <a:srgbClr val="FF0000"/>
              </a:buClr>
              <a:buSzPct val="75000"/>
              <a:buFont typeface="Webdings" panose="05030102010509060703" pitchFamily="18" charset="2"/>
              <a:buChar char="4"/>
            </a:pPr>
            <a:r>
              <a:rPr lang="en-US" sz="1800" kern="0" dirty="0">
                <a:solidFill>
                  <a:srgbClr val="002060"/>
                </a:solidFill>
                <a:latin typeface="Arial"/>
              </a:rPr>
              <a:t>Payable by resident or a non resident if it is utilized for:</a:t>
            </a:r>
          </a:p>
          <a:p>
            <a:pPr marL="446088" indent="-268288">
              <a:lnSpc>
                <a:spcPct val="115000"/>
              </a:lnSpc>
              <a:spcBef>
                <a:spcPct val="20000"/>
              </a:spcBef>
              <a:spcAft>
                <a:spcPct val="20000"/>
              </a:spcAft>
              <a:buClr>
                <a:srgbClr val="FF0000"/>
              </a:buClr>
              <a:buSzPct val="75000"/>
              <a:buFont typeface="Webdings" panose="05030102010509060703" pitchFamily="18" charset="2"/>
              <a:buChar char="4"/>
              <a:tabLst>
                <a:tab pos="803275" algn="l"/>
              </a:tabLst>
            </a:pPr>
            <a:r>
              <a:rPr lang="en-US" sz="1800" kern="0" dirty="0">
                <a:solidFill>
                  <a:srgbClr val="002060"/>
                </a:solidFill>
                <a:latin typeface="Arial"/>
              </a:rPr>
              <a:t>A business or profession carried on by such resident/ non resident in India; or</a:t>
            </a:r>
          </a:p>
          <a:p>
            <a:pPr marL="446088" indent="-268288">
              <a:lnSpc>
                <a:spcPct val="115000"/>
              </a:lnSpc>
              <a:spcBef>
                <a:spcPct val="20000"/>
              </a:spcBef>
              <a:spcAft>
                <a:spcPct val="20000"/>
              </a:spcAft>
              <a:buClr>
                <a:srgbClr val="FF0000"/>
              </a:buClr>
              <a:buSzPct val="75000"/>
              <a:buFont typeface="Webdings" panose="05030102010509060703" pitchFamily="18" charset="2"/>
              <a:buChar char="4"/>
              <a:tabLst>
                <a:tab pos="803275" algn="l"/>
              </a:tabLst>
            </a:pPr>
            <a:r>
              <a:rPr lang="en-US" sz="1800" kern="0" dirty="0">
                <a:solidFill>
                  <a:srgbClr val="002060"/>
                </a:solidFill>
                <a:latin typeface="Arial"/>
              </a:rPr>
              <a:t>For the purpose of earning any income from any source in India</a:t>
            </a:r>
          </a:p>
          <a:p>
            <a:pPr lvl="0">
              <a:lnSpc>
                <a:spcPct val="115000"/>
              </a:lnSpc>
              <a:spcBef>
                <a:spcPct val="20000"/>
              </a:spcBef>
              <a:spcAft>
                <a:spcPct val="20000"/>
              </a:spcAft>
              <a:buClr>
                <a:srgbClr val="FFD200"/>
              </a:buClr>
              <a:buSzPct val="75000"/>
            </a:pPr>
            <a:endParaRPr lang="en-US" sz="1600" kern="0" dirty="0">
              <a:solidFill>
                <a:srgbClr val="002060"/>
              </a:solidFill>
              <a:latin typeface="Arial"/>
            </a:endParaRPr>
          </a:p>
          <a:p>
            <a:pPr marL="0" lvl="0" indent="0">
              <a:lnSpc>
                <a:spcPct val="100000"/>
              </a:lnSpc>
              <a:spcBef>
                <a:spcPts val="600"/>
              </a:spcBef>
              <a:spcAft>
                <a:spcPts val="600"/>
              </a:spcAft>
              <a:buClr>
                <a:srgbClr val="FF0000"/>
              </a:buClr>
              <a:buNone/>
            </a:pPr>
            <a:endParaRPr lang="en-US" sz="1600" dirty="0">
              <a:solidFill>
                <a:srgbClr val="002060"/>
              </a:solidFill>
              <a:latin typeface="Arial" panose="020B0604020202020204" pitchFamily="34" charset="0"/>
              <a:cs typeface="Arial" panose="020B0604020202020204" pitchFamily="34" charset="0"/>
            </a:endParaRPr>
          </a:p>
        </p:txBody>
      </p:sp>
      <p:sp>
        <p:nvSpPr>
          <p:cNvPr id="4" name="Rectangle: Rounded Corners 3">
            <a:extLst>
              <a:ext uri="{FF2B5EF4-FFF2-40B4-BE49-F238E27FC236}">
                <a16:creationId xmlns:a16="http://schemas.microsoft.com/office/drawing/2014/main" id="{F01F29E5-F524-4E03-86F3-6BEBBADF84E5}"/>
              </a:ext>
            </a:extLst>
          </p:cNvPr>
          <p:cNvSpPr/>
          <p:nvPr/>
        </p:nvSpPr>
        <p:spPr>
          <a:xfrm>
            <a:off x="1538868" y="4681330"/>
            <a:ext cx="8430080" cy="1039246"/>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800" dirty="0">
                <a:latin typeface="Arial" panose="020B0604020202020204" pitchFamily="34" charset="0"/>
                <a:cs typeface="Arial" panose="020B0604020202020204" pitchFamily="34" charset="0"/>
              </a:rPr>
              <a:t>Place of rendering of service is irrelevant</a:t>
            </a:r>
          </a:p>
        </p:txBody>
      </p:sp>
    </p:spTree>
    <p:extLst>
      <p:ext uri="{BB962C8B-B14F-4D97-AF65-F5344CB8AC3E}">
        <p14:creationId xmlns:p14="http://schemas.microsoft.com/office/powerpoint/2010/main" val="3590630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2"/>
        <p:cNvGrpSpPr/>
        <p:nvPr/>
      </p:nvGrpSpPr>
      <p:grpSpPr>
        <a:xfrm>
          <a:off x="0" y="0"/>
          <a:ext cx="0" cy="0"/>
          <a:chOff x="0" y="0"/>
          <a:chExt cx="0" cy="0"/>
        </a:xfrm>
      </p:grpSpPr>
      <p:sp>
        <p:nvSpPr>
          <p:cNvPr id="163" name="Google Shape;163;p29"/>
          <p:cNvSpPr/>
          <p:nvPr/>
        </p:nvSpPr>
        <p:spPr>
          <a:xfrm>
            <a:off x="3418191" y="-94860"/>
            <a:ext cx="5333200" cy="6952860"/>
          </a:xfrm>
          <a:prstGeom prst="rect">
            <a:avLst/>
          </a:prstGeom>
          <a:solidFill>
            <a:srgbClr val="00B2FF">
              <a:alpha val="73330"/>
            </a:srgbClr>
          </a:solidFill>
          <a:ln>
            <a:noFill/>
          </a:ln>
        </p:spPr>
        <p:txBody>
          <a:bodyPr spcFirstLastPara="1" wrap="square" lIns="121900" tIns="121900" rIns="121900" bIns="121900" anchor="ctr" anchorCtr="0">
            <a:noAutofit/>
          </a:bodyPr>
          <a:lstStyle/>
          <a:p>
            <a:endParaRPr sz="3200" dirty="0"/>
          </a:p>
        </p:txBody>
      </p:sp>
      <p:sp>
        <p:nvSpPr>
          <p:cNvPr id="175" name="Google Shape;175;p29"/>
          <p:cNvSpPr txBox="1">
            <a:spLocks noGrp="1"/>
          </p:cNvSpPr>
          <p:nvPr>
            <p:ph type="sldNum" sz="quarter" idx="12"/>
          </p:nvPr>
        </p:nvSpPr>
        <p:spPr>
          <a:prstGeom prst="rect">
            <a:avLst/>
          </a:prstGeom>
        </p:spPr>
        <p:txBody>
          <a:bodyPr spcFirstLastPara="1" vert="horz" wrap="square" lIns="121900" tIns="121900" rIns="121900" bIns="121900" rtlCol="0" anchor="t" anchorCtr="0">
            <a:noAutofit/>
          </a:bodyPr>
          <a:lstStyle/>
          <a:p>
            <a:fld id="{00000000-1234-1234-1234-123412341234}" type="slidenum">
              <a:rPr lang="en"/>
              <a:pPr/>
              <a:t>4</a:t>
            </a:fld>
            <a:endParaRPr/>
          </a:p>
        </p:txBody>
      </p:sp>
      <p:grpSp>
        <p:nvGrpSpPr>
          <p:cNvPr id="166" name="Google Shape;166;p29"/>
          <p:cNvGrpSpPr/>
          <p:nvPr/>
        </p:nvGrpSpPr>
        <p:grpSpPr>
          <a:xfrm>
            <a:off x="5616337" y="1115091"/>
            <a:ext cx="936908" cy="1485397"/>
            <a:chOff x="6718575" y="2318625"/>
            <a:chExt cx="256950" cy="407375"/>
          </a:xfrm>
        </p:grpSpPr>
        <p:sp>
          <p:nvSpPr>
            <p:cNvPr id="167" name="Google Shape;167;p2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8" name="Google Shape;168;p2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69;p2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0" name="Google Shape;170;p2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1" name="Google Shape;171;p2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2" name="Google Shape;172;p2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2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29"/>
            <p:cNvSpPr/>
            <p:nvPr/>
          </p:nvSpPr>
          <p:spPr>
            <a:xfrm>
              <a:off x="6795900" y="2628550"/>
              <a:ext cx="102300" cy="25"/>
            </a:xfrm>
            <a:custGeom>
              <a:avLst/>
              <a:gdLst/>
              <a:ahLst/>
              <a:cxnLst/>
              <a:rect l="l" t="t" r="r" b="b"/>
              <a:pathLst>
                <a:path w="4092" h="1" fill="none" extrusionOk="0">
                  <a:moveTo>
                    <a:pt x="0" y="1"/>
                  </a:moveTo>
                  <a:lnTo>
                    <a:pt x="4092"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15" name="Google Shape;164;p29">
            <a:extLst>
              <a:ext uri="{FF2B5EF4-FFF2-40B4-BE49-F238E27FC236}">
                <a16:creationId xmlns:a16="http://schemas.microsoft.com/office/drawing/2014/main" id="{21BE134A-5A9A-4377-8B27-040F766AFBDE}"/>
              </a:ext>
            </a:extLst>
          </p:cNvPr>
          <p:cNvSpPr txBox="1">
            <a:spLocks/>
          </p:cNvSpPr>
          <p:nvPr/>
        </p:nvSpPr>
        <p:spPr>
          <a:xfrm>
            <a:off x="3797715" y="3538165"/>
            <a:ext cx="4769409" cy="1653997"/>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r>
              <a:rPr lang="en-US" sz="3500" b="1" dirty="0">
                <a:solidFill>
                  <a:schemeClr val="tx2"/>
                </a:solidFill>
                <a:latin typeface="Arial" pitchFamily="34" charset="0"/>
                <a:ea typeface="+mn-ea"/>
                <a:cs typeface="Arial" pitchFamily="34" charset="0"/>
              </a:rPr>
              <a:t>DETERMINATION OF RESIDENTIAL STATUS</a:t>
            </a:r>
            <a:r>
              <a:rPr lang="en-IN" b="1" dirty="0">
                <a:solidFill>
                  <a:srgbClr val="FF000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2837995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b="1" dirty="0">
                <a:solidFill>
                  <a:srgbClr val="002060"/>
                </a:solidFill>
                <a:latin typeface="Arial" panose="020B0604020202020204" pitchFamily="34" charset="0"/>
                <a:cs typeface="Arial" panose="020B0604020202020204" pitchFamily="34" charset="0"/>
              </a:rPr>
              <a:t>FTS – Key Issues</a:t>
            </a:r>
            <a:r>
              <a:rPr lang="en-IN" b="1" dirty="0">
                <a:solidFill>
                  <a:srgbClr val="FF0000"/>
                </a:solidFill>
                <a:latin typeface="Arial" panose="020B0604020202020204" pitchFamily="34" charset="0"/>
                <a:cs typeface="Arial" panose="020B0604020202020204" pitchFamily="34" charset="0"/>
              </a:rPr>
              <a:t>.</a:t>
            </a:r>
            <a:endParaRPr lang="en-IN" b="1" dirty="0">
              <a:solidFill>
                <a:srgbClr val="FF0000"/>
              </a:solidFill>
            </a:endParaRPr>
          </a:p>
        </p:txBody>
      </p:sp>
    </p:spTree>
    <p:extLst>
      <p:ext uri="{BB962C8B-B14F-4D97-AF65-F5344CB8AC3E}">
        <p14:creationId xmlns:p14="http://schemas.microsoft.com/office/powerpoint/2010/main" val="30934027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Make Available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Person acquiring the service is enabled to apply the technology</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Mere  requirement  of  technical  input  by  a  person  providing  services  does  not necessarily mean that technical knowledge is “made available”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Use  of  a  product  which  embodies  technology  cannot  be  considered  to  make technology available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Cases  of  development  and  transfer  of  technical  plans  or  designs  /  making technology  available  may  include  engineering  services,  architectural  services, computer software  development, technical training, etc.</a:t>
            </a:r>
          </a:p>
          <a:p>
            <a:pPr>
              <a:lnSpc>
                <a:spcPct val="100000"/>
              </a:lnSpc>
              <a:spcBef>
                <a:spcPts val="600"/>
              </a:spcBef>
              <a:spcAft>
                <a:spcPts val="600"/>
              </a:spcAft>
              <a:buClr>
                <a:srgbClr val="FF3300"/>
              </a:buClr>
              <a:buFont typeface="Webdings" panose="05030102010509060703" pitchFamily="18" charset="2"/>
              <a:buChar char="4"/>
            </a:pPr>
            <a:r>
              <a:rPr lang="en-US" altLang="en-US" sz="1800" dirty="0">
                <a:solidFill>
                  <a:srgbClr val="002060"/>
                </a:solidFill>
                <a:latin typeface="Arial" panose="020B0604020202020204" pitchFamily="34" charset="0"/>
                <a:cs typeface="Arial" panose="020B0604020202020204" pitchFamily="34" charset="0"/>
              </a:rPr>
              <a:t>Tax treaties with Australia, Canada, Netherlands, Singapore, UK, etc. have FIS clause more restrictive or akin to India US Tax Treaty</a:t>
            </a:r>
          </a:p>
          <a:p>
            <a:pPr>
              <a:lnSpc>
                <a:spcPct val="100000"/>
              </a:lnSpc>
              <a:spcBef>
                <a:spcPts val="600"/>
              </a:spcBef>
              <a:spcAft>
                <a:spcPts val="600"/>
              </a:spcAft>
              <a:buClr>
                <a:srgbClr val="FF3300"/>
              </a:buClr>
              <a:buFont typeface="Webdings" panose="05030102010509060703" pitchFamily="18" charset="2"/>
              <a:buChar char="4"/>
            </a:pPr>
            <a:r>
              <a:rPr lang="en-US" altLang="en-US" sz="1800" dirty="0">
                <a:solidFill>
                  <a:srgbClr val="002060"/>
                </a:solidFill>
                <a:latin typeface="Arial" panose="020B0604020202020204" pitchFamily="34" charset="0"/>
                <a:cs typeface="Arial" panose="020B0604020202020204" pitchFamily="34" charset="0"/>
              </a:rPr>
              <a:t>Other tax treaties do not include an MoU similar to the MoU to the India US Tax Treaty</a:t>
            </a:r>
          </a:p>
          <a:p>
            <a:pPr>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41</a:t>
            </a:fld>
            <a:endParaRPr lang="en-US"/>
          </a:p>
        </p:txBody>
      </p:sp>
    </p:spTree>
    <p:extLst>
      <p:ext uri="{BB962C8B-B14F-4D97-AF65-F5344CB8AC3E}">
        <p14:creationId xmlns:p14="http://schemas.microsoft.com/office/powerpoint/2010/main" val="142628922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Make Available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Emerging judicial consensus:</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MoU represents the views expressed by the Government of India</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To the extent provisions in other tax treaties are </a:t>
            </a:r>
            <a:r>
              <a:rPr lang="en-US" sz="1800" dirty="0" err="1">
                <a:solidFill>
                  <a:srgbClr val="002060"/>
                </a:solidFill>
                <a:latin typeface="Arial" panose="020B0604020202020204" pitchFamily="34" charset="0"/>
                <a:cs typeface="Arial" panose="020B0604020202020204" pitchFamily="34" charset="0"/>
              </a:rPr>
              <a:t>pari</a:t>
            </a:r>
            <a:r>
              <a:rPr lang="en-US" sz="1800" dirty="0">
                <a:solidFill>
                  <a:srgbClr val="002060"/>
                </a:solidFill>
                <a:latin typeface="Arial" panose="020B0604020202020204" pitchFamily="34" charset="0"/>
                <a:cs typeface="Arial" panose="020B0604020202020204" pitchFamily="34" charset="0"/>
              </a:rPr>
              <a:t> </a:t>
            </a:r>
            <a:r>
              <a:rPr lang="en-US" sz="1800" dirty="0" err="1">
                <a:solidFill>
                  <a:srgbClr val="002060"/>
                </a:solidFill>
                <a:latin typeface="Arial" panose="020B0604020202020204" pitchFamily="34" charset="0"/>
                <a:cs typeface="Arial" panose="020B0604020202020204" pitchFamily="34" charset="0"/>
              </a:rPr>
              <a:t>materia</a:t>
            </a:r>
            <a:r>
              <a:rPr lang="en-US" sz="1800" dirty="0">
                <a:solidFill>
                  <a:srgbClr val="002060"/>
                </a:solidFill>
                <a:latin typeface="Arial" panose="020B0604020202020204" pitchFamily="34" charset="0"/>
                <a:cs typeface="Arial" panose="020B0604020202020204" pitchFamily="34" charset="0"/>
              </a:rPr>
              <a:t> with the India US Tax Treaty, MoU can be followed to interpret other tax treaties</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DCIT v. BCG 94 ITD 31 (Mum) – India/Singapore</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McKinsey &amp; Co. v. ADIT 99 ITD 549 (Mum) – India/Singapore</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BPCL v. </a:t>
            </a:r>
            <a:r>
              <a:rPr lang="en-US" sz="1800" dirty="0" err="1">
                <a:solidFill>
                  <a:srgbClr val="002060"/>
                </a:solidFill>
                <a:latin typeface="Arial" panose="020B0604020202020204" pitchFamily="34" charset="0"/>
                <a:cs typeface="Arial" panose="020B0604020202020204" pitchFamily="34" charset="0"/>
              </a:rPr>
              <a:t>Jt</a:t>
            </a:r>
            <a:r>
              <a:rPr lang="en-US" sz="1800" dirty="0">
                <a:solidFill>
                  <a:srgbClr val="002060"/>
                </a:solidFill>
                <a:latin typeface="Arial" panose="020B0604020202020204" pitchFamily="34" charset="0"/>
                <a:cs typeface="Arial" panose="020B0604020202020204" pitchFamily="34" charset="0"/>
              </a:rPr>
              <a:t> DIT 111 TTJ 375 (Mum) – India/Singapore</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Raymond v. DCIT 80 TTJ 120 (Mum) – India/UK</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CESC 87 ITD 653 (</a:t>
            </a:r>
            <a:r>
              <a:rPr lang="en-US" sz="1800" dirty="0" err="1">
                <a:solidFill>
                  <a:srgbClr val="002060"/>
                </a:solidFill>
                <a:latin typeface="Arial" panose="020B0604020202020204" pitchFamily="34" charset="0"/>
                <a:cs typeface="Arial" panose="020B0604020202020204" pitchFamily="34" charset="0"/>
              </a:rPr>
              <a:t>Kol</a:t>
            </a:r>
            <a:r>
              <a:rPr lang="en-US" sz="1800" dirty="0">
                <a:solidFill>
                  <a:srgbClr val="002060"/>
                </a:solidFill>
                <a:latin typeface="Arial" panose="020B0604020202020204" pitchFamily="34" charset="0"/>
                <a:cs typeface="Arial" panose="020B0604020202020204" pitchFamily="34" charset="0"/>
              </a:rPr>
              <a:t>)(TM)</a:t>
            </a:r>
          </a:p>
          <a:p>
            <a:pPr marL="538163" indent="-274638">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       ITO v. De Beers India Minerals Private Limited (ITA 3400, 3401 &amp; 3402/</a:t>
            </a:r>
            <a:r>
              <a:rPr lang="en-US" sz="1800" dirty="0" err="1">
                <a:solidFill>
                  <a:srgbClr val="002060"/>
                </a:solidFill>
                <a:latin typeface="Arial" panose="020B0604020202020204" pitchFamily="34" charset="0"/>
                <a:cs typeface="Arial" panose="020B0604020202020204" pitchFamily="34" charset="0"/>
              </a:rPr>
              <a:t>Blr</a:t>
            </a:r>
            <a:r>
              <a:rPr lang="en-US" sz="1800" dirty="0">
                <a:solidFill>
                  <a:srgbClr val="002060"/>
                </a:solidFill>
                <a:latin typeface="Arial" panose="020B0604020202020204" pitchFamily="34" charset="0"/>
                <a:cs typeface="Arial" panose="020B0604020202020204" pitchFamily="34" charset="0"/>
              </a:rPr>
              <a:t>/04) (</a:t>
            </a:r>
            <a:r>
              <a:rPr lang="en-US" sz="1800" dirty="0" err="1">
                <a:solidFill>
                  <a:srgbClr val="002060"/>
                </a:solidFill>
                <a:latin typeface="Arial" panose="020B0604020202020204" pitchFamily="34" charset="0"/>
                <a:cs typeface="Arial" panose="020B0604020202020204" pitchFamily="34" charset="0"/>
              </a:rPr>
              <a:t>Blr</a:t>
            </a:r>
            <a:r>
              <a:rPr lang="en-US" sz="1800" dirty="0">
                <a:solidFill>
                  <a:srgbClr val="002060"/>
                </a:solidFill>
                <a:latin typeface="Arial" panose="020B0604020202020204" pitchFamily="34" charset="0"/>
                <a:cs typeface="Arial" panose="020B0604020202020204" pitchFamily="34" charset="0"/>
              </a:rPr>
              <a:t>): India/Netherlands</a:t>
            </a:r>
          </a:p>
          <a:p>
            <a:pPr>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42</a:t>
            </a:fld>
            <a:endParaRPr lang="en-US"/>
          </a:p>
        </p:txBody>
      </p:sp>
    </p:spTree>
    <p:extLst>
      <p:ext uri="{BB962C8B-B14F-4D97-AF65-F5344CB8AC3E}">
        <p14:creationId xmlns:p14="http://schemas.microsoft.com/office/powerpoint/2010/main" val="18102576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439919"/>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Make Available – Case studies</a:t>
            </a:r>
          </a:p>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Case - 1</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F Co, manufacturer has experience in the use of a process for manufacturing wallboard for interior walls of houses which is more durable than the standard products of its type. An Indian builder wishes to produce this product for its own use. It rents a plant and contracts with the F Co. to send experts to India to show engineers in the Indian company how to produce the extra-strong wallboard. The F Co. employees work with the technicians in the Indian firm for a few months. Are the payments to the F Co. considered to be payments for "included services" ?</a:t>
            </a:r>
          </a:p>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Case - 2</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The Indian vegetable oil manufacturing firm has mastered the science of producing cholesterol-free oil and wishes to market the product worldwide. It hires an F Co, in the business of  marketing consultancy to do a computer simulation of the world market for such oil and to adverse it on marketing strategies. Are the fees paid to the F Co. for included services ?</a:t>
            </a:r>
          </a:p>
        </p:txBody>
      </p:sp>
      <p:sp>
        <p:nvSpPr>
          <p:cNvPr id="6" name="Slide Number Placeholder 5"/>
          <p:cNvSpPr>
            <a:spLocks noGrp="1"/>
          </p:cNvSpPr>
          <p:nvPr>
            <p:ph type="sldNum" sz="quarter" idx="12"/>
          </p:nvPr>
        </p:nvSpPr>
        <p:spPr/>
        <p:txBody>
          <a:bodyPr/>
          <a:lstStyle/>
          <a:p>
            <a:fld id="{5E13114F-38E1-4D4F-9A67-0ED6D9512B44}" type="slidenum">
              <a:rPr lang="en-US" smtClean="0"/>
              <a:t>43</a:t>
            </a:fld>
            <a:endParaRPr lang="en-US"/>
          </a:p>
        </p:txBody>
      </p:sp>
    </p:spTree>
    <p:extLst>
      <p:ext uri="{BB962C8B-B14F-4D97-AF65-F5344CB8AC3E}">
        <p14:creationId xmlns:p14="http://schemas.microsoft.com/office/powerpoint/2010/main" val="340061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1"/>
            <a:ext cx="10515600" cy="1905412"/>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Taxability in absence of FTS clause: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Whether income would be taxed as business income under Article 7?</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Whether income would be taxed under the residuary Article “Other Income”?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Whether income would be taxed as per the provisions of the Act?</a:t>
            </a:r>
          </a:p>
          <a:p>
            <a:pPr>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a:p>
            <a:pPr>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a:p>
            <a:pPr marL="538163" indent="-274638">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44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791842841"/>
              </p:ext>
            </p:extLst>
          </p:nvPr>
        </p:nvGraphicFramePr>
        <p:xfrm>
          <a:off x="838200" y="2928228"/>
          <a:ext cx="10287000" cy="2840777"/>
        </p:xfrm>
        <a:graphic>
          <a:graphicData uri="http://schemas.openxmlformats.org/drawingml/2006/table">
            <a:tbl>
              <a:tblPr firstRow="1" bandRow="1">
                <a:tableStyleId>{5C22544A-7EE6-4342-B048-85BDC9FD1C3A}</a:tableStyleId>
              </a:tblPr>
              <a:tblGrid>
                <a:gridCol w="1400175">
                  <a:extLst>
                    <a:ext uri="{9D8B030D-6E8A-4147-A177-3AD203B41FA5}">
                      <a16:colId xmlns:a16="http://schemas.microsoft.com/office/drawing/2014/main" val="20000"/>
                    </a:ext>
                  </a:extLst>
                </a:gridCol>
                <a:gridCol w="3867150">
                  <a:extLst>
                    <a:ext uri="{9D8B030D-6E8A-4147-A177-3AD203B41FA5}">
                      <a16:colId xmlns:a16="http://schemas.microsoft.com/office/drawing/2014/main" val="20001"/>
                    </a:ext>
                  </a:extLst>
                </a:gridCol>
                <a:gridCol w="5019675">
                  <a:extLst>
                    <a:ext uri="{9D8B030D-6E8A-4147-A177-3AD203B41FA5}">
                      <a16:colId xmlns:a16="http://schemas.microsoft.com/office/drawing/2014/main" val="20002"/>
                    </a:ext>
                  </a:extLst>
                </a:gridCol>
              </a:tblGrid>
              <a:tr h="306042">
                <a:tc>
                  <a:txBody>
                    <a:bodyPr/>
                    <a:lstStyle/>
                    <a:p>
                      <a:r>
                        <a:rPr lang="en-IN" sz="1700" dirty="0" err="1">
                          <a:solidFill>
                            <a:schemeClr val="bg1"/>
                          </a:solidFill>
                          <a:latin typeface="Arial" panose="020B0604020202020204" pitchFamily="34" charset="0"/>
                          <a:cs typeface="Arial" panose="020B0604020202020204" pitchFamily="34" charset="0"/>
                        </a:rPr>
                        <a:t>S.No</a:t>
                      </a:r>
                      <a:r>
                        <a:rPr lang="en-IN" sz="1700" dirty="0">
                          <a:solidFill>
                            <a:schemeClr val="bg1"/>
                          </a:solidFill>
                          <a:latin typeface="Arial" panose="020B0604020202020204" pitchFamily="34" charset="0"/>
                          <a:cs typeface="Arial" panose="020B0604020202020204" pitchFamily="34" charset="0"/>
                        </a:rPr>
                        <a:t>.</a:t>
                      </a:r>
                    </a:p>
                  </a:txBody>
                  <a:tcPr>
                    <a:solidFill>
                      <a:srgbClr val="002060"/>
                    </a:solidFill>
                  </a:tcPr>
                </a:tc>
                <a:tc>
                  <a:txBody>
                    <a:bodyPr/>
                    <a:lstStyle/>
                    <a:p>
                      <a:r>
                        <a:rPr lang="en-IN" sz="1700" dirty="0">
                          <a:solidFill>
                            <a:schemeClr val="bg1"/>
                          </a:solidFill>
                          <a:latin typeface="Arial" panose="020B0604020202020204" pitchFamily="34" charset="0"/>
                          <a:cs typeface="Arial" panose="020B0604020202020204" pitchFamily="34" charset="0"/>
                        </a:rPr>
                        <a:t>View</a:t>
                      </a:r>
                    </a:p>
                  </a:txBody>
                  <a:tcPr>
                    <a:solidFill>
                      <a:srgbClr val="002060"/>
                    </a:solidFill>
                  </a:tcPr>
                </a:tc>
                <a:tc>
                  <a:txBody>
                    <a:bodyPr/>
                    <a:lstStyle/>
                    <a:p>
                      <a:r>
                        <a:rPr lang="en-IN" sz="1700" dirty="0">
                          <a:solidFill>
                            <a:schemeClr val="bg1"/>
                          </a:solidFill>
                          <a:latin typeface="Arial" panose="020B0604020202020204" pitchFamily="34" charset="0"/>
                          <a:cs typeface="Arial" panose="020B0604020202020204" pitchFamily="34" charset="0"/>
                        </a:rPr>
                        <a:t>Reliance placed on</a:t>
                      </a:r>
                    </a:p>
                  </a:txBody>
                  <a:tcPr>
                    <a:solidFill>
                      <a:srgbClr val="002060"/>
                    </a:solidFill>
                  </a:tcPr>
                </a:tc>
                <a:extLst>
                  <a:ext uri="{0D108BD9-81ED-4DB2-BD59-A6C34878D82A}">
                    <a16:rowId xmlns:a16="http://schemas.microsoft.com/office/drawing/2014/main" val="10000"/>
                  </a:ext>
                </a:extLst>
              </a:tr>
              <a:tr h="1207398">
                <a:tc>
                  <a:txBody>
                    <a:bodyPr/>
                    <a:lstStyle/>
                    <a:p>
                      <a:r>
                        <a:rPr lang="en-IN" sz="1700" dirty="0">
                          <a:solidFill>
                            <a:srgbClr val="002060"/>
                          </a:solidFill>
                          <a:latin typeface="Arial" panose="020B0604020202020204" pitchFamily="34" charset="0"/>
                          <a:cs typeface="Arial" panose="020B0604020202020204" pitchFamily="34" charset="0"/>
                        </a:rPr>
                        <a:t>View</a:t>
                      </a:r>
                      <a:r>
                        <a:rPr lang="en-IN" sz="1700" baseline="0" dirty="0">
                          <a:solidFill>
                            <a:srgbClr val="002060"/>
                          </a:solidFill>
                          <a:latin typeface="Arial" panose="020B0604020202020204" pitchFamily="34" charset="0"/>
                          <a:cs typeface="Arial" panose="020B0604020202020204" pitchFamily="34" charset="0"/>
                        </a:rPr>
                        <a:t> 1</a:t>
                      </a:r>
                      <a:endParaRPr lang="en-IN" sz="1700" dirty="0">
                        <a:solidFill>
                          <a:srgbClr val="002060"/>
                        </a:solidFill>
                        <a:latin typeface="Arial" panose="020B0604020202020204" pitchFamily="34" charset="0"/>
                        <a:cs typeface="Arial" panose="020B0604020202020204" pitchFamily="34" charset="0"/>
                      </a:endParaRPr>
                    </a:p>
                  </a:txBody>
                  <a:tcPr/>
                </a:tc>
                <a:tc>
                  <a:txBody>
                    <a:bodyPr/>
                    <a:lstStyle/>
                    <a:p>
                      <a:r>
                        <a:rPr lang="en-IN" sz="1700" dirty="0">
                          <a:solidFill>
                            <a:srgbClr val="002060"/>
                          </a:solidFill>
                          <a:latin typeface="Arial" panose="020B0604020202020204" pitchFamily="34" charset="0"/>
                          <a:cs typeface="Arial" panose="020B0604020202020204" pitchFamily="34" charset="0"/>
                        </a:rPr>
                        <a:t>Can</a:t>
                      </a:r>
                      <a:r>
                        <a:rPr lang="en-IN" sz="1700" baseline="0" dirty="0">
                          <a:solidFill>
                            <a:srgbClr val="002060"/>
                          </a:solidFill>
                          <a:latin typeface="Arial" panose="020B0604020202020204" pitchFamily="34" charset="0"/>
                          <a:cs typeface="Arial" panose="020B0604020202020204" pitchFamily="34" charset="0"/>
                        </a:rPr>
                        <a:t> be taxed as Business profits if the taxpayer has a PE in India</a:t>
                      </a:r>
                      <a:endParaRPr lang="en-IN" sz="1700" dirty="0">
                        <a:solidFill>
                          <a:srgbClr val="002060"/>
                        </a:solidFill>
                        <a:latin typeface="Arial" panose="020B0604020202020204" pitchFamily="34" charset="0"/>
                        <a:cs typeface="Arial" panose="020B0604020202020204" pitchFamily="34" charset="0"/>
                      </a:endParaRPr>
                    </a:p>
                  </a:txBody>
                  <a:tcPr/>
                </a:tc>
                <a:tc>
                  <a:txBody>
                    <a:bodyPr/>
                    <a:lstStyle/>
                    <a:p>
                      <a:pPr marL="228600" indent="-228600" algn="l" defTabSz="914400" rtl="0" eaLnBrk="1" latinLnBrk="0" hangingPunct="1">
                        <a:lnSpc>
                          <a:spcPct val="100000"/>
                        </a:lnSpc>
                        <a:spcBef>
                          <a:spcPts val="600"/>
                        </a:spcBef>
                        <a:spcAft>
                          <a:spcPts val="600"/>
                        </a:spcAft>
                        <a:buClr>
                          <a:srgbClr val="FF3300"/>
                        </a:buClr>
                        <a:buFont typeface="Webdings" panose="05030102010509060703" pitchFamily="18" charset="2"/>
                        <a:buChar char="4"/>
                      </a:pPr>
                      <a:r>
                        <a:rPr lang="en-IN" sz="1700" kern="1200" dirty="0">
                          <a:solidFill>
                            <a:srgbClr val="002060"/>
                          </a:solidFill>
                          <a:latin typeface="Arial" panose="020B0604020202020204" pitchFamily="34" charset="0"/>
                          <a:ea typeface="+mn-ea"/>
                          <a:cs typeface="Arial" panose="020B0604020202020204" pitchFamily="34" charset="0"/>
                        </a:rPr>
                        <a:t>Channel Guide India Ltd (Mum)</a:t>
                      </a:r>
                    </a:p>
                    <a:p>
                      <a:pPr marL="228600" indent="-228600" algn="l" defTabSz="914400" rtl="0" eaLnBrk="1" latinLnBrk="0" hangingPunct="1">
                        <a:lnSpc>
                          <a:spcPct val="100000"/>
                        </a:lnSpc>
                        <a:spcBef>
                          <a:spcPts val="600"/>
                        </a:spcBef>
                        <a:spcAft>
                          <a:spcPts val="600"/>
                        </a:spcAft>
                        <a:buClr>
                          <a:srgbClr val="FF3300"/>
                        </a:buClr>
                        <a:buFont typeface="Webdings" panose="05030102010509060703" pitchFamily="18" charset="2"/>
                        <a:buChar char="4"/>
                      </a:pPr>
                      <a:r>
                        <a:rPr lang="en-IN" sz="1700" kern="1200" dirty="0" err="1">
                          <a:solidFill>
                            <a:srgbClr val="002060"/>
                          </a:solidFill>
                          <a:latin typeface="Arial" panose="020B0604020202020204" pitchFamily="34" charset="0"/>
                          <a:ea typeface="+mn-ea"/>
                          <a:cs typeface="Arial" panose="020B0604020202020204" pitchFamily="34" charset="0"/>
                        </a:rPr>
                        <a:t>Mckinsey</a:t>
                      </a:r>
                      <a:r>
                        <a:rPr lang="en-IN" sz="1700" kern="1200" dirty="0">
                          <a:solidFill>
                            <a:srgbClr val="002060"/>
                          </a:solidFill>
                          <a:latin typeface="Arial" panose="020B0604020202020204" pitchFamily="34" charset="0"/>
                          <a:ea typeface="+mn-ea"/>
                          <a:cs typeface="Arial" panose="020B0604020202020204" pitchFamily="34" charset="0"/>
                        </a:rPr>
                        <a:t> &amp; Co. (Thailand)</a:t>
                      </a:r>
                      <a:r>
                        <a:rPr lang="en-IN" sz="1700" kern="1200" baseline="0" dirty="0">
                          <a:solidFill>
                            <a:srgbClr val="002060"/>
                          </a:solidFill>
                          <a:latin typeface="Arial" panose="020B0604020202020204" pitchFamily="34" charset="0"/>
                          <a:ea typeface="+mn-ea"/>
                          <a:cs typeface="Arial" panose="020B0604020202020204" pitchFamily="34" charset="0"/>
                        </a:rPr>
                        <a:t> </a:t>
                      </a:r>
                      <a:r>
                        <a:rPr lang="en-IN" sz="1700" kern="1200" dirty="0">
                          <a:solidFill>
                            <a:srgbClr val="002060"/>
                          </a:solidFill>
                          <a:latin typeface="Arial" panose="020B0604020202020204" pitchFamily="34" charset="0"/>
                          <a:ea typeface="+mn-ea"/>
                          <a:cs typeface="Arial" panose="020B0604020202020204" pitchFamily="34" charset="0"/>
                        </a:rPr>
                        <a:t>Co.</a:t>
                      </a:r>
                      <a:r>
                        <a:rPr lang="en-IN" sz="1700" kern="1200" baseline="0" dirty="0">
                          <a:solidFill>
                            <a:srgbClr val="002060"/>
                          </a:solidFill>
                          <a:latin typeface="Arial" panose="020B0604020202020204" pitchFamily="34" charset="0"/>
                          <a:ea typeface="+mn-ea"/>
                          <a:cs typeface="Arial" panose="020B0604020202020204" pitchFamily="34" charset="0"/>
                        </a:rPr>
                        <a:t> Ltd.</a:t>
                      </a:r>
                      <a:r>
                        <a:rPr lang="en-IN" sz="1700" kern="1200" dirty="0">
                          <a:solidFill>
                            <a:srgbClr val="002060"/>
                          </a:solidFill>
                          <a:latin typeface="Arial" panose="020B0604020202020204" pitchFamily="34" charset="0"/>
                          <a:ea typeface="+mn-ea"/>
                          <a:cs typeface="Arial" panose="020B0604020202020204" pitchFamily="34" charset="0"/>
                        </a:rPr>
                        <a:t>(Mum)</a:t>
                      </a:r>
                    </a:p>
                    <a:p>
                      <a:pPr marL="228600" indent="-228600" algn="l" defTabSz="914400" rtl="0" eaLnBrk="1" latinLnBrk="0" hangingPunct="1">
                        <a:lnSpc>
                          <a:spcPct val="100000"/>
                        </a:lnSpc>
                        <a:spcBef>
                          <a:spcPts val="600"/>
                        </a:spcBef>
                        <a:spcAft>
                          <a:spcPts val="600"/>
                        </a:spcAft>
                        <a:buClr>
                          <a:srgbClr val="FF3300"/>
                        </a:buClr>
                        <a:buFont typeface="Webdings" panose="05030102010509060703" pitchFamily="18" charset="2"/>
                        <a:buChar char="4"/>
                      </a:pPr>
                      <a:r>
                        <a:rPr lang="en-IN" sz="1700" kern="1200" dirty="0">
                          <a:solidFill>
                            <a:srgbClr val="002060"/>
                          </a:solidFill>
                          <a:latin typeface="Arial" panose="020B0604020202020204" pitchFamily="34" charset="0"/>
                          <a:ea typeface="+mn-ea"/>
                          <a:cs typeface="Arial" panose="020B0604020202020204" pitchFamily="34" charset="0"/>
                        </a:rPr>
                        <a:t>Bangkok Glass Industry Co Ltd (Mad)</a:t>
                      </a:r>
                    </a:p>
                  </a:txBody>
                  <a:tcPr/>
                </a:tc>
                <a:extLst>
                  <a:ext uri="{0D108BD9-81ED-4DB2-BD59-A6C34878D82A}">
                    <a16:rowId xmlns:a16="http://schemas.microsoft.com/office/drawing/2014/main" val="10001"/>
                  </a:ext>
                </a:extLst>
              </a:tr>
              <a:tr h="528236">
                <a:tc>
                  <a:txBody>
                    <a:bodyPr/>
                    <a:lstStyle/>
                    <a:p>
                      <a:r>
                        <a:rPr lang="en-IN" sz="1700" dirty="0">
                          <a:solidFill>
                            <a:srgbClr val="002060"/>
                          </a:solidFill>
                          <a:latin typeface="Arial" panose="020B0604020202020204" pitchFamily="34" charset="0"/>
                          <a:cs typeface="Arial" panose="020B0604020202020204" pitchFamily="34" charset="0"/>
                        </a:rPr>
                        <a:t>View</a:t>
                      </a:r>
                      <a:r>
                        <a:rPr lang="en-IN" sz="1700" baseline="0" dirty="0">
                          <a:solidFill>
                            <a:srgbClr val="002060"/>
                          </a:solidFill>
                          <a:latin typeface="Arial" panose="020B0604020202020204" pitchFamily="34" charset="0"/>
                          <a:cs typeface="Arial" panose="020B0604020202020204" pitchFamily="34" charset="0"/>
                        </a:rPr>
                        <a:t> </a:t>
                      </a:r>
                      <a:r>
                        <a:rPr lang="en-IN" sz="1700" dirty="0">
                          <a:solidFill>
                            <a:srgbClr val="002060"/>
                          </a:solidFill>
                          <a:latin typeface="Arial" panose="020B0604020202020204" pitchFamily="34" charset="0"/>
                          <a:cs typeface="Arial" panose="020B0604020202020204" pitchFamily="34" charset="0"/>
                        </a:rPr>
                        <a:t>2</a:t>
                      </a:r>
                    </a:p>
                  </a:txBody>
                  <a:tcPr/>
                </a:tc>
                <a:tc>
                  <a:txBody>
                    <a:bodyPr/>
                    <a:lstStyle/>
                    <a:p>
                      <a:r>
                        <a:rPr lang="en-IN" sz="1700" dirty="0">
                          <a:solidFill>
                            <a:srgbClr val="002060"/>
                          </a:solidFill>
                          <a:latin typeface="Arial" panose="020B0604020202020204" pitchFamily="34" charset="0"/>
                          <a:cs typeface="Arial" panose="020B0604020202020204" pitchFamily="34" charset="0"/>
                        </a:rPr>
                        <a:t>Can be taxed as ‘Other Income’</a:t>
                      </a:r>
                    </a:p>
                  </a:txBody>
                  <a:tcPr/>
                </a:tc>
                <a:tc>
                  <a:txBody>
                    <a:bodyPr/>
                    <a:lstStyle/>
                    <a:p>
                      <a:r>
                        <a:rPr lang="en-IN" sz="1700" dirty="0">
                          <a:solidFill>
                            <a:srgbClr val="002060"/>
                          </a:solidFill>
                          <a:latin typeface="Arial" panose="020B0604020202020204" pitchFamily="34" charset="0"/>
                          <a:cs typeface="Arial" panose="020B0604020202020204" pitchFamily="34" charset="0"/>
                        </a:rPr>
                        <a:t>Lanka </a:t>
                      </a:r>
                      <a:r>
                        <a:rPr lang="en-IN" sz="1700" dirty="0" err="1">
                          <a:solidFill>
                            <a:srgbClr val="002060"/>
                          </a:solidFill>
                          <a:latin typeface="Arial" panose="020B0604020202020204" pitchFamily="34" charset="0"/>
                          <a:cs typeface="Arial" panose="020B0604020202020204" pitchFamily="34" charset="0"/>
                        </a:rPr>
                        <a:t>Hydraulik</a:t>
                      </a:r>
                      <a:r>
                        <a:rPr lang="en-IN" sz="1700" dirty="0">
                          <a:solidFill>
                            <a:srgbClr val="002060"/>
                          </a:solidFill>
                          <a:latin typeface="Arial" panose="020B0604020202020204" pitchFamily="34" charset="0"/>
                          <a:cs typeface="Arial" panose="020B0604020202020204" pitchFamily="34" charset="0"/>
                        </a:rPr>
                        <a:t> Institute Ltd (AAR)</a:t>
                      </a:r>
                    </a:p>
                  </a:txBody>
                  <a:tcPr/>
                </a:tc>
                <a:extLst>
                  <a:ext uri="{0D108BD9-81ED-4DB2-BD59-A6C34878D82A}">
                    <a16:rowId xmlns:a16="http://schemas.microsoft.com/office/drawing/2014/main" val="10002"/>
                  </a:ext>
                </a:extLst>
              </a:tr>
              <a:tr h="754623">
                <a:tc>
                  <a:txBody>
                    <a:bodyPr/>
                    <a:lstStyle/>
                    <a:p>
                      <a:r>
                        <a:rPr lang="en-IN" sz="1700" dirty="0">
                          <a:solidFill>
                            <a:srgbClr val="002060"/>
                          </a:solidFill>
                          <a:latin typeface="Arial" panose="020B0604020202020204" pitchFamily="34" charset="0"/>
                          <a:cs typeface="Arial" panose="020B0604020202020204" pitchFamily="34" charset="0"/>
                        </a:rPr>
                        <a:t>View 3</a:t>
                      </a:r>
                    </a:p>
                  </a:txBody>
                  <a:tcPr/>
                </a:tc>
                <a:tc>
                  <a:txBody>
                    <a:bodyPr/>
                    <a:lstStyle/>
                    <a:p>
                      <a:r>
                        <a:rPr lang="en-IN" sz="1700" dirty="0">
                          <a:solidFill>
                            <a:srgbClr val="002060"/>
                          </a:solidFill>
                          <a:latin typeface="Arial" panose="020B0604020202020204" pitchFamily="34" charset="0"/>
                          <a:cs typeface="Arial" panose="020B0604020202020204" pitchFamily="34" charset="0"/>
                        </a:rPr>
                        <a:t>Taxed as per Income tax Act</a:t>
                      </a:r>
                    </a:p>
                  </a:txBody>
                  <a:tcPr/>
                </a:tc>
                <a:tc>
                  <a:txBody>
                    <a:bodyPr/>
                    <a:lstStyle/>
                    <a:p>
                      <a:r>
                        <a:rPr lang="en-IN" sz="1700" dirty="0">
                          <a:solidFill>
                            <a:srgbClr val="002060"/>
                          </a:solidFill>
                          <a:latin typeface="Arial" panose="020B0604020202020204" pitchFamily="34" charset="0"/>
                          <a:cs typeface="Arial" panose="020B0604020202020204" pitchFamily="34" charset="0"/>
                        </a:rPr>
                        <a:t>TVS</a:t>
                      </a:r>
                      <a:r>
                        <a:rPr lang="en-IN" sz="1700" baseline="0" dirty="0">
                          <a:solidFill>
                            <a:srgbClr val="002060"/>
                          </a:solidFill>
                          <a:latin typeface="Arial" panose="020B0604020202020204" pitchFamily="34" charset="0"/>
                          <a:cs typeface="Arial" panose="020B0604020202020204" pitchFamily="34" charset="0"/>
                        </a:rPr>
                        <a:t> Electronics (Chennai)</a:t>
                      </a:r>
                    </a:p>
                    <a:p>
                      <a:r>
                        <a:rPr lang="en-IN" sz="1700" baseline="0" dirty="0">
                          <a:solidFill>
                            <a:srgbClr val="002060"/>
                          </a:solidFill>
                          <a:latin typeface="Arial" panose="020B0604020202020204" pitchFamily="34" charset="0"/>
                          <a:cs typeface="Arial" panose="020B0604020202020204" pitchFamily="34" charset="0"/>
                        </a:rPr>
                        <a:t>Subsequently overruled by High court.</a:t>
                      </a:r>
                      <a:endParaRPr lang="en-IN" sz="1700" dirty="0">
                        <a:solidFill>
                          <a:srgbClr val="00206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sp>
        <p:nvSpPr>
          <p:cNvPr id="7" name="Wave 6"/>
          <p:cNvSpPr/>
          <p:nvPr/>
        </p:nvSpPr>
        <p:spPr>
          <a:xfrm>
            <a:off x="1981200" y="5953125"/>
            <a:ext cx="7324725" cy="663575"/>
          </a:xfrm>
          <a:prstGeom prst="wav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t>View 1 seems to be a better view</a:t>
            </a:r>
          </a:p>
        </p:txBody>
      </p:sp>
    </p:spTree>
    <p:extLst>
      <p:ext uri="{BB962C8B-B14F-4D97-AF65-F5344CB8AC3E}">
        <p14:creationId xmlns:p14="http://schemas.microsoft.com/office/powerpoint/2010/main" val="2218733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838200" y="1097280"/>
            <a:ext cx="10515600" cy="4549757"/>
          </a:xfrm>
        </p:spPr>
        <p:txBody>
          <a:bodyPr>
            <a:noAutofit/>
          </a:bodyPr>
          <a:lstStyle/>
          <a:p>
            <a:pPr marL="0" indent="0">
              <a:lnSpc>
                <a:spcPct val="100000"/>
              </a:lnSpc>
              <a:spcBef>
                <a:spcPts val="600"/>
              </a:spcBef>
              <a:spcAft>
                <a:spcPts val="600"/>
              </a:spcAft>
              <a:buClr>
                <a:srgbClr val="FF3300"/>
              </a:buClr>
              <a:buNone/>
            </a:pPr>
            <a:r>
              <a:rPr lang="en-US" sz="1800" b="1" dirty="0">
                <a:solidFill>
                  <a:srgbClr val="002060"/>
                </a:solidFill>
                <a:latin typeface="Arial" panose="020B0604020202020204" pitchFamily="34" charset="0"/>
                <a:cs typeface="Arial" panose="020B0604020202020204" pitchFamily="34" charset="0"/>
              </a:rPr>
              <a:t>Taxability in absence of FTS clause:</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The ruling in TVS Electronics Ltd.’s case will have an adverse impact on service providers of those countries which do not have FTS clause in their respective tax treaties entered into with India. For example, Mauritius, Malaysia, Sri Lanka, etc. do not have an FTS clause in their tax treaties with India. Services of the service providers of those countries may be made liable to tax in India as per Indian Tax Laws.</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The view taken by the Tribunal is, however, contrary to the view taken by the Bangalore Tribunal in the case of Spice Telecom wherein it has been held that in absence of FTS clause in the Indo-Mauritius tax treaty, payments made, even if assumed to be FTS, will be governed by clause 7 of the said tax treaty dealing with business income. </a:t>
            </a:r>
          </a:p>
          <a:p>
            <a:pPr>
              <a:lnSpc>
                <a:spcPct val="100000"/>
              </a:lnSpc>
              <a:spcBef>
                <a:spcPts val="600"/>
              </a:spcBef>
              <a:spcAft>
                <a:spcPts val="600"/>
              </a:spcAft>
              <a:buClr>
                <a:srgbClr val="FF3300"/>
              </a:buClr>
              <a:buFont typeface="Webdings" panose="05030102010509060703" pitchFamily="18" charset="2"/>
              <a:buChar char="4"/>
            </a:pPr>
            <a:r>
              <a:rPr lang="en-US" sz="1800" dirty="0">
                <a:solidFill>
                  <a:srgbClr val="002060"/>
                </a:solidFill>
                <a:latin typeface="Arial" panose="020B0604020202020204" pitchFamily="34" charset="0"/>
                <a:cs typeface="Arial" panose="020B0604020202020204" pitchFamily="34" charset="0"/>
              </a:rPr>
              <a:t>The view adopted by the Tribunal in TVS Electronics Ltd.’s case also deviates from the ruling of the Supreme Court in the case of </a:t>
            </a:r>
            <a:r>
              <a:rPr lang="en-US" sz="1800" dirty="0" err="1">
                <a:solidFill>
                  <a:srgbClr val="002060"/>
                </a:solidFill>
                <a:latin typeface="Arial" panose="020B0604020202020204" pitchFamily="34" charset="0"/>
                <a:cs typeface="Arial" panose="020B0604020202020204" pitchFamily="34" charset="0"/>
              </a:rPr>
              <a:t>Azadi</a:t>
            </a:r>
            <a:r>
              <a:rPr lang="en-US" sz="1800" dirty="0">
                <a:solidFill>
                  <a:srgbClr val="002060"/>
                </a:solidFill>
                <a:latin typeface="Arial" panose="020B0604020202020204" pitchFamily="34" charset="0"/>
                <a:cs typeface="Arial" panose="020B0604020202020204" pitchFamily="34" charset="0"/>
              </a:rPr>
              <a:t> </a:t>
            </a:r>
            <a:r>
              <a:rPr lang="en-US" sz="1800" dirty="0" err="1">
                <a:solidFill>
                  <a:srgbClr val="002060"/>
                </a:solidFill>
                <a:latin typeface="Arial" panose="020B0604020202020204" pitchFamily="34" charset="0"/>
                <a:cs typeface="Arial" panose="020B0604020202020204" pitchFamily="34" charset="0"/>
              </a:rPr>
              <a:t>Bachao</a:t>
            </a:r>
            <a:r>
              <a:rPr lang="en-US" sz="1800" dirty="0">
                <a:solidFill>
                  <a:srgbClr val="002060"/>
                </a:solidFill>
                <a:latin typeface="Arial" panose="020B0604020202020204" pitchFamily="34" charset="0"/>
                <a:cs typeface="Arial" panose="020B0604020202020204" pitchFamily="34" charset="0"/>
              </a:rPr>
              <a:t> </a:t>
            </a:r>
            <a:r>
              <a:rPr lang="en-US" sz="1800" dirty="0" err="1">
                <a:solidFill>
                  <a:srgbClr val="002060"/>
                </a:solidFill>
                <a:latin typeface="Arial" panose="020B0604020202020204" pitchFamily="34" charset="0"/>
                <a:cs typeface="Arial" panose="020B0604020202020204" pitchFamily="34" charset="0"/>
              </a:rPr>
              <a:t>Andolan</a:t>
            </a:r>
            <a:r>
              <a:rPr lang="en-US" sz="1800" dirty="0">
                <a:solidFill>
                  <a:srgbClr val="002060"/>
                </a:solidFill>
                <a:latin typeface="Arial" panose="020B0604020202020204" pitchFamily="34" charset="0"/>
                <a:cs typeface="Arial" panose="020B0604020202020204" pitchFamily="34" charset="0"/>
              </a:rPr>
              <a:t>.</a:t>
            </a:r>
          </a:p>
          <a:p>
            <a:pPr marL="538163" indent="-274638">
              <a:lnSpc>
                <a:spcPct val="100000"/>
              </a:lnSpc>
              <a:spcBef>
                <a:spcPts val="600"/>
              </a:spcBef>
              <a:spcAft>
                <a:spcPts val="600"/>
              </a:spcAft>
              <a:buClr>
                <a:srgbClr val="FF3300"/>
              </a:buClr>
              <a:buFont typeface="Webdings" panose="05030102010509060703" pitchFamily="18" charset="2"/>
              <a:buChar char="4"/>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45</a:t>
            </a:fld>
            <a:endParaRPr lang="en-US"/>
          </a:p>
        </p:txBody>
      </p:sp>
    </p:spTree>
    <p:extLst>
      <p:ext uri="{BB962C8B-B14F-4D97-AF65-F5344CB8AC3E}">
        <p14:creationId xmlns:p14="http://schemas.microsoft.com/office/powerpoint/2010/main" val="298972414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40492" y="167417"/>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Key Issues – Fee for technical services</a:t>
            </a:r>
            <a:r>
              <a:rPr lang="en-US" sz="2800" b="1" dirty="0">
                <a:solidFill>
                  <a:srgbClr val="FF0000"/>
                </a:solidFill>
                <a:latin typeface="Arial" panose="020B0604020202020204" pitchFamily="34" charset="0"/>
                <a:cs typeface="Arial" panose="020B0604020202020204" pitchFamily="34" charset="0"/>
              </a:rPr>
              <a:t>.</a:t>
            </a:r>
          </a:p>
        </p:txBody>
      </p:sp>
      <p:sp>
        <p:nvSpPr>
          <p:cNvPr id="3" name="Content Placeholder 2"/>
          <p:cNvSpPr>
            <a:spLocks noGrp="1"/>
          </p:cNvSpPr>
          <p:nvPr>
            <p:ph idx="1"/>
          </p:nvPr>
        </p:nvSpPr>
        <p:spPr>
          <a:xfrm>
            <a:off x="420130" y="822963"/>
            <a:ext cx="11652422" cy="3291837"/>
          </a:xfrm>
        </p:spPr>
        <p:txBody>
          <a:bodyPr>
            <a:noAutofit/>
          </a:bodyPr>
          <a:lstStyle/>
          <a:p>
            <a:pPr marL="0" indent="0" algn="just">
              <a:lnSpc>
                <a:spcPct val="100000"/>
              </a:lnSpc>
              <a:spcBef>
                <a:spcPts val="600"/>
              </a:spcBef>
              <a:spcAft>
                <a:spcPts val="600"/>
              </a:spcAft>
              <a:buClr>
                <a:srgbClr val="FF3300"/>
              </a:buClr>
              <a:buNone/>
            </a:pPr>
            <a:r>
              <a:rPr lang="en-US" sz="1600" b="1" dirty="0">
                <a:solidFill>
                  <a:srgbClr val="002060"/>
                </a:solidFill>
                <a:latin typeface="Arial" panose="020B0604020202020204" pitchFamily="34" charset="0"/>
                <a:cs typeface="Arial" panose="020B0604020202020204" pitchFamily="34" charset="0"/>
              </a:rPr>
              <a:t>FTS implications of Secondment of Employees to India:</a:t>
            </a:r>
          </a:p>
          <a:p>
            <a:pPr marL="361950" indent="-361950" algn="just">
              <a:lnSpc>
                <a:spcPct val="100000"/>
              </a:lnSpc>
              <a:spcBef>
                <a:spcPts val="600"/>
              </a:spcBef>
              <a:spcAft>
                <a:spcPts val="600"/>
              </a:spcAft>
              <a:buClr>
                <a:srgbClr val="FF3300"/>
              </a:buClr>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The term ‘secondment’ describes where an employee or a group of employees is assigned on a temporary basis to work for another, ‘host’ </a:t>
            </a:r>
            <a:r>
              <a:rPr lang="en-US" sz="1600" dirty="0" err="1">
                <a:solidFill>
                  <a:srgbClr val="002060"/>
                </a:solidFill>
                <a:latin typeface="Arial" panose="020B0604020202020204" pitchFamily="34" charset="0"/>
                <a:cs typeface="Arial" panose="020B0604020202020204" pitchFamily="34" charset="0"/>
              </a:rPr>
              <a:t>organisation</a:t>
            </a:r>
            <a:r>
              <a:rPr lang="en-US" sz="1600" dirty="0">
                <a:solidFill>
                  <a:srgbClr val="002060"/>
                </a:solidFill>
                <a:latin typeface="Arial" panose="020B0604020202020204" pitchFamily="34" charset="0"/>
                <a:cs typeface="Arial" panose="020B0604020202020204" pitchFamily="34" charset="0"/>
              </a:rPr>
              <a:t>, or a different part of their employer’s organization.</a:t>
            </a:r>
          </a:p>
          <a:p>
            <a:pPr marL="361950" indent="-361950" algn="just">
              <a:lnSpc>
                <a:spcPct val="100000"/>
              </a:lnSpc>
              <a:spcBef>
                <a:spcPts val="600"/>
              </a:spcBef>
              <a:spcAft>
                <a:spcPts val="600"/>
              </a:spcAft>
              <a:buClr>
                <a:srgbClr val="FF3300"/>
              </a:buClr>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On expiry of the secondment term, the employee (the ‘</a:t>
            </a:r>
            <a:r>
              <a:rPr lang="en-US" sz="1600" dirty="0" err="1">
                <a:solidFill>
                  <a:srgbClr val="002060"/>
                </a:solidFill>
                <a:latin typeface="Arial" panose="020B0604020202020204" pitchFamily="34" charset="0"/>
                <a:cs typeface="Arial" panose="020B0604020202020204" pitchFamily="34" charset="0"/>
              </a:rPr>
              <a:t>secondee</a:t>
            </a:r>
            <a:r>
              <a:rPr lang="en-US" sz="1600" dirty="0">
                <a:solidFill>
                  <a:srgbClr val="002060"/>
                </a:solidFill>
                <a:latin typeface="Arial" panose="020B0604020202020204" pitchFamily="34" charset="0"/>
                <a:cs typeface="Arial" panose="020B0604020202020204" pitchFamily="34" charset="0"/>
              </a:rPr>
              <a:t>’) will ‘return’ to their original employer. </a:t>
            </a:r>
          </a:p>
          <a:p>
            <a:pPr marL="361950" indent="-361950" algn="just">
              <a:lnSpc>
                <a:spcPct val="100000"/>
              </a:lnSpc>
              <a:spcBef>
                <a:spcPts val="600"/>
              </a:spcBef>
              <a:spcAft>
                <a:spcPts val="600"/>
              </a:spcAft>
              <a:buClr>
                <a:srgbClr val="FF3300"/>
              </a:buClr>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From company perspective, the essence is to establish whether the “employer – employee relationship” lies with Indian entity (</a:t>
            </a:r>
            <a:r>
              <a:rPr lang="en-US" sz="1600" dirty="0" err="1">
                <a:solidFill>
                  <a:srgbClr val="002060"/>
                </a:solidFill>
                <a:latin typeface="Arial" panose="020B0604020202020204" pitchFamily="34" charset="0"/>
                <a:cs typeface="Arial" panose="020B0604020202020204" pitchFamily="34" charset="0"/>
              </a:rPr>
              <a:t>ICo</a:t>
            </a:r>
            <a:r>
              <a:rPr lang="en-US" sz="1600" dirty="0">
                <a:solidFill>
                  <a:srgbClr val="002060"/>
                </a:solidFill>
                <a:latin typeface="Arial" panose="020B0604020202020204" pitchFamily="34" charset="0"/>
                <a:cs typeface="Arial" panose="020B0604020202020204" pitchFamily="34" charset="0"/>
              </a:rPr>
              <a:t>) or that with the Foreign entity (</a:t>
            </a:r>
            <a:r>
              <a:rPr lang="en-US" sz="1600" dirty="0" err="1">
                <a:solidFill>
                  <a:srgbClr val="002060"/>
                </a:solidFill>
                <a:latin typeface="Arial" panose="020B0604020202020204" pitchFamily="34" charset="0"/>
                <a:cs typeface="Arial" panose="020B0604020202020204" pitchFamily="34" charset="0"/>
              </a:rPr>
              <a:t>FCo</a:t>
            </a:r>
            <a:r>
              <a:rPr lang="en-US" sz="1600" dirty="0">
                <a:solidFill>
                  <a:srgbClr val="002060"/>
                </a:solidFill>
                <a:latin typeface="Arial" panose="020B0604020202020204" pitchFamily="34" charset="0"/>
                <a:cs typeface="Arial" panose="020B0604020202020204" pitchFamily="34" charset="0"/>
              </a:rPr>
              <a:t>). </a:t>
            </a:r>
          </a:p>
          <a:p>
            <a:pPr marL="361950" indent="-361950" algn="just">
              <a:lnSpc>
                <a:spcPct val="100000"/>
              </a:lnSpc>
              <a:spcBef>
                <a:spcPts val="600"/>
              </a:spcBef>
              <a:spcAft>
                <a:spcPts val="600"/>
              </a:spcAft>
              <a:buClr>
                <a:srgbClr val="FF3300"/>
              </a:buClr>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Where the employment is established to be held by </a:t>
            </a:r>
            <a:r>
              <a:rPr lang="en-US" sz="1600" dirty="0" err="1">
                <a:solidFill>
                  <a:srgbClr val="002060"/>
                </a:solidFill>
                <a:latin typeface="Arial" panose="020B0604020202020204" pitchFamily="34" charset="0"/>
                <a:cs typeface="Arial" panose="020B0604020202020204" pitchFamily="34" charset="0"/>
              </a:rPr>
              <a:t>FCo</a:t>
            </a:r>
            <a:r>
              <a:rPr lang="en-US" sz="1600" dirty="0">
                <a:solidFill>
                  <a:srgbClr val="002060"/>
                </a:solidFill>
                <a:latin typeface="Arial" panose="020B0604020202020204" pitchFamily="34" charset="0"/>
                <a:cs typeface="Arial" panose="020B0604020202020204" pitchFamily="34" charset="0"/>
              </a:rPr>
              <a:t>, it will be difficult to argue against taxability of payments being done by </a:t>
            </a:r>
            <a:r>
              <a:rPr lang="en-US" sz="1600" dirty="0" err="1">
                <a:solidFill>
                  <a:srgbClr val="002060"/>
                </a:solidFill>
                <a:latin typeface="Arial" panose="020B0604020202020204" pitchFamily="34" charset="0"/>
                <a:cs typeface="Arial" panose="020B0604020202020204" pitchFamily="34" charset="0"/>
              </a:rPr>
              <a:t>ICo</a:t>
            </a:r>
            <a:r>
              <a:rPr lang="en-US" sz="1600" dirty="0">
                <a:solidFill>
                  <a:srgbClr val="002060"/>
                </a:solidFill>
                <a:latin typeface="Arial" panose="020B0604020202020204" pitchFamily="34" charset="0"/>
                <a:cs typeface="Arial" panose="020B0604020202020204" pitchFamily="34" charset="0"/>
              </a:rPr>
              <a:t> to </a:t>
            </a:r>
            <a:r>
              <a:rPr lang="en-US" sz="1600" dirty="0" err="1">
                <a:solidFill>
                  <a:srgbClr val="002060"/>
                </a:solidFill>
                <a:latin typeface="Arial" panose="020B0604020202020204" pitchFamily="34" charset="0"/>
                <a:cs typeface="Arial" panose="020B0604020202020204" pitchFamily="34" charset="0"/>
              </a:rPr>
              <a:t>Fco</a:t>
            </a:r>
            <a:r>
              <a:rPr lang="en-US" sz="1600" dirty="0">
                <a:solidFill>
                  <a:srgbClr val="002060"/>
                </a:solidFill>
                <a:latin typeface="Arial" panose="020B0604020202020204" pitchFamily="34" charset="0"/>
                <a:cs typeface="Arial" panose="020B0604020202020204" pitchFamily="34" charset="0"/>
              </a:rPr>
              <a:t>, as FTS. </a:t>
            </a:r>
          </a:p>
          <a:p>
            <a:pPr marL="361950" indent="-361950" algn="just">
              <a:lnSpc>
                <a:spcPct val="100000"/>
              </a:lnSpc>
              <a:spcBef>
                <a:spcPts val="600"/>
              </a:spcBef>
              <a:spcAft>
                <a:spcPts val="600"/>
              </a:spcAft>
              <a:buClr>
                <a:srgbClr val="FF3300"/>
              </a:buClr>
              <a:buFont typeface="Arial" panose="020B0604020202020204" pitchFamily="34" charset="0"/>
              <a:buChar char="►"/>
            </a:pPr>
            <a:r>
              <a:rPr lang="en-US" sz="1600" dirty="0">
                <a:solidFill>
                  <a:srgbClr val="002060"/>
                </a:solidFill>
                <a:latin typeface="Arial" panose="020B0604020202020204" pitchFamily="34" charset="0"/>
                <a:cs typeface="Arial" panose="020B0604020202020204" pitchFamily="34" charset="0"/>
              </a:rPr>
              <a:t>Judicial pronouncements have laid down certain key aspects to differentiate between economic employer and real employer.</a:t>
            </a:r>
            <a:r>
              <a:rPr lang="it-IT" sz="1600" dirty="0">
                <a:solidFill>
                  <a:srgbClr val="002060"/>
                </a:solidFill>
                <a:latin typeface="Arial" panose="020B0604020202020204" pitchFamily="34" charset="0"/>
                <a:cs typeface="Arial" panose="020B0604020202020204" pitchFamily="34" charset="0"/>
              </a:rPr>
              <a:t>	</a:t>
            </a:r>
          </a:p>
          <a:p>
            <a:pPr algn="just">
              <a:lnSpc>
                <a:spcPct val="100000"/>
              </a:lnSpc>
              <a:spcBef>
                <a:spcPts val="600"/>
              </a:spcBef>
              <a:spcAft>
                <a:spcPts val="600"/>
              </a:spcAft>
              <a:buClr>
                <a:srgbClr val="FF3300"/>
              </a:buClr>
            </a:pPr>
            <a:endParaRPr lang="en-US" sz="1600" dirty="0">
              <a:solidFill>
                <a:srgbClr val="002060"/>
              </a:solidFill>
              <a:latin typeface="Arial" panose="020B0604020202020204" pitchFamily="34" charset="0"/>
              <a:cs typeface="Arial" panose="020B0604020202020204" pitchFamily="34" charset="0"/>
            </a:endParaRPr>
          </a:p>
          <a:p>
            <a:pPr marL="0" indent="0" algn="just">
              <a:lnSpc>
                <a:spcPct val="100000"/>
              </a:lnSpc>
              <a:spcBef>
                <a:spcPts val="600"/>
              </a:spcBef>
              <a:spcAft>
                <a:spcPts val="600"/>
              </a:spcAft>
              <a:buClr>
                <a:srgbClr val="FF3300"/>
              </a:buClr>
              <a:buNone/>
            </a:pPr>
            <a:endParaRPr lang="en-US" sz="1600" dirty="0">
              <a:solidFill>
                <a:srgbClr val="002060"/>
              </a:solidFill>
              <a:latin typeface="Arial" panose="020B0604020202020204" pitchFamily="34" charset="0"/>
              <a:cs typeface="Arial" panose="020B0604020202020204" pitchFamily="34" charset="0"/>
            </a:endParaRPr>
          </a:p>
          <a:p>
            <a:pPr algn="just">
              <a:lnSpc>
                <a:spcPct val="100000"/>
              </a:lnSpc>
              <a:spcBef>
                <a:spcPts val="600"/>
              </a:spcBef>
              <a:spcAft>
                <a:spcPts val="600"/>
              </a:spcAft>
              <a:buClr>
                <a:srgbClr val="FF3300"/>
              </a:buClr>
              <a:buFont typeface="Webdings" panose="05030102010509060703" pitchFamily="18" charset="2"/>
              <a:buChar char="4"/>
            </a:pPr>
            <a:endParaRPr lang="en-US" sz="1600" dirty="0">
              <a:solidFill>
                <a:srgbClr val="002060"/>
              </a:solidFill>
              <a:latin typeface="Arial" panose="020B0604020202020204" pitchFamily="34" charset="0"/>
              <a:cs typeface="Arial" panose="020B0604020202020204" pitchFamily="34" charset="0"/>
            </a:endParaRPr>
          </a:p>
          <a:p>
            <a:pPr marL="538163" indent="-274638" algn="just">
              <a:lnSpc>
                <a:spcPct val="100000"/>
              </a:lnSpc>
              <a:spcBef>
                <a:spcPts val="600"/>
              </a:spcBef>
              <a:spcAft>
                <a:spcPts val="600"/>
              </a:spcAft>
              <a:buClr>
                <a:srgbClr val="FF3300"/>
              </a:buClr>
              <a:buFont typeface="Webdings" panose="05030102010509060703" pitchFamily="18" charset="2"/>
              <a:buChar char="4"/>
            </a:pPr>
            <a:endParaRPr lang="en-US" sz="16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46</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30915120"/>
              </p:ext>
            </p:extLst>
          </p:nvPr>
        </p:nvGraphicFramePr>
        <p:xfrm>
          <a:off x="219075" y="4114800"/>
          <a:ext cx="11853477" cy="2385638"/>
        </p:xfrm>
        <a:graphic>
          <a:graphicData uri="http://schemas.openxmlformats.org/drawingml/2006/table">
            <a:tbl>
              <a:tblPr firstRow="1" bandRow="1">
                <a:tableStyleId>{FABFCF23-3B69-468F-B69F-88F6DE6A72F2}</a:tableStyleId>
              </a:tblPr>
              <a:tblGrid>
                <a:gridCol w="2077721">
                  <a:extLst>
                    <a:ext uri="{9D8B030D-6E8A-4147-A177-3AD203B41FA5}">
                      <a16:colId xmlns:a16="http://schemas.microsoft.com/office/drawing/2014/main" val="20000"/>
                    </a:ext>
                  </a:extLst>
                </a:gridCol>
                <a:gridCol w="9775756">
                  <a:extLst>
                    <a:ext uri="{9D8B030D-6E8A-4147-A177-3AD203B41FA5}">
                      <a16:colId xmlns:a16="http://schemas.microsoft.com/office/drawing/2014/main" val="20001"/>
                    </a:ext>
                  </a:extLst>
                </a:gridCol>
              </a:tblGrid>
              <a:tr h="303730">
                <a:tc>
                  <a:txBody>
                    <a:bodyPr/>
                    <a:lstStyle/>
                    <a:p>
                      <a:r>
                        <a:rPr lang="en-US" sz="1600" dirty="0">
                          <a:latin typeface="Arial" panose="020B0604020202020204" pitchFamily="34" charset="0"/>
                          <a:cs typeface="Arial" panose="020B0604020202020204" pitchFamily="34" charset="0"/>
                        </a:rPr>
                        <a:t>Judgement </a:t>
                      </a:r>
                    </a:p>
                  </a:txBody>
                  <a:tcPr>
                    <a:solidFill>
                      <a:schemeClr val="accent1">
                        <a:lumMod val="50000"/>
                      </a:schemeClr>
                    </a:solidFill>
                  </a:tcPr>
                </a:tc>
                <a:tc>
                  <a:txBody>
                    <a:bodyPr/>
                    <a:lstStyle/>
                    <a:p>
                      <a:pPr algn="ctr"/>
                      <a:r>
                        <a:rPr lang="en-US" sz="1600" dirty="0">
                          <a:latin typeface="Arial" panose="020B0604020202020204" pitchFamily="34" charset="0"/>
                          <a:cs typeface="Arial" panose="020B0604020202020204" pitchFamily="34" charset="0"/>
                        </a:rPr>
                        <a:t>Held</a:t>
                      </a:r>
                    </a:p>
                  </a:txBody>
                  <a:tcPr>
                    <a:solidFill>
                      <a:schemeClr val="accent1">
                        <a:lumMod val="50000"/>
                      </a:schemeClr>
                    </a:solidFill>
                  </a:tcPr>
                </a:tc>
                <a:extLst>
                  <a:ext uri="{0D108BD9-81ED-4DB2-BD59-A6C34878D82A}">
                    <a16:rowId xmlns:a16="http://schemas.microsoft.com/office/drawing/2014/main" val="10000"/>
                  </a:ext>
                </a:extLst>
              </a:tr>
              <a:tr h="10839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600" u="none" strike="noStrike" kern="1200" baseline="0" dirty="0">
                          <a:latin typeface="Arial" panose="020B0604020202020204" pitchFamily="34" charset="0"/>
                          <a:cs typeface="Arial" panose="020B0604020202020204" pitchFamily="34" charset="0"/>
                        </a:rPr>
                        <a:t>Centrica India Offshore (Delhi HC) – SC SLP dismissed 	</a:t>
                      </a:r>
                    </a:p>
                  </a:txBody>
                  <a:tcPr/>
                </a:tc>
                <a:tc>
                  <a:txBody>
                    <a:bodyPr/>
                    <a:lstStyle/>
                    <a:p>
                      <a:pPr marL="285750" indent="-285750">
                        <a:buFont typeface="Arial" panose="020B0604020202020204" pitchFamily="34" charset="0"/>
                        <a:buChar char="•"/>
                      </a:pPr>
                      <a:r>
                        <a:rPr lang="en-US" sz="1600" u="none" strike="noStrike" kern="1200" baseline="0" dirty="0">
                          <a:latin typeface="Arial" panose="020B0604020202020204" pitchFamily="34" charset="0"/>
                          <a:cs typeface="Arial" panose="020B0604020202020204" pitchFamily="34" charset="0"/>
                        </a:rPr>
                        <a:t>The nature of services performed by the seconded employees i.e. quality control and management, falls clearly within the hold “technical or consultancy”. </a:t>
                      </a:r>
                    </a:p>
                    <a:p>
                      <a:pPr marL="285750" indent="-285750">
                        <a:buFont typeface="Arial" panose="020B0604020202020204" pitchFamily="34" charset="0"/>
                        <a:buChar char="•"/>
                      </a:pPr>
                      <a:r>
                        <a:rPr lang="en-US" sz="1600" u="none" strike="noStrike" kern="1200" baseline="0" dirty="0">
                          <a:latin typeface="Arial" panose="020B0604020202020204" pitchFamily="34" charset="0"/>
                          <a:cs typeface="Arial" panose="020B0604020202020204" pitchFamily="34" charset="0"/>
                        </a:rPr>
                        <a:t>The seconded employees are imparting technical expertise and know-how onto the regular employees, or in other words, “make available” their know-how of the field for future consumption. </a:t>
                      </a:r>
                    </a:p>
                  </a:txBody>
                  <a:tcPr/>
                </a:tc>
                <a:extLst>
                  <a:ext uri="{0D108BD9-81ED-4DB2-BD59-A6C34878D82A}">
                    <a16:rowId xmlns:a16="http://schemas.microsoft.com/office/drawing/2014/main" val="10001"/>
                  </a:ext>
                </a:extLst>
              </a:tr>
              <a:tr h="9664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u="none" strike="noStrike" kern="1200" baseline="0" dirty="0">
                          <a:latin typeface="Arial" panose="020B0604020202020204" pitchFamily="34" charset="0"/>
                          <a:cs typeface="Arial" panose="020B0604020202020204" pitchFamily="34" charset="0"/>
                        </a:rPr>
                        <a:t>Panasonic Corporation (ITAT Chennai) 	</a:t>
                      </a:r>
                    </a:p>
                  </a:txBody>
                  <a:tcPr/>
                </a:tc>
                <a:tc>
                  <a:txBody>
                    <a:bodyPr/>
                    <a:lstStyle/>
                    <a:p>
                      <a:pPr marL="285750" indent="-285750">
                        <a:buFont typeface="Arial" panose="020B0604020202020204" pitchFamily="34" charset="0"/>
                        <a:buChar char="•"/>
                      </a:pPr>
                      <a:r>
                        <a:rPr lang="en-US" sz="1600" u="none" strike="noStrike" kern="1200" baseline="0" dirty="0">
                          <a:latin typeface="Arial" panose="020B0604020202020204" pitchFamily="34" charset="0"/>
                          <a:cs typeface="Arial" panose="020B0604020202020204" pitchFamily="34" charset="0"/>
                        </a:rPr>
                        <a:t>The deputed employees have come to India to ensure group policies / other group culture. </a:t>
                      </a:r>
                    </a:p>
                    <a:p>
                      <a:pPr marL="285750" indent="-285750">
                        <a:buFont typeface="Arial" panose="020B0604020202020204" pitchFamily="34" charset="0"/>
                        <a:buChar char="•"/>
                      </a:pPr>
                      <a:r>
                        <a:rPr lang="en-US" sz="1600" u="none" strike="noStrike" kern="1200" baseline="0" dirty="0">
                          <a:latin typeface="Arial" panose="020B0604020202020204" pitchFamily="34" charset="0"/>
                          <a:cs typeface="Arial" panose="020B0604020202020204" pitchFamily="34" charset="0"/>
                        </a:rPr>
                        <a:t>Once the policies / processes are retained, no need for personnel again coming to India, hence the services have “made available” technical knowledge, skill and experience.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942472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Shape 162"/>
        <p:cNvGrpSpPr/>
        <p:nvPr/>
      </p:nvGrpSpPr>
      <p:grpSpPr>
        <a:xfrm>
          <a:off x="0" y="0"/>
          <a:ext cx="0" cy="0"/>
          <a:chOff x="0" y="0"/>
          <a:chExt cx="0" cy="0"/>
        </a:xfrm>
      </p:grpSpPr>
      <p:sp>
        <p:nvSpPr>
          <p:cNvPr id="163" name="Google Shape;163;p29"/>
          <p:cNvSpPr/>
          <p:nvPr/>
        </p:nvSpPr>
        <p:spPr>
          <a:xfrm>
            <a:off x="3418191" y="0"/>
            <a:ext cx="5333200" cy="6858000"/>
          </a:xfrm>
          <a:prstGeom prst="rect">
            <a:avLst/>
          </a:prstGeom>
          <a:solidFill>
            <a:srgbClr val="00B2FF">
              <a:alpha val="73330"/>
            </a:srgbClr>
          </a:solidFill>
          <a:ln>
            <a:noFill/>
          </a:ln>
        </p:spPr>
        <p:txBody>
          <a:bodyPr spcFirstLastPara="1" wrap="square" lIns="121900" tIns="121900" rIns="121900" bIns="121900" anchor="ctr" anchorCtr="0">
            <a:noAutofit/>
          </a:bodyPr>
          <a:lstStyle/>
          <a:p>
            <a:endParaRPr sz="3200" dirty="0"/>
          </a:p>
        </p:txBody>
      </p:sp>
      <p:sp>
        <p:nvSpPr>
          <p:cNvPr id="175" name="Google Shape;175;p29"/>
          <p:cNvSpPr txBox="1">
            <a:spLocks noGrp="1"/>
          </p:cNvSpPr>
          <p:nvPr>
            <p:ph type="sldNum" sz="quarter" idx="12"/>
          </p:nvPr>
        </p:nvSpPr>
        <p:spPr>
          <a:prstGeom prst="rect">
            <a:avLst/>
          </a:prstGeom>
        </p:spPr>
        <p:txBody>
          <a:bodyPr spcFirstLastPara="1" vert="horz" wrap="square" lIns="121900" tIns="121900" rIns="121900" bIns="121900" rtlCol="0" anchor="t" anchorCtr="0">
            <a:noAutofit/>
          </a:bodyPr>
          <a:lstStyle/>
          <a:p>
            <a:fld id="{00000000-1234-1234-1234-123412341234}" type="slidenum">
              <a:rPr lang="en"/>
              <a:pPr/>
              <a:t>47</a:t>
            </a:fld>
            <a:endParaRPr/>
          </a:p>
        </p:txBody>
      </p:sp>
      <p:grpSp>
        <p:nvGrpSpPr>
          <p:cNvPr id="166" name="Google Shape;166;p29"/>
          <p:cNvGrpSpPr/>
          <p:nvPr/>
        </p:nvGrpSpPr>
        <p:grpSpPr>
          <a:xfrm>
            <a:off x="5616337" y="1115091"/>
            <a:ext cx="936908" cy="1485397"/>
            <a:chOff x="6718575" y="2318625"/>
            <a:chExt cx="256950" cy="407375"/>
          </a:xfrm>
        </p:grpSpPr>
        <p:sp>
          <p:nvSpPr>
            <p:cNvPr id="167" name="Google Shape;167;p29"/>
            <p:cNvSpPr/>
            <p:nvPr/>
          </p:nvSpPr>
          <p:spPr>
            <a:xfrm>
              <a:off x="6795900" y="2673600"/>
              <a:ext cx="102300" cy="22550"/>
            </a:xfrm>
            <a:custGeom>
              <a:avLst/>
              <a:gdLst/>
              <a:ahLst/>
              <a:cxnLst/>
              <a:rect l="l" t="t" r="r" b="b"/>
              <a:pathLst>
                <a:path w="4092" h="902" fill="none" extrusionOk="0">
                  <a:moveTo>
                    <a:pt x="4092" y="902"/>
                  </a:moveTo>
                  <a:lnTo>
                    <a:pt x="4092" y="1"/>
                  </a:lnTo>
                  <a:lnTo>
                    <a:pt x="0" y="1"/>
                  </a:lnTo>
                  <a:lnTo>
                    <a:pt x="0" y="902"/>
                  </a:lnTo>
                  <a:lnTo>
                    <a:pt x="4092" y="902"/>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8" name="Google Shape;168;p29"/>
            <p:cNvSpPr/>
            <p:nvPr/>
          </p:nvSpPr>
          <p:spPr>
            <a:xfrm>
              <a:off x="6795900" y="2650475"/>
              <a:ext cx="102300" cy="22550"/>
            </a:xfrm>
            <a:custGeom>
              <a:avLst/>
              <a:gdLst/>
              <a:ahLst/>
              <a:cxnLst/>
              <a:rect l="l" t="t" r="r" b="b"/>
              <a:pathLst>
                <a:path w="4092" h="902" fill="none" extrusionOk="0">
                  <a:moveTo>
                    <a:pt x="4092" y="901"/>
                  </a:moveTo>
                  <a:lnTo>
                    <a:pt x="4092" y="0"/>
                  </a:lnTo>
                  <a:lnTo>
                    <a:pt x="0" y="0"/>
                  </a:lnTo>
                  <a:lnTo>
                    <a:pt x="0" y="901"/>
                  </a:lnTo>
                  <a:lnTo>
                    <a:pt x="4092" y="90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9" name="Google Shape;169;p29"/>
            <p:cNvSpPr/>
            <p:nvPr/>
          </p:nvSpPr>
          <p:spPr>
            <a:xfrm>
              <a:off x="6795900" y="2696125"/>
              <a:ext cx="102300" cy="29875"/>
            </a:xfrm>
            <a:custGeom>
              <a:avLst/>
              <a:gdLst/>
              <a:ahLst/>
              <a:cxnLst/>
              <a:rect l="l" t="t" r="r" b="b"/>
              <a:pathLst>
                <a:path w="4092" h="1195" fill="none" extrusionOk="0">
                  <a:moveTo>
                    <a:pt x="0" y="1"/>
                  </a:moveTo>
                  <a:lnTo>
                    <a:pt x="0" y="171"/>
                  </a:lnTo>
                  <a:lnTo>
                    <a:pt x="0" y="171"/>
                  </a:lnTo>
                  <a:lnTo>
                    <a:pt x="24" y="318"/>
                  </a:lnTo>
                  <a:lnTo>
                    <a:pt x="98" y="464"/>
                  </a:lnTo>
                  <a:lnTo>
                    <a:pt x="195" y="585"/>
                  </a:lnTo>
                  <a:lnTo>
                    <a:pt x="341" y="659"/>
                  </a:lnTo>
                  <a:lnTo>
                    <a:pt x="1875" y="1170"/>
                  </a:lnTo>
                  <a:lnTo>
                    <a:pt x="1875" y="1170"/>
                  </a:lnTo>
                  <a:lnTo>
                    <a:pt x="2046" y="1194"/>
                  </a:lnTo>
                  <a:lnTo>
                    <a:pt x="2046" y="1194"/>
                  </a:lnTo>
                  <a:lnTo>
                    <a:pt x="2216" y="1170"/>
                  </a:lnTo>
                  <a:lnTo>
                    <a:pt x="3751" y="659"/>
                  </a:lnTo>
                  <a:lnTo>
                    <a:pt x="3751" y="659"/>
                  </a:lnTo>
                  <a:lnTo>
                    <a:pt x="3897" y="585"/>
                  </a:lnTo>
                  <a:lnTo>
                    <a:pt x="3994" y="464"/>
                  </a:lnTo>
                  <a:lnTo>
                    <a:pt x="4067" y="318"/>
                  </a:lnTo>
                  <a:lnTo>
                    <a:pt x="4092" y="171"/>
                  </a:lnTo>
                  <a:lnTo>
                    <a:pt x="4092" y="1"/>
                  </a:lnTo>
                  <a:lnTo>
                    <a:pt x="0" y="1"/>
                  </a:lnTo>
                  <a:close/>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0" name="Google Shape;170;p29"/>
            <p:cNvSpPr/>
            <p:nvPr/>
          </p:nvSpPr>
          <p:spPr>
            <a:xfrm>
              <a:off x="6784925" y="2459275"/>
              <a:ext cx="35350" cy="166875"/>
            </a:xfrm>
            <a:custGeom>
              <a:avLst/>
              <a:gdLst/>
              <a:ahLst/>
              <a:cxnLst/>
              <a:rect l="l" t="t" r="r" b="b"/>
              <a:pathLst>
                <a:path w="1414" h="6675" fill="none" extrusionOk="0">
                  <a:moveTo>
                    <a:pt x="1413" y="6674"/>
                  </a:moveTo>
                  <a:lnTo>
                    <a:pt x="1413" y="6674"/>
                  </a:lnTo>
                  <a:lnTo>
                    <a:pt x="585" y="2850"/>
                  </a:lnTo>
                  <a:lnTo>
                    <a:pt x="1"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1" name="Google Shape;171;p29"/>
            <p:cNvSpPr/>
            <p:nvPr/>
          </p:nvSpPr>
          <p:spPr>
            <a:xfrm>
              <a:off x="6718575" y="2318625"/>
              <a:ext cx="256950" cy="307525"/>
            </a:xfrm>
            <a:custGeom>
              <a:avLst/>
              <a:gdLst/>
              <a:ahLst/>
              <a:cxnLst/>
              <a:rect l="l" t="t" r="r" b="b"/>
              <a:pathLst>
                <a:path w="10278" h="12301" fill="none" extrusionOk="0">
                  <a:moveTo>
                    <a:pt x="7185" y="12300"/>
                  </a:moveTo>
                  <a:lnTo>
                    <a:pt x="7185" y="12300"/>
                  </a:lnTo>
                  <a:lnTo>
                    <a:pt x="7307" y="11764"/>
                  </a:lnTo>
                  <a:lnTo>
                    <a:pt x="7477" y="11253"/>
                  </a:lnTo>
                  <a:lnTo>
                    <a:pt x="7672" y="10766"/>
                  </a:lnTo>
                  <a:lnTo>
                    <a:pt x="7891" y="10327"/>
                  </a:lnTo>
                  <a:lnTo>
                    <a:pt x="8135" y="9913"/>
                  </a:lnTo>
                  <a:lnTo>
                    <a:pt x="8378" y="9499"/>
                  </a:lnTo>
                  <a:lnTo>
                    <a:pt x="8914" y="8720"/>
                  </a:lnTo>
                  <a:lnTo>
                    <a:pt x="9182" y="8330"/>
                  </a:lnTo>
                  <a:lnTo>
                    <a:pt x="9425" y="7941"/>
                  </a:lnTo>
                  <a:lnTo>
                    <a:pt x="9645" y="7551"/>
                  </a:lnTo>
                  <a:lnTo>
                    <a:pt x="9864" y="7113"/>
                  </a:lnTo>
                  <a:lnTo>
                    <a:pt x="10034" y="6674"/>
                  </a:lnTo>
                  <a:lnTo>
                    <a:pt x="10156" y="6187"/>
                  </a:lnTo>
                  <a:lnTo>
                    <a:pt x="10229" y="5676"/>
                  </a:lnTo>
                  <a:lnTo>
                    <a:pt x="10253" y="5408"/>
                  </a:lnTo>
                  <a:lnTo>
                    <a:pt x="10278" y="5140"/>
                  </a:lnTo>
                  <a:lnTo>
                    <a:pt x="10278" y="5140"/>
                  </a:lnTo>
                  <a:lnTo>
                    <a:pt x="10229" y="4604"/>
                  </a:lnTo>
                  <a:lnTo>
                    <a:pt x="10156" y="4093"/>
                  </a:lnTo>
                  <a:lnTo>
                    <a:pt x="10034" y="3605"/>
                  </a:lnTo>
                  <a:lnTo>
                    <a:pt x="9864" y="3143"/>
                  </a:lnTo>
                  <a:lnTo>
                    <a:pt x="9645" y="2680"/>
                  </a:lnTo>
                  <a:lnTo>
                    <a:pt x="9401" y="2266"/>
                  </a:lnTo>
                  <a:lnTo>
                    <a:pt x="9084" y="1876"/>
                  </a:lnTo>
                  <a:lnTo>
                    <a:pt x="8768" y="1511"/>
                  </a:lnTo>
                  <a:lnTo>
                    <a:pt x="8402" y="1170"/>
                  </a:lnTo>
                  <a:lnTo>
                    <a:pt x="8013" y="878"/>
                  </a:lnTo>
                  <a:lnTo>
                    <a:pt x="7574" y="634"/>
                  </a:lnTo>
                  <a:lnTo>
                    <a:pt x="7136" y="415"/>
                  </a:lnTo>
                  <a:lnTo>
                    <a:pt x="6673" y="244"/>
                  </a:lnTo>
                  <a:lnTo>
                    <a:pt x="6162" y="98"/>
                  </a:lnTo>
                  <a:lnTo>
                    <a:pt x="5675" y="25"/>
                  </a:lnTo>
                  <a:lnTo>
                    <a:pt x="5139" y="1"/>
                  </a:lnTo>
                  <a:lnTo>
                    <a:pt x="5139" y="1"/>
                  </a:lnTo>
                  <a:lnTo>
                    <a:pt x="4603" y="25"/>
                  </a:lnTo>
                  <a:lnTo>
                    <a:pt x="4116" y="98"/>
                  </a:lnTo>
                  <a:lnTo>
                    <a:pt x="3605" y="244"/>
                  </a:lnTo>
                  <a:lnTo>
                    <a:pt x="3142" y="415"/>
                  </a:lnTo>
                  <a:lnTo>
                    <a:pt x="2703" y="634"/>
                  </a:lnTo>
                  <a:lnTo>
                    <a:pt x="2265" y="878"/>
                  </a:lnTo>
                  <a:lnTo>
                    <a:pt x="1875" y="1170"/>
                  </a:lnTo>
                  <a:lnTo>
                    <a:pt x="1510" y="1511"/>
                  </a:lnTo>
                  <a:lnTo>
                    <a:pt x="1193" y="1876"/>
                  </a:lnTo>
                  <a:lnTo>
                    <a:pt x="877" y="2266"/>
                  </a:lnTo>
                  <a:lnTo>
                    <a:pt x="633" y="2680"/>
                  </a:lnTo>
                  <a:lnTo>
                    <a:pt x="414" y="3143"/>
                  </a:lnTo>
                  <a:lnTo>
                    <a:pt x="244" y="3605"/>
                  </a:lnTo>
                  <a:lnTo>
                    <a:pt x="122" y="4093"/>
                  </a:lnTo>
                  <a:lnTo>
                    <a:pt x="49" y="4604"/>
                  </a:lnTo>
                  <a:lnTo>
                    <a:pt x="0" y="5140"/>
                  </a:lnTo>
                  <a:lnTo>
                    <a:pt x="0" y="5140"/>
                  </a:lnTo>
                  <a:lnTo>
                    <a:pt x="24" y="5408"/>
                  </a:lnTo>
                  <a:lnTo>
                    <a:pt x="49" y="5676"/>
                  </a:lnTo>
                  <a:lnTo>
                    <a:pt x="122" y="6187"/>
                  </a:lnTo>
                  <a:lnTo>
                    <a:pt x="244" y="6674"/>
                  </a:lnTo>
                  <a:lnTo>
                    <a:pt x="414" y="7113"/>
                  </a:lnTo>
                  <a:lnTo>
                    <a:pt x="633" y="7551"/>
                  </a:lnTo>
                  <a:lnTo>
                    <a:pt x="852" y="7941"/>
                  </a:lnTo>
                  <a:lnTo>
                    <a:pt x="1096" y="8330"/>
                  </a:lnTo>
                  <a:lnTo>
                    <a:pt x="1364" y="8720"/>
                  </a:lnTo>
                  <a:lnTo>
                    <a:pt x="1900" y="9499"/>
                  </a:lnTo>
                  <a:lnTo>
                    <a:pt x="2143" y="9913"/>
                  </a:lnTo>
                  <a:lnTo>
                    <a:pt x="2387" y="10327"/>
                  </a:lnTo>
                  <a:lnTo>
                    <a:pt x="2606" y="10766"/>
                  </a:lnTo>
                  <a:lnTo>
                    <a:pt x="2801" y="11253"/>
                  </a:lnTo>
                  <a:lnTo>
                    <a:pt x="2971" y="11764"/>
                  </a:lnTo>
                  <a:lnTo>
                    <a:pt x="3093" y="12300"/>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2" name="Google Shape;172;p29"/>
            <p:cNvSpPr/>
            <p:nvPr/>
          </p:nvSpPr>
          <p:spPr>
            <a:xfrm>
              <a:off x="6873825" y="2459275"/>
              <a:ext cx="35350" cy="166875"/>
            </a:xfrm>
            <a:custGeom>
              <a:avLst/>
              <a:gdLst/>
              <a:ahLst/>
              <a:cxnLst/>
              <a:rect l="l" t="t" r="r" b="b"/>
              <a:pathLst>
                <a:path w="1414" h="6675" fill="none" extrusionOk="0">
                  <a:moveTo>
                    <a:pt x="1413" y="1"/>
                  </a:moveTo>
                  <a:lnTo>
                    <a:pt x="1413" y="1"/>
                  </a:lnTo>
                  <a:lnTo>
                    <a:pt x="829" y="2850"/>
                  </a:lnTo>
                  <a:lnTo>
                    <a:pt x="1" y="6674"/>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3" name="Google Shape;173;p29"/>
            <p:cNvSpPr/>
            <p:nvPr/>
          </p:nvSpPr>
          <p:spPr>
            <a:xfrm>
              <a:off x="6801975" y="2453200"/>
              <a:ext cx="90150" cy="19500"/>
            </a:xfrm>
            <a:custGeom>
              <a:avLst/>
              <a:gdLst/>
              <a:ahLst/>
              <a:cxnLst/>
              <a:rect l="l" t="t" r="r" b="b"/>
              <a:pathLst>
                <a:path w="3606" h="780" fill="none" extrusionOk="0">
                  <a:moveTo>
                    <a:pt x="1" y="73"/>
                  </a:moveTo>
                  <a:lnTo>
                    <a:pt x="829" y="780"/>
                  </a:lnTo>
                  <a:lnTo>
                    <a:pt x="1657" y="73"/>
                  </a:lnTo>
                  <a:lnTo>
                    <a:pt x="1657" y="73"/>
                  </a:lnTo>
                  <a:lnTo>
                    <a:pt x="1730" y="25"/>
                  </a:lnTo>
                  <a:lnTo>
                    <a:pt x="1803" y="0"/>
                  </a:lnTo>
                  <a:lnTo>
                    <a:pt x="1876" y="25"/>
                  </a:lnTo>
                  <a:lnTo>
                    <a:pt x="1949" y="73"/>
                  </a:lnTo>
                  <a:lnTo>
                    <a:pt x="2777" y="780"/>
                  </a:lnTo>
                  <a:lnTo>
                    <a:pt x="3605" y="73"/>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74" name="Google Shape;174;p29"/>
            <p:cNvSpPr/>
            <p:nvPr/>
          </p:nvSpPr>
          <p:spPr>
            <a:xfrm>
              <a:off x="6795900" y="2628550"/>
              <a:ext cx="102300" cy="25"/>
            </a:xfrm>
            <a:custGeom>
              <a:avLst/>
              <a:gdLst/>
              <a:ahLst/>
              <a:cxnLst/>
              <a:rect l="l" t="t" r="r" b="b"/>
              <a:pathLst>
                <a:path w="4092" h="1" fill="none" extrusionOk="0">
                  <a:moveTo>
                    <a:pt x="0" y="1"/>
                  </a:moveTo>
                  <a:lnTo>
                    <a:pt x="4092" y="1"/>
                  </a:lnTo>
                </a:path>
              </a:pathLst>
            </a:custGeom>
            <a:noFill/>
            <a:ln w="38100"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15" name="Google Shape;164;p29">
            <a:extLst>
              <a:ext uri="{FF2B5EF4-FFF2-40B4-BE49-F238E27FC236}">
                <a16:creationId xmlns:a16="http://schemas.microsoft.com/office/drawing/2014/main" id="{21BE134A-5A9A-4377-8B27-040F766AFBDE}"/>
              </a:ext>
            </a:extLst>
          </p:cNvPr>
          <p:cNvSpPr txBox="1">
            <a:spLocks/>
          </p:cNvSpPr>
          <p:nvPr/>
        </p:nvSpPr>
        <p:spPr>
          <a:xfrm>
            <a:off x="3797715" y="3538165"/>
            <a:ext cx="4769409" cy="1653997"/>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0"/>
              </a:spcBef>
            </a:pPr>
            <a:r>
              <a:rPr lang="en-IN" dirty="0">
                <a:solidFill>
                  <a:srgbClr val="002060"/>
                </a:solidFill>
                <a:latin typeface="Arial" panose="020B0604020202020204" pitchFamily="34" charset="0"/>
                <a:cs typeface="Arial" panose="020B0604020202020204" pitchFamily="34" charset="0"/>
              </a:rPr>
              <a:t>Case Studies- Royalty and FTS</a:t>
            </a:r>
            <a:endParaRPr lang="en-IN"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29198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1 :India- Finland Treaty		</a:t>
            </a:r>
            <a:endParaRPr lang="en-US" sz="2800" b="1" dirty="0">
              <a:solidFill>
                <a:srgbClr val="FF000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latin typeface="Arial" panose="020B0604020202020204" pitchFamily="34" charset="0"/>
                <a:cs typeface="Arial" panose="020B0604020202020204" pitchFamily="34" charset="0"/>
              </a:rPr>
              <a:t>48</a:t>
            </a:fld>
            <a:endParaRPr lang="en-US">
              <a:latin typeface="Arial" panose="020B0604020202020204" pitchFamily="34" charset="0"/>
              <a:cs typeface="Arial" panose="020B0604020202020204" pitchFamily="34" charset="0"/>
            </a:endParaRPr>
          </a:p>
        </p:txBody>
      </p:sp>
      <p:grpSp>
        <p:nvGrpSpPr>
          <p:cNvPr id="10" name="object 5"/>
          <p:cNvGrpSpPr/>
          <p:nvPr/>
        </p:nvGrpSpPr>
        <p:grpSpPr>
          <a:xfrm>
            <a:off x="660427" y="3397277"/>
            <a:ext cx="5299075" cy="1866264"/>
            <a:chOff x="697003" y="3845333"/>
            <a:chExt cx="5299075" cy="1866264"/>
          </a:xfrm>
          <a:noFill/>
        </p:grpSpPr>
        <p:sp>
          <p:nvSpPr>
            <p:cNvPr id="11" name="object 6"/>
            <p:cNvSpPr/>
            <p:nvPr/>
          </p:nvSpPr>
          <p:spPr>
            <a:xfrm>
              <a:off x="711199" y="3859529"/>
              <a:ext cx="5270500" cy="1837689"/>
            </a:xfrm>
            <a:custGeom>
              <a:avLst/>
              <a:gdLst/>
              <a:ahLst/>
              <a:cxnLst/>
              <a:rect l="l" t="t" r="r" b="b"/>
              <a:pathLst>
                <a:path w="5270500" h="1837689">
                  <a:moveTo>
                    <a:pt x="5270500" y="0"/>
                  </a:moveTo>
                  <a:lnTo>
                    <a:pt x="0" y="0"/>
                  </a:lnTo>
                  <a:lnTo>
                    <a:pt x="0" y="1837690"/>
                  </a:lnTo>
                  <a:lnTo>
                    <a:pt x="5270500" y="1837690"/>
                  </a:lnTo>
                  <a:close/>
                </a:path>
              </a:pathLst>
            </a:custGeom>
            <a:grpFill/>
          </p:spPr>
          <p:style>
            <a:lnRef idx="1">
              <a:schemeClr val="accent1"/>
            </a:lnRef>
            <a:fillRef idx="2">
              <a:schemeClr val="accent1"/>
            </a:fillRef>
            <a:effectRef idx="1">
              <a:schemeClr val="accent1"/>
            </a:effectRef>
            <a:fontRef idx="minor">
              <a:schemeClr val="dk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12" name="object 7"/>
            <p:cNvSpPr/>
            <p:nvPr/>
          </p:nvSpPr>
          <p:spPr>
            <a:xfrm>
              <a:off x="711199" y="3859529"/>
              <a:ext cx="5270500" cy="1837689"/>
            </a:xfrm>
            <a:custGeom>
              <a:avLst/>
              <a:gdLst/>
              <a:ahLst/>
              <a:cxnLst/>
              <a:rect l="l" t="t" r="r" b="b"/>
              <a:pathLst>
                <a:path w="5270500" h="1837689">
                  <a:moveTo>
                    <a:pt x="2635250" y="1837690"/>
                  </a:moveTo>
                  <a:lnTo>
                    <a:pt x="0" y="1837690"/>
                  </a:lnTo>
                  <a:lnTo>
                    <a:pt x="0" y="0"/>
                  </a:lnTo>
                  <a:lnTo>
                    <a:pt x="5270500" y="0"/>
                  </a:lnTo>
                  <a:lnTo>
                    <a:pt x="5270500" y="1837690"/>
                  </a:lnTo>
                  <a:lnTo>
                    <a:pt x="2635250" y="1837690"/>
                  </a:lnTo>
                  <a:close/>
                </a:path>
              </a:pathLst>
            </a:custGeom>
            <a:grpFill/>
            <a:ln/>
          </p:spPr>
          <p:style>
            <a:lnRef idx="1">
              <a:schemeClr val="accent1"/>
            </a:lnRef>
            <a:fillRef idx="2">
              <a:schemeClr val="accent1"/>
            </a:fillRef>
            <a:effectRef idx="1">
              <a:schemeClr val="accent1"/>
            </a:effectRef>
            <a:fontRef idx="minor">
              <a:schemeClr val="dk1"/>
            </a:fontRef>
          </p:style>
          <p:txBody>
            <a:bodyPr wrap="square" lIns="0" tIns="0" rIns="0" bIns="0" rtlCol="0"/>
            <a:lstStyle/>
            <a:p>
              <a:endParaRPr>
                <a:latin typeface="Arial" panose="020B0604020202020204" pitchFamily="34" charset="0"/>
                <a:cs typeface="Arial" panose="020B0604020202020204" pitchFamily="34" charset="0"/>
              </a:endParaRPr>
            </a:p>
          </p:txBody>
        </p:sp>
      </p:grpSp>
      <p:sp>
        <p:nvSpPr>
          <p:cNvPr id="13" name="object 8"/>
          <p:cNvSpPr txBox="1"/>
          <p:nvPr/>
        </p:nvSpPr>
        <p:spPr>
          <a:xfrm>
            <a:off x="766064" y="3466084"/>
            <a:ext cx="73025" cy="197490"/>
          </a:xfrm>
          <a:prstGeom prst="rect">
            <a:avLst/>
          </a:prstGeom>
        </p:spPr>
        <p:txBody>
          <a:bodyPr vert="horz" wrap="square" lIns="0" tIns="12700" rIns="0" bIns="0" rtlCol="0">
            <a:spAutoFit/>
          </a:bodyPr>
          <a:lstStyle/>
          <a:p>
            <a:pPr>
              <a:lnSpc>
                <a:spcPct val="100000"/>
              </a:lnSpc>
              <a:spcBef>
                <a:spcPts val="100"/>
              </a:spcBef>
            </a:pPr>
            <a:r>
              <a:rPr sz="1200" dirty="0">
                <a:latin typeface="Arial" panose="020B0604020202020204" pitchFamily="34" charset="0"/>
                <a:cs typeface="Arial" panose="020B0604020202020204" pitchFamily="34" charset="0"/>
              </a:rPr>
              <a:t>•</a:t>
            </a:r>
            <a:endParaRPr sz="1200">
              <a:latin typeface="Arial" panose="020B0604020202020204" pitchFamily="34" charset="0"/>
              <a:cs typeface="Arial" panose="020B0604020202020204" pitchFamily="34" charset="0"/>
            </a:endParaRPr>
          </a:p>
        </p:txBody>
      </p:sp>
      <p:sp>
        <p:nvSpPr>
          <p:cNvPr id="14" name="object 9"/>
          <p:cNvSpPr txBox="1"/>
          <p:nvPr/>
        </p:nvSpPr>
        <p:spPr>
          <a:xfrm>
            <a:off x="1040384" y="3443223"/>
            <a:ext cx="3362960" cy="269240"/>
          </a:xfrm>
          <a:prstGeom prst="rect">
            <a:avLst/>
          </a:prstGeom>
        </p:spPr>
        <p:txBody>
          <a:bodyPr vert="horz" wrap="square" lIns="0" tIns="12700" rIns="0" bIns="0" rtlCol="0">
            <a:spAutoFit/>
          </a:bodyPr>
          <a:lstStyle/>
          <a:p>
            <a:pPr>
              <a:lnSpc>
                <a:spcPct val="100000"/>
              </a:lnSpc>
              <a:spcBef>
                <a:spcPts val="100"/>
              </a:spcBef>
            </a:pPr>
            <a:r>
              <a:rPr sz="1600" spc="-5" dirty="0">
                <a:latin typeface="Arial" panose="020B0604020202020204" pitchFamily="34" charset="0"/>
                <a:cs typeface="Arial" panose="020B0604020202020204" pitchFamily="34" charset="0"/>
              </a:rPr>
              <a:t>Finnish Co </a:t>
            </a:r>
            <a:r>
              <a:rPr sz="1600" spc="-10" dirty="0">
                <a:latin typeface="Arial" panose="020B0604020202020204" pitchFamily="34" charset="0"/>
                <a:cs typeface="Arial" panose="020B0604020202020204" pitchFamily="34" charset="0"/>
              </a:rPr>
              <a:t>rendering services </a:t>
            </a:r>
            <a:r>
              <a:rPr sz="1600" spc="-5" dirty="0">
                <a:latin typeface="Arial" panose="020B0604020202020204" pitchFamily="34" charset="0"/>
                <a:cs typeface="Arial" panose="020B0604020202020204" pitchFamily="34" charset="0"/>
              </a:rPr>
              <a:t>to I.</a:t>
            </a:r>
            <a:r>
              <a:rPr sz="1600" spc="-15" dirty="0">
                <a:latin typeface="Arial" panose="020B0604020202020204" pitchFamily="34" charset="0"/>
                <a:cs typeface="Arial" panose="020B0604020202020204" pitchFamily="34" charset="0"/>
              </a:rPr>
              <a:t> </a:t>
            </a:r>
            <a:r>
              <a:rPr sz="1600" spc="-5" dirty="0">
                <a:latin typeface="Arial" panose="020B0604020202020204" pitchFamily="34" charset="0"/>
                <a:cs typeface="Arial" panose="020B0604020202020204" pitchFamily="34" charset="0"/>
              </a:rPr>
              <a:t>Co</a:t>
            </a:r>
            <a:endParaRPr sz="1600">
              <a:latin typeface="Arial" panose="020B0604020202020204" pitchFamily="34" charset="0"/>
              <a:cs typeface="Arial" panose="020B0604020202020204" pitchFamily="34" charset="0"/>
            </a:endParaRPr>
          </a:p>
        </p:txBody>
      </p:sp>
      <p:sp>
        <p:nvSpPr>
          <p:cNvPr id="15" name="object 10"/>
          <p:cNvSpPr txBox="1"/>
          <p:nvPr/>
        </p:nvSpPr>
        <p:spPr>
          <a:xfrm>
            <a:off x="766064" y="3801364"/>
            <a:ext cx="3050540" cy="269240"/>
          </a:xfrm>
          <a:prstGeom prst="rect">
            <a:avLst/>
          </a:prstGeom>
        </p:spPr>
        <p:txBody>
          <a:bodyPr vert="horz" wrap="square" lIns="0" tIns="12700" rIns="0" bIns="0" rtlCol="0">
            <a:spAutoFit/>
          </a:bodyPr>
          <a:lstStyle/>
          <a:p>
            <a:pPr>
              <a:lnSpc>
                <a:spcPct val="100000"/>
              </a:lnSpc>
              <a:spcBef>
                <a:spcPts val="100"/>
              </a:spcBef>
            </a:pPr>
            <a:r>
              <a:rPr sz="1600" i="1" u="sng" spc="-5" dirty="0">
                <a:uFill>
                  <a:solidFill>
                    <a:srgbClr val="000000"/>
                  </a:solidFill>
                </a:uFill>
                <a:latin typeface="Arial" panose="020B0604020202020204" pitchFamily="34" charset="0"/>
                <a:cs typeface="Arial" panose="020B0604020202020204" pitchFamily="34" charset="0"/>
              </a:rPr>
              <a:t>Taxability of FTS income </a:t>
            </a:r>
            <a:r>
              <a:rPr sz="1600" i="1" u="sng" dirty="0">
                <a:uFill>
                  <a:solidFill>
                    <a:srgbClr val="000000"/>
                  </a:solidFill>
                </a:uFill>
                <a:latin typeface="Arial" panose="020B0604020202020204" pitchFamily="34" charset="0"/>
                <a:cs typeface="Arial" panose="020B0604020202020204" pitchFamily="34" charset="0"/>
              </a:rPr>
              <a:t>in</a:t>
            </a:r>
            <a:r>
              <a:rPr sz="1600" i="1" u="sng" spc="-90" dirty="0">
                <a:uFill>
                  <a:solidFill>
                    <a:srgbClr val="000000"/>
                  </a:solidFill>
                </a:uFill>
                <a:latin typeface="Arial" panose="020B0604020202020204" pitchFamily="34" charset="0"/>
                <a:cs typeface="Arial" panose="020B0604020202020204" pitchFamily="34" charset="0"/>
              </a:rPr>
              <a:t> </a:t>
            </a:r>
            <a:r>
              <a:rPr sz="1600" i="1" u="sng" spc="-5" dirty="0">
                <a:uFill>
                  <a:solidFill>
                    <a:srgbClr val="000000"/>
                  </a:solidFill>
                </a:uFill>
                <a:latin typeface="Arial" panose="020B0604020202020204" pitchFamily="34" charset="0"/>
                <a:cs typeface="Arial" panose="020B0604020202020204" pitchFamily="34" charset="0"/>
              </a:rPr>
              <a:t>India</a:t>
            </a:r>
            <a:endParaRPr sz="1600">
              <a:latin typeface="Arial" panose="020B0604020202020204" pitchFamily="34" charset="0"/>
              <a:cs typeface="Arial" panose="020B0604020202020204" pitchFamily="34" charset="0"/>
            </a:endParaRPr>
          </a:p>
        </p:txBody>
      </p:sp>
      <p:sp>
        <p:nvSpPr>
          <p:cNvPr id="16" name="object 11"/>
          <p:cNvSpPr txBox="1"/>
          <p:nvPr/>
        </p:nvSpPr>
        <p:spPr>
          <a:xfrm>
            <a:off x="766064" y="4247134"/>
            <a:ext cx="73025" cy="566420"/>
          </a:xfrm>
          <a:prstGeom prst="rect">
            <a:avLst/>
          </a:prstGeom>
        </p:spPr>
        <p:txBody>
          <a:bodyPr vert="horz" wrap="square" lIns="0" tIns="12700" rIns="0" bIns="0" rtlCol="0">
            <a:spAutoFit/>
          </a:bodyPr>
          <a:lstStyle/>
          <a:p>
            <a:pPr>
              <a:lnSpc>
                <a:spcPct val="100000"/>
              </a:lnSpc>
              <a:spcBef>
                <a:spcPts val="100"/>
              </a:spcBef>
            </a:pPr>
            <a:r>
              <a:rPr sz="1200" dirty="0">
                <a:latin typeface="Arial" panose="020B0604020202020204" pitchFamily="34" charset="0"/>
                <a:cs typeface="Arial" panose="020B0604020202020204" pitchFamily="34" charset="0"/>
              </a:rPr>
              <a:t>•</a:t>
            </a:r>
            <a:endParaRPr sz="1200">
              <a:latin typeface="Arial" panose="020B0604020202020204" pitchFamily="34" charset="0"/>
              <a:cs typeface="Arial" panose="020B0604020202020204" pitchFamily="34" charset="0"/>
            </a:endParaRPr>
          </a:p>
          <a:p>
            <a:pPr>
              <a:lnSpc>
                <a:spcPct val="100000"/>
              </a:lnSpc>
              <a:spcBef>
                <a:spcPts val="15"/>
              </a:spcBef>
            </a:pPr>
            <a:endParaRPr sz="1200">
              <a:latin typeface="Arial" panose="020B0604020202020204" pitchFamily="34" charset="0"/>
              <a:cs typeface="Arial" panose="020B0604020202020204" pitchFamily="34" charset="0"/>
            </a:endParaRPr>
          </a:p>
          <a:p>
            <a:pPr>
              <a:lnSpc>
                <a:spcPct val="100000"/>
              </a:lnSpc>
            </a:pPr>
            <a:r>
              <a:rPr sz="1200" dirty="0">
                <a:latin typeface="Arial" panose="020B0604020202020204" pitchFamily="34" charset="0"/>
                <a:cs typeface="Arial" panose="020B0604020202020204" pitchFamily="34" charset="0"/>
              </a:rPr>
              <a:t>•</a:t>
            </a:r>
            <a:endParaRPr sz="1200">
              <a:latin typeface="Arial" panose="020B0604020202020204" pitchFamily="34" charset="0"/>
              <a:cs typeface="Arial" panose="020B0604020202020204" pitchFamily="34" charset="0"/>
            </a:endParaRPr>
          </a:p>
        </p:txBody>
      </p:sp>
      <p:sp>
        <p:nvSpPr>
          <p:cNvPr id="17" name="object 12"/>
          <p:cNvSpPr txBox="1"/>
          <p:nvPr/>
        </p:nvSpPr>
        <p:spPr>
          <a:xfrm>
            <a:off x="1040384" y="4109973"/>
            <a:ext cx="4373245" cy="741680"/>
          </a:xfrm>
          <a:prstGeom prst="rect">
            <a:avLst/>
          </a:prstGeom>
        </p:spPr>
        <p:txBody>
          <a:bodyPr vert="horz" wrap="square" lIns="0" tIns="12700" rIns="0" bIns="0" rtlCol="0">
            <a:spAutoFit/>
          </a:bodyPr>
          <a:lstStyle/>
          <a:p>
            <a:pPr marR="5080">
              <a:lnSpc>
                <a:spcPct val="146900"/>
              </a:lnSpc>
              <a:spcBef>
                <a:spcPts val="100"/>
              </a:spcBef>
            </a:pPr>
            <a:r>
              <a:rPr sz="1600" u="sng" spc="-5" dirty="0">
                <a:uFill>
                  <a:solidFill>
                    <a:srgbClr val="000000"/>
                  </a:solidFill>
                </a:uFill>
                <a:latin typeface="Arial" panose="020B0604020202020204" pitchFamily="34" charset="0"/>
                <a:cs typeface="Arial" panose="020B0604020202020204" pitchFamily="34" charset="0"/>
              </a:rPr>
              <a:t>Scenario </a:t>
            </a:r>
            <a:r>
              <a:rPr sz="1600" u="sng" dirty="0">
                <a:uFill>
                  <a:solidFill>
                    <a:srgbClr val="000000"/>
                  </a:solidFill>
                </a:uFill>
                <a:latin typeface="Arial" panose="020B0604020202020204" pitchFamily="34" charset="0"/>
                <a:cs typeface="Arial" panose="020B0604020202020204" pitchFamily="34" charset="0"/>
              </a:rPr>
              <a:t>1</a:t>
            </a:r>
            <a:r>
              <a:rPr sz="1600" dirty="0">
                <a:latin typeface="Arial" panose="020B0604020202020204" pitchFamily="34" charset="0"/>
                <a:cs typeface="Arial" panose="020B0604020202020204" pitchFamily="34" charset="0"/>
              </a:rPr>
              <a:t> – </a:t>
            </a:r>
            <a:r>
              <a:rPr sz="1600" spc="-5" dirty="0">
                <a:latin typeface="Arial" panose="020B0604020202020204" pitchFamily="34" charset="0"/>
                <a:cs typeface="Arial" panose="020B0604020202020204" pitchFamily="34" charset="0"/>
              </a:rPr>
              <a:t>If </a:t>
            </a:r>
            <a:r>
              <a:rPr sz="1600" spc="-10" dirty="0">
                <a:latin typeface="Arial" panose="020B0604020202020204" pitchFamily="34" charset="0"/>
                <a:cs typeface="Arial" panose="020B0604020202020204" pitchFamily="34" charset="0"/>
              </a:rPr>
              <a:t>services are performed </a:t>
            </a:r>
            <a:r>
              <a:rPr sz="1600" dirty="0">
                <a:latin typeface="Arial" panose="020B0604020202020204" pitchFamily="34" charset="0"/>
                <a:cs typeface="Arial" panose="020B0604020202020204" pitchFamily="34" charset="0"/>
              </a:rPr>
              <a:t>in </a:t>
            </a:r>
            <a:r>
              <a:rPr sz="1600" spc="-5" dirty="0">
                <a:latin typeface="Arial" panose="020B0604020202020204" pitchFamily="34" charset="0"/>
                <a:cs typeface="Arial" panose="020B0604020202020204" pitchFamily="34" charset="0"/>
              </a:rPr>
              <a:t>India  </a:t>
            </a:r>
            <a:r>
              <a:rPr sz="1600" u="sng" spc="-5" dirty="0">
                <a:uFill>
                  <a:solidFill>
                    <a:srgbClr val="000000"/>
                  </a:solidFill>
                </a:uFill>
                <a:latin typeface="Arial" panose="020B0604020202020204" pitchFamily="34" charset="0"/>
                <a:cs typeface="Arial" panose="020B0604020202020204" pitchFamily="34" charset="0"/>
              </a:rPr>
              <a:t>Scenario </a:t>
            </a:r>
            <a:r>
              <a:rPr sz="1600" u="sng" dirty="0">
                <a:uFill>
                  <a:solidFill>
                    <a:srgbClr val="000000"/>
                  </a:solidFill>
                </a:uFill>
                <a:latin typeface="Arial" panose="020B0604020202020204" pitchFamily="34" charset="0"/>
                <a:cs typeface="Arial" panose="020B0604020202020204" pitchFamily="34" charset="0"/>
              </a:rPr>
              <a:t>2</a:t>
            </a:r>
            <a:r>
              <a:rPr sz="1600" dirty="0">
                <a:latin typeface="Arial" panose="020B0604020202020204" pitchFamily="34" charset="0"/>
                <a:cs typeface="Arial" panose="020B0604020202020204" pitchFamily="34" charset="0"/>
              </a:rPr>
              <a:t> – If </a:t>
            </a:r>
            <a:r>
              <a:rPr sz="1600" spc="-10" dirty="0">
                <a:latin typeface="Arial" panose="020B0604020202020204" pitchFamily="34" charset="0"/>
                <a:cs typeface="Arial" panose="020B0604020202020204" pitchFamily="34" charset="0"/>
              </a:rPr>
              <a:t>services are performed </a:t>
            </a:r>
            <a:r>
              <a:rPr sz="1600" dirty="0">
                <a:latin typeface="Arial" panose="020B0604020202020204" pitchFamily="34" charset="0"/>
                <a:cs typeface="Arial" panose="020B0604020202020204" pitchFamily="34" charset="0"/>
              </a:rPr>
              <a:t>in</a:t>
            </a:r>
            <a:r>
              <a:rPr sz="1600" spc="-50" dirty="0">
                <a:latin typeface="Arial" panose="020B0604020202020204" pitchFamily="34" charset="0"/>
                <a:cs typeface="Arial" panose="020B0604020202020204" pitchFamily="34" charset="0"/>
              </a:rPr>
              <a:t> </a:t>
            </a:r>
            <a:r>
              <a:rPr sz="1600" spc="-5" dirty="0">
                <a:latin typeface="Arial" panose="020B0604020202020204" pitchFamily="34" charset="0"/>
                <a:cs typeface="Arial" panose="020B0604020202020204" pitchFamily="34" charset="0"/>
              </a:rPr>
              <a:t>Finland</a:t>
            </a:r>
            <a:endParaRPr sz="1600">
              <a:latin typeface="Arial" panose="020B0604020202020204" pitchFamily="34" charset="0"/>
              <a:cs typeface="Arial" panose="020B0604020202020204" pitchFamily="34" charset="0"/>
            </a:endParaRPr>
          </a:p>
        </p:txBody>
      </p:sp>
      <p:grpSp>
        <p:nvGrpSpPr>
          <p:cNvPr id="18" name="object 13"/>
          <p:cNvGrpSpPr/>
          <p:nvPr/>
        </p:nvGrpSpPr>
        <p:grpSpPr>
          <a:xfrm>
            <a:off x="6159527" y="3396007"/>
            <a:ext cx="5299075" cy="1867535"/>
            <a:chOff x="6196103" y="3844063"/>
            <a:chExt cx="5299075" cy="1867535"/>
          </a:xfrm>
        </p:grpSpPr>
        <p:sp>
          <p:nvSpPr>
            <p:cNvPr id="19" name="object 14"/>
            <p:cNvSpPr/>
            <p:nvPr/>
          </p:nvSpPr>
          <p:spPr>
            <a:xfrm>
              <a:off x="6210299" y="3858260"/>
              <a:ext cx="5270500" cy="1838960"/>
            </a:xfrm>
            <a:custGeom>
              <a:avLst/>
              <a:gdLst/>
              <a:ahLst/>
              <a:cxnLst/>
              <a:rect l="l" t="t" r="r" b="b"/>
              <a:pathLst>
                <a:path w="5270500" h="1838960">
                  <a:moveTo>
                    <a:pt x="4963159" y="0"/>
                  </a:moveTo>
                  <a:lnTo>
                    <a:pt x="306070" y="0"/>
                  </a:lnTo>
                  <a:lnTo>
                    <a:pt x="260158" y="4456"/>
                  </a:lnTo>
                  <a:lnTo>
                    <a:pt x="215229" y="17211"/>
                  </a:lnTo>
                  <a:lnTo>
                    <a:pt x="172190" y="37341"/>
                  </a:lnTo>
                  <a:lnTo>
                    <a:pt x="131947" y="63926"/>
                  </a:lnTo>
                  <a:lnTo>
                    <a:pt x="95408" y="96043"/>
                  </a:lnTo>
                  <a:lnTo>
                    <a:pt x="63479" y="132770"/>
                  </a:lnTo>
                  <a:lnTo>
                    <a:pt x="37067" y="173186"/>
                  </a:lnTo>
                  <a:lnTo>
                    <a:pt x="17078" y="216367"/>
                  </a:lnTo>
                  <a:lnTo>
                    <a:pt x="4420" y="261392"/>
                  </a:lnTo>
                  <a:lnTo>
                    <a:pt x="0" y="307339"/>
                  </a:lnTo>
                  <a:lnTo>
                    <a:pt x="0" y="1532889"/>
                  </a:lnTo>
                  <a:lnTo>
                    <a:pt x="4420" y="1578493"/>
                  </a:lnTo>
                  <a:lnTo>
                    <a:pt x="17078" y="1623242"/>
                  </a:lnTo>
                  <a:lnTo>
                    <a:pt x="37067" y="1666209"/>
                  </a:lnTo>
                  <a:lnTo>
                    <a:pt x="63479" y="1706463"/>
                  </a:lnTo>
                  <a:lnTo>
                    <a:pt x="95408" y="1743075"/>
                  </a:lnTo>
                  <a:lnTo>
                    <a:pt x="131947" y="1775114"/>
                  </a:lnTo>
                  <a:lnTo>
                    <a:pt x="172190" y="1801652"/>
                  </a:lnTo>
                  <a:lnTo>
                    <a:pt x="215229" y="1821759"/>
                  </a:lnTo>
                  <a:lnTo>
                    <a:pt x="260158" y="1834504"/>
                  </a:lnTo>
                  <a:lnTo>
                    <a:pt x="306070" y="1838959"/>
                  </a:lnTo>
                  <a:lnTo>
                    <a:pt x="4963159" y="1838959"/>
                  </a:lnTo>
                  <a:lnTo>
                    <a:pt x="5009107" y="1834504"/>
                  </a:lnTo>
                  <a:lnTo>
                    <a:pt x="5054132" y="1821759"/>
                  </a:lnTo>
                  <a:lnTo>
                    <a:pt x="5097313" y="1801652"/>
                  </a:lnTo>
                  <a:lnTo>
                    <a:pt x="5137729" y="1775114"/>
                  </a:lnTo>
                  <a:lnTo>
                    <a:pt x="5174456" y="1743074"/>
                  </a:lnTo>
                  <a:lnTo>
                    <a:pt x="5206573" y="1706463"/>
                  </a:lnTo>
                  <a:lnTo>
                    <a:pt x="5233158" y="1666209"/>
                  </a:lnTo>
                  <a:lnTo>
                    <a:pt x="5253288" y="1623242"/>
                  </a:lnTo>
                  <a:lnTo>
                    <a:pt x="5266043" y="1578493"/>
                  </a:lnTo>
                  <a:lnTo>
                    <a:pt x="5270500" y="1532889"/>
                  </a:lnTo>
                  <a:lnTo>
                    <a:pt x="5270500" y="307339"/>
                  </a:lnTo>
                  <a:lnTo>
                    <a:pt x="5266043" y="261392"/>
                  </a:lnTo>
                  <a:lnTo>
                    <a:pt x="5253288" y="216367"/>
                  </a:lnTo>
                  <a:lnTo>
                    <a:pt x="5233158" y="173186"/>
                  </a:lnTo>
                  <a:lnTo>
                    <a:pt x="5206573" y="132770"/>
                  </a:lnTo>
                  <a:lnTo>
                    <a:pt x="5174456" y="96043"/>
                  </a:lnTo>
                  <a:lnTo>
                    <a:pt x="5137729" y="63926"/>
                  </a:lnTo>
                  <a:lnTo>
                    <a:pt x="5097313" y="37341"/>
                  </a:lnTo>
                  <a:lnTo>
                    <a:pt x="5054132" y="17211"/>
                  </a:lnTo>
                  <a:lnTo>
                    <a:pt x="5009107" y="4456"/>
                  </a:lnTo>
                  <a:lnTo>
                    <a:pt x="4963159" y="0"/>
                  </a:lnTo>
                  <a:close/>
                </a:path>
              </a:pathLst>
            </a:custGeom>
          </p:spPr>
          <p:style>
            <a:lnRef idx="1">
              <a:schemeClr val="accent1"/>
            </a:lnRef>
            <a:fillRef idx="2">
              <a:schemeClr val="accent1"/>
            </a:fillRef>
            <a:effectRef idx="1">
              <a:schemeClr val="accent1"/>
            </a:effectRef>
            <a:fontRef idx="minor">
              <a:schemeClr val="dk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20" name="object 15"/>
            <p:cNvSpPr/>
            <p:nvPr/>
          </p:nvSpPr>
          <p:spPr>
            <a:xfrm>
              <a:off x="6210299" y="3858260"/>
              <a:ext cx="5270500" cy="1838960"/>
            </a:xfrm>
            <a:custGeom>
              <a:avLst/>
              <a:gdLst/>
              <a:ahLst/>
              <a:cxnLst/>
              <a:rect l="l" t="t" r="r" b="b"/>
              <a:pathLst>
                <a:path w="5270500" h="1838960">
                  <a:moveTo>
                    <a:pt x="306070" y="0"/>
                  </a:moveTo>
                  <a:lnTo>
                    <a:pt x="260158" y="4456"/>
                  </a:lnTo>
                  <a:lnTo>
                    <a:pt x="215229" y="17211"/>
                  </a:lnTo>
                  <a:lnTo>
                    <a:pt x="172190" y="37341"/>
                  </a:lnTo>
                  <a:lnTo>
                    <a:pt x="131947" y="63926"/>
                  </a:lnTo>
                  <a:lnTo>
                    <a:pt x="95408" y="96043"/>
                  </a:lnTo>
                  <a:lnTo>
                    <a:pt x="63479" y="132770"/>
                  </a:lnTo>
                  <a:lnTo>
                    <a:pt x="37067" y="173186"/>
                  </a:lnTo>
                  <a:lnTo>
                    <a:pt x="17078" y="216367"/>
                  </a:lnTo>
                  <a:lnTo>
                    <a:pt x="4420" y="261392"/>
                  </a:lnTo>
                  <a:lnTo>
                    <a:pt x="0" y="307339"/>
                  </a:lnTo>
                  <a:lnTo>
                    <a:pt x="0" y="1532889"/>
                  </a:lnTo>
                  <a:lnTo>
                    <a:pt x="4420" y="1578493"/>
                  </a:lnTo>
                  <a:lnTo>
                    <a:pt x="17078" y="1623242"/>
                  </a:lnTo>
                  <a:lnTo>
                    <a:pt x="37067" y="1666209"/>
                  </a:lnTo>
                  <a:lnTo>
                    <a:pt x="63479" y="1706463"/>
                  </a:lnTo>
                  <a:lnTo>
                    <a:pt x="95408" y="1743075"/>
                  </a:lnTo>
                  <a:lnTo>
                    <a:pt x="131947" y="1775114"/>
                  </a:lnTo>
                  <a:lnTo>
                    <a:pt x="172190" y="1801652"/>
                  </a:lnTo>
                  <a:lnTo>
                    <a:pt x="215229" y="1821759"/>
                  </a:lnTo>
                  <a:lnTo>
                    <a:pt x="260158" y="1834504"/>
                  </a:lnTo>
                  <a:lnTo>
                    <a:pt x="306070" y="1838959"/>
                  </a:lnTo>
                  <a:lnTo>
                    <a:pt x="4963159" y="1838959"/>
                  </a:lnTo>
                  <a:lnTo>
                    <a:pt x="5009107" y="1834504"/>
                  </a:lnTo>
                  <a:lnTo>
                    <a:pt x="5054132" y="1821759"/>
                  </a:lnTo>
                  <a:lnTo>
                    <a:pt x="5097313" y="1801652"/>
                  </a:lnTo>
                  <a:lnTo>
                    <a:pt x="5137729" y="1775114"/>
                  </a:lnTo>
                  <a:lnTo>
                    <a:pt x="5174456" y="1743074"/>
                  </a:lnTo>
                  <a:lnTo>
                    <a:pt x="5206573" y="1706463"/>
                  </a:lnTo>
                  <a:lnTo>
                    <a:pt x="5233158" y="1666209"/>
                  </a:lnTo>
                  <a:lnTo>
                    <a:pt x="5253288" y="1623242"/>
                  </a:lnTo>
                  <a:lnTo>
                    <a:pt x="5266043" y="1578493"/>
                  </a:lnTo>
                  <a:lnTo>
                    <a:pt x="5270500" y="1532889"/>
                  </a:lnTo>
                  <a:lnTo>
                    <a:pt x="5270500" y="307339"/>
                  </a:lnTo>
                  <a:lnTo>
                    <a:pt x="5266043" y="261392"/>
                  </a:lnTo>
                  <a:lnTo>
                    <a:pt x="5253288" y="216367"/>
                  </a:lnTo>
                  <a:lnTo>
                    <a:pt x="5233158" y="173186"/>
                  </a:lnTo>
                  <a:lnTo>
                    <a:pt x="5206573" y="132770"/>
                  </a:lnTo>
                  <a:lnTo>
                    <a:pt x="5174456" y="96043"/>
                  </a:lnTo>
                  <a:lnTo>
                    <a:pt x="5137729" y="63926"/>
                  </a:lnTo>
                  <a:lnTo>
                    <a:pt x="5097313" y="37341"/>
                  </a:lnTo>
                  <a:lnTo>
                    <a:pt x="5054132" y="17211"/>
                  </a:lnTo>
                  <a:lnTo>
                    <a:pt x="5009107" y="4456"/>
                  </a:lnTo>
                  <a:lnTo>
                    <a:pt x="4963159" y="0"/>
                  </a:lnTo>
                  <a:lnTo>
                    <a:pt x="306070" y="0"/>
                  </a:lnTo>
                  <a:close/>
                </a:path>
              </a:pathLst>
            </a:custGeom>
            <a:ln/>
          </p:spPr>
          <p:style>
            <a:lnRef idx="1">
              <a:schemeClr val="accent1"/>
            </a:lnRef>
            <a:fillRef idx="2">
              <a:schemeClr val="accent1"/>
            </a:fillRef>
            <a:effectRef idx="1">
              <a:schemeClr val="accent1"/>
            </a:effectRef>
            <a:fontRef idx="minor">
              <a:schemeClr val="dk1"/>
            </a:fontRef>
          </p:style>
          <p:txBody>
            <a:bodyPr wrap="square" lIns="0" tIns="0" rIns="0" bIns="0" rtlCol="0"/>
            <a:lstStyle/>
            <a:p>
              <a:endParaRPr>
                <a:latin typeface="Arial" panose="020B0604020202020204" pitchFamily="34" charset="0"/>
                <a:cs typeface="Arial" panose="020B0604020202020204" pitchFamily="34" charset="0"/>
              </a:endParaRPr>
            </a:p>
          </p:txBody>
        </p:sp>
      </p:grpSp>
      <p:sp>
        <p:nvSpPr>
          <p:cNvPr id="21" name="object 16"/>
          <p:cNvSpPr txBox="1"/>
          <p:nvPr/>
        </p:nvSpPr>
        <p:spPr>
          <a:xfrm>
            <a:off x="6342633" y="3549903"/>
            <a:ext cx="61594" cy="123111"/>
          </a:xfrm>
          <a:prstGeom prst="rect">
            <a:avLst/>
          </a:prstGeom>
        </p:spPr>
        <p:txBody>
          <a:bodyPr vert="horz" wrap="square" lIns="0" tIns="15240" rIns="0" bIns="0" rtlCol="0">
            <a:spAutoFit/>
          </a:bodyPr>
          <a:lstStyle/>
          <a:p>
            <a:pPr marL="12700">
              <a:lnSpc>
                <a:spcPct val="100000"/>
              </a:lnSpc>
              <a:spcBef>
                <a:spcPts val="120"/>
              </a:spcBef>
            </a:pPr>
            <a:r>
              <a:rPr sz="700" spc="5" dirty="0">
                <a:latin typeface="Arial" panose="020B0604020202020204" pitchFamily="34" charset="0"/>
                <a:cs typeface="Arial" panose="020B0604020202020204" pitchFamily="34" charset="0"/>
              </a:rPr>
              <a:t>•</a:t>
            </a:r>
            <a:endParaRPr sz="700">
              <a:latin typeface="Arial" panose="020B0604020202020204" pitchFamily="34" charset="0"/>
              <a:cs typeface="Arial" panose="020B0604020202020204" pitchFamily="34" charset="0"/>
            </a:endParaRPr>
          </a:p>
        </p:txBody>
      </p:sp>
      <p:sp>
        <p:nvSpPr>
          <p:cNvPr id="22" name="object 17"/>
          <p:cNvSpPr txBox="1"/>
          <p:nvPr/>
        </p:nvSpPr>
        <p:spPr>
          <a:xfrm>
            <a:off x="6342633" y="3908044"/>
            <a:ext cx="61594" cy="123111"/>
          </a:xfrm>
          <a:prstGeom prst="rect">
            <a:avLst/>
          </a:prstGeom>
        </p:spPr>
        <p:txBody>
          <a:bodyPr vert="horz" wrap="square" lIns="0" tIns="15240" rIns="0" bIns="0" rtlCol="0">
            <a:spAutoFit/>
          </a:bodyPr>
          <a:lstStyle/>
          <a:p>
            <a:pPr marL="12700">
              <a:lnSpc>
                <a:spcPct val="100000"/>
              </a:lnSpc>
              <a:spcBef>
                <a:spcPts val="120"/>
              </a:spcBef>
            </a:pPr>
            <a:r>
              <a:rPr sz="700" spc="5" dirty="0">
                <a:latin typeface="Arial" panose="020B0604020202020204" pitchFamily="34" charset="0"/>
                <a:cs typeface="Arial" panose="020B0604020202020204" pitchFamily="34" charset="0"/>
              </a:rPr>
              <a:t>•</a:t>
            </a:r>
            <a:endParaRPr sz="700">
              <a:latin typeface="Arial" panose="020B0604020202020204" pitchFamily="34" charset="0"/>
              <a:cs typeface="Arial" panose="020B0604020202020204" pitchFamily="34" charset="0"/>
            </a:endParaRPr>
          </a:p>
        </p:txBody>
      </p:sp>
      <p:sp>
        <p:nvSpPr>
          <p:cNvPr id="23" name="object 18"/>
          <p:cNvSpPr txBox="1"/>
          <p:nvPr/>
        </p:nvSpPr>
        <p:spPr>
          <a:xfrm>
            <a:off x="6615683" y="3373373"/>
            <a:ext cx="3557904" cy="741680"/>
          </a:xfrm>
          <a:prstGeom prst="rect">
            <a:avLst/>
          </a:prstGeom>
        </p:spPr>
        <p:txBody>
          <a:bodyPr vert="horz" wrap="square" lIns="0" tIns="127000" rIns="0" bIns="0" rtlCol="0">
            <a:spAutoFit/>
          </a:bodyPr>
          <a:lstStyle/>
          <a:p>
            <a:pPr marL="12700">
              <a:lnSpc>
                <a:spcPct val="100000"/>
              </a:lnSpc>
              <a:spcBef>
                <a:spcPts val="1000"/>
              </a:spcBef>
            </a:pPr>
            <a:r>
              <a:rPr sz="1600" dirty="0">
                <a:latin typeface="Arial" panose="020B0604020202020204" pitchFamily="34" charset="0"/>
                <a:cs typeface="Arial" panose="020B0604020202020204" pitchFamily="34" charset="0"/>
              </a:rPr>
              <a:t>UK </a:t>
            </a:r>
            <a:r>
              <a:rPr sz="1600" spc="-5" dirty="0">
                <a:latin typeface="Arial" panose="020B0604020202020204" pitchFamily="34" charset="0"/>
                <a:cs typeface="Arial" panose="020B0604020202020204" pitchFamily="34" charset="0"/>
              </a:rPr>
              <a:t>Co has PE </a:t>
            </a:r>
            <a:r>
              <a:rPr sz="1600" dirty="0">
                <a:latin typeface="Arial" panose="020B0604020202020204" pitchFamily="34" charset="0"/>
                <a:cs typeface="Arial" panose="020B0604020202020204" pitchFamily="34" charset="0"/>
              </a:rPr>
              <a:t>in</a:t>
            </a:r>
            <a:r>
              <a:rPr sz="1600" spc="-45" dirty="0">
                <a:latin typeface="Arial" panose="020B0604020202020204" pitchFamily="34" charset="0"/>
                <a:cs typeface="Arial" panose="020B0604020202020204" pitchFamily="34" charset="0"/>
              </a:rPr>
              <a:t> </a:t>
            </a:r>
            <a:r>
              <a:rPr sz="1600" spc="-5" dirty="0">
                <a:latin typeface="Arial" panose="020B0604020202020204" pitchFamily="34" charset="0"/>
                <a:cs typeface="Arial" panose="020B0604020202020204" pitchFamily="34" charset="0"/>
              </a:rPr>
              <a:t>India</a:t>
            </a:r>
            <a:endParaRPr sz="1600" dirty="0">
              <a:latin typeface="Arial" panose="020B0604020202020204" pitchFamily="34" charset="0"/>
              <a:cs typeface="Arial" panose="020B0604020202020204" pitchFamily="34" charset="0"/>
            </a:endParaRPr>
          </a:p>
          <a:p>
            <a:pPr marL="12700">
              <a:lnSpc>
                <a:spcPct val="100000"/>
              </a:lnSpc>
              <a:spcBef>
                <a:spcPts val="900"/>
              </a:spcBef>
            </a:pPr>
            <a:r>
              <a:rPr sz="1600" spc="-5" dirty="0">
                <a:latin typeface="Arial" panose="020B0604020202020204" pitchFamily="34" charset="0"/>
                <a:cs typeface="Arial" panose="020B0604020202020204" pitchFamily="34" charset="0"/>
              </a:rPr>
              <a:t>Indian PE </a:t>
            </a:r>
            <a:r>
              <a:rPr sz="1600" spc="-10" dirty="0">
                <a:latin typeface="Arial" panose="020B0604020202020204" pitchFamily="34" charset="0"/>
                <a:cs typeface="Arial" panose="020B0604020202020204" pitchFamily="34" charset="0"/>
              </a:rPr>
              <a:t>bears </a:t>
            </a:r>
            <a:r>
              <a:rPr sz="1600" spc="-5" dirty="0">
                <a:latin typeface="Arial" panose="020B0604020202020204" pitchFamily="34" charset="0"/>
                <a:cs typeface="Arial" panose="020B0604020202020204" pitchFamily="34" charset="0"/>
              </a:rPr>
              <a:t>FTS paid </a:t>
            </a:r>
            <a:r>
              <a:rPr sz="1600" dirty="0">
                <a:latin typeface="Arial" panose="020B0604020202020204" pitchFamily="34" charset="0"/>
                <a:cs typeface="Arial" panose="020B0604020202020204" pitchFamily="34" charset="0"/>
              </a:rPr>
              <a:t>to </a:t>
            </a:r>
            <a:r>
              <a:rPr sz="1600" spc="-5" dirty="0">
                <a:latin typeface="Arial" panose="020B0604020202020204" pitchFamily="34" charset="0"/>
                <a:cs typeface="Arial" panose="020B0604020202020204" pitchFamily="34" charset="0"/>
              </a:rPr>
              <a:t>Finnish</a:t>
            </a:r>
            <a:r>
              <a:rPr sz="1600" spc="-75" dirty="0">
                <a:latin typeface="Arial" panose="020B0604020202020204" pitchFamily="34" charset="0"/>
                <a:cs typeface="Arial" panose="020B0604020202020204" pitchFamily="34" charset="0"/>
              </a:rPr>
              <a:t> </a:t>
            </a:r>
            <a:r>
              <a:rPr sz="1600" spc="-5" dirty="0">
                <a:latin typeface="Arial" panose="020B0604020202020204" pitchFamily="34" charset="0"/>
                <a:cs typeface="Arial" panose="020B0604020202020204" pitchFamily="34" charset="0"/>
              </a:rPr>
              <a:t>Co</a:t>
            </a:r>
            <a:endParaRPr sz="1600" dirty="0">
              <a:latin typeface="Arial" panose="020B0604020202020204" pitchFamily="34" charset="0"/>
              <a:cs typeface="Arial" panose="020B0604020202020204" pitchFamily="34" charset="0"/>
            </a:endParaRPr>
          </a:p>
        </p:txBody>
      </p:sp>
      <p:sp>
        <p:nvSpPr>
          <p:cNvPr id="24" name="object 19"/>
          <p:cNvSpPr txBox="1"/>
          <p:nvPr/>
        </p:nvSpPr>
        <p:spPr>
          <a:xfrm>
            <a:off x="6341364" y="4202684"/>
            <a:ext cx="3063875" cy="269240"/>
          </a:xfrm>
          <a:prstGeom prst="rect">
            <a:avLst/>
          </a:prstGeom>
        </p:spPr>
        <p:txBody>
          <a:bodyPr vert="horz" wrap="square" lIns="0" tIns="12700" rIns="0" bIns="0" rtlCol="0">
            <a:spAutoFit/>
          </a:bodyPr>
          <a:lstStyle/>
          <a:p>
            <a:pPr marL="12700">
              <a:lnSpc>
                <a:spcPct val="100000"/>
              </a:lnSpc>
              <a:spcBef>
                <a:spcPts val="100"/>
              </a:spcBef>
            </a:pPr>
            <a:r>
              <a:rPr sz="1600" i="1" u="sng" spc="-5" dirty="0">
                <a:uFill>
                  <a:solidFill>
                    <a:srgbClr val="000000"/>
                  </a:solidFill>
                </a:uFill>
                <a:latin typeface="Arial" panose="020B0604020202020204" pitchFamily="34" charset="0"/>
                <a:cs typeface="Arial" panose="020B0604020202020204" pitchFamily="34" charset="0"/>
              </a:rPr>
              <a:t>Taxability of FTS </a:t>
            </a:r>
            <a:r>
              <a:rPr sz="1600" i="1" u="sng" spc="-10" dirty="0">
                <a:uFill>
                  <a:solidFill>
                    <a:srgbClr val="000000"/>
                  </a:solidFill>
                </a:uFill>
                <a:latin typeface="Arial" panose="020B0604020202020204" pitchFamily="34" charset="0"/>
                <a:cs typeface="Arial" panose="020B0604020202020204" pitchFamily="34" charset="0"/>
              </a:rPr>
              <a:t>income </a:t>
            </a:r>
            <a:r>
              <a:rPr sz="1600" i="1" u="sng" dirty="0">
                <a:uFill>
                  <a:solidFill>
                    <a:srgbClr val="000000"/>
                  </a:solidFill>
                </a:uFill>
                <a:latin typeface="Arial" panose="020B0604020202020204" pitchFamily="34" charset="0"/>
                <a:cs typeface="Arial" panose="020B0604020202020204" pitchFamily="34" charset="0"/>
              </a:rPr>
              <a:t>in</a:t>
            </a:r>
            <a:r>
              <a:rPr sz="1600" i="1" u="sng" spc="-65" dirty="0">
                <a:uFill>
                  <a:solidFill>
                    <a:srgbClr val="000000"/>
                  </a:solidFill>
                </a:uFill>
                <a:latin typeface="Arial" panose="020B0604020202020204" pitchFamily="34" charset="0"/>
                <a:cs typeface="Arial" panose="020B0604020202020204" pitchFamily="34" charset="0"/>
              </a:rPr>
              <a:t> </a:t>
            </a:r>
            <a:r>
              <a:rPr sz="1600" i="1" u="sng" spc="-5" dirty="0">
                <a:uFill>
                  <a:solidFill>
                    <a:srgbClr val="000000"/>
                  </a:solidFill>
                </a:uFill>
                <a:latin typeface="Arial" panose="020B0604020202020204" pitchFamily="34" charset="0"/>
                <a:cs typeface="Arial" panose="020B0604020202020204" pitchFamily="34" charset="0"/>
              </a:rPr>
              <a:t>India</a:t>
            </a:r>
            <a:endParaRPr sz="1600">
              <a:latin typeface="Arial" panose="020B0604020202020204" pitchFamily="34" charset="0"/>
              <a:cs typeface="Arial" panose="020B0604020202020204" pitchFamily="34" charset="0"/>
            </a:endParaRPr>
          </a:p>
        </p:txBody>
      </p:sp>
      <p:sp>
        <p:nvSpPr>
          <p:cNvPr id="25" name="object 20"/>
          <p:cNvSpPr txBox="1"/>
          <p:nvPr/>
        </p:nvSpPr>
        <p:spPr>
          <a:xfrm>
            <a:off x="6342633" y="4624323"/>
            <a:ext cx="61594" cy="123111"/>
          </a:xfrm>
          <a:prstGeom prst="rect">
            <a:avLst/>
          </a:prstGeom>
        </p:spPr>
        <p:txBody>
          <a:bodyPr vert="horz" wrap="square" lIns="0" tIns="15240" rIns="0" bIns="0" rtlCol="0">
            <a:spAutoFit/>
          </a:bodyPr>
          <a:lstStyle/>
          <a:p>
            <a:pPr marL="12700">
              <a:lnSpc>
                <a:spcPct val="100000"/>
              </a:lnSpc>
              <a:spcBef>
                <a:spcPts val="120"/>
              </a:spcBef>
            </a:pPr>
            <a:r>
              <a:rPr sz="700" spc="5" dirty="0">
                <a:latin typeface="Arial" panose="020B0604020202020204" pitchFamily="34" charset="0"/>
                <a:cs typeface="Arial" panose="020B0604020202020204" pitchFamily="34" charset="0"/>
              </a:rPr>
              <a:t>•</a:t>
            </a:r>
            <a:endParaRPr sz="700">
              <a:latin typeface="Arial" panose="020B0604020202020204" pitchFamily="34" charset="0"/>
              <a:cs typeface="Arial" panose="020B0604020202020204" pitchFamily="34" charset="0"/>
            </a:endParaRPr>
          </a:p>
        </p:txBody>
      </p:sp>
      <p:sp>
        <p:nvSpPr>
          <p:cNvPr id="26" name="object 21"/>
          <p:cNvSpPr txBox="1"/>
          <p:nvPr/>
        </p:nvSpPr>
        <p:spPr>
          <a:xfrm>
            <a:off x="6342633" y="4981194"/>
            <a:ext cx="61594" cy="123111"/>
          </a:xfrm>
          <a:prstGeom prst="rect">
            <a:avLst/>
          </a:prstGeom>
        </p:spPr>
        <p:txBody>
          <a:bodyPr vert="horz" wrap="square" lIns="0" tIns="15240" rIns="0" bIns="0" rtlCol="0">
            <a:spAutoFit/>
          </a:bodyPr>
          <a:lstStyle/>
          <a:p>
            <a:pPr marL="12700">
              <a:lnSpc>
                <a:spcPct val="100000"/>
              </a:lnSpc>
              <a:spcBef>
                <a:spcPts val="120"/>
              </a:spcBef>
            </a:pPr>
            <a:r>
              <a:rPr sz="700" spc="5" dirty="0">
                <a:latin typeface="Arial" panose="020B0604020202020204" pitchFamily="34" charset="0"/>
                <a:cs typeface="Arial" panose="020B0604020202020204" pitchFamily="34" charset="0"/>
              </a:rPr>
              <a:t>•</a:t>
            </a:r>
            <a:endParaRPr sz="700">
              <a:latin typeface="Arial" panose="020B0604020202020204" pitchFamily="34" charset="0"/>
              <a:cs typeface="Arial" panose="020B0604020202020204" pitchFamily="34" charset="0"/>
            </a:endParaRPr>
          </a:p>
        </p:txBody>
      </p:sp>
      <p:sp>
        <p:nvSpPr>
          <p:cNvPr id="27" name="object 22"/>
          <p:cNvSpPr txBox="1"/>
          <p:nvPr/>
        </p:nvSpPr>
        <p:spPr>
          <a:xfrm>
            <a:off x="6615683" y="4446523"/>
            <a:ext cx="4387850" cy="741680"/>
          </a:xfrm>
          <a:prstGeom prst="rect">
            <a:avLst/>
          </a:prstGeom>
        </p:spPr>
        <p:txBody>
          <a:bodyPr vert="horz" wrap="square" lIns="0" tIns="12700" rIns="0" bIns="0" rtlCol="0">
            <a:spAutoFit/>
          </a:bodyPr>
          <a:lstStyle/>
          <a:p>
            <a:pPr marL="12700" marR="5080">
              <a:lnSpc>
                <a:spcPct val="146900"/>
              </a:lnSpc>
              <a:spcBef>
                <a:spcPts val="100"/>
              </a:spcBef>
            </a:pPr>
            <a:r>
              <a:rPr sz="1600" u="sng" spc="-5" dirty="0">
                <a:uFill>
                  <a:solidFill>
                    <a:srgbClr val="000000"/>
                  </a:solidFill>
                </a:uFill>
                <a:latin typeface="Arial" panose="020B0604020202020204" pitchFamily="34" charset="0"/>
                <a:cs typeface="Arial" panose="020B0604020202020204" pitchFamily="34" charset="0"/>
              </a:rPr>
              <a:t>Scenario </a:t>
            </a:r>
            <a:r>
              <a:rPr sz="1600" u="sng" dirty="0">
                <a:uFill>
                  <a:solidFill>
                    <a:srgbClr val="000000"/>
                  </a:solidFill>
                </a:uFill>
                <a:latin typeface="Arial" panose="020B0604020202020204" pitchFamily="34" charset="0"/>
                <a:cs typeface="Arial" panose="020B0604020202020204" pitchFamily="34" charset="0"/>
              </a:rPr>
              <a:t>1</a:t>
            </a:r>
            <a:r>
              <a:rPr sz="1600" dirty="0">
                <a:latin typeface="Arial" panose="020B0604020202020204" pitchFamily="34" charset="0"/>
                <a:cs typeface="Arial" panose="020B0604020202020204" pitchFamily="34" charset="0"/>
              </a:rPr>
              <a:t> – If </a:t>
            </a:r>
            <a:r>
              <a:rPr sz="1600" spc="-10" dirty="0">
                <a:latin typeface="Arial" panose="020B0604020202020204" pitchFamily="34" charset="0"/>
                <a:cs typeface="Arial" panose="020B0604020202020204" pitchFamily="34" charset="0"/>
              </a:rPr>
              <a:t>services are performed </a:t>
            </a:r>
            <a:r>
              <a:rPr sz="1600" dirty="0">
                <a:latin typeface="Arial" panose="020B0604020202020204" pitchFamily="34" charset="0"/>
                <a:cs typeface="Arial" panose="020B0604020202020204" pitchFamily="34" charset="0"/>
              </a:rPr>
              <a:t>in </a:t>
            </a:r>
            <a:r>
              <a:rPr sz="1600" spc="-5" dirty="0">
                <a:latin typeface="Arial" panose="020B0604020202020204" pitchFamily="34" charset="0"/>
                <a:cs typeface="Arial" panose="020B0604020202020204" pitchFamily="34" charset="0"/>
              </a:rPr>
              <a:t>India  </a:t>
            </a:r>
            <a:r>
              <a:rPr sz="1600" u="sng" spc="-5" dirty="0">
                <a:uFill>
                  <a:solidFill>
                    <a:srgbClr val="000000"/>
                  </a:solidFill>
                </a:uFill>
                <a:latin typeface="Arial" panose="020B0604020202020204" pitchFamily="34" charset="0"/>
                <a:cs typeface="Arial" panose="020B0604020202020204" pitchFamily="34" charset="0"/>
              </a:rPr>
              <a:t>Scenario </a:t>
            </a:r>
            <a:r>
              <a:rPr sz="1600" u="sng" dirty="0">
                <a:uFill>
                  <a:solidFill>
                    <a:srgbClr val="000000"/>
                  </a:solidFill>
                </a:uFill>
                <a:latin typeface="Arial" panose="020B0604020202020204" pitchFamily="34" charset="0"/>
                <a:cs typeface="Arial" panose="020B0604020202020204" pitchFamily="34" charset="0"/>
              </a:rPr>
              <a:t>2</a:t>
            </a:r>
            <a:r>
              <a:rPr sz="1600" dirty="0">
                <a:latin typeface="Arial" panose="020B0604020202020204" pitchFamily="34" charset="0"/>
                <a:cs typeface="Arial" panose="020B0604020202020204" pitchFamily="34" charset="0"/>
              </a:rPr>
              <a:t> – </a:t>
            </a:r>
            <a:r>
              <a:rPr sz="1600" spc="-5" dirty="0">
                <a:latin typeface="Arial" panose="020B0604020202020204" pitchFamily="34" charset="0"/>
                <a:cs typeface="Arial" panose="020B0604020202020204" pitchFamily="34" charset="0"/>
              </a:rPr>
              <a:t>If </a:t>
            </a:r>
            <a:r>
              <a:rPr sz="1600" spc="-10" dirty="0">
                <a:latin typeface="Arial" panose="020B0604020202020204" pitchFamily="34" charset="0"/>
                <a:cs typeface="Arial" panose="020B0604020202020204" pitchFamily="34" charset="0"/>
              </a:rPr>
              <a:t>services </a:t>
            </a:r>
            <a:r>
              <a:rPr sz="1600" spc="-5" dirty="0">
                <a:latin typeface="Arial" panose="020B0604020202020204" pitchFamily="34" charset="0"/>
                <a:cs typeface="Arial" panose="020B0604020202020204" pitchFamily="34" charset="0"/>
              </a:rPr>
              <a:t>are </a:t>
            </a:r>
            <a:r>
              <a:rPr sz="1600" spc="-10" dirty="0">
                <a:latin typeface="Arial" panose="020B0604020202020204" pitchFamily="34" charset="0"/>
                <a:cs typeface="Arial" panose="020B0604020202020204" pitchFamily="34" charset="0"/>
              </a:rPr>
              <a:t>performed </a:t>
            </a:r>
            <a:r>
              <a:rPr sz="1600" dirty="0">
                <a:latin typeface="Arial" panose="020B0604020202020204" pitchFamily="34" charset="0"/>
                <a:cs typeface="Arial" panose="020B0604020202020204" pitchFamily="34" charset="0"/>
              </a:rPr>
              <a:t>in</a:t>
            </a:r>
            <a:r>
              <a:rPr sz="1600" spc="-45" dirty="0">
                <a:latin typeface="Arial" panose="020B0604020202020204" pitchFamily="34" charset="0"/>
                <a:cs typeface="Arial" panose="020B0604020202020204" pitchFamily="34" charset="0"/>
              </a:rPr>
              <a:t> </a:t>
            </a:r>
            <a:r>
              <a:rPr sz="1600" spc="-5" dirty="0">
                <a:latin typeface="Arial" panose="020B0604020202020204" pitchFamily="34" charset="0"/>
                <a:cs typeface="Arial" panose="020B0604020202020204" pitchFamily="34" charset="0"/>
              </a:rPr>
              <a:t>Finland</a:t>
            </a:r>
            <a:endParaRPr sz="1600">
              <a:latin typeface="Arial" panose="020B0604020202020204" pitchFamily="34" charset="0"/>
              <a:cs typeface="Arial" panose="020B0604020202020204" pitchFamily="34" charset="0"/>
            </a:endParaRPr>
          </a:p>
        </p:txBody>
      </p:sp>
      <p:sp>
        <p:nvSpPr>
          <p:cNvPr id="28" name="object 23"/>
          <p:cNvSpPr txBox="1"/>
          <p:nvPr/>
        </p:nvSpPr>
        <p:spPr>
          <a:xfrm>
            <a:off x="674624" y="1162304"/>
            <a:ext cx="5269230" cy="284693"/>
          </a:xfrm>
          <a:prstGeom prst="rect">
            <a:avLst/>
          </a:prstGeom>
          <a:solidFill>
            <a:schemeClr val="accent5">
              <a:lumMod val="50000"/>
            </a:schemeClr>
          </a:solidFill>
        </p:spPr>
        <p:txBody>
          <a:bodyPr vert="horz" wrap="square" lIns="0" tIns="38100" rIns="0" bIns="0" rtlCol="0">
            <a:spAutoFit/>
          </a:bodyPr>
          <a:lstStyle/>
          <a:p>
            <a:pPr marR="44450" algn="ctr">
              <a:lnSpc>
                <a:spcPct val="100000"/>
              </a:lnSpc>
              <a:spcBef>
                <a:spcPts val="300"/>
              </a:spcBef>
            </a:pPr>
            <a:r>
              <a:rPr sz="1600" b="1" spc="-5" dirty="0">
                <a:solidFill>
                  <a:srgbClr val="FFFFFF"/>
                </a:solidFill>
                <a:latin typeface="Arial" panose="020B0604020202020204" pitchFamily="34" charset="0"/>
                <a:cs typeface="Arial" panose="020B0604020202020204" pitchFamily="34" charset="0"/>
              </a:rPr>
              <a:t>Situation</a:t>
            </a:r>
            <a:r>
              <a:rPr sz="1600" b="1" spc="-10" dirty="0">
                <a:solidFill>
                  <a:srgbClr val="FFFFFF"/>
                </a:solidFill>
                <a:latin typeface="Arial" panose="020B0604020202020204" pitchFamily="34" charset="0"/>
                <a:cs typeface="Arial" panose="020B0604020202020204" pitchFamily="34" charset="0"/>
              </a:rPr>
              <a:t> </a:t>
            </a:r>
            <a:r>
              <a:rPr sz="1600" b="1" dirty="0">
                <a:solidFill>
                  <a:srgbClr val="FFFFFF"/>
                </a:solidFill>
                <a:latin typeface="Arial" panose="020B0604020202020204" pitchFamily="34" charset="0"/>
                <a:cs typeface="Arial" panose="020B0604020202020204" pitchFamily="34" charset="0"/>
              </a:rPr>
              <a:t>A</a:t>
            </a:r>
            <a:endParaRPr sz="1600" dirty="0">
              <a:latin typeface="Arial" panose="020B0604020202020204" pitchFamily="34" charset="0"/>
              <a:cs typeface="Arial" panose="020B0604020202020204" pitchFamily="34" charset="0"/>
            </a:endParaRPr>
          </a:p>
        </p:txBody>
      </p:sp>
      <p:sp>
        <p:nvSpPr>
          <p:cNvPr id="29" name="object 24"/>
          <p:cNvSpPr txBox="1"/>
          <p:nvPr/>
        </p:nvSpPr>
        <p:spPr>
          <a:xfrm>
            <a:off x="6173724" y="1162304"/>
            <a:ext cx="5269230" cy="284693"/>
          </a:xfrm>
          <a:prstGeom prst="rect">
            <a:avLst/>
          </a:prstGeom>
          <a:solidFill>
            <a:schemeClr val="accent5">
              <a:lumMod val="50000"/>
            </a:schemeClr>
          </a:solidFill>
        </p:spPr>
        <p:txBody>
          <a:bodyPr vert="horz" wrap="square" lIns="0" tIns="38100" rIns="0" bIns="0" rtlCol="0">
            <a:spAutoFit/>
          </a:bodyPr>
          <a:lstStyle/>
          <a:p>
            <a:pPr algn="ctr">
              <a:lnSpc>
                <a:spcPct val="100000"/>
              </a:lnSpc>
              <a:spcBef>
                <a:spcPts val="300"/>
              </a:spcBef>
            </a:pPr>
            <a:r>
              <a:rPr sz="1600" b="1" spc="-5" dirty="0">
                <a:solidFill>
                  <a:srgbClr val="FFFFFF"/>
                </a:solidFill>
                <a:latin typeface="Arial" panose="020B0604020202020204" pitchFamily="34" charset="0"/>
                <a:cs typeface="Arial" panose="020B0604020202020204" pitchFamily="34" charset="0"/>
              </a:rPr>
              <a:t>Situation</a:t>
            </a:r>
            <a:r>
              <a:rPr sz="1600" b="1" spc="-10" dirty="0">
                <a:solidFill>
                  <a:srgbClr val="FFFFFF"/>
                </a:solidFill>
                <a:latin typeface="Arial" panose="020B0604020202020204" pitchFamily="34" charset="0"/>
                <a:cs typeface="Arial" panose="020B0604020202020204" pitchFamily="34" charset="0"/>
              </a:rPr>
              <a:t> </a:t>
            </a:r>
            <a:r>
              <a:rPr sz="1600" b="1" dirty="0">
                <a:solidFill>
                  <a:srgbClr val="FFFFFF"/>
                </a:solidFill>
                <a:latin typeface="Arial" panose="020B0604020202020204" pitchFamily="34" charset="0"/>
                <a:cs typeface="Arial" panose="020B0604020202020204" pitchFamily="34" charset="0"/>
              </a:rPr>
              <a:t>B</a:t>
            </a:r>
            <a:endParaRPr sz="1600">
              <a:latin typeface="Arial" panose="020B0604020202020204" pitchFamily="34" charset="0"/>
              <a:cs typeface="Arial" panose="020B0604020202020204" pitchFamily="34" charset="0"/>
            </a:endParaRPr>
          </a:p>
        </p:txBody>
      </p:sp>
      <p:sp>
        <p:nvSpPr>
          <p:cNvPr id="30" name="object 25"/>
          <p:cNvSpPr txBox="1"/>
          <p:nvPr/>
        </p:nvSpPr>
        <p:spPr>
          <a:xfrm>
            <a:off x="674624" y="1576323"/>
            <a:ext cx="1625600" cy="3706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square" lIns="0" tIns="123189" rIns="0" bIns="0" rtlCol="0">
            <a:spAutoFit/>
          </a:bodyPr>
          <a:lstStyle/>
          <a:p>
            <a:pPr marL="300990">
              <a:lnSpc>
                <a:spcPct val="100000"/>
              </a:lnSpc>
              <a:spcBef>
                <a:spcPts val="969"/>
              </a:spcBef>
            </a:pPr>
            <a:r>
              <a:rPr sz="1600" spc="-5" dirty="0">
                <a:solidFill>
                  <a:srgbClr val="FFFFFF"/>
                </a:solidFill>
                <a:latin typeface="Arial" panose="020B0604020202020204" pitchFamily="34" charset="0"/>
                <a:cs typeface="Arial" panose="020B0604020202020204" pitchFamily="34" charset="0"/>
              </a:rPr>
              <a:t>Finnish</a:t>
            </a:r>
            <a:r>
              <a:rPr sz="1600" spc="-30" dirty="0">
                <a:solidFill>
                  <a:srgbClr val="FFFFFF"/>
                </a:solidFill>
                <a:latin typeface="Arial" panose="020B0604020202020204" pitchFamily="34" charset="0"/>
                <a:cs typeface="Arial" panose="020B0604020202020204" pitchFamily="34" charset="0"/>
              </a:rPr>
              <a:t> </a:t>
            </a:r>
            <a:r>
              <a:rPr sz="1600" spc="-5" dirty="0">
                <a:solidFill>
                  <a:srgbClr val="FFFFFF"/>
                </a:solidFill>
                <a:latin typeface="Arial" panose="020B0604020202020204" pitchFamily="34" charset="0"/>
                <a:cs typeface="Arial" panose="020B0604020202020204" pitchFamily="34" charset="0"/>
              </a:rPr>
              <a:t>Co</a:t>
            </a:r>
            <a:endParaRPr sz="1600">
              <a:latin typeface="Arial" panose="020B0604020202020204" pitchFamily="34" charset="0"/>
              <a:cs typeface="Arial" panose="020B0604020202020204" pitchFamily="34" charset="0"/>
            </a:endParaRPr>
          </a:p>
        </p:txBody>
      </p:sp>
      <p:sp>
        <p:nvSpPr>
          <p:cNvPr id="31" name="object 26"/>
          <p:cNvSpPr txBox="1"/>
          <p:nvPr/>
        </p:nvSpPr>
        <p:spPr>
          <a:xfrm>
            <a:off x="4319524" y="1576323"/>
            <a:ext cx="1624330" cy="370613"/>
          </a:xfrm>
          <a:prstGeom prst="rect">
            <a:avLst/>
          </a:prstGeom>
          <a:solidFill>
            <a:schemeClr val="accent5">
              <a:lumMod val="50000"/>
            </a:schemeClr>
          </a:solidFill>
        </p:spPr>
        <p:txBody>
          <a:bodyPr vert="horz" wrap="square" lIns="0" tIns="123189" rIns="0" bIns="0" rtlCol="0">
            <a:spAutoFit/>
          </a:bodyPr>
          <a:lstStyle/>
          <a:p>
            <a:pPr algn="ctr">
              <a:lnSpc>
                <a:spcPct val="100000"/>
              </a:lnSpc>
              <a:spcBef>
                <a:spcPts val="969"/>
              </a:spcBef>
            </a:pPr>
            <a:r>
              <a:rPr sz="1600" spc="-5" dirty="0">
                <a:solidFill>
                  <a:srgbClr val="FFFFFF"/>
                </a:solidFill>
                <a:latin typeface="Arial" panose="020B0604020202020204" pitchFamily="34" charset="0"/>
                <a:cs typeface="Arial" panose="020B0604020202020204" pitchFamily="34" charset="0"/>
              </a:rPr>
              <a:t>I.Co</a:t>
            </a:r>
            <a:endParaRPr sz="1600">
              <a:latin typeface="Arial" panose="020B0604020202020204" pitchFamily="34" charset="0"/>
              <a:cs typeface="Arial" panose="020B0604020202020204" pitchFamily="34" charset="0"/>
            </a:endParaRPr>
          </a:p>
        </p:txBody>
      </p:sp>
      <p:grpSp>
        <p:nvGrpSpPr>
          <p:cNvPr id="32" name="object 27"/>
          <p:cNvGrpSpPr/>
          <p:nvPr/>
        </p:nvGrpSpPr>
        <p:grpSpPr>
          <a:xfrm>
            <a:off x="2291334" y="1646533"/>
            <a:ext cx="2019300" cy="76200"/>
            <a:chOff x="2336800" y="2231389"/>
            <a:chExt cx="2019300" cy="76200"/>
          </a:xfrm>
        </p:grpSpPr>
        <p:sp>
          <p:nvSpPr>
            <p:cNvPr id="33" name="object 28"/>
            <p:cNvSpPr/>
            <p:nvPr/>
          </p:nvSpPr>
          <p:spPr>
            <a:xfrm>
              <a:off x="2336800" y="2269489"/>
              <a:ext cx="1958339" cy="0"/>
            </a:xfrm>
            <a:custGeom>
              <a:avLst/>
              <a:gdLst/>
              <a:ahLst/>
              <a:cxnLst/>
              <a:rect l="l" t="t" r="r" b="b"/>
              <a:pathLst>
                <a:path w="1958339">
                  <a:moveTo>
                    <a:pt x="0" y="0"/>
                  </a:moveTo>
                  <a:lnTo>
                    <a:pt x="1958339" y="0"/>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34" name="object 29"/>
            <p:cNvSpPr/>
            <p:nvPr/>
          </p:nvSpPr>
          <p:spPr>
            <a:xfrm>
              <a:off x="4279900" y="2231389"/>
              <a:ext cx="76200" cy="76200"/>
            </a:xfrm>
            <a:custGeom>
              <a:avLst/>
              <a:gdLst/>
              <a:ahLst/>
              <a:cxnLst/>
              <a:rect l="l" t="t" r="r" b="b"/>
              <a:pathLst>
                <a:path w="76200" h="76200">
                  <a:moveTo>
                    <a:pt x="0" y="0"/>
                  </a:moveTo>
                  <a:lnTo>
                    <a:pt x="0" y="76200"/>
                  </a:lnTo>
                  <a:lnTo>
                    <a:pt x="76200" y="38100"/>
                  </a:lnTo>
                  <a:lnTo>
                    <a:pt x="0" y="0"/>
                  </a:lnTo>
                  <a:close/>
                </a:path>
              </a:pathLst>
            </a:custGeom>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grpSp>
      <p:sp>
        <p:nvSpPr>
          <p:cNvPr id="39" name="object 34"/>
          <p:cNvSpPr txBox="1"/>
          <p:nvPr/>
        </p:nvSpPr>
        <p:spPr>
          <a:xfrm>
            <a:off x="2444496" y="1462189"/>
            <a:ext cx="1633220" cy="228268"/>
          </a:xfrm>
          <a:prstGeom prst="rect">
            <a:avLst/>
          </a:prstGeom>
        </p:spPr>
        <p:txBody>
          <a:bodyPr vert="horz" wrap="square" lIns="0" tIns="12700" rIns="0" bIns="0" rtlCol="0">
            <a:spAutoFit/>
          </a:bodyPr>
          <a:lstStyle/>
          <a:p>
            <a:pPr marL="12700">
              <a:lnSpc>
                <a:spcPct val="100000"/>
              </a:lnSpc>
              <a:spcBef>
                <a:spcPts val="100"/>
              </a:spcBef>
            </a:pPr>
            <a:r>
              <a:rPr sz="1400" spc="-5" dirty="0">
                <a:latin typeface="Arial" panose="020B0604020202020204" pitchFamily="34" charset="0"/>
                <a:cs typeface="Arial" panose="020B0604020202020204" pitchFamily="34" charset="0"/>
              </a:rPr>
              <a:t>Provision </a:t>
            </a:r>
            <a:r>
              <a:rPr sz="1400" dirty="0">
                <a:latin typeface="Arial" panose="020B0604020202020204" pitchFamily="34" charset="0"/>
                <a:cs typeface="Arial" panose="020B0604020202020204" pitchFamily="34" charset="0"/>
              </a:rPr>
              <a:t>of</a:t>
            </a:r>
            <a:r>
              <a:rPr sz="1400" spc="-80" dirty="0">
                <a:latin typeface="Arial" panose="020B0604020202020204" pitchFamily="34" charset="0"/>
                <a:cs typeface="Arial" panose="020B0604020202020204" pitchFamily="34" charset="0"/>
              </a:rPr>
              <a:t> </a:t>
            </a:r>
            <a:r>
              <a:rPr sz="1400" dirty="0">
                <a:latin typeface="Arial" panose="020B0604020202020204" pitchFamily="34" charset="0"/>
                <a:cs typeface="Arial" panose="020B0604020202020204" pitchFamily="34" charset="0"/>
              </a:rPr>
              <a:t>services</a:t>
            </a:r>
          </a:p>
        </p:txBody>
      </p:sp>
      <p:sp>
        <p:nvSpPr>
          <p:cNvPr id="40" name="object 35"/>
          <p:cNvSpPr txBox="1"/>
          <p:nvPr/>
        </p:nvSpPr>
        <p:spPr>
          <a:xfrm>
            <a:off x="2509773" y="1826514"/>
            <a:ext cx="1771651" cy="228268"/>
          </a:xfrm>
          <a:prstGeom prst="rect">
            <a:avLst/>
          </a:prstGeom>
        </p:spPr>
        <p:txBody>
          <a:bodyPr vert="horz" wrap="square" lIns="0" tIns="12700" rIns="0" bIns="0" rtlCol="0">
            <a:spAutoFit/>
          </a:bodyPr>
          <a:lstStyle/>
          <a:p>
            <a:pPr marL="12700">
              <a:lnSpc>
                <a:spcPct val="100000"/>
              </a:lnSpc>
              <a:spcBef>
                <a:spcPts val="100"/>
              </a:spcBef>
            </a:pPr>
            <a:r>
              <a:rPr sz="1400" spc="-5" dirty="0">
                <a:latin typeface="Arial" panose="020B0604020202020204" pitchFamily="34" charset="0"/>
                <a:cs typeface="Arial" panose="020B0604020202020204" pitchFamily="34" charset="0"/>
              </a:rPr>
              <a:t>Service </a:t>
            </a:r>
            <a:r>
              <a:rPr sz="1400" dirty="0">
                <a:latin typeface="Arial" panose="020B0604020202020204" pitchFamily="34" charset="0"/>
                <a:cs typeface="Arial" panose="020B0604020202020204" pitchFamily="34" charset="0"/>
              </a:rPr>
              <a:t>fee</a:t>
            </a:r>
            <a:r>
              <a:rPr sz="1400" spc="-35" dirty="0">
                <a:latin typeface="Arial" panose="020B0604020202020204" pitchFamily="34" charset="0"/>
                <a:cs typeface="Arial" panose="020B0604020202020204" pitchFamily="34" charset="0"/>
              </a:rPr>
              <a:t> </a:t>
            </a:r>
            <a:r>
              <a:rPr sz="1400" spc="-5" dirty="0">
                <a:latin typeface="Arial" panose="020B0604020202020204" pitchFamily="34" charset="0"/>
                <a:cs typeface="Arial" panose="020B0604020202020204" pitchFamily="34" charset="0"/>
              </a:rPr>
              <a:t>payment</a:t>
            </a:r>
            <a:endParaRPr sz="1400" dirty="0">
              <a:latin typeface="Arial" panose="020B0604020202020204" pitchFamily="34" charset="0"/>
              <a:cs typeface="Arial" panose="020B0604020202020204" pitchFamily="34" charset="0"/>
            </a:endParaRPr>
          </a:p>
        </p:txBody>
      </p:sp>
      <p:sp>
        <p:nvSpPr>
          <p:cNvPr id="41" name="object 36"/>
          <p:cNvSpPr txBox="1"/>
          <p:nvPr/>
        </p:nvSpPr>
        <p:spPr>
          <a:xfrm>
            <a:off x="6173724" y="1576323"/>
            <a:ext cx="1625600" cy="3706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square" lIns="0" tIns="123189" rIns="0" bIns="0" rtlCol="0">
            <a:spAutoFit/>
          </a:bodyPr>
          <a:lstStyle/>
          <a:p>
            <a:pPr marL="300990">
              <a:lnSpc>
                <a:spcPct val="100000"/>
              </a:lnSpc>
              <a:spcBef>
                <a:spcPts val="969"/>
              </a:spcBef>
            </a:pPr>
            <a:r>
              <a:rPr sz="1600" spc="-5" dirty="0">
                <a:solidFill>
                  <a:srgbClr val="FFFFFF"/>
                </a:solidFill>
                <a:latin typeface="Arial" panose="020B0604020202020204" pitchFamily="34" charset="0"/>
                <a:cs typeface="Arial" panose="020B0604020202020204" pitchFamily="34" charset="0"/>
              </a:rPr>
              <a:t>Finnish</a:t>
            </a:r>
            <a:r>
              <a:rPr sz="1600" spc="-30" dirty="0">
                <a:solidFill>
                  <a:srgbClr val="FFFFFF"/>
                </a:solidFill>
                <a:latin typeface="Arial" panose="020B0604020202020204" pitchFamily="34" charset="0"/>
                <a:cs typeface="Arial" panose="020B0604020202020204" pitchFamily="34" charset="0"/>
              </a:rPr>
              <a:t> </a:t>
            </a:r>
            <a:r>
              <a:rPr sz="1600" spc="-5" dirty="0">
                <a:solidFill>
                  <a:srgbClr val="FFFFFF"/>
                </a:solidFill>
                <a:latin typeface="Arial" panose="020B0604020202020204" pitchFamily="34" charset="0"/>
                <a:cs typeface="Arial" panose="020B0604020202020204" pitchFamily="34" charset="0"/>
              </a:rPr>
              <a:t>Co</a:t>
            </a:r>
            <a:endParaRPr sz="1600">
              <a:latin typeface="Arial" panose="020B0604020202020204" pitchFamily="34" charset="0"/>
              <a:cs typeface="Arial" panose="020B0604020202020204" pitchFamily="34" charset="0"/>
            </a:endParaRPr>
          </a:p>
        </p:txBody>
      </p:sp>
      <p:sp>
        <p:nvSpPr>
          <p:cNvPr id="42" name="object 37"/>
          <p:cNvSpPr txBox="1"/>
          <p:nvPr/>
        </p:nvSpPr>
        <p:spPr>
          <a:xfrm>
            <a:off x="9718927" y="1593160"/>
            <a:ext cx="1625600" cy="370613"/>
          </a:xfrm>
          <a:prstGeom prst="rect">
            <a:avLst/>
          </a:prstGeom>
          <a:solidFill>
            <a:schemeClr val="accent5">
              <a:lumMod val="50000"/>
            </a:schemeClr>
          </a:solidFill>
        </p:spPr>
        <p:txBody>
          <a:bodyPr vert="horz" wrap="square" lIns="0" tIns="123189" rIns="0" bIns="0" rtlCol="0">
            <a:spAutoFit/>
          </a:bodyPr>
          <a:lstStyle/>
          <a:p>
            <a:pPr marL="521970">
              <a:lnSpc>
                <a:spcPct val="100000"/>
              </a:lnSpc>
              <a:spcBef>
                <a:spcPts val="969"/>
              </a:spcBef>
            </a:pPr>
            <a:r>
              <a:rPr sz="1600" spc="-5" dirty="0">
                <a:solidFill>
                  <a:srgbClr val="FFFFFF"/>
                </a:solidFill>
                <a:latin typeface="Arial" panose="020B0604020202020204" pitchFamily="34" charset="0"/>
                <a:cs typeface="Arial" panose="020B0604020202020204" pitchFamily="34" charset="0"/>
              </a:rPr>
              <a:t>UK</a:t>
            </a:r>
            <a:r>
              <a:rPr sz="1600" spc="-20" dirty="0">
                <a:solidFill>
                  <a:srgbClr val="FFFFFF"/>
                </a:solidFill>
                <a:latin typeface="Arial" panose="020B0604020202020204" pitchFamily="34" charset="0"/>
                <a:cs typeface="Arial" panose="020B0604020202020204" pitchFamily="34" charset="0"/>
              </a:rPr>
              <a:t> </a:t>
            </a:r>
            <a:r>
              <a:rPr sz="1600" spc="-10" dirty="0">
                <a:solidFill>
                  <a:srgbClr val="FFFFFF"/>
                </a:solidFill>
                <a:latin typeface="Arial" panose="020B0604020202020204" pitchFamily="34" charset="0"/>
                <a:cs typeface="Arial" panose="020B0604020202020204" pitchFamily="34" charset="0"/>
              </a:rPr>
              <a:t>Co</a:t>
            </a:r>
            <a:endParaRPr sz="1600">
              <a:latin typeface="Arial" panose="020B0604020202020204" pitchFamily="34" charset="0"/>
              <a:cs typeface="Arial" panose="020B0604020202020204" pitchFamily="34" charset="0"/>
            </a:endParaRPr>
          </a:p>
        </p:txBody>
      </p:sp>
      <p:sp>
        <p:nvSpPr>
          <p:cNvPr id="43" name="object 38"/>
          <p:cNvSpPr txBox="1"/>
          <p:nvPr/>
        </p:nvSpPr>
        <p:spPr>
          <a:xfrm>
            <a:off x="6964359" y="2140243"/>
            <a:ext cx="2084706" cy="228268"/>
          </a:xfrm>
          <a:prstGeom prst="rect">
            <a:avLst/>
          </a:prstGeom>
        </p:spPr>
        <p:txBody>
          <a:bodyPr vert="horz" wrap="square" lIns="0" tIns="12700" rIns="0" bIns="0" rtlCol="0">
            <a:spAutoFit/>
          </a:bodyPr>
          <a:lstStyle/>
          <a:p>
            <a:pPr marL="12700" marR="5080" indent="36830">
              <a:lnSpc>
                <a:spcPct val="100000"/>
              </a:lnSpc>
              <a:spcBef>
                <a:spcPts val="100"/>
              </a:spcBef>
            </a:pPr>
            <a:r>
              <a:rPr sz="1400" spc="-5" dirty="0">
                <a:latin typeface="Arial" panose="020B0604020202020204" pitchFamily="34" charset="0"/>
                <a:cs typeface="Arial" panose="020B0604020202020204" pitchFamily="34" charset="0"/>
              </a:rPr>
              <a:t>Provision  </a:t>
            </a:r>
            <a:r>
              <a:rPr sz="1400" dirty="0">
                <a:latin typeface="Arial" panose="020B0604020202020204" pitchFamily="34" charset="0"/>
                <a:cs typeface="Arial" panose="020B0604020202020204" pitchFamily="34" charset="0"/>
              </a:rPr>
              <a:t>of</a:t>
            </a:r>
            <a:r>
              <a:rPr sz="1400" spc="-95" dirty="0">
                <a:latin typeface="Arial" panose="020B0604020202020204" pitchFamily="34" charset="0"/>
                <a:cs typeface="Arial" panose="020B0604020202020204" pitchFamily="34" charset="0"/>
              </a:rPr>
              <a:t> </a:t>
            </a:r>
            <a:r>
              <a:rPr sz="1400" dirty="0">
                <a:latin typeface="Arial" panose="020B0604020202020204" pitchFamily="34" charset="0"/>
                <a:cs typeface="Arial" panose="020B0604020202020204" pitchFamily="34" charset="0"/>
              </a:rPr>
              <a:t>services</a:t>
            </a:r>
          </a:p>
        </p:txBody>
      </p:sp>
      <p:sp>
        <p:nvSpPr>
          <p:cNvPr id="44" name="object 39"/>
          <p:cNvSpPr txBox="1"/>
          <p:nvPr/>
        </p:nvSpPr>
        <p:spPr>
          <a:xfrm>
            <a:off x="10811126" y="2302198"/>
            <a:ext cx="1110488" cy="230832"/>
          </a:xfrm>
          <a:prstGeom prst="rect">
            <a:avLst/>
          </a:prstGeom>
        </p:spPr>
        <p:txBody>
          <a:bodyPr vert="horz" wrap="square" lIns="0" tIns="12700" rIns="0" bIns="0" rtlCol="0">
            <a:spAutoFit/>
          </a:bodyPr>
          <a:lstStyle/>
          <a:p>
            <a:pPr marR="5080">
              <a:lnSpc>
                <a:spcPts val="1675"/>
              </a:lnSpc>
              <a:spcBef>
                <a:spcPts val="100"/>
              </a:spcBef>
            </a:pPr>
            <a:r>
              <a:rPr sz="1400" spc="-5" dirty="0">
                <a:latin typeface="Arial" panose="020B0604020202020204" pitchFamily="34" charset="0"/>
                <a:cs typeface="Arial" panose="020B0604020202020204" pitchFamily="34" charset="0"/>
              </a:rPr>
              <a:t>O</a:t>
            </a:r>
            <a:r>
              <a:rPr sz="1400" spc="-10" dirty="0">
                <a:latin typeface="Arial" panose="020B0604020202020204" pitchFamily="34" charset="0"/>
                <a:cs typeface="Arial" panose="020B0604020202020204" pitchFamily="34" charset="0"/>
              </a:rPr>
              <a:t>u</a:t>
            </a:r>
            <a:r>
              <a:rPr sz="1400" spc="-5" dirty="0">
                <a:latin typeface="Arial" panose="020B0604020202020204" pitchFamily="34" charset="0"/>
                <a:cs typeface="Arial" panose="020B0604020202020204" pitchFamily="34" charset="0"/>
              </a:rPr>
              <a:t>t</a:t>
            </a:r>
            <a:r>
              <a:rPr sz="1400" spc="10" dirty="0">
                <a:latin typeface="Arial" panose="020B0604020202020204" pitchFamily="34" charset="0"/>
                <a:cs typeface="Arial" panose="020B0604020202020204" pitchFamily="34" charset="0"/>
              </a:rPr>
              <a:t>s</a:t>
            </a:r>
            <a:r>
              <a:rPr sz="1400" spc="-10" dirty="0">
                <a:latin typeface="Arial" panose="020B0604020202020204" pitchFamily="34" charset="0"/>
                <a:cs typeface="Arial" panose="020B0604020202020204" pitchFamily="34" charset="0"/>
              </a:rPr>
              <a:t>i</a:t>
            </a:r>
            <a:r>
              <a:rPr sz="1400" spc="5" dirty="0">
                <a:latin typeface="Arial" panose="020B0604020202020204" pitchFamily="34" charset="0"/>
                <a:cs typeface="Arial" panose="020B0604020202020204" pitchFamily="34" charset="0"/>
              </a:rPr>
              <a:t>d</a:t>
            </a:r>
            <a:r>
              <a:rPr sz="1400" dirty="0">
                <a:latin typeface="Arial" panose="020B0604020202020204" pitchFamily="34" charset="0"/>
                <a:cs typeface="Arial" panose="020B0604020202020204" pitchFamily="34" charset="0"/>
              </a:rPr>
              <a:t>e</a:t>
            </a:r>
            <a:r>
              <a:rPr lang="en-IN" sz="1400" dirty="0">
                <a:latin typeface="Arial" panose="020B0604020202020204" pitchFamily="34" charset="0"/>
                <a:cs typeface="Arial" panose="020B0604020202020204" pitchFamily="34" charset="0"/>
              </a:rPr>
              <a:t> </a:t>
            </a:r>
            <a:r>
              <a:rPr sz="1400" spc="10" dirty="0">
                <a:latin typeface="Arial" panose="020B0604020202020204" pitchFamily="34" charset="0"/>
                <a:cs typeface="Arial" panose="020B0604020202020204" pitchFamily="34" charset="0"/>
              </a:rPr>
              <a:t>I</a:t>
            </a:r>
            <a:r>
              <a:rPr sz="1400" spc="-10" dirty="0">
                <a:latin typeface="Arial" panose="020B0604020202020204" pitchFamily="34" charset="0"/>
                <a:cs typeface="Arial" panose="020B0604020202020204" pitchFamily="34" charset="0"/>
              </a:rPr>
              <a:t>n</a:t>
            </a:r>
            <a:r>
              <a:rPr sz="1400" spc="5" dirty="0">
                <a:latin typeface="Arial" panose="020B0604020202020204" pitchFamily="34" charset="0"/>
                <a:cs typeface="Arial" panose="020B0604020202020204" pitchFamily="34" charset="0"/>
              </a:rPr>
              <a:t>d</a:t>
            </a:r>
            <a:r>
              <a:rPr sz="1400" spc="-10" dirty="0">
                <a:latin typeface="Arial" panose="020B0604020202020204" pitchFamily="34" charset="0"/>
                <a:cs typeface="Arial" panose="020B0604020202020204" pitchFamily="34" charset="0"/>
              </a:rPr>
              <a:t>i</a:t>
            </a:r>
            <a:r>
              <a:rPr sz="1400" dirty="0">
                <a:latin typeface="Arial" panose="020B0604020202020204" pitchFamily="34" charset="0"/>
                <a:cs typeface="Arial" panose="020B0604020202020204" pitchFamily="34" charset="0"/>
              </a:rPr>
              <a:t>a</a:t>
            </a:r>
          </a:p>
        </p:txBody>
      </p:sp>
      <p:grpSp>
        <p:nvGrpSpPr>
          <p:cNvPr id="45" name="object 40"/>
          <p:cNvGrpSpPr/>
          <p:nvPr/>
        </p:nvGrpSpPr>
        <p:grpSpPr>
          <a:xfrm>
            <a:off x="6059424" y="1968459"/>
            <a:ext cx="5791200" cy="1265698"/>
            <a:chOff x="6184776" y="2514599"/>
            <a:chExt cx="5791200" cy="1260594"/>
          </a:xfrm>
        </p:grpSpPr>
        <p:sp>
          <p:nvSpPr>
            <p:cNvPr id="46" name="object 41"/>
            <p:cNvSpPr/>
            <p:nvPr/>
          </p:nvSpPr>
          <p:spPr>
            <a:xfrm>
              <a:off x="9815831" y="3290053"/>
              <a:ext cx="1625600" cy="485140"/>
            </a:xfrm>
            <a:custGeom>
              <a:avLst/>
              <a:gdLst/>
              <a:ahLst/>
              <a:cxnLst/>
              <a:rect l="l" t="t" r="r" b="b"/>
              <a:pathLst>
                <a:path w="1625600" h="485139">
                  <a:moveTo>
                    <a:pt x="812800" y="0"/>
                  </a:moveTo>
                  <a:lnTo>
                    <a:pt x="740951" y="865"/>
                  </a:lnTo>
                  <a:lnTo>
                    <a:pt x="671131" y="3418"/>
                  </a:lnTo>
                  <a:lnTo>
                    <a:pt x="603550" y="7593"/>
                  </a:lnTo>
                  <a:lnTo>
                    <a:pt x="538421" y="13328"/>
                  </a:lnTo>
                  <a:lnTo>
                    <a:pt x="475956" y="20557"/>
                  </a:lnTo>
                  <a:lnTo>
                    <a:pt x="416367" y="29215"/>
                  </a:lnTo>
                  <a:lnTo>
                    <a:pt x="359867" y="39239"/>
                  </a:lnTo>
                  <a:lnTo>
                    <a:pt x="306667" y="50564"/>
                  </a:lnTo>
                  <a:lnTo>
                    <a:pt x="256981" y="63125"/>
                  </a:lnTo>
                  <a:lnTo>
                    <a:pt x="211019" y="76859"/>
                  </a:lnTo>
                  <a:lnTo>
                    <a:pt x="168994" y="91700"/>
                  </a:lnTo>
                  <a:lnTo>
                    <a:pt x="131119" y="107584"/>
                  </a:lnTo>
                  <a:lnTo>
                    <a:pt x="68665" y="142224"/>
                  </a:lnTo>
                  <a:lnTo>
                    <a:pt x="25356" y="180264"/>
                  </a:lnTo>
                  <a:lnTo>
                    <a:pt x="2888" y="221187"/>
                  </a:lnTo>
                  <a:lnTo>
                    <a:pt x="0" y="242569"/>
                  </a:lnTo>
                  <a:lnTo>
                    <a:pt x="2888" y="263952"/>
                  </a:lnTo>
                  <a:lnTo>
                    <a:pt x="25356" y="304875"/>
                  </a:lnTo>
                  <a:lnTo>
                    <a:pt x="68665" y="342915"/>
                  </a:lnTo>
                  <a:lnTo>
                    <a:pt x="131119" y="377555"/>
                  </a:lnTo>
                  <a:lnTo>
                    <a:pt x="168994" y="393439"/>
                  </a:lnTo>
                  <a:lnTo>
                    <a:pt x="211019" y="408280"/>
                  </a:lnTo>
                  <a:lnTo>
                    <a:pt x="256981" y="422014"/>
                  </a:lnTo>
                  <a:lnTo>
                    <a:pt x="306667" y="434575"/>
                  </a:lnTo>
                  <a:lnTo>
                    <a:pt x="359867" y="445900"/>
                  </a:lnTo>
                  <a:lnTo>
                    <a:pt x="416367" y="455924"/>
                  </a:lnTo>
                  <a:lnTo>
                    <a:pt x="475956" y="464582"/>
                  </a:lnTo>
                  <a:lnTo>
                    <a:pt x="538421" y="471811"/>
                  </a:lnTo>
                  <a:lnTo>
                    <a:pt x="603550" y="477546"/>
                  </a:lnTo>
                  <a:lnTo>
                    <a:pt x="671131" y="481721"/>
                  </a:lnTo>
                  <a:lnTo>
                    <a:pt x="740951" y="484274"/>
                  </a:lnTo>
                  <a:lnTo>
                    <a:pt x="812800" y="485139"/>
                  </a:lnTo>
                  <a:lnTo>
                    <a:pt x="884468" y="484274"/>
                  </a:lnTo>
                  <a:lnTo>
                    <a:pt x="954147" y="481721"/>
                  </a:lnTo>
                  <a:lnTo>
                    <a:pt x="1021622" y="477546"/>
                  </a:lnTo>
                  <a:lnTo>
                    <a:pt x="1086678" y="471811"/>
                  </a:lnTo>
                  <a:lnTo>
                    <a:pt x="1149099" y="464582"/>
                  </a:lnTo>
                  <a:lnTo>
                    <a:pt x="1208668" y="455924"/>
                  </a:lnTo>
                  <a:lnTo>
                    <a:pt x="1265172" y="445900"/>
                  </a:lnTo>
                  <a:lnTo>
                    <a:pt x="1318394" y="434575"/>
                  </a:lnTo>
                  <a:lnTo>
                    <a:pt x="1368119" y="422014"/>
                  </a:lnTo>
                  <a:lnTo>
                    <a:pt x="1414130" y="408280"/>
                  </a:lnTo>
                  <a:lnTo>
                    <a:pt x="1456214" y="393439"/>
                  </a:lnTo>
                  <a:lnTo>
                    <a:pt x="1494153" y="377555"/>
                  </a:lnTo>
                  <a:lnTo>
                    <a:pt x="1556739" y="342915"/>
                  </a:lnTo>
                  <a:lnTo>
                    <a:pt x="1600163" y="304875"/>
                  </a:lnTo>
                  <a:lnTo>
                    <a:pt x="1622701" y="263952"/>
                  </a:lnTo>
                  <a:lnTo>
                    <a:pt x="1625600" y="242569"/>
                  </a:lnTo>
                  <a:lnTo>
                    <a:pt x="1622701" y="221187"/>
                  </a:lnTo>
                  <a:lnTo>
                    <a:pt x="1600163" y="180264"/>
                  </a:lnTo>
                  <a:lnTo>
                    <a:pt x="1556739" y="142224"/>
                  </a:lnTo>
                  <a:lnTo>
                    <a:pt x="1494153" y="107584"/>
                  </a:lnTo>
                  <a:lnTo>
                    <a:pt x="1456214" y="91700"/>
                  </a:lnTo>
                  <a:lnTo>
                    <a:pt x="1414130" y="76859"/>
                  </a:lnTo>
                  <a:lnTo>
                    <a:pt x="1368119" y="63125"/>
                  </a:lnTo>
                  <a:lnTo>
                    <a:pt x="1318394" y="50564"/>
                  </a:lnTo>
                  <a:lnTo>
                    <a:pt x="1265172" y="39239"/>
                  </a:lnTo>
                  <a:lnTo>
                    <a:pt x="1208668" y="29215"/>
                  </a:lnTo>
                  <a:lnTo>
                    <a:pt x="1149099" y="20557"/>
                  </a:lnTo>
                  <a:lnTo>
                    <a:pt x="1086678" y="13328"/>
                  </a:lnTo>
                  <a:lnTo>
                    <a:pt x="1021622" y="7593"/>
                  </a:lnTo>
                  <a:lnTo>
                    <a:pt x="954147" y="3418"/>
                  </a:lnTo>
                  <a:lnTo>
                    <a:pt x="884468" y="865"/>
                  </a:lnTo>
                  <a:lnTo>
                    <a:pt x="812800" y="0"/>
                  </a:lnTo>
                  <a:close/>
                </a:path>
              </a:pathLst>
            </a:custGeom>
          </p:spPr>
          <p:style>
            <a:lnRef idx="0">
              <a:schemeClr val="accent5"/>
            </a:lnRef>
            <a:fillRef idx="3">
              <a:schemeClr val="accent5"/>
            </a:fillRef>
            <a:effectRef idx="3">
              <a:schemeClr val="accent5"/>
            </a:effectRef>
            <a:fontRef idx="minor">
              <a:schemeClr val="lt1"/>
            </a:fontRef>
          </p:style>
          <p:txBody>
            <a:bodyPr wrap="square" lIns="0" tIns="0" rIns="0" bIns="0" rtlCol="0"/>
            <a:lstStyle/>
            <a:p>
              <a:r>
                <a:rPr lang="en-IN" dirty="0">
                  <a:latin typeface="Arial" panose="020B0604020202020204" pitchFamily="34" charset="0"/>
                  <a:cs typeface="Arial" panose="020B0604020202020204" pitchFamily="34" charset="0"/>
                </a:rPr>
                <a:t>          PE</a:t>
              </a:r>
              <a:endParaRPr dirty="0">
                <a:latin typeface="Arial" panose="020B0604020202020204" pitchFamily="34" charset="0"/>
                <a:cs typeface="Arial" panose="020B0604020202020204" pitchFamily="34" charset="0"/>
              </a:endParaRPr>
            </a:p>
          </p:txBody>
        </p:sp>
        <p:sp>
          <p:nvSpPr>
            <p:cNvPr id="47" name="object 42"/>
            <p:cNvSpPr/>
            <p:nvPr/>
          </p:nvSpPr>
          <p:spPr>
            <a:xfrm>
              <a:off x="10668000" y="2514599"/>
              <a:ext cx="0" cy="709930"/>
            </a:xfrm>
            <a:custGeom>
              <a:avLst/>
              <a:gdLst/>
              <a:ahLst/>
              <a:cxnLst/>
              <a:rect l="l" t="t" r="r" b="b"/>
              <a:pathLst>
                <a:path h="709930">
                  <a:moveTo>
                    <a:pt x="0" y="0"/>
                  </a:moveTo>
                  <a:lnTo>
                    <a:pt x="0" y="709929"/>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48" name="object 43"/>
            <p:cNvSpPr/>
            <p:nvPr/>
          </p:nvSpPr>
          <p:spPr>
            <a:xfrm>
              <a:off x="10629900" y="3209289"/>
              <a:ext cx="76200" cy="74930"/>
            </a:xfrm>
            <a:custGeom>
              <a:avLst/>
              <a:gdLst/>
              <a:ahLst/>
              <a:cxnLst/>
              <a:rect l="l" t="t" r="r" b="b"/>
              <a:pathLst>
                <a:path w="76200" h="74929">
                  <a:moveTo>
                    <a:pt x="76200" y="0"/>
                  </a:moveTo>
                  <a:lnTo>
                    <a:pt x="0" y="0"/>
                  </a:lnTo>
                  <a:lnTo>
                    <a:pt x="38100" y="74930"/>
                  </a:lnTo>
                  <a:lnTo>
                    <a:pt x="76200" y="0"/>
                  </a:lnTo>
                  <a:close/>
                </a:path>
              </a:pathLst>
            </a:custGeom>
            <a:solidFill>
              <a:srgbClr val="D66600"/>
            </a:solidFill>
          </p:spPr>
          <p:txBody>
            <a:bodyPr wrap="square" lIns="0" tIns="0" rIns="0" bIns="0" rtlCol="0"/>
            <a:lstStyle/>
            <a:p>
              <a:endParaRPr>
                <a:latin typeface="Arial" panose="020B0604020202020204" pitchFamily="34" charset="0"/>
                <a:cs typeface="Arial" panose="020B0604020202020204" pitchFamily="34" charset="0"/>
              </a:endParaRPr>
            </a:p>
          </p:txBody>
        </p:sp>
        <p:sp>
          <p:nvSpPr>
            <p:cNvPr id="51" name="object 46"/>
            <p:cNvSpPr/>
            <p:nvPr/>
          </p:nvSpPr>
          <p:spPr>
            <a:xfrm flipV="1">
              <a:off x="6184776" y="2921491"/>
              <a:ext cx="5791200" cy="204240"/>
            </a:xfrm>
            <a:custGeom>
              <a:avLst/>
              <a:gdLst/>
              <a:ahLst/>
              <a:cxnLst/>
              <a:rect l="l" t="t" r="r" b="b"/>
              <a:pathLst>
                <a:path w="5253990">
                  <a:moveTo>
                    <a:pt x="0" y="0"/>
                  </a:moveTo>
                  <a:lnTo>
                    <a:pt x="5253989" y="0"/>
                  </a:lnTo>
                </a:path>
              </a:pathLst>
            </a:custGeom>
            <a:ln/>
          </p:spPr>
          <p:style>
            <a:lnRef idx="1">
              <a:schemeClr val="accent5"/>
            </a:lnRef>
            <a:fillRef idx="0">
              <a:schemeClr val="accent5"/>
            </a:fillRef>
            <a:effectRef idx="0">
              <a:schemeClr val="accent5"/>
            </a:effectRef>
            <a:fontRef idx="minor">
              <a:schemeClr val="tx1"/>
            </a:fontRef>
          </p:style>
          <p:txBody>
            <a:bodyPr wrap="square" lIns="0" tIns="0" rIns="0" bIns="0" rtlCol="0"/>
            <a:lstStyle/>
            <a:p>
              <a:endParaRPr>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grpSp>
      <p:sp>
        <p:nvSpPr>
          <p:cNvPr id="52" name="object 47"/>
          <p:cNvSpPr txBox="1"/>
          <p:nvPr/>
        </p:nvSpPr>
        <p:spPr>
          <a:xfrm>
            <a:off x="10608436" y="2663777"/>
            <a:ext cx="966848" cy="228268"/>
          </a:xfrm>
          <a:prstGeom prst="rect">
            <a:avLst/>
          </a:prstGeom>
          <a:ln>
            <a:noFill/>
          </a:ln>
        </p:spPr>
        <p:style>
          <a:lnRef idx="1">
            <a:schemeClr val="accent1"/>
          </a:lnRef>
          <a:fillRef idx="0">
            <a:schemeClr val="accent1"/>
          </a:fillRef>
          <a:effectRef idx="0">
            <a:schemeClr val="accent1"/>
          </a:effectRef>
          <a:fontRef idx="minor">
            <a:schemeClr val="tx1"/>
          </a:fontRef>
        </p:style>
        <p:txBody>
          <a:bodyPr vert="horz" wrap="square" lIns="0" tIns="12700" rIns="0" bIns="0" rtlCol="0">
            <a:spAutoFit/>
          </a:bodyPr>
          <a:lstStyle/>
          <a:p>
            <a:pPr marL="534670">
              <a:lnSpc>
                <a:spcPct val="100000"/>
              </a:lnSpc>
              <a:spcBef>
                <a:spcPts val="100"/>
              </a:spcBef>
            </a:pPr>
            <a:r>
              <a:rPr sz="1400" dirty="0">
                <a:latin typeface="Arial" panose="020B0604020202020204" pitchFamily="34" charset="0"/>
                <a:cs typeface="Arial" panose="020B0604020202020204" pitchFamily="34" charset="0"/>
              </a:rPr>
              <a:t>In</a:t>
            </a:r>
            <a:r>
              <a:rPr sz="1400" spc="-5" dirty="0">
                <a:latin typeface="Arial" panose="020B0604020202020204" pitchFamily="34" charset="0"/>
                <a:cs typeface="Arial" panose="020B0604020202020204" pitchFamily="34" charset="0"/>
              </a:rPr>
              <a:t>dia</a:t>
            </a:r>
            <a:endParaRPr sz="1400" dirty="0">
              <a:latin typeface="Arial" panose="020B0604020202020204" pitchFamily="34" charset="0"/>
              <a:cs typeface="Arial" panose="020B0604020202020204" pitchFamily="34" charset="0"/>
            </a:endParaRPr>
          </a:p>
        </p:txBody>
      </p:sp>
      <p:sp>
        <p:nvSpPr>
          <p:cNvPr id="53" name="object 48"/>
          <p:cNvSpPr/>
          <p:nvPr/>
        </p:nvSpPr>
        <p:spPr>
          <a:xfrm>
            <a:off x="6059424" y="1162304"/>
            <a:ext cx="0" cy="4086860"/>
          </a:xfrm>
          <a:custGeom>
            <a:avLst/>
            <a:gdLst/>
            <a:ahLst/>
            <a:cxnLst/>
            <a:rect l="l" t="t" r="r" b="b"/>
            <a:pathLst>
              <a:path h="4086860">
                <a:moveTo>
                  <a:pt x="0" y="0"/>
                </a:moveTo>
                <a:lnTo>
                  <a:pt x="0" y="4086859"/>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grpSp>
        <p:nvGrpSpPr>
          <p:cNvPr id="54" name="object 27"/>
          <p:cNvGrpSpPr/>
          <p:nvPr/>
        </p:nvGrpSpPr>
        <p:grpSpPr>
          <a:xfrm rot="10800000">
            <a:off x="2299589" y="1760833"/>
            <a:ext cx="2019300" cy="76200"/>
            <a:chOff x="2336800" y="2231389"/>
            <a:chExt cx="2019300" cy="76200"/>
          </a:xfrm>
        </p:grpSpPr>
        <p:sp>
          <p:nvSpPr>
            <p:cNvPr id="55" name="object 28"/>
            <p:cNvSpPr/>
            <p:nvPr/>
          </p:nvSpPr>
          <p:spPr>
            <a:xfrm>
              <a:off x="2336800" y="2269489"/>
              <a:ext cx="1958339" cy="0"/>
            </a:xfrm>
            <a:custGeom>
              <a:avLst/>
              <a:gdLst/>
              <a:ahLst/>
              <a:cxnLst/>
              <a:rect l="l" t="t" r="r" b="b"/>
              <a:pathLst>
                <a:path w="1958339">
                  <a:moveTo>
                    <a:pt x="0" y="0"/>
                  </a:moveTo>
                  <a:lnTo>
                    <a:pt x="1958339" y="0"/>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56" name="object 29"/>
            <p:cNvSpPr/>
            <p:nvPr/>
          </p:nvSpPr>
          <p:spPr>
            <a:xfrm>
              <a:off x="4279900" y="2231389"/>
              <a:ext cx="76200" cy="76200"/>
            </a:xfrm>
            <a:custGeom>
              <a:avLst/>
              <a:gdLst/>
              <a:ahLst/>
              <a:cxnLst/>
              <a:rect l="l" t="t" r="r" b="b"/>
              <a:pathLst>
                <a:path w="76200" h="76200">
                  <a:moveTo>
                    <a:pt x="0" y="0"/>
                  </a:moveTo>
                  <a:lnTo>
                    <a:pt x="0" y="76200"/>
                  </a:lnTo>
                  <a:lnTo>
                    <a:pt x="76200" y="38100"/>
                  </a:lnTo>
                  <a:lnTo>
                    <a:pt x="0" y="0"/>
                  </a:lnTo>
                  <a:close/>
                </a:path>
              </a:pathLst>
            </a:custGeom>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grpSp>
      <p:cxnSp>
        <p:nvCxnSpPr>
          <p:cNvPr id="5" name="Elbow Connector 4"/>
          <p:cNvCxnSpPr>
            <a:stCxn id="41" idx="3"/>
          </p:cNvCxnSpPr>
          <p:nvPr/>
        </p:nvCxnSpPr>
        <p:spPr>
          <a:xfrm>
            <a:off x="7799324" y="1761630"/>
            <a:ext cx="1891155" cy="122922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16071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90550" y="312472"/>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2: Fees towards attending overseas  conference – ‘royalties’?		</a:t>
            </a:r>
            <a:endParaRPr lang="en-US" sz="2800"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90550" y="4198260"/>
            <a:ext cx="10515600" cy="2488857"/>
          </a:xfrm>
        </p:spPr>
        <p:txBody>
          <a:bodyPr>
            <a:noAutofit/>
          </a:bodyPr>
          <a:lstStyle/>
          <a:p>
            <a:pPr marL="0" indent="0">
              <a:lnSpc>
                <a:spcPct val="100000"/>
              </a:lnSpc>
              <a:spcBef>
                <a:spcPts val="600"/>
              </a:spcBef>
              <a:spcAft>
                <a:spcPts val="600"/>
              </a:spcAft>
              <a:buClr>
                <a:srgbClr val="FF3300"/>
              </a:buClr>
              <a:buNone/>
            </a:pPr>
            <a:r>
              <a:rPr lang="en-US" sz="1800" dirty="0">
                <a:solidFill>
                  <a:srgbClr val="002060"/>
                </a:solidFill>
                <a:latin typeface="Arial" panose="020B0604020202020204" pitchFamily="34" charset="0"/>
                <a:cs typeface="Arial" panose="020B0604020202020204" pitchFamily="34" charset="0"/>
              </a:rPr>
              <a:t>As held in “Roche Diagnostics India </a:t>
            </a:r>
            <a:r>
              <a:rPr lang="en-US" sz="1800" dirty="0" err="1">
                <a:solidFill>
                  <a:srgbClr val="002060"/>
                </a:solidFill>
                <a:latin typeface="Arial" panose="020B0604020202020204" pitchFamily="34" charset="0"/>
                <a:cs typeface="Arial" panose="020B0604020202020204" pitchFamily="34" charset="0"/>
              </a:rPr>
              <a:t>Pvt</a:t>
            </a:r>
            <a:r>
              <a:rPr lang="en-US" sz="1800" dirty="0">
                <a:solidFill>
                  <a:srgbClr val="002060"/>
                </a:solidFill>
                <a:latin typeface="Arial" panose="020B0604020202020204" pitchFamily="34" charset="0"/>
                <a:cs typeface="Arial" panose="020B0604020202020204" pitchFamily="34" charset="0"/>
              </a:rPr>
              <a:t> Ltd vs. Assistant Commissioner of Income Tax [TS-38-ITAT-2020(MUM)] dated 10th January, 2020”</a:t>
            </a:r>
          </a:p>
          <a:p>
            <a:pPr>
              <a:lnSpc>
                <a:spcPct val="100000"/>
              </a:lnSpc>
              <a:spcBef>
                <a:spcPts val="600"/>
              </a:spcBef>
              <a:spcAft>
                <a:spcPts val="600"/>
              </a:spcAft>
              <a:buClr>
                <a:srgbClr val="FF3300"/>
              </a:buClr>
              <a:buSzPct val="80000"/>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ITAT observed that participation fees paid outside India cannot be characterized as FTS u/s 9(1)(vii) as no services in the nature of consultancy, technical or managerial have been provided</a:t>
            </a:r>
          </a:p>
          <a:p>
            <a:pPr>
              <a:lnSpc>
                <a:spcPct val="100000"/>
              </a:lnSpc>
              <a:spcBef>
                <a:spcPts val="600"/>
              </a:spcBef>
              <a:spcAft>
                <a:spcPts val="600"/>
              </a:spcAft>
              <a:buClr>
                <a:srgbClr val="FF3300"/>
              </a:buClr>
              <a:buSzPct val="80000"/>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ITAT also observed these payments cannot be taxed as business income in case of absence of non-resident entities’ PE in India. </a:t>
            </a:r>
          </a:p>
        </p:txBody>
      </p:sp>
      <p:sp>
        <p:nvSpPr>
          <p:cNvPr id="6" name="Slide Number Placeholder 5"/>
          <p:cNvSpPr>
            <a:spLocks noGrp="1"/>
          </p:cNvSpPr>
          <p:nvPr>
            <p:ph type="sldNum" sz="quarter" idx="12"/>
          </p:nvPr>
        </p:nvSpPr>
        <p:spPr/>
        <p:txBody>
          <a:bodyPr/>
          <a:lstStyle/>
          <a:p>
            <a:fld id="{5E13114F-38E1-4D4F-9A67-0ED6D9512B44}" type="slidenum">
              <a:rPr lang="en-US" smtClean="0"/>
              <a:t>49</a:t>
            </a:fld>
            <a:endParaRPr lang="en-US"/>
          </a:p>
        </p:txBody>
      </p:sp>
      <p:sp>
        <p:nvSpPr>
          <p:cNvPr id="16" name="TextBox 15"/>
          <p:cNvSpPr txBox="1"/>
          <p:nvPr/>
        </p:nvSpPr>
        <p:spPr>
          <a:xfrm>
            <a:off x="510948" y="1190283"/>
            <a:ext cx="6172881" cy="2308324"/>
          </a:xfrm>
          <a:prstGeom prst="rect">
            <a:avLst/>
          </a:prstGeom>
          <a:noFill/>
        </p:spPr>
        <p:txBody>
          <a:bodyPr wrap="square" rtlCol="0">
            <a:spAutoFit/>
          </a:bodyPr>
          <a:lstStyle/>
          <a:p>
            <a:pPr marL="285750" indent="-285750">
              <a:buClr>
                <a:srgbClr val="FF0000"/>
              </a:buClr>
              <a:buSzPct val="80000"/>
              <a:buFont typeface="Arial" panose="020B0604020202020204" pitchFamily="34" charset="0"/>
              <a:buChar char="►"/>
            </a:pPr>
            <a:r>
              <a:rPr lang="en-IN" dirty="0">
                <a:solidFill>
                  <a:srgbClr val="002060"/>
                </a:solidFill>
                <a:latin typeface="Arial" panose="020B0604020202020204" pitchFamily="34" charset="0"/>
                <a:cs typeface="Arial" panose="020B0604020202020204" pitchFamily="34" charset="0"/>
              </a:rPr>
              <a:t>I Co. is a company registered in India</a:t>
            </a:r>
          </a:p>
          <a:p>
            <a:pPr>
              <a:buClr>
                <a:srgbClr val="FF0000"/>
              </a:buClr>
              <a:buSzPct val="80000"/>
            </a:pPr>
            <a:endParaRPr lang="en-IN" dirty="0">
              <a:solidFill>
                <a:srgbClr val="002060"/>
              </a:solidFill>
              <a:latin typeface="Arial" panose="020B0604020202020204" pitchFamily="34" charset="0"/>
              <a:cs typeface="Arial" panose="020B0604020202020204" pitchFamily="34" charset="0"/>
            </a:endParaRPr>
          </a:p>
          <a:p>
            <a:pPr marL="285750" indent="-285750">
              <a:buClr>
                <a:srgbClr val="FF0000"/>
              </a:buClr>
              <a:buSzPct val="80000"/>
              <a:buFont typeface="Arial" panose="020B0604020202020204" pitchFamily="34" charset="0"/>
              <a:buChar char="►"/>
            </a:pPr>
            <a:r>
              <a:rPr lang="en-IN" dirty="0">
                <a:solidFill>
                  <a:srgbClr val="002060"/>
                </a:solidFill>
                <a:latin typeface="Arial" panose="020B0604020202020204" pitchFamily="34" charset="0"/>
                <a:cs typeface="Arial" panose="020B0604020202020204" pitchFamily="34" charset="0"/>
              </a:rPr>
              <a:t>It sends its employees to attend a conference abroad</a:t>
            </a:r>
          </a:p>
          <a:p>
            <a:pPr marL="285750" indent="-285750">
              <a:buClr>
                <a:srgbClr val="FF0000"/>
              </a:buClr>
              <a:buSzPct val="80000"/>
              <a:buFont typeface="Arial" panose="020B0604020202020204" pitchFamily="34" charset="0"/>
              <a:buChar char="►"/>
            </a:pPr>
            <a:endParaRPr lang="en-IN" dirty="0">
              <a:solidFill>
                <a:srgbClr val="002060"/>
              </a:solidFill>
              <a:latin typeface="Arial" panose="020B0604020202020204" pitchFamily="34" charset="0"/>
              <a:cs typeface="Arial" panose="020B0604020202020204" pitchFamily="34" charset="0"/>
            </a:endParaRPr>
          </a:p>
          <a:p>
            <a:pPr marL="285750" indent="-285750">
              <a:buClr>
                <a:srgbClr val="FF0000"/>
              </a:buClr>
              <a:buSzPct val="80000"/>
              <a:buFont typeface="Arial" panose="020B0604020202020204" pitchFamily="34" charset="0"/>
              <a:buChar char="►"/>
            </a:pPr>
            <a:r>
              <a:rPr lang="en-IN" dirty="0">
                <a:solidFill>
                  <a:srgbClr val="002060"/>
                </a:solidFill>
                <a:latin typeface="Arial" panose="020B0604020202020204" pitchFamily="34" charset="0"/>
                <a:cs typeface="Arial" panose="020B0604020202020204" pitchFamily="34" charset="0"/>
              </a:rPr>
              <a:t>Payment is made to the company organising such conference</a:t>
            </a:r>
          </a:p>
          <a:p>
            <a:pPr marL="285750" indent="-285750">
              <a:buClr>
                <a:srgbClr val="FF0000"/>
              </a:buClr>
              <a:buSzPct val="80000"/>
              <a:buFont typeface="Arial" panose="020B0604020202020204" pitchFamily="34" charset="0"/>
              <a:buChar char="►"/>
            </a:pPr>
            <a:endParaRPr lang="en-IN" dirty="0">
              <a:solidFill>
                <a:srgbClr val="002060"/>
              </a:solidFill>
              <a:latin typeface="Arial" panose="020B0604020202020204" pitchFamily="34" charset="0"/>
              <a:cs typeface="Arial" panose="020B0604020202020204" pitchFamily="34" charset="0"/>
            </a:endParaRPr>
          </a:p>
          <a:p>
            <a:pPr marL="285750" indent="-285750">
              <a:buClr>
                <a:srgbClr val="FF0000"/>
              </a:buClr>
              <a:buSzPct val="80000"/>
              <a:buFont typeface="Arial" panose="020B0604020202020204" pitchFamily="34" charset="0"/>
              <a:buChar char="►"/>
            </a:pPr>
            <a:r>
              <a:rPr lang="en-IN" dirty="0">
                <a:solidFill>
                  <a:srgbClr val="002060"/>
                </a:solidFill>
                <a:latin typeface="Arial" panose="020B0604020202020204" pitchFamily="34" charset="0"/>
                <a:cs typeface="Arial" panose="020B0604020202020204" pitchFamily="34" charset="0"/>
              </a:rPr>
              <a:t>Whether such payment tantamount to Royalty/ FTS?</a:t>
            </a:r>
          </a:p>
        </p:txBody>
      </p:sp>
      <p:sp>
        <p:nvSpPr>
          <p:cNvPr id="19" name="Rectangle 18"/>
          <p:cNvSpPr/>
          <p:nvPr/>
        </p:nvSpPr>
        <p:spPr>
          <a:xfrm>
            <a:off x="8678625" y="1236588"/>
            <a:ext cx="1666875" cy="65722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F Co.</a:t>
            </a:r>
          </a:p>
        </p:txBody>
      </p:sp>
      <p:sp>
        <p:nvSpPr>
          <p:cNvPr id="20" name="Rectangle 19"/>
          <p:cNvSpPr/>
          <p:nvPr/>
        </p:nvSpPr>
        <p:spPr>
          <a:xfrm>
            <a:off x="8678625" y="3315895"/>
            <a:ext cx="1666875" cy="65722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I Co.</a:t>
            </a:r>
          </a:p>
        </p:txBody>
      </p:sp>
      <p:cxnSp>
        <p:nvCxnSpPr>
          <p:cNvPr id="21" name="Straight Arrow Connector 20"/>
          <p:cNvCxnSpPr>
            <a:stCxn id="20" idx="0"/>
            <a:endCxn id="19" idx="2"/>
          </p:cNvCxnSpPr>
          <p:nvPr/>
        </p:nvCxnSpPr>
        <p:spPr>
          <a:xfrm flipV="1">
            <a:off x="9512063" y="1893813"/>
            <a:ext cx="0" cy="142208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571594" y="2050520"/>
            <a:ext cx="1547812" cy="307777"/>
          </a:xfrm>
          <a:prstGeom prst="rect">
            <a:avLst/>
          </a:prstGeom>
          <a:noFill/>
        </p:spPr>
        <p:txBody>
          <a:bodyPr wrap="square" rtlCol="0">
            <a:spAutoFit/>
          </a:bodyPr>
          <a:lstStyle/>
          <a:p>
            <a:r>
              <a:rPr lang="en-IN" sz="1400" dirty="0">
                <a:latin typeface="Arial" panose="020B0604020202020204" pitchFamily="34" charset="0"/>
                <a:cs typeface="Arial" panose="020B0604020202020204" pitchFamily="34" charset="0"/>
              </a:rPr>
              <a:t>Conference fee</a:t>
            </a:r>
          </a:p>
        </p:txBody>
      </p:sp>
      <p:cxnSp>
        <p:nvCxnSpPr>
          <p:cNvPr id="23" name="Straight Connector 22"/>
          <p:cNvCxnSpPr/>
          <p:nvPr/>
        </p:nvCxnSpPr>
        <p:spPr>
          <a:xfrm>
            <a:off x="7335600" y="2823428"/>
            <a:ext cx="4453625" cy="32656"/>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0401796" y="2480168"/>
            <a:ext cx="1547812" cy="307777"/>
          </a:xfrm>
          <a:prstGeom prst="rect">
            <a:avLst/>
          </a:prstGeom>
          <a:noFill/>
        </p:spPr>
        <p:txBody>
          <a:bodyPr wrap="square" rtlCol="0">
            <a:spAutoFit/>
          </a:bodyPr>
          <a:lstStyle/>
          <a:p>
            <a:pPr algn="r"/>
            <a:r>
              <a:rPr lang="en-IN" sz="1400" dirty="0">
                <a:latin typeface="Arial" panose="020B0604020202020204" pitchFamily="34" charset="0"/>
                <a:cs typeface="Arial" panose="020B0604020202020204" pitchFamily="34" charset="0"/>
              </a:rPr>
              <a:t>Outside India</a:t>
            </a:r>
          </a:p>
        </p:txBody>
      </p:sp>
      <p:sp>
        <p:nvSpPr>
          <p:cNvPr id="25" name="TextBox 24"/>
          <p:cNvSpPr txBox="1"/>
          <p:nvPr/>
        </p:nvSpPr>
        <p:spPr>
          <a:xfrm>
            <a:off x="10401796" y="2889617"/>
            <a:ext cx="1547812" cy="307777"/>
          </a:xfrm>
          <a:prstGeom prst="rect">
            <a:avLst/>
          </a:prstGeom>
          <a:noFill/>
        </p:spPr>
        <p:txBody>
          <a:bodyPr wrap="square" rtlCol="0">
            <a:spAutoFit/>
          </a:bodyPr>
          <a:lstStyle/>
          <a:p>
            <a:pPr algn="r"/>
            <a:r>
              <a:rPr lang="en-IN" sz="1400" dirty="0">
                <a:latin typeface="Arial" panose="020B0604020202020204" pitchFamily="34" charset="0"/>
                <a:cs typeface="Arial" panose="020B0604020202020204" pitchFamily="34" charset="0"/>
              </a:rPr>
              <a:t>India</a:t>
            </a:r>
          </a:p>
        </p:txBody>
      </p:sp>
      <p:cxnSp>
        <p:nvCxnSpPr>
          <p:cNvPr id="26" name="Straight Arrow Connector 25"/>
          <p:cNvCxnSpPr/>
          <p:nvPr/>
        </p:nvCxnSpPr>
        <p:spPr>
          <a:xfrm flipV="1">
            <a:off x="9045338" y="1893813"/>
            <a:ext cx="0" cy="1422082"/>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449900" y="1987700"/>
            <a:ext cx="1781173" cy="461665"/>
          </a:xfrm>
          <a:prstGeom prst="rect">
            <a:avLst/>
          </a:prstGeom>
          <a:noFill/>
        </p:spPr>
        <p:txBody>
          <a:bodyPr wrap="square" rtlCol="0">
            <a:spAutoFit/>
          </a:bodyPr>
          <a:lstStyle/>
          <a:p>
            <a:r>
              <a:rPr lang="en-IN" sz="1200" dirty="0">
                <a:latin typeface="Arial" panose="020B0604020202020204" pitchFamily="34" charset="0"/>
                <a:cs typeface="Arial" panose="020B0604020202020204" pitchFamily="34" charset="0"/>
              </a:rPr>
              <a:t>Employees sent to attend conference</a:t>
            </a:r>
          </a:p>
        </p:txBody>
      </p:sp>
    </p:spTree>
    <p:extLst>
      <p:ext uri="{BB962C8B-B14F-4D97-AF65-F5344CB8AC3E}">
        <p14:creationId xmlns:p14="http://schemas.microsoft.com/office/powerpoint/2010/main" val="304825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76229" y="499761"/>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DETERMINATION OF RESIDENTIAL STATUS</a:t>
            </a:r>
          </a:p>
        </p:txBody>
      </p:sp>
      <p:sp>
        <p:nvSpPr>
          <p:cNvPr id="8" name="object 8"/>
          <p:cNvSpPr txBox="1"/>
          <p:nvPr/>
        </p:nvSpPr>
        <p:spPr>
          <a:xfrm>
            <a:off x="11712244" y="6574217"/>
            <a:ext cx="18986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5</a:t>
            </a:fld>
            <a:endParaRPr sz="800">
              <a:latin typeface="Arial MT"/>
              <a:cs typeface="Arial MT"/>
            </a:endParaRPr>
          </a:p>
        </p:txBody>
      </p:sp>
      <p:sp>
        <p:nvSpPr>
          <p:cNvPr id="6" name="object 3"/>
          <p:cNvSpPr txBox="1"/>
          <p:nvPr/>
        </p:nvSpPr>
        <p:spPr>
          <a:xfrm>
            <a:off x="851341" y="1136831"/>
            <a:ext cx="9963804" cy="5147435"/>
          </a:xfrm>
          <a:prstGeom prst="rect">
            <a:avLst/>
          </a:prstGeom>
        </p:spPr>
        <p:txBody>
          <a:bodyPr vert="horz" wrap="square" lIns="0" tIns="12700" rIns="0" bIns="0" rtlCol="0">
            <a:spAutoFit/>
          </a:bodyPr>
          <a:lstStyle/>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182 or more – General Criteria – Resident</a:t>
            </a:r>
          </a:p>
          <a:p>
            <a:pPr marL="630238" indent="-342900">
              <a:lnSpc>
                <a:spcPts val="2091"/>
              </a:lnSpc>
              <a:spcBef>
                <a:spcPts val="600"/>
              </a:spcBef>
              <a:buClr>
                <a:srgbClr val="FF0000"/>
              </a:buClr>
              <a:buSzPct val="102777"/>
              <a:buFont typeface="Arial" panose="020B0604020202020204" pitchFamily="34" charset="0"/>
              <a:buChar char="•"/>
              <a:tabLst>
                <a:tab pos="538163" algn="l"/>
                <a:tab pos="630238" algn="l"/>
              </a:tabLst>
            </a:pPr>
            <a:r>
              <a:rPr lang="en-GB" sz="1600" spc="-5" dirty="0">
                <a:solidFill>
                  <a:srgbClr val="002776"/>
                </a:solidFill>
                <a:latin typeface="Arial" panose="020B0604020202020204" pitchFamily="34" charset="0"/>
                <a:cs typeface="Arial" panose="020B0604020202020204" pitchFamily="34" charset="0"/>
              </a:rPr>
              <a:t>60 days in the year plus 365 days or more in immediately preceding 4 years Alternate</a:t>
            </a:r>
          </a:p>
          <a:p>
            <a:pPr marL="630238" indent="-342900">
              <a:lnSpc>
                <a:spcPts val="2091"/>
              </a:lnSpc>
              <a:spcBef>
                <a:spcPts val="600"/>
              </a:spcBef>
              <a:buClr>
                <a:srgbClr val="FF0000"/>
              </a:buClr>
              <a:buSzPct val="102777"/>
              <a:buFont typeface="Arial" panose="020B0604020202020204" pitchFamily="34" charset="0"/>
              <a:buChar char="•"/>
              <a:tabLst>
                <a:tab pos="538163" algn="l"/>
                <a:tab pos="630238" algn="l"/>
              </a:tabLst>
            </a:pPr>
            <a:r>
              <a:rPr lang="en-GB" sz="1600" spc="-5" dirty="0">
                <a:solidFill>
                  <a:srgbClr val="002776"/>
                </a:solidFill>
                <a:latin typeface="Arial" panose="020B0604020202020204" pitchFamily="34" charset="0"/>
                <a:cs typeface="Arial" panose="020B0604020202020204" pitchFamily="34" charset="0"/>
              </a:rPr>
              <a:t>Alternate criteria does not apply to Indian Citizen leaving for employment, etc. and Indian Citizen / PIO with Indian Sourced Income &lt;= 15 </a:t>
            </a:r>
            <a:r>
              <a:rPr lang="en-GB" sz="1600" spc="-5" dirty="0" err="1">
                <a:solidFill>
                  <a:srgbClr val="002776"/>
                </a:solidFill>
                <a:latin typeface="Arial" panose="020B0604020202020204" pitchFamily="34" charset="0"/>
                <a:cs typeface="Arial" panose="020B0604020202020204" pitchFamily="34" charset="0"/>
              </a:rPr>
              <a:t>lacs</a:t>
            </a:r>
            <a:r>
              <a:rPr lang="en-GB" sz="1600" spc="-5" dirty="0">
                <a:solidFill>
                  <a:srgbClr val="002776"/>
                </a:solidFill>
                <a:latin typeface="Arial" panose="020B0604020202020204" pitchFamily="34" charset="0"/>
                <a:cs typeface="Arial" panose="020B0604020202020204" pitchFamily="34" charset="0"/>
              </a:rPr>
              <a:t> - comes on a visit to India (being out of India)</a:t>
            </a:r>
          </a:p>
          <a:p>
            <a:pPr marL="630238" indent="-342900">
              <a:lnSpc>
                <a:spcPts val="2091"/>
              </a:lnSpc>
              <a:spcBef>
                <a:spcPts val="600"/>
              </a:spcBef>
              <a:buClr>
                <a:srgbClr val="FF0000"/>
              </a:buClr>
              <a:buSzPct val="102777"/>
              <a:buFont typeface="Arial" panose="020B0604020202020204" pitchFamily="34" charset="0"/>
              <a:buChar char="•"/>
              <a:tabLst>
                <a:tab pos="538163" algn="l"/>
                <a:tab pos="630238" algn="l"/>
              </a:tabLst>
            </a:pPr>
            <a:r>
              <a:rPr lang="en-GB" sz="1600" spc="-5" dirty="0">
                <a:solidFill>
                  <a:srgbClr val="002776"/>
                </a:solidFill>
                <a:latin typeface="Arial" panose="020B0604020202020204" pitchFamily="34" charset="0"/>
                <a:cs typeface="Arial" panose="020B0604020202020204" pitchFamily="34" charset="0"/>
              </a:rPr>
              <a:t>Alternate criteria modified to 120 days for Indian Citizen or PIO having Indian Sourced Income in excess of </a:t>
            </a:r>
            <a:r>
              <a:rPr lang="en-GB" sz="1600" spc="-5" dirty="0" err="1">
                <a:solidFill>
                  <a:srgbClr val="002776"/>
                </a:solidFill>
                <a:latin typeface="Arial" panose="020B0604020202020204" pitchFamily="34" charset="0"/>
                <a:cs typeface="Arial" panose="020B0604020202020204" pitchFamily="34" charset="0"/>
              </a:rPr>
              <a:t>Rs</a:t>
            </a:r>
            <a:r>
              <a:rPr lang="en-GB" sz="1600" spc="-5" dirty="0">
                <a:solidFill>
                  <a:srgbClr val="002776"/>
                </a:solidFill>
                <a:latin typeface="Arial" panose="020B0604020202020204" pitchFamily="34" charset="0"/>
                <a:cs typeface="Arial" panose="020B0604020202020204" pitchFamily="34" charset="0"/>
              </a:rPr>
              <a:t>. 15 </a:t>
            </a:r>
            <a:r>
              <a:rPr lang="en-GB" sz="1600" spc="-5" dirty="0" err="1">
                <a:solidFill>
                  <a:srgbClr val="002776"/>
                </a:solidFill>
                <a:latin typeface="Arial" panose="020B0604020202020204" pitchFamily="34" charset="0"/>
                <a:cs typeface="Arial" panose="020B0604020202020204" pitchFamily="34" charset="0"/>
              </a:rPr>
              <a:t>lacs</a:t>
            </a:r>
            <a:r>
              <a:rPr lang="en-GB" sz="1600" spc="-5" dirty="0">
                <a:solidFill>
                  <a:srgbClr val="002776"/>
                </a:solidFill>
                <a:latin typeface="Arial" panose="020B0604020202020204" pitchFamily="34" charset="0"/>
                <a:cs typeface="Arial" panose="020B0604020202020204" pitchFamily="34" charset="0"/>
              </a:rPr>
              <a:t> (comes on a visit)</a:t>
            </a:r>
          </a:p>
          <a:p>
            <a:pPr marL="355598" indent="-342900">
              <a:lnSpc>
                <a:spcPts val="2091"/>
              </a:lnSpc>
              <a:spcBef>
                <a:spcPts val="600"/>
              </a:spcBef>
              <a:buClr>
                <a:srgbClr val="FF0000"/>
              </a:buClr>
              <a:buSzPct val="102777"/>
              <a:buFont typeface="Arial" panose="020B0604020202020204" pitchFamily="34" charset="0"/>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Indian Citizens having Indian Sourced Income in excess of </a:t>
            </a:r>
            <a:r>
              <a:rPr lang="en-GB" sz="1600" spc="-5" dirty="0" err="1">
                <a:solidFill>
                  <a:srgbClr val="002776"/>
                </a:solidFill>
                <a:latin typeface="Arial" panose="020B0604020202020204" pitchFamily="34" charset="0"/>
                <a:cs typeface="Arial" panose="020B0604020202020204" pitchFamily="34" charset="0"/>
              </a:rPr>
              <a:t>Rs</a:t>
            </a:r>
            <a:r>
              <a:rPr lang="en-GB" sz="1600" spc="-5" dirty="0">
                <a:solidFill>
                  <a:srgbClr val="002776"/>
                </a:solidFill>
                <a:latin typeface="Arial" panose="020B0604020202020204" pitchFamily="34" charset="0"/>
                <a:cs typeface="Arial" panose="020B0604020202020204" pitchFamily="34" charset="0"/>
              </a:rPr>
              <a:t>. 15.00 </a:t>
            </a:r>
            <a:r>
              <a:rPr lang="en-GB" sz="1600" spc="-5" dirty="0" err="1">
                <a:solidFill>
                  <a:srgbClr val="002776"/>
                </a:solidFill>
                <a:latin typeface="Arial" panose="020B0604020202020204" pitchFamily="34" charset="0"/>
                <a:cs typeface="Arial" panose="020B0604020202020204" pitchFamily="34" charset="0"/>
              </a:rPr>
              <a:t>lacs</a:t>
            </a:r>
            <a:r>
              <a:rPr lang="en-GB" sz="1600" spc="-5" dirty="0">
                <a:solidFill>
                  <a:srgbClr val="002776"/>
                </a:solidFill>
                <a:latin typeface="Arial" panose="020B0604020202020204" pitchFamily="34" charset="0"/>
                <a:cs typeface="Arial" panose="020B0604020202020204" pitchFamily="34" charset="0"/>
              </a:rPr>
              <a:t>, with more restricted criteria – </a:t>
            </a:r>
            <a:r>
              <a:rPr lang="en-GB" sz="1600" b="1" i="1" spc="-5" dirty="0">
                <a:solidFill>
                  <a:srgbClr val="002776"/>
                </a:solidFill>
                <a:latin typeface="Arial" panose="020B0604020202020204" pitchFamily="34" charset="0"/>
                <a:cs typeface="Arial" panose="020B0604020202020204" pitchFamily="34" charset="0"/>
              </a:rPr>
              <a:t>Introduced from FY 2020-21 (A.Y. 2021-22)</a:t>
            </a:r>
          </a:p>
          <a:p>
            <a:pPr marL="630238" indent="-342900">
              <a:lnSpc>
                <a:spcPts val="2091"/>
              </a:lnSpc>
              <a:spcBef>
                <a:spcPts val="600"/>
              </a:spcBef>
              <a:buClr>
                <a:srgbClr val="FF0000"/>
              </a:buClr>
              <a:buSzPct val="102777"/>
              <a:buFont typeface="Arial" panose="020B0604020202020204" pitchFamily="34" charset="0"/>
              <a:buChar char="•"/>
              <a:tabLst>
                <a:tab pos="296863" algn="l"/>
                <a:tab pos="630238" algn="l"/>
              </a:tabLst>
            </a:pPr>
            <a:r>
              <a:rPr lang="en-GB" sz="1600" spc="-5" dirty="0">
                <a:solidFill>
                  <a:srgbClr val="002776"/>
                </a:solidFill>
                <a:latin typeface="Arial" panose="020B0604020202020204" pitchFamily="34" charset="0"/>
                <a:cs typeface="Arial" panose="020B0604020202020204" pitchFamily="34" charset="0"/>
              </a:rPr>
              <a:t>Always be resident of India unless liable to tax in any other country / territory by reason of his domicile or residence</a:t>
            </a:r>
          </a:p>
          <a:p>
            <a:pPr marL="630238" indent="-342900">
              <a:lnSpc>
                <a:spcPts val="2091"/>
              </a:lnSpc>
              <a:spcBef>
                <a:spcPts val="600"/>
              </a:spcBef>
              <a:buClr>
                <a:srgbClr val="FF0000"/>
              </a:buClr>
              <a:buSzPct val="102777"/>
              <a:buFont typeface="Arial" panose="020B0604020202020204" pitchFamily="34" charset="0"/>
              <a:buChar char="•"/>
              <a:tabLst>
                <a:tab pos="296863" algn="l"/>
                <a:tab pos="630238" algn="l"/>
              </a:tabLst>
            </a:pPr>
            <a:r>
              <a:rPr lang="en-GB" sz="1600" spc="-5" dirty="0">
                <a:solidFill>
                  <a:srgbClr val="002776"/>
                </a:solidFill>
                <a:latin typeface="Arial" panose="020B0604020202020204" pitchFamily="34" charset="0"/>
                <a:cs typeface="Arial" panose="020B0604020202020204" pitchFamily="34" charset="0"/>
              </a:rPr>
              <a:t>Will be treated as NOR</a:t>
            </a:r>
          </a:p>
          <a:p>
            <a:pPr marL="355598" indent="-342900">
              <a:lnSpc>
                <a:spcPts val="2091"/>
              </a:lnSpc>
              <a:spcBef>
                <a:spcPts val="600"/>
              </a:spcBef>
              <a:buClr>
                <a:srgbClr val="FF0000"/>
              </a:buClr>
              <a:buSzPct val="102777"/>
              <a:buFont typeface="Arial" panose="020B0604020202020204" pitchFamily="34" charset="0"/>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48"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NOR Category --  NR for 9 out of 10 years</a:t>
            </a:r>
          </a:p>
          <a:p>
            <a:pPr marL="630238" indent="-366713">
              <a:lnSpc>
                <a:spcPts val="2091"/>
              </a:lnSpc>
              <a:spcBef>
                <a:spcPts val="600"/>
              </a:spcBef>
              <a:buClr>
                <a:srgbClr val="FF0000"/>
              </a:buClr>
              <a:buSzPct val="102777"/>
              <a:buFont typeface="Arial" panose="020B0604020202020204" pitchFamily="34" charset="0"/>
              <a:buChar char="•"/>
              <a:tabLst>
                <a:tab pos="538163" algn="l"/>
                <a:tab pos="720725" algn="l"/>
              </a:tabLst>
            </a:pPr>
            <a:r>
              <a:rPr lang="en-GB" sz="1600" spc="-5" dirty="0">
                <a:solidFill>
                  <a:srgbClr val="002776"/>
                </a:solidFill>
                <a:latin typeface="Arial" panose="020B0604020202020204" pitchFamily="34" charset="0"/>
                <a:cs typeface="Arial" panose="020B0604020202020204" pitchFamily="34" charset="0"/>
              </a:rPr>
              <a:t>730 days in immediately preceding 7 years</a:t>
            </a:r>
          </a:p>
          <a:p>
            <a:pPr marL="630238" indent="-366713">
              <a:lnSpc>
                <a:spcPts val="2091"/>
              </a:lnSpc>
              <a:spcBef>
                <a:spcPts val="600"/>
              </a:spcBef>
              <a:buClr>
                <a:srgbClr val="FF0000"/>
              </a:buClr>
              <a:buSzPct val="102777"/>
              <a:buFont typeface="Arial" panose="020B0604020202020204" pitchFamily="34" charset="0"/>
              <a:buChar char="•"/>
              <a:tabLst>
                <a:tab pos="538163" algn="l"/>
                <a:tab pos="720725" algn="l"/>
              </a:tabLst>
            </a:pPr>
            <a:r>
              <a:rPr lang="en-GB" sz="1600" spc="-5" dirty="0">
                <a:solidFill>
                  <a:srgbClr val="002776"/>
                </a:solidFill>
                <a:latin typeface="Arial" panose="020B0604020202020204" pitchFamily="34" charset="0"/>
                <a:cs typeface="Arial" panose="020B0604020202020204" pitchFamily="34" charset="0"/>
              </a:rPr>
              <a:t>120 – 182 days</a:t>
            </a:r>
          </a:p>
        </p:txBody>
      </p:sp>
    </p:spTree>
    <p:extLst>
      <p:ext uri="{BB962C8B-B14F-4D97-AF65-F5344CB8AC3E}">
        <p14:creationId xmlns:p14="http://schemas.microsoft.com/office/powerpoint/2010/main" val="12491927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0767" y="365125"/>
            <a:ext cx="10935729"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3: Fees paid for creation of an advertisement – Is  it subject to TDS as FTS?		</a:t>
            </a:r>
            <a:endParaRPr lang="en-US" sz="2800" b="1" dirty="0">
              <a:solidFill>
                <a:srgbClr val="FF000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50</a:t>
            </a:fld>
            <a:endParaRPr lang="en-US"/>
          </a:p>
        </p:txBody>
      </p:sp>
      <p:sp>
        <p:nvSpPr>
          <p:cNvPr id="12" name="object 5"/>
          <p:cNvSpPr/>
          <p:nvPr/>
        </p:nvSpPr>
        <p:spPr>
          <a:xfrm>
            <a:off x="563879" y="1457215"/>
            <a:ext cx="7760970" cy="4535170"/>
          </a:xfrm>
          <a:custGeom>
            <a:avLst/>
            <a:gdLst/>
            <a:ahLst/>
            <a:cxnLst/>
            <a:rect l="l" t="t" r="r" b="b"/>
            <a:pathLst>
              <a:path w="7760970" h="4535170">
                <a:moveTo>
                  <a:pt x="3881120" y="4535170"/>
                </a:moveTo>
                <a:lnTo>
                  <a:pt x="0" y="4535170"/>
                </a:lnTo>
                <a:lnTo>
                  <a:pt x="0" y="0"/>
                </a:lnTo>
                <a:lnTo>
                  <a:pt x="7760970" y="0"/>
                </a:lnTo>
                <a:lnTo>
                  <a:pt x="7760970" y="4535170"/>
                </a:lnTo>
                <a:lnTo>
                  <a:pt x="3881120" y="4535170"/>
                </a:lnTo>
                <a:close/>
              </a:path>
            </a:pathLst>
          </a:custGeom>
          <a:ln w="28393">
            <a:noFill/>
          </a:ln>
        </p:spPr>
        <p:txBody>
          <a:bodyPr wrap="square" lIns="0" tIns="0" rIns="0" bIns="0" rtlCol="0"/>
          <a:lstStyle/>
          <a:p>
            <a:pPr marL="298450" marR="5080" indent="-285750">
              <a:spcBef>
                <a:spcPts val="100"/>
              </a:spcBef>
              <a:buClr>
                <a:srgbClr val="FF0000"/>
              </a:buClr>
              <a:buSzPct val="80000"/>
              <a:buFont typeface="Arial" panose="020B0604020202020204" pitchFamily="34" charset="0"/>
              <a:buChar char="►"/>
            </a:pPr>
            <a:r>
              <a:rPr lang="en-US" dirty="0">
                <a:latin typeface="Arial" panose="020B0604020202020204" pitchFamily="34" charset="0"/>
                <a:cs typeface="Arial" panose="020B0604020202020204" pitchFamily="34" charset="0"/>
              </a:rPr>
              <a:t>I </a:t>
            </a:r>
            <a:r>
              <a:rPr lang="en-US" spc="-5" dirty="0">
                <a:latin typeface="Arial" panose="020B0604020202020204" pitchFamily="34" charset="0"/>
                <a:cs typeface="Arial" panose="020B0604020202020204" pitchFamily="34" charset="0"/>
              </a:rPr>
              <a:t>Co. has appointed </a:t>
            </a:r>
            <a:r>
              <a:rPr lang="en-US" dirty="0">
                <a:latin typeface="Arial" panose="020B0604020202020204" pitchFamily="34" charset="0"/>
                <a:cs typeface="Arial" panose="020B0604020202020204" pitchFamily="34" charset="0"/>
              </a:rPr>
              <a:t>S </a:t>
            </a:r>
            <a:r>
              <a:rPr lang="en-US" spc="-5" dirty="0">
                <a:latin typeface="Arial" panose="020B0604020202020204" pitchFamily="34" charset="0"/>
                <a:cs typeface="Arial" panose="020B0604020202020204" pitchFamily="34" charset="0"/>
              </a:rPr>
              <a:t>Co. for creation </a:t>
            </a:r>
            <a:r>
              <a:rPr lang="en-US" dirty="0">
                <a:latin typeface="Arial" panose="020B0604020202020204" pitchFamily="34" charset="0"/>
                <a:cs typeface="Arial" panose="020B0604020202020204" pitchFamily="34" charset="0"/>
              </a:rPr>
              <a:t>of an </a:t>
            </a:r>
            <a:r>
              <a:rPr lang="en-US" spc="-10" dirty="0">
                <a:latin typeface="Arial" panose="020B0604020202020204" pitchFamily="34" charset="0"/>
                <a:cs typeface="Arial" panose="020B0604020202020204" pitchFamily="34" charset="0"/>
              </a:rPr>
              <a:t>advertisement </a:t>
            </a:r>
            <a:r>
              <a:rPr lang="en-US" spc="-5" dirty="0">
                <a:latin typeface="Arial" panose="020B0604020202020204" pitchFamily="34" charset="0"/>
                <a:cs typeface="Arial" panose="020B0604020202020204" pitchFamily="34" charset="0"/>
              </a:rPr>
              <a:t>for their product.  Scope of </a:t>
            </a:r>
            <a:r>
              <a:rPr lang="en-US" spc="-10" dirty="0">
                <a:latin typeface="Arial" panose="020B0604020202020204" pitchFamily="34" charset="0"/>
                <a:cs typeface="Arial" panose="020B0604020202020204" pitchFamily="34" charset="0"/>
              </a:rPr>
              <a:t>service </a:t>
            </a:r>
            <a:r>
              <a:rPr lang="en-US" dirty="0">
                <a:latin typeface="Arial" panose="020B0604020202020204" pitchFamily="34" charset="0"/>
                <a:cs typeface="Arial" panose="020B0604020202020204" pitchFamily="34" charset="0"/>
              </a:rPr>
              <a:t>of S </a:t>
            </a:r>
            <a:r>
              <a:rPr lang="en-US" spc="-5" dirty="0">
                <a:latin typeface="Arial" panose="020B0604020202020204" pitchFamily="34" charset="0"/>
                <a:cs typeface="Arial" panose="020B0604020202020204" pitchFamily="34" charset="0"/>
              </a:rPr>
              <a:t>Co. </a:t>
            </a:r>
            <a:r>
              <a:rPr lang="en-US" dirty="0">
                <a:latin typeface="Arial" panose="020B0604020202020204" pitchFamily="34" charset="0"/>
                <a:cs typeface="Arial" panose="020B0604020202020204" pitchFamily="34" charset="0"/>
              </a:rPr>
              <a:t>as </a:t>
            </a:r>
            <a:r>
              <a:rPr lang="en-US" spc="-10" dirty="0">
                <a:latin typeface="Arial" panose="020B0604020202020204" pitchFamily="34" charset="0"/>
                <a:cs typeface="Arial" panose="020B0604020202020204" pitchFamily="34" charset="0"/>
              </a:rPr>
              <a:t>per the </a:t>
            </a:r>
            <a:r>
              <a:rPr lang="en-US" spc="-5" dirty="0">
                <a:latin typeface="Arial" panose="020B0604020202020204" pitchFamily="34" charset="0"/>
                <a:cs typeface="Arial" panose="020B0604020202020204" pitchFamily="34" charset="0"/>
              </a:rPr>
              <a:t>agreement</a:t>
            </a:r>
            <a:r>
              <a:rPr lang="en-US" spc="-70" dirty="0">
                <a:latin typeface="Arial" panose="020B0604020202020204" pitchFamily="34" charset="0"/>
                <a:cs typeface="Arial" panose="020B0604020202020204" pitchFamily="34" charset="0"/>
              </a:rPr>
              <a:t> </a:t>
            </a:r>
            <a:r>
              <a:rPr lang="en-US" spc="-5" dirty="0">
                <a:latin typeface="Arial" panose="020B0604020202020204" pitchFamily="34" charset="0"/>
                <a:cs typeface="Arial" panose="020B0604020202020204" pitchFamily="34" charset="0"/>
              </a:rPr>
              <a:t>signed:</a:t>
            </a:r>
          </a:p>
          <a:p>
            <a:pPr marL="298450" marR="5080" indent="-285750">
              <a:spcBef>
                <a:spcPts val="100"/>
              </a:spcBef>
              <a:buClr>
                <a:srgbClr val="FF0000"/>
              </a:buClr>
              <a:buSzPct val="80000"/>
              <a:buFont typeface="Arial" panose="020B0604020202020204" pitchFamily="34" charset="0"/>
              <a:buChar char="►"/>
            </a:pPr>
            <a:r>
              <a:rPr lang="en-US" dirty="0" err="1">
                <a:latin typeface="Arial" panose="020B0604020202020204" pitchFamily="34" charset="0"/>
                <a:cs typeface="Arial" panose="020B0604020202020204" pitchFamily="34" charset="0"/>
              </a:rPr>
              <a:t>Analyse</a:t>
            </a:r>
            <a:r>
              <a:rPr lang="en-US" dirty="0">
                <a:latin typeface="Arial" panose="020B0604020202020204" pitchFamily="34" charset="0"/>
                <a:cs typeface="Arial" panose="020B0604020202020204" pitchFamily="34" charset="0"/>
              </a:rPr>
              <a:t> I </a:t>
            </a:r>
            <a:r>
              <a:rPr lang="en-US" dirty="0" err="1">
                <a:latin typeface="Arial" panose="020B0604020202020204" pitchFamily="34" charset="0"/>
                <a:cs typeface="Arial" panose="020B0604020202020204" pitchFamily="34" charset="0"/>
              </a:rPr>
              <a:t>Co’s</a:t>
            </a:r>
            <a:r>
              <a:rPr lang="en-US" dirty="0">
                <a:latin typeface="Arial" panose="020B0604020202020204" pitchFamily="34" charset="0"/>
                <a:cs typeface="Arial" panose="020B0604020202020204" pitchFamily="34" charset="0"/>
              </a:rPr>
              <a:t> problems related to advertising and marketing  Evaluate all advertising media</a:t>
            </a:r>
          </a:p>
          <a:p>
            <a:pPr marL="298450" marR="5080" indent="-285750">
              <a:spcBef>
                <a:spcPts val="100"/>
              </a:spcBef>
              <a:buClr>
                <a:srgbClr val="FF0000"/>
              </a:buClr>
              <a:buSzPct val="80000"/>
              <a:buFont typeface="Arial" panose="020B0604020202020204" pitchFamily="34" charset="0"/>
              <a:buChar char="►"/>
            </a:pPr>
            <a:r>
              <a:rPr lang="en-US" dirty="0">
                <a:latin typeface="Arial" panose="020B0604020202020204" pitchFamily="34" charset="0"/>
                <a:cs typeface="Arial" panose="020B0604020202020204" pitchFamily="34" charset="0"/>
              </a:rPr>
              <a:t>Formulate, develop and submit to I Co. for approval, marketing and  advertising ideas, programs and campaigns together with estimate of the cost  of executing such recommendations; and</a:t>
            </a:r>
          </a:p>
          <a:p>
            <a:pPr marL="298450" marR="5080" indent="-285750">
              <a:spcBef>
                <a:spcPts val="100"/>
              </a:spcBef>
              <a:buClr>
                <a:srgbClr val="FF0000"/>
              </a:buClr>
              <a:buSzPct val="80000"/>
              <a:buFont typeface="Arial" panose="020B0604020202020204" pitchFamily="34" charset="0"/>
              <a:buChar char="►"/>
            </a:pPr>
            <a:r>
              <a:rPr lang="en-US" dirty="0">
                <a:latin typeface="Arial" panose="020B0604020202020204" pitchFamily="34" charset="0"/>
                <a:cs typeface="Arial" panose="020B0604020202020204" pitchFamily="34" charset="0"/>
              </a:rPr>
              <a:t>Engage the best suppliers and/or media at the most cost effective quotes to  advertise I </a:t>
            </a:r>
            <a:r>
              <a:rPr lang="en-US" dirty="0" err="1">
                <a:latin typeface="Arial" panose="020B0604020202020204" pitchFamily="34" charset="0"/>
                <a:cs typeface="Arial" panose="020B0604020202020204" pitchFamily="34" charset="0"/>
              </a:rPr>
              <a:t>Co’s</a:t>
            </a:r>
            <a:r>
              <a:rPr lang="en-US" dirty="0">
                <a:latin typeface="Arial" panose="020B0604020202020204" pitchFamily="34" charset="0"/>
                <a:cs typeface="Arial" panose="020B0604020202020204" pitchFamily="34" charset="0"/>
              </a:rPr>
              <a:t> products within agreed deadlines.</a:t>
            </a:r>
          </a:p>
          <a:p>
            <a:pPr marL="298450" marR="5080" indent="-285750">
              <a:spcBef>
                <a:spcPts val="100"/>
              </a:spcBef>
              <a:buClr>
                <a:srgbClr val="FF0000"/>
              </a:buClr>
              <a:buSzPct val="80000"/>
              <a:buFont typeface="Arial" panose="020B0604020202020204" pitchFamily="34" charset="0"/>
              <a:buChar char="►"/>
            </a:pPr>
            <a:r>
              <a:rPr lang="en-US" dirty="0">
                <a:latin typeface="Arial" panose="020B0604020202020204" pitchFamily="34" charset="0"/>
                <a:cs typeface="Arial" panose="020B0604020202020204" pitchFamily="34" charset="0"/>
              </a:rPr>
              <a:t>The product for which advertisement is being done is sold in India and hence the  advertisement would be utilized for business carried out in India.</a:t>
            </a:r>
          </a:p>
          <a:p>
            <a:pPr marL="298450" marR="5080" indent="-285750">
              <a:spcBef>
                <a:spcPts val="100"/>
              </a:spcBef>
              <a:buClr>
                <a:srgbClr val="FF0000"/>
              </a:buClr>
              <a:buSzPct val="80000"/>
              <a:buFont typeface="Arial" panose="020B0604020202020204" pitchFamily="34" charset="0"/>
              <a:buChar char="►"/>
            </a:pPr>
            <a:r>
              <a:rPr lang="en-US" dirty="0">
                <a:latin typeface="Arial" panose="020B0604020202020204" pitchFamily="34" charset="0"/>
                <a:cs typeface="Arial" panose="020B0604020202020204" pitchFamily="34" charset="0"/>
              </a:rPr>
              <a:t>Actual work done by S Co. is restricted to creating one ad and not  developing a detailed advertisement strategy for I Co.</a:t>
            </a:r>
          </a:p>
          <a:p>
            <a:pPr marL="12700" marR="5080">
              <a:spcBef>
                <a:spcPts val="100"/>
              </a:spcBef>
              <a:buClr>
                <a:srgbClr val="FF0000"/>
              </a:buClr>
              <a:buSzPct val="80000"/>
            </a:pPr>
            <a:endParaRPr lang="en-US" dirty="0">
              <a:latin typeface="Arial" panose="020B0604020202020204" pitchFamily="34" charset="0"/>
              <a:cs typeface="Arial" panose="020B0604020202020204" pitchFamily="34" charset="0"/>
            </a:endParaRPr>
          </a:p>
          <a:p>
            <a:pPr marL="298450" marR="5080" indent="-285750">
              <a:spcBef>
                <a:spcPts val="100"/>
              </a:spcBef>
              <a:buClr>
                <a:srgbClr val="FF0000"/>
              </a:buClr>
              <a:buSzPct val="8000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
        <p:nvSpPr>
          <p:cNvPr id="24" name="object 17"/>
          <p:cNvSpPr txBox="1"/>
          <p:nvPr/>
        </p:nvSpPr>
        <p:spPr>
          <a:xfrm>
            <a:off x="9285742" y="1736274"/>
            <a:ext cx="1910714" cy="720710"/>
          </a:xfrm>
          <a:prstGeom prst="rect">
            <a:avLst/>
          </a:prstGeom>
          <a:solidFill>
            <a:schemeClr val="accent5">
              <a:lumMod val="50000"/>
            </a:schemeClr>
          </a:solidFill>
          <a:ln w="3234">
            <a:solidFill>
              <a:schemeClr val="accent5">
                <a:lumMod val="50000"/>
              </a:schemeClr>
            </a:solidFill>
          </a:ln>
        </p:spPr>
        <p:txBody>
          <a:bodyPr vert="horz" wrap="square" lIns="0" tIns="0" rIns="0" bIns="0" rtlCol="0">
            <a:spAutoFit/>
          </a:bodyPr>
          <a:lstStyle/>
          <a:p>
            <a:pPr marR="4445" algn="ctr">
              <a:lnSpc>
                <a:spcPct val="100000"/>
              </a:lnSpc>
              <a:spcBef>
                <a:spcPts val="1320"/>
              </a:spcBef>
            </a:pPr>
            <a:r>
              <a:rPr sz="1800" dirty="0">
                <a:solidFill>
                  <a:srgbClr val="FFFFFF"/>
                </a:solidFill>
                <a:latin typeface="Arial" panose="020B0604020202020204" pitchFamily="34" charset="0"/>
                <a:cs typeface="Arial" panose="020B0604020202020204" pitchFamily="34" charset="0"/>
              </a:rPr>
              <a:t>S</a:t>
            </a:r>
            <a:r>
              <a:rPr sz="1800" spc="-15"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lang="en-IN" sz="1800" spc="-10" dirty="0">
              <a:solidFill>
                <a:srgbClr val="FFFFFF"/>
              </a:solidFill>
              <a:latin typeface="Arial" panose="020B0604020202020204" pitchFamily="34" charset="0"/>
              <a:cs typeface="Arial" panose="020B0604020202020204" pitchFamily="34" charset="0"/>
            </a:endParaRPr>
          </a:p>
          <a:p>
            <a:pPr marR="4445" algn="ctr">
              <a:lnSpc>
                <a:spcPct val="100000"/>
              </a:lnSpc>
              <a:spcBef>
                <a:spcPts val="1320"/>
              </a:spcBef>
            </a:pPr>
            <a:endParaRPr lang="en-IN" sz="1800" spc="-10" dirty="0">
              <a:solidFill>
                <a:srgbClr val="FFFFFF"/>
              </a:solidFill>
              <a:latin typeface="Arial" panose="020B0604020202020204" pitchFamily="34" charset="0"/>
              <a:cs typeface="Arial" panose="020B0604020202020204" pitchFamily="34" charset="0"/>
            </a:endParaRPr>
          </a:p>
        </p:txBody>
      </p:sp>
      <p:sp>
        <p:nvSpPr>
          <p:cNvPr id="25" name="object 18"/>
          <p:cNvSpPr txBox="1"/>
          <p:nvPr/>
        </p:nvSpPr>
        <p:spPr>
          <a:xfrm>
            <a:off x="9285742" y="4600553"/>
            <a:ext cx="1910714" cy="751488"/>
          </a:xfrm>
          <a:prstGeom prst="rect">
            <a:avLst/>
          </a:prstGeom>
          <a:solidFill>
            <a:schemeClr val="accent5">
              <a:lumMod val="50000"/>
            </a:schemeClr>
          </a:solidFill>
          <a:ln w="3234">
            <a:solidFill>
              <a:schemeClr val="accent5">
                <a:lumMod val="50000"/>
              </a:schemeClr>
            </a:solidFill>
          </a:ln>
        </p:spPr>
        <p:txBody>
          <a:bodyPr vert="horz" wrap="square" lIns="0" tIns="0" rIns="0" bIns="0" rtlCol="0">
            <a:spAutoFit/>
          </a:bodyPr>
          <a:lstStyle/>
          <a:p>
            <a:pPr>
              <a:lnSpc>
                <a:spcPct val="100000"/>
              </a:lnSpc>
            </a:pPr>
            <a:endParaRPr sz="2000" dirty="0">
              <a:latin typeface="Times New Roman"/>
              <a:cs typeface="Times New Roman"/>
            </a:endParaRPr>
          </a:p>
          <a:p>
            <a:pPr marL="13335" algn="ctr">
              <a:lnSpc>
                <a:spcPct val="100000"/>
              </a:lnSpc>
              <a:spcBef>
                <a:spcPts val="1330"/>
              </a:spcBef>
            </a:pPr>
            <a:r>
              <a:rPr sz="1800" dirty="0">
                <a:solidFill>
                  <a:srgbClr val="FFFFFF"/>
                </a:solidFill>
                <a:latin typeface="Arial" panose="020B0604020202020204" pitchFamily="34" charset="0"/>
                <a:cs typeface="Arial" panose="020B0604020202020204" pitchFamily="34" charset="0"/>
              </a:rPr>
              <a:t>I</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sp>
        <p:nvSpPr>
          <p:cNvPr id="27" name="object 20"/>
          <p:cNvSpPr/>
          <p:nvPr/>
        </p:nvSpPr>
        <p:spPr>
          <a:xfrm>
            <a:off x="8894264" y="3412708"/>
            <a:ext cx="2693670" cy="0"/>
          </a:xfrm>
          <a:custGeom>
            <a:avLst/>
            <a:gdLst/>
            <a:ahLst/>
            <a:cxnLst/>
            <a:rect l="l" t="t" r="r" b="b"/>
            <a:pathLst>
              <a:path w="2693670">
                <a:moveTo>
                  <a:pt x="0" y="0"/>
                </a:moveTo>
                <a:lnTo>
                  <a:pt x="2693670" y="0"/>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latin typeface="Arial" panose="020B0604020202020204" pitchFamily="34" charset="0"/>
              <a:cs typeface="Arial" panose="020B0604020202020204" pitchFamily="34" charset="0"/>
            </a:endParaRPr>
          </a:p>
        </p:txBody>
      </p:sp>
      <p:sp>
        <p:nvSpPr>
          <p:cNvPr id="32" name="object 25"/>
          <p:cNvSpPr txBox="1"/>
          <p:nvPr/>
        </p:nvSpPr>
        <p:spPr>
          <a:xfrm>
            <a:off x="10519002" y="3065128"/>
            <a:ext cx="944017" cy="228268"/>
          </a:xfrm>
          <a:prstGeom prst="rect">
            <a:avLst/>
          </a:prstGeom>
        </p:spPr>
        <p:txBody>
          <a:bodyPr vert="horz" wrap="square" lIns="0" tIns="12700" rIns="0" bIns="0" rtlCol="0">
            <a:spAutoFit/>
          </a:bodyPr>
          <a:lstStyle/>
          <a:p>
            <a:pPr marL="12700">
              <a:lnSpc>
                <a:spcPct val="100000"/>
              </a:lnSpc>
              <a:spcBef>
                <a:spcPts val="100"/>
              </a:spcBef>
            </a:pPr>
            <a:r>
              <a:rPr sz="1400" spc="-5" dirty="0">
                <a:latin typeface="Arial" panose="020B0604020202020204" pitchFamily="34" charset="0"/>
                <a:cs typeface="Arial" panose="020B0604020202020204" pitchFamily="34" charset="0"/>
              </a:rPr>
              <a:t>Singapore</a:t>
            </a:r>
            <a:endParaRPr sz="1400" dirty="0">
              <a:latin typeface="Arial" panose="020B0604020202020204" pitchFamily="34" charset="0"/>
              <a:cs typeface="Arial" panose="020B0604020202020204" pitchFamily="34" charset="0"/>
            </a:endParaRPr>
          </a:p>
        </p:txBody>
      </p:sp>
      <p:sp>
        <p:nvSpPr>
          <p:cNvPr id="33" name="object 26"/>
          <p:cNvSpPr txBox="1"/>
          <p:nvPr/>
        </p:nvSpPr>
        <p:spPr>
          <a:xfrm>
            <a:off x="10609579" y="3416561"/>
            <a:ext cx="443230" cy="228268"/>
          </a:xfrm>
          <a:prstGeom prst="rect">
            <a:avLst/>
          </a:prstGeom>
        </p:spPr>
        <p:txBody>
          <a:bodyPr vert="horz" wrap="square" lIns="0" tIns="12700" rIns="0" bIns="0" rtlCol="0">
            <a:spAutoFit/>
          </a:bodyPr>
          <a:lstStyle/>
          <a:p>
            <a:pPr marL="12700">
              <a:lnSpc>
                <a:spcPct val="100000"/>
              </a:lnSpc>
              <a:spcBef>
                <a:spcPts val="100"/>
              </a:spcBef>
            </a:pPr>
            <a:r>
              <a:rPr sz="1400" dirty="0">
                <a:latin typeface="Arial" panose="020B0604020202020204" pitchFamily="34" charset="0"/>
                <a:cs typeface="Arial" panose="020B0604020202020204" pitchFamily="34" charset="0"/>
              </a:rPr>
              <a:t>In</a:t>
            </a:r>
            <a:r>
              <a:rPr sz="1400" spc="-5" dirty="0">
                <a:latin typeface="Arial" panose="020B0604020202020204" pitchFamily="34" charset="0"/>
                <a:cs typeface="Arial" panose="020B0604020202020204" pitchFamily="34" charset="0"/>
              </a:rPr>
              <a:t>dia</a:t>
            </a:r>
            <a:endParaRPr sz="1400" dirty="0">
              <a:latin typeface="Arial" panose="020B0604020202020204" pitchFamily="34" charset="0"/>
              <a:cs typeface="Arial" panose="020B0604020202020204" pitchFamily="34" charset="0"/>
            </a:endParaRPr>
          </a:p>
        </p:txBody>
      </p:sp>
      <p:sp>
        <p:nvSpPr>
          <p:cNvPr id="34" name="object 27"/>
          <p:cNvSpPr txBox="1"/>
          <p:nvPr/>
        </p:nvSpPr>
        <p:spPr>
          <a:xfrm>
            <a:off x="9087871" y="2801390"/>
            <a:ext cx="675550" cy="228268"/>
          </a:xfrm>
          <a:prstGeom prst="rect">
            <a:avLst/>
          </a:prstGeom>
        </p:spPr>
        <p:txBody>
          <a:bodyPr vert="horz" wrap="square" lIns="0" tIns="12700" rIns="0" bIns="0" rtlCol="0">
            <a:spAutoFit/>
          </a:bodyPr>
          <a:lstStyle/>
          <a:p>
            <a:pPr marL="87313">
              <a:lnSpc>
                <a:spcPct val="100000"/>
              </a:lnSpc>
              <a:spcBef>
                <a:spcPts val="100"/>
              </a:spcBef>
            </a:pPr>
            <a:r>
              <a:rPr lang="en-IN" sz="1400" dirty="0">
                <a:latin typeface="Arial" panose="020B0604020202020204" pitchFamily="34" charset="0"/>
                <a:cs typeface="Arial" panose="020B0604020202020204" pitchFamily="34" charset="0"/>
              </a:rPr>
              <a:t>F</a:t>
            </a:r>
            <a:r>
              <a:rPr sz="1400" dirty="0" err="1">
                <a:latin typeface="Arial" panose="020B0604020202020204" pitchFamily="34" charset="0"/>
                <a:cs typeface="Arial" panose="020B0604020202020204" pitchFamily="34" charset="0"/>
              </a:rPr>
              <a:t>ee</a:t>
            </a:r>
            <a:endParaRPr sz="1400" dirty="0">
              <a:latin typeface="Arial" panose="020B0604020202020204" pitchFamily="34" charset="0"/>
              <a:cs typeface="Arial" panose="020B0604020202020204" pitchFamily="34" charset="0"/>
            </a:endParaRPr>
          </a:p>
        </p:txBody>
      </p:sp>
      <p:sp>
        <p:nvSpPr>
          <p:cNvPr id="4" name="TextBox 3"/>
          <p:cNvSpPr txBox="1"/>
          <p:nvPr/>
        </p:nvSpPr>
        <p:spPr>
          <a:xfrm>
            <a:off x="268254" y="6352320"/>
            <a:ext cx="10784555" cy="307777"/>
          </a:xfrm>
          <a:prstGeom prst="rect">
            <a:avLst/>
          </a:prstGeom>
          <a:solidFill>
            <a:schemeClr val="accent5">
              <a:lumMod val="50000"/>
            </a:schemeClr>
          </a:solidFill>
        </p:spPr>
        <p:style>
          <a:lnRef idx="2">
            <a:schemeClr val="accent1"/>
          </a:lnRef>
          <a:fillRef idx="1">
            <a:schemeClr val="lt1"/>
          </a:fillRef>
          <a:effectRef idx="0">
            <a:schemeClr val="accent1"/>
          </a:effectRef>
          <a:fontRef idx="minor">
            <a:schemeClr val="dk1"/>
          </a:fontRef>
        </p:style>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In M/s. </a:t>
            </a:r>
            <a:r>
              <a:rPr lang="en-US" sz="1400" dirty="0" err="1">
                <a:solidFill>
                  <a:schemeClr val="bg1"/>
                </a:solidFill>
                <a:latin typeface="Arial" panose="020B0604020202020204" pitchFamily="34" charset="0"/>
                <a:cs typeface="Arial" panose="020B0604020202020204" pitchFamily="34" charset="0"/>
              </a:rPr>
              <a:t>Myntra</a:t>
            </a:r>
            <a:r>
              <a:rPr lang="en-US" sz="1400" dirty="0">
                <a:solidFill>
                  <a:schemeClr val="bg1"/>
                </a:solidFill>
                <a:latin typeface="Arial" panose="020B0604020202020204" pitchFamily="34" charset="0"/>
                <a:cs typeface="Arial" panose="020B0604020202020204" pitchFamily="34" charset="0"/>
              </a:rPr>
              <a:t> Designs Pvt. Ltd. v. Deputy Commissioner of Income-tax [IT(IT)A Nos.598 to 600/Bang/2020 dated September 3, 2021]</a:t>
            </a:r>
          </a:p>
        </p:txBody>
      </p:sp>
      <p:cxnSp>
        <p:nvCxnSpPr>
          <p:cNvPr id="36" name="Straight Arrow Connector 35"/>
          <p:cNvCxnSpPr/>
          <p:nvPr/>
        </p:nvCxnSpPr>
        <p:spPr>
          <a:xfrm flipV="1">
            <a:off x="9742034" y="2456984"/>
            <a:ext cx="680" cy="2126627"/>
          </a:xfrm>
          <a:prstGeom prst="straightConnector1">
            <a:avLst/>
          </a:prstGeom>
          <a:ln w="28575">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0241099" y="2456984"/>
            <a:ext cx="0" cy="2166125"/>
          </a:xfrm>
          <a:prstGeom prst="straightConnector1">
            <a:avLst/>
          </a:prstGeom>
          <a:ln w="28575">
            <a:prstDash val="solid"/>
            <a:tailEnd type="triangle"/>
          </a:ln>
        </p:spPr>
        <p:style>
          <a:lnRef idx="1">
            <a:schemeClr val="accent1"/>
          </a:lnRef>
          <a:fillRef idx="0">
            <a:schemeClr val="accent1"/>
          </a:fillRef>
          <a:effectRef idx="0">
            <a:schemeClr val="accent1"/>
          </a:effectRef>
          <a:fontRef idx="minor">
            <a:schemeClr val="tx1"/>
          </a:fontRef>
        </p:style>
      </p:cxnSp>
      <p:sp>
        <p:nvSpPr>
          <p:cNvPr id="39" name="object 27"/>
          <p:cNvSpPr txBox="1"/>
          <p:nvPr/>
        </p:nvSpPr>
        <p:spPr>
          <a:xfrm>
            <a:off x="10324962" y="3959962"/>
            <a:ext cx="1551351" cy="443711"/>
          </a:xfrm>
          <a:prstGeom prst="rect">
            <a:avLst/>
          </a:prstGeom>
        </p:spPr>
        <p:txBody>
          <a:bodyPr vert="horz" wrap="square" lIns="0" tIns="12700" rIns="0" bIns="0" rtlCol="0">
            <a:spAutoFit/>
          </a:bodyPr>
          <a:lstStyle/>
          <a:p>
            <a:pPr marL="87313">
              <a:lnSpc>
                <a:spcPct val="100000"/>
              </a:lnSpc>
              <a:spcBef>
                <a:spcPts val="100"/>
              </a:spcBef>
            </a:pPr>
            <a:r>
              <a:rPr lang="en-IN" sz="1400" dirty="0">
                <a:latin typeface="Arial" panose="020B0604020202020204" pitchFamily="34" charset="0"/>
                <a:cs typeface="Arial" panose="020B0604020202020204" pitchFamily="34" charset="0"/>
              </a:rPr>
              <a:t>Advertisement Services</a:t>
            </a:r>
            <a:endParaRPr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880135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45989" y="365125"/>
            <a:ext cx="11467069"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4: Provision of Strategic and Financial Counselling  services- royalties?		</a:t>
            </a:r>
            <a:endParaRPr lang="en-US" sz="2800" b="1" dirty="0">
              <a:solidFill>
                <a:srgbClr val="FF000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51</a:t>
            </a:fld>
            <a:endParaRPr lang="en-US"/>
          </a:p>
        </p:txBody>
      </p:sp>
      <p:sp>
        <p:nvSpPr>
          <p:cNvPr id="16" name="object 12"/>
          <p:cNvSpPr txBox="1"/>
          <p:nvPr/>
        </p:nvSpPr>
        <p:spPr>
          <a:xfrm>
            <a:off x="9026843" y="1740358"/>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R="4445" algn="ctr">
              <a:lnSpc>
                <a:spcPct val="100000"/>
              </a:lnSpc>
              <a:spcBef>
                <a:spcPts val="1320"/>
              </a:spcBef>
            </a:pPr>
            <a:r>
              <a:rPr lang="en-IN" sz="1800" dirty="0">
                <a:solidFill>
                  <a:srgbClr val="FFFFFF"/>
                </a:solidFill>
                <a:latin typeface="Arial" panose="020B0604020202020204" pitchFamily="34" charset="0"/>
                <a:cs typeface="Arial" panose="020B0604020202020204" pitchFamily="34" charset="0"/>
              </a:rPr>
              <a:t>F</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sp>
        <p:nvSpPr>
          <p:cNvPr id="17" name="object 13"/>
          <p:cNvSpPr txBox="1"/>
          <p:nvPr/>
        </p:nvSpPr>
        <p:spPr>
          <a:xfrm>
            <a:off x="8942794" y="4710427"/>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Times New Roman"/>
              <a:cs typeface="Times New Roman"/>
            </a:endParaRPr>
          </a:p>
          <a:p>
            <a:pPr marL="13335" algn="ctr">
              <a:lnSpc>
                <a:spcPct val="100000"/>
              </a:lnSpc>
              <a:spcBef>
                <a:spcPts val="1330"/>
              </a:spcBef>
            </a:pPr>
            <a:r>
              <a:rPr sz="1800" dirty="0">
                <a:solidFill>
                  <a:srgbClr val="FFFFFF"/>
                </a:solidFill>
                <a:latin typeface="Arial" panose="020B0604020202020204" pitchFamily="34" charset="0"/>
                <a:cs typeface="Arial" panose="020B0604020202020204" pitchFamily="34" charset="0"/>
              </a:rPr>
              <a:t>I</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grpSp>
        <p:nvGrpSpPr>
          <p:cNvPr id="18" name="object 14"/>
          <p:cNvGrpSpPr/>
          <p:nvPr/>
        </p:nvGrpSpPr>
        <p:grpSpPr>
          <a:xfrm>
            <a:off x="8218714" y="2505075"/>
            <a:ext cx="3654579" cy="2205355"/>
            <a:chOff x="8218714" y="2505075"/>
            <a:chExt cx="3654579" cy="2205355"/>
          </a:xfrm>
        </p:grpSpPr>
        <p:sp>
          <p:nvSpPr>
            <p:cNvPr id="19" name="object 15"/>
            <p:cNvSpPr/>
            <p:nvPr/>
          </p:nvSpPr>
          <p:spPr>
            <a:xfrm flipV="1">
              <a:off x="8218714" y="3859528"/>
              <a:ext cx="3654579" cy="45719"/>
            </a:xfrm>
            <a:custGeom>
              <a:avLst/>
              <a:gdLst/>
              <a:ahLst/>
              <a:cxnLst/>
              <a:rect l="l" t="t" r="r" b="b"/>
              <a:pathLst>
                <a:path w="2693670">
                  <a:moveTo>
                    <a:pt x="0" y="0"/>
                  </a:moveTo>
                  <a:lnTo>
                    <a:pt x="2693670" y="0"/>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solidFill>
                  <a:srgbClr val="002060"/>
                </a:solidFill>
              </a:endParaRPr>
            </a:p>
          </p:txBody>
        </p:sp>
        <p:sp>
          <p:nvSpPr>
            <p:cNvPr id="20" name="object 16"/>
            <p:cNvSpPr/>
            <p:nvPr/>
          </p:nvSpPr>
          <p:spPr>
            <a:xfrm>
              <a:off x="9295674" y="2505075"/>
              <a:ext cx="45719" cy="2145665"/>
            </a:xfrm>
            <a:custGeom>
              <a:avLst/>
              <a:gdLst/>
              <a:ahLst/>
              <a:cxnLst/>
              <a:rect l="l" t="t" r="r" b="b"/>
              <a:pathLst>
                <a:path h="1719579">
                  <a:moveTo>
                    <a:pt x="0" y="0"/>
                  </a:moveTo>
                  <a:lnTo>
                    <a:pt x="0" y="1719579"/>
                  </a:lnTo>
                </a:path>
              </a:pathLst>
            </a:custGeom>
            <a:ln w="12700"/>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solidFill>
                  <a:srgbClr val="002060"/>
                </a:solidFill>
              </a:endParaRPr>
            </a:p>
          </p:txBody>
        </p:sp>
        <p:sp>
          <p:nvSpPr>
            <p:cNvPr id="21" name="object 17"/>
            <p:cNvSpPr/>
            <p:nvPr/>
          </p:nvSpPr>
          <p:spPr>
            <a:xfrm>
              <a:off x="9261019" y="4635500"/>
              <a:ext cx="74930" cy="74930"/>
            </a:xfrm>
            <a:custGeom>
              <a:avLst/>
              <a:gdLst/>
              <a:ahLst/>
              <a:cxnLst/>
              <a:rect l="l" t="t" r="r" b="b"/>
              <a:pathLst>
                <a:path w="74929" h="74929">
                  <a:moveTo>
                    <a:pt x="74929" y="0"/>
                  </a:moveTo>
                  <a:lnTo>
                    <a:pt x="0" y="0"/>
                  </a:lnTo>
                  <a:lnTo>
                    <a:pt x="36829" y="74930"/>
                  </a:lnTo>
                  <a:lnTo>
                    <a:pt x="74929" y="0"/>
                  </a:lnTo>
                  <a:close/>
                </a:path>
              </a:pathLst>
            </a:custGeom>
            <a:solidFill>
              <a:srgbClr val="D66600"/>
            </a:solidFill>
          </p:spPr>
          <p:txBody>
            <a:bodyPr wrap="square" lIns="0" tIns="0" rIns="0" bIns="0" rtlCol="0"/>
            <a:lstStyle/>
            <a:p>
              <a:endParaRPr>
                <a:solidFill>
                  <a:srgbClr val="002060"/>
                </a:solidFill>
              </a:endParaRPr>
            </a:p>
          </p:txBody>
        </p:sp>
        <p:sp>
          <p:nvSpPr>
            <p:cNvPr id="22" name="object 18"/>
            <p:cNvSpPr/>
            <p:nvPr/>
          </p:nvSpPr>
          <p:spPr>
            <a:xfrm>
              <a:off x="10477500" y="2505075"/>
              <a:ext cx="45719" cy="2205355"/>
            </a:xfrm>
            <a:custGeom>
              <a:avLst/>
              <a:gdLst/>
              <a:ahLst/>
              <a:cxnLst/>
              <a:rect l="l" t="t" r="r" b="b"/>
              <a:pathLst>
                <a:path h="1718310">
                  <a:moveTo>
                    <a:pt x="0" y="0"/>
                  </a:moveTo>
                  <a:lnTo>
                    <a:pt x="0" y="1718309"/>
                  </a:lnTo>
                </a:path>
              </a:pathLst>
            </a:custGeom>
            <a:ln w="12700"/>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solidFill>
                  <a:srgbClr val="002060"/>
                </a:solidFill>
              </a:endParaRPr>
            </a:p>
          </p:txBody>
        </p:sp>
        <p:sp>
          <p:nvSpPr>
            <p:cNvPr id="23" name="object 19"/>
            <p:cNvSpPr/>
            <p:nvPr/>
          </p:nvSpPr>
          <p:spPr>
            <a:xfrm>
              <a:off x="10441575" y="2528388"/>
              <a:ext cx="76200" cy="74930"/>
            </a:xfrm>
            <a:custGeom>
              <a:avLst/>
              <a:gdLst/>
              <a:ahLst/>
              <a:cxnLst/>
              <a:rect l="l" t="t" r="r" b="b"/>
              <a:pathLst>
                <a:path w="76200" h="74930">
                  <a:moveTo>
                    <a:pt x="38100" y="0"/>
                  </a:moveTo>
                  <a:lnTo>
                    <a:pt x="0" y="74929"/>
                  </a:lnTo>
                  <a:lnTo>
                    <a:pt x="76200" y="74929"/>
                  </a:lnTo>
                  <a:lnTo>
                    <a:pt x="38100" y="0"/>
                  </a:lnTo>
                  <a:close/>
                </a:path>
              </a:pathLst>
            </a:custGeom>
            <a:solidFill>
              <a:srgbClr val="D66600"/>
            </a:solidFill>
          </p:spPr>
          <p:txBody>
            <a:bodyPr wrap="square" lIns="0" tIns="0" rIns="0" bIns="0" rtlCol="0"/>
            <a:lstStyle/>
            <a:p>
              <a:endParaRPr>
                <a:solidFill>
                  <a:srgbClr val="002060"/>
                </a:solidFill>
              </a:endParaRPr>
            </a:p>
          </p:txBody>
        </p:sp>
      </p:grpSp>
      <p:sp>
        <p:nvSpPr>
          <p:cNvPr id="24" name="object 20"/>
          <p:cNvSpPr txBox="1"/>
          <p:nvPr/>
        </p:nvSpPr>
        <p:spPr>
          <a:xfrm>
            <a:off x="11214100" y="3585403"/>
            <a:ext cx="659193" cy="228268"/>
          </a:xfrm>
          <a:prstGeom prst="rect">
            <a:avLst/>
          </a:prstGeom>
        </p:spPr>
        <p:txBody>
          <a:bodyPr vert="horz" wrap="square" lIns="0" tIns="12700" rIns="0" bIns="0" rtlCol="0">
            <a:spAutoFit/>
          </a:bodyPr>
          <a:lstStyle/>
          <a:p>
            <a:pPr marL="12700">
              <a:lnSpc>
                <a:spcPct val="100000"/>
              </a:lnSpc>
              <a:spcBef>
                <a:spcPts val="100"/>
              </a:spcBef>
            </a:pPr>
            <a:r>
              <a:rPr sz="1400" spc="-10" dirty="0">
                <a:solidFill>
                  <a:srgbClr val="002060"/>
                </a:solidFill>
                <a:latin typeface="Arial" panose="020B0604020202020204" pitchFamily="34" charset="0"/>
                <a:cs typeface="Arial" panose="020B0604020202020204" pitchFamily="34" charset="0"/>
              </a:rPr>
              <a:t>U</a:t>
            </a:r>
            <a:r>
              <a:rPr sz="1400" dirty="0">
                <a:solidFill>
                  <a:srgbClr val="002060"/>
                </a:solidFill>
                <a:latin typeface="Arial" panose="020B0604020202020204" pitchFamily="34" charset="0"/>
                <a:cs typeface="Arial" panose="020B0604020202020204" pitchFamily="34" charset="0"/>
              </a:rPr>
              <a:t>SA</a:t>
            </a:r>
          </a:p>
        </p:txBody>
      </p:sp>
      <p:sp>
        <p:nvSpPr>
          <p:cNvPr id="25" name="object 21"/>
          <p:cNvSpPr txBox="1"/>
          <p:nvPr/>
        </p:nvSpPr>
        <p:spPr>
          <a:xfrm>
            <a:off x="11214100" y="3972992"/>
            <a:ext cx="443230" cy="228268"/>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002060"/>
                </a:solidFill>
                <a:latin typeface="Arial" panose="020B0604020202020204" pitchFamily="34" charset="0"/>
                <a:cs typeface="Arial" panose="020B0604020202020204" pitchFamily="34" charset="0"/>
              </a:rPr>
              <a:t>In</a:t>
            </a:r>
            <a:r>
              <a:rPr sz="1400" spc="-5" dirty="0">
                <a:solidFill>
                  <a:srgbClr val="002060"/>
                </a:solidFill>
                <a:latin typeface="Arial" panose="020B0604020202020204" pitchFamily="34" charset="0"/>
                <a:cs typeface="Arial" panose="020B0604020202020204" pitchFamily="34" charset="0"/>
              </a:rPr>
              <a:t>dia</a:t>
            </a:r>
            <a:endParaRPr sz="1400" dirty="0">
              <a:solidFill>
                <a:srgbClr val="002060"/>
              </a:solidFill>
              <a:latin typeface="Arial" panose="020B0604020202020204" pitchFamily="34" charset="0"/>
              <a:cs typeface="Arial" panose="020B0604020202020204" pitchFamily="34" charset="0"/>
            </a:endParaRPr>
          </a:p>
        </p:txBody>
      </p:sp>
      <p:sp>
        <p:nvSpPr>
          <p:cNvPr id="26" name="object 22"/>
          <p:cNvSpPr txBox="1"/>
          <p:nvPr/>
        </p:nvSpPr>
        <p:spPr>
          <a:xfrm>
            <a:off x="10560050" y="3105150"/>
            <a:ext cx="992505" cy="443711"/>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002060"/>
                </a:solidFill>
                <a:latin typeface="Arial" panose="020B0604020202020204" pitchFamily="34" charset="0"/>
                <a:cs typeface="Arial" panose="020B0604020202020204" pitchFamily="34" charset="0"/>
              </a:rPr>
              <a:t>Service</a:t>
            </a:r>
            <a:r>
              <a:rPr sz="1400" spc="-65" dirty="0">
                <a:solidFill>
                  <a:srgbClr val="002060"/>
                </a:solidFill>
                <a:latin typeface="Arial" panose="020B0604020202020204" pitchFamily="34" charset="0"/>
                <a:cs typeface="Arial" panose="020B0604020202020204" pitchFamily="34" charset="0"/>
              </a:rPr>
              <a:t> </a:t>
            </a:r>
            <a:r>
              <a:rPr sz="1400" spc="-5" dirty="0">
                <a:solidFill>
                  <a:srgbClr val="002060"/>
                </a:solidFill>
                <a:latin typeface="Arial" panose="020B0604020202020204" pitchFamily="34" charset="0"/>
                <a:cs typeface="Arial" panose="020B0604020202020204" pitchFamily="34" charset="0"/>
              </a:rPr>
              <a:t>Fees</a:t>
            </a:r>
            <a:endParaRPr sz="1400" dirty="0">
              <a:solidFill>
                <a:srgbClr val="002060"/>
              </a:solidFill>
              <a:latin typeface="Arial" panose="020B0604020202020204" pitchFamily="34" charset="0"/>
              <a:cs typeface="Arial" panose="020B0604020202020204" pitchFamily="34" charset="0"/>
            </a:endParaRPr>
          </a:p>
        </p:txBody>
      </p:sp>
      <p:sp>
        <p:nvSpPr>
          <p:cNvPr id="27" name="object 23"/>
          <p:cNvSpPr txBox="1"/>
          <p:nvPr/>
        </p:nvSpPr>
        <p:spPr>
          <a:xfrm>
            <a:off x="7405926" y="2818919"/>
            <a:ext cx="2140109" cy="443711"/>
          </a:xfrm>
          <a:prstGeom prst="rect">
            <a:avLst/>
          </a:prstGeom>
        </p:spPr>
        <p:txBody>
          <a:bodyPr vert="horz" wrap="square" lIns="0" tIns="12700" rIns="0" bIns="0" rtlCol="0">
            <a:spAutoFit/>
          </a:bodyPr>
          <a:lstStyle/>
          <a:p>
            <a:pPr marR="123189">
              <a:lnSpc>
                <a:spcPct val="100000"/>
              </a:lnSpc>
              <a:spcBef>
                <a:spcPts val="100"/>
              </a:spcBef>
            </a:pPr>
            <a:r>
              <a:rPr sz="1400" spc="-5" dirty="0">
                <a:solidFill>
                  <a:srgbClr val="002060"/>
                </a:solidFill>
                <a:latin typeface="Arial" panose="020B0604020202020204" pitchFamily="34" charset="0"/>
                <a:cs typeface="Arial" panose="020B0604020202020204" pitchFamily="34" charset="0"/>
              </a:rPr>
              <a:t>Strategic</a:t>
            </a:r>
            <a:r>
              <a:rPr sz="1400" spc="-65" dirty="0">
                <a:solidFill>
                  <a:srgbClr val="002060"/>
                </a:solidFill>
                <a:latin typeface="Arial" panose="020B0604020202020204" pitchFamily="34" charset="0"/>
                <a:cs typeface="Arial" panose="020B0604020202020204" pitchFamily="34" charset="0"/>
              </a:rPr>
              <a:t> </a:t>
            </a:r>
            <a:r>
              <a:rPr sz="1400" dirty="0">
                <a:solidFill>
                  <a:srgbClr val="002060"/>
                </a:solidFill>
                <a:latin typeface="Arial" panose="020B0604020202020204" pitchFamily="34" charset="0"/>
                <a:cs typeface="Arial" panose="020B0604020202020204" pitchFamily="34" charset="0"/>
              </a:rPr>
              <a:t>and  </a:t>
            </a:r>
            <a:r>
              <a:rPr sz="1400" spc="-5" dirty="0">
                <a:solidFill>
                  <a:srgbClr val="002060"/>
                </a:solidFill>
                <a:latin typeface="Arial" panose="020B0604020202020204" pitchFamily="34" charset="0"/>
                <a:cs typeface="Arial" panose="020B0604020202020204" pitchFamily="34" charset="0"/>
              </a:rPr>
              <a:t>Financial</a:t>
            </a:r>
            <a:r>
              <a:rPr lang="en-IN" sz="1400" spc="-5" dirty="0">
                <a:solidFill>
                  <a:srgbClr val="002060"/>
                </a:solidFill>
                <a:latin typeface="Arial" panose="020B0604020202020204" pitchFamily="34" charset="0"/>
                <a:cs typeface="Arial" panose="020B0604020202020204" pitchFamily="34" charset="0"/>
              </a:rPr>
              <a:t> C</a:t>
            </a:r>
            <a:r>
              <a:rPr sz="1400" spc="-5" dirty="0" err="1">
                <a:solidFill>
                  <a:srgbClr val="002060"/>
                </a:solidFill>
                <a:latin typeface="Arial" panose="020B0604020202020204" pitchFamily="34" charset="0"/>
                <a:cs typeface="Arial" panose="020B0604020202020204" pitchFamily="34" charset="0"/>
              </a:rPr>
              <a:t>ounseling</a:t>
            </a:r>
            <a:endParaRPr sz="1400" dirty="0">
              <a:solidFill>
                <a:srgbClr val="002060"/>
              </a:solidFill>
              <a:latin typeface="Arial" panose="020B0604020202020204" pitchFamily="34" charset="0"/>
              <a:cs typeface="Arial" panose="020B0604020202020204" pitchFamily="34" charset="0"/>
            </a:endParaRPr>
          </a:p>
        </p:txBody>
      </p:sp>
      <p:sp>
        <p:nvSpPr>
          <p:cNvPr id="4" name="TextBox 3"/>
          <p:cNvSpPr txBox="1"/>
          <p:nvPr/>
        </p:nvSpPr>
        <p:spPr>
          <a:xfrm>
            <a:off x="653142" y="1349829"/>
            <a:ext cx="7804423" cy="4914166"/>
          </a:xfrm>
          <a:prstGeom prst="rect">
            <a:avLst/>
          </a:prstGeom>
          <a:noFill/>
        </p:spPr>
        <p:txBody>
          <a:bodyPr wrap="square" rtlCol="0">
            <a:spAutoFit/>
          </a:bodyPr>
          <a:lstStyle/>
          <a:p>
            <a:pPr marL="285750" indent="-285750">
              <a:buClr>
                <a:srgbClr val="FF0000"/>
              </a:buClr>
              <a:buSzPct val="8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I </a:t>
            </a:r>
            <a:r>
              <a:rPr lang="en-US" spc="-5" dirty="0">
                <a:solidFill>
                  <a:srgbClr val="002060"/>
                </a:solidFill>
                <a:latin typeface="Arial" panose="020B0604020202020204" pitchFamily="34" charset="0"/>
                <a:cs typeface="Arial" panose="020B0604020202020204" pitchFamily="34" charset="0"/>
              </a:rPr>
              <a:t>Co. has </a:t>
            </a:r>
            <a:r>
              <a:rPr lang="en-US" spc="-10" dirty="0">
                <a:solidFill>
                  <a:srgbClr val="002060"/>
                </a:solidFill>
                <a:latin typeface="Arial" panose="020B0604020202020204" pitchFamily="34" charset="0"/>
                <a:cs typeface="Arial" panose="020B0604020202020204" pitchFamily="34" charset="0"/>
              </a:rPr>
              <a:t>made </a:t>
            </a:r>
            <a:r>
              <a:rPr lang="en-US" dirty="0">
                <a:solidFill>
                  <a:srgbClr val="002060"/>
                </a:solidFill>
                <a:latin typeface="Arial" panose="020B0604020202020204" pitchFamily="34" charset="0"/>
                <a:cs typeface="Arial" panose="020B0604020202020204" pitchFamily="34" charset="0"/>
              </a:rPr>
              <a:t>a </a:t>
            </a:r>
            <a:r>
              <a:rPr lang="en-US" spc="-10" dirty="0">
                <a:solidFill>
                  <a:srgbClr val="002060"/>
                </a:solidFill>
                <a:latin typeface="Arial" panose="020B0604020202020204" pitchFamily="34" charset="0"/>
                <a:cs typeface="Arial" panose="020B0604020202020204" pitchFamily="34" charset="0"/>
              </a:rPr>
              <a:t>payment </a:t>
            </a:r>
            <a:r>
              <a:rPr lang="en-US" spc="-5" dirty="0">
                <a:solidFill>
                  <a:srgbClr val="002060"/>
                </a:solidFill>
                <a:latin typeface="Arial" panose="020B0604020202020204" pitchFamily="34" charset="0"/>
                <a:cs typeface="Arial" panose="020B0604020202020204" pitchFamily="34" charset="0"/>
              </a:rPr>
              <a:t>to </a:t>
            </a:r>
            <a:r>
              <a:rPr lang="en-US" dirty="0">
                <a:solidFill>
                  <a:srgbClr val="002060"/>
                </a:solidFill>
                <a:latin typeface="Arial" panose="020B0604020202020204" pitchFamily="34" charset="0"/>
                <a:cs typeface="Arial" panose="020B0604020202020204" pitchFamily="34" charset="0"/>
              </a:rPr>
              <a:t>a US </a:t>
            </a:r>
            <a:r>
              <a:rPr lang="en-US" spc="-10" dirty="0">
                <a:solidFill>
                  <a:srgbClr val="002060"/>
                </a:solidFill>
                <a:latin typeface="Arial" panose="020B0604020202020204" pitchFamily="34" charset="0"/>
                <a:cs typeface="Arial" panose="020B0604020202020204" pitchFamily="34" charset="0"/>
              </a:rPr>
              <a:t>based </a:t>
            </a:r>
            <a:r>
              <a:rPr lang="en-US" spc="-5" dirty="0">
                <a:solidFill>
                  <a:srgbClr val="002060"/>
                </a:solidFill>
                <a:latin typeface="Arial" panose="020B0604020202020204" pitchFamily="34" charset="0"/>
                <a:cs typeface="Arial" panose="020B0604020202020204" pitchFamily="34" charset="0"/>
              </a:rPr>
              <a:t>entity C Co </a:t>
            </a:r>
            <a:r>
              <a:rPr lang="en-US" dirty="0">
                <a:solidFill>
                  <a:srgbClr val="002060"/>
                </a:solidFill>
                <a:latin typeface="Arial" panose="020B0604020202020204" pitchFamily="34" charset="0"/>
                <a:cs typeface="Arial" panose="020B0604020202020204" pitchFamily="34" charset="0"/>
              </a:rPr>
              <a:t>as </a:t>
            </a:r>
            <a:r>
              <a:rPr lang="en-US" spc="-5" dirty="0">
                <a:solidFill>
                  <a:srgbClr val="002060"/>
                </a:solidFill>
                <a:latin typeface="Arial" panose="020B0604020202020204" pitchFamily="34" charset="0"/>
                <a:cs typeface="Arial" panose="020B0604020202020204" pitchFamily="34" charset="0"/>
              </a:rPr>
              <a:t>professional fee for global  </a:t>
            </a:r>
            <a:r>
              <a:rPr lang="en-US" spc="-10" dirty="0">
                <a:solidFill>
                  <a:srgbClr val="002060"/>
                </a:solidFill>
                <a:latin typeface="Arial" panose="020B0604020202020204" pitchFamily="34" charset="0"/>
                <a:cs typeface="Arial" panose="020B0604020202020204" pitchFamily="34" charset="0"/>
              </a:rPr>
              <a:t>biopharmaceutical </a:t>
            </a:r>
            <a:r>
              <a:rPr lang="en-US" spc="-5" dirty="0">
                <a:solidFill>
                  <a:srgbClr val="002060"/>
                </a:solidFill>
                <a:latin typeface="Arial" panose="020B0604020202020204" pitchFamily="34" charset="0"/>
                <a:cs typeface="Arial" panose="020B0604020202020204" pitchFamily="34" charset="0"/>
              </a:rPr>
              <a:t>strategic counselling </a:t>
            </a:r>
            <a:r>
              <a:rPr lang="en-US" dirty="0">
                <a:solidFill>
                  <a:srgbClr val="002060"/>
                </a:solidFill>
                <a:latin typeface="Arial" panose="020B0604020202020204" pitchFamily="34" charset="0"/>
                <a:cs typeface="Arial" panose="020B0604020202020204" pitchFamily="34" charset="0"/>
              </a:rPr>
              <a:t>and </a:t>
            </a:r>
            <a:r>
              <a:rPr lang="en-US" spc="-5" dirty="0">
                <a:solidFill>
                  <a:srgbClr val="002060"/>
                </a:solidFill>
                <a:latin typeface="Arial" panose="020B0604020202020204" pitchFamily="34" charset="0"/>
                <a:cs typeface="Arial" panose="020B0604020202020204" pitchFamily="34" charset="0"/>
              </a:rPr>
              <a:t>advisory</a:t>
            </a:r>
            <a:r>
              <a:rPr lang="en-US" spc="-55" dirty="0">
                <a:solidFill>
                  <a:srgbClr val="002060"/>
                </a:solidFill>
                <a:latin typeface="Arial" panose="020B0604020202020204" pitchFamily="34" charset="0"/>
                <a:cs typeface="Arial" panose="020B0604020202020204" pitchFamily="34" charset="0"/>
              </a:rPr>
              <a:t> </a:t>
            </a:r>
            <a:r>
              <a:rPr lang="en-US" spc="-10" dirty="0">
                <a:solidFill>
                  <a:srgbClr val="002060"/>
                </a:solidFill>
                <a:latin typeface="Arial" panose="020B0604020202020204" pitchFamily="34" charset="0"/>
                <a:cs typeface="Arial" panose="020B0604020202020204" pitchFamily="34" charset="0"/>
              </a:rPr>
              <a:t>services</a:t>
            </a:r>
          </a:p>
          <a:p>
            <a:pPr marL="631825" indent="-285750">
              <a:lnSpc>
                <a:spcPct val="100000"/>
              </a:lnSpc>
              <a:spcBef>
                <a:spcPts val="990"/>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Marketing</a:t>
            </a:r>
            <a:endParaRPr lang="en-US" dirty="0">
              <a:solidFill>
                <a:srgbClr val="002060"/>
              </a:solidFill>
              <a:latin typeface="Arial" panose="020B0604020202020204" pitchFamily="34" charset="0"/>
              <a:cs typeface="Arial" panose="020B0604020202020204" pitchFamily="34" charset="0"/>
            </a:endParaRPr>
          </a:p>
          <a:p>
            <a:pPr marL="631825" marR="5080" indent="-285750">
              <a:lnSpc>
                <a:spcPts val="2820"/>
              </a:lnSpc>
              <a:spcBef>
                <a:spcPts val="234"/>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Business</a:t>
            </a:r>
            <a:r>
              <a:rPr lang="en-US" spc="-90" dirty="0">
                <a:solidFill>
                  <a:srgbClr val="002060"/>
                </a:solidFill>
                <a:latin typeface="Arial" panose="020B0604020202020204" pitchFamily="34" charset="0"/>
                <a:cs typeface="Arial" panose="020B0604020202020204" pitchFamily="34" charset="0"/>
              </a:rPr>
              <a:t> </a:t>
            </a:r>
            <a:r>
              <a:rPr lang="en-US" spc="-5" dirty="0">
                <a:solidFill>
                  <a:srgbClr val="002060"/>
                </a:solidFill>
                <a:latin typeface="Arial" panose="020B0604020202020204" pitchFamily="34" charset="0"/>
                <a:cs typeface="Arial" panose="020B0604020202020204" pitchFamily="34" charset="0"/>
              </a:rPr>
              <a:t>promotion  </a:t>
            </a:r>
          </a:p>
          <a:p>
            <a:pPr marL="631825" marR="5080" indent="-285750">
              <a:lnSpc>
                <a:spcPts val="2820"/>
              </a:lnSpc>
              <a:spcBef>
                <a:spcPts val="234"/>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Publicity</a:t>
            </a:r>
            <a:endParaRPr lang="en-US" dirty="0">
              <a:solidFill>
                <a:srgbClr val="002060"/>
              </a:solidFill>
              <a:latin typeface="Arial" panose="020B0604020202020204" pitchFamily="34" charset="0"/>
              <a:cs typeface="Arial" panose="020B0604020202020204" pitchFamily="34" charset="0"/>
            </a:endParaRPr>
          </a:p>
          <a:p>
            <a:pPr marL="631825" indent="-285750">
              <a:lnSpc>
                <a:spcPct val="100000"/>
              </a:lnSpc>
              <a:spcBef>
                <a:spcPts val="655"/>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Financial</a:t>
            </a:r>
            <a:r>
              <a:rPr lang="en-US" spc="-25" dirty="0">
                <a:solidFill>
                  <a:srgbClr val="002060"/>
                </a:solidFill>
                <a:latin typeface="Arial" panose="020B0604020202020204" pitchFamily="34" charset="0"/>
                <a:cs typeface="Arial" panose="020B0604020202020204" pitchFamily="34" charset="0"/>
              </a:rPr>
              <a:t> </a:t>
            </a:r>
            <a:r>
              <a:rPr lang="en-US" spc="-10" dirty="0">
                <a:solidFill>
                  <a:srgbClr val="002060"/>
                </a:solidFill>
                <a:latin typeface="Arial" panose="020B0604020202020204" pitchFamily="34" charset="0"/>
                <a:cs typeface="Arial" panose="020B0604020202020204" pitchFamily="34" charset="0"/>
              </a:rPr>
              <a:t>advisory</a:t>
            </a:r>
          </a:p>
          <a:p>
            <a:pPr marL="285750" indent="-285750">
              <a:lnSpc>
                <a:spcPct val="100000"/>
              </a:lnSpc>
              <a:spcBef>
                <a:spcPts val="655"/>
              </a:spcBef>
              <a:buClr>
                <a:srgbClr val="FF0000"/>
              </a:buClr>
              <a:buSzPct val="80000"/>
              <a:buFont typeface="Arial" panose="020B0604020202020204" pitchFamily="34" charset="0"/>
              <a:buChar char="►"/>
            </a:pPr>
            <a:endParaRPr lang="en-US" spc="-10" dirty="0">
              <a:solidFill>
                <a:srgbClr val="002060"/>
              </a:solidFill>
              <a:latin typeface="Arial" panose="020B0604020202020204" pitchFamily="34" charset="0"/>
              <a:cs typeface="Arial" panose="020B0604020202020204" pitchFamily="34" charset="0"/>
            </a:endParaRPr>
          </a:p>
          <a:p>
            <a:pPr marL="285750" marR="264795" indent="-285750">
              <a:lnSpc>
                <a:spcPts val="1910"/>
              </a:lnSpc>
              <a:spcBef>
                <a:spcPts val="170"/>
              </a:spcBef>
              <a:buClr>
                <a:srgbClr val="FF0000"/>
              </a:buClr>
              <a:buSzPct val="80000"/>
              <a:buFont typeface="Arial" panose="020B0604020202020204" pitchFamily="34" charset="0"/>
              <a:buChar char="►"/>
            </a:pPr>
            <a:r>
              <a:rPr lang="en-US" dirty="0">
                <a:solidFill>
                  <a:srgbClr val="002060"/>
                </a:solidFill>
                <a:latin typeface="Arial" panose="020B0604020202020204" pitchFamily="34" charset="0"/>
                <a:cs typeface="Arial" panose="020B0604020202020204" pitchFamily="34" charset="0"/>
              </a:rPr>
              <a:t>I </a:t>
            </a:r>
            <a:r>
              <a:rPr lang="en-US" spc="-5" dirty="0">
                <a:solidFill>
                  <a:srgbClr val="002060"/>
                </a:solidFill>
                <a:latin typeface="Arial" panose="020B0604020202020204" pitchFamily="34" charset="0"/>
                <a:cs typeface="Arial" panose="020B0604020202020204" pitchFamily="34" charset="0"/>
              </a:rPr>
              <a:t>Co. did </a:t>
            </a:r>
            <a:r>
              <a:rPr lang="en-US" dirty="0">
                <a:solidFill>
                  <a:srgbClr val="002060"/>
                </a:solidFill>
                <a:latin typeface="Arial" panose="020B0604020202020204" pitchFamily="34" charset="0"/>
                <a:cs typeface="Arial" panose="020B0604020202020204" pitchFamily="34" charset="0"/>
              </a:rPr>
              <a:t>not </a:t>
            </a:r>
            <a:r>
              <a:rPr lang="en-US" spc="-10" dirty="0">
                <a:solidFill>
                  <a:srgbClr val="002060"/>
                </a:solidFill>
                <a:latin typeface="Arial" panose="020B0604020202020204" pitchFamily="34" charset="0"/>
                <a:cs typeface="Arial" panose="020B0604020202020204" pitchFamily="34" charset="0"/>
              </a:rPr>
              <a:t>deduct </a:t>
            </a:r>
            <a:r>
              <a:rPr lang="en-US" spc="-5" dirty="0">
                <a:solidFill>
                  <a:srgbClr val="002060"/>
                </a:solidFill>
                <a:latin typeface="Arial" panose="020B0604020202020204" pitchFamily="34" charset="0"/>
                <a:cs typeface="Arial" panose="020B0604020202020204" pitchFamily="34" charset="0"/>
              </a:rPr>
              <a:t>TDS from </a:t>
            </a:r>
            <a:r>
              <a:rPr lang="en-US" spc="-10" dirty="0">
                <a:solidFill>
                  <a:srgbClr val="002060"/>
                </a:solidFill>
                <a:latin typeface="Arial" panose="020B0604020202020204" pitchFamily="34" charset="0"/>
                <a:cs typeface="Arial" panose="020B0604020202020204" pitchFamily="34" charset="0"/>
              </a:rPr>
              <a:t>the payment </a:t>
            </a:r>
            <a:r>
              <a:rPr lang="en-US" spc="-5" dirty="0">
                <a:solidFill>
                  <a:srgbClr val="002060"/>
                </a:solidFill>
                <a:latin typeface="Arial" panose="020B0604020202020204" pitchFamily="34" charset="0"/>
                <a:cs typeface="Arial" panose="020B0604020202020204" pitchFamily="34" charset="0"/>
              </a:rPr>
              <a:t>on </a:t>
            </a:r>
            <a:r>
              <a:rPr lang="en-US" spc="-10" dirty="0">
                <a:solidFill>
                  <a:srgbClr val="002060"/>
                </a:solidFill>
                <a:latin typeface="Arial" panose="020B0604020202020204" pitchFamily="34" charset="0"/>
                <a:cs typeface="Arial" panose="020B0604020202020204" pitchFamily="34" charset="0"/>
              </a:rPr>
              <a:t>the </a:t>
            </a:r>
            <a:r>
              <a:rPr lang="en-US" spc="-5" dirty="0">
                <a:solidFill>
                  <a:srgbClr val="002060"/>
                </a:solidFill>
                <a:latin typeface="Arial" panose="020B0604020202020204" pitchFamily="34" charset="0"/>
                <a:cs typeface="Arial" panose="020B0604020202020204" pitchFamily="34" charset="0"/>
              </a:rPr>
              <a:t>ground that the income was  not taxable </a:t>
            </a:r>
            <a:r>
              <a:rPr lang="en-US" dirty="0">
                <a:solidFill>
                  <a:srgbClr val="002060"/>
                </a:solidFill>
                <a:latin typeface="Arial" panose="020B0604020202020204" pitchFamily="34" charset="0"/>
                <a:cs typeface="Arial" panose="020B0604020202020204" pitchFamily="34" charset="0"/>
              </a:rPr>
              <a:t>in </a:t>
            </a:r>
            <a:r>
              <a:rPr lang="en-US" spc="-5" dirty="0">
                <a:solidFill>
                  <a:srgbClr val="002060"/>
                </a:solidFill>
                <a:latin typeface="Arial" panose="020B0604020202020204" pitchFamily="34" charset="0"/>
                <a:cs typeface="Arial" panose="020B0604020202020204" pitchFamily="34" charset="0"/>
              </a:rPr>
              <a:t>India </a:t>
            </a:r>
            <a:r>
              <a:rPr lang="en-US" dirty="0">
                <a:solidFill>
                  <a:srgbClr val="002060"/>
                </a:solidFill>
                <a:latin typeface="Arial" panose="020B0604020202020204" pitchFamily="34" charset="0"/>
                <a:cs typeface="Arial" panose="020B0604020202020204" pitchFamily="34" charset="0"/>
              </a:rPr>
              <a:t>in </a:t>
            </a:r>
            <a:r>
              <a:rPr lang="en-US" spc="-5" dirty="0">
                <a:solidFill>
                  <a:srgbClr val="002060"/>
                </a:solidFill>
                <a:latin typeface="Arial" panose="020B0604020202020204" pitchFamily="34" charset="0"/>
                <a:cs typeface="Arial" panose="020B0604020202020204" pitchFamily="34" charset="0"/>
              </a:rPr>
              <a:t>view of the provisions </a:t>
            </a:r>
            <a:r>
              <a:rPr lang="en-US" dirty="0">
                <a:solidFill>
                  <a:srgbClr val="002060"/>
                </a:solidFill>
                <a:latin typeface="Arial" panose="020B0604020202020204" pitchFamily="34" charset="0"/>
                <a:cs typeface="Arial" panose="020B0604020202020204" pitchFamily="34" charset="0"/>
              </a:rPr>
              <a:t>of </a:t>
            </a:r>
            <a:r>
              <a:rPr lang="en-US" spc="-5" dirty="0">
                <a:solidFill>
                  <a:srgbClr val="002060"/>
                </a:solidFill>
                <a:latin typeface="Arial" panose="020B0604020202020204" pitchFamily="34" charset="0"/>
                <a:cs typeface="Arial" panose="020B0604020202020204" pitchFamily="34" charset="0"/>
              </a:rPr>
              <a:t>India USA tax</a:t>
            </a:r>
            <a:r>
              <a:rPr lang="en-US" spc="-75" dirty="0">
                <a:solidFill>
                  <a:srgbClr val="002060"/>
                </a:solidFill>
                <a:latin typeface="Arial" panose="020B0604020202020204" pitchFamily="34" charset="0"/>
                <a:cs typeface="Arial" panose="020B0604020202020204" pitchFamily="34" charset="0"/>
              </a:rPr>
              <a:t> </a:t>
            </a:r>
            <a:r>
              <a:rPr lang="en-US" spc="-10" dirty="0">
                <a:solidFill>
                  <a:srgbClr val="002060"/>
                </a:solidFill>
                <a:latin typeface="Arial" panose="020B0604020202020204" pitchFamily="34" charset="0"/>
                <a:cs typeface="Arial" panose="020B0604020202020204" pitchFamily="34" charset="0"/>
              </a:rPr>
              <a:t>treaty</a:t>
            </a:r>
            <a:endParaRPr lang="en-US" dirty="0">
              <a:solidFill>
                <a:srgbClr val="002060"/>
              </a:solidFill>
              <a:latin typeface="Arial" panose="020B0604020202020204" pitchFamily="34" charset="0"/>
              <a:cs typeface="Arial" panose="020B0604020202020204" pitchFamily="34" charset="0"/>
            </a:endParaRPr>
          </a:p>
          <a:p>
            <a:pPr marL="285750" marR="5080" indent="-285750">
              <a:lnSpc>
                <a:spcPct val="100000"/>
              </a:lnSpc>
              <a:spcBef>
                <a:spcPts val="840"/>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Tax officer held </a:t>
            </a:r>
            <a:r>
              <a:rPr lang="en-US" spc="-10" dirty="0">
                <a:solidFill>
                  <a:srgbClr val="002060"/>
                </a:solidFill>
                <a:latin typeface="Arial" panose="020B0604020202020204" pitchFamily="34" charset="0"/>
                <a:cs typeface="Arial" panose="020B0604020202020204" pitchFamily="34" charset="0"/>
              </a:rPr>
              <a:t>that </a:t>
            </a:r>
            <a:r>
              <a:rPr lang="en-US" spc="-5" dirty="0">
                <a:solidFill>
                  <a:srgbClr val="002060"/>
                </a:solidFill>
                <a:latin typeface="Arial" panose="020B0604020202020204" pitchFamily="34" charset="0"/>
                <a:cs typeface="Arial" panose="020B0604020202020204" pitchFamily="34" charset="0"/>
              </a:rPr>
              <a:t>the payment was </a:t>
            </a:r>
            <a:r>
              <a:rPr lang="en-US" dirty="0">
                <a:solidFill>
                  <a:srgbClr val="002060"/>
                </a:solidFill>
                <a:latin typeface="Arial" panose="020B0604020202020204" pitchFamily="34" charset="0"/>
                <a:cs typeface="Arial" panose="020B0604020202020204" pitchFamily="34" charset="0"/>
              </a:rPr>
              <a:t>in </a:t>
            </a:r>
            <a:r>
              <a:rPr lang="en-US" spc="-5" dirty="0">
                <a:solidFill>
                  <a:srgbClr val="002060"/>
                </a:solidFill>
                <a:latin typeface="Arial" panose="020B0604020202020204" pitchFamily="34" charset="0"/>
                <a:cs typeface="Arial" panose="020B0604020202020204" pitchFamily="34" charset="0"/>
              </a:rPr>
              <a:t>nature of royalty since the </a:t>
            </a:r>
            <a:r>
              <a:rPr lang="en-US" spc="-10" dirty="0" err="1">
                <a:solidFill>
                  <a:srgbClr val="002060"/>
                </a:solidFill>
                <a:latin typeface="Arial" panose="020B0604020202020204" pitchFamily="34" charset="0"/>
                <a:cs typeface="Arial" panose="020B0604020202020204" pitchFamily="34" charset="0"/>
              </a:rPr>
              <a:t>C.Co</a:t>
            </a:r>
            <a:r>
              <a:rPr lang="en-US" spc="-10" dirty="0">
                <a:solidFill>
                  <a:srgbClr val="002060"/>
                </a:solidFill>
                <a:latin typeface="Arial" panose="020B0604020202020204" pitchFamily="34" charset="0"/>
                <a:cs typeface="Arial" panose="020B0604020202020204" pitchFamily="34" charset="0"/>
              </a:rPr>
              <a:t> provided  these services </a:t>
            </a:r>
            <a:r>
              <a:rPr lang="en-US" spc="-5" dirty="0">
                <a:solidFill>
                  <a:srgbClr val="002060"/>
                </a:solidFill>
                <a:latin typeface="Arial" panose="020B0604020202020204" pitchFamily="34" charset="0"/>
                <a:cs typeface="Arial" panose="020B0604020202020204" pitchFamily="34" charset="0"/>
              </a:rPr>
              <a:t>on the </a:t>
            </a:r>
            <a:r>
              <a:rPr lang="en-US" spc="-10" dirty="0">
                <a:solidFill>
                  <a:srgbClr val="002060"/>
                </a:solidFill>
                <a:latin typeface="Arial" panose="020B0604020202020204" pitchFamily="34" charset="0"/>
                <a:cs typeface="Arial" panose="020B0604020202020204" pitchFamily="34" charset="0"/>
              </a:rPr>
              <a:t>basis </a:t>
            </a:r>
            <a:r>
              <a:rPr lang="en-US" dirty="0">
                <a:solidFill>
                  <a:srgbClr val="002060"/>
                </a:solidFill>
                <a:latin typeface="Arial" panose="020B0604020202020204" pitchFamily="34" charset="0"/>
                <a:cs typeface="Arial" panose="020B0604020202020204" pitchFamily="34" charset="0"/>
              </a:rPr>
              <a:t>of </a:t>
            </a:r>
            <a:r>
              <a:rPr lang="en-US" spc="-5" dirty="0">
                <a:solidFill>
                  <a:srgbClr val="002060"/>
                </a:solidFill>
                <a:latin typeface="Arial" panose="020B0604020202020204" pitchFamily="34" charset="0"/>
                <a:cs typeface="Arial" panose="020B0604020202020204" pitchFamily="34" charset="0"/>
              </a:rPr>
              <a:t>its experience </a:t>
            </a:r>
            <a:r>
              <a:rPr lang="en-US" dirty="0">
                <a:solidFill>
                  <a:srgbClr val="002060"/>
                </a:solidFill>
                <a:latin typeface="Arial" panose="020B0604020202020204" pitchFamily="34" charset="0"/>
                <a:cs typeface="Arial" panose="020B0604020202020204" pitchFamily="34" charset="0"/>
              </a:rPr>
              <a:t>in </a:t>
            </a:r>
            <a:r>
              <a:rPr lang="en-US" spc="-5" dirty="0">
                <a:solidFill>
                  <a:srgbClr val="002060"/>
                </a:solidFill>
                <a:latin typeface="Arial" panose="020B0604020202020204" pitchFamily="34" charset="0"/>
                <a:cs typeface="Arial" panose="020B0604020202020204" pitchFamily="34" charset="0"/>
              </a:rPr>
              <a:t>the </a:t>
            </a:r>
            <a:r>
              <a:rPr lang="en-US" spc="-10" dirty="0">
                <a:solidFill>
                  <a:srgbClr val="002060"/>
                </a:solidFill>
                <a:latin typeface="Arial" panose="020B0604020202020204" pitchFamily="34" charset="0"/>
                <a:cs typeface="Arial" panose="020B0604020202020204" pitchFamily="34" charset="0"/>
              </a:rPr>
              <a:t>biopharmaceutical</a:t>
            </a:r>
            <a:r>
              <a:rPr lang="en-US" spc="-35" dirty="0">
                <a:solidFill>
                  <a:srgbClr val="002060"/>
                </a:solidFill>
                <a:latin typeface="Arial" panose="020B0604020202020204" pitchFamily="34" charset="0"/>
                <a:cs typeface="Arial" panose="020B0604020202020204" pitchFamily="34" charset="0"/>
              </a:rPr>
              <a:t> </a:t>
            </a:r>
            <a:r>
              <a:rPr lang="en-US" spc="-10" dirty="0">
                <a:solidFill>
                  <a:srgbClr val="002060"/>
                </a:solidFill>
                <a:latin typeface="Arial" panose="020B0604020202020204" pitchFamily="34" charset="0"/>
                <a:cs typeface="Arial" panose="020B0604020202020204" pitchFamily="34" charset="0"/>
              </a:rPr>
              <a:t>space.</a:t>
            </a:r>
            <a:endParaRPr lang="en-US" dirty="0">
              <a:solidFill>
                <a:srgbClr val="002060"/>
              </a:solidFill>
              <a:latin typeface="Arial" panose="020B0604020202020204" pitchFamily="34" charset="0"/>
              <a:cs typeface="Arial" panose="020B0604020202020204" pitchFamily="34" charset="0"/>
            </a:endParaRPr>
          </a:p>
          <a:p>
            <a:pPr marL="285750" indent="-285750">
              <a:lnSpc>
                <a:spcPct val="100000"/>
              </a:lnSpc>
              <a:spcBef>
                <a:spcPts val="890"/>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Is the payment </a:t>
            </a:r>
            <a:r>
              <a:rPr lang="en-US" dirty="0">
                <a:solidFill>
                  <a:srgbClr val="002060"/>
                </a:solidFill>
                <a:latin typeface="Arial" panose="020B0604020202020204" pitchFamily="34" charset="0"/>
                <a:cs typeface="Arial" panose="020B0604020202020204" pitchFamily="34" charset="0"/>
              </a:rPr>
              <a:t>in </a:t>
            </a:r>
            <a:r>
              <a:rPr lang="en-US" spc="-5" dirty="0">
                <a:solidFill>
                  <a:srgbClr val="002060"/>
                </a:solidFill>
                <a:latin typeface="Arial" panose="020B0604020202020204" pitchFamily="34" charset="0"/>
                <a:cs typeface="Arial" panose="020B0604020202020204" pitchFamily="34" charset="0"/>
              </a:rPr>
              <a:t>nature </a:t>
            </a:r>
            <a:r>
              <a:rPr lang="en-US" dirty="0">
                <a:solidFill>
                  <a:srgbClr val="002060"/>
                </a:solidFill>
                <a:latin typeface="Arial" panose="020B0604020202020204" pitchFamily="34" charset="0"/>
                <a:cs typeface="Arial" panose="020B0604020202020204" pitchFamily="34" charset="0"/>
              </a:rPr>
              <a:t>of</a:t>
            </a:r>
            <a:r>
              <a:rPr lang="en-US" spc="-60" dirty="0">
                <a:solidFill>
                  <a:srgbClr val="002060"/>
                </a:solidFill>
                <a:latin typeface="Arial" panose="020B0604020202020204" pitchFamily="34" charset="0"/>
                <a:cs typeface="Arial" panose="020B0604020202020204" pitchFamily="34" charset="0"/>
              </a:rPr>
              <a:t> </a:t>
            </a:r>
            <a:r>
              <a:rPr lang="en-US" spc="-5" dirty="0">
                <a:solidFill>
                  <a:srgbClr val="002060"/>
                </a:solidFill>
                <a:latin typeface="Arial" panose="020B0604020202020204" pitchFamily="34" charset="0"/>
                <a:cs typeface="Arial" panose="020B0604020202020204" pitchFamily="34" charset="0"/>
              </a:rPr>
              <a:t>royalty?</a:t>
            </a:r>
            <a:endParaRPr lang="en-US" dirty="0">
              <a:solidFill>
                <a:srgbClr val="002060"/>
              </a:solidFill>
              <a:latin typeface="Arial" panose="020B0604020202020204" pitchFamily="34" charset="0"/>
              <a:cs typeface="Arial" panose="020B0604020202020204" pitchFamily="34" charset="0"/>
            </a:endParaRPr>
          </a:p>
          <a:p>
            <a:endParaRPr lang="en-IN"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59208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79423" y="273366"/>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5: Taxability of data processing services?	</a:t>
            </a:r>
            <a:endParaRPr lang="en-US" sz="2800" b="1" dirty="0">
              <a:solidFill>
                <a:srgbClr val="FF000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52</a:t>
            </a:fld>
            <a:endParaRPr lang="en-US"/>
          </a:p>
        </p:txBody>
      </p:sp>
      <p:sp>
        <p:nvSpPr>
          <p:cNvPr id="12" name="object 7"/>
          <p:cNvSpPr txBox="1"/>
          <p:nvPr/>
        </p:nvSpPr>
        <p:spPr>
          <a:xfrm>
            <a:off x="1076960" y="1530349"/>
            <a:ext cx="6748145" cy="2690480"/>
          </a:xfrm>
          <a:prstGeom prst="rect">
            <a:avLst/>
          </a:prstGeom>
        </p:spPr>
        <p:txBody>
          <a:bodyPr vert="horz" wrap="square" lIns="0" tIns="127000" rIns="0" bIns="0" rtlCol="0">
            <a:spAutoFit/>
          </a:bodyPr>
          <a:lstStyle/>
          <a:p>
            <a:pPr marL="285750" indent="-285750">
              <a:lnSpc>
                <a:spcPct val="100000"/>
              </a:lnSpc>
              <a:spcBef>
                <a:spcPts val="1000"/>
              </a:spcBef>
              <a:buClr>
                <a:srgbClr val="FF0000"/>
              </a:buClr>
              <a:buSzPct val="80000"/>
              <a:buFont typeface="Arial" panose="020B0604020202020204" pitchFamily="34" charset="0"/>
              <a:buChar char="►"/>
            </a:pPr>
            <a:r>
              <a:rPr dirty="0">
                <a:solidFill>
                  <a:srgbClr val="002060"/>
                </a:solidFill>
                <a:latin typeface="Arial" panose="020B0604020202020204" pitchFamily="34" charset="0"/>
                <a:cs typeface="Arial" panose="020B0604020202020204" pitchFamily="34" charset="0"/>
              </a:rPr>
              <a:t>I </a:t>
            </a:r>
            <a:r>
              <a:rPr spc="-5" dirty="0">
                <a:solidFill>
                  <a:srgbClr val="002060"/>
                </a:solidFill>
                <a:latin typeface="Arial" panose="020B0604020202020204" pitchFamily="34" charset="0"/>
                <a:cs typeface="Arial" panose="020B0604020202020204" pitchFamily="34" charset="0"/>
              </a:rPr>
              <a:t>Co. </a:t>
            </a:r>
            <a:r>
              <a:rPr dirty="0">
                <a:solidFill>
                  <a:srgbClr val="002060"/>
                </a:solidFill>
                <a:latin typeface="Arial" panose="020B0604020202020204" pitchFamily="34" charset="0"/>
                <a:cs typeface="Arial" panose="020B0604020202020204" pitchFamily="34" charset="0"/>
              </a:rPr>
              <a:t>is </a:t>
            </a:r>
            <a:r>
              <a:rPr spc="-5" dirty="0">
                <a:solidFill>
                  <a:srgbClr val="002060"/>
                </a:solidFill>
                <a:latin typeface="Arial" panose="020B0604020202020204" pitchFamily="34" charset="0"/>
                <a:cs typeface="Arial" panose="020B0604020202020204" pitchFamily="34" charset="0"/>
              </a:rPr>
              <a:t>availing data </a:t>
            </a:r>
            <a:r>
              <a:rPr spc="-10" dirty="0">
                <a:solidFill>
                  <a:srgbClr val="002060"/>
                </a:solidFill>
                <a:latin typeface="Arial" panose="020B0604020202020204" pitchFamily="34" charset="0"/>
                <a:cs typeface="Arial" panose="020B0604020202020204" pitchFamily="34" charset="0"/>
              </a:rPr>
              <a:t>processing services </a:t>
            </a:r>
            <a:r>
              <a:rPr spc="-5" dirty="0">
                <a:solidFill>
                  <a:srgbClr val="002060"/>
                </a:solidFill>
                <a:latin typeface="Arial" panose="020B0604020202020204" pitchFamily="34" charset="0"/>
                <a:cs typeface="Arial" panose="020B0604020202020204" pitchFamily="34" charset="0"/>
              </a:rPr>
              <a:t>from </a:t>
            </a:r>
            <a:r>
              <a:rPr lang="en-US" spc="-5" dirty="0">
                <a:solidFill>
                  <a:srgbClr val="002060"/>
                </a:solidFill>
                <a:latin typeface="Arial" panose="020B0604020202020204" pitchFamily="34" charset="0"/>
                <a:cs typeface="Arial" panose="020B0604020202020204" pitchFamily="34" charset="0"/>
              </a:rPr>
              <a:t>Hong Kong </a:t>
            </a:r>
            <a:r>
              <a:rPr spc="-5" dirty="0">
                <a:solidFill>
                  <a:srgbClr val="002060"/>
                </a:solidFill>
                <a:latin typeface="Arial" panose="020B0604020202020204" pitchFamily="34" charset="0"/>
                <a:cs typeface="Arial" panose="020B0604020202020204" pitchFamily="34" charset="0"/>
              </a:rPr>
              <a:t>company</a:t>
            </a:r>
            <a:endParaRPr dirty="0">
              <a:solidFill>
                <a:srgbClr val="002060"/>
              </a:solidFill>
              <a:latin typeface="Arial" panose="020B0604020202020204" pitchFamily="34" charset="0"/>
              <a:cs typeface="Arial" panose="020B0604020202020204" pitchFamily="34" charset="0"/>
            </a:endParaRPr>
          </a:p>
          <a:p>
            <a:pPr marL="285750" marR="5080" indent="-285750">
              <a:lnSpc>
                <a:spcPct val="100000"/>
              </a:lnSpc>
              <a:spcBef>
                <a:spcPts val="900"/>
              </a:spcBef>
              <a:buClr>
                <a:srgbClr val="FF0000"/>
              </a:buClr>
              <a:buSzPct val="80000"/>
              <a:buFont typeface="Arial" panose="020B0604020202020204" pitchFamily="34" charset="0"/>
              <a:buChar char="►"/>
            </a:pPr>
            <a:r>
              <a:rPr lang="en-US" spc="-5" dirty="0">
                <a:solidFill>
                  <a:srgbClr val="002060"/>
                </a:solidFill>
                <a:latin typeface="Arial" panose="020B0604020202020204" pitchFamily="34" charset="0"/>
                <a:cs typeface="Arial" panose="020B0604020202020204" pitchFamily="34" charset="0"/>
              </a:rPr>
              <a:t>Hong Kong </a:t>
            </a:r>
            <a:r>
              <a:rPr spc="-5" dirty="0">
                <a:solidFill>
                  <a:srgbClr val="002060"/>
                </a:solidFill>
                <a:latin typeface="Arial" panose="020B0604020202020204" pitchFamily="34" charset="0"/>
                <a:cs typeface="Arial" panose="020B0604020202020204" pitchFamily="34" charset="0"/>
              </a:rPr>
              <a:t>Company used </a:t>
            </a:r>
            <a:r>
              <a:rPr spc="-10" dirty="0">
                <a:solidFill>
                  <a:srgbClr val="002060"/>
                </a:solidFill>
                <a:latin typeface="Arial" panose="020B0604020202020204" pitchFamily="34" charset="0"/>
                <a:cs typeface="Arial" panose="020B0604020202020204" pitchFamily="34" charset="0"/>
              </a:rPr>
              <a:t>dedicated </a:t>
            </a:r>
            <a:r>
              <a:rPr spc="-5" dirty="0">
                <a:solidFill>
                  <a:srgbClr val="002060"/>
                </a:solidFill>
                <a:latin typeface="Arial" panose="020B0604020202020204" pitchFamily="34" charset="0"/>
                <a:cs typeface="Arial" panose="020B0604020202020204" pitchFamily="34" charset="0"/>
              </a:rPr>
              <a:t>computer </a:t>
            </a:r>
            <a:r>
              <a:rPr spc="-10" dirty="0">
                <a:solidFill>
                  <a:srgbClr val="002060"/>
                </a:solidFill>
                <a:latin typeface="Arial" panose="020B0604020202020204" pitchFamily="34" charset="0"/>
                <a:cs typeface="Arial" panose="020B0604020202020204" pitchFamily="34" charset="0"/>
              </a:rPr>
              <a:t>servers </a:t>
            </a:r>
            <a:r>
              <a:rPr spc="-5" dirty="0">
                <a:solidFill>
                  <a:srgbClr val="002060"/>
                </a:solidFill>
                <a:latin typeface="Arial" panose="020B0604020202020204" pitchFamily="34" charset="0"/>
                <a:cs typeface="Arial" panose="020B0604020202020204" pitchFamily="34" charset="0"/>
              </a:rPr>
              <a:t>meant </a:t>
            </a:r>
            <a:r>
              <a:rPr dirty="0">
                <a:solidFill>
                  <a:srgbClr val="002060"/>
                </a:solidFill>
                <a:latin typeface="Arial" panose="020B0604020202020204" pitchFamily="34" charset="0"/>
                <a:cs typeface="Arial" panose="020B0604020202020204" pitchFamily="34" charset="0"/>
              </a:rPr>
              <a:t>for </a:t>
            </a:r>
            <a:r>
              <a:rPr spc="-5" dirty="0">
                <a:solidFill>
                  <a:srgbClr val="002060"/>
                </a:solidFill>
                <a:latin typeface="Arial" panose="020B0604020202020204" pitchFamily="34" charset="0"/>
                <a:cs typeface="Arial" panose="020B0604020202020204" pitchFamily="34" charset="0"/>
              </a:rPr>
              <a:t>providing  </a:t>
            </a:r>
            <a:r>
              <a:rPr spc="-10" dirty="0">
                <a:solidFill>
                  <a:srgbClr val="002060"/>
                </a:solidFill>
                <a:latin typeface="Arial" panose="020B0604020202020204" pitchFamily="34" charset="0"/>
                <a:cs typeface="Arial" panose="020B0604020202020204" pitchFamily="34" charset="0"/>
              </a:rPr>
              <a:t>services </a:t>
            </a:r>
            <a:r>
              <a:rPr spc="-5" dirty="0">
                <a:solidFill>
                  <a:srgbClr val="002060"/>
                </a:solidFill>
                <a:latin typeface="Arial" panose="020B0604020202020204" pitchFamily="34" charset="0"/>
                <a:cs typeface="Arial" panose="020B0604020202020204" pitchFamily="34" charset="0"/>
              </a:rPr>
              <a:t>exclusively to the</a:t>
            </a:r>
            <a:r>
              <a:rPr spc="-30" dirty="0">
                <a:solidFill>
                  <a:srgbClr val="002060"/>
                </a:solidFill>
                <a:latin typeface="Arial" panose="020B0604020202020204" pitchFamily="34" charset="0"/>
                <a:cs typeface="Arial" panose="020B0604020202020204" pitchFamily="34" charset="0"/>
              </a:rPr>
              <a:t> </a:t>
            </a:r>
            <a:r>
              <a:rPr spc="-5" dirty="0">
                <a:solidFill>
                  <a:srgbClr val="002060"/>
                </a:solidFill>
                <a:latin typeface="Arial" panose="020B0604020202020204" pitchFamily="34" charset="0"/>
                <a:cs typeface="Arial" panose="020B0604020202020204" pitchFamily="34" charset="0"/>
              </a:rPr>
              <a:t>I.Co</a:t>
            </a:r>
            <a:endParaRPr dirty="0">
              <a:solidFill>
                <a:srgbClr val="002060"/>
              </a:solidFill>
              <a:latin typeface="Arial" panose="020B0604020202020204" pitchFamily="34" charset="0"/>
              <a:cs typeface="Arial" panose="020B0604020202020204" pitchFamily="34" charset="0"/>
            </a:endParaRPr>
          </a:p>
          <a:p>
            <a:pPr marL="285750" marR="187325" indent="-285750">
              <a:lnSpc>
                <a:spcPct val="100000"/>
              </a:lnSpc>
              <a:spcBef>
                <a:spcPts val="890"/>
              </a:spcBef>
              <a:buClr>
                <a:srgbClr val="FF0000"/>
              </a:buClr>
              <a:buSzPct val="80000"/>
              <a:buFont typeface="Arial" panose="020B0604020202020204" pitchFamily="34" charset="0"/>
              <a:buChar char="►"/>
            </a:pPr>
            <a:r>
              <a:rPr spc="-5" dirty="0">
                <a:solidFill>
                  <a:srgbClr val="002060"/>
                </a:solidFill>
                <a:latin typeface="Arial" panose="020B0604020202020204" pitchFamily="34" charset="0"/>
                <a:cs typeface="Arial" panose="020B0604020202020204" pitchFamily="34" charset="0"/>
              </a:rPr>
              <a:t>Are </a:t>
            </a:r>
            <a:r>
              <a:rPr spc="-10" dirty="0">
                <a:solidFill>
                  <a:srgbClr val="002060"/>
                </a:solidFill>
                <a:latin typeface="Arial" panose="020B0604020202020204" pitchFamily="34" charset="0"/>
                <a:cs typeface="Arial" panose="020B0604020202020204" pitchFamily="34" charset="0"/>
              </a:rPr>
              <a:t>the </a:t>
            </a:r>
            <a:r>
              <a:rPr spc="-5" dirty="0">
                <a:solidFill>
                  <a:srgbClr val="002060"/>
                </a:solidFill>
                <a:latin typeface="Arial" panose="020B0604020202020204" pitchFamily="34" charset="0"/>
                <a:cs typeface="Arial" panose="020B0604020202020204" pitchFamily="34" charset="0"/>
              </a:rPr>
              <a:t>payments </a:t>
            </a:r>
            <a:r>
              <a:rPr spc="-10" dirty="0">
                <a:solidFill>
                  <a:srgbClr val="002060"/>
                </a:solidFill>
                <a:latin typeface="Arial" panose="020B0604020202020204" pitchFamily="34" charset="0"/>
                <a:cs typeface="Arial" panose="020B0604020202020204" pitchFamily="34" charset="0"/>
              </a:rPr>
              <a:t>made by the </a:t>
            </a:r>
            <a:r>
              <a:rPr spc="-5" dirty="0">
                <a:solidFill>
                  <a:srgbClr val="002060"/>
                </a:solidFill>
                <a:latin typeface="Arial" panose="020B0604020202020204" pitchFamily="34" charset="0"/>
                <a:cs typeface="Arial" panose="020B0604020202020204" pitchFamily="34" charset="0"/>
              </a:rPr>
              <a:t>I.Co to </a:t>
            </a:r>
            <a:r>
              <a:rPr lang="en-US" spc="-5" dirty="0">
                <a:solidFill>
                  <a:srgbClr val="002060"/>
                </a:solidFill>
                <a:latin typeface="Arial" panose="020B0604020202020204" pitchFamily="34" charset="0"/>
                <a:cs typeface="Arial" panose="020B0604020202020204" pitchFamily="34" charset="0"/>
              </a:rPr>
              <a:t>the Hong Kong </a:t>
            </a:r>
            <a:r>
              <a:rPr spc="-5" dirty="0">
                <a:solidFill>
                  <a:srgbClr val="002060"/>
                </a:solidFill>
                <a:latin typeface="Arial" panose="020B0604020202020204" pitchFamily="34" charset="0"/>
                <a:cs typeface="Arial" panose="020B0604020202020204" pitchFamily="34" charset="0"/>
              </a:rPr>
              <a:t>company </a:t>
            </a:r>
            <a:r>
              <a:rPr spc="-10" dirty="0">
                <a:solidFill>
                  <a:srgbClr val="002060"/>
                </a:solidFill>
                <a:latin typeface="Arial" panose="020B0604020202020204" pitchFamily="34" charset="0"/>
                <a:cs typeface="Arial" panose="020B0604020202020204" pitchFamily="34" charset="0"/>
              </a:rPr>
              <a:t>taxable </a:t>
            </a:r>
            <a:r>
              <a:rPr spc="-5" dirty="0">
                <a:solidFill>
                  <a:srgbClr val="002060"/>
                </a:solidFill>
                <a:latin typeface="Arial" panose="020B0604020202020204" pitchFamily="34" charset="0"/>
                <a:cs typeface="Arial" panose="020B0604020202020204" pitchFamily="34" charset="0"/>
              </a:rPr>
              <a:t>as  royalties under the</a:t>
            </a:r>
            <a:r>
              <a:rPr spc="-35" dirty="0">
                <a:solidFill>
                  <a:srgbClr val="002060"/>
                </a:solidFill>
                <a:latin typeface="Arial" panose="020B0604020202020204" pitchFamily="34" charset="0"/>
                <a:cs typeface="Arial" panose="020B0604020202020204" pitchFamily="34" charset="0"/>
              </a:rPr>
              <a:t> </a:t>
            </a:r>
            <a:r>
              <a:rPr spc="-5" dirty="0">
                <a:solidFill>
                  <a:srgbClr val="002060"/>
                </a:solidFill>
                <a:latin typeface="Arial" panose="020B0604020202020204" pitchFamily="34" charset="0"/>
                <a:cs typeface="Arial" panose="020B0604020202020204" pitchFamily="34" charset="0"/>
              </a:rPr>
              <a:t>Act?</a:t>
            </a:r>
            <a:endParaRPr dirty="0">
              <a:solidFill>
                <a:srgbClr val="002060"/>
              </a:solidFill>
              <a:latin typeface="Arial" panose="020B0604020202020204" pitchFamily="34" charset="0"/>
              <a:cs typeface="Arial" panose="020B0604020202020204" pitchFamily="34" charset="0"/>
            </a:endParaRPr>
          </a:p>
          <a:p>
            <a:pPr marL="285750" indent="-285750">
              <a:lnSpc>
                <a:spcPct val="100000"/>
              </a:lnSpc>
              <a:spcBef>
                <a:spcPts val="900"/>
              </a:spcBef>
              <a:buClr>
                <a:srgbClr val="FF0000"/>
              </a:buClr>
              <a:buSzPct val="80000"/>
              <a:buFont typeface="Arial" panose="020B0604020202020204" pitchFamily="34" charset="0"/>
              <a:buChar char="►"/>
            </a:pPr>
            <a:r>
              <a:rPr spc="-5" dirty="0">
                <a:solidFill>
                  <a:srgbClr val="002060"/>
                </a:solidFill>
                <a:latin typeface="Arial" panose="020B0604020202020204" pitchFamily="34" charset="0"/>
                <a:cs typeface="Arial" panose="020B0604020202020204" pitchFamily="34" charset="0"/>
              </a:rPr>
              <a:t>Section 9(1)(vi) </a:t>
            </a:r>
            <a:r>
              <a:rPr dirty="0">
                <a:solidFill>
                  <a:srgbClr val="002060"/>
                </a:solidFill>
                <a:latin typeface="Arial" panose="020B0604020202020204" pitchFamily="34" charset="0"/>
                <a:cs typeface="Arial" panose="020B0604020202020204" pitchFamily="34" charset="0"/>
              </a:rPr>
              <a:t>– </a:t>
            </a:r>
            <a:r>
              <a:rPr spc="-10" dirty="0">
                <a:solidFill>
                  <a:srgbClr val="002060"/>
                </a:solidFill>
                <a:latin typeface="Arial" panose="020B0604020202020204" pitchFamily="34" charset="0"/>
                <a:cs typeface="Arial" panose="020B0604020202020204" pitchFamily="34" charset="0"/>
              </a:rPr>
              <a:t>whether </a:t>
            </a:r>
            <a:r>
              <a:rPr spc="-5" dirty="0">
                <a:solidFill>
                  <a:srgbClr val="002060"/>
                </a:solidFill>
                <a:latin typeface="Arial" panose="020B0604020202020204" pitchFamily="34" charset="0"/>
                <a:cs typeface="Arial" panose="020B0604020202020204" pitchFamily="34" charset="0"/>
              </a:rPr>
              <a:t>explanation </a:t>
            </a:r>
            <a:r>
              <a:rPr dirty="0">
                <a:solidFill>
                  <a:srgbClr val="002060"/>
                </a:solidFill>
                <a:latin typeface="Arial" panose="020B0604020202020204" pitchFamily="34" charset="0"/>
                <a:cs typeface="Arial" panose="020B0604020202020204" pitchFamily="34" charset="0"/>
              </a:rPr>
              <a:t>4 </a:t>
            </a:r>
            <a:r>
              <a:rPr spc="-5" dirty="0">
                <a:solidFill>
                  <a:srgbClr val="002060"/>
                </a:solidFill>
                <a:latin typeface="Arial" panose="020B0604020202020204" pitchFamily="34" charset="0"/>
                <a:cs typeface="Arial" panose="020B0604020202020204" pitchFamily="34" charset="0"/>
              </a:rPr>
              <a:t>applied to explanation </a:t>
            </a:r>
            <a:r>
              <a:rPr dirty="0">
                <a:solidFill>
                  <a:srgbClr val="002060"/>
                </a:solidFill>
                <a:latin typeface="Arial" panose="020B0604020202020204" pitchFamily="34" charset="0"/>
                <a:cs typeface="Arial" panose="020B0604020202020204" pitchFamily="34" charset="0"/>
              </a:rPr>
              <a:t>2 –</a:t>
            </a:r>
            <a:r>
              <a:rPr spc="-30" dirty="0">
                <a:solidFill>
                  <a:srgbClr val="002060"/>
                </a:solidFill>
                <a:latin typeface="Arial" panose="020B0604020202020204" pitchFamily="34" charset="0"/>
                <a:cs typeface="Arial" panose="020B0604020202020204" pitchFamily="34" charset="0"/>
              </a:rPr>
              <a:t> </a:t>
            </a:r>
            <a:r>
              <a:rPr spc="-5" dirty="0">
                <a:solidFill>
                  <a:srgbClr val="002060"/>
                </a:solidFill>
                <a:latin typeface="Arial" panose="020B0604020202020204" pitchFamily="34" charset="0"/>
                <a:cs typeface="Arial" panose="020B0604020202020204" pitchFamily="34" charset="0"/>
              </a:rPr>
              <a:t>(iva)?</a:t>
            </a:r>
            <a:endParaRPr dirty="0">
              <a:solidFill>
                <a:srgbClr val="002060"/>
              </a:solidFill>
              <a:latin typeface="Arial" panose="020B0604020202020204" pitchFamily="34" charset="0"/>
              <a:cs typeface="Arial" panose="020B0604020202020204" pitchFamily="34" charset="0"/>
            </a:endParaRPr>
          </a:p>
        </p:txBody>
      </p:sp>
      <p:sp>
        <p:nvSpPr>
          <p:cNvPr id="13" name="object 8"/>
          <p:cNvSpPr txBox="1"/>
          <p:nvPr/>
        </p:nvSpPr>
        <p:spPr>
          <a:xfrm>
            <a:off x="9091202" y="1933892"/>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R="4445" algn="ctr">
              <a:lnSpc>
                <a:spcPct val="100000"/>
              </a:lnSpc>
              <a:spcBef>
                <a:spcPts val="1320"/>
              </a:spcBef>
            </a:pPr>
            <a:r>
              <a:rPr lang="en-US" dirty="0">
                <a:solidFill>
                  <a:srgbClr val="FFFFFF"/>
                </a:solidFill>
                <a:latin typeface="Arial" panose="020B0604020202020204" pitchFamily="34" charset="0"/>
                <a:cs typeface="Arial" panose="020B0604020202020204" pitchFamily="34" charset="0"/>
              </a:rPr>
              <a:t>HK</a:t>
            </a:r>
            <a:r>
              <a:rPr sz="1800" spc="-15"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sp>
        <p:nvSpPr>
          <p:cNvPr id="14" name="object 9"/>
          <p:cNvSpPr txBox="1"/>
          <p:nvPr/>
        </p:nvSpPr>
        <p:spPr>
          <a:xfrm>
            <a:off x="9084309" y="4710429"/>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L="13335" algn="ctr">
              <a:lnSpc>
                <a:spcPct val="100000"/>
              </a:lnSpc>
              <a:spcBef>
                <a:spcPts val="1330"/>
              </a:spcBef>
            </a:pPr>
            <a:r>
              <a:rPr sz="1800" dirty="0">
                <a:solidFill>
                  <a:srgbClr val="FFFFFF"/>
                </a:solidFill>
                <a:latin typeface="Arial" panose="020B0604020202020204" pitchFamily="34" charset="0"/>
                <a:cs typeface="Arial" panose="020B0604020202020204" pitchFamily="34" charset="0"/>
              </a:rPr>
              <a:t>I</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grpSp>
        <p:nvGrpSpPr>
          <p:cNvPr id="15" name="object 10"/>
          <p:cNvGrpSpPr/>
          <p:nvPr/>
        </p:nvGrpSpPr>
        <p:grpSpPr>
          <a:xfrm>
            <a:off x="8902155" y="2685380"/>
            <a:ext cx="2693670" cy="2025050"/>
            <a:chOff x="8891269" y="2685380"/>
            <a:chExt cx="2693670" cy="2025050"/>
          </a:xfrm>
        </p:grpSpPr>
        <p:sp>
          <p:nvSpPr>
            <p:cNvPr id="16" name="object 11"/>
            <p:cNvSpPr/>
            <p:nvPr/>
          </p:nvSpPr>
          <p:spPr>
            <a:xfrm>
              <a:off x="8891269" y="3859530"/>
              <a:ext cx="2693670" cy="0"/>
            </a:xfrm>
            <a:custGeom>
              <a:avLst/>
              <a:gdLst/>
              <a:ahLst/>
              <a:cxnLst/>
              <a:rect l="l" t="t" r="r" b="b"/>
              <a:pathLst>
                <a:path w="2693670">
                  <a:moveTo>
                    <a:pt x="0" y="0"/>
                  </a:moveTo>
                  <a:lnTo>
                    <a:pt x="2693670" y="0"/>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p>
          </p:txBody>
        </p:sp>
        <p:sp>
          <p:nvSpPr>
            <p:cNvPr id="17" name="object 12"/>
            <p:cNvSpPr/>
            <p:nvPr/>
          </p:nvSpPr>
          <p:spPr>
            <a:xfrm>
              <a:off x="9328332" y="2685380"/>
              <a:ext cx="45719" cy="1965360"/>
            </a:xfrm>
            <a:custGeom>
              <a:avLst/>
              <a:gdLst/>
              <a:ahLst/>
              <a:cxnLst/>
              <a:rect l="l" t="t" r="r" b="b"/>
              <a:pathLst>
                <a:path h="1719579">
                  <a:moveTo>
                    <a:pt x="0" y="0"/>
                  </a:moveTo>
                  <a:lnTo>
                    <a:pt x="0" y="1719579"/>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p>
          </p:txBody>
        </p:sp>
        <p:sp>
          <p:nvSpPr>
            <p:cNvPr id="18" name="object 13"/>
            <p:cNvSpPr/>
            <p:nvPr/>
          </p:nvSpPr>
          <p:spPr>
            <a:xfrm>
              <a:off x="9293677" y="4635500"/>
              <a:ext cx="74930" cy="74930"/>
            </a:xfrm>
            <a:custGeom>
              <a:avLst/>
              <a:gdLst/>
              <a:ahLst/>
              <a:cxnLst/>
              <a:rect l="l" t="t" r="r" b="b"/>
              <a:pathLst>
                <a:path w="74929" h="74929">
                  <a:moveTo>
                    <a:pt x="74929" y="0"/>
                  </a:moveTo>
                  <a:lnTo>
                    <a:pt x="0" y="0"/>
                  </a:lnTo>
                  <a:lnTo>
                    <a:pt x="36829" y="74930"/>
                  </a:lnTo>
                  <a:lnTo>
                    <a:pt x="74929" y="0"/>
                  </a:lnTo>
                  <a:close/>
                </a:path>
              </a:pathLst>
            </a:custGeom>
            <a:solidFill>
              <a:srgbClr val="D66600"/>
            </a:solidFill>
          </p:spPr>
          <p:txBody>
            <a:bodyPr wrap="square" lIns="0" tIns="0" rIns="0" bIns="0" rtlCol="0"/>
            <a:lstStyle/>
            <a:p>
              <a:endParaRPr/>
            </a:p>
          </p:txBody>
        </p:sp>
        <p:sp>
          <p:nvSpPr>
            <p:cNvPr id="19" name="object 14"/>
            <p:cNvSpPr/>
            <p:nvPr/>
          </p:nvSpPr>
          <p:spPr>
            <a:xfrm>
              <a:off x="10510158" y="2788377"/>
              <a:ext cx="45719" cy="1911167"/>
            </a:xfrm>
            <a:custGeom>
              <a:avLst/>
              <a:gdLst/>
              <a:ahLst/>
              <a:cxnLst/>
              <a:rect l="l" t="t" r="r" b="b"/>
              <a:pathLst>
                <a:path h="1718310">
                  <a:moveTo>
                    <a:pt x="0" y="0"/>
                  </a:moveTo>
                  <a:lnTo>
                    <a:pt x="0" y="1718309"/>
                  </a:lnTo>
                </a:path>
              </a:pathLst>
            </a:custGeom>
            <a:ln/>
          </p:spPr>
          <p:style>
            <a:lnRef idx="1">
              <a:schemeClr val="accent1"/>
            </a:lnRef>
            <a:fillRef idx="0">
              <a:schemeClr val="accent1"/>
            </a:fillRef>
            <a:effectRef idx="0">
              <a:schemeClr val="accent1"/>
            </a:effectRef>
            <a:fontRef idx="minor">
              <a:schemeClr val="tx1"/>
            </a:fontRef>
          </p:style>
          <p:txBody>
            <a:bodyPr wrap="square" lIns="0" tIns="0" rIns="0" bIns="0" rtlCol="0"/>
            <a:lstStyle/>
            <a:p>
              <a:endParaRPr/>
            </a:p>
          </p:txBody>
        </p:sp>
        <p:sp>
          <p:nvSpPr>
            <p:cNvPr id="20" name="object 15"/>
            <p:cNvSpPr/>
            <p:nvPr/>
          </p:nvSpPr>
          <p:spPr>
            <a:xfrm>
              <a:off x="10485119" y="2713447"/>
              <a:ext cx="76200" cy="74930"/>
            </a:xfrm>
            <a:custGeom>
              <a:avLst/>
              <a:gdLst/>
              <a:ahLst/>
              <a:cxnLst/>
              <a:rect l="l" t="t" r="r" b="b"/>
              <a:pathLst>
                <a:path w="76200" h="74930">
                  <a:moveTo>
                    <a:pt x="38100" y="0"/>
                  </a:moveTo>
                  <a:lnTo>
                    <a:pt x="0" y="74929"/>
                  </a:lnTo>
                  <a:lnTo>
                    <a:pt x="76200" y="74929"/>
                  </a:lnTo>
                  <a:lnTo>
                    <a:pt x="38100" y="0"/>
                  </a:lnTo>
                  <a:close/>
                </a:path>
              </a:pathLst>
            </a:custGeom>
            <a:solidFill>
              <a:srgbClr val="D66600"/>
            </a:solidFill>
          </p:spPr>
          <p:txBody>
            <a:bodyPr wrap="square" lIns="0" tIns="0" rIns="0" bIns="0" rtlCol="0"/>
            <a:lstStyle/>
            <a:p>
              <a:endParaRPr/>
            </a:p>
          </p:txBody>
        </p:sp>
      </p:grpSp>
      <p:sp>
        <p:nvSpPr>
          <p:cNvPr id="21" name="object 16"/>
          <p:cNvSpPr txBox="1"/>
          <p:nvPr/>
        </p:nvSpPr>
        <p:spPr>
          <a:xfrm>
            <a:off x="10003974" y="3147058"/>
            <a:ext cx="613001" cy="228268"/>
          </a:xfrm>
          <a:prstGeom prst="rect">
            <a:avLst/>
          </a:prstGeom>
        </p:spPr>
        <p:txBody>
          <a:bodyPr vert="horz" wrap="square" lIns="0" tIns="12700" rIns="0" bIns="0" rtlCol="0">
            <a:spAutoFit/>
          </a:bodyPr>
          <a:lstStyle/>
          <a:p>
            <a:pPr marL="87313">
              <a:lnSpc>
                <a:spcPct val="100000"/>
              </a:lnSpc>
              <a:spcBef>
                <a:spcPts val="100"/>
              </a:spcBef>
            </a:pPr>
            <a:r>
              <a:rPr lang="en-IN" sz="1400" dirty="0">
                <a:solidFill>
                  <a:srgbClr val="002060"/>
                </a:solidFill>
                <a:latin typeface="Arial" panose="020B0604020202020204" pitchFamily="34" charset="0"/>
                <a:cs typeface="Arial" panose="020B0604020202020204" pitchFamily="34" charset="0"/>
              </a:rPr>
              <a:t>F</a:t>
            </a:r>
            <a:r>
              <a:rPr sz="1400" dirty="0" err="1">
                <a:solidFill>
                  <a:srgbClr val="002060"/>
                </a:solidFill>
                <a:latin typeface="Arial" panose="020B0604020202020204" pitchFamily="34" charset="0"/>
                <a:cs typeface="Arial" panose="020B0604020202020204" pitchFamily="34" charset="0"/>
              </a:rPr>
              <a:t>ees</a:t>
            </a:r>
            <a:endParaRPr sz="1400" dirty="0">
              <a:solidFill>
                <a:srgbClr val="002060"/>
              </a:solidFill>
              <a:latin typeface="Arial" panose="020B0604020202020204" pitchFamily="34" charset="0"/>
              <a:cs typeface="Arial" panose="020B0604020202020204" pitchFamily="34" charset="0"/>
            </a:endParaRPr>
          </a:p>
        </p:txBody>
      </p:sp>
      <p:sp>
        <p:nvSpPr>
          <p:cNvPr id="22" name="object 17"/>
          <p:cNvSpPr txBox="1"/>
          <p:nvPr/>
        </p:nvSpPr>
        <p:spPr>
          <a:xfrm>
            <a:off x="9356951" y="3408679"/>
            <a:ext cx="2264817" cy="1315745"/>
          </a:xfrm>
          <a:prstGeom prst="rect">
            <a:avLst/>
          </a:prstGeom>
        </p:spPr>
        <p:txBody>
          <a:bodyPr vert="horz" wrap="square" lIns="0" tIns="12700" rIns="0" bIns="0" rtlCol="0">
            <a:spAutoFit/>
          </a:bodyPr>
          <a:lstStyle/>
          <a:p>
            <a:pPr marL="1297940">
              <a:lnSpc>
                <a:spcPct val="100000"/>
              </a:lnSpc>
              <a:spcBef>
                <a:spcPts val="100"/>
              </a:spcBef>
            </a:pPr>
            <a:r>
              <a:rPr lang="en-US" sz="1400" spc="-5" dirty="0">
                <a:solidFill>
                  <a:srgbClr val="002060"/>
                </a:solidFill>
                <a:latin typeface="Arial" panose="020B0604020202020204" pitchFamily="34" charset="0"/>
                <a:cs typeface="Arial" panose="020B0604020202020204" pitchFamily="34" charset="0"/>
              </a:rPr>
              <a:t>Hong Kong</a:t>
            </a:r>
            <a:endParaRPr sz="1400" dirty="0">
              <a:solidFill>
                <a:srgbClr val="002060"/>
              </a:solidFill>
              <a:latin typeface="Arial" panose="020B0604020202020204" pitchFamily="34" charset="0"/>
              <a:cs typeface="Arial" panose="020B0604020202020204" pitchFamily="34" charset="0"/>
            </a:endParaRPr>
          </a:p>
          <a:p>
            <a:pPr>
              <a:lnSpc>
                <a:spcPct val="100000"/>
              </a:lnSpc>
              <a:spcBef>
                <a:spcPts val="25"/>
              </a:spcBef>
            </a:pPr>
            <a:endParaRPr sz="1650" dirty="0">
              <a:solidFill>
                <a:srgbClr val="002060"/>
              </a:solidFill>
              <a:latin typeface="Arial" panose="020B0604020202020204" pitchFamily="34" charset="0"/>
              <a:cs typeface="Arial" panose="020B0604020202020204" pitchFamily="34" charset="0"/>
            </a:endParaRPr>
          </a:p>
          <a:p>
            <a:pPr marL="1304290">
              <a:lnSpc>
                <a:spcPts val="1490"/>
              </a:lnSpc>
            </a:pPr>
            <a:r>
              <a:rPr sz="1400" spc="-5" dirty="0">
                <a:solidFill>
                  <a:srgbClr val="002060"/>
                </a:solidFill>
                <a:latin typeface="Arial" panose="020B0604020202020204" pitchFamily="34" charset="0"/>
                <a:cs typeface="Arial" panose="020B0604020202020204" pitchFamily="34" charset="0"/>
              </a:rPr>
              <a:t>India</a:t>
            </a:r>
            <a:endParaRPr sz="1400" dirty="0">
              <a:solidFill>
                <a:srgbClr val="002060"/>
              </a:solidFill>
              <a:latin typeface="Arial" panose="020B0604020202020204" pitchFamily="34" charset="0"/>
              <a:cs typeface="Arial" panose="020B0604020202020204" pitchFamily="34" charset="0"/>
            </a:endParaRPr>
          </a:p>
          <a:p>
            <a:pPr marL="52069">
              <a:lnSpc>
                <a:spcPts val="1485"/>
              </a:lnSpc>
            </a:pPr>
            <a:r>
              <a:rPr sz="1400" dirty="0">
                <a:solidFill>
                  <a:srgbClr val="002060"/>
                </a:solidFill>
                <a:latin typeface="Arial" panose="020B0604020202020204" pitchFamily="34" charset="0"/>
                <a:cs typeface="Arial" panose="020B0604020202020204" pitchFamily="34" charset="0"/>
              </a:rPr>
              <a:t>Data</a:t>
            </a:r>
          </a:p>
          <a:p>
            <a:pPr marL="52069" marR="1203960">
              <a:lnSpc>
                <a:spcPts val="1680"/>
              </a:lnSpc>
              <a:spcBef>
                <a:spcPts val="50"/>
              </a:spcBef>
            </a:pPr>
            <a:r>
              <a:rPr sz="1400" spc="5" dirty="0">
                <a:solidFill>
                  <a:srgbClr val="002060"/>
                </a:solidFill>
                <a:latin typeface="Arial" panose="020B0604020202020204" pitchFamily="34" charset="0"/>
                <a:cs typeface="Arial" panose="020B0604020202020204" pitchFamily="34" charset="0"/>
              </a:rPr>
              <a:t>p</a:t>
            </a:r>
            <a:r>
              <a:rPr sz="1400" dirty="0">
                <a:solidFill>
                  <a:srgbClr val="002060"/>
                </a:solidFill>
                <a:latin typeface="Arial" panose="020B0604020202020204" pitchFamily="34" charset="0"/>
                <a:cs typeface="Arial" panose="020B0604020202020204" pitchFamily="34" charset="0"/>
              </a:rPr>
              <a:t>r</a:t>
            </a:r>
            <a:r>
              <a:rPr sz="1400" spc="-5" dirty="0">
                <a:solidFill>
                  <a:srgbClr val="002060"/>
                </a:solidFill>
                <a:latin typeface="Arial" panose="020B0604020202020204" pitchFamily="34" charset="0"/>
                <a:cs typeface="Arial" panose="020B0604020202020204" pitchFamily="34" charset="0"/>
              </a:rPr>
              <a:t>o</a:t>
            </a:r>
            <a:r>
              <a:rPr sz="1400" dirty="0">
                <a:solidFill>
                  <a:srgbClr val="002060"/>
                </a:solidFill>
                <a:latin typeface="Arial" panose="020B0604020202020204" pitchFamily="34" charset="0"/>
                <a:cs typeface="Arial" panose="020B0604020202020204" pitchFamily="34" charset="0"/>
              </a:rPr>
              <a:t>cess</a:t>
            </a:r>
            <a:r>
              <a:rPr sz="1400" spc="-5" dirty="0">
                <a:solidFill>
                  <a:srgbClr val="002060"/>
                </a:solidFill>
                <a:latin typeface="Arial" panose="020B0604020202020204" pitchFamily="34" charset="0"/>
                <a:cs typeface="Arial" panose="020B0604020202020204" pitchFamily="34" charset="0"/>
              </a:rPr>
              <a:t>i</a:t>
            </a:r>
            <a:r>
              <a:rPr sz="1400" dirty="0">
                <a:solidFill>
                  <a:srgbClr val="002060"/>
                </a:solidFill>
                <a:latin typeface="Arial" panose="020B0604020202020204" pitchFamily="34" charset="0"/>
                <a:cs typeface="Arial" panose="020B0604020202020204" pitchFamily="34" charset="0"/>
              </a:rPr>
              <a:t>ng  services</a:t>
            </a:r>
          </a:p>
        </p:txBody>
      </p:sp>
    </p:spTree>
    <p:extLst>
      <p:ext uri="{BB962C8B-B14F-4D97-AF65-F5344CB8AC3E}">
        <p14:creationId xmlns:p14="http://schemas.microsoft.com/office/powerpoint/2010/main" val="412854093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3771" y="1505267"/>
            <a:ext cx="6074229" cy="4351338"/>
          </a:xfrm>
        </p:spPr>
        <p:txBody>
          <a:bodyPr>
            <a:normAutofit/>
          </a:bodyPr>
          <a:lstStyle/>
          <a:p>
            <a:pPr>
              <a:buClr>
                <a:srgbClr val="FF0000"/>
              </a:buClr>
              <a:buSzPct val="80000"/>
              <a:buFont typeface="Arial" panose="020B0604020202020204" pitchFamily="34" charset="0"/>
              <a:buChar char="►"/>
            </a:pPr>
            <a:r>
              <a:rPr lang="en-IN" sz="1800" dirty="0">
                <a:solidFill>
                  <a:srgbClr val="002060"/>
                </a:solidFill>
                <a:latin typeface="Arial" panose="020B0604020202020204" pitchFamily="34" charset="0"/>
                <a:cs typeface="Arial" panose="020B0604020202020204" pitchFamily="34" charset="0"/>
              </a:rPr>
              <a:t>F Co. participated in a tender to provide equipment to I Co. </a:t>
            </a:r>
          </a:p>
          <a:p>
            <a:pPr>
              <a:buClr>
                <a:srgbClr val="FF0000"/>
              </a:buClr>
              <a:buSzPct val="80000"/>
              <a:buFont typeface="Arial" panose="020B0604020202020204" pitchFamily="34" charset="0"/>
              <a:buChar char="►"/>
            </a:pPr>
            <a:r>
              <a:rPr lang="en-IN" sz="1800" dirty="0">
                <a:solidFill>
                  <a:srgbClr val="002060"/>
                </a:solidFill>
                <a:latin typeface="Arial" panose="020B0604020202020204" pitchFamily="34" charset="0"/>
                <a:cs typeface="Arial" panose="020B0604020202020204" pitchFamily="34" charset="0"/>
              </a:rPr>
              <a:t>I Co. provided the contract to supply equipment to them</a:t>
            </a:r>
          </a:p>
          <a:p>
            <a:pPr>
              <a:buClr>
                <a:srgbClr val="FF0000"/>
              </a:buClr>
              <a:buSzPct val="80000"/>
              <a:buFont typeface="Arial" panose="020B0604020202020204" pitchFamily="34" charset="0"/>
              <a:buChar char="►"/>
            </a:pPr>
            <a:r>
              <a:rPr lang="en-IN" sz="1800" dirty="0">
                <a:solidFill>
                  <a:srgbClr val="002060"/>
                </a:solidFill>
                <a:latin typeface="Arial" panose="020B0604020202020204" pitchFamily="34" charset="0"/>
                <a:cs typeface="Arial" panose="020B0604020202020204" pitchFamily="34" charset="0"/>
              </a:rPr>
              <a:t>F Co. also provided the design and drawings of the machine to the buyer in order to enable them to use the equipment efficiently</a:t>
            </a:r>
          </a:p>
          <a:p>
            <a:pPr>
              <a:buClr>
                <a:srgbClr val="FF0000"/>
              </a:buClr>
              <a:buSzPct val="80000"/>
              <a:buFont typeface="Arial" panose="020B0604020202020204" pitchFamily="34" charset="0"/>
              <a:buChar char="►"/>
            </a:pPr>
            <a:r>
              <a:rPr lang="en-IN" sz="1800" dirty="0">
                <a:solidFill>
                  <a:srgbClr val="002060"/>
                </a:solidFill>
                <a:latin typeface="Arial" panose="020B0604020202020204" pitchFamily="34" charset="0"/>
                <a:cs typeface="Arial" panose="020B0604020202020204" pitchFamily="34" charset="0"/>
              </a:rPr>
              <a:t>Whether supply of design and drawings by F Co. to I Co. tantamount to Royalty?</a:t>
            </a:r>
          </a:p>
        </p:txBody>
      </p:sp>
      <p:sp>
        <p:nvSpPr>
          <p:cNvPr id="4" name="Slide Number Placeholder 3"/>
          <p:cNvSpPr>
            <a:spLocks noGrp="1"/>
          </p:cNvSpPr>
          <p:nvPr>
            <p:ph type="sldNum" sz="quarter" idx="12"/>
          </p:nvPr>
        </p:nvSpPr>
        <p:spPr/>
        <p:txBody>
          <a:bodyPr/>
          <a:lstStyle/>
          <a:p>
            <a:fld id="{5E13114F-38E1-4D4F-9A67-0ED6D9512B44}" type="slidenum">
              <a:rPr lang="en-US" smtClean="0"/>
              <a:t>53</a:t>
            </a:fld>
            <a:endParaRPr lang="en-US"/>
          </a:p>
        </p:txBody>
      </p:sp>
      <p:sp>
        <p:nvSpPr>
          <p:cNvPr id="5" name="Title 1"/>
          <p:cNvSpPr>
            <a:spLocks noGrp="1"/>
          </p:cNvSpPr>
          <p:nvPr>
            <p:ph type="title"/>
          </p:nvPr>
        </p:nvSpPr>
        <p:spPr>
          <a:xfrm>
            <a:off x="479423" y="273366"/>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6: Transfer of design for ease of operation- Royalty?	</a:t>
            </a:r>
            <a:endParaRPr lang="en-US" sz="2800" b="1" dirty="0">
              <a:solidFill>
                <a:srgbClr val="FF0000"/>
              </a:solidFill>
              <a:latin typeface="Arial" panose="020B0604020202020204" pitchFamily="34" charset="0"/>
              <a:cs typeface="Arial" panose="020B0604020202020204" pitchFamily="34" charset="0"/>
            </a:endParaRPr>
          </a:p>
        </p:txBody>
      </p:sp>
      <p:sp>
        <p:nvSpPr>
          <p:cNvPr id="6" name="Rectangle 5"/>
          <p:cNvSpPr/>
          <p:nvPr/>
        </p:nvSpPr>
        <p:spPr>
          <a:xfrm>
            <a:off x="8022771" y="1505267"/>
            <a:ext cx="2079172" cy="74807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F Co.</a:t>
            </a:r>
          </a:p>
        </p:txBody>
      </p:sp>
      <p:sp>
        <p:nvSpPr>
          <p:cNvPr id="7" name="Rectangle 6"/>
          <p:cNvSpPr/>
          <p:nvPr/>
        </p:nvSpPr>
        <p:spPr>
          <a:xfrm>
            <a:off x="8022771" y="4161381"/>
            <a:ext cx="2079172" cy="748076"/>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I Co.</a:t>
            </a:r>
          </a:p>
        </p:txBody>
      </p:sp>
      <p:cxnSp>
        <p:nvCxnSpPr>
          <p:cNvPr id="9" name="Straight Connector 8"/>
          <p:cNvCxnSpPr/>
          <p:nvPr/>
        </p:nvCxnSpPr>
        <p:spPr>
          <a:xfrm>
            <a:off x="7206343" y="2993571"/>
            <a:ext cx="4855931" cy="15428"/>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195457" y="2447405"/>
            <a:ext cx="1273629" cy="523220"/>
          </a:xfrm>
          <a:prstGeom prst="rect">
            <a:avLst/>
          </a:prstGeom>
          <a:noFill/>
        </p:spPr>
        <p:txBody>
          <a:bodyPr wrap="square" rtlCol="0">
            <a:spAutoFit/>
          </a:bodyPr>
          <a:lstStyle/>
          <a:p>
            <a:r>
              <a:rPr lang="en-IN" sz="1400" dirty="0">
                <a:solidFill>
                  <a:srgbClr val="002060"/>
                </a:solidFill>
                <a:latin typeface="Arial" panose="020B0604020202020204" pitchFamily="34" charset="0"/>
                <a:cs typeface="Arial" panose="020B0604020202020204" pitchFamily="34" charset="0"/>
              </a:rPr>
              <a:t>Supply of Equipment</a:t>
            </a:r>
          </a:p>
        </p:txBody>
      </p:sp>
      <p:sp>
        <p:nvSpPr>
          <p:cNvPr id="12" name="TextBox 11"/>
          <p:cNvSpPr txBox="1"/>
          <p:nvPr/>
        </p:nvSpPr>
        <p:spPr>
          <a:xfrm>
            <a:off x="10777986" y="2993571"/>
            <a:ext cx="1273629" cy="307777"/>
          </a:xfrm>
          <a:prstGeom prst="rect">
            <a:avLst/>
          </a:prstGeom>
          <a:noFill/>
        </p:spPr>
        <p:txBody>
          <a:bodyPr wrap="square" rtlCol="0">
            <a:spAutoFit/>
          </a:bodyPr>
          <a:lstStyle/>
          <a:p>
            <a:pPr algn="r"/>
            <a:r>
              <a:rPr lang="en-IN" sz="1400" dirty="0">
                <a:solidFill>
                  <a:srgbClr val="002060"/>
                </a:solidFill>
                <a:latin typeface="Arial" panose="020B0604020202020204" pitchFamily="34" charset="0"/>
                <a:cs typeface="Arial" panose="020B0604020202020204" pitchFamily="34" charset="0"/>
              </a:rPr>
              <a:t>India</a:t>
            </a:r>
          </a:p>
        </p:txBody>
      </p:sp>
      <p:cxnSp>
        <p:nvCxnSpPr>
          <p:cNvPr id="14" name="Straight Arrow Connector 13"/>
          <p:cNvCxnSpPr/>
          <p:nvPr/>
        </p:nvCxnSpPr>
        <p:spPr>
          <a:xfrm>
            <a:off x="8403771" y="2253343"/>
            <a:ext cx="21772" cy="190803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763000" y="2253343"/>
            <a:ext cx="21772" cy="1908038"/>
          </a:xfrm>
          <a:prstGeom prst="straightConnector1">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831284" y="2662848"/>
            <a:ext cx="1273629" cy="307777"/>
          </a:xfrm>
          <a:prstGeom prst="rect">
            <a:avLst/>
          </a:prstGeom>
          <a:noFill/>
        </p:spPr>
        <p:txBody>
          <a:bodyPr wrap="square" rtlCol="0">
            <a:spAutoFit/>
          </a:bodyPr>
          <a:lstStyle/>
          <a:p>
            <a:r>
              <a:rPr lang="en-IN" sz="1400" dirty="0">
                <a:solidFill>
                  <a:srgbClr val="002060"/>
                </a:solidFill>
                <a:latin typeface="Arial" panose="020B0604020202020204" pitchFamily="34" charset="0"/>
                <a:cs typeface="Arial" panose="020B0604020202020204" pitchFamily="34" charset="0"/>
              </a:rPr>
              <a:t>Outside India</a:t>
            </a:r>
          </a:p>
        </p:txBody>
      </p:sp>
      <p:sp>
        <p:nvSpPr>
          <p:cNvPr id="17" name="TextBox 16"/>
          <p:cNvSpPr txBox="1"/>
          <p:nvPr/>
        </p:nvSpPr>
        <p:spPr>
          <a:xfrm>
            <a:off x="8795656" y="2542792"/>
            <a:ext cx="1273629" cy="954107"/>
          </a:xfrm>
          <a:prstGeom prst="rect">
            <a:avLst/>
          </a:prstGeom>
          <a:noFill/>
        </p:spPr>
        <p:txBody>
          <a:bodyPr wrap="square" rtlCol="0">
            <a:spAutoFit/>
          </a:bodyPr>
          <a:lstStyle/>
          <a:p>
            <a:r>
              <a:rPr lang="en-IN" sz="1400" dirty="0">
                <a:solidFill>
                  <a:srgbClr val="002060"/>
                </a:solidFill>
                <a:latin typeface="Arial" panose="020B0604020202020204" pitchFamily="34" charset="0"/>
                <a:cs typeface="Arial" panose="020B0604020202020204" pitchFamily="34" charset="0"/>
              </a:rPr>
              <a:t>Supply of Design for ease of operation</a:t>
            </a:r>
          </a:p>
        </p:txBody>
      </p:sp>
      <p:cxnSp>
        <p:nvCxnSpPr>
          <p:cNvPr id="18" name="Straight Arrow Connector 17"/>
          <p:cNvCxnSpPr/>
          <p:nvPr/>
        </p:nvCxnSpPr>
        <p:spPr>
          <a:xfrm flipV="1">
            <a:off x="9936162" y="2253343"/>
            <a:ext cx="13381" cy="1885092"/>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9928224" y="3426084"/>
            <a:ext cx="1273629" cy="738664"/>
          </a:xfrm>
          <a:prstGeom prst="rect">
            <a:avLst/>
          </a:prstGeom>
          <a:noFill/>
        </p:spPr>
        <p:txBody>
          <a:bodyPr wrap="square" rtlCol="0">
            <a:spAutoFit/>
          </a:bodyPr>
          <a:lstStyle/>
          <a:p>
            <a:r>
              <a:rPr lang="en-IN" sz="1400" dirty="0">
                <a:solidFill>
                  <a:srgbClr val="002060"/>
                </a:solidFill>
                <a:latin typeface="Arial" panose="020B0604020202020204" pitchFamily="34" charset="0"/>
                <a:cs typeface="Arial" panose="020B0604020202020204" pitchFamily="34" charset="0"/>
              </a:rPr>
              <a:t>Payment for supply of equipment</a:t>
            </a:r>
          </a:p>
        </p:txBody>
      </p:sp>
    </p:spTree>
    <p:extLst>
      <p:ext uri="{BB962C8B-B14F-4D97-AF65-F5344CB8AC3E}">
        <p14:creationId xmlns:p14="http://schemas.microsoft.com/office/powerpoint/2010/main" val="29299573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359229" y="441326"/>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7 – Services by Individual professional – FTS?		</a:t>
            </a:r>
            <a:endParaRPr lang="en-US" sz="2800"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55172" y="1236621"/>
            <a:ext cx="5878285" cy="4439919"/>
          </a:xfrm>
        </p:spPr>
        <p:txBody>
          <a:bodyPr>
            <a:noAutofit/>
          </a:bodyPr>
          <a:lstStyle/>
          <a:p>
            <a:pPr marL="0" indent="0">
              <a:lnSpc>
                <a:spcPct val="100000"/>
              </a:lnSpc>
              <a:spcBef>
                <a:spcPts val="600"/>
              </a:spcBef>
              <a:spcAft>
                <a:spcPts val="600"/>
              </a:spcAft>
              <a:buClr>
                <a:srgbClr val="FF3300"/>
              </a:buClr>
              <a:buNone/>
            </a:pPr>
            <a:r>
              <a:rPr lang="en-US" sz="1800" dirty="0">
                <a:solidFill>
                  <a:srgbClr val="002060"/>
                </a:solidFill>
                <a:latin typeface="Arial" panose="020B0604020202020204" pitchFamily="34" charset="0"/>
                <a:cs typeface="Arial" panose="020B0604020202020204" pitchFamily="34" charset="0"/>
              </a:rPr>
              <a:t>A Non Resident Individual being Consulting Engineer provided services to Indian company without any fixed base in India.</a:t>
            </a:r>
          </a:p>
          <a:p>
            <a:pPr marL="0" indent="0">
              <a:lnSpc>
                <a:spcPct val="100000"/>
              </a:lnSpc>
              <a:spcBef>
                <a:spcPts val="600"/>
              </a:spcBef>
              <a:spcAft>
                <a:spcPts val="600"/>
              </a:spcAft>
              <a:buClr>
                <a:srgbClr val="FF3300"/>
              </a:buClr>
              <a:buNone/>
            </a:pPr>
            <a:r>
              <a:rPr lang="en-US" sz="1800" dirty="0">
                <a:solidFill>
                  <a:srgbClr val="002060"/>
                </a:solidFill>
                <a:latin typeface="Arial" panose="020B0604020202020204" pitchFamily="34" charset="0"/>
                <a:cs typeface="Arial" panose="020B0604020202020204" pitchFamily="34" charset="0"/>
              </a:rPr>
              <a:t>Consider whether such services provided by NR constitutes FTS either under ITA or the Treaty?</a:t>
            </a:r>
          </a:p>
        </p:txBody>
      </p:sp>
      <p:sp>
        <p:nvSpPr>
          <p:cNvPr id="6" name="Slide Number Placeholder 5"/>
          <p:cNvSpPr>
            <a:spLocks noGrp="1"/>
          </p:cNvSpPr>
          <p:nvPr>
            <p:ph type="sldNum" sz="quarter" idx="12"/>
          </p:nvPr>
        </p:nvSpPr>
        <p:spPr/>
        <p:txBody>
          <a:bodyPr/>
          <a:lstStyle/>
          <a:p>
            <a:fld id="{5E13114F-38E1-4D4F-9A67-0ED6D9512B44}" type="slidenum">
              <a:rPr lang="en-US" smtClean="0"/>
              <a:t>54</a:t>
            </a:fld>
            <a:endParaRPr lang="en-US"/>
          </a:p>
        </p:txBody>
      </p:sp>
      <p:sp>
        <p:nvSpPr>
          <p:cNvPr id="5" name="object 12"/>
          <p:cNvSpPr txBox="1"/>
          <p:nvPr/>
        </p:nvSpPr>
        <p:spPr>
          <a:xfrm>
            <a:off x="9026843" y="1740358"/>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R="4445" algn="ctr">
              <a:lnSpc>
                <a:spcPct val="100000"/>
              </a:lnSpc>
              <a:spcBef>
                <a:spcPts val="1320"/>
              </a:spcBef>
            </a:pPr>
            <a:r>
              <a:rPr lang="en-IN" sz="1800" dirty="0">
                <a:solidFill>
                  <a:srgbClr val="FFFFFF"/>
                </a:solidFill>
                <a:latin typeface="Arial" panose="020B0604020202020204" pitchFamily="34" charset="0"/>
                <a:cs typeface="Arial" panose="020B0604020202020204" pitchFamily="34" charset="0"/>
              </a:rPr>
              <a:t>NR Individual</a:t>
            </a:r>
            <a:endParaRPr sz="1800" dirty="0">
              <a:latin typeface="Arial" panose="020B0604020202020204" pitchFamily="34" charset="0"/>
              <a:cs typeface="Arial" panose="020B0604020202020204" pitchFamily="34" charset="0"/>
            </a:endParaRPr>
          </a:p>
        </p:txBody>
      </p:sp>
      <p:sp>
        <p:nvSpPr>
          <p:cNvPr id="7" name="object 13"/>
          <p:cNvSpPr txBox="1"/>
          <p:nvPr/>
        </p:nvSpPr>
        <p:spPr>
          <a:xfrm>
            <a:off x="8942794" y="4710427"/>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Times New Roman"/>
              <a:cs typeface="Times New Roman"/>
            </a:endParaRPr>
          </a:p>
          <a:p>
            <a:pPr marL="13335" algn="ctr">
              <a:lnSpc>
                <a:spcPct val="100000"/>
              </a:lnSpc>
              <a:spcBef>
                <a:spcPts val="1330"/>
              </a:spcBef>
            </a:pPr>
            <a:r>
              <a:rPr sz="1800" dirty="0">
                <a:solidFill>
                  <a:srgbClr val="FFFFFF"/>
                </a:solidFill>
                <a:latin typeface="Arial" panose="020B0604020202020204" pitchFamily="34" charset="0"/>
                <a:cs typeface="Arial" panose="020B0604020202020204" pitchFamily="34" charset="0"/>
              </a:rPr>
              <a:t>I</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sp>
        <p:nvSpPr>
          <p:cNvPr id="8" name="object 21"/>
          <p:cNvSpPr txBox="1"/>
          <p:nvPr/>
        </p:nvSpPr>
        <p:spPr>
          <a:xfrm>
            <a:off x="11214100" y="3972992"/>
            <a:ext cx="443230" cy="228268"/>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002060"/>
                </a:solidFill>
                <a:latin typeface="Arial" panose="020B0604020202020204" pitchFamily="34" charset="0"/>
                <a:cs typeface="Arial" panose="020B0604020202020204" pitchFamily="34" charset="0"/>
              </a:rPr>
              <a:t>In</a:t>
            </a:r>
            <a:r>
              <a:rPr sz="1400" spc="-5" dirty="0">
                <a:solidFill>
                  <a:srgbClr val="002060"/>
                </a:solidFill>
                <a:latin typeface="Arial" panose="020B0604020202020204" pitchFamily="34" charset="0"/>
                <a:cs typeface="Arial" panose="020B0604020202020204" pitchFamily="34" charset="0"/>
              </a:rPr>
              <a:t>dia</a:t>
            </a:r>
            <a:endParaRPr sz="1400" dirty="0">
              <a:solidFill>
                <a:srgbClr val="002060"/>
              </a:solidFill>
              <a:latin typeface="Arial" panose="020B0604020202020204" pitchFamily="34" charset="0"/>
              <a:cs typeface="Arial" panose="020B0604020202020204" pitchFamily="34" charset="0"/>
            </a:endParaRPr>
          </a:p>
        </p:txBody>
      </p:sp>
      <p:sp>
        <p:nvSpPr>
          <p:cNvPr id="9" name="object 22"/>
          <p:cNvSpPr txBox="1"/>
          <p:nvPr/>
        </p:nvSpPr>
        <p:spPr>
          <a:xfrm>
            <a:off x="10560050" y="3105150"/>
            <a:ext cx="992505" cy="443711"/>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002060"/>
                </a:solidFill>
                <a:latin typeface="Arial" panose="020B0604020202020204" pitchFamily="34" charset="0"/>
                <a:cs typeface="Arial" panose="020B0604020202020204" pitchFamily="34" charset="0"/>
              </a:rPr>
              <a:t>Service</a:t>
            </a:r>
            <a:r>
              <a:rPr sz="1400" spc="-65" dirty="0">
                <a:solidFill>
                  <a:srgbClr val="002060"/>
                </a:solidFill>
                <a:latin typeface="Arial" panose="020B0604020202020204" pitchFamily="34" charset="0"/>
                <a:cs typeface="Arial" panose="020B0604020202020204" pitchFamily="34" charset="0"/>
              </a:rPr>
              <a:t> </a:t>
            </a:r>
            <a:r>
              <a:rPr sz="1400" spc="-5" dirty="0">
                <a:solidFill>
                  <a:srgbClr val="002060"/>
                </a:solidFill>
                <a:latin typeface="Arial" panose="020B0604020202020204" pitchFamily="34" charset="0"/>
                <a:cs typeface="Arial" panose="020B0604020202020204" pitchFamily="34" charset="0"/>
              </a:rPr>
              <a:t>Fees</a:t>
            </a:r>
            <a:endParaRPr sz="1400" dirty="0">
              <a:solidFill>
                <a:srgbClr val="002060"/>
              </a:solidFill>
              <a:latin typeface="Arial" panose="020B0604020202020204" pitchFamily="34" charset="0"/>
              <a:cs typeface="Arial" panose="020B0604020202020204" pitchFamily="34" charset="0"/>
            </a:endParaRPr>
          </a:p>
        </p:txBody>
      </p:sp>
      <p:sp>
        <p:nvSpPr>
          <p:cNvPr id="10" name="object 23"/>
          <p:cNvSpPr txBox="1"/>
          <p:nvPr/>
        </p:nvSpPr>
        <p:spPr>
          <a:xfrm>
            <a:off x="7405926" y="2818919"/>
            <a:ext cx="2140109" cy="228268"/>
          </a:xfrm>
          <a:prstGeom prst="rect">
            <a:avLst/>
          </a:prstGeom>
        </p:spPr>
        <p:txBody>
          <a:bodyPr vert="horz" wrap="square" lIns="0" tIns="12700" rIns="0" bIns="0" rtlCol="0">
            <a:spAutoFit/>
          </a:bodyPr>
          <a:lstStyle/>
          <a:p>
            <a:pPr marR="123189">
              <a:lnSpc>
                <a:spcPct val="100000"/>
              </a:lnSpc>
              <a:spcBef>
                <a:spcPts val="100"/>
              </a:spcBef>
            </a:pPr>
            <a:r>
              <a:rPr lang="en-IN" sz="1400" spc="-5" dirty="0">
                <a:solidFill>
                  <a:srgbClr val="002060"/>
                </a:solidFill>
                <a:latin typeface="Arial" panose="020B0604020202020204" pitchFamily="34" charset="0"/>
                <a:cs typeface="Arial" panose="020B0604020202020204" pitchFamily="34" charset="0"/>
              </a:rPr>
              <a:t>Engineering Services </a:t>
            </a:r>
            <a:endParaRPr sz="1400" dirty="0">
              <a:solidFill>
                <a:srgbClr val="002060"/>
              </a:solidFill>
              <a:latin typeface="Arial" panose="020B0604020202020204" pitchFamily="34" charset="0"/>
              <a:cs typeface="Arial" panose="020B0604020202020204" pitchFamily="34" charset="0"/>
            </a:endParaRPr>
          </a:p>
        </p:txBody>
      </p:sp>
      <p:sp>
        <p:nvSpPr>
          <p:cNvPr id="11" name="object 20"/>
          <p:cNvSpPr txBox="1"/>
          <p:nvPr/>
        </p:nvSpPr>
        <p:spPr>
          <a:xfrm>
            <a:off x="11214100" y="3585403"/>
            <a:ext cx="659193" cy="228268"/>
          </a:xfrm>
          <a:prstGeom prst="rect">
            <a:avLst/>
          </a:prstGeom>
        </p:spPr>
        <p:txBody>
          <a:bodyPr vert="horz" wrap="square" lIns="0" tIns="12700" rIns="0" bIns="0" rtlCol="0">
            <a:spAutoFit/>
          </a:bodyPr>
          <a:lstStyle/>
          <a:p>
            <a:pPr marL="12700">
              <a:lnSpc>
                <a:spcPct val="100000"/>
              </a:lnSpc>
              <a:spcBef>
                <a:spcPts val="100"/>
              </a:spcBef>
            </a:pPr>
            <a:r>
              <a:rPr sz="1400" spc="-10" dirty="0">
                <a:solidFill>
                  <a:srgbClr val="002060"/>
                </a:solidFill>
                <a:latin typeface="Arial" panose="020B0604020202020204" pitchFamily="34" charset="0"/>
                <a:cs typeface="Arial" panose="020B0604020202020204" pitchFamily="34" charset="0"/>
              </a:rPr>
              <a:t>U</a:t>
            </a:r>
            <a:r>
              <a:rPr sz="1400" dirty="0">
                <a:solidFill>
                  <a:srgbClr val="002060"/>
                </a:solidFill>
                <a:latin typeface="Arial" panose="020B0604020202020204" pitchFamily="34" charset="0"/>
                <a:cs typeface="Arial" panose="020B0604020202020204" pitchFamily="34" charset="0"/>
              </a:rPr>
              <a:t>SA</a:t>
            </a:r>
          </a:p>
        </p:txBody>
      </p:sp>
      <p:cxnSp>
        <p:nvCxnSpPr>
          <p:cNvPr id="12" name="Straight Connector 11"/>
          <p:cNvCxnSpPr/>
          <p:nvPr/>
        </p:nvCxnSpPr>
        <p:spPr>
          <a:xfrm>
            <a:off x="7263493" y="3860506"/>
            <a:ext cx="4855931" cy="15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10362123" y="2489879"/>
            <a:ext cx="13948" cy="222054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9348107" y="2508928"/>
            <a:ext cx="0" cy="219105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1238250" y="4429125"/>
            <a:ext cx="5195207" cy="1571625"/>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a:latin typeface="Arial" panose="020B0604020202020204" pitchFamily="34" charset="0"/>
                <a:cs typeface="Arial" panose="020B0604020202020204" pitchFamily="34" charset="0"/>
              </a:rPr>
              <a:t>Independent Personal Services</a:t>
            </a:r>
          </a:p>
          <a:p>
            <a:pPr algn="ctr"/>
            <a:r>
              <a:rPr lang="en-IN" dirty="0">
                <a:latin typeface="Arial" panose="020B0604020202020204" pitchFamily="34" charset="0"/>
                <a:cs typeface="Arial" panose="020B0604020202020204" pitchFamily="34" charset="0"/>
              </a:rPr>
              <a:t>Article 15</a:t>
            </a:r>
          </a:p>
        </p:txBody>
      </p:sp>
    </p:spTree>
    <p:extLst>
      <p:ext uri="{BB962C8B-B14F-4D97-AF65-F5344CB8AC3E}">
        <p14:creationId xmlns:p14="http://schemas.microsoft.com/office/powerpoint/2010/main" val="3221433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32156"/>
          </a:xfrm>
        </p:spPr>
        <p:txBody>
          <a:bodyPr>
            <a:noAutofit/>
          </a:bodyPr>
          <a:lstStyle/>
          <a:p>
            <a:r>
              <a:rPr lang="en-US" sz="2800" b="1" dirty="0">
                <a:solidFill>
                  <a:srgbClr val="002060"/>
                </a:solidFill>
                <a:latin typeface="Arial" panose="020B0604020202020204" pitchFamily="34" charset="0"/>
                <a:cs typeface="Arial" panose="020B0604020202020204" pitchFamily="34" charset="0"/>
              </a:rPr>
              <a:t>Case Study 8 – Services of an commission Agent – FTS?		</a:t>
            </a:r>
            <a:endParaRPr lang="en-US" sz="2800" b="1"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097280"/>
            <a:ext cx="5286375" cy="4439919"/>
          </a:xfrm>
        </p:spPr>
        <p:txBody>
          <a:bodyPr>
            <a:noAutofit/>
          </a:bodyPr>
          <a:lstStyle/>
          <a:p>
            <a:pPr>
              <a:lnSpc>
                <a:spcPct val="100000"/>
              </a:lnSpc>
              <a:spcBef>
                <a:spcPts val="600"/>
              </a:spcBef>
              <a:spcAft>
                <a:spcPts val="600"/>
              </a:spcAft>
              <a:buClr>
                <a:srgbClr val="FF3300"/>
              </a:buClr>
              <a:buSzPct val="80000"/>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I Co. an Indian Company engaged in business of licensing its Banking Software, has appointed NR Ltd. of South Africa to distribute the banking software to Banks in South Africa.</a:t>
            </a:r>
          </a:p>
          <a:p>
            <a:pPr>
              <a:lnSpc>
                <a:spcPct val="100000"/>
              </a:lnSpc>
              <a:spcBef>
                <a:spcPts val="600"/>
              </a:spcBef>
              <a:spcAft>
                <a:spcPts val="600"/>
              </a:spcAft>
              <a:buClr>
                <a:srgbClr val="FF3300"/>
              </a:buClr>
              <a:buSzPct val="80000"/>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I Co. pays Commission to F Co. for each copy of software licensed through NR to its customers.</a:t>
            </a:r>
          </a:p>
          <a:p>
            <a:pPr>
              <a:lnSpc>
                <a:spcPct val="100000"/>
              </a:lnSpc>
              <a:spcBef>
                <a:spcPts val="600"/>
              </a:spcBef>
              <a:spcAft>
                <a:spcPts val="600"/>
              </a:spcAft>
              <a:buClr>
                <a:srgbClr val="FF3300"/>
              </a:buClr>
              <a:buSzPct val="80000"/>
              <a:buFont typeface="Arial" panose="020B0604020202020204" pitchFamily="34" charset="0"/>
              <a:buChar char="►"/>
            </a:pPr>
            <a:r>
              <a:rPr lang="en-US" sz="1800" dirty="0">
                <a:solidFill>
                  <a:srgbClr val="002060"/>
                </a:solidFill>
                <a:latin typeface="Arial" panose="020B0604020202020204" pitchFamily="34" charset="0"/>
                <a:cs typeface="Arial" panose="020B0604020202020204" pitchFamily="34" charset="0"/>
              </a:rPr>
              <a:t>Whether Commission paid to F Co. can be termed as FTS?</a:t>
            </a:r>
          </a:p>
          <a:p>
            <a:pPr marL="0" indent="0">
              <a:lnSpc>
                <a:spcPct val="100000"/>
              </a:lnSpc>
              <a:spcBef>
                <a:spcPts val="600"/>
              </a:spcBef>
              <a:spcAft>
                <a:spcPts val="600"/>
              </a:spcAft>
              <a:buClr>
                <a:srgbClr val="FF3300"/>
              </a:buClr>
              <a:buSzPct val="80000"/>
              <a:buNone/>
            </a:pPr>
            <a:endParaRPr lang="en-US" sz="1800" dirty="0">
              <a:solidFill>
                <a:srgbClr val="002060"/>
              </a:solidFill>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12"/>
          </p:nvPr>
        </p:nvSpPr>
        <p:spPr/>
        <p:txBody>
          <a:bodyPr/>
          <a:lstStyle/>
          <a:p>
            <a:fld id="{5E13114F-38E1-4D4F-9A67-0ED6D9512B44}" type="slidenum">
              <a:rPr lang="en-US" smtClean="0"/>
              <a:t>55</a:t>
            </a:fld>
            <a:endParaRPr lang="en-US"/>
          </a:p>
        </p:txBody>
      </p:sp>
      <p:sp>
        <p:nvSpPr>
          <p:cNvPr id="5" name="object 12"/>
          <p:cNvSpPr txBox="1"/>
          <p:nvPr/>
        </p:nvSpPr>
        <p:spPr>
          <a:xfrm>
            <a:off x="7960043" y="1740358"/>
            <a:ext cx="1517332"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R="4445" algn="ctr">
              <a:lnSpc>
                <a:spcPct val="100000"/>
              </a:lnSpc>
              <a:spcBef>
                <a:spcPts val="1320"/>
              </a:spcBef>
            </a:pPr>
            <a:r>
              <a:rPr lang="en-IN" sz="1800" dirty="0">
                <a:solidFill>
                  <a:srgbClr val="FFFFFF"/>
                </a:solidFill>
                <a:latin typeface="Arial" panose="020B0604020202020204" pitchFamily="34" charset="0"/>
                <a:cs typeface="Arial" panose="020B0604020202020204" pitchFamily="34" charset="0"/>
              </a:rPr>
              <a:t>F Co.</a:t>
            </a:r>
            <a:endParaRPr sz="1800" dirty="0">
              <a:latin typeface="Arial" panose="020B0604020202020204" pitchFamily="34" charset="0"/>
              <a:cs typeface="Arial" panose="020B0604020202020204" pitchFamily="34" charset="0"/>
            </a:endParaRPr>
          </a:p>
        </p:txBody>
      </p:sp>
      <p:sp>
        <p:nvSpPr>
          <p:cNvPr id="7" name="object 13"/>
          <p:cNvSpPr txBox="1"/>
          <p:nvPr/>
        </p:nvSpPr>
        <p:spPr>
          <a:xfrm>
            <a:off x="7875994" y="4710427"/>
            <a:ext cx="1910714"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Times New Roman"/>
              <a:cs typeface="Times New Roman"/>
            </a:endParaRPr>
          </a:p>
          <a:p>
            <a:pPr marL="13335" algn="ctr">
              <a:lnSpc>
                <a:spcPct val="100000"/>
              </a:lnSpc>
              <a:spcBef>
                <a:spcPts val="1330"/>
              </a:spcBef>
            </a:pPr>
            <a:r>
              <a:rPr sz="1800" dirty="0">
                <a:solidFill>
                  <a:srgbClr val="FFFFFF"/>
                </a:solidFill>
                <a:latin typeface="Arial" panose="020B0604020202020204" pitchFamily="34" charset="0"/>
                <a:cs typeface="Arial" panose="020B0604020202020204" pitchFamily="34" charset="0"/>
              </a:rPr>
              <a:t>I</a:t>
            </a:r>
            <a:r>
              <a:rPr sz="1800" spc="-20" dirty="0">
                <a:solidFill>
                  <a:srgbClr val="FFFFFF"/>
                </a:solidFill>
                <a:latin typeface="Arial" panose="020B0604020202020204" pitchFamily="34" charset="0"/>
                <a:cs typeface="Arial" panose="020B0604020202020204" pitchFamily="34" charset="0"/>
              </a:rPr>
              <a:t> </a:t>
            </a:r>
            <a:r>
              <a:rPr sz="1800" spc="-10" dirty="0">
                <a:solidFill>
                  <a:srgbClr val="FFFFFF"/>
                </a:solidFill>
                <a:latin typeface="Arial" panose="020B0604020202020204" pitchFamily="34" charset="0"/>
                <a:cs typeface="Arial" panose="020B0604020202020204" pitchFamily="34" charset="0"/>
              </a:rPr>
              <a:t>Co.</a:t>
            </a:r>
            <a:endParaRPr sz="1800" dirty="0">
              <a:latin typeface="Arial" panose="020B0604020202020204" pitchFamily="34" charset="0"/>
              <a:cs typeface="Arial" panose="020B0604020202020204" pitchFamily="34" charset="0"/>
            </a:endParaRPr>
          </a:p>
        </p:txBody>
      </p:sp>
      <p:sp>
        <p:nvSpPr>
          <p:cNvPr id="8" name="object 21"/>
          <p:cNvSpPr txBox="1"/>
          <p:nvPr/>
        </p:nvSpPr>
        <p:spPr>
          <a:xfrm>
            <a:off x="11214100" y="3972992"/>
            <a:ext cx="443230" cy="228268"/>
          </a:xfrm>
          <a:prstGeom prst="rect">
            <a:avLst/>
          </a:prstGeom>
        </p:spPr>
        <p:txBody>
          <a:bodyPr vert="horz" wrap="square" lIns="0" tIns="12700" rIns="0" bIns="0" rtlCol="0">
            <a:spAutoFit/>
          </a:bodyPr>
          <a:lstStyle/>
          <a:p>
            <a:pPr marL="12700">
              <a:lnSpc>
                <a:spcPct val="100000"/>
              </a:lnSpc>
              <a:spcBef>
                <a:spcPts val="100"/>
              </a:spcBef>
            </a:pPr>
            <a:r>
              <a:rPr sz="1400" dirty="0">
                <a:solidFill>
                  <a:srgbClr val="002060"/>
                </a:solidFill>
                <a:latin typeface="Arial" panose="020B0604020202020204" pitchFamily="34" charset="0"/>
                <a:cs typeface="Arial" panose="020B0604020202020204" pitchFamily="34" charset="0"/>
              </a:rPr>
              <a:t>In</a:t>
            </a:r>
            <a:r>
              <a:rPr sz="1400" spc="-5" dirty="0">
                <a:solidFill>
                  <a:srgbClr val="002060"/>
                </a:solidFill>
                <a:latin typeface="Arial" panose="020B0604020202020204" pitchFamily="34" charset="0"/>
                <a:cs typeface="Arial" panose="020B0604020202020204" pitchFamily="34" charset="0"/>
              </a:rPr>
              <a:t>dia</a:t>
            </a:r>
            <a:endParaRPr sz="1400" dirty="0">
              <a:solidFill>
                <a:srgbClr val="002060"/>
              </a:solidFill>
              <a:latin typeface="Arial" panose="020B0604020202020204" pitchFamily="34" charset="0"/>
              <a:cs typeface="Arial" panose="020B0604020202020204" pitchFamily="34" charset="0"/>
            </a:endParaRPr>
          </a:p>
        </p:txBody>
      </p:sp>
      <p:sp>
        <p:nvSpPr>
          <p:cNvPr id="9" name="object 22"/>
          <p:cNvSpPr txBox="1"/>
          <p:nvPr/>
        </p:nvSpPr>
        <p:spPr>
          <a:xfrm>
            <a:off x="10737108" y="3076691"/>
            <a:ext cx="992505" cy="228268"/>
          </a:xfrm>
          <a:prstGeom prst="rect">
            <a:avLst/>
          </a:prstGeom>
        </p:spPr>
        <p:txBody>
          <a:bodyPr vert="horz" wrap="square" lIns="0" tIns="12700" rIns="0" bIns="0" rtlCol="0">
            <a:spAutoFit/>
          </a:bodyPr>
          <a:lstStyle/>
          <a:p>
            <a:pPr marL="12700">
              <a:lnSpc>
                <a:spcPct val="100000"/>
              </a:lnSpc>
              <a:spcBef>
                <a:spcPts val="100"/>
              </a:spcBef>
            </a:pPr>
            <a:r>
              <a:rPr lang="en-IN" sz="1400" dirty="0">
                <a:solidFill>
                  <a:srgbClr val="002060"/>
                </a:solidFill>
                <a:latin typeface="Arial" panose="020B0604020202020204" pitchFamily="34" charset="0"/>
                <a:cs typeface="Arial" panose="020B0604020202020204" pitchFamily="34" charset="0"/>
              </a:rPr>
              <a:t>License Fee</a:t>
            </a:r>
            <a:endParaRPr sz="1400" dirty="0">
              <a:solidFill>
                <a:srgbClr val="002060"/>
              </a:solidFill>
              <a:latin typeface="Arial" panose="020B0604020202020204" pitchFamily="34" charset="0"/>
              <a:cs typeface="Arial" panose="020B0604020202020204" pitchFamily="34" charset="0"/>
            </a:endParaRPr>
          </a:p>
        </p:txBody>
      </p:sp>
      <p:sp>
        <p:nvSpPr>
          <p:cNvPr id="10" name="object 23"/>
          <p:cNvSpPr txBox="1"/>
          <p:nvPr/>
        </p:nvSpPr>
        <p:spPr>
          <a:xfrm>
            <a:off x="7263493" y="2814606"/>
            <a:ext cx="1137999" cy="228268"/>
          </a:xfrm>
          <a:prstGeom prst="rect">
            <a:avLst/>
          </a:prstGeom>
        </p:spPr>
        <p:txBody>
          <a:bodyPr vert="horz" wrap="square" lIns="0" tIns="12700" rIns="0" bIns="0" rtlCol="0">
            <a:spAutoFit/>
          </a:bodyPr>
          <a:lstStyle/>
          <a:p>
            <a:pPr marR="123189">
              <a:lnSpc>
                <a:spcPct val="100000"/>
              </a:lnSpc>
              <a:spcBef>
                <a:spcPts val="100"/>
              </a:spcBef>
            </a:pPr>
            <a:r>
              <a:rPr lang="en-IN" sz="1400" spc="-5" dirty="0">
                <a:solidFill>
                  <a:srgbClr val="002060"/>
                </a:solidFill>
                <a:latin typeface="Arial" panose="020B0604020202020204" pitchFamily="34" charset="0"/>
                <a:cs typeface="Arial" panose="020B0604020202020204" pitchFamily="34" charset="0"/>
              </a:rPr>
              <a:t>Commission</a:t>
            </a:r>
            <a:endParaRPr sz="1400" dirty="0">
              <a:solidFill>
                <a:srgbClr val="002060"/>
              </a:solidFill>
              <a:latin typeface="Arial" panose="020B0604020202020204" pitchFamily="34" charset="0"/>
              <a:cs typeface="Arial" panose="020B0604020202020204" pitchFamily="34" charset="0"/>
            </a:endParaRPr>
          </a:p>
        </p:txBody>
      </p:sp>
      <p:sp>
        <p:nvSpPr>
          <p:cNvPr id="11" name="object 20"/>
          <p:cNvSpPr txBox="1"/>
          <p:nvPr/>
        </p:nvSpPr>
        <p:spPr>
          <a:xfrm>
            <a:off x="11214100" y="3585403"/>
            <a:ext cx="659193" cy="228268"/>
          </a:xfrm>
          <a:prstGeom prst="rect">
            <a:avLst/>
          </a:prstGeom>
        </p:spPr>
        <p:txBody>
          <a:bodyPr vert="horz" wrap="square" lIns="0" tIns="12700" rIns="0" bIns="0" rtlCol="0">
            <a:spAutoFit/>
          </a:bodyPr>
          <a:lstStyle/>
          <a:p>
            <a:pPr marL="12700">
              <a:lnSpc>
                <a:spcPct val="100000"/>
              </a:lnSpc>
              <a:spcBef>
                <a:spcPts val="100"/>
              </a:spcBef>
            </a:pPr>
            <a:r>
              <a:rPr sz="1400" spc="-10" dirty="0">
                <a:solidFill>
                  <a:srgbClr val="002060"/>
                </a:solidFill>
                <a:latin typeface="Arial" panose="020B0604020202020204" pitchFamily="34" charset="0"/>
                <a:cs typeface="Arial" panose="020B0604020202020204" pitchFamily="34" charset="0"/>
              </a:rPr>
              <a:t>U</a:t>
            </a:r>
            <a:r>
              <a:rPr sz="1400" dirty="0">
                <a:solidFill>
                  <a:srgbClr val="002060"/>
                </a:solidFill>
                <a:latin typeface="Arial" panose="020B0604020202020204" pitchFamily="34" charset="0"/>
                <a:cs typeface="Arial" panose="020B0604020202020204" pitchFamily="34" charset="0"/>
              </a:rPr>
              <a:t>SA</a:t>
            </a:r>
          </a:p>
        </p:txBody>
      </p:sp>
      <p:cxnSp>
        <p:nvCxnSpPr>
          <p:cNvPr id="12" name="Straight Connector 11"/>
          <p:cNvCxnSpPr/>
          <p:nvPr/>
        </p:nvCxnSpPr>
        <p:spPr>
          <a:xfrm>
            <a:off x="7263493" y="3860506"/>
            <a:ext cx="4855931" cy="15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8456770" y="2491846"/>
            <a:ext cx="13948" cy="222054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9477375" y="2149874"/>
            <a:ext cx="1025525" cy="4681"/>
          </a:xfrm>
          <a:prstGeom prst="straightConnector1">
            <a:avLst/>
          </a:prstGeom>
          <a:ln w="25400">
            <a:prstDash val="sysDot"/>
            <a:tailEnd type="triangle"/>
          </a:ln>
        </p:spPr>
        <p:style>
          <a:lnRef idx="1">
            <a:schemeClr val="accent1"/>
          </a:lnRef>
          <a:fillRef idx="0">
            <a:schemeClr val="accent1"/>
          </a:fillRef>
          <a:effectRef idx="0">
            <a:schemeClr val="accent1"/>
          </a:effectRef>
          <a:fontRef idx="minor">
            <a:schemeClr val="tx1"/>
          </a:fontRef>
        </p:style>
      </p:cxnSp>
      <p:sp>
        <p:nvSpPr>
          <p:cNvPr id="16" name="object 12"/>
          <p:cNvSpPr txBox="1"/>
          <p:nvPr/>
        </p:nvSpPr>
        <p:spPr>
          <a:xfrm>
            <a:off x="10502900" y="1701896"/>
            <a:ext cx="1422400" cy="751488"/>
          </a:xfrm>
          <a:prstGeom prst="rect">
            <a:avLst/>
          </a:prstGeom>
          <a:solidFill>
            <a:schemeClr val="accent5">
              <a:lumMod val="50000"/>
            </a:schemeClr>
          </a:solidFill>
          <a:ln w="3234">
            <a:solidFill>
              <a:srgbClr val="A14C00"/>
            </a:solidFill>
          </a:ln>
        </p:spPr>
        <p:txBody>
          <a:bodyPr vert="horz" wrap="square" lIns="0" tIns="0" rIns="0" bIns="0" rtlCol="0">
            <a:spAutoFit/>
          </a:bodyPr>
          <a:lstStyle/>
          <a:p>
            <a:pPr>
              <a:lnSpc>
                <a:spcPct val="100000"/>
              </a:lnSpc>
            </a:pPr>
            <a:endParaRPr sz="2000" dirty="0">
              <a:latin typeface="Arial" panose="020B0604020202020204" pitchFamily="34" charset="0"/>
              <a:cs typeface="Arial" panose="020B0604020202020204" pitchFamily="34" charset="0"/>
            </a:endParaRPr>
          </a:p>
          <a:p>
            <a:pPr marR="4445" algn="ctr">
              <a:lnSpc>
                <a:spcPct val="100000"/>
              </a:lnSpc>
              <a:spcBef>
                <a:spcPts val="1320"/>
              </a:spcBef>
            </a:pPr>
            <a:r>
              <a:rPr lang="en-IN" sz="1800" dirty="0">
                <a:solidFill>
                  <a:srgbClr val="FFFFFF"/>
                </a:solidFill>
                <a:latin typeface="Arial" panose="020B0604020202020204" pitchFamily="34" charset="0"/>
                <a:cs typeface="Arial" panose="020B0604020202020204" pitchFamily="34" charset="0"/>
              </a:rPr>
              <a:t>Banks</a:t>
            </a:r>
            <a:endParaRPr sz="1800" dirty="0">
              <a:latin typeface="Arial" panose="020B0604020202020204" pitchFamily="34" charset="0"/>
              <a:cs typeface="Arial" panose="020B0604020202020204" pitchFamily="34" charset="0"/>
            </a:endParaRPr>
          </a:p>
        </p:txBody>
      </p:sp>
      <p:sp>
        <p:nvSpPr>
          <p:cNvPr id="21" name="object 23"/>
          <p:cNvSpPr txBox="1"/>
          <p:nvPr/>
        </p:nvSpPr>
        <p:spPr>
          <a:xfrm>
            <a:off x="9565600" y="1443453"/>
            <a:ext cx="1137999" cy="659155"/>
          </a:xfrm>
          <a:prstGeom prst="rect">
            <a:avLst/>
          </a:prstGeom>
        </p:spPr>
        <p:txBody>
          <a:bodyPr vert="horz" wrap="square" lIns="0" tIns="12700" rIns="0" bIns="0" rtlCol="0">
            <a:spAutoFit/>
          </a:bodyPr>
          <a:lstStyle/>
          <a:p>
            <a:pPr marR="123189">
              <a:lnSpc>
                <a:spcPct val="100000"/>
              </a:lnSpc>
              <a:spcBef>
                <a:spcPts val="100"/>
              </a:spcBef>
            </a:pPr>
            <a:r>
              <a:rPr lang="en-IN" sz="1400" spc="-5" dirty="0">
                <a:solidFill>
                  <a:srgbClr val="002060"/>
                </a:solidFill>
                <a:latin typeface="Arial" panose="020B0604020202020204" pitchFamily="34" charset="0"/>
                <a:cs typeface="Arial" panose="020B0604020202020204" pitchFamily="34" charset="0"/>
              </a:rPr>
              <a:t>Assistance in sale of License</a:t>
            </a:r>
            <a:endParaRPr sz="1400" dirty="0">
              <a:solidFill>
                <a:srgbClr val="002060"/>
              </a:solidFill>
              <a:latin typeface="Arial" panose="020B0604020202020204" pitchFamily="34" charset="0"/>
              <a:cs typeface="Arial" panose="020B0604020202020204" pitchFamily="34" charset="0"/>
            </a:endParaRPr>
          </a:p>
        </p:txBody>
      </p:sp>
      <p:cxnSp>
        <p:nvCxnSpPr>
          <p:cNvPr id="23" name="Straight Arrow Connector 22"/>
          <p:cNvCxnSpPr/>
          <p:nvPr/>
        </p:nvCxnSpPr>
        <p:spPr>
          <a:xfrm flipV="1">
            <a:off x="9494462" y="2522608"/>
            <a:ext cx="1209137" cy="2189786"/>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object 23"/>
          <p:cNvSpPr txBox="1"/>
          <p:nvPr/>
        </p:nvSpPr>
        <p:spPr>
          <a:xfrm>
            <a:off x="9503555" y="2859877"/>
            <a:ext cx="1137999" cy="443711"/>
          </a:xfrm>
          <a:prstGeom prst="rect">
            <a:avLst/>
          </a:prstGeom>
        </p:spPr>
        <p:txBody>
          <a:bodyPr vert="horz" wrap="square" lIns="0" tIns="12700" rIns="0" bIns="0" rtlCol="0">
            <a:spAutoFit/>
          </a:bodyPr>
          <a:lstStyle/>
          <a:p>
            <a:pPr marR="123189">
              <a:lnSpc>
                <a:spcPct val="100000"/>
              </a:lnSpc>
              <a:spcBef>
                <a:spcPts val="100"/>
              </a:spcBef>
            </a:pPr>
            <a:r>
              <a:rPr lang="en-IN" sz="1400" spc="-5" dirty="0">
                <a:solidFill>
                  <a:srgbClr val="002060"/>
                </a:solidFill>
                <a:latin typeface="Arial" panose="020B0604020202020204" pitchFamily="34" charset="0"/>
                <a:cs typeface="Arial" panose="020B0604020202020204" pitchFamily="34" charset="0"/>
              </a:rPr>
              <a:t>Supply of License</a:t>
            </a:r>
            <a:endParaRPr sz="1400" dirty="0">
              <a:solidFill>
                <a:srgbClr val="002060"/>
              </a:solidFill>
              <a:latin typeface="Arial" panose="020B0604020202020204" pitchFamily="34" charset="0"/>
              <a:cs typeface="Arial" panose="020B0604020202020204" pitchFamily="34" charset="0"/>
            </a:endParaRPr>
          </a:p>
        </p:txBody>
      </p:sp>
      <p:cxnSp>
        <p:nvCxnSpPr>
          <p:cNvPr id="26" name="Straight Arrow Connector 25"/>
          <p:cNvCxnSpPr/>
          <p:nvPr/>
        </p:nvCxnSpPr>
        <p:spPr>
          <a:xfrm flipH="1">
            <a:off x="9712890" y="2522608"/>
            <a:ext cx="1226572" cy="2231773"/>
          </a:xfrm>
          <a:prstGeom prst="straightConnector1">
            <a:avLst/>
          </a:prstGeom>
          <a:ln w="158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52032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Shape 463"/>
        <p:cNvGrpSpPr/>
        <p:nvPr/>
      </p:nvGrpSpPr>
      <p:grpSpPr>
        <a:xfrm>
          <a:off x="0" y="0"/>
          <a:ext cx="0" cy="0"/>
          <a:chOff x="0" y="0"/>
          <a:chExt cx="0" cy="0"/>
        </a:xfrm>
      </p:grpSpPr>
      <p:sp>
        <p:nvSpPr>
          <p:cNvPr id="467" name="Google Shape;467;p48"/>
          <p:cNvSpPr txBox="1">
            <a:spLocks noGrp="1"/>
          </p:cNvSpPr>
          <p:nvPr>
            <p:ph type="sldNum" sz="quarter" idx="12"/>
          </p:nvPr>
        </p:nvSpPr>
        <p:spPr>
          <a:prstGeom prst="rect">
            <a:avLst/>
          </a:prstGeom>
        </p:spPr>
        <p:txBody>
          <a:bodyPr spcFirstLastPara="1" vert="horz" wrap="square" lIns="121900" tIns="121900" rIns="121900" bIns="121900" rtlCol="0" anchor="t" anchorCtr="0">
            <a:noAutofit/>
          </a:bodyPr>
          <a:lstStyle/>
          <a:p>
            <a:fld id="{00000000-1234-1234-1234-123412341234}" type="slidenum">
              <a:rPr lang="en"/>
              <a:pPr/>
              <a:t>56</a:t>
            </a:fld>
            <a:endParaRPr/>
          </a:p>
        </p:txBody>
      </p:sp>
      <p:sp>
        <p:nvSpPr>
          <p:cNvPr id="6" name="Google Shape;465;p48">
            <a:extLst>
              <a:ext uri="{FF2B5EF4-FFF2-40B4-BE49-F238E27FC236}">
                <a16:creationId xmlns:a16="http://schemas.microsoft.com/office/drawing/2014/main" id="{0CE6C4C5-180F-465D-AA70-A8AF4F694BCB}"/>
              </a:ext>
            </a:extLst>
          </p:cNvPr>
          <p:cNvSpPr txBox="1">
            <a:spLocks/>
          </p:cNvSpPr>
          <p:nvPr/>
        </p:nvSpPr>
        <p:spPr>
          <a:xfrm>
            <a:off x="272143" y="1363228"/>
            <a:ext cx="10363200" cy="1546400"/>
          </a:xfrm>
          <a:prstGeom prst="rect">
            <a:avLst/>
          </a:prstGeom>
        </p:spPr>
        <p:txBody>
          <a:bodyPr spcFirstLastPara="1" vert="horz" wrap="square" lIns="121900" tIns="121900" rIns="121900" bIns="121900" rtlCol="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IN" sz="12800" dirty="0">
                <a:solidFill>
                  <a:srgbClr val="00B2FF"/>
                </a:solidFill>
              </a:rPr>
              <a:t>Thanks!</a:t>
            </a:r>
          </a:p>
        </p:txBody>
      </p:sp>
      <p:sp>
        <p:nvSpPr>
          <p:cNvPr id="2" name="TextBox 1"/>
          <p:cNvSpPr txBox="1"/>
          <p:nvPr/>
        </p:nvSpPr>
        <p:spPr>
          <a:xfrm>
            <a:off x="914400" y="3483429"/>
            <a:ext cx="5595257" cy="2950028"/>
          </a:xfrm>
          <a:prstGeom prst="rect">
            <a:avLst/>
          </a:prstGeom>
          <a:noFill/>
        </p:spPr>
        <p:txBody>
          <a:bodyPr wrap="square" rtlCol="0">
            <a:spAutoFit/>
          </a:bodyPr>
          <a:lstStyle/>
          <a:p>
            <a:endParaRPr lang="en-IN" dirty="0"/>
          </a:p>
        </p:txBody>
      </p:sp>
      <p:sp>
        <p:nvSpPr>
          <p:cNvPr id="7" name="Text Box 13"/>
          <p:cNvSpPr txBox="1">
            <a:spLocks noChangeArrowheads="1"/>
          </p:cNvSpPr>
          <p:nvPr/>
        </p:nvSpPr>
        <p:spPr bwMode="auto">
          <a:xfrm>
            <a:off x="437323" y="3233056"/>
            <a:ext cx="5529554" cy="2876973"/>
          </a:xfrm>
          <a:prstGeom prst="rect">
            <a:avLst/>
          </a:prstGeom>
          <a:noFill/>
          <a:ln>
            <a:noFill/>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2286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r>
              <a:rPr lang="en-US" sz="1600" b="1" dirty="0">
                <a:solidFill>
                  <a:srgbClr val="002060"/>
                </a:solidFill>
              </a:rPr>
              <a:t>For any queries please feel free to contact :</a:t>
            </a:r>
          </a:p>
          <a:p>
            <a:endParaRPr lang="en-US" sz="1600" b="1" dirty="0">
              <a:solidFill>
                <a:srgbClr val="002060"/>
              </a:solidFill>
            </a:endParaRPr>
          </a:p>
          <a:p>
            <a:r>
              <a:rPr lang="en-US" sz="1600" b="1" dirty="0">
                <a:solidFill>
                  <a:srgbClr val="002060"/>
                </a:solidFill>
              </a:rPr>
              <a:t>CA. Gaurav Goel </a:t>
            </a:r>
            <a:endParaRPr lang="en-US" sz="1600" dirty="0">
              <a:solidFill>
                <a:srgbClr val="002060"/>
              </a:solidFill>
            </a:endParaRPr>
          </a:p>
          <a:p>
            <a:pPr lvl="0" fontAlgn="auto" hangingPunct="1"/>
            <a:r>
              <a:rPr lang="en-US" sz="1600" dirty="0">
                <a:solidFill>
                  <a:srgbClr val="002060"/>
                </a:solidFill>
              </a:rPr>
              <a:t>Gaurav@kagindia.in</a:t>
            </a:r>
          </a:p>
          <a:p>
            <a:pPr lvl="0" fontAlgn="auto" hangingPunct="1"/>
            <a:r>
              <a:rPr lang="en-US" sz="1600" dirty="0">
                <a:solidFill>
                  <a:srgbClr val="002060"/>
                </a:solidFill>
              </a:rPr>
              <a:t>+91-99999-87718</a:t>
            </a:r>
          </a:p>
          <a:p>
            <a:r>
              <a:rPr lang="en-US" sz="1600" dirty="0">
                <a:solidFill>
                  <a:srgbClr val="002060"/>
                </a:solidFill>
              </a:rPr>
              <a:t> </a:t>
            </a:r>
            <a:endParaRPr lang="en-US" sz="1600" dirty="0">
              <a:solidFill>
                <a:srgbClr val="002060"/>
              </a:solidFill>
              <a:effectLst/>
            </a:endParaRPr>
          </a:p>
          <a:p>
            <a:pPr lvl="0" fontAlgn="auto" hangingPunct="1"/>
            <a:r>
              <a:rPr lang="en-US" sz="1600" b="1" dirty="0">
                <a:solidFill>
                  <a:srgbClr val="002060"/>
                </a:solidFill>
              </a:rPr>
              <a:t>Our Office Locations</a:t>
            </a:r>
            <a:r>
              <a:rPr lang="en-US" sz="1600" dirty="0">
                <a:solidFill>
                  <a:srgbClr val="002060"/>
                </a:solidFill>
              </a:rPr>
              <a:t>:</a:t>
            </a:r>
          </a:p>
          <a:p>
            <a:pPr lvl="0" fontAlgn="auto" hangingPunct="1"/>
            <a:r>
              <a:rPr lang="en-US" sz="1600" dirty="0">
                <a:solidFill>
                  <a:srgbClr val="002060"/>
                </a:solidFill>
              </a:rPr>
              <a:t> </a:t>
            </a:r>
          </a:p>
          <a:p>
            <a:pPr lvl="0" fontAlgn="auto" hangingPunct="1"/>
            <a:r>
              <a:rPr lang="en-US" sz="1600" b="1" dirty="0">
                <a:solidFill>
                  <a:srgbClr val="002060"/>
                </a:solidFill>
              </a:rPr>
              <a:t>Delhi:</a:t>
            </a:r>
            <a:r>
              <a:rPr lang="en-US" sz="1600" dirty="0">
                <a:solidFill>
                  <a:srgbClr val="002060"/>
                </a:solidFill>
              </a:rPr>
              <a:t> KD-29, Ground Floor, Near Kohat Enclave Metro Station, Pitampura, New Delhi110034 India</a:t>
            </a:r>
          </a:p>
          <a:p>
            <a:pPr lvl="0" fontAlgn="auto" hangingPunct="1"/>
            <a:endParaRPr lang="en-US" sz="1600" dirty="0">
              <a:solidFill>
                <a:srgbClr val="002060"/>
              </a:solidFill>
            </a:endParaRPr>
          </a:p>
          <a:p>
            <a:pPr lvl="0" fontAlgn="auto" hangingPunct="1"/>
            <a:r>
              <a:rPr lang="en-US" sz="1600" b="1" dirty="0" err="1">
                <a:solidFill>
                  <a:srgbClr val="002060"/>
                </a:solidFill>
              </a:rPr>
              <a:t>Gurugram</a:t>
            </a:r>
            <a:r>
              <a:rPr lang="en-US" sz="1600" b="1" dirty="0">
                <a:solidFill>
                  <a:srgbClr val="002060"/>
                </a:solidFill>
              </a:rPr>
              <a:t>:</a:t>
            </a:r>
            <a:r>
              <a:rPr lang="en-US" sz="1600" dirty="0">
                <a:solidFill>
                  <a:srgbClr val="002060"/>
                </a:solidFill>
              </a:rPr>
              <a:t> India </a:t>
            </a:r>
            <a:r>
              <a:rPr lang="en-US" sz="1600" dirty="0" err="1">
                <a:solidFill>
                  <a:srgbClr val="002060"/>
                </a:solidFill>
              </a:rPr>
              <a:t>Accelarator</a:t>
            </a:r>
            <a:r>
              <a:rPr lang="en-US" sz="1600" dirty="0">
                <a:solidFill>
                  <a:srgbClr val="002060"/>
                </a:solidFill>
              </a:rPr>
              <a:t> Private Limited, 4th Floor, BPTP </a:t>
            </a:r>
            <a:r>
              <a:rPr lang="en-US" sz="1600" dirty="0" err="1">
                <a:solidFill>
                  <a:srgbClr val="002060"/>
                </a:solidFill>
              </a:rPr>
              <a:t>Centra</a:t>
            </a:r>
            <a:r>
              <a:rPr lang="en-US" sz="1600" dirty="0">
                <a:solidFill>
                  <a:srgbClr val="002060"/>
                </a:solidFill>
              </a:rPr>
              <a:t> One, Golf course extension road,</a:t>
            </a:r>
          </a:p>
          <a:p>
            <a:pPr lvl="0" fontAlgn="auto" hangingPunct="1"/>
            <a:r>
              <a:rPr lang="en-US" sz="1600" dirty="0" err="1">
                <a:solidFill>
                  <a:srgbClr val="002060"/>
                </a:solidFill>
              </a:rPr>
              <a:t>Gurugram</a:t>
            </a:r>
            <a:r>
              <a:rPr lang="en-US" sz="1600" dirty="0">
                <a:solidFill>
                  <a:srgbClr val="002060"/>
                </a:solidFill>
              </a:rPr>
              <a:t> -122102, Haryana, India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5931" y="111233"/>
            <a:ext cx="9242034"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DETERMINATION OF RESIDENTIAL STATUS</a:t>
            </a:r>
          </a:p>
        </p:txBody>
      </p:sp>
      <p:sp>
        <p:nvSpPr>
          <p:cNvPr id="8" name="object 8"/>
          <p:cNvSpPr txBox="1"/>
          <p:nvPr/>
        </p:nvSpPr>
        <p:spPr>
          <a:xfrm>
            <a:off x="10135690" y="6466994"/>
            <a:ext cx="18986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6</a:t>
            </a:fld>
            <a:endParaRPr sz="800">
              <a:latin typeface="Arial MT"/>
              <a:cs typeface="Arial MT"/>
            </a:endParaRPr>
          </a:p>
        </p:txBody>
      </p:sp>
      <p:sp>
        <p:nvSpPr>
          <p:cNvPr id="4" name="Rounded Rectangle 3"/>
          <p:cNvSpPr/>
          <p:nvPr/>
        </p:nvSpPr>
        <p:spPr>
          <a:xfrm>
            <a:off x="2362200" y="774960"/>
            <a:ext cx="2286000" cy="609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Stay in India during tax year ≥182</a:t>
            </a:r>
            <a:endParaRPr lang="en-IN" sz="1600" spc="-5" dirty="0">
              <a:solidFill>
                <a:schemeClr val="bg1"/>
              </a:solidFill>
              <a:latin typeface="Arial" panose="020B0604020202020204" pitchFamily="34" charset="0"/>
              <a:cs typeface="Arial" panose="020B0604020202020204" pitchFamily="34" charset="0"/>
            </a:endParaRPr>
          </a:p>
        </p:txBody>
      </p:sp>
      <p:sp>
        <p:nvSpPr>
          <p:cNvPr id="7" name="Rounded Rectangle 6"/>
          <p:cNvSpPr/>
          <p:nvPr/>
        </p:nvSpPr>
        <p:spPr>
          <a:xfrm>
            <a:off x="4239575" y="2235721"/>
            <a:ext cx="1953859" cy="1398621"/>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Stay ≥ 60* days during tax year, </a:t>
            </a:r>
            <a:r>
              <a:rPr lang="en-GB" sz="1600" b="1" spc="-5" dirty="0">
                <a:solidFill>
                  <a:schemeClr val="bg1"/>
                </a:solidFill>
                <a:latin typeface="Arial" panose="020B0604020202020204" pitchFamily="34" charset="0"/>
                <a:cs typeface="Arial" panose="020B0604020202020204" pitchFamily="34" charset="0"/>
              </a:rPr>
              <a:t>AND </a:t>
            </a:r>
            <a:r>
              <a:rPr lang="en-GB" sz="1600" spc="-5" dirty="0">
                <a:solidFill>
                  <a:schemeClr val="bg1"/>
                </a:solidFill>
                <a:latin typeface="Arial" panose="020B0604020202020204" pitchFamily="34" charset="0"/>
                <a:cs typeface="Arial" panose="020B0604020202020204" pitchFamily="34" charset="0"/>
              </a:rPr>
              <a:t>Stay ≥ 365 days during preceding 4 </a:t>
            </a:r>
            <a:r>
              <a:rPr lang="en-GB" sz="1600" spc="-5" dirty="0" err="1">
                <a:solidFill>
                  <a:schemeClr val="bg1"/>
                </a:solidFill>
                <a:latin typeface="Arial" panose="020B0604020202020204" pitchFamily="34" charset="0"/>
                <a:cs typeface="Arial" panose="020B0604020202020204" pitchFamily="34" charset="0"/>
              </a:rPr>
              <a:t>Yrs</a:t>
            </a:r>
            <a:endParaRPr lang="en-IN" sz="1600" spc="-5" dirty="0">
              <a:solidFill>
                <a:schemeClr val="bg1"/>
              </a:solidFill>
              <a:latin typeface="Arial" panose="020B0604020202020204" pitchFamily="34" charset="0"/>
              <a:cs typeface="Arial" panose="020B0604020202020204" pitchFamily="34" charset="0"/>
            </a:endParaRPr>
          </a:p>
        </p:txBody>
      </p:sp>
      <p:sp>
        <p:nvSpPr>
          <p:cNvPr id="9" name="Rounded Rectangle 8"/>
          <p:cNvSpPr/>
          <p:nvPr/>
        </p:nvSpPr>
        <p:spPr>
          <a:xfrm>
            <a:off x="6623008" y="2023210"/>
            <a:ext cx="1324479" cy="675744"/>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gn="ctr">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Non Resident</a:t>
            </a:r>
            <a:endParaRPr lang="en-IN" sz="1600" spc="-5" dirty="0">
              <a:solidFill>
                <a:schemeClr val="bg1"/>
              </a:solidFill>
              <a:latin typeface="Arial" panose="020B0604020202020204" pitchFamily="34" charset="0"/>
              <a:cs typeface="Arial" panose="020B0604020202020204" pitchFamily="34" charset="0"/>
            </a:endParaRPr>
          </a:p>
        </p:txBody>
      </p:sp>
      <p:sp>
        <p:nvSpPr>
          <p:cNvPr id="10" name="Rounded Rectangle 9"/>
          <p:cNvSpPr/>
          <p:nvPr/>
        </p:nvSpPr>
        <p:spPr>
          <a:xfrm>
            <a:off x="7927794" y="5486400"/>
            <a:ext cx="2599876" cy="115268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Whether liable to tax in any other country or territory by reason of domicile/residence?</a:t>
            </a:r>
            <a:endParaRPr lang="en-IN" sz="1600" spc="-5" dirty="0">
              <a:solidFill>
                <a:schemeClr val="bg1"/>
              </a:solidFill>
              <a:latin typeface="Arial" panose="020B0604020202020204" pitchFamily="34" charset="0"/>
              <a:cs typeface="Arial" panose="020B0604020202020204" pitchFamily="34" charset="0"/>
            </a:endParaRPr>
          </a:p>
        </p:txBody>
      </p:sp>
      <p:sp>
        <p:nvSpPr>
          <p:cNvPr id="11" name="Rounded Rectangle 10"/>
          <p:cNvSpPr/>
          <p:nvPr/>
        </p:nvSpPr>
        <p:spPr>
          <a:xfrm>
            <a:off x="8378962" y="4167072"/>
            <a:ext cx="1946593" cy="609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pc="-5" dirty="0">
                <a:solidFill>
                  <a:schemeClr val="bg1"/>
                </a:solidFill>
                <a:latin typeface="Arial MT"/>
                <a:cs typeface="Arial MT"/>
              </a:rPr>
              <a:t>Citizen of India?</a:t>
            </a:r>
            <a:endParaRPr lang="en-IN" spc="-5" dirty="0">
              <a:solidFill>
                <a:schemeClr val="bg1"/>
              </a:solidFill>
              <a:latin typeface="Arial MT"/>
              <a:cs typeface="Arial MT"/>
            </a:endParaRPr>
          </a:p>
        </p:txBody>
      </p:sp>
      <p:sp>
        <p:nvSpPr>
          <p:cNvPr id="12" name="Rounded Rectangle 11"/>
          <p:cNvSpPr/>
          <p:nvPr/>
        </p:nvSpPr>
        <p:spPr>
          <a:xfrm>
            <a:off x="8163884" y="2051103"/>
            <a:ext cx="2338387" cy="1384194"/>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Stay ≥ 120 days but &lt;182 days during tax year, </a:t>
            </a:r>
            <a:r>
              <a:rPr lang="en-GB" sz="1600" b="1" spc="-5" dirty="0">
                <a:solidFill>
                  <a:schemeClr val="bg1"/>
                </a:solidFill>
                <a:latin typeface="Arial" panose="020B0604020202020204" pitchFamily="34" charset="0"/>
                <a:cs typeface="Arial" panose="020B0604020202020204" pitchFamily="34" charset="0"/>
              </a:rPr>
              <a:t>AND </a:t>
            </a:r>
            <a:r>
              <a:rPr lang="en-GB" sz="1600" spc="-5" dirty="0">
                <a:solidFill>
                  <a:schemeClr val="bg1"/>
                </a:solidFill>
                <a:latin typeface="Arial" panose="020B0604020202020204" pitchFamily="34" charset="0"/>
                <a:cs typeface="Arial" panose="020B0604020202020204" pitchFamily="34" charset="0"/>
              </a:rPr>
              <a:t>Stay ≥ 365 days during preceding 4 </a:t>
            </a:r>
            <a:r>
              <a:rPr lang="en-GB" sz="1600" spc="-5" dirty="0" err="1">
                <a:solidFill>
                  <a:schemeClr val="bg1"/>
                </a:solidFill>
                <a:latin typeface="Arial" panose="020B0604020202020204" pitchFamily="34" charset="0"/>
                <a:cs typeface="Arial" panose="020B0604020202020204" pitchFamily="34" charset="0"/>
              </a:rPr>
              <a:t>Yrs</a:t>
            </a:r>
            <a:endParaRPr lang="en-IN" sz="1600" spc="-5" dirty="0">
              <a:solidFill>
                <a:schemeClr val="bg1"/>
              </a:solidFill>
              <a:latin typeface="Arial" panose="020B0604020202020204" pitchFamily="34" charset="0"/>
              <a:cs typeface="Arial" panose="020B0604020202020204" pitchFamily="34" charset="0"/>
            </a:endParaRPr>
          </a:p>
        </p:txBody>
      </p:sp>
      <p:sp>
        <p:nvSpPr>
          <p:cNvPr id="13" name="Rounded Rectangle 12"/>
          <p:cNvSpPr/>
          <p:nvPr/>
        </p:nvSpPr>
        <p:spPr>
          <a:xfrm>
            <a:off x="8378961" y="743152"/>
            <a:ext cx="2057400" cy="6096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India Sourced Income &gt; 15 </a:t>
            </a:r>
            <a:r>
              <a:rPr lang="en-GB" sz="1600" spc="-5" dirty="0" err="1">
                <a:solidFill>
                  <a:schemeClr val="bg1"/>
                </a:solidFill>
                <a:latin typeface="Arial" panose="020B0604020202020204" pitchFamily="34" charset="0"/>
                <a:cs typeface="Arial" panose="020B0604020202020204" pitchFamily="34" charset="0"/>
              </a:rPr>
              <a:t>Lacs</a:t>
            </a:r>
            <a:endParaRPr lang="en-IN" sz="1600" spc="-5" dirty="0">
              <a:solidFill>
                <a:schemeClr val="bg1"/>
              </a:solidFill>
              <a:latin typeface="Arial" panose="020B0604020202020204" pitchFamily="34" charset="0"/>
              <a:cs typeface="Arial" panose="020B0604020202020204" pitchFamily="34" charset="0"/>
            </a:endParaRPr>
          </a:p>
        </p:txBody>
      </p:sp>
      <p:sp>
        <p:nvSpPr>
          <p:cNvPr id="14" name="Rounded Rectangle 13"/>
          <p:cNvSpPr/>
          <p:nvPr/>
        </p:nvSpPr>
        <p:spPr>
          <a:xfrm>
            <a:off x="5257800" y="787920"/>
            <a:ext cx="1676400" cy="609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Indian Citizen or PIO?</a:t>
            </a:r>
            <a:endParaRPr lang="en-IN" sz="1600" spc="-5" dirty="0">
              <a:solidFill>
                <a:schemeClr val="tx1"/>
              </a:solidFill>
              <a:latin typeface="Arial" panose="020B0604020202020204" pitchFamily="34" charset="0"/>
              <a:cs typeface="Arial" panose="020B0604020202020204" pitchFamily="34" charset="0"/>
            </a:endParaRPr>
          </a:p>
        </p:txBody>
      </p:sp>
      <p:sp>
        <p:nvSpPr>
          <p:cNvPr id="15" name="Rounded Rectangle 14"/>
          <p:cNvSpPr/>
          <p:nvPr/>
        </p:nvSpPr>
        <p:spPr>
          <a:xfrm>
            <a:off x="4591427" y="5746914"/>
            <a:ext cx="2286000" cy="57393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Resident but not ordinarily Resident</a:t>
            </a:r>
            <a:endParaRPr lang="en-IN" sz="1600" spc="-5" dirty="0">
              <a:solidFill>
                <a:schemeClr val="tx1"/>
              </a:solidFill>
              <a:latin typeface="Arial" panose="020B0604020202020204" pitchFamily="34" charset="0"/>
              <a:cs typeface="Arial" panose="020B0604020202020204" pitchFamily="34" charset="0"/>
            </a:endParaRPr>
          </a:p>
        </p:txBody>
      </p:sp>
      <p:sp>
        <p:nvSpPr>
          <p:cNvPr id="16" name="Rounded Rectangle 15"/>
          <p:cNvSpPr/>
          <p:nvPr/>
        </p:nvSpPr>
        <p:spPr>
          <a:xfrm>
            <a:off x="1667324" y="2902816"/>
            <a:ext cx="2245360" cy="6096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NR during 9 out 10 previous tax years</a:t>
            </a:r>
            <a:endParaRPr lang="en-IN" sz="1600" spc="-5" dirty="0">
              <a:solidFill>
                <a:schemeClr val="bg1"/>
              </a:solidFill>
              <a:latin typeface="Arial" panose="020B0604020202020204" pitchFamily="34" charset="0"/>
              <a:cs typeface="Arial" panose="020B0604020202020204" pitchFamily="34" charset="0"/>
            </a:endParaRPr>
          </a:p>
        </p:txBody>
      </p:sp>
      <p:sp>
        <p:nvSpPr>
          <p:cNvPr id="17" name="Rounded Rectangle 16"/>
          <p:cNvSpPr/>
          <p:nvPr/>
        </p:nvSpPr>
        <p:spPr>
          <a:xfrm>
            <a:off x="1738444" y="4042208"/>
            <a:ext cx="2174240" cy="838200"/>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Stay in India &lt; 730 days in preceding 7 years</a:t>
            </a:r>
            <a:endParaRPr lang="en-IN" sz="1600" spc="-5" dirty="0">
              <a:solidFill>
                <a:schemeClr val="bg1"/>
              </a:solidFill>
              <a:latin typeface="Arial" panose="020B0604020202020204" pitchFamily="34" charset="0"/>
              <a:cs typeface="Arial" panose="020B0604020202020204" pitchFamily="34" charset="0"/>
            </a:endParaRPr>
          </a:p>
        </p:txBody>
      </p:sp>
      <p:sp>
        <p:nvSpPr>
          <p:cNvPr id="18" name="Rounded Rectangle 17"/>
          <p:cNvSpPr/>
          <p:nvPr/>
        </p:nvSpPr>
        <p:spPr>
          <a:xfrm>
            <a:off x="1738444" y="5805960"/>
            <a:ext cx="2419164" cy="609600"/>
          </a:xfrm>
          <a:prstGeom prst="roundRect">
            <a:avLst/>
          </a:prstGeom>
          <a:solidFill>
            <a:srgbClr val="FF7C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Resident &amp; Ordinarily Resident (ROR)</a:t>
            </a:r>
            <a:endParaRPr lang="en-IN" sz="1600" spc="-5" dirty="0">
              <a:solidFill>
                <a:schemeClr val="tx1"/>
              </a:solidFill>
              <a:latin typeface="Arial" panose="020B0604020202020204" pitchFamily="34" charset="0"/>
              <a:cs typeface="Arial" panose="020B0604020202020204" pitchFamily="34" charset="0"/>
            </a:endParaRPr>
          </a:p>
        </p:txBody>
      </p:sp>
      <p:sp>
        <p:nvSpPr>
          <p:cNvPr id="19" name="Rounded Rectangle 18"/>
          <p:cNvSpPr/>
          <p:nvPr/>
        </p:nvSpPr>
        <p:spPr>
          <a:xfrm>
            <a:off x="1828800" y="1828800"/>
            <a:ext cx="1981200" cy="4572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bg1"/>
                </a:solidFill>
                <a:latin typeface="Arial" panose="020B0604020202020204" pitchFamily="34" charset="0"/>
                <a:cs typeface="Arial" panose="020B0604020202020204" pitchFamily="34" charset="0"/>
              </a:rPr>
              <a:t>Resident in India</a:t>
            </a:r>
            <a:endParaRPr lang="en-IN" sz="1600" spc="-5" dirty="0">
              <a:solidFill>
                <a:schemeClr val="bg1"/>
              </a:solidFill>
              <a:latin typeface="Arial" panose="020B0604020202020204" pitchFamily="34" charset="0"/>
              <a:cs typeface="Arial" panose="020B0604020202020204" pitchFamily="34" charset="0"/>
            </a:endParaRPr>
          </a:p>
        </p:txBody>
      </p:sp>
      <p:cxnSp>
        <p:nvCxnSpPr>
          <p:cNvPr id="22" name="Elbow Connector 21"/>
          <p:cNvCxnSpPr>
            <a:stCxn id="4" idx="1"/>
          </p:cNvCxnSpPr>
          <p:nvPr/>
        </p:nvCxnSpPr>
        <p:spPr>
          <a:xfrm rot="10800000" flipV="1">
            <a:off x="2057400" y="1079760"/>
            <a:ext cx="304800" cy="749040"/>
          </a:xfrm>
          <a:prstGeom prst="bentConnector2">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p:cNvCxnSpPr>
            <a:endCxn id="19" idx="0"/>
          </p:cNvCxnSpPr>
          <p:nvPr/>
        </p:nvCxnSpPr>
        <p:spPr>
          <a:xfrm rot="10800000">
            <a:off x="2819400" y="1828802"/>
            <a:ext cx="2059064" cy="377165"/>
          </a:xfrm>
          <a:prstGeom prst="bentConnector4">
            <a:avLst>
              <a:gd name="adj1" fmla="val -1194"/>
              <a:gd name="adj2" fmla="val 160610"/>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p:cNvCxnSpPr/>
          <p:nvPr/>
        </p:nvCxnSpPr>
        <p:spPr>
          <a:xfrm rot="16200000" flipH="1">
            <a:off x="3780377" y="3852457"/>
            <a:ext cx="846775" cy="2902678"/>
          </a:xfrm>
          <a:prstGeom prst="bentConnector3">
            <a:avLst>
              <a:gd name="adj1" fmla="val 50000"/>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a:off x="2590800" y="2286000"/>
            <a:ext cx="0" cy="61681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2590800" y="3512416"/>
            <a:ext cx="0" cy="48385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514600" y="4846226"/>
            <a:ext cx="0" cy="94497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8473886" y="5102814"/>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68" name="Rounded Rectangle 67"/>
          <p:cNvSpPr/>
          <p:nvPr/>
        </p:nvSpPr>
        <p:spPr>
          <a:xfrm>
            <a:off x="9806965" y="1507939"/>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69" name="Rounded Rectangle 68"/>
          <p:cNvSpPr/>
          <p:nvPr/>
        </p:nvSpPr>
        <p:spPr>
          <a:xfrm>
            <a:off x="7162799" y="684497"/>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70" name="Rounded Rectangle 69"/>
          <p:cNvSpPr/>
          <p:nvPr/>
        </p:nvSpPr>
        <p:spPr>
          <a:xfrm>
            <a:off x="4773041" y="3904512"/>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71" name="Rounded Rectangle 70"/>
          <p:cNvSpPr/>
          <p:nvPr/>
        </p:nvSpPr>
        <p:spPr>
          <a:xfrm>
            <a:off x="4327667" y="1771154"/>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72" name="Rounded Rectangle 71"/>
          <p:cNvSpPr/>
          <p:nvPr/>
        </p:nvSpPr>
        <p:spPr>
          <a:xfrm>
            <a:off x="3260785" y="4877248"/>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73" name="Rounded Rectangle 72"/>
          <p:cNvSpPr/>
          <p:nvPr/>
        </p:nvSpPr>
        <p:spPr>
          <a:xfrm>
            <a:off x="1501625" y="1253298"/>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cxnSp>
        <p:nvCxnSpPr>
          <p:cNvPr id="76" name="Straight Arrow Connector 75"/>
          <p:cNvCxnSpPr>
            <a:stCxn id="4" idx="3"/>
            <a:endCxn id="14" idx="1"/>
          </p:cNvCxnSpPr>
          <p:nvPr/>
        </p:nvCxnSpPr>
        <p:spPr>
          <a:xfrm>
            <a:off x="4648200" y="1079760"/>
            <a:ext cx="609600" cy="1296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endCxn id="13" idx="1"/>
          </p:cNvCxnSpPr>
          <p:nvPr/>
        </p:nvCxnSpPr>
        <p:spPr>
          <a:xfrm>
            <a:off x="6910653" y="1047952"/>
            <a:ext cx="1468308"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5334000" y="1425986"/>
            <a:ext cx="0" cy="75006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92" name="Elbow Connector 91"/>
          <p:cNvCxnSpPr/>
          <p:nvPr/>
        </p:nvCxnSpPr>
        <p:spPr>
          <a:xfrm rot="16200000" flipH="1">
            <a:off x="3734201" y="3573898"/>
            <a:ext cx="2179921" cy="2102285"/>
          </a:xfrm>
          <a:prstGeom prst="bentConnector3">
            <a:avLst>
              <a:gd name="adj1" fmla="val 1784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02" name="Rounded Rectangle 101"/>
          <p:cNvSpPr/>
          <p:nvPr/>
        </p:nvSpPr>
        <p:spPr>
          <a:xfrm>
            <a:off x="1921044" y="5025283"/>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sp>
        <p:nvSpPr>
          <p:cNvPr id="103" name="Rounded Rectangle 102"/>
          <p:cNvSpPr/>
          <p:nvPr/>
        </p:nvSpPr>
        <p:spPr>
          <a:xfrm>
            <a:off x="1921044" y="3533327"/>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sp>
        <p:nvSpPr>
          <p:cNvPr id="105" name="Rounded Rectangle 104"/>
          <p:cNvSpPr/>
          <p:nvPr/>
        </p:nvSpPr>
        <p:spPr>
          <a:xfrm>
            <a:off x="5318267" y="1370183"/>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cxnSp>
        <p:nvCxnSpPr>
          <p:cNvPr id="106" name="Straight Arrow Connector 105"/>
          <p:cNvCxnSpPr/>
          <p:nvPr/>
        </p:nvCxnSpPr>
        <p:spPr>
          <a:xfrm>
            <a:off x="9840577" y="1382707"/>
            <a:ext cx="0" cy="616816"/>
          </a:xfrm>
          <a:prstGeom prst="straightConnector1">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a:off x="9861396" y="3497094"/>
            <a:ext cx="0" cy="616816"/>
          </a:xfrm>
          <a:prstGeom prst="straightConnector1">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p:cNvCxnSpPr/>
          <p:nvPr/>
        </p:nvCxnSpPr>
        <p:spPr>
          <a:xfrm>
            <a:off x="9906000" y="4816673"/>
            <a:ext cx="0" cy="616816"/>
          </a:xfrm>
          <a:prstGeom prst="straightConnector1">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9" name="Rounded Rectangle 108"/>
          <p:cNvSpPr/>
          <p:nvPr/>
        </p:nvSpPr>
        <p:spPr>
          <a:xfrm>
            <a:off x="7273790" y="1289151"/>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sp>
        <p:nvSpPr>
          <p:cNvPr id="110" name="Rounded Rectangle 109"/>
          <p:cNvSpPr/>
          <p:nvPr/>
        </p:nvSpPr>
        <p:spPr>
          <a:xfrm>
            <a:off x="7885251" y="4116149"/>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cxnSp>
        <p:nvCxnSpPr>
          <p:cNvPr id="113" name="Elbow Connector 112"/>
          <p:cNvCxnSpPr/>
          <p:nvPr/>
        </p:nvCxnSpPr>
        <p:spPr>
          <a:xfrm rot="10800000" flipV="1">
            <a:off x="7244092" y="1253298"/>
            <a:ext cx="1106987" cy="720001"/>
          </a:xfrm>
          <a:prstGeom prst="bentConnector2">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3" name="Elbow Connector 122"/>
          <p:cNvCxnSpPr/>
          <p:nvPr/>
        </p:nvCxnSpPr>
        <p:spPr>
          <a:xfrm flipV="1">
            <a:off x="5688613" y="2023210"/>
            <a:ext cx="1393426" cy="116923"/>
          </a:xfrm>
          <a:prstGeom prst="bentConnector4">
            <a:avLst>
              <a:gd name="adj1" fmla="val -12"/>
              <a:gd name="adj2" fmla="val 295513"/>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32" name="Rounded Rectangle 131"/>
          <p:cNvSpPr/>
          <p:nvPr/>
        </p:nvSpPr>
        <p:spPr>
          <a:xfrm>
            <a:off x="5683701" y="1786332"/>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cxnSp>
        <p:nvCxnSpPr>
          <p:cNvPr id="133" name="Elbow Connector 132"/>
          <p:cNvCxnSpPr>
            <a:endCxn id="9" idx="2"/>
          </p:cNvCxnSpPr>
          <p:nvPr/>
        </p:nvCxnSpPr>
        <p:spPr>
          <a:xfrm rot="16200000" flipV="1">
            <a:off x="6941187" y="3043014"/>
            <a:ext cx="1773502" cy="1085382"/>
          </a:xfrm>
          <a:prstGeom prst="bentConnector3">
            <a:avLst>
              <a:gd name="adj1" fmla="val -1559"/>
            </a:avLst>
          </a:prstGeom>
          <a:ln w="28575">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6" name="Elbow Connector 135"/>
          <p:cNvCxnSpPr>
            <a:stCxn id="10" idx="0"/>
          </p:cNvCxnSpPr>
          <p:nvPr/>
        </p:nvCxnSpPr>
        <p:spPr>
          <a:xfrm rot="16200000" flipV="1">
            <a:off x="6717120" y="2975787"/>
            <a:ext cx="2774881" cy="2246346"/>
          </a:xfrm>
          <a:prstGeom prst="bentConnector3">
            <a:avLst>
              <a:gd name="adj1" fmla="val 14118"/>
            </a:avLst>
          </a:prstGeom>
          <a:ln w="28575">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7" name="Elbow Connector 136"/>
          <p:cNvCxnSpPr/>
          <p:nvPr/>
        </p:nvCxnSpPr>
        <p:spPr>
          <a:xfrm rot="5400000">
            <a:off x="6498321" y="3538831"/>
            <a:ext cx="2202584" cy="2149754"/>
          </a:xfrm>
          <a:prstGeom prst="bentConnector3">
            <a:avLst>
              <a:gd name="adj1" fmla="val 9869"/>
            </a:avLst>
          </a:prstGeom>
          <a:ln w="28575">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0" name="Elbow Connector 149"/>
          <p:cNvCxnSpPr/>
          <p:nvPr/>
        </p:nvCxnSpPr>
        <p:spPr>
          <a:xfrm rot="10800000">
            <a:off x="6877428" y="6104410"/>
            <a:ext cx="1048220" cy="12700"/>
          </a:xfrm>
          <a:prstGeom prst="bentConnector3">
            <a:avLst>
              <a:gd name="adj1" fmla="val 50000"/>
            </a:avLst>
          </a:prstGeom>
          <a:ln w="28575">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3" name="Rounded Rectangle 152"/>
          <p:cNvSpPr/>
          <p:nvPr/>
        </p:nvSpPr>
        <p:spPr>
          <a:xfrm>
            <a:off x="10096954" y="5161789"/>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155" name="Rounded Rectangle 154"/>
          <p:cNvSpPr/>
          <p:nvPr/>
        </p:nvSpPr>
        <p:spPr>
          <a:xfrm>
            <a:off x="7273790" y="5698851"/>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sp>
        <p:nvSpPr>
          <p:cNvPr id="157" name="Rounded Rectangle 156"/>
          <p:cNvSpPr/>
          <p:nvPr/>
        </p:nvSpPr>
        <p:spPr>
          <a:xfrm>
            <a:off x="8722042" y="3410244"/>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Yes</a:t>
            </a:r>
            <a:endParaRPr lang="en-IN" sz="1600" spc="-5" dirty="0">
              <a:solidFill>
                <a:schemeClr val="tx1"/>
              </a:solidFill>
              <a:latin typeface="Arial" panose="020B0604020202020204" pitchFamily="34" charset="0"/>
              <a:cs typeface="Arial" panose="020B0604020202020204" pitchFamily="34" charset="0"/>
            </a:endParaRPr>
          </a:p>
        </p:txBody>
      </p:sp>
      <p:sp>
        <p:nvSpPr>
          <p:cNvPr id="158" name="Rounded Rectangle 157"/>
          <p:cNvSpPr/>
          <p:nvPr/>
        </p:nvSpPr>
        <p:spPr>
          <a:xfrm>
            <a:off x="10058400" y="3746708"/>
            <a:ext cx="762000" cy="401965"/>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2698">
              <a:lnSpc>
                <a:spcPts val="2091"/>
              </a:lnSpc>
              <a:spcBef>
                <a:spcPts val="600"/>
              </a:spcBef>
              <a:buSzPct val="102777"/>
              <a:tabLst>
                <a:tab pos="297783" algn="l"/>
                <a:tab pos="298419" algn="l"/>
              </a:tabLst>
            </a:pPr>
            <a:r>
              <a:rPr lang="en-GB" sz="1600" spc="-5" dirty="0">
                <a:solidFill>
                  <a:schemeClr val="tx1"/>
                </a:solidFill>
                <a:latin typeface="Arial" panose="020B0604020202020204" pitchFamily="34" charset="0"/>
                <a:cs typeface="Arial" panose="020B0604020202020204" pitchFamily="34" charset="0"/>
              </a:rPr>
              <a:t>No</a:t>
            </a:r>
            <a:endParaRPr lang="en-IN" sz="1600" spc="-5"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5198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38976" y="456211"/>
            <a:ext cx="8382000"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DETERMINATION OF RESIDENTIAL STATUS</a:t>
            </a:r>
          </a:p>
        </p:txBody>
      </p:sp>
      <p:sp>
        <p:nvSpPr>
          <p:cNvPr id="3" name="object 3"/>
          <p:cNvSpPr txBox="1"/>
          <p:nvPr/>
        </p:nvSpPr>
        <p:spPr>
          <a:xfrm>
            <a:off x="1038977" y="1211313"/>
            <a:ext cx="10648526" cy="4531882"/>
          </a:xfrm>
          <a:prstGeom prst="rect">
            <a:avLst/>
          </a:prstGeom>
        </p:spPr>
        <p:txBody>
          <a:bodyPr vert="horz" wrap="square" lIns="0" tIns="12700" rIns="0" bIns="0" rtlCol="0">
            <a:spAutoFit/>
          </a:bodyPr>
          <a:lstStyle/>
          <a:p>
            <a:pPr marL="12700">
              <a:lnSpc>
                <a:spcPts val="2091"/>
              </a:lnSpc>
              <a:spcBef>
                <a:spcPts val="600"/>
              </a:spcBef>
              <a:buSzPct val="102777"/>
              <a:tabLst>
                <a:tab pos="297783" algn="l"/>
                <a:tab pos="298419" algn="l"/>
              </a:tabLst>
            </a:pPr>
            <a:r>
              <a:rPr lang="en-GB" sz="1600" i="1" spc="-5" dirty="0">
                <a:solidFill>
                  <a:srgbClr val="002776"/>
                </a:solidFill>
                <a:latin typeface="Arial" panose="020B0604020202020204" pitchFamily="34" charset="0"/>
                <a:cs typeface="Arial" panose="020B0604020202020204" pitchFamily="34" charset="0"/>
              </a:rPr>
              <a:t>Explanation 1</a:t>
            </a:r>
            <a:r>
              <a:rPr lang="en-GB" sz="1600" spc="-5" dirty="0">
                <a:solidFill>
                  <a:srgbClr val="002776"/>
                </a:solidFill>
                <a:latin typeface="Arial" panose="020B0604020202020204" pitchFamily="34" charset="0"/>
                <a:cs typeface="Arial" panose="020B0604020202020204" pitchFamily="34" charset="0"/>
              </a:rPr>
              <a:t>—the 60 days 365 days condition shall not apply to an Indian citizen who leaves the country for the purpose of employment outside India or as a member of a crew on an Indian ship.</a:t>
            </a:r>
          </a:p>
          <a:p>
            <a:pPr marL="12700">
              <a:lnSpc>
                <a:spcPts val="2091"/>
              </a:lnSpc>
              <a:spcBef>
                <a:spcPts val="600"/>
              </a:spcBef>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50" indent="-285750">
              <a:lnSpc>
                <a:spcPts val="2091"/>
              </a:lnSpc>
              <a:spcBef>
                <a:spcPts val="600"/>
              </a:spcBef>
              <a:buClr>
                <a:srgbClr val="FF0000"/>
              </a:buClr>
              <a:buSzPct val="102777"/>
              <a:buFont typeface="Wingdings" panose="05000000000000000000" pitchFamily="2" charset="2"/>
              <a:buChar char="Ø"/>
              <a:tabLst>
                <a:tab pos="297783" algn="l"/>
                <a:tab pos="298419" algn="l"/>
              </a:tabLst>
            </a:pP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is an individual, he leaves India for the following purposes -</a:t>
            </a:r>
            <a:endParaRPr lang="en-GB" sz="1600" i="1" u="sng" spc="-5" dirty="0">
              <a:solidFill>
                <a:srgbClr val="002776"/>
              </a:solidFill>
              <a:latin typeface="Arial" panose="020B0604020202020204" pitchFamily="34" charset="0"/>
              <a:cs typeface="Arial" panose="020B0604020202020204" pitchFamily="34" charset="0"/>
            </a:endParaRPr>
          </a:p>
          <a:p>
            <a:pPr marL="630238" indent="-366713">
              <a:lnSpc>
                <a:spcPts val="2091"/>
              </a:lnSpc>
              <a:spcBef>
                <a:spcPts val="600"/>
              </a:spcBef>
              <a:buClr>
                <a:srgbClr val="FF0000"/>
              </a:buClr>
              <a:buSzPct val="102777"/>
              <a:buFont typeface="Arial" panose="020B0604020202020204" pitchFamily="34" charset="0"/>
              <a:buChar char="•"/>
              <a:tabLst>
                <a:tab pos="355600" algn="l"/>
              </a:tabLst>
            </a:pPr>
            <a:r>
              <a:rPr lang="en-GB" sz="1600" spc="-5" dirty="0">
                <a:solidFill>
                  <a:srgbClr val="002776"/>
                </a:solidFill>
                <a:latin typeface="Arial" panose="020B0604020202020204" pitchFamily="34" charset="0"/>
                <a:cs typeface="Arial" panose="020B0604020202020204" pitchFamily="34" charset="0"/>
              </a:rPr>
              <a:t>For employment ?</a:t>
            </a:r>
          </a:p>
          <a:p>
            <a:pPr marL="630238" indent="-366713">
              <a:lnSpc>
                <a:spcPts val="2091"/>
              </a:lnSpc>
              <a:spcBef>
                <a:spcPts val="600"/>
              </a:spcBef>
              <a:buClr>
                <a:srgbClr val="FF0000"/>
              </a:buClr>
              <a:buSzPct val="102777"/>
              <a:buFont typeface="Arial" panose="020B0604020202020204" pitchFamily="34" charset="0"/>
              <a:buChar char="•"/>
              <a:tabLst>
                <a:tab pos="355600" algn="l"/>
              </a:tabLst>
            </a:pPr>
            <a:r>
              <a:rPr lang="en-GB" sz="1600" spc="-5" dirty="0">
                <a:solidFill>
                  <a:srgbClr val="002776"/>
                </a:solidFill>
                <a:latin typeface="Arial" panose="020B0604020202020204" pitchFamily="34" charset="0"/>
                <a:cs typeface="Arial" panose="020B0604020202020204" pitchFamily="34" charset="0"/>
              </a:rPr>
              <a:t>For the purpose of employment outside India ?</a:t>
            </a:r>
          </a:p>
          <a:p>
            <a:pPr marL="630238" indent="-366713">
              <a:lnSpc>
                <a:spcPts val="2091"/>
              </a:lnSpc>
              <a:spcBef>
                <a:spcPts val="600"/>
              </a:spcBef>
              <a:buClr>
                <a:srgbClr val="FF0000"/>
              </a:buClr>
              <a:buSzPct val="102777"/>
              <a:buFont typeface="Arial" panose="020B0604020202020204" pitchFamily="34" charset="0"/>
              <a:buChar char="•"/>
              <a:tabLst>
                <a:tab pos="355600" algn="l"/>
              </a:tabLst>
            </a:pPr>
            <a:r>
              <a:rPr lang="en-GB" sz="1600" spc="-5" dirty="0">
                <a:solidFill>
                  <a:srgbClr val="002776"/>
                </a:solidFill>
                <a:latin typeface="Arial" panose="020B0604020202020204" pitchFamily="34" charset="0"/>
                <a:cs typeface="Arial" panose="020B0604020202020204" pitchFamily="34" charset="0"/>
              </a:rPr>
              <a:t>For deputation as a member of a crew on an Indian ship ?</a:t>
            </a:r>
          </a:p>
          <a:p>
            <a:pPr marL="630238" indent="-366713">
              <a:lnSpc>
                <a:spcPts val="2091"/>
              </a:lnSpc>
              <a:spcBef>
                <a:spcPts val="600"/>
              </a:spcBef>
              <a:buClr>
                <a:srgbClr val="FF0000"/>
              </a:buClr>
              <a:buSzPct val="102777"/>
              <a:buFont typeface="Arial" panose="020B0604020202020204" pitchFamily="34" charset="0"/>
              <a:buChar char="•"/>
              <a:tabLst>
                <a:tab pos="355600" algn="l"/>
              </a:tabLst>
            </a:pPr>
            <a:r>
              <a:rPr lang="en-GB" sz="1600" spc="-5" dirty="0">
                <a:solidFill>
                  <a:srgbClr val="002776"/>
                </a:solidFill>
                <a:latin typeface="Arial" panose="020B0604020202020204" pitchFamily="34" charset="0"/>
                <a:cs typeface="Arial" panose="020B0604020202020204" pitchFamily="34" charset="0"/>
              </a:rPr>
              <a:t>For temporary Foreign tours?</a:t>
            </a:r>
          </a:p>
          <a:p>
            <a:pPr marL="630238" indent="-366713">
              <a:lnSpc>
                <a:spcPts val="2091"/>
              </a:lnSpc>
              <a:spcBef>
                <a:spcPts val="600"/>
              </a:spcBef>
              <a:buClr>
                <a:srgbClr val="FF0000"/>
              </a:buClr>
              <a:buSzPct val="102777"/>
              <a:buFont typeface="Arial" panose="020B0604020202020204" pitchFamily="34" charset="0"/>
              <a:buChar char="•"/>
              <a:tabLst>
                <a:tab pos="355600" algn="l"/>
              </a:tabLst>
            </a:pPr>
            <a:r>
              <a:rPr lang="en-GB" sz="1600" spc="-5" dirty="0">
                <a:solidFill>
                  <a:srgbClr val="002776"/>
                </a:solidFill>
                <a:latin typeface="Arial" panose="020B0604020202020204" pitchFamily="34" charset="0"/>
                <a:cs typeface="Arial" panose="020B0604020202020204" pitchFamily="34" charset="0"/>
              </a:rPr>
              <a:t>For employment as consultant and technician?</a:t>
            </a:r>
          </a:p>
          <a:p>
            <a:pPr marL="12700">
              <a:lnSpc>
                <a:spcPts val="2091"/>
              </a:lnSpc>
              <a:spcBef>
                <a:spcPts val="600"/>
              </a:spcBef>
              <a:buSzPct val="102777"/>
              <a:tabLst>
                <a:tab pos="297783" algn="l"/>
                <a:tab pos="298419" algn="l"/>
              </a:tabLst>
            </a:pPr>
            <a:r>
              <a:rPr lang="en-GB" sz="1600" spc="-5" dirty="0">
                <a:solidFill>
                  <a:srgbClr val="002776"/>
                </a:solidFill>
                <a:latin typeface="Arial" panose="020B0604020202020204" pitchFamily="34" charset="0"/>
                <a:cs typeface="Arial" panose="020B0604020202020204" pitchFamily="34" charset="0"/>
              </a:rPr>
              <a:t>Whether </a:t>
            </a: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will be considered as resident in India or Non-Resident ?</a:t>
            </a:r>
          </a:p>
          <a:p>
            <a:pPr marL="12700">
              <a:lnSpc>
                <a:spcPts val="2091"/>
              </a:lnSpc>
              <a:spcBef>
                <a:spcPts val="600"/>
              </a:spcBef>
              <a:buSzPct val="102777"/>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355600" indent="-342900">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For the purpose of employment :-</a:t>
            </a:r>
            <a:r>
              <a:rPr lang="en-GB" sz="1600" spc="-5" dirty="0">
                <a:solidFill>
                  <a:srgbClr val="002776"/>
                </a:solidFill>
                <a:latin typeface="Arial" panose="020B0604020202020204" pitchFamily="34" charset="0"/>
                <a:cs typeface="Arial" panose="020B0604020202020204" pitchFamily="34" charset="0"/>
              </a:rPr>
              <a:t> In case, </a:t>
            </a: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is leaving India for employment. He will be considered as resident. In case of </a:t>
            </a:r>
            <a:r>
              <a:rPr lang="en-GB" sz="1600" b="1" spc="-5" dirty="0">
                <a:solidFill>
                  <a:srgbClr val="002776"/>
                </a:solidFill>
                <a:latin typeface="Arial" panose="020B0604020202020204" pitchFamily="34" charset="0"/>
                <a:cs typeface="Arial" panose="020B0604020202020204" pitchFamily="34" charset="0"/>
              </a:rPr>
              <a:t>British Gas India Pvt Ltd. In re (2006) 285 ITR 218 (AAR), </a:t>
            </a:r>
            <a:r>
              <a:rPr lang="en-GB" sz="1600" spc="-5" dirty="0">
                <a:solidFill>
                  <a:srgbClr val="002776"/>
                </a:solidFill>
                <a:latin typeface="Arial" panose="020B0604020202020204" pitchFamily="34" charset="0"/>
                <a:cs typeface="Arial" panose="020B0604020202020204" pitchFamily="34" charset="0"/>
              </a:rPr>
              <a:t>it was held that where an individual is leaving India for employment he will not be considered as non-resident.</a:t>
            </a:r>
          </a:p>
        </p:txBody>
      </p:sp>
      <p:sp>
        <p:nvSpPr>
          <p:cNvPr id="8" name="object 8"/>
          <p:cNvSpPr txBox="1"/>
          <p:nvPr/>
        </p:nvSpPr>
        <p:spPr>
          <a:xfrm>
            <a:off x="11155195" y="6561582"/>
            <a:ext cx="679453"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panose="020B0604020202020204" pitchFamily="34" charset="0"/>
                <a:cs typeface="Arial" panose="020B0604020202020204" pitchFamily="34" charset="0"/>
              </a:rPr>
              <a:pPr marL="38096">
                <a:spcBef>
                  <a:spcPts val="25"/>
                </a:spcBef>
              </a:pPr>
              <a:t>7</a:t>
            </a:fld>
            <a:endParaRPr sz="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5343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2848" y="474105"/>
            <a:ext cx="10568692"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DETERMINATION OF RESIDENTIAL STATUS</a:t>
            </a:r>
          </a:p>
        </p:txBody>
      </p:sp>
      <p:sp>
        <p:nvSpPr>
          <p:cNvPr id="3" name="object 3"/>
          <p:cNvSpPr txBox="1"/>
          <p:nvPr/>
        </p:nvSpPr>
        <p:spPr>
          <a:xfrm>
            <a:off x="1016534" y="1211314"/>
            <a:ext cx="10544845" cy="3993273"/>
          </a:xfrm>
          <a:prstGeom prst="rect">
            <a:avLst/>
          </a:prstGeom>
        </p:spPr>
        <p:txBody>
          <a:bodyPr vert="horz" wrap="square" lIns="0" tIns="12700" rIns="0" bIns="0" rtlCol="0">
            <a:spAutoFit/>
          </a:bodyPr>
          <a:lstStyle/>
          <a:p>
            <a:pPr marL="298450" indent="-285750" algn="just">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For the purpose of employment outside India ? </a:t>
            </a:r>
            <a:r>
              <a:rPr lang="en-GB" sz="1600" spc="-5" dirty="0">
                <a:solidFill>
                  <a:srgbClr val="002776"/>
                </a:solidFill>
                <a:latin typeface="Arial" panose="020B0604020202020204" pitchFamily="34" charset="0"/>
                <a:cs typeface="Arial" panose="020B0604020202020204" pitchFamily="34" charset="0"/>
              </a:rPr>
              <a:t>In case, </a:t>
            </a: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is leaving India for purposes of employment outside India. He will be considered as non-resident.</a:t>
            </a:r>
            <a:r>
              <a:rPr lang="en-GB" sz="1600" i="1" spc="-5" dirty="0">
                <a:solidFill>
                  <a:srgbClr val="002776"/>
                </a:solidFill>
                <a:latin typeface="Arial" panose="020B0604020202020204" pitchFamily="34" charset="0"/>
                <a:cs typeface="Arial" panose="020B0604020202020204" pitchFamily="34" charset="0"/>
              </a:rPr>
              <a:t> </a:t>
            </a:r>
            <a:r>
              <a:rPr lang="en-GB" sz="1600" spc="-5" dirty="0">
                <a:solidFill>
                  <a:srgbClr val="002776"/>
                </a:solidFill>
                <a:latin typeface="Arial" panose="020B0604020202020204" pitchFamily="34" charset="0"/>
                <a:cs typeface="Arial" panose="020B0604020202020204" pitchFamily="34" charset="0"/>
              </a:rPr>
              <a:t>In case of British Gas India Pvt Ltd In re (2006) 285 ITR 218 (AAR) it was held that The requirement of Explanation 1 is “</a:t>
            </a:r>
            <a:r>
              <a:rPr lang="en-GB" sz="1600" b="1" spc="-5" dirty="0">
                <a:solidFill>
                  <a:srgbClr val="002776"/>
                </a:solidFill>
                <a:latin typeface="Arial" panose="020B0604020202020204" pitchFamily="34" charset="0"/>
                <a:cs typeface="Arial" panose="020B0604020202020204" pitchFamily="34" charset="0"/>
              </a:rPr>
              <a:t>leaving India for the purposes of employment outside India</a:t>
            </a:r>
            <a:r>
              <a:rPr lang="en-GB" sz="1600" spc="-5" dirty="0">
                <a:solidFill>
                  <a:srgbClr val="002776"/>
                </a:solidFill>
                <a:latin typeface="Arial" panose="020B0604020202020204" pitchFamily="34" charset="0"/>
                <a:cs typeface="Arial" panose="020B0604020202020204" pitchFamily="34" charset="0"/>
              </a:rPr>
              <a:t>” not “</a:t>
            </a:r>
            <a:r>
              <a:rPr lang="en-GB" sz="1600" b="1" spc="-5" dirty="0">
                <a:solidFill>
                  <a:srgbClr val="002776"/>
                </a:solidFill>
                <a:latin typeface="Arial" panose="020B0604020202020204" pitchFamily="34" charset="0"/>
                <a:cs typeface="Arial" panose="020B0604020202020204" pitchFamily="34" charset="0"/>
              </a:rPr>
              <a:t>leaving India for employment”. </a:t>
            </a:r>
            <a:r>
              <a:rPr lang="en-GB" sz="1600" spc="-5" dirty="0">
                <a:solidFill>
                  <a:srgbClr val="002776"/>
                </a:solidFill>
                <a:latin typeface="Arial" panose="020B0604020202020204" pitchFamily="34" charset="0"/>
                <a:cs typeface="Arial" panose="020B0604020202020204" pitchFamily="34" charset="0"/>
              </a:rPr>
              <a:t>Further he need not to be unemployed  person who leaves India for employment outside India.</a:t>
            </a:r>
          </a:p>
          <a:p>
            <a:pPr marL="298450" indent="-285750" algn="just">
              <a:lnSpc>
                <a:spcPts val="2091"/>
              </a:lnSpc>
              <a:spcBef>
                <a:spcPts val="600"/>
              </a:spcBef>
              <a:buClr>
                <a:srgbClr val="FF0000"/>
              </a:buClr>
              <a:buSzPct val="102777"/>
              <a:buFont typeface="Arial" panose="020B0604020202020204" pitchFamily="34" charset="0"/>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50" indent="-285750" algn="just">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For deputation as a member of a crew on an Indian ship ?</a:t>
            </a:r>
            <a:r>
              <a:rPr lang="en-GB" sz="1600" spc="-5" dirty="0">
                <a:solidFill>
                  <a:srgbClr val="002776"/>
                </a:solidFill>
                <a:latin typeface="Arial" panose="020B0604020202020204" pitchFamily="34" charset="0"/>
                <a:cs typeface="Arial" panose="020B0604020202020204" pitchFamily="34" charset="0"/>
              </a:rPr>
              <a:t> If </a:t>
            </a:r>
            <a:r>
              <a:rPr lang="en-GB" sz="1600" spc="-5" dirty="0" err="1">
                <a:solidFill>
                  <a:srgbClr val="002776"/>
                </a:solidFill>
                <a:latin typeface="Arial" panose="020B0604020202020204" pitchFamily="34" charset="0"/>
                <a:cs typeface="Arial" panose="020B0604020202020204" pitchFamily="34" charset="0"/>
              </a:rPr>
              <a:t>Mr.X</a:t>
            </a:r>
            <a:r>
              <a:rPr lang="en-GB" sz="1600" spc="-5" dirty="0">
                <a:solidFill>
                  <a:srgbClr val="002776"/>
                </a:solidFill>
                <a:latin typeface="Arial" panose="020B0604020202020204" pitchFamily="34" charset="0"/>
                <a:cs typeface="Arial" panose="020B0604020202020204" pitchFamily="34" charset="0"/>
              </a:rPr>
              <a:t> leaves India for deputation as a member of a crew on an Indian ship, he shall be covered by explanation -1. Further he will be considered as Non-resident, even if his stay was 60 days in the year plus 365 days or more in immediately preceding 4 years.</a:t>
            </a:r>
          </a:p>
          <a:p>
            <a:pPr marL="355600" algn="just">
              <a:lnSpc>
                <a:spcPts val="2091"/>
              </a:lnSpc>
              <a:spcBef>
                <a:spcPts val="600"/>
              </a:spcBef>
              <a:buClr>
                <a:srgbClr val="FF0000"/>
              </a:buClr>
              <a:buSzPct val="102777"/>
              <a:tabLst>
                <a:tab pos="297783" algn="l"/>
                <a:tab pos="298419" algn="l"/>
              </a:tabLst>
            </a:pPr>
            <a:br>
              <a:rPr lang="en-GB" sz="1600" spc="-5" dirty="0">
                <a:solidFill>
                  <a:srgbClr val="002776"/>
                </a:solidFill>
                <a:latin typeface="Arial" panose="020B0604020202020204" pitchFamily="34" charset="0"/>
                <a:cs typeface="Arial" panose="020B0604020202020204" pitchFamily="34" charset="0"/>
              </a:rPr>
            </a:br>
            <a:r>
              <a:rPr lang="en-GB" sz="1600" spc="-5" dirty="0">
                <a:solidFill>
                  <a:srgbClr val="002776"/>
                </a:solidFill>
                <a:latin typeface="Arial" panose="020B0604020202020204" pitchFamily="34" charset="0"/>
                <a:cs typeface="Arial" panose="020B0604020202020204" pitchFamily="34" charset="0"/>
              </a:rPr>
              <a:t>Similar view was held in case of </a:t>
            </a:r>
            <a:r>
              <a:rPr lang="en-GB" sz="1600" b="1" spc="-5" dirty="0">
                <a:solidFill>
                  <a:srgbClr val="002776"/>
                </a:solidFill>
                <a:latin typeface="Arial" panose="020B0604020202020204" pitchFamily="34" charset="0"/>
                <a:cs typeface="Arial" panose="020B0604020202020204" pitchFamily="34" charset="0"/>
              </a:rPr>
              <a:t>Ram </a:t>
            </a:r>
            <a:r>
              <a:rPr lang="en-GB" sz="1600" b="1" spc="-5" dirty="0" err="1">
                <a:solidFill>
                  <a:srgbClr val="002776"/>
                </a:solidFill>
                <a:latin typeface="Arial" panose="020B0604020202020204" pitchFamily="34" charset="0"/>
                <a:cs typeface="Arial" panose="020B0604020202020204" pitchFamily="34" charset="0"/>
              </a:rPr>
              <a:t>Sagar</a:t>
            </a:r>
            <a:r>
              <a:rPr lang="en-GB" sz="1600" b="1" spc="-5" dirty="0">
                <a:solidFill>
                  <a:srgbClr val="002776"/>
                </a:solidFill>
                <a:latin typeface="Arial" panose="020B0604020202020204" pitchFamily="34" charset="0"/>
                <a:cs typeface="Arial" panose="020B0604020202020204" pitchFamily="34" charset="0"/>
              </a:rPr>
              <a:t> </a:t>
            </a:r>
            <a:r>
              <a:rPr lang="en-GB" sz="1600" b="1" spc="-5" dirty="0" err="1">
                <a:solidFill>
                  <a:srgbClr val="002776"/>
                </a:solidFill>
                <a:latin typeface="Arial" panose="020B0604020202020204" pitchFamily="34" charset="0"/>
                <a:cs typeface="Arial" panose="020B0604020202020204" pitchFamily="34" charset="0"/>
              </a:rPr>
              <a:t>Choudhary</a:t>
            </a:r>
            <a:r>
              <a:rPr lang="en-GB" sz="1600" b="1" spc="-5" dirty="0">
                <a:solidFill>
                  <a:srgbClr val="002776"/>
                </a:solidFill>
                <a:latin typeface="Arial" panose="020B0604020202020204" pitchFamily="34" charset="0"/>
                <a:cs typeface="Arial" panose="020B0604020202020204" pitchFamily="34" charset="0"/>
              </a:rPr>
              <a:t> vs. III ITD [1989] 31 ITD 21 (</a:t>
            </a:r>
            <a:r>
              <a:rPr lang="en-GB" sz="1600" b="1" spc="-5" dirty="0" err="1">
                <a:solidFill>
                  <a:srgbClr val="002776"/>
                </a:solidFill>
                <a:latin typeface="Arial" panose="020B0604020202020204" pitchFamily="34" charset="0"/>
                <a:cs typeface="Arial" panose="020B0604020202020204" pitchFamily="34" charset="0"/>
              </a:rPr>
              <a:t>B’lore</a:t>
            </a:r>
            <a:r>
              <a:rPr lang="en-GB" sz="1600" b="1" spc="-5" dirty="0">
                <a:solidFill>
                  <a:srgbClr val="002776"/>
                </a:solidFill>
                <a:latin typeface="Arial" panose="020B0604020202020204" pitchFamily="34" charset="0"/>
                <a:cs typeface="Arial" panose="020B0604020202020204" pitchFamily="34" charset="0"/>
              </a:rPr>
              <a:t>) - </a:t>
            </a:r>
            <a:r>
              <a:rPr lang="en-GB" sz="1600" spc="-5" dirty="0">
                <a:solidFill>
                  <a:srgbClr val="002776"/>
                </a:solidFill>
                <a:latin typeface="Arial" panose="020B0604020202020204" pitchFamily="34" charset="0"/>
                <a:cs typeface="Arial" panose="020B0604020202020204" pitchFamily="34" charset="0"/>
              </a:rPr>
              <a:t>Individual who leaves India on deputation covered by Explanation 1. Further, for claiming status of ‘not ordinarily resident’ is that </a:t>
            </a:r>
            <a:r>
              <a:rPr lang="en-GB" sz="1600" spc="-5" dirty="0" err="1">
                <a:solidFill>
                  <a:srgbClr val="002776"/>
                </a:solidFill>
                <a:latin typeface="Arial" panose="020B0604020202020204" pitchFamily="34" charset="0"/>
                <a:cs typeface="Arial" panose="020B0604020202020204" pitchFamily="34" charset="0"/>
              </a:rPr>
              <a:t>assessee</a:t>
            </a:r>
            <a:r>
              <a:rPr lang="en-GB" sz="1600" spc="-5" dirty="0">
                <a:solidFill>
                  <a:srgbClr val="002776"/>
                </a:solidFill>
                <a:latin typeface="Arial" panose="020B0604020202020204" pitchFamily="34" charset="0"/>
                <a:cs typeface="Arial" panose="020B0604020202020204" pitchFamily="34" charset="0"/>
              </a:rPr>
              <a:t> should be resident in India for less than nine years out of preceding ten years, and not that he should be non-resident in nine out of ten years.</a:t>
            </a:r>
          </a:p>
        </p:txBody>
      </p:sp>
      <p:sp>
        <p:nvSpPr>
          <p:cNvPr id="8" name="object 8"/>
          <p:cNvSpPr txBox="1"/>
          <p:nvPr/>
        </p:nvSpPr>
        <p:spPr>
          <a:xfrm>
            <a:off x="11722750" y="6593114"/>
            <a:ext cx="239397"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panose="020B0604020202020204" pitchFamily="34" charset="0"/>
                <a:cs typeface="Arial" panose="020B0604020202020204" pitchFamily="34" charset="0"/>
              </a:rPr>
              <a:pPr marL="38096">
                <a:spcBef>
                  <a:spcPts val="25"/>
                </a:spcBef>
              </a:pPr>
              <a:t>8</a:t>
            </a:fld>
            <a:endParaRPr sz="8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5906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017952" y="653358"/>
            <a:ext cx="10224689" cy="400622"/>
          </a:xfrm>
          <a:prstGeom prst="rect">
            <a:avLst/>
          </a:prstGeom>
        </p:spPr>
        <p:txBody>
          <a:bodyPr vert="horz" wrap="square" lIns="0" tIns="12700" rIns="0" bIns="0" rtlCol="0" anchor="ctr">
            <a:spAutoFit/>
          </a:bodyPr>
          <a:lstStyle/>
          <a:p>
            <a:pPr marL="12700">
              <a:spcBef>
                <a:spcPts val="100"/>
              </a:spcBef>
            </a:pPr>
            <a:r>
              <a:rPr lang="en-US" sz="2800" b="1" spc="-5" dirty="0">
                <a:solidFill>
                  <a:srgbClr val="002060"/>
                </a:solidFill>
                <a:latin typeface="Arial" panose="020B0604020202020204" pitchFamily="34" charset="0"/>
                <a:cs typeface="Arial" panose="020B0604020202020204" pitchFamily="34" charset="0"/>
              </a:rPr>
              <a:t> DETERMINATION OF RESIDENTIAL STATUS</a:t>
            </a:r>
          </a:p>
        </p:txBody>
      </p:sp>
      <p:sp>
        <p:nvSpPr>
          <p:cNvPr id="3" name="object 3"/>
          <p:cNvSpPr txBox="1"/>
          <p:nvPr/>
        </p:nvSpPr>
        <p:spPr>
          <a:xfrm>
            <a:off x="1126179" y="1242847"/>
            <a:ext cx="10098869" cy="2300502"/>
          </a:xfrm>
          <a:prstGeom prst="rect">
            <a:avLst/>
          </a:prstGeom>
        </p:spPr>
        <p:txBody>
          <a:bodyPr vert="horz" wrap="square" lIns="0" tIns="12700" rIns="0" bIns="0" rtlCol="0">
            <a:spAutoFit/>
          </a:bodyPr>
          <a:lstStyle/>
          <a:p>
            <a:pPr marL="298450" indent="-285750">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For temporary Foreign tours?-</a:t>
            </a:r>
            <a:r>
              <a:rPr lang="en-GB" sz="1600" spc="-5" dirty="0">
                <a:solidFill>
                  <a:srgbClr val="002776"/>
                </a:solidFill>
                <a:latin typeface="Arial" panose="020B0604020202020204" pitchFamily="34" charset="0"/>
                <a:cs typeface="Arial" panose="020B0604020202020204" pitchFamily="34" charset="0"/>
              </a:rPr>
              <a:t> If </a:t>
            </a: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leaves India for a temporary foreign tours he will be considered as resident. In case of ITO Vs. Abbott Industries (31 ITD 183) (Mum)(SB) and ITO Vs. K.Y. Patel (33 ITD 714), it was held that  </a:t>
            </a:r>
            <a:r>
              <a:rPr lang="en-GB" sz="1600" b="1" spc="-5" dirty="0">
                <a:solidFill>
                  <a:srgbClr val="002776"/>
                </a:solidFill>
                <a:latin typeface="Arial" panose="020B0604020202020204" pitchFamily="34" charset="0"/>
                <a:cs typeface="Arial" panose="020B0604020202020204" pitchFamily="34" charset="0"/>
              </a:rPr>
              <a:t>employment outside India</a:t>
            </a:r>
            <a:r>
              <a:rPr lang="en-GB" sz="1600" spc="-5" dirty="0">
                <a:solidFill>
                  <a:srgbClr val="002776"/>
                </a:solidFill>
                <a:latin typeface="Arial" panose="020B0604020202020204" pitchFamily="34" charset="0"/>
                <a:cs typeface="Arial" panose="020B0604020202020204" pitchFamily="34" charset="0"/>
              </a:rPr>
              <a:t> refers to posting outside India permanently and temporary Foreign tours do not imply employment outside India.</a:t>
            </a:r>
          </a:p>
          <a:p>
            <a:pPr marL="298450" indent="-285750">
              <a:lnSpc>
                <a:spcPts val="2091"/>
              </a:lnSpc>
              <a:spcBef>
                <a:spcPts val="600"/>
              </a:spcBef>
              <a:buClr>
                <a:srgbClr val="FF0000"/>
              </a:buClr>
              <a:buSzPct val="102777"/>
              <a:buFont typeface="Arial" panose="020B0604020202020204" pitchFamily="34" charset="0"/>
              <a:buChar char="•"/>
              <a:tabLst>
                <a:tab pos="297783" algn="l"/>
                <a:tab pos="298419" algn="l"/>
              </a:tabLst>
            </a:pPr>
            <a:endParaRPr lang="en-GB" sz="1600" spc="-5" dirty="0">
              <a:solidFill>
                <a:srgbClr val="002776"/>
              </a:solidFill>
              <a:latin typeface="Arial" panose="020B0604020202020204" pitchFamily="34" charset="0"/>
              <a:cs typeface="Arial" panose="020B0604020202020204" pitchFamily="34" charset="0"/>
            </a:endParaRPr>
          </a:p>
          <a:p>
            <a:pPr marL="298450" indent="-285750">
              <a:lnSpc>
                <a:spcPts val="2091"/>
              </a:lnSpc>
              <a:spcBef>
                <a:spcPts val="600"/>
              </a:spcBef>
              <a:buClr>
                <a:srgbClr val="FF0000"/>
              </a:buClr>
              <a:buSzPct val="102777"/>
              <a:buFont typeface="Arial" panose="020B0604020202020204" pitchFamily="34" charset="0"/>
              <a:buChar char="•"/>
              <a:tabLst>
                <a:tab pos="297783" algn="l"/>
                <a:tab pos="298419" algn="l"/>
              </a:tabLst>
            </a:pPr>
            <a:r>
              <a:rPr lang="en-GB" sz="1600" i="1" u="sng" spc="-5" dirty="0">
                <a:solidFill>
                  <a:srgbClr val="002776"/>
                </a:solidFill>
                <a:latin typeface="Arial" panose="020B0604020202020204" pitchFamily="34" charset="0"/>
                <a:cs typeface="Arial" panose="020B0604020202020204" pitchFamily="34" charset="0"/>
              </a:rPr>
              <a:t>For employment as consultant and technician?</a:t>
            </a:r>
            <a:r>
              <a:rPr lang="en-GB" sz="1600" spc="-5" dirty="0">
                <a:solidFill>
                  <a:srgbClr val="002776"/>
                </a:solidFill>
                <a:latin typeface="Arial" panose="020B0604020202020204" pitchFamily="34" charset="0"/>
                <a:cs typeface="Arial" panose="020B0604020202020204" pitchFamily="34" charset="0"/>
              </a:rPr>
              <a:t> Even if </a:t>
            </a:r>
            <a:r>
              <a:rPr lang="en-GB" sz="1600" spc="-5" dirty="0" err="1">
                <a:solidFill>
                  <a:srgbClr val="002776"/>
                </a:solidFill>
                <a:latin typeface="Arial" panose="020B0604020202020204" pitchFamily="34" charset="0"/>
                <a:cs typeface="Arial" panose="020B0604020202020204" pitchFamily="34" charset="0"/>
              </a:rPr>
              <a:t>Mr.</a:t>
            </a:r>
            <a:r>
              <a:rPr lang="en-GB" sz="1600" spc="-5" dirty="0">
                <a:solidFill>
                  <a:srgbClr val="002776"/>
                </a:solidFill>
                <a:latin typeface="Arial" panose="020B0604020202020204" pitchFamily="34" charset="0"/>
                <a:cs typeface="Arial" panose="020B0604020202020204" pitchFamily="34" charset="0"/>
              </a:rPr>
              <a:t> X is leaving India for employment outside India as a consultant or technician. He will be considered as a non-resident. In case of </a:t>
            </a:r>
            <a:r>
              <a:rPr lang="it-IT" sz="1600" b="1" spc="-5" dirty="0">
                <a:solidFill>
                  <a:srgbClr val="002776"/>
                </a:solidFill>
                <a:latin typeface="Arial" panose="020B0604020202020204" pitchFamily="34" charset="0"/>
                <a:cs typeface="Arial" panose="020B0604020202020204" pitchFamily="34" charset="0"/>
              </a:rPr>
              <a:t>Aditya Birla [1988] 170 ITR 137, SC </a:t>
            </a:r>
            <a:r>
              <a:rPr lang="it-IT" sz="1600" spc="-5" dirty="0">
                <a:solidFill>
                  <a:srgbClr val="002776"/>
                </a:solidFill>
                <a:latin typeface="Arial" panose="020B0604020202020204" pitchFamily="34" charset="0"/>
                <a:cs typeface="Arial" panose="020B0604020202020204" pitchFamily="34" charset="0"/>
              </a:rPr>
              <a:t>held that </a:t>
            </a:r>
            <a:r>
              <a:rPr lang="en-GB" sz="1600" spc="-5" dirty="0">
                <a:solidFill>
                  <a:srgbClr val="002776"/>
                </a:solidFill>
                <a:latin typeface="Arial" panose="020B0604020202020204" pitchFamily="34" charset="0"/>
                <a:cs typeface="Arial" panose="020B0604020202020204" pitchFamily="34" charset="0"/>
              </a:rPr>
              <a:t>“Employee” covers cases of consultants and technicians for Section 80 RRA.</a:t>
            </a:r>
          </a:p>
        </p:txBody>
      </p:sp>
      <p:sp>
        <p:nvSpPr>
          <p:cNvPr id="8" name="object 8"/>
          <p:cNvSpPr txBox="1"/>
          <p:nvPr/>
        </p:nvSpPr>
        <p:spPr>
          <a:xfrm>
            <a:off x="10135690" y="6466994"/>
            <a:ext cx="189865" cy="126317"/>
          </a:xfrm>
          <a:prstGeom prst="rect">
            <a:avLst/>
          </a:prstGeom>
        </p:spPr>
        <p:txBody>
          <a:bodyPr vert="horz" wrap="square" lIns="0" tIns="3175" rIns="0" bIns="0" rtlCol="0">
            <a:spAutoFit/>
          </a:bodyPr>
          <a:lstStyle/>
          <a:p>
            <a:pPr marL="38096">
              <a:spcBef>
                <a:spcPts val="25"/>
              </a:spcBef>
            </a:pPr>
            <a:fld id="{81D60167-4931-47E6-BA6A-407CBD079E47}" type="slidenum">
              <a:rPr sz="800" dirty="0">
                <a:solidFill>
                  <a:srgbClr val="8C8C8C"/>
                </a:solidFill>
                <a:latin typeface="Arial MT"/>
                <a:cs typeface="Arial MT"/>
              </a:rPr>
              <a:pPr marL="38096">
                <a:spcBef>
                  <a:spcPts val="25"/>
                </a:spcBef>
              </a:pPr>
              <a:t>9</a:t>
            </a:fld>
            <a:endParaRPr sz="800">
              <a:latin typeface="Arial MT"/>
              <a:cs typeface="Arial MT"/>
            </a:endParaRPr>
          </a:p>
        </p:txBody>
      </p:sp>
    </p:spTree>
    <p:extLst>
      <p:ext uri="{BB962C8B-B14F-4D97-AF65-F5344CB8AC3E}">
        <p14:creationId xmlns:p14="http://schemas.microsoft.com/office/powerpoint/2010/main" val="53147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14016</TotalTime>
  <Words>7290</Words>
  <Application>Microsoft Office PowerPoint</Application>
  <PresentationFormat>Widescreen</PresentationFormat>
  <Paragraphs>668</Paragraphs>
  <Slides>56</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Arial MT</vt:lpstr>
      <vt:lpstr>Calibri</vt:lpstr>
      <vt:lpstr>Calibri Light</vt:lpstr>
      <vt:lpstr>Times New Roman</vt:lpstr>
      <vt:lpstr>Webdings</vt:lpstr>
      <vt:lpstr>Wingdings</vt:lpstr>
      <vt:lpstr>Office Theme</vt:lpstr>
      <vt:lpstr>Residential Status – DTAA, Royalties and FTS.   CA Gaurav Goel</vt:lpstr>
      <vt:lpstr>DEFINITION OF NON RESIDENTS</vt:lpstr>
      <vt:lpstr> MEANING OF NON-RESIDENT</vt:lpstr>
      <vt:lpstr>PowerPoint Presentation</vt:lpstr>
      <vt:lpstr> DETERMINATION OF RESIDENTIAL STATUS</vt:lpstr>
      <vt:lpstr> DETERMINATION OF RESIDENTIAL STATUS</vt:lpstr>
      <vt:lpstr> DETERMINATION OF RESIDENTIAL STATUS</vt:lpstr>
      <vt:lpstr> DETERMINATION OF RESIDENTIAL STATUS</vt:lpstr>
      <vt:lpstr> DETERMINATION OF RESIDENTIAL STATUS</vt:lpstr>
      <vt:lpstr>COUNTING OF DAYS FOR PERIOD OF STAY IN INDIA</vt:lpstr>
      <vt:lpstr>COUNTING OF DAYS FOR PERIOD OF STAY IN INDIA</vt:lpstr>
      <vt:lpstr> RESIDENTIAL STATUS &amp; DTAAs</vt:lpstr>
      <vt:lpstr> TIE BREAKER RULE</vt:lpstr>
      <vt:lpstr> CASE STUDY</vt:lpstr>
      <vt:lpstr> SCOPE OF INCOME</vt:lpstr>
      <vt:lpstr> CASE STUDY</vt:lpstr>
      <vt:lpstr> CASE STUDY</vt:lpstr>
      <vt:lpstr>CASE STUDY</vt:lpstr>
      <vt:lpstr>PowerPoint Presentation</vt:lpstr>
      <vt:lpstr> DOUBLE TAX AVOIDANCE</vt:lpstr>
      <vt:lpstr>PowerPoint Presentation</vt:lpstr>
      <vt:lpstr>Definitions.</vt:lpstr>
      <vt:lpstr>Royalty – Definition u/s 9(1)(vi) of the Act.</vt:lpstr>
      <vt:lpstr>Definitions.</vt:lpstr>
      <vt:lpstr>Definitions.</vt:lpstr>
      <vt:lpstr>Article 12 in Indian Treaties</vt:lpstr>
      <vt:lpstr>Article 12(5): Exceptions in Some treaties</vt:lpstr>
      <vt:lpstr> Royalty –Key Issues. </vt:lpstr>
      <vt:lpstr>Key Issues - Royalty.</vt:lpstr>
      <vt:lpstr>Key Issues - Royalty.</vt:lpstr>
      <vt:lpstr>Key Issues - Royalty.</vt:lpstr>
      <vt:lpstr>Key Issues - Royalty.</vt:lpstr>
      <vt:lpstr>Key Issues - Royalty.</vt:lpstr>
      <vt:lpstr>PowerPoint Presentation</vt:lpstr>
      <vt:lpstr>Definitions.</vt:lpstr>
      <vt:lpstr>Scope of FTS – Managerial, Technical or Consultancy services.</vt:lpstr>
      <vt:lpstr>Scope of FTS – Managerial, Technical or Consultancy services</vt:lpstr>
      <vt:lpstr>Definitions.</vt:lpstr>
      <vt:lpstr>What is Source Rule.</vt:lpstr>
      <vt:lpstr>FTS – Key Issues.</vt:lpstr>
      <vt:lpstr>Key Issues – Fee for technical services.</vt:lpstr>
      <vt:lpstr>Key Issues – Fee for technical services.</vt:lpstr>
      <vt:lpstr>Key Issues – Fee for technical services.</vt:lpstr>
      <vt:lpstr>Key Issues – Fee for technical services.</vt:lpstr>
      <vt:lpstr>Key Issues – Fee for technical services.</vt:lpstr>
      <vt:lpstr>Key Issues – Fee for technical services.</vt:lpstr>
      <vt:lpstr>PowerPoint Presentation</vt:lpstr>
      <vt:lpstr>Case Study 1 :India- Finland Treaty  </vt:lpstr>
      <vt:lpstr>Case Study 2: Fees towards attending overseas  conference – ‘royalties’?  </vt:lpstr>
      <vt:lpstr>Case Study 3: Fees paid for creation of an advertisement – Is  it subject to TDS as FTS?  </vt:lpstr>
      <vt:lpstr>Case Study 4: Provision of Strategic and Financial Counselling  services- royalties?  </vt:lpstr>
      <vt:lpstr>Case Study 5: Taxability of data processing services? </vt:lpstr>
      <vt:lpstr>Case Study 6: Transfer of design for ease of operation- Royalty? </vt:lpstr>
      <vt:lpstr>Case Study 7 – Services by Individual professional – FTS?  </vt:lpstr>
      <vt:lpstr>Case Study 8 – Services of an commission Agent – FTS?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KAG &amp; Co.</dc:creator>
  <cp:lastModifiedBy>CA. Gaurav Goel</cp:lastModifiedBy>
  <cp:revision>621</cp:revision>
  <dcterms:created xsi:type="dcterms:W3CDTF">2018-11-16T12:07:51Z</dcterms:created>
  <dcterms:modified xsi:type="dcterms:W3CDTF">2023-03-25T06:48:57Z</dcterms:modified>
</cp:coreProperties>
</file>