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5" r:id="rId2"/>
  </p:sldMasterIdLst>
  <p:sldIdLst>
    <p:sldId id="257" r:id="rId3"/>
    <p:sldId id="258" r:id="rId4"/>
    <p:sldId id="281" r:id="rId5"/>
    <p:sldId id="349" r:id="rId6"/>
    <p:sldId id="350" r:id="rId7"/>
    <p:sldId id="351" r:id="rId8"/>
    <p:sldId id="352" r:id="rId9"/>
    <p:sldId id="282" r:id="rId10"/>
    <p:sldId id="408" r:id="rId11"/>
    <p:sldId id="409" r:id="rId12"/>
    <p:sldId id="410" r:id="rId13"/>
    <p:sldId id="411" r:id="rId14"/>
    <p:sldId id="412" r:id="rId15"/>
    <p:sldId id="413" r:id="rId16"/>
    <p:sldId id="414" r:id="rId17"/>
    <p:sldId id="422" r:id="rId18"/>
    <p:sldId id="429" r:id="rId19"/>
    <p:sldId id="348" r:id="rId20"/>
    <p:sldId id="347" r:id="rId21"/>
    <p:sldId id="356" r:id="rId22"/>
    <p:sldId id="283" r:id="rId23"/>
    <p:sldId id="330" r:id="rId24"/>
    <p:sldId id="357" r:id="rId25"/>
    <p:sldId id="359" r:id="rId26"/>
    <p:sldId id="360" r:id="rId27"/>
    <p:sldId id="361" r:id="rId28"/>
    <p:sldId id="362" r:id="rId29"/>
    <p:sldId id="363" r:id="rId30"/>
    <p:sldId id="438" r:id="rId31"/>
    <p:sldId id="398"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C75F09"/>
    <a:srgbClr val="F8AB6C"/>
    <a:srgbClr val="753805"/>
    <a:srgbClr val="FBC497"/>
    <a:srgbClr val="4F81BD"/>
    <a:srgbClr val="EED0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1670"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FD50BA-4413-4F53-8278-380C24C49739}"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IN"/>
        </a:p>
      </dgm:t>
    </dgm:pt>
    <dgm:pt modelId="{DC24D85B-D102-44CF-AB1D-DC38B097C01B}">
      <dgm:prSet phldrT="[Text]" custT="1"/>
      <dgm:spPr/>
      <dgm:t>
        <a:bodyPr/>
        <a:lstStyle/>
        <a:p>
          <a:r>
            <a:rPr lang="en-US" sz="3000" dirty="0">
              <a:latin typeface="Book Antiqua" panose="02040602050305030304" pitchFamily="18" charset="0"/>
            </a:rPr>
            <a:t>Sections</a:t>
          </a:r>
          <a:endParaRPr lang="en-IN" sz="3000" dirty="0">
            <a:latin typeface="Book Antiqua" panose="02040602050305030304" pitchFamily="18" charset="0"/>
          </a:endParaRPr>
        </a:p>
      </dgm:t>
    </dgm:pt>
    <dgm:pt modelId="{1F3B2218-6F52-4E13-BC95-ABC1B1937104}" type="parTrans" cxnId="{9572E3BF-4925-497A-8447-AA0286A61A5E}">
      <dgm:prSet/>
      <dgm:spPr/>
      <dgm:t>
        <a:bodyPr/>
        <a:lstStyle/>
        <a:p>
          <a:endParaRPr lang="en-IN"/>
        </a:p>
      </dgm:t>
    </dgm:pt>
    <dgm:pt modelId="{FA409051-E74A-4C33-8BA9-20BE42D76BEB}" type="sibTrans" cxnId="{9572E3BF-4925-497A-8447-AA0286A61A5E}">
      <dgm:prSet/>
      <dgm:spPr/>
      <dgm:t>
        <a:bodyPr/>
        <a:lstStyle/>
        <a:p>
          <a:endParaRPr lang="en-IN"/>
        </a:p>
      </dgm:t>
    </dgm:pt>
    <dgm:pt modelId="{BC62735B-11B0-4D92-9484-571B417BF966}">
      <dgm:prSet phldrT="[Text]" custT="1"/>
      <dgm:spPr/>
      <dgm:t>
        <a:bodyPr/>
        <a:lstStyle/>
        <a:p>
          <a:r>
            <a:rPr lang="en-US" sz="2000" dirty="0">
              <a:latin typeface="Book Antiqua" panose="02040602050305030304" pitchFamily="18" charset="0"/>
            </a:rPr>
            <a:t>Section 195</a:t>
          </a:r>
          <a:endParaRPr lang="en-IN" sz="2000" dirty="0">
            <a:latin typeface="Book Antiqua" panose="02040602050305030304" pitchFamily="18" charset="0"/>
          </a:endParaRPr>
        </a:p>
      </dgm:t>
    </dgm:pt>
    <dgm:pt modelId="{D2B3560A-190C-4559-9D89-5B3D8D5039D6}" type="parTrans" cxnId="{BBE85E40-5D8D-498E-9252-6B19F193974C}">
      <dgm:prSet/>
      <dgm:spPr/>
      <dgm:t>
        <a:bodyPr/>
        <a:lstStyle/>
        <a:p>
          <a:endParaRPr lang="en-IN"/>
        </a:p>
      </dgm:t>
    </dgm:pt>
    <dgm:pt modelId="{ABA1086C-13D9-4B50-BB33-9572A64B0BC4}" type="sibTrans" cxnId="{BBE85E40-5D8D-498E-9252-6B19F193974C}">
      <dgm:prSet/>
      <dgm:spPr/>
      <dgm:t>
        <a:bodyPr/>
        <a:lstStyle/>
        <a:p>
          <a:endParaRPr lang="en-IN"/>
        </a:p>
      </dgm:t>
    </dgm:pt>
    <dgm:pt modelId="{B2FC986E-6669-4DFD-A2E9-7972BE7DFEC9}">
      <dgm:prSet phldrT="[Text]" custT="1"/>
      <dgm:spPr/>
      <dgm:t>
        <a:bodyPr/>
        <a:lstStyle/>
        <a:p>
          <a:r>
            <a:rPr lang="en-US" sz="2000" dirty="0">
              <a:latin typeface="Book Antiqua" panose="02040602050305030304" pitchFamily="18" charset="0"/>
            </a:rPr>
            <a:t>Section 271-I</a:t>
          </a:r>
          <a:endParaRPr lang="en-IN" sz="2000" dirty="0">
            <a:latin typeface="Book Antiqua" panose="02040602050305030304" pitchFamily="18" charset="0"/>
          </a:endParaRPr>
        </a:p>
      </dgm:t>
    </dgm:pt>
    <dgm:pt modelId="{75A22313-4EE5-45D0-9B8A-4850A4DA3AC9}" type="parTrans" cxnId="{22D9AC25-2A5D-4AC7-922B-516E4B4E4910}">
      <dgm:prSet/>
      <dgm:spPr/>
      <dgm:t>
        <a:bodyPr/>
        <a:lstStyle/>
        <a:p>
          <a:endParaRPr lang="en-IN"/>
        </a:p>
      </dgm:t>
    </dgm:pt>
    <dgm:pt modelId="{CC6577FA-84DF-4CFA-9934-86CB6D3698ED}" type="sibTrans" cxnId="{22D9AC25-2A5D-4AC7-922B-516E4B4E4910}">
      <dgm:prSet/>
      <dgm:spPr/>
      <dgm:t>
        <a:bodyPr/>
        <a:lstStyle/>
        <a:p>
          <a:endParaRPr lang="en-IN"/>
        </a:p>
      </dgm:t>
    </dgm:pt>
    <dgm:pt modelId="{BB2D0C0F-1DB6-44B1-929B-9C83B2FDEE33}">
      <dgm:prSet phldrT="[Text]" custT="1"/>
      <dgm:spPr/>
      <dgm:t>
        <a:bodyPr/>
        <a:lstStyle/>
        <a:p>
          <a:r>
            <a:rPr lang="en-US" sz="3000" dirty="0">
              <a:latin typeface="Book Antiqua" panose="02040602050305030304" pitchFamily="18" charset="0"/>
            </a:rPr>
            <a:t>Rules</a:t>
          </a:r>
          <a:endParaRPr lang="en-IN" sz="3000" dirty="0">
            <a:latin typeface="Book Antiqua" panose="02040602050305030304" pitchFamily="18" charset="0"/>
          </a:endParaRPr>
        </a:p>
      </dgm:t>
    </dgm:pt>
    <dgm:pt modelId="{C0E95080-E8E0-40A3-B0F5-9EB2A8792A68}" type="parTrans" cxnId="{75C62E5F-540B-40F3-8BED-285B817146A8}">
      <dgm:prSet/>
      <dgm:spPr/>
      <dgm:t>
        <a:bodyPr/>
        <a:lstStyle/>
        <a:p>
          <a:endParaRPr lang="en-IN"/>
        </a:p>
      </dgm:t>
    </dgm:pt>
    <dgm:pt modelId="{F5EC235C-B0D7-4A17-A8B9-10106E3D89E7}" type="sibTrans" cxnId="{75C62E5F-540B-40F3-8BED-285B817146A8}">
      <dgm:prSet/>
      <dgm:spPr/>
      <dgm:t>
        <a:bodyPr/>
        <a:lstStyle/>
        <a:p>
          <a:endParaRPr lang="en-IN"/>
        </a:p>
      </dgm:t>
    </dgm:pt>
    <dgm:pt modelId="{1DC869A3-4C39-4E2A-A778-391828E815BF}">
      <dgm:prSet phldrT="[Text]" custT="1"/>
      <dgm:spPr/>
      <dgm:t>
        <a:bodyPr/>
        <a:lstStyle/>
        <a:p>
          <a:r>
            <a:rPr lang="en-US" sz="2000" dirty="0">
              <a:latin typeface="Book Antiqua" panose="02040602050305030304" pitchFamily="18" charset="0"/>
            </a:rPr>
            <a:t>Rule 37BB</a:t>
          </a:r>
          <a:endParaRPr lang="en-IN" sz="2000" dirty="0">
            <a:latin typeface="Book Antiqua" panose="02040602050305030304" pitchFamily="18" charset="0"/>
          </a:endParaRPr>
        </a:p>
      </dgm:t>
    </dgm:pt>
    <dgm:pt modelId="{C26CC116-6840-427F-BBF7-040B57A841D7}" type="parTrans" cxnId="{ECAE3AF6-3B89-4958-93E3-868958EAD29D}">
      <dgm:prSet/>
      <dgm:spPr/>
      <dgm:t>
        <a:bodyPr/>
        <a:lstStyle/>
        <a:p>
          <a:endParaRPr lang="en-IN"/>
        </a:p>
      </dgm:t>
    </dgm:pt>
    <dgm:pt modelId="{5FB5C024-059B-43EA-A035-CB416D4D077D}" type="sibTrans" cxnId="{ECAE3AF6-3B89-4958-93E3-868958EAD29D}">
      <dgm:prSet/>
      <dgm:spPr/>
      <dgm:t>
        <a:bodyPr/>
        <a:lstStyle/>
        <a:p>
          <a:endParaRPr lang="en-IN"/>
        </a:p>
      </dgm:t>
    </dgm:pt>
    <dgm:pt modelId="{BAA615CF-7B4C-4AF6-B0E3-B6EF7E0812CC}">
      <dgm:prSet phldrT="[Text]" custT="1"/>
      <dgm:spPr/>
      <dgm:t>
        <a:bodyPr/>
        <a:lstStyle/>
        <a:p>
          <a:r>
            <a:rPr lang="en-US" sz="2000" dirty="0">
              <a:latin typeface="Book Antiqua" panose="02040602050305030304" pitchFamily="18" charset="0"/>
            </a:rPr>
            <a:t>Rule 37BC</a:t>
          </a:r>
          <a:endParaRPr lang="en-IN" sz="2000" dirty="0">
            <a:latin typeface="Book Antiqua" panose="02040602050305030304" pitchFamily="18" charset="0"/>
          </a:endParaRPr>
        </a:p>
      </dgm:t>
    </dgm:pt>
    <dgm:pt modelId="{9CC65E67-D94E-4479-AEB5-157976FD19A1}" type="parTrans" cxnId="{236D013F-F388-407F-A69F-65F1ECD27AEA}">
      <dgm:prSet/>
      <dgm:spPr/>
      <dgm:t>
        <a:bodyPr/>
        <a:lstStyle/>
        <a:p>
          <a:endParaRPr lang="en-IN"/>
        </a:p>
      </dgm:t>
    </dgm:pt>
    <dgm:pt modelId="{9F5D24FC-C9E2-4FE1-A3AC-A4C3A5FBF528}" type="sibTrans" cxnId="{236D013F-F388-407F-A69F-65F1ECD27AEA}">
      <dgm:prSet/>
      <dgm:spPr/>
      <dgm:t>
        <a:bodyPr/>
        <a:lstStyle/>
        <a:p>
          <a:endParaRPr lang="en-IN"/>
        </a:p>
      </dgm:t>
    </dgm:pt>
    <dgm:pt modelId="{1FC9E02C-78B4-46E5-84AC-AD570860D821}">
      <dgm:prSet phldrT="[Text]" custT="1"/>
      <dgm:spPr/>
      <dgm:t>
        <a:bodyPr/>
        <a:lstStyle/>
        <a:p>
          <a:r>
            <a:rPr lang="en-US" sz="3000" dirty="0">
              <a:latin typeface="Book Antiqua" panose="02040602050305030304" pitchFamily="18" charset="0"/>
            </a:rPr>
            <a:t>Forms</a:t>
          </a:r>
          <a:endParaRPr lang="en-IN" sz="3000" dirty="0">
            <a:latin typeface="Book Antiqua" panose="02040602050305030304" pitchFamily="18" charset="0"/>
          </a:endParaRPr>
        </a:p>
      </dgm:t>
    </dgm:pt>
    <dgm:pt modelId="{DAC7166C-7D44-42D2-BE2B-B593AF96A3E5}" type="parTrans" cxnId="{50B3AB5D-B32D-418C-993F-DC65F265E1B9}">
      <dgm:prSet/>
      <dgm:spPr/>
      <dgm:t>
        <a:bodyPr/>
        <a:lstStyle/>
        <a:p>
          <a:endParaRPr lang="en-IN"/>
        </a:p>
      </dgm:t>
    </dgm:pt>
    <dgm:pt modelId="{E766AB54-2002-4045-946C-8442CB6529CA}" type="sibTrans" cxnId="{50B3AB5D-B32D-418C-993F-DC65F265E1B9}">
      <dgm:prSet/>
      <dgm:spPr/>
      <dgm:t>
        <a:bodyPr/>
        <a:lstStyle/>
        <a:p>
          <a:endParaRPr lang="en-IN"/>
        </a:p>
      </dgm:t>
    </dgm:pt>
    <dgm:pt modelId="{DC95907A-12EF-4591-86AA-43517AC079B0}">
      <dgm:prSet phldrT="[Text]" custT="1"/>
      <dgm:spPr/>
      <dgm:t>
        <a:bodyPr/>
        <a:lstStyle/>
        <a:p>
          <a:r>
            <a:rPr lang="en-US" sz="2000" dirty="0">
              <a:latin typeface="Book Antiqua" panose="02040602050305030304" pitchFamily="18" charset="0"/>
            </a:rPr>
            <a:t>Form 15CA</a:t>
          </a:r>
          <a:endParaRPr lang="en-IN" sz="2000" dirty="0">
            <a:latin typeface="Book Antiqua" panose="02040602050305030304" pitchFamily="18" charset="0"/>
          </a:endParaRPr>
        </a:p>
      </dgm:t>
    </dgm:pt>
    <dgm:pt modelId="{7E6B69C6-4A9C-4E3F-98B5-27FFD4D3A3A9}" type="parTrans" cxnId="{4ECB187C-7168-4026-893C-11346EBDAAE6}">
      <dgm:prSet/>
      <dgm:spPr/>
      <dgm:t>
        <a:bodyPr/>
        <a:lstStyle/>
        <a:p>
          <a:endParaRPr lang="en-IN"/>
        </a:p>
      </dgm:t>
    </dgm:pt>
    <dgm:pt modelId="{C9405F43-5A52-43D3-8F91-730EA5F00096}" type="sibTrans" cxnId="{4ECB187C-7168-4026-893C-11346EBDAAE6}">
      <dgm:prSet/>
      <dgm:spPr/>
      <dgm:t>
        <a:bodyPr/>
        <a:lstStyle/>
        <a:p>
          <a:endParaRPr lang="en-IN"/>
        </a:p>
      </dgm:t>
    </dgm:pt>
    <dgm:pt modelId="{E447EE25-86A6-4C31-A9EE-81F818C010B4}">
      <dgm:prSet phldrT="[Text]" custT="1"/>
      <dgm:spPr/>
      <dgm:t>
        <a:bodyPr/>
        <a:lstStyle/>
        <a:p>
          <a:r>
            <a:rPr lang="en-US" sz="2000" dirty="0">
              <a:latin typeface="Book Antiqua" panose="02040602050305030304" pitchFamily="18" charset="0"/>
            </a:rPr>
            <a:t>Rule 21AB</a:t>
          </a:r>
          <a:endParaRPr lang="en-IN" sz="2000" dirty="0">
            <a:latin typeface="Book Antiqua" panose="02040602050305030304" pitchFamily="18" charset="0"/>
          </a:endParaRPr>
        </a:p>
      </dgm:t>
    </dgm:pt>
    <dgm:pt modelId="{4D4C3BA7-9626-4877-8C6A-0D8591196071}" type="parTrans" cxnId="{DF6007A2-4C01-45C2-8FEA-49EED450E708}">
      <dgm:prSet/>
      <dgm:spPr/>
      <dgm:t>
        <a:bodyPr/>
        <a:lstStyle/>
        <a:p>
          <a:endParaRPr lang="en-IN"/>
        </a:p>
      </dgm:t>
    </dgm:pt>
    <dgm:pt modelId="{BE5E6F75-696E-4417-A1C5-620561CCE7C7}" type="sibTrans" cxnId="{DF6007A2-4C01-45C2-8FEA-49EED450E708}">
      <dgm:prSet/>
      <dgm:spPr/>
      <dgm:t>
        <a:bodyPr/>
        <a:lstStyle/>
        <a:p>
          <a:endParaRPr lang="en-IN"/>
        </a:p>
      </dgm:t>
    </dgm:pt>
    <dgm:pt modelId="{73D7BF05-B7E7-4AB4-AB95-72A7004EBF95}">
      <dgm:prSet phldrT="[Text]" custT="1"/>
      <dgm:spPr/>
      <dgm:t>
        <a:bodyPr/>
        <a:lstStyle/>
        <a:p>
          <a:r>
            <a:rPr lang="en-US" sz="2000" dirty="0">
              <a:latin typeface="Book Antiqua" panose="02040602050305030304" pitchFamily="18" charset="0"/>
            </a:rPr>
            <a:t>Form 15CB</a:t>
          </a:r>
          <a:endParaRPr lang="en-IN" sz="2000" dirty="0">
            <a:latin typeface="Book Antiqua" panose="02040602050305030304" pitchFamily="18" charset="0"/>
          </a:endParaRPr>
        </a:p>
      </dgm:t>
    </dgm:pt>
    <dgm:pt modelId="{1F981C08-ED94-4EC7-89C0-91A2FB5C30B9}" type="parTrans" cxnId="{58A2FE55-F09B-45C6-851D-8BB191B02BA3}">
      <dgm:prSet/>
      <dgm:spPr/>
      <dgm:t>
        <a:bodyPr/>
        <a:lstStyle/>
        <a:p>
          <a:endParaRPr lang="en-IN"/>
        </a:p>
      </dgm:t>
    </dgm:pt>
    <dgm:pt modelId="{59DD0993-6951-42EC-876E-D407C1264B49}" type="sibTrans" cxnId="{58A2FE55-F09B-45C6-851D-8BB191B02BA3}">
      <dgm:prSet/>
      <dgm:spPr/>
      <dgm:t>
        <a:bodyPr/>
        <a:lstStyle/>
        <a:p>
          <a:endParaRPr lang="en-IN"/>
        </a:p>
      </dgm:t>
    </dgm:pt>
    <dgm:pt modelId="{9CFCD299-5CA1-499F-B4DB-4AF214A2FDBD}">
      <dgm:prSet phldrT="[Text]" custT="1"/>
      <dgm:spPr/>
      <dgm:t>
        <a:bodyPr/>
        <a:lstStyle/>
        <a:p>
          <a:r>
            <a:rPr lang="en-US" sz="2000" dirty="0">
              <a:latin typeface="Book Antiqua" panose="02040602050305030304" pitchFamily="18" charset="0"/>
            </a:rPr>
            <a:t>Section 206AA</a:t>
          </a:r>
          <a:endParaRPr lang="en-IN" sz="2000" dirty="0">
            <a:latin typeface="Book Antiqua" panose="02040602050305030304" pitchFamily="18" charset="0"/>
          </a:endParaRPr>
        </a:p>
      </dgm:t>
    </dgm:pt>
    <dgm:pt modelId="{7F4BA14F-F8C3-4DCA-AAA0-22D0A8116C9C}" type="parTrans" cxnId="{20F5B368-9D0A-4BBC-ABCD-4B0B5E5A35E8}">
      <dgm:prSet/>
      <dgm:spPr/>
      <dgm:t>
        <a:bodyPr/>
        <a:lstStyle/>
        <a:p>
          <a:endParaRPr lang="en-IN"/>
        </a:p>
      </dgm:t>
    </dgm:pt>
    <dgm:pt modelId="{41777016-0A69-4169-9033-5756723E096A}" type="sibTrans" cxnId="{20F5B368-9D0A-4BBC-ABCD-4B0B5E5A35E8}">
      <dgm:prSet/>
      <dgm:spPr/>
      <dgm:t>
        <a:bodyPr/>
        <a:lstStyle/>
        <a:p>
          <a:endParaRPr lang="en-IN"/>
        </a:p>
      </dgm:t>
    </dgm:pt>
    <dgm:pt modelId="{7354CFCA-292A-4851-BFFE-7B8C2EECDA50}" type="pres">
      <dgm:prSet presAssocID="{94FD50BA-4413-4F53-8278-380C24C49739}" presName="Name0" presStyleCnt="0">
        <dgm:presLayoutVars>
          <dgm:dir/>
          <dgm:animLvl val="lvl"/>
          <dgm:resizeHandles val="exact"/>
        </dgm:presLayoutVars>
      </dgm:prSet>
      <dgm:spPr/>
    </dgm:pt>
    <dgm:pt modelId="{2669CA6F-DF19-454E-815F-8226296BA16B}" type="pres">
      <dgm:prSet presAssocID="{DC24D85B-D102-44CF-AB1D-DC38B097C01B}" presName="composite" presStyleCnt="0"/>
      <dgm:spPr/>
    </dgm:pt>
    <dgm:pt modelId="{FC23A372-548C-4163-89EE-CF3364B48882}" type="pres">
      <dgm:prSet presAssocID="{DC24D85B-D102-44CF-AB1D-DC38B097C01B}" presName="parTx" presStyleLbl="alignNode1" presStyleIdx="0" presStyleCnt="3">
        <dgm:presLayoutVars>
          <dgm:chMax val="0"/>
          <dgm:chPref val="0"/>
          <dgm:bulletEnabled val="1"/>
        </dgm:presLayoutVars>
      </dgm:prSet>
      <dgm:spPr/>
    </dgm:pt>
    <dgm:pt modelId="{E273029A-F6AE-4588-8885-C76313920C41}" type="pres">
      <dgm:prSet presAssocID="{DC24D85B-D102-44CF-AB1D-DC38B097C01B}" presName="desTx" presStyleLbl="alignAccFollowNode1" presStyleIdx="0" presStyleCnt="3">
        <dgm:presLayoutVars>
          <dgm:bulletEnabled val="1"/>
        </dgm:presLayoutVars>
      </dgm:prSet>
      <dgm:spPr/>
    </dgm:pt>
    <dgm:pt modelId="{C88B66E2-BCB1-4194-8C58-97D9104D5144}" type="pres">
      <dgm:prSet presAssocID="{FA409051-E74A-4C33-8BA9-20BE42D76BEB}" presName="space" presStyleCnt="0"/>
      <dgm:spPr/>
    </dgm:pt>
    <dgm:pt modelId="{609E279F-6D50-4564-8C27-F213ABF85666}" type="pres">
      <dgm:prSet presAssocID="{BB2D0C0F-1DB6-44B1-929B-9C83B2FDEE33}" presName="composite" presStyleCnt="0"/>
      <dgm:spPr/>
    </dgm:pt>
    <dgm:pt modelId="{46026168-9633-4FE8-8EAE-799758054E86}" type="pres">
      <dgm:prSet presAssocID="{BB2D0C0F-1DB6-44B1-929B-9C83B2FDEE33}" presName="parTx" presStyleLbl="alignNode1" presStyleIdx="1" presStyleCnt="3">
        <dgm:presLayoutVars>
          <dgm:chMax val="0"/>
          <dgm:chPref val="0"/>
          <dgm:bulletEnabled val="1"/>
        </dgm:presLayoutVars>
      </dgm:prSet>
      <dgm:spPr/>
    </dgm:pt>
    <dgm:pt modelId="{50A8E683-22F8-428F-A207-7FDFF81C12E3}" type="pres">
      <dgm:prSet presAssocID="{BB2D0C0F-1DB6-44B1-929B-9C83B2FDEE33}" presName="desTx" presStyleLbl="alignAccFollowNode1" presStyleIdx="1" presStyleCnt="3">
        <dgm:presLayoutVars>
          <dgm:bulletEnabled val="1"/>
        </dgm:presLayoutVars>
      </dgm:prSet>
      <dgm:spPr/>
    </dgm:pt>
    <dgm:pt modelId="{347FE1CC-94E8-4407-8A18-770F1857120B}" type="pres">
      <dgm:prSet presAssocID="{F5EC235C-B0D7-4A17-A8B9-10106E3D89E7}" presName="space" presStyleCnt="0"/>
      <dgm:spPr/>
    </dgm:pt>
    <dgm:pt modelId="{847974E5-87B1-449C-89F1-CE9900CBE700}" type="pres">
      <dgm:prSet presAssocID="{1FC9E02C-78B4-46E5-84AC-AD570860D821}" presName="composite" presStyleCnt="0"/>
      <dgm:spPr/>
    </dgm:pt>
    <dgm:pt modelId="{A5F73F12-254A-49B7-BD7D-8D348451D4FE}" type="pres">
      <dgm:prSet presAssocID="{1FC9E02C-78B4-46E5-84AC-AD570860D821}" presName="parTx" presStyleLbl="alignNode1" presStyleIdx="2" presStyleCnt="3">
        <dgm:presLayoutVars>
          <dgm:chMax val="0"/>
          <dgm:chPref val="0"/>
          <dgm:bulletEnabled val="1"/>
        </dgm:presLayoutVars>
      </dgm:prSet>
      <dgm:spPr/>
    </dgm:pt>
    <dgm:pt modelId="{921370A5-CAF1-4F10-A4D5-0CC3258DC527}" type="pres">
      <dgm:prSet presAssocID="{1FC9E02C-78B4-46E5-84AC-AD570860D821}" presName="desTx" presStyleLbl="alignAccFollowNode1" presStyleIdx="2" presStyleCnt="3">
        <dgm:presLayoutVars>
          <dgm:bulletEnabled val="1"/>
        </dgm:presLayoutVars>
      </dgm:prSet>
      <dgm:spPr/>
    </dgm:pt>
  </dgm:ptLst>
  <dgm:cxnLst>
    <dgm:cxn modelId="{56163710-F028-481B-B934-FD6FEDF900D0}" type="presOf" srcId="{DC95907A-12EF-4591-86AA-43517AC079B0}" destId="{921370A5-CAF1-4F10-A4D5-0CC3258DC527}" srcOrd="0" destOrd="0" presId="urn:microsoft.com/office/officeart/2005/8/layout/hList1"/>
    <dgm:cxn modelId="{09CB7F1F-71D7-4229-94DD-85CB0FD51954}" type="presOf" srcId="{1DC869A3-4C39-4E2A-A778-391828E815BF}" destId="{50A8E683-22F8-428F-A207-7FDFF81C12E3}" srcOrd="0" destOrd="0" presId="urn:microsoft.com/office/officeart/2005/8/layout/hList1"/>
    <dgm:cxn modelId="{CE24AA24-0567-4BF1-8A0A-CB6C780195BC}" type="presOf" srcId="{94FD50BA-4413-4F53-8278-380C24C49739}" destId="{7354CFCA-292A-4851-BFFE-7B8C2EECDA50}" srcOrd="0" destOrd="0" presId="urn:microsoft.com/office/officeart/2005/8/layout/hList1"/>
    <dgm:cxn modelId="{22D9AC25-2A5D-4AC7-922B-516E4B4E4910}" srcId="{DC24D85B-D102-44CF-AB1D-DC38B097C01B}" destId="{B2FC986E-6669-4DFD-A2E9-7972BE7DFEC9}" srcOrd="1" destOrd="0" parTransId="{75A22313-4EE5-45D0-9B8A-4850A4DA3AC9}" sibTransId="{CC6577FA-84DF-4CFA-9934-86CB6D3698ED}"/>
    <dgm:cxn modelId="{09F2792E-55A0-45BE-A012-E859D65E8C1E}" type="presOf" srcId="{B2FC986E-6669-4DFD-A2E9-7972BE7DFEC9}" destId="{E273029A-F6AE-4588-8885-C76313920C41}" srcOrd="0" destOrd="1" presId="urn:microsoft.com/office/officeart/2005/8/layout/hList1"/>
    <dgm:cxn modelId="{C5BDFE3C-53B8-449E-BF7D-A2DBDCBDAD96}" type="presOf" srcId="{9CFCD299-5CA1-499F-B4DB-4AF214A2FDBD}" destId="{E273029A-F6AE-4588-8885-C76313920C41}" srcOrd="0" destOrd="2" presId="urn:microsoft.com/office/officeart/2005/8/layout/hList1"/>
    <dgm:cxn modelId="{236D013F-F388-407F-A69F-65F1ECD27AEA}" srcId="{BB2D0C0F-1DB6-44B1-929B-9C83B2FDEE33}" destId="{BAA615CF-7B4C-4AF6-B0E3-B6EF7E0812CC}" srcOrd="1" destOrd="0" parTransId="{9CC65E67-D94E-4479-AEB5-157976FD19A1}" sibTransId="{9F5D24FC-C9E2-4FE1-A3AC-A4C3A5FBF528}"/>
    <dgm:cxn modelId="{BBE85E40-5D8D-498E-9252-6B19F193974C}" srcId="{DC24D85B-D102-44CF-AB1D-DC38B097C01B}" destId="{BC62735B-11B0-4D92-9484-571B417BF966}" srcOrd="0" destOrd="0" parTransId="{D2B3560A-190C-4559-9D89-5B3D8D5039D6}" sibTransId="{ABA1086C-13D9-4B50-BB33-9572A64B0BC4}"/>
    <dgm:cxn modelId="{50B3AB5D-B32D-418C-993F-DC65F265E1B9}" srcId="{94FD50BA-4413-4F53-8278-380C24C49739}" destId="{1FC9E02C-78B4-46E5-84AC-AD570860D821}" srcOrd="2" destOrd="0" parTransId="{DAC7166C-7D44-42D2-BE2B-B593AF96A3E5}" sibTransId="{E766AB54-2002-4045-946C-8442CB6529CA}"/>
    <dgm:cxn modelId="{9FFAC65D-FC1A-438C-AAA5-17F3B0B7BE44}" type="presOf" srcId="{73D7BF05-B7E7-4AB4-AB95-72A7004EBF95}" destId="{921370A5-CAF1-4F10-A4D5-0CC3258DC527}" srcOrd="0" destOrd="1" presId="urn:microsoft.com/office/officeart/2005/8/layout/hList1"/>
    <dgm:cxn modelId="{D7F54D5E-33C9-4ABC-B811-F8B0A5D1F63D}" type="presOf" srcId="{1FC9E02C-78B4-46E5-84AC-AD570860D821}" destId="{A5F73F12-254A-49B7-BD7D-8D348451D4FE}" srcOrd="0" destOrd="0" presId="urn:microsoft.com/office/officeart/2005/8/layout/hList1"/>
    <dgm:cxn modelId="{75C62E5F-540B-40F3-8BED-285B817146A8}" srcId="{94FD50BA-4413-4F53-8278-380C24C49739}" destId="{BB2D0C0F-1DB6-44B1-929B-9C83B2FDEE33}" srcOrd="1" destOrd="0" parTransId="{C0E95080-E8E0-40A3-B0F5-9EB2A8792A68}" sibTransId="{F5EC235C-B0D7-4A17-A8B9-10106E3D89E7}"/>
    <dgm:cxn modelId="{20F5B368-9D0A-4BBC-ABCD-4B0B5E5A35E8}" srcId="{DC24D85B-D102-44CF-AB1D-DC38B097C01B}" destId="{9CFCD299-5CA1-499F-B4DB-4AF214A2FDBD}" srcOrd="2" destOrd="0" parTransId="{7F4BA14F-F8C3-4DCA-AAA0-22D0A8116C9C}" sibTransId="{41777016-0A69-4169-9033-5756723E096A}"/>
    <dgm:cxn modelId="{58A2FE55-F09B-45C6-851D-8BB191B02BA3}" srcId="{1FC9E02C-78B4-46E5-84AC-AD570860D821}" destId="{73D7BF05-B7E7-4AB4-AB95-72A7004EBF95}" srcOrd="1" destOrd="0" parTransId="{1F981C08-ED94-4EC7-89C0-91A2FB5C30B9}" sibTransId="{59DD0993-6951-42EC-876E-D407C1264B49}"/>
    <dgm:cxn modelId="{4ECB187C-7168-4026-893C-11346EBDAAE6}" srcId="{1FC9E02C-78B4-46E5-84AC-AD570860D821}" destId="{DC95907A-12EF-4591-86AA-43517AC079B0}" srcOrd="0" destOrd="0" parTransId="{7E6B69C6-4A9C-4E3F-98B5-27FFD4D3A3A9}" sibTransId="{C9405F43-5A52-43D3-8F91-730EA5F00096}"/>
    <dgm:cxn modelId="{90B9AC90-727A-45C3-912B-A5550561546C}" type="presOf" srcId="{BB2D0C0F-1DB6-44B1-929B-9C83B2FDEE33}" destId="{46026168-9633-4FE8-8EAE-799758054E86}" srcOrd="0" destOrd="0" presId="urn:microsoft.com/office/officeart/2005/8/layout/hList1"/>
    <dgm:cxn modelId="{DF6007A2-4C01-45C2-8FEA-49EED450E708}" srcId="{BB2D0C0F-1DB6-44B1-929B-9C83B2FDEE33}" destId="{E447EE25-86A6-4C31-A9EE-81F818C010B4}" srcOrd="2" destOrd="0" parTransId="{4D4C3BA7-9626-4877-8C6A-0D8591196071}" sibTransId="{BE5E6F75-696E-4417-A1C5-620561CCE7C7}"/>
    <dgm:cxn modelId="{9572E3BF-4925-497A-8447-AA0286A61A5E}" srcId="{94FD50BA-4413-4F53-8278-380C24C49739}" destId="{DC24D85B-D102-44CF-AB1D-DC38B097C01B}" srcOrd="0" destOrd="0" parTransId="{1F3B2218-6F52-4E13-BC95-ABC1B1937104}" sibTransId="{FA409051-E74A-4C33-8BA9-20BE42D76BEB}"/>
    <dgm:cxn modelId="{285C76C4-9AAC-4B9C-ACBB-B9FFB511A26E}" type="presOf" srcId="{E447EE25-86A6-4C31-A9EE-81F818C010B4}" destId="{50A8E683-22F8-428F-A207-7FDFF81C12E3}" srcOrd="0" destOrd="2" presId="urn:microsoft.com/office/officeart/2005/8/layout/hList1"/>
    <dgm:cxn modelId="{F9CED1CB-56D2-4A6D-A599-F8DD2A388E7E}" type="presOf" srcId="{DC24D85B-D102-44CF-AB1D-DC38B097C01B}" destId="{FC23A372-548C-4163-89EE-CF3364B48882}" srcOrd="0" destOrd="0" presId="urn:microsoft.com/office/officeart/2005/8/layout/hList1"/>
    <dgm:cxn modelId="{11D7DEE0-AB25-493C-9A4C-1FD3F5AB7B32}" type="presOf" srcId="{BC62735B-11B0-4D92-9484-571B417BF966}" destId="{E273029A-F6AE-4588-8885-C76313920C41}" srcOrd="0" destOrd="0" presId="urn:microsoft.com/office/officeart/2005/8/layout/hList1"/>
    <dgm:cxn modelId="{D66771F4-4852-4665-B59A-97EA6B4BC531}" type="presOf" srcId="{BAA615CF-7B4C-4AF6-B0E3-B6EF7E0812CC}" destId="{50A8E683-22F8-428F-A207-7FDFF81C12E3}" srcOrd="0" destOrd="1" presId="urn:microsoft.com/office/officeart/2005/8/layout/hList1"/>
    <dgm:cxn modelId="{ECAE3AF6-3B89-4958-93E3-868958EAD29D}" srcId="{BB2D0C0F-1DB6-44B1-929B-9C83B2FDEE33}" destId="{1DC869A3-4C39-4E2A-A778-391828E815BF}" srcOrd="0" destOrd="0" parTransId="{C26CC116-6840-427F-BBF7-040B57A841D7}" sibTransId="{5FB5C024-059B-43EA-A035-CB416D4D077D}"/>
    <dgm:cxn modelId="{F04EFC46-C2A5-48BF-8FFE-4C8C29F2E431}" type="presParOf" srcId="{7354CFCA-292A-4851-BFFE-7B8C2EECDA50}" destId="{2669CA6F-DF19-454E-815F-8226296BA16B}" srcOrd="0" destOrd="0" presId="urn:microsoft.com/office/officeart/2005/8/layout/hList1"/>
    <dgm:cxn modelId="{FFA1E444-02CF-4CF9-8A38-C63390773F94}" type="presParOf" srcId="{2669CA6F-DF19-454E-815F-8226296BA16B}" destId="{FC23A372-548C-4163-89EE-CF3364B48882}" srcOrd="0" destOrd="0" presId="urn:microsoft.com/office/officeart/2005/8/layout/hList1"/>
    <dgm:cxn modelId="{175E8210-E511-4A54-8106-B46F85F24425}" type="presParOf" srcId="{2669CA6F-DF19-454E-815F-8226296BA16B}" destId="{E273029A-F6AE-4588-8885-C76313920C41}" srcOrd="1" destOrd="0" presId="urn:microsoft.com/office/officeart/2005/8/layout/hList1"/>
    <dgm:cxn modelId="{B13F4AAE-D9BF-42A7-A677-58C3CA54FB15}" type="presParOf" srcId="{7354CFCA-292A-4851-BFFE-7B8C2EECDA50}" destId="{C88B66E2-BCB1-4194-8C58-97D9104D5144}" srcOrd="1" destOrd="0" presId="urn:microsoft.com/office/officeart/2005/8/layout/hList1"/>
    <dgm:cxn modelId="{2CB0CA42-7C2D-40D8-9352-AC80CE5A005A}" type="presParOf" srcId="{7354CFCA-292A-4851-BFFE-7B8C2EECDA50}" destId="{609E279F-6D50-4564-8C27-F213ABF85666}" srcOrd="2" destOrd="0" presId="urn:microsoft.com/office/officeart/2005/8/layout/hList1"/>
    <dgm:cxn modelId="{4A31D2E0-EC3B-46E6-B9D8-D45F78A4DBAE}" type="presParOf" srcId="{609E279F-6D50-4564-8C27-F213ABF85666}" destId="{46026168-9633-4FE8-8EAE-799758054E86}" srcOrd="0" destOrd="0" presId="urn:microsoft.com/office/officeart/2005/8/layout/hList1"/>
    <dgm:cxn modelId="{377A13A7-5897-40F7-BEC3-807D74294CDB}" type="presParOf" srcId="{609E279F-6D50-4564-8C27-F213ABF85666}" destId="{50A8E683-22F8-428F-A207-7FDFF81C12E3}" srcOrd="1" destOrd="0" presId="urn:microsoft.com/office/officeart/2005/8/layout/hList1"/>
    <dgm:cxn modelId="{1DB7A359-3777-4550-B14F-4BB104FC3F16}" type="presParOf" srcId="{7354CFCA-292A-4851-BFFE-7B8C2EECDA50}" destId="{347FE1CC-94E8-4407-8A18-770F1857120B}" srcOrd="3" destOrd="0" presId="urn:microsoft.com/office/officeart/2005/8/layout/hList1"/>
    <dgm:cxn modelId="{6C354AF2-FA8D-442A-A9C1-87A1CCF432AD}" type="presParOf" srcId="{7354CFCA-292A-4851-BFFE-7B8C2EECDA50}" destId="{847974E5-87B1-449C-89F1-CE9900CBE700}" srcOrd="4" destOrd="0" presId="urn:microsoft.com/office/officeart/2005/8/layout/hList1"/>
    <dgm:cxn modelId="{4756D452-88F8-4FA7-9BBC-D0F1D454B53E}" type="presParOf" srcId="{847974E5-87B1-449C-89F1-CE9900CBE700}" destId="{A5F73F12-254A-49B7-BD7D-8D348451D4FE}" srcOrd="0" destOrd="0" presId="urn:microsoft.com/office/officeart/2005/8/layout/hList1"/>
    <dgm:cxn modelId="{6CFF2D22-391E-4296-9B13-1F1D16550855}" type="presParOf" srcId="{847974E5-87B1-449C-89F1-CE9900CBE700}" destId="{921370A5-CAF1-4F10-A4D5-0CC3258DC52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31C596-FBD2-4882-B42F-126AD4693126}" type="doc">
      <dgm:prSet loTypeId="urn:microsoft.com/office/officeart/2005/8/layout/hProcess9" loCatId="process" qsTypeId="urn:microsoft.com/office/officeart/2005/8/quickstyle/simple1" qsCatId="simple" csTypeId="urn:microsoft.com/office/officeart/2005/8/colors/accent2_3" csCatId="accent2" phldr="1"/>
      <dgm:spPr/>
    </dgm:pt>
    <dgm:pt modelId="{075D9C31-1B3D-4DDE-BDEE-922464441E4D}">
      <dgm:prSet phldrT="[Text]"/>
      <dgm:spPr/>
      <dgm:t>
        <a:bodyPr/>
        <a:lstStyle/>
        <a:p>
          <a:pPr>
            <a:buClr>
              <a:schemeClr val="bg1"/>
            </a:buClr>
            <a:buFont typeface="Book Antiqua" panose="02040602050305030304" pitchFamily="18" charset="0"/>
            <a:buChar char="–"/>
          </a:pPr>
          <a:r>
            <a:rPr lang="en-US" dirty="0">
              <a:latin typeface="Book Antiqua" panose="02040602050305030304" pitchFamily="18" charset="0"/>
              <a:cs typeface="Trebuchet MS"/>
            </a:rPr>
            <a:t>Tax is collected at earliest point of time</a:t>
          </a:r>
          <a:endParaRPr lang="en-IN" dirty="0"/>
        </a:p>
      </dgm:t>
    </dgm:pt>
    <dgm:pt modelId="{0852924C-C239-49F3-A6D3-AA0F5D195367}" type="parTrans" cxnId="{8D212B77-EB2A-4878-AC06-919EF3139FE6}">
      <dgm:prSet/>
      <dgm:spPr/>
      <dgm:t>
        <a:bodyPr/>
        <a:lstStyle/>
        <a:p>
          <a:endParaRPr lang="en-IN"/>
        </a:p>
      </dgm:t>
    </dgm:pt>
    <dgm:pt modelId="{A8580187-7A7D-48A7-A6AA-287A80758A95}" type="sibTrans" cxnId="{8D212B77-EB2A-4878-AC06-919EF3139FE6}">
      <dgm:prSet/>
      <dgm:spPr/>
      <dgm:t>
        <a:bodyPr/>
        <a:lstStyle/>
        <a:p>
          <a:endParaRPr lang="en-IN"/>
        </a:p>
      </dgm:t>
    </dgm:pt>
    <dgm:pt modelId="{5793BFC0-E0D6-4CB0-A1CD-F7F52B4AC12D}">
      <dgm:prSet/>
      <dgm:spPr/>
      <dgm:t>
        <a:bodyPr/>
        <a:lstStyle/>
        <a:p>
          <a:r>
            <a:rPr lang="en-US">
              <a:latin typeface="Book Antiqua" panose="02040602050305030304" pitchFamily="18" charset="0"/>
              <a:cs typeface="Trebuchet MS"/>
            </a:rPr>
            <a:t>There is no difficulty in collection of time at the time of assessment</a:t>
          </a:r>
          <a:endParaRPr lang="en-US" dirty="0">
            <a:latin typeface="Book Antiqua" panose="02040602050305030304" pitchFamily="18" charset="0"/>
            <a:cs typeface="Trebuchet MS"/>
          </a:endParaRPr>
        </a:p>
      </dgm:t>
    </dgm:pt>
    <dgm:pt modelId="{D8119F17-1475-4D79-BD4E-C7E49BC58D77}" type="parTrans" cxnId="{ED6D875F-6F31-4001-B541-998F578ADFE9}">
      <dgm:prSet/>
      <dgm:spPr/>
      <dgm:t>
        <a:bodyPr/>
        <a:lstStyle/>
        <a:p>
          <a:endParaRPr lang="en-IN"/>
        </a:p>
      </dgm:t>
    </dgm:pt>
    <dgm:pt modelId="{D9EEE8F4-2FAE-4B66-98A8-A8CF56260552}" type="sibTrans" cxnId="{ED6D875F-6F31-4001-B541-998F578ADFE9}">
      <dgm:prSet/>
      <dgm:spPr/>
      <dgm:t>
        <a:bodyPr/>
        <a:lstStyle/>
        <a:p>
          <a:endParaRPr lang="en-IN"/>
        </a:p>
      </dgm:t>
    </dgm:pt>
    <dgm:pt modelId="{026BFF54-2559-42D5-878C-B2BD047A2FB4}">
      <dgm:prSet/>
      <dgm:spPr/>
      <dgm:t>
        <a:bodyPr/>
        <a:lstStyle/>
        <a:p>
          <a:r>
            <a:rPr lang="en-US" dirty="0">
              <a:solidFill>
                <a:schemeClr val="bg1"/>
              </a:solidFill>
              <a:latin typeface="Book Antiqua" panose="02040602050305030304" pitchFamily="18" charset="0"/>
              <a:cs typeface="Trebuchet MS"/>
            </a:rPr>
            <a:t>To avoid loss of revenue – as non- residents may not have any assets in India from which subsequent recovery can be made</a:t>
          </a:r>
        </a:p>
      </dgm:t>
    </dgm:pt>
    <dgm:pt modelId="{7DFFF414-92B9-4CD4-9584-F3EF3CBECE97}" type="parTrans" cxnId="{F50F9BDA-3C7C-426D-92C0-701BED557A81}">
      <dgm:prSet/>
      <dgm:spPr/>
      <dgm:t>
        <a:bodyPr/>
        <a:lstStyle/>
        <a:p>
          <a:endParaRPr lang="en-IN"/>
        </a:p>
      </dgm:t>
    </dgm:pt>
    <dgm:pt modelId="{293724C8-0443-40A8-A9A7-7CF23B7EED82}" type="sibTrans" cxnId="{F50F9BDA-3C7C-426D-92C0-701BED557A81}">
      <dgm:prSet/>
      <dgm:spPr/>
      <dgm:t>
        <a:bodyPr/>
        <a:lstStyle/>
        <a:p>
          <a:endParaRPr lang="en-IN"/>
        </a:p>
      </dgm:t>
    </dgm:pt>
    <dgm:pt modelId="{87B398B4-0F68-4FAC-A803-2D04B1FF98B3}" type="pres">
      <dgm:prSet presAssocID="{6331C596-FBD2-4882-B42F-126AD4693126}" presName="CompostProcess" presStyleCnt="0">
        <dgm:presLayoutVars>
          <dgm:dir/>
          <dgm:resizeHandles val="exact"/>
        </dgm:presLayoutVars>
      </dgm:prSet>
      <dgm:spPr/>
    </dgm:pt>
    <dgm:pt modelId="{015565A5-65D7-4B33-B7A2-57C2EB882928}" type="pres">
      <dgm:prSet presAssocID="{6331C596-FBD2-4882-B42F-126AD4693126}" presName="arrow" presStyleLbl="bgShp" presStyleIdx="0" presStyleCnt="1"/>
      <dgm:spPr/>
    </dgm:pt>
    <dgm:pt modelId="{226372C6-95DD-4CC4-9319-D9EC4CD3EECF}" type="pres">
      <dgm:prSet presAssocID="{6331C596-FBD2-4882-B42F-126AD4693126}" presName="linearProcess" presStyleCnt="0"/>
      <dgm:spPr/>
    </dgm:pt>
    <dgm:pt modelId="{0F575FBD-DCB0-482E-A136-3F461C29A163}" type="pres">
      <dgm:prSet presAssocID="{075D9C31-1B3D-4DDE-BDEE-922464441E4D}" presName="textNode" presStyleLbl="node1" presStyleIdx="0" presStyleCnt="3">
        <dgm:presLayoutVars>
          <dgm:bulletEnabled val="1"/>
        </dgm:presLayoutVars>
      </dgm:prSet>
      <dgm:spPr/>
    </dgm:pt>
    <dgm:pt modelId="{0C6584CF-107C-4238-96FF-BC91B3A59E0D}" type="pres">
      <dgm:prSet presAssocID="{A8580187-7A7D-48A7-A6AA-287A80758A95}" presName="sibTrans" presStyleCnt="0"/>
      <dgm:spPr/>
    </dgm:pt>
    <dgm:pt modelId="{DDDEEC8C-DCB9-499C-868C-7FF552D75C3D}" type="pres">
      <dgm:prSet presAssocID="{5793BFC0-E0D6-4CB0-A1CD-F7F52B4AC12D}" presName="textNode" presStyleLbl="node1" presStyleIdx="1" presStyleCnt="3">
        <dgm:presLayoutVars>
          <dgm:bulletEnabled val="1"/>
        </dgm:presLayoutVars>
      </dgm:prSet>
      <dgm:spPr/>
    </dgm:pt>
    <dgm:pt modelId="{8954D410-C1E7-4D7D-A54C-A80D875BEBF5}" type="pres">
      <dgm:prSet presAssocID="{D9EEE8F4-2FAE-4B66-98A8-A8CF56260552}" presName="sibTrans" presStyleCnt="0"/>
      <dgm:spPr/>
    </dgm:pt>
    <dgm:pt modelId="{2E6A1268-2AEB-445F-BEC2-F039CD06ED85}" type="pres">
      <dgm:prSet presAssocID="{026BFF54-2559-42D5-878C-B2BD047A2FB4}" presName="textNode" presStyleLbl="node1" presStyleIdx="2" presStyleCnt="3">
        <dgm:presLayoutVars>
          <dgm:bulletEnabled val="1"/>
        </dgm:presLayoutVars>
      </dgm:prSet>
      <dgm:spPr/>
    </dgm:pt>
  </dgm:ptLst>
  <dgm:cxnLst>
    <dgm:cxn modelId="{DD5C0630-EA48-42E8-AF79-CABC49EE81F6}" type="presOf" srcId="{6331C596-FBD2-4882-B42F-126AD4693126}" destId="{87B398B4-0F68-4FAC-A803-2D04B1FF98B3}" srcOrd="0" destOrd="0" presId="urn:microsoft.com/office/officeart/2005/8/layout/hProcess9"/>
    <dgm:cxn modelId="{1F4CF730-38E7-488D-948F-3A3008A29074}" type="presOf" srcId="{5793BFC0-E0D6-4CB0-A1CD-F7F52B4AC12D}" destId="{DDDEEC8C-DCB9-499C-868C-7FF552D75C3D}" srcOrd="0" destOrd="0" presId="urn:microsoft.com/office/officeart/2005/8/layout/hProcess9"/>
    <dgm:cxn modelId="{DDE6393A-D2DC-4DDD-BB84-1FECDB0ED3A2}" type="presOf" srcId="{075D9C31-1B3D-4DDE-BDEE-922464441E4D}" destId="{0F575FBD-DCB0-482E-A136-3F461C29A163}" srcOrd="0" destOrd="0" presId="urn:microsoft.com/office/officeart/2005/8/layout/hProcess9"/>
    <dgm:cxn modelId="{ED6D875F-6F31-4001-B541-998F578ADFE9}" srcId="{6331C596-FBD2-4882-B42F-126AD4693126}" destId="{5793BFC0-E0D6-4CB0-A1CD-F7F52B4AC12D}" srcOrd="1" destOrd="0" parTransId="{D8119F17-1475-4D79-BD4E-C7E49BC58D77}" sibTransId="{D9EEE8F4-2FAE-4B66-98A8-A8CF56260552}"/>
    <dgm:cxn modelId="{8D212B77-EB2A-4878-AC06-919EF3139FE6}" srcId="{6331C596-FBD2-4882-B42F-126AD4693126}" destId="{075D9C31-1B3D-4DDE-BDEE-922464441E4D}" srcOrd="0" destOrd="0" parTransId="{0852924C-C239-49F3-A6D3-AA0F5D195367}" sibTransId="{A8580187-7A7D-48A7-A6AA-287A80758A95}"/>
    <dgm:cxn modelId="{F50F9BDA-3C7C-426D-92C0-701BED557A81}" srcId="{6331C596-FBD2-4882-B42F-126AD4693126}" destId="{026BFF54-2559-42D5-878C-B2BD047A2FB4}" srcOrd="2" destOrd="0" parTransId="{7DFFF414-92B9-4CD4-9584-F3EF3CBECE97}" sibTransId="{293724C8-0443-40A8-A9A7-7CF23B7EED82}"/>
    <dgm:cxn modelId="{177156E6-DC67-40D2-A96A-BFC13CD4A935}" type="presOf" srcId="{026BFF54-2559-42D5-878C-B2BD047A2FB4}" destId="{2E6A1268-2AEB-445F-BEC2-F039CD06ED85}" srcOrd="0" destOrd="0" presId="urn:microsoft.com/office/officeart/2005/8/layout/hProcess9"/>
    <dgm:cxn modelId="{279484CB-B988-4BCE-8070-A2E267897D4E}" type="presParOf" srcId="{87B398B4-0F68-4FAC-A803-2D04B1FF98B3}" destId="{015565A5-65D7-4B33-B7A2-57C2EB882928}" srcOrd="0" destOrd="0" presId="urn:microsoft.com/office/officeart/2005/8/layout/hProcess9"/>
    <dgm:cxn modelId="{93C59D57-64EF-4A9B-A514-F4DCF756ACD0}" type="presParOf" srcId="{87B398B4-0F68-4FAC-A803-2D04B1FF98B3}" destId="{226372C6-95DD-4CC4-9319-D9EC4CD3EECF}" srcOrd="1" destOrd="0" presId="urn:microsoft.com/office/officeart/2005/8/layout/hProcess9"/>
    <dgm:cxn modelId="{5D16306F-DF6E-47AE-A6D0-5B85B82D225E}" type="presParOf" srcId="{226372C6-95DD-4CC4-9319-D9EC4CD3EECF}" destId="{0F575FBD-DCB0-482E-A136-3F461C29A163}" srcOrd="0" destOrd="0" presId="urn:microsoft.com/office/officeart/2005/8/layout/hProcess9"/>
    <dgm:cxn modelId="{FE5C6DD6-595A-4C73-A64E-1102C634A8B3}" type="presParOf" srcId="{226372C6-95DD-4CC4-9319-D9EC4CD3EECF}" destId="{0C6584CF-107C-4238-96FF-BC91B3A59E0D}" srcOrd="1" destOrd="0" presId="urn:microsoft.com/office/officeart/2005/8/layout/hProcess9"/>
    <dgm:cxn modelId="{65EBAFD3-1430-42F1-9711-F1AB8562A512}" type="presParOf" srcId="{226372C6-95DD-4CC4-9319-D9EC4CD3EECF}" destId="{DDDEEC8C-DCB9-499C-868C-7FF552D75C3D}" srcOrd="2" destOrd="0" presId="urn:microsoft.com/office/officeart/2005/8/layout/hProcess9"/>
    <dgm:cxn modelId="{E27BEF3A-9801-4B0A-979D-4EAEC942E321}" type="presParOf" srcId="{226372C6-95DD-4CC4-9319-D9EC4CD3EECF}" destId="{8954D410-C1E7-4D7D-A54C-A80D875BEBF5}" srcOrd="3" destOrd="0" presId="urn:microsoft.com/office/officeart/2005/8/layout/hProcess9"/>
    <dgm:cxn modelId="{E862B507-1218-43FC-8B5D-910679834A73}" type="presParOf" srcId="{226372C6-95DD-4CC4-9319-D9EC4CD3EECF}" destId="{2E6A1268-2AEB-445F-BEC2-F039CD06ED85}"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7F2635-5934-468B-9DEC-09C45AB3BB44}" type="doc">
      <dgm:prSet loTypeId="urn:microsoft.com/office/officeart/2005/8/layout/hList1" loCatId="list" qsTypeId="urn:microsoft.com/office/officeart/2005/8/quickstyle/simple1" qsCatId="simple" csTypeId="urn:microsoft.com/office/officeart/2005/8/colors/accent2_2" csCatId="accent2" phldr="1"/>
      <dgm:spPr/>
      <dgm:t>
        <a:bodyPr/>
        <a:lstStyle/>
        <a:p>
          <a:endParaRPr lang="en-IN"/>
        </a:p>
      </dgm:t>
    </dgm:pt>
    <dgm:pt modelId="{680F6AEE-6BE9-4606-8465-D587168B1F38}">
      <dgm:prSet phldrT="[Text]" custT="1"/>
      <dgm:spPr/>
      <dgm:t>
        <a:bodyPr/>
        <a:lstStyle/>
        <a:p>
          <a:r>
            <a:rPr lang="en-US" sz="1400" dirty="0">
              <a:latin typeface="Book Antiqua" panose="02040602050305030304" pitchFamily="18" charset="0"/>
            </a:rPr>
            <a:t>Payer</a:t>
          </a:r>
          <a:endParaRPr lang="en-IN" sz="1400" dirty="0">
            <a:latin typeface="Book Antiqua" panose="02040602050305030304" pitchFamily="18" charset="0"/>
          </a:endParaRPr>
        </a:p>
      </dgm:t>
    </dgm:pt>
    <dgm:pt modelId="{F4BA3A49-54A9-488A-881B-DB2887EB377A}" type="parTrans" cxnId="{32FD32B4-AF76-4B78-A663-5CE4CC7B6B53}">
      <dgm:prSet/>
      <dgm:spPr/>
      <dgm:t>
        <a:bodyPr/>
        <a:lstStyle/>
        <a:p>
          <a:endParaRPr lang="en-IN">
            <a:latin typeface="Book Antiqua" panose="02040602050305030304" pitchFamily="18" charset="0"/>
          </a:endParaRPr>
        </a:p>
      </dgm:t>
    </dgm:pt>
    <dgm:pt modelId="{48688316-1D65-4367-ADB0-A5381F540498}" type="sibTrans" cxnId="{32FD32B4-AF76-4B78-A663-5CE4CC7B6B53}">
      <dgm:prSet/>
      <dgm:spPr/>
      <dgm:t>
        <a:bodyPr/>
        <a:lstStyle/>
        <a:p>
          <a:endParaRPr lang="en-IN">
            <a:latin typeface="Book Antiqua" panose="02040602050305030304" pitchFamily="18" charset="0"/>
          </a:endParaRPr>
        </a:p>
      </dgm:t>
    </dgm:pt>
    <dgm:pt modelId="{940BCAA2-3CCF-429A-854C-0D12D49DA762}">
      <dgm:prSet phldrT="[Text]" custT="1"/>
      <dgm:spPr/>
      <dgm:t>
        <a:bodyPr/>
        <a:lstStyle/>
        <a:p>
          <a:pPr marL="177800" indent="-177800">
            <a:buFont typeface="Franklin Gothic Medium"/>
            <a:buChar char="•"/>
          </a:pPr>
          <a:r>
            <a:rPr lang="en-US" sz="1100" b="0" spc="20" dirty="0">
              <a:latin typeface="Book Antiqua" panose="02040602050305030304" pitchFamily="18" charset="0"/>
              <a:cs typeface="Arial Narrow"/>
            </a:rPr>
            <a:t>Any</a:t>
          </a:r>
          <a:r>
            <a:rPr lang="en-US" sz="1100" b="0" spc="30" dirty="0">
              <a:latin typeface="Book Antiqua" panose="02040602050305030304" pitchFamily="18" charset="0"/>
              <a:cs typeface="Arial Narrow"/>
            </a:rPr>
            <a:t> </a:t>
          </a:r>
          <a:r>
            <a:rPr lang="en-US" sz="1100" b="0" spc="70" dirty="0">
              <a:latin typeface="Book Antiqua" panose="02040602050305030304" pitchFamily="18" charset="0"/>
              <a:cs typeface="Arial Narrow"/>
            </a:rPr>
            <a:t>person</a:t>
          </a:r>
          <a:r>
            <a:rPr lang="en-US" sz="1100" b="0" spc="35" dirty="0">
              <a:latin typeface="Book Antiqua" panose="02040602050305030304" pitchFamily="18" charset="0"/>
              <a:cs typeface="Arial Narrow"/>
            </a:rPr>
            <a:t> </a:t>
          </a:r>
          <a:r>
            <a:rPr lang="en-US" sz="1100" b="0" spc="65" dirty="0">
              <a:latin typeface="Book Antiqua" panose="02040602050305030304" pitchFamily="18" charset="0"/>
              <a:cs typeface="Arial Narrow"/>
            </a:rPr>
            <a:t>responsible</a:t>
          </a:r>
          <a:r>
            <a:rPr lang="en-US" sz="1100" b="0" spc="10" dirty="0">
              <a:latin typeface="Book Antiqua" panose="02040602050305030304" pitchFamily="18" charset="0"/>
              <a:cs typeface="Arial Narrow"/>
            </a:rPr>
            <a:t> </a:t>
          </a:r>
          <a:r>
            <a:rPr lang="en-US" sz="1100" b="0" spc="50" dirty="0">
              <a:latin typeface="Book Antiqua" panose="02040602050305030304" pitchFamily="18" charset="0"/>
              <a:cs typeface="Arial Narrow"/>
            </a:rPr>
            <a:t>for</a:t>
          </a:r>
          <a:r>
            <a:rPr lang="en-US" sz="1100" b="0" spc="35" dirty="0">
              <a:latin typeface="Book Antiqua" panose="02040602050305030304" pitchFamily="18" charset="0"/>
              <a:cs typeface="Arial Narrow"/>
            </a:rPr>
            <a:t> </a:t>
          </a:r>
          <a:r>
            <a:rPr lang="en-US" sz="1100" b="0" spc="60" dirty="0">
              <a:latin typeface="Book Antiqua" panose="02040602050305030304" pitchFamily="18" charset="0"/>
              <a:cs typeface="Arial Narrow"/>
            </a:rPr>
            <a:t>paying</a:t>
          </a:r>
          <a:endParaRPr lang="en-IN" sz="1100" b="0" dirty="0">
            <a:latin typeface="Book Antiqua" panose="02040602050305030304" pitchFamily="18" charset="0"/>
          </a:endParaRPr>
        </a:p>
      </dgm:t>
    </dgm:pt>
    <dgm:pt modelId="{B442E437-279B-473B-A5DB-C01E5A8803C7}" type="parTrans" cxnId="{CDAF94D6-ED98-4492-8C0E-683ACF77008B}">
      <dgm:prSet/>
      <dgm:spPr/>
      <dgm:t>
        <a:bodyPr/>
        <a:lstStyle/>
        <a:p>
          <a:endParaRPr lang="en-IN">
            <a:latin typeface="Book Antiqua" panose="02040602050305030304" pitchFamily="18" charset="0"/>
          </a:endParaRPr>
        </a:p>
      </dgm:t>
    </dgm:pt>
    <dgm:pt modelId="{A073AF92-BF36-423C-B593-C904D4949658}" type="sibTrans" cxnId="{CDAF94D6-ED98-4492-8C0E-683ACF77008B}">
      <dgm:prSet/>
      <dgm:spPr/>
      <dgm:t>
        <a:bodyPr/>
        <a:lstStyle/>
        <a:p>
          <a:endParaRPr lang="en-IN">
            <a:latin typeface="Book Antiqua" panose="02040602050305030304" pitchFamily="18" charset="0"/>
          </a:endParaRPr>
        </a:p>
      </dgm:t>
    </dgm:pt>
    <dgm:pt modelId="{32E05A52-E597-4091-B81D-984C2F82664D}">
      <dgm:prSet phldrT="[Text]" custT="1"/>
      <dgm:spPr/>
      <dgm:t>
        <a:bodyPr/>
        <a:lstStyle/>
        <a:p>
          <a:r>
            <a:rPr lang="en-US" sz="1400" dirty="0">
              <a:latin typeface="Book Antiqua" panose="02040602050305030304" pitchFamily="18" charset="0"/>
            </a:rPr>
            <a:t>Payee</a:t>
          </a:r>
          <a:endParaRPr lang="en-IN" sz="1400" dirty="0">
            <a:latin typeface="Book Antiqua" panose="02040602050305030304" pitchFamily="18" charset="0"/>
          </a:endParaRPr>
        </a:p>
      </dgm:t>
    </dgm:pt>
    <dgm:pt modelId="{CBCB128C-DC1C-4703-A6F8-6D06F66C7C3C}" type="parTrans" cxnId="{ED314DA9-5322-4336-95EB-512606AF19D2}">
      <dgm:prSet/>
      <dgm:spPr/>
      <dgm:t>
        <a:bodyPr/>
        <a:lstStyle/>
        <a:p>
          <a:endParaRPr lang="en-IN">
            <a:latin typeface="Book Antiqua" panose="02040602050305030304" pitchFamily="18" charset="0"/>
          </a:endParaRPr>
        </a:p>
      </dgm:t>
    </dgm:pt>
    <dgm:pt modelId="{1600D5DC-81D0-4C16-8B93-06BD1E60B589}" type="sibTrans" cxnId="{ED314DA9-5322-4336-95EB-512606AF19D2}">
      <dgm:prSet/>
      <dgm:spPr/>
      <dgm:t>
        <a:bodyPr/>
        <a:lstStyle/>
        <a:p>
          <a:endParaRPr lang="en-IN">
            <a:latin typeface="Book Antiqua" panose="02040602050305030304" pitchFamily="18" charset="0"/>
          </a:endParaRPr>
        </a:p>
      </dgm:t>
    </dgm:pt>
    <dgm:pt modelId="{15DA92F2-8359-45A4-A4C8-3F9C3C6791BF}">
      <dgm:prSet phldrT="[Text]" custT="1"/>
      <dgm:spPr/>
      <dgm:t>
        <a:bodyPr/>
        <a:lstStyle/>
        <a:p>
          <a:pPr marL="177800" indent="-177800">
            <a:buFont typeface="Franklin Gothic Medium"/>
            <a:buChar char="•"/>
          </a:pPr>
          <a:r>
            <a:rPr lang="en-US" sz="1100" b="0" spc="125" dirty="0">
              <a:latin typeface="Book Antiqua" panose="02040602050305030304" pitchFamily="18" charset="0"/>
              <a:cs typeface="Arial Narrow"/>
            </a:rPr>
            <a:t>Non-resident</a:t>
          </a:r>
          <a:r>
            <a:rPr lang="en-US" sz="1100" b="0" spc="30" dirty="0">
              <a:latin typeface="Book Antiqua" panose="02040602050305030304" pitchFamily="18" charset="0"/>
              <a:cs typeface="Arial Narrow"/>
            </a:rPr>
            <a:t> </a:t>
          </a:r>
          <a:r>
            <a:rPr lang="en-US" sz="1100" b="0" spc="80" dirty="0">
              <a:latin typeface="Book Antiqua" panose="02040602050305030304" pitchFamily="18" charset="0"/>
              <a:cs typeface="Arial Narrow"/>
            </a:rPr>
            <a:t>not</a:t>
          </a:r>
          <a:r>
            <a:rPr lang="en-US" sz="1100" b="0" spc="30" dirty="0">
              <a:latin typeface="Book Antiqua" panose="02040602050305030304" pitchFamily="18" charset="0"/>
              <a:cs typeface="Arial Narrow"/>
            </a:rPr>
            <a:t> </a:t>
          </a:r>
          <a:r>
            <a:rPr lang="en-US" sz="1100" b="0" spc="85" dirty="0">
              <a:latin typeface="Book Antiqua" panose="02040602050305030304" pitchFamily="18" charset="0"/>
              <a:cs typeface="Arial Narrow"/>
            </a:rPr>
            <a:t>being</a:t>
          </a:r>
          <a:r>
            <a:rPr lang="en-US" sz="1100" b="0" spc="-5" dirty="0">
              <a:latin typeface="Book Antiqua" panose="02040602050305030304" pitchFamily="18" charset="0"/>
              <a:cs typeface="Arial Narrow"/>
            </a:rPr>
            <a:t> </a:t>
          </a:r>
          <a:r>
            <a:rPr lang="en-US" sz="1100" b="0" spc="180" dirty="0">
              <a:latin typeface="Book Antiqua" panose="02040602050305030304" pitchFamily="18" charset="0"/>
              <a:cs typeface="Arial Narrow"/>
            </a:rPr>
            <a:t>a</a:t>
          </a:r>
          <a:r>
            <a:rPr lang="en-US" sz="1100" b="0" spc="55" dirty="0">
              <a:latin typeface="Book Antiqua" panose="02040602050305030304" pitchFamily="18" charset="0"/>
              <a:cs typeface="Arial Narrow"/>
            </a:rPr>
            <a:t> </a:t>
          </a:r>
          <a:r>
            <a:rPr lang="en-US" sz="1100" b="0" spc="95" dirty="0">
              <a:latin typeface="Book Antiqua" panose="02040602050305030304" pitchFamily="18" charset="0"/>
              <a:cs typeface="Arial Narrow"/>
            </a:rPr>
            <a:t>company, or</a:t>
          </a:r>
          <a:endParaRPr lang="en-IN" sz="1100" b="0" dirty="0">
            <a:latin typeface="Book Antiqua" panose="02040602050305030304" pitchFamily="18" charset="0"/>
          </a:endParaRPr>
        </a:p>
      </dgm:t>
    </dgm:pt>
    <dgm:pt modelId="{E1978743-6008-48EF-B838-3D0A498D7F7E}" type="parTrans" cxnId="{7BC36F12-013E-40F9-8C49-E98DF8A92B5C}">
      <dgm:prSet/>
      <dgm:spPr/>
      <dgm:t>
        <a:bodyPr/>
        <a:lstStyle/>
        <a:p>
          <a:endParaRPr lang="en-IN">
            <a:latin typeface="Book Antiqua" panose="02040602050305030304" pitchFamily="18" charset="0"/>
          </a:endParaRPr>
        </a:p>
      </dgm:t>
    </dgm:pt>
    <dgm:pt modelId="{ED83D4C6-70B6-4920-9E6F-A4DA29BDAC3F}" type="sibTrans" cxnId="{7BC36F12-013E-40F9-8C49-E98DF8A92B5C}">
      <dgm:prSet/>
      <dgm:spPr/>
      <dgm:t>
        <a:bodyPr/>
        <a:lstStyle/>
        <a:p>
          <a:endParaRPr lang="en-IN">
            <a:latin typeface="Book Antiqua" panose="02040602050305030304" pitchFamily="18" charset="0"/>
          </a:endParaRPr>
        </a:p>
      </dgm:t>
    </dgm:pt>
    <dgm:pt modelId="{D5F2E51D-AEEB-4D6D-B321-5457F809F6B3}">
      <dgm:prSet phldrT="[Text]" custT="1"/>
      <dgm:spPr/>
      <dgm:t>
        <a:bodyPr/>
        <a:lstStyle/>
        <a:p>
          <a:r>
            <a:rPr lang="en-US" sz="1400" dirty="0">
              <a:latin typeface="Book Antiqua" panose="02040602050305030304" pitchFamily="18" charset="0"/>
            </a:rPr>
            <a:t>Nature of Payment</a:t>
          </a:r>
          <a:endParaRPr lang="en-IN" sz="1400" dirty="0">
            <a:latin typeface="Book Antiqua" panose="02040602050305030304" pitchFamily="18" charset="0"/>
          </a:endParaRPr>
        </a:p>
      </dgm:t>
    </dgm:pt>
    <dgm:pt modelId="{74A6B241-1C03-4833-8223-30C3EBC7DE8E}" type="parTrans" cxnId="{3610FEA4-2B64-4C8E-B464-BEA47964AED3}">
      <dgm:prSet/>
      <dgm:spPr/>
      <dgm:t>
        <a:bodyPr/>
        <a:lstStyle/>
        <a:p>
          <a:endParaRPr lang="en-IN">
            <a:latin typeface="Book Antiqua" panose="02040602050305030304" pitchFamily="18" charset="0"/>
          </a:endParaRPr>
        </a:p>
      </dgm:t>
    </dgm:pt>
    <dgm:pt modelId="{1A409D3F-FE6C-4417-833D-83E65C6C5DF1}" type="sibTrans" cxnId="{3610FEA4-2B64-4C8E-B464-BEA47964AED3}">
      <dgm:prSet/>
      <dgm:spPr/>
      <dgm:t>
        <a:bodyPr/>
        <a:lstStyle/>
        <a:p>
          <a:endParaRPr lang="en-IN">
            <a:latin typeface="Book Antiqua" panose="02040602050305030304" pitchFamily="18" charset="0"/>
          </a:endParaRPr>
        </a:p>
      </dgm:t>
    </dgm:pt>
    <dgm:pt modelId="{57BF9AA0-61DC-4A91-AC56-2C53305E6AA9}">
      <dgm:prSet phldrT="[Text]" custT="1"/>
      <dgm:spPr/>
      <dgm:t>
        <a:bodyPr/>
        <a:lstStyle/>
        <a:p>
          <a:pPr marL="177800" indent="-177800">
            <a:buFont typeface="Franklin Gothic Medium"/>
            <a:buChar char="•"/>
          </a:pPr>
          <a:r>
            <a:rPr lang="en-US" sz="1100" b="0" spc="85" dirty="0">
              <a:latin typeface="Book Antiqua" panose="02040602050305030304" pitchFamily="18" charset="0"/>
              <a:cs typeface="Arial Narrow"/>
            </a:rPr>
            <a:t>Interest</a:t>
          </a:r>
          <a:r>
            <a:rPr lang="en-US" sz="1100" b="0" spc="20" dirty="0">
              <a:latin typeface="Book Antiqua" panose="02040602050305030304" pitchFamily="18" charset="0"/>
              <a:cs typeface="Arial Narrow"/>
            </a:rPr>
            <a:t> </a:t>
          </a:r>
          <a:r>
            <a:rPr lang="en-US" sz="1100" b="0" spc="40" dirty="0">
              <a:latin typeface="Book Antiqua" panose="02040602050305030304" pitchFamily="18" charset="0"/>
              <a:cs typeface="Arial Narrow"/>
            </a:rPr>
            <a:t>or </a:t>
          </a:r>
          <a:r>
            <a:rPr lang="en-US" sz="1100" b="0" spc="75" dirty="0">
              <a:latin typeface="Book Antiqua" panose="02040602050305030304" pitchFamily="18" charset="0"/>
              <a:cs typeface="Arial Narrow"/>
            </a:rPr>
            <a:t>any</a:t>
          </a:r>
          <a:r>
            <a:rPr lang="en-US" sz="1100" b="0" spc="20" dirty="0">
              <a:latin typeface="Book Antiqua" panose="02040602050305030304" pitchFamily="18" charset="0"/>
              <a:cs typeface="Arial Narrow"/>
            </a:rPr>
            <a:t> </a:t>
          </a:r>
          <a:r>
            <a:rPr lang="en-US" sz="1100" b="0" spc="85" dirty="0">
              <a:latin typeface="Book Antiqua" panose="02040602050305030304" pitchFamily="18" charset="0"/>
              <a:cs typeface="Arial Narrow"/>
            </a:rPr>
            <a:t>other</a:t>
          </a:r>
          <a:r>
            <a:rPr lang="en-US" sz="1100" b="0" spc="20" dirty="0">
              <a:latin typeface="Book Antiqua" panose="02040602050305030304" pitchFamily="18" charset="0"/>
              <a:cs typeface="Arial Narrow"/>
            </a:rPr>
            <a:t> </a:t>
          </a:r>
          <a:r>
            <a:rPr lang="en-US" sz="1100" b="0" spc="135" dirty="0">
              <a:latin typeface="Book Antiqua" panose="02040602050305030304" pitchFamily="18" charset="0"/>
              <a:cs typeface="Arial Narrow"/>
            </a:rPr>
            <a:t>sum</a:t>
          </a:r>
          <a:r>
            <a:rPr lang="en-US" sz="1100" b="0" spc="25" dirty="0">
              <a:latin typeface="Book Antiqua" panose="02040602050305030304" pitchFamily="18" charset="0"/>
              <a:cs typeface="Arial Narrow"/>
            </a:rPr>
            <a:t> </a:t>
          </a:r>
          <a:r>
            <a:rPr lang="en-US" sz="1100" b="0" spc="100" dirty="0">
              <a:latin typeface="Book Antiqua" panose="02040602050305030304" pitchFamily="18" charset="0"/>
              <a:cs typeface="Arial Narrow"/>
            </a:rPr>
            <a:t>chargeable</a:t>
          </a:r>
          <a:r>
            <a:rPr lang="en-US" sz="1100" b="0" spc="15" dirty="0">
              <a:latin typeface="Book Antiqua" panose="02040602050305030304" pitchFamily="18" charset="0"/>
              <a:cs typeface="Arial Narrow"/>
            </a:rPr>
            <a:t> </a:t>
          </a:r>
          <a:r>
            <a:rPr lang="en-US" sz="1100" b="0" spc="65" dirty="0">
              <a:latin typeface="Book Antiqua" panose="02040602050305030304" pitchFamily="18" charset="0"/>
              <a:cs typeface="Arial Narrow"/>
            </a:rPr>
            <a:t>to</a:t>
          </a:r>
          <a:r>
            <a:rPr lang="en-US" sz="1100" b="0" spc="50" dirty="0">
              <a:latin typeface="Book Antiqua" panose="02040602050305030304" pitchFamily="18" charset="0"/>
              <a:cs typeface="Arial Narrow"/>
            </a:rPr>
            <a:t> </a:t>
          </a:r>
          <a:r>
            <a:rPr lang="en-US" sz="1100" b="0" spc="85" dirty="0">
              <a:latin typeface="Book Antiqua" panose="02040602050305030304" pitchFamily="18" charset="0"/>
              <a:cs typeface="Arial Narrow"/>
            </a:rPr>
            <a:t>tax</a:t>
          </a:r>
          <a:endParaRPr lang="en-IN" sz="1100" b="0" dirty="0">
            <a:latin typeface="Book Antiqua" panose="02040602050305030304" pitchFamily="18" charset="0"/>
          </a:endParaRPr>
        </a:p>
      </dgm:t>
    </dgm:pt>
    <dgm:pt modelId="{E61F0996-E4A5-42EC-976F-5229371ABB08}" type="parTrans" cxnId="{58FBF326-D7AD-4842-AE05-ED5E08FFC973}">
      <dgm:prSet/>
      <dgm:spPr/>
      <dgm:t>
        <a:bodyPr/>
        <a:lstStyle/>
        <a:p>
          <a:endParaRPr lang="en-IN">
            <a:latin typeface="Book Antiqua" panose="02040602050305030304" pitchFamily="18" charset="0"/>
          </a:endParaRPr>
        </a:p>
      </dgm:t>
    </dgm:pt>
    <dgm:pt modelId="{1E75262B-ED94-4FBD-A834-A7E05DC707EC}" type="sibTrans" cxnId="{58FBF326-D7AD-4842-AE05-ED5E08FFC973}">
      <dgm:prSet/>
      <dgm:spPr/>
      <dgm:t>
        <a:bodyPr/>
        <a:lstStyle/>
        <a:p>
          <a:endParaRPr lang="en-IN">
            <a:latin typeface="Book Antiqua" panose="02040602050305030304" pitchFamily="18" charset="0"/>
          </a:endParaRPr>
        </a:p>
      </dgm:t>
    </dgm:pt>
    <dgm:pt modelId="{56AF0D52-2F16-4A45-8B85-4AED963AA97D}">
      <dgm:prSet phldrT="[Text]" custT="1"/>
      <dgm:spPr/>
      <dgm:t>
        <a:bodyPr/>
        <a:lstStyle/>
        <a:p>
          <a:pPr marL="177800" indent="-177800">
            <a:buFont typeface="Franklin Gothic Medium"/>
            <a:buChar char="•"/>
          </a:pPr>
          <a:r>
            <a:rPr lang="en-US" sz="1100" b="0" spc="70" dirty="0">
              <a:latin typeface="Book Antiqua" panose="02040602050305030304" pitchFamily="18" charset="0"/>
              <a:cs typeface="Arial Narrow"/>
            </a:rPr>
            <a:t>Includes</a:t>
          </a:r>
          <a:r>
            <a:rPr lang="en-US" sz="1100" b="0" spc="10" dirty="0">
              <a:latin typeface="Book Antiqua" panose="02040602050305030304" pitchFamily="18" charset="0"/>
              <a:cs typeface="Arial Narrow"/>
            </a:rPr>
            <a:t> </a:t>
          </a:r>
          <a:r>
            <a:rPr lang="en-US" sz="1100" b="0" spc="90" dirty="0">
              <a:latin typeface="Book Antiqua" panose="02040602050305030304" pitchFamily="18" charset="0"/>
              <a:cs typeface="Arial Narrow"/>
            </a:rPr>
            <a:t>NR,</a:t>
          </a:r>
          <a:r>
            <a:rPr lang="en-US" sz="1100" b="0" spc="15" dirty="0">
              <a:latin typeface="Book Antiqua" panose="02040602050305030304" pitchFamily="18" charset="0"/>
              <a:cs typeface="Arial Narrow"/>
            </a:rPr>
            <a:t> </a:t>
          </a:r>
          <a:r>
            <a:rPr lang="en-US" sz="1100" b="0" spc="110" dirty="0">
              <a:latin typeface="Book Antiqua" panose="02040602050305030304" pitchFamily="18" charset="0"/>
              <a:cs typeface="Arial Narrow"/>
            </a:rPr>
            <a:t>whether</a:t>
          </a:r>
          <a:r>
            <a:rPr lang="en-US" sz="1100" b="0" spc="20" dirty="0">
              <a:latin typeface="Book Antiqua" panose="02040602050305030304" pitchFamily="18" charset="0"/>
              <a:cs typeface="Arial Narrow"/>
            </a:rPr>
            <a:t> </a:t>
          </a:r>
          <a:r>
            <a:rPr lang="en-US" sz="1100" b="0" spc="40" dirty="0">
              <a:latin typeface="Book Antiqua" panose="02040602050305030304" pitchFamily="18" charset="0"/>
              <a:cs typeface="Arial Narrow"/>
            </a:rPr>
            <a:t>or</a:t>
          </a:r>
          <a:r>
            <a:rPr lang="en-US" sz="1100" b="0" spc="35" dirty="0">
              <a:latin typeface="Book Antiqua" panose="02040602050305030304" pitchFamily="18" charset="0"/>
              <a:cs typeface="Arial Narrow"/>
            </a:rPr>
            <a:t> </a:t>
          </a:r>
          <a:r>
            <a:rPr lang="en-US" sz="1100" b="0" spc="80" dirty="0">
              <a:latin typeface="Book Antiqua" panose="02040602050305030304" pitchFamily="18" charset="0"/>
              <a:cs typeface="Arial Narrow"/>
            </a:rPr>
            <a:t>not</a:t>
          </a:r>
          <a:r>
            <a:rPr lang="en-US" sz="1100" b="0" spc="40" dirty="0">
              <a:latin typeface="Book Antiqua" panose="02040602050305030304" pitchFamily="18" charset="0"/>
              <a:cs typeface="Arial Narrow"/>
            </a:rPr>
            <a:t> </a:t>
          </a:r>
          <a:r>
            <a:rPr lang="en-US" sz="1100" b="0" spc="50" dirty="0">
              <a:latin typeface="Book Antiqua" panose="02040602050305030304" pitchFamily="18" charset="0"/>
              <a:cs typeface="Arial Narrow"/>
            </a:rPr>
            <a:t>such</a:t>
          </a:r>
          <a:r>
            <a:rPr lang="en-US" sz="1100" b="0" spc="15" dirty="0">
              <a:latin typeface="Book Antiqua" panose="02040602050305030304" pitchFamily="18" charset="0"/>
              <a:cs typeface="Arial Narrow"/>
            </a:rPr>
            <a:t> </a:t>
          </a:r>
          <a:r>
            <a:rPr lang="en-US" sz="1100" b="0" spc="125" dirty="0">
              <a:latin typeface="Book Antiqua" panose="02040602050305030304" pitchFamily="18" charset="0"/>
              <a:cs typeface="Arial Narrow"/>
            </a:rPr>
            <a:t>NR</a:t>
          </a:r>
          <a:r>
            <a:rPr lang="en-US" sz="1100" b="0" spc="35" dirty="0">
              <a:latin typeface="Book Antiqua" panose="02040602050305030304" pitchFamily="18" charset="0"/>
              <a:cs typeface="Arial Narrow"/>
            </a:rPr>
            <a:t> </a:t>
          </a:r>
          <a:r>
            <a:rPr lang="en-US" sz="1100" b="0" spc="90" dirty="0">
              <a:latin typeface="Book Antiqua" panose="02040602050305030304" pitchFamily="18" charset="0"/>
              <a:cs typeface="Arial Narrow"/>
            </a:rPr>
            <a:t>has </a:t>
          </a:r>
          <a:r>
            <a:rPr lang="en-US" sz="1100" b="0" spc="85" dirty="0">
              <a:latin typeface="Book Antiqua" panose="02040602050305030304" pitchFamily="18" charset="0"/>
              <a:cs typeface="Arial Narrow"/>
            </a:rPr>
            <a:t>presence</a:t>
          </a:r>
          <a:r>
            <a:rPr lang="en-US" sz="1100" b="0" spc="30" dirty="0">
              <a:latin typeface="Book Antiqua" panose="02040602050305030304" pitchFamily="18" charset="0"/>
              <a:cs typeface="Arial Narrow"/>
            </a:rPr>
            <a:t> </a:t>
          </a:r>
          <a:r>
            <a:rPr lang="en-US" sz="1100" b="0" spc="65" dirty="0">
              <a:latin typeface="Book Antiqua" panose="02040602050305030304" pitchFamily="18" charset="0"/>
              <a:cs typeface="Arial Narrow"/>
            </a:rPr>
            <a:t>in</a:t>
          </a:r>
          <a:r>
            <a:rPr lang="en-US" sz="1100" b="0" spc="40" dirty="0">
              <a:latin typeface="Book Antiqua" panose="02040602050305030304" pitchFamily="18" charset="0"/>
              <a:cs typeface="Arial Narrow"/>
            </a:rPr>
            <a:t> </a:t>
          </a:r>
          <a:r>
            <a:rPr lang="en-US" sz="1100" b="0" spc="100" dirty="0">
              <a:latin typeface="Book Antiqua" panose="02040602050305030304" pitchFamily="18" charset="0"/>
              <a:cs typeface="Arial Narrow"/>
            </a:rPr>
            <a:t>India</a:t>
          </a:r>
          <a:endParaRPr lang="en-IN" sz="1100" b="0" dirty="0">
            <a:latin typeface="Book Antiqua" panose="02040602050305030304" pitchFamily="18" charset="0"/>
          </a:endParaRPr>
        </a:p>
      </dgm:t>
    </dgm:pt>
    <dgm:pt modelId="{92304200-C0D9-4B19-8101-B2CD79A439C9}" type="parTrans" cxnId="{E2026DC8-573B-4D38-9F2B-F0F51E3B0E5B}">
      <dgm:prSet/>
      <dgm:spPr/>
      <dgm:t>
        <a:bodyPr/>
        <a:lstStyle/>
        <a:p>
          <a:endParaRPr lang="en-IN"/>
        </a:p>
      </dgm:t>
    </dgm:pt>
    <dgm:pt modelId="{D96D65FD-7BBE-4AEA-A97A-605DE1F3A6B0}" type="sibTrans" cxnId="{E2026DC8-573B-4D38-9F2B-F0F51E3B0E5B}">
      <dgm:prSet/>
      <dgm:spPr/>
      <dgm:t>
        <a:bodyPr/>
        <a:lstStyle/>
        <a:p>
          <a:endParaRPr lang="en-IN"/>
        </a:p>
      </dgm:t>
    </dgm:pt>
    <dgm:pt modelId="{A3A1CBFF-29EF-4C3D-A3C1-A484368643AB}">
      <dgm:prSet phldrT="[Text]" custT="1"/>
      <dgm:spPr/>
      <dgm:t>
        <a:bodyPr/>
        <a:lstStyle/>
        <a:p>
          <a:pPr marL="177800" indent="-177800">
            <a:buFont typeface="Franklin Gothic Medium"/>
            <a:buChar char="•"/>
          </a:pPr>
          <a:r>
            <a:rPr lang="en-IN" sz="1100" b="0" spc="55" dirty="0">
              <a:latin typeface="Book Antiqua" panose="02040602050305030304" pitchFamily="18" charset="0"/>
              <a:cs typeface="Arial Narrow"/>
            </a:rPr>
            <a:t>Foreign</a:t>
          </a:r>
          <a:r>
            <a:rPr lang="en-IN" sz="1100" b="0" spc="-15" dirty="0">
              <a:latin typeface="Book Antiqua" panose="02040602050305030304" pitchFamily="18" charset="0"/>
              <a:cs typeface="Arial Narrow"/>
            </a:rPr>
            <a:t> </a:t>
          </a:r>
          <a:r>
            <a:rPr lang="en-IN" sz="1100" b="0" spc="90" dirty="0">
              <a:latin typeface="Book Antiqua" panose="02040602050305030304" pitchFamily="18" charset="0"/>
              <a:cs typeface="Arial Narrow"/>
            </a:rPr>
            <a:t>Company</a:t>
          </a:r>
          <a:endParaRPr lang="en-IN" sz="1100" b="0" dirty="0">
            <a:latin typeface="Book Antiqua" panose="02040602050305030304" pitchFamily="18" charset="0"/>
          </a:endParaRPr>
        </a:p>
      </dgm:t>
    </dgm:pt>
    <dgm:pt modelId="{107BD271-BB7D-4713-B837-3DEC46A97D22}" type="parTrans" cxnId="{DB86A62D-E24F-4A9F-B519-C1715BC0D96D}">
      <dgm:prSet/>
      <dgm:spPr/>
      <dgm:t>
        <a:bodyPr/>
        <a:lstStyle/>
        <a:p>
          <a:endParaRPr lang="en-IN"/>
        </a:p>
      </dgm:t>
    </dgm:pt>
    <dgm:pt modelId="{98ECFAF2-51CA-4F19-848E-525B00B56497}" type="sibTrans" cxnId="{DB86A62D-E24F-4A9F-B519-C1715BC0D96D}">
      <dgm:prSet/>
      <dgm:spPr/>
      <dgm:t>
        <a:bodyPr/>
        <a:lstStyle/>
        <a:p>
          <a:endParaRPr lang="en-IN"/>
        </a:p>
      </dgm:t>
    </dgm:pt>
    <dgm:pt modelId="{AB4964AA-6E73-4098-AAE4-63B03A7BEF4E}">
      <dgm:prSet phldrT="[Text]" custT="1"/>
      <dgm:spPr/>
      <dgm:t>
        <a:bodyPr/>
        <a:lstStyle/>
        <a:p>
          <a:pPr marL="177800" indent="-177800">
            <a:buFont typeface="Franklin Gothic Medium"/>
            <a:buChar char="•"/>
          </a:pPr>
          <a:r>
            <a:rPr lang="en-IN" sz="1100" b="0" spc="40" dirty="0">
              <a:latin typeface="Book Antiqua" panose="02040602050305030304" pitchFamily="18" charset="0"/>
              <a:cs typeface="Arial Narrow"/>
            </a:rPr>
            <a:t>Excludes</a:t>
          </a:r>
          <a:r>
            <a:rPr lang="en-IN" sz="1100" b="0" spc="-10" dirty="0">
              <a:latin typeface="Book Antiqua" panose="02040602050305030304" pitchFamily="18" charset="0"/>
              <a:cs typeface="Arial Narrow"/>
            </a:rPr>
            <a:t> </a:t>
          </a:r>
          <a:r>
            <a:rPr lang="en-IN" sz="1100" b="0" spc="60" dirty="0">
              <a:latin typeface="Book Antiqua" panose="02040602050305030304" pitchFamily="18" charset="0"/>
              <a:cs typeface="Arial Narrow"/>
            </a:rPr>
            <a:t>salary and </a:t>
          </a:r>
          <a:r>
            <a:rPr lang="en-US" sz="1100" b="0" i="0" dirty="0">
              <a:latin typeface="Book Antiqua" panose="02040602050305030304" pitchFamily="18" charset="0"/>
            </a:rPr>
            <a:t>interest referred to in </a:t>
          </a:r>
          <a:r>
            <a:rPr lang="en-US" sz="1100" b="0" i="0" u="none" dirty="0">
              <a:latin typeface="Book Antiqua" panose="02040602050305030304" pitchFamily="18" charset="0"/>
            </a:rPr>
            <a:t>section 194LB</a:t>
          </a:r>
          <a:r>
            <a:rPr lang="en-US" sz="1100" b="0" i="0" dirty="0">
              <a:latin typeface="Book Antiqua" panose="02040602050305030304" pitchFamily="18" charset="0"/>
            </a:rPr>
            <a:t> or </a:t>
          </a:r>
          <a:r>
            <a:rPr lang="en-US" sz="1100" b="0" i="0" u="none" dirty="0">
              <a:latin typeface="Book Antiqua" panose="02040602050305030304" pitchFamily="18" charset="0"/>
            </a:rPr>
            <a:t>section 194LC</a:t>
          </a:r>
          <a:r>
            <a:rPr lang="en-US" sz="1100" b="0" i="0" dirty="0">
              <a:latin typeface="Book Antiqua" panose="02040602050305030304" pitchFamily="18" charset="0"/>
            </a:rPr>
            <a:t> or </a:t>
          </a:r>
          <a:r>
            <a:rPr lang="en-US" sz="1100" b="0" i="0" u="none" dirty="0">
              <a:latin typeface="Book Antiqua" panose="02040602050305030304" pitchFamily="18" charset="0"/>
            </a:rPr>
            <a:t>section 194LD</a:t>
          </a:r>
          <a:endParaRPr lang="en-IN" sz="1100" b="0" dirty="0">
            <a:latin typeface="Book Antiqua" panose="02040602050305030304" pitchFamily="18" charset="0"/>
          </a:endParaRPr>
        </a:p>
      </dgm:t>
    </dgm:pt>
    <dgm:pt modelId="{94D5C858-A2E8-431A-BA6B-A47DB1938AB9}" type="parTrans" cxnId="{93523AB3-CFA1-4D70-B482-05AB407377E8}">
      <dgm:prSet/>
      <dgm:spPr/>
      <dgm:t>
        <a:bodyPr/>
        <a:lstStyle/>
        <a:p>
          <a:endParaRPr lang="en-IN"/>
        </a:p>
      </dgm:t>
    </dgm:pt>
    <dgm:pt modelId="{5F76E979-57A5-4659-9B7C-F5AB20FA34EE}" type="sibTrans" cxnId="{93523AB3-CFA1-4D70-B482-05AB407377E8}">
      <dgm:prSet/>
      <dgm:spPr/>
      <dgm:t>
        <a:bodyPr/>
        <a:lstStyle/>
        <a:p>
          <a:endParaRPr lang="en-IN"/>
        </a:p>
      </dgm:t>
    </dgm:pt>
    <dgm:pt modelId="{D88C1332-7777-4EF1-9AF3-155C031ED3E6}">
      <dgm:prSet custT="1"/>
      <dgm:spPr/>
      <dgm:t>
        <a:bodyPr/>
        <a:lstStyle/>
        <a:p>
          <a:pPr marL="177800" indent="-177800"/>
          <a:r>
            <a:rPr lang="en-US" sz="1400" dirty="0">
              <a:latin typeface="Book Antiqua" panose="02040602050305030304" pitchFamily="18" charset="0"/>
              <a:cs typeface="Times New Roman" pitchFamily="18" charset="0"/>
            </a:rPr>
            <a:t>Time of deduction</a:t>
          </a:r>
          <a:endParaRPr lang="en-US" sz="1400" b="0" dirty="0">
            <a:latin typeface="Book Antiqua" panose="02040602050305030304" pitchFamily="18" charset="0"/>
            <a:cs typeface="Arial Narrow"/>
          </a:endParaRPr>
        </a:p>
      </dgm:t>
    </dgm:pt>
    <dgm:pt modelId="{24B24077-C5CD-43F9-95DB-D2EF9DE6183C}" type="sibTrans" cxnId="{078C3437-10B8-44B1-A9C4-FBCE8EC29563}">
      <dgm:prSet/>
      <dgm:spPr/>
      <dgm:t>
        <a:bodyPr/>
        <a:lstStyle/>
        <a:p>
          <a:endParaRPr lang="en-IN"/>
        </a:p>
      </dgm:t>
    </dgm:pt>
    <dgm:pt modelId="{44B9BED8-9094-465E-A63A-13CC4CCDDA28}" type="parTrans" cxnId="{078C3437-10B8-44B1-A9C4-FBCE8EC29563}">
      <dgm:prSet/>
      <dgm:spPr/>
      <dgm:t>
        <a:bodyPr/>
        <a:lstStyle/>
        <a:p>
          <a:endParaRPr lang="en-IN"/>
        </a:p>
      </dgm:t>
    </dgm:pt>
    <dgm:pt modelId="{6D8D3937-A609-46A6-982E-0CC465148C58}">
      <dgm:prSet phldrT="[Text]" custT="1"/>
      <dgm:spPr/>
      <dgm:t>
        <a:bodyPr/>
        <a:lstStyle/>
        <a:p>
          <a:pPr marL="177800" indent="-177800">
            <a:buFont typeface="Franklin Gothic Medium"/>
            <a:buChar char="•"/>
          </a:pPr>
          <a:r>
            <a:rPr lang="en-US" sz="1100" b="0" kern="1200" spc="30" dirty="0">
              <a:solidFill>
                <a:prstClr val="black">
                  <a:hueOff val="0"/>
                  <a:satOff val="0"/>
                  <a:lumOff val="0"/>
                  <a:alphaOff val="0"/>
                </a:prstClr>
              </a:solidFill>
              <a:latin typeface="Book Antiqua" panose="02040602050305030304" pitchFamily="18" charset="0"/>
              <a:ea typeface="+mn-ea"/>
              <a:cs typeface="Arial Narrow"/>
            </a:rPr>
            <a:t>Payment or credit of income, whichever is earlier</a:t>
          </a:r>
        </a:p>
      </dgm:t>
    </dgm:pt>
    <dgm:pt modelId="{9D6BB88A-A03C-4441-B20A-FD880993D90E}" type="parTrans" cxnId="{6470E4A8-4582-49AA-8D6D-3E7CB8F8A005}">
      <dgm:prSet/>
      <dgm:spPr/>
      <dgm:t>
        <a:bodyPr/>
        <a:lstStyle/>
        <a:p>
          <a:endParaRPr lang="en-IN"/>
        </a:p>
      </dgm:t>
    </dgm:pt>
    <dgm:pt modelId="{D08F8E9D-7395-4812-9537-9F1D26ABD0A0}" type="sibTrans" cxnId="{6470E4A8-4582-49AA-8D6D-3E7CB8F8A005}">
      <dgm:prSet/>
      <dgm:spPr/>
      <dgm:t>
        <a:bodyPr/>
        <a:lstStyle/>
        <a:p>
          <a:endParaRPr lang="en-IN"/>
        </a:p>
      </dgm:t>
    </dgm:pt>
    <dgm:pt modelId="{4DA45120-DB02-4C41-BEA1-E9952D4B69F1}">
      <dgm:prSet custT="1"/>
      <dgm:spPr/>
      <dgm:t>
        <a:bodyPr/>
        <a:lstStyle/>
        <a:p>
          <a:pPr marL="177800" indent="-177800"/>
          <a:r>
            <a:rPr lang="en-US" sz="1400" kern="1200" dirty="0">
              <a:latin typeface="Book Antiqua" panose="02040602050305030304" pitchFamily="18" charset="0"/>
              <a:cs typeface="Times New Roman" pitchFamily="18" charset="0"/>
            </a:rPr>
            <a:t>Rate of deduction</a:t>
          </a:r>
          <a:endParaRPr lang="en-US" sz="1400" b="0" kern="1200" spc="30" dirty="0">
            <a:solidFill>
              <a:prstClr val="black">
                <a:hueOff val="0"/>
                <a:satOff val="0"/>
                <a:lumOff val="0"/>
                <a:alphaOff val="0"/>
              </a:prstClr>
            </a:solidFill>
            <a:latin typeface="Book Antiqua" panose="02040602050305030304" pitchFamily="18" charset="0"/>
            <a:ea typeface="+mn-ea"/>
            <a:cs typeface="Arial Narrow"/>
          </a:endParaRPr>
        </a:p>
      </dgm:t>
    </dgm:pt>
    <dgm:pt modelId="{0F57909E-A974-4144-A601-9F92D6C3A83F}" type="parTrans" cxnId="{1938E341-0DFA-4F55-8AA4-3293D0B02199}">
      <dgm:prSet/>
      <dgm:spPr/>
      <dgm:t>
        <a:bodyPr/>
        <a:lstStyle/>
        <a:p>
          <a:endParaRPr lang="en-IN"/>
        </a:p>
      </dgm:t>
    </dgm:pt>
    <dgm:pt modelId="{B98D3450-8388-4B44-8EB8-C45C912DC160}" type="sibTrans" cxnId="{1938E341-0DFA-4F55-8AA4-3293D0B02199}">
      <dgm:prSet/>
      <dgm:spPr/>
      <dgm:t>
        <a:bodyPr/>
        <a:lstStyle/>
        <a:p>
          <a:endParaRPr lang="en-IN"/>
        </a:p>
      </dgm:t>
    </dgm:pt>
    <dgm:pt modelId="{D95BB88B-89BF-433A-8ED7-6FF83861E7C0}">
      <dgm:prSet custT="1"/>
      <dgm:spPr/>
      <dgm:t>
        <a:bodyPr/>
        <a:lstStyle/>
        <a:p>
          <a:pPr marL="177800" indent="-177800"/>
          <a:r>
            <a:rPr lang="en-US" sz="1100" b="0" kern="1200" spc="30" dirty="0">
              <a:solidFill>
                <a:prstClr val="black">
                  <a:hueOff val="0"/>
                  <a:satOff val="0"/>
                  <a:lumOff val="0"/>
                  <a:alphaOff val="0"/>
                </a:prstClr>
              </a:solidFill>
              <a:latin typeface="Book Antiqua" panose="02040602050305030304" pitchFamily="18" charset="0"/>
              <a:ea typeface="+mn-ea"/>
              <a:cs typeface="Arial Narrow"/>
            </a:rPr>
            <a:t>Rates in force u/s 2(37A)</a:t>
          </a:r>
        </a:p>
      </dgm:t>
    </dgm:pt>
    <dgm:pt modelId="{B89AC3D0-36D6-44AB-84CD-DD861DD4772A}" type="parTrans" cxnId="{D952DA31-6946-4864-A9E2-E2EFD24850EB}">
      <dgm:prSet/>
      <dgm:spPr/>
      <dgm:t>
        <a:bodyPr/>
        <a:lstStyle/>
        <a:p>
          <a:endParaRPr lang="en-IN"/>
        </a:p>
      </dgm:t>
    </dgm:pt>
    <dgm:pt modelId="{45C728E0-6CBB-4518-8BC6-107B914E56DB}" type="sibTrans" cxnId="{D952DA31-6946-4864-A9E2-E2EFD24850EB}">
      <dgm:prSet/>
      <dgm:spPr/>
      <dgm:t>
        <a:bodyPr/>
        <a:lstStyle/>
        <a:p>
          <a:endParaRPr lang="en-IN"/>
        </a:p>
      </dgm:t>
    </dgm:pt>
    <dgm:pt modelId="{27148742-8F3C-4A9A-AEBD-CDC8ED96B75B}">
      <dgm:prSet custT="1"/>
      <dgm:spPr/>
      <dgm:t>
        <a:bodyPr/>
        <a:lstStyle/>
        <a:p>
          <a:pPr marL="177800" indent="-177800"/>
          <a:r>
            <a:rPr lang="en-US" sz="1100" b="0" kern="1200" spc="30" dirty="0">
              <a:solidFill>
                <a:prstClr val="black">
                  <a:hueOff val="0"/>
                  <a:satOff val="0"/>
                  <a:lumOff val="0"/>
                  <a:alphaOff val="0"/>
                </a:prstClr>
              </a:solidFill>
              <a:latin typeface="Book Antiqua" panose="02040602050305030304" pitchFamily="18" charset="0"/>
              <a:ea typeface="+mn-ea"/>
              <a:cs typeface="Arial Narrow"/>
            </a:rPr>
            <a:t>At the rate specified under the provision of Act/ DTAA/ 206AA</a:t>
          </a:r>
        </a:p>
      </dgm:t>
    </dgm:pt>
    <dgm:pt modelId="{0B843425-2481-4319-B1A6-6DDE7DE9EB4C}" type="parTrans" cxnId="{93956520-7E1D-44A4-A206-F6D2E02E748B}">
      <dgm:prSet/>
      <dgm:spPr/>
      <dgm:t>
        <a:bodyPr/>
        <a:lstStyle/>
        <a:p>
          <a:endParaRPr lang="en-IN"/>
        </a:p>
      </dgm:t>
    </dgm:pt>
    <dgm:pt modelId="{17BFAA92-669E-423B-AE03-48498A3832B0}" type="sibTrans" cxnId="{93956520-7E1D-44A4-A206-F6D2E02E748B}">
      <dgm:prSet/>
      <dgm:spPr/>
      <dgm:t>
        <a:bodyPr/>
        <a:lstStyle/>
        <a:p>
          <a:endParaRPr lang="en-IN"/>
        </a:p>
      </dgm:t>
    </dgm:pt>
    <dgm:pt modelId="{819938ED-D0BD-4D09-BB9B-CE16E2EE52CB}" type="pres">
      <dgm:prSet presAssocID="{587F2635-5934-468B-9DEC-09C45AB3BB44}" presName="Name0" presStyleCnt="0">
        <dgm:presLayoutVars>
          <dgm:dir/>
          <dgm:animLvl val="lvl"/>
          <dgm:resizeHandles val="exact"/>
        </dgm:presLayoutVars>
      </dgm:prSet>
      <dgm:spPr/>
    </dgm:pt>
    <dgm:pt modelId="{8A53EF6B-BDB5-423B-A105-90B431D3B879}" type="pres">
      <dgm:prSet presAssocID="{680F6AEE-6BE9-4606-8465-D587168B1F38}" presName="composite" presStyleCnt="0"/>
      <dgm:spPr/>
    </dgm:pt>
    <dgm:pt modelId="{7AC62DDF-61EB-4996-B3B1-8A8A35CE1199}" type="pres">
      <dgm:prSet presAssocID="{680F6AEE-6BE9-4606-8465-D587168B1F38}" presName="parTx" presStyleLbl="alignNode1" presStyleIdx="0" presStyleCnt="5">
        <dgm:presLayoutVars>
          <dgm:chMax val="0"/>
          <dgm:chPref val="0"/>
          <dgm:bulletEnabled val="1"/>
        </dgm:presLayoutVars>
      </dgm:prSet>
      <dgm:spPr/>
    </dgm:pt>
    <dgm:pt modelId="{B3AC5F29-5D10-473A-98EE-7082BC06B92A}" type="pres">
      <dgm:prSet presAssocID="{680F6AEE-6BE9-4606-8465-D587168B1F38}" presName="desTx" presStyleLbl="alignAccFollowNode1" presStyleIdx="0" presStyleCnt="5">
        <dgm:presLayoutVars>
          <dgm:bulletEnabled val="1"/>
        </dgm:presLayoutVars>
      </dgm:prSet>
      <dgm:spPr/>
    </dgm:pt>
    <dgm:pt modelId="{E6D11B2B-721D-49EC-AB50-8FBEAA5D3E2B}" type="pres">
      <dgm:prSet presAssocID="{48688316-1D65-4367-ADB0-A5381F540498}" presName="space" presStyleCnt="0"/>
      <dgm:spPr/>
    </dgm:pt>
    <dgm:pt modelId="{3F6F4DF9-AA25-45A1-92EC-F8AE25A23C90}" type="pres">
      <dgm:prSet presAssocID="{32E05A52-E597-4091-B81D-984C2F82664D}" presName="composite" presStyleCnt="0"/>
      <dgm:spPr/>
    </dgm:pt>
    <dgm:pt modelId="{F757E59E-0655-429D-8BD7-7BB08DE098F4}" type="pres">
      <dgm:prSet presAssocID="{32E05A52-E597-4091-B81D-984C2F82664D}" presName="parTx" presStyleLbl="alignNode1" presStyleIdx="1" presStyleCnt="5">
        <dgm:presLayoutVars>
          <dgm:chMax val="0"/>
          <dgm:chPref val="0"/>
          <dgm:bulletEnabled val="1"/>
        </dgm:presLayoutVars>
      </dgm:prSet>
      <dgm:spPr/>
    </dgm:pt>
    <dgm:pt modelId="{7AC4DB6D-3A61-44FE-8809-8F524FCD79E0}" type="pres">
      <dgm:prSet presAssocID="{32E05A52-E597-4091-B81D-984C2F82664D}" presName="desTx" presStyleLbl="alignAccFollowNode1" presStyleIdx="1" presStyleCnt="5">
        <dgm:presLayoutVars>
          <dgm:bulletEnabled val="1"/>
        </dgm:presLayoutVars>
      </dgm:prSet>
      <dgm:spPr/>
    </dgm:pt>
    <dgm:pt modelId="{2E1D2A21-C4F5-4050-823B-50A71059EFB4}" type="pres">
      <dgm:prSet presAssocID="{1600D5DC-81D0-4C16-8B93-06BD1E60B589}" presName="space" presStyleCnt="0"/>
      <dgm:spPr/>
    </dgm:pt>
    <dgm:pt modelId="{B059190C-5E88-4A8D-B984-34D42AB1842E}" type="pres">
      <dgm:prSet presAssocID="{D5F2E51D-AEEB-4D6D-B321-5457F809F6B3}" presName="composite" presStyleCnt="0"/>
      <dgm:spPr/>
    </dgm:pt>
    <dgm:pt modelId="{15FB075C-574E-4D1F-AC10-BDF9644F6C70}" type="pres">
      <dgm:prSet presAssocID="{D5F2E51D-AEEB-4D6D-B321-5457F809F6B3}" presName="parTx" presStyleLbl="alignNode1" presStyleIdx="2" presStyleCnt="5">
        <dgm:presLayoutVars>
          <dgm:chMax val="0"/>
          <dgm:chPref val="0"/>
          <dgm:bulletEnabled val="1"/>
        </dgm:presLayoutVars>
      </dgm:prSet>
      <dgm:spPr/>
    </dgm:pt>
    <dgm:pt modelId="{1E02C628-E02A-4946-B3C5-D5B6687D7E7C}" type="pres">
      <dgm:prSet presAssocID="{D5F2E51D-AEEB-4D6D-B321-5457F809F6B3}" presName="desTx" presStyleLbl="alignAccFollowNode1" presStyleIdx="2" presStyleCnt="5">
        <dgm:presLayoutVars>
          <dgm:bulletEnabled val="1"/>
        </dgm:presLayoutVars>
      </dgm:prSet>
      <dgm:spPr/>
    </dgm:pt>
    <dgm:pt modelId="{16D1C26D-E8E8-483F-974F-2A65159CCE03}" type="pres">
      <dgm:prSet presAssocID="{1A409D3F-FE6C-4417-833D-83E65C6C5DF1}" presName="space" presStyleCnt="0"/>
      <dgm:spPr/>
    </dgm:pt>
    <dgm:pt modelId="{07735FFE-0FFD-433C-8F50-570918E74ADB}" type="pres">
      <dgm:prSet presAssocID="{D88C1332-7777-4EF1-9AF3-155C031ED3E6}" presName="composite" presStyleCnt="0"/>
      <dgm:spPr/>
    </dgm:pt>
    <dgm:pt modelId="{2B0226AC-1387-45BA-96A0-D0BF7A9024ED}" type="pres">
      <dgm:prSet presAssocID="{D88C1332-7777-4EF1-9AF3-155C031ED3E6}" presName="parTx" presStyleLbl="alignNode1" presStyleIdx="3" presStyleCnt="5">
        <dgm:presLayoutVars>
          <dgm:chMax val="0"/>
          <dgm:chPref val="0"/>
          <dgm:bulletEnabled val="1"/>
        </dgm:presLayoutVars>
      </dgm:prSet>
      <dgm:spPr/>
    </dgm:pt>
    <dgm:pt modelId="{11C00D74-8B14-4E87-9302-67B625882ECE}" type="pres">
      <dgm:prSet presAssocID="{D88C1332-7777-4EF1-9AF3-155C031ED3E6}" presName="desTx" presStyleLbl="alignAccFollowNode1" presStyleIdx="3" presStyleCnt="5" custLinFactNeighborY="557">
        <dgm:presLayoutVars>
          <dgm:bulletEnabled val="1"/>
        </dgm:presLayoutVars>
      </dgm:prSet>
      <dgm:spPr/>
    </dgm:pt>
    <dgm:pt modelId="{4711B38D-D749-484A-AB48-A087CC2C7F28}" type="pres">
      <dgm:prSet presAssocID="{24B24077-C5CD-43F9-95DB-D2EF9DE6183C}" presName="space" presStyleCnt="0"/>
      <dgm:spPr/>
    </dgm:pt>
    <dgm:pt modelId="{40C90691-F653-4829-9F71-F43A22112725}" type="pres">
      <dgm:prSet presAssocID="{4DA45120-DB02-4C41-BEA1-E9952D4B69F1}" presName="composite" presStyleCnt="0"/>
      <dgm:spPr/>
    </dgm:pt>
    <dgm:pt modelId="{1DF31577-A417-4584-8517-9DBB7F486C5A}" type="pres">
      <dgm:prSet presAssocID="{4DA45120-DB02-4C41-BEA1-E9952D4B69F1}" presName="parTx" presStyleLbl="alignNode1" presStyleIdx="4" presStyleCnt="5">
        <dgm:presLayoutVars>
          <dgm:chMax val="0"/>
          <dgm:chPref val="0"/>
          <dgm:bulletEnabled val="1"/>
        </dgm:presLayoutVars>
      </dgm:prSet>
      <dgm:spPr/>
    </dgm:pt>
    <dgm:pt modelId="{442184A9-4764-4EBD-8FFF-E0B130DA6D88}" type="pres">
      <dgm:prSet presAssocID="{4DA45120-DB02-4C41-BEA1-E9952D4B69F1}" presName="desTx" presStyleLbl="alignAccFollowNode1" presStyleIdx="4" presStyleCnt="5">
        <dgm:presLayoutVars>
          <dgm:bulletEnabled val="1"/>
        </dgm:presLayoutVars>
      </dgm:prSet>
      <dgm:spPr/>
    </dgm:pt>
  </dgm:ptLst>
  <dgm:cxnLst>
    <dgm:cxn modelId="{C99F5307-74DE-4C37-9EFE-B88E89913C90}" type="presOf" srcId="{D5F2E51D-AEEB-4D6D-B321-5457F809F6B3}" destId="{15FB075C-574E-4D1F-AC10-BDF9644F6C70}" srcOrd="0" destOrd="0" presId="urn:microsoft.com/office/officeart/2005/8/layout/hList1"/>
    <dgm:cxn modelId="{29D2D70D-CB55-4BB9-8579-50CF136D0BF0}" type="presOf" srcId="{32E05A52-E597-4091-B81D-984C2F82664D}" destId="{F757E59E-0655-429D-8BD7-7BB08DE098F4}" srcOrd="0" destOrd="0" presId="urn:microsoft.com/office/officeart/2005/8/layout/hList1"/>
    <dgm:cxn modelId="{B2473D11-B11E-40C3-8651-C98947970F97}" type="presOf" srcId="{4DA45120-DB02-4C41-BEA1-E9952D4B69F1}" destId="{1DF31577-A417-4584-8517-9DBB7F486C5A}" srcOrd="0" destOrd="0" presId="urn:microsoft.com/office/officeart/2005/8/layout/hList1"/>
    <dgm:cxn modelId="{7BC36F12-013E-40F9-8C49-E98DF8A92B5C}" srcId="{32E05A52-E597-4091-B81D-984C2F82664D}" destId="{15DA92F2-8359-45A4-A4C8-3F9C3C6791BF}" srcOrd="0" destOrd="0" parTransId="{E1978743-6008-48EF-B838-3D0A498D7F7E}" sibTransId="{ED83D4C6-70B6-4920-9E6F-A4DA29BDAC3F}"/>
    <dgm:cxn modelId="{93956520-7E1D-44A4-A206-F6D2E02E748B}" srcId="{4DA45120-DB02-4C41-BEA1-E9952D4B69F1}" destId="{27148742-8F3C-4A9A-AEBD-CDC8ED96B75B}" srcOrd="1" destOrd="0" parTransId="{0B843425-2481-4319-B1A6-6DDE7DE9EB4C}" sibTransId="{17BFAA92-669E-423B-AE03-48498A3832B0}"/>
    <dgm:cxn modelId="{58FBF326-D7AD-4842-AE05-ED5E08FFC973}" srcId="{D5F2E51D-AEEB-4D6D-B321-5457F809F6B3}" destId="{57BF9AA0-61DC-4A91-AC56-2C53305E6AA9}" srcOrd="0" destOrd="0" parTransId="{E61F0996-E4A5-42EC-976F-5229371ABB08}" sibTransId="{1E75262B-ED94-4FBD-A834-A7E05DC707EC}"/>
    <dgm:cxn modelId="{DB86A62D-E24F-4A9F-B519-C1715BC0D96D}" srcId="{32E05A52-E597-4091-B81D-984C2F82664D}" destId="{A3A1CBFF-29EF-4C3D-A3C1-A484368643AB}" srcOrd="1" destOrd="0" parTransId="{107BD271-BB7D-4713-B837-3DEC46A97D22}" sibTransId="{98ECFAF2-51CA-4F19-848E-525B00B56497}"/>
    <dgm:cxn modelId="{00278230-5D9F-400A-B0AE-64AAE077C7F9}" type="presOf" srcId="{27148742-8F3C-4A9A-AEBD-CDC8ED96B75B}" destId="{442184A9-4764-4EBD-8FFF-E0B130DA6D88}" srcOrd="0" destOrd="1" presId="urn:microsoft.com/office/officeart/2005/8/layout/hList1"/>
    <dgm:cxn modelId="{D952DA31-6946-4864-A9E2-E2EFD24850EB}" srcId="{4DA45120-DB02-4C41-BEA1-E9952D4B69F1}" destId="{D95BB88B-89BF-433A-8ED7-6FF83861E7C0}" srcOrd="0" destOrd="0" parTransId="{B89AC3D0-36D6-44AB-84CD-DD861DD4772A}" sibTransId="{45C728E0-6CBB-4518-8BC6-107B914E56DB}"/>
    <dgm:cxn modelId="{078C3437-10B8-44B1-A9C4-FBCE8EC29563}" srcId="{587F2635-5934-468B-9DEC-09C45AB3BB44}" destId="{D88C1332-7777-4EF1-9AF3-155C031ED3E6}" srcOrd="3" destOrd="0" parTransId="{44B9BED8-9094-465E-A63A-13CC4CCDDA28}" sibTransId="{24B24077-C5CD-43F9-95DB-D2EF9DE6183C}"/>
    <dgm:cxn modelId="{9351543E-CCCA-4A49-8BA6-A97BCA5D9495}" type="presOf" srcId="{D95BB88B-89BF-433A-8ED7-6FF83861E7C0}" destId="{442184A9-4764-4EBD-8FFF-E0B130DA6D88}" srcOrd="0" destOrd="0" presId="urn:microsoft.com/office/officeart/2005/8/layout/hList1"/>
    <dgm:cxn modelId="{1938E341-0DFA-4F55-8AA4-3293D0B02199}" srcId="{587F2635-5934-468B-9DEC-09C45AB3BB44}" destId="{4DA45120-DB02-4C41-BEA1-E9952D4B69F1}" srcOrd="4" destOrd="0" parTransId="{0F57909E-A974-4144-A601-9F92D6C3A83F}" sibTransId="{B98D3450-8388-4B44-8EB8-C45C912DC160}"/>
    <dgm:cxn modelId="{1C1E374C-B23E-40D8-AB57-C1F688789376}" type="presOf" srcId="{940BCAA2-3CCF-429A-854C-0D12D49DA762}" destId="{B3AC5F29-5D10-473A-98EE-7082BC06B92A}" srcOrd="0" destOrd="0" presId="urn:microsoft.com/office/officeart/2005/8/layout/hList1"/>
    <dgm:cxn modelId="{E45C8D75-5397-4365-A1DE-43F757EF61CB}" type="presOf" srcId="{587F2635-5934-468B-9DEC-09C45AB3BB44}" destId="{819938ED-D0BD-4D09-BB9B-CE16E2EE52CB}" srcOrd="0" destOrd="0" presId="urn:microsoft.com/office/officeart/2005/8/layout/hList1"/>
    <dgm:cxn modelId="{E9F4007A-A5BB-4FCD-994A-233970CF03BD}" type="presOf" srcId="{AB4964AA-6E73-4098-AAE4-63B03A7BEF4E}" destId="{1E02C628-E02A-4946-B3C5-D5B6687D7E7C}" srcOrd="0" destOrd="1" presId="urn:microsoft.com/office/officeart/2005/8/layout/hList1"/>
    <dgm:cxn modelId="{0021AF9C-9417-4D2C-9904-7F9D96EDE00E}" type="presOf" srcId="{6D8D3937-A609-46A6-982E-0CC465148C58}" destId="{11C00D74-8B14-4E87-9302-67B625882ECE}" srcOrd="0" destOrd="0" presId="urn:microsoft.com/office/officeart/2005/8/layout/hList1"/>
    <dgm:cxn modelId="{3610FEA4-2B64-4C8E-B464-BEA47964AED3}" srcId="{587F2635-5934-468B-9DEC-09C45AB3BB44}" destId="{D5F2E51D-AEEB-4D6D-B321-5457F809F6B3}" srcOrd="2" destOrd="0" parTransId="{74A6B241-1C03-4833-8223-30C3EBC7DE8E}" sibTransId="{1A409D3F-FE6C-4417-833D-83E65C6C5DF1}"/>
    <dgm:cxn modelId="{746473A7-B6D7-4C19-816F-E5CA0DEF65DF}" type="presOf" srcId="{15DA92F2-8359-45A4-A4C8-3F9C3C6791BF}" destId="{7AC4DB6D-3A61-44FE-8809-8F524FCD79E0}" srcOrd="0" destOrd="0" presId="urn:microsoft.com/office/officeart/2005/8/layout/hList1"/>
    <dgm:cxn modelId="{6470E4A8-4582-49AA-8D6D-3E7CB8F8A005}" srcId="{D88C1332-7777-4EF1-9AF3-155C031ED3E6}" destId="{6D8D3937-A609-46A6-982E-0CC465148C58}" srcOrd="0" destOrd="0" parTransId="{9D6BB88A-A03C-4441-B20A-FD880993D90E}" sibTransId="{D08F8E9D-7395-4812-9537-9F1D26ABD0A0}"/>
    <dgm:cxn modelId="{ED314DA9-5322-4336-95EB-512606AF19D2}" srcId="{587F2635-5934-468B-9DEC-09C45AB3BB44}" destId="{32E05A52-E597-4091-B81D-984C2F82664D}" srcOrd="1" destOrd="0" parTransId="{CBCB128C-DC1C-4703-A6F8-6D06F66C7C3C}" sibTransId="{1600D5DC-81D0-4C16-8B93-06BD1E60B589}"/>
    <dgm:cxn modelId="{93523AB3-CFA1-4D70-B482-05AB407377E8}" srcId="{D5F2E51D-AEEB-4D6D-B321-5457F809F6B3}" destId="{AB4964AA-6E73-4098-AAE4-63B03A7BEF4E}" srcOrd="1" destOrd="0" parTransId="{94D5C858-A2E8-431A-BA6B-A47DB1938AB9}" sibTransId="{5F76E979-57A5-4659-9B7C-F5AB20FA34EE}"/>
    <dgm:cxn modelId="{32FD32B4-AF76-4B78-A663-5CE4CC7B6B53}" srcId="{587F2635-5934-468B-9DEC-09C45AB3BB44}" destId="{680F6AEE-6BE9-4606-8465-D587168B1F38}" srcOrd="0" destOrd="0" parTransId="{F4BA3A49-54A9-488A-881B-DB2887EB377A}" sibTransId="{48688316-1D65-4367-ADB0-A5381F540498}"/>
    <dgm:cxn modelId="{E2026DC8-573B-4D38-9F2B-F0F51E3B0E5B}" srcId="{680F6AEE-6BE9-4606-8465-D587168B1F38}" destId="{56AF0D52-2F16-4A45-8B85-4AED963AA97D}" srcOrd="1" destOrd="0" parTransId="{92304200-C0D9-4B19-8101-B2CD79A439C9}" sibTransId="{D96D65FD-7BBE-4AEA-A97A-605DE1F3A6B0}"/>
    <dgm:cxn modelId="{4382E1CC-5DE4-47FC-B475-54CCECE63E63}" type="presOf" srcId="{680F6AEE-6BE9-4606-8465-D587168B1F38}" destId="{7AC62DDF-61EB-4996-B3B1-8A8A35CE1199}" srcOrd="0" destOrd="0" presId="urn:microsoft.com/office/officeart/2005/8/layout/hList1"/>
    <dgm:cxn modelId="{FAA828CE-F112-46A9-81A9-31362B658176}" type="presOf" srcId="{A3A1CBFF-29EF-4C3D-A3C1-A484368643AB}" destId="{7AC4DB6D-3A61-44FE-8809-8F524FCD79E0}" srcOrd="0" destOrd="1" presId="urn:microsoft.com/office/officeart/2005/8/layout/hList1"/>
    <dgm:cxn modelId="{CDAF94D6-ED98-4492-8C0E-683ACF77008B}" srcId="{680F6AEE-6BE9-4606-8465-D587168B1F38}" destId="{940BCAA2-3CCF-429A-854C-0D12D49DA762}" srcOrd="0" destOrd="0" parTransId="{B442E437-279B-473B-A5DB-C01E5A8803C7}" sibTransId="{A073AF92-BF36-423C-B593-C904D4949658}"/>
    <dgm:cxn modelId="{78256BE2-D62E-4EA5-86E8-AE1E415D9755}" type="presOf" srcId="{D88C1332-7777-4EF1-9AF3-155C031ED3E6}" destId="{2B0226AC-1387-45BA-96A0-D0BF7A9024ED}" srcOrd="0" destOrd="0" presId="urn:microsoft.com/office/officeart/2005/8/layout/hList1"/>
    <dgm:cxn modelId="{3C5985F6-CD26-426D-BF8D-ED5E06223955}" type="presOf" srcId="{56AF0D52-2F16-4A45-8B85-4AED963AA97D}" destId="{B3AC5F29-5D10-473A-98EE-7082BC06B92A}" srcOrd="0" destOrd="1" presId="urn:microsoft.com/office/officeart/2005/8/layout/hList1"/>
    <dgm:cxn modelId="{8DD3B4FE-CE6B-43F7-9046-8308FE9596EE}" type="presOf" srcId="{57BF9AA0-61DC-4A91-AC56-2C53305E6AA9}" destId="{1E02C628-E02A-4946-B3C5-D5B6687D7E7C}" srcOrd="0" destOrd="0" presId="urn:microsoft.com/office/officeart/2005/8/layout/hList1"/>
    <dgm:cxn modelId="{3A8D3E5E-BB5D-4598-88A3-3ECC206DC6C8}" type="presParOf" srcId="{819938ED-D0BD-4D09-BB9B-CE16E2EE52CB}" destId="{8A53EF6B-BDB5-423B-A105-90B431D3B879}" srcOrd="0" destOrd="0" presId="urn:microsoft.com/office/officeart/2005/8/layout/hList1"/>
    <dgm:cxn modelId="{15E5F33D-C1F2-42BD-B9A2-344099CAB38D}" type="presParOf" srcId="{8A53EF6B-BDB5-423B-A105-90B431D3B879}" destId="{7AC62DDF-61EB-4996-B3B1-8A8A35CE1199}" srcOrd="0" destOrd="0" presId="urn:microsoft.com/office/officeart/2005/8/layout/hList1"/>
    <dgm:cxn modelId="{083B3E0E-7305-4784-B746-79855C412E12}" type="presParOf" srcId="{8A53EF6B-BDB5-423B-A105-90B431D3B879}" destId="{B3AC5F29-5D10-473A-98EE-7082BC06B92A}" srcOrd="1" destOrd="0" presId="urn:microsoft.com/office/officeart/2005/8/layout/hList1"/>
    <dgm:cxn modelId="{8F0CF9D3-D333-4B10-8B7B-4924E08FE498}" type="presParOf" srcId="{819938ED-D0BD-4D09-BB9B-CE16E2EE52CB}" destId="{E6D11B2B-721D-49EC-AB50-8FBEAA5D3E2B}" srcOrd="1" destOrd="0" presId="urn:microsoft.com/office/officeart/2005/8/layout/hList1"/>
    <dgm:cxn modelId="{8A716363-BBF1-470F-905D-1FDA0B66A1F6}" type="presParOf" srcId="{819938ED-D0BD-4D09-BB9B-CE16E2EE52CB}" destId="{3F6F4DF9-AA25-45A1-92EC-F8AE25A23C90}" srcOrd="2" destOrd="0" presId="urn:microsoft.com/office/officeart/2005/8/layout/hList1"/>
    <dgm:cxn modelId="{461209C6-794E-43C8-87D0-9A1A1B8AFCD4}" type="presParOf" srcId="{3F6F4DF9-AA25-45A1-92EC-F8AE25A23C90}" destId="{F757E59E-0655-429D-8BD7-7BB08DE098F4}" srcOrd="0" destOrd="0" presId="urn:microsoft.com/office/officeart/2005/8/layout/hList1"/>
    <dgm:cxn modelId="{E4FB6570-762F-40E8-B6DF-A3EFA5313EAD}" type="presParOf" srcId="{3F6F4DF9-AA25-45A1-92EC-F8AE25A23C90}" destId="{7AC4DB6D-3A61-44FE-8809-8F524FCD79E0}" srcOrd="1" destOrd="0" presId="urn:microsoft.com/office/officeart/2005/8/layout/hList1"/>
    <dgm:cxn modelId="{D4BEA279-6F3C-46D2-BFA3-2DB9DA052030}" type="presParOf" srcId="{819938ED-D0BD-4D09-BB9B-CE16E2EE52CB}" destId="{2E1D2A21-C4F5-4050-823B-50A71059EFB4}" srcOrd="3" destOrd="0" presId="urn:microsoft.com/office/officeart/2005/8/layout/hList1"/>
    <dgm:cxn modelId="{B69BA903-040A-485C-9E9D-94C7DCBDBBA5}" type="presParOf" srcId="{819938ED-D0BD-4D09-BB9B-CE16E2EE52CB}" destId="{B059190C-5E88-4A8D-B984-34D42AB1842E}" srcOrd="4" destOrd="0" presId="urn:microsoft.com/office/officeart/2005/8/layout/hList1"/>
    <dgm:cxn modelId="{29E31ED7-69DE-4B8B-ACD9-F4ADFAB335C0}" type="presParOf" srcId="{B059190C-5E88-4A8D-B984-34D42AB1842E}" destId="{15FB075C-574E-4D1F-AC10-BDF9644F6C70}" srcOrd="0" destOrd="0" presId="urn:microsoft.com/office/officeart/2005/8/layout/hList1"/>
    <dgm:cxn modelId="{CFAFD8E8-0957-41E3-B214-06B35A4AE219}" type="presParOf" srcId="{B059190C-5E88-4A8D-B984-34D42AB1842E}" destId="{1E02C628-E02A-4946-B3C5-D5B6687D7E7C}" srcOrd="1" destOrd="0" presId="urn:microsoft.com/office/officeart/2005/8/layout/hList1"/>
    <dgm:cxn modelId="{85218533-AE14-45C8-979A-3BCD0129CAD5}" type="presParOf" srcId="{819938ED-D0BD-4D09-BB9B-CE16E2EE52CB}" destId="{16D1C26D-E8E8-483F-974F-2A65159CCE03}" srcOrd="5" destOrd="0" presId="urn:microsoft.com/office/officeart/2005/8/layout/hList1"/>
    <dgm:cxn modelId="{8037E88E-A1BC-499E-86CD-AEC48FD149B6}" type="presParOf" srcId="{819938ED-D0BD-4D09-BB9B-CE16E2EE52CB}" destId="{07735FFE-0FFD-433C-8F50-570918E74ADB}" srcOrd="6" destOrd="0" presId="urn:microsoft.com/office/officeart/2005/8/layout/hList1"/>
    <dgm:cxn modelId="{45832A3B-ABED-47CD-81E8-55D41F08003B}" type="presParOf" srcId="{07735FFE-0FFD-433C-8F50-570918E74ADB}" destId="{2B0226AC-1387-45BA-96A0-D0BF7A9024ED}" srcOrd="0" destOrd="0" presId="urn:microsoft.com/office/officeart/2005/8/layout/hList1"/>
    <dgm:cxn modelId="{50BFFE87-2C8B-4078-ACFB-DBCBFDF45C52}" type="presParOf" srcId="{07735FFE-0FFD-433C-8F50-570918E74ADB}" destId="{11C00D74-8B14-4E87-9302-67B625882ECE}" srcOrd="1" destOrd="0" presId="urn:microsoft.com/office/officeart/2005/8/layout/hList1"/>
    <dgm:cxn modelId="{857C5AB5-518A-49D4-8135-EA003234D9AE}" type="presParOf" srcId="{819938ED-D0BD-4D09-BB9B-CE16E2EE52CB}" destId="{4711B38D-D749-484A-AB48-A087CC2C7F28}" srcOrd="7" destOrd="0" presId="urn:microsoft.com/office/officeart/2005/8/layout/hList1"/>
    <dgm:cxn modelId="{809F8F3C-D58B-4D82-A3ED-9FD4DD229E44}" type="presParOf" srcId="{819938ED-D0BD-4D09-BB9B-CE16E2EE52CB}" destId="{40C90691-F653-4829-9F71-F43A22112725}" srcOrd="8" destOrd="0" presId="urn:microsoft.com/office/officeart/2005/8/layout/hList1"/>
    <dgm:cxn modelId="{9A3D6C6A-BBC1-4593-B79C-B6A7C650F94B}" type="presParOf" srcId="{40C90691-F653-4829-9F71-F43A22112725}" destId="{1DF31577-A417-4584-8517-9DBB7F486C5A}" srcOrd="0" destOrd="0" presId="urn:microsoft.com/office/officeart/2005/8/layout/hList1"/>
    <dgm:cxn modelId="{675CE11C-413D-4766-B689-98C5DA00B606}" type="presParOf" srcId="{40C90691-F653-4829-9F71-F43A22112725}" destId="{442184A9-4764-4EBD-8FFF-E0B130DA6D8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23A372-548C-4163-89EE-CF3364B48882}">
      <dsp:nvSpPr>
        <dsp:cNvPr id="0" name=""/>
        <dsp:cNvSpPr/>
      </dsp:nvSpPr>
      <dsp:spPr>
        <a:xfrm>
          <a:off x="2515" y="11473"/>
          <a:ext cx="2452386" cy="980954"/>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latin typeface="Book Antiqua" panose="02040602050305030304" pitchFamily="18" charset="0"/>
            </a:rPr>
            <a:t>Sections</a:t>
          </a:r>
          <a:endParaRPr lang="en-IN" sz="3000" kern="1200" dirty="0">
            <a:latin typeface="Book Antiqua" panose="02040602050305030304" pitchFamily="18" charset="0"/>
          </a:endParaRPr>
        </a:p>
      </dsp:txBody>
      <dsp:txXfrm>
        <a:off x="2515" y="11473"/>
        <a:ext cx="2452386" cy="980954"/>
      </dsp:txXfrm>
    </dsp:sp>
    <dsp:sp modelId="{E273029A-F6AE-4588-8885-C76313920C41}">
      <dsp:nvSpPr>
        <dsp:cNvPr id="0" name=""/>
        <dsp:cNvSpPr/>
      </dsp:nvSpPr>
      <dsp:spPr>
        <a:xfrm>
          <a:off x="2515" y="992428"/>
          <a:ext cx="2452386" cy="193248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Section 195</a:t>
          </a:r>
          <a:endParaRPr lang="en-IN"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Section 271-I</a:t>
          </a:r>
          <a:endParaRPr lang="en-IN"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Section 206AA</a:t>
          </a:r>
          <a:endParaRPr lang="en-IN" sz="2000" kern="1200" dirty="0">
            <a:latin typeface="Book Antiqua" panose="02040602050305030304" pitchFamily="18" charset="0"/>
          </a:endParaRPr>
        </a:p>
      </dsp:txBody>
      <dsp:txXfrm>
        <a:off x="2515" y="992428"/>
        <a:ext cx="2452386" cy="1932480"/>
      </dsp:txXfrm>
    </dsp:sp>
    <dsp:sp modelId="{46026168-9633-4FE8-8EAE-799758054E86}">
      <dsp:nvSpPr>
        <dsp:cNvPr id="0" name=""/>
        <dsp:cNvSpPr/>
      </dsp:nvSpPr>
      <dsp:spPr>
        <a:xfrm>
          <a:off x="2798235" y="11473"/>
          <a:ext cx="2452386" cy="980954"/>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latin typeface="Book Antiqua" panose="02040602050305030304" pitchFamily="18" charset="0"/>
            </a:rPr>
            <a:t>Rules</a:t>
          </a:r>
          <a:endParaRPr lang="en-IN" sz="3000" kern="1200" dirty="0">
            <a:latin typeface="Book Antiqua" panose="02040602050305030304" pitchFamily="18" charset="0"/>
          </a:endParaRPr>
        </a:p>
      </dsp:txBody>
      <dsp:txXfrm>
        <a:off x="2798235" y="11473"/>
        <a:ext cx="2452386" cy="980954"/>
      </dsp:txXfrm>
    </dsp:sp>
    <dsp:sp modelId="{50A8E683-22F8-428F-A207-7FDFF81C12E3}">
      <dsp:nvSpPr>
        <dsp:cNvPr id="0" name=""/>
        <dsp:cNvSpPr/>
      </dsp:nvSpPr>
      <dsp:spPr>
        <a:xfrm>
          <a:off x="2798235" y="992428"/>
          <a:ext cx="2452386" cy="193248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Rule 37BB</a:t>
          </a:r>
          <a:endParaRPr lang="en-IN"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Rule 37BC</a:t>
          </a:r>
          <a:endParaRPr lang="en-IN"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Rule 21AB</a:t>
          </a:r>
          <a:endParaRPr lang="en-IN" sz="2000" kern="1200" dirty="0">
            <a:latin typeface="Book Antiqua" panose="02040602050305030304" pitchFamily="18" charset="0"/>
          </a:endParaRPr>
        </a:p>
      </dsp:txBody>
      <dsp:txXfrm>
        <a:off x="2798235" y="992428"/>
        <a:ext cx="2452386" cy="1932480"/>
      </dsp:txXfrm>
    </dsp:sp>
    <dsp:sp modelId="{A5F73F12-254A-49B7-BD7D-8D348451D4FE}">
      <dsp:nvSpPr>
        <dsp:cNvPr id="0" name=""/>
        <dsp:cNvSpPr/>
      </dsp:nvSpPr>
      <dsp:spPr>
        <a:xfrm>
          <a:off x="5593955" y="11473"/>
          <a:ext cx="2452386" cy="980954"/>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latin typeface="Book Antiqua" panose="02040602050305030304" pitchFamily="18" charset="0"/>
            </a:rPr>
            <a:t>Forms</a:t>
          </a:r>
          <a:endParaRPr lang="en-IN" sz="3000" kern="1200" dirty="0">
            <a:latin typeface="Book Antiqua" panose="02040602050305030304" pitchFamily="18" charset="0"/>
          </a:endParaRPr>
        </a:p>
      </dsp:txBody>
      <dsp:txXfrm>
        <a:off x="5593955" y="11473"/>
        <a:ext cx="2452386" cy="980954"/>
      </dsp:txXfrm>
    </dsp:sp>
    <dsp:sp modelId="{921370A5-CAF1-4F10-A4D5-0CC3258DC527}">
      <dsp:nvSpPr>
        <dsp:cNvPr id="0" name=""/>
        <dsp:cNvSpPr/>
      </dsp:nvSpPr>
      <dsp:spPr>
        <a:xfrm>
          <a:off x="5593955" y="992428"/>
          <a:ext cx="2452386" cy="193248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Form 15CA</a:t>
          </a:r>
          <a:endParaRPr lang="en-IN" sz="2000" kern="1200" dirty="0">
            <a:latin typeface="Book Antiqua" panose="02040602050305030304" pitchFamily="18" charset="0"/>
          </a:endParaRPr>
        </a:p>
        <a:p>
          <a:pPr marL="228600" lvl="1" indent="-228600" algn="l" defTabSz="889000">
            <a:lnSpc>
              <a:spcPct val="90000"/>
            </a:lnSpc>
            <a:spcBef>
              <a:spcPct val="0"/>
            </a:spcBef>
            <a:spcAft>
              <a:spcPct val="15000"/>
            </a:spcAft>
            <a:buChar char="•"/>
          </a:pPr>
          <a:r>
            <a:rPr lang="en-US" sz="2000" kern="1200" dirty="0">
              <a:latin typeface="Book Antiqua" panose="02040602050305030304" pitchFamily="18" charset="0"/>
            </a:rPr>
            <a:t>Form 15CB</a:t>
          </a:r>
          <a:endParaRPr lang="en-IN" sz="2000" kern="1200" dirty="0">
            <a:latin typeface="Book Antiqua" panose="02040602050305030304" pitchFamily="18" charset="0"/>
          </a:endParaRPr>
        </a:p>
      </dsp:txBody>
      <dsp:txXfrm>
        <a:off x="5593955" y="992428"/>
        <a:ext cx="2452386" cy="19324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565A5-65D7-4B33-B7A2-57C2EB882928}">
      <dsp:nvSpPr>
        <dsp:cNvPr id="0" name=""/>
        <dsp:cNvSpPr/>
      </dsp:nvSpPr>
      <dsp:spPr>
        <a:xfrm>
          <a:off x="591521" y="0"/>
          <a:ext cx="6703916" cy="4359593"/>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F575FBD-DCB0-482E-A136-3F461C29A163}">
      <dsp:nvSpPr>
        <dsp:cNvPr id="0" name=""/>
        <dsp:cNvSpPr/>
      </dsp:nvSpPr>
      <dsp:spPr>
        <a:xfrm>
          <a:off x="8472" y="1307877"/>
          <a:ext cx="2538615" cy="1743837"/>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Clr>
              <a:schemeClr val="bg1"/>
            </a:buClr>
            <a:buFont typeface="Book Antiqua" panose="02040602050305030304" pitchFamily="18" charset="0"/>
            <a:buNone/>
          </a:pPr>
          <a:r>
            <a:rPr lang="en-US" sz="1600" kern="1200" dirty="0">
              <a:latin typeface="Book Antiqua" panose="02040602050305030304" pitchFamily="18" charset="0"/>
              <a:cs typeface="Trebuchet MS"/>
            </a:rPr>
            <a:t>Tax is collected at earliest point of time</a:t>
          </a:r>
          <a:endParaRPr lang="en-IN" sz="1600" kern="1200" dirty="0"/>
        </a:p>
      </dsp:txBody>
      <dsp:txXfrm>
        <a:off x="93599" y="1393004"/>
        <a:ext cx="2368361" cy="1573583"/>
      </dsp:txXfrm>
    </dsp:sp>
    <dsp:sp modelId="{DDDEEC8C-DCB9-499C-868C-7FF552D75C3D}">
      <dsp:nvSpPr>
        <dsp:cNvPr id="0" name=""/>
        <dsp:cNvSpPr/>
      </dsp:nvSpPr>
      <dsp:spPr>
        <a:xfrm>
          <a:off x="2674172" y="1307877"/>
          <a:ext cx="2538615" cy="1743837"/>
        </a:xfrm>
        <a:prstGeom prst="roundRect">
          <a:avLst/>
        </a:prstGeom>
        <a:solidFill>
          <a:schemeClr val="accent2">
            <a:shade val="80000"/>
            <a:hueOff val="-17936"/>
            <a:satOff val="-2012"/>
            <a:lumOff val="128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a:latin typeface="Book Antiqua" panose="02040602050305030304" pitchFamily="18" charset="0"/>
              <a:cs typeface="Trebuchet MS"/>
            </a:rPr>
            <a:t>There is no difficulty in collection of time at the time of assessment</a:t>
          </a:r>
          <a:endParaRPr lang="en-US" sz="1600" kern="1200" dirty="0">
            <a:latin typeface="Book Antiqua" panose="02040602050305030304" pitchFamily="18" charset="0"/>
            <a:cs typeface="Trebuchet MS"/>
          </a:endParaRPr>
        </a:p>
      </dsp:txBody>
      <dsp:txXfrm>
        <a:off x="2759299" y="1393004"/>
        <a:ext cx="2368361" cy="1573583"/>
      </dsp:txXfrm>
    </dsp:sp>
    <dsp:sp modelId="{2E6A1268-2AEB-445F-BEC2-F039CD06ED85}">
      <dsp:nvSpPr>
        <dsp:cNvPr id="0" name=""/>
        <dsp:cNvSpPr/>
      </dsp:nvSpPr>
      <dsp:spPr>
        <a:xfrm>
          <a:off x="5339872" y="1307877"/>
          <a:ext cx="2538615" cy="1743837"/>
        </a:xfrm>
        <a:prstGeom prst="roundRect">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bg1"/>
              </a:solidFill>
              <a:latin typeface="Book Antiqua" panose="02040602050305030304" pitchFamily="18" charset="0"/>
              <a:cs typeface="Trebuchet MS"/>
            </a:rPr>
            <a:t>To avoid loss of revenue – as non- residents may not have any assets in India from which subsequent recovery can be made</a:t>
          </a:r>
        </a:p>
      </dsp:txBody>
      <dsp:txXfrm>
        <a:off x="5424999" y="1393004"/>
        <a:ext cx="2368361" cy="157358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C62DDF-61EB-4996-B3B1-8A8A35CE1199}">
      <dsp:nvSpPr>
        <dsp:cNvPr id="0" name=""/>
        <dsp:cNvSpPr/>
      </dsp:nvSpPr>
      <dsp:spPr>
        <a:xfrm>
          <a:off x="4019" y="9595"/>
          <a:ext cx="1540866" cy="61634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Payer</a:t>
          </a:r>
          <a:endParaRPr lang="en-IN" sz="1400" kern="1200" dirty="0">
            <a:latin typeface="Book Antiqua" panose="02040602050305030304" pitchFamily="18" charset="0"/>
          </a:endParaRPr>
        </a:p>
      </dsp:txBody>
      <dsp:txXfrm>
        <a:off x="4019" y="9595"/>
        <a:ext cx="1540866" cy="616346"/>
      </dsp:txXfrm>
    </dsp:sp>
    <dsp:sp modelId="{B3AC5F29-5D10-473A-98EE-7082BC06B92A}">
      <dsp:nvSpPr>
        <dsp:cNvPr id="0" name=""/>
        <dsp:cNvSpPr/>
      </dsp:nvSpPr>
      <dsp:spPr>
        <a:xfrm>
          <a:off x="4019" y="625942"/>
          <a:ext cx="1540866" cy="223992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7800" lvl="1" indent="-177800" algn="l" defTabSz="488950">
            <a:lnSpc>
              <a:spcPct val="90000"/>
            </a:lnSpc>
            <a:spcBef>
              <a:spcPct val="0"/>
            </a:spcBef>
            <a:spcAft>
              <a:spcPct val="15000"/>
            </a:spcAft>
            <a:buFont typeface="Franklin Gothic Medium"/>
            <a:buChar char="•"/>
          </a:pPr>
          <a:r>
            <a:rPr lang="en-US" sz="1100" b="0" kern="1200" spc="20" dirty="0">
              <a:latin typeface="Book Antiqua" panose="02040602050305030304" pitchFamily="18" charset="0"/>
              <a:cs typeface="Arial Narrow"/>
            </a:rPr>
            <a:t>Any</a:t>
          </a:r>
          <a:r>
            <a:rPr lang="en-US" sz="1100" b="0" kern="1200" spc="30" dirty="0">
              <a:latin typeface="Book Antiqua" panose="02040602050305030304" pitchFamily="18" charset="0"/>
              <a:cs typeface="Arial Narrow"/>
            </a:rPr>
            <a:t> </a:t>
          </a:r>
          <a:r>
            <a:rPr lang="en-US" sz="1100" b="0" kern="1200" spc="70" dirty="0">
              <a:latin typeface="Book Antiqua" panose="02040602050305030304" pitchFamily="18" charset="0"/>
              <a:cs typeface="Arial Narrow"/>
            </a:rPr>
            <a:t>person</a:t>
          </a:r>
          <a:r>
            <a:rPr lang="en-US" sz="1100" b="0" kern="1200" spc="35" dirty="0">
              <a:latin typeface="Book Antiqua" panose="02040602050305030304" pitchFamily="18" charset="0"/>
              <a:cs typeface="Arial Narrow"/>
            </a:rPr>
            <a:t> </a:t>
          </a:r>
          <a:r>
            <a:rPr lang="en-US" sz="1100" b="0" kern="1200" spc="65" dirty="0">
              <a:latin typeface="Book Antiqua" panose="02040602050305030304" pitchFamily="18" charset="0"/>
              <a:cs typeface="Arial Narrow"/>
            </a:rPr>
            <a:t>responsible</a:t>
          </a:r>
          <a:r>
            <a:rPr lang="en-US" sz="1100" b="0" kern="1200" spc="10" dirty="0">
              <a:latin typeface="Book Antiqua" panose="02040602050305030304" pitchFamily="18" charset="0"/>
              <a:cs typeface="Arial Narrow"/>
            </a:rPr>
            <a:t> </a:t>
          </a:r>
          <a:r>
            <a:rPr lang="en-US" sz="1100" b="0" kern="1200" spc="50" dirty="0">
              <a:latin typeface="Book Antiqua" panose="02040602050305030304" pitchFamily="18" charset="0"/>
              <a:cs typeface="Arial Narrow"/>
            </a:rPr>
            <a:t>for</a:t>
          </a:r>
          <a:r>
            <a:rPr lang="en-US" sz="1100" b="0" kern="1200" spc="35" dirty="0">
              <a:latin typeface="Book Antiqua" panose="02040602050305030304" pitchFamily="18" charset="0"/>
              <a:cs typeface="Arial Narrow"/>
            </a:rPr>
            <a:t> </a:t>
          </a:r>
          <a:r>
            <a:rPr lang="en-US" sz="1100" b="0" kern="1200" spc="60" dirty="0">
              <a:latin typeface="Book Antiqua" panose="02040602050305030304" pitchFamily="18" charset="0"/>
              <a:cs typeface="Arial Narrow"/>
            </a:rPr>
            <a:t>paying</a:t>
          </a:r>
          <a:endParaRPr lang="en-IN" sz="1100" b="0" kern="1200" dirty="0">
            <a:latin typeface="Book Antiqua" panose="02040602050305030304" pitchFamily="18" charset="0"/>
          </a:endParaRPr>
        </a:p>
        <a:p>
          <a:pPr marL="177800" lvl="1" indent="-177800" algn="l" defTabSz="488950">
            <a:lnSpc>
              <a:spcPct val="90000"/>
            </a:lnSpc>
            <a:spcBef>
              <a:spcPct val="0"/>
            </a:spcBef>
            <a:spcAft>
              <a:spcPct val="15000"/>
            </a:spcAft>
            <a:buFont typeface="Franklin Gothic Medium"/>
            <a:buChar char="•"/>
          </a:pPr>
          <a:r>
            <a:rPr lang="en-US" sz="1100" b="0" kern="1200" spc="70" dirty="0">
              <a:latin typeface="Book Antiqua" panose="02040602050305030304" pitchFamily="18" charset="0"/>
              <a:cs typeface="Arial Narrow"/>
            </a:rPr>
            <a:t>Includes</a:t>
          </a:r>
          <a:r>
            <a:rPr lang="en-US" sz="1100" b="0" kern="1200" spc="10" dirty="0">
              <a:latin typeface="Book Antiqua" panose="02040602050305030304" pitchFamily="18" charset="0"/>
              <a:cs typeface="Arial Narrow"/>
            </a:rPr>
            <a:t> </a:t>
          </a:r>
          <a:r>
            <a:rPr lang="en-US" sz="1100" b="0" kern="1200" spc="90" dirty="0">
              <a:latin typeface="Book Antiqua" panose="02040602050305030304" pitchFamily="18" charset="0"/>
              <a:cs typeface="Arial Narrow"/>
            </a:rPr>
            <a:t>NR,</a:t>
          </a:r>
          <a:r>
            <a:rPr lang="en-US" sz="1100" b="0" kern="1200" spc="15" dirty="0">
              <a:latin typeface="Book Antiqua" panose="02040602050305030304" pitchFamily="18" charset="0"/>
              <a:cs typeface="Arial Narrow"/>
            </a:rPr>
            <a:t> </a:t>
          </a:r>
          <a:r>
            <a:rPr lang="en-US" sz="1100" b="0" kern="1200" spc="110" dirty="0">
              <a:latin typeface="Book Antiqua" panose="02040602050305030304" pitchFamily="18" charset="0"/>
              <a:cs typeface="Arial Narrow"/>
            </a:rPr>
            <a:t>whether</a:t>
          </a:r>
          <a:r>
            <a:rPr lang="en-US" sz="1100" b="0" kern="1200" spc="20" dirty="0">
              <a:latin typeface="Book Antiqua" panose="02040602050305030304" pitchFamily="18" charset="0"/>
              <a:cs typeface="Arial Narrow"/>
            </a:rPr>
            <a:t> </a:t>
          </a:r>
          <a:r>
            <a:rPr lang="en-US" sz="1100" b="0" kern="1200" spc="40" dirty="0">
              <a:latin typeface="Book Antiqua" panose="02040602050305030304" pitchFamily="18" charset="0"/>
              <a:cs typeface="Arial Narrow"/>
            </a:rPr>
            <a:t>or</a:t>
          </a:r>
          <a:r>
            <a:rPr lang="en-US" sz="1100" b="0" kern="1200" spc="35" dirty="0">
              <a:latin typeface="Book Antiqua" panose="02040602050305030304" pitchFamily="18" charset="0"/>
              <a:cs typeface="Arial Narrow"/>
            </a:rPr>
            <a:t> </a:t>
          </a:r>
          <a:r>
            <a:rPr lang="en-US" sz="1100" b="0" kern="1200" spc="80" dirty="0">
              <a:latin typeface="Book Antiqua" panose="02040602050305030304" pitchFamily="18" charset="0"/>
              <a:cs typeface="Arial Narrow"/>
            </a:rPr>
            <a:t>not</a:t>
          </a:r>
          <a:r>
            <a:rPr lang="en-US" sz="1100" b="0" kern="1200" spc="40" dirty="0">
              <a:latin typeface="Book Antiqua" panose="02040602050305030304" pitchFamily="18" charset="0"/>
              <a:cs typeface="Arial Narrow"/>
            </a:rPr>
            <a:t> </a:t>
          </a:r>
          <a:r>
            <a:rPr lang="en-US" sz="1100" b="0" kern="1200" spc="50" dirty="0">
              <a:latin typeface="Book Antiqua" panose="02040602050305030304" pitchFamily="18" charset="0"/>
              <a:cs typeface="Arial Narrow"/>
            </a:rPr>
            <a:t>such</a:t>
          </a:r>
          <a:r>
            <a:rPr lang="en-US" sz="1100" b="0" kern="1200" spc="15" dirty="0">
              <a:latin typeface="Book Antiqua" panose="02040602050305030304" pitchFamily="18" charset="0"/>
              <a:cs typeface="Arial Narrow"/>
            </a:rPr>
            <a:t> </a:t>
          </a:r>
          <a:r>
            <a:rPr lang="en-US" sz="1100" b="0" kern="1200" spc="125" dirty="0">
              <a:latin typeface="Book Antiqua" panose="02040602050305030304" pitchFamily="18" charset="0"/>
              <a:cs typeface="Arial Narrow"/>
            </a:rPr>
            <a:t>NR</a:t>
          </a:r>
          <a:r>
            <a:rPr lang="en-US" sz="1100" b="0" kern="1200" spc="35" dirty="0">
              <a:latin typeface="Book Antiqua" panose="02040602050305030304" pitchFamily="18" charset="0"/>
              <a:cs typeface="Arial Narrow"/>
            </a:rPr>
            <a:t> </a:t>
          </a:r>
          <a:r>
            <a:rPr lang="en-US" sz="1100" b="0" kern="1200" spc="90" dirty="0">
              <a:latin typeface="Book Antiqua" panose="02040602050305030304" pitchFamily="18" charset="0"/>
              <a:cs typeface="Arial Narrow"/>
            </a:rPr>
            <a:t>has </a:t>
          </a:r>
          <a:r>
            <a:rPr lang="en-US" sz="1100" b="0" kern="1200" spc="85" dirty="0">
              <a:latin typeface="Book Antiqua" panose="02040602050305030304" pitchFamily="18" charset="0"/>
              <a:cs typeface="Arial Narrow"/>
            </a:rPr>
            <a:t>presence</a:t>
          </a:r>
          <a:r>
            <a:rPr lang="en-US" sz="1100" b="0" kern="1200" spc="30" dirty="0">
              <a:latin typeface="Book Antiqua" panose="02040602050305030304" pitchFamily="18" charset="0"/>
              <a:cs typeface="Arial Narrow"/>
            </a:rPr>
            <a:t> </a:t>
          </a:r>
          <a:r>
            <a:rPr lang="en-US" sz="1100" b="0" kern="1200" spc="65" dirty="0">
              <a:latin typeface="Book Antiqua" panose="02040602050305030304" pitchFamily="18" charset="0"/>
              <a:cs typeface="Arial Narrow"/>
            </a:rPr>
            <a:t>in</a:t>
          </a:r>
          <a:r>
            <a:rPr lang="en-US" sz="1100" b="0" kern="1200" spc="40" dirty="0">
              <a:latin typeface="Book Antiqua" panose="02040602050305030304" pitchFamily="18" charset="0"/>
              <a:cs typeface="Arial Narrow"/>
            </a:rPr>
            <a:t> </a:t>
          </a:r>
          <a:r>
            <a:rPr lang="en-US" sz="1100" b="0" kern="1200" spc="100" dirty="0">
              <a:latin typeface="Book Antiqua" panose="02040602050305030304" pitchFamily="18" charset="0"/>
              <a:cs typeface="Arial Narrow"/>
            </a:rPr>
            <a:t>India</a:t>
          </a:r>
          <a:endParaRPr lang="en-IN" sz="1100" b="0" kern="1200" dirty="0">
            <a:latin typeface="Book Antiqua" panose="02040602050305030304" pitchFamily="18" charset="0"/>
          </a:endParaRPr>
        </a:p>
      </dsp:txBody>
      <dsp:txXfrm>
        <a:off x="4019" y="625942"/>
        <a:ext cx="1540866" cy="2239920"/>
      </dsp:txXfrm>
    </dsp:sp>
    <dsp:sp modelId="{F757E59E-0655-429D-8BD7-7BB08DE098F4}">
      <dsp:nvSpPr>
        <dsp:cNvPr id="0" name=""/>
        <dsp:cNvSpPr/>
      </dsp:nvSpPr>
      <dsp:spPr>
        <a:xfrm>
          <a:off x="1760607" y="9595"/>
          <a:ext cx="1540866" cy="61634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Payee</a:t>
          </a:r>
          <a:endParaRPr lang="en-IN" sz="1400" kern="1200" dirty="0">
            <a:latin typeface="Book Antiqua" panose="02040602050305030304" pitchFamily="18" charset="0"/>
          </a:endParaRPr>
        </a:p>
      </dsp:txBody>
      <dsp:txXfrm>
        <a:off x="1760607" y="9595"/>
        <a:ext cx="1540866" cy="616346"/>
      </dsp:txXfrm>
    </dsp:sp>
    <dsp:sp modelId="{7AC4DB6D-3A61-44FE-8809-8F524FCD79E0}">
      <dsp:nvSpPr>
        <dsp:cNvPr id="0" name=""/>
        <dsp:cNvSpPr/>
      </dsp:nvSpPr>
      <dsp:spPr>
        <a:xfrm>
          <a:off x="1760607" y="625942"/>
          <a:ext cx="1540866" cy="223992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7800" lvl="1" indent="-177800" algn="l" defTabSz="488950">
            <a:lnSpc>
              <a:spcPct val="90000"/>
            </a:lnSpc>
            <a:spcBef>
              <a:spcPct val="0"/>
            </a:spcBef>
            <a:spcAft>
              <a:spcPct val="15000"/>
            </a:spcAft>
            <a:buFont typeface="Franklin Gothic Medium"/>
            <a:buChar char="•"/>
          </a:pPr>
          <a:r>
            <a:rPr lang="en-US" sz="1100" b="0" kern="1200" spc="125" dirty="0">
              <a:latin typeface="Book Antiqua" panose="02040602050305030304" pitchFamily="18" charset="0"/>
              <a:cs typeface="Arial Narrow"/>
            </a:rPr>
            <a:t>Non-resident</a:t>
          </a:r>
          <a:r>
            <a:rPr lang="en-US" sz="1100" b="0" kern="1200" spc="30" dirty="0">
              <a:latin typeface="Book Antiqua" panose="02040602050305030304" pitchFamily="18" charset="0"/>
              <a:cs typeface="Arial Narrow"/>
            </a:rPr>
            <a:t> </a:t>
          </a:r>
          <a:r>
            <a:rPr lang="en-US" sz="1100" b="0" kern="1200" spc="80" dirty="0">
              <a:latin typeface="Book Antiqua" panose="02040602050305030304" pitchFamily="18" charset="0"/>
              <a:cs typeface="Arial Narrow"/>
            </a:rPr>
            <a:t>not</a:t>
          </a:r>
          <a:r>
            <a:rPr lang="en-US" sz="1100" b="0" kern="1200" spc="30" dirty="0">
              <a:latin typeface="Book Antiqua" panose="02040602050305030304" pitchFamily="18" charset="0"/>
              <a:cs typeface="Arial Narrow"/>
            </a:rPr>
            <a:t> </a:t>
          </a:r>
          <a:r>
            <a:rPr lang="en-US" sz="1100" b="0" kern="1200" spc="85" dirty="0">
              <a:latin typeface="Book Antiqua" panose="02040602050305030304" pitchFamily="18" charset="0"/>
              <a:cs typeface="Arial Narrow"/>
            </a:rPr>
            <a:t>being</a:t>
          </a:r>
          <a:r>
            <a:rPr lang="en-US" sz="1100" b="0" kern="1200" spc="-5" dirty="0">
              <a:latin typeface="Book Antiqua" panose="02040602050305030304" pitchFamily="18" charset="0"/>
              <a:cs typeface="Arial Narrow"/>
            </a:rPr>
            <a:t> </a:t>
          </a:r>
          <a:r>
            <a:rPr lang="en-US" sz="1100" b="0" kern="1200" spc="180" dirty="0">
              <a:latin typeface="Book Antiqua" panose="02040602050305030304" pitchFamily="18" charset="0"/>
              <a:cs typeface="Arial Narrow"/>
            </a:rPr>
            <a:t>a</a:t>
          </a:r>
          <a:r>
            <a:rPr lang="en-US" sz="1100" b="0" kern="1200" spc="55" dirty="0">
              <a:latin typeface="Book Antiqua" panose="02040602050305030304" pitchFamily="18" charset="0"/>
              <a:cs typeface="Arial Narrow"/>
            </a:rPr>
            <a:t> </a:t>
          </a:r>
          <a:r>
            <a:rPr lang="en-US" sz="1100" b="0" kern="1200" spc="95" dirty="0">
              <a:latin typeface="Book Antiqua" panose="02040602050305030304" pitchFamily="18" charset="0"/>
              <a:cs typeface="Arial Narrow"/>
            </a:rPr>
            <a:t>company, or</a:t>
          </a:r>
          <a:endParaRPr lang="en-IN" sz="1100" b="0" kern="1200" dirty="0">
            <a:latin typeface="Book Antiqua" panose="02040602050305030304" pitchFamily="18" charset="0"/>
          </a:endParaRPr>
        </a:p>
        <a:p>
          <a:pPr marL="177800" lvl="1" indent="-177800" algn="l" defTabSz="488950">
            <a:lnSpc>
              <a:spcPct val="90000"/>
            </a:lnSpc>
            <a:spcBef>
              <a:spcPct val="0"/>
            </a:spcBef>
            <a:spcAft>
              <a:spcPct val="15000"/>
            </a:spcAft>
            <a:buFont typeface="Franklin Gothic Medium"/>
            <a:buChar char="•"/>
          </a:pPr>
          <a:r>
            <a:rPr lang="en-IN" sz="1100" b="0" kern="1200" spc="55" dirty="0">
              <a:latin typeface="Book Antiqua" panose="02040602050305030304" pitchFamily="18" charset="0"/>
              <a:cs typeface="Arial Narrow"/>
            </a:rPr>
            <a:t>Foreign</a:t>
          </a:r>
          <a:r>
            <a:rPr lang="en-IN" sz="1100" b="0" kern="1200" spc="-15" dirty="0">
              <a:latin typeface="Book Antiqua" panose="02040602050305030304" pitchFamily="18" charset="0"/>
              <a:cs typeface="Arial Narrow"/>
            </a:rPr>
            <a:t> </a:t>
          </a:r>
          <a:r>
            <a:rPr lang="en-IN" sz="1100" b="0" kern="1200" spc="90" dirty="0">
              <a:latin typeface="Book Antiqua" panose="02040602050305030304" pitchFamily="18" charset="0"/>
              <a:cs typeface="Arial Narrow"/>
            </a:rPr>
            <a:t>Company</a:t>
          </a:r>
          <a:endParaRPr lang="en-IN" sz="1100" b="0" kern="1200" dirty="0">
            <a:latin typeface="Book Antiqua" panose="02040602050305030304" pitchFamily="18" charset="0"/>
          </a:endParaRPr>
        </a:p>
      </dsp:txBody>
      <dsp:txXfrm>
        <a:off x="1760607" y="625942"/>
        <a:ext cx="1540866" cy="2239920"/>
      </dsp:txXfrm>
    </dsp:sp>
    <dsp:sp modelId="{15FB075C-574E-4D1F-AC10-BDF9644F6C70}">
      <dsp:nvSpPr>
        <dsp:cNvPr id="0" name=""/>
        <dsp:cNvSpPr/>
      </dsp:nvSpPr>
      <dsp:spPr>
        <a:xfrm>
          <a:off x="3517194" y="9595"/>
          <a:ext cx="1540866" cy="61634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Book Antiqua" panose="02040602050305030304" pitchFamily="18" charset="0"/>
            </a:rPr>
            <a:t>Nature of Payment</a:t>
          </a:r>
          <a:endParaRPr lang="en-IN" sz="1400" kern="1200" dirty="0">
            <a:latin typeface="Book Antiqua" panose="02040602050305030304" pitchFamily="18" charset="0"/>
          </a:endParaRPr>
        </a:p>
      </dsp:txBody>
      <dsp:txXfrm>
        <a:off x="3517194" y="9595"/>
        <a:ext cx="1540866" cy="616346"/>
      </dsp:txXfrm>
    </dsp:sp>
    <dsp:sp modelId="{1E02C628-E02A-4946-B3C5-D5B6687D7E7C}">
      <dsp:nvSpPr>
        <dsp:cNvPr id="0" name=""/>
        <dsp:cNvSpPr/>
      </dsp:nvSpPr>
      <dsp:spPr>
        <a:xfrm>
          <a:off x="3517194" y="625942"/>
          <a:ext cx="1540866" cy="223992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7800" lvl="1" indent="-177800" algn="l" defTabSz="488950">
            <a:lnSpc>
              <a:spcPct val="90000"/>
            </a:lnSpc>
            <a:spcBef>
              <a:spcPct val="0"/>
            </a:spcBef>
            <a:spcAft>
              <a:spcPct val="15000"/>
            </a:spcAft>
            <a:buFont typeface="Franklin Gothic Medium"/>
            <a:buChar char="•"/>
          </a:pPr>
          <a:r>
            <a:rPr lang="en-US" sz="1100" b="0" kern="1200" spc="85" dirty="0">
              <a:latin typeface="Book Antiqua" panose="02040602050305030304" pitchFamily="18" charset="0"/>
              <a:cs typeface="Arial Narrow"/>
            </a:rPr>
            <a:t>Interest</a:t>
          </a:r>
          <a:r>
            <a:rPr lang="en-US" sz="1100" b="0" kern="1200" spc="20" dirty="0">
              <a:latin typeface="Book Antiqua" panose="02040602050305030304" pitchFamily="18" charset="0"/>
              <a:cs typeface="Arial Narrow"/>
            </a:rPr>
            <a:t> </a:t>
          </a:r>
          <a:r>
            <a:rPr lang="en-US" sz="1100" b="0" kern="1200" spc="40" dirty="0">
              <a:latin typeface="Book Antiqua" panose="02040602050305030304" pitchFamily="18" charset="0"/>
              <a:cs typeface="Arial Narrow"/>
            </a:rPr>
            <a:t>or </a:t>
          </a:r>
          <a:r>
            <a:rPr lang="en-US" sz="1100" b="0" kern="1200" spc="75" dirty="0">
              <a:latin typeface="Book Antiqua" panose="02040602050305030304" pitchFamily="18" charset="0"/>
              <a:cs typeface="Arial Narrow"/>
            </a:rPr>
            <a:t>any</a:t>
          </a:r>
          <a:r>
            <a:rPr lang="en-US" sz="1100" b="0" kern="1200" spc="20" dirty="0">
              <a:latin typeface="Book Antiqua" panose="02040602050305030304" pitchFamily="18" charset="0"/>
              <a:cs typeface="Arial Narrow"/>
            </a:rPr>
            <a:t> </a:t>
          </a:r>
          <a:r>
            <a:rPr lang="en-US" sz="1100" b="0" kern="1200" spc="85" dirty="0">
              <a:latin typeface="Book Antiqua" panose="02040602050305030304" pitchFamily="18" charset="0"/>
              <a:cs typeface="Arial Narrow"/>
            </a:rPr>
            <a:t>other</a:t>
          </a:r>
          <a:r>
            <a:rPr lang="en-US" sz="1100" b="0" kern="1200" spc="20" dirty="0">
              <a:latin typeface="Book Antiqua" panose="02040602050305030304" pitchFamily="18" charset="0"/>
              <a:cs typeface="Arial Narrow"/>
            </a:rPr>
            <a:t> </a:t>
          </a:r>
          <a:r>
            <a:rPr lang="en-US" sz="1100" b="0" kern="1200" spc="135" dirty="0">
              <a:latin typeface="Book Antiqua" panose="02040602050305030304" pitchFamily="18" charset="0"/>
              <a:cs typeface="Arial Narrow"/>
            </a:rPr>
            <a:t>sum</a:t>
          </a:r>
          <a:r>
            <a:rPr lang="en-US" sz="1100" b="0" kern="1200" spc="25" dirty="0">
              <a:latin typeface="Book Antiqua" panose="02040602050305030304" pitchFamily="18" charset="0"/>
              <a:cs typeface="Arial Narrow"/>
            </a:rPr>
            <a:t> </a:t>
          </a:r>
          <a:r>
            <a:rPr lang="en-US" sz="1100" b="0" kern="1200" spc="100" dirty="0">
              <a:latin typeface="Book Antiqua" panose="02040602050305030304" pitchFamily="18" charset="0"/>
              <a:cs typeface="Arial Narrow"/>
            </a:rPr>
            <a:t>chargeable</a:t>
          </a:r>
          <a:r>
            <a:rPr lang="en-US" sz="1100" b="0" kern="1200" spc="15" dirty="0">
              <a:latin typeface="Book Antiqua" panose="02040602050305030304" pitchFamily="18" charset="0"/>
              <a:cs typeface="Arial Narrow"/>
            </a:rPr>
            <a:t> </a:t>
          </a:r>
          <a:r>
            <a:rPr lang="en-US" sz="1100" b="0" kern="1200" spc="65" dirty="0">
              <a:latin typeface="Book Antiqua" panose="02040602050305030304" pitchFamily="18" charset="0"/>
              <a:cs typeface="Arial Narrow"/>
            </a:rPr>
            <a:t>to</a:t>
          </a:r>
          <a:r>
            <a:rPr lang="en-US" sz="1100" b="0" kern="1200" spc="50" dirty="0">
              <a:latin typeface="Book Antiqua" panose="02040602050305030304" pitchFamily="18" charset="0"/>
              <a:cs typeface="Arial Narrow"/>
            </a:rPr>
            <a:t> </a:t>
          </a:r>
          <a:r>
            <a:rPr lang="en-US" sz="1100" b="0" kern="1200" spc="85" dirty="0">
              <a:latin typeface="Book Antiqua" panose="02040602050305030304" pitchFamily="18" charset="0"/>
              <a:cs typeface="Arial Narrow"/>
            </a:rPr>
            <a:t>tax</a:t>
          </a:r>
          <a:endParaRPr lang="en-IN" sz="1100" b="0" kern="1200" dirty="0">
            <a:latin typeface="Book Antiqua" panose="02040602050305030304" pitchFamily="18" charset="0"/>
          </a:endParaRPr>
        </a:p>
        <a:p>
          <a:pPr marL="177800" lvl="1" indent="-177800" algn="l" defTabSz="488950">
            <a:lnSpc>
              <a:spcPct val="90000"/>
            </a:lnSpc>
            <a:spcBef>
              <a:spcPct val="0"/>
            </a:spcBef>
            <a:spcAft>
              <a:spcPct val="15000"/>
            </a:spcAft>
            <a:buFont typeface="Franklin Gothic Medium"/>
            <a:buChar char="•"/>
          </a:pPr>
          <a:r>
            <a:rPr lang="en-IN" sz="1100" b="0" kern="1200" spc="40" dirty="0">
              <a:latin typeface="Book Antiqua" panose="02040602050305030304" pitchFamily="18" charset="0"/>
              <a:cs typeface="Arial Narrow"/>
            </a:rPr>
            <a:t>Excludes</a:t>
          </a:r>
          <a:r>
            <a:rPr lang="en-IN" sz="1100" b="0" kern="1200" spc="-10" dirty="0">
              <a:latin typeface="Book Antiqua" panose="02040602050305030304" pitchFamily="18" charset="0"/>
              <a:cs typeface="Arial Narrow"/>
            </a:rPr>
            <a:t> </a:t>
          </a:r>
          <a:r>
            <a:rPr lang="en-IN" sz="1100" b="0" kern="1200" spc="60" dirty="0">
              <a:latin typeface="Book Antiqua" panose="02040602050305030304" pitchFamily="18" charset="0"/>
              <a:cs typeface="Arial Narrow"/>
            </a:rPr>
            <a:t>salary and </a:t>
          </a:r>
          <a:r>
            <a:rPr lang="en-US" sz="1100" b="0" i="0" kern="1200" dirty="0">
              <a:latin typeface="Book Antiqua" panose="02040602050305030304" pitchFamily="18" charset="0"/>
            </a:rPr>
            <a:t>interest referred to in </a:t>
          </a:r>
          <a:r>
            <a:rPr lang="en-US" sz="1100" b="0" i="0" u="none" kern="1200" dirty="0">
              <a:latin typeface="Book Antiqua" panose="02040602050305030304" pitchFamily="18" charset="0"/>
            </a:rPr>
            <a:t>section 194LB</a:t>
          </a:r>
          <a:r>
            <a:rPr lang="en-US" sz="1100" b="0" i="0" kern="1200" dirty="0">
              <a:latin typeface="Book Antiqua" panose="02040602050305030304" pitchFamily="18" charset="0"/>
            </a:rPr>
            <a:t> or </a:t>
          </a:r>
          <a:r>
            <a:rPr lang="en-US" sz="1100" b="0" i="0" u="none" kern="1200" dirty="0">
              <a:latin typeface="Book Antiqua" panose="02040602050305030304" pitchFamily="18" charset="0"/>
            </a:rPr>
            <a:t>section 194LC</a:t>
          </a:r>
          <a:r>
            <a:rPr lang="en-US" sz="1100" b="0" i="0" kern="1200" dirty="0">
              <a:latin typeface="Book Antiqua" panose="02040602050305030304" pitchFamily="18" charset="0"/>
            </a:rPr>
            <a:t> or </a:t>
          </a:r>
          <a:r>
            <a:rPr lang="en-US" sz="1100" b="0" i="0" u="none" kern="1200" dirty="0">
              <a:latin typeface="Book Antiqua" panose="02040602050305030304" pitchFamily="18" charset="0"/>
            </a:rPr>
            <a:t>section 194LD</a:t>
          </a:r>
          <a:endParaRPr lang="en-IN" sz="1100" b="0" kern="1200" dirty="0">
            <a:latin typeface="Book Antiqua" panose="02040602050305030304" pitchFamily="18" charset="0"/>
          </a:endParaRPr>
        </a:p>
      </dsp:txBody>
      <dsp:txXfrm>
        <a:off x="3517194" y="625942"/>
        <a:ext cx="1540866" cy="2239920"/>
      </dsp:txXfrm>
    </dsp:sp>
    <dsp:sp modelId="{2B0226AC-1387-45BA-96A0-D0BF7A9024ED}">
      <dsp:nvSpPr>
        <dsp:cNvPr id="0" name=""/>
        <dsp:cNvSpPr/>
      </dsp:nvSpPr>
      <dsp:spPr>
        <a:xfrm>
          <a:off x="5273782" y="9595"/>
          <a:ext cx="1540866" cy="61634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177800" lvl="0" indent="-177800" algn="ctr" defTabSz="622300">
            <a:lnSpc>
              <a:spcPct val="90000"/>
            </a:lnSpc>
            <a:spcBef>
              <a:spcPct val="0"/>
            </a:spcBef>
            <a:spcAft>
              <a:spcPct val="35000"/>
            </a:spcAft>
            <a:buNone/>
          </a:pPr>
          <a:r>
            <a:rPr lang="en-US" sz="1400" kern="1200" dirty="0">
              <a:latin typeface="Book Antiqua" panose="02040602050305030304" pitchFamily="18" charset="0"/>
              <a:cs typeface="Times New Roman" pitchFamily="18" charset="0"/>
            </a:rPr>
            <a:t>Time of deduction</a:t>
          </a:r>
          <a:endParaRPr lang="en-US" sz="1400" b="0" kern="1200" dirty="0">
            <a:latin typeface="Book Antiqua" panose="02040602050305030304" pitchFamily="18" charset="0"/>
            <a:cs typeface="Arial Narrow"/>
          </a:endParaRPr>
        </a:p>
      </dsp:txBody>
      <dsp:txXfrm>
        <a:off x="5273782" y="9595"/>
        <a:ext cx="1540866" cy="616346"/>
      </dsp:txXfrm>
    </dsp:sp>
    <dsp:sp modelId="{11C00D74-8B14-4E87-9302-67B625882ECE}">
      <dsp:nvSpPr>
        <dsp:cNvPr id="0" name=""/>
        <dsp:cNvSpPr/>
      </dsp:nvSpPr>
      <dsp:spPr>
        <a:xfrm>
          <a:off x="5273782" y="635538"/>
          <a:ext cx="1540866" cy="223992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7800" lvl="1" indent="-177800" algn="l" defTabSz="488950">
            <a:lnSpc>
              <a:spcPct val="90000"/>
            </a:lnSpc>
            <a:spcBef>
              <a:spcPct val="0"/>
            </a:spcBef>
            <a:spcAft>
              <a:spcPct val="15000"/>
            </a:spcAft>
            <a:buFont typeface="Franklin Gothic Medium"/>
            <a:buChar char="•"/>
          </a:pPr>
          <a:r>
            <a:rPr lang="en-US" sz="1100" b="0" kern="1200" spc="30" dirty="0">
              <a:solidFill>
                <a:prstClr val="black">
                  <a:hueOff val="0"/>
                  <a:satOff val="0"/>
                  <a:lumOff val="0"/>
                  <a:alphaOff val="0"/>
                </a:prstClr>
              </a:solidFill>
              <a:latin typeface="Book Antiqua" panose="02040602050305030304" pitchFamily="18" charset="0"/>
              <a:ea typeface="+mn-ea"/>
              <a:cs typeface="Arial Narrow"/>
            </a:rPr>
            <a:t>Payment or credit of income, whichever is earlier</a:t>
          </a:r>
        </a:p>
      </dsp:txBody>
      <dsp:txXfrm>
        <a:off x="5273782" y="635538"/>
        <a:ext cx="1540866" cy="2239920"/>
      </dsp:txXfrm>
    </dsp:sp>
    <dsp:sp modelId="{1DF31577-A417-4584-8517-9DBB7F486C5A}">
      <dsp:nvSpPr>
        <dsp:cNvPr id="0" name=""/>
        <dsp:cNvSpPr/>
      </dsp:nvSpPr>
      <dsp:spPr>
        <a:xfrm>
          <a:off x="7030370" y="9595"/>
          <a:ext cx="1540866" cy="616346"/>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177800" lvl="0" indent="-177800" algn="ctr" defTabSz="622300">
            <a:lnSpc>
              <a:spcPct val="90000"/>
            </a:lnSpc>
            <a:spcBef>
              <a:spcPct val="0"/>
            </a:spcBef>
            <a:spcAft>
              <a:spcPct val="35000"/>
            </a:spcAft>
            <a:buNone/>
          </a:pPr>
          <a:r>
            <a:rPr lang="en-US" sz="1400" kern="1200" dirty="0">
              <a:latin typeface="Book Antiqua" panose="02040602050305030304" pitchFamily="18" charset="0"/>
              <a:cs typeface="Times New Roman" pitchFamily="18" charset="0"/>
            </a:rPr>
            <a:t>Rate of deduction</a:t>
          </a:r>
          <a:endParaRPr lang="en-US" sz="1400" b="0" kern="1200" spc="30" dirty="0">
            <a:solidFill>
              <a:prstClr val="black">
                <a:hueOff val="0"/>
                <a:satOff val="0"/>
                <a:lumOff val="0"/>
                <a:alphaOff val="0"/>
              </a:prstClr>
            </a:solidFill>
            <a:latin typeface="Book Antiqua" panose="02040602050305030304" pitchFamily="18" charset="0"/>
            <a:ea typeface="+mn-ea"/>
            <a:cs typeface="Arial Narrow"/>
          </a:endParaRPr>
        </a:p>
      </dsp:txBody>
      <dsp:txXfrm>
        <a:off x="7030370" y="9595"/>
        <a:ext cx="1540866" cy="616346"/>
      </dsp:txXfrm>
    </dsp:sp>
    <dsp:sp modelId="{442184A9-4764-4EBD-8FFF-E0B130DA6D88}">
      <dsp:nvSpPr>
        <dsp:cNvPr id="0" name=""/>
        <dsp:cNvSpPr/>
      </dsp:nvSpPr>
      <dsp:spPr>
        <a:xfrm>
          <a:off x="7030370" y="625942"/>
          <a:ext cx="1540866" cy="2239920"/>
        </a:xfrm>
        <a:prstGeom prst="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177800" lvl="1" indent="-177800" algn="l" defTabSz="488950">
            <a:lnSpc>
              <a:spcPct val="90000"/>
            </a:lnSpc>
            <a:spcBef>
              <a:spcPct val="0"/>
            </a:spcBef>
            <a:spcAft>
              <a:spcPct val="15000"/>
            </a:spcAft>
            <a:buChar char="•"/>
          </a:pPr>
          <a:r>
            <a:rPr lang="en-US" sz="1100" b="0" kern="1200" spc="30" dirty="0">
              <a:solidFill>
                <a:prstClr val="black">
                  <a:hueOff val="0"/>
                  <a:satOff val="0"/>
                  <a:lumOff val="0"/>
                  <a:alphaOff val="0"/>
                </a:prstClr>
              </a:solidFill>
              <a:latin typeface="Book Antiqua" panose="02040602050305030304" pitchFamily="18" charset="0"/>
              <a:ea typeface="+mn-ea"/>
              <a:cs typeface="Arial Narrow"/>
            </a:rPr>
            <a:t>Rates in force u/s 2(37A)</a:t>
          </a:r>
        </a:p>
        <a:p>
          <a:pPr marL="177800" lvl="1" indent="-177800" algn="l" defTabSz="488950">
            <a:lnSpc>
              <a:spcPct val="90000"/>
            </a:lnSpc>
            <a:spcBef>
              <a:spcPct val="0"/>
            </a:spcBef>
            <a:spcAft>
              <a:spcPct val="15000"/>
            </a:spcAft>
            <a:buChar char="•"/>
          </a:pPr>
          <a:r>
            <a:rPr lang="en-US" sz="1100" b="0" kern="1200" spc="30" dirty="0">
              <a:solidFill>
                <a:prstClr val="black">
                  <a:hueOff val="0"/>
                  <a:satOff val="0"/>
                  <a:lumOff val="0"/>
                  <a:alphaOff val="0"/>
                </a:prstClr>
              </a:solidFill>
              <a:latin typeface="Book Antiqua" panose="02040602050305030304" pitchFamily="18" charset="0"/>
              <a:ea typeface="+mn-ea"/>
              <a:cs typeface="Arial Narrow"/>
            </a:rPr>
            <a:t>At the rate specified under the provision of Act/ DTAA/ 206AA</a:t>
          </a:r>
        </a:p>
      </dsp:txBody>
      <dsp:txXfrm>
        <a:off x="7030370" y="625942"/>
        <a:ext cx="1540866" cy="22399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A0092703-D513-4ADA-8FC9-AE7347031C4E}"/>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1262A3B9-2D6A-48DA-8403-1835A3C2C95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F6D629E-B691-40D7-AC6D-475164BCBC50}"/>
              </a:ext>
            </a:extLst>
          </p:cNvPr>
          <p:cNvSpPr>
            <a:spLocks noGrp="1"/>
          </p:cNvSpPr>
          <p:nvPr>
            <p:ph type="sldNum" sz="quarter" idx="12"/>
          </p:nvPr>
        </p:nvSpPr>
        <p:spPr/>
        <p:txBody>
          <a:bodyPr/>
          <a:lstStyle>
            <a:lvl1pPr>
              <a:defRPr/>
            </a:lvl1pPr>
          </a:lstStyle>
          <a:p>
            <a:pPr>
              <a:defRPr/>
            </a:pPr>
            <a:fld id="{88CFCAFB-6A64-4CF0-9AC9-89E263113010}" type="slidenum">
              <a:rPr lang="en-US" altLang="en-US"/>
              <a:pPr>
                <a:defRPr/>
              </a:pPr>
              <a:t>‹#›</a:t>
            </a:fld>
            <a:endParaRPr lang="en-US" altLang="en-US"/>
          </a:p>
        </p:txBody>
      </p:sp>
    </p:spTree>
    <p:extLst>
      <p:ext uri="{BB962C8B-B14F-4D97-AF65-F5344CB8AC3E}">
        <p14:creationId xmlns:p14="http://schemas.microsoft.com/office/powerpoint/2010/main" val="1544309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2292F0-9165-4165-9796-964AE8BFF79B}"/>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DCFCCAB-3EB4-4204-B796-79221C8EC8E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D4E4AB2-75D2-4A79-BC9C-4A908EAA310D}"/>
              </a:ext>
            </a:extLst>
          </p:cNvPr>
          <p:cNvSpPr>
            <a:spLocks noGrp="1"/>
          </p:cNvSpPr>
          <p:nvPr>
            <p:ph type="sldNum" sz="quarter" idx="12"/>
          </p:nvPr>
        </p:nvSpPr>
        <p:spPr/>
        <p:txBody>
          <a:bodyPr/>
          <a:lstStyle>
            <a:lvl1pPr>
              <a:defRPr/>
            </a:lvl1pPr>
          </a:lstStyle>
          <a:p>
            <a:pPr>
              <a:defRPr/>
            </a:pPr>
            <a:fld id="{6B0963CE-DE05-4EAD-8C7C-C652186E2EA4}" type="slidenum">
              <a:rPr lang="en-US" altLang="en-US"/>
              <a:pPr>
                <a:defRPr/>
              </a:pPr>
              <a:t>‹#›</a:t>
            </a:fld>
            <a:endParaRPr lang="en-US" altLang="en-US"/>
          </a:p>
        </p:txBody>
      </p:sp>
    </p:spTree>
    <p:extLst>
      <p:ext uri="{BB962C8B-B14F-4D97-AF65-F5344CB8AC3E}">
        <p14:creationId xmlns:p14="http://schemas.microsoft.com/office/powerpoint/2010/main" val="1354322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82457B-17DA-46A2-9C80-6367E971960C}"/>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5D089A8B-F1DC-454A-9452-ACEA753F91D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2687F99-F444-41E1-B7E7-D655ABA62C9B}"/>
              </a:ext>
            </a:extLst>
          </p:cNvPr>
          <p:cNvSpPr>
            <a:spLocks noGrp="1"/>
          </p:cNvSpPr>
          <p:nvPr>
            <p:ph type="sldNum" sz="quarter" idx="12"/>
          </p:nvPr>
        </p:nvSpPr>
        <p:spPr/>
        <p:txBody>
          <a:bodyPr/>
          <a:lstStyle>
            <a:lvl1pPr>
              <a:defRPr/>
            </a:lvl1pPr>
          </a:lstStyle>
          <a:p>
            <a:pPr>
              <a:defRPr/>
            </a:pPr>
            <a:fld id="{B8CFFF25-05E2-4E72-92CB-306A715290D8}" type="slidenum">
              <a:rPr lang="en-US" altLang="en-US"/>
              <a:pPr>
                <a:defRPr/>
              </a:pPr>
              <a:t>‹#›</a:t>
            </a:fld>
            <a:endParaRPr lang="en-US" altLang="en-US"/>
          </a:p>
        </p:txBody>
      </p:sp>
    </p:spTree>
    <p:extLst>
      <p:ext uri="{BB962C8B-B14F-4D97-AF65-F5344CB8AC3E}">
        <p14:creationId xmlns:p14="http://schemas.microsoft.com/office/powerpoint/2010/main" val="3330408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Date Placeholder 3">
            <a:extLst>
              <a:ext uri="{FF2B5EF4-FFF2-40B4-BE49-F238E27FC236}">
                <a16:creationId xmlns:a16="http://schemas.microsoft.com/office/drawing/2014/main" id="{71EA82E5-68B4-46AB-95BA-2B5F6127035C}"/>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AAD5B2F3-C7B8-4E0B-9892-3E7C2AEEE09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973144B-87CF-414B-B268-43BA53F1F615}"/>
              </a:ext>
            </a:extLst>
          </p:cNvPr>
          <p:cNvSpPr>
            <a:spLocks noGrp="1"/>
          </p:cNvSpPr>
          <p:nvPr>
            <p:ph type="sldNum" sz="quarter" idx="12"/>
          </p:nvPr>
        </p:nvSpPr>
        <p:spPr/>
        <p:txBody>
          <a:bodyPr/>
          <a:lstStyle>
            <a:lvl1pPr>
              <a:defRPr/>
            </a:lvl1pPr>
          </a:lstStyle>
          <a:p>
            <a:pPr>
              <a:defRPr/>
            </a:pPr>
            <a:fld id="{956D7948-75F2-4085-827F-6820ED733846}" type="slidenum">
              <a:rPr lang="en-US" altLang="en-US"/>
              <a:pPr>
                <a:defRPr/>
              </a:pPr>
              <a:t>‹#›</a:t>
            </a:fld>
            <a:endParaRPr lang="en-US" altLang="en-US"/>
          </a:p>
        </p:txBody>
      </p:sp>
    </p:spTree>
    <p:extLst>
      <p:ext uri="{BB962C8B-B14F-4D97-AF65-F5344CB8AC3E}">
        <p14:creationId xmlns:p14="http://schemas.microsoft.com/office/powerpoint/2010/main" val="37900638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A0092703-D513-4ADA-8FC9-AE7347031C4E}"/>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5" name="Footer Placeholder 4">
            <a:extLst>
              <a:ext uri="{FF2B5EF4-FFF2-40B4-BE49-F238E27FC236}">
                <a16:creationId xmlns:a16="http://schemas.microsoft.com/office/drawing/2014/main" id="{1262A3B9-2D6A-48DA-8403-1835A3C2C95E}"/>
              </a:ext>
            </a:extLst>
          </p:cNvPr>
          <p:cNvSpPr>
            <a:spLocks noGrp="1"/>
          </p:cNvSpPr>
          <p:nvPr>
            <p:ph type="ftr" sz="quarter" idx="11"/>
          </p:nvPr>
        </p:nvSpPr>
        <p:spPr/>
        <p:txBody>
          <a:bodyPr/>
          <a:lstStyle>
            <a:lvl1pPr>
              <a:defRPr/>
            </a:lvl1pPr>
          </a:lstStyle>
          <a:p>
            <a:pPr>
              <a:defRPr/>
            </a:pPr>
            <a:r>
              <a:rPr lang="en-US"/>
              <a:t>Budget 2019 - Highlights</a:t>
            </a:r>
          </a:p>
        </p:txBody>
      </p:sp>
      <p:sp>
        <p:nvSpPr>
          <p:cNvPr id="6" name="Slide Number Placeholder 5">
            <a:extLst>
              <a:ext uri="{FF2B5EF4-FFF2-40B4-BE49-F238E27FC236}">
                <a16:creationId xmlns:a16="http://schemas.microsoft.com/office/drawing/2014/main" id="{FF6D629E-B691-40D7-AC6D-475164BCBC50}"/>
              </a:ext>
            </a:extLst>
          </p:cNvPr>
          <p:cNvSpPr>
            <a:spLocks noGrp="1"/>
          </p:cNvSpPr>
          <p:nvPr>
            <p:ph type="sldNum" sz="quarter" idx="12"/>
          </p:nvPr>
        </p:nvSpPr>
        <p:spPr/>
        <p:txBody>
          <a:bodyPr/>
          <a:lstStyle>
            <a:lvl1pPr>
              <a:defRPr/>
            </a:lvl1pPr>
          </a:lstStyle>
          <a:p>
            <a:pPr>
              <a:defRPr/>
            </a:pPr>
            <a:fld id="{88CFCAFB-6A64-4CF0-9AC9-89E263113010}" type="slidenum">
              <a:rPr lang="en-US" altLang="en-US"/>
              <a:pPr>
                <a:defRPr/>
              </a:pPr>
              <a:t>‹#›</a:t>
            </a:fld>
            <a:endParaRPr lang="en-US" altLang="en-US"/>
          </a:p>
        </p:txBody>
      </p:sp>
    </p:spTree>
    <p:extLst>
      <p:ext uri="{BB962C8B-B14F-4D97-AF65-F5344CB8AC3E}">
        <p14:creationId xmlns:p14="http://schemas.microsoft.com/office/powerpoint/2010/main" val="25905615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53AF06-0C29-4DD2-A76B-3BE91BB8103E}"/>
              </a:ext>
            </a:extLst>
          </p:cNvPr>
          <p:cNvSpPr>
            <a:spLocks noGrp="1"/>
          </p:cNvSpPr>
          <p:nvPr>
            <p:ph type="dt" sz="half" idx="10"/>
          </p:nvPr>
        </p:nvSpPr>
        <p:spPr/>
        <p:txBody>
          <a:bodyPr/>
          <a:lstStyle>
            <a:lvl1pPr>
              <a:defRPr sz="1100">
                <a:solidFill>
                  <a:schemeClr val="bg1"/>
                </a:solidFill>
                <a:latin typeface="Book Antiqua" panose="02040602050305030304" pitchFamily="18" charset="0"/>
              </a:defRPr>
            </a:lvl1pPr>
          </a:lstStyle>
          <a:p>
            <a:pPr>
              <a:defRPr/>
            </a:pPr>
            <a:r>
              <a:rPr lang="en-US" dirty="0"/>
              <a:t>Lalit Vanjani &amp; Co. </a:t>
            </a:r>
          </a:p>
          <a:p>
            <a:pPr>
              <a:defRPr/>
            </a:pPr>
            <a:r>
              <a:rPr lang="en-US" b="1" dirty="0"/>
              <a:t>Budget 2019 - Highlights</a:t>
            </a:r>
          </a:p>
        </p:txBody>
      </p:sp>
      <p:sp>
        <p:nvSpPr>
          <p:cNvPr id="5" name="Footer Placeholder 4">
            <a:extLst>
              <a:ext uri="{FF2B5EF4-FFF2-40B4-BE49-F238E27FC236}">
                <a16:creationId xmlns:a16="http://schemas.microsoft.com/office/drawing/2014/main" id="{209B081C-D52B-42F5-9214-DD77EC13067C}"/>
              </a:ext>
            </a:extLst>
          </p:cNvPr>
          <p:cNvSpPr>
            <a:spLocks noGrp="1"/>
          </p:cNvSpPr>
          <p:nvPr>
            <p:ph type="ftr" sz="quarter" idx="11"/>
          </p:nvPr>
        </p:nvSpPr>
        <p:spPr/>
        <p:txBody>
          <a:bodyPr/>
          <a:lstStyle>
            <a:lvl1pPr>
              <a:defRPr sz="1100">
                <a:solidFill>
                  <a:schemeClr val="bg1"/>
                </a:solidFill>
                <a:latin typeface="Book Antiqua" panose="02040602050305030304" pitchFamily="18" charset="0"/>
              </a:defRPr>
            </a:lvl1pPr>
          </a:lstStyle>
          <a:p>
            <a:pPr>
              <a:defRPr/>
            </a:pPr>
            <a:r>
              <a:rPr lang="en-US"/>
              <a:t>Budget 2019 - Highlights</a:t>
            </a:r>
            <a:endParaRPr lang="en-US" dirty="0"/>
          </a:p>
        </p:txBody>
      </p:sp>
      <p:sp>
        <p:nvSpPr>
          <p:cNvPr id="6" name="Slide Number Placeholder 5">
            <a:extLst>
              <a:ext uri="{FF2B5EF4-FFF2-40B4-BE49-F238E27FC236}">
                <a16:creationId xmlns:a16="http://schemas.microsoft.com/office/drawing/2014/main" id="{277A7E08-0D9C-4177-857C-1D9BC4DDFDAB}"/>
              </a:ext>
            </a:extLst>
          </p:cNvPr>
          <p:cNvSpPr>
            <a:spLocks noGrp="1"/>
          </p:cNvSpPr>
          <p:nvPr>
            <p:ph type="sldNum" sz="quarter" idx="12"/>
          </p:nvPr>
        </p:nvSpPr>
        <p:spPr/>
        <p:txBody>
          <a:bodyPr/>
          <a:lstStyle>
            <a:lvl1pPr>
              <a:defRPr sz="1100">
                <a:solidFill>
                  <a:schemeClr val="bg1"/>
                </a:solidFill>
                <a:latin typeface="Book Antiqua" panose="02040602050305030304" pitchFamily="18" charset="0"/>
              </a:defRPr>
            </a:lvl1pPr>
          </a:lstStyle>
          <a:p>
            <a:pPr>
              <a:defRPr/>
            </a:pPr>
            <a:fld id="{0662FBAB-431C-4B60-A862-3B8662AC1D0A}" type="slidenum">
              <a:rPr lang="en-US" altLang="en-US" smtClean="0"/>
              <a:pPr>
                <a:defRPr/>
              </a:pPr>
              <a:t>‹#›</a:t>
            </a:fld>
            <a:endParaRPr lang="en-US" altLang="en-US" dirty="0"/>
          </a:p>
        </p:txBody>
      </p:sp>
    </p:spTree>
    <p:extLst>
      <p:ext uri="{BB962C8B-B14F-4D97-AF65-F5344CB8AC3E}">
        <p14:creationId xmlns:p14="http://schemas.microsoft.com/office/powerpoint/2010/main" val="3853450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0A1790-A977-4DBA-87B7-D2474AA62CA0}"/>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5" name="Footer Placeholder 4">
            <a:extLst>
              <a:ext uri="{FF2B5EF4-FFF2-40B4-BE49-F238E27FC236}">
                <a16:creationId xmlns:a16="http://schemas.microsoft.com/office/drawing/2014/main" id="{93C60E70-8C8D-4ABA-84FF-A445733DA978}"/>
              </a:ext>
            </a:extLst>
          </p:cNvPr>
          <p:cNvSpPr>
            <a:spLocks noGrp="1"/>
          </p:cNvSpPr>
          <p:nvPr>
            <p:ph type="ftr" sz="quarter" idx="11"/>
          </p:nvPr>
        </p:nvSpPr>
        <p:spPr/>
        <p:txBody>
          <a:bodyPr/>
          <a:lstStyle>
            <a:lvl1pPr>
              <a:defRPr/>
            </a:lvl1pPr>
          </a:lstStyle>
          <a:p>
            <a:pPr>
              <a:defRPr/>
            </a:pPr>
            <a:r>
              <a:rPr lang="en-US"/>
              <a:t>Budget 2019 - Highlights</a:t>
            </a:r>
          </a:p>
        </p:txBody>
      </p:sp>
      <p:sp>
        <p:nvSpPr>
          <p:cNvPr id="6" name="Slide Number Placeholder 5">
            <a:extLst>
              <a:ext uri="{FF2B5EF4-FFF2-40B4-BE49-F238E27FC236}">
                <a16:creationId xmlns:a16="http://schemas.microsoft.com/office/drawing/2014/main" id="{F50787F9-1FAB-494A-AA88-C7D8B7B0CDA9}"/>
              </a:ext>
            </a:extLst>
          </p:cNvPr>
          <p:cNvSpPr>
            <a:spLocks noGrp="1"/>
          </p:cNvSpPr>
          <p:nvPr>
            <p:ph type="sldNum" sz="quarter" idx="12"/>
          </p:nvPr>
        </p:nvSpPr>
        <p:spPr/>
        <p:txBody>
          <a:bodyPr/>
          <a:lstStyle>
            <a:lvl1pPr>
              <a:defRPr/>
            </a:lvl1pPr>
          </a:lstStyle>
          <a:p>
            <a:pPr>
              <a:defRPr/>
            </a:pPr>
            <a:fld id="{BB9F58E4-615B-4A25-8B48-C60A2A563DE0}" type="slidenum">
              <a:rPr lang="en-US" altLang="en-US"/>
              <a:pPr>
                <a:defRPr/>
              </a:pPr>
              <a:t>‹#›</a:t>
            </a:fld>
            <a:endParaRPr lang="en-US" altLang="en-US"/>
          </a:p>
        </p:txBody>
      </p:sp>
    </p:spTree>
    <p:extLst>
      <p:ext uri="{BB962C8B-B14F-4D97-AF65-F5344CB8AC3E}">
        <p14:creationId xmlns:p14="http://schemas.microsoft.com/office/powerpoint/2010/main" val="1667386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0FC2B20-8AF4-417A-B2DC-8CA24B4DDBA3}"/>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6" name="Footer Placeholder 4">
            <a:extLst>
              <a:ext uri="{FF2B5EF4-FFF2-40B4-BE49-F238E27FC236}">
                <a16:creationId xmlns:a16="http://schemas.microsoft.com/office/drawing/2014/main" id="{A3E41790-6C5E-46C9-8286-8C6BFCAE56B2}"/>
              </a:ext>
            </a:extLst>
          </p:cNvPr>
          <p:cNvSpPr>
            <a:spLocks noGrp="1"/>
          </p:cNvSpPr>
          <p:nvPr>
            <p:ph type="ftr" sz="quarter" idx="11"/>
          </p:nvPr>
        </p:nvSpPr>
        <p:spPr/>
        <p:txBody>
          <a:bodyPr/>
          <a:lstStyle>
            <a:lvl1pPr>
              <a:defRPr/>
            </a:lvl1pPr>
          </a:lstStyle>
          <a:p>
            <a:pPr>
              <a:defRPr/>
            </a:pPr>
            <a:r>
              <a:rPr lang="en-US"/>
              <a:t>Budget 2019 - Highlights</a:t>
            </a:r>
          </a:p>
        </p:txBody>
      </p:sp>
      <p:sp>
        <p:nvSpPr>
          <p:cNvPr id="7" name="Slide Number Placeholder 5">
            <a:extLst>
              <a:ext uri="{FF2B5EF4-FFF2-40B4-BE49-F238E27FC236}">
                <a16:creationId xmlns:a16="http://schemas.microsoft.com/office/drawing/2014/main" id="{9759979C-7774-42A7-B8EB-58CBFD94742F}"/>
              </a:ext>
            </a:extLst>
          </p:cNvPr>
          <p:cNvSpPr>
            <a:spLocks noGrp="1"/>
          </p:cNvSpPr>
          <p:nvPr>
            <p:ph type="sldNum" sz="quarter" idx="12"/>
          </p:nvPr>
        </p:nvSpPr>
        <p:spPr/>
        <p:txBody>
          <a:bodyPr/>
          <a:lstStyle>
            <a:lvl1pPr>
              <a:defRPr/>
            </a:lvl1pPr>
          </a:lstStyle>
          <a:p>
            <a:pPr>
              <a:defRPr/>
            </a:pPr>
            <a:fld id="{3CA6B770-C9FA-4890-B209-0AA73AE463E0}" type="slidenum">
              <a:rPr lang="en-US" altLang="en-US"/>
              <a:pPr>
                <a:defRPr/>
              </a:pPr>
              <a:t>‹#›</a:t>
            </a:fld>
            <a:endParaRPr lang="en-US" altLang="en-US"/>
          </a:p>
        </p:txBody>
      </p:sp>
    </p:spTree>
    <p:extLst>
      <p:ext uri="{BB962C8B-B14F-4D97-AF65-F5344CB8AC3E}">
        <p14:creationId xmlns:p14="http://schemas.microsoft.com/office/powerpoint/2010/main" val="41346837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891AE726-2014-4792-95F4-91F11D221601}"/>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8" name="Footer Placeholder 4">
            <a:extLst>
              <a:ext uri="{FF2B5EF4-FFF2-40B4-BE49-F238E27FC236}">
                <a16:creationId xmlns:a16="http://schemas.microsoft.com/office/drawing/2014/main" id="{D8F1FBC7-50C9-4519-AEA3-3249BF730C3B}"/>
              </a:ext>
            </a:extLst>
          </p:cNvPr>
          <p:cNvSpPr>
            <a:spLocks noGrp="1"/>
          </p:cNvSpPr>
          <p:nvPr>
            <p:ph type="ftr" sz="quarter" idx="11"/>
          </p:nvPr>
        </p:nvSpPr>
        <p:spPr/>
        <p:txBody>
          <a:bodyPr/>
          <a:lstStyle>
            <a:lvl1pPr>
              <a:defRPr/>
            </a:lvl1pPr>
          </a:lstStyle>
          <a:p>
            <a:pPr>
              <a:defRPr/>
            </a:pPr>
            <a:r>
              <a:rPr lang="en-US"/>
              <a:t>Budget 2019 - Highlights</a:t>
            </a:r>
          </a:p>
        </p:txBody>
      </p:sp>
      <p:sp>
        <p:nvSpPr>
          <p:cNvPr id="9" name="Slide Number Placeholder 5">
            <a:extLst>
              <a:ext uri="{FF2B5EF4-FFF2-40B4-BE49-F238E27FC236}">
                <a16:creationId xmlns:a16="http://schemas.microsoft.com/office/drawing/2014/main" id="{B1B63F96-2DB1-42A3-AFD4-E5C503E9AEBC}"/>
              </a:ext>
            </a:extLst>
          </p:cNvPr>
          <p:cNvSpPr>
            <a:spLocks noGrp="1"/>
          </p:cNvSpPr>
          <p:nvPr>
            <p:ph type="sldNum" sz="quarter" idx="12"/>
          </p:nvPr>
        </p:nvSpPr>
        <p:spPr/>
        <p:txBody>
          <a:bodyPr/>
          <a:lstStyle>
            <a:lvl1pPr>
              <a:defRPr/>
            </a:lvl1pPr>
          </a:lstStyle>
          <a:p>
            <a:pPr>
              <a:defRPr/>
            </a:pPr>
            <a:fld id="{15B4D24C-9F36-4C7E-B0AA-7B8FECF0F750}" type="slidenum">
              <a:rPr lang="en-US" altLang="en-US"/>
              <a:pPr>
                <a:defRPr/>
              </a:pPr>
              <a:t>‹#›</a:t>
            </a:fld>
            <a:endParaRPr lang="en-US" altLang="en-US"/>
          </a:p>
        </p:txBody>
      </p:sp>
    </p:spTree>
    <p:extLst>
      <p:ext uri="{BB962C8B-B14F-4D97-AF65-F5344CB8AC3E}">
        <p14:creationId xmlns:p14="http://schemas.microsoft.com/office/powerpoint/2010/main" val="7694550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F1DCDD0-1A62-4BE6-9E81-837529E390BC}"/>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4" name="Footer Placeholder 4">
            <a:extLst>
              <a:ext uri="{FF2B5EF4-FFF2-40B4-BE49-F238E27FC236}">
                <a16:creationId xmlns:a16="http://schemas.microsoft.com/office/drawing/2014/main" id="{B68250A8-0B96-41BE-AFFC-2B61113BF17B}"/>
              </a:ext>
            </a:extLst>
          </p:cNvPr>
          <p:cNvSpPr>
            <a:spLocks noGrp="1"/>
          </p:cNvSpPr>
          <p:nvPr>
            <p:ph type="ftr" sz="quarter" idx="11"/>
          </p:nvPr>
        </p:nvSpPr>
        <p:spPr/>
        <p:txBody>
          <a:bodyPr/>
          <a:lstStyle>
            <a:lvl1pPr>
              <a:defRPr/>
            </a:lvl1pPr>
          </a:lstStyle>
          <a:p>
            <a:pPr>
              <a:defRPr/>
            </a:pPr>
            <a:r>
              <a:rPr lang="en-US"/>
              <a:t>Budget 2019 - Highlights</a:t>
            </a:r>
          </a:p>
        </p:txBody>
      </p:sp>
      <p:sp>
        <p:nvSpPr>
          <p:cNvPr id="5" name="Slide Number Placeholder 5">
            <a:extLst>
              <a:ext uri="{FF2B5EF4-FFF2-40B4-BE49-F238E27FC236}">
                <a16:creationId xmlns:a16="http://schemas.microsoft.com/office/drawing/2014/main" id="{0B175926-6876-46E2-9A8C-75581391027F}"/>
              </a:ext>
            </a:extLst>
          </p:cNvPr>
          <p:cNvSpPr>
            <a:spLocks noGrp="1"/>
          </p:cNvSpPr>
          <p:nvPr>
            <p:ph type="sldNum" sz="quarter" idx="12"/>
          </p:nvPr>
        </p:nvSpPr>
        <p:spPr/>
        <p:txBody>
          <a:bodyPr/>
          <a:lstStyle>
            <a:lvl1pPr>
              <a:defRPr/>
            </a:lvl1pPr>
          </a:lstStyle>
          <a:p>
            <a:pPr>
              <a:defRPr/>
            </a:pPr>
            <a:fld id="{D37BC1AA-CD07-4F88-9A98-3CF34ABBCD0E}" type="slidenum">
              <a:rPr lang="en-US" altLang="en-US"/>
              <a:pPr>
                <a:defRPr/>
              </a:pPr>
              <a:t>‹#›</a:t>
            </a:fld>
            <a:endParaRPr lang="en-US" altLang="en-US"/>
          </a:p>
        </p:txBody>
      </p:sp>
    </p:spTree>
    <p:extLst>
      <p:ext uri="{BB962C8B-B14F-4D97-AF65-F5344CB8AC3E}">
        <p14:creationId xmlns:p14="http://schemas.microsoft.com/office/powerpoint/2010/main" val="42278659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396A483-B527-4921-8B4D-3720BC80F802}"/>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3" name="Footer Placeholder 4">
            <a:extLst>
              <a:ext uri="{FF2B5EF4-FFF2-40B4-BE49-F238E27FC236}">
                <a16:creationId xmlns:a16="http://schemas.microsoft.com/office/drawing/2014/main" id="{0C31C726-04A7-4AC6-94AC-3648772519C9}"/>
              </a:ext>
            </a:extLst>
          </p:cNvPr>
          <p:cNvSpPr>
            <a:spLocks noGrp="1"/>
          </p:cNvSpPr>
          <p:nvPr>
            <p:ph type="ftr" sz="quarter" idx="11"/>
          </p:nvPr>
        </p:nvSpPr>
        <p:spPr/>
        <p:txBody>
          <a:bodyPr/>
          <a:lstStyle>
            <a:lvl1pPr>
              <a:defRPr/>
            </a:lvl1pPr>
          </a:lstStyle>
          <a:p>
            <a:pPr>
              <a:defRPr/>
            </a:pPr>
            <a:r>
              <a:rPr lang="en-US"/>
              <a:t>Budget 2019 - Highlights</a:t>
            </a:r>
          </a:p>
        </p:txBody>
      </p:sp>
      <p:sp>
        <p:nvSpPr>
          <p:cNvPr id="4" name="Slide Number Placeholder 5">
            <a:extLst>
              <a:ext uri="{FF2B5EF4-FFF2-40B4-BE49-F238E27FC236}">
                <a16:creationId xmlns:a16="http://schemas.microsoft.com/office/drawing/2014/main" id="{1D24FCF4-6FCB-438D-84FD-1E690CC7B8EC}"/>
              </a:ext>
            </a:extLst>
          </p:cNvPr>
          <p:cNvSpPr>
            <a:spLocks noGrp="1"/>
          </p:cNvSpPr>
          <p:nvPr>
            <p:ph type="sldNum" sz="quarter" idx="12"/>
          </p:nvPr>
        </p:nvSpPr>
        <p:spPr/>
        <p:txBody>
          <a:bodyPr/>
          <a:lstStyle>
            <a:lvl1pPr>
              <a:defRPr/>
            </a:lvl1pPr>
          </a:lstStyle>
          <a:p>
            <a:pPr>
              <a:defRPr/>
            </a:pPr>
            <a:fld id="{6859C34E-FA94-443D-A5F8-706B60F8422A}" type="slidenum">
              <a:rPr lang="en-US" altLang="en-US"/>
              <a:pPr>
                <a:defRPr/>
              </a:pPr>
              <a:t>‹#›</a:t>
            </a:fld>
            <a:endParaRPr lang="en-US" altLang="en-US"/>
          </a:p>
        </p:txBody>
      </p:sp>
    </p:spTree>
    <p:extLst>
      <p:ext uri="{BB962C8B-B14F-4D97-AF65-F5344CB8AC3E}">
        <p14:creationId xmlns:p14="http://schemas.microsoft.com/office/powerpoint/2010/main" val="2721818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53AF06-0C29-4DD2-A76B-3BE91BB8103E}"/>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209B081C-D52B-42F5-9214-DD77EC13067C}"/>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277A7E08-0D9C-4177-857C-1D9BC4DDFDAB}"/>
              </a:ext>
            </a:extLst>
          </p:cNvPr>
          <p:cNvSpPr>
            <a:spLocks noGrp="1"/>
          </p:cNvSpPr>
          <p:nvPr>
            <p:ph type="sldNum" sz="quarter" idx="12"/>
          </p:nvPr>
        </p:nvSpPr>
        <p:spPr/>
        <p:txBody>
          <a:bodyPr/>
          <a:lstStyle>
            <a:lvl1pPr>
              <a:defRPr/>
            </a:lvl1pPr>
          </a:lstStyle>
          <a:p>
            <a:pPr>
              <a:defRPr/>
            </a:pPr>
            <a:fld id="{79AD5065-0928-460A-B73C-C76208D751DA}" type="slidenum">
              <a:rPr lang="en-US" altLang="en-US"/>
              <a:pPr>
                <a:defRPr/>
              </a:pPr>
              <a:t>‹#›</a:t>
            </a:fld>
            <a:endParaRPr lang="en-US" altLang="en-US"/>
          </a:p>
        </p:txBody>
      </p:sp>
    </p:spTree>
    <p:extLst>
      <p:ext uri="{BB962C8B-B14F-4D97-AF65-F5344CB8AC3E}">
        <p14:creationId xmlns:p14="http://schemas.microsoft.com/office/powerpoint/2010/main" val="4192703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693248C-74CA-487F-962B-5CC665C000B4}"/>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6" name="Footer Placeholder 4">
            <a:extLst>
              <a:ext uri="{FF2B5EF4-FFF2-40B4-BE49-F238E27FC236}">
                <a16:creationId xmlns:a16="http://schemas.microsoft.com/office/drawing/2014/main" id="{3FF47DE9-D12B-4C81-A369-68515819EA5C}"/>
              </a:ext>
            </a:extLst>
          </p:cNvPr>
          <p:cNvSpPr>
            <a:spLocks noGrp="1"/>
          </p:cNvSpPr>
          <p:nvPr>
            <p:ph type="ftr" sz="quarter" idx="11"/>
          </p:nvPr>
        </p:nvSpPr>
        <p:spPr/>
        <p:txBody>
          <a:bodyPr/>
          <a:lstStyle>
            <a:lvl1pPr>
              <a:defRPr/>
            </a:lvl1pPr>
          </a:lstStyle>
          <a:p>
            <a:pPr>
              <a:defRPr/>
            </a:pPr>
            <a:r>
              <a:rPr lang="en-US"/>
              <a:t>Budget 2019 - Highlights</a:t>
            </a:r>
          </a:p>
        </p:txBody>
      </p:sp>
      <p:sp>
        <p:nvSpPr>
          <p:cNvPr id="7" name="Slide Number Placeholder 5">
            <a:extLst>
              <a:ext uri="{FF2B5EF4-FFF2-40B4-BE49-F238E27FC236}">
                <a16:creationId xmlns:a16="http://schemas.microsoft.com/office/drawing/2014/main" id="{A035AC56-ACD3-43E7-B1CA-AEED9EADD6F6}"/>
              </a:ext>
            </a:extLst>
          </p:cNvPr>
          <p:cNvSpPr>
            <a:spLocks noGrp="1"/>
          </p:cNvSpPr>
          <p:nvPr>
            <p:ph type="sldNum" sz="quarter" idx="12"/>
          </p:nvPr>
        </p:nvSpPr>
        <p:spPr/>
        <p:txBody>
          <a:bodyPr/>
          <a:lstStyle>
            <a:lvl1pPr>
              <a:defRPr/>
            </a:lvl1pPr>
          </a:lstStyle>
          <a:p>
            <a:pPr>
              <a:defRPr/>
            </a:pPr>
            <a:fld id="{74055746-0064-4AC4-BF03-56BB67892871}" type="slidenum">
              <a:rPr lang="en-US" altLang="en-US"/>
              <a:pPr>
                <a:defRPr/>
              </a:pPr>
              <a:t>‹#›</a:t>
            </a:fld>
            <a:endParaRPr lang="en-US" altLang="en-US"/>
          </a:p>
        </p:txBody>
      </p:sp>
    </p:spTree>
    <p:extLst>
      <p:ext uri="{BB962C8B-B14F-4D97-AF65-F5344CB8AC3E}">
        <p14:creationId xmlns:p14="http://schemas.microsoft.com/office/powerpoint/2010/main" val="18392527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45C90C4-F768-486F-B9F5-CE8743D58770}"/>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6" name="Footer Placeholder 4">
            <a:extLst>
              <a:ext uri="{FF2B5EF4-FFF2-40B4-BE49-F238E27FC236}">
                <a16:creationId xmlns:a16="http://schemas.microsoft.com/office/drawing/2014/main" id="{48B34B84-C70C-4CD6-8AA8-CB0337E29F8A}"/>
              </a:ext>
            </a:extLst>
          </p:cNvPr>
          <p:cNvSpPr>
            <a:spLocks noGrp="1"/>
          </p:cNvSpPr>
          <p:nvPr>
            <p:ph type="ftr" sz="quarter" idx="11"/>
          </p:nvPr>
        </p:nvSpPr>
        <p:spPr/>
        <p:txBody>
          <a:bodyPr/>
          <a:lstStyle>
            <a:lvl1pPr>
              <a:defRPr/>
            </a:lvl1pPr>
          </a:lstStyle>
          <a:p>
            <a:pPr>
              <a:defRPr/>
            </a:pPr>
            <a:r>
              <a:rPr lang="en-US"/>
              <a:t>Budget 2019 - Highlights</a:t>
            </a:r>
          </a:p>
        </p:txBody>
      </p:sp>
      <p:sp>
        <p:nvSpPr>
          <p:cNvPr id="7" name="Slide Number Placeholder 5">
            <a:extLst>
              <a:ext uri="{FF2B5EF4-FFF2-40B4-BE49-F238E27FC236}">
                <a16:creationId xmlns:a16="http://schemas.microsoft.com/office/drawing/2014/main" id="{E16C0081-3425-42CB-B5D6-8C4A76EFDDCB}"/>
              </a:ext>
            </a:extLst>
          </p:cNvPr>
          <p:cNvSpPr>
            <a:spLocks noGrp="1"/>
          </p:cNvSpPr>
          <p:nvPr>
            <p:ph type="sldNum" sz="quarter" idx="12"/>
          </p:nvPr>
        </p:nvSpPr>
        <p:spPr/>
        <p:txBody>
          <a:bodyPr/>
          <a:lstStyle>
            <a:lvl1pPr>
              <a:defRPr/>
            </a:lvl1pPr>
          </a:lstStyle>
          <a:p>
            <a:pPr>
              <a:defRPr/>
            </a:pPr>
            <a:fld id="{6AAC01F3-EC0A-4D07-919D-F6799E644E2E}" type="slidenum">
              <a:rPr lang="en-US" altLang="en-US"/>
              <a:pPr>
                <a:defRPr/>
              </a:pPr>
              <a:t>‹#›</a:t>
            </a:fld>
            <a:endParaRPr lang="en-US" altLang="en-US"/>
          </a:p>
        </p:txBody>
      </p:sp>
    </p:spTree>
    <p:extLst>
      <p:ext uri="{BB962C8B-B14F-4D97-AF65-F5344CB8AC3E}">
        <p14:creationId xmlns:p14="http://schemas.microsoft.com/office/powerpoint/2010/main" val="7731739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2292F0-9165-4165-9796-964AE8BFF79B}"/>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5" name="Footer Placeholder 4">
            <a:extLst>
              <a:ext uri="{FF2B5EF4-FFF2-40B4-BE49-F238E27FC236}">
                <a16:creationId xmlns:a16="http://schemas.microsoft.com/office/drawing/2014/main" id="{2DCFCCAB-3EB4-4204-B796-79221C8EC8E9}"/>
              </a:ext>
            </a:extLst>
          </p:cNvPr>
          <p:cNvSpPr>
            <a:spLocks noGrp="1"/>
          </p:cNvSpPr>
          <p:nvPr>
            <p:ph type="ftr" sz="quarter" idx="11"/>
          </p:nvPr>
        </p:nvSpPr>
        <p:spPr/>
        <p:txBody>
          <a:bodyPr/>
          <a:lstStyle>
            <a:lvl1pPr>
              <a:defRPr/>
            </a:lvl1pPr>
          </a:lstStyle>
          <a:p>
            <a:pPr>
              <a:defRPr/>
            </a:pPr>
            <a:r>
              <a:rPr lang="en-US"/>
              <a:t>Budget 2019 - Highlights</a:t>
            </a:r>
          </a:p>
        </p:txBody>
      </p:sp>
      <p:sp>
        <p:nvSpPr>
          <p:cNvPr id="6" name="Slide Number Placeholder 5">
            <a:extLst>
              <a:ext uri="{FF2B5EF4-FFF2-40B4-BE49-F238E27FC236}">
                <a16:creationId xmlns:a16="http://schemas.microsoft.com/office/drawing/2014/main" id="{1D4E4AB2-75D2-4A79-BC9C-4A908EAA310D}"/>
              </a:ext>
            </a:extLst>
          </p:cNvPr>
          <p:cNvSpPr>
            <a:spLocks noGrp="1"/>
          </p:cNvSpPr>
          <p:nvPr>
            <p:ph type="sldNum" sz="quarter" idx="12"/>
          </p:nvPr>
        </p:nvSpPr>
        <p:spPr/>
        <p:txBody>
          <a:bodyPr/>
          <a:lstStyle>
            <a:lvl1pPr>
              <a:defRPr/>
            </a:lvl1pPr>
          </a:lstStyle>
          <a:p>
            <a:pPr>
              <a:defRPr/>
            </a:pPr>
            <a:fld id="{6B0963CE-DE05-4EAD-8C7C-C652186E2EA4}" type="slidenum">
              <a:rPr lang="en-US" altLang="en-US"/>
              <a:pPr>
                <a:defRPr/>
              </a:pPr>
              <a:t>‹#›</a:t>
            </a:fld>
            <a:endParaRPr lang="en-US" altLang="en-US"/>
          </a:p>
        </p:txBody>
      </p:sp>
    </p:spTree>
    <p:extLst>
      <p:ext uri="{BB962C8B-B14F-4D97-AF65-F5344CB8AC3E}">
        <p14:creationId xmlns:p14="http://schemas.microsoft.com/office/powerpoint/2010/main" val="25680130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82457B-17DA-46A2-9C80-6367E971960C}"/>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5" name="Footer Placeholder 4">
            <a:extLst>
              <a:ext uri="{FF2B5EF4-FFF2-40B4-BE49-F238E27FC236}">
                <a16:creationId xmlns:a16="http://schemas.microsoft.com/office/drawing/2014/main" id="{5D089A8B-F1DC-454A-9452-ACEA753F91DF}"/>
              </a:ext>
            </a:extLst>
          </p:cNvPr>
          <p:cNvSpPr>
            <a:spLocks noGrp="1"/>
          </p:cNvSpPr>
          <p:nvPr>
            <p:ph type="ftr" sz="quarter" idx="11"/>
          </p:nvPr>
        </p:nvSpPr>
        <p:spPr/>
        <p:txBody>
          <a:bodyPr/>
          <a:lstStyle>
            <a:lvl1pPr>
              <a:defRPr/>
            </a:lvl1pPr>
          </a:lstStyle>
          <a:p>
            <a:pPr>
              <a:defRPr/>
            </a:pPr>
            <a:r>
              <a:rPr lang="en-US"/>
              <a:t>Budget 2019 - Highlights</a:t>
            </a:r>
          </a:p>
        </p:txBody>
      </p:sp>
      <p:sp>
        <p:nvSpPr>
          <p:cNvPr id="6" name="Slide Number Placeholder 5">
            <a:extLst>
              <a:ext uri="{FF2B5EF4-FFF2-40B4-BE49-F238E27FC236}">
                <a16:creationId xmlns:a16="http://schemas.microsoft.com/office/drawing/2014/main" id="{52687F99-F444-41E1-B7E7-D655ABA62C9B}"/>
              </a:ext>
            </a:extLst>
          </p:cNvPr>
          <p:cNvSpPr>
            <a:spLocks noGrp="1"/>
          </p:cNvSpPr>
          <p:nvPr>
            <p:ph type="sldNum" sz="quarter" idx="12"/>
          </p:nvPr>
        </p:nvSpPr>
        <p:spPr/>
        <p:txBody>
          <a:bodyPr/>
          <a:lstStyle>
            <a:lvl1pPr>
              <a:defRPr/>
            </a:lvl1pPr>
          </a:lstStyle>
          <a:p>
            <a:pPr>
              <a:defRPr/>
            </a:pPr>
            <a:fld id="{B8CFFF25-05E2-4E72-92CB-306A715290D8}" type="slidenum">
              <a:rPr lang="en-US" altLang="en-US"/>
              <a:pPr>
                <a:defRPr/>
              </a:pPr>
              <a:t>‹#›</a:t>
            </a:fld>
            <a:endParaRPr lang="en-US" altLang="en-US"/>
          </a:p>
        </p:txBody>
      </p:sp>
    </p:spTree>
    <p:extLst>
      <p:ext uri="{BB962C8B-B14F-4D97-AF65-F5344CB8AC3E}">
        <p14:creationId xmlns:p14="http://schemas.microsoft.com/office/powerpoint/2010/main" val="26783412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Date Placeholder 3">
            <a:extLst>
              <a:ext uri="{FF2B5EF4-FFF2-40B4-BE49-F238E27FC236}">
                <a16:creationId xmlns:a16="http://schemas.microsoft.com/office/drawing/2014/main" id="{71EA82E5-68B4-46AB-95BA-2B5F6127035C}"/>
              </a:ext>
            </a:extLst>
          </p:cNvPr>
          <p:cNvSpPr>
            <a:spLocks noGrp="1"/>
          </p:cNvSpPr>
          <p:nvPr>
            <p:ph type="dt" sz="half" idx="10"/>
          </p:nvPr>
        </p:nvSpPr>
        <p:spPr/>
        <p:txBody>
          <a:bodyPr/>
          <a:lstStyle>
            <a:lvl1pPr>
              <a:defRPr/>
            </a:lvl1pPr>
          </a:lstStyle>
          <a:p>
            <a:pPr>
              <a:defRPr/>
            </a:pPr>
            <a:r>
              <a:rPr lang="en-US"/>
              <a:t>Lalit Vanjani &amp; Co. Budget 2019 - Highlights</a:t>
            </a:r>
          </a:p>
        </p:txBody>
      </p:sp>
      <p:sp>
        <p:nvSpPr>
          <p:cNvPr id="5" name="Footer Placeholder 4">
            <a:extLst>
              <a:ext uri="{FF2B5EF4-FFF2-40B4-BE49-F238E27FC236}">
                <a16:creationId xmlns:a16="http://schemas.microsoft.com/office/drawing/2014/main" id="{AAD5B2F3-C7B8-4E0B-9892-3E7C2AEEE09B}"/>
              </a:ext>
            </a:extLst>
          </p:cNvPr>
          <p:cNvSpPr>
            <a:spLocks noGrp="1"/>
          </p:cNvSpPr>
          <p:nvPr>
            <p:ph type="ftr" sz="quarter" idx="11"/>
          </p:nvPr>
        </p:nvSpPr>
        <p:spPr/>
        <p:txBody>
          <a:bodyPr/>
          <a:lstStyle>
            <a:lvl1pPr>
              <a:defRPr/>
            </a:lvl1pPr>
          </a:lstStyle>
          <a:p>
            <a:pPr>
              <a:defRPr/>
            </a:pPr>
            <a:r>
              <a:rPr lang="en-US"/>
              <a:t>Budget 2019 - Highlights</a:t>
            </a:r>
          </a:p>
        </p:txBody>
      </p:sp>
      <p:sp>
        <p:nvSpPr>
          <p:cNvPr id="6" name="Slide Number Placeholder 5">
            <a:extLst>
              <a:ext uri="{FF2B5EF4-FFF2-40B4-BE49-F238E27FC236}">
                <a16:creationId xmlns:a16="http://schemas.microsoft.com/office/drawing/2014/main" id="{0973144B-87CF-414B-B268-43BA53F1F615}"/>
              </a:ext>
            </a:extLst>
          </p:cNvPr>
          <p:cNvSpPr>
            <a:spLocks noGrp="1"/>
          </p:cNvSpPr>
          <p:nvPr>
            <p:ph type="sldNum" sz="quarter" idx="12"/>
          </p:nvPr>
        </p:nvSpPr>
        <p:spPr/>
        <p:txBody>
          <a:bodyPr/>
          <a:lstStyle>
            <a:lvl1pPr>
              <a:defRPr/>
            </a:lvl1pPr>
          </a:lstStyle>
          <a:p>
            <a:pPr>
              <a:defRPr/>
            </a:pPr>
            <a:fld id="{956D7948-75F2-4085-827F-6820ED733846}" type="slidenum">
              <a:rPr lang="en-US" altLang="en-US"/>
              <a:pPr>
                <a:defRPr/>
              </a:pPr>
              <a:t>‹#›</a:t>
            </a:fld>
            <a:endParaRPr lang="en-US" altLang="en-US"/>
          </a:p>
        </p:txBody>
      </p:sp>
    </p:spTree>
    <p:extLst>
      <p:ext uri="{BB962C8B-B14F-4D97-AF65-F5344CB8AC3E}">
        <p14:creationId xmlns:p14="http://schemas.microsoft.com/office/powerpoint/2010/main" val="3823493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0A1790-A977-4DBA-87B7-D2474AA62CA0}"/>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93C60E70-8C8D-4ABA-84FF-A445733DA97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50787F9-1FAB-494A-AA88-C7D8B7B0CDA9}"/>
              </a:ext>
            </a:extLst>
          </p:cNvPr>
          <p:cNvSpPr>
            <a:spLocks noGrp="1"/>
          </p:cNvSpPr>
          <p:nvPr>
            <p:ph type="sldNum" sz="quarter" idx="12"/>
          </p:nvPr>
        </p:nvSpPr>
        <p:spPr/>
        <p:txBody>
          <a:bodyPr/>
          <a:lstStyle>
            <a:lvl1pPr>
              <a:defRPr/>
            </a:lvl1pPr>
          </a:lstStyle>
          <a:p>
            <a:pPr>
              <a:defRPr/>
            </a:pPr>
            <a:fld id="{BB9F58E4-615B-4A25-8B48-C60A2A563DE0}" type="slidenum">
              <a:rPr lang="en-US" altLang="en-US"/>
              <a:pPr>
                <a:defRPr/>
              </a:pPr>
              <a:t>‹#›</a:t>
            </a:fld>
            <a:endParaRPr lang="en-US" altLang="en-US"/>
          </a:p>
        </p:txBody>
      </p:sp>
    </p:spTree>
    <p:extLst>
      <p:ext uri="{BB962C8B-B14F-4D97-AF65-F5344CB8AC3E}">
        <p14:creationId xmlns:p14="http://schemas.microsoft.com/office/powerpoint/2010/main" val="17588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0FC2B20-8AF4-417A-B2DC-8CA24B4DDBA3}"/>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A3E41790-6C5E-46C9-8286-8C6BFCAE56B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9759979C-7774-42A7-B8EB-58CBFD94742F}"/>
              </a:ext>
            </a:extLst>
          </p:cNvPr>
          <p:cNvSpPr>
            <a:spLocks noGrp="1"/>
          </p:cNvSpPr>
          <p:nvPr>
            <p:ph type="sldNum" sz="quarter" idx="12"/>
          </p:nvPr>
        </p:nvSpPr>
        <p:spPr/>
        <p:txBody>
          <a:bodyPr/>
          <a:lstStyle>
            <a:lvl1pPr>
              <a:defRPr/>
            </a:lvl1pPr>
          </a:lstStyle>
          <a:p>
            <a:pPr>
              <a:defRPr/>
            </a:pPr>
            <a:fld id="{3CA6B770-C9FA-4890-B209-0AA73AE463E0}" type="slidenum">
              <a:rPr lang="en-US" altLang="en-US"/>
              <a:pPr>
                <a:defRPr/>
              </a:pPr>
              <a:t>‹#›</a:t>
            </a:fld>
            <a:endParaRPr lang="en-US" altLang="en-US"/>
          </a:p>
        </p:txBody>
      </p:sp>
    </p:spTree>
    <p:extLst>
      <p:ext uri="{BB962C8B-B14F-4D97-AF65-F5344CB8AC3E}">
        <p14:creationId xmlns:p14="http://schemas.microsoft.com/office/powerpoint/2010/main" val="197194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891AE726-2014-4792-95F4-91F11D221601}"/>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D8F1FBC7-50C9-4519-AEA3-3249BF730C3B}"/>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B1B63F96-2DB1-42A3-AFD4-E5C503E9AEBC}"/>
              </a:ext>
            </a:extLst>
          </p:cNvPr>
          <p:cNvSpPr>
            <a:spLocks noGrp="1"/>
          </p:cNvSpPr>
          <p:nvPr>
            <p:ph type="sldNum" sz="quarter" idx="12"/>
          </p:nvPr>
        </p:nvSpPr>
        <p:spPr/>
        <p:txBody>
          <a:bodyPr/>
          <a:lstStyle>
            <a:lvl1pPr>
              <a:defRPr/>
            </a:lvl1pPr>
          </a:lstStyle>
          <a:p>
            <a:pPr>
              <a:defRPr/>
            </a:pPr>
            <a:fld id="{15B4D24C-9F36-4C7E-B0AA-7B8FECF0F750}" type="slidenum">
              <a:rPr lang="en-US" altLang="en-US"/>
              <a:pPr>
                <a:defRPr/>
              </a:pPr>
              <a:t>‹#›</a:t>
            </a:fld>
            <a:endParaRPr lang="en-US" altLang="en-US"/>
          </a:p>
        </p:txBody>
      </p:sp>
    </p:spTree>
    <p:extLst>
      <p:ext uri="{BB962C8B-B14F-4D97-AF65-F5344CB8AC3E}">
        <p14:creationId xmlns:p14="http://schemas.microsoft.com/office/powerpoint/2010/main" val="2332497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AF1DCDD0-1A62-4BE6-9E81-837529E390BC}"/>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B68250A8-0B96-41BE-AFFC-2B61113BF17B}"/>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0B175926-6876-46E2-9A8C-75581391027F}"/>
              </a:ext>
            </a:extLst>
          </p:cNvPr>
          <p:cNvSpPr>
            <a:spLocks noGrp="1"/>
          </p:cNvSpPr>
          <p:nvPr>
            <p:ph type="sldNum" sz="quarter" idx="12"/>
          </p:nvPr>
        </p:nvSpPr>
        <p:spPr/>
        <p:txBody>
          <a:bodyPr/>
          <a:lstStyle>
            <a:lvl1pPr>
              <a:defRPr/>
            </a:lvl1pPr>
          </a:lstStyle>
          <a:p>
            <a:pPr>
              <a:defRPr/>
            </a:pPr>
            <a:fld id="{D37BC1AA-CD07-4F88-9A98-3CF34ABBCD0E}" type="slidenum">
              <a:rPr lang="en-US" altLang="en-US"/>
              <a:pPr>
                <a:defRPr/>
              </a:pPr>
              <a:t>‹#›</a:t>
            </a:fld>
            <a:endParaRPr lang="en-US" altLang="en-US"/>
          </a:p>
        </p:txBody>
      </p:sp>
    </p:spTree>
    <p:extLst>
      <p:ext uri="{BB962C8B-B14F-4D97-AF65-F5344CB8AC3E}">
        <p14:creationId xmlns:p14="http://schemas.microsoft.com/office/powerpoint/2010/main" val="1010436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396A483-B527-4921-8B4D-3720BC80F802}"/>
              </a:ext>
            </a:extLst>
          </p:cNvPr>
          <p:cNvSpPr>
            <a:spLocks noGrp="1"/>
          </p:cNvSpPr>
          <p:nvPr>
            <p:ph type="dt" sz="half" idx="10"/>
          </p:nvPr>
        </p:nvSpPr>
        <p:spPr/>
        <p:txBody>
          <a:bodyPr/>
          <a:lstStyle>
            <a:lvl1pPr>
              <a:defRPr/>
            </a:lvl1pPr>
          </a:lstStyle>
          <a:p>
            <a:pPr>
              <a:defRPr/>
            </a:pPr>
            <a:endParaRPr lang="en-US"/>
          </a:p>
        </p:txBody>
      </p:sp>
      <p:sp>
        <p:nvSpPr>
          <p:cNvPr id="3" name="Footer Placeholder 4">
            <a:extLst>
              <a:ext uri="{FF2B5EF4-FFF2-40B4-BE49-F238E27FC236}">
                <a16:creationId xmlns:a16="http://schemas.microsoft.com/office/drawing/2014/main" id="{0C31C726-04A7-4AC6-94AC-3648772519C9}"/>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1D24FCF4-6FCB-438D-84FD-1E690CC7B8EC}"/>
              </a:ext>
            </a:extLst>
          </p:cNvPr>
          <p:cNvSpPr>
            <a:spLocks noGrp="1"/>
          </p:cNvSpPr>
          <p:nvPr>
            <p:ph type="sldNum" sz="quarter" idx="12"/>
          </p:nvPr>
        </p:nvSpPr>
        <p:spPr/>
        <p:txBody>
          <a:bodyPr/>
          <a:lstStyle>
            <a:lvl1pPr>
              <a:defRPr/>
            </a:lvl1pPr>
          </a:lstStyle>
          <a:p>
            <a:pPr>
              <a:defRPr/>
            </a:pPr>
            <a:fld id="{6859C34E-FA94-443D-A5F8-706B60F8422A}" type="slidenum">
              <a:rPr lang="en-US" altLang="en-US"/>
              <a:pPr>
                <a:defRPr/>
              </a:pPr>
              <a:t>‹#›</a:t>
            </a:fld>
            <a:endParaRPr lang="en-US" altLang="en-US"/>
          </a:p>
        </p:txBody>
      </p:sp>
    </p:spTree>
    <p:extLst>
      <p:ext uri="{BB962C8B-B14F-4D97-AF65-F5344CB8AC3E}">
        <p14:creationId xmlns:p14="http://schemas.microsoft.com/office/powerpoint/2010/main" val="1804696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693248C-74CA-487F-962B-5CC665C000B4}"/>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3FF47DE9-D12B-4C81-A369-68515819EA5C}"/>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A035AC56-ACD3-43E7-B1CA-AEED9EADD6F6}"/>
              </a:ext>
            </a:extLst>
          </p:cNvPr>
          <p:cNvSpPr>
            <a:spLocks noGrp="1"/>
          </p:cNvSpPr>
          <p:nvPr>
            <p:ph type="sldNum" sz="quarter" idx="12"/>
          </p:nvPr>
        </p:nvSpPr>
        <p:spPr/>
        <p:txBody>
          <a:bodyPr/>
          <a:lstStyle>
            <a:lvl1pPr>
              <a:defRPr/>
            </a:lvl1pPr>
          </a:lstStyle>
          <a:p>
            <a:pPr>
              <a:defRPr/>
            </a:pPr>
            <a:fld id="{74055746-0064-4AC4-BF03-56BB67892871}" type="slidenum">
              <a:rPr lang="en-US" altLang="en-US"/>
              <a:pPr>
                <a:defRPr/>
              </a:pPr>
              <a:t>‹#›</a:t>
            </a:fld>
            <a:endParaRPr lang="en-US" altLang="en-US"/>
          </a:p>
        </p:txBody>
      </p:sp>
    </p:spTree>
    <p:extLst>
      <p:ext uri="{BB962C8B-B14F-4D97-AF65-F5344CB8AC3E}">
        <p14:creationId xmlns:p14="http://schemas.microsoft.com/office/powerpoint/2010/main" val="29231700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45C90C4-F768-486F-B9F5-CE8743D58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48B34B84-C70C-4CD6-8AA8-CB0337E29F8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16C0081-3425-42CB-B5D6-8C4A76EFDDCB}"/>
              </a:ext>
            </a:extLst>
          </p:cNvPr>
          <p:cNvSpPr>
            <a:spLocks noGrp="1"/>
          </p:cNvSpPr>
          <p:nvPr>
            <p:ph type="sldNum" sz="quarter" idx="12"/>
          </p:nvPr>
        </p:nvSpPr>
        <p:spPr/>
        <p:txBody>
          <a:bodyPr/>
          <a:lstStyle>
            <a:lvl1pPr>
              <a:defRPr/>
            </a:lvl1pPr>
          </a:lstStyle>
          <a:p>
            <a:pPr>
              <a:defRPr/>
            </a:pPr>
            <a:fld id="{6AAC01F3-EC0A-4D07-919D-F6799E644E2E}" type="slidenum">
              <a:rPr lang="en-US" altLang="en-US"/>
              <a:pPr>
                <a:defRPr/>
              </a:pPr>
              <a:t>‹#›</a:t>
            </a:fld>
            <a:endParaRPr lang="en-US" altLang="en-US"/>
          </a:p>
        </p:txBody>
      </p:sp>
    </p:spTree>
    <p:extLst>
      <p:ext uri="{BB962C8B-B14F-4D97-AF65-F5344CB8AC3E}">
        <p14:creationId xmlns:p14="http://schemas.microsoft.com/office/powerpoint/2010/main" val="622978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D155BD0-BECD-4480-8380-69ABD596696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B3B2C1C-F075-433E-8D1A-E06FC9C8868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2C74839-9117-40F3-B9E8-C723CE3BC78B}"/>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endParaRPr lang="en-US"/>
          </a:p>
        </p:txBody>
      </p:sp>
      <p:sp>
        <p:nvSpPr>
          <p:cNvPr id="5" name="Footer Placeholder 4">
            <a:extLst>
              <a:ext uri="{FF2B5EF4-FFF2-40B4-BE49-F238E27FC236}">
                <a16:creationId xmlns:a16="http://schemas.microsoft.com/office/drawing/2014/main" id="{DF83EC11-B117-4A74-96D5-2AA17520979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BEF90D9-F619-42D5-B722-A857E498D8B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FFFFFF"/>
                </a:solidFill>
              </a:defRPr>
            </a:lvl1pPr>
          </a:lstStyle>
          <a:p>
            <a:pPr>
              <a:defRPr/>
            </a:pPr>
            <a:fld id="{232194E4-6741-4071-8814-538E2CF13B0D}" type="slidenum">
              <a:rPr lang="en-US" altLang="en-US"/>
              <a:pPr>
                <a:defRPr/>
              </a:pPr>
              <a:t>‹#›</a:t>
            </a:fld>
            <a:endParaRPr lang="en-US" altLang="en-US"/>
          </a:p>
        </p:txBody>
      </p:sp>
    </p:spTree>
    <p:extLst>
      <p:ext uri="{BB962C8B-B14F-4D97-AF65-F5344CB8AC3E}">
        <p14:creationId xmlns:p14="http://schemas.microsoft.com/office/powerpoint/2010/main" val="4208592999"/>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DD155BD0-BECD-4480-8380-69ABD596696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B3B2C1C-F075-433E-8D1A-E06FC9C8868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2C74839-9117-40F3-B9E8-C723CE3BC78B}"/>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charset="0"/>
                <a:cs typeface="Arial" charset="0"/>
              </a:defRPr>
            </a:lvl1pPr>
          </a:lstStyle>
          <a:p>
            <a:pPr>
              <a:defRPr/>
            </a:pPr>
            <a:r>
              <a:rPr lang="en-US"/>
              <a:t>Lalit Vanjani &amp; Co. Budget 2019 - Highlights</a:t>
            </a:r>
          </a:p>
        </p:txBody>
      </p:sp>
      <p:sp>
        <p:nvSpPr>
          <p:cNvPr id="5" name="Footer Placeholder 4">
            <a:extLst>
              <a:ext uri="{FF2B5EF4-FFF2-40B4-BE49-F238E27FC236}">
                <a16:creationId xmlns:a16="http://schemas.microsoft.com/office/drawing/2014/main" id="{DF83EC11-B117-4A74-96D5-2AA17520979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charset="0"/>
                <a:cs typeface="Arial" charset="0"/>
              </a:defRPr>
            </a:lvl1pPr>
          </a:lstStyle>
          <a:p>
            <a:pPr>
              <a:defRPr/>
            </a:pPr>
            <a:r>
              <a:rPr lang="en-US"/>
              <a:t>Budget 2019 - Highlights</a:t>
            </a:r>
          </a:p>
        </p:txBody>
      </p:sp>
      <p:sp>
        <p:nvSpPr>
          <p:cNvPr id="6" name="Slide Number Placeholder 5">
            <a:extLst>
              <a:ext uri="{FF2B5EF4-FFF2-40B4-BE49-F238E27FC236}">
                <a16:creationId xmlns:a16="http://schemas.microsoft.com/office/drawing/2014/main" id="{1BEF90D9-F619-42D5-B722-A857E498D8BC}"/>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FFFFFF"/>
                </a:solidFill>
              </a:defRPr>
            </a:lvl1pPr>
          </a:lstStyle>
          <a:p>
            <a:pPr>
              <a:defRPr/>
            </a:pPr>
            <a:fld id="{232194E4-6741-4071-8814-538E2CF13B0D}" type="slidenum">
              <a:rPr lang="en-US" altLang="en-US"/>
              <a:pPr>
                <a:defRPr/>
              </a:pPr>
              <a:t>‹#›</a:t>
            </a:fld>
            <a:endParaRPr lang="en-US" altLang="en-US"/>
          </a:p>
        </p:txBody>
      </p:sp>
    </p:spTree>
    <p:extLst>
      <p:ext uri="{BB962C8B-B14F-4D97-AF65-F5344CB8AC3E}">
        <p14:creationId xmlns:p14="http://schemas.microsoft.com/office/powerpoint/2010/main" val="144666726"/>
      </p:ext>
    </p:extLst>
  </p:cSld>
  <p:clrMap bg1="dk1" tx1="lt1" bg2="dk2"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hdr="0" ft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2.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3.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4.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5.xml"/></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6.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7.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4.xml"/><Relationship Id="rId1" Type="http://schemas.openxmlformats.org/officeDocument/2006/relationships/themeOverride" Target="../theme/themeOverride8.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9.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14.xml"/><Relationship Id="rId1" Type="http://schemas.openxmlformats.org/officeDocument/2006/relationships/themeOverride" Target="../theme/themeOverride10.xml"/><Relationship Id="rId5" Type="http://schemas.openxmlformats.org/officeDocument/2006/relationships/hyperlink" Target="http://www.caindelhi.com/" TargetMode="External"/><Relationship Id="rId4" Type="http://schemas.openxmlformats.org/officeDocument/2006/relationships/hyperlink" Target="mailto:anshul@CAinDelhi.com" TargetMode="Externa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 Target="slide2.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 Target="slide2.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 Target="slide2.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Layout" Target="../slideLayouts/slideLayout14.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erson Using Tablet Computer With Keyboard">
            <a:extLst>
              <a:ext uri="{FF2B5EF4-FFF2-40B4-BE49-F238E27FC236}">
                <a16:creationId xmlns:a16="http://schemas.microsoft.com/office/drawing/2014/main" id="{356DB43A-5C2B-4034-9C09-6E9C8CBD2CA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424" r="14674"/>
          <a:stretch/>
        </p:blipFill>
        <p:spPr bwMode="auto">
          <a:xfrm>
            <a:off x="0" y="-4763"/>
            <a:ext cx="9144000" cy="6862763"/>
          </a:xfrm>
          <a:prstGeom prst="rect">
            <a:avLst/>
          </a:prstGeom>
          <a:noFill/>
          <a:extLst>
            <a:ext uri="{909E8E84-426E-40DD-AFC4-6F175D3DCCD1}">
              <a14:hiddenFill xmlns:a14="http://schemas.microsoft.com/office/drawing/2010/main">
                <a:solidFill>
                  <a:srgbClr val="FFFFFF"/>
                </a:solidFill>
              </a14:hiddenFill>
            </a:ext>
          </a:extLst>
        </p:spPr>
      </p:pic>
      <p:sp>
        <p:nvSpPr>
          <p:cNvPr id="9" name="object 5">
            <a:extLst>
              <a:ext uri="{FF2B5EF4-FFF2-40B4-BE49-F238E27FC236}">
                <a16:creationId xmlns:a16="http://schemas.microsoft.com/office/drawing/2014/main" id="{157AE4A9-1DCE-4DFE-8815-914FDAB88370}"/>
              </a:ext>
            </a:extLst>
          </p:cNvPr>
          <p:cNvSpPr/>
          <p:nvPr/>
        </p:nvSpPr>
        <p:spPr>
          <a:xfrm>
            <a:off x="463446" y="-1"/>
            <a:ext cx="6280254" cy="4177146"/>
          </a:xfrm>
          <a:custGeom>
            <a:avLst/>
            <a:gdLst/>
            <a:ahLst/>
            <a:cxnLst/>
            <a:rect l="l" t="t" r="r" b="b"/>
            <a:pathLst>
              <a:path w="5440680" h="3142488">
                <a:moveTo>
                  <a:pt x="0" y="3142488"/>
                </a:moveTo>
                <a:lnTo>
                  <a:pt x="5440680" y="3142488"/>
                </a:lnTo>
                <a:lnTo>
                  <a:pt x="5440680" y="0"/>
                </a:lnTo>
                <a:lnTo>
                  <a:pt x="0" y="0"/>
                </a:lnTo>
                <a:lnTo>
                  <a:pt x="0" y="3142488"/>
                </a:lnTo>
                <a:close/>
              </a:path>
            </a:pathLst>
          </a:custGeom>
          <a:solidFill>
            <a:sysClr val="windowText" lastClr="000000">
              <a:alpha val="80000"/>
            </a:sysClr>
          </a:solidFill>
        </p:spPr>
        <p:txBody>
          <a:bodyPr wrap="square" lIns="0" tIns="0" rIns="0" bIns="0" rtlCol="0">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white"/>
              </a:solidFill>
              <a:effectLst/>
              <a:uLnTx/>
              <a:uFillTx/>
            </a:endParaRPr>
          </a:p>
        </p:txBody>
      </p:sp>
      <p:sp>
        <p:nvSpPr>
          <p:cNvPr id="10" name="object 3">
            <a:extLst>
              <a:ext uri="{FF2B5EF4-FFF2-40B4-BE49-F238E27FC236}">
                <a16:creationId xmlns:a16="http://schemas.microsoft.com/office/drawing/2014/main" id="{D1D05A58-1A9C-4D81-95A4-16910F7CA172}"/>
              </a:ext>
            </a:extLst>
          </p:cNvPr>
          <p:cNvSpPr txBox="1"/>
          <p:nvPr/>
        </p:nvSpPr>
        <p:spPr>
          <a:xfrm>
            <a:off x="730694" y="263728"/>
            <a:ext cx="5734743" cy="3030189"/>
          </a:xfrm>
          <a:prstGeom prst="rect">
            <a:avLst/>
          </a:prstGeom>
        </p:spPr>
        <p:txBody>
          <a:bodyPr wrap="square" lIns="0" tIns="0" rIns="0" bIns="0" rtlCol="0">
            <a:noAutofit/>
          </a:bodyPr>
          <a:lstStyle/>
          <a:p>
            <a:pPr marL="12700" marR="45092">
              <a:lnSpc>
                <a:spcPts val="3165"/>
              </a:lnSpc>
              <a:spcBef>
                <a:spcPts val="158"/>
              </a:spcBef>
            </a:pPr>
            <a:r>
              <a:rPr lang="en-US" sz="2000" b="1" dirty="0">
                <a:solidFill>
                  <a:prstClr val="white"/>
                </a:solidFill>
                <a:latin typeface="Book Antiqua" panose="02040602050305030304" pitchFamily="18" charset="0"/>
                <a:cs typeface="Arial"/>
              </a:rPr>
              <a:t>Workshop on International Taxation</a:t>
            </a:r>
          </a:p>
          <a:p>
            <a:pPr marL="12700" marR="45092">
              <a:lnSpc>
                <a:spcPts val="3165"/>
              </a:lnSpc>
              <a:spcBef>
                <a:spcPts val="158"/>
              </a:spcBef>
            </a:pPr>
            <a:r>
              <a:rPr lang="en-US" sz="1600" spc="-4" dirty="0">
                <a:solidFill>
                  <a:prstClr val="white"/>
                </a:solidFill>
                <a:latin typeface="Book Antiqua" panose="02040602050305030304" pitchFamily="18" charset="0"/>
                <a:cs typeface="Arial"/>
              </a:rPr>
              <a:t>Organized by </a:t>
            </a:r>
          </a:p>
          <a:p>
            <a:pPr marL="12700" marR="45092">
              <a:lnSpc>
                <a:spcPts val="3165"/>
              </a:lnSpc>
              <a:spcBef>
                <a:spcPts val="158"/>
              </a:spcBef>
            </a:pPr>
            <a:r>
              <a:rPr lang="en-US" sz="2000" b="1" spc="-4" dirty="0">
                <a:solidFill>
                  <a:prstClr val="white"/>
                </a:solidFill>
                <a:latin typeface="Book Antiqua" panose="02040602050305030304" pitchFamily="18" charset="0"/>
                <a:cs typeface="Arial"/>
              </a:rPr>
              <a:t>Gurugram Branch of ICAI</a:t>
            </a:r>
          </a:p>
          <a:p>
            <a:pPr marL="12700" marR="45092">
              <a:lnSpc>
                <a:spcPts val="3165"/>
              </a:lnSpc>
              <a:spcBef>
                <a:spcPts val="158"/>
              </a:spcBef>
            </a:pPr>
            <a:r>
              <a:rPr lang="en-US" sz="2000" spc="-4" dirty="0">
                <a:solidFill>
                  <a:prstClr val="white"/>
                </a:solidFill>
                <a:latin typeface="Book Antiqua" panose="02040602050305030304" pitchFamily="18" charset="0"/>
                <a:cs typeface="Arial"/>
              </a:rPr>
              <a:t>25 March 2023</a:t>
            </a:r>
            <a:endParaRPr lang="en-US" sz="2000" dirty="0">
              <a:solidFill>
                <a:prstClr val="white"/>
              </a:solidFill>
              <a:latin typeface="Book Antiqua" panose="02040602050305030304" pitchFamily="18" charset="0"/>
              <a:cs typeface="Arial"/>
            </a:endParaRPr>
          </a:p>
          <a:p>
            <a:pPr marL="12700" marR="45092">
              <a:lnSpc>
                <a:spcPts val="3165"/>
              </a:lnSpc>
              <a:spcBef>
                <a:spcPts val="158"/>
              </a:spcBef>
            </a:pPr>
            <a:r>
              <a:rPr lang="en-US" sz="2000" b="1" u="sng" dirty="0">
                <a:solidFill>
                  <a:prstClr val="white"/>
                </a:solidFill>
                <a:latin typeface="Book Antiqua" panose="02040602050305030304" pitchFamily="18" charset="0"/>
                <a:cs typeface="Arial"/>
              </a:rPr>
              <a:t>Overview of section 195 and Practical issues relating to </a:t>
            </a:r>
            <a:r>
              <a:rPr lang="en-US" altLang="en-US" sz="2000" b="1" u="sng" dirty="0">
                <a:latin typeface="Book Antiqua" panose="02040602050305030304" pitchFamily="18" charset="0"/>
                <a:cs typeface="Arial" panose="020B0604020202020204" pitchFamily="34" charset="0"/>
              </a:rPr>
              <a:t>Form 15CA and 15CB</a:t>
            </a:r>
            <a:endParaRPr lang="en-US" sz="2000" u="sng" spc="-4" dirty="0">
              <a:solidFill>
                <a:prstClr val="white"/>
              </a:solidFill>
              <a:latin typeface="Book Antiqua" panose="02040602050305030304" pitchFamily="18" charset="0"/>
              <a:cs typeface="Arial"/>
            </a:endParaRPr>
          </a:p>
          <a:p>
            <a:pPr marL="12700" marR="65716"/>
            <a:endParaRPr lang="en-US" sz="1200" spc="-4" dirty="0">
              <a:solidFill>
                <a:prstClr val="white"/>
              </a:solidFill>
              <a:latin typeface="Book Antiqua" panose="02040602050305030304" pitchFamily="18" charset="0"/>
              <a:cs typeface="Arial"/>
            </a:endParaRPr>
          </a:p>
          <a:p>
            <a:pPr marL="12700" marR="65716"/>
            <a:r>
              <a:rPr lang="en-US" b="1" dirty="0">
                <a:solidFill>
                  <a:prstClr val="white"/>
                </a:solidFill>
                <a:latin typeface="Book Antiqua" panose="02040602050305030304" pitchFamily="18" charset="0"/>
                <a:cs typeface="Arial"/>
              </a:rPr>
              <a:t>By CA Anshul Kumar Singhal </a:t>
            </a:r>
          </a:p>
          <a:p>
            <a:pPr marL="12700" marR="65716"/>
            <a:endParaRPr lang="en-US" sz="1400" b="1" dirty="0">
              <a:solidFill>
                <a:prstClr val="white"/>
              </a:solidFill>
              <a:latin typeface="Book Antiqua" panose="02040602050305030304" pitchFamily="18" charset="0"/>
              <a:cs typeface="Arial"/>
            </a:endParaRPr>
          </a:p>
          <a:p>
            <a:pPr marL="12700" marR="65716"/>
            <a:r>
              <a:rPr lang="en-US" sz="1400" b="1" dirty="0">
                <a:solidFill>
                  <a:prstClr val="white"/>
                </a:solidFill>
                <a:latin typeface="Book Antiqua" panose="02040602050305030304" pitchFamily="18" charset="0"/>
                <a:cs typeface="Arial"/>
              </a:rPr>
              <a:t>+91-98997-84884</a:t>
            </a:r>
          </a:p>
          <a:p>
            <a:pPr marL="12700" marR="65716"/>
            <a:r>
              <a:rPr lang="en-US" sz="1400" b="1" dirty="0">
                <a:solidFill>
                  <a:prstClr val="white"/>
                </a:solidFill>
                <a:latin typeface="Book Antiqua" panose="02040602050305030304" pitchFamily="18" charset="0"/>
                <a:cs typeface="Arial"/>
              </a:rPr>
              <a:t>Anshul@CAinDelhi.com</a:t>
            </a:r>
          </a:p>
        </p:txBody>
      </p:sp>
      <p:pic>
        <p:nvPicPr>
          <p:cNvPr id="3" name="Picture 4" descr="ICAI-Logo-PNG">
            <a:extLst>
              <a:ext uri="{FF2B5EF4-FFF2-40B4-BE49-F238E27FC236}">
                <a16:creationId xmlns:a16="http://schemas.microsoft.com/office/drawing/2014/main" id="{04A2F78D-D1B2-7E43-EB83-FBBD0CBB40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8965" y="128645"/>
            <a:ext cx="1336473" cy="133647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4185761"/>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Rule 37BC</a:t>
            </a:r>
          </a:p>
          <a:p>
            <a:pPr marL="0" lvl="1" algn="just">
              <a:lnSpc>
                <a:spcPct val="100000"/>
              </a:lnSpc>
              <a:buClr>
                <a:schemeClr val="bg1"/>
              </a:buClr>
              <a:tabLst>
                <a:tab pos="756920" algn="l"/>
              </a:tabLst>
            </a:pPr>
            <a:endParaRPr lang="en-US" sz="1400" b="1" dirty="0">
              <a:solidFill>
                <a:schemeClr val="bg1"/>
              </a:solidFill>
              <a:latin typeface="Book Antiqua" panose="02040602050305030304" pitchFamily="18" charset="0"/>
              <a:cs typeface="Trebuchet MS"/>
            </a:endParaRPr>
          </a:p>
          <a:p>
            <a:pPr marL="719138" lvl="1" indent="-365125" algn="just">
              <a:lnSpc>
                <a:spcPct val="100000"/>
              </a:lnSpc>
              <a:buClr>
                <a:schemeClr val="bg1"/>
              </a:buClr>
              <a:buAutoNum type="arabicParenR"/>
            </a:pPr>
            <a:r>
              <a:rPr lang="en-US" sz="1400" i="1" dirty="0">
                <a:solidFill>
                  <a:schemeClr val="bg1"/>
                </a:solidFill>
                <a:latin typeface="Book Antiqua" panose="02040602050305030304" pitchFamily="18" charset="0"/>
                <a:cs typeface="Trebuchet MS"/>
              </a:rPr>
              <a:t>In the case of a non-resident, not being a company, or a foreign company (hereafter referred to as '</a:t>
            </a:r>
            <a:r>
              <a:rPr lang="en-US" sz="1400" i="1" dirty="0" err="1">
                <a:solidFill>
                  <a:schemeClr val="bg1"/>
                </a:solidFill>
                <a:latin typeface="Book Antiqua" panose="02040602050305030304" pitchFamily="18" charset="0"/>
                <a:cs typeface="Trebuchet MS"/>
              </a:rPr>
              <a:t>deductee</a:t>
            </a:r>
            <a:r>
              <a:rPr lang="en-US" sz="1400" i="1" dirty="0">
                <a:solidFill>
                  <a:schemeClr val="bg1"/>
                </a:solidFill>
                <a:latin typeface="Book Antiqua" panose="02040602050305030304" pitchFamily="18" charset="0"/>
                <a:cs typeface="Trebuchet MS"/>
              </a:rPr>
              <a:t>') and not having permanent account number the provisions of </a:t>
            </a:r>
            <a:r>
              <a:rPr lang="en-US" sz="1400" b="1" i="1" dirty="0">
                <a:solidFill>
                  <a:schemeClr val="bg1"/>
                </a:solidFill>
                <a:latin typeface="Book Antiqua" panose="02040602050305030304" pitchFamily="18" charset="0"/>
                <a:cs typeface="Trebuchet MS"/>
              </a:rPr>
              <a:t>section 206AA shall not apply </a:t>
            </a:r>
            <a:r>
              <a:rPr lang="en-US" sz="1400" i="1" dirty="0">
                <a:solidFill>
                  <a:schemeClr val="bg1"/>
                </a:solidFill>
                <a:latin typeface="Book Antiqua" panose="02040602050305030304" pitchFamily="18" charset="0"/>
                <a:cs typeface="Trebuchet MS"/>
              </a:rPr>
              <a:t>in respect of payments in the nature of </a:t>
            </a:r>
            <a:r>
              <a:rPr lang="en-US" sz="1400" b="1" i="1" u="sng" dirty="0">
                <a:solidFill>
                  <a:schemeClr val="bg1"/>
                </a:solidFill>
                <a:latin typeface="Book Antiqua" panose="02040602050305030304" pitchFamily="18" charset="0"/>
                <a:cs typeface="Trebuchet MS"/>
              </a:rPr>
              <a:t>interest</a:t>
            </a:r>
            <a:r>
              <a:rPr lang="en-US" sz="1400" i="1" dirty="0">
                <a:solidFill>
                  <a:schemeClr val="bg1"/>
                </a:solidFill>
                <a:latin typeface="Book Antiqua" panose="02040602050305030304" pitchFamily="18" charset="0"/>
                <a:cs typeface="Trebuchet MS"/>
              </a:rPr>
              <a:t>, </a:t>
            </a:r>
            <a:r>
              <a:rPr lang="en-US" sz="1400" b="1" i="1" u="sng" dirty="0">
                <a:solidFill>
                  <a:schemeClr val="bg1"/>
                </a:solidFill>
                <a:latin typeface="Book Antiqua" panose="02040602050305030304" pitchFamily="18" charset="0"/>
                <a:cs typeface="Trebuchet MS"/>
              </a:rPr>
              <a:t>royalty</a:t>
            </a:r>
            <a:r>
              <a:rPr lang="en-US" sz="1400" i="1" dirty="0">
                <a:solidFill>
                  <a:schemeClr val="bg1"/>
                </a:solidFill>
                <a:latin typeface="Book Antiqua" panose="02040602050305030304" pitchFamily="18" charset="0"/>
                <a:cs typeface="Trebuchet MS"/>
              </a:rPr>
              <a:t>, </a:t>
            </a:r>
            <a:r>
              <a:rPr lang="en-US" sz="1400" b="1" i="1" u="sng" dirty="0">
                <a:solidFill>
                  <a:schemeClr val="bg1"/>
                </a:solidFill>
                <a:latin typeface="Book Antiqua" panose="02040602050305030304" pitchFamily="18" charset="0"/>
                <a:cs typeface="Trebuchet MS"/>
              </a:rPr>
              <a:t>fees for technical services</a:t>
            </a:r>
            <a:r>
              <a:rPr lang="en-US" sz="1400" i="1" dirty="0">
                <a:solidFill>
                  <a:schemeClr val="bg1"/>
                </a:solidFill>
                <a:latin typeface="Book Antiqua" panose="02040602050305030304" pitchFamily="18" charset="0"/>
                <a:cs typeface="Trebuchet MS"/>
              </a:rPr>
              <a:t>, </a:t>
            </a:r>
            <a:r>
              <a:rPr lang="en-US" sz="1400" b="1" i="1" u="sng" dirty="0">
                <a:solidFill>
                  <a:schemeClr val="bg1"/>
                </a:solidFill>
                <a:latin typeface="Book Antiqua" panose="02040602050305030304" pitchFamily="18" charset="0"/>
                <a:cs typeface="Trebuchet MS"/>
              </a:rPr>
              <a:t>dividend</a:t>
            </a:r>
            <a:r>
              <a:rPr lang="en-US" sz="1400" b="1" i="1" dirty="0">
                <a:solidFill>
                  <a:schemeClr val="bg1"/>
                </a:solidFill>
                <a:latin typeface="Book Antiqua" panose="02040602050305030304" pitchFamily="18" charset="0"/>
                <a:cs typeface="Trebuchet MS"/>
              </a:rPr>
              <a:t> </a:t>
            </a:r>
            <a:r>
              <a:rPr lang="en-US" sz="1400" i="1" dirty="0">
                <a:solidFill>
                  <a:schemeClr val="bg1"/>
                </a:solidFill>
                <a:latin typeface="Book Antiqua" panose="02040602050305030304" pitchFamily="18" charset="0"/>
                <a:cs typeface="Trebuchet MS"/>
              </a:rPr>
              <a:t>and payments on transfer of any capital asset, if the </a:t>
            </a:r>
            <a:r>
              <a:rPr lang="en-US" sz="1400" i="1" dirty="0" err="1">
                <a:solidFill>
                  <a:schemeClr val="bg1"/>
                </a:solidFill>
                <a:latin typeface="Book Antiqua" panose="02040602050305030304" pitchFamily="18" charset="0"/>
                <a:cs typeface="Trebuchet MS"/>
              </a:rPr>
              <a:t>deductee</a:t>
            </a:r>
            <a:r>
              <a:rPr lang="en-US" sz="1400" i="1" dirty="0">
                <a:solidFill>
                  <a:schemeClr val="bg1"/>
                </a:solidFill>
                <a:latin typeface="Book Antiqua" panose="02040602050305030304" pitchFamily="18" charset="0"/>
                <a:cs typeface="Trebuchet MS"/>
              </a:rPr>
              <a:t> furnishes the details and the documents specified in sub-rule (2) to the </a:t>
            </a:r>
            <a:r>
              <a:rPr lang="en-US" sz="1400" i="1" dirty="0" err="1">
                <a:solidFill>
                  <a:schemeClr val="bg1"/>
                </a:solidFill>
                <a:latin typeface="Book Antiqua" panose="02040602050305030304" pitchFamily="18" charset="0"/>
                <a:cs typeface="Trebuchet MS"/>
              </a:rPr>
              <a:t>deductor</a:t>
            </a:r>
            <a:r>
              <a:rPr lang="en-US" sz="1400" i="1" dirty="0">
                <a:solidFill>
                  <a:schemeClr val="bg1"/>
                </a:solidFill>
                <a:latin typeface="Book Antiqua" panose="02040602050305030304" pitchFamily="18" charset="0"/>
                <a:cs typeface="Trebuchet MS"/>
              </a:rPr>
              <a:t>.</a:t>
            </a:r>
          </a:p>
          <a:p>
            <a:pPr marL="719138" lvl="1" indent="-365125" algn="just">
              <a:lnSpc>
                <a:spcPct val="100000"/>
              </a:lnSpc>
              <a:buClr>
                <a:schemeClr val="bg1"/>
              </a:buClr>
              <a:buAutoNum type="arabicParenR"/>
            </a:pPr>
            <a:endParaRPr lang="en-US" sz="1400" i="1" dirty="0">
              <a:solidFill>
                <a:schemeClr val="bg1"/>
              </a:solidFill>
              <a:latin typeface="Book Antiqua" panose="02040602050305030304" pitchFamily="18" charset="0"/>
              <a:cs typeface="Trebuchet MS"/>
            </a:endParaRPr>
          </a:p>
          <a:p>
            <a:pPr marL="719138" lvl="1" indent="-365125" algn="just">
              <a:lnSpc>
                <a:spcPct val="100000"/>
              </a:lnSpc>
              <a:buClr>
                <a:schemeClr val="bg1"/>
              </a:buClr>
              <a:buAutoNum type="arabicParenR"/>
            </a:pPr>
            <a:r>
              <a:rPr lang="en-US" sz="1400" i="1" dirty="0">
                <a:solidFill>
                  <a:schemeClr val="bg1"/>
                </a:solidFill>
                <a:latin typeface="Book Antiqua" panose="02040602050305030304" pitchFamily="18" charset="0"/>
                <a:cs typeface="Trebuchet MS"/>
              </a:rPr>
              <a:t>The </a:t>
            </a:r>
            <a:r>
              <a:rPr lang="en-US" sz="1400" b="1" i="1" dirty="0" err="1">
                <a:solidFill>
                  <a:schemeClr val="bg1"/>
                </a:solidFill>
                <a:latin typeface="Book Antiqua" panose="02040602050305030304" pitchFamily="18" charset="0"/>
                <a:cs typeface="Trebuchet MS"/>
              </a:rPr>
              <a:t>deductee</a:t>
            </a:r>
            <a:r>
              <a:rPr lang="en-US" sz="1400" b="1" i="1" dirty="0">
                <a:solidFill>
                  <a:schemeClr val="bg1"/>
                </a:solidFill>
                <a:latin typeface="Book Antiqua" panose="02040602050305030304" pitchFamily="18" charset="0"/>
                <a:cs typeface="Trebuchet MS"/>
              </a:rPr>
              <a:t> </a:t>
            </a:r>
            <a:r>
              <a:rPr lang="en-US" sz="1400" i="1" dirty="0">
                <a:solidFill>
                  <a:schemeClr val="bg1"/>
                </a:solidFill>
                <a:latin typeface="Book Antiqua" panose="02040602050305030304" pitchFamily="18" charset="0"/>
                <a:cs typeface="Trebuchet MS"/>
              </a:rPr>
              <a:t>referred to in sub-rule (1), shall in respect of payments specified therein, </a:t>
            </a:r>
            <a:r>
              <a:rPr lang="en-US" sz="1400" b="1" i="1" dirty="0">
                <a:solidFill>
                  <a:schemeClr val="bg1"/>
                </a:solidFill>
                <a:latin typeface="Book Antiqua" panose="02040602050305030304" pitchFamily="18" charset="0"/>
                <a:cs typeface="Trebuchet MS"/>
              </a:rPr>
              <a:t>furnish the following details and documents </a:t>
            </a:r>
            <a:r>
              <a:rPr lang="en-US" sz="1400" i="1" dirty="0">
                <a:solidFill>
                  <a:schemeClr val="bg1"/>
                </a:solidFill>
                <a:latin typeface="Book Antiqua" panose="02040602050305030304" pitchFamily="18" charset="0"/>
                <a:cs typeface="Trebuchet MS"/>
              </a:rPr>
              <a:t>to the </a:t>
            </a:r>
            <a:r>
              <a:rPr lang="en-US" sz="1400" i="1" dirty="0" err="1">
                <a:solidFill>
                  <a:schemeClr val="bg1"/>
                </a:solidFill>
                <a:latin typeface="Book Antiqua" panose="02040602050305030304" pitchFamily="18" charset="0"/>
                <a:cs typeface="Trebuchet MS"/>
              </a:rPr>
              <a:t>deductor</a:t>
            </a:r>
            <a:r>
              <a:rPr lang="en-US" sz="1400" i="1" dirty="0">
                <a:solidFill>
                  <a:schemeClr val="bg1"/>
                </a:solidFill>
                <a:latin typeface="Book Antiqua" panose="02040602050305030304" pitchFamily="18" charset="0"/>
                <a:cs typeface="Trebuchet MS"/>
              </a:rPr>
              <a:t>, namely:—</a:t>
            </a:r>
          </a:p>
          <a:p>
            <a:pPr marL="1166813" lvl="1" indent="-447675" algn="just">
              <a:lnSpc>
                <a:spcPct val="100000"/>
              </a:lnSpc>
              <a:buClr>
                <a:schemeClr val="bg1"/>
              </a:buClr>
            </a:pPr>
            <a:r>
              <a:rPr lang="en-US" sz="1400" i="1" dirty="0">
                <a:solidFill>
                  <a:schemeClr val="bg1"/>
                </a:solidFill>
                <a:latin typeface="Book Antiqua" panose="02040602050305030304" pitchFamily="18" charset="0"/>
                <a:cs typeface="Trebuchet MS"/>
              </a:rPr>
              <a:t>(i)	name, e-mail id, contact number;</a:t>
            </a:r>
          </a:p>
          <a:p>
            <a:pPr marL="1166813" lvl="1" indent="-447675" algn="just">
              <a:lnSpc>
                <a:spcPct val="100000"/>
              </a:lnSpc>
              <a:buClr>
                <a:schemeClr val="bg1"/>
              </a:buClr>
            </a:pPr>
            <a:r>
              <a:rPr lang="en-US" sz="1400" i="1" dirty="0">
                <a:solidFill>
                  <a:schemeClr val="bg1"/>
                </a:solidFill>
                <a:latin typeface="Book Antiqua" panose="02040602050305030304" pitchFamily="18" charset="0"/>
                <a:cs typeface="Trebuchet MS"/>
              </a:rPr>
              <a:t>(ii)	address in the country or specified territory outside India of which the </a:t>
            </a:r>
            <a:r>
              <a:rPr lang="en-US" sz="1400" i="1" dirty="0" err="1">
                <a:solidFill>
                  <a:schemeClr val="bg1"/>
                </a:solidFill>
                <a:latin typeface="Book Antiqua" panose="02040602050305030304" pitchFamily="18" charset="0"/>
                <a:cs typeface="Trebuchet MS"/>
              </a:rPr>
              <a:t>deductee</a:t>
            </a:r>
            <a:r>
              <a:rPr lang="en-US" sz="1400" i="1" dirty="0">
                <a:solidFill>
                  <a:schemeClr val="bg1"/>
                </a:solidFill>
                <a:latin typeface="Book Antiqua" panose="02040602050305030304" pitchFamily="18" charset="0"/>
                <a:cs typeface="Trebuchet MS"/>
              </a:rPr>
              <a:t> is a resident;</a:t>
            </a:r>
          </a:p>
          <a:p>
            <a:pPr marL="1166813" lvl="1" indent="-447675" algn="just">
              <a:lnSpc>
                <a:spcPct val="100000"/>
              </a:lnSpc>
              <a:buClr>
                <a:schemeClr val="bg1"/>
              </a:buClr>
              <a:buAutoNum type="romanLcParenBoth" startAt="3"/>
            </a:pPr>
            <a:r>
              <a:rPr lang="en-US" sz="1400" i="1" dirty="0">
                <a:solidFill>
                  <a:schemeClr val="bg1"/>
                </a:solidFill>
                <a:latin typeface="Book Antiqua" panose="02040602050305030304" pitchFamily="18" charset="0"/>
                <a:cs typeface="Trebuchet MS"/>
              </a:rPr>
              <a:t>a certificate of his being resident in any country or specified territory outside India from the Government of that country or specified territory if the law of that country or specified territory provides for issuance of such certificate;</a:t>
            </a:r>
          </a:p>
          <a:p>
            <a:pPr marL="1166813" lvl="1" indent="-447675" algn="just">
              <a:lnSpc>
                <a:spcPct val="100000"/>
              </a:lnSpc>
              <a:buClr>
                <a:schemeClr val="bg1"/>
              </a:buClr>
              <a:buAutoNum type="romanLcParenBoth" startAt="3"/>
            </a:pPr>
            <a:r>
              <a:rPr lang="en-US" sz="1400" i="1" dirty="0">
                <a:solidFill>
                  <a:schemeClr val="bg1"/>
                </a:solidFill>
                <a:latin typeface="Book Antiqua" panose="02040602050305030304" pitchFamily="18" charset="0"/>
                <a:cs typeface="Trebuchet MS"/>
              </a:rPr>
              <a:t>Tax Identification Number of the </a:t>
            </a:r>
            <a:r>
              <a:rPr lang="en-US" sz="1400" i="1" dirty="0" err="1">
                <a:solidFill>
                  <a:schemeClr val="bg1"/>
                </a:solidFill>
                <a:latin typeface="Book Antiqua" panose="02040602050305030304" pitchFamily="18" charset="0"/>
                <a:cs typeface="Trebuchet MS"/>
              </a:rPr>
              <a:t>deductee</a:t>
            </a:r>
            <a:r>
              <a:rPr lang="en-US" sz="1400" i="1" dirty="0">
                <a:solidFill>
                  <a:schemeClr val="bg1"/>
                </a:solidFill>
                <a:latin typeface="Book Antiqua" panose="02040602050305030304" pitchFamily="18" charset="0"/>
                <a:cs typeface="Trebuchet MS"/>
              </a:rPr>
              <a:t> in the country or specified territory of his residence and </a:t>
            </a:r>
            <a:r>
              <a:rPr lang="en-US" sz="1400" b="1" i="1" dirty="0">
                <a:solidFill>
                  <a:schemeClr val="bg1"/>
                </a:solidFill>
                <a:latin typeface="Book Antiqua" panose="02040602050305030304" pitchFamily="18" charset="0"/>
                <a:cs typeface="Trebuchet MS"/>
              </a:rPr>
              <a:t>in case no such number is available</a:t>
            </a:r>
            <a:r>
              <a:rPr lang="en-US" sz="1400" i="1" dirty="0">
                <a:solidFill>
                  <a:schemeClr val="bg1"/>
                </a:solidFill>
                <a:latin typeface="Book Antiqua" panose="02040602050305030304" pitchFamily="18" charset="0"/>
                <a:cs typeface="Trebuchet MS"/>
              </a:rPr>
              <a:t>, then a unique number on the basis of which the </a:t>
            </a:r>
            <a:r>
              <a:rPr lang="en-US" sz="1400" i="1" dirty="0" err="1">
                <a:solidFill>
                  <a:schemeClr val="bg1"/>
                </a:solidFill>
                <a:latin typeface="Book Antiqua" panose="02040602050305030304" pitchFamily="18" charset="0"/>
                <a:cs typeface="Trebuchet MS"/>
              </a:rPr>
              <a:t>deductee</a:t>
            </a:r>
            <a:r>
              <a:rPr lang="en-US" sz="1400" i="1" dirty="0">
                <a:solidFill>
                  <a:schemeClr val="bg1"/>
                </a:solidFill>
                <a:latin typeface="Book Antiqua" panose="02040602050305030304" pitchFamily="18" charset="0"/>
                <a:cs typeface="Trebuchet MS"/>
              </a:rPr>
              <a:t> is identified by the Government of that country or the specified territory of which he claims to be a resident.]</a:t>
            </a: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3630461853"/>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3667671"/>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Form 10F</a:t>
            </a:r>
          </a:p>
          <a:p>
            <a:pPr marL="354013" indent="-341313" defTabSz="447675">
              <a:lnSpc>
                <a:spcPct val="100000"/>
              </a:lnSpc>
              <a:spcBef>
                <a:spcPts val="105"/>
              </a:spcBef>
              <a:buClr>
                <a:schemeClr val="bg1"/>
              </a:buClr>
              <a:buFont typeface="Arial" panose="020B0604020202020204" pitchFamily="34" charset="0"/>
              <a:buChar char="•"/>
            </a:pPr>
            <a:endParaRPr lang="en-US" sz="1400" b="1"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The information required in sub-rule (2) of Rule 37BC is required to be furnished in Form 10F which is a form prescribed in Rule 21AB</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Notification No. 03/2022 dated 16 July 2022 mandated the filing of Form 10F through online portal of income tax department</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Online filing of Form 10F required login credential which essentially meant that the non-resident would be required to obtain PAN</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However, the law does not require a non-resident to obtain PAN merely for furnishing Form 10F and thus, the procedure laid down by Notification No. 03/2022 exceeded the provisions of law</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On 12 December 2022, CBDT has deferred the online filing of Form 10F till 31 March 2023 for the persons who are not required to obtain PAN in India</a:t>
            </a: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4238832469"/>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2" name="Table 9">
            <a:extLst>
              <a:ext uri="{FF2B5EF4-FFF2-40B4-BE49-F238E27FC236}">
                <a16:creationId xmlns:a16="http://schemas.microsoft.com/office/drawing/2014/main" id="{88B97B84-1CF1-1699-D54D-E000D221D50E}"/>
              </a:ext>
            </a:extLst>
          </p:cNvPr>
          <p:cNvGraphicFramePr>
            <a:graphicFrameLocks noGrp="1"/>
          </p:cNvGraphicFramePr>
          <p:nvPr>
            <p:extLst>
              <p:ext uri="{D42A27DB-BD31-4B8C-83A1-F6EECF244321}">
                <p14:modId xmlns:p14="http://schemas.microsoft.com/office/powerpoint/2010/main" val="4054729251"/>
              </p:ext>
            </p:extLst>
          </p:nvPr>
        </p:nvGraphicFramePr>
        <p:xfrm>
          <a:off x="300699" y="1825213"/>
          <a:ext cx="8542602" cy="4277548"/>
        </p:xfrm>
        <a:graphic>
          <a:graphicData uri="http://schemas.openxmlformats.org/drawingml/2006/table">
            <a:tbl>
              <a:tblPr firstRow="1" bandRow="1">
                <a:tableStyleId>{93296810-A885-4BE3-A3E7-6D5BEEA58F35}</a:tableStyleId>
              </a:tblPr>
              <a:tblGrid>
                <a:gridCol w="1516644">
                  <a:extLst>
                    <a:ext uri="{9D8B030D-6E8A-4147-A177-3AD203B41FA5}">
                      <a16:colId xmlns:a16="http://schemas.microsoft.com/office/drawing/2014/main" val="2235574513"/>
                    </a:ext>
                  </a:extLst>
                </a:gridCol>
                <a:gridCol w="2275686">
                  <a:extLst>
                    <a:ext uri="{9D8B030D-6E8A-4147-A177-3AD203B41FA5}">
                      <a16:colId xmlns:a16="http://schemas.microsoft.com/office/drawing/2014/main" val="2856124686"/>
                    </a:ext>
                  </a:extLst>
                </a:gridCol>
                <a:gridCol w="2351314">
                  <a:extLst>
                    <a:ext uri="{9D8B030D-6E8A-4147-A177-3AD203B41FA5}">
                      <a16:colId xmlns:a16="http://schemas.microsoft.com/office/drawing/2014/main" val="4025410798"/>
                    </a:ext>
                  </a:extLst>
                </a:gridCol>
                <a:gridCol w="2398958">
                  <a:extLst>
                    <a:ext uri="{9D8B030D-6E8A-4147-A177-3AD203B41FA5}">
                      <a16:colId xmlns:a16="http://schemas.microsoft.com/office/drawing/2014/main" val="2985323171"/>
                    </a:ext>
                  </a:extLst>
                </a:gridCol>
              </a:tblGrid>
              <a:tr h="406588">
                <a:tc>
                  <a:txBody>
                    <a:bodyPr/>
                    <a:lstStyle/>
                    <a:p>
                      <a:pPr algn="ctr"/>
                      <a:r>
                        <a:rPr lang="en-IN" sz="1400" dirty="0">
                          <a:solidFill>
                            <a:schemeClr val="tx1"/>
                          </a:solidFill>
                          <a:latin typeface="Book Antiqua" panose="02040602050305030304" pitchFamily="18" charset="0"/>
                        </a:rPr>
                        <a:t>Particulars</a:t>
                      </a:r>
                      <a:endParaRPr lang="en-IN" sz="1400" i="0" dirty="0">
                        <a:solidFill>
                          <a:schemeClr val="tx1"/>
                        </a:solidFill>
                        <a:latin typeface="Book Antiqua" panose="02040602050305030304" pitchFamily="18" charset="0"/>
                        <a:cs typeface="Times New Roman" pitchFamily="18" charset="0"/>
                      </a:endParaRPr>
                    </a:p>
                  </a:txBody>
                  <a:tcPr anchor="ctr"/>
                </a:tc>
                <a:tc>
                  <a:txBody>
                    <a:bodyPr/>
                    <a:lstStyle/>
                    <a:p>
                      <a:pPr algn="ctr"/>
                      <a:r>
                        <a:rPr lang="en-IN" sz="1400" dirty="0">
                          <a:solidFill>
                            <a:schemeClr val="tx1"/>
                          </a:solidFill>
                          <a:latin typeface="Book Antiqua" panose="02040602050305030304" pitchFamily="18" charset="0"/>
                        </a:rPr>
                        <a:t>Sec. 206AA</a:t>
                      </a:r>
                      <a:endParaRPr lang="en-IN" sz="1400" i="0" dirty="0">
                        <a:solidFill>
                          <a:schemeClr val="tx1"/>
                        </a:solidFill>
                        <a:latin typeface="Book Antiqua" panose="02040602050305030304" pitchFamily="18" charset="0"/>
                        <a:cs typeface="Times New Roman" pitchFamily="18" charset="0"/>
                      </a:endParaRPr>
                    </a:p>
                  </a:txBody>
                  <a:tcPr anchor="ctr"/>
                </a:tc>
                <a:tc>
                  <a:txBody>
                    <a:bodyPr/>
                    <a:lstStyle/>
                    <a:p>
                      <a:pPr algn="ctr"/>
                      <a:r>
                        <a:rPr lang="en-IN" sz="1400" dirty="0">
                          <a:solidFill>
                            <a:schemeClr val="tx1"/>
                          </a:solidFill>
                          <a:latin typeface="Book Antiqua" panose="02040602050305030304" pitchFamily="18" charset="0"/>
                        </a:rPr>
                        <a:t>Sec. 206AB</a:t>
                      </a:r>
                      <a:endParaRPr lang="en-IN" sz="1400" i="0" dirty="0">
                        <a:solidFill>
                          <a:schemeClr val="tx1"/>
                        </a:solidFill>
                        <a:latin typeface="Book Antiqua" panose="02040602050305030304" pitchFamily="18" charset="0"/>
                        <a:cs typeface="Times New Roman" pitchFamily="18" charset="0"/>
                      </a:endParaRPr>
                    </a:p>
                  </a:txBody>
                  <a:tcPr anchor="ctr"/>
                </a:tc>
                <a:tc>
                  <a:txBody>
                    <a:bodyPr/>
                    <a:lstStyle/>
                    <a:p>
                      <a:pPr algn="ctr"/>
                      <a:r>
                        <a:rPr lang="en-IN" sz="1400" dirty="0">
                          <a:solidFill>
                            <a:schemeClr val="tx1"/>
                          </a:solidFill>
                          <a:latin typeface="Book Antiqua" panose="02040602050305030304" pitchFamily="18" charset="0"/>
                        </a:rPr>
                        <a:t>Sec. 206CCA</a:t>
                      </a:r>
                      <a:endParaRPr lang="en-IN" sz="1400" i="0" dirty="0">
                        <a:solidFill>
                          <a:schemeClr val="tx1"/>
                        </a:solidFill>
                        <a:latin typeface="Book Antiqua" panose="02040602050305030304" pitchFamily="18" charset="0"/>
                        <a:cs typeface="Times New Roman" pitchFamily="18" charset="0"/>
                      </a:endParaRPr>
                    </a:p>
                  </a:txBody>
                  <a:tcPr anchor="ctr"/>
                </a:tc>
                <a:extLst>
                  <a:ext uri="{0D108BD9-81ED-4DB2-BD59-A6C34878D82A}">
                    <a16:rowId xmlns:a16="http://schemas.microsoft.com/office/drawing/2014/main" val="2942234846"/>
                  </a:ext>
                </a:extLst>
              </a:tr>
              <a:tr h="28156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dirty="0">
                          <a:solidFill>
                            <a:schemeClr val="bg1"/>
                          </a:solidFill>
                          <a:latin typeface="Book Antiqua" panose="02040602050305030304" pitchFamily="18" charset="0"/>
                        </a:rPr>
                        <a:t>Applicability when?</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r>
                        <a:rPr lang="en-US" sz="1400" b="0" u="none" strike="noStrike" baseline="0" dirty="0">
                          <a:solidFill>
                            <a:schemeClr val="bg1"/>
                          </a:solidFill>
                          <a:latin typeface="Book Antiqua" panose="02040602050305030304" pitchFamily="18" charset="0"/>
                        </a:rPr>
                        <a:t>Non-availability of PAN</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algn="l"/>
                      <a:r>
                        <a:rPr lang="en-IN" sz="1400" dirty="0">
                          <a:solidFill>
                            <a:schemeClr val="bg1"/>
                          </a:solidFill>
                          <a:latin typeface="Book Antiqua" panose="02040602050305030304" pitchFamily="18" charset="0"/>
                        </a:rPr>
                        <a:t>Non-Filing of ITR</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algn="l"/>
                      <a:r>
                        <a:rPr lang="en-IN" sz="1400">
                          <a:solidFill>
                            <a:schemeClr val="bg1"/>
                          </a:solidFill>
                          <a:latin typeface="Book Antiqua" panose="02040602050305030304" pitchFamily="18" charset="0"/>
                        </a:rPr>
                        <a:t>Non-Filing of ITR</a:t>
                      </a:r>
                      <a:endParaRPr lang="en-IN" sz="1400" i="0" dirty="0">
                        <a:solidFill>
                          <a:schemeClr val="bg1"/>
                        </a:solidFill>
                        <a:latin typeface="Book Antiqua" panose="02040602050305030304" pitchFamily="18" charset="0"/>
                        <a:cs typeface="Times New Roman" pitchFamily="18" charset="0"/>
                      </a:endParaRPr>
                    </a:p>
                  </a:txBody>
                  <a:tcPr/>
                </a:tc>
                <a:extLst>
                  <a:ext uri="{0D108BD9-81ED-4DB2-BD59-A6C34878D82A}">
                    <a16:rowId xmlns:a16="http://schemas.microsoft.com/office/drawing/2014/main" val="1596660509"/>
                  </a:ext>
                </a:extLst>
              </a:tr>
              <a:tr h="267056">
                <a:tc>
                  <a:txBody>
                    <a:bodyPr/>
                    <a:lstStyle/>
                    <a:p>
                      <a:r>
                        <a:rPr lang="en-IN" sz="1400" dirty="0">
                          <a:solidFill>
                            <a:schemeClr val="bg1"/>
                          </a:solidFill>
                          <a:latin typeface="Book Antiqua" panose="02040602050305030304" pitchFamily="18" charset="0"/>
                        </a:rPr>
                        <a:t>Point of time </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r>
                        <a:rPr lang="en-IN" sz="1400" dirty="0">
                          <a:solidFill>
                            <a:schemeClr val="bg1"/>
                          </a:solidFill>
                          <a:latin typeface="Book Antiqua" panose="02040602050305030304" pitchFamily="18" charset="0"/>
                        </a:rPr>
                        <a:t>TDS</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algn="l"/>
                      <a:r>
                        <a:rPr lang="en-IN" sz="1400" dirty="0">
                          <a:solidFill>
                            <a:schemeClr val="bg1"/>
                          </a:solidFill>
                          <a:latin typeface="Book Antiqua" panose="02040602050305030304" pitchFamily="18" charset="0"/>
                        </a:rPr>
                        <a:t>TDS</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algn="l"/>
                      <a:r>
                        <a:rPr lang="en-IN" sz="1400">
                          <a:solidFill>
                            <a:schemeClr val="bg1"/>
                          </a:solidFill>
                          <a:latin typeface="Book Antiqua" panose="02040602050305030304" pitchFamily="18" charset="0"/>
                        </a:rPr>
                        <a:t>TCS</a:t>
                      </a:r>
                      <a:endParaRPr lang="en-IN" sz="1400" i="0" dirty="0">
                        <a:solidFill>
                          <a:schemeClr val="bg1"/>
                        </a:solidFill>
                        <a:latin typeface="Book Antiqua" panose="02040602050305030304" pitchFamily="18" charset="0"/>
                        <a:cs typeface="Times New Roman" pitchFamily="18" charset="0"/>
                      </a:endParaRPr>
                    </a:p>
                  </a:txBody>
                  <a:tcPr/>
                </a:tc>
                <a:extLst>
                  <a:ext uri="{0D108BD9-81ED-4DB2-BD59-A6C34878D82A}">
                    <a16:rowId xmlns:a16="http://schemas.microsoft.com/office/drawing/2014/main" val="2067018447"/>
                  </a:ext>
                </a:extLst>
              </a:tr>
              <a:tr h="801169">
                <a:tc>
                  <a:txBody>
                    <a:bodyPr/>
                    <a:lstStyle/>
                    <a:p>
                      <a:r>
                        <a:rPr lang="en-IN" sz="1400" dirty="0">
                          <a:solidFill>
                            <a:schemeClr val="bg1"/>
                          </a:solidFill>
                          <a:latin typeface="Book Antiqua" panose="02040602050305030304" pitchFamily="18" charset="0"/>
                        </a:rPr>
                        <a:t>Applicable to whom?</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marL="0" algn="l" rtl="0" eaLnBrk="1" latinLnBrk="0" hangingPunct="1"/>
                      <a:r>
                        <a:rPr kumimoji="0" lang="en-IN" sz="1400" kern="1200" dirty="0">
                          <a:solidFill>
                            <a:schemeClr val="bg1"/>
                          </a:solidFill>
                          <a:latin typeface="Book Antiqua" panose="02040602050305030304" pitchFamily="18" charset="0"/>
                        </a:rPr>
                        <a:t>Any person, </a:t>
                      </a:r>
                      <a:r>
                        <a:rPr kumimoji="0" lang="en-US" sz="1400" kern="1200" dirty="0">
                          <a:solidFill>
                            <a:schemeClr val="bg1"/>
                          </a:solidFill>
                          <a:latin typeface="Book Antiqua" panose="02040602050305030304" pitchFamily="18" charset="0"/>
                        </a:rPr>
                        <a:t>if tax is deductible under Chapter XVII B</a:t>
                      </a:r>
                      <a:endParaRPr kumimoji="0" lang="en-IN" sz="1400" i="0" kern="1200" dirty="0">
                        <a:solidFill>
                          <a:schemeClr val="bg1"/>
                        </a:solidFill>
                        <a:latin typeface="Book Antiqua" panose="02040602050305030304" pitchFamily="18" charset="0"/>
                        <a:ea typeface="+mn-ea"/>
                        <a:cs typeface="Times New Roman" pitchFamily="18" charset="0"/>
                      </a:endParaRPr>
                    </a:p>
                  </a:txBody>
                  <a:tcPr/>
                </a:tc>
                <a:tc>
                  <a:txBody>
                    <a:bodyPr/>
                    <a:lstStyle/>
                    <a:p>
                      <a:pPr algn="l"/>
                      <a:r>
                        <a:rPr lang="en-IN" sz="1400" dirty="0">
                          <a:solidFill>
                            <a:schemeClr val="bg1"/>
                          </a:solidFill>
                          <a:latin typeface="Book Antiqua" panose="02040602050305030304" pitchFamily="18" charset="0"/>
                        </a:rPr>
                        <a:t>Specified Person, where tax is required to be deducted </a:t>
                      </a:r>
                      <a:r>
                        <a:rPr kumimoji="0" lang="en-US" sz="1400" kern="1200" dirty="0">
                          <a:solidFill>
                            <a:schemeClr val="bg1"/>
                          </a:solidFill>
                          <a:latin typeface="Book Antiqua" panose="02040602050305030304" pitchFamily="18" charset="0"/>
                        </a:rPr>
                        <a:t>under Chapter XVII B</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algn="l"/>
                      <a:r>
                        <a:rPr lang="en-IN" sz="1400" dirty="0">
                          <a:solidFill>
                            <a:schemeClr val="bg1"/>
                          </a:solidFill>
                          <a:latin typeface="Book Antiqua" panose="02040602050305030304" pitchFamily="18" charset="0"/>
                        </a:rPr>
                        <a:t>Specified person, </a:t>
                      </a:r>
                      <a:r>
                        <a:rPr kumimoji="0" lang="en-US" sz="1400" b="0" kern="1200" dirty="0">
                          <a:solidFill>
                            <a:schemeClr val="bg1"/>
                          </a:solidFill>
                          <a:effectLst/>
                          <a:latin typeface="Book Antiqua" panose="02040602050305030304" pitchFamily="18" charset="0"/>
                        </a:rPr>
                        <a:t>where tax is required to be collected at source under the provisions of Chapter XVII-BB,</a:t>
                      </a:r>
                      <a:endParaRPr lang="en-IN" sz="1400" i="0" dirty="0">
                        <a:solidFill>
                          <a:schemeClr val="bg1"/>
                        </a:solidFill>
                        <a:latin typeface="Book Antiqua" panose="02040602050305030304" pitchFamily="18" charset="0"/>
                        <a:cs typeface="Times New Roman" pitchFamily="18" charset="0"/>
                      </a:endParaRPr>
                    </a:p>
                  </a:txBody>
                  <a:tcPr/>
                </a:tc>
                <a:extLst>
                  <a:ext uri="{0D108BD9-81ED-4DB2-BD59-A6C34878D82A}">
                    <a16:rowId xmlns:a16="http://schemas.microsoft.com/office/drawing/2014/main" val="2956180198"/>
                  </a:ext>
                </a:extLst>
              </a:tr>
              <a:tr h="715931">
                <a:tc>
                  <a:txBody>
                    <a:bodyPr/>
                    <a:lstStyle/>
                    <a:p>
                      <a:r>
                        <a:rPr lang="en-IN" sz="1400" dirty="0">
                          <a:solidFill>
                            <a:schemeClr val="bg1"/>
                          </a:solidFill>
                          <a:latin typeface="Book Antiqua" panose="02040602050305030304" pitchFamily="18" charset="0"/>
                        </a:rPr>
                        <a:t>Exclusions </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r>
                        <a:rPr lang="en-IN" sz="1400" dirty="0">
                          <a:solidFill>
                            <a:schemeClr val="bg1"/>
                          </a:solidFill>
                          <a:latin typeface="Book Antiqua" panose="02040602050305030304" pitchFamily="18" charset="0"/>
                        </a:rPr>
                        <a:t>To NR (where Rule 37BC  is applicable )</a:t>
                      </a:r>
                      <a:endParaRPr lang="en-IN" sz="1400" i="0" dirty="0">
                        <a:solidFill>
                          <a:schemeClr val="bg1"/>
                        </a:solidFill>
                        <a:latin typeface="Book Antiqua" panose="02040602050305030304" pitchFamily="18" charset="0"/>
                        <a:cs typeface="Times New Roman" pitchFamily="18" charset="0"/>
                      </a:endParaRPr>
                    </a:p>
                  </a:txBody>
                  <a:tcPr/>
                </a:tc>
                <a:tc gridSpan="2">
                  <a:txBody>
                    <a:bodyPr/>
                    <a:lstStyle/>
                    <a:p>
                      <a:pPr marL="285750" indent="-285750" algn="l">
                        <a:buFont typeface="Wingdings" panose="05000000000000000000" pitchFamily="2" charset="2"/>
                        <a:buChar char="Ø"/>
                      </a:pPr>
                      <a:r>
                        <a:rPr kumimoji="0" lang="en-US" sz="1400" b="0" kern="1200" dirty="0">
                          <a:solidFill>
                            <a:schemeClr val="bg1"/>
                          </a:solidFill>
                          <a:effectLst/>
                          <a:latin typeface="Book Antiqua" panose="02040602050305030304" pitchFamily="18" charset="0"/>
                        </a:rPr>
                        <a:t>Specified person excludes a NR who does not have a PE in India </a:t>
                      </a:r>
                    </a:p>
                    <a:p>
                      <a:pPr marL="285750" indent="-285750" algn="l">
                        <a:buFont typeface="Wingdings" panose="05000000000000000000" pitchFamily="2" charset="2"/>
                        <a:buChar char="Ø"/>
                      </a:pPr>
                      <a:r>
                        <a:rPr kumimoji="0" lang="en-US" sz="1400" b="0" kern="1200" dirty="0">
                          <a:solidFill>
                            <a:schemeClr val="bg1"/>
                          </a:solidFill>
                          <a:effectLst/>
                          <a:latin typeface="Book Antiqua" panose="02040602050305030304" pitchFamily="18" charset="0"/>
                        </a:rPr>
                        <a:t>Excluded Sections for section 206AB – Sec. 192, 192A,194B, ,194BB, 194LBC or 194N</a:t>
                      </a:r>
                      <a:endParaRPr kumimoji="0" lang="en-US" sz="1400" b="0" i="0" kern="1200" dirty="0">
                        <a:solidFill>
                          <a:schemeClr val="bg1"/>
                        </a:solidFill>
                        <a:effectLst/>
                        <a:latin typeface="Book Antiqua" panose="02040602050305030304" pitchFamily="18" charset="0"/>
                        <a:ea typeface="+mn-ea"/>
                        <a:cs typeface="Times New Roman" pitchFamily="18" charset="0"/>
                      </a:endParaRPr>
                    </a:p>
                  </a:txBody>
                  <a:tcPr/>
                </a:tc>
                <a:tc hMerge="1">
                  <a:txBody>
                    <a:bodyPr/>
                    <a:lstStyle/>
                    <a:p>
                      <a:endParaRPr lang="en-IN"/>
                    </a:p>
                  </a:txBody>
                  <a:tcPr/>
                </a:tc>
                <a:extLst>
                  <a:ext uri="{0D108BD9-81ED-4DB2-BD59-A6C34878D82A}">
                    <a16:rowId xmlns:a16="http://schemas.microsoft.com/office/drawing/2014/main" val="357271932"/>
                  </a:ext>
                </a:extLst>
              </a:tr>
              <a:tr h="623132">
                <a:tc>
                  <a:txBody>
                    <a:bodyPr/>
                    <a:lstStyle/>
                    <a:p>
                      <a:r>
                        <a:rPr lang="en-US" sz="1400" i="0" dirty="0">
                          <a:solidFill>
                            <a:schemeClr val="bg1"/>
                          </a:solidFill>
                          <a:latin typeface="Book Antiqua" panose="02040602050305030304" pitchFamily="18" charset="0"/>
                          <a:cs typeface="Times New Roman" pitchFamily="18" charset="0"/>
                        </a:rPr>
                        <a:t>Threshold/ Conditions</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r>
                        <a:rPr lang="en-IN" sz="1400" dirty="0">
                          <a:solidFill>
                            <a:schemeClr val="bg1"/>
                          </a:solidFill>
                          <a:latin typeface="Book Antiqua" panose="02040602050305030304" pitchFamily="18" charset="0"/>
                        </a:rPr>
                        <a:t>No threshold limit </a:t>
                      </a:r>
                      <a:endParaRPr lang="en-IN" sz="1400" i="0" dirty="0">
                        <a:solidFill>
                          <a:schemeClr val="bg1"/>
                        </a:solidFill>
                        <a:latin typeface="Book Antiqua" panose="02040602050305030304" pitchFamily="18" charset="0"/>
                        <a:cs typeface="Times New Roman" pitchFamily="18" charset="0"/>
                      </a:endParaRPr>
                    </a:p>
                  </a:txBody>
                  <a:tcPr/>
                </a:tc>
                <a:tc gridSpan="2">
                  <a:txBody>
                    <a:bodyPr/>
                    <a:lstStyle/>
                    <a:p>
                      <a:pPr algn="l"/>
                      <a:r>
                        <a:rPr kumimoji="0" lang="en-US" sz="1400" b="0" kern="1200" dirty="0">
                          <a:solidFill>
                            <a:schemeClr val="bg1"/>
                          </a:solidFill>
                          <a:effectLst/>
                          <a:latin typeface="Book Antiqua" panose="02040602050305030304" pitchFamily="18" charset="0"/>
                        </a:rPr>
                        <a:t>2 cumulative conditions to satisfy-</a:t>
                      </a:r>
                    </a:p>
                    <a:p>
                      <a:pPr marL="285750" indent="-285750" algn="l">
                        <a:buFont typeface="Wingdings" panose="05000000000000000000" pitchFamily="2" charset="2"/>
                        <a:buChar char="Ø"/>
                      </a:pPr>
                      <a:r>
                        <a:rPr kumimoji="0" lang="en-US" sz="1400" b="0" kern="1200" dirty="0">
                          <a:solidFill>
                            <a:schemeClr val="bg1"/>
                          </a:solidFill>
                          <a:effectLst/>
                          <a:latin typeface="Book Antiqua" panose="02040602050305030304" pitchFamily="18" charset="0"/>
                        </a:rPr>
                        <a:t>ITR not filed for 2 years consecutively prior to the previous year </a:t>
                      </a:r>
                    </a:p>
                    <a:p>
                      <a:pPr marL="285750" indent="-285750" algn="l">
                        <a:buFont typeface="Wingdings" panose="05000000000000000000" pitchFamily="2" charset="2"/>
                        <a:buChar char="Ø"/>
                      </a:pPr>
                      <a:r>
                        <a:rPr kumimoji="0" lang="en-US" sz="1400" b="0" kern="1200" dirty="0" err="1">
                          <a:solidFill>
                            <a:schemeClr val="bg1"/>
                          </a:solidFill>
                          <a:effectLst/>
                          <a:latin typeface="Book Antiqua" panose="02040602050305030304" pitchFamily="18" charset="0"/>
                        </a:rPr>
                        <a:t>Assessee’s</a:t>
                      </a:r>
                      <a:r>
                        <a:rPr kumimoji="0" lang="en-US" sz="1400" b="0" kern="1200" dirty="0">
                          <a:solidFill>
                            <a:schemeClr val="bg1"/>
                          </a:solidFill>
                          <a:effectLst/>
                          <a:latin typeface="Book Antiqua" panose="02040602050305030304" pitchFamily="18" charset="0"/>
                        </a:rPr>
                        <a:t> TDS/TCS &gt;INR 50,000/- in both the previous years.  </a:t>
                      </a:r>
                      <a:endParaRPr lang="en-IN" sz="1400" i="0" dirty="0">
                        <a:solidFill>
                          <a:schemeClr val="bg1"/>
                        </a:solidFill>
                        <a:latin typeface="Book Antiqua" panose="02040602050305030304" pitchFamily="18" charset="0"/>
                        <a:cs typeface="Times New Roman" pitchFamily="18" charset="0"/>
                      </a:endParaRPr>
                    </a:p>
                  </a:txBody>
                  <a:tcPr/>
                </a:tc>
                <a:tc hMerge="1">
                  <a:txBody>
                    <a:bodyPr/>
                    <a:lstStyle/>
                    <a:p>
                      <a:endParaRPr lang="en-IN"/>
                    </a:p>
                  </a:txBody>
                  <a:tcPr/>
                </a:tc>
                <a:extLst>
                  <a:ext uri="{0D108BD9-81ED-4DB2-BD59-A6C34878D82A}">
                    <a16:rowId xmlns:a16="http://schemas.microsoft.com/office/drawing/2014/main" val="4292268061"/>
                  </a:ext>
                </a:extLst>
              </a:tr>
            </a:tbl>
          </a:graphicData>
        </a:graphic>
      </p:graphicFrame>
      <p:sp>
        <p:nvSpPr>
          <p:cNvPr id="3" name="TextBox 2">
            <a:extLst>
              <a:ext uri="{FF2B5EF4-FFF2-40B4-BE49-F238E27FC236}">
                <a16:creationId xmlns:a16="http://schemas.microsoft.com/office/drawing/2014/main" id="{EF7D7192-0538-4DB9-2E4A-438CD5B28FC1}"/>
              </a:ext>
            </a:extLst>
          </p:cNvPr>
          <p:cNvSpPr txBox="1"/>
          <p:nvPr/>
        </p:nvSpPr>
        <p:spPr>
          <a:xfrm>
            <a:off x="392539" y="1387369"/>
            <a:ext cx="5791970" cy="307777"/>
          </a:xfrm>
          <a:prstGeom prst="rect">
            <a:avLst/>
          </a:prstGeom>
          <a:noFill/>
        </p:spPr>
        <p:txBody>
          <a:bodyPr wrap="none" rtlCol="0">
            <a:spAutoFit/>
          </a:bodyPr>
          <a:lstStyle/>
          <a:p>
            <a:r>
              <a:rPr lang="en-US" sz="1400" b="1" dirty="0">
                <a:solidFill>
                  <a:schemeClr val="bg1"/>
                </a:solidFill>
                <a:latin typeface="Book Antiqua" panose="02040602050305030304" pitchFamily="18" charset="0"/>
              </a:rPr>
              <a:t>Higher TDS rates on  non-availability of PAN/non-filing of ITR (1/2)</a:t>
            </a:r>
          </a:p>
        </p:txBody>
      </p:sp>
    </p:spTree>
    <p:extLst>
      <p:ext uri="{BB962C8B-B14F-4D97-AF65-F5344CB8AC3E}">
        <p14:creationId xmlns:p14="http://schemas.microsoft.com/office/powerpoint/2010/main" val="2937341729"/>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2" name="Table 9">
            <a:extLst>
              <a:ext uri="{FF2B5EF4-FFF2-40B4-BE49-F238E27FC236}">
                <a16:creationId xmlns:a16="http://schemas.microsoft.com/office/drawing/2014/main" id="{88B97B84-1CF1-1699-D54D-E000D221D50E}"/>
              </a:ext>
            </a:extLst>
          </p:cNvPr>
          <p:cNvGraphicFramePr>
            <a:graphicFrameLocks noGrp="1"/>
          </p:cNvGraphicFramePr>
          <p:nvPr>
            <p:extLst>
              <p:ext uri="{D42A27DB-BD31-4B8C-83A1-F6EECF244321}">
                <p14:modId xmlns:p14="http://schemas.microsoft.com/office/powerpoint/2010/main" val="2010481302"/>
              </p:ext>
            </p:extLst>
          </p:nvPr>
        </p:nvGraphicFramePr>
        <p:xfrm>
          <a:off x="300699" y="1818802"/>
          <a:ext cx="8542602" cy="3576508"/>
        </p:xfrm>
        <a:graphic>
          <a:graphicData uri="http://schemas.openxmlformats.org/drawingml/2006/table">
            <a:tbl>
              <a:tblPr firstRow="1" bandRow="1">
                <a:tableStyleId>{93296810-A885-4BE3-A3E7-6D5BEEA58F35}</a:tableStyleId>
              </a:tblPr>
              <a:tblGrid>
                <a:gridCol w="1516644">
                  <a:extLst>
                    <a:ext uri="{9D8B030D-6E8A-4147-A177-3AD203B41FA5}">
                      <a16:colId xmlns:a16="http://schemas.microsoft.com/office/drawing/2014/main" val="2235574513"/>
                    </a:ext>
                  </a:extLst>
                </a:gridCol>
                <a:gridCol w="2275686">
                  <a:extLst>
                    <a:ext uri="{9D8B030D-6E8A-4147-A177-3AD203B41FA5}">
                      <a16:colId xmlns:a16="http://schemas.microsoft.com/office/drawing/2014/main" val="2856124686"/>
                    </a:ext>
                  </a:extLst>
                </a:gridCol>
                <a:gridCol w="2351314">
                  <a:extLst>
                    <a:ext uri="{9D8B030D-6E8A-4147-A177-3AD203B41FA5}">
                      <a16:colId xmlns:a16="http://schemas.microsoft.com/office/drawing/2014/main" val="4025410798"/>
                    </a:ext>
                  </a:extLst>
                </a:gridCol>
                <a:gridCol w="2398958">
                  <a:extLst>
                    <a:ext uri="{9D8B030D-6E8A-4147-A177-3AD203B41FA5}">
                      <a16:colId xmlns:a16="http://schemas.microsoft.com/office/drawing/2014/main" val="2985323171"/>
                    </a:ext>
                  </a:extLst>
                </a:gridCol>
              </a:tblGrid>
              <a:tr h="406588">
                <a:tc>
                  <a:txBody>
                    <a:bodyPr/>
                    <a:lstStyle/>
                    <a:p>
                      <a:pPr algn="ctr"/>
                      <a:r>
                        <a:rPr lang="en-IN" sz="1400" dirty="0">
                          <a:solidFill>
                            <a:schemeClr val="tx1"/>
                          </a:solidFill>
                          <a:latin typeface="Book Antiqua" panose="02040602050305030304" pitchFamily="18" charset="0"/>
                        </a:rPr>
                        <a:t>Particulars</a:t>
                      </a:r>
                      <a:endParaRPr lang="en-IN" sz="1400" i="0" dirty="0">
                        <a:solidFill>
                          <a:schemeClr val="tx1"/>
                        </a:solidFill>
                        <a:latin typeface="Book Antiqua" panose="02040602050305030304" pitchFamily="18" charset="0"/>
                        <a:cs typeface="Times New Roman" pitchFamily="18" charset="0"/>
                      </a:endParaRPr>
                    </a:p>
                  </a:txBody>
                  <a:tcPr anchor="ctr"/>
                </a:tc>
                <a:tc>
                  <a:txBody>
                    <a:bodyPr/>
                    <a:lstStyle/>
                    <a:p>
                      <a:pPr algn="ctr"/>
                      <a:r>
                        <a:rPr lang="en-IN" sz="1400" dirty="0">
                          <a:solidFill>
                            <a:schemeClr val="tx1"/>
                          </a:solidFill>
                          <a:latin typeface="Book Antiqua" panose="02040602050305030304" pitchFamily="18" charset="0"/>
                        </a:rPr>
                        <a:t>Sec. 206AA</a:t>
                      </a:r>
                      <a:endParaRPr lang="en-IN" sz="1400" i="0" dirty="0">
                        <a:solidFill>
                          <a:schemeClr val="tx1"/>
                        </a:solidFill>
                        <a:latin typeface="Book Antiqua" panose="02040602050305030304" pitchFamily="18" charset="0"/>
                        <a:cs typeface="Times New Roman" pitchFamily="18" charset="0"/>
                      </a:endParaRPr>
                    </a:p>
                  </a:txBody>
                  <a:tcPr anchor="ctr"/>
                </a:tc>
                <a:tc>
                  <a:txBody>
                    <a:bodyPr/>
                    <a:lstStyle/>
                    <a:p>
                      <a:pPr algn="ctr"/>
                      <a:r>
                        <a:rPr lang="en-IN" sz="1400" dirty="0">
                          <a:solidFill>
                            <a:schemeClr val="tx1"/>
                          </a:solidFill>
                          <a:latin typeface="Book Antiqua" panose="02040602050305030304" pitchFamily="18" charset="0"/>
                        </a:rPr>
                        <a:t>Sec. 206AB</a:t>
                      </a:r>
                      <a:endParaRPr lang="en-IN" sz="1400" i="0" dirty="0">
                        <a:solidFill>
                          <a:schemeClr val="tx1"/>
                        </a:solidFill>
                        <a:latin typeface="Book Antiqua" panose="02040602050305030304" pitchFamily="18" charset="0"/>
                        <a:cs typeface="Times New Roman" pitchFamily="18" charset="0"/>
                      </a:endParaRPr>
                    </a:p>
                  </a:txBody>
                  <a:tcPr anchor="ctr"/>
                </a:tc>
                <a:tc>
                  <a:txBody>
                    <a:bodyPr/>
                    <a:lstStyle/>
                    <a:p>
                      <a:pPr algn="ctr"/>
                      <a:r>
                        <a:rPr lang="en-IN" sz="1400" dirty="0">
                          <a:solidFill>
                            <a:schemeClr val="tx1"/>
                          </a:solidFill>
                          <a:latin typeface="Book Antiqua" panose="02040602050305030304" pitchFamily="18" charset="0"/>
                        </a:rPr>
                        <a:t>Sec. 206CCA</a:t>
                      </a:r>
                      <a:endParaRPr lang="en-IN" sz="1400" i="0" dirty="0">
                        <a:solidFill>
                          <a:schemeClr val="tx1"/>
                        </a:solidFill>
                        <a:latin typeface="Book Antiqua" panose="02040602050305030304" pitchFamily="18" charset="0"/>
                        <a:cs typeface="Times New Roman" pitchFamily="18" charset="0"/>
                      </a:endParaRPr>
                    </a:p>
                  </a:txBody>
                  <a:tcPr anchor="ctr"/>
                </a:tc>
                <a:extLst>
                  <a:ext uri="{0D108BD9-81ED-4DB2-BD59-A6C34878D82A}">
                    <a16:rowId xmlns:a16="http://schemas.microsoft.com/office/drawing/2014/main" val="2942234846"/>
                  </a:ext>
                </a:extLst>
              </a:tr>
              <a:tr h="1513320">
                <a:tc>
                  <a:txBody>
                    <a:bodyPr/>
                    <a:lstStyle/>
                    <a:p>
                      <a:r>
                        <a:rPr lang="en-IN" sz="1400" dirty="0">
                          <a:solidFill>
                            <a:schemeClr val="bg1"/>
                          </a:solidFill>
                          <a:latin typeface="Book Antiqua" panose="02040602050305030304" pitchFamily="18" charset="0"/>
                        </a:rPr>
                        <a:t>Rates </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r>
                        <a:rPr kumimoji="0" lang="en-IN" sz="1400" kern="1200" dirty="0">
                          <a:solidFill>
                            <a:schemeClr val="bg1"/>
                          </a:solidFill>
                          <a:latin typeface="Book Antiqua" panose="02040602050305030304" pitchFamily="18" charset="0"/>
                        </a:rPr>
                        <a:t>Higher of the following-</a:t>
                      </a:r>
                      <a:r>
                        <a:rPr kumimoji="0" lang="en-US" sz="1400" kern="1200" dirty="0">
                          <a:solidFill>
                            <a:schemeClr val="bg1"/>
                          </a:solidFill>
                          <a:latin typeface="Book Antiqua" panose="02040602050305030304" pitchFamily="18" charset="0"/>
                        </a:rPr>
                        <a:t>Rates -</a:t>
                      </a:r>
                    </a:p>
                    <a:p>
                      <a:pPr marL="285750" indent="-285750">
                        <a:buFont typeface="Wingdings" panose="05000000000000000000" pitchFamily="2" charset="2"/>
                        <a:buChar char="Ø"/>
                      </a:pPr>
                      <a:r>
                        <a:rPr kumimoji="0" lang="en-US" sz="1400" kern="1200" dirty="0">
                          <a:solidFill>
                            <a:schemeClr val="bg1"/>
                          </a:solidFill>
                          <a:latin typeface="Book Antiqua" panose="02040602050305030304" pitchFamily="18" charset="0"/>
                        </a:rPr>
                        <a:t>Specified under the relevant provisions of the Act</a:t>
                      </a:r>
                    </a:p>
                    <a:p>
                      <a:pPr marL="285750" indent="-285750">
                        <a:buFont typeface="Wingdings" panose="05000000000000000000" pitchFamily="2" charset="2"/>
                        <a:buChar char="Ø"/>
                      </a:pPr>
                      <a:r>
                        <a:rPr kumimoji="0" lang="en-IN" sz="1400" kern="1200" dirty="0">
                          <a:solidFill>
                            <a:schemeClr val="bg1"/>
                          </a:solidFill>
                          <a:latin typeface="Book Antiqua" panose="02040602050305030304" pitchFamily="18" charset="0"/>
                        </a:rPr>
                        <a:t>Rates in force; </a:t>
                      </a:r>
                    </a:p>
                    <a:p>
                      <a:pPr marL="285750" indent="-285750">
                        <a:buFont typeface="Wingdings" panose="05000000000000000000" pitchFamily="2" charset="2"/>
                        <a:buChar char="Ø"/>
                      </a:pPr>
                      <a:r>
                        <a:rPr kumimoji="0" lang="en-IN" sz="1400" kern="1200" dirty="0">
                          <a:solidFill>
                            <a:schemeClr val="bg1"/>
                          </a:solidFill>
                          <a:latin typeface="Book Antiqua" panose="02040602050305030304" pitchFamily="18" charset="0"/>
                        </a:rPr>
                        <a:t>20%*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bg1"/>
                          </a:solidFill>
                          <a:latin typeface="Book Antiqua" panose="02040602050305030304" pitchFamily="18" charset="0"/>
                        </a:rPr>
                        <a:t>Note: In case of TDS u/s </a:t>
                      </a:r>
                      <a:r>
                        <a:rPr lang="en-US" sz="1400" b="1" dirty="0">
                          <a:solidFill>
                            <a:schemeClr val="bg1"/>
                          </a:solidFill>
                          <a:latin typeface="Book Antiqua" panose="02040602050305030304" pitchFamily="18" charset="0"/>
                        </a:rPr>
                        <a:t>194-O and 194Q</a:t>
                      </a:r>
                      <a:r>
                        <a:rPr lang="en-US" sz="1400" dirty="0">
                          <a:solidFill>
                            <a:schemeClr val="bg1"/>
                          </a:solidFill>
                          <a:latin typeface="Book Antiqua" panose="02040602050305030304" pitchFamily="18" charset="0"/>
                        </a:rPr>
                        <a:t>, rate of 20% to be substituted as 5%*</a:t>
                      </a:r>
                      <a:endParaRPr lang="en-US" sz="1400" i="0" dirty="0">
                        <a:solidFill>
                          <a:schemeClr val="bg1"/>
                        </a:solidFill>
                        <a:latin typeface="Book Antiqua" panose="02040602050305030304" pitchFamily="18" charset="0"/>
                        <a:cs typeface="Times New Roman"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kern="1200" dirty="0">
                          <a:solidFill>
                            <a:schemeClr val="bg1"/>
                          </a:solidFill>
                          <a:latin typeface="Book Antiqua" panose="02040602050305030304" pitchFamily="18" charset="0"/>
                        </a:rPr>
                        <a:t>Higher of the following-</a:t>
                      </a:r>
                      <a:r>
                        <a:rPr kumimoji="0" lang="en-US" sz="1400" kern="1200" dirty="0">
                          <a:solidFill>
                            <a:schemeClr val="bg1"/>
                          </a:solidFill>
                          <a:latin typeface="Book Antiqua" panose="02040602050305030304" pitchFamily="18" charset="0"/>
                        </a:rPr>
                        <a:t>Rates -</a:t>
                      </a:r>
                    </a:p>
                    <a:p>
                      <a:pPr marL="285750" indent="-285750" algn="l">
                        <a:buFont typeface="Wingdings" panose="05000000000000000000" pitchFamily="2" charset="2"/>
                        <a:buChar char="Ø"/>
                      </a:pPr>
                      <a:r>
                        <a:rPr kumimoji="0" lang="en-US" sz="1400" kern="1200" dirty="0">
                          <a:solidFill>
                            <a:schemeClr val="bg1"/>
                          </a:solidFill>
                          <a:latin typeface="Book Antiqua" panose="02040602050305030304" pitchFamily="18" charset="0"/>
                        </a:rPr>
                        <a:t>at twice the rate specified in the relevant provision of the Act; or</a:t>
                      </a:r>
                    </a:p>
                    <a:p>
                      <a:pPr marL="285750" indent="-285750" algn="l">
                        <a:buFont typeface="Wingdings" panose="05000000000000000000" pitchFamily="2" charset="2"/>
                        <a:buChar char="Ø"/>
                      </a:pPr>
                      <a:r>
                        <a:rPr kumimoji="0" lang="en-US" sz="1400" kern="1200" dirty="0">
                          <a:solidFill>
                            <a:schemeClr val="bg1"/>
                          </a:solidFill>
                          <a:latin typeface="Book Antiqua" panose="02040602050305030304" pitchFamily="18" charset="0"/>
                        </a:rPr>
                        <a:t>at twice the rate or rates in force; or</a:t>
                      </a:r>
                    </a:p>
                    <a:p>
                      <a:pPr marL="285750" indent="-285750" algn="l">
                        <a:buFont typeface="Wingdings" panose="05000000000000000000" pitchFamily="2" charset="2"/>
                        <a:buChar char="Ø"/>
                      </a:pPr>
                      <a:r>
                        <a:rPr kumimoji="0" lang="en-US" sz="1400" kern="1200" dirty="0">
                          <a:solidFill>
                            <a:schemeClr val="bg1"/>
                          </a:solidFill>
                          <a:latin typeface="Book Antiqua" panose="02040602050305030304" pitchFamily="18" charset="0"/>
                        </a:rPr>
                        <a:t>at the rate of five per cent.</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N" sz="1400" kern="1200" dirty="0">
                          <a:solidFill>
                            <a:schemeClr val="bg1"/>
                          </a:solidFill>
                          <a:latin typeface="Book Antiqua" panose="02040602050305030304" pitchFamily="18" charset="0"/>
                        </a:rPr>
                        <a:t>Higher of the following-</a:t>
                      </a:r>
                      <a:r>
                        <a:rPr kumimoji="0" lang="en-US" sz="1400" kern="1200" dirty="0">
                          <a:solidFill>
                            <a:schemeClr val="bg1"/>
                          </a:solidFill>
                          <a:latin typeface="Book Antiqua" panose="02040602050305030304" pitchFamily="18" charset="0"/>
                        </a:rPr>
                        <a:t>Rates -</a:t>
                      </a:r>
                    </a:p>
                    <a:p>
                      <a:pPr marL="285750" indent="-285750" algn="l">
                        <a:buFont typeface="Wingdings" panose="05000000000000000000" pitchFamily="2" charset="2"/>
                        <a:buChar char="Ø"/>
                      </a:pPr>
                      <a:r>
                        <a:rPr kumimoji="0" lang="en-US" sz="1400" b="0" kern="1200" dirty="0">
                          <a:solidFill>
                            <a:schemeClr val="bg1"/>
                          </a:solidFill>
                          <a:effectLst/>
                          <a:latin typeface="Book Antiqua" panose="02040602050305030304" pitchFamily="18" charset="0"/>
                        </a:rPr>
                        <a:t>at twice the rate specified in the relevant provision of the Act; or</a:t>
                      </a:r>
                    </a:p>
                    <a:p>
                      <a:pPr marL="285750" indent="-285750" algn="l">
                        <a:buFont typeface="Wingdings" panose="05000000000000000000" pitchFamily="2" charset="2"/>
                        <a:buChar char="Ø"/>
                      </a:pPr>
                      <a:r>
                        <a:rPr kumimoji="0" lang="en-US" sz="1400" b="0" kern="1200" dirty="0">
                          <a:solidFill>
                            <a:schemeClr val="bg1"/>
                          </a:solidFill>
                          <a:effectLst/>
                          <a:latin typeface="Book Antiqua" panose="02040602050305030304" pitchFamily="18" charset="0"/>
                        </a:rPr>
                        <a:t>at the rate of five per cent</a:t>
                      </a:r>
                      <a:endParaRPr lang="en-IN" sz="1400" i="0" dirty="0">
                        <a:solidFill>
                          <a:schemeClr val="bg1"/>
                        </a:solidFill>
                        <a:latin typeface="Book Antiqua" panose="02040602050305030304" pitchFamily="18" charset="0"/>
                        <a:cs typeface="Times New Roman" pitchFamily="18" charset="0"/>
                      </a:endParaRPr>
                    </a:p>
                  </a:txBody>
                  <a:tcPr/>
                </a:tc>
                <a:extLst>
                  <a:ext uri="{0D108BD9-81ED-4DB2-BD59-A6C34878D82A}">
                    <a16:rowId xmlns:a16="http://schemas.microsoft.com/office/drawing/2014/main" val="694409906"/>
                  </a:ext>
                </a:extLst>
              </a:tr>
              <a:tr h="613695">
                <a:tc>
                  <a:txBody>
                    <a:bodyPr/>
                    <a:lstStyle/>
                    <a:p>
                      <a:r>
                        <a:rPr lang="en-IN" sz="1400" dirty="0">
                          <a:solidFill>
                            <a:schemeClr val="bg1"/>
                          </a:solidFill>
                          <a:latin typeface="Book Antiqua" panose="02040602050305030304" pitchFamily="18" charset="0"/>
                        </a:rPr>
                        <a:t>Interplay between  the sections</a:t>
                      </a:r>
                      <a:endParaRPr lang="en-IN" sz="1400" i="0" dirty="0">
                        <a:solidFill>
                          <a:schemeClr val="bg1"/>
                        </a:solidFill>
                        <a:latin typeface="Book Antiqua" panose="02040602050305030304" pitchFamily="18" charset="0"/>
                        <a:cs typeface="Times New Roman" pitchFamily="18" charset="0"/>
                      </a:endParaRPr>
                    </a:p>
                  </a:txBody>
                  <a:tcPr/>
                </a:tc>
                <a:tc>
                  <a:txBody>
                    <a:bodyPr/>
                    <a:lstStyle/>
                    <a:p>
                      <a:r>
                        <a:rPr lang="en-IN" sz="1400" dirty="0">
                          <a:solidFill>
                            <a:schemeClr val="bg1"/>
                          </a:solidFill>
                          <a:latin typeface="Book Antiqua" panose="02040602050305030304" pitchFamily="18" charset="0"/>
                        </a:rPr>
                        <a:t>Standalone Section</a:t>
                      </a:r>
                      <a:endParaRPr lang="en-IN" sz="1400" i="0" dirty="0">
                        <a:solidFill>
                          <a:schemeClr val="bg1"/>
                        </a:solidFill>
                        <a:latin typeface="Book Antiqua" panose="02040602050305030304" pitchFamily="18" charset="0"/>
                        <a:cs typeface="Times New Roman" pitchFamily="18" charset="0"/>
                      </a:endParaRPr>
                    </a:p>
                  </a:txBody>
                  <a:tcPr/>
                </a:tc>
                <a:tc gridSpan="2">
                  <a:txBody>
                    <a:bodyPr/>
                    <a:lstStyle/>
                    <a:p>
                      <a:pPr algn="l"/>
                      <a:r>
                        <a:rPr lang="en-IN" sz="1400" dirty="0">
                          <a:solidFill>
                            <a:schemeClr val="bg1"/>
                          </a:solidFill>
                          <a:latin typeface="Book Antiqua" panose="02040602050305030304" pitchFamily="18" charset="0"/>
                        </a:rPr>
                        <a:t>TDS/TCS to be done at </a:t>
                      </a:r>
                      <a:r>
                        <a:rPr kumimoji="0" lang="en-US" sz="1400" b="0" kern="1200" dirty="0">
                          <a:solidFill>
                            <a:schemeClr val="bg1"/>
                          </a:solidFill>
                          <a:effectLst/>
                          <a:latin typeface="Book Antiqua" panose="02040602050305030304" pitchFamily="18" charset="0"/>
                        </a:rPr>
                        <a:t>higher of the two rates provided in this section and in </a:t>
                      </a:r>
                      <a:r>
                        <a:rPr kumimoji="0" lang="en-US" sz="1400" b="0" u="none" kern="1200" dirty="0">
                          <a:solidFill>
                            <a:schemeClr val="bg1"/>
                          </a:solidFill>
                          <a:effectLst/>
                          <a:latin typeface="Book Antiqua" panose="02040602050305030304" pitchFamily="18" charset="0"/>
                        </a:rPr>
                        <a:t>section 206AA</a:t>
                      </a:r>
                      <a:r>
                        <a:rPr lang="en-IN" sz="1400" dirty="0">
                          <a:solidFill>
                            <a:schemeClr val="bg1"/>
                          </a:solidFill>
                          <a:latin typeface="Book Antiqua" panose="02040602050305030304" pitchFamily="18" charset="0"/>
                        </a:rPr>
                        <a:t>, if sec 206AA is also applicable</a:t>
                      </a:r>
                      <a:endParaRPr lang="en-IN" sz="1400" i="0" dirty="0">
                        <a:solidFill>
                          <a:schemeClr val="bg1"/>
                        </a:solidFill>
                        <a:latin typeface="Book Antiqua" panose="02040602050305030304" pitchFamily="18" charset="0"/>
                        <a:cs typeface="Times New Roman" pitchFamily="18" charset="0"/>
                      </a:endParaRPr>
                    </a:p>
                  </a:txBody>
                  <a:tcPr/>
                </a:tc>
                <a:tc hMerge="1">
                  <a:txBody>
                    <a:bodyPr/>
                    <a:lstStyle/>
                    <a:p>
                      <a:endParaRPr lang="en-IN"/>
                    </a:p>
                  </a:txBody>
                  <a:tcPr/>
                </a:tc>
                <a:extLst>
                  <a:ext uri="{0D108BD9-81ED-4DB2-BD59-A6C34878D82A}">
                    <a16:rowId xmlns:a16="http://schemas.microsoft.com/office/drawing/2014/main" val="3686679982"/>
                  </a:ext>
                </a:extLst>
              </a:tr>
            </a:tbl>
          </a:graphicData>
        </a:graphic>
      </p:graphicFrame>
      <p:sp>
        <p:nvSpPr>
          <p:cNvPr id="3" name="TextBox 2">
            <a:extLst>
              <a:ext uri="{FF2B5EF4-FFF2-40B4-BE49-F238E27FC236}">
                <a16:creationId xmlns:a16="http://schemas.microsoft.com/office/drawing/2014/main" id="{C4A4E47C-9011-AFA3-E56D-33B7534E896D}"/>
              </a:ext>
            </a:extLst>
          </p:cNvPr>
          <p:cNvSpPr txBox="1"/>
          <p:nvPr/>
        </p:nvSpPr>
        <p:spPr>
          <a:xfrm>
            <a:off x="392539" y="1387369"/>
            <a:ext cx="5791970" cy="307777"/>
          </a:xfrm>
          <a:prstGeom prst="rect">
            <a:avLst/>
          </a:prstGeom>
          <a:noFill/>
        </p:spPr>
        <p:txBody>
          <a:bodyPr wrap="none" rtlCol="0">
            <a:spAutoFit/>
          </a:bodyPr>
          <a:lstStyle/>
          <a:p>
            <a:r>
              <a:rPr lang="en-US" sz="1400" b="1" dirty="0">
                <a:solidFill>
                  <a:schemeClr val="bg1"/>
                </a:solidFill>
                <a:latin typeface="Book Antiqua" panose="02040602050305030304" pitchFamily="18" charset="0"/>
              </a:rPr>
              <a:t>Higher TDS rates on  non-availability of PAN/non-filing of ITR (2/2)</a:t>
            </a:r>
          </a:p>
        </p:txBody>
      </p:sp>
    </p:spTree>
    <p:extLst>
      <p:ext uri="{BB962C8B-B14F-4D97-AF65-F5344CB8AC3E}">
        <p14:creationId xmlns:p14="http://schemas.microsoft.com/office/powerpoint/2010/main" val="2542121106"/>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 name="TextBox 2">
            <a:extLst>
              <a:ext uri="{FF2B5EF4-FFF2-40B4-BE49-F238E27FC236}">
                <a16:creationId xmlns:a16="http://schemas.microsoft.com/office/drawing/2014/main" id="{EF4E7D93-2B9B-2BC1-2C48-845620CAC3E7}"/>
              </a:ext>
            </a:extLst>
          </p:cNvPr>
          <p:cNvSpPr txBox="1"/>
          <p:nvPr/>
        </p:nvSpPr>
        <p:spPr>
          <a:xfrm>
            <a:off x="387350" y="1402348"/>
            <a:ext cx="3876382" cy="338554"/>
          </a:xfrm>
          <a:prstGeom prst="rect">
            <a:avLst/>
          </a:prstGeom>
          <a:noFill/>
        </p:spPr>
        <p:txBody>
          <a:bodyPr wrap="none" rtlCol="0">
            <a:spAutoFit/>
          </a:bodyPr>
          <a:lstStyle/>
          <a:p>
            <a:r>
              <a:rPr lang="en-IN" sz="1600" b="1" dirty="0">
                <a:solidFill>
                  <a:schemeClr val="bg1"/>
                </a:solidFill>
                <a:latin typeface="Book Antiqua" panose="02040602050305030304" pitchFamily="18" charset="0"/>
              </a:rPr>
              <a:t>Consequences of non-compliances (1/2)</a:t>
            </a:r>
          </a:p>
        </p:txBody>
      </p:sp>
      <p:graphicFrame>
        <p:nvGraphicFramePr>
          <p:cNvPr id="4" name="Table 4">
            <a:extLst>
              <a:ext uri="{FF2B5EF4-FFF2-40B4-BE49-F238E27FC236}">
                <a16:creationId xmlns:a16="http://schemas.microsoft.com/office/drawing/2014/main" id="{9AD63760-9F7F-2BE1-899C-CB0851F6357A}"/>
              </a:ext>
            </a:extLst>
          </p:cNvPr>
          <p:cNvGraphicFramePr>
            <a:graphicFrameLocks noGrp="1"/>
          </p:cNvGraphicFramePr>
          <p:nvPr>
            <p:extLst>
              <p:ext uri="{D42A27DB-BD31-4B8C-83A1-F6EECF244321}">
                <p14:modId xmlns:p14="http://schemas.microsoft.com/office/powerpoint/2010/main" val="197756898"/>
              </p:ext>
            </p:extLst>
          </p:nvPr>
        </p:nvGraphicFramePr>
        <p:xfrm>
          <a:off x="457200" y="1809890"/>
          <a:ext cx="8382000" cy="4511040"/>
        </p:xfrm>
        <a:graphic>
          <a:graphicData uri="http://schemas.openxmlformats.org/drawingml/2006/table">
            <a:tbl>
              <a:tblPr firstRow="1" bandRow="1">
                <a:tableStyleId>{912C8C85-51F0-491E-9774-3900AFEF0FD7}</a:tableStyleId>
              </a:tblPr>
              <a:tblGrid>
                <a:gridCol w="1579418">
                  <a:extLst>
                    <a:ext uri="{9D8B030D-6E8A-4147-A177-3AD203B41FA5}">
                      <a16:colId xmlns:a16="http://schemas.microsoft.com/office/drawing/2014/main" val="1534051671"/>
                    </a:ext>
                  </a:extLst>
                </a:gridCol>
                <a:gridCol w="2753096">
                  <a:extLst>
                    <a:ext uri="{9D8B030D-6E8A-4147-A177-3AD203B41FA5}">
                      <a16:colId xmlns:a16="http://schemas.microsoft.com/office/drawing/2014/main" val="1637294174"/>
                    </a:ext>
                  </a:extLst>
                </a:gridCol>
                <a:gridCol w="4049486">
                  <a:extLst>
                    <a:ext uri="{9D8B030D-6E8A-4147-A177-3AD203B41FA5}">
                      <a16:colId xmlns:a16="http://schemas.microsoft.com/office/drawing/2014/main" val="1960857161"/>
                    </a:ext>
                  </a:extLst>
                </a:gridCol>
              </a:tblGrid>
              <a:tr h="351870">
                <a:tc>
                  <a:txBody>
                    <a:bodyPr/>
                    <a:lstStyle/>
                    <a:p>
                      <a:pPr algn="ctr"/>
                      <a:r>
                        <a:rPr lang="en-IN" sz="1400" dirty="0">
                          <a:solidFill>
                            <a:schemeClr val="tx1"/>
                          </a:solidFill>
                          <a:latin typeface="Book Antiqua" panose="02040602050305030304" pitchFamily="18" charset="0"/>
                        </a:rPr>
                        <a:t>Applicable  Section </a:t>
                      </a:r>
                      <a:endParaRPr lang="en-IN" sz="1400" dirty="0">
                        <a:solidFill>
                          <a:schemeClr val="tx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400" dirty="0">
                          <a:solidFill>
                            <a:schemeClr val="tx1"/>
                          </a:solidFill>
                          <a:latin typeface="Book Antiqua" panose="02040602050305030304" pitchFamily="18" charset="0"/>
                        </a:rPr>
                        <a:t>Nature of Default </a:t>
                      </a:r>
                      <a:endParaRPr lang="en-IN" sz="1400" dirty="0">
                        <a:solidFill>
                          <a:schemeClr val="tx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400" dirty="0">
                          <a:solidFill>
                            <a:schemeClr val="tx1"/>
                          </a:solidFill>
                          <a:latin typeface="Book Antiqua" panose="02040602050305030304" pitchFamily="18" charset="0"/>
                        </a:rPr>
                        <a:t>Consequence </a:t>
                      </a:r>
                      <a:endParaRPr lang="en-IN" sz="1400" dirty="0">
                        <a:solidFill>
                          <a:schemeClr val="tx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4795621"/>
                  </a:ext>
                </a:extLst>
              </a:tr>
              <a:tr h="967644">
                <a:tc>
                  <a:txBody>
                    <a:bodyPr/>
                    <a:lstStyle/>
                    <a:p>
                      <a:pPr algn="ctr"/>
                      <a:r>
                        <a:rPr lang="en-IN" sz="1400" dirty="0">
                          <a:solidFill>
                            <a:schemeClr val="bg1"/>
                          </a:solidFill>
                          <a:latin typeface="Book Antiqua" panose="02040602050305030304" pitchFamily="18" charset="0"/>
                        </a:rPr>
                        <a:t>40(a)(</a:t>
                      </a:r>
                      <a:r>
                        <a:rPr lang="en-IN" sz="1400" dirty="0" err="1">
                          <a:solidFill>
                            <a:schemeClr val="bg1"/>
                          </a:solidFill>
                          <a:latin typeface="Book Antiqua" panose="02040602050305030304" pitchFamily="18" charset="0"/>
                        </a:rPr>
                        <a:t>i</a:t>
                      </a:r>
                      <a:r>
                        <a:rPr lang="en-IN" sz="1400" dirty="0">
                          <a:solidFill>
                            <a:schemeClr val="bg1"/>
                          </a:solidFill>
                          <a:latin typeface="Book Antiqua" panose="02040602050305030304" pitchFamily="18" charset="0"/>
                        </a:rPr>
                        <a:t>)</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1400" b="0" u="none" strike="noStrike" kern="1200" baseline="0" dirty="0">
                          <a:solidFill>
                            <a:schemeClr val="bg1"/>
                          </a:solidFill>
                          <a:latin typeface="Book Antiqua" panose="02040602050305030304" pitchFamily="18" charset="0"/>
                        </a:rPr>
                        <a:t>Tax deductible but not deducted or after deduction not paid within prescribed time. Refer CBDT circular No. 3/2015 dated 12.02.2015</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IN" sz="1400" b="0" u="none" strike="noStrike" kern="1200" baseline="0" dirty="0">
                          <a:solidFill>
                            <a:schemeClr val="bg1"/>
                          </a:solidFill>
                          <a:latin typeface="Book Antiqua" panose="02040602050305030304" pitchFamily="18" charset="0"/>
                        </a:rPr>
                        <a:t>Disallowance of 100% of payments</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74935003"/>
                  </a:ext>
                </a:extLst>
              </a:tr>
              <a:tr h="527806">
                <a:tc>
                  <a:txBody>
                    <a:bodyPr/>
                    <a:lstStyle/>
                    <a:p>
                      <a:pPr algn="ctr"/>
                      <a:r>
                        <a:rPr kumimoji="0" lang="en-US" sz="1400" b="0" u="none" strike="noStrike" kern="1200" baseline="0" dirty="0">
                          <a:solidFill>
                            <a:schemeClr val="bg1"/>
                          </a:solidFill>
                          <a:latin typeface="Book Antiqua" panose="02040602050305030304" pitchFamily="18" charset="0"/>
                        </a:rPr>
                        <a:t>58(1)(a)(ii) and 58(1)(a)(iii)</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1400" b="0" u="none" strike="noStrike" kern="1200" baseline="0" dirty="0">
                          <a:solidFill>
                            <a:schemeClr val="bg1"/>
                          </a:solidFill>
                          <a:latin typeface="Book Antiqua" panose="02040602050305030304" pitchFamily="18" charset="0"/>
                        </a:rPr>
                        <a:t>Tax deductible but not deducted or after deduction not paid within prescribed time</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kumimoji="0" lang="en-US" sz="1400" b="0" u="none" strike="noStrike" kern="1200" baseline="0" dirty="0">
                          <a:solidFill>
                            <a:schemeClr val="bg1"/>
                          </a:solidFill>
                          <a:latin typeface="Book Antiqua" panose="02040602050305030304" pitchFamily="18" charset="0"/>
                        </a:rPr>
                        <a:t>Disallowance of interest/salary payable outside India</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2158231"/>
                  </a:ext>
                </a:extLst>
              </a:tr>
              <a:tr h="925690">
                <a:tc>
                  <a:txBody>
                    <a:bodyPr/>
                    <a:lstStyle/>
                    <a:p>
                      <a:pPr algn="ctr"/>
                      <a:r>
                        <a:rPr lang="en-IN" sz="1400" dirty="0">
                          <a:solidFill>
                            <a:schemeClr val="bg1"/>
                          </a:solidFill>
                          <a:latin typeface="Book Antiqua" panose="02040602050305030304" pitchFamily="18" charset="0"/>
                        </a:rPr>
                        <a:t>201 and 201(1)</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1400" dirty="0">
                          <a:solidFill>
                            <a:schemeClr val="bg1"/>
                          </a:solidFill>
                          <a:latin typeface="Book Antiqua" panose="02040602050305030304" pitchFamily="18" charset="0"/>
                        </a:rPr>
                        <a:t>Tax not deducted</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just"/>
                      <a:r>
                        <a:rPr kumimoji="0" lang="en-IN" sz="1400" b="0" u="none" strike="noStrike" kern="1200" baseline="0" dirty="0">
                          <a:solidFill>
                            <a:schemeClr val="bg1"/>
                          </a:solidFill>
                          <a:latin typeface="Book Antiqua" panose="02040602050305030304" pitchFamily="18" charset="0"/>
                        </a:rPr>
                        <a:t>Levy of interest:</a:t>
                      </a:r>
                    </a:p>
                    <a:p>
                      <a:pPr algn="just"/>
                      <a:r>
                        <a:rPr kumimoji="0" lang="en-IN" sz="1400" b="0" u="none" strike="noStrike" kern="1200" baseline="0" dirty="0">
                          <a:solidFill>
                            <a:schemeClr val="bg1"/>
                          </a:solidFill>
                          <a:latin typeface="Book Antiqua" panose="02040602050305030304" pitchFamily="18" charset="0"/>
                        </a:rPr>
                        <a:t>1% </a:t>
                      </a:r>
                      <a:r>
                        <a:rPr kumimoji="0" lang="en-US" sz="1400" b="0" kern="1200" dirty="0">
                          <a:solidFill>
                            <a:schemeClr val="bg1"/>
                          </a:solidFill>
                          <a:latin typeface="Book Antiqua" panose="02040602050305030304" pitchFamily="18" charset="0"/>
                        </a:rPr>
                        <a:t> for every month or part of a month (From</a:t>
                      </a:r>
                      <a:r>
                        <a:rPr kumimoji="0" lang="en-US" sz="1400" b="0" kern="1200" baseline="0" dirty="0">
                          <a:solidFill>
                            <a:schemeClr val="bg1"/>
                          </a:solidFill>
                          <a:latin typeface="Book Antiqua" panose="02040602050305030304" pitchFamily="18" charset="0"/>
                        </a:rPr>
                        <a:t> the date on which the tax was deductible </a:t>
                      </a:r>
                      <a:r>
                        <a:rPr kumimoji="0" lang="en-US" sz="1400" b="0" kern="1200" dirty="0">
                          <a:solidFill>
                            <a:schemeClr val="bg1"/>
                          </a:solidFill>
                          <a:latin typeface="Book Antiqua" panose="02040602050305030304" pitchFamily="18" charset="0"/>
                        </a:rPr>
                        <a:t> up to the</a:t>
                      </a:r>
                      <a:r>
                        <a:rPr kumimoji="0" lang="en-US" sz="1400" b="0" kern="1200" baseline="0" dirty="0">
                          <a:solidFill>
                            <a:schemeClr val="bg1"/>
                          </a:solidFill>
                          <a:latin typeface="Book Antiqua" panose="02040602050305030304" pitchFamily="18" charset="0"/>
                        </a:rPr>
                        <a:t> date of actual </a:t>
                      </a:r>
                      <a:r>
                        <a:rPr kumimoji="0" lang="en-US" sz="1400" b="0" kern="1200" dirty="0">
                          <a:solidFill>
                            <a:schemeClr val="bg1"/>
                          </a:solidFill>
                          <a:latin typeface="Book Antiqua" panose="02040602050305030304" pitchFamily="18" charset="0"/>
                        </a:rPr>
                        <a:t>deduction)</a:t>
                      </a:r>
                    </a:p>
                    <a:p>
                      <a:pPr algn="just"/>
                      <a:r>
                        <a:rPr kumimoji="0" lang="en-US" sz="1400" b="0" kern="1200" dirty="0">
                          <a:solidFill>
                            <a:schemeClr val="bg1"/>
                          </a:solidFill>
                          <a:latin typeface="Book Antiqua" panose="02040602050305030304" pitchFamily="18" charset="0"/>
                        </a:rPr>
                        <a:t>1.5% for every month or part of a month (From</a:t>
                      </a:r>
                      <a:r>
                        <a:rPr kumimoji="0" lang="en-US" sz="1400" b="0" kern="1200" baseline="0" dirty="0">
                          <a:solidFill>
                            <a:schemeClr val="bg1"/>
                          </a:solidFill>
                          <a:latin typeface="Book Antiqua" panose="02040602050305030304" pitchFamily="18" charset="0"/>
                        </a:rPr>
                        <a:t> the date on which tax was actually deducted to the date on which tax was actually paid)</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34785830"/>
                  </a:ext>
                </a:extLst>
              </a:tr>
              <a:tr h="633845">
                <a:tc>
                  <a:txBody>
                    <a:bodyPr/>
                    <a:lstStyle/>
                    <a:p>
                      <a:pPr algn="ctr"/>
                      <a:r>
                        <a:rPr kumimoji="0" lang="en-IN" sz="1400" b="0" u="none" strike="noStrike" kern="1200" baseline="0" dirty="0">
                          <a:solidFill>
                            <a:schemeClr val="bg1"/>
                          </a:solidFill>
                          <a:latin typeface="Book Antiqua" panose="02040602050305030304" pitchFamily="18" charset="0"/>
                        </a:rPr>
                        <a:t>201(1A)</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1400" dirty="0">
                          <a:solidFill>
                            <a:schemeClr val="bg1"/>
                          </a:solidFill>
                          <a:latin typeface="Book Antiqua" panose="02040602050305030304" pitchFamily="18" charset="0"/>
                        </a:rPr>
                        <a:t>Tax deducted but not paid</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vMerge="1">
                  <a:txBody>
                    <a:bodyPr/>
                    <a:lstStyle/>
                    <a:p>
                      <a:r>
                        <a:rPr kumimoji="0" lang="en-IN" sz="1800" b="0" i="0" u="none" strike="noStrike" kern="1200" baseline="0" dirty="0">
                          <a:solidFill>
                            <a:schemeClr val="dk1"/>
                          </a:solidFill>
                          <a:latin typeface="+mn-lt"/>
                          <a:ea typeface="+mn-ea"/>
                          <a:cs typeface="+mn-cs"/>
                        </a:rPr>
                        <a:t>Levy of interest</a:t>
                      </a:r>
                      <a:endParaRPr lang="en-IN" dirty="0"/>
                    </a:p>
                  </a:txBody>
                  <a:tcPr/>
                </a:tc>
                <a:extLst>
                  <a:ext uri="{0D108BD9-81ED-4DB2-BD59-A6C34878D82A}">
                    <a16:rowId xmlns:a16="http://schemas.microsoft.com/office/drawing/2014/main" val="2336243226"/>
                  </a:ext>
                </a:extLst>
              </a:tr>
              <a:tr h="307887">
                <a:tc>
                  <a:txBody>
                    <a:bodyPr/>
                    <a:lstStyle/>
                    <a:p>
                      <a:pPr algn="ctr"/>
                      <a:r>
                        <a:rPr kumimoji="0" lang="en-IN" sz="1400" b="0" u="none" strike="noStrike" kern="1200" baseline="0" dirty="0">
                          <a:solidFill>
                            <a:schemeClr val="bg1"/>
                          </a:solidFill>
                          <a:latin typeface="Book Antiqua" panose="02040602050305030304" pitchFamily="18" charset="0"/>
                        </a:rPr>
                        <a:t>221</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IN" sz="1400" b="0" u="none" strike="noStrike" kern="1200" baseline="0" dirty="0">
                          <a:solidFill>
                            <a:schemeClr val="bg1"/>
                          </a:solidFill>
                          <a:latin typeface="Book Antiqua" panose="02040602050305030304" pitchFamily="18" charset="0"/>
                        </a:rPr>
                        <a:t>Failure to deduct tax</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kumimoji="0" lang="en-IN" sz="1400" b="0" u="none" strike="noStrike" kern="1200" baseline="0" dirty="0">
                          <a:solidFill>
                            <a:schemeClr val="bg1"/>
                          </a:solidFill>
                          <a:latin typeface="Book Antiqua" panose="02040602050305030304" pitchFamily="18" charset="0"/>
                        </a:rPr>
                        <a:t>Amount as AO may direct, but cannot exceed the amount of tax</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10156406"/>
                  </a:ext>
                </a:extLst>
              </a:tr>
            </a:tbl>
          </a:graphicData>
        </a:graphic>
      </p:graphicFrame>
    </p:spTree>
    <p:extLst>
      <p:ext uri="{BB962C8B-B14F-4D97-AF65-F5344CB8AC3E}">
        <p14:creationId xmlns:p14="http://schemas.microsoft.com/office/powerpoint/2010/main" val="2784075526"/>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3" name="TextBox 2">
            <a:extLst>
              <a:ext uri="{FF2B5EF4-FFF2-40B4-BE49-F238E27FC236}">
                <a16:creationId xmlns:a16="http://schemas.microsoft.com/office/drawing/2014/main" id="{EF4E7D93-2B9B-2BC1-2C48-845620CAC3E7}"/>
              </a:ext>
            </a:extLst>
          </p:cNvPr>
          <p:cNvSpPr txBox="1"/>
          <p:nvPr/>
        </p:nvSpPr>
        <p:spPr>
          <a:xfrm>
            <a:off x="387350" y="1402348"/>
            <a:ext cx="3876382" cy="338554"/>
          </a:xfrm>
          <a:prstGeom prst="rect">
            <a:avLst/>
          </a:prstGeom>
          <a:noFill/>
        </p:spPr>
        <p:txBody>
          <a:bodyPr wrap="none" rtlCol="0">
            <a:spAutoFit/>
          </a:bodyPr>
          <a:lstStyle/>
          <a:p>
            <a:r>
              <a:rPr lang="en-IN" sz="1600" b="1" dirty="0">
                <a:solidFill>
                  <a:schemeClr val="bg1"/>
                </a:solidFill>
                <a:latin typeface="Book Antiqua" panose="02040602050305030304" pitchFamily="18" charset="0"/>
              </a:rPr>
              <a:t>Consequences of non-compliances (2/2)</a:t>
            </a:r>
          </a:p>
        </p:txBody>
      </p:sp>
      <p:graphicFrame>
        <p:nvGraphicFramePr>
          <p:cNvPr id="4" name="Table 4">
            <a:extLst>
              <a:ext uri="{FF2B5EF4-FFF2-40B4-BE49-F238E27FC236}">
                <a16:creationId xmlns:a16="http://schemas.microsoft.com/office/drawing/2014/main" id="{9AD63760-9F7F-2BE1-899C-CB0851F6357A}"/>
              </a:ext>
            </a:extLst>
          </p:cNvPr>
          <p:cNvGraphicFramePr>
            <a:graphicFrameLocks noGrp="1"/>
          </p:cNvGraphicFramePr>
          <p:nvPr>
            <p:extLst>
              <p:ext uri="{D42A27DB-BD31-4B8C-83A1-F6EECF244321}">
                <p14:modId xmlns:p14="http://schemas.microsoft.com/office/powerpoint/2010/main" val="81593428"/>
              </p:ext>
            </p:extLst>
          </p:nvPr>
        </p:nvGraphicFramePr>
        <p:xfrm>
          <a:off x="457200" y="1809890"/>
          <a:ext cx="8382000" cy="2289087"/>
        </p:xfrm>
        <a:graphic>
          <a:graphicData uri="http://schemas.openxmlformats.org/drawingml/2006/table">
            <a:tbl>
              <a:tblPr firstRow="1" bandRow="1">
                <a:tableStyleId>{912C8C85-51F0-491E-9774-3900AFEF0FD7}</a:tableStyleId>
              </a:tblPr>
              <a:tblGrid>
                <a:gridCol w="1579418">
                  <a:extLst>
                    <a:ext uri="{9D8B030D-6E8A-4147-A177-3AD203B41FA5}">
                      <a16:colId xmlns:a16="http://schemas.microsoft.com/office/drawing/2014/main" val="1534051671"/>
                    </a:ext>
                  </a:extLst>
                </a:gridCol>
                <a:gridCol w="2753096">
                  <a:extLst>
                    <a:ext uri="{9D8B030D-6E8A-4147-A177-3AD203B41FA5}">
                      <a16:colId xmlns:a16="http://schemas.microsoft.com/office/drawing/2014/main" val="1637294174"/>
                    </a:ext>
                  </a:extLst>
                </a:gridCol>
                <a:gridCol w="4049486">
                  <a:extLst>
                    <a:ext uri="{9D8B030D-6E8A-4147-A177-3AD203B41FA5}">
                      <a16:colId xmlns:a16="http://schemas.microsoft.com/office/drawing/2014/main" val="1960857161"/>
                    </a:ext>
                  </a:extLst>
                </a:gridCol>
              </a:tblGrid>
              <a:tr h="351870">
                <a:tc>
                  <a:txBody>
                    <a:bodyPr/>
                    <a:lstStyle/>
                    <a:p>
                      <a:pPr algn="ctr"/>
                      <a:r>
                        <a:rPr lang="en-IN" sz="1400" dirty="0">
                          <a:solidFill>
                            <a:schemeClr val="tx1"/>
                          </a:solidFill>
                          <a:latin typeface="Book Antiqua" panose="02040602050305030304" pitchFamily="18" charset="0"/>
                        </a:rPr>
                        <a:t>Applicable  Section </a:t>
                      </a:r>
                      <a:endParaRPr lang="en-IN" sz="1400" dirty="0">
                        <a:solidFill>
                          <a:schemeClr val="tx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400" dirty="0">
                          <a:solidFill>
                            <a:schemeClr val="tx1"/>
                          </a:solidFill>
                          <a:latin typeface="Book Antiqua" panose="02040602050305030304" pitchFamily="18" charset="0"/>
                        </a:rPr>
                        <a:t>Nature of Default </a:t>
                      </a:r>
                      <a:endParaRPr lang="en-IN" sz="1400" dirty="0">
                        <a:solidFill>
                          <a:schemeClr val="tx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IN" sz="1400" dirty="0">
                          <a:solidFill>
                            <a:schemeClr val="tx1"/>
                          </a:solidFill>
                          <a:latin typeface="Book Antiqua" panose="02040602050305030304" pitchFamily="18" charset="0"/>
                        </a:rPr>
                        <a:t>Consequence </a:t>
                      </a:r>
                      <a:endParaRPr lang="en-IN" sz="1400" dirty="0">
                        <a:solidFill>
                          <a:schemeClr val="tx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4795621"/>
                  </a:ext>
                </a:extLst>
              </a:tr>
              <a:tr h="307887">
                <a:tc>
                  <a:txBody>
                    <a:bodyPr/>
                    <a:lstStyle/>
                    <a:p>
                      <a:pPr algn="ctr"/>
                      <a:r>
                        <a:rPr kumimoji="0" lang="en-IN" sz="1400" b="0" u="none" strike="noStrike" kern="1200" baseline="0" dirty="0">
                          <a:solidFill>
                            <a:schemeClr val="bg1"/>
                          </a:solidFill>
                          <a:latin typeface="Book Antiqua" panose="02040602050305030304" pitchFamily="18" charset="0"/>
                        </a:rPr>
                        <a:t>271C</a:t>
                      </a:r>
                      <a:endParaRPr kumimoji="0" lang="en-IN" sz="1400" b="0" i="0" u="none" strike="noStrike" kern="1200" baseline="0" dirty="0">
                        <a:solidFill>
                          <a:schemeClr val="bg1"/>
                        </a:solidFill>
                        <a:latin typeface="Book Antiqua" panose="02040602050305030304" pitchFamily="18" charset="0"/>
                        <a:ea typeface="+mn-ea"/>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IN" sz="1400" b="0" u="none" strike="noStrike" kern="1200" baseline="0" dirty="0">
                          <a:solidFill>
                            <a:schemeClr val="bg1"/>
                          </a:solidFill>
                          <a:latin typeface="Book Antiqua" panose="02040602050305030304" pitchFamily="18" charset="0"/>
                        </a:rPr>
                        <a:t>Failure to deduct tax</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kumimoji="0" lang="en-US" sz="1400" b="0" kern="1200" dirty="0">
                          <a:solidFill>
                            <a:schemeClr val="bg1"/>
                          </a:solidFill>
                          <a:latin typeface="Book Antiqua" panose="02040602050305030304" pitchFamily="18" charset="0"/>
                        </a:rPr>
                        <a:t>Sum equal to the amount of tax not deducted</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6448437"/>
                  </a:ext>
                </a:extLst>
              </a:tr>
              <a:tr h="527806">
                <a:tc>
                  <a:txBody>
                    <a:bodyPr/>
                    <a:lstStyle/>
                    <a:p>
                      <a:pPr algn="ctr"/>
                      <a:r>
                        <a:rPr kumimoji="0" lang="en-IN" sz="1400" b="0" u="none" strike="noStrike" kern="1200" baseline="0" dirty="0">
                          <a:solidFill>
                            <a:schemeClr val="bg1"/>
                          </a:solidFill>
                          <a:latin typeface="Book Antiqua" panose="02040602050305030304" pitchFamily="18" charset="0"/>
                        </a:rPr>
                        <a:t>276B</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IN" sz="1400" b="0" dirty="0">
                          <a:solidFill>
                            <a:schemeClr val="bg1"/>
                          </a:solidFill>
                          <a:latin typeface="Book Antiqua" panose="02040602050305030304" pitchFamily="18" charset="0"/>
                        </a:rPr>
                        <a:t>Failure to pay</a:t>
                      </a:r>
                      <a:r>
                        <a:rPr lang="en-IN" sz="1400" b="0" baseline="0" dirty="0">
                          <a:solidFill>
                            <a:schemeClr val="bg1"/>
                          </a:solidFill>
                          <a:latin typeface="Book Antiqua" panose="02040602050305030304" pitchFamily="18" charset="0"/>
                        </a:rPr>
                        <a:t> tax</a:t>
                      </a:r>
                      <a:endParaRPr lang="en-IN" sz="1400" b="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r>
                        <a:rPr kumimoji="0" lang="en-US" sz="1400" b="0" kern="1200" dirty="0">
                          <a:solidFill>
                            <a:schemeClr val="bg1"/>
                          </a:solidFill>
                          <a:latin typeface="Book Antiqua" panose="02040602050305030304" pitchFamily="18" charset="0"/>
                        </a:rPr>
                        <a:t>Imprisonment for a term which shall not be less than three months but which may extend to seven years and with fine</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42102166"/>
                  </a:ext>
                </a:extLst>
              </a:tr>
              <a:tr h="527806">
                <a:tc>
                  <a:txBody>
                    <a:bodyPr/>
                    <a:lstStyle/>
                    <a:p>
                      <a:pPr algn="ctr"/>
                      <a:r>
                        <a:rPr lang="en-IN" sz="1400" dirty="0">
                          <a:solidFill>
                            <a:schemeClr val="bg1"/>
                          </a:solidFill>
                          <a:latin typeface="Book Antiqua" panose="02040602050305030304" pitchFamily="18" charset="0"/>
                        </a:rPr>
                        <a:t>271J</a:t>
                      </a:r>
                      <a:endParaRPr lang="en-IN" sz="140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US" sz="1400" b="0" u="none" strike="noStrike" kern="1200" baseline="0" dirty="0">
                          <a:solidFill>
                            <a:schemeClr val="bg1"/>
                          </a:solidFill>
                          <a:latin typeface="Book Antiqua" panose="02040602050305030304" pitchFamily="18" charset="0"/>
                        </a:rPr>
                        <a:t>Furnishing incorrect information in reports or certificate</a:t>
                      </a:r>
                      <a:endParaRPr lang="en-IN" sz="1400" b="0" dirty="0">
                        <a:solidFill>
                          <a:schemeClr val="bg1"/>
                        </a:solidFill>
                        <a:latin typeface="Book Antiqua" panose="02040602050305030304" pitchFamily="18" charset="0"/>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IN" sz="1400" b="0" u="none" strike="noStrike" kern="1200" baseline="0" dirty="0">
                          <a:solidFill>
                            <a:schemeClr val="bg1"/>
                          </a:solidFill>
                          <a:latin typeface="Book Antiqua" panose="02040602050305030304" pitchFamily="18" charset="0"/>
                        </a:rPr>
                        <a:t>Levy of penalty - </a:t>
                      </a:r>
                      <a:r>
                        <a:rPr kumimoji="0" lang="en-US" sz="1400" b="0" u="none" strike="noStrike" kern="1200" baseline="0" dirty="0">
                          <a:solidFill>
                            <a:schemeClr val="bg1"/>
                          </a:solidFill>
                          <a:latin typeface="Book Antiqua" panose="02040602050305030304" pitchFamily="18" charset="0"/>
                        </a:rPr>
                        <a:t>Rs. 10,000 for each report or certificate </a:t>
                      </a:r>
                      <a:endParaRPr kumimoji="0" lang="en-IN" sz="1400" b="0" i="0" u="none" strike="noStrike" kern="1200" baseline="0" dirty="0">
                        <a:solidFill>
                          <a:schemeClr val="bg1"/>
                        </a:solidFill>
                        <a:latin typeface="Book Antiqua" panose="02040602050305030304" pitchFamily="18" charset="0"/>
                        <a:ea typeface="+mn-ea"/>
                        <a:cs typeface="Times New Roman" pitchFamily="18" charset="0"/>
                      </a:endParaRPr>
                    </a:p>
                  </a:txBody>
                  <a:tcP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5163175"/>
                  </a:ext>
                </a:extLst>
              </a:tr>
            </a:tbl>
          </a:graphicData>
        </a:graphic>
      </p:graphicFrame>
    </p:spTree>
    <p:extLst>
      <p:ext uri="{BB962C8B-B14F-4D97-AF65-F5344CB8AC3E}">
        <p14:creationId xmlns:p14="http://schemas.microsoft.com/office/powerpoint/2010/main" val="768935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338" name="Picture 2" descr="Person Holding White Ipad With White Case">
            <a:extLst>
              <a:ext uri="{FF2B5EF4-FFF2-40B4-BE49-F238E27FC236}">
                <a16:creationId xmlns:a16="http://schemas.microsoft.com/office/drawing/2014/main" id="{B38B443E-099F-4F61-BEFF-B7A763946FF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740" r="10306"/>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11F6654-C6BB-4835-93AA-7DAA3768BC43}"/>
              </a:ext>
            </a:extLst>
          </p:cNvPr>
          <p:cNvSpPr/>
          <p:nvPr/>
        </p:nvSpPr>
        <p:spPr>
          <a:xfrm>
            <a:off x="0" y="2743200"/>
            <a:ext cx="5988050" cy="1295400"/>
          </a:xfrm>
          <a:custGeom>
            <a:avLst/>
            <a:gdLst>
              <a:gd name="connsiteX0" fmla="*/ 0 w 4876800"/>
              <a:gd name="connsiteY0" fmla="*/ 0 h 914400"/>
              <a:gd name="connsiteX1" fmla="*/ 4876800 w 4876800"/>
              <a:gd name="connsiteY1" fmla="*/ 0 h 914400"/>
              <a:gd name="connsiteX2" fmla="*/ 4876800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391376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191293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35631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455224 w 4876800"/>
              <a:gd name="connsiteY2" fmla="*/ 914400 h 914400"/>
              <a:gd name="connsiteX3" fmla="*/ 0 w 4876800"/>
              <a:gd name="connsiteY3" fmla="*/ 914400 h 914400"/>
              <a:gd name="connsiteX4" fmla="*/ 0 w 4876800"/>
              <a:gd name="connsiteY4" fmla="*/ 0 h 914400"/>
              <a:gd name="connsiteX0" fmla="*/ 0 w 5109226"/>
              <a:gd name="connsiteY0" fmla="*/ 0 h 914400"/>
              <a:gd name="connsiteX1" fmla="*/ 5109226 w 5109226"/>
              <a:gd name="connsiteY1" fmla="*/ 0 h 914400"/>
              <a:gd name="connsiteX2" fmla="*/ 4455224 w 5109226"/>
              <a:gd name="connsiteY2" fmla="*/ 914400 h 914400"/>
              <a:gd name="connsiteX3" fmla="*/ 0 w 5109226"/>
              <a:gd name="connsiteY3" fmla="*/ 914400 h 914400"/>
              <a:gd name="connsiteX4" fmla="*/ 0 w 5109226"/>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9226" h="914400">
                <a:moveTo>
                  <a:pt x="0" y="0"/>
                </a:moveTo>
                <a:lnTo>
                  <a:pt x="5109226" y="0"/>
                </a:lnTo>
                <a:lnTo>
                  <a:pt x="4455224" y="914400"/>
                </a:lnTo>
                <a:lnTo>
                  <a:pt x="0" y="914400"/>
                </a:lnTo>
                <a:lnTo>
                  <a:pt x="0" y="0"/>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534988"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Book Antiqua" panose="02040602050305030304" pitchFamily="18" charset="0"/>
                <a:ea typeface="+mn-ea"/>
                <a:cs typeface="Arial" panose="020B0604020202020204" pitchFamily="34" charset="0"/>
              </a:rPr>
              <a:t>Overview of  Form 15CA/CB</a:t>
            </a:r>
            <a:endParaRPr kumimoji="0" lang="en-IN" sz="28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endParaRPr>
          </a:p>
        </p:txBody>
      </p:sp>
      <p:sp>
        <p:nvSpPr>
          <p:cNvPr id="6" name="Slide Number Placeholder 11">
            <a:extLst>
              <a:ext uri="{FF2B5EF4-FFF2-40B4-BE49-F238E27FC236}">
                <a16:creationId xmlns:a16="http://schemas.microsoft.com/office/drawing/2014/main" id="{7E04FB9C-FE75-45D7-A774-B1E0CF4A0FD7}"/>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schemeClr val="tx1"/>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000" b="0" i="0" u="none" strike="noStrike" kern="1200" cap="none" spc="0" normalizeH="0" baseline="0" noProof="0" dirty="0">
              <a:ln>
                <a:noFill/>
              </a:ln>
              <a:solidFill>
                <a:schemeClr val="tx1"/>
              </a:solidFill>
              <a:effectLst/>
              <a:uLnTx/>
              <a:uFillTx/>
              <a:latin typeface="Book Antiqua" panose="02040602050305030304" pitchFamily="18" charset="0"/>
              <a:ea typeface="+mn-ea"/>
              <a:cs typeface="Arial" panose="020B0604020202020204" pitchFamily="34" charset="0"/>
            </a:endParaRPr>
          </a:p>
        </p:txBody>
      </p:sp>
      <p:sp>
        <p:nvSpPr>
          <p:cNvPr id="17" name="Freeform 97">
            <a:extLst>
              <a:ext uri="{FF2B5EF4-FFF2-40B4-BE49-F238E27FC236}">
                <a16:creationId xmlns:a16="http://schemas.microsoft.com/office/drawing/2014/main" id="{D4015BF0-BF14-4D45-BD54-403D569DC2D1}"/>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a:p>
        </p:txBody>
      </p:sp>
      <p:sp>
        <p:nvSpPr>
          <p:cNvPr id="18" name="Freeform 337">
            <a:hlinkClick r:id="rId4" action="ppaction://hlinksldjump"/>
            <a:extLst>
              <a:ext uri="{FF2B5EF4-FFF2-40B4-BE49-F238E27FC236}">
                <a16:creationId xmlns:a16="http://schemas.microsoft.com/office/drawing/2014/main" id="{9F9B0519-4EBC-4528-9C77-992833A034F9}"/>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9" name="Freeform 88">
            <a:extLst>
              <a:ext uri="{FF2B5EF4-FFF2-40B4-BE49-F238E27FC236}">
                <a16:creationId xmlns:a16="http://schemas.microsoft.com/office/drawing/2014/main" id="{A5B14147-F1F4-40DB-9533-6CC6313C4E11}"/>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a:p>
        </p:txBody>
      </p:sp>
      <p:sp>
        <p:nvSpPr>
          <p:cNvPr id="20" name="Action Button: Go to End 19">
            <a:hlinkClick r:id="" action="ppaction://hlinkshowjump?jump=nextslide" highlightClick="1"/>
            <a:extLst>
              <a:ext uri="{FF2B5EF4-FFF2-40B4-BE49-F238E27FC236}">
                <a16:creationId xmlns:a16="http://schemas.microsoft.com/office/drawing/2014/main" id="{5A1E82FC-8377-4C85-9DBA-410215063403}"/>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1" name="Action Button: Go Back or Previous 20">
            <a:hlinkClick r:id="" action="ppaction://hlinkshowjump?jump=previousslide" highlightClick="1"/>
            <a:extLst>
              <a:ext uri="{FF2B5EF4-FFF2-40B4-BE49-F238E27FC236}">
                <a16:creationId xmlns:a16="http://schemas.microsoft.com/office/drawing/2014/main" id="{51509699-095D-4BC7-9F89-404626EB795A}"/>
              </a:ext>
            </a:extLst>
          </p:cNvPr>
          <p:cNvSpPr/>
          <p:nvPr/>
        </p:nvSpPr>
        <p:spPr>
          <a:xfrm>
            <a:off x="6683477" y="6408629"/>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857232689"/>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4185761"/>
          </a:xfrm>
          <a:prstGeom prst="rect">
            <a:avLst/>
          </a:prstGeom>
          <a:noFill/>
        </p:spPr>
        <p:txBody>
          <a:bodyPr wrap="square" rtlCol="0">
            <a:spAutoFit/>
          </a:bodyPr>
          <a:lstStyle/>
          <a:p>
            <a:pPr marL="354013" indent="-342900">
              <a:lnSpc>
                <a:spcPct val="100000"/>
              </a:lnSpc>
              <a:buClr>
                <a:schemeClr val="bg1"/>
              </a:buClr>
              <a:buFont typeface="Arial" panose="020B0604020202020204" pitchFamily="34" charset="0"/>
              <a:buChar char="•"/>
              <a:tabLst>
                <a:tab pos="460375" algn="l"/>
              </a:tabLst>
            </a:pPr>
            <a:r>
              <a:rPr lang="en-US" sz="1400" dirty="0">
                <a:solidFill>
                  <a:schemeClr val="bg1"/>
                </a:solidFill>
                <a:latin typeface="Book Antiqua" panose="02040602050305030304" pitchFamily="18" charset="0"/>
                <a:cs typeface="Trebuchet MS"/>
              </a:rPr>
              <a:t>Income</a:t>
            </a:r>
            <a:r>
              <a:rPr lang="en-US" sz="1400" spc="-70" dirty="0">
                <a:solidFill>
                  <a:schemeClr val="bg1"/>
                </a:solidFill>
                <a:latin typeface="Book Antiqua" panose="02040602050305030304" pitchFamily="18" charset="0"/>
                <a:cs typeface="Trebuchet MS"/>
              </a:rPr>
              <a:t> </a:t>
            </a:r>
            <a:r>
              <a:rPr lang="en-US" sz="1400" spc="-60" dirty="0">
                <a:solidFill>
                  <a:schemeClr val="bg1"/>
                </a:solidFill>
                <a:latin typeface="Book Antiqua" panose="02040602050305030304" pitchFamily="18" charset="0"/>
                <a:cs typeface="Trebuchet MS"/>
              </a:rPr>
              <a:t>Tax</a:t>
            </a:r>
            <a:r>
              <a:rPr lang="en-US" sz="1400" spc="-2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Rules:</a:t>
            </a:r>
            <a:endParaRPr lang="en-US" sz="1400" dirty="0">
              <a:solidFill>
                <a:schemeClr val="bg1"/>
              </a:solidFill>
              <a:latin typeface="Book Antiqua" panose="02040602050305030304" pitchFamily="18" charset="0"/>
              <a:cs typeface="Trebuchet MS"/>
            </a:endParaRPr>
          </a:p>
          <a:p>
            <a:pPr marL="354013">
              <a:lnSpc>
                <a:spcPct val="100000"/>
              </a:lnSpc>
              <a:buClr>
                <a:schemeClr val="bg1"/>
              </a:buClr>
              <a:tabLst>
                <a:tab pos="460375" algn="l"/>
                <a:tab pos="461009" algn="l"/>
              </a:tabLst>
            </a:pPr>
            <a:endParaRPr lang="en-US" sz="1400" spc="-10" dirty="0">
              <a:solidFill>
                <a:schemeClr val="bg1"/>
              </a:solidFill>
              <a:latin typeface="Book Antiqua" panose="02040602050305030304" pitchFamily="18" charset="0"/>
              <a:cs typeface="Trebuchet MS"/>
            </a:endParaRPr>
          </a:p>
          <a:p>
            <a:pPr marL="447675">
              <a:lnSpc>
                <a:spcPct val="100000"/>
              </a:lnSpc>
              <a:buClr>
                <a:schemeClr val="bg1"/>
              </a:buClr>
              <a:tabLst>
                <a:tab pos="460375" algn="l"/>
                <a:tab pos="461009" algn="l"/>
              </a:tabLst>
            </a:pPr>
            <a:r>
              <a:rPr lang="en-US" sz="1400" b="1" spc="-10" dirty="0">
                <a:solidFill>
                  <a:schemeClr val="bg1"/>
                </a:solidFill>
                <a:latin typeface="Book Antiqua" panose="02040602050305030304" pitchFamily="18" charset="0"/>
                <a:cs typeface="Trebuchet MS"/>
              </a:rPr>
              <a:t>Rule</a:t>
            </a:r>
            <a:r>
              <a:rPr lang="en-US" sz="1400" b="1" spc="-20" dirty="0">
                <a:solidFill>
                  <a:schemeClr val="bg1"/>
                </a:solidFill>
                <a:latin typeface="Book Antiqua" panose="02040602050305030304" pitchFamily="18" charset="0"/>
                <a:cs typeface="Trebuchet MS"/>
              </a:rPr>
              <a:t> </a:t>
            </a:r>
            <a:r>
              <a:rPr lang="en-US" sz="1400" b="1" spc="-5" dirty="0">
                <a:solidFill>
                  <a:schemeClr val="bg1"/>
                </a:solidFill>
                <a:latin typeface="Book Antiqua" panose="02040602050305030304" pitchFamily="18" charset="0"/>
                <a:cs typeface="Trebuchet MS"/>
              </a:rPr>
              <a:t>37BB</a:t>
            </a:r>
            <a:r>
              <a:rPr lang="en-US" sz="1400" b="1"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defines the </a:t>
            </a:r>
            <a:r>
              <a:rPr lang="en-US" sz="1400" dirty="0">
                <a:solidFill>
                  <a:schemeClr val="bg1"/>
                </a:solidFill>
                <a:latin typeface="Book Antiqua" panose="02040602050305030304" pitchFamily="18" charset="0"/>
                <a:cs typeface="Trebuchet MS"/>
              </a:rPr>
              <a:t>manner</a:t>
            </a:r>
          </a:p>
          <a:p>
            <a:pPr marL="447675">
              <a:lnSpc>
                <a:spcPct val="100000"/>
              </a:lnSpc>
              <a:buClr>
                <a:schemeClr val="bg1"/>
              </a:buClr>
              <a:tabLst>
                <a:tab pos="460375" algn="l"/>
                <a:tab pos="461009" algn="l"/>
              </a:tabLst>
            </a:pPr>
            <a:r>
              <a:rPr lang="en-US" sz="1400" spc="-3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to</a:t>
            </a:r>
            <a:r>
              <a:rPr lang="en-US" sz="1400" spc="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furnish</a:t>
            </a:r>
            <a:r>
              <a:rPr lang="en-US" sz="1400" spc="-1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information</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in</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form</a:t>
            </a:r>
            <a:r>
              <a:rPr lang="en-US" sz="1400" spc="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15CB</a:t>
            </a:r>
            <a:r>
              <a:rPr lang="en-US" sz="1400" spc="-10" dirty="0">
                <a:solidFill>
                  <a:schemeClr val="bg1"/>
                </a:solidFill>
                <a:latin typeface="Book Antiqua" panose="02040602050305030304" pitchFamily="18" charset="0"/>
                <a:cs typeface="Trebuchet MS"/>
              </a:rPr>
              <a:t> </a:t>
            </a:r>
            <a:r>
              <a:rPr lang="en-US" sz="1400" dirty="0">
                <a:solidFill>
                  <a:schemeClr val="bg1"/>
                </a:solidFill>
                <a:latin typeface="Book Antiqua" panose="02040602050305030304" pitchFamily="18" charset="0"/>
                <a:cs typeface="Trebuchet MS"/>
              </a:rPr>
              <a:t>and</a:t>
            </a:r>
            <a:r>
              <a:rPr lang="en-US" sz="1400" spc="-20" dirty="0">
                <a:solidFill>
                  <a:schemeClr val="bg1"/>
                </a:solidFill>
                <a:latin typeface="Book Antiqua" panose="02040602050305030304" pitchFamily="18" charset="0"/>
                <a:cs typeface="Trebuchet MS"/>
              </a:rPr>
              <a:t> </a:t>
            </a:r>
          </a:p>
          <a:p>
            <a:pPr marL="447675">
              <a:lnSpc>
                <a:spcPct val="100000"/>
              </a:lnSpc>
              <a:buClr>
                <a:schemeClr val="bg1"/>
              </a:buClr>
              <a:tabLst>
                <a:tab pos="460375" algn="l"/>
                <a:tab pos="461009" algn="l"/>
              </a:tabLst>
            </a:pPr>
            <a:r>
              <a:rPr lang="en-US" sz="1400" dirty="0">
                <a:solidFill>
                  <a:schemeClr val="bg1"/>
                </a:solidFill>
                <a:latin typeface="Book Antiqua" panose="02040602050305030304" pitchFamily="18" charset="0"/>
                <a:cs typeface="Trebuchet MS"/>
              </a:rPr>
              <a:t>-making</a:t>
            </a:r>
            <a:r>
              <a:rPr lang="en-US" sz="1400" spc="-1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declaration</a:t>
            </a:r>
            <a:r>
              <a:rPr lang="en-US" sz="1400" spc="-2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in</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form 15CA</a:t>
            </a:r>
          </a:p>
          <a:p>
            <a:pPr marL="447675">
              <a:lnSpc>
                <a:spcPct val="100000"/>
              </a:lnSpc>
              <a:buClr>
                <a:schemeClr val="bg1"/>
              </a:buClr>
              <a:tabLst>
                <a:tab pos="460375" algn="l"/>
                <a:tab pos="461009" algn="l"/>
              </a:tabLst>
            </a:pPr>
            <a:r>
              <a:rPr lang="en-US" sz="1400" spc="-95" dirty="0">
                <a:solidFill>
                  <a:schemeClr val="bg1"/>
                </a:solidFill>
                <a:latin typeface="Book Antiqua" panose="02040602050305030304" pitchFamily="18" charset="0"/>
                <a:cs typeface="Trebuchet MS"/>
              </a:rPr>
              <a:t> </a:t>
            </a:r>
            <a:r>
              <a:rPr lang="en-US" sz="1400" i="1" spc="-95" dirty="0">
                <a:solidFill>
                  <a:schemeClr val="bg1"/>
                </a:solidFill>
                <a:latin typeface="Book Antiqua" panose="02040602050305030304" pitchFamily="18" charset="0"/>
                <a:cs typeface="Trebuchet MS"/>
              </a:rPr>
              <a:t>(introduced by CBDT Notification 30/2009 dated 25 March 2009; substituted w.e.f. 1st October, 2013)</a:t>
            </a:r>
            <a:r>
              <a:rPr lang="en-US" sz="1400" dirty="0">
                <a:solidFill>
                  <a:schemeClr val="bg1"/>
                </a:solidFill>
                <a:latin typeface="Book Antiqua" panose="02040602050305030304" pitchFamily="18" charset="0"/>
                <a:cs typeface="Trebuchet MS"/>
              </a:rPr>
              <a:t>.</a:t>
            </a:r>
          </a:p>
          <a:p>
            <a:pPr marL="12066">
              <a:lnSpc>
                <a:spcPct val="100000"/>
              </a:lnSpc>
              <a:buClr>
                <a:schemeClr val="bg1"/>
              </a:buClr>
              <a:tabLst>
                <a:tab pos="460375" algn="l"/>
                <a:tab pos="461009" algn="l"/>
              </a:tabLst>
            </a:pPr>
            <a:endParaRPr lang="en-US" sz="1400" dirty="0">
              <a:solidFill>
                <a:schemeClr val="bg1"/>
              </a:solidFill>
              <a:latin typeface="Book Antiqua" panose="02040602050305030304" pitchFamily="18" charset="0"/>
              <a:cs typeface="Trebuchet MS"/>
            </a:endParaRPr>
          </a:p>
          <a:p>
            <a:pPr marL="354013" indent="-342900">
              <a:lnSpc>
                <a:spcPct val="100000"/>
              </a:lnSpc>
              <a:buClr>
                <a:schemeClr val="bg1"/>
              </a:buClr>
              <a:buFont typeface="Arial" panose="020B0604020202020204" pitchFamily="34" charset="0"/>
              <a:buChar char="•"/>
              <a:tabLst>
                <a:tab pos="460375" algn="l"/>
                <a:tab pos="461009" algn="l"/>
              </a:tabLst>
            </a:pPr>
            <a:r>
              <a:rPr lang="en-US" sz="1400" b="1" dirty="0">
                <a:solidFill>
                  <a:schemeClr val="bg1"/>
                </a:solidFill>
                <a:latin typeface="Book Antiqua" panose="02040602050305030304" pitchFamily="18" charset="0"/>
                <a:cs typeface="Trebuchet MS"/>
              </a:rPr>
              <a:t>Why</a:t>
            </a:r>
            <a:r>
              <a:rPr lang="en-US" sz="1400" b="1" spc="-45" dirty="0">
                <a:solidFill>
                  <a:schemeClr val="bg1"/>
                </a:solidFill>
                <a:latin typeface="Book Antiqua" panose="02040602050305030304" pitchFamily="18" charset="0"/>
                <a:cs typeface="Trebuchet MS"/>
              </a:rPr>
              <a:t> </a:t>
            </a:r>
            <a:r>
              <a:rPr lang="en-US" sz="1400" b="1" dirty="0">
                <a:solidFill>
                  <a:schemeClr val="bg1"/>
                </a:solidFill>
                <a:latin typeface="Book Antiqua" panose="02040602050305030304" pitchFamily="18" charset="0"/>
                <a:cs typeface="Trebuchet MS"/>
              </a:rPr>
              <a:t>Form</a:t>
            </a:r>
            <a:r>
              <a:rPr lang="en-US" sz="1400" b="1" spc="-35" dirty="0">
                <a:solidFill>
                  <a:schemeClr val="bg1"/>
                </a:solidFill>
                <a:latin typeface="Book Antiqua" panose="02040602050305030304" pitchFamily="18" charset="0"/>
                <a:cs typeface="Trebuchet MS"/>
              </a:rPr>
              <a:t> </a:t>
            </a:r>
            <a:r>
              <a:rPr lang="en-US" sz="1400" b="1" spc="-5" dirty="0">
                <a:solidFill>
                  <a:schemeClr val="bg1"/>
                </a:solidFill>
                <a:latin typeface="Book Antiqua" panose="02040602050305030304" pitchFamily="18" charset="0"/>
                <a:cs typeface="Trebuchet MS"/>
              </a:rPr>
              <a:t>15CA and Form 15CB?</a:t>
            </a:r>
            <a:endParaRPr lang="en-US" sz="1400" b="1" dirty="0">
              <a:solidFill>
                <a:schemeClr val="bg1"/>
              </a:solidFill>
              <a:latin typeface="Book Antiqua" panose="02040602050305030304" pitchFamily="18" charset="0"/>
              <a:cs typeface="Trebuchet MS"/>
            </a:endParaRPr>
          </a:p>
          <a:p>
            <a:pPr marL="756285" lvl="1" indent="-287020" algn="just">
              <a:lnSpc>
                <a:spcPct val="100000"/>
              </a:lnSpc>
              <a:buClr>
                <a:schemeClr val="bg1"/>
              </a:buClr>
              <a:buFont typeface="Book Antiqua" panose="02040602050305030304" pitchFamily="18" charset="0"/>
              <a:buChar char="–"/>
              <a:tabLst>
                <a:tab pos="756920" algn="l"/>
              </a:tabLst>
            </a:pPr>
            <a:r>
              <a:rPr lang="en-US" sz="1400" dirty="0">
                <a:solidFill>
                  <a:schemeClr val="bg1"/>
                </a:solidFill>
                <a:latin typeface="Book Antiqua" panose="02040602050305030304" pitchFamily="18" charset="0"/>
                <a:cs typeface="Trebuchet MS"/>
              </a:rPr>
              <a:t>ensuring deduction of tax at appropriate rate from taxable remittances </a:t>
            </a:r>
          </a:p>
          <a:p>
            <a:pPr marL="756285" lvl="1" indent="-287020" algn="just">
              <a:lnSpc>
                <a:spcPct val="100000"/>
              </a:lnSpc>
              <a:buClr>
                <a:schemeClr val="bg1"/>
              </a:buClr>
              <a:buFont typeface="Book Antiqua" panose="02040602050305030304" pitchFamily="18" charset="0"/>
              <a:buChar char="–"/>
              <a:tabLst>
                <a:tab pos="756920" algn="l"/>
              </a:tabLst>
            </a:pPr>
            <a:r>
              <a:rPr lang="en-US" sz="1400" dirty="0">
                <a:solidFill>
                  <a:schemeClr val="bg1"/>
                </a:solidFill>
                <a:latin typeface="Book Antiqua" panose="02040602050305030304" pitchFamily="18" charset="0"/>
                <a:cs typeface="Trebuchet MS"/>
              </a:rPr>
              <a:t>identifying the remittances on which the tax was deductible but the payer has failed to deduct the tax</a:t>
            </a:r>
          </a:p>
          <a:p>
            <a:pPr marL="354013" lvl="1" algn="just">
              <a:lnSpc>
                <a:spcPct val="100000"/>
              </a:lnSpc>
              <a:buClr>
                <a:schemeClr val="bg1"/>
              </a:buClr>
              <a:tabLst>
                <a:tab pos="756920" algn="l"/>
              </a:tabLst>
            </a:pPr>
            <a:r>
              <a:rPr lang="en-US" sz="1400" i="1" spc="-5" dirty="0">
                <a:solidFill>
                  <a:schemeClr val="bg1"/>
                </a:solidFill>
                <a:latin typeface="Book Antiqua" panose="02040602050305030304" pitchFamily="18" charset="0"/>
                <a:cs typeface="Trebuchet MS"/>
              </a:rPr>
              <a:t>(twin objectives as per Memorandum explaining the Finance Act 2015)</a:t>
            </a:r>
            <a:endParaRPr lang="en-US" sz="1400" i="1" dirty="0">
              <a:solidFill>
                <a:schemeClr val="bg1"/>
              </a:solidFill>
              <a:latin typeface="Book Antiqua" panose="02040602050305030304" pitchFamily="18" charset="0"/>
              <a:cs typeface="Trebuchet MS"/>
            </a:endParaRPr>
          </a:p>
          <a:p>
            <a:pPr marL="354013" lvl="1" algn="just">
              <a:lnSpc>
                <a:spcPct val="100000"/>
              </a:lnSpc>
              <a:buClr>
                <a:schemeClr val="bg1"/>
              </a:buClr>
              <a:tabLst>
                <a:tab pos="756920" algn="l"/>
              </a:tabLst>
            </a:pPr>
            <a:endParaRPr lang="en-US" sz="1400" dirty="0">
              <a:solidFill>
                <a:schemeClr val="bg1"/>
              </a:solidFill>
              <a:latin typeface="Book Antiqua" panose="02040602050305030304" pitchFamily="18" charset="0"/>
              <a:cs typeface="Trebuchet MS"/>
            </a:endParaRPr>
          </a:p>
          <a:p>
            <a:pPr marL="354013" lvl="1" indent="-354013" algn="just">
              <a:lnSpc>
                <a:spcPct val="100000"/>
              </a:lnSpc>
              <a:buClr>
                <a:schemeClr val="bg1"/>
              </a:buClr>
              <a:buFont typeface="Arial" panose="020B0604020202020204" pitchFamily="34" charset="0"/>
              <a:buChar char="•"/>
              <a:tabLst>
                <a:tab pos="756920" algn="l"/>
              </a:tabLst>
            </a:pPr>
            <a:r>
              <a:rPr lang="en-US" sz="1400" b="1" dirty="0">
                <a:solidFill>
                  <a:schemeClr val="bg1"/>
                </a:solidFill>
                <a:latin typeface="Book Antiqua" panose="02040602050305030304" pitchFamily="18" charset="0"/>
                <a:cs typeface="Trebuchet MS"/>
              </a:rPr>
              <a:t>Form 15CA </a:t>
            </a:r>
            <a:r>
              <a:rPr lang="en-US" sz="1400" dirty="0">
                <a:solidFill>
                  <a:schemeClr val="bg1"/>
                </a:solidFill>
                <a:latin typeface="Book Antiqua" panose="02040602050305030304" pitchFamily="18" charset="0"/>
                <a:cs typeface="Trebuchet MS"/>
              </a:rPr>
              <a:t>– To be furnished by the taxpayer (exemption provided in certain cases)</a:t>
            </a:r>
          </a:p>
          <a:p>
            <a:pPr marL="354013" lvl="1" indent="-354013" algn="just">
              <a:lnSpc>
                <a:spcPct val="100000"/>
              </a:lnSpc>
              <a:buClr>
                <a:schemeClr val="bg1"/>
              </a:buClr>
              <a:buFont typeface="Arial" panose="020B0604020202020204" pitchFamily="34" charset="0"/>
              <a:buChar char="•"/>
              <a:tabLst>
                <a:tab pos="756920" algn="l"/>
              </a:tabLst>
            </a:pPr>
            <a:endParaRPr lang="en-US" sz="1400" dirty="0">
              <a:solidFill>
                <a:schemeClr val="bg1"/>
              </a:solidFill>
              <a:latin typeface="Book Antiqua" panose="02040602050305030304" pitchFamily="18" charset="0"/>
              <a:cs typeface="Trebuchet MS"/>
            </a:endParaRPr>
          </a:p>
          <a:p>
            <a:pPr marL="354013" lvl="1" indent="-354013" algn="just">
              <a:lnSpc>
                <a:spcPct val="100000"/>
              </a:lnSpc>
              <a:buClr>
                <a:schemeClr val="bg1"/>
              </a:buClr>
              <a:buFont typeface="Arial" panose="020B0604020202020204" pitchFamily="34" charset="0"/>
              <a:buChar char="•"/>
              <a:tabLst>
                <a:tab pos="756920" algn="l"/>
              </a:tabLst>
            </a:pPr>
            <a:r>
              <a:rPr lang="en-US" sz="1400" b="1" dirty="0">
                <a:solidFill>
                  <a:schemeClr val="bg1"/>
                </a:solidFill>
                <a:latin typeface="Book Antiqua" panose="02040602050305030304" pitchFamily="18" charset="0"/>
                <a:cs typeface="Trebuchet MS"/>
              </a:rPr>
              <a:t>Form 15CB</a:t>
            </a:r>
            <a:r>
              <a:rPr lang="en-US" sz="1400" dirty="0">
                <a:solidFill>
                  <a:schemeClr val="bg1"/>
                </a:solidFill>
                <a:latin typeface="Book Antiqua" panose="02040602050305030304" pitchFamily="18" charset="0"/>
                <a:cs typeface="Trebuchet MS"/>
              </a:rPr>
              <a:t> – Certificate to be obtained from a Chartered Accountant (in specified circumstances only)</a:t>
            </a:r>
          </a:p>
          <a:p>
            <a:pPr marL="354013" lvl="1" indent="-354013" algn="just">
              <a:lnSpc>
                <a:spcPct val="100000"/>
              </a:lnSpc>
              <a:buClr>
                <a:schemeClr val="bg1"/>
              </a:buClr>
              <a:buFont typeface="Arial" panose="020B0604020202020204" pitchFamily="34" charset="0"/>
              <a:buChar char="•"/>
              <a:tabLst>
                <a:tab pos="756920" algn="l"/>
              </a:tabLst>
            </a:pPr>
            <a:r>
              <a:rPr lang="en-US" sz="1400" b="1" dirty="0">
                <a:solidFill>
                  <a:schemeClr val="bg1"/>
                </a:solidFill>
                <a:latin typeface="Book Antiqua" panose="02040602050305030304" pitchFamily="18" charset="0"/>
                <a:cs typeface="Trebuchet MS"/>
              </a:rPr>
              <a:t>Form 15CC-     </a:t>
            </a:r>
            <a:r>
              <a:rPr lang="en-US" sz="1400" dirty="0">
                <a:solidFill>
                  <a:schemeClr val="bg1"/>
                </a:solidFill>
                <a:latin typeface="Book Antiqua" panose="02040602050305030304" pitchFamily="18" charset="0"/>
                <a:cs typeface="Trebuchet MS"/>
              </a:rPr>
              <a:t>Quarterly statement to be furnished by the AD</a:t>
            </a:r>
          </a:p>
          <a:p>
            <a:pPr marL="354013" lvl="1" indent="-354013" algn="just">
              <a:lnSpc>
                <a:spcPct val="100000"/>
              </a:lnSpc>
              <a:buClr>
                <a:schemeClr val="bg1"/>
              </a:buClr>
              <a:buFont typeface="Arial" panose="020B0604020202020204" pitchFamily="34" charset="0"/>
              <a:buChar char="•"/>
              <a:tabLst>
                <a:tab pos="756920" algn="l"/>
              </a:tabLst>
            </a:pPr>
            <a:endParaRPr lang="en-US" sz="1400" dirty="0">
              <a:solidFill>
                <a:schemeClr val="bg1"/>
              </a:solidFill>
              <a:latin typeface="Book Antiqua" panose="02040602050305030304" pitchFamily="18" charset="0"/>
              <a:cs typeface="Trebuchet MS"/>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62740428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500"/>
                                        <p:tgtEl>
                                          <p:spTgt spid="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5">
                                            <p:txEl>
                                              <p:pRg st="2" end="2"/>
                                            </p:txEl>
                                          </p:spTgt>
                                        </p:tgtEl>
                                        <p:attrNameLst>
                                          <p:attrName>style.visibility</p:attrName>
                                        </p:attrNameLst>
                                      </p:cBhvr>
                                      <p:to>
                                        <p:strVal val="visible"/>
                                      </p:to>
                                    </p:set>
                                    <p:animEffect transition="in" filter="fade">
                                      <p:cBhvr>
                                        <p:cTn id="10" dur="500"/>
                                        <p:tgtEl>
                                          <p:spTgt spid="15">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xEl>
                                              <p:pRg st="3" end="3"/>
                                            </p:txEl>
                                          </p:spTgt>
                                        </p:tgtEl>
                                        <p:attrNameLst>
                                          <p:attrName>style.visibility</p:attrName>
                                        </p:attrNameLst>
                                      </p:cBhvr>
                                      <p:to>
                                        <p:strVal val="visible"/>
                                      </p:to>
                                    </p:set>
                                    <p:animEffect transition="in" filter="fade">
                                      <p:cBhvr>
                                        <p:cTn id="13" dur="500"/>
                                        <p:tgtEl>
                                          <p:spTgt spid="15">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xEl>
                                              <p:pRg st="4" end="4"/>
                                            </p:txEl>
                                          </p:spTgt>
                                        </p:tgtEl>
                                        <p:attrNameLst>
                                          <p:attrName>style.visibility</p:attrName>
                                        </p:attrNameLst>
                                      </p:cBhvr>
                                      <p:to>
                                        <p:strVal val="visible"/>
                                      </p:to>
                                    </p:set>
                                    <p:animEffect transition="in" filter="fade">
                                      <p:cBhvr>
                                        <p:cTn id="16" dur="500"/>
                                        <p:tgtEl>
                                          <p:spTgt spid="15">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xEl>
                                              <p:pRg st="5" end="5"/>
                                            </p:txEl>
                                          </p:spTgt>
                                        </p:tgtEl>
                                        <p:attrNameLst>
                                          <p:attrName>style.visibility</p:attrName>
                                        </p:attrNameLst>
                                      </p:cBhvr>
                                      <p:to>
                                        <p:strVal val="visible"/>
                                      </p:to>
                                    </p:set>
                                    <p:animEffect transition="in" filter="fade">
                                      <p:cBhvr>
                                        <p:cTn id="19" dur="500"/>
                                        <p:tgtEl>
                                          <p:spTgt spid="15">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5">
                                            <p:txEl>
                                              <p:pRg st="7" end="7"/>
                                            </p:txEl>
                                          </p:spTgt>
                                        </p:tgtEl>
                                        <p:attrNameLst>
                                          <p:attrName>style.visibility</p:attrName>
                                        </p:attrNameLst>
                                      </p:cBhvr>
                                      <p:to>
                                        <p:strVal val="visible"/>
                                      </p:to>
                                    </p:set>
                                    <p:animEffect transition="in" filter="fade">
                                      <p:cBhvr>
                                        <p:cTn id="24" dur="500"/>
                                        <p:tgtEl>
                                          <p:spTgt spid="15">
                                            <p:txEl>
                                              <p:pRg st="7" end="7"/>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15">
                                            <p:txEl>
                                              <p:pRg st="8" end="8"/>
                                            </p:txEl>
                                          </p:spTgt>
                                        </p:tgtEl>
                                        <p:attrNameLst>
                                          <p:attrName>style.visibility</p:attrName>
                                        </p:attrNameLst>
                                      </p:cBhvr>
                                      <p:to>
                                        <p:strVal val="visible"/>
                                      </p:to>
                                    </p:set>
                                    <p:animEffect transition="in" filter="fade">
                                      <p:cBhvr>
                                        <p:cTn id="27" dur="500"/>
                                        <p:tgtEl>
                                          <p:spTgt spid="15">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5">
                                            <p:txEl>
                                              <p:pRg st="9" end="9"/>
                                            </p:txEl>
                                          </p:spTgt>
                                        </p:tgtEl>
                                        <p:attrNameLst>
                                          <p:attrName>style.visibility</p:attrName>
                                        </p:attrNameLst>
                                      </p:cBhvr>
                                      <p:to>
                                        <p:strVal val="visible"/>
                                      </p:to>
                                    </p:set>
                                    <p:animEffect transition="in" filter="fade">
                                      <p:cBhvr>
                                        <p:cTn id="30" dur="500"/>
                                        <p:tgtEl>
                                          <p:spTgt spid="15">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5">
                                            <p:txEl>
                                              <p:pRg st="10" end="10"/>
                                            </p:txEl>
                                          </p:spTgt>
                                        </p:tgtEl>
                                        <p:attrNameLst>
                                          <p:attrName>style.visibility</p:attrName>
                                        </p:attrNameLst>
                                      </p:cBhvr>
                                      <p:to>
                                        <p:strVal val="visible"/>
                                      </p:to>
                                    </p:set>
                                    <p:animEffect transition="in" filter="fade">
                                      <p:cBhvr>
                                        <p:cTn id="33" dur="500"/>
                                        <p:tgtEl>
                                          <p:spTgt spid="15">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5">
                                            <p:txEl>
                                              <p:pRg st="12" end="12"/>
                                            </p:txEl>
                                          </p:spTgt>
                                        </p:tgtEl>
                                        <p:attrNameLst>
                                          <p:attrName>style.visibility</p:attrName>
                                        </p:attrNameLst>
                                      </p:cBhvr>
                                      <p:to>
                                        <p:strVal val="visible"/>
                                      </p:to>
                                    </p:set>
                                    <p:animEffect transition="in" filter="fade">
                                      <p:cBhvr>
                                        <p:cTn id="38" dur="500"/>
                                        <p:tgtEl>
                                          <p:spTgt spid="15">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15">
                                            <p:txEl>
                                              <p:pRg st="14" end="14"/>
                                            </p:txEl>
                                          </p:spTgt>
                                        </p:tgtEl>
                                        <p:attrNameLst>
                                          <p:attrName>style.visibility</p:attrName>
                                        </p:attrNameLst>
                                      </p:cBhvr>
                                      <p:to>
                                        <p:strVal val="visible"/>
                                      </p:to>
                                    </p:set>
                                    <p:animEffect transition="in" filter="fade">
                                      <p:cBhvr>
                                        <p:cTn id="41" dur="500"/>
                                        <p:tgtEl>
                                          <p:spTgt spid="15">
                                            <p:txEl>
                                              <p:pRg st="14" end="14"/>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5">
                                            <p:txEl>
                                              <p:pRg st="15" end="15"/>
                                            </p:txEl>
                                          </p:spTgt>
                                        </p:tgtEl>
                                        <p:attrNameLst>
                                          <p:attrName>style.visibility</p:attrName>
                                        </p:attrNameLst>
                                      </p:cBhvr>
                                      <p:to>
                                        <p:strVal val="visible"/>
                                      </p:to>
                                    </p:set>
                                    <p:animEffect transition="in" filter="fade">
                                      <p:cBhvr>
                                        <p:cTn id="44" dur="500"/>
                                        <p:tgtEl>
                                          <p:spTgt spid="15">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3731791"/>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Form 15CA - Information to be furnished by the Remitter electronically.</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New Form No. 15CA split into 4 parts</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 name="Rectangle 1">
            <a:extLst>
              <a:ext uri="{FF2B5EF4-FFF2-40B4-BE49-F238E27FC236}">
                <a16:creationId xmlns:a16="http://schemas.microsoft.com/office/drawing/2014/main" id="{1CC7825F-CE80-4B62-A0CA-688C32252B73}"/>
              </a:ext>
            </a:extLst>
          </p:cNvPr>
          <p:cNvSpPr/>
          <p:nvPr/>
        </p:nvSpPr>
        <p:spPr>
          <a:xfrm>
            <a:off x="5997906" y="4045833"/>
            <a:ext cx="2831769" cy="223909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spcBef>
                <a:spcPts val="785"/>
              </a:spcBef>
            </a:pPr>
            <a:r>
              <a:rPr lang="en-US" sz="1400" b="1" spc="-5" dirty="0">
                <a:solidFill>
                  <a:sysClr val="windowText" lastClr="000000"/>
                </a:solidFill>
                <a:latin typeface="Book Antiqua" panose="02040602050305030304" pitchFamily="18" charset="0"/>
                <a:cs typeface="Trebuchet MS"/>
              </a:rPr>
              <a:t>Note:</a:t>
            </a:r>
            <a:r>
              <a:rPr lang="en-US" sz="1400" b="1" spc="-120" dirty="0">
                <a:solidFill>
                  <a:sysClr val="windowText" lastClr="000000"/>
                </a:solidFill>
                <a:latin typeface="Book Antiqua" panose="02040602050305030304" pitchFamily="18" charset="0"/>
                <a:cs typeface="Trebuchet MS"/>
              </a:rPr>
              <a:t> </a:t>
            </a:r>
          </a:p>
          <a:p>
            <a:pPr algn="ctr">
              <a:lnSpc>
                <a:spcPct val="100000"/>
              </a:lnSpc>
              <a:spcBef>
                <a:spcPts val="785"/>
              </a:spcBef>
            </a:pPr>
            <a:r>
              <a:rPr lang="en-US" sz="1400" spc="-120" dirty="0">
                <a:solidFill>
                  <a:sysClr val="windowText" lastClr="000000"/>
                </a:solidFill>
                <a:latin typeface="Book Antiqua" panose="02040602050305030304" pitchFamily="18" charset="0"/>
                <a:cs typeface="Trebuchet MS"/>
              </a:rPr>
              <a:t>R</a:t>
            </a:r>
            <a:r>
              <a:rPr lang="en-US" sz="1400" spc="-10" dirty="0">
                <a:solidFill>
                  <a:sysClr val="windowText" lastClr="000000"/>
                </a:solidFill>
                <a:latin typeface="Book Antiqua" panose="02040602050305030304" pitchFamily="18" charset="0"/>
                <a:cs typeface="Trebuchet MS"/>
              </a:rPr>
              <a:t>emittance</a:t>
            </a:r>
            <a:r>
              <a:rPr lang="en-US" sz="1400" spc="20" dirty="0">
                <a:solidFill>
                  <a:sysClr val="windowText" lastClr="000000"/>
                </a:solidFill>
                <a:latin typeface="Book Antiqua" panose="02040602050305030304" pitchFamily="18" charset="0"/>
                <a:cs typeface="Trebuchet MS"/>
              </a:rPr>
              <a:t> </a:t>
            </a:r>
            <a:r>
              <a:rPr lang="en-US" sz="1400" spc="-10" dirty="0">
                <a:solidFill>
                  <a:sysClr val="windowText" lastClr="000000"/>
                </a:solidFill>
                <a:latin typeface="Book Antiqua" panose="02040602050305030304" pitchFamily="18" charset="0"/>
                <a:cs typeface="Trebuchet MS"/>
              </a:rPr>
              <a:t>by</a:t>
            </a:r>
            <a:r>
              <a:rPr lang="en-US" sz="1400" dirty="0">
                <a:solidFill>
                  <a:sysClr val="windowText" lastClr="000000"/>
                </a:solidFill>
                <a:latin typeface="Book Antiqua" panose="02040602050305030304" pitchFamily="18" charset="0"/>
                <a:cs typeface="Trebuchet MS"/>
              </a:rPr>
              <a:t> individual</a:t>
            </a:r>
            <a:r>
              <a:rPr lang="en-US" sz="1400" spc="35"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under </a:t>
            </a:r>
            <a:r>
              <a:rPr lang="en-US" sz="1400" spc="-10" dirty="0">
                <a:solidFill>
                  <a:sysClr val="windowText" lastClr="000000"/>
                </a:solidFill>
                <a:latin typeface="Book Antiqua" panose="02040602050305030304" pitchFamily="18" charset="0"/>
                <a:cs typeface="Trebuchet MS"/>
              </a:rPr>
              <a:t>Liberalized</a:t>
            </a:r>
            <a:r>
              <a:rPr lang="en-US" sz="1400" spc="25"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Remittance</a:t>
            </a:r>
            <a:r>
              <a:rPr lang="en-US" sz="1400" spc="30" dirty="0">
                <a:solidFill>
                  <a:sysClr val="windowText" lastClr="000000"/>
                </a:solidFill>
                <a:latin typeface="Book Antiqua" panose="02040602050305030304" pitchFamily="18" charset="0"/>
                <a:cs typeface="Trebuchet MS"/>
              </a:rPr>
              <a:t> </a:t>
            </a:r>
            <a:r>
              <a:rPr lang="en-US" sz="1400" spc="-10" dirty="0">
                <a:solidFill>
                  <a:sysClr val="windowText" lastClr="000000"/>
                </a:solidFill>
                <a:latin typeface="Book Antiqua" panose="02040602050305030304" pitchFamily="18" charset="0"/>
                <a:cs typeface="Trebuchet MS"/>
              </a:rPr>
              <a:t>Scheme, and/or a</a:t>
            </a:r>
            <a:r>
              <a:rPr lang="en-US" sz="1400" spc="-120"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list</a:t>
            </a:r>
            <a:r>
              <a:rPr lang="en-US" sz="1400" spc="10"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of 33</a:t>
            </a:r>
            <a:r>
              <a:rPr lang="en-US" sz="1400" dirty="0">
                <a:solidFill>
                  <a:sysClr val="windowText" lastClr="000000"/>
                </a:solidFill>
                <a:latin typeface="Book Antiqua" panose="02040602050305030304" pitchFamily="18" charset="0"/>
                <a:cs typeface="Trebuchet MS"/>
              </a:rPr>
              <a:t> specified </a:t>
            </a:r>
            <a:r>
              <a:rPr lang="en-US" sz="1400" spc="-10" dirty="0">
                <a:solidFill>
                  <a:sysClr val="windowText" lastClr="000000"/>
                </a:solidFill>
                <a:latin typeface="Book Antiqua" panose="02040602050305030304" pitchFamily="18" charset="0"/>
                <a:cs typeface="Trebuchet MS"/>
              </a:rPr>
              <a:t>transactions are </a:t>
            </a:r>
            <a:r>
              <a:rPr lang="en-US" sz="1400" spc="-5" dirty="0">
                <a:solidFill>
                  <a:sysClr val="windowText" lastClr="000000"/>
                </a:solidFill>
                <a:latin typeface="Book Antiqua" panose="02040602050305030304" pitchFamily="18" charset="0"/>
                <a:cs typeface="Trebuchet MS"/>
              </a:rPr>
              <a:t>excluded</a:t>
            </a:r>
            <a:r>
              <a:rPr lang="en-US" sz="1400" spc="20"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from</a:t>
            </a:r>
            <a:r>
              <a:rPr lang="en-US" sz="1400"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compliance</a:t>
            </a:r>
            <a:r>
              <a:rPr lang="en-US" sz="1400" spc="25"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under</a:t>
            </a:r>
            <a:r>
              <a:rPr lang="en-US" sz="1400" spc="20"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Rule</a:t>
            </a:r>
            <a:r>
              <a:rPr lang="en-US" sz="1400" spc="10" dirty="0">
                <a:solidFill>
                  <a:sysClr val="windowText" lastClr="000000"/>
                </a:solidFill>
                <a:latin typeface="Book Antiqua" panose="02040602050305030304" pitchFamily="18" charset="0"/>
                <a:cs typeface="Trebuchet MS"/>
              </a:rPr>
              <a:t> </a:t>
            </a:r>
            <a:r>
              <a:rPr lang="en-US" sz="1400" spc="-5" dirty="0">
                <a:solidFill>
                  <a:sysClr val="windowText" lastClr="000000"/>
                </a:solidFill>
                <a:latin typeface="Book Antiqua" panose="02040602050305030304" pitchFamily="18" charset="0"/>
                <a:cs typeface="Trebuchet MS"/>
              </a:rPr>
              <a:t>37BB(3)</a:t>
            </a:r>
            <a:endParaRPr lang="en-US" sz="1400" dirty="0">
              <a:solidFill>
                <a:sysClr val="windowText" lastClr="000000"/>
              </a:solidFill>
              <a:latin typeface="Book Antiqua" panose="02040602050305030304" pitchFamily="18" charset="0"/>
              <a:cs typeface="Trebuchet MS"/>
            </a:endParaRPr>
          </a:p>
        </p:txBody>
      </p:sp>
      <p:grpSp>
        <p:nvGrpSpPr>
          <p:cNvPr id="31" name="Group 30">
            <a:extLst>
              <a:ext uri="{FF2B5EF4-FFF2-40B4-BE49-F238E27FC236}">
                <a16:creationId xmlns:a16="http://schemas.microsoft.com/office/drawing/2014/main" id="{8582D840-2F10-4BAF-8AAE-35DA25D97401}"/>
              </a:ext>
            </a:extLst>
          </p:cNvPr>
          <p:cNvGrpSpPr/>
          <p:nvPr/>
        </p:nvGrpSpPr>
        <p:grpSpPr>
          <a:xfrm>
            <a:off x="159631" y="2335326"/>
            <a:ext cx="5680033" cy="3953188"/>
            <a:chOff x="463592" y="2334149"/>
            <a:chExt cx="5680033" cy="3953188"/>
          </a:xfrm>
        </p:grpSpPr>
        <p:sp>
          <p:nvSpPr>
            <p:cNvPr id="4" name="Rectangle: Rounded Corners 3">
              <a:extLst>
                <a:ext uri="{FF2B5EF4-FFF2-40B4-BE49-F238E27FC236}">
                  <a16:creationId xmlns:a16="http://schemas.microsoft.com/office/drawing/2014/main" id="{149F81FA-8C21-4971-8CFD-1D3627495567}"/>
                </a:ext>
              </a:extLst>
            </p:cNvPr>
            <p:cNvSpPr/>
            <p:nvPr/>
          </p:nvSpPr>
          <p:spPr>
            <a:xfrm>
              <a:off x="463592" y="2334149"/>
              <a:ext cx="5680033" cy="395318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TextBox 4">
              <a:extLst>
                <a:ext uri="{FF2B5EF4-FFF2-40B4-BE49-F238E27FC236}">
                  <a16:creationId xmlns:a16="http://schemas.microsoft.com/office/drawing/2014/main" id="{9314B306-774C-41BF-B0D6-2CC4B9C63ACD}"/>
                </a:ext>
              </a:extLst>
            </p:cNvPr>
            <p:cNvSpPr txBox="1"/>
            <p:nvPr/>
          </p:nvSpPr>
          <p:spPr>
            <a:xfrm>
              <a:off x="727885" y="2512405"/>
              <a:ext cx="2426154" cy="1200329"/>
            </a:xfrm>
            <a:prstGeom prst="rect">
              <a:avLst/>
            </a:prstGeom>
            <a:noFill/>
          </p:spPr>
          <p:txBody>
            <a:bodyPr wrap="square" rtlCol="0">
              <a:spAutoFit/>
            </a:bodyPr>
            <a:lstStyle/>
            <a:p>
              <a:r>
                <a:rPr lang="en-US" sz="1200" b="1" spc="-10" dirty="0">
                  <a:solidFill>
                    <a:schemeClr val="bg1"/>
                  </a:solidFill>
                  <a:latin typeface="Book Antiqua" panose="02040602050305030304" pitchFamily="18" charset="0"/>
                  <a:cs typeface="Trebuchet MS"/>
                </a:rPr>
                <a:t>Part A </a:t>
              </a:r>
            </a:p>
            <a:p>
              <a:pPr marL="180975" indent="-180975">
                <a:buFontTx/>
                <a:buChar char="-"/>
              </a:pPr>
              <a:r>
                <a:rPr lang="en-US" sz="1200" spc="-10" dirty="0">
                  <a:solidFill>
                    <a:schemeClr val="bg1"/>
                  </a:solidFill>
                  <a:latin typeface="Book Antiqua" panose="02040602050305030304" pitchFamily="18" charset="0"/>
                  <a:cs typeface="Trebuchet MS"/>
                </a:rPr>
                <a:t>Payment chargeable to tax; and </a:t>
              </a:r>
            </a:p>
            <a:p>
              <a:pPr marL="180975" indent="-180975">
                <a:buFontTx/>
                <a:buChar char="-"/>
              </a:pPr>
              <a:r>
                <a:rPr lang="en-US" sz="1200" spc="-10" dirty="0">
                  <a:solidFill>
                    <a:schemeClr val="bg1"/>
                  </a:solidFill>
                  <a:latin typeface="Book Antiqua" panose="02040602050305030304" pitchFamily="18" charset="0"/>
                  <a:cs typeface="Trebuchet MS"/>
                </a:rPr>
                <a:t>Payment during the year is </a:t>
              </a:r>
            </a:p>
            <a:p>
              <a:pPr marL="177800"/>
              <a:r>
                <a:rPr lang="en-US" sz="1200" spc="-10" dirty="0">
                  <a:solidFill>
                    <a:schemeClr val="bg1"/>
                  </a:solidFill>
                  <a:latin typeface="Book Antiqua" panose="02040602050305030304" pitchFamily="18" charset="0"/>
                  <a:cs typeface="Trebuchet MS"/>
                </a:rPr>
                <a:t>&lt; = INR 5 L</a:t>
              </a:r>
            </a:p>
            <a:p>
              <a:pPr marL="180975" indent="-180975">
                <a:buFontTx/>
                <a:buChar char="-"/>
              </a:pPr>
              <a:r>
                <a:rPr lang="en-US" sz="1200" b="1" spc="-10" dirty="0">
                  <a:solidFill>
                    <a:schemeClr val="bg1"/>
                  </a:solidFill>
                  <a:latin typeface="Book Antiqua" panose="02040602050305030304" pitchFamily="18" charset="0"/>
                </a:rPr>
                <a:t>CA certificate not required</a:t>
              </a:r>
              <a:endParaRPr lang="en-IN" sz="1200" b="1" dirty="0"/>
            </a:p>
          </p:txBody>
        </p:sp>
        <p:sp>
          <p:nvSpPr>
            <p:cNvPr id="18" name="TextBox 17">
              <a:extLst>
                <a:ext uri="{FF2B5EF4-FFF2-40B4-BE49-F238E27FC236}">
                  <a16:creationId xmlns:a16="http://schemas.microsoft.com/office/drawing/2014/main" id="{6FC063A1-97AA-4A5A-A24E-EABFBB1F3830}"/>
                </a:ext>
              </a:extLst>
            </p:cNvPr>
            <p:cNvSpPr txBox="1"/>
            <p:nvPr/>
          </p:nvSpPr>
          <p:spPr>
            <a:xfrm>
              <a:off x="3414238" y="2516133"/>
              <a:ext cx="2610389" cy="1200329"/>
            </a:xfrm>
            <a:prstGeom prst="rect">
              <a:avLst/>
            </a:prstGeom>
            <a:noFill/>
          </p:spPr>
          <p:txBody>
            <a:bodyPr wrap="square" rtlCol="0">
              <a:spAutoFit/>
            </a:bodyPr>
            <a:lstStyle/>
            <a:p>
              <a:r>
                <a:rPr lang="en-US" sz="1200" b="1" spc="-10" dirty="0">
                  <a:solidFill>
                    <a:schemeClr val="bg1"/>
                  </a:solidFill>
                  <a:latin typeface="Book Antiqua" panose="02040602050305030304" pitchFamily="18" charset="0"/>
                  <a:cs typeface="Trebuchet MS"/>
                </a:rPr>
                <a:t>Part B</a:t>
              </a:r>
            </a:p>
            <a:p>
              <a:pPr marL="180975" indent="-180975">
                <a:buFontTx/>
                <a:buChar char="-"/>
              </a:pPr>
              <a:r>
                <a:rPr lang="en-US" sz="1200" spc="-10" dirty="0">
                  <a:solidFill>
                    <a:schemeClr val="bg1"/>
                  </a:solidFill>
                  <a:latin typeface="Book Antiqua" panose="02040602050305030304" pitchFamily="18" charset="0"/>
                  <a:cs typeface="Trebuchet MS"/>
                </a:rPr>
                <a:t>Payment chargeable to tax; and </a:t>
              </a:r>
            </a:p>
            <a:p>
              <a:pPr marL="180975" indent="-180975">
                <a:buFontTx/>
                <a:buChar char="-"/>
              </a:pPr>
              <a:r>
                <a:rPr lang="en-US" sz="1200" spc="-10" dirty="0">
                  <a:solidFill>
                    <a:schemeClr val="bg1"/>
                  </a:solidFill>
                  <a:latin typeface="Book Antiqua" panose="02040602050305030304" pitchFamily="18" charset="0"/>
                  <a:cs typeface="Trebuchet MS"/>
                </a:rPr>
                <a:t>Payment in the year is &gt; Rs. 5L</a:t>
              </a:r>
            </a:p>
            <a:p>
              <a:pPr marL="180975" indent="-180975">
                <a:buFontTx/>
                <a:buChar char="-"/>
              </a:pPr>
              <a:r>
                <a:rPr lang="en-US" sz="1200" spc="-10" dirty="0">
                  <a:solidFill>
                    <a:schemeClr val="bg1"/>
                  </a:solidFill>
                  <a:latin typeface="Book Antiqua" panose="02040602050305030304" pitchFamily="18" charset="0"/>
                  <a:cs typeface="Trebuchet MS"/>
                </a:rPr>
                <a:t>Lower TDS certificate obtained u/s 195(2), 195(3) or 197</a:t>
              </a:r>
            </a:p>
            <a:p>
              <a:pPr marL="180975" indent="-180975">
                <a:buFontTx/>
                <a:buChar char="-"/>
              </a:pPr>
              <a:r>
                <a:rPr lang="en-US" sz="1200" b="1" spc="-10" dirty="0">
                  <a:solidFill>
                    <a:schemeClr val="bg1"/>
                  </a:solidFill>
                  <a:latin typeface="Book Antiqua" panose="02040602050305030304" pitchFamily="18" charset="0"/>
                </a:rPr>
                <a:t>CA certificate not required</a:t>
              </a:r>
              <a:endParaRPr lang="en-IN" sz="1200" b="1" dirty="0"/>
            </a:p>
          </p:txBody>
        </p:sp>
        <p:sp>
          <p:nvSpPr>
            <p:cNvPr id="19" name="TextBox 18">
              <a:extLst>
                <a:ext uri="{FF2B5EF4-FFF2-40B4-BE49-F238E27FC236}">
                  <a16:creationId xmlns:a16="http://schemas.microsoft.com/office/drawing/2014/main" id="{B83BE7C0-A227-4B09-B509-A095ECF72CF8}"/>
                </a:ext>
              </a:extLst>
            </p:cNvPr>
            <p:cNvSpPr txBox="1"/>
            <p:nvPr/>
          </p:nvSpPr>
          <p:spPr>
            <a:xfrm>
              <a:off x="3443082" y="4879773"/>
              <a:ext cx="2552700" cy="1200329"/>
            </a:xfrm>
            <a:prstGeom prst="rect">
              <a:avLst/>
            </a:prstGeom>
            <a:noFill/>
          </p:spPr>
          <p:txBody>
            <a:bodyPr wrap="square" rtlCol="0">
              <a:spAutoFit/>
            </a:bodyPr>
            <a:lstStyle/>
            <a:p>
              <a:r>
                <a:rPr lang="en-US" sz="1200" b="1" spc="-10" dirty="0">
                  <a:solidFill>
                    <a:schemeClr val="bg1"/>
                  </a:solidFill>
                  <a:latin typeface="Book Antiqua" panose="02040602050305030304" pitchFamily="18" charset="0"/>
                  <a:cs typeface="Trebuchet MS"/>
                </a:rPr>
                <a:t>Part C</a:t>
              </a:r>
            </a:p>
            <a:p>
              <a:pPr marL="180975" indent="-180975">
                <a:buFontTx/>
                <a:buChar char="-"/>
              </a:pPr>
              <a:r>
                <a:rPr lang="en-US" sz="1200" spc="-10" dirty="0">
                  <a:solidFill>
                    <a:schemeClr val="bg1"/>
                  </a:solidFill>
                  <a:latin typeface="Book Antiqua" panose="02040602050305030304" pitchFamily="18" charset="0"/>
                  <a:cs typeface="Trebuchet MS"/>
                </a:rPr>
                <a:t>Payment chargeable to tax; and </a:t>
              </a:r>
            </a:p>
            <a:p>
              <a:pPr marL="180975" indent="-180975">
                <a:buFontTx/>
                <a:buChar char="-"/>
              </a:pPr>
              <a:r>
                <a:rPr lang="en-US" sz="1200" spc="-10" dirty="0">
                  <a:solidFill>
                    <a:schemeClr val="bg1"/>
                  </a:solidFill>
                  <a:latin typeface="Book Antiqua" panose="02040602050305030304" pitchFamily="18" charset="0"/>
                  <a:cs typeface="Trebuchet MS"/>
                </a:rPr>
                <a:t>Payment during the year is &gt; INR 5 Lakh</a:t>
              </a:r>
            </a:p>
            <a:p>
              <a:pPr marL="180975" indent="-180975">
                <a:buFontTx/>
                <a:buChar char="-"/>
              </a:pPr>
              <a:r>
                <a:rPr lang="en-US" sz="1200" spc="-10" dirty="0">
                  <a:solidFill>
                    <a:schemeClr val="bg1"/>
                  </a:solidFill>
                  <a:latin typeface="Book Antiqua" panose="02040602050305030304" pitchFamily="18" charset="0"/>
                </a:rPr>
                <a:t>Form 15CB/CA Certificate </a:t>
              </a:r>
              <a:r>
                <a:rPr lang="en-US" sz="1200" b="1" spc="-10" dirty="0">
                  <a:solidFill>
                    <a:schemeClr val="bg1"/>
                  </a:solidFill>
                  <a:latin typeface="Book Antiqua" panose="02040602050305030304" pitchFamily="18" charset="0"/>
                </a:rPr>
                <a:t>is required</a:t>
              </a:r>
              <a:endParaRPr lang="en-IN" sz="1200" b="1" dirty="0"/>
            </a:p>
          </p:txBody>
        </p:sp>
        <p:sp>
          <p:nvSpPr>
            <p:cNvPr id="25" name="TextBox 24">
              <a:extLst>
                <a:ext uri="{FF2B5EF4-FFF2-40B4-BE49-F238E27FC236}">
                  <a16:creationId xmlns:a16="http://schemas.microsoft.com/office/drawing/2014/main" id="{A44D6E1F-FD50-45C3-8828-9EE6CB1FB038}"/>
                </a:ext>
              </a:extLst>
            </p:cNvPr>
            <p:cNvSpPr txBox="1"/>
            <p:nvPr/>
          </p:nvSpPr>
          <p:spPr>
            <a:xfrm>
              <a:off x="732583" y="4879773"/>
              <a:ext cx="2426154" cy="830997"/>
            </a:xfrm>
            <a:prstGeom prst="rect">
              <a:avLst/>
            </a:prstGeom>
            <a:noFill/>
          </p:spPr>
          <p:txBody>
            <a:bodyPr wrap="square" rtlCol="0">
              <a:spAutoFit/>
            </a:bodyPr>
            <a:lstStyle/>
            <a:p>
              <a:r>
                <a:rPr lang="en-US" sz="1200" b="1" spc="-10" dirty="0">
                  <a:solidFill>
                    <a:schemeClr val="bg1"/>
                  </a:solidFill>
                  <a:latin typeface="Book Antiqua" panose="02040602050305030304" pitchFamily="18" charset="0"/>
                  <a:cs typeface="Trebuchet MS"/>
                </a:rPr>
                <a:t>Part D</a:t>
              </a:r>
            </a:p>
            <a:p>
              <a:pPr marL="176213" indent="-176213">
                <a:buFontTx/>
                <a:buChar char="-"/>
              </a:pPr>
              <a:r>
                <a:rPr lang="en-US" sz="1200" spc="-10" dirty="0">
                  <a:solidFill>
                    <a:schemeClr val="bg1"/>
                  </a:solidFill>
                  <a:latin typeface="Book Antiqua" panose="02040602050305030304" pitchFamily="18" charset="0"/>
                  <a:cs typeface="Trebuchet MS"/>
                </a:rPr>
                <a:t>Payment is not chargeable to tax</a:t>
              </a:r>
            </a:p>
            <a:p>
              <a:pPr marL="180975" indent="-180975">
                <a:buFontTx/>
                <a:buChar char="-"/>
              </a:pPr>
              <a:r>
                <a:rPr lang="en-US" sz="1200" b="1" spc="-10" dirty="0">
                  <a:solidFill>
                    <a:schemeClr val="bg1"/>
                  </a:solidFill>
                  <a:latin typeface="Book Antiqua" panose="02040602050305030304" pitchFamily="18" charset="0"/>
                </a:rPr>
                <a:t>CA certificate not required</a:t>
              </a:r>
              <a:endParaRPr lang="en-IN" sz="1200" b="1" dirty="0"/>
            </a:p>
          </p:txBody>
        </p:sp>
        <p:sp>
          <p:nvSpPr>
            <p:cNvPr id="8" name="Rectangle 7">
              <a:extLst>
                <a:ext uri="{FF2B5EF4-FFF2-40B4-BE49-F238E27FC236}">
                  <a16:creationId xmlns:a16="http://schemas.microsoft.com/office/drawing/2014/main" id="{22D64444-5BE3-49B2-A911-C73A21A22E1E}"/>
                </a:ext>
              </a:extLst>
            </p:cNvPr>
            <p:cNvSpPr/>
            <p:nvPr/>
          </p:nvSpPr>
          <p:spPr>
            <a:xfrm>
              <a:off x="2544739" y="3932124"/>
              <a:ext cx="1517737" cy="757238"/>
            </a:xfrm>
            <a:prstGeom prst="rect">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Book Antiqua" panose="02040602050305030304" pitchFamily="18" charset="0"/>
                </a:rPr>
                <a:t>Form 15CA</a:t>
              </a:r>
              <a:endParaRPr lang="en-IN" dirty="0">
                <a:latin typeface="Book Antiqua" panose="02040602050305030304" pitchFamily="18" charset="0"/>
              </a:endParaRPr>
            </a:p>
          </p:txBody>
        </p:sp>
        <p:cxnSp>
          <p:nvCxnSpPr>
            <p:cNvPr id="10" name="Straight Connector 9">
              <a:extLst>
                <a:ext uri="{FF2B5EF4-FFF2-40B4-BE49-F238E27FC236}">
                  <a16:creationId xmlns:a16="http://schemas.microsoft.com/office/drawing/2014/main" id="{F79DAE2A-C577-4406-B11D-D436944CD3F3}"/>
                </a:ext>
              </a:extLst>
            </p:cNvPr>
            <p:cNvCxnSpPr>
              <a:cxnSpLocks/>
              <a:stCxn id="4" idx="0"/>
              <a:endCxn id="8" idx="0"/>
            </p:cNvCxnSpPr>
            <p:nvPr/>
          </p:nvCxnSpPr>
          <p:spPr>
            <a:xfrm flipH="1">
              <a:off x="3303608" y="2334149"/>
              <a:ext cx="1" cy="1597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FC8F698-D61F-4E06-9C7F-FD7E0B6B5A8E}"/>
                </a:ext>
              </a:extLst>
            </p:cNvPr>
            <p:cNvCxnSpPr/>
            <p:nvPr/>
          </p:nvCxnSpPr>
          <p:spPr>
            <a:xfrm flipH="1">
              <a:off x="3316979" y="4689362"/>
              <a:ext cx="1" cy="15979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809E30C-7CF0-481D-B72F-114495C2FC7F}"/>
                </a:ext>
              </a:extLst>
            </p:cNvPr>
            <p:cNvCxnSpPr>
              <a:stCxn id="8" idx="3"/>
              <a:endCxn id="4" idx="3"/>
            </p:cNvCxnSpPr>
            <p:nvPr/>
          </p:nvCxnSpPr>
          <p:spPr>
            <a:xfrm>
              <a:off x="4062476" y="4310743"/>
              <a:ext cx="20811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7DFB6C5-3E14-4C5E-920D-7E2652856F28}"/>
                </a:ext>
              </a:extLst>
            </p:cNvPr>
            <p:cNvCxnSpPr/>
            <p:nvPr/>
          </p:nvCxnSpPr>
          <p:spPr>
            <a:xfrm>
              <a:off x="463592" y="4306661"/>
              <a:ext cx="208114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TextBox 31">
            <a:extLst>
              <a:ext uri="{FF2B5EF4-FFF2-40B4-BE49-F238E27FC236}">
                <a16:creationId xmlns:a16="http://schemas.microsoft.com/office/drawing/2014/main" id="{4DBE0D98-D968-4F91-B355-CD19DC2F568E}"/>
              </a:ext>
            </a:extLst>
          </p:cNvPr>
          <p:cNvSpPr txBox="1"/>
          <p:nvPr/>
        </p:nvSpPr>
        <p:spPr>
          <a:xfrm>
            <a:off x="5989233" y="2337992"/>
            <a:ext cx="2831769" cy="1595309"/>
          </a:xfrm>
          <a:prstGeom prst="rect">
            <a:avLst/>
          </a:prstGeom>
          <a:noFill/>
          <a:ln>
            <a:solidFill>
              <a:srgbClr val="FBC497"/>
            </a:solidFill>
          </a:ln>
        </p:spPr>
        <p:txBody>
          <a:bodyPr wrap="square" rtlCol="0">
            <a:spAutoFit/>
          </a:bodyPr>
          <a:lstStyle/>
          <a:p>
            <a:pPr marL="180975" indent="-168275" defTabSz="447675">
              <a:lnSpc>
                <a:spcPct val="100000"/>
              </a:lnSpc>
              <a:spcBef>
                <a:spcPts val="105"/>
              </a:spcBef>
              <a:buClr>
                <a:schemeClr val="bg1"/>
              </a:buClr>
              <a:buFont typeface="Arial" panose="020B0604020202020204" pitchFamily="34" charset="0"/>
              <a:buChar char="•"/>
            </a:pPr>
            <a:r>
              <a:rPr lang="en-US" sz="1200" b="1" spc="-10" dirty="0">
                <a:solidFill>
                  <a:schemeClr val="bg1"/>
                </a:solidFill>
                <a:latin typeface="Book Antiqua" panose="02040602050305030304" pitchFamily="18" charset="0"/>
                <a:cs typeface="Trebuchet MS"/>
              </a:rPr>
              <a:t>Form 15CB </a:t>
            </a:r>
            <a:r>
              <a:rPr lang="en-US" sz="1200" spc="-10" dirty="0">
                <a:solidFill>
                  <a:schemeClr val="bg1"/>
                </a:solidFill>
                <a:latin typeface="Book Antiqua" panose="02040602050305030304" pitchFamily="18" charset="0"/>
                <a:cs typeface="Trebuchet MS"/>
              </a:rPr>
              <a:t>- Prescribes format of Certificate to be obtained from a CA by Remitter</a:t>
            </a:r>
          </a:p>
          <a:p>
            <a:pPr marL="447675" lvl="1" indent="-266700" defTabSz="447675">
              <a:spcBef>
                <a:spcPts val="105"/>
              </a:spcBef>
              <a:buClr>
                <a:schemeClr val="bg1"/>
              </a:buClr>
              <a:buFont typeface="Wingdings" panose="05000000000000000000" pitchFamily="2" charset="2"/>
              <a:buChar char="Ø"/>
            </a:pPr>
            <a:r>
              <a:rPr lang="en-US" sz="1200" spc="-10" dirty="0">
                <a:solidFill>
                  <a:schemeClr val="bg1"/>
                </a:solidFill>
                <a:latin typeface="Book Antiqua" panose="02040602050305030304" pitchFamily="18" charset="0"/>
                <a:cs typeface="Trebuchet MS"/>
              </a:rPr>
              <a:t>Applicability– Only in respect of transactions reported in Part C of Form 15CA.</a:t>
            </a:r>
          </a:p>
          <a:p>
            <a:pPr marL="447675" lvl="1" indent="-266700" defTabSz="447675">
              <a:spcBef>
                <a:spcPts val="105"/>
              </a:spcBef>
              <a:buClr>
                <a:schemeClr val="bg1"/>
              </a:buClr>
              <a:buFont typeface="Wingdings" panose="05000000000000000000" pitchFamily="2" charset="2"/>
              <a:buChar char="Ø"/>
            </a:pPr>
            <a:r>
              <a:rPr lang="en-US" sz="1200" spc="-10" dirty="0">
                <a:solidFill>
                  <a:schemeClr val="bg1"/>
                </a:solidFill>
                <a:latin typeface="Book Antiqua" panose="02040602050305030304" pitchFamily="18" charset="0"/>
                <a:cs typeface="Trebuchet MS"/>
              </a:rPr>
              <a:t>Form 15CB to be furnished electronically</a:t>
            </a:r>
          </a:p>
        </p:txBody>
      </p:sp>
    </p:spTree>
    <p:extLst>
      <p:ext uri="{BB962C8B-B14F-4D97-AF65-F5344CB8AC3E}">
        <p14:creationId xmlns:p14="http://schemas.microsoft.com/office/powerpoint/2010/main" val="1924916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en-US" sz="1000" b="0" i="0" u="none" strike="noStrike" kern="1200" cap="none" spc="0" normalizeH="0" baseline="0" noProof="0" dirty="0">
              <a:ln>
                <a:noFill/>
              </a:ln>
              <a:solidFill>
                <a:prstClr val="black"/>
              </a:solidFill>
              <a:effectLst/>
              <a:uLnTx/>
              <a:uFillTx/>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b="0" i="0" u="none" strike="noStrike" kern="1200" cap="none" spc="0" normalizeH="0" baseline="0" noProof="0" dirty="0">
                  <a:ln>
                    <a:noFill/>
                  </a:ln>
                  <a:solidFill>
                    <a:prstClr val="white"/>
                  </a:solidFill>
                  <a:effectLst/>
                  <a:uLnTx/>
                  <a:uFillTx/>
                  <a:latin typeface="Calibri"/>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b="0" i="0" u="none" strike="noStrike" kern="1200" cap="none" spc="0" normalizeH="0" baseline="0" noProof="0">
                <a:ln>
                  <a:noFill/>
                </a:ln>
                <a:solidFill>
                  <a:prstClr val="white"/>
                </a:solidFill>
                <a:effectLst/>
                <a:uLnTx/>
                <a:uFillTx/>
                <a:latin typeface="Calibri"/>
              </a:endParaRPr>
            </a:p>
          </p:txBody>
        </p:sp>
      </p:grpSp>
      <p:graphicFrame>
        <p:nvGraphicFramePr>
          <p:cNvPr id="2" name="Table 1">
            <a:extLst>
              <a:ext uri="{FF2B5EF4-FFF2-40B4-BE49-F238E27FC236}">
                <a16:creationId xmlns:a16="http://schemas.microsoft.com/office/drawing/2014/main" id="{643BF41A-3846-4F07-9C7C-33CE541D3E8A}"/>
              </a:ext>
            </a:extLst>
          </p:cNvPr>
          <p:cNvGraphicFramePr>
            <a:graphicFrameLocks noGrp="1"/>
          </p:cNvGraphicFramePr>
          <p:nvPr>
            <p:extLst>
              <p:ext uri="{D42A27DB-BD31-4B8C-83A1-F6EECF244321}">
                <p14:modId xmlns:p14="http://schemas.microsoft.com/office/powerpoint/2010/main" val="3620649706"/>
              </p:ext>
            </p:extLst>
          </p:nvPr>
        </p:nvGraphicFramePr>
        <p:xfrm>
          <a:off x="457200" y="1811721"/>
          <a:ext cx="2668555" cy="4460437"/>
        </p:xfrm>
        <a:graphic>
          <a:graphicData uri="http://schemas.openxmlformats.org/drawingml/2006/table">
            <a:tbl>
              <a:tblPr firstRow="1" firstCol="1" bandRow="1">
                <a:tableStyleId>{72833802-FEF1-4C79-8D5D-14CF1EAF98D9}</a:tableStyleId>
              </a:tblPr>
              <a:tblGrid>
                <a:gridCol w="484496">
                  <a:extLst>
                    <a:ext uri="{9D8B030D-6E8A-4147-A177-3AD203B41FA5}">
                      <a16:colId xmlns:a16="http://schemas.microsoft.com/office/drawing/2014/main" val="3381657386"/>
                    </a:ext>
                  </a:extLst>
                </a:gridCol>
                <a:gridCol w="2184059">
                  <a:extLst>
                    <a:ext uri="{9D8B030D-6E8A-4147-A177-3AD203B41FA5}">
                      <a16:colId xmlns:a16="http://schemas.microsoft.com/office/drawing/2014/main" val="2628760274"/>
                    </a:ext>
                  </a:extLst>
                </a:gridCol>
              </a:tblGrid>
              <a:tr h="0">
                <a:tc>
                  <a:txBody>
                    <a:bodyPr/>
                    <a:lstStyle/>
                    <a:p>
                      <a:pPr algn="ctr">
                        <a:lnSpc>
                          <a:spcPct val="107000"/>
                        </a:lnSpc>
                        <a:spcAft>
                          <a:spcPts val="400"/>
                        </a:spcAft>
                      </a:pPr>
                      <a:r>
                        <a:rPr lang="en-IN" sz="1000" dirty="0">
                          <a:solidFill>
                            <a:schemeClr val="tx1"/>
                          </a:solidFill>
                          <a:effectLst/>
                          <a:latin typeface="Book Antiqua" panose="02040602050305030304" pitchFamily="18" charset="0"/>
                        </a:rPr>
                        <a:t>S. No.</a:t>
                      </a:r>
                      <a:endParaRPr lang="en-IN" sz="1000" dirty="0">
                        <a:solidFill>
                          <a:schemeClr val="tx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ctr">
                        <a:lnSpc>
                          <a:spcPct val="107000"/>
                        </a:lnSpc>
                        <a:spcAft>
                          <a:spcPts val="800"/>
                        </a:spcAft>
                      </a:pPr>
                      <a:r>
                        <a:rPr lang="en-IN" sz="1000" dirty="0">
                          <a:solidFill>
                            <a:schemeClr val="tx1"/>
                          </a:solidFill>
                          <a:effectLst/>
                          <a:latin typeface="Book Antiqua" panose="02040602050305030304" pitchFamily="18" charset="0"/>
                        </a:rPr>
                        <a:t>Nature of payment</a:t>
                      </a:r>
                      <a:endParaRPr lang="en-IN" sz="1000" dirty="0">
                        <a:solidFill>
                          <a:schemeClr val="tx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856167537"/>
                  </a:ext>
                </a:extLst>
              </a:tr>
              <a:tr h="0">
                <a:tc>
                  <a:txBody>
                    <a:bodyPr/>
                    <a:lstStyle/>
                    <a:p>
                      <a:pPr algn="ctr">
                        <a:lnSpc>
                          <a:spcPct val="107000"/>
                        </a:lnSpc>
                        <a:spcAft>
                          <a:spcPts val="800"/>
                        </a:spcAft>
                      </a:pPr>
                      <a:r>
                        <a:rPr lang="en-IN" sz="1000" dirty="0">
                          <a:solidFill>
                            <a:sysClr val="windowText" lastClr="000000"/>
                          </a:solidFill>
                          <a:effectLst/>
                          <a:latin typeface="Book Antiqua" panose="02040602050305030304" pitchFamily="18" charset="0"/>
                        </a:rPr>
                        <a:t>1</a:t>
                      </a:r>
                      <a:endParaRPr lang="en-IN" sz="1000" dirty="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Indian investment abroad - in equity capital (shares)</a:t>
                      </a:r>
                      <a:endParaRPr lang="en-IN" sz="1000" b="1"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92680673"/>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2</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Indian investment abroad - in debt securities</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273962455"/>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3</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Indian investment abroad - in branches and wholly owned subsidiaries</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797851658"/>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4</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Indian investment abroad - in subsidiaries and associates</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426319905"/>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5</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Indian investment abroad - in real estate</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600075814"/>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6</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Loans extended to Non-Residents</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648159241"/>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7</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Advance payment against imports</a:t>
                      </a:r>
                      <a:endParaRPr lang="en-IN" sz="1000" b="1"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029240643"/>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8</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Payment towards imports - settlement of invoice</a:t>
                      </a:r>
                      <a:endParaRPr lang="en-IN" sz="1000" b="1"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84314281"/>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9</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Imports by diplomatic missions</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249402699"/>
                  </a:ext>
                </a:extLst>
              </a:tr>
              <a:tr h="0">
                <a:tc>
                  <a:txBody>
                    <a:bodyPr/>
                    <a:lstStyle/>
                    <a:p>
                      <a:pPr algn="ctr">
                        <a:lnSpc>
                          <a:spcPct val="107000"/>
                        </a:lnSpc>
                        <a:spcAft>
                          <a:spcPts val="800"/>
                        </a:spcAft>
                      </a:pPr>
                      <a:r>
                        <a:rPr lang="en-IN" sz="1000">
                          <a:solidFill>
                            <a:sysClr val="windowText" lastClr="000000"/>
                          </a:solidFill>
                          <a:effectLst/>
                          <a:latin typeface="Book Antiqua" panose="02040602050305030304" pitchFamily="18" charset="0"/>
                        </a:rPr>
                        <a:t>10</a:t>
                      </a:r>
                      <a:endParaRPr lang="en-IN" sz="1000">
                        <a:solidFill>
                          <a:sysClr val="windowText" lastClr="000000"/>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Intermediary trade</a:t>
                      </a:r>
                      <a:endParaRPr lang="en-IN" sz="1000" i="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4000108979"/>
                  </a:ext>
                </a:extLst>
              </a:tr>
              <a:tr h="0">
                <a:tc>
                  <a:txBody>
                    <a:bodyPr/>
                    <a:lstStyle/>
                    <a:p>
                      <a:pPr algn="ctr">
                        <a:lnSpc>
                          <a:spcPct val="107000"/>
                        </a:lnSpc>
                        <a:spcAft>
                          <a:spcPts val="800"/>
                        </a:spcAft>
                      </a:pPr>
                      <a:r>
                        <a:rPr lang="en-IN" sz="1000" dirty="0">
                          <a:solidFill>
                            <a:srgbClr val="444444"/>
                          </a:solidFill>
                          <a:effectLst/>
                          <a:latin typeface="Book Antiqua" panose="02040602050305030304" pitchFamily="18" charset="0"/>
                        </a:rPr>
                        <a:t>11</a:t>
                      </a:r>
                      <a:endParaRPr lang="en-IN" sz="1000" dirty="0">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Imports below Rs.5,00,000 - (For use by ECD offices)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3847427965"/>
                  </a:ext>
                </a:extLst>
              </a:tr>
              <a:tr h="0">
                <a:tc>
                  <a:txBody>
                    <a:bodyPr/>
                    <a:lstStyle/>
                    <a:p>
                      <a:pPr algn="ctr">
                        <a:lnSpc>
                          <a:spcPct val="107000"/>
                        </a:lnSpc>
                        <a:spcAft>
                          <a:spcPts val="800"/>
                        </a:spcAft>
                      </a:pPr>
                      <a:r>
                        <a:rPr lang="en-US" sz="1000" dirty="0">
                          <a:solidFill>
                            <a:schemeClr val="bg1"/>
                          </a:solidFill>
                          <a:effectLst/>
                          <a:latin typeface="Book Antiqua" panose="02040602050305030304" pitchFamily="18" charset="0"/>
                        </a:rPr>
                        <a:t>12</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IN" sz="1000" dirty="0">
                          <a:solidFill>
                            <a:schemeClr val="bg1"/>
                          </a:solidFill>
                          <a:effectLst/>
                          <a:latin typeface="Book Antiqua" panose="02040602050305030304" pitchFamily="18" charset="0"/>
                        </a:rPr>
                        <a:t>Payment for operating expenses of Indian shipping companies operating abroad</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891523247"/>
                  </a:ext>
                </a:extLst>
              </a:tr>
            </a:tbl>
          </a:graphicData>
        </a:graphic>
      </p:graphicFrame>
      <p:graphicFrame>
        <p:nvGraphicFramePr>
          <p:cNvPr id="26" name="Table 25">
            <a:extLst>
              <a:ext uri="{FF2B5EF4-FFF2-40B4-BE49-F238E27FC236}">
                <a16:creationId xmlns:a16="http://schemas.microsoft.com/office/drawing/2014/main" id="{95EAE2E5-8F0F-4E37-B2F5-EBE29DD78B74}"/>
              </a:ext>
            </a:extLst>
          </p:cNvPr>
          <p:cNvGraphicFramePr>
            <a:graphicFrameLocks noGrp="1"/>
          </p:cNvGraphicFramePr>
          <p:nvPr>
            <p:extLst>
              <p:ext uri="{D42A27DB-BD31-4B8C-83A1-F6EECF244321}">
                <p14:modId xmlns:p14="http://schemas.microsoft.com/office/powerpoint/2010/main" val="1228519087"/>
              </p:ext>
            </p:extLst>
          </p:nvPr>
        </p:nvGraphicFramePr>
        <p:xfrm>
          <a:off x="6231298" y="1811721"/>
          <a:ext cx="2668555" cy="4465388"/>
        </p:xfrm>
        <a:graphic>
          <a:graphicData uri="http://schemas.openxmlformats.org/drawingml/2006/table">
            <a:tbl>
              <a:tblPr firstRow="1" firstCol="1" bandRow="1">
                <a:tableStyleId>{72833802-FEF1-4C79-8D5D-14CF1EAF98D9}</a:tableStyleId>
              </a:tblPr>
              <a:tblGrid>
                <a:gridCol w="503849">
                  <a:extLst>
                    <a:ext uri="{9D8B030D-6E8A-4147-A177-3AD203B41FA5}">
                      <a16:colId xmlns:a16="http://schemas.microsoft.com/office/drawing/2014/main" val="3381657386"/>
                    </a:ext>
                  </a:extLst>
                </a:gridCol>
                <a:gridCol w="2164706">
                  <a:extLst>
                    <a:ext uri="{9D8B030D-6E8A-4147-A177-3AD203B41FA5}">
                      <a16:colId xmlns:a16="http://schemas.microsoft.com/office/drawing/2014/main" val="2628760274"/>
                    </a:ext>
                  </a:extLst>
                </a:gridCol>
              </a:tblGrid>
              <a:tr h="0">
                <a:tc>
                  <a:txBody>
                    <a:bodyPr/>
                    <a:lstStyle/>
                    <a:p>
                      <a:pPr algn="ctr">
                        <a:lnSpc>
                          <a:spcPct val="107000"/>
                        </a:lnSpc>
                        <a:spcAft>
                          <a:spcPts val="400"/>
                        </a:spcAft>
                      </a:pPr>
                      <a:r>
                        <a:rPr lang="en-IN" sz="1000" dirty="0">
                          <a:solidFill>
                            <a:schemeClr val="tx1"/>
                          </a:solidFill>
                          <a:effectLst/>
                          <a:latin typeface="Book Antiqua" panose="02040602050305030304" pitchFamily="18" charset="0"/>
                        </a:rPr>
                        <a:t>S. No.</a:t>
                      </a:r>
                      <a:endParaRPr lang="en-IN" sz="1000" dirty="0">
                        <a:solidFill>
                          <a:schemeClr val="tx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ctr">
                        <a:lnSpc>
                          <a:spcPct val="107000"/>
                        </a:lnSpc>
                        <a:spcAft>
                          <a:spcPts val="800"/>
                        </a:spcAft>
                      </a:pPr>
                      <a:r>
                        <a:rPr lang="en-IN" sz="1000" dirty="0">
                          <a:solidFill>
                            <a:schemeClr val="tx1"/>
                          </a:solidFill>
                          <a:effectLst/>
                          <a:latin typeface="Book Antiqua" panose="02040602050305030304" pitchFamily="18" charset="0"/>
                        </a:rPr>
                        <a:t>Nature of payment</a:t>
                      </a:r>
                      <a:endParaRPr lang="en-IN" sz="1000" dirty="0">
                        <a:solidFill>
                          <a:schemeClr val="tx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856167537"/>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25</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Remittances by foreign embassies in India</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797851658"/>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26</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Remittance by non-residents towards family maintenance and savings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426319905"/>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27</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Remittance towards personal gifts and donations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600075814"/>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28</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Remittance towards donations to religious and charitable institutions abroad</a:t>
                      </a:r>
                      <a:endParaRPr lang="en-IN" sz="1000" b="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648159241"/>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29</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Remittance towards grants and donations to other Governments and charitable institutions established by the Governments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029240643"/>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30</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Contributions or donations by the Government to international institutions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84314281"/>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31</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Remittance towards payment or refund of taxes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249402699"/>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32</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Refunds or rebates or reduction in invoice value on account of exports</a:t>
                      </a:r>
                      <a:endParaRPr lang="en-IN" sz="1000" b="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4000108979"/>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33</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Payments by residents for international bidding.</a:t>
                      </a:r>
                    </a:p>
                    <a:p>
                      <a:pPr algn="l">
                        <a:lnSpc>
                          <a:spcPct val="100000"/>
                        </a:lnSpc>
                        <a:spcAft>
                          <a:spcPts val="0"/>
                        </a:spcAft>
                      </a:pPr>
                      <a:endParaRPr lang="en-IN" sz="4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3847427965"/>
                  </a:ext>
                </a:extLst>
              </a:tr>
            </a:tbl>
          </a:graphicData>
        </a:graphic>
      </p:graphicFrame>
      <p:graphicFrame>
        <p:nvGraphicFramePr>
          <p:cNvPr id="25" name="Table 24">
            <a:extLst>
              <a:ext uri="{FF2B5EF4-FFF2-40B4-BE49-F238E27FC236}">
                <a16:creationId xmlns:a16="http://schemas.microsoft.com/office/drawing/2014/main" id="{4F2974B6-BA89-417E-A426-DEC57F7CE8BC}"/>
              </a:ext>
            </a:extLst>
          </p:cNvPr>
          <p:cNvGraphicFramePr>
            <a:graphicFrameLocks noGrp="1"/>
          </p:cNvGraphicFramePr>
          <p:nvPr>
            <p:extLst>
              <p:ext uri="{D42A27DB-BD31-4B8C-83A1-F6EECF244321}">
                <p14:modId xmlns:p14="http://schemas.microsoft.com/office/powerpoint/2010/main" val="225211453"/>
              </p:ext>
            </p:extLst>
          </p:nvPr>
        </p:nvGraphicFramePr>
        <p:xfrm>
          <a:off x="3349692" y="1811721"/>
          <a:ext cx="2668555" cy="4460437"/>
        </p:xfrm>
        <a:graphic>
          <a:graphicData uri="http://schemas.openxmlformats.org/drawingml/2006/table">
            <a:tbl>
              <a:tblPr firstRow="1" firstCol="1" bandRow="1">
                <a:tableStyleId>{72833802-FEF1-4C79-8D5D-14CF1EAF98D9}</a:tableStyleId>
              </a:tblPr>
              <a:tblGrid>
                <a:gridCol w="522512">
                  <a:extLst>
                    <a:ext uri="{9D8B030D-6E8A-4147-A177-3AD203B41FA5}">
                      <a16:colId xmlns:a16="http://schemas.microsoft.com/office/drawing/2014/main" val="3381657386"/>
                    </a:ext>
                  </a:extLst>
                </a:gridCol>
                <a:gridCol w="2146043">
                  <a:extLst>
                    <a:ext uri="{9D8B030D-6E8A-4147-A177-3AD203B41FA5}">
                      <a16:colId xmlns:a16="http://schemas.microsoft.com/office/drawing/2014/main" val="2628760274"/>
                    </a:ext>
                  </a:extLst>
                </a:gridCol>
              </a:tblGrid>
              <a:tr h="0">
                <a:tc>
                  <a:txBody>
                    <a:bodyPr/>
                    <a:lstStyle/>
                    <a:p>
                      <a:pPr algn="ctr">
                        <a:lnSpc>
                          <a:spcPct val="107000"/>
                        </a:lnSpc>
                        <a:spcAft>
                          <a:spcPts val="400"/>
                        </a:spcAft>
                      </a:pPr>
                      <a:r>
                        <a:rPr lang="en-IN" sz="1000" dirty="0">
                          <a:solidFill>
                            <a:schemeClr val="tx1"/>
                          </a:solidFill>
                          <a:effectLst/>
                          <a:latin typeface="Book Antiqua" panose="02040602050305030304" pitchFamily="18" charset="0"/>
                        </a:rPr>
                        <a:t>S. No.</a:t>
                      </a:r>
                      <a:endParaRPr lang="en-IN" sz="1000" dirty="0">
                        <a:solidFill>
                          <a:schemeClr val="tx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ctr">
                        <a:lnSpc>
                          <a:spcPct val="107000"/>
                        </a:lnSpc>
                        <a:spcAft>
                          <a:spcPts val="800"/>
                        </a:spcAft>
                      </a:pPr>
                      <a:r>
                        <a:rPr lang="en-IN" sz="1000" dirty="0">
                          <a:solidFill>
                            <a:schemeClr val="tx1"/>
                          </a:solidFill>
                          <a:effectLst/>
                          <a:latin typeface="Book Antiqua" panose="02040602050305030304" pitchFamily="18" charset="0"/>
                        </a:rPr>
                        <a:t>Nature of payment</a:t>
                      </a:r>
                      <a:endParaRPr lang="en-IN" sz="1000" dirty="0">
                        <a:solidFill>
                          <a:schemeClr val="tx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856167537"/>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13</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Operating expenses of Indian Airlines companies operating abroad</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273962455"/>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14</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Booking of passages abroad - Airlines companies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797851658"/>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15</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Remittance towards business travel</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426319905"/>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16</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Travel under basic travel quota (BTQ)</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600075814"/>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17</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Travel for pilgrimage</a:t>
                      </a:r>
                      <a:endParaRPr lang="en-IN" sz="1000" b="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648159241"/>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18</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Travel for medical treatment</a:t>
                      </a:r>
                      <a:endParaRPr lang="en-IN" sz="1000" b="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029240643"/>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19</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b="1" dirty="0">
                          <a:solidFill>
                            <a:schemeClr val="bg1"/>
                          </a:solidFill>
                          <a:effectLst/>
                          <a:latin typeface="Book Antiqua" panose="02040602050305030304" pitchFamily="18" charset="0"/>
                        </a:rPr>
                        <a:t>Travel for education (including fees, hostel expenses etc.)</a:t>
                      </a:r>
                      <a:endParaRPr lang="en-IN" sz="1000" b="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84314281"/>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20</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Postal services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1249402699"/>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21</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Construction of projects abroad by Indian companies including import of goods at project site</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4000108979"/>
                  </a:ext>
                </a:extLst>
              </a:tr>
              <a:tr h="0">
                <a:tc>
                  <a:txBody>
                    <a:bodyPr/>
                    <a:lstStyle/>
                    <a:p>
                      <a:pPr algn="ctr">
                        <a:lnSpc>
                          <a:spcPct val="107000"/>
                        </a:lnSpc>
                        <a:spcAft>
                          <a:spcPts val="800"/>
                        </a:spcAft>
                      </a:pPr>
                      <a:r>
                        <a:rPr lang="en-IN" sz="1000">
                          <a:solidFill>
                            <a:schemeClr val="bg1"/>
                          </a:solidFill>
                          <a:effectLst/>
                          <a:latin typeface="Book Antiqua" panose="02040602050305030304" pitchFamily="18" charset="0"/>
                        </a:rPr>
                        <a:t>22</a:t>
                      </a:r>
                      <a:endParaRPr lang="en-IN" sz="100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Freight insurance - relating to import and export of goods</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3847427965"/>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23</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Payments for maintenance of offices abroad</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2222531809"/>
                  </a:ext>
                </a:extLst>
              </a:tr>
              <a:tr h="0">
                <a:tc>
                  <a:txBody>
                    <a:bodyPr/>
                    <a:lstStyle/>
                    <a:p>
                      <a:pPr algn="ctr">
                        <a:lnSpc>
                          <a:spcPct val="107000"/>
                        </a:lnSpc>
                        <a:spcAft>
                          <a:spcPts val="800"/>
                        </a:spcAft>
                      </a:pPr>
                      <a:r>
                        <a:rPr lang="en-IN" sz="1000" dirty="0">
                          <a:solidFill>
                            <a:schemeClr val="bg1"/>
                          </a:solidFill>
                          <a:effectLst/>
                          <a:latin typeface="Book Antiqua" panose="02040602050305030304" pitchFamily="18" charset="0"/>
                        </a:rPr>
                        <a:t>24</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tc>
                  <a:txBody>
                    <a:bodyPr/>
                    <a:lstStyle/>
                    <a:p>
                      <a:pPr algn="l">
                        <a:lnSpc>
                          <a:spcPct val="107000"/>
                        </a:lnSpc>
                        <a:spcAft>
                          <a:spcPts val="800"/>
                        </a:spcAft>
                      </a:pPr>
                      <a:r>
                        <a:rPr lang="en-IN" sz="1000" dirty="0">
                          <a:solidFill>
                            <a:schemeClr val="bg1"/>
                          </a:solidFill>
                          <a:effectLst/>
                          <a:latin typeface="Book Antiqua" panose="02040602050305030304" pitchFamily="18" charset="0"/>
                        </a:rPr>
                        <a:t>Maintenance of Indian embassies abroad</a:t>
                      </a:r>
                      <a:endParaRPr lang="en-IN" sz="1000"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txBody>
                  <a:tcPr marL="30480" marR="30480" marT="30480" marB="30480"/>
                </a:tc>
                <a:extLst>
                  <a:ext uri="{0D108BD9-81ED-4DB2-BD59-A6C34878D82A}">
                    <a16:rowId xmlns:a16="http://schemas.microsoft.com/office/drawing/2014/main" val="3497823709"/>
                  </a:ext>
                </a:extLst>
              </a:tr>
            </a:tbl>
          </a:graphicData>
        </a:graphic>
      </p:graphicFrame>
      <p:sp>
        <p:nvSpPr>
          <p:cNvPr id="28" name="TextBox 27">
            <a:extLst>
              <a:ext uri="{FF2B5EF4-FFF2-40B4-BE49-F238E27FC236}">
                <a16:creationId xmlns:a16="http://schemas.microsoft.com/office/drawing/2014/main" id="{BB599F0E-8157-4C16-BFE8-CF5A4C4B978B}"/>
              </a:ext>
            </a:extLst>
          </p:cNvPr>
          <p:cNvSpPr txBox="1"/>
          <p:nvPr/>
        </p:nvSpPr>
        <p:spPr>
          <a:xfrm>
            <a:off x="387350" y="1421867"/>
            <a:ext cx="8070980" cy="307777"/>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List of exclusions provided in Rule 37BB(3)(ii)</a:t>
            </a:r>
            <a:endParaRPr lang="en-US" sz="1400" b="1" dirty="0">
              <a:solidFill>
                <a:schemeClr val="bg1"/>
              </a:solidFill>
              <a:latin typeface="Book Antiqua" panose="02040602050305030304" pitchFamily="18" charset="0"/>
              <a:cs typeface="Trebuchet MS"/>
            </a:endParaRPr>
          </a:p>
        </p:txBody>
      </p:sp>
    </p:spTree>
    <p:extLst>
      <p:ext uri="{BB962C8B-B14F-4D97-AF65-F5344CB8AC3E}">
        <p14:creationId xmlns:p14="http://schemas.microsoft.com/office/powerpoint/2010/main" val="6767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29AE52-5086-410B-94B8-EE8BEA6548B7}"/>
              </a:ext>
            </a:extLst>
          </p:cNvPr>
          <p:cNvSpPr/>
          <p:nvPr/>
        </p:nvSpPr>
        <p:spPr>
          <a:xfrm>
            <a:off x="0" y="381000"/>
            <a:ext cx="8153400" cy="914400"/>
          </a:xfrm>
          <a:custGeom>
            <a:avLst/>
            <a:gdLst>
              <a:gd name="connsiteX0" fmla="*/ 0 w 4876800"/>
              <a:gd name="connsiteY0" fmla="*/ 0 h 914400"/>
              <a:gd name="connsiteX1" fmla="*/ 4876800 w 4876800"/>
              <a:gd name="connsiteY1" fmla="*/ 0 h 914400"/>
              <a:gd name="connsiteX2" fmla="*/ 4876800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391376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191293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35631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455224 w 4876800"/>
              <a:gd name="connsiteY2" fmla="*/ 914400 h 914400"/>
              <a:gd name="connsiteX3" fmla="*/ 0 w 4876800"/>
              <a:gd name="connsiteY3" fmla="*/ 914400 h 914400"/>
              <a:gd name="connsiteX4" fmla="*/ 0 w 4876800"/>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914400">
                <a:moveTo>
                  <a:pt x="0" y="0"/>
                </a:moveTo>
                <a:lnTo>
                  <a:pt x="4876800" y="0"/>
                </a:lnTo>
                <a:lnTo>
                  <a:pt x="4455224" y="914400"/>
                </a:lnTo>
                <a:lnTo>
                  <a:pt x="0" y="914400"/>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534988"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Arial" panose="020B0604020202020204" pitchFamily="34" charset="0"/>
              </a:rPr>
              <a:t>Contents</a:t>
            </a:r>
            <a:endParaRPr kumimoji="0" lang="en-IN" sz="2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Arial" panose="020B0604020202020204" pitchFamily="34" charset="0"/>
            </a:endParaRPr>
          </a:p>
        </p:txBody>
      </p:sp>
      <p:graphicFrame>
        <p:nvGraphicFramePr>
          <p:cNvPr id="9" name="Table 8">
            <a:extLst>
              <a:ext uri="{FF2B5EF4-FFF2-40B4-BE49-F238E27FC236}">
                <a16:creationId xmlns:a16="http://schemas.microsoft.com/office/drawing/2014/main" id="{81A28465-2100-4EEA-93E1-674D27B1142C}"/>
              </a:ext>
            </a:extLst>
          </p:cNvPr>
          <p:cNvGraphicFramePr>
            <a:graphicFrameLocks noGrp="1"/>
          </p:cNvGraphicFramePr>
          <p:nvPr>
            <p:extLst>
              <p:ext uri="{D42A27DB-BD31-4B8C-83A1-F6EECF244321}">
                <p14:modId xmlns:p14="http://schemas.microsoft.com/office/powerpoint/2010/main" val="3248923190"/>
              </p:ext>
            </p:extLst>
          </p:nvPr>
        </p:nvGraphicFramePr>
        <p:xfrm>
          <a:off x="398317" y="2020842"/>
          <a:ext cx="5281953" cy="1623219"/>
        </p:xfrm>
        <a:graphic>
          <a:graphicData uri="http://schemas.openxmlformats.org/drawingml/2006/table">
            <a:tbl>
              <a:tblPr firstRow="1" bandRow="1">
                <a:tableStyleId>{F2DE63D5-997A-4646-A377-4702673A728D}</a:tableStyleId>
              </a:tblPr>
              <a:tblGrid>
                <a:gridCol w="623853">
                  <a:extLst>
                    <a:ext uri="{9D8B030D-6E8A-4147-A177-3AD203B41FA5}">
                      <a16:colId xmlns:a16="http://schemas.microsoft.com/office/drawing/2014/main" val="20000"/>
                    </a:ext>
                  </a:extLst>
                </a:gridCol>
                <a:gridCol w="4658100">
                  <a:extLst>
                    <a:ext uri="{9D8B030D-6E8A-4147-A177-3AD203B41FA5}">
                      <a16:colId xmlns:a16="http://schemas.microsoft.com/office/drawing/2014/main" val="20001"/>
                    </a:ext>
                  </a:extLst>
                </a:gridCol>
              </a:tblGrid>
              <a:tr h="541073">
                <a:tc>
                  <a:txBody>
                    <a:bodyPr/>
                    <a:lstStyle/>
                    <a:p>
                      <a:endParaRPr lang="en-US" sz="1800" b="0" dirty="0">
                        <a:solidFill>
                          <a:schemeClr val="bg1"/>
                        </a:solidFill>
                      </a:endParaRPr>
                    </a:p>
                  </a:txBody>
                  <a:tcPr marT="45724" marB="457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sz="1800" b="0" dirty="0">
                          <a:solidFill>
                            <a:schemeClr val="bg1"/>
                          </a:solidFill>
                          <a:latin typeface="Book Antiqua" panose="02040602050305030304" pitchFamily="18" charset="0"/>
                        </a:rPr>
                        <a:t>Overview of legal provisions under ITA</a:t>
                      </a:r>
                    </a:p>
                  </a:txBody>
                  <a:tcPr marT="45724" marB="457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541073">
                <a:tc>
                  <a:txBody>
                    <a:bodyPr/>
                    <a:lstStyle/>
                    <a:p>
                      <a:endParaRPr lang="en-US" sz="1800" b="0" dirty="0">
                        <a:solidFill>
                          <a:schemeClr val="bg1"/>
                        </a:solidFill>
                      </a:endParaRPr>
                    </a:p>
                  </a:txBody>
                  <a:tcPr marT="45724" marB="457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en-US" sz="1800" b="0" dirty="0">
                          <a:solidFill>
                            <a:schemeClr val="bg1"/>
                          </a:solidFill>
                          <a:latin typeface="Book Antiqua" panose="02040602050305030304" pitchFamily="18" charset="0"/>
                        </a:rPr>
                        <a:t>Overview</a:t>
                      </a:r>
                      <a:r>
                        <a:rPr lang="en-US" sz="1800" b="0" baseline="0" dirty="0">
                          <a:solidFill>
                            <a:schemeClr val="bg1"/>
                          </a:solidFill>
                          <a:latin typeface="Book Antiqua" panose="02040602050305030304" pitchFamily="18" charset="0"/>
                        </a:rPr>
                        <a:t> of </a:t>
                      </a:r>
                      <a:r>
                        <a:rPr lang="en-US" sz="1800" b="0" dirty="0">
                          <a:solidFill>
                            <a:schemeClr val="bg1"/>
                          </a:solidFill>
                          <a:latin typeface="Book Antiqua" panose="02040602050305030304" pitchFamily="18" charset="0"/>
                        </a:rPr>
                        <a:t>Form 15CA/CB</a:t>
                      </a:r>
                    </a:p>
                  </a:txBody>
                  <a:tcPr marT="45724" marB="457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001"/>
                  </a:ext>
                </a:extLst>
              </a:tr>
              <a:tr h="541073">
                <a:tc>
                  <a:txBody>
                    <a:bodyPr/>
                    <a:lstStyle/>
                    <a:p>
                      <a:endParaRPr lang="en-US" sz="1800" b="0" dirty="0">
                        <a:solidFill>
                          <a:schemeClr val="bg1"/>
                        </a:solidFill>
                      </a:endParaRPr>
                    </a:p>
                  </a:txBody>
                  <a:tcPr marT="45724" marB="457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spcBef>
                          <a:spcPts val="600"/>
                        </a:spcBef>
                        <a:spcAft>
                          <a:spcPts val="600"/>
                        </a:spcAft>
                      </a:pPr>
                      <a:r>
                        <a:rPr lang="en-US" sz="1800" b="0" dirty="0">
                          <a:solidFill>
                            <a:schemeClr val="bg1"/>
                          </a:solidFill>
                          <a:latin typeface="Book Antiqua" panose="02040602050305030304" pitchFamily="18" charset="0"/>
                        </a:rPr>
                        <a:t>Case studies</a:t>
                      </a:r>
                    </a:p>
                  </a:txBody>
                  <a:tcPr marT="45724" marB="45724"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227011283"/>
                  </a:ext>
                </a:extLst>
              </a:tr>
            </a:tbl>
          </a:graphicData>
        </a:graphic>
      </p:graphicFrame>
      <p:sp>
        <p:nvSpPr>
          <p:cNvPr id="10" name="Oval 9">
            <a:extLst>
              <a:ext uri="{FF2B5EF4-FFF2-40B4-BE49-F238E27FC236}">
                <a16:creationId xmlns:a16="http://schemas.microsoft.com/office/drawing/2014/main" id="{6388BACE-9EE6-4CB3-9632-EDAF512C32C6}"/>
              </a:ext>
            </a:extLst>
          </p:cNvPr>
          <p:cNvSpPr/>
          <p:nvPr/>
        </p:nvSpPr>
        <p:spPr>
          <a:xfrm>
            <a:off x="512618" y="2124075"/>
            <a:ext cx="365125" cy="36512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1</a:t>
            </a:r>
          </a:p>
        </p:txBody>
      </p:sp>
      <p:sp>
        <p:nvSpPr>
          <p:cNvPr id="11" name="Oval 10">
            <a:extLst>
              <a:ext uri="{FF2B5EF4-FFF2-40B4-BE49-F238E27FC236}">
                <a16:creationId xmlns:a16="http://schemas.microsoft.com/office/drawing/2014/main" id="{9499517A-9375-4CA5-A874-88BC2AE632A9}"/>
              </a:ext>
            </a:extLst>
          </p:cNvPr>
          <p:cNvSpPr/>
          <p:nvPr/>
        </p:nvSpPr>
        <p:spPr>
          <a:xfrm>
            <a:off x="512618" y="2649890"/>
            <a:ext cx="365125" cy="36512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rPr>
              <a:t>2</a:t>
            </a:r>
          </a:p>
        </p:txBody>
      </p:sp>
      <p:sp>
        <p:nvSpPr>
          <p:cNvPr id="17" name="Slide Number Placeholder 11">
            <a:extLst>
              <a:ext uri="{FF2B5EF4-FFF2-40B4-BE49-F238E27FC236}">
                <a16:creationId xmlns:a16="http://schemas.microsoft.com/office/drawing/2014/main" id="{16E27957-E9F6-4DF6-9366-A2A018B3D970}"/>
              </a:ext>
            </a:extLst>
          </p:cNvPr>
          <p:cNvSpPr>
            <a:spLocks noGrp="1"/>
          </p:cNvSpPr>
          <p:nvPr>
            <p:ph type="sldNum" sz="quarter" idx="12"/>
          </p:nvPr>
        </p:nvSpPr>
        <p:spPr>
          <a:xfrm>
            <a:off x="6553200" y="6356350"/>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9" name="Group 18">
            <a:extLst>
              <a:ext uri="{FF2B5EF4-FFF2-40B4-BE49-F238E27FC236}">
                <a16:creationId xmlns:a16="http://schemas.microsoft.com/office/drawing/2014/main" id="{CD10FBBC-2C82-44B8-8E1C-6417E4C6ADCF}"/>
              </a:ext>
            </a:extLst>
          </p:cNvPr>
          <p:cNvGrpSpPr/>
          <p:nvPr/>
        </p:nvGrpSpPr>
        <p:grpSpPr>
          <a:xfrm>
            <a:off x="6642781" y="6394328"/>
            <a:ext cx="1560558" cy="377235"/>
            <a:chOff x="6642781" y="6394328"/>
            <a:chExt cx="1560558" cy="377235"/>
          </a:xfrm>
        </p:grpSpPr>
        <p:sp>
          <p:nvSpPr>
            <p:cNvPr id="20" name="Freeform 337">
              <a:hlinkClick r:id="rId2" action="ppaction://hlinksldjump"/>
              <a:extLst>
                <a:ext uri="{FF2B5EF4-FFF2-40B4-BE49-F238E27FC236}">
                  <a16:creationId xmlns:a16="http://schemas.microsoft.com/office/drawing/2014/main" id="{3CF3E999-9658-4E61-9DA3-3365D482C31B}"/>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1" name="Group 20">
              <a:extLst>
                <a:ext uri="{FF2B5EF4-FFF2-40B4-BE49-F238E27FC236}">
                  <a16:creationId xmlns:a16="http://schemas.microsoft.com/office/drawing/2014/main" id="{7335690A-A87A-4729-8FBA-C1873CF16DC3}"/>
                </a:ext>
              </a:extLst>
            </p:cNvPr>
            <p:cNvGrpSpPr/>
            <p:nvPr/>
          </p:nvGrpSpPr>
          <p:grpSpPr>
            <a:xfrm>
              <a:off x="7811540" y="6394328"/>
              <a:ext cx="391799" cy="369676"/>
              <a:chOff x="7811540" y="6394328"/>
              <a:chExt cx="391799" cy="369676"/>
            </a:xfrm>
          </p:grpSpPr>
          <p:sp>
            <p:nvSpPr>
              <p:cNvPr id="24" name="Freeform 88">
                <a:extLst>
                  <a:ext uri="{FF2B5EF4-FFF2-40B4-BE49-F238E27FC236}">
                    <a16:creationId xmlns:a16="http://schemas.microsoft.com/office/drawing/2014/main" id="{EC51D5BF-85EA-416B-AB1D-598F7863483B}"/>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5" name="Action Button: Go to End 24">
                <a:hlinkClick r:id="" action="ppaction://hlinkshowjump?jump=nextslide" highlightClick="1"/>
                <a:extLst>
                  <a:ext uri="{FF2B5EF4-FFF2-40B4-BE49-F238E27FC236}">
                    <a16:creationId xmlns:a16="http://schemas.microsoft.com/office/drawing/2014/main" id="{F79327C7-B6FC-42F8-8CCE-0F91A5488F1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2" name="Freeform 97">
              <a:extLst>
                <a:ext uri="{FF2B5EF4-FFF2-40B4-BE49-F238E27FC236}">
                  <a16:creationId xmlns:a16="http://schemas.microsoft.com/office/drawing/2014/main" id="{7DE793D6-E569-4624-B7BD-5064B71E13DC}"/>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3" name="Action Button: Go Back or Previous 22">
              <a:hlinkClick r:id="" action="ppaction://hlinkshowjump?jump=previousslide" highlightClick="1"/>
              <a:extLst>
                <a:ext uri="{FF2B5EF4-FFF2-40B4-BE49-F238E27FC236}">
                  <a16:creationId xmlns:a16="http://schemas.microsoft.com/office/drawing/2014/main" id="{2FB85BBB-7459-4FBE-B2D6-8E6C403FD4D7}"/>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pic>
        <p:nvPicPr>
          <p:cNvPr id="2052" name="Picture 4" descr="Colored Pencils, Pens, Crayons, Colour Pencils">
            <a:extLst>
              <a:ext uri="{FF2B5EF4-FFF2-40B4-BE49-F238E27FC236}">
                <a16:creationId xmlns:a16="http://schemas.microsoft.com/office/drawing/2014/main" id="{2D2FDA03-4BDC-471B-9ECE-171C3CC4CB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5" t="39584" r="54169"/>
          <a:stretch/>
        </p:blipFill>
        <p:spPr bwMode="auto">
          <a:xfrm rot="16200000">
            <a:off x="5465138" y="2255212"/>
            <a:ext cx="3914776" cy="3442947"/>
          </a:xfrm>
          <a:prstGeom prst="rect">
            <a:avLst/>
          </a:prstGeom>
          <a:noFill/>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C9448C5B-B73A-66FE-B5A6-FA6566A9ED7A}"/>
              </a:ext>
            </a:extLst>
          </p:cNvPr>
          <p:cNvSpPr/>
          <p:nvPr/>
        </p:nvSpPr>
        <p:spPr>
          <a:xfrm>
            <a:off x="512617" y="3175705"/>
            <a:ext cx="365125" cy="36512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dirty="0">
                <a:solidFill>
                  <a:prstClr val="white"/>
                </a:solidFill>
                <a:latin typeface="Book Antiqua" panose="02040602050305030304" pitchFamily="18" charset="0"/>
              </a:rPr>
              <a:t>3</a:t>
            </a:r>
            <a:endParaRPr kumimoji="0" lang="en-US" sz="1800" b="0" i="0" u="none" strike="noStrike" kern="1200" cap="none" spc="0" normalizeH="0" baseline="0" noProof="0" dirty="0">
              <a:ln>
                <a:noFill/>
              </a:ln>
              <a:solidFill>
                <a:prstClr val="white"/>
              </a:solidFill>
              <a:effectLst/>
              <a:uLnTx/>
              <a:uFillTx/>
              <a:latin typeface="Book Antiqua" panose="02040602050305030304" pitchFamily="18" charset="0"/>
              <a:ea typeface="+mn-ea"/>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BB599F0E-8157-4C16-BFE8-CF5A4C4B978B}"/>
              </a:ext>
            </a:extLst>
          </p:cNvPr>
          <p:cNvSpPr txBox="1"/>
          <p:nvPr/>
        </p:nvSpPr>
        <p:spPr>
          <a:xfrm>
            <a:off x="387350" y="1460053"/>
            <a:ext cx="8070980" cy="307777"/>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Flow chart to determine which Form to be filed</a:t>
            </a:r>
            <a:endParaRPr lang="en-US" sz="1400" b="1" dirty="0">
              <a:solidFill>
                <a:schemeClr val="bg1"/>
              </a:solidFill>
              <a:latin typeface="Book Antiqua" panose="02040602050305030304" pitchFamily="18" charset="0"/>
              <a:cs typeface="Trebuchet MS"/>
            </a:endParaRPr>
          </a:p>
        </p:txBody>
      </p:sp>
      <p:sp>
        <p:nvSpPr>
          <p:cNvPr id="3" name="Rectangle: Rounded Corners 2">
            <a:extLst>
              <a:ext uri="{FF2B5EF4-FFF2-40B4-BE49-F238E27FC236}">
                <a16:creationId xmlns:a16="http://schemas.microsoft.com/office/drawing/2014/main" id="{E0E99B2F-0994-4AB9-B712-C2F54BA9A709}"/>
              </a:ext>
            </a:extLst>
          </p:cNvPr>
          <p:cNvSpPr/>
          <p:nvPr/>
        </p:nvSpPr>
        <p:spPr>
          <a:xfrm>
            <a:off x="3178628" y="1924642"/>
            <a:ext cx="2786743" cy="642257"/>
          </a:xfrm>
          <a:prstGeom prst="roundRect">
            <a:avLst>
              <a:gd name="adj" fmla="val 2853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Payment chargeable to tax?</a:t>
            </a:r>
            <a:endParaRPr lang="en-IN" sz="1400" dirty="0">
              <a:latin typeface="Book Antiqua" panose="02040602050305030304" pitchFamily="18" charset="0"/>
            </a:endParaRPr>
          </a:p>
        </p:txBody>
      </p:sp>
      <p:sp>
        <p:nvSpPr>
          <p:cNvPr id="29" name="Rectangle: Rounded Corners 28">
            <a:extLst>
              <a:ext uri="{FF2B5EF4-FFF2-40B4-BE49-F238E27FC236}">
                <a16:creationId xmlns:a16="http://schemas.microsoft.com/office/drawing/2014/main" id="{DF6B3A68-13F5-4EA8-954C-24CF3D3A0E45}"/>
              </a:ext>
            </a:extLst>
          </p:cNvPr>
          <p:cNvSpPr/>
          <p:nvPr/>
        </p:nvSpPr>
        <p:spPr>
          <a:xfrm>
            <a:off x="968828" y="2947966"/>
            <a:ext cx="2786743" cy="642257"/>
          </a:xfrm>
          <a:prstGeom prst="roundRect">
            <a:avLst>
              <a:gd name="adj" fmla="val 2853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Amount &gt; INR 5 Lakh during FY?</a:t>
            </a:r>
            <a:endParaRPr lang="en-IN" sz="1400" dirty="0">
              <a:latin typeface="Book Antiqua" panose="02040602050305030304" pitchFamily="18" charset="0"/>
            </a:endParaRPr>
          </a:p>
        </p:txBody>
      </p:sp>
      <p:sp>
        <p:nvSpPr>
          <p:cNvPr id="30" name="Rectangle: Rounded Corners 29">
            <a:extLst>
              <a:ext uri="{FF2B5EF4-FFF2-40B4-BE49-F238E27FC236}">
                <a16:creationId xmlns:a16="http://schemas.microsoft.com/office/drawing/2014/main" id="{F45832F3-E170-4409-90B4-E2862347219D}"/>
              </a:ext>
            </a:extLst>
          </p:cNvPr>
          <p:cNvSpPr/>
          <p:nvPr/>
        </p:nvSpPr>
        <p:spPr>
          <a:xfrm>
            <a:off x="5388429" y="2945963"/>
            <a:ext cx="2786743" cy="642257"/>
          </a:xfrm>
          <a:prstGeom prst="roundRect">
            <a:avLst>
              <a:gd name="adj" fmla="val 2853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Specific exclusion in </a:t>
            </a:r>
          </a:p>
          <a:p>
            <a:pPr algn="ctr"/>
            <a:r>
              <a:rPr lang="en-US" sz="1400" dirty="0">
                <a:latin typeface="Book Antiqua" panose="02040602050305030304" pitchFamily="18" charset="0"/>
              </a:rPr>
              <a:t>Rule 37BB(3)?</a:t>
            </a:r>
            <a:endParaRPr lang="en-IN" sz="1400" dirty="0">
              <a:latin typeface="Book Antiqua" panose="02040602050305030304" pitchFamily="18" charset="0"/>
            </a:endParaRPr>
          </a:p>
        </p:txBody>
      </p:sp>
      <p:sp>
        <p:nvSpPr>
          <p:cNvPr id="31" name="Rectangle: Rounded Corners 30">
            <a:extLst>
              <a:ext uri="{FF2B5EF4-FFF2-40B4-BE49-F238E27FC236}">
                <a16:creationId xmlns:a16="http://schemas.microsoft.com/office/drawing/2014/main" id="{D9121EB1-C530-4ED2-9049-AE823C7E38B2}"/>
              </a:ext>
            </a:extLst>
          </p:cNvPr>
          <p:cNvSpPr/>
          <p:nvPr/>
        </p:nvSpPr>
        <p:spPr>
          <a:xfrm>
            <a:off x="457200" y="4052808"/>
            <a:ext cx="1654629" cy="817634"/>
          </a:xfrm>
          <a:prstGeom prst="roundRect">
            <a:avLst>
              <a:gd name="adj" fmla="val 28531"/>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Lower TDS certificate obtained?</a:t>
            </a:r>
            <a:endParaRPr lang="en-IN" sz="1400" dirty="0">
              <a:latin typeface="Book Antiqua" panose="02040602050305030304" pitchFamily="18" charset="0"/>
            </a:endParaRPr>
          </a:p>
        </p:txBody>
      </p:sp>
      <p:sp>
        <p:nvSpPr>
          <p:cNvPr id="32" name="Rectangle: Rounded Corners 31">
            <a:extLst>
              <a:ext uri="{FF2B5EF4-FFF2-40B4-BE49-F238E27FC236}">
                <a16:creationId xmlns:a16="http://schemas.microsoft.com/office/drawing/2014/main" id="{5F95C58D-D197-4E5D-93BD-7530E78E5BEF}"/>
              </a:ext>
            </a:extLst>
          </p:cNvPr>
          <p:cNvSpPr/>
          <p:nvPr/>
        </p:nvSpPr>
        <p:spPr>
          <a:xfrm>
            <a:off x="2639785" y="4052808"/>
            <a:ext cx="1654629" cy="817634"/>
          </a:xfrm>
          <a:prstGeom prst="roundRect">
            <a:avLst>
              <a:gd name="adj" fmla="val 28531"/>
            </a:avLst>
          </a:prstGeom>
          <a:solidFill>
            <a:srgbClr val="75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indent="-87313">
              <a:buFont typeface="Arial" panose="020B0604020202020204" pitchFamily="34" charset="0"/>
              <a:buChar char="•"/>
            </a:pPr>
            <a:r>
              <a:rPr lang="en-US" sz="1400" dirty="0">
                <a:latin typeface="Book Antiqua" panose="02040602050305030304" pitchFamily="18" charset="0"/>
              </a:rPr>
              <a:t>Part A of Form 15CA</a:t>
            </a:r>
          </a:p>
          <a:p>
            <a:pPr marL="87313" indent="-87313">
              <a:buFont typeface="Arial" panose="020B0604020202020204" pitchFamily="34" charset="0"/>
              <a:buChar char="•"/>
            </a:pPr>
            <a:r>
              <a:rPr lang="en-US" sz="1400" dirty="0">
                <a:latin typeface="Book Antiqua" panose="02040602050305030304" pitchFamily="18" charset="0"/>
              </a:rPr>
              <a:t>No Form 15CB</a:t>
            </a:r>
            <a:endParaRPr lang="en-IN" sz="1400" dirty="0">
              <a:latin typeface="Book Antiqua" panose="02040602050305030304" pitchFamily="18" charset="0"/>
            </a:endParaRPr>
          </a:p>
        </p:txBody>
      </p:sp>
      <p:sp>
        <p:nvSpPr>
          <p:cNvPr id="33" name="Rectangle: Rounded Corners 32">
            <a:extLst>
              <a:ext uri="{FF2B5EF4-FFF2-40B4-BE49-F238E27FC236}">
                <a16:creationId xmlns:a16="http://schemas.microsoft.com/office/drawing/2014/main" id="{81E1E615-0CEC-4672-8258-CCC3A8802CE0}"/>
              </a:ext>
            </a:extLst>
          </p:cNvPr>
          <p:cNvSpPr/>
          <p:nvPr/>
        </p:nvSpPr>
        <p:spPr>
          <a:xfrm>
            <a:off x="261257" y="5333027"/>
            <a:ext cx="1654629" cy="817634"/>
          </a:xfrm>
          <a:prstGeom prst="roundRect">
            <a:avLst>
              <a:gd name="adj" fmla="val 28531"/>
            </a:avLst>
          </a:prstGeom>
          <a:solidFill>
            <a:srgbClr val="75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Part B of Form 15CA</a:t>
            </a:r>
            <a:endParaRPr lang="en-IN" sz="1400" dirty="0">
              <a:latin typeface="Book Antiqua" panose="02040602050305030304" pitchFamily="18" charset="0"/>
            </a:endParaRPr>
          </a:p>
        </p:txBody>
      </p:sp>
      <p:sp>
        <p:nvSpPr>
          <p:cNvPr id="34" name="Rectangle: Rounded Corners 33">
            <a:extLst>
              <a:ext uri="{FF2B5EF4-FFF2-40B4-BE49-F238E27FC236}">
                <a16:creationId xmlns:a16="http://schemas.microsoft.com/office/drawing/2014/main" id="{5D17FEE7-9DDC-4528-BD2A-D277C5DB9B42}"/>
              </a:ext>
            </a:extLst>
          </p:cNvPr>
          <p:cNvSpPr/>
          <p:nvPr/>
        </p:nvSpPr>
        <p:spPr>
          <a:xfrm>
            <a:off x="2639784" y="5370915"/>
            <a:ext cx="1654629" cy="817634"/>
          </a:xfrm>
          <a:prstGeom prst="roundRect">
            <a:avLst>
              <a:gd name="adj" fmla="val 28531"/>
            </a:avLst>
          </a:prstGeom>
          <a:solidFill>
            <a:srgbClr val="75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indent="-87313">
              <a:buFont typeface="Arial" panose="020B0604020202020204" pitchFamily="34" charset="0"/>
              <a:buChar char="•"/>
            </a:pPr>
            <a:r>
              <a:rPr lang="en-US" sz="1400" dirty="0">
                <a:latin typeface="Book Antiqua" panose="02040602050305030304" pitchFamily="18" charset="0"/>
              </a:rPr>
              <a:t>Part C of Form 15CA</a:t>
            </a:r>
          </a:p>
          <a:p>
            <a:pPr marL="87313" indent="-87313">
              <a:buFont typeface="Arial" panose="020B0604020202020204" pitchFamily="34" charset="0"/>
              <a:buChar char="•"/>
            </a:pPr>
            <a:r>
              <a:rPr lang="en-US" sz="1400" dirty="0">
                <a:latin typeface="Book Antiqua" panose="02040602050305030304" pitchFamily="18" charset="0"/>
              </a:rPr>
              <a:t>Form 15CB</a:t>
            </a:r>
            <a:endParaRPr lang="en-IN" sz="1400" dirty="0">
              <a:latin typeface="Book Antiqua" panose="02040602050305030304" pitchFamily="18" charset="0"/>
            </a:endParaRPr>
          </a:p>
        </p:txBody>
      </p:sp>
      <p:sp>
        <p:nvSpPr>
          <p:cNvPr id="35" name="Rectangle: Rounded Corners 34">
            <a:extLst>
              <a:ext uri="{FF2B5EF4-FFF2-40B4-BE49-F238E27FC236}">
                <a16:creationId xmlns:a16="http://schemas.microsoft.com/office/drawing/2014/main" id="{462A9EE6-8A8F-4AF2-8591-C3C30C5C44D4}"/>
              </a:ext>
            </a:extLst>
          </p:cNvPr>
          <p:cNvSpPr/>
          <p:nvPr/>
        </p:nvSpPr>
        <p:spPr>
          <a:xfrm>
            <a:off x="4960937" y="4052808"/>
            <a:ext cx="1654629" cy="817634"/>
          </a:xfrm>
          <a:prstGeom prst="roundRect">
            <a:avLst>
              <a:gd name="adj" fmla="val 28531"/>
            </a:avLst>
          </a:prstGeom>
          <a:solidFill>
            <a:srgbClr val="75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No Form to be furnished</a:t>
            </a:r>
            <a:endParaRPr lang="en-IN" sz="1400" dirty="0">
              <a:latin typeface="Book Antiqua" panose="02040602050305030304" pitchFamily="18" charset="0"/>
            </a:endParaRPr>
          </a:p>
        </p:txBody>
      </p:sp>
      <p:sp>
        <p:nvSpPr>
          <p:cNvPr id="36" name="Rectangle: Rounded Corners 35">
            <a:extLst>
              <a:ext uri="{FF2B5EF4-FFF2-40B4-BE49-F238E27FC236}">
                <a16:creationId xmlns:a16="http://schemas.microsoft.com/office/drawing/2014/main" id="{8A9A6E09-33C4-4824-ABDC-E2D1028F04E0}"/>
              </a:ext>
            </a:extLst>
          </p:cNvPr>
          <p:cNvSpPr/>
          <p:nvPr/>
        </p:nvSpPr>
        <p:spPr>
          <a:xfrm>
            <a:off x="7032171" y="4051637"/>
            <a:ext cx="1654629" cy="817634"/>
          </a:xfrm>
          <a:prstGeom prst="roundRect">
            <a:avLst>
              <a:gd name="adj" fmla="val 28531"/>
            </a:avLst>
          </a:prstGeom>
          <a:solidFill>
            <a:srgbClr val="753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313" indent="-87313">
              <a:buFont typeface="Arial" panose="020B0604020202020204" pitchFamily="34" charset="0"/>
              <a:buChar char="•"/>
            </a:pPr>
            <a:r>
              <a:rPr lang="en-US" sz="1400" dirty="0">
                <a:latin typeface="Book Antiqua" panose="02040602050305030304" pitchFamily="18" charset="0"/>
              </a:rPr>
              <a:t>Part D of Form 15CA</a:t>
            </a:r>
          </a:p>
          <a:p>
            <a:pPr marL="87313" indent="-87313">
              <a:buFont typeface="Arial" panose="020B0604020202020204" pitchFamily="34" charset="0"/>
              <a:buChar char="•"/>
            </a:pPr>
            <a:r>
              <a:rPr lang="en-US" sz="1400" dirty="0">
                <a:latin typeface="Book Antiqua" panose="02040602050305030304" pitchFamily="18" charset="0"/>
              </a:rPr>
              <a:t>No Form 15CB</a:t>
            </a:r>
            <a:endParaRPr lang="en-IN" sz="1400" dirty="0">
              <a:latin typeface="Book Antiqua" panose="02040602050305030304" pitchFamily="18" charset="0"/>
            </a:endParaRPr>
          </a:p>
        </p:txBody>
      </p:sp>
      <p:cxnSp>
        <p:nvCxnSpPr>
          <p:cNvPr id="5" name="Connector: Elbow 4">
            <a:extLst>
              <a:ext uri="{FF2B5EF4-FFF2-40B4-BE49-F238E27FC236}">
                <a16:creationId xmlns:a16="http://schemas.microsoft.com/office/drawing/2014/main" id="{4C8CC011-2AB9-433C-ADC3-484A66026780}"/>
              </a:ext>
            </a:extLst>
          </p:cNvPr>
          <p:cNvCxnSpPr>
            <a:stCxn id="3" idx="2"/>
            <a:endCxn id="29" idx="0"/>
          </p:cNvCxnSpPr>
          <p:nvPr/>
        </p:nvCxnSpPr>
        <p:spPr>
          <a:xfrm rot="5400000">
            <a:off x="3276567" y="1652532"/>
            <a:ext cx="381067" cy="2209800"/>
          </a:xfrm>
          <a:prstGeom prst="bent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65B1B5BE-08FC-4E20-8632-145D16EC0C49}"/>
              </a:ext>
            </a:extLst>
          </p:cNvPr>
          <p:cNvCxnSpPr>
            <a:cxnSpLocks/>
            <a:stCxn id="3" idx="2"/>
            <a:endCxn id="30" idx="0"/>
          </p:cNvCxnSpPr>
          <p:nvPr/>
        </p:nvCxnSpPr>
        <p:spPr>
          <a:xfrm rot="16200000" flipH="1">
            <a:off x="5487368" y="1651530"/>
            <a:ext cx="379064" cy="2209801"/>
          </a:xfrm>
          <a:prstGeom prst="bentConnector3">
            <a:avLst>
              <a:gd name="adj1" fmla="val 50000"/>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or: Elbow 14">
            <a:extLst>
              <a:ext uri="{FF2B5EF4-FFF2-40B4-BE49-F238E27FC236}">
                <a16:creationId xmlns:a16="http://schemas.microsoft.com/office/drawing/2014/main" id="{951B0E4E-1B5F-45F9-A12C-9B7D462C5ABA}"/>
              </a:ext>
            </a:extLst>
          </p:cNvPr>
          <p:cNvCxnSpPr>
            <a:stCxn id="29" idx="2"/>
            <a:endCxn id="31" idx="0"/>
          </p:cNvCxnSpPr>
          <p:nvPr/>
        </p:nvCxnSpPr>
        <p:spPr>
          <a:xfrm rot="5400000">
            <a:off x="1592066" y="3282673"/>
            <a:ext cx="462585" cy="1077685"/>
          </a:xfrm>
          <a:prstGeom prst="bent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E0996D0B-8EA1-494C-AF40-984C73667AD6}"/>
              </a:ext>
            </a:extLst>
          </p:cNvPr>
          <p:cNvCxnSpPr>
            <a:stCxn id="29" idx="2"/>
            <a:endCxn id="32" idx="0"/>
          </p:cNvCxnSpPr>
          <p:nvPr/>
        </p:nvCxnSpPr>
        <p:spPr>
          <a:xfrm rot="16200000" flipH="1">
            <a:off x="2683358" y="3269065"/>
            <a:ext cx="462585" cy="1104900"/>
          </a:xfrm>
          <a:prstGeom prst="bent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or: Elbow 39">
            <a:extLst>
              <a:ext uri="{FF2B5EF4-FFF2-40B4-BE49-F238E27FC236}">
                <a16:creationId xmlns:a16="http://schemas.microsoft.com/office/drawing/2014/main" id="{F7612736-78F2-4828-806D-A8F1E9D55BB5}"/>
              </a:ext>
            </a:extLst>
          </p:cNvPr>
          <p:cNvCxnSpPr>
            <a:stCxn id="30" idx="2"/>
            <a:endCxn id="35" idx="0"/>
          </p:cNvCxnSpPr>
          <p:nvPr/>
        </p:nvCxnSpPr>
        <p:spPr>
          <a:xfrm rot="5400000">
            <a:off x="6052733" y="3323740"/>
            <a:ext cx="464588" cy="993549"/>
          </a:xfrm>
          <a:prstGeom prst="bent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24C39D1E-FAFE-41D1-A299-9830A6263365}"/>
              </a:ext>
            </a:extLst>
          </p:cNvPr>
          <p:cNvCxnSpPr>
            <a:stCxn id="30" idx="2"/>
            <a:endCxn id="36" idx="0"/>
          </p:cNvCxnSpPr>
          <p:nvPr/>
        </p:nvCxnSpPr>
        <p:spPr>
          <a:xfrm rot="16200000" flipH="1">
            <a:off x="7088935" y="3281085"/>
            <a:ext cx="463417" cy="1077685"/>
          </a:xfrm>
          <a:prstGeom prst="bent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86C2E24A-52D4-4881-8107-92105AD0D84F}"/>
              </a:ext>
            </a:extLst>
          </p:cNvPr>
          <p:cNvCxnSpPr>
            <a:stCxn id="31" idx="2"/>
            <a:endCxn id="33" idx="0"/>
          </p:cNvCxnSpPr>
          <p:nvPr/>
        </p:nvCxnSpPr>
        <p:spPr>
          <a:xfrm rot="5400000">
            <a:off x="955252" y="5003763"/>
            <a:ext cx="462585" cy="195943"/>
          </a:xfrm>
          <a:prstGeom prst="bentConnector3">
            <a:avLst>
              <a:gd name="adj1" fmla="val 54706"/>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105A952E-1194-48E0-995D-7D6FC673E45D}"/>
              </a:ext>
            </a:extLst>
          </p:cNvPr>
          <p:cNvCxnSpPr>
            <a:stCxn id="31" idx="2"/>
            <a:endCxn id="34" idx="0"/>
          </p:cNvCxnSpPr>
          <p:nvPr/>
        </p:nvCxnSpPr>
        <p:spPr>
          <a:xfrm rot="16200000" flipH="1">
            <a:off x="2125571" y="4029386"/>
            <a:ext cx="500473" cy="2182584"/>
          </a:xfrm>
          <a:prstGeom prst="bentConnector3">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ABF2B1F-3A23-424B-8B00-D7C512725E42}"/>
              </a:ext>
            </a:extLst>
          </p:cNvPr>
          <p:cNvSpPr txBox="1"/>
          <p:nvPr/>
        </p:nvSpPr>
        <p:spPr>
          <a:xfrm>
            <a:off x="6184038" y="2454750"/>
            <a:ext cx="474810"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NO</a:t>
            </a:r>
            <a:endParaRPr lang="en-IN" sz="1400" dirty="0">
              <a:solidFill>
                <a:schemeClr val="bg1"/>
              </a:solidFill>
              <a:latin typeface="Book Antiqua" panose="02040602050305030304" pitchFamily="18" charset="0"/>
            </a:endParaRPr>
          </a:p>
        </p:txBody>
      </p:sp>
      <p:sp>
        <p:nvSpPr>
          <p:cNvPr id="50" name="TextBox 49">
            <a:extLst>
              <a:ext uri="{FF2B5EF4-FFF2-40B4-BE49-F238E27FC236}">
                <a16:creationId xmlns:a16="http://schemas.microsoft.com/office/drawing/2014/main" id="{9744E649-7D89-4300-B26D-1A7A290E46D1}"/>
              </a:ext>
            </a:extLst>
          </p:cNvPr>
          <p:cNvSpPr txBox="1"/>
          <p:nvPr/>
        </p:nvSpPr>
        <p:spPr>
          <a:xfrm>
            <a:off x="2407129" y="2464811"/>
            <a:ext cx="508473"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YES</a:t>
            </a:r>
            <a:endParaRPr lang="en-IN" sz="1400" dirty="0">
              <a:solidFill>
                <a:schemeClr val="bg1"/>
              </a:solidFill>
              <a:latin typeface="Book Antiqua" panose="02040602050305030304" pitchFamily="18" charset="0"/>
            </a:endParaRPr>
          </a:p>
        </p:txBody>
      </p:sp>
      <p:sp>
        <p:nvSpPr>
          <p:cNvPr id="51" name="TextBox 50">
            <a:extLst>
              <a:ext uri="{FF2B5EF4-FFF2-40B4-BE49-F238E27FC236}">
                <a16:creationId xmlns:a16="http://schemas.microsoft.com/office/drawing/2014/main" id="{89961F40-7614-4E6C-A292-AC98C1322A1B}"/>
              </a:ext>
            </a:extLst>
          </p:cNvPr>
          <p:cNvSpPr txBox="1"/>
          <p:nvPr/>
        </p:nvSpPr>
        <p:spPr>
          <a:xfrm>
            <a:off x="697679" y="3676197"/>
            <a:ext cx="508473"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YES</a:t>
            </a:r>
            <a:endParaRPr lang="en-IN" sz="1400" dirty="0">
              <a:solidFill>
                <a:schemeClr val="bg1"/>
              </a:solidFill>
              <a:latin typeface="Book Antiqua" panose="02040602050305030304" pitchFamily="18" charset="0"/>
            </a:endParaRPr>
          </a:p>
        </p:txBody>
      </p:sp>
      <p:sp>
        <p:nvSpPr>
          <p:cNvPr id="52" name="TextBox 51">
            <a:extLst>
              <a:ext uri="{FF2B5EF4-FFF2-40B4-BE49-F238E27FC236}">
                <a16:creationId xmlns:a16="http://schemas.microsoft.com/office/drawing/2014/main" id="{DBF90923-0346-4EBF-B688-5DB3F7A38E72}"/>
              </a:ext>
            </a:extLst>
          </p:cNvPr>
          <p:cNvSpPr txBox="1"/>
          <p:nvPr/>
        </p:nvSpPr>
        <p:spPr>
          <a:xfrm>
            <a:off x="536556" y="4966789"/>
            <a:ext cx="508473"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YES</a:t>
            </a:r>
            <a:endParaRPr lang="en-IN" sz="1400" dirty="0">
              <a:solidFill>
                <a:schemeClr val="bg1"/>
              </a:solidFill>
              <a:latin typeface="Book Antiqua" panose="02040602050305030304" pitchFamily="18" charset="0"/>
            </a:endParaRPr>
          </a:p>
        </p:txBody>
      </p:sp>
      <p:sp>
        <p:nvSpPr>
          <p:cNvPr id="53" name="TextBox 52">
            <a:extLst>
              <a:ext uri="{FF2B5EF4-FFF2-40B4-BE49-F238E27FC236}">
                <a16:creationId xmlns:a16="http://schemas.microsoft.com/office/drawing/2014/main" id="{0439E94B-54A1-4165-B595-8341E0A646BD}"/>
              </a:ext>
            </a:extLst>
          </p:cNvPr>
          <p:cNvSpPr txBox="1"/>
          <p:nvPr/>
        </p:nvSpPr>
        <p:spPr>
          <a:xfrm>
            <a:off x="5201415" y="3673744"/>
            <a:ext cx="508473"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YES</a:t>
            </a:r>
            <a:endParaRPr lang="en-IN" sz="1400" dirty="0">
              <a:solidFill>
                <a:schemeClr val="bg1"/>
              </a:solidFill>
              <a:latin typeface="Book Antiqua" panose="02040602050305030304" pitchFamily="18" charset="0"/>
            </a:endParaRPr>
          </a:p>
        </p:txBody>
      </p:sp>
      <p:sp>
        <p:nvSpPr>
          <p:cNvPr id="54" name="TextBox 53">
            <a:extLst>
              <a:ext uri="{FF2B5EF4-FFF2-40B4-BE49-F238E27FC236}">
                <a16:creationId xmlns:a16="http://schemas.microsoft.com/office/drawing/2014/main" id="{F9089B63-A617-44EA-B450-B8F2F9C113EB}"/>
              </a:ext>
            </a:extLst>
          </p:cNvPr>
          <p:cNvSpPr txBox="1"/>
          <p:nvPr/>
        </p:nvSpPr>
        <p:spPr>
          <a:xfrm>
            <a:off x="7937767" y="3661582"/>
            <a:ext cx="474810"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NO</a:t>
            </a:r>
            <a:endParaRPr lang="en-IN" sz="1400" dirty="0">
              <a:solidFill>
                <a:schemeClr val="bg1"/>
              </a:solidFill>
              <a:latin typeface="Book Antiqua" panose="02040602050305030304" pitchFamily="18" charset="0"/>
            </a:endParaRPr>
          </a:p>
        </p:txBody>
      </p:sp>
      <p:sp>
        <p:nvSpPr>
          <p:cNvPr id="55" name="TextBox 54">
            <a:extLst>
              <a:ext uri="{FF2B5EF4-FFF2-40B4-BE49-F238E27FC236}">
                <a16:creationId xmlns:a16="http://schemas.microsoft.com/office/drawing/2014/main" id="{2F855256-BC89-4833-A7DB-DA467EDDD872}"/>
              </a:ext>
            </a:extLst>
          </p:cNvPr>
          <p:cNvSpPr txBox="1"/>
          <p:nvPr/>
        </p:nvSpPr>
        <p:spPr>
          <a:xfrm>
            <a:off x="3501803" y="4966788"/>
            <a:ext cx="474810"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NO</a:t>
            </a:r>
            <a:endParaRPr lang="en-IN" sz="1400" dirty="0">
              <a:solidFill>
                <a:schemeClr val="bg1"/>
              </a:solidFill>
              <a:latin typeface="Book Antiqua" panose="02040602050305030304" pitchFamily="18" charset="0"/>
            </a:endParaRPr>
          </a:p>
        </p:txBody>
      </p:sp>
      <p:sp>
        <p:nvSpPr>
          <p:cNvPr id="56" name="TextBox 55">
            <a:extLst>
              <a:ext uri="{FF2B5EF4-FFF2-40B4-BE49-F238E27FC236}">
                <a16:creationId xmlns:a16="http://schemas.microsoft.com/office/drawing/2014/main" id="{9910D6A6-F5FF-4180-9334-54CE55404B6A}"/>
              </a:ext>
            </a:extLst>
          </p:cNvPr>
          <p:cNvSpPr txBox="1"/>
          <p:nvPr/>
        </p:nvSpPr>
        <p:spPr>
          <a:xfrm>
            <a:off x="3545382" y="3671741"/>
            <a:ext cx="474810" cy="307777"/>
          </a:xfrm>
          <a:prstGeom prst="rect">
            <a:avLst/>
          </a:prstGeom>
          <a:noFill/>
        </p:spPr>
        <p:txBody>
          <a:bodyPr wrap="none" rtlCol="0">
            <a:spAutoFit/>
          </a:bodyPr>
          <a:lstStyle/>
          <a:p>
            <a:r>
              <a:rPr lang="en-US" sz="1400" dirty="0">
                <a:solidFill>
                  <a:schemeClr val="bg1"/>
                </a:solidFill>
                <a:latin typeface="Book Antiqua" panose="02040602050305030304" pitchFamily="18" charset="0"/>
              </a:rPr>
              <a:t>NO</a:t>
            </a:r>
            <a:endParaRPr lang="en-IN" sz="1400" dirty="0">
              <a:solidFill>
                <a:schemeClr val="bg1"/>
              </a:solidFill>
              <a:latin typeface="Book Antiqua" panose="02040602050305030304" pitchFamily="18" charset="0"/>
            </a:endParaRPr>
          </a:p>
        </p:txBody>
      </p:sp>
      <p:sp>
        <p:nvSpPr>
          <p:cNvPr id="39" name="Slide Number Placeholder 11">
            <a:extLst>
              <a:ext uri="{FF2B5EF4-FFF2-40B4-BE49-F238E27FC236}">
                <a16:creationId xmlns:a16="http://schemas.microsoft.com/office/drawing/2014/main" id="{1C1B84C2-EB50-4486-915C-E504CC781143}"/>
              </a:ext>
            </a:extLst>
          </p:cNvPr>
          <p:cNvSpPr>
            <a:spLocks noGrp="1"/>
          </p:cNvSpPr>
          <p:nvPr>
            <p:ph type="sldNum" sz="quarter" idx="12"/>
          </p:nvPr>
        </p:nvSpPr>
        <p:spPr>
          <a:xfrm>
            <a:off x="6553200" y="6356350"/>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41" name="Group 40">
            <a:extLst>
              <a:ext uri="{FF2B5EF4-FFF2-40B4-BE49-F238E27FC236}">
                <a16:creationId xmlns:a16="http://schemas.microsoft.com/office/drawing/2014/main" id="{9D9E1310-59DB-44EB-BE24-1B7833A37099}"/>
              </a:ext>
            </a:extLst>
          </p:cNvPr>
          <p:cNvGrpSpPr/>
          <p:nvPr/>
        </p:nvGrpSpPr>
        <p:grpSpPr>
          <a:xfrm>
            <a:off x="6642781" y="6394328"/>
            <a:ext cx="1560558" cy="377235"/>
            <a:chOff x="6642781" y="6394328"/>
            <a:chExt cx="1560558" cy="377235"/>
          </a:xfrm>
        </p:grpSpPr>
        <p:sp>
          <p:nvSpPr>
            <p:cNvPr id="43" name="Freeform 337">
              <a:hlinkClick r:id="rId2" action="ppaction://hlinksldjump"/>
              <a:extLst>
                <a:ext uri="{FF2B5EF4-FFF2-40B4-BE49-F238E27FC236}">
                  <a16:creationId xmlns:a16="http://schemas.microsoft.com/office/drawing/2014/main" id="{1E71170E-63E8-4E58-B936-8AA831196FF8}"/>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45" name="Group 44">
              <a:extLst>
                <a:ext uri="{FF2B5EF4-FFF2-40B4-BE49-F238E27FC236}">
                  <a16:creationId xmlns:a16="http://schemas.microsoft.com/office/drawing/2014/main" id="{5508CDBB-E482-4EEA-84F9-814DB5D9359E}"/>
                </a:ext>
              </a:extLst>
            </p:cNvPr>
            <p:cNvGrpSpPr/>
            <p:nvPr/>
          </p:nvGrpSpPr>
          <p:grpSpPr>
            <a:xfrm>
              <a:off x="7811540" y="6394328"/>
              <a:ext cx="391799" cy="369676"/>
              <a:chOff x="7811540" y="6394328"/>
              <a:chExt cx="391799" cy="369676"/>
            </a:xfrm>
          </p:grpSpPr>
          <p:sp>
            <p:nvSpPr>
              <p:cNvPr id="57" name="Freeform 88">
                <a:extLst>
                  <a:ext uri="{FF2B5EF4-FFF2-40B4-BE49-F238E27FC236}">
                    <a16:creationId xmlns:a16="http://schemas.microsoft.com/office/drawing/2014/main" id="{4EB631BA-BF83-44CE-9EFB-ABDF6773A904}"/>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58" name="Action Button: Go to End 57">
                <a:hlinkClick r:id="" action="ppaction://hlinkshowjump?jump=nextslide" highlightClick="1"/>
                <a:extLst>
                  <a:ext uri="{FF2B5EF4-FFF2-40B4-BE49-F238E27FC236}">
                    <a16:creationId xmlns:a16="http://schemas.microsoft.com/office/drawing/2014/main" id="{0BC1F28E-499A-44AE-B6C2-E984D768607F}"/>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46" name="Freeform 97">
              <a:extLst>
                <a:ext uri="{FF2B5EF4-FFF2-40B4-BE49-F238E27FC236}">
                  <a16:creationId xmlns:a16="http://schemas.microsoft.com/office/drawing/2014/main" id="{B6A61F7E-906E-4465-91BD-524BA4883A67}"/>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8" name="Action Button: Go Back or Previous 47">
              <a:hlinkClick r:id="" action="ppaction://hlinkshowjump?jump=previousslide" highlightClick="1"/>
              <a:extLst>
                <a:ext uri="{FF2B5EF4-FFF2-40B4-BE49-F238E27FC236}">
                  <a16:creationId xmlns:a16="http://schemas.microsoft.com/office/drawing/2014/main" id="{48C7B5A6-FDD8-4AD1-AD09-7F0F7684D774}"/>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60" name="Rectangle 59">
            <a:extLst>
              <a:ext uri="{FF2B5EF4-FFF2-40B4-BE49-F238E27FC236}">
                <a16:creationId xmlns:a16="http://schemas.microsoft.com/office/drawing/2014/main" id="{C6DBE034-1627-4814-BA11-D765ABC3E436}"/>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Tree>
    <p:extLst>
      <p:ext uri="{BB962C8B-B14F-4D97-AF65-F5344CB8AC3E}">
        <p14:creationId xmlns:p14="http://schemas.microsoft.com/office/powerpoint/2010/main" val="1344894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500"/>
                                        <p:tgtEl>
                                          <p:spTgt spid="5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50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500"/>
                                        <p:tgtEl>
                                          <p:spTgt spid="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500"/>
                                        <p:tgtEl>
                                          <p:spTgt spid="49"/>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500"/>
                                        <p:tgtEl>
                                          <p:spTgt spid="4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500"/>
                                        <p:tgtEl>
                                          <p:spTgt spid="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6"/>
                                        </p:tgtEl>
                                        <p:attrNameLst>
                                          <p:attrName>style.visibility</p:attrName>
                                        </p:attrNameLst>
                                      </p:cBhvr>
                                      <p:to>
                                        <p:strVal val="visible"/>
                                      </p:to>
                                    </p:set>
                                    <p:animEffect transition="in" filter="fade">
                                      <p:cBhvr>
                                        <p:cTn id="9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49" grpId="0"/>
      <p:bldP spid="50" grpId="0"/>
      <p:bldP spid="51" grpId="0"/>
      <p:bldP spid="52" grpId="0"/>
      <p:bldP spid="53" grpId="0"/>
      <p:bldP spid="54" grpId="0"/>
      <p:bldP spid="55" grpId="0"/>
      <p:bldP spid="5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338" name="Picture 2" descr="Person Holding White Ipad With White Case">
            <a:extLst>
              <a:ext uri="{FF2B5EF4-FFF2-40B4-BE49-F238E27FC236}">
                <a16:creationId xmlns:a16="http://schemas.microsoft.com/office/drawing/2014/main" id="{B38B443E-099F-4F61-BEFF-B7A763946FF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4740" r="10306"/>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11F6654-C6BB-4835-93AA-7DAA3768BC43}"/>
              </a:ext>
            </a:extLst>
          </p:cNvPr>
          <p:cNvSpPr/>
          <p:nvPr/>
        </p:nvSpPr>
        <p:spPr>
          <a:xfrm>
            <a:off x="0" y="2743200"/>
            <a:ext cx="5988050" cy="1295400"/>
          </a:xfrm>
          <a:custGeom>
            <a:avLst/>
            <a:gdLst>
              <a:gd name="connsiteX0" fmla="*/ 0 w 4876800"/>
              <a:gd name="connsiteY0" fmla="*/ 0 h 914400"/>
              <a:gd name="connsiteX1" fmla="*/ 4876800 w 4876800"/>
              <a:gd name="connsiteY1" fmla="*/ 0 h 914400"/>
              <a:gd name="connsiteX2" fmla="*/ 4876800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391376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191293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35631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455224 w 4876800"/>
              <a:gd name="connsiteY2" fmla="*/ 914400 h 914400"/>
              <a:gd name="connsiteX3" fmla="*/ 0 w 4876800"/>
              <a:gd name="connsiteY3" fmla="*/ 914400 h 914400"/>
              <a:gd name="connsiteX4" fmla="*/ 0 w 4876800"/>
              <a:gd name="connsiteY4" fmla="*/ 0 h 914400"/>
              <a:gd name="connsiteX0" fmla="*/ 0 w 5109226"/>
              <a:gd name="connsiteY0" fmla="*/ 0 h 914400"/>
              <a:gd name="connsiteX1" fmla="*/ 5109226 w 5109226"/>
              <a:gd name="connsiteY1" fmla="*/ 0 h 914400"/>
              <a:gd name="connsiteX2" fmla="*/ 4455224 w 5109226"/>
              <a:gd name="connsiteY2" fmla="*/ 914400 h 914400"/>
              <a:gd name="connsiteX3" fmla="*/ 0 w 5109226"/>
              <a:gd name="connsiteY3" fmla="*/ 914400 h 914400"/>
              <a:gd name="connsiteX4" fmla="*/ 0 w 5109226"/>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9226" h="914400">
                <a:moveTo>
                  <a:pt x="0" y="0"/>
                </a:moveTo>
                <a:lnTo>
                  <a:pt x="5109226" y="0"/>
                </a:lnTo>
                <a:lnTo>
                  <a:pt x="4455224" y="914400"/>
                </a:lnTo>
                <a:lnTo>
                  <a:pt x="0" y="914400"/>
                </a:lnTo>
                <a:lnTo>
                  <a:pt x="0" y="0"/>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534988" marR="0" lvl="0" indent="0" algn="l"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Book Antiqua" panose="02040602050305030304" pitchFamily="18" charset="0"/>
                <a:ea typeface="+mn-ea"/>
                <a:cs typeface="Arial" panose="020B0604020202020204" pitchFamily="34" charset="0"/>
              </a:rPr>
              <a:t>Income-tax issues – Case studies</a:t>
            </a:r>
            <a:endParaRPr kumimoji="0" lang="en-IN" sz="2800" b="0" i="0"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endParaRPr>
          </a:p>
        </p:txBody>
      </p:sp>
      <p:sp>
        <p:nvSpPr>
          <p:cNvPr id="6" name="Slide Number Placeholder 11">
            <a:extLst>
              <a:ext uri="{FF2B5EF4-FFF2-40B4-BE49-F238E27FC236}">
                <a16:creationId xmlns:a16="http://schemas.microsoft.com/office/drawing/2014/main" id="{7E04FB9C-FE75-45D7-A774-B1E0CF4A0FD7}"/>
              </a:ext>
            </a:extLst>
          </p:cNvPr>
          <p:cNvSpPr>
            <a:spLocks noGrp="1"/>
          </p:cNvSpPr>
          <p:nvPr>
            <p:ph type="sldNum" sz="quarter" idx="12"/>
          </p:nvPr>
        </p:nvSpPr>
        <p:spPr>
          <a:xfrm>
            <a:off x="6553200" y="6356350"/>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schemeClr val="tx1"/>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altLang="en-US" sz="1000" b="0" i="0" u="none" strike="noStrike" kern="1200" cap="none" spc="0" normalizeH="0" baseline="0" noProof="0" dirty="0">
              <a:ln>
                <a:noFill/>
              </a:ln>
              <a:solidFill>
                <a:schemeClr val="tx1"/>
              </a:solidFill>
              <a:effectLst/>
              <a:uLnTx/>
              <a:uFillTx/>
              <a:latin typeface="Book Antiqua" panose="02040602050305030304" pitchFamily="18" charset="0"/>
              <a:ea typeface="+mn-ea"/>
              <a:cs typeface="Arial" panose="020B0604020202020204" pitchFamily="34" charset="0"/>
            </a:endParaRPr>
          </a:p>
        </p:txBody>
      </p:sp>
      <p:sp>
        <p:nvSpPr>
          <p:cNvPr id="17" name="Freeform 97">
            <a:extLst>
              <a:ext uri="{FF2B5EF4-FFF2-40B4-BE49-F238E27FC236}">
                <a16:creationId xmlns:a16="http://schemas.microsoft.com/office/drawing/2014/main" id="{D4015BF0-BF14-4D45-BD54-403D569DC2D1}"/>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a:p>
        </p:txBody>
      </p:sp>
      <p:sp>
        <p:nvSpPr>
          <p:cNvPr id="18" name="Freeform 337">
            <a:hlinkClick r:id="rId3" action="ppaction://hlinksldjump"/>
            <a:extLst>
              <a:ext uri="{FF2B5EF4-FFF2-40B4-BE49-F238E27FC236}">
                <a16:creationId xmlns:a16="http://schemas.microsoft.com/office/drawing/2014/main" id="{9F9B0519-4EBC-4528-9C77-992833A034F9}"/>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9" name="Freeform 88">
            <a:extLst>
              <a:ext uri="{FF2B5EF4-FFF2-40B4-BE49-F238E27FC236}">
                <a16:creationId xmlns:a16="http://schemas.microsoft.com/office/drawing/2014/main" id="{A5B14147-F1F4-40DB-9533-6CC6313C4E11}"/>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GB"/>
          </a:p>
        </p:txBody>
      </p:sp>
      <p:sp>
        <p:nvSpPr>
          <p:cNvPr id="20" name="Action Button: Go to End 19">
            <a:hlinkClick r:id="" action="ppaction://hlinkshowjump?jump=nextslide" highlightClick="1"/>
            <a:extLst>
              <a:ext uri="{FF2B5EF4-FFF2-40B4-BE49-F238E27FC236}">
                <a16:creationId xmlns:a16="http://schemas.microsoft.com/office/drawing/2014/main" id="{5A1E82FC-8377-4C85-9DBA-410215063403}"/>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1" name="Action Button: Go Back or Previous 20">
            <a:hlinkClick r:id="" action="ppaction://hlinkshowjump?jump=previousslide" highlightClick="1"/>
            <a:extLst>
              <a:ext uri="{FF2B5EF4-FFF2-40B4-BE49-F238E27FC236}">
                <a16:creationId xmlns:a16="http://schemas.microsoft.com/office/drawing/2014/main" id="{51509699-095D-4BC7-9F89-404626EB795A}"/>
              </a:ext>
            </a:extLst>
          </p:cNvPr>
          <p:cNvSpPr/>
          <p:nvPr/>
        </p:nvSpPr>
        <p:spPr>
          <a:xfrm>
            <a:off x="6683477" y="6408629"/>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208232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1 – Transfer of Shares</a:t>
            </a:r>
          </a:p>
          <a:p>
            <a:pPr lvl="0" defTabSz="914400" eaLnBrk="0" fontAlgn="base" hangingPunct="0">
              <a:spcBef>
                <a:spcPct val="0"/>
              </a:spcBef>
              <a:spcAft>
                <a:spcPct val="0"/>
              </a:spcAf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421867"/>
            <a:ext cx="8070980" cy="3908762"/>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Facts </a:t>
            </a: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A US company had acquired shares in an Indian company, in March 2020.</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In Nov 2020, the US company sells part of such shares to another non-resident (UK entity) for the same price at which the shares were acquired. In other words, the same shall be classified as “short term” and taxable as per domestic law.</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As per the capital gain computation, the resultant figure will not result in any tax payable situation in India.</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Query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Whether it is advisable to file 15CA/Form 15CB in view of provisions of section 195 read with Rule 37BB, even if the transaction is NOT resulting in any capital gain?</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If yes, whether Part B/C/D of Form 15CA should be filed?</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Tree>
    <p:extLst>
      <p:ext uri="{BB962C8B-B14F-4D97-AF65-F5344CB8AC3E}">
        <p14:creationId xmlns:p14="http://schemas.microsoft.com/office/powerpoint/2010/main" val="240959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7" end="7"/>
                                            </p:txEl>
                                          </p:spTgt>
                                        </p:tgtEl>
                                        <p:attrNameLst>
                                          <p:attrName>style.visibility</p:attrName>
                                        </p:attrNameLst>
                                      </p:cBhvr>
                                      <p:to>
                                        <p:strVal val="visible"/>
                                      </p:to>
                                    </p:set>
                                    <p:animEffect transition="in" filter="fade">
                                      <p:cBhvr>
                                        <p:cTn id="7" dur="500"/>
                                        <p:tgtEl>
                                          <p:spTgt spid="18">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9" end="9"/>
                                            </p:txEl>
                                          </p:spTgt>
                                        </p:tgtEl>
                                        <p:attrNameLst>
                                          <p:attrName>style.visibility</p:attrName>
                                        </p:attrNameLst>
                                      </p:cBhvr>
                                      <p:to>
                                        <p:strVal val="visible"/>
                                      </p:to>
                                    </p:set>
                                    <p:animEffect transition="in" filter="fade">
                                      <p:cBhvr>
                                        <p:cTn id="10" dur="500"/>
                                        <p:tgtEl>
                                          <p:spTgt spid="18">
                                            <p:txEl>
                                              <p:pRg st="9" end="9"/>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xEl>
                                              <p:pRg st="11" end="11"/>
                                            </p:txEl>
                                          </p:spTgt>
                                        </p:tgtEl>
                                        <p:attrNameLst>
                                          <p:attrName>style.visibility</p:attrName>
                                        </p:attrNameLst>
                                      </p:cBhvr>
                                      <p:to>
                                        <p:strVal val="visible"/>
                                      </p:to>
                                    </p:set>
                                    <p:animEffect transition="in" filter="fade">
                                      <p:cBhvr>
                                        <p:cTn id="13" dur="500"/>
                                        <p:tgtEl>
                                          <p:spTgt spid="1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1 – Transfer of Shares</a:t>
            </a:r>
          </a:p>
          <a:p>
            <a:pPr lvl="0" defTabSz="914400" eaLnBrk="0" fontAlgn="base" hangingPunct="0">
              <a:spcBef>
                <a:spcPct val="0"/>
              </a:spcBef>
              <a:spcAft>
                <a:spcPct val="0"/>
              </a:spcAf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421867"/>
            <a:ext cx="8070980" cy="5188600"/>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Answer</a:t>
            </a: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Section 195(6) read with Rule 37BB requires reporting of any payment made to a NR irrespective of its chargeability to tax in India.</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While Part C of the form 15CA is a full-fledged format requiring elaborate details like provisions of the Act/DTAA under which payment is taxable, Part D is a simple self-declaration which applies where payments are not chargeable under the Act. Part B is required to be filed where lower TDS certificate has been obtained from AO.</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Technically compliance is required even if payments are not chargeable to tax in India. In the present case the transaction is ‘chargeable to tax’ yet the final amount is such that it does not result in any tax liability.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It may be arguable that since there is no income taxable in India, as there is no capital gains tax liability in India, hence Part D should be applicable. However, considering the transaction itself is chargeable to tax in India, it would be prudent to obtain lower TDS certificate from the AO.</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Tax authorities have taken a stand that the Act does not provide power/authority to a CA to determine the amount of sum chargeable to tax in a particular transaction and that the role of a CA is limited to determining the tax rate applicable on a particular transaction.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Furnishing of inaccurate information or non-furnishing of Form 15CA can trigger penalty of sum of INR 1 lakh rupees under section 271-I.</a:t>
            </a:r>
          </a:p>
        </p:txBody>
      </p:sp>
    </p:spTree>
    <p:extLst>
      <p:ext uri="{BB962C8B-B14F-4D97-AF65-F5344CB8AC3E}">
        <p14:creationId xmlns:p14="http://schemas.microsoft.com/office/powerpoint/2010/main" val="288642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2 – Payment to foreign bank branch of an Indian bank</a:t>
            </a: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783817"/>
            <a:ext cx="8070980" cy="2805896"/>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Facts</a:t>
            </a: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Ind Co. imported goods from an entity in Hongkong</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Ind Co. obtained funding (i.e., trade/buyer’s credit against imports) from “Singapore Branch of ABC Bank India (‘ABC Singapore’)</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Ind Co. is making payment of interest on buyer’s credit to ABC Singapore</a:t>
            </a:r>
          </a:p>
          <a:p>
            <a:pPr marL="12700" defTabSz="447675">
              <a:lnSpc>
                <a:spcPct val="100000"/>
              </a:lnSpc>
              <a:spcBef>
                <a:spcPts val="105"/>
              </a:spcBef>
              <a:buClr>
                <a:schemeClr val="bg1"/>
              </a:buCl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Query</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Whether 15CA/CB compliance is required for the payment made by Ind Co. to ABC Singapore?</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
        <p:nvSpPr>
          <p:cNvPr id="15" name="TextBox 14">
            <a:extLst>
              <a:ext uri="{FF2B5EF4-FFF2-40B4-BE49-F238E27FC236}">
                <a16:creationId xmlns:a16="http://schemas.microsoft.com/office/drawing/2014/main" id="{F38E4115-347E-46B3-9D58-CD6C1ECBB73A}"/>
              </a:ext>
            </a:extLst>
          </p:cNvPr>
          <p:cNvSpPr txBox="1"/>
          <p:nvPr/>
        </p:nvSpPr>
        <p:spPr>
          <a:xfrm>
            <a:off x="387350" y="4202375"/>
            <a:ext cx="8070980" cy="2108269"/>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Answer</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Where	ABC Singapore is regarded to be a branch of ABC India, payment made to ABC Singapore will be treated at par with payments being made to an Indian Bank (resident in India)</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A foreign branch of an Indian Bank is regarded to be an extension of the Indian Bank itself and not a separate foreign entity. When payment is being made to a resident, no compliance under section 195(6) is required.</a:t>
            </a:r>
          </a:p>
        </p:txBody>
      </p:sp>
    </p:spTree>
    <p:extLst>
      <p:ext uri="{BB962C8B-B14F-4D97-AF65-F5344CB8AC3E}">
        <p14:creationId xmlns:p14="http://schemas.microsoft.com/office/powerpoint/2010/main" val="376061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7" end="7"/>
                                            </p:txEl>
                                          </p:spTgt>
                                        </p:tgtEl>
                                        <p:attrNameLst>
                                          <p:attrName>style.visibility</p:attrName>
                                        </p:attrNameLst>
                                      </p:cBhvr>
                                      <p:to>
                                        <p:strVal val="visible"/>
                                      </p:to>
                                    </p:set>
                                    <p:animEffect transition="in" filter="fade">
                                      <p:cBhvr>
                                        <p:cTn id="7" dur="500"/>
                                        <p:tgtEl>
                                          <p:spTgt spid="18">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9" end="9"/>
                                            </p:txEl>
                                          </p:spTgt>
                                        </p:tgtEl>
                                        <p:attrNameLst>
                                          <p:attrName>style.visibility</p:attrName>
                                        </p:attrNameLst>
                                      </p:cBhvr>
                                      <p:to>
                                        <p:strVal val="visible"/>
                                      </p:to>
                                    </p:set>
                                    <p:animEffect transition="in" filter="fade">
                                      <p:cBhvr>
                                        <p:cTn id="10" dur="500"/>
                                        <p:tgtEl>
                                          <p:spTgt spid="18">
                                            <p:txEl>
                                              <p:pRg st="9" end="9"/>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3 – Payment of rent to Non-resident owner</a:t>
            </a: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783817"/>
            <a:ext cx="8070980" cy="2133918"/>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Facts </a:t>
            </a: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Person A has taken a residential premises on rent from a non-resident landlord.</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Per month rent of the property is INR 50,000 per month and has been rented for the entire year.</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Query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Whether 15CA/CB compliance is required for the payment of rent made by Person A?</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
        <p:nvSpPr>
          <p:cNvPr id="15" name="TextBox 14">
            <a:extLst>
              <a:ext uri="{FF2B5EF4-FFF2-40B4-BE49-F238E27FC236}">
                <a16:creationId xmlns:a16="http://schemas.microsoft.com/office/drawing/2014/main" id="{F38E4115-347E-46B3-9D58-CD6C1ECBB73A}"/>
              </a:ext>
            </a:extLst>
          </p:cNvPr>
          <p:cNvSpPr txBox="1"/>
          <p:nvPr/>
        </p:nvSpPr>
        <p:spPr>
          <a:xfrm>
            <a:off x="387350" y="3500476"/>
            <a:ext cx="8070980" cy="2349361"/>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Answer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The rent is chargeable to tax in the hands of non-resident owner.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The amount of payment exceeds INR 5,00,000 during the financial year.</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Part C of Form 15CA should be filed along with Form 15CB </a:t>
            </a:r>
            <a:r>
              <a:rPr lang="en-US" sz="1400" b="1" u="sng" spc="-10" dirty="0">
                <a:solidFill>
                  <a:schemeClr val="bg1"/>
                </a:solidFill>
                <a:latin typeface="Book Antiqua" panose="02040602050305030304" pitchFamily="18" charset="0"/>
                <a:cs typeface="Trebuchet MS"/>
              </a:rPr>
              <a:t>or</a:t>
            </a:r>
            <a:r>
              <a:rPr lang="en-US" sz="1400" b="1" spc="-10" dirty="0">
                <a:solidFill>
                  <a:schemeClr val="bg1"/>
                </a:solidFill>
                <a:latin typeface="Book Antiqua" panose="02040602050305030304" pitchFamily="18" charset="0"/>
                <a:cs typeface="Trebuchet MS"/>
              </a:rPr>
              <a:t> </a:t>
            </a:r>
            <a:r>
              <a:rPr lang="en-US" sz="1400" spc="-10" dirty="0">
                <a:solidFill>
                  <a:schemeClr val="bg1"/>
                </a:solidFill>
                <a:latin typeface="Book Antiqua" panose="02040602050305030304" pitchFamily="18" charset="0"/>
                <a:cs typeface="Trebuchet MS"/>
              </a:rPr>
              <a:t>Part B of Form 15CA should be filed if lower TDS certificate has been obtained from the AO.</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
        <p:nvSpPr>
          <p:cNvPr id="2" name="Rectangle: Rounded Corners 1">
            <a:extLst>
              <a:ext uri="{FF2B5EF4-FFF2-40B4-BE49-F238E27FC236}">
                <a16:creationId xmlns:a16="http://schemas.microsoft.com/office/drawing/2014/main" id="{A8BCE5EB-F346-4509-9595-B688626D039E}"/>
              </a:ext>
            </a:extLst>
          </p:cNvPr>
          <p:cNvSpPr/>
          <p:nvPr/>
        </p:nvSpPr>
        <p:spPr>
          <a:xfrm>
            <a:off x="457200" y="5757246"/>
            <a:ext cx="8140830" cy="549016"/>
          </a:xfrm>
          <a:prstGeom prst="roundRect">
            <a:avLst>
              <a:gd name="adj" fmla="val 26709"/>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Practical challenge arises when the payment is being made to an Indian bank account of the non-resident owner as the details of foreign currency are not available</a:t>
            </a:r>
            <a:endParaRPr lang="en-IN" sz="1400" dirty="0">
              <a:latin typeface="Book Antiqua" panose="02040602050305030304" pitchFamily="18" charset="0"/>
            </a:endParaRPr>
          </a:p>
        </p:txBody>
      </p:sp>
    </p:spTree>
    <p:extLst>
      <p:ext uri="{BB962C8B-B14F-4D97-AF65-F5344CB8AC3E}">
        <p14:creationId xmlns:p14="http://schemas.microsoft.com/office/powerpoint/2010/main" val="263558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5" end="5"/>
                                            </p:txEl>
                                          </p:spTgt>
                                        </p:tgtEl>
                                        <p:attrNameLst>
                                          <p:attrName>style.visibility</p:attrName>
                                        </p:attrNameLst>
                                      </p:cBhvr>
                                      <p:to>
                                        <p:strVal val="visible"/>
                                      </p:to>
                                    </p:set>
                                    <p:animEffect transition="in" filter="fade">
                                      <p:cBhvr>
                                        <p:cTn id="7" dur="500"/>
                                        <p:tgtEl>
                                          <p:spTgt spid="18">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7" end="7"/>
                                            </p:txEl>
                                          </p:spTgt>
                                        </p:tgtEl>
                                        <p:attrNameLst>
                                          <p:attrName>style.visibility</p:attrName>
                                        </p:attrNameLst>
                                      </p:cBhvr>
                                      <p:to>
                                        <p:strVal val="visible"/>
                                      </p:to>
                                    </p:set>
                                    <p:animEffect transition="in" filter="fade">
                                      <p:cBhvr>
                                        <p:cTn id="10" dur="500"/>
                                        <p:tgtEl>
                                          <p:spTgt spid="18">
                                            <p:txEl>
                                              <p:pRg st="7" end="7"/>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4 – Limit of INR 500,000</a:t>
            </a:r>
          </a:p>
          <a:p>
            <a:pPr lvl="0" defTabSz="914400" eaLnBrk="0" fontAlgn="base" hangingPunct="0">
              <a:spcBef>
                <a:spcPct val="0"/>
              </a:spcBef>
              <a:spcAft>
                <a:spcPct val="0"/>
              </a:spcAft>
              <a:defRPr/>
            </a:pPr>
            <a:endPar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524194"/>
            <a:ext cx="8070980" cy="2323713"/>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Facts</a:t>
            </a: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Ind Co. makes payment of </a:t>
            </a:r>
            <a:r>
              <a:rPr lang="en-US" sz="1400" b="1" spc="-10" dirty="0">
                <a:solidFill>
                  <a:schemeClr val="bg1"/>
                </a:solidFill>
                <a:latin typeface="Book Antiqua" panose="02040602050305030304" pitchFamily="18" charset="0"/>
                <a:cs typeface="Trebuchet MS"/>
              </a:rPr>
              <a:t>export commission </a:t>
            </a:r>
            <a:r>
              <a:rPr lang="en-US" sz="1400" spc="-10" dirty="0">
                <a:solidFill>
                  <a:schemeClr val="bg1"/>
                </a:solidFill>
                <a:latin typeface="Book Antiqua" panose="02040602050305030304" pitchFamily="18" charset="0"/>
                <a:cs typeface="Trebuchet MS"/>
              </a:rPr>
              <a:t>to various parties situated outside of India. The amount of export commission payable to each party is less than INR 5,00,000 during the financial year, however, the aggregate amount exceeds INR 5,00,000</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Query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Whether 15CA/CB compliance is required for the payment of export commission in the present case?</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
        <p:nvSpPr>
          <p:cNvPr id="15" name="TextBox 14">
            <a:extLst>
              <a:ext uri="{FF2B5EF4-FFF2-40B4-BE49-F238E27FC236}">
                <a16:creationId xmlns:a16="http://schemas.microsoft.com/office/drawing/2014/main" id="{F38E4115-347E-46B3-9D58-CD6C1ECBB73A}"/>
              </a:ext>
            </a:extLst>
          </p:cNvPr>
          <p:cNvSpPr txBox="1"/>
          <p:nvPr/>
        </p:nvSpPr>
        <p:spPr>
          <a:xfrm>
            <a:off x="422275" y="3429000"/>
            <a:ext cx="8070980" cy="2982868"/>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Answer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Rule 37BB(1) provides -</a:t>
            </a:r>
            <a:r>
              <a:rPr lang="en-US" sz="1400" i="1" spc="-10" dirty="0">
                <a:solidFill>
                  <a:schemeClr val="bg1"/>
                </a:solidFill>
                <a:latin typeface="Book Antiqua" panose="02040602050305030304" pitchFamily="18" charset="0"/>
                <a:cs typeface="Trebuchet MS"/>
              </a:rPr>
              <a:t> The person responsible for paying to </a:t>
            </a:r>
            <a:r>
              <a:rPr lang="en-US" sz="1400" b="1" i="1" u="sng" spc="-10" dirty="0">
                <a:solidFill>
                  <a:schemeClr val="bg1"/>
                </a:solidFill>
                <a:latin typeface="Book Antiqua" panose="02040602050305030304" pitchFamily="18" charset="0"/>
                <a:cs typeface="Trebuchet MS"/>
              </a:rPr>
              <a:t>a non-resident</a:t>
            </a:r>
            <a:r>
              <a:rPr lang="en-US" sz="1400" i="1" spc="-10" dirty="0">
                <a:solidFill>
                  <a:schemeClr val="bg1"/>
                </a:solidFill>
                <a:latin typeface="Book Antiqua" panose="02040602050305030304" pitchFamily="18" charset="0"/>
                <a:cs typeface="Trebuchet MS"/>
              </a:rPr>
              <a:t>, not being a company, or to </a:t>
            </a:r>
            <a:r>
              <a:rPr lang="en-US" sz="1400" b="1" i="1" u="sng" spc="-10" dirty="0">
                <a:solidFill>
                  <a:schemeClr val="bg1"/>
                </a:solidFill>
                <a:latin typeface="Book Antiqua" panose="02040602050305030304" pitchFamily="18" charset="0"/>
                <a:cs typeface="Trebuchet MS"/>
              </a:rPr>
              <a:t>a foreign company</a:t>
            </a:r>
            <a:r>
              <a:rPr lang="en-US" sz="1400" i="1" spc="-10" dirty="0">
                <a:solidFill>
                  <a:schemeClr val="bg1"/>
                </a:solidFill>
                <a:latin typeface="Book Antiqua" panose="02040602050305030304" pitchFamily="18" charset="0"/>
                <a:cs typeface="Trebuchet MS"/>
              </a:rPr>
              <a:t>, any sum chargeable under the provisions of the Act, shall furnish the following, namely…..”</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An argument can be taken that the Rule 37BB applies to each payee separately rather than on an aggregate basis. Thus, the threshold of INR 5,00,000 needs be to tested </a:t>
            </a:r>
            <a:r>
              <a:rPr lang="en-US" sz="1400" i="1" spc="-10" dirty="0">
                <a:solidFill>
                  <a:schemeClr val="bg1"/>
                </a:solidFill>
                <a:latin typeface="Book Antiqua" panose="02040602050305030304" pitchFamily="18" charset="0"/>
                <a:cs typeface="Trebuchet MS"/>
              </a:rPr>
              <a:t>qua </a:t>
            </a:r>
            <a:r>
              <a:rPr lang="en-US" sz="1400" spc="-10" dirty="0">
                <a:solidFill>
                  <a:schemeClr val="bg1"/>
                </a:solidFill>
                <a:latin typeface="Book Antiqua" panose="02040602050305030304" pitchFamily="18" charset="0"/>
                <a:cs typeface="Trebuchet MS"/>
              </a:rPr>
              <a:t>a payee and not in aggregate for all the transactions.</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Export commission is generally considered as an amount not chargeable to tax in India. Thus, Part D of Form 15CA can be filed for each transaction with no requirement of Form 15CB.</a:t>
            </a:r>
          </a:p>
        </p:txBody>
      </p:sp>
    </p:spTree>
    <p:extLst>
      <p:ext uri="{BB962C8B-B14F-4D97-AF65-F5344CB8AC3E}">
        <p14:creationId xmlns:p14="http://schemas.microsoft.com/office/powerpoint/2010/main" val="3781549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29945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2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5 – Transfer of funds by NR from Indian bank a/c to a foreign bank a/c</a:t>
            </a: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783817"/>
            <a:ext cx="8070980" cy="1892826"/>
          </a:xfrm>
          <a:prstGeom prst="rect">
            <a:avLst/>
          </a:prstGeom>
          <a:noFill/>
        </p:spPr>
        <p:txBody>
          <a:bodyPr wrap="square" rtlCol="0">
            <a:spAutoFit/>
          </a:bodyPr>
          <a:lstStyle/>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Facts </a:t>
            </a: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Person A wishes to transfer funds from his bank account in India to his bank account in a foreign country</a:t>
            </a:r>
          </a:p>
          <a:p>
            <a:pPr marL="12700" defTabSz="447675">
              <a:lnSpc>
                <a:spcPct val="100000"/>
              </a:lnSpc>
              <a:spcBef>
                <a:spcPts val="105"/>
              </a:spcBef>
              <a:buClr>
                <a:schemeClr val="bg1"/>
              </a:buClr>
            </a:pPr>
            <a:endParaRPr lang="en-US" sz="11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Query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Whether 15CA/CB compliance is required for such remittance made by Person A?</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
        <p:nvSpPr>
          <p:cNvPr id="15" name="TextBox 14">
            <a:extLst>
              <a:ext uri="{FF2B5EF4-FFF2-40B4-BE49-F238E27FC236}">
                <a16:creationId xmlns:a16="http://schemas.microsoft.com/office/drawing/2014/main" id="{F38E4115-347E-46B3-9D58-CD6C1ECBB73A}"/>
              </a:ext>
            </a:extLst>
          </p:cNvPr>
          <p:cNvSpPr txBox="1"/>
          <p:nvPr/>
        </p:nvSpPr>
        <p:spPr>
          <a:xfrm>
            <a:off x="387350" y="3243654"/>
            <a:ext cx="8070980" cy="3198311"/>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12700" defTabSz="447675">
              <a:lnSpc>
                <a:spcPct val="100000"/>
              </a:lnSpc>
              <a:spcBef>
                <a:spcPts val="105"/>
              </a:spcBef>
              <a:buClr>
                <a:schemeClr val="bg1"/>
              </a:buClr>
            </a:pPr>
            <a:r>
              <a:rPr lang="en-US" sz="1400" b="1" spc="-10" dirty="0">
                <a:solidFill>
                  <a:schemeClr val="bg1"/>
                </a:solidFill>
                <a:latin typeface="Book Antiqua" panose="02040602050305030304" pitchFamily="18" charset="0"/>
                <a:cs typeface="Trebuchet MS"/>
              </a:rPr>
              <a:t>Answer –</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Remittance from one account to another of the same person is a ‘payment to self’ which is outside the scope of withholding under the Act.</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On similar lines, compliance under section 195(6) (read with Rule 37BB) is required in respect of payments made by any person to a non-resident (NR) i.e., when two persons are involved.</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Language of section 195(6) read with Rule 37BB which reads as follows: “The person responsible for paying to a non-resident, not being a company, or to a foreign company………” supports that the compliance is arguably attracted when payment is made by one person to another. Consequently, it is not attracted when there is remittance from one account of individual to another account outside India of the same individual.</a:t>
            </a:r>
          </a:p>
        </p:txBody>
      </p:sp>
    </p:spTree>
    <p:extLst>
      <p:ext uri="{BB962C8B-B14F-4D97-AF65-F5344CB8AC3E}">
        <p14:creationId xmlns:p14="http://schemas.microsoft.com/office/powerpoint/2010/main" val="70551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3" end="3"/>
                                            </p:txEl>
                                          </p:spTgt>
                                        </p:tgtEl>
                                        <p:attrNameLst>
                                          <p:attrName>style.visibility</p:attrName>
                                        </p:attrNameLst>
                                      </p:cBhvr>
                                      <p:to>
                                        <p:strVal val="visible"/>
                                      </p:to>
                                    </p:set>
                                    <p:animEffect transition="in" filter="fade">
                                      <p:cBhvr>
                                        <p:cTn id="7" dur="500"/>
                                        <p:tgtEl>
                                          <p:spTgt spid="18">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
                                            <p:txEl>
                                              <p:pRg st="5" end="5"/>
                                            </p:txEl>
                                          </p:spTgt>
                                        </p:tgtEl>
                                        <p:attrNameLst>
                                          <p:attrName>style.visibility</p:attrName>
                                        </p:attrNameLst>
                                      </p:cBhvr>
                                      <p:to>
                                        <p:strVal val="visible"/>
                                      </p:to>
                                    </p:set>
                                    <p:animEffect transition="in" filter="fade">
                                      <p:cBhvr>
                                        <p:cTn id="10" dur="500"/>
                                        <p:tgtEl>
                                          <p:spTgt spid="18">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29945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2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Case Study 5 – Transfer of funds by NR from Indian bank a/c to a foreign bank a/c</a:t>
            </a: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8" name="TextBox 17">
            <a:extLst>
              <a:ext uri="{FF2B5EF4-FFF2-40B4-BE49-F238E27FC236}">
                <a16:creationId xmlns:a16="http://schemas.microsoft.com/office/drawing/2014/main" id="{E78A8BD4-B3C2-4E0A-A2FA-5C3053DE8831}"/>
              </a:ext>
            </a:extLst>
          </p:cNvPr>
          <p:cNvSpPr txBox="1"/>
          <p:nvPr/>
        </p:nvSpPr>
        <p:spPr>
          <a:xfrm>
            <a:off x="387350" y="1783817"/>
            <a:ext cx="8070980" cy="1638910"/>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Therefore, considering specific language of the provision, the payments under both the cases are not covered with the ambit of reporting in Form 15CA/B under Rule 37BB.</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However, there may arise some practical challenges since banks may nevertheless insist on compliance. </a:t>
            </a:r>
            <a:r>
              <a:rPr lang="en-US" sz="1400" spc="-10" dirty="0">
                <a:solidFill>
                  <a:schemeClr val="bg1"/>
                </a:solidFill>
                <a:latin typeface="Book Antiqua" panose="02040602050305030304" pitchFamily="18" charset="0"/>
                <a:cs typeface="Trebuchet MS"/>
              </a:rPr>
              <a:t>Many banks ask for a confirmation on the letterhead of a practicing Chartered Accountant regarding payments of taxes on the surplus income proposed to be transferred.</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Tree>
    <p:extLst>
      <p:ext uri="{BB962C8B-B14F-4D97-AF65-F5344CB8AC3E}">
        <p14:creationId xmlns:p14="http://schemas.microsoft.com/office/powerpoint/2010/main" val="3250333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29945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914400" eaLnBrk="0" fontAlgn="base" hangingPunct="0">
              <a:spcBef>
                <a:spcPct val="0"/>
              </a:spcBef>
              <a:spcAft>
                <a:spcPct val="0"/>
              </a:spcAft>
              <a:defRPr/>
            </a:pPr>
            <a:r>
              <a:rPr kumimoji="0" lang="en-US" sz="32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Other practical challenges</a:t>
            </a: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 name="TextBox 1">
            <a:extLst>
              <a:ext uri="{FF2B5EF4-FFF2-40B4-BE49-F238E27FC236}">
                <a16:creationId xmlns:a16="http://schemas.microsoft.com/office/drawing/2014/main" id="{17CD0C2B-7525-C210-3B32-14D13C1460F3}"/>
              </a:ext>
            </a:extLst>
          </p:cNvPr>
          <p:cNvSpPr txBox="1"/>
          <p:nvPr/>
        </p:nvSpPr>
        <p:spPr>
          <a:xfrm>
            <a:off x="387350" y="1609603"/>
            <a:ext cx="8070980" cy="4162678"/>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Non availability of Tax Residency Certificate (TRC)</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TRC issued in foreign language (official translation may be sought from the payee)</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TRC does not pertain to the year in which the payment is being made/accrued</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Difficulty in obtaining TRC from countries which do not have income-tax laws (middle east countries)</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Transfer of funds from NRO account to NRE account of an NRI</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International transactions made through credit cards</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Payments which are subject to Equalization Levy</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Payments made while on a tour outside India (e.g., shooting of a feature film outside India and payment made locally to artistes and other agencies)</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p:txBody>
      </p:sp>
      <p:sp>
        <p:nvSpPr>
          <p:cNvPr id="3" name="Rectangle: Rounded Corners 2">
            <a:extLst>
              <a:ext uri="{FF2B5EF4-FFF2-40B4-BE49-F238E27FC236}">
                <a16:creationId xmlns:a16="http://schemas.microsoft.com/office/drawing/2014/main" id="{39FFAB28-43B0-D3A2-069A-7FC1B7B3E328}"/>
              </a:ext>
            </a:extLst>
          </p:cNvPr>
          <p:cNvSpPr/>
          <p:nvPr/>
        </p:nvSpPr>
        <p:spPr>
          <a:xfrm>
            <a:off x="422275" y="5661345"/>
            <a:ext cx="8229600" cy="612260"/>
          </a:xfrm>
          <a:prstGeom prst="roundRect">
            <a:avLst>
              <a:gd name="adj" fmla="val 2733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400" i="1" dirty="0">
                <a:solidFill>
                  <a:srgbClr val="212529"/>
                </a:solidFill>
                <a:effectLst/>
                <a:latin typeface="Book Antiqua" panose="02040602050305030304" pitchFamily="18" charset="0"/>
              </a:rPr>
              <a:t>Tax Residency Certificate is not mandatory to claim treaty benefits, if tax residency can be proved on the basis of some other evidences. - </a:t>
            </a:r>
            <a:r>
              <a:rPr lang="en-IN" sz="1400" b="1" i="1" dirty="0" err="1">
                <a:solidFill>
                  <a:srgbClr val="212529"/>
                </a:solidFill>
                <a:effectLst/>
                <a:latin typeface="Book Antiqua" panose="02040602050305030304" pitchFamily="18" charset="0"/>
              </a:rPr>
              <a:t>Skaps</a:t>
            </a:r>
            <a:r>
              <a:rPr lang="en-IN" sz="1400" b="1" i="1" dirty="0">
                <a:solidFill>
                  <a:srgbClr val="212529"/>
                </a:solidFill>
                <a:effectLst/>
                <a:latin typeface="Book Antiqua" panose="02040602050305030304" pitchFamily="18" charset="0"/>
              </a:rPr>
              <a:t> Industries India (P.) Ltd. [2018] 171 ITD 273 [</a:t>
            </a:r>
            <a:r>
              <a:rPr lang="en-IN" sz="1400" b="1" i="1" dirty="0" err="1">
                <a:solidFill>
                  <a:srgbClr val="212529"/>
                </a:solidFill>
                <a:effectLst/>
                <a:latin typeface="Book Antiqua" panose="02040602050305030304" pitchFamily="18" charset="0"/>
              </a:rPr>
              <a:t>Ahmd</a:t>
            </a:r>
            <a:r>
              <a:rPr lang="en-IN" sz="1400" b="1" i="1" dirty="0">
                <a:solidFill>
                  <a:srgbClr val="212529"/>
                </a:solidFill>
                <a:effectLst/>
                <a:latin typeface="Book Antiqua" panose="02040602050305030304" pitchFamily="18" charset="0"/>
              </a:rPr>
              <a:t>. Tri]</a:t>
            </a:r>
            <a:endParaRPr lang="en-IN" sz="1400" b="1" i="1" dirty="0">
              <a:latin typeface="Book Antiqua" panose="02040602050305030304" pitchFamily="18" charset="0"/>
            </a:endParaRPr>
          </a:p>
        </p:txBody>
      </p:sp>
    </p:spTree>
    <p:extLst>
      <p:ext uri="{BB962C8B-B14F-4D97-AF65-F5344CB8AC3E}">
        <p14:creationId xmlns:p14="http://schemas.microsoft.com/office/powerpoint/2010/main" val="983424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6386" name="Picture 2" descr="Person in Black and White Pinstripe Dress Shirt Using Tablet Computer">
            <a:extLst>
              <a:ext uri="{FF2B5EF4-FFF2-40B4-BE49-F238E27FC236}">
                <a16:creationId xmlns:a16="http://schemas.microsoft.com/office/drawing/2014/main" id="{817BB237-B1F0-4E5B-918E-CF8C0E7E3423}"/>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5365" r="9682"/>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11F6654-C6BB-4835-93AA-7DAA3768BC43}"/>
              </a:ext>
            </a:extLst>
          </p:cNvPr>
          <p:cNvSpPr/>
          <p:nvPr/>
        </p:nvSpPr>
        <p:spPr>
          <a:xfrm>
            <a:off x="0" y="2743200"/>
            <a:ext cx="5988050" cy="1295400"/>
          </a:xfrm>
          <a:custGeom>
            <a:avLst/>
            <a:gdLst>
              <a:gd name="connsiteX0" fmla="*/ 0 w 4876800"/>
              <a:gd name="connsiteY0" fmla="*/ 0 h 914400"/>
              <a:gd name="connsiteX1" fmla="*/ 4876800 w 4876800"/>
              <a:gd name="connsiteY1" fmla="*/ 0 h 914400"/>
              <a:gd name="connsiteX2" fmla="*/ 4876800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391376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191293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356311 w 4876800"/>
              <a:gd name="connsiteY2" fmla="*/ 914400 h 914400"/>
              <a:gd name="connsiteX3" fmla="*/ 0 w 4876800"/>
              <a:gd name="connsiteY3" fmla="*/ 914400 h 914400"/>
              <a:gd name="connsiteX4" fmla="*/ 0 w 4876800"/>
              <a:gd name="connsiteY4" fmla="*/ 0 h 914400"/>
              <a:gd name="connsiteX0" fmla="*/ 0 w 4876800"/>
              <a:gd name="connsiteY0" fmla="*/ 0 h 914400"/>
              <a:gd name="connsiteX1" fmla="*/ 4876800 w 4876800"/>
              <a:gd name="connsiteY1" fmla="*/ 0 h 914400"/>
              <a:gd name="connsiteX2" fmla="*/ 4455224 w 4876800"/>
              <a:gd name="connsiteY2" fmla="*/ 914400 h 914400"/>
              <a:gd name="connsiteX3" fmla="*/ 0 w 4876800"/>
              <a:gd name="connsiteY3" fmla="*/ 914400 h 914400"/>
              <a:gd name="connsiteX4" fmla="*/ 0 w 4876800"/>
              <a:gd name="connsiteY4" fmla="*/ 0 h 914400"/>
              <a:gd name="connsiteX0" fmla="*/ 0 w 5109226"/>
              <a:gd name="connsiteY0" fmla="*/ 0 h 914400"/>
              <a:gd name="connsiteX1" fmla="*/ 5109226 w 5109226"/>
              <a:gd name="connsiteY1" fmla="*/ 0 h 914400"/>
              <a:gd name="connsiteX2" fmla="*/ 4455224 w 5109226"/>
              <a:gd name="connsiteY2" fmla="*/ 914400 h 914400"/>
              <a:gd name="connsiteX3" fmla="*/ 0 w 5109226"/>
              <a:gd name="connsiteY3" fmla="*/ 914400 h 914400"/>
              <a:gd name="connsiteX4" fmla="*/ 0 w 5109226"/>
              <a:gd name="connsiteY4" fmla="*/ 0 h 91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09226" h="914400">
                <a:moveTo>
                  <a:pt x="0" y="0"/>
                </a:moveTo>
                <a:lnTo>
                  <a:pt x="5109226" y="0"/>
                </a:lnTo>
                <a:lnTo>
                  <a:pt x="4455224" y="914400"/>
                </a:lnTo>
                <a:lnTo>
                  <a:pt x="0" y="914400"/>
                </a:lnTo>
                <a:lnTo>
                  <a:pt x="0" y="0"/>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534988" lvl="0" defTabSz="914400" fontAlgn="base">
              <a:spcBef>
                <a:spcPct val="0"/>
              </a:spcBef>
              <a:spcAft>
                <a:spcPct val="0"/>
              </a:spcAft>
              <a:defRPr/>
            </a:pPr>
            <a:r>
              <a:rPr lang="en-US" sz="2800" dirty="0">
                <a:solidFill>
                  <a:schemeClr val="tx1"/>
                </a:solidFill>
                <a:effectLst>
                  <a:outerShdw blurRad="38100" dist="38100" dir="2700000" algn="tl">
                    <a:srgbClr val="000000">
                      <a:alpha val="43137"/>
                    </a:srgbClr>
                  </a:outerShdw>
                </a:effectLst>
                <a:latin typeface="Book Antiqua" panose="02040602050305030304" pitchFamily="18" charset="0"/>
                <a:cs typeface="Arial" panose="020B0604020202020204" pitchFamily="34" charset="0"/>
              </a:rPr>
              <a:t>Overview of legal provisions under ITA</a:t>
            </a:r>
          </a:p>
        </p:txBody>
      </p:sp>
      <p:sp>
        <p:nvSpPr>
          <p:cNvPr id="6" name="Slide Number Placeholder 11">
            <a:extLst>
              <a:ext uri="{FF2B5EF4-FFF2-40B4-BE49-F238E27FC236}">
                <a16:creationId xmlns:a16="http://schemas.microsoft.com/office/drawing/2014/main" id="{7E04FB9C-FE75-45D7-A774-B1E0CF4A0FD7}"/>
              </a:ext>
            </a:extLst>
          </p:cNvPr>
          <p:cNvSpPr>
            <a:spLocks noGrp="1"/>
          </p:cNvSpPr>
          <p:nvPr>
            <p:ph type="sldNum" sz="quarter" idx="12"/>
          </p:nvPr>
        </p:nvSpPr>
        <p:spPr>
          <a:xfrm>
            <a:off x="6553200" y="6356350"/>
            <a:ext cx="2133600" cy="365125"/>
          </a:xfrm>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grpSp>
        <p:nvGrpSpPr>
          <p:cNvPr id="3" name="Group 2">
            <a:extLst>
              <a:ext uri="{FF2B5EF4-FFF2-40B4-BE49-F238E27FC236}">
                <a16:creationId xmlns:a16="http://schemas.microsoft.com/office/drawing/2014/main" id="{5B953C6C-ACB4-455B-BDD1-BC0D4AB18F85}"/>
              </a:ext>
            </a:extLst>
          </p:cNvPr>
          <p:cNvGrpSpPr/>
          <p:nvPr/>
        </p:nvGrpSpPr>
        <p:grpSpPr>
          <a:xfrm>
            <a:off x="6642781" y="6394328"/>
            <a:ext cx="1560558" cy="377235"/>
            <a:chOff x="6642781" y="6394328"/>
            <a:chExt cx="1560558" cy="377235"/>
          </a:xfrm>
        </p:grpSpPr>
        <p:sp>
          <p:nvSpPr>
            <p:cNvPr id="9" name="Freeform 337">
              <a:hlinkClick r:id="rId3" action="ppaction://hlinksldjump"/>
              <a:extLst>
                <a:ext uri="{FF2B5EF4-FFF2-40B4-BE49-F238E27FC236}">
                  <a16:creationId xmlns:a16="http://schemas.microsoft.com/office/drawing/2014/main" id="{59C79D08-8A51-4954-9950-D8560E28660D}"/>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10" name="Group 9">
              <a:extLst>
                <a:ext uri="{FF2B5EF4-FFF2-40B4-BE49-F238E27FC236}">
                  <a16:creationId xmlns:a16="http://schemas.microsoft.com/office/drawing/2014/main" id="{85CDBEF4-A94B-4999-B615-0AED58BBFD1F}"/>
                </a:ext>
              </a:extLst>
            </p:cNvPr>
            <p:cNvGrpSpPr/>
            <p:nvPr/>
          </p:nvGrpSpPr>
          <p:grpSpPr>
            <a:xfrm>
              <a:off x="7811540" y="6394328"/>
              <a:ext cx="391799" cy="369676"/>
              <a:chOff x="7811540" y="6394328"/>
              <a:chExt cx="391799" cy="369676"/>
            </a:xfrm>
          </p:grpSpPr>
          <p:sp>
            <p:nvSpPr>
              <p:cNvPr id="13" name="Freeform 88">
                <a:extLst>
                  <a:ext uri="{FF2B5EF4-FFF2-40B4-BE49-F238E27FC236}">
                    <a16:creationId xmlns:a16="http://schemas.microsoft.com/office/drawing/2014/main" id="{5BF854EF-0530-45F5-9069-10FAF52DE1ED}"/>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4" name="Action Button: Go to End 13">
                <a:hlinkClick r:id="" action="ppaction://hlinkshowjump?jump=nextslide" highlightClick="1"/>
                <a:extLst>
                  <a:ext uri="{FF2B5EF4-FFF2-40B4-BE49-F238E27FC236}">
                    <a16:creationId xmlns:a16="http://schemas.microsoft.com/office/drawing/2014/main" id="{34056F61-DE8D-462A-BE2B-B7A3978B0999}"/>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11" name="Freeform 97">
              <a:extLst>
                <a:ext uri="{FF2B5EF4-FFF2-40B4-BE49-F238E27FC236}">
                  <a16:creationId xmlns:a16="http://schemas.microsoft.com/office/drawing/2014/main" id="{51D2F95B-9918-45C7-B7D3-5590082E16AD}"/>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2" name="Action Button: Go Back or Previous 11">
              <a:hlinkClick r:id="" action="ppaction://hlinkshowjump?jump=previousslide" highlightClick="1"/>
              <a:extLst>
                <a:ext uri="{FF2B5EF4-FFF2-40B4-BE49-F238E27FC236}">
                  <a16:creationId xmlns:a16="http://schemas.microsoft.com/office/drawing/2014/main" id="{0393B23F-0F4B-4E47-8D9E-C56D8F59E2FB}"/>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2AD7556-C90D-4946-8E4E-1E79D5B3D2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49"/>
            <a:ext cx="9144000" cy="51435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 name="Picture 9" descr="Businessmen shaking hands">
            <a:extLst>
              <a:ext uri="{FF2B5EF4-FFF2-40B4-BE49-F238E27FC236}">
                <a16:creationId xmlns:a16="http://schemas.microsoft.com/office/drawing/2014/main" id="{ADF704F0-C481-853B-2ADE-4D7B5060FD62}"/>
              </a:ext>
            </a:extLst>
          </p:cNvPr>
          <p:cNvPicPr>
            <a:picLocks noChangeAspect="1"/>
          </p:cNvPicPr>
          <p:nvPr/>
        </p:nvPicPr>
        <p:blipFill rotWithShape="1">
          <a:blip r:embed="rId3">
            <a:extLst>
              <a:ext uri="{28A0092B-C50C-407E-A947-70E740481C1C}">
                <a14:useLocalDpi xmlns:a14="http://schemas.microsoft.com/office/drawing/2010/main" val="0"/>
              </a:ext>
            </a:extLst>
          </a:blip>
          <a:srcRect l="5500" r="5500"/>
          <a:stretch/>
        </p:blipFill>
        <p:spPr>
          <a:xfrm>
            <a:off x="0" y="0"/>
            <a:ext cx="9144000" cy="6858000"/>
          </a:xfrm>
          <a:prstGeom prst="rect">
            <a:avLst/>
          </a:prstGeom>
        </p:spPr>
      </p:pic>
      <p:sp>
        <p:nvSpPr>
          <p:cNvPr id="11" name="Rectangle 10">
            <a:extLst>
              <a:ext uri="{FF2B5EF4-FFF2-40B4-BE49-F238E27FC236}">
                <a16:creationId xmlns:a16="http://schemas.microsoft.com/office/drawing/2014/main" id="{48A26CFC-963C-7BE3-B812-7A0304BD65B3}"/>
              </a:ext>
            </a:extLst>
          </p:cNvPr>
          <p:cNvSpPr/>
          <p:nvPr/>
        </p:nvSpPr>
        <p:spPr>
          <a:xfrm>
            <a:off x="0" y="-1"/>
            <a:ext cx="9144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Content Placeholder 2"/>
          <p:cNvSpPr>
            <a:spLocks noGrp="1"/>
          </p:cNvSpPr>
          <p:nvPr>
            <p:ph idx="1"/>
          </p:nvPr>
        </p:nvSpPr>
        <p:spPr>
          <a:xfrm>
            <a:off x="266700" y="4393189"/>
            <a:ext cx="8610600" cy="2225820"/>
          </a:xfrm>
          <a:solidFill>
            <a:schemeClr val="bg1"/>
          </a:solidFill>
          <a:ln>
            <a:solidFill>
              <a:schemeClr val="tx1"/>
            </a:solidFill>
          </a:ln>
        </p:spPr>
        <p:txBody>
          <a:bodyPr>
            <a:normAutofit lnSpcReduction="1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noProof="0" dirty="0">
                <a:ln>
                  <a:noFill/>
                </a:ln>
                <a:solidFill>
                  <a:prstClr val="white"/>
                </a:solidFill>
                <a:effectLst/>
                <a:uLnTx/>
                <a:uFillTx/>
                <a:latin typeface="Book Antiqua" panose="02040602050305030304" pitchFamily="18" charset="0"/>
                <a:ea typeface="+mn-ea"/>
                <a:cs typeface="+mn-cs"/>
              </a:rPr>
              <a:t>Disclaimer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400" dirty="0">
              <a:solidFill>
                <a:prstClr val="white"/>
              </a:solidFill>
              <a:latin typeface="Book Antiqua" panose="0204060205030503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prstClr val="white"/>
                </a:solidFill>
                <a:effectLst/>
                <a:uLnTx/>
                <a:uFillTx/>
                <a:latin typeface="Book Antiqua" panose="02040602050305030304" pitchFamily="18" charset="0"/>
                <a:ea typeface="+mn-ea"/>
                <a:cs typeface="+mn-cs"/>
              </a:rPr>
              <a:t>This publication contains information in summary form and is therefore intended for general guidance only. It is not intended to be a substitute for detailed research or the exercise of professional judgment. Neither </a:t>
            </a:r>
            <a:r>
              <a:rPr kumimoji="0" lang="en-US" sz="1400" b="1" i="0" u="none" strike="noStrike" kern="1200" cap="none" spc="0" normalizeH="0" noProof="0" dirty="0">
                <a:ln>
                  <a:noFill/>
                </a:ln>
                <a:solidFill>
                  <a:prstClr val="white"/>
                </a:solidFill>
                <a:effectLst/>
                <a:uLnTx/>
                <a:uFillTx/>
                <a:latin typeface="Book Antiqua" panose="02040602050305030304" pitchFamily="18" charset="0"/>
                <a:ea typeface="+mn-ea"/>
                <a:cs typeface="+mn-cs"/>
              </a:rPr>
              <a:t>Lalit Vanjani &amp; Co. </a:t>
            </a:r>
            <a:r>
              <a:rPr kumimoji="0" lang="en-US" sz="1400" b="0" i="0" u="none" strike="noStrike" kern="1200" cap="none" spc="0" normalizeH="0" noProof="0" dirty="0">
                <a:ln>
                  <a:noFill/>
                </a:ln>
                <a:solidFill>
                  <a:prstClr val="white"/>
                </a:solidFill>
                <a:effectLst/>
                <a:uLnTx/>
                <a:uFillTx/>
                <a:latin typeface="Book Antiqua" panose="02040602050305030304" pitchFamily="18" charset="0"/>
                <a:ea typeface="+mn-ea"/>
                <a:cs typeface="+mn-cs"/>
              </a:rPr>
              <a:t>(‘LVC’) nor any of its Partners/employees can accept any responsibility for loss occasioned to any person acting or refraining from action as a result of any material in this publication. On any specific matter, reference should be made to the appropriate advisor.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solidFill>
                <a:prstClr val="white"/>
              </a:solidFill>
              <a:latin typeface="Book Antiqua" panose="02040602050305030304" pitchFamily="18" charset="0"/>
            </a:endParaRPr>
          </a:p>
          <a:p>
            <a:pPr marL="0" indent="0">
              <a:buNone/>
            </a:pPr>
            <a:r>
              <a:rPr lang="en-US" sz="1400" dirty="0">
                <a:latin typeface="Book Antiqua" panose="02040602050305030304" pitchFamily="18" charset="0"/>
              </a:rPr>
              <a:t>Contact at </a:t>
            </a:r>
            <a:r>
              <a:rPr lang="en-US" sz="1400" b="1" dirty="0">
                <a:latin typeface="Book Antiqua" panose="02040602050305030304" pitchFamily="18" charset="0"/>
                <a:hlinkClick r:id="rId4">
                  <a:extLst>
                    <a:ext uri="{A12FA001-AC4F-418D-AE19-62706E023703}">
                      <ahyp:hlinkClr xmlns:ahyp="http://schemas.microsoft.com/office/drawing/2018/hyperlinkcolor" val="tx"/>
                    </a:ext>
                  </a:extLst>
                </a:hlinkClick>
              </a:rPr>
              <a:t>anshul@CAinDelhi.com</a:t>
            </a:r>
            <a:r>
              <a:rPr lang="en-US" sz="1400" b="1" dirty="0">
                <a:latin typeface="Book Antiqua" panose="02040602050305030304" pitchFamily="18" charset="0"/>
              </a:rPr>
              <a:t> </a:t>
            </a:r>
            <a:r>
              <a:rPr lang="en-US" sz="1400" dirty="0">
                <a:latin typeface="Book Antiqua" panose="02040602050305030304" pitchFamily="18" charset="0"/>
              </a:rPr>
              <a:t>or call us at </a:t>
            </a:r>
            <a:r>
              <a:rPr lang="da-DK" sz="1400" b="1" u="sng" dirty="0">
                <a:latin typeface="Book Antiqua" panose="02040602050305030304" pitchFamily="18" charset="0"/>
              </a:rPr>
              <a:t>+91-98997-84884</a:t>
            </a:r>
          </a:p>
          <a:p>
            <a:pPr marL="0" indent="0">
              <a:buNone/>
            </a:pPr>
            <a:r>
              <a:rPr lang="en-IN" sz="1400" b="1" dirty="0">
                <a:latin typeface="Book Antiqua" panose="02040602050305030304" pitchFamily="18" charset="0"/>
                <a:hlinkClick r:id="rId5">
                  <a:extLst>
                    <a:ext uri="{A12FA001-AC4F-418D-AE19-62706E023703}">
                      <ahyp:hlinkClr xmlns:ahyp="http://schemas.microsoft.com/office/drawing/2018/hyperlinkcolor" val="tx"/>
                    </a:ext>
                  </a:extLst>
                </a:hlinkClick>
              </a:rPr>
              <a:t>www.CAinDelhi.com</a:t>
            </a:r>
            <a:r>
              <a:rPr lang="en-IN" sz="1400" b="1" dirty="0">
                <a:latin typeface="Book Antiqua" panose="02040602050305030304" pitchFamily="18" charset="0"/>
              </a:rPr>
              <a:t> </a:t>
            </a:r>
          </a:p>
        </p:txBody>
      </p:sp>
      <p:sp>
        <p:nvSpPr>
          <p:cNvPr id="8" name="Rectangle 7"/>
          <p:cNvSpPr/>
          <p:nvPr/>
        </p:nvSpPr>
        <p:spPr>
          <a:xfrm>
            <a:off x="1428750" y="1704975"/>
            <a:ext cx="6286500" cy="1619250"/>
          </a:xfrm>
          <a:prstGeom prst="rect">
            <a:avLst/>
          </a:prstGeom>
          <a:no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050" b="1" dirty="0">
                <a:solidFill>
                  <a:schemeClr val="tx1"/>
                </a:solidFill>
                <a:latin typeface="Times New Roman" pitchFamily="18" charset="0"/>
                <a:cs typeface="Times New Roman" pitchFamily="18" charset="0"/>
              </a:rPr>
              <a:t>Thank You</a:t>
            </a:r>
          </a:p>
        </p:txBody>
      </p:sp>
    </p:spTree>
    <p:extLst>
      <p:ext uri="{BB962C8B-B14F-4D97-AF65-F5344CB8AC3E}">
        <p14:creationId xmlns:p14="http://schemas.microsoft.com/office/powerpoint/2010/main" val="399660612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479323" y="1380241"/>
            <a:ext cx="8048856" cy="553998"/>
          </a:xfrm>
          <a:prstGeom prst="rect">
            <a:avLst/>
          </a:prstGeom>
          <a:solidFill>
            <a:schemeClr val="accent2">
              <a:lumMod val="75000"/>
            </a:schemeClr>
          </a:solidFill>
        </p:spPr>
        <p:txBody>
          <a:bodyPr wrap="square" rtlCol="0">
            <a:spAutoFit/>
          </a:bodyPr>
          <a:lstStyle/>
          <a:p>
            <a:pPr marL="12700" algn="ctr" defTabSz="447675">
              <a:lnSpc>
                <a:spcPct val="100000"/>
              </a:lnSpc>
              <a:spcBef>
                <a:spcPts val="105"/>
              </a:spcBef>
              <a:buClr>
                <a:schemeClr val="bg1"/>
              </a:buClr>
            </a:pPr>
            <a:r>
              <a:rPr lang="en-US" sz="3000" b="1" spc="-10" dirty="0">
                <a:latin typeface="Book Antiqua" panose="02040602050305030304" pitchFamily="18" charset="0"/>
                <a:cs typeface="Trebuchet MS"/>
              </a:rPr>
              <a:t>Basic Provisions</a:t>
            </a: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4" name="Diagram 3">
            <a:extLst>
              <a:ext uri="{FF2B5EF4-FFF2-40B4-BE49-F238E27FC236}">
                <a16:creationId xmlns:a16="http://schemas.microsoft.com/office/drawing/2014/main" id="{72976F80-FED6-4CF2-817D-28259432E423}"/>
              </a:ext>
            </a:extLst>
          </p:cNvPr>
          <p:cNvGraphicFramePr/>
          <p:nvPr>
            <p:extLst>
              <p:ext uri="{D42A27DB-BD31-4B8C-83A1-F6EECF244321}">
                <p14:modId xmlns:p14="http://schemas.microsoft.com/office/powerpoint/2010/main" val="2440432865"/>
              </p:ext>
            </p:extLst>
          </p:nvPr>
        </p:nvGraphicFramePr>
        <p:xfrm>
          <a:off x="479322" y="2370323"/>
          <a:ext cx="8048857" cy="29363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034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307777"/>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Objectives of section 195</a:t>
            </a: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3" name="Diagram 2">
            <a:extLst>
              <a:ext uri="{FF2B5EF4-FFF2-40B4-BE49-F238E27FC236}">
                <a16:creationId xmlns:a16="http://schemas.microsoft.com/office/drawing/2014/main" id="{9701DFB5-DFFC-2AAD-074A-F9A3E3C41FF5}"/>
              </a:ext>
            </a:extLst>
          </p:cNvPr>
          <p:cNvGraphicFramePr/>
          <p:nvPr>
            <p:extLst>
              <p:ext uri="{D42A27DB-BD31-4B8C-83A1-F6EECF244321}">
                <p14:modId xmlns:p14="http://schemas.microsoft.com/office/powerpoint/2010/main" val="2720523471"/>
              </p:ext>
            </p:extLst>
          </p:nvPr>
        </p:nvGraphicFramePr>
        <p:xfrm>
          <a:off x="571370" y="1744684"/>
          <a:ext cx="7886960" cy="4359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EDCD2E4C-2AB8-3C4B-2B40-297DBAFD9B9A}"/>
              </a:ext>
            </a:extLst>
          </p:cNvPr>
          <p:cNvSpPr txBox="1"/>
          <p:nvPr/>
        </p:nvSpPr>
        <p:spPr>
          <a:xfrm>
            <a:off x="839684" y="6277083"/>
            <a:ext cx="3838871" cy="307777"/>
          </a:xfrm>
          <a:prstGeom prst="rect">
            <a:avLst/>
          </a:prstGeom>
          <a:noFill/>
        </p:spPr>
        <p:txBody>
          <a:bodyPr wrap="none" rtlCol="0">
            <a:spAutoFit/>
          </a:bodyPr>
          <a:lstStyle/>
          <a:p>
            <a:r>
              <a:rPr lang="en-US" sz="1400" i="1" spc="-5" dirty="0">
                <a:solidFill>
                  <a:schemeClr val="bg1"/>
                </a:solidFill>
                <a:latin typeface="Book Antiqua" panose="02040602050305030304" pitchFamily="18" charset="0"/>
                <a:cs typeface="Trebuchet MS"/>
              </a:rPr>
              <a:t>(</a:t>
            </a:r>
            <a:r>
              <a:rPr lang="pt-BR" sz="1400" i="1" spc="-5" dirty="0">
                <a:solidFill>
                  <a:schemeClr val="bg1"/>
                </a:solidFill>
                <a:latin typeface="Book Antiqua" panose="02040602050305030304" pitchFamily="18" charset="0"/>
                <a:cs typeface="Trebuchet MS"/>
              </a:rPr>
              <a:t>CBDT circular No. 152 dated 27 November 1974</a:t>
            </a:r>
            <a:r>
              <a:rPr lang="en-US" sz="1400" i="1" spc="-5" dirty="0">
                <a:solidFill>
                  <a:schemeClr val="bg1"/>
                </a:solidFill>
                <a:latin typeface="Book Antiqua" panose="02040602050305030304" pitchFamily="18" charset="0"/>
                <a:cs typeface="Trebuchet MS"/>
              </a:rPr>
              <a:t>)</a:t>
            </a:r>
            <a:endParaRPr lang="en-US" sz="1400" i="1" dirty="0">
              <a:solidFill>
                <a:schemeClr val="bg1"/>
              </a:solidFill>
              <a:latin typeface="Book Antiqua" panose="02040602050305030304" pitchFamily="18" charset="0"/>
              <a:cs typeface="Trebuchet MS"/>
            </a:endParaRPr>
          </a:p>
        </p:txBody>
      </p:sp>
    </p:spTree>
    <p:extLst>
      <p:ext uri="{BB962C8B-B14F-4D97-AF65-F5344CB8AC3E}">
        <p14:creationId xmlns:p14="http://schemas.microsoft.com/office/powerpoint/2010/main" val="3653091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15565A5-65D7-4B33-B7A2-57C2EB882928}"/>
                                            </p:graphicEl>
                                          </p:spTgt>
                                        </p:tgtEl>
                                        <p:attrNameLst>
                                          <p:attrName>style.visibility</p:attrName>
                                        </p:attrNameLst>
                                      </p:cBhvr>
                                      <p:to>
                                        <p:strVal val="visible"/>
                                      </p:to>
                                    </p:set>
                                    <p:animEffect transition="in" filter="fade">
                                      <p:cBhvr>
                                        <p:cTn id="7" dur="500"/>
                                        <p:tgtEl>
                                          <p:spTgt spid="3">
                                            <p:graphicEl>
                                              <a:dgm id="{015565A5-65D7-4B33-B7A2-57C2EB882928}"/>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0F575FBD-DCB0-482E-A136-3F461C29A163}"/>
                                            </p:graphicEl>
                                          </p:spTgt>
                                        </p:tgtEl>
                                        <p:attrNameLst>
                                          <p:attrName>style.visibility</p:attrName>
                                        </p:attrNameLst>
                                      </p:cBhvr>
                                      <p:to>
                                        <p:strVal val="visible"/>
                                      </p:to>
                                    </p:set>
                                    <p:animEffect transition="in" filter="fade">
                                      <p:cBhvr>
                                        <p:cTn id="12" dur="500"/>
                                        <p:tgtEl>
                                          <p:spTgt spid="3">
                                            <p:graphicEl>
                                              <a:dgm id="{0F575FBD-DCB0-482E-A136-3F461C29A163}"/>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graphicEl>
                                              <a:dgm id="{DDDEEC8C-DCB9-499C-868C-7FF552D75C3D}"/>
                                            </p:graphicEl>
                                          </p:spTgt>
                                        </p:tgtEl>
                                        <p:attrNameLst>
                                          <p:attrName>style.visibility</p:attrName>
                                        </p:attrNameLst>
                                      </p:cBhvr>
                                      <p:to>
                                        <p:strVal val="visible"/>
                                      </p:to>
                                    </p:set>
                                    <p:animEffect transition="in" filter="fade">
                                      <p:cBhvr>
                                        <p:cTn id="17" dur="500"/>
                                        <p:tgtEl>
                                          <p:spTgt spid="3">
                                            <p:graphicEl>
                                              <a:dgm id="{DDDEEC8C-DCB9-499C-868C-7FF552D75C3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graphicEl>
                                              <a:dgm id="{2E6A1268-2AEB-445F-BEC2-F039CD06ED85}"/>
                                            </p:graphicEl>
                                          </p:spTgt>
                                        </p:tgtEl>
                                        <p:attrNameLst>
                                          <p:attrName>style.visibility</p:attrName>
                                        </p:attrNameLst>
                                      </p:cBhvr>
                                      <p:to>
                                        <p:strVal val="visible"/>
                                      </p:to>
                                    </p:set>
                                    <p:animEffect transition="in" filter="fade">
                                      <p:cBhvr>
                                        <p:cTn id="22" dur="500"/>
                                        <p:tgtEl>
                                          <p:spTgt spid="3">
                                            <p:graphicEl>
                                              <a:dgm id="{2E6A1268-2AEB-445F-BEC2-F039CD06ED85}"/>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2031325"/>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195(1)</a:t>
            </a:r>
          </a:p>
          <a:p>
            <a:pPr marL="0" lvl="1" algn="just">
              <a:lnSpc>
                <a:spcPct val="100000"/>
              </a:lnSpc>
              <a:buClr>
                <a:schemeClr val="bg1"/>
              </a:buClr>
              <a:tabLst>
                <a:tab pos="756920" algn="l"/>
              </a:tabLst>
            </a:pPr>
            <a:endParaRPr lang="en-US" sz="1400" b="1" dirty="0">
              <a:solidFill>
                <a:schemeClr val="bg1"/>
              </a:solidFill>
              <a:latin typeface="Book Antiqua" panose="02040602050305030304" pitchFamily="18" charset="0"/>
              <a:cs typeface="Trebuchet MS"/>
            </a:endParaRPr>
          </a:p>
          <a:p>
            <a:pPr marL="447675" lvl="1" algn="just">
              <a:lnSpc>
                <a:spcPct val="100000"/>
              </a:lnSpc>
              <a:buClr>
                <a:schemeClr val="bg1"/>
              </a:buClr>
              <a:tabLst>
                <a:tab pos="756920" algn="l"/>
              </a:tabLst>
            </a:pPr>
            <a:r>
              <a:rPr lang="en-US" sz="1400" i="1" u="sng" dirty="0">
                <a:solidFill>
                  <a:schemeClr val="bg1"/>
                </a:solidFill>
                <a:latin typeface="Book Antiqua" panose="02040602050305030304" pitchFamily="18" charset="0"/>
                <a:cs typeface="Trebuchet MS"/>
              </a:rPr>
              <a:t>Any person responsible for paying</a:t>
            </a:r>
            <a:r>
              <a:rPr lang="en-US" sz="1400" i="1" dirty="0">
                <a:solidFill>
                  <a:schemeClr val="bg1"/>
                </a:solidFill>
                <a:latin typeface="Book Antiqua" panose="02040602050305030304" pitchFamily="18" charset="0"/>
                <a:cs typeface="Trebuchet MS"/>
              </a:rPr>
              <a:t> to a non-resident, not being a company, or to a foreign company, </a:t>
            </a:r>
            <a:r>
              <a:rPr lang="en-US" sz="1400" i="1" u="sng" dirty="0">
                <a:solidFill>
                  <a:schemeClr val="bg1"/>
                </a:solidFill>
                <a:latin typeface="Book Antiqua" panose="02040602050305030304" pitchFamily="18" charset="0"/>
                <a:cs typeface="Trebuchet MS"/>
              </a:rPr>
              <a:t>any interest</a:t>
            </a:r>
            <a:r>
              <a:rPr lang="en-US" sz="1400" i="1" dirty="0">
                <a:solidFill>
                  <a:schemeClr val="bg1"/>
                </a:solidFill>
                <a:latin typeface="Book Antiqua" panose="02040602050305030304" pitchFamily="18" charset="0"/>
                <a:cs typeface="Trebuchet MS"/>
              </a:rPr>
              <a:t> (not being interest referred to in section 194LB or section 194LC) or section 194LD </a:t>
            </a:r>
            <a:r>
              <a:rPr lang="en-US" sz="1400" b="1" i="1" dirty="0">
                <a:solidFill>
                  <a:schemeClr val="bg1"/>
                </a:solidFill>
                <a:latin typeface="Book Antiqua" panose="02040602050305030304" pitchFamily="18" charset="0"/>
                <a:cs typeface="Trebuchet MS"/>
              </a:rPr>
              <a:t>or</a:t>
            </a:r>
            <a:r>
              <a:rPr lang="en-US" sz="1400" i="1" dirty="0">
                <a:solidFill>
                  <a:schemeClr val="bg1"/>
                </a:solidFill>
                <a:latin typeface="Book Antiqua" panose="02040602050305030304" pitchFamily="18" charset="0"/>
                <a:cs typeface="Trebuchet MS"/>
              </a:rPr>
              <a:t> </a:t>
            </a:r>
            <a:r>
              <a:rPr lang="en-US" sz="1400" i="1" u="sng" dirty="0">
                <a:solidFill>
                  <a:schemeClr val="bg1"/>
                </a:solidFill>
                <a:latin typeface="Book Antiqua" panose="02040602050305030304" pitchFamily="18" charset="0"/>
                <a:cs typeface="Trebuchet MS"/>
              </a:rPr>
              <a:t>any other sum chargeable under the provisions of this Act</a:t>
            </a:r>
            <a:r>
              <a:rPr lang="en-US" sz="1400" i="1" dirty="0">
                <a:solidFill>
                  <a:schemeClr val="bg1"/>
                </a:solidFill>
                <a:latin typeface="Book Antiqua" panose="02040602050305030304" pitchFamily="18" charset="0"/>
                <a:cs typeface="Trebuchet MS"/>
              </a:rPr>
              <a:t> (not being income chargeable under the head "Salaries") shall, at the time of credit of such income to the account of the payee or at the time of payment thereof in cash or by the issue of a cheque or draft or by any other mode, whichever is earlier, deduct income-tax thereon at the rates in force.</a:t>
            </a:r>
          </a:p>
          <a:p>
            <a:pPr marL="354013" lvl="1" indent="-354013" algn="just">
              <a:lnSpc>
                <a:spcPct val="100000"/>
              </a:lnSpc>
              <a:buClr>
                <a:schemeClr val="bg1"/>
              </a:buClr>
              <a:buFont typeface="Arial" panose="020B0604020202020204" pitchFamily="34" charset="0"/>
              <a:buChar char="•"/>
              <a:tabLst>
                <a:tab pos="756920" algn="l"/>
              </a:tabLst>
            </a:pPr>
            <a:endParaRPr lang="en-US" sz="1400" b="1" dirty="0">
              <a:solidFill>
                <a:schemeClr val="bg1"/>
              </a:solidFill>
              <a:latin typeface="Book Antiqua" panose="02040602050305030304" pitchFamily="18" charset="0"/>
              <a:cs typeface="Trebuchet MS"/>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graphicFrame>
        <p:nvGraphicFramePr>
          <p:cNvPr id="2" name="Diagram 1">
            <a:extLst>
              <a:ext uri="{FF2B5EF4-FFF2-40B4-BE49-F238E27FC236}">
                <a16:creationId xmlns:a16="http://schemas.microsoft.com/office/drawing/2014/main" id="{A113ABE3-F78C-3BBB-E333-B87458EF4048}"/>
              </a:ext>
            </a:extLst>
          </p:cNvPr>
          <p:cNvGraphicFramePr/>
          <p:nvPr>
            <p:extLst>
              <p:ext uri="{D42A27DB-BD31-4B8C-83A1-F6EECF244321}">
                <p14:modId xmlns:p14="http://schemas.microsoft.com/office/powerpoint/2010/main" val="1052281234"/>
              </p:ext>
            </p:extLst>
          </p:nvPr>
        </p:nvGraphicFramePr>
        <p:xfrm>
          <a:off x="284372" y="3354605"/>
          <a:ext cx="8575256" cy="28754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95095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7AC62DDF-61EB-4996-B3B1-8A8A35CE1199}"/>
                                            </p:graphicEl>
                                          </p:spTgt>
                                        </p:tgtEl>
                                        <p:attrNameLst>
                                          <p:attrName>style.visibility</p:attrName>
                                        </p:attrNameLst>
                                      </p:cBhvr>
                                      <p:to>
                                        <p:strVal val="visible"/>
                                      </p:to>
                                    </p:set>
                                    <p:animEffect transition="in" filter="fade">
                                      <p:cBhvr>
                                        <p:cTn id="7" dur="500"/>
                                        <p:tgtEl>
                                          <p:spTgt spid="2">
                                            <p:graphicEl>
                                              <a:dgm id="{7AC62DDF-61EB-4996-B3B1-8A8A35CE1199}"/>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B3AC5F29-5D10-473A-98EE-7082BC06B92A}"/>
                                            </p:graphicEl>
                                          </p:spTgt>
                                        </p:tgtEl>
                                        <p:attrNameLst>
                                          <p:attrName>style.visibility</p:attrName>
                                        </p:attrNameLst>
                                      </p:cBhvr>
                                      <p:to>
                                        <p:strVal val="visible"/>
                                      </p:to>
                                    </p:set>
                                    <p:animEffect transition="in" filter="fade">
                                      <p:cBhvr>
                                        <p:cTn id="12" dur="500"/>
                                        <p:tgtEl>
                                          <p:spTgt spid="2">
                                            <p:graphicEl>
                                              <a:dgm id="{B3AC5F29-5D10-473A-98EE-7082BC06B92A}"/>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F757E59E-0655-429D-8BD7-7BB08DE098F4}"/>
                                            </p:graphicEl>
                                          </p:spTgt>
                                        </p:tgtEl>
                                        <p:attrNameLst>
                                          <p:attrName>style.visibility</p:attrName>
                                        </p:attrNameLst>
                                      </p:cBhvr>
                                      <p:to>
                                        <p:strVal val="visible"/>
                                      </p:to>
                                    </p:set>
                                    <p:animEffect transition="in" filter="fade">
                                      <p:cBhvr>
                                        <p:cTn id="17" dur="500"/>
                                        <p:tgtEl>
                                          <p:spTgt spid="2">
                                            <p:graphicEl>
                                              <a:dgm id="{F757E59E-0655-429D-8BD7-7BB08DE098F4}"/>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7AC4DB6D-3A61-44FE-8809-8F524FCD79E0}"/>
                                            </p:graphicEl>
                                          </p:spTgt>
                                        </p:tgtEl>
                                        <p:attrNameLst>
                                          <p:attrName>style.visibility</p:attrName>
                                        </p:attrNameLst>
                                      </p:cBhvr>
                                      <p:to>
                                        <p:strVal val="visible"/>
                                      </p:to>
                                    </p:set>
                                    <p:animEffect transition="in" filter="fade">
                                      <p:cBhvr>
                                        <p:cTn id="22" dur="500"/>
                                        <p:tgtEl>
                                          <p:spTgt spid="2">
                                            <p:graphicEl>
                                              <a:dgm id="{7AC4DB6D-3A61-44FE-8809-8F524FCD79E0}"/>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graphicEl>
                                              <a:dgm id="{15FB075C-574E-4D1F-AC10-BDF9644F6C70}"/>
                                            </p:graphicEl>
                                          </p:spTgt>
                                        </p:tgtEl>
                                        <p:attrNameLst>
                                          <p:attrName>style.visibility</p:attrName>
                                        </p:attrNameLst>
                                      </p:cBhvr>
                                      <p:to>
                                        <p:strVal val="visible"/>
                                      </p:to>
                                    </p:set>
                                    <p:animEffect transition="in" filter="fade">
                                      <p:cBhvr>
                                        <p:cTn id="27" dur="500"/>
                                        <p:tgtEl>
                                          <p:spTgt spid="2">
                                            <p:graphicEl>
                                              <a:dgm id="{15FB075C-574E-4D1F-AC10-BDF9644F6C70}"/>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graphicEl>
                                              <a:dgm id="{1E02C628-E02A-4946-B3C5-D5B6687D7E7C}"/>
                                            </p:graphicEl>
                                          </p:spTgt>
                                        </p:tgtEl>
                                        <p:attrNameLst>
                                          <p:attrName>style.visibility</p:attrName>
                                        </p:attrNameLst>
                                      </p:cBhvr>
                                      <p:to>
                                        <p:strVal val="visible"/>
                                      </p:to>
                                    </p:set>
                                    <p:animEffect transition="in" filter="fade">
                                      <p:cBhvr>
                                        <p:cTn id="32" dur="500"/>
                                        <p:tgtEl>
                                          <p:spTgt spid="2">
                                            <p:graphicEl>
                                              <a:dgm id="{1E02C628-E02A-4946-B3C5-D5B6687D7E7C}"/>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graphicEl>
                                              <a:dgm id="{2B0226AC-1387-45BA-96A0-D0BF7A9024ED}"/>
                                            </p:graphicEl>
                                          </p:spTgt>
                                        </p:tgtEl>
                                        <p:attrNameLst>
                                          <p:attrName>style.visibility</p:attrName>
                                        </p:attrNameLst>
                                      </p:cBhvr>
                                      <p:to>
                                        <p:strVal val="visible"/>
                                      </p:to>
                                    </p:set>
                                    <p:animEffect transition="in" filter="fade">
                                      <p:cBhvr>
                                        <p:cTn id="37" dur="500"/>
                                        <p:tgtEl>
                                          <p:spTgt spid="2">
                                            <p:graphicEl>
                                              <a:dgm id="{2B0226AC-1387-45BA-96A0-D0BF7A9024ED}"/>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graphicEl>
                                              <a:dgm id="{11C00D74-8B14-4E87-9302-67B625882ECE}"/>
                                            </p:graphicEl>
                                          </p:spTgt>
                                        </p:tgtEl>
                                        <p:attrNameLst>
                                          <p:attrName>style.visibility</p:attrName>
                                        </p:attrNameLst>
                                      </p:cBhvr>
                                      <p:to>
                                        <p:strVal val="visible"/>
                                      </p:to>
                                    </p:set>
                                    <p:animEffect transition="in" filter="fade">
                                      <p:cBhvr>
                                        <p:cTn id="42" dur="500"/>
                                        <p:tgtEl>
                                          <p:spTgt spid="2">
                                            <p:graphicEl>
                                              <a:dgm id="{11C00D74-8B14-4E87-9302-67B625882ECE}"/>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graphicEl>
                                              <a:dgm id="{1DF31577-A417-4584-8517-9DBB7F486C5A}"/>
                                            </p:graphicEl>
                                          </p:spTgt>
                                        </p:tgtEl>
                                        <p:attrNameLst>
                                          <p:attrName>style.visibility</p:attrName>
                                        </p:attrNameLst>
                                      </p:cBhvr>
                                      <p:to>
                                        <p:strVal val="visible"/>
                                      </p:to>
                                    </p:set>
                                    <p:animEffect transition="in" filter="fade">
                                      <p:cBhvr>
                                        <p:cTn id="47" dur="500"/>
                                        <p:tgtEl>
                                          <p:spTgt spid="2">
                                            <p:graphicEl>
                                              <a:dgm id="{1DF31577-A417-4584-8517-9DBB7F486C5A}"/>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graphicEl>
                                              <a:dgm id="{442184A9-4764-4EBD-8FFF-E0B130DA6D88}"/>
                                            </p:graphicEl>
                                          </p:spTgt>
                                        </p:tgtEl>
                                        <p:attrNameLst>
                                          <p:attrName>style.visibility</p:attrName>
                                        </p:attrNameLst>
                                      </p:cBhvr>
                                      <p:to>
                                        <p:strVal val="visible"/>
                                      </p:to>
                                    </p:set>
                                    <p:animEffect transition="in" filter="fade">
                                      <p:cBhvr>
                                        <p:cTn id="52" dur="500"/>
                                        <p:tgtEl>
                                          <p:spTgt spid="2">
                                            <p:graphicEl>
                                              <a:dgm id="{442184A9-4764-4EBD-8FFF-E0B130DA6D88}"/>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3249608"/>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 (2) </a:t>
            </a:r>
            <a:r>
              <a:rPr lang="en-US" sz="1400" spc="-10" dirty="0">
                <a:solidFill>
                  <a:schemeClr val="bg1"/>
                </a:solidFill>
                <a:latin typeface="Book Antiqua" panose="02040602050305030304" pitchFamily="18" charset="0"/>
                <a:cs typeface="Trebuchet MS"/>
              </a:rPr>
              <a:t>- Application by “Payer” to Assessing Officer (‘AO’) for determining of lower income for WHT certificate</a:t>
            </a:r>
          </a:p>
          <a:p>
            <a:pPr marL="354013" indent="-341313" defTabSz="447675">
              <a:lnSpc>
                <a:spcPct val="100000"/>
              </a:lnSpc>
              <a:spcBef>
                <a:spcPts val="105"/>
              </a:spcBef>
              <a:buClr>
                <a:schemeClr val="bg1"/>
              </a:buClr>
              <a:buFont typeface="Arial" panose="020B0604020202020204" pitchFamily="34" charset="0"/>
              <a:buChar char="•"/>
            </a:pPr>
            <a:endParaRPr lang="en-US" sz="1400" b="1"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 (3) </a:t>
            </a:r>
            <a:r>
              <a:rPr lang="en-US" sz="1400" spc="-10" dirty="0">
                <a:solidFill>
                  <a:schemeClr val="bg1"/>
                </a:solidFill>
                <a:latin typeface="Book Antiqua" panose="02040602050305030304" pitchFamily="18" charset="0"/>
                <a:cs typeface="Trebuchet MS"/>
              </a:rPr>
              <a:t>- Application by “Payee” to AO for ‘NIL’ withholding certificate</a:t>
            </a:r>
          </a:p>
          <a:p>
            <a:pPr marL="354013" indent="-341313" defTabSz="447675">
              <a:lnSpc>
                <a:spcPct val="100000"/>
              </a:lnSpc>
              <a:spcBef>
                <a:spcPts val="105"/>
              </a:spcBef>
              <a:buClr>
                <a:schemeClr val="bg1"/>
              </a:buClr>
              <a:buFont typeface="Arial" panose="020B0604020202020204" pitchFamily="34" charset="0"/>
              <a:buChar char="•"/>
            </a:pPr>
            <a:endParaRPr lang="en-US" sz="1400" b="1"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 (4) </a:t>
            </a:r>
            <a:r>
              <a:rPr lang="en-US" sz="1400" spc="-10" dirty="0">
                <a:solidFill>
                  <a:schemeClr val="bg1"/>
                </a:solidFill>
                <a:latin typeface="Book Antiqua" panose="02040602050305030304" pitchFamily="18" charset="0"/>
                <a:cs typeface="Trebuchet MS"/>
              </a:rPr>
              <a:t>– Validity period of certificate issued by AO</a:t>
            </a:r>
          </a:p>
          <a:p>
            <a:pPr marL="354013" indent="-341313" defTabSz="447675">
              <a:lnSpc>
                <a:spcPct val="100000"/>
              </a:lnSpc>
              <a:spcBef>
                <a:spcPts val="105"/>
              </a:spcBef>
              <a:buClr>
                <a:schemeClr val="bg1"/>
              </a:buClr>
              <a:buFont typeface="Arial" panose="020B0604020202020204" pitchFamily="34" charset="0"/>
              <a:buChar char="•"/>
            </a:pPr>
            <a:endParaRPr lang="en-US" sz="1400" b="1"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 (5) </a:t>
            </a:r>
            <a:r>
              <a:rPr lang="en-US" sz="1400" spc="-10" dirty="0">
                <a:solidFill>
                  <a:schemeClr val="bg1"/>
                </a:solidFill>
                <a:latin typeface="Book Antiqua" panose="02040602050305030304" pitchFamily="18" charset="0"/>
                <a:cs typeface="Trebuchet MS"/>
              </a:rPr>
              <a:t>- Powers of CBDT to issue notifications</a:t>
            </a:r>
          </a:p>
          <a:p>
            <a:pPr marL="354013" indent="-341313" defTabSz="447675">
              <a:lnSpc>
                <a:spcPct val="100000"/>
              </a:lnSpc>
              <a:spcBef>
                <a:spcPts val="105"/>
              </a:spcBef>
              <a:buClr>
                <a:schemeClr val="bg1"/>
              </a:buClr>
              <a:buFont typeface="Arial" panose="020B0604020202020204" pitchFamily="34" charset="0"/>
              <a:buChar char="•"/>
            </a:pPr>
            <a:endParaRPr lang="en-US" sz="1400" b="1"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 (6) </a:t>
            </a:r>
            <a:r>
              <a:rPr lang="en-US" sz="1400" spc="-10" dirty="0">
                <a:solidFill>
                  <a:schemeClr val="bg1"/>
                </a:solidFill>
                <a:latin typeface="Book Antiqua" panose="02040602050305030304" pitchFamily="18" charset="0"/>
                <a:cs typeface="Trebuchet MS"/>
              </a:rPr>
              <a:t>- Furnishing of information relating to payments</a:t>
            </a:r>
          </a:p>
          <a:p>
            <a:pPr marL="354013" indent="-341313" defTabSz="447675">
              <a:lnSpc>
                <a:spcPct val="100000"/>
              </a:lnSpc>
              <a:spcBef>
                <a:spcPts val="105"/>
              </a:spcBef>
              <a:buClr>
                <a:schemeClr val="bg1"/>
              </a:buClr>
              <a:buFont typeface="Arial" panose="020B0604020202020204" pitchFamily="34" charset="0"/>
              <a:buChar char="•"/>
            </a:pPr>
            <a:endParaRPr lang="en-US" sz="1400" spc="-10" dirty="0">
              <a:solidFill>
                <a:schemeClr val="bg1"/>
              </a:solidFill>
              <a:latin typeface="Book Antiqua" panose="02040602050305030304" pitchFamily="18" charset="0"/>
              <a:cs typeface="Trebuchet MS"/>
            </a:endParaRPr>
          </a:p>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195 (7) </a:t>
            </a:r>
            <a:r>
              <a:rPr lang="en-US" sz="1400" spc="-10" dirty="0">
                <a:solidFill>
                  <a:schemeClr val="bg1"/>
                </a:solidFill>
                <a:latin typeface="Book Antiqua" panose="02040602050305030304" pitchFamily="18" charset="0"/>
                <a:cs typeface="Trebuchet MS"/>
              </a:rPr>
              <a:t>- Authority of board to specify class of person or cases to make application u/s 195(2)</a:t>
            </a:r>
          </a:p>
          <a:p>
            <a:pPr marL="12700" defTabSz="447675">
              <a:lnSpc>
                <a:spcPct val="100000"/>
              </a:lnSpc>
              <a:spcBef>
                <a:spcPts val="105"/>
              </a:spcBef>
              <a:buClr>
                <a:schemeClr val="bg1"/>
              </a:buClr>
            </a:pPr>
            <a:endParaRPr lang="en-US" sz="1400" spc="-10" dirty="0">
              <a:solidFill>
                <a:schemeClr val="bg1"/>
              </a:solidFill>
              <a:latin typeface="Book Antiqua" panose="02040602050305030304" pitchFamily="18" charset="0"/>
              <a:cs typeface="Trebuchet MS"/>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19605990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4832092"/>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spc="-10" dirty="0">
                <a:solidFill>
                  <a:schemeClr val="bg1"/>
                </a:solidFill>
                <a:latin typeface="Book Antiqua" panose="02040602050305030304" pitchFamily="18" charset="0"/>
                <a:cs typeface="Trebuchet MS"/>
              </a:rPr>
              <a:t>Requirement </a:t>
            </a:r>
            <a:r>
              <a:rPr lang="en-US" sz="1400" spc="-5" dirty="0">
                <a:solidFill>
                  <a:schemeClr val="bg1"/>
                </a:solidFill>
                <a:latin typeface="Book Antiqua" panose="02040602050305030304" pitchFamily="18" charset="0"/>
                <a:cs typeface="Trebuchet MS"/>
              </a:rPr>
              <a:t>for</a:t>
            </a:r>
            <a:r>
              <a:rPr lang="en-US" sz="1400" dirty="0">
                <a:solidFill>
                  <a:schemeClr val="bg1"/>
                </a:solidFill>
                <a:latin typeface="Book Antiqua" panose="02040602050305030304" pitchFamily="18" charset="0"/>
                <a:cs typeface="Trebuchet MS"/>
              </a:rPr>
              <a:t> Form</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15CA</a:t>
            </a:r>
            <a:r>
              <a:rPr lang="en-US" sz="1400" spc="-100" dirty="0">
                <a:solidFill>
                  <a:schemeClr val="bg1"/>
                </a:solidFill>
                <a:latin typeface="Book Antiqua" panose="02040602050305030304" pitchFamily="18" charset="0"/>
                <a:cs typeface="Trebuchet MS"/>
              </a:rPr>
              <a:t> </a:t>
            </a:r>
            <a:r>
              <a:rPr lang="en-US" sz="1400" dirty="0">
                <a:solidFill>
                  <a:schemeClr val="bg1"/>
                </a:solidFill>
                <a:latin typeface="Book Antiqua" panose="02040602050305030304" pitchFamily="18" charset="0"/>
                <a:cs typeface="Trebuchet MS"/>
              </a:rPr>
              <a:t>/</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15CB</a:t>
            </a:r>
            <a:r>
              <a:rPr lang="en-US" sz="140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arises</a:t>
            </a:r>
            <a:r>
              <a:rPr lang="en-US" sz="140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from</a:t>
            </a:r>
            <a:r>
              <a:rPr lang="en-US" sz="1400" spc="10" dirty="0">
                <a:solidFill>
                  <a:schemeClr val="bg1"/>
                </a:solidFill>
                <a:latin typeface="Book Antiqua" panose="02040602050305030304" pitchFamily="18" charset="0"/>
                <a:cs typeface="Trebuchet MS"/>
              </a:rPr>
              <a:t> </a:t>
            </a:r>
            <a:r>
              <a:rPr lang="en-US" sz="1400" b="1" spc="-5" dirty="0">
                <a:solidFill>
                  <a:schemeClr val="bg1"/>
                </a:solidFill>
                <a:latin typeface="Book Antiqua" panose="02040602050305030304" pitchFamily="18" charset="0"/>
                <a:cs typeface="Trebuchet MS"/>
              </a:rPr>
              <a:t>section</a:t>
            </a:r>
            <a:r>
              <a:rPr lang="en-US" sz="1400" b="1" spc="5" dirty="0">
                <a:solidFill>
                  <a:schemeClr val="bg1"/>
                </a:solidFill>
                <a:latin typeface="Book Antiqua" panose="02040602050305030304" pitchFamily="18" charset="0"/>
                <a:cs typeface="Trebuchet MS"/>
              </a:rPr>
              <a:t> </a:t>
            </a:r>
            <a:r>
              <a:rPr lang="en-US" sz="1400" b="1" spc="-10" dirty="0">
                <a:solidFill>
                  <a:schemeClr val="bg1"/>
                </a:solidFill>
                <a:latin typeface="Book Antiqua" panose="02040602050305030304" pitchFamily="18" charset="0"/>
                <a:cs typeface="Trebuchet MS"/>
              </a:rPr>
              <a:t>195(6)</a:t>
            </a:r>
            <a:r>
              <a:rPr lang="en-US" sz="1400" b="1" spc="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of</a:t>
            </a:r>
            <a:r>
              <a:rPr lang="en-US" sz="140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the</a:t>
            </a:r>
            <a:r>
              <a:rPr lang="en-US" sz="1400" spc="-105" dirty="0">
                <a:solidFill>
                  <a:schemeClr val="bg1"/>
                </a:solidFill>
                <a:latin typeface="Book Antiqua" panose="02040602050305030304" pitchFamily="18" charset="0"/>
                <a:cs typeface="Trebuchet MS"/>
              </a:rPr>
              <a:t> </a:t>
            </a:r>
            <a:r>
              <a:rPr lang="en-US" sz="1400" dirty="0">
                <a:solidFill>
                  <a:schemeClr val="bg1"/>
                </a:solidFill>
                <a:latin typeface="Book Antiqua" panose="02040602050305030304" pitchFamily="18" charset="0"/>
                <a:cs typeface="Trebuchet MS"/>
              </a:rPr>
              <a:t>Act</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which</a:t>
            </a:r>
            <a:r>
              <a:rPr lang="en-US" sz="1400" spc="-15"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reads</a:t>
            </a:r>
            <a:r>
              <a:rPr lang="en-US" sz="1400" spc="-10" dirty="0">
                <a:solidFill>
                  <a:schemeClr val="bg1"/>
                </a:solidFill>
                <a:latin typeface="Book Antiqua" panose="02040602050305030304" pitchFamily="18" charset="0"/>
                <a:cs typeface="Trebuchet MS"/>
              </a:rPr>
              <a:t> </a:t>
            </a:r>
            <a:r>
              <a:rPr lang="en-US" sz="1400" dirty="0">
                <a:solidFill>
                  <a:schemeClr val="bg1"/>
                </a:solidFill>
                <a:latin typeface="Book Antiqua" panose="02040602050305030304" pitchFamily="18" charset="0"/>
                <a:cs typeface="Trebuchet MS"/>
              </a:rPr>
              <a:t>as</a:t>
            </a:r>
            <a:r>
              <a:rPr lang="en-US" sz="1400" spc="-10" dirty="0">
                <a:solidFill>
                  <a:schemeClr val="bg1"/>
                </a:solidFill>
                <a:latin typeface="Book Antiqua" panose="02040602050305030304" pitchFamily="18" charset="0"/>
                <a:cs typeface="Trebuchet MS"/>
              </a:rPr>
              <a:t> </a:t>
            </a:r>
            <a:r>
              <a:rPr lang="en-US" sz="1400" spc="-5" dirty="0">
                <a:solidFill>
                  <a:schemeClr val="bg1"/>
                </a:solidFill>
                <a:latin typeface="Book Antiqua" panose="02040602050305030304" pitchFamily="18" charset="0"/>
                <a:cs typeface="Trebuchet MS"/>
              </a:rPr>
              <a:t>under:</a:t>
            </a:r>
            <a:endParaRPr lang="en-US" sz="1400" dirty="0">
              <a:solidFill>
                <a:schemeClr val="bg1"/>
              </a:solidFill>
              <a:latin typeface="Book Antiqua" panose="02040602050305030304" pitchFamily="18" charset="0"/>
              <a:cs typeface="Trebuchet MS"/>
            </a:endParaRPr>
          </a:p>
          <a:p>
            <a:pPr>
              <a:lnSpc>
                <a:spcPct val="100000"/>
              </a:lnSpc>
              <a:spcBef>
                <a:spcPts val="5"/>
              </a:spcBef>
              <a:buClr>
                <a:srgbClr val="FF0000"/>
              </a:buClr>
              <a:buFont typeface="Wingdings"/>
              <a:buChar char=""/>
            </a:pPr>
            <a:endParaRPr lang="en-US" sz="1400" dirty="0">
              <a:solidFill>
                <a:schemeClr val="bg1"/>
              </a:solidFill>
              <a:latin typeface="Book Antiqua" panose="02040602050305030304" pitchFamily="18" charset="0"/>
              <a:cs typeface="Trebuchet MS"/>
            </a:endParaRPr>
          </a:p>
          <a:p>
            <a:pPr marL="469900" marR="6350" algn="just">
              <a:lnSpc>
                <a:spcPct val="100000"/>
              </a:lnSpc>
            </a:pPr>
            <a:r>
              <a:rPr lang="en-US" sz="1400" i="1" spc="-10" dirty="0">
                <a:solidFill>
                  <a:schemeClr val="bg1"/>
                </a:solidFill>
                <a:latin typeface="Book Antiqua" panose="02040602050305030304" pitchFamily="18" charset="0"/>
                <a:cs typeface="Trebuchet MS"/>
              </a:rPr>
              <a:t>195(6)</a:t>
            </a:r>
            <a:r>
              <a:rPr lang="en-US" sz="1400" i="1" spc="-5" dirty="0">
                <a:solidFill>
                  <a:schemeClr val="bg1"/>
                </a:solidFill>
                <a:latin typeface="Book Antiqua" panose="02040602050305030304" pitchFamily="18" charset="0"/>
                <a:cs typeface="Trebuchet MS"/>
              </a:rPr>
              <a:t> “The</a:t>
            </a:r>
            <a:r>
              <a:rPr lang="en-US" sz="1400" i="1"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person</a:t>
            </a:r>
            <a:r>
              <a:rPr lang="en-US" sz="1400" i="1"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responsible</a:t>
            </a:r>
            <a:r>
              <a:rPr lang="en-US" sz="1400" i="1" dirty="0">
                <a:solidFill>
                  <a:schemeClr val="bg1"/>
                </a:solidFill>
                <a:latin typeface="Book Antiqua" panose="02040602050305030304" pitchFamily="18" charset="0"/>
                <a:cs typeface="Trebuchet MS"/>
              </a:rPr>
              <a:t> for paying to a </a:t>
            </a:r>
            <a:r>
              <a:rPr lang="en-US" sz="1400" i="1" spc="-5" dirty="0">
                <a:solidFill>
                  <a:schemeClr val="bg1"/>
                </a:solidFill>
                <a:latin typeface="Book Antiqua" panose="02040602050305030304" pitchFamily="18" charset="0"/>
                <a:cs typeface="Trebuchet MS"/>
              </a:rPr>
              <a:t>non-resident, not</a:t>
            </a:r>
            <a:r>
              <a:rPr lang="en-US" sz="1400" i="1"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being</a:t>
            </a:r>
            <a:r>
              <a:rPr lang="en-US" sz="1400" i="1" dirty="0">
                <a:solidFill>
                  <a:schemeClr val="bg1"/>
                </a:solidFill>
                <a:latin typeface="Book Antiqua" panose="02040602050305030304" pitchFamily="18" charset="0"/>
                <a:cs typeface="Trebuchet MS"/>
              </a:rPr>
              <a:t> a</a:t>
            </a:r>
            <a:r>
              <a:rPr lang="en-US" sz="1400" i="1" spc="5" dirty="0">
                <a:solidFill>
                  <a:schemeClr val="bg1"/>
                </a:solidFill>
                <a:latin typeface="Book Antiqua" panose="02040602050305030304" pitchFamily="18" charset="0"/>
                <a:cs typeface="Trebuchet MS"/>
              </a:rPr>
              <a:t> </a:t>
            </a:r>
            <a:r>
              <a:rPr lang="en-US" sz="1400" i="1" spc="-30" dirty="0">
                <a:solidFill>
                  <a:schemeClr val="bg1"/>
                </a:solidFill>
                <a:latin typeface="Book Antiqua" panose="02040602050305030304" pitchFamily="18" charset="0"/>
                <a:cs typeface="Trebuchet MS"/>
              </a:rPr>
              <a:t>company,</a:t>
            </a:r>
            <a:r>
              <a:rPr lang="en-US" sz="1400" i="1" spc="-25" dirty="0">
                <a:solidFill>
                  <a:schemeClr val="bg1"/>
                </a:solidFill>
                <a:latin typeface="Book Antiqua" panose="02040602050305030304" pitchFamily="18" charset="0"/>
                <a:cs typeface="Trebuchet MS"/>
              </a:rPr>
              <a:t> </a:t>
            </a:r>
            <a:r>
              <a:rPr lang="en-US" sz="1400" b="1" i="1" spc="-5" dirty="0">
                <a:solidFill>
                  <a:schemeClr val="bg1"/>
                </a:solidFill>
                <a:latin typeface="Book Antiqua" panose="02040602050305030304" pitchFamily="18" charset="0"/>
                <a:cs typeface="Trebuchet MS"/>
              </a:rPr>
              <a:t>or</a:t>
            </a:r>
            <a:r>
              <a:rPr lang="en-US" sz="1400" i="1" spc="500" dirty="0">
                <a:solidFill>
                  <a:schemeClr val="bg1"/>
                </a:solidFill>
                <a:latin typeface="Book Antiqua" panose="02040602050305030304" pitchFamily="18" charset="0"/>
                <a:cs typeface="Trebuchet MS"/>
              </a:rPr>
              <a:t> </a:t>
            </a:r>
            <a:r>
              <a:rPr lang="en-US" sz="1400" i="1" dirty="0">
                <a:solidFill>
                  <a:schemeClr val="bg1"/>
                </a:solidFill>
                <a:latin typeface="Book Antiqua" panose="02040602050305030304" pitchFamily="18" charset="0"/>
                <a:cs typeface="Trebuchet MS"/>
              </a:rPr>
              <a:t>to a</a:t>
            </a:r>
            <a:r>
              <a:rPr lang="en-US" sz="1400" i="1" spc="509"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foreign </a:t>
            </a:r>
            <a:r>
              <a:rPr lang="en-US" sz="1400" i="1" spc="-30" dirty="0">
                <a:solidFill>
                  <a:schemeClr val="bg1"/>
                </a:solidFill>
                <a:latin typeface="Book Antiqua" panose="02040602050305030304" pitchFamily="18" charset="0"/>
                <a:cs typeface="Trebuchet MS"/>
              </a:rPr>
              <a:t>company,</a:t>
            </a:r>
            <a:r>
              <a:rPr lang="en-US" sz="1400" i="1" spc="-25"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any</a:t>
            </a:r>
            <a:r>
              <a:rPr lang="en-US" sz="1400" i="1"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sum,</a:t>
            </a:r>
            <a:r>
              <a:rPr lang="en-US" sz="1400" i="1" dirty="0">
                <a:solidFill>
                  <a:schemeClr val="bg1"/>
                </a:solidFill>
                <a:latin typeface="Book Antiqua" panose="02040602050305030304" pitchFamily="18" charset="0"/>
                <a:cs typeface="Trebuchet MS"/>
              </a:rPr>
              <a:t> </a:t>
            </a:r>
            <a:r>
              <a:rPr lang="en-US" sz="1400" i="1" u="sng" spc="-5" dirty="0">
                <a:solidFill>
                  <a:schemeClr val="bg1"/>
                </a:solidFill>
                <a:latin typeface="Book Antiqua" panose="02040602050305030304" pitchFamily="18" charset="0"/>
                <a:cs typeface="Trebuchet MS"/>
              </a:rPr>
              <a:t>whether</a:t>
            </a:r>
            <a:r>
              <a:rPr lang="en-US" sz="1400" i="1" u="sng" dirty="0">
                <a:solidFill>
                  <a:schemeClr val="bg1"/>
                </a:solidFill>
                <a:latin typeface="Book Antiqua" panose="02040602050305030304" pitchFamily="18" charset="0"/>
                <a:cs typeface="Trebuchet MS"/>
              </a:rPr>
              <a:t> </a:t>
            </a:r>
            <a:r>
              <a:rPr lang="en-US" sz="1400" i="1" u="sng" spc="-5" dirty="0">
                <a:solidFill>
                  <a:schemeClr val="bg1"/>
                </a:solidFill>
                <a:latin typeface="Book Antiqua" panose="02040602050305030304" pitchFamily="18" charset="0"/>
                <a:cs typeface="Trebuchet MS"/>
              </a:rPr>
              <a:t>or</a:t>
            </a:r>
            <a:r>
              <a:rPr lang="en-US" sz="1400" i="1" u="sng" dirty="0">
                <a:solidFill>
                  <a:schemeClr val="bg1"/>
                </a:solidFill>
                <a:latin typeface="Book Antiqua" panose="02040602050305030304" pitchFamily="18" charset="0"/>
                <a:cs typeface="Trebuchet MS"/>
              </a:rPr>
              <a:t> </a:t>
            </a:r>
            <a:r>
              <a:rPr lang="en-US" sz="1400" i="1" u="sng" spc="-5" dirty="0">
                <a:solidFill>
                  <a:schemeClr val="bg1"/>
                </a:solidFill>
                <a:latin typeface="Book Antiqua" panose="02040602050305030304" pitchFamily="18" charset="0"/>
                <a:cs typeface="Trebuchet MS"/>
              </a:rPr>
              <a:t>not</a:t>
            </a:r>
            <a:r>
              <a:rPr lang="en-US" sz="1400" i="1" u="sng" dirty="0">
                <a:solidFill>
                  <a:schemeClr val="bg1"/>
                </a:solidFill>
                <a:latin typeface="Book Antiqua" panose="02040602050305030304" pitchFamily="18" charset="0"/>
                <a:cs typeface="Trebuchet MS"/>
              </a:rPr>
              <a:t> </a:t>
            </a:r>
            <a:r>
              <a:rPr lang="en-US" sz="1400" i="1" u="sng" spc="-5" dirty="0">
                <a:solidFill>
                  <a:schemeClr val="bg1"/>
                </a:solidFill>
                <a:latin typeface="Book Antiqua" panose="02040602050305030304" pitchFamily="18" charset="0"/>
                <a:cs typeface="Trebuchet MS"/>
              </a:rPr>
              <a:t>chargeable</a:t>
            </a:r>
            <a:r>
              <a:rPr lang="en-US" sz="1400" i="1" dirty="0">
                <a:solidFill>
                  <a:schemeClr val="bg1"/>
                </a:solidFill>
                <a:latin typeface="Book Antiqua" panose="02040602050305030304" pitchFamily="18" charset="0"/>
                <a:cs typeface="Trebuchet MS"/>
              </a:rPr>
              <a:t> under</a:t>
            </a:r>
            <a:r>
              <a:rPr lang="en-US" sz="1400" i="1" spc="5"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the</a:t>
            </a:r>
            <a:r>
              <a:rPr lang="en-US" sz="1400" i="1" dirty="0">
                <a:solidFill>
                  <a:schemeClr val="bg1"/>
                </a:solidFill>
                <a:latin typeface="Book Antiqua" panose="02040602050305030304" pitchFamily="18" charset="0"/>
                <a:cs typeface="Trebuchet MS"/>
              </a:rPr>
              <a:t> </a:t>
            </a:r>
            <a:r>
              <a:rPr lang="en-US" sz="1400" i="1" spc="-5" dirty="0">
                <a:solidFill>
                  <a:schemeClr val="bg1"/>
                </a:solidFill>
                <a:latin typeface="Book Antiqua" panose="02040602050305030304" pitchFamily="18" charset="0"/>
                <a:cs typeface="Trebuchet MS"/>
              </a:rPr>
              <a:t>provisions</a:t>
            </a:r>
            <a:r>
              <a:rPr lang="en-US" sz="1400" i="1" dirty="0">
                <a:solidFill>
                  <a:schemeClr val="bg1"/>
                </a:solidFill>
                <a:latin typeface="Book Antiqua" panose="02040602050305030304" pitchFamily="18" charset="0"/>
                <a:cs typeface="Trebuchet MS"/>
              </a:rPr>
              <a:t> </a:t>
            </a:r>
            <a:r>
              <a:rPr lang="en-US" sz="1400" i="1" spc="-10" dirty="0">
                <a:solidFill>
                  <a:schemeClr val="bg1"/>
                </a:solidFill>
                <a:latin typeface="Book Antiqua" panose="02040602050305030304" pitchFamily="18" charset="0"/>
                <a:cs typeface="Trebuchet MS"/>
              </a:rPr>
              <a:t>of</a:t>
            </a:r>
            <a:r>
              <a:rPr lang="en-US" sz="1400" i="1" spc="-5" dirty="0">
                <a:solidFill>
                  <a:schemeClr val="bg1"/>
                </a:solidFill>
                <a:latin typeface="Book Antiqua" panose="02040602050305030304" pitchFamily="18" charset="0"/>
                <a:cs typeface="Trebuchet MS"/>
              </a:rPr>
              <a:t> </a:t>
            </a:r>
            <a:r>
              <a:rPr lang="en-US" sz="1400" i="1" dirty="0">
                <a:solidFill>
                  <a:schemeClr val="bg1"/>
                </a:solidFill>
                <a:latin typeface="Book Antiqua" panose="02040602050305030304" pitchFamily="18" charset="0"/>
                <a:cs typeface="Trebuchet MS"/>
              </a:rPr>
              <a:t>this</a:t>
            </a:r>
            <a:r>
              <a:rPr lang="en-US" sz="1400" i="1" spc="5" dirty="0">
                <a:solidFill>
                  <a:schemeClr val="bg1"/>
                </a:solidFill>
                <a:latin typeface="Book Antiqua" panose="02040602050305030304" pitchFamily="18" charset="0"/>
                <a:cs typeface="Trebuchet MS"/>
              </a:rPr>
              <a:t> </a:t>
            </a:r>
            <a:r>
              <a:rPr lang="en-US" sz="1400" i="1" dirty="0">
                <a:solidFill>
                  <a:schemeClr val="bg1"/>
                </a:solidFill>
                <a:latin typeface="Book Antiqua" panose="02040602050305030304" pitchFamily="18" charset="0"/>
                <a:cs typeface="Trebuchet MS"/>
              </a:rPr>
              <a:t>Act,</a:t>
            </a:r>
            <a:r>
              <a:rPr lang="en-US" sz="1400" i="1" spc="5" dirty="0">
                <a:solidFill>
                  <a:schemeClr val="bg1"/>
                </a:solid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shall</a:t>
            </a:r>
            <a:r>
              <a:rPr lang="en-US" sz="1400" i="1" u="heavy"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furnish</a:t>
            </a:r>
            <a:r>
              <a:rPr lang="en-US" sz="1400" i="1" u="heavy" dirty="0">
                <a:solidFill>
                  <a:schemeClr val="bg1"/>
                </a:solidFill>
                <a:uFill>
                  <a:solidFill>
                    <a:srgbClr val="685040"/>
                  </a:solidFill>
                </a:uFill>
                <a:latin typeface="Book Antiqua" panose="02040602050305030304" pitchFamily="18" charset="0"/>
                <a:cs typeface="Trebuchet MS"/>
              </a:rPr>
              <a:t> the information</a:t>
            </a:r>
            <a:r>
              <a:rPr lang="en-US" sz="1400" i="1" u="heavy" spc="-35" dirty="0">
                <a:solidFill>
                  <a:schemeClr val="bg1"/>
                </a:solidFill>
                <a:uFill>
                  <a:solidFill>
                    <a:srgbClr val="685040"/>
                  </a:solidFill>
                </a:uFill>
                <a:latin typeface="Book Antiqua" panose="02040602050305030304" pitchFamily="18" charset="0"/>
                <a:cs typeface="Trebuchet MS"/>
              </a:rPr>
              <a:t> </a:t>
            </a:r>
            <a:r>
              <a:rPr lang="en-US" sz="1400" i="1" u="heavy" dirty="0">
                <a:solidFill>
                  <a:schemeClr val="bg1"/>
                </a:solidFill>
                <a:uFill>
                  <a:solidFill>
                    <a:srgbClr val="685040"/>
                  </a:solidFill>
                </a:uFill>
                <a:latin typeface="Book Antiqua" panose="02040602050305030304" pitchFamily="18" charset="0"/>
                <a:cs typeface="Trebuchet MS"/>
              </a:rPr>
              <a:t>relating</a:t>
            </a:r>
            <a:r>
              <a:rPr lang="en-US" sz="1400" i="1" u="heavy" spc="-15" dirty="0">
                <a:solidFill>
                  <a:schemeClr val="bg1"/>
                </a:solidFill>
                <a:uFill>
                  <a:solidFill>
                    <a:srgbClr val="685040"/>
                  </a:solidFill>
                </a:uFill>
                <a:latin typeface="Book Antiqua" panose="02040602050305030304" pitchFamily="18" charset="0"/>
                <a:cs typeface="Trebuchet MS"/>
              </a:rPr>
              <a:t> </a:t>
            </a:r>
            <a:r>
              <a:rPr lang="en-US" sz="1400" i="1" u="heavy" dirty="0">
                <a:solidFill>
                  <a:schemeClr val="bg1"/>
                </a:solidFill>
                <a:uFill>
                  <a:solidFill>
                    <a:srgbClr val="685040"/>
                  </a:solidFill>
                </a:uFill>
                <a:latin typeface="Book Antiqua" panose="02040602050305030304" pitchFamily="18" charset="0"/>
                <a:cs typeface="Trebuchet MS"/>
              </a:rPr>
              <a:t>to</a:t>
            </a:r>
            <a:r>
              <a:rPr lang="en-US" sz="1400" i="1" u="heavy" spc="-15"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payment</a:t>
            </a:r>
            <a:r>
              <a:rPr lang="en-US" sz="1400" i="1" u="heavy" spc="-20"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of</a:t>
            </a:r>
            <a:r>
              <a:rPr lang="en-US" sz="1400" i="1" u="heavy"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such</a:t>
            </a:r>
            <a:r>
              <a:rPr lang="en-US" sz="1400" i="1" u="heavy" spc="10"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sum,</a:t>
            </a:r>
            <a:r>
              <a:rPr lang="en-US" sz="1400" i="1" u="heavy" dirty="0">
                <a:solidFill>
                  <a:schemeClr val="bg1"/>
                </a:solidFill>
                <a:uFill>
                  <a:solidFill>
                    <a:srgbClr val="685040"/>
                  </a:solidFill>
                </a:uFill>
                <a:latin typeface="Book Antiqua" panose="02040602050305030304" pitchFamily="18" charset="0"/>
                <a:cs typeface="Trebuchet MS"/>
              </a:rPr>
              <a:t> in </a:t>
            </a:r>
            <a:r>
              <a:rPr lang="en-US" sz="1400" i="1" u="heavy" spc="-5" dirty="0">
                <a:solidFill>
                  <a:schemeClr val="bg1"/>
                </a:solidFill>
                <a:uFill>
                  <a:solidFill>
                    <a:srgbClr val="685040"/>
                  </a:solidFill>
                </a:uFill>
                <a:latin typeface="Book Antiqua" panose="02040602050305030304" pitchFamily="18" charset="0"/>
                <a:cs typeface="Trebuchet MS"/>
              </a:rPr>
              <a:t>such</a:t>
            </a:r>
            <a:r>
              <a:rPr lang="en-US" sz="1400" i="1" u="heavy" spc="10"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form</a:t>
            </a:r>
            <a:r>
              <a:rPr lang="en-US" sz="1400" i="1" u="heavy" dirty="0">
                <a:solidFill>
                  <a:schemeClr val="bg1"/>
                </a:solidFill>
                <a:uFill>
                  <a:solidFill>
                    <a:srgbClr val="685040"/>
                  </a:solidFill>
                </a:uFill>
                <a:latin typeface="Book Antiqua" panose="02040602050305030304" pitchFamily="18" charset="0"/>
                <a:cs typeface="Trebuchet MS"/>
              </a:rPr>
              <a:t> and</a:t>
            </a:r>
            <a:r>
              <a:rPr lang="en-US" sz="1400" i="1" u="heavy" spc="-20" dirty="0">
                <a:solidFill>
                  <a:schemeClr val="bg1"/>
                </a:solidFill>
                <a:uFill>
                  <a:solidFill>
                    <a:srgbClr val="685040"/>
                  </a:solidFill>
                </a:uFill>
                <a:latin typeface="Book Antiqua" panose="02040602050305030304" pitchFamily="18" charset="0"/>
                <a:cs typeface="Trebuchet MS"/>
              </a:rPr>
              <a:t> </a:t>
            </a:r>
            <a:r>
              <a:rPr lang="en-US" sz="1400" i="1" u="heavy" spc="-35" dirty="0">
                <a:solidFill>
                  <a:schemeClr val="bg1"/>
                </a:solidFill>
                <a:uFill>
                  <a:solidFill>
                    <a:srgbClr val="685040"/>
                  </a:solidFill>
                </a:uFill>
                <a:latin typeface="Book Antiqua" panose="02040602050305030304" pitchFamily="18" charset="0"/>
                <a:cs typeface="Trebuchet MS"/>
              </a:rPr>
              <a:t>manner,</a:t>
            </a:r>
            <a:r>
              <a:rPr lang="en-US" sz="1400" i="1" u="heavy" spc="-20" dirty="0">
                <a:solidFill>
                  <a:schemeClr val="bg1"/>
                </a:solidFill>
                <a:uFill>
                  <a:solidFill>
                    <a:srgbClr val="685040"/>
                  </a:solidFill>
                </a:uFill>
                <a:latin typeface="Book Antiqua" panose="02040602050305030304" pitchFamily="18" charset="0"/>
                <a:cs typeface="Trebuchet MS"/>
              </a:rPr>
              <a:t> </a:t>
            </a:r>
            <a:r>
              <a:rPr lang="en-US" sz="1400" i="1" u="heavy" dirty="0">
                <a:solidFill>
                  <a:schemeClr val="bg1"/>
                </a:solidFill>
                <a:uFill>
                  <a:solidFill>
                    <a:srgbClr val="685040"/>
                  </a:solidFill>
                </a:uFill>
                <a:latin typeface="Book Antiqua" panose="02040602050305030304" pitchFamily="18" charset="0"/>
                <a:cs typeface="Trebuchet MS"/>
              </a:rPr>
              <a:t>as</a:t>
            </a:r>
            <a:r>
              <a:rPr lang="en-US" sz="1400" i="1" u="heavy" spc="-10" dirty="0">
                <a:solidFill>
                  <a:schemeClr val="bg1"/>
                </a:solidFill>
                <a:uFill>
                  <a:solidFill>
                    <a:srgbClr val="685040"/>
                  </a:solidFill>
                </a:uFill>
                <a:latin typeface="Book Antiqua" panose="02040602050305030304" pitchFamily="18" charset="0"/>
                <a:cs typeface="Trebuchet MS"/>
              </a:rPr>
              <a:t> </a:t>
            </a:r>
            <a:r>
              <a:rPr lang="en-US" sz="1400" i="1" u="heavy" dirty="0">
                <a:solidFill>
                  <a:schemeClr val="bg1"/>
                </a:solidFill>
                <a:uFill>
                  <a:solidFill>
                    <a:srgbClr val="685040"/>
                  </a:solidFill>
                </a:uFill>
                <a:latin typeface="Book Antiqua" panose="02040602050305030304" pitchFamily="18" charset="0"/>
                <a:cs typeface="Trebuchet MS"/>
              </a:rPr>
              <a:t>may</a:t>
            </a:r>
            <a:r>
              <a:rPr lang="en-US" sz="1400" i="1" u="heavy" spc="-20"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be</a:t>
            </a:r>
            <a:r>
              <a:rPr lang="en-US" sz="1400" i="1" u="heavy" spc="5" dirty="0">
                <a:solidFill>
                  <a:schemeClr val="bg1"/>
                </a:solidFill>
                <a:uFill>
                  <a:solidFill>
                    <a:srgbClr val="685040"/>
                  </a:solidFill>
                </a:uFill>
                <a:latin typeface="Book Antiqua" panose="02040602050305030304" pitchFamily="18" charset="0"/>
                <a:cs typeface="Trebuchet MS"/>
              </a:rPr>
              <a:t> </a:t>
            </a:r>
            <a:r>
              <a:rPr lang="en-US" sz="1400" i="1" u="heavy" spc="-5" dirty="0">
                <a:solidFill>
                  <a:schemeClr val="bg1"/>
                </a:solidFill>
                <a:uFill>
                  <a:solidFill>
                    <a:srgbClr val="685040"/>
                  </a:solidFill>
                </a:uFill>
                <a:latin typeface="Book Antiqua" panose="02040602050305030304" pitchFamily="18" charset="0"/>
                <a:cs typeface="Trebuchet MS"/>
              </a:rPr>
              <a:t>prescribed</a:t>
            </a:r>
            <a:r>
              <a:rPr lang="en-US" sz="1400" i="1" spc="-5" dirty="0">
                <a:solidFill>
                  <a:schemeClr val="bg1"/>
                </a:solidFill>
                <a:latin typeface="Book Antiqua" panose="02040602050305030304" pitchFamily="18" charset="0"/>
                <a:cs typeface="Trebuchet MS"/>
              </a:rPr>
              <a:t>.”</a:t>
            </a:r>
            <a:endParaRPr lang="en-US" sz="1400" dirty="0">
              <a:solidFill>
                <a:schemeClr val="bg1"/>
              </a:solidFill>
              <a:latin typeface="Book Antiqua" panose="02040602050305030304" pitchFamily="18" charset="0"/>
              <a:cs typeface="Trebuchet MS"/>
            </a:endParaRPr>
          </a:p>
          <a:p>
            <a:pPr>
              <a:lnSpc>
                <a:spcPct val="100000"/>
              </a:lnSpc>
              <a:spcBef>
                <a:spcPts val="10"/>
              </a:spcBef>
            </a:pPr>
            <a:endParaRPr lang="en-US" sz="1400" dirty="0">
              <a:solidFill>
                <a:schemeClr val="bg1"/>
              </a:solidFill>
              <a:latin typeface="Book Antiqua" panose="02040602050305030304" pitchFamily="18" charset="0"/>
              <a:cs typeface="Trebuchet MS"/>
            </a:endParaRPr>
          </a:p>
          <a:p>
            <a:pPr marL="354013" indent="-342900">
              <a:buClr>
                <a:schemeClr val="bg1"/>
              </a:buClr>
              <a:buFont typeface="Arial" panose="020B0604020202020204" pitchFamily="34" charset="0"/>
              <a:buChar char="•"/>
              <a:tabLst>
                <a:tab pos="460375" algn="l"/>
              </a:tabLst>
            </a:pPr>
            <a:r>
              <a:rPr lang="en-US" sz="1400" b="1" spc="-10" dirty="0">
                <a:solidFill>
                  <a:schemeClr val="bg1"/>
                </a:solidFill>
                <a:latin typeface="Book Antiqua" panose="02040602050305030304" pitchFamily="18" charset="0"/>
                <a:cs typeface="Trebuchet MS"/>
              </a:rPr>
              <a:t>Analysis of section 195(6)</a:t>
            </a:r>
          </a:p>
          <a:p>
            <a:pPr marL="719138" lvl="1" indent="-365125">
              <a:buClr>
                <a:schemeClr val="bg1"/>
              </a:buClr>
              <a:buFont typeface="Wingdings" panose="05000000000000000000" pitchFamily="2" charset="2"/>
              <a:buChar char="ü"/>
              <a:tabLst>
                <a:tab pos="460375" algn="l"/>
              </a:tabLst>
            </a:pPr>
            <a:endParaRPr lang="en-US" sz="1400" spc="-10" dirty="0">
              <a:solidFill>
                <a:schemeClr val="bg1"/>
              </a:solidFill>
              <a:latin typeface="Book Antiqua" panose="02040602050305030304" pitchFamily="18" charset="0"/>
              <a:cs typeface="Trebuchet MS"/>
            </a:endParaRPr>
          </a:p>
          <a:p>
            <a:pPr marL="719138" lvl="1" indent="-365125">
              <a:buClr>
                <a:schemeClr val="bg1"/>
              </a:buClr>
              <a:buFont typeface="Wingdings" panose="05000000000000000000" pitchFamily="2" charset="2"/>
              <a:buChar char="ü"/>
              <a:tabLst>
                <a:tab pos="460375" algn="l"/>
              </a:tabLst>
            </a:pPr>
            <a:r>
              <a:rPr lang="en-US" sz="1400" spc="-10" dirty="0">
                <a:solidFill>
                  <a:schemeClr val="bg1"/>
                </a:solidFill>
                <a:latin typeface="Book Antiqua" panose="02040602050305030304" pitchFamily="18" charset="0"/>
                <a:cs typeface="Trebuchet MS"/>
              </a:rPr>
              <a:t>Information to be furnished by the payer</a:t>
            </a:r>
          </a:p>
          <a:p>
            <a:pPr marL="719138" lvl="1" indent="-365125">
              <a:buClr>
                <a:schemeClr val="bg1"/>
              </a:buClr>
              <a:buFont typeface="Wingdings" panose="05000000000000000000" pitchFamily="2" charset="2"/>
              <a:buChar char="ü"/>
              <a:tabLst>
                <a:tab pos="460375" algn="l"/>
              </a:tabLst>
            </a:pPr>
            <a:endParaRPr lang="en-US" sz="1400" dirty="0">
              <a:solidFill>
                <a:schemeClr val="bg1"/>
              </a:solidFill>
              <a:latin typeface="Book Antiqua" panose="02040602050305030304" pitchFamily="18" charset="0"/>
              <a:cs typeface="Trebuchet MS"/>
            </a:endParaRPr>
          </a:p>
          <a:p>
            <a:pPr marL="719138" lvl="1" indent="-365125">
              <a:buClr>
                <a:schemeClr val="bg1"/>
              </a:buClr>
              <a:buFont typeface="Wingdings" panose="05000000000000000000" pitchFamily="2" charset="2"/>
              <a:buChar char="ü"/>
              <a:tabLst>
                <a:tab pos="460375" algn="l"/>
              </a:tabLst>
            </a:pPr>
            <a:r>
              <a:rPr lang="en-US" sz="1400" dirty="0">
                <a:solidFill>
                  <a:schemeClr val="bg1"/>
                </a:solidFill>
                <a:latin typeface="Book Antiqua" panose="02040602050305030304" pitchFamily="18" charset="0"/>
                <a:cs typeface="Trebuchet MS"/>
              </a:rPr>
              <a:t>At the time of payment </a:t>
            </a:r>
            <a:r>
              <a:rPr lang="en-US" sz="1400" strike="sngStrike" dirty="0">
                <a:solidFill>
                  <a:schemeClr val="bg1"/>
                </a:solidFill>
                <a:latin typeface="Book Antiqua" panose="02040602050305030304" pitchFamily="18" charset="0"/>
                <a:cs typeface="Trebuchet MS"/>
              </a:rPr>
              <a:t>or credit</a:t>
            </a:r>
          </a:p>
          <a:p>
            <a:pPr marL="719138" lvl="1" indent="-365125">
              <a:buClr>
                <a:schemeClr val="bg1"/>
              </a:buClr>
              <a:buFont typeface="Wingdings" panose="05000000000000000000" pitchFamily="2" charset="2"/>
              <a:buChar char="ü"/>
              <a:tabLst>
                <a:tab pos="460375" algn="l"/>
              </a:tabLst>
            </a:pPr>
            <a:endParaRPr lang="en-US" sz="1400" dirty="0">
              <a:solidFill>
                <a:schemeClr val="bg1"/>
              </a:solidFill>
              <a:latin typeface="Book Antiqua" panose="02040602050305030304" pitchFamily="18" charset="0"/>
              <a:cs typeface="Trebuchet MS"/>
            </a:endParaRPr>
          </a:p>
          <a:p>
            <a:pPr marL="719138" lvl="1" indent="-365125">
              <a:buClr>
                <a:schemeClr val="bg1"/>
              </a:buClr>
              <a:buFont typeface="Wingdings" panose="05000000000000000000" pitchFamily="2" charset="2"/>
              <a:buChar char="ü"/>
              <a:tabLst>
                <a:tab pos="460375" algn="l"/>
              </a:tabLst>
            </a:pPr>
            <a:r>
              <a:rPr lang="en-US" sz="1400" dirty="0">
                <a:solidFill>
                  <a:schemeClr val="bg1"/>
                </a:solidFill>
                <a:latin typeface="Book Antiqua" panose="02040602050305030304" pitchFamily="18" charset="0"/>
                <a:cs typeface="Trebuchet MS"/>
              </a:rPr>
              <a:t>Filing may be required even if payment is not taxable, say:</a:t>
            </a:r>
          </a:p>
          <a:p>
            <a:pPr marL="1073150" lvl="2" indent="-354013">
              <a:buClr>
                <a:schemeClr val="bg1"/>
              </a:buClr>
              <a:buFont typeface="Book Antiqua" panose="02040602050305030304" pitchFamily="18" charset="0"/>
              <a:buChar char="–"/>
              <a:tabLst>
                <a:tab pos="460375" algn="l"/>
              </a:tabLst>
            </a:pPr>
            <a:r>
              <a:rPr lang="en-US" sz="1400" dirty="0">
                <a:solidFill>
                  <a:schemeClr val="bg1"/>
                </a:solidFill>
                <a:latin typeface="Book Antiqua" panose="02040602050305030304" pitchFamily="18" charset="0"/>
                <a:cs typeface="Trebuchet MS"/>
              </a:rPr>
              <a:t>Non-accrual in India (Sec. 9)</a:t>
            </a:r>
          </a:p>
          <a:p>
            <a:pPr marL="1073150" lvl="2" indent="-354013">
              <a:buClr>
                <a:schemeClr val="bg1"/>
              </a:buClr>
              <a:buFont typeface="Book Antiqua" panose="02040602050305030304" pitchFamily="18" charset="0"/>
              <a:buChar char="–"/>
              <a:tabLst>
                <a:tab pos="460375" algn="l"/>
              </a:tabLst>
            </a:pPr>
            <a:r>
              <a:rPr lang="en-US" sz="1400" dirty="0">
                <a:solidFill>
                  <a:schemeClr val="bg1"/>
                </a:solidFill>
                <a:latin typeface="Book Antiqua" panose="02040602050305030304" pitchFamily="18" charset="0"/>
                <a:cs typeface="Trebuchet MS"/>
              </a:rPr>
              <a:t>Income accrued in India, but has been expressly exempted under the Act (Sec. 10) </a:t>
            </a:r>
          </a:p>
          <a:p>
            <a:pPr marL="1073150" lvl="2" indent="-354013">
              <a:buClr>
                <a:schemeClr val="bg1"/>
              </a:buClr>
              <a:buFont typeface="Book Antiqua" panose="02040602050305030304" pitchFamily="18" charset="0"/>
              <a:buChar char="–"/>
              <a:tabLst>
                <a:tab pos="460375" algn="l"/>
              </a:tabLst>
            </a:pPr>
            <a:r>
              <a:rPr lang="en-US" sz="1400" dirty="0">
                <a:solidFill>
                  <a:schemeClr val="bg1"/>
                </a:solidFill>
                <a:latin typeface="Book Antiqua" panose="02040602050305030304" pitchFamily="18" charset="0"/>
                <a:cs typeface="Trebuchet MS"/>
              </a:rPr>
              <a:t>Income that enjoys treaty exemption (Sec. 90)</a:t>
            </a:r>
          </a:p>
          <a:p>
            <a:pPr marL="719138" lvl="1" indent="-365125">
              <a:buClr>
                <a:schemeClr val="bg1"/>
              </a:buClr>
              <a:buFont typeface="Wingdings" panose="05000000000000000000" pitchFamily="2" charset="2"/>
              <a:buChar char="ü"/>
              <a:tabLst>
                <a:tab pos="460375" algn="l"/>
              </a:tabLst>
            </a:pPr>
            <a:endParaRPr lang="en-US" sz="1400" dirty="0">
              <a:solidFill>
                <a:schemeClr val="bg1"/>
              </a:solidFill>
              <a:latin typeface="Book Antiqua" panose="02040602050305030304" pitchFamily="18" charset="0"/>
              <a:cs typeface="Trebuchet MS"/>
            </a:endParaRPr>
          </a:p>
          <a:p>
            <a:pPr marL="719138" lvl="1" indent="-365125">
              <a:buClr>
                <a:schemeClr val="bg1"/>
              </a:buClr>
              <a:buFont typeface="Wingdings" panose="05000000000000000000" pitchFamily="2" charset="2"/>
              <a:buChar char="ü"/>
              <a:tabLst>
                <a:tab pos="460375" algn="l"/>
              </a:tabLst>
            </a:pPr>
            <a:r>
              <a:rPr lang="en-US" sz="1400" dirty="0">
                <a:solidFill>
                  <a:schemeClr val="bg1"/>
                </a:solidFill>
                <a:latin typeface="Book Antiqua" panose="02040602050305030304" pitchFamily="18" charset="0"/>
                <a:cs typeface="Trebuchet MS"/>
              </a:rPr>
              <a:t>Filing in prescribed form, manner (Rule 37BB)</a:t>
            </a:r>
          </a:p>
          <a:p>
            <a:pPr marL="719138" lvl="1" indent="-365125">
              <a:buClr>
                <a:schemeClr val="bg1"/>
              </a:buClr>
              <a:buFont typeface="Wingdings" panose="05000000000000000000" pitchFamily="2" charset="2"/>
              <a:buChar char="ü"/>
              <a:tabLst>
                <a:tab pos="460375" algn="l"/>
              </a:tabLst>
            </a:pPr>
            <a:endParaRPr lang="en-US" sz="1400" dirty="0">
              <a:solidFill>
                <a:schemeClr val="bg1"/>
              </a:solidFill>
              <a:latin typeface="Book Antiqua" panose="02040602050305030304" pitchFamily="18" charset="0"/>
              <a:cs typeface="Trebuchet MS"/>
            </a:endParaRPr>
          </a:p>
          <a:p>
            <a:pPr marL="358775" lvl="1" indent="-358775">
              <a:buClr>
                <a:schemeClr val="bg1"/>
              </a:buClr>
              <a:buFont typeface="Arial" panose="020B0604020202020204" pitchFamily="34" charset="0"/>
              <a:buChar char="•"/>
              <a:tabLst>
                <a:tab pos="460375" algn="l"/>
              </a:tabLst>
            </a:pPr>
            <a:r>
              <a:rPr lang="en-US" sz="1400" dirty="0">
                <a:solidFill>
                  <a:schemeClr val="bg1"/>
                </a:solidFill>
                <a:latin typeface="Book Antiqua" panose="02040602050305030304" pitchFamily="18" charset="0"/>
                <a:cs typeface="Trebuchet MS"/>
              </a:rPr>
              <a:t>Finance Act 2015 introduced a new </a:t>
            </a:r>
            <a:r>
              <a:rPr lang="en-US" sz="1400" b="1" dirty="0">
                <a:solidFill>
                  <a:schemeClr val="bg1"/>
                </a:solidFill>
                <a:latin typeface="Book Antiqua" panose="02040602050305030304" pitchFamily="18" charset="0"/>
                <a:cs typeface="Trebuchet MS"/>
              </a:rPr>
              <a:t>section 271-I </a:t>
            </a:r>
            <a:r>
              <a:rPr lang="en-US" sz="1400" dirty="0">
                <a:solidFill>
                  <a:schemeClr val="bg1"/>
                </a:solidFill>
                <a:latin typeface="Book Antiqua" panose="02040602050305030304" pitchFamily="18" charset="0"/>
                <a:cs typeface="Trebuchet MS"/>
              </a:rPr>
              <a:t>to provide penalty of INR 1 lakh for failure to report or inaccurate reporting of remittances u/s 195</a:t>
            </a:r>
          </a:p>
          <a:p>
            <a:pPr marL="719138" lvl="1" indent="-365125">
              <a:buClr>
                <a:schemeClr val="bg1"/>
              </a:buClr>
              <a:buFont typeface="Wingdings" panose="05000000000000000000" pitchFamily="2" charset="2"/>
              <a:buChar char="ü"/>
              <a:tabLst>
                <a:tab pos="460375" algn="l"/>
              </a:tabLst>
            </a:pPr>
            <a:endParaRPr lang="en-US" sz="1400" dirty="0">
              <a:solidFill>
                <a:schemeClr val="bg1"/>
              </a:solidFill>
              <a:latin typeface="Book Antiqua" panose="02040602050305030304" pitchFamily="18" charset="0"/>
              <a:cs typeface="Trebuchet MS"/>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2"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xEl>
                                              <p:pRg st="4" end="4"/>
                                            </p:txEl>
                                          </p:spTgt>
                                        </p:tgtEl>
                                        <p:attrNameLst>
                                          <p:attrName>style.visibility</p:attrName>
                                        </p:attrNameLst>
                                      </p:cBhvr>
                                      <p:to>
                                        <p:strVal val="visible"/>
                                      </p:to>
                                    </p:set>
                                    <p:animEffect transition="in" filter="fade">
                                      <p:cBhvr>
                                        <p:cTn id="7" dur="500"/>
                                        <p:tgtEl>
                                          <p:spTgt spid="15">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xEl>
                                              <p:pRg st="6" end="6"/>
                                            </p:txEl>
                                          </p:spTgt>
                                        </p:tgtEl>
                                        <p:attrNameLst>
                                          <p:attrName>style.visibility</p:attrName>
                                        </p:attrNameLst>
                                      </p:cBhvr>
                                      <p:to>
                                        <p:strVal val="visible"/>
                                      </p:to>
                                    </p:set>
                                    <p:animEffect transition="in" filter="fade">
                                      <p:cBhvr>
                                        <p:cTn id="12" dur="500"/>
                                        <p:tgtEl>
                                          <p:spTgt spid="15">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xEl>
                                              <p:pRg st="8" end="8"/>
                                            </p:txEl>
                                          </p:spTgt>
                                        </p:tgtEl>
                                        <p:attrNameLst>
                                          <p:attrName>style.visibility</p:attrName>
                                        </p:attrNameLst>
                                      </p:cBhvr>
                                      <p:to>
                                        <p:strVal val="visible"/>
                                      </p:to>
                                    </p:set>
                                    <p:animEffect transition="in" filter="fade">
                                      <p:cBhvr>
                                        <p:cTn id="17" dur="500"/>
                                        <p:tgtEl>
                                          <p:spTgt spid="15">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xEl>
                                              <p:pRg st="10" end="10"/>
                                            </p:txEl>
                                          </p:spTgt>
                                        </p:tgtEl>
                                        <p:attrNameLst>
                                          <p:attrName>style.visibility</p:attrName>
                                        </p:attrNameLst>
                                      </p:cBhvr>
                                      <p:to>
                                        <p:strVal val="visible"/>
                                      </p:to>
                                    </p:set>
                                    <p:animEffect transition="in" filter="fade">
                                      <p:cBhvr>
                                        <p:cTn id="22" dur="500"/>
                                        <p:tgtEl>
                                          <p:spTgt spid="15">
                                            <p:txEl>
                                              <p:pRg st="10" end="10"/>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xEl>
                                              <p:pRg st="11" end="11"/>
                                            </p:txEl>
                                          </p:spTgt>
                                        </p:tgtEl>
                                        <p:attrNameLst>
                                          <p:attrName>style.visibility</p:attrName>
                                        </p:attrNameLst>
                                      </p:cBhvr>
                                      <p:to>
                                        <p:strVal val="visible"/>
                                      </p:to>
                                    </p:set>
                                    <p:animEffect transition="in" filter="fade">
                                      <p:cBhvr>
                                        <p:cTn id="25" dur="500"/>
                                        <p:tgtEl>
                                          <p:spTgt spid="15">
                                            <p:txEl>
                                              <p:pRg st="11" end="11"/>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xEl>
                                              <p:pRg st="12" end="12"/>
                                            </p:txEl>
                                          </p:spTgt>
                                        </p:tgtEl>
                                        <p:attrNameLst>
                                          <p:attrName>style.visibility</p:attrName>
                                        </p:attrNameLst>
                                      </p:cBhvr>
                                      <p:to>
                                        <p:strVal val="visible"/>
                                      </p:to>
                                    </p:set>
                                    <p:animEffect transition="in" filter="fade">
                                      <p:cBhvr>
                                        <p:cTn id="28" dur="500"/>
                                        <p:tgtEl>
                                          <p:spTgt spid="15">
                                            <p:txEl>
                                              <p:pRg st="12" end="12"/>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15">
                                            <p:txEl>
                                              <p:pRg st="13" end="13"/>
                                            </p:txEl>
                                          </p:spTgt>
                                        </p:tgtEl>
                                        <p:attrNameLst>
                                          <p:attrName>style.visibility</p:attrName>
                                        </p:attrNameLst>
                                      </p:cBhvr>
                                      <p:to>
                                        <p:strVal val="visible"/>
                                      </p:to>
                                    </p:set>
                                    <p:animEffect transition="in" filter="fade">
                                      <p:cBhvr>
                                        <p:cTn id="31" dur="500"/>
                                        <p:tgtEl>
                                          <p:spTgt spid="15">
                                            <p:txEl>
                                              <p:pRg st="13" end="1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5">
                                            <p:txEl>
                                              <p:pRg st="15" end="15"/>
                                            </p:txEl>
                                          </p:spTgt>
                                        </p:tgtEl>
                                        <p:attrNameLst>
                                          <p:attrName>style.visibility</p:attrName>
                                        </p:attrNameLst>
                                      </p:cBhvr>
                                      <p:to>
                                        <p:strVal val="visible"/>
                                      </p:to>
                                    </p:set>
                                    <p:animEffect transition="in" filter="fade">
                                      <p:cBhvr>
                                        <p:cTn id="36" dur="500"/>
                                        <p:tgtEl>
                                          <p:spTgt spid="15">
                                            <p:txEl>
                                              <p:pRg st="15" end="15"/>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5">
                                            <p:txEl>
                                              <p:pRg st="17" end="17"/>
                                            </p:txEl>
                                          </p:spTgt>
                                        </p:tgtEl>
                                        <p:attrNameLst>
                                          <p:attrName>style.visibility</p:attrName>
                                        </p:attrNameLst>
                                      </p:cBhvr>
                                      <p:to>
                                        <p:strVal val="visible"/>
                                      </p:to>
                                    </p:set>
                                    <p:animEffect transition="in" filter="fade">
                                      <p:cBhvr>
                                        <p:cTn id="41" dur="500"/>
                                        <p:tgtEl>
                                          <p:spTgt spid="15">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6ED5B3-DB01-47CA-930E-B788615BAE2B}"/>
              </a:ext>
            </a:extLst>
          </p:cNvPr>
          <p:cNvSpPr/>
          <p:nvPr/>
        </p:nvSpPr>
        <p:spPr>
          <a:xfrm>
            <a:off x="387350" y="304799"/>
            <a:ext cx="8140830" cy="12668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rPr>
              <a:t>Overview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IN" sz="3600" b="1" i="0" u="none" strike="noStrike" kern="1200" cap="none" spc="0" normalizeH="0" baseline="0" noProof="0" dirty="0">
              <a:ln>
                <a:noFill/>
              </a:ln>
              <a:solidFill>
                <a:prstClr val="black"/>
              </a:solidFill>
              <a:effectLst/>
              <a:uLnTx/>
              <a:uFillTx/>
              <a:latin typeface="Book Antiqua" panose="02040602050305030304" pitchFamily="18" charset="0"/>
              <a:ea typeface="+mn-ea"/>
              <a:cs typeface="+mn-cs"/>
            </a:endParaRPr>
          </a:p>
        </p:txBody>
      </p:sp>
      <p:sp>
        <p:nvSpPr>
          <p:cNvPr id="7" name="Rectangle 6">
            <a:extLst>
              <a:ext uri="{FF2B5EF4-FFF2-40B4-BE49-F238E27FC236}">
                <a16:creationId xmlns:a16="http://schemas.microsoft.com/office/drawing/2014/main" id="{87C28B8B-50E9-4500-9970-E8D55AB971A7}"/>
              </a:ext>
            </a:extLst>
          </p:cNvPr>
          <p:cNvSpPr/>
          <p:nvPr/>
        </p:nvSpPr>
        <p:spPr>
          <a:xfrm>
            <a:off x="5879690" y="217489"/>
            <a:ext cx="3276600" cy="7619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Slide Number Placeholder 11">
            <a:extLst>
              <a:ext uri="{FF2B5EF4-FFF2-40B4-BE49-F238E27FC236}">
                <a16:creationId xmlns:a16="http://schemas.microsoft.com/office/drawing/2014/main" id="{E6585DCD-FACF-420E-8539-0D85BB1946CC}"/>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662FBAB-431C-4B60-A862-3B8662AC1D0A}" type="slidenum">
              <a:rPr kumimoji="0" lang="en-US" altLang="en-US" sz="1000" b="0" i="0" u="none" strike="noStrike" kern="1200" cap="none" spc="0" normalizeH="0" baseline="0" noProof="0" smtClean="0">
                <a:ln>
                  <a:noFill/>
                </a:ln>
                <a:solidFill>
                  <a:prstClr val="black"/>
                </a:solidFill>
                <a:effectLst/>
                <a:uLnTx/>
                <a:uFillTx/>
                <a:latin typeface="Book Antiqua" panose="02040602050305030304" pitchFamily="18"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000" b="0" i="0" u="none" strike="noStrike" kern="1200" cap="none" spc="0" normalizeH="0" baseline="0" noProof="0" dirty="0">
              <a:ln>
                <a:noFill/>
              </a:ln>
              <a:solidFill>
                <a:prstClr val="black"/>
              </a:solidFill>
              <a:effectLst/>
              <a:uLnTx/>
              <a:uFillTx/>
              <a:latin typeface="Book Antiqua" panose="02040602050305030304" pitchFamily="18" charset="0"/>
              <a:ea typeface="+mn-ea"/>
              <a:cs typeface="Arial" panose="020B0604020202020204" pitchFamily="34" charset="0"/>
            </a:endParaRPr>
          </a:p>
        </p:txBody>
      </p:sp>
      <p:sp>
        <p:nvSpPr>
          <p:cNvPr id="15" name="TextBox 14">
            <a:extLst>
              <a:ext uri="{FF2B5EF4-FFF2-40B4-BE49-F238E27FC236}">
                <a16:creationId xmlns:a16="http://schemas.microsoft.com/office/drawing/2014/main" id="{2CC164DC-E632-42E3-A567-A5E26D940F9F}"/>
              </a:ext>
            </a:extLst>
          </p:cNvPr>
          <p:cNvSpPr txBox="1"/>
          <p:nvPr/>
        </p:nvSpPr>
        <p:spPr>
          <a:xfrm>
            <a:off x="387350" y="1421867"/>
            <a:ext cx="8070980" cy="2246769"/>
          </a:xfrm>
          <a:prstGeom prst="rect">
            <a:avLst/>
          </a:prstGeom>
          <a:noFill/>
        </p:spPr>
        <p:txBody>
          <a:bodyPr wrap="square" rtlCol="0">
            <a:spAutoFit/>
          </a:bodyPr>
          <a:lstStyle/>
          <a:p>
            <a:pPr marL="354013" indent="-341313" defTabSz="447675">
              <a:lnSpc>
                <a:spcPct val="100000"/>
              </a:lnSpc>
              <a:spcBef>
                <a:spcPts val="105"/>
              </a:spcBef>
              <a:buClr>
                <a:schemeClr val="bg1"/>
              </a:buClr>
              <a:buFont typeface="Arial" panose="020B0604020202020204" pitchFamily="34" charset="0"/>
              <a:buChar char="•"/>
            </a:pPr>
            <a:r>
              <a:rPr lang="en-US" sz="1400" b="1" spc="-10" dirty="0">
                <a:solidFill>
                  <a:schemeClr val="bg1"/>
                </a:solidFill>
                <a:latin typeface="Book Antiqua" panose="02040602050305030304" pitchFamily="18" charset="0"/>
                <a:cs typeface="Trebuchet MS"/>
              </a:rPr>
              <a:t>Section 206AA</a:t>
            </a:r>
          </a:p>
          <a:p>
            <a:pPr marL="0" lvl="1" algn="just">
              <a:lnSpc>
                <a:spcPct val="100000"/>
              </a:lnSpc>
              <a:buClr>
                <a:schemeClr val="bg1"/>
              </a:buClr>
              <a:tabLst>
                <a:tab pos="756920" algn="l"/>
              </a:tabLst>
            </a:pPr>
            <a:endParaRPr lang="en-US" sz="1400" b="1" dirty="0">
              <a:solidFill>
                <a:schemeClr val="bg1"/>
              </a:solidFill>
              <a:latin typeface="Book Antiqua" panose="02040602050305030304" pitchFamily="18" charset="0"/>
              <a:cs typeface="Trebuchet MS"/>
            </a:endParaRPr>
          </a:p>
          <a:p>
            <a:pPr marL="790575" lvl="1" indent="-342900">
              <a:lnSpc>
                <a:spcPct val="100000"/>
              </a:lnSpc>
              <a:buClr>
                <a:schemeClr val="bg1"/>
              </a:buClr>
              <a:buAutoNum type="arabicParenBoth"/>
              <a:tabLst>
                <a:tab pos="756920" algn="l"/>
              </a:tabLst>
            </a:pPr>
            <a:r>
              <a:rPr lang="en-US" sz="1400" i="1" dirty="0">
                <a:solidFill>
                  <a:schemeClr val="bg1"/>
                </a:solidFill>
                <a:latin typeface="Book Antiqua" panose="02040602050305030304" pitchFamily="18" charset="0"/>
                <a:cs typeface="Trebuchet MS"/>
              </a:rPr>
              <a:t>Notwithstanding anything contained in any other provisions of this Act, any person entitled to receive any sum or income or amount, on which tax is deductible under Chapter XVIIB (hereafter referred to as </a:t>
            </a:r>
            <a:r>
              <a:rPr lang="en-US" sz="1400" i="1" dirty="0" err="1">
                <a:solidFill>
                  <a:schemeClr val="bg1"/>
                </a:solidFill>
                <a:latin typeface="Book Antiqua" panose="02040602050305030304" pitchFamily="18" charset="0"/>
                <a:cs typeface="Trebuchet MS"/>
              </a:rPr>
              <a:t>deductee</a:t>
            </a:r>
            <a:r>
              <a:rPr lang="en-US" sz="1400" i="1" dirty="0">
                <a:solidFill>
                  <a:schemeClr val="bg1"/>
                </a:solidFill>
                <a:latin typeface="Book Antiqua" panose="02040602050305030304" pitchFamily="18" charset="0"/>
                <a:cs typeface="Trebuchet MS"/>
              </a:rPr>
              <a:t>) shall furnish his Permanent Account Number to the person responsible for deducting such tax (hereafter referred to as </a:t>
            </a:r>
            <a:r>
              <a:rPr lang="en-US" sz="1400" i="1" dirty="0" err="1">
                <a:solidFill>
                  <a:schemeClr val="bg1"/>
                </a:solidFill>
                <a:latin typeface="Book Antiqua" panose="02040602050305030304" pitchFamily="18" charset="0"/>
                <a:cs typeface="Trebuchet MS"/>
              </a:rPr>
              <a:t>deductor</a:t>
            </a:r>
            <a:r>
              <a:rPr lang="en-US" sz="1400" i="1" dirty="0">
                <a:solidFill>
                  <a:schemeClr val="bg1"/>
                </a:solidFill>
                <a:latin typeface="Book Antiqua" panose="02040602050305030304" pitchFamily="18" charset="0"/>
                <a:cs typeface="Trebuchet MS"/>
              </a:rPr>
              <a:t>), failing which </a:t>
            </a:r>
            <a:r>
              <a:rPr lang="en-US" sz="1400" b="1" i="1" dirty="0">
                <a:solidFill>
                  <a:schemeClr val="bg1"/>
                </a:solidFill>
                <a:latin typeface="Book Antiqua" panose="02040602050305030304" pitchFamily="18" charset="0"/>
                <a:cs typeface="Trebuchet MS"/>
              </a:rPr>
              <a:t>tax shall be deducted at the higher </a:t>
            </a:r>
            <a:r>
              <a:rPr lang="en-US" sz="1400" i="1" dirty="0">
                <a:solidFill>
                  <a:schemeClr val="bg1"/>
                </a:solidFill>
                <a:latin typeface="Book Antiqua" panose="02040602050305030304" pitchFamily="18" charset="0"/>
                <a:cs typeface="Trebuchet MS"/>
              </a:rPr>
              <a:t>of the following rates, namely:—</a:t>
            </a:r>
          </a:p>
          <a:p>
            <a:pPr marL="1258888" lvl="1" indent="-457200" algn="just">
              <a:lnSpc>
                <a:spcPct val="100000"/>
              </a:lnSpc>
              <a:buClr>
                <a:schemeClr val="bg1"/>
              </a:buClr>
            </a:pPr>
            <a:r>
              <a:rPr lang="en-US" sz="1400" i="1" dirty="0">
                <a:solidFill>
                  <a:schemeClr val="bg1"/>
                </a:solidFill>
                <a:latin typeface="Book Antiqua" panose="02040602050305030304" pitchFamily="18" charset="0"/>
                <a:cs typeface="Trebuchet MS"/>
              </a:rPr>
              <a:t>(i) 	at the rate specified in the relevant provision of this Act; or</a:t>
            </a:r>
          </a:p>
          <a:p>
            <a:pPr marL="1258888" lvl="1" indent="-457200" algn="just">
              <a:lnSpc>
                <a:spcPct val="100000"/>
              </a:lnSpc>
              <a:buClr>
                <a:schemeClr val="bg1"/>
              </a:buClr>
            </a:pPr>
            <a:r>
              <a:rPr lang="en-US" sz="1400" i="1" dirty="0">
                <a:solidFill>
                  <a:schemeClr val="bg1"/>
                </a:solidFill>
                <a:latin typeface="Book Antiqua" panose="02040602050305030304" pitchFamily="18" charset="0"/>
                <a:cs typeface="Trebuchet MS"/>
              </a:rPr>
              <a:t>(ii) 	at the rate or rates in force; or</a:t>
            </a:r>
          </a:p>
          <a:p>
            <a:pPr marL="1258888" lvl="1" indent="-457200" algn="just">
              <a:lnSpc>
                <a:spcPct val="100000"/>
              </a:lnSpc>
              <a:buClr>
                <a:schemeClr val="bg1"/>
              </a:buClr>
              <a:buAutoNum type="romanLcParenBoth" startAt="3"/>
            </a:pPr>
            <a:r>
              <a:rPr lang="en-US" sz="1400" i="1" dirty="0">
                <a:solidFill>
                  <a:schemeClr val="bg1"/>
                </a:solidFill>
                <a:latin typeface="Book Antiqua" panose="02040602050305030304" pitchFamily="18" charset="0"/>
                <a:cs typeface="Trebuchet MS"/>
              </a:rPr>
              <a:t>at the rate of </a:t>
            </a:r>
            <a:r>
              <a:rPr lang="en-US" sz="1400" b="1" i="1" dirty="0">
                <a:solidFill>
                  <a:schemeClr val="bg1"/>
                </a:solidFill>
                <a:latin typeface="Book Antiqua" panose="02040602050305030304" pitchFamily="18" charset="0"/>
                <a:cs typeface="Trebuchet MS"/>
              </a:rPr>
              <a:t>twenty per cent</a:t>
            </a:r>
            <a:r>
              <a:rPr lang="en-US" sz="1400" i="1" dirty="0">
                <a:solidFill>
                  <a:schemeClr val="bg1"/>
                </a:solidFill>
                <a:latin typeface="Book Antiqua" panose="02040602050305030304" pitchFamily="18" charset="0"/>
                <a:cs typeface="Trebuchet MS"/>
              </a:rPr>
              <a:t>.</a:t>
            </a:r>
            <a:endParaRPr lang="en-US" sz="1400" b="1" i="1" dirty="0">
              <a:solidFill>
                <a:schemeClr val="bg1"/>
              </a:solidFill>
              <a:latin typeface="Book Antiqua" panose="02040602050305030304" pitchFamily="18" charset="0"/>
              <a:cs typeface="Trebuchet MS"/>
            </a:endParaRPr>
          </a:p>
        </p:txBody>
      </p:sp>
      <p:grpSp>
        <p:nvGrpSpPr>
          <p:cNvPr id="16" name="Group 15">
            <a:extLst>
              <a:ext uri="{FF2B5EF4-FFF2-40B4-BE49-F238E27FC236}">
                <a16:creationId xmlns:a16="http://schemas.microsoft.com/office/drawing/2014/main" id="{B0750682-D5CA-4F67-B1F2-8AC3830019A8}"/>
              </a:ext>
            </a:extLst>
          </p:cNvPr>
          <p:cNvGrpSpPr/>
          <p:nvPr/>
        </p:nvGrpSpPr>
        <p:grpSpPr>
          <a:xfrm>
            <a:off x="6642781" y="6394328"/>
            <a:ext cx="1560558" cy="377235"/>
            <a:chOff x="6642781" y="6394328"/>
            <a:chExt cx="1560558" cy="377235"/>
          </a:xfrm>
        </p:grpSpPr>
        <p:sp>
          <p:nvSpPr>
            <p:cNvPr id="17" name="Freeform 337">
              <a:hlinkClick r:id="rId3" action="ppaction://hlinksldjump"/>
              <a:extLst>
                <a:ext uri="{FF2B5EF4-FFF2-40B4-BE49-F238E27FC236}">
                  <a16:creationId xmlns:a16="http://schemas.microsoft.com/office/drawing/2014/main" id="{E036F9ED-5F4C-40BB-9BAC-77D0996D3F67}"/>
                </a:ext>
              </a:extLst>
            </p:cNvPr>
            <p:cNvSpPr>
              <a:spLocks noChangeAspect="1" noEditPoints="1"/>
            </p:cNvSpPr>
            <p:nvPr/>
          </p:nvSpPr>
          <p:spPr bwMode="auto">
            <a:xfrm>
              <a:off x="7239000" y="6400800"/>
              <a:ext cx="368120" cy="368120"/>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415 w 512"/>
                <a:gd name="T11" fmla="*/ 238 h 512"/>
                <a:gd name="T12" fmla="*/ 405 w 512"/>
                <a:gd name="T13" fmla="*/ 245 h 512"/>
                <a:gd name="T14" fmla="*/ 384 w 512"/>
                <a:gd name="T15" fmla="*/ 245 h 512"/>
                <a:gd name="T16" fmla="*/ 384 w 512"/>
                <a:gd name="T17" fmla="*/ 384 h 512"/>
                <a:gd name="T18" fmla="*/ 373 w 512"/>
                <a:gd name="T19" fmla="*/ 394 h 512"/>
                <a:gd name="T20" fmla="*/ 277 w 512"/>
                <a:gd name="T21" fmla="*/ 394 h 512"/>
                <a:gd name="T22" fmla="*/ 266 w 512"/>
                <a:gd name="T23" fmla="*/ 384 h 512"/>
                <a:gd name="T24" fmla="*/ 266 w 512"/>
                <a:gd name="T25" fmla="*/ 330 h 512"/>
                <a:gd name="T26" fmla="*/ 245 w 512"/>
                <a:gd name="T27" fmla="*/ 330 h 512"/>
                <a:gd name="T28" fmla="*/ 245 w 512"/>
                <a:gd name="T29" fmla="*/ 384 h 512"/>
                <a:gd name="T30" fmla="*/ 234 w 512"/>
                <a:gd name="T31" fmla="*/ 394 h 512"/>
                <a:gd name="T32" fmla="*/ 138 w 512"/>
                <a:gd name="T33" fmla="*/ 394 h 512"/>
                <a:gd name="T34" fmla="*/ 128 w 512"/>
                <a:gd name="T35" fmla="*/ 384 h 512"/>
                <a:gd name="T36" fmla="*/ 128 w 512"/>
                <a:gd name="T37" fmla="*/ 245 h 512"/>
                <a:gd name="T38" fmla="*/ 106 w 512"/>
                <a:gd name="T39" fmla="*/ 245 h 512"/>
                <a:gd name="T40" fmla="*/ 96 w 512"/>
                <a:gd name="T41" fmla="*/ 238 h 512"/>
                <a:gd name="T42" fmla="*/ 99 w 512"/>
                <a:gd name="T43" fmla="*/ 226 h 512"/>
                <a:gd name="T44" fmla="*/ 249 w 512"/>
                <a:gd name="T45" fmla="*/ 98 h 512"/>
                <a:gd name="T46" fmla="*/ 263 w 512"/>
                <a:gd name="T47" fmla="*/ 98 h 512"/>
                <a:gd name="T48" fmla="*/ 412 w 512"/>
                <a:gd name="T49" fmla="*/ 226 h 512"/>
                <a:gd name="T50" fmla="*/ 415 w 512"/>
                <a:gd name="T51" fmla="*/ 238 h 512"/>
                <a:gd name="T52" fmla="*/ 256 w 512"/>
                <a:gd name="T53" fmla="*/ 120 h 512"/>
                <a:gd name="T54" fmla="*/ 376 w 512"/>
                <a:gd name="T55" fmla="*/ 224 h 512"/>
                <a:gd name="T56" fmla="*/ 373 w 512"/>
                <a:gd name="T57" fmla="*/ 224 h 512"/>
                <a:gd name="T58" fmla="*/ 362 w 512"/>
                <a:gd name="T59" fmla="*/ 234 h 512"/>
                <a:gd name="T60" fmla="*/ 362 w 512"/>
                <a:gd name="T61" fmla="*/ 373 h 512"/>
                <a:gd name="T62" fmla="*/ 288 w 512"/>
                <a:gd name="T63" fmla="*/ 373 h 512"/>
                <a:gd name="T64" fmla="*/ 288 w 512"/>
                <a:gd name="T65" fmla="*/ 320 h 512"/>
                <a:gd name="T66" fmla="*/ 277 w 512"/>
                <a:gd name="T67" fmla="*/ 309 h 512"/>
                <a:gd name="T68" fmla="*/ 234 w 512"/>
                <a:gd name="T69" fmla="*/ 309 h 512"/>
                <a:gd name="T70" fmla="*/ 224 w 512"/>
                <a:gd name="T71" fmla="*/ 320 h 512"/>
                <a:gd name="T72" fmla="*/ 224 w 512"/>
                <a:gd name="T73" fmla="*/ 373 h 512"/>
                <a:gd name="T74" fmla="*/ 149 w 512"/>
                <a:gd name="T75" fmla="*/ 373 h 512"/>
                <a:gd name="T76" fmla="*/ 149 w 512"/>
                <a:gd name="T77" fmla="*/ 234 h 512"/>
                <a:gd name="T78" fmla="*/ 138 w 512"/>
                <a:gd name="T79" fmla="*/ 224 h 512"/>
                <a:gd name="T80" fmla="*/ 135 w 512"/>
                <a:gd name="T81" fmla="*/ 224 h 512"/>
                <a:gd name="T82" fmla="*/ 256 w 512"/>
                <a:gd name="T83" fmla="*/ 120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415" y="238"/>
                  </a:moveTo>
                  <a:cubicBezTo>
                    <a:pt x="413" y="242"/>
                    <a:pt x="409" y="245"/>
                    <a:pt x="405" y="245"/>
                  </a:cubicBezTo>
                  <a:cubicBezTo>
                    <a:pt x="384" y="245"/>
                    <a:pt x="384" y="245"/>
                    <a:pt x="384" y="245"/>
                  </a:cubicBezTo>
                  <a:cubicBezTo>
                    <a:pt x="384" y="384"/>
                    <a:pt x="384" y="384"/>
                    <a:pt x="384" y="384"/>
                  </a:cubicBezTo>
                  <a:cubicBezTo>
                    <a:pt x="384" y="390"/>
                    <a:pt x="379" y="394"/>
                    <a:pt x="373" y="394"/>
                  </a:cubicBezTo>
                  <a:cubicBezTo>
                    <a:pt x="277" y="394"/>
                    <a:pt x="277" y="394"/>
                    <a:pt x="277" y="394"/>
                  </a:cubicBezTo>
                  <a:cubicBezTo>
                    <a:pt x="271" y="394"/>
                    <a:pt x="266" y="390"/>
                    <a:pt x="266" y="384"/>
                  </a:cubicBezTo>
                  <a:cubicBezTo>
                    <a:pt x="266" y="330"/>
                    <a:pt x="266" y="330"/>
                    <a:pt x="266" y="330"/>
                  </a:cubicBezTo>
                  <a:cubicBezTo>
                    <a:pt x="245" y="330"/>
                    <a:pt x="245" y="330"/>
                    <a:pt x="245" y="330"/>
                  </a:cubicBezTo>
                  <a:cubicBezTo>
                    <a:pt x="245" y="384"/>
                    <a:pt x="245" y="384"/>
                    <a:pt x="245" y="384"/>
                  </a:cubicBezTo>
                  <a:cubicBezTo>
                    <a:pt x="245" y="390"/>
                    <a:pt x="240" y="394"/>
                    <a:pt x="234" y="394"/>
                  </a:cubicBezTo>
                  <a:cubicBezTo>
                    <a:pt x="138" y="394"/>
                    <a:pt x="138" y="394"/>
                    <a:pt x="138" y="394"/>
                  </a:cubicBezTo>
                  <a:cubicBezTo>
                    <a:pt x="132" y="394"/>
                    <a:pt x="128" y="390"/>
                    <a:pt x="128" y="384"/>
                  </a:cubicBezTo>
                  <a:cubicBezTo>
                    <a:pt x="128" y="245"/>
                    <a:pt x="128" y="245"/>
                    <a:pt x="128" y="245"/>
                  </a:cubicBezTo>
                  <a:cubicBezTo>
                    <a:pt x="106" y="245"/>
                    <a:pt x="106" y="245"/>
                    <a:pt x="106" y="245"/>
                  </a:cubicBezTo>
                  <a:cubicBezTo>
                    <a:pt x="102" y="245"/>
                    <a:pt x="98" y="242"/>
                    <a:pt x="96" y="238"/>
                  </a:cubicBezTo>
                  <a:cubicBezTo>
                    <a:pt x="95" y="234"/>
                    <a:pt x="96" y="229"/>
                    <a:pt x="99" y="226"/>
                  </a:cubicBezTo>
                  <a:cubicBezTo>
                    <a:pt x="249" y="98"/>
                    <a:pt x="249" y="98"/>
                    <a:pt x="249" y="98"/>
                  </a:cubicBezTo>
                  <a:cubicBezTo>
                    <a:pt x="253" y="95"/>
                    <a:pt x="259" y="95"/>
                    <a:pt x="263" y="98"/>
                  </a:cubicBezTo>
                  <a:cubicBezTo>
                    <a:pt x="412" y="226"/>
                    <a:pt x="412" y="226"/>
                    <a:pt x="412" y="226"/>
                  </a:cubicBezTo>
                  <a:cubicBezTo>
                    <a:pt x="415" y="229"/>
                    <a:pt x="417" y="234"/>
                    <a:pt x="415" y="238"/>
                  </a:cubicBezTo>
                  <a:close/>
                  <a:moveTo>
                    <a:pt x="256" y="120"/>
                  </a:moveTo>
                  <a:cubicBezTo>
                    <a:pt x="376" y="224"/>
                    <a:pt x="376" y="224"/>
                    <a:pt x="376" y="224"/>
                  </a:cubicBezTo>
                  <a:cubicBezTo>
                    <a:pt x="373" y="224"/>
                    <a:pt x="373" y="224"/>
                    <a:pt x="373" y="224"/>
                  </a:cubicBezTo>
                  <a:cubicBezTo>
                    <a:pt x="367" y="224"/>
                    <a:pt x="362" y="228"/>
                    <a:pt x="362" y="234"/>
                  </a:cubicBezTo>
                  <a:cubicBezTo>
                    <a:pt x="362" y="373"/>
                    <a:pt x="362" y="373"/>
                    <a:pt x="362" y="373"/>
                  </a:cubicBezTo>
                  <a:cubicBezTo>
                    <a:pt x="288" y="373"/>
                    <a:pt x="288" y="373"/>
                    <a:pt x="288" y="373"/>
                  </a:cubicBezTo>
                  <a:cubicBezTo>
                    <a:pt x="288" y="320"/>
                    <a:pt x="288" y="320"/>
                    <a:pt x="288" y="320"/>
                  </a:cubicBezTo>
                  <a:cubicBezTo>
                    <a:pt x="288" y="314"/>
                    <a:pt x="283" y="309"/>
                    <a:pt x="277" y="309"/>
                  </a:cubicBezTo>
                  <a:cubicBezTo>
                    <a:pt x="234" y="309"/>
                    <a:pt x="234" y="309"/>
                    <a:pt x="234" y="309"/>
                  </a:cubicBezTo>
                  <a:cubicBezTo>
                    <a:pt x="228" y="309"/>
                    <a:pt x="224" y="314"/>
                    <a:pt x="224" y="320"/>
                  </a:cubicBezTo>
                  <a:cubicBezTo>
                    <a:pt x="224" y="373"/>
                    <a:pt x="224" y="373"/>
                    <a:pt x="224" y="373"/>
                  </a:cubicBezTo>
                  <a:cubicBezTo>
                    <a:pt x="149" y="373"/>
                    <a:pt x="149" y="373"/>
                    <a:pt x="149" y="373"/>
                  </a:cubicBezTo>
                  <a:cubicBezTo>
                    <a:pt x="149" y="234"/>
                    <a:pt x="149" y="234"/>
                    <a:pt x="149" y="234"/>
                  </a:cubicBezTo>
                  <a:cubicBezTo>
                    <a:pt x="149" y="228"/>
                    <a:pt x="144" y="224"/>
                    <a:pt x="138" y="224"/>
                  </a:cubicBezTo>
                  <a:cubicBezTo>
                    <a:pt x="135" y="224"/>
                    <a:pt x="135" y="224"/>
                    <a:pt x="135" y="224"/>
                  </a:cubicBezTo>
                  <a:lnTo>
                    <a:pt x="256" y="12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grpSp>
          <p:nvGrpSpPr>
            <p:cNvPr id="20" name="Group 19">
              <a:extLst>
                <a:ext uri="{FF2B5EF4-FFF2-40B4-BE49-F238E27FC236}">
                  <a16:creationId xmlns:a16="http://schemas.microsoft.com/office/drawing/2014/main" id="{AA5E773B-EDA8-4658-B494-8ED9A4C8754C}"/>
                </a:ext>
              </a:extLst>
            </p:cNvPr>
            <p:cNvGrpSpPr/>
            <p:nvPr/>
          </p:nvGrpSpPr>
          <p:grpSpPr>
            <a:xfrm>
              <a:off x="7811540" y="6394328"/>
              <a:ext cx="391799" cy="369676"/>
              <a:chOff x="7811540" y="6394328"/>
              <a:chExt cx="391799" cy="369676"/>
            </a:xfrm>
          </p:grpSpPr>
          <p:sp>
            <p:nvSpPr>
              <p:cNvPr id="23" name="Freeform 88">
                <a:extLst>
                  <a:ext uri="{FF2B5EF4-FFF2-40B4-BE49-F238E27FC236}">
                    <a16:creationId xmlns:a16="http://schemas.microsoft.com/office/drawing/2014/main" id="{A565209B-5825-4722-A7D3-BC7F14E3D3CC}"/>
                  </a:ext>
                </a:extLst>
              </p:cNvPr>
              <p:cNvSpPr>
                <a:spLocks noChangeAspect="1" noEditPoints="1"/>
              </p:cNvSpPr>
              <p:nvPr/>
            </p:nvSpPr>
            <p:spPr bwMode="auto">
              <a:xfrm>
                <a:off x="7833663" y="6394328"/>
                <a:ext cx="369676" cy="369676"/>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192 w 512"/>
                  <a:gd name="T11" fmla="*/ 416 h 512"/>
                  <a:gd name="T12" fmla="*/ 184 w 512"/>
                  <a:gd name="T13" fmla="*/ 413 h 512"/>
                  <a:gd name="T14" fmla="*/ 184 w 512"/>
                  <a:gd name="T15" fmla="*/ 397 h 512"/>
                  <a:gd name="T16" fmla="*/ 326 w 512"/>
                  <a:gd name="T17" fmla="*/ 256 h 512"/>
                  <a:gd name="T18" fmla="*/ 184 w 512"/>
                  <a:gd name="T19" fmla="*/ 114 h 512"/>
                  <a:gd name="T20" fmla="*/ 184 w 512"/>
                  <a:gd name="T21" fmla="*/ 99 h 512"/>
                  <a:gd name="T22" fmla="*/ 199 w 512"/>
                  <a:gd name="T23" fmla="*/ 99 h 512"/>
                  <a:gd name="T24" fmla="*/ 349 w 512"/>
                  <a:gd name="T25" fmla="*/ 248 h 512"/>
                  <a:gd name="T26" fmla="*/ 349 w 512"/>
                  <a:gd name="T27" fmla="*/ 263 h 512"/>
                  <a:gd name="T28" fmla="*/ 199 w 512"/>
                  <a:gd name="T29" fmla="*/ 413 h 512"/>
                  <a:gd name="T30" fmla="*/ 192 w 512"/>
                  <a:gd name="T31" fmla="*/ 416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192" y="416"/>
                    </a:moveTo>
                    <a:cubicBezTo>
                      <a:pt x="189" y="416"/>
                      <a:pt x="186" y="415"/>
                      <a:pt x="184" y="413"/>
                    </a:cubicBezTo>
                    <a:cubicBezTo>
                      <a:pt x="180" y="408"/>
                      <a:pt x="180" y="402"/>
                      <a:pt x="184" y="397"/>
                    </a:cubicBezTo>
                    <a:cubicBezTo>
                      <a:pt x="326" y="256"/>
                      <a:pt x="326" y="256"/>
                      <a:pt x="326" y="256"/>
                    </a:cubicBezTo>
                    <a:cubicBezTo>
                      <a:pt x="184" y="114"/>
                      <a:pt x="184" y="114"/>
                      <a:pt x="184" y="114"/>
                    </a:cubicBezTo>
                    <a:cubicBezTo>
                      <a:pt x="180" y="110"/>
                      <a:pt x="180" y="103"/>
                      <a:pt x="184" y="99"/>
                    </a:cubicBezTo>
                    <a:cubicBezTo>
                      <a:pt x="188" y="95"/>
                      <a:pt x="195" y="95"/>
                      <a:pt x="199" y="99"/>
                    </a:cubicBezTo>
                    <a:cubicBezTo>
                      <a:pt x="349" y="248"/>
                      <a:pt x="349" y="248"/>
                      <a:pt x="349" y="248"/>
                    </a:cubicBezTo>
                    <a:cubicBezTo>
                      <a:pt x="353" y="252"/>
                      <a:pt x="353" y="259"/>
                      <a:pt x="349" y="263"/>
                    </a:cubicBezTo>
                    <a:cubicBezTo>
                      <a:pt x="199" y="413"/>
                      <a:pt x="199" y="413"/>
                      <a:pt x="199" y="413"/>
                    </a:cubicBezTo>
                    <a:cubicBezTo>
                      <a:pt x="197" y="415"/>
                      <a:pt x="194" y="416"/>
                      <a:pt x="192" y="4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4" name="Action Button: Go to End 23">
                <a:hlinkClick r:id="" action="ppaction://hlinkshowjump?jump=nextslide" highlightClick="1"/>
                <a:extLst>
                  <a:ext uri="{FF2B5EF4-FFF2-40B4-BE49-F238E27FC236}">
                    <a16:creationId xmlns:a16="http://schemas.microsoft.com/office/drawing/2014/main" id="{2730F700-DEE3-4FD5-943E-D03CC84BB307}"/>
                  </a:ext>
                </a:extLst>
              </p:cNvPr>
              <p:cNvSpPr/>
              <p:nvPr/>
            </p:nvSpPr>
            <p:spPr>
              <a:xfrm>
                <a:off x="7811540" y="6441965"/>
                <a:ext cx="368120" cy="272845"/>
              </a:xfrm>
              <a:prstGeom prst="actionButtonEnd">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21" name="Freeform 97">
              <a:extLst>
                <a:ext uri="{FF2B5EF4-FFF2-40B4-BE49-F238E27FC236}">
                  <a16:creationId xmlns:a16="http://schemas.microsoft.com/office/drawing/2014/main" id="{DFF0DF49-49A7-4B0B-AD50-E06B4700C7AE}"/>
                </a:ext>
              </a:extLst>
            </p:cNvPr>
            <p:cNvSpPr>
              <a:spLocks noChangeAspect="1" noEditPoints="1"/>
            </p:cNvSpPr>
            <p:nvPr/>
          </p:nvSpPr>
          <p:spPr bwMode="auto">
            <a:xfrm>
              <a:off x="6642781" y="6400800"/>
              <a:ext cx="369676" cy="370763"/>
            </a:xfrm>
            <a:custGeom>
              <a:avLst/>
              <a:gdLst>
                <a:gd name="T0" fmla="*/ 256 w 512"/>
                <a:gd name="T1" fmla="*/ 0 h 512"/>
                <a:gd name="T2" fmla="*/ 0 w 512"/>
                <a:gd name="T3" fmla="*/ 256 h 512"/>
                <a:gd name="T4" fmla="*/ 256 w 512"/>
                <a:gd name="T5" fmla="*/ 512 h 512"/>
                <a:gd name="T6" fmla="*/ 512 w 512"/>
                <a:gd name="T7" fmla="*/ 256 h 512"/>
                <a:gd name="T8" fmla="*/ 256 w 512"/>
                <a:gd name="T9" fmla="*/ 0 h 512"/>
                <a:gd name="T10" fmla="*/ 327 w 512"/>
                <a:gd name="T11" fmla="*/ 397 h 512"/>
                <a:gd name="T12" fmla="*/ 327 w 512"/>
                <a:gd name="T13" fmla="*/ 413 h 512"/>
                <a:gd name="T14" fmla="*/ 320 w 512"/>
                <a:gd name="T15" fmla="*/ 416 h 512"/>
                <a:gd name="T16" fmla="*/ 312 w 512"/>
                <a:gd name="T17" fmla="*/ 413 h 512"/>
                <a:gd name="T18" fmla="*/ 163 w 512"/>
                <a:gd name="T19" fmla="*/ 263 h 512"/>
                <a:gd name="T20" fmla="*/ 163 w 512"/>
                <a:gd name="T21" fmla="*/ 248 h 512"/>
                <a:gd name="T22" fmla="*/ 312 w 512"/>
                <a:gd name="T23" fmla="*/ 99 h 512"/>
                <a:gd name="T24" fmla="*/ 327 w 512"/>
                <a:gd name="T25" fmla="*/ 99 h 512"/>
                <a:gd name="T26" fmla="*/ 327 w 512"/>
                <a:gd name="T27" fmla="*/ 114 h 512"/>
                <a:gd name="T28" fmla="*/ 185 w 512"/>
                <a:gd name="T29" fmla="*/ 256 h 512"/>
                <a:gd name="T30" fmla="*/ 327 w 512"/>
                <a:gd name="T31" fmla="*/ 3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2" h="512">
                  <a:moveTo>
                    <a:pt x="256" y="0"/>
                  </a:moveTo>
                  <a:cubicBezTo>
                    <a:pt x="114" y="0"/>
                    <a:pt x="0" y="114"/>
                    <a:pt x="0" y="256"/>
                  </a:cubicBezTo>
                  <a:cubicBezTo>
                    <a:pt x="0" y="397"/>
                    <a:pt x="114" y="512"/>
                    <a:pt x="256" y="512"/>
                  </a:cubicBezTo>
                  <a:cubicBezTo>
                    <a:pt x="397" y="512"/>
                    <a:pt x="512" y="397"/>
                    <a:pt x="512" y="256"/>
                  </a:cubicBezTo>
                  <a:cubicBezTo>
                    <a:pt x="512" y="114"/>
                    <a:pt x="397" y="0"/>
                    <a:pt x="256" y="0"/>
                  </a:cubicBezTo>
                  <a:close/>
                  <a:moveTo>
                    <a:pt x="327" y="397"/>
                  </a:moveTo>
                  <a:cubicBezTo>
                    <a:pt x="331" y="402"/>
                    <a:pt x="331" y="408"/>
                    <a:pt x="327" y="413"/>
                  </a:cubicBezTo>
                  <a:cubicBezTo>
                    <a:pt x="325" y="415"/>
                    <a:pt x="322" y="416"/>
                    <a:pt x="320" y="416"/>
                  </a:cubicBezTo>
                  <a:cubicBezTo>
                    <a:pt x="317" y="416"/>
                    <a:pt x="314" y="415"/>
                    <a:pt x="312" y="413"/>
                  </a:cubicBezTo>
                  <a:cubicBezTo>
                    <a:pt x="163" y="263"/>
                    <a:pt x="163" y="263"/>
                    <a:pt x="163" y="263"/>
                  </a:cubicBezTo>
                  <a:cubicBezTo>
                    <a:pt x="159" y="259"/>
                    <a:pt x="159" y="252"/>
                    <a:pt x="163" y="248"/>
                  </a:cubicBezTo>
                  <a:cubicBezTo>
                    <a:pt x="312" y="99"/>
                    <a:pt x="312" y="99"/>
                    <a:pt x="312" y="99"/>
                  </a:cubicBezTo>
                  <a:cubicBezTo>
                    <a:pt x="316" y="95"/>
                    <a:pt x="323" y="95"/>
                    <a:pt x="327" y="99"/>
                  </a:cubicBezTo>
                  <a:cubicBezTo>
                    <a:pt x="331" y="103"/>
                    <a:pt x="331" y="110"/>
                    <a:pt x="327" y="114"/>
                  </a:cubicBezTo>
                  <a:cubicBezTo>
                    <a:pt x="185" y="256"/>
                    <a:pt x="185" y="256"/>
                    <a:pt x="185" y="256"/>
                  </a:cubicBezTo>
                  <a:lnTo>
                    <a:pt x="327" y="39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22" name="Action Button: Go Back or Previous 21">
              <a:hlinkClick r:id="" action="ppaction://hlinkshowjump?jump=previousslide" highlightClick="1"/>
              <a:extLst>
                <a:ext uri="{FF2B5EF4-FFF2-40B4-BE49-F238E27FC236}">
                  <a16:creationId xmlns:a16="http://schemas.microsoft.com/office/drawing/2014/main" id="{30FF2DF6-FAF9-4BEF-8DC9-04875E14D32C}"/>
                </a:ext>
              </a:extLst>
            </p:cNvPr>
            <p:cNvSpPr/>
            <p:nvPr/>
          </p:nvSpPr>
          <p:spPr>
            <a:xfrm>
              <a:off x="6683477" y="6404097"/>
              <a:ext cx="328980" cy="322039"/>
            </a:xfrm>
            <a:prstGeom prst="actionButtonBackPrevious">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2" name="Speech Bubble: Rectangle with Corners Rounded 1">
            <a:extLst>
              <a:ext uri="{FF2B5EF4-FFF2-40B4-BE49-F238E27FC236}">
                <a16:creationId xmlns:a16="http://schemas.microsoft.com/office/drawing/2014/main" id="{2156D132-660F-43CD-8AD2-7183AA8B21A7}"/>
              </a:ext>
            </a:extLst>
          </p:cNvPr>
          <p:cNvSpPr/>
          <p:nvPr/>
        </p:nvSpPr>
        <p:spPr>
          <a:xfrm>
            <a:off x="457200" y="3847978"/>
            <a:ext cx="2509935" cy="937726"/>
          </a:xfrm>
          <a:prstGeom prst="wedgeRoundRectCallout">
            <a:avLst>
              <a:gd name="adj1" fmla="val -28180"/>
              <a:gd name="adj2" fmla="val 74902"/>
              <a:gd name="adj3" fmla="val 16667"/>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Whether newly inserted Section 206AB applies on payments to non-residents</a:t>
            </a:r>
            <a:endParaRPr lang="en-IN" sz="1400" dirty="0">
              <a:latin typeface="Book Antiqua" panose="02040602050305030304" pitchFamily="18" charset="0"/>
            </a:endParaRPr>
          </a:p>
        </p:txBody>
      </p:sp>
      <p:sp>
        <p:nvSpPr>
          <p:cNvPr id="3" name="Rectangle: Rounded Corners 2">
            <a:extLst>
              <a:ext uri="{FF2B5EF4-FFF2-40B4-BE49-F238E27FC236}">
                <a16:creationId xmlns:a16="http://schemas.microsoft.com/office/drawing/2014/main" id="{FD430FAC-748E-44B4-A720-D9C8960DEFAE}"/>
              </a:ext>
            </a:extLst>
          </p:cNvPr>
          <p:cNvSpPr/>
          <p:nvPr/>
        </p:nvSpPr>
        <p:spPr>
          <a:xfrm>
            <a:off x="3732245" y="3847978"/>
            <a:ext cx="4726085" cy="93772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u="sng" dirty="0">
                <a:solidFill>
                  <a:sysClr val="windowText" lastClr="000000"/>
                </a:solidFill>
                <a:latin typeface="Book Antiqua" panose="02040602050305030304" pitchFamily="18" charset="0"/>
              </a:rPr>
              <a:t>Proviso to Section 206AB(3)</a:t>
            </a:r>
          </a:p>
          <a:p>
            <a:r>
              <a:rPr lang="en-US" sz="1400" b="1" i="1" dirty="0">
                <a:solidFill>
                  <a:sysClr val="windowText" lastClr="000000"/>
                </a:solidFill>
                <a:latin typeface="Book Antiqua" panose="02040602050305030304" pitchFamily="18" charset="0"/>
              </a:rPr>
              <a:t>Provided that </a:t>
            </a:r>
            <a:r>
              <a:rPr lang="en-US" sz="1400" i="1" dirty="0">
                <a:solidFill>
                  <a:sysClr val="windowText" lastClr="000000"/>
                </a:solidFill>
                <a:latin typeface="Book Antiqua" panose="02040602050305030304" pitchFamily="18" charset="0"/>
              </a:rPr>
              <a:t>the specified person shall not include a non-resident </a:t>
            </a:r>
            <a:r>
              <a:rPr lang="en-US" sz="1400" i="1" u="sng" dirty="0">
                <a:solidFill>
                  <a:sysClr val="windowText" lastClr="000000"/>
                </a:solidFill>
                <a:latin typeface="Book Antiqua" panose="02040602050305030304" pitchFamily="18" charset="0"/>
              </a:rPr>
              <a:t>who does not have a permanent establishment in India</a:t>
            </a:r>
            <a:endParaRPr lang="en-IN" sz="1400" i="1" u="sng" dirty="0">
              <a:solidFill>
                <a:sysClr val="windowText" lastClr="000000"/>
              </a:solidFill>
              <a:latin typeface="Book Antiqua" panose="02040602050305030304" pitchFamily="18" charset="0"/>
            </a:endParaRPr>
          </a:p>
        </p:txBody>
      </p:sp>
      <p:sp>
        <p:nvSpPr>
          <p:cNvPr id="4" name="Arrow: Right 3">
            <a:extLst>
              <a:ext uri="{FF2B5EF4-FFF2-40B4-BE49-F238E27FC236}">
                <a16:creationId xmlns:a16="http://schemas.microsoft.com/office/drawing/2014/main" id="{A7AE1EE0-6E67-4875-BEA0-5BAE23FF3754}"/>
              </a:ext>
            </a:extLst>
          </p:cNvPr>
          <p:cNvSpPr/>
          <p:nvPr/>
        </p:nvSpPr>
        <p:spPr>
          <a:xfrm>
            <a:off x="3116425" y="4134278"/>
            <a:ext cx="466530" cy="365125"/>
          </a:xfrm>
          <a:prstGeom prst="rightArrow">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a:p>
        </p:txBody>
      </p:sp>
      <p:sp>
        <p:nvSpPr>
          <p:cNvPr id="18" name="Speech Bubble: Rectangle with Corners Rounded 17">
            <a:extLst>
              <a:ext uri="{FF2B5EF4-FFF2-40B4-BE49-F238E27FC236}">
                <a16:creationId xmlns:a16="http://schemas.microsoft.com/office/drawing/2014/main" id="{76F6C501-CCD1-4526-ABFA-E84CB5C9387A}"/>
              </a:ext>
            </a:extLst>
          </p:cNvPr>
          <p:cNvSpPr/>
          <p:nvPr/>
        </p:nvSpPr>
        <p:spPr>
          <a:xfrm>
            <a:off x="457200" y="5206151"/>
            <a:ext cx="2509935" cy="937726"/>
          </a:xfrm>
          <a:prstGeom prst="wedgeRoundRectCallout">
            <a:avLst>
              <a:gd name="adj1" fmla="val -28180"/>
              <a:gd name="adj2" fmla="val 74902"/>
              <a:gd name="adj3" fmla="val 16667"/>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Book Antiqua" panose="02040602050305030304" pitchFamily="18" charset="0"/>
              </a:rPr>
              <a:t>Whether Section 206AB applies to foreign company qualifying as resident?</a:t>
            </a:r>
            <a:endParaRPr lang="en-IN" sz="1400" dirty="0">
              <a:latin typeface="Book Antiqua" panose="02040602050305030304" pitchFamily="18" charset="0"/>
            </a:endParaRPr>
          </a:p>
        </p:txBody>
      </p:sp>
      <p:sp>
        <p:nvSpPr>
          <p:cNvPr id="19" name="Rectangle: Rounded Corners 18">
            <a:extLst>
              <a:ext uri="{FF2B5EF4-FFF2-40B4-BE49-F238E27FC236}">
                <a16:creationId xmlns:a16="http://schemas.microsoft.com/office/drawing/2014/main" id="{915B99D9-7479-426E-BD84-65C8C6B49924}"/>
              </a:ext>
            </a:extLst>
          </p:cNvPr>
          <p:cNvSpPr/>
          <p:nvPr/>
        </p:nvSpPr>
        <p:spPr>
          <a:xfrm>
            <a:off x="3732245" y="5206151"/>
            <a:ext cx="4726085" cy="93772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ysClr val="windowText" lastClr="000000"/>
                </a:solidFill>
                <a:latin typeface="Book Antiqua" panose="02040602050305030304" pitchFamily="18" charset="0"/>
              </a:rPr>
              <a:t>Yes, </a:t>
            </a:r>
            <a:r>
              <a:rPr lang="en-US" sz="1400" dirty="0">
                <a:solidFill>
                  <a:sysClr val="windowText" lastClr="000000"/>
                </a:solidFill>
                <a:latin typeface="Book Antiqua" panose="02040602050305030304" pitchFamily="18" charset="0"/>
              </a:rPr>
              <a:t>it can apply. The exclusion is only for a non-resident.</a:t>
            </a:r>
            <a:endParaRPr lang="en-IN" sz="1400" i="1" dirty="0">
              <a:solidFill>
                <a:sysClr val="windowText" lastClr="000000"/>
              </a:solidFill>
              <a:latin typeface="Book Antiqua" panose="02040602050305030304" pitchFamily="18" charset="0"/>
            </a:endParaRPr>
          </a:p>
        </p:txBody>
      </p:sp>
      <p:sp>
        <p:nvSpPr>
          <p:cNvPr id="25" name="Arrow: Right 24">
            <a:extLst>
              <a:ext uri="{FF2B5EF4-FFF2-40B4-BE49-F238E27FC236}">
                <a16:creationId xmlns:a16="http://schemas.microsoft.com/office/drawing/2014/main" id="{D4AE967D-9606-4D66-9FDA-E648C2FA9158}"/>
              </a:ext>
            </a:extLst>
          </p:cNvPr>
          <p:cNvSpPr/>
          <p:nvPr/>
        </p:nvSpPr>
        <p:spPr>
          <a:xfrm>
            <a:off x="3116425" y="5492451"/>
            <a:ext cx="466530" cy="365125"/>
          </a:xfrm>
          <a:prstGeom prst="rightArrow">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a:p>
        </p:txBody>
      </p:sp>
    </p:spTree>
    <p:extLst>
      <p:ext uri="{BB962C8B-B14F-4D97-AF65-F5344CB8AC3E}">
        <p14:creationId xmlns:p14="http://schemas.microsoft.com/office/powerpoint/2010/main" val="20786031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25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1000"/>
                                        <p:tgtEl>
                                          <p:spTgt spid="1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25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8" grpId="0" animBg="1"/>
      <p:bldP spid="19" grpId="0" animBg="1"/>
      <p:bldP spid="25" grpId="0" animBg="1"/>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22743</TotalTime>
  <Words>4037</Words>
  <Application>Microsoft Office PowerPoint</Application>
  <PresentationFormat>On-screen Show (4:3)</PresentationFormat>
  <Paragraphs>505</Paragraphs>
  <Slides>30</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Arial</vt:lpstr>
      <vt:lpstr>Arial Black</vt:lpstr>
      <vt:lpstr>Book Antiqua</vt:lpstr>
      <vt:lpstr>Calibri</vt:lpstr>
      <vt:lpstr>Franklin Gothic Medium</vt:lpstr>
      <vt:lpstr>Times New Roman</vt:lpstr>
      <vt:lpstr>Wingdings</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Lalit Vanjani &amp; Co. Chartered Accountants   Extended scope of Equalization Levy as per Finance Act 2020</dc:title>
  <dc:creator>Anshul Kumar</dc:creator>
  <cp:lastModifiedBy>Anshul Singhal</cp:lastModifiedBy>
  <cp:revision>191</cp:revision>
  <dcterms:created xsi:type="dcterms:W3CDTF">2020-03-31T07:39:03Z</dcterms:created>
  <dcterms:modified xsi:type="dcterms:W3CDTF">2023-03-24T15:09:05Z</dcterms:modified>
</cp:coreProperties>
</file>